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01" r:id="rId16"/>
    <p:sldId id="424" r:id="rId17"/>
    <p:sldId id="426" r:id="rId18"/>
    <p:sldId id="428" r:id="rId19"/>
    <p:sldId id="423" r:id="rId20"/>
    <p:sldId id="404" r:id="rId21"/>
    <p:sldId id="325" r:id="rId22"/>
    <p:sldId id="407" r:id="rId23"/>
    <p:sldId id="431" r:id="rId24"/>
    <p:sldId id="408" r:id="rId25"/>
    <p:sldId id="396" r:id="rId26"/>
    <p:sldId id="388" r:id="rId27"/>
    <p:sldId id="392" r:id="rId28"/>
    <p:sldId id="327" r:id="rId29"/>
    <p:sldId id="329" r:id="rId30"/>
    <p:sldId id="397" r:id="rId31"/>
    <p:sldId id="334" r:id="rId32"/>
    <p:sldId id="429" r:id="rId33"/>
    <p:sldId id="398" r:id="rId34"/>
    <p:sldId id="427" r:id="rId35"/>
    <p:sldId id="430" r:id="rId36"/>
    <p:sldId id="432"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756" y="46"/>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2020/4/13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2020/4/13</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2020/4/13</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2020/4/13</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2020/4/13</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2020/4/13</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2020/4/13</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2020/4/13</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2020/4/13</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2020/4/13</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2020/4/13</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2020/4/13</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2020/4/13</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hyperlink" Target="https://mbe.modelica.university/components/connec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a:t>
            </a:r>
            <a:r>
              <a:rPr kumimoji="1" lang="ja-JP" altLang="en-US" sz="2400" dirty="0" smtClean="0"/>
              <a:t>はフロー変数</a:t>
            </a:r>
            <a:r>
              <a:rPr kumimoji="1" lang="ja-JP" altLang="en-US" sz="2400" dirty="0"/>
              <a:t>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smtClean="0"/>
              <a:t>アクロス変数</a:t>
            </a:r>
            <a:endParaRPr kumimoji="1" lang="ja-JP" altLang="en-US" sz="2400" u="sng" dirty="0"/>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smtClean="0"/>
              <a:t>フロー変数</a:t>
            </a:r>
            <a:endParaRPr kumimoji="1" lang="ja-JP" altLang="en-US" sz="2400" u="sng" dirty="0"/>
          </a:p>
        </p:txBody>
      </p:sp>
    </p:spTree>
    <p:extLst>
      <p:ext uri="{BB962C8B-B14F-4D97-AF65-F5344CB8AC3E}">
        <p14:creationId xmlns:p14="http://schemas.microsoft.com/office/powerpoint/2010/main" val="247835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801314"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a:t>
            </a:r>
            <a:r>
              <a:rPr kumimoji="1" lang="ja-JP" altLang="en-US" sz="2400" dirty="0" smtClean="0"/>
              <a:t>の共通構成</a:t>
            </a:r>
            <a:endParaRPr kumimoji="1" lang="ja-JP" altLang="en-US" sz="2400" dirty="0"/>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a:t>
            </a:r>
            <a:r>
              <a:rPr lang="ja-JP" altLang="en-US" sz="2400" dirty="0" smtClean="0"/>
              <a:t>のフローに</a:t>
            </a:r>
            <a:r>
              <a:rPr lang="ja-JP" altLang="en-US" sz="2400" dirty="0"/>
              <a:t>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3"/>
              <a:ext cx="1474283" cy="620751"/>
            </a:xfrm>
            <a:prstGeom prst="rect">
              <a:avLst/>
            </a:prstGeom>
            <a:noFill/>
          </p:spPr>
          <p:txBody>
            <a:bodyPr wrap="none" rtlCol="0">
              <a:spAutoFit/>
            </a:bodyPr>
            <a:lstStyle/>
            <a:p>
              <a:pPr algn="l"/>
              <a:r>
                <a:rPr kumimoji="1" lang="ja-JP" altLang="en-US" dirty="0" smtClean="0"/>
                <a:t>フロー</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smtClean="0">
                <a:effectLst>
                  <a:outerShdw blurRad="38100" dist="38100" dir="2700000" algn="tl">
                    <a:srgbClr val="000000">
                      <a:alpha val="43137"/>
                    </a:srgbClr>
                  </a:outerShdw>
                </a:effectLst>
              </a:rPr>
              <a:t>既存の物理ライブラリの共通構成</a:t>
            </a:r>
            <a:endParaRPr lang="ja-JP" alt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86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4214615" cy="400110"/>
          </a:xfrm>
          <a:prstGeom prst="rect">
            <a:avLst/>
          </a:prstGeom>
          <a:noFill/>
        </p:spPr>
        <p:txBody>
          <a:bodyPr wrap="none" rtlCol="0">
            <a:spAutoFit/>
          </a:bodyPr>
          <a:lstStyle/>
          <a:p>
            <a:pPr algn="l"/>
            <a:r>
              <a:rPr kumimoji="1" lang="en-US" altLang="ja-JP" sz="2000" dirty="0"/>
              <a:t>Sources</a:t>
            </a:r>
            <a:r>
              <a:rPr kumimoji="1" lang="ja-JP" altLang="en-US" sz="2000" dirty="0"/>
              <a:t>　　・・</a:t>
            </a:r>
            <a:r>
              <a:rPr kumimoji="1" lang="ja-JP" altLang="en-US" sz="2000" dirty="0" smtClean="0"/>
              <a:t>・境界条件の定義</a:t>
            </a:r>
            <a:endParaRPr kumimoji="1" lang="ja-JP" altLang="en-US" sz="2000" dirty="0"/>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5004896" cy="400110"/>
          </a:xfrm>
          <a:prstGeom prst="rect">
            <a:avLst/>
          </a:prstGeom>
          <a:noFill/>
        </p:spPr>
        <p:txBody>
          <a:bodyPr wrap="none" rtlCol="0">
            <a:spAutoFit/>
          </a:bodyPr>
          <a:lstStyle/>
          <a:p>
            <a:pPr algn="l"/>
            <a:r>
              <a:rPr kumimoji="1" lang="en-US" altLang="ja-JP" sz="2000" dirty="0"/>
              <a:t>Components</a:t>
            </a:r>
            <a:r>
              <a:rPr kumimoji="1" lang="ja-JP" altLang="en-US" sz="2000" dirty="0"/>
              <a:t>・・</a:t>
            </a:r>
            <a:r>
              <a:rPr kumimoji="1" lang="ja-JP" altLang="en-US" sz="2000" dirty="0" smtClean="0"/>
              <a:t>・抵抗・キャパシタ </a:t>
            </a:r>
            <a:r>
              <a:rPr kumimoji="1" lang="en-US" altLang="ja-JP" sz="2000" dirty="0" smtClean="0"/>
              <a:t>etc.</a:t>
            </a:r>
            <a:endParaRPr kumimoji="1" lang="ja-JP" altLang="en-US" sz="2000" dirty="0"/>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5312474"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3826689" cy="369332"/>
          </a:xfrm>
          <a:prstGeom prst="rect">
            <a:avLst/>
          </a:prstGeom>
          <a:noFill/>
        </p:spPr>
        <p:txBody>
          <a:bodyPr wrap="none" rtlCol="0">
            <a:spAutoFit/>
          </a:bodyPr>
          <a:lstStyle/>
          <a:p>
            <a:pPr algn="l"/>
            <a:r>
              <a:rPr kumimoji="1" lang="ja-JP" altLang="en-US" dirty="0" smtClean="0">
                <a:solidFill>
                  <a:srgbClr val="FF0000"/>
                </a:solidFill>
              </a:rPr>
              <a:t>物理モデル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358591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典型的な物理モデル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851724" cy="461665"/>
          </a:xfrm>
          <a:prstGeom prst="rect">
            <a:avLst/>
          </a:prstGeom>
          <a:noFill/>
        </p:spPr>
        <p:txBody>
          <a:bodyPr wrap="square" rtlCol="0">
            <a:spAutoFit/>
          </a:bodyPr>
          <a:lstStyle/>
          <a:p>
            <a:r>
              <a:rPr lang="ja-JP" altLang="en-US" sz="2400" dirty="0" smtClean="0"/>
              <a:t>ソース・</a:t>
            </a:r>
            <a:r>
              <a:rPr lang="ja-JP" altLang="en-US" sz="2400" dirty="0"/>
              <a:t>・・境界条件を定義する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5109091" cy="461665"/>
          </a:xfrm>
          <a:prstGeom prst="rect">
            <a:avLst/>
          </a:prstGeom>
          <a:noFill/>
        </p:spPr>
        <p:txBody>
          <a:bodyPr wrap="none" rtlCol="0">
            <a:spAutoFit/>
          </a:bodyPr>
          <a:lstStyle/>
          <a:p>
            <a:r>
              <a:rPr lang="ja-JP" altLang="en-US" sz="2400" dirty="0" smtClean="0"/>
              <a:t>キャパシタ・</a:t>
            </a:r>
            <a:r>
              <a:rPr lang="ja-JP" altLang="en-US" sz="2400" dirty="0"/>
              <a:t>・・物理量をため込む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4493538" cy="461665"/>
          </a:xfrm>
          <a:prstGeom prst="rect">
            <a:avLst/>
          </a:prstGeom>
          <a:noFill/>
        </p:spPr>
        <p:txBody>
          <a:bodyPr wrap="none" rtlCol="0">
            <a:spAutoFit/>
          </a:bodyPr>
          <a:lstStyle/>
          <a:p>
            <a:pPr algn="l"/>
            <a:r>
              <a:rPr kumimoji="1" lang="ja-JP" altLang="en-US" sz="2400" dirty="0" smtClean="0"/>
              <a:t>抵抗・</a:t>
            </a:r>
            <a:r>
              <a:rPr kumimoji="1" lang="ja-JP" altLang="en-US" sz="2400" dirty="0"/>
              <a:t>・・物理量を変化させる</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1111122" cy="830997"/>
          </a:xfrm>
          <a:prstGeom prst="rect">
            <a:avLst/>
          </a:prstGeom>
          <a:noFill/>
        </p:spPr>
        <p:txBody>
          <a:bodyPr wrap="square" rtlCol="0">
            <a:spAutoFit/>
          </a:bodyPr>
          <a:lstStyle/>
          <a:p>
            <a:r>
              <a:rPr lang="ja-JP" altLang="en-US" sz="2400" dirty="0"/>
              <a:t>様々な物理ドメインに共通する挙動を以下のように</a:t>
            </a:r>
            <a:r>
              <a:rPr lang="ja-JP" altLang="en-US" sz="2400" dirty="0" smtClean="0"/>
              <a:t>グループ化して把握するとどのライブラリも似たような考え方で使いこなすことが出来ます。</a:t>
            </a:r>
            <a:endParaRPr lang="en-US" altLang="ja-JP" sz="2400" dirty="0"/>
          </a:p>
        </p:txBody>
      </p:sp>
      <p:sp>
        <p:nvSpPr>
          <p:cNvPr id="5" name="正方形/長方形 4">
            <a:extLst>
              <a:ext uri="{FF2B5EF4-FFF2-40B4-BE49-F238E27FC236}">
                <a16:creationId xmlns:a16="http://schemas.microsoft.com/office/drawing/2014/main" id="{735E3EF0-D420-4A79-B424-13929EA6DAE5}"/>
              </a:ext>
            </a:extLst>
          </p:cNvPr>
          <p:cNvSpPr/>
          <p:nvPr/>
        </p:nvSpPr>
        <p:spPr>
          <a:xfrm>
            <a:off x="2558387" y="2486082"/>
            <a:ext cx="2994002" cy="646331"/>
          </a:xfrm>
          <a:prstGeom prst="rect">
            <a:avLst/>
          </a:prstGeom>
        </p:spPr>
        <p:txBody>
          <a:bodyPr wrap="square">
            <a:spAutoFit/>
          </a:bodyPr>
          <a:lstStyle/>
          <a:p>
            <a:r>
              <a:rPr lang="ja-JP" altLang="en-US" dirty="0" smtClean="0"/>
              <a:t>ソース</a:t>
            </a:r>
            <a:r>
              <a:rPr lang="en-US" altLang="ja-JP" dirty="0"/>
              <a:t>/</a:t>
            </a:r>
            <a:r>
              <a:rPr lang="ja-JP" altLang="en-US" dirty="0" smtClean="0"/>
              <a:t>シンクなどと</a:t>
            </a:r>
            <a:r>
              <a:rPr lang="ja-JP" altLang="en-US" dirty="0"/>
              <a:t>呼ばれています</a:t>
            </a:r>
          </a:p>
        </p:txBody>
      </p:sp>
    </p:spTree>
    <p:extLst>
      <p:ext uri="{BB962C8B-B14F-4D97-AF65-F5344CB8AC3E}">
        <p14:creationId xmlns:p14="http://schemas.microsoft.com/office/powerpoint/2010/main" val="702791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7029168"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物理現象を表現するために必要な物理量</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830997"/>
          </a:xfrm>
          <a:prstGeom prst="rect">
            <a:avLst/>
          </a:prstGeom>
          <a:noFill/>
        </p:spPr>
        <p:txBody>
          <a:bodyPr wrap="square" rtlCol="0">
            <a:spAutoFit/>
          </a:bodyPr>
          <a:lstStyle/>
          <a:p>
            <a:r>
              <a:rPr lang="ja-JP" altLang="en-US" sz="2400" dirty="0" smtClean="0"/>
              <a:t>多くの物理ドメインは</a:t>
            </a:r>
            <a:r>
              <a:rPr lang="en-US" altLang="ja-JP" sz="2400" dirty="0" smtClean="0"/>
              <a:t>2</a:t>
            </a:r>
            <a:r>
              <a:rPr lang="ja-JP" altLang="en-US" sz="2400" dirty="0" smtClean="0"/>
              <a:t>種類の物理量によって系のふるまいを表現することができます。</a:t>
            </a:r>
            <a:r>
              <a:rPr lang="en-US" altLang="ja-JP" sz="2400" dirty="0" smtClean="0"/>
              <a:t>(</a:t>
            </a:r>
            <a:r>
              <a:rPr lang="ja-JP" altLang="en-US" sz="2400" dirty="0" smtClean="0"/>
              <a:t>熱流体は例外です</a:t>
            </a:r>
            <a:r>
              <a:rPr lang="en-US" altLang="ja-JP" sz="2400" dirty="0" smtClean="0"/>
              <a:t>)</a:t>
            </a:r>
            <a:endParaRPr lang="en-US" altLang="ja-JP" sz="2400" dirty="0" smtClean="0"/>
          </a:p>
        </p:txBody>
      </p:sp>
      <p:sp>
        <p:nvSpPr>
          <p:cNvPr id="2" name="テキスト ボックス 1">
            <a:extLst>
              <a:ext uri="{FF2B5EF4-FFF2-40B4-BE49-F238E27FC236}">
                <a16:creationId xmlns:a16="http://schemas.microsoft.com/office/drawing/2014/main" id="{70076AB8-E1F1-4B82-8F35-1E2E7CF57982}"/>
              </a:ext>
            </a:extLst>
          </p:cNvPr>
          <p:cNvSpPr txBox="1"/>
          <p:nvPr/>
        </p:nvSpPr>
        <p:spPr>
          <a:xfrm>
            <a:off x="303549" y="2967335"/>
            <a:ext cx="1723549" cy="461665"/>
          </a:xfrm>
          <a:prstGeom prst="rect">
            <a:avLst/>
          </a:prstGeom>
          <a:noFill/>
        </p:spPr>
        <p:txBody>
          <a:bodyPr wrap="none" rtlCol="0">
            <a:spAutoFit/>
          </a:bodyPr>
          <a:lstStyle/>
          <a:p>
            <a:pPr algn="l"/>
            <a:r>
              <a:rPr kumimoji="1" lang="ja-JP" altLang="en-US" sz="2400" dirty="0"/>
              <a:t>電気なら、</a:t>
            </a:r>
          </a:p>
        </p:txBody>
      </p:sp>
      <p:sp>
        <p:nvSpPr>
          <p:cNvPr id="6" name="左中かっこ 5">
            <a:extLst>
              <a:ext uri="{FF2B5EF4-FFF2-40B4-BE49-F238E27FC236}">
                <a16:creationId xmlns:a16="http://schemas.microsoft.com/office/drawing/2014/main" id="{234112CC-CFBC-49DA-900B-A101EEC00CC6}"/>
              </a:ext>
            </a:extLst>
          </p:cNvPr>
          <p:cNvSpPr/>
          <p:nvPr/>
        </p:nvSpPr>
        <p:spPr>
          <a:xfrm>
            <a:off x="1956523" y="2797429"/>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8DE38B8-9B06-423F-B388-7EA7B63DCEAE}"/>
              </a:ext>
            </a:extLst>
          </p:cNvPr>
          <p:cNvSpPr txBox="1"/>
          <p:nvPr/>
        </p:nvSpPr>
        <p:spPr>
          <a:xfrm>
            <a:off x="2372492" y="2693775"/>
            <a:ext cx="800219" cy="461665"/>
          </a:xfrm>
          <a:prstGeom prst="rect">
            <a:avLst/>
          </a:prstGeom>
          <a:noFill/>
        </p:spPr>
        <p:txBody>
          <a:bodyPr wrap="none" rtlCol="0">
            <a:spAutoFit/>
          </a:bodyPr>
          <a:lstStyle/>
          <a:p>
            <a:pPr algn="l"/>
            <a:r>
              <a:rPr kumimoji="1" lang="ja-JP" altLang="en-US" sz="2400" dirty="0"/>
              <a:t>電圧</a:t>
            </a:r>
          </a:p>
        </p:txBody>
      </p:sp>
      <p:sp>
        <p:nvSpPr>
          <p:cNvPr id="32" name="テキスト ボックス 31">
            <a:extLst>
              <a:ext uri="{FF2B5EF4-FFF2-40B4-BE49-F238E27FC236}">
                <a16:creationId xmlns:a16="http://schemas.microsoft.com/office/drawing/2014/main" id="{60EA826D-8E77-4452-998E-DD9D8BF4A6A5}"/>
              </a:ext>
            </a:extLst>
          </p:cNvPr>
          <p:cNvSpPr txBox="1"/>
          <p:nvPr/>
        </p:nvSpPr>
        <p:spPr>
          <a:xfrm>
            <a:off x="2372492" y="3288092"/>
            <a:ext cx="800219" cy="461665"/>
          </a:xfrm>
          <a:prstGeom prst="rect">
            <a:avLst/>
          </a:prstGeom>
          <a:noFill/>
        </p:spPr>
        <p:txBody>
          <a:bodyPr wrap="none" rtlCol="0">
            <a:spAutoFit/>
          </a:bodyPr>
          <a:lstStyle/>
          <a:p>
            <a:pPr algn="l"/>
            <a:r>
              <a:rPr kumimoji="1" lang="ja-JP" altLang="en-US" sz="2400" dirty="0" smtClean="0"/>
              <a:t>電流</a:t>
            </a:r>
            <a:endParaRPr kumimoji="1" lang="ja-JP" altLang="en-US" sz="2400" dirty="0"/>
          </a:p>
        </p:txBody>
      </p:sp>
      <p:sp>
        <p:nvSpPr>
          <p:cNvPr id="9" name="テキスト ボックス 8">
            <a:extLst>
              <a:ext uri="{FF2B5EF4-FFF2-40B4-BE49-F238E27FC236}">
                <a16:creationId xmlns:a16="http://schemas.microsoft.com/office/drawing/2014/main" id="{89C3A152-4CBC-402A-9F44-A9867EAF2838}"/>
              </a:ext>
            </a:extLst>
          </p:cNvPr>
          <p:cNvSpPr txBox="1"/>
          <p:nvPr/>
        </p:nvSpPr>
        <p:spPr>
          <a:xfrm>
            <a:off x="3333351" y="2967335"/>
            <a:ext cx="2339102" cy="461665"/>
          </a:xfrm>
          <a:prstGeom prst="rect">
            <a:avLst/>
          </a:prstGeom>
          <a:noFill/>
        </p:spPr>
        <p:txBody>
          <a:bodyPr wrap="none" rtlCol="0">
            <a:spAutoFit/>
          </a:bodyPr>
          <a:lstStyle/>
          <a:p>
            <a:pPr algn="l"/>
            <a:r>
              <a:rPr kumimoji="1" lang="ja-JP" altLang="en-US" sz="2400" dirty="0"/>
              <a:t>を定めれば良い</a:t>
            </a:r>
          </a:p>
        </p:txBody>
      </p:sp>
      <p:sp>
        <p:nvSpPr>
          <p:cNvPr id="33" name="テキスト ボックス 32">
            <a:extLst>
              <a:ext uri="{FF2B5EF4-FFF2-40B4-BE49-F238E27FC236}">
                <a16:creationId xmlns:a16="http://schemas.microsoft.com/office/drawing/2014/main" id="{48F4536B-D254-428C-AC94-C20742FB0DE8}"/>
              </a:ext>
            </a:extLst>
          </p:cNvPr>
          <p:cNvSpPr txBox="1"/>
          <p:nvPr/>
        </p:nvSpPr>
        <p:spPr>
          <a:xfrm>
            <a:off x="307665" y="4689046"/>
            <a:ext cx="1415772" cy="461665"/>
          </a:xfrm>
          <a:prstGeom prst="rect">
            <a:avLst/>
          </a:prstGeom>
          <a:noFill/>
        </p:spPr>
        <p:txBody>
          <a:bodyPr wrap="none" rtlCol="0">
            <a:spAutoFit/>
          </a:bodyPr>
          <a:lstStyle/>
          <a:p>
            <a:pPr algn="l"/>
            <a:r>
              <a:rPr kumimoji="1" lang="ja-JP" altLang="en-US" sz="2400" dirty="0"/>
              <a:t>熱なら、</a:t>
            </a:r>
          </a:p>
        </p:txBody>
      </p:sp>
      <p:sp>
        <p:nvSpPr>
          <p:cNvPr id="34" name="左中かっこ 33">
            <a:extLst>
              <a:ext uri="{FF2B5EF4-FFF2-40B4-BE49-F238E27FC236}">
                <a16:creationId xmlns:a16="http://schemas.microsoft.com/office/drawing/2014/main" id="{7D54EFB8-3B04-4A38-BC45-19F0A8CB639F}"/>
              </a:ext>
            </a:extLst>
          </p:cNvPr>
          <p:cNvSpPr/>
          <p:nvPr/>
        </p:nvSpPr>
        <p:spPr>
          <a:xfrm>
            <a:off x="1960639" y="4519140"/>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027D7F3-EC04-4C49-86C5-F50B5A5A4993}"/>
              </a:ext>
            </a:extLst>
          </p:cNvPr>
          <p:cNvSpPr txBox="1"/>
          <p:nvPr/>
        </p:nvSpPr>
        <p:spPr>
          <a:xfrm>
            <a:off x="2376608" y="4415486"/>
            <a:ext cx="800219" cy="461665"/>
          </a:xfrm>
          <a:prstGeom prst="rect">
            <a:avLst/>
          </a:prstGeom>
          <a:noFill/>
        </p:spPr>
        <p:txBody>
          <a:bodyPr wrap="none" rtlCol="0">
            <a:spAutoFit/>
          </a:bodyPr>
          <a:lstStyle/>
          <a:p>
            <a:pPr algn="l"/>
            <a:r>
              <a:rPr kumimoji="1" lang="ja-JP" altLang="en-US" sz="2400" dirty="0"/>
              <a:t>温度</a:t>
            </a:r>
          </a:p>
        </p:txBody>
      </p:sp>
      <p:sp>
        <p:nvSpPr>
          <p:cNvPr id="50" name="テキスト ボックス 49">
            <a:extLst>
              <a:ext uri="{FF2B5EF4-FFF2-40B4-BE49-F238E27FC236}">
                <a16:creationId xmlns:a16="http://schemas.microsoft.com/office/drawing/2014/main" id="{C5C5BFF5-281C-4F8D-AF3A-82B8AC10BD1F}"/>
              </a:ext>
            </a:extLst>
          </p:cNvPr>
          <p:cNvSpPr txBox="1"/>
          <p:nvPr/>
        </p:nvSpPr>
        <p:spPr>
          <a:xfrm>
            <a:off x="2376608" y="5009803"/>
            <a:ext cx="1107996" cy="461665"/>
          </a:xfrm>
          <a:prstGeom prst="rect">
            <a:avLst/>
          </a:prstGeom>
          <a:noFill/>
        </p:spPr>
        <p:txBody>
          <a:bodyPr wrap="none" rtlCol="0">
            <a:spAutoFit/>
          </a:bodyPr>
          <a:lstStyle/>
          <a:p>
            <a:pPr algn="l"/>
            <a:r>
              <a:rPr kumimoji="1" lang="ja-JP" altLang="en-US" sz="2400" dirty="0"/>
              <a:t>熱流量</a:t>
            </a:r>
          </a:p>
        </p:txBody>
      </p:sp>
      <p:sp>
        <p:nvSpPr>
          <p:cNvPr id="51" name="テキスト ボックス 50">
            <a:extLst>
              <a:ext uri="{FF2B5EF4-FFF2-40B4-BE49-F238E27FC236}">
                <a16:creationId xmlns:a16="http://schemas.microsoft.com/office/drawing/2014/main" id="{B4F1C48E-1D44-445A-A99F-8444BF8CCCAE}"/>
              </a:ext>
            </a:extLst>
          </p:cNvPr>
          <p:cNvSpPr txBox="1"/>
          <p:nvPr/>
        </p:nvSpPr>
        <p:spPr>
          <a:xfrm>
            <a:off x="3337467" y="4689046"/>
            <a:ext cx="2339102" cy="461665"/>
          </a:xfrm>
          <a:prstGeom prst="rect">
            <a:avLst/>
          </a:prstGeom>
          <a:noFill/>
        </p:spPr>
        <p:txBody>
          <a:bodyPr wrap="none" rtlCol="0">
            <a:spAutoFit/>
          </a:bodyPr>
          <a:lstStyle/>
          <a:p>
            <a:pPr algn="l"/>
            <a:r>
              <a:rPr kumimoji="1" lang="ja-JP" altLang="en-US" sz="2400" dirty="0"/>
              <a:t>を定めれば良い</a:t>
            </a:r>
          </a:p>
        </p:txBody>
      </p:sp>
      <p:pic>
        <p:nvPicPr>
          <p:cNvPr id="10" name="図 9">
            <a:extLst>
              <a:ext uri="{FF2B5EF4-FFF2-40B4-BE49-F238E27FC236}">
                <a16:creationId xmlns:a16="http://schemas.microsoft.com/office/drawing/2014/main" id="{6EBA5C70-A4C3-42E0-9E37-C447292D4D03}"/>
              </a:ext>
            </a:extLst>
          </p:cNvPr>
          <p:cNvPicPr>
            <a:picLocks noChangeAspect="1"/>
          </p:cNvPicPr>
          <p:nvPr/>
        </p:nvPicPr>
        <p:blipFill rotWithShape="1">
          <a:blip r:embed="rId2"/>
          <a:srcRect t="-3366" r="5273" b="-1"/>
          <a:stretch/>
        </p:blipFill>
        <p:spPr>
          <a:xfrm>
            <a:off x="5837209" y="4548433"/>
            <a:ext cx="6266807" cy="602278"/>
          </a:xfrm>
          <a:prstGeom prst="rect">
            <a:avLst/>
          </a:prstGeom>
        </p:spPr>
      </p:pic>
      <p:sp>
        <p:nvSpPr>
          <p:cNvPr id="11" name="テキスト ボックス 10">
            <a:extLst>
              <a:ext uri="{FF2B5EF4-FFF2-40B4-BE49-F238E27FC236}">
                <a16:creationId xmlns:a16="http://schemas.microsoft.com/office/drawing/2014/main" id="{BB0C9D38-CC78-437F-8419-F8B63FD9999B}"/>
              </a:ext>
            </a:extLst>
          </p:cNvPr>
          <p:cNvSpPr txBox="1"/>
          <p:nvPr/>
        </p:nvSpPr>
        <p:spPr>
          <a:xfrm>
            <a:off x="6526418" y="2160822"/>
            <a:ext cx="2339102" cy="461665"/>
          </a:xfrm>
          <a:prstGeom prst="rect">
            <a:avLst/>
          </a:prstGeom>
          <a:noFill/>
        </p:spPr>
        <p:txBody>
          <a:bodyPr wrap="none" rtlCol="0">
            <a:spAutoFit/>
          </a:bodyPr>
          <a:lstStyle/>
          <a:p>
            <a:pPr algn="l"/>
            <a:r>
              <a:rPr kumimoji="1" lang="ja-JP" altLang="en-US" sz="2400" dirty="0"/>
              <a:t>ポート内の変数</a:t>
            </a:r>
          </a:p>
        </p:txBody>
      </p:sp>
      <p:pic>
        <p:nvPicPr>
          <p:cNvPr id="12" name="図 11">
            <a:extLst>
              <a:ext uri="{FF2B5EF4-FFF2-40B4-BE49-F238E27FC236}">
                <a16:creationId xmlns:a16="http://schemas.microsoft.com/office/drawing/2014/main" id="{8539F79B-F0FC-4FA2-8B83-82D790F853D5}"/>
              </a:ext>
            </a:extLst>
          </p:cNvPr>
          <p:cNvPicPr>
            <a:picLocks noChangeAspect="1"/>
          </p:cNvPicPr>
          <p:nvPr/>
        </p:nvPicPr>
        <p:blipFill>
          <a:blip r:embed="rId3"/>
          <a:stretch>
            <a:fillRect/>
          </a:stretch>
        </p:blipFill>
        <p:spPr>
          <a:xfrm>
            <a:off x="5833093" y="2744397"/>
            <a:ext cx="3347551" cy="717333"/>
          </a:xfrm>
          <a:prstGeom prst="rect">
            <a:avLst/>
          </a:prstGeom>
        </p:spPr>
      </p:pic>
    </p:spTree>
    <p:extLst>
      <p:ext uri="{BB962C8B-B14F-4D97-AF65-F5344CB8AC3E}">
        <p14:creationId xmlns:p14="http://schemas.microsoft.com/office/powerpoint/2010/main" val="2191407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826668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物理現象を表現するために必要な</a:t>
            </a:r>
            <a:r>
              <a:rPr lang="ja-JP" altLang="en-US" dirty="0" smtClean="0"/>
              <a:t>物理量 </a:t>
            </a:r>
            <a:r>
              <a:rPr lang="en-US" altLang="ja-JP" dirty="0" smtClean="0"/>
              <a:t>–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868154" y="961660"/>
            <a:ext cx="10882184" cy="1200329"/>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a:t>
            </a:r>
            <a:r>
              <a:rPr lang="ja-JP" altLang="en-US" sz="2400" dirty="0" smtClean="0"/>
              <a:t>ください。</a:t>
            </a:r>
            <a:endParaRPr lang="en-US" altLang="ja-JP" sz="2400" dirty="0" smtClean="0"/>
          </a:p>
          <a:p>
            <a:r>
              <a:rPr lang="ja-JP" altLang="en-US" sz="2400" dirty="0" smtClean="0"/>
              <a:t>解答は次ページです。</a:t>
            </a:r>
            <a:endParaRPr kumimoji="1" lang="ja-JP" altLang="en-US" sz="2400" dirty="0"/>
          </a:p>
        </p:txBody>
      </p:sp>
    </p:spTree>
    <p:extLst>
      <p:ext uri="{BB962C8B-B14F-4D97-AF65-F5344CB8AC3E}">
        <p14:creationId xmlns:p14="http://schemas.microsoft.com/office/powerpoint/2010/main" val="4261031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18" name="テキスト ボックス 17">
            <a:extLst>
              <a:ext uri="{FF2B5EF4-FFF2-40B4-BE49-F238E27FC236}">
                <a16:creationId xmlns:a16="http://schemas.microsoft.com/office/drawing/2014/main" id="{3656AAD2-B411-4FF8-AC3B-60CCCF904279}"/>
              </a:ext>
            </a:extLst>
          </p:cNvPr>
          <p:cNvSpPr txBox="1"/>
          <p:nvPr/>
        </p:nvSpPr>
        <p:spPr>
          <a:xfrm>
            <a:off x="794933" y="779071"/>
            <a:ext cx="2712196" cy="461665"/>
          </a:xfrm>
          <a:prstGeom prst="rect">
            <a:avLst/>
          </a:prstGeom>
          <a:noFill/>
        </p:spPr>
        <p:txBody>
          <a:bodyPr wrap="square" rtlCol="0">
            <a:spAutoFit/>
          </a:bodyPr>
          <a:lstStyle/>
          <a:p>
            <a:r>
              <a:rPr lang="ja-JP" altLang="en-US" sz="2400" dirty="0" smtClean="0"/>
              <a:t>演習　解答例</a:t>
            </a:r>
            <a:endParaRPr lang="en-US" altLang="ja-JP" sz="2400" dirty="0"/>
          </a:p>
        </p:txBody>
      </p:sp>
      <p:sp>
        <p:nvSpPr>
          <p:cNvPr id="9" name="正方形/長方形 8"/>
          <p:cNvSpPr/>
          <p:nvPr/>
        </p:nvSpPr>
        <p:spPr>
          <a:xfrm>
            <a:off x="422290" y="1290315"/>
            <a:ext cx="8263801" cy="646331"/>
          </a:xfrm>
          <a:prstGeom prst="rect">
            <a:avLst/>
          </a:prstGeom>
        </p:spPr>
        <p:txBody>
          <a:bodyPr wrap="none">
            <a:spAutoFit/>
          </a:bodyPr>
          <a:lstStyle/>
          <a:p>
            <a:r>
              <a:rPr lang="en-US" altLang="ja-JP" dirty="0" err="1" smtClean="0"/>
              <a:t>Modelica.Electrical.Analog</a:t>
            </a:r>
            <a:r>
              <a:rPr lang="ja-JP" altLang="en-US" dirty="0" smtClean="0"/>
              <a:t>内の適当なモデルを開きます。</a:t>
            </a:r>
            <a:endParaRPr lang="en-US" altLang="ja-JP" dirty="0" smtClean="0"/>
          </a:p>
          <a:p>
            <a:r>
              <a:rPr lang="ja-JP" altLang="en-US" dirty="0"/>
              <a:t>ポート</a:t>
            </a:r>
            <a:r>
              <a:rPr lang="ja-JP" altLang="en-US" dirty="0" smtClean="0"/>
              <a:t>にカーソルを合わせるとインスタンス元のモデルのパスが示されます。</a:t>
            </a:r>
            <a:endParaRPr lang="en-US" altLang="ja-JP" dirty="0" smtClean="0"/>
          </a:p>
        </p:txBody>
      </p:sp>
      <p:grpSp>
        <p:nvGrpSpPr>
          <p:cNvPr id="13" name="グループ化 12"/>
          <p:cNvGrpSpPr/>
          <p:nvPr/>
        </p:nvGrpSpPr>
        <p:grpSpPr>
          <a:xfrm>
            <a:off x="698413" y="1936646"/>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smtClean="0"/>
                <a:t>ポートモデルを確認すると</a:t>
              </a:r>
              <a:r>
                <a:rPr lang="ja-JP" altLang="en-US" dirty="0" smtClean="0">
                  <a:solidFill>
                    <a:srgbClr val="FF0000"/>
                  </a:solidFill>
                </a:rPr>
                <a:t>ポテンシャル</a:t>
              </a:r>
              <a:r>
                <a:rPr lang="ja-JP" altLang="en-US" dirty="0" smtClean="0"/>
                <a:t>として</a:t>
              </a:r>
              <a:r>
                <a:rPr lang="en-US" altLang="ja-JP" dirty="0" smtClean="0"/>
                <a:t>v</a:t>
              </a:r>
            </a:p>
            <a:p>
              <a:r>
                <a:rPr lang="ja-JP" altLang="en-US" dirty="0" smtClean="0">
                  <a:solidFill>
                    <a:srgbClr val="FF0000"/>
                  </a:solidFill>
                </a:rPr>
                <a:t>フロー</a:t>
              </a:r>
              <a:r>
                <a:rPr lang="ja-JP" altLang="en-US" dirty="0" smtClean="0"/>
                <a:t>として</a:t>
              </a:r>
              <a:r>
                <a:rPr lang="en-US" altLang="ja-JP" dirty="0" err="1" smtClean="0"/>
                <a:t>i</a:t>
              </a:r>
              <a:r>
                <a:rPr lang="ja-JP" altLang="en-US" dirty="0" smtClean="0"/>
                <a:t>が定義されています</a:t>
              </a:r>
              <a:endParaRPr lang="en-US" altLang="ja-JP" dirty="0" smtClean="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sp>
        <p:nvSpPr>
          <p:cNvPr id="14" name="角丸四角形 13"/>
          <p:cNvSpPr/>
          <p:nvPr/>
        </p:nvSpPr>
        <p:spPr>
          <a:xfrm>
            <a:off x="1305560" y="5842000"/>
            <a:ext cx="9606280" cy="8794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ポテンシャル、フローという言葉が出てきました。</a:t>
            </a:r>
            <a:endParaRPr lang="en-US" altLang="ja-JP" sz="2000" dirty="0" smtClean="0">
              <a:solidFill>
                <a:schemeClr val="tx1"/>
              </a:solidFill>
            </a:endParaRPr>
          </a:p>
          <a:p>
            <a:pPr algn="ctr"/>
            <a:r>
              <a:rPr lang="ja-JP" altLang="en-US" sz="2000" dirty="0" smtClean="0">
                <a:solidFill>
                  <a:schemeClr val="tx1"/>
                </a:solidFill>
              </a:rPr>
              <a:t>この概念について次スライドから解説していきます</a:t>
            </a:r>
            <a:r>
              <a:rPr lang="ja-JP" altLang="en-US" sz="2000" dirty="0">
                <a:solidFill>
                  <a:schemeClr val="tx1"/>
                </a:solidFill>
              </a:rPr>
              <a:t>。</a:t>
            </a:r>
            <a:endParaRPr kumimoji="1" lang="ja-JP" altLang="en-US" sz="2000" dirty="0">
              <a:solidFill>
                <a:schemeClr val="tx1"/>
              </a:solidFill>
            </a:endParaRPr>
          </a:p>
        </p:txBody>
      </p:sp>
      <p:cxnSp>
        <p:nvCxnSpPr>
          <p:cNvPr id="20" name="直線コネクタ 19"/>
          <p:cNvCxnSpPr/>
          <p:nvPr/>
        </p:nvCxnSpPr>
        <p:spPr>
          <a:xfrm>
            <a:off x="9498186" y="3639641"/>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812362" y="3933445"/>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254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dirty="0" smtClean="0"/>
              <a:t>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a:t>
            </a:r>
            <a:r>
              <a:rPr lang="ja-JP" altLang="en-US" sz="2400" dirty="0" smtClean="0"/>
              <a:t>試みは数多く</a:t>
            </a:r>
            <a:r>
              <a:rPr lang="ja-JP" altLang="en-US" sz="2400" dirty="0"/>
              <a:t>存在します。</a:t>
            </a:r>
            <a:endParaRPr lang="en-US" altLang="ja-JP" sz="2400" dirty="0"/>
          </a:p>
          <a:p>
            <a:r>
              <a:rPr lang="ja-JP" altLang="en-US" sz="2400" dirty="0" smtClean="0"/>
              <a:t>移動</a:t>
            </a:r>
            <a:r>
              <a:rPr lang="ja-JP" altLang="en-US" sz="2400" dirty="0"/>
              <a:t>現象論や</a:t>
            </a:r>
            <a:r>
              <a:rPr lang="ja-JP" altLang="en-US" sz="2400" dirty="0" smtClean="0"/>
              <a:t>ボンドグラフは物理現象の統一的な考え方を定義する手法であり</a:t>
            </a:r>
            <a:r>
              <a:rPr lang="en-US" altLang="ja-JP" sz="2400" dirty="0" err="1" smtClean="0"/>
              <a:t>Modelica</a:t>
            </a:r>
            <a:r>
              <a:rPr lang="ja-JP" altLang="en-US" sz="2400" dirty="0" smtClean="0"/>
              <a:t>の考え方と非常に親和性が高いです。</a:t>
            </a:r>
            <a:endParaRPr lang="en-US" altLang="ja-JP" sz="2400" dirty="0" smtClean="0"/>
          </a:p>
          <a:p>
            <a:endParaRPr lang="en-US" altLang="ja-JP" sz="2400" dirty="0"/>
          </a:p>
          <a:p>
            <a:r>
              <a:rPr lang="ja-JP" altLang="en-US" sz="2400" dirty="0"/>
              <a:t>本稿では、移動</a:t>
            </a:r>
            <a:r>
              <a:rPr lang="ja-JP" altLang="en-US" sz="2400" dirty="0" smtClean="0"/>
              <a:t>現象論やボンドグラフの</a:t>
            </a:r>
            <a:r>
              <a:rPr lang="ja-JP" altLang="en-US" sz="2400" dirty="0"/>
              <a:t>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67087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a:t>
            </a:r>
            <a:endParaRPr lang="en-US" altLang="ja-JP" dirty="0"/>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28420" y="2183062"/>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a:t>
                </a:r>
                <a:r>
                  <a:rPr kumimoji="1" lang="ja-JP" altLang="en-US" sz="2800" b="1" dirty="0" smtClean="0">
                    <a:latin typeface="Cambria Math" panose="02040503050406030204" pitchFamily="18" charset="0"/>
                  </a:rPr>
                  <a:t>とフローの</a:t>
                </a:r>
                <a:r>
                  <a:rPr kumimoji="1" lang="ja-JP" altLang="en-US" sz="2800" b="1" dirty="0">
                    <a:latin typeface="Cambria Math" panose="02040503050406030204" pitchFamily="18" charset="0"/>
                  </a:rPr>
                  <a:t>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smtClean="0">
                    <a:latin typeface="Cambria Math" panose="02040503050406030204" pitchFamily="18" charset="0"/>
                  </a:rPr>
                  <a:t>(</a:t>
                </a:r>
                <a:r>
                  <a:rPr lang="ja-JP" altLang="en-US" sz="2000" i="1" dirty="0" smtClean="0">
                    <a:latin typeface="Cambria Math" panose="02040503050406030204" pitchFamily="18" charset="0"/>
                  </a:rPr>
                  <a:t>フロー</a:t>
                </a:r>
                <a:r>
                  <a:rPr lang="en-US" altLang="ja-JP" sz="2000" i="1" dirty="0" smtClean="0">
                    <a:latin typeface="Cambria Math" panose="02040503050406030204" pitchFamily="18" charset="0"/>
                  </a:rPr>
                  <a:t>) </a:t>
                </a:r>
                <a:r>
                  <a:rPr lang="en-US" altLang="ja-JP" sz="2000" i="1" dirty="0">
                    <a:latin typeface="Cambria Math" panose="02040503050406030204" pitchFamily="18" charset="0"/>
                  </a:rPr>
                  <a:t>=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28420" y="2183062"/>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737201" y="2042940"/>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1335862" cy="991123"/>
            </a:xfrm>
            <a:prstGeom prst="rect">
              <a:avLst/>
            </a:prstGeom>
            <a:noFill/>
          </p:spPr>
          <p:txBody>
            <a:bodyPr wrap="none" rtlCol="0">
              <a:spAutoFit/>
            </a:bodyPr>
            <a:lstStyle/>
            <a:p>
              <a:pPr algn="l"/>
              <a:r>
                <a:rPr kumimoji="1" lang="ja-JP" altLang="en-US" sz="2000" dirty="0" smtClean="0"/>
                <a:t>フロー</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541695" y="5155536"/>
            <a:ext cx="9699260" cy="8588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フローは</a:t>
            </a:r>
            <a:r>
              <a:rPr kumimoji="1" lang="ja-JP" altLang="en-US" sz="2400" dirty="0">
                <a:solidFill>
                  <a:schemeClr val="tx1"/>
                </a:solidFill>
              </a:rPr>
              <a:t>ポテンシャルの高いところから低いところへ流れます</a:t>
            </a:r>
          </a:p>
        </p:txBody>
      </p:sp>
      <p:sp>
        <p:nvSpPr>
          <p:cNvPr id="3" name="正方形/長方形 2"/>
          <p:cNvSpPr/>
          <p:nvPr/>
        </p:nvSpPr>
        <p:spPr>
          <a:xfrm>
            <a:off x="572231" y="943295"/>
            <a:ext cx="11150000" cy="830997"/>
          </a:xfrm>
          <a:prstGeom prst="rect">
            <a:avLst/>
          </a:prstGeom>
        </p:spPr>
        <p:txBody>
          <a:bodyPr wrap="square">
            <a:spAutoFit/>
          </a:bodyPr>
          <a:lstStyle/>
          <a:p>
            <a:r>
              <a:rPr lang="ja-JP" altLang="en-US" sz="2400" b="1" dirty="0" smtClean="0">
                <a:effectLst>
                  <a:outerShdw blurRad="38100" dist="38100" dir="2700000" algn="tl">
                    <a:srgbClr val="000000">
                      <a:alpha val="43137"/>
                    </a:srgbClr>
                  </a:outerShdw>
                </a:effectLst>
              </a:rPr>
              <a:t>多くの物理</a:t>
            </a:r>
            <a:r>
              <a:rPr lang="ja-JP" altLang="en-US" sz="2400" b="1" dirty="0">
                <a:effectLst>
                  <a:outerShdw blurRad="38100" dist="38100" dir="2700000" algn="tl">
                    <a:srgbClr val="000000">
                      <a:alpha val="43137"/>
                    </a:srgbClr>
                  </a:outerShdw>
                </a:effectLst>
              </a:rPr>
              <a:t>現象はポテンシャルとそのポテンシャルの勾配に応じて発生するフロー</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流束</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移動量</a:t>
            </a:r>
            <a:r>
              <a:rPr lang="en-US" altLang="ja-JP" sz="2400" b="1" dirty="0">
                <a:effectLst>
                  <a:outerShdw blurRad="38100" dist="38100" dir="2700000" algn="tl">
                    <a:srgbClr val="000000">
                      <a:alpha val="43137"/>
                    </a:srgbClr>
                  </a:outerShdw>
                </a:effectLst>
              </a:rPr>
              <a:t>)</a:t>
            </a:r>
            <a:r>
              <a:rPr lang="ja-JP" altLang="en-US" sz="2400" b="1" dirty="0">
                <a:effectLst>
                  <a:outerShdw blurRad="38100" dist="38100" dir="2700000" algn="tl">
                    <a:srgbClr val="000000">
                      <a:alpha val="43137"/>
                    </a:srgbClr>
                  </a:outerShdw>
                </a:effectLst>
              </a:rPr>
              <a:t>に</a:t>
            </a:r>
            <a:r>
              <a:rPr lang="ja-JP" altLang="en-US" sz="2400" b="1" dirty="0" smtClean="0">
                <a:effectLst>
                  <a:outerShdw blurRad="38100" dist="38100" dir="2700000" algn="tl">
                    <a:srgbClr val="000000">
                      <a:alpha val="43137"/>
                    </a:srgbClr>
                  </a:outerShdw>
                </a:effectLst>
              </a:rPr>
              <a:t>よって統一的に表す</a:t>
            </a:r>
            <a:r>
              <a:rPr lang="ja-JP" altLang="en-US" sz="2400" b="1" dirty="0">
                <a:effectLst>
                  <a:outerShdw blurRad="38100" dist="38100" dir="2700000" algn="tl">
                    <a:srgbClr val="000000">
                      <a:alpha val="43137"/>
                    </a:srgbClr>
                  </a:outerShdw>
                </a:effectLst>
              </a:rPr>
              <a:t>ことが</a:t>
            </a:r>
            <a:r>
              <a:rPr lang="ja-JP" altLang="en-US" sz="2400" b="1" dirty="0" smtClean="0">
                <a:effectLst>
                  <a:outerShdw blurRad="38100" dist="38100" dir="2700000" algn="tl">
                    <a:srgbClr val="000000">
                      <a:alpha val="43137"/>
                    </a:srgbClr>
                  </a:outerShdw>
                </a:effectLst>
              </a:rPr>
              <a:t>出来ます。</a:t>
            </a:r>
            <a:endParaRPr lang="en-US" altLang="ja-JP"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3333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a:t>
            </a:r>
            <a:r>
              <a:rPr lang="ja-JP" altLang="en-US" dirty="0" smtClean="0"/>
              <a:t> </a:t>
            </a:r>
            <a:r>
              <a:rPr lang="ja-JP" altLang="en-US" dirty="0"/>
              <a:t>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29047"/>
            <a:ext cx="11380573" cy="1200329"/>
          </a:xfrm>
          <a:prstGeom prst="rect">
            <a:avLst/>
          </a:prstGeom>
          <a:noFill/>
        </p:spPr>
        <p:txBody>
          <a:bodyPr wrap="square" rtlCol="0">
            <a:spAutoFit/>
          </a:bodyPr>
          <a:lstStyle/>
          <a:p>
            <a:r>
              <a:rPr kumimoji="1" lang="ja-JP" altLang="en-US" sz="2400" dirty="0"/>
              <a:t>例えば、温度が高いところから低いところへ移動するという</a:t>
            </a:r>
            <a:r>
              <a:rPr lang="ja-JP" altLang="en-US" sz="2400" dirty="0"/>
              <a:t>現象は温度をポテンシャルと考えて、その差と距離の比</a:t>
            </a:r>
            <a:r>
              <a:rPr lang="en-US" altLang="ja-JP" sz="2400" dirty="0"/>
              <a:t>(</a:t>
            </a:r>
            <a:r>
              <a:rPr lang="ja-JP" altLang="en-US" sz="2400" dirty="0"/>
              <a:t>勾配</a:t>
            </a:r>
            <a:r>
              <a:rPr lang="en-US" altLang="ja-JP" sz="2400" dirty="0"/>
              <a:t>)</a:t>
            </a:r>
            <a:r>
              <a:rPr lang="ja-JP" altLang="en-US" sz="2400" dirty="0"/>
              <a:t>に比例して熱流量</a:t>
            </a:r>
            <a:r>
              <a:rPr lang="en-US" altLang="ja-JP" sz="2400" dirty="0" smtClean="0"/>
              <a:t>(</a:t>
            </a:r>
            <a:r>
              <a:rPr lang="ja-JP" altLang="en-US" sz="2400" dirty="0" smtClean="0"/>
              <a:t>フロー</a:t>
            </a:r>
            <a:r>
              <a:rPr lang="en-US" altLang="ja-JP" sz="2400" dirty="0" smtClean="0"/>
              <a:t>)</a:t>
            </a:r>
            <a:r>
              <a:rPr lang="ja-JP" altLang="en-US" sz="2400" dirty="0"/>
              <a:t>が発生すると考えます。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107996" cy="461665"/>
          </a:xfrm>
          <a:prstGeom prst="rect">
            <a:avLst/>
          </a:prstGeom>
          <a:noFill/>
        </p:spPr>
        <p:txBody>
          <a:bodyPr wrap="none" rtlCol="0">
            <a:spAutoFit/>
          </a:bodyPr>
          <a:lstStyle/>
          <a:p>
            <a:pPr algn="l"/>
            <a:r>
              <a:rPr kumimoji="1" lang="ja-JP" altLang="en-US" sz="2400" dirty="0" smtClean="0"/>
              <a:t>フロー</a:t>
            </a:r>
            <a:endParaRPr kumimoji="1" lang="ja-JP" altLang="en-US" sz="2400" dirty="0"/>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5" y="87415"/>
            <a:ext cx="8799365" cy="5796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defRPr sz="3100" u="sng">
                <a:latin typeface="YuMincho Medium"/>
                <a:ea typeface="YuMincho Medium"/>
                <a:cs typeface="YuMincho Medium"/>
                <a:sym typeface="YuMincho Medium"/>
              </a:defRPr>
            </a:pPr>
            <a:r>
              <a:rPr lang="ja-JP" altLang="en-US" dirty="0"/>
              <a:t>ポテンシャルと</a:t>
            </a:r>
            <a:r>
              <a:rPr lang="ja-JP" altLang="en-US" dirty="0" smtClean="0"/>
              <a:t>フロー </a:t>
            </a:r>
            <a:r>
              <a:rPr lang="en-US" altLang="ja-JP" dirty="0" smtClean="0"/>
              <a:t>–</a:t>
            </a:r>
            <a:r>
              <a:rPr lang="ja-JP" altLang="en-US" dirty="0" smtClean="0"/>
              <a:t> 各物理ドメイン</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29047"/>
            <a:ext cx="11380573" cy="830997"/>
          </a:xfrm>
          <a:prstGeom prst="rect">
            <a:avLst/>
          </a:prstGeom>
          <a:noFill/>
        </p:spPr>
        <p:txBody>
          <a:bodyPr wrap="square" rtlCol="0">
            <a:spAutoFit/>
          </a:bodyPr>
          <a:lstStyle/>
          <a:p>
            <a:r>
              <a:rPr lang="en-US" altLang="ja-JP" sz="2400" dirty="0" err="1"/>
              <a:t>Modelica</a:t>
            </a:r>
            <a:r>
              <a:rPr lang="ja-JP" altLang="en-US" sz="2400" dirty="0"/>
              <a:t>では</a:t>
            </a:r>
            <a:r>
              <a:rPr lang="ja-JP" altLang="en-US" sz="2400" b="1" dirty="0">
                <a:solidFill>
                  <a:srgbClr val="FF0000"/>
                </a:solidFill>
              </a:rPr>
              <a:t>ポテンシャル</a:t>
            </a:r>
            <a:r>
              <a:rPr lang="ja-JP" altLang="en-US" sz="2400" b="1" dirty="0" smtClean="0">
                <a:solidFill>
                  <a:srgbClr val="FF0000"/>
                </a:solidFill>
              </a:rPr>
              <a:t>をアクロス変数</a:t>
            </a:r>
            <a:r>
              <a:rPr lang="ja-JP" altLang="en-US" sz="2400" dirty="0"/>
              <a:t>、</a:t>
            </a:r>
            <a:r>
              <a:rPr lang="ja-JP" altLang="en-US" sz="2400" b="1" dirty="0">
                <a:solidFill>
                  <a:srgbClr val="FF0000"/>
                </a:solidFill>
              </a:rPr>
              <a:t>フラックスをフロー</a:t>
            </a:r>
            <a:r>
              <a:rPr lang="ja-JP" altLang="en-US" sz="2400" b="1" dirty="0" smtClean="0">
                <a:solidFill>
                  <a:srgbClr val="FF0000"/>
                </a:solidFill>
              </a:rPr>
              <a:t>変数</a:t>
            </a:r>
            <a:r>
              <a:rPr lang="ja-JP" altLang="en-US" sz="2400" dirty="0" smtClean="0"/>
              <a:t>と</a:t>
            </a:r>
            <a:r>
              <a:rPr lang="ja-JP" altLang="en-US" sz="2400" dirty="0"/>
              <a:t>いう変数で取り扱います。</a:t>
            </a:r>
            <a:endParaRPr lang="en-US" altLang="ja-JP" sz="2400" dirty="0"/>
          </a:p>
        </p:txBody>
      </p:sp>
      <p:sp>
        <p:nvSpPr>
          <p:cNvPr id="25" name="テキスト ボックス 24">
            <a:extLst>
              <a:ext uri="{FF2B5EF4-FFF2-40B4-BE49-F238E27FC236}">
                <a16:creationId xmlns:a16="http://schemas.microsoft.com/office/drawing/2014/main" id="{29976F00-C81E-4887-A042-03755F4B519F}"/>
              </a:ext>
            </a:extLst>
          </p:cNvPr>
          <p:cNvSpPr txBox="1"/>
          <p:nvPr/>
        </p:nvSpPr>
        <p:spPr>
          <a:xfrm>
            <a:off x="7182297" y="621722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34" name="正方形/長方形 33">
            <a:extLst>
              <a:ext uri="{FF2B5EF4-FFF2-40B4-BE49-F238E27FC236}">
                <a16:creationId xmlns:a16="http://schemas.microsoft.com/office/drawing/2014/main" id="{B470C7DF-A1EF-40AE-9FEB-FE163A63E5DA}"/>
              </a:ext>
            </a:extLst>
          </p:cNvPr>
          <p:cNvSpPr/>
          <p:nvPr/>
        </p:nvSpPr>
        <p:spPr>
          <a:xfrm>
            <a:off x="2851549" y="163384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mc:AlternateContent xmlns:mc="http://schemas.openxmlformats.org/markup-compatibility/2006">
        <mc:Choice xmlns:a14="http://schemas.microsoft.com/office/drawing/2010/main" Requires="a14">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1964687095"/>
                  </p:ext>
                </p:extLst>
              </p:nvPr>
            </p:nvGraphicFramePr>
            <p:xfrm>
              <a:off x="179666" y="200299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smtClean="0"/>
                            <a:t>τ= J×</a:t>
                          </a:r>
                          <a14:m>
                            <m:oMath xmlns:m="http://schemas.openxmlformats.org/officeDocument/2006/math">
                              <m:f>
                                <m:fPr>
                                  <m:ctrlPr>
                                    <a:rPr kumimoji="1" lang="en-US" altLang="ja-JP" sz="240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r>
                                    <a:rPr kumimoji="1" lang="ja-JP" altLang="en-US" sz="2400" b="0" i="1" smtClean="0">
                                      <a:latin typeface="Cambria Math" panose="02040503050406030204" pitchFamily="18" charset="0"/>
                                    </a:rPr>
                                    <m:t>𝜙</m:t>
                                  </m:r>
                                </m:num>
                                <m:den>
                                  <m:r>
                                    <a:rPr kumimoji="1" lang="en-US" altLang="ja-JP" sz="240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a14:m>
                          <a:endParaRPr kumimoji="1" lang="ja-JP" altLang="en-US" sz="2400" dirty="0"/>
                        </a:p>
                      </a:txBody>
                      <a:tcPr/>
                    </a:tc>
                    <a:extLst>
                      <a:ext uri="{0D108BD9-81ED-4DB2-BD59-A6C34878D82A}">
                        <a16:rowId xmlns:a16="http://schemas.microsoft.com/office/drawing/2014/main" val="3238135866"/>
                      </a:ext>
                    </a:extLst>
                  </a:tr>
                </a:tbl>
              </a:graphicData>
            </a:graphic>
          </p:graphicFrame>
        </mc:Choice>
        <mc:Fallback>
          <p:graphicFrame>
            <p:nvGraphicFramePr>
              <p:cNvPr id="35" name="表 34">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1964687095"/>
                  </p:ext>
                </p:extLst>
              </p:nvPr>
            </p:nvGraphicFramePr>
            <p:xfrm>
              <a:off x="179666" y="200299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762000">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661924">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endParaRPr lang="ja-JP"/>
                        </a:p>
                      </a:txBody>
                      <a:tcPr>
                        <a:blipFill>
                          <a:blip r:embed="rId2"/>
                          <a:stretch>
                            <a:fillRect l="-421858" t="-539450" r="-1366" b="-10092"/>
                          </a:stretch>
                        </a:blipFill>
                      </a:tcPr>
                    </a:tc>
                    <a:extLst>
                      <a:ext uri="{0D108BD9-81ED-4DB2-BD59-A6C34878D82A}">
                        <a16:rowId xmlns:a16="http://schemas.microsoft.com/office/drawing/2014/main" val="3238135866"/>
                      </a:ext>
                    </a:extLst>
                  </a:tr>
                </a:tbl>
              </a:graphicData>
            </a:graphic>
          </p:graphicFrame>
        </mc:Fallback>
      </mc:AlternateContent>
    </p:spTree>
    <p:extLst>
      <p:ext uri="{BB962C8B-B14F-4D97-AF65-F5344CB8AC3E}">
        <p14:creationId xmlns:p14="http://schemas.microsoft.com/office/powerpoint/2010/main" val="1373072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79458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ポテンシャルとフローの分岐</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a:t>
            </a:r>
            <a:r>
              <a:rPr kumimoji="1" lang="ja-JP" altLang="en-US" sz="2400" dirty="0" smtClean="0"/>
              <a:t>とフローは</a:t>
            </a:r>
            <a:r>
              <a:rPr kumimoji="1" lang="ja-JP" altLang="en-US" sz="2400" dirty="0"/>
              <a:t>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6955750" cy="461665"/>
          </a:xfrm>
          <a:prstGeom prst="rect">
            <a:avLst/>
          </a:prstGeom>
        </p:spPr>
        <p:txBody>
          <a:bodyPr wrap="none">
            <a:spAutoFit/>
          </a:bodyPr>
          <a:lstStyle/>
          <a:p>
            <a:r>
              <a:rPr lang="ja-JP" altLang="en-US" sz="2400" dirty="0" smtClean="0"/>
              <a:t>フロー</a:t>
            </a:r>
            <a:r>
              <a:rPr lang="ja-JP" altLang="en-US" sz="2400" dirty="0"/>
              <a:t>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a:t>
            </a:r>
            <a:r>
              <a:rPr kumimoji="1" lang="ja-JP" altLang="en-US" sz="2400" dirty="0" smtClean="0"/>
              <a:t>とフローは</a:t>
            </a:r>
            <a:r>
              <a:rPr kumimoji="1" lang="ja-JP" altLang="en-US" sz="2400" dirty="0"/>
              <a:t>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smtClean="0"/>
              <a:t>：フロー</a:t>
            </a:r>
            <a:endParaRPr kumimoji="1" lang="ja-JP" altLang="en-US" sz="2400" dirty="0"/>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107996" cy="461665"/>
          </a:xfrm>
          <a:prstGeom prst="rect">
            <a:avLst/>
          </a:prstGeom>
          <a:noFill/>
        </p:spPr>
        <p:txBody>
          <a:bodyPr wrap="none" rtlCol="0">
            <a:spAutoFit/>
          </a:bodyPr>
          <a:lstStyle/>
          <a:p>
            <a:pPr algn="l"/>
            <a:r>
              <a:rPr kumimoji="1" lang="ja-JP" altLang="en-US" sz="2400" u="sng" dirty="0" smtClean="0"/>
              <a:t>フロー</a:t>
            </a:r>
            <a:endParaRPr kumimoji="1" lang="ja-JP" altLang="en-US" sz="2400" u="sng" dirty="0"/>
          </a:p>
        </p:txBody>
      </p:sp>
    </p:spTree>
    <p:extLst>
      <p:ext uri="{BB962C8B-B14F-4D97-AF65-F5344CB8AC3E}">
        <p14:creationId xmlns:p14="http://schemas.microsoft.com/office/powerpoint/2010/main" val="4188160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80607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でのポテンシャル</a:t>
            </a:r>
            <a:r>
              <a:rPr lang="ja-JP" altLang="en-US" dirty="0" smtClean="0"/>
              <a:t>とフロー</a:t>
            </a:r>
            <a:endParaRPr lang="en-US" altLang="ja-JP" dirty="0"/>
          </a:p>
        </p:txBody>
      </p:sp>
      <p:sp>
        <p:nvSpPr>
          <p:cNvPr id="8" name="テキスト ボックス 7">
            <a:extLst>
              <a:ext uri="{FF2B5EF4-FFF2-40B4-BE49-F238E27FC236}">
                <a16:creationId xmlns:a16="http://schemas.microsoft.com/office/drawing/2014/main" id="{D04A544A-95A1-4A2C-9C87-71B9104E243F}"/>
              </a:ext>
            </a:extLst>
          </p:cNvPr>
          <p:cNvSpPr txBox="1"/>
          <p:nvPr/>
        </p:nvSpPr>
        <p:spPr>
          <a:xfrm>
            <a:off x="5531071" y="1155142"/>
            <a:ext cx="6159058" cy="369332"/>
          </a:xfrm>
          <a:prstGeom prst="rect">
            <a:avLst/>
          </a:prstGeom>
          <a:noFill/>
        </p:spPr>
        <p:txBody>
          <a:bodyPr wrap="none" rtlCol="0">
            <a:spAutoFit/>
          </a:bodyPr>
          <a:lstStyle/>
          <a:p>
            <a:r>
              <a:rPr lang="en-US" altLang="ja-JP" b="1" baseline="30000" dirty="0"/>
              <a:t>*1 </a:t>
            </a:r>
            <a:r>
              <a:rPr kumimoji="1" lang="ja-JP" altLang="en-US" dirty="0"/>
              <a:t>フロー変数は</a:t>
            </a:r>
            <a:r>
              <a:rPr kumimoji="1" lang="en-US" altLang="ja-JP" dirty="0"/>
              <a:t>Simulink</a:t>
            </a:r>
            <a:r>
              <a:rPr kumimoji="1" lang="ja-JP" altLang="en-US" dirty="0"/>
              <a:t>など</a:t>
            </a:r>
            <a:r>
              <a:rPr kumimoji="1" lang="ja-JP" altLang="en-US"/>
              <a:t>で</a:t>
            </a:r>
            <a:r>
              <a:rPr kumimoji="1" lang="ja-JP" altLang="en-US" smtClean="0"/>
              <a:t>はスルー変数</a:t>
            </a:r>
            <a:r>
              <a:rPr kumimoji="1" lang="ja-JP" altLang="en-US" dirty="0" smtClean="0"/>
              <a:t>と</a:t>
            </a:r>
            <a:r>
              <a:rPr kumimoji="1" lang="ja-JP" altLang="en-US" dirty="0"/>
              <a:t>呼ばれます</a:t>
            </a:r>
          </a:p>
        </p:txBody>
      </p:sp>
    </p:spTree>
    <p:extLst>
      <p:ext uri="{BB962C8B-B14F-4D97-AF65-F5344CB8AC3E}">
        <p14:creationId xmlns:p14="http://schemas.microsoft.com/office/powerpoint/2010/main" val="314113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368112" y="2624711"/>
            <a:ext cx="3570208" cy="461665"/>
          </a:xfrm>
          <a:prstGeom prst="rect">
            <a:avLst/>
          </a:prstGeom>
          <a:noFill/>
        </p:spPr>
        <p:txBody>
          <a:bodyPr wrap="none" rtlCol="0">
            <a:spAutoFit/>
          </a:bodyPr>
          <a:lstStyle/>
          <a:p>
            <a:pPr algn="l"/>
            <a:r>
              <a:rPr kumimoji="1" lang="ja-JP" altLang="en-US" sz="2400" b="1" u="sng" dirty="0"/>
              <a:t>アクロス変数の接続の式</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368112" y="3970904"/>
            <a:ext cx="3262432"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変数の接続の式</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477328"/>
          </a:xfrm>
          <a:prstGeom prst="rect">
            <a:avLst/>
          </a:prstGeom>
          <a:noFill/>
        </p:spPr>
        <p:txBody>
          <a:bodyPr wrap="square" rtlCol="0">
            <a:spAutoFit/>
          </a:bodyPr>
          <a:lstStyle/>
          <a:p>
            <a:r>
              <a:rPr lang="ja-JP" altLang="en-US" dirty="0"/>
              <a:t>アクロス変数</a:t>
            </a:r>
            <a:r>
              <a:rPr lang="ja-JP" altLang="en-US" dirty="0" smtClean="0"/>
              <a:t>、フロー変数</a:t>
            </a:r>
            <a:r>
              <a:rPr lang="ja-JP" altLang="en-US" dirty="0"/>
              <a:t>を宣言することでモデル同士を接続した際に各変数が物理的に自然な挙動となるように自動的に計算式が組み立てられます。</a:t>
            </a:r>
            <a:endParaRPr lang="en-US" altLang="ja-JP" dirty="0"/>
          </a:p>
          <a:p>
            <a:r>
              <a:rPr lang="ja-JP" altLang="en-US" dirty="0"/>
              <a:t>アクロス変数は各ポートの</a:t>
            </a:r>
            <a:r>
              <a:rPr lang="ja-JP" altLang="en-US" dirty="0" smtClean="0"/>
              <a:t>値が等しく</a:t>
            </a:r>
            <a:r>
              <a:rPr lang="ja-JP" altLang="en-US" dirty="0"/>
              <a:t>なるように、フロー変数は各ポートの総量が０（保存則）となるように取り扱います</a:t>
            </a:r>
            <a:r>
              <a:rPr lang="ja-JP" altLang="en-US" dirty="0" smtClean="0"/>
              <a:t>。</a:t>
            </a:r>
            <a:endParaRPr lang="en-US" altLang="ja-JP" dirty="0" smtClean="0"/>
          </a:p>
          <a:p>
            <a:r>
              <a:rPr lang="ja-JP" altLang="en-US" dirty="0" smtClean="0"/>
              <a:t>これ</a:t>
            </a:r>
            <a:r>
              <a:rPr lang="ja-JP" altLang="en-US" dirty="0"/>
              <a:t>によりモデルをいくら繋いでも削除して</a:t>
            </a:r>
            <a:r>
              <a:rPr lang="ja-JP" altLang="en-US" dirty="0" smtClean="0"/>
              <a:t>も計算式が成り立つためシステム</a:t>
            </a:r>
            <a:r>
              <a:rPr lang="ja-JP" altLang="en-US" dirty="0"/>
              <a:t>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56586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T</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Tree>
    <p:extLst>
      <p:ext uri="{BB962C8B-B14F-4D97-AF65-F5344CB8AC3E}">
        <p14:creationId xmlns:p14="http://schemas.microsoft.com/office/powerpoint/2010/main" val="247840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86804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a:t>
            </a:r>
            <a:r>
              <a:rPr lang="ja-JP" altLang="en-US" dirty="0" smtClean="0"/>
              <a:t>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アクロス変数は値を変更せずに受け渡します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smtClean="0"/>
                <a:t>T</a:t>
              </a:r>
              <a:r>
                <a:rPr kumimoji="1" lang="en-US" altLang="ja-JP" sz="2400" baseline="-25000" dirty="0" smtClean="0"/>
                <a:t>C</a:t>
              </a:r>
              <a:r>
                <a:rPr kumimoji="1" lang="en-US" altLang="ja-JP" sz="2400" dirty="0" smtClean="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smtClean="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smtClean="0"/>
              <a:t>まずは基本となるアクロス変数の計算式を温度を例に取って解説します。</a:t>
            </a:r>
            <a:endParaRPr kumimoji="1" lang="en-US" altLang="ja-JP" sz="2000" dirty="0" smtClean="0"/>
          </a:p>
          <a:p>
            <a:endParaRPr lang="en-US" altLang="ja-JP" sz="2000" dirty="0" smtClean="0"/>
          </a:p>
          <a:p>
            <a:r>
              <a:rPr lang="ja-JP" altLang="en-US" sz="2000" dirty="0"/>
              <a:t>以下のように</a:t>
            </a:r>
            <a:r>
              <a:rPr lang="en-US" altLang="ja-JP" sz="2000" dirty="0"/>
              <a:t>3</a:t>
            </a:r>
            <a:r>
              <a:rPr lang="ja-JP" altLang="en-US" sz="2000" dirty="0"/>
              <a:t>モデルの</a:t>
            </a:r>
            <a:r>
              <a:rPr lang="ja-JP" altLang="en-US" sz="2000" dirty="0" smtClean="0"/>
              <a:t>接続図において、</a:t>
            </a:r>
            <a:r>
              <a:rPr lang="ja-JP" altLang="en-US" sz="2000" dirty="0"/>
              <a:t>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続いてフロー変数の計算式を熱流量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r>
              <a:rPr lang="ja-JP" altLang="en-US" sz="2000" dirty="0" smtClean="0"/>
              <a:t>。</a:t>
            </a:r>
            <a:endParaRPr lang="en-US" altLang="ja-JP" sz="2000" dirty="0" smtClean="0"/>
          </a:p>
          <a:p>
            <a:r>
              <a:rPr lang="en-US" altLang="ja-JP" sz="2000" dirty="0" smtClean="0"/>
              <a:t>B</a:t>
            </a:r>
            <a:r>
              <a:rPr lang="ja-JP" altLang="en-US" sz="2000" dirty="0" smtClean="0"/>
              <a:t>モデルのポート熱流量はいくらになるでしょうか？</a:t>
            </a:r>
            <a:endParaRPr lang="en-US" altLang="ja-JP" sz="2000" dirty="0" smtClean="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smtClean="0"/>
              <a:t>Q</a:t>
            </a:r>
            <a:r>
              <a:rPr lang="en-US" altLang="ja-JP" sz="2400" baseline="-25000" dirty="0" smtClean="0"/>
              <a:t>B</a:t>
            </a:r>
            <a:r>
              <a:rPr kumimoji="1" lang="en-US" altLang="ja-JP" sz="2400" dirty="0" smtClean="0"/>
              <a:t>=Q</a:t>
            </a:r>
            <a:r>
              <a:rPr kumimoji="1" lang="en-US" altLang="ja-JP" sz="2400" baseline="-25000" dirty="0" smtClean="0"/>
              <a:t>A</a:t>
            </a:r>
            <a:r>
              <a:rPr kumimoji="1" lang="ja-JP" altLang="en-US" sz="2400" dirty="0" smtClean="0"/>
              <a:t>より</a:t>
            </a:r>
            <a:r>
              <a:rPr kumimoji="1" lang="en-US" altLang="ja-JP" sz="2400" dirty="0" smtClean="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smtClean="0"/>
              <a:t>Q</a:t>
            </a:r>
            <a:r>
              <a:rPr kumimoji="1" lang="en-US" altLang="ja-JP" sz="2400" baseline="-25000" dirty="0" smtClean="0"/>
              <a:t>B</a:t>
            </a:r>
            <a:r>
              <a:rPr kumimoji="1" lang="en-US" altLang="ja-JP" sz="2400" dirty="0" smtClean="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フロー変数</a:t>
            </a:r>
            <a:r>
              <a:rPr lang="ja-JP" altLang="en-US" sz="2800" dirty="0">
                <a:solidFill>
                  <a:schemeClr val="tx1"/>
                </a:solidFill>
              </a:rPr>
              <a:t>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3262432" cy="461665"/>
          </a:xfrm>
          <a:prstGeom prst="rect">
            <a:avLst/>
          </a:prstGeom>
          <a:noFill/>
        </p:spPr>
        <p:txBody>
          <a:bodyPr wrap="none" rtlCol="0">
            <a:spAutoFit/>
          </a:bodyPr>
          <a:lstStyle/>
          <a:p>
            <a:pPr algn="l"/>
            <a:r>
              <a:rPr kumimoji="1" lang="ja-JP" altLang="en-US" sz="2400" dirty="0" smtClean="0"/>
              <a:t>フロー変数</a:t>
            </a:r>
            <a:r>
              <a:rPr kumimoji="1" lang="ja-JP" altLang="en-US" sz="2400" dirty="0"/>
              <a:t>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t>Modelica</a:t>
            </a:r>
            <a:r>
              <a:rPr lang="ja-JP" altLang="en-US" dirty="0"/>
              <a:t>言語ではフロー変数についてモデルに流入する場合を正、モデルから流出する場合を負と考えるのが一般的です</a:t>
            </a:r>
            <a:r>
              <a:rPr lang="ja-JP" altLang="en-US" dirty="0" smtClean="0"/>
              <a:t>。上記の場合、</a:t>
            </a:r>
            <a:r>
              <a:rPr lang="en-US" altLang="ja-JP" dirty="0" smtClean="0"/>
              <a:t>A</a:t>
            </a:r>
            <a:r>
              <a:rPr lang="ja-JP" altLang="en-US" dirty="0" smtClean="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smtClean="0"/>
              <a:t>フロー変数の</a:t>
            </a:r>
            <a:r>
              <a:rPr kumimoji="1" lang="ja-JP" altLang="en-US" sz="2400" dirty="0"/>
              <a:t>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smtClean="0"/>
              <a:t>ここでモデルの計算結果を確認する際に少し違和感がある実装について解説します</a:t>
            </a:r>
            <a:r>
              <a:rPr lang="ja-JP" altLang="en-US" sz="2000" dirty="0" smtClean="0"/>
              <a:t>。</a:t>
            </a:r>
            <a:endParaRPr lang="en-US" altLang="ja-JP" sz="2000" dirty="0" smtClean="0"/>
          </a:p>
          <a:p>
            <a:pPr algn="l"/>
            <a:endParaRPr lang="en-US" altLang="ja-JP" sz="2000" dirty="0"/>
          </a:p>
          <a:p>
            <a:pPr algn="l"/>
            <a:r>
              <a:rPr kumimoji="1" lang="ja-JP" altLang="en-US" sz="2000" dirty="0" smtClean="0"/>
              <a:t>熱流量を定義する</a:t>
            </a:r>
            <a:r>
              <a:rPr lang="en-US" altLang="ja-JP" sz="2000" dirty="0" err="1"/>
              <a:t>F</a:t>
            </a:r>
            <a:r>
              <a:rPr kumimoji="1" lang="en-US" altLang="ja-JP" sz="2000" dirty="0" err="1" smtClean="0"/>
              <a:t>ixedHeatFlow</a:t>
            </a:r>
            <a:r>
              <a:rPr kumimoji="1" lang="ja-JP" altLang="en-US" sz="2000" dirty="0" smtClean="0"/>
              <a:t>モデルを使用する際、ユーザーは熱流量パラメータに正の値を入力します。</a:t>
            </a:r>
            <a:endParaRPr kumimoji="1" lang="en-US" altLang="ja-JP" sz="2000" dirty="0" smtClean="0"/>
          </a:p>
          <a:p>
            <a:pPr algn="l"/>
            <a:r>
              <a:rPr lang="ja-JP" altLang="en-US" sz="2000" dirty="0" smtClean="0"/>
              <a:t>しかし計算を実行しポートの熱流量を確認すると負の値となっています。</a:t>
            </a:r>
            <a:endParaRPr kumimoji="1" lang="en-US" altLang="ja-JP" sz="2000" dirty="0" smtClean="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smtClean="0">
                <a:solidFill>
                  <a:srgbClr val="FF0000"/>
                </a:solidFill>
              </a:rPr>
              <a:t>しかし、ポート</a:t>
            </a:r>
            <a:r>
              <a:rPr kumimoji="1" lang="ja-JP" altLang="en-US" b="1" dirty="0">
                <a:solidFill>
                  <a:srgbClr val="FF0000"/>
                </a:solidFill>
              </a:rPr>
              <a:t>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ja-JP" altLang="en-US" sz="2000" dirty="0" smtClean="0"/>
              <a:t>フロー</a:t>
            </a:r>
            <a:r>
              <a:rPr lang="ja-JP" altLang="en-US" sz="2000" dirty="0"/>
              <a:t>変数</a:t>
            </a:r>
            <a:r>
              <a:rPr lang="ja-JP" altLang="en-US" sz="2000" dirty="0" smtClean="0"/>
              <a:t>は、モデルに流入する場合が正、流出する場合が負とするのが慣例です。</a:t>
            </a:r>
            <a:endParaRPr lang="en-US" altLang="ja-JP" sz="2000" dirty="0" smtClean="0"/>
          </a:p>
          <a:p>
            <a:r>
              <a:rPr lang="ja-JP" altLang="en-US" sz="2000" dirty="0" smtClean="0"/>
              <a:t>その慣例にならうと熱流量を</a:t>
            </a:r>
            <a:r>
              <a:rPr lang="en-US" altLang="ja-JP" sz="2000" dirty="0" smtClean="0"/>
              <a:t>1W</a:t>
            </a:r>
            <a:r>
              <a:rPr lang="ja-JP" altLang="en-US" sz="2000" dirty="0" smtClean="0"/>
              <a:t>を系に与える場合、パラメータに「</a:t>
            </a:r>
            <a:r>
              <a:rPr lang="en-US" altLang="ja-JP" sz="2000" dirty="0" smtClean="0"/>
              <a:t>-1</a:t>
            </a:r>
            <a:r>
              <a:rPr lang="ja-JP" altLang="en-US" sz="2000" dirty="0" smtClean="0"/>
              <a:t>」とユーザーは入力しないといけません。</a:t>
            </a:r>
            <a:endParaRPr lang="en-US" altLang="ja-JP" sz="2000" dirty="0" smtClean="0"/>
          </a:p>
          <a:p>
            <a:r>
              <a:rPr lang="ja-JP" altLang="en-US" sz="2000" dirty="0" smtClean="0"/>
              <a:t>しかし、直感的</a:t>
            </a:r>
            <a:r>
              <a:rPr lang="ja-JP" altLang="en-US" sz="2000" dirty="0"/>
              <a:t>ではない</a:t>
            </a:r>
            <a:r>
              <a:rPr lang="ja-JP" altLang="en-US" sz="2000" dirty="0" smtClean="0"/>
              <a:t>ためほとんど</a:t>
            </a:r>
            <a:r>
              <a:rPr lang="ja-JP" altLang="en-US" sz="2000" dirty="0"/>
              <a:t>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smtClean="0"/>
              <a:t>FixedHeatFlow</a:t>
            </a:r>
            <a:r>
              <a:rPr lang="ja-JP" altLang="en-US" dirty="0" smtClean="0"/>
              <a:t>の計算式</a:t>
            </a:r>
            <a:endParaRPr lang="ja-JP" altLang="en-US" dirty="0"/>
          </a:p>
        </p:txBody>
      </p:sp>
    </p:spTree>
    <p:extLst>
      <p:ext uri="{BB962C8B-B14F-4D97-AF65-F5344CB8AC3E}">
        <p14:creationId xmlns:p14="http://schemas.microsoft.com/office/powerpoint/2010/main" val="3223637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603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簡単なプラントモデルの作成</a:t>
            </a:r>
            <a:endParaRPr lang="en-US" altLang="ja-JP" dirty="0"/>
          </a:p>
        </p:txBody>
      </p:sp>
    </p:spTree>
    <p:extLst>
      <p:ext uri="{BB962C8B-B14F-4D97-AF65-F5344CB8AC3E}">
        <p14:creationId xmlns:p14="http://schemas.microsoft.com/office/powerpoint/2010/main" val="1727031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1569660"/>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a:t>
            </a:r>
            <a:r>
              <a:rPr kumimoji="1" lang="ja-JP" altLang="en-US" sz="2400" dirty="0" smtClean="0"/>
              <a:t>表します</a:t>
            </a:r>
            <a:endParaRPr kumimoji="1" lang="en-US" altLang="ja-JP" sz="2400" dirty="0" smtClean="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A51069-51D7-4569-96B5-3E7BC2093A8D}"/>
                  </a:ext>
                </a:extLst>
              </p:cNvPr>
              <p:cNvSpPr txBox="1"/>
              <p:nvPr/>
            </p:nvSpPr>
            <p:spPr>
              <a:xfrm>
                <a:off x="3537157" y="2544507"/>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6" name="テキスト ボックス 5">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3537157" y="2544507"/>
                <a:ext cx="6154005" cy="2108946"/>
              </a:xfrm>
              <a:prstGeom prst="rect">
                <a:avLst/>
              </a:prstGeom>
              <a:blipFill>
                <a:blip r:embed="rId2"/>
                <a:stretch>
                  <a:fillRect/>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Tree>
    <p:extLst>
      <p:ext uri="{BB962C8B-B14F-4D97-AF65-F5344CB8AC3E}">
        <p14:creationId xmlns:p14="http://schemas.microsoft.com/office/powerpoint/2010/main" val="286768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209486"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補足資料　　記号一覧表</a:t>
            </a:r>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1530971888"/>
              </p:ext>
            </p:extLst>
          </p:nvPr>
        </p:nvGraphicFramePr>
        <p:xfrm>
          <a:off x="1978950" y="1107345"/>
          <a:ext cx="5938134" cy="4820920"/>
        </p:xfrm>
        <a:graphic>
          <a:graphicData uri="http://schemas.openxmlformats.org/drawingml/2006/table">
            <a:tbl>
              <a:tblPr firstRow="1" bandRow="1">
                <a:tableStyleId>{5C22544A-7EE6-4342-B048-85BDC9FD1C3A}</a:tableStyleId>
              </a:tblPr>
              <a:tblGrid>
                <a:gridCol w="3351192">
                  <a:extLst>
                    <a:ext uri="{9D8B030D-6E8A-4147-A177-3AD203B41FA5}">
                      <a16:colId xmlns:a16="http://schemas.microsoft.com/office/drawing/2014/main" val="2593308566"/>
                    </a:ext>
                  </a:extLst>
                </a:gridCol>
                <a:gridCol w="2586942">
                  <a:extLst>
                    <a:ext uri="{9D8B030D-6E8A-4147-A177-3AD203B41FA5}">
                      <a16:colId xmlns:a16="http://schemas.microsoft.com/office/drawing/2014/main" val="3657409246"/>
                    </a:ext>
                  </a:extLst>
                </a:gridCol>
              </a:tblGrid>
              <a:tr h="370840">
                <a:tc>
                  <a:txBody>
                    <a:bodyPr/>
                    <a:lstStyle/>
                    <a:p>
                      <a:r>
                        <a:rPr kumimoji="1" lang="ja-JP" altLang="en-US" dirty="0" smtClean="0"/>
                        <a:t>変数</a:t>
                      </a:r>
                      <a:endParaRPr kumimoji="1" lang="ja-JP" altLang="en-US" dirty="0"/>
                    </a:p>
                  </a:txBody>
                  <a:tcPr/>
                </a:tc>
                <a:tc>
                  <a:txBody>
                    <a:bodyPr/>
                    <a:lstStyle/>
                    <a:p>
                      <a:r>
                        <a:rPr kumimoji="1" lang="ja-JP" altLang="en-US" dirty="0" smtClean="0"/>
                        <a:t>記号</a:t>
                      </a:r>
                      <a:endParaRPr kumimoji="1" lang="ja-JP" altLang="en-US" dirty="0"/>
                    </a:p>
                  </a:txBody>
                  <a:tcPr/>
                </a:tc>
                <a:extLst>
                  <a:ext uri="{0D108BD9-81ED-4DB2-BD59-A6C34878D82A}">
                    <a16:rowId xmlns:a16="http://schemas.microsoft.com/office/drawing/2014/main" val="2355783518"/>
                  </a:ext>
                </a:extLst>
              </a:tr>
              <a:tr h="370840">
                <a:tc>
                  <a:txBody>
                    <a:bodyPr/>
                    <a:lstStyle/>
                    <a:p>
                      <a:r>
                        <a:rPr kumimoji="1" lang="ja-JP" altLang="en-US" dirty="0" smtClean="0"/>
                        <a:t>電気コンダクタンス</a:t>
                      </a:r>
                      <a:endParaRPr kumimoji="1" lang="ja-JP" altLang="en-US" dirty="0"/>
                    </a:p>
                  </a:txBody>
                  <a:tcPr/>
                </a:tc>
                <a:tc>
                  <a:txBody>
                    <a:bodyPr/>
                    <a:lstStyle/>
                    <a:p>
                      <a:r>
                        <a:rPr kumimoji="1" lang="ja-JP" altLang="en-US" sz="1800" dirty="0" smtClean="0"/>
                        <a:t>℧</a:t>
                      </a:r>
                      <a:endParaRPr kumimoji="1" lang="ja-JP" altLang="en-US" dirty="0"/>
                    </a:p>
                  </a:txBody>
                  <a:tcPr/>
                </a:tc>
                <a:extLst>
                  <a:ext uri="{0D108BD9-81ED-4DB2-BD59-A6C34878D82A}">
                    <a16:rowId xmlns:a16="http://schemas.microsoft.com/office/drawing/2014/main" val="4084395873"/>
                  </a:ext>
                </a:extLst>
              </a:tr>
              <a:tr h="370840">
                <a:tc>
                  <a:txBody>
                    <a:bodyPr/>
                    <a:lstStyle/>
                    <a:p>
                      <a:r>
                        <a:rPr kumimoji="1" lang="ja-JP" altLang="en-US" dirty="0" smtClean="0"/>
                        <a:t>電圧降下</a:t>
                      </a:r>
                      <a:endParaRPr kumimoji="1" lang="ja-JP" altLang="en-US" dirty="0"/>
                    </a:p>
                  </a:txBody>
                  <a:tcPr/>
                </a:tc>
                <a:tc>
                  <a:txBody>
                    <a:bodyPr/>
                    <a:lstStyle/>
                    <a:p>
                      <a:r>
                        <a:rPr kumimoji="1" lang="en-US" altLang="ja-JP" dirty="0" smtClean="0"/>
                        <a:t>ΔV</a:t>
                      </a:r>
                      <a:endParaRPr kumimoji="1" lang="ja-JP" altLang="en-US" dirty="0"/>
                    </a:p>
                  </a:txBody>
                  <a:tcPr/>
                </a:tc>
                <a:extLst>
                  <a:ext uri="{0D108BD9-81ED-4DB2-BD59-A6C34878D82A}">
                    <a16:rowId xmlns:a16="http://schemas.microsoft.com/office/drawing/2014/main" val="226101315"/>
                  </a:ext>
                </a:extLst>
              </a:tr>
              <a:tr h="370840">
                <a:tc>
                  <a:txBody>
                    <a:bodyPr/>
                    <a:lstStyle/>
                    <a:p>
                      <a:r>
                        <a:rPr kumimoji="1" lang="ja-JP" altLang="en-US" dirty="0" smtClean="0"/>
                        <a:t>熱コンダクタンス</a:t>
                      </a:r>
                      <a:endParaRPr kumimoji="1" lang="ja-JP" altLang="en-US" dirty="0"/>
                    </a:p>
                  </a:txBody>
                  <a:tcPr/>
                </a:tc>
                <a:tc>
                  <a:txBody>
                    <a:bodyPr/>
                    <a:lstStyle/>
                    <a:p>
                      <a:r>
                        <a:rPr kumimoji="1" lang="en-US" altLang="ja-JP" dirty="0" smtClean="0"/>
                        <a:t>G</a:t>
                      </a:r>
                      <a:endParaRPr kumimoji="1" lang="ja-JP" altLang="en-US" dirty="0"/>
                    </a:p>
                  </a:txBody>
                  <a:tcPr/>
                </a:tc>
                <a:extLst>
                  <a:ext uri="{0D108BD9-81ED-4DB2-BD59-A6C34878D82A}">
                    <a16:rowId xmlns:a16="http://schemas.microsoft.com/office/drawing/2014/main" val="4053886293"/>
                  </a:ext>
                </a:extLst>
              </a:tr>
              <a:tr h="370840">
                <a:tc>
                  <a:txBody>
                    <a:bodyPr/>
                    <a:lstStyle/>
                    <a:p>
                      <a:r>
                        <a:rPr kumimoji="1" lang="ja-JP" altLang="en-US" dirty="0" smtClean="0"/>
                        <a:t>温度勾配</a:t>
                      </a:r>
                      <a:endParaRPr kumimoji="1" lang="ja-JP" altLang="en-US" dirty="0"/>
                    </a:p>
                  </a:txBody>
                  <a:tcPr/>
                </a:tc>
                <a:tc>
                  <a:txBody>
                    <a:bodyPr/>
                    <a:lstStyle/>
                    <a:p>
                      <a:r>
                        <a:rPr kumimoji="1" lang="en-US" altLang="ja-JP" dirty="0" smtClean="0"/>
                        <a:t>ΔT</a:t>
                      </a:r>
                      <a:endParaRPr kumimoji="1" lang="ja-JP" altLang="en-US" dirty="0"/>
                    </a:p>
                  </a:txBody>
                  <a:tcPr/>
                </a:tc>
                <a:extLst>
                  <a:ext uri="{0D108BD9-81ED-4DB2-BD59-A6C34878D82A}">
                    <a16:rowId xmlns:a16="http://schemas.microsoft.com/office/drawing/2014/main" val="1398397173"/>
                  </a:ext>
                </a:extLst>
              </a:tr>
              <a:tr h="370840">
                <a:tc>
                  <a:txBody>
                    <a:bodyPr/>
                    <a:lstStyle/>
                    <a:p>
                      <a:r>
                        <a:rPr kumimoji="1" lang="ja-JP" altLang="en-US" dirty="0" smtClean="0"/>
                        <a:t>密度</a:t>
                      </a:r>
                      <a:endParaRPr kumimoji="1" lang="ja-JP" altLang="en-US" dirty="0"/>
                    </a:p>
                  </a:txBody>
                  <a:tcPr/>
                </a:tc>
                <a:tc>
                  <a:txBody>
                    <a:bodyPr/>
                    <a:lstStyle/>
                    <a:p>
                      <a:r>
                        <a:rPr kumimoji="1" lang="en-US" altLang="ja-JP" dirty="0" smtClean="0"/>
                        <a:t>ρ</a:t>
                      </a:r>
                      <a:endParaRPr kumimoji="1" lang="ja-JP" altLang="en-US" dirty="0"/>
                    </a:p>
                  </a:txBody>
                  <a:tcPr/>
                </a:tc>
                <a:extLst>
                  <a:ext uri="{0D108BD9-81ED-4DB2-BD59-A6C34878D82A}">
                    <a16:rowId xmlns:a16="http://schemas.microsoft.com/office/drawing/2014/main" val="21069149"/>
                  </a:ext>
                </a:extLst>
              </a:tr>
              <a:tr h="370840">
                <a:tc>
                  <a:txBody>
                    <a:bodyPr/>
                    <a:lstStyle/>
                    <a:p>
                      <a:r>
                        <a:rPr kumimoji="1" lang="ja-JP" altLang="en-US" dirty="0" smtClean="0"/>
                        <a:t>損失係数</a:t>
                      </a:r>
                      <a:endParaRPr kumimoji="1" lang="ja-JP" altLang="en-US" dirty="0"/>
                    </a:p>
                  </a:txBody>
                  <a:tcPr/>
                </a:tc>
                <a:tc>
                  <a:txBody>
                    <a:bodyPr/>
                    <a:lstStyle/>
                    <a:p>
                      <a:r>
                        <a:rPr kumimoji="1" lang="en-US" altLang="ja-JP" dirty="0" smtClean="0"/>
                        <a:t>k</a:t>
                      </a:r>
                      <a:endParaRPr kumimoji="1" lang="ja-JP" altLang="en-US" dirty="0"/>
                    </a:p>
                  </a:txBody>
                  <a:tcPr/>
                </a:tc>
                <a:extLst>
                  <a:ext uri="{0D108BD9-81ED-4DB2-BD59-A6C34878D82A}">
                    <a16:rowId xmlns:a16="http://schemas.microsoft.com/office/drawing/2014/main" val="2648225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圧力勾配</a:t>
                      </a:r>
                      <a:endParaRPr kumimoji="1" lang="en-US" altLang="ja-JP" sz="1800" dirty="0" smtClean="0"/>
                    </a:p>
                  </a:txBody>
                  <a:tcPr/>
                </a:tc>
                <a:tc>
                  <a:txBody>
                    <a:bodyPr/>
                    <a:lstStyle/>
                    <a:p>
                      <a:r>
                        <a:rPr kumimoji="1" lang="en-US" altLang="ja-JP" sz="1800" dirty="0" err="1" smtClean="0"/>
                        <a:t>Δp</a:t>
                      </a:r>
                      <a:endParaRPr kumimoji="1" lang="ja-JP" altLang="en-US" dirty="0"/>
                    </a:p>
                  </a:txBody>
                  <a:tcPr/>
                </a:tc>
                <a:extLst>
                  <a:ext uri="{0D108BD9-81ED-4DB2-BD59-A6C34878D82A}">
                    <a16:rowId xmlns:a16="http://schemas.microsoft.com/office/drawing/2014/main" val="324572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t>磁気抵抗</a:t>
                      </a:r>
                      <a:endParaRPr lang="en-US" altLang="ja-JP" sz="1800" dirty="0" smtClean="0"/>
                    </a:p>
                  </a:txBody>
                  <a:tcPr/>
                </a:tc>
                <a:tc>
                  <a:txBody>
                    <a:bodyPr/>
                    <a:lstStyle/>
                    <a:p>
                      <a:r>
                        <a:rPr lang="en-US" altLang="ja-JP" sz="1800" dirty="0" smtClean="0"/>
                        <a:t>R</a:t>
                      </a:r>
                      <a:r>
                        <a:rPr lang="en-US" altLang="ja-JP" sz="1800" baseline="-25000" dirty="0" smtClean="0"/>
                        <a:t>m</a:t>
                      </a:r>
                      <a:endParaRPr kumimoji="1" lang="ja-JP" altLang="en-US" dirty="0"/>
                    </a:p>
                  </a:txBody>
                  <a:tcPr/>
                </a:tc>
                <a:extLst>
                  <a:ext uri="{0D108BD9-81ED-4DB2-BD59-A6C34878D82A}">
                    <a16:rowId xmlns:a16="http://schemas.microsoft.com/office/drawing/2014/main" val="1513443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磁位の勾配</a:t>
                      </a:r>
                      <a:endParaRPr kumimoji="1" lang="en-US" altLang="ja-JP" sz="1800" dirty="0" smtClean="0"/>
                    </a:p>
                  </a:txBody>
                  <a:tcPr/>
                </a:tc>
                <a:tc>
                  <a:txBody>
                    <a:bodyPr/>
                    <a:lstStyle/>
                    <a:p>
                      <a:r>
                        <a:rPr kumimoji="1" lang="en-US" altLang="ja-JP" sz="1800" dirty="0" err="1" smtClean="0"/>
                        <a:t>ΔV</a:t>
                      </a:r>
                      <a:r>
                        <a:rPr kumimoji="1" lang="en-US" altLang="ja-JP" sz="1800" baseline="-25000" dirty="0" err="1" smtClean="0"/>
                        <a:t>m</a:t>
                      </a:r>
                      <a:endParaRPr kumimoji="1" lang="ja-JP" altLang="en-US" dirty="0"/>
                    </a:p>
                  </a:txBody>
                  <a:tcPr/>
                </a:tc>
                <a:extLst>
                  <a:ext uri="{0D108BD9-81ED-4DB2-BD59-A6C34878D82A}">
                    <a16:rowId xmlns:a16="http://schemas.microsoft.com/office/drawing/2014/main" val="1237743602"/>
                  </a:ext>
                </a:extLst>
              </a:tr>
              <a:tr h="370840">
                <a:tc>
                  <a:txBody>
                    <a:bodyPr/>
                    <a:lstStyle/>
                    <a:p>
                      <a:r>
                        <a:rPr kumimoji="1" lang="ja-JP" altLang="en-US" sz="1800" dirty="0" smtClean="0"/>
                        <a:t>ばね剛性</a:t>
                      </a:r>
                      <a:endParaRPr kumimoji="1" lang="ja-JP" altLang="en-US" dirty="0"/>
                    </a:p>
                  </a:txBody>
                  <a:tcPr/>
                </a:tc>
                <a:tc>
                  <a:txBody>
                    <a:bodyPr/>
                    <a:lstStyle/>
                    <a:p>
                      <a:r>
                        <a:rPr lang="en-US" altLang="ja-JP" sz="1800" dirty="0" smtClean="0"/>
                        <a:t>C</a:t>
                      </a:r>
                      <a:endParaRPr kumimoji="1" lang="ja-JP" altLang="en-US" dirty="0"/>
                    </a:p>
                  </a:txBody>
                  <a:tcPr/>
                </a:tc>
                <a:extLst>
                  <a:ext uri="{0D108BD9-81ED-4DB2-BD59-A6C34878D82A}">
                    <a16:rowId xmlns:a16="http://schemas.microsoft.com/office/drawing/2014/main" val="1269953189"/>
                  </a:ext>
                </a:extLst>
              </a:tr>
              <a:tr h="370840">
                <a:tc>
                  <a:txBody>
                    <a:bodyPr/>
                    <a:lstStyle/>
                    <a:p>
                      <a:r>
                        <a:rPr kumimoji="1" lang="ja-JP" altLang="en-US" dirty="0" smtClean="0"/>
                        <a:t>変位</a:t>
                      </a:r>
                      <a:endParaRPr kumimoji="1" lang="ja-JP" altLang="en-US" dirty="0"/>
                    </a:p>
                  </a:txBody>
                  <a:tcPr/>
                </a:tc>
                <a:tc>
                  <a:txBody>
                    <a:bodyPr/>
                    <a:lstStyle/>
                    <a:p>
                      <a:r>
                        <a:rPr kumimoji="1" lang="en-US" altLang="ja-JP" dirty="0" err="1" smtClean="0"/>
                        <a:t>Δs</a:t>
                      </a:r>
                      <a:endParaRPr kumimoji="1" lang="ja-JP" altLang="en-US" dirty="0"/>
                    </a:p>
                  </a:txBody>
                  <a:tcPr/>
                </a:tc>
                <a:extLst>
                  <a:ext uri="{0D108BD9-81ED-4DB2-BD59-A6C34878D82A}">
                    <a16:rowId xmlns:a16="http://schemas.microsoft.com/office/drawing/2014/main" val="254082190"/>
                  </a:ext>
                </a:extLst>
              </a:tr>
              <a:tr h="370840">
                <a:tc>
                  <a:txBody>
                    <a:bodyPr/>
                    <a:lstStyle/>
                    <a:p>
                      <a:r>
                        <a:rPr kumimoji="1" lang="ja-JP" altLang="en-US" dirty="0" smtClean="0"/>
                        <a:t>イナーシャ</a:t>
                      </a:r>
                      <a:endParaRPr kumimoji="1" lang="ja-JP" altLang="en-US" dirty="0"/>
                    </a:p>
                  </a:txBody>
                  <a:tcPr/>
                </a:tc>
                <a:tc>
                  <a:txBody>
                    <a:bodyPr/>
                    <a:lstStyle/>
                    <a:p>
                      <a:r>
                        <a:rPr kumimoji="1" lang="en-US" altLang="ja-JP" dirty="0" smtClean="0"/>
                        <a:t>J</a:t>
                      </a:r>
                      <a:endParaRPr kumimoji="1" lang="ja-JP" altLang="en-US" dirty="0"/>
                    </a:p>
                  </a:txBody>
                  <a:tcPr/>
                </a:tc>
                <a:extLst>
                  <a:ext uri="{0D108BD9-81ED-4DB2-BD59-A6C34878D82A}">
                    <a16:rowId xmlns:a16="http://schemas.microsoft.com/office/drawing/2014/main" val="2056982659"/>
                  </a:ext>
                </a:extLst>
              </a:tr>
            </a:tbl>
          </a:graphicData>
        </a:graphic>
      </p:graphicFrame>
    </p:spTree>
    <p:extLst>
      <p:ext uri="{BB962C8B-B14F-4D97-AF65-F5344CB8AC3E}">
        <p14:creationId xmlns:p14="http://schemas.microsoft.com/office/powerpoint/2010/main" val="3940227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28347"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a:t>
            </a:r>
            <a:r>
              <a:rPr lang="ja-JP" altLang="en-US" dirty="0" smtClean="0"/>
              <a:t>モデル </a:t>
            </a:r>
            <a:r>
              <a:rPr lang="en-US" altLang="ja-JP" dirty="0" smtClean="0"/>
              <a:t>- </a:t>
            </a:r>
            <a:r>
              <a:rPr lang="ja-JP" altLang="en-US" dirty="0" smtClean="0"/>
              <a:t>演習</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35</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2700937" y="3269561"/>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501906" y="4331578"/>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544921" y="1433938"/>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2848155" y="2653629"/>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2627493" y="5044215"/>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2848155" y="5864970"/>
            <a:ext cx="646331" cy="369332"/>
          </a:xfrm>
          <a:prstGeom prst="rect">
            <a:avLst/>
          </a:prstGeom>
          <a:noFill/>
        </p:spPr>
        <p:txBody>
          <a:bodyPr wrap="none" rtlCol="0">
            <a:spAutoFit/>
          </a:bodyPr>
          <a:lstStyle/>
          <a:p>
            <a:pPr algn="l"/>
            <a:r>
              <a:rPr kumimoji="1" lang="ja-JP" altLang="en-US" dirty="0"/>
              <a:t>抵抗</a:t>
            </a:r>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726738" y="876818"/>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049736" y="3902303"/>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049736" y="1996056"/>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049736" y="5331070"/>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Tree>
    <p:extLst>
      <p:ext uri="{BB962C8B-B14F-4D97-AF65-F5344CB8AC3E}">
        <p14:creationId xmlns:p14="http://schemas.microsoft.com/office/powerpoint/2010/main" val="3620887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sp>
        <p:nvSpPr>
          <p:cNvPr id="6" name="Shape 130">
            <a:extLst>
              <a:ext uri="{FF2B5EF4-FFF2-40B4-BE49-F238E27FC236}">
                <a16:creationId xmlns:a16="http://schemas.microsoft.com/office/drawing/2014/main" id="{925B04DB-30E4-42E2-80C9-D742CED3A8D8}"/>
              </a:ext>
            </a:extLst>
          </p:cNvPr>
          <p:cNvSpPr/>
          <p:nvPr/>
        </p:nvSpPr>
        <p:spPr>
          <a:xfrm>
            <a:off x="179666" y="87415"/>
            <a:ext cx="1692771"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参考資料</a:t>
            </a:r>
            <a:endParaRPr lang="en-US" altLang="ja-JP" dirty="0"/>
          </a:p>
        </p:txBody>
      </p:sp>
      <p:sp>
        <p:nvSpPr>
          <p:cNvPr id="7" name="テキスト ボックス 6"/>
          <p:cNvSpPr txBox="1"/>
          <p:nvPr/>
        </p:nvSpPr>
        <p:spPr>
          <a:xfrm>
            <a:off x="472985" y="1022512"/>
            <a:ext cx="10650644" cy="615553"/>
          </a:xfrm>
          <a:prstGeom prst="rect">
            <a:avLst/>
          </a:prstGeom>
          <a:noFill/>
        </p:spPr>
        <p:txBody>
          <a:bodyPr wrap="square" rtlCol="0">
            <a:spAutoFit/>
          </a:bodyPr>
          <a:lstStyle/>
          <a:p>
            <a:r>
              <a:rPr lang="en-US" altLang="ja-JP" dirty="0"/>
              <a:t>Michael M. </a:t>
            </a:r>
            <a:r>
              <a:rPr lang="en-US" altLang="ja-JP" dirty="0" smtClean="0"/>
              <a:t>Tiller, </a:t>
            </a:r>
            <a:r>
              <a:rPr kumimoji="1" lang="en-US" altLang="ja-JP" sz="1600" dirty="0" err="1" smtClean="0"/>
              <a:t>Modelica</a:t>
            </a:r>
            <a:r>
              <a:rPr kumimoji="1" lang="en-US" altLang="ja-JP" sz="1600" dirty="0" smtClean="0"/>
              <a:t> by Example, </a:t>
            </a:r>
            <a:r>
              <a:rPr lang="en-US" altLang="ja-JP" sz="1600" dirty="0">
                <a:hlinkClick r:id="rId2"/>
              </a:rPr>
              <a:t>https://mbe.modelica.university/components/connectors/</a:t>
            </a:r>
            <a:endParaRPr lang="ja-JP" altLang="en-US" sz="1600" dirty="0"/>
          </a:p>
          <a:p>
            <a:endParaRPr kumimoji="1" lang="ja-JP" altLang="en-US" sz="1600" dirty="0" smtClean="0"/>
          </a:p>
        </p:txBody>
      </p:sp>
    </p:spTree>
    <p:extLst>
      <p:ext uri="{BB962C8B-B14F-4D97-AF65-F5344CB8AC3E}">
        <p14:creationId xmlns:p14="http://schemas.microsoft.com/office/powerpoint/2010/main" val="302065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3302507989"/>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ja-JP" altLang="en-US" sz="2400" baseline="0" dirty="0" smtClean="0"/>
                        <a:t>物理ライブラリ</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a:t>
            </a:r>
            <a:r>
              <a:rPr kumimoji="1" lang="ja-JP" altLang="en-US" sz="2400" dirty="0" smtClean="0">
                <a:solidFill>
                  <a:schemeClr val="tx1"/>
                </a:solidFill>
              </a:rPr>
              <a:t>効率的にモデリング</a:t>
            </a:r>
            <a:endParaRPr kumimoji="1" lang="en-US" altLang="ja-JP" sz="2400" dirty="0">
              <a:solidFill>
                <a:schemeClr val="tx1"/>
              </a:solidFill>
            </a:endParaRPr>
          </a:p>
          <a:p>
            <a:pPr algn="ctr"/>
            <a:r>
              <a:rPr lang="ja-JP" altLang="en-US" sz="2400" dirty="0" smtClean="0">
                <a:solidFill>
                  <a:schemeClr val="tx1"/>
                </a:solidFill>
              </a:rPr>
              <a:t>できま</a:t>
            </a:r>
            <a:r>
              <a:rPr lang="ja-JP" altLang="en-US" sz="2400" dirty="0">
                <a:solidFill>
                  <a:schemeClr val="tx1"/>
                </a:solidFill>
              </a:rPr>
              <a:t>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a:t>
            </a:r>
            <a:r>
              <a:rPr kumimoji="1" lang="ja-JP" altLang="en-US" sz="2400" dirty="0" smtClean="0"/>
              <a:t>条件</a:t>
            </a:r>
            <a:r>
              <a:rPr lang="ja-JP" altLang="en-US" sz="2400" dirty="0"/>
              <a:t>の</a:t>
            </a:r>
            <a:r>
              <a:rPr kumimoji="1" lang="ja-JP" altLang="en-US" sz="2400" dirty="0" smtClean="0"/>
              <a:t>物理量</a:t>
            </a:r>
            <a:r>
              <a:rPr kumimoji="1" lang="ja-JP" altLang="en-US" sz="2400" dirty="0"/>
              <a:t>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20630</TotalTime>
  <Words>2500</Words>
  <Application>Microsoft Office PowerPoint</Application>
  <PresentationFormat>ワイド画面</PresentationFormat>
  <Paragraphs>472</Paragraphs>
  <Slides>36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MS UI Gothic</vt: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1216</cp:revision>
  <dcterms:created xsi:type="dcterms:W3CDTF">2017-07-29T00:52:37Z</dcterms:created>
  <dcterms:modified xsi:type="dcterms:W3CDTF">2020-04-14T04:38:27Z</dcterms:modified>
</cp:coreProperties>
</file>