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82" r:id="rId3"/>
    <p:sldId id="257" r:id="rId4"/>
    <p:sldId id="258" r:id="rId5"/>
    <p:sldId id="260" r:id="rId6"/>
    <p:sldId id="261" r:id="rId7"/>
    <p:sldId id="262" r:id="rId8"/>
    <p:sldId id="264" r:id="rId9"/>
    <p:sldId id="263" r:id="rId10"/>
    <p:sldId id="265" r:id="rId11"/>
    <p:sldId id="266" r:id="rId12"/>
    <p:sldId id="267" r:id="rId13"/>
    <p:sldId id="268" r:id="rId14"/>
    <p:sldId id="281" r:id="rId15"/>
    <p:sldId id="270" r:id="rId16"/>
    <p:sldId id="280" r:id="rId17"/>
    <p:sldId id="269" r:id="rId18"/>
    <p:sldId id="276"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CBEA"/>
    <a:srgbClr val="E8EE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p:scale>
          <a:sx n="75" d="100"/>
          <a:sy n="75" d="100"/>
        </p:scale>
        <p:origin x="986" y="818"/>
      </p:cViewPr>
      <p:guideLst>
        <p:guide orient="horz" pos="2160"/>
        <p:guide pos="3840"/>
      </p:guideLst>
    </p:cSldViewPr>
  </p:slideViewPr>
  <p:notesTextViewPr>
    <p:cViewPr>
      <p:scale>
        <a:sx n="1" d="1"/>
        <a:sy n="1" d="1"/>
      </p:scale>
      <p:origin x="0" y="0"/>
    </p:cViewPr>
  </p:notesTextViewPr>
  <p:notesViewPr>
    <p:cSldViewPr snapToGrid="0">
      <p:cViewPr varScale="1">
        <p:scale>
          <a:sx n="72" d="100"/>
          <a:sy n="72" d="100"/>
        </p:scale>
        <p:origin x="283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71ABC5E8-FF9A-440B-9154-145E2751102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7D636F5B-F4B0-4C2D-A435-D1C06B1EC9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AF2C950-F42E-48AF-9429-51026B200D3A}" type="datetimeFigureOut">
              <a:rPr kumimoji="1" lang="ja-JP" altLang="en-US" smtClean="0"/>
              <a:t>2020/4/8</a:t>
            </a:fld>
            <a:endParaRPr kumimoji="1" lang="ja-JP" altLang="en-US"/>
          </a:p>
        </p:txBody>
      </p:sp>
      <p:sp>
        <p:nvSpPr>
          <p:cNvPr id="4" name="フッター プレースホルダー 3">
            <a:extLst>
              <a:ext uri="{FF2B5EF4-FFF2-40B4-BE49-F238E27FC236}">
                <a16:creationId xmlns:a16="http://schemas.microsoft.com/office/drawing/2014/main" id="{41C73D97-E62D-44B2-952C-99A8FC4A54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476BFB7B-04B7-43C3-A128-1986CEA18E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AE7B693-74DE-4916-89D9-D49B3C25830A}" type="slidenum">
              <a:rPr kumimoji="1" lang="ja-JP" altLang="en-US" smtClean="0"/>
              <a:t>‹#›</a:t>
            </a:fld>
            <a:endParaRPr kumimoji="1" lang="ja-JP" altLang="en-US"/>
          </a:p>
        </p:txBody>
      </p:sp>
    </p:spTree>
    <p:extLst>
      <p:ext uri="{BB962C8B-B14F-4D97-AF65-F5344CB8AC3E}">
        <p14:creationId xmlns:p14="http://schemas.microsoft.com/office/powerpoint/2010/main" val="202422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CB8908-C50A-4902-8524-83A8A5B0A21E}" type="datetimeFigureOut">
              <a:rPr kumimoji="1" lang="ja-JP" altLang="en-US" smtClean="0"/>
              <a:t>2020/4/8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B10612-F795-4894-B81B-2ACED8D11B36}" type="slidenum">
              <a:rPr kumimoji="1" lang="ja-JP" altLang="en-US" smtClean="0"/>
              <a:t>‹#›</a:t>
            </a:fld>
            <a:endParaRPr kumimoji="1" lang="ja-JP" altLang="en-US"/>
          </a:p>
        </p:txBody>
      </p:sp>
    </p:spTree>
    <p:extLst>
      <p:ext uri="{BB962C8B-B14F-4D97-AF65-F5344CB8AC3E}">
        <p14:creationId xmlns:p14="http://schemas.microsoft.com/office/powerpoint/2010/main" val="297611347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40A934-6052-47D7-9600-E017EFD518D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3567CB88-D2AC-4759-A0FB-979F04B4A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F327D2F-D218-4DB3-A496-FC51084D5390}"/>
              </a:ext>
            </a:extLst>
          </p:cNvPr>
          <p:cNvSpPr>
            <a:spLocks noGrp="1"/>
          </p:cNvSpPr>
          <p:nvPr>
            <p:ph type="dt" sz="half" idx="10"/>
          </p:nvPr>
        </p:nvSpPr>
        <p:spPr/>
        <p:txBody>
          <a:bodyPr/>
          <a:lstStyle/>
          <a:p>
            <a:fld id="{D54EB23E-8629-4EA7-AC2F-434CC3AC2923}" type="datetime1">
              <a:rPr kumimoji="1" lang="ja-JP" altLang="en-US" smtClean="0"/>
              <a:t>2020/4/8</a:t>
            </a:fld>
            <a:endParaRPr kumimoji="1" lang="ja-JP" altLang="en-US"/>
          </a:p>
        </p:txBody>
      </p:sp>
      <p:sp>
        <p:nvSpPr>
          <p:cNvPr id="5" name="フッター プレースホルダー 4">
            <a:extLst>
              <a:ext uri="{FF2B5EF4-FFF2-40B4-BE49-F238E27FC236}">
                <a16:creationId xmlns:a16="http://schemas.microsoft.com/office/drawing/2014/main" id="{D5CE8AFA-1A69-423A-AE33-53D4B86E36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31D19D-2B03-4CD1-904A-35788E90CF5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698208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F8C32-40DD-4764-AA14-CA340E88402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B25EDB7-B389-43DE-88B0-2E43F12A705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750E22-4C4B-417A-8C48-347CB348ECFB}"/>
              </a:ext>
            </a:extLst>
          </p:cNvPr>
          <p:cNvSpPr>
            <a:spLocks noGrp="1"/>
          </p:cNvSpPr>
          <p:nvPr>
            <p:ph type="dt" sz="half" idx="10"/>
          </p:nvPr>
        </p:nvSpPr>
        <p:spPr/>
        <p:txBody>
          <a:bodyPr/>
          <a:lstStyle/>
          <a:p>
            <a:fld id="{A235C89C-FF14-4C3F-96BC-6339D74F586C}" type="datetime1">
              <a:rPr kumimoji="1" lang="ja-JP" altLang="en-US" smtClean="0"/>
              <a:t>2020/4/8</a:t>
            </a:fld>
            <a:endParaRPr kumimoji="1" lang="ja-JP" altLang="en-US"/>
          </a:p>
        </p:txBody>
      </p:sp>
      <p:sp>
        <p:nvSpPr>
          <p:cNvPr id="5" name="フッター プレースホルダー 4">
            <a:extLst>
              <a:ext uri="{FF2B5EF4-FFF2-40B4-BE49-F238E27FC236}">
                <a16:creationId xmlns:a16="http://schemas.microsoft.com/office/drawing/2014/main" id="{2C19161E-7AEC-4345-BBC9-3BC233DE10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EA905A-EBB0-4E40-9913-3C0464FD474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29104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A876662-0CE9-49E9-AC02-EE7ACC657BC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6FE2065-03F0-48E5-82DF-EC7EEE0207D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B9FF21-774F-48FE-A04C-9E8A7F644356}"/>
              </a:ext>
            </a:extLst>
          </p:cNvPr>
          <p:cNvSpPr>
            <a:spLocks noGrp="1"/>
          </p:cNvSpPr>
          <p:nvPr>
            <p:ph type="dt" sz="half" idx="10"/>
          </p:nvPr>
        </p:nvSpPr>
        <p:spPr/>
        <p:txBody>
          <a:bodyPr/>
          <a:lstStyle/>
          <a:p>
            <a:fld id="{BEDC3DC5-6AA9-4AC5-A91D-36D3F132078A}" type="datetime1">
              <a:rPr kumimoji="1" lang="ja-JP" altLang="en-US" smtClean="0"/>
              <a:t>2020/4/8</a:t>
            </a:fld>
            <a:endParaRPr kumimoji="1" lang="ja-JP" altLang="en-US"/>
          </a:p>
        </p:txBody>
      </p:sp>
      <p:sp>
        <p:nvSpPr>
          <p:cNvPr id="5" name="フッター プレースホルダー 4">
            <a:extLst>
              <a:ext uri="{FF2B5EF4-FFF2-40B4-BE49-F238E27FC236}">
                <a16:creationId xmlns:a16="http://schemas.microsoft.com/office/drawing/2014/main" id="{9D32535A-4B89-476F-B51B-EC1413A240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260F05-0529-4B2A-B354-E1AB043C95D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35654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14AC56-2C6E-4FD6-AC2A-C0C7474C80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4E7051-D2C1-4B63-BA62-A08EA433436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25CE84-A884-4ACE-B6EE-7E97B7475653}"/>
              </a:ext>
            </a:extLst>
          </p:cNvPr>
          <p:cNvSpPr>
            <a:spLocks noGrp="1"/>
          </p:cNvSpPr>
          <p:nvPr>
            <p:ph type="dt" sz="half" idx="10"/>
          </p:nvPr>
        </p:nvSpPr>
        <p:spPr/>
        <p:txBody>
          <a:bodyPr/>
          <a:lstStyle/>
          <a:p>
            <a:fld id="{D669C662-03D9-46D5-B0D1-07F4A76593B7}" type="datetime1">
              <a:rPr kumimoji="1" lang="ja-JP" altLang="en-US" smtClean="0"/>
              <a:t>2020/4/8</a:t>
            </a:fld>
            <a:endParaRPr kumimoji="1" lang="ja-JP" altLang="en-US"/>
          </a:p>
        </p:txBody>
      </p:sp>
      <p:sp>
        <p:nvSpPr>
          <p:cNvPr id="5" name="フッター プレースホルダー 4">
            <a:extLst>
              <a:ext uri="{FF2B5EF4-FFF2-40B4-BE49-F238E27FC236}">
                <a16:creationId xmlns:a16="http://schemas.microsoft.com/office/drawing/2014/main" id="{EBCBC0D2-F1DA-4C16-85D1-974CF48BC8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D1951C-19F9-4BB8-96D6-46797F90203F}"/>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86393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0A678-F443-4FEA-93D6-3926EB7E42D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DD3B79-A0F7-4C8D-918D-88BDE69250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3E71825-7DD8-4B80-96D1-977008B856B9}"/>
              </a:ext>
            </a:extLst>
          </p:cNvPr>
          <p:cNvSpPr>
            <a:spLocks noGrp="1"/>
          </p:cNvSpPr>
          <p:nvPr>
            <p:ph type="dt" sz="half" idx="10"/>
          </p:nvPr>
        </p:nvSpPr>
        <p:spPr/>
        <p:txBody>
          <a:bodyPr/>
          <a:lstStyle/>
          <a:p>
            <a:fld id="{07CCFAC8-C0FC-4608-8398-CAB22C442189}" type="datetime1">
              <a:rPr kumimoji="1" lang="ja-JP" altLang="en-US" smtClean="0"/>
              <a:t>2020/4/8</a:t>
            </a:fld>
            <a:endParaRPr kumimoji="1" lang="ja-JP" altLang="en-US"/>
          </a:p>
        </p:txBody>
      </p:sp>
      <p:sp>
        <p:nvSpPr>
          <p:cNvPr id="5" name="フッター プレースホルダー 4">
            <a:extLst>
              <a:ext uri="{FF2B5EF4-FFF2-40B4-BE49-F238E27FC236}">
                <a16:creationId xmlns:a16="http://schemas.microsoft.com/office/drawing/2014/main" id="{5CED311E-FAA6-4C7D-9FC2-BC675C7233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4D0E2E-8245-4907-96CA-10999815D43E}"/>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32106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5D23ED-03EA-4F07-87E3-28D2640C74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F3938E-99C2-4825-ABC3-D707D0C368D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B3DC81-B6AF-47A5-9EE9-0C3D54421CD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C78BECE-026B-4F33-8924-AD8452F95547}"/>
              </a:ext>
            </a:extLst>
          </p:cNvPr>
          <p:cNvSpPr>
            <a:spLocks noGrp="1"/>
          </p:cNvSpPr>
          <p:nvPr>
            <p:ph type="dt" sz="half" idx="10"/>
          </p:nvPr>
        </p:nvSpPr>
        <p:spPr/>
        <p:txBody>
          <a:bodyPr/>
          <a:lstStyle/>
          <a:p>
            <a:fld id="{6B754A5E-56A4-40CF-B440-4E04CE6F1EC9}" type="datetime1">
              <a:rPr kumimoji="1" lang="ja-JP" altLang="en-US" smtClean="0"/>
              <a:t>2020/4/8</a:t>
            </a:fld>
            <a:endParaRPr kumimoji="1" lang="ja-JP" altLang="en-US"/>
          </a:p>
        </p:txBody>
      </p:sp>
      <p:sp>
        <p:nvSpPr>
          <p:cNvPr id="6" name="フッター プレースホルダー 5">
            <a:extLst>
              <a:ext uri="{FF2B5EF4-FFF2-40B4-BE49-F238E27FC236}">
                <a16:creationId xmlns:a16="http://schemas.microsoft.com/office/drawing/2014/main" id="{49783764-5DB0-4331-BA1F-9C2D17E597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7F6C2E-6C8F-41C1-B48C-2292951331AD}"/>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4039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19687-F0F8-411B-B519-E0AE83C5CE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86F68B-292D-4F65-9707-BC2217D31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74F2048-6469-4F18-8B58-31750801BC0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E6D5D63-E489-48AC-A362-55DB02899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48F1C4A-5767-4EC0-85C8-571505755EB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C9ACD47-787F-4BE6-B29B-B3CFFDE55A9C}"/>
              </a:ext>
            </a:extLst>
          </p:cNvPr>
          <p:cNvSpPr>
            <a:spLocks noGrp="1"/>
          </p:cNvSpPr>
          <p:nvPr>
            <p:ph type="dt" sz="half" idx="10"/>
          </p:nvPr>
        </p:nvSpPr>
        <p:spPr/>
        <p:txBody>
          <a:bodyPr/>
          <a:lstStyle/>
          <a:p>
            <a:fld id="{042E28B5-A17D-47EC-BC16-AD65AD910F7A}" type="datetime1">
              <a:rPr kumimoji="1" lang="ja-JP" altLang="en-US" smtClean="0"/>
              <a:t>2020/4/8</a:t>
            </a:fld>
            <a:endParaRPr kumimoji="1" lang="ja-JP" altLang="en-US"/>
          </a:p>
        </p:txBody>
      </p:sp>
      <p:sp>
        <p:nvSpPr>
          <p:cNvPr id="8" name="フッター プレースホルダー 7">
            <a:extLst>
              <a:ext uri="{FF2B5EF4-FFF2-40B4-BE49-F238E27FC236}">
                <a16:creationId xmlns:a16="http://schemas.microsoft.com/office/drawing/2014/main" id="{BD4D869A-6245-47EA-826A-11903CEDCDF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8A9AF0-6356-40A0-8941-4F93A45D9286}"/>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60573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760D9-6747-4690-8F9A-C5AE1864B4E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2837AA8-1B7A-4F48-99C3-675552A1621E}"/>
              </a:ext>
            </a:extLst>
          </p:cNvPr>
          <p:cNvSpPr>
            <a:spLocks noGrp="1"/>
          </p:cNvSpPr>
          <p:nvPr>
            <p:ph type="dt" sz="half" idx="10"/>
          </p:nvPr>
        </p:nvSpPr>
        <p:spPr/>
        <p:txBody>
          <a:bodyPr/>
          <a:lstStyle/>
          <a:p>
            <a:fld id="{29CF535B-E6AB-4589-A4C4-B0674D6C3C56}" type="datetime1">
              <a:rPr kumimoji="1" lang="ja-JP" altLang="en-US" smtClean="0"/>
              <a:t>2020/4/8</a:t>
            </a:fld>
            <a:endParaRPr kumimoji="1" lang="ja-JP" altLang="en-US"/>
          </a:p>
        </p:txBody>
      </p:sp>
      <p:sp>
        <p:nvSpPr>
          <p:cNvPr id="4" name="フッター プレースホルダー 3">
            <a:extLst>
              <a:ext uri="{FF2B5EF4-FFF2-40B4-BE49-F238E27FC236}">
                <a16:creationId xmlns:a16="http://schemas.microsoft.com/office/drawing/2014/main" id="{8AEAC055-ADBD-47BF-A7E2-EE031ABE577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88EF311-DAB4-4685-91A4-BDE1EF3D5E0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59933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2C283A7-F09B-44DA-AE34-70823E7FCA2A}"/>
              </a:ext>
            </a:extLst>
          </p:cNvPr>
          <p:cNvSpPr>
            <a:spLocks noGrp="1"/>
          </p:cNvSpPr>
          <p:nvPr>
            <p:ph type="dt" sz="half" idx="10"/>
          </p:nvPr>
        </p:nvSpPr>
        <p:spPr/>
        <p:txBody>
          <a:bodyPr/>
          <a:lstStyle/>
          <a:p>
            <a:fld id="{FBE19558-76BE-48E3-8CD2-480AB7D9F745}" type="datetime1">
              <a:rPr kumimoji="1" lang="ja-JP" altLang="en-US" smtClean="0"/>
              <a:t>2020/4/8</a:t>
            </a:fld>
            <a:endParaRPr kumimoji="1" lang="ja-JP" altLang="en-US"/>
          </a:p>
        </p:txBody>
      </p:sp>
      <p:sp>
        <p:nvSpPr>
          <p:cNvPr id="3" name="フッター プレースホルダー 2">
            <a:extLst>
              <a:ext uri="{FF2B5EF4-FFF2-40B4-BE49-F238E27FC236}">
                <a16:creationId xmlns:a16="http://schemas.microsoft.com/office/drawing/2014/main" id="{BD19F830-754F-4C18-8FE4-2F04D270AA7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F30F06F-B6C9-459E-9D53-161CC5800883}"/>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7590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39C46-50B8-4DD5-BF93-3CBBC0EBAB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C67650-298A-4F61-B23F-88F3E8456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AF77E6-1E08-4613-B05D-57C5EDE23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6E41A3-42D9-4D44-A093-4D97E3D0DEDF}"/>
              </a:ext>
            </a:extLst>
          </p:cNvPr>
          <p:cNvSpPr>
            <a:spLocks noGrp="1"/>
          </p:cNvSpPr>
          <p:nvPr>
            <p:ph type="dt" sz="half" idx="10"/>
          </p:nvPr>
        </p:nvSpPr>
        <p:spPr/>
        <p:txBody>
          <a:bodyPr/>
          <a:lstStyle/>
          <a:p>
            <a:fld id="{3C40CF6C-05DA-4580-9B84-A8EF3232EE7C}" type="datetime1">
              <a:rPr kumimoji="1" lang="ja-JP" altLang="en-US" smtClean="0"/>
              <a:t>2020/4/8</a:t>
            </a:fld>
            <a:endParaRPr kumimoji="1" lang="ja-JP" altLang="en-US"/>
          </a:p>
        </p:txBody>
      </p:sp>
      <p:sp>
        <p:nvSpPr>
          <p:cNvPr id="6" name="フッター プレースホルダー 5">
            <a:extLst>
              <a:ext uri="{FF2B5EF4-FFF2-40B4-BE49-F238E27FC236}">
                <a16:creationId xmlns:a16="http://schemas.microsoft.com/office/drawing/2014/main" id="{35791E1E-DDBA-44B3-9ED6-75CDC9639C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A0BBAC-041B-4530-8DE5-67BB03F942B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29699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2961A6-5FD9-4DD1-9399-79025E702D7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8E8218E-30F7-4056-BD7E-9E862E2C6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A51302-49EB-4A71-8C42-03C06785F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2867D7-B298-4F34-BF60-7897C1D26B0C}"/>
              </a:ext>
            </a:extLst>
          </p:cNvPr>
          <p:cNvSpPr>
            <a:spLocks noGrp="1"/>
          </p:cNvSpPr>
          <p:nvPr>
            <p:ph type="dt" sz="half" idx="10"/>
          </p:nvPr>
        </p:nvSpPr>
        <p:spPr/>
        <p:txBody>
          <a:bodyPr/>
          <a:lstStyle/>
          <a:p>
            <a:fld id="{183BEF93-9F42-4F75-89F4-26ADF85B0261}" type="datetime1">
              <a:rPr kumimoji="1" lang="ja-JP" altLang="en-US" smtClean="0"/>
              <a:t>2020/4/8</a:t>
            </a:fld>
            <a:endParaRPr kumimoji="1" lang="ja-JP" altLang="en-US"/>
          </a:p>
        </p:txBody>
      </p:sp>
      <p:sp>
        <p:nvSpPr>
          <p:cNvPr id="6" name="フッター プレースホルダー 5">
            <a:extLst>
              <a:ext uri="{FF2B5EF4-FFF2-40B4-BE49-F238E27FC236}">
                <a16:creationId xmlns:a16="http://schemas.microsoft.com/office/drawing/2014/main" id="{42E40EFE-69CF-4922-A072-21BEA5904E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3CBFBD-4D74-4C68-B5BD-F1D021B97C3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40525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3DF858-0510-483E-A45F-3B5502184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E53387-6A73-4453-AABC-8B3D4C314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47AD39-5B31-4CF5-81B8-8F59795EC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2879AA-DF14-4E1F-8D4E-2F9F37F6C42A}" type="datetime1">
              <a:rPr kumimoji="1" lang="ja-JP" altLang="en-US" smtClean="0"/>
              <a:t>2020/4/8</a:t>
            </a:fld>
            <a:endParaRPr kumimoji="1" lang="ja-JP" altLang="en-US"/>
          </a:p>
        </p:txBody>
      </p:sp>
      <p:sp>
        <p:nvSpPr>
          <p:cNvPr id="5" name="フッター プレースホルダー 4">
            <a:extLst>
              <a:ext uri="{FF2B5EF4-FFF2-40B4-BE49-F238E27FC236}">
                <a16:creationId xmlns:a16="http://schemas.microsoft.com/office/drawing/2014/main" id="{1BF83D56-A9B3-4EDF-BFEA-EBC848414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CF5551-4BBA-4B6C-8390-6BC3D9EA8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131731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opensource.org/licenses/mit-license.ph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hyperlink" Target="https://www.openmodelica.org/download/download-windows" TargetMode="Externa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1F0A6FEE-5F30-47CD-92B6-24311CE0EC92}"/>
              </a:ext>
            </a:extLst>
          </p:cNvPr>
          <p:cNvSpPr txBox="1"/>
          <p:nvPr/>
        </p:nvSpPr>
        <p:spPr>
          <a:xfrm>
            <a:off x="940548" y="1983143"/>
            <a:ext cx="10676321" cy="830997"/>
          </a:xfrm>
          <a:prstGeom prst="rect">
            <a:avLst/>
          </a:prstGeom>
          <a:noFill/>
        </p:spPr>
        <p:txBody>
          <a:bodyPr wrap="none" rtlCol="0">
            <a:spAutoFit/>
          </a:bodyPr>
          <a:lstStyle/>
          <a:p>
            <a:r>
              <a:rPr kumimoji="1" lang="en-US" altLang="ja-JP" sz="4800" b="1" u="sng" dirty="0" err="1"/>
              <a:t>OpenModelica</a:t>
            </a:r>
            <a:r>
              <a:rPr kumimoji="1" lang="ja-JP" altLang="en-US" sz="4800" b="1" u="sng" dirty="0"/>
              <a:t>超初級チュートリアル</a:t>
            </a:r>
          </a:p>
        </p:txBody>
      </p:sp>
      <p:sp>
        <p:nvSpPr>
          <p:cNvPr id="2" name="正方形/長方形 1">
            <a:extLst>
              <a:ext uri="{FF2B5EF4-FFF2-40B4-BE49-F238E27FC236}">
                <a16:creationId xmlns:a16="http://schemas.microsoft.com/office/drawing/2014/main" id="{A3839584-586E-4BF7-B7D0-CF7E5BDF7807}"/>
              </a:ext>
            </a:extLst>
          </p:cNvPr>
          <p:cNvSpPr/>
          <p:nvPr/>
        </p:nvSpPr>
        <p:spPr>
          <a:xfrm>
            <a:off x="2538741" y="3099107"/>
            <a:ext cx="7479933" cy="830997"/>
          </a:xfrm>
          <a:prstGeom prst="rect">
            <a:avLst/>
          </a:prstGeom>
        </p:spPr>
        <p:txBody>
          <a:bodyPr wrap="none">
            <a:spAutoFit/>
          </a:bodyPr>
          <a:lstStyle/>
          <a:p>
            <a:pPr marL="342900" indent="-342900">
              <a:buFont typeface="+mj-lt"/>
              <a:buAutoNum type="arabicPeriod"/>
            </a:pPr>
            <a:r>
              <a:rPr lang="ja-JP" altLang="en-US" sz="4800" b="1" dirty="0">
                <a:solidFill>
                  <a:srgbClr val="FF0000"/>
                </a:solidFill>
              </a:rPr>
              <a:t>解析モデルの作成と実行</a:t>
            </a:r>
            <a:endParaRPr lang="en-US" altLang="ja-JP" sz="4800" b="1" dirty="0">
              <a:solidFill>
                <a:srgbClr val="FF0000"/>
              </a:solidFill>
            </a:endParaRPr>
          </a:p>
        </p:txBody>
      </p:sp>
      <p:sp>
        <p:nvSpPr>
          <p:cNvPr id="5" name="正方形/長方形 4">
            <a:extLst>
              <a:ext uri="{FF2B5EF4-FFF2-40B4-BE49-F238E27FC236}">
                <a16:creationId xmlns:a16="http://schemas.microsoft.com/office/drawing/2014/main" id="{978E2E90-0ABB-4CA0-973B-958FF5A2B1E5}"/>
              </a:ext>
            </a:extLst>
          </p:cNvPr>
          <p:cNvSpPr/>
          <p:nvPr/>
        </p:nvSpPr>
        <p:spPr>
          <a:xfrm>
            <a:off x="3230707" y="5796050"/>
            <a:ext cx="6096000" cy="1200329"/>
          </a:xfrm>
          <a:prstGeom prst="rect">
            <a:avLst/>
          </a:prstGeom>
        </p:spPr>
        <p:txBody>
          <a:bodyPr>
            <a:spAutoFit/>
          </a:bodyPr>
          <a:lstStyle/>
          <a:p>
            <a:pPr algn="ctr"/>
            <a:r>
              <a:rPr lang="en-US" altLang="ja-JP" dirty="0"/>
              <a:t>Copyright (C) </a:t>
            </a:r>
            <a:r>
              <a:rPr lang="en-US" altLang="ja-JP" dirty="0" smtClean="0"/>
              <a:t>2020 </a:t>
            </a:r>
            <a:r>
              <a:rPr lang="en-US" altLang="ja-JP" dirty="0"/>
              <a:t>Shigenori Ueda</a:t>
            </a:r>
          </a:p>
          <a:p>
            <a:pPr algn="ctr"/>
            <a:r>
              <a:rPr lang="en-US" altLang="ja-JP" dirty="0"/>
              <a:t>Released under the MIT license</a:t>
            </a:r>
          </a:p>
          <a:p>
            <a:pPr algn="ctr"/>
            <a:r>
              <a:rPr lang="en-US" altLang="ja-JP" dirty="0">
                <a:hlinkClick r:id="rId2"/>
              </a:rPr>
              <a:t>https://opensource.org/licenses/mit-license.php</a:t>
            </a:r>
            <a:endParaRPr lang="en-US" altLang="ja-JP" dirty="0"/>
          </a:p>
          <a:p>
            <a:pPr algn="ctr"/>
            <a:endParaRPr lang="en-US" altLang="ja-JP" dirty="0"/>
          </a:p>
        </p:txBody>
      </p:sp>
      <p:sp>
        <p:nvSpPr>
          <p:cNvPr id="3" name="スライド番号プレースホルダー 2"/>
          <p:cNvSpPr>
            <a:spLocks noGrp="1"/>
          </p:cNvSpPr>
          <p:nvPr>
            <p:ph type="sldNum" sz="quarter" idx="12"/>
          </p:nvPr>
        </p:nvSpPr>
        <p:spPr/>
        <p:txBody>
          <a:bodyPr/>
          <a:lstStyle/>
          <a:p>
            <a:fld id="{D836F367-8F14-4921-8441-15DE2D973248}" type="slidenum">
              <a:rPr kumimoji="1" lang="ja-JP" altLang="en-US" smtClean="0"/>
              <a:t>1</a:t>
            </a:fld>
            <a:endParaRPr kumimoji="1" lang="ja-JP" altLang="en-US"/>
          </a:p>
        </p:txBody>
      </p:sp>
    </p:spTree>
    <p:extLst>
      <p:ext uri="{BB962C8B-B14F-4D97-AF65-F5344CB8AC3E}">
        <p14:creationId xmlns:p14="http://schemas.microsoft.com/office/powerpoint/2010/main" val="1654236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974959" y="1455226"/>
            <a:ext cx="9251482" cy="4480948"/>
          </a:xfrm>
          <a:prstGeom prst="rect">
            <a:avLst/>
          </a:prstGeom>
        </p:spPr>
      </p:pic>
      <p:sp>
        <p:nvSpPr>
          <p:cNvPr id="5" name="四角形: 角を丸くする 4">
            <a:extLst>
              <a:ext uri="{FF2B5EF4-FFF2-40B4-BE49-F238E27FC236}">
                <a16:creationId xmlns:a16="http://schemas.microsoft.com/office/drawing/2014/main" id="{DDE24B91-F91B-4D5A-940F-38850A3A056E}"/>
              </a:ext>
            </a:extLst>
          </p:cNvPr>
          <p:cNvSpPr/>
          <p:nvPr/>
        </p:nvSpPr>
        <p:spPr>
          <a:xfrm>
            <a:off x="1574254" y="4208781"/>
            <a:ext cx="785406" cy="27559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D4D022A7-BBC7-4AB7-8984-F884036B5E87}"/>
              </a:ext>
            </a:extLst>
          </p:cNvPr>
          <p:cNvSpPr/>
          <p:nvPr/>
        </p:nvSpPr>
        <p:spPr>
          <a:xfrm>
            <a:off x="1574254" y="4781481"/>
            <a:ext cx="867308" cy="26804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Shape 130">
            <a:extLst>
              <a:ext uri="{FF2B5EF4-FFF2-40B4-BE49-F238E27FC236}">
                <a16:creationId xmlns:a16="http://schemas.microsoft.com/office/drawing/2014/main" id="{71F3B89F-CF48-4A84-A809-DA222D296439}"/>
              </a:ext>
            </a:extLst>
          </p:cNvPr>
          <p:cNvSpPr/>
          <p:nvPr/>
        </p:nvSpPr>
        <p:spPr>
          <a:xfrm>
            <a:off x="179666" y="87415"/>
            <a:ext cx="3882473"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モデルの貼り付け </a:t>
            </a:r>
            <a:r>
              <a:rPr lang="en-US" altLang="ja-JP" dirty="0"/>
              <a:t>- 2</a:t>
            </a:r>
          </a:p>
        </p:txBody>
      </p:sp>
      <p:sp>
        <p:nvSpPr>
          <p:cNvPr id="9" name="テキスト ボックス 8">
            <a:extLst>
              <a:ext uri="{FF2B5EF4-FFF2-40B4-BE49-F238E27FC236}">
                <a16:creationId xmlns:a16="http://schemas.microsoft.com/office/drawing/2014/main" id="{7C031C0D-279F-467A-8E30-4430FDC618B5}"/>
              </a:ext>
            </a:extLst>
          </p:cNvPr>
          <p:cNvSpPr txBox="1"/>
          <p:nvPr/>
        </p:nvSpPr>
        <p:spPr>
          <a:xfrm>
            <a:off x="514350" y="908050"/>
            <a:ext cx="6752169" cy="369332"/>
          </a:xfrm>
          <a:prstGeom prst="rect">
            <a:avLst/>
          </a:prstGeom>
          <a:noFill/>
        </p:spPr>
        <p:txBody>
          <a:bodyPr wrap="none" rtlCol="0">
            <a:spAutoFit/>
          </a:bodyPr>
          <a:lstStyle/>
          <a:p>
            <a:r>
              <a:rPr kumimoji="1" lang="en-US" altLang="ja-JP" dirty="0"/>
              <a:t>Spring</a:t>
            </a:r>
            <a:r>
              <a:rPr kumimoji="1" lang="ja-JP" altLang="en-US" dirty="0"/>
              <a:t>と</a:t>
            </a:r>
            <a:r>
              <a:rPr lang="en-US" altLang="ja-JP" dirty="0"/>
              <a:t>M</a:t>
            </a:r>
            <a:r>
              <a:rPr kumimoji="1" lang="en-US" altLang="ja-JP" dirty="0"/>
              <a:t>ass</a:t>
            </a:r>
            <a:r>
              <a:rPr kumimoji="1" lang="ja-JP" altLang="en-US" dirty="0"/>
              <a:t>をドラッグ＆ドロップして貼り付けてください。</a:t>
            </a:r>
          </a:p>
        </p:txBody>
      </p: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10</a:t>
            </a:fld>
            <a:endParaRPr kumimoji="1" lang="ja-JP" altLang="en-US"/>
          </a:p>
        </p:txBody>
      </p:sp>
    </p:spTree>
    <p:extLst>
      <p:ext uri="{BB962C8B-B14F-4D97-AF65-F5344CB8AC3E}">
        <p14:creationId xmlns:p14="http://schemas.microsoft.com/office/powerpoint/2010/main" val="1250400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rotWithShape="1">
          <a:blip r:embed="rId2" cstate="hqprint">
            <a:extLst>
              <a:ext uri="{28A0092B-C50C-407E-A947-70E740481C1C}">
                <a14:useLocalDpi xmlns:a14="http://schemas.microsoft.com/office/drawing/2010/main" val="0"/>
              </a:ext>
            </a:extLst>
          </a:blip>
          <a:srcRect l="7092" t="3861" r="16833" b="8340"/>
          <a:stretch/>
        </p:blipFill>
        <p:spPr>
          <a:xfrm>
            <a:off x="539922" y="1527697"/>
            <a:ext cx="1217608" cy="1123946"/>
          </a:xfrm>
          <a:prstGeom prst="rect">
            <a:avLst/>
          </a:prstGeom>
        </p:spPr>
      </p:pic>
      <p:sp>
        <p:nvSpPr>
          <p:cNvPr id="4" name="Shape 130">
            <a:extLst>
              <a:ext uri="{FF2B5EF4-FFF2-40B4-BE49-F238E27FC236}">
                <a16:creationId xmlns:a16="http://schemas.microsoft.com/office/drawing/2014/main" id="{136DCC15-D360-4E4F-AC23-073F2E33388B}"/>
              </a:ext>
            </a:extLst>
          </p:cNvPr>
          <p:cNvSpPr/>
          <p:nvPr/>
        </p:nvSpPr>
        <p:spPr>
          <a:xfrm>
            <a:off x="179666" y="87415"/>
            <a:ext cx="328295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モデル同士の接続</a:t>
            </a:r>
            <a:endParaRPr lang="en-US" altLang="ja-JP" dirty="0"/>
          </a:p>
        </p:txBody>
      </p:sp>
      <p:sp>
        <p:nvSpPr>
          <p:cNvPr id="5" name="テキスト ボックス 4">
            <a:extLst>
              <a:ext uri="{FF2B5EF4-FFF2-40B4-BE49-F238E27FC236}">
                <a16:creationId xmlns:a16="http://schemas.microsoft.com/office/drawing/2014/main" id="{66EC515E-A385-4735-9898-CE296BC9940D}"/>
              </a:ext>
            </a:extLst>
          </p:cNvPr>
          <p:cNvSpPr txBox="1"/>
          <p:nvPr/>
        </p:nvSpPr>
        <p:spPr>
          <a:xfrm>
            <a:off x="489475" y="793750"/>
            <a:ext cx="4801314" cy="369332"/>
          </a:xfrm>
          <a:prstGeom prst="rect">
            <a:avLst/>
          </a:prstGeom>
          <a:noFill/>
        </p:spPr>
        <p:txBody>
          <a:bodyPr wrap="none" rtlCol="0">
            <a:spAutoFit/>
          </a:bodyPr>
          <a:lstStyle/>
          <a:p>
            <a:r>
              <a:rPr kumimoji="1" lang="ja-JP" altLang="en-US" dirty="0"/>
              <a:t>モデル同士の接続は以下のように行います。</a:t>
            </a:r>
          </a:p>
        </p:txBody>
      </p:sp>
      <p:sp>
        <p:nvSpPr>
          <p:cNvPr id="11" name="矢印: 右 10">
            <a:extLst>
              <a:ext uri="{FF2B5EF4-FFF2-40B4-BE49-F238E27FC236}">
                <a16:creationId xmlns:a16="http://schemas.microsoft.com/office/drawing/2014/main" id="{8E7EFF95-EB1A-4BF6-B10D-F635BA087144}"/>
              </a:ext>
            </a:extLst>
          </p:cNvPr>
          <p:cNvSpPr/>
          <p:nvPr/>
        </p:nvSpPr>
        <p:spPr>
          <a:xfrm>
            <a:off x="2042751" y="1759082"/>
            <a:ext cx="527255" cy="45071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3C0FE5AF-652F-4BA7-9941-4FB45E6920AF}"/>
              </a:ext>
            </a:extLst>
          </p:cNvPr>
          <p:cNvSpPr/>
          <p:nvPr/>
        </p:nvSpPr>
        <p:spPr>
          <a:xfrm>
            <a:off x="6991875" y="1694566"/>
            <a:ext cx="602725" cy="51523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a:extLst>
              <a:ext uri="{FF2B5EF4-FFF2-40B4-BE49-F238E27FC236}">
                <a16:creationId xmlns:a16="http://schemas.microsoft.com/office/drawing/2014/main" id="{7ADCB1BC-D85F-4FB5-BC8C-A8FDCEB90F6E}"/>
              </a:ext>
            </a:extLst>
          </p:cNvPr>
          <p:cNvGrpSpPr/>
          <p:nvPr/>
        </p:nvGrpSpPr>
        <p:grpSpPr>
          <a:xfrm>
            <a:off x="1126371" y="1574201"/>
            <a:ext cx="181729" cy="181729"/>
            <a:chOff x="1254331" y="3689350"/>
            <a:chExt cx="409369" cy="409369"/>
          </a:xfrm>
        </p:grpSpPr>
        <p:cxnSp>
          <p:nvCxnSpPr>
            <p:cNvPr id="14" name="直線コネクタ 13">
              <a:extLst>
                <a:ext uri="{FF2B5EF4-FFF2-40B4-BE49-F238E27FC236}">
                  <a16:creationId xmlns:a16="http://schemas.microsoft.com/office/drawing/2014/main" id="{B0B9BDAB-1CF5-4B9D-97A2-116DB45C1074}"/>
                </a:ext>
              </a:extLst>
            </p:cNvPr>
            <p:cNvCxnSpPr/>
            <p:nvPr/>
          </p:nvCxnSpPr>
          <p:spPr>
            <a:xfrm>
              <a:off x="1254331" y="3894035"/>
              <a:ext cx="409369"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52BF6B79-46CA-4E73-8BCB-4B316AABBD9B}"/>
                </a:ext>
              </a:extLst>
            </p:cNvPr>
            <p:cNvCxnSpPr>
              <a:cxnSpLocks/>
            </p:cNvCxnSpPr>
            <p:nvPr/>
          </p:nvCxnSpPr>
          <p:spPr>
            <a:xfrm rot="5400000">
              <a:off x="1254331" y="3894035"/>
              <a:ext cx="409369"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7" name="テキスト ボックス 16">
            <a:extLst>
              <a:ext uri="{FF2B5EF4-FFF2-40B4-BE49-F238E27FC236}">
                <a16:creationId xmlns:a16="http://schemas.microsoft.com/office/drawing/2014/main" id="{0B6A9803-64E1-4D8E-AFBA-4F72B965D434}"/>
              </a:ext>
            </a:extLst>
          </p:cNvPr>
          <p:cNvSpPr txBox="1"/>
          <p:nvPr/>
        </p:nvSpPr>
        <p:spPr>
          <a:xfrm>
            <a:off x="337075" y="2971800"/>
            <a:ext cx="2492990" cy="1200329"/>
          </a:xfrm>
          <a:prstGeom prst="rect">
            <a:avLst/>
          </a:prstGeom>
          <a:noFill/>
        </p:spPr>
        <p:txBody>
          <a:bodyPr wrap="none" rtlCol="0">
            <a:spAutoFit/>
          </a:bodyPr>
          <a:lstStyle/>
          <a:p>
            <a:r>
              <a:rPr kumimoji="1" lang="ja-JP" altLang="en-US" dirty="0"/>
              <a:t>モデルの□に</a:t>
            </a:r>
            <a:endParaRPr lang="en-US" altLang="ja-JP" dirty="0"/>
          </a:p>
          <a:p>
            <a:r>
              <a:rPr lang="ja-JP" altLang="en-US" dirty="0" smtClean="0"/>
              <a:t>カーソルを</a:t>
            </a:r>
            <a:r>
              <a:rPr lang="ja-JP" altLang="en-US" dirty="0"/>
              <a:t>近づけると</a:t>
            </a:r>
            <a:endParaRPr lang="en-US" altLang="ja-JP" dirty="0"/>
          </a:p>
          <a:p>
            <a:r>
              <a:rPr lang="ja-JP" altLang="en-US" dirty="0"/>
              <a:t>カーソル</a:t>
            </a:r>
            <a:r>
              <a:rPr kumimoji="1" lang="ja-JP" altLang="en-US" dirty="0"/>
              <a:t>の形が✚に</a:t>
            </a:r>
            <a:endParaRPr kumimoji="1" lang="en-US" altLang="ja-JP" dirty="0"/>
          </a:p>
          <a:p>
            <a:r>
              <a:rPr kumimoji="1" lang="ja-JP" altLang="en-US" dirty="0"/>
              <a:t>なります</a:t>
            </a:r>
          </a:p>
        </p:txBody>
      </p:sp>
      <p:sp>
        <p:nvSpPr>
          <p:cNvPr id="18" name="テキスト ボックス 17">
            <a:extLst>
              <a:ext uri="{FF2B5EF4-FFF2-40B4-BE49-F238E27FC236}">
                <a16:creationId xmlns:a16="http://schemas.microsoft.com/office/drawing/2014/main" id="{0830BECE-2109-4A95-8CD2-04C4904E88EE}"/>
              </a:ext>
            </a:extLst>
          </p:cNvPr>
          <p:cNvSpPr txBox="1"/>
          <p:nvPr/>
        </p:nvSpPr>
        <p:spPr>
          <a:xfrm>
            <a:off x="3651775" y="3016250"/>
            <a:ext cx="3185487" cy="2031325"/>
          </a:xfrm>
          <a:prstGeom prst="rect">
            <a:avLst/>
          </a:prstGeom>
          <a:noFill/>
        </p:spPr>
        <p:txBody>
          <a:bodyPr wrap="none" rtlCol="0">
            <a:spAutoFit/>
          </a:bodyPr>
          <a:lstStyle/>
          <a:p>
            <a:r>
              <a:rPr kumimoji="1" lang="ja-JP" altLang="en-US" dirty="0"/>
              <a:t>✚の状態のまま</a:t>
            </a:r>
            <a:endParaRPr kumimoji="1" lang="en-US" altLang="ja-JP" dirty="0"/>
          </a:p>
          <a:p>
            <a:r>
              <a:rPr lang="ja-JP" altLang="en-US" dirty="0"/>
              <a:t>ドラッグ＆ドロップ</a:t>
            </a:r>
            <a:endParaRPr lang="en-US" altLang="ja-JP" dirty="0"/>
          </a:p>
          <a:p>
            <a:r>
              <a:rPr lang="ja-JP" altLang="en-US" dirty="0"/>
              <a:t>するとラインが</a:t>
            </a:r>
            <a:endParaRPr lang="en-US" altLang="ja-JP" dirty="0"/>
          </a:p>
          <a:p>
            <a:r>
              <a:rPr kumimoji="1" lang="ja-JP" altLang="en-US" dirty="0"/>
              <a:t>出てきます。</a:t>
            </a:r>
            <a:endParaRPr lang="en-US" altLang="ja-JP" dirty="0"/>
          </a:p>
          <a:p>
            <a:r>
              <a:rPr lang="ja-JP" altLang="en-US" dirty="0"/>
              <a:t>ラインが出てきたら</a:t>
            </a:r>
            <a:endParaRPr lang="en-US" altLang="ja-JP" dirty="0"/>
          </a:p>
          <a:p>
            <a:r>
              <a:rPr kumimoji="1" lang="ja-JP" altLang="en-US" dirty="0"/>
              <a:t>マウスを離しても</a:t>
            </a:r>
            <a:endParaRPr kumimoji="1" lang="en-US" altLang="ja-JP" dirty="0"/>
          </a:p>
          <a:p>
            <a:r>
              <a:rPr kumimoji="1" lang="ja-JP" altLang="en-US" dirty="0"/>
              <a:t>ラインは出たままになります</a:t>
            </a:r>
            <a:endParaRPr kumimoji="1" lang="en-US" altLang="ja-JP" dirty="0"/>
          </a:p>
        </p:txBody>
      </p:sp>
      <p:sp>
        <p:nvSpPr>
          <p:cNvPr id="19" name="テキスト ボックス 18">
            <a:extLst>
              <a:ext uri="{FF2B5EF4-FFF2-40B4-BE49-F238E27FC236}">
                <a16:creationId xmlns:a16="http://schemas.microsoft.com/office/drawing/2014/main" id="{8AE078A0-E143-4EA5-9713-BC2141D2963B}"/>
              </a:ext>
            </a:extLst>
          </p:cNvPr>
          <p:cNvSpPr txBox="1"/>
          <p:nvPr/>
        </p:nvSpPr>
        <p:spPr>
          <a:xfrm>
            <a:off x="8080820" y="2994284"/>
            <a:ext cx="3877985" cy="923330"/>
          </a:xfrm>
          <a:prstGeom prst="rect">
            <a:avLst/>
          </a:prstGeom>
          <a:noFill/>
        </p:spPr>
        <p:txBody>
          <a:bodyPr wrap="none" rtlCol="0">
            <a:spAutoFit/>
          </a:bodyPr>
          <a:lstStyle/>
          <a:p>
            <a:r>
              <a:rPr lang="ja-JP" altLang="en-US" dirty="0"/>
              <a:t>接続</a:t>
            </a:r>
            <a:r>
              <a:rPr kumimoji="1" lang="ja-JP" altLang="en-US" dirty="0"/>
              <a:t>したいモデルの■に近づけると</a:t>
            </a:r>
            <a:endParaRPr kumimoji="1" lang="en-US" altLang="ja-JP" dirty="0"/>
          </a:p>
          <a:p>
            <a:r>
              <a:rPr lang="ja-JP" altLang="en-US" dirty="0"/>
              <a:t>カーソルが</a:t>
            </a:r>
            <a:r>
              <a:rPr kumimoji="1" lang="ja-JP" altLang="en-US" dirty="0"/>
              <a:t>✚になりますので</a:t>
            </a:r>
            <a:endParaRPr kumimoji="1" lang="en-US" altLang="ja-JP" dirty="0"/>
          </a:p>
          <a:p>
            <a:r>
              <a:rPr lang="ja-JP" altLang="en-US" dirty="0"/>
              <a:t>そこで左クリックしてください。</a:t>
            </a:r>
            <a:endParaRPr kumimoji="1" lang="en-US" altLang="ja-JP" dirty="0"/>
          </a:p>
        </p:txBody>
      </p:sp>
      <p:sp>
        <p:nvSpPr>
          <p:cNvPr id="21" name="テキスト ボックス 20">
            <a:extLst>
              <a:ext uri="{FF2B5EF4-FFF2-40B4-BE49-F238E27FC236}">
                <a16:creationId xmlns:a16="http://schemas.microsoft.com/office/drawing/2014/main" id="{E924081D-0421-42BB-916E-AAEC01405FD8}"/>
              </a:ext>
            </a:extLst>
          </p:cNvPr>
          <p:cNvSpPr txBox="1"/>
          <p:nvPr/>
        </p:nvSpPr>
        <p:spPr>
          <a:xfrm>
            <a:off x="6737875" y="5878215"/>
            <a:ext cx="4570482" cy="369332"/>
          </a:xfrm>
          <a:prstGeom prst="rect">
            <a:avLst/>
          </a:prstGeom>
          <a:noFill/>
        </p:spPr>
        <p:txBody>
          <a:bodyPr wrap="none" rtlCol="0">
            <a:spAutoFit/>
          </a:bodyPr>
          <a:lstStyle/>
          <a:p>
            <a:r>
              <a:rPr lang="ja-JP" altLang="en-US" dirty="0"/>
              <a:t>同様にして左図のように接続してください</a:t>
            </a:r>
            <a:endParaRPr kumimoji="1" lang="en-US" altLang="ja-JP" dirty="0"/>
          </a:p>
        </p:txBody>
      </p:sp>
      <p:sp>
        <p:nvSpPr>
          <p:cNvPr id="22" name="テキスト ボックス 21">
            <a:extLst>
              <a:ext uri="{FF2B5EF4-FFF2-40B4-BE49-F238E27FC236}">
                <a16:creationId xmlns:a16="http://schemas.microsoft.com/office/drawing/2014/main" id="{A793E0B6-A009-440C-89F2-E2330684FA68}"/>
              </a:ext>
            </a:extLst>
          </p:cNvPr>
          <p:cNvSpPr txBox="1"/>
          <p:nvPr/>
        </p:nvSpPr>
        <p:spPr>
          <a:xfrm>
            <a:off x="-28083" y="2998054"/>
            <a:ext cx="415498" cy="369332"/>
          </a:xfrm>
          <a:prstGeom prst="rect">
            <a:avLst/>
          </a:prstGeom>
          <a:noFill/>
        </p:spPr>
        <p:txBody>
          <a:bodyPr wrap="none" rtlCol="0">
            <a:spAutoFit/>
          </a:bodyPr>
          <a:lstStyle/>
          <a:p>
            <a:r>
              <a:rPr kumimoji="1" lang="ja-JP" altLang="en-US" dirty="0"/>
              <a:t>①</a:t>
            </a:r>
          </a:p>
        </p:txBody>
      </p:sp>
      <p:sp>
        <p:nvSpPr>
          <p:cNvPr id="23" name="テキスト ボックス 22">
            <a:extLst>
              <a:ext uri="{FF2B5EF4-FFF2-40B4-BE49-F238E27FC236}">
                <a16:creationId xmlns:a16="http://schemas.microsoft.com/office/drawing/2014/main" id="{37C342A3-EE4F-4EE8-ACA0-4A0E21223EFE}"/>
              </a:ext>
            </a:extLst>
          </p:cNvPr>
          <p:cNvSpPr txBox="1"/>
          <p:nvPr/>
        </p:nvSpPr>
        <p:spPr>
          <a:xfrm>
            <a:off x="3254867" y="3036154"/>
            <a:ext cx="415498" cy="369332"/>
          </a:xfrm>
          <a:prstGeom prst="rect">
            <a:avLst/>
          </a:prstGeom>
          <a:noFill/>
        </p:spPr>
        <p:txBody>
          <a:bodyPr wrap="none" rtlCol="0">
            <a:spAutoFit/>
          </a:bodyPr>
          <a:lstStyle/>
          <a:p>
            <a:r>
              <a:rPr kumimoji="1" lang="ja-JP" altLang="en-US"/>
              <a:t>②</a:t>
            </a:r>
            <a:endParaRPr kumimoji="1" lang="ja-JP" altLang="en-US" dirty="0"/>
          </a:p>
        </p:txBody>
      </p:sp>
      <p:sp>
        <p:nvSpPr>
          <p:cNvPr id="24" name="テキスト ボックス 23">
            <a:extLst>
              <a:ext uri="{FF2B5EF4-FFF2-40B4-BE49-F238E27FC236}">
                <a16:creationId xmlns:a16="http://schemas.microsoft.com/office/drawing/2014/main" id="{E133DA0D-F9AA-4C1A-851D-9C7D6BCD9933}"/>
              </a:ext>
            </a:extLst>
          </p:cNvPr>
          <p:cNvSpPr txBox="1"/>
          <p:nvPr/>
        </p:nvSpPr>
        <p:spPr>
          <a:xfrm>
            <a:off x="7665322" y="2998054"/>
            <a:ext cx="415498" cy="369332"/>
          </a:xfrm>
          <a:prstGeom prst="rect">
            <a:avLst/>
          </a:prstGeom>
          <a:noFill/>
        </p:spPr>
        <p:txBody>
          <a:bodyPr wrap="none" rtlCol="0">
            <a:spAutoFit/>
          </a:bodyPr>
          <a:lstStyle/>
          <a:p>
            <a:r>
              <a:rPr kumimoji="1" lang="ja-JP" altLang="en-US" dirty="0"/>
              <a:t>③</a:t>
            </a:r>
          </a:p>
        </p:txBody>
      </p:sp>
      <p:sp>
        <p:nvSpPr>
          <p:cNvPr id="25" name="テキスト ボックス 24">
            <a:extLst>
              <a:ext uri="{FF2B5EF4-FFF2-40B4-BE49-F238E27FC236}">
                <a16:creationId xmlns:a16="http://schemas.microsoft.com/office/drawing/2014/main" id="{68745E18-8971-4F0C-B4D5-4B755C99270D}"/>
              </a:ext>
            </a:extLst>
          </p:cNvPr>
          <p:cNvSpPr txBox="1"/>
          <p:nvPr/>
        </p:nvSpPr>
        <p:spPr>
          <a:xfrm>
            <a:off x="6234191" y="5878215"/>
            <a:ext cx="415498" cy="369332"/>
          </a:xfrm>
          <a:prstGeom prst="rect">
            <a:avLst/>
          </a:prstGeom>
          <a:noFill/>
        </p:spPr>
        <p:txBody>
          <a:bodyPr wrap="none" rtlCol="0">
            <a:spAutoFit/>
          </a:bodyPr>
          <a:lstStyle/>
          <a:p>
            <a:r>
              <a:rPr kumimoji="1" lang="ja-JP" altLang="en-US" dirty="0"/>
              <a:t>④</a:t>
            </a:r>
          </a:p>
        </p:txBody>
      </p:sp>
      <p:cxnSp>
        <p:nvCxnSpPr>
          <p:cNvPr id="27" name="直線コネクタ 26">
            <a:extLst>
              <a:ext uri="{FF2B5EF4-FFF2-40B4-BE49-F238E27FC236}">
                <a16:creationId xmlns:a16="http://schemas.microsoft.com/office/drawing/2014/main" id="{9C3F8459-0693-4FDC-9C8B-9F22C11AFEA5}"/>
              </a:ext>
            </a:extLst>
          </p:cNvPr>
          <p:cNvCxnSpPr>
            <a:cxnSpLocks/>
          </p:cNvCxnSpPr>
          <p:nvPr/>
        </p:nvCxnSpPr>
        <p:spPr>
          <a:xfrm>
            <a:off x="0" y="5264150"/>
            <a:ext cx="1219200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11</a:t>
            </a:fld>
            <a:endParaRPr kumimoji="1" lang="ja-JP" altLang="en-US"/>
          </a:p>
        </p:txBody>
      </p:sp>
      <p:pic>
        <p:nvPicPr>
          <p:cNvPr id="3" name="図 2"/>
          <p:cNvPicPr>
            <a:picLocks noChangeAspect="1"/>
          </p:cNvPicPr>
          <p:nvPr/>
        </p:nvPicPr>
        <p:blipFill>
          <a:blip r:embed="rId3"/>
          <a:stretch>
            <a:fillRect/>
          </a:stretch>
        </p:blipFill>
        <p:spPr>
          <a:xfrm>
            <a:off x="539922" y="5433060"/>
            <a:ext cx="5324665" cy="1232892"/>
          </a:xfrm>
          <a:prstGeom prst="rect">
            <a:avLst/>
          </a:prstGeom>
        </p:spPr>
      </p:pic>
      <p:pic>
        <p:nvPicPr>
          <p:cNvPr id="26" name="図 25"/>
          <p:cNvPicPr>
            <a:picLocks noChangeAspect="1"/>
          </p:cNvPicPr>
          <p:nvPr/>
        </p:nvPicPr>
        <p:blipFill>
          <a:blip r:embed="rId4"/>
          <a:stretch>
            <a:fillRect/>
          </a:stretch>
        </p:blipFill>
        <p:spPr>
          <a:xfrm>
            <a:off x="2830065" y="1300819"/>
            <a:ext cx="3525120" cy="1425556"/>
          </a:xfrm>
          <a:prstGeom prst="rect">
            <a:avLst/>
          </a:prstGeom>
        </p:spPr>
      </p:pic>
      <p:pic>
        <p:nvPicPr>
          <p:cNvPr id="28" name="図 27"/>
          <p:cNvPicPr>
            <a:picLocks noChangeAspect="1"/>
          </p:cNvPicPr>
          <p:nvPr/>
        </p:nvPicPr>
        <p:blipFill>
          <a:blip r:embed="rId5"/>
          <a:stretch>
            <a:fillRect/>
          </a:stretch>
        </p:blipFill>
        <p:spPr>
          <a:xfrm>
            <a:off x="7722589" y="1083426"/>
            <a:ext cx="4214225" cy="1737511"/>
          </a:xfrm>
          <a:prstGeom prst="rect">
            <a:avLst/>
          </a:prstGeom>
        </p:spPr>
      </p:pic>
    </p:spTree>
    <p:extLst>
      <p:ext uri="{BB962C8B-B14F-4D97-AF65-F5344CB8AC3E}">
        <p14:creationId xmlns:p14="http://schemas.microsoft.com/office/powerpoint/2010/main" val="155587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stretch>
            <a:fillRect/>
          </a:stretch>
        </p:blipFill>
        <p:spPr>
          <a:xfrm>
            <a:off x="789190" y="1682432"/>
            <a:ext cx="5514975" cy="4953000"/>
          </a:xfrm>
          <a:prstGeom prst="rect">
            <a:avLst/>
          </a:prstGeom>
        </p:spPr>
      </p:pic>
      <p:sp>
        <p:nvSpPr>
          <p:cNvPr id="4" name="Shape 130">
            <a:extLst>
              <a:ext uri="{FF2B5EF4-FFF2-40B4-BE49-F238E27FC236}">
                <a16:creationId xmlns:a16="http://schemas.microsoft.com/office/drawing/2014/main" id="{136DCC15-D360-4E4F-AC23-073F2E33388B}"/>
              </a:ext>
            </a:extLst>
          </p:cNvPr>
          <p:cNvSpPr/>
          <p:nvPr/>
        </p:nvSpPr>
        <p:spPr>
          <a:xfrm>
            <a:off x="179666" y="87415"/>
            <a:ext cx="3786293"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パラメータの設定 </a:t>
            </a:r>
            <a:r>
              <a:rPr lang="en-US" altLang="ja-JP" dirty="0"/>
              <a:t>- 1</a:t>
            </a:r>
          </a:p>
        </p:txBody>
      </p:sp>
      <p:sp>
        <p:nvSpPr>
          <p:cNvPr id="3" name="テキスト ボックス 2">
            <a:extLst>
              <a:ext uri="{FF2B5EF4-FFF2-40B4-BE49-F238E27FC236}">
                <a16:creationId xmlns:a16="http://schemas.microsoft.com/office/drawing/2014/main" id="{9D781487-5351-4AA2-81F5-F8C925F1332A}"/>
              </a:ext>
            </a:extLst>
          </p:cNvPr>
          <p:cNvSpPr txBox="1"/>
          <p:nvPr/>
        </p:nvSpPr>
        <p:spPr>
          <a:xfrm>
            <a:off x="730250" y="800100"/>
            <a:ext cx="7499169" cy="646331"/>
          </a:xfrm>
          <a:prstGeom prst="rect">
            <a:avLst/>
          </a:prstGeom>
          <a:noFill/>
        </p:spPr>
        <p:txBody>
          <a:bodyPr wrap="none" rtlCol="0">
            <a:spAutoFit/>
          </a:bodyPr>
          <a:lstStyle/>
          <a:p>
            <a:r>
              <a:rPr kumimoji="1" lang="en-US" altLang="ja-JP" dirty="0"/>
              <a:t> </a:t>
            </a:r>
            <a:r>
              <a:rPr kumimoji="1" lang="en-US" altLang="ja-JP" dirty="0" smtClean="0"/>
              <a:t>spring</a:t>
            </a:r>
            <a:r>
              <a:rPr kumimoji="1" lang="ja-JP" altLang="en-US" dirty="0" smtClean="0"/>
              <a:t>を</a:t>
            </a:r>
            <a:r>
              <a:rPr kumimoji="1" lang="ja-JP" altLang="en-US" dirty="0"/>
              <a:t>ダブルクリックするとパラメータ設定の画面が出てきます。</a:t>
            </a:r>
            <a:endParaRPr kumimoji="1" lang="en-US" altLang="ja-JP" dirty="0"/>
          </a:p>
          <a:p>
            <a:r>
              <a:rPr lang="ja-JP" altLang="en-US" dirty="0"/>
              <a:t>以下のように入力してください。</a:t>
            </a:r>
            <a:endParaRPr kumimoji="1" lang="ja-JP" altLang="en-US" dirty="0"/>
          </a:p>
        </p:txBody>
      </p:sp>
      <p:sp>
        <p:nvSpPr>
          <p:cNvPr id="5" name="四角形: 角を丸くする 4">
            <a:extLst>
              <a:ext uri="{FF2B5EF4-FFF2-40B4-BE49-F238E27FC236}">
                <a16:creationId xmlns:a16="http://schemas.microsoft.com/office/drawing/2014/main" id="{F549F6BC-C12B-465D-8FA8-DF2112DFFEB8}"/>
              </a:ext>
            </a:extLst>
          </p:cNvPr>
          <p:cNvSpPr/>
          <p:nvPr/>
        </p:nvSpPr>
        <p:spPr>
          <a:xfrm>
            <a:off x="1078392" y="4635500"/>
            <a:ext cx="4617557" cy="2667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a:extLst>
              <a:ext uri="{FF2B5EF4-FFF2-40B4-BE49-F238E27FC236}">
                <a16:creationId xmlns:a16="http://schemas.microsoft.com/office/drawing/2014/main" id="{7AA82C6E-50B2-4578-BDFD-6330FF52B274}"/>
              </a:ext>
            </a:extLst>
          </p:cNvPr>
          <p:cNvCxnSpPr>
            <a:cxnSpLocks/>
            <a:stCxn id="5" idx="3"/>
          </p:cNvCxnSpPr>
          <p:nvPr/>
        </p:nvCxnSpPr>
        <p:spPr>
          <a:xfrm flipV="1">
            <a:off x="5695949" y="2705100"/>
            <a:ext cx="1822744" cy="2063750"/>
          </a:xfrm>
          <a:prstGeom prst="straightConnector1">
            <a:avLst/>
          </a:prstGeom>
          <a:ln w="28575">
            <a:solidFill>
              <a:srgbClr val="FF0000"/>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7" name="四角形: 角を丸くする 6">
            <a:extLst>
              <a:ext uri="{FF2B5EF4-FFF2-40B4-BE49-F238E27FC236}">
                <a16:creationId xmlns:a16="http://schemas.microsoft.com/office/drawing/2014/main" id="{18B1D157-7940-4367-8412-D6729A52A166}"/>
              </a:ext>
            </a:extLst>
          </p:cNvPr>
          <p:cNvSpPr/>
          <p:nvPr/>
        </p:nvSpPr>
        <p:spPr>
          <a:xfrm>
            <a:off x="1078391" y="4930774"/>
            <a:ext cx="4941409" cy="31320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9BA7D8F9-9288-4EDF-8AAC-171EBE027E12}"/>
              </a:ext>
            </a:extLst>
          </p:cNvPr>
          <p:cNvSpPr/>
          <p:nvPr/>
        </p:nvSpPr>
        <p:spPr>
          <a:xfrm>
            <a:off x="1113887" y="5594117"/>
            <a:ext cx="5131909" cy="30162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609EE2BD-8397-415A-B465-8813952AED2E}"/>
              </a:ext>
            </a:extLst>
          </p:cNvPr>
          <p:cNvSpPr txBox="1"/>
          <p:nvPr/>
        </p:nvSpPr>
        <p:spPr>
          <a:xfrm>
            <a:off x="7518693" y="2433227"/>
            <a:ext cx="1107996" cy="369332"/>
          </a:xfrm>
          <a:prstGeom prst="rect">
            <a:avLst/>
          </a:prstGeom>
          <a:noFill/>
        </p:spPr>
        <p:txBody>
          <a:bodyPr wrap="none" rtlCol="0">
            <a:spAutoFit/>
          </a:bodyPr>
          <a:lstStyle/>
          <a:p>
            <a:r>
              <a:rPr kumimoji="1" lang="ja-JP" altLang="en-US" dirty="0"/>
              <a:t>バネ定数</a:t>
            </a:r>
          </a:p>
        </p:txBody>
      </p:sp>
      <p:cxnSp>
        <p:nvCxnSpPr>
          <p:cNvPr id="11" name="直線矢印コネクタ 10">
            <a:extLst>
              <a:ext uri="{FF2B5EF4-FFF2-40B4-BE49-F238E27FC236}">
                <a16:creationId xmlns:a16="http://schemas.microsoft.com/office/drawing/2014/main" id="{C5E12FF0-88B3-4FFF-A017-E4FD874D4A20}"/>
              </a:ext>
            </a:extLst>
          </p:cNvPr>
          <p:cNvCxnSpPr>
            <a:cxnSpLocks/>
            <a:stCxn id="7" idx="3"/>
            <a:endCxn id="14" idx="1"/>
          </p:cNvCxnSpPr>
          <p:nvPr/>
        </p:nvCxnSpPr>
        <p:spPr>
          <a:xfrm flipV="1">
            <a:off x="6019800" y="4122568"/>
            <a:ext cx="1498893" cy="964809"/>
          </a:xfrm>
          <a:prstGeom prst="straightConnector1">
            <a:avLst/>
          </a:prstGeom>
          <a:ln w="28575">
            <a:solidFill>
              <a:srgbClr val="FF0000"/>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F29B642C-533E-4BD6-BA5A-C2E6DD8C7268}"/>
              </a:ext>
            </a:extLst>
          </p:cNvPr>
          <p:cNvSpPr txBox="1"/>
          <p:nvPr/>
        </p:nvSpPr>
        <p:spPr>
          <a:xfrm>
            <a:off x="7518693" y="3799402"/>
            <a:ext cx="3775393" cy="646331"/>
          </a:xfrm>
          <a:prstGeom prst="rect">
            <a:avLst/>
          </a:prstGeom>
          <a:noFill/>
        </p:spPr>
        <p:txBody>
          <a:bodyPr wrap="none" rtlCol="0">
            <a:spAutoFit/>
          </a:bodyPr>
          <a:lstStyle/>
          <a:p>
            <a:r>
              <a:rPr kumimoji="1" lang="ja-JP" altLang="en-US" dirty="0"/>
              <a:t>自然長</a:t>
            </a:r>
            <a:endParaRPr kumimoji="1" lang="en-US" altLang="ja-JP" dirty="0"/>
          </a:p>
          <a:p>
            <a:r>
              <a:rPr lang="ja-JP" altLang="en-US" dirty="0"/>
              <a:t>（自然長での長さを原点ととる）</a:t>
            </a:r>
            <a:endParaRPr kumimoji="1" lang="ja-JP" altLang="en-US" dirty="0"/>
          </a:p>
        </p:txBody>
      </p:sp>
      <p:cxnSp>
        <p:nvCxnSpPr>
          <p:cNvPr id="16" name="直線矢印コネクタ 15">
            <a:extLst>
              <a:ext uri="{FF2B5EF4-FFF2-40B4-BE49-F238E27FC236}">
                <a16:creationId xmlns:a16="http://schemas.microsoft.com/office/drawing/2014/main" id="{3C1D2587-D4B4-4DB7-B90A-63551E7891B4}"/>
              </a:ext>
            </a:extLst>
          </p:cNvPr>
          <p:cNvCxnSpPr>
            <a:cxnSpLocks/>
            <a:stCxn id="8" idx="3"/>
            <a:endCxn id="18" idx="1"/>
          </p:cNvCxnSpPr>
          <p:nvPr/>
        </p:nvCxnSpPr>
        <p:spPr>
          <a:xfrm flipV="1">
            <a:off x="6245796" y="5252337"/>
            <a:ext cx="1272897" cy="492593"/>
          </a:xfrm>
          <a:prstGeom prst="straightConnector1">
            <a:avLst/>
          </a:prstGeom>
          <a:ln w="28575">
            <a:solidFill>
              <a:srgbClr val="FF0000"/>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CD344E66-5077-4E45-AA4B-39967451E557}"/>
              </a:ext>
            </a:extLst>
          </p:cNvPr>
          <p:cNvSpPr txBox="1"/>
          <p:nvPr/>
        </p:nvSpPr>
        <p:spPr>
          <a:xfrm>
            <a:off x="7518693" y="4652172"/>
            <a:ext cx="3329758" cy="1200329"/>
          </a:xfrm>
          <a:prstGeom prst="rect">
            <a:avLst/>
          </a:prstGeom>
          <a:noFill/>
        </p:spPr>
        <p:txBody>
          <a:bodyPr wrap="none" rtlCol="0">
            <a:spAutoFit/>
          </a:bodyPr>
          <a:lstStyle/>
          <a:p>
            <a:r>
              <a:rPr kumimoji="1" lang="ja-JP" altLang="en-US" dirty="0"/>
              <a:t>初期</a:t>
            </a:r>
            <a:r>
              <a:rPr kumimoji="1" lang="ja-JP" altLang="en-US" dirty="0" smtClean="0"/>
              <a:t>変位</a:t>
            </a:r>
            <a:endParaRPr kumimoji="1" lang="en-US" altLang="ja-JP" dirty="0" smtClean="0"/>
          </a:p>
          <a:p>
            <a:r>
              <a:rPr lang="ja-JP" altLang="en-US" dirty="0" smtClean="0"/>
              <a:t>初期値を有効にするには</a:t>
            </a:r>
            <a:endParaRPr lang="en-US" altLang="ja-JP" dirty="0" smtClean="0"/>
          </a:p>
          <a:p>
            <a:r>
              <a:rPr lang="en-US" altLang="ja-JP" dirty="0" err="1" smtClean="0"/>
              <a:t>s_rel.start</a:t>
            </a:r>
            <a:r>
              <a:rPr lang="ja-JP" altLang="en-US" dirty="0" smtClean="0"/>
              <a:t>の横の□をクリックして</a:t>
            </a:r>
            <a:endParaRPr lang="en-US" altLang="ja-JP" dirty="0" smtClean="0"/>
          </a:p>
          <a:p>
            <a:r>
              <a:rPr lang="ja-JP" altLang="en-US" dirty="0" smtClean="0"/>
              <a:t>「</a:t>
            </a:r>
            <a:r>
              <a:rPr lang="en-US" altLang="ja-JP" dirty="0" smtClean="0"/>
              <a:t>Fixed</a:t>
            </a:r>
            <a:r>
              <a:rPr lang="ja-JP" altLang="en-US" dirty="0" smtClean="0"/>
              <a:t>」を「</a:t>
            </a:r>
            <a:r>
              <a:rPr lang="en-US" altLang="ja-JP" dirty="0" smtClean="0"/>
              <a:t>true</a:t>
            </a:r>
            <a:r>
              <a:rPr lang="ja-JP" altLang="en-US" dirty="0" smtClean="0"/>
              <a:t>」にしてください</a:t>
            </a:r>
            <a:endParaRPr kumimoji="1" lang="ja-JP" altLang="en-US" dirty="0"/>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8653" t="63778" r="40483" b="27289"/>
          <a:stretch/>
        </p:blipFill>
        <p:spPr bwMode="auto">
          <a:xfrm>
            <a:off x="7822676" y="5805671"/>
            <a:ext cx="3662241" cy="881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12</a:t>
            </a:fld>
            <a:endParaRPr kumimoji="1" lang="ja-JP" altLang="en-US"/>
          </a:p>
        </p:txBody>
      </p:sp>
      <p:sp>
        <p:nvSpPr>
          <p:cNvPr id="20" name="四角形: 角を丸くする 7">
            <a:extLst>
              <a:ext uri="{FF2B5EF4-FFF2-40B4-BE49-F238E27FC236}">
                <a16:creationId xmlns:a16="http://schemas.microsoft.com/office/drawing/2014/main" id="{9BA7D8F9-9288-4EDF-8AAC-171EBE027E12}"/>
              </a:ext>
            </a:extLst>
          </p:cNvPr>
          <p:cNvSpPr/>
          <p:nvPr/>
        </p:nvSpPr>
        <p:spPr>
          <a:xfrm>
            <a:off x="4203291" y="6172499"/>
            <a:ext cx="1018949" cy="30162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93561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stretch>
            <a:fillRect/>
          </a:stretch>
        </p:blipFill>
        <p:spPr>
          <a:xfrm>
            <a:off x="351155" y="1216025"/>
            <a:ext cx="8401050" cy="5505450"/>
          </a:xfrm>
          <a:prstGeom prst="rect">
            <a:avLst/>
          </a:prstGeom>
        </p:spPr>
      </p:pic>
      <p:sp>
        <p:nvSpPr>
          <p:cNvPr id="5" name="Shape 130">
            <a:extLst>
              <a:ext uri="{FF2B5EF4-FFF2-40B4-BE49-F238E27FC236}">
                <a16:creationId xmlns:a16="http://schemas.microsoft.com/office/drawing/2014/main" id="{3365CFDA-114A-4AA7-A39E-5BE6E453535D}"/>
              </a:ext>
            </a:extLst>
          </p:cNvPr>
          <p:cNvSpPr/>
          <p:nvPr/>
        </p:nvSpPr>
        <p:spPr>
          <a:xfrm>
            <a:off x="179666" y="87415"/>
            <a:ext cx="3786293"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パラメータの設定 </a:t>
            </a:r>
            <a:r>
              <a:rPr lang="en-US" altLang="ja-JP" dirty="0"/>
              <a:t>- 2</a:t>
            </a:r>
          </a:p>
        </p:txBody>
      </p:sp>
      <p:sp>
        <p:nvSpPr>
          <p:cNvPr id="6" name="四角形: 角を丸くする 5">
            <a:extLst>
              <a:ext uri="{FF2B5EF4-FFF2-40B4-BE49-F238E27FC236}">
                <a16:creationId xmlns:a16="http://schemas.microsoft.com/office/drawing/2014/main" id="{42812394-2356-4CCF-B533-20E7C6300FF8}"/>
              </a:ext>
            </a:extLst>
          </p:cNvPr>
          <p:cNvSpPr/>
          <p:nvPr/>
        </p:nvSpPr>
        <p:spPr>
          <a:xfrm>
            <a:off x="705078" y="4151194"/>
            <a:ext cx="4313327" cy="28443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a:extLst>
              <a:ext uri="{FF2B5EF4-FFF2-40B4-BE49-F238E27FC236}">
                <a16:creationId xmlns:a16="http://schemas.microsoft.com/office/drawing/2014/main" id="{E78A8BF4-3472-4EF6-A51A-72881CDC06F5}"/>
              </a:ext>
            </a:extLst>
          </p:cNvPr>
          <p:cNvCxnSpPr>
            <a:cxnSpLocks/>
            <a:stCxn id="6" idx="3"/>
            <a:endCxn id="8" idx="1"/>
          </p:cNvCxnSpPr>
          <p:nvPr/>
        </p:nvCxnSpPr>
        <p:spPr>
          <a:xfrm flipV="1">
            <a:off x="5018405" y="1903094"/>
            <a:ext cx="3840073" cy="2390319"/>
          </a:xfrm>
          <a:prstGeom prst="straightConnector1">
            <a:avLst/>
          </a:prstGeom>
          <a:ln w="28575">
            <a:solidFill>
              <a:srgbClr val="FF0000"/>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EF3808D0-826E-4E76-9A02-14153B9C88B7}"/>
              </a:ext>
            </a:extLst>
          </p:cNvPr>
          <p:cNvSpPr txBox="1"/>
          <p:nvPr/>
        </p:nvSpPr>
        <p:spPr>
          <a:xfrm>
            <a:off x="8858478" y="1718428"/>
            <a:ext cx="1569660" cy="369332"/>
          </a:xfrm>
          <a:prstGeom prst="rect">
            <a:avLst/>
          </a:prstGeom>
          <a:noFill/>
        </p:spPr>
        <p:txBody>
          <a:bodyPr wrap="none" rtlCol="0">
            <a:spAutoFit/>
          </a:bodyPr>
          <a:lstStyle/>
          <a:p>
            <a:r>
              <a:rPr kumimoji="1" lang="ja-JP" altLang="en-US" dirty="0"/>
              <a:t>おもりの質量</a:t>
            </a:r>
          </a:p>
        </p:txBody>
      </p:sp>
      <p:sp>
        <p:nvSpPr>
          <p:cNvPr id="10" name="四角形: 角を丸くする 9">
            <a:extLst>
              <a:ext uri="{FF2B5EF4-FFF2-40B4-BE49-F238E27FC236}">
                <a16:creationId xmlns:a16="http://schemas.microsoft.com/office/drawing/2014/main" id="{29FA37AF-2400-449B-95DC-6124F6903FC4}"/>
              </a:ext>
            </a:extLst>
          </p:cNvPr>
          <p:cNvSpPr/>
          <p:nvPr/>
        </p:nvSpPr>
        <p:spPr>
          <a:xfrm>
            <a:off x="695690" y="5156535"/>
            <a:ext cx="4506229" cy="23334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E659C546-8352-463F-AF30-ADCF34A70160}"/>
              </a:ext>
            </a:extLst>
          </p:cNvPr>
          <p:cNvCxnSpPr>
            <a:cxnSpLocks/>
            <a:stCxn id="10" idx="3"/>
            <a:endCxn id="15" idx="1"/>
          </p:cNvCxnSpPr>
          <p:nvPr/>
        </p:nvCxnSpPr>
        <p:spPr>
          <a:xfrm flipV="1">
            <a:off x="5201919" y="4956870"/>
            <a:ext cx="3601721" cy="316338"/>
          </a:xfrm>
          <a:prstGeom prst="straightConnector1">
            <a:avLst/>
          </a:prstGeom>
          <a:ln w="28575">
            <a:solidFill>
              <a:srgbClr val="FF0000"/>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6E477613-E275-427C-B613-810004BA0F75}"/>
              </a:ext>
            </a:extLst>
          </p:cNvPr>
          <p:cNvSpPr txBox="1"/>
          <p:nvPr/>
        </p:nvSpPr>
        <p:spPr>
          <a:xfrm>
            <a:off x="8803640" y="4218206"/>
            <a:ext cx="3388359" cy="1477328"/>
          </a:xfrm>
          <a:prstGeom prst="rect">
            <a:avLst/>
          </a:prstGeom>
          <a:noFill/>
        </p:spPr>
        <p:txBody>
          <a:bodyPr wrap="square" rtlCol="0">
            <a:spAutoFit/>
          </a:bodyPr>
          <a:lstStyle/>
          <a:p>
            <a:r>
              <a:rPr kumimoji="1" lang="ja-JP" altLang="en-US" dirty="0"/>
              <a:t>おもりの初期</a:t>
            </a:r>
            <a:r>
              <a:rPr kumimoji="1" lang="ja-JP" altLang="en-US" dirty="0" smtClean="0"/>
              <a:t>速度</a:t>
            </a:r>
            <a:endParaRPr lang="en-US" altLang="ja-JP" dirty="0"/>
          </a:p>
          <a:p>
            <a:r>
              <a:rPr lang="ja-JP" altLang="en-US" dirty="0"/>
              <a:t>初期値を有効にするには</a:t>
            </a:r>
            <a:endParaRPr lang="en-US" altLang="ja-JP" dirty="0"/>
          </a:p>
          <a:p>
            <a:r>
              <a:rPr lang="en-US" altLang="ja-JP" dirty="0" err="1" smtClean="0"/>
              <a:t>v.start</a:t>
            </a:r>
            <a:r>
              <a:rPr lang="ja-JP" altLang="en-US" dirty="0" smtClean="0"/>
              <a:t>の</a:t>
            </a:r>
            <a:r>
              <a:rPr lang="ja-JP" altLang="en-US" dirty="0"/>
              <a:t>横の□をクリックして</a:t>
            </a:r>
            <a:endParaRPr lang="en-US" altLang="ja-JP" dirty="0"/>
          </a:p>
          <a:p>
            <a:r>
              <a:rPr lang="ja-JP" altLang="en-US" dirty="0"/>
              <a:t>「</a:t>
            </a:r>
            <a:r>
              <a:rPr lang="en-US" altLang="ja-JP" dirty="0"/>
              <a:t>Fixed</a:t>
            </a:r>
            <a:r>
              <a:rPr lang="ja-JP" altLang="en-US" dirty="0"/>
              <a:t>」を「</a:t>
            </a:r>
            <a:r>
              <a:rPr lang="en-US" altLang="ja-JP" dirty="0"/>
              <a:t>true</a:t>
            </a:r>
            <a:r>
              <a:rPr lang="ja-JP" altLang="en-US" dirty="0"/>
              <a:t>」にしてください</a:t>
            </a:r>
          </a:p>
        </p:txBody>
      </p:sp>
      <p:sp>
        <p:nvSpPr>
          <p:cNvPr id="16" name="テキスト ボックス 15">
            <a:extLst>
              <a:ext uri="{FF2B5EF4-FFF2-40B4-BE49-F238E27FC236}">
                <a16:creationId xmlns:a16="http://schemas.microsoft.com/office/drawing/2014/main" id="{B60CE1CB-7CA3-4EDE-AB15-386FA40F63E2}"/>
              </a:ext>
            </a:extLst>
          </p:cNvPr>
          <p:cNvSpPr txBox="1"/>
          <p:nvPr/>
        </p:nvSpPr>
        <p:spPr>
          <a:xfrm>
            <a:off x="730250" y="800100"/>
            <a:ext cx="5824030" cy="369332"/>
          </a:xfrm>
          <a:prstGeom prst="rect">
            <a:avLst/>
          </a:prstGeom>
          <a:noFill/>
        </p:spPr>
        <p:txBody>
          <a:bodyPr wrap="none" rtlCol="0">
            <a:spAutoFit/>
          </a:bodyPr>
          <a:lstStyle/>
          <a:p>
            <a:r>
              <a:rPr lang="ja-JP" altLang="en-US" dirty="0"/>
              <a:t>同様に</a:t>
            </a:r>
            <a:r>
              <a:rPr kumimoji="1" lang="en-US" altLang="ja-JP" dirty="0" smtClean="0"/>
              <a:t>mass</a:t>
            </a:r>
            <a:r>
              <a:rPr lang="ja-JP" altLang="en-US" dirty="0" smtClean="0"/>
              <a:t>につい</a:t>
            </a:r>
            <a:r>
              <a:rPr lang="ja-JP" altLang="en-US" dirty="0"/>
              <a:t>て</a:t>
            </a:r>
            <a:r>
              <a:rPr kumimoji="1" lang="ja-JP" altLang="en-US" dirty="0" smtClean="0"/>
              <a:t>以下</a:t>
            </a:r>
            <a:r>
              <a:rPr kumimoji="1" lang="ja-JP" altLang="en-US" dirty="0"/>
              <a:t>のように設定してください</a:t>
            </a:r>
            <a:r>
              <a:rPr lang="ja-JP" altLang="en-US" dirty="0"/>
              <a:t>。</a:t>
            </a:r>
            <a:endParaRPr kumimoji="1" lang="ja-JP" altLang="en-US" dirty="0"/>
          </a:p>
        </p:txBody>
      </p: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13</a:t>
            </a:fld>
            <a:endParaRPr kumimoji="1" lang="ja-JP" altLang="en-US"/>
          </a:p>
        </p:txBody>
      </p:sp>
      <p:sp>
        <p:nvSpPr>
          <p:cNvPr id="19" name="四角形: 角を丸くする 7">
            <a:extLst>
              <a:ext uri="{FF2B5EF4-FFF2-40B4-BE49-F238E27FC236}">
                <a16:creationId xmlns:a16="http://schemas.microsoft.com/office/drawing/2014/main" id="{9BA7D8F9-9288-4EDF-8AAC-171EBE027E12}"/>
              </a:ext>
            </a:extLst>
          </p:cNvPr>
          <p:cNvSpPr/>
          <p:nvPr/>
        </p:nvSpPr>
        <p:spPr>
          <a:xfrm>
            <a:off x="6677251" y="6284259"/>
            <a:ext cx="1018949" cy="30162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96175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1221233" y="2419357"/>
            <a:ext cx="7286625" cy="4143375"/>
          </a:xfrm>
          <a:prstGeom prst="rect">
            <a:avLst/>
          </a:prstGeom>
        </p:spPr>
      </p:pic>
      <p:sp>
        <p:nvSpPr>
          <p:cNvPr id="5" name="Shape 130">
            <a:extLst>
              <a:ext uri="{FF2B5EF4-FFF2-40B4-BE49-F238E27FC236}">
                <a16:creationId xmlns:a16="http://schemas.microsoft.com/office/drawing/2014/main" id="{3365CFDA-114A-4AA7-A39E-5BE6E453535D}"/>
              </a:ext>
            </a:extLst>
          </p:cNvPr>
          <p:cNvSpPr/>
          <p:nvPr/>
        </p:nvSpPr>
        <p:spPr>
          <a:xfrm>
            <a:off x="179666" y="87415"/>
            <a:ext cx="288540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ファイルの保存</a:t>
            </a:r>
            <a:endParaRPr lang="en-US" altLang="ja-JP" dirty="0"/>
          </a:p>
        </p:txBody>
      </p:sp>
      <p:sp>
        <p:nvSpPr>
          <p:cNvPr id="2" name="テキスト ボックス 1">
            <a:extLst>
              <a:ext uri="{FF2B5EF4-FFF2-40B4-BE49-F238E27FC236}">
                <a16:creationId xmlns:a16="http://schemas.microsoft.com/office/drawing/2014/main" id="{0217A401-9A81-4231-8B34-9129261E1B82}"/>
              </a:ext>
            </a:extLst>
          </p:cNvPr>
          <p:cNvSpPr txBox="1"/>
          <p:nvPr/>
        </p:nvSpPr>
        <p:spPr>
          <a:xfrm>
            <a:off x="564776" y="871369"/>
            <a:ext cx="5262979" cy="369332"/>
          </a:xfrm>
          <a:prstGeom prst="rect">
            <a:avLst/>
          </a:prstGeom>
          <a:noFill/>
        </p:spPr>
        <p:txBody>
          <a:bodyPr wrap="none" rtlCol="0">
            <a:spAutoFit/>
          </a:bodyPr>
          <a:lstStyle/>
          <a:p>
            <a:r>
              <a:rPr kumimoji="1" lang="ja-JP" altLang="en-US" dirty="0"/>
              <a:t>解析を実行する前にファイルを保存して</a:t>
            </a:r>
            <a:r>
              <a:rPr kumimoji="1" lang="ja-JP" altLang="en-US" dirty="0" smtClean="0"/>
              <a:t>ください</a:t>
            </a:r>
            <a:endParaRPr kumimoji="1" lang="en-US" altLang="ja-JP" dirty="0"/>
          </a:p>
        </p:txBody>
      </p:sp>
      <p:sp>
        <p:nvSpPr>
          <p:cNvPr id="14" name="四角形: 角を丸くする 13">
            <a:extLst>
              <a:ext uri="{FF2B5EF4-FFF2-40B4-BE49-F238E27FC236}">
                <a16:creationId xmlns:a16="http://schemas.microsoft.com/office/drawing/2014/main" id="{E2ED2D77-5257-4A9D-B49E-9806582265BF}"/>
              </a:ext>
            </a:extLst>
          </p:cNvPr>
          <p:cNvSpPr/>
          <p:nvPr/>
        </p:nvSpPr>
        <p:spPr>
          <a:xfrm>
            <a:off x="2458435" y="2861578"/>
            <a:ext cx="3251561" cy="32915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DCBDA08A-3369-4BB0-AC23-3CBF430199E6}"/>
              </a:ext>
            </a:extLst>
          </p:cNvPr>
          <p:cNvSpPr/>
          <p:nvPr/>
        </p:nvSpPr>
        <p:spPr>
          <a:xfrm>
            <a:off x="2707268" y="5280483"/>
            <a:ext cx="642831" cy="37218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四角形: 角を丸くする 19">
            <a:extLst>
              <a:ext uri="{FF2B5EF4-FFF2-40B4-BE49-F238E27FC236}">
                <a16:creationId xmlns:a16="http://schemas.microsoft.com/office/drawing/2014/main" id="{51E1CD75-65B7-4E35-8663-EE0887E0455A}"/>
              </a:ext>
            </a:extLst>
          </p:cNvPr>
          <p:cNvSpPr/>
          <p:nvPr/>
        </p:nvSpPr>
        <p:spPr>
          <a:xfrm>
            <a:off x="5973189" y="6024106"/>
            <a:ext cx="1164577" cy="45286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2DC6EC0C-26D7-41F5-80B4-96456177F24F}"/>
              </a:ext>
            </a:extLst>
          </p:cNvPr>
          <p:cNvSpPr txBox="1"/>
          <p:nvPr/>
        </p:nvSpPr>
        <p:spPr>
          <a:xfrm>
            <a:off x="8610600" y="5280483"/>
            <a:ext cx="3047999" cy="646331"/>
          </a:xfrm>
          <a:prstGeom prst="rect">
            <a:avLst/>
          </a:prstGeom>
          <a:noFill/>
        </p:spPr>
        <p:txBody>
          <a:bodyPr wrap="square" rtlCol="0">
            <a:spAutoFit/>
          </a:bodyPr>
          <a:lstStyle/>
          <a:p>
            <a:r>
              <a:rPr kumimoji="1" lang="ja-JP" altLang="en-US" dirty="0"/>
              <a:t>ファイル名を決定</a:t>
            </a:r>
            <a:r>
              <a:rPr kumimoji="1" lang="ja-JP" altLang="en-US" dirty="0" smtClean="0"/>
              <a:t>し</a:t>
            </a:r>
            <a:r>
              <a:rPr lang="ja-JP" altLang="en-US" dirty="0" smtClean="0"/>
              <a:t>保存</a:t>
            </a:r>
            <a:r>
              <a:rPr lang="ja-JP" altLang="en-US" dirty="0"/>
              <a:t>をクリック</a:t>
            </a:r>
            <a:r>
              <a:rPr lang="ja-JP" altLang="en-US" dirty="0" smtClean="0"/>
              <a:t>してください</a:t>
            </a:r>
            <a:endParaRPr kumimoji="1" lang="ja-JP" altLang="en-US" dirty="0"/>
          </a:p>
        </p:txBody>
      </p:sp>
      <p:sp>
        <p:nvSpPr>
          <p:cNvPr id="3" name="スライド番号プレースホルダー 2"/>
          <p:cNvSpPr>
            <a:spLocks noGrp="1"/>
          </p:cNvSpPr>
          <p:nvPr>
            <p:ph type="sldNum" sz="quarter" idx="12"/>
          </p:nvPr>
        </p:nvSpPr>
        <p:spPr/>
        <p:txBody>
          <a:bodyPr/>
          <a:lstStyle/>
          <a:p>
            <a:fld id="{D836F367-8F14-4921-8441-15DE2D973248}" type="slidenum">
              <a:rPr kumimoji="1" lang="ja-JP" altLang="en-US" smtClean="0"/>
              <a:t>14</a:t>
            </a:fld>
            <a:endParaRPr kumimoji="1" lang="ja-JP" altLang="en-US"/>
          </a:p>
        </p:txBody>
      </p:sp>
      <p:pic>
        <p:nvPicPr>
          <p:cNvPr id="6" name="図 5"/>
          <p:cNvPicPr>
            <a:picLocks noChangeAspect="1"/>
          </p:cNvPicPr>
          <p:nvPr/>
        </p:nvPicPr>
        <p:blipFill>
          <a:blip r:embed="rId3"/>
          <a:stretch>
            <a:fillRect/>
          </a:stretch>
        </p:blipFill>
        <p:spPr>
          <a:xfrm>
            <a:off x="623860" y="1362375"/>
            <a:ext cx="2575783" cy="990686"/>
          </a:xfrm>
          <a:prstGeom prst="rect">
            <a:avLst/>
          </a:prstGeom>
        </p:spPr>
      </p:pic>
      <p:sp>
        <p:nvSpPr>
          <p:cNvPr id="16" name="四角形: 角を丸くする 13">
            <a:extLst>
              <a:ext uri="{FF2B5EF4-FFF2-40B4-BE49-F238E27FC236}">
                <a16:creationId xmlns:a16="http://schemas.microsoft.com/office/drawing/2014/main" id="{E2ED2D77-5257-4A9D-B49E-9806582265BF}"/>
              </a:ext>
            </a:extLst>
          </p:cNvPr>
          <p:cNvSpPr/>
          <p:nvPr/>
        </p:nvSpPr>
        <p:spPr>
          <a:xfrm>
            <a:off x="1385150" y="1758637"/>
            <a:ext cx="437864" cy="45456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D519D4B1-8D6E-4234-82F0-CDB2E65EEA9B}"/>
              </a:ext>
            </a:extLst>
          </p:cNvPr>
          <p:cNvCxnSpPr>
            <a:cxnSpLocks/>
          </p:cNvCxnSpPr>
          <p:nvPr/>
        </p:nvCxnSpPr>
        <p:spPr>
          <a:xfrm>
            <a:off x="1823014" y="2181295"/>
            <a:ext cx="233421" cy="23806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2DC6EC0C-26D7-41F5-80B4-96456177F24F}"/>
              </a:ext>
            </a:extLst>
          </p:cNvPr>
          <p:cNvSpPr txBox="1"/>
          <p:nvPr/>
        </p:nvSpPr>
        <p:spPr>
          <a:xfrm>
            <a:off x="4719320" y="1692691"/>
            <a:ext cx="6761480" cy="738664"/>
          </a:xfrm>
          <a:prstGeom prst="rect">
            <a:avLst/>
          </a:prstGeom>
          <a:noFill/>
        </p:spPr>
        <p:txBody>
          <a:bodyPr wrap="square" rtlCol="0">
            <a:spAutoFit/>
          </a:bodyPr>
          <a:lstStyle/>
          <a:p>
            <a:r>
              <a:rPr kumimoji="1" lang="en-US" altLang="ja-JP" sz="1400" dirty="0" smtClean="0"/>
              <a:t>OpenModelica1.13</a:t>
            </a:r>
            <a:r>
              <a:rPr kumimoji="1" lang="ja-JP" altLang="en-US" sz="1400" dirty="0" smtClean="0"/>
              <a:t>から全角文字が含まれるパスにもファイルを保存し読み込むことが出来るようになりました。</a:t>
            </a:r>
            <a:endParaRPr kumimoji="1" lang="en-US" altLang="ja-JP" sz="1400" dirty="0" smtClean="0"/>
          </a:p>
          <a:p>
            <a:r>
              <a:rPr lang="ja-JP" altLang="en-US" sz="1400" dirty="0" smtClean="0"/>
              <a:t>しかしながら、パスに全角文字が含まれることは勧めません。</a:t>
            </a:r>
            <a:endParaRPr kumimoji="1" lang="ja-JP" altLang="en-US" sz="1400" dirty="0"/>
          </a:p>
        </p:txBody>
      </p:sp>
    </p:spTree>
    <p:extLst>
      <p:ext uri="{BB962C8B-B14F-4D97-AF65-F5344CB8AC3E}">
        <p14:creationId xmlns:p14="http://schemas.microsoft.com/office/powerpoint/2010/main" val="1647163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stretch>
            <a:fillRect/>
          </a:stretch>
        </p:blipFill>
        <p:spPr>
          <a:xfrm>
            <a:off x="271478" y="667061"/>
            <a:ext cx="6535722" cy="3897121"/>
          </a:xfrm>
          <a:prstGeom prst="rect">
            <a:avLst/>
          </a:prstGeom>
        </p:spPr>
      </p:pic>
      <p:sp>
        <p:nvSpPr>
          <p:cNvPr id="4" name="Shape 130">
            <a:extLst>
              <a:ext uri="{FF2B5EF4-FFF2-40B4-BE49-F238E27FC236}">
                <a16:creationId xmlns:a16="http://schemas.microsoft.com/office/drawing/2014/main" id="{136DCC15-D360-4E4F-AC23-073F2E33388B}"/>
              </a:ext>
            </a:extLst>
          </p:cNvPr>
          <p:cNvSpPr/>
          <p:nvPr/>
        </p:nvSpPr>
        <p:spPr>
          <a:xfrm>
            <a:off x="179666" y="87415"/>
            <a:ext cx="169277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解析設定</a:t>
            </a:r>
            <a:endParaRPr lang="en-US" altLang="ja-JP" dirty="0"/>
          </a:p>
        </p:txBody>
      </p:sp>
      <p:sp>
        <p:nvSpPr>
          <p:cNvPr id="5" name="四角形: 角を丸くする 4">
            <a:extLst>
              <a:ext uri="{FF2B5EF4-FFF2-40B4-BE49-F238E27FC236}">
                <a16:creationId xmlns:a16="http://schemas.microsoft.com/office/drawing/2014/main" id="{621DB1D3-0C98-4D7B-9D79-F1A4FFF6AB69}"/>
              </a:ext>
            </a:extLst>
          </p:cNvPr>
          <p:cNvSpPr/>
          <p:nvPr/>
        </p:nvSpPr>
        <p:spPr>
          <a:xfrm>
            <a:off x="5626197" y="844105"/>
            <a:ext cx="419003" cy="46145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a:extLst>
              <a:ext uri="{FF2B5EF4-FFF2-40B4-BE49-F238E27FC236}">
                <a16:creationId xmlns:a16="http://schemas.microsoft.com/office/drawing/2014/main" id="{D519D4B1-8D6E-4234-82F0-CDB2E65EEA9B}"/>
              </a:ext>
            </a:extLst>
          </p:cNvPr>
          <p:cNvCxnSpPr>
            <a:cxnSpLocks/>
            <a:stCxn id="5" idx="2"/>
            <a:endCxn id="11" idx="0"/>
          </p:cNvCxnSpPr>
          <p:nvPr/>
        </p:nvCxnSpPr>
        <p:spPr>
          <a:xfrm flipH="1">
            <a:off x="5138469" y="1305560"/>
            <a:ext cx="697230" cy="50644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9F0290B1-90B6-4A71-AEA2-069EBF5CCC02}"/>
              </a:ext>
            </a:extLst>
          </p:cNvPr>
          <p:cNvSpPr txBox="1"/>
          <p:nvPr/>
        </p:nvSpPr>
        <p:spPr>
          <a:xfrm>
            <a:off x="7919942" y="2799954"/>
            <a:ext cx="4171034" cy="1477328"/>
          </a:xfrm>
          <a:prstGeom prst="rect">
            <a:avLst/>
          </a:prstGeom>
          <a:noFill/>
        </p:spPr>
        <p:txBody>
          <a:bodyPr wrap="square" rtlCol="0">
            <a:spAutoFit/>
          </a:bodyPr>
          <a:lstStyle/>
          <a:p>
            <a:r>
              <a:rPr lang="ja-JP" altLang="en-US" dirty="0" smtClean="0"/>
              <a:t>「</a:t>
            </a:r>
            <a:r>
              <a:rPr lang="ja-JP" altLang="en-US" dirty="0"/>
              <a:t>終了時刻」</a:t>
            </a:r>
            <a:r>
              <a:rPr kumimoji="1" lang="ja-JP" altLang="en-US" dirty="0" smtClean="0"/>
              <a:t>を「</a:t>
            </a:r>
            <a:r>
              <a:rPr kumimoji="1" lang="en-US" altLang="ja-JP" dirty="0" smtClean="0"/>
              <a:t>10</a:t>
            </a:r>
            <a:r>
              <a:rPr kumimoji="1" lang="ja-JP" altLang="en-US" dirty="0" smtClean="0"/>
              <a:t>」にしてください。</a:t>
            </a:r>
            <a:endParaRPr kumimoji="1" lang="en-US" altLang="ja-JP" dirty="0" smtClean="0"/>
          </a:p>
          <a:p>
            <a:r>
              <a:rPr lang="ja-JP" altLang="en-US" dirty="0" smtClean="0"/>
              <a:t>「終了時刻」はモデル内で経過する計算を示しています。</a:t>
            </a:r>
            <a:endParaRPr kumimoji="1" lang="en-US" altLang="ja-JP" dirty="0"/>
          </a:p>
          <a:p>
            <a:r>
              <a:rPr kumimoji="1" lang="ja-JP" altLang="en-US" dirty="0"/>
              <a:t>その後、「</a:t>
            </a:r>
            <a:r>
              <a:rPr kumimoji="1" lang="en-US" altLang="ja-JP" dirty="0"/>
              <a:t>OK</a:t>
            </a:r>
            <a:r>
              <a:rPr kumimoji="1" lang="ja-JP" altLang="en-US" dirty="0"/>
              <a:t>」をクリックすると解析がスタートします。</a:t>
            </a:r>
          </a:p>
        </p:txBody>
      </p:sp>
      <p:sp>
        <p:nvSpPr>
          <p:cNvPr id="7" name="スライド番号プレースホルダー 6"/>
          <p:cNvSpPr>
            <a:spLocks noGrp="1"/>
          </p:cNvSpPr>
          <p:nvPr>
            <p:ph type="sldNum" sz="quarter" idx="12"/>
          </p:nvPr>
        </p:nvSpPr>
        <p:spPr/>
        <p:txBody>
          <a:bodyPr/>
          <a:lstStyle/>
          <a:p>
            <a:fld id="{D836F367-8F14-4921-8441-15DE2D973248}" type="slidenum">
              <a:rPr kumimoji="1" lang="ja-JP" altLang="en-US" smtClean="0"/>
              <a:t>15</a:t>
            </a:fld>
            <a:endParaRPr kumimoji="1" lang="ja-JP" altLang="en-US"/>
          </a:p>
        </p:txBody>
      </p:sp>
      <p:grpSp>
        <p:nvGrpSpPr>
          <p:cNvPr id="17" name="グループ化 16"/>
          <p:cNvGrpSpPr/>
          <p:nvPr/>
        </p:nvGrpSpPr>
        <p:grpSpPr>
          <a:xfrm>
            <a:off x="2492014" y="1812008"/>
            <a:ext cx="5292909" cy="4726904"/>
            <a:chOff x="3469737" y="1864950"/>
            <a:chExt cx="5292909" cy="4726904"/>
          </a:xfrm>
        </p:grpSpPr>
        <p:pic>
          <p:nvPicPr>
            <p:cNvPr id="11" name="図 10"/>
            <p:cNvPicPr>
              <a:picLocks noChangeAspect="1"/>
            </p:cNvPicPr>
            <p:nvPr/>
          </p:nvPicPr>
          <p:blipFill>
            <a:blip r:embed="rId3"/>
            <a:stretch>
              <a:fillRect/>
            </a:stretch>
          </p:blipFill>
          <p:spPr>
            <a:xfrm>
              <a:off x="3469737" y="1864950"/>
              <a:ext cx="5292909" cy="4726904"/>
            </a:xfrm>
            <a:prstGeom prst="rect">
              <a:avLst/>
            </a:prstGeom>
          </p:spPr>
        </p:pic>
        <p:sp>
          <p:nvSpPr>
            <p:cNvPr id="12" name="四角形: 角を丸くする 11">
              <a:extLst>
                <a:ext uri="{FF2B5EF4-FFF2-40B4-BE49-F238E27FC236}">
                  <a16:creationId xmlns:a16="http://schemas.microsoft.com/office/drawing/2014/main" id="{4B4D944E-515E-40F7-ACED-56602FF19A9C}"/>
                </a:ext>
              </a:extLst>
            </p:cNvPr>
            <p:cNvSpPr/>
            <p:nvPr/>
          </p:nvSpPr>
          <p:spPr>
            <a:xfrm>
              <a:off x="7061297" y="6207125"/>
              <a:ext cx="853343" cy="29845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38DB2B25-4460-4CB9-A263-4EC67666EE88}"/>
                </a:ext>
              </a:extLst>
            </p:cNvPr>
            <p:cNvSpPr/>
            <p:nvPr/>
          </p:nvSpPr>
          <p:spPr>
            <a:xfrm>
              <a:off x="3750993" y="3417570"/>
              <a:ext cx="1075007" cy="17399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937785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p:cNvPicPr>
            <a:picLocks noChangeAspect="1"/>
          </p:cNvPicPr>
          <p:nvPr/>
        </p:nvPicPr>
        <p:blipFill>
          <a:blip r:embed="rId2"/>
          <a:stretch>
            <a:fillRect/>
          </a:stretch>
        </p:blipFill>
        <p:spPr>
          <a:xfrm>
            <a:off x="265393" y="5312368"/>
            <a:ext cx="6591300" cy="1206189"/>
          </a:xfrm>
          <a:prstGeom prst="rect">
            <a:avLst/>
          </a:prstGeom>
        </p:spPr>
      </p:pic>
      <p:pic>
        <p:nvPicPr>
          <p:cNvPr id="5" name="図 4"/>
          <p:cNvPicPr>
            <a:picLocks noChangeAspect="1"/>
          </p:cNvPicPr>
          <p:nvPr/>
        </p:nvPicPr>
        <p:blipFill rotWithShape="1">
          <a:blip r:embed="rId3"/>
          <a:srcRect b="27627"/>
          <a:stretch/>
        </p:blipFill>
        <p:spPr>
          <a:xfrm>
            <a:off x="265393" y="749814"/>
            <a:ext cx="6591300" cy="4260215"/>
          </a:xfrm>
          <a:prstGeom prst="rect">
            <a:avLst/>
          </a:prstGeom>
        </p:spPr>
      </p:pic>
      <p:sp>
        <p:nvSpPr>
          <p:cNvPr id="4" name="Shape 130">
            <a:extLst>
              <a:ext uri="{FF2B5EF4-FFF2-40B4-BE49-F238E27FC236}">
                <a16:creationId xmlns:a16="http://schemas.microsoft.com/office/drawing/2014/main" id="{136DCC15-D360-4E4F-AC23-073F2E33388B}"/>
              </a:ext>
            </a:extLst>
          </p:cNvPr>
          <p:cNvSpPr/>
          <p:nvPr/>
        </p:nvSpPr>
        <p:spPr>
          <a:xfrm>
            <a:off x="179666" y="87415"/>
            <a:ext cx="264142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解析設定 </a:t>
            </a:r>
            <a:r>
              <a:rPr lang="en-US" altLang="ja-JP" dirty="0"/>
              <a:t>- Tips</a:t>
            </a:r>
          </a:p>
        </p:txBody>
      </p:sp>
      <p:sp>
        <p:nvSpPr>
          <p:cNvPr id="10" name="テキスト ボックス 9">
            <a:extLst>
              <a:ext uri="{FF2B5EF4-FFF2-40B4-BE49-F238E27FC236}">
                <a16:creationId xmlns:a16="http://schemas.microsoft.com/office/drawing/2014/main" id="{9F0290B1-90B6-4A71-AEA2-069EBF5CCC02}"/>
              </a:ext>
            </a:extLst>
          </p:cNvPr>
          <p:cNvSpPr txBox="1"/>
          <p:nvPr/>
        </p:nvSpPr>
        <p:spPr>
          <a:xfrm>
            <a:off x="7315200" y="908050"/>
            <a:ext cx="4570482" cy="1200329"/>
          </a:xfrm>
          <a:prstGeom prst="rect">
            <a:avLst/>
          </a:prstGeom>
          <a:noFill/>
        </p:spPr>
        <p:txBody>
          <a:bodyPr wrap="none" rtlCol="0">
            <a:spAutoFit/>
          </a:bodyPr>
          <a:lstStyle/>
          <a:p>
            <a:r>
              <a:rPr lang="ja-JP" altLang="en-US" dirty="0"/>
              <a:t>シミュレーションフラグタブを選択すると</a:t>
            </a:r>
            <a:endParaRPr lang="en-US" altLang="ja-JP" dirty="0"/>
          </a:p>
          <a:p>
            <a:r>
              <a:rPr kumimoji="1" lang="ja-JP" altLang="en-US" dirty="0"/>
              <a:t>詳細な設定が行えます。</a:t>
            </a:r>
            <a:endParaRPr kumimoji="1" lang="en-US" altLang="ja-JP" dirty="0"/>
          </a:p>
          <a:p>
            <a:endParaRPr lang="en-US" altLang="ja-JP" dirty="0"/>
          </a:p>
          <a:p>
            <a:r>
              <a:rPr kumimoji="1" lang="ja-JP" altLang="en-US" dirty="0"/>
              <a:t>特に連立方程式の解法は充実しています。</a:t>
            </a:r>
          </a:p>
        </p:txBody>
      </p:sp>
      <p:sp>
        <p:nvSpPr>
          <p:cNvPr id="12" name="四角形: 角を丸くする 11">
            <a:extLst>
              <a:ext uri="{FF2B5EF4-FFF2-40B4-BE49-F238E27FC236}">
                <a16:creationId xmlns:a16="http://schemas.microsoft.com/office/drawing/2014/main" id="{4B4D944E-515E-40F7-ACED-56602FF19A9C}"/>
              </a:ext>
            </a:extLst>
          </p:cNvPr>
          <p:cNvSpPr/>
          <p:nvPr/>
        </p:nvSpPr>
        <p:spPr>
          <a:xfrm>
            <a:off x="2821095" y="3991914"/>
            <a:ext cx="1039602" cy="96527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6C08DFE3-39AA-4F3F-9C38-7CCB2A2800CB}"/>
              </a:ext>
            </a:extLst>
          </p:cNvPr>
          <p:cNvSpPr/>
          <p:nvPr/>
        </p:nvSpPr>
        <p:spPr>
          <a:xfrm>
            <a:off x="2764713" y="5637029"/>
            <a:ext cx="906802" cy="86156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04D626A4-85A7-48E4-9936-CB8D24F30F3C}"/>
              </a:ext>
            </a:extLst>
          </p:cNvPr>
          <p:cNvSpPr/>
          <p:nvPr/>
        </p:nvSpPr>
        <p:spPr>
          <a:xfrm>
            <a:off x="417794" y="3752575"/>
            <a:ext cx="1848230" cy="20741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465E5A22-00FE-45AF-A515-0FAAA94A42DA}"/>
              </a:ext>
            </a:extLst>
          </p:cNvPr>
          <p:cNvSpPr/>
          <p:nvPr/>
        </p:nvSpPr>
        <p:spPr>
          <a:xfrm>
            <a:off x="349214" y="5366172"/>
            <a:ext cx="1848230" cy="20741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16</a:t>
            </a:fld>
            <a:endParaRPr kumimoji="1" lang="ja-JP" altLang="en-US"/>
          </a:p>
        </p:txBody>
      </p:sp>
    </p:spTree>
    <p:extLst>
      <p:ext uri="{BB962C8B-B14F-4D97-AF65-F5344CB8AC3E}">
        <p14:creationId xmlns:p14="http://schemas.microsoft.com/office/powerpoint/2010/main" val="205305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136DCC15-D360-4E4F-AC23-073F2E33388B}"/>
              </a:ext>
            </a:extLst>
          </p:cNvPr>
          <p:cNvSpPr/>
          <p:nvPr/>
        </p:nvSpPr>
        <p:spPr>
          <a:xfrm>
            <a:off x="179666" y="87415"/>
            <a:ext cx="328295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解析実行時の画面</a:t>
            </a:r>
            <a:endParaRPr lang="en-US" altLang="ja-JP" dirty="0"/>
          </a:p>
        </p:txBody>
      </p:sp>
      <p:sp>
        <p:nvSpPr>
          <p:cNvPr id="5" name="テキスト ボックス 4">
            <a:extLst>
              <a:ext uri="{FF2B5EF4-FFF2-40B4-BE49-F238E27FC236}">
                <a16:creationId xmlns:a16="http://schemas.microsoft.com/office/drawing/2014/main" id="{0BCE909B-151E-40C7-B470-8F5045EB3F9F}"/>
              </a:ext>
            </a:extLst>
          </p:cNvPr>
          <p:cNvSpPr txBox="1"/>
          <p:nvPr/>
        </p:nvSpPr>
        <p:spPr>
          <a:xfrm>
            <a:off x="742276" y="917232"/>
            <a:ext cx="9358652" cy="923330"/>
          </a:xfrm>
          <a:prstGeom prst="rect">
            <a:avLst/>
          </a:prstGeom>
          <a:noFill/>
        </p:spPr>
        <p:txBody>
          <a:bodyPr wrap="none" rtlCol="0">
            <a:spAutoFit/>
          </a:bodyPr>
          <a:lstStyle/>
          <a:p>
            <a:r>
              <a:rPr kumimoji="1" lang="ja-JP" altLang="en-US" dirty="0"/>
              <a:t>以下のようなウィンドウが表示されます。</a:t>
            </a:r>
            <a:endParaRPr kumimoji="1" lang="en-US" altLang="ja-JP" dirty="0"/>
          </a:p>
          <a:p>
            <a:r>
              <a:rPr lang="ja-JP" altLang="en-US" dirty="0"/>
              <a:t>解析が正常に終了した場合、</a:t>
            </a:r>
            <a:r>
              <a:rPr lang="ja-JP" altLang="en-US" dirty="0" smtClean="0"/>
              <a:t>「</a:t>
            </a:r>
            <a:r>
              <a:rPr lang="en-US" altLang="ja-JP" dirty="0" smtClean="0"/>
              <a:t>The simulation finished successfully.</a:t>
            </a:r>
            <a:r>
              <a:rPr lang="ja-JP" altLang="en-US" dirty="0" smtClean="0"/>
              <a:t>」</a:t>
            </a:r>
            <a:r>
              <a:rPr lang="ja-JP" altLang="en-US" dirty="0"/>
              <a:t>と表示されます。</a:t>
            </a:r>
            <a:endParaRPr lang="en-US" altLang="ja-JP" dirty="0"/>
          </a:p>
          <a:p>
            <a:r>
              <a:rPr kumimoji="1" lang="en-US" altLang="ja-JP" dirty="0"/>
              <a:t>×</a:t>
            </a:r>
            <a:r>
              <a:rPr kumimoji="1" lang="ja-JP" altLang="en-US" dirty="0"/>
              <a:t>を押して閉じてください。</a:t>
            </a:r>
          </a:p>
        </p:txBody>
      </p:sp>
      <p:sp>
        <p:nvSpPr>
          <p:cNvPr id="6" name="矢印: 右 5">
            <a:extLst>
              <a:ext uri="{FF2B5EF4-FFF2-40B4-BE49-F238E27FC236}">
                <a16:creationId xmlns:a16="http://schemas.microsoft.com/office/drawing/2014/main" id="{52EC3591-8FAD-4692-90FF-93FF2E172C5D}"/>
              </a:ext>
            </a:extLst>
          </p:cNvPr>
          <p:cNvSpPr/>
          <p:nvPr/>
        </p:nvSpPr>
        <p:spPr>
          <a:xfrm>
            <a:off x="5629172" y="3906779"/>
            <a:ext cx="527255" cy="45071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D004799-9FE3-4ED7-84D1-42F52B78DBF2}"/>
              </a:ext>
            </a:extLst>
          </p:cNvPr>
          <p:cNvSpPr txBox="1"/>
          <p:nvPr/>
        </p:nvSpPr>
        <p:spPr>
          <a:xfrm>
            <a:off x="1672814" y="5938222"/>
            <a:ext cx="2650084" cy="646331"/>
          </a:xfrm>
          <a:prstGeom prst="rect">
            <a:avLst/>
          </a:prstGeom>
          <a:noFill/>
        </p:spPr>
        <p:txBody>
          <a:bodyPr wrap="none" rtlCol="0">
            <a:spAutoFit/>
          </a:bodyPr>
          <a:lstStyle/>
          <a:p>
            <a:r>
              <a:rPr kumimoji="1" lang="en-US" altLang="ja-JP" dirty="0" err="1"/>
              <a:t>Modelica</a:t>
            </a:r>
            <a:r>
              <a:rPr kumimoji="1" lang="ja-JP" altLang="en-US" dirty="0"/>
              <a:t>コードは</a:t>
            </a:r>
            <a:endParaRPr kumimoji="1" lang="en-US" altLang="ja-JP" dirty="0"/>
          </a:p>
          <a:p>
            <a:r>
              <a:rPr lang="en-US" altLang="ja-JP" dirty="0"/>
              <a:t>C</a:t>
            </a:r>
            <a:r>
              <a:rPr lang="ja-JP" altLang="en-US" dirty="0"/>
              <a:t>コードに変換されます</a:t>
            </a:r>
            <a:endParaRPr kumimoji="1" lang="ja-JP" altLang="en-US" dirty="0"/>
          </a:p>
        </p:txBody>
      </p:sp>
      <p:sp>
        <p:nvSpPr>
          <p:cNvPr id="8" name="テキスト ボックス 7">
            <a:extLst>
              <a:ext uri="{FF2B5EF4-FFF2-40B4-BE49-F238E27FC236}">
                <a16:creationId xmlns:a16="http://schemas.microsoft.com/office/drawing/2014/main" id="{0154805E-650A-46C1-9EC8-DC34AE7BF587}"/>
              </a:ext>
            </a:extLst>
          </p:cNvPr>
          <p:cNvSpPr txBox="1"/>
          <p:nvPr/>
        </p:nvSpPr>
        <p:spPr>
          <a:xfrm>
            <a:off x="6648990" y="5881555"/>
            <a:ext cx="4477508" cy="646331"/>
          </a:xfrm>
          <a:prstGeom prst="rect">
            <a:avLst/>
          </a:prstGeom>
          <a:noFill/>
        </p:spPr>
        <p:txBody>
          <a:bodyPr wrap="none" rtlCol="0">
            <a:spAutoFit/>
          </a:bodyPr>
          <a:lstStyle/>
          <a:p>
            <a:r>
              <a:rPr lang="en-US" altLang="ja-JP" dirty="0"/>
              <a:t>C</a:t>
            </a:r>
            <a:r>
              <a:rPr lang="ja-JP" altLang="en-US" dirty="0"/>
              <a:t>コードをコンパイルして</a:t>
            </a:r>
            <a:endParaRPr lang="en-US" altLang="ja-JP" dirty="0"/>
          </a:p>
          <a:p>
            <a:r>
              <a:rPr kumimoji="1" lang="en-US" altLang="ja-JP" dirty="0" smtClean="0"/>
              <a:t>exe</a:t>
            </a:r>
            <a:r>
              <a:rPr kumimoji="1" lang="ja-JP" altLang="en-US" dirty="0" smtClean="0"/>
              <a:t>ファイル</a:t>
            </a:r>
            <a:r>
              <a:rPr kumimoji="1" lang="ja-JP" altLang="en-US" dirty="0"/>
              <a:t>を作成し、計算を実行します</a:t>
            </a:r>
          </a:p>
        </p:txBody>
      </p:sp>
      <p:sp>
        <p:nvSpPr>
          <p:cNvPr id="9" name="スライド番号プレースホルダー 8"/>
          <p:cNvSpPr>
            <a:spLocks noGrp="1"/>
          </p:cNvSpPr>
          <p:nvPr>
            <p:ph type="sldNum" sz="quarter" idx="12"/>
          </p:nvPr>
        </p:nvSpPr>
        <p:spPr/>
        <p:txBody>
          <a:bodyPr/>
          <a:lstStyle/>
          <a:p>
            <a:fld id="{D836F367-8F14-4921-8441-15DE2D973248}" type="slidenum">
              <a:rPr kumimoji="1" lang="ja-JP" altLang="en-US" smtClean="0"/>
              <a:t>17</a:t>
            </a:fld>
            <a:endParaRPr kumimoji="1" lang="ja-JP" altLang="en-US"/>
          </a:p>
        </p:txBody>
      </p:sp>
      <p:pic>
        <p:nvPicPr>
          <p:cNvPr id="11" name="図 10"/>
          <p:cNvPicPr>
            <a:picLocks noChangeAspect="1"/>
          </p:cNvPicPr>
          <p:nvPr/>
        </p:nvPicPr>
        <p:blipFill>
          <a:blip r:embed="rId2"/>
          <a:stretch>
            <a:fillRect/>
          </a:stretch>
        </p:blipFill>
        <p:spPr>
          <a:xfrm>
            <a:off x="932180" y="1977966"/>
            <a:ext cx="4343400" cy="3857625"/>
          </a:xfrm>
          <a:prstGeom prst="rect">
            <a:avLst/>
          </a:prstGeom>
        </p:spPr>
      </p:pic>
      <p:pic>
        <p:nvPicPr>
          <p:cNvPr id="12" name="図 11"/>
          <p:cNvPicPr>
            <a:picLocks noChangeAspect="1"/>
          </p:cNvPicPr>
          <p:nvPr/>
        </p:nvPicPr>
        <p:blipFill>
          <a:blip r:embed="rId3"/>
          <a:stretch>
            <a:fillRect/>
          </a:stretch>
        </p:blipFill>
        <p:spPr>
          <a:xfrm>
            <a:off x="6438900" y="1977966"/>
            <a:ext cx="4343400" cy="3857625"/>
          </a:xfrm>
          <a:prstGeom prst="rect">
            <a:avLst/>
          </a:prstGeom>
        </p:spPr>
      </p:pic>
    </p:spTree>
    <p:extLst>
      <p:ext uri="{BB962C8B-B14F-4D97-AF65-F5344CB8AC3E}">
        <p14:creationId xmlns:p14="http://schemas.microsoft.com/office/powerpoint/2010/main" val="3585298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2"/>
          <a:stretch>
            <a:fillRect/>
          </a:stretch>
        </p:blipFill>
        <p:spPr>
          <a:xfrm>
            <a:off x="966108" y="1664258"/>
            <a:ext cx="8359864" cy="4320914"/>
          </a:xfrm>
          <a:prstGeom prst="rect">
            <a:avLst/>
          </a:prstGeom>
        </p:spPr>
      </p:pic>
      <p:sp>
        <p:nvSpPr>
          <p:cNvPr id="4" name="Shape 130">
            <a:extLst>
              <a:ext uri="{FF2B5EF4-FFF2-40B4-BE49-F238E27FC236}">
                <a16:creationId xmlns:a16="http://schemas.microsoft.com/office/drawing/2014/main" id="{136DCC15-D360-4E4F-AC23-073F2E33388B}"/>
              </a:ext>
            </a:extLst>
          </p:cNvPr>
          <p:cNvSpPr/>
          <p:nvPr/>
        </p:nvSpPr>
        <p:spPr>
          <a:xfrm>
            <a:off x="179666" y="87415"/>
            <a:ext cx="169277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解析結果</a:t>
            </a:r>
            <a:endParaRPr lang="en-US" altLang="ja-JP" dirty="0"/>
          </a:p>
        </p:txBody>
      </p:sp>
      <p:sp>
        <p:nvSpPr>
          <p:cNvPr id="3" name="テキスト ボックス 2">
            <a:extLst>
              <a:ext uri="{FF2B5EF4-FFF2-40B4-BE49-F238E27FC236}">
                <a16:creationId xmlns:a16="http://schemas.microsoft.com/office/drawing/2014/main" id="{D3A799C3-A8A8-42B6-A1C4-60F28D80DB94}"/>
              </a:ext>
            </a:extLst>
          </p:cNvPr>
          <p:cNvSpPr txBox="1"/>
          <p:nvPr/>
        </p:nvSpPr>
        <p:spPr>
          <a:xfrm>
            <a:off x="596900" y="667061"/>
            <a:ext cx="9570249" cy="923330"/>
          </a:xfrm>
          <a:prstGeom prst="rect">
            <a:avLst/>
          </a:prstGeom>
          <a:noFill/>
        </p:spPr>
        <p:txBody>
          <a:bodyPr wrap="none" rtlCol="0">
            <a:spAutoFit/>
          </a:bodyPr>
          <a:lstStyle/>
          <a:p>
            <a:r>
              <a:rPr kumimoji="1" lang="ja-JP" altLang="en-US" dirty="0"/>
              <a:t>解析終了後、自動で「プロットウィンドウ」に切り替わりま</a:t>
            </a:r>
            <a:r>
              <a:rPr lang="ja-JP" altLang="en-US" dirty="0"/>
              <a:t>す。</a:t>
            </a:r>
            <a:endParaRPr lang="en-US" altLang="ja-JP" dirty="0"/>
          </a:p>
          <a:p>
            <a:r>
              <a:rPr kumimoji="1" lang="ja-JP" altLang="en-US" dirty="0"/>
              <a:t>変数ブラウザから</a:t>
            </a:r>
            <a:r>
              <a:rPr kumimoji="1" lang="en-US" altLang="ja-JP" dirty="0" smtClean="0"/>
              <a:t>spring</a:t>
            </a:r>
            <a:r>
              <a:rPr kumimoji="1" lang="ja-JP" altLang="en-US" dirty="0" smtClean="0"/>
              <a:t> </a:t>
            </a:r>
            <a:r>
              <a:rPr kumimoji="1" lang="en-US" altLang="ja-JP" dirty="0"/>
              <a:t>– </a:t>
            </a:r>
            <a:r>
              <a:rPr kumimoji="1" lang="en-US" altLang="ja-JP" dirty="0" err="1"/>
              <a:t>s_rel</a:t>
            </a:r>
            <a:r>
              <a:rPr lang="ja-JP" altLang="en-US" dirty="0"/>
              <a:t>にチェックをいれ、結果のプロットを確認してください。</a:t>
            </a:r>
            <a:endParaRPr lang="en-US" altLang="ja-JP" dirty="0"/>
          </a:p>
          <a:p>
            <a:r>
              <a:rPr lang="ja-JP" altLang="en-US" dirty="0"/>
              <a:t>バネの変位を解析できたことが分かります。</a:t>
            </a:r>
            <a:endParaRPr lang="en-US" altLang="ja-JP" dirty="0"/>
          </a:p>
        </p:txBody>
      </p:sp>
      <p:sp>
        <p:nvSpPr>
          <p:cNvPr id="5" name="正方形/長方形 4">
            <a:extLst>
              <a:ext uri="{FF2B5EF4-FFF2-40B4-BE49-F238E27FC236}">
                <a16:creationId xmlns:a16="http://schemas.microsoft.com/office/drawing/2014/main" id="{5AFFDB60-001D-47C1-A2AC-09DDED28EDFC}"/>
              </a:ext>
            </a:extLst>
          </p:cNvPr>
          <p:cNvSpPr/>
          <p:nvPr/>
        </p:nvSpPr>
        <p:spPr>
          <a:xfrm>
            <a:off x="2058199" y="6127627"/>
            <a:ext cx="8718550" cy="369332"/>
          </a:xfrm>
          <a:prstGeom prst="rect">
            <a:avLst/>
          </a:prstGeom>
        </p:spPr>
        <p:txBody>
          <a:bodyPr wrap="square">
            <a:spAutoFit/>
          </a:bodyPr>
          <a:lstStyle/>
          <a:p>
            <a:r>
              <a:rPr lang="ja-JP" altLang="en-US" dirty="0"/>
              <a:t>ダイアグラムビューに戻るには、右下のモデリングをクリックしてください。</a:t>
            </a:r>
          </a:p>
        </p:txBody>
      </p:sp>
      <p:grpSp>
        <p:nvGrpSpPr>
          <p:cNvPr id="11" name="グループ化 10">
            <a:extLst>
              <a:ext uri="{FF2B5EF4-FFF2-40B4-BE49-F238E27FC236}">
                <a16:creationId xmlns:a16="http://schemas.microsoft.com/office/drawing/2014/main" id="{74216D6A-B439-4B4D-A6DC-31BF9876CF14}"/>
              </a:ext>
            </a:extLst>
          </p:cNvPr>
          <p:cNvGrpSpPr/>
          <p:nvPr/>
        </p:nvGrpSpPr>
        <p:grpSpPr>
          <a:xfrm>
            <a:off x="6691793" y="4856045"/>
            <a:ext cx="2548725" cy="1129127"/>
            <a:chOff x="7182100" y="3996812"/>
            <a:chExt cx="2777703" cy="1230568"/>
          </a:xfrm>
        </p:grpSpPr>
        <p:sp>
          <p:nvSpPr>
            <p:cNvPr id="6" name="四角形: 角を丸くする 5">
              <a:extLst>
                <a:ext uri="{FF2B5EF4-FFF2-40B4-BE49-F238E27FC236}">
                  <a16:creationId xmlns:a16="http://schemas.microsoft.com/office/drawing/2014/main" id="{359EF751-EF6F-4AFC-B0C7-F986C76B10F6}"/>
                </a:ext>
              </a:extLst>
            </p:cNvPr>
            <p:cNvSpPr/>
            <p:nvPr/>
          </p:nvSpPr>
          <p:spPr>
            <a:xfrm>
              <a:off x="7182100" y="4872123"/>
              <a:ext cx="835563" cy="35525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30D5B14A-558E-4E6F-B713-1756329CF789}"/>
                </a:ext>
              </a:extLst>
            </p:cNvPr>
            <p:cNvSpPr/>
            <p:nvPr/>
          </p:nvSpPr>
          <p:spPr>
            <a:xfrm>
              <a:off x="7861035" y="3996812"/>
              <a:ext cx="2098768" cy="23854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矢印コネクタ 7">
            <a:extLst>
              <a:ext uri="{FF2B5EF4-FFF2-40B4-BE49-F238E27FC236}">
                <a16:creationId xmlns:a16="http://schemas.microsoft.com/office/drawing/2014/main" id="{F1E3B0EE-20E9-447D-9083-45AA96738CEE}"/>
              </a:ext>
            </a:extLst>
          </p:cNvPr>
          <p:cNvCxnSpPr>
            <a:cxnSpLocks/>
            <a:stCxn id="6" idx="2"/>
            <a:endCxn id="5" idx="0"/>
          </p:cNvCxnSpPr>
          <p:nvPr/>
        </p:nvCxnSpPr>
        <p:spPr>
          <a:xfrm flipH="1">
            <a:off x="6417474" y="5985172"/>
            <a:ext cx="657662" cy="14245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スライド番号プレースホルダー 8"/>
          <p:cNvSpPr>
            <a:spLocks noGrp="1"/>
          </p:cNvSpPr>
          <p:nvPr>
            <p:ph type="sldNum" sz="quarter" idx="12"/>
          </p:nvPr>
        </p:nvSpPr>
        <p:spPr/>
        <p:txBody>
          <a:bodyPr/>
          <a:lstStyle/>
          <a:p>
            <a:fld id="{D836F367-8F14-4921-8441-15DE2D973248}" type="slidenum">
              <a:rPr kumimoji="1" lang="ja-JP" altLang="en-US" smtClean="0"/>
              <a:t>18</a:t>
            </a:fld>
            <a:endParaRPr kumimoji="1" lang="ja-JP" altLang="en-US"/>
          </a:p>
        </p:txBody>
      </p:sp>
    </p:spTree>
    <p:extLst>
      <p:ext uri="{BB962C8B-B14F-4D97-AF65-F5344CB8AC3E}">
        <p14:creationId xmlns:p14="http://schemas.microsoft.com/office/powerpoint/2010/main" val="3075912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FED29EE-AF3E-4341-969E-62CE8E0A3F31}"/>
              </a:ext>
            </a:extLst>
          </p:cNvPr>
          <p:cNvSpPr txBox="1"/>
          <p:nvPr/>
        </p:nvSpPr>
        <p:spPr>
          <a:xfrm>
            <a:off x="4505512" y="325643"/>
            <a:ext cx="1826141" cy="584775"/>
          </a:xfrm>
          <a:prstGeom prst="rect">
            <a:avLst/>
          </a:prstGeom>
          <a:noFill/>
        </p:spPr>
        <p:txBody>
          <a:bodyPr wrap="none" rtlCol="0">
            <a:spAutoFit/>
          </a:bodyPr>
          <a:lstStyle/>
          <a:p>
            <a:r>
              <a:rPr kumimoji="1" lang="ja-JP" altLang="en-US" sz="3200" u="sng" dirty="0"/>
              <a:t>注意事項</a:t>
            </a:r>
          </a:p>
        </p:txBody>
      </p:sp>
      <p:sp>
        <p:nvSpPr>
          <p:cNvPr id="9" name="テキスト ボックス 8">
            <a:extLst>
              <a:ext uri="{FF2B5EF4-FFF2-40B4-BE49-F238E27FC236}">
                <a16:creationId xmlns:a16="http://schemas.microsoft.com/office/drawing/2014/main" id="{14E72353-C904-4A0B-BA69-50B235C2EE8F}"/>
              </a:ext>
            </a:extLst>
          </p:cNvPr>
          <p:cNvSpPr txBox="1"/>
          <p:nvPr/>
        </p:nvSpPr>
        <p:spPr>
          <a:xfrm>
            <a:off x="794946" y="3280858"/>
            <a:ext cx="8151590" cy="830997"/>
          </a:xfrm>
          <a:prstGeom prst="rect">
            <a:avLst/>
          </a:prstGeom>
          <a:noFill/>
        </p:spPr>
        <p:txBody>
          <a:bodyPr wrap="none" rtlCol="0">
            <a:spAutoFit/>
          </a:bodyPr>
          <a:lstStyle/>
          <a:p>
            <a:r>
              <a:rPr kumimoji="1" lang="ja-JP" altLang="en-US" sz="2400" dirty="0"/>
              <a:t>・　</a:t>
            </a:r>
            <a:r>
              <a:rPr kumimoji="1" lang="en-US" altLang="ja-JP" sz="2400" dirty="0" smtClean="0"/>
              <a:t>OpenModelica1.14.1 </a:t>
            </a:r>
            <a:r>
              <a:rPr kumimoji="1" lang="en-US" altLang="ja-JP" sz="2400" dirty="0"/>
              <a:t>(64bit – windows</a:t>
            </a:r>
            <a:r>
              <a:rPr kumimoji="1" lang="ja-JP" altLang="en-US" sz="2400" dirty="0"/>
              <a:t>版</a:t>
            </a:r>
            <a:r>
              <a:rPr kumimoji="1" lang="en-US" altLang="ja-JP" sz="2400" dirty="0"/>
              <a:t>)</a:t>
            </a:r>
            <a:r>
              <a:rPr kumimoji="1" lang="ja-JP" altLang="en-US" sz="2400" dirty="0"/>
              <a:t>を利用して</a:t>
            </a:r>
            <a:endParaRPr kumimoji="1" lang="en-US" altLang="ja-JP" sz="2400" dirty="0"/>
          </a:p>
          <a:p>
            <a:r>
              <a:rPr lang="ja-JP" altLang="en-US" sz="2400" dirty="0"/>
              <a:t>　　本</a:t>
            </a:r>
            <a:r>
              <a:rPr kumimoji="1" lang="ja-JP" altLang="en-US" sz="2400" dirty="0"/>
              <a:t>チュートリアルは作成されて</a:t>
            </a:r>
            <a:r>
              <a:rPr kumimoji="1" lang="ja-JP" altLang="en-US" sz="2400" dirty="0" smtClean="0"/>
              <a:t>います</a:t>
            </a:r>
            <a:endParaRPr kumimoji="1" lang="en-US" altLang="ja-JP" sz="2400" dirty="0" smtClean="0"/>
          </a:p>
        </p:txBody>
      </p:sp>
      <p:sp>
        <p:nvSpPr>
          <p:cNvPr id="2" name="スライド番号プレースホルダー 1">
            <a:extLst>
              <a:ext uri="{FF2B5EF4-FFF2-40B4-BE49-F238E27FC236}">
                <a16:creationId xmlns:a16="http://schemas.microsoft.com/office/drawing/2014/main" id="{1820F812-8A46-4AF8-9209-114EE33E8EA9}"/>
              </a:ext>
            </a:extLst>
          </p:cNvPr>
          <p:cNvSpPr>
            <a:spLocks noGrp="1"/>
          </p:cNvSpPr>
          <p:nvPr>
            <p:ph type="sldNum" sz="quarter" idx="12"/>
          </p:nvPr>
        </p:nvSpPr>
        <p:spPr/>
        <p:txBody>
          <a:bodyPr/>
          <a:lstStyle/>
          <a:p>
            <a:fld id="{D836F367-8F14-4921-8441-15DE2D973248}" type="slidenum">
              <a:rPr kumimoji="1" lang="ja-JP" altLang="en-US" smtClean="0"/>
              <a:t>2</a:t>
            </a:fld>
            <a:endParaRPr kumimoji="1" lang="ja-JP" altLang="en-US"/>
          </a:p>
        </p:txBody>
      </p:sp>
      <p:sp>
        <p:nvSpPr>
          <p:cNvPr id="6" name="テキスト ボックス 5">
            <a:extLst>
              <a:ext uri="{FF2B5EF4-FFF2-40B4-BE49-F238E27FC236}">
                <a16:creationId xmlns:a16="http://schemas.microsoft.com/office/drawing/2014/main" id="{14E72353-C904-4A0B-BA69-50B235C2EE8F}"/>
              </a:ext>
            </a:extLst>
          </p:cNvPr>
          <p:cNvSpPr txBox="1"/>
          <p:nvPr/>
        </p:nvSpPr>
        <p:spPr>
          <a:xfrm>
            <a:off x="794946" y="1357142"/>
            <a:ext cx="9654614" cy="1569660"/>
          </a:xfrm>
          <a:prstGeom prst="rect">
            <a:avLst/>
          </a:prstGeom>
          <a:noFill/>
        </p:spPr>
        <p:txBody>
          <a:bodyPr wrap="square" rtlCol="0">
            <a:spAutoFit/>
          </a:bodyPr>
          <a:lstStyle/>
          <a:p>
            <a:r>
              <a:rPr kumimoji="1" lang="ja-JP" altLang="en-US" sz="2400" dirty="0"/>
              <a:t>・　</a:t>
            </a:r>
            <a:r>
              <a:rPr kumimoji="1" lang="ja-JP" altLang="en-US" sz="2400" dirty="0" smtClean="0"/>
              <a:t>本資料では</a:t>
            </a:r>
            <a:r>
              <a:rPr kumimoji="1" lang="en-US" altLang="ja-JP" sz="2400" dirty="0" err="1" smtClean="0"/>
              <a:t>OpenModelica</a:t>
            </a:r>
            <a:r>
              <a:rPr kumimoji="1" lang="ja-JP" altLang="en-US" sz="2400" dirty="0" smtClean="0"/>
              <a:t>の操作方法を主に解説します。</a:t>
            </a:r>
            <a:endParaRPr kumimoji="1" lang="en-US" altLang="ja-JP" sz="2400" dirty="0" smtClean="0"/>
          </a:p>
          <a:p>
            <a:r>
              <a:rPr lang="ja-JP" altLang="en-US" sz="2400" dirty="0"/>
              <a:t>　</a:t>
            </a:r>
            <a:r>
              <a:rPr lang="ja-JP" altLang="en-US" sz="2400" dirty="0" smtClean="0"/>
              <a:t>　</a:t>
            </a:r>
            <a:r>
              <a:rPr lang="en-US" altLang="ja-JP" sz="2400" dirty="0" smtClean="0"/>
              <a:t>1D CAE</a:t>
            </a:r>
            <a:r>
              <a:rPr lang="ja-JP" altLang="en-US" sz="2400" dirty="0" smtClean="0"/>
              <a:t>やモデルベースデザインなどについては解説しません。</a:t>
            </a:r>
            <a:endParaRPr lang="en-US" altLang="ja-JP" sz="2400" dirty="0" smtClean="0"/>
          </a:p>
          <a:p>
            <a:r>
              <a:rPr kumimoji="1" lang="ja-JP" altLang="en-US" sz="2400" dirty="0"/>
              <a:t>　</a:t>
            </a:r>
            <a:r>
              <a:rPr kumimoji="1" lang="ja-JP" altLang="en-US" sz="2400" dirty="0" smtClean="0"/>
              <a:t>　また、</a:t>
            </a:r>
            <a:r>
              <a:rPr lang="en-US" altLang="ja-JP" sz="2400" dirty="0" err="1" smtClean="0"/>
              <a:t>Modelica</a:t>
            </a:r>
            <a:r>
              <a:rPr lang="ja-JP" altLang="en-US" sz="2400" dirty="0" smtClean="0"/>
              <a:t>言語以外のプログラミング言語を少しでも</a:t>
            </a:r>
            <a:endParaRPr lang="en-US" altLang="ja-JP" sz="2400" dirty="0" smtClean="0"/>
          </a:p>
          <a:p>
            <a:r>
              <a:rPr lang="ja-JP" altLang="en-US" sz="2400" dirty="0"/>
              <a:t>　</a:t>
            </a:r>
            <a:r>
              <a:rPr lang="ja-JP" altLang="en-US" sz="2400" dirty="0" smtClean="0"/>
              <a:t>　</a:t>
            </a:r>
            <a:r>
              <a:rPr lang="ja-JP" altLang="en-US" sz="2400" dirty="0" smtClean="0"/>
              <a:t>触ったことがある方を対象にしています。</a:t>
            </a:r>
            <a:endParaRPr kumimoji="1" lang="en-US" altLang="ja-JP" sz="2400" dirty="0" smtClean="0"/>
          </a:p>
        </p:txBody>
      </p:sp>
    </p:spTree>
    <p:extLst>
      <p:ext uri="{BB962C8B-B14F-4D97-AF65-F5344CB8AC3E}">
        <p14:creationId xmlns:p14="http://schemas.microsoft.com/office/powerpoint/2010/main" val="1962146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30"/>
          <p:cNvSpPr/>
          <p:nvPr/>
        </p:nvSpPr>
        <p:spPr>
          <a:xfrm>
            <a:off x="1587194" y="360956"/>
            <a:ext cx="8915902" cy="10567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ctr">
              <a:defRPr sz="3100" u="sng">
                <a:latin typeface="YuMincho Medium"/>
                <a:ea typeface="YuMincho Medium"/>
                <a:cs typeface="YuMincho Medium"/>
                <a:sym typeface="YuMincho Medium"/>
              </a:defRPr>
            </a:pPr>
            <a:r>
              <a:rPr lang="ja-JP" altLang="en-US" dirty="0"/>
              <a:t>商用ソフトに匹敵するオープンソースの</a:t>
            </a:r>
            <a:r>
              <a:rPr lang="en-US" altLang="ja-JP" dirty="0"/>
              <a:t>1DCAE</a:t>
            </a:r>
            <a:r>
              <a:rPr lang="ja-JP" altLang="en-US" dirty="0"/>
              <a:t>ツール</a:t>
            </a:r>
            <a:endParaRPr lang="en-US" altLang="ja-JP" dirty="0"/>
          </a:p>
          <a:p>
            <a:pPr algn="ctr">
              <a:defRPr sz="3100" u="sng">
                <a:latin typeface="YuMincho Medium"/>
                <a:ea typeface="YuMincho Medium"/>
                <a:cs typeface="YuMincho Medium"/>
                <a:sym typeface="YuMincho Medium"/>
              </a:defRPr>
            </a:pPr>
            <a:r>
              <a:rPr lang="en-US" altLang="ja-JP" dirty="0" err="1"/>
              <a:t>OpenModelica</a:t>
            </a:r>
            <a:endParaRPr sz="2000" dirty="0"/>
          </a:p>
        </p:txBody>
      </p:sp>
      <p:sp>
        <p:nvSpPr>
          <p:cNvPr id="4" name="テキスト ボックス 3"/>
          <p:cNvSpPr txBox="1"/>
          <p:nvPr/>
        </p:nvSpPr>
        <p:spPr>
          <a:xfrm>
            <a:off x="7203901" y="3891875"/>
            <a:ext cx="1791131" cy="954107"/>
          </a:xfrm>
          <a:prstGeom prst="rect">
            <a:avLst/>
          </a:prstGeom>
          <a:noFill/>
        </p:spPr>
        <p:txBody>
          <a:bodyPr wrap="none" rtlCol="0">
            <a:spAutoFit/>
          </a:bodyPr>
          <a:lstStyle/>
          <a:p>
            <a:r>
              <a:rPr kumimoji="1" lang="ja-JP" altLang="en-US" sz="2000" dirty="0"/>
              <a:t>使いやすい！</a:t>
            </a:r>
            <a:endParaRPr kumimoji="1" lang="en-US" altLang="ja-JP" sz="2000" dirty="0"/>
          </a:p>
          <a:p>
            <a:r>
              <a:rPr lang="ja-JP" altLang="en-US" dirty="0"/>
              <a:t>　・</a:t>
            </a:r>
            <a:r>
              <a:rPr kumimoji="1" lang="en-US" altLang="ja-JP" dirty="0"/>
              <a:t>Windows</a:t>
            </a:r>
            <a:r>
              <a:rPr kumimoji="1" lang="ja-JP" altLang="en-US" dirty="0"/>
              <a:t>対応</a:t>
            </a:r>
            <a:endParaRPr kumimoji="1" lang="en-US" altLang="ja-JP" dirty="0"/>
          </a:p>
          <a:p>
            <a:r>
              <a:rPr lang="ja-JP" altLang="en-US" dirty="0"/>
              <a:t>　・日本語対応</a:t>
            </a:r>
          </a:p>
        </p:txBody>
      </p:sp>
      <p:sp>
        <p:nvSpPr>
          <p:cNvPr id="7" name="テキスト ボックス 6"/>
          <p:cNvSpPr txBox="1"/>
          <p:nvPr/>
        </p:nvSpPr>
        <p:spPr>
          <a:xfrm>
            <a:off x="7203901" y="1643188"/>
            <a:ext cx="2523448" cy="2123658"/>
          </a:xfrm>
          <a:prstGeom prst="rect">
            <a:avLst/>
          </a:prstGeom>
          <a:noFill/>
        </p:spPr>
        <p:txBody>
          <a:bodyPr wrap="none" rtlCol="0">
            <a:spAutoFit/>
          </a:bodyPr>
          <a:lstStyle/>
          <a:p>
            <a:r>
              <a:rPr kumimoji="1" lang="ja-JP" altLang="en-US" sz="2400" dirty="0"/>
              <a:t>高機能！</a:t>
            </a:r>
            <a:endParaRPr kumimoji="1" lang="en-US" altLang="ja-JP" sz="2400" dirty="0"/>
          </a:p>
          <a:p>
            <a:r>
              <a:rPr lang="ja-JP" altLang="en-US" dirty="0"/>
              <a:t>　・わかりやすい</a:t>
            </a:r>
            <a:r>
              <a:rPr lang="en-US" altLang="ja-JP" dirty="0"/>
              <a:t>GUI</a:t>
            </a:r>
            <a:endParaRPr kumimoji="1" lang="en-US" altLang="ja-JP" dirty="0"/>
          </a:p>
          <a:p>
            <a:r>
              <a:rPr lang="ja-JP" altLang="en-US" dirty="0"/>
              <a:t>　・パラメータスタディ</a:t>
            </a:r>
            <a:endParaRPr kumimoji="1" lang="en-US" altLang="ja-JP" dirty="0"/>
          </a:p>
          <a:p>
            <a:r>
              <a:rPr lang="ja-JP" altLang="en-US" dirty="0"/>
              <a:t>　・高機能なエディタ</a:t>
            </a:r>
            <a:endParaRPr lang="en-US" altLang="ja-JP" dirty="0"/>
          </a:p>
          <a:p>
            <a:r>
              <a:rPr kumimoji="1" lang="ja-JP" altLang="en-US" dirty="0"/>
              <a:t>　・デバッガ</a:t>
            </a:r>
            <a:endParaRPr kumimoji="1" lang="en-US" altLang="ja-JP" dirty="0"/>
          </a:p>
          <a:p>
            <a:r>
              <a:rPr lang="ja-JP" altLang="en-US" dirty="0"/>
              <a:t>　・</a:t>
            </a:r>
            <a:r>
              <a:rPr lang="en-US" altLang="ja-JP" dirty="0" err="1"/>
              <a:t>Git</a:t>
            </a:r>
            <a:r>
              <a:rPr lang="ja-JP" altLang="en-US" dirty="0"/>
              <a:t>対応</a:t>
            </a:r>
            <a:endParaRPr lang="en-US" altLang="ja-JP" dirty="0"/>
          </a:p>
          <a:p>
            <a:r>
              <a:rPr lang="ja-JP" altLang="en-US" dirty="0"/>
              <a:t>　・豊富な解析ライブラリ</a:t>
            </a:r>
            <a:endParaRPr lang="en-US" altLang="ja-JP" dirty="0"/>
          </a:p>
        </p:txBody>
      </p:sp>
      <p:sp>
        <p:nvSpPr>
          <p:cNvPr id="8" name="テキスト ボックス 7"/>
          <p:cNvSpPr txBox="1"/>
          <p:nvPr/>
        </p:nvSpPr>
        <p:spPr>
          <a:xfrm>
            <a:off x="7203901" y="5179799"/>
            <a:ext cx="4262642" cy="954107"/>
          </a:xfrm>
          <a:prstGeom prst="rect">
            <a:avLst/>
          </a:prstGeom>
          <a:noFill/>
        </p:spPr>
        <p:txBody>
          <a:bodyPr wrap="none" rtlCol="0">
            <a:spAutoFit/>
          </a:bodyPr>
          <a:lstStyle/>
          <a:p>
            <a:r>
              <a:rPr lang="ja-JP" altLang="en-US" sz="2000" dirty="0"/>
              <a:t>学びやすい！</a:t>
            </a:r>
            <a:endParaRPr lang="en-US" altLang="ja-JP" sz="2000" dirty="0"/>
          </a:p>
          <a:p>
            <a:r>
              <a:rPr kumimoji="1" lang="ja-JP" altLang="en-US" dirty="0"/>
              <a:t>　・学習用教材の充実 </a:t>
            </a:r>
            <a:r>
              <a:rPr kumimoji="1" lang="en-US" altLang="ja-JP" dirty="0"/>
              <a:t>– </a:t>
            </a:r>
            <a:r>
              <a:rPr kumimoji="1" lang="en-US" altLang="ja-JP" dirty="0" err="1"/>
              <a:t>OMNotebook</a:t>
            </a:r>
            <a:endParaRPr kumimoji="1" lang="en-US" altLang="ja-JP" dirty="0"/>
          </a:p>
          <a:p>
            <a:r>
              <a:rPr lang="ja-JP" altLang="en-US" dirty="0"/>
              <a:t>　・動画のチュートリアル </a:t>
            </a:r>
            <a:r>
              <a:rPr lang="en-US" altLang="ja-JP" dirty="0"/>
              <a:t>– Spoken tutorials</a:t>
            </a:r>
            <a:endParaRPr kumimoji="1" lang="ja-JP" altLang="en-US" dirty="0"/>
          </a:p>
        </p:txBody>
      </p:sp>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206" y="1643188"/>
            <a:ext cx="5715000" cy="752475"/>
          </a:xfrm>
          <a:prstGeom prst="rect">
            <a:avLst/>
          </a:prstGeom>
        </p:spPr>
      </p:pic>
      <p:sp>
        <p:nvSpPr>
          <p:cNvPr id="10" name="正方形/長方形 9"/>
          <p:cNvSpPr/>
          <p:nvPr/>
        </p:nvSpPr>
        <p:spPr>
          <a:xfrm>
            <a:off x="776825" y="5879290"/>
            <a:ext cx="6096000" cy="646331"/>
          </a:xfrm>
          <a:prstGeom prst="rect">
            <a:avLst/>
          </a:prstGeom>
        </p:spPr>
        <p:txBody>
          <a:bodyPr>
            <a:spAutoFit/>
          </a:bodyPr>
          <a:lstStyle/>
          <a:p>
            <a:r>
              <a:rPr lang="en-US" altLang="ja-JP" dirty="0" err="1"/>
              <a:t>OpenModelica</a:t>
            </a:r>
            <a:r>
              <a:rPr lang="ja-JP" altLang="en-US" dirty="0"/>
              <a:t>はOSMC（OSMC Open Source Modelica Consortium)が提供する</a:t>
            </a:r>
            <a:r>
              <a:rPr lang="en-US" altLang="ja-JP" dirty="0"/>
              <a:t>OSS</a:t>
            </a:r>
            <a:r>
              <a:rPr lang="ja-JP" altLang="en-US" dirty="0"/>
              <a:t>です</a:t>
            </a:r>
          </a:p>
        </p:txBody>
      </p:sp>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7802" y="2637329"/>
            <a:ext cx="1659695" cy="1423999"/>
          </a:xfrm>
          <a:prstGeom prst="rect">
            <a:avLst/>
          </a:prstGeom>
        </p:spPr>
      </p:pic>
      <p:pic>
        <p:nvPicPr>
          <p:cNvPr id="15" name="図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150" y="3818097"/>
            <a:ext cx="1488096" cy="1488096"/>
          </a:xfrm>
          <a:prstGeom prst="rect">
            <a:avLst/>
          </a:prstGeom>
        </p:spPr>
      </p:pic>
      <p:pic>
        <p:nvPicPr>
          <p:cNvPr id="16" name="図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5204" y="3691534"/>
            <a:ext cx="1488265" cy="1488265"/>
          </a:xfrm>
          <a:prstGeom prst="rect">
            <a:avLst/>
          </a:prstGeom>
        </p:spPr>
      </p:pic>
      <p:pic>
        <p:nvPicPr>
          <p:cNvPr id="17" name="図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67426" y="4397774"/>
            <a:ext cx="1229630" cy="1229630"/>
          </a:xfrm>
          <a:prstGeom prst="rect">
            <a:avLst/>
          </a:prstGeom>
        </p:spPr>
      </p:pic>
      <p:sp>
        <p:nvSpPr>
          <p:cNvPr id="3" name="スライド番号プレースホルダー 2"/>
          <p:cNvSpPr>
            <a:spLocks noGrp="1"/>
          </p:cNvSpPr>
          <p:nvPr>
            <p:ph type="sldNum" sz="quarter" idx="12"/>
          </p:nvPr>
        </p:nvSpPr>
        <p:spPr/>
        <p:txBody>
          <a:bodyPr/>
          <a:lstStyle/>
          <a:p>
            <a:fld id="{D836F367-8F14-4921-8441-15DE2D973248}" type="slidenum">
              <a:rPr kumimoji="1" lang="ja-JP" altLang="en-US" smtClean="0"/>
              <a:t>3</a:t>
            </a:fld>
            <a:endParaRPr kumimoji="1" lang="ja-JP" altLang="en-US"/>
          </a:p>
        </p:txBody>
      </p:sp>
    </p:spTree>
    <p:extLst>
      <p:ext uri="{BB962C8B-B14F-4D97-AF65-F5344CB8AC3E}">
        <p14:creationId xmlns:p14="http://schemas.microsoft.com/office/powerpoint/2010/main" val="1659063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130"/>
          <p:cNvSpPr/>
          <p:nvPr/>
        </p:nvSpPr>
        <p:spPr>
          <a:xfrm>
            <a:off x="4244886" y="68365"/>
            <a:ext cx="328295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ctr">
              <a:defRPr sz="3100" u="sng">
                <a:latin typeface="YuMincho Medium"/>
                <a:ea typeface="YuMincho Medium"/>
                <a:cs typeface="YuMincho Medium"/>
                <a:sym typeface="YuMincho Medium"/>
              </a:defRPr>
            </a:pPr>
            <a:r>
              <a:rPr lang="ja-JP" altLang="en-US" dirty="0"/>
              <a:t>豊富なライブラリ</a:t>
            </a:r>
            <a:endParaRPr lang="en-US" altLang="ja-JP" dirty="0"/>
          </a:p>
        </p:txBody>
      </p:sp>
      <p:sp>
        <p:nvSpPr>
          <p:cNvPr id="12" name="テキスト ボックス 11"/>
          <p:cNvSpPr txBox="1"/>
          <p:nvPr/>
        </p:nvSpPr>
        <p:spPr>
          <a:xfrm>
            <a:off x="2731638" y="747585"/>
            <a:ext cx="7841112" cy="646331"/>
          </a:xfrm>
          <a:prstGeom prst="rect">
            <a:avLst/>
          </a:prstGeom>
          <a:noFill/>
        </p:spPr>
        <p:txBody>
          <a:bodyPr wrap="square" rtlCol="0">
            <a:spAutoFit/>
          </a:bodyPr>
          <a:lstStyle/>
          <a:p>
            <a:r>
              <a:rPr lang="en-US" altLang="ja-JP" dirty="0" err="1"/>
              <a:t>OpenModelica</a:t>
            </a:r>
            <a:r>
              <a:rPr lang="ja-JP" altLang="en-US" dirty="0" err="1"/>
              <a:t>には</a:t>
            </a:r>
            <a:r>
              <a:rPr lang="ja-JP" altLang="en-US" dirty="0"/>
              <a:t>多くの（確か８７種類以上）</a:t>
            </a:r>
            <a:r>
              <a:rPr lang="en-US" altLang="ja-JP" dirty="0"/>
              <a:t>OSS </a:t>
            </a:r>
            <a:r>
              <a:rPr lang="en-US" altLang="ja-JP" dirty="0" err="1"/>
              <a:t>Buildin</a:t>
            </a:r>
            <a:r>
              <a:rPr lang="en-US" altLang="ja-JP" dirty="0"/>
              <a:t> library</a:t>
            </a:r>
            <a:r>
              <a:rPr lang="ja-JP" altLang="en-US" dirty="0"/>
              <a:t>があり様々な解析が可能（以下は一部）</a:t>
            </a:r>
            <a:endParaRPr lang="en-US" altLang="ja-JP" dirty="0"/>
          </a:p>
        </p:txBody>
      </p:sp>
      <p:sp>
        <p:nvSpPr>
          <p:cNvPr id="13" name="テキスト ボックス 12"/>
          <p:cNvSpPr txBox="1"/>
          <p:nvPr/>
        </p:nvSpPr>
        <p:spPr>
          <a:xfrm>
            <a:off x="2866051" y="2264578"/>
            <a:ext cx="1928733" cy="3785652"/>
          </a:xfrm>
          <a:prstGeom prst="rect">
            <a:avLst/>
          </a:prstGeom>
          <a:noFill/>
        </p:spPr>
        <p:txBody>
          <a:bodyPr wrap="none" rtlCol="0">
            <a:spAutoFit/>
          </a:bodyPr>
          <a:lstStyle/>
          <a:p>
            <a:r>
              <a:rPr lang="ja-JP" altLang="en-US" sz="2400" dirty="0"/>
              <a:t>車両</a:t>
            </a:r>
            <a:endParaRPr lang="en-US" altLang="ja-JP" sz="2400" dirty="0"/>
          </a:p>
          <a:p>
            <a:r>
              <a:rPr lang="ja-JP" altLang="en-US" sz="2400" dirty="0"/>
              <a:t>建築</a:t>
            </a:r>
            <a:endParaRPr lang="en-US" altLang="ja-JP" sz="2400" dirty="0"/>
          </a:p>
          <a:p>
            <a:r>
              <a:rPr lang="ja-JP" altLang="en-US" sz="2400" dirty="0"/>
              <a:t>風力発電</a:t>
            </a:r>
            <a:endParaRPr lang="en-US" altLang="ja-JP" sz="2400" dirty="0"/>
          </a:p>
          <a:p>
            <a:r>
              <a:rPr lang="ja-JP" altLang="en-US" sz="2400" dirty="0"/>
              <a:t>光発電</a:t>
            </a:r>
            <a:endParaRPr lang="en-US" altLang="ja-JP" sz="2400" dirty="0"/>
          </a:p>
          <a:p>
            <a:r>
              <a:rPr lang="ja-JP" altLang="en-US" sz="2400" dirty="0"/>
              <a:t>電力システム</a:t>
            </a:r>
            <a:endParaRPr lang="en-US" altLang="ja-JP" sz="2400" dirty="0"/>
          </a:p>
          <a:p>
            <a:r>
              <a:rPr lang="ja-JP" altLang="en-US" sz="2400" dirty="0"/>
              <a:t>生理現象</a:t>
            </a:r>
            <a:endParaRPr lang="en-US" altLang="ja-JP" sz="2400" dirty="0"/>
          </a:p>
          <a:p>
            <a:r>
              <a:rPr lang="ja-JP" altLang="en-US" sz="2400" dirty="0"/>
              <a:t>核反応炉</a:t>
            </a:r>
            <a:endParaRPr lang="en-US" altLang="ja-JP" sz="2400" dirty="0"/>
          </a:p>
          <a:p>
            <a:r>
              <a:rPr lang="ja-JP" altLang="en-US" sz="2400" dirty="0"/>
              <a:t>サーボ</a:t>
            </a:r>
            <a:endParaRPr lang="en-US" altLang="ja-JP" sz="2400" dirty="0"/>
          </a:p>
          <a:p>
            <a:r>
              <a:rPr lang="ja-JP" altLang="en-US" sz="2400" dirty="0"/>
              <a:t>燃料電池</a:t>
            </a:r>
            <a:endParaRPr lang="en-US" altLang="ja-JP" sz="2400" dirty="0"/>
          </a:p>
          <a:p>
            <a:r>
              <a:rPr lang="en-US" altLang="ja-JP" sz="2400" dirty="0"/>
              <a:t>etc.</a:t>
            </a:r>
            <a:endParaRPr lang="ja-JP" altLang="en-US" sz="2400" dirty="0"/>
          </a:p>
        </p:txBody>
      </p:sp>
      <p:sp>
        <p:nvSpPr>
          <p:cNvPr id="14" name="テキスト ボックス 13"/>
          <p:cNvSpPr txBox="1"/>
          <p:nvPr/>
        </p:nvSpPr>
        <p:spPr>
          <a:xfrm>
            <a:off x="448987" y="1655540"/>
            <a:ext cx="1415772" cy="461665"/>
          </a:xfrm>
          <a:prstGeom prst="rect">
            <a:avLst/>
          </a:prstGeom>
          <a:noFill/>
        </p:spPr>
        <p:txBody>
          <a:bodyPr wrap="none" rtlCol="0">
            <a:spAutoFit/>
          </a:bodyPr>
          <a:lstStyle/>
          <a:p>
            <a:r>
              <a:rPr kumimoji="1" lang="ja-JP" altLang="en-US" sz="2400" u="sng" dirty="0"/>
              <a:t>物理現象</a:t>
            </a:r>
          </a:p>
        </p:txBody>
      </p:sp>
      <p:sp>
        <p:nvSpPr>
          <p:cNvPr id="15" name="正方形/長方形 14"/>
          <p:cNvSpPr/>
          <p:nvPr/>
        </p:nvSpPr>
        <p:spPr>
          <a:xfrm>
            <a:off x="627004" y="2244459"/>
            <a:ext cx="1804095" cy="3416320"/>
          </a:xfrm>
          <a:prstGeom prst="rect">
            <a:avLst/>
          </a:prstGeom>
        </p:spPr>
        <p:txBody>
          <a:bodyPr wrap="square">
            <a:spAutoFit/>
          </a:bodyPr>
          <a:lstStyle/>
          <a:p>
            <a:r>
              <a:rPr lang="ja-JP" altLang="en-US" sz="2400" dirty="0"/>
              <a:t>流体</a:t>
            </a:r>
            <a:endParaRPr lang="en-US" altLang="ja-JP" sz="2400" dirty="0"/>
          </a:p>
          <a:p>
            <a:r>
              <a:rPr lang="ja-JP" altLang="en-US" sz="2400" dirty="0"/>
              <a:t>熱</a:t>
            </a:r>
            <a:endParaRPr lang="en-US" altLang="ja-JP" sz="2400" dirty="0"/>
          </a:p>
          <a:p>
            <a:r>
              <a:rPr lang="ja-JP" altLang="en-US" sz="2400" dirty="0"/>
              <a:t>構造</a:t>
            </a:r>
            <a:endParaRPr lang="en-US" altLang="ja-JP" sz="2400" dirty="0"/>
          </a:p>
          <a:p>
            <a:r>
              <a:rPr lang="ja-JP" altLang="en-US" sz="2400" dirty="0"/>
              <a:t>振動</a:t>
            </a:r>
            <a:endParaRPr lang="en-US" altLang="ja-JP" sz="2400" dirty="0"/>
          </a:p>
          <a:p>
            <a:r>
              <a:rPr lang="ja-JP" altLang="en-US" sz="2400" dirty="0"/>
              <a:t>騒音</a:t>
            </a:r>
            <a:endParaRPr lang="en-US" altLang="ja-JP" sz="2400" dirty="0"/>
          </a:p>
          <a:p>
            <a:r>
              <a:rPr lang="ja-JP" altLang="en-US" sz="2400" dirty="0"/>
              <a:t>電磁気</a:t>
            </a:r>
            <a:endParaRPr lang="en-US" altLang="ja-JP" sz="2400" dirty="0"/>
          </a:p>
          <a:p>
            <a:r>
              <a:rPr lang="ja-JP" altLang="en-US" sz="2400" dirty="0"/>
              <a:t>化学反応</a:t>
            </a:r>
            <a:endParaRPr lang="en-US" altLang="ja-JP" sz="2400" dirty="0"/>
          </a:p>
          <a:p>
            <a:r>
              <a:rPr lang="ja-JP" altLang="en-US" sz="2400" dirty="0"/>
              <a:t>生化学</a:t>
            </a:r>
            <a:endParaRPr lang="en-US" altLang="ja-JP" sz="2400" dirty="0"/>
          </a:p>
          <a:p>
            <a:r>
              <a:rPr lang="en-US" altLang="ja-JP" sz="2400" dirty="0"/>
              <a:t> etc.</a:t>
            </a:r>
          </a:p>
        </p:txBody>
      </p:sp>
      <p:sp>
        <p:nvSpPr>
          <p:cNvPr id="16" name="テキスト ボックス 15"/>
          <p:cNvSpPr txBox="1"/>
          <p:nvPr/>
        </p:nvSpPr>
        <p:spPr>
          <a:xfrm>
            <a:off x="2746280" y="1655540"/>
            <a:ext cx="1415772" cy="461665"/>
          </a:xfrm>
          <a:prstGeom prst="rect">
            <a:avLst/>
          </a:prstGeom>
          <a:noFill/>
        </p:spPr>
        <p:txBody>
          <a:bodyPr wrap="none" rtlCol="0">
            <a:spAutoFit/>
          </a:bodyPr>
          <a:lstStyle/>
          <a:p>
            <a:r>
              <a:rPr kumimoji="1" lang="ja-JP" altLang="en-US" sz="2400" u="sng" dirty="0"/>
              <a:t>解析対象</a:t>
            </a:r>
          </a:p>
        </p:txBody>
      </p:sp>
      <p:sp>
        <p:nvSpPr>
          <p:cNvPr id="17" name="テキスト ボックス 16"/>
          <p:cNvSpPr txBox="1"/>
          <p:nvPr/>
        </p:nvSpPr>
        <p:spPr>
          <a:xfrm>
            <a:off x="5383646" y="2268408"/>
            <a:ext cx="3116559" cy="1938992"/>
          </a:xfrm>
          <a:prstGeom prst="rect">
            <a:avLst/>
          </a:prstGeom>
          <a:noFill/>
        </p:spPr>
        <p:txBody>
          <a:bodyPr wrap="none" rtlCol="0">
            <a:spAutoFit/>
          </a:bodyPr>
          <a:lstStyle/>
          <a:p>
            <a:r>
              <a:rPr lang="ja-JP" altLang="en-US" sz="2400" dirty="0"/>
              <a:t>複素数</a:t>
            </a:r>
            <a:endParaRPr lang="en-US" altLang="ja-JP" sz="2400" dirty="0"/>
          </a:p>
          <a:p>
            <a:r>
              <a:rPr lang="ja-JP" altLang="en-US" sz="2400" dirty="0"/>
              <a:t>ニューラルネットワーク</a:t>
            </a:r>
            <a:endParaRPr lang="en-US" altLang="ja-JP" sz="2400" dirty="0"/>
          </a:p>
          <a:p>
            <a:r>
              <a:rPr lang="ja-JP" altLang="en-US" sz="2400" dirty="0"/>
              <a:t>古典制御</a:t>
            </a:r>
            <a:endParaRPr lang="en-US" altLang="ja-JP" sz="2400" dirty="0"/>
          </a:p>
          <a:p>
            <a:r>
              <a:rPr lang="ja-JP" altLang="en-US" sz="2400" dirty="0"/>
              <a:t>ファジー制御</a:t>
            </a:r>
            <a:endParaRPr lang="en-US" altLang="ja-JP" sz="2400" dirty="0"/>
          </a:p>
          <a:p>
            <a:r>
              <a:rPr lang="en-US" altLang="ja-JP" sz="2400" dirty="0"/>
              <a:t> etc.</a:t>
            </a:r>
          </a:p>
        </p:txBody>
      </p:sp>
      <p:sp>
        <p:nvSpPr>
          <p:cNvPr id="18" name="テキスト ボックス 17"/>
          <p:cNvSpPr txBox="1"/>
          <p:nvPr/>
        </p:nvSpPr>
        <p:spPr>
          <a:xfrm>
            <a:off x="5383646" y="1670012"/>
            <a:ext cx="800219" cy="461665"/>
          </a:xfrm>
          <a:prstGeom prst="rect">
            <a:avLst/>
          </a:prstGeom>
          <a:noFill/>
        </p:spPr>
        <p:txBody>
          <a:bodyPr wrap="none" rtlCol="0">
            <a:spAutoFit/>
          </a:bodyPr>
          <a:lstStyle/>
          <a:p>
            <a:r>
              <a:rPr kumimoji="1" lang="ja-JP" altLang="en-US" sz="2400" u="sng" dirty="0"/>
              <a:t>数学</a:t>
            </a:r>
          </a:p>
        </p:txBody>
      </p:sp>
      <p:sp>
        <p:nvSpPr>
          <p:cNvPr id="21" name="正方形/長方形 20"/>
          <p:cNvSpPr/>
          <p:nvPr/>
        </p:nvSpPr>
        <p:spPr>
          <a:xfrm>
            <a:off x="8791684" y="2411337"/>
            <a:ext cx="3268844" cy="1323439"/>
          </a:xfrm>
          <a:prstGeom prst="rect">
            <a:avLst/>
          </a:prstGeom>
        </p:spPr>
        <p:txBody>
          <a:bodyPr wrap="none">
            <a:spAutoFit/>
          </a:bodyPr>
          <a:lstStyle/>
          <a:p>
            <a:r>
              <a:rPr lang="ja-JP" altLang="en-US" sz="2000" dirty="0"/>
              <a:t>出力フォーマット変換</a:t>
            </a:r>
            <a:endParaRPr lang="en-US" altLang="ja-JP" sz="2000" dirty="0"/>
          </a:p>
          <a:p>
            <a:r>
              <a:rPr lang="ja-JP" altLang="en-US" sz="2000" dirty="0"/>
              <a:t>組み込み用デバイスドライバ</a:t>
            </a:r>
            <a:endParaRPr lang="en-US" altLang="ja-JP" sz="2000" dirty="0"/>
          </a:p>
          <a:p>
            <a:r>
              <a:rPr lang="en-US" altLang="ja-JP" sz="2000" dirty="0"/>
              <a:t> etc.</a:t>
            </a:r>
          </a:p>
          <a:p>
            <a:endParaRPr lang="en-US" altLang="ja-JP" sz="2000" dirty="0"/>
          </a:p>
        </p:txBody>
      </p:sp>
      <p:sp>
        <p:nvSpPr>
          <p:cNvPr id="22" name="テキスト ボックス 21"/>
          <p:cNvSpPr txBox="1"/>
          <p:nvPr/>
        </p:nvSpPr>
        <p:spPr>
          <a:xfrm>
            <a:off x="8598368" y="1754202"/>
            <a:ext cx="2191626" cy="461665"/>
          </a:xfrm>
          <a:prstGeom prst="rect">
            <a:avLst/>
          </a:prstGeom>
          <a:noFill/>
        </p:spPr>
        <p:txBody>
          <a:bodyPr wrap="none" rtlCol="0">
            <a:spAutoFit/>
          </a:bodyPr>
          <a:lstStyle/>
          <a:p>
            <a:r>
              <a:rPr kumimoji="1" lang="ja-JP" altLang="en-US" sz="2400" u="sng" dirty="0"/>
              <a:t>データ用ツール</a:t>
            </a:r>
          </a:p>
        </p:txBody>
      </p:sp>
      <p:sp>
        <p:nvSpPr>
          <p:cNvPr id="23" name="テキスト ボックス 22"/>
          <p:cNvSpPr txBox="1"/>
          <p:nvPr/>
        </p:nvSpPr>
        <p:spPr>
          <a:xfrm>
            <a:off x="6413031" y="5680898"/>
            <a:ext cx="5267789" cy="646331"/>
          </a:xfrm>
          <a:prstGeom prst="rect">
            <a:avLst/>
          </a:prstGeom>
          <a:noFill/>
        </p:spPr>
        <p:txBody>
          <a:bodyPr wrap="none" rtlCol="0">
            <a:spAutoFit/>
          </a:bodyPr>
          <a:lstStyle/>
          <a:p>
            <a:r>
              <a:rPr lang="ja-JP" altLang="en-US" dirty="0"/>
              <a:t>各団体や企業が公開しているライブラリや</a:t>
            </a:r>
            <a:endParaRPr lang="en-US" altLang="ja-JP" dirty="0"/>
          </a:p>
          <a:p>
            <a:r>
              <a:rPr lang="ja-JP" altLang="en-US" dirty="0"/>
              <a:t>商用ライブラリを合わせればさらに多くの</a:t>
            </a:r>
            <a:r>
              <a:rPr kumimoji="1" lang="ja-JP" altLang="en-US" dirty="0"/>
              <a:t>解析が可能</a:t>
            </a:r>
          </a:p>
        </p:txBody>
      </p: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4</a:t>
            </a:fld>
            <a:endParaRPr kumimoji="1" lang="ja-JP" altLang="en-US"/>
          </a:p>
        </p:txBody>
      </p:sp>
    </p:spTree>
    <p:extLst>
      <p:ext uri="{BB962C8B-B14F-4D97-AF65-F5344CB8AC3E}">
        <p14:creationId xmlns:p14="http://schemas.microsoft.com/office/powerpoint/2010/main" val="2039539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78B8FF42-9EFD-4FF9-B63B-6FE78BCE3F13}"/>
              </a:ext>
            </a:extLst>
          </p:cNvPr>
          <p:cNvSpPr/>
          <p:nvPr/>
        </p:nvSpPr>
        <p:spPr>
          <a:xfrm>
            <a:off x="381723" y="138215"/>
            <a:ext cx="5256183"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OpenModelica</a:t>
            </a:r>
            <a:r>
              <a:rPr lang="ja-JP" altLang="en-US" dirty="0"/>
              <a:t>のインストール</a:t>
            </a:r>
            <a:endParaRPr lang="en-US" altLang="ja-JP" dirty="0"/>
          </a:p>
        </p:txBody>
      </p:sp>
      <p:sp>
        <p:nvSpPr>
          <p:cNvPr id="6" name="テキスト ボックス 5">
            <a:extLst>
              <a:ext uri="{FF2B5EF4-FFF2-40B4-BE49-F238E27FC236}">
                <a16:creationId xmlns:a16="http://schemas.microsoft.com/office/drawing/2014/main" id="{887D2DAE-F87C-4B3E-B3A5-5157274DA6C1}"/>
              </a:ext>
            </a:extLst>
          </p:cNvPr>
          <p:cNvSpPr txBox="1"/>
          <p:nvPr/>
        </p:nvSpPr>
        <p:spPr>
          <a:xfrm>
            <a:off x="781050" y="955830"/>
            <a:ext cx="10580140" cy="646331"/>
          </a:xfrm>
          <a:prstGeom prst="rect">
            <a:avLst/>
          </a:prstGeom>
          <a:noFill/>
        </p:spPr>
        <p:txBody>
          <a:bodyPr wrap="none" rtlCol="0">
            <a:spAutoFit/>
          </a:bodyPr>
          <a:lstStyle/>
          <a:p>
            <a:r>
              <a:rPr kumimoji="1" lang="en-US" altLang="ja-JP" dirty="0"/>
              <a:t>Open Source </a:t>
            </a:r>
            <a:r>
              <a:rPr kumimoji="1" lang="en-US" altLang="ja-JP" dirty="0" err="1"/>
              <a:t>Modelica</a:t>
            </a:r>
            <a:r>
              <a:rPr kumimoji="1" lang="en-US" altLang="ja-JP" dirty="0"/>
              <a:t> Consortium</a:t>
            </a:r>
            <a:r>
              <a:rPr kumimoji="1" lang="ja-JP" altLang="en-US" dirty="0"/>
              <a:t>のサイトからインストーラをダウンロードし実行してください。</a:t>
            </a:r>
            <a:endParaRPr kumimoji="1" lang="en-US" altLang="ja-JP" dirty="0"/>
          </a:p>
          <a:p>
            <a:r>
              <a:rPr lang="ja-JP" altLang="en-US" dirty="0"/>
              <a:t>基本的に指示通りに進むだけでインストールできます。</a:t>
            </a:r>
            <a:endParaRPr kumimoji="1" lang="en-US" altLang="ja-JP" dirty="0"/>
          </a:p>
        </p:txBody>
      </p: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5</a:t>
            </a:fld>
            <a:endParaRPr kumimoji="1" lang="ja-JP" altLang="en-US"/>
          </a:p>
        </p:txBody>
      </p:sp>
      <p:pic>
        <p:nvPicPr>
          <p:cNvPr id="3" name="図 2"/>
          <p:cNvPicPr>
            <a:picLocks noChangeAspect="1"/>
          </p:cNvPicPr>
          <p:nvPr/>
        </p:nvPicPr>
        <p:blipFill>
          <a:blip r:embed="rId2"/>
          <a:stretch>
            <a:fillRect/>
          </a:stretch>
        </p:blipFill>
        <p:spPr>
          <a:xfrm>
            <a:off x="381723" y="2257197"/>
            <a:ext cx="5446072" cy="3519075"/>
          </a:xfrm>
          <a:prstGeom prst="rect">
            <a:avLst/>
          </a:prstGeom>
        </p:spPr>
      </p:pic>
      <p:pic>
        <p:nvPicPr>
          <p:cNvPr id="5" name="図 4"/>
          <p:cNvPicPr>
            <a:picLocks noChangeAspect="1"/>
          </p:cNvPicPr>
          <p:nvPr/>
        </p:nvPicPr>
        <p:blipFill rotWithShape="1">
          <a:blip r:embed="rId3"/>
          <a:srcRect r="44985"/>
          <a:stretch/>
        </p:blipFill>
        <p:spPr>
          <a:xfrm>
            <a:off x="6952960" y="1760119"/>
            <a:ext cx="4229390" cy="1907371"/>
          </a:xfrm>
          <a:prstGeom prst="rect">
            <a:avLst/>
          </a:prstGeom>
        </p:spPr>
      </p:pic>
      <p:pic>
        <p:nvPicPr>
          <p:cNvPr id="8" name="図 7"/>
          <p:cNvPicPr>
            <a:picLocks noChangeAspect="1"/>
          </p:cNvPicPr>
          <p:nvPr/>
        </p:nvPicPr>
        <p:blipFill>
          <a:blip r:embed="rId4"/>
          <a:stretch>
            <a:fillRect/>
          </a:stretch>
        </p:blipFill>
        <p:spPr>
          <a:xfrm>
            <a:off x="6815800" y="4016735"/>
            <a:ext cx="5166734" cy="1424047"/>
          </a:xfrm>
          <a:prstGeom prst="rect">
            <a:avLst/>
          </a:prstGeom>
        </p:spPr>
      </p:pic>
      <p:sp>
        <p:nvSpPr>
          <p:cNvPr id="9" name="四角形: 角を丸くする 7">
            <a:extLst>
              <a:ext uri="{FF2B5EF4-FFF2-40B4-BE49-F238E27FC236}">
                <a16:creationId xmlns:a16="http://schemas.microsoft.com/office/drawing/2014/main" id="{E2F7FB56-1F55-426A-8E8D-ACF5FE638A0A}"/>
              </a:ext>
            </a:extLst>
          </p:cNvPr>
          <p:cNvSpPr/>
          <p:nvPr/>
        </p:nvSpPr>
        <p:spPr>
          <a:xfrm>
            <a:off x="2375063" y="4287520"/>
            <a:ext cx="947257" cy="4064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16D4477C-C477-4400-B9C4-B608084EB1E9}"/>
              </a:ext>
            </a:extLst>
          </p:cNvPr>
          <p:cNvCxnSpPr>
            <a:cxnSpLocks/>
            <a:endCxn id="13" idx="1"/>
          </p:cNvCxnSpPr>
          <p:nvPr/>
        </p:nvCxnSpPr>
        <p:spPr>
          <a:xfrm flipV="1">
            <a:off x="3322320" y="3415530"/>
            <a:ext cx="3630641" cy="107646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四角形: 角を丸くする 7">
            <a:extLst>
              <a:ext uri="{FF2B5EF4-FFF2-40B4-BE49-F238E27FC236}">
                <a16:creationId xmlns:a16="http://schemas.microsoft.com/office/drawing/2014/main" id="{E2F7FB56-1F55-426A-8E8D-ACF5FE638A0A}"/>
              </a:ext>
            </a:extLst>
          </p:cNvPr>
          <p:cNvSpPr/>
          <p:nvPr/>
        </p:nvSpPr>
        <p:spPr>
          <a:xfrm>
            <a:off x="6952961" y="3261090"/>
            <a:ext cx="762290" cy="30888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7">
            <a:extLst>
              <a:ext uri="{FF2B5EF4-FFF2-40B4-BE49-F238E27FC236}">
                <a16:creationId xmlns:a16="http://schemas.microsoft.com/office/drawing/2014/main" id="{E2F7FB56-1F55-426A-8E8D-ACF5FE638A0A}"/>
              </a:ext>
            </a:extLst>
          </p:cNvPr>
          <p:cNvSpPr/>
          <p:nvPr/>
        </p:nvSpPr>
        <p:spPr>
          <a:xfrm>
            <a:off x="6758650" y="4938755"/>
            <a:ext cx="2526319" cy="30888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16D4477C-C477-4400-B9C4-B608084EB1E9}"/>
              </a:ext>
            </a:extLst>
          </p:cNvPr>
          <p:cNvCxnSpPr>
            <a:cxnSpLocks/>
            <a:stCxn id="13" idx="2"/>
            <a:endCxn id="14" idx="0"/>
          </p:cNvCxnSpPr>
          <p:nvPr/>
        </p:nvCxnSpPr>
        <p:spPr>
          <a:xfrm>
            <a:off x="7334106" y="3569970"/>
            <a:ext cx="687704" cy="136878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正方形/長方形 18"/>
          <p:cNvSpPr/>
          <p:nvPr/>
        </p:nvSpPr>
        <p:spPr>
          <a:xfrm>
            <a:off x="274320" y="5772081"/>
            <a:ext cx="6096000" cy="307777"/>
          </a:xfrm>
          <a:prstGeom prst="rect">
            <a:avLst/>
          </a:prstGeom>
        </p:spPr>
        <p:txBody>
          <a:bodyPr>
            <a:spAutoFit/>
          </a:bodyPr>
          <a:lstStyle/>
          <a:p>
            <a:r>
              <a:rPr lang="en-US" altLang="ja-JP" sz="1400" dirty="0">
                <a:hlinkClick r:id="rId5"/>
              </a:rPr>
              <a:t>https://www.openmodelica.org/download/download-windows</a:t>
            </a:r>
            <a:endParaRPr lang="ja-JP" altLang="en-US" sz="1400" dirty="0"/>
          </a:p>
        </p:txBody>
      </p:sp>
      <p:sp>
        <p:nvSpPr>
          <p:cNvPr id="20" name="テキスト ボックス 19"/>
          <p:cNvSpPr txBox="1"/>
          <p:nvPr/>
        </p:nvSpPr>
        <p:spPr>
          <a:xfrm>
            <a:off x="6906177" y="5615212"/>
            <a:ext cx="2492990" cy="369332"/>
          </a:xfrm>
          <a:prstGeom prst="rect">
            <a:avLst/>
          </a:prstGeom>
          <a:noFill/>
        </p:spPr>
        <p:txBody>
          <a:bodyPr wrap="none" rtlCol="0">
            <a:spAutoFit/>
          </a:bodyPr>
          <a:lstStyle/>
          <a:p>
            <a:r>
              <a:rPr lang="ja-JP" altLang="en-US" dirty="0" smtClean="0"/>
              <a:t>ダウンロードして実行</a:t>
            </a:r>
            <a:endParaRPr kumimoji="1" lang="ja-JP" altLang="en-US" dirty="0"/>
          </a:p>
        </p:txBody>
      </p:sp>
    </p:spTree>
    <p:extLst>
      <p:ext uri="{BB962C8B-B14F-4D97-AF65-F5344CB8AC3E}">
        <p14:creationId xmlns:p14="http://schemas.microsoft.com/office/powerpoint/2010/main" val="3373487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78B8FF42-9EFD-4FF9-B63B-6FE78BCE3F13}"/>
              </a:ext>
            </a:extLst>
          </p:cNvPr>
          <p:cNvSpPr/>
          <p:nvPr/>
        </p:nvSpPr>
        <p:spPr>
          <a:xfrm>
            <a:off x="179666" y="87415"/>
            <a:ext cx="1010892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OpenModelica</a:t>
            </a:r>
            <a:r>
              <a:rPr lang="ja-JP" altLang="en-US" dirty="0"/>
              <a:t> </a:t>
            </a:r>
            <a:r>
              <a:rPr lang="en-US" altLang="ja-JP" dirty="0"/>
              <a:t>Connection</a:t>
            </a:r>
            <a:r>
              <a:rPr lang="ja-JP" altLang="en-US" dirty="0"/>
              <a:t> </a:t>
            </a:r>
            <a:r>
              <a:rPr lang="en-US" altLang="ja-JP" dirty="0"/>
              <a:t>Editor(</a:t>
            </a:r>
            <a:r>
              <a:rPr lang="en-US" altLang="ja-JP" dirty="0" err="1"/>
              <a:t>OMEdit</a:t>
            </a:r>
            <a:r>
              <a:rPr lang="en-US" altLang="ja-JP" dirty="0"/>
              <a:t>)</a:t>
            </a:r>
            <a:r>
              <a:rPr lang="ja-JP" altLang="en-US" dirty="0"/>
              <a:t>の起動と起動画面</a:t>
            </a:r>
            <a:endParaRPr lang="en-US" altLang="ja-JP" dirty="0"/>
          </a:p>
        </p:txBody>
      </p:sp>
      <p:pic>
        <p:nvPicPr>
          <p:cNvPr id="2" name="図 1">
            <a:extLst>
              <a:ext uri="{FF2B5EF4-FFF2-40B4-BE49-F238E27FC236}">
                <a16:creationId xmlns:a16="http://schemas.microsoft.com/office/drawing/2014/main" id="{2E20A1EF-2F64-4491-8997-7FB789B9C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362" y="792163"/>
            <a:ext cx="1395431" cy="1227138"/>
          </a:xfrm>
          <a:prstGeom prst="rect">
            <a:avLst/>
          </a:prstGeom>
        </p:spPr>
      </p:pic>
      <p:cxnSp>
        <p:nvCxnSpPr>
          <p:cNvPr id="8" name="直線矢印コネクタ 7">
            <a:extLst>
              <a:ext uri="{FF2B5EF4-FFF2-40B4-BE49-F238E27FC236}">
                <a16:creationId xmlns:a16="http://schemas.microsoft.com/office/drawing/2014/main" id="{52565882-0395-4351-9208-17E34BB2DE15}"/>
              </a:ext>
            </a:extLst>
          </p:cNvPr>
          <p:cNvCxnSpPr/>
          <p:nvPr/>
        </p:nvCxnSpPr>
        <p:spPr>
          <a:xfrm>
            <a:off x="2263793" y="1701800"/>
            <a:ext cx="682607" cy="52705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D836F367-8F14-4921-8441-15DE2D973248}" type="slidenum">
              <a:rPr kumimoji="1" lang="ja-JP" altLang="en-US" smtClean="0"/>
              <a:t>6</a:t>
            </a:fld>
            <a:endParaRPr kumimoji="1" lang="ja-JP" altLang="en-US"/>
          </a:p>
        </p:txBody>
      </p:sp>
      <p:pic>
        <p:nvPicPr>
          <p:cNvPr id="5" name="図 4"/>
          <p:cNvPicPr>
            <a:picLocks noChangeAspect="1"/>
          </p:cNvPicPr>
          <p:nvPr/>
        </p:nvPicPr>
        <p:blipFill>
          <a:blip r:embed="rId3"/>
          <a:stretch>
            <a:fillRect/>
          </a:stretch>
        </p:blipFill>
        <p:spPr>
          <a:xfrm>
            <a:off x="3068674" y="1770188"/>
            <a:ext cx="6103620" cy="4808729"/>
          </a:xfrm>
          <a:prstGeom prst="rect">
            <a:avLst/>
          </a:prstGeom>
        </p:spPr>
      </p:pic>
    </p:spTree>
    <p:extLst>
      <p:ext uri="{BB962C8B-B14F-4D97-AF65-F5344CB8AC3E}">
        <p14:creationId xmlns:p14="http://schemas.microsoft.com/office/powerpoint/2010/main" val="884398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78B8FF42-9EFD-4FF9-B63B-6FE78BCE3F13}"/>
              </a:ext>
            </a:extLst>
          </p:cNvPr>
          <p:cNvSpPr/>
          <p:nvPr/>
        </p:nvSpPr>
        <p:spPr>
          <a:xfrm>
            <a:off x="179666" y="87415"/>
            <a:ext cx="5270674"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これから作成する解析モデル</a:t>
            </a:r>
            <a:endParaRPr lang="en-US" altLang="ja-JP" dirty="0"/>
          </a:p>
        </p:txBody>
      </p:sp>
      <p:sp>
        <p:nvSpPr>
          <p:cNvPr id="39" name="テキスト ボックス 38">
            <a:extLst>
              <a:ext uri="{FF2B5EF4-FFF2-40B4-BE49-F238E27FC236}">
                <a16:creationId xmlns:a16="http://schemas.microsoft.com/office/drawing/2014/main" id="{606BE142-4717-40E8-86B8-79D6D5053379}"/>
              </a:ext>
            </a:extLst>
          </p:cNvPr>
          <p:cNvSpPr txBox="1"/>
          <p:nvPr/>
        </p:nvSpPr>
        <p:spPr>
          <a:xfrm>
            <a:off x="288523" y="3722314"/>
            <a:ext cx="3999813" cy="369332"/>
          </a:xfrm>
          <a:prstGeom prst="rect">
            <a:avLst/>
          </a:prstGeom>
          <a:noFill/>
        </p:spPr>
        <p:txBody>
          <a:bodyPr wrap="none" rtlCol="0">
            <a:spAutoFit/>
          </a:bodyPr>
          <a:lstStyle/>
          <a:p>
            <a:r>
              <a:rPr kumimoji="1" lang="en-US" altLang="ja-JP" dirty="0" smtClean="0"/>
              <a:t>1D CAE</a:t>
            </a:r>
            <a:r>
              <a:rPr lang="ja-JP" altLang="en-US" dirty="0" err="1" smtClean="0"/>
              <a:t>のように</a:t>
            </a:r>
            <a:r>
              <a:rPr lang="ja-JP" altLang="en-US" dirty="0" smtClean="0"/>
              <a:t>ブロックで</a:t>
            </a:r>
            <a:r>
              <a:rPr kumimoji="1" lang="ja-JP" altLang="en-US" dirty="0" smtClean="0"/>
              <a:t>表す</a:t>
            </a:r>
            <a:r>
              <a:rPr kumimoji="1" lang="ja-JP" altLang="en-US" dirty="0"/>
              <a:t>と？</a:t>
            </a:r>
          </a:p>
        </p:txBody>
      </p:sp>
      <p:sp>
        <p:nvSpPr>
          <p:cNvPr id="22" name="テキスト ボックス 21">
            <a:extLst>
              <a:ext uri="{FF2B5EF4-FFF2-40B4-BE49-F238E27FC236}">
                <a16:creationId xmlns:a16="http://schemas.microsoft.com/office/drawing/2014/main" id="{C4F5C930-0C67-448A-A7A3-64B3D7F8AB3F}"/>
              </a:ext>
            </a:extLst>
          </p:cNvPr>
          <p:cNvSpPr txBox="1"/>
          <p:nvPr/>
        </p:nvSpPr>
        <p:spPr>
          <a:xfrm>
            <a:off x="504933" y="1056204"/>
            <a:ext cx="8875287" cy="369332"/>
          </a:xfrm>
          <a:prstGeom prst="rect">
            <a:avLst/>
          </a:prstGeom>
          <a:noFill/>
        </p:spPr>
        <p:txBody>
          <a:bodyPr wrap="square" rtlCol="0">
            <a:spAutoFit/>
          </a:bodyPr>
          <a:lstStyle/>
          <a:p>
            <a:r>
              <a:rPr kumimoji="1" lang="ja-JP" altLang="en-US" dirty="0" smtClean="0"/>
              <a:t>練習問題として以下のようなバネの振動を計算してみます。</a:t>
            </a:r>
            <a:endParaRPr kumimoji="1" lang="ja-JP" altLang="en-US" dirty="0"/>
          </a:p>
        </p:txBody>
      </p:sp>
      <p:sp>
        <p:nvSpPr>
          <p:cNvPr id="30" name="四角形: 角を丸くする 29">
            <a:extLst>
              <a:ext uri="{FF2B5EF4-FFF2-40B4-BE49-F238E27FC236}">
                <a16:creationId xmlns:a16="http://schemas.microsoft.com/office/drawing/2014/main" id="{31203090-F53B-4E61-A850-9F6E0F130C72}"/>
              </a:ext>
            </a:extLst>
          </p:cNvPr>
          <p:cNvSpPr/>
          <p:nvPr/>
        </p:nvSpPr>
        <p:spPr>
          <a:xfrm>
            <a:off x="591670" y="4554313"/>
            <a:ext cx="2120900" cy="118745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壁</a:t>
            </a:r>
            <a:endParaRPr kumimoji="1" lang="en-US" altLang="ja-JP" sz="2800" dirty="0">
              <a:solidFill>
                <a:schemeClr val="tx1"/>
              </a:solidFill>
            </a:endParaRPr>
          </a:p>
        </p:txBody>
      </p:sp>
      <mc:AlternateContent xmlns:mc="http://schemas.openxmlformats.org/markup-compatibility/2006">
        <mc:Choice xmlns:a14="http://schemas.microsoft.com/office/drawing/2010/main" Requires="a14">
          <p:sp>
            <p:nvSpPr>
              <p:cNvPr id="31" name="四角形: 角を丸くする 30">
                <a:extLst>
                  <a:ext uri="{FF2B5EF4-FFF2-40B4-BE49-F238E27FC236}">
                    <a16:creationId xmlns:a16="http://schemas.microsoft.com/office/drawing/2014/main" id="{100D8351-D349-4376-B74C-F308D1AB947B}"/>
                  </a:ext>
                </a:extLst>
              </p:cNvPr>
              <p:cNvSpPr/>
              <p:nvPr/>
            </p:nvSpPr>
            <p:spPr>
              <a:xfrm>
                <a:off x="3842870" y="4554313"/>
                <a:ext cx="2120900" cy="118745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smtClean="0">
                    <a:solidFill>
                      <a:schemeClr val="tx1"/>
                    </a:solidFill>
                  </a:rPr>
                  <a:t>バネ</a:t>
                </a:r>
                <a:endParaRPr lang="en-US" altLang="ja-JP" sz="2800" dirty="0">
                  <a:solidFill>
                    <a:schemeClr val="tx1"/>
                  </a:solidFill>
                </a:endParaRPr>
              </a:p>
              <a:p>
                <a:pPr algn="ctr"/>
                <a:r>
                  <a:rPr kumimoji="1" lang="ja-JP" altLang="en-US" sz="1600" dirty="0">
                    <a:solidFill>
                      <a:schemeClr val="tx1"/>
                    </a:solidFill>
                  </a:rPr>
                  <a:t>自然長</a:t>
                </a:r>
                <a14:m>
                  <m:oMath xmlns:m="http://schemas.openxmlformats.org/officeDocument/2006/math">
                    <m:r>
                      <a:rPr lang="en-US" altLang="ja-JP" sz="1600" b="0" i="1" smtClean="0">
                        <a:solidFill>
                          <a:schemeClr val="tx1"/>
                        </a:solidFill>
                        <a:latin typeface="Cambria Math" panose="02040503050406030204" pitchFamily="18" charset="0"/>
                      </a:rPr>
                      <m:t>𝑙</m:t>
                    </m:r>
                  </m:oMath>
                </a14:m>
                <a:endParaRPr kumimoji="1" lang="en-US" altLang="ja-JP" sz="2800" dirty="0" smtClean="0">
                  <a:solidFill>
                    <a:schemeClr val="tx1"/>
                  </a:solidFill>
                </a:endParaRPr>
              </a:p>
              <a:p>
                <a:pPr algn="ctr"/>
                <a:r>
                  <a:rPr lang="ja-JP" altLang="en-US" sz="1600" dirty="0" smtClean="0">
                    <a:solidFill>
                      <a:schemeClr val="tx1"/>
                    </a:solidFill>
                  </a:rPr>
                  <a:t>初期変位</a:t>
                </a:r>
                <a14:m>
                  <m:oMath xmlns:m="http://schemas.openxmlformats.org/officeDocument/2006/math">
                    <m:sSub>
                      <m:sSubPr>
                        <m:ctrlPr>
                          <a:rPr lang="en-US" altLang="ja-JP" sz="1600" i="1" smtClean="0">
                            <a:solidFill>
                              <a:schemeClr val="tx1"/>
                            </a:solidFill>
                            <a:latin typeface="Cambria Math" panose="02040503050406030204" pitchFamily="18" charset="0"/>
                          </a:rPr>
                        </m:ctrlPr>
                      </m:sSubPr>
                      <m:e>
                        <m:r>
                          <a:rPr lang="en-US" altLang="ja-JP" sz="1600" i="1">
                            <a:solidFill>
                              <a:schemeClr val="tx1"/>
                            </a:solidFill>
                            <a:latin typeface="Cambria Math" panose="02040503050406030204" pitchFamily="18" charset="0"/>
                          </a:rPr>
                          <m:t>𝑥</m:t>
                        </m:r>
                      </m:e>
                      <m:sub>
                        <m:r>
                          <a:rPr lang="en-US" altLang="ja-JP" sz="1600" i="1">
                            <a:solidFill>
                              <a:schemeClr val="tx1"/>
                            </a:solidFill>
                            <a:latin typeface="Cambria Math" panose="02040503050406030204" pitchFamily="18" charset="0"/>
                          </a:rPr>
                          <m:t>0</m:t>
                        </m:r>
                      </m:sub>
                    </m:sSub>
                  </m:oMath>
                </a14:m>
                <a:endParaRPr kumimoji="1" lang="en-US" altLang="ja-JP" sz="1600" dirty="0">
                  <a:solidFill>
                    <a:schemeClr val="tx1"/>
                  </a:solidFill>
                </a:endParaRPr>
              </a:p>
            </p:txBody>
          </p:sp>
        </mc:Choice>
        <mc:Fallback>
          <p:sp>
            <p:nvSpPr>
              <p:cNvPr id="31" name="四角形: 角を丸くする 30">
                <a:extLst>
                  <a:ext uri="{FF2B5EF4-FFF2-40B4-BE49-F238E27FC236}">
                    <a16:creationId xmlns:a16="http://schemas.microsoft.com/office/drawing/2014/main" id="{100D8351-D349-4376-B74C-F308D1AB947B}"/>
                  </a:ext>
                </a:extLst>
              </p:cNvPr>
              <p:cNvSpPr>
                <a:spLocks noRot="1" noChangeAspect="1" noMove="1" noResize="1" noEditPoints="1" noAdjustHandles="1" noChangeArrowheads="1" noChangeShapeType="1" noTextEdit="1"/>
              </p:cNvSpPr>
              <p:nvPr/>
            </p:nvSpPr>
            <p:spPr>
              <a:xfrm>
                <a:off x="3842870" y="4554313"/>
                <a:ext cx="2120900" cy="1187450"/>
              </a:xfrm>
              <a:prstGeom prst="roundRect">
                <a:avLst/>
              </a:prstGeom>
              <a:blipFill>
                <a:blip r:embed="rId2"/>
                <a:stretch>
                  <a:fillRect/>
                </a:stretch>
              </a:blipFill>
              <a:ln w="38100">
                <a:solidFill>
                  <a:schemeClr val="tx1"/>
                </a:solidFill>
              </a:ln>
            </p:spPr>
            <p:txBody>
              <a:bodyPr/>
              <a:lstStyle/>
              <a:p>
                <a:r>
                  <a:rPr lang="ja-JP" altLang="en-US">
                    <a:noFill/>
                  </a:rPr>
                  <a:t> </a:t>
                </a:r>
              </a:p>
            </p:txBody>
          </p:sp>
        </mc:Fallback>
      </mc:AlternateContent>
      <p:sp>
        <p:nvSpPr>
          <p:cNvPr id="32" name="四角形: 角を丸くする 31">
            <a:extLst>
              <a:ext uri="{FF2B5EF4-FFF2-40B4-BE49-F238E27FC236}">
                <a16:creationId xmlns:a16="http://schemas.microsoft.com/office/drawing/2014/main" id="{2909EC89-906F-4D36-A311-B92EB6DB39EB}"/>
              </a:ext>
            </a:extLst>
          </p:cNvPr>
          <p:cNvSpPr/>
          <p:nvPr/>
        </p:nvSpPr>
        <p:spPr>
          <a:xfrm>
            <a:off x="7316320" y="4554313"/>
            <a:ext cx="2120900" cy="118745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rPr>
              <a:t>おもり</a:t>
            </a:r>
            <a:endParaRPr kumimoji="1" lang="en-US" altLang="ja-JP" sz="2800" dirty="0">
              <a:solidFill>
                <a:schemeClr val="tx1"/>
              </a:solidFill>
            </a:endParaRPr>
          </a:p>
        </p:txBody>
      </p:sp>
      <p:cxnSp>
        <p:nvCxnSpPr>
          <p:cNvPr id="34" name="直線コネクタ 33">
            <a:extLst>
              <a:ext uri="{FF2B5EF4-FFF2-40B4-BE49-F238E27FC236}">
                <a16:creationId xmlns:a16="http://schemas.microsoft.com/office/drawing/2014/main" id="{9BD4A55C-A2FE-48E2-8A4A-BCFF17E4614E}"/>
              </a:ext>
            </a:extLst>
          </p:cNvPr>
          <p:cNvCxnSpPr>
            <a:stCxn id="30" idx="3"/>
            <a:endCxn id="31" idx="1"/>
          </p:cNvCxnSpPr>
          <p:nvPr/>
        </p:nvCxnSpPr>
        <p:spPr>
          <a:xfrm>
            <a:off x="2712570" y="5148038"/>
            <a:ext cx="113030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93F3A1F-4F55-47F8-9345-E3C1FE0DB0CB}"/>
              </a:ext>
            </a:extLst>
          </p:cNvPr>
          <p:cNvCxnSpPr>
            <a:stCxn id="31" idx="3"/>
            <a:endCxn id="32" idx="1"/>
          </p:cNvCxnSpPr>
          <p:nvPr/>
        </p:nvCxnSpPr>
        <p:spPr>
          <a:xfrm>
            <a:off x="5963770" y="5148038"/>
            <a:ext cx="135255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8" name="テキスト ボックス 37">
                <a:extLst>
                  <a:ext uri="{FF2B5EF4-FFF2-40B4-BE49-F238E27FC236}">
                    <a16:creationId xmlns:a16="http://schemas.microsoft.com/office/drawing/2014/main" id="{4DC14FD4-3D0D-4C4C-AA3F-D773D73445A1}"/>
                  </a:ext>
                </a:extLst>
              </p:cNvPr>
              <p:cNvSpPr txBox="1"/>
              <p:nvPr/>
            </p:nvSpPr>
            <p:spPr>
              <a:xfrm>
                <a:off x="7506947" y="5902077"/>
                <a:ext cx="1657505" cy="7411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𝐹</m:t>
                      </m:r>
                      <m:r>
                        <a:rPr kumimoji="1" lang="en-US" altLang="ja-JP" sz="2400" i="1" smtClean="0">
                          <a:latin typeface="Cambria Math" panose="02040503050406030204" pitchFamily="18" charset="0"/>
                        </a:rPr>
                        <m:t>=</m:t>
                      </m:r>
                      <m:r>
                        <a:rPr kumimoji="1" lang="en-US" altLang="ja-JP" sz="2400" b="0" i="1" smtClean="0">
                          <a:latin typeface="Cambria Math" panose="02040503050406030204" pitchFamily="18" charset="0"/>
                        </a:rPr>
                        <m:t>𝑚</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𝑑</m:t>
                              </m:r>
                            </m:e>
                            <m:sup>
                              <m:r>
                                <a:rPr kumimoji="1" lang="en-US" altLang="ja-JP" sz="2400" b="0" i="1" smtClean="0">
                                  <a:latin typeface="Cambria Math" panose="02040503050406030204" pitchFamily="18" charset="0"/>
                                </a:rPr>
                                <m:t>2</m:t>
                              </m:r>
                            </m:sup>
                          </m:sSup>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𝑑</m:t>
                              </m:r>
                            </m:sub>
                          </m:sSub>
                        </m:num>
                        <m:den>
                          <m:r>
                            <a:rPr kumimoji="1" lang="en-US" altLang="ja-JP" sz="2400" b="0" i="1" smtClean="0">
                              <a:latin typeface="Cambria Math" panose="02040503050406030204" pitchFamily="18" charset="0"/>
                            </a:rPr>
                            <m:t>𝑑</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𝑡</m:t>
                              </m:r>
                            </m:e>
                            <m:sup>
                              <m:r>
                                <a:rPr kumimoji="1" lang="en-US" altLang="ja-JP" sz="2400" b="0" i="1" smtClean="0">
                                  <a:latin typeface="Cambria Math" panose="02040503050406030204" pitchFamily="18" charset="0"/>
                                </a:rPr>
                                <m:t>2</m:t>
                              </m:r>
                            </m:sup>
                          </m:sSup>
                        </m:den>
                      </m:f>
                    </m:oMath>
                  </m:oMathPara>
                </a14:m>
                <a:endParaRPr kumimoji="1" lang="ja-JP" altLang="en-US" sz="2400" dirty="0"/>
              </a:p>
            </p:txBody>
          </p:sp>
        </mc:Choice>
        <mc:Fallback>
          <p:sp>
            <p:nvSpPr>
              <p:cNvPr id="38" name="テキスト ボックス 37">
                <a:extLst>
                  <a:ext uri="{FF2B5EF4-FFF2-40B4-BE49-F238E27FC236}">
                    <a16:creationId xmlns:a16="http://schemas.microsoft.com/office/drawing/2014/main" id="{4DC14FD4-3D0D-4C4C-AA3F-D773D73445A1}"/>
                  </a:ext>
                </a:extLst>
              </p:cNvPr>
              <p:cNvSpPr txBox="1">
                <a:spLocks noRot="1" noChangeAspect="1" noMove="1" noResize="1" noEditPoints="1" noAdjustHandles="1" noChangeArrowheads="1" noChangeShapeType="1" noTextEdit="1"/>
              </p:cNvSpPr>
              <p:nvPr/>
            </p:nvSpPr>
            <p:spPr>
              <a:xfrm>
                <a:off x="7506947" y="5902077"/>
                <a:ext cx="1657505" cy="74110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AC8FDB20-D6A3-4D45-951A-FF118930A821}"/>
                  </a:ext>
                </a:extLst>
              </p:cNvPr>
              <p:cNvSpPr txBox="1"/>
              <p:nvPr/>
            </p:nvSpPr>
            <p:spPr>
              <a:xfrm>
                <a:off x="4273257" y="5773807"/>
                <a:ext cx="103066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𝐹</m:t>
                      </m:r>
                      <m:r>
                        <a:rPr kumimoji="1" lang="en-US" altLang="ja-JP" sz="2400" i="1" smtClean="0">
                          <a:latin typeface="Cambria Math" panose="02040503050406030204" pitchFamily="18" charset="0"/>
                        </a:rPr>
                        <m:t>=</m:t>
                      </m:r>
                      <m:r>
                        <a:rPr kumimoji="1" lang="en-US" altLang="ja-JP" sz="2400" b="0" i="1" smtClean="0">
                          <a:latin typeface="Cambria Math" panose="02040503050406030204" pitchFamily="18" charset="0"/>
                        </a:rPr>
                        <m:t>𝑘𝑥</m:t>
                      </m:r>
                    </m:oMath>
                  </m:oMathPara>
                </a14:m>
                <a:endParaRPr kumimoji="1" lang="en-US" altLang="ja-JP" sz="2400" b="0" dirty="0"/>
              </a:p>
            </p:txBody>
          </p:sp>
        </mc:Choice>
        <mc:Fallback>
          <p:sp>
            <p:nvSpPr>
              <p:cNvPr id="16" name="テキスト ボックス 15">
                <a:extLst>
                  <a:ext uri="{FF2B5EF4-FFF2-40B4-BE49-F238E27FC236}">
                    <a16:creationId xmlns:a16="http://schemas.microsoft.com/office/drawing/2014/main" id="{AC8FDB20-D6A3-4D45-951A-FF118930A821}"/>
                  </a:ext>
                </a:extLst>
              </p:cNvPr>
              <p:cNvSpPr txBox="1">
                <a:spLocks noRot="1" noChangeAspect="1" noMove="1" noResize="1" noEditPoints="1" noAdjustHandles="1" noChangeArrowheads="1" noChangeShapeType="1" noTextEdit="1"/>
              </p:cNvSpPr>
              <p:nvPr/>
            </p:nvSpPr>
            <p:spPr>
              <a:xfrm>
                <a:off x="4273257" y="5773807"/>
                <a:ext cx="1030667" cy="369332"/>
              </a:xfrm>
              <a:prstGeom prst="rect">
                <a:avLst/>
              </a:prstGeom>
              <a:blipFill>
                <a:blip r:embed="rId4"/>
                <a:stretch>
                  <a:fillRect l="-5917" r="-5325" b="-4918"/>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B172F12B-94C7-4301-B033-CF3A4FA5C853}"/>
              </a:ext>
            </a:extLst>
          </p:cNvPr>
          <p:cNvSpPr txBox="1"/>
          <p:nvPr/>
        </p:nvSpPr>
        <p:spPr>
          <a:xfrm>
            <a:off x="2660589" y="4152937"/>
            <a:ext cx="1261884" cy="830997"/>
          </a:xfrm>
          <a:prstGeom prst="rect">
            <a:avLst/>
          </a:prstGeom>
          <a:noFill/>
        </p:spPr>
        <p:txBody>
          <a:bodyPr wrap="none" rtlCol="0">
            <a:spAutoFit/>
          </a:bodyPr>
          <a:lstStyle/>
          <a:p>
            <a:r>
              <a:rPr kumimoji="1" lang="ja-JP" altLang="en-US" sz="1200" dirty="0"/>
              <a:t>モデル間で</a:t>
            </a:r>
            <a:endParaRPr kumimoji="1" lang="en-US" altLang="ja-JP" sz="1200" dirty="0"/>
          </a:p>
          <a:p>
            <a:r>
              <a:rPr kumimoji="1" lang="ja-JP" altLang="en-US" sz="1200" dirty="0"/>
              <a:t>受け渡す物理量</a:t>
            </a:r>
            <a:endParaRPr kumimoji="1" lang="en-US" altLang="ja-JP" sz="1200" dirty="0"/>
          </a:p>
          <a:p>
            <a:r>
              <a:rPr kumimoji="1" lang="ja-JP" altLang="en-US" sz="1200" dirty="0"/>
              <a:t>位置 </a:t>
            </a:r>
            <a:r>
              <a:rPr lang="en-US" altLang="ja-JP" sz="1200" dirty="0"/>
              <a:t>x</a:t>
            </a:r>
          </a:p>
          <a:p>
            <a:r>
              <a:rPr kumimoji="1" lang="ja-JP" altLang="en-US" sz="1200" dirty="0"/>
              <a:t>力     </a:t>
            </a:r>
            <a:r>
              <a:rPr lang="en-US" altLang="ja-JP" sz="1200" dirty="0"/>
              <a:t>F</a:t>
            </a:r>
            <a:endParaRPr kumimoji="1" lang="ja-JP" altLang="en-US" sz="1200" dirty="0"/>
          </a:p>
        </p:txBody>
      </p:sp>
      <mc:AlternateContent xmlns:mc="http://schemas.openxmlformats.org/markup-compatibility/2006">
        <mc:Choice xmlns:a14="http://schemas.microsoft.com/office/drawing/2010/main" Requires="a14">
          <p:sp>
            <p:nvSpPr>
              <p:cNvPr id="20" name="テキスト ボックス 19">
                <a:extLst>
                  <a:ext uri="{FF2B5EF4-FFF2-40B4-BE49-F238E27FC236}">
                    <a16:creationId xmlns:a16="http://schemas.microsoft.com/office/drawing/2014/main" id="{DAFD3CCA-5EC5-464D-8D4B-DC31C8823C1F}"/>
                  </a:ext>
                </a:extLst>
              </p:cNvPr>
              <p:cNvSpPr txBox="1"/>
              <p:nvPr/>
            </p:nvSpPr>
            <p:spPr>
              <a:xfrm>
                <a:off x="1133334" y="5849098"/>
                <a:ext cx="9780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𝑎</m:t>
                          </m:r>
                        </m:sub>
                      </m:sSub>
                      <m:r>
                        <a:rPr kumimoji="1" lang="en-US" altLang="ja-JP" sz="2400" i="1" smtClean="0">
                          <a:latin typeface="Cambria Math" panose="02040503050406030204" pitchFamily="18" charset="0"/>
                        </a:rPr>
                        <m:t>=</m:t>
                      </m:r>
                      <m:r>
                        <a:rPr kumimoji="1" lang="en-US" altLang="ja-JP" sz="2400" b="0" i="1" smtClean="0">
                          <a:latin typeface="Cambria Math" panose="02040503050406030204" pitchFamily="18" charset="0"/>
                        </a:rPr>
                        <m:t>0</m:t>
                      </m:r>
                    </m:oMath>
                  </m:oMathPara>
                </a14:m>
                <a:endParaRPr kumimoji="1" lang="ja-JP" altLang="en-US" sz="2400" dirty="0"/>
              </a:p>
            </p:txBody>
          </p:sp>
        </mc:Choice>
        <mc:Fallback>
          <p:sp>
            <p:nvSpPr>
              <p:cNvPr id="20" name="テキスト ボックス 19">
                <a:extLst>
                  <a:ext uri="{FF2B5EF4-FFF2-40B4-BE49-F238E27FC236}">
                    <a16:creationId xmlns:a16="http://schemas.microsoft.com/office/drawing/2014/main" id="{DAFD3CCA-5EC5-464D-8D4B-DC31C8823C1F}"/>
                  </a:ext>
                </a:extLst>
              </p:cNvPr>
              <p:cNvSpPr txBox="1">
                <a:spLocks noRot="1" noChangeAspect="1" noMove="1" noResize="1" noEditPoints="1" noAdjustHandles="1" noChangeArrowheads="1" noChangeShapeType="1" noTextEdit="1"/>
              </p:cNvSpPr>
              <p:nvPr/>
            </p:nvSpPr>
            <p:spPr>
              <a:xfrm>
                <a:off x="1133334" y="5849098"/>
                <a:ext cx="978025" cy="369332"/>
              </a:xfrm>
              <a:prstGeom prst="rect">
                <a:avLst/>
              </a:prstGeom>
              <a:blipFill>
                <a:blip r:embed="rId5"/>
                <a:stretch>
                  <a:fillRect l="-3125" r="-6250" b="-819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正方形/長方形 2">
                <a:extLst>
                  <a:ext uri="{FF2B5EF4-FFF2-40B4-BE49-F238E27FC236}">
                    <a16:creationId xmlns:a16="http://schemas.microsoft.com/office/drawing/2014/main" id="{7B8BC733-45C0-4455-9BEC-1B8AC28B0E6F}"/>
                  </a:ext>
                </a:extLst>
              </p:cNvPr>
              <p:cNvSpPr/>
              <p:nvPr/>
            </p:nvSpPr>
            <p:spPr>
              <a:xfrm>
                <a:off x="2652128" y="5267852"/>
                <a:ext cx="49103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𝑎</m:t>
                          </m:r>
                        </m:sub>
                      </m:sSub>
                    </m:oMath>
                  </m:oMathPara>
                </a14:m>
                <a:endParaRPr lang="ja-JP" altLang="en-US" dirty="0"/>
              </a:p>
            </p:txBody>
          </p:sp>
        </mc:Choice>
        <mc:Fallback>
          <p:sp>
            <p:nvSpPr>
              <p:cNvPr id="3" name="正方形/長方形 2">
                <a:extLst>
                  <a:ext uri="{FF2B5EF4-FFF2-40B4-BE49-F238E27FC236}">
                    <a16:creationId xmlns:a16="http://schemas.microsoft.com/office/drawing/2014/main" id="{7B8BC733-45C0-4455-9BEC-1B8AC28B0E6F}"/>
                  </a:ext>
                </a:extLst>
              </p:cNvPr>
              <p:cNvSpPr>
                <a:spLocks noRot="1" noChangeAspect="1" noMove="1" noResize="1" noEditPoints="1" noAdjustHandles="1" noChangeArrowheads="1" noChangeShapeType="1" noTextEdit="1"/>
              </p:cNvSpPr>
              <p:nvPr/>
            </p:nvSpPr>
            <p:spPr>
              <a:xfrm>
                <a:off x="2652128" y="5267852"/>
                <a:ext cx="491032" cy="369332"/>
              </a:xfrm>
              <a:prstGeom prst="rect">
                <a:avLst/>
              </a:prstGeom>
              <a:blipFill>
                <a:blip r:embed="rId6"/>
                <a:stretch>
                  <a:fillRect/>
                </a:stretch>
              </a:blipFill>
            </p:spPr>
            <p:txBody>
              <a:bodyPr/>
              <a:lstStyle/>
              <a:p>
                <a:r>
                  <a:rPr lang="ja-JP" altLang="en-US">
                    <a:noFill/>
                  </a:rPr>
                  <a:t> </a:t>
                </a:r>
              </a:p>
            </p:txBody>
          </p:sp>
        </mc:Fallback>
      </mc:AlternateContent>
      <p:sp>
        <p:nvSpPr>
          <p:cNvPr id="5" name="正方形/長方形 4">
            <a:extLst>
              <a:ext uri="{FF2B5EF4-FFF2-40B4-BE49-F238E27FC236}">
                <a16:creationId xmlns:a16="http://schemas.microsoft.com/office/drawing/2014/main" id="{7E262B89-440C-4F82-9277-0715E32E76D9}"/>
              </a:ext>
            </a:extLst>
          </p:cNvPr>
          <p:cNvSpPr/>
          <p:nvPr/>
        </p:nvSpPr>
        <p:spPr>
          <a:xfrm>
            <a:off x="2612947" y="5047470"/>
            <a:ext cx="197114" cy="18646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9BFE6493-3424-4F97-856C-75D3CFFC500B}"/>
              </a:ext>
            </a:extLst>
          </p:cNvPr>
          <p:cNvSpPr/>
          <p:nvPr/>
        </p:nvSpPr>
        <p:spPr>
          <a:xfrm>
            <a:off x="3735328" y="5049884"/>
            <a:ext cx="197114" cy="18646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5077D504-8491-4903-97AA-5854311B0C81}"/>
              </a:ext>
            </a:extLst>
          </p:cNvPr>
          <p:cNvSpPr/>
          <p:nvPr/>
        </p:nvSpPr>
        <p:spPr>
          <a:xfrm>
            <a:off x="5864147" y="5046253"/>
            <a:ext cx="197114" cy="18646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2990B74D-FB3E-4138-984A-1EFB5CA31C9F}"/>
              </a:ext>
            </a:extLst>
          </p:cNvPr>
          <p:cNvSpPr/>
          <p:nvPr/>
        </p:nvSpPr>
        <p:spPr>
          <a:xfrm>
            <a:off x="7216697" y="5054807"/>
            <a:ext cx="197114" cy="18646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5" name="正方形/長方形 34">
                <a:extLst>
                  <a:ext uri="{FF2B5EF4-FFF2-40B4-BE49-F238E27FC236}">
                    <a16:creationId xmlns:a16="http://schemas.microsoft.com/office/drawing/2014/main" id="{7A55B06C-A8DC-4C68-B252-E4E14CB1FF13}"/>
                  </a:ext>
                </a:extLst>
              </p:cNvPr>
              <p:cNvSpPr/>
              <p:nvPr/>
            </p:nvSpPr>
            <p:spPr>
              <a:xfrm>
                <a:off x="3441410" y="5260188"/>
                <a:ext cx="48660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𝑏</m:t>
                          </m:r>
                        </m:sub>
                      </m:sSub>
                    </m:oMath>
                  </m:oMathPara>
                </a14:m>
                <a:endParaRPr lang="ja-JP" altLang="en-US" dirty="0"/>
              </a:p>
            </p:txBody>
          </p:sp>
        </mc:Choice>
        <mc:Fallback>
          <p:sp>
            <p:nvSpPr>
              <p:cNvPr id="35" name="正方形/長方形 34">
                <a:extLst>
                  <a:ext uri="{FF2B5EF4-FFF2-40B4-BE49-F238E27FC236}">
                    <a16:creationId xmlns:a16="http://schemas.microsoft.com/office/drawing/2014/main" id="{7A55B06C-A8DC-4C68-B252-E4E14CB1FF13}"/>
                  </a:ext>
                </a:extLst>
              </p:cNvPr>
              <p:cNvSpPr>
                <a:spLocks noRot="1" noChangeAspect="1" noMove="1" noResize="1" noEditPoints="1" noAdjustHandles="1" noChangeArrowheads="1" noChangeShapeType="1" noTextEdit="1"/>
              </p:cNvSpPr>
              <p:nvPr/>
            </p:nvSpPr>
            <p:spPr>
              <a:xfrm>
                <a:off x="3441410" y="5260188"/>
                <a:ext cx="486608"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7" name="正方形/長方形 36">
                <a:extLst>
                  <a:ext uri="{FF2B5EF4-FFF2-40B4-BE49-F238E27FC236}">
                    <a16:creationId xmlns:a16="http://schemas.microsoft.com/office/drawing/2014/main" id="{D9B3B8B0-6718-4416-A9D2-63271601F017}"/>
                  </a:ext>
                </a:extLst>
              </p:cNvPr>
              <p:cNvSpPr/>
              <p:nvPr/>
            </p:nvSpPr>
            <p:spPr>
              <a:xfrm>
                <a:off x="5923729" y="5260188"/>
                <a:ext cx="4714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𝑐</m:t>
                          </m:r>
                        </m:sub>
                      </m:sSub>
                    </m:oMath>
                  </m:oMathPara>
                </a14:m>
                <a:endParaRPr lang="ja-JP" altLang="en-US" dirty="0"/>
              </a:p>
            </p:txBody>
          </p:sp>
        </mc:Choice>
        <mc:Fallback>
          <p:sp>
            <p:nvSpPr>
              <p:cNvPr id="37" name="正方形/長方形 36">
                <a:extLst>
                  <a:ext uri="{FF2B5EF4-FFF2-40B4-BE49-F238E27FC236}">
                    <a16:creationId xmlns:a16="http://schemas.microsoft.com/office/drawing/2014/main" id="{D9B3B8B0-6718-4416-A9D2-63271601F017}"/>
                  </a:ext>
                </a:extLst>
              </p:cNvPr>
              <p:cNvSpPr>
                <a:spLocks noRot="1" noChangeAspect="1" noMove="1" noResize="1" noEditPoints="1" noAdjustHandles="1" noChangeArrowheads="1" noChangeShapeType="1" noTextEdit="1"/>
              </p:cNvSpPr>
              <p:nvPr/>
            </p:nvSpPr>
            <p:spPr>
              <a:xfrm>
                <a:off x="5923729" y="5260188"/>
                <a:ext cx="471411" cy="3693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0" name="正方形/長方形 39">
                <a:extLst>
                  <a:ext uri="{FF2B5EF4-FFF2-40B4-BE49-F238E27FC236}">
                    <a16:creationId xmlns:a16="http://schemas.microsoft.com/office/drawing/2014/main" id="{19A5F0D1-ACF0-4194-BEA6-9B2D869EC5E2}"/>
                  </a:ext>
                </a:extLst>
              </p:cNvPr>
              <p:cNvSpPr/>
              <p:nvPr/>
            </p:nvSpPr>
            <p:spPr>
              <a:xfrm>
                <a:off x="6892118" y="5273121"/>
                <a:ext cx="49385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𝑑</m:t>
                          </m:r>
                        </m:sub>
                      </m:sSub>
                    </m:oMath>
                  </m:oMathPara>
                </a14:m>
                <a:endParaRPr lang="ja-JP" altLang="en-US" dirty="0"/>
              </a:p>
            </p:txBody>
          </p:sp>
        </mc:Choice>
        <mc:Fallback>
          <p:sp>
            <p:nvSpPr>
              <p:cNvPr id="40" name="正方形/長方形 39">
                <a:extLst>
                  <a:ext uri="{FF2B5EF4-FFF2-40B4-BE49-F238E27FC236}">
                    <a16:creationId xmlns:a16="http://schemas.microsoft.com/office/drawing/2014/main" id="{19A5F0D1-ACF0-4194-BEA6-9B2D869EC5E2}"/>
                  </a:ext>
                </a:extLst>
              </p:cNvPr>
              <p:cNvSpPr>
                <a:spLocks noRot="1" noChangeAspect="1" noMove="1" noResize="1" noEditPoints="1" noAdjustHandles="1" noChangeArrowheads="1" noChangeShapeType="1" noTextEdit="1"/>
              </p:cNvSpPr>
              <p:nvPr/>
            </p:nvSpPr>
            <p:spPr>
              <a:xfrm>
                <a:off x="6892118" y="5273121"/>
                <a:ext cx="493853" cy="369332"/>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8" name="テキスト ボックス 47">
                <a:extLst>
                  <a:ext uri="{FF2B5EF4-FFF2-40B4-BE49-F238E27FC236}">
                    <a16:creationId xmlns:a16="http://schemas.microsoft.com/office/drawing/2014/main" id="{08A885E3-A734-4371-BE02-4D5A3FEE5C89}"/>
                  </a:ext>
                </a:extLst>
              </p:cNvPr>
              <p:cNvSpPr txBox="1"/>
              <p:nvPr/>
            </p:nvSpPr>
            <p:spPr>
              <a:xfrm>
                <a:off x="4273257" y="6103420"/>
                <a:ext cx="143783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𝑥</m:t>
                      </m:r>
                      <m:r>
                        <a:rPr kumimoji="1" lang="en-US" altLang="ja-JP" sz="2400" i="1" smtClean="0">
                          <a:latin typeface="Cambria Math" panose="02040503050406030204" pitchFamily="18" charset="0"/>
                        </a:rPr>
                        <m:t>=</m:t>
                      </m:r>
                      <m:r>
                        <a:rPr kumimoji="1" lang="en-US" altLang="ja-JP" sz="2400" b="0" i="1" smtClean="0">
                          <a:latin typeface="Cambria Math" panose="02040503050406030204" pitchFamily="18" charset="0"/>
                        </a:rPr>
                        <m:t>𝑙</m:t>
                      </m:r>
                      <m:r>
                        <a:rPr kumimoji="1"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0</m:t>
                          </m:r>
                        </m:sub>
                      </m:sSub>
                    </m:oMath>
                  </m:oMathPara>
                </a14:m>
                <a:endParaRPr kumimoji="1" lang="en-US" altLang="ja-JP" sz="2400" b="0" dirty="0"/>
              </a:p>
            </p:txBody>
          </p:sp>
        </mc:Choice>
        <mc:Fallback>
          <p:sp>
            <p:nvSpPr>
              <p:cNvPr id="48" name="テキスト ボックス 47">
                <a:extLst>
                  <a:ext uri="{FF2B5EF4-FFF2-40B4-BE49-F238E27FC236}">
                    <a16:creationId xmlns:a16="http://schemas.microsoft.com/office/drawing/2014/main" id="{08A885E3-A734-4371-BE02-4D5A3FEE5C89}"/>
                  </a:ext>
                </a:extLst>
              </p:cNvPr>
              <p:cNvSpPr txBox="1">
                <a:spLocks noRot="1" noChangeAspect="1" noMove="1" noResize="1" noEditPoints="1" noAdjustHandles="1" noChangeArrowheads="1" noChangeShapeType="1" noTextEdit="1"/>
              </p:cNvSpPr>
              <p:nvPr/>
            </p:nvSpPr>
            <p:spPr>
              <a:xfrm>
                <a:off x="4273257" y="6103420"/>
                <a:ext cx="1437830" cy="369332"/>
              </a:xfrm>
              <a:prstGeom prst="rect">
                <a:avLst/>
              </a:prstGeom>
              <a:blipFill>
                <a:blip r:embed="rId10"/>
                <a:stretch>
                  <a:fillRect l="-2119" r="-847" b="-1147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1" name="テキスト ボックス 40">
                <a:extLst>
                  <a:ext uri="{FF2B5EF4-FFF2-40B4-BE49-F238E27FC236}">
                    <a16:creationId xmlns:a16="http://schemas.microsoft.com/office/drawing/2014/main" id="{E1339F51-F1D3-4425-BFBF-1CABC4BC977F}"/>
                  </a:ext>
                </a:extLst>
              </p:cNvPr>
              <p:cNvSpPr txBox="1"/>
              <p:nvPr/>
            </p:nvSpPr>
            <p:spPr>
              <a:xfrm>
                <a:off x="9955447" y="4640587"/>
                <a:ext cx="2000483" cy="741100"/>
              </a:xfrm>
              <a:prstGeom prst="rect">
                <a:avLst/>
              </a:prstGeom>
              <a:no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𝑘𝑥</m:t>
                      </m:r>
                      <m:r>
                        <a:rPr kumimoji="1" lang="en-US" altLang="ja-JP" sz="2400" i="1" smtClean="0">
                          <a:latin typeface="Cambria Math" panose="02040503050406030204" pitchFamily="18" charset="0"/>
                        </a:rPr>
                        <m:t>=</m:t>
                      </m:r>
                      <m:r>
                        <a:rPr kumimoji="1" lang="en-US" altLang="ja-JP" sz="2400" b="0" i="1" smtClean="0">
                          <a:latin typeface="Cambria Math" panose="02040503050406030204" pitchFamily="18" charset="0"/>
                        </a:rPr>
                        <m:t>𝑚</m:t>
                      </m:r>
                      <m:f>
                        <m:fPr>
                          <m:ctrlPr>
                            <a:rPr lang="en-US" altLang="ja-JP" sz="2400" i="1">
                              <a:latin typeface="Cambria Math" panose="02040503050406030204" pitchFamily="18" charset="0"/>
                            </a:rPr>
                          </m:ctrlPr>
                        </m:fPr>
                        <m:num>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𝑑</m:t>
                              </m:r>
                            </m:sub>
                          </m:sSub>
                        </m:num>
                        <m:den>
                          <m:r>
                            <a:rPr lang="en-US" altLang="ja-JP" sz="2400" i="1">
                              <a:latin typeface="Cambria Math" panose="02040503050406030204" pitchFamily="18" charset="0"/>
                            </a:rPr>
                            <m:t>𝑑</m:t>
                          </m:r>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𝑡</m:t>
                              </m:r>
                            </m:e>
                            <m:sup>
                              <m:r>
                                <a:rPr lang="en-US" altLang="ja-JP" sz="2400" i="1">
                                  <a:latin typeface="Cambria Math" panose="02040503050406030204" pitchFamily="18" charset="0"/>
                                </a:rPr>
                                <m:t>2</m:t>
                              </m:r>
                            </m:sup>
                          </m:sSup>
                        </m:den>
                      </m:f>
                    </m:oMath>
                  </m:oMathPara>
                </a14:m>
                <a:endParaRPr kumimoji="1" lang="en-US" altLang="ja-JP" sz="2400" b="0" dirty="0"/>
              </a:p>
            </p:txBody>
          </p:sp>
        </mc:Choice>
        <mc:Fallback>
          <p:sp>
            <p:nvSpPr>
              <p:cNvPr id="41" name="テキスト ボックス 40">
                <a:extLst>
                  <a:ext uri="{FF2B5EF4-FFF2-40B4-BE49-F238E27FC236}">
                    <a16:creationId xmlns:a16="http://schemas.microsoft.com/office/drawing/2014/main" id="{E1339F51-F1D3-4425-BFBF-1CABC4BC977F}"/>
                  </a:ext>
                </a:extLst>
              </p:cNvPr>
              <p:cNvSpPr txBox="1">
                <a:spLocks noRot="1" noChangeAspect="1" noMove="1" noResize="1" noEditPoints="1" noAdjustHandles="1" noChangeArrowheads="1" noChangeShapeType="1" noTextEdit="1"/>
              </p:cNvSpPr>
              <p:nvPr/>
            </p:nvSpPr>
            <p:spPr>
              <a:xfrm>
                <a:off x="9955447" y="4640587"/>
                <a:ext cx="2000483" cy="741100"/>
              </a:xfrm>
              <a:prstGeom prst="rect">
                <a:avLst/>
              </a:prstGeom>
              <a:blipFill>
                <a:blip r:embed="rId11"/>
                <a:stretch>
                  <a:fillRect/>
                </a:stretch>
              </a:blipFill>
              <a:ln>
                <a:noFill/>
              </a:ln>
            </p:spPr>
            <p:txBody>
              <a:bodyPr/>
              <a:lstStyle/>
              <a:p>
                <a:r>
                  <a:rPr lang="ja-JP" altLang="en-US">
                    <a:noFill/>
                  </a:rPr>
                  <a:t> </a:t>
                </a:r>
              </a:p>
            </p:txBody>
          </p:sp>
        </mc:Fallback>
      </mc:AlternateContent>
      <p:grpSp>
        <p:nvGrpSpPr>
          <p:cNvPr id="10" name="グループ化 9">
            <a:extLst>
              <a:ext uri="{FF2B5EF4-FFF2-40B4-BE49-F238E27FC236}">
                <a16:creationId xmlns:a16="http://schemas.microsoft.com/office/drawing/2014/main" id="{389E8733-F72C-4CFB-AF7D-86110FF3F236}"/>
              </a:ext>
            </a:extLst>
          </p:cNvPr>
          <p:cNvGrpSpPr/>
          <p:nvPr/>
        </p:nvGrpSpPr>
        <p:grpSpPr>
          <a:xfrm>
            <a:off x="591670" y="1715261"/>
            <a:ext cx="8279792" cy="1748236"/>
            <a:chOff x="450850" y="729507"/>
            <a:chExt cx="10345281" cy="2184355"/>
          </a:xfrm>
        </p:grpSpPr>
        <p:grpSp>
          <p:nvGrpSpPr>
            <p:cNvPr id="29" name="グループ化 28">
              <a:extLst>
                <a:ext uri="{FF2B5EF4-FFF2-40B4-BE49-F238E27FC236}">
                  <a16:creationId xmlns:a16="http://schemas.microsoft.com/office/drawing/2014/main" id="{DB1C9D9F-1324-48F7-8FF3-B30695A50D2F}"/>
                </a:ext>
              </a:extLst>
            </p:cNvPr>
            <p:cNvGrpSpPr/>
            <p:nvPr/>
          </p:nvGrpSpPr>
          <p:grpSpPr>
            <a:xfrm>
              <a:off x="450850" y="914173"/>
              <a:ext cx="9025988" cy="1999689"/>
              <a:chOff x="1079500" y="1085850"/>
              <a:chExt cx="13012540" cy="2882900"/>
            </a:xfrm>
          </p:grpSpPr>
          <p:cxnSp>
            <p:nvCxnSpPr>
              <p:cNvPr id="18" name="直線コネクタ 17">
                <a:extLst>
                  <a:ext uri="{FF2B5EF4-FFF2-40B4-BE49-F238E27FC236}">
                    <a16:creationId xmlns:a16="http://schemas.microsoft.com/office/drawing/2014/main" id="{F80C7543-A903-48ED-AA84-E5E6E1F15647}"/>
                  </a:ext>
                </a:extLst>
              </p:cNvPr>
              <p:cNvCxnSpPr/>
              <p:nvPr/>
            </p:nvCxnSpPr>
            <p:spPr>
              <a:xfrm>
                <a:off x="2565400" y="1085850"/>
                <a:ext cx="0" cy="288290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8C3C464D-8E3E-48E2-95BE-69278B1B17C2}"/>
                  </a:ext>
                </a:extLst>
              </p:cNvPr>
              <p:cNvSpPr/>
              <p:nvPr/>
            </p:nvSpPr>
            <p:spPr>
              <a:xfrm>
                <a:off x="1079500" y="1085850"/>
                <a:ext cx="1460500" cy="28829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58C0EF4C-5125-42AF-BF7D-033B566EB18E}"/>
                  </a:ext>
                </a:extLst>
              </p:cNvPr>
              <p:cNvCxnSpPr>
                <a:stCxn id="21" idx="3"/>
              </p:cNvCxnSpPr>
              <p:nvPr/>
            </p:nvCxnSpPr>
            <p:spPr>
              <a:xfrm>
                <a:off x="2540000" y="2527300"/>
                <a:ext cx="1149350" cy="1905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フリーフォーム: 図形 26">
                <a:extLst>
                  <a:ext uri="{FF2B5EF4-FFF2-40B4-BE49-F238E27FC236}">
                    <a16:creationId xmlns:a16="http://schemas.microsoft.com/office/drawing/2014/main" id="{8AEE8FA6-A64F-4775-BED7-CCB434D45954}"/>
                  </a:ext>
                </a:extLst>
              </p:cNvPr>
              <p:cNvSpPr/>
              <p:nvPr/>
            </p:nvSpPr>
            <p:spPr>
              <a:xfrm>
                <a:off x="3676650" y="1416050"/>
                <a:ext cx="5759450" cy="2222500"/>
              </a:xfrm>
              <a:custGeom>
                <a:avLst/>
                <a:gdLst>
                  <a:gd name="connsiteX0" fmla="*/ 0 w 5759450"/>
                  <a:gd name="connsiteY0" fmla="*/ 1111250 h 2222500"/>
                  <a:gd name="connsiteX1" fmla="*/ 857250 w 5759450"/>
                  <a:gd name="connsiteY1" fmla="*/ 6350 h 2222500"/>
                  <a:gd name="connsiteX2" fmla="*/ 1866900 w 5759450"/>
                  <a:gd name="connsiteY2" fmla="*/ 2222500 h 2222500"/>
                  <a:gd name="connsiteX3" fmla="*/ 3048000 w 5759450"/>
                  <a:gd name="connsiteY3" fmla="*/ 0 h 2222500"/>
                  <a:gd name="connsiteX4" fmla="*/ 4152900 w 5759450"/>
                  <a:gd name="connsiteY4" fmla="*/ 2089150 h 2222500"/>
                  <a:gd name="connsiteX5" fmla="*/ 4610100 w 5759450"/>
                  <a:gd name="connsiteY5" fmla="*/ 1066800 h 2222500"/>
                  <a:gd name="connsiteX6" fmla="*/ 5759450 w 5759450"/>
                  <a:gd name="connsiteY6" fmla="*/ 1047750 h 222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59450" h="2222500">
                    <a:moveTo>
                      <a:pt x="0" y="1111250"/>
                    </a:moveTo>
                    <a:lnTo>
                      <a:pt x="857250" y="6350"/>
                    </a:lnTo>
                    <a:lnTo>
                      <a:pt x="1866900" y="2222500"/>
                    </a:lnTo>
                    <a:lnTo>
                      <a:pt x="3048000" y="0"/>
                    </a:lnTo>
                    <a:lnTo>
                      <a:pt x="4152900" y="2089150"/>
                    </a:lnTo>
                    <a:lnTo>
                      <a:pt x="4610100" y="1066800"/>
                    </a:lnTo>
                    <a:lnTo>
                      <a:pt x="5759450" y="104775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BD5FD343-CB86-46F8-B058-F1CA91AF29A2}"/>
                  </a:ext>
                </a:extLst>
              </p:cNvPr>
              <p:cNvSpPr/>
              <p:nvPr/>
            </p:nvSpPr>
            <p:spPr>
              <a:xfrm>
                <a:off x="12167990" y="1565274"/>
                <a:ext cx="1924050" cy="1924050"/>
              </a:xfrm>
              <a:prstGeom prst="ellipse">
                <a:avLst/>
              </a:prstGeom>
              <a:solidFill>
                <a:srgbClr val="B8CBEA"/>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BD5FD343-CB86-46F8-B058-F1CA91AF29A2}"/>
                  </a:ext>
                </a:extLst>
              </p:cNvPr>
              <p:cNvSpPr/>
              <p:nvPr/>
            </p:nvSpPr>
            <p:spPr>
              <a:xfrm>
                <a:off x="9436098" y="1565274"/>
                <a:ext cx="1924050" cy="1924050"/>
              </a:xfrm>
              <a:prstGeom prst="ellipse">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テキスト ボックス 6">
              <a:extLst>
                <a:ext uri="{FF2B5EF4-FFF2-40B4-BE49-F238E27FC236}">
                  <a16:creationId xmlns:a16="http://schemas.microsoft.com/office/drawing/2014/main" id="{ED2E2365-E814-4572-B671-1EA27B605335}"/>
                </a:ext>
              </a:extLst>
            </p:cNvPr>
            <p:cNvSpPr txBox="1"/>
            <p:nvPr/>
          </p:nvSpPr>
          <p:spPr>
            <a:xfrm>
              <a:off x="9457304" y="1704501"/>
              <a:ext cx="1338827" cy="369332"/>
            </a:xfrm>
            <a:prstGeom prst="rect">
              <a:avLst/>
            </a:prstGeom>
            <a:noFill/>
          </p:spPr>
          <p:txBody>
            <a:bodyPr wrap="none" rtlCol="0">
              <a:spAutoFit/>
            </a:bodyPr>
            <a:lstStyle/>
            <a:p>
              <a:r>
                <a:rPr kumimoji="1" lang="ja-JP" altLang="en-US" dirty="0"/>
                <a:t>質量 </a:t>
              </a:r>
              <a:r>
                <a:rPr lang="en-US" altLang="ja-JP" dirty="0"/>
                <a:t>m[kg]</a:t>
              </a:r>
              <a:endParaRPr kumimoji="1" lang="ja-JP" altLang="en-US" dirty="0"/>
            </a:p>
          </p:txBody>
        </p:sp>
        <p:sp>
          <p:nvSpPr>
            <p:cNvPr id="42" name="テキスト ボックス 41">
              <a:extLst>
                <a:ext uri="{FF2B5EF4-FFF2-40B4-BE49-F238E27FC236}">
                  <a16:creationId xmlns:a16="http://schemas.microsoft.com/office/drawing/2014/main" id="{0C33685C-B340-4836-9023-90E0912157F7}"/>
                </a:ext>
              </a:extLst>
            </p:cNvPr>
            <p:cNvSpPr txBox="1"/>
            <p:nvPr/>
          </p:nvSpPr>
          <p:spPr>
            <a:xfrm>
              <a:off x="2924057" y="729507"/>
              <a:ext cx="1959191" cy="369332"/>
            </a:xfrm>
            <a:prstGeom prst="rect">
              <a:avLst/>
            </a:prstGeom>
            <a:noFill/>
          </p:spPr>
          <p:txBody>
            <a:bodyPr wrap="none" rtlCol="0">
              <a:spAutoFit/>
            </a:bodyPr>
            <a:lstStyle/>
            <a:p>
              <a:r>
                <a:rPr kumimoji="1" lang="ja-JP" altLang="en-US" dirty="0"/>
                <a:t>バネ定数 </a:t>
              </a:r>
              <a:r>
                <a:rPr kumimoji="1" lang="en-US" altLang="ja-JP" dirty="0"/>
                <a:t>k</a:t>
              </a:r>
              <a:r>
                <a:rPr lang="en-US" altLang="ja-JP" dirty="0"/>
                <a:t>[N/m]</a:t>
              </a:r>
              <a:endParaRPr kumimoji="1" lang="ja-JP" altLang="en-US" dirty="0"/>
            </a:p>
          </p:txBody>
        </p:sp>
      </p:grpSp>
      <p:sp>
        <p:nvSpPr>
          <p:cNvPr id="43" name="テキスト ボックス 42">
            <a:extLst>
              <a:ext uri="{FF2B5EF4-FFF2-40B4-BE49-F238E27FC236}">
                <a16:creationId xmlns:a16="http://schemas.microsoft.com/office/drawing/2014/main" id="{DD3C6E22-20F4-44FC-9B2A-C34C9A359493}"/>
              </a:ext>
            </a:extLst>
          </p:cNvPr>
          <p:cNvSpPr txBox="1"/>
          <p:nvPr/>
        </p:nvSpPr>
        <p:spPr>
          <a:xfrm>
            <a:off x="6112083" y="4095880"/>
            <a:ext cx="1261884" cy="830997"/>
          </a:xfrm>
          <a:prstGeom prst="rect">
            <a:avLst/>
          </a:prstGeom>
          <a:noFill/>
        </p:spPr>
        <p:txBody>
          <a:bodyPr wrap="none" rtlCol="0">
            <a:spAutoFit/>
          </a:bodyPr>
          <a:lstStyle/>
          <a:p>
            <a:r>
              <a:rPr kumimoji="1" lang="ja-JP" altLang="en-US" sz="1200" dirty="0"/>
              <a:t>モデル間で</a:t>
            </a:r>
            <a:endParaRPr kumimoji="1" lang="en-US" altLang="ja-JP" sz="1200" dirty="0"/>
          </a:p>
          <a:p>
            <a:r>
              <a:rPr kumimoji="1" lang="ja-JP" altLang="en-US" sz="1200" dirty="0"/>
              <a:t>受け渡す</a:t>
            </a:r>
            <a:r>
              <a:rPr lang="ja-JP" altLang="en-US" sz="1200" dirty="0"/>
              <a:t>物理量</a:t>
            </a:r>
            <a:endParaRPr kumimoji="1" lang="en-US" altLang="ja-JP" sz="1200" dirty="0"/>
          </a:p>
          <a:p>
            <a:r>
              <a:rPr kumimoji="1" lang="ja-JP" altLang="en-US" sz="1200" dirty="0"/>
              <a:t>位置 </a:t>
            </a:r>
            <a:r>
              <a:rPr lang="en-US" altLang="ja-JP" sz="1200" dirty="0"/>
              <a:t>x</a:t>
            </a:r>
          </a:p>
          <a:p>
            <a:r>
              <a:rPr kumimoji="1" lang="ja-JP" altLang="en-US" sz="1200" dirty="0"/>
              <a:t>力     </a:t>
            </a:r>
            <a:r>
              <a:rPr lang="en-US" altLang="ja-JP" sz="1200" dirty="0"/>
              <a:t>F</a:t>
            </a:r>
            <a:endParaRPr kumimoji="1" lang="ja-JP" altLang="en-US" sz="1200" dirty="0"/>
          </a:p>
        </p:txBody>
      </p:sp>
      <p:sp>
        <p:nvSpPr>
          <p:cNvPr id="9" name="テキスト ボックス 8">
            <a:extLst>
              <a:ext uri="{FF2B5EF4-FFF2-40B4-BE49-F238E27FC236}">
                <a16:creationId xmlns:a16="http://schemas.microsoft.com/office/drawing/2014/main" id="{32AD6BFF-F7A0-4C90-BDE2-D349C791CB10}"/>
              </a:ext>
            </a:extLst>
          </p:cNvPr>
          <p:cNvSpPr txBox="1"/>
          <p:nvPr/>
        </p:nvSpPr>
        <p:spPr>
          <a:xfrm>
            <a:off x="9563577" y="3855136"/>
            <a:ext cx="2492990" cy="646331"/>
          </a:xfrm>
          <a:prstGeom prst="rect">
            <a:avLst/>
          </a:prstGeom>
          <a:noFill/>
        </p:spPr>
        <p:txBody>
          <a:bodyPr wrap="none" rtlCol="0">
            <a:spAutoFit/>
          </a:bodyPr>
          <a:lstStyle/>
          <a:p>
            <a:r>
              <a:rPr kumimoji="1" lang="ja-JP" altLang="en-US" dirty="0"/>
              <a:t>左図の式</a:t>
            </a:r>
            <a:r>
              <a:rPr kumimoji="1" lang="ja-JP" altLang="en-US" dirty="0" smtClean="0"/>
              <a:t>をまとめると</a:t>
            </a:r>
            <a:endParaRPr kumimoji="1" lang="en-US" altLang="ja-JP" dirty="0"/>
          </a:p>
          <a:p>
            <a:r>
              <a:rPr lang="ja-JP" altLang="en-US" dirty="0"/>
              <a:t>以下の式になる</a:t>
            </a:r>
            <a:endParaRPr kumimoji="1" lang="ja-JP" altLang="en-US" dirty="0"/>
          </a:p>
        </p:txBody>
      </p:sp>
      <p:sp>
        <p:nvSpPr>
          <p:cNvPr id="44" name="テキスト ボックス 43">
            <a:extLst>
              <a:ext uri="{FF2B5EF4-FFF2-40B4-BE49-F238E27FC236}">
                <a16:creationId xmlns:a16="http://schemas.microsoft.com/office/drawing/2014/main" id="{21DF51E0-9824-4C7C-B9C2-CFB638695B30}"/>
              </a:ext>
            </a:extLst>
          </p:cNvPr>
          <p:cNvSpPr txBox="1"/>
          <p:nvPr/>
        </p:nvSpPr>
        <p:spPr>
          <a:xfrm>
            <a:off x="179666" y="694763"/>
            <a:ext cx="2097049" cy="369332"/>
          </a:xfrm>
          <a:prstGeom prst="rect">
            <a:avLst/>
          </a:prstGeom>
          <a:noFill/>
        </p:spPr>
        <p:txBody>
          <a:bodyPr wrap="none" rtlCol="0">
            <a:spAutoFit/>
          </a:bodyPr>
          <a:lstStyle/>
          <a:p>
            <a:r>
              <a:rPr kumimoji="1" lang="ja-JP" altLang="en-US" u="sng" dirty="0"/>
              <a:t>〇 非減衰自由振動</a:t>
            </a:r>
          </a:p>
        </p:txBody>
      </p:sp>
      <p:sp>
        <p:nvSpPr>
          <p:cNvPr id="6" name="スライド番号プレースホルダー 5"/>
          <p:cNvSpPr>
            <a:spLocks noGrp="1"/>
          </p:cNvSpPr>
          <p:nvPr>
            <p:ph type="sldNum" sz="quarter" idx="12"/>
          </p:nvPr>
        </p:nvSpPr>
        <p:spPr/>
        <p:txBody>
          <a:bodyPr/>
          <a:lstStyle/>
          <a:p>
            <a:fld id="{D836F367-8F14-4921-8441-15DE2D973248}" type="slidenum">
              <a:rPr kumimoji="1" lang="ja-JP" altLang="en-US" smtClean="0"/>
              <a:t>7</a:t>
            </a:fld>
            <a:endParaRPr kumimoji="1" lang="ja-JP" altLang="en-US"/>
          </a:p>
        </p:txBody>
      </p:sp>
      <p:sp>
        <p:nvSpPr>
          <p:cNvPr id="12" name="テキスト ボックス 11"/>
          <p:cNvSpPr txBox="1"/>
          <p:nvPr/>
        </p:nvSpPr>
        <p:spPr>
          <a:xfrm>
            <a:off x="5194733" y="3355748"/>
            <a:ext cx="1338828" cy="369332"/>
          </a:xfrm>
          <a:prstGeom prst="rect">
            <a:avLst/>
          </a:prstGeom>
          <a:noFill/>
        </p:spPr>
        <p:txBody>
          <a:bodyPr wrap="none" rtlCol="0">
            <a:spAutoFit/>
          </a:bodyPr>
          <a:lstStyle/>
          <a:p>
            <a:r>
              <a:rPr kumimoji="1" lang="ja-JP" altLang="en-US" dirty="0" smtClean="0"/>
              <a:t>左右に振動</a:t>
            </a:r>
            <a:endParaRPr kumimoji="1" lang="ja-JP" altLang="en-US" dirty="0"/>
          </a:p>
        </p:txBody>
      </p:sp>
      <p:sp>
        <p:nvSpPr>
          <p:cNvPr id="13" name="正方形/長方形 12"/>
          <p:cNvSpPr/>
          <p:nvPr/>
        </p:nvSpPr>
        <p:spPr>
          <a:xfrm>
            <a:off x="9795543" y="4541810"/>
            <a:ext cx="2320290" cy="11639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6892118" y="1758775"/>
            <a:ext cx="3238387" cy="369332"/>
          </a:xfrm>
          <a:prstGeom prst="rect">
            <a:avLst/>
          </a:prstGeom>
          <a:noFill/>
        </p:spPr>
        <p:txBody>
          <a:bodyPr wrap="none" rtlCol="0">
            <a:spAutoFit/>
          </a:bodyPr>
          <a:lstStyle/>
          <a:p>
            <a:r>
              <a:rPr lang="ja-JP" altLang="en-US" dirty="0"/>
              <a:t>最初</a:t>
            </a:r>
            <a:r>
              <a:rPr lang="ja-JP" altLang="en-US" dirty="0" smtClean="0"/>
              <a:t>に</a:t>
            </a:r>
            <a:r>
              <a:rPr lang="en-US" altLang="ja-JP" dirty="0" smtClean="0"/>
              <a:t>0.1m</a:t>
            </a:r>
            <a:r>
              <a:rPr lang="ja-JP" altLang="en-US" dirty="0" smtClean="0"/>
              <a:t>引っ張り手を離す</a:t>
            </a:r>
            <a:endParaRPr kumimoji="1" lang="ja-JP" altLang="en-US" dirty="0"/>
          </a:p>
        </p:txBody>
      </p:sp>
      <p:sp>
        <p:nvSpPr>
          <p:cNvPr id="17" name="左右矢印 16"/>
          <p:cNvSpPr/>
          <p:nvPr/>
        </p:nvSpPr>
        <p:spPr>
          <a:xfrm>
            <a:off x="4951405" y="3218979"/>
            <a:ext cx="1626986" cy="199526"/>
          </a:xfrm>
          <a:prstGeom prst="lef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7" name="直線矢印コネクタ 46"/>
          <p:cNvCxnSpPr>
            <a:stCxn id="28" idx="6"/>
            <a:endCxn id="45" idx="2"/>
          </p:cNvCxnSpPr>
          <p:nvPr/>
        </p:nvCxnSpPr>
        <p:spPr>
          <a:xfrm>
            <a:off x="6298965" y="2663277"/>
            <a:ext cx="448473" cy="0"/>
          </a:xfrm>
          <a:prstGeom prst="straightConnector1">
            <a:avLst/>
          </a:prstGeom>
          <a:ln w="1905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9" name="テキスト ボックス 48">
                <a:extLst>
                  <a:ext uri="{FF2B5EF4-FFF2-40B4-BE49-F238E27FC236}">
                    <a16:creationId xmlns:a16="http://schemas.microsoft.com/office/drawing/2014/main" id="{08A885E3-A734-4371-BE02-4D5A3FEE5C89}"/>
                  </a:ext>
                </a:extLst>
              </p:cNvPr>
              <p:cNvSpPr txBox="1"/>
              <p:nvPr/>
            </p:nvSpPr>
            <p:spPr>
              <a:xfrm>
                <a:off x="4273257" y="6458511"/>
                <a:ext cx="157004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𝑙</m:t>
                      </m:r>
                      <m:r>
                        <a:rPr kumimoji="1" lang="en-US" altLang="ja-JP" sz="240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𝑐</m:t>
                          </m:r>
                        </m:sub>
                      </m:sSub>
                      <m:r>
                        <a:rPr kumimoji="1"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𝑏</m:t>
                          </m:r>
                        </m:sub>
                      </m:sSub>
                    </m:oMath>
                  </m:oMathPara>
                </a14:m>
                <a:endParaRPr kumimoji="1" lang="en-US" altLang="ja-JP" sz="2400" b="0" dirty="0"/>
              </a:p>
            </p:txBody>
          </p:sp>
        </mc:Choice>
        <mc:Fallback>
          <p:sp>
            <p:nvSpPr>
              <p:cNvPr id="49" name="テキスト ボックス 48">
                <a:extLst>
                  <a:ext uri="{FF2B5EF4-FFF2-40B4-BE49-F238E27FC236}">
                    <a16:creationId xmlns:a16="http://schemas.microsoft.com/office/drawing/2014/main" id="{08A885E3-A734-4371-BE02-4D5A3FEE5C89}"/>
                  </a:ext>
                </a:extLst>
              </p:cNvPr>
              <p:cNvSpPr txBox="1">
                <a:spLocks noRot="1" noChangeAspect="1" noMove="1" noResize="1" noEditPoints="1" noAdjustHandles="1" noChangeArrowheads="1" noChangeShapeType="1" noTextEdit="1"/>
              </p:cNvSpPr>
              <p:nvPr/>
            </p:nvSpPr>
            <p:spPr>
              <a:xfrm>
                <a:off x="4273257" y="6458511"/>
                <a:ext cx="1570045" cy="369332"/>
              </a:xfrm>
              <a:prstGeom prst="rect">
                <a:avLst/>
              </a:prstGeom>
              <a:blipFill>
                <a:blip r:embed="rId12"/>
                <a:stretch>
                  <a:fillRect l="-3876" r="-775" b="-1311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6778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p:cNvPicPr>
            <a:picLocks noChangeAspect="1"/>
          </p:cNvPicPr>
          <p:nvPr/>
        </p:nvPicPr>
        <p:blipFill>
          <a:blip r:embed="rId2"/>
          <a:stretch>
            <a:fillRect/>
          </a:stretch>
        </p:blipFill>
        <p:spPr>
          <a:xfrm>
            <a:off x="233169" y="2951163"/>
            <a:ext cx="4000499" cy="2500312"/>
          </a:xfrm>
          <a:prstGeom prst="rect">
            <a:avLst/>
          </a:prstGeom>
        </p:spPr>
      </p:pic>
      <p:pic>
        <p:nvPicPr>
          <p:cNvPr id="15" name="図 14"/>
          <p:cNvPicPr>
            <a:picLocks noChangeAspect="1"/>
          </p:cNvPicPr>
          <p:nvPr/>
        </p:nvPicPr>
        <p:blipFill rotWithShape="1">
          <a:blip r:embed="rId3"/>
          <a:srcRect b="6818"/>
          <a:stretch/>
        </p:blipFill>
        <p:spPr>
          <a:xfrm>
            <a:off x="259692" y="917050"/>
            <a:ext cx="3649221" cy="1311738"/>
          </a:xfrm>
          <a:prstGeom prst="rect">
            <a:avLst/>
          </a:prstGeom>
        </p:spPr>
      </p:pic>
      <p:sp>
        <p:nvSpPr>
          <p:cNvPr id="4" name="Shape 130">
            <a:extLst>
              <a:ext uri="{FF2B5EF4-FFF2-40B4-BE49-F238E27FC236}">
                <a16:creationId xmlns:a16="http://schemas.microsoft.com/office/drawing/2014/main" id="{78B8FF42-9EFD-4FF9-B63B-6FE78BCE3F13}"/>
              </a:ext>
            </a:extLst>
          </p:cNvPr>
          <p:cNvSpPr/>
          <p:nvPr/>
        </p:nvSpPr>
        <p:spPr>
          <a:xfrm>
            <a:off x="179666" y="87415"/>
            <a:ext cx="322684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smtClean="0"/>
              <a:t>解析モデルの</a:t>
            </a:r>
            <a:r>
              <a:rPr lang="ja-JP" altLang="en-US" dirty="0"/>
              <a:t>作成</a:t>
            </a:r>
            <a:endParaRPr lang="en-US" altLang="ja-JP" dirty="0"/>
          </a:p>
        </p:txBody>
      </p:sp>
      <p:sp>
        <p:nvSpPr>
          <p:cNvPr id="8" name="四角形: 角を丸くする 7">
            <a:extLst>
              <a:ext uri="{FF2B5EF4-FFF2-40B4-BE49-F238E27FC236}">
                <a16:creationId xmlns:a16="http://schemas.microsoft.com/office/drawing/2014/main" id="{E2F7FB56-1F55-426A-8E8D-ACF5FE638A0A}"/>
              </a:ext>
            </a:extLst>
          </p:cNvPr>
          <p:cNvSpPr/>
          <p:nvPr/>
        </p:nvSpPr>
        <p:spPr>
          <a:xfrm>
            <a:off x="1643543" y="3346450"/>
            <a:ext cx="1962150" cy="28575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EEBBF78D-C15B-4980-9291-19320CC91F5B}"/>
              </a:ext>
            </a:extLst>
          </p:cNvPr>
          <p:cNvSpPr/>
          <p:nvPr/>
        </p:nvSpPr>
        <p:spPr>
          <a:xfrm>
            <a:off x="2443643" y="5006023"/>
            <a:ext cx="895350" cy="36195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A0F61D8F-75B9-44E4-85BE-F9E335F6022B}"/>
              </a:ext>
            </a:extLst>
          </p:cNvPr>
          <p:cNvSpPr txBox="1"/>
          <p:nvPr/>
        </p:nvSpPr>
        <p:spPr>
          <a:xfrm>
            <a:off x="716443" y="5626100"/>
            <a:ext cx="4004147" cy="646331"/>
          </a:xfrm>
          <a:prstGeom prst="rect">
            <a:avLst/>
          </a:prstGeom>
          <a:noFill/>
        </p:spPr>
        <p:txBody>
          <a:bodyPr wrap="square" rtlCol="0">
            <a:spAutoFit/>
          </a:bodyPr>
          <a:lstStyle/>
          <a:p>
            <a:r>
              <a:rPr lang="ja-JP" altLang="en-US" dirty="0">
                <a:latin typeface="游ゴシック" panose="020B0400000000000000" pitchFamily="50" charset="-128"/>
                <a:ea typeface="游ゴシック" panose="020B0400000000000000" pitchFamily="50" charset="-128"/>
              </a:rPr>
              <a:t>「名前」にクラス名を</a:t>
            </a:r>
            <a:r>
              <a:rPr lang="ja-JP" altLang="en-US" dirty="0" smtClean="0">
                <a:latin typeface="游ゴシック" panose="020B0400000000000000" pitchFamily="50" charset="-128"/>
                <a:ea typeface="游ゴシック" panose="020B0400000000000000" pitchFamily="50" charset="-128"/>
              </a:rPr>
              <a:t>入力</a:t>
            </a:r>
            <a:endParaRPr lang="en-US" altLang="ja-JP" dirty="0">
              <a:latin typeface="游ゴシック" panose="020B0400000000000000" pitchFamily="50" charset="-128"/>
              <a:ea typeface="游ゴシック" panose="020B0400000000000000" pitchFamily="50" charset="-128"/>
            </a:endParaRPr>
          </a:p>
          <a:p>
            <a:r>
              <a:rPr kumimoji="1" lang="ja-JP" altLang="en-US" dirty="0">
                <a:latin typeface="游ゴシック" panose="020B0400000000000000" pitchFamily="50" charset="-128"/>
                <a:ea typeface="游ゴシック" panose="020B0400000000000000" pitchFamily="50" charset="-128"/>
              </a:rPr>
              <a:t>「</a:t>
            </a:r>
            <a:r>
              <a:rPr kumimoji="1" lang="en-US" altLang="ja-JP" dirty="0">
                <a:latin typeface="游ゴシック" panose="020B0400000000000000" pitchFamily="50" charset="-128"/>
                <a:ea typeface="游ゴシック" panose="020B0400000000000000" pitchFamily="50" charset="-128"/>
              </a:rPr>
              <a:t>OK</a:t>
            </a:r>
            <a:r>
              <a:rPr kumimoji="1" lang="ja-JP" altLang="en-US" dirty="0">
                <a:latin typeface="游ゴシック" panose="020B0400000000000000" pitchFamily="50" charset="-128"/>
                <a:ea typeface="游ゴシック" panose="020B0400000000000000" pitchFamily="50" charset="-128"/>
              </a:rPr>
              <a:t>」を</a:t>
            </a:r>
            <a:r>
              <a:rPr kumimoji="1" lang="ja-JP" altLang="en-US" dirty="0" smtClean="0">
                <a:latin typeface="游ゴシック" panose="020B0400000000000000" pitchFamily="50" charset="-128"/>
                <a:ea typeface="游ゴシック" panose="020B0400000000000000" pitchFamily="50" charset="-128"/>
              </a:rPr>
              <a:t>クリック</a:t>
            </a:r>
            <a:endParaRPr kumimoji="1" lang="en-US" altLang="ja-JP" dirty="0" smtClean="0">
              <a:latin typeface="游ゴシック" panose="020B0400000000000000" pitchFamily="50" charset="-128"/>
              <a:ea typeface="游ゴシック" panose="020B0400000000000000" pitchFamily="50" charset="-128"/>
            </a:endParaRPr>
          </a:p>
        </p:txBody>
      </p:sp>
      <p:sp>
        <p:nvSpPr>
          <p:cNvPr id="13" name="四角形: 角を丸くする 12">
            <a:extLst>
              <a:ext uri="{FF2B5EF4-FFF2-40B4-BE49-F238E27FC236}">
                <a16:creationId xmlns:a16="http://schemas.microsoft.com/office/drawing/2014/main" id="{156192FF-C138-4790-AE55-78A6E07426B2}"/>
              </a:ext>
            </a:extLst>
          </p:cNvPr>
          <p:cNvSpPr/>
          <p:nvPr/>
        </p:nvSpPr>
        <p:spPr>
          <a:xfrm>
            <a:off x="244543" y="1528764"/>
            <a:ext cx="663486" cy="57785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853D6CB7-F72B-4CBC-9779-B65966F231C7}"/>
              </a:ext>
            </a:extLst>
          </p:cNvPr>
          <p:cNvSpPr/>
          <p:nvPr/>
        </p:nvSpPr>
        <p:spPr>
          <a:xfrm>
            <a:off x="233169" y="2219882"/>
            <a:ext cx="4387740" cy="369332"/>
          </a:xfrm>
          <a:prstGeom prst="rect">
            <a:avLst/>
          </a:prstGeom>
        </p:spPr>
        <p:txBody>
          <a:bodyPr wrap="none">
            <a:spAutoFit/>
          </a:bodyPr>
          <a:lstStyle/>
          <a:p>
            <a:r>
              <a:rPr lang="ja-JP" altLang="en-US" dirty="0">
                <a:latin typeface="游ゴシック" panose="020B0400000000000000" pitchFamily="50" charset="-128"/>
                <a:ea typeface="游ゴシック" panose="020B0400000000000000" pitchFamily="50" charset="-128"/>
              </a:rPr>
              <a:t>「</a:t>
            </a:r>
            <a:r>
              <a:rPr lang="en-US" altLang="ja-JP" dirty="0" err="1">
                <a:latin typeface="游ゴシック" panose="020B0400000000000000" pitchFamily="50" charset="-128"/>
                <a:ea typeface="游ゴシック" panose="020B0400000000000000" pitchFamily="50" charset="-128"/>
              </a:rPr>
              <a:t>Modelica</a:t>
            </a:r>
            <a:r>
              <a:rPr lang="ja-JP" altLang="en-US" dirty="0">
                <a:latin typeface="游ゴシック" panose="020B0400000000000000" pitchFamily="50" charset="-128"/>
                <a:ea typeface="游ゴシック" panose="020B0400000000000000" pitchFamily="50" charset="-128"/>
              </a:rPr>
              <a:t>クラス新規作成」をクリック</a:t>
            </a:r>
            <a:endParaRPr lang="en-US" altLang="ja-JP" dirty="0">
              <a:latin typeface="游ゴシック" panose="020B0400000000000000" pitchFamily="50" charset="-128"/>
              <a:ea typeface="游ゴシック" panose="020B0400000000000000" pitchFamily="50" charset="-128"/>
            </a:endParaRPr>
          </a:p>
        </p:txBody>
      </p: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8</a:t>
            </a:fld>
            <a:endParaRPr kumimoji="1" lang="ja-JP" altLang="en-US"/>
          </a:p>
        </p:txBody>
      </p:sp>
      <p:pic>
        <p:nvPicPr>
          <p:cNvPr id="19" name="図 18"/>
          <p:cNvPicPr>
            <a:picLocks noChangeAspect="1"/>
          </p:cNvPicPr>
          <p:nvPr/>
        </p:nvPicPr>
        <p:blipFill>
          <a:blip r:embed="rId4"/>
          <a:stretch>
            <a:fillRect/>
          </a:stretch>
        </p:blipFill>
        <p:spPr>
          <a:xfrm>
            <a:off x="5231130" y="971886"/>
            <a:ext cx="6893899" cy="4689774"/>
          </a:xfrm>
          <a:prstGeom prst="rect">
            <a:avLst/>
          </a:prstGeom>
        </p:spPr>
      </p:pic>
      <p:cxnSp>
        <p:nvCxnSpPr>
          <p:cNvPr id="11" name="直線矢印コネクタ 10">
            <a:extLst>
              <a:ext uri="{FF2B5EF4-FFF2-40B4-BE49-F238E27FC236}">
                <a16:creationId xmlns:a16="http://schemas.microsoft.com/office/drawing/2014/main" id="{16D4477C-C477-4400-B9C4-B608084EB1E9}"/>
              </a:ext>
            </a:extLst>
          </p:cNvPr>
          <p:cNvCxnSpPr>
            <a:cxnSpLocks/>
          </p:cNvCxnSpPr>
          <p:nvPr/>
        </p:nvCxnSpPr>
        <p:spPr>
          <a:xfrm flipV="1">
            <a:off x="3338993" y="3963037"/>
            <a:ext cx="2029297" cy="104298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A0F61D8F-75B9-44E4-85BE-F9E335F6022B}"/>
              </a:ext>
            </a:extLst>
          </p:cNvPr>
          <p:cNvSpPr txBox="1"/>
          <p:nvPr/>
        </p:nvSpPr>
        <p:spPr>
          <a:xfrm>
            <a:off x="5607546" y="5700681"/>
            <a:ext cx="3658374" cy="369332"/>
          </a:xfrm>
          <a:prstGeom prst="rect">
            <a:avLst/>
          </a:prstGeom>
          <a:noFill/>
        </p:spPr>
        <p:txBody>
          <a:bodyPr wrap="none" rtlCol="0">
            <a:spAutoFit/>
          </a:bodyPr>
          <a:lstStyle/>
          <a:p>
            <a:r>
              <a:rPr lang="ja-JP" altLang="en-US" dirty="0" smtClean="0">
                <a:latin typeface="游ゴシック" panose="020B0400000000000000" pitchFamily="50" charset="-128"/>
                <a:ea typeface="游ゴシック" panose="020B0400000000000000" pitchFamily="50" charset="-128"/>
              </a:rPr>
              <a:t>「</a:t>
            </a:r>
            <a:r>
              <a:rPr lang="en-US" altLang="ja-JP" dirty="0" smtClean="0">
                <a:latin typeface="游ゴシック" panose="020B0400000000000000" pitchFamily="50" charset="-128"/>
                <a:ea typeface="游ゴシック" panose="020B0400000000000000" pitchFamily="50" charset="-128"/>
              </a:rPr>
              <a:t>Test</a:t>
            </a:r>
            <a:r>
              <a:rPr lang="ja-JP" altLang="en-US" dirty="0" smtClean="0">
                <a:latin typeface="游ゴシック" panose="020B0400000000000000" pitchFamily="50" charset="-128"/>
                <a:ea typeface="游ゴシック" panose="020B0400000000000000" pitchFamily="50" charset="-128"/>
              </a:rPr>
              <a:t>」が作成されたことを確認</a:t>
            </a:r>
            <a:endParaRPr kumimoji="1" lang="ja-JP" altLang="en-US" dirty="0">
              <a:latin typeface="游ゴシック" panose="020B0400000000000000" pitchFamily="50" charset="-128"/>
              <a:ea typeface="游ゴシック" panose="020B0400000000000000" pitchFamily="50" charset="-128"/>
            </a:endParaRPr>
          </a:p>
        </p:txBody>
      </p:sp>
      <p:sp>
        <p:nvSpPr>
          <p:cNvPr id="23" name="正方形/長方形 22"/>
          <p:cNvSpPr/>
          <p:nvPr/>
        </p:nvSpPr>
        <p:spPr>
          <a:xfrm>
            <a:off x="-60960" y="6292004"/>
            <a:ext cx="6096000" cy="523220"/>
          </a:xfrm>
          <a:prstGeom prst="rect">
            <a:avLst/>
          </a:prstGeom>
        </p:spPr>
        <p:txBody>
          <a:bodyPr>
            <a:spAutoFit/>
          </a:bodyPr>
          <a:lstStyle/>
          <a:p>
            <a:r>
              <a:rPr lang="ja-JP" altLang="en-US" sz="1400" dirty="0">
                <a:latin typeface="游ゴシック" panose="020B0400000000000000" pitchFamily="50" charset="-128"/>
              </a:rPr>
              <a:t>　</a:t>
            </a:r>
            <a:r>
              <a:rPr lang="ja-JP" altLang="en-US" sz="1400" dirty="0">
                <a:solidFill>
                  <a:srgbClr val="FF0000"/>
                </a:solidFill>
                <a:latin typeface="游ゴシック" panose="020B0400000000000000" pitchFamily="50" charset="-128"/>
              </a:rPr>
              <a:t>注意</a:t>
            </a:r>
            <a:r>
              <a:rPr lang="en-US" altLang="ja-JP" sz="1400" dirty="0">
                <a:solidFill>
                  <a:srgbClr val="FF0000"/>
                </a:solidFill>
                <a:latin typeface="游ゴシック" panose="020B0400000000000000" pitchFamily="50" charset="-128"/>
              </a:rPr>
              <a:t>! </a:t>
            </a:r>
            <a:r>
              <a:rPr lang="ja-JP" altLang="en-US" sz="1400" dirty="0">
                <a:latin typeface="游ゴシック" panose="020B0400000000000000" pitchFamily="50" charset="-128"/>
              </a:rPr>
              <a:t>クラス名の頭文字には</a:t>
            </a:r>
            <a:r>
              <a:rPr lang="ja-JP" altLang="en-US" sz="1400" dirty="0" smtClean="0">
                <a:latin typeface="游ゴシック" panose="020B0400000000000000" pitchFamily="50" charset="-128"/>
              </a:rPr>
              <a:t>数字は使用できません。またクラス名には全角文字や一部</a:t>
            </a:r>
            <a:r>
              <a:rPr lang="ja-JP" altLang="en-US" sz="1400" dirty="0">
                <a:latin typeface="游ゴシック" panose="020B0400000000000000" pitchFamily="50" charset="-128"/>
              </a:rPr>
              <a:t>の特殊文字</a:t>
            </a:r>
            <a:r>
              <a:rPr lang="en-US" altLang="ja-JP" sz="1400" dirty="0" smtClean="0">
                <a:latin typeface="游ゴシック" panose="020B0400000000000000" pitchFamily="50" charset="-128"/>
              </a:rPr>
              <a:t>(@</a:t>
            </a:r>
            <a:r>
              <a:rPr lang="ja-JP" altLang="en-US" sz="1400" dirty="0" smtClean="0">
                <a:latin typeface="游ゴシック" panose="020B0400000000000000" pitchFamily="50" charset="-128"/>
              </a:rPr>
              <a:t>や</a:t>
            </a:r>
            <a:r>
              <a:rPr lang="en-US" altLang="ja-JP" sz="1400" dirty="0" smtClean="0">
                <a:latin typeface="游ゴシック" panose="020B0400000000000000" pitchFamily="50" charset="-128"/>
              </a:rPr>
              <a:t>/)</a:t>
            </a:r>
            <a:r>
              <a:rPr lang="ja-JP" altLang="en-US" sz="1400" dirty="0">
                <a:latin typeface="游ゴシック" panose="020B0400000000000000" pitchFamily="50" charset="-128"/>
              </a:rPr>
              <a:t>は使用できません</a:t>
            </a:r>
            <a:endParaRPr lang="ja-JP" altLang="en-US" sz="1400" dirty="0">
              <a:latin typeface="游ゴシック" panose="020B0400000000000000" pitchFamily="50" charset="-128"/>
            </a:endParaRPr>
          </a:p>
        </p:txBody>
      </p:sp>
    </p:spTree>
    <p:extLst>
      <p:ext uri="{BB962C8B-B14F-4D97-AF65-F5344CB8AC3E}">
        <p14:creationId xmlns:p14="http://schemas.microsoft.com/office/powerpoint/2010/main" val="3301696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p:cNvPicPr>
            <a:picLocks noChangeAspect="1"/>
          </p:cNvPicPr>
          <p:nvPr/>
        </p:nvPicPr>
        <p:blipFill>
          <a:blip r:embed="rId2"/>
          <a:stretch>
            <a:fillRect/>
          </a:stretch>
        </p:blipFill>
        <p:spPr>
          <a:xfrm>
            <a:off x="3060350" y="1249393"/>
            <a:ext cx="6591669" cy="5170746"/>
          </a:xfrm>
          <a:prstGeom prst="rect">
            <a:avLst/>
          </a:prstGeom>
        </p:spPr>
      </p:pic>
      <p:sp>
        <p:nvSpPr>
          <p:cNvPr id="4" name="Shape 130">
            <a:extLst>
              <a:ext uri="{FF2B5EF4-FFF2-40B4-BE49-F238E27FC236}">
                <a16:creationId xmlns:a16="http://schemas.microsoft.com/office/drawing/2014/main" id="{78B8FF42-9EFD-4FF9-B63B-6FE78BCE3F13}"/>
              </a:ext>
            </a:extLst>
          </p:cNvPr>
          <p:cNvSpPr/>
          <p:nvPr/>
        </p:nvSpPr>
        <p:spPr>
          <a:xfrm>
            <a:off x="179666" y="87415"/>
            <a:ext cx="3786293"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モデルの貼り付け </a:t>
            </a:r>
            <a:r>
              <a:rPr lang="en-US" altLang="ja-JP" dirty="0"/>
              <a:t>- 1</a:t>
            </a:r>
          </a:p>
        </p:txBody>
      </p:sp>
      <p:sp>
        <p:nvSpPr>
          <p:cNvPr id="5" name="矢印: 下カーブ 4">
            <a:extLst>
              <a:ext uri="{FF2B5EF4-FFF2-40B4-BE49-F238E27FC236}">
                <a16:creationId xmlns:a16="http://schemas.microsoft.com/office/drawing/2014/main" id="{34DB65BD-CA22-41B5-A950-71E9EEA6C881}"/>
              </a:ext>
            </a:extLst>
          </p:cNvPr>
          <p:cNvSpPr/>
          <p:nvPr/>
        </p:nvSpPr>
        <p:spPr>
          <a:xfrm rot="20988490">
            <a:off x="4479289" y="5146040"/>
            <a:ext cx="1270000" cy="425450"/>
          </a:xfrm>
          <a:prstGeom prst="curved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テキスト ボックス 6">
            <a:extLst>
              <a:ext uri="{FF2B5EF4-FFF2-40B4-BE49-F238E27FC236}">
                <a16:creationId xmlns:a16="http://schemas.microsoft.com/office/drawing/2014/main" id="{F8A02DFD-AE5C-474D-8938-67ECDF9E559C}"/>
              </a:ext>
            </a:extLst>
          </p:cNvPr>
          <p:cNvSpPr txBox="1"/>
          <p:nvPr/>
        </p:nvSpPr>
        <p:spPr>
          <a:xfrm>
            <a:off x="5350510" y="4599149"/>
            <a:ext cx="2262158" cy="369332"/>
          </a:xfrm>
          <a:prstGeom prst="rect">
            <a:avLst/>
          </a:prstGeom>
          <a:noFill/>
        </p:spPr>
        <p:txBody>
          <a:bodyPr wrap="none" rtlCol="0">
            <a:spAutoFit/>
          </a:bodyPr>
          <a:lstStyle/>
          <a:p>
            <a:r>
              <a:rPr kumimoji="1" lang="ja-JP" altLang="en-US" dirty="0"/>
              <a:t>ドラッグ＆ドロップ</a:t>
            </a:r>
          </a:p>
        </p:txBody>
      </p:sp>
      <p:sp>
        <p:nvSpPr>
          <p:cNvPr id="8" name="テキスト ボックス 7">
            <a:extLst>
              <a:ext uri="{FF2B5EF4-FFF2-40B4-BE49-F238E27FC236}">
                <a16:creationId xmlns:a16="http://schemas.microsoft.com/office/drawing/2014/main" id="{FB5B6FE5-2590-4CD9-AC74-E4EDC3B74BDB}"/>
              </a:ext>
            </a:extLst>
          </p:cNvPr>
          <p:cNvSpPr txBox="1"/>
          <p:nvPr/>
        </p:nvSpPr>
        <p:spPr>
          <a:xfrm>
            <a:off x="806450" y="742950"/>
            <a:ext cx="9571851" cy="369332"/>
          </a:xfrm>
          <a:prstGeom prst="rect">
            <a:avLst/>
          </a:prstGeom>
          <a:noFill/>
        </p:spPr>
        <p:txBody>
          <a:bodyPr wrap="none" rtlCol="0">
            <a:spAutoFit/>
          </a:bodyPr>
          <a:lstStyle/>
          <a:p>
            <a:r>
              <a:rPr kumimoji="1" lang="en-US" altLang="ja-JP" dirty="0" err="1"/>
              <a:t>Modelica</a:t>
            </a:r>
            <a:r>
              <a:rPr kumimoji="1" lang="en-US" altLang="ja-JP" dirty="0"/>
              <a:t> – Mechanics – Translational – Fixed</a:t>
            </a:r>
            <a:r>
              <a:rPr kumimoji="1" lang="ja-JP" altLang="en-US" dirty="0"/>
              <a:t>をダイアグラムビューへドラッグ</a:t>
            </a:r>
            <a:r>
              <a:rPr kumimoji="1" lang="en-US" altLang="ja-JP" dirty="0"/>
              <a:t>&amp;</a:t>
            </a:r>
            <a:r>
              <a:rPr kumimoji="1" lang="ja-JP" altLang="en-US" dirty="0"/>
              <a:t>ドロップ</a:t>
            </a:r>
          </a:p>
        </p:txBody>
      </p:sp>
      <p:sp>
        <p:nvSpPr>
          <p:cNvPr id="3" name="スライド番号プレースホルダー 2"/>
          <p:cNvSpPr>
            <a:spLocks noGrp="1"/>
          </p:cNvSpPr>
          <p:nvPr>
            <p:ph type="sldNum" sz="quarter" idx="12"/>
          </p:nvPr>
        </p:nvSpPr>
        <p:spPr/>
        <p:txBody>
          <a:bodyPr/>
          <a:lstStyle/>
          <a:p>
            <a:fld id="{D836F367-8F14-4921-8441-15DE2D973248}" type="slidenum">
              <a:rPr kumimoji="1" lang="ja-JP" altLang="en-US" smtClean="0"/>
              <a:t>9</a:t>
            </a:fld>
            <a:endParaRPr kumimoji="1" lang="ja-JP" altLang="en-US"/>
          </a:p>
        </p:txBody>
      </p:sp>
      <p:sp>
        <p:nvSpPr>
          <p:cNvPr id="10" name="楕円 9"/>
          <p:cNvSpPr/>
          <p:nvPr/>
        </p:nvSpPr>
        <p:spPr>
          <a:xfrm>
            <a:off x="3030220" y="2679700"/>
            <a:ext cx="205740" cy="1879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503282" y="2773680"/>
            <a:ext cx="2361549" cy="923330"/>
          </a:xfrm>
          <a:prstGeom prst="rect">
            <a:avLst/>
          </a:prstGeom>
          <a:noFill/>
        </p:spPr>
        <p:txBody>
          <a:bodyPr wrap="square" rtlCol="0">
            <a:spAutoFit/>
          </a:bodyPr>
          <a:lstStyle/>
          <a:p>
            <a:r>
              <a:rPr kumimoji="1" lang="ja-JP" altLang="en-US" dirty="0" smtClean="0"/>
              <a:t>「＋」をクリックすることで中身を開くことができます</a:t>
            </a:r>
            <a:endParaRPr kumimoji="1" lang="ja-JP" altLang="en-US" dirty="0"/>
          </a:p>
        </p:txBody>
      </p:sp>
      <p:cxnSp>
        <p:nvCxnSpPr>
          <p:cNvPr id="13" name="直線矢印コネクタ 12"/>
          <p:cNvCxnSpPr>
            <a:stCxn id="11" idx="3"/>
            <a:endCxn id="10" idx="3"/>
          </p:cNvCxnSpPr>
          <p:nvPr/>
        </p:nvCxnSpPr>
        <p:spPr>
          <a:xfrm flipV="1">
            <a:off x="2864831" y="2840134"/>
            <a:ext cx="195519" cy="395211"/>
          </a:xfrm>
          <a:prstGeom prst="straightConnector1">
            <a:avLst/>
          </a:prstGeom>
          <a:ln w="1905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6667500" y="5733797"/>
            <a:ext cx="2031325" cy="369332"/>
          </a:xfrm>
          <a:prstGeom prst="rect">
            <a:avLst/>
          </a:prstGeom>
          <a:noFill/>
        </p:spPr>
        <p:txBody>
          <a:bodyPr wrap="none" rtlCol="0">
            <a:spAutoFit/>
          </a:bodyPr>
          <a:lstStyle/>
          <a:p>
            <a:r>
              <a:rPr kumimoji="1" lang="ja-JP" altLang="en-US" dirty="0" smtClean="0">
                <a:solidFill>
                  <a:schemeClr val="accent1">
                    <a:lumMod val="75000"/>
                  </a:schemeClr>
                </a:solidFill>
              </a:rPr>
              <a:t>「壁」を表します</a:t>
            </a:r>
            <a:endParaRPr kumimoji="1" lang="ja-JP" altLang="en-US" dirty="0">
              <a:solidFill>
                <a:schemeClr val="accent1">
                  <a:lumMod val="75000"/>
                </a:schemeClr>
              </a:solidFill>
            </a:endParaRPr>
          </a:p>
        </p:txBody>
      </p:sp>
      <p:cxnSp>
        <p:nvCxnSpPr>
          <p:cNvPr id="19" name="直線矢印コネクタ 18"/>
          <p:cNvCxnSpPr/>
          <p:nvPr/>
        </p:nvCxnSpPr>
        <p:spPr>
          <a:xfrm flipH="1" flipV="1">
            <a:off x="6481590" y="5496704"/>
            <a:ext cx="319260" cy="269215"/>
          </a:xfrm>
          <a:prstGeom prst="straightConnector1">
            <a:avLst/>
          </a:prstGeom>
          <a:ln w="19050">
            <a:solidFill>
              <a:schemeClr val="accent1">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80472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5715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TotalTime>
  <Words>868</Words>
  <Application>Microsoft Office PowerPoint</Application>
  <PresentationFormat>ワイド画面</PresentationFormat>
  <Paragraphs>198</Paragraphs>
  <Slides>18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18</vt:i4>
      </vt:variant>
    </vt:vector>
  </HeadingPairs>
  <TitlesOfParts>
    <vt:vector size="24" baseType="lpstr">
      <vt:lpstr>YuMincho Medium</vt:lpstr>
      <vt:lpstr>游ゴシック</vt:lpstr>
      <vt:lpstr>游ゴシック Light</vt:lpstr>
      <vt:lpstr>Arial</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植田惠法</dc:creator>
  <cp:lastModifiedBy>MBD-DG 植田 惠法</cp:lastModifiedBy>
  <cp:revision>125</cp:revision>
  <dcterms:created xsi:type="dcterms:W3CDTF">2017-07-29T00:52:37Z</dcterms:created>
  <dcterms:modified xsi:type="dcterms:W3CDTF">2020-04-08T07:52:53Z</dcterms:modified>
</cp:coreProperties>
</file>