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93" r:id="rId3"/>
    <p:sldId id="283" r:id="rId4"/>
    <p:sldId id="281" r:id="rId5"/>
    <p:sldId id="294" r:id="rId6"/>
    <p:sldId id="296" r:id="rId7"/>
    <p:sldId id="295" r:id="rId8"/>
    <p:sldId id="286" r:id="rId9"/>
    <p:sldId id="297" r:id="rId10"/>
    <p:sldId id="289" r:id="rId1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FFFF66"/>
    <a:srgbClr val="99CCFF"/>
    <a:srgbClr val="CCFF33"/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7" autoAdjust="0"/>
    <p:restoredTop sz="94660"/>
  </p:normalViewPr>
  <p:slideViewPr>
    <p:cSldViewPr snapToGrid="0">
      <p:cViewPr varScale="1">
        <p:scale>
          <a:sx n="81" d="100"/>
          <a:sy n="81" d="100"/>
        </p:scale>
        <p:origin x="526" y="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4FB457-52AB-4B82-92C1-F1FEFE62B139}" type="datetimeFigureOut">
              <a:rPr kumimoji="1" lang="ja-JP" altLang="en-US" smtClean="0"/>
              <a:t>2020/4/9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E79521-08F5-4198-9F25-AA46C18400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3661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640A934-6052-47D7-9600-E017EFD518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>
            <a:extLst>
              <a:ext uri="{FF2B5EF4-FFF2-40B4-BE49-F238E27FC236}">
                <a16:creationId xmlns:a16="http://schemas.microsoft.com/office/drawing/2014/main" id="{3567CB88-D2AC-4759-A0FB-979F04B4A7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F327D2F-D218-4DB3-A496-FC51084D5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040C8-DFFD-4446-B581-22DAA2AE421E}" type="datetime1">
              <a:rPr kumimoji="1" lang="ja-JP" altLang="en-US" smtClean="0"/>
              <a:t>2020/4/9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5CE8AFA-1A69-423A-AE33-53D4B86E3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631D19D-2B03-4CD1-904A-35788E90C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6F367-8F14-4921-8441-15DE2D9732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8208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E9F8C32-40DD-4764-AA14-CA340E884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B25EDB7-B389-43DE-88B0-2E43F12A70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4750E22-4C4B-417A-8C48-347CB348E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B7905-8BA1-439B-8662-C6E1398BEF85}" type="datetime1">
              <a:rPr kumimoji="1" lang="ja-JP" altLang="en-US" smtClean="0"/>
              <a:t>2020/4/9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C19161E-7AEC-4345-BBC9-3BC233DE1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6EA905A-EBB0-4E40-9913-3C0464FD4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6F367-8F14-4921-8441-15DE2D9732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1043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8A876662-0CE9-49E9-AC02-EE7ACC657B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6FE2065-03F0-48E5-82DF-EC7EEE0207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1B9FF21-774F-48FE-A04C-9E8A7F644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60CD-B092-42C5-B422-1CE46974F0BA}" type="datetime1">
              <a:rPr kumimoji="1" lang="ja-JP" altLang="en-US" smtClean="0"/>
              <a:t>2020/4/9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D32535A-4B89-476F-B51B-EC1413A24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5260F05-0529-4B2A-B354-E1AB043C9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6F367-8F14-4921-8441-15DE2D9732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6541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414AC56-2C6E-4FD6-AC2A-C0C7474C8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04E7051-D2C1-4B63-BA62-A08EA43343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E25CE84-A884-4ACE-B6EE-7E97B7475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2E061-FEED-40FC-ACCC-2D656C9B7865}" type="datetime1">
              <a:rPr kumimoji="1" lang="ja-JP" altLang="en-US" smtClean="0"/>
              <a:t>2020/4/9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BCBC0D2-F1DA-4C16-85D1-974CF48BC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BD1951C-19F9-4BB8-96D6-46797F902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6F367-8F14-4921-8441-15DE2D9732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3939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D00A678-F443-4FEA-93D6-3926EB7E4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BDD3B79-A0F7-4C8D-918D-88BDE69250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3E71825-7DD8-4B80-96D1-977008B85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98FB1-26D0-46C1-981F-C1C8C7D2C605}" type="datetime1">
              <a:rPr kumimoji="1" lang="ja-JP" altLang="en-US" smtClean="0"/>
              <a:t>2020/4/9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CED311E-FAA6-4C7D-9FC2-BC675C723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C4D0E2E-8245-4907-96CA-10999815D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6F367-8F14-4921-8441-15DE2D9732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1063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A5D23ED-03EA-4F07-87E3-28D2640C7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DF3938E-99C2-4825-ABC3-D707D0C368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2B3DC81-B6AF-47A5-9EE9-0C3D54421C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C78BECE-026B-4F33-8924-AD8452F95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1565A-5942-4E86-BA53-1EA4FAE20480}" type="datetime1">
              <a:rPr kumimoji="1" lang="ja-JP" altLang="en-US" smtClean="0"/>
              <a:t>2020/4/9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9783764-5DB0-4331-BA1F-9C2D17E59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27F6C2E-6C8F-41C1-B48C-229295133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6F367-8F14-4921-8441-15DE2D9732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0398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6019687-F0F8-411B-B519-E0AE83C5C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486F68B-292D-4F65-9707-BC2217D314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74F2048-6469-4F18-8B58-31750801BC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E6D5D63-E489-48AC-A362-55DB02899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48F1C4A-5767-4EC0-85C8-571505755E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BC9ACD47-787F-4BE6-B29B-B3CFFDE55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C1AF6-625A-49A2-8EA7-D638C48A598D}" type="datetime1">
              <a:rPr kumimoji="1" lang="ja-JP" altLang="en-US" smtClean="0"/>
              <a:t>2020/4/9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BD4D869A-6245-47EA-826A-11903CEDC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EB8A9AF0-6356-40A0-8941-4F93A45D9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6F367-8F14-4921-8441-15DE2D9732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5739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50760D9-6747-4690-8F9A-C5AE1864B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2837AA8-1B7A-4F48-99C3-675552A16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9E61D-72C4-4B88-BAE0-94F4AC95609C}" type="datetime1">
              <a:rPr kumimoji="1" lang="ja-JP" altLang="en-US" smtClean="0"/>
              <a:t>2020/4/9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AEAC055-ADBD-47BF-A7E2-EE031ABE5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88EF311-DAB4-4685-91A4-BDE1EF3D5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6F367-8F14-4921-8441-15DE2D9732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9331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12C283A7-F09B-44DA-AE34-70823E7FC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519E0-C04E-4250-B674-96170483994D}" type="datetime1">
              <a:rPr kumimoji="1" lang="ja-JP" altLang="en-US" smtClean="0"/>
              <a:t>2020/4/9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D19F830-754F-4C18-8FE4-2F04D270A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F30F06F-B6C9-459E-9D53-161CC5800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6F367-8F14-4921-8441-15DE2D9732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5905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4039C46-50B8-4DD5-BF93-3CBBC0EBA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AC67650-298A-4F61-B23F-88F3E8456A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BAF77E6-1E08-4613-B05D-57C5EDE232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D6E41A3-42D9-4D44-A093-4D97E3D0D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04215-2A3E-4A09-B5BA-466C684A7154}" type="datetime1">
              <a:rPr kumimoji="1" lang="ja-JP" altLang="en-US" smtClean="0"/>
              <a:t>2020/4/9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5791E1E-DDBA-44B3-9ED6-75CDC9639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FA0BBAC-041B-4530-8DE5-67BB03F94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6F367-8F14-4921-8441-15DE2D9732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6990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32961A6-5FD9-4DD1-9399-79025E702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D8E8218E-30F7-4056-BD7E-9E862E2C6E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6A51302-49EB-4A71-8C42-03C06785F9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22867D7-B298-4F34-BF60-7897C1D26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05EA9-D76B-4847-BCC9-8EB90924459F}" type="datetime1">
              <a:rPr kumimoji="1" lang="ja-JP" altLang="en-US" smtClean="0"/>
              <a:t>2020/4/9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2E40EFE-69CF-4922-A072-21BEA5904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23CBFBD-4D74-4C68-B5BD-F1D021B97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6F367-8F14-4921-8441-15DE2D9732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5259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ED3DF858-0510-483E-A45F-3B5502184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1E53387-6A73-4453-AABC-8B3D4C314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A47AD39-5B31-4CF5-81B8-8F59795ECF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8D198-2A46-432C-8A8C-6EF5624DACDD}" type="datetime1">
              <a:rPr kumimoji="1" lang="ja-JP" altLang="en-US" smtClean="0"/>
              <a:t>2020/4/9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BF83D56-A9B3-4EDF-BFEA-EBC848414D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DCF5551-4BBA-4B6C-8390-6BC3D9EA83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36F367-8F14-4921-8441-15DE2D9732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1731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opensource.org/licenses/mit-license.php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F0A6FEE-5F30-47CD-92B6-24311CE0EC92}"/>
              </a:ext>
            </a:extLst>
          </p:cNvPr>
          <p:cNvSpPr txBox="1"/>
          <p:nvPr/>
        </p:nvSpPr>
        <p:spPr>
          <a:xfrm>
            <a:off x="1042745" y="1837915"/>
            <a:ext cx="106763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800" b="1" u="sng" dirty="0" err="1"/>
              <a:t>OpenModelica</a:t>
            </a:r>
            <a:r>
              <a:rPr kumimoji="1" lang="ja-JP" altLang="en-US" sz="4800" b="1" u="sng" dirty="0"/>
              <a:t>超初級チュートリアル</a:t>
            </a: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A3839584-586E-4BF7-B7D0-CF7E5BDF7807}"/>
              </a:ext>
            </a:extLst>
          </p:cNvPr>
          <p:cNvSpPr/>
          <p:nvPr/>
        </p:nvSpPr>
        <p:spPr>
          <a:xfrm>
            <a:off x="3076408" y="2835544"/>
            <a:ext cx="510909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4800" b="1" dirty="0">
                <a:solidFill>
                  <a:srgbClr val="FF0000"/>
                </a:solidFill>
              </a:rPr>
              <a:t>２．コーディング</a:t>
            </a:r>
            <a:endParaRPr lang="en-US" altLang="ja-JP" sz="4800" b="1" dirty="0">
              <a:solidFill>
                <a:srgbClr val="FF0000"/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908A42C2-E793-41DB-9A00-604AE173FDAE}"/>
              </a:ext>
            </a:extLst>
          </p:cNvPr>
          <p:cNvSpPr/>
          <p:nvPr/>
        </p:nvSpPr>
        <p:spPr>
          <a:xfrm>
            <a:off x="3230707" y="5796050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ja-JP" dirty="0"/>
              <a:t>Copyright (C) </a:t>
            </a:r>
            <a:r>
              <a:rPr lang="en-US" altLang="ja-JP" dirty="0" smtClean="0"/>
              <a:t>2020 </a:t>
            </a:r>
            <a:r>
              <a:rPr lang="en-US" altLang="ja-JP" dirty="0"/>
              <a:t>Shigenori Ueda</a:t>
            </a:r>
          </a:p>
          <a:p>
            <a:pPr algn="ctr"/>
            <a:r>
              <a:rPr lang="en-US" altLang="ja-JP" dirty="0"/>
              <a:t>Released under the MIT license</a:t>
            </a:r>
          </a:p>
          <a:p>
            <a:pPr algn="ctr"/>
            <a:r>
              <a:rPr lang="en-US" altLang="ja-JP" dirty="0">
                <a:hlinkClick r:id="rId2"/>
              </a:rPr>
              <a:t>https://opensource.org/licenses/mit-license.php</a:t>
            </a:r>
            <a:endParaRPr lang="en-US" altLang="ja-JP" dirty="0"/>
          </a:p>
          <a:p>
            <a:pPr algn="ctr"/>
            <a:endParaRPr lang="en-US" altLang="ja-JP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6F367-8F14-4921-8441-15DE2D973248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42364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60492580-EF1E-4F9E-8DCE-C2E1E7A8A8C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73773" y="2044738"/>
            <a:ext cx="3623489" cy="4412765"/>
          </a:xfrm>
          <a:prstGeom prst="rect">
            <a:avLst/>
          </a:prstGeom>
        </p:spPr>
      </p:pic>
      <p:sp>
        <p:nvSpPr>
          <p:cNvPr id="3" name="Shape 130">
            <a:extLst>
              <a:ext uri="{FF2B5EF4-FFF2-40B4-BE49-F238E27FC236}">
                <a16:creationId xmlns:a16="http://schemas.microsoft.com/office/drawing/2014/main" id="{3DCD945E-8002-4AC3-8877-657FDFC98295}"/>
              </a:ext>
            </a:extLst>
          </p:cNvPr>
          <p:cNvSpPr/>
          <p:nvPr/>
        </p:nvSpPr>
        <p:spPr>
          <a:xfrm>
            <a:off x="179666" y="87415"/>
            <a:ext cx="8231805" cy="5796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100" u="sng">
                <a:latin typeface="YuMincho Medium"/>
                <a:ea typeface="YuMincho Medium"/>
                <a:cs typeface="YuMincho Medium"/>
                <a:sym typeface="YuMincho Medium"/>
              </a:defRPr>
            </a:pPr>
            <a:r>
              <a:rPr lang="en-US" altLang="ja-JP" dirty="0" err="1"/>
              <a:t>Modelica</a:t>
            </a:r>
            <a:r>
              <a:rPr lang="ja-JP" altLang="en-US" dirty="0"/>
              <a:t>言語の勉強 </a:t>
            </a:r>
            <a:r>
              <a:rPr lang="ja-JP" altLang="en-US" dirty="0" err="1"/>
              <a:t>ー</a:t>
            </a:r>
            <a:r>
              <a:rPr lang="ja-JP" altLang="en-US" dirty="0"/>
              <a:t> </a:t>
            </a:r>
            <a:r>
              <a:rPr lang="en-US" altLang="ja-JP" dirty="0" err="1"/>
              <a:t>OpenModelica</a:t>
            </a:r>
            <a:r>
              <a:rPr lang="en-US" altLang="ja-JP" dirty="0"/>
              <a:t> Notebook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8D1B76A-39D5-4EBF-9F6F-9D91ED9353DA}"/>
              </a:ext>
            </a:extLst>
          </p:cNvPr>
          <p:cNvSpPr txBox="1"/>
          <p:nvPr/>
        </p:nvSpPr>
        <p:spPr>
          <a:xfrm>
            <a:off x="693868" y="1032734"/>
            <a:ext cx="86741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/>
              <a:t>Modelica</a:t>
            </a:r>
            <a:r>
              <a:rPr kumimoji="1" lang="ja-JP" altLang="en-US" dirty="0"/>
              <a:t>言語の勉強には、</a:t>
            </a:r>
            <a:r>
              <a:rPr kumimoji="1" lang="en-US" altLang="ja-JP" dirty="0" err="1"/>
              <a:t>OpenModelica</a:t>
            </a:r>
            <a:r>
              <a:rPr kumimoji="1" lang="en-US" altLang="ja-JP" dirty="0"/>
              <a:t> Notebook(OM Notebook)</a:t>
            </a:r>
            <a:r>
              <a:rPr kumimoji="1" lang="ja-JP" altLang="en-US" dirty="0"/>
              <a:t>が便利です。</a:t>
            </a:r>
            <a:endParaRPr kumimoji="1" lang="en-US" altLang="ja-JP" dirty="0"/>
          </a:p>
          <a:p>
            <a:r>
              <a:rPr lang="en-US" altLang="ja-JP" dirty="0"/>
              <a:t>OM Notebook</a:t>
            </a:r>
            <a:r>
              <a:rPr lang="ja-JP" altLang="en-US" dirty="0"/>
              <a:t>は</a:t>
            </a:r>
            <a:r>
              <a:rPr lang="en-US" altLang="ja-JP" dirty="0" err="1"/>
              <a:t>Modelica</a:t>
            </a:r>
            <a:r>
              <a:rPr lang="ja-JP" altLang="en-US" dirty="0"/>
              <a:t>言語の学習のために作られた</a:t>
            </a:r>
            <a:r>
              <a:rPr lang="en-US" altLang="ja-JP" dirty="0"/>
              <a:t>PC</a:t>
            </a:r>
            <a:r>
              <a:rPr lang="ja-JP" altLang="en-US" dirty="0"/>
              <a:t>用学習教材です。</a:t>
            </a:r>
            <a:endParaRPr kumimoji="1" lang="ja-JP" altLang="en-US" dirty="0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D966B3AE-FC3A-4718-B581-57941926DE59}"/>
              </a:ext>
            </a:extLst>
          </p:cNvPr>
          <p:cNvSpPr/>
          <p:nvPr/>
        </p:nvSpPr>
        <p:spPr>
          <a:xfrm>
            <a:off x="437290" y="5875154"/>
            <a:ext cx="3144109" cy="58234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B0A08AE8-B0F5-4DFB-9E13-C03EF7CC11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2300" y="3245102"/>
            <a:ext cx="5735949" cy="3325036"/>
          </a:xfrm>
          <a:prstGeom prst="rect">
            <a:avLst/>
          </a:prstGeom>
        </p:spPr>
      </p:pic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CA54D56E-A037-449A-9F99-956376B4913B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3581399" y="4907620"/>
            <a:ext cx="2120901" cy="1258709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A9360E6-1928-4500-B82B-52AEAF33CCE6}"/>
              </a:ext>
            </a:extLst>
          </p:cNvPr>
          <p:cNvSpPr txBox="1"/>
          <p:nvPr/>
        </p:nvSpPr>
        <p:spPr>
          <a:xfrm>
            <a:off x="4948368" y="1861919"/>
            <a:ext cx="704071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「</a:t>
            </a:r>
            <a:r>
              <a:rPr lang="en-US" altLang="ja-JP" dirty="0"/>
              <a:t>Getting Started Using </a:t>
            </a:r>
            <a:r>
              <a:rPr lang="en-US" altLang="ja-JP" dirty="0" err="1"/>
              <a:t>OMNotebook</a:t>
            </a:r>
            <a:r>
              <a:rPr lang="ja-JP" altLang="en-US" dirty="0"/>
              <a:t>」をよく読み</a:t>
            </a:r>
            <a:endParaRPr lang="en-US" altLang="ja-JP" dirty="0"/>
          </a:p>
          <a:p>
            <a:r>
              <a:rPr kumimoji="1" lang="ja-JP" altLang="en-US" dirty="0"/>
              <a:t>「</a:t>
            </a:r>
            <a:r>
              <a:rPr lang="en-US" altLang="ja-JP" dirty="0"/>
              <a:t>Exercise 1</a:t>
            </a:r>
            <a:r>
              <a:rPr kumimoji="1" lang="ja-JP" altLang="en-US" dirty="0"/>
              <a:t>」からトライしてみましょう。</a:t>
            </a:r>
            <a:endParaRPr kumimoji="1" lang="en-US" altLang="ja-JP" dirty="0"/>
          </a:p>
          <a:p>
            <a:r>
              <a:rPr lang="ja-JP" altLang="en-US" dirty="0"/>
              <a:t>本チュートリアルの「</a:t>
            </a:r>
            <a:r>
              <a:rPr lang="en-US" altLang="ja-JP" dirty="0"/>
              <a:t>HelloWorld</a:t>
            </a:r>
            <a:r>
              <a:rPr lang="ja-JP" altLang="en-US" dirty="0"/>
              <a:t>」も</a:t>
            </a:r>
            <a:r>
              <a:rPr lang="en-US" altLang="ja-JP" dirty="0"/>
              <a:t>First Basic Examples</a:t>
            </a:r>
            <a:r>
              <a:rPr lang="ja-JP" altLang="en-US" dirty="0"/>
              <a:t>として</a:t>
            </a:r>
            <a:endParaRPr lang="en-US" altLang="ja-JP" dirty="0"/>
          </a:p>
          <a:p>
            <a:r>
              <a:rPr kumimoji="1" lang="ja-JP" altLang="en-US" dirty="0"/>
              <a:t>紹介されています。</a:t>
            </a:r>
          </a:p>
        </p:txBody>
      </p:sp>
      <p:sp>
        <p:nvSpPr>
          <p:cNvPr id="8" name="スライド番号プレースホルダー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6F367-8F14-4921-8441-15DE2D973248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9846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FED29EE-AF3E-4341-969E-62CE8E0A3F31}"/>
              </a:ext>
            </a:extLst>
          </p:cNvPr>
          <p:cNvSpPr txBox="1"/>
          <p:nvPr/>
        </p:nvSpPr>
        <p:spPr>
          <a:xfrm>
            <a:off x="4667674" y="499110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u="sng" dirty="0"/>
              <a:t>注意事項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BDCDFD7-929B-4DBF-BA2E-980EE71F8427}"/>
              </a:ext>
            </a:extLst>
          </p:cNvPr>
          <p:cNvSpPr txBox="1"/>
          <p:nvPr/>
        </p:nvSpPr>
        <p:spPr>
          <a:xfrm>
            <a:off x="1504950" y="1765300"/>
            <a:ext cx="1020445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・　本チュートリアルは「</a:t>
            </a:r>
            <a:r>
              <a:rPr kumimoji="1" lang="en-US" altLang="ja-JP" sz="2400" dirty="0" err="1"/>
              <a:t>OpenModelica</a:t>
            </a:r>
            <a:r>
              <a:rPr kumimoji="1" lang="ja-JP" altLang="en-US" sz="2400" dirty="0"/>
              <a:t>超初級チュートリアル </a:t>
            </a:r>
            <a:r>
              <a:rPr kumimoji="1" lang="en-US" altLang="ja-JP" sz="2400" dirty="0"/>
              <a:t>1.</a:t>
            </a:r>
          </a:p>
          <a:p>
            <a:r>
              <a:rPr lang="ja-JP" altLang="en-US" sz="2400" dirty="0"/>
              <a:t>　　</a:t>
            </a:r>
            <a:r>
              <a:rPr kumimoji="1" lang="ja-JP" altLang="en-US" sz="2400" dirty="0"/>
              <a:t>解析モデルの作成と実行」</a:t>
            </a:r>
            <a:r>
              <a:rPr lang="ja-JP" altLang="en-US" sz="2400" dirty="0"/>
              <a:t>の内容が理解できていることを前提と</a:t>
            </a:r>
            <a:endParaRPr lang="en-US" altLang="ja-JP" sz="2400" dirty="0"/>
          </a:p>
          <a:p>
            <a:r>
              <a:rPr lang="ja-JP" altLang="en-US" sz="2400" dirty="0"/>
              <a:t>　　して</a:t>
            </a:r>
            <a:r>
              <a:rPr lang="ja-JP" altLang="en-US" sz="2400" dirty="0" smtClean="0"/>
              <a:t>おります</a:t>
            </a:r>
            <a:endParaRPr lang="en-US" altLang="ja-JP" sz="2400" dirty="0" smtClean="0"/>
          </a:p>
          <a:p>
            <a:endParaRPr lang="en-US" altLang="ja-JP" sz="2400" dirty="0" smtClean="0"/>
          </a:p>
          <a:p>
            <a:r>
              <a:rPr lang="ja-JP" altLang="en-US" sz="2400" dirty="0" smtClean="0"/>
              <a:t>・　本チュートリアルは以下の</a:t>
            </a:r>
            <a:r>
              <a:rPr lang="ja-JP" altLang="en-US" sz="2400" dirty="0"/>
              <a:t>一般的な</a:t>
            </a:r>
            <a:r>
              <a:rPr lang="ja-JP" altLang="en-US" sz="2400" dirty="0" smtClean="0"/>
              <a:t>プログラミング知識がある方を</a:t>
            </a:r>
            <a:endParaRPr lang="en-US" altLang="ja-JP" sz="2400" dirty="0" smtClean="0"/>
          </a:p>
          <a:p>
            <a:r>
              <a:rPr lang="ja-JP" altLang="en-US" sz="2400" dirty="0"/>
              <a:t>　</a:t>
            </a:r>
            <a:r>
              <a:rPr lang="ja-JP" altLang="en-US" sz="2400" dirty="0" smtClean="0"/>
              <a:t>　対象としています。</a:t>
            </a:r>
            <a:endParaRPr lang="en-US" altLang="ja-JP" sz="2400" dirty="0" smtClean="0"/>
          </a:p>
          <a:p>
            <a:r>
              <a:rPr kumimoji="1" lang="ja-JP" altLang="en-US" sz="2400" dirty="0"/>
              <a:t>　</a:t>
            </a:r>
            <a:r>
              <a:rPr kumimoji="1" lang="ja-JP" altLang="en-US" sz="2400" dirty="0" smtClean="0"/>
              <a:t>　　・変数の型</a:t>
            </a:r>
            <a:r>
              <a:rPr kumimoji="1" lang="en-US" altLang="ja-JP" sz="2400" dirty="0" smtClean="0"/>
              <a:t>(</a:t>
            </a:r>
            <a:r>
              <a:rPr kumimoji="1" lang="ja-JP" altLang="en-US" sz="2400" dirty="0" smtClean="0"/>
              <a:t>整数型、実数型 </a:t>
            </a:r>
            <a:r>
              <a:rPr kumimoji="1" lang="en-US" altLang="ja-JP" sz="2400" dirty="0" smtClean="0"/>
              <a:t>etc.</a:t>
            </a:r>
            <a:r>
              <a:rPr kumimoji="1" lang="ja-JP" altLang="en-US" sz="2400" dirty="0" smtClean="0"/>
              <a:t>）</a:t>
            </a:r>
            <a:endParaRPr kumimoji="1" lang="en-US" altLang="ja-JP" sz="2400" dirty="0" smtClean="0"/>
          </a:p>
          <a:p>
            <a:r>
              <a:rPr lang="ja-JP" altLang="en-US" sz="2400" dirty="0"/>
              <a:t>　</a:t>
            </a:r>
            <a:r>
              <a:rPr lang="ja-JP" altLang="en-US" sz="2400" dirty="0" smtClean="0"/>
              <a:t>　　・コマンドの意味</a:t>
            </a:r>
            <a:endParaRPr kumimoji="1" lang="ja-JP" altLang="en-US" sz="240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14E72353-C904-4A0B-BA69-50B235C2EE8F}"/>
              </a:ext>
            </a:extLst>
          </p:cNvPr>
          <p:cNvSpPr txBox="1"/>
          <p:nvPr/>
        </p:nvSpPr>
        <p:spPr>
          <a:xfrm>
            <a:off x="1504950" y="5248910"/>
            <a:ext cx="81515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・　</a:t>
            </a:r>
            <a:r>
              <a:rPr kumimoji="1" lang="en-US" altLang="ja-JP" sz="2400" dirty="0" smtClean="0"/>
              <a:t>OpenModelica1.14.1 </a:t>
            </a:r>
            <a:r>
              <a:rPr kumimoji="1" lang="en-US" altLang="ja-JP" sz="2400" dirty="0"/>
              <a:t>(64bit – windows</a:t>
            </a:r>
            <a:r>
              <a:rPr kumimoji="1" lang="ja-JP" altLang="en-US" sz="2400" dirty="0"/>
              <a:t>版</a:t>
            </a:r>
            <a:r>
              <a:rPr kumimoji="1" lang="en-US" altLang="ja-JP" sz="2400" dirty="0"/>
              <a:t>)</a:t>
            </a:r>
            <a:r>
              <a:rPr kumimoji="1" lang="ja-JP" altLang="en-US" sz="2400" dirty="0"/>
              <a:t>を利用して</a:t>
            </a:r>
            <a:endParaRPr kumimoji="1" lang="en-US" altLang="ja-JP" sz="2400" dirty="0"/>
          </a:p>
          <a:p>
            <a:r>
              <a:rPr lang="ja-JP" altLang="en-US" sz="2400" dirty="0"/>
              <a:t>　　本</a:t>
            </a:r>
            <a:r>
              <a:rPr kumimoji="1" lang="ja-JP" altLang="en-US" sz="2400" dirty="0"/>
              <a:t>チュートリアルは作成されています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6F367-8F14-4921-8441-15DE2D973248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8812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30">
            <a:extLst>
              <a:ext uri="{FF2B5EF4-FFF2-40B4-BE49-F238E27FC236}">
                <a16:creationId xmlns:a16="http://schemas.microsoft.com/office/drawing/2014/main" id="{925B04DB-30E4-42E2-80C9-D742CED3A8D8}"/>
              </a:ext>
            </a:extLst>
          </p:cNvPr>
          <p:cNvSpPr/>
          <p:nvPr/>
        </p:nvSpPr>
        <p:spPr>
          <a:xfrm>
            <a:off x="179666" y="87415"/>
            <a:ext cx="4078039" cy="5796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100" u="sng">
                <a:latin typeface="YuMincho Medium"/>
                <a:ea typeface="YuMincho Medium"/>
                <a:cs typeface="YuMincho Medium"/>
                <a:sym typeface="YuMincho Medium"/>
              </a:defRPr>
            </a:pPr>
            <a:r>
              <a:rPr lang="ja-JP" altLang="en-US" dirty="0"/>
              <a:t>コーディングの始め方</a:t>
            </a:r>
            <a:endParaRPr lang="en-US" altLang="ja-JP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6488BD8E-6A91-46C2-B5AB-ECA329140DA9}"/>
              </a:ext>
            </a:extLst>
          </p:cNvPr>
          <p:cNvSpPr txBox="1"/>
          <p:nvPr/>
        </p:nvSpPr>
        <p:spPr>
          <a:xfrm>
            <a:off x="827563" y="679339"/>
            <a:ext cx="73725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/>
              <a:t>Modelica</a:t>
            </a:r>
            <a:r>
              <a:rPr kumimoji="1" lang="en-US" altLang="ja-JP" dirty="0"/>
              <a:t>®</a:t>
            </a:r>
            <a:r>
              <a:rPr lang="ja-JP" altLang="en-US" dirty="0"/>
              <a:t>言語によるコーディングで最初に学ぶ一般的な対象は、</a:t>
            </a:r>
            <a:endParaRPr lang="en-US" altLang="ja-JP" dirty="0"/>
          </a:p>
          <a:p>
            <a:r>
              <a:rPr lang="ja-JP" altLang="en-US" dirty="0"/>
              <a:t>以下の微分方程式を解くモデルを作る事です。</a:t>
            </a:r>
            <a:endParaRPr lang="en-US" altLang="ja-JP" dirty="0"/>
          </a:p>
          <a:p>
            <a:r>
              <a:rPr lang="ja-JP" altLang="en-US" dirty="0"/>
              <a:t>このモデルは</a:t>
            </a:r>
            <a:r>
              <a:rPr lang="en-US" altLang="ja-JP" dirty="0" err="1"/>
              <a:t>Modelica</a:t>
            </a:r>
            <a:r>
              <a:rPr lang="ja-JP" altLang="en-US" dirty="0"/>
              <a:t>言語における</a:t>
            </a:r>
            <a:r>
              <a:rPr lang="en-US" altLang="ja-JP" dirty="0"/>
              <a:t>”HelloWorld”</a:t>
            </a:r>
            <a:r>
              <a:rPr lang="ja-JP" altLang="en-US" dirty="0"/>
              <a:t>と呼ばれています。</a:t>
            </a:r>
            <a:endParaRPr lang="en-US" altLang="ja-JP" dirty="0"/>
          </a:p>
          <a:p>
            <a:r>
              <a:rPr kumimoji="1" lang="ja-JP" altLang="en-US" dirty="0"/>
              <a:t>ここで、</a:t>
            </a:r>
            <a:r>
              <a:rPr kumimoji="1" lang="en-US" altLang="ja-JP" dirty="0"/>
              <a:t>t</a:t>
            </a:r>
            <a:r>
              <a:rPr kumimoji="1" lang="ja-JP" altLang="en-US" dirty="0"/>
              <a:t>は</a:t>
            </a:r>
            <a:r>
              <a:rPr kumimoji="1" lang="en-US" altLang="ja-JP" dirty="0"/>
              <a:t>time(</a:t>
            </a:r>
            <a:r>
              <a:rPr kumimoji="1" lang="ja-JP" altLang="en-US" dirty="0"/>
              <a:t>時間）です。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50195853-2D4F-44A2-96F7-756726D6A86A}"/>
                  </a:ext>
                </a:extLst>
              </p:cNvPr>
              <p:cNvSpPr txBox="1"/>
              <p:nvPr/>
            </p:nvSpPr>
            <p:spPr>
              <a:xfrm>
                <a:off x="2041520" y="2485416"/>
                <a:ext cx="3024172" cy="140243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ja-JP" sz="4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4800" i="1">
                              <a:latin typeface="Cambria Math" panose="02040503050406030204" pitchFamily="18" charset="0"/>
                            </a:rPr>
                            <m:t>𝑑𝑥</m:t>
                          </m:r>
                        </m:num>
                        <m:den>
                          <m:r>
                            <a:rPr lang="en-US" altLang="ja-JP" sz="48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48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4800" b="0" i="1" smtClean="0">
                          <a:latin typeface="Cambria Math" panose="02040503050406030204" pitchFamily="18" charset="0"/>
                        </a:rPr>
                        <m:t>𝑎𝑥</m:t>
                      </m:r>
                    </m:oMath>
                  </m:oMathPara>
                </a14:m>
                <a:endParaRPr kumimoji="1" lang="en-US" altLang="ja-JP" sz="4800" b="0" dirty="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50195853-2D4F-44A2-96F7-756726D6A8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1520" y="2485416"/>
                <a:ext cx="3024172" cy="140243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正方形/長方形 6">
                <a:extLst>
                  <a:ext uri="{FF2B5EF4-FFF2-40B4-BE49-F238E27FC236}">
                    <a16:creationId xmlns:a16="http://schemas.microsoft.com/office/drawing/2014/main" id="{6EA949BE-A894-4C0A-B2D6-88B75567107B}"/>
                  </a:ext>
                </a:extLst>
              </p:cNvPr>
              <p:cNvSpPr/>
              <p:nvPr/>
            </p:nvSpPr>
            <p:spPr>
              <a:xfrm>
                <a:off x="2360243" y="5249077"/>
                <a:ext cx="3887283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4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ja-JP" sz="4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4000" b="0" i="1" smtClean="0">
                          <a:latin typeface="Cambria Math" panose="02040503050406030204" pitchFamily="18" charset="0"/>
                        </a:rPr>
                        <m:t>1 (</m:t>
                      </m:r>
                      <m:r>
                        <a:rPr lang="en-US" altLang="ja-JP" sz="4000" b="0" i="1" smtClean="0">
                          <a:latin typeface="Cambria Math" panose="02040503050406030204" pitchFamily="18" charset="0"/>
                        </a:rPr>
                        <m:t>𝑎𝑡</m:t>
                      </m:r>
                      <m:r>
                        <a:rPr lang="en-US" altLang="ja-JP" sz="4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40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ja-JP" sz="4000" b="0" i="1" smtClean="0">
                          <a:latin typeface="Cambria Math" panose="02040503050406030204" pitchFamily="18" charset="0"/>
                        </a:rPr>
                        <m:t>=0)</m:t>
                      </m:r>
                    </m:oMath>
                  </m:oMathPara>
                </a14:m>
                <a:endParaRPr lang="ja-JP" altLang="en-US" sz="4000" dirty="0"/>
              </a:p>
            </p:txBody>
          </p:sp>
        </mc:Choice>
        <mc:Fallback xmlns="">
          <p:sp>
            <p:nvSpPr>
              <p:cNvPr id="7" name="正方形/長方形 6">
                <a:extLst>
                  <a:ext uri="{FF2B5EF4-FFF2-40B4-BE49-F238E27FC236}">
                    <a16:creationId xmlns:a16="http://schemas.microsoft.com/office/drawing/2014/main" id="{6EA949BE-A894-4C0A-B2D6-88B7556710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0243" y="5249077"/>
                <a:ext cx="3887283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正方形/長方形 7">
                <a:extLst>
                  <a:ext uri="{FF2B5EF4-FFF2-40B4-BE49-F238E27FC236}">
                    <a16:creationId xmlns:a16="http://schemas.microsoft.com/office/drawing/2014/main" id="{1507B50A-5837-4F32-AD15-C6B32A8BE821}"/>
                  </a:ext>
                </a:extLst>
              </p:cNvPr>
              <p:cNvSpPr/>
              <p:nvPr/>
            </p:nvSpPr>
            <p:spPr>
              <a:xfrm>
                <a:off x="2360243" y="4373230"/>
                <a:ext cx="1963294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40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ja-JP" sz="4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40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ja-JP" altLang="en-US" sz="4000" dirty="0"/>
              </a:p>
            </p:txBody>
          </p:sp>
        </mc:Choice>
        <mc:Fallback xmlns="">
          <p:sp>
            <p:nvSpPr>
              <p:cNvPr id="8" name="正方形/長方形 7">
                <a:extLst>
                  <a:ext uri="{FF2B5EF4-FFF2-40B4-BE49-F238E27FC236}">
                    <a16:creationId xmlns:a16="http://schemas.microsoft.com/office/drawing/2014/main" id="{1507B50A-5837-4F32-AD15-C6B32A8BE8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0243" y="4373230"/>
                <a:ext cx="1963294" cy="7078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A086C8B2-7BF5-4A2E-BB25-0999CE32ADC2}"/>
              </a:ext>
            </a:extLst>
          </p:cNvPr>
          <p:cNvSpPr/>
          <p:nvPr/>
        </p:nvSpPr>
        <p:spPr>
          <a:xfrm>
            <a:off x="6875130" y="2200081"/>
            <a:ext cx="5080000" cy="4190103"/>
          </a:xfrm>
          <a:prstGeom prst="roundRect">
            <a:avLst/>
          </a:prstGeom>
          <a:solidFill>
            <a:srgbClr val="FFFFCC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リボン: 下に曲がる 10">
            <a:extLst>
              <a:ext uri="{FF2B5EF4-FFF2-40B4-BE49-F238E27FC236}">
                <a16:creationId xmlns:a16="http://schemas.microsoft.com/office/drawing/2014/main" id="{C5382BFA-7208-42AB-9883-AFC4582FBD21}"/>
              </a:ext>
            </a:extLst>
          </p:cNvPr>
          <p:cNvSpPr/>
          <p:nvPr/>
        </p:nvSpPr>
        <p:spPr>
          <a:xfrm>
            <a:off x="7328147" y="1861215"/>
            <a:ext cx="4173967" cy="796066"/>
          </a:xfrm>
          <a:prstGeom prst="ribbon">
            <a:avLst/>
          </a:prstGeom>
          <a:solidFill>
            <a:srgbClr val="FFFF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solidFill>
                  <a:schemeClr val="tx1"/>
                </a:solidFill>
              </a:rPr>
              <a:t>解析的に解くと？</a:t>
            </a:r>
            <a:endParaRPr lang="ja-JP" alt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4075F2D3-C6F5-4A33-8501-2B1E0CB9E57D}"/>
                  </a:ext>
                </a:extLst>
              </p:cNvPr>
              <p:cNvSpPr txBox="1"/>
              <p:nvPr/>
            </p:nvSpPr>
            <p:spPr>
              <a:xfrm>
                <a:off x="7474890" y="2742027"/>
                <a:ext cx="1569980" cy="52591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𝑑𝑥</m:t>
                          </m:r>
                        </m:num>
                        <m:den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𝑎𝑥</m:t>
                      </m:r>
                    </m:oMath>
                  </m:oMathPara>
                </a14:m>
                <a:endParaRPr lang="en-US" altLang="ja-JP" dirty="0"/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4075F2D3-C6F5-4A33-8501-2B1E0CB9E5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4890" y="2742027"/>
                <a:ext cx="1569980" cy="52591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2A36839B-C54C-4779-A97B-2719AC88A6A2}"/>
                  </a:ext>
                </a:extLst>
              </p:cNvPr>
              <p:cNvSpPr txBox="1"/>
              <p:nvPr/>
            </p:nvSpPr>
            <p:spPr>
              <a:xfrm>
                <a:off x="7474890" y="3501917"/>
                <a:ext cx="1569980" cy="52591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𝑑𝑥</m:t>
                          </m:r>
                        </m:num>
                        <m:den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kumimoji="1" lang="en-US" altLang="ja-JP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𝑑𝑡</m:t>
                      </m:r>
                    </m:oMath>
                  </m:oMathPara>
                </a14:m>
                <a:endParaRPr kumimoji="1" lang="en-US" altLang="ja-JP" b="0" dirty="0"/>
              </a:p>
            </p:txBody>
          </p:sp>
        </mc:Choice>
        <mc:Fallback xmlns="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2A36839B-C54C-4779-A97B-2719AC88A6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4890" y="3501917"/>
                <a:ext cx="1569980" cy="52591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05D5A55E-E82C-4671-A7E6-64031D81AAE6}"/>
                  </a:ext>
                </a:extLst>
              </p:cNvPr>
              <p:cNvSpPr txBox="1"/>
              <p:nvPr/>
            </p:nvSpPr>
            <p:spPr>
              <a:xfrm>
                <a:off x="7009463" y="4261807"/>
                <a:ext cx="2500835" cy="72654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num>
                            <m:den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nary>
                      <m:r>
                        <a:rPr kumimoji="1" lang="en-US" altLang="ja-JP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kumimoji="1" lang="en-US" altLang="ja-JP" b="0" dirty="0"/>
              </a:p>
            </p:txBody>
          </p:sp>
        </mc:Choice>
        <mc:Fallback xmlns="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05D5A55E-E82C-4671-A7E6-64031D81AA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9463" y="4261807"/>
                <a:ext cx="2500835" cy="72654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5F3D1291-46CE-4138-9D26-8020B3DD30D3}"/>
                  </a:ext>
                </a:extLst>
              </p:cNvPr>
              <p:cNvSpPr txBox="1"/>
              <p:nvPr/>
            </p:nvSpPr>
            <p:spPr>
              <a:xfrm>
                <a:off x="7303499" y="5211884"/>
                <a:ext cx="191276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 smtClean="0">
                          <a:latin typeface="Cambria Math" panose="02040503050406030204" pitchFamily="18" charset="0"/>
                        </a:rPr>
                        <m:t>𝑙𝑜𝑔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ja-JP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𝑎𝑡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kumimoji="1" lang="en-US" altLang="ja-JP" b="0" dirty="0"/>
              </a:p>
            </p:txBody>
          </p:sp>
        </mc:Choice>
        <mc:Fallback xmlns="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5F3D1291-46CE-4138-9D26-8020B3DD30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3499" y="5211884"/>
                <a:ext cx="1912762" cy="276999"/>
              </a:xfrm>
              <a:prstGeom prst="rect">
                <a:avLst/>
              </a:prstGeom>
              <a:blipFill>
                <a:blip r:embed="rId8"/>
                <a:stretch>
                  <a:fillRect t="-2222" b="-3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4794B5B2-AC5E-4C51-ABC1-582A9109603B}"/>
                  </a:ext>
                </a:extLst>
              </p:cNvPr>
              <p:cNvSpPr txBox="1"/>
              <p:nvPr/>
            </p:nvSpPr>
            <p:spPr>
              <a:xfrm>
                <a:off x="7491530" y="5806258"/>
                <a:ext cx="153670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𝑎𝑡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𝑐</m:t>
                          </m:r>
                        </m:sup>
                      </m:sSup>
                    </m:oMath>
                  </m:oMathPara>
                </a14:m>
                <a:endParaRPr kumimoji="1" lang="en-US" altLang="ja-JP" b="0" dirty="0"/>
              </a:p>
            </p:txBody>
          </p:sp>
        </mc:Choice>
        <mc:Fallback xmlns="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4794B5B2-AC5E-4C51-ABC1-582A910960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1530" y="5806258"/>
                <a:ext cx="1536700" cy="2769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EC2D8908-0258-478E-BF47-39C68B9E8408}"/>
              </a:ext>
            </a:extLst>
          </p:cNvPr>
          <p:cNvCxnSpPr>
            <a:cxnSpLocks/>
            <a:stCxn id="11" idx="2"/>
            <a:endCxn id="9" idx="2"/>
          </p:cNvCxnSpPr>
          <p:nvPr/>
        </p:nvCxnSpPr>
        <p:spPr>
          <a:xfrm flipH="1">
            <a:off x="9415130" y="2657281"/>
            <a:ext cx="1" cy="3732903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3F5CF7AD-5DB3-4E5B-9AE3-2C250C83A5B3}"/>
                  </a:ext>
                </a:extLst>
              </p:cNvPr>
              <p:cNvSpPr txBox="1"/>
              <p:nvPr/>
            </p:nvSpPr>
            <p:spPr>
              <a:xfrm>
                <a:off x="9668026" y="2791238"/>
                <a:ext cx="2160104" cy="8309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kumimoji="1" lang="ja-JP" altLang="en-US" b="0" dirty="0"/>
                  <a:t>初期条件と与式より</a:t>
                </a:r>
                <a:endParaRPr kumimoji="1" lang="en-US" altLang="ja-JP" b="0" dirty="0"/>
              </a:p>
              <a:p>
                <a:endParaRPr kumimoji="1" lang="en-US" altLang="ja-JP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en-US" altLang="ja-JP" b="0" dirty="0"/>
              </a:p>
            </p:txBody>
          </p:sp>
        </mc:Choice>
        <mc:Fallback xmlns="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3F5CF7AD-5DB3-4E5B-9AE3-2C250C83A5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68026" y="2791238"/>
                <a:ext cx="2160104" cy="830997"/>
              </a:xfrm>
              <a:prstGeom prst="rect">
                <a:avLst/>
              </a:prstGeom>
              <a:blipFill>
                <a:blip r:embed="rId10"/>
                <a:stretch>
                  <a:fillRect l="-6780" t="-9559" r="-2542" b="-147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5" name="グループ化 34">
            <a:extLst>
              <a:ext uri="{FF2B5EF4-FFF2-40B4-BE49-F238E27FC236}">
                <a16:creationId xmlns:a16="http://schemas.microsoft.com/office/drawing/2014/main" id="{74510192-C2BB-43D7-8245-AC84AF40D5E0}"/>
              </a:ext>
            </a:extLst>
          </p:cNvPr>
          <p:cNvGrpSpPr/>
          <p:nvPr/>
        </p:nvGrpSpPr>
        <p:grpSpPr>
          <a:xfrm>
            <a:off x="7030070" y="3643686"/>
            <a:ext cx="297022" cy="270460"/>
            <a:chOff x="7761644" y="973567"/>
            <a:chExt cx="857024" cy="780381"/>
          </a:xfrm>
        </p:grpSpPr>
        <p:cxnSp>
          <p:nvCxnSpPr>
            <p:cNvPr id="24" name="直線コネクタ 23">
              <a:extLst>
                <a:ext uri="{FF2B5EF4-FFF2-40B4-BE49-F238E27FC236}">
                  <a16:creationId xmlns:a16="http://schemas.microsoft.com/office/drawing/2014/main" id="{CB5EC224-8677-4EF8-8E80-06F97F3FC0F2}"/>
                </a:ext>
              </a:extLst>
            </p:cNvPr>
            <p:cNvCxnSpPr/>
            <p:nvPr/>
          </p:nvCxnSpPr>
          <p:spPr>
            <a:xfrm>
              <a:off x="7761644" y="1181137"/>
              <a:ext cx="655348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コネクタ 26">
              <a:extLst>
                <a:ext uri="{FF2B5EF4-FFF2-40B4-BE49-F238E27FC236}">
                  <a16:creationId xmlns:a16="http://schemas.microsoft.com/office/drawing/2014/main" id="{9033E636-E431-4818-A331-828E6CC062BC}"/>
                </a:ext>
              </a:extLst>
            </p:cNvPr>
            <p:cNvCxnSpPr>
              <a:cxnSpLocks/>
            </p:cNvCxnSpPr>
            <p:nvPr/>
          </p:nvCxnSpPr>
          <p:spPr>
            <a:xfrm>
              <a:off x="8224221" y="973567"/>
              <a:ext cx="394447" cy="394447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コネクタ 28">
              <a:extLst>
                <a:ext uri="{FF2B5EF4-FFF2-40B4-BE49-F238E27FC236}">
                  <a16:creationId xmlns:a16="http://schemas.microsoft.com/office/drawing/2014/main" id="{1F96F372-80C1-4385-8056-25C04C2EDF23}"/>
                </a:ext>
              </a:extLst>
            </p:cNvPr>
            <p:cNvCxnSpPr/>
            <p:nvPr/>
          </p:nvCxnSpPr>
          <p:spPr>
            <a:xfrm>
              <a:off x="7761644" y="1551304"/>
              <a:ext cx="655348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コネクタ 33">
              <a:extLst>
                <a:ext uri="{FF2B5EF4-FFF2-40B4-BE49-F238E27FC236}">
                  <a16:creationId xmlns:a16="http://schemas.microsoft.com/office/drawing/2014/main" id="{D554D7DC-7894-41F9-9EA5-CB82E20AC25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19768" y="1359501"/>
              <a:ext cx="394447" cy="394447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グループ化 37">
            <a:extLst>
              <a:ext uri="{FF2B5EF4-FFF2-40B4-BE49-F238E27FC236}">
                <a16:creationId xmlns:a16="http://schemas.microsoft.com/office/drawing/2014/main" id="{886D6675-6B06-484B-87DC-7FC9862557A5}"/>
              </a:ext>
            </a:extLst>
          </p:cNvPr>
          <p:cNvGrpSpPr/>
          <p:nvPr/>
        </p:nvGrpSpPr>
        <p:grpSpPr>
          <a:xfrm>
            <a:off x="7030070" y="4449117"/>
            <a:ext cx="297022" cy="270460"/>
            <a:chOff x="7761644" y="973567"/>
            <a:chExt cx="857024" cy="780381"/>
          </a:xfrm>
        </p:grpSpPr>
        <p:cxnSp>
          <p:nvCxnSpPr>
            <p:cNvPr id="39" name="直線コネクタ 38">
              <a:extLst>
                <a:ext uri="{FF2B5EF4-FFF2-40B4-BE49-F238E27FC236}">
                  <a16:creationId xmlns:a16="http://schemas.microsoft.com/office/drawing/2014/main" id="{BF26CE3D-1BF7-4371-873E-A87F6BAB19C3}"/>
                </a:ext>
              </a:extLst>
            </p:cNvPr>
            <p:cNvCxnSpPr/>
            <p:nvPr/>
          </p:nvCxnSpPr>
          <p:spPr>
            <a:xfrm>
              <a:off x="7761644" y="1181137"/>
              <a:ext cx="655348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コネクタ 39">
              <a:extLst>
                <a:ext uri="{FF2B5EF4-FFF2-40B4-BE49-F238E27FC236}">
                  <a16:creationId xmlns:a16="http://schemas.microsoft.com/office/drawing/2014/main" id="{441FE411-DB76-4D1C-827E-E33876729658}"/>
                </a:ext>
              </a:extLst>
            </p:cNvPr>
            <p:cNvCxnSpPr>
              <a:cxnSpLocks/>
            </p:cNvCxnSpPr>
            <p:nvPr/>
          </p:nvCxnSpPr>
          <p:spPr>
            <a:xfrm>
              <a:off x="8224221" y="973567"/>
              <a:ext cx="394447" cy="394447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コネクタ 40">
              <a:extLst>
                <a:ext uri="{FF2B5EF4-FFF2-40B4-BE49-F238E27FC236}">
                  <a16:creationId xmlns:a16="http://schemas.microsoft.com/office/drawing/2014/main" id="{E8D3587F-56F4-4A6F-B704-CE7DC718A026}"/>
                </a:ext>
              </a:extLst>
            </p:cNvPr>
            <p:cNvCxnSpPr/>
            <p:nvPr/>
          </p:nvCxnSpPr>
          <p:spPr>
            <a:xfrm>
              <a:off x="7761644" y="1551304"/>
              <a:ext cx="655348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コネクタ 41">
              <a:extLst>
                <a:ext uri="{FF2B5EF4-FFF2-40B4-BE49-F238E27FC236}">
                  <a16:creationId xmlns:a16="http://schemas.microsoft.com/office/drawing/2014/main" id="{40D0C32C-6F95-4564-B33D-31266664B3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19768" y="1359501"/>
              <a:ext cx="394447" cy="394447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グループ化 42">
            <a:extLst>
              <a:ext uri="{FF2B5EF4-FFF2-40B4-BE49-F238E27FC236}">
                <a16:creationId xmlns:a16="http://schemas.microsoft.com/office/drawing/2014/main" id="{29D4BDC2-5C72-4EFD-9F98-90F171A89399}"/>
              </a:ext>
            </a:extLst>
          </p:cNvPr>
          <p:cNvGrpSpPr/>
          <p:nvPr/>
        </p:nvGrpSpPr>
        <p:grpSpPr>
          <a:xfrm>
            <a:off x="7030070" y="5215153"/>
            <a:ext cx="297022" cy="270460"/>
            <a:chOff x="7761644" y="973567"/>
            <a:chExt cx="857024" cy="780381"/>
          </a:xfrm>
        </p:grpSpPr>
        <p:cxnSp>
          <p:nvCxnSpPr>
            <p:cNvPr id="44" name="直線コネクタ 43">
              <a:extLst>
                <a:ext uri="{FF2B5EF4-FFF2-40B4-BE49-F238E27FC236}">
                  <a16:creationId xmlns:a16="http://schemas.microsoft.com/office/drawing/2014/main" id="{D149C551-5F92-4073-860A-27BAC912DCCB}"/>
                </a:ext>
              </a:extLst>
            </p:cNvPr>
            <p:cNvCxnSpPr/>
            <p:nvPr/>
          </p:nvCxnSpPr>
          <p:spPr>
            <a:xfrm>
              <a:off x="7761644" y="1181137"/>
              <a:ext cx="655348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コネクタ 44">
              <a:extLst>
                <a:ext uri="{FF2B5EF4-FFF2-40B4-BE49-F238E27FC236}">
                  <a16:creationId xmlns:a16="http://schemas.microsoft.com/office/drawing/2014/main" id="{7803F5AB-8FC8-4E4C-A187-62227ACE56AF}"/>
                </a:ext>
              </a:extLst>
            </p:cNvPr>
            <p:cNvCxnSpPr>
              <a:cxnSpLocks/>
            </p:cNvCxnSpPr>
            <p:nvPr/>
          </p:nvCxnSpPr>
          <p:spPr>
            <a:xfrm>
              <a:off x="8224221" y="973567"/>
              <a:ext cx="394447" cy="394447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線コネクタ 45">
              <a:extLst>
                <a:ext uri="{FF2B5EF4-FFF2-40B4-BE49-F238E27FC236}">
                  <a16:creationId xmlns:a16="http://schemas.microsoft.com/office/drawing/2014/main" id="{CB57131A-9787-4C22-9D7A-F6181B5C90C3}"/>
                </a:ext>
              </a:extLst>
            </p:cNvPr>
            <p:cNvCxnSpPr/>
            <p:nvPr/>
          </p:nvCxnSpPr>
          <p:spPr>
            <a:xfrm>
              <a:off x="7761644" y="1551304"/>
              <a:ext cx="655348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コネクタ 46">
              <a:extLst>
                <a:ext uri="{FF2B5EF4-FFF2-40B4-BE49-F238E27FC236}">
                  <a16:creationId xmlns:a16="http://schemas.microsoft.com/office/drawing/2014/main" id="{10CDB78E-2691-468D-AF7B-F90DB236C05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19768" y="1359501"/>
              <a:ext cx="394447" cy="394447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グループ化 47">
            <a:extLst>
              <a:ext uri="{FF2B5EF4-FFF2-40B4-BE49-F238E27FC236}">
                <a16:creationId xmlns:a16="http://schemas.microsoft.com/office/drawing/2014/main" id="{B60F8A87-037F-42CD-B333-6D1394E177DC}"/>
              </a:ext>
            </a:extLst>
          </p:cNvPr>
          <p:cNvGrpSpPr/>
          <p:nvPr/>
        </p:nvGrpSpPr>
        <p:grpSpPr>
          <a:xfrm>
            <a:off x="7030070" y="5809527"/>
            <a:ext cx="297022" cy="270460"/>
            <a:chOff x="7761644" y="973567"/>
            <a:chExt cx="857024" cy="780381"/>
          </a:xfrm>
        </p:grpSpPr>
        <p:cxnSp>
          <p:nvCxnSpPr>
            <p:cNvPr id="49" name="直線コネクタ 48">
              <a:extLst>
                <a:ext uri="{FF2B5EF4-FFF2-40B4-BE49-F238E27FC236}">
                  <a16:creationId xmlns:a16="http://schemas.microsoft.com/office/drawing/2014/main" id="{F1E566FC-EEC5-415F-A0FF-23A320204834}"/>
                </a:ext>
              </a:extLst>
            </p:cNvPr>
            <p:cNvCxnSpPr/>
            <p:nvPr/>
          </p:nvCxnSpPr>
          <p:spPr>
            <a:xfrm>
              <a:off x="7761644" y="1181137"/>
              <a:ext cx="655348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コネクタ 49">
              <a:extLst>
                <a:ext uri="{FF2B5EF4-FFF2-40B4-BE49-F238E27FC236}">
                  <a16:creationId xmlns:a16="http://schemas.microsoft.com/office/drawing/2014/main" id="{2E21D1F7-88A0-4ED0-8272-3D19392A2018}"/>
                </a:ext>
              </a:extLst>
            </p:cNvPr>
            <p:cNvCxnSpPr>
              <a:cxnSpLocks/>
            </p:cNvCxnSpPr>
            <p:nvPr/>
          </p:nvCxnSpPr>
          <p:spPr>
            <a:xfrm>
              <a:off x="8224221" y="973567"/>
              <a:ext cx="394447" cy="394447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線コネクタ 50">
              <a:extLst>
                <a:ext uri="{FF2B5EF4-FFF2-40B4-BE49-F238E27FC236}">
                  <a16:creationId xmlns:a16="http://schemas.microsoft.com/office/drawing/2014/main" id="{2EECCD56-8F5C-4414-BB26-AD7BC2C95798}"/>
                </a:ext>
              </a:extLst>
            </p:cNvPr>
            <p:cNvCxnSpPr/>
            <p:nvPr/>
          </p:nvCxnSpPr>
          <p:spPr>
            <a:xfrm>
              <a:off x="7761644" y="1551304"/>
              <a:ext cx="655348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線コネクタ 51">
              <a:extLst>
                <a:ext uri="{FF2B5EF4-FFF2-40B4-BE49-F238E27FC236}">
                  <a16:creationId xmlns:a16="http://schemas.microsoft.com/office/drawing/2014/main" id="{E3614AEF-3C7A-4D97-BCA4-81EA9F0CFB4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19768" y="1359501"/>
              <a:ext cx="394447" cy="394447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テキスト ボックス 52">
                <a:extLst>
                  <a:ext uri="{FF2B5EF4-FFF2-40B4-BE49-F238E27FC236}">
                    <a16:creationId xmlns:a16="http://schemas.microsoft.com/office/drawing/2014/main" id="{D6C53C36-EEC4-4B9B-B350-147239D59C57}"/>
                  </a:ext>
                </a:extLst>
              </p:cNvPr>
              <p:cNvSpPr txBox="1"/>
              <p:nvPr/>
            </p:nvSpPr>
            <p:spPr>
              <a:xfrm>
                <a:off x="9585597" y="3943198"/>
                <a:ext cx="156998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ja-JP" altLang="en-US" b="0" i="1" smtClean="0">
                        <a:latin typeface="Cambria Math" panose="02040503050406030204" pitchFamily="18" charset="0"/>
                      </a:rPr>
                      <m:t>よ</m:t>
                    </m:r>
                  </m:oMath>
                </a14:m>
                <a:r>
                  <a:rPr kumimoji="1" lang="ja-JP" altLang="en-US" b="0" dirty="0"/>
                  <a:t>って</a:t>
                </a:r>
                <a:endParaRPr kumimoji="1" lang="en-US" altLang="ja-JP" b="0" dirty="0"/>
              </a:p>
            </p:txBody>
          </p:sp>
        </mc:Choice>
        <mc:Fallback xmlns="">
          <p:sp>
            <p:nvSpPr>
              <p:cNvPr id="53" name="テキスト ボックス 52">
                <a:extLst>
                  <a:ext uri="{FF2B5EF4-FFF2-40B4-BE49-F238E27FC236}">
                    <a16:creationId xmlns:a16="http://schemas.microsoft.com/office/drawing/2014/main" id="{D6C53C36-EEC4-4B9B-B350-147239D59C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5597" y="3943198"/>
                <a:ext cx="1569980" cy="276999"/>
              </a:xfrm>
              <a:prstGeom prst="rect">
                <a:avLst/>
              </a:prstGeom>
              <a:blipFill>
                <a:blip r:embed="rId11"/>
                <a:stretch>
                  <a:fillRect l="-6202" t="-26667" b="-5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テキスト ボックス 55">
                <a:extLst>
                  <a:ext uri="{FF2B5EF4-FFF2-40B4-BE49-F238E27FC236}">
                    <a16:creationId xmlns:a16="http://schemas.microsoft.com/office/drawing/2014/main" id="{0CDEF18D-3592-4E4C-AFA7-B2AE0C77CBB3}"/>
                  </a:ext>
                </a:extLst>
              </p:cNvPr>
              <p:cNvSpPr txBox="1"/>
              <p:nvPr/>
            </p:nvSpPr>
            <p:spPr>
              <a:xfrm>
                <a:off x="9973192" y="4419567"/>
                <a:ext cx="153029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kumimoji="1" lang="en-US" altLang="ja-JP" b="0" dirty="0"/>
              </a:p>
            </p:txBody>
          </p:sp>
        </mc:Choice>
        <mc:Fallback xmlns="">
          <p:sp>
            <p:nvSpPr>
              <p:cNvPr id="56" name="テキスト ボックス 55">
                <a:extLst>
                  <a:ext uri="{FF2B5EF4-FFF2-40B4-BE49-F238E27FC236}">
                    <a16:creationId xmlns:a16="http://schemas.microsoft.com/office/drawing/2014/main" id="{0CDEF18D-3592-4E4C-AFA7-B2AE0C77CB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3192" y="4419567"/>
                <a:ext cx="1530295" cy="276999"/>
              </a:xfrm>
              <a:prstGeom prst="rect">
                <a:avLst/>
              </a:prstGeom>
              <a:blipFill>
                <a:blip r:embed="rId12"/>
                <a:stretch>
                  <a:fillRect t="-222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B184E2F2-3D20-4914-8792-5563CBFA1EB9}"/>
              </a:ext>
            </a:extLst>
          </p:cNvPr>
          <p:cNvSpPr txBox="1"/>
          <p:nvPr/>
        </p:nvSpPr>
        <p:spPr>
          <a:xfrm>
            <a:off x="1068308" y="4492261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/>
              <a:t>定数</a:t>
            </a: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D581E231-B3B0-430D-864A-57894E096B0E}"/>
              </a:ext>
            </a:extLst>
          </p:cNvPr>
          <p:cNvSpPr txBox="1"/>
          <p:nvPr/>
        </p:nvSpPr>
        <p:spPr>
          <a:xfrm>
            <a:off x="652344" y="5372188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/>
              <a:t>初期条件</a:t>
            </a:r>
          </a:p>
        </p:txBody>
      </p: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6CD9D5A1-F272-426F-A889-091E3CE68286}"/>
              </a:ext>
            </a:extLst>
          </p:cNvPr>
          <p:cNvSpPr/>
          <p:nvPr/>
        </p:nvSpPr>
        <p:spPr>
          <a:xfrm>
            <a:off x="550805" y="2401911"/>
            <a:ext cx="5695950" cy="407695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320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6F367-8F14-4921-8441-15DE2D973248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1206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130">
            <a:extLst>
              <a:ext uri="{FF2B5EF4-FFF2-40B4-BE49-F238E27FC236}">
                <a16:creationId xmlns:a16="http://schemas.microsoft.com/office/drawing/2014/main" id="{A6551EB4-F459-4E50-83D7-2A1C930077BE}"/>
              </a:ext>
            </a:extLst>
          </p:cNvPr>
          <p:cNvSpPr/>
          <p:nvPr/>
        </p:nvSpPr>
        <p:spPr>
          <a:xfrm>
            <a:off x="179666" y="87415"/>
            <a:ext cx="3282950" cy="5796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100" u="sng">
                <a:latin typeface="YuMincho Medium"/>
                <a:ea typeface="YuMincho Medium"/>
                <a:cs typeface="YuMincho Medium"/>
                <a:sym typeface="YuMincho Medium"/>
              </a:defRPr>
            </a:pPr>
            <a:r>
              <a:rPr lang="ja-JP" altLang="en-US" dirty="0"/>
              <a:t>モデルを作成する</a:t>
            </a:r>
            <a:endParaRPr lang="en-US" altLang="ja-JP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25CC2F2-823A-4C6A-90E8-F61FEC3BB6CF}"/>
              </a:ext>
            </a:extLst>
          </p:cNvPr>
          <p:cNvSpPr txBox="1"/>
          <p:nvPr/>
        </p:nvSpPr>
        <p:spPr>
          <a:xfrm>
            <a:off x="240424" y="999017"/>
            <a:ext cx="63385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/>
              <a:t>OpenModelica</a:t>
            </a:r>
            <a:r>
              <a:rPr kumimoji="1" lang="ja-JP" altLang="en-US" dirty="0"/>
              <a:t>超初級チュートリアル１で作成したように、</a:t>
            </a:r>
            <a:endParaRPr kumimoji="1" lang="en-US" altLang="ja-JP" dirty="0"/>
          </a:p>
          <a:p>
            <a:r>
              <a:rPr kumimoji="1" lang="ja-JP" altLang="en-US" dirty="0"/>
              <a:t>名前を</a:t>
            </a:r>
            <a:r>
              <a:rPr kumimoji="1" lang="en-US" altLang="ja-JP" dirty="0"/>
              <a:t>”HelloWorld”</a:t>
            </a:r>
            <a:r>
              <a:rPr kumimoji="1" lang="ja-JP" altLang="en-US" dirty="0"/>
              <a:t>に</a:t>
            </a:r>
            <a:r>
              <a:rPr kumimoji="1" lang="ja-JP" altLang="en-US" dirty="0" smtClean="0"/>
              <a:t>して</a:t>
            </a:r>
            <a:r>
              <a:rPr lang="ja-JP" altLang="en-US" dirty="0" smtClean="0"/>
              <a:t>モデル</a:t>
            </a:r>
            <a:r>
              <a:rPr lang="ja-JP" altLang="en-US" dirty="0"/>
              <a:t>を作成してください。</a:t>
            </a:r>
            <a:endParaRPr kumimoji="1" lang="ja-JP" altLang="en-US" dirty="0"/>
          </a:p>
        </p:txBody>
      </p:sp>
      <p:grpSp>
        <p:nvGrpSpPr>
          <p:cNvPr id="10" name="グループ化 9"/>
          <p:cNvGrpSpPr/>
          <p:nvPr/>
        </p:nvGrpSpPr>
        <p:grpSpPr>
          <a:xfrm>
            <a:off x="395703" y="1829752"/>
            <a:ext cx="4663978" cy="2914986"/>
            <a:chOff x="395702" y="1829752"/>
            <a:chExt cx="5509261" cy="3443288"/>
          </a:xfrm>
        </p:grpSpPr>
        <p:pic>
          <p:nvPicPr>
            <p:cNvPr id="7" name="図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5702" y="1829752"/>
              <a:ext cx="5509261" cy="3443288"/>
            </a:xfrm>
            <a:prstGeom prst="rect">
              <a:avLst/>
            </a:prstGeom>
          </p:spPr>
        </p:pic>
        <p:sp>
          <p:nvSpPr>
            <p:cNvPr id="3" name="四角形: 角を丸くする 2">
              <a:extLst>
                <a:ext uri="{FF2B5EF4-FFF2-40B4-BE49-F238E27FC236}">
                  <a16:creationId xmlns:a16="http://schemas.microsoft.com/office/drawing/2014/main" id="{8EB924AF-90FE-420C-A096-9CD5F9C74005}"/>
                </a:ext>
              </a:extLst>
            </p:cNvPr>
            <p:cNvSpPr/>
            <p:nvPr/>
          </p:nvSpPr>
          <p:spPr>
            <a:xfrm>
              <a:off x="2287188" y="2384879"/>
              <a:ext cx="1114383" cy="300965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四角形: 角を丸くする 17">
              <a:extLst>
                <a:ext uri="{FF2B5EF4-FFF2-40B4-BE49-F238E27FC236}">
                  <a16:creationId xmlns:a16="http://schemas.microsoft.com/office/drawing/2014/main" id="{23231AE8-E073-4487-8568-99C244D4929E}"/>
                </a:ext>
              </a:extLst>
            </p:cNvPr>
            <p:cNvSpPr/>
            <p:nvPr/>
          </p:nvSpPr>
          <p:spPr>
            <a:xfrm>
              <a:off x="3356073" y="4694986"/>
              <a:ext cx="1339935" cy="536856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041A6C61-1C09-4E01-B509-3B0ABDAF7E84}"/>
              </a:ext>
            </a:extLst>
          </p:cNvPr>
          <p:cNvSpPr txBox="1"/>
          <p:nvPr/>
        </p:nvSpPr>
        <p:spPr>
          <a:xfrm>
            <a:off x="6992728" y="1129142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ダイアグラムビューが表示されます。</a:t>
            </a:r>
            <a:endParaRPr kumimoji="1" lang="en-US" altLang="ja-JP" dirty="0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3138" y="1792223"/>
            <a:ext cx="5621573" cy="3694177"/>
          </a:xfrm>
          <a:prstGeom prst="rect">
            <a:avLst/>
          </a:prstGeom>
        </p:spPr>
      </p:pic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6F367-8F14-4921-8441-15DE2D973248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3654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4238" y="2580999"/>
            <a:ext cx="4587638" cy="1844200"/>
          </a:xfrm>
          <a:prstGeom prst="rect">
            <a:avLst/>
          </a:prstGeom>
        </p:spPr>
      </p:pic>
      <p:sp>
        <p:nvSpPr>
          <p:cNvPr id="4" name="Shape 130">
            <a:extLst>
              <a:ext uri="{FF2B5EF4-FFF2-40B4-BE49-F238E27FC236}">
                <a16:creationId xmlns:a16="http://schemas.microsoft.com/office/drawing/2014/main" id="{78B8FF42-9EFD-4FF9-B63B-6FE78BCE3F13}"/>
              </a:ext>
            </a:extLst>
          </p:cNvPr>
          <p:cNvSpPr/>
          <p:nvPr/>
        </p:nvSpPr>
        <p:spPr>
          <a:xfrm>
            <a:off x="179666" y="87415"/>
            <a:ext cx="3680495" cy="5796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100" u="sng">
                <a:latin typeface="YuMincho Medium"/>
                <a:ea typeface="YuMincho Medium"/>
                <a:cs typeface="YuMincho Medium"/>
                <a:sym typeface="YuMincho Medium"/>
              </a:defRPr>
            </a:pPr>
            <a:r>
              <a:rPr lang="ja-JP" altLang="en-US" dirty="0"/>
              <a:t>クラスのコード表示</a:t>
            </a:r>
            <a:endParaRPr lang="en-US" altLang="ja-JP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3346825D-360B-4154-8F1E-DFB565079FA3}"/>
              </a:ext>
            </a:extLst>
          </p:cNvPr>
          <p:cNvSpPr txBox="1"/>
          <p:nvPr/>
        </p:nvSpPr>
        <p:spPr>
          <a:xfrm>
            <a:off x="283703" y="783721"/>
            <a:ext cx="34163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ダイヤグラムビュー左上にある</a:t>
            </a:r>
            <a:endParaRPr lang="en-US" altLang="ja-JP" dirty="0"/>
          </a:p>
          <a:p>
            <a:r>
              <a:rPr kumimoji="1" lang="ja-JP" altLang="en-US" dirty="0"/>
              <a:t>「テキストビュー」アイコンを</a:t>
            </a:r>
            <a:endParaRPr kumimoji="1" lang="en-US" altLang="ja-JP" dirty="0"/>
          </a:p>
          <a:p>
            <a:r>
              <a:rPr lang="ja-JP" altLang="en-US" dirty="0"/>
              <a:t>クリックしてください。</a:t>
            </a:r>
            <a:endParaRPr kumimoji="1" lang="en-US" altLang="ja-JP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13BA32AD-6AAD-4CCD-8174-C5E9E5000AAB}"/>
              </a:ext>
            </a:extLst>
          </p:cNvPr>
          <p:cNvSpPr txBox="1"/>
          <p:nvPr/>
        </p:nvSpPr>
        <p:spPr>
          <a:xfrm>
            <a:off x="6021441" y="783721"/>
            <a:ext cx="2954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コードが表示されます。</a:t>
            </a:r>
            <a:endParaRPr lang="en-US" altLang="ja-JP" dirty="0"/>
          </a:p>
          <a:p>
            <a:r>
              <a:rPr kumimoji="1" lang="ja-JP" altLang="en-US" dirty="0"/>
              <a:t>以下を確認してください。</a:t>
            </a:r>
            <a:endParaRPr kumimoji="1" lang="en-US" altLang="ja-JP" dirty="0"/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23D4DDB4-DA30-4FF6-86E4-8DB6B041979A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8341360" y="2379229"/>
            <a:ext cx="742080" cy="750051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04F9D1CA-EC39-41C8-9135-94852F26E0C9}"/>
              </a:ext>
            </a:extLst>
          </p:cNvPr>
          <p:cNvSpPr txBox="1"/>
          <p:nvPr/>
        </p:nvSpPr>
        <p:spPr>
          <a:xfrm>
            <a:off x="6147599" y="1732898"/>
            <a:ext cx="58716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1</a:t>
            </a:r>
            <a:r>
              <a:rPr kumimoji="1" lang="ja-JP" altLang="en-US" dirty="0"/>
              <a:t>行目</a:t>
            </a:r>
            <a:r>
              <a:rPr kumimoji="1" lang="ja-JP" altLang="en-US" dirty="0" smtClean="0"/>
              <a:t>にクラスの始まりを表す「</a:t>
            </a:r>
            <a:r>
              <a:rPr kumimoji="1" lang="ja-JP" altLang="en-US" dirty="0"/>
              <a:t>クラスの種類　クラス名</a:t>
            </a:r>
            <a:r>
              <a:rPr kumimoji="1" lang="ja-JP" altLang="en-US" dirty="0" smtClean="0"/>
              <a:t>」コマンドが記述されて</a:t>
            </a:r>
            <a:r>
              <a:rPr kumimoji="1" lang="ja-JP" altLang="en-US" dirty="0"/>
              <a:t>います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A12B6441-E38E-49A5-AECF-50525377E944}"/>
              </a:ext>
            </a:extLst>
          </p:cNvPr>
          <p:cNvSpPr txBox="1"/>
          <p:nvPr/>
        </p:nvSpPr>
        <p:spPr>
          <a:xfrm>
            <a:off x="5785959" y="5020928"/>
            <a:ext cx="63802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4</a:t>
            </a:r>
            <a:r>
              <a:rPr kumimoji="1" lang="ja-JP" altLang="en-US" dirty="0" smtClean="0"/>
              <a:t>行目</a:t>
            </a:r>
            <a:r>
              <a:rPr kumimoji="1" lang="ja-JP" altLang="en-US" dirty="0"/>
              <a:t>にクラスの終わりを表す「</a:t>
            </a:r>
            <a:r>
              <a:rPr kumimoji="1" lang="en-US" altLang="ja-JP" dirty="0"/>
              <a:t>end </a:t>
            </a:r>
            <a:r>
              <a:rPr kumimoji="1" lang="ja-JP" altLang="en-US" dirty="0"/>
              <a:t>クラス名</a:t>
            </a:r>
            <a:r>
              <a:rPr kumimoji="1" lang="en-US" altLang="ja-JP" dirty="0"/>
              <a:t>;</a:t>
            </a:r>
            <a:r>
              <a:rPr kumimoji="1" lang="ja-JP" altLang="en-US" dirty="0"/>
              <a:t>」コマンドが</a:t>
            </a:r>
            <a:endParaRPr kumimoji="1" lang="en-US" altLang="ja-JP" dirty="0"/>
          </a:p>
          <a:p>
            <a:r>
              <a:rPr lang="ja-JP" altLang="en-US" dirty="0"/>
              <a:t>記述されて</a:t>
            </a:r>
            <a:r>
              <a:rPr lang="ja-JP" altLang="en-US" dirty="0" smtClean="0"/>
              <a:t>います</a:t>
            </a:r>
            <a:endParaRPr kumimoji="1" lang="ja-JP" altLang="en-US" dirty="0"/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413DD97A-8D02-48F6-88EA-1C641A137797}"/>
              </a:ext>
            </a:extLst>
          </p:cNvPr>
          <p:cNvCxnSpPr>
            <a:cxnSpLocks/>
            <a:stCxn id="15" idx="0"/>
          </p:cNvCxnSpPr>
          <p:nvPr/>
        </p:nvCxnSpPr>
        <p:spPr>
          <a:xfrm flipH="1" flipV="1">
            <a:off x="8431530" y="4389120"/>
            <a:ext cx="544566" cy="631808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グループ化 6"/>
          <p:cNvGrpSpPr/>
          <p:nvPr/>
        </p:nvGrpSpPr>
        <p:grpSpPr>
          <a:xfrm>
            <a:off x="447068" y="2181792"/>
            <a:ext cx="5061727" cy="3840481"/>
            <a:chOff x="283703" y="2247899"/>
            <a:chExt cx="4146803" cy="3146301"/>
          </a:xfrm>
        </p:grpSpPr>
        <p:pic>
          <p:nvPicPr>
            <p:cNvPr id="6" name="図 5"/>
            <p:cNvPicPr>
              <a:picLocks noChangeAspect="1"/>
            </p:cNvPicPr>
            <p:nvPr/>
          </p:nvPicPr>
          <p:blipFill rotWithShape="1">
            <a:blip r:embed="rId3"/>
            <a:srcRect l="21868" t="7191" r="41634" b="50669"/>
            <a:stretch/>
          </p:blipFill>
          <p:spPr>
            <a:xfrm>
              <a:off x="283703" y="2247899"/>
              <a:ext cx="4146803" cy="3146301"/>
            </a:xfrm>
            <a:prstGeom prst="rect">
              <a:avLst/>
            </a:prstGeom>
          </p:spPr>
        </p:pic>
        <p:sp>
          <p:nvSpPr>
            <p:cNvPr id="14" name="四角形: 角を丸くする 2">
              <a:extLst>
                <a:ext uri="{FF2B5EF4-FFF2-40B4-BE49-F238E27FC236}">
                  <a16:creationId xmlns:a16="http://schemas.microsoft.com/office/drawing/2014/main" id="{8EB924AF-90FE-420C-A096-9CD5F9C74005}"/>
                </a:ext>
              </a:extLst>
            </p:cNvPr>
            <p:cNvSpPr/>
            <p:nvPr/>
          </p:nvSpPr>
          <p:spPr>
            <a:xfrm>
              <a:off x="1135919" y="3566260"/>
              <a:ext cx="449041" cy="441859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6F367-8F14-4921-8441-15DE2D973248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5243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1FEF0FEA-40C1-4F74-B00E-9B08BD33D6F8}"/>
              </a:ext>
            </a:extLst>
          </p:cNvPr>
          <p:cNvSpPr/>
          <p:nvPr/>
        </p:nvSpPr>
        <p:spPr>
          <a:xfrm>
            <a:off x="641350" y="1791732"/>
            <a:ext cx="4946650" cy="1707118"/>
          </a:xfrm>
          <a:prstGeom prst="rect">
            <a:avLst/>
          </a:prstGeom>
          <a:solidFill>
            <a:srgbClr val="CCFF33">
              <a:alpha val="30196"/>
            </a:srgb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Shape 130">
            <a:extLst>
              <a:ext uri="{FF2B5EF4-FFF2-40B4-BE49-F238E27FC236}">
                <a16:creationId xmlns:a16="http://schemas.microsoft.com/office/drawing/2014/main" id="{78B8FF42-9EFD-4FF9-B63B-6FE78BCE3F13}"/>
              </a:ext>
            </a:extLst>
          </p:cNvPr>
          <p:cNvSpPr/>
          <p:nvPr/>
        </p:nvSpPr>
        <p:spPr>
          <a:xfrm>
            <a:off x="179666" y="87415"/>
            <a:ext cx="2487861" cy="5796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100" u="sng">
                <a:latin typeface="YuMincho Medium"/>
                <a:ea typeface="YuMincho Medium"/>
                <a:cs typeface="YuMincho Medium"/>
                <a:sym typeface="YuMincho Medium"/>
              </a:defRPr>
            </a:pPr>
            <a:r>
              <a:rPr lang="ja-JP" altLang="en-US" dirty="0"/>
              <a:t>コードの概要</a:t>
            </a:r>
            <a:endParaRPr lang="en-US" altLang="ja-JP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C22BF46-C42D-4730-8CDB-3D5DBA43BB63}"/>
              </a:ext>
            </a:extLst>
          </p:cNvPr>
          <p:cNvSpPr txBox="1"/>
          <p:nvPr/>
        </p:nvSpPr>
        <p:spPr>
          <a:xfrm>
            <a:off x="6141857" y="1850250"/>
            <a:ext cx="608371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変数を宣言したり、継承関係を記述します。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この範囲を便宜的に</a:t>
            </a:r>
            <a:r>
              <a:rPr lang="ja-JP" altLang="en-US" b="1" dirty="0" smtClean="0"/>
              <a:t>「</a:t>
            </a:r>
            <a:r>
              <a:rPr lang="en-US" altLang="ja-JP" b="1" dirty="0"/>
              <a:t> </a:t>
            </a:r>
            <a:r>
              <a:rPr lang="en-US" altLang="ja-JP" b="1" dirty="0" smtClean="0"/>
              <a:t>declaration(</a:t>
            </a:r>
            <a:r>
              <a:rPr lang="ja-JP" altLang="en-US" b="1" dirty="0" smtClean="0"/>
              <a:t>宣言</a:t>
            </a:r>
            <a:r>
              <a:rPr lang="en-US" altLang="ja-JP" b="1" dirty="0" smtClean="0"/>
              <a:t>)</a:t>
            </a:r>
            <a:r>
              <a:rPr lang="ja-JP" altLang="en-US" b="1" dirty="0" smtClean="0"/>
              <a:t>セクション</a:t>
            </a:r>
            <a:r>
              <a:rPr lang="ja-JP" altLang="en-US" b="1" dirty="0"/>
              <a:t>」</a:t>
            </a:r>
            <a:r>
              <a:rPr lang="ja-JP" altLang="en-US" dirty="0" smtClean="0"/>
              <a:t>と</a:t>
            </a:r>
            <a:endParaRPr lang="en-US" altLang="ja-JP" dirty="0" smtClean="0"/>
          </a:p>
          <a:p>
            <a:r>
              <a:rPr lang="ja-JP" altLang="en-US" dirty="0" smtClean="0"/>
              <a:t>呼びます</a:t>
            </a:r>
            <a:r>
              <a:rPr lang="ja-JP" altLang="en-US" dirty="0"/>
              <a:t>。</a:t>
            </a:r>
            <a:endParaRPr lang="en-US" altLang="ja-JP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5676772-4012-4196-82FE-61A2C5C8A615}"/>
              </a:ext>
            </a:extLst>
          </p:cNvPr>
          <p:cNvSpPr txBox="1"/>
          <p:nvPr/>
        </p:nvSpPr>
        <p:spPr>
          <a:xfrm>
            <a:off x="333241" y="741885"/>
            <a:ext cx="9927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/>
              <a:t>Modelica</a:t>
            </a:r>
            <a:r>
              <a:rPr lang="ja-JP" altLang="en-US" dirty="0"/>
              <a:t>言語のコードは大きく以下の二つのセクション</a:t>
            </a:r>
            <a:r>
              <a:rPr lang="ja-JP" altLang="en-US" dirty="0" smtClean="0"/>
              <a:t>に分けて考えると学習しやすいです。</a:t>
            </a:r>
            <a:endParaRPr kumimoji="1" lang="en-US" altLang="ja-JP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E67A571-2DAD-4C51-B2A5-0EEB7622AE91}"/>
              </a:ext>
            </a:extLst>
          </p:cNvPr>
          <p:cNvSpPr txBox="1"/>
          <p:nvPr/>
        </p:nvSpPr>
        <p:spPr>
          <a:xfrm>
            <a:off x="228600" y="1409700"/>
            <a:ext cx="23775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>
                <a:solidFill>
                  <a:srgbClr val="A50021"/>
                </a:solidFill>
              </a:rPr>
              <a:t>m</a:t>
            </a:r>
            <a:r>
              <a:rPr kumimoji="1" lang="en-US" altLang="ja-JP" sz="2000" dirty="0">
                <a:solidFill>
                  <a:srgbClr val="A50021"/>
                </a:solidFill>
              </a:rPr>
              <a:t>odel</a:t>
            </a:r>
            <a:r>
              <a:rPr kumimoji="1" lang="en-US" altLang="ja-JP" sz="2000" dirty="0"/>
              <a:t> </a:t>
            </a:r>
            <a:r>
              <a:rPr kumimoji="1" lang="en-US" altLang="ja-JP" sz="2000" dirty="0" smtClean="0"/>
              <a:t>HelloWorld</a:t>
            </a:r>
            <a:endParaRPr kumimoji="1" lang="ja-JP" altLang="en-US" sz="20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42BEA64-5814-45E8-ABF7-CEF0B5961DE4}"/>
              </a:ext>
            </a:extLst>
          </p:cNvPr>
          <p:cNvSpPr txBox="1"/>
          <p:nvPr/>
        </p:nvSpPr>
        <p:spPr>
          <a:xfrm>
            <a:off x="228600" y="3683000"/>
            <a:ext cx="12186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>
                <a:solidFill>
                  <a:srgbClr val="A50021"/>
                </a:solidFill>
              </a:rPr>
              <a:t>equation</a:t>
            </a:r>
            <a:endParaRPr kumimoji="1" lang="ja-JP" altLang="en-US" sz="200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E592D27-1D60-42AB-B04D-A843202798A8}"/>
              </a:ext>
            </a:extLst>
          </p:cNvPr>
          <p:cNvSpPr txBox="1"/>
          <p:nvPr/>
        </p:nvSpPr>
        <p:spPr>
          <a:xfrm>
            <a:off x="228600" y="6098903"/>
            <a:ext cx="20762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>
                <a:solidFill>
                  <a:srgbClr val="A50021"/>
                </a:solidFill>
              </a:rPr>
              <a:t>end </a:t>
            </a:r>
            <a:r>
              <a:rPr lang="en-US" altLang="ja-JP" sz="2000" dirty="0" smtClean="0"/>
              <a:t>HelloWorld;</a:t>
            </a:r>
            <a:endParaRPr kumimoji="1" lang="ja-JP" altLang="en-US" sz="2000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2D1BBD88-AB92-4AC8-A8D1-479C6B0918B6}"/>
              </a:ext>
            </a:extLst>
          </p:cNvPr>
          <p:cNvSpPr txBox="1"/>
          <p:nvPr/>
        </p:nvSpPr>
        <p:spPr>
          <a:xfrm>
            <a:off x="6141856" y="4055546"/>
            <a:ext cx="608371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“equation”</a:t>
            </a:r>
            <a:r>
              <a:rPr lang="ja-JP" altLang="en-US" dirty="0"/>
              <a:t>以下に方程式やモデル間の接続関係を</a:t>
            </a:r>
            <a:endParaRPr lang="en-US" altLang="ja-JP" dirty="0"/>
          </a:p>
          <a:p>
            <a:r>
              <a:rPr lang="ja-JP" altLang="en-US" dirty="0"/>
              <a:t>記述します。</a:t>
            </a:r>
            <a:endParaRPr lang="en-US" altLang="ja-JP" dirty="0"/>
          </a:p>
          <a:p>
            <a:r>
              <a:rPr lang="ja-JP" altLang="en-US" dirty="0"/>
              <a:t>ここで記述された</a:t>
            </a:r>
            <a:r>
              <a:rPr lang="ja-JP" altLang="en-US" dirty="0" smtClean="0"/>
              <a:t>方程式群は</a:t>
            </a:r>
            <a:r>
              <a:rPr lang="ja-JP" altLang="en-US" dirty="0"/>
              <a:t>計算実行時</a:t>
            </a:r>
            <a:r>
              <a:rPr lang="ja-JP" altLang="en-US" dirty="0" smtClean="0"/>
              <a:t>に自動的に未知数が選別され連立方程式が立てられ解</a:t>
            </a:r>
            <a:r>
              <a:rPr lang="ja-JP" altLang="en-US" dirty="0"/>
              <a:t>が得られます。</a:t>
            </a:r>
            <a:endParaRPr lang="en-US" altLang="ja-JP" dirty="0"/>
          </a:p>
          <a:p>
            <a:r>
              <a:rPr lang="ja-JP" altLang="en-US" dirty="0" smtClean="0"/>
              <a:t>これを</a:t>
            </a:r>
            <a:r>
              <a:rPr lang="ja-JP" altLang="en-US" b="1" dirty="0"/>
              <a:t>非因果的</a:t>
            </a:r>
            <a:r>
              <a:rPr lang="en-US" altLang="ja-JP" b="1" dirty="0"/>
              <a:t>(acausal)</a:t>
            </a:r>
            <a:r>
              <a:rPr lang="ja-JP" altLang="en-US" b="1" dirty="0"/>
              <a:t>モデリング</a:t>
            </a:r>
            <a:r>
              <a:rPr lang="ja-JP" altLang="en-US" dirty="0"/>
              <a:t>と呼びます。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この範囲を便宜的に</a:t>
            </a:r>
            <a:r>
              <a:rPr lang="ja-JP" altLang="en-US" b="1" dirty="0" smtClean="0"/>
              <a:t>「</a:t>
            </a:r>
            <a:r>
              <a:rPr lang="en-US" altLang="ja-JP" b="1" dirty="0"/>
              <a:t>e</a:t>
            </a:r>
            <a:r>
              <a:rPr lang="en-US" altLang="ja-JP" b="1" dirty="0" smtClean="0"/>
              <a:t>quation</a:t>
            </a:r>
            <a:r>
              <a:rPr lang="ja-JP" altLang="en-US" b="1" dirty="0" smtClean="0"/>
              <a:t> </a:t>
            </a:r>
            <a:r>
              <a:rPr lang="ja-JP" altLang="en-US" b="1" dirty="0"/>
              <a:t>セクション」</a:t>
            </a:r>
            <a:r>
              <a:rPr lang="ja-JP" altLang="en-US" dirty="0"/>
              <a:t>と呼びます。</a:t>
            </a:r>
            <a:endParaRPr lang="en-US" altLang="ja-JP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56E30EF1-2227-4CF5-80BB-CA64141E9089}"/>
              </a:ext>
            </a:extLst>
          </p:cNvPr>
          <p:cNvSpPr txBox="1"/>
          <p:nvPr/>
        </p:nvSpPr>
        <p:spPr>
          <a:xfrm>
            <a:off x="786605" y="2450415"/>
            <a:ext cx="2037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parameter </a:t>
            </a:r>
            <a:r>
              <a:rPr kumimoji="1" lang="ja-JP" altLang="en-US" dirty="0"/>
              <a:t>・・・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C467322C-F1D8-4FC8-A541-57456C7E908F}"/>
              </a:ext>
            </a:extLst>
          </p:cNvPr>
          <p:cNvSpPr txBox="1"/>
          <p:nvPr/>
        </p:nvSpPr>
        <p:spPr>
          <a:xfrm>
            <a:off x="1894389" y="1850357"/>
            <a:ext cx="2600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/>
              <a:t>declaration</a:t>
            </a:r>
            <a:r>
              <a:rPr kumimoji="1" lang="ja-JP" altLang="en-US" b="1" dirty="0" smtClean="0"/>
              <a:t>セクション</a:t>
            </a:r>
            <a:endParaRPr kumimoji="1" lang="ja-JP" altLang="en-US" b="1" dirty="0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B12D110E-4F9C-4FDD-8D26-205E3853F2D1}"/>
              </a:ext>
            </a:extLst>
          </p:cNvPr>
          <p:cNvSpPr/>
          <p:nvPr/>
        </p:nvSpPr>
        <p:spPr>
          <a:xfrm>
            <a:off x="641350" y="4128896"/>
            <a:ext cx="4946650" cy="1707118"/>
          </a:xfrm>
          <a:prstGeom prst="rect">
            <a:avLst/>
          </a:prstGeom>
          <a:solidFill>
            <a:srgbClr val="99CCFF">
              <a:alpha val="29804"/>
            </a:srgb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C9BB9A1B-E56E-41A0-AEDD-E1B42E1EF169}"/>
              </a:ext>
            </a:extLst>
          </p:cNvPr>
          <p:cNvSpPr txBox="1"/>
          <p:nvPr/>
        </p:nvSpPr>
        <p:spPr>
          <a:xfrm>
            <a:off x="1951536" y="4190893"/>
            <a:ext cx="2326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/>
              <a:t>equation</a:t>
            </a:r>
            <a:r>
              <a:rPr kumimoji="1" lang="ja-JP" altLang="en-US" b="1" dirty="0"/>
              <a:t>セクション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081CC40B-D785-4636-845A-BB01AA701A6A}"/>
              </a:ext>
            </a:extLst>
          </p:cNvPr>
          <p:cNvSpPr/>
          <p:nvPr/>
        </p:nvSpPr>
        <p:spPr>
          <a:xfrm>
            <a:off x="822266" y="4901322"/>
            <a:ext cx="48482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/>
              <a:t>der(x)=a*x;</a:t>
            </a: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B019A084-732B-4381-9104-4DA42DDE5BB4}"/>
              </a:ext>
            </a:extLst>
          </p:cNvPr>
          <p:cNvSpPr/>
          <p:nvPr/>
        </p:nvSpPr>
        <p:spPr>
          <a:xfrm>
            <a:off x="179666" y="1295342"/>
            <a:ext cx="5738534" cy="539120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41E0C152-BF26-436C-8603-03611C82F5E4}"/>
              </a:ext>
            </a:extLst>
          </p:cNvPr>
          <p:cNvCxnSpPr>
            <a:stCxn id="3" idx="1"/>
            <a:endCxn id="19" idx="3"/>
          </p:cNvCxnSpPr>
          <p:nvPr/>
        </p:nvCxnSpPr>
        <p:spPr>
          <a:xfrm flipH="1">
            <a:off x="5588000" y="2450415"/>
            <a:ext cx="553857" cy="19487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0153F35A-E1C1-44EF-A869-4951B2130B41}"/>
              </a:ext>
            </a:extLst>
          </p:cNvPr>
          <p:cNvCxnSpPr>
            <a:cxnSpLocks/>
            <a:stCxn id="12" idx="1"/>
            <a:endCxn id="21" idx="3"/>
          </p:cNvCxnSpPr>
          <p:nvPr/>
        </p:nvCxnSpPr>
        <p:spPr>
          <a:xfrm flipH="1" flipV="1">
            <a:off x="5588000" y="4982455"/>
            <a:ext cx="553856" cy="8875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CAF369B4-C6E6-4344-87FE-8971209AB67C}"/>
              </a:ext>
            </a:extLst>
          </p:cNvPr>
          <p:cNvSpPr txBox="1"/>
          <p:nvPr/>
        </p:nvSpPr>
        <p:spPr>
          <a:xfrm>
            <a:off x="786604" y="2758891"/>
            <a:ext cx="1414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Real</a:t>
            </a:r>
            <a:r>
              <a:rPr kumimoji="1" lang="en-US" altLang="ja-JP" dirty="0"/>
              <a:t> </a:t>
            </a:r>
            <a:r>
              <a:rPr kumimoji="1" lang="ja-JP" altLang="en-US" dirty="0"/>
              <a:t>・・・</a:t>
            </a: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6F367-8F14-4921-8441-15DE2D973248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67357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30">
            <a:extLst>
              <a:ext uri="{FF2B5EF4-FFF2-40B4-BE49-F238E27FC236}">
                <a16:creationId xmlns:a16="http://schemas.microsoft.com/office/drawing/2014/main" id="{78B8FF42-9EFD-4FF9-B63B-6FE78BCE3F13}"/>
              </a:ext>
            </a:extLst>
          </p:cNvPr>
          <p:cNvSpPr/>
          <p:nvPr/>
        </p:nvSpPr>
        <p:spPr>
          <a:xfrm>
            <a:off x="179666" y="87415"/>
            <a:ext cx="2487861" cy="5796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100" u="sng">
                <a:latin typeface="YuMincho Medium"/>
                <a:ea typeface="YuMincho Medium"/>
                <a:cs typeface="YuMincho Medium"/>
                <a:sym typeface="YuMincho Medium"/>
              </a:defRPr>
            </a:pPr>
            <a:r>
              <a:rPr lang="ja-JP" altLang="en-US" dirty="0"/>
              <a:t>コードの記述</a:t>
            </a:r>
            <a:endParaRPr lang="en-US" altLang="ja-JP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DA34420-53B4-4A92-A5E1-9428766D7EA9}"/>
              </a:ext>
            </a:extLst>
          </p:cNvPr>
          <p:cNvSpPr txBox="1"/>
          <p:nvPr/>
        </p:nvSpPr>
        <p:spPr>
          <a:xfrm>
            <a:off x="774700" y="882650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以下のように記入してください。</a:t>
            </a: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8B014BC6-5FE6-48D8-AC74-EB5DB76094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9666" y="1611415"/>
            <a:ext cx="6443233" cy="2789135"/>
          </a:xfrm>
          <a:prstGeom prst="rect">
            <a:avLst/>
          </a:prstGeom>
        </p:spPr>
      </p:pic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4D04AA68-70BF-401F-9674-CD5963779D79}"/>
              </a:ext>
            </a:extLst>
          </p:cNvPr>
          <p:cNvCxnSpPr>
            <a:cxnSpLocks/>
          </p:cNvCxnSpPr>
          <p:nvPr/>
        </p:nvCxnSpPr>
        <p:spPr>
          <a:xfrm flipH="1" flipV="1">
            <a:off x="4279751" y="3638550"/>
            <a:ext cx="2717949" cy="196334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右中かっこ 9">
            <a:extLst>
              <a:ext uri="{FF2B5EF4-FFF2-40B4-BE49-F238E27FC236}">
                <a16:creationId xmlns:a16="http://schemas.microsoft.com/office/drawing/2014/main" id="{B6D21C16-C4AD-4E8F-B64B-8E2AA9319EB6}"/>
              </a:ext>
            </a:extLst>
          </p:cNvPr>
          <p:cNvSpPr/>
          <p:nvPr/>
        </p:nvSpPr>
        <p:spPr>
          <a:xfrm>
            <a:off x="6319142" y="2068278"/>
            <a:ext cx="292100" cy="857250"/>
          </a:xfrm>
          <a:prstGeom prst="rightBrace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1E052BB-5F5B-46B7-A4F7-BA69C26EA9CD}"/>
              </a:ext>
            </a:extLst>
          </p:cNvPr>
          <p:cNvSpPr txBox="1"/>
          <p:nvPr/>
        </p:nvSpPr>
        <p:spPr>
          <a:xfrm>
            <a:off x="6919403" y="1627306"/>
            <a:ext cx="527259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パラメーター変数</a:t>
            </a:r>
            <a:r>
              <a:rPr kumimoji="1" lang="en-US" altLang="ja-JP" dirty="0"/>
              <a:t>a</a:t>
            </a:r>
            <a:r>
              <a:rPr kumimoji="1" lang="ja-JP" altLang="en-US" dirty="0"/>
              <a:t>と変数</a:t>
            </a:r>
            <a:r>
              <a:rPr kumimoji="1" lang="en-US" altLang="ja-JP" dirty="0"/>
              <a:t>x</a:t>
            </a:r>
            <a:r>
              <a:rPr kumimoji="1" lang="ja-JP" altLang="en-US" dirty="0"/>
              <a:t>が宣言されていま</a:t>
            </a:r>
            <a:r>
              <a:rPr lang="ja-JP" altLang="en-US" dirty="0"/>
              <a:t>す。</a:t>
            </a:r>
            <a:endParaRPr lang="en-US" altLang="ja-JP" dirty="0"/>
          </a:p>
          <a:p>
            <a:r>
              <a:rPr kumimoji="1" lang="ja-JP" altLang="en-US" dirty="0"/>
              <a:t>「</a:t>
            </a:r>
            <a:r>
              <a:rPr kumimoji="1" lang="en-US" altLang="ja-JP" dirty="0"/>
              <a:t>Real</a:t>
            </a:r>
            <a:r>
              <a:rPr kumimoji="1" lang="ja-JP" altLang="en-US" dirty="0"/>
              <a:t>」は</a:t>
            </a:r>
            <a:r>
              <a:rPr kumimoji="1" lang="ja-JP" altLang="en-US" dirty="0" smtClean="0"/>
              <a:t>実数型、</a:t>
            </a:r>
            <a:endParaRPr kumimoji="1" lang="en-US" altLang="ja-JP" dirty="0"/>
          </a:p>
          <a:p>
            <a:r>
              <a:rPr lang="ja-JP" altLang="en-US" dirty="0"/>
              <a:t>「</a:t>
            </a:r>
            <a:r>
              <a:rPr lang="en-US" altLang="ja-JP" dirty="0"/>
              <a:t>parameter</a:t>
            </a:r>
            <a:r>
              <a:rPr lang="ja-JP" altLang="en-US" dirty="0"/>
              <a:t>」は未知数では</a:t>
            </a:r>
            <a:r>
              <a:rPr lang="ja-JP" altLang="en-US" dirty="0" smtClean="0"/>
              <a:t>ないユーザーが</a:t>
            </a:r>
            <a:endParaRPr lang="en-US" altLang="ja-JP" dirty="0" smtClean="0"/>
          </a:p>
          <a:p>
            <a:r>
              <a:rPr lang="ja-JP" altLang="en-US" dirty="0" smtClean="0"/>
              <a:t>入力する値</a:t>
            </a:r>
            <a:r>
              <a:rPr kumimoji="1" lang="ja-JP" altLang="en-US" dirty="0" smtClean="0"/>
              <a:t>で</a:t>
            </a:r>
            <a:r>
              <a:rPr lang="ja-JP" altLang="en-US" dirty="0" smtClean="0"/>
              <a:t>す。</a:t>
            </a:r>
            <a:endParaRPr lang="en-US" altLang="ja-JP" dirty="0" smtClean="0"/>
          </a:p>
          <a:p>
            <a:r>
              <a:rPr kumimoji="1" lang="ja-JP" altLang="en-US" dirty="0" smtClean="0"/>
              <a:t>「</a:t>
            </a:r>
            <a:r>
              <a:rPr kumimoji="1" lang="en-US" altLang="ja-JP" dirty="0" smtClean="0"/>
              <a:t>start=1</a:t>
            </a:r>
            <a:r>
              <a:rPr kumimoji="1" lang="ja-JP" altLang="en-US" dirty="0" smtClean="0"/>
              <a:t>」は初期値が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という意味です。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A1FF25B0-BA2A-4EA5-AB07-9A75C124C56C}"/>
                  </a:ext>
                </a:extLst>
              </p:cNvPr>
              <p:cNvSpPr txBox="1"/>
              <p:nvPr/>
            </p:nvSpPr>
            <p:spPr>
              <a:xfrm>
                <a:off x="6997700" y="3598707"/>
                <a:ext cx="5262979" cy="29842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dirty="0" smtClean="0"/>
                  <a:t>方程式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𝑑𝑥</m:t>
                        </m:r>
                      </m:num>
                      <m:den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altLang="ja-JP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ja-JP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ja-JP" altLang="en-US" dirty="0" smtClean="0"/>
                  <a:t> </a:t>
                </a:r>
                <a:r>
                  <a:rPr lang="ja-JP" altLang="en-US" dirty="0"/>
                  <a:t>を解く、というコマンドです。</a:t>
                </a:r>
                <a:endParaRPr lang="en-US" altLang="ja-JP" dirty="0"/>
              </a:p>
              <a:p>
                <a:endParaRPr lang="en-US" altLang="ja-JP" dirty="0"/>
              </a:p>
              <a:p>
                <a:r>
                  <a:rPr lang="ja-JP" altLang="en-US" dirty="0"/>
                  <a:t>一般的</a:t>
                </a:r>
                <a:r>
                  <a:rPr lang="ja-JP" altLang="en-US" dirty="0" smtClean="0"/>
                  <a:t>なプログラミング言語</a:t>
                </a:r>
                <a:r>
                  <a:rPr lang="ja-JP" altLang="en-US" dirty="0"/>
                  <a:t>では</a:t>
                </a:r>
                <a:endParaRPr lang="en-US" altLang="ja-JP" dirty="0"/>
              </a:p>
              <a:p>
                <a:r>
                  <a:rPr lang="ja-JP" altLang="en-US" dirty="0"/>
                  <a:t>「左辺に右辺を代入する」という意味ですが</a:t>
                </a:r>
                <a:endParaRPr lang="en-US" altLang="ja-JP" dirty="0"/>
              </a:p>
              <a:p>
                <a:r>
                  <a:rPr lang="en-US" altLang="ja-JP" dirty="0" err="1"/>
                  <a:t>Modelica</a:t>
                </a:r>
                <a:r>
                  <a:rPr lang="ja-JP" altLang="en-US" dirty="0"/>
                  <a:t>言語では</a:t>
                </a:r>
                <a:endParaRPr lang="en-US" altLang="ja-JP" dirty="0"/>
              </a:p>
              <a:p>
                <a:r>
                  <a:rPr lang="ja-JP" altLang="en-US" dirty="0"/>
                  <a:t>「左辺と右辺が等しい」という意味になります。</a:t>
                </a:r>
                <a:endParaRPr lang="en-US" altLang="ja-JP" dirty="0"/>
              </a:p>
              <a:p>
                <a:r>
                  <a:rPr lang="ja-JP" altLang="en-US" dirty="0"/>
                  <a:t>左辺と右辺が等しくなるように</a:t>
                </a:r>
                <a:endParaRPr lang="en-US" altLang="ja-JP" dirty="0"/>
              </a:p>
              <a:p>
                <a:r>
                  <a:rPr lang="ja-JP" altLang="en-US" dirty="0"/>
                  <a:t>未知数</a:t>
                </a:r>
                <a:r>
                  <a:rPr lang="en-US" altLang="ja-JP" dirty="0"/>
                  <a:t>x</a:t>
                </a:r>
                <a:r>
                  <a:rPr lang="ja-JP" altLang="en-US" dirty="0"/>
                  <a:t>は自動的</a:t>
                </a:r>
                <a:r>
                  <a:rPr lang="ja-JP" altLang="en-US" dirty="0" smtClean="0"/>
                  <a:t>に解が求まります</a:t>
                </a:r>
                <a:r>
                  <a:rPr lang="ja-JP" altLang="en-US" dirty="0"/>
                  <a:t>。</a:t>
                </a:r>
                <a:endParaRPr lang="en-US" altLang="ja-JP" dirty="0"/>
              </a:p>
              <a:p>
                <a:r>
                  <a:rPr lang="ja-JP" altLang="en-US" dirty="0"/>
                  <a:t>また、</a:t>
                </a:r>
                <a:r>
                  <a:rPr lang="en-US" altLang="ja-JP" dirty="0"/>
                  <a:t>der()</a:t>
                </a:r>
                <a:r>
                  <a:rPr lang="ja-JP" altLang="en-US" dirty="0"/>
                  <a:t>は時間微分オペレータで</a:t>
                </a:r>
                <a:endParaRPr lang="en-US" altLang="ja-JP" dirty="0"/>
              </a:p>
              <a:p>
                <a:r>
                  <a:rPr lang="en-US" altLang="ja-JP" dirty="0"/>
                  <a:t>()</a:t>
                </a:r>
                <a:r>
                  <a:rPr lang="ja-JP" altLang="en-US" dirty="0"/>
                  <a:t>内の変数の一階の時間微分項を表しています。</a:t>
                </a:r>
                <a:endParaRPr lang="en-US" altLang="ja-JP" dirty="0"/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A1FF25B0-BA2A-4EA5-AB07-9A75C124C5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7700" y="3598707"/>
                <a:ext cx="5262979" cy="2984278"/>
              </a:xfrm>
              <a:prstGeom prst="rect">
                <a:avLst/>
              </a:prstGeom>
              <a:blipFill>
                <a:blip r:embed="rId3"/>
                <a:stretch>
                  <a:fillRect l="-1043" r="-348" b="-224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正方形/長方形 1"/>
          <p:cNvSpPr/>
          <p:nvPr/>
        </p:nvSpPr>
        <p:spPr>
          <a:xfrm>
            <a:off x="6574164" y="1262924"/>
            <a:ext cx="26003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b="1" u="sng" dirty="0"/>
              <a:t>declaration</a:t>
            </a:r>
            <a:r>
              <a:rPr lang="ja-JP" altLang="en-US" b="1" u="sng" dirty="0"/>
              <a:t>セクション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C9BB9A1B-E56E-41A0-AEDD-E1B42E1EF169}"/>
              </a:ext>
            </a:extLst>
          </p:cNvPr>
          <p:cNvSpPr txBox="1"/>
          <p:nvPr/>
        </p:nvSpPr>
        <p:spPr>
          <a:xfrm>
            <a:off x="6622899" y="3235326"/>
            <a:ext cx="2326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u="sng" dirty="0"/>
              <a:t>equation</a:t>
            </a:r>
            <a:r>
              <a:rPr kumimoji="1" lang="ja-JP" altLang="en-US" b="1" u="sng" dirty="0"/>
              <a:t>セクション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6F367-8F14-4921-8441-15DE2D973248}" type="slidenum">
              <a:rPr kumimoji="1" lang="ja-JP" altLang="en-US" smtClean="0"/>
              <a:t>7</a:t>
            </a:fld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76727" y="4931822"/>
            <a:ext cx="5567550" cy="110799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dirty="0" smtClean="0"/>
              <a:t>Tips</a:t>
            </a:r>
          </a:p>
          <a:p>
            <a:r>
              <a:rPr lang="en-US" altLang="ja-JP" sz="1600" dirty="0"/>
              <a:t> </a:t>
            </a:r>
            <a:r>
              <a:rPr lang="en-US" altLang="ja-JP" sz="1600" dirty="0" smtClean="0"/>
              <a:t> </a:t>
            </a:r>
            <a:r>
              <a:rPr lang="ja-JP" altLang="en-US" sz="1600" dirty="0" smtClean="0"/>
              <a:t>テキストビューで「</a:t>
            </a:r>
            <a:r>
              <a:rPr lang="en-US" altLang="ja-JP" sz="1600" dirty="0" smtClean="0"/>
              <a:t>r</a:t>
            </a:r>
            <a:r>
              <a:rPr lang="ja-JP" altLang="en-US" sz="1600" dirty="0" smtClean="0"/>
              <a:t>」と入力すると「</a:t>
            </a:r>
            <a:r>
              <a:rPr lang="en-US" altLang="ja-JP" sz="1600" dirty="0" smtClean="0"/>
              <a:t>Real</a:t>
            </a:r>
            <a:r>
              <a:rPr lang="ja-JP" altLang="en-US" sz="1600" dirty="0" smtClean="0"/>
              <a:t>」などの</a:t>
            </a:r>
            <a:endParaRPr lang="en-US" altLang="ja-JP" sz="1600" dirty="0" smtClean="0"/>
          </a:p>
          <a:p>
            <a:r>
              <a:rPr lang="ja-JP" altLang="en-US" sz="1600" dirty="0" smtClean="0"/>
              <a:t>予約語が表示されます。</a:t>
            </a:r>
            <a:r>
              <a:rPr lang="en-US" altLang="ja-JP" sz="1600" dirty="0" smtClean="0"/>
              <a:t>Tab</a:t>
            </a:r>
            <a:r>
              <a:rPr lang="ja-JP" altLang="en-US" sz="1600" dirty="0" smtClean="0"/>
              <a:t>キーや</a:t>
            </a:r>
            <a:r>
              <a:rPr lang="en-US" altLang="ja-JP" sz="1600" dirty="0" smtClean="0"/>
              <a:t>Enter</a:t>
            </a:r>
            <a:r>
              <a:rPr lang="ja-JP" altLang="en-US" sz="1600" dirty="0" smtClean="0"/>
              <a:t>キーを押すことで</a:t>
            </a:r>
            <a:endParaRPr lang="en-US" altLang="ja-JP" sz="1600" dirty="0" smtClean="0"/>
          </a:p>
          <a:p>
            <a:r>
              <a:rPr lang="ja-JP" altLang="en-US" sz="1600"/>
              <a:t>反映</a:t>
            </a:r>
            <a:r>
              <a:rPr kumimoji="1" lang="ja-JP" altLang="en-US" sz="1600" smtClean="0"/>
              <a:t>されるので使いこなすと非常に便利です。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8052331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30">
            <a:extLst>
              <a:ext uri="{FF2B5EF4-FFF2-40B4-BE49-F238E27FC236}">
                <a16:creationId xmlns:a16="http://schemas.microsoft.com/office/drawing/2014/main" id="{3E53CF06-ACC4-43D7-8B29-42060A7D8065}"/>
              </a:ext>
            </a:extLst>
          </p:cNvPr>
          <p:cNvSpPr/>
          <p:nvPr/>
        </p:nvSpPr>
        <p:spPr>
          <a:xfrm>
            <a:off x="179666" y="87415"/>
            <a:ext cx="3282950" cy="5796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100" u="sng">
                <a:latin typeface="YuMincho Medium"/>
                <a:ea typeface="YuMincho Medium"/>
                <a:cs typeface="YuMincho Medium"/>
                <a:sym typeface="YuMincho Medium"/>
              </a:defRPr>
            </a:pPr>
            <a:r>
              <a:rPr lang="ja-JP" altLang="en-US" dirty="0"/>
              <a:t>モデルのチェック</a:t>
            </a:r>
            <a:endParaRPr lang="en-US" altLang="ja-JP" dirty="0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F12B8969-DC62-457A-82E2-895BC79E61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7160" y="1609234"/>
            <a:ext cx="4767263" cy="690809"/>
          </a:xfrm>
          <a:prstGeom prst="rect">
            <a:avLst/>
          </a:prstGeom>
        </p:spPr>
      </p:pic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A73D5128-CFF3-45D8-A9F3-FA7F76E6C006}"/>
              </a:ext>
            </a:extLst>
          </p:cNvPr>
          <p:cNvSpPr/>
          <p:nvPr/>
        </p:nvSpPr>
        <p:spPr>
          <a:xfrm>
            <a:off x="2724247" y="1633358"/>
            <a:ext cx="714913" cy="67144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554687F0-3C97-4D0F-A4E8-A5201AC0B377}"/>
              </a:ext>
            </a:extLst>
          </p:cNvPr>
          <p:cNvSpPr txBox="1"/>
          <p:nvPr/>
        </p:nvSpPr>
        <p:spPr>
          <a:xfrm>
            <a:off x="520700" y="1047750"/>
            <a:ext cx="11158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方程式</a:t>
            </a:r>
            <a:r>
              <a:rPr kumimoji="1" lang="ja-JP" altLang="en-US" dirty="0"/>
              <a:t>が解くことが可能か</a:t>
            </a:r>
            <a:r>
              <a:rPr lang="ja-JP" altLang="en-US" dirty="0"/>
              <a:t>どうかやモデルの</a:t>
            </a:r>
            <a:r>
              <a:rPr lang="ja-JP" altLang="en-US" dirty="0" smtClean="0"/>
              <a:t>エラーを</a:t>
            </a:r>
            <a:r>
              <a:rPr kumimoji="1" lang="ja-JP" altLang="en-US" dirty="0"/>
              <a:t>以下の「モデルチェック」に</a:t>
            </a:r>
            <a:r>
              <a:rPr kumimoji="1" lang="ja-JP" altLang="en-US" dirty="0" smtClean="0"/>
              <a:t>よって</a:t>
            </a:r>
            <a:r>
              <a:rPr lang="ja-JP" altLang="en-US" dirty="0" smtClean="0"/>
              <a:t>確認できます。</a:t>
            </a:r>
            <a:endParaRPr kumimoji="1"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24F1B80-FE28-4038-AC4E-A74DD4871F21}"/>
              </a:ext>
            </a:extLst>
          </p:cNvPr>
          <p:cNvSpPr txBox="1"/>
          <p:nvPr/>
        </p:nvSpPr>
        <p:spPr>
          <a:xfrm>
            <a:off x="651510" y="5156021"/>
            <a:ext cx="1034129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「</a:t>
            </a:r>
            <a:r>
              <a:rPr lang="en-US" altLang="ja-JP" dirty="0"/>
              <a:t>Check of “</a:t>
            </a:r>
            <a:r>
              <a:rPr lang="ja-JP" altLang="en-US" dirty="0"/>
              <a:t>モデル名</a:t>
            </a:r>
            <a:r>
              <a:rPr lang="en-US" altLang="ja-JP" dirty="0"/>
              <a:t>” completed successfully.</a:t>
            </a:r>
            <a:r>
              <a:rPr lang="ja-JP" altLang="en-US" dirty="0"/>
              <a:t>」と表示されたら文法上のエラーはありません。</a:t>
            </a:r>
            <a:endParaRPr lang="en-US" altLang="ja-JP" dirty="0"/>
          </a:p>
          <a:p>
            <a:r>
              <a:rPr kumimoji="1" lang="ja-JP" altLang="en-US" dirty="0"/>
              <a:t>「</a:t>
            </a:r>
            <a:r>
              <a:rPr lang="en-US" altLang="ja-JP" dirty="0"/>
              <a:t>Class “</a:t>
            </a:r>
            <a:r>
              <a:rPr lang="ja-JP" altLang="en-US" dirty="0"/>
              <a:t>モデル名</a:t>
            </a:r>
            <a:r>
              <a:rPr lang="en-US" altLang="ja-JP" dirty="0"/>
              <a:t>” has 1 equation(s) and 1 variable(s).</a:t>
            </a:r>
            <a:r>
              <a:rPr kumimoji="1" lang="ja-JP" altLang="en-US" dirty="0"/>
              <a:t>」の表示の中の</a:t>
            </a:r>
            <a:r>
              <a:rPr lang="en-US" altLang="ja-JP" dirty="0"/>
              <a:t>equation</a:t>
            </a:r>
            <a:r>
              <a:rPr lang="ja-JP" altLang="en-US" dirty="0"/>
              <a:t>と</a:t>
            </a:r>
            <a:r>
              <a:rPr lang="en-US" altLang="ja-JP" dirty="0"/>
              <a:t>variable</a:t>
            </a:r>
            <a:r>
              <a:rPr lang="ja-JP" altLang="en-US" dirty="0"/>
              <a:t>の数が</a:t>
            </a:r>
            <a:endParaRPr lang="en-US" altLang="ja-JP" dirty="0"/>
          </a:p>
          <a:p>
            <a:r>
              <a:rPr kumimoji="1" lang="ja-JP" altLang="en-US" dirty="0"/>
              <a:t>等しいことを確認してください。等しくなければ方程式を解くことができずエラーが発生します。</a:t>
            </a:r>
            <a:endParaRPr kumimoji="1" lang="en-US" altLang="ja-JP" dirty="0"/>
          </a:p>
          <a:p>
            <a:r>
              <a:rPr lang="en-US" altLang="ja-JP" dirty="0"/>
              <a:t>Trivial equation</a:t>
            </a:r>
            <a:r>
              <a:rPr lang="ja-JP" altLang="en-US" dirty="0"/>
              <a:t>は自明な式という意味です。</a:t>
            </a:r>
            <a:endParaRPr kumimoji="1" lang="ja-JP" altLang="en-US" dirty="0"/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1A387613-0939-4E9F-8FE7-B5AB5567B8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809" y="2964111"/>
            <a:ext cx="8142631" cy="1976010"/>
          </a:xfrm>
          <a:prstGeom prst="rect">
            <a:avLst/>
          </a:prstGeom>
        </p:spPr>
      </p:pic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C3B8E875-2E29-44B5-9C9C-07D484D39D05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2848610" y="2304806"/>
            <a:ext cx="233094" cy="659305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6F367-8F14-4921-8441-15DE2D973248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86958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8684" y="2214879"/>
            <a:ext cx="7376617" cy="4498569"/>
          </a:xfrm>
          <a:prstGeom prst="rect">
            <a:avLst/>
          </a:prstGeom>
        </p:spPr>
      </p:pic>
      <p:sp>
        <p:nvSpPr>
          <p:cNvPr id="2" name="Shape 130">
            <a:extLst>
              <a:ext uri="{FF2B5EF4-FFF2-40B4-BE49-F238E27FC236}">
                <a16:creationId xmlns:a16="http://schemas.microsoft.com/office/drawing/2014/main" id="{3E53CF06-ACC4-43D7-8B29-42060A7D8065}"/>
              </a:ext>
            </a:extLst>
          </p:cNvPr>
          <p:cNvSpPr/>
          <p:nvPr/>
        </p:nvSpPr>
        <p:spPr>
          <a:xfrm>
            <a:off x="179666" y="87415"/>
            <a:ext cx="3733394" cy="5796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100" u="sng">
                <a:latin typeface="YuMincho Medium"/>
                <a:ea typeface="YuMincho Medium"/>
                <a:cs typeface="YuMincho Medium"/>
                <a:sym typeface="YuMincho Medium"/>
              </a:defRPr>
            </a:pPr>
            <a:r>
              <a:rPr lang="ja-JP" altLang="en-US" dirty="0"/>
              <a:t>解析実行 </a:t>
            </a:r>
            <a:r>
              <a:rPr lang="en-US" altLang="ja-JP" dirty="0"/>
              <a:t>&amp; </a:t>
            </a:r>
            <a:r>
              <a:rPr lang="ja-JP" altLang="en-US" dirty="0"/>
              <a:t>結果表示</a:t>
            </a:r>
            <a:endParaRPr lang="en-US" altLang="ja-JP" dirty="0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F12B8969-DC62-457A-82E2-895BC79E61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100" y="1158701"/>
            <a:ext cx="4767263" cy="690809"/>
          </a:xfrm>
          <a:prstGeom prst="rect">
            <a:avLst/>
          </a:prstGeom>
        </p:spPr>
      </p:pic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A73D5128-CFF3-45D8-A9F3-FA7F76E6C006}"/>
              </a:ext>
            </a:extLst>
          </p:cNvPr>
          <p:cNvSpPr/>
          <p:nvPr/>
        </p:nvSpPr>
        <p:spPr>
          <a:xfrm>
            <a:off x="2987137" y="1217969"/>
            <a:ext cx="714913" cy="67144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554687F0-3C97-4D0F-A4E8-A5201AC0B377}"/>
              </a:ext>
            </a:extLst>
          </p:cNvPr>
          <p:cNvSpPr txBox="1"/>
          <p:nvPr/>
        </p:nvSpPr>
        <p:spPr>
          <a:xfrm>
            <a:off x="358240" y="754822"/>
            <a:ext cx="7109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以下の「シミュレート」をクリックし、解析を実行して</a:t>
            </a:r>
            <a:r>
              <a:rPr kumimoji="1" lang="ja-JP" altLang="en-US" dirty="0" smtClean="0"/>
              <a:t>ください。</a:t>
            </a:r>
            <a:endParaRPr kumimoji="1" lang="ja-JP" altLang="en-US" dirty="0"/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123E9B1F-1420-4A47-918A-7AF811251EFC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3344594" y="1889417"/>
            <a:ext cx="154256" cy="227382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84CADBAE-49E9-480F-8A3F-19ADA9D77730}"/>
              </a:ext>
            </a:extLst>
          </p:cNvPr>
          <p:cNvSpPr/>
          <p:nvPr/>
        </p:nvSpPr>
        <p:spPr>
          <a:xfrm>
            <a:off x="6780429" y="4114738"/>
            <a:ext cx="1682851" cy="193981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1B6E046F-C680-441A-8504-FFD7E911A7BE}"/>
              </a:ext>
            </a:extLst>
          </p:cNvPr>
          <p:cNvCxnSpPr>
            <a:cxnSpLocks/>
            <a:endCxn id="15" idx="3"/>
          </p:cNvCxnSpPr>
          <p:nvPr/>
        </p:nvCxnSpPr>
        <p:spPr>
          <a:xfrm flipH="1">
            <a:off x="8463280" y="3075636"/>
            <a:ext cx="805864" cy="1136093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FCAB41D6-E6C4-44BF-98D2-8090D3FADE46}"/>
              </a:ext>
            </a:extLst>
          </p:cNvPr>
          <p:cNvSpPr txBox="1"/>
          <p:nvPr/>
        </p:nvSpPr>
        <p:spPr>
          <a:xfrm>
            <a:off x="9321800" y="2890970"/>
            <a:ext cx="28360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変数</a:t>
            </a:r>
            <a:r>
              <a:rPr kumimoji="1" lang="en-US" altLang="ja-JP" dirty="0"/>
              <a:t>x</a:t>
            </a:r>
            <a:r>
              <a:rPr kumimoji="1" lang="ja-JP" altLang="en-US" dirty="0"/>
              <a:t>にチェックを入れて</a:t>
            </a:r>
            <a:endParaRPr kumimoji="1" lang="en-US" altLang="ja-JP" dirty="0"/>
          </a:p>
          <a:p>
            <a:r>
              <a:rPr kumimoji="1" lang="ja-JP" altLang="en-US" dirty="0"/>
              <a:t>結果を表示してください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6A74E1AC-58A0-490A-B8EC-1EF03833F6BD}"/>
                  </a:ext>
                </a:extLst>
              </p:cNvPr>
              <p:cNvSpPr txBox="1"/>
              <p:nvPr/>
            </p:nvSpPr>
            <p:spPr>
              <a:xfrm>
                <a:off x="9133840" y="4195323"/>
                <a:ext cx="3058160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 smtClean="0"/>
                  <a:t>グラフが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ja-JP" altLang="en-US" dirty="0" smtClean="0"/>
                  <a:t>となっていることを確認</a:t>
                </a:r>
                <a:r>
                  <a:rPr lang="ja-JP" altLang="en-US" dirty="0"/>
                  <a:t>してください</a:t>
                </a:r>
                <a:endParaRPr lang="en-US" altLang="ja-JP" dirty="0"/>
              </a:p>
              <a:p>
                <a:endParaRPr lang="en-US" altLang="ja-JP" dirty="0"/>
              </a:p>
              <a:p>
                <a:r>
                  <a:rPr lang="ja-JP" altLang="en-US" dirty="0"/>
                  <a:t>また、式を変形</a:t>
                </a:r>
                <a:r>
                  <a:rPr lang="ja-JP" altLang="en-US" dirty="0" smtClean="0"/>
                  <a:t>し様々</a:t>
                </a:r>
                <a:r>
                  <a:rPr lang="ja-JP" altLang="en-US" dirty="0"/>
                  <a:t>な式を解くこと</a:t>
                </a:r>
                <a:r>
                  <a:rPr lang="ja-JP" altLang="en-US" dirty="0" smtClean="0"/>
                  <a:t>ができる</a:t>
                </a:r>
                <a:r>
                  <a:rPr lang="ja-JP" altLang="en-US" dirty="0"/>
                  <a:t>ことを確認</a:t>
                </a:r>
                <a:r>
                  <a:rPr lang="ja-JP" altLang="en-US" dirty="0" smtClean="0"/>
                  <a:t>してください</a:t>
                </a:r>
                <a:endParaRPr lang="en-US" altLang="ja-JP" dirty="0"/>
              </a:p>
            </p:txBody>
          </p:sp>
        </mc:Choice>
        <mc:Fallback xmlns="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6A74E1AC-58A0-490A-B8EC-1EF03833F6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3840" y="4195323"/>
                <a:ext cx="3058160" cy="1754326"/>
              </a:xfrm>
              <a:prstGeom prst="rect">
                <a:avLst/>
              </a:prstGeom>
              <a:blipFill>
                <a:blip r:embed="rId4"/>
                <a:stretch>
                  <a:fillRect l="-1594" t="-1389" r="-398" b="-451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6F367-8F14-4921-8441-15DE2D973248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28392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28575">
          <a:solidFill>
            <a:srgbClr val="FF0000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3608</TotalTime>
  <Words>660</Words>
  <Application>Microsoft Office PowerPoint</Application>
  <PresentationFormat>ワイド画面</PresentationFormat>
  <Paragraphs>123</Paragraphs>
  <Slides>10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6" baseType="lpstr">
      <vt:lpstr>YuMincho Medium</vt:lpstr>
      <vt:lpstr>游ゴシック</vt:lpstr>
      <vt:lpstr>游ゴシック Light</vt:lpstr>
      <vt:lpstr>Arial</vt:lpstr>
      <vt:lpstr>Cambria Math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植田惠法</dc:creator>
  <cp:lastModifiedBy>MBD-DG 植田 惠法</cp:lastModifiedBy>
  <cp:revision>168</cp:revision>
  <dcterms:created xsi:type="dcterms:W3CDTF">2017-07-29T00:52:37Z</dcterms:created>
  <dcterms:modified xsi:type="dcterms:W3CDTF">2020-04-09T06:01:02Z</dcterms:modified>
</cp:coreProperties>
</file>