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3" r:id="rId3"/>
    <p:sldId id="283" r:id="rId4"/>
    <p:sldId id="290" r:id="rId5"/>
    <p:sldId id="297" r:id="rId6"/>
    <p:sldId id="281" r:id="rId7"/>
    <p:sldId id="302" r:id="rId8"/>
    <p:sldId id="264" r:id="rId9"/>
    <p:sldId id="296" r:id="rId10"/>
    <p:sldId id="301" r:id="rId11"/>
    <p:sldId id="300" r:id="rId12"/>
    <p:sldId id="292" r:id="rId13"/>
    <p:sldId id="295" r:id="rId14"/>
    <p:sldId id="284" r:id="rId15"/>
    <p:sldId id="286" r:id="rId16"/>
    <p:sldId id="285" r:id="rId17"/>
    <p:sldId id="298" r:id="rId18"/>
    <p:sldId id="29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1" d="100"/>
          <a:sy n="81" d="100"/>
        </p:scale>
        <p:origin x="526"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F9923-15C0-4701-9004-BA8A423A0EA6}"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79464-4EF5-4D40-958F-CD71855C3732}" type="slidenum">
              <a:rPr kumimoji="1" lang="ja-JP" altLang="en-US" smtClean="0"/>
              <a:t>‹#›</a:t>
            </a:fld>
            <a:endParaRPr kumimoji="1" lang="ja-JP" altLang="en-US"/>
          </a:p>
        </p:txBody>
      </p:sp>
    </p:spTree>
    <p:extLst>
      <p:ext uri="{BB962C8B-B14F-4D97-AF65-F5344CB8AC3E}">
        <p14:creationId xmlns:p14="http://schemas.microsoft.com/office/powerpoint/2010/main" val="3888764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A19AFA6F-A114-4911-AC81-2CC3E3905A3F}"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9891354D-01B9-4640-9746-3E8903EAEDC9}"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694E198E-5958-44F4-BBF5-1BA90C67DE05}"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0C6F6A9C-61BE-4956-B50B-23EB8D14B857}"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B372B444-9E52-4583-AC9D-A6AC73A13CF3}"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4AF7593F-AE02-48F9-852E-ADB168CFEBF1}"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69719388-0CF3-4636-BA91-A04B4FEBA899}"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5FCC729E-97CA-4AC1-BACC-2641240E14C2}"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685F4F07-2E43-4636-80D9-CEA92FD71485}"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70A38CCF-C2ED-45BE-A7C1-B70CEF3FEEAB}"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BB82C685-723B-4640-9001-D6EDE25D3C0C}"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E139-DC09-4228-B5C7-AA95C2BB21C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7" name="正方形/長方形 6">
            <a:extLst>
              <a:ext uri="{FF2B5EF4-FFF2-40B4-BE49-F238E27FC236}">
                <a16:creationId xmlns:a16="http://schemas.microsoft.com/office/drawing/2014/main" id="{A7BA413E-930E-4D17-B5BB-7FE3F5879A34}"/>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333424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復習　コード</a:t>
            </a:r>
            <a:r>
              <a:rPr lang="ja-JP" altLang="en-US" dirty="0"/>
              <a:t>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82497" y="2127249"/>
            <a:ext cx="6083717" cy="1200329"/>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smtClean="0"/>
              <a:t>「</a:t>
            </a:r>
            <a:r>
              <a:rPr lang="en-US" altLang="ja-JP" b="1" dirty="0"/>
              <a:t> </a:t>
            </a:r>
            <a:r>
              <a:rPr lang="en-US" altLang="ja-JP" b="1" dirty="0" smtClean="0"/>
              <a:t>declaration(</a:t>
            </a:r>
            <a:r>
              <a:rPr lang="ja-JP" altLang="en-US" b="1" dirty="0" smtClean="0"/>
              <a:t>宣言</a:t>
            </a:r>
            <a:r>
              <a:rPr lang="en-US" altLang="ja-JP" b="1" dirty="0" smtClean="0"/>
              <a:t>)</a:t>
            </a:r>
            <a:r>
              <a:rPr lang="ja-JP" altLang="en-US" b="1" dirty="0" smtClean="0"/>
              <a:t>セクション</a:t>
            </a:r>
            <a:r>
              <a:rPr lang="ja-JP" altLang="en-US" b="1" dirty="0"/>
              <a:t>」</a:t>
            </a:r>
            <a:r>
              <a:rPr lang="ja-JP" altLang="en-US" dirty="0" smtClean="0"/>
              <a:t>と</a:t>
            </a:r>
            <a:endParaRPr lang="en-US" altLang="ja-JP" dirty="0" smtClean="0"/>
          </a:p>
          <a:p>
            <a:r>
              <a:rPr lang="ja-JP" altLang="en-US" dirty="0" smtClean="0"/>
              <a:t>呼びます</a:t>
            </a:r>
            <a:r>
              <a:rPr lang="ja-JP" altLang="en-US" dirty="0"/>
              <a:t>。</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9927718"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a:t>
            </a:r>
            <a:r>
              <a:rPr lang="ja-JP" altLang="en-US" dirty="0" smtClean="0"/>
              <a:t>に分けて考えると学習しやすいです。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237757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a:t>
            </a:r>
            <a:r>
              <a:rPr kumimoji="1" lang="en-US" altLang="ja-JP" sz="2000" dirty="0" smtClean="0"/>
              <a:t>HelloWorld</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2076209" cy="400110"/>
          </a:xfrm>
          <a:prstGeom prst="rect">
            <a:avLst/>
          </a:prstGeom>
          <a:noFill/>
        </p:spPr>
        <p:txBody>
          <a:bodyPr wrap="none" rtlCol="0">
            <a:spAutoFit/>
          </a:bodyPr>
          <a:lstStyle/>
          <a:p>
            <a:r>
              <a:rPr lang="en-US" altLang="ja-JP" sz="2000" dirty="0">
                <a:solidFill>
                  <a:srgbClr val="A50021"/>
                </a:solidFill>
              </a:rPr>
              <a:t>end </a:t>
            </a:r>
            <a:r>
              <a:rPr lang="en-US" altLang="ja-JP" sz="2000" dirty="0" smtClean="0"/>
              <a:t>HelloWorld;</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a:t>
            </a:r>
            <a:r>
              <a:rPr lang="ja-JP" altLang="en-US" dirty="0" smtClean="0"/>
              <a:t>方程式群は</a:t>
            </a:r>
            <a:r>
              <a:rPr lang="ja-JP" altLang="en-US" dirty="0"/>
              <a:t>計算実行時</a:t>
            </a:r>
            <a:r>
              <a:rPr lang="ja-JP" altLang="en-US" dirty="0" smtClean="0"/>
              <a:t>に自動的に未知数が選別され連立方程式が立てられ解</a:t>
            </a:r>
            <a:r>
              <a:rPr lang="ja-JP" altLang="en-US" dirty="0"/>
              <a:t>が得られます。</a:t>
            </a:r>
            <a:endParaRPr lang="en-US" altLang="ja-JP" dirty="0"/>
          </a:p>
          <a:p>
            <a:r>
              <a:rPr lang="ja-JP" altLang="en-US" dirty="0" smtClean="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smtClean="0"/>
              <a:t>「</a:t>
            </a:r>
            <a:r>
              <a:rPr lang="en-US" altLang="ja-JP" b="1" dirty="0"/>
              <a:t>e</a:t>
            </a:r>
            <a:r>
              <a:rPr lang="en-US" altLang="ja-JP" b="1" dirty="0" smtClean="0"/>
              <a:t>quation</a:t>
            </a:r>
            <a:r>
              <a:rPr lang="ja-JP" altLang="en-US" b="1" dirty="0" smtClean="0"/>
              <a:t> </a:t>
            </a:r>
            <a:r>
              <a:rPr lang="ja-JP" altLang="en-US" b="1" dirty="0"/>
              <a:t>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1894389" y="1850357"/>
            <a:ext cx="2600392" cy="369332"/>
          </a:xfrm>
          <a:prstGeom prst="rect">
            <a:avLst/>
          </a:prstGeom>
          <a:noFill/>
        </p:spPr>
        <p:txBody>
          <a:bodyPr wrap="none" rtlCol="0">
            <a:spAutoFit/>
          </a:bodyPr>
          <a:lstStyle/>
          <a:p>
            <a:r>
              <a:rPr lang="en-US" altLang="ja-JP" b="1" dirty="0"/>
              <a:t>declaration</a:t>
            </a:r>
            <a:r>
              <a:rPr kumimoji="1" lang="ja-JP" altLang="en-US" b="1" dirty="0" smtClean="0"/>
              <a:t>セクション</a:t>
            </a:r>
            <a:endParaRPr kumimoji="1" lang="ja-JP" altLang="en-US" b="1" dirty="0"/>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flipV="1">
            <a:off x="5588000" y="2645291"/>
            <a:ext cx="594497" cy="8212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81917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en-US" altLang="ja-JP" dirty="0" smtClean="0"/>
              <a:t>declaration</a:t>
            </a:r>
            <a:r>
              <a:rPr kumimoji="1" lang="ja-JP" altLang="en-US" dirty="0" smtClean="0"/>
              <a:t>セクション内には変数のほかにも使用</a:t>
            </a:r>
            <a:r>
              <a:rPr kumimoji="1" lang="ja-JP" altLang="en-US" dirty="0"/>
              <a:t>する</a:t>
            </a:r>
            <a:r>
              <a:rPr kumimoji="1" lang="ja-JP" altLang="en-US" dirty="0" smtClean="0"/>
              <a:t>モデルも宣言できます。</a:t>
            </a:r>
            <a:endParaRPr kumimoji="1" lang="en-US" altLang="ja-JP" dirty="0"/>
          </a:p>
          <a:p>
            <a:r>
              <a:rPr kumimoji="1" lang="ja-JP" altLang="en-US" dirty="0" smtClean="0"/>
              <a:t>宣言された</a:t>
            </a:r>
            <a:r>
              <a:rPr kumimoji="1" lang="ja-JP" altLang="en-US" dirty="0"/>
              <a:t>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a:t>
            </a:r>
            <a:r>
              <a:rPr lang="ja-JP" altLang="en-US" u="sng" dirty="0" smtClean="0"/>
              <a:t>．おもりを表す</a:t>
            </a:r>
            <a:r>
              <a:rPr lang="en-US" altLang="ja-JP" u="sng" dirty="0" smtClean="0"/>
              <a:t>mass</a:t>
            </a:r>
            <a:r>
              <a:rPr lang="ja-JP" altLang="en-US" u="sng" dirty="0" smtClean="0"/>
              <a:t>モデル</a:t>
            </a:r>
            <a:r>
              <a:rPr lang="ja-JP" altLang="en-US" u="sng" dirty="0"/>
              <a:t>のインスタンス</a:t>
            </a:r>
            <a:endParaRPr kumimoji="1" lang="en-US" altLang="ja-JP" u="sng" dirty="0"/>
          </a:p>
        </p:txBody>
      </p:sp>
      <p:sp>
        <p:nvSpPr>
          <p:cNvPr id="54" name="正方形/長方形 53">
            <a:extLst>
              <a:ext uri="{FF2B5EF4-FFF2-40B4-BE49-F238E27FC236}">
                <a16:creationId xmlns:a16="http://schemas.microsoft.com/office/drawing/2014/main" id="{4465A8F7-71E8-499D-8E80-D5963696D0D3}"/>
              </a:ext>
            </a:extLst>
          </p:cNvPr>
          <p:cNvSpPr/>
          <p:nvPr/>
        </p:nvSpPr>
        <p:spPr>
          <a:xfrm>
            <a:off x="253454" y="3708400"/>
            <a:ext cx="11778526"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F738E68E-8F5D-4130-93F7-E95474E145AE}"/>
              </a:ext>
            </a:extLst>
          </p:cNvPr>
          <p:cNvCxnSpPr>
            <a:cxnSpLocks/>
          </p:cNvCxnSpPr>
          <p:nvPr/>
        </p:nvCxnSpPr>
        <p:spPr>
          <a:xfrm>
            <a:off x="5973214" y="4020033"/>
            <a:ext cx="63713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F3D41E-79F1-411F-AB29-030174E390DC}"/>
              </a:ext>
            </a:extLst>
          </p:cNvPr>
          <p:cNvSpPr/>
          <p:nvPr/>
        </p:nvSpPr>
        <p:spPr>
          <a:xfrm>
            <a:off x="2958155" y="5028023"/>
            <a:ext cx="3519940" cy="830997"/>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a:t>
            </a:r>
            <a:r>
              <a:rPr lang="ja-JP" altLang="en-US" sz="1600" dirty="0" smtClean="0"/>
              <a:t>にします。</a:t>
            </a:r>
            <a:endParaRPr lang="en-US" altLang="ja-JP" sz="1600" dirty="0"/>
          </a:p>
        </p:txBody>
      </p:sp>
      <p:cxnSp>
        <p:nvCxnSpPr>
          <p:cNvPr id="46" name="直線矢印コネクタ 45">
            <a:extLst>
              <a:ext uri="{FF2B5EF4-FFF2-40B4-BE49-F238E27FC236}">
                <a16:creationId xmlns:a16="http://schemas.microsoft.com/office/drawing/2014/main" id="{6495CB53-1AF9-4CE1-9937-425CE58ABB65}"/>
              </a:ext>
            </a:extLst>
          </p:cNvPr>
          <p:cNvCxnSpPr>
            <a:cxnSpLocks/>
            <a:stCxn id="41" idx="0"/>
          </p:cNvCxnSpPr>
          <p:nvPr/>
        </p:nvCxnSpPr>
        <p:spPr>
          <a:xfrm flipV="1">
            <a:off x="4718125" y="4055648"/>
            <a:ext cx="1465505" cy="97237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3304ED5-39F7-4B9A-B1CA-F1FF5F64AF24}"/>
              </a:ext>
            </a:extLst>
          </p:cNvPr>
          <p:cNvCxnSpPr>
            <a:cxnSpLocks/>
          </p:cNvCxnSpPr>
          <p:nvPr/>
        </p:nvCxnSpPr>
        <p:spPr>
          <a:xfrm>
            <a:off x="6686229" y="4027075"/>
            <a:ext cx="35981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id="{9B723FBD-CD0A-4BCE-ADBC-8BF4EFB58925}"/>
              </a:ext>
            </a:extLst>
          </p:cNvPr>
          <p:cNvCxnSpPr>
            <a:cxnSpLocks/>
            <a:stCxn id="47" idx="0"/>
          </p:cNvCxnSpPr>
          <p:nvPr/>
        </p:nvCxnSpPr>
        <p:spPr>
          <a:xfrm flipH="1" flipV="1">
            <a:off x="8252460" y="4020033"/>
            <a:ext cx="571315" cy="125645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AD8E571-5C2A-4568-9270-74D85F3F0DFE}"/>
              </a:ext>
            </a:extLst>
          </p:cNvPr>
          <p:cNvCxnSpPr>
            <a:cxnSpLocks/>
          </p:cNvCxnSpPr>
          <p:nvPr/>
        </p:nvCxnSpPr>
        <p:spPr>
          <a:xfrm flipV="1">
            <a:off x="10703001" y="4055650"/>
            <a:ext cx="122991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F04CD65-B624-49AD-A214-56052AD71C94}"/>
              </a:ext>
            </a:extLst>
          </p:cNvPr>
          <p:cNvCxnSpPr>
            <a:cxnSpLocks/>
          </p:cNvCxnSpPr>
          <p:nvPr/>
        </p:nvCxnSpPr>
        <p:spPr>
          <a:xfrm flipV="1">
            <a:off x="10419594" y="4093945"/>
            <a:ext cx="1193286" cy="3135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cxnSp>
        <p:nvCxnSpPr>
          <p:cNvPr id="51" name="直線コネクタ 50">
            <a:extLst>
              <a:ext uri="{FF2B5EF4-FFF2-40B4-BE49-F238E27FC236}">
                <a16:creationId xmlns:a16="http://schemas.microsoft.com/office/drawing/2014/main" id="{37E107BB-426E-469F-A2AD-44AD3F3BB0F0}"/>
              </a:ext>
            </a:extLst>
          </p:cNvPr>
          <p:cNvCxnSpPr>
            <a:cxnSpLocks/>
          </p:cNvCxnSpPr>
          <p:nvPr/>
        </p:nvCxnSpPr>
        <p:spPr>
          <a:xfrm>
            <a:off x="386049" y="4024587"/>
            <a:ext cx="552707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pic>
        <p:nvPicPr>
          <p:cNvPr id="7" name="図 6"/>
          <p:cNvPicPr>
            <a:picLocks noChangeAspect="1"/>
          </p:cNvPicPr>
          <p:nvPr/>
        </p:nvPicPr>
        <p:blipFill rotWithShape="1">
          <a:blip r:embed="rId2"/>
          <a:srcRect r="1772" b="11407"/>
          <a:stretch/>
        </p:blipFill>
        <p:spPr>
          <a:xfrm>
            <a:off x="346877" y="3715207"/>
            <a:ext cx="11685103" cy="270053"/>
          </a:xfrm>
          <a:prstGeom prst="rect">
            <a:avLst/>
          </a:prstGeom>
        </p:spPr>
      </p:pic>
      <p:sp>
        <p:nvSpPr>
          <p:cNvPr id="19" name="スライド番号プレースホルダー 18"/>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Tree>
    <p:extLst>
      <p:ext uri="{BB962C8B-B14F-4D97-AF65-F5344CB8AC3E}">
        <p14:creationId xmlns:p14="http://schemas.microsoft.com/office/powerpoint/2010/main" val="3561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a:extLst>
              <a:ext uri="{FF2B5EF4-FFF2-40B4-BE49-F238E27FC236}">
                <a16:creationId xmlns:a16="http://schemas.microsoft.com/office/drawing/2014/main"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stretch>
            <a:fillRect/>
          </a:stretch>
        </p:blipFill>
        <p:spPr>
          <a:xfrm>
            <a:off x="1046623" y="5136749"/>
            <a:ext cx="9468047" cy="351336"/>
          </a:xfrm>
          <a:prstGeom prst="rect">
            <a:avLst/>
          </a:prstGeom>
        </p:spPr>
      </p:pic>
      <p:pic>
        <p:nvPicPr>
          <p:cNvPr id="3" name="図 2"/>
          <p:cNvPicPr>
            <a:picLocks noChangeAspect="1"/>
          </p:cNvPicPr>
          <p:nvPr/>
        </p:nvPicPr>
        <p:blipFill>
          <a:blip r:embed="rId3"/>
          <a:stretch>
            <a:fillRect/>
          </a:stretch>
        </p:blipFill>
        <p:spPr>
          <a:xfrm>
            <a:off x="1782485" y="3459301"/>
            <a:ext cx="3745551" cy="1168484"/>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51500" y="697035"/>
            <a:ext cx="10142520" cy="923330"/>
          </a:xfrm>
          <a:prstGeom prst="rect">
            <a:avLst/>
          </a:prstGeom>
          <a:noFill/>
        </p:spPr>
        <p:txBody>
          <a:bodyPr wrap="none" rtlCol="0">
            <a:spAutoFit/>
          </a:bodyPr>
          <a:lstStyle/>
          <a:p>
            <a:r>
              <a:rPr kumimoji="1" lang="ja-JP" altLang="en-US" dirty="0" smtClean="0"/>
              <a:t>モデル</a:t>
            </a:r>
            <a:r>
              <a:rPr kumimoji="1" lang="ja-JP" altLang="en-US" dirty="0"/>
              <a:t>同士の接続関係を</a:t>
            </a:r>
            <a:r>
              <a:rPr kumimoji="1" lang="en-US" altLang="ja-JP" dirty="0"/>
              <a:t>connect</a:t>
            </a:r>
            <a:r>
              <a:rPr kumimoji="1" lang="ja-JP" altLang="en-US" dirty="0"/>
              <a:t>を使って記述します。</a:t>
            </a:r>
            <a:endParaRPr kumimoji="1" lang="en-US" altLang="ja-JP" dirty="0"/>
          </a:p>
          <a:p>
            <a:r>
              <a:rPr kumimoji="1" lang="ja-JP" altLang="en-US" dirty="0" smtClean="0"/>
              <a:t>接続すると、コネクター</a:t>
            </a:r>
            <a:r>
              <a:rPr kumimoji="1" lang="en-US" altLang="ja-JP" dirty="0" smtClean="0"/>
              <a:t>(connecter)</a:t>
            </a:r>
            <a:r>
              <a:rPr kumimoji="1" lang="ja-JP" altLang="en-US" dirty="0" smtClean="0"/>
              <a:t>内で定義</a:t>
            </a:r>
            <a:r>
              <a:rPr lang="ja-JP" altLang="en-US" dirty="0"/>
              <a:t>された</a:t>
            </a:r>
            <a:r>
              <a:rPr lang="ja-JP" altLang="en-US" dirty="0" smtClean="0"/>
              <a:t>変数をモデル間</a:t>
            </a:r>
            <a:r>
              <a:rPr lang="ja-JP" altLang="en-US" dirty="0"/>
              <a:t>で</a:t>
            </a:r>
            <a:r>
              <a:rPr lang="ja-JP" altLang="en-US" dirty="0" smtClean="0"/>
              <a:t>参照</a:t>
            </a:r>
            <a:r>
              <a:rPr lang="en-US" altLang="ja-JP" dirty="0" smtClean="0"/>
              <a:t>(</a:t>
            </a:r>
            <a:r>
              <a:rPr lang="ja-JP" altLang="en-US" dirty="0" smtClean="0"/>
              <a:t>受け渡し</a:t>
            </a:r>
            <a:r>
              <a:rPr lang="en-US" altLang="ja-JP" dirty="0" smtClean="0"/>
              <a:t>)</a:t>
            </a:r>
            <a:r>
              <a:rPr kumimoji="1" lang="ja-JP" altLang="en-US" dirty="0" smtClean="0"/>
              <a:t>できます。</a:t>
            </a:r>
            <a:endParaRPr kumimoji="1" lang="en-US" altLang="ja-JP" dirty="0" smtClean="0"/>
          </a:p>
          <a:p>
            <a:r>
              <a:rPr lang="ja-JP" altLang="en-US" dirty="0" smtClean="0"/>
              <a:t>一般的に、</a:t>
            </a:r>
            <a:r>
              <a:rPr lang="en-US" altLang="ja-JP" dirty="0" err="1" smtClean="0"/>
              <a:t>Modelica</a:t>
            </a:r>
            <a:r>
              <a:rPr lang="ja-JP" altLang="en-US" dirty="0"/>
              <a:t>言語</a:t>
            </a:r>
            <a:r>
              <a:rPr lang="ja-JP" altLang="en-US"/>
              <a:t>で</a:t>
            </a:r>
            <a:r>
              <a:rPr lang="ja-JP" altLang="en-US" smtClean="0"/>
              <a:t>はモデル間</a:t>
            </a:r>
            <a:r>
              <a:rPr lang="ja-JP" altLang="en-US" dirty="0" smtClean="0"/>
              <a:t>の</a:t>
            </a:r>
            <a:r>
              <a:rPr lang="ja-JP" altLang="en-US" dirty="0"/>
              <a:t>変数の受け渡し</a:t>
            </a:r>
            <a:r>
              <a:rPr lang="ja-JP" altLang="en-US" dirty="0" smtClean="0"/>
              <a:t>はコネクター</a:t>
            </a:r>
            <a:r>
              <a:rPr lang="ja-JP" altLang="en-US" dirty="0"/>
              <a:t>を</a:t>
            </a:r>
            <a:r>
              <a:rPr lang="ja-JP" altLang="en-US" dirty="0" smtClean="0"/>
              <a:t>使用します。</a:t>
            </a:r>
            <a:endParaRPr lang="en-US" altLang="ja-JP" dirty="0" smtClean="0"/>
          </a:p>
        </p:txBody>
      </p:sp>
      <p:sp>
        <p:nvSpPr>
          <p:cNvPr id="21" name="正方形/長方形 20">
            <a:extLst>
              <a:ext uri="{FF2B5EF4-FFF2-40B4-BE49-F238E27FC236}">
                <a16:creationId xmlns:a16="http://schemas.microsoft.com/office/drawing/2014/main"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smtClean="0"/>
              <a:t>インスタンス名</a:t>
            </a:r>
            <a:r>
              <a:rPr kumimoji="1" lang="en-US" altLang="ja-JP" dirty="0" smtClean="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sp>
        <p:nvSpPr>
          <p:cNvPr id="45" name="四角形: 角を丸くする 44">
            <a:extLst>
              <a:ext uri="{FF2B5EF4-FFF2-40B4-BE49-F238E27FC236}">
                <a16:creationId xmlns:a16="http://schemas.microsoft.com/office/drawing/2014/main" id="{42D12100-4979-44F6-86D5-1798F65A5201}"/>
              </a:ext>
            </a:extLst>
          </p:cNvPr>
          <p:cNvSpPr/>
          <p:nvPr/>
        </p:nvSpPr>
        <p:spPr>
          <a:xfrm>
            <a:off x="2973485" y="3786306"/>
            <a:ext cx="1441675" cy="4574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6" name="直線コネクタ 35">
            <a:extLst>
              <a:ext uri="{FF2B5EF4-FFF2-40B4-BE49-F238E27FC236}">
                <a16:creationId xmlns:a16="http://schemas.microsoft.com/office/drawing/2014/main" id="{8FC86E4A-07AD-4D1B-B583-BA7DA6F44B88}"/>
              </a:ext>
            </a:extLst>
          </p:cNvPr>
          <p:cNvCxnSpPr>
            <a:cxnSpLocks/>
          </p:cNvCxnSpPr>
          <p:nvPr/>
        </p:nvCxnSpPr>
        <p:spPr>
          <a:xfrm>
            <a:off x="2370196" y="5487724"/>
            <a:ext cx="239611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E75E0FF-9713-4E4A-B042-4E3456BF89A2}"/>
              </a:ext>
            </a:extLst>
          </p:cNvPr>
          <p:cNvCxnSpPr>
            <a:cxnSpLocks/>
          </p:cNvCxnSpPr>
          <p:nvPr/>
        </p:nvCxnSpPr>
        <p:spPr>
          <a:xfrm>
            <a:off x="5007324" y="5477514"/>
            <a:ext cx="220881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17AAABD-919F-4D91-AA92-11E37B01D828}"/>
              </a:ext>
            </a:extLst>
          </p:cNvPr>
          <p:cNvCxnSpPr>
            <a:cxnSpLocks/>
          </p:cNvCxnSpPr>
          <p:nvPr/>
        </p:nvCxnSpPr>
        <p:spPr>
          <a:xfrm flipV="1">
            <a:off x="7452951" y="5500374"/>
            <a:ext cx="296358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cxnSp>
        <p:nvCxnSpPr>
          <p:cNvPr id="58" name="直線矢印コネクタ 57">
            <a:extLst>
              <a:ext uri="{FF2B5EF4-FFF2-40B4-BE49-F238E27FC236}">
                <a16:creationId xmlns:a16="http://schemas.microsoft.com/office/drawing/2014/main"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18941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5" grpId="0"/>
      <p:bldP spid="37" grpId="0"/>
      <p:bldP spid="4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23490" y="4869062"/>
            <a:ext cx="3766670" cy="1784706"/>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35882" y="692896"/>
            <a:ext cx="8579593"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a:t>
            </a:r>
            <a:r>
              <a:rPr lang="ja-JP" altLang="en-US" dirty="0" smtClean="0"/>
              <a:t>変数をモデル同士で参照</a:t>
            </a:r>
            <a:r>
              <a:rPr lang="en-US" altLang="ja-JP" dirty="0" smtClean="0"/>
              <a:t>(</a:t>
            </a:r>
            <a:r>
              <a:rPr lang="ja-JP" altLang="en-US" dirty="0" smtClean="0"/>
              <a:t>受け渡し</a:t>
            </a:r>
            <a:r>
              <a:rPr lang="en-US" altLang="ja-JP" dirty="0" smtClean="0"/>
              <a:t>)</a:t>
            </a:r>
            <a:r>
              <a:rPr lang="ja-JP" altLang="en-US" dirty="0" smtClean="0"/>
              <a:t>できます。</a:t>
            </a:r>
            <a:endParaRPr lang="en-US" altLang="ja-JP" dirty="0"/>
          </a:p>
          <a:p>
            <a:r>
              <a:rPr lang="ja-JP" altLang="en-US" dirty="0"/>
              <a:t>（</a:t>
            </a:r>
            <a:r>
              <a:rPr lang="en-US" altLang="ja-JP" dirty="0"/>
              <a:t>c</a:t>
            </a:r>
            <a:r>
              <a:rPr kumimoji="1" lang="en-US" altLang="ja-JP" dirty="0"/>
              <a:t>onnector</a:t>
            </a:r>
            <a:r>
              <a:rPr kumimoji="1" lang="ja-JP" altLang="en-US" dirty="0" smtClean="0"/>
              <a:t>は慣例的に</a:t>
            </a:r>
            <a:r>
              <a:rPr kumimoji="1" lang="en-US" altLang="ja-JP" dirty="0" smtClean="0"/>
              <a:t>Port</a:t>
            </a:r>
            <a:r>
              <a:rPr kumimoji="1" lang="ja-JP" altLang="en-US" dirty="0"/>
              <a:t>と呼ばれることも</a:t>
            </a:r>
            <a:r>
              <a:rPr kumimoji="1" lang="ja-JP" altLang="en-US" dirty="0" smtClean="0"/>
              <a:t>あります）</a:t>
            </a:r>
            <a:endParaRPr kumimoji="1" lang="en-US" altLang="ja-JP" dirty="0"/>
          </a:p>
        </p:txBody>
      </p:sp>
      <p:sp>
        <p:nvSpPr>
          <p:cNvPr id="25" name="テキスト ボックス 24">
            <a:extLst>
              <a:ext uri="{FF2B5EF4-FFF2-40B4-BE49-F238E27FC236}">
                <a16:creationId xmlns:a16="http://schemas.microsoft.com/office/drawing/2014/main" id="{5D9C998A-CFDE-4862-A140-89E3FD9CCDEB}"/>
              </a:ext>
            </a:extLst>
          </p:cNvPr>
          <p:cNvSpPr txBox="1"/>
          <p:nvPr/>
        </p:nvSpPr>
        <p:spPr>
          <a:xfrm>
            <a:off x="1129875" y="4155254"/>
            <a:ext cx="4352474"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smtClean="0"/>
              <a:t>Flange</a:t>
            </a:r>
            <a:r>
              <a:rPr lang="ja-JP" altLang="en-US" sz="2000" u="sng" dirty="0" smtClean="0"/>
              <a:t>のコード</a:t>
            </a:r>
            <a:endParaRPr kumimoji="1" lang="ja-JP" altLang="en-US" sz="2000" u="sng" dirty="0"/>
          </a:p>
        </p:txBody>
      </p:sp>
      <p:sp>
        <p:nvSpPr>
          <p:cNvPr id="26" name="テキスト ボックス 25">
            <a:extLst>
              <a:ext uri="{FF2B5EF4-FFF2-40B4-BE49-F238E27FC236}">
                <a16:creationId xmlns:a16="http://schemas.microsoft.com/office/drawing/2014/main" id="{4A03586E-69BF-4E67-BFFD-507703D24090}"/>
              </a:ext>
            </a:extLst>
          </p:cNvPr>
          <p:cNvSpPr txBox="1"/>
          <p:nvPr/>
        </p:nvSpPr>
        <p:spPr>
          <a:xfrm>
            <a:off x="6502558" y="5287614"/>
            <a:ext cx="5064601" cy="923330"/>
          </a:xfrm>
          <a:prstGeom prst="rect">
            <a:avLst/>
          </a:prstGeom>
          <a:noFill/>
        </p:spPr>
        <p:txBody>
          <a:bodyPr wrap="square" rtlCol="0">
            <a:spAutoFit/>
          </a:bodyPr>
          <a:lstStyle/>
          <a:p>
            <a:r>
              <a:rPr lang="ja-JP" altLang="en-US" dirty="0"/>
              <a:t>以下</a:t>
            </a:r>
            <a:r>
              <a:rPr lang="ja-JP" altLang="en-US" dirty="0" smtClean="0"/>
              <a:t>の変数の接続</a:t>
            </a:r>
            <a:r>
              <a:rPr lang="ja-JP" altLang="en-US" dirty="0"/>
              <a:t>が可能なことを表して</a:t>
            </a:r>
            <a:r>
              <a:rPr lang="ja-JP" altLang="en-US" dirty="0" smtClean="0"/>
              <a:t>います。</a:t>
            </a:r>
            <a:endParaRPr lang="en-US" altLang="ja-JP" dirty="0"/>
          </a:p>
          <a:p>
            <a:r>
              <a:rPr lang="ja-JP" altLang="en-US" dirty="0"/>
              <a:t>　位置</a:t>
            </a:r>
            <a:r>
              <a:rPr lang="ja-JP" altLang="en-US" dirty="0" smtClean="0"/>
              <a:t>座標</a:t>
            </a:r>
            <a:r>
              <a:rPr lang="en-US" altLang="ja-JP" dirty="0" smtClean="0"/>
              <a:t>	s</a:t>
            </a:r>
            <a:endParaRPr lang="en-US" altLang="ja-JP" dirty="0"/>
          </a:p>
          <a:p>
            <a:r>
              <a:rPr kumimoji="1" lang="ja-JP" altLang="en-US" dirty="0"/>
              <a:t>　</a:t>
            </a:r>
            <a:r>
              <a:rPr kumimoji="1" lang="ja-JP" altLang="en-US" dirty="0" smtClean="0"/>
              <a:t>力</a:t>
            </a:r>
            <a:r>
              <a:rPr lang="en-US" altLang="ja-JP" dirty="0" smtClean="0"/>
              <a:t>		</a:t>
            </a:r>
            <a:r>
              <a:rPr kumimoji="1" lang="en-US" altLang="ja-JP" dirty="0" smtClean="0"/>
              <a:t>f</a:t>
            </a:r>
            <a:endParaRPr lang="en-US" altLang="ja-JP" dirty="0"/>
          </a:p>
        </p:txBody>
      </p:sp>
      <p:sp>
        <p:nvSpPr>
          <p:cNvPr id="29" name="テキスト ボックス 28">
            <a:extLst>
              <a:ext uri="{FF2B5EF4-FFF2-40B4-BE49-F238E27FC236}">
                <a16:creationId xmlns:a16="http://schemas.microsoft.com/office/drawing/2014/main"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a:t>
            </a:r>
            <a:r>
              <a:rPr lang="ja-JP" altLang="en-US" dirty="0" smtClean="0"/>
              <a:t>います。</a:t>
            </a:r>
            <a:endParaRPr lang="en-US" altLang="ja-JP" dirty="0"/>
          </a:p>
          <a:p>
            <a:r>
              <a:rPr lang="ja-JP" altLang="en-US" dirty="0"/>
              <a:t>これ</a:t>
            </a:r>
            <a:r>
              <a:rPr lang="ja-JP" altLang="en-US" dirty="0" smtClean="0"/>
              <a:t>はチュートリアル</a:t>
            </a:r>
            <a:r>
              <a:rPr lang="en-US" altLang="ja-JP" dirty="0" smtClean="0"/>
              <a:t>7</a:t>
            </a:r>
            <a:r>
              <a:rPr lang="ja-JP" altLang="en-US" dirty="0" smtClean="0"/>
              <a:t>で</a:t>
            </a:r>
            <a:r>
              <a:rPr lang="ja-JP" altLang="en-US" dirty="0"/>
              <a:t>説明</a:t>
            </a:r>
            <a:r>
              <a:rPr lang="ja-JP" altLang="en-US" dirty="0" smtClean="0"/>
              <a:t>します。</a:t>
            </a:r>
            <a:endParaRPr lang="en-US" altLang="ja-JP" dirty="0"/>
          </a:p>
        </p:txBody>
      </p:sp>
      <p:sp>
        <p:nvSpPr>
          <p:cNvPr id="32" name="四角形: 角を丸くする 31">
            <a:extLst>
              <a:ext uri="{FF2B5EF4-FFF2-40B4-BE49-F238E27FC236}">
                <a16:creationId xmlns:a16="http://schemas.microsoft.com/office/drawing/2014/main" id="{235425D5-BCF4-4753-877F-DAB116D307D0}"/>
              </a:ext>
            </a:extLst>
          </p:cNvPr>
          <p:cNvSpPr/>
          <p:nvPr/>
        </p:nvSpPr>
        <p:spPr>
          <a:xfrm>
            <a:off x="2413908" y="5492453"/>
            <a:ext cx="2615292"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1D777978-4A55-4026-A44E-29EA5E6365A3}"/>
              </a:ext>
            </a:extLst>
          </p:cNvPr>
          <p:cNvCxnSpPr>
            <a:cxnSpLocks/>
            <a:stCxn id="32" idx="3"/>
          </p:cNvCxnSpPr>
          <p:nvPr/>
        </p:nvCxnSpPr>
        <p:spPr>
          <a:xfrm flipV="1">
            <a:off x="5029200" y="5575300"/>
            <a:ext cx="1473357" cy="20422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626D1B10-74C4-4CCD-BD40-73A2ADE5737D}"/>
              </a:ext>
            </a:extLst>
          </p:cNvPr>
          <p:cNvCxnSpPr>
            <a:cxnSpLocks/>
            <a:endCxn id="36" idx="1"/>
          </p:cNvCxnSpPr>
          <p:nvPr/>
        </p:nvCxnSpPr>
        <p:spPr>
          <a:xfrm flipV="1">
            <a:off x="4898593" y="4921745"/>
            <a:ext cx="1603966" cy="1341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13</a:t>
            </a:fld>
            <a:endParaRPr kumimoji="1" lang="ja-JP" altLang="en-US" dirty="0"/>
          </a:p>
        </p:txBody>
      </p:sp>
    </p:spTree>
    <p:extLst>
      <p:ext uri="{BB962C8B-B14F-4D97-AF65-F5344CB8AC3E}">
        <p14:creationId xmlns:p14="http://schemas.microsoft.com/office/powerpoint/2010/main" val="34008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2" grpId="0" animBg="1"/>
      <p:bldP spid="34" grpId="0"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a:t>
            </a:r>
            <a:r>
              <a:rPr lang="ja-JP" altLang="en-US" sz="2400" dirty="0" smtClean="0"/>
              <a:t>の追加</a:t>
            </a:r>
            <a:r>
              <a:rPr lang="ja-JP" altLang="en-US" sz="2400" dirty="0"/>
              <a:t>を行います</a:t>
            </a:r>
            <a:r>
              <a:rPr lang="ja-JP" altLang="en-US" sz="2400" dirty="0" smtClean="0"/>
              <a:t>。</a:t>
            </a:r>
            <a:endParaRPr lang="en-US" altLang="ja-JP" sz="2400" dirty="0" smtClean="0"/>
          </a:p>
        </p:txBody>
      </p:sp>
      <p:sp>
        <p:nvSpPr>
          <p:cNvPr id="3" name="正方形/長方形 2">
            <a:extLst>
              <a:ext uri="{FF2B5EF4-FFF2-40B4-BE49-F238E27FC236}">
                <a16:creationId xmlns:a16="http://schemas.microsoft.com/office/drawing/2014/main"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a:t>V</a:t>
            </a:r>
            <a:r>
              <a:rPr lang="en-US" altLang="ja-JP" sz="4400" dirty="0" smtClean="0"/>
              <a:t>, 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191529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2622702" y="2022935"/>
            <a:ext cx="4740051" cy="4038950"/>
          </a:xfrm>
          <a:prstGeom prst="rect">
            <a:avLst/>
          </a:prstGeom>
        </p:spPr>
      </p:pic>
      <p:sp>
        <p:nvSpPr>
          <p:cNvPr id="4" name="Shape 130">
            <a:extLst>
              <a:ext uri="{FF2B5EF4-FFF2-40B4-BE49-F238E27FC236}">
                <a16:creationId xmlns:a16="http://schemas.microsoft.com/office/drawing/2014/main"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id="{C209EDC7-7103-48C7-BCB2-721B8ED437FD}"/>
              </a:ext>
            </a:extLst>
          </p:cNvPr>
          <p:cNvSpPr txBox="1"/>
          <p:nvPr/>
        </p:nvSpPr>
        <p:spPr>
          <a:xfrm>
            <a:off x="594632" y="858929"/>
            <a:ext cx="10091224" cy="707886"/>
          </a:xfrm>
          <a:prstGeom prst="rect">
            <a:avLst/>
          </a:prstGeom>
          <a:noFill/>
        </p:spPr>
        <p:txBody>
          <a:bodyPr wrap="none" rtlCol="0">
            <a:spAutoFit/>
          </a:bodyPr>
          <a:lstStyle/>
          <a:p>
            <a:r>
              <a:rPr lang="ja-JP" altLang="en-US" sz="2000" dirty="0"/>
              <a:t>バネマスモデルの接続図</a:t>
            </a:r>
            <a:r>
              <a:rPr lang="en-US" altLang="ja-JP" sz="2000" dirty="0" smtClean="0"/>
              <a:t>(Tutorial3.mo</a:t>
            </a:r>
            <a:r>
              <a:rPr lang="en-US" altLang="ja-JP" sz="2000" dirty="0"/>
              <a:t>)</a:t>
            </a:r>
            <a:r>
              <a:rPr lang="ja-JP" altLang="en-US" sz="2000" dirty="0"/>
              <a:t>のテキストビューから</a:t>
            </a:r>
            <a:endParaRPr lang="en-US" altLang="ja-JP" sz="2000" dirty="0"/>
          </a:p>
          <a:p>
            <a:r>
              <a:rPr lang="en-US" altLang="ja-JP" sz="2000" dirty="0"/>
              <a:t>declaration</a:t>
            </a:r>
            <a:r>
              <a:rPr lang="ja-JP" altLang="en-US" sz="2000" dirty="0" smtClean="0"/>
              <a:t>セクション</a:t>
            </a:r>
            <a:r>
              <a:rPr lang="ja-JP" altLang="en-US" sz="2000" dirty="0"/>
              <a:t>へ以下のパラメータ</a:t>
            </a:r>
            <a:r>
              <a:rPr lang="ja-JP" altLang="en-US" sz="2000" dirty="0" smtClean="0"/>
              <a:t>変数</a:t>
            </a:r>
            <a:r>
              <a:rPr lang="en-US" altLang="ja-JP" sz="2000" dirty="0" smtClean="0"/>
              <a:t>(</a:t>
            </a:r>
            <a:r>
              <a:rPr lang="ja-JP" altLang="en-US" sz="2000" dirty="0" smtClean="0"/>
              <a:t>体積</a:t>
            </a:r>
            <a:r>
              <a:rPr lang="en-US" altLang="ja-JP" sz="2000" dirty="0" smtClean="0"/>
              <a:t>V, </a:t>
            </a:r>
            <a:r>
              <a:rPr lang="ja-JP" altLang="en-US" sz="2000" dirty="0" smtClean="0"/>
              <a:t>密度</a:t>
            </a:r>
            <a:r>
              <a:rPr lang="en-US" altLang="ja-JP" sz="2000" dirty="0" smtClean="0"/>
              <a:t>rho)</a:t>
            </a:r>
            <a:r>
              <a:rPr lang="ja-JP" altLang="en-US" sz="2000" dirty="0" smtClean="0"/>
              <a:t>を</a:t>
            </a:r>
            <a:r>
              <a:rPr lang="ja-JP" altLang="en-US" sz="2000" dirty="0"/>
              <a:t>追加して</a:t>
            </a:r>
            <a:r>
              <a:rPr lang="ja-JP" altLang="en-US" sz="2000" dirty="0" smtClean="0"/>
              <a:t>ください。</a:t>
            </a:r>
            <a:endParaRPr kumimoji="1" lang="en-US" altLang="ja-JP" sz="2000" dirty="0"/>
          </a:p>
        </p:txBody>
      </p:sp>
      <p:sp>
        <p:nvSpPr>
          <p:cNvPr id="7" name="四角形: 角を丸くする 6">
            <a:extLst>
              <a:ext uri="{FF2B5EF4-FFF2-40B4-BE49-F238E27FC236}">
                <a16:creationId xmlns:a16="http://schemas.microsoft.com/office/drawing/2014/main" id="{F8C53319-57C6-4A63-A816-0C6A20877C24}"/>
              </a:ext>
            </a:extLst>
          </p:cNvPr>
          <p:cNvSpPr/>
          <p:nvPr/>
        </p:nvSpPr>
        <p:spPr>
          <a:xfrm>
            <a:off x="2838173" y="2362419"/>
            <a:ext cx="4808498" cy="7770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15E0E6FB-F359-49CD-B9D4-F6CCF1B2FD32}"/>
              </a:ext>
            </a:extLst>
          </p:cNvPr>
          <p:cNvCxnSpPr>
            <a:cxnSpLocks/>
            <a:endCxn id="7" idx="3"/>
          </p:cNvCxnSpPr>
          <p:nvPr/>
        </p:nvCxnSpPr>
        <p:spPr>
          <a:xfrm flipH="1">
            <a:off x="7646671" y="2459990"/>
            <a:ext cx="1460500" cy="29094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A9B52D-5546-4ACB-8CBC-7AF183E9400F}"/>
              </a:ext>
            </a:extLst>
          </p:cNvPr>
          <p:cNvSpPr txBox="1"/>
          <p:nvPr/>
        </p:nvSpPr>
        <p:spPr>
          <a:xfrm>
            <a:off x="9079389" y="2227709"/>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6" name="テキスト ボックス 5">
            <a:extLst>
              <a:ext uri="{FF2B5EF4-FFF2-40B4-BE49-F238E27FC236}">
                <a16:creationId xmlns:a16="http://schemas.microsoft.com/office/drawing/2014/main" id="{68A2F449-F157-496A-90D9-F1A62DC542F4}"/>
              </a:ext>
            </a:extLst>
          </p:cNvPr>
          <p:cNvSpPr txBox="1"/>
          <p:nvPr/>
        </p:nvSpPr>
        <p:spPr>
          <a:xfrm>
            <a:off x="458742" y="884158"/>
            <a:ext cx="5937844" cy="369332"/>
          </a:xfrm>
          <a:prstGeom prst="rect">
            <a:avLst/>
          </a:prstGeom>
          <a:noFill/>
        </p:spPr>
        <p:txBody>
          <a:bodyPr wrap="none" rtlCol="0">
            <a:spAutoFit/>
          </a:bodyPr>
          <a:lstStyle/>
          <a:p>
            <a:r>
              <a:rPr lang="ja-JP" altLang="en-US" dirty="0" smtClean="0"/>
              <a:t>①　</a:t>
            </a:r>
            <a:r>
              <a:rPr lang="en-US" altLang="ja-JP" dirty="0" smtClean="0"/>
              <a:t>mass</a:t>
            </a:r>
            <a:r>
              <a:rPr lang="ja-JP" altLang="en-US" dirty="0" smtClean="0"/>
              <a:t>のパラメータ</a:t>
            </a:r>
            <a:r>
              <a:rPr lang="en-US" altLang="ja-JP" dirty="0" smtClean="0"/>
              <a:t>m</a:t>
            </a:r>
            <a:r>
              <a:rPr lang="ja-JP" altLang="en-US" dirty="0" smtClean="0"/>
              <a:t>へ</a:t>
            </a:r>
            <a:r>
              <a:rPr lang="en-US" altLang="ja-JP" dirty="0" smtClean="0"/>
              <a:t>V*rho</a:t>
            </a:r>
            <a:r>
              <a:rPr lang="ja-JP" altLang="en-US" dirty="0" smtClean="0"/>
              <a:t>を入力して</a:t>
            </a:r>
            <a:r>
              <a:rPr lang="ja-JP" altLang="en-US" dirty="0" smtClean="0"/>
              <a:t>ください。</a:t>
            </a:r>
            <a:endParaRPr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pSp>
        <p:nvGrpSpPr>
          <p:cNvPr id="10" name="グループ化 9"/>
          <p:cNvGrpSpPr/>
          <p:nvPr/>
        </p:nvGrpSpPr>
        <p:grpSpPr>
          <a:xfrm>
            <a:off x="560047" y="1389217"/>
            <a:ext cx="4996204" cy="2275610"/>
            <a:chOff x="978421" y="3700994"/>
            <a:chExt cx="4446101" cy="2025056"/>
          </a:xfrm>
        </p:grpSpPr>
        <p:pic>
          <p:nvPicPr>
            <p:cNvPr id="14" name="図 13"/>
            <p:cNvPicPr>
              <a:picLocks noChangeAspect="1"/>
            </p:cNvPicPr>
            <p:nvPr/>
          </p:nvPicPr>
          <p:blipFill rotWithShape="1">
            <a:blip r:embed="rId2"/>
            <a:srcRect t="52170"/>
            <a:stretch/>
          </p:blipFill>
          <p:spPr>
            <a:xfrm>
              <a:off x="978421" y="3700994"/>
              <a:ext cx="4446101" cy="2025056"/>
            </a:xfrm>
            <a:prstGeom prst="rect">
              <a:avLst/>
            </a:prstGeom>
          </p:spPr>
        </p:pic>
        <p:sp>
          <p:nvSpPr>
            <p:cNvPr id="15" name="四角形: 角を丸くする 3">
              <a:extLst>
                <a:ext uri="{FF2B5EF4-FFF2-40B4-BE49-F238E27FC236}">
                  <a16:creationId xmlns:a16="http://schemas.microsoft.com/office/drawing/2014/main" id="{9B91533E-6BC9-4488-BFD1-D393A0CB37DE}"/>
                </a:ext>
              </a:extLst>
            </p:cNvPr>
            <p:cNvSpPr/>
            <p:nvPr/>
          </p:nvSpPr>
          <p:spPr>
            <a:xfrm>
              <a:off x="2377526" y="4010881"/>
              <a:ext cx="857250" cy="2895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A33BC2C4-E723-40D4-A324-943660E74599}"/>
              </a:ext>
            </a:extLst>
          </p:cNvPr>
          <p:cNvSpPr txBox="1"/>
          <p:nvPr/>
        </p:nvSpPr>
        <p:spPr>
          <a:xfrm>
            <a:off x="458742" y="4204352"/>
            <a:ext cx="7656558" cy="369332"/>
          </a:xfrm>
          <a:prstGeom prst="rect">
            <a:avLst/>
          </a:prstGeom>
          <a:noFill/>
        </p:spPr>
        <p:txBody>
          <a:bodyPr wrap="square" rtlCol="0">
            <a:spAutoFit/>
          </a:bodyPr>
          <a:lstStyle/>
          <a:p>
            <a:r>
              <a:rPr lang="ja-JP" altLang="en-US" dirty="0" smtClean="0"/>
              <a:t>③　チェック</a:t>
            </a:r>
            <a:r>
              <a:rPr lang="ja-JP" altLang="en-US" dirty="0"/>
              <a:t>して、変数と方程式</a:t>
            </a:r>
            <a:r>
              <a:rPr lang="ja-JP" altLang="en-US" dirty="0" smtClean="0"/>
              <a:t>が等しいこと</a:t>
            </a:r>
            <a:r>
              <a:rPr lang="ja-JP" altLang="en-US" dirty="0"/>
              <a:t>を確認して</a:t>
            </a:r>
            <a:r>
              <a:rPr lang="ja-JP" altLang="en-US" dirty="0" smtClean="0"/>
              <a:t>ください。</a:t>
            </a:r>
            <a:endParaRPr lang="en-US" altLang="ja-JP" dirty="0"/>
          </a:p>
        </p:txBody>
      </p:sp>
      <p:pic>
        <p:nvPicPr>
          <p:cNvPr id="17" name="図 16"/>
          <p:cNvPicPr>
            <a:picLocks noChangeAspect="1"/>
          </p:cNvPicPr>
          <p:nvPr/>
        </p:nvPicPr>
        <p:blipFill>
          <a:blip r:embed="rId3"/>
          <a:stretch>
            <a:fillRect/>
          </a:stretch>
        </p:blipFill>
        <p:spPr>
          <a:xfrm>
            <a:off x="1257105" y="4653865"/>
            <a:ext cx="7548459" cy="1625015"/>
          </a:xfrm>
          <a:prstGeom prst="rect">
            <a:avLst/>
          </a:prstGeom>
        </p:spPr>
      </p:pic>
      <p:pic>
        <p:nvPicPr>
          <p:cNvPr id="18" name="図 17"/>
          <p:cNvPicPr>
            <a:picLocks noChangeAspect="1"/>
          </p:cNvPicPr>
          <p:nvPr/>
        </p:nvPicPr>
        <p:blipFill>
          <a:blip r:embed="rId4"/>
          <a:stretch>
            <a:fillRect/>
          </a:stretch>
        </p:blipFill>
        <p:spPr>
          <a:xfrm>
            <a:off x="6570875" y="2074117"/>
            <a:ext cx="5391744" cy="368666"/>
          </a:xfrm>
          <a:prstGeom prst="rect">
            <a:avLst/>
          </a:prstGeom>
          <a:effectLst>
            <a:outerShdw blurRad="50800" dist="38100" dir="2700000" algn="tl" rotWithShape="0">
              <a:prstClr val="black">
                <a:alpha val="40000"/>
              </a:prstClr>
            </a:outerShdw>
          </a:effectLst>
        </p:spPr>
      </p:pic>
      <p:sp>
        <p:nvSpPr>
          <p:cNvPr id="19" name="テキスト ボックス 18">
            <a:extLst>
              <a:ext uri="{FF2B5EF4-FFF2-40B4-BE49-F238E27FC236}">
                <a16:creationId xmlns:a16="http://schemas.microsoft.com/office/drawing/2014/main" id="{68A2F449-F157-496A-90D9-F1A62DC542F4}"/>
              </a:ext>
            </a:extLst>
          </p:cNvPr>
          <p:cNvSpPr txBox="1"/>
          <p:nvPr/>
        </p:nvSpPr>
        <p:spPr>
          <a:xfrm>
            <a:off x="6364243" y="869685"/>
            <a:ext cx="5380717" cy="923330"/>
          </a:xfrm>
          <a:prstGeom prst="rect">
            <a:avLst/>
          </a:prstGeom>
          <a:noFill/>
        </p:spPr>
        <p:txBody>
          <a:bodyPr wrap="square" rtlCol="0">
            <a:spAutoFit/>
          </a:bodyPr>
          <a:lstStyle/>
          <a:p>
            <a:r>
              <a:rPr lang="ja-JP" altLang="en-US" dirty="0" smtClean="0"/>
              <a:t>②　テキストビューから</a:t>
            </a:r>
            <a:r>
              <a:rPr lang="en-US" altLang="ja-JP" dirty="0" smtClean="0"/>
              <a:t>mass</a:t>
            </a:r>
            <a:r>
              <a:rPr lang="ja-JP" altLang="en-US" dirty="0" smtClean="0"/>
              <a:t>のモディフィケーションが</a:t>
            </a:r>
            <a:r>
              <a:rPr lang="ja-JP" altLang="en-US" dirty="0"/>
              <a:t>「</a:t>
            </a:r>
            <a:r>
              <a:rPr lang="en-US" altLang="ja-JP" dirty="0" smtClean="0"/>
              <a:t>m = V * rho</a:t>
            </a:r>
            <a:r>
              <a:rPr lang="ja-JP" altLang="en-US" dirty="0" smtClean="0"/>
              <a:t>」となっていることを確認して</a:t>
            </a:r>
            <a:r>
              <a:rPr lang="ja-JP" altLang="en-US" dirty="0" smtClean="0"/>
              <a:t>ください。</a:t>
            </a:r>
            <a:endParaRPr lang="en-US" altLang="ja-JP" dirty="0" smtClean="0"/>
          </a:p>
        </p:txBody>
      </p:sp>
    </p:spTree>
    <p:extLst>
      <p:ext uri="{BB962C8B-B14F-4D97-AF65-F5344CB8AC3E}">
        <p14:creationId xmlns:p14="http://schemas.microsoft.com/office/powerpoint/2010/main" val="59350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id="{D6A90188-FB40-4773-80F4-FD5BFB394132}"/>
              </a:ext>
            </a:extLst>
          </p:cNvPr>
          <p:cNvSpPr txBox="1"/>
          <p:nvPr/>
        </p:nvSpPr>
        <p:spPr>
          <a:xfrm>
            <a:off x="1079500" y="831075"/>
            <a:ext cx="7802136" cy="1200329"/>
          </a:xfrm>
          <a:prstGeom prst="rect">
            <a:avLst/>
          </a:prstGeom>
          <a:noFill/>
        </p:spPr>
        <p:txBody>
          <a:bodyPr wrap="none" rtlCol="0">
            <a:spAutoFit/>
          </a:bodyPr>
          <a:lstStyle/>
          <a:p>
            <a:r>
              <a:rPr kumimoji="1" lang="ja-JP" altLang="en-US" dirty="0"/>
              <a:t>「シミュレーションのセットアップ」</a:t>
            </a:r>
            <a:r>
              <a:rPr kumimoji="1" lang="ja-JP" altLang="en-US" dirty="0" smtClean="0"/>
              <a:t>から「</a:t>
            </a:r>
            <a:r>
              <a:rPr kumimoji="1" lang="ja-JP" altLang="en-US" dirty="0"/>
              <a:t>終了時刻」を</a:t>
            </a:r>
            <a:r>
              <a:rPr kumimoji="1" lang="en-US" altLang="ja-JP" dirty="0"/>
              <a:t>10</a:t>
            </a:r>
            <a:r>
              <a:rPr kumimoji="1" lang="ja-JP" altLang="en-US" dirty="0"/>
              <a:t>秒にして</a:t>
            </a:r>
            <a:endParaRPr kumimoji="1" lang="en-US" altLang="ja-JP" dirty="0"/>
          </a:p>
          <a:p>
            <a:r>
              <a:rPr lang="ja-JP" altLang="en-US" dirty="0"/>
              <a:t>解析を実行して</a:t>
            </a:r>
            <a:r>
              <a:rPr lang="ja-JP" altLang="en-US" dirty="0" smtClean="0"/>
              <a:t>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a:t>
            </a:r>
            <a:r>
              <a:rPr kumimoji="1" lang="ja-JP" altLang="en-US" dirty="0" smtClean="0"/>
              <a:t>ください。</a:t>
            </a:r>
            <a:endParaRPr kumimoji="1" lang="ja-JP" altLang="en-US" dirty="0"/>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2"/>
          <a:stretch>
            <a:fillRect/>
          </a:stretch>
        </p:blipFill>
        <p:spPr>
          <a:xfrm>
            <a:off x="1512191" y="2054382"/>
            <a:ext cx="8748518" cy="4145639"/>
          </a:xfrm>
          <a:prstGeom prst="rect">
            <a:avLst/>
          </a:prstGeom>
        </p:spPr>
      </p:pic>
    </p:spTree>
    <p:extLst>
      <p:ext uri="{BB962C8B-B14F-4D97-AF65-F5344CB8AC3E}">
        <p14:creationId xmlns:p14="http://schemas.microsoft.com/office/powerpoint/2010/main" val="32648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a:t>
            </a:r>
            <a:r>
              <a:rPr kumimoji="1" lang="ja-JP" altLang="en-US" sz="2400" dirty="0" smtClean="0"/>
              <a:t>ください。</a:t>
            </a:r>
            <a:endParaRPr kumimoji="1" lang="ja-JP" altLang="en-US" sz="2400" dirty="0"/>
          </a:p>
        </p:txBody>
      </p:sp>
      <p:sp>
        <p:nvSpPr>
          <p:cNvPr id="8" name="テキスト ボックス 7">
            <a:extLst>
              <a:ext uri="{FF2B5EF4-FFF2-40B4-BE49-F238E27FC236}">
                <a16:creationId xmlns:a16="http://schemas.microsoft.com/office/drawing/2014/main" id="{2EBCFF35-115E-4DE3-8B16-71EBE0CB5CED}"/>
              </a:ext>
            </a:extLst>
          </p:cNvPr>
          <p:cNvSpPr txBox="1"/>
          <p:nvPr/>
        </p:nvSpPr>
        <p:spPr>
          <a:xfrm>
            <a:off x="1365250" y="2387600"/>
            <a:ext cx="8186857" cy="830997"/>
          </a:xfrm>
          <a:prstGeom prst="rect">
            <a:avLst/>
          </a:prstGeom>
          <a:noFill/>
        </p:spPr>
        <p:txBody>
          <a:bodyPr wrap="none" rtlCol="0">
            <a:spAutoFit/>
          </a:bodyPr>
          <a:lstStyle/>
          <a:p>
            <a:r>
              <a:rPr kumimoji="1" lang="ja-JP" altLang="en-US" sz="2400" dirty="0"/>
              <a:t>２．その他のパラメータ変数を関数にしてみて</a:t>
            </a:r>
            <a:r>
              <a:rPr kumimoji="1" lang="ja-JP" altLang="en-US" sz="2400" dirty="0" smtClean="0"/>
              <a:t>ください。</a:t>
            </a:r>
            <a:endParaRPr kumimoji="1" lang="en-US" altLang="ja-JP" sz="2400" dirty="0"/>
          </a:p>
          <a:p>
            <a:r>
              <a:rPr lang="ja-JP" altLang="en-US" sz="2400" dirty="0"/>
              <a:t>　　例</a:t>
            </a:r>
            <a:r>
              <a:rPr lang="en-US" altLang="ja-JP" sz="2400" dirty="0" smtClean="0"/>
              <a:t>. </a:t>
            </a:r>
            <a:r>
              <a:rPr lang="ja-JP" altLang="en-US" sz="2400" dirty="0" smtClean="0"/>
              <a:t>初期</a:t>
            </a:r>
            <a:r>
              <a:rPr lang="ja-JP" altLang="en-US" sz="2400" dirty="0"/>
              <a:t>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a:t>
            </a:r>
            <a:r>
              <a:rPr kumimoji="1" lang="ja-JP" altLang="en-US" sz="2400" dirty="0" smtClean="0"/>
              <a:t>ください。</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a:t>
            </a:r>
            <a:r>
              <a:rPr lang="en-US" altLang="ja-JP" sz="2400" dirty="0" smtClean="0"/>
              <a:t>2.</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119729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a:t>
            </a:r>
            <a:r>
              <a:rPr kumimoji="1" lang="ja-JP" altLang="en-US" sz="2800" dirty="0" smtClean="0"/>
              <a:t>分類できます</a:t>
            </a:r>
            <a:r>
              <a:rPr lang="en-US" altLang="ja-JP" sz="2800" dirty="0" smtClean="0"/>
              <a:t>*</a:t>
            </a:r>
            <a:r>
              <a:rPr lang="ja-JP" altLang="en-US" sz="2800" dirty="0" err="1" smtClean="0"/>
              <a:t>。</a:t>
            </a:r>
            <a:endParaRPr kumimoji="1" lang="en-US" altLang="ja-JP" sz="2800" dirty="0"/>
          </a:p>
          <a:p>
            <a:endParaRPr kumimoji="1" lang="en-US" altLang="ja-JP" sz="2800" dirty="0"/>
          </a:p>
          <a:p>
            <a:r>
              <a:rPr lang="ja-JP" altLang="en-US" sz="2800" dirty="0"/>
              <a:t>　・モデル同士の接続関係を表す接続図</a:t>
            </a:r>
            <a:r>
              <a:rPr lang="en-US" altLang="ja-JP" sz="2000" dirty="0"/>
              <a:t>(Connection </a:t>
            </a:r>
            <a:r>
              <a:rPr lang="en-US" altLang="ja-JP" sz="2000" dirty="0" smtClean="0"/>
              <a:t>Diagram, </a:t>
            </a:r>
            <a:r>
              <a:rPr lang="ja-JP" altLang="en-US" sz="2000" dirty="0" smtClean="0"/>
              <a:t>システムモデル</a:t>
            </a:r>
            <a:r>
              <a:rPr lang="en-US" altLang="ja-JP" sz="2000" dirty="0" smtClean="0"/>
              <a:t>)</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1627" y="1560352"/>
            <a:ext cx="10967127" cy="7214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flipV="1">
            <a:off x="7287699" y="2317644"/>
            <a:ext cx="1375038" cy="315554"/>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25484" y="2651866"/>
            <a:ext cx="2874505" cy="369332"/>
          </a:xfrm>
          <a:prstGeom prst="rect">
            <a:avLst/>
          </a:prstGeom>
          <a:noFill/>
        </p:spPr>
        <p:txBody>
          <a:bodyPr wrap="none" rtlCol="0">
            <a:spAutoFit/>
          </a:bodyPr>
          <a:lstStyle/>
          <a:p>
            <a:r>
              <a:rPr kumimoji="1" lang="ja-JP" altLang="en-US" dirty="0" smtClean="0"/>
              <a:t>今回のカスタマイズはこちら</a:t>
            </a:r>
            <a:endParaRPr kumimoji="1" lang="ja-JP" altLang="en-US" dirty="0"/>
          </a:p>
        </p:txBody>
      </p:sp>
      <p:sp>
        <p:nvSpPr>
          <p:cNvPr id="12" name="テキスト ボックス 11"/>
          <p:cNvSpPr txBox="1"/>
          <p:nvPr/>
        </p:nvSpPr>
        <p:spPr>
          <a:xfrm>
            <a:off x="9603023" y="3076953"/>
            <a:ext cx="2339102" cy="307777"/>
          </a:xfrm>
          <a:prstGeom prst="rect">
            <a:avLst/>
          </a:prstGeom>
          <a:noFill/>
        </p:spPr>
        <p:txBody>
          <a:bodyPr wrap="none" rtlCol="0">
            <a:spAutoFit/>
          </a:bodyPr>
          <a:lstStyle/>
          <a:p>
            <a:r>
              <a:rPr kumimoji="1" lang="ja-JP" altLang="en-US" sz="1400" dirty="0" smtClean="0"/>
              <a:t>質量を密度と体積の関数に</a:t>
            </a:r>
            <a:endParaRPr kumimoji="1" lang="ja-JP" altLang="en-US" sz="1400" dirty="0"/>
          </a:p>
        </p:txBody>
      </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3044190" y="1556124"/>
            <a:ext cx="5859570" cy="1704436"/>
          </a:xfrm>
          <a:prstGeom prst="rect">
            <a:avLst/>
          </a:prstGeom>
        </p:spPr>
      </p:pic>
      <p:sp>
        <p:nvSpPr>
          <p:cNvPr id="11" name="角丸四角形 10"/>
          <p:cNvSpPr/>
          <p:nvPr/>
        </p:nvSpPr>
        <p:spPr>
          <a:xfrm>
            <a:off x="1911456" y="5263886"/>
            <a:ext cx="8295640" cy="125375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接続図に</a:t>
            </a:r>
            <a:r>
              <a:rPr lang="en-US" altLang="ja-JP" sz="2400" dirty="0">
                <a:solidFill>
                  <a:schemeClr val="tx1"/>
                </a:solidFill>
              </a:rPr>
              <a:t>ρ</a:t>
            </a:r>
            <a:r>
              <a:rPr lang="ja-JP" altLang="en-US" sz="2400" dirty="0">
                <a:solidFill>
                  <a:schemeClr val="tx1"/>
                </a:solidFill>
              </a:rPr>
              <a:t>と</a:t>
            </a:r>
            <a:r>
              <a:rPr lang="en-US" altLang="ja-JP" sz="2400" dirty="0">
                <a:solidFill>
                  <a:schemeClr val="tx1"/>
                </a:solidFill>
              </a:rPr>
              <a:t>V</a:t>
            </a:r>
            <a:r>
              <a:rPr lang="ja-JP" altLang="en-US" sz="2400" dirty="0">
                <a:solidFill>
                  <a:schemeClr val="tx1"/>
                </a:solidFill>
              </a:rPr>
              <a:t>のパラメータ変数を追加し</a:t>
            </a:r>
            <a:endParaRPr lang="en-US" altLang="ja-JP" sz="2400" dirty="0">
              <a:solidFill>
                <a:schemeClr val="tx1"/>
              </a:solidFill>
            </a:endParaRPr>
          </a:p>
          <a:p>
            <a:pPr algn="ctr"/>
            <a:r>
              <a:rPr lang="ja-JP" altLang="en-US" sz="2400" dirty="0">
                <a:solidFill>
                  <a:schemeClr val="tx1"/>
                </a:solidFill>
              </a:rPr>
              <a:t>質量</a:t>
            </a:r>
            <a:r>
              <a:rPr lang="en-US" altLang="ja-JP" sz="2400" dirty="0">
                <a:solidFill>
                  <a:schemeClr val="tx1"/>
                </a:solidFill>
              </a:rPr>
              <a:t>m</a:t>
            </a:r>
            <a:r>
              <a:rPr lang="ja-JP" altLang="en-US" sz="2400" dirty="0">
                <a:solidFill>
                  <a:schemeClr val="tx1"/>
                </a:solidFill>
              </a:rPr>
              <a:t>を入力するコマンドに</a:t>
            </a:r>
            <a:r>
              <a:rPr lang="en-US" altLang="ja-JP" sz="2400" dirty="0" err="1">
                <a:solidFill>
                  <a:schemeClr val="tx1"/>
                </a:solidFill>
              </a:rPr>
              <a:t>ρ×V</a:t>
            </a:r>
            <a:r>
              <a:rPr lang="ja-JP" altLang="en-US" sz="2400" dirty="0">
                <a:solidFill>
                  <a:schemeClr val="tx1"/>
                </a:solidFill>
              </a:rPr>
              <a:t>を追加します</a:t>
            </a:r>
            <a:endParaRPr lang="en-US" altLang="ja-JP" sz="2400" dirty="0">
              <a:solidFill>
                <a:schemeClr val="tx1"/>
              </a:solidFill>
            </a:endParaRPr>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132013" y="763388"/>
            <a:ext cx="12111008"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a:t>
            </a:r>
            <a:r>
              <a:rPr kumimoji="1" lang="ja-JP" altLang="en-US" sz="2000" dirty="0" smtClean="0"/>
              <a:t>みましょう。</a:t>
            </a:r>
            <a:endParaRPr kumimoji="1" lang="ja-JP" altLang="en-US" sz="2000" dirty="0"/>
          </a:p>
        </p:txBody>
      </p:sp>
      <p:cxnSp>
        <p:nvCxnSpPr>
          <p:cNvPr id="9" name="直線矢印コネクタ 8">
            <a:extLst>
              <a:ext uri="{FF2B5EF4-FFF2-40B4-BE49-F238E27FC236}">
                <a16:creationId xmlns:a16="http://schemas.microsoft.com/office/drawing/2014/main" id="{E5824E3B-5A9E-4FB7-B232-80CE676EF0D4}"/>
              </a:ext>
            </a:extLst>
          </p:cNvPr>
          <p:cNvCxnSpPr>
            <a:cxnSpLocks/>
            <a:stCxn id="10" idx="0"/>
            <a:endCxn id="8" idx="2"/>
          </p:cNvCxnSpPr>
          <p:nvPr/>
        </p:nvCxnSpPr>
        <p:spPr>
          <a:xfrm flipV="1">
            <a:off x="7987142" y="3049320"/>
            <a:ext cx="0" cy="33650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E256FF-2E02-4EC7-889E-19FC117002AA}"/>
              </a:ext>
            </a:extLst>
          </p:cNvPr>
          <p:cNvSpPr txBox="1"/>
          <p:nvPr/>
        </p:nvSpPr>
        <p:spPr>
          <a:xfrm>
            <a:off x="4562967" y="3385823"/>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8" name="四角形: 角を丸くする 7">
            <a:extLst>
              <a:ext uri="{FF2B5EF4-FFF2-40B4-BE49-F238E27FC236}">
                <a16:creationId xmlns:a16="http://schemas.microsoft.com/office/drawing/2014/main" id="{64EA7896-3E4A-4CF1-A2B0-6EB3063ACC37}"/>
              </a:ext>
            </a:extLst>
          </p:cNvPr>
          <p:cNvSpPr/>
          <p:nvPr/>
        </p:nvSpPr>
        <p:spPr>
          <a:xfrm>
            <a:off x="7150323" y="1586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74172" y="4278687"/>
            <a:ext cx="3570208" cy="461665"/>
          </a:xfrm>
          <a:prstGeom prst="rect">
            <a:avLst/>
          </a:prstGeom>
          <a:noFill/>
        </p:spPr>
        <p:txBody>
          <a:bodyPr wrap="none" rtlCol="0">
            <a:spAutoFit/>
          </a:bodyPr>
          <a:lstStyle/>
          <a:p>
            <a:r>
              <a:rPr kumimoji="1" lang="ja-JP" altLang="en-US" sz="2400" u="sng" dirty="0" smtClean="0"/>
              <a:t>バネマスモデルの接続図</a:t>
            </a:r>
            <a:endParaRPr kumimoji="1" lang="ja-JP" altLang="en-US" sz="2400" u="sng" dirty="0"/>
          </a:p>
        </p:txBody>
      </p:sp>
      <p:sp>
        <p:nvSpPr>
          <p:cNvPr id="12" name="スライド番号プレースホルダー 1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5576812" y="2129716"/>
            <a:ext cx="1914407" cy="2849954"/>
          </a:xfrm>
          <a:prstGeom prst="rect">
            <a:avLst/>
          </a:prstGeom>
        </p:spPr>
      </p:pic>
      <p:pic>
        <p:nvPicPr>
          <p:cNvPr id="17" name="図 16"/>
          <p:cNvPicPr>
            <a:picLocks noChangeAspect="1"/>
          </p:cNvPicPr>
          <p:nvPr/>
        </p:nvPicPr>
        <p:blipFill>
          <a:blip r:embed="rId3"/>
          <a:stretch>
            <a:fillRect/>
          </a:stretch>
        </p:blipFill>
        <p:spPr>
          <a:xfrm>
            <a:off x="418261" y="4690109"/>
            <a:ext cx="3983355" cy="2004695"/>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02187" y="1137668"/>
            <a:ext cx="5176635" cy="646331"/>
          </a:xfrm>
          <a:prstGeom prst="rect">
            <a:avLst/>
          </a:prstGeom>
          <a:noFill/>
        </p:spPr>
        <p:txBody>
          <a:bodyPr wrap="square" rtlCol="0">
            <a:spAutoFit/>
          </a:bodyPr>
          <a:lstStyle/>
          <a:p>
            <a:r>
              <a:rPr lang="ja-JP" altLang="en-US" dirty="0" smtClean="0"/>
              <a:t>① 「</a:t>
            </a:r>
            <a:r>
              <a:rPr lang="ja-JP" altLang="en-US" dirty="0"/>
              <a:t>ファイル」 </a:t>
            </a:r>
            <a:r>
              <a:rPr lang="en-US" altLang="ja-JP" dirty="0"/>
              <a:t>- </a:t>
            </a:r>
            <a:r>
              <a:rPr lang="ja-JP" altLang="en-US" dirty="0"/>
              <a:t>「モデル</a:t>
            </a:r>
            <a:r>
              <a:rPr lang="en-US" altLang="ja-JP" dirty="0"/>
              <a:t>/</a:t>
            </a:r>
            <a:r>
              <a:rPr lang="ja-JP" altLang="en-US" dirty="0"/>
              <a:t>ライブラリを</a:t>
            </a:r>
            <a:r>
              <a:rPr lang="ja-JP" altLang="en-US" dirty="0" smtClean="0"/>
              <a:t>開く</a:t>
            </a:r>
            <a:r>
              <a:rPr lang="ja-JP" altLang="en-US" dirty="0"/>
              <a:t>」</a:t>
            </a:r>
            <a:r>
              <a:rPr lang="ja-JP" altLang="en-US" dirty="0" smtClean="0"/>
              <a:t>から「</a:t>
            </a:r>
            <a:r>
              <a:rPr lang="en-US" altLang="ja-JP" dirty="0" smtClean="0"/>
              <a:t>Tutorial1.mo</a:t>
            </a:r>
            <a:r>
              <a:rPr lang="ja-JP" altLang="en-US" dirty="0" smtClean="0"/>
              <a:t>」を開く</a:t>
            </a:r>
            <a:endParaRPr kumimoji="1" lang="ja-JP" altLang="en-US" dirty="0"/>
          </a:p>
        </p:txBody>
      </p:sp>
      <p:sp>
        <p:nvSpPr>
          <p:cNvPr id="12" name="テキスト ボックス 11">
            <a:extLst>
              <a:ext uri="{FF2B5EF4-FFF2-40B4-BE49-F238E27FC236}">
                <a16:creationId xmlns:a16="http://schemas.microsoft.com/office/drawing/2014/main" id="{5916F003-D7B2-4AAA-9880-DF6FE731D620}"/>
              </a:ext>
            </a:extLst>
          </p:cNvPr>
          <p:cNvSpPr txBox="1"/>
          <p:nvPr/>
        </p:nvSpPr>
        <p:spPr>
          <a:xfrm>
            <a:off x="8453023" y="1137668"/>
            <a:ext cx="3251211" cy="369332"/>
          </a:xfrm>
          <a:prstGeom prst="rect">
            <a:avLst/>
          </a:prstGeom>
          <a:noFill/>
        </p:spPr>
        <p:txBody>
          <a:bodyPr wrap="none" rtlCol="0">
            <a:spAutoFit/>
          </a:bodyPr>
          <a:lstStyle/>
          <a:p>
            <a:r>
              <a:rPr kumimoji="1" lang="ja-JP" altLang="en-US" dirty="0" smtClean="0"/>
              <a:t>③ モデル</a:t>
            </a:r>
            <a:r>
              <a:rPr kumimoji="1" lang="ja-JP" altLang="en-US" dirty="0"/>
              <a:t>を確認してください</a:t>
            </a:r>
          </a:p>
        </p:txBody>
      </p:sp>
      <p:sp>
        <p:nvSpPr>
          <p:cNvPr id="14" name="四角形: 角を丸くする 13">
            <a:extLst>
              <a:ext uri="{FF2B5EF4-FFF2-40B4-BE49-F238E27FC236}">
                <a16:creationId xmlns:a16="http://schemas.microsoft.com/office/drawing/2014/main" id="{D2260FD2-2C8C-4CAC-B593-96EF86B13A4F}"/>
              </a:ext>
            </a:extLst>
          </p:cNvPr>
          <p:cNvSpPr/>
          <p:nvPr/>
        </p:nvSpPr>
        <p:spPr>
          <a:xfrm>
            <a:off x="5682681" y="4584819"/>
            <a:ext cx="1095309"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BEF382-C983-4B24-BD69-12A003E1AD9C}"/>
              </a:ext>
            </a:extLst>
          </p:cNvPr>
          <p:cNvSpPr txBox="1"/>
          <p:nvPr/>
        </p:nvSpPr>
        <p:spPr>
          <a:xfrm>
            <a:off x="5199714" y="1137668"/>
            <a:ext cx="2789546" cy="923330"/>
          </a:xfrm>
          <a:prstGeom prst="rect">
            <a:avLst/>
          </a:prstGeom>
          <a:noFill/>
        </p:spPr>
        <p:txBody>
          <a:bodyPr wrap="none" rtlCol="0">
            <a:spAutoFit/>
          </a:bodyPr>
          <a:lstStyle/>
          <a:p>
            <a:r>
              <a:rPr lang="ja-JP" altLang="en-US" dirty="0" smtClean="0"/>
              <a:t>② ライブラリブラウザ</a:t>
            </a:r>
            <a:r>
              <a:rPr lang="ja-JP" altLang="en-US" dirty="0"/>
              <a:t>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pic>
        <p:nvPicPr>
          <p:cNvPr id="3" name="図 2"/>
          <p:cNvPicPr>
            <a:picLocks noChangeAspect="1"/>
          </p:cNvPicPr>
          <p:nvPr/>
        </p:nvPicPr>
        <p:blipFill>
          <a:blip r:embed="rId4"/>
          <a:stretch>
            <a:fillRect/>
          </a:stretch>
        </p:blipFill>
        <p:spPr>
          <a:xfrm>
            <a:off x="8051800" y="2006041"/>
            <a:ext cx="4086926" cy="990652"/>
          </a:xfrm>
          <a:prstGeom prst="rect">
            <a:avLst/>
          </a:prstGeom>
        </p:spPr>
      </p:pic>
      <p:grpSp>
        <p:nvGrpSpPr>
          <p:cNvPr id="9" name="グループ化 8"/>
          <p:cNvGrpSpPr/>
          <p:nvPr/>
        </p:nvGrpSpPr>
        <p:grpSpPr>
          <a:xfrm>
            <a:off x="142866" y="2058317"/>
            <a:ext cx="4527362" cy="4633917"/>
            <a:chOff x="129612" y="1922949"/>
            <a:chExt cx="4812670" cy="4925941"/>
          </a:xfrm>
        </p:grpSpPr>
        <p:pic>
          <p:nvPicPr>
            <p:cNvPr id="2" name="図 1"/>
            <p:cNvPicPr>
              <a:picLocks noChangeAspect="1"/>
            </p:cNvPicPr>
            <p:nvPr/>
          </p:nvPicPr>
          <p:blipFill>
            <a:blip r:embed="rId5"/>
            <a:stretch>
              <a:fillRect/>
            </a:stretch>
          </p:blipFill>
          <p:spPr>
            <a:xfrm>
              <a:off x="129612" y="1922949"/>
              <a:ext cx="4812670" cy="2619680"/>
            </a:xfrm>
            <a:prstGeom prst="rect">
              <a:avLst/>
            </a:prstGeom>
          </p:spPr>
        </p:pic>
        <p:sp>
          <p:nvSpPr>
            <p:cNvPr id="8" name="四角形: 角を丸くする 7">
              <a:extLst>
                <a:ext uri="{FF2B5EF4-FFF2-40B4-BE49-F238E27FC236}">
                  <a16:creationId xmlns:a16="http://schemas.microsoft.com/office/drawing/2014/main" id="{5C14790B-F257-4510-B803-A6172FB48EE4}"/>
                </a:ext>
              </a:extLst>
            </p:cNvPr>
            <p:cNvSpPr/>
            <p:nvPr/>
          </p:nvSpPr>
          <p:spPr>
            <a:xfrm>
              <a:off x="129612" y="2184015"/>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8B083E9-30BD-4AC4-9CD1-824D4497E363}"/>
                </a:ext>
              </a:extLst>
            </p:cNvPr>
            <p:cNvSpPr/>
            <p:nvPr/>
          </p:nvSpPr>
          <p:spPr>
            <a:xfrm>
              <a:off x="129612" y="2774586"/>
              <a:ext cx="186533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9">
              <a:extLst>
                <a:ext uri="{FF2B5EF4-FFF2-40B4-BE49-F238E27FC236}">
                  <a16:creationId xmlns:a16="http://schemas.microsoft.com/office/drawing/2014/main" id="{68B083E9-30BD-4AC4-9CD1-824D4497E363}"/>
                </a:ext>
              </a:extLst>
            </p:cNvPr>
            <p:cNvSpPr/>
            <p:nvPr/>
          </p:nvSpPr>
          <p:spPr>
            <a:xfrm>
              <a:off x="1603280" y="5524604"/>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9">
              <a:extLst>
                <a:ext uri="{FF2B5EF4-FFF2-40B4-BE49-F238E27FC236}">
                  <a16:creationId xmlns:a16="http://schemas.microsoft.com/office/drawing/2014/main" id="{68B083E9-30BD-4AC4-9CD1-824D4497E363}"/>
                </a:ext>
              </a:extLst>
            </p:cNvPr>
            <p:cNvSpPr/>
            <p:nvPr/>
          </p:nvSpPr>
          <p:spPr>
            <a:xfrm>
              <a:off x="3150419" y="6522922"/>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cxnSp>
        <p:nvCxnSpPr>
          <p:cNvPr id="20" name="直線矢印コネクタ 19"/>
          <p:cNvCxnSpPr>
            <a:stCxn id="10" idx="2"/>
            <a:endCxn id="18" idx="0"/>
          </p:cNvCxnSpPr>
          <p:nvPr/>
        </p:nvCxnSpPr>
        <p:spPr>
          <a:xfrm>
            <a:off x="1020242" y="3158005"/>
            <a:ext cx="870199" cy="2288450"/>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5569955" y="1254514"/>
            <a:ext cx="5695950" cy="1771650"/>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33791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a:t>
            </a:r>
            <a:r>
              <a:rPr lang="ja-JP" altLang="en-US" dirty="0" smtClean="0"/>
              <a:t>を別名保存</a:t>
            </a:r>
            <a:endParaRPr lang="en-US" altLang="ja-JP" dirty="0"/>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23817" y="788064"/>
            <a:ext cx="4091780" cy="369332"/>
          </a:xfrm>
          <a:prstGeom prst="rect">
            <a:avLst/>
          </a:prstGeom>
          <a:noFill/>
        </p:spPr>
        <p:txBody>
          <a:bodyPr wrap="square" rtlCol="0">
            <a:spAutoFit/>
          </a:bodyPr>
          <a:lstStyle/>
          <a:p>
            <a:r>
              <a:rPr lang="ja-JP" altLang="en-US" dirty="0" smtClean="0"/>
              <a:t>① 「別名で保存」をクリックします</a:t>
            </a:r>
            <a:endParaRPr kumimoji="1" lang="ja-JP" altLang="en-US" dirty="0"/>
          </a:p>
        </p:txBody>
      </p:sp>
      <p:sp>
        <p:nvSpPr>
          <p:cNvPr id="8" name="四角形: 角を丸くする 7">
            <a:extLst>
              <a:ext uri="{FF2B5EF4-FFF2-40B4-BE49-F238E27FC236}">
                <a16:creationId xmlns:a16="http://schemas.microsoft.com/office/drawing/2014/main" id="{5C14790B-F257-4510-B803-A6172FB48EE4}"/>
              </a:ext>
            </a:extLst>
          </p:cNvPr>
          <p:cNvSpPr/>
          <p:nvPr/>
        </p:nvSpPr>
        <p:spPr>
          <a:xfrm>
            <a:off x="5997889" y="1697079"/>
            <a:ext cx="885022" cy="2985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3"/>
          <a:srcRect r="81435" b="84126"/>
          <a:stretch/>
        </p:blipFill>
        <p:spPr>
          <a:xfrm>
            <a:off x="619515" y="1212355"/>
            <a:ext cx="4253185" cy="1950937"/>
          </a:xfrm>
          <a:prstGeom prst="rect">
            <a:avLst/>
          </a:prstGeom>
        </p:spPr>
      </p:pic>
      <p:sp>
        <p:nvSpPr>
          <p:cNvPr id="10" name="四角形: 角を丸くする 9">
            <a:extLst>
              <a:ext uri="{FF2B5EF4-FFF2-40B4-BE49-F238E27FC236}">
                <a16:creationId xmlns:a16="http://schemas.microsoft.com/office/drawing/2014/main" id="{68B083E9-30BD-4AC4-9CD1-824D4497E363}"/>
              </a:ext>
            </a:extLst>
          </p:cNvPr>
          <p:cNvSpPr/>
          <p:nvPr/>
        </p:nvSpPr>
        <p:spPr>
          <a:xfrm>
            <a:off x="2347235" y="1889284"/>
            <a:ext cx="690299" cy="6142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6" name="テキスト ボックス 15">
            <a:extLst>
              <a:ext uri="{FF2B5EF4-FFF2-40B4-BE49-F238E27FC236}">
                <a16:creationId xmlns:a16="http://schemas.microsoft.com/office/drawing/2014/main" id="{29DF2A18-B348-4336-8159-CC393854A496}"/>
              </a:ext>
            </a:extLst>
          </p:cNvPr>
          <p:cNvSpPr txBox="1"/>
          <p:nvPr/>
        </p:nvSpPr>
        <p:spPr>
          <a:xfrm>
            <a:off x="5181953" y="788064"/>
            <a:ext cx="5706447" cy="369332"/>
          </a:xfrm>
          <a:prstGeom prst="rect">
            <a:avLst/>
          </a:prstGeom>
          <a:noFill/>
        </p:spPr>
        <p:txBody>
          <a:bodyPr wrap="square" rtlCol="0">
            <a:spAutoFit/>
          </a:bodyPr>
          <a:lstStyle/>
          <a:p>
            <a:r>
              <a:rPr lang="ja-JP" altLang="en-US" dirty="0" smtClean="0"/>
              <a:t>② 任意の名前を入力し「</a:t>
            </a:r>
            <a:r>
              <a:rPr lang="en-US" altLang="ja-JP" dirty="0" smtClean="0"/>
              <a:t>OK</a:t>
            </a:r>
            <a:r>
              <a:rPr lang="ja-JP" altLang="en-US" dirty="0" smtClean="0"/>
              <a:t>」をクリックします</a:t>
            </a:r>
            <a:endParaRPr kumimoji="1" lang="ja-JP" altLang="en-US" dirty="0"/>
          </a:p>
        </p:txBody>
      </p:sp>
      <p:sp>
        <p:nvSpPr>
          <p:cNvPr id="18" name="テキスト ボックス 17">
            <a:extLst>
              <a:ext uri="{FF2B5EF4-FFF2-40B4-BE49-F238E27FC236}">
                <a16:creationId xmlns:a16="http://schemas.microsoft.com/office/drawing/2014/main" id="{29DF2A18-B348-4336-8159-CC393854A496}"/>
              </a:ext>
            </a:extLst>
          </p:cNvPr>
          <p:cNvSpPr txBox="1"/>
          <p:nvPr/>
        </p:nvSpPr>
        <p:spPr>
          <a:xfrm>
            <a:off x="123817" y="3581133"/>
            <a:ext cx="5706447" cy="369332"/>
          </a:xfrm>
          <a:prstGeom prst="rect">
            <a:avLst/>
          </a:prstGeom>
          <a:noFill/>
        </p:spPr>
        <p:txBody>
          <a:bodyPr wrap="square" rtlCol="0">
            <a:spAutoFit/>
          </a:bodyPr>
          <a:lstStyle/>
          <a:p>
            <a:r>
              <a:rPr lang="ja-JP" altLang="en-US" dirty="0" smtClean="0"/>
              <a:t>③ ファイル名を「保存」をクリックします</a:t>
            </a:r>
            <a:endParaRPr kumimoji="1" lang="ja-JP" altLang="en-US" dirty="0"/>
          </a:p>
        </p:txBody>
      </p:sp>
      <p:pic>
        <p:nvPicPr>
          <p:cNvPr id="20" name="図 19"/>
          <p:cNvPicPr>
            <a:picLocks noChangeAspect="1"/>
          </p:cNvPicPr>
          <p:nvPr/>
        </p:nvPicPr>
        <p:blipFill>
          <a:blip r:embed="rId4"/>
          <a:stretch>
            <a:fillRect/>
          </a:stretch>
        </p:blipFill>
        <p:spPr>
          <a:xfrm>
            <a:off x="691047" y="3970785"/>
            <a:ext cx="5465657" cy="2750690"/>
          </a:xfrm>
          <a:prstGeom prst="rect">
            <a:avLst/>
          </a:prstGeom>
        </p:spPr>
      </p:pic>
      <p:sp>
        <p:nvSpPr>
          <p:cNvPr id="21" name="四角形: 角を丸くする 9">
            <a:extLst>
              <a:ext uri="{FF2B5EF4-FFF2-40B4-BE49-F238E27FC236}">
                <a16:creationId xmlns:a16="http://schemas.microsoft.com/office/drawing/2014/main" id="{68B083E9-30BD-4AC4-9CD1-824D4497E363}"/>
              </a:ext>
            </a:extLst>
          </p:cNvPr>
          <p:cNvSpPr/>
          <p:nvPr/>
        </p:nvSpPr>
        <p:spPr>
          <a:xfrm>
            <a:off x="1756429" y="5734463"/>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9">
            <a:extLst>
              <a:ext uri="{FF2B5EF4-FFF2-40B4-BE49-F238E27FC236}">
                <a16:creationId xmlns:a16="http://schemas.microsoft.com/office/drawing/2014/main" id="{68B083E9-30BD-4AC4-9CD1-824D4497E363}"/>
              </a:ext>
            </a:extLst>
          </p:cNvPr>
          <p:cNvSpPr/>
          <p:nvPr/>
        </p:nvSpPr>
        <p:spPr>
          <a:xfrm>
            <a:off x="4215341" y="6345015"/>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9">
            <a:extLst>
              <a:ext uri="{FF2B5EF4-FFF2-40B4-BE49-F238E27FC236}">
                <a16:creationId xmlns:a16="http://schemas.microsoft.com/office/drawing/2014/main" id="{68B083E9-30BD-4AC4-9CD1-824D4497E363}"/>
              </a:ext>
            </a:extLst>
          </p:cNvPr>
          <p:cNvSpPr/>
          <p:nvPr/>
        </p:nvSpPr>
        <p:spPr>
          <a:xfrm>
            <a:off x="9237177" y="2598896"/>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481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id="{25924724-C48C-4237-B5D7-BAF0D17A41D2}"/>
              </a:ext>
            </a:extLst>
          </p:cNvPr>
          <p:cNvGrpSpPr/>
          <p:nvPr/>
        </p:nvGrpSpPr>
        <p:grpSpPr>
          <a:xfrm>
            <a:off x="520996" y="1545258"/>
            <a:ext cx="4953109" cy="2247949"/>
            <a:chOff x="1096068" y="1759275"/>
            <a:chExt cx="2939208" cy="1333948"/>
          </a:xfrm>
        </p:grpSpPr>
        <p:pic>
          <p:nvPicPr>
            <p:cNvPr id="2" name="図 1">
              <a:extLst>
                <a:ext uri="{FF2B5EF4-FFF2-40B4-BE49-F238E27FC236}">
                  <a16:creationId xmlns:a16="http://schemas.microsoft.com/office/drawing/2014/main"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310545" y="819857"/>
            <a:ext cx="5724644"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a:t>
            </a:r>
            <a:r>
              <a:rPr lang="ja-JP" altLang="en-US" dirty="0" smtClean="0"/>
              <a:t>ください</a:t>
            </a:r>
            <a:endParaRPr kumimoji="1" lang="en-US" altLang="ja-JP" dirty="0"/>
          </a:p>
        </p:txBody>
      </p:sp>
      <p:sp>
        <p:nvSpPr>
          <p:cNvPr id="18" name="テキスト ボックス 17">
            <a:extLst>
              <a:ext uri="{FF2B5EF4-FFF2-40B4-BE49-F238E27FC236}">
                <a16:creationId xmlns:a16="http://schemas.microsoft.com/office/drawing/2014/main" id="{13BA32AD-6AAD-4CCD-8174-C5E9E5000AAB}"/>
              </a:ext>
            </a:extLst>
          </p:cNvPr>
          <p:cNvSpPr txBox="1"/>
          <p:nvPr/>
        </p:nvSpPr>
        <p:spPr>
          <a:xfrm>
            <a:off x="417614" y="4107197"/>
            <a:ext cx="4339650" cy="369332"/>
          </a:xfrm>
          <a:prstGeom prst="rect">
            <a:avLst/>
          </a:prstGeom>
          <a:noFill/>
        </p:spPr>
        <p:txBody>
          <a:bodyPr wrap="none" rtlCol="0">
            <a:spAutoFit/>
          </a:bodyPr>
          <a:lstStyle/>
          <a:p>
            <a:r>
              <a:rPr lang="ja-JP" altLang="en-US" dirty="0"/>
              <a:t>クラスに書かれたコードが表示</a:t>
            </a:r>
            <a:r>
              <a:rPr lang="ja-JP" altLang="en-US" dirty="0" smtClean="0"/>
              <a:t>されます</a:t>
            </a:r>
            <a:endParaRPr kumimoji="1" lang="en-US" altLang="ja-JP" dirty="0"/>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8" name="図 7"/>
          <p:cNvPicPr>
            <a:picLocks noChangeAspect="1"/>
          </p:cNvPicPr>
          <p:nvPr/>
        </p:nvPicPr>
        <p:blipFill>
          <a:blip r:embed="rId3"/>
          <a:stretch>
            <a:fillRect/>
          </a:stretch>
        </p:blipFill>
        <p:spPr>
          <a:xfrm>
            <a:off x="369569" y="4415850"/>
            <a:ext cx="11701071" cy="2362253"/>
          </a:xfrm>
          <a:prstGeom prst="rect">
            <a:avLst/>
          </a:prstGeom>
        </p:spPr>
      </p:pic>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234939" y="2293932"/>
            <a:ext cx="6797549" cy="424846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35044" y="726524"/>
            <a:ext cx="8969122" cy="923330"/>
          </a:xfrm>
          <a:prstGeom prst="rect">
            <a:avLst/>
          </a:prstGeom>
          <a:noFill/>
        </p:spPr>
        <p:txBody>
          <a:bodyPr wrap="none" rtlCol="0">
            <a:spAutoFit/>
          </a:bodyPr>
          <a:lstStyle/>
          <a:p>
            <a:r>
              <a:rPr lang="en-US" altLang="ja-JP" dirty="0" err="1" smtClean="0"/>
              <a:t>Modelica</a:t>
            </a:r>
            <a:r>
              <a:rPr lang="ja-JP" altLang="en-US" dirty="0"/>
              <a:t>内で作成するオブジェクト（プログラム）</a:t>
            </a:r>
            <a:r>
              <a:rPr lang="ja-JP" altLang="en-US" dirty="0" smtClean="0"/>
              <a:t>はすべて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a:t>
            </a:r>
            <a:r>
              <a:rPr lang="ja-JP" altLang="en-US" dirty="0" smtClean="0"/>
              <a:t>は</a:t>
            </a:r>
            <a:r>
              <a:rPr lang="ja-JP" altLang="en-US" dirty="0"/>
              <a:t>変数</a:t>
            </a:r>
            <a:r>
              <a:rPr lang="ja-JP" altLang="en-US" dirty="0" smtClean="0"/>
              <a:t>と方程式を</a:t>
            </a:r>
            <a:r>
              <a:rPr lang="ja-JP" altLang="en-US" dirty="0"/>
              <a:t>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072F6CB-D4D1-402D-BA3F-CF11DEDDCA6A}"/>
              </a:ext>
            </a:extLst>
          </p:cNvPr>
          <p:cNvSpPr/>
          <p:nvPr/>
        </p:nvSpPr>
        <p:spPr>
          <a:xfrm>
            <a:off x="7511363" y="3336716"/>
            <a:ext cx="2416750" cy="2545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4007632"/>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val="117507700"/>
                    </a:ext>
                  </a:extLst>
                </a:gridCol>
                <a:gridCol w="2906598">
                  <a:extLst>
                    <a:ext uri="{9D8B030D-6E8A-4147-A177-3AD203B41FA5}">
                      <a16:colId xmlns:a16="http://schemas.microsoft.com/office/drawing/2014/main"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val="830830350"/>
                  </a:ext>
                </a:extLst>
              </a:tr>
            </a:tbl>
          </a:graphicData>
        </a:graphic>
      </p:graphicFrame>
      <p:sp>
        <p:nvSpPr>
          <p:cNvPr id="15" name="テキスト ボックス 14">
            <a:extLst>
              <a:ext uri="{FF2B5EF4-FFF2-40B4-BE49-F238E27FC236}">
                <a16:creationId xmlns:a16="http://schemas.microsoft.com/office/drawing/2014/main" id="{2256E371-0545-46AD-9392-91F386C70FD6}"/>
              </a:ext>
            </a:extLst>
          </p:cNvPr>
          <p:cNvSpPr txBox="1"/>
          <p:nvPr/>
        </p:nvSpPr>
        <p:spPr>
          <a:xfrm>
            <a:off x="7305857" y="1872411"/>
            <a:ext cx="2262158" cy="369332"/>
          </a:xfrm>
          <a:prstGeom prst="rect">
            <a:avLst/>
          </a:prstGeom>
          <a:noFill/>
        </p:spPr>
        <p:txBody>
          <a:bodyPr wrap="none" rtlCol="0">
            <a:spAutoFit/>
          </a:bodyPr>
          <a:lstStyle/>
          <a:p>
            <a:r>
              <a:rPr lang="ja-JP" altLang="en-US" dirty="0"/>
              <a:t>クラスの選択は</a:t>
            </a:r>
            <a:r>
              <a:rPr lang="ja-JP" altLang="en-US" dirty="0" smtClean="0"/>
              <a:t>以下</a:t>
            </a:r>
            <a:endParaRPr kumimoji="1" lang="en-US" altLang="ja-JP" dirty="0"/>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1118840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3840</TotalTime>
  <Words>1137</Words>
  <Application>Microsoft Office PowerPoint</Application>
  <PresentationFormat>ワイド画面</PresentationFormat>
  <Paragraphs>194</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279</cp:revision>
  <dcterms:created xsi:type="dcterms:W3CDTF">2017-07-29T00:52:37Z</dcterms:created>
  <dcterms:modified xsi:type="dcterms:W3CDTF">2020-04-09T05:22:05Z</dcterms:modified>
</cp:coreProperties>
</file>