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01" r:id="rId16"/>
    <p:sldId id="425" r:id="rId17"/>
    <p:sldId id="424" r:id="rId18"/>
    <p:sldId id="426" r:id="rId19"/>
    <p:sldId id="423" r:id="rId20"/>
    <p:sldId id="404" r:id="rId21"/>
    <p:sldId id="325" r:id="rId22"/>
    <p:sldId id="407" r:id="rId23"/>
    <p:sldId id="408" r:id="rId24"/>
    <p:sldId id="396" r:id="rId25"/>
    <p:sldId id="388" r:id="rId26"/>
    <p:sldId id="392" r:id="rId27"/>
    <p:sldId id="328" r:id="rId28"/>
    <p:sldId id="327" r:id="rId29"/>
    <p:sldId id="329" r:id="rId30"/>
    <p:sldId id="397" r:id="rId31"/>
    <p:sldId id="334" r:id="rId32"/>
    <p:sldId id="398" r:id="rId33"/>
    <p:sldId id="411" r:id="rId34"/>
    <p:sldId id="324" r:id="rId35"/>
    <p:sldId id="382" r:id="rId36"/>
    <p:sldId id="333" r:id="rId37"/>
    <p:sldId id="366" r:id="rId38"/>
    <p:sldId id="370" r:id="rId39"/>
    <p:sldId id="369" r:id="rId40"/>
    <p:sldId id="376" r:id="rId41"/>
    <p:sldId id="368" r:id="rId42"/>
    <p:sldId id="371" r:id="rId43"/>
    <p:sldId id="373" r:id="rId44"/>
    <p:sldId id="378" r:id="rId45"/>
    <p:sldId id="379" r:id="rId46"/>
    <p:sldId id="380" r:id="rId47"/>
    <p:sldId id="372" r:id="rId48"/>
    <p:sldId id="365" r:id="rId49"/>
    <p:sldId id="335" r:id="rId50"/>
    <p:sldId id="353" r:id="rId51"/>
    <p:sldId id="356" r:id="rId52"/>
    <p:sldId id="354" r:id="rId53"/>
    <p:sldId id="358" r:id="rId54"/>
    <p:sldId id="360" r:id="rId55"/>
    <p:sldId id="339" r:id="rId56"/>
    <p:sldId id="363" r:id="rId57"/>
    <p:sldId id="359" r:id="rId58"/>
    <p:sldId id="337" r:id="rId59"/>
    <p:sldId id="349" r:id="rId60"/>
    <p:sldId id="350" r:id="rId61"/>
    <p:sldId id="336" r:id="rId62"/>
    <p:sldId id="361" r:id="rId63"/>
    <p:sldId id="362" r:id="rId64"/>
    <p:sldId id="344" r:id="rId65"/>
    <p:sldId id="345" r:id="rId66"/>
    <p:sldId id="346" r:id="rId67"/>
    <p:sldId id="348" r:id="rId68"/>
    <p:sldId id="347" r:id="rId69"/>
    <p:sldId id="352" r:id="rId70"/>
    <p:sldId id="257" r:id="rId71"/>
    <p:sldId id="258" r:id="rId72"/>
    <p:sldId id="355" r:id="rId73"/>
    <p:sldId id="341" r:id="rId74"/>
    <p:sldId id="342" r:id="rId75"/>
    <p:sldId id="343" r:id="rId76"/>
    <p:sldId id="340" r:id="rId77"/>
    <p:sldId id="384" r:id="rId78"/>
    <p:sldId id="394" r:id="rId79"/>
    <p:sldId id="409" r:id="rId80"/>
    <p:sldId id="377" r:id="rId8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756" y="46"/>
      </p:cViewPr>
      <p:guideLst>
        <p:guide orient="horz" pos="2160"/>
        <p:guide pos="3840"/>
      </p:guideLst>
    </p:cSldViewPr>
  </p:slideViewPr>
  <p:notesTextViewPr>
    <p:cViewPr>
      <p:scale>
        <a:sx n="1" d="1"/>
        <a:sy n="1" d="1"/>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2020/4/9</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2020/4/9</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70.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a:t>
            </a:r>
            <a:r>
              <a:rPr kumimoji="1" lang="ja-JP" altLang="en-US" sz="2400" dirty="0" smtClean="0"/>
              <a:t>はフロー変数</a:t>
            </a:r>
            <a:r>
              <a:rPr kumimoji="1" lang="ja-JP" altLang="en-US" sz="2400" dirty="0"/>
              <a:t>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smtClean="0"/>
              <a:t>アクロス変数</a:t>
            </a:r>
            <a:endParaRPr kumimoji="1" lang="ja-JP" altLang="en-US" sz="2400" u="sng" dirty="0"/>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smtClean="0"/>
              <a:t>フロー変数</a:t>
            </a:r>
            <a:endParaRPr kumimoji="1" lang="ja-JP" altLang="en-US" sz="2400" u="sng" dirty="0"/>
          </a:p>
        </p:txBody>
      </p:sp>
    </p:spTree>
    <p:extLst>
      <p:ext uri="{BB962C8B-B14F-4D97-AF65-F5344CB8AC3E}">
        <p14:creationId xmlns:p14="http://schemas.microsoft.com/office/powerpoint/2010/main" val="247835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801314"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a:t>
            </a:r>
            <a:r>
              <a:rPr kumimoji="1" lang="ja-JP" altLang="en-US" sz="2400" dirty="0" smtClean="0"/>
              <a:t>の共通構成</a:t>
            </a:r>
            <a:endParaRPr kumimoji="1" lang="ja-JP" altLang="en-US" sz="2400" dirty="0"/>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電圧や温度に対応するポテンシャルと電流や熱流量などのフラックスによって多くの物理現象を表す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2"/>
              <a:ext cx="2618445" cy="722330"/>
            </a:xfrm>
            <a:prstGeom prst="rect">
              <a:avLst/>
            </a:prstGeom>
            <a:noFill/>
          </p:spPr>
          <p:txBody>
            <a:bodyPr wrap="none" rtlCol="0">
              <a:spAutoFit/>
            </a:bodyPr>
            <a:lstStyle/>
            <a:p>
              <a:pPr algn="l"/>
              <a:r>
                <a:rPr kumimoji="1" lang="ja-JP" altLang="en-US" dirty="0"/>
                <a:t>フラックス</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smtClean="0">
                <a:effectLst>
                  <a:outerShdw blurRad="38100" dist="38100" dir="2700000" algn="tl">
                    <a:srgbClr val="000000">
                      <a:alpha val="43137"/>
                    </a:srgbClr>
                  </a:outerShdw>
                </a:effectLst>
              </a:rPr>
              <a:t>既存の物理ライブラリの共通構成</a:t>
            </a:r>
            <a:endParaRPr lang="ja-JP" alt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86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2932213" cy="400110"/>
          </a:xfrm>
          <a:prstGeom prst="rect">
            <a:avLst/>
          </a:prstGeom>
          <a:noFill/>
        </p:spPr>
        <p:txBody>
          <a:bodyPr wrap="none" rtlCol="0">
            <a:spAutoFit/>
          </a:bodyPr>
          <a:lstStyle/>
          <a:p>
            <a:pPr algn="l"/>
            <a:r>
              <a:rPr kumimoji="1" lang="en-US" altLang="ja-JP" sz="2000" dirty="0"/>
              <a:t>Sources</a:t>
            </a:r>
            <a:r>
              <a:rPr kumimoji="1" lang="ja-JP" altLang="en-US" sz="2000" dirty="0"/>
              <a:t>　　・・・定義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3730508" cy="400110"/>
          </a:xfrm>
          <a:prstGeom prst="rect">
            <a:avLst/>
          </a:prstGeom>
          <a:noFill/>
        </p:spPr>
        <p:txBody>
          <a:bodyPr wrap="none" rtlCol="0">
            <a:spAutoFit/>
          </a:bodyPr>
          <a:lstStyle/>
          <a:p>
            <a:pPr algn="l"/>
            <a:r>
              <a:rPr kumimoji="1" lang="en-US" altLang="ja-JP" sz="2000" dirty="0"/>
              <a:t>Components</a:t>
            </a:r>
            <a:r>
              <a:rPr kumimoji="1" lang="ja-JP" altLang="en-US" sz="2000" dirty="0"/>
              <a:t>・・・変換・貯蔵</a:t>
            </a:r>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4915210"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4288353" cy="369332"/>
          </a:xfrm>
          <a:prstGeom prst="rect">
            <a:avLst/>
          </a:prstGeom>
          <a:noFill/>
        </p:spPr>
        <p:txBody>
          <a:bodyPr wrap="none" rtlCol="0">
            <a:spAutoFit/>
          </a:bodyPr>
          <a:lstStyle/>
          <a:p>
            <a:pPr algn="l"/>
            <a:r>
              <a:rPr kumimoji="1" lang="ja-JP" altLang="en-US" dirty="0">
                <a:solidFill>
                  <a:srgbClr val="FF0000"/>
                </a:solidFill>
              </a:rPr>
              <a:t>物理的なモデル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494853" cy="461665"/>
          </a:xfrm>
          <a:prstGeom prst="rect">
            <a:avLst/>
          </a:prstGeom>
          <a:noFill/>
        </p:spPr>
        <p:txBody>
          <a:bodyPr wrap="square" rtlCol="0">
            <a:spAutoFit/>
          </a:bodyPr>
          <a:lstStyle/>
          <a:p>
            <a:r>
              <a:rPr lang="ja-JP" altLang="en-US" sz="2400" dirty="0"/>
              <a:t>定義・・・境界条件を定義する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4185761" cy="461665"/>
          </a:xfrm>
          <a:prstGeom prst="rect">
            <a:avLst/>
          </a:prstGeom>
          <a:noFill/>
        </p:spPr>
        <p:txBody>
          <a:bodyPr wrap="none" rtlCol="0">
            <a:spAutoFit/>
          </a:bodyPr>
          <a:lstStyle/>
          <a:p>
            <a:r>
              <a:rPr lang="ja-JP" altLang="en-US" sz="2400" dirty="0"/>
              <a:t>貯蔵・・・物理量をため込む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4493538" cy="461665"/>
          </a:xfrm>
          <a:prstGeom prst="rect">
            <a:avLst/>
          </a:prstGeom>
          <a:noFill/>
        </p:spPr>
        <p:txBody>
          <a:bodyPr wrap="none" rtlCol="0">
            <a:spAutoFit/>
          </a:bodyPr>
          <a:lstStyle/>
          <a:p>
            <a:pPr algn="l"/>
            <a:r>
              <a:rPr kumimoji="1" lang="ja-JP" altLang="en-US" sz="2400" dirty="0"/>
              <a:t>変換・・・物理量を変化させる</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830997"/>
          </a:xfrm>
          <a:prstGeom prst="rect">
            <a:avLst/>
          </a:prstGeom>
          <a:noFill/>
        </p:spPr>
        <p:txBody>
          <a:bodyPr wrap="square" rtlCol="0">
            <a:spAutoFit/>
          </a:bodyPr>
          <a:lstStyle/>
          <a:p>
            <a:r>
              <a:rPr lang="ja-JP" altLang="en-US" sz="2400" dirty="0"/>
              <a:t>様々な物理ドメインに共通する挙動を以下のようにグループ化して考えると便利かもしれません</a:t>
            </a:r>
            <a:endParaRPr lang="en-US" altLang="ja-JP" sz="2400" dirty="0"/>
          </a:p>
        </p:txBody>
      </p:sp>
      <p:sp>
        <p:nvSpPr>
          <p:cNvPr id="5" name="正方形/長方形 4">
            <a:extLst>
              <a:ext uri="{FF2B5EF4-FFF2-40B4-BE49-F238E27FC236}">
                <a16:creationId xmlns:a16="http://schemas.microsoft.com/office/drawing/2014/main" id="{735E3EF0-D420-4A79-B424-13929EA6DAE5}"/>
              </a:ext>
            </a:extLst>
          </p:cNvPr>
          <p:cNvSpPr/>
          <p:nvPr/>
        </p:nvSpPr>
        <p:spPr>
          <a:xfrm>
            <a:off x="2558387" y="2486082"/>
            <a:ext cx="2994002" cy="646331"/>
          </a:xfrm>
          <a:prstGeom prst="rect">
            <a:avLst/>
          </a:prstGeom>
        </p:spPr>
        <p:txBody>
          <a:bodyPr wrap="square">
            <a:spAutoFit/>
          </a:bodyPr>
          <a:lstStyle/>
          <a:p>
            <a:r>
              <a:rPr lang="ja-JP" altLang="en-US" dirty="0"/>
              <a:t>境界条件、ソース</a:t>
            </a:r>
            <a:r>
              <a:rPr lang="en-US" altLang="ja-JP" dirty="0"/>
              <a:t>/</a:t>
            </a:r>
            <a:r>
              <a:rPr lang="ja-JP" altLang="en-US" dirty="0"/>
              <a:t>シンクと呼ばれています</a:t>
            </a:r>
          </a:p>
        </p:txBody>
      </p:sp>
    </p:spTree>
    <p:extLst>
      <p:ext uri="{BB962C8B-B14F-4D97-AF65-F5344CB8AC3E}">
        <p14:creationId xmlns:p14="http://schemas.microsoft.com/office/powerpoint/2010/main" val="70279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3111017" y="366548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911986" y="4727504"/>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955001" y="1829864"/>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3258235" y="3049555"/>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3037573" y="544014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3258235" y="6260896"/>
            <a:ext cx="646331" cy="369332"/>
          </a:xfrm>
          <a:prstGeom prst="rect">
            <a:avLst/>
          </a:prstGeom>
          <a:noFill/>
        </p:spPr>
        <p:txBody>
          <a:bodyPr wrap="none" rtlCol="0">
            <a:spAutoFit/>
          </a:bodyPr>
          <a:lstStyle/>
          <a:p>
            <a:pPr algn="l"/>
            <a:r>
              <a:rPr kumimoji="1" lang="ja-JP" altLang="en-US" dirty="0"/>
              <a:t>抵抗</a:t>
            </a:r>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3" y="779071"/>
            <a:ext cx="1367500" cy="461665"/>
          </a:xfrm>
          <a:prstGeom prst="rect">
            <a:avLst/>
          </a:prstGeom>
          <a:noFill/>
        </p:spPr>
        <p:txBody>
          <a:bodyPr wrap="square" rtlCol="0">
            <a:spAutoFit/>
          </a:bodyPr>
          <a:lstStyle/>
          <a:p>
            <a:r>
              <a:rPr lang="ja-JP" altLang="en-US" sz="2400" dirty="0"/>
              <a:t>演習</a:t>
            </a:r>
            <a:endParaRPr lang="en-US" altLang="ja-JP" sz="2400" dirty="0"/>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1136818" y="1272744"/>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Tree>
    <p:extLst>
      <p:ext uri="{BB962C8B-B14F-4D97-AF65-F5344CB8AC3E}">
        <p14:creationId xmlns:p14="http://schemas.microsoft.com/office/powerpoint/2010/main" val="208888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1200329"/>
          </a:xfrm>
          <a:prstGeom prst="rect">
            <a:avLst/>
          </a:prstGeom>
          <a:noFill/>
        </p:spPr>
        <p:txBody>
          <a:bodyPr wrap="square" rtlCol="0">
            <a:spAutoFit/>
          </a:bodyPr>
          <a:lstStyle/>
          <a:p>
            <a:r>
              <a:rPr lang="ja-JP" altLang="en-US" sz="2400" dirty="0"/>
              <a:t>各物理ドメインにおいて</a:t>
            </a:r>
            <a:r>
              <a:rPr lang="en-US" altLang="ja-JP" sz="2400" dirty="0"/>
              <a:t>1</a:t>
            </a:r>
            <a:r>
              <a:rPr lang="ja-JP" altLang="en-US" sz="2400" dirty="0"/>
              <a:t>種類のポートを使用しています。</a:t>
            </a:r>
            <a:endParaRPr lang="en-US" altLang="ja-JP" sz="2400" dirty="0"/>
          </a:p>
          <a:p>
            <a:r>
              <a:rPr lang="ja-JP" altLang="en-US" sz="2400" dirty="0"/>
              <a:t>そのポートを確認することでどのような物理量を定めれば、その物理ドメインを表現することが出来るか確認出来ます。</a:t>
            </a:r>
            <a:endParaRPr lang="en-US" altLang="ja-JP" sz="2400" dirty="0"/>
          </a:p>
        </p:txBody>
      </p:sp>
      <p:sp>
        <p:nvSpPr>
          <p:cNvPr id="2" name="テキスト ボックス 1">
            <a:extLst>
              <a:ext uri="{FF2B5EF4-FFF2-40B4-BE49-F238E27FC236}">
                <a16:creationId xmlns:a16="http://schemas.microsoft.com/office/drawing/2014/main" id="{70076AB8-E1F1-4B82-8F35-1E2E7CF57982}"/>
              </a:ext>
            </a:extLst>
          </p:cNvPr>
          <p:cNvSpPr txBox="1"/>
          <p:nvPr/>
        </p:nvSpPr>
        <p:spPr>
          <a:xfrm>
            <a:off x="303549" y="2967335"/>
            <a:ext cx="1723549" cy="461665"/>
          </a:xfrm>
          <a:prstGeom prst="rect">
            <a:avLst/>
          </a:prstGeom>
          <a:noFill/>
        </p:spPr>
        <p:txBody>
          <a:bodyPr wrap="none" rtlCol="0">
            <a:spAutoFit/>
          </a:bodyPr>
          <a:lstStyle/>
          <a:p>
            <a:pPr algn="l"/>
            <a:r>
              <a:rPr kumimoji="1" lang="ja-JP" altLang="en-US" sz="2400" dirty="0"/>
              <a:t>電気なら、</a:t>
            </a:r>
          </a:p>
        </p:txBody>
      </p:sp>
      <p:sp>
        <p:nvSpPr>
          <p:cNvPr id="6" name="左中かっこ 5">
            <a:extLst>
              <a:ext uri="{FF2B5EF4-FFF2-40B4-BE49-F238E27FC236}">
                <a16:creationId xmlns:a16="http://schemas.microsoft.com/office/drawing/2014/main" id="{234112CC-CFBC-49DA-900B-A101EEC00CC6}"/>
              </a:ext>
            </a:extLst>
          </p:cNvPr>
          <p:cNvSpPr/>
          <p:nvPr/>
        </p:nvSpPr>
        <p:spPr>
          <a:xfrm>
            <a:off x="1956523" y="2797429"/>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8DE38B8-9B06-423F-B388-7EA7B63DCEAE}"/>
              </a:ext>
            </a:extLst>
          </p:cNvPr>
          <p:cNvSpPr txBox="1"/>
          <p:nvPr/>
        </p:nvSpPr>
        <p:spPr>
          <a:xfrm>
            <a:off x="2372492" y="2693775"/>
            <a:ext cx="800219" cy="461665"/>
          </a:xfrm>
          <a:prstGeom prst="rect">
            <a:avLst/>
          </a:prstGeom>
          <a:noFill/>
        </p:spPr>
        <p:txBody>
          <a:bodyPr wrap="none" rtlCol="0">
            <a:spAutoFit/>
          </a:bodyPr>
          <a:lstStyle/>
          <a:p>
            <a:pPr algn="l"/>
            <a:r>
              <a:rPr kumimoji="1" lang="ja-JP" altLang="en-US" sz="2400" dirty="0"/>
              <a:t>電圧</a:t>
            </a:r>
          </a:p>
        </p:txBody>
      </p:sp>
      <p:sp>
        <p:nvSpPr>
          <p:cNvPr id="32" name="テキスト ボックス 31">
            <a:extLst>
              <a:ext uri="{FF2B5EF4-FFF2-40B4-BE49-F238E27FC236}">
                <a16:creationId xmlns:a16="http://schemas.microsoft.com/office/drawing/2014/main" id="{60EA826D-8E77-4452-998E-DD9D8BF4A6A5}"/>
              </a:ext>
            </a:extLst>
          </p:cNvPr>
          <p:cNvSpPr txBox="1"/>
          <p:nvPr/>
        </p:nvSpPr>
        <p:spPr>
          <a:xfrm>
            <a:off x="2372492" y="3288092"/>
            <a:ext cx="800219" cy="461665"/>
          </a:xfrm>
          <a:prstGeom prst="rect">
            <a:avLst/>
          </a:prstGeom>
          <a:noFill/>
        </p:spPr>
        <p:txBody>
          <a:bodyPr wrap="none" rtlCol="0">
            <a:spAutoFit/>
          </a:bodyPr>
          <a:lstStyle/>
          <a:p>
            <a:pPr algn="l"/>
            <a:r>
              <a:rPr kumimoji="1" lang="ja-JP" altLang="en-US" sz="2400" dirty="0"/>
              <a:t>電気</a:t>
            </a:r>
          </a:p>
        </p:txBody>
      </p:sp>
      <p:sp>
        <p:nvSpPr>
          <p:cNvPr id="9" name="テキスト ボックス 8">
            <a:extLst>
              <a:ext uri="{FF2B5EF4-FFF2-40B4-BE49-F238E27FC236}">
                <a16:creationId xmlns:a16="http://schemas.microsoft.com/office/drawing/2014/main" id="{89C3A152-4CBC-402A-9F44-A9867EAF2838}"/>
              </a:ext>
            </a:extLst>
          </p:cNvPr>
          <p:cNvSpPr txBox="1"/>
          <p:nvPr/>
        </p:nvSpPr>
        <p:spPr>
          <a:xfrm>
            <a:off x="3333351" y="2967335"/>
            <a:ext cx="2339102" cy="461665"/>
          </a:xfrm>
          <a:prstGeom prst="rect">
            <a:avLst/>
          </a:prstGeom>
          <a:noFill/>
        </p:spPr>
        <p:txBody>
          <a:bodyPr wrap="none" rtlCol="0">
            <a:spAutoFit/>
          </a:bodyPr>
          <a:lstStyle/>
          <a:p>
            <a:pPr algn="l"/>
            <a:r>
              <a:rPr kumimoji="1" lang="ja-JP" altLang="en-US" sz="2400" dirty="0"/>
              <a:t>を定めれば良い</a:t>
            </a:r>
          </a:p>
        </p:txBody>
      </p:sp>
      <p:sp>
        <p:nvSpPr>
          <p:cNvPr id="33" name="テキスト ボックス 32">
            <a:extLst>
              <a:ext uri="{FF2B5EF4-FFF2-40B4-BE49-F238E27FC236}">
                <a16:creationId xmlns:a16="http://schemas.microsoft.com/office/drawing/2014/main" id="{48F4536B-D254-428C-AC94-C20742FB0DE8}"/>
              </a:ext>
            </a:extLst>
          </p:cNvPr>
          <p:cNvSpPr txBox="1"/>
          <p:nvPr/>
        </p:nvSpPr>
        <p:spPr>
          <a:xfrm>
            <a:off x="307665" y="4689046"/>
            <a:ext cx="1415772" cy="461665"/>
          </a:xfrm>
          <a:prstGeom prst="rect">
            <a:avLst/>
          </a:prstGeom>
          <a:noFill/>
        </p:spPr>
        <p:txBody>
          <a:bodyPr wrap="none" rtlCol="0">
            <a:spAutoFit/>
          </a:bodyPr>
          <a:lstStyle/>
          <a:p>
            <a:pPr algn="l"/>
            <a:r>
              <a:rPr kumimoji="1" lang="ja-JP" altLang="en-US" sz="2400" dirty="0"/>
              <a:t>熱なら、</a:t>
            </a:r>
          </a:p>
        </p:txBody>
      </p:sp>
      <p:sp>
        <p:nvSpPr>
          <p:cNvPr id="34" name="左中かっこ 33">
            <a:extLst>
              <a:ext uri="{FF2B5EF4-FFF2-40B4-BE49-F238E27FC236}">
                <a16:creationId xmlns:a16="http://schemas.microsoft.com/office/drawing/2014/main" id="{7D54EFB8-3B04-4A38-BC45-19F0A8CB639F}"/>
              </a:ext>
            </a:extLst>
          </p:cNvPr>
          <p:cNvSpPr/>
          <p:nvPr/>
        </p:nvSpPr>
        <p:spPr>
          <a:xfrm>
            <a:off x="1960639" y="4519140"/>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027D7F3-EC04-4C49-86C5-F50B5A5A4993}"/>
              </a:ext>
            </a:extLst>
          </p:cNvPr>
          <p:cNvSpPr txBox="1"/>
          <p:nvPr/>
        </p:nvSpPr>
        <p:spPr>
          <a:xfrm>
            <a:off x="2376608" y="4415486"/>
            <a:ext cx="800219" cy="461665"/>
          </a:xfrm>
          <a:prstGeom prst="rect">
            <a:avLst/>
          </a:prstGeom>
          <a:noFill/>
        </p:spPr>
        <p:txBody>
          <a:bodyPr wrap="none" rtlCol="0">
            <a:spAutoFit/>
          </a:bodyPr>
          <a:lstStyle/>
          <a:p>
            <a:pPr algn="l"/>
            <a:r>
              <a:rPr kumimoji="1" lang="ja-JP" altLang="en-US" sz="2400" dirty="0"/>
              <a:t>温度</a:t>
            </a:r>
          </a:p>
        </p:txBody>
      </p:sp>
      <p:sp>
        <p:nvSpPr>
          <p:cNvPr id="50" name="テキスト ボックス 49">
            <a:extLst>
              <a:ext uri="{FF2B5EF4-FFF2-40B4-BE49-F238E27FC236}">
                <a16:creationId xmlns:a16="http://schemas.microsoft.com/office/drawing/2014/main" id="{C5C5BFF5-281C-4F8D-AF3A-82B8AC10BD1F}"/>
              </a:ext>
            </a:extLst>
          </p:cNvPr>
          <p:cNvSpPr txBox="1"/>
          <p:nvPr/>
        </p:nvSpPr>
        <p:spPr>
          <a:xfrm>
            <a:off x="2376608" y="5009803"/>
            <a:ext cx="1107996" cy="461665"/>
          </a:xfrm>
          <a:prstGeom prst="rect">
            <a:avLst/>
          </a:prstGeom>
          <a:noFill/>
        </p:spPr>
        <p:txBody>
          <a:bodyPr wrap="none" rtlCol="0">
            <a:spAutoFit/>
          </a:bodyPr>
          <a:lstStyle/>
          <a:p>
            <a:pPr algn="l"/>
            <a:r>
              <a:rPr kumimoji="1" lang="ja-JP" altLang="en-US" sz="2400" dirty="0"/>
              <a:t>熱流量</a:t>
            </a:r>
          </a:p>
        </p:txBody>
      </p:sp>
      <p:sp>
        <p:nvSpPr>
          <p:cNvPr id="51" name="テキスト ボックス 50">
            <a:extLst>
              <a:ext uri="{FF2B5EF4-FFF2-40B4-BE49-F238E27FC236}">
                <a16:creationId xmlns:a16="http://schemas.microsoft.com/office/drawing/2014/main" id="{B4F1C48E-1D44-445A-A99F-8444BF8CCCAE}"/>
              </a:ext>
            </a:extLst>
          </p:cNvPr>
          <p:cNvSpPr txBox="1"/>
          <p:nvPr/>
        </p:nvSpPr>
        <p:spPr>
          <a:xfrm>
            <a:off x="3337467" y="4689046"/>
            <a:ext cx="2339102" cy="461665"/>
          </a:xfrm>
          <a:prstGeom prst="rect">
            <a:avLst/>
          </a:prstGeom>
          <a:noFill/>
        </p:spPr>
        <p:txBody>
          <a:bodyPr wrap="none" rtlCol="0">
            <a:spAutoFit/>
          </a:bodyPr>
          <a:lstStyle/>
          <a:p>
            <a:pPr algn="l"/>
            <a:r>
              <a:rPr kumimoji="1" lang="ja-JP" altLang="en-US" sz="2400" dirty="0"/>
              <a:t>を定めれば良い</a:t>
            </a:r>
          </a:p>
        </p:txBody>
      </p:sp>
      <p:pic>
        <p:nvPicPr>
          <p:cNvPr id="10" name="図 9">
            <a:extLst>
              <a:ext uri="{FF2B5EF4-FFF2-40B4-BE49-F238E27FC236}">
                <a16:creationId xmlns:a16="http://schemas.microsoft.com/office/drawing/2014/main" id="{6EBA5C70-A4C3-42E0-9E37-C447292D4D03}"/>
              </a:ext>
            </a:extLst>
          </p:cNvPr>
          <p:cNvPicPr>
            <a:picLocks noChangeAspect="1"/>
          </p:cNvPicPr>
          <p:nvPr/>
        </p:nvPicPr>
        <p:blipFill>
          <a:blip r:embed="rId2"/>
          <a:stretch>
            <a:fillRect/>
          </a:stretch>
        </p:blipFill>
        <p:spPr>
          <a:xfrm>
            <a:off x="5837209" y="4568049"/>
            <a:ext cx="6615641" cy="582662"/>
          </a:xfrm>
          <a:prstGeom prst="rect">
            <a:avLst/>
          </a:prstGeom>
        </p:spPr>
      </p:pic>
      <p:sp>
        <p:nvSpPr>
          <p:cNvPr id="11" name="テキスト ボックス 10">
            <a:extLst>
              <a:ext uri="{FF2B5EF4-FFF2-40B4-BE49-F238E27FC236}">
                <a16:creationId xmlns:a16="http://schemas.microsoft.com/office/drawing/2014/main" id="{BB0C9D38-CC78-437F-8419-F8B63FD9999B}"/>
              </a:ext>
            </a:extLst>
          </p:cNvPr>
          <p:cNvSpPr txBox="1"/>
          <p:nvPr/>
        </p:nvSpPr>
        <p:spPr>
          <a:xfrm>
            <a:off x="6526418" y="2160822"/>
            <a:ext cx="2339102" cy="461665"/>
          </a:xfrm>
          <a:prstGeom prst="rect">
            <a:avLst/>
          </a:prstGeom>
          <a:noFill/>
        </p:spPr>
        <p:txBody>
          <a:bodyPr wrap="none" rtlCol="0">
            <a:spAutoFit/>
          </a:bodyPr>
          <a:lstStyle/>
          <a:p>
            <a:pPr algn="l"/>
            <a:r>
              <a:rPr kumimoji="1" lang="ja-JP" altLang="en-US" sz="2400" dirty="0"/>
              <a:t>ポート内の変数</a:t>
            </a:r>
          </a:p>
        </p:txBody>
      </p:sp>
      <p:pic>
        <p:nvPicPr>
          <p:cNvPr id="12" name="図 11">
            <a:extLst>
              <a:ext uri="{FF2B5EF4-FFF2-40B4-BE49-F238E27FC236}">
                <a16:creationId xmlns:a16="http://schemas.microsoft.com/office/drawing/2014/main" id="{8539F79B-F0FC-4FA2-8B83-82D790F853D5}"/>
              </a:ext>
            </a:extLst>
          </p:cNvPr>
          <p:cNvPicPr>
            <a:picLocks noChangeAspect="1"/>
          </p:cNvPicPr>
          <p:nvPr/>
        </p:nvPicPr>
        <p:blipFill>
          <a:blip r:embed="rId3"/>
          <a:stretch>
            <a:fillRect/>
          </a:stretch>
        </p:blipFill>
        <p:spPr>
          <a:xfrm>
            <a:off x="5833093" y="2744397"/>
            <a:ext cx="3347551" cy="717333"/>
          </a:xfrm>
          <a:prstGeom prst="rect">
            <a:avLst/>
          </a:prstGeom>
        </p:spPr>
      </p:pic>
    </p:spTree>
    <p:extLst>
      <p:ext uri="{BB962C8B-B14F-4D97-AF65-F5344CB8AC3E}">
        <p14:creationId xmlns:p14="http://schemas.microsoft.com/office/powerpoint/2010/main" val="219140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18" name="テキスト ボックス 17">
            <a:extLst>
              <a:ext uri="{FF2B5EF4-FFF2-40B4-BE49-F238E27FC236}">
                <a16:creationId xmlns:a16="http://schemas.microsoft.com/office/drawing/2014/main" id="{3656AAD2-B411-4FF8-AC3B-60CCCF904279}"/>
              </a:ext>
            </a:extLst>
          </p:cNvPr>
          <p:cNvSpPr txBox="1"/>
          <p:nvPr/>
        </p:nvSpPr>
        <p:spPr>
          <a:xfrm>
            <a:off x="794933" y="779071"/>
            <a:ext cx="1367500" cy="461665"/>
          </a:xfrm>
          <a:prstGeom prst="rect">
            <a:avLst/>
          </a:prstGeom>
          <a:noFill/>
        </p:spPr>
        <p:txBody>
          <a:bodyPr wrap="square" rtlCol="0">
            <a:spAutoFit/>
          </a:bodyPr>
          <a:lstStyle/>
          <a:p>
            <a:r>
              <a:rPr lang="ja-JP" altLang="en-US" sz="2400" dirty="0"/>
              <a:t>演習</a:t>
            </a:r>
            <a:endParaRPr lang="en-US" altLang="ja-JP" sz="2400" dirty="0"/>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1136818" y="1272744"/>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パッケージの物理モデルに使用されているポートを確認してみてください</a:t>
            </a:r>
            <a:endParaRPr kumimoji="1" lang="ja-JP" altLang="en-US" sz="2400" dirty="0"/>
          </a:p>
        </p:txBody>
      </p:sp>
    </p:spTree>
    <p:extLst>
      <p:ext uri="{BB962C8B-B14F-4D97-AF65-F5344CB8AC3E}">
        <p14:creationId xmlns:p14="http://schemas.microsoft.com/office/powerpoint/2010/main" val="4261031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802410" cy="1569660"/>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a:p>
            <a:endParaRPr lang="en-US" altLang="ja-JP" sz="2400" dirty="0"/>
          </a:p>
          <a:p>
            <a:r>
              <a:rPr kumimoji="1" lang="ja-JP" altLang="en-US" sz="2400" dirty="0"/>
              <a:t>・　パッケージ、ライブラリの呼び名を使い分けていません</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様々な物理ドメインを統一的な考え方で表す学問や試みは多く存在します。</a:t>
            </a:r>
            <a:endParaRPr lang="en-US" altLang="ja-JP" sz="2400" dirty="0"/>
          </a:p>
          <a:p>
            <a:r>
              <a:rPr lang="en-US" altLang="ja-JP" sz="2400" dirty="0"/>
              <a:t>Modelica</a:t>
            </a:r>
            <a:r>
              <a:rPr lang="ja-JP" altLang="en-US" sz="2400" dirty="0"/>
              <a:t>では移動現象論やボンドグラフの考え方との親和性が高く、それらの考え方を知っていると</a:t>
            </a:r>
            <a:r>
              <a:rPr lang="en-US" altLang="ja-JP" sz="2400" dirty="0"/>
              <a:t>Modelica</a:t>
            </a:r>
            <a:r>
              <a:rPr lang="ja-JP" altLang="en-US" sz="2400" dirty="0"/>
              <a:t>言語の物理コンポーネントが理解しやすくなります。</a:t>
            </a:r>
            <a:endParaRPr lang="en-US" altLang="ja-JP" sz="2400" dirty="0"/>
          </a:p>
          <a:p>
            <a:endParaRPr lang="en-US" altLang="ja-JP" sz="2400" dirty="0"/>
          </a:p>
          <a:p>
            <a:r>
              <a:rPr lang="ja-JP" altLang="en-US" sz="2400" dirty="0"/>
              <a:t>本稿では、移動現象論の考え方を参考に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038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移動現象論の概要</a:t>
            </a:r>
            <a:endParaRPr lang="en-US" altLang="ja-JP" dirty="0"/>
          </a:p>
        </p:txBody>
      </p:sp>
      <p:sp>
        <p:nvSpPr>
          <p:cNvPr id="18" name="テキスト ボックス 17">
            <a:extLst>
              <a:ext uri="{FF2B5EF4-FFF2-40B4-BE49-F238E27FC236}">
                <a16:creationId xmlns:a16="http://schemas.microsoft.com/office/drawing/2014/main" id="{EDBF5BC7-2F44-4A7C-AC1A-1C99187CF296}"/>
              </a:ext>
            </a:extLst>
          </p:cNvPr>
          <p:cNvSpPr txBox="1"/>
          <p:nvPr/>
        </p:nvSpPr>
        <p:spPr>
          <a:xfrm>
            <a:off x="567171" y="729047"/>
            <a:ext cx="11609589" cy="1785104"/>
          </a:xfrm>
          <a:prstGeom prst="rect">
            <a:avLst/>
          </a:prstGeom>
          <a:noFill/>
        </p:spPr>
        <p:txBody>
          <a:bodyPr wrap="square" rtlCol="0">
            <a:spAutoFit/>
          </a:bodyPr>
          <a:lstStyle/>
          <a:p>
            <a:r>
              <a:rPr lang="en-US" altLang="ja-JP" sz="2400" dirty="0"/>
              <a:t>Modelica</a:t>
            </a:r>
            <a:r>
              <a:rPr lang="ja-JP" altLang="en-US" sz="2400" dirty="0"/>
              <a:t>における物理現象の捉え方は移動現象論のものと似ています。</a:t>
            </a:r>
            <a:endParaRPr lang="en-US" altLang="ja-JP" sz="2400" dirty="0"/>
          </a:p>
          <a:p>
            <a:r>
              <a:rPr lang="ja-JP" altLang="en-US" dirty="0"/>
              <a:t>両者は完全に一致するわけでは無いですが、考え方を学んでおくと理解が捗ります</a:t>
            </a:r>
            <a:r>
              <a:rPr lang="ja-JP" altLang="en-US" sz="2400" dirty="0"/>
              <a:t>。</a:t>
            </a:r>
            <a:endParaRPr lang="en-US" altLang="ja-JP" dirty="0"/>
          </a:p>
          <a:p>
            <a:endParaRPr lang="en-US" altLang="ja-JP" sz="1400" dirty="0"/>
          </a:p>
          <a:p>
            <a:r>
              <a:rPr lang="ja-JP" altLang="en-US" sz="2400" dirty="0"/>
              <a:t>移動現象論では、特定の</a:t>
            </a:r>
            <a:r>
              <a:rPr kumimoji="1" lang="ja-JP" altLang="en-US" sz="2400" dirty="0"/>
              <a:t>物理現象はポテンシャルとそのポテンシャルの勾配に応じて発生するフラックス</a:t>
            </a:r>
            <a:r>
              <a:rPr kumimoji="1" lang="en-US" altLang="ja-JP" sz="2400" dirty="0"/>
              <a:t>(</a:t>
            </a:r>
            <a:r>
              <a:rPr kumimoji="1" lang="ja-JP" altLang="en-US" sz="2400" dirty="0"/>
              <a:t>流束</a:t>
            </a:r>
            <a:r>
              <a:rPr kumimoji="1" lang="en-US" altLang="ja-JP" sz="2400" dirty="0"/>
              <a:t>,</a:t>
            </a:r>
            <a:r>
              <a:rPr kumimoji="1" lang="ja-JP" altLang="en-US" sz="2400" dirty="0"/>
              <a:t>移動量</a:t>
            </a:r>
            <a:r>
              <a:rPr kumimoji="1" lang="en-US" altLang="ja-JP" sz="2400" dirty="0"/>
              <a:t>)</a:t>
            </a:r>
            <a:r>
              <a:rPr kumimoji="1" lang="ja-JP" altLang="en-US" sz="2400" dirty="0"/>
              <a:t>によって表すことが出来ると考えます。</a:t>
            </a:r>
            <a:endParaRPr kumimoji="1" lang="en-US" altLang="ja-JP" sz="24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94407" y="3001900"/>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94407" y="3001900"/>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803188" y="2861778"/>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2054067" cy="991123"/>
            </a:xfrm>
            <a:prstGeom prst="rect">
              <a:avLst/>
            </a:prstGeom>
            <a:noFill/>
          </p:spPr>
          <p:txBody>
            <a:bodyPr wrap="none" rtlCol="0">
              <a:spAutoFit/>
            </a:bodyPr>
            <a:lstStyle/>
            <a:p>
              <a:pPr algn="l"/>
              <a:r>
                <a:rPr kumimoji="1" lang="ja-JP" altLang="en-US" sz="2000" dirty="0"/>
                <a:t>フラックス</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211756" y="5520059"/>
            <a:ext cx="9699260" cy="8588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フラックスはポテンシャルの高いところから低いところへ流れます</a:t>
            </a:r>
          </a:p>
        </p:txBody>
      </p:sp>
    </p:spTree>
    <p:extLst>
      <p:ext uri="{BB962C8B-B14F-4D97-AF65-F5344CB8AC3E}">
        <p14:creationId xmlns:p14="http://schemas.microsoft.com/office/powerpoint/2010/main" val="76333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43793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29047"/>
            <a:ext cx="11380573" cy="1200329"/>
          </a:xfrm>
          <a:prstGeom prst="rect">
            <a:avLst/>
          </a:prstGeom>
          <a:noFill/>
        </p:spPr>
        <p:txBody>
          <a:bodyPr wrap="square" rtlCol="0">
            <a:spAutoFit/>
          </a:bodyPr>
          <a:lstStyle/>
          <a:p>
            <a:r>
              <a:rPr kumimoji="1" lang="ja-JP" altLang="en-US" sz="2400" dirty="0"/>
              <a:t>例えば、温度が高いところから低いところへ移動するという</a:t>
            </a:r>
            <a:r>
              <a:rPr lang="ja-JP" altLang="en-US" sz="2400" dirty="0"/>
              <a:t>現象は温度をポテンシャルと考えて、その差と距離の比</a:t>
            </a:r>
            <a:r>
              <a:rPr lang="en-US" altLang="ja-JP" sz="2400" dirty="0"/>
              <a:t>(</a:t>
            </a:r>
            <a:r>
              <a:rPr lang="ja-JP" altLang="en-US" sz="2400" dirty="0"/>
              <a:t>勾配</a:t>
            </a:r>
            <a:r>
              <a:rPr lang="en-US" altLang="ja-JP" sz="2400" dirty="0"/>
              <a:t>)</a:t>
            </a:r>
            <a:r>
              <a:rPr lang="ja-JP" altLang="en-US" sz="2400" dirty="0"/>
              <a:t>に比例して熱流量</a:t>
            </a:r>
            <a:r>
              <a:rPr lang="en-US" altLang="ja-JP" sz="2400" dirty="0"/>
              <a:t>(</a:t>
            </a:r>
            <a:r>
              <a:rPr lang="ja-JP" altLang="en-US" sz="2400" dirty="0"/>
              <a:t>フラックス</a:t>
            </a:r>
            <a:r>
              <a:rPr lang="en-US" altLang="ja-JP" sz="2400" dirty="0"/>
              <a:t>)</a:t>
            </a:r>
            <a:r>
              <a:rPr lang="ja-JP" altLang="en-US" sz="2400" dirty="0"/>
              <a:t>が発生すると考えます。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723549" cy="461665"/>
          </a:xfrm>
          <a:prstGeom prst="rect">
            <a:avLst/>
          </a:prstGeom>
          <a:noFill/>
        </p:spPr>
        <p:txBody>
          <a:bodyPr wrap="none" rtlCol="0">
            <a:spAutoFit/>
          </a:bodyPr>
          <a:lstStyle/>
          <a:p>
            <a:pPr algn="l"/>
            <a:r>
              <a:rPr kumimoji="1" lang="ja-JP" altLang="en-US" sz="2400" dirty="0"/>
              <a:t>フラックス</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7571303" cy="461665"/>
          </a:xfrm>
          <a:prstGeom prst="rect">
            <a:avLst/>
          </a:prstGeom>
        </p:spPr>
        <p:txBody>
          <a:bodyPr wrap="none">
            <a:spAutoFit/>
          </a:bodyPr>
          <a:lstStyle/>
          <a:p>
            <a:r>
              <a:rPr lang="ja-JP" altLang="en-US" sz="2400" dirty="0"/>
              <a:t>フラックス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電気回路の場合、分岐点でのポテンシャルとフラックスは以下のようになります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a:t>：フラックス</a:t>
            </a:r>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723549" cy="461665"/>
          </a:xfrm>
          <a:prstGeom prst="rect">
            <a:avLst/>
          </a:prstGeom>
          <a:noFill/>
        </p:spPr>
        <p:txBody>
          <a:bodyPr wrap="none" rtlCol="0">
            <a:spAutoFit/>
          </a:bodyPr>
          <a:lstStyle/>
          <a:p>
            <a:pPr algn="l"/>
            <a:r>
              <a:rPr kumimoji="1" lang="ja-JP" altLang="en-US" sz="2400" u="sng" dirty="0"/>
              <a:t>フラックス</a:t>
            </a:r>
          </a:p>
        </p:txBody>
      </p:sp>
    </p:spTree>
    <p:extLst>
      <p:ext uri="{BB962C8B-B14F-4D97-AF65-F5344CB8AC3E}">
        <p14:creationId xmlns:p14="http://schemas.microsoft.com/office/powerpoint/2010/main" val="418816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1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でのポテンシャルとフラックス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55320" y="708866"/>
            <a:ext cx="11380573" cy="830997"/>
          </a:xfrm>
          <a:prstGeom prst="rect">
            <a:avLst/>
          </a:prstGeom>
          <a:noFill/>
        </p:spPr>
        <p:txBody>
          <a:bodyPr wrap="square" rtlCol="0">
            <a:spAutoFit/>
          </a:bodyPr>
          <a:lstStyle/>
          <a:p>
            <a:r>
              <a:rPr lang="en-US" altLang="ja-JP" sz="2400" dirty="0"/>
              <a:t>Modelica</a:t>
            </a:r>
            <a:r>
              <a:rPr lang="ja-JP" altLang="en-US" sz="2400" dirty="0"/>
              <a:t>では</a:t>
            </a:r>
            <a:r>
              <a:rPr lang="ja-JP" altLang="en-US" sz="2400" b="1" dirty="0">
                <a:solidFill>
                  <a:srgbClr val="FF0000"/>
                </a:solidFill>
              </a:rPr>
              <a:t>ポテンシャルをアクロス変数</a:t>
            </a:r>
            <a:r>
              <a:rPr lang="ja-JP" altLang="en-US" sz="2400" dirty="0"/>
              <a:t>、</a:t>
            </a:r>
            <a:r>
              <a:rPr lang="ja-JP" altLang="en-US" sz="2400" b="1" dirty="0">
                <a:solidFill>
                  <a:srgbClr val="FF0000"/>
                </a:solidFill>
              </a:rPr>
              <a:t>フラックスをフロー変数</a:t>
            </a:r>
            <a:r>
              <a:rPr lang="en-US" altLang="ja-JP" sz="2400" b="1" baseline="30000" dirty="0">
                <a:solidFill>
                  <a:srgbClr val="FF0000"/>
                </a:solidFill>
              </a:rPr>
              <a:t>*1</a:t>
            </a:r>
            <a:r>
              <a:rPr lang="ja-JP" altLang="en-US" sz="2400" dirty="0"/>
              <a:t>という変数で取り扱います。</a:t>
            </a:r>
            <a:endParaRPr lang="en-US" altLang="ja-JP" sz="2400"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nvGraphicFramePr>
        <p:xfrm>
          <a:off x="208010" y="2127929"/>
          <a:ext cx="11633891" cy="4091892"/>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a:t>電流</a:t>
                      </a:r>
                    </a:p>
                  </a:txBody>
                  <a:tcPr/>
                </a:tc>
                <a:tc>
                  <a:txBody>
                    <a:bodyPr/>
                    <a:lstStyle/>
                    <a:p>
                      <a:r>
                        <a:rPr kumimoji="1" lang="en-US" altLang="ja-JP" sz="2400" dirty="0"/>
                        <a:t>V = R×I</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a:t>Q=G×(T</a:t>
                      </a:r>
                      <a:r>
                        <a:rPr kumimoji="1" lang="en-US" altLang="ja-JP" sz="2000" baseline="-25000" dirty="0"/>
                        <a:t>a</a:t>
                      </a:r>
                      <a:r>
                        <a:rPr kumimoji="1" lang="en-US" altLang="ja-JP" sz="2000" dirty="0"/>
                        <a:t>-T</a:t>
                      </a:r>
                      <a:r>
                        <a:rPr kumimoji="1" lang="en-US" altLang="ja-JP" sz="2000" baseline="-25000" dirty="0"/>
                        <a:t>b</a:t>
                      </a:r>
                      <a:r>
                        <a:rPr kumimoji="1" lang="en-US" altLang="ja-JP" sz="2000" dirty="0"/>
                        <a:t>)/L</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err="1"/>
                        <a:t>Δp</a:t>
                      </a:r>
                      <a:r>
                        <a:rPr kumimoji="1" lang="en-US" altLang="ja-JP" sz="2400" dirty="0"/>
                        <a:t>=</a:t>
                      </a:r>
                      <a:r>
                        <a:rPr kumimoji="1" lang="en-US" altLang="ja-JP" sz="2400" dirty="0" err="1"/>
                        <a:t>k×m</a:t>
                      </a:r>
                      <a:r>
                        <a:rPr kumimoji="1" lang="en-US" altLang="ja-JP" sz="2400" dirty="0"/>
                        <a:t>/ρ</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err="1"/>
                        <a:t>V</a:t>
                      </a:r>
                      <a:r>
                        <a:rPr kumimoji="1" lang="en-US" altLang="ja-JP" sz="2400" baseline="-25000" dirty="0" err="1"/>
                        <a:t>m</a:t>
                      </a:r>
                      <a:r>
                        <a:rPr kumimoji="1" lang="en-US" altLang="ja-JP" sz="2400" baseline="-25000" dirty="0"/>
                        <a:t> </a:t>
                      </a:r>
                      <a:r>
                        <a:rPr kumimoji="1" lang="en-US" altLang="ja-JP" sz="2400" dirty="0"/>
                        <a:t>= </a:t>
                      </a:r>
                      <a:r>
                        <a:rPr kumimoji="1" lang="en-US" altLang="ja-JP" sz="2400" dirty="0" err="1"/>
                        <a:t>R</a:t>
                      </a:r>
                      <a:r>
                        <a:rPr kumimoji="1" lang="en-US" altLang="ja-JP" sz="2400" baseline="-25000" dirty="0" err="1"/>
                        <a:t>m</a:t>
                      </a:r>
                      <a:r>
                        <a:rPr kumimoji="1" lang="en-US" altLang="ja-JP" sz="2400" dirty="0" err="1"/>
                        <a:t>×φ</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c×(</a:t>
                      </a:r>
                      <a:r>
                        <a:rPr kumimoji="1" lang="en-US" altLang="ja-JP" sz="2000" dirty="0" err="1"/>
                        <a:t>s</a:t>
                      </a:r>
                      <a:r>
                        <a:rPr kumimoji="1" lang="en-US" altLang="ja-JP" sz="2000" baseline="-25000" dirty="0" err="1"/>
                        <a:t>a</a:t>
                      </a:r>
                      <a:r>
                        <a:rPr kumimoji="1" lang="en-US" altLang="ja-JP" sz="2000" dirty="0"/>
                        <a:t>-s</a:t>
                      </a:r>
                      <a:r>
                        <a:rPr kumimoji="1" lang="en-US" altLang="ja-JP" sz="2000" baseline="-25000" dirty="0"/>
                        <a:t>b</a:t>
                      </a:r>
                      <a:r>
                        <a:rPr kumimoji="1" lang="en-US" altLang="ja-JP" sz="2000" dirty="0"/>
                        <a:t>)</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err="1"/>
                        <a:t>J×a</a:t>
                      </a:r>
                      <a:r>
                        <a:rPr kumimoji="1" lang="en-US" altLang="ja-JP" sz="2400" dirty="0"/>
                        <a:t>=</a:t>
                      </a:r>
                      <a:r>
                        <a:rPr kumimoji="1" lang="en-US" altLang="ja-JP" sz="2400" dirty="0" err="1"/>
                        <a:t>τ</a:t>
                      </a:r>
                      <a:r>
                        <a:rPr kumimoji="1" lang="en-US" altLang="ja-JP" sz="2400" baseline="-25000" dirty="0" err="1"/>
                        <a:t>a</a:t>
                      </a:r>
                      <a:r>
                        <a:rPr kumimoji="1" lang="en-US" altLang="ja-JP" sz="2400" dirty="0" err="1"/>
                        <a:t>-τ</a:t>
                      </a:r>
                      <a:r>
                        <a:rPr kumimoji="1" lang="en-US" altLang="ja-JP" sz="2400" baseline="-25000" dirty="0" err="1"/>
                        <a:t>b</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11" name="テキスト ボックス 10">
            <a:extLst>
              <a:ext uri="{FF2B5EF4-FFF2-40B4-BE49-F238E27FC236}">
                <a16:creationId xmlns:a16="http://schemas.microsoft.com/office/drawing/2014/main" id="{29976F00-C81E-4887-A042-03755F4B519F}"/>
              </a:ext>
            </a:extLst>
          </p:cNvPr>
          <p:cNvSpPr txBox="1"/>
          <p:nvPr/>
        </p:nvSpPr>
        <p:spPr>
          <a:xfrm>
            <a:off x="7182297" y="621722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2" name="正方形/長方形 1">
            <a:extLst>
              <a:ext uri="{FF2B5EF4-FFF2-40B4-BE49-F238E27FC236}">
                <a16:creationId xmlns:a16="http://schemas.microsoft.com/office/drawing/2014/main" id="{B470C7DF-A1EF-40AE-9FEB-FE163A63E5DA}"/>
              </a:ext>
            </a:extLst>
          </p:cNvPr>
          <p:cNvSpPr/>
          <p:nvPr/>
        </p:nvSpPr>
        <p:spPr>
          <a:xfrm>
            <a:off x="2851549" y="163384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p:sp>
        <p:nvSpPr>
          <p:cNvPr id="8" name="テキスト ボックス 7">
            <a:extLst>
              <a:ext uri="{FF2B5EF4-FFF2-40B4-BE49-F238E27FC236}">
                <a16:creationId xmlns:a16="http://schemas.microsoft.com/office/drawing/2014/main" id="{D04A544A-95A1-4A2C-9C87-71B9104E243F}"/>
              </a:ext>
            </a:extLst>
          </p:cNvPr>
          <p:cNvSpPr txBox="1"/>
          <p:nvPr/>
        </p:nvSpPr>
        <p:spPr>
          <a:xfrm>
            <a:off x="5531071" y="1155142"/>
            <a:ext cx="6159058" cy="369332"/>
          </a:xfrm>
          <a:prstGeom prst="rect">
            <a:avLst/>
          </a:prstGeom>
          <a:noFill/>
        </p:spPr>
        <p:txBody>
          <a:bodyPr wrap="none" rtlCol="0">
            <a:spAutoFit/>
          </a:bodyPr>
          <a:lstStyle/>
          <a:p>
            <a:r>
              <a:rPr lang="en-US" altLang="ja-JP" b="1" baseline="30000" dirty="0"/>
              <a:t>*1 </a:t>
            </a:r>
            <a:r>
              <a:rPr kumimoji="1" lang="ja-JP" altLang="en-US" dirty="0"/>
              <a:t>フロー変数は</a:t>
            </a:r>
            <a:r>
              <a:rPr kumimoji="1" lang="en-US" altLang="ja-JP" dirty="0"/>
              <a:t>Simulink</a:t>
            </a:r>
            <a:r>
              <a:rPr kumimoji="1" lang="ja-JP" altLang="en-US" dirty="0"/>
              <a:t>などではスルー変数と呼ばれます</a:t>
            </a:r>
          </a:p>
        </p:txBody>
      </p:sp>
    </p:spTree>
    <p:extLst>
      <p:ext uri="{BB962C8B-B14F-4D97-AF65-F5344CB8AC3E}">
        <p14:creationId xmlns:p14="http://schemas.microsoft.com/office/powerpoint/2010/main" val="31411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465055" y="347563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449392" y="2970151"/>
            <a:ext cx="3570208" cy="461665"/>
          </a:xfrm>
          <a:prstGeom prst="rect">
            <a:avLst/>
          </a:prstGeom>
          <a:noFill/>
        </p:spPr>
        <p:txBody>
          <a:bodyPr wrap="none" rtlCol="0">
            <a:spAutoFit/>
          </a:bodyPr>
          <a:lstStyle/>
          <a:p>
            <a:pPr algn="l"/>
            <a:r>
              <a:rPr kumimoji="1" lang="ja-JP" altLang="en-US" sz="2400" b="1" u="sng" dirty="0"/>
              <a:t>アクロス変数の接続の式</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449392" y="4316344"/>
            <a:ext cx="3262432"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変数の接続の式</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465054" y="476072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938992"/>
          </a:xfrm>
          <a:prstGeom prst="rect">
            <a:avLst/>
          </a:prstGeom>
          <a:noFill/>
        </p:spPr>
        <p:txBody>
          <a:bodyPr wrap="square" rtlCol="0">
            <a:spAutoFit/>
          </a:bodyPr>
          <a:lstStyle/>
          <a:p>
            <a:r>
              <a:rPr lang="ja-JP" altLang="en-US" sz="2400" dirty="0"/>
              <a:t>アクロス変数、スルー変数を宣言することでモデル同士を接続した際に各変数が物理的に自然な挙動となるように自動的に計算式が組み立てられます。</a:t>
            </a:r>
            <a:endParaRPr lang="en-US" altLang="ja-JP" sz="2400" dirty="0"/>
          </a:p>
          <a:p>
            <a:r>
              <a:rPr lang="ja-JP" altLang="en-US" sz="2400" dirty="0"/>
              <a:t>アクロス変数は各ポートの値を等しくなるように、フロー変数は各ポートの総量が０（保存則）となるように取り扱います。これによりモデルをいくら繋いでも削除しても同様の式となるのでシステムの変更が容易となります。</a:t>
            </a:r>
            <a:endParaRPr lang="en-US" altLang="ja-JP" sz="2400"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708585" y="279406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56586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T</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89864" y="540150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89864" y="540150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465054" y="586080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EE3D2787-5D55-44BF-9D0A-1C85F9E0E8A1}"/>
              </a:ext>
            </a:extLst>
          </p:cNvPr>
          <p:cNvSpPr/>
          <p:nvPr/>
        </p:nvSpPr>
        <p:spPr>
          <a:xfrm>
            <a:off x="1433384" y="535984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アクロス変数は値を変更せずに受け渡します</a:t>
            </a:r>
          </a:p>
        </p:txBody>
      </p:sp>
      <p:sp>
        <p:nvSpPr>
          <p:cNvPr id="9" name="正方形/長方形 8">
            <a:extLst>
              <a:ext uri="{FF2B5EF4-FFF2-40B4-BE49-F238E27FC236}">
                <a16:creationId xmlns:a16="http://schemas.microsoft.com/office/drawing/2014/main" id="{BA6D85AD-B834-41BD-8E8C-40D19C006954}"/>
              </a:ext>
            </a:extLst>
          </p:cNvPr>
          <p:cNvSpPr/>
          <p:nvPr/>
        </p:nvSpPr>
        <p:spPr>
          <a:xfrm>
            <a:off x="7192178" y="2708822"/>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35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 </a:t>
            </a:r>
            <a:r>
              <a:rPr lang="en-US" altLang="ja-JP" dirty="0"/>
              <a:t>– 2</a:t>
            </a:r>
            <a:r>
              <a:rPr lang="ja-JP" altLang="en-US" dirty="0"/>
              <a:t>モデルの接続</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66416" y="286420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529297" y="286420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6" name="直線矢印コネクタ 5">
            <a:extLst>
              <a:ext uri="{FF2B5EF4-FFF2-40B4-BE49-F238E27FC236}">
                <a16:creationId xmlns:a16="http://schemas.microsoft.com/office/drawing/2014/main" id="{ED12639E-EBA6-4B4C-B526-99D7693EA58F}"/>
              </a:ext>
            </a:extLst>
          </p:cNvPr>
          <p:cNvCxnSpPr>
            <a:cxnSpLocks/>
            <a:stCxn id="3" idx="3"/>
            <a:endCxn id="23" idx="1"/>
          </p:cNvCxnSpPr>
          <p:nvPr/>
        </p:nvCxnSpPr>
        <p:spPr>
          <a:xfrm>
            <a:off x="3191991" y="3475860"/>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3E47F1-E19E-4C8F-B364-9985D6B0B6C5}"/>
              </a:ext>
            </a:extLst>
          </p:cNvPr>
          <p:cNvSpPr txBox="1"/>
          <p:nvPr/>
        </p:nvSpPr>
        <p:spPr>
          <a:xfrm>
            <a:off x="2010471" y="420722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25" name="テキスト ボックス 24">
            <a:extLst>
              <a:ext uri="{FF2B5EF4-FFF2-40B4-BE49-F238E27FC236}">
                <a16:creationId xmlns:a16="http://schemas.microsoft.com/office/drawing/2014/main" id="{EB893DAA-89ED-4DB6-A942-20021ABD2C99}"/>
              </a:ext>
            </a:extLst>
          </p:cNvPr>
          <p:cNvSpPr txBox="1"/>
          <p:nvPr/>
        </p:nvSpPr>
        <p:spPr>
          <a:xfrm>
            <a:off x="4529297" y="4162515"/>
            <a:ext cx="1959191" cy="461665"/>
          </a:xfrm>
          <a:prstGeom prst="rect">
            <a:avLst/>
          </a:prstGeom>
          <a:noFill/>
        </p:spPr>
        <p:txBody>
          <a:bodyPr wrap="none" rtlCol="0">
            <a:spAutoFit/>
          </a:bodyPr>
          <a:lstStyle/>
          <a:p>
            <a:r>
              <a:rPr kumimoji="1" lang="en-US" altLang="ja-JP" sz="2400" dirty="0"/>
              <a:t>T</a:t>
            </a:r>
            <a:r>
              <a:rPr kumimoji="1" lang="en-US" altLang="ja-JP" sz="2400" baseline="-25000" dirty="0"/>
              <a:t>B</a:t>
            </a:r>
            <a:r>
              <a:rPr kumimoji="1" lang="en-US" altLang="ja-JP" sz="2400" dirty="0"/>
              <a:t>=</a:t>
            </a:r>
            <a:r>
              <a:rPr lang="en-US" altLang="ja-JP" sz="2400" dirty="0"/>
              <a:t> T</a:t>
            </a:r>
            <a:r>
              <a:rPr lang="en-US" altLang="ja-JP" sz="2400" baseline="-25000" dirty="0"/>
              <a:t>A</a:t>
            </a:r>
            <a:r>
              <a:rPr lang="en-US" altLang="ja-JP" sz="2400" dirty="0"/>
              <a:t>(=10)</a:t>
            </a:r>
            <a:endParaRPr kumimoji="1" lang="ja-JP" altLang="en-US" sz="2400" dirty="0"/>
          </a:p>
        </p:txBody>
      </p:sp>
      <p:sp>
        <p:nvSpPr>
          <p:cNvPr id="5" name="テキスト ボックス 4">
            <a:extLst>
              <a:ext uri="{FF2B5EF4-FFF2-40B4-BE49-F238E27FC236}">
                <a16:creationId xmlns:a16="http://schemas.microsoft.com/office/drawing/2014/main" id="{870B749D-D179-4228-B932-A4FD00CDAE66}"/>
              </a:ext>
            </a:extLst>
          </p:cNvPr>
          <p:cNvSpPr txBox="1"/>
          <p:nvPr/>
        </p:nvSpPr>
        <p:spPr>
          <a:xfrm>
            <a:off x="502299" y="3014194"/>
            <a:ext cx="1258678" cy="461665"/>
          </a:xfrm>
          <a:prstGeom prst="rect">
            <a:avLst/>
          </a:prstGeom>
          <a:noFill/>
        </p:spPr>
        <p:txBody>
          <a:bodyPr wrap="none" rtlCol="0">
            <a:spAutoFit/>
          </a:bodyPr>
          <a:lstStyle/>
          <a:p>
            <a:pPr algn="l"/>
            <a:r>
              <a:rPr kumimoji="1" lang="en-US" altLang="ja-JP" sz="2400" dirty="0"/>
              <a:t>T : </a:t>
            </a:r>
            <a:r>
              <a:rPr kumimoji="1" lang="ja-JP" altLang="en-US" sz="2400" dirty="0"/>
              <a:t>圧力</a:t>
            </a:r>
          </a:p>
        </p:txBody>
      </p:sp>
      <p:sp>
        <p:nvSpPr>
          <p:cNvPr id="13" name="テキスト ボックス 12">
            <a:extLst>
              <a:ext uri="{FF2B5EF4-FFF2-40B4-BE49-F238E27FC236}">
                <a16:creationId xmlns:a16="http://schemas.microsoft.com/office/drawing/2014/main" id="{707A6A97-1E13-4740-87BA-8D1F34C4708F}"/>
              </a:ext>
            </a:extLst>
          </p:cNvPr>
          <p:cNvSpPr txBox="1"/>
          <p:nvPr/>
        </p:nvSpPr>
        <p:spPr>
          <a:xfrm>
            <a:off x="823116" y="729047"/>
            <a:ext cx="10063512" cy="1938992"/>
          </a:xfrm>
          <a:prstGeom prst="rect">
            <a:avLst/>
          </a:prstGeom>
          <a:noFill/>
        </p:spPr>
        <p:txBody>
          <a:bodyPr wrap="square" rtlCol="0">
            <a:spAutoFit/>
          </a:bodyPr>
          <a:lstStyle/>
          <a:p>
            <a:r>
              <a:rPr kumimoji="1" lang="ja-JP" altLang="en-US" sz="2400" dirty="0"/>
              <a:t>まずは基本となるアクロス変数の計算式を温度を例に取って解説します</a:t>
            </a:r>
            <a:endParaRPr kumimoji="1" lang="en-US" altLang="ja-JP" sz="2400" dirty="0"/>
          </a:p>
          <a:p>
            <a:endParaRPr lang="en-US" altLang="ja-JP" sz="2400" dirty="0"/>
          </a:p>
          <a:p>
            <a:r>
              <a:rPr lang="ja-JP" altLang="en-US" sz="2400" dirty="0"/>
              <a:t>以下のように</a:t>
            </a:r>
            <a:r>
              <a:rPr lang="en-US" altLang="ja-JP" sz="2400" dirty="0"/>
              <a:t>A</a:t>
            </a:r>
            <a:r>
              <a:rPr lang="ja-JP" altLang="en-US" sz="2400" dirty="0"/>
              <a:t>モデルと</a:t>
            </a:r>
            <a:r>
              <a:rPr lang="en-US" altLang="ja-JP" sz="2400" dirty="0"/>
              <a:t>B</a:t>
            </a:r>
            <a:r>
              <a:rPr lang="ja-JP" altLang="en-US" sz="2400" dirty="0"/>
              <a:t>モデルがつながっており、</a:t>
            </a:r>
            <a:r>
              <a:rPr lang="en-US" altLang="ja-JP" sz="2400" dirty="0"/>
              <a:t>A</a:t>
            </a:r>
            <a:r>
              <a:rPr lang="ja-JP" altLang="en-US" sz="2400" dirty="0"/>
              <a:t>モデルのポート温度を</a:t>
            </a:r>
            <a:r>
              <a:rPr lang="en-US" altLang="ja-JP" sz="2400" dirty="0"/>
              <a:t>T</a:t>
            </a:r>
            <a:r>
              <a:rPr lang="en-US" altLang="ja-JP" sz="2400" baseline="-25000" dirty="0"/>
              <a:t>A</a:t>
            </a:r>
            <a:r>
              <a:rPr lang="en-US" altLang="ja-JP" sz="2400" dirty="0"/>
              <a:t>(=10</a:t>
            </a:r>
            <a:r>
              <a:rPr lang="ja-JP" altLang="en-US" sz="2400" dirty="0"/>
              <a:t>℃</a:t>
            </a:r>
            <a:r>
              <a:rPr lang="en-US" altLang="ja-JP" sz="2400" dirty="0"/>
              <a:t>)</a:t>
            </a:r>
            <a:r>
              <a:rPr lang="ja-JP" altLang="en-US" sz="2400" dirty="0"/>
              <a:t>とします。温度はポート間で同じ値なので</a:t>
            </a:r>
            <a:r>
              <a:rPr lang="en-US" altLang="ja-JP" sz="2400" dirty="0"/>
              <a:t>B</a:t>
            </a:r>
            <a:r>
              <a:rPr lang="ja-JP" altLang="en-US" sz="2400" dirty="0"/>
              <a:t>モデルのポート温度も</a:t>
            </a:r>
            <a:r>
              <a:rPr lang="en-US" altLang="ja-JP" sz="2400" dirty="0"/>
              <a:t>10</a:t>
            </a:r>
            <a:r>
              <a:rPr lang="ja-JP" altLang="en-US" sz="2400" dirty="0"/>
              <a:t>℃となります。</a:t>
            </a:r>
          </a:p>
        </p:txBody>
      </p:sp>
      <p:sp>
        <p:nvSpPr>
          <p:cNvPr id="14" name="テキスト ボックス 13">
            <a:extLst>
              <a:ext uri="{FF2B5EF4-FFF2-40B4-BE49-F238E27FC236}">
                <a16:creationId xmlns:a16="http://schemas.microsoft.com/office/drawing/2014/main" id="{94C3F59E-F763-45A7-99C6-AC7C47B5664D}"/>
              </a:ext>
            </a:extLst>
          </p:cNvPr>
          <p:cNvSpPr txBox="1"/>
          <p:nvPr/>
        </p:nvSpPr>
        <p:spPr>
          <a:xfrm>
            <a:off x="8449720" y="3475859"/>
            <a:ext cx="1673856"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endParaRPr kumimoji="1" lang="ja-JP" altLang="en-US" sz="3200" baseline="-25000" dirty="0"/>
          </a:p>
        </p:txBody>
      </p:sp>
      <p:sp>
        <p:nvSpPr>
          <p:cNvPr id="16" name="テキスト ボックス 15">
            <a:extLst>
              <a:ext uri="{FF2B5EF4-FFF2-40B4-BE49-F238E27FC236}">
                <a16:creationId xmlns:a16="http://schemas.microsoft.com/office/drawing/2014/main" id="{BC36AFE3-DBF2-47D5-B79C-045E750BCAB8}"/>
              </a:ext>
            </a:extLst>
          </p:cNvPr>
          <p:cNvSpPr txBox="1"/>
          <p:nvPr/>
        </p:nvSpPr>
        <p:spPr>
          <a:xfrm>
            <a:off x="7407705" y="2864200"/>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18" name="楕円 17">
            <a:extLst>
              <a:ext uri="{FF2B5EF4-FFF2-40B4-BE49-F238E27FC236}">
                <a16:creationId xmlns:a16="http://schemas.microsoft.com/office/drawing/2014/main" id="{83C92862-60C7-4C96-96EF-5F5AB58C7841}"/>
              </a:ext>
            </a:extLst>
          </p:cNvPr>
          <p:cNvSpPr/>
          <p:nvPr/>
        </p:nvSpPr>
        <p:spPr>
          <a:xfrm>
            <a:off x="3114235" y="340370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31A1A457-9B65-41E3-80C6-07A65186C840}"/>
              </a:ext>
            </a:extLst>
          </p:cNvPr>
          <p:cNvSpPr/>
          <p:nvPr/>
        </p:nvSpPr>
        <p:spPr>
          <a:xfrm>
            <a:off x="4451541" y="340370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701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35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 </a:t>
            </a:r>
            <a:r>
              <a:rPr lang="en-US" altLang="ja-JP" dirty="0"/>
              <a:t>– 3</a:t>
            </a:r>
            <a:r>
              <a:rPr lang="ja-JP" altLang="en-US" dirty="0"/>
              <a:t>モデルの接続</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6" y="4338285"/>
            <a:ext cx="1877437" cy="461665"/>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=T</a:t>
            </a:r>
            <a:r>
              <a:rPr kumimoji="1" lang="en-US" altLang="ja-JP" sz="2400" baseline="-25000" dirty="0"/>
              <a:t>C</a:t>
            </a:r>
            <a:r>
              <a:rPr kumimoji="1" lang="en-US" altLang="ja-JP" sz="2400" dirty="0"/>
              <a:t>(=</a:t>
            </a:r>
            <a:r>
              <a:rPr lang="en-US" altLang="ja-JP" sz="2400" dirty="0"/>
              <a:t>10</a:t>
            </a:r>
            <a:r>
              <a:rPr kumimoji="1" lang="en-US" altLang="ja-JP" sz="2400" dirty="0"/>
              <a:t>)</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871025" cy="461665"/>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=T</a:t>
            </a:r>
            <a:r>
              <a:rPr kumimoji="1" lang="en-US" altLang="ja-JP" sz="2400" baseline="-25000" dirty="0"/>
              <a:t>A</a:t>
            </a:r>
            <a:r>
              <a:rPr kumimoji="1" lang="en-US" altLang="ja-JP" sz="2400" dirty="0"/>
              <a:t>(=</a:t>
            </a:r>
            <a:r>
              <a:rPr lang="en-US" altLang="ja-JP" sz="2400" dirty="0"/>
              <a:t>10</a:t>
            </a:r>
            <a:r>
              <a:rPr kumimoji="1" lang="en-US" altLang="ja-JP" sz="2400" dirty="0"/>
              <a:t>)</a:t>
            </a:r>
            <a:endParaRPr kumimoji="1" lang="ja-JP" altLang="en-US" sz="2400" dirty="0"/>
          </a:p>
        </p:txBody>
      </p:sp>
      <p:sp>
        <p:nvSpPr>
          <p:cNvPr id="15" name="テキスト ボックス 14">
            <a:extLst>
              <a:ext uri="{FF2B5EF4-FFF2-40B4-BE49-F238E27FC236}">
                <a16:creationId xmlns:a16="http://schemas.microsoft.com/office/drawing/2014/main" id="{17E37B05-4CF1-4D91-8653-BFE15867BA20}"/>
              </a:ext>
            </a:extLst>
          </p:cNvPr>
          <p:cNvSpPr txBox="1"/>
          <p:nvPr/>
        </p:nvSpPr>
        <p:spPr>
          <a:xfrm>
            <a:off x="823116" y="729047"/>
            <a:ext cx="10063512" cy="830997"/>
          </a:xfrm>
          <a:prstGeom prst="rect">
            <a:avLst/>
          </a:prstGeom>
          <a:noFill/>
        </p:spPr>
        <p:txBody>
          <a:bodyPr wrap="square" rtlCol="0">
            <a:spAutoFit/>
          </a:bodyPr>
          <a:lstStyle/>
          <a:p>
            <a:r>
              <a:rPr kumimoji="1" lang="ja-JP" altLang="en-US" sz="2400" dirty="0"/>
              <a:t>以下のように３つのモデルが接続され、モデル</a:t>
            </a:r>
            <a:r>
              <a:rPr kumimoji="1" lang="en-US" altLang="ja-JP" sz="2400" dirty="0"/>
              <a:t>A</a:t>
            </a:r>
            <a:r>
              <a:rPr kumimoji="1" lang="ja-JP" altLang="en-US" sz="2400" dirty="0"/>
              <a:t>のポート温度が</a:t>
            </a:r>
            <a:r>
              <a:rPr kumimoji="1" lang="en-US" altLang="ja-JP" sz="2400" dirty="0"/>
              <a:t>10</a:t>
            </a:r>
            <a:r>
              <a:rPr kumimoji="1" lang="ja-JP" altLang="en-US" sz="2400" dirty="0"/>
              <a:t>℃の時はモデル</a:t>
            </a:r>
            <a:r>
              <a:rPr lang="en-US" altLang="ja-JP" sz="2400" dirty="0"/>
              <a:t>B,C</a:t>
            </a:r>
            <a:r>
              <a:rPr lang="ja-JP" altLang="en-US" sz="2400" dirty="0"/>
              <a:t>のポート温度はいくら</a:t>
            </a:r>
            <a:r>
              <a:rPr kumimoji="1" lang="ja-JP" altLang="en-US" sz="2400" dirty="0"/>
              <a:t>しょうか？</a:t>
            </a:r>
            <a:endParaRPr lang="ja-JP" altLang="en-US" sz="24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63459" y="5531230"/>
            <a:ext cx="10160442"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A</a:t>
            </a:r>
            <a:r>
              <a:rPr lang="ja-JP" altLang="en-US" sz="2400" dirty="0">
                <a:solidFill>
                  <a:schemeClr val="tx1"/>
                </a:solidFill>
              </a:rPr>
              <a:t>モデルのポート温度が決まったら他のモデルも同様の値になります。</a:t>
            </a:r>
            <a:endParaRPr lang="en-US" altLang="ja-JP" sz="2400" dirty="0">
              <a:solidFill>
                <a:schemeClr val="tx1"/>
              </a:solidFill>
            </a:endParaRPr>
          </a:p>
          <a:p>
            <a:pPr algn="ctr"/>
            <a:r>
              <a:rPr lang="ja-JP" altLang="en-US" sz="2400" dirty="0">
                <a:solidFill>
                  <a:schemeClr val="tx1"/>
                </a:solidFill>
              </a:rPr>
              <a:t>ここで</a:t>
            </a:r>
            <a:r>
              <a:rPr lang="en-US" altLang="ja-JP" sz="2400" dirty="0">
                <a:solidFill>
                  <a:schemeClr val="tx1"/>
                </a:solidFill>
              </a:rPr>
              <a:t>B,C</a:t>
            </a:r>
            <a:r>
              <a:rPr lang="ja-JP" altLang="en-US" sz="2400" dirty="0">
                <a:solidFill>
                  <a:schemeClr val="tx1"/>
                </a:solidFill>
              </a:rPr>
              <a:t>のいずれかに固定温度値を定義してしまうと矛盾が発生して計算エラーとなってしまいます。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2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844491"/>
            <a:ext cx="10565101" cy="1938992"/>
          </a:xfrm>
          <a:prstGeom prst="rect">
            <a:avLst/>
          </a:prstGeom>
          <a:noFill/>
        </p:spPr>
        <p:txBody>
          <a:bodyPr wrap="square" rtlCol="0">
            <a:spAutoFit/>
          </a:bodyPr>
          <a:lstStyle/>
          <a:p>
            <a:r>
              <a:rPr lang="ja-JP" altLang="en-US" sz="2400" dirty="0"/>
              <a:t>続いてフロー変数の計算式を熱流量</a:t>
            </a:r>
            <a:r>
              <a:rPr lang="en-US" altLang="ja-JP" sz="2400" dirty="0"/>
              <a:t>Q</a:t>
            </a:r>
            <a:r>
              <a:rPr lang="ja-JP" altLang="en-US" sz="2400" dirty="0"/>
              <a:t>を例に解説します</a:t>
            </a:r>
            <a:endParaRPr lang="en-US" altLang="ja-JP" sz="2400" dirty="0"/>
          </a:p>
          <a:p>
            <a:endParaRPr lang="en-US" altLang="ja-JP" sz="2400" dirty="0"/>
          </a:p>
          <a:p>
            <a:r>
              <a:rPr lang="ja-JP" altLang="en-US" sz="2400" dirty="0"/>
              <a:t>以下のモデルにおいて、</a:t>
            </a:r>
            <a:r>
              <a:rPr lang="en-US" altLang="ja-JP" sz="2400" dirty="0"/>
              <a:t>A</a:t>
            </a:r>
            <a:r>
              <a:rPr lang="ja-JP" altLang="en-US" sz="2400" dirty="0"/>
              <a:t>モデルのポート熱流量を</a:t>
            </a:r>
            <a:r>
              <a:rPr lang="en-US" altLang="ja-JP" sz="2400" dirty="0"/>
              <a:t>Q</a:t>
            </a:r>
            <a:r>
              <a:rPr lang="en-US" altLang="ja-JP" sz="2400" baseline="-25000" dirty="0"/>
              <a:t>A</a:t>
            </a:r>
            <a:r>
              <a:rPr lang="en-US" altLang="ja-JP" sz="2400" dirty="0"/>
              <a:t>(=10W)</a:t>
            </a:r>
            <a:r>
              <a:rPr lang="ja-JP" altLang="en-US" sz="2400" dirty="0"/>
              <a:t>とします。</a:t>
            </a:r>
            <a:r>
              <a:rPr lang="en-US" altLang="ja-JP" sz="2400" dirty="0"/>
              <a:t>Modelica</a:t>
            </a:r>
            <a:r>
              <a:rPr lang="ja-JP" altLang="en-US" sz="2400" dirty="0"/>
              <a:t>言語ではフロー変数についてモデルに流入する場合を正、モデルから流出する場合を負と考えるのが一般的です。</a:t>
            </a:r>
            <a:endParaRPr lang="en-US" altLang="ja-JP" sz="24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550089" y="3340664"/>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212970" y="3340664"/>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875664" y="3952324"/>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246970" y="4630757"/>
            <a:ext cx="4600940"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ja-JP" altLang="en-US" sz="2400" dirty="0"/>
              <a:t>は</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694144" y="4683688"/>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074095" y="4679225"/>
            <a:ext cx="1526380"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+Q</a:t>
            </a:r>
            <a:r>
              <a:rPr kumimoji="1" lang="en-US" altLang="ja-JP" sz="2400" baseline="-25000" dirty="0"/>
              <a:t>A</a:t>
            </a:r>
            <a:r>
              <a:rPr kumimoji="1" lang="en-US" altLang="ja-JP" sz="2400" dirty="0"/>
              <a:t>=0</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スルー変数は接続されたポート間の総量がゼロとなるように値を受け渡します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809639" y="3874567"/>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4123483" y="3889862"/>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348233" y="3582179"/>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スルー変数の接続の式</a:t>
            </a:r>
          </a:p>
        </p:txBody>
      </p:sp>
    </p:spTree>
    <p:extLst>
      <p:ext uri="{BB962C8B-B14F-4D97-AF65-F5344CB8AC3E}">
        <p14:creationId xmlns:p14="http://schemas.microsoft.com/office/powerpoint/2010/main" val="421011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844491"/>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スルー変数の接続の式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038079" y="4706243"/>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3416320"/>
          </a:xfrm>
          <a:prstGeom prst="rect">
            <a:avLst/>
          </a:prstGeom>
          <a:noFill/>
        </p:spPr>
        <p:txBody>
          <a:bodyPr wrap="square" rtlCol="0">
            <a:spAutoFit/>
          </a:bodyPr>
          <a:lstStyle/>
          <a:p>
            <a:pPr algn="l"/>
            <a:r>
              <a:rPr kumimoji="1" lang="ja-JP" altLang="en-US" sz="2400" dirty="0"/>
              <a:t>一般的にフロー変数では</a:t>
            </a:r>
            <a:endParaRPr kumimoji="1" lang="en-US" altLang="ja-JP" sz="2400" dirty="0"/>
          </a:p>
          <a:p>
            <a:pPr lvl="1"/>
            <a:r>
              <a:rPr kumimoji="1" lang="ja-JP" altLang="en-US" sz="2400" dirty="0"/>
              <a:t>モデルに入る場合を正</a:t>
            </a:r>
            <a:endParaRPr kumimoji="1" lang="en-US" altLang="ja-JP" sz="2400" dirty="0"/>
          </a:p>
          <a:p>
            <a:pPr lvl="1"/>
            <a:r>
              <a:rPr kumimoji="1" lang="ja-JP" altLang="en-US" sz="2400" dirty="0"/>
              <a:t>モデルから出て行く場合を負</a:t>
            </a:r>
            <a:endParaRPr kumimoji="1" lang="en-US" altLang="ja-JP" sz="2400" dirty="0"/>
          </a:p>
          <a:p>
            <a:pPr algn="l"/>
            <a:r>
              <a:rPr kumimoji="1" lang="ja-JP" altLang="en-US" sz="2400" dirty="0"/>
              <a:t>とします</a:t>
            </a:r>
            <a:endParaRPr kumimoji="1" lang="en-US" altLang="ja-JP" sz="2400" dirty="0"/>
          </a:p>
          <a:p>
            <a:pPr algn="l"/>
            <a:endParaRPr lang="en-US" altLang="ja-JP" sz="2400" dirty="0"/>
          </a:p>
          <a:p>
            <a:pPr algn="l"/>
            <a:r>
              <a:rPr kumimoji="1" lang="ja-JP" altLang="en-US" sz="2400" dirty="0"/>
              <a:t>しかし、それでは熱流量が</a:t>
            </a:r>
            <a:r>
              <a:rPr kumimoji="1" lang="en-US" altLang="ja-JP" sz="2400" dirty="0"/>
              <a:t>1W</a:t>
            </a:r>
            <a:r>
              <a:rPr kumimoji="1" lang="ja-JP" altLang="en-US" sz="2400" dirty="0"/>
              <a:t>出て行く場合モデルの熱流量入力箇所に「</a:t>
            </a:r>
            <a:r>
              <a:rPr kumimoji="1" lang="en-US" altLang="ja-JP" sz="2400" dirty="0"/>
              <a:t>-1</a:t>
            </a:r>
            <a:r>
              <a:rPr kumimoji="1" lang="ja-JP" altLang="en-US" sz="2400" dirty="0"/>
              <a:t>」とユーザーは入力しないといけません。</a:t>
            </a:r>
            <a:endParaRPr kumimoji="1" lang="en-US" altLang="ja-JP" sz="2400" dirty="0"/>
          </a:p>
          <a:p>
            <a:pPr algn="l"/>
            <a:r>
              <a:rPr kumimoji="1" lang="ja-JP" altLang="en-US" sz="2400" dirty="0"/>
              <a:t>直感的ではないためほとんどのライブラリではユーザーの入力は正として</a:t>
            </a:r>
            <a:endParaRPr kumimoji="1" lang="en-US" altLang="ja-JP" sz="2400" dirty="0"/>
          </a:p>
          <a:p>
            <a:pPr algn="l"/>
            <a:r>
              <a:rPr kumimoji="1" lang="ja-JP" altLang="en-US" sz="2400" dirty="0"/>
              <a:t>モデル内部はマイナスをかけて負としています。</a:t>
            </a:r>
            <a:endParaRPr kumimoji="1" lang="en-US" altLang="ja-JP" sz="24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331843" y="4811667"/>
            <a:ext cx="3568606" cy="461665"/>
          </a:xfrm>
          <a:prstGeom prst="rect">
            <a:avLst/>
          </a:prstGeom>
          <a:noFill/>
        </p:spPr>
        <p:txBody>
          <a:bodyPr wrap="none" rtlCol="0">
            <a:spAutoFit/>
          </a:bodyPr>
          <a:lstStyle/>
          <a:p>
            <a:pPr algn="l"/>
            <a:r>
              <a:rPr kumimoji="1" lang="ja-JP" altLang="en-US" sz="2400" dirty="0"/>
              <a:t>ポートの熱流量は「</a:t>
            </a:r>
            <a:r>
              <a:rPr kumimoji="1" lang="en-US" altLang="ja-JP" sz="2400" dirty="0"/>
              <a:t>-1</a:t>
            </a:r>
            <a:r>
              <a:rPr kumimoji="1" lang="ja-JP" altLang="en-US" sz="2400" dirty="0"/>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3728892" y="5457999"/>
            <a:ext cx="1021393" cy="6289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785698" y="5042500"/>
            <a:ext cx="2943194" cy="830997"/>
          </a:xfrm>
          <a:prstGeom prst="rect">
            <a:avLst/>
          </a:prstGeom>
          <a:noFill/>
        </p:spPr>
        <p:txBody>
          <a:bodyPr wrap="square" rtlCol="0">
            <a:spAutoFit/>
          </a:bodyPr>
          <a:lstStyle/>
          <a:p>
            <a:pPr algn="l"/>
            <a:r>
              <a:rPr kumimoji="1" lang="ja-JP" altLang="en-US" sz="2400" dirty="0"/>
              <a:t>熱流量のパラメータ入力値は「</a:t>
            </a:r>
            <a:r>
              <a:rPr kumimoji="1" lang="en-US" altLang="ja-JP" sz="2400" dirty="0"/>
              <a:t>1</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D6908A34-13A2-4B76-9380-68AA311A39ED}"/>
              </a:ext>
            </a:extLst>
          </p:cNvPr>
          <p:cNvSpPr txBox="1"/>
          <p:nvPr/>
        </p:nvSpPr>
        <p:spPr>
          <a:xfrm>
            <a:off x="4130748" y="4375941"/>
            <a:ext cx="2492990" cy="369332"/>
          </a:xfrm>
          <a:prstGeom prst="rect">
            <a:avLst/>
          </a:prstGeom>
          <a:noFill/>
        </p:spPr>
        <p:txBody>
          <a:bodyPr wrap="none" rtlCol="0">
            <a:spAutoFit/>
          </a:bodyPr>
          <a:lstStyle/>
          <a:p>
            <a:pPr algn="l"/>
            <a:r>
              <a:rPr kumimoji="1" lang="ja-JP" altLang="en-US" dirty="0"/>
              <a:t>熱流量を与えるモデル</a:t>
            </a:r>
            <a:endParaRPr kumimoji="1" lang="en-US" altLang="ja-JP" dirty="0"/>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4750285" y="5923864"/>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a:off x="6623738" y="5042500"/>
            <a:ext cx="708105" cy="4887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37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830997"/>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では物理現象をアクロス変数、フロー変数の関係式で表します</a:t>
            </a:r>
            <a:endParaRPr kumimoji="1" lang="en-US" altLang="ja-JP" sz="2400" dirty="0"/>
          </a:p>
          <a:p>
            <a:pPr marL="342900" indent="-342900" algn="l">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28676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2" name="テキスト ボックス 1">
            <a:extLst>
              <a:ext uri="{FF2B5EF4-FFF2-40B4-BE49-F238E27FC236}">
                <a16:creationId xmlns:a16="http://schemas.microsoft.com/office/drawing/2014/main" id="{4B022B8C-F098-49CE-9BFC-844E84B0C59F}"/>
              </a:ext>
            </a:extLst>
          </p:cNvPr>
          <p:cNvSpPr txBox="1"/>
          <p:nvPr/>
        </p:nvSpPr>
        <p:spPr>
          <a:xfrm>
            <a:off x="3041317" y="2471352"/>
            <a:ext cx="6109365" cy="1107996"/>
          </a:xfrm>
          <a:prstGeom prst="rect">
            <a:avLst/>
          </a:prstGeom>
          <a:noFill/>
        </p:spPr>
        <p:txBody>
          <a:bodyPr wrap="none" rtlCol="0">
            <a:spAutoFit/>
          </a:bodyPr>
          <a:lstStyle/>
          <a:p>
            <a:pPr algn="l"/>
            <a:r>
              <a:rPr kumimoji="1" lang="ja-JP" altLang="en-US" sz="6600" b="1" dirty="0">
                <a:effectLst>
                  <a:outerShdw blurRad="38100" dist="38100" dir="2700000" algn="tl">
                    <a:srgbClr val="000000">
                      <a:alpha val="43137"/>
                    </a:srgbClr>
                  </a:outerShdw>
                </a:effectLst>
              </a:rPr>
              <a:t>ストリーム変数</a:t>
            </a:r>
          </a:p>
        </p:txBody>
      </p:sp>
    </p:spTree>
    <p:extLst>
      <p:ext uri="{BB962C8B-B14F-4D97-AF65-F5344CB8AC3E}">
        <p14:creationId xmlns:p14="http://schemas.microsoft.com/office/powerpoint/2010/main" val="3382169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8040381" y="6023200"/>
            <a:ext cx="2743200" cy="365125"/>
          </a:xfrm>
        </p:spPr>
        <p:txBody>
          <a:bodyPr/>
          <a:lstStyle/>
          <a:p>
            <a:fld id="{D836F367-8F14-4921-8441-15DE2D973248}" type="slidenum">
              <a:rPr kumimoji="1" lang="ja-JP" altLang="en-US" smtClean="0"/>
              <a:t>35</a:t>
            </a:fld>
            <a:endParaRPr kumimoji="1" lang="ja-JP" altLang="en-US"/>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4" name="正方形/長方形 3">
            <a:extLst>
              <a:ext uri="{FF2B5EF4-FFF2-40B4-BE49-F238E27FC236}">
                <a16:creationId xmlns:a16="http://schemas.microsoft.com/office/drawing/2014/main" id="{F0B1DC2D-D5AB-4F5F-902D-9DE3B8991663}"/>
              </a:ext>
            </a:extLst>
          </p:cNvPr>
          <p:cNvSpPr/>
          <p:nvPr/>
        </p:nvSpPr>
        <p:spPr>
          <a:xfrm>
            <a:off x="461833" y="1550201"/>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258224" y="285011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461832" y="379913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1787408" y="2161861"/>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787407" y="3461776"/>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778022" y="936561"/>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1</a:t>
            </a:r>
          </a:p>
          <a:p>
            <a:pPr algn="l"/>
            <a:r>
              <a:rPr kumimoji="1" lang="en-US" altLang="ja-JP" sz="2400" dirty="0"/>
              <a:t>m</a:t>
            </a:r>
            <a:r>
              <a:rPr kumimoji="1" lang="en-US" altLang="ja-JP" sz="2400" baseline="-25000" dirty="0"/>
              <a:t>1</a:t>
            </a:r>
          </a:p>
          <a:p>
            <a:pPr algn="l"/>
            <a:r>
              <a:rPr lang="en-US" altLang="ja-JP" sz="2400" dirty="0"/>
              <a:t>h</a:t>
            </a:r>
            <a:r>
              <a:rPr lang="en-US" altLang="ja-JP" sz="2400" baseline="-25000" dirty="0"/>
              <a:t>1</a:t>
            </a:r>
            <a:endParaRPr kumimoji="1" lang="ja-JP" altLang="en-US" sz="2400"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743165" y="3160328"/>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2</a:t>
            </a:r>
          </a:p>
          <a:p>
            <a:pPr algn="l"/>
            <a:r>
              <a:rPr kumimoji="1" lang="en-US" altLang="ja-JP" sz="2400" dirty="0"/>
              <a:t>m</a:t>
            </a:r>
            <a:r>
              <a:rPr kumimoji="1" lang="en-US" altLang="ja-JP" sz="2400" baseline="-25000" dirty="0"/>
              <a:t>2</a:t>
            </a:r>
          </a:p>
          <a:p>
            <a:pPr algn="l"/>
            <a:r>
              <a:rPr lang="en-US" altLang="ja-JP" sz="2400" dirty="0"/>
              <a:t>h</a:t>
            </a:r>
            <a:r>
              <a:rPr lang="en-US" altLang="ja-JP" sz="2400" baseline="-25000" dirty="0"/>
              <a:t>2</a:t>
            </a:r>
            <a:endParaRPr kumimoji="1" lang="ja-JP" altLang="en-US"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30935" y="2148385"/>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3</a:t>
            </a:r>
          </a:p>
          <a:p>
            <a:pPr algn="l"/>
            <a:r>
              <a:rPr kumimoji="1" lang="en-US" altLang="ja-JP" sz="2400" dirty="0"/>
              <a:t>m</a:t>
            </a:r>
            <a:r>
              <a:rPr kumimoji="1" lang="en-US" altLang="ja-JP" sz="2400" baseline="-25000" dirty="0"/>
              <a:t>3</a:t>
            </a:r>
          </a:p>
          <a:p>
            <a:pPr algn="l"/>
            <a:r>
              <a:rPr lang="en-US" altLang="ja-JP" sz="2400" dirty="0"/>
              <a:t>h</a:t>
            </a:r>
            <a:r>
              <a:rPr lang="en-US" altLang="ja-JP" sz="2400" baseline="-25000" dirty="0"/>
              <a:t>3</a:t>
            </a:r>
            <a:endParaRPr kumimoji="1" lang="ja-JP" altLang="en-US" sz="2400" baseline="-25000"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7475190" y="903629"/>
            <a:ext cx="2263761" cy="584775"/>
          </a:xfrm>
          <a:prstGeom prst="rect">
            <a:avLst/>
          </a:prstGeom>
          <a:solidFill>
            <a:schemeClr val="accent6">
              <a:lumMod val="20000"/>
              <a:lumOff val="80000"/>
            </a:schemeClr>
          </a:solid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=p</a:t>
            </a:r>
            <a:r>
              <a:rPr kumimoji="1" lang="en-US" altLang="ja-JP" sz="3200" baseline="-25000" dirty="0"/>
              <a:t>3</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6459527" y="398143"/>
            <a:ext cx="2031325" cy="461665"/>
          </a:xfrm>
          <a:prstGeom prst="rect">
            <a:avLst/>
          </a:prstGeom>
          <a:noFill/>
        </p:spPr>
        <p:txBody>
          <a:bodyPr wrap="none" rtlCol="0">
            <a:spAutoFit/>
          </a:bodyPr>
          <a:lstStyle/>
          <a:p>
            <a:pPr algn="l"/>
            <a:r>
              <a:rPr kumimoji="1" lang="ja-JP" altLang="en-US" sz="2400" dirty="0"/>
              <a:t>アクロス変数</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6459527" y="1802542"/>
            <a:ext cx="1723549" cy="461665"/>
          </a:xfrm>
          <a:prstGeom prst="rect">
            <a:avLst/>
          </a:prstGeom>
          <a:noFill/>
        </p:spPr>
        <p:txBody>
          <a:bodyPr wrap="none" rtlCol="0">
            <a:spAutoFit/>
          </a:bodyPr>
          <a:lstStyle/>
          <a:p>
            <a:pPr algn="l"/>
            <a:r>
              <a:rPr kumimoji="1" lang="ja-JP" altLang="en-US" sz="2400" dirty="0"/>
              <a:t>フロー変数</a:t>
            </a:r>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7475189" y="2246923"/>
            <a:ext cx="3246402" cy="584775"/>
          </a:xfrm>
          <a:prstGeom prst="rect">
            <a:avLst/>
          </a:prstGeom>
          <a:solidFill>
            <a:schemeClr val="accent6">
              <a:lumMod val="20000"/>
              <a:lumOff val="80000"/>
            </a:schemeClr>
          </a:solidFill>
        </p:spPr>
        <p:txBody>
          <a:bodyPr wrap="none" rtlCol="0">
            <a:spAutoFit/>
          </a:bodyPr>
          <a:lstStyle/>
          <a:p>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lang="en-US" altLang="ja-JP" sz="3200" dirty="0"/>
              <a:t>+ m</a:t>
            </a:r>
            <a:r>
              <a:rPr lang="en-US" altLang="ja-JP" sz="3200" baseline="-25000" dirty="0"/>
              <a:t>3 </a:t>
            </a:r>
            <a:r>
              <a:rPr kumimoji="1" lang="en-US" altLang="ja-JP" sz="3200" dirty="0"/>
              <a:t>=0</a:t>
            </a:r>
            <a:endParaRPr kumimoji="1" lang="ja-JP" altLang="en-US" sz="3200" baseline="-250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6D40347-00C6-49C3-BE86-8C14E4E60E09}"/>
                  </a:ext>
                </a:extLst>
              </p:cNvPr>
              <p:cNvSpPr txBox="1"/>
              <p:nvPr/>
            </p:nvSpPr>
            <p:spPr>
              <a:xfrm>
                <a:off x="8153888" y="3002472"/>
                <a:ext cx="1717650"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lang="en-US" altLang="ja-JP" sz="2400" i="1">
                              <a:latin typeface="Cambria Math" panose="02040503050406030204" pitchFamily="18" charset="0"/>
                            </a:rPr>
                            <m:t>𝑚</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76D40347-00C6-49C3-BE86-8C14E4E60E09}"/>
                  </a:ext>
                </a:extLst>
              </p:cNvPr>
              <p:cNvSpPr txBox="1">
                <a:spLocks noRot="1" noChangeAspect="1" noMove="1" noResize="1" noEditPoints="1" noAdjustHandles="1" noChangeArrowheads="1" noChangeShapeType="1" noTextEdit="1"/>
              </p:cNvSpPr>
              <p:nvPr/>
            </p:nvSpPr>
            <p:spPr>
              <a:xfrm>
                <a:off x="8153888" y="3002472"/>
                <a:ext cx="1717650" cy="11436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417367" y="4270491"/>
                <a:ext cx="5886099" cy="461665"/>
              </a:xfrm>
              <a:prstGeom prst="rect">
                <a:avLst/>
              </a:prstGeom>
              <a:noFill/>
            </p:spPr>
            <p:txBody>
              <a:bodyPr wrap="none" rtlCol="0">
                <a:spAutoFit/>
              </a:bodyPr>
              <a:lstStyle/>
              <a:p>
                <a:r>
                  <a:rPr kumimoji="1" lang="ja-JP" altLang="en-US" sz="2400" dirty="0"/>
                  <a:t>ストリーム変数</a:t>
                </a:r>
                <a:r>
                  <a:rPr kumimoji="1" lang="en-US" altLang="ja-JP" sz="2400" dirty="0"/>
                  <a:t>(</a:t>
                </a:r>
                <a:r>
                  <a:rPr kumimoji="1" lang="ja-JP" altLang="en-US" sz="2400" dirty="0"/>
                  <a:t>３のポートの場合 </a:t>
                </a:r>
                <a14:m>
                  <m:oMath xmlns:m="http://schemas.openxmlformats.org/officeDocument/2006/math">
                    <m:r>
                      <m:rPr>
                        <m:sty m:val="p"/>
                      </m:rPr>
                      <a:rPr lang="en-US" altLang="ja-JP" sz="2400" b="0" i="0" smtClean="0">
                        <a:latin typeface="Cambria Math" panose="02040503050406030204" pitchFamily="18" charset="0"/>
                      </a:rPr>
                      <m:t>i</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oMath>
                </a14:m>
                <a:r>
                  <a:rPr kumimoji="1" lang="ja-JP" altLang="en-US" sz="2400" dirty="0"/>
                  <a:t> </a:t>
                </a:r>
                <a:r>
                  <a:rPr kumimoji="1" lang="en-US" altLang="ja-JP" sz="2400" dirty="0"/>
                  <a:t>)</a:t>
                </a:r>
                <a:endParaRPr kumimoji="1" lang="ja-JP" altLang="en-US" sz="2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417367" y="4270491"/>
                <a:ext cx="5886099" cy="461665"/>
              </a:xfrm>
              <a:prstGeom prst="rect">
                <a:avLst/>
              </a:prstGeom>
              <a:blipFill>
                <a:blip r:embed="rId3"/>
                <a:stretch>
                  <a:fillRect l="-1658" t="-10667" b="-30667"/>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7244541-051B-4C46-A74A-A68DDC741469}"/>
              </a:ext>
            </a:extLst>
          </p:cNvPr>
          <p:cNvSpPr/>
          <p:nvPr/>
        </p:nvSpPr>
        <p:spPr>
          <a:xfrm>
            <a:off x="7629078" y="3461776"/>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4548198" y="4764477"/>
                <a:ext cx="7453302" cy="175714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3</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qArr>
                                <m:eqArrPr>
                                  <m:ctrlPr>
                                    <a:rPr kumimoji="1" lang="en-US" altLang="ja-JP" sz="2400" b="0" i="1" smtClean="0">
                                      <a:latin typeface="Cambria Math" panose="02040503050406030204" pitchFamily="18" charset="0"/>
                                    </a:rPr>
                                  </m:ctrlPr>
                                </m:eqArrPr>
                                <m:e>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𝑖</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d>
                                            </m:e>
                                          </m:func>
                                          <m:r>
                                            <a:rPr lang="en-US" altLang="ja-JP" sz="2400" i="1">
                                              <a:latin typeface="Cambria Math" panose="02040503050406030204" pitchFamily="18" charset="0"/>
                                            </a:rPr>
                                            <m:t>h</m:t>
                                          </m:r>
                                          <m:r>
                                            <a:rPr lang="en-US" altLang="ja-JP" sz="2400" b="0" i="1" baseline="-25000" smtClean="0">
                                              <a:latin typeface="Cambria Math" panose="02040503050406030204" pitchFamily="18" charset="0"/>
                                            </a:rPr>
                                            <m:t>𝑖</m:t>
                                          </m:r>
                                        </m:e>
                                      </m:nary>
                                    </m:num>
                                    <m:den>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𝑖</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nary>
                                    </m:den>
                                  </m:f>
                                  <m:r>
                                    <a:rPr lang="en-US" altLang="ja-JP" sz="2400" b="0" i="1" smtClean="0">
                                      <a:latin typeface="Cambria Math" panose="02040503050406030204" pitchFamily="18" charset="0"/>
                                    </a:rPr>
                                    <m:t>    </m:t>
                                  </m:r>
                                </m:e>
                                <m:e/>
                              </m:eqArr>
                            </m:e>
                            <m:e>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𝑐</m:t>
                              </m:r>
                              <m:r>
                                <a:rPr kumimoji="1" lang="en-US" altLang="ja-JP" sz="2400" b="0" i="1" smtClean="0">
                                  <a:latin typeface="Cambria Math" panose="02040503050406030204" pitchFamily="18" charset="0"/>
                                </a:rPr>
                                <m:t> </m:t>
                              </m:r>
                            </m:e>
                          </m:eqArr>
                        </m:e>
                      </m:d>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4548198" y="4764477"/>
                <a:ext cx="7453302" cy="1757148"/>
              </a:xfrm>
              <a:prstGeom prst="rect">
                <a:avLst/>
              </a:prstGeom>
              <a:blipFill>
                <a:blip r:embed="rId4"/>
                <a:stretch>
                  <a:fillRect/>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C57BE7C0-984A-41AD-A6C5-660D4FF1CAFE}"/>
              </a:ext>
            </a:extLst>
          </p:cNvPr>
          <p:cNvSpPr/>
          <p:nvPr/>
        </p:nvSpPr>
        <p:spPr>
          <a:xfrm>
            <a:off x="1631810" y="2018559"/>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21435" y="4299384"/>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112954"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9614606-F185-45B1-A43C-680CED71DB3C}"/>
              </a:ext>
            </a:extLst>
          </p:cNvPr>
          <p:cNvSpPr/>
          <p:nvPr/>
        </p:nvSpPr>
        <p:spPr>
          <a:xfrm>
            <a:off x="3764309"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812EBA5-0EF3-4CA1-9D07-2CAF68075E9C}"/>
              </a:ext>
            </a:extLst>
          </p:cNvPr>
          <p:cNvSpPr txBox="1"/>
          <p:nvPr/>
        </p:nvSpPr>
        <p:spPr>
          <a:xfrm>
            <a:off x="4065880" y="2868834"/>
            <a:ext cx="554960" cy="1200329"/>
          </a:xfrm>
          <a:prstGeom prst="rect">
            <a:avLst/>
          </a:prstGeom>
          <a:noFill/>
        </p:spPr>
        <p:txBody>
          <a:bodyPr wrap="none" rtlCol="0">
            <a:spAutoFit/>
          </a:bodyPr>
          <a:lstStyle/>
          <a:p>
            <a:pPr algn="l"/>
            <a:r>
              <a:rPr kumimoji="1" lang="en-US" altLang="ja-JP" sz="2400" dirty="0">
                <a:solidFill>
                  <a:schemeClr val="bg1"/>
                </a:solidFill>
              </a:rPr>
              <a:t>p</a:t>
            </a:r>
            <a:r>
              <a:rPr kumimoji="1" lang="en-US" altLang="ja-JP" sz="2400" baseline="-25000" dirty="0">
                <a:solidFill>
                  <a:schemeClr val="bg1"/>
                </a:solidFill>
              </a:rPr>
              <a:t>c</a:t>
            </a:r>
          </a:p>
          <a:p>
            <a:pPr algn="l"/>
            <a:r>
              <a:rPr kumimoji="1" lang="en-US" altLang="ja-JP" sz="2400" dirty="0">
                <a:solidFill>
                  <a:schemeClr val="bg1"/>
                </a:solidFill>
              </a:rPr>
              <a:t>m</a:t>
            </a:r>
            <a:r>
              <a:rPr lang="en-US" altLang="ja-JP" sz="2400" baseline="-25000" dirty="0">
                <a:solidFill>
                  <a:schemeClr val="bg1"/>
                </a:solidFill>
              </a:rPr>
              <a:t>c</a:t>
            </a:r>
            <a:endParaRPr kumimoji="1" lang="en-US" altLang="ja-JP" sz="2400" baseline="-25000" dirty="0">
              <a:solidFill>
                <a:schemeClr val="bg1"/>
              </a:solidFill>
            </a:endParaRPr>
          </a:p>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0" name="正方形/長方形 29">
            <a:extLst>
              <a:ext uri="{FF2B5EF4-FFF2-40B4-BE49-F238E27FC236}">
                <a16:creationId xmlns:a16="http://schemas.microsoft.com/office/drawing/2014/main" id="{5426030C-D846-4ABD-A827-87222FCD305C}"/>
              </a:ext>
            </a:extLst>
          </p:cNvPr>
          <p:cNvSpPr/>
          <p:nvPr/>
        </p:nvSpPr>
        <p:spPr>
          <a:xfrm>
            <a:off x="3716172" y="2852122"/>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157676" y="5013299"/>
                <a:ext cx="274320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&gt;0)</m:t>
                    </m:r>
                  </m:oMath>
                </a14:m>
                <a:r>
                  <a:rPr kumimoji="1" lang="ja-JP" altLang="en-US" sz="24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157676" y="5013299"/>
                <a:ext cx="2743200" cy="461665"/>
              </a:xfrm>
              <a:prstGeom prst="rect">
                <a:avLst/>
              </a:prstGeom>
              <a:blipFill>
                <a:blip r:embed="rId5"/>
                <a:stretch>
                  <a:fillRect l="-1778"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183076" y="5995204"/>
                <a:ext cx="251076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r>
                      <a:rPr lang="en-US" altLang="ja-JP" sz="2400" i="1" smtClean="0">
                        <a:latin typeface="Cambria Math" panose="02040503050406030204" pitchFamily="18" charset="0"/>
                      </a:rPr>
                      <m:t>𝑚𝑖</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oMath>
                </a14:m>
                <a:r>
                  <a:rPr kumimoji="1" lang="ja-JP" altLang="en-US" sz="24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183076" y="5995204"/>
                <a:ext cx="2510760" cy="461665"/>
              </a:xfrm>
              <a:prstGeom prst="rect">
                <a:avLst/>
              </a:prstGeom>
              <a:blipFill>
                <a:blip r:embed="rId6"/>
                <a:stretch>
                  <a:fillRect l="-194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8118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886313" cy="1200329"/>
          </a:xfrm>
          <a:prstGeom prst="rect">
            <a:avLst/>
          </a:prstGeom>
          <a:noFill/>
        </p:spPr>
        <p:txBody>
          <a:bodyPr wrap="none" rtlCol="0">
            <a:spAutoFit/>
          </a:bodyPr>
          <a:lstStyle/>
          <a:p>
            <a:r>
              <a:rPr kumimoji="1" lang="ja-JP" altLang="en-US" sz="2400" dirty="0"/>
              <a:t>物理現象の中には流動量</a:t>
            </a:r>
            <a:r>
              <a:rPr lang="en-US" altLang="ja-JP" sz="2400" dirty="0"/>
              <a:t>(</a:t>
            </a:r>
            <a:r>
              <a:rPr lang="ja-JP" altLang="en-US" sz="2400" dirty="0"/>
              <a:t>フロー変数</a:t>
            </a:r>
            <a:r>
              <a:rPr lang="en-US" altLang="ja-JP" sz="2400" dirty="0"/>
              <a:t>)</a:t>
            </a:r>
            <a:r>
              <a:rPr kumimoji="1" lang="ja-JP" altLang="en-US" sz="2400" dirty="0"/>
              <a:t>に応じて輸送される物理量もあります。</a:t>
            </a:r>
            <a:endParaRPr kumimoji="1" lang="en-US" altLang="ja-JP" sz="2400" dirty="0"/>
          </a:p>
          <a:p>
            <a:r>
              <a:rPr kumimoji="1" lang="ja-JP" altLang="en-US" sz="2400" dirty="0"/>
              <a:t>例えば流体中の微小物質</a:t>
            </a:r>
            <a:r>
              <a:rPr kumimoji="1" lang="en-US" altLang="ja-JP" sz="2400" dirty="0"/>
              <a:t>(</a:t>
            </a:r>
            <a:r>
              <a:rPr kumimoji="1" lang="ja-JP" altLang="en-US" sz="2400" dirty="0"/>
              <a:t>花粉など</a:t>
            </a:r>
            <a:r>
              <a:rPr kumimoji="1" lang="en-US" altLang="ja-JP" sz="2400" dirty="0"/>
              <a:t>)</a:t>
            </a:r>
            <a:r>
              <a:rPr kumimoji="1" lang="ja-JP" altLang="en-US" sz="2400" dirty="0"/>
              <a:t>やエンタルピーが代表例です。</a:t>
            </a:r>
            <a:endParaRPr kumimoji="1" lang="en-US" altLang="ja-JP" sz="2400" dirty="0"/>
          </a:p>
          <a:p>
            <a:r>
              <a:rPr lang="en-US" altLang="ja-JP" sz="2400" dirty="0"/>
              <a:t>Modelica</a:t>
            </a:r>
            <a:r>
              <a:rPr lang="ja-JP" altLang="en-US" sz="2400" dirty="0"/>
              <a:t>では、そのような物理量をストリーム変数で表します。</a:t>
            </a:r>
            <a:endParaRPr lang="en-US" altLang="ja-JP" sz="2400" dirty="0"/>
          </a:p>
        </p:txBody>
      </p:sp>
      <p:sp>
        <p:nvSpPr>
          <p:cNvPr id="15" name="テキスト ボックス 14">
            <a:extLst>
              <a:ext uri="{FF2B5EF4-FFF2-40B4-BE49-F238E27FC236}">
                <a16:creationId xmlns:a16="http://schemas.microsoft.com/office/drawing/2014/main" id="{3D7CEF60-3686-4A58-B8AC-456AE5B79DCD}"/>
              </a:ext>
            </a:extLst>
          </p:cNvPr>
          <p:cNvSpPr txBox="1"/>
          <p:nvPr/>
        </p:nvSpPr>
        <p:spPr>
          <a:xfrm>
            <a:off x="7121199" y="3136190"/>
            <a:ext cx="4534927" cy="1200329"/>
          </a:xfrm>
          <a:prstGeom prst="rect">
            <a:avLst/>
          </a:prstGeom>
          <a:noFill/>
        </p:spPr>
        <p:txBody>
          <a:bodyPr wrap="square" rtlCol="0">
            <a:spAutoFit/>
          </a:bodyPr>
          <a:lstStyle/>
          <a:p>
            <a:pPr algn="l"/>
            <a:r>
              <a:rPr kumimoji="1" lang="ja-JP" altLang="en-US" sz="2400" dirty="0"/>
              <a:t>左図のような流れの場合、</a:t>
            </a:r>
            <a:r>
              <a:rPr kumimoji="1" lang="en-US" altLang="ja-JP" sz="2400" dirty="0"/>
              <a:t>C</a:t>
            </a:r>
            <a:r>
              <a:rPr lang="ja-JP" altLang="en-US" sz="2400" dirty="0"/>
              <a:t>点地点のストリーム変数の値は上流側の流動量から計算されます</a:t>
            </a:r>
            <a:endParaRPr kumimoji="1" lang="ja-JP" altLang="en-US"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1222258" y="2729030"/>
            <a:ext cx="5380223" cy="1543145"/>
            <a:chOff x="60869" y="2214828"/>
            <a:chExt cx="6990496" cy="2005001"/>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60869" y="2214828"/>
              <a:ext cx="6990496" cy="2005001"/>
              <a:chOff x="1405147" y="2282192"/>
              <a:chExt cx="7660370" cy="2197133"/>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1" name="矢印: 右 10">
                <a:extLst>
                  <a:ext uri="{FF2B5EF4-FFF2-40B4-BE49-F238E27FC236}">
                    <a16:creationId xmlns:a16="http://schemas.microsoft.com/office/drawing/2014/main" id="{C7DA8D18-FC6D-4ECF-9AB1-7D4257C74CCD}"/>
                  </a:ext>
                </a:extLst>
              </p:cNvPr>
              <p:cNvSpPr/>
              <p:nvPr/>
            </p:nvSpPr>
            <p:spPr>
              <a:xfrm>
                <a:off x="2693773" y="2409568"/>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1405147" y="2282192"/>
                <a:ext cx="1139353" cy="657320"/>
              </a:xfrm>
              <a:prstGeom prst="rect">
                <a:avLst/>
              </a:prstGeom>
              <a:noFill/>
            </p:spPr>
            <p:txBody>
              <a:bodyPr wrap="none" rtlCol="0">
                <a:spAutoFit/>
              </a:bodyPr>
              <a:lstStyle/>
              <a:p>
                <a:pPr algn="l"/>
                <a:r>
                  <a:rPr kumimoji="1" lang="ja-JP" altLang="en-US" sz="2400" dirty="0"/>
                  <a:t>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sp>
        <p:nvSpPr>
          <p:cNvPr id="31" name="四角形: 角を丸くする 30">
            <a:extLst>
              <a:ext uri="{FF2B5EF4-FFF2-40B4-BE49-F238E27FC236}">
                <a16:creationId xmlns:a16="http://schemas.microsoft.com/office/drawing/2014/main" id="{9448B10E-B440-499C-B7C4-34D0E3311F03}"/>
              </a:ext>
            </a:extLst>
          </p:cNvPr>
          <p:cNvSpPr/>
          <p:nvPr/>
        </p:nvSpPr>
        <p:spPr>
          <a:xfrm>
            <a:off x="655320" y="5109816"/>
            <a:ext cx="9943089" cy="10008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ストリーム変数は上流から流れてくる物理量を表しています</a:t>
            </a:r>
            <a:endParaRPr kumimoji="1" lang="ja-JP" altLang="en-US" sz="2800" dirty="0">
              <a:solidFill>
                <a:schemeClr val="tx1"/>
              </a:solidFill>
            </a:endParaRPr>
          </a:p>
        </p:txBody>
      </p:sp>
      <p:grpSp>
        <p:nvGrpSpPr>
          <p:cNvPr id="39" name="グループ化 38">
            <a:extLst>
              <a:ext uri="{FF2B5EF4-FFF2-40B4-BE49-F238E27FC236}">
                <a16:creationId xmlns:a16="http://schemas.microsoft.com/office/drawing/2014/main" id="{B3EB5427-4E6A-4ECA-829D-9BD2660D949E}"/>
              </a:ext>
            </a:extLst>
          </p:cNvPr>
          <p:cNvGrpSpPr/>
          <p:nvPr/>
        </p:nvGrpSpPr>
        <p:grpSpPr>
          <a:xfrm>
            <a:off x="2158577" y="3377632"/>
            <a:ext cx="3627696" cy="772624"/>
            <a:chOff x="1723699" y="3040787"/>
            <a:chExt cx="5707204" cy="1215516"/>
          </a:xfrm>
        </p:grpSpPr>
        <p:sp>
          <p:nvSpPr>
            <p:cNvPr id="32" name="楕円 31">
              <a:extLst>
                <a:ext uri="{FF2B5EF4-FFF2-40B4-BE49-F238E27FC236}">
                  <a16:creationId xmlns:a16="http://schemas.microsoft.com/office/drawing/2014/main" id="{6D582BB4-890E-4F6E-8151-2E67F1935760}"/>
                </a:ext>
              </a:extLst>
            </p:cNvPr>
            <p:cNvSpPr/>
            <p:nvPr/>
          </p:nvSpPr>
          <p:spPr>
            <a:xfrm>
              <a:off x="1723699" y="317155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3E0C2E3-3166-49BD-AE0D-EA759A961B6E}"/>
                </a:ext>
              </a:extLst>
            </p:cNvPr>
            <p:cNvSpPr/>
            <p:nvPr/>
          </p:nvSpPr>
          <p:spPr>
            <a:xfrm>
              <a:off x="2440441" y="349143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BA53A01-05C6-4687-ACAA-465BBEF80A6C}"/>
                </a:ext>
              </a:extLst>
            </p:cNvPr>
            <p:cNvSpPr/>
            <p:nvPr/>
          </p:nvSpPr>
          <p:spPr>
            <a:xfrm>
              <a:off x="1837402" y="3994998"/>
              <a:ext cx="227405" cy="2274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F4C63-5FB0-4A1B-B9D9-045AC51435D7}"/>
                </a:ext>
              </a:extLst>
            </p:cNvPr>
            <p:cNvSpPr/>
            <p:nvPr/>
          </p:nvSpPr>
          <p:spPr>
            <a:xfrm>
              <a:off x="3269023" y="375237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50A816A-90B8-47F5-B2DA-CDBF39C39B03}"/>
                </a:ext>
              </a:extLst>
            </p:cNvPr>
            <p:cNvSpPr/>
            <p:nvPr/>
          </p:nvSpPr>
          <p:spPr>
            <a:xfrm>
              <a:off x="6038515" y="3740205"/>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10E9FC4-D70D-4C8B-B87D-9F98B933A7E1}"/>
                </a:ext>
              </a:extLst>
            </p:cNvPr>
            <p:cNvSpPr/>
            <p:nvPr/>
          </p:nvSpPr>
          <p:spPr>
            <a:xfrm>
              <a:off x="6498271" y="3040787"/>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D57A76-0DC6-4B7F-9EE8-678A2532DDE3}"/>
                </a:ext>
              </a:extLst>
            </p:cNvPr>
            <p:cNvSpPr/>
            <p:nvPr/>
          </p:nvSpPr>
          <p:spPr>
            <a:xfrm>
              <a:off x="7203499" y="402889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矢印コネクタ 40">
            <a:extLst>
              <a:ext uri="{FF2B5EF4-FFF2-40B4-BE49-F238E27FC236}">
                <a16:creationId xmlns:a16="http://schemas.microsoft.com/office/drawing/2014/main" id="{36DB9786-8AAA-4A71-8A2B-26A020333DDC}"/>
              </a:ext>
            </a:extLst>
          </p:cNvPr>
          <p:cNvCxnSpPr>
            <a:cxnSpLocks/>
            <a:stCxn id="43" idx="0"/>
            <a:endCxn id="34" idx="5"/>
          </p:cNvCxnSpPr>
          <p:nvPr/>
        </p:nvCxnSpPr>
        <p:spPr>
          <a:xfrm flipH="1" flipV="1">
            <a:off x="2354229" y="4107540"/>
            <a:ext cx="967820" cy="43584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19587A64-95A6-4EE3-A786-4F33577ECED3}"/>
              </a:ext>
            </a:extLst>
          </p:cNvPr>
          <p:cNvSpPr txBox="1"/>
          <p:nvPr/>
        </p:nvSpPr>
        <p:spPr>
          <a:xfrm>
            <a:off x="2614163" y="4543387"/>
            <a:ext cx="1415772" cy="461665"/>
          </a:xfrm>
          <a:prstGeom prst="rect">
            <a:avLst/>
          </a:prstGeom>
          <a:noFill/>
        </p:spPr>
        <p:txBody>
          <a:bodyPr wrap="none" rtlCol="0">
            <a:spAutoFit/>
          </a:bodyPr>
          <a:lstStyle/>
          <a:p>
            <a:pPr algn="l"/>
            <a:r>
              <a:rPr kumimoji="1" lang="ja-JP" altLang="en-US" sz="2400" dirty="0"/>
              <a:t>微小物質</a:t>
            </a:r>
          </a:p>
        </p:txBody>
      </p:sp>
      <p:cxnSp>
        <p:nvCxnSpPr>
          <p:cNvPr id="44" name="直線矢印コネクタ 43">
            <a:extLst>
              <a:ext uri="{FF2B5EF4-FFF2-40B4-BE49-F238E27FC236}">
                <a16:creationId xmlns:a16="http://schemas.microsoft.com/office/drawing/2014/main" id="{CC72EBE0-4240-4DC4-B0F5-B7F3BA87A482}"/>
              </a:ext>
            </a:extLst>
          </p:cNvPr>
          <p:cNvCxnSpPr>
            <a:cxnSpLocks/>
            <a:stCxn id="43" idx="0"/>
          </p:cNvCxnSpPr>
          <p:nvPr/>
        </p:nvCxnSpPr>
        <p:spPr>
          <a:xfrm flipH="1" flipV="1">
            <a:off x="3213111" y="4005711"/>
            <a:ext cx="108938" cy="5376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96A3BF9-2160-4BAF-B77F-5605D42B5312}"/>
              </a:ext>
            </a:extLst>
          </p:cNvPr>
          <p:cNvCxnSpPr>
            <a:cxnSpLocks/>
            <a:stCxn id="43" idx="0"/>
            <a:endCxn id="36" idx="3"/>
          </p:cNvCxnSpPr>
          <p:nvPr/>
        </p:nvCxnSpPr>
        <p:spPr>
          <a:xfrm flipV="1">
            <a:off x="3322049" y="3945584"/>
            <a:ext cx="1600342" cy="59780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374237" cy="1569660"/>
          </a:xfrm>
          <a:prstGeom prst="rect">
            <a:avLst/>
          </a:prstGeom>
          <a:noFill/>
        </p:spPr>
        <p:txBody>
          <a:bodyPr wrap="square" rtlCol="0">
            <a:spAutoFit/>
          </a:bodyPr>
          <a:lstStyle/>
          <a:p>
            <a:r>
              <a:rPr kumimoji="1" lang="ja-JP" altLang="en-US" sz="2400" dirty="0"/>
              <a:t>川から流れてくる桃を例としてストリーム変数のイメージを説明します</a:t>
            </a:r>
            <a:endParaRPr kumimoji="1" lang="en-US" altLang="ja-JP" sz="2400" dirty="0"/>
          </a:p>
          <a:p>
            <a:r>
              <a:rPr lang="ja-JP" altLang="en-US" sz="2400" dirty="0"/>
              <a:t>川の流れに比例して流れてくる桃の数は増えるとします。</a:t>
            </a:r>
            <a:endParaRPr lang="en-US" altLang="ja-JP" sz="2400" dirty="0"/>
          </a:p>
          <a:p>
            <a:r>
              <a:rPr lang="en-US" altLang="ja-JP" sz="2400" dirty="0"/>
              <a:t>A-&gt;B</a:t>
            </a:r>
            <a:r>
              <a:rPr lang="ja-JP" altLang="en-US" sz="2400" dirty="0"/>
              <a:t>の向きに川が</a:t>
            </a:r>
            <a:r>
              <a:rPr lang="en-US" altLang="ja-JP" sz="2400" dirty="0"/>
              <a:t>1m/s</a:t>
            </a:r>
            <a:r>
              <a:rPr lang="ja-JP" altLang="en-US" sz="2400" dirty="0"/>
              <a:t>で流れている時、</a:t>
            </a:r>
            <a:r>
              <a:rPr lang="en-US" altLang="ja-JP" sz="2400" dirty="0"/>
              <a:t>A</a:t>
            </a:r>
            <a:r>
              <a:rPr lang="ja-JP" altLang="en-US" sz="2400" dirty="0"/>
              <a:t>点側から</a:t>
            </a:r>
            <a:r>
              <a:rPr lang="en-US" altLang="ja-JP" sz="2400" dirty="0"/>
              <a:t>1</a:t>
            </a:r>
            <a:r>
              <a:rPr lang="ja-JP" altLang="en-US" sz="2400" dirty="0"/>
              <a:t>分間に</a:t>
            </a:r>
            <a:r>
              <a:rPr lang="en-US" altLang="ja-JP" sz="2400" dirty="0"/>
              <a:t>2</a:t>
            </a:r>
            <a:r>
              <a:rPr lang="ja-JP" altLang="en-US" sz="2400" dirty="0"/>
              <a:t>個の桃が流れてくるとした場合、</a:t>
            </a:r>
            <a:r>
              <a:rPr lang="en-US" altLang="ja-JP" sz="2400" dirty="0"/>
              <a:t>C</a:t>
            </a:r>
            <a:r>
              <a:rPr lang="ja-JP" altLang="en-US" sz="2400" dirty="0"/>
              <a:t>点を通り過ぎる桃の数は</a:t>
            </a:r>
            <a:r>
              <a:rPr lang="en-US" altLang="ja-JP" sz="2400" dirty="0"/>
              <a:t>2</a:t>
            </a:r>
            <a:r>
              <a:rPr lang="ja-JP" altLang="en-US" sz="2400" dirty="0"/>
              <a:t>個</a:t>
            </a:r>
            <a:r>
              <a:rPr lang="en-US" altLang="ja-JP" sz="2400" dirty="0"/>
              <a:t>/</a:t>
            </a:r>
            <a:r>
              <a:rPr lang="ja-JP" altLang="en-US" sz="2400" dirty="0"/>
              <a:t>分となります。</a:t>
            </a:r>
            <a:endParaRPr kumimoji="1" lang="en-US" altLang="ja-JP" sz="2400" dirty="0"/>
          </a:p>
        </p:txBody>
      </p:sp>
      <p:grpSp>
        <p:nvGrpSpPr>
          <p:cNvPr id="38" name="グループ化 37">
            <a:extLst>
              <a:ext uri="{FF2B5EF4-FFF2-40B4-BE49-F238E27FC236}">
                <a16:creationId xmlns:a16="http://schemas.microsoft.com/office/drawing/2014/main" id="{C625F595-71D6-4321-B1C1-8284648D8DDA}"/>
              </a:ext>
            </a:extLst>
          </p:cNvPr>
          <p:cNvGrpSpPr/>
          <p:nvPr/>
        </p:nvGrpSpPr>
        <p:grpSpPr>
          <a:xfrm>
            <a:off x="2019913" y="2325471"/>
            <a:ext cx="7569917" cy="1686732"/>
            <a:chOff x="-124309" y="2468233"/>
            <a:chExt cx="7175674" cy="1598887"/>
          </a:xfrm>
        </p:grpSpPr>
        <p:grpSp>
          <p:nvGrpSpPr>
            <p:cNvPr id="39" name="グループ化 38">
              <a:extLst>
                <a:ext uri="{FF2B5EF4-FFF2-40B4-BE49-F238E27FC236}">
                  <a16:creationId xmlns:a16="http://schemas.microsoft.com/office/drawing/2014/main" id="{4C4DF4FD-B7AA-4EDE-8CCE-385E1D19917A}"/>
                </a:ext>
              </a:extLst>
            </p:cNvPr>
            <p:cNvGrpSpPr/>
            <p:nvPr/>
          </p:nvGrpSpPr>
          <p:grpSpPr>
            <a:xfrm>
              <a:off x="-124309" y="2468233"/>
              <a:ext cx="7175674" cy="1598887"/>
              <a:chOff x="1202224" y="2559880"/>
              <a:chExt cx="7863293" cy="1752102"/>
            </a:xfrm>
          </p:grpSpPr>
          <p:grpSp>
            <p:nvGrpSpPr>
              <p:cNvPr id="41" name="グループ化 40">
                <a:extLst>
                  <a:ext uri="{FF2B5EF4-FFF2-40B4-BE49-F238E27FC236}">
                    <a16:creationId xmlns:a16="http://schemas.microsoft.com/office/drawing/2014/main" id="{B24C19F2-1DBE-4875-A6F9-19E185D9C112}"/>
                  </a:ext>
                </a:extLst>
              </p:cNvPr>
              <p:cNvGrpSpPr/>
              <p:nvPr/>
            </p:nvGrpSpPr>
            <p:grpSpPr>
              <a:xfrm>
                <a:off x="2261286" y="3105217"/>
                <a:ext cx="6252520" cy="1206765"/>
                <a:chOff x="1878227" y="3643638"/>
                <a:chExt cx="8019536" cy="1547807"/>
              </a:xfrm>
            </p:grpSpPr>
            <p:sp>
              <p:nvSpPr>
                <p:cNvPr id="46" name="正方形/長方形 45">
                  <a:extLst>
                    <a:ext uri="{FF2B5EF4-FFF2-40B4-BE49-F238E27FC236}">
                      <a16:creationId xmlns:a16="http://schemas.microsoft.com/office/drawing/2014/main" id="{DAE91907-D7F1-45E4-9DD2-C5F3C4019176}"/>
                    </a:ext>
                  </a:extLst>
                </p:cNvPr>
                <p:cNvSpPr/>
                <p:nvPr/>
              </p:nvSpPr>
              <p:spPr>
                <a:xfrm>
                  <a:off x="1878227" y="3643638"/>
                  <a:ext cx="8019536"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C47232C3-6407-42AE-8076-676D1CAE10A8}"/>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1BDFBAD-8FE6-48A1-AEAC-2B576FC4536E}"/>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43" name="テキスト ボックス 42">
                <a:extLst>
                  <a:ext uri="{FF2B5EF4-FFF2-40B4-BE49-F238E27FC236}">
                    <a16:creationId xmlns:a16="http://schemas.microsoft.com/office/drawing/2014/main" id="{9CEC5015-25CF-4416-B91E-45D737FD1480}"/>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44" name="矢印: 右 43">
                <a:extLst>
                  <a:ext uri="{FF2B5EF4-FFF2-40B4-BE49-F238E27FC236}">
                    <a16:creationId xmlns:a16="http://schemas.microsoft.com/office/drawing/2014/main" id="{DFCC029A-3B8B-483A-9315-11F460BEB021}"/>
                  </a:ext>
                </a:extLst>
              </p:cNvPr>
              <p:cNvSpPr/>
              <p:nvPr/>
            </p:nvSpPr>
            <p:spPr>
              <a:xfrm>
                <a:off x="2655239" y="2581972"/>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0553955-65EF-4E96-BDF8-06C3E2CF7067}"/>
                  </a:ext>
                </a:extLst>
              </p:cNvPr>
              <p:cNvSpPr txBox="1"/>
              <p:nvPr/>
            </p:nvSpPr>
            <p:spPr>
              <a:xfrm>
                <a:off x="1202224" y="2559880"/>
                <a:ext cx="1415771" cy="461665"/>
              </a:xfrm>
              <a:prstGeom prst="rect">
                <a:avLst/>
              </a:prstGeom>
              <a:noFill/>
            </p:spPr>
            <p:txBody>
              <a:bodyPr wrap="none" rtlCol="0">
                <a:spAutoFit/>
              </a:bodyPr>
              <a:lstStyle/>
              <a:p>
                <a:pPr algn="l"/>
                <a:r>
                  <a:rPr kumimoji="1" lang="ja-JP" altLang="en-US" sz="2400" dirty="0"/>
                  <a:t>川の流れ</a:t>
                </a:r>
              </a:p>
            </p:txBody>
          </p:sp>
        </p:grpSp>
        <p:sp>
          <p:nvSpPr>
            <p:cNvPr id="40" name="テキスト ボックス 39">
              <a:extLst>
                <a:ext uri="{FF2B5EF4-FFF2-40B4-BE49-F238E27FC236}">
                  <a16:creationId xmlns:a16="http://schemas.microsoft.com/office/drawing/2014/main" id="{71222029-E432-40AF-A4AF-0019BC7BCD69}"/>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48" name="Picture 2" descr="https://illustimage.com/photo/dl/102.png?20160628">
            <a:extLst>
              <a:ext uri="{FF2B5EF4-FFF2-40B4-BE49-F238E27FC236}">
                <a16:creationId xmlns:a16="http://schemas.microsoft.com/office/drawing/2014/main" id="{76C665F0-0D92-4C55-A36E-0B7565D2D0D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881493" y="2689360"/>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illustimage.com/photo/dl/102.png?20160628">
            <a:extLst>
              <a:ext uri="{FF2B5EF4-FFF2-40B4-BE49-F238E27FC236}">
                <a16:creationId xmlns:a16="http://schemas.microsoft.com/office/drawing/2014/main" id="{25F9D820-F35C-415A-99DD-D76A66E8828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10955" y="3375019"/>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50" name="四角形: 角を丸くする 49">
            <a:extLst>
              <a:ext uri="{FF2B5EF4-FFF2-40B4-BE49-F238E27FC236}">
                <a16:creationId xmlns:a16="http://schemas.microsoft.com/office/drawing/2014/main" id="{1779C921-FAF1-4AC4-A23F-D5852BEE5022}"/>
              </a:ext>
            </a:extLst>
          </p:cNvPr>
          <p:cNvSpPr/>
          <p:nvPr/>
        </p:nvSpPr>
        <p:spPr>
          <a:xfrm>
            <a:off x="508933" y="4243090"/>
            <a:ext cx="11174134" cy="2374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AFF420C-CDBD-43C7-98BD-B3416550A9F3}"/>
              </a:ext>
            </a:extLst>
          </p:cNvPr>
          <p:cNvSpPr txBox="1"/>
          <p:nvPr/>
        </p:nvSpPr>
        <p:spPr>
          <a:xfrm>
            <a:off x="1410913" y="4346184"/>
            <a:ext cx="10028707" cy="400110"/>
          </a:xfrm>
          <a:prstGeom prst="rect">
            <a:avLst/>
          </a:prstGeom>
          <a:noFill/>
        </p:spPr>
        <p:txBody>
          <a:bodyPr wrap="none" rtlCol="0">
            <a:spAutoFit/>
          </a:bodyPr>
          <a:lstStyle/>
          <a:p>
            <a:pPr algn="l"/>
            <a:r>
              <a:rPr kumimoji="1" lang="en-US" altLang="ja-JP" sz="2000" dirty="0"/>
              <a:t>(C</a:t>
            </a:r>
            <a:r>
              <a:rPr kumimoji="1" lang="ja-JP" altLang="en-US" sz="2000" dirty="0"/>
              <a:t>点を通り過ぎる桃の数</a:t>
            </a:r>
            <a:r>
              <a:rPr kumimoji="1" lang="en-US" altLang="ja-JP" sz="2000" dirty="0"/>
              <a:t>)=(</a:t>
            </a:r>
            <a:r>
              <a:rPr kumimoji="1" lang="ja-JP" altLang="en-US" sz="2000" dirty="0"/>
              <a:t>川の速さ</a:t>
            </a:r>
            <a:r>
              <a:rPr kumimoji="1" lang="en-US" altLang="ja-JP" sz="2000" dirty="0"/>
              <a:t>)×(C</a:t>
            </a:r>
            <a:r>
              <a:rPr kumimoji="1" lang="ja-JP" altLang="en-US" sz="2000" dirty="0"/>
              <a:t>点での単位速さあたりで流れてくる桃の数</a:t>
            </a:r>
            <a:r>
              <a:rPr kumimoji="1" lang="en-US" altLang="ja-JP" sz="2000" dirty="0"/>
              <a:t>)</a:t>
            </a:r>
          </a:p>
        </p:txBody>
      </p:sp>
      <p:sp>
        <p:nvSpPr>
          <p:cNvPr id="52" name="テキスト ボックス 51">
            <a:extLst>
              <a:ext uri="{FF2B5EF4-FFF2-40B4-BE49-F238E27FC236}">
                <a16:creationId xmlns:a16="http://schemas.microsoft.com/office/drawing/2014/main" id="{87ED3254-668C-4277-A93F-02B23D483465}"/>
              </a:ext>
            </a:extLst>
          </p:cNvPr>
          <p:cNvSpPr txBox="1"/>
          <p:nvPr/>
        </p:nvSpPr>
        <p:spPr>
          <a:xfrm>
            <a:off x="1935362" y="5488283"/>
            <a:ext cx="8428911" cy="1015663"/>
          </a:xfrm>
          <a:prstGeom prst="rect">
            <a:avLst/>
          </a:prstGeom>
          <a:noFill/>
        </p:spPr>
        <p:txBody>
          <a:bodyPr wrap="none" rtlCol="0">
            <a:spAutoFit/>
          </a:bodyPr>
          <a:lstStyle/>
          <a:p>
            <a:r>
              <a:rPr kumimoji="1" lang="ja-JP" altLang="en-US" sz="2000" dirty="0"/>
              <a:t>桃</a:t>
            </a:r>
            <a:r>
              <a:rPr kumimoji="1" lang="en-US" altLang="ja-JP" sz="2000" baseline="-25000" dirty="0"/>
              <a:t>c</a:t>
            </a:r>
            <a:r>
              <a:rPr kumimoji="1" lang="ja-JP" altLang="en-US" sz="2000" dirty="0"/>
              <a:t>　：　</a:t>
            </a:r>
            <a:r>
              <a:rPr lang="en-US" altLang="ja-JP" sz="2000" dirty="0"/>
              <a:t> C</a:t>
            </a:r>
            <a:r>
              <a:rPr lang="ja-JP" altLang="en-US" sz="2000" dirty="0"/>
              <a:t>点を通り過ぎる桃の数</a:t>
            </a:r>
            <a:r>
              <a:rPr lang="en-US" altLang="ja-JP" sz="2000" dirty="0"/>
              <a:t>[</a:t>
            </a:r>
            <a:r>
              <a:rPr lang="ja-JP" altLang="en-US" sz="2000" dirty="0"/>
              <a:t>個</a:t>
            </a:r>
            <a:r>
              <a:rPr lang="en-US" altLang="ja-JP" sz="2000" dirty="0"/>
              <a:t>/</a:t>
            </a:r>
            <a:r>
              <a:rPr lang="ja-JP" altLang="en-US" sz="2000" dirty="0"/>
              <a:t>分</a:t>
            </a:r>
            <a:r>
              <a:rPr lang="en-US" altLang="ja-JP" sz="2000" dirty="0"/>
              <a:t>]</a:t>
            </a:r>
          </a:p>
          <a:p>
            <a:r>
              <a:rPr kumimoji="1" lang="en-US" altLang="ja-JP" sz="2000" dirty="0"/>
              <a:t>v</a:t>
            </a:r>
            <a:r>
              <a:rPr kumimoji="1" lang="ja-JP" altLang="en-US" sz="2000" dirty="0"/>
              <a:t>　　：</a:t>
            </a:r>
            <a:r>
              <a:rPr lang="ja-JP" altLang="en-US" sz="2000" dirty="0"/>
              <a:t>　川の速さ</a:t>
            </a:r>
            <a:r>
              <a:rPr lang="en-US" altLang="ja-JP" sz="2000" dirty="0"/>
              <a:t>[m/s]</a:t>
            </a:r>
          </a:p>
          <a:p>
            <a:r>
              <a:rPr kumimoji="1" lang="ja-JP" altLang="en-US" sz="2000" dirty="0"/>
              <a:t>桃</a:t>
            </a:r>
            <a:r>
              <a:rPr kumimoji="1" lang="en-US" altLang="ja-JP" sz="2000" dirty="0"/>
              <a:t>’</a:t>
            </a:r>
            <a:r>
              <a:rPr kumimoji="1" lang="en-US" altLang="ja-JP" sz="2000" baseline="-25000" dirty="0"/>
              <a:t>C</a:t>
            </a:r>
            <a:r>
              <a:rPr kumimoji="1" lang="ja-JP" altLang="en-US" sz="2000" dirty="0"/>
              <a:t>　：　</a:t>
            </a:r>
            <a:r>
              <a:rPr lang="en-US" altLang="ja-JP" sz="2000" dirty="0"/>
              <a:t> C</a:t>
            </a:r>
            <a:r>
              <a:rPr lang="ja-JP" altLang="en-US" sz="2000" dirty="0"/>
              <a:t>点での単位速さあたりで流れてくる桃の数</a:t>
            </a:r>
            <a:r>
              <a:rPr lang="en-US" altLang="ja-JP" sz="2000" dirty="0"/>
              <a:t>[</a:t>
            </a:r>
            <a:r>
              <a:rPr lang="ja-JP" altLang="en-US" sz="2000" dirty="0"/>
              <a:t>個</a:t>
            </a:r>
            <a:r>
              <a:rPr lang="en-US" altLang="ja-JP" sz="2000" dirty="0"/>
              <a:t>/(</a:t>
            </a:r>
            <a:r>
              <a:rPr lang="ja-JP" altLang="en-US" sz="2000" dirty="0"/>
              <a:t>分・速さ</a:t>
            </a:r>
            <a:r>
              <a:rPr lang="en-US" altLang="ja-JP" sz="2000" dirty="0"/>
              <a:t>)]</a:t>
            </a:r>
            <a:endParaRPr kumimoji="1" lang="ja-JP" altLang="en-US" sz="2000" dirty="0"/>
          </a:p>
        </p:txBody>
      </p:sp>
      <p:sp>
        <p:nvSpPr>
          <p:cNvPr id="53" name="テキスト ボックス 52">
            <a:extLst>
              <a:ext uri="{FF2B5EF4-FFF2-40B4-BE49-F238E27FC236}">
                <a16:creationId xmlns:a16="http://schemas.microsoft.com/office/drawing/2014/main" id="{35C8643A-9AE5-4BD6-8D8C-988961D75A86}"/>
              </a:ext>
            </a:extLst>
          </p:cNvPr>
          <p:cNvSpPr txBox="1"/>
          <p:nvPr/>
        </p:nvSpPr>
        <p:spPr>
          <a:xfrm>
            <a:off x="3590842" y="4839076"/>
            <a:ext cx="2552302" cy="461665"/>
          </a:xfrm>
          <a:prstGeom prst="rect">
            <a:avLst/>
          </a:prstGeom>
          <a:noFill/>
        </p:spPr>
        <p:txBody>
          <a:bodyPr wrap="none" rtlCol="0">
            <a:spAutoFit/>
          </a:bodyPr>
          <a:lstStyle/>
          <a:p>
            <a:r>
              <a:rPr kumimoji="1" lang="ja-JP" altLang="en-US" sz="2400" b="1" dirty="0"/>
              <a:t>桃</a:t>
            </a:r>
            <a:r>
              <a:rPr kumimoji="1" lang="en-US" altLang="ja-JP" sz="2400" b="1" baseline="-25000" dirty="0"/>
              <a:t>c</a:t>
            </a:r>
            <a:r>
              <a:rPr kumimoji="1" lang="ja-JP" altLang="en-US" sz="2400" b="1" dirty="0"/>
              <a:t>　</a:t>
            </a:r>
            <a:r>
              <a:rPr kumimoji="1" lang="en-US" altLang="ja-JP" sz="2400" b="1" dirty="0"/>
              <a:t>=</a:t>
            </a:r>
            <a:r>
              <a:rPr kumimoji="1" lang="ja-JP" altLang="en-US" sz="2400" b="1" dirty="0"/>
              <a:t>　</a:t>
            </a:r>
            <a:r>
              <a:rPr kumimoji="1" lang="en-US" altLang="ja-JP" sz="2400" b="1" dirty="0"/>
              <a:t>v×</a:t>
            </a:r>
            <a:r>
              <a:rPr kumimoji="1" lang="ja-JP" altLang="en-US" sz="2400" b="1" dirty="0"/>
              <a:t>桃</a:t>
            </a:r>
            <a:r>
              <a:rPr kumimoji="1" lang="en-US" altLang="ja-JP" sz="2400" b="1" dirty="0"/>
              <a:t>’</a:t>
            </a:r>
            <a:r>
              <a:rPr kumimoji="1" lang="en-US" altLang="ja-JP" sz="2400" b="1" baseline="-25000" dirty="0"/>
              <a:t>C</a:t>
            </a:r>
            <a:r>
              <a:rPr kumimoji="1" lang="en-US" altLang="ja-JP" sz="2400" b="1" dirty="0"/>
              <a:t> </a:t>
            </a:r>
            <a:endParaRPr kumimoji="1" lang="ja-JP" altLang="en-US" sz="2400" b="1" dirty="0"/>
          </a:p>
        </p:txBody>
      </p:sp>
      <p:sp>
        <p:nvSpPr>
          <p:cNvPr id="54" name="大かっこ 53">
            <a:extLst>
              <a:ext uri="{FF2B5EF4-FFF2-40B4-BE49-F238E27FC236}">
                <a16:creationId xmlns:a16="http://schemas.microsoft.com/office/drawing/2014/main" id="{AFE3908F-04A9-4070-95C1-7BC32ED8C611}"/>
              </a:ext>
            </a:extLst>
          </p:cNvPr>
          <p:cNvSpPr/>
          <p:nvPr/>
        </p:nvSpPr>
        <p:spPr>
          <a:xfrm>
            <a:off x="1746587" y="5488283"/>
            <a:ext cx="8625840" cy="1064773"/>
          </a:xfrm>
          <a:prstGeom prst="bracketPair">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4016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9AB2CD-F5C8-4CE7-9261-2FD91993C907}"/>
              </a:ext>
            </a:extLst>
          </p:cNvPr>
          <p:cNvSpPr/>
          <p:nvPr/>
        </p:nvSpPr>
        <p:spPr>
          <a:xfrm>
            <a:off x="3916680" y="4495800"/>
            <a:ext cx="4145280" cy="1051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713189" cy="461665"/>
          </a:xfrm>
          <a:prstGeom prst="rect">
            <a:avLst/>
          </a:prstGeom>
          <a:noFill/>
        </p:spPr>
        <p:txBody>
          <a:bodyPr wrap="none" rtlCol="0">
            <a:spAutoFit/>
          </a:bodyPr>
          <a:lstStyle/>
          <a:p>
            <a:r>
              <a:rPr kumimoji="1" lang="ja-JP" altLang="en-US" sz="2400" dirty="0"/>
              <a:t>前スライドの計算式を</a:t>
            </a:r>
            <a:r>
              <a:rPr kumimoji="1" lang="en-US" altLang="ja-JP" sz="2400" dirty="0"/>
              <a:t>Modelica</a:t>
            </a:r>
            <a:r>
              <a:rPr kumimoji="1" lang="ja-JP" altLang="en-US" sz="2400" dirty="0"/>
              <a:t>の変数に当てはめると以下のようになります</a:t>
            </a:r>
            <a:endParaRPr kumimoji="1" lang="en-US" altLang="ja-JP" sz="2400" dirty="0"/>
          </a:p>
        </p:txBody>
      </p:sp>
      <p:graphicFrame>
        <p:nvGraphicFramePr>
          <p:cNvPr id="3" name="表 2">
            <a:extLst>
              <a:ext uri="{FF2B5EF4-FFF2-40B4-BE49-F238E27FC236}">
                <a16:creationId xmlns:a16="http://schemas.microsoft.com/office/drawing/2014/main" id="{40D31E29-8284-49AB-A9B7-9DAA741DA7EC}"/>
              </a:ext>
            </a:extLst>
          </p:cNvPr>
          <p:cNvGraphicFramePr>
            <a:graphicFrameLocks noGrp="1"/>
          </p:cNvGraphicFramePr>
          <p:nvPr>
            <p:extLst>
              <p:ext uri="{D42A27DB-BD31-4B8C-83A1-F6EECF244321}">
                <p14:modId xmlns:p14="http://schemas.microsoft.com/office/powerpoint/2010/main" val="884153397"/>
              </p:ext>
            </p:extLst>
          </p:nvPr>
        </p:nvGraphicFramePr>
        <p:xfrm>
          <a:off x="630196" y="1545751"/>
          <a:ext cx="11007376" cy="2420768"/>
        </p:xfrm>
        <a:graphic>
          <a:graphicData uri="http://schemas.openxmlformats.org/drawingml/2006/table">
            <a:tbl>
              <a:tblPr firstRow="1" bandRow="1">
                <a:tableStyleId>{5C22544A-7EE6-4342-B048-85BDC9FD1C3A}</a:tableStyleId>
              </a:tblPr>
              <a:tblGrid>
                <a:gridCol w="3608172">
                  <a:extLst>
                    <a:ext uri="{9D8B030D-6E8A-4147-A177-3AD203B41FA5}">
                      <a16:colId xmlns:a16="http://schemas.microsoft.com/office/drawing/2014/main" val="3851890698"/>
                    </a:ext>
                  </a:extLst>
                </a:gridCol>
                <a:gridCol w="2335427">
                  <a:extLst>
                    <a:ext uri="{9D8B030D-6E8A-4147-A177-3AD203B41FA5}">
                      <a16:colId xmlns:a16="http://schemas.microsoft.com/office/drawing/2014/main" val="227774365"/>
                    </a:ext>
                  </a:extLst>
                </a:gridCol>
                <a:gridCol w="1025610">
                  <a:extLst>
                    <a:ext uri="{9D8B030D-6E8A-4147-A177-3AD203B41FA5}">
                      <a16:colId xmlns:a16="http://schemas.microsoft.com/office/drawing/2014/main" val="2848892727"/>
                    </a:ext>
                  </a:extLst>
                </a:gridCol>
                <a:gridCol w="2508422">
                  <a:extLst>
                    <a:ext uri="{9D8B030D-6E8A-4147-A177-3AD203B41FA5}">
                      <a16:colId xmlns:a16="http://schemas.microsoft.com/office/drawing/2014/main" val="1544704683"/>
                    </a:ext>
                  </a:extLst>
                </a:gridCol>
                <a:gridCol w="1529745">
                  <a:extLst>
                    <a:ext uri="{9D8B030D-6E8A-4147-A177-3AD203B41FA5}">
                      <a16:colId xmlns:a16="http://schemas.microsoft.com/office/drawing/2014/main" val="1280386424"/>
                    </a:ext>
                  </a:extLst>
                </a:gridCol>
              </a:tblGrid>
              <a:tr h="465072">
                <a:tc>
                  <a:txBody>
                    <a:bodyPr/>
                    <a:lstStyle/>
                    <a:p>
                      <a:r>
                        <a:rPr kumimoji="1" lang="ja-JP" altLang="en-US" sz="2400" dirty="0"/>
                        <a:t>説明</a:t>
                      </a:r>
                    </a:p>
                  </a:txBody>
                  <a:tcPr/>
                </a:tc>
                <a:tc>
                  <a:txBody>
                    <a:bodyPr/>
                    <a:lstStyle/>
                    <a:p>
                      <a:r>
                        <a:rPr kumimoji="1" lang="ja-JP" altLang="en-US" sz="2400" dirty="0"/>
                        <a:t>単位</a:t>
                      </a:r>
                    </a:p>
                  </a:txBody>
                  <a:tcPr/>
                </a:tc>
                <a:tc>
                  <a:txBody>
                    <a:bodyPr/>
                    <a:lstStyle/>
                    <a:p>
                      <a:r>
                        <a:rPr kumimoji="1" lang="ja-JP" altLang="en-US" sz="2400" dirty="0"/>
                        <a:t>記号</a:t>
                      </a:r>
                    </a:p>
                  </a:txBody>
                  <a:tcPr/>
                </a:tc>
                <a:tc>
                  <a:txBody>
                    <a:bodyPr/>
                    <a:lstStyle/>
                    <a:p>
                      <a:r>
                        <a:rPr kumimoji="1" lang="ja-JP" altLang="en-US" sz="2400" dirty="0"/>
                        <a:t>変数</a:t>
                      </a:r>
                    </a:p>
                  </a:txBody>
                  <a:tcPr/>
                </a:tc>
                <a:tc>
                  <a:txBody>
                    <a:bodyPr/>
                    <a:lstStyle/>
                    <a:p>
                      <a:r>
                        <a:rPr kumimoji="1" lang="ja-JP" altLang="en-US" sz="2400" dirty="0"/>
                        <a:t>接頭辞</a:t>
                      </a:r>
                    </a:p>
                  </a:txBody>
                  <a:tcPr/>
                </a:tc>
                <a:extLst>
                  <a:ext uri="{0D108BD9-81ED-4DB2-BD59-A6C34878D82A}">
                    <a16:rowId xmlns:a16="http://schemas.microsoft.com/office/drawing/2014/main" val="886310230"/>
                  </a:ext>
                </a:extLst>
              </a:tr>
              <a:tr h="465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川の速さ</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m/s</a:t>
                      </a:r>
                    </a:p>
                  </a:txBody>
                  <a:tcPr/>
                </a:tc>
                <a:tc>
                  <a:txBody>
                    <a:bodyPr/>
                    <a:lstStyle/>
                    <a:p>
                      <a:r>
                        <a:rPr kumimoji="1" lang="en-US" altLang="ja-JP" sz="2400" dirty="0"/>
                        <a:t>v</a:t>
                      </a:r>
                      <a:endParaRPr kumimoji="1" lang="ja-JP" altLang="en-US" sz="24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264517019"/>
                  </a:ext>
                </a:extLst>
              </a:tr>
              <a:tr h="909856">
                <a:tc>
                  <a:txBody>
                    <a:bodyPr/>
                    <a:lstStyle/>
                    <a:p>
                      <a:r>
                        <a:rPr lang="en-US" altLang="ja-JP" sz="2400" dirty="0"/>
                        <a:t>C</a:t>
                      </a:r>
                      <a:r>
                        <a:rPr lang="ja-JP" altLang="en-US" sz="2400" dirty="0"/>
                        <a:t>点での単位速さあたりで流れてくる桃の数</a:t>
                      </a:r>
                      <a:endParaRPr kumimoji="1" lang="ja-JP" altLang="en-US" sz="2400" dirty="0"/>
                    </a:p>
                  </a:txBody>
                  <a:tcPr/>
                </a:tc>
                <a:tc>
                  <a:txBody>
                    <a:bodyPr/>
                    <a:lstStyle/>
                    <a:p>
                      <a:r>
                        <a:rPr lang="ja-JP" altLang="en-US" sz="2400" dirty="0"/>
                        <a:t>個</a:t>
                      </a:r>
                      <a:r>
                        <a:rPr lang="en-US" altLang="ja-JP" sz="2400" dirty="0"/>
                        <a:t>/(</a:t>
                      </a:r>
                      <a:r>
                        <a:rPr lang="ja-JP" altLang="en-US" sz="2400" dirty="0"/>
                        <a:t>分・速さ</a:t>
                      </a:r>
                      <a:r>
                        <a:rPr lang="en-US" altLang="ja-JP" sz="2400" dirty="0"/>
                        <a:t>)</a:t>
                      </a:r>
                      <a:endParaRPr kumimoji="1" lang="ja-JP" altLang="en-US" sz="2400" dirty="0"/>
                    </a:p>
                  </a:txBody>
                  <a:tcPr/>
                </a:tc>
                <a:tc>
                  <a:txBody>
                    <a:bodyPr/>
                    <a:lstStyle/>
                    <a:p>
                      <a:r>
                        <a:rPr kumimoji="1" lang="ja-JP" altLang="en-US" sz="2400" dirty="0"/>
                        <a:t>桃</a:t>
                      </a:r>
                      <a:r>
                        <a:rPr kumimoji="1" lang="en-US" altLang="ja-JP" sz="2400" dirty="0"/>
                        <a:t>’</a:t>
                      </a:r>
                      <a:r>
                        <a:rPr kumimoji="1" lang="en-US" altLang="ja-JP" sz="2400" baseline="-25000" dirty="0"/>
                        <a:t>C</a:t>
                      </a:r>
                      <a:endParaRPr kumimoji="1" lang="ja-JP" altLang="en-US" sz="2400" baseline="-25000" dirty="0"/>
                    </a:p>
                  </a:txBody>
                  <a:tcPr/>
                </a:tc>
                <a:tc>
                  <a:txBody>
                    <a:bodyPr/>
                    <a:lstStyle/>
                    <a:p>
                      <a:r>
                        <a:rPr kumimoji="1" lang="ja-JP" altLang="en-US" sz="2400" dirty="0"/>
                        <a:t>ストリーム変数</a:t>
                      </a:r>
                    </a:p>
                  </a:txBody>
                  <a:tcPr/>
                </a:tc>
                <a:tc>
                  <a:txBody>
                    <a:bodyPr/>
                    <a:lstStyle/>
                    <a:p>
                      <a:r>
                        <a:rPr kumimoji="1" lang="en-US" altLang="ja-JP" sz="2400" dirty="0"/>
                        <a:t>stream</a:t>
                      </a:r>
                      <a:endParaRPr kumimoji="1" lang="ja-JP" altLang="en-US" sz="2400" dirty="0"/>
                    </a:p>
                  </a:txBody>
                  <a:tcPr/>
                </a:tc>
                <a:extLst>
                  <a:ext uri="{0D108BD9-81ED-4DB2-BD59-A6C34878D82A}">
                    <a16:rowId xmlns:a16="http://schemas.microsoft.com/office/drawing/2014/main" val="3989171242"/>
                  </a:ext>
                </a:extLst>
              </a:tr>
              <a:tr h="58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C</a:t>
                      </a:r>
                      <a:r>
                        <a:rPr lang="ja-JP" altLang="en-US" sz="2400" dirty="0"/>
                        <a:t>点を通り過ぎる桃の数</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個</a:t>
                      </a:r>
                      <a:r>
                        <a:rPr lang="en-US" altLang="ja-JP" sz="2400" dirty="0"/>
                        <a:t>/</a:t>
                      </a:r>
                      <a:r>
                        <a:rPr lang="ja-JP" altLang="en-US" sz="2400" dirty="0"/>
                        <a:t>分</a:t>
                      </a:r>
                      <a:endParaRPr lang="en-US" altLang="ja-JP" sz="2400" dirty="0"/>
                    </a:p>
                  </a:txBody>
                  <a:tcPr/>
                </a:tc>
                <a:tc>
                  <a:txBody>
                    <a:bodyPr/>
                    <a:lstStyle/>
                    <a:p>
                      <a:r>
                        <a:rPr kumimoji="1" lang="ja-JP" altLang="en-US" sz="2400" baseline="0" dirty="0"/>
                        <a:t>桃</a:t>
                      </a:r>
                      <a:r>
                        <a:rPr kumimoji="1" lang="en-US" altLang="ja-JP" sz="2400" baseline="-25000" dirty="0"/>
                        <a:t>C</a:t>
                      </a:r>
                      <a:endParaRPr kumimoji="1" lang="ja-JP" altLang="en-US" sz="2400" baseline="-250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096630489"/>
                  </a:ext>
                </a:extLst>
              </a:tr>
            </a:tbl>
          </a:graphicData>
        </a:graphic>
      </p:graphicFrame>
      <p:sp>
        <p:nvSpPr>
          <p:cNvPr id="25" name="テキスト ボックス 24">
            <a:extLst>
              <a:ext uri="{FF2B5EF4-FFF2-40B4-BE49-F238E27FC236}">
                <a16:creationId xmlns:a16="http://schemas.microsoft.com/office/drawing/2014/main" id="{57475686-72F8-4EAD-B355-15234E40B3B2}"/>
              </a:ext>
            </a:extLst>
          </p:cNvPr>
          <p:cNvSpPr txBox="1"/>
          <p:nvPr/>
        </p:nvSpPr>
        <p:spPr>
          <a:xfrm>
            <a:off x="4431121" y="4727474"/>
            <a:ext cx="3339376" cy="584775"/>
          </a:xfrm>
          <a:prstGeom prst="rect">
            <a:avLst/>
          </a:prstGeom>
          <a:noFill/>
        </p:spPr>
        <p:txBody>
          <a:bodyPr wrap="none" rtlCol="0">
            <a:spAutoFit/>
          </a:bodyPr>
          <a:lstStyle/>
          <a:p>
            <a:r>
              <a:rPr kumimoji="1" lang="ja-JP" altLang="en-US" sz="3200" b="1" dirty="0"/>
              <a:t>桃</a:t>
            </a:r>
            <a:r>
              <a:rPr kumimoji="1" lang="en-US" altLang="ja-JP" sz="3200" b="1" baseline="-25000" dirty="0"/>
              <a:t>c</a:t>
            </a:r>
            <a:r>
              <a:rPr kumimoji="1" lang="ja-JP" altLang="en-US" sz="3200" b="1" dirty="0"/>
              <a:t>　</a:t>
            </a:r>
            <a:r>
              <a:rPr kumimoji="1" lang="en-US" altLang="ja-JP" sz="3200" b="1" dirty="0"/>
              <a:t>=</a:t>
            </a:r>
            <a:r>
              <a:rPr kumimoji="1" lang="ja-JP" altLang="en-US" sz="3200" b="1" dirty="0"/>
              <a:t>　</a:t>
            </a:r>
            <a:r>
              <a:rPr kumimoji="1" lang="en-US" altLang="ja-JP" sz="3200" b="1" dirty="0"/>
              <a:t>v×</a:t>
            </a:r>
            <a:r>
              <a:rPr kumimoji="1" lang="ja-JP" altLang="en-US" sz="3200" b="1" dirty="0"/>
              <a:t>桃</a:t>
            </a:r>
            <a:r>
              <a:rPr kumimoji="1" lang="en-US" altLang="ja-JP" sz="3200" b="1" dirty="0"/>
              <a:t>’</a:t>
            </a:r>
            <a:r>
              <a:rPr kumimoji="1" lang="en-US" altLang="ja-JP" sz="3200" b="1" baseline="-25000" dirty="0"/>
              <a:t>C</a:t>
            </a:r>
            <a:r>
              <a:rPr kumimoji="1" lang="en-US" altLang="ja-JP" sz="3200" b="1" dirty="0"/>
              <a:t> </a:t>
            </a:r>
            <a:endParaRPr kumimoji="1" lang="ja-JP" altLang="en-US" sz="3200" b="1" dirty="0"/>
          </a:p>
        </p:txBody>
      </p:sp>
    </p:spTree>
    <p:extLst>
      <p:ext uri="{BB962C8B-B14F-4D97-AF65-F5344CB8AC3E}">
        <p14:creationId xmlns:p14="http://schemas.microsoft.com/office/powerpoint/2010/main" val="1445987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逆流するとしたら・・・</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708206"/>
            <a:ext cx="10479151" cy="1569660"/>
          </a:xfrm>
          <a:prstGeom prst="rect">
            <a:avLst/>
          </a:prstGeom>
          <a:noFill/>
        </p:spPr>
        <p:txBody>
          <a:bodyPr wrap="none" rtlCol="0">
            <a:spAutoFit/>
          </a:bodyPr>
          <a:lstStyle/>
          <a:p>
            <a:r>
              <a:rPr lang="ja-JP" altLang="en-US" sz="2400" dirty="0"/>
              <a:t>さて川の流れが逆流した場合</a:t>
            </a:r>
            <a:endParaRPr lang="en-US" altLang="ja-JP" sz="2400" dirty="0"/>
          </a:p>
          <a:p>
            <a:r>
              <a:rPr lang="en-US" altLang="ja-JP" sz="2400" dirty="0"/>
              <a:t>C</a:t>
            </a:r>
            <a:r>
              <a:rPr lang="ja-JP" altLang="en-US" sz="2400" dirty="0"/>
              <a:t>点を通り過ぎる桃の数</a:t>
            </a:r>
            <a:r>
              <a:rPr lang="en-US" altLang="ja-JP" sz="2400" dirty="0"/>
              <a:t>(</a:t>
            </a:r>
            <a:r>
              <a:rPr lang="ja-JP" altLang="en-US" sz="2400" dirty="0"/>
              <a:t>桃</a:t>
            </a:r>
            <a:r>
              <a:rPr lang="en-US" altLang="ja-JP" sz="2400" baseline="-25000" dirty="0"/>
              <a:t>C</a:t>
            </a:r>
            <a:r>
              <a:rPr lang="en-US" altLang="ja-JP" sz="2400" dirty="0"/>
              <a:t>)</a:t>
            </a:r>
            <a:r>
              <a:rPr lang="ja-JP" altLang="en-US" sz="2400" dirty="0"/>
              <a:t>はいくらになるでしょうか？</a:t>
            </a:r>
            <a:endParaRPr lang="en-US" altLang="ja-JP" sz="2400" dirty="0"/>
          </a:p>
          <a:p>
            <a:endParaRPr lang="en-US" altLang="ja-JP" sz="2400" dirty="0"/>
          </a:p>
          <a:p>
            <a:r>
              <a:rPr lang="ja-JP" altLang="en-US" sz="2400" dirty="0"/>
              <a:t>答えは</a:t>
            </a:r>
            <a:r>
              <a:rPr lang="en-US" altLang="ja-JP" sz="2400" dirty="0"/>
              <a:t>B</a:t>
            </a:r>
            <a:r>
              <a:rPr lang="ja-JP" altLang="en-US" sz="2400" dirty="0"/>
              <a:t>点から流れてくる桃の数</a:t>
            </a:r>
            <a:r>
              <a:rPr lang="en-US" altLang="ja-JP" sz="2400" dirty="0"/>
              <a:t>(</a:t>
            </a:r>
            <a:r>
              <a:rPr lang="ja-JP" altLang="en-US" sz="2400" dirty="0"/>
              <a:t>桃</a:t>
            </a:r>
            <a:r>
              <a:rPr lang="en-US" altLang="ja-JP" sz="2400" dirty="0"/>
              <a:t>’</a:t>
            </a:r>
            <a:r>
              <a:rPr lang="en-US" altLang="ja-JP" sz="2400" baseline="-25000" dirty="0"/>
              <a:t>C</a:t>
            </a:r>
            <a:r>
              <a:rPr lang="en-US" altLang="ja-JP" sz="2400" dirty="0"/>
              <a:t> )</a:t>
            </a:r>
            <a:r>
              <a:rPr lang="ja-JP" altLang="en-US" sz="2400" dirty="0"/>
              <a:t>が分からない限り計算できません。</a:t>
            </a:r>
            <a:endParaRPr lang="en-US" altLang="ja-JP"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2101910" y="2692631"/>
            <a:ext cx="7073780" cy="2031475"/>
            <a:chOff x="345989" y="2294152"/>
            <a:chExt cx="6705376" cy="1925676"/>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345989" y="2294152"/>
              <a:ext cx="6705376" cy="1925676"/>
              <a:chOff x="1717589" y="2369118"/>
              <a:chExt cx="7347928" cy="2110207"/>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5950084" y="2369118"/>
                <a:ext cx="1415771" cy="461665"/>
              </a:xfrm>
              <a:prstGeom prst="rect">
                <a:avLst/>
              </a:prstGeom>
              <a:noFill/>
            </p:spPr>
            <p:txBody>
              <a:bodyPr wrap="none" rtlCol="0">
                <a:spAutoFit/>
              </a:bodyPr>
              <a:lstStyle/>
              <a:p>
                <a:pPr algn="l"/>
                <a:r>
                  <a:rPr kumimoji="1" lang="ja-JP" altLang="en-US" sz="2400" dirty="0"/>
                  <a:t>川の流れ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1026" name="Picture 2" descr="https://illustimage.com/photo/dl/102.png?20160628">
            <a:extLst>
              <a:ext uri="{FF2B5EF4-FFF2-40B4-BE49-F238E27FC236}">
                <a16:creationId xmlns:a16="http://schemas.microsoft.com/office/drawing/2014/main" id="{0B68A288-B692-4311-8669-72B36C7654F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illustimage.com/photo/dl/102.png?20160628">
            <a:extLst>
              <a:ext uri="{FF2B5EF4-FFF2-40B4-BE49-F238E27FC236}">
                <a16:creationId xmlns:a16="http://schemas.microsoft.com/office/drawing/2014/main" id="{1B3B2843-E202-498E-9B08-EF860A9E713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19" name="矢印: 右 18">
            <a:extLst>
              <a:ext uri="{FF2B5EF4-FFF2-40B4-BE49-F238E27FC236}">
                <a16:creationId xmlns:a16="http://schemas.microsoft.com/office/drawing/2014/main" id="{DFA4F0B2-EFF7-4395-A7D6-7A5D989A376A}"/>
              </a:ext>
            </a:extLst>
          </p:cNvPr>
          <p:cNvSpPr/>
          <p:nvPr/>
        </p:nvSpPr>
        <p:spPr>
          <a:xfrm flipH="1">
            <a:off x="7550560" y="2692631"/>
            <a:ext cx="1011137" cy="38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44B7AB20-ABDA-476D-9EC2-84C2C7A02537}"/>
              </a:ext>
            </a:extLst>
          </p:cNvPr>
          <p:cNvSpPr/>
          <p:nvPr/>
        </p:nvSpPr>
        <p:spPr>
          <a:xfrm flipH="1">
            <a:off x="2938979" y="3492745"/>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2CFA90C-19EB-4FCB-89C9-86F1DEC2D518}"/>
              </a:ext>
            </a:extLst>
          </p:cNvPr>
          <p:cNvSpPr/>
          <p:nvPr/>
        </p:nvSpPr>
        <p:spPr>
          <a:xfrm flipH="1">
            <a:off x="2568441" y="4196902"/>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81AEF886-E23E-49E5-A0B9-E2C6BED4172B}"/>
              </a:ext>
            </a:extLst>
          </p:cNvPr>
          <p:cNvGrpSpPr/>
          <p:nvPr/>
        </p:nvGrpSpPr>
        <p:grpSpPr>
          <a:xfrm>
            <a:off x="7756602" y="3255751"/>
            <a:ext cx="741075" cy="741075"/>
            <a:chOff x="7569921" y="4694875"/>
            <a:chExt cx="741075" cy="741075"/>
          </a:xfrm>
        </p:grpSpPr>
        <p:pic>
          <p:nvPicPr>
            <p:cNvPr id="33" name="Picture 2" descr="https://illustimage.com/photo/dl/102.png?20160628">
              <a:extLst>
                <a:ext uri="{FF2B5EF4-FFF2-40B4-BE49-F238E27FC236}">
                  <a16:creationId xmlns:a16="http://schemas.microsoft.com/office/drawing/2014/main" id="{D6F77852-848D-4E1A-A039-D3BFBDB54F46}"/>
                </a:ext>
              </a:extLst>
            </p:cNvPr>
            <p:cNvPicPr>
              <a:picLocks noChangeAspect="1" noChangeArrowheads="1"/>
            </p:cNvPicPr>
            <p:nvPr/>
          </p:nvPicPr>
          <p:blipFill>
            <a:blip r:embed="rId2"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BDADB716-5225-474F-88D3-F93004F840B5}"/>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grpSp>
        <p:nvGrpSpPr>
          <p:cNvPr id="35" name="グループ化 34">
            <a:extLst>
              <a:ext uri="{FF2B5EF4-FFF2-40B4-BE49-F238E27FC236}">
                <a16:creationId xmlns:a16="http://schemas.microsoft.com/office/drawing/2014/main" id="{628725CA-A655-43C7-9624-13C4E253E058}"/>
              </a:ext>
            </a:extLst>
          </p:cNvPr>
          <p:cNvGrpSpPr/>
          <p:nvPr/>
        </p:nvGrpSpPr>
        <p:grpSpPr>
          <a:xfrm>
            <a:off x="7520041" y="3857120"/>
            <a:ext cx="741075" cy="741075"/>
            <a:chOff x="7569921" y="4694875"/>
            <a:chExt cx="741075" cy="741075"/>
          </a:xfrm>
        </p:grpSpPr>
        <p:pic>
          <p:nvPicPr>
            <p:cNvPr id="36" name="Picture 2" descr="https://illustimage.com/photo/dl/102.png?20160628">
              <a:extLst>
                <a:ext uri="{FF2B5EF4-FFF2-40B4-BE49-F238E27FC236}">
                  <a16:creationId xmlns:a16="http://schemas.microsoft.com/office/drawing/2014/main" id="{9367FFCD-E642-4F9E-85FA-BBB2BB4FF8A7}"/>
                </a:ext>
              </a:extLst>
            </p:cNvPr>
            <p:cNvPicPr>
              <a:picLocks noChangeAspect="1" noChangeArrowheads="1"/>
            </p:cNvPicPr>
            <p:nvPr/>
          </p:nvPicPr>
          <p:blipFill>
            <a:blip r:embed="rId2"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1F075592-BFAF-430E-ACFC-64C725D05B5F}"/>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
        <p:nvSpPr>
          <p:cNvPr id="34" name="テキスト ボックス 33">
            <a:extLst>
              <a:ext uri="{FF2B5EF4-FFF2-40B4-BE49-F238E27FC236}">
                <a16:creationId xmlns:a16="http://schemas.microsoft.com/office/drawing/2014/main" id="{0EC98B36-7990-4927-816E-98405EC7419F}"/>
              </a:ext>
            </a:extLst>
          </p:cNvPr>
          <p:cNvSpPr txBox="1"/>
          <p:nvPr/>
        </p:nvSpPr>
        <p:spPr>
          <a:xfrm>
            <a:off x="878043" y="5419233"/>
            <a:ext cx="10238700" cy="523220"/>
          </a:xfrm>
          <a:prstGeom prst="rect">
            <a:avLst/>
          </a:prstGeom>
          <a:noFill/>
        </p:spPr>
        <p:txBody>
          <a:bodyPr wrap="none" rtlCol="0">
            <a:spAutoFit/>
          </a:bodyPr>
          <a:lstStyle/>
          <a:p>
            <a:r>
              <a:rPr lang="ja-JP" altLang="en-US" sz="2800" b="1" dirty="0"/>
              <a:t>流れの上流側のストリーム変数の値を把握する必要があります</a:t>
            </a:r>
          </a:p>
        </p:txBody>
      </p:sp>
    </p:spTree>
    <p:extLst>
      <p:ext uri="{BB962C8B-B14F-4D97-AF65-F5344CB8AC3E}">
        <p14:creationId xmlns:p14="http://schemas.microsoft.com/office/powerpoint/2010/main" val="360097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BE85790C-05EE-46B2-9D64-6DA32E48E7BF}"/>
              </a:ext>
            </a:extLst>
          </p:cNvPr>
          <p:cNvSpPr/>
          <p:nvPr/>
        </p:nvSpPr>
        <p:spPr>
          <a:xfrm>
            <a:off x="3669175" y="2932032"/>
            <a:ext cx="7684624"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17DBEAC-3666-4FA7-BE77-B230967612D6}"/>
              </a:ext>
            </a:extLst>
          </p:cNvPr>
          <p:cNvSpPr/>
          <p:nvPr/>
        </p:nvSpPr>
        <p:spPr>
          <a:xfrm>
            <a:off x="992572" y="1614261"/>
            <a:ext cx="3930268" cy="993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
        <p:nvSpPr>
          <p:cNvPr id="4" name="テキスト ボックス 3">
            <a:extLst>
              <a:ext uri="{FF2B5EF4-FFF2-40B4-BE49-F238E27FC236}">
                <a16:creationId xmlns:a16="http://schemas.microsoft.com/office/drawing/2014/main" id="{5750CE9D-323C-4709-902D-8D76CFC3B555}"/>
              </a:ext>
            </a:extLst>
          </p:cNvPr>
          <p:cNvSpPr txBox="1"/>
          <p:nvPr/>
        </p:nvSpPr>
        <p:spPr>
          <a:xfrm>
            <a:off x="1195916" y="1795312"/>
            <a:ext cx="3733714" cy="646331"/>
          </a:xfrm>
          <a:prstGeom prst="rect">
            <a:avLst/>
          </a:prstGeom>
          <a:noFill/>
        </p:spPr>
        <p:txBody>
          <a:bodyPr wrap="none" rtlCol="0">
            <a:spAutoFit/>
          </a:bodyPr>
          <a:lstStyle/>
          <a:p>
            <a:r>
              <a:rPr kumimoji="1" lang="ja-JP" altLang="en-US" sz="3600" b="1" dirty="0"/>
              <a:t>桃</a:t>
            </a:r>
            <a:r>
              <a:rPr kumimoji="1" lang="en-US" altLang="ja-JP" sz="3600" b="1" baseline="-25000" dirty="0"/>
              <a:t>c</a:t>
            </a:r>
            <a:r>
              <a:rPr kumimoji="1" lang="ja-JP" altLang="en-US" sz="3600" b="1" dirty="0"/>
              <a:t>　</a:t>
            </a:r>
            <a:r>
              <a:rPr kumimoji="1" lang="en-US" altLang="ja-JP" sz="3600" b="1" dirty="0"/>
              <a:t>=</a:t>
            </a:r>
            <a:r>
              <a:rPr kumimoji="1" lang="ja-JP" altLang="en-US" sz="3600" b="1" dirty="0"/>
              <a:t>　</a:t>
            </a:r>
            <a:r>
              <a:rPr kumimoji="1" lang="en-US" altLang="ja-JP" sz="3600" b="1" dirty="0"/>
              <a:t>v×</a:t>
            </a:r>
            <a:r>
              <a:rPr kumimoji="1" lang="ja-JP" altLang="en-US" sz="3600" b="1" dirty="0"/>
              <a:t>桃</a:t>
            </a:r>
            <a:r>
              <a:rPr kumimoji="1" lang="en-US" altLang="ja-JP" sz="3600" b="1" dirty="0"/>
              <a:t>’</a:t>
            </a:r>
            <a:r>
              <a:rPr kumimoji="1" lang="en-US" altLang="ja-JP" sz="3600" b="1" baseline="-25000" dirty="0"/>
              <a:t>C</a:t>
            </a:r>
            <a:r>
              <a:rPr kumimoji="1" lang="en-US" altLang="ja-JP" sz="3600" b="1" dirty="0"/>
              <a:t> </a:t>
            </a:r>
            <a:endParaRPr kumimoji="1" lang="ja-JP" altLang="en-US" sz="3600" b="1" dirty="0"/>
          </a:p>
        </p:txBody>
      </p:sp>
      <p:sp>
        <p:nvSpPr>
          <p:cNvPr id="5" name="正方形/長方形 4">
            <a:extLst>
              <a:ext uri="{FF2B5EF4-FFF2-40B4-BE49-F238E27FC236}">
                <a16:creationId xmlns:a16="http://schemas.microsoft.com/office/drawing/2014/main" id="{8F49F0F0-DF60-4991-8726-5E5C4A3720A9}"/>
              </a:ext>
            </a:extLst>
          </p:cNvPr>
          <p:cNvSpPr/>
          <p:nvPr/>
        </p:nvSpPr>
        <p:spPr>
          <a:xfrm>
            <a:off x="3767350" y="3810919"/>
            <a:ext cx="2031325" cy="584775"/>
          </a:xfrm>
          <a:prstGeom prst="rect">
            <a:avLst/>
          </a:prstGeom>
        </p:spPr>
        <p:txBody>
          <a:bodyPr wrap="none">
            <a:spAutoFit/>
          </a:bodyPr>
          <a:lstStyle/>
          <a:p>
            <a:r>
              <a:rPr lang="ja-JP" altLang="en-US" sz="3200" b="1" dirty="0"/>
              <a:t>桃</a:t>
            </a:r>
            <a:r>
              <a:rPr lang="en-US" altLang="ja-JP" sz="3200" b="1" dirty="0"/>
              <a:t>’</a:t>
            </a:r>
            <a:r>
              <a:rPr lang="en-US" altLang="ja-JP" sz="3200" b="1" baseline="-25000" dirty="0"/>
              <a:t>C</a:t>
            </a:r>
            <a:r>
              <a:rPr lang="ja-JP" altLang="en-US" sz="3200" b="1" dirty="0"/>
              <a:t>　</a:t>
            </a:r>
            <a:r>
              <a:rPr lang="en-US" altLang="ja-JP" sz="3200" b="1" dirty="0"/>
              <a:t>=</a:t>
            </a:r>
            <a:r>
              <a:rPr lang="ja-JP" altLang="en-US" sz="3200" b="1" dirty="0"/>
              <a:t>　</a:t>
            </a:r>
            <a:endParaRPr lang="ja-JP" altLang="en-US" sz="3200" dirty="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5607853" y="3064102"/>
            <a:ext cx="5745947" cy="2313294"/>
            <a:chOff x="3245149" y="2844225"/>
            <a:chExt cx="5745947" cy="2313294"/>
          </a:xfrm>
        </p:grpSpPr>
        <p:sp>
          <p:nvSpPr>
            <p:cNvPr id="8" name="左中かっこ 7">
              <a:extLst>
                <a:ext uri="{FF2B5EF4-FFF2-40B4-BE49-F238E27FC236}">
                  <a16:creationId xmlns:a16="http://schemas.microsoft.com/office/drawing/2014/main" id="{6E1D6A77-B1C2-4EC2-849C-C20BA4938BCA}"/>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9897F0-AAB9-4B10-AAED-34631B3CEF2E}"/>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10" name="テキスト ボックス 9">
              <a:extLst>
                <a:ext uri="{FF2B5EF4-FFF2-40B4-BE49-F238E27FC236}">
                  <a16:creationId xmlns:a16="http://schemas.microsoft.com/office/drawing/2014/main" id="{76510651-2831-4E07-8302-B03E44B061EF}"/>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11" name="テキスト ボックス 10">
              <a:extLst>
                <a:ext uri="{FF2B5EF4-FFF2-40B4-BE49-F238E27FC236}">
                  <a16:creationId xmlns:a16="http://schemas.microsoft.com/office/drawing/2014/main" id="{82F5E699-FF5D-4F9A-B335-34E1FADB358B}"/>
                </a:ext>
              </a:extLst>
            </p:cNvPr>
            <p:cNvSpPr txBox="1"/>
            <p:nvPr/>
          </p:nvSpPr>
          <p:spPr>
            <a:xfrm>
              <a:off x="5007313" y="2844225"/>
              <a:ext cx="3983783" cy="584775"/>
            </a:xfrm>
            <a:prstGeom prst="rect">
              <a:avLst/>
            </a:prstGeom>
            <a:noFill/>
          </p:spPr>
          <p:txBody>
            <a:bodyPr wrap="none" rtlCol="0">
              <a:spAutoFit/>
            </a:bodyPr>
            <a:lstStyle/>
            <a:p>
              <a:pPr algn="l"/>
              <a:r>
                <a:rPr kumimoji="1" lang="en-US" altLang="ja-JP" sz="3200" dirty="0"/>
                <a:t>(A-&gt;B</a:t>
              </a:r>
              <a:r>
                <a:rPr kumimoji="1" lang="ja-JP" altLang="en-US" sz="3200" dirty="0"/>
                <a:t>に流れる場合</a:t>
              </a:r>
              <a:r>
                <a:rPr kumimoji="1" lang="en-US" altLang="ja-JP" sz="3200" dirty="0"/>
                <a:t>)</a:t>
              </a:r>
              <a:endParaRPr kumimoji="1" lang="ja-JP" altLang="en-US" sz="32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5007313" y="4572744"/>
              <a:ext cx="3983783" cy="584775"/>
            </a:xfrm>
            <a:prstGeom prst="rect">
              <a:avLst/>
            </a:prstGeom>
            <a:noFill/>
          </p:spPr>
          <p:txBody>
            <a:bodyPr wrap="none" rtlCol="0">
              <a:spAutoFit/>
            </a:bodyPr>
            <a:lstStyle/>
            <a:p>
              <a:r>
                <a:rPr lang="en-US" altLang="ja-JP" sz="3200" dirty="0"/>
                <a:t>(B-&gt;A</a:t>
              </a:r>
              <a:r>
                <a:rPr lang="ja-JP" altLang="en-US" sz="3200" dirty="0"/>
                <a:t>に流れる場合</a:t>
              </a:r>
              <a:r>
                <a:rPr kumimoji="1" lang="en-US" altLang="ja-JP" sz="3200" dirty="0"/>
                <a:t>)</a:t>
              </a:r>
              <a:endParaRPr kumimoji="1" lang="ja-JP" altLang="en-US" sz="3200" baseline="-25000" dirty="0"/>
            </a:p>
          </p:txBody>
        </p:sp>
      </p:grpSp>
      <p:sp>
        <p:nvSpPr>
          <p:cNvPr id="13" name="フリーフォーム: 図形 12">
            <a:extLst>
              <a:ext uri="{FF2B5EF4-FFF2-40B4-BE49-F238E27FC236}">
                <a16:creationId xmlns:a16="http://schemas.microsoft.com/office/drawing/2014/main" id="{4DA2A0B4-D939-4DF9-9125-8801725A4B48}"/>
              </a:ext>
            </a:extLst>
          </p:cNvPr>
          <p:cNvSpPr/>
          <p:nvPr/>
        </p:nvSpPr>
        <p:spPr>
          <a:xfrm>
            <a:off x="3767350" y="2441643"/>
            <a:ext cx="845168" cy="4571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502A46AF-8FC4-4F07-A7D3-B33AD94C0EC0}"/>
              </a:ext>
            </a:extLst>
          </p:cNvPr>
          <p:cNvCxnSpPr>
            <a:stCxn id="13" idx="7"/>
          </p:cNvCxnSpPr>
          <p:nvPr/>
        </p:nvCxnSpPr>
        <p:spPr>
          <a:xfrm flipH="1">
            <a:off x="4189934" y="2442348"/>
            <a:ext cx="971" cy="113905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上流側に応じて桃</a:t>
            </a:r>
            <a:r>
              <a:rPr kumimoji="1" lang="en-US" altLang="ja-JP" sz="2400" dirty="0"/>
              <a:t>’</a:t>
            </a:r>
            <a:r>
              <a:rPr kumimoji="1" lang="en-US" altLang="ja-JP" sz="2400" baseline="-25000" dirty="0"/>
              <a:t>C</a:t>
            </a:r>
            <a:r>
              <a:rPr kumimoji="1" lang="ja-JP" altLang="en-US" sz="2400" dirty="0"/>
              <a:t>の値は以下のように場合分けが必要です</a:t>
            </a:r>
            <a:endParaRPr kumimoji="1" lang="en-US" altLang="ja-JP" sz="2400" dirty="0"/>
          </a:p>
          <a:p>
            <a:r>
              <a:rPr lang="ja-JP" altLang="en-US" sz="2400" dirty="0"/>
              <a:t>　</a:t>
            </a:r>
            <a:r>
              <a:rPr lang="en-US" altLang="ja-JP" sz="2400" dirty="0"/>
              <a:t>(A or B</a:t>
            </a:r>
            <a:r>
              <a:rPr lang="ja-JP" altLang="en-US" sz="2400" dirty="0"/>
              <a:t>点を通る桃の数</a:t>
            </a:r>
            <a:r>
              <a:rPr lang="en-US" altLang="ja-JP" sz="2400" dirty="0"/>
              <a:t>(</a:t>
            </a:r>
            <a:r>
              <a:rPr lang="ja-JP" altLang="en-US" sz="2400" dirty="0"/>
              <a:t>桃</a:t>
            </a:r>
            <a:r>
              <a:rPr lang="en-US" altLang="ja-JP" sz="2400" dirty="0"/>
              <a:t>’</a:t>
            </a:r>
            <a:r>
              <a:rPr lang="en-US" altLang="ja-JP" sz="2400" baseline="-25000" dirty="0"/>
              <a:t>A,</a:t>
            </a:r>
            <a:r>
              <a:rPr lang="ja-JP" altLang="en-US" sz="2400" baseline="-25000" dirty="0"/>
              <a:t> </a:t>
            </a:r>
            <a:r>
              <a:rPr lang="ja-JP" altLang="en-US" sz="2400" dirty="0"/>
              <a:t>桃</a:t>
            </a:r>
            <a:r>
              <a:rPr lang="en-US" altLang="ja-JP" sz="2400" dirty="0"/>
              <a:t>’</a:t>
            </a:r>
            <a:r>
              <a:rPr lang="en-US" altLang="ja-JP" sz="2400" baseline="-25000" dirty="0"/>
              <a:t>B</a:t>
            </a:r>
            <a:r>
              <a:rPr lang="en-US" altLang="ja-JP" sz="2400" dirty="0"/>
              <a:t>)</a:t>
            </a:r>
            <a:r>
              <a:rPr lang="ja-JP" altLang="en-US" sz="2400" dirty="0"/>
              <a:t>が桃</a:t>
            </a:r>
            <a:r>
              <a:rPr lang="en-US" altLang="ja-JP" sz="2400" dirty="0"/>
              <a:t>’</a:t>
            </a:r>
            <a:r>
              <a:rPr lang="en-US" altLang="ja-JP" sz="2400" baseline="-25000" dirty="0"/>
              <a:t>C</a:t>
            </a:r>
            <a:r>
              <a:rPr lang="ja-JP" altLang="en-US" sz="2400" dirty="0"/>
              <a:t>と等しいとしています</a:t>
            </a:r>
            <a:r>
              <a:rPr lang="en-US" altLang="ja-JP" sz="2400" dirty="0"/>
              <a:t>)</a:t>
            </a:r>
            <a:endParaRPr kumimoji="1" lang="ja-JP" altLang="en-US" sz="2400" dirty="0"/>
          </a:p>
        </p:txBody>
      </p:sp>
      <p:grpSp>
        <p:nvGrpSpPr>
          <p:cNvPr id="29" name="グループ化 28">
            <a:extLst>
              <a:ext uri="{FF2B5EF4-FFF2-40B4-BE49-F238E27FC236}">
                <a16:creationId xmlns:a16="http://schemas.microsoft.com/office/drawing/2014/main" id="{283F8D69-767F-4183-9313-4F3368CCF632}"/>
              </a:ext>
            </a:extLst>
          </p:cNvPr>
          <p:cNvGrpSpPr/>
          <p:nvPr/>
        </p:nvGrpSpPr>
        <p:grpSpPr>
          <a:xfrm>
            <a:off x="8001097" y="1623124"/>
            <a:ext cx="3175711" cy="1168321"/>
            <a:chOff x="6511157" y="1080169"/>
            <a:chExt cx="4809430" cy="1769356"/>
          </a:xfrm>
        </p:grpSpPr>
        <p:grpSp>
          <p:nvGrpSpPr>
            <p:cNvPr id="17" name="グループ化 16">
              <a:extLst>
                <a:ext uri="{FF2B5EF4-FFF2-40B4-BE49-F238E27FC236}">
                  <a16:creationId xmlns:a16="http://schemas.microsoft.com/office/drawing/2014/main" id="{51759AFF-53DE-4044-AB03-369E9135ACE8}"/>
                </a:ext>
              </a:extLst>
            </p:cNvPr>
            <p:cNvGrpSpPr/>
            <p:nvPr/>
          </p:nvGrpSpPr>
          <p:grpSpPr>
            <a:xfrm>
              <a:off x="6511157" y="1080169"/>
              <a:ext cx="4809430" cy="1665464"/>
              <a:chOff x="1374851" y="2488393"/>
              <a:chExt cx="4558959" cy="1578727"/>
            </a:xfrm>
          </p:grpSpPr>
          <p:grpSp>
            <p:nvGrpSpPr>
              <p:cNvPr id="18" name="グループ化 17">
                <a:extLst>
                  <a:ext uri="{FF2B5EF4-FFF2-40B4-BE49-F238E27FC236}">
                    <a16:creationId xmlns:a16="http://schemas.microsoft.com/office/drawing/2014/main" id="{4FB4DD39-FB3A-4BC3-9879-E30D61C778A5}"/>
                  </a:ext>
                </a:extLst>
              </p:cNvPr>
              <p:cNvGrpSpPr/>
              <p:nvPr/>
            </p:nvGrpSpPr>
            <p:grpSpPr>
              <a:xfrm>
                <a:off x="1374851" y="2488393"/>
                <a:ext cx="4558959" cy="1578727"/>
                <a:chOff x="2845045" y="2581972"/>
                <a:chExt cx="4995824" cy="1730010"/>
              </a:xfrm>
            </p:grpSpPr>
            <p:grpSp>
              <p:nvGrpSpPr>
                <p:cNvPr id="20" name="グループ化 19">
                  <a:extLst>
                    <a:ext uri="{FF2B5EF4-FFF2-40B4-BE49-F238E27FC236}">
                      <a16:creationId xmlns:a16="http://schemas.microsoft.com/office/drawing/2014/main" id="{9DCDB58F-5509-44DE-88F5-FE3B81D93433}"/>
                    </a:ext>
                  </a:extLst>
                </p:cNvPr>
                <p:cNvGrpSpPr/>
                <p:nvPr/>
              </p:nvGrpSpPr>
              <p:grpSpPr>
                <a:xfrm>
                  <a:off x="3398649" y="3105217"/>
                  <a:ext cx="3977794" cy="1206765"/>
                  <a:chOff x="3337019" y="3643638"/>
                  <a:chExt cx="5101953" cy="1547807"/>
                </a:xfrm>
              </p:grpSpPr>
              <p:sp>
                <p:nvSpPr>
                  <p:cNvPr id="25" name="正方形/長方形 24">
                    <a:extLst>
                      <a:ext uri="{FF2B5EF4-FFF2-40B4-BE49-F238E27FC236}">
                        <a16:creationId xmlns:a16="http://schemas.microsoft.com/office/drawing/2014/main" id="{261121AF-31A8-4510-B6BB-558172F8309A}"/>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66596897-2D88-4B9E-874B-1E20FD178874}"/>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587D50E0-1E86-41A7-A0AA-FC2D7ACE3624}"/>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2" name="テキスト ボックス 21">
                  <a:extLst>
                    <a:ext uri="{FF2B5EF4-FFF2-40B4-BE49-F238E27FC236}">
                      <a16:creationId xmlns:a16="http://schemas.microsoft.com/office/drawing/2014/main" id="{F7D008E5-B0EA-449A-8F0F-7AB0515A85A5}"/>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3" name="矢印: 右 22">
                  <a:extLst>
                    <a:ext uri="{FF2B5EF4-FFF2-40B4-BE49-F238E27FC236}">
                      <a16:creationId xmlns:a16="http://schemas.microsoft.com/office/drawing/2014/main" id="{2C1B224C-8D87-428D-9973-2C4CD6DED7A8}"/>
                    </a:ext>
                  </a:extLst>
                </p:cNvPr>
                <p:cNvSpPr/>
                <p:nvPr/>
              </p:nvSpPr>
              <p:spPr>
                <a:xfrm>
                  <a:off x="3510553" y="2581972"/>
                  <a:ext cx="1050325"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4C8CF79-777A-4003-B888-C727B696451B}"/>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27" name="Picture 2" descr="https://illustimage.com/photo/dl/102.png?20160628">
              <a:extLst>
                <a:ext uri="{FF2B5EF4-FFF2-40B4-BE49-F238E27FC236}">
                  <a16:creationId xmlns:a16="http://schemas.microsoft.com/office/drawing/2014/main" id="{4FF181B4-C31D-40F1-AFAD-16C18B85E00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614608" y="1422791"/>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illustimage.com/photo/dl/102.png?20160628">
              <a:extLst>
                <a:ext uri="{FF2B5EF4-FFF2-40B4-BE49-F238E27FC236}">
                  <a16:creationId xmlns:a16="http://schemas.microsoft.com/office/drawing/2014/main" id="{CB7A7ED8-3D01-4A4B-AB37-FF99CB4070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244071" y="2108450"/>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4CF4D5B5-D52B-4E88-98AE-266921132288}"/>
              </a:ext>
            </a:extLst>
          </p:cNvPr>
          <p:cNvGrpSpPr/>
          <p:nvPr/>
        </p:nvGrpSpPr>
        <p:grpSpPr>
          <a:xfrm>
            <a:off x="7981106" y="5277606"/>
            <a:ext cx="3175711" cy="1147297"/>
            <a:chOff x="6511157" y="1098192"/>
            <a:chExt cx="4809430" cy="1737517"/>
          </a:xfrm>
        </p:grpSpPr>
        <p:grpSp>
          <p:nvGrpSpPr>
            <p:cNvPr id="31" name="グループ化 30">
              <a:extLst>
                <a:ext uri="{FF2B5EF4-FFF2-40B4-BE49-F238E27FC236}">
                  <a16:creationId xmlns:a16="http://schemas.microsoft.com/office/drawing/2014/main" id="{56051299-DEF4-4DFE-B344-B7B8172074E2}"/>
                </a:ext>
              </a:extLst>
            </p:cNvPr>
            <p:cNvGrpSpPr/>
            <p:nvPr/>
          </p:nvGrpSpPr>
          <p:grpSpPr>
            <a:xfrm>
              <a:off x="6511157" y="1098192"/>
              <a:ext cx="4809430" cy="1647439"/>
              <a:chOff x="1374851" y="2505478"/>
              <a:chExt cx="4558959" cy="1561641"/>
            </a:xfrm>
          </p:grpSpPr>
          <p:grpSp>
            <p:nvGrpSpPr>
              <p:cNvPr id="34" name="グループ化 33">
                <a:extLst>
                  <a:ext uri="{FF2B5EF4-FFF2-40B4-BE49-F238E27FC236}">
                    <a16:creationId xmlns:a16="http://schemas.microsoft.com/office/drawing/2014/main" id="{9BB5E055-0F12-4A01-9B64-6C01E81DE4E0}"/>
                  </a:ext>
                </a:extLst>
              </p:cNvPr>
              <p:cNvGrpSpPr/>
              <p:nvPr/>
            </p:nvGrpSpPr>
            <p:grpSpPr>
              <a:xfrm>
                <a:off x="1374851" y="2505478"/>
                <a:ext cx="4558959" cy="1561641"/>
                <a:chOff x="2845045" y="2600695"/>
                <a:chExt cx="4995824" cy="1711287"/>
              </a:xfrm>
            </p:grpSpPr>
            <p:grpSp>
              <p:nvGrpSpPr>
                <p:cNvPr id="36" name="グループ化 35">
                  <a:extLst>
                    <a:ext uri="{FF2B5EF4-FFF2-40B4-BE49-F238E27FC236}">
                      <a16:creationId xmlns:a16="http://schemas.microsoft.com/office/drawing/2014/main" id="{6D52978F-1889-42AD-B849-4A6E9D372338}"/>
                    </a:ext>
                  </a:extLst>
                </p:cNvPr>
                <p:cNvGrpSpPr/>
                <p:nvPr/>
              </p:nvGrpSpPr>
              <p:grpSpPr>
                <a:xfrm>
                  <a:off x="3398649" y="3105217"/>
                  <a:ext cx="3977794" cy="1206765"/>
                  <a:chOff x="3337019" y="3643638"/>
                  <a:chExt cx="5101953" cy="1547807"/>
                </a:xfrm>
              </p:grpSpPr>
              <p:sp>
                <p:nvSpPr>
                  <p:cNvPr id="40" name="正方形/長方形 39">
                    <a:extLst>
                      <a:ext uri="{FF2B5EF4-FFF2-40B4-BE49-F238E27FC236}">
                        <a16:creationId xmlns:a16="http://schemas.microsoft.com/office/drawing/2014/main" id="{B5C90987-4CD0-4C30-BB88-DEC2C07C56C3}"/>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7AB4D611-8033-4143-8D4F-EC60346A8F4F}"/>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58F03FBD-BD96-4E0E-A978-00559099D6A6}"/>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38" name="テキスト ボックス 37">
                  <a:extLst>
                    <a:ext uri="{FF2B5EF4-FFF2-40B4-BE49-F238E27FC236}">
                      <a16:creationId xmlns:a16="http://schemas.microsoft.com/office/drawing/2014/main" id="{940C8912-F3E3-4628-B880-D0CCF3E4610C}"/>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39" name="矢印: 右 38">
                  <a:extLst>
                    <a:ext uri="{FF2B5EF4-FFF2-40B4-BE49-F238E27FC236}">
                      <a16:creationId xmlns:a16="http://schemas.microsoft.com/office/drawing/2014/main" id="{C7E9165D-66E2-4A62-A3F8-18EF91A1BB1F}"/>
                    </a:ext>
                  </a:extLst>
                </p:cNvPr>
                <p:cNvSpPr/>
                <p:nvPr/>
              </p:nvSpPr>
              <p:spPr>
                <a:xfrm rot="10800000">
                  <a:off x="6277588" y="2600695"/>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9B28FE09-C098-4C25-BB64-2D911FF3128F}"/>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32" name="Picture 2" descr="https://illustimage.com/photo/dl/102.png?20160628">
              <a:extLst>
                <a:ext uri="{FF2B5EF4-FFF2-40B4-BE49-F238E27FC236}">
                  <a16:creationId xmlns:a16="http://schemas.microsoft.com/office/drawing/2014/main" id="{9DA01954-D794-4F29-91FB-2046FD8F0B9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070099" y="1408974"/>
              <a:ext cx="741076" cy="7410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illustimage.com/photo/dl/102.png?20160628">
              <a:extLst>
                <a:ext uri="{FF2B5EF4-FFF2-40B4-BE49-F238E27FC236}">
                  <a16:creationId xmlns:a16="http://schemas.microsoft.com/office/drawing/2014/main" id="{361A0CC2-9030-406C-9E79-81BA56E40A7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699562" y="2094634"/>
              <a:ext cx="741076"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6478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CDCA80E-562F-4B7A-8C39-59D75EE77354}"/>
              </a:ext>
            </a:extLst>
          </p:cNvPr>
          <p:cNvSpPr/>
          <p:nvPr/>
        </p:nvSpPr>
        <p:spPr>
          <a:xfrm>
            <a:off x="1858055" y="2412840"/>
            <a:ext cx="6452567" cy="25066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41</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83015" y="880009"/>
            <a:ext cx="11425970" cy="830997"/>
          </a:xfrm>
          <a:prstGeom prst="rect">
            <a:avLst/>
          </a:prstGeom>
          <a:noFill/>
        </p:spPr>
        <p:txBody>
          <a:bodyPr wrap="square" rtlCol="0">
            <a:spAutoFit/>
          </a:bodyPr>
          <a:lstStyle/>
          <a:p>
            <a:r>
              <a:rPr lang="ja-JP" altLang="en-US" sz="2400" dirty="0"/>
              <a:t>川の速さ</a:t>
            </a:r>
            <a:r>
              <a:rPr lang="en-US" altLang="ja-JP" sz="2400" dirty="0"/>
              <a:t>V</a:t>
            </a:r>
            <a:r>
              <a:rPr lang="ja-JP" altLang="en-US" sz="2400" dirty="0"/>
              <a:t>を</a:t>
            </a:r>
            <a:r>
              <a:rPr lang="en-US" altLang="ja-JP" sz="2400" dirty="0"/>
              <a:t>A-&gt;B</a:t>
            </a:r>
            <a:r>
              <a:rPr lang="ja-JP" altLang="en-US" sz="2400" dirty="0"/>
              <a:t>に流れる場合を正、</a:t>
            </a:r>
            <a:r>
              <a:rPr lang="en-US" altLang="ja-JP" sz="2400" dirty="0"/>
              <a:t> B-&gt;A</a:t>
            </a:r>
            <a:r>
              <a:rPr lang="ja-JP" altLang="en-US" sz="2400" dirty="0"/>
              <a:t>に流れる場合を負としたら以下のように表すことができます</a:t>
            </a:r>
            <a:endParaRPr lang="en-US" altLang="ja-JP" sz="2400" dirty="0"/>
          </a:p>
        </p:txBody>
      </p:sp>
      <p:grpSp>
        <p:nvGrpSpPr>
          <p:cNvPr id="25" name="グループ化 24">
            <a:extLst>
              <a:ext uri="{FF2B5EF4-FFF2-40B4-BE49-F238E27FC236}">
                <a16:creationId xmlns:a16="http://schemas.microsoft.com/office/drawing/2014/main" id="{1D56270F-9B60-408C-9413-8E659BCF7C6D}"/>
              </a:ext>
            </a:extLst>
          </p:cNvPr>
          <p:cNvGrpSpPr/>
          <p:nvPr/>
        </p:nvGrpSpPr>
        <p:grpSpPr>
          <a:xfrm>
            <a:off x="2007564" y="2606212"/>
            <a:ext cx="5976259" cy="2313294"/>
            <a:chOff x="491710" y="2844225"/>
            <a:chExt cx="5976259" cy="2313294"/>
          </a:xfrm>
        </p:grpSpPr>
        <p:sp>
          <p:nvSpPr>
            <p:cNvPr id="23" name="テキスト ボックス 22">
              <a:extLst>
                <a:ext uri="{FF2B5EF4-FFF2-40B4-BE49-F238E27FC236}">
                  <a16:creationId xmlns:a16="http://schemas.microsoft.com/office/drawing/2014/main" id="{74319794-C636-4A57-A6D2-AB0FCD719DA1}"/>
                </a:ext>
              </a:extLst>
            </p:cNvPr>
            <p:cNvSpPr txBox="1"/>
            <p:nvPr/>
          </p:nvSpPr>
          <p:spPr>
            <a:xfrm>
              <a:off x="491710" y="3608662"/>
              <a:ext cx="2501006" cy="584775"/>
            </a:xfrm>
            <a:prstGeom prst="rect">
              <a:avLst/>
            </a:prstGeom>
            <a:noFill/>
          </p:spPr>
          <p:txBody>
            <a:bodyPr wrap="none" rtlCol="0">
              <a:spAutoFit/>
            </a:bodyPr>
            <a:lstStyle/>
            <a:p>
              <a:r>
                <a:rPr lang="ja-JP" altLang="en-US" sz="3200" b="1" dirty="0"/>
                <a:t>桃</a:t>
              </a:r>
              <a:r>
                <a:rPr lang="en-US" altLang="ja-JP" sz="3200" b="1" baseline="-25000" dirty="0"/>
                <a:t>c</a:t>
              </a:r>
              <a:r>
                <a:rPr lang="ja-JP" altLang="en-US" sz="3200" b="1" dirty="0"/>
                <a:t>　</a:t>
              </a:r>
              <a:r>
                <a:rPr lang="en-US" altLang="ja-JP" sz="3200" b="1" dirty="0"/>
                <a:t>=</a:t>
              </a:r>
              <a:r>
                <a:rPr lang="ja-JP" altLang="en-US" sz="3200" b="1" dirty="0"/>
                <a:t>　</a:t>
              </a:r>
              <a:r>
                <a:rPr lang="en-US" altLang="ja-JP" sz="3200" b="1" dirty="0"/>
                <a:t>v×</a:t>
              </a:r>
              <a:endParaRPr kumimoji="1" lang="ja-JP" altLang="en-US" sz="32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29" name="テキスト ボックス 28">
              <a:extLst>
                <a:ext uri="{FF2B5EF4-FFF2-40B4-BE49-F238E27FC236}">
                  <a16:creationId xmlns:a16="http://schemas.microsoft.com/office/drawing/2014/main" id="{58C70D6E-C3EE-418F-81A4-7A8FE6999078}"/>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31" name="テキスト ボックス 30">
              <a:extLst>
                <a:ext uri="{FF2B5EF4-FFF2-40B4-BE49-F238E27FC236}">
                  <a16:creationId xmlns:a16="http://schemas.microsoft.com/office/drawing/2014/main" id="{1A8949DA-2C0B-4362-9DE5-0617C1CDB918}"/>
                </a:ext>
              </a:extLst>
            </p:cNvPr>
            <p:cNvSpPr txBox="1"/>
            <p:nvPr/>
          </p:nvSpPr>
          <p:spPr>
            <a:xfrm>
              <a:off x="5007313" y="2844225"/>
              <a:ext cx="1460656" cy="584775"/>
            </a:xfrm>
            <a:prstGeom prst="rect">
              <a:avLst/>
            </a:prstGeom>
            <a:noFill/>
          </p:spPr>
          <p:txBody>
            <a:bodyPr wrap="none" rtlCol="0">
              <a:spAutoFit/>
            </a:bodyPr>
            <a:lstStyle/>
            <a:p>
              <a:pPr algn="l"/>
              <a:r>
                <a:rPr kumimoji="1" lang="en-US" altLang="ja-JP" sz="3200" dirty="0"/>
                <a:t>(v &gt; 0)</a:t>
              </a:r>
              <a:endParaRPr kumimoji="1" lang="ja-JP" altLang="en-US" sz="3200"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5007313" y="4572744"/>
              <a:ext cx="1460656" cy="584775"/>
            </a:xfrm>
            <a:prstGeom prst="rect">
              <a:avLst/>
            </a:prstGeom>
            <a:noFill/>
          </p:spPr>
          <p:txBody>
            <a:bodyPr wrap="none" rtlCol="0">
              <a:spAutoFit/>
            </a:bodyPr>
            <a:lstStyle/>
            <a:p>
              <a:pPr algn="l"/>
              <a:r>
                <a:rPr kumimoji="1" lang="en-US" altLang="ja-JP" sz="3200" dirty="0"/>
                <a:t>(v </a:t>
              </a:r>
              <a:r>
                <a:rPr lang="en-US" altLang="ja-JP" sz="3200" dirty="0"/>
                <a:t>&lt;</a:t>
              </a:r>
              <a:r>
                <a:rPr kumimoji="1" lang="en-US" altLang="ja-JP" sz="3200" dirty="0"/>
                <a:t> 0)</a:t>
              </a:r>
              <a:endParaRPr kumimoji="1" lang="ja-JP" altLang="en-US" sz="3200" baseline="-25000" dirty="0"/>
            </a:p>
          </p:txBody>
        </p:sp>
      </p:grpSp>
      <p:sp>
        <p:nvSpPr>
          <p:cNvPr id="26" name="テキスト ボックス 25">
            <a:extLst>
              <a:ext uri="{FF2B5EF4-FFF2-40B4-BE49-F238E27FC236}">
                <a16:creationId xmlns:a16="http://schemas.microsoft.com/office/drawing/2014/main" id="{DFAE881D-85DB-4ECA-BDBC-0EC20ED67282}"/>
              </a:ext>
            </a:extLst>
          </p:cNvPr>
          <p:cNvSpPr txBox="1"/>
          <p:nvPr/>
        </p:nvSpPr>
        <p:spPr>
          <a:xfrm>
            <a:off x="4755215" y="5018190"/>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
        <p:nvSpPr>
          <p:cNvPr id="27" name="テキスト ボックス 26">
            <a:extLst>
              <a:ext uri="{FF2B5EF4-FFF2-40B4-BE49-F238E27FC236}">
                <a16:creationId xmlns:a16="http://schemas.microsoft.com/office/drawing/2014/main" id="{268CD23B-9E92-44C3-9033-9CE3F0B0FA3A}"/>
              </a:ext>
            </a:extLst>
          </p:cNvPr>
          <p:cNvSpPr txBox="1"/>
          <p:nvPr/>
        </p:nvSpPr>
        <p:spPr>
          <a:xfrm>
            <a:off x="9175612" y="3493759"/>
            <a:ext cx="1516762" cy="461665"/>
          </a:xfrm>
          <a:prstGeom prst="rect">
            <a:avLst/>
          </a:prstGeom>
          <a:noFill/>
        </p:spPr>
        <p:txBody>
          <a:bodyPr wrap="none" rtlCol="0">
            <a:spAutoFit/>
          </a:bodyPr>
          <a:lstStyle/>
          <a:p>
            <a:pPr algn="l"/>
            <a:r>
              <a:rPr kumimoji="1" lang="ja-JP" altLang="en-US" sz="2400" dirty="0"/>
              <a:t>・・・</a:t>
            </a:r>
            <a:r>
              <a:rPr kumimoji="1" lang="en-US" altLang="ja-JP" sz="2400" dirty="0"/>
              <a:t>(1)</a:t>
            </a:r>
            <a:endParaRPr kumimoji="1" lang="ja-JP" altLang="en-US" sz="2400" dirty="0"/>
          </a:p>
        </p:txBody>
      </p:sp>
      <p:sp>
        <p:nvSpPr>
          <p:cNvPr id="38" name="Shape 130">
            <a:extLst>
              <a:ext uri="{FF2B5EF4-FFF2-40B4-BE49-F238E27FC236}">
                <a16:creationId xmlns:a16="http://schemas.microsoft.com/office/drawing/2014/main" id="{4E12B3ED-E0C8-4FC4-A613-4BE276D01DBB}"/>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Tree>
    <p:extLst>
      <p:ext uri="{BB962C8B-B14F-4D97-AF65-F5344CB8AC3E}">
        <p14:creationId xmlns:p14="http://schemas.microsoft.com/office/powerpoint/2010/main" val="1640172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FF0A507-14FD-4BB0-990F-C2637A5C3768}"/>
              </a:ext>
            </a:extLst>
          </p:cNvPr>
          <p:cNvSpPr/>
          <p:nvPr/>
        </p:nvSpPr>
        <p:spPr>
          <a:xfrm>
            <a:off x="164227" y="1374976"/>
            <a:ext cx="11499469" cy="23146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F005C8-9166-43F1-BAC5-B106CB129DF9}"/>
              </a:ext>
            </a:extLst>
          </p:cNvPr>
          <p:cNvSpPr/>
          <p:nvPr/>
        </p:nvSpPr>
        <p:spPr>
          <a:xfrm>
            <a:off x="3105381" y="4633665"/>
            <a:ext cx="4342310" cy="21369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42</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29" y="881835"/>
            <a:ext cx="4286751" cy="461665"/>
          </a:xfrm>
          <a:prstGeom prst="rect">
            <a:avLst/>
          </a:prstGeom>
          <a:noFill/>
        </p:spPr>
        <p:txBody>
          <a:bodyPr wrap="none" rtlCol="0">
            <a:spAutoFit/>
          </a:bodyPr>
          <a:lstStyle/>
          <a:p>
            <a:r>
              <a:rPr lang="ja-JP" altLang="en-US" sz="2400" dirty="0"/>
              <a:t>式</a:t>
            </a:r>
            <a:r>
              <a:rPr lang="en-US" altLang="ja-JP" sz="2400" dirty="0"/>
              <a:t>(1)</a:t>
            </a:r>
            <a:r>
              <a:rPr lang="ja-JP" altLang="en-US" sz="2400" dirty="0"/>
              <a:t>を一般的に書き直します</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79666" y="2343534"/>
            <a:ext cx="5995552"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301166" y="1830494"/>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35160" y="1599661"/>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32234" y="2988038"/>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&lt;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616794" y="2988036"/>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32234" y="1599661"/>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&gt; 0)</a:t>
            </a:r>
            <a:endParaRPr kumimoji="1" lang="ja-JP" altLang="en-US" sz="2400" baseline="-25000" dirty="0"/>
          </a:p>
        </p:txBody>
      </p:sp>
      <p:sp>
        <p:nvSpPr>
          <p:cNvPr id="5" name="テキスト ボックス 4">
            <a:extLst>
              <a:ext uri="{FF2B5EF4-FFF2-40B4-BE49-F238E27FC236}">
                <a16:creationId xmlns:a16="http://schemas.microsoft.com/office/drawing/2014/main" id="{72E53C9C-8587-4FEB-9D65-50A078BD6AC3}"/>
              </a:ext>
            </a:extLst>
          </p:cNvPr>
          <p:cNvSpPr txBox="1"/>
          <p:nvPr/>
        </p:nvSpPr>
        <p:spPr>
          <a:xfrm>
            <a:off x="7447691" y="5436629"/>
            <a:ext cx="1516762" cy="461665"/>
          </a:xfrm>
          <a:prstGeom prst="rect">
            <a:avLst/>
          </a:prstGeom>
          <a:noFill/>
        </p:spPr>
        <p:txBody>
          <a:bodyPr wrap="none" rtlCol="0">
            <a:spAutoFit/>
          </a:bodyPr>
          <a:lstStyle/>
          <a:p>
            <a:pPr algn="l"/>
            <a:r>
              <a:rPr kumimoji="1" lang="ja-JP" altLang="en-US" sz="2400" dirty="0"/>
              <a:t>・・・</a:t>
            </a:r>
            <a:r>
              <a:rPr kumimoji="1" lang="en-US" altLang="ja-JP" sz="2400" dirty="0"/>
              <a:t>(2)</a:t>
            </a:r>
            <a:endParaRPr kumimoji="1" lang="ja-JP" altLang="en-US" sz="2400" dirty="0"/>
          </a:p>
        </p:txBody>
      </p:sp>
      <p:sp>
        <p:nvSpPr>
          <p:cNvPr id="6" name="テキスト ボックス 5">
            <a:extLst>
              <a:ext uri="{FF2B5EF4-FFF2-40B4-BE49-F238E27FC236}">
                <a16:creationId xmlns:a16="http://schemas.microsoft.com/office/drawing/2014/main" id="{6B8E89DA-788D-48B3-A12E-7EEA4BABEF57}"/>
              </a:ext>
            </a:extLst>
          </p:cNvPr>
          <p:cNvSpPr txBox="1"/>
          <p:nvPr/>
        </p:nvSpPr>
        <p:spPr>
          <a:xfrm>
            <a:off x="266992" y="4005879"/>
            <a:ext cx="5109091" cy="461665"/>
          </a:xfrm>
          <a:prstGeom prst="rect">
            <a:avLst/>
          </a:prstGeom>
          <a:noFill/>
        </p:spPr>
        <p:txBody>
          <a:bodyPr wrap="none" rtlCol="0">
            <a:spAutoFit/>
          </a:bodyPr>
          <a:lstStyle/>
          <a:p>
            <a:pPr algn="l"/>
            <a:r>
              <a:rPr kumimoji="1" lang="ja-JP" altLang="en-US" sz="2400" dirty="0"/>
              <a:t>上式を記号化すると次式となります</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65AEC0C-AF98-44C4-AFBA-EA57A7D3FF77}"/>
                  </a:ext>
                </a:extLst>
              </p:cNvPr>
              <p:cNvSpPr txBox="1"/>
              <p:nvPr/>
            </p:nvSpPr>
            <p:spPr>
              <a:xfrm>
                <a:off x="3206296" y="4882143"/>
                <a:ext cx="3664721" cy="1572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𝑚</m:t>
                      </m:r>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h</m:t>
                              </m:r>
                              <m:r>
                                <a:rPr kumimoji="1" lang="en-US" altLang="ja-JP" sz="3200" b="0" i="1" baseline="-25000" smtClean="0">
                                  <a:latin typeface="Cambria Math" panose="02040503050406030204" pitchFamily="18" charset="0"/>
                                </a:rPr>
                                <m:t>𝐴</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&gt;0)</m:t>
                              </m:r>
                            </m:e>
                            <m:e/>
                            <m:e>
                              <m:r>
                                <a:rPr lang="en-US" altLang="ja-JP" sz="3200" i="1">
                                  <a:latin typeface="Cambria Math" panose="02040503050406030204" pitchFamily="18" charset="0"/>
                                </a:rPr>
                                <m:t>h</m:t>
                              </m:r>
                              <m:r>
                                <a:rPr lang="en-US" altLang="ja-JP" sz="3200" b="0" i="1" baseline="-25000" smtClean="0">
                                  <a:latin typeface="Cambria Math" panose="02040503050406030204" pitchFamily="18" charset="0"/>
                                </a:rPr>
                                <m:t>𝐵</m:t>
                              </m:r>
                              <m:r>
                                <a:rPr lang="en-US" altLang="ja-JP" sz="3200" i="1">
                                  <a:latin typeface="Cambria Math" panose="02040503050406030204" pitchFamily="18" charset="0"/>
                                </a:rPr>
                                <m:t>  (</m:t>
                              </m:r>
                              <m:r>
                                <a:rPr lang="en-US" altLang="ja-JP" sz="3200" i="1">
                                  <a:latin typeface="Cambria Math" panose="02040503050406030204" pitchFamily="18" charset="0"/>
                                </a:rPr>
                                <m:t>𝑚</m:t>
                              </m:r>
                              <m:r>
                                <a:rPr lang="en-US" altLang="ja-JP" sz="3200" b="0" i="1" smtClean="0">
                                  <a:latin typeface="Cambria Math" panose="02040503050406030204" pitchFamily="18" charset="0"/>
                                </a:rPr>
                                <m:t>&lt;</m:t>
                              </m:r>
                              <m:r>
                                <a:rPr lang="en-US" altLang="ja-JP" sz="3200" i="1">
                                  <a:latin typeface="Cambria Math" panose="02040503050406030204" pitchFamily="18" charset="0"/>
                                </a:rPr>
                                <m:t>0)</m:t>
                              </m:r>
                            </m:e>
                          </m:eqArr>
                        </m:e>
                      </m:d>
                    </m:oMath>
                  </m:oMathPara>
                </a14:m>
                <a:endParaRPr kumimoji="1" lang="ja-JP" altLang="en-US" sz="3200" dirty="0"/>
              </a:p>
            </p:txBody>
          </p:sp>
        </mc:Choice>
        <mc:Fallback xmlns="">
          <p:sp>
            <p:nvSpPr>
              <p:cNvPr id="44" name="テキスト ボックス 43">
                <a:extLst>
                  <a:ext uri="{FF2B5EF4-FFF2-40B4-BE49-F238E27FC236}">
                    <a16:creationId xmlns:a16="http://schemas.microsoft.com/office/drawing/2014/main" id="{765AEC0C-AF98-44C4-AFBA-EA57A7D3FF77}"/>
                  </a:ext>
                </a:extLst>
              </p:cNvPr>
              <p:cNvSpPr txBox="1">
                <a:spLocks noRot="1" noChangeAspect="1" noMove="1" noResize="1" noEditPoints="1" noAdjustHandles="1" noChangeArrowheads="1" noChangeShapeType="1" noTextEdit="1"/>
              </p:cNvSpPr>
              <p:nvPr/>
            </p:nvSpPr>
            <p:spPr>
              <a:xfrm>
                <a:off x="3206296" y="4882143"/>
                <a:ext cx="3664721" cy="1572162"/>
              </a:xfrm>
              <a:prstGeom prst="rect">
                <a:avLst/>
              </a:prstGeom>
              <a:blipFill>
                <a:blip r:embed="rId2"/>
                <a:stretch>
                  <a:fillRect/>
                </a:stretch>
              </a:blipFill>
            </p:spPr>
            <p:txBody>
              <a:bodyPr/>
              <a:lstStyle/>
              <a:p>
                <a:r>
                  <a:rPr lang="ja-JP" altLang="en-US">
                    <a:noFill/>
                  </a:rPr>
                  <a:t> </a:t>
                </a:r>
              </a:p>
            </p:txBody>
          </p:sp>
        </mc:Fallback>
      </mc:AlternateContent>
      <p:sp>
        <p:nvSpPr>
          <p:cNvPr id="45" name="Shape 130">
            <a:extLst>
              <a:ext uri="{FF2B5EF4-FFF2-40B4-BE49-F238E27FC236}">
                <a16:creationId xmlns:a16="http://schemas.microsoft.com/office/drawing/2014/main" id="{B7F88EE4-6BC3-4BDF-9D47-AB2EAB57E565}"/>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輸送される物理量の計算式</a:t>
            </a:r>
            <a:endParaRPr lang="en-US" altLang="ja-JP" dirty="0"/>
          </a:p>
        </p:txBody>
      </p:sp>
      <p:sp>
        <p:nvSpPr>
          <p:cNvPr id="10" name="テキスト ボックス 9">
            <a:extLst>
              <a:ext uri="{FF2B5EF4-FFF2-40B4-BE49-F238E27FC236}">
                <a16:creationId xmlns:a16="http://schemas.microsoft.com/office/drawing/2014/main" id="{9CFB567F-80DE-4C8D-AD00-E55FA75A50C7}"/>
              </a:ext>
            </a:extLst>
          </p:cNvPr>
          <p:cNvSpPr txBox="1"/>
          <p:nvPr/>
        </p:nvSpPr>
        <p:spPr>
          <a:xfrm>
            <a:off x="9262397" y="4978611"/>
            <a:ext cx="2743201" cy="1323439"/>
          </a:xfrm>
          <a:prstGeom prst="rect">
            <a:avLst/>
          </a:prstGeom>
          <a:noFill/>
        </p:spPr>
        <p:txBody>
          <a:bodyPr wrap="square" rtlCol="0">
            <a:spAutoFit/>
          </a:bodyPr>
          <a:lstStyle/>
          <a:p>
            <a:pPr algn="l"/>
            <a:r>
              <a:rPr kumimoji="1" lang="ja-JP" altLang="en-US" sz="1600" dirty="0"/>
              <a:t>記号は以下をイメージしています</a:t>
            </a:r>
            <a:endParaRPr kumimoji="1" lang="en-US" altLang="ja-JP" sz="1600" dirty="0"/>
          </a:p>
          <a:p>
            <a:pPr algn="l"/>
            <a:r>
              <a:rPr kumimoji="1" lang="ja-JP" altLang="en-US" sz="1600" dirty="0"/>
              <a:t>　質量流量</a:t>
            </a:r>
            <a:r>
              <a:rPr kumimoji="1" lang="en-US" altLang="ja-JP" sz="1600" dirty="0"/>
              <a:t>m</a:t>
            </a:r>
          </a:p>
          <a:p>
            <a:pPr algn="l"/>
            <a:r>
              <a:rPr kumimoji="1" lang="ja-JP" altLang="en-US" sz="1600" dirty="0"/>
              <a:t>　比エンタルピー</a:t>
            </a:r>
            <a:r>
              <a:rPr kumimoji="1" lang="en-US" altLang="ja-JP" sz="1600" dirty="0"/>
              <a:t>h</a:t>
            </a:r>
          </a:p>
          <a:p>
            <a:pPr algn="l"/>
            <a:r>
              <a:rPr kumimoji="1" lang="ja-JP" altLang="en-US" sz="1600" dirty="0"/>
              <a:t>　エンタルピー</a:t>
            </a:r>
            <a:r>
              <a:rPr kumimoji="1" lang="en-US" altLang="ja-JP" sz="1600" dirty="0"/>
              <a:t>H</a:t>
            </a:r>
            <a:endParaRPr kumimoji="1" lang="ja-JP" altLang="en-US" sz="1600" dirty="0"/>
          </a:p>
        </p:txBody>
      </p:sp>
    </p:spTree>
    <p:extLst>
      <p:ext uri="{BB962C8B-B14F-4D97-AF65-F5344CB8AC3E}">
        <p14:creationId xmlns:p14="http://schemas.microsoft.com/office/powerpoint/2010/main" val="2902546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sp>
        <p:nvSpPr>
          <p:cNvPr id="3" name="Shape 130">
            <a:extLst>
              <a:ext uri="{FF2B5EF4-FFF2-40B4-BE49-F238E27FC236}">
                <a16:creationId xmlns:a16="http://schemas.microsoft.com/office/drawing/2014/main" id="{57849563-BC19-4DAD-B5A1-DD77C44C64F0}"/>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計算の安定化</a:t>
            </a: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逆流が発生すると質量流量</a:t>
                </a:r>
                <a14:m>
                  <m:oMath xmlns:m="http://schemas.openxmlformats.org/officeDocument/2006/math">
                    <m:r>
                      <a:rPr lang="en-US" altLang="ja-JP" sz="2400" i="1">
                        <a:latin typeface="Cambria Math" panose="02040503050406030204" pitchFamily="18" charset="0"/>
                      </a:rPr>
                      <m:t>𝑚</m:t>
                    </m:r>
                  </m:oMath>
                </a14:m>
                <a:r>
                  <a:rPr lang="ja-JP" altLang="en-US" sz="2400" dirty="0"/>
                  <a:t>が</a:t>
                </a:r>
                <a:r>
                  <a:rPr lang="en-US" altLang="ja-JP" sz="2400" dirty="0"/>
                  <a:t>0</a:t>
                </a:r>
                <a:r>
                  <a:rPr lang="ja-JP" altLang="en-US" sz="2400" dirty="0"/>
                  <a:t>となる瞬間が発生します。</a:t>
                </a:r>
                <a:endParaRPr lang="en-US" altLang="ja-JP" sz="2400" dirty="0"/>
              </a:p>
              <a:p>
                <a:r>
                  <a:rPr lang="en-US" altLang="ja-JP" sz="2400" dirty="0"/>
                  <a:t>Modelica</a:t>
                </a:r>
                <a:r>
                  <a:rPr lang="ja-JP" altLang="en-US" sz="2400" dirty="0"/>
                  <a:t>にかかわらず数値計算では</a:t>
                </a:r>
                <a:r>
                  <a:rPr lang="en-US" altLang="ja-JP" sz="2400" dirty="0"/>
                  <a:t>0</a:t>
                </a:r>
                <a:r>
                  <a:rPr lang="ja-JP" altLang="en-US" sz="2400" dirty="0"/>
                  <a:t>となると計算が不安定になることが多くなります。</a:t>
                </a:r>
                <a:endParaRPr lang="en-US" altLang="ja-JP" sz="2400" dirty="0"/>
              </a:p>
              <a:p>
                <a:r>
                  <a:rPr lang="en-US" altLang="ja-JP" sz="2400" dirty="0"/>
                  <a:t>0</a:t>
                </a:r>
                <a:r>
                  <a:rPr lang="ja-JP" altLang="en-US" sz="2400" dirty="0"/>
                  <a:t>は避けるため、</a:t>
                </a:r>
                <a:r>
                  <a:rPr lang="en-US" altLang="ja-JP" sz="2400" dirty="0"/>
                  <a:t> </a:t>
                </a:r>
                <a14:m>
                  <m:oMath xmlns:m="http://schemas.openxmlformats.org/officeDocument/2006/math">
                    <m:r>
                      <a:rPr lang="en-US" altLang="ja-JP" sz="2400" i="1">
                        <a:latin typeface="Cambria Math" panose="02040503050406030204" pitchFamily="18" charset="0"/>
                      </a:rPr>
                      <m:t>𝑚</m:t>
                    </m:r>
                  </m:oMath>
                </a14:m>
                <a:r>
                  <a:rPr lang="ja-JP" altLang="en-US" sz="2400" dirty="0"/>
                  <a:t>は以下の式で計算することにしましょう。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B34B01A-49B4-4368-B57C-B8F5A4F4415B}"/>
                  </a:ext>
                </a:extLst>
              </p:cNvPr>
              <p:cNvSpPr txBox="1"/>
              <p:nvPr/>
            </p:nvSpPr>
            <p:spPr>
              <a:xfrm>
                <a:off x="2314105" y="2645449"/>
                <a:ext cx="7051738" cy="137563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i="1">
                              <a:latin typeface="Cambria Math" panose="02040503050406030204" pitchFamily="18" charset="0"/>
                            </a:rPr>
                            <m:t>−</m:t>
                          </m:r>
                          <m:r>
                            <m:rPr>
                              <m:sty m:val="p"/>
                            </m:rPr>
                            <a:rPr lang="en-US" altLang="ja-JP" sz="2800">
                              <a:latin typeface="Cambria Math" panose="02040503050406030204" pitchFamily="18" charset="0"/>
                            </a:rPr>
                            <m:t>max</m:t>
                          </m:r>
                          <m:r>
                            <a:rPr lang="en-US" altLang="ja-JP" sz="2800" i="1">
                              <a:latin typeface="Cambria Math" panose="02040503050406030204" pitchFamily="18" charset="0"/>
                            </a:rPr>
                            <m:t>⁡(</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h</m:t>
                              </m:r>
                              <m:r>
                                <a:rPr kumimoji="1" lang="en-US" altLang="ja-JP" sz="2800" b="0" i="1" baseline="-25000"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&gt;0)</m:t>
                              </m:r>
                            </m:e>
                            <m:e/>
                            <m:e>
                              <m:r>
                                <a:rPr lang="en-US" altLang="ja-JP" sz="2800" i="1">
                                  <a:latin typeface="Cambria Math" panose="02040503050406030204" pitchFamily="18" charset="0"/>
                                </a:rPr>
                                <m:t>h</m:t>
                              </m:r>
                              <m:r>
                                <a:rPr lang="en-US" altLang="ja-JP" sz="2800" b="0" i="1" baseline="-25000" smtClean="0">
                                  <a:latin typeface="Cambria Math" panose="02040503050406030204" pitchFamily="18" charset="0"/>
                                </a:rPr>
                                <m:t>𝐵</m:t>
                              </m:r>
                              <m:r>
                                <a:rPr lang="en-US" altLang="ja-JP" sz="2800" i="1">
                                  <a:latin typeface="Cambria Math" panose="02040503050406030204" pitchFamily="18" charset="0"/>
                                </a:rPr>
                                <m:t>  (</m:t>
                              </m:r>
                              <m:r>
                                <a:rPr lang="en-US" altLang="ja-JP" sz="2800" i="1">
                                  <a:latin typeface="Cambria Math" panose="02040503050406030204" pitchFamily="18" charset="0"/>
                                </a:rPr>
                                <m:t>𝑚</m:t>
                              </m:r>
                              <m:r>
                                <a:rPr lang="en-US" altLang="ja-JP" sz="2800" b="0" i="1" smtClean="0">
                                  <a:latin typeface="Cambria Math" panose="02040503050406030204" pitchFamily="18" charset="0"/>
                                </a:rPr>
                                <m:t>&lt;</m:t>
                              </m:r>
                              <m:r>
                                <a:rPr lang="en-US" altLang="ja-JP" sz="2800" i="1">
                                  <a:latin typeface="Cambria Math" panose="02040503050406030204" pitchFamily="18" charset="0"/>
                                </a:rPr>
                                <m:t>0)</m:t>
                              </m:r>
                            </m:e>
                          </m:eqArr>
                        </m:e>
                      </m:d>
                    </m:oMath>
                  </m:oMathPara>
                </a14:m>
                <a:endParaRPr kumimoji="1" lang="ja-JP" altLang="en-US" sz="2800" dirty="0"/>
              </a:p>
            </p:txBody>
          </p:sp>
        </mc:Choice>
        <mc:Fallback xmlns="">
          <p:sp>
            <p:nvSpPr>
              <p:cNvPr id="16" name="テキスト ボックス 15">
                <a:extLst>
                  <a:ext uri="{FF2B5EF4-FFF2-40B4-BE49-F238E27FC236}">
                    <a16:creationId xmlns:a16="http://schemas.microsoft.com/office/drawing/2014/main" id="{2B34B01A-49B4-4368-B57C-B8F5A4F4415B}"/>
                  </a:ext>
                </a:extLst>
              </p:cNvPr>
              <p:cNvSpPr txBox="1">
                <a:spLocks noRot="1" noChangeAspect="1" noMove="1" noResize="1" noEditPoints="1" noAdjustHandles="1" noChangeArrowheads="1" noChangeShapeType="1" noTextEdit="1"/>
              </p:cNvSpPr>
              <p:nvPr/>
            </p:nvSpPr>
            <p:spPr>
              <a:xfrm>
                <a:off x="2314105" y="2645449"/>
                <a:ext cx="7051738" cy="1375633"/>
              </a:xfrm>
              <a:prstGeom prst="rect">
                <a:avLst/>
              </a:prstGeom>
              <a:blipFill>
                <a:blip r:embed="rId3"/>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B6526CF6-1FE4-4E92-860B-9DC6FA8AEAB8}"/>
              </a:ext>
            </a:extLst>
          </p:cNvPr>
          <p:cNvSpPr/>
          <p:nvPr/>
        </p:nvSpPr>
        <p:spPr>
          <a:xfrm flipV="1">
            <a:off x="3137256" y="3612367"/>
            <a:ext cx="4340506" cy="9259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706AB0-EA6C-403D-86E2-BBB54246B475}"/>
                  </a:ext>
                </a:extLst>
              </p:cNvPr>
              <p:cNvSpPr txBox="1"/>
              <p:nvPr/>
            </p:nvSpPr>
            <p:spPr>
              <a:xfrm>
                <a:off x="3704907" y="4019807"/>
                <a:ext cx="3585533" cy="923330"/>
              </a:xfrm>
              <a:prstGeom prst="rect">
                <a:avLst/>
              </a:prstGeom>
              <a:noFill/>
            </p:spPr>
            <p:txBody>
              <a:bodyPr wrap="none" rtlCol="0">
                <a:spAutoFit/>
              </a:bodyPr>
              <a:lstStyle/>
              <a:p>
                <a14:m>
                  <m:oMath xmlns:m="http://schemas.openxmlformats.org/officeDocument/2006/math">
                    <m:r>
                      <a:rPr lang="en-US" altLang="ja-JP" i="1">
                        <a:latin typeface="Cambria Math" panose="02040503050406030204" pitchFamily="18" charset="0"/>
                      </a:rPr>
                      <m:t>𝑚</m:t>
                    </m:r>
                  </m:oMath>
                </a14:m>
                <a:r>
                  <a:rPr kumimoji="1" lang="ja-JP" altLang="en-US" dirty="0"/>
                  <a:t>が正の場合、第二項が</a:t>
                </a:r>
                <a:r>
                  <a:rPr kumimoji="1" lang="en-US" altLang="ja-JP" dirty="0"/>
                  <a:t>0</a:t>
                </a:r>
              </a:p>
              <a:p>
                <a14:m>
                  <m:oMath xmlns:m="http://schemas.openxmlformats.org/officeDocument/2006/math">
                    <m:r>
                      <a:rPr lang="en-US" altLang="ja-JP" i="1" smtClean="0">
                        <a:latin typeface="Cambria Math" panose="02040503050406030204" pitchFamily="18" charset="0"/>
                      </a:rPr>
                      <m:t>𝑚</m:t>
                    </m:r>
                  </m:oMath>
                </a14:m>
                <a:r>
                  <a:rPr lang="ja-JP" altLang="en-US" dirty="0" err="1"/>
                  <a:t>が負の</a:t>
                </a:r>
                <a:r>
                  <a:rPr lang="ja-JP" altLang="en-US" dirty="0"/>
                  <a:t>場合、第一項が</a:t>
                </a:r>
                <a:r>
                  <a:rPr lang="en-US" altLang="ja-JP" dirty="0"/>
                  <a:t>0</a:t>
                </a:r>
                <a:r>
                  <a:rPr lang="ja-JP" altLang="en-US" dirty="0"/>
                  <a:t>となる</a:t>
                </a:r>
                <a:endParaRPr lang="en-US" altLang="ja-JP" dirty="0"/>
              </a:p>
              <a:p>
                <a:r>
                  <a:rPr lang="ja-JP" altLang="en-US" dirty="0"/>
                  <a:t>結果的に</a:t>
                </a:r>
                <a:r>
                  <a:rPr lang="en-US" altLang="ja-JP" dirty="0"/>
                  <a:t>0</a:t>
                </a:r>
                <a:r>
                  <a:rPr lang="ja-JP" altLang="en-US" dirty="0" err="1"/>
                  <a:t>を避けて</a:t>
                </a:r>
                <a14:m>
                  <m:oMath xmlns:m="http://schemas.openxmlformats.org/officeDocument/2006/math">
                    <m:r>
                      <a:rPr lang="en-US" altLang="ja-JP" i="1">
                        <a:latin typeface="Cambria Math" panose="02040503050406030204" pitchFamily="18" charset="0"/>
                      </a:rPr>
                      <m:t>𝑚</m:t>
                    </m:r>
                  </m:oMath>
                </a14:m>
                <a:r>
                  <a:rPr lang="ja-JP" altLang="en-US" dirty="0"/>
                  <a:t>が得られる</a:t>
                </a:r>
                <a:endParaRPr lang="en-US" altLang="ja-JP" dirty="0"/>
              </a:p>
            </p:txBody>
          </p:sp>
        </mc:Choice>
        <mc:Fallback xmlns="">
          <p:sp>
            <p:nvSpPr>
              <p:cNvPr id="21" name="テキスト ボックス 20">
                <a:extLst>
                  <a:ext uri="{FF2B5EF4-FFF2-40B4-BE49-F238E27FC236}">
                    <a16:creationId xmlns:a16="http://schemas.microsoft.com/office/drawing/2014/main" id="{1C706AB0-EA6C-403D-86E2-BBB54246B475}"/>
                  </a:ext>
                </a:extLst>
              </p:cNvPr>
              <p:cNvSpPr txBox="1">
                <a:spLocks noRot="1" noChangeAspect="1" noMove="1" noResize="1" noEditPoints="1" noAdjustHandles="1" noChangeArrowheads="1" noChangeShapeType="1" noTextEdit="1"/>
              </p:cNvSpPr>
              <p:nvPr/>
            </p:nvSpPr>
            <p:spPr>
              <a:xfrm>
                <a:off x="3704907" y="4019807"/>
                <a:ext cx="3585533" cy="923330"/>
              </a:xfrm>
              <a:prstGeom prst="rect">
                <a:avLst/>
              </a:prstGeom>
              <a:blipFill>
                <a:blip r:embed="rId4"/>
                <a:stretch>
                  <a:fillRect l="-1531" t="-2632"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A4C7CC8-042A-4ED4-B839-2BF2C4A4B856}"/>
                  </a:ext>
                </a:extLst>
              </p:cNvPr>
              <p:cNvSpPr txBox="1"/>
              <p:nvPr/>
            </p:nvSpPr>
            <p:spPr>
              <a:xfrm>
                <a:off x="3009475" y="5134079"/>
                <a:ext cx="7051738" cy="691260"/>
              </a:xfrm>
              <a:prstGeom prst="rect">
                <a:avLst/>
              </a:prstGeom>
              <a:solidFill>
                <a:schemeClr val="accent6">
                  <a:lumMod val="20000"/>
                  <a:lumOff val="80000"/>
                </a:schemeClr>
              </a:solidFill>
            </p:spPr>
            <p:txBody>
              <a:bodyPr wrap="square" lIns="0" tIns="0" rIns="0" bIns="0" rtlCol="0" anchor="ctr" anchorCtr="0">
                <a:noAutofit/>
              </a:bodyPr>
              <a:lstStyle/>
              <a:p>
                <a:pPr/>
                <a14:m>
                  <m:oMathPara xmlns:m="http://schemas.openxmlformats.org/officeDocument/2006/math">
                    <m:oMathParaPr>
                      <m:jc m:val="center"/>
                    </m:oMathParaPr>
                    <m:oMath xmlns:m="http://schemas.openxmlformats.org/officeDocument/2006/math">
                      <m:r>
                        <a:rPr lang="en-US" altLang="ja-JP" sz="2800" i="1" smtClean="0">
                          <a:latin typeface="Cambria Math" panose="02040503050406030204" pitchFamily="18" charset="0"/>
                        </a:rPr>
                        <m:t>𝐻</m:t>
                      </m:r>
                      <m:r>
                        <a:rPr lang="en-US" altLang="ja-JP" sz="2800" i="1" smtClean="0">
                          <a:latin typeface="Cambria Math" panose="02040503050406030204" pitchFamily="18" charset="0"/>
                        </a:rPr>
                        <m:t> =</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𝐴</m:t>
                          </m:r>
                        </m:e>
                      </m:func>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𝐵</m:t>
                      </m:r>
                    </m:oMath>
                  </m:oMathPara>
                </a14:m>
                <a:endParaRPr kumimoji="1" lang="ja-JP" altLang="en-US" sz="2800" dirty="0"/>
              </a:p>
            </p:txBody>
          </p:sp>
        </mc:Choice>
        <mc:Fallback xmlns="">
          <p:sp>
            <p:nvSpPr>
              <p:cNvPr id="24" name="テキスト ボックス 23">
                <a:extLst>
                  <a:ext uri="{FF2B5EF4-FFF2-40B4-BE49-F238E27FC236}">
                    <a16:creationId xmlns:a16="http://schemas.microsoft.com/office/drawing/2014/main" id="{2A4C7CC8-042A-4ED4-B839-2BF2C4A4B856}"/>
                  </a:ext>
                </a:extLst>
              </p:cNvPr>
              <p:cNvSpPr txBox="1">
                <a:spLocks noRot="1" noChangeAspect="1" noMove="1" noResize="1" noEditPoints="1" noAdjustHandles="1" noChangeArrowheads="1" noChangeShapeType="1" noTextEdit="1"/>
              </p:cNvSpPr>
              <p:nvPr/>
            </p:nvSpPr>
            <p:spPr>
              <a:xfrm>
                <a:off x="3009475" y="5134079"/>
                <a:ext cx="7051738" cy="691260"/>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C8D01BA-B035-47BB-9229-19C931374844}"/>
              </a:ext>
            </a:extLst>
          </p:cNvPr>
          <p:cNvSpPr txBox="1"/>
          <p:nvPr/>
        </p:nvSpPr>
        <p:spPr>
          <a:xfrm>
            <a:off x="3052030" y="6077247"/>
            <a:ext cx="5558570" cy="461665"/>
          </a:xfrm>
          <a:prstGeom prst="rect">
            <a:avLst/>
          </a:prstGeom>
          <a:noFill/>
        </p:spPr>
        <p:txBody>
          <a:bodyPr wrap="square" rtlCol="0">
            <a:spAutoFit/>
          </a:bodyPr>
          <a:lstStyle/>
          <a:p>
            <a:r>
              <a:rPr lang="ja-JP" altLang="en-US" sz="2400" dirty="0"/>
              <a:t>場合分けもなくなりスッキリしました</a:t>
            </a:r>
            <a:endParaRPr lang="en-US" altLang="ja-JP" sz="2400" dirty="0"/>
          </a:p>
        </p:txBody>
      </p:sp>
      <p:sp>
        <p:nvSpPr>
          <p:cNvPr id="5" name="矢印: 右 4">
            <a:extLst>
              <a:ext uri="{FF2B5EF4-FFF2-40B4-BE49-F238E27FC236}">
                <a16:creationId xmlns:a16="http://schemas.microsoft.com/office/drawing/2014/main" id="{D8A5C1E1-2D70-496C-AF56-3066BADD6AD2}"/>
              </a:ext>
            </a:extLst>
          </p:cNvPr>
          <p:cNvSpPr/>
          <p:nvPr/>
        </p:nvSpPr>
        <p:spPr>
          <a:xfrm>
            <a:off x="2314105" y="5219305"/>
            <a:ext cx="667265" cy="5566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B113B2-8CB6-46FC-B4E5-376E088EBA0F}"/>
              </a:ext>
            </a:extLst>
          </p:cNvPr>
          <p:cNvSpPr txBox="1"/>
          <p:nvPr/>
        </p:nvSpPr>
        <p:spPr>
          <a:xfrm>
            <a:off x="870228" y="5266774"/>
            <a:ext cx="1415772" cy="461665"/>
          </a:xfrm>
          <a:prstGeom prst="rect">
            <a:avLst/>
          </a:prstGeom>
          <a:noFill/>
        </p:spPr>
        <p:txBody>
          <a:bodyPr wrap="none" rtlCol="0">
            <a:spAutoFit/>
          </a:bodyPr>
          <a:lstStyle/>
          <a:p>
            <a:pPr algn="l"/>
            <a:r>
              <a:rPr kumimoji="1" lang="ja-JP" altLang="en-US" sz="2400" dirty="0"/>
              <a:t>式を整理</a:t>
            </a:r>
          </a:p>
        </p:txBody>
      </p:sp>
    </p:spTree>
    <p:extLst>
      <p:ext uri="{BB962C8B-B14F-4D97-AF65-F5344CB8AC3E}">
        <p14:creationId xmlns:p14="http://schemas.microsoft.com/office/powerpoint/2010/main" val="3647398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合流・分岐の計算のイメージ</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4023361" y="1707546"/>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7147191" y="2925689"/>
            <a:ext cx="2283276" cy="929485"/>
            <a:chOff x="5429588" y="4249344"/>
            <a:chExt cx="2283276"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534788"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7419003" y="4538132"/>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sp>
        <p:nvSpPr>
          <p:cNvPr id="33" name="テキスト ボックス 32">
            <a:extLst>
              <a:ext uri="{FF2B5EF4-FFF2-40B4-BE49-F238E27FC236}">
                <a16:creationId xmlns:a16="http://schemas.microsoft.com/office/drawing/2014/main" id="{BE7BEF6A-4627-4426-B3F7-D19733AD1FAF}"/>
              </a:ext>
            </a:extLst>
          </p:cNvPr>
          <p:cNvSpPr txBox="1"/>
          <p:nvPr/>
        </p:nvSpPr>
        <p:spPr>
          <a:xfrm>
            <a:off x="437299" y="801766"/>
            <a:ext cx="8993168" cy="461665"/>
          </a:xfrm>
          <a:prstGeom prst="rect">
            <a:avLst/>
          </a:prstGeom>
          <a:noFill/>
        </p:spPr>
        <p:txBody>
          <a:bodyPr wrap="none" rtlCol="0">
            <a:spAutoFit/>
          </a:bodyPr>
          <a:lstStyle/>
          <a:p>
            <a:r>
              <a:rPr lang="ja-JP" altLang="en-US" sz="2400" dirty="0"/>
              <a:t>以下の図のような条件で</a:t>
            </a:r>
            <a:r>
              <a:rPr lang="en-US" altLang="ja-JP" sz="2400" dirty="0"/>
              <a:t>A, D</a:t>
            </a:r>
            <a:r>
              <a:rPr lang="ja-JP" altLang="en-US" sz="2400" dirty="0"/>
              <a:t>側から</a:t>
            </a:r>
            <a:r>
              <a:rPr lang="en-US" altLang="ja-JP" sz="2400" dirty="0"/>
              <a:t>B</a:t>
            </a:r>
            <a:r>
              <a:rPr lang="ja-JP" altLang="en-US" sz="2400" dirty="0"/>
              <a:t>へ桃が流れるとしましょう</a:t>
            </a:r>
            <a:endParaRPr lang="en-US" altLang="ja-JP" sz="2400" dirty="0"/>
          </a:p>
        </p:txBody>
      </p:sp>
      <p:grpSp>
        <p:nvGrpSpPr>
          <p:cNvPr id="36" name="グループ化 35">
            <a:extLst>
              <a:ext uri="{FF2B5EF4-FFF2-40B4-BE49-F238E27FC236}">
                <a16:creationId xmlns:a16="http://schemas.microsoft.com/office/drawing/2014/main" id="{85F571EE-FDC5-450A-895D-AE74A61D58C6}"/>
              </a:ext>
            </a:extLst>
          </p:cNvPr>
          <p:cNvGrpSpPr/>
          <p:nvPr/>
        </p:nvGrpSpPr>
        <p:grpSpPr>
          <a:xfrm>
            <a:off x="4059883" y="3910994"/>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6030776" y="2151944"/>
            <a:ext cx="145243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6067298" y="3387055"/>
            <a:ext cx="141591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2356408" y="1416825"/>
            <a:ext cx="1453581" cy="1300767"/>
            <a:chOff x="817761" y="1819318"/>
            <a:chExt cx="1453581" cy="130076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878767"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A</a:t>
              </a:r>
              <a:endParaRPr kumimoji="1" lang="ja-JP" altLang="en-US" sz="32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562975"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A</a:t>
              </a:r>
              <a:endParaRPr kumimoji="1" lang="ja-JP" altLang="en-US" sz="3200" baseline="-25000" dirty="0"/>
            </a:p>
          </p:txBody>
        </p:sp>
        <p:sp>
          <p:nvSpPr>
            <p:cNvPr id="13" name="テキスト ボックス 12">
              <a:extLst>
                <a:ext uri="{FF2B5EF4-FFF2-40B4-BE49-F238E27FC236}">
                  <a16:creationId xmlns:a16="http://schemas.microsoft.com/office/drawing/2014/main" id="{1BA19FF8-9C2A-4DF9-B96A-BBBEC3C1DC96}"/>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45" name="テキスト ボックス 44">
              <a:extLst>
                <a:ext uri="{FF2B5EF4-FFF2-40B4-BE49-F238E27FC236}">
                  <a16:creationId xmlns:a16="http://schemas.microsoft.com/office/drawing/2014/main" id="{A7AAF791-186F-43AF-96F0-0A16E005C3B8}"/>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grpSp>
      <p:grpSp>
        <p:nvGrpSpPr>
          <p:cNvPr id="19" name="グループ化 18">
            <a:extLst>
              <a:ext uri="{FF2B5EF4-FFF2-40B4-BE49-F238E27FC236}">
                <a16:creationId xmlns:a16="http://schemas.microsoft.com/office/drawing/2014/main" id="{ACC8C69C-D2EA-4570-AD2B-05BB3768BA87}"/>
              </a:ext>
            </a:extLst>
          </p:cNvPr>
          <p:cNvGrpSpPr/>
          <p:nvPr/>
        </p:nvGrpSpPr>
        <p:grpSpPr>
          <a:xfrm>
            <a:off x="4521034" y="1825428"/>
            <a:ext cx="546945" cy="701993"/>
            <a:chOff x="3096815" y="3240165"/>
            <a:chExt cx="1111613" cy="1426734"/>
          </a:xfrm>
        </p:grpSpPr>
        <p:pic>
          <p:nvPicPr>
            <p:cNvPr id="46" name="Picture 2" descr="https://illustimage.com/photo/dl/102.png?20160628">
              <a:extLst>
                <a:ext uri="{FF2B5EF4-FFF2-40B4-BE49-F238E27FC236}">
                  <a16:creationId xmlns:a16="http://schemas.microsoft.com/office/drawing/2014/main" id="{5DBCCE5D-A7C1-4D90-AC02-7D1036499F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illustimage.com/photo/dl/102.png?20160628">
              <a:extLst>
                <a:ext uri="{FF2B5EF4-FFF2-40B4-BE49-F238E27FC236}">
                  <a16:creationId xmlns:a16="http://schemas.microsoft.com/office/drawing/2014/main" id="{2BD09043-45D4-4979-B38A-0C2D00C1FAF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5266569" y="4046397"/>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4781640" y="4064516"/>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463160" y="4233197"/>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2368708" y="3661181"/>
            <a:ext cx="1453581" cy="1300767"/>
            <a:chOff x="817761" y="1819318"/>
            <a:chExt cx="1453581" cy="130076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904415"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D</a:t>
              </a:r>
              <a:endParaRPr kumimoji="1" lang="ja-JP" altLang="en-US" sz="32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588623"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D</a:t>
              </a:r>
              <a:endParaRPr kumimoji="1" lang="ja-JP" altLang="en-US" sz="3200" baseline="-25000" dirty="0"/>
            </a:p>
          </p:txBody>
        </p:sp>
        <p:sp>
          <p:nvSpPr>
            <p:cNvPr id="60" name="テキスト ボックス 59">
              <a:extLst>
                <a:ext uri="{FF2B5EF4-FFF2-40B4-BE49-F238E27FC236}">
                  <a16:creationId xmlns:a16="http://schemas.microsoft.com/office/drawing/2014/main" id="{E6367C17-6213-4929-B699-41511D2C4E99}"/>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61" name="テキスト ボックス 60">
              <a:extLst>
                <a:ext uri="{FF2B5EF4-FFF2-40B4-BE49-F238E27FC236}">
                  <a16:creationId xmlns:a16="http://schemas.microsoft.com/office/drawing/2014/main" id="{2C72C3FE-B231-4917-BC11-50CD0EED5DB7}"/>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4699768" y="1363340"/>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4645475" y="3508809"/>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5F1395C4-D6C1-4110-9B20-51D350218D5B}"/>
              </a:ext>
            </a:extLst>
          </p:cNvPr>
          <p:cNvSpPr/>
          <p:nvPr/>
        </p:nvSpPr>
        <p:spPr>
          <a:xfrm>
            <a:off x="1509232" y="5298485"/>
            <a:ext cx="8685391" cy="13178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この場合、以下はどのような計算式になるでしょうか？</a:t>
            </a:r>
            <a:endParaRPr lang="en-US" altLang="ja-JP" sz="2400" dirty="0">
              <a:solidFill>
                <a:schemeClr val="tx1"/>
              </a:solidFill>
            </a:endParaRPr>
          </a:p>
          <a:p>
            <a:r>
              <a:rPr lang="ja-JP" altLang="en-US" sz="24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点での単位速さあたりで流れてくる桃の数</a:t>
            </a:r>
            <a:r>
              <a:rPr lang="en-US" altLang="ja-JP" sz="2400" dirty="0">
                <a:solidFill>
                  <a:schemeClr val="tx1"/>
                </a:solidFill>
              </a:rPr>
              <a:t>	</a:t>
            </a:r>
            <a:r>
              <a:rPr lang="ja-JP" altLang="en-US" sz="2400" dirty="0">
                <a:solidFill>
                  <a:schemeClr val="tx1"/>
                </a:solidFill>
              </a:rPr>
              <a:t>桃</a:t>
            </a:r>
            <a:r>
              <a:rPr lang="en-US" altLang="ja-JP" sz="2400" dirty="0">
                <a:solidFill>
                  <a:schemeClr val="tx1"/>
                </a:solidFill>
              </a:rPr>
              <a:t>’</a:t>
            </a:r>
            <a:r>
              <a:rPr lang="en-US" altLang="ja-JP" sz="2400" baseline="-25000" dirty="0">
                <a:solidFill>
                  <a:schemeClr val="tx1"/>
                </a:solidFill>
              </a:rPr>
              <a:t>B</a:t>
            </a:r>
          </a:p>
          <a:p>
            <a:r>
              <a:rPr lang="ja-JP" altLang="en-US" sz="2400" baseline="-250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点を通り過ぎる桃の数</a:t>
            </a:r>
            <a:r>
              <a:rPr lang="en-US" altLang="ja-JP" sz="2400" dirty="0">
                <a:solidFill>
                  <a:schemeClr val="tx1"/>
                </a:solidFill>
              </a:rPr>
              <a:t>				</a:t>
            </a:r>
            <a:r>
              <a:rPr lang="ja-JP" altLang="en-US" sz="2400" dirty="0">
                <a:solidFill>
                  <a:schemeClr val="tx1"/>
                </a:solidFill>
              </a:rPr>
              <a:t>桃</a:t>
            </a:r>
            <a:r>
              <a:rPr lang="en-US" altLang="ja-JP" sz="2400" baseline="-25000" dirty="0">
                <a:solidFill>
                  <a:schemeClr val="tx1"/>
                </a:solidFill>
              </a:rPr>
              <a:t>B</a:t>
            </a:r>
          </a:p>
        </p:txBody>
      </p:sp>
      <p:grpSp>
        <p:nvGrpSpPr>
          <p:cNvPr id="64" name="グループ化 63">
            <a:extLst>
              <a:ext uri="{FF2B5EF4-FFF2-40B4-BE49-F238E27FC236}">
                <a16:creationId xmlns:a16="http://schemas.microsoft.com/office/drawing/2014/main" id="{DF650135-782D-4E72-A1C7-4F1A716D17A4}"/>
              </a:ext>
            </a:extLst>
          </p:cNvPr>
          <p:cNvGrpSpPr/>
          <p:nvPr/>
        </p:nvGrpSpPr>
        <p:grpSpPr>
          <a:xfrm>
            <a:off x="7898014" y="3043187"/>
            <a:ext cx="741075" cy="741075"/>
            <a:chOff x="7569921" y="4694875"/>
            <a:chExt cx="741075" cy="741075"/>
          </a:xfrm>
        </p:grpSpPr>
        <p:pic>
          <p:nvPicPr>
            <p:cNvPr id="65" name="Picture 2" descr="https://illustimage.com/photo/dl/102.png?20160628">
              <a:extLst>
                <a:ext uri="{FF2B5EF4-FFF2-40B4-BE49-F238E27FC236}">
                  <a16:creationId xmlns:a16="http://schemas.microsoft.com/office/drawing/2014/main" id="{0168636A-E8CE-4F10-A7D5-035017251781}"/>
                </a:ext>
              </a:extLst>
            </p:cNvPr>
            <p:cNvPicPr>
              <a:picLocks noChangeAspect="1" noChangeArrowheads="1"/>
            </p:cNvPicPr>
            <p:nvPr/>
          </p:nvPicPr>
          <p:blipFill>
            <a:blip r:embed="rId3"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F3F910EC-21C4-4817-808E-C8D7A6BC3284}"/>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Tree>
    <p:extLst>
      <p:ext uri="{BB962C8B-B14F-4D97-AF65-F5344CB8AC3E}">
        <p14:creationId xmlns:p14="http://schemas.microsoft.com/office/powerpoint/2010/main" val="1320752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1386783" y="1478370"/>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4266773" y="2696513"/>
            <a:ext cx="1712677" cy="929485"/>
            <a:chOff x="5429588" y="4249344"/>
            <a:chExt cx="1712677"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6848404" y="4538131"/>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grpSp>
        <p:nvGrpSpPr>
          <p:cNvPr id="36" name="グループ化 35">
            <a:extLst>
              <a:ext uri="{FF2B5EF4-FFF2-40B4-BE49-F238E27FC236}">
                <a16:creationId xmlns:a16="http://schemas.microsoft.com/office/drawing/2014/main" id="{85F571EE-FDC5-450A-895D-AE74A61D58C6}"/>
              </a:ext>
            </a:extLst>
          </p:cNvPr>
          <p:cNvGrpSpPr/>
          <p:nvPr/>
        </p:nvGrpSpPr>
        <p:grpSpPr>
          <a:xfrm>
            <a:off x="1423305" y="3681818"/>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172438" y="1394105"/>
            <a:ext cx="705642" cy="1177657"/>
            <a:chOff x="817761" y="1819318"/>
            <a:chExt cx="705642" cy="117765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705642"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A</a:t>
              </a:r>
              <a:endParaRPr kumimoji="1" lang="ja-JP" altLang="en-US" sz="24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468398" cy="461665"/>
            </a:xfrm>
            <a:prstGeom prst="rect">
              <a:avLst/>
            </a:prstGeom>
            <a:noFill/>
          </p:spPr>
          <p:txBody>
            <a:bodyPr wrap="none" rtlCol="0">
              <a:spAutoFit/>
            </a:bodyPr>
            <a:lstStyle/>
            <a:p>
              <a:pPr algn="l"/>
              <a:r>
                <a:rPr lang="en-US" altLang="ja-JP" sz="2400" dirty="0" err="1"/>
                <a:t>v</a:t>
              </a:r>
              <a:r>
                <a:rPr lang="en-US" altLang="ja-JP" sz="2400" baseline="-25000" dirty="0" err="1"/>
                <a:t>A</a:t>
              </a:r>
              <a:endParaRPr kumimoji="1" lang="ja-JP" altLang="en-US" sz="2400" baseline="-25000" dirty="0"/>
            </a:p>
          </p:txBody>
        </p:sp>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2629991" y="3817221"/>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2145062" y="3835340"/>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826582" y="4004021"/>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139571" y="3546803"/>
            <a:ext cx="724878" cy="1177657"/>
            <a:chOff x="817761" y="1819318"/>
            <a:chExt cx="724878" cy="117765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724878"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D</a:t>
              </a:r>
              <a:endParaRPr kumimoji="1" lang="ja-JP" altLang="en-US" sz="24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487634" cy="461665"/>
            </a:xfrm>
            <a:prstGeom prst="rect">
              <a:avLst/>
            </a:prstGeom>
            <a:noFill/>
          </p:spPr>
          <p:txBody>
            <a:bodyPr wrap="none" rtlCol="0">
              <a:spAutoFit/>
            </a:bodyPr>
            <a:lstStyle/>
            <a:p>
              <a:pPr algn="l"/>
              <a:r>
                <a:rPr kumimoji="1" lang="en-US" altLang="ja-JP" sz="2400" dirty="0" err="1"/>
                <a:t>v</a:t>
              </a:r>
              <a:r>
                <a:rPr kumimoji="1" lang="en-US" altLang="ja-JP" sz="2400" baseline="-25000" dirty="0" err="1"/>
                <a:t>D</a:t>
              </a:r>
              <a:endParaRPr kumimoji="1" lang="ja-JP" altLang="en-US" sz="2400" baseline="-250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2063190" y="1134164"/>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D865E41-357D-4CE2-BA26-6EE250510889}"/>
              </a:ext>
            </a:extLst>
          </p:cNvPr>
          <p:cNvSpPr txBox="1"/>
          <p:nvPr/>
        </p:nvSpPr>
        <p:spPr>
          <a:xfrm>
            <a:off x="6875189" y="797291"/>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点を通り過ぎる桃の数</a:t>
            </a:r>
            <a:r>
              <a:rPr lang="en-US" altLang="ja-JP" sz="2400" dirty="0"/>
              <a:t>(</a:t>
            </a:r>
            <a:r>
              <a:rPr kumimoji="1" lang="ja-JP" altLang="en-US" sz="2400" dirty="0"/>
              <a:t>桃</a:t>
            </a:r>
            <a:r>
              <a:rPr lang="en-US" altLang="ja-JP" sz="2400" baseline="-25000" dirty="0"/>
              <a:t>B</a:t>
            </a:r>
            <a:r>
              <a:rPr lang="en-US" altLang="ja-JP" sz="2400" dirty="0"/>
              <a:t>)</a:t>
            </a:r>
            <a:r>
              <a:rPr lang="ja-JP" altLang="en-US" sz="2400" dirty="0"/>
              <a:t>は次式となります</a:t>
            </a:r>
            <a:endParaRPr kumimoji="1" lang="ja-JP" altLang="en-US" sz="2400" dirty="0"/>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7515062" y="1980638"/>
                <a:ext cx="3164841" cy="4600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baseline="-25000" smtClean="0">
                          <a:latin typeface="Cambria Math" panose="02040503050406030204" pitchFamily="18" charset="0"/>
                        </a:rPr>
                        <m:t>𝐴</m:t>
                      </m:r>
                      <m:sSup>
                        <m:sSupPr>
                          <m:ctrlPr>
                            <a:rPr kumimoji="1" lang="en-US" altLang="ja-JP" sz="2400" b="0" i="1" baseline="-25000" smtClean="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b="0" i="1" smtClean="0">
                              <a:latin typeface="Cambria Math" panose="02040503050406030204" pitchFamily="18" charset="0"/>
                            </a:rPr>
                            <m:t>′</m:t>
                          </m:r>
                        </m:sup>
                      </m:sSup>
                      <m:r>
                        <a:rPr lang="en-US" altLang="ja-JP" sz="2400" b="0" i="1" baseline="-25000"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b="0" i="1" baseline="-25000" smtClean="0">
                          <a:latin typeface="Cambria Math" panose="02040503050406030204" pitchFamily="18" charset="0"/>
                        </a:rPr>
                        <m:t>𝐷</m:t>
                      </m:r>
                    </m:oMath>
                  </m:oMathPara>
                </a14:m>
                <a:endParaRPr kumimoji="1" lang="ja-JP" altLang="en-US" sz="24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7515062" y="1980638"/>
                <a:ext cx="3164841" cy="460062"/>
              </a:xfrm>
              <a:prstGeom prst="rect">
                <a:avLst/>
              </a:prstGeom>
              <a:blipFill>
                <a:blip r:embed="rId3"/>
                <a:stretch>
                  <a:fillRect l="-19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0DB9E0C-216E-417A-B82A-D6F914F57E1F}"/>
                  </a:ext>
                </a:extLst>
              </p:cNvPr>
              <p:cNvSpPr txBox="1"/>
              <p:nvPr/>
            </p:nvSpPr>
            <p:spPr>
              <a:xfrm>
                <a:off x="6096000" y="4629746"/>
                <a:ext cx="6004784" cy="839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smtClean="0">
                          <a:latin typeface="Cambria Math" panose="02040503050406030204" pitchFamily="18" charset="0"/>
                        </a:rPr>
                        <m:t>′</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𝐷</m:t>
                          </m:r>
                        </m:num>
                        <m:den>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𝑣</m:t>
                          </m:r>
                          <m:r>
                            <a:rPr lang="en-US" altLang="ja-JP" sz="2400" b="0" i="1" baseline="-25000" smtClean="0">
                              <a:latin typeface="Cambria Math" panose="02040503050406030204" pitchFamily="18" charset="0"/>
                            </a:rPr>
                            <m:t>𝐵</m:t>
                          </m:r>
                        </m:den>
                      </m:f>
                      <m:r>
                        <a:rPr kumimoji="1" lang="en-US" altLang="ja-JP" sz="2400" b="0" i="1" smtClean="0">
                          <a:latin typeface="Cambria Math" panose="02040503050406030204" pitchFamily="18" charset="0"/>
                        </a:rPr>
                        <m:t>=4[</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ja-JP" altLang="en-US" sz="2400" i="1" smtClean="0">
                          <a:latin typeface="Cambria Math" panose="02040503050406030204" pitchFamily="18" charset="0"/>
                        </a:rPr>
                        <m:t>・</m:t>
                      </m:r>
                      <m:r>
                        <a:rPr lang="ja-JP" altLang="en-US" sz="2400" i="1">
                          <a:latin typeface="Cambria Math" panose="02040503050406030204" pitchFamily="18" charset="0"/>
                        </a:rPr>
                        <m:t>速さ</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56" name="テキスト ボックス 55">
                <a:extLst>
                  <a:ext uri="{FF2B5EF4-FFF2-40B4-BE49-F238E27FC236}">
                    <a16:creationId xmlns:a16="http://schemas.microsoft.com/office/drawing/2014/main" id="{40DB9E0C-216E-417A-B82A-D6F914F57E1F}"/>
                  </a:ext>
                </a:extLst>
              </p:cNvPr>
              <p:cNvSpPr txBox="1">
                <a:spLocks noRot="1" noChangeAspect="1" noMove="1" noResize="1" noEditPoints="1" noAdjustHandles="1" noChangeArrowheads="1" noChangeShapeType="1" noTextEdit="1"/>
              </p:cNvSpPr>
              <p:nvPr/>
            </p:nvSpPr>
            <p:spPr>
              <a:xfrm>
                <a:off x="6096000" y="4629746"/>
                <a:ext cx="6004784" cy="839140"/>
              </a:xfrm>
              <a:prstGeom prst="rect">
                <a:avLst/>
              </a:prstGeom>
              <a:blipFill>
                <a:blip r:embed="rId4"/>
                <a:stretch>
                  <a:fillRect b="-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8051235" y="2623731"/>
                <a:ext cx="39261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m:t>
                      </m:r>
                      <m:r>
                        <a:rPr lang="en-US" altLang="ja-JP" sz="2400" i="1">
                          <a:latin typeface="Cambria Math" panose="02040503050406030204" pitchFamily="18" charset="0"/>
                        </a:rPr>
                        <m:t>1∗2+2∗5=</m:t>
                      </m:r>
                      <m:r>
                        <a:rPr lang="en-US" altLang="ja-JP" sz="2400" b="0" i="1" smtClean="0">
                          <a:latin typeface="Cambria Math" panose="02040503050406030204" pitchFamily="18" charset="0"/>
                        </a:rPr>
                        <m:t>12[</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en-US" altLang="ja-JP" sz="2400" b="0" i="1" smtClean="0">
                          <a:latin typeface="Cambria Math" panose="02040503050406030204" pitchFamily="18" charset="0"/>
                        </a:rPr>
                        <m:t>]</m:t>
                      </m:r>
                    </m:oMath>
                  </m:oMathPara>
                </a14:m>
                <a:endParaRPr kumimoji="1" lang="ja-JP" altLang="en-US" sz="24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8051235" y="2623731"/>
                <a:ext cx="3926138" cy="461665"/>
              </a:xfrm>
              <a:prstGeom prst="rect">
                <a:avLst/>
              </a:prstGeom>
              <a:blipFill>
                <a:blip r:embed="rId5"/>
                <a:stretch>
                  <a:fillRect b="-17105"/>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AC10D1DA-7ADB-4304-A8CA-4DED57615215}"/>
              </a:ext>
            </a:extLst>
          </p:cNvPr>
          <p:cNvSpPr txBox="1"/>
          <p:nvPr/>
        </p:nvSpPr>
        <p:spPr>
          <a:xfrm>
            <a:off x="6875189" y="3386924"/>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点での単位速さあたりで流れてくる桃の数</a:t>
            </a:r>
            <a:r>
              <a:rPr lang="en-US" altLang="ja-JP" sz="2400" dirty="0"/>
              <a:t>(</a:t>
            </a:r>
            <a:r>
              <a:rPr lang="ja-JP" altLang="en-US" sz="2400" dirty="0"/>
              <a:t>桃</a:t>
            </a:r>
            <a:r>
              <a:rPr lang="en-US" altLang="ja-JP" sz="2400" dirty="0"/>
              <a:t>’</a:t>
            </a:r>
            <a:r>
              <a:rPr lang="en-US" altLang="ja-JP" sz="2400" baseline="-25000" dirty="0"/>
              <a:t>B</a:t>
            </a:r>
            <a:r>
              <a:rPr lang="en-US" altLang="ja-JP" sz="2400" dirty="0"/>
              <a:t>)</a:t>
            </a:r>
            <a:r>
              <a:rPr lang="ja-JP" altLang="en-US" sz="2400" dirty="0"/>
              <a:t>は以下です</a:t>
            </a:r>
            <a:endParaRPr kumimoji="1" lang="ja-JP" altLang="en-US" sz="2400" dirty="0"/>
          </a:p>
        </p:txBody>
      </p:sp>
      <p:sp>
        <p:nvSpPr>
          <p:cNvPr id="6" name="テキスト ボックス 5">
            <a:extLst>
              <a:ext uri="{FF2B5EF4-FFF2-40B4-BE49-F238E27FC236}">
                <a16:creationId xmlns:a16="http://schemas.microsoft.com/office/drawing/2014/main" id="{BCAD58E0-B173-484B-A0B4-C5299B36C222}"/>
              </a:ext>
            </a:extLst>
          </p:cNvPr>
          <p:cNvSpPr txBox="1"/>
          <p:nvPr/>
        </p:nvSpPr>
        <p:spPr>
          <a:xfrm>
            <a:off x="737232" y="1459438"/>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69" name="テキスト ボックス 68">
            <a:extLst>
              <a:ext uri="{FF2B5EF4-FFF2-40B4-BE49-F238E27FC236}">
                <a16:creationId xmlns:a16="http://schemas.microsoft.com/office/drawing/2014/main" id="{7D80ED38-59C5-486F-8F8F-3D1B4EF0F332}"/>
              </a:ext>
            </a:extLst>
          </p:cNvPr>
          <p:cNvSpPr txBox="1"/>
          <p:nvPr/>
        </p:nvSpPr>
        <p:spPr>
          <a:xfrm>
            <a:off x="737232" y="2124995"/>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0" name="テキスト ボックス 69">
            <a:extLst>
              <a:ext uri="{FF2B5EF4-FFF2-40B4-BE49-F238E27FC236}">
                <a16:creationId xmlns:a16="http://schemas.microsoft.com/office/drawing/2014/main" id="{3A9409CC-276F-4D55-A425-36060DF65C4B}"/>
              </a:ext>
            </a:extLst>
          </p:cNvPr>
          <p:cNvSpPr txBox="1"/>
          <p:nvPr/>
        </p:nvSpPr>
        <p:spPr>
          <a:xfrm>
            <a:off x="737683" y="3659512"/>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1" name="テキスト ボックス 70">
            <a:extLst>
              <a:ext uri="{FF2B5EF4-FFF2-40B4-BE49-F238E27FC236}">
                <a16:creationId xmlns:a16="http://schemas.microsoft.com/office/drawing/2014/main" id="{2D6DF95B-004A-4EEB-8106-9D86F3B1EE53}"/>
              </a:ext>
            </a:extLst>
          </p:cNvPr>
          <p:cNvSpPr txBox="1"/>
          <p:nvPr/>
        </p:nvSpPr>
        <p:spPr>
          <a:xfrm>
            <a:off x="737683" y="4325069"/>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nvGrpSpPr>
          <p:cNvPr id="72" name="グループ化 71">
            <a:extLst>
              <a:ext uri="{FF2B5EF4-FFF2-40B4-BE49-F238E27FC236}">
                <a16:creationId xmlns:a16="http://schemas.microsoft.com/office/drawing/2014/main" id="{C32CB51D-EBB3-485B-AA24-427FEC234B36}"/>
              </a:ext>
            </a:extLst>
          </p:cNvPr>
          <p:cNvGrpSpPr/>
          <p:nvPr/>
        </p:nvGrpSpPr>
        <p:grpSpPr>
          <a:xfrm>
            <a:off x="2184749" y="1578482"/>
            <a:ext cx="546945" cy="701993"/>
            <a:chOff x="3096815" y="3240165"/>
            <a:chExt cx="1111613" cy="1426734"/>
          </a:xfrm>
        </p:grpSpPr>
        <p:pic>
          <p:nvPicPr>
            <p:cNvPr id="73" name="Picture 2" descr="https://illustimage.com/photo/dl/102.png?20160628">
              <a:extLst>
                <a:ext uri="{FF2B5EF4-FFF2-40B4-BE49-F238E27FC236}">
                  <a16:creationId xmlns:a16="http://schemas.microsoft.com/office/drawing/2014/main" id="{1F4B9B66-A82C-4A30-B595-9F94A47A1DF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illustimage.com/photo/dl/102.png?20160628">
              <a:extLst>
                <a:ext uri="{FF2B5EF4-FFF2-40B4-BE49-F238E27FC236}">
                  <a16:creationId xmlns:a16="http://schemas.microsoft.com/office/drawing/2014/main" id="{FA94DE59-04C1-4E3C-AFB5-95AB1DC9774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3732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66" name="グループ化 65">
            <a:extLst>
              <a:ext uri="{FF2B5EF4-FFF2-40B4-BE49-F238E27FC236}">
                <a16:creationId xmlns:a16="http://schemas.microsoft.com/office/drawing/2014/main" id="{947539ED-1E50-40E2-9EED-89759FB5C945}"/>
              </a:ext>
            </a:extLst>
          </p:cNvPr>
          <p:cNvGrpSpPr/>
          <p:nvPr/>
        </p:nvGrpSpPr>
        <p:grpSpPr>
          <a:xfrm>
            <a:off x="1740794" y="1478370"/>
            <a:ext cx="1959416" cy="902218"/>
            <a:chOff x="3491376" y="4266313"/>
            <a:chExt cx="1959416" cy="902218"/>
          </a:xfrm>
        </p:grpSpPr>
        <p:sp>
          <p:nvSpPr>
            <p:cNvPr id="67" name="正方形/長方形 66">
              <a:extLst>
                <a:ext uri="{FF2B5EF4-FFF2-40B4-BE49-F238E27FC236}">
                  <a16:creationId xmlns:a16="http://schemas.microsoft.com/office/drawing/2014/main" id="{FDDEAF38-6C8B-4382-9FCC-18DFE7FCCC22}"/>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C7380F0-6B41-4569-9C28-512C9270741D}"/>
                </a:ext>
              </a:extLst>
            </p:cNvPr>
            <p:cNvSpPr txBox="1"/>
            <p:nvPr/>
          </p:nvSpPr>
          <p:spPr>
            <a:xfrm>
              <a:off x="4974380" y="4289984"/>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1</a:t>
              </a:r>
            </a:p>
          </p:txBody>
        </p:sp>
      </p:grpSp>
      <p:grpSp>
        <p:nvGrpSpPr>
          <p:cNvPr id="71" name="グループ化 70">
            <a:extLst>
              <a:ext uri="{FF2B5EF4-FFF2-40B4-BE49-F238E27FC236}">
                <a16:creationId xmlns:a16="http://schemas.microsoft.com/office/drawing/2014/main" id="{D922B888-8574-4FEA-A903-CE9D5236BB9A}"/>
              </a:ext>
            </a:extLst>
          </p:cNvPr>
          <p:cNvGrpSpPr/>
          <p:nvPr/>
        </p:nvGrpSpPr>
        <p:grpSpPr>
          <a:xfrm>
            <a:off x="4266773" y="2696513"/>
            <a:ext cx="1452435" cy="929485"/>
            <a:chOff x="5429588" y="4249344"/>
            <a:chExt cx="1452435" cy="929485"/>
          </a:xfrm>
        </p:grpSpPr>
        <p:sp>
          <p:nvSpPr>
            <p:cNvPr id="72" name="正方形/長方形 71">
              <a:extLst>
                <a:ext uri="{FF2B5EF4-FFF2-40B4-BE49-F238E27FC236}">
                  <a16:creationId xmlns:a16="http://schemas.microsoft.com/office/drawing/2014/main" id="{B9025480-06A0-45A2-9D6E-B0B12CA8E943}"/>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ECB1144-4905-46A4-86E6-F6E5AFE354DF}"/>
                </a:ext>
              </a:extLst>
            </p:cNvPr>
            <p:cNvSpPr txBox="1"/>
            <p:nvPr/>
          </p:nvSpPr>
          <p:spPr>
            <a:xfrm>
              <a:off x="5429588" y="4249344"/>
              <a:ext cx="538930" cy="461665"/>
            </a:xfrm>
            <a:prstGeom prst="rect">
              <a:avLst/>
            </a:prstGeom>
            <a:noFill/>
          </p:spPr>
          <p:txBody>
            <a:bodyPr wrap="none" rtlCol="0">
              <a:spAutoFit/>
            </a:bodyPr>
            <a:lstStyle/>
            <a:p>
              <a:pPr algn="l"/>
              <a:r>
                <a:rPr kumimoji="1" lang="en-US" altLang="ja-JP" sz="2400" dirty="0"/>
                <a:t>p</a:t>
              </a:r>
              <a:r>
                <a:rPr kumimoji="1" lang="en-US" altLang="ja-JP" sz="2400" baseline="-25000" dirty="0"/>
                <a:t>m</a:t>
              </a:r>
              <a:endParaRPr kumimoji="1" lang="ja-JP" altLang="en-US" sz="2400" baseline="-25000" dirty="0"/>
            </a:p>
          </p:txBody>
        </p:sp>
      </p:grpSp>
      <p:grpSp>
        <p:nvGrpSpPr>
          <p:cNvPr id="76" name="グループ化 75">
            <a:extLst>
              <a:ext uri="{FF2B5EF4-FFF2-40B4-BE49-F238E27FC236}">
                <a16:creationId xmlns:a16="http://schemas.microsoft.com/office/drawing/2014/main" id="{1BE2486B-0BFA-46EA-BB5D-393E2120384C}"/>
              </a:ext>
            </a:extLst>
          </p:cNvPr>
          <p:cNvGrpSpPr/>
          <p:nvPr/>
        </p:nvGrpSpPr>
        <p:grpSpPr>
          <a:xfrm>
            <a:off x="1777316" y="3681818"/>
            <a:ext cx="1971540" cy="955628"/>
            <a:chOff x="3491376" y="4212903"/>
            <a:chExt cx="1971540" cy="955628"/>
          </a:xfrm>
        </p:grpSpPr>
        <p:sp>
          <p:nvSpPr>
            <p:cNvPr id="77" name="正方形/長方形 76">
              <a:extLst>
                <a:ext uri="{FF2B5EF4-FFF2-40B4-BE49-F238E27FC236}">
                  <a16:creationId xmlns:a16="http://schemas.microsoft.com/office/drawing/2014/main" id="{FE9C1665-3124-49DA-B06A-D6B80BD07A4E}"/>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FBFAD8-06B7-4C14-830E-123903606B52}"/>
                </a:ext>
              </a:extLst>
            </p:cNvPr>
            <p:cNvSpPr txBox="1"/>
            <p:nvPr/>
          </p:nvSpPr>
          <p:spPr>
            <a:xfrm>
              <a:off x="4986504" y="4212903"/>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2</a:t>
              </a:r>
            </a:p>
          </p:txBody>
        </p:sp>
      </p:grpSp>
      <p:cxnSp>
        <p:nvCxnSpPr>
          <p:cNvPr id="81" name="コネクタ: カギ線 80">
            <a:extLst>
              <a:ext uri="{FF2B5EF4-FFF2-40B4-BE49-F238E27FC236}">
                <a16:creationId xmlns:a16="http://schemas.microsoft.com/office/drawing/2014/main" id="{9AA56A98-9A43-4635-8D83-4F392D428EA0}"/>
              </a:ext>
            </a:extLst>
          </p:cNvPr>
          <p:cNvCxnSpPr>
            <a:stCxn id="68" idx="6"/>
            <a:endCxn id="73"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9FC6731-24F9-48D3-A7A8-0D7B7D8BBDC9}"/>
              </a:ext>
            </a:extLst>
          </p:cNvPr>
          <p:cNvGrpSpPr/>
          <p:nvPr/>
        </p:nvGrpSpPr>
        <p:grpSpPr>
          <a:xfrm>
            <a:off x="954546" y="1374877"/>
            <a:ext cx="562975" cy="1177657"/>
            <a:chOff x="850628" y="1819318"/>
            <a:chExt cx="562975" cy="1177657"/>
          </a:xfrm>
        </p:grpSpPr>
        <p:sp>
          <p:nvSpPr>
            <p:cNvPr id="84" name="テキスト ボックス 83">
              <a:extLst>
                <a:ext uri="{FF2B5EF4-FFF2-40B4-BE49-F238E27FC236}">
                  <a16:creationId xmlns:a16="http://schemas.microsoft.com/office/drawing/2014/main" id="{71CAFC5C-587B-4F0B-A930-36FFB399F6EF}"/>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1</a:t>
              </a:r>
              <a:endParaRPr kumimoji="1" lang="ja-JP" altLang="en-US" sz="2400" baseline="-25000" dirty="0"/>
            </a:p>
          </p:txBody>
        </p:sp>
        <p:sp>
          <p:nvSpPr>
            <p:cNvPr id="85" name="テキスト ボックス 84">
              <a:extLst>
                <a:ext uri="{FF2B5EF4-FFF2-40B4-BE49-F238E27FC236}">
                  <a16:creationId xmlns:a16="http://schemas.microsoft.com/office/drawing/2014/main" id="{10F24C86-3799-4150-A7A0-C2C357F91E9F}"/>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1</a:t>
              </a:r>
              <a:endParaRPr kumimoji="1" lang="ja-JP" altLang="en-US" sz="2400" baseline="-25000" dirty="0"/>
            </a:p>
          </p:txBody>
        </p:sp>
      </p:grpSp>
      <p:sp>
        <p:nvSpPr>
          <p:cNvPr id="96" name="矢印: 右 95">
            <a:extLst>
              <a:ext uri="{FF2B5EF4-FFF2-40B4-BE49-F238E27FC236}">
                <a16:creationId xmlns:a16="http://schemas.microsoft.com/office/drawing/2014/main" id="{20631B6A-916C-4467-B346-4F75BCF7B3CA}"/>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A245AF77-62DA-45B8-A0CA-655FA075668C}"/>
              </a:ext>
            </a:extLst>
          </p:cNvPr>
          <p:cNvGrpSpPr/>
          <p:nvPr/>
        </p:nvGrpSpPr>
        <p:grpSpPr>
          <a:xfrm>
            <a:off x="999834" y="3618466"/>
            <a:ext cx="562975" cy="1177657"/>
            <a:chOff x="850628" y="1819318"/>
            <a:chExt cx="562975" cy="1177657"/>
          </a:xfrm>
        </p:grpSpPr>
        <p:sp>
          <p:nvSpPr>
            <p:cNvPr id="105" name="テキスト ボックス 104">
              <a:extLst>
                <a:ext uri="{FF2B5EF4-FFF2-40B4-BE49-F238E27FC236}">
                  <a16:creationId xmlns:a16="http://schemas.microsoft.com/office/drawing/2014/main" id="{069FEE00-6052-4A80-85BA-B1E9C414286E}"/>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2</a:t>
              </a:r>
              <a:endParaRPr kumimoji="1" lang="ja-JP" altLang="en-US" sz="2400" baseline="-25000" dirty="0"/>
            </a:p>
          </p:txBody>
        </p:sp>
        <p:sp>
          <p:nvSpPr>
            <p:cNvPr id="106" name="テキスト ボックス 105">
              <a:extLst>
                <a:ext uri="{FF2B5EF4-FFF2-40B4-BE49-F238E27FC236}">
                  <a16:creationId xmlns:a16="http://schemas.microsoft.com/office/drawing/2014/main" id="{E668EDD8-D7BD-4BA2-9675-D014B0293A94}"/>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2</a:t>
              </a:r>
              <a:endParaRPr kumimoji="1" lang="ja-JP" altLang="en-US" sz="2400" baseline="-25000" dirty="0"/>
            </a:p>
          </p:txBody>
        </p:sp>
      </p:grpSp>
      <p:sp>
        <p:nvSpPr>
          <p:cNvPr id="107" name="矢印: 右 106">
            <a:extLst>
              <a:ext uri="{FF2B5EF4-FFF2-40B4-BE49-F238E27FC236}">
                <a16:creationId xmlns:a16="http://schemas.microsoft.com/office/drawing/2014/main" id="{6D9AE887-B6FF-4969-987E-A4CC89855887}"/>
              </a:ext>
            </a:extLst>
          </p:cNvPr>
          <p:cNvSpPr/>
          <p:nvPr/>
        </p:nvSpPr>
        <p:spPr>
          <a:xfrm>
            <a:off x="2008896" y="1022775"/>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1CE74D7A-9894-41BF-B5EA-6D595030B9FF}"/>
              </a:ext>
            </a:extLst>
          </p:cNvPr>
          <p:cNvGrpSpPr/>
          <p:nvPr/>
        </p:nvGrpSpPr>
        <p:grpSpPr>
          <a:xfrm>
            <a:off x="1740794" y="5583284"/>
            <a:ext cx="1976350" cy="955628"/>
            <a:chOff x="3491376" y="4212903"/>
            <a:chExt cx="1976350" cy="955628"/>
          </a:xfrm>
        </p:grpSpPr>
        <p:sp>
          <p:nvSpPr>
            <p:cNvPr id="109" name="正方形/長方形 108">
              <a:extLst>
                <a:ext uri="{FF2B5EF4-FFF2-40B4-BE49-F238E27FC236}">
                  <a16:creationId xmlns:a16="http://schemas.microsoft.com/office/drawing/2014/main" id="{B60143F4-3F5A-40AF-B54F-74F086D73FF6}"/>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8C1EF282-CFB0-47EA-97A0-7876E97F35EE}"/>
                </a:ext>
              </a:extLst>
            </p:cNvPr>
            <p:cNvSpPr txBox="1"/>
            <p:nvPr/>
          </p:nvSpPr>
          <p:spPr>
            <a:xfrm>
              <a:off x="4986504" y="4212903"/>
              <a:ext cx="481222"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n</a:t>
              </a:r>
              <a:endParaRPr kumimoji="1" lang="en-US" altLang="ja-JP" sz="2400" baseline="-25000" dirty="0"/>
            </a:p>
          </p:txBody>
        </p:sp>
      </p:grpSp>
      <p:sp>
        <p:nvSpPr>
          <p:cNvPr id="4" name="テキスト ボックス 3">
            <a:extLst>
              <a:ext uri="{FF2B5EF4-FFF2-40B4-BE49-F238E27FC236}">
                <a16:creationId xmlns:a16="http://schemas.microsoft.com/office/drawing/2014/main" id="{793B8E3A-893B-4E88-A89C-819C3E27D4D2}"/>
              </a:ext>
            </a:extLst>
          </p:cNvPr>
          <p:cNvSpPr txBox="1"/>
          <p:nvPr/>
        </p:nvSpPr>
        <p:spPr>
          <a:xfrm>
            <a:off x="2218685" y="4703930"/>
            <a:ext cx="461665" cy="784830"/>
          </a:xfrm>
          <a:prstGeom prst="rect">
            <a:avLst/>
          </a:prstGeom>
          <a:noFill/>
        </p:spPr>
        <p:txBody>
          <a:bodyPr vert="eaVert" wrap="none" rtlCol="0">
            <a:spAutoFit/>
          </a:bodyPr>
          <a:lstStyle/>
          <a:p>
            <a:pPr algn="l"/>
            <a:r>
              <a:rPr kumimoji="1" lang="ja-JP" altLang="en-US"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3394198" y="3157879"/>
            <a:ext cx="1208595" cy="2923213"/>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975635" y="5141595"/>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A2AF5DC5-6729-4A55-8640-865E5AFFC70C}"/>
              </a:ext>
            </a:extLst>
          </p:cNvPr>
          <p:cNvGrpSpPr/>
          <p:nvPr/>
        </p:nvGrpSpPr>
        <p:grpSpPr>
          <a:xfrm>
            <a:off x="3775806" y="5106590"/>
            <a:ext cx="481900" cy="206041"/>
            <a:chOff x="6277232" y="4543178"/>
            <a:chExt cx="918520" cy="706924"/>
          </a:xfrm>
        </p:grpSpPr>
        <p:sp>
          <p:nvSpPr>
            <p:cNvPr id="8" name="フリーフォーム: 図形 7">
              <a:extLst>
                <a:ext uri="{FF2B5EF4-FFF2-40B4-BE49-F238E27FC236}">
                  <a16:creationId xmlns:a16="http://schemas.microsoft.com/office/drawing/2014/main" id="{A554D663-1F67-4DDD-A082-A41A2E5A277D}"/>
                </a:ext>
              </a:extLst>
            </p:cNvPr>
            <p:cNvSpPr/>
            <p:nvPr/>
          </p:nvSpPr>
          <p:spPr>
            <a:xfrm>
              <a:off x="6277232" y="4543178"/>
              <a:ext cx="914400" cy="520413"/>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6281353" y="4729690"/>
              <a:ext cx="914399" cy="520412"/>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91E50D4A-965A-4DCB-ADE9-2A4D37624523}"/>
              </a:ext>
            </a:extLst>
          </p:cNvPr>
          <p:cNvGrpSpPr/>
          <p:nvPr/>
        </p:nvGrpSpPr>
        <p:grpSpPr>
          <a:xfrm>
            <a:off x="955413" y="5498974"/>
            <a:ext cx="567784" cy="1177657"/>
            <a:chOff x="850628" y="1819318"/>
            <a:chExt cx="567784" cy="1177657"/>
          </a:xfrm>
        </p:grpSpPr>
        <p:sp>
          <p:nvSpPr>
            <p:cNvPr id="115" name="テキスト ボックス 114">
              <a:extLst>
                <a:ext uri="{FF2B5EF4-FFF2-40B4-BE49-F238E27FC236}">
                  <a16:creationId xmlns:a16="http://schemas.microsoft.com/office/drawing/2014/main" id="{3FD0DD5B-3F4F-4A8D-A84B-E2DA6AE01892}"/>
                </a:ext>
              </a:extLst>
            </p:cNvPr>
            <p:cNvSpPr txBox="1"/>
            <p:nvPr/>
          </p:nvSpPr>
          <p:spPr>
            <a:xfrm>
              <a:off x="891903" y="2535310"/>
              <a:ext cx="481222"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n</a:t>
              </a:r>
              <a:endParaRPr kumimoji="1" lang="ja-JP" altLang="en-US" sz="2400" baseline="-25000" dirty="0"/>
            </a:p>
          </p:txBody>
        </p:sp>
        <p:sp>
          <p:nvSpPr>
            <p:cNvPr id="116" name="テキスト ボックス 115">
              <a:extLst>
                <a:ext uri="{FF2B5EF4-FFF2-40B4-BE49-F238E27FC236}">
                  <a16:creationId xmlns:a16="http://schemas.microsoft.com/office/drawing/2014/main" id="{3258FBDE-D677-4398-A93A-9DF8307E6B48}"/>
                </a:ext>
              </a:extLst>
            </p:cNvPr>
            <p:cNvSpPr txBox="1"/>
            <p:nvPr/>
          </p:nvSpPr>
          <p:spPr>
            <a:xfrm>
              <a:off x="850628" y="1819318"/>
              <a:ext cx="567784" cy="461665"/>
            </a:xfrm>
            <a:prstGeom prst="rect">
              <a:avLst/>
            </a:prstGeom>
            <a:noFill/>
          </p:spPr>
          <p:txBody>
            <a:bodyPr wrap="none" rtlCol="0">
              <a:spAutoFit/>
            </a:bodyPr>
            <a:lstStyle/>
            <a:p>
              <a:pPr algn="l"/>
              <a:r>
                <a:rPr lang="en-US" altLang="ja-JP" sz="2400" dirty="0" err="1"/>
                <a:t>m</a:t>
              </a:r>
              <a:r>
                <a:rPr lang="en-US" altLang="ja-JP" sz="2400" baseline="-25000" dirty="0" err="1"/>
                <a:t>n</a:t>
              </a:r>
              <a:endParaRPr kumimoji="1" lang="ja-JP" altLang="en-US" sz="2400" baseline="-25000" dirty="0"/>
            </a:p>
          </p:txBody>
        </p:sp>
      </p:gr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6252519" y="778476"/>
            <a:ext cx="5596581" cy="1569660"/>
          </a:xfrm>
          <a:prstGeom prst="rect">
            <a:avLst/>
          </a:prstGeom>
          <a:noFill/>
        </p:spPr>
        <p:txBody>
          <a:bodyPr wrap="square" rtlCol="0">
            <a:spAutoFit/>
          </a:bodyPr>
          <a:lstStyle/>
          <a:p>
            <a:pPr algn="l"/>
            <a:r>
              <a:rPr kumimoji="1" lang="ja-JP" altLang="en-US" sz="2400" dirty="0"/>
              <a:t>左図のようにモデル</a:t>
            </a:r>
            <a:r>
              <a:rPr kumimoji="1" lang="en-US" altLang="ja-JP" sz="2400" dirty="0"/>
              <a:t>1</a:t>
            </a:r>
            <a:r>
              <a:rPr kumimoji="1" lang="ja-JP" altLang="en-US" sz="2400" dirty="0"/>
              <a:t>～</a:t>
            </a:r>
            <a:r>
              <a:rPr lang="en-US" altLang="ja-JP" sz="2400" dirty="0"/>
              <a:t>N</a:t>
            </a:r>
            <a:r>
              <a:rPr kumimoji="1" lang="ja-JP" altLang="en-US" sz="2400" dirty="0"/>
              <a:t>から流出する</a:t>
            </a:r>
            <a:r>
              <a:rPr kumimoji="1" lang="en-US" altLang="ja-JP" sz="2400" dirty="0"/>
              <a:t>m</a:t>
            </a:r>
            <a:r>
              <a:rPr kumimoji="1" lang="en-US" altLang="ja-JP" sz="2400" baseline="-25000" dirty="0"/>
              <a:t>1</a:t>
            </a:r>
            <a:r>
              <a:rPr kumimoji="1" lang="ja-JP" altLang="en-US" sz="2400" baseline="-25000" dirty="0"/>
              <a:t>～</a:t>
            </a:r>
            <a:r>
              <a:rPr kumimoji="1" lang="en-US" altLang="ja-JP" sz="2400" baseline="-25000" dirty="0"/>
              <a:t>N</a:t>
            </a:r>
            <a:r>
              <a:rPr kumimoji="1" lang="ja-JP" altLang="en-US" sz="2400" dirty="0"/>
              <a:t>がモデル</a:t>
            </a:r>
            <a:r>
              <a:rPr lang="en-US" altLang="ja-JP" sz="2400" dirty="0"/>
              <a:t>M</a:t>
            </a:r>
            <a:r>
              <a:rPr lang="ja-JP" altLang="en-US" sz="2400" dirty="0"/>
              <a:t>が</a:t>
            </a:r>
            <a:r>
              <a:rPr kumimoji="1" lang="ja-JP" altLang="en-US" sz="2400" dirty="0"/>
              <a:t>流入する場合、ポート</a:t>
            </a:r>
            <a:r>
              <a:rPr kumimoji="1" lang="en-US" altLang="ja-JP" sz="2400" dirty="0"/>
              <a:t>p</a:t>
            </a:r>
            <a:r>
              <a:rPr lang="en-US" altLang="ja-JP" sz="2400" baseline="-25000" dirty="0"/>
              <a:t>m</a:t>
            </a:r>
            <a:r>
              <a:rPr kumimoji="1" lang="ja-JP" altLang="en-US" sz="2400" dirty="0"/>
              <a:t>のストリーム変数</a:t>
            </a:r>
            <a:r>
              <a:rPr kumimoji="1" lang="en-US" altLang="ja-JP" sz="2400" dirty="0"/>
              <a:t>h</a:t>
            </a:r>
            <a:r>
              <a:rPr kumimoji="1" lang="en-US" altLang="ja-JP" sz="2400" baseline="-25000" dirty="0"/>
              <a:t>m</a:t>
            </a:r>
            <a:r>
              <a:rPr kumimoji="1" lang="ja-JP" altLang="en-US" sz="2400" dirty="0"/>
              <a:t>は次式で計算できます</a:t>
            </a:r>
          </a:p>
        </p:txBody>
      </p:sp>
      <p:sp>
        <p:nvSpPr>
          <p:cNvPr id="117" name="矢印: 右 116">
            <a:extLst>
              <a:ext uri="{FF2B5EF4-FFF2-40B4-BE49-F238E27FC236}">
                <a16:creationId xmlns:a16="http://schemas.microsoft.com/office/drawing/2014/main" id="{4C9E5D17-AD57-4D45-BB95-5239A3E816D0}"/>
              </a:ext>
            </a:extLst>
          </p:cNvPr>
          <p:cNvSpPr/>
          <p:nvPr/>
        </p:nvSpPr>
        <p:spPr>
          <a:xfrm>
            <a:off x="1989761" y="5297861"/>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2292165" y="1754393"/>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118" name="テキスト ボックス 117">
            <a:extLst>
              <a:ext uri="{FF2B5EF4-FFF2-40B4-BE49-F238E27FC236}">
                <a16:creationId xmlns:a16="http://schemas.microsoft.com/office/drawing/2014/main" id="{8D66A041-9A80-4532-9057-A71B0E6849E2}"/>
              </a:ext>
            </a:extLst>
          </p:cNvPr>
          <p:cNvSpPr txBox="1"/>
          <p:nvPr/>
        </p:nvSpPr>
        <p:spPr>
          <a:xfrm>
            <a:off x="2320511" y="3995201"/>
            <a:ext cx="356188" cy="461665"/>
          </a:xfrm>
          <a:prstGeom prst="rect">
            <a:avLst/>
          </a:prstGeom>
          <a:noFill/>
        </p:spPr>
        <p:txBody>
          <a:bodyPr wrap="none" rtlCol="0">
            <a:spAutoFit/>
          </a:bodyPr>
          <a:lstStyle/>
          <a:p>
            <a:pPr algn="l"/>
            <a:r>
              <a:rPr kumimoji="1" lang="en-US" altLang="ja-JP" sz="2400" dirty="0"/>
              <a:t>2</a:t>
            </a:r>
            <a:endParaRPr kumimoji="1" lang="ja-JP" altLang="en-US" sz="2400" dirty="0"/>
          </a:p>
        </p:txBody>
      </p:sp>
      <p:sp>
        <p:nvSpPr>
          <p:cNvPr id="119" name="テキスト ボックス 118">
            <a:extLst>
              <a:ext uri="{FF2B5EF4-FFF2-40B4-BE49-F238E27FC236}">
                <a16:creationId xmlns:a16="http://schemas.microsoft.com/office/drawing/2014/main" id="{36D53FC9-8D5E-4CB6-881C-4F72CB934AE8}"/>
              </a:ext>
            </a:extLst>
          </p:cNvPr>
          <p:cNvSpPr txBox="1"/>
          <p:nvPr/>
        </p:nvSpPr>
        <p:spPr>
          <a:xfrm>
            <a:off x="2291382" y="5876927"/>
            <a:ext cx="415498" cy="461665"/>
          </a:xfrm>
          <a:prstGeom prst="rect">
            <a:avLst/>
          </a:prstGeom>
          <a:noFill/>
        </p:spPr>
        <p:txBody>
          <a:bodyPr wrap="none" rtlCol="0">
            <a:spAutoFit/>
          </a:bodyPr>
          <a:lstStyle/>
          <a:p>
            <a:pPr algn="l"/>
            <a:r>
              <a:rPr lang="en-US" altLang="ja-JP" sz="2400" dirty="0"/>
              <a:t>N</a:t>
            </a:r>
            <a:endParaRPr kumimoji="1" lang="ja-JP" altLang="en-US" sz="2400" dirty="0"/>
          </a:p>
        </p:txBody>
      </p:sp>
      <p:sp>
        <p:nvSpPr>
          <p:cNvPr id="120" name="テキスト ボックス 119">
            <a:extLst>
              <a:ext uri="{FF2B5EF4-FFF2-40B4-BE49-F238E27FC236}">
                <a16:creationId xmlns:a16="http://schemas.microsoft.com/office/drawing/2014/main" id="{76C7D81F-EE97-4D19-9B3A-3DA8EEC8A3B6}"/>
              </a:ext>
            </a:extLst>
          </p:cNvPr>
          <p:cNvSpPr txBox="1"/>
          <p:nvPr/>
        </p:nvSpPr>
        <p:spPr>
          <a:xfrm>
            <a:off x="5071413" y="2987384"/>
            <a:ext cx="466794" cy="461665"/>
          </a:xfrm>
          <a:prstGeom prst="rect">
            <a:avLst/>
          </a:prstGeom>
          <a:noFill/>
        </p:spPr>
        <p:txBody>
          <a:bodyPr wrap="none" rtlCol="0">
            <a:spAutoFit/>
          </a:bodyPr>
          <a:lstStyle/>
          <a:p>
            <a:pPr algn="l"/>
            <a:r>
              <a:rPr kumimoji="1" lang="en-US" altLang="ja-JP" sz="2400" dirty="0"/>
              <a:t>M</a:t>
            </a:r>
            <a:endParaRPr kumimoji="1" lang="ja-JP" altLang="en-US" sz="2400" dirty="0"/>
          </a:p>
        </p:txBody>
      </p:sp>
      <p:grpSp>
        <p:nvGrpSpPr>
          <p:cNvPr id="121" name="グループ化 120">
            <a:extLst>
              <a:ext uri="{FF2B5EF4-FFF2-40B4-BE49-F238E27FC236}">
                <a16:creationId xmlns:a16="http://schemas.microsoft.com/office/drawing/2014/main" id="{183D914A-C8FD-4A82-B347-FF848CF3D2DD}"/>
              </a:ext>
            </a:extLst>
          </p:cNvPr>
          <p:cNvGrpSpPr/>
          <p:nvPr/>
        </p:nvGrpSpPr>
        <p:grpSpPr>
          <a:xfrm>
            <a:off x="5752821" y="2651600"/>
            <a:ext cx="625492" cy="1012557"/>
            <a:chOff x="850628" y="1819318"/>
            <a:chExt cx="625492" cy="1012557"/>
          </a:xfrm>
        </p:grpSpPr>
        <p:sp>
          <p:nvSpPr>
            <p:cNvPr id="122" name="テキスト ボックス 121">
              <a:extLst>
                <a:ext uri="{FF2B5EF4-FFF2-40B4-BE49-F238E27FC236}">
                  <a16:creationId xmlns:a16="http://schemas.microsoft.com/office/drawing/2014/main" id="{F4EAB76B-CFDB-4B45-86AE-8BB62D39DFF7}"/>
                </a:ext>
              </a:extLst>
            </p:cNvPr>
            <p:cNvSpPr txBox="1"/>
            <p:nvPr/>
          </p:nvSpPr>
          <p:spPr>
            <a:xfrm>
              <a:off x="891903" y="2370210"/>
              <a:ext cx="538930" cy="461665"/>
            </a:xfrm>
            <a:prstGeom prst="rect">
              <a:avLst/>
            </a:prstGeom>
            <a:noFill/>
          </p:spPr>
          <p:txBody>
            <a:bodyPr wrap="none" rtlCol="0">
              <a:spAutoFit/>
            </a:bodyPr>
            <a:lstStyle/>
            <a:p>
              <a:pPr algn="l"/>
              <a:r>
                <a:rPr kumimoji="1" lang="en-US" altLang="ja-JP" sz="2400" dirty="0"/>
                <a:t>h</a:t>
              </a:r>
              <a:r>
                <a:rPr kumimoji="1" lang="en-US" altLang="ja-JP" sz="2400" baseline="-25000" dirty="0"/>
                <a:t>m</a:t>
              </a:r>
              <a:endParaRPr kumimoji="1" lang="ja-JP" altLang="en-US" sz="2400" baseline="-25000" dirty="0"/>
            </a:p>
          </p:txBody>
        </p:sp>
        <p:sp>
          <p:nvSpPr>
            <p:cNvPr id="123" name="テキスト ボックス 122">
              <a:extLst>
                <a:ext uri="{FF2B5EF4-FFF2-40B4-BE49-F238E27FC236}">
                  <a16:creationId xmlns:a16="http://schemas.microsoft.com/office/drawing/2014/main" id="{796DBBD7-E960-4CED-9BA2-B7C0EE3666C1}"/>
                </a:ext>
              </a:extLst>
            </p:cNvPr>
            <p:cNvSpPr txBox="1"/>
            <p:nvPr/>
          </p:nvSpPr>
          <p:spPr>
            <a:xfrm>
              <a:off x="850628" y="1819318"/>
              <a:ext cx="625492" cy="461665"/>
            </a:xfrm>
            <a:prstGeom prst="rect">
              <a:avLst/>
            </a:prstGeom>
            <a:noFill/>
          </p:spPr>
          <p:txBody>
            <a:bodyPr wrap="none" rtlCol="0">
              <a:spAutoFit/>
            </a:bodyPr>
            <a:lstStyle/>
            <a:p>
              <a:pPr algn="l"/>
              <a:r>
                <a:rPr lang="en-US" altLang="ja-JP" sz="2400" dirty="0"/>
                <a:t>m</a:t>
              </a:r>
              <a:r>
                <a:rPr lang="en-US" altLang="ja-JP" sz="2400" baseline="-25000" dirty="0"/>
                <a:t>m</a:t>
              </a:r>
              <a:endParaRPr kumimoji="1" lang="ja-JP" altLang="en-US" sz="2400" baseline="-25000" dirty="0"/>
            </a:p>
          </p:txBody>
        </p:sp>
      </p:gr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7206391" y="2639267"/>
                <a:ext cx="2976712"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𝑚𝑖h𝑖</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m:t>
                              </m:r>
                            </m:den>
                          </m:f>
                        </m:e>
                      </m:nary>
                    </m:oMath>
                  </m:oMathPara>
                </a14:m>
                <a:endParaRPr kumimoji="1" lang="ja-JP" altLang="en-US" sz="32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7206391" y="2639267"/>
                <a:ext cx="2976712" cy="14366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268936" y="4714362"/>
                <a:ext cx="4580164"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𝑚𝑛</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h𝑛</m:t>
                              </m:r>
                            </m:num>
                            <m:den>
                              <m:r>
                                <m:rPr>
                                  <m:sty m:val="p"/>
                                </m:rPr>
                                <a:rPr lang="en-US" altLang="ja-JP" sz="3200">
                                  <a:latin typeface="Cambria Math" panose="02040503050406030204" pitchFamily="18" charset="0"/>
                                </a:rPr>
                                <m:t>max</m:t>
                              </m:r>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m:t>
                              </m:r>
                              <m:r>
                                <a:rPr kumimoji="1" lang="en-US" altLang="ja-JP" sz="3200" b="0" i="1" baseline="-25000" smtClean="0">
                                  <a:latin typeface="Cambria Math" panose="02040503050406030204" pitchFamily="18" charset="0"/>
                                </a:rPr>
                                <m:t>𝑛</m:t>
                              </m:r>
                              <m:r>
                                <a:rPr kumimoji="1" lang="en-US" altLang="ja-JP" sz="3200" b="0" i="1" smtClean="0">
                                  <a:latin typeface="Cambria Math" panose="02040503050406030204" pitchFamily="18" charset="0"/>
                                </a:rPr>
                                <m:t>,0)</m:t>
                              </m:r>
                            </m:den>
                          </m:f>
                        </m:e>
                      </m:nary>
                    </m:oMath>
                  </m:oMathPara>
                </a14:m>
                <a:endParaRPr kumimoji="1" lang="ja-JP" altLang="en-US" sz="32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268936" y="4714362"/>
                <a:ext cx="4580164" cy="1436675"/>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55395" y="5236791"/>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641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47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ストリーム変数の例</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4493538" cy="461665"/>
          </a:xfrm>
          <a:prstGeom prst="rect">
            <a:avLst/>
          </a:prstGeom>
          <a:noFill/>
        </p:spPr>
        <p:txBody>
          <a:bodyPr wrap="none" rtlCol="0">
            <a:spAutoFit/>
          </a:bodyPr>
          <a:lstStyle/>
          <a:p>
            <a:r>
              <a:rPr lang="ja-JP" altLang="en-US" sz="2400" dirty="0"/>
              <a:t>さて、これまで簡単化のために</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49186" y="2230632"/>
            <a:ext cx="6053260"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C)×</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270686" y="1717592"/>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04680" y="1486759"/>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01754" y="2875136"/>
            <a:ext cx="2749471"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B</a:t>
            </a:r>
            <a:r>
              <a:rPr kumimoji="1" lang="en-US" altLang="ja-JP" sz="2400" dirty="0"/>
              <a:t> &gt;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586314" y="2875134"/>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01754" y="1486759"/>
            <a:ext cx="2743059"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A</a:t>
            </a:r>
            <a:r>
              <a:rPr kumimoji="1" lang="en-US" altLang="ja-JP" sz="2400" dirty="0"/>
              <a:t> &gt; 0)</a:t>
            </a:r>
            <a:endParaRPr kumimoji="1" lang="ja-JP" altLang="en-US" sz="2400" baseline="-25000" dirty="0"/>
          </a:p>
        </p:txBody>
      </p:sp>
      <p:sp>
        <p:nvSpPr>
          <p:cNvPr id="17" name="テキスト ボックス 16">
            <a:extLst>
              <a:ext uri="{FF2B5EF4-FFF2-40B4-BE49-F238E27FC236}">
                <a16:creationId xmlns:a16="http://schemas.microsoft.com/office/drawing/2014/main" id="{3CFEC0E8-8A04-4FD9-A332-73BECC5FE176}"/>
              </a:ext>
            </a:extLst>
          </p:cNvPr>
          <p:cNvSpPr txBox="1"/>
          <p:nvPr/>
        </p:nvSpPr>
        <p:spPr>
          <a:xfrm>
            <a:off x="5362886" y="3565712"/>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Tree>
    <p:extLst>
      <p:ext uri="{BB962C8B-B14F-4D97-AF65-F5344CB8AC3E}">
        <p14:creationId xmlns:p14="http://schemas.microsoft.com/office/powerpoint/2010/main" val="184377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6340197" cy="461665"/>
          </a:xfrm>
          <a:prstGeom prst="rect">
            <a:avLst/>
          </a:prstGeom>
          <a:noFill/>
        </p:spPr>
        <p:txBody>
          <a:bodyPr wrap="none" rtlCol="0">
            <a:spAutoFit/>
          </a:bodyPr>
          <a:lstStyle/>
          <a:p>
            <a:pPr algn="l"/>
            <a:r>
              <a:rPr kumimoji="1" lang="ja-JP" altLang="en-US" sz="2400" dirty="0"/>
              <a:t>ストリーム変数には以下のルールがあります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2539656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49</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3972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コンポーネント内に流動量が流入する場合に適切な結果を返します</a:t>
            </a:r>
            <a:endParaRPr kumimoji="1" lang="en-US" altLang="ja-JP" sz="2400" dirty="0"/>
          </a:p>
          <a:p>
            <a:pPr algn="l"/>
            <a:r>
              <a:rPr kumimoji="1" lang="ja-JP" altLang="en-US" sz="2400" dirty="0"/>
              <a:t>　流出する場合は、流出先の値を参照して結果を返します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50</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51</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52</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53</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1237016" y="4921224"/>
            <a:ext cx="3726133" cy="1200329"/>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毎に整理し</a:t>
            </a:r>
            <a:endParaRPr kumimoji="1" lang="en-US" altLang="ja-JP" sz="2400" dirty="0"/>
          </a:p>
          <a:p>
            <a:pPr algn="l"/>
            <a:r>
              <a:rPr kumimoji="1" lang="ja-JP" altLang="en-US" sz="2400" dirty="0"/>
              <a:t>それらを</a:t>
            </a:r>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59</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2435725875"/>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a:t>
            </a:r>
            <a:r>
              <a:rPr kumimoji="1" lang="ja-JP" altLang="en-US" sz="2400" dirty="0" smtClean="0">
                <a:solidFill>
                  <a:schemeClr val="tx1"/>
                </a:solidFill>
              </a:rPr>
              <a:t>効率的にモデリング</a:t>
            </a:r>
            <a:endParaRPr kumimoji="1" lang="en-US" altLang="ja-JP" sz="2400" dirty="0">
              <a:solidFill>
                <a:schemeClr val="tx1"/>
              </a:solidFill>
            </a:endParaRPr>
          </a:p>
          <a:p>
            <a:pPr algn="ctr"/>
            <a:r>
              <a:rPr lang="ja-JP" altLang="en-US" sz="2400" dirty="0" smtClean="0">
                <a:solidFill>
                  <a:schemeClr val="tx1"/>
                </a:solidFill>
              </a:rPr>
              <a:t>できま</a:t>
            </a:r>
            <a:r>
              <a:rPr lang="ja-JP" altLang="en-US" sz="2400" dirty="0">
                <a:solidFill>
                  <a:schemeClr val="tx1"/>
                </a:solidFill>
              </a:rPr>
              <a:t>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60</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61</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62</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63</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64</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65</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66</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67</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68</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a:t>
            </a:r>
            <a:r>
              <a:rPr kumimoji="1" lang="ja-JP" altLang="en-US" sz="2400" dirty="0" smtClean="0"/>
              <a:t>条件</a:t>
            </a:r>
            <a:r>
              <a:rPr lang="ja-JP" altLang="en-US" sz="2400" dirty="0"/>
              <a:t>の</a:t>
            </a:r>
            <a:r>
              <a:rPr kumimoji="1" lang="ja-JP" altLang="en-US" sz="2400" dirty="0" smtClean="0"/>
              <a:t>物理量</a:t>
            </a:r>
            <a:r>
              <a:rPr kumimoji="1" lang="ja-JP" altLang="en-US" sz="2400" dirty="0"/>
              <a:t>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72</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73</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74</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75</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76</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2308324"/>
          </a:xfrm>
          <a:prstGeom prst="rect">
            <a:avLst/>
          </a:prstGeom>
          <a:noFill/>
        </p:spPr>
        <p:txBody>
          <a:bodyPr wrap="square" rtlCol="0">
            <a:spAutoFit/>
          </a:bodyPr>
          <a:lstStyle/>
          <a:p>
            <a:r>
              <a:rPr lang="ja-JP" altLang="en-US" sz="2400" dirty="0"/>
              <a:t>移動現象論という学問分野では、基本的</a:t>
            </a:r>
            <a:r>
              <a:rPr kumimoji="1" lang="ja-JP" altLang="en-US" sz="2400" dirty="0"/>
              <a:t>な物理現象は、ポテンシャルとそのポテンシャルの勾配に応じて発生する移動量によって表すことが出来ると考えます。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p>
          <a:p>
            <a:r>
              <a:rPr kumimoji="1" lang="ja-JP" altLang="en-US" sz="2400" dirty="0"/>
              <a:t>例えば、球体が位置の高い方から低い方へ転がるという現象は、高さ</a:t>
            </a:r>
            <a:r>
              <a:rPr kumimoji="1" lang="en-US" altLang="ja-JP" sz="2400" dirty="0"/>
              <a:t>(</a:t>
            </a:r>
            <a:r>
              <a:rPr kumimoji="1" lang="ja-JP" altLang="en-US" sz="2400" dirty="0"/>
              <a:t>ポテンシャル</a:t>
            </a:r>
            <a:r>
              <a:rPr kumimoji="1" lang="en-US" altLang="ja-JP" sz="2400" dirty="0"/>
              <a:t>)</a:t>
            </a:r>
            <a:r>
              <a:rPr kumimoji="1" lang="ja-JP" altLang="en-US" sz="2400" dirty="0"/>
              <a:t>の高低差とその間の距離</a:t>
            </a:r>
            <a:r>
              <a:rPr lang="en-US" altLang="ja-JP" sz="2400" dirty="0"/>
              <a:t>(</a:t>
            </a:r>
            <a:r>
              <a:rPr lang="ja-JP" altLang="en-US" sz="2400" dirty="0"/>
              <a:t>勾配</a:t>
            </a:r>
            <a:r>
              <a:rPr lang="en-US" altLang="ja-JP" sz="2400" dirty="0"/>
              <a:t>)</a:t>
            </a:r>
            <a:r>
              <a:rPr lang="ja-JP" altLang="en-US" sz="2400" dirty="0"/>
              <a:t>に比例して流動量</a:t>
            </a:r>
            <a:r>
              <a:rPr lang="en-US" altLang="ja-JP" sz="2400" dirty="0"/>
              <a:t>(</a:t>
            </a:r>
            <a:r>
              <a:rPr lang="ja-JP" altLang="en-US" sz="2400" dirty="0"/>
              <a:t>物体の速度</a:t>
            </a:r>
            <a:r>
              <a:rPr lang="en-US" altLang="ja-JP" sz="2400" dirty="0"/>
              <a:t>)</a:t>
            </a:r>
            <a:r>
              <a:rPr lang="ja-JP" altLang="en-US" sz="2400" dirty="0"/>
              <a:t>が大きくなると考えます</a:t>
            </a:r>
            <a:endParaRPr kumimoji="1" lang="ja-JP" altLang="en-US" sz="2400" dirty="0"/>
          </a:p>
        </p:txBody>
      </p:sp>
      <p:sp>
        <p:nvSpPr>
          <p:cNvPr id="11" name="正方形/長方形 10">
            <a:extLst>
              <a:ext uri="{FF2B5EF4-FFF2-40B4-BE49-F238E27FC236}">
                <a16:creationId xmlns:a16="http://schemas.microsoft.com/office/drawing/2014/main" id="{D141F3B6-40AF-42F3-BB03-4CACE83A9D9B}"/>
              </a:ext>
            </a:extLst>
          </p:cNvPr>
          <p:cNvSpPr/>
          <p:nvPr/>
        </p:nvSpPr>
        <p:spPr>
          <a:xfrm>
            <a:off x="3550920" y="4652103"/>
            <a:ext cx="228601" cy="124576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D899E6B3-6020-4C27-B882-B1EDAC8B6C30}"/>
              </a:ext>
            </a:extLst>
          </p:cNvPr>
          <p:cNvSpPr/>
          <p:nvPr/>
        </p:nvSpPr>
        <p:spPr>
          <a:xfrm>
            <a:off x="8610600" y="5159370"/>
            <a:ext cx="228600" cy="7384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cxnSp>
        <p:nvCxnSpPr>
          <p:cNvPr id="14" name="直線コネクタ 13">
            <a:extLst>
              <a:ext uri="{FF2B5EF4-FFF2-40B4-BE49-F238E27FC236}">
                <a16:creationId xmlns:a16="http://schemas.microsoft.com/office/drawing/2014/main" id="{6A13B045-2851-48B5-B887-DEF6927368C4}"/>
              </a:ext>
            </a:extLst>
          </p:cNvPr>
          <p:cNvCxnSpPr/>
          <p:nvPr/>
        </p:nvCxnSpPr>
        <p:spPr>
          <a:xfrm>
            <a:off x="1780109" y="5896214"/>
            <a:ext cx="87659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2E951F8A-F2FF-4B04-B5DE-D004C3188B98}"/>
              </a:ext>
            </a:extLst>
          </p:cNvPr>
          <p:cNvSpPr/>
          <p:nvPr/>
        </p:nvSpPr>
        <p:spPr>
          <a:xfrm rot="335276">
            <a:off x="3333150" y="4691166"/>
            <a:ext cx="5696539" cy="1913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C0917F3-7CFE-4BB9-A909-053EAD9C0566}"/>
              </a:ext>
            </a:extLst>
          </p:cNvPr>
          <p:cNvSpPr/>
          <p:nvPr/>
        </p:nvSpPr>
        <p:spPr>
          <a:xfrm>
            <a:off x="4617720" y="3977640"/>
            <a:ext cx="563880" cy="5638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2919CDDB-891C-4200-A6C6-5DD72107B466}"/>
              </a:ext>
            </a:extLst>
          </p:cNvPr>
          <p:cNvSpPr/>
          <p:nvPr/>
        </p:nvSpPr>
        <p:spPr>
          <a:xfrm rot="600000">
            <a:off x="5217355" y="4158454"/>
            <a:ext cx="655510" cy="3625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442718A5-E044-4BC4-8773-B1F1CB0DE20C}"/>
              </a:ext>
            </a:extLst>
          </p:cNvPr>
          <p:cNvGrpSpPr/>
          <p:nvPr/>
        </p:nvGrpSpPr>
        <p:grpSpPr>
          <a:xfrm>
            <a:off x="2651760" y="4652103"/>
            <a:ext cx="899160" cy="1244111"/>
            <a:chOff x="2651760" y="4103463"/>
            <a:chExt cx="899160" cy="1244111"/>
          </a:xfrm>
        </p:grpSpPr>
        <p:cxnSp>
          <p:nvCxnSpPr>
            <p:cNvPr id="19" name="直線コネクタ 18">
              <a:extLst>
                <a:ext uri="{FF2B5EF4-FFF2-40B4-BE49-F238E27FC236}">
                  <a16:creationId xmlns:a16="http://schemas.microsoft.com/office/drawing/2014/main" id="{F3A404A9-091C-4D34-ACBE-6F47F932B36F}"/>
                </a:ext>
              </a:extLst>
            </p:cNvPr>
            <p:cNvCxnSpPr/>
            <p:nvPr/>
          </p:nvCxnSpPr>
          <p:spPr>
            <a:xfrm flipH="1">
              <a:off x="2651760" y="4110152"/>
              <a:ext cx="89916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911CA23-08A9-4D50-88EF-5404746E345F}"/>
                </a:ext>
              </a:extLst>
            </p:cNvPr>
            <p:cNvCxnSpPr/>
            <p:nvPr/>
          </p:nvCxnSpPr>
          <p:spPr>
            <a:xfrm>
              <a:off x="2755392" y="4103463"/>
              <a:ext cx="0" cy="1244111"/>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BA5C40B1-A7E6-464F-95AD-50C435345114}"/>
              </a:ext>
            </a:extLst>
          </p:cNvPr>
          <p:cNvSpPr txBox="1"/>
          <p:nvPr/>
        </p:nvSpPr>
        <p:spPr>
          <a:xfrm>
            <a:off x="1688592" y="4997274"/>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1</a:t>
            </a:r>
            <a:endParaRPr kumimoji="1" lang="ja-JP" altLang="en-US" sz="2400" baseline="-25000" dirty="0"/>
          </a:p>
        </p:txBody>
      </p:sp>
      <p:sp>
        <p:nvSpPr>
          <p:cNvPr id="23" name="テキスト ボックス 22">
            <a:extLst>
              <a:ext uri="{FF2B5EF4-FFF2-40B4-BE49-F238E27FC236}">
                <a16:creationId xmlns:a16="http://schemas.microsoft.com/office/drawing/2014/main" id="{77BFC523-50A7-40C2-8F34-8D69E6C9738B}"/>
              </a:ext>
            </a:extLst>
          </p:cNvPr>
          <p:cNvSpPr txBox="1"/>
          <p:nvPr/>
        </p:nvSpPr>
        <p:spPr>
          <a:xfrm>
            <a:off x="9334500" y="5319688"/>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2</a:t>
            </a:r>
            <a:endParaRPr kumimoji="1" lang="ja-JP" altLang="en-US" sz="2400" baseline="-25000" dirty="0"/>
          </a:p>
        </p:txBody>
      </p:sp>
      <p:cxnSp>
        <p:nvCxnSpPr>
          <p:cNvPr id="27" name="直線コネクタ 26">
            <a:extLst>
              <a:ext uri="{FF2B5EF4-FFF2-40B4-BE49-F238E27FC236}">
                <a16:creationId xmlns:a16="http://schemas.microsoft.com/office/drawing/2014/main" id="{BD495E5A-8F25-4729-9525-A70D446632B3}"/>
              </a:ext>
            </a:extLst>
          </p:cNvPr>
          <p:cNvCxnSpPr>
            <a:cxnSpLocks/>
          </p:cNvCxnSpPr>
          <p:nvPr/>
        </p:nvCxnSpPr>
        <p:spPr>
          <a:xfrm flipH="1">
            <a:off x="8862060" y="5148713"/>
            <a:ext cx="6019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2C04FC0-E97F-44A6-BA35-24591D6C5602}"/>
              </a:ext>
            </a:extLst>
          </p:cNvPr>
          <p:cNvCxnSpPr/>
          <p:nvPr/>
        </p:nvCxnSpPr>
        <p:spPr>
          <a:xfrm>
            <a:off x="9293352" y="5161026"/>
            <a:ext cx="0" cy="73518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2FE9DF-915F-4C8B-8701-591FCE2997B6}"/>
              </a:ext>
            </a:extLst>
          </p:cNvPr>
          <p:cNvCxnSpPr>
            <a:cxnSpLocks/>
          </p:cNvCxnSpPr>
          <p:nvPr/>
        </p:nvCxnSpPr>
        <p:spPr>
          <a:xfrm flipV="1">
            <a:off x="3779521" y="5923162"/>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B336D32-C4ED-44D5-A661-D6F146E83AC8}"/>
              </a:ext>
            </a:extLst>
          </p:cNvPr>
          <p:cNvCxnSpPr>
            <a:cxnSpLocks/>
          </p:cNvCxnSpPr>
          <p:nvPr/>
        </p:nvCxnSpPr>
        <p:spPr>
          <a:xfrm flipH="1">
            <a:off x="3779521" y="6435181"/>
            <a:ext cx="483107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46690A8-99DB-4E53-9AC7-491B0C3CDF53}"/>
              </a:ext>
            </a:extLst>
          </p:cNvPr>
          <p:cNvCxnSpPr>
            <a:cxnSpLocks/>
          </p:cNvCxnSpPr>
          <p:nvPr/>
        </p:nvCxnSpPr>
        <p:spPr>
          <a:xfrm flipV="1">
            <a:off x="8610600" y="5896214"/>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CC66BC6-89DD-4541-BC10-9C9572D2EB1E}"/>
              </a:ext>
            </a:extLst>
          </p:cNvPr>
          <p:cNvSpPr txBox="1"/>
          <p:nvPr/>
        </p:nvSpPr>
        <p:spPr>
          <a:xfrm>
            <a:off x="5577840" y="6020271"/>
            <a:ext cx="950901" cy="461665"/>
          </a:xfrm>
          <a:prstGeom prst="rect">
            <a:avLst/>
          </a:prstGeom>
          <a:noFill/>
        </p:spPr>
        <p:txBody>
          <a:bodyPr wrap="none" rtlCol="0">
            <a:spAutoFit/>
          </a:bodyPr>
          <a:lstStyle/>
          <a:p>
            <a:pPr algn="l"/>
            <a:r>
              <a:rPr kumimoji="1" lang="ja-JP" altLang="en-US" sz="2400" dirty="0"/>
              <a:t>距離</a:t>
            </a:r>
            <a:r>
              <a:rPr kumimoji="1" lang="en-US" altLang="ja-JP" sz="2400" dirty="0"/>
              <a:t>x</a:t>
            </a:r>
            <a:endParaRPr kumimoji="1" lang="ja-JP" altLang="en-US" sz="2400" dirty="0"/>
          </a:p>
        </p:txBody>
      </p:sp>
      <p:sp>
        <p:nvSpPr>
          <p:cNvPr id="38" name="テキスト ボックス 37">
            <a:extLst>
              <a:ext uri="{FF2B5EF4-FFF2-40B4-BE49-F238E27FC236}">
                <a16:creationId xmlns:a16="http://schemas.microsoft.com/office/drawing/2014/main" id="{34082D71-AD20-40BE-8947-D9AA055D8E9D}"/>
              </a:ext>
            </a:extLst>
          </p:cNvPr>
          <p:cNvSpPr txBox="1"/>
          <p:nvPr/>
        </p:nvSpPr>
        <p:spPr>
          <a:xfrm>
            <a:off x="5216799" y="3659750"/>
            <a:ext cx="950901" cy="461665"/>
          </a:xfrm>
          <a:prstGeom prst="rect">
            <a:avLst/>
          </a:prstGeom>
          <a:noFill/>
        </p:spPr>
        <p:txBody>
          <a:bodyPr wrap="none" rtlCol="0">
            <a:spAutoFit/>
          </a:bodyPr>
          <a:lstStyle/>
          <a:p>
            <a:pPr algn="l"/>
            <a:r>
              <a:rPr kumimoji="1" lang="ja-JP" altLang="en-US" sz="2400" dirty="0"/>
              <a:t>速度</a:t>
            </a:r>
            <a:r>
              <a:rPr kumimoji="1" lang="en-US" altLang="ja-JP" sz="2400" dirty="0"/>
              <a:t>v</a:t>
            </a:r>
            <a:endParaRPr kumimoji="1" lang="ja-JP" altLang="en-US" sz="2400" dirty="0"/>
          </a:p>
        </p:txBody>
      </p:sp>
    </p:spTree>
    <p:extLst>
      <p:ext uri="{BB962C8B-B14F-4D97-AF65-F5344CB8AC3E}">
        <p14:creationId xmlns:p14="http://schemas.microsoft.com/office/powerpoint/2010/main" val="33744110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ポテンシャルと移動量の例</a:t>
            </a:r>
            <a:endParaRPr lang="en-US" altLang="ja-JP"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54608101"/>
              </p:ext>
            </p:extLst>
          </p:nvPr>
        </p:nvGraphicFramePr>
        <p:xfrm>
          <a:off x="179666" y="1227675"/>
          <a:ext cx="8729556" cy="4140168"/>
        </p:xfrm>
        <a:graphic>
          <a:graphicData uri="http://schemas.openxmlformats.org/drawingml/2006/table">
            <a:tbl>
              <a:tblPr firstRow="1" bandRow="1">
                <a:tableStyleId>{5C22544A-7EE6-4342-B048-85BDC9FD1C3A}</a:tableStyleId>
              </a:tblPr>
              <a:tblGrid>
                <a:gridCol w="1075337">
                  <a:extLst>
                    <a:ext uri="{9D8B030D-6E8A-4147-A177-3AD203B41FA5}">
                      <a16:colId xmlns:a16="http://schemas.microsoft.com/office/drawing/2014/main" val="3394673471"/>
                    </a:ext>
                  </a:extLst>
                </a:gridCol>
                <a:gridCol w="2748482">
                  <a:extLst>
                    <a:ext uri="{9D8B030D-6E8A-4147-A177-3AD203B41FA5}">
                      <a16:colId xmlns:a16="http://schemas.microsoft.com/office/drawing/2014/main" val="2262260087"/>
                    </a:ext>
                  </a:extLst>
                </a:gridCol>
                <a:gridCol w="1555537">
                  <a:extLst>
                    <a:ext uri="{9D8B030D-6E8A-4147-A177-3AD203B41FA5}">
                      <a16:colId xmlns:a16="http://schemas.microsoft.com/office/drawing/2014/main" val="2888631639"/>
                    </a:ext>
                  </a:extLst>
                </a:gridCol>
                <a:gridCol w="1297887">
                  <a:extLst>
                    <a:ext uri="{9D8B030D-6E8A-4147-A177-3AD203B41FA5}">
                      <a16:colId xmlns:a16="http://schemas.microsoft.com/office/drawing/2014/main" val="2643629885"/>
                    </a:ext>
                  </a:extLst>
                </a:gridCol>
                <a:gridCol w="2052313">
                  <a:extLst>
                    <a:ext uri="{9D8B030D-6E8A-4147-A177-3AD203B41FA5}">
                      <a16:colId xmlns:a16="http://schemas.microsoft.com/office/drawing/2014/main" val="2468099448"/>
                    </a:ext>
                  </a:extLst>
                </a:gridCol>
              </a:tblGrid>
              <a:tr h="554982">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p>
                  </a:txBody>
                  <a:tcPr/>
                </a:tc>
                <a:tc>
                  <a:txBody>
                    <a:bodyPr/>
                    <a:lstStyle/>
                    <a:p>
                      <a:r>
                        <a:rPr kumimoji="1" lang="ja-JP" altLang="en-US" sz="1800" dirty="0"/>
                        <a:t>移動量</a:t>
                      </a:r>
                    </a:p>
                  </a:txBody>
                  <a:tcPr/>
                </a:tc>
                <a:tc>
                  <a:txBody>
                    <a:bodyPr/>
                    <a:lstStyle/>
                    <a:p>
                      <a:r>
                        <a:rPr kumimoji="1" lang="ja-JP" altLang="en-US" sz="1800" dirty="0"/>
                        <a:t>関係式の例</a:t>
                      </a:r>
                      <a:r>
                        <a:rPr kumimoji="1" lang="en-US" altLang="ja-JP" sz="1800" baseline="30000" dirty="0"/>
                        <a:t>*</a:t>
                      </a:r>
                      <a:endParaRPr kumimoji="1" lang="ja-JP" altLang="en-US" sz="1800" baseline="30000" dirty="0"/>
                    </a:p>
                  </a:txBody>
                  <a:tcPr/>
                </a:tc>
                <a:extLst>
                  <a:ext uri="{0D108BD9-81ED-4DB2-BD59-A6C34878D82A}">
                    <a16:rowId xmlns:a16="http://schemas.microsoft.com/office/drawing/2014/main" val="3019091978"/>
                  </a:ext>
                </a:extLst>
              </a:tr>
              <a:tr h="554982">
                <a:tc>
                  <a:txBody>
                    <a:bodyPr/>
                    <a:lstStyle/>
                    <a:p>
                      <a:r>
                        <a:rPr kumimoji="1" lang="ja-JP" altLang="en-US" sz="1800" dirty="0"/>
                        <a:t>電気</a:t>
                      </a:r>
                    </a:p>
                  </a:txBody>
                  <a:tcPr/>
                </a:tc>
                <a:tc>
                  <a:txBody>
                    <a:bodyPr/>
                    <a:lstStyle/>
                    <a:p>
                      <a:r>
                        <a:rPr kumimoji="1" lang="en-US" altLang="ja-JP" sz="1800" dirty="0"/>
                        <a:t>Electrical</a:t>
                      </a:r>
                      <a:endParaRPr kumimoji="1" lang="ja-JP" altLang="en-US" sz="1800" dirty="0"/>
                    </a:p>
                  </a:txBody>
                  <a:tcPr/>
                </a:tc>
                <a:tc>
                  <a:txBody>
                    <a:bodyPr/>
                    <a:lstStyle/>
                    <a:p>
                      <a:r>
                        <a:rPr kumimoji="1" lang="ja-JP" altLang="en-US" sz="1800" dirty="0"/>
                        <a:t>電圧</a:t>
                      </a:r>
                      <a:r>
                        <a:rPr kumimoji="1" lang="en-US" altLang="ja-JP" sz="1800" dirty="0"/>
                        <a:t>V</a:t>
                      </a:r>
                      <a:endParaRPr kumimoji="1" lang="ja-JP" altLang="en-US" sz="1800" dirty="0"/>
                    </a:p>
                  </a:txBody>
                  <a:tcPr/>
                </a:tc>
                <a:tc>
                  <a:txBody>
                    <a:bodyPr/>
                    <a:lstStyle/>
                    <a:p>
                      <a:r>
                        <a:rPr kumimoji="1" lang="ja-JP" altLang="en-US" sz="1800" dirty="0"/>
                        <a:t>電流</a:t>
                      </a:r>
                      <a:r>
                        <a:rPr kumimoji="1" lang="en-US" altLang="ja-JP" sz="1800" dirty="0"/>
                        <a:t>I</a:t>
                      </a:r>
                      <a:endParaRPr kumimoji="1" lang="ja-JP" altLang="en-US" sz="1800" dirty="0"/>
                    </a:p>
                  </a:txBody>
                  <a:tcPr/>
                </a:tc>
                <a:tc>
                  <a:txBody>
                    <a:bodyPr/>
                    <a:lstStyle/>
                    <a:p>
                      <a:r>
                        <a:rPr kumimoji="1" lang="en-US" altLang="ja-JP" sz="1800" dirty="0"/>
                        <a:t>V = R×I</a:t>
                      </a:r>
                      <a:endParaRPr kumimoji="1" lang="ja-JP" altLang="en-US" sz="1800" dirty="0"/>
                    </a:p>
                  </a:txBody>
                  <a:tcPr/>
                </a:tc>
                <a:extLst>
                  <a:ext uri="{0D108BD9-81ED-4DB2-BD59-A6C34878D82A}">
                    <a16:rowId xmlns:a16="http://schemas.microsoft.com/office/drawing/2014/main" val="4090347416"/>
                  </a:ext>
                </a:extLst>
              </a:tr>
              <a:tr h="554982">
                <a:tc>
                  <a:txBody>
                    <a:bodyPr/>
                    <a:lstStyle/>
                    <a:p>
                      <a:r>
                        <a:rPr kumimoji="1" lang="ja-JP" altLang="en-US" sz="1800" dirty="0"/>
                        <a:t>熱</a:t>
                      </a:r>
                    </a:p>
                  </a:txBody>
                  <a:tcPr/>
                </a:tc>
                <a:tc>
                  <a:txBody>
                    <a:bodyPr/>
                    <a:lstStyle/>
                    <a:p>
                      <a:r>
                        <a:rPr kumimoji="1" lang="en-US" altLang="ja-JP" sz="1800" dirty="0" err="1"/>
                        <a:t>Thermal.HeatTransfer</a:t>
                      </a:r>
                      <a:endParaRPr kumimoji="1" lang="ja-JP" altLang="en-US" sz="18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Q=G×(T</a:t>
                      </a:r>
                      <a:r>
                        <a:rPr kumimoji="1" lang="en-US" altLang="ja-JP" sz="1600" baseline="-25000" dirty="0"/>
                        <a:t>a</a:t>
                      </a:r>
                      <a:r>
                        <a:rPr kumimoji="1" lang="en-US" altLang="ja-JP" sz="1600" dirty="0"/>
                        <a:t>-T</a:t>
                      </a:r>
                      <a:r>
                        <a:rPr kumimoji="1" lang="en-US" altLang="ja-JP" sz="1600" baseline="-25000" dirty="0"/>
                        <a:t>b</a:t>
                      </a:r>
                      <a:r>
                        <a:rPr kumimoji="1" lang="en-US" altLang="ja-JP" sz="1600" dirty="0"/>
                        <a:t>)/L</a:t>
                      </a:r>
                      <a:endParaRPr kumimoji="1" lang="ja-JP" altLang="en-US" sz="1600" dirty="0"/>
                    </a:p>
                  </a:txBody>
                  <a:tcPr/>
                </a:tc>
                <a:extLst>
                  <a:ext uri="{0D108BD9-81ED-4DB2-BD59-A6C34878D82A}">
                    <a16:rowId xmlns:a16="http://schemas.microsoft.com/office/drawing/2014/main" val="1994560438"/>
                  </a:ext>
                </a:extLst>
              </a:tr>
              <a:tr h="554982">
                <a:tc>
                  <a:txBody>
                    <a:bodyPr/>
                    <a:lstStyle/>
                    <a:p>
                      <a:r>
                        <a:rPr kumimoji="1" lang="ja-JP" altLang="en-US" sz="1800" dirty="0"/>
                        <a:t>流体</a:t>
                      </a:r>
                    </a:p>
                  </a:txBody>
                  <a:tcPr/>
                </a:tc>
                <a:tc>
                  <a:txBody>
                    <a:bodyPr/>
                    <a:lstStyle/>
                    <a:p>
                      <a:r>
                        <a:rPr kumimoji="1" lang="en-US" altLang="ja-JP" sz="1800" dirty="0" err="1"/>
                        <a:t>Thermal.FluidHeatFlow</a:t>
                      </a:r>
                      <a:endParaRPr kumimoji="1" lang="ja-JP" altLang="en-US" sz="18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800" dirty="0" err="1"/>
                        <a:t>Δp</a:t>
                      </a:r>
                      <a:r>
                        <a:rPr kumimoji="1" lang="en-US" altLang="ja-JP" sz="1800" dirty="0"/>
                        <a:t>=</a:t>
                      </a:r>
                      <a:r>
                        <a:rPr kumimoji="1" lang="en-US" altLang="ja-JP" sz="1800" dirty="0" err="1"/>
                        <a:t>k×m</a:t>
                      </a:r>
                      <a:r>
                        <a:rPr kumimoji="1" lang="en-US" altLang="ja-JP" sz="1800" dirty="0"/>
                        <a:t>/ρ</a:t>
                      </a:r>
                      <a:endParaRPr kumimoji="1" lang="ja-JP" altLang="en-US" sz="1800" dirty="0"/>
                    </a:p>
                  </a:txBody>
                  <a:tcPr/>
                </a:tc>
                <a:extLst>
                  <a:ext uri="{0D108BD9-81ED-4DB2-BD59-A6C34878D82A}">
                    <a16:rowId xmlns:a16="http://schemas.microsoft.com/office/drawing/2014/main" val="526622853"/>
                  </a:ext>
                </a:extLst>
              </a:tr>
              <a:tr h="554982">
                <a:tc>
                  <a:txBody>
                    <a:bodyPr/>
                    <a:lstStyle/>
                    <a:p>
                      <a:r>
                        <a:rPr kumimoji="1" lang="ja-JP" altLang="en-US" sz="1800" dirty="0"/>
                        <a:t>磁場</a:t>
                      </a:r>
                    </a:p>
                  </a:txBody>
                  <a:tcPr/>
                </a:tc>
                <a:tc>
                  <a:txBody>
                    <a:bodyPr/>
                    <a:lstStyle/>
                    <a:p>
                      <a:r>
                        <a:rPr kumimoji="1" lang="en-US" altLang="ja-JP" sz="1800" dirty="0" err="1"/>
                        <a:t>Magnetic.FluxTubes</a:t>
                      </a:r>
                      <a:endParaRPr kumimoji="1" lang="ja-JP" altLang="en-US" sz="18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800" dirty="0" err="1"/>
                        <a:t>V</a:t>
                      </a:r>
                      <a:r>
                        <a:rPr kumimoji="1" lang="en-US" altLang="ja-JP" sz="1800" baseline="-25000" dirty="0" err="1"/>
                        <a:t>m</a:t>
                      </a:r>
                      <a:r>
                        <a:rPr kumimoji="1" lang="en-US" altLang="ja-JP" sz="1800" baseline="-25000" dirty="0"/>
                        <a:t> </a:t>
                      </a:r>
                      <a:r>
                        <a:rPr kumimoji="1" lang="en-US" altLang="ja-JP" sz="1800" dirty="0"/>
                        <a:t>= </a:t>
                      </a:r>
                      <a:r>
                        <a:rPr kumimoji="1" lang="en-US" altLang="ja-JP" sz="1800" dirty="0" err="1"/>
                        <a:t>R</a:t>
                      </a:r>
                      <a:r>
                        <a:rPr kumimoji="1" lang="en-US" altLang="ja-JP" sz="1800" baseline="-25000" dirty="0" err="1"/>
                        <a:t>m</a:t>
                      </a:r>
                      <a:r>
                        <a:rPr kumimoji="1" lang="en-US" altLang="ja-JP" sz="1800" dirty="0" err="1"/>
                        <a:t>×φ</a:t>
                      </a:r>
                      <a:endParaRPr kumimoji="1" lang="ja-JP" altLang="en-US" sz="1800" dirty="0"/>
                    </a:p>
                  </a:txBody>
                  <a:tcPr/>
                </a:tc>
                <a:extLst>
                  <a:ext uri="{0D108BD9-81ED-4DB2-BD59-A6C34878D82A}">
                    <a16:rowId xmlns:a16="http://schemas.microsoft.com/office/drawing/2014/main" val="601096105"/>
                  </a:ext>
                </a:extLst>
              </a:tr>
              <a:tr h="554982">
                <a:tc>
                  <a:txBody>
                    <a:bodyPr/>
                    <a:lstStyle/>
                    <a:p>
                      <a:r>
                        <a:rPr kumimoji="1" lang="ja-JP" altLang="en-US" sz="1800" dirty="0"/>
                        <a:t>並進運動</a:t>
                      </a:r>
                    </a:p>
                  </a:txBody>
                  <a:tcPr/>
                </a:tc>
                <a:tc>
                  <a:txBody>
                    <a:bodyPr/>
                    <a:lstStyle/>
                    <a:p>
                      <a:r>
                        <a:rPr kumimoji="1" lang="en-US" altLang="ja-JP" sz="1800" dirty="0" err="1"/>
                        <a:t>Mechanics.Translational</a:t>
                      </a:r>
                      <a:endParaRPr kumimoji="1" lang="ja-JP" altLang="en-US" sz="18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c×(</a:t>
                      </a:r>
                      <a:r>
                        <a:rPr kumimoji="1" lang="en-US" altLang="ja-JP" sz="1600" dirty="0" err="1"/>
                        <a:t>s</a:t>
                      </a:r>
                      <a:r>
                        <a:rPr kumimoji="1" lang="en-US" altLang="ja-JP" sz="1600" baseline="-25000" dirty="0" err="1"/>
                        <a:t>a</a:t>
                      </a:r>
                      <a:r>
                        <a:rPr kumimoji="1" lang="en-US" altLang="ja-JP" sz="1600" dirty="0"/>
                        <a:t>-s</a:t>
                      </a:r>
                      <a:r>
                        <a:rPr kumimoji="1" lang="en-US" altLang="ja-JP" sz="1600" baseline="-25000" dirty="0"/>
                        <a:t>b</a:t>
                      </a:r>
                      <a:r>
                        <a:rPr kumimoji="1" lang="en-US" altLang="ja-JP" sz="1600" dirty="0"/>
                        <a:t>)</a:t>
                      </a:r>
                      <a:endParaRPr kumimoji="1" lang="ja-JP" altLang="en-US" sz="1800" dirty="0"/>
                    </a:p>
                  </a:txBody>
                  <a:tcPr/>
                </a:tc>
                <a:extLst>
                  <a:ext uri="{0D108BD9-81ED-4DB2-BD59-A6C34878D82A}">
                    <a16:rowId xmlns:a16="http://schemas.microsoft.com/office/drawing/2014/main" val="3243361607"/>
                  </a:ext>
                </a:extLst>
              </a:tr>
              <a:tr h="554982">
                <a:tc>
                  <a:txBody>
                    <a:bodyPr/>
                    <a:lstStyle/>
                    <a:p>
                      <a:r>
                        <a:rPr kumimoji="1" lang="ja-JP" altLang="en-US" sz="1800" dirty="0"/>
                        <a:t>回転運動</a:t>
                      </a:r>
                    </a:p>
                  </a:txBody>
                  <a:tcPr/>
                </a:tc>
                <a:tc>
                  <a:txBody>
                    <a:bodyPr/>
                    <a:lstStyle/>
                    <a:p>
                      <a:r>
                        <a:rPr kumimoji="1" lang="en-US" altLang="ja-JP" sz="1800" dirty="0" err="1"/>
                        <a:t>Mechanics.Rotational</a:t>
                      </a:r>
                      <a:endParaRPr kumimoji="1" lang="ja-JP" altLang="en-US" sz="18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800" dirty="0" err="1"/>
                        <a:t>J×a</a:t>
                      </a:r>
                      <a:r>
                        <a:rPr kumimoji="1" lang="en-US" altLang="ja-JP" sz="1800" dirty="0"/>
                        <a:t>=</a:t>
                      </a:r>
                      <a:r>
                        <a:rPr kumimoji="1" lang="en-US" altLang="ja-JP" sz="1800" dirty="0" err="1"/>
                        <a:t>τ</a:t>
                      </a:r>
                      <a:r>
                        <a:rPr kumimoji="1" lang="en-US" altLang="ja-JP" sz="1800" baseline="-25000" dirty="0" err="1"/>
                        <a:t>a</a:t>
                      </a:r>
                      <a:r>
                        <a:rPr kumimoji="1" lang="en-US" altLang="ja-JP" sz="1800" dirty="0" err="1"/>
                        <a:t>-τ</a:t>
                      </a:r>
                      <a:r>
                        <a:rPr kumimoji="1" lang="en-US" altLang="ja-JP" sz="1800" baseline="-25000" dirty="0" err="1"/>
                        <a:t>b</a:t>
                      </a:r>
                      <a:endParaRPr kumimoji="1" lang="ja-JP" altLang="en-US" sz="1800" dirty="0"/>
                    </a:p>
                  </a:txBody>
                  <a:tcPr/>
                </a:tc>
                <a:extLst>
                  <a:ext uri="{0D108BD9-81ED-4DB2-BD59-A6C34878D82A}">
                    <a16:rowId xmlns:a16="http://schemas.microsoft.com/office/drawing/2014/main" val="3238135866"/>
                  </a:ext>
                </a:extLst>
              </a:tr>
            </a:tbl>
          </a:graphicData>
        </a:graphic>
      </p:graphicFrame>
      <p:sp>
        <p:nvSpPr>
          <p:cNvPr id="12" name="テキスト ボックス 11">
            <a:extLst>
              <a:ext uri="{FF2B5EF4-FFF2-40B4-BE49-F238E27FC236}">
                <a16:creationId xmlns:a16="http://schemas.microsoft.com/office/drawing/2014/main" id="{97F8B9EC-7D02-49F4-8095-2ADCE457E3CE}"/>
              </a:ext>
            </a:extLst>
          </p:cNvPr>
          <p:cNvSpPr txBox="1"/>
          <p:nvPr/>
        </p:nvSpPr>
        <p:spPr>
          <a:xfrm>
            <a:off x="9144000" y="968449"/>
            <a:ext cx="2868334" cy="4524315"/>
          </a:xfrm>
          <a:prstGeom prst="rect">
            <a:avLst/>
          </a:prstGeom>
          <a:solidFill>
            <a:schemeClr val="accent5">
              <a:lumMod val="20000"/>
              <a:lumOff val="80000"/>
            </a:schemeClr>
          </a:solidFill>
        </p:spPr>
        <p:txBody>
          <a:bodyPr wrap="square" rtlCol="0">
            <a:spAutoFit/>
          </a:bodyPr>
          <a:lstStyle/>
          <a:p>
            <a:pPr algn="l"/>
            <a:r>
              <a:rPr kumimoji="1" lang="en-US" altLang="ja-JP" sz="2400" dirty="0"/>
              <a:t>R : </a:t>
            </a:r>
            <a:r>
              <a:rPr kumimoji="1" lang="ja-JP" altLang="en-US" sz="2400" dirty="0"/>
              <a:t>電気抵抗</a:t>
            </a:r>
            <a:endParaRPr kumimoji="1" lang="en-US" altLang="ja-JP" sz="2400" dirty="0"/>
          </a:p>
          <a:p>
            <a:r>
              <a:rPr lang="en-US" altLang="ja-JP" sz="2400" dirty="0"/>
              <a:t>R</a:t>
            </a:r>
            <a:r>
              <a:rPr lang="en-US" altLang="ja-JP" sz="2400" baseline="-25000" dirty="0"/>
              <a:t>m</a:t>
            </a:r>
            <a:r>
              <a:rPr lang="en-US" altLang="ja-JP" sz="2400" dirty="0"/>
              <a:t> : </a:t>
            </a:r>
            <a:r>
              <a:rPr lang="ja-JP" altLang="en-US" sz="2400" dirty="0"/>
              <a:t>磁気抵抗</a:t>
            </a:r>
            <a:endParaRPr lang="en-US" altLang="ja-JP" sz="2400" dirty="0"/>
          </a:p>
          <a:p>
            <a:r>
              <a:rPr kumimoji="1" lang="en-US" altLang="ja-JP" sz="2400" dirty="0"/>
              <a:t>G : </a:t>
            </a:r>
            <a:r>
              <a:rPr kumimoji="1" lang="ja-JP" altLang="en-US" sz="2400" dirty="0"/>
              <a:t>コンダクタンス</a:t>
            </a:r>
            <a:endParaRPr kumimoji="1" lang="en-US" altLang="ja-JP" sz="2400" dirty="0"/>
          </a:p>
          <a:p>
            <a:r>
              <a:rPr lang="en-US" altLang="ja-JP" sz="2400" dirty="0"/>
              <a:t>L : </a:t>
            </a:r>
            <a:r>
              <a:rPr lang="ja-JP" altLang="en-US" sz="2400" dirty="0"/>
              <a:t>距離</a:t>
            </a:r>
            <a:endParaRPr lang="en-US" altLang="ja-JP" sz="2400" dirty="0"/>
          </a:p>
          <a:p>
            <a:r>
              <a:rPr kumimoji="1" lang="en-US" altLang="ja-JP" sz="2400" dirty="0"/>
              <a:t>k : </a:t>
            </a:r>
            <a:r>
              <a:rPr kumimoji="1" lang="ja-JP" altLang="en-US" sz="2400" dirty="0"/>
              <a:t>損失係数</a:t>
            </a:r>
            <a:endParaRPr kumimoji="1" lang="en-US" altLang="ja-JP" sz="2400" dirty="0"/>
          </a:p>
          <a:p>
            <a:r>
              <a:rPr lang="en-US" altLang="ja-JP" sz="2400" dirty="0"/>
              <a:t>ρ : </a:t>
            </a:r>
            <a:r>
              <a:rPr lang="ja-JP" altLang="en-US" sz="2400" dirty="0"/>
              <a:t>密度</a:t>
            </a:r>
            <a:endParaRPr lang="en-US" altLang="ja-JP" sz="2400" dirty="0"/>
          </a:p>
          <a:p>
            <a:r>
              <a:rPr kumimoji="1" lang="en-US" altLang="ja-JP" sz="2400" dirty="0" err="1"/>
              <a:t>Δp</a:t>
            </a:r>
            <a:r>
              <a:rPr kumimoji="1" lang="en-US" altLang="ja-JP" sz="2400" dirty="0"/>
              <a:t> : </a:t>
            </a:r>
            <a:r>
              <a:rPr kumimoji="1" lang="ja-JP" altLang="en-US" sz="2400" dirty="0"/>
              <a:t>圧力降下</a:t>
            </a:r>
            <a:endParaRPr kumimoji="1" lang="en-US" altLang="ja-JP" sz="2400" dirty="0"/>
          </a:p>
          <a:p>
            <a:r>
              <a:rPr kumimoji="1" lang="en-US" altLang="ja-JP" sz="2400" dirty="0"/>
              <a:t>c : </a:t>
            </a:r>
            <a:r>
              <a:rPr kumimoji="1" lang="ja-JP" altLang="en-US" sz="2400" dirty="0"/>
              <a:t>バネ定数</a:t>
            </a:r>
            <a:endParaRPr kumimoji="1" lang="en-US" altLang="ja-JP" sz="2400" dirty="0"/>
          </a:p>
          <a:p>
            <a:r>
              <a:rPr kumimoji="1" lang="en-US" altLang="ja-JP" sz="2400" dirty="0"/>
              <a:t>J : </a:t>
            </a:r>
            <a:r>
              <a:rPr kumimoji="1" lang="ja-JP" altLang="en-US" sz="2400" dirty="0"/>
              <a:t>イナーシャ</a:t>
            </a:r>
            <a:endParaRPr kumimoji="1" lang="en-US" altLang="ja-JP" sz="2400" dirty="0"/>
          </a:p>
          <a:p>
            <a:r>
              <a:rPr kumimoji="1" lang="ja-JP" altLang="en-US" sz="2400" dirty="0"/>
              <a:t>下付き添え字</a:t>
            </a:r>
            <a:r>
              <a:rPr kumimoji="1" lang="en-US" altLang="ja-JP" sz="2400" dirty="0" err="1"/>
              <a:t>a,b</a:t>
            </a:r>
            <a:r>
              <a:rPr kumimoji="1" lang="en-US" altLang="ja-JP" sz="2400" dirty="0"/>
              <a:t> : </a:t>
            </a:r>
            <a:r>
              <a:rPr kumimoji="1" lang="ja-JP" altLang="en-US" sz="2400" dirty="0"/>
              <a:t>ポート</a:t>
            </a:r>
            <a:r>
              <a:rPr kumimoji="1" lang="en-US" altLang="ja-JP" sz="2400" dirty="0" err="1"/>
              <a:t>a,b</a:t>
            </a:r>
            <a:r>
              <a:rPr kumimoji="1" lang="ja-JP" altLang="en-US" sz="2400" dirty="0"/>
              <a:t>での値</a:t>
            </a:r>
            <a:endParaRPr kumimoji="1" lang="en-US" altLang="ja-JP" sz="2400" dirty="0"/>
          </a:p>
          <a:p>
            <a:r>
              <a:rPr kumimoji="1" lang="en-US" altLang="ja-JP" sz="2400" dirty="0"/>
              <a:t>a : </a:t>
            </a:r>
            <a:r>
              <a:rPr kumimoji="1" lang="ja-JP" altLang="en-US" sz="2400" dirty="0"/>
              <a:t>角加速度</a:t>
            </a:r>
          </a:p>
        </p:txBody>
      </p:sp>
    </p:spTree>
    <p:extLst>
      <p:ext uri="{BB962C8B-B14F-4D97-AF65-F5344CB8AC3E}">
        <p14:creationId xmlns:p14="http://schemas.microsoft.com/office/powerpoint/2010/main" val="31364055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cxnSp>
        <p:nvCxnSpPr>
          <p:cNvPr id="3" name="コネクタ: 曲線 2">
            <a:extLst>
              <a:ext uri="{FF2B5EF4-FFF2-40B4-BE49-F238E27FC236}">
                <a16:creationId xmlns:a16="http://schemas.microsoft.com/office/drawing/2014/main" id="{DCE82C70-F8C9-4E59-A726-477BCDCB08CE}"/>
              </a:ext>
            </a:extLst>
          </p:cNvPr>
          <p:cNvCxnSpPr/>
          <p:nvPr/>
        </p:nvCxnSpPr>
        <p:spPr>
          <a:xfrm>
            <a:off x="899160" y="4495800"/>
            <a:ext cx="914400" cy="914400"/>
          </a:xfrm>
          <a:prstGeom prst="curved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5AAC00A6-E4B2-4EE7-9418-ECE59406CDB7}"/>
              </a:ext>
            </a:extLst>
          </p:cNvPr>
          <p:cNvSpPr/>
          <p:nvPr/>
        </p:nvSpPr>
        <p:spPr>
          <a:xfrm>
            <a:off x="2651760" y="3962397"/>
            <a:ext cx="1524000" cy="1439896"/>
          </a:xfrm>
          <a:custGeom>
            <a:avLst/>
            <a:gdLst>
              <a:gd name="connsiteX0" fmla="*/ 0 w 1524000"/>
              <a:gd name="connsiteY0" fmla="*/ 701043 h 1439896"/>
              <a:gd name="connsiteX1" fmla="*/ 213360 w 1524000"/>
              <a:gd name="connsiteY1" fmla="*/ 91443 h 1439896"/>
              <a:gd name="connsiteX2" fmla="*/ 350520 w 1524000"/>
              <a:gd name="connsiteY2" fmla="*/ 1417323 h 1439896"/>
              <a:gd name="connsiteX3" fmla="*/ 624840 w 1524000"/>
              <a:gd name="connsiteY3" fmla="*/ 15243 h 1439896"/>
              <a:gd name="connsiteX4" fmla="*/ 868680 w 1524000"/>
              <a:gd name="connsiteY4" fmla="*/ 1417323 h 1439896"/>
              <a:gd name="connsiteX5" fmla="*/ 1066800 w 1524000"/>
              <a:gd name="connsiteY5" fmla="*/ 3 h 1439896"/>
              <a:gd name="connsiteX6" fmla="*/ 1280160 w 1524000"/>
              <a:gd name="connsiteY6" fmla="*/ 1432563 h 1439896"/>
              <a:gd name="connsiteX7" fmla="*/ 1508760 w 1524000"/>
              <a:gd name="connsiteY7" fmla="*/ 594363 h 1439896"/>
              <a:gd name="connsiteX8" fmla="*/ 1508760 w 1524000"/>
              <a:gd name="connsiteY8" fmla="*/ 594363 h 1439896"/>
              <a:gd name="connsiteX9" fmla="*/ 1524000 w 1524000"/>
              <a:gd name="connsiteY9" fmla="*/ 563883 h 143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0" h="1439896">
                <a:moveTo>
                  <a:pt x="0" y="701043"/>
                </a:moveTo>
                <a:cubicBezTo>
                  <a:pt x="77470" y="336553"/>
                  <a:pt x="154940" y="-27937"/>
                  <a:pt x="213360" y="91443"/>
                </a:cubicBezTo>
                <a:cubicBezTo>
                  <a:pt x="271780" y="210823"/>
                  <a:pt x="281940" y="1430023"/>
                  <a:pt x="350520" y="1417323"/>
                </a:cubicBezTo>
                <a:cubicBezTo>
                  <a:pt x="419100" y="1404623"/>
                  <a:pt x="538480" y="15243"/>
                  <a:pt x="624840" y="15243"/>
                </a:cubicBezTo>
                <a:cubicBezTo>
                  <a:pt x="711200" y="15243"/>
                  <a:pt x="795020" y="1419863"/>
                  <a:pt x="868680" y="1417323"/>
                </a:cubicBezTo>
                <a:cubicBezTo>
                  <a:pt x="942340" y="1414783"/>
                  <a:pt x="998220" y="-2537"/>
                  <a:pt x="1066800" y="3"/>
                </a:cubicBezTo>
                <a:cubicBezTo>
                  <a:pt x="1135380" y="2543"/>
                  <a:pt x="1206500" y="1333503"/>
                  <a:pt x="1280160" y="1432563"/>
                </a:cubicBezTo>
                <a:cubicBezTo>
                  <a:pt x="1353820" y="1531623"/>
                  <a:pt x="1508760" y="594363"/>
                  <a:pt x="1508760" y="594363"/>
                </a:cubicBezTo>
                <a:lnTo>
                  <a:pt x="1508760" y="594363"/>
                </a:lnTo>
                <a:lnTo>
                  <a:pt x="1524000" y="56388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38FF8BB-06C9-4631-89A8-8727CF518711}"/>
              </a:ext>
            </a:extLst>
          </p:cNvPr>
          <p:cNvCxnSpPr>
            <a:cxnSpLocks/>
          </p:cNvCxnSpPr>
          <p:nvPr/>
        </p:nvCxnSpPr>
        <p:spPr>
          <a:xfrm>
            <a:off x="5669280" y="4518657"/>
            <a:ext cx="26365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4A6502-0550-4DB7-9CCA-222E5B163649}"/>
              </a:ext>
            </a:extLst>
          </p:cNvPr>
          <p:cNvCxnSpPr>
            <a:cxnSpLocks/>
          </p:cNvCxnSpPr>
          <p:nvPr/>
        </p:nvCxnSpPr>
        <p:spPr>
          <a:xfrm>
            <a:off x="5669280" y="3947157"/>
            <a:ext cx="26670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156586E-F958-49A2-99D6-C8E69C86F08D}"/>
              </a:ext>
            </a:extLst>
          </p:cNvPr>
          <p:cNvCxnSpPr>
            <a:cxnSpLocks/>
          </p:cNvCxnSpPr>
          <p:nvPr/>
        </p:nvCxnSpPr>
        <p:spPr>
          <a:xfrm>
            <a:off x="5669280" y="5090157"/>
            <a:ext cx="2743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0C54F31-7040-4CCF-98C6-F74EB33ECC03}"/>
              </a:ext>
            </a:extLst>
          </p:cNvPr>
          <p:cNvCxnSpPr>
            <a:cxnSpLocks/>
          </p:cNvCxnSpPr>
          <p:nvPr/>
        </p:nvCxnSpPr>
        <p:spPr>
          <a:xfrm>
            <a:off x="566928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DD7A734-56A8-4E86-AC37-5FCE5037FF33}"/>
              </a:ext>
            </a:extLst>
          </p:cNvPr>
          <p:cNvCxnSpPr>
            <a:cxnSpLocks/>
          </p:cNvCxnSpPr>
          <p:nvPr/>
        </p:nvCxnSpPr>
        <p:spPr>
          <a:xfrm>
            <a:off x="739902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DC2401D-187F-43FE-AF25-8B9C1691940F}"/>
              </a:ext>
            </a:extLst>
          </p:cNvPr>
          <p:cNvCxnSpPr>
            <a:cxnSpLocks/>
          </p:cNvCxnSpPr>
          <p:nvPr/>
        </p:nvCxnSpPr>
        <p:spPr>
          <a:xfrm>
            <a:off x="624586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720FD86-708D-45F4-B1BC-DD727819D936}"/>
              </a:ext>
            </a:extLst>
          </p:cNvPr>
          <p:cNvCxnSpPr>
            <a:cxnSpLocks/>
          </p:cNvCxnSpPr>
          <p:nvPr/>
        </p:nvCxnSpPr>
        <p:spPr>
          <a:xfrm>
            <a:off x="682244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A57C327-9A35-4E3B-803B-A1E541CA76ED}"/>
              </a:ext>
            </a:extLst>
          </p:cNvPr>
          <p:cNvCxnSpPr>
            <a:cxnSpLocks/>
          </p:cNvCxnSpPr>
          <p:nvPr/>
        </p:nvCxnSpPr>
        <p:spPr>
          <a:xfrm>
            <a:off x="595757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6EFE18D-51F8-479D-903B-956317CF6833}"/>
              </a:ext>
            </a:extLst>
          </p:cNvPr>
          <p:cNvCxnSpPr>
            <a:cxnSpLocks/>
          </p:cNvCxnSpPr>
          <p:nvPr/>
        </p:nvCxnSpPr>
        <p:spPr>
          <a:xfrm>
            <a:off x="653415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CB257ED-13BA-41CC-BC24-F23C27E8F40C}"/>
              </a:ext>
            </a:extLst>
          </p:cNvPr>
          <p:cNvCxnSpPr>
            <a:cxnSpLocks/>
          </p:cNvCxnSpPr>
          <p:nvPr/>
        </p:nvCxnSpPr>
        <p:spPr>
          <a:xfrm>
            <a:off x="711073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E373C56-31C2-4F2C-81E7-C372C4CDABDB}"/>
              </a:ext>
            </a:extLst>
          </p:cNvPr>
          <p:cNvCxnSpPr>
            <a:cxnSpLocks/>
          </p:cNvCxnSpPr>
          <p:nvPr/>
        </p:nvCxnSpPr>
        <p:spPr>
          <a:xfrm>
            <a:off x="768731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718E2B9-CC67-455F-ACE3-F993C26208ED}"/>
              </a:ext>
            </a:extLst>
          </p:cNvPr>
          <p:cNvCxnSpPr>
            <a:cxnSpLocks/>
          </p:cNvCxnSpPr>
          <p:nvPr/>
        </p:nvCxnSpPr>
        <p:spPr>
          <a:xfrm>
            <a:off x="797560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4316D9F8-D1EE-4038-A8D7-52FF470E69D9}"/>
              </a:ext>
            </a:extLst>
          </p:cNvPr>
          <p:cNvGrpSpPr/>
          <p:nvPr/>
        </p:nvGrpSpPr>
        <p:grpSpPr>
          <a:xfrm>
            <a:off x="9906000" y="4495800"/>
            <a:ext cx="1386831" cy="609600"/>
            <a:chOff x="8707032" y="3924300"/>
            <a:chExt cx="2646768" cy="1181100"/>
          </a:xfrm>
        </p:grpSpPr>
        <p:sp>
          <p:nvSpPr>
            <p:cNvPr id="41" name="フリーフォーム: 図形 40">
              <a:extLst>
                <a:ext uri="{FF2B5EF4-FFF2-40B4-BE49-F238E27FC236}">
                  <a16:creationId xmlns:a16="http://schemas.microsoft.com/office/drawing/2014/main" id="{03A5723B-9444-4E46-8DBB-5C4AA8FBED8F}"/>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BD6AC84F-99BB-481D-B8B6-D3EA360C8D8F}"/>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27BFC20-1FBA-495F-8FE0-7825598F61B9}"/>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199F393-D6DE-4D1A-82EF-71C4798ECC03}"/>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5064E964-9A9F-43E2-BE86-5EEDD2097123}"/>
              </a:ext>
            </a:extLst>
          </p:cNvPr>
          <p:cNvGrpSpPr/>
          <p:nvPr/>
        </p:nvGrpSpPr>
        <p:grpSpPr>
          <a:xfrm>
            <a:off x="8929307" y="2607114"/>
            <a:ext cx="3094637" cy="1708134"/>
            <a:chOff x="1207065" y="3599488"/>
            <a:chExt cx="3902713" cy="2154164"/>
          </a:xfrm>
        </p:grpSpPr>
        <p:grpSp>
          <p:nvGrpSpPr>
            <p:cNvPr id="30" name="グループ化 29">
              <a:extLst>
                <a:ext uri="{FF2B5EF4-FFF2-40B4-BE49-F238E27FC236}">
                  <a16:creationId xmlns:a16="http://schemas.microsoft.com/office/drawing/2014/main" id="{2408614B-E249-4672-8952-A13C37C7916D}"/>
                </a:ext>
              </a:extLst>
            </p:cNvPr>
            <p:cNvGrpSpPr/>
            <p:nvPr/>
          </p:nvGrpSpPr>
          <p:grpSpPr>
            <a:xfrm>
              <a:off x="3221796" y="3625840"/>
              <a:ext cx="1386831" cy="609600"/>
              <a:chOff x="8707032" y="3924300"/>
              <a:chExt cx="2646768" cy="1181100"/>
            </a:xfrm>
          </p:grpSpPr>
          <p:sp>
            <p:nvSpPr>
              <p:cNvPr id="58" name="フリーフォーム: 図形 57">
                <a:extLst>
                  <a:ext uri="{FF2B5EF4-FFF2-40B4-BE49-F238E27FC236}">
                    <a16:creationId xmlns:a16="http://schemas.microsoft.com/office/drawing/2014/main" id="{97505885-1333-4681-8291-4F3366CE2E80}"/>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57C04022-3EE3-4400-A147-2C5FFE34B3ED}"/>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1CF94C1-AD5C-45AA-AA47-6D7FB5104557}"/>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2D8AA7D-95C1-40AD-9593-8B1EF42D9824}"/>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701CF69E-BADE-498D-8B2A-D2E40BF25C12}"/>
                </a:ext>
              </a:extLst>
            </p:cNvPr>
            <p:cNvGrpSpPr/>
            <p:nvPr/>
          </p:nvGrpSpPr>
          <p:grpSpPr>
            <a:xfrm>
              <a:off x="3212503" y="5144052"/>
              <a:ext cx="1386831" cy="609600"/>
              <a:chOff x="8707032" y="3924300"/>
              <a:chExt cx="2646768" cy="1181100"/>
            </a:xfrm>
          </p:grpSpPr>
          <p:sp>
            <p:nvSpPr>
              <p:cNvPr id="54" name="フリーフォーム: 図形 53">
                <a:extLst>
                  <a:ext uri="{FF2B5EF4-FFF2-40B4-BE49-F238E27FC236}">
                    <a16:creationId xmlns:a16="http://schemas.microsoft.com/office/drawing/2014/main" id="{EB3B1794-8C12-4418-825D-1775C3754D47}"/>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B5A9A03F-8112-4169-8A43-045E1DDE48D9}"/>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B93418E-8C0B-483A-A751-59A630E0CDE4}"/>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8EEC27D-8C06-46FB-9515-916997F68CA1}"/>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D77E2643-7319-4DC9-834D-1CC3E7777DBC}"/>
                </a:ext>
              </a:extLst>
            </p:cNvPr>
            <p:cNvGrpSpPr/>
            <p:nvPr/>
          </p:nvGrpSpPr>
          <p:grpSpPr>
            <a:xfrm>
              <a:off x="1443505" y="4349232"/>
              <a:ext cx="1386831" cy="609600"/>
              <a:chOff x="8707032" y="3924300"/>
              <a:chExt cx="2646768" cy="1181100"/>
            </a:xfrm>
          </p:grpSpPr>
          <p:sp>
            <p:nvSpPr>
              <p:cNvPr id="50" name="フリーフォーム: 図形 49">
                <a:extLst>
                  <a:ext uri="{FF2B5EF4-FFF2-40B4-BE49-F238E27FC236}">
                    <a16:creationId xmlns:a16="http://schemas.microsoft.com/office/drawing/2014/main" id="{7FBE6ABC-27BD-40EE-988B-C4048A8552FA}"/>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B70B40C-1F22-4D23-B68F-E44AF9A350D4}"/>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4ECCB57-7228-4DEC-8551-D3659F3FB0EA}"/>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6E93AFB-9F2E-4D3D-AAE4-B08D450F59B6}"/>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5" name="直線コネクタ 34">
              <a:extLst>
                <a:ext uri="{FF2B5EF4-FFF2-40B4-BE49-F238E27FC236}">
                  <a16:creationId xmlns:a16="http://schemas.microsoft.com/office/drawing/2014/main" id="{128925DE-A35A-45AD-8EB0-FE3DFF9568EE}"/>
                </a:ext>
              </a:extLst>
            </p:cNvPr>
            <p:cNvCxnSpPr/>
            <p:nvPr/>
          </p:nvCxnSpPr>
          <p:spPr>
            <a:xfrm>
              <a:off x="3032567" y="3920808"/>
              <a:ext cx="0" cy="151821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5AFD76-939E-4275-A608-89285E353A95}"/>
                </a:ext>
              </a:extLst>
            </p:cNvPr>
            <p:cNvCxnSpPr/>
            <p:nvPr/>
          </p:nvCxnSpPr>
          <p:spPr>
            <a:xfrm>
              <a:off x="2742497" y="464420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AC701C3-935E-4103-B69E-45444F157051}"/>
                </a:ext>
              </a:extLst>
            </p:cNvPr>
            <p:cNvCxnSpPr/>
            <p:nvPr/>
          </p:nvCxnSpPr>
          <p:spPr>
            <a:xfrm>
              <a:off x="3032567" y="3920808"/>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7D9FE56-73E9-45B2-8FDC-09C6D83C64AC}"/>
                </a:ext>
              </a:extLst>
            </p:cNvPr>
            <p:cNvCxnSpPr/>
            <p:nvPr/>
          </p:nvCxnSpPr>
          <p:spPr>
            <a:xfrm>
              <a:off x="3032567" y="543902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FB85AAC-F6CE-4167-949F-52FE8F83233E}"/>
                </a:ext>
              </a:extLst>
            </p:cNvPr>
            <p:cNvCxnSpPr/>
            <p:nvPr/>
          </p:nvCxnSpPr>
          <p:spPr>
            <a:xfrm>
              <a:off x="1207065" y="465577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889301-9DC8-430A-951D-A8E09FBDADAD}"/>
                </a:ext>
              </a:extLst>
            </p:cNvPr>
            <p:cNvCxnSpPr/>
            <p:nvPr/>
          </p:nvCxnSpPr>
          <p:spPr>
            <a:xfrm>
              <a:off x="4511495" y="3918493"/>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D149533-19D3-4615-8557-9B477CCAA518}"/>
                </a:ext>
              </a:extLst>
            </p:cNvPr>
            <p:cNvCxnSpPr/>
            <p:nvPr/>
          </p:nvCxnSpPr>
          <p:spPr>
            <a:xfrm>
              <a:off x="4511495" y="543670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9CFFCD5-00D9-4FF9-B1D7-AF019ECC7839}"/>
                </a:ext>
              </a:extLst>
            </p:cNvPr>
            <p:cNvCxnSpPr>
              <a:cxnSpLocks/>
            </p:cNvCxnSpPr>
            <p:nvPr/>
          </p:nvCxnSpPr>
          <p:spPr>
            <a:xfrm>
              <a:off x="4801565" y="3613253"/>
              <a:ext cx="0" cy="213253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900A2200-7CB4-4C20-95EB-C4A384C002F7}"/>
                </a:ext>
              </a:extLst>
            </p:cNvPr>
            <p:cNvSpPr/>
            <p:nvPr/>
          </p:nvSpPr>
          <p:spPr>
            <a:xfrm>
              <a:off x="4825835" y="3599488"/>
              <a:ext cx="283943" cy="2154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5795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2C9BE3-D0C6-4D7D-9E63-4E8652B87CB7}"/>
              </a:ext>
            </a:extLst>
          </p:cNvPr>
          <p:cNvSpPr>
            <a:spLocks noGrp="1"/>
          </p:cNvSpPr>
          <p:nvPr>
            <p:ph type="sldNum" sz="quarter" idx="12"/>
          </p:nvPr>
        </p:nvSpPr>
        <p:spPr/>
        <p:txBody>
          <a:bodyPr/>
          <a:lstStyle/>
          <a:p>
            <a:fld id="{D836F367-8F14-4921-8441-15DE2D973248}" type="slidenum">
              <a:rPr kumimoji="1" lang="ja-JP" altLang="en-US" smtClean="0"/>
              <a:t>80</a:t>
            </a:fld>
            <a:endParaRPr kumimoji="1" lang="ja-JP" altLang="en-US"/>
          </a:p>
        </p:txBody>
      </p:sp>
      <p:pic>
        <p:nvPicPr>
          <p:cNvPr id="3" name="図 2">
            <a:extLst>
              <a:ext uri="{FF2B5EF4-FFF2-40B4-BE49-F238E27FC236}">
                <a16:creationId xmlns:a16="http://schemas.microsoft.com/office/drawing/2014/main" id="{B3AA63E8-4D5E-4B31-95FE-56D6158C5B9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14950" y="1075743"/>
            <a:ext cx="8190852" cy="13855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400FB5-89DA-4D29-815F-DDDEAF1DF63A}"/>
                  </a:ext>
                </a:extLst>
              </p:cNvPr>
              <p:cNvSpPr txBox="1"/>
              <p:nvPr/>
            </p:nvSpPr>
            <p:spPr>
              <a:xfrm>
                <a:off x="3058565" y="4396741"/>
                <a:ext cx="3777444" cy="79989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1∗2+2∗5</m:t>
                          </m:r>
                        </m:num>
                        <m:den>
                          <m:r>
                            <a:rPr kumimoji="1" lang="en-US" altLang="ja-JP" sz="2400" b="0" i="1" smtClean="0">
                              <a:latin typeface="Cambria Math" panose="02040503050406030204" pitchFamily="18" charset="0"/>
                            </a:rPr>
                            <m:t>1+2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num>
                        <m:den>
                          <m:r>
                            <a:rPr kumimoji="1" lang="en-US" altLang="ja-JP" sz="2400" b="0" i="1" smtClean="0">
                              <a:latin typeface="Cambria Math" panose="02040503050406030204" pitchFamily="18" charset="0"/>
                            </a:rPr>
                            <m:t>3</m:t>
                          </m:r>
                        </m:den>
                      </m:f>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5B400FB5-89DA-4D29-815F-DDDEAF1DF63A}"/>
                  </a:ext>
                </a:extLst>
              </p:cNvPr>
              <p:cNvSpPr txBox="1">
                <a:spLocks noRot="1" noChangeAspect="1" noMove="1" noResize="1" noEditPoints="1" noAdjustHandles="1" noChangeArrowheads="1" noChangeShapeType="1" noTextEdit="1"/>
              </p:cNvSpPr>
              <p:nvPr/>
            </p:nvSpPr>
            <p:spPr>
              <a:xfrm>
                <a:off x="3058565" y="4396741"/>
                <a:ext cx="3777444" cy="799899"/>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648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18251</TotalTime>
  <Words>4292</Words>
  <Application>Microsoft Office PowerPoint</Application>
  <PresentationFormat>ワイド画面</PresentationFormat>
  <Paragraphs>842</Paragraphs>
  <Slides>80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80</vt:i4>
      </vt:variant>
    </vt:vector>
  </HeadingPairs>
  <TitlesOfParts>
    <vt:vector size="90" baseType="lpstr">
      <vt:lpstr>MS UI Gothic</vt:lpstr>
      <vt:lpstr>YuMincho Medium</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1163</cp:revision>
  <dcterms:created xsi:type="dcterms:W3CDTF">2017-07-29T00:52:37Z</dcterms:created>
  <dcterms:modified xsi:type="dcterms:W3CDTF">2020-04-09T07:59:44Z</dcterms:modified>
</cp:coreProperties>
</file>