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34" r:id="rId16"/>
    <p:sldId id="316" r:id="rId17"/>
    <p:sldId id="317" r:id="rId18"/>
    <p:sldId id="318" r:id="rId19"/>
    <p:sldId id="313" r:id="rId20"/>
    <p:sldId id="336" r:id="rId21"/>
    <p:sldId id="319" r:id="rId22"/>
    <p:sldId id="339" r:id="rId23"/>
    <p:sldId id="323" r:id="rId24"/>
    <p:sldId id="332" r:id="rId25"/>
    <p:sldId id="324" r:id="rId26"/>
    <p:sldId id="32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75" d="100"/>
          <a:sy n="75" d="100"/>
        </p:scale>
        <p:origin x="888" y="17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2020/4/10</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2020/4/10</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2020/4/10</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2020/4/10</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397305" cy="395586"/>
            <a:chOff x="254945" y="903513"/>
            <a:chExt cx="5397305"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5032147" cy="369332"/>
            </a:xfrm>
            <a:prstGeom prst="rect">
              <a:avLst/>
            </a:prstGeom>
            <a:noFill/>
          </p:spPr>
          <p:txBody>
            <a:bodyPr wrap="none" rtlCol="0">
              <a:spAutoFit/>
            </a:bodyPr>
            <a:lstStyle/>
            <a:p>
              <a:r>
                <a:rPr lang="ja-JP" altLang="en-US" dirty="0"/>
                <a:t>グリッド線を表示させて配置しやすく</a:t>
              </a:r>
              <a:r>
                <a:rPr lang="ja-JP" altLang="en-US" dirty="0" smtClean="0"/>
                <a:t>します。</a:t>
              </a:r>
              <a:endParaRPr lang="ja-JP" altLang="en-US" dirty="0"/>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1344073"/>
            <a:chOff x="2232658" y="1277329"/>
            <a:chExt cx="6901816" cy="1862171"/>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a:t>
              </a:r>
              <a:r>
                <a:rPr lang="ja-JP" altLang="en-US" dirty="0" smtClean="0"/>
                <a:t>行います。</a:t>
              </a:r>
              <a:endParaRPr lang="en-US" altLang="ja-JP" dirty="0"/>
            </a:p>
            <a:p>
              <a:r>
                <a:rPr lang="ja-JP" altLang="en-US" dirty="0"/>
                <a:t>画面左上にあるアイコンビューをクリックして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2734067" y="4351020"/>
            <a:ext cx="2475572" cy="2427190"/>
          </a:xfrm>
          <a:prstGeom prst="rect">
            <a:avLst/>
          </a:prstGeom>
        </p:spPr>
      </p:pic>
    </p:spTree>
    <p:extLst>
      <p:ext uri="{BB962C8B-B14F-4D97-AF65-F5344CB8AC3E}">
        <p14:creationId xmlns:p14="http://schemas.microsoft.com/office/powerpoint/2010/main" val="275350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1217279" y="5401821"/>
            <a:ext cx="9861135" cy="1082134"/>
          </a:xfrm>
          <a:prstGeom prst="rect">
            <a:avLst/>
          </a:prstGeom>
        </p:spPr>
      </p:pic>
      <p:pic>
        <p:nvPicPr>
          <p:cNvPr id="15" name="図 14"/>
          <p:cNvPicPr>
            <a:picLocks noChangeAspect="1"/>
          </p:cNvPicPr>
          <p:nvPr/>
        </p:nvPicPr>
        <p:blipFill>
          <a:blip r:embed="rId3"/>
          <a:stretch>
            <a:fillRect/>
          </a:stretch>
        </p:blipFill>
        <p:spPr>
          <a:xfrm>
            <a:off x="1526667" y="1157347"/>
            <a:ext cx="4812276" cy="3772308"/>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grpSp>
        <p:nvGrpSpPr>
          <p:cNvPr id="2" name="グループ化 1"/>
          <p:cNvGrpSpPr/>
          <p:nvPr/>
        </p:nvGrpSpPr>
        <p:grpSpPr>
          <a:xfrm>
            <a:off x="564292" y="736598"/>
            <a:ext cx="11414978" cy="369332"/>
            <a:chOff x="564292" y="736598"/>
            <a:chExt cx="11414978" cy="369332"/>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929450" y="736598"/>
              <a:ext cx="11049820"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564292" y="736598"/>
              <a:ext cx="415498" cy="369332"/>
            </a:xfrm>
            <a:prstGeom prst="rect">
              <a:avLst/>
            </a:prstGeom>
            <a:noFill/>
          </p:spPr>
          <p:txBody>
            <a:bodyPr wrap="none" rtlCol="0">
              <a:spAutoFit/>
            </a:bodyPr>
            <a:lstStyle/>
            <a:p>
              <a:r>
                <a:rPr kumimoji="1" lang="ja-JP" altLang="en-US" dirty="0"/>
                <a:t>①</a:t>
              </a:r>
            </a:p>
          </p:txBody>
        </p:sp>
      </p:grpSp>
      <p:grpSp>
        <p:nvGrpSpPr>
          <p:cNvPr id="3" name="グループ化 2"/>
          <p:cNvGrpSpPr/>
          <p:nvPr/>
        </p:nvGrpSpPr>
        <p:grpSpPr>
          <a:xfrm>
            <a:off x="557111" y="4981072"/>
            <a:ext cx="8838953" cy="369332"/>
            <a:chOff x="557111" y="4981072"/>
            <a:chExt cx="8838953" cy="369332"/>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922269" y="4981072"/>
              <a:ext cx="8473795"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a:t>
              </a:r>
              <a:r>
                <a:rPr lang="ja-JP" altLang="en-US" dirty="0" smtClean="0"/>
                <a:t>います。</a:t>
              </a:r>
              <a:endParaRPr lang="ja-JP" altLang="en-US" dirty="0"/>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557111" y="4981072"/>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040475" y="6158201"/>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C1FDBAAF-FA3B-445B-98B6-E17047FF16CD}"/>
              </a:ext>
            </a:extLst>
          </p:cNvPr>
          <p:cNvSpPr/>
          <p:nvPr/>
        </p:nvSpPr>
        <p:spPr>
          <a:xfrm>
            <a:off x="1978839" y="3977579"/>
            <a:ext cx="1163141"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3141980" y="3319780"/>
            <a:ext cx="1074420" cy="76283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6310389" y="2905001"/>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smtClean="0"/>
              <a:t>の受け渡しを</a:t>
            </a:r>
            <a:r>
              <a:rPr lang="ja-JP" altLang="en-US" dirty="0"/>
              <a:t>可能にします</a:t>
            </a:r>
          </a:p>
        </p:txBody>
      </p:sp>
    </p:spTree>
    <p:extLst>
      <p:ext uri="{BB962C8B-B14F-4D97-AF65-F5344CB8AC3E}">
        <p14:creationId xmlns:p14="http://schemas.microsoft.com/office/powerpoint/2010/main" val="3818585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879483" y="1483435"/>
            <a:ext cx="9246722" cy="4813669"/>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grpSp>
        <p:nvGrpSpPr>
          <p:cNvPr id="3" name="グループ化 2"/>
          <p:cNvGrpSpPr/>
          <p:nvPr/>
        </p:nvGrpSpPr>
        <p:grpSpPr>
          <a:xfrm>
            <a:off x="476577" y="765628"/>
            <a:ext cx="7521284" cy="369332"/>
            <a:chOff x="476577" y="765628"/>
            <a:chExt cx="7521284" cy="369332"/>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841735" y="765628"/>
              <a:ext cx="7156126"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476577" y="765628"/>
              <a:ext cx="415498" cy="369332"/>
            </a:xfrm>
            <a:prstGeom prst="rect">
              <a:avLst/>
            </a:prstGeom>
            <a:noFill/>
          </p:spPr>
          <p:txBody>
            <a:bodyPr wrap="none" rtlCol="0">
              <a:spAutoFit/>
            </a:bodyPr>
            <a:lstStyle/>
            <a:p>
              <a:r>
                <a:rPr kumimoji="1" lang="ja-JP" altLang="en-US" dirty="0" smtClean="0"/>
                <a:t>③</a:t>
              </a:r>
              <a:endParaRPr kumimoji="1" lang="ja-JP" altLang="en-US" dirty="0"/>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1558172" y="3683180"/>
            <a:ext cx="1821337" cy="3844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3379509" y="3683180"/>
            <a:ext cx="5689077" cy="19224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29248" y="1417964"/>
            <a:ext cx="5274965" cy="5222321"/>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grpSp>
        <p:nvGrpSpPr>
          <p:cNvPr id="2" name="グループ化 1"/>
          <p:cNvGrpSpPr/>
          <p:nvPr/>
        </p:nvGrpSpPr>
        <p:grpSpPr>
          <a:xfrm>
            <a:off x="557035" y="902941"/>
            <a:ext cx="6551467" cy="369332"/>
            <a:chOff x="557035" y="902941"/>
            <a:chExt cx="6551467" cy="369332"/>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922193" y="902941"/>
              <a:ext cx="6186309" cy="369332"/>
            </a:xfrm>
            <a:prstGeom prst="rect">
              <a:avLst/>
            </a:prstGeom>
            <a:noFill/>
          </p:spPr>
          <p:txBody>
            <a:bodyPr wrap="none" rtlCol="0">
              <a:spAutoFit/>
            </a:bodyPr>
            <a:lstStyle/>
            <a:p>
              <a:r>
                <a:rPr lang="ja-JP" altLang="en-US" dirty="0"/>
                <a:t>画面上部にある長方形アイコンをクリックして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557035" y="902941"/>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703286" y="1423795"/>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935640" cy="923330"/>
            <a:chOff x="254945" y="903513"/>
            <a:chExt cx="4935640"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570482"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a:t>
              </a:r>
              <a:r>
                <a:rPr lang="ja-JP" altLang="en-US" dirty="0" smtClean="0"/>
                <a:t>ください。</a:t>
              </a:r>
              <a:endParaRPr lang="en-US" altLang="ja-JP" dirty="0"/>
            </a:p>
            <a:p>
              <a:r>
                <a:rPr lang="ja-JP" altLang="en-US" dirty="0"/>
                <a:t>左クリックで終点を指定</a:t>
              </a:r>
              <a:r>
                <a:rPr lang="ja-JP" altLang="en-US" dirty="0" smtClean="0"/>
                <a:t>できます。</a:t>
              </a:r>
              <a:endParaRPr lang="ja-JP" altLang="en-US" dirty="0"/>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2968172" y="1165075"/>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686560" y="2458720"/>
            <a:ext cx="4480559" cy="43272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6167119" y="3294242"/>
            <a:ext cx="702252" cy="13281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grpSp>
        <p:nvGrpSpPr>
          <p:cNvPr id="29" name="グループ化 28">
            <a:extLst>
              <a:ext uri="{FF2B5EF4-FFF2-40B4-BE49-F238E27FC236}">
                <a16:creationId xmlns:a16="http://schemas.microsoft.com/office/drawing/2014/main" id="{00AA2A0D-417E-4930-AAB8-363B5066A43D}"/>
              </a:ext>
            </a:extLst>
          </p:cNvPr>
          <p:cNvGrpSpPr/>
          <p:nvPr/>
        </p:nvGrpSpPr>
        <p:grpSpPr>
          <a:xfrm>
            <a:off x="418426" y="862301"/>
            <a:ext cx="7705629" cy="646331"/>
            <a:chOff x="254945" y="903513"/>
            <a:chExt cx="7705629" cy="646331"/>
          </a:xfrm>
        </p:grpSpPr>
        <p:sp>
          <p:nvSpPr>
            <p:cNvPr id="32" name="テキスト ボックス 31">
              <a:extLst>
                <a:ext uri="{FF2B5EF4-FFF2-40B4-BE49-F238E27FC236}">
                  <a16:creationId xmlns:a16="http://schemas.microsoft.com/office/drawing/2014/main" id="{3776994F-1B87-472E-891D-2299AD5F8676}"/>
                </a:ext>
              </a:extLst>
            </p:cNvPr>
            <p:cNvSpPr txBox="1"/>
            <p:nvPr/>
          </p:nvSpPr>
          <p:spPr>
            <a:xfrm>
              <a:off x="620103" y="903513"/>
              <a:ext cx="7340471" cy="646331"/>
            </a:xfrm>
            <a:prstGeom prst="rect">
              <a:avLst/>
            </a:prstGeom>
            <a:noFill/>
          </p:spPr>
          <p:txBody>
            <a:bodyPr wrap="none" rtlCol="0">
              <a:spAutoFit/>
            </a:bodyPr>
            <a:lstStyle/>
            <a:p>
              <a:r>
                <a:rPr lang="ja-JP" altLang="en-US" dirty="0" smtClean="0"/>
                <a:t>長方形オブジェクト上で右クリックし、「</a:t>
              </a:r>
              <a:r>
                <a:rPr lang="ja-JP" altLang="en-US" dirty="0"/>
                <a:t>特性」をクリックすると</a:t>
              </a:r>
              <a:endParaRPr lang="en-US" altLang="ja-JP" dirty="0"/>
            </a:p>
            <a:p>
              <a:r>
                <a:rPr lang="ja-JP" altLang="en-US" dirty="0"/>
                <a:t>特性ウィンドウが表示され長方形アイコンの色や線を指定</a:t>
              </a:r>
              <a:r>
                <a:rPr lang="ja-JP" altLang="en-US" dirty="0" smtClean="0"/>
                <a:t>できます。</a:t>
              </a:r>
              <a:endParaRPr lang="en-US" altLang="ja-JP" dirty="0"/>
            </a:p>
          </p:txBody>
        </p:sp>
        <p:sp>
          <p:nvSpPr>
            <p:cNvPr id="37" name="テキスト ボックス 36">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lang="ja-JP" altLang="en-US" dirty="0"/>
                <a:t>③</a:t>
              </a:r>
              <a:endParaRPr kumimoji="1" lang="ja-JP" altLang="en-US" dirty="0"/>
            </a:p>
          </p:txBody>
        </p:sp>
      </p:grpSp>
      <p:pic>
        <p:nvPicPr>
          <p:cNvPr id="19" name="図 18"/>
          <p:cNvPicPr>
            <a:picLocks noChangeAspect="1"/>
          </p:cNvPicPr>
          <p:nvPr/>
        </p:nvPicPr>
        <p:blipFill>
          <a:blip r:embed="rId2"/>
          <a:stretch>
            <a:fillRect/>
          </a:stretch>
        </p:blipFill>
        <p:spPr>
          <a:xfrm>
            <a:off x="1356144" y="1810893"/>
            <a:ext cx="7528776" cy="4411031"/>
          </a:xfrm>
          <a:prstGeom prst="rect">
            <a:avLst/>
          </a:prstGeom>
        </p:spPr>
      </p:pic>
      <p:sp>
        <p:nvSpPr>
          <p:cNvPr id="38" name="四角形: 角を丸くする 10">
            <a:extLst>
              <a:ext uri="{FF2B5EF4-FFF2-40B4-BE49-F238E27FC236}">
                <a16:creationId xmlns:a16="http://schemas.microsoft.com/office/drawing/2014/main" id="{D03466A5-C6BE-4146-8E80-9C0DF314E27D}"/>
              </a:ext>
            </a:extLst>
          </p:cNvPr>
          <p:cNvSpPr/>
          <p:nvPr/>
        </p:nvSpPr>
        <p:spPr>
          <a:xfrm>
            <a:off x="6061890" y="2281483"/>
            <a:ext cx="831670" cy="2686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46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29682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264" y="1094678"/>
            <a:ext cx="3979812" cy="3589406"/>
          </a:xfrm>
          <a:prstGeom prst="rect">
            <a:avLst/>
          </a:prstGeom>
        </p:spPr>
      </p:pic>
      <p:sp>
        <p:nvSpPr>
          <p:cNvPr id="7" name="Shape 130">
            <a:extLst>
              <a:ext uri="{FF2B5EF4-FFF2-40B4-BE49-F238E27FC236}">
                <a16:creationId xmlns:a16="http://schemas.microsoft.com/office/drawing/2014/main" id="{A59EE6D5-2F3B-4EA0-940C-84CF6F287A3E}"/>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3</a:t>
            </a:r>
            <a:endParaRPr lang="en-US" altLang="ja-JP" dirty="0"/>
          </a:p>
        </p:txBody>
      </p:sp>
      <p:grpSp>
        <p:nvGrpSpPr>
          <p:cNvPr id="2" name="グループ化 1"/>
          <p:cNvGrpSpPr/>
          <p:nvPr/>
        </p:nvGrpSpPr>
        <p:grpSpPr>
          <a:xfrm>
            <a:off x="179666" y="760701"/>
            <a:ext cx="4473975" cy="369332"/>
            <a:chOff x="179666" y="760701"/>
            <a:chExt cx="4473975"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108817" cy="369332"/>
            </a:xfrm>
            <a:prstGeom prst="rect">
              <a:avLst/>
            </a:prstGeom>
            <a:noFill/>
          </p:spPr>
          <p:txBody>
            <a:bodyPr wrap="none" rtlCol="0">
              <a:spAutoFit/>
            </a:bodyPr>
            <a:lstStyle/>
            <a:p>
              <a:r>
                <a:rPr lang="ja-JP" altLang="en-US" dirty="0" smtClean="0"/>
                <a:t>「</a:t>
              </a:r>
              <a:r>
                <a:rPr lang="ja-JP" altLang="en-US" dirty="0"/>
                <a:t>塗りつぶしタイプ」の「色」を</a:t>
              </a:r>
              <a:r>
                <a:rPr lang="ja-JP" altLang="en-US" dirty="0" smtClean="0"/>
                <a:t>選択</a:t>
              </a:r>
              <a:endParaRPr lang="ja-JP" altLang="en-US" dirty="0"/>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31348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2214880"/>
            <a:ext cx="2100217" cy="223721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147125" y="582961"/>
            <a:ext cx="2165651" cy="369332"/>
            <a:chOff x="7147125" y="582961"/>
            <a:chExt cx="2165651" cy="369332"/>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7512283" y="582961"/>
              <a:ext cx="1800493" cy="369332"/>
            </a:xfrm>
            <a:prstGeom prst="rect">
              <a:avLst/>
            </a:prstGeom>
            <a:noFill/>
          </p:spPr>
          <p:txBody>
            <a:bodyPr wrap="none" rtlCol="0">
              <a:spAutoFit/>
            </a:bodyPr>
            <a:lstStyle/>
            <a:p>
              <a:r>
                <a:rPr lang="ja-JP" altLang="en-US" dirty="0"/>
                <a:t>好みの色を</a:t>
              </a:r>
              <a:r>
                <a:rPr lang="ja-JP" altLang="en-US" dirty="0" smtClean="0"/>
                <a:t>選択</a:t>
              </a:r>
              <a:endParaRPr lang="ja-JP" altLang="en-US" dirty="0"/>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7147125" y="582961"/>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466389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flipV="1">
            <a:off x="6510383" y="4802502"/>
            <a:ext cx="1227727" cy="25798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7738110" y="4875822"/>
            <a:ext cx="3868040" cy="369332"/>
            <a:chOff x="7738110" y="4875822"/>
            <a:chExt cx="3868040" cy="369332"/>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8103268" y="4875822"/>
              <a:ext cx="3502882" cy="369332"/>
            </a:xfrm>
            <a:prstGeom prst="rect">
              <a:avLst/>
            </a:prstGeom>
            <a:noFill/>
          </p:spPr>
          <p:txBody>
            <a:bodyPr wrap="none" rtlCol="0">
              <a:spAutoFit/>
            </a:bodyPr>
            <a:lstStyle/>
            <a:p>
              <a:r>
                <a:rPr lang="ja-JP" altLang="en-US" dirty="0"/>
                <a:t>パターン</a:t>
              </a:r>
              <a:r>
                <a:rPr lang="ja-JP" altLang="en-US" dirty="0" smtClean="0"/>
                <a:t>を「</a:t>
              </a:r>
              <a:r>
                <a:rPr lang="en-US" altLang="ja-JP" dirty="0" err="1"/>
                <a:t>FillPattern.Solid</a:t>
              </a:r>
              <a:r>
                <a:rPr lang="ja-JP" altLang="en-US" dirty="0" smtClean="0"/>
                <a:t>」</a:t>
              </a:r>
              <a:endParaRPr lang="ja-JP" altLang="en-US" dirty="0"/>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7738110" y="4875822"/>
              <a:ext cx="415498" cy="369332"/>
            </a:xfrm>
            <a:prstGeom prst="rect">
              <a:avLst/>
            </a:prstGeom>
            <a:noFill/>
          </p:spPr>
          <p:txBody>
            <a:bodyPr wrap="none" rtlCol="0">
              <a:spAutoFit/>
            </a:bodyPr>
            <a:lstStyle/>
            <a:p>
              <a:r>
                <a:rPr kumimoji="1" lang="ja-JP" altLang="en-US" dirty="0" smtClean="0"/>
                <a:t>⑥</a:t>
              </a:r>
              <a:endParaRPr kumimoji="1" lang="ja-JP" altLang="en-US" dirty="0"/>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18509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flipV="1">
            <a:off x="4775200" y="5358969"/>
            <a:ext cx="2962910" cy="4862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7738110" y="5635263"/>
            <a:ext cx="2353203" cy="369332"/>
            <a:chOff x="7738110" y="5635263"/>
            <a:chExt cx="2353203" cy="369332"/>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8103268" y="5635263"/>
              <a:ext cx="1988045" cy="369332"/>
            </a:xfrm>
            <a:prstGeom prst="rect">
              <a:avLst/>
            </a:prstGeom>
            <a:noFill/>
          </p:spPr>
          <p:txBody>
            <a:bodyPr wrap="none" rtlCol="0">
              <a:spAutoFit/>
            </a:bodyPr>
            <a:lstStyle/>
            <a:p>
              <a:r>
                <a:rPr lang="ja-JP" altLang="en-US" dirty="0"/>
                <a:t>「</a:t>
              </a:r>
              <a:r>
                <a:rPr lang="en-US" altLang="ja-JP" dirty="0"/>
                <a:t>OK]</a:t>
              </a:r>
              <a:r>
                <a:rPr lang="ja-JP" altLang="en-US" dirty="0"/>
                <a:t>を</a:t>
              </a:r>
              <a:r>
                <a:rPr lang="ja-JP" altLang="en-US" dirty="0" smtClean="0"/>
                <a:t>クリック</a:t>
              </a:r>
              <a:endParaRPr lang="ja-JP" altLang="en-US" dirty="0"/>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7738110" y="5635263"/>
              <a:ext cx="415498" cy="369332"/>
            </a:xfrm>
            <a:prstGeom prst="rect">
              <a:avLst/>
            </a:prstGeom>
            <a:noFill/>
          </p:spPr>
          <p:txBody>
            <a:bodyPr wrap="none" rtlCol="0">
              <a:spAutoFit/>
            </a:bodyPr>
            <a:lstStyle/>
            <a:p>
              <a:r>
                <a:rPr lang="ja-JP" altLang="en-US" dirty="0"/>
                <a:t>⑦</a:t>
              </a:r>
              <a:endParaRPr kumimoji="1" lang="ja-JP" altLang="en-US" dirty="0"/>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170640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549889" cy="395586"/>
            <a:chOff x="254945" y="903513"/>
            <a:chExt cx="549889"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4</a:t>
            </a:r>
            <a:endParaRPr lang="en-US" altLang="ja-JP" dirty="0"/>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 name="図 1"/>
          <p:cNvPicPr>
            <a:picLocks noChangeAspect="1"/>
          </p:cNvPicPr>
          <p:nvPr/>
        </p:nvPicPr>
        <p:blipFill>
          <a:blip r:embed="rId2"/>
          <a:stretch>
            <a:fillRect/>
          </a:stretch>
        </p:blipFill>
        <p:spPr>
          <a:xfrm>
            <a:off x="2514052" y="1429887"/>
            <a:ext cx="5517428" cy="5029492"/>
          </a:xfrm>
          <a:prstGeom prst="rect">
            <a:avLst/>
          </a:prstGeom>
        </p:spPr>
      </p:pic>
      <p:grpSp>
        <p:nvGrpSpPr>
          <p:cNvPr id="10" name="グループ化 9"/>
          <p:cNvGrpSpPr/>
          <p:nvPr/>
        </p:nvGrpSpPr>
        <p:grpSpPr>
          <a:xfrm>
            <a:off x="1789885" y="796024"/>
            <a:ext cx="4935640" cy="369332"/>
            <a:chOff x="179666" y="760701"/>
            <a:chExt cx="4935640" cy="369332"/>
          </a:xfrm>
        </p:grpSpPr>
        <p:sp>
          <p:nvSpPr>
            <p:cNvPr id="11" name="テキスト ボックス 10">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2" name="テキスト ボックス 11">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⑧</a:t>
              </a:r>
              <a:endParaRPr kumimoji="1" lang="ja-JP" altLang="en-US" dirty="0"/>
            </a:p>
          </p:txBody>
        </p:sp>
      </p:grpSp>
    </p:spTree>
    <p:extLst>
      <p:ext uri="{BB962C8B-B14F-4D97-AF65-F5344CB8AC3E}">
        <p14:creationId xmlns:p14="http://schemas.microsoft.com/office/powerpoint/2010/main" val="379709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4473975" cy="646331"/>
            <a:chOff x="254945" y="903513"/>
            <a:chExt cx="4473975"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4108817"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smtClean="0"/>
                <a:t>以下を</a:t>
              </a:r>
              <a:r>
                <a:rPr lang="ja-JP" altLang="en-US" dirty="0"/>
                <a:t>参考</a:t>
              </a:r>
              <a:r>
                <a:rPr lang="ja-JP" altLang="en-US" dirty="0" smtClean="0"/>
                <a:t>にドラッグしてください。</a:t>
              </a:r>
              <a:endParaRPr lang="ja-JP" altLang="en-US" dirty="0"/>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10770" y="815981"/>
            <a:ext cx="6540246" cy="646331"/>
            <a:chOff x="254945" y="903513"/>
            <a:chExt cx="6540246"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6175088"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8076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3"/>
          <a:stretch>
            <a:fillRect/>
          </a:stretch>
        </p:blipFill>
        <p:spPr>
          <a:xfrm>
            <a:off x="1159355" y="1611232"/>
            <a:ext cx="4444684" cy="4804808"/>
          </a:xfrm>
          <a:prstGeom prst="rect">
            <a:avLst/>
          </a:prstGeom>
        </p:spPr>
      </p:pic>
      <p:sp>
        <p:nvSpPr>
          <p:cNvPr id="16" name="四角形: 角を丸くする 29">
            <a:extLst>
              <a:ext uri="{FF2B5EF4-FFF2-40B4-BE49-F238E27FC236}">
                <a16:creationId xmlns:a16="http://schemas.microsoft.com/office/drawing/2014/main" id="{BED0B226-8049-430C-BA43-91CA525638AC}"/>
              </a:ext>
            </a:extLst>
          </p:cNvPr>
          <p:cNvSpPr/>
          <p:nvPr/>
        </p:nvSpPr>
        <p:spPr>
          <a:xfrm>
            <a:off x="3068320" y="1649411"/>
            <a:ext cx="375920" cy="402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9AEACFDC-A308-49E5-9751-ACD43A989775}"/>
              </a:ext>
            </a:extLst>
          </p:cNvPr>
          <p:cNvCxnSpPr>
            <a:cxnSpLocks/>
          </p:cNvCxnSpPr>
          <p:nvPr/>
        </p:nvCxnSpPr>
        <p:spPr>
          <a:xfrm flipV="1">
            <a:off x="2997200" y="2032000"/>
            <a:ext cx="228600" cy="196354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87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8" name="グループ化 7"/>
          <p:cNvGrpSpPr/>
          <p:nvPr/>
        </p:nvGrpSpPr>
        <p:grpSpPr>
          <a:xfrm>
            <a:off x="1789885" y="796024"/>
            <a:ext cx="4935640" cy="369332"/>
            <a:chOff x="179666" y="760701"/>
            <a:chExt cx="4935640"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3678923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949833" cy="646331"/>
            <a:chOff x="254945" y="903513"/>
            <a:chExt cx="9949833"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584675" cy="646331"/>
            </a:xfrm>
            <a:prstGeom prst="rect">
              <a:avLst/>
            </a:prstGeom>
            <a:noFill/>
          </p:spPr>
          <p:txBody>
            <a:bodyPr wrap="none" rtlCol="0">
              <a:spAutoFit/>
            </a:bodyPr>
            <a:lstStyle/>
            <a:p>
              <a:r>
                <a:rPr lang="en-US" altLang="ja-JP" dirty="0" err="1" smtClean="0"/>
                <a:t>flange_a</a:t>
              </a:r>
              <a:r>
                <a:rPr lang="en-US" altLang="ja-JP" dirty="0"/>
                <a:t>, </a:t>
              </a:r>
              <a:r>
                <a:rPr lang="en-US" altLang="ja-JP" dirty="0" err="1"/>
                <a:t>f</a:t>
              </a:r>
              <a:r>
                <a:rPr lang="en-US" altLang="ja-JP" dirty="0" err="1" smtClean="0"/>
                <a:t>lange_b</a:t>
              </a:r>
              <a:r>
                <a:rPr lang="ja-JP" altLang="en-US" dirty="0" smtClean="0"/>
                <a:t>の位置を調整してください。</a:t>
              </a:r>
              <a:endParaRPr lang="en-US" altLang="ja-JP" dirty="0" smtClean="0"/>
            </a:p>
            <a:p>
              <a:r>
                <a:rPr lang="ja-JP" altLang="en-US" dirty="0" smtClean="0"/>
                <a:t>コネクターは範囲選択してからドラッグ</a:t>
              </a:r>
              <a:r>
                <a:rPr lang="en-US" altLang="ja-JP" dirty="0" smtClean="0"/>
                <a:t>&amp;</a:t>
              </a:r>
              <a:r>
                <a:rPr lang="ja-JP" altLang="en-US" dirty="0" smtClean="0"/>
                <a:t>ドロップすることで移動させることができます。</a:t>
              </a:r>
              <a:endParaRPr lang="en-US" altLang="ja-JP" dirty="0" smtClean="0"/>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3" name="図 2"/>
          <p:cNvPicPr>
            <a:picLocks noChangeAspect="1"/>
          </p:cNvPicPr>
          <p:nvPr/>
        </p:nvPicPr>
        <p:blipFill>
          <a:blip r:embed="rId2"/>
          <a:stretch>
            <a:fillRect/>
          </a:stretch>
        </p:blipFill>
        <p:spPr>
          <a:xfrm>
            <a:off x="1076959" y="1153193"/>
            <a:ext cx="9514841" cy="2615807"/>
          </a:xfrm>
          <a:prstGeom prst="rect">
            <a:avLst/>
          </a:prstGeom>
        </p:spPr>
      </p:pic>
      <p:pic>
        <p:nvPicPr>
          <p:cNvPr id="8" name="図 7"/>
          <p:cNvPicPr>
            <a:picLocks noChangeAspect="1"/>
          </p:cNvPicPr>
          <p:nvPr/>
        </p:nvPicPr>
        <p:blipFill>
          <a:blip r:embed="rId3"/>
          <a:stretch>
            <a:fillRect/>
          </a:stretch>
        </p:blipFill>
        <p:spPr>
          <a:xfrm>
            <a:off x="2570479" y="4712926"/>
            <a:ext cx="7076441" cy="2008549"/>
          </a:xfrm>
          <a:prstGeom prst="rect">
            <a:avLst/>
          </a:prstGeom>
        </p:spPr>
      </p:pic>
    </p:spTree>
    <p:extLst>
      <p:ext uri="{BB962C8B-B14F-4D97-AF65-F5344CB8AC3E}">
        <p14:creationId xmlns:p14="http://schemas.microsoft.com/office/powerpoint/2010/main" val="200823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a:t>
            </a:r>
            <a:r>
              <a:rPr kumimoji="1" lang="ja-JP" altLang="en-US" sz="2400" smtClean="0"/>
              <a:t>います。</a:t>
            </a:r>
            <a:endParaRPr kumimoji="1" lang="ja-JP" altLang="en-US" sz="2400" dirty="0"/>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smtClean="0"/>
          </a:p>
          <a:p>
            <a:r>
              <a:rPr lang="ja-JP" altLang="en-US" sz="2400" dirty="0" smtClean="0"/>
              <a:t>　　</a:t>
            </a:r>
            <a:r>
              <a:rPr kumimoji="1" lang="ja-JP" altLang="en-US" sz="2400" dirty="0" smtClean="0"/>
              <a:t>「</a:t>
            </a:r>
            <a:r>
              <a:rPr kumimoji="1" lang="en-US" altLang="ja-JP" sz="2400" dirty="0" err="1" smtClean="0"/>
              <a:t>OpenModelica</a:t>
            </a:r>
            <a:r>
              <a:rPr kumimoji="1" lang="ja-JP" altLang="en-US" sz="2400" dirty="0" smtClean="0"/>
              <a:t>超初級チュートリアル</a:t>
            </a:r>
            <a:r>
              <a:rPr kumimoji="1" lang="en-US" altLang="ja-JP" sz="2400" dirty="0" smtClean="0"/>
              <a:t>1.</a:t>
            </a:r>
            <a:r>
              <a:rPr kumimoji="1" lang="ja-JP" altLang="en-US" sz="2400" dirty="0" smtClean="0"/>
              <a:t>解析モデルの作成と実行</a:t>
            </a:r>
            <a:r>
              <a:rPr lang="ja-JP" altLang="en-US" sz="2400" dirty="0" smtClean="0"/>
              <a:t>」</a:t>
            </a:r>
            <a:endParaRPr lang="en-US" altLang="ja-JP" sz="2400" dirty="0" smtClean="0"/>
          </a:p>
          <a:p>
            <a:r>
              <a:rPr lang="ja-JP" altLang="en-US" sz="2400" dirty="0" smtClean="0"/>
              <a:t>       </a:t>
            </a:r>
            <a:r>
              <a:rPr lang="ja-JP" altLang="en-US" sz="2400" dirty="0"/>
              <a:t>「</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9094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a:t>
            </a:r>
            <a:r>
              <a:rPr lang="ja-JP" altLang="en-US" dirty="0" smtClean="0"/>
              <a:t>接続</a:t>
            </a:r>
            <a:r>
              <a:rPr lang="en-US" altLang="ja-JP" dirty="0" smtClean="0"/>
              <a:t>2</a:t>
            </a:r>
            <a:endParaRPr lang="en-US" altLang="ja-JP" dirty="0"/>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4473975" cy="395586"/>
            <a:chOff x="254945" y="903513"/>
            <a:chExt cx="4473975" cy="395586"/>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4108817" cy="369332"/>
            </a:xfrm>
            <a:prstGeom prst="rect">
              <a:avLst/>
            </a:prstGeom>
            <a:noFill/>
          </p:spPr>
          <p:txBody>
            <a:bodyPr wrap="none" rtlCol="0">
              <a:spAutoFit/>
            </a:bodyPr>
            <a:lstStyle/>
            <a:p>
              <a:r>
                <a:rPr lang="ja-JP" altLang="en-US" dirty="0" smtClean="0"/>
                <a:t>続けて以下</a:t>
              </a:r>
              <a:r>
                <a:rPr lang="ja-JP" altLang="en-US" dirty="0"/>
                <a:t>のように接続してください</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lang="ja-JP" altLang="en-US" dirty="0"/>
                <a:t>④</a:t>
              </a:r>
              <a:endParaRPr kumimoji="1" lang="ja-JP" altLang="en-US" dirty="0"/>
            </a:p>
          </p:txBody>
        </p:sp>
      </p:grpSp>
      <p:pic>
        <p:nvPicPr>
          <p:cNvPr id="2" name="図 1"/>
          <p:cNvPicPr>
            <a:picLocks noChangeAspect="1"/>
          </p:cNvPicPr>
          <p:nvPr/>
        </p:nvPicPr>
        <p:blipFill>
          <a:blip r:embed="rId2"/>
          <a:stretch>
            <a:fillRect/>
          </a:stretch>
        </p:blipFill>
        <p:spPr>
          <a:xfrm>
            <a:off x="1353443" y="1470882"/>
            <a:ext cx="6683117" cy="2311586"/>
          </a:xfrm>
          <a:prstGeom prst="rect">
            <a:avLst/>
          </a:prstGeom>
        </p:spPr>
      </p:pic>
      <p:pic>
        <p:nvPicPr>
          <p:cNvPr id="4" name="図 3"/>
          <p:cNvPicPr>
            <a:picLocks noChangeAspect="1"/>
          </p:cNvPicPr>
          <p:nvPr/>
        </p:nvPicPr>
        <p:blipFill>
          <a:blip r:embed="rId3"/>
          <a:stretch>
            <a:fillRect/>
          </a:stretch>
        </p:blipFill>
        <p:spPr>
          <a:xfrm>
            <a:off x="1634391" y="4322890"/>
            <a:ext cx="8368537" cy="2376992"/>
          </a:xfrm>
          <a:prstGeom prst="rect">
            <a:avLst/>
          </a:prstGeom>
        </p:spPr>
      </p:pic>
      <p:grpSp>
        <p:nvGrpSpPr>
          <p:cNvPr id="13" name="グループ化 12"/>
          <p:cNvGrpSpPr/>
          <p:nvPr/>
        </p:nvGrpSpPr>
        <p:grpSpPr>
          <a:xfrm>
            <a:off x="309877" y="745806"/>
            <a:ext cx="9552288" cy="646331"/>
            <a:chOff x="179666" y="760701"/>
            <a:chExt cx="9552288"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9187130" cy="646331"/>
            </a:xfrm>
            <a:prstGeom prst="rect">
              <a:avLst/>
            </a:prstGeom>
            <a:noFill/>
          </p:spPr>
          <p:txBody>
            <a:bodyPr wrap="none" rtlCol="0">
              <a:spAutoFit/>
            </a:bodyPr>
            <a:lstStyle/>
            <a:p>
              <a:r>
                <a:rPr lang="en-US" altLang="ja-JP" dirty="0" smtClean="0"/>
                <a:t>Spring</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187569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1</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181084" y="667061"/>
            <a:ext cx="581462" cy="979964"/>
            <a:chOff x="254945" y="929767"/>
            <a:chExt cx="581462" cy="979964"/>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51676" y="1540399"/>
              <a:ext cx="184731" cy="369332"/>
            </a:xfrm>
            <a:prstGeom prst="rect">
              <a:avLst/>
            </a:prstGeom>
            <a:noFill/>
          </p:spPr>
          <p:txBody>
            <a:bodyPr wrap="none" rtlCol="0">
              <a:spAutoFit/>
            </a:bodyPr>
            <a:lstStyle/>
            <a:p>
              <a:endParaRPr lang="ja-JP" altLang="en-US" dirty="0"/>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pic>
        <p:nvPicPr>
          <p:cNvPr id="35" name="図 34"/>
          <p:cNvPicPr>
            <a:picLocks noChangeAspect="1"/>
          </p:cNvPicPr>
          <p:nvPr/>
        </p:nvPicPr>
        <p:blipFill>
          <a:blip r:embed="rId2"/>
          <a:stretch>
            <a:fillRect/>
          </a:stretch>
        </p:blipFill>
        <p:spPr>
          <a:xfrm>
            <a:off x="9116085" y="1266101"/>
            <a:ext cx="2813536" cy="5020231"/>
          </a:xfrm>
          <a:prstGeom prst="rect">
            <a:avLst/>
          </a:prstGeom>
        </p:spPr>
      </p:pic>
      <p:pic>
        <p:nvPicPr>
          <p:cNvPr id="36" name="図 35"/>
          <p:cNvPicPr>
            <a:picLocks noChangeAspect="1"/>
          </p:cNvPicPr>
          <p:nvPr/>
        </p:nvPicPr>
        <p:blipFill>
          <a:blip r:embed="rId3"/>
          <a:stretch>
            <a:fillRect/>
          </a:stretch>
        </p:blipFill>
        <p:spPr>
          <a:xfrm>
            <a:off x="290829" y="2142410"/>
            <a:ext cx="7440685" cy="1875869"/>
          </a:xfrm>
          <a:prstGeom prst="rect">
            <a:avLst/>
          </a:prstGeom>
        </p:spPr>
      </p:pic>
      <p:sp>
        <p:nvSpPr>
          <p:cNvPr id="37" name="四角形: 角を丸くする 13">
            <a:extLst>
              <a:ext uri="{FF2B5EF4-FFF2-40B4-BE49-F238E27FC236}">
                <a16:creationId xmlns:a16="http://schemas.microsoft.com/office/drawing/2014/main" id="{1DADF61F-EF1D-4843-8C48-B0C640E98936}"/>
              </a:ext>
            </a:extLst>
          </p:cNvPr>
          <p:cNvSpPr/>
          <p:nvPr/>
        </p:nvSpPr>
        <p:spPr>
          <a:xfrm>
            <a:off x="1294886" y="2885049"/>
            <a:ext cx="5603754" cy="8944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a:off x="8331200" y="3068320"/>
            <a:ext cx="629920" cy="62484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464821" y="5114772"/>
            <a:ext cx="3686089" cy="1477328"/>
          </a:xfrm>
          <a:prstGeom prst="rect">
            <a:avLst/>
          </a:prstGeom>
          <a:noFill/>
        </p:spPr>
        <p:txBody>
          <a:bodyPr wrap="square" rtlCol="0">
            <a:spAutoFit/>
          </a:bodyPr>
          <a:lstStyle/>
          <a:p>
            <a:r>
              <a:rPr kumimoji="1" lang="ja-JP" altLang="en-US" dirty="0" smtClean="0"/>
              <a:t>上記のように宣言すると</a:t>
            </a:r>
            <a:r>
              <a:rPr lang="ja-JP" altLang="en-US" dirty="0"/>
              <a:t>モデル</a:t>
            </a:r>
            <a:r>
              <a:rPr lang="ja-JP" altLang="en-US" dirty="0" smtClean="0"/>
              <a:t>の</a:t>
            </a:r>
            <a:r>
              <a:rPr lang="ja-JP" altLang="en-US" dirty="0"/>
              <a:t>アイコン</a:t>
            </a:r>
            <a:r>
              <a:rPr lang="ja-JP" altLang="en-US" dirty="0" smtClean="0"/>
              <a:t>をダブルクリックした際に左図のようにパラメータをウィンドウ上から設定することが出来るようになります</a:t>
            </a:r>
            <a:endParaRPr kumimoji="1" lang="ja-JP" altLang="en-US" dirty="0"/>
          </a:p>
        </p:txBody>
      </p:sp>
      <p:sp>
        <p:nvSpPr>
          <p:cNvPr id="42" name="角丸四角形 41"/>
          <p:cNvSpPr/>
          <p:nvPr/>
        </p:nvSpPr>
        <p:spPr>
          <a:xfrm>
            <a:off x="9365530" y="3693160"/>
            <a:ext cx="2139884" cy="19864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55353" y="1117223"/>
            <a:ext cx="8795671" cy="646331"/>
            <a:chOff x="179666" y="760701"/>
            <a:chExt cx="8795671"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8430513" cy="646331"/>
            </a:xfrm>
            <a:prstGeom prst="rect">
              <a:avLst/>
            </a:prstGeom>
            <a:noFill/>
          </p:spPr>
          <p:txBody>
            <a:bodyPr wrap="none" rtlCol="0">
              <a:spAutoFit/>
            </a:bodyPr>
            <a:lstStyle/>
            <a:p>
              <a:r>
                <a:rPr lang="ja-JP" altLang="en-US" dirty="0"/>
                <a:t>テキストビューから以下のようにパラメータを宣言してください。</a:t>
              </a:r>
              <a:endParaRPr lang="en-US" altLang="ja-JP" dirty="0"/>
            </a:p>
            <a:p>
              <a:r>
                <a:rPr lang="ja-JP" altLang="en-US" dirty="0"/>
                <a:t>各パラメータは</a:t>
              </a:r>
              <a:r>
                <a:rPr lang="en-US" altLang="ja-JP" dirty="0"/>
                <a:t>spring, spring1</a:t>
              </a:r>
              <a:r>
                <a:rPr lang="ja-JP" altLang="en-US" dirty="0"/>
                <a:t>のバネ定数</a:t>
              </a:r>
              <a:r>
                <a:rPr lang="en-US" altLang="ja-JP" dirty="0"/>
                <a:t>c</a:t>
              </a:r>
              <a:r>
                <a:rPr lang="ja-JP" altLang="en-US" dirty="0" err="1"/>
                <a:t>、</a:t>
              </a:r>
              <a:r>
                <a:rPr lang="ja-JP" altLang="en-US" dirty="0"/>
                <a:t>初期位置</a:t>
              </a:r>
              <a:r>
                <a:rPr lang="en-US" altLang="ja-JP" dirty="0"/>
                <a:t>start, </a:t>
              </a:r>
              <a:r>
                <a:rPr lang="ja-JP" altLang="en-US" dirty="0"/>
                <a:t>自然長</a:t>
              </a:r>
              <a:r>
                <a:rPr lang="en-US" altLang="ja-JP" dirty="0"/>
                <a:t>s_rel0</a:t>
              </a:r>
              <a:r>
                <a:rPr lang="ja-JP" altLang="en-US" dirty="0"/>
                <a:t>です。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4179007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2</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21" name="グループ化 20">
            <a:extLst>
              <a:ext uri="{FF2B5EF4-FFF2-40B4-BE49-F238E27FC236}">
                <a16:creationId xmlns:a16="http://schemas.microsoft.com/office/drawing/2014/main" id="{0FC0D26F-BCD4-4C64-AC17-8A478246A5B6}"/>
              </a:ext>
            </a:extLst>
          </p:cNvPr>
          <p:cNvGrpSpPr/>
          <p:nvPr/>
        </p:nvGrpSpPr>
        <p:grpSpPr>
          <a:xfrm>
            <a:off x="417830" y="1065913"/>
            <a:ext cx="549889" cy="395586"/>
            <a:chOff x="254945" y="903513"/>
            <a:chExt cx="549889" cy="395586"/>
          </a:xfrm>
        </p:grpSpPr>
        <p:sp>
          <p:nvSpPr>
            <p:cNvPr id="22" name="テキスト ボックス 21">
              <a:extLst>
                <a:ext uri="{FF2B5EF4-FFF2-40B4-BE49-F238E27FC236}">
                  <a16:creationId xmlns:a16="http://schemas.microsoft.com/office/drawing/2014/main" id="{6C7AE161-80AD-4C45-B387-3D78C056FE00}"/>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23" name="テキスト ボックス 22">
              <a:extLst>
                <a:ext uri="{FF2B5EF4-FFF2-40B4-BE49-F238E27FC236}">
                  <a16:creationId xmlns:a16="http://schemas.microsoft.com/office/drawing/2014/main" id="{9A0EB87F-9E15-457D-AF28-D2DD89584F2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grpSp>
        <p:nvGrpSpPr>
          <p:cNvPr id="12" name="グループ化 11"/>
          <p:cNvGrpSpPr/>
          <p:nvPr/>
        </p:nvGrpSpPr>
        <p:grpSpPr>
          <a:xfrm>
            <a:off x="1082041" y="1608758"/>
            <a:ext cx="10850421" cy="3877642"/>
            <a:chOff x="1437641" y="1613838"/>
            <a:chExt cx="9571721" cy="3420670"/>
          </a:xfrm>
        </p:grpSpPr>
        <p:pic>
          <p:nvPicPr>
            <p:cNvPr id="4" name="図 3"/>
            <p:cNvPicPr>
              <a:picLocks noChangeAspect="1"/>
            </p:cNvPicPr>
            <p:nvPr/>
          </p:nvPicPr>
          <p:blipFill rotWithShape="1">
            <a:blip r:embed="rId2"/>
            <a:srcRect t="53716" b="13437"/>
            <a:stretch/>
          </p:blipFill>
          <p:spPr>
            <a:xfrm>
              <a:off x="5755640" y="1613838"/>
              <a:ext cx="5253722" cy="1492019"/>
            </a:xfrm>
            <a:prstGeom prst="rect">
              <a:avLst/>
            </a:prstGeom>
          </p:spPr>
        </p:pic>
        <p:pic>
          <p:nvPicPr>
            <p:cNvPr id="10" name="図 9"/>
            <p:cNvPicPr>
              <a:picLocks noChangeAspect="1"/>
            </p:cNvPicPr>
            <p:nvPr/>
          </p:nvPicPr>
          <p:blipFill rotWithShape="1">
            <a:blip r:embed="rId3"/>
            <a:srcRect t="54099" b="13876"/>
            <a:stretch/>
          </p:blipFill>
          <p:spPr>
            <a:xfrm>
              <a:off x="5755639" y="3540760"/>
              <a:ext cx="5214901" cy="1493748"/>
            </a:xfrm>
            <a:prstGeom prst="rect">
              <a:avLst/>
            </a:prstGeom>
          </p:spPr>
        </p:pic>
        <p:pic>
          <p:nvPicPr>
            <p:cNvPr id="28" name="図 27"/>
            <p:cNvPicPr>
              <a:picLocks noChangeAspect="1"/>
            </p:cNvPicPr>
            <p:nvPr/>
          </p:nvPicPr>
          <p:blipFill>
            <a:blip r:embed="rId4"/>
            <a:stretch>
              <a:fillRect/>
            </a:stretch>
          </p:blipFill>
          <p:spPr>
            <a:xfrm>
              <a:off x="1437641" y="1977338"/>
              <a:ext cx="3596640" cy="2584115"/>
            </a:xfrm>
            <a:prstGeom prst="rect">
              <a:avLst/>
            </a:prstGeom>
          </p:spPr>
        </p:pic>
        <p:cxnSp>
          <p:nvCxnSpPr>
            <p:cNvPr id="30" name="直線矢印コネクタ 29"/>
            <p:cNvCxnSpPr>
              <a:endCxn id="4" idx="1"/>
            </p:cNvCxnSpPr>
            <p:nvPr/>
          </p:nvCxnSpPr>
          <p:spPr>
            <a:xfrm flipV="1">
              <a:off x="3749040" y="2359848"/>
              <a:ext cx="2006600" cy="5723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10" idx="1"/>
            </p:cNvCxnSpPr>
            <p:nvPr/>
          </p:nvCxnSpPr>
          <p:spPr>
            <a:xfrm>
              <a:off x="3789680" y="3937001"/>
              <a:ext cx="1965959" cy="350633"/>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0FC0D26F-BCD4-4C64-AC17-8A478246A5B6}"/>
              </a:ext>
            </a:extLst>
          </p:cNvPr>
          <p:cNvGrpSpPr/>
          <p:nvPr/>
        </p:nvGrpSpPr>
        <p:grpSpPr>
          <a:xfrm>
            <a:off x="260564" y="5795818"/>
            <a:ext cx="7243964" cy="369332"/>
            <a:chOff x="254945" y="903513"/>
            <a:chExt cx="7243964" cy="369332"/>
          </a:xfrm>
        </p:grpSpPr>
        <p:sp>
          <p:nvSpPr>
            <p:cNvPr id="20" name="テキスト ボックス 19">
              <a:extLst>
                <a:ext uri="{FF2B5EF4-FFF2-40B4-BE49-F238E27FC236}">
                  <a16:creationId xmlns:a16="http://schemas.microsoft.com/office/drawing/2014/main" id="{6C7AE161-80AD-4C45-B387-3D78C056FE00}"/>
                </a:ext>
              </a:extLst>
            </p:cNvPr>
            <p:cNvSpPr txBox="1"/>
            <p:nvPr/>
          </p:nvSpPr>
          <p:spPr>
            <a:xfrm>
              <a:off x="620103" y="903513"/>
              <a:ext cx="6878806" cy="369332"/>
            </a:xfrm>
            <a:prstGeom prst="rect">
              <a:avLst/>
            </a:prstGeom>
            <a:noFill/>
          </p:spPr>
          <p:txBody>
            <a:bodyPr wrap="none" rtlCol="0">
              <a:spAutoFit/>
            </a:bodyPr>
            <a:lstStyle/>
            <a:p>
              <a:r>
                <a:rPr lang="ja-JP" altLang="en-US" dirty="0" smtClean="0"/>
                <a:t>チェックして変数と方程式数が等しいことを確認してください。</a:t>
              </a:r>
              <a:endParaRPr lang="ja-JP" altLang="en-US" dirty="0"/>
            </a:p>
          </p:txBody>
        </p:sp>
        <p:sp>
          <p:nvSpPr>
            <p:cNvPr id="24" name="テキスト ボックス 23">
              <a:extLst>
                <a:ext uri="{FF2B5EF4-FFF2-40B4-BE49-F238E27FC236}">
                  <a16:creationId xmlns:a16="http://schemas.microsoft.com/office/drawing/2014/main" id="{9A0EB87F-9E15-457D-AF28-D2DD89584F29}"/>
                </a:ext>
              </a:extLst>
            </p:cNvPr>
            <p:cNvSpPr txBox="1"/>
            <p:nvPr/>
          </p:nvSpPr>
          <p:spPr>
            <a:xfrm>
              <a:off x="254945" y="903513"/>
              <a:ext cx="415498" cy="369332"/>
            </a:xfrm>
            <a:prstGeom prst="rect">
              <a:avLst/>
            </a:prstGeom>
            <a:noFill/>
          </p:spPr>
          <p:txBody>
            <a:bodyPr wrap="none" rtlCol="0">
              <a:spAutoFit/>
            </a:bodyPr>
            <a:lstStyle/>
            <a:p>
              <a:r>
                <a:rPr kumimoji="1" lang="ja-JP" altLang="en-US" dirty="0" smtClean="0"/>
                <a:t>②</a:t>
              </a:r>
              <a:endParaRPr kumimoji="1" lang="ja-JP" altLang="en-US" dirty="0"/>
            </a:p>
          </p:txBody>
        </p:sp>
      </p:grpSp>
      <p:grpSp>
        <p:nvGrpSpPr>
          <p:cNvPr id="17" name="グループ化 16"/>
          <p:cNvGrpSpPr/>
          <p:nvPr/>
        </p:nvGrpSpPr>
        <p:grpSpPr>
          <a:xfrm>
            <a:off x="260564" y="974667"/>
            <a:ext cx="8350036" cy="369332"/>
            <a:chOff x="179666" y="760701"/>
            <a:chExt cx="8350036" cy="369332"/>
          </a:xfrm>
        </p:grpSpPr>
        <p:sp>
          <p:nvSpPr>
            <p:cNvPr id="18" name="テキスト ボックス 17">
              <a:extLst>
                <a:ext uri="{FF2B5EF4-FFF2-40B4-BE49-F238E27FC236}">
                  <a16:creationId xmlns:a16="http://schemas.microsoft.com/office/drawing/2014/main" id="{3776994F-1B87-472E-891D-2299AD5F8676}"/>
                </a:ext>
              </a:extLst>
            </p:cNvPr>
            <p:cNvSpPr txBox="1"/>
            <p:nvPr/>
          </p:nvSpPr>
          <p:spPr>
            <a:xfrm>
              <a:off x="544824" y="760701"/>
              <a:ext cx="7984878" cy="369332"/>
            </a:xfrm>
            <a:prstGeom prst="rect">
              <a:avLst/>
            </a:prstGeom>
            <a:noFill/>
          </p:spPr>
          <p:txBody>
            <a:bodyPr wrap="none" rtlCol="0">
              <a:spAutoFit/>
            </a:bodyPr>
            <a:lstStyle/>
            <a:p>
              <a:r>
                <a:rPr lang="ja-JP" altLang="en-US" dirty="0"/>
                <a:t>以下のように、宣言したパラメータを</a:t>
              </a:r>
              <a:r>
                <a:rPr lang="en-US" altLang="ja-JP" dirty="0"/>
                <a:t>spring, spring1</a:t>
              </a:r>
              <a:r>
                <a:rPr lang="ja-JP" altLang="en-US" dirty="0"/>
                <a:t>に入力してください。</a:t>
              </a:r>
            </a:p>
          </p:txBody>
        </p:sp>
        <p:sp>
          <p:nvSpPr>
            <p:cNvPr id="25" name="テキスト ボックス 2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2567711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997492" y="1609706"/>
            <a:ext cx="5266907" cy="3342922"/>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6" name="図 5">
            <a:extLst>
              <a:ext uri="{FF2B5EF4-FFF2-40B4-BE49-F238E27FC236}">
                <a16:creationId xmlns:a16="http://schemas.microsoft.com/office/drawing/2014/main"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7B0C900D-4BA3-4086-8290-AE81BE8C54C9}"/>
              </a:ext>
            </a:extLst>
          </p:cNvPr>
          <p:cNvSpPr txBox="1"/>
          <p:nvPr/>
        </p:nvSpPr>
        <p:spPr>
          <a:xfrm>
            <a:off x="665052" y="706619"/>
            <a:ext cx="5062604" cy="369332"/>
          </a:xfrm>
          <a:prstGeom prst="rect">
            <a:avLst/>
          </a:prstGeom>
          <a:noFill/>
        </p:spPr>
        <p:txBody>
          <a:bodyPr wrap="none" rtlCol="0">
            <a:spAutoFit/>
          </a:bodyPr>
          <a:lstStyle/>
          <a:p>
            <a:r>
              <a:rPr lang="ja-JP" altLang="en-US" dirty="0"/>
              <a:t>モデル「</a:t>
            </a:r>
            <a:r>
              <a:rPr lang="en-US" altLang="ja-JP" dirty="0"/>
              <a:t>Tutorial4</a:t>
            </a:r>
            <a:r>
              <a:rPr lang="ja-JP" altLang="en-US" dirty="0"/>
              <a:t>」</a:t>
            </a:r>
            <a:r>
              <a:rPr lang="ja-JP" altLang="en-US" dirty="0" smtClean="0"/>
              <a:t>を新規作成</a:t>
            </a:r>
            <a:r>
              <a:rPr lang="ja-JP" altLang="en-US" dirty="0"/>
              <a:t>して</a:t>
            </a:r>
            <a:r>
              <a:rPr lang="ja-JP" altLang="en-US" dirty="0" smtClean="0"/>
              <a:t>ください。</a:t>
            </a:r>
            <a:endParaRPr lang="ja-JP" altLang="en-US" dirty="0"/>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99894" y="706619"/>
            <a:ext cx="415498" cy="369332"/>
          </a:xfrm>
          <a:prstGeom prst="rect">
            <a:avLst/>
          </a:prstGeom>
          <a:noFill/>
        </p:spPr>
        <p:txBody>
          <a:bodyPr wrap="none" rtlCol="0">
            <a:spAutoFit/>
          </a:bodyPr>
          <a:lstStyle/>
          <a:p>
            <a:r>
              <a:rPr kumimoji="1" lang="ja-JP" altLang="en-US" dirty="0"/>
              <a:t>①</a:t>
            </a:r>
          </a:p>
        </p:txBody>
      </p:sp>
      <p:sp>
        <p:nvSpPr>
          <p:cNvPr id="12" name="テキスト ボックス 11">
            <a:extLst>
              <a:ext uri="{FF2B5EF4-FFF2-40B4-BE49-F238E27FC236}">
                <a16:creationId xmlns:a16="http://schemas.microsoft.com/office/drawing/2014/main" id="{B64779DF-4724-4C26-B1BD-CE72A6CA5B6E}"/>
              </a:ext>
            </a:extLst>
          </p:cNvPr>
          <p:cNvSpPr txBox="1"/>
          <p:nvPr/>
        </p:nvSpPr>
        <p:spPr>
          <a:xfrm>
            <a:off x="665052" y="1214120"/>
            <a:ext cx="10067180"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99894" y="1214120"/>
            <a:ext cx="415498" cy="369332"/>
          </a:xfrm>
          <a:prstGeom prst="rect">
            <a:avLst/>
          </a:prstGeom>
          <a:noFill/>
        </p:spPr>
        <p:txBody>
          <a:bodyPr wrap="none" rtlCol="0">
            <a:spAutoFit/>
          </a:bodyPr>
          <a:lstStyle/>
          <a:p>
            <a:r>
              <a:rPr kumimoji="1" lang="ja-JP" altLang="en-US" dirty="0"/>
              <a:t>②</a:t>
            </a:r>
          </a:p>
        </p:txBody>
      </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flipV="1">
            <a:off x="3080938" y="3240304"/>
            <a:ext cx="1811102" cy="31920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D43168F-5E5F-4F59-9C40-3B55B7D2BCD8}"/>
              </a:ext>
            </a:extLst>
          </p:cNvPr>
          <p:cNvSpPr txBox="1"/>
          <p:nvPr/>
        </p:nvSpPr>
        <p:spPr>
          <a:xfrm>
            <a:off x="665052" y="5104621"/>
            <a:ext cx="11158824"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smtClean="0"/>
              <a:t>を追加してください。</a:t>
            </a:r>
            <a:r>
              <a:rPr lang="en-US" altLang="ja-JP" dirty="0" smtClean="0"/>
              <a:t>mass</a:t>
            </a:r>
            <a:r>
              <a:rPr lang="ja-JP" altLang="en-US" dirty="0" err="1" smtClean="0"/>
              <a:t>には</a:t>
            </a:r>
            <a:r>
              <a:rPr lang="ja-JP" altLang="en-US" dirty="0" smtClean="0"/>
              <a:t>以下のパラメータ</a:t>
            </a:r>
            <a:r>
              <a:rPr lang="ja-JP" altLang="en-US" dirty="0"/>
              <a:t>を入力して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99894" y="5104621"/>
            <a:ext cx="415498" cy="369332"/>
          </a:xfrm>
          <a:prstGeom prst="rect">
            <a:avLst/>
          </a:prstGeom>
          <a:noFill/>
        </p:spPr>
        <p:txBody>
          <a:bodyPr wrap="none" rtlCol="0">
            <a:spAutoFit/>
          </a:bodyPr>
          <a:lstStyle/>
          <a:p>
            <a:r>
              <a:rPr kumimoji="1" lang="ja-JP" altLang="en-US" dirty="0"/>
              <a:t>③</a:t>
            </a:r>
          </a:p>
        </p:txBody>
      </p:sp>
      <p:sp>
        <p:nvSpPr>
          <p:cNvPr id="15" name="テキスト ボックス 14"/>
          <p:cNvSpPr txBox="1"/>
          <p:nvPr/>
        </p:nvSpPr>
        <p:spPr>
          <a:xfrm>
            <a:off x="8584647" y="5775601"/>
            <a:ext cx="1143262" cy="646331"/>
          </a:xfrm>
          <a:prstGeom prst="rect">
            <a:avLst/>
          </a:prstGeom>
          <a:noFill/>
        </p:spPr>
        <p:txBody>
          <a:bodyPr wrap="none" rtlCol="0">
            <a:spAutoFit/>
          </a:bodyPr>
          <a:lstStyle/>
          <a:p>
            <a:r>
              <a:rPr lang="en-US" altLang="ja-JP" dirty="0" smtClean="0"/>
              <a:t>m</a:t>
            </a:r>
            <a:r>
              <a:rPr kumimoji="1" lang="en-US" altLang="ja-JP" dirty="0" smtClean="0"/>
              <a:t>=1</a:t>
            </a:r>
          </a:p>
          <a:p>
            <a:r>
              <a:rPr lang="en-US" altLang="ja-JP" dirty="0" err="1" smtClean="0"/>
              <a:t>v.start</a:t>
            </a:r>
            <a:r>
              <a:rPr lang="en-US" altLang="ja-JP" dirty="0" smtClean="0"/>
              <a:t>=0</a:t>
            </a:r>
            <a:endParaRPr kumimoji="1" lang="ja-JP" altLang="en-US" dirty="0"/>
          </a:p>
        </p:txBody>
      </p:sp>
      <p:cxnSp>
        <p:nvCxnSpPr>
          <p:cNvPr id="20" name="直線矢印コネクタ 19">
            <a:extLst>
              <a:ext uri="{FF2B5EF4-FFF2-40B4-BE49-F238E27FC236}">
                <a16:creationId xmlns:a16="http://schemas.microsoft.com/office/drawing/2014/main" id="{D1FF1141-398A-4D21-B38F-3A1154F93C1E}"/>
              </a:ext>
            </a:extLst>
          </p:cNvPr>
          <p:cNvCxnSpPr>
            <a:cxnSpLocks/>
            <a:endCxn id="15" idx="1"/>
          </p:cNvCxnSpPr>
          <p:nvPr/>
        </p:nvCxnSpPr>
        <p:spPr>
          <a:xfrm>
            <a:off x="7574280" y="6064665"/>
            <a:ext cx="1010367" cy="34102"/>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8119427" y="5471850"/>
            <a:ext cx="1338828" cy="369332"/>
          </a:xfrm>
          <a:prstGeom prst="rect">
            <a:avLst/>
          </a:prstGeom>
        </p:spPr>
        <p:txBody>
          <a:bodyPr wrap="none">
            <a:spAutoFit/>
          </a:bodyPr>
          <a:lstStyle/>
          <a:p>
            <a:r>
              <a:rPr lang="ja-JP" altLang="en-US" dirty="0"/>
              <a:t>パラメータ</a:t>
            </a:r>
          </a:p>
        </p:txBody>
      </p:sp>
    </p:spTree>
    <p:extLst>
      <p:ext uri="{BB962C8B-B14F-4D97-AF65-F5344CB8AC3E}">
        <p14:creationId xmlns:p14="http://schemas.microsoft.com/office/powerpoint/2010/main" val="11964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grpSp>
        <p:nvGrpSpPr>
          <p:cNvPr id="2" name="グループ化 1"/>
          <p:cNvGrpSpPr/>
          <p:nvPr/>
        </p:nvGrpSpPr>
        <p:grpSpPr>
          <a:xfrm>
            <a:off x="299894" y="706619"/>
            <a:ext cx="8372766" cy="436023"/>
            <a:chOff x="299894" y="706619"/>
            <a:chExt cx="8372766" cy="436023"/>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64436" y="706619"/>
              <a:ext cx="8008224" cy="436023"/>
            </a:xfrm>
            <a:prstGeom prst="rect">
              <a:avLst/>
            </a:prstGeom>
            <a:noFill/>
          </p:spPr>
          <p:txBody>
            <a:bodyPr wrap="none" rtlCol="0">
              <a:spAutoFit/>
            </a:bodyPr>
            <a:lstStyle/>
            <a:p>
              <a:r>
                <a:rPr lang="ja-JP" altLang="en-US" dirty="0"/>
                <a:t>「</a:t>
              </a:r>
              <a:r>
                <a:rPr lang="en-US" altLang="ja-JP" dirty="0" err="1"/>
                <a:t>ParallelSprings</a:t>
              </a:r>
              <a:r>
                <a:rPr lang="ja-JP" altLang="en-US" dirty="0"/>
                <a:t>」</a:t>
              </a:r>
              <a:r>
                <a:rPr lang="ja-JP" altLang="en-US" dirty="0" smtClean="0"/>
                <a:t>インスタンスへ以下のパラメータ</a:t>
              </a:r>
              <a:r>
                <a:rPr lang="ja-JP" altLang="en-US" dirty="0"/>
                <a:t>を設定して</a:t>
              </a:r>
              <a:r>
                <a:rPr lang="ja-JP" altLang="en-US" dirty="0" smtClean="0"/>
                <a:t>ください。</a:t>
              </a:r>
              <a:endParaRPr lang="ja-JP" altLang="en-US" dirty="0"/>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99894" y="706619"/>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42" y="1360654"/>
            <a:ext cx="3157038" cy="5356033"/>
          </a:xfrm>
          <a:prstGeom prst="rect">
            <a:avLst/>
          </a:prstGeom>
        </p:spPr>
      </p:pic>
    </p:spTree>
    <p:extLst>
      <p:ext uri="{BB962C8B-B14F-4D97-AF65-F5344CB8AC3E}">
        <p14:creationId xmlns:p14="http://schemas.microsoft.com/office/powerpoint/2010/main" val="1282740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71214" y="706619"/>
            <a:ext cx="9941819" cy="395586"/>
            <a:chOff x="254945" y="903513"/>
            <a:chExt cx="9941819"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576661"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7460370" cy="395586"/>
            <a:chOff x="254945" y="903513"/>
            <a:chExt cx="7460370"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7095212" cy="369332"/>
            </a:xfrm>
            <a:prstGeom prst="rect">
              <a:avLst/>
            </a:prstGeom>
            <a:noFill/>
          </p:spPr>
          <p:txBody>
            <a:bodyPr wrap="none" rtlCol="0">
              <a:spAutoFit/>
            </a:bodyPr>
            <a:lstStyle/>
            <a:p>
              <a:r>
                <a:rPr lang="en-US" altLang="ja-JP" dirty="0" smtClean="0"/>
                <a:t>mass</a:t>
              </a:r>
              <a:r>
                <a:rPr lang="ja-JP" altLang="en-US" dirty="0" smtClean="0"/>
                <a:t>の変位</a:t>
              </a:r>
              <a:r>
                <a:rPr lang="en-US" altLang="ja-JP" dirty="0"/>
                <a:t>s</a:t>
              </a:r>
              <a:r>
                <a:rPr lang="ja-JP" altLang="en-US" dirty="0"/>
                <a:t>が以下のようになっていることを確認して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4" name="図 3"/>
          <p:cNvPicPr>
            <a:picLocks noChangeAspect="1"/>
          </p:cNvPicPr>
          <p:nvPr/>
        </p:nvPicPr>
        <p:blipFill>
          <a:blip r:embed="rId2"/>
          <a:stretch>
            <a:fillRect/>
          </a:stretch>
        </p:blipFill>
        <p:spPr>
          <a:xfrm>
            <a:off x="1472912" y="2087704"/>
            <a:ext cx="7569488" cy="4618082"/>
          </a:xfrm>
          <a:prstGeom prst="rect">
            <a:avLst/>
          </a:prstGeom>
        </p:spPr>
      </p:pic>
    </p:spTree>
    <p:extLst>
      <p:ext uri="{BB962C8B-B14F-4D97-AF65-F5344CB8AC3E}">
        <p14:creationId xmlns:p14="http://schemas.microsoft.com/office/powerpoint/2010/main" val="3955858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919071" y="869950"/>
            <a:ext cx="6183103" cy="369332"/>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919071" y="530530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6" name="正方形/長方形 5"/>
          <p:cNvSpPr/>
          <p:nvPr/>
        </p:nvSpPr>
        <p:spPr>
          <a:xfrm>
            <a:off x="919071" y="1468309"/>
            <a:ext cx="8052408" cy="923330"/>
          </a:xfrm>
          <a:prstGeom prst="rect">
            <a:avLst/>
          </a:prstGeom>
        </p:spPr>
        <p:txBody>
          <a:bodyPr wrap="square">
            <a:spAutoFit/>
          </a:bodyPr>
          <a:lstStyle/>
          <a:p>
            <a:r>
              <a:rPr lang="ja-JP" altLang="en-US" dirty="0" smtClean="0"/>
              <a:t>・パラメーター</a:t>
            </a:r>
            <a:r>
              <a:rPr lang="en-US" altLang="ja-JP" dirty="0" smtClean="0"/>
              <a:t>start1,start2</a:t>
            </a:r>
            <a:r>
              <a:rPr lang="ja-JP" altLang="en-US" dirty="0" smtClean="0"/>
              <a:t>を異なる値にすると解析エラーが発生します</a:t>
            </a:r>
            <a:endParaRPr lang="en-US" altLang="ja-JP" dirty="0" smtClean="0"/>
          </a:p>
          <a:p>
            <a:r>
              <a:rPr lang="ja-JP" altLang="en-US" dirty="0" smtClean="0"/>
              <a:t>　また計算実行すると以下のような警告メッセージが表示されています</a:t>
            </a:r>
            <a:endParaRPr lang="en-US" altLang="ja-JP" dirty="0" smtClean="0"/>
          </a:p>
          <a:p>
            <a:r>
              <a:rPr lang="ja-JP" altLang="en-US" dirty="0"/>
              <a:t>　</a:t>
            </a:r>
            <a:r>
              <a:rPr lang="ja-JP" altLang="en-US" dirty="0" smtClean="0"/>
              <a:t>原因を考察してみてください</a:t>
            </a:r>
            <a:endParaRPr lang="ja-JP" altLang="en-US" dirty="0"/>
          </a:p>
        </p:txBody>
      </p:sp>
      <p:sp>
        <p:nvSpPr>
          <p:cNvPr id="7" name="正方形/長方形 6"/>
          <p:cNvSpPr/>
          <p:nvPr/>
        </p:nvSpPr>
        <p:spPr>
          <a:xfrm>
            <a:off x="1475330" y="2473625"/>
            <a:ext cx="10543949" cy="2585323"/>
          </a:xfrm>
          <a:prstGeom prst="rect">
            <a:avLst/>
          </a:prstGeom>
          <a:solidFill>
            <a:schemeClr val="accent5">
              <a:lumMod val="20000"/>
              <a:lumOff val="80000"/>
            </a:schemeClr>
          </a:solidFill>
        </p:spPr>
        <p:txBody>
          <a:bodyPr wrap="square">
            <a:spAutoFit/>
          </a:bodyPr>
          <a:lstStyle/>
          <a:p>
            <a:r>
              <a:rPr lang="en-US" altLang="ja-JP" b="1" dirty="0">
                <a:solidFill>
                  <a:srgbClr val="000000"/>
                </a:solidFill>
              </a:rPr>
              <a:t>[1] </a:t>
            </a:r>
            <a:r>
              <a:rPr lang="en-US" altLang="ja-JP" b="1" dirty="0" err="1" smtClean="0">
                <a:solidFill>
                  <a:srgbClr val="000000"/>
                </a:solidFill>
              </a:rPr>
              <a:t>xx:xx:xx</a:t>
            </a:r>
            <a:r>
              <a:rPr lang="en-US" altLang="ja-JP" b="1" dirty="0" smtClean="0">
                <a:solidFill>
                  <a:srgbClr val="000000"/>
                </a:solidFill>
              </a:rPr>
              <a:t> </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It was not possible to determine if the initialization problem is consistent, because of not evaluable parameters/start values during compile time: parallelSprings.spring1.s_rel = $START.parallelSprings.spring1.s_rel ($</a:t>
            </a:r>
            <a:r>
              <a:rPr lang="en-US" altLang="ja-JP" dirty="0" err="1">
                <a:solidFill>
                  <a:srgbClr val="000000"/>
                </a:solidFill>
              </a:rPr>
              <a:t>START.parallelSprings.spring.s_rel</a:t>
            </a:r>
            <a:r>
              <a:rPr lang="en-US" altLang="ja-JP" dirty="0">
                <a:solidFill>
                  <a:srgbClr val="000000"/>
                </a:solidFill>
              </a:rPr>
              <a:t> = $START.parallelSprings.spring1.s_rel)</a:t>
            </a:r>
            <a:endParaRPr lang="en-US" altLang="ja-JP" dirty="0"/>
          </a:p>
          <a:p>
            <a:r>
              <a:rPr lang="en-US" altLang="ja-JP" dirty="0"/>
              <a:t/>
            </a:r>
            <a:br>
              <a:rPr lang="en-US" altLang="ja-JP" dirty="0"/>
            </a:br>
            <a:r>
              <a:rPr lang="en-US" altLang="ja-JP" b="1" dirty="0">
                <a:solidFill>
                  <a:srgbClr val="000000"/>
                </a:solidFill>
              </a:rPr>
              <a:t>[2</a:t>
            </a:r>
            <a:r>
              <a:rPr lang="en-US" altLang="ja-JP" b="1" dirty="0" smtClean="0">
                <a:solidFill>
                  <a:srgbClr val="000000"/>
                </a:solidFill>
              </a:rPr>
              <a:t>]</a:t>
            </a:r>
            <a:r>
              <a:rPr lang="en-US" altLang="ja-JP" b="1" dirty="0">
                <a:solidFill>
                  <a:srgbClr val="000000"/>
                </a:solidFill>
              </a:rPr>
              <a:t> </a:t>
            </a:r>
            <a:r>
              <a:rPr lang="en-US" altLang="ja-JP" b="1" dirty="0" err="1">
                <a:solidFill>
                  <a:srgbClr val="000000"/>
                </a:solidFill>
              </a:rPr>
              <a:t>xx:xx:xx</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The initial conditions are over specified. The following 1 initial equations are redundant, so they are removed from the initialization </a:t>
            </a:r>
            <a:r>
              <a:rPr lang="en-US" altLang="ja-JP" dirty="0" err="1">
                <a:solidFill>
                  <a:srgbClr val="000000"/>
                </a:solidFill>
              </a:rPr>
              <a:t>sytem</a:t>
            </a:r>
            <a:r>
              <a:rPr lang="en-US" altLang="ja-JP" dirty="0">
                <a:solidFill>
                  <a:srgbClr val="000000"/>
                </a:solidFill>
              </a:rPr>
              <a:t>:</a:t>
            </a:r>
            <a:br>
              <a:rPr lang="en-US" altLang="ja-JP" dirty="0">
                <a:solidFill>
                  <a:srgbClr val="000000"/>
                </a:solidFill>
              </a:rPr>
            </a:br>
            <a:r>
              <a:rPr lang="en-US" altLang="ja-JP" dirty="0">
                <a:solidFill>
                  <a:srgbClr val="000000"/>
                </a:solidFill>
              </a:rPr>
              <a:t>         parallelSprings.spring1.s_rel = $START.parallelSprings.spring1.s_rel.</a:t>
            </a:r>
            <a:endParaRPr lang="ja-JP" altLang="en-US" dirty="0"/>
          </a:p>
        </p:txBody>
      </p:sp>
    </p:spTree>
    <p:extLst>
      <p:ext uri="{BB962C8B-B14F-4D97-AF65-F5344CB8AC3E}">
        <p14:creationId xmlns:p14="http://schemas.microsoft.com/office/powerpoint/2010/main" val="93218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既存のモデルを自分の欲しいモデルになるように</a:t>
            </a:r>
            <a:r>
              <a:rPr kumimoji="1" lang="ja-JP" altLang="en-US" sz="2800" b="1" dirty="0"/>
              <a:t>組み合わせてみましょう。</a:t>
            </a:r>
            <a:endParaRPr kumimoji="1" lang="en-US" altLang="ja-JP" sz="2800" b="1"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本チュートリアルの内容</a:t>
            </a:r>
            <a:endParaRPr lang="en-US" altLang="ja-JP" dirty="0"/>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927199" y="868943"/>
            <a:ext cx="6271300" cy="830997"/>
          </a:xfrm>
          <a:prstGeom prst="rect">
            <a:avLst/>
          </a:prstGeom>
          <a:noFill/>
        </p:spPr>
        <p:txBody>
          <a:bodyPr wrap="square" rtlCol="0">
            <a:spAutoFit/>
          </a:bodyPr>
          <a:lstStyle/>
          <a:p>
            <a:r>
              <a:rPr lang="ja-JP" altLang="en-US" sz="2400" dirty="0"/>
              <a:t>既存の部品図</a:t>
            </a:r>
            <a:r>
              <a:rPr kumimoji="1" lang="ja-JP" altLang="en-US" sz="2400" dirty="0"/>
              <a:t>をつないで</a:t>
            </a:r>
            <a:endParaRPr kumimoji="1" lang="en-US" altLang="ja-JP" sz="2400" dirty="0"/>
          </a:p>
          <a:p>
            <a:r>
              <a:rPr lang="ja-JP" altLang="en-US" sz="2400" dirty="0"/>
              <a:t>新しい部品図を作成して</a:t>
            </a:r>
            <a:r>
              <a:rPr lang="ja-JP" altLang="en-US" sz="2400" dirty="0" smtClean="0"/>
              <a:t>みましょう。</a:t>
            </a:r>
            <a:endParaRPr lang="en-US" altLang="ja-JP" sz="2400"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a:t>＋</a:t>
            </a:r>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361219" y="3111706"/>
            <a:ext cx="9177556" cy="3531764"/>
            <a:chOff x="1317072" y="2483142"/>
            <a:chExt cx="10284902" cy="4229588"/>
          </a:xfrm>
        </p:grpSpPr>
        <p:sp>
          <p:nvSpPr>
            <p:cNvPr id="2" name="テキスト ボックス 1">
              <a:extLst>
                <a:ext uri="{FF2B5EF4-FFF2-40B4-BE49-F238E27FC236}">
                  <a16:creationId xmlns:a16="http://schemas.microsoft.com/office/drawing/2014/main"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2007375" y="4561273"/>
              <a:ext cx="4872854" cy="7801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p:nvPr/>
          </p:nvCxnSpPr>
          <p:spPr>
            <a:xfrm flipH="1">
              <a:off x="6880229" y="4929619"/>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390559" y="4712993"/>
              <a:ext cx="2579552" cy="338554"/>
            </a:xfrm>
            <a:prstGeom prst="rect">
              <a:avLst/>
            </a:prstGeom>
            <a:noFill/>
          </p:spPr>
          <p:txBody>
            <a:bodyPr wrap="none" rtlCol="0">
              <a:spAutoFit/>
            </a:bodyPr>
            <a:lstStyle/>
            <a:p>
              <a:r>
                <a:rPr kumimoji="1" lang="ja-JP" altLang="en-US" sz="1600" dirty="0"/>
                <a:t>今回のカスタマイズはこちら</a:t>
              </a:r>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再掲</a:t>
              </a:r>
            </a:p>
          </p:txBody>
        </p:sp>
      </p:grpSp>
    </p:spTree>
    <p:extLst>
      <p:ext uri="{BB962C8B-B14F-4D97-AF65-F5344CB8AC3E}">
        <p14:creationId xmlns:p14="http://schemas.microsoft.com/office/powerpoint/2010/main" val="1608233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id="{3FB4F31C-BD0B-4F87-9489-8621387A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10956846" cy="400110"/>
          </a:xfrm>
          <a:prstGeom prst="rect">
            <a:avLst/>
          </a:prstGeom>
          <a:noFill/>
        </p:spPr>
        <p:txBody>
          <a:bodyPr wrap="none" rtlCol="0">
            <a:spAutoFit/>
          </a:bodyPr>
          <a:lstStyle/>
          <a:p>
            <a:r>
              <a:rPr kumimoji="1" lang="ja-JP" altLang="en-US" sz="2000" dirty="0" smtClean="0"/>
              <a:t>作成するモデルには以下のようにコネクターをつけパラメータを設定しアイコンをつけます。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stCxn id="13" idx="3"/>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
        <p:nvSpPr>
          <p:cNvPr id="2" name="正方形/長方形 1"/>
          <p:cNvSpPr/>
          <p:nvPr/>
        </p:nvSpPr>
        <p:spPr>
          <a:xfrm>
            <a:off x="1380498" y="5109134"/>
            <a:ext cx="1107996" cy="369332"/>
          </a:xfrm>
          <a:prstGeom prst="rect">
            <a:avLst/>
          </a:prstGeom>
        </p:spPr>
        <p:txBody>
          <a:bodyPr wrap="none">
            <a:spAutoFit/>
          </a:bodyPr>
          <a:lstStyle/>
          <a:p>
            <a:r>
              <a:rPr lang="ja-JP" altLang="en-US" dirty="0"/>
              <a:t>アイコン</a:t>
            </a:r>
          </a:p>
        </p:txBody>
      </p:sp>
    </p:spTree>
    <p:extLst>
      <p:ext uri="{BB962C8B-B14F-4D97-AF65-F5344CB8AC3E}">
        <p14:creationId xmlns:p14="http://schemas.microsoft.com/office/powerpoint/2010/main" val="386907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262979" cy="369332"/>
          </a:xfrm>
          <a:prstGeom prst="rect">
            <a:avLst/>
          </a:prstGeom>
          <a:noFill/>
        </p:spPr>
        <p:txBody>
          <a:bodyPr wrap="none" rtlCol="0">
            <a:spAutoFit/>
          </a:bodyPr>
          <a:lstStyle/>
          <a:p>
            <a:r>
              <a:rPr kumimoji="1" lang="ja-JP" altLang="en-US" dirty="0"/>
              <a:t>既存のモデルから必要なパーツを</a:t>
            </a:r>
            <a:r>
              <a:rPr kumimoji="1" lang="ja-JP" altLang="en-US" dirty="0" smtClean="0"/>
              <a:t>インスタンス化</a:t>
            </a:r>
            <a:endParaRPr kumimoji="1" lang="ja-JP" altLang="en-US" dirty="0"/>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2492990" cy="369332"/>
          </a:xfrm>
          <a:prstGeom prst="rect">
            <a:avLst/>
          </a:prstGeom>
          <a:noFill/>
        </p:spPr>
        <p:txBody>
          <a:bodyPr wrap="none" rtlCol="0">
            <a:spAutoFit/>
          </a:bodyPr>
          <a:lstStyle/>
          <a:p>
            <a:r>
              <a:rPr kumimoji="1" lang="ja-JP" altLang="en-US" dirty="0"/>
              <a:t>アイコンの外観を</a:t>
            </a:r>
            <a:r>
              <a:rPr kumimoji="1" lang="ja-JP" altLang="en-US" dirty="0" smtClean="0"/>
              <a:t>作成</a:t>
            </a:r>
            <a:endParaRPr kumimoji="1" lang="ja-JP" altLang="en-US" dirty="0"/>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032147" cy="369332"/>
          </a:xfrm>
          <a:prstGeom prst="rect">
            <a:avLst/>
          </a:prstGeom>
          <a:noFill/>
        </p:spPr>
        <p:txBody>
          <a:bodyPr wrap="none" rtlCol="0">
            <a:spAutoFit/>
          </a:bodyPr>
          <a:lstStyle/>
          <a:p>
            <a:r>
              <a:rPr kumimoji="1" lang="ja-JP" altLang="en-US" dirty="0"/>
              <a:t>必要なモデルのポートと作成したポートを</a:t>
            </a:r>
            <a:r>
              <a:rPr kumimoji="1" lang="ja-JP" altLang="en-US" dirty="0" smtClean="0"/>
              <a:t>接続</a:t>
            </a:r>
            <a:endParaRPr kumimoji="1" lang="ja-JP" altLang="en-US" dirty="0"/>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smtClean="0">
                <a:solidFill>
                  <a:schemeClr val="tx1"/>
                </a:solidFill>
              </a:rPr>
              <a:t>ポートの追加</a:t>
            </a:r>
            <a:endParaRPr kumimoji="1" lang="ja-JP" altLang="en-US" sz="1600" dirty="0">
              <a:solidFill>
                <a:schemeClr val="tx1"/>
              </a:solidFill>
            </a:endParaRP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6878806" cy="369332"/>
          </a:xfrm>
          <a:prstGeom prst="rect">
            <a:avLst/>
          </a:prstGeom>
          <a:noFill/>
        </p:spPr>
        <p:txBody>
          <a:bodyPr wrap="none" rtlCol="0">
            <a:spAutoFit/>
          </a:bodyPr>
          <a:lstStyle/>
          <a:p>
            <a:r>
              <a:rPr kumimoji="1" lang="ja-JP" altLang="en-US" dirty="0"/>
              <a:t>必要なポートをインスタンス化し、ポート部分のアイコンを</a:t>
            </a:r>
            <a:r>
              <a:rPr kumimoji="1" lang="ja-JP" altLang="en-US" dirty="0" smtClean="0"/>
              <a:t>作成</a:t>
            </a:r>
            <a:endParaRPr kumimoji="1" lang="ja-JP" altLang="en-US" dirty="0"/>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417141" cy="369332"/>
          </a:xfrm>
          <a:prstGeom prst="rect">
            <a:avLst/>
          </a:prstGeom>
          <a:noFill/>
        </p:spPr>
        <p:txBody>
          <a:bodyPr wrap="none" rtlCol="0">
            <a:spAutoFit/>
          </a:bodyPr>
          <a:lstStyle/>
          <a:p>
            <a:r>
              <a:rPr kumimoji="1" lang="ja-JP" altLang="en-US" dirty="0"/>
              <a:t>今回は以下のステップでカスタマイズモデルを作成</a:t>
            </a:r>
            <a:r>
              <a:rPr kumimoji="1" lang="ja-JP" altLang="en-US" dirty="0" smtClean="0"/>
              <a:t>します。</a:t>
            </a:r>
            <a:endParaRPr kumimoji="1" lang="ja-JP" altLang="en-US" dirty="0"/>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4339650" cy="369332"/>
          </a:xfrm>
          <a:prstGeom prst="rect">
            <a:avLst/>
          </a:prstGeom>
          <a:noFill/>
        </p:spPr>
        <p:txBody>
          <a:bodyPr wrap="none" rtlCol="0">
            <a:spAutoFit/>
          </a:bodyPr>
          <a:lstStyle/>
          <a:p>
            <a:r>
              <a:rPr kumimoji="1" lang="ja-JP" altLang="en-US" dirty="0"/>
              <a:t>カスタマイズモデルのパラメータを</a:t>
            </a:r>
            <a:r>
              <a:rPr kumimoji="1" lang="ja-JP" altLang="en-US" dirty="0" smtClean="0"/>
              <a:t>設定</a:t>
            </a:r>
            <a:endParaRPr kumimoji="1" lang="ja-JP" altLang="en-US" dirty="0"/>
          </a:p>
        </p:txBody>
      </p:sp>
    </p:spTree>
    <p:extLst>
      <p:ext uri="{BB962C8B-B14F-4D97-AF65-F5344CB8AC3E}">
        <p14:creationId xmlns:p14="http://schemas.microsoft.com/office/powerpoint/2010/main" val="415083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923330"/>
            <a:chOff x="254945" y="903513"/>
            <a:chExt cx="10945298" cy="923330"/>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923330"/>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a:t>
              </a:r>
              <a:r>
                <a:rPr lang="ja-JP" altLang="en-US" dirty="0" smtClean="0"/>
                <a:t>ください。</a:t>
              </a:r>
              <a:endParaRPr lang="en-US" altLang="ja-JP" dirty="0" smtClean="0"/>
            </a:p>
            <a:p>
              <a:r>
                <a:rPr lang="ja-JP" altLang="en-US" dirty="0"/>
                <a:t>モデル</a:t>
              </a:r>
              <a:r>
                <a:rPr lang="ja-JP" altLang="en-US" dirty="0" smtClean="0"/>
                <a:t>は適宜保存してください。</a:t>
              </a:r>
              <a:endParaRPr lang="ja-JP" altLang="en-US" dirty="0"/>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2" name="図 1"/>
          <p:cNvPicPr>
            <a:picLocks noChangeAspect="1"/>
          </p:cNvPicPr>
          <p:nvPr/>
        </p:nvPicPr>
        <p:blipFill>
          <a:blip r:embed="rId2"/>
          <a:stretch>
            <a:fillRect/>
          </a:stretch>
        </p:blipFill>
        <p:spPr>
          <a:xfrm>
            <a:off x="1771740" y="2744692"/>
            <a:ext cx="7834039" cy="3886537"/>
          </a:xfrm>
          <a:prstGeom prst="rect">
            <a:avLst/>
          </a:prstGeom>
        </p:spPr>
      </p:pic>
      <p:sp>
        <p:nvSpPr>
          <p:cNvPr id="15" name="四角形: 角を丸くする 12">
            <a:extLst>
              <a:ext uri="{FF2B5EF4-FFF2-40B4-BE49-F238E27FC236}">
                <a16:creationId xmlns:a16="http://schemas.microsoft.com/office/drawing/2014/main" id="{C1FDBAAF-FA3B-445B-98B6-E17047FF16CD}"/>
              </a:ext>
            </a:extLst>
          </p:cNvPr>
          <p:cNvSpPr/>
          <p:nvPr/>
        </p:nvSpPr>
        <p:spPr>
          <a:xfrm>
            <a:off x="2369999" y="5747958"/>
            <a:ext cx="1650821" cy="282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4311BD0-83AC-45C7-AA8D-22A0745E1EB1}"/>
              </a:ext>
            </a:extLst>
          </p:cNvPr>
          <p:cNvCxnSpPr>
            <a:cxnSpLocks/>
            <a:endCxn id="15" idx="3"/>
          </p:cNvCxnSpPr>
          <p:nvPr/>
        </p:nvCxnSpPr>
        <p:spPr>
          <a:xfrm flipH="1">
            <a:off x="4020820" y="4124960"/>
            <a:ext cx="2547620" cy="176399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311BD0-83AC-45C7-AA8D-22A0745E1EB1}"/>
              </a:ext>
            </a:extLst>
          </p:cNvPr>
          <p:cNvCxnSpPr>
            <a:cxnSpLocks/>
            <a:endCxn id="15" idx="3"/>
          </p:cNvCxnSpPr>
          <p:nvPr/>
        </p:nvCxnSpPr>
        <p:spPr>
          <a:xfrm flipH="1">
            <a:off x="4020820" y="5567680"/>
            <a:ext cx="2527300" cy="32127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45012" y="975563"/>
            <a:ext cx="4858696" cy="830997"/>
            <a:chOff x="254945" y="903513"/>
            <a:chExt cx="4858696"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493538" cy="830997"/>
            </a:xfrm>
            <a:prstGeom prst="rect">
              <a:avLst/>
            </a:prstGeom>
            <a:noFill/>
          </p:spPr>
          <p:txBody>
            <a:bodyPr wrap="none" rtlCol="0">
              <a:spAutoFit/>
            </a:bodyPr>
            <a:lstStyle/>
            <a:p>
              <a:r>
                <a:rPr lang="ja-JP" altLang="en-US" sz="2400" dirty="0"/>
                <a:t>以下のアイコンを作成</a:t>
              </a:r>
              <a:r>
                <a:rPr lang="ja-JP" altLang="en-US" sz="2400" dirty="0" smtClean="0"/>
                <a:t>します</a:t>
              </a:r>
              <a:r>
                <a:rPr lang="ja-JP" altLang="en-US" sz="2400" dirty="0"/>
                <a:t>。</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35494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a:t>
              </a:r>
              <a:r>
                <a:rPr lang="ja-JP" altLang="en-US" sz="2400" dirty="0" smtClean="0"/>
                <a:t>他のモデルと位置</a:t>
              </a:r>
              <a:r>
                <a:rPr lang="en-US" altLang="ja-JP" sz="2400" dirty="0"/>
                <a:t>s</a:t>
              </a:r>
              <a:r>
                <a:rPr lang="ja-JP" altLang="en-US" sz="2400" dirty="0"/>
                <a:t>と力</a:t>
              </a:r>
              <a:r>
                <a:rPr lang="en-US" altLang="ja-JP" sz="2400" dirty="0"/>
                <a:t>f</a:t>
              </a:r>
              <a:r>
                <a:rPr lang="ja-JP" altLang="en-US" sz="2400" dirty="0" smtClean="0"/>
                <a:t>の受け渡しを</a:t>
              </a:r>
              <a:r>
                <a:rPr lang="ja-JP" altLang="en-US" sz="2400" dirty="0"/>
                <a:t>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356533"/>
              <a:ext cx="284704" cy="35866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356533"/>
              <a:ext cx="3128121" cy="37649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1025</Words>
  <Application>Microsoft Office PowerPoint</Application>
  <PresentationFormat>ワイド画面</PresentationFormat>
  <Paragraphs>201</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417</cp:revision>
  <dcterms:created xsi:type="dcterms:W3CDTF">2017-07-29T00:52:37Z</dcterms:created>
  <dcterms:modified xsi:type="dcterms:W3CDTF">2020-04-10T07:01:45Z</dcterms:modified>
</cp:coreProperties>
</file>