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3" r:id="rId4"/>
    <p:sldId id="301" r:id="rId5"/>
    <p:sldId id="310" r:id="rId6"/>
    <p:sldId id="313" r:id="rId7"/>
    <p:sldId id="314" r:id="rId8"/>
    <p:sldId id="302" r:id="rId9"/>
    <p:sldId id="315" r:id="rId10"/>
    <p:sldId id="312" r:id="rId11"/>
    <p:sldId id="303" r:id="rId12"/>
    <p:sldId id="319" r:id="rId13"/>
    <p:sldId id="304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6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2458317" y="2932798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5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オリジナルモデルの作成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</a:t>
            </a:r>
            <a:r>
              <a:rPr lang="en-US" altLang="ja-JP" dirty="0" smtClean="0"/>
              <a:t>2020 </a:t>
            </a:r>
            <a:r>
              <a:rPr lang="en-US" altLang="ja-JP" dirty="0"/>
              <a:t>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21" y="3761476"/>
            <a:ext cx="6939639" cy="2700284"/>
          </a:xfrm>
          <a:prstGeom prst="rect">
            <a:avLst/>
          </a:prstGeom>
        </p:spPr>
      </p:pic>
      <p:sp>
        <p:nvSpPr>
          <p:cNvPr id="2" name="Shape 130">
            <a:extLst>
              <a:ext uri="{FF2B5EF4-FFF2-40B4-BE49-F238E27FC236}">
                <a16:creationId xmlns:a16="http://schemas.microsoft.com/office/drawing/2014/main" id="{0AF9C5A6-F747-48BC-98BB-6721E2119395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43EC8-5FDA-4747-A707-8D7BA03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24B42D9-156A-42C6-93BE-8F82EA3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47908"/>
              </p:ext>
            </p:extLst>
          </p:nvPr>
        </p:nvGraphicFramePr>
        <p:xfrm>
          <a:off x="743173" y="1253713"/>
          <a:ext cx="10131537" cy="7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1AA31-742A-4E36-B07B-F04DD8A2929A}"/>
              </a:ext>
            </a:extLst>
          </p:cNvPr>
          <p:cNvSpPr txBox="1"/>
          <p:nvPr/>
        </p:nvSpPr>
        <p:spPr>
          <a:xfrm>
            <a:off x="696079" y="785168"/>
            <a:ext cx="6482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以下の表をもと</a:t>
            </a:r>
            <a:r>
              <a:rPr lang="ja-JP" altLang="en-US" sz="2000" dirty="0" smtClean="0"/>
              <a:t>に「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を入力」するモデル</a:t>
            </a:r>
            <a:r>
              <a:rPr lang="ja-JP" altLang="en-US" sz="2000" dirty="0"/>
              <a:t>を作成します</a:t>
            </a:r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13A3A3-CAEC-4F92-A901-6C426A298642}"/>
              </a:ext>
            </a:extLst>
          </p:cNvPr>
          <p:cNvGrpSpPr/>
          <p:nvPr/>
        </p:nvGrpSpPr>
        <p:grpSpPr>
          <a:xfrm>
            <a:off x="976962" y="2444660"/>
            <a:ext cx="9153141" cy="395586"/>
            <a:chOff x="254945" y="903513"/>
            <a:chExt cx="915314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C209044-D308-421C-AA24-12D3076C8EED}"/>
                </a:ext>
              </a:extLst>
            </p:cNvPr>
            <p:cNvSpPr txBox="1"/>
            <p:nvPr/>
          </p:nvSpPr>
          <p:spPr>
            <a:xfrm>
              <a:off x="620103" y="903513"/>
              <a:ext cx="878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クラスタイプ</a:t>
              </a:r>
              <a:r>
                <a:rPr lang="ja-JP" altLang="en-US" dirty="0" smtClean="0"/>
                <a:t>を</a:t>
              </a:r>
              <a:r>
                <a:rPr lang="en-US" altLang="ja-JP" dirty="0" smtClean="0"/>
                <a:t>Model</a:t>
              </a:r>
              <a:r>
                <a:rPr lang="ja-JP" altLang="en-US" dirty="0" err="1"/>
                <a:t>、</a:t>
              </a:r>
              <a:r>
                <a:rPr lang="ja-JP" altLang="en-US" dirty="0"/>
                <a:t>クラス名を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にして新しいクラスを作成してください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F10411C-1EA1-464D-A8D5-EA693197AF2D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496EB3-0D33-4210-B186-952D6194F7DC}"/>
              </a:ext>
            </a:extLst>
          </p:cNvPr>
          <p:cNvGrpSpPr/>
          <p:nvPr/>
        </p:nvGrpSpPr>
        <p:grpSpPr>
          <a:xfrm>
            <a:off x="976962" y="3252483"/>
            <a:ext cx="5525545" cy="395586"/>
            <a:chOff x="254945" y="903513"/>
            <a:chExt cx="5525545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666B66-AEFB-4549-8F25-005EF591E7DA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FE567CD-482B-4C4F-9B30-F0235F36DCD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769852" y="5111583"/>
            <a:ext cx="3644008" cy="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2" y="1662325"/>
            <a:ext cx="6287175" cy="320939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EF09256-1F4D-45B4-9B1F-BDC175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D2038E-0BFA-469B-B16A-BA3452F80B78}"/>
              </a:ext>
            </a:extLst>
          </p:cNvPr>
          <p:cNvGrpSpPr/>
          <p:nvPr/>
        </p:nvGrpSpPr>
        <p:grpSpPr>
          <a:xfrm>
            <a:off x="309305" y="862235"/>
            <a:ext cx="9042533" cy="395586"/>
            <a:chOff x="254945" y="903513"/>
            <a:chExt cx="9042533" cy="39558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1F0DE58-A22B-4467-A9A7-30D560AE140B}"/>
                </a:ext>
              </a:extLst>
            </p:cNvPr>
            <p:cNvSpPr txBox="1"/>
            <p:nvPr/>
          </p:nvSpPr>
          <p:spPr>
            <a:xfrm>
              <a:off x="620103" y="903513"/>
              <a:ext cx="867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tutorial4</a:t>
              </a:r>
              <a:r>
                <a:rPr lang="ja-JP" altLang="en-US" dirty="0"/>
                <a:t>で行ったように、「アイコンビュー」から「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を</a:t>
              </a:r>
              <a:r>
                <a:rPr lang="ja-JP" altLang="en-US" dirty="0"/>
                <a:t>追加</a:t>
              </a:r>
              <a:r>
                <a:rPr lang="ja-JP" altLang="en-US" dirty="0" smtClean="0"/>
                <a:t>してください</a:t>
              </a:r>
              <a:endParaRPr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C261631-462C-4559-873A-98A79B7F50DF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8" name="Shape 130">
            <a:extLst>
              <a:ext uri="{FF2B5EF4-FFF2-40B4-BE49-F238E27FC236}">
                <a16:creationId xmlns:a16="http://schemas.microsoft.com/office/drawing/2014/main" id="{6AD248E9-2284-4713-97C3-B7A49B624090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68C887F-EBF3-447D-8734-D7C9798AC020}"/>
              </a:ext>
            </a:extLst>
          </p:cNvPr>
          <p:cNvSpPr/>
          <p:nvPr/>
        </p:nvSpPr>
        <p:spPr>
          <a:xfrm>
            <a:off x="724803" y="3923393"/>
            <a:ext cx="1570735" cy="32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26A181-744C-46E9-B054-7E7DECE2CA3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5538" y="3683000"/>
            <a:ext cx="4257662" cy="4032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A62EF-D878-449D-9CAE-4434FF698977}"/>
              </a:ext>
            </a:extLst>
          </p:cNvPr>
          <p:cNvSpPr txBox="1"/>
          <p:nvPr/>
        </p:nvSpPr>
        <p:spPr>
          <a:xfrm>
            <a:off x="7108099" y="1792515"/>
            <a:ext cx="4325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テキストビューを確認すると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」のインスタンスが以下のように</a:t>
            </a:r>
            <a:endParaRPr kumimoji="1" lang="en-US" altLang="ja-JP" dirty="0"/>
          </a:p>
          <a:p>
            <a:r>
              <a:rPr kumimoji="1" lang="ja-JP" altLang="en-US" dirty="0"/>
              <a:t>作成されています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74" y="2828834"/>
            <a:ext cx="4032479" cy="2042886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610600" y="3850277"/>
            <a:ext cx="3086253" cy="343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入出力の関係式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0D1214-BD30-44F7-9F98-423EFC33BD21}"/>
              </a:ext>
            </a:extLst>
          </p:cNvPr>
          <p:cNvSpPr txBox="1"/>
          <p:nvPr/>
        </p:nvSpPr>
        <p:spPr>
          <a:xfrm>
            <a:off x="566226" y="667061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ここで</a:t>
            </a:r>
            <a:r>
              <a:rPr lang="en-US" altLang="ja-JP" sz="2000" dirty="0"/>
              <a:t>connector</a:t>
            </a:r>
            <a:r>
              <a:rPr lang="ja-JP" altLang="en-US" sz="2000" dirty="0" smtClean="0"/>
              <a:t>で受け渡しする</a:t>
            </a:r>
            <a:r>
              <a:rPr lang="ja-JP" altLang="en-US" sz="2000" dirty="0"/>
              <a:t>値を受け取る方法を解説</a:t>
            </a:r>
            <a:r>
              <a:rPr lang="ja-JP" altLang="en-US" sz="2000" dirty="0" smtClean="0"/>
              <a:t>します。</a:t>
            </a:r>
            <a:endParaRPr lang="en-US" altLang="ja-JP" sz="2000" dirty="0"/>
          </a:p>
          <a:p>
            <a:r>
              <a:rPr lang="ja-JP" altLang="en-US" sz="2000" dirty="0"/>
              <a:t>インスタンス化された</a:t>
            </a:r>
            <a:r>
              <a:rPr lang="en-US" altLang="ja-JP" sz="2000" dirty="0"/>
              <a:t>connector</a:t>
            </a:r>
            <a:r>
              <a:rPr lang="ja-JP" altLang="en-US" sz="2000" dirty="0"/>
              <a:t>の変数と、</a:t>
            </a:r>
            <a:endParaRPr lang="en-US" altLang="ja-JP" sz="2000" dirty="0"/>
          </a:p>
          <a:p>
            <a:r>
              <a:rPr lang="ja-JP" altLang="en-US" sz="2000" dirty="0"/>
              <a:t>宣言したパラメータや変数を等式で結びつけることで値を</a:t>
            </a:r>
            <a:r>
              <a:rPr lang="ja-JP" altLang="en-US" sz="2000" dirty="0" smtClean="0"/>
              <a:t>受け渡します。</a:t>
            </a:r>
            <a:endParaRPr kumimoji="1" lang="ja-JP" altLang="en-US" sz="20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6C95D5-070A-427B-BC1F-6A04BC72DEAE}"/>
              </a:ext>
            </a:extLst>
          </p:cNvPr>
          <p:cNvGrpSpPr/>
          <p:nvPr/>
        </p:nvGrpSpPr>
        <p:grpSpPr>
          <a:xfrm>
            <a:off x="7554589" y="2224017"/>
            <a:ext cx="4468187" cy="2075769"/>
            <a:chOff x="1855171" y="1779732"/>
            <a:chExt cx="5785259" cy="301571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42F7CB-2177-480A-A368-E827C8FDA030}"/>
                </a:ext>
              </a:extLst>
            </p:cNvPr>
            <p:cNvSpPr txBox="1"/>
            <p:nvPr/>
          </p:nvSpPr>
          <p:spPr>
            <a:xfrm>
              <a:off x="2161764" y="2262019"/>
              <a:ext cx="3428356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A87732-B985-403B-8FAE-F8749FB89D3B}"/>
                </a:ext>
              </a:extLst>
            </p:cNvPr>
            <p:cNvSpPr txBox="1"/>
            <p:nvPr/>
          </p:nvSpPr>
          <p:spPr>
            <a:xfrm>
              <a:off x="2629722" y="2871619"/>
              <a:ext cx="5010708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受け渡ししたい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変数の型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␣変</a:t>
              </a:r>
              <a:r>
                <a:rPr lang="ja-JP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数名</a:t>
              </a:r>
              <a:r>
                <a:rPr lang="en-US" altLang="ja-JP" dirty="0" smtClean="0">
                  <a:solidFill>
                    <a:schemeClr val="accent1">
                      <a:lumMod val="75000"/>
                    </a:schemeClr>
                  </a:solidFill>
                </a:rPr>
                <a:t>B;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F9387C-CB28-4016-9E7D-555DBA603F98}"/>
                </a:ext>
              </a:extLst>
            </p:cNvPr>
            <p:cNvSpPr txBox="1"/>
            <p:nvPr/>
          </p:nvSpPr>
          <p:spPr>
            <a:xfrm>
              <a:off x="2629722" y="3481219"/>
              <a:ext cx="3402183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annotation(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アイコン情報</a:t>
              </a:r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);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EA571E-4534-413E-A026-03A5456225AA}"/>
                </a:ext>
              </a:extLst>
            </p:cNvPr>
            <p:cNvSpPr txBox="1"/>
            <p:nvPr/>
          </p:nvSpPr>
          <p:spPr>
            <a:xfrm>
              <a:off x="2161764" y="4090820"/>
              <a:ext cx="2632851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end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00413B-C236-4354-8208-DCD19D9C04E0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E3CD86-AD77-4A6D-A289-CB9EA165276A}"/>
                </a:ext>
              </a:extLst>
            </p:cNvPr>
            <p:cNvSpPr txBox="1"/>
            <p:nvPr/>
          </p:nvSpPr>
          <p:spPr>
            <a:xfrm>
              <a:off x="2054113" y="1779732"/>
              <a:ext cx="2379172" cy="447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kumimoji="1"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の書式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919BCD4-B296-4A6E-8FDA-85F62EDC8740}"/>
              </a:ext>
            </a:extLst>
          </p:cNvPr>
          <p:cNvGrpSpPr/>
          <p:nvPr/>
        </p:nvGrpSpPr>
        <p:grpSpPr>
          <a:xfrm>
            <a:off x="384177" y="2076240"/>
            <a:ext cx="6530637" cy="2721873"/>
            <a:chOff x="384177" y="2076240"/>
            <a:chExt cx="6530637" cy="27218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22905AA-B236-4DE8-831E-8C91495CE45A}"/>
                </a:ext>
              </a:extLst>
            </p:cNvPr>
            <p:cNvSpPr txBox="1"/>
            <p:nvPr/>
          </p:nvSpPr>
          <p:spPr>
            <a:xfrm>
              <a:off x="1346908" y="2511535"/>
              <a:ext cx="2935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変数の型</a:t>
              </a:r>
              <a:r>
                <a:rPr kumimoji="1" lang="ja-JP" altLang="en-US" sz="2400" dirty="0"/>
                <a:t>␣変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A;</a:t>
              </a:r>
              <a:endParaRPr kumimoji="1" lang="ja-JP" altLang="en-US" sz="2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D0D74F2-CF0E-490E-8A18-93227C217A5B}"/>
                </a:ext>
              </a:extLst>
            </p:cNvPr>
            <p:cNvSpPr txBox="1"/>
            <p:nvPr/>
          </p:nvSpPr>
          <p:spPr>
            <a:xfrm>
              <a:off x="703893" y="3490446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equation</a:t>
              </a:r>
              <a:endParaRPr kumimoji="1" lang="ja-JP" altLang="en-US" sz="24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C177E7D-01B2-4E8B-892B-C6C888842E5A}"/>
                </a:ext>
              </a:extLst>
            </p:cNvPr>
            <p:cNvSpPr/>
            <p:nvPr/>
          </p:nvSpPr>
          <p:spPr>
            <a:xfrm>
              <a:off x="384177" y="2307637"/>
              <a:ext cx="6530637" cy="24904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5ACE69-627B-4CBA-8388-123CB6EF6CDC}"/>
                </a:ext>
              </a:extLst>
            </p:cNvPr>
            <p:cNvSpPr txBox="1"/>
            <p:nvPr/>
          </p:nvSpPr>
          <p:spPr>
            <a:xfrm>
              <a:off x="566226" y="2076240"/>
              <a:ext cx="47242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kumimoji="1" lang="ja-JP" altLang="en-US" dirty="0"/>
                <a:t>の変数と宣言した変数の接続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B030312-94E6-4C98-A291-6DCF3A26F469}"/>
                </a:ext>
              </a:extLst>
            </p:cNvPr>
            <p:cNvSpPr txBox="1"/>
            <p:nvPr/>
          </p:nvSpPr>
          <p:spPr>
            <a:xfrm>
              <a:off x="1346908" y="3000292"/>
              <a:ext cx="4455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connector</a:t>
              </a:r>
              <a:r>
                <a:rPr lang="ja-JP" altLang="en-US" sz="2400" dirty="0"/>
                <a:t>名</a:t>
              </a:r>
              <a:r>
                <a:rPr kumimoji="1" lang="ja-JP" altLang="en-US" sz="2400" dirty="0"/>
                <a:t>␣インスタンス名</a:t>
              </a:r>
              <a:r>
                <a:rPr kumimoji="1" lang="en-US" altLang="ja-JP" sz="2400" dirty="0"/>
                <a:t>;</a:t>
              </a:r>
              <a:endParaRPr kumimoji="1" lang="ja-JP" altLang="en-US" sz="2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F14F04-3751-4915-B62C-E6B81112F80C}"/>
                </a:ext>
              </a:extLst>
            </p:cNvPr>
            <p:cNvSpPr txBox="1"/>
            <p:nvPr/>
          </p:nvSpPr>
          <p:spPr>
            <a:xfrm>
              <a:off x="1343668" y="3970116"/>
              <a:ext cx="4897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インスタンス名</a:t>
              </a:r>
              <a:r>
                <a:rPr kumimoji="1" lang="en-US" altLang="ja-JP" sz="2400" dirty="0"/>
                <a:t>.</a:t>
              </a:r>
              <a:r>
                <a:rPr kumimoji="1" lang="ja-JP" altLang="en-US" sz="2400" dirty="0"/>
                <a:t>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B=</a:t>
              </a:r>
              <a:r>
                <a:rPr kumimoji="1" lang="ja-JP" altLang="en-US" sz="2400" dirty="0"/>
                <a:t>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A</a:t>
              </a:r>
              <a:endParaRPr kumimoji="1" lang="ja-JP" altLang="en-US" sz="24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C167AA2-6DD3-4E24-9117-31EE9C88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422985"/>
              <a:ext cx="20906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4422985"/>
              <a:ext cx="107197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7BADADD-68B9-41A1-BA1C-19E761B8A0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6968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439160" y="3455555"/>
              <a:ext cx="220223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028BE9-E968-40CE-BE95-E36592DD970A}"/>
              </a:ext>
            </a:extLst>
          </p:cNvPr>
          <p:cNvCxnSpPr>
            <a:cxnSpLocks/>
          </p:cNvCxnSpPr>
          <p:nvPr/>
        </p:nvCxnSpPr>
        <p:spPr>
          <a:xfrm>
            <a:off x="10990942" y="3344791"/>
            <a:ext cx="8055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88DD809-ED99-4C38-B549-8893DD413418}"/>
              </a:ext>
            </a:extLst>
          </p:cNvPr>
          <p:cNvSpPr/>
          <p:nvPr/>
        </p:nvSpPr>
        <p:spPr>
          <a:xfrm>
            <a:off x="4151085" y="3361492"/>
            <a:ext cx="7242629" cy="1386114"/>
          </a:xfrm>
          <a:custGeom>
            <a:avLst/>
            <a:gdLst>
              <a:gd name="connsiteX0" fmla="*/ 7242629 w 7242629"/>
              <a:gd name="connsiteY0" fmla="*/ 0 h 1386114"/>
              <a:gd name="connsiteX1" fmla="*/ 7242629 w 7242629"/>
              <a:gd name="connsiteY1" fmla="*/ 1386114 h 1386114"/>
              <a:gd name="connsiteX2" fmla="*/ 0 w 7242629"/>
              <a:gd name="connsiteY2" fmla="*/ 1386114 h 1386114"/>
              <a:gd name="connsiteX3" fmla="*/ 0 w 7242629"/>
              <a:gd name="connsiteY3" fmla="*/ 1045028 h 138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2629" h="1386114">
                <a:moveTo>
                  <a:pt x="7242629" y="0"/>
                </a:moveTo>
                <a:lnTo>
                  <a:pt x="7242629" y="1386114"/>
                </a:lnTo>
                <a:lnTo>
                  <a:pt x="0" y="1386114"/>
                </a:lnTo>
                <a:lnTo>
                  <a:pt x="0" y="104502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C045A0D-2C3F-422A-91B0-8ECC125CA00F}"/>
              </a:ext>
            </a:extLst>
          </p:cNvPr>
          <p:cNvSpPr/>
          <p:nvPr/>
        </p:nvSpPr>
        <p:spPr>
          <a:xfrm>
            <a:off x="1006933" y="5007892"/>
            <a:ext cx="5654313" cy="76943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DDE307-D817-4BCA-BDEC-CB35902ED29F}"/>
              </a:ext>
            </a:extLst>
          </p:cNvPr>
          <p:cNvGrpSpPr/>
          <p:nvPr/>
        </p:nvGrpSpPr>
        <p:grpSpPr>
          <a:xfrm>
            <a:off x="6428421" y="4946359"/>
            <a:ext cx="257736" cy="224939"/>
            <a:chOff x="2924547" y="5306271"/>
            <a:chExt cx="257736" cy="224939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A20A2D4A-5FBC-4B06-9E42-053DD4DC2180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26F4AE88-0150-485F-8E0C-A35E7349BF36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CA0CA-9BB7-41FE-B3E7-F0664F80D445}"/>
              </a:ext>
            </a:extLst>
          </p:cNvPr>
          <p:cNvSpPr/>
          <p:nvPr/>
        </p:nvSpPr>
        <p:spPr>
          <a:xfrm>
            <a:off x="1059130" y="5354503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言語では、階層を「</a:t>
            </a:r>
            <a:r>
              <a:rPr lang="en-US" altLang="ja-JP" dirty="0"/>
              <a:t>.(</a:t>
            </a:r>
            <a:r>
              <a:rPr lang="ja-JP" altLang="en-US" dirty="0"/>
              <a:t>ドット</a:t>
            </a:r>
            <a:r>
              <a:rPr lang="en-US" altLang="ja-JP" dirty="0"/>
              <a:t>)</a:t>
            </a:r>
            <a:r>
              <a:rPr lang="ja-JP" altLang="en-US" dirty="0"/>
              <a:t>」で表します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A7CA4E-0343-4B56-9F91-EB934D6A55DF}"/>
              </a:ext>
            </a:extLst>
          </p:cNvPr>
          <p:cNvSpPr/>
          <p:nvPr/>
        </p:nvSpPr>
        <p:spPr>
          <a:xfrm>
            <a:off x="3299630" y="502324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10" name="カギ線コネクタ 9"/>
          <p:cNvCxnSpPr/>
          <p:nvPr/>
        </p:nvCxnSpPr>
        <p:spPr>
          <a:xfrm>
            <a:off x="4253473" y="3461957"/>
            <a:ext cx="3301116" cy="302556"/>
          </a:xfrm>
          <a:prstGeom prst="bentConnector3">
            <a:avLst>
              <a:gd name="adj1" fmla="val 445"/>
            </a:avLst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933460" y="34846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インスタンスの中身</a:t>
            </a:r>
          </a:p>
        </p:txBody>
      </p:sp>
    </p:spTree>
    <p:extLst>
      <p:ext uri="{BB962C8B-B14F-4D97-AF65-F5344CB8AC3E}">
        <p14:creationId xmlns:p14="http://schemas.microsoft.com/office/powerpoint/2010/main" val="8913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67" y="1507112"/>
            <a:ext cx="5011833" cy="161176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04894" y="746128"/>
            <a:ext cx="7348160" cy="646331"/>
            <a:chOff x="254945" y="903513"/>
            <a:chExt cx="7348160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6983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」と、「</a:t>
              </a:r>
              <a:r>
                <a:rPr lang="en-US" altLang="ja-JP" dirty="0"/>
                <a:t>port1</a:t>
              </a:r>
              <a:r>
                <a:rPr lang="ja-JP" altLang="en-US" dirty="0"/>
                <a:t>」の変数「</a:t>
              </a:r>
              <a:r>
                <a:rPr lang="en-US" altLang="ja-JP" dirty="0" err="1"/>
                <a:t>var</a:t>
              </a:r>
              <a:r>
                <a:rPr lang="ja-JP" altLang="en-US" dirty="0"/>
                <a:t>」を結び付けるため、</a:t>
              </a:r>
              <a:endParaRPr lang="en-US" altLang="ja-JP" dirty="0"/>
            </a:p>
            <a:p>
              <a:r>
                <a:rPr lang="ja-JP" altLang="en-US" dirty="0"/>
                <a:t>以下の式を</a:t>
              </a:r>
              <a:r>
                <a:rPr lang="en-US" altLang="ja-JP" dirty="0"/>
                <a:t>equation</a:t>
              </a:r>
              <a:r>
                <a:rPr lang="ja-JP" altLang="en-US" dirty="0"/>
                <a:t>セクションに記述</a:t>
              </a:r>
              <a:r>
                <a:rPr lang="ja-JP" altLang="en-US" dirty="0" smtClean="0"/>
                <a:t>します。</a:t>
              </a:r>
              <a:endParaRPr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8C4742-2238-400A-8B25-0B50D1967FF2}"/>
              </a:ext>
            </a:extLst>
          </p:cNvPr>
          <p:cNvCxnSpPr>
            <a:cxnSpLocks/>
          </p:cNvCxnSpPr>
          <p:nvPr/>
        </p:nvCxnSpPr>
        <p:spPr>
          <a:xfrm>
            <a:off x="3160137" y="2821621"/>
            <a:ext cx="20773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870052" y="3337243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Input_a</a:t>
            </a:r>
            <a:r>
              <a:rPr kumimoji="1" lang="ja-JP" altLang="en-US" sz="2000" dirty="0"/>
              <a:t>の値を</a:t>
            </a:r>
            <a:r>
              <a:rPr kumimoji="1" lang="en-US" altLang="ja-JP" sz="2000" dirty="0"/>
              <a:t>Port</a:t>
            </a:r>
            <a:r>
              <a:rPr kumimoji="1" lang="ja-JP" altLang="en-US" sz="2000" dirty="0"/>
              <a:t>によって他のブロックへ受け渡せるように</a:t>
            </a:r>
            <a:r>
              <a:rPr kumimoji="1" lang="ja-JP" altLang="en-US" sz="2000" dirty="0" smtClean="0"/>
              <a:t>なります。</a:t>
            </a:r>
            <a:endParaRPr kumimoji="1" lang="ja-JP" altLang="en-US" sz="20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8A44933-E9DD-4C41-AF54-740596C27BF0}"/>
              </a:ext>
            </a:extLst>
          </p:cNvPr>
          <p:cNvGrpSpPr/>
          <p:nvPr/>
        </p:nvGrpSpPr>
        <p:grpSpPr>
          <a:xfrm>
            <a:off x="1869532" y="3975839"/>
            <a:ext cx="7828491" cy="2190687"/>
            <a:chOff x="2592564" y="4048147"/>
            <a:chExt cx="5744585" cy="160753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E586F51-766F-49C5-B788-18B43532C197}"/>
                </a:ext>
              </a:extLst>
            </p:cNvPr>
            <p:cNvSpPr/>
            <p:nvPr/>
          </p:nvSpPr>
          <p:spPr>
            <a:xfrm>
              <a:off x="2592564" y="4048147"/>
              <a:ext cx="2592593" cy="1607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FEAB23C-900D-424D-87F2-EFF1B3EF3BE5}"/>
                </a:ext>
              </a:extLst>
            </p:cNvPr>
            <p:cNvSpPr/>
            <p:nvPr/>
          </p:nvSpPr>
          <p:spPr>
            <a:xfrm>
              <a:off x="4736055" y="4230813"/>
              <a:ext cx="1105319" cy="1204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542EDFC-92E2-4030-A2A8-417C2D5E7C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841374" y="4832821"/>
              <a:ext cx="1301675" cy="806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4AB3E58-8697-4F14-A01C-0C2808F7D07B}"/>
                </a:ext>
              </a:extLst>
            </p:cNvPr>
            <p:cNvSpPr txBox="1"/>
            <p:nvPr/>
          </p:nvSpPr>
          <p:spPr>
            <a:xfrm>
              <a:off x="3827139" y="4563863"/>
              <a:ext cx="482664" cy="51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33221B7-78F3-4E96-A4CA-B93776401400}"/>
                </a:ext>
              </a:extLst>
            </p:cNvPr>
            <p:cNvSpPr txBox="1"/>
            <p:nvPr/>
          </p:nvSpPr>
          <p:spPr>
            <a:xfrm>
              <a:off x="3511644" y="4090280"/>
              <a:ext cx="965325" cy="33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/>
                <a:t>Input_a</a:t>
              </a:r>
              <a:endParaRPr kumimoji="1" lang="ja-JP" altLang="en-US" sz="24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7AB84D9-EABB-493E-92A4-491E6D53CB59}"/>
                </a:ext>
              </a:extLst>
            </p:cNvPr>
            <p:cNvGrpSpPr/>
            <p:nvPr/>
          </p:nvGrpSpPr>
          <p:grpSpPr>
            <a:xfrm>
              <a:off x="4926781" y="4601230"/>
              <a:ext cx="679447" cy="532483"/>
              <a:chOff x="7143209" y="4413264"/>
              <a:chExt cx="810659" cy="6328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D29B40-66E5-4CEC-BDBF-FCE0D4E82DFC}"/>
                  </a:ext>
                </a:extLst>
              </p:cNvPr>
              <p:cNvSpPr txBox="1"/>
              <p:nvPr/>
            </p:nvSpPr>
            <p:spPr>
              <a:xfrm>
                <a:off x="7190517" y="4461340"/>
                <a:ext cx="76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err="1"/>
                  <a:t>var</a:t>
                </a:r>
                <a:endParaRPr kumimoji="1" lang="ja-JP" altLang="en-US" sz="3200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628501-5F40-4DF1-8179-031CF5354200}"/>
                  </a:ext>
                </a:extLst>
              </p:cNvPr>
              <p:cNvSpPr/>
              <p:nvPr/>
            </p:nvSpPr>
            <p:spPr>
              <a:xfrm>
                <a:off x="7143209" y="4413264"/>
                <a:ext cx="792075" cy="58477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33314BC-517C-4189-9F50-9EC3AB1FD654}"/>
                </a:ext>
              </a:extLst>
            </p:cNvPr>
            <p:cNvSpPr/>
            <p:nvPr/>
          </p:nvSpPr>
          <p:spPr>
            <a:xfrm>
              <a:off x="3596021" y="4563863"/>
              <a:ext cx="796572" cy="5667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F756AFB-A8BA-45C0-A011-79F19F951180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4392593" y="4847246"/>
              <a:ext cx="534188" cy="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85FBE2-3889-496D-9375-215A2B45433D}"/>
                </a:ext>
              </a:extLst>
            </p:cNvPr>
            <p:cNvSpPr/>
            <p:nvPr/>
          </p:nvSpPr>
          <p:spPr>
            <a:xfrm>
              <a:off x="7143049" y="4315949"/>
              <a:ext cx="1194100" cy="1143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他の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モデル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F6CB8E-7804-4D1C-944D-E2230E3AC38A}"/>
              </a:ext>
            </a:extLst>
          </p:cNvPr>
          <p:cNvSpPr txBox="1"/>
          <p:nvPr/>
        </p:nvSpPr>
        <p:spPr>
          <a:xfrm>
            <a:off x="5067160" y="419395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</a:t>
            </a:r>
            <a:r>
              <a:rPr kumimoji="1" lang="en-US" altLang="ja-JP" sz="2400" dirty="0"/>
              <a:t>ort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60CE2F-1092-426B-9E71-8346F101B24B}"/>
              </a:ext>
            </a:extLst>
          </p:cNvPr>
          <p:cNvSpPr txBox="1"/>
          <p:nvPr/>
        </p:nvSpPr>
        <p:spPr>
          <a:xfrm>
            <a:off x="4537425" y="633885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コネクターの役割のイメージ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7314886" y="5899111"/>
            <a:ext cx="313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p</a:t>
            </a:r>
            <a:r>
              <a:rPr kumimoji="1" lang="en-US" altLang="ja-JP" sz="2000" dirty="0" err="1" smtClean="0"/>
              <a:t>ort.var</a:t>
            </a:r>
            <a:r>
              <a:rPr kumimoji="1" lang="ja-JP" altLang="en-US" sz="2000" dirty="0" smtClean="0"/>
              <a:t>の値を参照できる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9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18074" y="842146"/>
            <a:ext cx="7809825" cy="395586"/>
            <a:chOff x="254945" y="903513"/>
            <a:chExt cx="7809825" cy="39558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7444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アイコンを以下のように設定します。これで「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」の完成です</a:t>
              </a:r>
              <a:r>
                <a:rPr lang="ja-JP" altLang="en-US" dirty="0" smtClean="0"/>
                <a:t>。</a:t>
              </a:r>
              <a:endParaRPr lang="en-US" altLang="ja-JP" dirty="0" smtClean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⑤</a:t>
              </a:r>
              <a:endParaRPr kumimoji="1" lang="ja-JP" altLang="en-US" dirty="0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10" y="1300203"/>
            <a:ext cx="4503529" cy="4899293"/>
          </a:xfrm>
          <a:prstGeom prst="rect">
            <a:avLst/>
          </a:prstGeom>
        </p:spPr>
      </p:pic>
      <p:sp>
        <p:nvSpPr>
          <p:cNvPr id="13" name="四角形: 角を丸くする 32">
            <a:extLst>
              <a:ext uri="{FF2B5EF4-FFF2-40B4-BE49-F238E27FC236}">
                <a16:creationId xmlns:a16="http://schemas.microsoft.com/office/drawing/2014/main" id="{EF6A1E97-4669-4AD8-BD08-6A31DF3E8B20}"/>
              </a:ext>
            </a:extLst>
          </p:cNvPr>
          <p:cNvSpPr/>
          <p:nvPr/>
        </p:nvSpPr>
        <p:spPr>
          <a:xfrm>
            <a:off x="4715222" y="1323960"/>
            <a:ext cx="587028" cy="605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7C37A2-E232-4276-8473-0C03D06CFA4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08736" y="1929130"/>
            <a:ext cx="206928" cy="10263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36">
            <a:extLst>
              <a:ext uri="{FF2B5EF4-FFF2-40B4-BE49-F238E27FC236}">
                <a16:creationId xmlns:a16="http://schemas.microsoft.com/office/drawing/2014/main" id="{0A5A85A7-CBD5-453D-A691-3D3DA9B342CA}"/>
              </a:ext>
            </a:extLst>
          </p:cNvPr>
          <p:cNvSpPr/>
          <p:nvPr/>
        </p:nvSpPr>
        <p:spPr>
          <a:xfrm>
            <a:off x="5718356" y="1300203"/>
            <a:ext cx="563064" cy="556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4BD6392-6100-41B9-8A79-5B17B5AA24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59414" y="1856740"/>
            <a:ext cx="240474" cy="23583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933572" y="6199496"/>
            <a:ext cx="9734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チェックしてモデルに問題が無いか確認することをお勧めします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今後</a:t>
            </a:r>
            <a:r>
              <a:rPr lang="ja-JP" altLang="en-US" dirty="0"/>
              <a:t>作成するモデルについても</a:t>
            </a:r>
            <a:r>
              <a:rPr lang="ja-JP" altLang="en-US" dirty="0" smtClean="0"/>
              <a:t>同様にチェックすることでデバッグが楽になります。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19" y="4010034"/>
            <a:ext cx="5919573" cy="246648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083A0CD-6173-4B69-B365-F1B23A96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107"/>
              </p:ext>
            </p:extLst>
          </p:nvPr>
        </p:nvGraphicFramePr>
        <p:xfrm>
          <a:off x="1222263" y="1229833"/>
          <a:ext cx="10131537" cy="10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CA4D1-0E09-495E-9ED0-8AEBFA389F35}"/>
              </a:ext>
            </a:extLst>
          </p:cNvPr>
          <p:cNvSpPr txBox="1"/>
          <p:nvPr/>
        </p:nvSpPr>
        <p:spPr>
          <a:xfrm>
            <a:off x="514650" y="69331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これまでと同様に、表を参考にモデルを作成します</a:t>
            </a:r>
            <a:endParaRPr kumimoji="1" lang="ja-JP" altLang="en-US" sz="20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1965CF-5AC6-43F7-9FF5-EDAB302792AB}"/>
              </a:ext>
            </a:extLst>
          </p:cNvPr>
          <p:cNvGrpSpPr/>
          <p:nvPr/>
        </p:nvGrpSpPr>
        <p:grpSpPr>
          <a:xfrm>
            <a:off x="401620" y="2633545"/>
            <a:ext cx="6208424" cy="395586"/>
            <a:chOff x="254945" y="903513"/>
            <a:chExt cx="6208424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096D168-8261-4E62-941D-0E98D66D3DD8}"/>
                </a:ext>
              </a:extLst>
            </p:cNvPr>
            <p:cNvSpPr txBox="1"/>
            <p:nvPr/>
          </p:nvSpPr>
          <p:spPr>
            <a:xfrm>
              <a:off x="620103" y="903513"/>
              <a:ext cx="584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表を参考に新しいクラス「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」を作成してください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6E92559-F87F-4968-960E-FFAC5109C118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B3E406B-0A26-48A0-A956-E4255331727C}"/>
              </a:ext>
            </a:extLst>
          </p:cNvPr>
          <p:cNvGrpSpPr/>
          <p:nvPr/>
        </p:nvGrpSpPr>
        <p:grpSpPr>
          <a:xfrm>
            <a:off x="401620" y="3614448"/>
            <a:ext cx="5525545" cy="395586"/>
            <a:chOff x="254945" y="903513"/>
            <a:chExt cx="5525545" cy="39558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B1DA4F7-03CD-41EB-86F5-1313E0A8853C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b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9372F0-F0B9-405A-846A-871AB46B86D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01E4D2-2D38-4E69-8831-96A1A22B8392}"/>
              </a:ext>
            </a:extLst>
          </p:cNvPr>
          <p:cNvGrpSpPr/>
          <p:nvPr/>
        </p:nvGrpSpPr>
        <p:grpSpPr>
          <a:xfrm>
            <a:off x="401620" y="4746562"/>
            <a:ext cx="4839460" cy="646331"/>
            <a:chOff x="254945" y="903513"/>
            <a:chExt cx="4839460" cy="64633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8E13F2-48F4-493C-A31F-7670DC9A70BD}"/>
                </a:ext>
              </a:extLst>
            </p:cNvPr>
            <p:cNvSpPr txBox="1"/>
            <p:nvPr/>
          </p:nvSpPr>
          <p:spPr>
            <a:xfrm>
              <a:off x="620103" y="903513"/>
              <a:ext cx="4474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変数となる実数「</a:t>
              </a:r>
              <a:r>
                <a:rPr lang="en-US" altLang="ja-JP" dirty="0"/>
                <a:t>c</a:t>
              </a:r>
              <a:r>
                <a:rPr lang="ja-JP" altLang="en-US" dirty="0"/>
                <a:t>」、「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  <a:endParaRPr lang="en-US" altLang="ja-JP" dirty="0"/>
            </a:p>
            <a:p>
              <a:r>
                <a:rPr lang="ja-JP" altLang="en-US" dirty="0"/>
                <a:t>右図のように記述されると思います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9A154C-D95F-46A9-858F-95DC52847FF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1E4BC7-2798-42AB-A02D-0EBE55BE25BE}"/>
              </a:ext>
            </a:extLst>
          </p:cNvPr>
          <p:cNvCxnSpPr>
            <a:cxnSpLocks/>
          </p:cNvCxnSpPr>
          <p:nvPr/>
        </p:nvCxnSpPr>
        <p:spPr>
          <a:xfrm>
            <a:off x="4734560" y="5241366"/>
            <a:ext cx="3408680" cy="19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113116" y="731757"/>
            <a:ext cx="8614532" cy="395586"/>
            <a:chOff x="254945" y="903513"/>
            <a:chExt cx="86145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82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564611" y="1127343"/>
            <a:ext cx="5299230" cy="3003502"/>
            <a:chOff x="2473170" y="1127343"/>
            <a:chExt cx="6310149" cy="3576472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170" y="1127343"/>
              <a:ext cx="6310149" cy="3576472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B369DB9-228A-455A-82B0-4563C12C32EC}"/>
                </a:ext>
              </a:extLst>
            </p:cNvPr>
            <p:cNvGrpSpPr/>
            <p:nvPr/>
          </p:nvGrpSpPr>
          <p:grpSpPr>
            <a:xfrm>
              <a:off x="2608169" y="3286759"/>
              <a:ext cx="2659791" cy="624144"/>
              <a:chOff x="432237" y="2955922"/>
              <a:chExt cx="3211648" cy="753643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917843DF-E6BA-4260-8A03-D11296BE0294}"/>
                  </a:ext>
                </a:extLst>
              </p:cNvPr>
              <p:cNvSpPr/>
              <p:nvPr/>
            </p:nvSpPr>
            <p:spPr>
              <a:xfrm>
                <a:off x="432237" y="3383901"/>
                <a:ext cx="1570735" cy="32566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ED48C2A-6EAA-4CF0-985B-34109D13A250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V="1">
                <a:off x="2002972" y="2955922"/>
                <a:ext cx="1640913" cy="5908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15D8917-B5EC-464C-9739-B79A9A0E5691}"/>
              </a:ext>
            </a:extLst>
          </p:cNvPr>
          <p:cNvGrpSpPr/>
          <p:nvPr/>
        </p:nvGrpSpPr>
        <p:grpSpPr>
          <a:xfrm>
            <a:off x="1113116" y="4360878"/>
            <a:ext cx="10187078" cy="395586"/>
            <a:chOff x="254945" y="903513"/>
            <a:chExt cx="10187078" cy="39558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27A76A7-762A-42B4-BF3C-477612859B4C}"/>
                </a:ext>
              </a:extLst>
            </p:cNvPr>
            <p:cNvSpPr txBox="1"/>
            <p:nvPr/>
          </p:nvSpPr>
          <p:spPr>
            <a:xfrm>
              <a:off x="620103" y="903513"/>
              <a:ext cx="982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equation</a:t>
              </a:r>
              <a:r>
                <a:rPr lang="ja-JP" altLang="en-US" dirty="0"/>
                <a:t>セクションに、ポートからの値を受け取る等式「</a:t>
              </a:r>
              <a:r>
                <a:rPr lang="en-US" altLang="ja-JP" dirty="0"/>
                <a:t>a = </a:t>
              </a:r>
              <a:r>
                <a:rPr lang="en-US" altLang="ja-JP" dirty="0" err="1" smtClean="0"/>
                <a:t>port.var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DF47C5B-B5C8-46B2-83C8-17A4C8552B1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982" y="4781781"/>
            <a:ext cx="4694620" cy="1939693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C167AA2-6DD3-4E24-9117-31EE9C88B831}"/>
              </a:ext>
            </a:extLst>
          </p:cNvPr>
          <p:cNvCxnSpPr>
            <a:cxnSpLocks/>
          </p:cNvCxnSpPr>
          <p:nvPr/>
        </p:nvCxnSpPr>
        <p:spPr>
          <a:xfrm>
            <a:off x="3454400" y="6449905"/>
            <a:ext cx="152908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08" y="1319696"/>
            <a:ext cx="6005421" cy="2612223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916266" y="788446"/>
            <a:ext cx="4066812" cy="395586"/>
            <a:chOff x="254945" y="903513"/>
            <a:chExt cx="406681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/>
                <a:t>a + b = c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⑥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864861" y="3390440"/>
            <a:ext cx="106705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21CD1BC-5F34-4A26-B9E3-DE6DF18C14D4}"/>
              </a:ext>
            </a:extLst>
          </p:cNvPr>
          <p:cNvSpPr/>
          <p:nvPr/>
        </p:nvSpPr>
        <p:spPr>
          <a:xfrm>
            <a:off x="2946040" y="4179314"/>
            <a:ext cx="6525690" cy="254216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6D78C16-A556-41D3-8F7B-EB15FC443F90}"/>
              </a:ext>
            </a:extLst>
          </p:cNvPr>
          <p:cNvGrpSpPr/>
          <p:nvPr/>
        </p:nvGrpSpPr>
        <p:grpSpPr>
          <a:xfrm>
            <a:off x="9238900" y="4117781"/>
            <a:ext cx="257736" cy="224939"/>
            <a:chOff x="2924547" y="5306271"/>
            <a:chExt cx="257736" cy="224939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1481C45-8BFB-429F-9820-93F2D5D683CD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8CBF0EE-80D1-4FD2-BEA9-8078E97C9D70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552D77-81DA-4027-88D7-800FA1B8C5AF}"/>
              </a:ext>
            </a:extLst>
          </p:cNvPr>
          <p:cNvSpPr/>
          <p:nvPr/>
        </p:nvSpPr>
        <p:spPr>
          <a:xfrm>
            <a:off x="2998237" y="4525925"/>
            <a:ext cx="64251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言語は、非因果的モデリングのため</a:t>
            </a:r>
            <a:endParaRPr lang="en-US" altLang="ja-JP" dirty="0"/>
          </a:p>
          <a:p>
            <a:r>
              <a:rPr lang="ja-JP" altLang="en-US" dirty="0"/>
              <a:t>　方程式の左辺、右辺</a:t>
            </a:r>
            <a:endParaRPr lang="en-US" altLang="ja-JP" dirty="0"/>
          </a:p>
          <a:p>
            <a:r>
              <a:rPr lang="ja-JP" altLang="en-US" dirty="0"/>
              <a:t>　等式の順番</a:t>
            </a:r>
            <a:endParaRPr lang="en-US" altLang="ja-JP" dirty="0"/>
          </a:p>
          <a:p>
            <a:r>
              <a:rPr lang="ja-JP" altLang="en-US" dirty="0"/>
              <a:t>は計算結果と関係ありません。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一般的に入出力</a:t>
            </a:r>
            <a:r>
              <a:rPr lang="ja-JP" altLang="en-US" dirty="0"/>
              <a:t>の関係式は、</a:t>
            </a:r>
            <a:r>
              <a:rPr lang="en-US" altLang="ja-JP" dirty="0"/>
              <a:t>equation</a:t>
            </a:r>
            <a:r>
              <a:rPr lang="ja-JP" altLang="en-US" dirty="0"/>
              <a:t>セクションの一番下に</a:t>
            </a:r>
            <a:endParaRPr lang="en-US" altLang="ja-JP" dirty="0"/>
          </a:p>
          <a:p>
            <a:r>
              <a:rPr lang="ja-JP" altLang="en-US" dirty="0"/>
              <a:t>記述すると計算式と混在せず可読性の高いコードになります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CF54C-07CF-4430-A2F3-77886D29F926}"/>
              </a:ext>
            </a:extLst>
          </p:cNvPr>
          <p:cNvSpPr/>
          <p:nvPr/>
        </p:nvSpPr>
        <p:spPr>
          <a:xfrm>
            <a:off x="5238737" y="419467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906760-E9AA-4554-8480-6DFDBEAF0969}"/>
              </a:ext>
            </a:extLst>
          </p:cNvPr>
          <p:cNvCxnSpPr/>
          <p:nvPr/>
        </p:nvCxnSpPr>
        <p:spPr>
          <a:xfrm flipH="1">
            <a:off x="4808431" y="3562588"/>
            <a:ext cx="860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D2F474-5804-4E27-8853-24C1658EE7FC}"/>
              </a:ext>
            </a:extLst>
          </p:cNvPr>
          <p:cNvSpPr txBox="1"/>
          <p:nvPr/>
        </p:nvSpPr>
        <p:spPr>
          <a:xfrm>
            <a:off x="5669043" y="33779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入出力の関係式</a:t>
            </a:r>
          </a:p>
        </p:txBody>
      </p:sp>
    </p:spTree>
    <p:extLst>
      <p:ext uri="{BB962C8B-B14F-4D97-AF65-F5344CB8AC3E}">
        <p14:creationId xmlns:p14="http://schemas.microsoft.com/office/powerpoint/2010/main" val="24560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281420" y="767705"/>
            <a:ext cx="9440078" cy="395586"/>
            <a:chOff x="254945" y="903513"/>
            <a:chExt cx="9440078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907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Cal_c</a:t>
              </a:r>
              <a:r>
                <a:rPr lang="ja-JP" altLang="en-US" dirty="0" smtClean="0"/>
                <a:t>モデルの</a:t>
              </a:r>
              <a:r>
                <a:rPr lang="ja-JP" altLang="en-US" dirty="0"/>
                <a:t>アイコンを以下のように作成</a:t>
              </a:r>
              <a:r>
                <a:rPr lang="ja-JP" altLang="en-US" dirty="0" smtClean="0"/>
                <a:t>してください。これでモデルは完成です。</a:t>
              </a:r>
              <a:endParaRPr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⑦</a:t>
              </a: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1" y="1263935"/>
            <a:ext cx="8910320" cy="53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7D7BD8-5774-4CBE-A577-002EEDFA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46" y="2938026"/>
            <a:ext cx="1285430" cy="1343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2F4DC29-64CC-4297-8CE9-509ECC03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b="4057"/>
          <a:stretch/>
        </p:blipFill>
        <p:spPr>
          <a:xfrm>
            <a:off x="2602051" y="2882603"/>
            <a:ext cx="6079519" cy="169063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4480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 err="1"/>
              <a:t>a+b</a:t>
            </a:r>
            <a:r>
              <a:rPr lang="ja-JP" altLang="en-US" dirty="0"/>
              <a:t>の接続図」の作成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3621141-4DE2-4050-8BD6-22F626DE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47694"/>
              </p:ext>
            </p:extLst>
          </p:nvPr>
        </p:nvGraphicFramePr>
        <p:xfrm>
          <a:off x="706416" y="1119679"/>
          <a:ext cx="11045937" cy="8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81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9C5A3-192D-4E4D-B4B0-434A16F148B4}"/>
              </a:ext>
            </a:extLst>
          </p:cNvPr>
          <p:cNvSpPr txBox="1"/>
          <p:nvPr/>
        </p:nvSpPr>
        <p:spPr>
          <a:xfrm>
            <a:off x="514650" y="693315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最後に、これまで作成した「</a:t>
            </a:r>
            <a:r>
              <a:rPr lang="en-US" altLang="ja-JP" sz="2000" dirty="0" err="1"/>
              <a:t>Input_a</a:t>
            </a:r>
            <a:r>
              <a:rPr lang="ja-JP" altLang="en-US" sz="2000" dirty="0"/>
              <a:t>」と「</a:t>
            </a:r>
            <a:r>
              <a:rPr lang="en-US" altLang="ja-JP" sz="2000" dirty="0" err="1"/>
              <a:t>Calc_c</a:t>
            </a:r>
            <a:r>
              <a:rPr lang="ja-JP" altLang="en-US" sz="2000" dirty="0"/>
              <a:t>」を接続するためのクラスを作成します</a:t>
            </a:r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EEFC83-B1DE-4E68-B5A0-99C7AA548F76}"/>
              </a:ext>
            </a:extLst>
          </p:cNvPr>
          <p:cNvGrpSpPr/>
          <p:nvPr/>
        </p:nvGrpSpPr>
        <p:grpSpPr>
          <a:xfrm>
            <a:off x="353285" y="2197114"/>
            <a:ext cx="8390112" cy="646331"/>
            <a:chOff x="254945" y="903513"/>
            <a:chExt cx="8390112" cy="64633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A920BAF-A956-4DCD-97D5-458488D54ACC}"/>
                </a:ext>
              </a:extLst>
            </p:cNvPr>
            <p:cNvSpPr txBox="1"/>
            <p:nvPr/>
          </p:nvSpPr>
          <p:spPr>
            <a:xfrm>
              <a:off x="1312600" y="903513"/>
              <a:ext cx="7332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新規クラス「</a:t>
              </a:r>
              <a:r>
                <a:rPr lang="en-US" altLang="ja-JP" dirty="0" err="1"/>
                <a:t>aPlus_b</a:t>
              </a:r>
              <a:r>
                <a:rPr lang="ja-JP" altLang="en-US" dirty="0"/>
                <a:t>」を作成し</a:t>
              </a:r>
              <a:r>
                <a:rPr lang="ja-JP" altLang="en-US" dirty="0" smtClean="0"/>
                <a:t>、ダイヤグラムビューに切り替え</a:t>
              </a:r>
              <a:endParaRPr lang="en-US" altLang="ja-JP" dirty="0" smtClean="0"/>
            </a:p>
            <a:p>
              <a:r>
                <a:rPr lang="ja-JP" altLang="en-US" dirty="0" smtClean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」のインスタンスを作成し、接続してください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21A6D0-E779-4132-A5E4-73DCA09BC946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1C9EB8C-6F51-41CC-9923-B47F209C2AA6}"/>
              </a:ext>
            </a:extLst>
          </p:cNvPr>
          <p:cNvGrpSpPr/>
          <p:nvPr/>
        </p:nvGrpSpPr>
        <p:grpSpPr>
          <a:xfrm>
            <a:off x="353285" y="5034100"/>
            <a:ext cx="9473742" cy="395586"/>
            <a:chOff x="254945" y="903513"/>
            <a:chExt cx="9473742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D8BDFCD-27AA-4585-93AC-510F8A42AE65}"/>
                </a:ext>
              </a:extLst>
            </p:cNvPr>
            <p:cNvSpPr txBox="1"/>
            <p:nvPr/>
          </p:nvSpPr>
          <p:spPr>
            <a:xfrm>
              <a:off x="620103" y="903513"/>
              <a:ext cx="910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のパラメータ「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」のパラメータ「</a:t>
              </a:r>
              <a:r>
                <a:rPr lang="en-US" altLang="ja-JP" dirty="0"/>
                <a:t>b</a:t>
              </a:r>
              <a:r>
                <a:rPr lang="ja-JP" altLang="en-US" dirty="0"/>
                <a:t>」に</a:t>
              </a:r>
              <a:r>
                <a:rPr lang="en-US" altLang="ja-JP" dirty="0"/>
                <a:t>1</a:t>
              </a:r>
              <a:r>
                <a:rPr lang="ja-JP" altLang="en-US" dirty="0"/>
                <a:t>を代入してください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D394BC-FD7D-4B74-B0B5-6CFC2EAA322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A09583A-4504-48AC-AC6B-F0FD16C48238}"/>
              </a:ext>
            </a:extLst>
          </p:cNvPr>
          <p:cNvSpPr/>
          <p:nvPr/>
        </p:nvSpPr>
        <p:spPr>
          <a:xfrm>
            <a:off x="1163432" y="3265120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5713EC2-CBC8-4B33-A36B-E8F6E86C74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4268" y="3363912"/>
            <a:ext cx="924391" cy="36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D0F0508-082B-46BD-AD86-047D6A2AADDE}"/>
              </a:ext>
            </a:extLst>
          </p:cNvPr>
          <p:cNvSpPr/>
          <p:nvPr/>
        </p:nvSpPr>
        <p:spPr>
          <a:xfrm>
            <a:off x="1163432" y="3556249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1FE933D4-85E9-4B7A-ADF7-23CD1DB2A88C}"/>
              </a:ext>
            </a:extLst>
          </p:cNvPr>
          <p:cNvSpPr/>
          <p:nvPr/>
        </p:nvSpPr>
        <p:spPr>
          <a:xfrm>
            <a:off x="2463501" y="3663368"/>
            <a:ext cx="5276626" cy="1102659"/>
          </a:xfrm>
          <a:custGeom>
            <a:avLst/>
            <a:gdLst>
              <a:gd name="connsiteX0" fmla="*/ 0 w 5276626"/>
              <a:gd name="connsiteY0" fmla="*/ 0 h 1102659"/>
              <a:gd name="connsiteX1" fmla="*/ 0 w 5276626"/>
              <a:gd name="connsiteY1" fmla="*/ 0 h 1102659"/>
              <a:gd name="connsiteX2" fmla="*/ 53788 w 5276626"/>
              <a:gd name="connsiteY2" fmla="*/ 10758 h 1102659"/>
              <a:gd name="connsiteX3" fmla="*/ 69925 w 5276626"/>
              <a:gd name="connsiteY3" fmla="*/ 16137 h 1102659"/>
              <a:gd name="connsiteX4" fmla="*/ 521746 w 5276626"/>
              <a:gd name="connsiteY4" fmla="*/ 16137 h 1102659"/>
              <a:gd name="connsiteX5" fmla="*/ 521746 w 5276626"/>
              <a:gd name="connsiteY5" fmla="*/ 1102659 h 1102659"/>
              <a:gd name="connsiteX6" fmla="*/ 5276626 w 5276626"/>
              <a:gd name="connsiteY6" fmla="*/ 1102659 h 1102659"/>
              <a:gd name="connsiteX7" fmla="*/ 5276626 w 5276626"/>
              <a:gd name="connsiteY7" fmla="*/ 801445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626" h="1102659">
                <a:moveTo>
                  <a:pt x="0" y="0"/>
                </a:moveTo>
                <a:lnTo>
                  <a:pt x="0" y="0"/>
                </a:lnTo>
                <a:cubicBezTo>
                  <a:pt x="17929" y="3586"/>
                  <a:pt x="35972" y="6646"/>
                  <a:pt x="53788" y="10758"/>
                </a:cubicBezTo>
                <a:cubicBezTo>
                  <a:pt x="59313" y="12033"/>
                  <a:pt x="69925" y="16137"/>
                  <a:pt x="69925" y="16137"/>
                </a:cubicBezTo>
                <a:lnTo>
                  <a:pt x="521746" y="16137"/>
                </a:lnTo>
                <a:lnTo>
                  <a:pt x="521746" y="1102659"/>
                </a:lnTo>
                <a:lnTo>
                  <a:pt x="5276626" y="1102659"/>
                </a:lnTo>
                <a:lnTo>
                  <a:pt x="5276626" y="80144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3CCA50A-16C7-4273-A9FB-0A653C2C387E}"/>
              </a:ext>
            </a:extLst>
          </p:cNvPr>
          <p:cNvGrpSpPr/>
          <p:nvPr/>
        </p:nvGrpSpPr>
        <p:grpSpPr>
          <a:xfrm>
            <a:off x="353285" y="5921606"/>
            <a:ext cx="11645810" cy="395586"/>
            <a:chOff x="254945" y="903513"/>
            <a:chExt cx="11645810" cy="3955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1BC3D45-5C59-487B-9326-B848D2795265}"/>
                </a:ext>
              </a:extLst>
            </p:cNvPr>
            <p:cNvSpPr txBox="1"/>
            <p:nvPr/>
          </p:nvSpPr>
          <p:spPr>
            <a:xfrm>
              <a:off x="620103" y="903513"/>
              <a:ext cx="1128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チェックを実行し、問題なければシミュレートを実行し「</a:t>
              </a:r>
              <a:r>
                <a:rPr lang="en-US" altLang="ja-JP" dirty="0"/>
                <a:t>c</a:t>
              </a:r>
              <a:r>
                <a:rPr lang="ja-JP" altLang="en-US" dirty="0"/>
                <a:t>」の値が</a:t>
              </a:r>
              <a:r>
                <a:rPr lang="en-US" altLang="ja-JP" dirty="0"/>
                <a:t>2</a:t>
              </a:r>
              <a:r>
                <a:rPr lang="ja-JP" altLang="en-US" dirty="0"/>
                <a:t>になっていることを確認してください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7BF6222-80CD-416A-A0BF-636B1F317B8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</a:t>
            </a:r>
            <a:r>
              <a:rPr lang="ja-JP" altLang="en-US" sz="2400" dirty="0" smtClean="0"/>
              <a:t>おります。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3.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1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4.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2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 smtClean="0"/>
              <a:t>OpenModelica1.14.1 </a:t>
            </a:r>
            <a:r>
              <a:rPr kumimoji="1" lang="en-US" altLang="ja-JP" sz="2400" dirty="0"/>
              <a:t>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</a:t>
            </a:r>
            <a:r>
              <a:rPr kumimoji="1" lang="ja-JP" altLang="en-US" sz="2400" dirty="0" smtClean="0"/>
              <a:t>います。</a:t>
            </a:r>
            <a:endParaRPr kumimoji="1" lang="ja-JP" altLang="en-US" sz="2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281343" y="1280042"/>
            <a:ext cx="11829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・チュートリアル内では</a:t>
            </a:r>
            <a:r>
              <a:rPr lang="ja-JP" altLang="en-US" sz="2400" dirty="0"/>
              <a:t>「</a:t>
            </a:r>
            <a:r>
              <a:rPr lang="en-US" altLang="ja-JP" sz="2400" dirty="0"/>
              <a:t>b</a:t>
            </a:r>
            <a:r>
              <a:rPr lang="ja-JP" altLang="en-US" sz="2400" dirty="0"/>
              <a:t>を入力、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 </a:t>
            </a:r>
            <a:r>
              <a:rPr lang="ja-JP" altLang="en-US" sz="2400" dirty="0" smtClean="0"/>
              <a:t>を一つのモデルで作成しました。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しかし「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</a:t>
            </a:r>
            <a:r>
              <a:rPr kumimoji="1" lang="ja-JP" altLang="en-US" sz="2400" dirty="0" smtClean="0"/>
              <a:t>作成</a:t>
            </a:r>
            <a:r>
              <a:rPr lang="ja-JP" altLang="en-US" sz="2400" dirty="0" smtClean="0"/>
              <a:t>することもできます。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試</a:t>
            </a:r>
            <a:r>
              <a:rPr lang="ja-JP" altLang="en-US" sz="2400" dirty="0" smtClean="0"/>
              <a:t>しに作成してみてください。</a:t>
            </a:r>
            <a:endParaRPr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936D4F-379D-40B9-AC4D-09D42B6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281343" y="3388879"/>
            <a:ext cx="11829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・今回は４つのファイルを作成しました。これらを一つのファイルとしてまとめる方法があります。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チュートリアル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の「</a:t>
            </a:r>
            <a:r>
              <a:rPr lang="en-US" altLang="ja-JP" sz="2400" dirty="0"/>
              <a:t> 01_MakePackage </a:t>
            </a:r>
            <a:r>
              <a:rPr lang="ja-JP" altLang="en-US" sz="2400" smtClean="0"/>
              <a:t>」を参照して一つのパッケージとしてまとめてみてください。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321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92EB54BB-904F-4CF2-BDFE-16A2F60DE5FD}"/>
              </a:ext>
            </a:extLst>
          </p:cNvPr>
          <p:cNvSpPr/>
          <p:nvPr/>
        </p:nvSpPr>
        <p:spPr>
          <a:xfrm>
            <a:off x="179666" y="87415"/>
            <a:ext cx="636706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その他</a:t>
            </a:r>
            <a:r>
              <a:rPr lang="ja-JP" altLang="en-US" dirty="0" err="1"/>
              <a:t>ー</a:t>
            </a:r>
            <a:r>
              <a:rPr lang="en-US" altLang="ja-JP" dirty="0" err="1"/>
              <a:t>Modelica</a:t>
            </a:r>
            <a:r>
              <a:rPr lang="ja-JP" altLang="en-US" dirty="0"/>
              <a:t>における命名規則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E87FCE-2FC0-48C7-9990-3F15E9128131}"/>
              </a:ext>
            </a:extLst>
          </p:cNvPr>
          <p:cNvSpPr txBox="1"/>
          <p:nvPr/>
        </p:nvSpPr>
        <p:spPr>
          <a:xfrm>
            <a:off x="424927" y="866112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以下のように命名規則を定めることで可読性が高く、変数のバッティングを防ぐ</a:t>
            </a:r>
            <a:r>
              <a:rPr lang="ja-JP" altLang="en-US" dirty="0"/>
              <a:t>ことができます</a:t>
            </a:r>
            <a:r>
              <a:rPr kumimoji="1" lang="ja-JP" altLang="en-US" dirty="0"/>
              <a:t>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39308EC-4AC0-4020-B2F2-ACCB7676C6D1}"/>
              </a:ext>
            </a:extLst>
          </p:cNvPr>
          <p:cNvGrpSpPr/>
          <p:nvPr/>
        </p:nvGrpSpPr>
        <p:grpSpPr>
          <a:xfrm>
            <a:off x="1236816" y="1365222"/>
            <a:ext cx="5641829" cy="369332"/>
            <a:chOff x="1247888" y="2055496"/>
            <a:chExt cx="5641829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D3B9828-F75C-4757-9B2A-F9C223877DD5}"/>
                </a:ext>
              </a:extLst>
            </p:cNvPr>
            <p:cNvSpPr txBox="1"/>
            <p:nvPr/>
          </p:nvSpPr>
          <p:spPr>
            <a:xfrm>
              <a:off x="1247888" y="20554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１．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3238B85-3D49-48BF-9B70-97C0E759C44F}"/>
                </a:ext>
              </a:extLst>
            </p:cNvPr>
            <p:cNvSpPr/>
            <p:nvPr/>
          </p:nvSpPr>
          <p:spPr>
            <a:xfrm>
              <a:off x="1787038" y="2055496"/>
              <a:ext cx="5102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function</a:t>
              </a:r>
              <a:r>
                <a:rPr lang="ja-JP" altLang="en-US" dirty="0"/>
                <a:t>クラス以外の</a:t>
              </a:r>
              <a:r>
                <a:rPr lang="en-US" altLang="ja-JP" dirty="0"/>
                <a:t>class</a:t>
              </a:r>
              <a:r>
                <a:rPr lang="ja-JP" altLang="en-US" dirty="0"/>
                <a:t>名は大文字で始める</a:t>
              </a:r>
              <a:endParaRPr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9AF652-33B2-40E3-8202-4F965430BBD9}"/>
              </a:ext>
            </a:extLst>
          </p:cNvPr>
          <p:cNvGrpSpPr/>
          <p:nvPr/>
        </p:nvGrpSpPr>
        <p:grpSpPr>
          <a:xfrm>
            <a:off x="1236816" y="2147406"/>
            <a:ext cx="8802951" cy="646331"/>
            <a:chOff x="1247888" y="3367334"/>
            <a:chExt cx="8802951" cy="64633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A5DB387-BEBF-4ED9-8EA1-DAD4C84C2735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２．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7166CC-C397-4CB3-B31D-EB819E8077C9}"/>
                </a:ext>
              </a:extLst>
            </p:cNvPr>
            <p:cNvSpPr/>
            <p:nvPr/>
          </p:nvSpPr>
          <p:spPr>
            <a:xfrm>
              <a:off x="1787038" y="3367334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変数名は小文字で始める。しかし、一文字の場合は大文字にする場合もある</a:t>
              </a:r>
              <a:endParaRPr lang="en-US" altLang="ja-JP" dirty="0"/>
            </a:p>
            <a:p>
              <a:r>
                <a:rPr lang="ja-JP" altLang="en-US" dirty="0"/>
                <a:t>例．自然長</a:t>
              </a:r>
              <a:r>
                <a:rPr lang="en-US" altLang="ja-JP" dirty="0"/>
                <a:t>s_rel0, </a:t>
              </a:r>
              <a:r>
                <a:rPr lang="ja-JP" altLang="en-US" dirty="0"/>
                <a:t>温度の変数 </a:t>
              </a:r>
              <a:r>
                <a:rPr lang="en-US" altLang="ja-JP" dirty="0"/>
                <a:t>T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45F32D6-8288-4E94-A27B-9E278A8262CA}"/>
              </a:ext>
            </a:extLst>
          </p:cNvPr>
          <p:cNvGrpSpPr/>
          <p:nvPr/>
        </p:nvGrpSpPr>
        <p:grpSpPr>
          <a:xfrm>
            <a:off x="1236816" y="3206589"/>
            <a:ext cx="8110453" cy="923330"/>
            <a:chOff x="1247888" y="4074853"/>
            <a:chExt cx="8110453" cy="92333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59FAE0D-A077-48F2-9665-704DBE831D2E}"/>
                </a:ext>
              </a:extLst>
            </p:cNvPr>
            <p:cNvSpPr txBox="1"/>
            <p:nvPr/>
          </p:nvSpPr>
          <p:spPr>
            <a:xfrm>
              <a:off x="1247888" y="40748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３．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8FCF66-69D3-4191-99CD-69D716F63D48}"/>
                </a:ext>
              </a:extLst>
            </p:cNvPr>
            <p:cNvSpPr/>
            <p:nvPr/>
          </p:nvSpPr>
          <p:spPr>
            <a:xfrm>
              <a:off x="1787038" y="4074853"/>
              <a:ext cx="75713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複数の単語からなる名前は、最初の文字は上記１～</a:t>
              </a:r>
              <a:r>
                <a:rPr lang="en-US" altLang="ja-JP" dirty="0"/>
                <a:t>2</a:t>
              </a:r>
              <a:r>
                <a:rPr lang="ja-JP" altLang="en-US" dirty="0"/>
                <a:t>に基づいて決定し</a:t>
              </a:r>
              <a:endParaRPr lang="en-US" altLang="ja-JP" dirty="0"/>
            </a:p>
            <a:p>
              <a:r>
                <a:rPr lang="ja-JP" altLang="en-US" dirty="0"/>
                <a:t>残りの単語を大文字にする</a:t>
              </a:r>
              <a:endParaRPr lang="en-US" altLang="ja-JP" dirty="0"/>
            </a:p>
            <a:p>
              <a:r>
                <a:rPr lang="ja-JP" altLang="en-US" dirty="0"/>
                <a:t>例．変数 </a:t>
              </a:r>
              <a:r>
                <a:rPr lang="en-US" altLang="ja-JP" dirty="0" err="1"/>
                <a:t>onePlus</a:t>
              </a:r>
              <a:r>
                <a:rPr lang="en-US" altLang="ja-JP" dirty="0"/>
                <a:t>, 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341D49B-993C-4793-B477-0B0E200BD9F7}"/>
              </a:ext>
            </a:extLst>
          </p:cNvPr>
          <p:cNvGrpSpPr/>
          <p:nvPr/>
        </p:nvGrpSpPr>
        <p:grpSpPr>
          <a:xfrm>
            <a:off x="1236816" y="4542771"/>
            <a:ext cx="4417135" cy="369332"/>
            <a:chOff x="1247888" y="3367334"/>
            <a:chExt cx="441713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6E8F48F-26D1-4996-97B1-8770B1FECD8D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４．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FDE1C0-1657-481A-AFEE-EA37E5BEC69E}"/>
                </a:ext>
              </a:extLst>
            </p:cNvPr>
            <p:cNvSpPr/>
            <p:nvPr/>
          </p:nvSpPr>
          <p:spPr>
            <a:xfrm>
              <a:off x="1787038" y="336733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アンダーバーは名前の最後に使う。</a:t>
              </a:r>
              <a:endParaRPr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029618F-109D-4D65-9993-3840B940A733}"/>
              </a:ext>
            </a:extLst>
          </p:cNvPr>
          <p:cNvGrpSpPr/>
          <p:nvPr/>
        </p:nvGrpSpPr>
        <p:grpSpPr>
          <a:xfrm>
            <a:off x="1236816" y="5324956"/>
            <a:ext cx="10258477" cy="646331"/>
            <a:chOff x="1247888" y="3367334"/>
            <a:chExt cx="10258477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C725636-0C55-4944-975F-E6EE1C577CC0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５．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9768965-4E74-4B3E-88AF-57FC36FB322B}"/>
                </a:ext>
              </a:extLst>
            </p:cNvPr>
            <p:cNvSpPr/>
            <p:nvPr/>
          </p:nvSpPr>
          <p:spPr>
            <a:xfrm>
              <a:off x="1787038" y="3367334"/>
              <a:ext cx="9719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同様のコネクタインスタンスが二つある場合は、正負を表す</a:t>
              </a:r>
              <a:r>
                <a:rPr lang="en-US" altLang="ja-JP" dirty="0"/>
                <a:t>p</a:t>
              </a:r>
              <a:r>
                <a:rPr lang="ja-JP" altLang="en-US" dirty="0"/>
                <a:t>と</a:t>
              </a:r>
              <a:r>
                <a:rPr lang="en-US" altLang="ja-JP" dirty="0"/>
                <a:t>n</a:t>
              </a:r>
              <a:r>
                <a:rPr lang="ja-JP" altLang="en-US" dirty="0"/>
                <a:t>や</a:t>
              </a:r>
              <a:r>
                <a:rPr lang="en-US" altLang="ja-JP" dirty="0"/>
                <a:t>a</a:t>
              </a:r>
              <a:r>
                <a:rPr lang="ja-JP" altLang="en-US" dirty="0"/>
                <a:t>と</a:t>
              </a:r>
              <a:r>
                <a:rPr lang="en-US" altLang="ja-JP" dirty="0"/>
                <a:t>b</a:t>
              </a:r>
              <a:r>
                <a:rPr lang="ja-JP" altLang="en-US" dirty="0"/>
                <a:t>などを使い区別する</a:t>
              </a:r>
              <a:endParaRPr lang="en-US" altLang="ja-JP" dirty="0"/>
            </a:p>
            <a:p>
              <a:r>
                <a:rPr lang="ja-JP" altLang="en-US" dirty="0"/>
                <a:t>例．</a:t>
              </a:r>
              <a:r>
                <a:rPr lang="en-US" altLang="ja-JP" dirty="0" err="1"/>
                <a:t>flange_a</a:t>
              </a:r>
              <a:r>
                <a:rPr lang="en-US" altLang="ja-JP" dirty="0"/>
                <a:t>, </a:t>
              </a:r>
              <a:r>
                <a:rPr lang="en-US" altLang="ja-JP" dirty="0" err="1"/>
                <a:t>flange_b</a:t>
              </a:r>
              <a:endParaRPr lang="en-US" altLang="ja-JP" dirty="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BBAE0-075C-48B5-96F6-D93BE4C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オリジナルモデルの作成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560070" y="114113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自分で一からモデルを作ってみましょう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4E5C0-5BA4-49BA-B1F6-15F4C82108C1}"/>
              </a:ext>
            </a:extLst>
          </p:cNvPr>
          <p:cNvSpPr txBox="1"/>
          <p:nvPr/>
        </p:nvSpPr>
        <p:spPr>
          <a:xfrm>
            <a:off x="896599" y="22052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オリジナルモデルが作れるようになると？</a:t>
            </a:r>
            <a:endParaRPr kumimoji="1"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75CFAD-D320-49CE-BFDB-2AF74B9D6F09}"/>
              </a:ext>
            </a:extLst>
          </p:cNvPr>
          <p:cNvSpPr txBox="1"/>
          <p:nvPr/>
        </p:nvSpPr>
        <p:spPr>
          <a:xfrm>
            <a:off x="1445015" y="3037834"/>
            <a:ext cx="70471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任意の数式を計算できるようになる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オリジナルのライブラリを作れるようになる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既存ライブラリが何をしているか分かる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実数</a:t>
            </a:r>
            <a:r>
              <a:rPr lang="en-US" altLang="ja-JP" sz="2000" b="1" dirty="0" err="1"/>
              <a:t>a,b</a:t>
            </a:r>
            <a:r>
              <a:rPr lang="ja-JP" altLang="en-US" sz="2000" b="1" dirty="0"/>
              <a:t>を入力し、</a:t>
            </a:r>
            <a:r>
              <a:rPr lang="en-US" altLang="ja-JP" sz="2000" b="1" dirty="0" err="1"/>
              <a:t>a</a:t>
            </a:r>
            <a:r>
              <a:rPr kumimoji="1" lang="en-US" altLang="ja-JP" sz="2000" b="1" dirty="0" err="1"/>
              <a:t>+b</a:t>
            </a:r>
            <a:r>
              <a:rPr kumimoji="1" lang="en-US" altLang="ja-JP" sz="2000" b="1" dirty="0"/>
              <a:t>=c</a:t>
            </a:r>
            <a:r>
              <a:rPr lang="ja-JP" altLang="en-US" sz="2000" b="1" dirty="0"/>
              <a:t>を計算するモデルを作成する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7CE71-1BE4-427B-8F82-7939D606B66F}"/>
              </a:ext>
            </a:extLst>
          </p:cNvPr>
          <p:cNvSpPr txBox="1"/>
          <p:nvPr/>
        </p:nvSpPr>
        <p:spPr>
          <a:xfrm>
            <a:off x="8760264" y="1520258"/>
            <a:ext cx="30957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必要なクラス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FD9C86-512F-4831-8CE6-E9F79FABFB15}"/>
              </a:ext>
            </a:extLst>
          </p:cNvPr>
          <p:cNvSpPr txBox="1"/>
          <p:nvPr/>
        </p:nvSpPr>
        <p:spPr>
          <a:xfrm>
            <a:off x="8769648" y="2020574"/>
            <a:ext cx="3095719" cy="2174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kumimoji="1" lang="ja-JP" altLang="en-US" sz="2000" dirty="0"/>
              <a:t>を入力するモデル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b</a:t>
            </a:r>
            <a:r>
              <a:rPr lang="ja-JP" altLang="en-US" sz="2000" dirty="0"/>
              <a:t>を入力して</a:t>
            </a:r>
            <a:r>
              <a:rPr lang="en-US" altLang="ja-JP" sz="2000" dirty="0" err="1"/>
              <a:t>a+b</a:t>
            </a:r>
            <a:r>
              <a:rPr lang="en-US" altLang="ja-JP" sz="2000" dirty="0"/>
              <a:t>=c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>
              <a:lnSpc>
                <a:spcPts val="3300"/>
              </a:lnSpc>
            </a:pPr>
            <a:r>
              <a:rPr lang="en-US" altLang="ja-JP" sz="2000" dirty="0"/>
              <a:t>     </a:t>
            </a:r>
            <a:r>
              <a:rPr lang="ja-JP" altLang="en-US" sz="2000" dirty="0"/>
              <a:t>計算するモデル</a:t>
            </a:r>
            <a:endParaRPr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実数を引き渡す</a:t>
            </a:r>
            <a:r>
              <a:rPr kumimoji="1" lang="ja-JP" altLang="en-US" sz="2000" dirty="0"/>
              <a:t>ポート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lang="ja-JP" altLang="en-US" sz="2000" dirty="0"/>
              <a:t>と</a:t>
            </a:r>
            <a:r>
              <a:rPr lang="en-US" altLang="ja-JP" sz="2000" dirty="0"/>
              <a:t>b</a:t>
            </a:r>
            <a:r>
              <a:rPr lang="ja-JP" altLang="en-US" sz="2000" dirty="0"/>
              <a:t>の接続図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A4F56-9230-41C4-9D60-AC3A7A69973D}"/>
              </a:ext>
            </a:extLst>
          </p:cNvPr>
          <p:cNvGrpSpPr/>
          <p:nvPr/>
        </p:nvGrpSpPr>
        <p:grpSpPr>
          <a:xfrm>
            <a:off x="437850" y="1520258"/>
            <a:ext cx="8057477" cy="3351007"/>
            <a:chOff x="1887967" y="3361764"/>
            <a:chExt cx="8057477" cy="335100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100C49F-AA29-4C4E-AD64-C132389D4574}"/>
                </a:ext>
              </a:extLst>
            </p:cNvPr>
            <p:cNvSpPr/>
            <p:nvPr/>
          </p:nvSpPr>
          <p:spPr>
            <a:xfrm>
              <a:off x="2404334" y="4211618"/>
              <a:ext cx="2538804" cy="203857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を入力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58DB65-0899-4086-B5D2-B7212B717321}"/>
                </a:ext>
              </a:extLst>
            </p:cNvPr>
            <p:cNvSpPr/>
            <p:nvPr/>
          </p:nvSpPr>
          <p:spPr>
            <a:xfrm>
              <a:off x="6890272" y="4211618"/>
              <a:ext cx="2798260" cy="203857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3200" dirty="0">
                  <a:solidFill>
                    <a:schemeClr val="tx1"/>
                  </a:solidFill>
                </a:rPr>
                <a:t>を入力して</a:t>
              </a:r>
              <a:endParaRPr kumimoji="1" lang="en-US" altLang="ja-JP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3200" dirty="0" err="1">
                  <a:solidFill>
                    <a:schemeClr val="tx1"/>
                  </a:solidFill>
                </a:rPr>
                <a:t>a+b</a:t>
              </a:r>
              <a:r>
                <a:rPr lang="en-US" altLang="ja-JP" sz="3200" dirty="0">
                  <a:solidFill>
                    <a:schemeClr val="tx1"/>
                  </a:solidFill>
                </a:rPr>
                <a:t>=c</a:t>
              </a:r>
              <a:r>
                <a:rPr lang="ja-JP" altLang="en-US" sz="3200" dirty="0">
                  <a:solidFill>
                    <a:schemeClr val="tx1"/>
                  </a:solidFill>
                </a:rPr>
                <a:t>を計算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8AE704A-6F9D-4A26-9C91-30736D5F488A}"/>
                </a:ext>
              </a:extLst>
            </p:cNvPr>
            <p:cNvSpPr/>
            <p:nvPr/>
          </p:nvSpPr>
          <p:spPr>
            <a:xfrm>
              <a:off x="4808667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726E29E-BA6F-4785-BA8F-840227CA4BCC}"/>
                </a:ext>
              </a:extLst>
            </p:cNvPr>
            <p:cNvSpPr/>
            <p:nvPr/>
          </p:nvSpPr>
          <p:spPr>
            <a:xfrm>
              <a:off x="6615951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A866B4-448D-4790-B320-03CEDCF91F6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179806" y="5230906"/>
              <a:ext cx="1436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1EA4E1D-ABF5-410E-98B0-D50F1C08577B}"/>
                </a:ext>
              </a:extLst>
            </p:cNvPr>
            <p:cNvSpPr/>
            <p:nvPr/>
          </p:nvSpPr>
          <p:spPr>
            <a:xfrm>
              <a:off x="1887967" y="3361764"/>
              <a:ext cx="8057477" cy="33510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F1F8CC3-F346-44A2-BFE6-7436A716A5A6}"/>
                </a:ext>
              </a:extLst>
            </p:cNvPr>
            <p:cNvSpPr txBox="1"/>
            <p:nvPr/>
          </p:nvSpPr>
          <p:spPr>
            <a:xfrm>
              <a:off x="4943138" y="355721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r>
                <a:rPr kumimoji="1" lang="ja-JP" altLang="en-US" dirty="0"/>
                <a:t>と</a:t>
              </a:r>
              <a:r>
                <a:rPr kumimoji="1" lang="en-US" altLang="ja-JP" dirty="0"/>
                <a:t>b</a:t>
              </a:r>
              <a:r>
                <a:rPr kumimoji="1" lang="ja-JP" altLang="en-US" dirty="0"/>
                <a:t>の接続図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7C455-82DB-48ED-82EB-B54DC06BEA06}"/>
                </a:ext>
              </a:extLst>
            </p:cNvPr>
            <p:cNvSpPr txBox="1"/>
            <p:nvPr/>
          </p:nvSpPr>
          <p:spPr>
            <a:xfrm>
              <a:off x="4883555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0F8ADF7-AF2C-41CA-BE40-44FCB85C49D1}"/>
                </a:ext>
              </a:extLst>
            </p:cNvPr>
            <p:cNvSpPr txBox="1"/>
            <p:nvPr/>
          </p:nvSpPr>
          <p:spPr>
            <a:xfrm>
              <a:off x="6072692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</p:grp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作成するモデル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7CA329-AC7D-4459-A924-55E9664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29689" y="370147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を受け渡し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9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作成するクラスのデータ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DC6D68B-5EFE-4781-8158-59C7097D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6852"/>
              </p:ext>
            </p:extLst>
          </p:nvPr>
        </p:nvGraphicFramePr>
        <p:xfrm>
          <a:off x="623943" y="2405702"/>
          <a:ext cx="11045937" cy="335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641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実数を引き渡すポート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connector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 err="1"/>
                        <a:t>var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26731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port1.var=a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  <a:tr h="7879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5051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BC559-F27C-4700-B11E-1B9D404CE6B7}"/>
              </a:ext>
            </a:extLst>
          </p:cNvPr>
          <p:cNvSpPr txBox="1"/>
          <p:nvPr/>
        </p:nvSpPr>
        <p:spPr>
          <a:xfrm>
            <a:off x="623943" y="667061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各クラスを作成する際に必要なデータを以下に整理します</a:t>
            </a:r>
            <a:endParaRPr kumimoji="1" lang="en-US" altLang="ja-JP" dirty="0"/>
          </a:p>
          <a:p>
            <a:r>
              <a:rPr lang="ja-JP" altLang="en-US" dirty="0"/>
              <a:t>クラス名やパラメータ名などは任意です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表の上から順に作成します</a:t>
            </a:r>
            <a:endParaRPr kumimoji="1" lang="en-US" altLang="ja-JP" dirty="0"/>
          </a:p>
          <a:p>
            <a:r>
              <a:rPr kumimoji="1" lang="ja-JP" altLang="en-US" dirty="0"/>
              <a:t>まずは簡単に何が必要か確認してください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C8F5-91F1-4479-9A7F-2E16719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7080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connector</a:t>
            </a:r>
            <a:r>
              <a:rPr lang="ja-JP" altLang="en-US" sz="2000" dirty="0"/>
              <a:t>はクラス同士</a:t>
            </a:r>
            <a:r>
              <a:rPr lang="ja-JP" altLang="en-US" sz="2000" dirty="0" smtClean="0"/>
              <a:t>が参照する変数</a:t>
            </a:r>
            <a:r>
              <a:rPr lang="ja-JP" altLang="en-US" sz="2000" dirty="0"/>
              <a:t>を定義したものです</a:t>
            </a:r>
            <a:endParaRPr lang="en-US" altLang="ja-JP" sz="2000" dirty="0"/>
          </a:p>
          <a:p>
            <a:r>
              <a:rPr kumimoji="1" lang="ja-JP" altLang="en-US" sz="2000" dirty="0"/>
              <a:t>以下の書式で表されます</a:t>
            </a: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92952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の書式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F2ED8E-3C09-4687-AE05-0F6FB0C1D869}"/>
              </a:ext>
            </a:extLst>
          </p:cNvPr>
          <p:cNvSpPr txBox="1"/>
          <p:nvPr/>
        </p:nvSpPr>
        <p:spPr>
          <a:xfrm>
            <a:off x="2261061" y="2418218"/>
            <a:ext cx="4942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connector</a:t>
            </a:r>
            <a:r>
              <a:rPr lang="ja-JP" altLang="en-US" sz="3200" dirty="0"/>
              <a:t>␣コネクター名</a:t>
            </a:r>
            <a:endParaRPr kumimoji="1" lang="ja-JP" altLang="en-US" sz="3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41485E-1643-45A1-A7FE-1E888374B60E}"/>
              </a:ext>
            </a:extLst>
          </p:cNvPr>
          <p:cNvSpPr txBox="1"/>
          <p:nvPr/>
        </p:nvSpPr>
        <p:spPr>
          <a:xfrm>
            <a:off x="2880577" y="3225251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受け渡ししたい</a:t>
            </a:r>
            <a:r>
              <a:rPr kumimoji="1" lang="ja-JP" altLang="en-US" sz="3200" dirty="0"/>
              <a:t>変数の型</a:t>
            </a:r>
            <a:r>
              <a:rPr lang="ja-JP" altLang="en-US" sz="3200" dirty="0"/>
              <a:t>␣変</a:t>
            </a:r>
            <a:r>
              <a:rPr lang="ja-JP" altLang="en-US" sz="3200" dirty="0" smtClean="0"/>
              <a:t>数名</a:t>
            </a:r>
            <a:r>
              <a:rPr lang="en-US" altLang="ja-JP" sz="3200" dirty="0" smtClean="0"/>
              <a:t>1;</a:t>
            </a:r>
            <a:endParaRPr kumimoji="1" lang="ja-JP" altLang="en-US" sz="3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C2A22B-D7A8-43A4-BB33-129B39F29A09}"/>
              </a:ext>
            </a:extLst>
          </p:cNvPr>
          <p:cNvSpPr txBox="1"/>
          <p:nvPr/>
        </p:nvSpPr>
        <p:spPr>
          <a:xfrm>
            <a:off x="2880577" y="4935253"/>
            <a:ext cx="5113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annotation(</a:t>
            </a:r>
            <a:r>
              <a:rPr kumimoji="1" lang="ja-JP" altLang="en-US" sz="3200" dirty="0"/>
              <a:t>アイコン情報</a:t>
            </a:r>
            <a:r>
              <a:rPr kumimoji="1" lang="en-US" altLang="ja-JP" sz="3200" dirty="0"/>
              <a:t>);</a:t>
            </a:r>
            <a:endParaRPr kumimoji="1" lang="ja-JP" altLang="en-US" sz="3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5D140F-71C9-451D-B483-C0FE81AA072E}"/>
              </a:ext>
            </a:extLst>
          </p:cNvPr>
          <p:cNvSpPr txBox="1"/>
          <p:nvPr/>
        </p:nvSpPr>
        <p:spPr>
          <a:xfrm>
            <a:off x="2261061" y="5650847"/>
            <a:ext cx="387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end</a:t>
            </a:r>
            <a:r>
              <a:rPr lang="ja-JP" altLang="en-US" sz="3200" dirty="0"/>
              <a:t>␣</a:t>
            </a:r>
            <a:r>
              <a:rPr lang="ja-JP" altLang="en-US" sz="3200" dirty="0" smtClean="0"/>
              <a:t>コネクター名</a:t>
            </a:r>
            <a:r>
              <a:rPr lang="en-US" altLang="ja-JP" sz="3200" dirty="0" smtClean="0"/>
              <a:t>;</a:t>
            </a:r>
            <a:endParaRPr kumimoji="1" lang="ja-JP" altLang="en-US" sz="3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69690D-49F1-4F0C-8776-60275710D2E3}"/>
              </a:ext>
            </a:extLst>
          </p:cNvPr>
          <p:cNvSpPr/>
          <p:nvPr/>
        </p:nvSpPr>
        <p:spPr>
          <a:xfrm>
            <a:off x="1855171" y="2119142"/>
            <a:ext cx="8069879" cy="4392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BB15D5-34EB-49A8-A0E6-549885D873C2}"/>
              </a:ext>
            </a:extLst>
          </p:cNvPr>
          <p:cNvSpPr txBox="1"/>
          <p:nvPr/>
        </p:nvSpPr>
        <p:spPr>
          <a:xfrm>
            <a:off x="2118545" y="1779732"/>
            <a:ext cx="252024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connector</a:t>
            </a:r>
            <a:r>
              <a:rPr kumimoji="1" lang="ja-JP" altLang="en-US" sz="2400" dirty="0"/>
              <a:t>の書式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CF3A61B8-A88C-4806-AE31-9A05915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41485E-1643-45A1-A7FE-1E888374B60E}"/>
              </a:ext>
            </a:extLst>
          </p:cNvPr>
          <p:cNvSpPr txBox="1"/>
          <p:nvPr/>
        </p:nvSpPr>
        <p:spPr>
          <a:xfrm>
            <a:off x="2880576" y="3858037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受け渡ししたい</a:t>
            </a:r>
            <a:r>
              <a:rPr kumimoji="1" lang="ja-JP" altLang="en-US" sz="3200" dirty="0"/>
              <a:t>変数の型</a:t>
            </a:r>
            <a:r>
              <a:rPr lang="ja-JP" altLang="en-US" sz="3200" dirty="0"/>
              <a:t>␣変</a:t>
            </a:r>
            <a:r>
              <a:rPr lang="ja-JP" altLang="en-US" sz="3200" dirty="0" smtClean="0"/>
              <a:t>数名</a:t>
            </a:r>
            <a:r>
              <a:rPr lang="en-US" altLang="ja-JP" sz="3200" dirty="0" smtClean="0"/>
              <a:t>2;</a:t>
            </a:r>
            <a:endParaRPr kumimoji="1" lang="ja-JP" altLang="en-US" sz="3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20778" y="4381255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62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connector</a:t>
            </a:r>
            <a:r>
              <a:rPr lang="ja-JP" altLang="en-US" sz="2000" dirty="0"/>
              <a:t>「</a:t>
            </a:r>
            <a:r>
              <a:rPr lang="en-US" altLang="ja-JP" sz="2000" dirty="0"/>
              <a:t>Port</a:t>
            </a:r>
            <a:r>
              <a:rPr lang="ja-JP" altLang="en-US" sz="2000" dirty="0"/>
              <a:t>」を作成してみましょう。</a:t>
            </a:r>
            <a:endParaRPr lang="en-US" altLang="ja-JP" sz="2000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1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696079" y="1389571"/>
            <a:ext cx="10138987" cy="646331"/>
            <a:chOff x="696079" y="1389571"/>
            <a:chExt cx="10138987" cy="646331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A0E4998-024F-493E-A236-6024D2A9259D}"/>
                </a:ext>
              </a:extLst>
            </p:cNvPr>
            <p:cNvSpPr txBox="1"/>
            <p:nvPr/>
          </p:nvSpPr>
          <p:spPr>
            <a:xfrm>
              <a:off x="1061237" y="1389571"/>
              <a:ext cx="9773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Modelica</a:t>
              </a:r>
              <a:r>
                <a:rPr lang="ja-JP" altLang="en-US" dirty="0"/>
                <a:t>クラス新規作成」から、名前を「</a:t>
              </a:r>
              <a:r>
                <a:rPr lang="en-US" altLang="ja-JP" dirty="0"/>
                <a:t>Port</a:t>
              </a:r>
              <a:r>
                <a:rPr lang="ja-JP" altLang="en-US" dirty="0"/>
                <a:t>」、クラス・タイプを「</a:t>
              </a:r>
              <a:r>
                <a:rPr lang="en-US" altLang="ja-JP" dirty="0"/>
                <a:t>Connector</a:t>
              </a:r>
              <a:r>
                <a:rPr lang="ja-JP" altLang="en-US" dirty="0"/>
                <a:t>」にして</a:t>
              </a:r>
              <a:endParaRPr lang="en-US" altLang="ja-JP" dirty="0"/>
            </a:p>
            <a:p>
              <a:r>
                <a:rPr lang="ja-JP" altLang="en-US" dirty="0"/>
                <a:t>モデルを新規作成してください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089EBCD-B42C-42BA-A704-33E9CCE00F41}"/>
                </a:ext>
              </a:extLst>
            </p:cNvPr>
            <p:cNvSpPr txBox="1"/>
            <p:nvPr/>
          </p:nvSpPr>
          <p:spPr>
            <a:xfrm>
              <a:off x="696079" y="13895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696079" y="5198102"/>
            <a:ext cx="7841885" cy="369332"/>
            <a:chOff x="696079" y="5198102"/>
            <a:chExt cx="784188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1944F0-4F00-45B1-A584-B02F02031533}"/>
                </a:ext>
              </a:extLst>
            </p:cNvPr>
            <p:cNvSpPr txBox="1"/>
            <p:nvPr/>
          </p:nvSpPr>
          <p:spPr>
            <a:xfrm>
              <a:off x="1061237" y="5198102"/>
              <a:ext cx="7476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テキストビューから以下のように</a:t>
              </a:r>
              <a:r>
                <a:rPr lang="en-US" altLang="ja-JP" dirty="0" smtClean="0"/>
                <a:t>connector</a:t>
              </a:r>
              <a:r>
                <a:rPr lang="ja-JP" altLang="en-US" dirty="0" smtClean="0"/>
                <a:t>のコードを</a:t>
              </a:r>
              <a:r>
                <a:rPr lang="ja-JP" altLang="en-US" dirty="0"/>
                <a:t>確認しましょう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19EABE1-ACFC-4505-9567-4DCF9402B00B}"/>
                </a:ext>
              </a:extLst>
            </p:cNvPr>
            <p:cNvSpPr txBox="1"/>
            <p:nvPr/>
          </p:nvSpPr>
          <p:spPr>
            <a:xfrm>
              <a:off x="696079" y="5198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B888C73-E70D-4707-AABB-96EEA0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10" y="2145352"/>
            <a:ext cx="4474210" cy="2790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07" y="5567434"/>
            <a:ext cx="353598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2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506782" y="693528"/>
            <a:ext cx="9517022" cy="646331"/>
            <a:chOff x="506782" y="693528"/>
            <a:chExt cx="9517022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871940" y="693528"/>
              <a:ext cx="9151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受け渡</a:t>
              </a:r>
              <a:r>
                <a:rPr lang="ja-JP" altLang="en-US" dirty="0" smtClean="0"/>
                <a:t>しする</a:t>
              </a:r>
              <a:r>
                <a:rPr lang="ja-JP" altLang="en-US" dirty="0"/>
                <a:t>変数を定義します</a:t>
              </a:r>
              <a:endParaRPr lang="en-US" altLang="ja-JP" dirty="0"/>
            </a:p>
            <a:p>
              <a:r>
                <a:rPr lang="ja-JP" altLang="en-US" dirty="0"/>
                <a:t>今回は実数</a:t>
              </a:r>
              <a:r>
                <a:rPr lang="ja-JP" altLang="en-US" dirty="0" smtClean="0"/>
                <a:t>を受け渡しする</a:t>
              </a:r>
              <a:r>
                <a:rPr lang="ja-JP" altLang="en-US" dirty="0"/>
                <a:t>ため、</a:t>
              </a:r>
              <a:r>
                <a:rPr lang="en-US" altLang="ja-JP" dirty="0"/>
                <a:t>Real</a:t>
              </a:r>
              <a:r>
                <a:rPr lang="ja-JP" altLang="en-US" dirty="0"/>
                <a:t>型で宣言し、変数名を</a:t>
              </a:r>
              <a:r>
                <a:rPr lang="en-US" altLang="ja-JP" dirty="0" err="1"/>
                <a:t>var</a:t>
              </a:r>
              <a:r>
                <a:rPr lang="en-US" altLang="ja-JP" dirty="0"/>
                <a:t>(variable</a:t>
              </a:r>
              <a:r>
                <a:rPr lang="ja-JP" altLang="en-US" dirty="0"/>
                <a:t>の略</a:t>
              </a:r>
              <a:r>
                <a:rPr lang="en-US" altLang="ja-JP" dirty="0"/>
                <a:t>)</a:t>
              </a:r>
              <a:r>
                <a:rPr lang="ja-JP" altLang="en-US" dirty="0"/>
                <a:t>にします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506782" y="6935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60B6237-67A3-4A15-B141-3DB76DA0F6E9}"/>
              </a:ext>
            </a:extLst>
          </p:cNvPr>
          <p:cNvGrpSpPr/>
          <p:nvPr/>
        </p:nvGrpSpPr>
        <p:grpSpPr>
          <a:xfrm>
            <a:off x="3306423" y="1397247"/>
            <a:ext cx="3108686" cy="1255917"/>
            <a:chOff x="2283668" y="1486079"/>
            <a:chExt cx="3417885" cy="138083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AEFADAD-3F57-4316-B42B-0D482D048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1" r="31260" b="54510"/>
            <a:stretch/>
          </p:blipFill>
          <p:spPr>
            <a:xfrm>
              <a:off x="2283668" y="1486079"/>
              <a:ext cx="3417885" cy="79729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44DD3CC-4C1D-490A-A499-5871736F7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73307" r="36635" b="-3200"/>
            <a:stretch/>
          </p:blipFill>
          <p:spPr>
            <a:xfrm>
              <a:off x="2283668" y="2342965"/>
              <a:ext cx="3148944" cy="523948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BD7D0B0-A18E-4CC1-A59E-2C517FCD2AF0}"/>
                </a:ext>
              </a:extLst>
            </p:cNvPr>
            <p:cNvCxnSpPr/>
            <p:nvPr/>
          </p:nvCxnSpPr>
          <p:spPr>
            <a:xfrm>
              <a:off x="2701767" y="2261152"/>
              <a:ext cx="2159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/>
          <p:cNvGrpSpPr/>
          <p:nvPr/>
        </p:nvGrpSpPr>
        <p:grpSpPr>
          <a:xfrm>
            <a:off x="501403" y="2671297"/>
            <a:ext cx="8398126" cy="646331"/>
            <a:chOff x="501403" y="2723140"/>
            <a:chExt cx="8398126" cy="64633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C540B3-975F-4ABE-871B-40DA87CFDBD8}"/>
                </a:ext>
              </a:extLst>
            </p:cNvPr>
            <p:cNvSpPr txBox="1"/>
            <p:nvPr/>
          </p:nvSpPr>
          <p:spPr>
            <a:xfrm>
              <a:off x="866561" y="2723140"/>
              <a:ext cx="8032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アイコンの設定を行うため、「アイコンビュー」から「長方形」を使って、</a:t>
              </a:r>
              <a:endParaRPr lang="en-US" altLang="ja-JP" dirty="0"/>
            </a:p>
            <a:p>
              <a:r>
                <a:rPr lang="ja-JP" altLang="en-US" dirty="0"/>
                <a:t>表示範囲</a:t>
              </a:r>
              <a:r>
                <a:rPr lang="en-US" altLang="ja-JP" dirty="0"/>
                <a:t>(coordinate System)</a:t>
              </a:r>
              <a:r>
                <a:rPr lang="ja-JP" altLang="en-US" dirty="0"/>
                <a:t>全体</a:t>
              </a:r>
              <a:r>
                <a:rPr lang="ja-JP" altLang="en-US" dirty="0" smtClean="0"/>
                <a:t>に正方形</a:t>
              </a:r>
              <a:r>
                <a:rPr lang="ja-JP" altLang="en-US" dirty="0"/>
                <a:t>を書いてください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F09A964-701F-4A50-8676-253FD3F5FE90}"/>
                </a:ext>
              </a:extLst>
            </p:cNvPr>
            <p:cNvSpPr txBox="1"/>
            <p:nvPr/>
          </p:nvSpPr>
          <p:spPr>
            <a:xfrm>
              <a:off x="501403" y="27231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FFAEBF81-4885-4706-A425-09BF854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4" y="3369471"/>
            <a:ext cx="2921520" cy="3314802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22B872-DA88-497B-9180-68894BFFB0CA}"/>
              </a:ext>
            </a:extLst>
          </p:cNvPr>
          <p:cNvSpPr/>
          <p:nvPr/>
        </p:nvSpPr>
        <p:spPr>
          <a:xfrm>
            <a:off x="4772970" y="3351389"/>
            <a:ext cx="353049" cy="384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6EDC7B6-AB0A-48B6-9F37-116FC2817F1E}"/>
              </a:ext>
            </a:extLst>
          </p:cNvPr>
          <p:cNvSpPr/>
          <p:nvPr/>
        </p:nvSpPr>
        <p:spPr>
          <a:xfrm>
            <a:off x="3414840" y="3967984"/>
            <a:ext cx="2891853" cy="2820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801D7A1-0DDF-4F07-8BCA-C54F5BA8876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60767" y="3735519"/>
            <a:ext cx="88728" cy="232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E493C2AB-3889-4E05-A852-2EDD127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31103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3</a:t>
            </a:r>
            <a:r>
              <a:rPr lang="ja-JP" altLang="en-US" dirty="0"/>
              <a:t>  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090624" cy="923330"/>
            <a:chOff x="254945" y="903513"/>
            <a:chExt cx="9090624" cy="92333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8725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長方形を右クリックして、「特性」をクリックし</a:t>
              </a:r>
              <a:endParaRPr lang="en-US" altLang="ja-JP" dirty="0"/>
            </a:p>
            <a:p>
              <a:r>
                <a:rPr lang="ja-JP" altLang="en-US" dirty="0"/>
                <a:t>「塗りつぶしタイプ」を以下のように設定し、アイコンの色を定義してください。</a:t>
              </a:r>
              <a:endParaRPr lang="en-US" altLang="ja-JP" dirty="0"/>
            </a:p>
            <a:p>
              <a:r>
                <a:rPr lang="ja-JP" altLang="en-US" dirty="0"/>
                <a:t>これで「</a:t>
              </a:r>
              <a:r>
                <a:rPr lang="en-US" altLang="ja-JP" dirty="0"/>
                <a:t>Port</a:t>
              </a:r>
              <a:r>
                <a:rPr lang="ja-JP" altLang="en-US" dirty="0"/>
                <a:t>」が完成しました。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96C7819C-3CCD-4C99-A3C7-B720489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" y="1636691"/>
            <a:ext cx="6564893" cy="47196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D87B6F-EE41-4DE9-B061-C06C1CDE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5" y="2384262"/>
            <a:ext cx="3403075" cy="331168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94AB8F-043D-4B81-9C2E-99BF161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4693C5E-4DB8-4644-98D4-1AAA51993528}"/>
              </a:ext>
            </a:extLst>
          </p:cNvPr>
          <p:cNvSpPr/>
          <p:nvPr/>
        </p:nvSpPr>
        <p:spPr>
          <a:xfrm>
            <a:off x="3414840" y="4565650"/>
            <a:ext cx="3265360" cy="116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6070FC9-A9C4-40AF-8DC3-89ACF4135B5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680200" y="4040106"/>
            <a:ext cx="1397525" cy="11097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8812</TotalTime>
  <Words>1407</Words>
  <Application>Microsoft Office PowerPoint</Application>
  <PresentationFormat>ワイド画面</PresentationFormat>
  <Paragraphs>283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YuMincho Medium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MBD-DG 植田 惠法</cp:lastModifiedBy>
  <cp:revision>474</cp:revision>
  <dcterms:created xsi:type="dcterms:W3CDTF">2017-07-29T00:52:37Z</dcterms:created>
  <dcterms:modified xsi:type="dcterms:W3CDTF">2020-04-10T08:08:57Z</dcterms:modified>
</cp:coreProperties>
</file>