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23" r:id="rId14"/>
    <p:sldId id="404" r:id="rId15"/>
    <p:sldId id="325" r:id="rId16"/>
    <p:sldId id="407" r:id="rId17"/>
    <p:sldId id="443" r:id="rId18"/>
    <p:sldId id="388" r:id="rId19"/>
    <p:sldId id="444" r:id="rId20"/>
    <p:sldId id="438" r:id="rId21"/>
    <p:sldId id="435" r:id="rId22"/>
    <p:sldId id="436" r:id="rId23"/>
    <p:sldId id="392" r:id="rId24"/>
    <p:sldId id="327" r:id="rId25"/>
    <p:sldId id="329" r:id="rId26"/>
    <p:sldId id="397" r:id="rId27"/>
    <p:sldId id="334" r:id="rId28"/>
    <p:sldId id="442" r:id="rId29"/>
    <p:sldId id="415" r:id="rId30"/>
    <p:sldId id="422" r:id="rId31"/>
    <p:sldId id="441" r:id="rId32"/>
    <p:sldId id="437" r:id="rId33"/>
    <p:sldId id="447" r:id="rId34"/>
    <p:sldId id="440" r:id="rId35"/>
    <p:sldId id="449" r:id="rId36"/>
    <p:sldId id="398" r:id="rId37"/>
    <p:sldId id="432"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50C8A6"/>
    <a:srgbClr val="00FFFF"/>
    <a:srgbClr val="66FFCC"/>
    <a:srgbClr val="CC00FF"/>
    <a:srgbClr val="CCCC00"/>
    <a:srgbClr val="99CCFF"/>
    <a:srgbClr val="FF9966"/>
    <a:srgbClr val="FF66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25" d="100"/>
          <a:sy n="125" d="100"/>
        </p:scale>
        <p:origin x="1592" y="856"/>
      </p:cViewPr>
      <p:guideLst>
        <p:guide orient="horz" pos="2160"/>
        <p:guide pos="3840"/>
      </p:guideLst>
    </p:cSldViewPr>
  </p:slideViewPr>
  <p:notesTextViewPr>
    <p:cViewPr>
      <p:scale>
        <a:sx n="3" d="2"/>
        <a:sy n="3" d="2"/>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60883-0013-442C-A1A9-0E6AD51C99E2}"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kumimoji="1" lang="ja-JP" altLang="en-US"/>
        </a:p>
      </dgm:t>
    </dgm:pt>
    <dgm:pt modelId="{B105E1A1-5EE5-426C-9B4F-33BD0082820D}">
      <dgm:prSet phldrT="[テキスト]"/>
      <dgm:spPr/>
      <dgm:t>
        <a:bodyPr/>
        <a:lstStyle/>
        <a:p>
          <a:r>
            <a:rPr kumimoji="1" lang="ja-JP" altLang="en-US" dirty="0"/>
            <a:t>メリット①　モデリング言語</a:t>
          </a:r>
        </a:p>
      </dgm:t>
    </dgm:pt>
    <dgm:pt modelId="{8EF90C4D-D05B-41B7-8452-C57980DBDC72}" type="parTrans" cxnId="{6658E14C-D47F-41B5-AB02-58F358382E27}">
      <dgm:prSet/>
      <dgm:spPr/>
      <dgm:t>
        <a:bodyPr/>
        <a:lstStyle/>
        <a:p>
          <a:endParaRPr kumimoji="1" lang="ja-JP" altLang="en-US"/>
        </a:p>
      </dgm:t>
    </dgm:pt>
    <dgm:pt modelId="{10E0A8E1-A0E6-45CB-BF44-CF7DD1612C9A}" type="sibTrans" cxnId="{6658E14C-D47F-41B5-AB02-58F358382E27}">
      <dgm:prSet/>
      <dgm:spPr/>
      <dgm:t>
        <a:bodyPr/>
        <a:lstStyle/>
        <a:p>
          <a:endParaRPr kumimoji="1" lang="ja-JP" altLang="en-US"/>
        </a:p>
      </dgm:t>
    </dgm:pt>
    <dgm:pt modelId="{2E25F7BC-C608-4C5B-A192-2929E054F065}">
      <dgm:prSet phldrT="[テキスト]"/>
      <dgm:spPr/>
      <dgm:t>
        <a:bodyPr/>
        <a:lstStyle/>
        <a:p>
          <a:r>
            <a:rPr kumimoji="1" lang="ja-JP" altLang="en-US" dirty="0"/>
            <a:t>メリット②　非因果モデル</a:t>
          </a:r>
        </a:p>
      </dgm:t>
    </dgm:pt>
    <dgm:pt modelId="{184387BF-DD34-406E-A523-D0B9C8548853}" type="parTrans" cxnId="{4E49CAC5-6D31-4326-9043-F098DE2BBC01}">
      <dgm:prSet/>
      <dgm:spPr/>
      <dgm:t>
        <a:bodyPr/>
        <a:lstStyle/>
        <a:p>
          <a:endParaRPr kumimoji="1" lang="ja-JP" altLang="en-US"/>
        </a:p>
      </dgm:t>
    </dgm:pt>
    <dgm:pt modelId="{52ECAF61-EF84-45A2-A575-FD4608B58A76}" type="sibTrans" cxnId="{4E49CAC5-6D31-4326-9043-F098DE2BBC01}">
      <dgm:prSet/>
      <dgm:spPr/>
      <dgm:t>
        <a:bodyPr/>
        <a:lstStyle/>
        <a:p>
          <a:endParaRPr kumimoji="1" lang="ja-JP" altLang="en-US"/>
        </a:p>
      </dgm:t>
    </dgm:pt>
    <dgm:pt modelId="{387E814F-1D67-4AC3-9DAE-AF4339609467}">
      <dgm:prSet phldrT="[テキスト]"/>
      <dgm:spPr/>
      <dgm:t>
        <a:bodyPr/>
        <a:lstStyle/>
        <a:p>
          <a:r>
            <a:rPr kumimoji="1" lang="ja-JP" altLang="en-US" dirty="0"/>
            <a:t>メリット③　物理現象を表す様々な変数、オペレータ</a:t>
          </a:r>
        </a:p>
      </dgm:t>
    </dgm:pt>
    <dgm:pt modelId="{865026DC-9F63-4A45-A1ED-90849C61300C}" type="parTrans" cxnId="{FEAA6BE4-ED97-452C-B27A-B3518D8E3171}">
      <dgm:prSet/>
      <dgm:spPr/>
      <dgm:t>
        <a:bodyPr/>
        <a:lstStyle/>
        <a:p>
          <a:endParaRPr kumimoji="1" lang="ja-JP" altLang="en-US"/>
        </a:p>
      </dgm:t>
    </dgm:pt>
    <dgm:pt modelId="{767BB0DC-4758-4035-BC91-C28811013A30}" type="sibTrans" cxnId="{FEAA6BE4-ED97-452C-B27A-B3518D8E3171}">
      <dgm:prSet/>
      <dgm:spPr/>
      <dgm:t>
        <a:bodyPr/>
        <a:lstStyle/>
        <a:p>
          <a:endParaRPr kumimoji="1" lang="ja-JP" altLang="en-US"/>
        </a:p>
      </dgm:t>
    </dgm:pt>
    <dgm:pt modelId="{CE7F1B1A-5396-4624-A3CF-B65008C0B4BD}">
      <dgm:prSet phldrT="[テキスト]"/>
      <dgm:spPr/>
      <dgm:t>
        <a:bodyPr/>
        <a:lstStyle/>
        <a:p>
          <a:r>
            <a:rPr kumimoji="1" lang="ja-JP" altLang="en-US" dirty="0"/>
            <a:t>メリット④　豊富なライブラリ</a:t>
          </a:r>
        </a:p>
      </dgm:t>
    </dgm:pt>
    <dgm:pt modelId="{5BC72837-4ACE-4E82-8260-17D1059E2DCC}" type="parTrans" cxnId="{31337D13-B7A8-4462-BF5B-DC71457A26BE}">
      <dgm:prSet/>
      <dgm:spPr/>
      <dgm:t>
        <a:bodyPr/>
        <a:lstStyle/>
        <a:p>
          <a:endParaRPr kumimoji="1" lang="ja-JP" altLang="en-US"/>
        </a:p>
      </dgm:t>
    </dgm:pt>
    <dgm:pt modelId="{7F7D11D9-0EA9-433B-8783-7FCADF33AF62}" type="sibTrans" cxnId="{31337D13-B7A8-4462-BF5B-DC71457A26BE}">
      <dgm:prSet/>
      <dgm:spPr/>
      <dgm:t>
        <a:bodyPr/>
        <a:lstStyle/>
        <a:p>
          <a:endParaRPr kumimoji="1" lang="ja-JP" altLang="en-US"/>
        </a:p>
      </dgm:t>
    </dgm:pt>
    <dgm:pt modelId="{AC1F4C07-6EF2-4426-8060-4386E46723EE}">
      <dgm:prSet phldrT="[テキスト]"/>
      <dgm:spPr/>
      <dgm:t>
        <a:bodyPr/>
        <a:lstStyle/>
        <a:p>
          <a:r>
            <a:rPr kumimoji="1" lang="ja-JP" altLang="en-US" dirty="0"/>
            <a:t>モデルをグラフィカルに操作できる</a:t>
          </a:r>
        </a:p>
      </dgm:t>
    </dgm:pt>
    <dgm:pt modelId="{497477F0-A086-4D60-AB41-04BE1888B4DA}" type="parTrans" cxnId="{659C41F7-42D8-4205-9E5D-03227D1ED1BD}">
      <dgm:prSet/>
      <dgm:spPr/>
      <dgm:t>
        <a:bodyPr/>
        <a:lstStyle/>
        <a:p>
          <a:endParaRPr kumimoji="1" lang="ja-JP" altLang="en-US"/>
        </a:p>
      </dgm:t>
    </dgm:pt>
    <dgm:pt modelId="{6CCD2237-69AD-4A7A-9D6F-A6F99147DBD3}" type="sibTrans" cxnId="{659C41F7-42D8-4205-9E5D-03227D1ED1BD}">
      <dgm:prSet/>
      <dgm:spPr/>
      <dgm:t>
        <a:bodyPr/>
        <a:lstStyle/>
        <a:p>
          <a:endParaRPr kumimoji="1" lang="ja-JP" altLang="en-US"/>
        </a:p>
      </dgm:t>
    </dgm:pt>
    <dgm:pt modelId="{670438D3-883E-4E33-B9CB-8CA9438554D7}">
      <dgm:prSet phldrT="[テキスト]"/>
      <dgm:spPr/>
      <dgm:t>
        <a:bodyPr/>
        <a:lstStyle/>
        <a:p>
          <a:r>
            <a:rPr kumimoji="1" lang="ja-JP" altLang="en-US" dirty="0"/>
            <a:t>モデルが計算の順序に依存しない</a:t>
          </a:r>
        </a:p>
      </dgm:t>
    </dgm:pt>
    <dgm:pt modelId="{61424176-D7BF-4873-9A68-7A5D058A802C}" type="parTrans" cxnId="{FB1D5B54-7332-4D32-B996-76FCAF5E839F}">
      <dgm:prSet/>
      <dgm:spPr/>
      <dgm:t>
        <a:bodyPr/>
        <a:lstStyle/>
        <a:p>
          <a:endParaRPr kumimoji="1" lang="ja-JP" altLang="en-US"/>
        </a:p>
      </dgm:t>
    </dgm:pt>
    <dgm:pt modelId="{D3F5494A-DF22-42D6-9D5E-1AEE1B586FD3}" type="sibTrans" cxnId="{FB1D5B54-7332-4D32-B996-76FCAF5E839F}">
      <dgm:prSet/>
      <dgm:spPr/>
      <dgm:t>
        <a:bodyPr/>
        <a:lstStyle/>
        <a:p>
          <a:endParaRPr kumimoji="1" lang="ja-JP" altLang="en-US"/>
        </a:p>
      </dgm:t>
    </dgm:pt>
    <dgm:pt modelId="{3288EB00-971F-4698-AECD-9DB9DC488533}">
      <dgm:prSet phldrT="[テキスト]"/>
      <dgm:spPr/>
      <dgm:t>
        <a:bodyPr/>
        <a:lstStyle/>
        <a:p>
          <a:r>
            <a:rPr kumimoji="1" lang="ja-JP" altLang="en-US" dirty="0"/>
            <a:t>物理現象を表すための変数、オペレータが数多く存在する</a:t>
          </a:r>
        </a:p>
      </dgm:t>
    </dgm:pt>
    <dgm:pt modelId="{64933993-8C0C-4B9B-A2D9-998B07459CF9}" type="parTrans" cxnId="{E8842D97-786E-4A13-8339-E47A1F83E814}">
      <dgm:prSet/>
      <dgm:spPr/>
      <dgm:t>
        <a:bodyPr/>
        <a:lstStyle/>
        <a:p>
          <a:endParaRPr kumimoji="1" lang="ja-JP" altLang="en-US"/>
        </a:p>
      </dgm:t>
    </dgm:pt>
    <dgm:pt modelId="{6BECBDEF-97B1-4E89-9A98-2EEF82B934F7}" type="sibTrans" cxnId="{E8842D97-786E-4A13-8339-E47A1F83E814}">
      <dgm:prSet/>
      <dgm:spPr/>
      <dgm:t>
        <a:bodyPr/>
        <a:lstStyle/>
        <a:p>
          <a:endParaRPr kumimoji="1" lang="ja-JP" altLang="en-US"/>
        </a:p>
      </dgm:t>
    </dgm:pt>
    <dgm:pt modelId="{57FCE39C-C0F5-43CE-8E4E-E84B5088202D}">
      <dgm:prSet phldrT="[テキスト]"/>
      <dgm:spPr/>
      <dgm:t>
        <a:bodyPr/>
        <a:lstStyle/>
        <a:p>
          <a:r>
            <a:rPr kumimoji="1" lang="en-US" altLang="ja-JP" dirty="0"/>
            <a:t>Modelica Standard Library</a:t>
          </a:r>
          <a:r>
            <a:rPr kumimoji="1" lang="ja-JP" altLang="en-US" dirty="0"/>
            <a:t>や数々の商用ライブラリがある</a:t>
          </a:r>
        </a:p>
      </dgm:t>
    </dgm:pt>
    <dgm:pt modelId="{1F4CC3E8-3E97-4554-8E58-DCFA36F9EE85}" type="parTrans" cxnId="{41ABD9D4-63A4-4ED1-9EF4-B93CE380B555}">
      <dgm:prSet/>
      <dgm:spPr/>
      <dgm:t>
        <a:bodyPr/>
        <a:lstStyle/>
        <a:p>
          <a:endParaRPr kumimoji="1" lang="ja-JP" altLang="en-US"/>
        </a:p>
      </dgm:t>
    </dgm:pt>
    <dgm:pt modelId="{60E6B6A0-F036-4AFC-9408-3FDB294A12DF}" type="sibTrans" cxnId="{41ABD9D4-63A4-4ED1-9EF4-B93CE380B555}">
      <dgm:prSet/>
      <dgm:spPr/>
      <dgm:t>
        <a:bodyPr/>
        <a:lstStyle/>
        <a:p>
          <a:endParaRPr kumimoji="1" lang="ja-JP" altLang="en-US"/>
        </a:p>
      </dgm:t>
    </dgm:pt>
    <dgm:pt modelId="{2DDB1F4C-537D-4F14-9831-A1FAF6B82EB0}" type="pres">
      <dgm:prSet presAssocID="{18260883-0013-442C-A1A9-0E6AD51C99E2}" presName="linear" presStyleCnt="0">
        <dgm:presLayoutVars>
          <dgm:dir/>
          <dgm:animLvl val="lvl"/>
          <dgm:resizeHandles val="exact"/>
        </dgm:presLayoutVars>
      </dgm:prSet>
      <dgm:spPr/>
    </dgm:pt>
    <dgm:pt modelId="{94825888-AD37-4060-AEE9-7D21E1CDA6C8}" type="pres">
      <dgm:prSet presAssocID="{B105E1A1-5EE5-426C-9B4F-33BD0082820D}" presName="parentLin" presStyleCnt="0"/>
      <dgm:spPr/>
    </dgm:pt>
    <dgm:pt modelId="{E3CE6603-D257-483A-B820-FA1EE6BCA20B}" type="pres">
      <dgm:prSet presAssocID="{B105E1A1-5EE5-426C-9B4F-33BD0082820D}" presName="parentLeftMargin" presStyleLbl="node1" presStyleIdx="0" presStyleCnt="4"/>
      <dgm:spPr/>
    </dgm:pt>
    <dgm:pt modelId="{2D851CB3-6D68-47EF-AB1C-6C8C198CF7B6}" type="pres">
      <dgm:prSet presAssocID="{B105E1A1-5EE5-426C-9B4F-33BD0082820D}" presName="parentText" presStyleLbl="node1" presStyleIdx="0" presStyleCnt="4">
        <dgm:presLayoutVars>
          <dgm:chMax val="0"/>
          <dgm:bulletEnabled val="1"/>
        </dgm:presLayoutVars>
      </dgm:prSet>
      <dgm:spPr/>
    </dgm:pt>
    <dgm:pt modelId="{50E6F541-E465-498B-8003-1BACCF7E5F8E}" type="pres">
      <dgm:prSet presAssocID="{B105E1A1-5EE5-426C-9B4F-33BD0082820D}" presName="negativeSpace" presStyleCnt="0"/>
      <dgm:spPr/>
    </dgm:pt>
    <dgm:pt modelId="{A443B78A-1362-48D7-B3D1-E1A9F6052578}" type="pres">
      <dgm:prSet presAssocID="{B105E1A1-5EE5-426C-9B4F-33BD0082820D}" presName="childText" presStyleLbl="conFgAcc1" presStyleIdx="0" presStyleCnt="4">
        <dgm:presLayoutVars>
          <dgm:bulletEnabled val="1"/>
        </dgm:presLayoutVars>
      </dgm:prSet>
      <dgm:spPr/>
    </dgm:pt>
    <dgm:pt modelId="{1176458D-346E-454D-A6F2-F041629983F7}" type="pres">
      <dgm:prSet presAssocID="{10E0A8E1-A0E6-45CB-BF44-CF7DD1612C9A}" presName="spaceBetweenRectangles" presStyleCnt="0"/>
      <dgm:spPr/>
    </dgm:pt>
    <dgm:pt modelId="{91D97FB9-47A0-420E-AF07-889B89226D53}" type="pres">
      <dgm:prSet presAssocID="{2E25F7BC-C608-4C5B-A192-2929E054F065}" presName="parentLin" presStyleCnt="0"/>
      <dgm:spPr/>
    </dgm:pt>
    <dgm:pt modelId="{4CDE529F-FCEE-4BBF-B520-EEAEB4C2F180}" type="pres">
      <dgm:prSet presAssocID="{2E25F7BC-C608-4C5B-A192-2929E054F065}" presName="parentLeftMargin" presStyleLbl="node1" presStyleIdx="0" presStyleCnt="4"/>
      <dgm:spPr/>
    </dgm:pt>
    <dgm:pt modelId="{F83C8E55-EA1B-45D6-9481-CDB7F0D5D522}" type="pres">
      <dgm:prSet presAssocID="{2E25F7BC-C608-4C5B-A192-2929E054F065}" presName="parentText" presStyleLbl="node1" presStyleIdx="1" presStyleCnt="4">
        <dgm:presLayoutVars>
          <dgm:chMax val="0"/>
          <dgm:bulletEnabled val="1"/>
        </dgm:presLayoutVars>
      </dgm:prSet>
      <dgm:spPr/>
    </dgm:pt>
    <dgm:pt modelId="{B0859BC7-FA38-41C3-B800-D36BCB336228}" type="pres">
      <dgm:prSet presAssocID="{2E25F7BC-C608-4C5B-A192-2929E054F065}" presName="negativeSpace" presStyleCnt="0"/>
      <dgm:spPr/>
    </dgm:pt>
    <dgm:pt modelId="{167C30CC-907B-42A7-9810-B7567742ED33}" type="pres">
      <dgm:prSet presAssocID="{2E25F7BC-C608-4C5B-A192-2929E054F065}" presName="childText" presStyleLbl="conFgAcc1" presStyleIdx="1" presStyleCnt="4">
        <dgm:presLayoutVars>
          <dgm:bulletEnabled val="1"/>
        </dgm:presLayoutVars>
      </dgm:prSet>
      <dgm:spPr/>
    </dgm:pt>
    <dgm:pt modelId="{54DC6458-8040-4A45-B4E3-46C1B6358AE2}" type="pres">
      <dgm:prSet presAssocID="{52ECAF61-EF84-45A2-A575-FD4608B58A76}" presName="spaceBetweenRectangles" presStyleCnt="0"/>
      <dgm:spPr/>
    </dgm:pt>
    <dgm:pt modelId="{5873EFB2-7D8F-4351-864D-62839C643724}" type="pres">
      <dgm:prSet presAssocID="{387E814F-1D67-4AC3-9DAE-AF4339609467}" presName="parentLin" presStyleCnt="0"/>
      <dgm:spPr/>
    </dgm:pt>
    <dgm:pt modelId="{26BEDF11-3F50-4EAC-8E02-109A6AD8A5E3}" type="pres">
      <dgm:prSet presAssocID="{387E814F-1D67-4AC3-9DAE-AF4339609467}" presName="parentLeftMargin" presStyleLbl="node1" presStyleIdx="1" presStyleCnt="4"/>
      <dgm:spPr/>
    </dgm:pt>
    <dgm:pt modelId="{7198A9CD-3854-4A3A-9FBD-9F73222FAB10}" type="pres">
      <dgm:prSet presAssocID="{387E814F-1D67-4AC3-9DAE-AF4339609467}" presName="parentText" presStyleLbl="node1" presStyleIdx="2" presStyleCnt="4">
        <dgm:presLayoutVars>
          <dgm:chMax val="0"/>
          <dgm:bulletEnabled val="1"/>
        </dgm:presLayoutVars>
      </dgm:prSet>
      <dgm:spPr/>
    </dgm:pt>
    <dgm:pt modelId="{CA1D205F-A7CC-4D87-BE6D-0A58FE3E49F6}" type="pres">
      <dgm:prSet presAssocID="{387E814F-1D67-4AC3-9DAE-AF4339609467}" presName="negativeSpace" presStyleCnt="0"/>
      <dgm:spPr/>
    </dgm:pt>
    <dgm:pt modelId="{0B822F00-F798-48D6-A72C-D945334D8A57}" type="pres">
      <dgm:prSet presAssocID="{387E814F-1D67-4AC3-9DAE-AF4339609467}" presName="childText" presStyleLbl="conFgAcc1" presStyleIdx="2" presStyleCnt="4">
        <dgm:presLayoutVars>
          <dgm:bulletEnabled val="1"/>
        </dgm:presLayoutVars>
      </dgm:prSet>
      <dgm:spPr/>
    </dgm:pt>
    <dgm:pt modelId="{33B63407-D1AF-43C3-B8CD-D2C27CA24D91}" type="pres">
      <dgm:prSet presAssocID="{767BB0DC-4758-4035-BC91-C28811013A30}" presName="spaceBetweenRectangles" presStyleCnt="0"/>
      <dgm:spPr/>
    </dgm:pt>
    <dgm:pt modelId="{610534D8-9A8F-4BBC-B107-4C1EE1394E7B}" type="pres">
      <dgm:prSet presAssocID="{CE7F1B1A-5396-4624-A3CF-B65008C0B4BD}" presName="parentLin" presStyleCnt="0"/>
      <dgm:spPr/>
    </dgm:pt>
    <dgm:pt modelId="{181C6E95-CCF5-4F1F-8E24-AD45064B32F3}" type="pres">
      <dgm:prSet presAssocID="{CE7F1B1A-5396-4624-A3CF-B65008C0B4BD}" presName="parentLeftMargin" presStyleLbl="node1" presStyleIdx="2" presStyleCnt="4"/>
      <dgm:spPr/>
    </dgm:pt>
    <dgm:pt modelId="{C965E1E1-43D9-4744-802D-17A245085176}" type="pres">
      <dgm:prSet presAssocID="{CE7F1B1A-5396-4624-A3CF-B65008C0B4BD}" presName="parentText" presStyleLbl="node1" presStyleIdx="3" presStyleCnt="4">
        <dgm:presLayoutVars>
          <dgm:chMax val="0"/>
          <dgm:bulletEnabled val="1"/>
        </dgm:presLayoutVars>
      </dgm:prSet>
      <dgm:spPr/>
    </dgm:pt>
    <dgm:pt modelId="{2EF9FD67-C68B-4822-A5D7-6AB0705048FE}" type="pres">
      <dgm:prSet presAssocID="{CE7F1B1A-5396-4624-A3CF-B65008C0B4BD}" presName="negativeSpace" presStyleCnt="0"/>
      <dgm:spPr/>
    </dgm:pt>
    <dgm:pt modelId="{47E86C26-484D-460B-AA87-5B235CE7CE62}" type="pres">
      <dgm:prSet presAssocID="{CE7F1B1A-5396-4624-A3CF-B65008C0B4BD}" presName="childText" presStyleLbl="conFgAcc1" presStyleIdx="3" presStyleCnt="4">
        <dgm:presLayoutVars>
          <dgm:bulletEnabled val="1"/>
        </dgm:presLayoutVars>
      </dgm:prSet>
      <dgm:spPr/>
    </dgm:pt>
  </dgm:ptLst>
  <dgm:cxnLst>
    <dgm:cxn modelId="{31337D13-B7A8-4462-BF5B-DC71457A26BE}" srcId="{18260883-0013-442C-A1A9-0E6AD51C99E2}" destId="{CE7F1B1A-5396-4624-A3CF-B65008C0B4BD}" srcOrd="3" destOrd="0" parTransId="{5BC72837-4ACE-4E82-8260-17D1059E2DCC}" sibTransId="{7F7D11D9-0EA9-433B-8783-7FCADF33AF62}"/>
    <dgm:cxn modelId="{E3E4511B-35F7-4692-B37B-7EB825DA5926}" type="presOf" srcId="{CE7F1B1A-5396-4624-A3CF-B65008C0B4BD}" destId="{181C6E95-CCF5-4F1F-8E24-AD45064B32F3}" srcOrd="0" destOrd="0" presId="urn:microsoft.com/office/officeart/2005/8/layout/list1"/>
    <dgm:cxn modelId="{C1B5463B-A7DE-45B5-B838-1DB8A18EBE69}" type="presOf" srcId="{2E25F7BC-C608-4C5B-A192-2929E054F065}" destId="{F83C8E55-EA1B-45D6-9481-CDB7F0D5D522}" srcOrd="1" destOrd="0" presId="urn:microsoft.com/office/officeart/2005/8/layout/list1"/>
    <dgm:cxn modelId="{6249233F-F703-4BB8-BA3F-F66748BE532B}" type="presOf" srcId="{B105E1A1-5EE5-426C-9B4F-33BD0082820D}" destId="{E3CE6603-D257-483A-B820-FA1EE6BCA20B}" srcOrd="0" destOrd="0" presId="urn:microsoft.com/office/officeart/2005/8/layout/list1"/>
    <dgm:cxn modelId="{F6C55846-958C-4449-84B0-BE927B7F19DF}" type="presOf" srcId="{2E25F7BC-C608-4C5B-A192-2929E054F065}" destId="{4CDE529F-FCEE-4BBF-B520-EEAEB4C2F180}" srcOrd="0" destOrd="0" presId="urn:microsoft.com/office/officeart/2005/8/layout/list1"/>
    <dgm:cxn modelId="{6658E14C-D47F-41B5-AB02-58F358382E27}" srcId="{18260883-0013-442C-A1A9-0E6AD51C99E2}" destId="{B105E1A1-5EE5-426C-9B4F-33BD0082820D}" srcOrd="0" destOrd="0" parTransId="{8EF90C4D-D05B-41B7-8452-C57980DBDC72}" sibTransId="{10E0A8E1-A0E6-45CB-BF44-CF7DD1612C9A}"/>
    <dgm:cxn modelId="{57BDFB4D-A789-4019-AD30-E353D0A9F893}" type="presOf" srcId="{AC1F4C07-6EF2-4426-8060-4386E46723EE}" destId="{A443B78A-1362-48D7-B3D1-E1A9F6052578}" srcOrd="0" destOrd="0" presId="urn:microsoft.com/office/officeart/2005/8/layout/list1"/>
    <dgm:cxn modelId="{FB1D5B54-7332-4D32-B996-76FCAF5E839F}" srcId="{2E25F7BC-C608-4C5B-A192-2929E054F065}" destId="{670438D3-883E-4E33-B9CB-8CA9438554D7}" srcOrd="0" destOrd="0" parTransId="{61424176-D7BF-4873-9A68-7A5D058A802C}" sibTransId="{D3F5494A-DF22-42D6-9D5E-1AEE1B586FD3}"/>
    <dgm:cxn modelId="{E8842D97-786E-4A13-8339-E47A1F83E814}" srcId="{387E814F-1D67-4AC3-9DAE-AF4339609467}" destId="{3288EB00-971F-4698-AECD-9DB9DC488533}" srcOrd="0" destOrd="0" parTransId="{64933993-8C0C-4B9B-A2D9-998B07459CF9}" sibTransId="{6BECBDEF-97B1-4E89-9A98-2EEF82B934F7}"/>
    <dgm:cxn modelId="{9DB6D0BB-6586-40AF-9964-34F8326DABDC}" type="presOf" srcId="{B105E1A1-5EE5-426C-9B4F-33BD0082820D}" destId="{2D851CB3-6D68-47EF-AB1C-6C8C198CF7B6}" srcOrd="1" destOrd="0" presId="urn:microsoft.com/office/officeart/2005/8/layout/list1"/>
    <dgm:cxn modelId="{4E49CAC5-6D31-4326-9043-F098DE2BBC01}" srcId="{18260883-0013-442C-A1A9-0E6AD51C99E2}" destId="{2E25F7BC-C608-4C5B-A192-2929E054F065}" srcOrd="1" destOrd="0" parTransId="{184387BF-DD34-406E-A523-D0B9C8548853}" sibTransId="{52ECAF61-EF84-45A2-A575-FD4608B58A76}"/>
    <dgm:cxn modelId="{AC5CCAC8-1710-433F-B58A-3C6D8EF04001}" type="presOf" srcId="{18260883-0013-442C-A1A9-0E6AD51C99E2}" destId="{2DDB1F4C-537D-4F14-9831-A1FAF6B82EB0}" srcOrd="0" destOrd="0" presId="urn:microsoft.com/office/officeart/2005/8/layout/list1"/>
    <dgm:cxn modelId="{5C9AE1D0-E902-4793-B2AA-D0569E0823E4}" type="presOf" srcId="{57FCE39C-C0F5-43CE-8E4E-E84B5088202D}" destId="{47E86C26-484D-460B-AA87-5B235CE7CE62}" srcOrd="0" destOrd="0" presId="urn:microsoft.com/office/officeart/2005/8/layout/list1"/>
    <dgm:cxn modelId="{41ABD9D4-63A4-4ED1-9EF4-B93CE380B555}" srcId="{CE7F1B1A-5396-4624-A3CF-B65008C0B4BD}" destId="{57FCE39C-C0F5-43CE-8E4E-E84B5088202D}" srcOrd="0" destOrd="0" parTransId="{1F4CC3E8-3E97-4554-8E58-DCFA36F9EE85}" sibTransId="{60E6B6A0-F036-4AFC-9408-3FDB294A12DF}"/>
    <dgm:cxn modelId="{FEAA6BE4-ED97-452C-B27A-B3518D8E3171}" srcId="{18260883-0013-442C-A1A9-0E6AD51C99E2}" destId="{387E814F-1D67-4AC3-9DAE-AF4339609467}" srcOrd="2" destOrd="0" parTransId="{865026DC-9F63-4A45-A1ED-90849C61300C}" sibTransId="{767BB0DC-4758-4035-BC91-C28811013A30}"/>
    <dgm:cxn modelId="{9FE0FCF5-68B9-4BF7-969E-4D69D61EB147}" type="presOf" srcId="{387E814F-1D67-4AC3-9DAE-AF4339609467}" destId="{26BEDF11-3F50-4EAC-8E02-109A6AD8A5E3}" srcOrd="0" destOrd="0" presId="urn:microsoft.com/office/officeart/2005/8/layout/list1"/>
    <dgm:cxn modelId="{659C41F7-42D8-4205-9E5D-03227D1ED1BD}" srcId="{B105E1A1-5EE5-426C-9B4F-33BD0082820D}" destId="{AC1F4C07-6EF2-4426-8060-4386E46723EE}" srcOrd="0" destOrd="0" parTransId="{497477F0-A086-4D60-AB41-04BE1888B4DA}" sibTransId="{6CCD2237-69AD-4A7A-9D6F-A6F99147DBD3}"/>
    <dgm:cxn modelId="{40F332F8-4FFE-47B8-9B1F-D41D81D039D1}" type="presOf" srcId="{670438D3-883E-4E33-B9CB-8CA9438554D7}" destId="{167C30CC-907B-42A7-9810-B7567742ED33}" srcOrd="0" destOrd="0" presId="urn:microsoft.com/office/officeart/2005/8/layout/list1"/>
    <dgm:cxn modelId="{88924FFC-CDDA-46C1-A205-2C7CEE88C388}" type="presOf" srcId="{CE7F1B1A-5396-4624-A3CF-B65008C0B4BD}" destId="{C965E1E1-43D9-4744-802D-17A245085176}" srcOrd="1" destOrd="0" presId="urn:microsoft.com/office/officeart/2005/8/layout/list1"/>
    <dgm:cxn modelId="{A4B752FC-743D-402A-AB54-259D7CAC7708}" type="presOf" srcId="{387E814F-1D67-4AC3-9DAE-AF4339609467}" destId="{7198A9CD-3854-4A3A-9FBD-9F73222FAB10}" srcOrd="1" destOrd="0" presId="urn:microsoft.com/office/officeart/2005/8/layout/list1"/>
    <dgm:cxn modelId="{C9B551FF-B329-4DFD-96B8-577BDA384168}" type="presOf" srcId="{3288EB00-971F-4698-AECD-9DB9DC488533}" destId="{0B822F00-F798-48D6-A72C-D945334D8A57}" srcOrd="0" destOrd="0" presId="urn:microsoft.com/office/officeart/2005/8/layout/list1"/>
    <dgm:cxn modelId="{F35BB873-624C-448C-B4FC-DF8A0CADF069}" type="presParOf" srcId="{2DDB1F4C-537D-4F14-9831-A1FAF6B82EB0}" destId="{94825888-AD37-4060-AEE9-7D21E1CDA6C8}" srcOrd="0" destOrd="0" presId="urn:microsoft.com/office/officeart/2005/8/layout/list1"/>
    <dgm:cxn modelId="{30E3606E-CDEE-4F5D-BDBA-9D0654287C7B}" type="presParOf" srcId="{94825888-AD37-4060-AEE9-7D21E1CDA6C8}" destId="{E3CE6603-D257-483A-B820-FA1EE6BCA20B}" srcOrd="0" destOrd="0" presId="urn:microsoft.com/office/officeart/2005/8/layout/list1"/>
    <dgm:cxn modelId="{B7C24554-A8C4-4D93-ABA4-ACE2AC551AC6}" type="presParOf" srcId="{94825888-AD37-4060-AEE9-7D21E1CDA6C8}" destId="{2D851CB3-6D68-47EF-AB1C-6C8C198CF7B6}" srcOrd="1" destOrd="0" presId="urn:microsoft.com/office/officeart/2005/8/layout/list1"/>
    <dgm:cxn modelId="{B76AA57E-F253-4FB4-B05B-AE07F974ADBF}" type="presParOf" srcId="{2DDB1F4C-537D-4F14-9831-A1FAF6B82EB0}" destId="{50E6F541-E465-498B-8003-1BACCF7E5F8E}" srcOrd="1" destOrd="0" presId="urn:microsoft.com/office/officeart/2005/8/layout/list1"/>
    <dgm:cxn modelId="{87A6A462-2150-4A15-BBBD-5840022BEA37}" type="presParOf" srcId="{2DDB1F4C-537D-4F14-9831-A1FAF6B82EB0}" destId="{A443B78A-1362-48D7-B3D1-E1A9F6052578}" srcOrd="2" destOrd="0" presId="urn:microsoft.com/office/officeart/2005/8/layout/list1"/>
    <dgm:cxn modelId="{531ACB48-5D47-42E3-9C30-C12D2E5CF274}" type="presParOf" srcId="{2DDB1F4C-537D-4F14-9831-A1FAF6B82EB0}" destId="{1176458D-346E-454D-A6F2-F041629983F7}" srcOrd="3" destOrd="0" presId="urn:microsoft.com/office/officeart/2005/8/layout/list1"/>
    <dgm:cxn modelId="{34104E4E-D0A7-4C5A-BC60-B11138725AC4}" type="presParOf" srcId="{2DDB1F4C-537D-4F14-9831-A1FAF6B82EB0}" destId="{91D97FB9-47A0-420E-AF07-889B89226D53}" srcOrd="4" destOrd="0" presId="urn:microsoft.com/office/officeart/2005/8/layout/list1"/>
    <dgm:cxn modelId="{9F4B2656-F5E4-45DE-8A67-5CFFD7C79CB7}" type="presParOf" srcId="{91D97FB9-47A0-420E-AF07-889B89226D53}" destId="{4CDE529F-FCEE-4BBF-B520-EEAEB4C2F180}" srcOrd="0" destOrd="0" presId="urn:microsoft.com/office/officeart/2005/8/layout/list1"/>
    <dgm:cxn modelId="{EB3084B8-BC91-497A-A82E-C8D95CE815B3}" type="presParOf" srcId="{91D97FB9-47A0-420E-AF07-889B89226D53}" destId="{F83C8E55-EA1B-45D6-9481-CDB7F0D5D522}" srcOrd="1" destOrd="0" presId="urn:microsoft.com/office/officeart/2005/8/layout/list1"/>
    <dgm:cxn modelId="{2B33DF66-B626-4A81-9861-14334B7941E0}" type="presParOf" srcId="{2DDB1F4C-537D-4F14-9831-A1FAF6B82EB0}" destId="{B0859BC7-FA38-41C3-B800-D36BCB336228}" srcOrd="5" destOrd="0" presId="urn:microsoft.com/office/officeart/2005/8/layout/list1"/>
    <dgm:cxn modelId="{2587AD8A-94FB-4E1C-9B44-E0E4833D906A}" type="presParOf" srcId="{2DDB1F4C-537D-4F14-9831-A1FAF6B82EB0}" destId="{167C30CC-907B-42A7-9810-B7567742ED33}" srcOrd="6" destOrd="0" presId="urn:microsoft.com/office/officeart/2005/8/layout/list1"/>
    <dgm:cxn modelId="{B62CF748-A33F-40F4-B164-D3492092E6BE}" type="presParOf" srcId="{2DDB1F4C-537D-4F14-9831-A1FAF6B82EB0}" destId="{54DC6458-8040-4A45-B4E3-46C1B6358AE2}" srcOrd="7" destOrd="0" presId="urn:microsoft.com/office/officeart/2005/8/layout/list1"/>
    <dgm:cxn modelId="{2EAA5259-59F6-4C3D-A09C-DCAA85DAAFBC}" type="presParOf" srcId="{2DDB1F4C-537D-4F14-9831-A1FAF6B82EB0}" destId="{5873EFB2-7D8F-4351-864D-62839C643724}" srcOrd="8" destOrd="0" presId="urn:microsoft.com/office/officeart/2005/8/layout/list1"/>
    <dgm:cxn modelId="{9398BED3-33F1-4F8B-B05F-E81E92163D40}" type="presParOf" srcId="{5873EFB2-7D8F-4351-864D-62839C643724}" destId="{26BEDF11-3F50-4EAC-8E02-109A6AD8A5E3}" srcOrd="0" destOrd="0" presId="urn:microsoft.com/office/officeart/2005/8/layout/list1"/>
    <dgm:cxn modelId="{264D032D-77EA-48EE-9F95-C6DAF4DCC31F}" type="presParOf" srcId="{5873EFB2-7D8F-4351-864D-62839C643724}" destId="{7198A9CD-3854-4A3A-9FBD-9F73222FAB10}" srcOrd="1" destOrd="0" presId="urn:microsoft.com/office/officeart/2005/8/layout/list1"/>
    <dgm:cxn modelId="{159F19FF-2AF9-4D5E-828B-4EEA53621CA4}" type="presParOf" srcId="{2DDB1F4C-537D-4F14-9831-A1FAF6B82EB0}" destId="{CA1D205F-A7CC-4D87-BE6D-0A58FE3E49F6}" srcOrd="9" destOrd="0" presId="urn:microsoft.com/office/officeart/2005/8/layout/list1"/>
    <dgm:cxn modelId="{96614CA9-AA49-4660-B883-A665C225D840}" type="presParOf" srcId="{2DDB1F4C-537D-4F14-9831-A1FAF6B82EB0}" destId="{0B822F00-F798-48D6-A72C-D945334D8A57}" srcOrd="10" destOrd="0" presId="urn:microsoft.com/office/officeart/2005/8/layout/list1"/>
    <dgm:cxn modelId="{699657AE-DCEC-4A83-A728-488C6B7266D7}" type="presParOf" srcId="{2DDB1F4C-537D-4F14-9831-A1FAF6B82EB0}" destId="{33B63407-D1AF-43C3-B8CD-D2C27CA24D91}" srcOrd="11" destOrd="0" presId="urn:microsoft.com/office/officeart/2005/8/layout/list1"/>
    <dgm:cxn modelId="{A03C9FFD-21EB-4272-AD17-17B47EE385F6}" type="presParOf" srcId="{2DDB1F4C-537D-4F14-9831-A1FAF6B82EB0}" destId="{610534D8-9A8F-4BBC-B107-4C1EE1394E7B}" srcOrd="12" destOrd="0" presId="urn:microsoft.com/office/officeart/2005/8/layout/list1"/>
    <dgm:cxn modelId="{C08C34B8-70CB-4F92-96A0-698B667684AA}" type="presParOf" srcId="{610534D8-9A8F-4BBC-B107-4C1EE1394E7B}" destId="{181C6E95-CCF5-4F1F-8E24-AD45064B32F3}" srcOrd="0" destOrd="0" presId="urn:microsoft.com/office/officeart/2005/8/layout/list1"/>
    <dgm:cxn modelId="{EBAB6EE2-0FBA-4DB2-9CAE-20078A609976}" type="presParOf" srcId="{610534D8-9A8F-4BBC-B107-4C1EE1394E7B}" destId="{C965E1E1-43D9-4744-802D-17A245085176}" srcOrd="1" destOrd="0" presId="urn:microsoft.com/office/officeart/2005/8/layout/list1"/>
    <dgm:cxn modelId="{9979DDC5-9E18-402D-8FA3-73F165BBDFA3}" type="presParOf" srcId="{2DDB1F4C-537D-4F14-9831-A1FAF6B82EB0}" destId="{2EF9FD67-C68B-4822-A5D7-6AB0705048FE}" srcOrd="13" destOrd="0" presId="urn:microsoft.com/office/officeart/2005/8/layout/list1"/>
    <dgm:cxn modelId="{97115A9C-57DB-4256-8D27-9FB0CA32DC11}" type="presParOf" srcId="{2DDB1F4C-537D-4F14-9831-A1FAF6B82EB0}" destId="{47E86C26-484D-460B-AA87-5B235CE7CE6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A7E294-80E0-4FF1-AC63-E8DBD107606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kumimoji="1" lang="ja-JP" altLang="en-US"/>
        </a:p>
      </dgm:t>
    </dgm:pt>
    <dgm:pt modelId="{49855334-2277-46BE-818B-C13A6D037E56}">
      <dgm:prSet phldrT="[テキスト]"/>
      <dgm:spPr/>
      <dgm:t>
        <a:bodyPr/>
        <a:lstStyle/>
        <a:p>
          <a:r>
            <a:rPr kumimoji="1" lang="ja-JP" altLang="en-US" dirty="0"/>
            <a:t>電気</a:t>
          </a:r>
        </a:p>
      </dgm:t>
    </dgm:pt>
    <dgm:pt modelId="{3A8F046C-3720-4BF8-BDF3-A745D268131C}" type="parTrans" cxnId="{F0A321AB-52B7-4440-817F-F9D45F79B105}">
      <dgm:prSet/>
      <dgm:spPr/>
      <dgm:t>
        <a:bodyPr/>
        <a:lstStyle/>
        <a:p>
          <a:endParaRPr kumimoji="1" lang="ja-JP" altLang="en-US"/>
        </a:p>
      </dgm:t>
    </dgm:pt>
    <dgm:pt modelId="{01D2992E-7EE5-4DDD-A91F-D14098B2BC97}" type="sibTrans" cxnId="{F0A321AB-52B7-4440-817F-F9D45F79B105}">
      <dgm:prSet/>
      <dgm:spPr/>
      <dgm:t>
        <a:bodyPr/>
        <a:lstStyle/>
        <a:p>
          <a:endParaRPr kumimoji="1" lang="ja-JP" altLang="en-US"/>
        </a:p>
      </dgm:t>
    </dgm:pt>
    <dgm:pt modelId="{587D3F8B-5AA0-40B2-8C52-1D423CE6DFFB}">
      <dgm:prSet phldrT="[テキスト]"/>
      <dgm:spPr>
        <a:solidFill>
          <a:srgbClr val="FF9966"/>
        </a:solidFill>
      </dgm:spPr>
      <dgm:t>
        <a:bodyPr/>
        <a:lstStyle/>
        <a:p>
          <a:r>
            <a:rPr kumimoji="1" lang="ja-JP" altLang="en-US" dirty="0"/>
            <a:t>熱</a:t>
          </a:r>
        </a:p>
      </dgm:t>
    </dgm:pt>
    <dgm:pt modelId="{49F22247-2ADD-4447-BA7D-2CFC1EA62946}" type="parTrans" cxnId="{2ABD1028-97EB-4872-9A36-ADC26EB1F098}">
      <dgm:prSet/>
      <dgm:spPr/>
      <dgm:t>
        <a:bodyPr/>
        <a:lstStyle/>
        <a:p>
          <a:endParaRPr kumimoji="1" lang="ja-JP" altLang="en-US"/>
        </a:p>
      </dgm:t>
    </dgm:pt>
    <dgm:pt modelId="{74FBA86A-BF93-4B80-B719-A0C1BF4A34FF}" type="sibTrans" cxnId="{2ABD1028-97EB-4872-9A36-ADC26EB1F098}">
      <dgm:prSet/>
      <dgm:spPr/>
      <dgm:t>
        <a:bodyPr/>
        <a:lstStyle/>
        <a:p>
          <a:endParaRPr kumimoji="1" lang="ja-JP" altLang="en-US"/>
        </a:p>
      </dgm:t>
    </dgm:pt>
    <dgm:pt modelId="{82EAB9FB-0FD6-4C73-A54A-77BF27CCF425}">
      <dgm:prSet phldrT="[テキスト]"/>
      <dgm:spPr/>
      <dgm:t>
        <a:bodyPr/>
        <a:lstStyle/>
        <a:p>
          <a:r>
            <a:rPr kumimoji="1" lang="ja-JP" altLang="en-US" dirty="0"/>
            <a:t>流体</a:t>
          </a:r>
        </a:p>
      </dgm:t>
    </dgm:pt>
    <dgm:pt modelId="{076D0D82-9C4C-40EF-AC92-269F54EC3E3E}" type="parTrans" cxnId="{69170294-E040-48E6-A2A6-62E96D92EE6B}">
      <dgm:prSet/>
      <dgm:spPr/>
      <dgm:t>
        <a:bodyPr/>
        <a:lstStyle/>
        <a:p>
          <a:endParaRPr kumimoji="1" lang="ja-JP" altLang="en-US"/>
        </a:p>
      </dgm:t>
    </dgm:pt>
    <dgm:pt modelId="{DC0CBB13-FC8D-4385-BBA7-B459B086A87E}" type="sibTrans" cxnId="{69170294-E040-48E6-A2A6-62E96D92EE6B}">
      <dgm:prSet/>
      <dgm:spPr/>
      <dgm:t>
        <a:bodyPr/>
        <a:lstStyle/>
        <a:p>
          <a:endParaRPr kumimoji="1" lang="ja-JP" altLang="en-US"/>
        </a:p>
      </dgm:t>
    </dgm:pt>
    <dgm:pt modelId="{683CD6B3-42AB-4F56-AEBE-556AD4DE7EE2}">
      <dgm:prSet phldrT="[テキスト]"/>
      <dgm:spPr>
        <a:solidFill>
          <a:srgbClr val="CCCC00"/>
        </a:solidFill>
      </dgm:spPr>
      <dgm:t>
        <a:bodyPr/>
        <a:lstStyle/>
        <a:p>
          <a:r>
            <a:rPr kumimoji="1" lang="ja-JP" altLang="en-US" dirty="0"/>
            <a:t>磁気</a:t>
          </a:r>
        </a:p>
      </dgm:t>
    </dgm:pt>
    <dgm:pt modelId="{E69BDECB-7ABF-4B91-B518-1DA1D2590B7C}" type="parTrans" cxnId="{43FF21CF-65B6-4A80-96AF-CA125E73249C}">
      <dgm:prSet/>
      <dgm:spPr/>
      <dgm:t>
        <a:bodyPr/>
        <a:lstStyle/>
        <a:p>
          <a:endParaRPr kumimoji="1" lang="ja-JP" altLang="en-US"/>
        </a:p>
      </dgm:t>
    </dgm:pt>
    <dgm:pt modelId="{63E31B80-21CC-4855-A208-DD4A08EBF154}" type="sibTrans" cxnId="{43FF21CF-65B6-4A80-96AF-CA125E73249C}">
      <dgm:prSet/>
      <dgm:spPr/>
      <dgm:t>
        <a:bodyPr/>
        <a:lstStyle/>
        <a:p>
          <a:endParaRPr kumimoji="1" lang="ja-JP" altLang="en-US"/>
        </a:p>
      </dgm:t>
    </dgm:pt>
    <dgm:pt modelId="{3AFD789F-024D-4B61-9980-00F41D504D3E}">
      <dgm:prSet phldrT="[テキスト]"/>
      <dgm:spPr/>
      <dgm:t>
        <a:bodyPr/>
        <a:lstStyle/>
        <a:p>
          <a:r>
            <a:rPr kumimoji="1" lang="ja-JP" altLang="en-US" dirty="0"/>
            <a:t>並進運動</a:t>
          </a:r>
        </a:p>
      </dgm:t>
    </dgm:pt>
    <dgm:pt modelId="{DE0A28BA-3329-477A-8459-32C5292EF107}" type="parTrans" cxnId="{A0D2AC84-F561-4FF2-B478-8BECAFDCA1A8}">
      <dgm:prSet/>
      <dgm:spPr/>
      <dgm:t>
        <a:bodyPr/>
        <a:lstStyle/>
        <a:p>
          <a:endParaRPr kumimoji="1" lang="ja-JP" altLang="en-US"/>
        </a:p>
      </dgm:t>
    </dgm:pt>
    <dgm:pt modelId="{45520151-9A8D-4B8A-B78C-777A17A3F376}" type="sibTrans" cxnId="{A0D2AC84-F561-4FF2-B478-8BECAFDCA1A8}">
      <dgm:prSet/>
      <dgm:spPr/>
      <dgm:t>
        <a:bodyPr/>
        <a:lstStyle/>
        <a:p>
          <a:endParaRPr kumimoji="1" lang="ja-JP" altLang="en-US"/>
        </a:p>
      </dgm:t>
    </dgm:pt>
    <dgm:pt modelId="{8C010780-D973-44F4-9BC6-8DF422DFD0D0}">
      <dgm:prSet phldrT="[テキスト]"/>
      <dgm:spPr>
        <a:solidFill>
          <a:srgbClr val="CC00FF"/>
        </a:solidFill>
      </dgm:spPr>
      <dgm:t>
        <a:bodyPr/>
        <a:lstStyle/>
        <a:p>
          <a:r>
            <a:rPr kumimoji="1" lang="ja-JP" altLang="en-US" dirty="0"/>
            <a:t>回転運動</a:t>
          </a:r>
        </a:p>
      </dgm:t>
    </dgm:pt>
    <dgm:pt modelId="{5D1DE886-E3D6-44E4-88FF-527A78D8EA72}" type="parTrans" cxnId="{E702A7F6-D3DA-4AE6-ACDD-84BBC9F50E80}">
      <dgm:prSet/>
      <dgm:spPr/>
      <dgm:t>
        <a:bodyPr/>
        <a:lstStyle/>
        <a:p>
          <a:endParaRPr kumimoji="1" lang="ja-JP" altLang="en-US"/>
        </a:p>
      </dgm:t>
    </dgm:pt>
    <dgm:pt modelId="{CB3F204D-434C-4788-8F87-06F3796218C4}" type="sibTrans" cxnId="{E702A7F6-D3DA-4AE6-ACDD-84BBC9F50E80}">
      <dgm:prSet/>
      <dgm:spPr/>
      <dgm:t>
        <a:bodyPr/>
        <a:lstStyle/>
        <a:p>
          <a:endParaRPr kumimoji="1" lang="ja-JP" altLang="en-US"/>
        </a:p>
      </dgm:t>
    </dgm:pt>
    <dgm:pt modelId="{A15874A9-A63C-4DCC-BDD7-B2154406AD17}" type="pres">
      <dgm:prSet presAssocID="{2EA7E294-80E0-4FF1-AC63-E8DBD107606B}" presName="diagram" presStyleCnt="0">
        <dgm:presLayoutVars>
          <dgm:dir/>
          <dgm:resizeHandles val="exact"/>
        </dgm:presLayoutVars>
      </dgm:prSet>
      <dgm:spPr/>
    </dgm:pt>
    <dgm:pt modelId="{2E4714E4-A469-44CD-B955-F592DBD4B7B1}" type="pres">
      <dgm:prSet presAssocID="{49855334-2277-46BE-818B-C13A6D037E56}" presName="node" presStyleLbl="node1" presStyleIdx="0" presStyleCnt="6">
        <dgm:presLayoutVars>
          <dgm:bulletEnabled val="1"/>
        </dgm:presLayoutVars>
      </dgm:prSet>
      <dgm:spPr/>
    </dgm:pt>
    <dgm:pt modelId="{3379B45B-58C0-4084-A349-CBD8963244B5}" type="pres">
      <dgm:prSet presAssocID="{01D2992E-7EE5-4DDD-A91F-D14098B2BC97}" presName="sibTrans" presStyleCnt="0"/>
      <dgm:spPr/>
    </dgm:pt>
    <dgm:pt modelId="{259E3DE6-7A3E-4ABE-B393-65DCB8FCEC24}" type="pres">
      <dgm:prSet presAssocID="{587D3F8B-5AA0-40B2-8C52-1D423CE6DFFB}" presName="node" presStyleLbl="node1" presStyleIdx="1" presStyleCnt="6">
        <dgm:presLayoutVars>
          <dgm:bulletEnabled val="1"/>
        </dgm:presLayoutVars>
      </dgm:prSet>
      <dgm:spPr/>
    </dgm:pt>
    <dgm:pt modelId="{CE564C18-8C11-46B0-B5FA-01C38216DA6B}" type="pres">
      <dgm:prSet presAssocID="{74FBA86A-BF93-4B80-B719-A0C1BF4A34FF}" presName="sibTrans" presStyleCnt="0"/>
      <dgm:spPr/>
    </dgm:pt>
    <dgm:pt modelId="{1FF375D6-4955-4E3A-91D2-ACAE393AB29C}" type="pres">
      <dgm:prSet presAssocID="{82EAB9FB-0FD6-4C73-A54A-77BF27CCF425}" presName="node" presStyleLbl="node1" presStyleIdx="2" presStyleCnt="6">
        <dgm:presLayoutVars>
          <dgm:bulletEnabled val="1"/>
        </dgm:presLayoutVars>
      </dgm:prSet>
      <dgm:spPr/>
    </dgm:pt>
    <dgm:pt modelId="{D08FEA46-F4B6-454F-8ED8-0067622FDD8C}" type="pres">
      <dgm:prSet presAssocID="{DC0CBB13-FC8D-4385-BBA7-B459B086A87E}" presName="sibTrans" presStyleCnt="0"/>
      <dgm:spPr/>
    </dgm:pt>
    <dgm:pt modelId="{FC4502BE-8C38-4EE5-8C3A-44AA9128578E}" type="pres">
      <dgm:prSet presAssocID="{683CD6B3-42AB-4F56-AEBE-556AD4DE7EE2}" presName="node" presStyleLbl="node1" presStyleIdx="3" presStyleCnt="6">
        <dgm:presLayoutVars>
          <dgm:bulletEnabled val="1"/>
        </dgm:presLayoutVars>
      </dgm:prSet>
      <dgm:spPr/>
    </dgm:pt>
    <dgm:pt modelId="{34C81D59-C861-4149-8C3D-229A218E2843}" type="pres">
      <dgm:prSet presAssocID="{63E31B80-21CC-4855-A208-DD4A08EBF154}" presName="sibTrans" presStyleCnt="0"/>
      <dgm:spPr/>
    </dgm:pt>
    <dgm:pt modelId="{8ECFE6D0-5F04-40A5-8710-EDA8269DFA6A}" type="pres">
      <dgm:prSet presAssocID="{3AFD789F-024D-4B61-9980-00F41D504D3E}" presName="node" presStyleLbl="node1" presStyleIdx="4" presStyleCnt="6">
        <dgm:presLayoutVars>
          <dgm:bulletEnabled val="1"/>
        </dgm:presLayoutVars>
      </dgm:prSet>
      <dgm:spPr/>
    </dgm:pt>
    <dgm:pt modelId="{6E348280-F65D-4641-BAE0-E23420D09701}" type="pres">
      <dgm:prSet presAssocID="{45520151-9A8D-4B8A-B78C-777A17A3F376}" presName="sibTrans" presStyleCnt="0"/>
      <dgm:spPr/>
    </dgm:pt>
    <dgm:pt modelId="{A9C7C42E-BCF1-49C3-A2EA-498BDF2B8C49}" type="pres">
      <dgm:prSet presAssocID="{8C010780-D973-44F4-9BC6-8DF422DFD0D0}" presName="node" presStyleLbl="node1" presStyleIdx="5" presStyleCnt="6">
        <dgm:presLayoutVars>
          <dgm:bulletEnabled val="1"/>
        </dgm:presLayoutVars>
      </dgm:prSet>
      <dgm:spPr/>
    </dgm:pt>
  </dgm:ptLst>
  <dgm:cxnLst>
    <dgm:cxn modelId="{A99D7205-85F1-41F8-B6AE-FE36E2AA571B}" type="presOf" srcId="{683CD6B3-42AB-4F56-AEBE-556AD4DE7EE2}" destId="{FC4502BE-8C38-4EE5-8C3A-44AA9128578E}" srcOrd="0" destOrd="0" presId="urn:microsoft.com/office/officeart/2005/8/layout/default"/>
    <dgm:cxn modelId="{2ABD1028-97EB-4872-9A36-ADC26EB1F098}" srcId="{2EA7E294-80E0-4FF1-AC63-E8DBD107606B}" destId="{587D3F8B-5AA0-40B2-8C52-1D423CE6DFFB}" srcOrd="1" destOrd="0" parTransId="{49F22247-2ADD-4447-BA7D-2CFC1EA62946}" sibTransId="{74FBA86A-BF93-4B80-B719-A0C1BF4A34FF}"/>
    <dgm:cxn modelId="{6DEA5D42-D29A-478F-87A1-3509235378C3}" type="presOf" srcId="{8C010780-D973-44F4-9BC6-8DF422DFD0D0}" destId="{A9C7C42E-BCF1-49C3-A2EA-498BDF2B8C49}" srcOrd="0" destOrd="0" presId="urn:microsoft.com/office/officeart/2005/8/layout/default"/>
    <dgm:cxn modelId="{8C0C3C7D-8DAC-4B5D-AA04-798EF7CEB2D7}" type="presOf" srcId="{3AFD789F-024D-4B61-9980-00F41D504D3E}" destId="{8ECFE6D0-5F04-40A5-8710-EDA8269DFA6A}" srcOrd="0" destOrd="0" presId="urn:microsoft.com/office/officeart/2005/8/layout/default"/>
    <dgm:cxn modelId="{A0D2AC84-F561-4FF2-B478-8BECAFDCA1A8}" srcId="{2EA7E294-80E0-4FF1-AC63-E8DBD107606B}" destId="{3AFD789F-024D-4B61-9980-00F41D504D3E}" srcOrd="4" destOrd="0" parTransId="{DE0A28BA-3329-477A-8459-32C5292EF107}" sibTransId="{45520151-9A8D-4B8A-B78C-777A17A3F376}"/>
    <dgm:cxn modelId="{69170294-E040-48E6-A2A6-62E96D92EE6B}" srcId="{2EA7E294-80E0-4FF1-AC63-E8DBD107606B}" destId="{82EAB9FB-0FD6-4C73-A54A-77BF27CCF425}" srcOrd="2" destOrd="0" parTransId="{076D0D82-9C4C-40EF-AC92-269F54EC3E3E}" sibTransId="{DC0CBB13-FC8D-4385-BBA7-B459B086A87E}"/>
    <dgm:cxn modelId="{F0A321AB-52B7-4440-817F-F9D45F79B105}" srcId="{2EA7E294-80E0-4FF1-AC63-E8DBD107606B}" destId="{49855334-2277-46BE-818B-C13A6D037E56}" srcOrd="0" destOrd="0" parTransId="{3A8F046C-3720-4BF8-BDF3-A745D268131C}" sibTransId="{01D2992E-7EE5-4DDD-A91F-D14098B2BC97}"/>
    <dgm:cxn modelId="{2A71C1B9-1D08-494E-A436-DB6BA6565F5D}" type="presOf" srcId="{587D3F8B-5AA0-40B2-8C52-1D423CE6DFFB}" destId="{259E3DE6-7A3E-4ABE-B393-65DCB8FCEC24}" srcOrd="0" destOrd="0" presId="urn:microsoft.com/office/officeart/2005/8/layout/default"/>
    <dgm:cxn modelId="{039549C9-C438-4520-A51A-354277F0A320}" type="presOf" srcId="{82EAB9FB-0FD6-4C73-A54A-77BF27CCF425}" destId="{1FF375D6-4955-4E3A-91D2-ACAE393AB29C}" srcOrd="0" destOrd="0" presId="urn:microsoft.com/office/officeart/2005/8/layout/default"/>
    <dgm:cxn modelId="{43FF21CF-65B6-4A80-96AF-CA125E73249C}" srcId="{2EA7E294-80E0-4FF1-AC63-E8DBD107606B}" destId="{683CD6B3-42AB-4F56-AEBE-556AD4DE7EE2}" srcOrd="3" destOrd="0" parTransId="{E69BDECB-7ABF-4B91-B518-1DA1D2590B7C}" sibTransId="{63E31B80-21CC-4855-A208-DD4A08EBF154}"/>
    <dgm:cxn modelId="{DE93E5E3-54DE-4F3D-AE51-C8750F958667}" type="presOf" srcId="{2EA7E294-80E0-4FF1-AC63-E8DBD107606B}" destId="{A15874A9-A63C-4DCC-BDD7-B2154406AD17}" srcOrd="0" destOrd="0" presId="urn:microsoft.com/office/officeart/2005/8/layout/default"/>
    <dgm:cxn modelId="{B01EA0F2-D3C4-4158-9B50-95FDD0E11D62}" type="presOf" srcId="{49855334-2277-46BE-818B-C13A6D037E56}" destId="{2E4714E4-A469-44CD-B955-F592DBD4B7B1}" srcOrd="0" destOrd="0" presId="urn:microsoft.com/office/officeart/2005/8/layout/default"/>
    <dgm:cxn modelId="{E702A7F6-D3DA-4AE6-ACDD-84BBC9F50E80}" srcId="{2EA7E294-80E0-4FF1-AC63-E8DBD107606B}" destId="{8C010780-D973-44F4-9BC6-8DF422DFD0D0}" srcOrd="5" destOrd="0" parTransId="{5D1DE886-E3D6-44E4-88FF-527A78D8EA72}" sibTransId="{CB3F204D-434C-4788-8F87-06F3796218C4}"/>
    <dgm:cxn modelId="{61812D1F-D7C2-4FFE-8375-FE93F7252486}" type="presParOf" srcId="{A15874A9-A63C-4DCC-BDD7-B2154406AD17}" destId="{2E4714E4-A469-44CD-B955-F592DBD4B7B1}" srcOrd="0" destOrd="0" presId="urn:microsoft.com/office/officeart/2005/8/layout/default"/>
    <dgm:cxn modelId="{9B51449E-EE6E-40A4-9879-285EE362F18B}" type="presParOf" srcId="{A15874A9-A63C-4DCC-BDD7-B2154406AD17}" destId="{3379B45B-58C0-4084-A349-CBD8963244B5}" srcOrd="1" destOrd="0" presId="urn:microsoft.com/office/officeart/2005/8/layout/default"/>
    <dgm:cxn modelId="{697CE2B4-871A-4424-A6DE-800057AE2A2B}" type="presParOf" srcId="{A15874A9-A63C-4DCC-BDD7-B2154406AD17}" destId="{259E3DE6-7A3E-4ABE-B393-65DCB8FCEC24}" srcOrd="2" destOrd="0" presId="urn:microsoft.com/office/officeart/2005/8/layout/default"/>
    <dgm:cxn modelId="{2F7BE986-035B-4206-9150-07D77A54287D}" type="presParOf" srcId="{A15874A9-A63C-4DCC-BDD7-B2154406AD17}" destId="{CE564C18-8C11-46B0-B5FA-01C38216DA6B}" srcOrd="3" destOrd="0" presId="urn:microsoft.com/office/officeart/2005/8/layout/default"/>
    <dgm:cxn modelId="{39025F13-101D-4322-827F-5E7703BFBE77}" type="presParOf" srcId="{A15874A9-A63C-4DCC-BDD7-B2154406AD17}" destId="{1FF375D6-4955-4E3A-91D2-ACAE393AB29C}" srcOrd="4" destOrd="0" presId="urn:microsoft.com/office/officeart/2005/8/layout/default"/>
    <dgm:cxn modelId="{6FFFBD41-CE84-4688-8D76-A07ED085D434}" type="presParOf" srcId="{A15874A9-A63C-4DCC-BDD7-B2154406AD17}" destId="{D08FEA46-F4B6-454F-8ED8-0067622FDD8C}" srcOrd="5" destOrd="0" presId="urn:microsoft.com/office/officeart/2005/8/layout/default"/>
    <dgm:cxn modelId="{9778F043-5EA7-42A6-9931-81B216C86D07}" type="presParOf" srcId="{A15874A9-A63C-4DCC-BDD7-B2154406AD17}" destId="{FC4502BE-8C38-4EE5-8C3A-44AA9128578E}" srcOrd="6" destOrd="0" presId="urn:microsoft.com/office/officeart/2005/8/layout/default"/>
    <dgm:cxn modelId="{74BB5A5C-106B-4EA0-85B3-4CBFBFB60507}" type="presParOf" srcId="{A15874A9-A63C-4DCC-BDD7-B2154406AD17}" destId="{34C81D59-C861-4149-8C3D-229A218E2843}" srcOrd="7" destOrd="0" presId="urn:microsoft.com/office/officeart/2005/8/layout/default"/>
    <dgm:cxn modelId="{5EC0D3CD-3406-4B07-A8C6-DB4A22050255}" type="presParOf" srcId="{A15874A9-A63C-4DCC-BDD7-B2154406AD17}" destId="{8ECFE6D0-5F04-40A5-8710-EDA8269DFA6A}" srcOrd="8" destOrd="0" presId="urn:microsoft.com/office/officeart/2005/8/layout/default"/>
    <dgm:cxn modelId="{08194165-7F3B-400E-8A81-0475255BB5F3}" type="presParOf" srcId="{A15874A9-A63C-4DCC-BDD7-B2154406AD17}" destId="{6E348280-F65D-4641-BAE0-E23420D09701}" srcOrd="9" destOrd="0" presId="urn:microsoft.com/office/officeart/2005/8/layout/default"/>
    <dgm:cxn modelId="{F3A12787-123D-4224-88E4-EB0BA4300AF3}" type="presParOf" srcId="{A15874A9-A63C-4DCC-BDD7-B2154406AD17}" destId="{A9C7C42E-BCF1-49C3-A2EA-498BDF2B8C4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3B78A-1362-48D7-B3D1-E1A9F6052578}">
      <dsp:nvSpPr>
        <dsp:cNvPr id="0" name=""/>
        <dsp:cNvSpPr/>
      </dsp:nvSpPr>
      <dsp:spPr>
        <a:xfrm>
          <a:off x="0" y="374810"/>
          <a:ext cx="8112984" cy="816637"/>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モデルをグラフィカルに操作できる</a:t>
          </a:r>
        </a:p>
      </dsp:txBody>
      <dsp:txXfrm>
        <a:off x="0" y="374810"/>
        <a:ext cx="8112984" cy="816637"/>
      </dsp:txXfrm>
    </dsp:sp>
    <dsp:sp modelId="{2D851CB3-6D68-47EF-AB1C-6C8C198CF7B6}">
      <dsp:nvSpPr>
        <dsp:cNvPr id="0" name=""/>
        <dsp:cNvSpPr/>
      </dsp:nvSpPr>
      <dsp:spPr>
        <a:xfrm>
          <a:off x="405649" y="123889"/>
          <a:ext cx="5679088"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メリット①　モデリング言語</a:t>
          </a:r>
        </a:p>
      </dsp:txBody>
      <dsp:txXfrm>
        <a:off x="430147" y="148387"/>
        <a:ext cx="5630092" cy="452844"/>
      </dsp:txXfrm>
    </dsp:sp>
    <dsp:sp modelId="{167C30CC-907B-42A7-9810-B7567742ED33}">
      <dsp:nvSpPr>
        <dsp:cNvPr id="0" name=""/>
        <dsp:cNvSpPr/>
      </dsp:nvSpPr>
      <dsp:spPr>
        <a:xfrm>
          <a:off x="0" y="1534167"/>
          <a:ext cx="8112984" cy="816637"/>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モデルが計算の順序に依存しない</a:t>
          </a:r>
        </a:p>
      </dsp:txBody>
      <dsp:txXfrm>
        <a:off x="0" y="1534167"/>
        <a:ext cx="8112984" cy="816637"/>
      </dsp:txXfrm>
    </dsp:sp>
    <dsp:sp modelId="{F83C8E55-EA1B-45D6-9481-CDB7F0D5D522}">
      <dsp:nvSpPr>
        <dsp:cNvPr id="0" name=""/>
        <dsp:cNvSpPr/>
      </dsp:nvSpPr>
      <dsp:spPr>
        <a:xfrm>
          <a:off x="405649" y="1283247"/>
          <a:ext cx="5679088" cy="501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メリット②　非因果モデル</a:t>
          </a:r>
        </a:p>
      </dsp:txBody>
      <dsp:txXfrm>
        <a:off x="430147" y="1307745"/>
        <a:ext cx="5630092" cy="452844"/>
      </dsp:txXfrm>
    </dsp:sp>
    <dsp:sp modelId="{0B822F00-F798-48D6-A72C-D945334D8A57}">
      <dsp:nvSpPr>
        <dsp:cNvPr id="0" name=""/>
        <dsp:cNvSpPr/>
      </dsp:nvSpPr>
      <dsp:spPr>
        <a:xfrm>
          <a:off x="0" y="2693525"/>
          <a:ext cx="8112984" cy="816637"/>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物理現象を表すための変数、オペレータが数多く存在する</a:t>
          </a:r>
        </a:p>
      </dsp:txBody>
      <dsp:txXfrm>
        <a:off x="0" y="2693525"/>
        <a:ext cx="8112984" cy="816637"/>
      </dsp:txXfrm>
    </dsp:sp>
    <dsp:sp modelId="{7198A9CD-3854-4A3A-9FBD-9F73222FAB10}">
      <dsp:nvSpPr>
        <dsp:cNvPr id="0" name=""/>
        <dsp:cNvSpPr/>
      </dsp:nvSpPr>
      <dsp:spPr>
        <a:xfrm>
          <a:off x="405649" y="2442605"/>
          <a:ext cx="5679088" cy="501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メリット③　物理現象を表す様々な変数、オペレータ</a:t>
          </a:r>
        </a:p>
      </dsp:txBody>
      <dsp:txXfrm>
        <a:off x="430147" y="2467103"/>
        <a:ext cx="5630092" cy="452844"/>
      </dsp:txXfrm>
    </dsp:sp>
    <dsp:sp modelId="{47E86C26-484D-460B-AA87-5B235CE7CE62}">
      <dsp:nvSpPr>
        <dsp:cNvPr id="0" name=""/>
        <dsp:cNvSpPr/>
      </dsp:nvSpPr>
      <dsp:spPr>
        <a:xfrm>
          <a:off x="0" y="3852882"/>
          <a:ext cx="8112984" cy="816637"/>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en-US" altLang="ja-JP" sz="1700" kern="1200" dirty="0"/>
            <a:t>Modelica Standard Library</a:t>
          </a:r>
          <a:r>
            <a:rPr kumimoji="1" lang="ja-JP" altLang="en-US" sz="1700" kern="1200" dirty="0"/>
            <a:t>や数々の商用ライブラリがある</a:t>
          </a:r>
        </a:p>
      </dsp:txBody>
      <dsp:txXfrm>
        <a:off x="0" y="3852882"/>
        <a:ext cx="8112984" cy="816637"/>
      </dsp:txXfrm>
    </dsp:sp>
    <dsp:sp modelId="{C965E1E1-43D9-4744-802D-17A245085176}">
      <dsp:nvSpPr>
        <dsp:cNvPr id="0" name=""/>
        <dsp:cNvSpPr/>
      </dsp:nvSpPr>
      <dsp:spPr>
        <a:xfrm>
          <a:off x="405649" y="3601962"/>
          <a:ext cx="5679088"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メリット④　豊富なライブラリ</a:t>
          </a:r>
        </a:p>
      </dsp:txBody>
      <dsp:txXfrm>
        <a:off x="430147" y="3626460"/>
        <a:ext cx="563009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714E4-A469-44CD-B955-F592DBD4B7B1}">
      <dsp:nvSpPr>
        <dsp:cNvPr id="0" name=""/>
        <dsp:cNvSpPr/>
      </dsp:nvSpPr>
      <dsp:spPr>
        <a:xfrm>
          <a:off x="752280" y="1629"/>
          <a:ext cx="1666304" cy="999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電気</a:t>
          </a:r>
        </a:p>
      </dsp:txBody>
      <dsp:txXfrm>
        <a:off x="752280" y="1629"/>
        <a:ext cx="1666304" cy="999782"/>
      </dsp:txXfrm>
    </dsp:sp>
    <dsp:sp modelId="{259E3DE6-7A3E-4ABE-B393-65DCB8FCEC24}">
      <dsp:nvSpPr>
        <dsp:cNvPr id="0" name=""/>
        <dsp:cNvSpPr/>
      </dsp:nvSpPr>
      <dsp:spPr>
        <a:xfrm>
          <a:off x="2585215" y="1629"/>
          <a:ext cx="1666304" cy="999782"/>
        </a:xfrm>
        <a:prstGeom prst="rect">
          <a:avLst/>
        </a:prstGeom>
        <a:solidFill>
          <a:srgbClr val="FF99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熱</a:t>
          </a:r>
        </a:p>
      </dsp:txBody>
      <dsp:txXfrm>
        <a:off x="2585215" y="1629"/>
        <a:ext cx="1666304" cy="999782"/>
      </dsp:txXfrm>
    </dsp:sp>
    <dsp:sp modelId="{1FF375D6-4955-4E3A-91D2-ACAE393AB29C}">
      <dsp:nvSpPr>
        <dsp:cNvPr id="0" name=""/>
        <dsp:cNvSpPr/>
      </dsp:nvSpPr>
      <dsp:spPr>
        <a:xfrm>
          <a:off x="752280" y="1168042"/>
          <a:ext cx="1666304" cy="999782"/>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流体</a:t>
          </a:r>
        </a:p>
      </dsp:txBody>
      <dsp:txXfrm>
        <a:off x="752280" y="1168042"/>
        <a:ext cx="1666304" cy="999782"/>
      </dsp:txXfrm>
    </dsp:sp>
    <dsp:sp modelId="{FC4502BE-8C38-4EE5-8C3A-44AA9128578E}">
      <dsp:nvSpPr>
        <dsp:cNvPr id="0" name=""/>
        <dsp:cNvSpPr/>
      </dsp:nvSpPr>
      <dsp:spPr>
        <a:xfrm>
          <a:off x="2585215" y="1168042"/>
          <a:ext cx="1666304" cy="999782"/>
        </a:xfrm>
        <a:prstGeom prst="rect">
          <a:avLst/>
        </a:prstGeom>
        <a:solidFill>
          <a:srgbClr val="CCC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磁気</a:t>
          </a:r>
        </a:p>
      </dsp:txBody>
      <dsp:txXfrm>
        <a:off x="2585215" y="1168042"/>
        <a:ext cx="1666304" cy="999782"/>
      </dsp:txXfrm>
    </dsp:sp>
    <dsp:sp modelId="{8ECFE6D0-5F04-40A5-8710-EDA8269DFA6A}">
      <dsp:nvSpPr>
        <dsp:cNvPr id="0" name=""/>
        <dsp:cNvSpPr/>
      </dsp:nvSpPr>
      <dsp:spPr>
        <a:xfrm>
          <a:off x="752280" y="2334455"/>
          <a:ext cx="1666304" cy="999782"/>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並進運動</a:t>
          </a:r>
        </a:p>
      </dsp:txBody>
      <dsp:txXfrm>
        <a:off x="752280" y="2334455"/>
        <a:ext cx="1666304" cy="999782"/>
      </dsp:txXfrm>
    </dsp:sp>
    <dsp:sp modelId="{A9C7C42E-BCF1-49C3-A2EA-498BDF2B8C49}">
      <dsp:nvSpPr>
        <dsp:cNvPr id="0" name=""/>
        <dsp:cNvSpPr/>
      </dsp:nvSpPr>
      <dsp:spPr>
        <a:xfrm>
          <a:off x="2585215" y="2334455"/>
          <a:ext cx="1666304" cy="999782"/>
        </a:xfrm>
        <a:prstGeom prst="rect">
          <a:avLst/>
        </a:prstGeom>
        <a:solidFill>
          <a:srgbClr val="CC00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回転運動</a:t>
          </a:r>
        </a:p>
      </dsp:txBody>
      <dsp:txXfrm>
        <a:off x="2585215" y="2334455"/>
        <a:ext cx="1666304" cy="9997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2021/10/2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8C7CD75D-5D39-4864-BA19-483584E59DC6}" type="datetime1">
              <a:rPr kumimoji="1" lang="ja-JP" altLang="en-US" smtClean="0"/>
              <a:t>2021/10/2</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1C307E19-2163-42CA-82DC-48CC766E044B}" type="datetime1">
              <a:rPr kumimoji="1" lang="ja-JP" altLang="en-US" smtClean="0"/>
              <a:t>2021/10/2</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0C48A713-F20E-46DB-BBA7-BA87B95082A3}" type="datetime1">
              <a:rPr kumimoji="1" lang="ja-JP" altLang="en-US" smtClean="0"/>
              <a:t>2021/10/2</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FE92058-C063-4892-89E0-629CA4ED9E07}" type="datetime1">
              <a:rPr kumimoji="1" lang="ja-JP" altLang="en-US" smtClean="0"/>
              <a:t>2021/10/2</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130C667B-2598-4471-9768-C5333B4E3B3A}" type="datetime1">
              <a:rPr kumimoji="1" lang="ja-JP" altLang="en-US" smtClean="0"/>
              <a:t>2021/10/2</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0FDAB949-15F5-4ABF-BB00-18FEF780E713}" type="datetime1">
              <a:rPr kumimoji="1" lang="ja-JP" altLang="en-US" smtClean="0"/>
              <a:t>2021/10/2</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BFA3EF9D-1463-4821-9ADE-47DF05549453}" type="datetime1">
              <a:rPr kumimoji="1" lang="ja-JP" altLang="en-US" smtClean="0"/>
              <a:t>2021/10/2</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4586F5B6-9586-4E05-85A5-BC7C32648190}" type="datetime1">
              <a:rPr kumimoji="1" lang="ja-JP" altLang="en-US" smtClean="0"/>
              <a:t>2021/10/2</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76504571-7FEB-4311-BB38-1994795B53A0}" type="datetime1">
              <a:rPr kumimoji="1" lang="ja-JP" altLang="en-US" smtClean="0"/>
              <a:t>2021/10/2</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F5C721FD-BC0F-4FE9-9E95-F806C64C8B82}" type="datetime1">
              <a:rPr kumimoji="1" lang="ja-JP" altLang="en-US" smtClean="0"/>
              <a:t>2021/10/2</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77542B22-E5B0-40C6-9DA2-3A5D4E7B0D80}" type="datetime1">
              <a:rPr kumimoji="1" lang="ja-JP" altLang="en-US" smtClean="0"/>
              <a:t>2021/10/2</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0500-5C7E-429C-8088-58F3D6003A7E}" type="datetime1">
              <a:rPr kumimoji="1" lang="ja-JP" altLang="en-US" smtClean="0"/>
              <a:t>2021/10/2</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4.png"/><Relationship Id="rId10"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30.png"/><Relationship Id="rId1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mbe.modelica.university/components/connec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8" name="Picture 2" descr="by">
            <a:extLst>
              <a:ext uri="{FF2B5EF4-FFF2-40B4-BE49-F238E27FC236}">
                <a16:creationId xmlns:a16="http://schemas.microsoft.com/office/drawing/2014/main" id="{5EA9BB9A-E426-470F-B26B-4E7015BAD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95" y="5528090"/>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10">
            <a:extLst>
              <a:ext uri="{FF2B5EF4-FFF2-40B4-BE49-F238E27FC236}">
                <a16:creationId xmlns:a16="http://schemas.microsoft.com/office/drawing/2014/main" id="{4BF586A5-9322-4BBD-94EF-147401E626AF}"/>
              </a:ext>
            </a:extLst>
          </p:cNvPr>
          <p:cNvSpPr txBox="1"/>
          <p:nvPr/>
        </p:nvSpPr>
        <p:spPr>
          <a:xfrm>
            <a:off x="2534332" y="6075144"/>
            <a:ext cx="7637686" cy="646331"/>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t>“</a:t>
            </a:r>
            <a:r>
              <a:rPr lang="en-US" altLang="ja-JP" dirty="0"/>
              <a:t>OpenModelica tutorial for beginner 7 Plant model</a:t>
            </a:r>
            <a:r>
              <a:rPr lang="ja-JP" altLang="en-US" dirty="0"/>
              <a:t>” 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597988" y="2125457"/>
            <a:ext cx="10387916" cy="1323439"/>
          </a:xfrm>
          <a:prstGeom prst="rect">
            <a:avLst/>
          </a:prstGeom>
          <a:noFill/>
        </p:spPr>
        <p:txBody>
          <a:bodyPr wrap="square" rtlCol="0">
            <a:spAutoFit/>
          </a:bodyPr>
          <a:lstStyle/>
          <a:p>
            <a:pPr algn="l"/>
            <a:r>
              <a:rPr kumimoji="1" lang="ja-JP" altLang="en-US" sz="2000" dirty="0"/>
              <a:t>電圧、温度などは</a:t>
            </a:r>
            <a:r>
              <a:rPr kumimoji="1" lang="en-US" altLang="ja-JP" sz="2000" dirty="0"/>
              <a:t>across</a:t>
            </a:r>
            <a:r>
              <a:rPr kumimoji="1" lang="ja-JP" altLang="en-US" sz="2000" dirty="0"/>
              <a:t>変数、電流、熱流量などは</a:t>
            </a:r>
            <a:r>
              <a:rPr kumimoji="1" lang="en-US" altLang="ja-JP" sz="2000" dirty="0"/>
              <a:t>flow</a:t>
            </a:r>
            <a:r>
              <a:rPr kumimoji="1" lang="ja-JP" altLang="en-US" sz="2000" dirty="0"/>
              <a:t>変数として宣言することでモデルの接続関係から自動的に方程式を組み立てます。</a:t>
            </a:r>
            <a:endParaRPr kumimoji="1" lang="en-US" altLang="ja-JP" sz="2000" dirty="0"/>
          </a:p>
          <a:p>
            <a:pPr algn="l"/>
            <a:r>
              <a:rPr kumimoji="1" lang="ja-JP" altLang="en-US" sz="2000" dirty="0"/>
              <a:t>また比エンタルピーや質量分率を表す</a:t>
            </a:r>
            <a:r>
              <a:rPr kumimoji="1" lang="en-US" altLang="ja-JP" sz="2000" dirty="0"/>
              <a:t>stream</a:t>
            </a:r>
            <a:r>
              <a:rPr kumimoji="1" lang="ja-JP" altLang="en-US" sz="2000" dirty="0"/>
              <a:t>変数や物理計算を解く際に有用なオペレータ</a:t>
            </a:r>
            <a:r>
              <a:rPr kumimoji="1" lang="en-US" altLang="ja-JP" sz="2000" dirty="0"/>
              <a:t>(</a:t>
            </a:r>
            <a:r>
              <a:rPr kumimoji="1" lang="en-US" altLang="ja-JP" sz="2000" dirty="0" err="1"/>
              <a:t>homotopy</a:t>
            </a:r>
            <a:r>
              <a:rPr kumimoji="1" lang="en-US" altLang="ja-JP" sz="2000" dirty="0"/>
              <a:t>, </a:t>
            </a:r>
            <a:r>
              <a:rPr kumimoji="1" lang="en-US" altLang="ja-JP" sz="2000" dirty="0" err="1"/>
              <a:t>spatialDistribution</a:t>
            </a:r>
            <a:r>
              <a:rPr kumimoji="1" lang="en-US" altLang="ja-JP" sz="2000" dirty="0"/>
              <a:t> etc.)</a:t>
            </a:r>
            <a:r>
              <a:rPr kumimoji="1" lang="ja-JP" altLang="en-US" sz="2000" dirty="0"/>
              <a:t>などがあります。</a:t>
            </a:r>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6810775" y="353094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1761018" y="410929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450950" y="596092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424803" y="417830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144239" y="536101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107850" y="400568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148656" y="352199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165798" y="480612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6928507" y="3733096"/>
            <a:ext cx="1729961" cy="461665"/>
          </a:xfrm>
          <a:prstGeom prst="rect">
            <a:avLst/>
          </a:prstGeom>
          <a:noFill/>
        </p:spPr>
        <p:txBody>
          <a:bodyPr wrap="none" rtlCol="0">
            <a:spAutoFit/>
          </a:bodyPr>
          <a:lstStyle/>
          <a:p>
            <a:pPr algn="l"/>
            <a:r>
              <a:rPr kumimoji="1" lang="en-US" altLang="ja-JP" sz="2400" u="sng" dirty="0"/>
              <a:t>across</a:t>
            </a:r>
            <a:r>
              <a:rPr kumimoji="1" lang="ja-JP" altLang="en-US" sz="2400" u="sng" dirty="0"/>
              <a:t>変数</a:t>
            </a:r>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6928507" y="4902977"/>
            <a:ext cx="1398140" cy="461665"/>
          </a:xfrm>
          <a:prstGeom prst="rect">
            <a:avLst/>
          </a:prstGeom>
          <a:noFill/>
        </p:spPr>
        <p:txBody>
          <a:bodyPr wrap="none" rtlCol="0">
            <a:spAutoFit/>
          </a:bodyPr>
          <a:lstStyle/>
          <a:p>
            <a:pPr algn="l"/>
            <a:r>
              <a:rPr kumimoji="1" lang="en-US" altLang="ja-JP" sz="2400" u="sng" dirty="0"/>
              <a:t>flow</a:t>
            </a:r>
            <a:r>
              <a:rPr kumimoji="1" lang="ja-JP" altLang="en-US" sz="2400" u="sng" dirty="0"/>
              <a:t>変数</a:t>
            </a:r>
          </a:p>
        </p:txBody>
      </p:sp>
      <p:pic>
        <p:nvPicPr>
          <p:cNvPr id="50" name="図 49">
            <a:extLst>
              <a:ext uri="{FF2B5EF4-FFF2-40B4-BE49-F238E27FC236}">
                <a16:creationId xmlns:a16="http://schemas.microsoft.com/office/drawing/2014/main" id="{56445E9C-FFA1-4256-9CE0-04494CF3A655}"/>
              </a:ext>
            </a:extLst>
          </p:cNvPr>
          <p:cNvPicPr>
            <a:picLocks noChangeAspect="1"/>
          </p:cNvPicPr>
          <p:nvPr/>
        </p:nvPicPr>
        <p:blipFill rotWithShape="1">
          <a:blip r:embed="rId2"/>
          <a:srcRect l="152" t="50649" r="-152" b="24816"/>
          <a:stretch/>
        </p:blipFill>
        <p:spPr>
          <a:xfrm>
            <a:off x="597988" y="793381"/>
            <a:ext cx="9078973" cy="1258976"/>
          </a:xfrm>
          <a:prstGeom prst="rect">
            <a:avLst/>
          </a:prstGeom>
        </p:spPr>
      </p:pic>
    </p:spTree>
    <p:extLst>
      <p:ext uri="{BB962C8B-B14F-4D97-AF65-F5344CB8AC3E}">
        <p14:creationId xmlns:p14="http://schemas.microsoft.com/office/powerpoint/2010/main" val="247835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pic>
        <p:nvPicPr>
          <p:cNvPr id="12" name="図 11">
            <a:extLst>
              <a:ext uri="{FF2B5EF4-FFF2-40B4-BE49-F238E27FC236}">
                <a16:creationId xmlns:a16="http://schemas.microsoft.com/office/drawing/2014/main" id="{93561B4F-CDD8-4D93-80CD-656F072CC9E6}"/>
              </a:ext>
            </a:extLst>
          </p:cNvPr>
          <p:cNvPicPr>
            <a:picLocks noChangeAspect="1"/>
          </p:cNvPicPr>
          <p:nvPr/>
        </p:nvPicPr>
        <p:blipFill rotWithShape="1">
          <a:blip r:embed="rId2"/>
          <a:srcRect l="-2201" t="67077" r="2201" b="-1135"/>
          <a:stretch/>
        </p:blipFill>
        <p:spPr>
          <a:xfrm>
            <a:off x="654331" y="734287"/>
            <a:ext cx="8841035" cy="1249928"/>
          </a:xfrm>
          <a:prstGeom prst="rect">
            <a:avLst/>
          </a:prstGeom>
        </p:spPr>
      </p:pic>
    </p:spTree>
    <p:extLst>
      <p:ext uri="{BB962C8B-B14F-4D97-AF65-F5344CB8AC3E}">
        <p14:creationId xmlns:p14="http://schemas.microsoft.com/office/powerpoint/2010/main" val="33146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982921" y="1780950"/>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物理現象の記述</a:t>
            </a:r>
          </a:p>
        </p:txBody>
      </p:sp>
      <p:sp>
        <p:nvSpPr>
          <p:cNvPr id="58" name="正方形/長方形 57">
            <a:extLst>
              <a:ext uri="{FF2B5EF4-FFF2-40B4-BE49-F238E27FC236}">
                <a16:creationId xmlns:a16="http://schemas.microsoft.com/office/drawing/2014/main" id="{47CBCB33-B346-450B-AECC-DFE18E45EB7A}"/>
              </a:ext>
            </a:extLst>
          </p:cNvPr>
          <p:cNvSpPr/>
          <p:nvPr/>
        </p:nvSpPr>
        <p:spPr>
          <a:xfrm>
            <a:off x="324716" y="2467300"/>
            <a:ext cx="5169216" cy="1200329"/>
          </a:xfrm>
          <a:prstGeom prst="rect">
            <a:avLst/>
          </a:prstGeom>
        </p:spPr>
        <p:txBody>
          <a:bodyPr wrap="square">
            <a:spAutoFit/>
          </a:bodyPr>
          <a:lstStyle/>
          <a:p>
            <a:r>
              <a:rPr lang="ja-JP" altLang="en-US" sz="2400" dirty="0"/>
              <a:t>様々な物理現象を統一的な考え方で記述するため、ポテンシャルとフローという概念がある</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110432" y="3940134"/>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3"/>
              <a:ext cx="1474283" cy="620751"/>
            </a:xfrm>
            <a:prstGeom prst="rect">
              <a:avLst/>
            </a:prstGeom>
            <a:noFill/>
          </p:spPr>
          <p:txBody>
            <a:bodyPr wrap="none" rtlCol="0">
              <a:spAutoFit/>
            </a:bodyPr>
            <a:lstStyle/>
            <a:p>
              <a:pPr algn="l"/>
              <a:r>
                <a:rPr kumimoji="1" lang="ja-JP" altLang="en-US" dirty="0"/>
                <a:t>フロー</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pic>
        <p:nvPicPr>
          <p:cNvPr id="42" name="図 41">
            <a:extLst>
              <a:ext uri="{FF2B5EF4-FFF2-40B4-BE49-F238E27FC236}">
                <a16:creationId xmlns:a16="http://schemas.microsoft.com/office/drawing/2014/main" id="{34F50871-728A-4779-B293-0ABEA76C9C29}"/>
              </a:ext>
            </a:extLst>
          </p:cNvPr>
          <p:cNvPicPr>
            <a:picLocks noChangeAspect="1"/>
          </p:cNvPicPr>
          <p:nvPr/>
        </p:nvPicPr>
        <p:blipFill rotWithShape="1">
          <a:blip r:embed="rId2"/>
          <a:srcRect t="24780"/>
          <a:stretch/>
        </p:blipFill>
        <p:spPr>
          <a:xfrm>
            <a:off x="9411012" y="3425113"/>
            <a:ext cx="2623206" cy="2360545"/>
          </a:xfrm>
          <a:prstGeom prst="rect">
            <a:avLst/>
          </a:prstGeom>
        </p:spPr>
      </p:pic>
      <p:sp>
        <p:nvSpPr>
          <p:cNvPr id="44" name="テキスト ボックス 43">
            <a:extLst>
              <a:ext uri="{FF2B5EF4-FFF2-40B4-BE49-F238E27FC236}">
                <a16:creationId xmlns:a16="http://schemas.microsoft.com/office/drawing/2014/main" id="{9151D6BF-D65C-4CEC-8E43-732342F2AEAE}"/>
              </a:ext>
            </a:extLst>
          </p:cNvPr>
          <p:cNvSpPr txBox="1"/>
          <p:nvPr/>
        </p:nvSpPr>
        <p:spPr>
          <a:xfrm>
            <a:off x="7331094" y="1780950"/>
            <a:ext cx="3877985" cy="461665"/>
          </a:xfrm>
          <a:prstGeom prst="rect">
            <a:avLst/>
          </a:prstGeom>
          <a:solidFill>
            <a:schemeClr val="accent5">
              <a:lumMod val="20000"/>
              <a:lumOff val="80000"/>
            </a:schemeClr>
          </a:solidFill>
        </p:spPr>
        <p:txBody>
          <a:bodyPr wrap="none" rtlCol="0">
            <a:spAutoFit/>
          </a:bodyPr>
          <a:lstStyle/>
          <a:p>
            <a:pPr algn="l"/>
            <a:r>
              <a:rPr kumimoji="1" lang="ja-JP" altLang="en-US" sz="2400" dirty="0"/>
              <a:t>物理ライブラリの共通構成</a:t>
            </a:r>
          </a:p>
        </p:txBody>
      </p:sp>
      <p:pic>
        <p:nvPicPr>
          <p:cNvPr id="45" name="図 44">
            <a:extLst>
              <a:ext uri="{FF2B5EF4-FFF2-40B4-BE49-F238E27FC236}">
                <a16:creationId xmlns:a16="http://schemas.microsoft.com/office/drawing/2014/main" id="{D34E35EC-99F7-4897-A201-2E8681469A89}"/>
              </a:ext>
            </a:extLst>
          </p:cNvPr>
          <p:cNvPicPr>
            <a:picLocks noChangeAspect="1"/>
          </p:cNvPicPr>
          <p:nvPr/>
        </p:nvPicPr>
        <p:blipFill rotWithShape="1">
          <a:blip r:embed="rId3"/>
          <a:srcRect t="10012"/>
          <a:stretch/>
        </p:blipFill>
        <p:spPr>
          <a:xfrm>
            <a:off x="6531219" y="3465383"/>
            <a:ext cx="2525858" cy="3082717"/>
          </a:xfrm>
          <a:prstGeom prst="rect">
            <a:avLst/>
          </a:prstGeom>
        </p:spPr>
      </p:pic>
      <p:sp>
        <p:nvSpPr>
          <p:cNvPr id="47" name="テキスト ボックス 46">
            <a:extLst>
              <a:ext uri="{FF2B5EF4-FFF2-40B4-BE49-F238E27FC236}">
                <a16:creationId xmlns:a16="http://schemas.microsoft.com/office/drawing/2014/main" id="{0C6D0DFD-B351-479B-BC26-4239177B5868}"/>
              </a:ext>
            </a:extLst>
          </p:cNvPr>
          <p:cNvSpPr txBox="1"/>
          <p:nvPr/>
        </p:nvSpPr>
        <p:spPr>
          <a:xfrm>
            <a:off x="6704572" y="2434795"/>
            <a:ext cx="2031325" cy="461665"/>
          </a:xfrm>
          <a:prstGeom prst="rect">
            <a:avLst/>
          </a:prstGeom>
          <a:noFill/>
        </p:spPr>
        <p:txBody>
          <a:bodyPr wrap="none" rtlCol="0">
            <a:spAutoFit/>
          </a:bodyPr>
          <a:lstStyle/>
          <a:p>
            <a:pPr algn="l"/>
            <a:r>
              <a:rPr kumimoji="1" lang="ja-JP" altLang="en-US" sz="2400" u="sng" dirty="0"/>
              <a:t>熱ライブラリ</a:t>
            </a:r>
          </a:p>
        </p:txBody>
      </p:sp>
      <p:sp>
        <p:nvSpPr>
          <p:cNvPr id="48" name="テキスト ボックス 47">
            <a:extLst>
              <a:ext uri="{FF2B5EF4-FFF2-40B4-BE49-F238E27FC236}">
                <a16:creationId xmlns:a16="http://schemas.microsoft.com/office/drawing/2014/main" id="{67CA40DE-F77D-401B-BF23-E53E315282CA}"/>
              </a:ext>
            </a:extLst>
          </p:cNvPr>
          <p:cNvSpPr txBox="1"/>
          <p:nvPr/>
        </p:nvSpPr>
        <p:spPr>
          <a:xfrm>
            <a:off x="9171375" y="249407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49" name="図 48">
            <a:extLst>
              <a:ext uri="{FF2B5EF4-FFF2-40B4-BE49-F238E27FC236}">
                <a16:creationId xmlns:a16="http://schemas.microsoft.com/office/drawing/2014/main" id="{4F979B0F-0E9C-4C74-A7A8-0722F647DC58}"/>
              </a:ext>
            </a:extLst>
          </p:cNvPr>
          <p:cNvPicPr>
            <a:picLocks noChangeAspect="1"/>
          </p:cNvPicPr>
          <p:nvPr/>
        </p:nvPicPr>
        <p:blipFill rotWithShape="1">
          <a:blip r:embed="rId2"/>
          <a:srcRect b="85640"/>
          <a:stretch/>
        </p:blipFill>
        <p:spPr>
          <a:xfrm>
            <a:off x="9337099" y="2955738"/>
            <a:ext cx="2623206" cy="450641"/>
          </a:xfrm>
          <a:prstGeom prst="rect">
            <a:avLst/>
          </a:prstGeom>
        </p:spPr>
      </p:pic>
      <p:sp>
        <p:nvSpPr>
          <p:cNvPr id="50" name="正方形/長方形 49">
            <a:extLst>
              <a:ext uri="{FF2B5EF4-FFF2-40B4-BE49-F238E27FC236}">
                <a16:creationId xmlns:a16="http://schemas.microsoft.com/office/drawing/2014/main" id="{4B9F2724-00FF-448D-AD66-F051A39F8E28}"/>
              </a:ext>
            </a:extLst>
          </p:cNvPr>
          <p:cNvSpPr/>
          <p:nvPr/>
        </p:nvSpPr>
        <p:spPr>
          <a:xfrm>
            <a:off x="6672432" y="382557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正方形/長方形 50">
            <a:extLst>
              <a:ext uri="{FF2B5EF4-FFF2-40B4-BE49-F238E27FC236}">
                <a16:creationId xmlns:a16="http://schemas.microsoft.com/office/drawing/2014/main" id="{87606042-E9F3-4E51-A358-B0F8D0519155}"/>
              </a:ext>
            </a:extLst>
          </p:cNvPr>
          <p:cNvSpPr/>
          <p:nvPr/>
        </p:nvSpPr>
        <p:spPr>
          <a:xfrm>
            <a:off x="6672432" y="464019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正方形/長方形 52">
            <a:extLst>
              <a:ext uri="{FF2B5EF4-FFF2-40B4-BE49-F238E27FC236}">
                <a16:creationId xmlns:a16="http://schemas.microsoft.com/office/drawing/2014/main" id="{6475B45E-FEB3-4E85-BDEA-4F5E00F508F6}"/>
              </a:ext>
            </a:extLst>
          </p:cNvPr>
          <p:cNvSpPr/>
          <p:nvPr/>
        </p:nvSpPr>
        <p:spPr>
          <a:xfrm>
            <a:off x="6672432" y="422540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正方形/長方形 53">
            <a:extLst>
              <a:ext uri="{FF2B5EF4-FFF2-40B4-BE49-F238E27FC236}">
                <a16:creationId xmlns:a16="http://schemas.microsoft.com/office/drawing/2014/main" id="{79568A18-496D-4869-98E3-51E14BE6D396}"/>
              </a:ext>
            </a:extLst>
          </p:cNvPr>
          <p:cNvSpPr/>
          <p:nvPr/>
        </p:nvSpPr>
        <p:spPr>
          <a:xfrm>
            <a:off x="6672432" y="342603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a:extLst>
              <a:ext uri="{FF2B5EF4-FFF2-40B4-BE49-F238E27FC236}">
                <a16:creationId xmlns:a16="http://schemas.microsoft.com/office/drawing/2014/main" id="{6CD6DB95-1B59-464F-B0DB-08704C1644C8}"/>
              </a:ext>
            </a:extLst>
          </p:cNvPr>
          <p:cNvSpPr/>
          <p:nvPr/>
        </p:nvSpPr>
        <p:spPr>
          <a:xfrm>
            <a:off x="6672432" y="612644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6" name="正方形/長方形 55">
            <a:extLst>
              <a:ext uri="{FF2B5EF4-FFF2-40B4-BE49-F238E27FC236}">
                <a16:creationId xmlns:a16="http://schemas.microsoft.com/office/drawing/2014/main" id="{ADE2FAEB-A0D8-4836-AD93-82A3A81FC3EB}"/>
              </a:ext>
            </a:extLst>
          </p:cNvPr>
          <p:cNvSpPr/>
          <p:nvPr/>
        </p:nvSpPr>
        <p:spPr>
          <a:xfrm>
            <a:off x="9552792" y="382557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7" name="正方形/長方形 56">
            <a:extLst>
              <a:ext uri="{FF2B5EF4-FFF2-40B4-BE49-F238E27FC236}">
                <a16:creationId xmlns:a16="http://schemas.microsoft.com/office/drawing/2014/main" id="{D10FA590-ACC0-4683-B0C6-0A7665AED793}"/>
              </a:ext>
            </a:extLst>
          </p:cNvPr>
          <p:cNvSpPr/>
          <p:nvPr/>
        </p:nvSpPr>
        <p:spPr>
          <a:xfrm>
            <a:off x="9552792" y="464019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0" name="正方形/長方形 69">
            <a:extLst>
              <a:ext uri="{FF2B5EF4-FFF2-40B4-BE49-F238E27FC236}">
                <a16:creationId xmlns:a16="http://schemas.microsoft.com/office/drawing/2014/main" id="{77D4B29F-6E4A-43DA-9438-CD35904DBCA3}"/>
              </a:ext>
            </a:extLst>
          </p:cNvPr>
          <p:cNvSpPr/>
          <p:nvPr/>
        </p:nvSpPr>
        <p:spPr>
          <a:xfrm>
            <a:off x="9552792" y="422540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1" name="正方形/長方形 70">
            <a:extLst>
              <a:ext uri="{FF2B5EF4-FFF2-40B4-BE49-F238E27FC236}">
                <a16:creationId xmlns:a16="http://schemas.microsoft.com/office/drawing/2014/main" id="{407E956D-B935-4E19-A0FE-4DAFCD807F46}"/>
              </a:ext>
            </a:extLst>
          </p:cNvPr>
          <p:cNvSpPr/>
          <p:nvPr/>
        </p:nvSpPr>
        <p:spPr>
          <a:xfrm>
            <a:off x="9552792" y="342603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2" name="正方形/長方形 71">
            <a:extLst>
              <a:ext uri="{FF2B5EF4-FFF2-40B4-BE49-F238E27FC236}">
                <a16:creationId xmlns:a16="http://schemas.microsoft.com/office/drawing/2014/main" id="{729751BD-729F-4E7D-8DB2-93AB3F9A671E}"/>
              </a:ext>
            </a:extLst>
          </p:cNvPr>
          <p:cNvSpPr/>
          <p:nvPr/>
        </p:nvSpPr>
        <p:spPr>
          <a:xfrm>
            <a:off x="9552792" y="500065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3" name="テキスト ボックス 72">
            <a:extLst>
              <a:ext uri="{FF2B5EF4-FFF2-40B4-BE49-F238E27FC236}">
                <a16:creationId xmlns:a16="http://schemas.microsoft.com/office/drawing/2014/main" id="{6C08561A-D0FF-4BEE-BEF0-A37E8AE500F5}"/>
              </a:ext>
            </a:extLst>
          </p:cNvPr>
          <p:cNvSpPr txBox="1"/>
          <p:nvPr/>
        </p:nvSpPr>
        <p:spPr>
          <a:xfrm>
            <a:off x="6058952" y="3660099"/>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74" name="図 73">
            <a:extLst>
              <a:ext uri="{FF2B5EF4-FFF2-40B4-BE49-F238E27FC236}">
                <a16:creationId xmlns:a16="http://schemas.microsoft.com/office/drawing/2014/main" id="{37E4086F-90C4-4B8D-A1D9-AA322EB4CB4D}"/>
              </a:ext>
            </a:extLst>
          </p:cNvPr>
          <p:cNvPicPr>
            <a:picLocks noChangeAspect="1"/>
          </p:cNvPicPr>
          <p:nvPr/>
        </p:nvPicPr>
        <p:blipFill rotWithShape="1">
          <a:blip r:embed="rId3"/>
          <a:srcRect b="88670"/>
          <a:stretch/>
        </p:blipFill>
        <p:spPr>
          <a:xfrm>
            <a:off x="6457306" y="2968015"/>
            <a:ext cx="2525858" cy="388120"/>
          </a:xfrm>
          <a:prstGeom prst="rect">
            <a:avLst/>
          </a:prstGeom>
        </p:spPr>
      </p:pic>
      <p:cxnSp>
        <p:nvCxnSpPr>
          <p:cNvPr id="75" name="直線コネクタ 74">
            <a:extLst>
              <a:ext uri="{FF2B5EF4-FFF2-40B4-BE49-F238E27FC236}">
                <a16:creationId xmlns:a16="http://schemas.microsoft.com/office/drawing/2014/main" id="{E55A397E-7621-4E73-A89F-F27A899222C0}"/>
              </a:ext>
            </a:extLst>
          </p:cNvPr>
          <p:cNvCxnSpPr>
            <a:cxnSpLocks/>
            <a:stCxn id="54" idx="3"/>
            <a:endCxn id="71" idx="1"/>
          </p:cNvCxnSpPr>
          <p:nvPr/>
        </p:nvCxnSpPr>
        <p:spPr>
          <a:xfrm>
            <a:off x="9057077" y="363686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F0674B-A22A-4D07-A84D-FFDC85FEEFFE}"/>
              </a:ext>
            </a:extLst>
          </p:cNvPr>
          <p:cNvCxnSpPr>
            <a:cxnSpLocks/>
            <a:stCxn id="50" idx="3"/>
            <a:endCxn id="56" idx="1"/>
          </p:cNvCxnSpPr>
          <p:nvPr/>
        </p:nvCxnSpPr>
        <p:spPr>
          <a:xfrm>
            <a:off x="9057077" y="403525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4A77AAB-8591-4B4C-822A-4C4D96AD3AA6}"/>
              </a:ext>
            </a:extLst>
          </p:cNvPr>
          <p:cNvCxnSpPr>
            <a:stCxn id="53" idx="3"/>
            <a:endCxn id="70" idx="1"/>
          </p:cNvCxnSpPr>
          <p:nvPr/>
        </p:nvCxnSpPr>
        <p:spPr>
          <a:xfrm>
            <a:off x="9057077" y="443622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455FC5B-CAA0-41DD-9586-D0F4CDD8205B}"/>
              </a:ext>
            </a:extLst>
          </p:cNvPr>
          <p:cNvCxnSpPr>
            <a:stCxn id="51" idx="3"/>
            <a:endCxn id="57" idx="1"/>
          </p:cNvCxnSpPr>
          <p:nvPr/>
        </p:nvCxnSpPr>
        <p:spPr>
          <a:xfrm>
            <a:off x="9057077" y="483425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30B3DD6-8E1D-408A-8A78-DFDA34DA0C61}"/>
              </a:ext>
            </a:extLst>
          </p:cNvPr>
          <p:cNvCxnSpPr>
            <a:cxnSpLocks/>
            <a:stCxn id="72" idx="1"/>
            <a:endCxn id="55" idx="3"/>
          </p:cNvCxnSpPr>
          <p:nvPr/>
        </p:nvCxnSpPr>
        <p:spPr>
          <a:xfrm flipH="1">
            <a:off x="9057077" y="521148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1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504035" y="2721114"/>
            <a:ext cx="377539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物理現象の記述</a:t>
            </a:r>
          </a:p>
        </p:txBody>
      </p:sp>
    </p:spTree>
    <p:extLst>
      <p:ext uri="{BB962C8B-B14F-4D97-AF65-F5344CB8AC3E}">
        <p14:creationId xmlns:p14="http://schemas.microsoft.com/office/powerpoint/2010/main" val="270083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757033"/>
            <a:ext cx="11595282" cy="1938992"/>
          </a:xfrm>
          <a:prstGeom prst="rect">
            <a:avLst/>
          </a:prstGeom>
        </p:spPr>
        <p:txBody>
          <a:bodyPr wrap="square">
            <a:spAutoFit/>
          </a:bodyPr>
          <a:lstStyle/>
          <a:p>
            <a:r>
              <a:rPr lang="en-US" altLang="ja-JP" sz="2400" dirty="0"/>
              <a:t>Modelica</a:t>
            </a:r>
            <a:r>
              <a:rPr lang="ja-JP" altLang="en-US" sz="2400" dirty="0"/>
              <a:t>ではポテンシャルとフローという概念を使用して様々な物理現象を統一的に表現しています。</a:t>
            </a:r>
            <a:endParaRPr lang="en-US" altLang="ja-JP" sz="2400" dirty="0"/>
          </a:p>
          <a:p>
            <a:r>
              <a:rPr lang="ja-JP" altLang="en-US" sz="2400" dirty="0"/>
              <a:t>この概念によって異なる物理現象でも同じような考え方で表すことが可能です。ただし空間的な分布や精度の良い計算を実施したい場合にはこの概念だけでは十分ではない可能性があるので注意してください。</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物理現象の記述</a:t>
            </a:r>
            <a:endParaRPr lang="en-US" altLang="ja-JP" dirty="0"/>
          </a:p>
        </p:txBody>
      </p:sp>
      <p:graphicFrame>
        <p:nvGraphicFramePr>
          <p:cNvPr id="2" name="図表 1">
            <a:extLst>
              <a:ext uri="{FF2B5EF4-FFF2-40B4-BE49-F238E27FC236}">
                <a16:creationId xmlns:a16="http://schemas.microsoft.com/office/drawing/2014/main" id="{AE5C7485-4DA2-468E-B765-CAB2BD65F51B}"/>
              </a:ext>
            </a:extLst>
          </p:cNvPr>
          <p:cNvGraphicFramePr/>
          <p:nvPr>
            <p:extLst>
              <p:ext uri="{D42A27DB-BD31-4B8C-83A1-F6EECF244321}">
                <p14:modId xmlns:p14="http://schemas.microsoft.com/office/powerpoint/2010/main" val="3157699645"/>
              </p:ext>
            </p:extLst>
          </p:nvPr>
        </p:nvGraphicFramePr>
        <p:xfrm>
          <a:off x="246341" y="3155329"/>
          <a:ext cx="5003800" cy="3335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右中かっこ 3">
            <a:extLst>
              <a:ext uri="{FF2B5EF4-FFF2-40B4-BE49-F238E27FC236}">
                <a16:creationId xmlns:a16="http://schemas.microsoft.com/office/drawing/2014/main" id="{E0C1044C-7427-4080-8F3C-7BEE67131250}"/>
              </a:ext>
            </a:extLst>
          </p:cNvPr>
          <p:cNvSpPr/>
          <p:nvPr/>
        </p:nvSpPr>
        <p:spPr>
          <a:xfrm>
            <a:off x="4758353" y="3238302"/>
            <a:ext cx="604520" cy="3169920"/>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41C42D4-9D14-41E7-B9A2-F6D6926A9E87}"/>
              </a:ext>
            </a:extLst>
          </p:cNvPr>
          <p:cNvSpPr txBox="1"/>
          <p:nvPr/>
        </p:nvSpPr>
        <p:spPr>
          <a:xfrm>
            <a:off x="5692775" y="4592429"/>
            <a:ext cx="5137150" cy="461665"/>
          </a:xfrm>
          <a:prstGeom prst="rect">
            <a:avLst/>
          </a:prstGeom>
          <a:noFill/>
        </p:spPr>
        <p:txBody>
          <a:bodyPr wrap="square" rtlCol="0">
            <a:spAutoFit/>
          </a:bodyPr>
          <a:lstStyle/>
          <a:p>
            <a:pPr algn="l"/>
            <a:r>
              <a:rPr kumimoji="1" lang="ja-JP" altLang="en-US" sz="2400" b="1" dirty="0">
                <a:solidFill>
                  <a:srgbClr val="FF0000"/>
                </a:solidFill>
              </a:rPr>
              <a:t>異なる物理現象を統一的に表現する</a:t>
            </a:r>
          </a:p>
        </p:txBody>
      </p:sp>
    </p:spTree>
    <p:extLst>
      <p:ext uri="{BB962C8B-B14F-4D97-AF65-F5344CB8AC3E}">
        <p14:creationId xmlns:p14="http://schemas.microsoft.com/office/powerpoint/2010/main" val="105515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7087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a:t>
            </a:r>
            <a:endParaRPr lang="en-US" altLang="ja-JP" dirty="0"/>
          </a:p>
        </p:txBody>
      </p:sp>
      <p:sp>
        <p:nvSpPr>
          <p:cNvPr id="28" name="テキスト ボックス 27">
            <a:extLst>
              <a:ext uri="{FF2B5EF4-FFF2-40B4-BE49-F238E27FC236}">
                <a16:creationId xmlns:a16="http://schemas.microsoft.com/office/drawing/2014/main" id="{25A51069-51D7-4569-96B5-3E7BC2093A8D}"/>
              </a:ext>
            </a:extLst>
          </p:cNvPr>
          <p:cNvSpPr txBox="1"/>
          <p:nvPr/>
        </p:nvSpPr>
        <p:spPr>
          <a:xfrm>
            <a:off x="5687450" y="2227157"/>
            <a:ext cx="6427080" cy="2475688"/>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ポテンシャルとフローの関係式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i="1" dirty="0">
                <a:latin typeface="Cambria Math" panose="02040503050406030204" pitchFamily="18" charset="0"/>
              </a:rPr>
              <a:t>(</a:t>
            </a:r>
            <a:r>
              <a:rPr lang="ja-JP" altLang="en-US" i="1" dirty="0">
                <a:latin typeface="Cambria Math" panose="02040503050406030204" pitchFamily="18" charset="0"/>
              </a:rPr>
              <a:t>フロー</a:t>
            </a:r>
            <a:r>
              <a:rPr lang="en-US" altLang="ja-JP" i="1" dirty="0">
                <a:latin typeface="Cambria Math" panose="02040503050406030204" pitchFamily="18" charset="0"/>
              </a:rPr>
              <a:t>) = (</a:t>
            </a:r>
            <a:r>
              <a:rPr lang="ja-JP" altLang="en-US" i="1" dirty="0">
                <a:latin typeface="Cambria Math" panose="02040503050406030204" pitchFamily="18" charset="0"/>
              </a:rPr>
              <a:t>コンダクタンス</a:t>
            </a:r>
            <a:r>
              <a:rPr lang="en-US" altLang="ja-JP" i="1" baseline="30000" dirty="0">
                <a:latin typeface="Cambria Math" panose="02040503050406030204" pitchFamily="18" charset="0"/>
              </a:rPr>
              <a:t>*2</a:t>
            </a:r>
            <a:r>
              <a:rPr lang="en-US" altLang="ja-JP" i="1" dirty="0">
                <a:latin typeface="Cambria Math" panose="02040503050406030204" pitchFamily="18" charset="0"/>
              </a:rPr>
              <a:t>)×(</a:t>
            </a:r>
            <a:r>
              <a:rPr lang="ja-JP" altLang="en-US" i="1" dirty="0">
                <a:latin typeface="Cambria Math" panose="02040503050406030204" pitchFamily="18" charset="0"/>
              </a:rPr>
              <a:t>ポテンシャルの差や勾配</a:t>
            </a:r>
            <a:r>
              <a:rPr lang="en-US" altLang="ja-JP" i="1" dirty="0">
                <a:latin typeface="Cambria Math" panose="02040503050406030204" pitchFamily="18" charset="0"/>
              </a:rPr>
              <a:t>)</a:t>
            </a:r>
            <a:endParaRPr kumimoji="1" lang="en-US" altLang="ja-JP" b="0" i="1" dirty="0">
              <a:latin typeface="Cambria Math" panose="02040503050406030204" pitchFamily="18" charset="0"/>
            </a:endParaRPr>
          </a:p>
          <a:p>
            <a:pPr algn="ctr"/>
            <a:endParaRPr kumimoji="1" lang="en-US" altLang="ja-JP" sz="3200" b="0" dirty="0"/>
          </a:p>
          <a:p>
            <a:pPr algn="ctr"/>
            <a:endParaRPr kumimoji="1" lang="en-US" altLang="ja-JP" sz="3200" b="0" dirty="0"/>
          </a:p>
        </p:txBody>
      </p:sp>
      <p:grpSp>
        <p:nvGrpSpPr>
          <p:cNvPr id="15" name="グループ化 14">
            <a:extLst>
              <a:ext uri="{FF2B5EF4-FFF2-40B4-BE49-F238E27FC236}">
                <a16:creationId xmlns:a16="http://schemas.microsoft.com/office/drawing/2014/main" id="{988E6E5C-6FFD-455A-8832-DDA73FA6AF37}"/>
              </a:ext>
            </a:extLst>
          </p:cNvPr>
          <p:cNvGrpSpPr/>
          <p:nvPr/>
        </p:nvGrpSpPr>
        <p:grpSpPr>
          <a:xfrm>
            <a:off x="596231" y="2339819"/>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1335862" cy="991123"/>
            </a:xfrm>
            <a:prstGeom prst="rect">
              <a:avLst/>
            </a:prstGeom>
            <a:noFill/>
          </p:spPr>
          <p:txBody>
            <a:bodyPr wrap="none" rtlCol="0">
              <a:spAutoFit/>
            </a:bodyPr>
            <a:lstStyle/>
            <a:p>
              <a:pPr algn="l"/>
              <a:r>
                <a:rPr kumimoji="1" lang="ja-JP" altLang="en-US" sz="2000" dirty="0"/>
                <a:t>フロー</a:t>
              </a:r>
              <a:endParaRPr kumimoji="1" lang="en-US" altLang="ja-JP" sz="2000" dirty="0"/>
            </a:p>
            <a:p>
              <a:pPr algn="l"/>
              <a:r>
                <a:rPr kumimoji="1" lang="en-US" altLang="ja-JP" sz="2000" dirty="0"/>
                <a:t>F</a:t>
              </a:r>
              <a:endParaRPr kumimoji="1" lang="ja-JP" altLang="en-US" sz="2000" baseline="-25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540505" y="5132786"/>
            <a:ext cx="11393838" cy="840010"/>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フローはポテンシャルの大きい</a:t>
            </a:r>
            <a:r>
              <a:rPr kumimoji="1" lang="en-US" altLang="ja-JP" sz="2400" dirty="0">
                <a:solidFill>
                  <a:schemeClr val="tx1"/>
                </a:solidFill>
              </a:rPr>
              <a:t>(</a:t>
            </a:r>
            <a:r>
              <a:rPr kumimoji="1" lang="ja-JP" altLang="en-US" sz="2400" dirty="0">
                <a:solidFill>
                  <a:schemeClr val="tx1"/>
                </a:solidFill>
              </a:rPr>
              <a:t>高い</a:t>
            </a:r>
            <a:r>
              <a:rPr kumimoji="1" lang="en-US" altLang="ja-JP" sz="2400" dirty="0">
                <a:solidFill>
                  <a:schemeClr val="tx1"/>
                </a:solidFill>
              </a:rPr>
              <a:t>)</a:t>
            </a:r>
            <a:r>
              <a:rPr kumimoji="1" lang="ja-JP" altLang="en-US" sz="2400" dirty="0">
                <a:solidFill>
                  <a:schemeClr val="tx1"/>
                </a:solidFill>
              </a:rPr>
              <a:t>ところから小さい</a:t>
            </a:r>
            <a:r>
              <a:rPr kumimoji="1" lang="en-US" altLang="ja-JP" sz="2400" dirty="0">
                <a:solidFill>
                  <a:schemeClr val="tx1"/>
                </a:solidFill>
              </a:rPr>
              <a:t>(</a:t>
            </a:r>
            <a:r>
              <a:rPr kumimoji="1" lang="ja-JP" altLang="en-US" sz="2400" dirty="0">
                <a:solidFill>
                  <a:schemeClr val="tx1"/>
                </a:solidFill>
              </a:rPr>
              <a:t>低い</a:t>
            </a:r>
            <a:r>
              <a:rPr kumimoji="1" lang="en-US" altLang="ja-JP" sz="2400" dirty="0">
                <a:solidFill>
                  <a:schemeClr val="tx1"/>
                </a:solidFill>
              </a:rPr>
              <a:t>)</a:t>
            </a:r>
            <a:r>
              <a:rPr kumimoji="1" lang="ja-JP" altLang="en-US" sz="2400" dirty="0">
                <a:solidFill>
                  <a:schemeClr val="tx1"/>
                </a:solidFill>
              </a:rPr>
              <a:t>ところへ流れます。</a:t>
            </a:r>
            <a:endParaRPr kumimoji="1" lang="en-US" altLang="ja-JP" sz="2400" dirty="0">
              <a:solidFill>
                <a:schemeClr val="tx1"/>
              </a:solidFill>
            </a:endParaRPr>
          </a:p>
        </p:txBody>
      </p:sp>
      <p:sp>
        <p:nvSpPr>
          <p:cNvPr id="3" name="正方形/長方形 2"/>
          <p:cNvSpPr/>
          <p:nvPr/>
        </p:nvSpPr>
        <p:spPr>
          <a:xfrm>
            <a:off x="473195" y="820925"/>
            <a:ext cx="10710449" cy="1107996"/>
          </a:xfrm>
          <a:prstGeom prst="rect">
            <a:avLst/>
          </a:prstGeom>
        </p:spPr>
        <p:txBody>
          <a:bodyPr wrap="square">
            <a:spAutoFit/>
          </a:bodyPr>
          <a:lstStyle/>
          <a:p>
            <a:r>
              <a:rPr lang="ja-JP" altLang="en-US" sz="2400" b="1" dirty="0">
                <a:effectLst>
                  <a:outerShdw blurRad="38100" dist="38100" dir="2700000" algn="tl">
                    <a:srgbClr val="000000">
                      <a:alpha val="43137"/>
                    </a:srgbClr>
                  </a:outerShdw>
                </a:effectLst>
              </a:rPr>
              <a:t>多くの物理現象はポテンシャル</a:t>
            </a:r>
            <a:r>
              <a:rPr lang="en-US" altLang="ja-JP" sz="2400" b="1" baseline="30000" dirty="0">
                <a:effectLst>
                  <a:outerShdw blurRad="38100" dist="38100" dir="2700000" algn="tl">
                    <a:srgbClr val="000000">
                      <a:alpha val="43137"/>
                    </a:srgbClr>
                  </a:outerShdw>
                </a:effectLst>
              </a:rPr>
              <a:t>*1</a:t>
            </a:r>
            <a:r>
              <a:rPr lang="ja-JP" altLang="en-US" sz="2400" b="1" dirty="0">
                <a:effectLst>
                  <a:outerShdw blurRad="38100" dist="38100" dir="2700000" algn="tl">
                    <a:srgbClr val="000000">
                      <a:alpha val="43137"/>
                    </a:srgbClr>
                  </a:outerShdw>
                </a:effectLst>
              </a:rPr>
              <a:t>と、そのポテンシャルの勾配に応じて</a:t>
            </a:r>
            <a:endParaRPr lang="en-US" altLang="ja-JP" sz="2400" b="1" dirty="0">
              <a:effectLst>
                <a:outerShdw blurRad="38100" dist="38100" dir="2700000" algn="tl">
                  <a:srgbClr val="000000">
                    <a:alpha val="43137"/>
                  </a:srgbClr>
                </a:outerShdw>
              </a:effectLst>
            </a:endParaRPr>
          </a:p>
          <a:p>
            <a:r>
              <a:rPr lang="ja-JP" altLang="en-US" sz="2400" b="1" dirty="0">
                <a:effectLst>
                  <a:outerShdw blurRad="38100" dist="38100" dir="2700000" algn="tl">
                    <a:srgbClr val="000000">
                      <a:alpha val="43137"/>
                    </a:srgbClr>
                  </a:outerShdw>
                </a:effectLst>
              </a:rPr>
              <a:t>発生するフロー</a:t>
            </a:r>
            <a:r>
              <a:rPr lang="en-US" altLang="ja-JP" sz="2400" b="1" baseline="30000" dirty="0">
                <a:effectLst>
                  <a:outerShdw blurRad="38100" dist="38100" dir="2700000" algn="tl">
                    <a:srgbClr val="000000">
                      <a:alpha val="43137"/>
                    </a:srgbClr>
                  </a:outerShdw>
                </a:effectLst>
              </a:rPr>
              <a:t>*1</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流動量</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によって統一的に表すことが出来ます。</a:t>
            </a:r>
            <a:endParaRPr lang="en-US" altLang="ja-JP" sz="2400" b="1" dirty="0">
              <a:effectLst>
                <a:outerShdw blurRad="38100" dist="38100" dir="2700000" algn="tl">
                  <a:srgbClr val="000000">
                    <a:alpha val="43137"/>
                  </a:srgbClr>
                </a:outerShdw>
              </a:effectLst>
            </a:endParaRPr>
          </a:p>
          <a:p>
            <a:r>
              <a:rPr lang="ja-JP" altLang="en-US" dirty="0"/>
              <a:t>　ここでポテンシャルとは、何かを駆動させることができる潜在的なスカラー量程度にお考え下さい。</a:t>
            </a:r>
            <a:endParaRPr lang="en-US" altLang="ja-JP" dirty="0"/>
          </a:p>
        </p:txBody>
      </p:sp>
      <p:sp>
        <p:nvSpPr>
          <p:cNvPr id="11" name="テキスト ボックス 10">
            <a:extLst>
              <a:ext uri="{FF2B5EF4-FFF2-40B4-BE49-F238E27FC236}">
                <a16:creationId xmlns:a16="http://schemas.microsoft.com/office/drawing/2014/main" id="{B0092DCA-C943-4ECB-8418-20526105DB63}"/>
              </a:ext>
            </a:extLst>
          </p:cNvPr>
          <p:cNvSpPr txBox="1"/>
          <p:nvPr/>
        </p:nvSpPr>
        <p:spPr>
          <a:xfrm>
            <a:off x="7134320" y="6356350"/>
            <a:ext cx="3533340" cy="338554"/>
          </a:xfrm>
          <a:prstGeom prst="rect">
            <a:avLst/>
          </a:prstGeom>
          <a:noFill/>
        </p:spPr>
        <p:txBody>
          <a:bodyPr wrap="none" rtlCol="0">
            <a:spAutoFit/>
          </a:bodyPr>
          <a:lstStyle/>
          <a:p>
            <a:pPr algn="l"/>
            <a:r>
              <a:rPr kumimoji="1" lang="en-US" altLang="ja-JP" sz="1600" dirty="0"/>
              <a:t>*2</a:t>
            </a:r>
            <a:r>
              <a:rPr lang="ja-JP" altLang="en-US" sz="1600" dirty="0"/>
              <a:t> フローの</a:t>
            </a:r>
            <a:r>
              <a:rPr kumimoji="1" lang="ja-JP" altLang="en-US" sz="1600" dirty="0"/>
              <a:t>流れやすさを表す度合い</a:t>
            </a:r>
            <a:endParaRPr kumimoji="1" lang="en-US" altLang="ja-JP" sz="1600" dirty="0"/>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81EB1D74-D7A5-4796-89B6-52DFA15D819D}"/>
                  </a:ext>
                </a:extLst>
              </p:cNvPr>
              <p:cNvSpPr txBox="1"/>
              <p:nvPr/>
            </p:nvSpPr>
            <p:spPr>
              <a:xfrm>
                <a:off x="6480464" y="3813583"/>
                <a:ext cx="3121995"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𝑃</m:t>
                      </m:r>
                    </m:oMath>
                  </m:oMathPara>
                </a14:m>
                <a:endParaRPr lang="ja-JP" altLang="en-US" sz="3200" dirty="0"/>
              </a:p>
            </p:txBody>
          </p:sp>
        </mc:Choice>
        <mc:Fallback>
          <p:sp>
            <p:nvSpPr>
              <p:cNvPr id="24" name="テキスト ボックス 23">
                <a:extLst>
                  <a:ext uri="{FF2B5EF4-FFF2-40B4-BE49-F238E27FC236}">
                    <a16:creationId xmlns:a16="http://schemas.microsoft.com/office/drawing/2014/main" id="{81EB1D74-D7A5-4796-89B6-52DFA15D819D}"/>
                  </a:ext>
                </a:extLst>
              </p:cNvPr>
              <p:cNvSpPr txBox="1">
                <a:spLocks noRot="1" noChangeAspect="1" noMove="1" noResize="1" noEditPoints="1" noAdjustHandles="1" noChangeArrowheads="1" noChangeShapeType="1" noTextEdit="1"/>
              </p:cNvSpPr>
              <p:nvPr/>
            </p:nvSpPr>
            <p:spPr>
              <a:xfrm>
                <a:off x="6480464" y="3813583"/>
                <a:ext cx="3121995" cy="584775"/>
              </a:xfrm>
              <a:prstGeom prst="rect">
                <a:avLst/>
              </a:prstGeom>
              <a:blipFill>
                <a:blip r:embed="rId2"/>
                <a:stretch>
                  <a:fillRect/>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B6C75953-99CE-4707-ABD8-FDFB51FAAB2E}"/>
              </a:ext>
            </a:extLst>
          </p:cNvPr>
          <p:cNvCxnSpPr/>
          <p:nvPr/>
        </p:nvCxnSpPr>
        <p:spPr>
          <a:xfrm>
            <a:off x="1539857" y="4398358"/>
            <a:ext cx="228881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5D48C49-AE80-419A-BE9B-FB014CBB9701}"/>
              </a:ext>
            </a:extLst>
          </p:cNvPr>
          <p:cNvSpPr txBox="1"/>
          <p:nvPr/>
        </p:nvSpPr>
        <p:spPr>
          <a:xfrm>
            <a:off x="2375503" y="4019287"/>
            <a:ext cx="696024" cy="338554"/>
          </a:xfrm>
          <a:prstGeom prst="rect">
            <a:avLst/>
          </a:prstGeom>
          <a:noFill/>
        </p:spPr>
        <p:txBody>
          <a:bodyPr wrap="none" rtlCol="0">
            <a:spAutoFit/>
          </a:bodyPr>
          <a:lstStyle/>
          <a:p>
            <a:pPr algn="l"/>
            <a:r>
              <a:rPr kumimoji="1" lang="ja-JP" altLang="en-US" sz="1600" dirty="0"/>
              <a:t>距離</a:t>
            </a:r>
            <a:r>
              <a:rPr kumimoji="1" lang="en-US" altLang="ja-JP" sz="1600" dirty="0"/>
              <a:t>x</a:t>
            </a:r>
            <a:endParaRPr kumimoji="1" lang="ja-JP" altLang="en-US" sz="1600" dirty="0"/>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DE5BBF82-21B5-416E-A4B3-99911B9A3E99}"/>
                  </a:ext>
                </a:extLst>
              </p:cNvPr>
              <p:cNvSpPr txBox="1"/>
              <p:nvPr/>
            </p:nvSpPr>
            <p:spPr>
              <a:xfrm>
                <a:off x="9489697" y="3536758"/>
                <a:ext cx="2189381" cy="11791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rPr>
                        <m:t>=</m:t>
                      </m:r>
                      <m:d>
                        <m:dPr>
                          <m:begChr m:val="{"/>
                          <m:endChr m:val=""/>
                          <m:ctrlPr>
                            <a:rPr kumimoji="1" lang="en-US" altLang="ja-JP" sz="1800" b="0" i="1" smtClean="0">
                              <a:latin typeface="Cambria Math" panose="02040503050406030204" pitchFamily="18" charset="0"/>
                            </a:rPr>
                          </m:ctrlPr>
                        </m:dPr>
                        <m:e>
                          <m:eqArr>
                            <m:eqArrPr>
                              <m:ctrlPr>
                                <a:rPr kumimoji="1" lang="en-US" altLang="ja-JP" sz="1800" b="0" i="1" smtClean="0">
                                  <a:latin typeface="Cambria Math" panose="02040503050406030204" pitchFamily="18" charset="0"/>
                                </a:rPr>
                              </m:ctrlPr>
                            </m:eqArrPr>
                            <m:e>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1</m:t>
                                  </m:r>
                                </m:sub>
                              </m:sSub>
                            </m:e>
                            <m:e>
                              <m:r>
                                <a:rPr lang="en-US" altLang="ja-JP" b="0" i="1" smtClean="0">
                                  <a:latin typeface="Cambria Math" panose="02040503050406030204" pitchFamily="18" charset="0"/>
                                </a:rPr>
                                <m:t>𝑜𝑟</m:t>
                              </m:r>
                            </m:e>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1</m:t>
                                      </m:r>
                                    </m:sub>
                                  </m:sSub>
                                </m:num>
                                <m:den>
                                  <m:r>
                                    <a:rPr lang="en-US" altLang="ja-JP" i="1">
                                      <a:latin typeface="Cambria Math" panose="02040503050406030204" pitchFamily="18" charset="0"/>
                                    </a:rPr>
                                    <m:t>𝑥</m:t>
                                  </m:r>
                                </m:den>
                              </m:f>
                            </m:e>
                          </m:eqArr>
                        </m:e>
                      </m:d>
                    </m:oMath>
                  </m:oMathPara>
                </a14:m>
                <a:endParaRPr lang="ja-JP" altLang="en-US" dirty="0"/>
              </a:p>
            </p:txBody>
          </p:sp>
        </mc:Choice>
        <mc:Fallback>
          <p:sp>
            <p:nvSpPr>
              <p:cNvPr id="25" name="テキスト ボックス 24">
                <a:extLst>
                  <a:ext uri="{FF2B5EF4-FFF2-40B4-BE49-F238E27FC236}">
                    <a16:creationId xmlns:a16="http://schemas.microsoft.com/office/drawing/2014/main" id="{DE5BBF82-21B5-416E-A4B3-99911B9A3E99}"/>
                  </a:ext>
                </a:extLst>
              </p:cNvPr>
              <p:cNvSpPr txBox="1">
                <a:spLocks noRot="1" noChangeAspect="1" noMove="1" noResize="1" noEditPoints="1" noAdjustHandles="1" noChangeArrowheads="1" noChangeShapeType="1" noTextEdit="1"/>
              </p:cNvSpPr>
              <p:nvPr/>
            </p:nvSpPr>
            <p:spPr>
              <a:xfrm>
                <a:off x="9489697" y="3536758"/>
                <a:ext cx="2189381" cy="1179105"/>
              </a:xfrm>
              <a:prstGeom prst="rect">
                <a:avLst/>
              </a:prstGeom>
              <a:blipFill>
                <a:blip r:embed="rId3"/>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0686815E-A516-4FBD-AC32-CC348E995952}"/>
              </a:ext>
            </a:extLst>
          </p:cNvPr>
          <p:cNvSpPr txBox="1"/>
          <p:nvPr/>
        </p:nvSpPr>
        <p:spPr>
          <a:xfrm>
            <a:off x="7134320" y="6059906"/>
            <a:ext cx="3533340" cy="338554"/>
          </a:xfrm>
          <a:prstGeom prst="rect">
            <a:avLst/>
          </a:prstGeom>
          <a:noFill/>
        </p:spPr>
        <p:txBody>
          <a:bodyPr wrap="none" rtlCol="0">
            <a:spAutoFit/>
          </a:bodyPr>
          <a:lstStyle/>
          <a:p>
            <a:pPr algn="l"/>
            <a:r>
              <a:rPr kumimoji="1" lang="en-US" altLang="ja-JP" sz="1600" dirty="0"/>
              <a:t>*1</a:t>
            </a:r>
            <a:r>
              <a:rPr lang="ja-JP" altLang="en-US" sz="1600" dirty="0"/>
              <a:t> 分野によって呼び方は異なります</a:t>
            </a:r>
            <a:endParaRPr kumimoji="1" lang="en-US" altLang="ja-JP" sz="1600" dirty="0"/>
          </a:p>
        </p:txBody>
      </p:sp>
    </p:spTree>
    <p:extLst>
      <p:ext uri="{BB962C8B-B14F-4D97-AF65-F5344CB8AC3E}">
        <p14:creationId xmlns:p14="http://schemas.microsoft.com/office/powerpoint/2010/main" val="76333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a:t>
            </a:r>
            <a:r>
              <a:rPr lang="ja-JP" altLang="en-US" dirty="0"/>
              <a:t> 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81440"/>
            <a:ext cx="11380573" cy="830997"/>
          </a:xfrm>
          <a:prstGeom prst="rect">
            <a:avLst/>
          </a:prstGeom>
          <a:noFill/>
        </p:spPr>
        <p:txBody>
          <a:bodyPr wrap="square" rtlCol="0">
            <a:spAutoFit/>
          </a:bodyPr>
          <a:lstStyle/>
          <a:p>
            <a:r>
              <a:rPr lang="ja-JP" altLang="en-US" sz="2400" dirty="0"/>
              <a:t>温度をポテンシャル、熱流量をフローと考えると</a:t>
            </a:r>
            <a:endParaRPr lang="en-US" altLang="ja-JP" sz="2400" dirty="0"/>
          </a:p>
          <a:p>
            <a:r>
              <a:rPr lang="ja-JP" altLang="en-US" sz="2400" dirty="0"/>
              <a:t>熱の移動現象は以下のようになります。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4374" y="2761372"/>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0" y="3155816"/>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4424" y="3155816"/>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4374" y="3667512"/>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4424" y="3658576"/>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4374" y="4240669"/>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7989" y="3845951"/>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7273" y="2296612"/>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8153" y="2268709"/>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5777" y="2317819"/>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6101" y="1988851"/>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519092" y="5322837"/>
            <a:ext cx="2339102" cy="1200329"/>
          </a:xfrm>
          <a:prstGeom prst="rect">
            <a:avLst/>
          </a:prstGeom>
          <a:noFill/>
        </p:spPr>
        <p:txBody>
          <a:bodyPr wrap="none" rtlCol="0">
            <a:spAutoFit/>
          </a:bodyPr>
          <a:lstStyle/>
          <a:p>
            <a:pPr algn="l"/>
            <a:r>
              <a:rPr kumimoji="1" lang="ja-JP" altLang="en-US" sz="2400" dirty="0"/>
              <a:t>コンダクタンス</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61852" y="1922561"/>
                <a:ext cx="4192684" cy="2271900"/>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2400" dirty="0"/>
                  <a:t>温度と熱流量の関係式</a:t>
                </a:r>
                <a:endParaRPr lang="en-US" altLang="ja-JP" sz="2400" dirty="0"/>
              </a:p>
              <a:p>
                <a:pPr algn="ctr"/>
                <a:endParaRPr lang="en-US" altLang="ja-JP" sz="800" dirty="0"/>
              </a:p>
              <a:p>
                <a:pPr algn="ctr"/>
                <a:r>
                  <a:rPr lang="en-US" altLang="ja-JP" sz="2400" dirty="0"/>
                  <a:t>(</a:t>
                </a:r>
                <a:r>
                  <a:rPr lang="ja-JP" altLang="en-US" sz="2400" dirty="0"/>
                  <a:t>フーリエの法則</a:t>
                </a:r>
                <a:r>
                  <a:rPr lang="en-US" altLang="ja-JP" sz="2400" dirty="0"/>
                  <a:t>)</a:t>
                </a:r>
              </a:p>
              <a:p>
                <a:pPr algn="ctr"/>
                <a:endParaRPr kumimoji="1" lang="en-US" altLang="ja-JP" sz="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61852" y="1922561"/>
                <a:ext cx="4192684" cy="2271900"/>
              </a:xfrm>
              <a:prstGeom prst="rect">
                <a:avLst/>
              </a:prstGeom>
              <a:blipFill>
                <a:blip r:embed="rId2"/>
                <a:stretch>
                  <a:fillRect/>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68929" y="3821784"/>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68712" y="4476692"/>
            <a:ext cx="1107996" cy="461665"/>
          </a:xfrm>
          <a:prstGeom prst="rect">
            <a:avLst/>
          </a:prstGeom>
          <a:noFill/>
        </p:spPr>
        <p:txBody>
          <a:bodyPr wrap="none" rtlCol="0">
            <a:spAutoFit/>
          </a:bodyPr>
          <a:lstStyle/>
          <a:p>
            <a:pPr algn="l"/>
            <a:r>
              <a:rPr kumimoji="1" lang="ja-JP" altLang="en-US" sz="2400" dirty="0"/>
              <a:t>フロー</a:t>
            </a:r>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62070" y="4195577"/>
            <a:ext cx="2"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89142" y="4155416"/>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84742" y="4831625"/>
            <a:ext cx="2954655" cy="461665"/>
          </a:xfrm>
          <a:prstGeom prst="rect">
            <a:avLst/>
          </a:prstGeom>
          <a:noFill/>
        </p:spPr>
        <p:txBody>
          <a:bodyPr wrap="none" rtlCol="0">
            <a:spAutoFit/>
          </a:bodyPr>
          <a:lstStyle/>
          <a:p>
            <a:pPr algn="l"/>
            <a:r>
              <a:rPr kumimoji="1" lang="ja-JP" altLang="en-US" sz="2400" dirty="0"/>
              <a:t>ポテンシャルの</a:t>
            </a:r>
            <a:r>
              <a:rPr lang="ja-JP" altLang="en-US" sz="2400" dirty="0"/>
              <a:t>差分</a:t>
            </a:r>
            <a:endParaRPr kumimoji="1" lang="ja-JP" altLang="en-US" sz="2400" dirty="0"/>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25364" y="3906137"/>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688643" y="3906137"/>
            <a:ext cx="1004310" cy="14242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a:t>
            </a:r>
            <a:r>
              <a:rPr lang="ja-JP" altLang="en-US" dirty="0"/>
              <a:t> 各物理ドメイン</a:t>
            </a:r>
            <a:endParaRPr lang="en-US" altLang="ja-JP" dirty="0"/>
          </a:p>
        </p:txBody>
      </p:sp>
      <p:sp>
        <p:nvSpPr>
          <p:cNvPr id="34" name="正方形/長方形 33">
            <a:extLst>
              <a:ext uri="{FF2B5EF4-FFF2-40B4-BE49-F238E27FC236}">
                <a16:creationId xmlns:a16="http://schemas.microsoft.com/office/drawing/2014/main" id="{B470C7DF-A1EF-40AE-9FEB-FE163A63E5DA}"/>
              </a:ext>
            </a:extLst>
          </p:cNvPr>
          <p:cNvSpPr/>
          <p:nvPr/>
        </p:nvSpPr>
        <p:spPr>
          <a:xfrm>
            <a:off x="3005219" y="1612047"/>
            <a:ext cx="4627481" cy="400110"/>
          </a:xfrm>
          <a:prstGeom prst="rect">
            <a:avLst/>
          </a:prstGeom>
        </p:spPr>
        <p:txBody>
          <a:bodyPr wrap="square">
            <a:spAutoFit/>
          </a:bodyPr>
          <a:lstStyle/>
          <a:p>
            <a:r>
              <a:rPr lang="en-US" altLang="ja-JP" sz="2000" u="sng" dirty="0"/>
              <a:t>MSL</a:t>
            </a:r>
            <a:r>
              <a:rPr lang="ja-JP" altLang="en-US" sz="2000" u="sng" dirty="0"/>
              <a:t>の代表的なポテンシャルとフロー</a:t>
            </a:r>
          </a:p>
        </p:txBody>
      </p:sp>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350758466"/>
              </p:ext>
            </p:extLst>
          </p:nvPr>
        </p:nvGraphicFramePr>
        <p:xfrm>
          <a:off x="72985" y="2072096"/>
          <a:ext cx="9589175" cy="4284252"/>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3394673471"/>
                    </a:ext>
                  </a:extLst>
                </a:gridCol>
                <a:gridCol w="1952943">
                  <a:extLst>
                    <a:ext uri="{9D8B030D-6E8A-4147-A177-3AD203B41FA5}">
                      <a16:colId xmlns:a16="http://schemas.microsoft.com/office/drawing/2014/main" val="2262260087"/>
                    </a:ext>
                  </a:extLst>
                </a:gridCol>
                <a:gridCol w="1619568">
                  <a:extLst>
                    <a:ext uri="{9D8B030D-6E8A-4147-A177-3AD203B41FA5}">
                      <a16:colId xmlns:a16="http://schemas.microsoft.com/office/drawing/2014/main" val="2888631639"/>
                    </a:ext>
                  </a:extLst>
                </a:gridCol>
                <a:gridCol w="1365568">
                  <a:extLst>
                    <a:ext uri="{9D8B030D-6E8A-4147-A177-3AD203B41FA5}">
                      <a16:colId xmlns:a16="http://schemas.microsoft.com/office/drawing/2014/main" val="2643629885"/>
                    </a:ext>
                  </a:extLst>
                </a:gridCol>
                <a:gridCol w="1832648">
                  <a:extLst>
                    <a:ext uri="{9D8B030D-6E8A-4147-A177-3AD203B41FA5}">
                      <a16:colId xmlns:a16="http://schemas.microsoft.com/office/drawing/2014/main" val="2468099448"/>
                    </a:ext>
                  </a:extLst>
                </a:gridCol>
                <a:gridCol w="1656080">
                  <a:extLst>
                    <a:ext uri="{9D8B030D-6E8A-4147-A177-3AD203B41FA5}">
                      <a16:colId xmlns:a16="http://schemas.microsoft.com/office/drawing/2014/main" val="2797334696"/>
                    </a:ext>
                  </a:extLst>
                </a:gridCol>
              </a:tblGrid>
              <a:tr h="693030">
                <a:tc>
                  <a:txBody>
                    <a:bodyPr/>
                    <a:lstStyle/>
                    <a:p>
                      <a:r>
                        <a:rPr kumimoji="1" lang="ja-JP" altLang="en-US" sz="1800" dirty="0"/>
                        <a:t>物理現象</a:t>
                      </a:r>
                    </a:p>
                  </a:txBody>
                  <a:tcPr/>
                </a:tc>
                <a:tc>
                  <a:txBody>
                    <a:bodyPr/>
                    <a:lstStyle/>
                    <a:p>
                      <a:r>
                        <a:rPr kumimoji="1" lang="en-US" altLang="ja-JP" sz="1800" dirty="0"/>
                        <a:t>MSL</a:t>
                      </a:r>
                      <a:endParaRPr kumimoji="1" lang="ja-JP" altLang="en-US" sz="1800" dirty="0"/>
                    </a:p>
                  </a:txBody>
                  <a:tcPr/>
                </a:tc>
                <a:tc>
                  <a:txBody>
                    <a:bodyPr/>
                    <a:lstStyle/>
                    <a:p>
                      <a:r>
                        <a:rPr kumimoji="1" lang="ja-JP" altLang="en-US" sz="1800" dirty="0"/>
                        <a:t>ポテンシャル</a:t>
                      </a:r>
                      <a:endParaRPr kumimoji="1" lang="en-US" altLang="ja-JP" sz="1800" dirty="0"/>
                    </a:p>
                    <a:p>
                      <a:r>
                        <a:rPr kumimoji="1" lang="en-US" altLang="ja-JP" sz="1800" dirty="0"/>
                        <a:t>(across</a:t>
                      </a:r>
                      <a:r>
                        <a:rPr kumimoji="1" lang="ja-JP" altLang="en-US" sz="1800" dirty="0"/>
                        <a:t>変数</a:t>
                      </a:r>
                      <a:r>
                        <a:rPr kumimoji="1" lang="en-US" altLang="ja-JP" sz="1800" dirty="0"/>
                        <a:t>)</a:t>
                      </a:r>
                      <a:endParaRPr kumimoji="1" lang="en-US" altLang="ja-JP" sz="1600" dirty="0"/>
                    </a:p>
                  </a:txBody>
                  <a:tcPr/>
                </a:tc>
                <a:tc>
                  <a:txBody>
                    <a:bodyPr/>
                    <a:lstStyle/>
                    <a:p>
                      <a:r>
                        <a:rPr kumimoji="1" lang="ja-JP" altLang="en-US" sz="1800" dirty="0"/>
                        <a:t>フロー</a:t>
                      </a:r>
                      <a:endParaRPr kumimoji="1" lang="en-US" altLang="ja-JP" sz="1800" dirty="0"/>
                    </a:p>
                    <a:p>
                      <a:r>
                        <a:rPr kumimoji="1" lang="en-US" altLang="ja-JP" sz="1800" dirty="0"/>
                        <a:t>(flow</a:t>
                      </a:r>
                      <a:r>
                        <a:rPr kumimoji="1" lang="ja-JP" altLang="en-US" sz="1800" dirty="0"/>
                        <a:t>変数</a:t>
                      </a:r>
                      <a:r>
                        <a:rPr kumimoji="1" lang="en-US" altLang="ja-JP" sz="1800" dirty="0"/>
                        <a:t>)</a:t>
                      </a:r>
                      <a:endParaRPr kumimoji="1" lang="ja-JP" altLang="en-US" sz="1600" dirty="0"/>
                    </a:p>
                  </a:txBody>
                  <a:tcPr/>
                </a:tc>
                <a:tc>
                  <a:txBody>
                    <a:bodyPr/>
                    <a:lstStyle/>
                    <a:p>
                      <a:r>
                        <a:rPr kumimoji="1" lang="ja-JP" altLang="en-US" sz="1800" dirty="0"/>
                        <a:t>代表的な関係式</a:t>
                      </a:r>
                      <a:endParaRPr kumimoji="1" lang="ja-JP" altLang="en-US" sz="1800" baseline="30000" dirty="0"/>
                    </a:p>
                  </a:txBody>
                  <a:tcPr/>
                </a:tc>
                <a:tc>
                  <a:txBody>
                    <a:bodyPr/>
                    <a:lstStyle/>
                    <a:p>
                      <a:r>
                        <a:rPr kumimoji="1" lang="ja-JP" altLang="en-US" sz="1800" baseline="0" dirty="0"/>
                        <a:t>関係する法則や式</a:t>
                      </a:r>
                    </a:p>
                  </a:txBody>
                  <a:tcPr/>
                </a:tc>
                <a:extLst>
                  <a:ext uri="{0D108BD9-81ED-4DB2-BD59-A6C34878D82A}">
                    <a16:rowId xmlns:a16="http://schemas.microsoft.com/office/drawing/2014/main" val="3019091978"/>
                  </a:ext>
                </a:extLst>
              </a:tr>
              <a:tr h="598537">
                <a:tc>
                  <a:txBody>
                    <a:bodyPr/>
                    <a:lstStyle/>
                    <a:p>
                      <a:r>
                        <a:rPr kumimoji="1" lang="ja-JP" altLang="en-US" sz="1800" dirty="0"/>
                        <a:t>熱</a:t>
                      </a:r>
                    </a:p>
                  </a:txBody>
                  <a:tcPr/>
                </a:tc>
                <a:tc>
                  <a:txBody>
                    <a:bodyPr/>
                    <a:lstStyle/>
                    <a:p>
                      <a:r>
                        <a:rPr kumimoji="1" lang="en-US" altLang="ja-JP" sz="1200" dirty="0" err="1"/>
                        <a:t>Thermal.HeatTransfer</a:t>
                      </a:r>
                      <a:endParaRPr kumimoji="1" lang="ja-JP" altLang="en-US" sz="1200" dirty="0"/>
                    </a:p>
                  </a:txBody>
                  <a:tcPr/>
                </a:tc>
                <a:tc>
                  <a:txBody>
                    <a:bodyPr/>
                    <a:lstStyle/>
                    <a:p>
                      <a:r>
                        <a:rPr kumimoji="1" lang="ja-JP" altLang="en-US" sz="1800" dirty="0"/>
                        <a:t>温度</a:t>
                      </a:r>
                      <a:r>
                        <a:rPr kumimoji="1" lang="en-US" altLang="ja-JP" sz="1800" dirty="0"/>
                        <a:t>T</a:t>
                      </a:r>
                      <a:endParaRPr kumimoji="1" lang="ja-JP" altLang="en-US" sz="1800" dirty="0"/>
                    </a:p>
                  </a:txBody>
                  <a:tcPr/>
                </a:tc>
                <a:tc>
                  <a:txBody>
                    <a:bodyPr/>
                    <a:lstStyle/>
                    <a:p>
                      <a:r>
                        <a:rPr kumimoji="1" lang="ja-JP" altLang="en-US" sz="1800" dirty="0"/>
                        <a:t>熱流量</a:t>
                      </a:r>
                      <a:r>
                        <a:rPr kumimoji="1" lang="en-US" altLang="ja-JP" sz="1800" dirty="0"/>
                        <a:t>Q</a:t>
                      </a:r>
                      <a:endParaRPr kumimoji="1" lang="ja-JP" altLang="en-US" sz="1800" dirty="0"/>
                    </a:p>
                  </a:txBody>
                  <a:tcPr/>
                </a:tc>
                <a:tc>
                  <a:txBody>
                    <a:bodyPr/>
                    <a:lstStyle/>
                    <a:p>
                      <a:r>
                        <a:rPr kumimoji="1" lang="en-US" altLang="ja-JP" sz="1600" dirty="0"/>
                        <a:t>Q=Λ×ΔT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フーリエの法則</a:t>
                      </a:r>
                      <a:endParaRPr kumimoji="1" lang="ja-JP" altLang="en-US" sz="1600" dirty="0"/>
                    </a:p>
                  </a:txBody>
                  <a:tcPr/>
                </a:tc>
                <a:extLst>
                  <a:ext uri="{0D108BD9-81ED-4DB2-BD59-A6C34878D82A}">
                    <a16:rowId xmlns:a16="http://schemas.microsoft.com/office/drawing/2014/main" val="1994560438"/>
                  </a:ext>
                </a:extLst>
              </a:tr>
              <a:tr h="598537">
                <a:tc>
                  <a:txBody>
                    <a:bodyPr/>
                    <a:lstStyle/>
                    <a:p>
                      <a:r>
                        <a:rPr kumimoji="1" lang="ja-JP" altLang="en-US" sz="1800" dirty="0"/>
                        <a:t>流体</a:t>
                      </a:r>
                    </a:p>
                  </a:txBody>
                  <a:tcPr/>
                </a:tc>
                <a:tc>
                  <a:txBody>
                    <a:bodyPr/>
                    <a:lstStyle/>
                    <a:p>
                      <a:r>
                        <a:rPr kumimoji="1" lang="en-US" altLang="ja-JP" sz="1200" dirty="0" err="1"/>
                        <a:t>Thermal.FluidHeatFlow</a:t>
                      </a:r>
                      <a:endParaRPr kumimoji="1" lang="ja-JP" altLang="en-US" sz="1200" dirty="0"/>
                    </a:p>
                  </a:txBody>
                  <a:tcPr/>
                </a:tc>
                <a:tc>
                  <a:txBody>
                    <a:bodyPr/>
                    <a:lstStyle/>
                    <a:p>
                      <a:r>
                        <a:rPr kumimoji="1" lang="ja-JP" altLang="en-US" sz="1800" dirty="0"/>
                        <a:t>圧力</a:t>
                      </a:r>
                      <a:r>
                        <a:rPr kumimoji="1" lang="en-US" altLang="ja-JP" sz="1800" dirty="0"/>
                        <a:t>p</a:t>
                      </a:r>
                      <a:endParaRPr kumimoji="1" lang="ja-JP" altLang="en-US" sz="1800" dirty="0"/>
                    </a:p>
                  </a:txBody>
                  <a:tcPr/>
                </a:tc>
                <a:tc>
                  <a:txBody>
                    <a:bodyPr/>
                    <a:lstStyle/>
                    <a:p>
                      <a:r>
                        <a:rPr kumimoji="1" lang="ja-JP" altLang="en-US" sz="1800" dirty="0"/>
                        <a:t>質量流量</a:t>
                      </a:r>
                      <a:r>
                        <a:rPr kumimoji="1" lang="en-US" altLang="ja-JP" sz="1800" dirty="0"/>
                        <a:t>m</a:t>
                      </a:r>
                      <a:endParaRPr kumimoji="1" lang="ja-JP" altLang="en-US" sz="1800" dirty="0"/>
                    </a:p>
                  </a:txBody>
                  <a:tcPr/>
                </a:tc>
                <a:tc>
                  <a:txBody>
                    <a:bodyPr/>
                    <a:lstStyle/>
                    <a:p>
                      <a:r>
                        <a:rPr kumimoji="1" lang="en-US" altLang="ja-JP" sz="1600" dirty="0"/>
                        <a:t>m</a:t>
                      </a:r>
                      <a:r>
                        <a:rPr kumimoji="1" lang="en-US" altLang="ja-JP" sz="1600" baseline="30000" dirty="0"/>
                        <a:t>2</a:t>
                      </a:r>
                      <a:r>
                        <a:rPr kumimoji="1" lang="en-US" altLang="ja-JP" sz="1600" dirty="0"/>
                        <a:t>=k*</a:t>
                      </a:r>
                      <a:r>
                        <a:rPr kumimoji="1" lang="en-US" altLang="ja-JP" sz="1600" dirty="0" err="1"/>
                        <a:t>Δp</a:t>
                      </a:r>
                      <a:endParaRPr kumimoji="1" lang="ja-JP" altLang="en-US" sz="1600" dirty="0"/>
                    </a:p>
                  </a:txBody>
                  <a:tcPr/>
                </a:tc>
                <a:tc>
                  <a:txBody>
                    <a:bodyPr/>
                    <a:lstStyle/>
                    <a:p>
                      <a:r>
                        <a:rPr kumimoji="1" lang="ja-JP" altLang="en-US" sz="1400" dirty="0"/>
                        <a:t>ダルシー・ワイスバッハの式</a:t>
                      </a:r>
                    </a:p>
                  </a:txBody>
                  <a:tcPr/>
                </a:tc>
                <a:extLst>
                  <a:ext uri="{0D108BD9-81ED-4DB2-BD59-A6C34878D82A}">
                    <a16:rowId xmlns:a16="http://schemas.microsoft.com/office/drawing/2014/main" val="526622853"/>
                  </a:ext>
                </a:extLst>
              </a:tr>
              <a:tr h="598537">
                <a:tc>
                  <a:txBody>
                    <a:bodyPr/>
                    <a:lstStyle/>
                    <a:p>
                      <a:r>
                        <a:rPr kumimoji="1" lang="ja-JP" altLang="en-US" sz="1800" dirty="0"/>
                        <a:t>電気</a:t>
                      </a:r>
                    </a:p>
                  </a:txBody>
                  <a:tcPr/>
                </a:tc>
                <a:tc>
                  <a:txBody>
                    <a:bodyPr/>
                    <a:lstStyle/>
                    <a:p>
                      <a:r>
                        <a:rPr kumimoji="1" lang="en-US" altLang="ja-JP" sz="1200" dirty="0" err="1"/>
                        <a:t>Electrical.Analog</a:t>
                      </a:r>
                      <a:endParaRPr kumimoji="1" lang="ja-JP" altLang="en-US" sz="1200" dirty="0"/>
                    </a:p>
                  </a:txBody>
                  <a:tcPr/>
                </a:tc>
                <a:tc>
                  <a:txBody>
                    <a:bodyPr/>
                    <a:lstStyle/>
                    <a:p>
                      <a:r>
                        <a:rPr kumimoji="1" lang="ja-JP" altLang="en-US" sz="1800" dirty="0"/>
                        <a:t>電圧</a:t>
                      </a:r>
                      <a:r>
                        <a:rPr kumimoji="1" lang="en-US" altLang="ja-JP" sz="1800" dirty="0" err="1"/>
                        <a:t>V</a:t>
                      </a:r>
                      <a:r>
                        <a:rPr kumimoji="1" lang="en-US" altLang="ja-JP" sz="1800" baseline="-25000" dirty="0" err="1"/>
                        <a:t>e</a:t>
                      </a:r>
                      <a:endParaRPr kumimoji="1" lang="ja-JP" altLang="en-US" sz="1800" baseline="-25000" dirty="0"/>
                    </a:p>
                  </a:txBody>
                  <a:tcPr/>
                </a:tc>
                <a:tc>
                  <a:txBody>
                    <a:bodyPr/>
                    <a:lstStyle/>
                    <a:p>
                      <a:r>
                        <a:rPr kumimoji="1" lang="ja-JP" altLang="en-US" sz="1800" dirty="0"/>
                        <a:t>電流</a:t>
                      </a:r>
                      <a:r>
                        <a:rPr kumimoji="1" lang="en-US" altLang="ja-JP" sz="1800" dirty="0" err="1"/>
                        <a:t>i</a:t>
                      </a:r>
                      <a:endParaRPr kumimoji="1" lang="ja-JP" altLang="en-US" sz="1800" dirty="0"/>
                    </a:p>
                  </a:txBody>
                  <a:tcPr/>
                </a:tc>
                <a:tc>
                  <a:txBody>
                    <a:bodyPr/>
                    <a:lstStyle/>
                    <a:p>
                      <a:r>
                        <a:rPr kumimoji="1" lang="en-US" altLang="ja-JP" sz="1600" dirty="0"/>
                        <a:t>i = </a:t>
                      </a:r>
                      <a:r>
                        <a:rPr kumimoji="1" lang="en-US" altLang="ja-JP" sz="1600" dirty="0" err="1"/>
                        <a:t>G×Δv</a:t>
                      </a:r>
                      <a:r>
                        <a:rPr kumimoji="1" lang="en-US" altLang="ja-JP" sz="1600" baseline="-25000" dirty="0" err="1"/>
                        <a:t>e</a:t>
                      </a:r>
                      <a:endParaRPr kumimoji="1" lang="en-US" altLang="ja-JP" sz="16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オームの法則</a:t>
                      </a:r>
                      <a:endParaRPr kumimoji="1" lang="ja-JP" altLang="en-US" sz="1600" dirty="0"/>
                    </a:p>
                  </a:txBody>
                  <a:tcPr/>
                </a:tc>
                <a:extLst>
                  <a:ext uri="{0D108BD9-81ED-4DB2-BD59-A6C34878D82A}">
                    <a16:rowId xmlns:a16="http://schemas.microsoft.com/office/drawing/2014/main" val="2699405168"/>
                  </a:ext>
                </a:extLst>
              </a:tr>
              <a:tr h="598537">
                <a:tc>
                  <a:txBody>
                    <a:bodyPr/>
                    <a:lstStyle/>
                    <a:p>
                      <a:r>
                        <a:rPr kumimoji="1" lang="ja-JP" altLang="en-US" sz="1800" dirty="0"/>
                        <a:t>磁気</a:t>
                      </a:r>
                    </a:p>
                  </a:txBody>
                  <a:tcPr/>
                </a:tc>
                <a:tc>
                  <a:txBody>
                    <a:bodyPr/>
                    <a:lstStyle/>
                    <a:p>
                      <a:r>
                        <a:rPr kumimoji="1" lang="en-US" altLang="ja-JP" sz="1200" dirty="0" err="1"/>
                        <a:t>Magnetic.FluxTubes</a:t>
                      </a:r>
                      <a:endParaRPr kumimoji="1" lang="ja-JP" altLang="en-US" sz="1200" dirty="0"/>
                    </a:p>
                  </a:txBody>
                  <a:tcPr/>
                </a:tc>
                <a:tc>
                  <a:txBody>
                    <a:bodyPr/>
                    <a:lstStyle/>
                    <a:p>
                      <a:r>
                        <a:rPr kumimoji="1" lang="ja-JP" altLang="en-US" sz="1800" dirty="0"/>
                        <a:t>磁位</a:t>
                      </a:r>
                      <a:r>
                        <a:rPr kumimoji="1" lang="en-US" altLang="ja-JP" sz="1800" dirty="0" err="1"/>
                        <a:t>V</a:t>
                      </a:r>
                      <a:r>
                        <a:rPr kumimoji="1" lang="en-US" altLang="ja-JP" sz="1800" baseline="-25000" dirty="0" err="1"/>
                        <a:t>m</a:t>
                      </a:r>
                      <a:endParaRPr kumimoji="1" lang="ja-JP" altLang="en-US" sz="1800" baseline="-25000" dirty="0"/>
                    </a:p>
                  </a:txBody>
                  <a:tcPr/>
                </a:tc>
                <a:tc>
                  <a:txBody>
                    <a:bodyPr/>
                    <a:lstStyle/>
                    <a:p>
                      <a:r>
                        <a:rPr kumimoji="1" lang="ja-JP" altLang="en-US" sz="1800" dirty="0"/>
                        <a:t>磁束</a:t>
                      </a:r>
                      <a:r>
                        <a:rPr kumimoji="1" lang="en-US" altLang="ja-JP" sz="1800" dirty="0"/>
                        <a:t>φ</a:t>
                      </a:r>
                      <a:endParaRPr kumimoji="1" lang="ja-JP" altLang="en-US" sz="1800" dirty="0"/>
                    </a:p>
                  </a:txBody>
                  <a:tcPr/>
                </a:tc>
                <a:tc>
                  <a:txBody>
                    <a:bodyPr/>
                    <a:lstStyle/>
                    <a:p>
                      <a:r>
                        <a:rPr kumimoji="1" lang="en-US" altLang="ja-JP" sz="1600" dirty="0"/>
                        <a:t>φ</a:t>
                      </a:r>
                      <a:r>
                        <a:rPr kumimoji="1" lang="en-US" altLang="ja-JP" sz="1600" baseline="-25000" dirty="0"/>
                        <a:t> </a:t>
                      </a:r>
                      <a:r>
                        <a:rPr kumimoji="1" lang="en-US" altLang="ja-JP" sz="1600" dirty="0"/>
                        <a:t>= </a:t>
                      </a:r>
                      <a:r>
                        <a:rPr kumimoji="1" lang="en-US" altLang="ja-JP" sz="1600" dirty="0" err="1"/>
                        <a:t>P×ΔV</a:t>
                      </a:r>
                      <a:r>
                        <a:rPr kumimoji="1" lang="en-US" altLang="ja-JP" sz="1600" baseline="-25000" dirty="0" err="1"/>
                        <a:t>m</a:t>
                      </a:r>
                      <a:endParaRPr kumimoji="1" lang="ja-JP" altLang="en-US" sz="1600" dirty="0"/>
                    </a:p>
                  </a:txBody>
                  <a:tcPr/>
                </a:tc>
                <a:tc>
                  <a:txBody>
                    <a:bodyPr/>
                    <a:lstStyle/>
                    <a:p>
                      <a:r>
                        <a:rPr kumimoji="1" lang="ja-JP" altLang="en-US" sz="1400" dirty="0"/>
                        <a:t>ホプキンスの法則</a:t>
                      </a:r>
                    </a:p>
                  </a:txBody>
                  <a:tcPr/>
                </a:tc>
                <a:extLst>
                  <a:ext uri="{0D108BD9-81ED-4DB2-BD59-A6C34878D82A}">
                    <a16:rowId xmlns:a16="http://schemas.microsoft.com/office/drawing/2014/main" val="601096105"/>
                  </a:ext>
                </a:extLst>
              </a:tr>
              <a:tr h="598537">
                <a:tc>
                  <a:txBody>
                    <a:bodyPr/>
                    <a:lstStyle/>
                    <a:p>
                      <a:r>
                        <a:rPr kumimoji="1" lang="ja-JP" altLang="en-US" sz="1800" dirty="0"/>
                        <a:t>並進運動</a:t>
                      </a:r>
                    </a:p>
                  </a:txBody>
                  <a:tcPr/>
                </a:tc>
                <a:tc>
                  <a:txBody>
                    <a:bodyPr/>
                    <a:lstStyle/>
                    <a:p>
                      <a:r>
                        <a:rPr kumimoji="1" lang="en-US" altLang="ja-JP" sz="1200" dirty="0" err="1"/>
                        <a:t>Mechanics.Translational</a:t>
                      </a:r>
                      <a:endParaRPr kumimoji="1" lang="ja-JP" altLang="en-US" sz="1200" dirty="0"/>
                    </a:p>
                  </a:txBody>
                  <a:tcPr/>
                </a:tc>
                <a:tc>
                  <a:txBody>
                    <a:bodyPr/>
                    <a:lstStyle/>
                    <a:p>
                      <a:r>
                        <a:rPr kumimoji="1" lang="ja-JP" altLang="en-US" sz="1800" dirty="0"/>
                        <a:t>位置</a:t>
                      </a:r>
                      <a:r>
                        <a:rPr kumimoji="1" lang="en-US" altLang="ja-JP" sz="1800" dirty="0"/>
                        <a:t>s</a:t>
                      </a:r>
                      <a:endParaRPr kumimoji="1" lang="ja-JP" altLang="en-US" sz="1800" dirty="0"/>
                    </a:p>
                  </a:txBody>
                  <a:tcPr/>
                </a:tc>
                <a:tc>
                  <a:txBody>
                    <a:bodyPr/>
                    <a:lstStyle/>
                    <a:p>
                      <a:r>
                        <a:rPr kumimoji="1" lang="ja-JP" altLang="en-US" sz="1800" dirty="0"/>
                        <a:t>力</a:t>
                      </a:r>
                      <a:r>
                        <a:rPr kumimoji="1" lang="en-US" altLang="ja-JP" sz="1800" dirty="0"/>
                        <a:t>F</a:t>
                      </a:r>
                      <a:endParaRPr kumimoji="1" lang="ja-JP" altLang="en-US" sz="1800" dirty="0"/>
                    </a:p>
                  </a:txBody>
                  <a:tcPr/>
                </a:tc>
                <a:tc>
                  <a:txBody>
                    <a:bodyPr/>
                    <a:lstStyle/>
                    <a:p>
                      <a:r>
                        <a:rPr kumimoji="1" lang="en-US" altLang="ja-JP" sz="1600" dirty="0"/>
                        <a:t>F = K×Δs</a:t>
                      </a:r>
                      <a:endParaRPr kumimoji="1" lang="ja-JP" altLang="en-US" sz="1600" dirty="0"/>
                    </a:p>
                  </a:txBody>
                  <a:tcPr/>
                </a:tc>
                <a:tc>
                  <a:txBody>
                    <a:bodyPr/>
                    <a:lstStyle/>
                    <a:p>
                      <a:r>
                        <a:rPr kumimoji="1" lang="ja-JP" altLang="en-US" sz="1400" dirty="0"/>
                        <a:t>フックの法則</a:t>
                      </a:r>
                    </a:p>
                  </a:txBody>
                  <a:tcPr/>
                </a:tc>
                <a:extLst>
                  <a:ext uri="{0D108BD9-81ED-4DB2-BD59-A6C34878D82A}">
                    <a16:rowId xmlns:a16="http://schemas.microsoft.com/office/drawing/2014/main" val="3243361607"/>
                  </a:ext>
                </a:extLst>
              </a:tr>
              <a:tr h="598537">
                <a:tc>
                  <a:txBody>
                    <a:bodyPr/>
                    <a:lstStyle/>
                    <a:p>
                      <a:r>
                        <a:rPr kumimoji="1" lang="ja-JP" altLang="en-US" sz="1800" dirty="0"/>
                        <a:t>回転運動</a:t>
                      </a:r>
                    </a:p>
                  </a:txBody>
                  <a:tcPr/>
                </a:tc>
                <a:tc>
                  <a:txBody>
                    <a:bodyPr/>
                    <a:lstStyle/>
                    <a:p>
                      <a:r>
                        <a:rPr kumimoji="1" lang="en-US" altLang="ja-JP" sz="1200" dirty="0" err="1"/>
                        <a:t>Mechanics.Rotational</a:t>
                      </a:r>
                      <a:endParaRPr kumimoji="1" lang="ja-JP" altLang="en-US" sz="1200" dirty="0"/>
                    </a:p>
                  </a:txBody>
                  <a:tcPr/>
                </a:tc>
                <a:tc>
                  <a:txBody>
                    <a:bodyPr/>
                    <a:lstStyle/>
                    <a:p>
                      <a:r>
                        <a:rPr kumimoji="1" lang="ja-JP" altLang="en-US" sz="1800" dirty="0"/>
                        <a:t>回転角度</a:t>
                      </a:r>
                      <a:r>
                        <a:rPr kumimoji="1" lang="en-US" altLang="ja-JP" sz="1800" dirty="0"/>
                        <a:t>φ</a:t>
                      </a:r>
                      <a:endParaRPr kumimoji="1" lang="ja-JP" altLang="en-US" sz="1800" dirty="0"/>
                    </a:p>
                  </a:txBody>
                  <a:tcPr/>
                </a:tc>
                <a:tc>
                  <a:txBody>
                    <a:bodyPr/>
                    <a:lstStyle/>
                    <a:p>
                      <a:r>
                        <a:rPr kumimoji="1" lang="ja-JP" altLang="en-US" sz="1800" dirty="0"/>
                        <a:t>トルク</a:t>
                      </a:r>
                      <a:r>
                        <a:rPr kumimoji="1" lang="en-US" altLang="ja-JP" sz="1800" dirty="0"/>
                        <a:t>τ</a:t>
                      </a:r>
                      <a:endParaRPr kumimoji="1" lang="ja-JP" altLang="en-US" sz="1800" dirty="0"/>
                    </a:p>
                  </a:txBody>
                  <a:tcPr/>
                </a:tc>
                <a:tc>
                  <a:txBody>
                    <a:bodyPr/>
                    <a:lstStyle/>
                    <a:p>
                      <a:r>
                        <a:rPr kumimoji="1" lang="en-US" altLang="ja-JP" sz="1600" dirty="0"/>
                        <a:t>τ= C</a:t>
                      </a:r>
                      <a:r>
                        <a:rPr kumimoji="1" lang="en-US" altLang="ja-JP" sz="1600" baseline="-25000" dirty="0"/>
                        <a:t>R</a:t>
                      </a:r>
                      <a:r>
                        <a:rPr kumimoji="1" lang="en-US" altLang="ja-JP" sz="1600" dirty="0"/>
                        <a:t>×ΔΦ</a:t>
                      </a:r>
                      <a:endParaRPr kumimoji="1" lang="ja-JP" altLang="en-US" sz="16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3238135866"/>
                  </a:ext>
                </a:extLst>
              </a:tr>
            </a:tbl>
          </a:graphicData>
        </a:graphic>
      </p:graphicFrame>
      <p:graphicFrame>
        <p:nvGraphicFramePr>
          <p:cNvPr id="10" name="表 9">
            <a:extLst>
              <a:ext uri="{FF2B5EF4-FFF2-40B4-BE49-F238E27FC236}">
                <a16:creationId xmlns:a16="http://schemas.microsoft.com/office/drawing/2014/main" id="{096F2ED7-883A-499A-B9BB-555D5F198A90}"/>
              </a:ext>
            </a:extLst>
          </p:cNvPr>
          <p:cNvGraphicFramePr>
            <a:graphicFrameLocks noGrp="1"/>
          </p:cNvGraphicFramePr>
          <p:nvPr>
            <p:extLst>
              <p:ext uri="{D42A27DB-BD31-4B8C-83A1-F6EECF244321}">
                <p14:modId xmlns:p14="http://schemas.microsoft.com/office/powerpoint/2010/main" val="2907148099"/>
              </p:ext>
            </p:extLst>
          </p:nvPr>
        </p:nvGraphicFramePr>
        <p:xfrm>
          <a:off x="9786024" y="2438400"/>
          <a:ext cx="2226311" cy="3917966"/>
        </p:xfrm>
        <a:graphic>
          <a:graphicData uri="http://schemas.openxmlformats.org/drawingml/2006/table">
            <a:tbl>
              <a:tblPr firstRow="1" bandRow="1">
                <a:tableStyleId>{9D7B26C5-4107-4FEC-AEDC-1716B250A1EF}</a:tableStyleId>
              </a:tblPr>
              <a:tblGrid>
                <a:gridCol w="1597343">
                  <a:extLst>
                    <a:ext uri="{9D8B030D-6E8A-4147-A177-3AD203B41FA5}">
                      <a16:colId xmlns:a16="http://schemas.microsoft.com/office/drawing/2014/main" val="2593308566"/>
                    </a:ext>
                  </a:extLst>
                </a:gridCol>
                <a:gridCol w="628968">
                  <a:extLst>
                    <a:ext uri="{9D8B030D-6E8A-4147-A177-3AD203B41FA5}">
                      <a16:colId xmlns:a16="http://schemas.microsoft.com/office/drawing/2014/main" val="3657409246"/>
                    </a:ext>
                  </a:extLst>
                </a:gridCol>
              </a:tblGrid>
              <a:tr h="301382">
                <a:tc>
                  <a:txBody>
                    <a:bodyPr/>
                    <a:lstStyle/>
                    <a:p>
                      <a:r>
                        <a:rPr kumimoji="1" lang="ja-JP" altLang="en-US" sz="1200" dirty="0"/>
                        <a:t>変数</a:t>
                      </a:r>
                    </a:p>
                  </a:txBody>
                  <a:tcPr/>
                </a:tc>
                <a:tc>
                  <a:txBody>
                    <a:bodyPr/>
                    <a:lstStyle/>
                    <a:p>
                      <a:r>
                        <a:rPr kumimoji="1" lang="ja-JP" altLang="en-US" sz="1200" dirty="0"/>
                        <a:t>記号</a:t>
                      </a:r>
                    </a:p>
                  </a:txBody>
                  <a:tcPr/>
                </a:tc>
                <a:extLst>
                  <a:ext uri="{0D108BD9-81ED-4DB2-BD59-A6C34878D82A}">
                    <a16:rowId xmlns:a16="http://schemas.microsoft.com/office/drawing/2014/main" val="2355783518"/>
                  </a:ext>
                </a:extLst>
              </a:tr>
              <a:tr h="301382">
                <a:tc>
                  <a:txBody>
                    <a:bodyPr/>
                    <a:lstStyle/>
                    <a:p>
                      <a:r>
                        <a:rPr kumimoji="1" lang="ja-JP" altLang="en-US" sz="1200" dirty="0"/>
                        <a:t>熱コンダクタンス</a:t>
                      </a:r>
                    </a:p>
                  </a:txBody>
                  <a:tcPr/>
                </a:tc>
                <a:tc>
                  <a:txBody>
                    <a:bodyPr/>
                    <a:lstStyle/>
                    <a:p>
                      <a:r>
                        <a:rPr kumimoji="1" lang="en-US" altLang="ja-JP" sz="1200" dirty="0"/>
                        <a:t>Λ</a:t>
                      </a:r>
                      <a:endParaRPr kumimoji="1" lang="ja-JP" altLang="en-US" sz="1200" dirty="0"/>
                    </a:p>
                  </a:txBody>
                  <a:tcPr/>
                </a:tc>
                <a:extLst>
                  <a:ext uri="{0D108BD9-81ED-4DB2-BD59-A6C34878D82A}">
                    <a16:rowId xmlns:a16="http://schemas.microsoft.com/office/drawing/2014/main" val="4053886293"/>
                  </a:ext>
                </a:extLst>
              </a:tr>
              <a:tr h="301382">
                <a:tc>
                  <a:txBody>
                    <a:bodyPr/>
                    <a:lstStyle/>
                    <a:p>
                      <a:r>
                        <a:rPr kumimoji="1" lang="ja-JP" altLang="en-US" sz="1200" dirty="0"/>
                        <a:t>温度勾配</a:t>
                      </a:r>
                    </a:p>
                  </a:txBody>
                  <a:tcPr/>
                </a:tc>
                <a:tc>
                  <a:txBody>
                    <a:bodyPr/>
                    <a:lstStyle/>
                    <a:p>
                      <a:r>
                        <a:rPr kumimoji="1" lang="en-US" altLang="ja-JP" sz="1200" dirty="0"/>
                        <a:t>ΔT</a:t>
                      </a:r>
                      <a:endParaRPr kumimoji="1" lang="ja-JP" altLang="en-US" sz="1200" dirty="0"/>
                    </a:p>
                  </a:txBody>
                  <a:tcPr/>
                </a:tc>
                <a:extLst>
                  <a:ext uri="{0D108BD9-81ED-4DB2-BD59-A6C34878D82A}">
                    <a16:rowId xmlns:a16="http://schemas.microsoft.com/office/drawing/2014/main" val="1398397173"/>
                  </a:ext>
                </a:extLst>
              </a:tr>
              <a:tr h="301382">
                <a:tc>
                  <a:txBody>
                    <a:bodyPr/>
                    <a:lstStyle/>
                    <a:p>
                      <a:r>
                        <a:rPr kumimoji="1" lang="ja-JP" altLang="en-US" sz="1200" dirty="0"/>
                        <a:t>損失係数</a:t>
                      </a:r>
                    </a:p>
                  </a:txBody>
                  <a:tcPr/>
                </a:tc>
                <a:tc>
                  <a:txBody>
                    <a:bodyPr/>
                    <a:lstStyle/>
                    <a:p>
                      <a:r>
                        <a:rPr kumimoji="1" lang="en-US" altLang="ja-JP" sz="1200" dirty="0"/>
                        <a:t>k</a:t>
                      </a:r>
                      <a:endParaRPr kumimoji="1" lang="ja-JP" altLang="en-US" sz="1200" dirty="0"/>
                    </a:p>
                  </a:txBody>
                  <a:tcPr/>
                </a:tc>
                <a:extLst>
                  <a:ext uri="{0D108BD9-81ED-4DB2-BD59-A6C34878D82A}">
                    <a16:rowId xmlns:a16="http://schemas.microsoft.com/office/drawing/2014/main" val="2648225924"/>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圧力勾配</a:t>
                      </a:r>
                      <a:endParaRPr kumimoji="1" lang="en-US" altLang="ja-JP" sz="1200" dirty="0"/>
                    </a:p>
                  </a:txBody>
                  <a:tcPr/>
                </a:tc>
                <a:tc>
                  <a:txBody>
                    <a:bodyPr/>
                    <a:lstStyle/>
                    <a:p>
                      <a:r>
                        <a:rPr kumimoji="1" lang="en-US" altLang="ja-JP" sz="1200" dirty="0" err="1"/>
                        <a:t>Δp</a:t>
                      </a:r>
                      <a:endParaRPr kumimoji="1" lang="ja-JP" altLang="en-US" sz="1200" dirty="0"/>
                    </a:p>
                  </a:txBody>
                  <a:tcPr/>
                </a:tc>
                <a:extLst>
                  <a:ext uri="{0D108BD9-81ED-4DB2-BD59-A6C34878D82A}">
                    <a16:rowId xmlns:a16="http://schemas.microsoft.com/office/drawing/2014/main" val="3245723405"/>
                  </a:ext>
                </a:extLst>
              </a:tr>
              <a:tr h="301382">
                <a:tc>
                  <a:txBody>
                    <a:bodyPr/>
                    <a:lstStyle/>
                    <a:p>
                      <a:r>
                        <a:rPr kumimoji="1" lang="ja-JP" altLang="en-US" sz="1200" dirty="0"/>
                        <a:t>電気コンダクタンス</a:t>
                      </a:r>
                    </a:p>
                  </a:txBody>
                  <a:tcPr/>
                </a:tc>
                <a:tc>
                  <a:txBody>
                    <a:bodyPr/>
                    <a:lstStyle/>
                    <a:p>
                      <a:r>
                        <a:rPr kumimoji="1" lang="en-US" altLang="ja-JP" sz="1200" dirty="0"/>
                        <a:t>G</a:t>
                      </a:r>
                      <a:endParaRPr kumimoji="1" lang="ja-JP" altLang="en-US" sz="1200" dirty="0"/>
                    </a:p>
                  </a:txBody>
                  <a:tcPr/>
                </a:tc>
                <a:extLst>
                  <a:ext uri="{0D108BD9-81ED-4DB2-BD59-A6C34878D82A}">
                    <a16:rowId xmlns:a16="http://schemas.microsoft.com/office/drawing/2014/main" val="907022597"/>
                  </a:ext>
                </a:extLst>
              </a:tr>
              <a:tr h="301382">
                <a:tc>
                  <a:txBody>
                    <a:bodyPr/>
                    <a:lstStyle/>
                    <a:p>
                      <a:r>
                        <a:rPr kumimoji="1" lang="ja-JP" altLang="en-US" sz="1200" dirty="0"/>
                        <a:t>電位差</a:t>
                      </a:r>
                    </a:p>
                  </a:txBody>
                  <a:tcPr/>
                </a:tc>
                <a:tc>
                  <a:txBody>
                    <a:bodyPr/>
                    <a:lstStyle/>
                    <a:p>
                      <a:r>
                        <a:rPr kumimoji="1" lang="en-US" altLang="ja-JP" sz="1200" dirty="0"/>
                        <a:t>ΔV</a:t>
                      </a:r>
                      <a:endParaRPr kumimoji="1" lang="ja-JP" altLang="en-US" sz="1200" dirty="0"/>
                    </a:p>
                  </a:txBody>
                  <a:tcPr/>
                </a:tc>
                <a:extLst>
                  <a:ext uri="{0D108BD9-81ED-4DB2-BD59-A6C34878D82A}">
                    <a16:rowId xmlns:a16="http://schemas.microsoft.com/office/drawing/2014/main" val="785093305"/>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磁気コンダクタンス</a:t>
                      </a:r>
                      <a:endParaRPr lang="en-US" altLang="ja-JP" sz="1200" dirty="0"/>
                    </a:p>
                  </a:txBody>
                  <a:tcPr/>
                </a:tc>
                <a:tc>
                  <a:txBody>
                    <a:bodyPr/>
                    <a:lstStyle/>
                    <a:p>
                      <a:r>
                        <a:rPr lang="en-US" altLang="ja-JP" sz="1200" dirty="0"/>
                        <a:t>P</a:t>
                      </a:r>
                      <a:endParaRPr kumimoji="1" lang="ja-JP" altLang="en-US" sz="1200" dirty="0"/>
                    </a:p>
                  </a:txBody>
                  <a:tcPr/>
                </a:tc>
                <a:extLst>
                  <a:ext uri="{0D108BD9-81ED-4DB2-BD59-A6C34878D82A}">
                    <a16:rowId xmlns:a16="http://schemas.microsoft.com/office/drawing/2014/main" val="1513443071"/>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磁位差</a:t>
                      </a:r>
                      <a:endParaRPr kumimoji="1" lang="en-US" altLang="ja-JP" sz="1200" dirty="0"/>
                    </a:p>
                  </a:txBody>
                  <a:tcPr/>
                </a:tc>
                <a:tc>
                  <a:txBody>
                    <a:bodyPr/>
                    <a:lstStyle/>
                    <a:p>
                      <a:r>
                        <a:rPr kumimoji="1" lang="en-US" altLang="ja-JP" sz="1200" dirty="0" err="1"/>
                        <a:t>ΔV</a:t>
                      </a:r>
                      <a:r>
                        <a:rPr kumimoji="1" lang="en-US" altLang="ja-JP" sz="1200" baseline="-25000" dirty="0" err="1"/>
                        <a:t>m</a:t>
                      </a:r>
                      <a:endParaRPr kumimoji="1" lang="ja-JP" altLang="en-US" sz="1200" dirty="0"/>
                    </a:p>
                  </a:txBody>
                  <a:tcPr/>
                </a:tc>
                <a:extLst>
                  <a:ext uri="{0D108BD9-81ED-4DB2-BD59-A6C34878D82A}">
                    <a16:rowId xmlns:a16="http://schemas.microsoft.com/office/drawing/2014/main" val="1237743602"/>
                  </a:ext>
                </a:extLst>
              </a:tr>
              <a:tr h="301382">
                <a:tc>
                  <a:txBody>
                    <a:bodyPr/>
                    <a:lstStyle/>
                    <a:p>
                      <a:r>
                        <a:rPr kumimoji="1" lang="ja-JP" altLang="en-US" sz="1200" dirty="0"/>
                        <a:t>ばね剛性</a:t>
                      </a:r>
                    </a:p>
                  </a:txBody>
                  <a:tcPr/>
                </a:tc>
                <a:tc>
                  <a:txBody>
                    <a:bodyPr/>
                    <a:lstStyle/>
                    <a:p>
                      <a:r>
                        <a:rPr kumimoji="1" lang="en-US" altLang="ja-JP" sz="1200" dirty="0"/>
                        <a:t>K</a:t>
                      </a:r>
                      <a:endParaRPr kumimoji="1" lang="ja-JP" altLang="en-US" sz="1200" dirty="0"/>
                    </a:p>
                  </a:txBody>
                  <a:tcPr/>
                </a:tc>
                <a:extLst>
                  <a:ext uri="{0D108BD9-81ED-4DB2-BD59-A6C34878D82A}">
                    <a16:rowId xmlns:a16="http://schemas.microsoft.com/office/drawing/2014/main" val="1269953189"/>
                  </a:ext>
                </a:extLst>
              </a:tr>
              <a:tr h="301382">
                <a:tc>
                  <a:txBody>
                    <a:bodyPr/>
                    <a:lstStyle/>
                    <a:p>
                      <a:r>
                        <a:rPr kumimoji="1" lang="ja-JP" altLang="en-US" sz="1200" dirty="0"/>
                        <a:t>変位</a:t>
                      </a:r>
                    </a:p>
                  </a:txBody>
                  <a:tcPr/>
                </a:tc>
                <a:tc>
                  <a:txBody>
                    <a:bodyPr/>
                    <a:lstStyle/>
                    <a:p>
                      <a:r>
                        <a:rPr kumimoji="1" lang="en-US" altLang="ja-JP" sz="1200" dirty="0" err="1"/>
                        <a:t>Δs</a:t>
                      </a:r>
                      <a:endParaRPr kumimoji="1" lang="ja-JP" altLang="en-US" sz="1200" dirty="0"/>
                    </a:p>
                  </a:txBody>
                  <a:tcPr/>
                </a:tc>
                <a:extLst>
                  <a:ext uri="{0D108BD9-81ED-4DB2-BD59-A6C34878D82A}">
                    <a16:rowId xmlns:a16="http://schemas.microsoft.com/office/drawing/2014/main" val="254082190"/>
                  </a:ext>
                </a:extLst>
              </a:tr>
              <a:tr h="301382">
                <a:tc>
                  <a:txBody>
                    <a:bodyPr/>
                    <a:lstStyle/>
                    <a:p>
                      <a:r>
                        <a:rPr kumimoji="1" lang="ja-JP" altLang="en-US" sz="1200" dirty="0"/>
                        <a:t>回転剛性</a:t>
                      </a:r>
                    </a:p>
                  </a:txBody>
                  <a:tcPr/>
                </a:tc>
                <a:tc>
                  <a:txBody>
                    <a:bodyPr/>
                    <a:lstStyle/>
                    <a:p>
                      <a:r>
                        <a:rPr kumimoji="1" lang="en-US" altLang="ja-JP" sz="1200" dirty="0"/>
                        <a:t>J</a:t>
                      </a:r>
                      <a:endParaRPr kumimoji="1" lang="ja-JP" altLang="en-US" sz="1200" dirty="0"/>
                    </a:p>
                  </a:txBody>
                  <a:tcPr/>
                </a:tc>
                <a:extLst>
                  <a:ext uri="{0D108BD9-81ED-4DB2-BD59-A6C34878D82A}">
                    <a16:rowId xmlns:a16="http://schemas.microsoft.com/office/drawing/2014/main" val="2056982659"/>
                  </a:ext>
                </a:extLst>
              </a:tr>
              <a:tr h="301382">
                <a:tc>
                  <a:txBody>
                    <a:bodyPr/>
                    <a:lstStyle/>
                    <a:p>
                      <a:r>
                        <a:rPr kumimoji="1" lang="ja-JP" altLang="en-US" sz="1200" dirty="0"/>
                        <a:t>ねじれ角</a:t>
                      </a:r>
                      <a:endParaRPr kumimoji="1" lang="en-US" altLang="ja-JP" sz="1200" dirty="0"/>
                    </a:p>
                  </a:txBody>
                  <a:tcPr/>
                </a:tc>
                <a:tc>
                  <a:txBody>
                    <a:bodyPr/>
                    <a:lstStyle/>
                    <a:p>
                      <a:r>
                        <a:rPr kumimoji="1" lang="en-US" altLang="ja-JP" sz="1200" dirty="0"/>
                        <a:t>ΔΦ</a:t>
                      </a:r>
                      <a:endParaRPr kumimoji="1" lang="ja-JP" altLang="en-US" sz="1200" dirty="0"/>
                    </a:p>
                  </a:txBody>
                  <a:tcPr/>
                </a:tc>
                <a:extLst>
                  <a:ext uri="{0D108BD9-81ED-4DB2-BD59-A6C34878D82A}">
                    <a16:rowId xmlns:a16="http://schemas.microsoft.com/office/drawing/2014/main" val="4027503329"/>
                  </a:ext>
                </a:extLst>
              </a:tr>
            </a:tbl>
          </a:graphicData>
        </a:graphic>
      </p:graphicFrame>
      <p:sp>
        <p:nvSpPr>
          <p:cNvPr id="2" name="テキスト ボックス 1">
            <a:extLst>
              <a:ext uri="{FF2B5EF4-FFF2-40B4-BE49-F238E27FC236}">
                <a16:creationId xmlns:a16="http://schemas.microsoft.com/office/drawing/2014/main" id="{4FE4852F-9F3D-42A7-8BA6-F90B228E7A44}"/>
              </a:ext>
            </a:extLst>
          </p:cNvPr>
          <p:cNvSpPr txBox="1"/>
          <p:nvPr/>
        </p:nvSpPr>
        <p:spPr>
          <a:xfrm>
            <a:off x="342901" y="721111"/>
            <a:ext cx="11714480" cy="830997"/>
          </a:xfrm>
          <a:prstGeom prst="rect">
            <a:avLst/>
          </a:prstGeom>
          <a:noFill/>
        </p:spPr>
        <p:txBody>
          <a:bodyPr wrap="square" rtlCol="0">
            <a:spAutoFit/>
          </a:bodyPr>
          <a:lstStyle/>
          <a:p>
            <a:pPr algn="l"/>
            <a:r>
              <a:rPr kumimoji="1" lang="en-US" altLang="ja-JP" sz="2400" dirty="0"/>
              <a:t>Modelica</a:t>
            </a:r>
            <a:r>
              <a:rPr kumimoji="1" lang="ja-JP" altLang="en-US" sz="2400" dirty="0"/>
              <a:t>では、</a:t>
            </a:r>
            <a:r>
              <a:rPr kumimoji="1" lang="ja-JP" altLang="en-US" sz="2400" dirty="0">
                <a:solidFill>
                  <a:srgbClr val="FF0000"/>
                </a:solidFill>
              </a:rPr>
              <a:t>ポテンシャルを</a:t>
            </a:r>
            <a:r>
              <a:rPr kumimoji="1" lang="en-US" altLang="ja-JP" sz="2400" dirty="0">
                <a:solidFill>
                  <a:srgbClr val="FF0000"/>
                </a:solidFill>
              </a:rPr>
              <a:t>across</a:t>
            </a:r>
            <a:r>
              <a:rPr kumimoji="1" lang="ja-JP" altLang="en-US" sz="2400" dirty="0">
                <a:solidFill>
                  <a:srgbClr val="FF0000"/>
                </a:solidFill>
              </a:rPr>
              <a:t>変数、フローを</a:t>
            </a:r>
            <a:r>
              <a:rPr kumimoji="1" lang="en-US" altLang="ja-JP" sz="2400" dirty="0">
                <a:solidFill>
                  <a:srgbClr val="FF0000"/>
                </a:solidFill>
              </a:rPr>
              <a:t>flow</a:t>
            </a:r>
            <a:r>
              <a:rPr kumimoji="1" lang="ja-JP" altLang="en-US" sz="2400" dirty="0">
                <a:solidFill>
                  <a:srgbClr val="FF0000"/>
                </a:solidFill>
              </a:rPr>
              <a:t>変数</a:t>
            </a:r>
            <a:r>
              <a:rPr kumimoji="1" lang="ja-JP" altLang="en-US" sz="2400" dirty="0"/>
              <a:t>として定義します。</a:t>
            </a:r>
            <a:endParaRPr kumimoji="1" lang="en-US" altLang="ja-JP" sz="2400" dirty="0"/>
          </a:p>
          <a:p>
            <a:pPr algn="l"/>
            <a:r>
              <a:rPr lang="ja-JP" altLang="en-US" sz="2400" dirty="0"/>
              <a:t>また各物理現象におけるポテンシャルとフローの関係は以下のようになっています。</a:t>
            </a:r>
            <a:endParaRPr kumimoji="1" lang="ja-JP" altLang="en-US" sz="2400" dirty="0"/>
          </a:p>
        </p:txBody>
      </p:sp>
    </p:spTree>
    <p:extLst>
      <p:ext uri="{BB962C8B-B14F-4D97-AF65-F5344CB8AC3E}">
        <p14:creationId xmlns:p14="http://schemas.microsoft.com/office/powerpoint/2010/main" val="13873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9998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552571" y="746635"/>
            <a:ext cx="11380573" cy="1938992"/>
          </a:xfrm>
          <a:prstGeom prst="rect">
            <a:avLst/>
          </a:prstGeom>
          <a:noFill/>
        </p:spPr>
        <p:txBody>
          <a:bodyPr wrap="square" rtlCol="0">
            <a:spAutoFit/>
          </a:bodyPr>
          <a:lstStyle/>
          <a:p>
            <a:r>
              <a:rPr lang="en-US" altLang="ja-JP" sz="2400" dirty="0"/>
              <a:t>across</a:t>
            </a:r>
            <a:r>
              <a:rPr lang="ja-JP" altLang="en-US" sz="2400" dirty="0"/>
              <a:t>変数、</a:t>
            </a:r>
            <a:r>
              <a:rPr lang="en-US" altLang="ja-JP" sz="2400" dirty="0"/>
              <a:t>flow</a:t>
            </a:r>
            <a:r>
              <a:rPr lang="ja-JP" altLang="en-US" sz="2400" dirty="0"/>
              <a:t>変数は</a:t>
            </a:r>
            <a:r>
              <a:rPr lang="en-US" altLang="ja-JP" sz="2400" dirty="0"/>
              <a:t>connector</a:t>
            </a:r>
            <a:r>
              <a:rPr lang="ja-JP" altLang="en-US" sz="2400" dirty="0"/>
              <a:t>クラスに宣言されます。</a:t>
            </a:r>
            <a:endParaRPr lang="en-US" altLang="ja-JP" sz="2400" dirty="0"/>
          </a:p>
          <a:p>
            <a:r>
              <a:rPr lang="en-US" altLang="ja-JP" sz="2400" dirty="0"/>
              <a:t>across</a:t>
            </a:r>
            <a:r>
              <a:rPr lang="ja-JP" altLang="en-US" sz="2400" dirty="0"/>
              <a:t>変数はスカラー（大きさのみで向きがない値</a:t>
            </a:r>
            <a:r>
              <a:rPr lang="en-US" altLang="ja-JP" sz="2400" dirty="0"/>
              <a:t>)</a:t>
            </a:r>
            <a:r>
              <a:rPr lang="ja-JP" altLang="en-US" sz="2400" dirty="0"/>
              <a:t>であり、</a:t>
            </a:r>
            <a:endParaRPr lang="en-US" altLang="ja-JP" sz="2400" dirty="0"/>
          </a:p>
          <a:p>
            <a:r>
              <a:rPr lang="en-US" altLang="ja-JP" sz="2400" dirty="0"/>
              <a:t>flow</a:t>
            </a:r>
            <a:r>
              <a:rPr lang="ja-JP" altLang="en-US" sz="2400" dirty="0"/>
              <a:t>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 across</a:t>
            </a:r>
            <a:r>
              <a:rPr lang="ja-JP" altLang="en-US" sz="2400" b="1" u="sng" dirty="0"/>
              <a:t>変数、</a:t>
            </a:r>
            <a:r>
              <a:rPr lang="en-US" altLang="ja-JP" sz="2400" b="1" u="sng" dirty="0"/>
              <a:t>flow</a:t>
            </a:r>
            <a:r>
              <a:rPr lang="ja-JP" altLang="en-US" sz="2400" b="1" u="sng" dirty="0"/>
              <a:t>変数の宣言方法</a:t>
            </a:r>
            <a:r>
              <a:rPr lang="en-US" altLang="ja-JP" sz="2400" b="1" u="sng" dirty="0"/>
              <a:t>(</a:t>
            </a:r>
            <a:r>
              <a:rPr lang="ja-JP" altLang="en-US" sz="2400" b="1" u="sng" dirty="0"/>
              <a:t>熱の場合</a:t>
            </a:r>
            <a:r>
              <a:rPr lang="en-US" altLang="ja-JP" sz="2400" b="1" u="sng" dirty="0"/>
              <a:t>)</a:t>
            </a:r>
          </a:p>
        </p:txBody>
      </p:sp>
      <p:grpSp>
        <p:nvGrpSpPr>
          <p:cNvPr id="34" name="グループ化 33">
            <a:extLst>
              <a:ext uri="{FF2B5EF4-FFF2-40B4-BE49-F238E27FC236}">
                <a16:creationId xmlns:a16="http://schemas.microsoft.com/office/drawing/2014/main" id="{FFB15A66-0E21-4697-83CC-6F946AE0BF23}"/>
              </a:ext>
            </a:extLst>
          </p:cNvPr>
          <p:cNvGrpSpPr/>
          <p:nvPr/>
        </p:nvGrpSpPr>
        <p:grpSpPr>
          <a:xfrm>
            <a:off x="990468" y="3088773"/>
            <a:ext cx="10974736" cy="2360199"/>
            <a:chOff x="1236002" y="3036793"/>
            <a:chExt cx="10974736" cy="2360199"/>
          </a:xfrm>
        </p:grpSpPr>
        <p:sp>
          <p:nvSpPr>
            <p:cNvPr id="29" name="Rectangle 2">
              <a:extLst>
                <a:ext uri="{FF2B5EF4-FFF2-40B4-BE49-F238E27FC236}">
                  <a16:creationId xmlns:a16="http://schemas.microsoft.com/office/drawing/2014/main" id="{B32F68F2-32DC-46B0-94F7-611311BF7F5C}"/>
                </a:ext>
              </a:extLst>
            </p:cNvPr>
            <p:cNvSpPr>
              <a:spLocks noChangeArrowheads="1"/>
            </p:cNvSpPr>
            <p:nvPr/>
          </p:nvSpPr>
          <p:spPr bwMode="auto">
            <a:xfrm>
              <a:off x="1236002" y="3036793"/>
              <a:ext cx="5719708" cy="2292935"/>
            </a:xfrm>
            <a:prstGeom prst="rect">
              <a:avLst/>
            </a:prstGeom>
            <a:noFill/>
            <a:ln>
              <a:solidFill>
                <a:schemeClr val="tx1"/>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connector</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HeatPort</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200" dirty="0">
                  <a:solidFill>
                    <a:srgbClr val="000000"/>
                  </a:solidFill>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200" dirty="0">
                  <a:solidFill>
                    <a:srgbClr val="000000"/>
                  </a:solidFill>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flow</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Q_flow;</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end</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HeatPort;</a:t>
              </a:r>
              <a:endParaRPr kumimoji="0" lang="ja-JP" altLang="ja-JP" sz="3200" b="0" i="0" u="none" strike="noStrike" cap="none" normalizeH="0" baseline="0" dirty="0">
                <a:ln>
                  <a:noFill/>
                </a:ln>
                <a:solidFill>
                  <a:schemeClr val="tx1"/>
                </a:solidFill>
                <a:effectLst/>
                <a:latin typeface="Arial" panose="020B0604020202020204" pitchFamily="34" charset="0"/>
              </a:endParaRPr>
            </a:p>
          </p:txBody>
        </p:sp>
        <p:sp>
          <p:nvSpPr>
            <p:cNvPr id="17" name="正方形/長方形 16">
              <a:extLst>
                <a:ext uri="{FF2B5EF4-FFF2-40B4-BE49-F238E27FC236}">
                  <a16:creationId xmlns:a16="http://schemas.microsoft.com/office/drawing/2014/main" id="{F50FF164-8ABB-4713-BB72-47CC9A47F858}"/>
                </a:ext>
              </a:extLst>
            </p:cNvPr>
            <p:cNvSpPr/>
            <p:nvPr/>
          </p:nvSpPr>
          <p:spPr>
            <a:xfrm>
              <a:off x="7149737" y="4421720"/>
              <a:ext cx="4273927" cy="400110"/>
            </a:xfrm>
            <a:prstGeom prst="rect">
              <a:avLst/>
            </a:prstGeom>
            <a:solidFill>
              <a:schemeClr val="accent5">
                <a:lumMod val="20000"/>
                <a:lumOff val="80000"/>
              </a:schemeClr>
            </a:solidFill>
          </p:spPr>
          <p:txBody>
            <a:bodyPr wrap="none">
              <a:spAutoFit/>
            </a:bodyPr>
            <a:lstStyle/>
            <a:p>
              <a:r>
                <a:rPr lang="ja-JP" altLang="en-US" sz="2000" dirty="0"/>
                <a:t>熱</a:t>
              </a:r>
              <a:r>
                <a:rPr kumimoji="1" lang="ja-JP" altLang="en-US" sz="2000" dirty="0"/>
                <a:t>流量　</a:t>
              </a:r>
              <a:r>
                <a:rPr lang="ja-JP" altLang="en-US" sz="2000" dirty="0"/>
                <a:t>フローに対応する</a:t>
              </a:r>
              <a:r>
                <a:rPr lang="en-US" altLang="ja-JP" sz="2000" dirty="0">
                  <a:solidFill>
                    <a:srgbClr val="FF0000"/>
                  </a:solidFill>
                </a:rPr>
                <a:t>flow</a:t>
              </a:r>
              <a:r>
                <a:rPr lang="ja-JP" altLang="en-US" sz="2000" dirty="0">
                  <a:solidFill>
                    <a:srgbClr val="FF0000"/>
                  </a:solidFill>
                </a:rPr>
                <a:t>変数</a:t>
              </a:r>
            </a:p>
          </p:txBody>
        </p:sp>
        <p:sp>
          <p:nvSpPr>
            <p:cNvPr id="19" name="正方形/長方形 18">
              <a:extLst>
                <a:ext uri="{FF2B5EF4-FFF2-40B4-BE49-F238E27FC236}">
                  <a16:creationId xmlns:a16="http://schemas.microsoft.com/office/drawing/2014/main" id="{457413F3-5148-4FAE-9164-88A5695D565F}"/>
                </a:ext>
              </a:extLst>
            </p:cNvPr>
            <p:cNvSpPr/>
            <p:nvPr/>
          </p:nvSpPr>
          <p:spPr>
            <a:xfrm>
              <a:off x="7149737" y="3472713"/>
              <a:ext cx="5061001" cy="400110"/>
            </a:xfrm>
            <a:prstGeom prst="rect">
              <a:avLst/>
            </a:prstGeom>
            <a:solidFill>
              <a:schemeClr val="accent5">
                <a:lumMod val="20000"/>
                <a:lumOff val="80000"/>
              </a:schemeClr>
            </a:solidFill>
          </p:spPr>
          <p:txBody>
            <a:bodyPr wrap="none">
              <a:spAutoFit/>
            </a:bodyPr>
            <a:lstStyle/>
            <a:p>
              <a:r>
                <a:rPr lang="ja-JP" altLang="en-US" sz="2000" dirty="0"/>
                <a:t>温度　ポテンシャルに対応する</a:t>
              </a:r>
              <a:r>
                <a:rPr lang="en-US" altLang="ja-JP" sz="2000" dirty="0">
                  <a:solidFill>
                    <a:srgbClr val="FF0000"/>
                  </a:solidFill>
                </a:rPr>
                <a:t>across</a:t>
              </a:r>
              <a:r>
                <a:rPr lang="ja-JP" altLang="en-US" sz="2000" dirty="0">
                  <a:solidFill>
                    <a:srgbClr val="FF0000"/>
                  </a:solidFill>
                </a:rPr>
                <a:t>変数</a:t>
              </a:r>
            </a:p>
          </p:txBody>
        </p:sp>
        <p:cxnSp>
          <p:nvCxnSpPr>
            <p:cNvPr id="22" name="直線コネクタ 21">
              <a:extLst>
                <a:ext uri="{FF2B5EF4-FFF2-40B4-BE49-F238E27FC236}">
                  <a16:creationId xmlns:a16="http://schemas.microsoft.com/office/drawing/2014/main" id="{002B11CD-4E7F-4FD9-AF39-D2798BF2942E}"/>
                </a:ext>
              </a:extLst>
            </p:cNvPr>
            <p:cNvCxnSpPr/>
            <p:nvPr/>
          </p:nvCxnSpPr>
          <p:spPr>
            <a:xfrm>
              <a:off x="2284915" y="4730489"/>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26D4BEC-C4B8-4649-8FA2-89A8A22BDAFF}"/>
                </a:ext>
              </a:extLst>
            </p:cNvPr>
            <p:cNvSpPr txBox="1"/>
            <p:nvPr/>
          </p:nvSpPr>
          <p:spPr>
            <a:xfrm>
              <a:off x="7149737" y="4996882"/>
              <a:ext cx="5028941" cy="400110"/>
            </a:xfrm>
            <a:prstGeom prst="rect">
              <a:avLst/>
            </a:prstGeom>
            <a:noFill/>
          </p:spPr>
          <p:txBody>
            <a:bodyPr wrap="none" rtlCol="0">
              <a:spAutoFit/>
            </a:bodyPr>
            <a:lstStyle/>
            <a:p>
              <a:pPr algn="l"/>
              <a:r>
                <a:rPr kumimoji="1" lang="en-US" altLang="ja-JP" sz="2000" dirty="0"/>
                <a:t>flow</a:t>
              </a:r>
              <a:r>
                <a:rPr kumimoji="1" lang="ja-JP" altLang="en-US" sz="2000" dirty="0"/>
                <a:t>変数は接頭辞に</a:t>
              </a:r>
              <a:r>
                <a:rPr lang="ja-JP" altLang="en-US" sz="2000" dirty="0"/>
                <a:t>「</a:t>
              </a:r>
              <a:r>
                <a:rPr lang="en-US" altLang="ja-JP" sz="2000" dirty="0"/>
                <a:t>flow</a:t>
              </a:r>
              <a:r>
                <a:rPr lang="ja-JP" altLang="en-US" sz="2000" dirty="0"/>
                <a:t>」と宣言します</a:t>
              </a:r>
              <a:endParaRPr kumimoji="1" lang="ja-JP" altLang="en-US" sz="2000" dirty="0"/>
            </a:p>
          </p:txBody>
        </p:sp>
        <p:cxnSp>
          <p:nvCxnSpPr>
            <p:cNvPr id="24" name="直線矢印コネクタ 23">
              <a:extLst>
                <a:ext uri="{FF2B5EF4-FFF2-40B4-BE49-F238E27FC236}">
                  <a16:creationId xmlns:a16="http://schemas.microsoft.com/office/drawing/2014/main" id="{460FC97D-30E0-43D9-9324-F14DA98FB037}"/>
                </a:ext>
              </a:extLst>
            </p:cNvPr>
            <p:cNvCxnSpPr>
              <a:cxnSpLocks/>
              <a:stCxn id="23" idx="1"/>
            </p:cNvCxnSpPr>
            <p:nvPr/>
          </p:nvCxnSpPr>
          <p:spPr>
            <a:xfrm flipH="1" flipV="1">
              <a:off x="2925115" y="4776387"/>
              <a:ext cx="4224622" cy="42055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423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変数の実装例</a:t>
            </a:r>
            <a:endParaRPr lang="en-US" altLang="ja-JP" dirty="0"/>
          </a:p>
        </p:txBody>
      </p:sp>
      <p:sp>
        <p:nvSpPr>
          <p:cNvPr id="2" name="テキスト ボックス 1">
            <a:extLst>
              <a:ext uri="{FF2B5EF4-FFF2-40B4-BE49-F238E27FC236}">
                <a16:creationId xmlns:a16="http://schemas.microsoft.com/office/drawing/2014/main" id="{4FE4852F-9F3D-42A7-8BA6-F90B228E7A44}"/>
              </a:ext>
            </a:extLst>
          </p:cNvPr>
          <p:cNvSpPr txBox="1"/>
          <p:nvPr/>
        </p:nvSpPr>
        <p:spPr>
          <a:xfrm>
            <a:off x="355601" y="781050"/>
            <a:ext cx="11714480" cy="830997"/>
          </a:xfrm>
          <a:prstGeom prst="rect">
            <a:avLst/>
          </a:prstGeom>
          <a:noFill/>
        </p:spPr>
        <p:txBody>
          <a:bodyPr wrap="square" rtlCol="0">
            <a:spAutoFit/>
          </a:bodyPr>
          <a:lstStyle/>
          <a:p>
            <a:pPr algn="l"/>
            <a:r>
              <a:rPr kumimoji="1" lang="en-US" altLang="ja-JP" sz="2400" dirty="0"/>
              <a:t>Modelica</a:t>
            </a:r>
            <a:r>
              <a:rPr kumimoji="1" lang="ja-JP" altLang="en-US" sz="2400" dirty="0"/>
              <a:t>では、</a:t>
            </a:r>
            <a:r>
              <a:rPr kumimoji="1" lang="en-US" altLang="ja-JP" sz="2400" dirty="0"/>
              <a:t>across</a:t>
            </a:r>
            <a:r>
              <a:rPr kumimoji="1" lang="ja-JP" altLang="en-US" sz="2400" dirty="0"/>
              <a:t>変数、</a:t>
            </a:r>
            <a:r>
              <a:rPr kumimoji="1" lang="en-US" altLang="ja-JP" sz="2400" dirty="0"/>
              <a:t>flow</a:t>
            </a:r>
            <a:r>
              <a:rPr kumimoji="1" lang="ja-JP" altLang="en-US" sz="2400" dirty="0"/>
              <a:t>変数</a:t>
            </a:r>
            <a:r>
              <a:rPr lang="ja-JP" altLang="en-US" sz="2400" dirty="0"/>
              <a:t>は</a:t>
            </a:r>
            <a:r>
              <a:rPr lang="en-US" altLang="ja-JP" sz="2400" dirty="0"/>
              <a:t>connector</a:t>
            </a:r>
            <a:r>
              <a:rPr lang="ja-JP" altLang="en-US" sz="2400" dirty="0"/>
              <a:t>クラス内で宣言します。</a:t>
            </a:r>
            <a:endParaRPr lang="en-US" altLang="ja-JP" sz="2400" dirty="0"/>
          </a:p>
          <a:p>
            <a:pPr algn="l"/>
            <a:r>
              <a:rPr lang="ja-JP" altLang="en-US" sz="2400" dirty="0"/>
              <a:t>以下に典型的な</a:t>
            </a:r>
            <a:r>
              <a:rPr lang="en-US" altLang="ja-JP" sz="2400" dirty="0"/>
              <a:t>connector</a:t>
            </a:r>
            <a:r>
              <a:rPr lang="ja-JP" altLang="en-US" sz="2400" dirty="0"/>
              <a:t>クラスでの実装例を示します。</a:t>
            </a:r>
            <a:endParaRPr lang="en-US" altLang="ja-JP" sz="2400" dirty="0"/>
          </a:p>
        </p:txBody>
      </p:sp>
      <p:pic>
        <p:nvPicPr>
          <p:cNvPr id="11" name="図 10">
            <a:extLst>
              <a:ext uri="{FF2B5EF4-FFF2-40B4-BE49-F238E27FC236}">
                <a16:creationId xmlns:a16="http://schemas.microsoft.com/office/drawing/2014/main" id="{6EDFF8F5-301D-4FCB-BC9F-135347215F20}"/>
              </a:ext>
            </a:extLst>
          </p:cNvPr>
          <p:cNvPicPr>
            <a:picLocks noChangeAspect="1"/>
          </p:cNvPicPr>
          <p:nvPr/>
        </p:nvPicPr>
        <p:blipFill>
          <a:blip r:embed="rId2"/>
          <a:stretch>
            <a:fillRect/>
          </a:stretch>
        </p:blipFill>
        <p:spPr>
          <a:xfrm>
            <a:off x="666751" y="2154528"/>
            <a:ext cx="4781216" cy="833423"/>
          </a:xfrm>
          <a:prstGeom prst="rect">
            <a:avLst/>
          </a:prstGeom>
          <a:effectLst>
            <a:outerShdw blurRad="50800" dist="38100" dir="5400000" algn="t" rotWithShape="0">
              <a:prstClr val="black">
                <a:alpha val="40000"/>
              </a:prstClr>
            </a:outerShdw>
          </a:effectLst>
        </p:spPr>
      </p:pic>
      <p:sp>
        <p:nvSpPr>
          <p:cNvPr id="5" name="テキスト ボックス 4">
            <a:extLst>
              <a:ext uri="{FF2B5EF4-FFF2-40B4-BE49-F238E27FC236}">
                <a16:creationId xmlns:a16="http://schemas.microsoft.com/office/drawing/2014/main" id="{A188614A-2BE4-47B1-ACF5-AEE75A8A2924}"/>
              </a:ext>
            </a:extLst>
          </p:cNvPr>
          <p:cNvSpPr txBox="1"/>
          <p:nvPr/>
        </p:nvSpPr>
        <p:spPr>
          <a:xfrm>
            <a:off x="431798" y="1619640"/>
            <a:ext cx="2268569" cy="400110"/>
          </a:xfrm>
          <a:prstGeom prst="rect">
            <a:avLst/>
          </a:prstGeom>
          <a:solidFill>
            <a:srgbClr val="FF9966"/>
          </a:solidFill>
        </p:spPr>
        <p:txBody>
          <a:bodyPr wrap="square" rtlCol="0">
            <a:spAutoFit/>
          </a:bodyPr>
          <a:lstStyle/>
          <a:p>
            <a:pPr algn="ctr"/>
            <a:r>
              <a:rPr kumimoji="1" lang="ja-JP" altLang="en-US" sz="2000" dirty="0">
                <a:solidFill>
                  <a:schemeClr val="bg1"/>
                </a:solidFill>
              </a:rPr>
              <a:t>熱</a:t>
            </a:r>
          </a:p>
        </p:txBody>
      </p:sp>
      <p:pic>
        <p:nvPicPr>
          <p:cNvPr id="8" name="図 7">
            <a:extLst>
              <a:ext uri="{FF2B5EF4-FFF2-40B4-BE49-F238E27FC236}">
                <a16:creationId xmlns:a16="http://schemas.microsoft.com/office/drawing/2014/main" id="{229BFF25-8840-4CAB-AD91-2CA4FB4C994C}"/>
              </a:ext>
            </a:extLst>
          </p:cNvPr>
          <p:cNvPicPr>
            <a:picLocks noChangeAspect="1"/>
          </p:cNvPicPr>
          <p:nvPr/>
        </p:nvPicPr>
        <p:blipFill>
          <a:blip r:embed="rId3"/>
          <a:stretch>
            <a:fillRect/>
          </a:stretch>
        </p:blipFill>
        <p:spPr>
          <a:xfrm>
            <a:off x="666751" y="3739352"/>
            <a:ext cx="3465792" cy="1002682"/>
          </a:xfrm>
          <a:prstGeom prst="rect">
            <a:avLst/>
          </a:prstGeom>
          <a:effectLst>
            <a:outerShdw blurRad="50800" dist="38100" dir="5400000" algn="t" rotWithShape="0">
              <a:prstClr val="black">
                <a:alpha val="40000"/>
              </a:prstClr>
            </a:outerShdw>
          </a:effectLst>
        </p:spPr>
      </p:pic>
      <p:sp>
        <p:nvSpPr>
          <p:cNvPr id="14" name="テキスト ボックス 13">
            <a:extLst>
              <a:ext uri="{FF2B5EF4-FFF2-40B4-BE49-F238E27FC236}">
                <a16:creationId xmlns:a16="http://schemas.microsoft.com/office/drawing/2014/main" id="{7FB1ABB1-C579-49A4-ADAE-583152EEE88F}"/>
              </a:ext>
            </a:extLst>
          </p:cNvPr>
          <p:cNvSpPr txBox="1"/>
          <p:nvPr/>
        </p:nvSpPr>
        <p:spPr>
          <a:xfrm>
            <a:off x="431799" y="3230243"/>
            <a:ext cx="2268570" cy="461665"/>
          </a:xfrm>
          <a:prstGeom prst="rect">
            <a:avLst/>
          </a:prstGeom>
          <a:solidFill>
            <a:srgbClr val="99CCFF"/>
          </a:solidFill>
        </p:spPr>
        <p:txBody>
          <a:bodyPr wrap="none" rtlCol="0">
            <a:spAutoFit/>
          </a:bodyPr>
          <a:lstStyle/>
          <a:p>
            <a:pPr algn="ctr"/>
            <a:r>
              <a:rPr kumimoji="1" lang="ja-JP" altLang="en-US" sz="2400" dirty="0">
                <a:solidFill>
                  <a:schemeClr val="bg1"/>
                </a:solidFill>
              </a:rPr>
              <a:t>電気</a:t>
            </a:r>
            <a:r>
              <a:rPr kumimoji="1" lang="en-US" altLang="ja-JP" sz="2400" dirty="0">
                <a:solidFill>
                  <a:schemeClr val="bg1"/>
                </a:solidFill>
              </a:rPr>
              <a:t>(</a:t>
            </a:r>
            <a:r>
              <a:rPr kumimoji="1" lang="ja-JP" altLang="en-US" sz="2400" dirty="0">
                <a:solidFill>
                  <a:schemeClr val="bg1"/>
                </a:solidFill>
              </a:rPr>
              <a:t>アナログ</a:t>
            </a:r>
            <a:r>
              <a:rPr kumimoji="1" lang="en-US" altLang="ja-JP" sz="2400" dirty="0">
                <a:solidFill>
                  <a:schemeClr val="bg1"/>
                </a:solidFill>
              </a:rPr>
              <a:t>)</a:t>
            </a:r>
            <a:endParaRPr kumimoji="1" lang="ja-JP" altLang="en-US" sz="2400" dirty="0">
              <a:solidFill>
                <a:schemeClr val="bg1"/>
              </a:solidFill>
            </a:endParaRPr>
          </a:p>
        </p:txBody>
      </p:sp>
      <p:pic>
        <p:nvPicPr>
          <p:cNvPr id="13" name="図 12">
            <a:extLst>
              <a:ext uri="{FF2B5EF4-FFF2-40B4-BE49-F238E27FC236}">
                <a16:creationId xmlns:a16="http://schemas.microsoft.com/office/drawing/2014/main" id="{24DA6202-CDFB-42D0-97C9-B9FB276C88AD}"/>
              </a:ext>
            </a:extLst>
          </p:cNvPr>
          <p:cNvPicPr>
            <a:picLocks noChangeAspect="1"/>
          </p:cNvPicPr>
          <p:nvPr/>
        </p:nvPicPr>
        <p:blipFill>
          <a:blip r:embed="rId4"/>
          <a:stretch>
            <a:fillRect/>
          </a:stretch>
        </p:blipFill>
        <p:spPr>
          <a:xfrm>
            <a:off x="6283808" y="3739352"/>
            <a:ext cx="3647592" cy="1002682"/>
          </a:xfrm>
          <a:prstGeom prst="rect">
            <a:avLst/>
          </a:prstGeom>
          <a:effectLst>
            <a:outerShdw blurRad="50800" dist="38100" dir="5400000" algn="t" rotWithShape="0">
              <a:prstClr val="black">
                <a:alpha val="40000"/>
              </a:prstClr>
            </a:outerShdw>
          </a:effectLst>
        </p:spPr>
      </p:pic>
      <p:sp>
        <p:nvSpPr>
          <p:cNvPr id="18" name="テキスト ボックス 17">
            <a:extLst>
              <a:ext uri="{FF2B5EF4-FFF2-40B4-BE49-F238E27FC236}">
                <a16:creationId xmlns:a16="http://schemas.microsoft.com/office/drawing/2014/main" id="{39AFF23C-EE7E-476A-ABA3-E58DE3E0B64F}"/>
              </a:ext>
            </a:extLst>
          </p:cNvPr>
          <p:cNvSpPr txBox="1"/>
          <p:nvPr/>
        </p:nvSpPr>
        <p:spPr>
          <a:xfrm>
            <a:off x="6051550" y="3153681"/>
            <a:ext cx="2268570" cy="461665"/>
          </a:xfrm>
          <a:prstGeom prst="rect">
            <a:avLst/>
          </a:prstGeom>
          <a:solidFill>
            <a:srgbClr val="CCCC00"/>
          </a:solidFill>
        </p:spPr>
        <p:txBody>
          <a:bodyPr wrap="square" rtlCol="0">
            <a:spAutoFit/>
          </a:bodyPr>
          <a:lstStyle/>
          <a:p>
            <a:pPr algn="ctr"/>
            <a:r>
              <a:rPr kumimoji="1" lang="ja-JP" altLang="en-US" sz="2400" dirty="0">
                <a:solidFill>
                  <a:schemeClr val="bg1"/>
                </a:solidFill>
              </a:rPr>
              <a:t>磁気</a:t>
            </a:r>
          </a:p>
        </p:txBody>
      </p:sp>
      <p:pic>
        <p:nvPicPr>
          <p:cNvPr id="16" name="図 15">
            <a:extLst>
              <a:ext uri="{FF2B5EF4-FFF2-40B4-BE49-F238E27FC236}">
                <a16:creationId xmlns:a16="http://schemas.microsoft.com/office/drawing/2014/main" id="{12C4E9AE-96B9-4132-8FD1-FD0C33A94579}"/>
              </a:ext>
            </a:extLst>
          </p:cNvPr>
          <p:cNvPicPr>
            <a:picLocks noChangeAspect="1"/>
          </p:cNvPicPr>
          <p:nvPr/>
        </p:nvPicPr>
        <p:blipFill>
          <a:blip r:embed="rId5"/>
          <a:stretch>
            <a:fillRect/>
          </a:stretch>
        </p:blipFill>
        <p:spPr>
          <a:xfrm>
            <a:off x="6283808" y="5529841"/>
            <a:ext cx="2955442" cy="971296"/>
          </a:xfrm>
          <a:prstGeom prst="rect">
            <a:avLst/>
          </a:prstGeom>
          <a:effectLst>
            <a:outerShdw blurRad="50800" dist="38100" dir="5400000" algn="t" rotWithShape="0">
              <a:prstClr val="black">
                <a:alpha val="40000"/>
              </a:prstClr>
            </a:outerShdw>
          </a:effectLst>
        </p:spPr>
      </p:pic>
      <p:sp>
        <p:nvSpPr>
          <p:cNvPr id="21" name="テキスト ボックス 20">
            <a:extLst>
              <a:ext uri="{FF2B5EF4-FFF2-40B4-BE49-F238E27FC236}">
                <a16:creationId xmlns:a16="http://schemas.microsoft.com/office/drawing/2014/main" id="{C71081E8-5351-4760-BD9E-064F084CCAC1}"/>
              </a:ext>
            </a:extLst>
          </p:cNvPr>
          <p:cNvSpPr txBox="1"/>
          <p:nvPr/>
        </p:nvSpPr>
        <p:spPr>
          <a:xfrm>
            <a:off x="431799" y="5024094"/>
            <a:ext cx="2268568" cy="461665"/>
          </a:xfrm>
          <a:prstGeom prst="rect">
            <a:avLst/>
          </a:prstGeom>
          <a:solidFill>
            <a:srgbClr val="00B050"/>
          </a:solidFill>
        </p:spPr>
        <p:txBody>
          <a:bodyPr wrap="square" rtlCol="0">
            <a:spAutoFit/>
          </a:bodyPr>
          <a:lstStyle/>
          <a:p>
            <a:pPr algn="ctr"/>
            <a:r>
              <a:rPr kumimoji="1" lang="ja-JP" altLang="en-US" sz="2400" dirty="0">
                <a:solidFill>
                  <a:schemeClr val="bg1"/>
                </a:solidFill>
              </a:rPr>
              <a:t>並進運動</a:t>
            </a:r>
          </a:p>
        </p:txBody>
      </p:sp>
      <p:sp>
        <p:nvSpPr>
          <p:cNvPr id="22" name="テキスト ボックス 21">
            <a:extLst>
              <a:ext uri="{FF2B5EF4-FFF2-40B4-BE49-F238E27FC236}">
                <a16:creationId xmlns:a16="http://schemas.microsoft.com/office/drawing/2014/main" id="{AA66ECB5-6A16-46AF-AF63-0EDAFC9DA6EC}"/>
              </a:ext>
            </a:extLst>
          </p:cNvPr>
          <p:cNvSpPr txBox="1"/>
          <p:nvPr/>
        </p:nvSpPr>
        <p:spPr>
          <a:xfrm>
            <a:off x="6051550" y="5046786"/>
            <a:ext cx="2268568" cy="461665"/>
          </a:xfrm>
          <a:prstGeom prst="rect">
            <a:avLst/>
          </a:prstGeom>
          <a:solidFill>
            <a:srgbClr val="CC00FF"/>
          </a:solidFill>
        </p:spPr>
        <p:txBody>
          <a:bodyPr wrap="square" rtlCol="0">
            <a:spAutoFit/>
          </a:bodyPr>
          <a:lstStyle/>
          <a:p>
            <a:pPr algn="ctr"/>
            <a:r>
              <a:rPr kumimoji="1" lang="ja-JP" altLang="en-US" sz="2400" dirty="0">
                <a:solidFill>
                  <a:schemeClr val="bg1"/>
                </a:solidFill>
              </a:rPr>
              <a:t>回転運動</a:t>
            </a:r>
          </a:p>
        </p:txBody>
      </p:sp>
      <p:sp>
        <p:nvSpPr>
          <p:cNvPr id="24" name="テキスト ボックス 23">
            <a:extLst>
              <a:ext uri="{FF2B5EF4-FFF2-40B4-BE49-F238E27FC236}">
                <a16:creationId xmlns:a16="http://schemas.microsoft.com/office/drawing/2014/main" id="{81864A10-B934-447E-A9DC-7E1EC4A41AA1}"/>
              </a:ext>
            </a:extLst>
          </p:cNvPr>
          <p:cNvSpPr txBox="1"/>
          <p:nvPr/>
        </p:nvSpPr>
        <p:spPr>
          <a:xfrm>
            <a:off x="6051550" y="1635713"/>
            <a:ext cx="2268570" cy="461665"/>
          </a:xfrm>
          <a:prstGeom prst="rect">
            <a:avLst/>
          </a:prstGeom>
          <a:solidFill>
            <a:srgbClr val="50C8A6"/>
          </a:solidFill>
        </p:spPr>
        <p:txBody>
          <a:bodyPr wrap="none" rtlCol="0">
            <a:spAutoFit/>
          </a:bodyPr>
          <a:lstStyle/>
          <a:p>
            <a:pPr algn="ctr"/>
            <a:r>
              <a:rPr kumimoji="1" lang="ja-JP" altLang="en-US" sz="2400" dirty="0">
                <a:solidFill>
                  <a:schemeClr val="bg1"/>
                </a:solidFill>
              </a:rPr>
              <a:t>流体</a:t>
            </a:r>
            <a:r>
              <a:rPr kumimoji="1" lang="en-US" altLang="ja-JP" sz="2400" dirty="0">
                <a:solidFill>
                  <a:schemeClr val="bg1"/>
                </a:solidFill>
              </a:rPr>
              <a:t>(</a:t>
            </a:r>
            <a:r>
              <a:rPr kumimoji="1" lang="ja-JP" altLang="en-US" sz="2400" dirty="0">
                <a:solidFill>
                  <a:schemeClr val="bg1"/>
                </a:solidFill>
              </a:rPr>
              <a:t>非圧縮性</a:t>
            </a:r>
            <a:r>
              <a:rPr kumimoji="1" lang="en-US" altLang="ja-JP" sz="2400" dirty="0">
                <a:solidFill>
                  <a:schemeClr val="bg1"/>
                </a:solidFill>
              </a:rPr>
              <a:t>)</a:t>
            </a:r>
            <a:endParaRPr kumimoji="1" lang="ja-JP" altLang="en-US" sz="2400" dirty="0">
              <a:solidFill>
                <a:schemeClr val="bg1"/>
              </a:solidFill>
            </a:endParaRPr>
          </a:p>
        </p:txBody>
      </p:sp>
      <p:pic>
        <p:nvPicPr>
          <p:cNvPr id="20" name="図 19">
            <a:extLst>
              <a:ext uri="{FF2B5EF4-FFF2-40B4-BE49-F238E27FC236}">
                <a16:creationId xmlns:a16="http://schemas.microsoft.com/office/drawing/2014/main" id="{D316627B-856A-4CD1-9812-D252F9CAD6D7}"/>
              </a:ext>
            </a:extLst>
          </p:cNvPr>
          <p:cNvPicPr>
            <a:picLocks noChangeAspect="1"/>
          </p:cNvPicPr>
          <p:nvPr/>
        </p:nvPicPr>
        <p:blipFill>
          <a:blip r:embed="rId6"/>
          <a:stretch>
            <a:fillRect/>
          </a:stretch>
        </p:blipFill>
        <p:spPr>
          <a:xfrm>
            <a:off x="666751" y="5529841"/>
            <a:ext cx="2727100" cy="971296"/>
          </a:xfrm>
          <a:prstGeom prst="rect">
            <a:avLst/>
          </a:prstGeom>
          <a:effectLst>
            <a:outerShdw blurRad="50800" dist="38100" dir="5400000" algn="t" rotWithShape="0">
              <a:prstClr val="black">
                <a:alpha val="40000"/>
              </a:prstClr>
            </a:outerShdw>
          </a:effectLst>
        </p:spPr>
      </p:pic>
      <p:pic>
        <p:nvPicPr>
          <p:cNvPr id="26" name="図 25">
            <a:extLst>
              <a:ext uri="{FF2B5EF4-FFF2-40B4-BE49-F238E27FC236}">
                <a16:creationId xmlns:a16="http://schemas.microsoft.com/office/drawing/2014/main" id="{1F148ACC-0222-48A3-9C1E-E42880C455E0}"/>
              </a:ext>
            </a:extLst>
          </p:cNvPr>
          <p:cNvPicPr>
            <a:picLocks noChangeAspect="1"/>
          </p:cNvPicPr>
          <p:nvPr/>
        </p:nvPicPr>
        <p:blipFill>
          <a:blip r:embed="rId7"/>
          <a:stretch>
            <a:fillRect/>
          </a:stretch>
        </p:blipFill>
        <p:spPr>
          <a:xfrm>
            <a:off x="6283808" y="2154528"/>
            <a:ext cx="4952394" cy="88435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1465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16221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コラム </a:t>
            </a:r>
            <a:r>
              <a:rPr lang="en-US" altLang="ja-JP" dirty="0"/>
              <a:t>- </a:t>
            </a:r>
            <a:r>
              <a:rPr lang="ja-JP" altLang="en-US" dirty="0"/>
              <a:t>ポテンシャルとフローの呼び名</a:t>
            </a:r>
            <a:endParaRPr lang="en-US" altLang="ja-JP" dirty="0"/>
          </a:p>
        </p:txBody>
      </p:sp>
      <p:sp>
        <p:nvSpPr>
          <p:cNvPr id="21" name="テキスト ボックス 20"/>
          <p:cNvSpPr txBox="1"/>
          <p:nvPr/>
        </p:nvSpPr>
        <p:spPr>
          <a:xfrm>
            <a:off x="378665" y="691549"/>
            <a:ext cx="10802957" cy="646331"/>
          </a:xfrm>
          <a:prstGeom prst="rect">
            <a:avLst/>
          </a:prstGeom>
          <a:noFill/>
        </p:spPr>
        <p:txBody>
          <a:bodyPr wrap="none" rtlCol="0">
            <a:spAutoFit/>
          </a:bodyPr>
          <a:lstStyle/>
          <a:p>
            <a:pPr algn="l"/>
            <a:r>
              <a:rPr kumimoji="1" lang="ja-JP" altLang="en-US" dirty="0"/>
              <a:t>ポテンシャルやフローはツールや学問領域によって呼び方が変わり、厳密には異なるかもしれませんが</a:t>
            </a:r>
            <a:endParaRPr kumimoji="1" lang="en-US" altLang="ja-JP" dirty="0"/>
          </a:p>
          <a:p>
            <a:pPr algn="l"/>
            <a:r>
              <a:rPr lang="ja-JP" altLang="en-US" dirty="0"/>
              <a:t>おおむね以下のように呼ばれています。</a:t>
            </a:r>
            <a:endParaRPr lang="en-US" altLang="ja-JP" dirty="0"/>
          </a:p>
        </p:txBody>
      </p:sp>
      <p:graphicFrame>
        <p:nvGraphicFramePr>
          <p:cNvPr id="9" name="表 8"/>
          <p:cNvGraphicFramePr>
            <a:graphicFrameLocks noGrp="1"/>
          </p:cNvGraphicFramePr>
          <p:nvPr>
            <p:extLst>
              <p:ext uri="{D42A27DB-BD31-4B8C-83A1-F6EECF244321}">
                <p14:modId xmlns:p14="http://schemas.microsoft.com/office/powerpoint/2010/main" val="4172016313"/>
              </p:ext>
            </p:extLst>
          </p:nvPr>
        </p:nvGraphicFramePr>
        <p:xfrm>
          <a:off x="1123722" y="1463407"/>
          <a:ext cx="9516851" cy="3718560"/>
        </p:xfrm>
        <a:graphic>
          <a:graphicData uri="http://schemas.openxmlformats.org/drawingml/2006/table">
            <a:tbl>
              <a:tblPr firstRow="1" bandRow="1">
                <a:tableStyleId>{5C22544A-7EE6-4342-B048-85BDC9FD1C3A}</a:tableStyleId>
              </a:tblPr>
              <a:tblGrid>
                <a:gridCol w="3137429">
                  <a:extLst>
                    <a:ext uri="{9D8B030D-6E8A-4147-A177-3AD203B41FA5}">
                      <a16:colId xmlns:a16="http://schemas.microsoft.com/office/drawing/2014/main" val="2414833588"/>
                    </a:ext>
                  </a:extLst>
                </a:gridCol>
                <a:gridCol w="3137429">
                  <a:extLst>
                    <a:ext uri="{9D8B030D-6E8A-4147-A177-3AD203B41FA5}">
                      <a16:colId xmlns:a16="http://schemas.microsoft.com/office/drawing/2014/main" val="2468258530"/>
                    </a:ext>
                  </a:extLst>
                </a:gridCol>
                <a:gridCol w="3241993">
                  <a:extLst>
                    <a:ext uri="{9D8B030D-6E8A-4147-A177-3AD203B41FA5}">
                      <a16:colId xmlns:a16="http://schemas.microsoft.com/office/drawing/2014/main" val="1328812046"/>
                    </a:ext>
                  </a:extLst>
                </a:gridCol>
              </a:tblGrid>
              <a:tr h="409511">
                <a:tc>
                  <a:txBody>
                    <a:bodyPr/>
                    <a:lstStyle/>
                    <a:p>
                      <a:r>
                        <a:rPr kumimoji="1" lang="ja-JP" altLang="en-US" sz="2400" dirty="0"/>
                        <a:t>ツールや学問領域</a:t>
                      </a:r>
                    </a:p>
                  </a:txBody>
                  <a:tcPr/>
                </a:tc>
                <a:tc>
                  <a:txBody>
                    <a:bodyPr/>
                    <a:lstStyle/>
                    <a:p>
                      <a:r>
                        <a:rPr kumimoji="1" lang="ja-JP" altLang="en-US" sz="2400" dirty="0"/>
                        <a:t>ポテンシャル</a:t>
                      </a:r>
                    </a:p>
                  </a:txBody>
                  <a:tcPr/>
                </a:tc>
                <a:tc>
                  <a:txBody>
                    <a:bodyPr/>
                    <a:lstStyle/>
                    <a:p>
                      <a:r>
                        <a:rPr kumimoji="1" lang="ja-JP" altLang="en-US" sz="2400" dirty="0"/>
                        <a:t>フロー</a:t>
                      </a:r>
                    </a:p>
                  </a:txBody>
                  <a:tcPr/>
                </a:tc>
                <a:extLst>
                  <a:ext uri="{0D108BD9-81ED-4DB2-BD59-A6C34878D82A}">
                    <a16:rowId xmlns:a16="http://schemas.microsoft.com/office/drawing/2014/main" val="890717346"/>
                  </a:ext>
                </a:extLst>
              </a:tr>
              <a:tr h="409511">
                <a:tc>
                  <a:txBody>
                    <a:bodyPr/>
                    <a:lstStyle/>
                    <a:p>
                      <a:r>
                        <a:rPr kumimoji="1" lang="ja-JP" altLang="en-US" sz="2400" dirty="0"/>
                        <a:t>ボンドグラフ</a:t>
                      </a:r>
                    </a:p>
                  </a:txBody>
                  <a:tcPr/>
                </a:tc>
                <a:tc>
                  <a:txBody>
                    <a:bodyPr/>
                    <a:lstStyle/>
                    <a:p>
                      <a:r>
                        <a:rPr kumimoji="1" lang="ja-JP" altLang="en-US" sz="2400" dirty="0"/>
                        <a:t>エフォート</a:t>
                      </a:r>
                    </a:p>
                  </a:txBody>
                  <a:tcPr/>
                </a:tc>
                <a:tc>
                  <a:txBody>
                    <a:bodyPr/>
                    <a:lstStyle/>
                    <a:p>
                      <a:r>
                        <a:rPr kumimoji="1" lang="ja-JP" altLang="en-US" sz="2400" dirty="0"/>
                        <a:t>フロー</a:t>
                      </a:r>
                    </a:p>
                  </a:txBody>
                  <a:tcPr/>
                </a:tc>
                <a:extLst>
                  <a:ext uri="{0D108BD9-81ED-4DB2-BD59-A6C34878D82A}">
                    <a16:rowId xmlns:a16="http://schemas.microsoft.com/office/drawing/2014/main" val="2253347607"/>
                  </a:ext>
                </a:extLst>
              </a:tr>
              <a:tr h="737120">
                <a:tc>
                  <a:txBody>
                    <a:bodyPr/>
                    <a:lstStyle/>
                    <a:p>
                      <a:r>
                        <a:rPr kumimoji="1" lang="en-US" altLang="ja-JP" sz="2400" dirty="0" err="1"/>
                        <a:t>Matlab</a:t>
                      </a:r>
                      <a:r>
                        <a:rPr kumimoji="1" lang="en-US" altLang="ja-JP" sz="2400" dirty="0"/>
                        <a:t>/Simulink</a:t>
                      </a:r>
                      <a:endParaRPr kumimoji="1" lang="ja-JP" altLang="en-US" sz="2400" dirty="0"/>
                    </a:p>
                  </a:txBody>
                  <a:tcPr/>
                </a:tc>
                <a:tc>
                  <a:txBody>
                    <a:bodyPr/>
                    <a:lstStyle/>
                    <a:p>
                      <a:r>
                        <a:rPr kumimoji="1" lang="en-US" altLang="ja-JP" sz="2400" dirty="0"/>
                        <a:t>across</a:t>
                      </a:r>
                      <a:r>
                        <a:rPr kumimoji="1" lang="ja-JP" altLang="en-US" sz="2400" dirty="0"/>
                        <a:t>変数</a:t>
                      </a:r>
                      <a:endParaRPr kumimoji="1" lang="en-US" altLang="ja-JP" sz="2400" dirty="0"/>
                    </a:p>
                    <a:p>
                      <a:r>
                        <a:rPr kumimoji="1" lang="en-US" altLang="ja-JP" sz="2400" dirty="0"/>
                        <a:t>(</a:t>
                      </a:r>
                      <a:r>
                        <a:rPr kumimoji="1" lang="ja-JP" altLang="en-US" sz="2400" dirty="0"/>
                        <a:t>横断変数</a:t>
                      </a:r>
                      <a:r>
                        <a:rPr kumimoji="1" lang="en-US" altLang="ja-JP" sz="2400" dirty="0"/>
                        <a:t>)</a:t>
                      </a:r>
                    </a:p>
                  </a:txBody>
                  <a:tcPr/>
                </a:tc>
                <a:tc>
                  <a:txBody>
                    <a:bodyPr/>
                    <a:lstStyle/>
                    <a:p>
                      <a:r>
                        <a:rPr kumimoji="1" lang="en-US" altLang="ja-JP" sz="2400" dirty="0"/>
                        <a:t>through</a:t>
                      </a:r>
                      <a:r>
                        <a:rPr kumimoji="1" lang="ja-JP" altLang="en-US" sz="2400" dirty="0"/>
                        <a:t>変数</a:t>
                      </a:r>
                      <a:endParaRPr kumimoji="1" lang="en-US" altLang="ja-JP" sz="2400" dirty="0"/>
                    </a:p>
                    <a:p>
                      <a:r>
                        <a:rPr kumimoji="1" lang="ja-JP" altLang="en-US" sz="2400" dirty="0"/>
                        <a:t>（通過変数）</a:t>
                      </a:r>
                    </a:p>
                  </a:txBody>
                  <a:tcPr/>
                </a:tc>
                <a:extLst>
                  <a:ext uri="{0D108BD9-81ED-4DB2-BD59-A6C34878D82A}">
                    <a16:rowId xmlns:a16="http://schemas.microsoft.com/office/drawing/2014/main" val="3142392160"/>
                  </a:ext>
                </a:extLst>
              </a:tr>
              <a:tr h="737120">
                <a:tc>
                  <a:txBody>
                    <a:bodyPr/>
                    <a:lstStyle/>
                    <a:p>
                      <a:r>
                        <a:rPr kumimoji="1" lang="en-US" altLang="ja-JP" sz="2400" dirty="0" err="1"/>
                        <a:t>Modelica</a:t>
                      </a:r>
                      <a:endParaRPr kumimoji="1" lang="ja-JP" altLang="en-US" sz="2400" dirty="0"/>
                    </a:p>
                  </a:txBody>
                  <a:tcPr/>
                </a:tc>
                <a:tc>
                  <a:txBody>
                    <a:bodyPr/>
                    <a:lstStyle/>
                    <a:p>
                      <a:r>
                        <a:rPr kumimoji="1" lang="en-US" altLang="ja-JP" sz="2400" dirty="0"/>
                        <a:t>across</a:t>
                      </a:r>
                      <a:r>
                        <a:rPr kumimoji="1" lang="ja-JP" altLang="en-US" sz="2400" dirty="0"/>
                        <a:t>変数や</a:t>
                      </a:r>
                      <a:endParaRPr kumimoji="1" lang="en-US" altLang="ja-JP" sz="2400" dirty="0"/>
                    </a:p>
                    <a:p>
                      <a:r>
                        <a:rPr kumimoji="1" lang="ja-JP" altLang="en-US" sz="2400" dirty="0"/>
                        <a:t>ポテンシャル</a:t>
                      </a:r>
                    </a:p>
                  </a:txBody>
                  <a:tcPr/>
                </a:tc>
                <a:tc>
                  <a:txBody>
                    <a:bodyPr/>
                    <a:lstStyle/>
                    <a:p>
                      <a:r>
                        <a:rPr kumimoji="1" lang="en-US" altLang="ja-JP" sz="2400" dirty="0"/>
                        <a:t>flow</a:t>
                      </a:r>
                      <a:r>
                        <a:rPr kumimoji="1" lang="ja-JP" altLang="en-US" sz="2400" dirty="0"/>
                        <a:t>変数や</a:t>
                      </a:r>
                      <a:endParaRPr kumimoji="1" lang="en-US" altLang="ja-JP" sz="2400" dirty="0"/>
                    </a:p>
                    <a:p>
                      <a:r>
                        <a:rPr kumimoji="1" lang="en-US" altLang="ja-JP" sz="2400" dirty="0"/>
                        <a:t>through</a:t>
                      </a:r>
                      <a:endParaRPr kumimoji="1" lang="ja-JP" altLang="en-US" sz="2400" dirty="0"/>
                    </a:p>
                  </a:txBody>
                  <a:tcPr/>
                </a:tc>
                <a:extLst>
                  <a:ext uri="{0D108BD9-81ED-4DB2-BD59-A6C34878D82A}">
                    <a16:rowId xmlns:a16="http://schemas.microsoft.com/office/drawing/2014/main" val="1772169044"/>
                  </a:ext>
                </a:extLst>
              </a:tr>
              <a:tr h="409511">
                <a:tc>
                  <a:txBody>
                    <a:bodyPr/>
                    <a:lstStyle/>
                    <a:p>
                      <a:r>
                        <a:rPr kumimoji="1" lang="ja-JP" altLang="en-US" sz="2400" dirty="0"/>
                        <a:t>移動現象論</a:t>
                      </a:r>
                    </a:p>
                  </a:txBody>
                  <a:tcPr/>
                </a:tc>
                <a:tc>
                  <a:txBody>
                    <a:bodyPr/>
                    <a:lstStyle/>
                    <a:p>
                      <a:r>
                        <a:rPr kumimoji="1" lang="ja-JP" altLang="en-US" sz="2400" dirty="0"/>
                        <a:t>ポテンシャル</a:t>
                      </a:r>
                    </a:p>
                  </a:txBody>
                  <a:tcPr/>
                </a:tc>
                <a:tc>
                  <a:txBody>
                    <a:bodyPr/>
                    <a:lstStyle/>
                    <a:p>
                      <a:r>
                        <a:rPr kumimoji="1" lang="ja-JP" altLang="en-US" sz="2400" dirty="0"/>
                        <a:t>フラックス</a:t>
                      </a:r>
                      <a:endParaRPr kumimoji="1" lang="en-US" altLang="ja-JP" sz="2400" dirty="0"/>
                    </a:p>
                    <a:p>
                      <a:r>
                        <a:rPr kumimoji="1" lang="en-US" altLang="ja-JP" sz="1600" dirty="0"/>
                        <a:t>(</a:t>
                      </a:r>
                      <a:r>
                        <a:rPr kumimoji="1" lang="ja-JP" altLang="en-US" sz="1600" dirty="0"/>
                        <a:t>単位時間・面積当たりの移動量</a:t>
                      </a:r>
                      <a:r>
                        <a:rPr kumimoji="1" lang="en-US" altLang="ja-JP" sz="1600" dirty="0"/>
                        <a:t>)</a:t>
                      </a:r>
                      <a:endParaRPr kumimoji="1" lang="en-US" altLang="ja-JP" sz="2400" dirty="0"/>
                    </a:p>
                  </a:txBody>
                  <a:tcPr/>
                </a:tc>
                <a:extLst>
                  <a:ext uri="{0D108BD9-81ED-4DB2-BD59-A6C34878D82A}">
                    <a16:rowId xmlns:a16="http://schemas.microsoft.com/office/drawing/2014/main" val="84921889"/>
                  </a:ext>
                </a:extLst>
              </a:tr>
              <a:tr h="409511">
                <a:tc>
                  <a:txBody>
                    <a:bodyPr/>
                    <a:lstStyle/>
                    <a:p>
                      <a:r>
                        <a:rPr kumimoji="1" lang="en-US" altLang="ja-JP" sz="2400" dirty="0"/>
                        <a:t>VHDL-AMS</a:t>
                      </a:r>
                      <a:endParaRPr kumimoji="1" lang="ja-JP" altLang="en-US" sz="2400" dirty="0"/>
                    </a:p>
                  </a:txBody>
                  <a:tcPr/>
                </a:tc>
                <a:tc>
                  <a:txBody>
                    <a:bodyPr/>
                    <a:lstStyle/>
                    <a:p>
                      <a:r>
                        <a:rPr kumimoji="1" lang="en-US" altLang="ja-JP" sz="2400" dirty="0"/>
                        <a:t>across</a:t>
                      </a:r>
                      <a:r>
                        <a:rPr kumimoji="1" lang="ja-JP" altLang="en-US" sz="2400" dirty="0"/>
                        <a:t>変数</a:t>
                      </a:r>
                    </a:p>
                  </a:txBody>
                  <a:tcPr/>
                </a:tc>
                <a:tc>
                  <a:txBody>
                    <a:bodyPr/>
                    <a:lstStyle/>
                    <a:p>
                      <a:r>
                        <a:rPr kumimoji="1" lang="en-US" altLang="ja-JP" sz="2400" dirty="0"/>
                        <a:t>through</a:t>
                      </a:r>
                      <a:r>
                        <a:rPr kumimoji="1" lang="ja-JP" altLang="en-US" sz="2400" dirty="0"/>
                        <a:t>変数</a:t>
                      </a:r>
                      <a:endParaRPr kumimoji="1" lang="en-US" altLang="ja-JP" sz="2400" dirty="0"/>
                    </a:p>
                  </a:txBody>
                  <a:tcPr/>
                </a:tc>
                <a:extLst>
                  <a:ext uri="{0D108BD9-81ED-4DB2-BD59-A6C34878D82A}">
                    <a16:rowId xmlns:a16="http://schemas.microsoft.com/office/drawing/2014/main" val="949835884"/>
                  </a:ext>
                </a:extLst>
              </a:tr>
            </a:tbl>
          </a:graphicData>
        </a:graphic>
      </p:graphicFrame>
      <p:sp>
        <p:nvSpPr>
          <p:cNvPr id="24" name="テキスト ボックス 23"/>
          <p:cNvSpPr txBox="1"/>
          <p:nvPr/>
        </p:nvSpPr>
        <p:spPr>
          <a:xfrm>
            <a:off x="253365" y="5433020"/>
            <a:ext cx="11685270" cy="923330"/>
          </a:xfrm>
          <a:prstGeom prst="rect">
            <a:avLst/>
          </a:prstGeom>
          <a:noFill/>
        </p:spPr>
        <p:txBody>
          <a:bodyPr wrap="square" rtlCol="0">
            <a:spAutoFit/>
          </a:bodyPr>
          <a:lstStyle/>
          <a:p>
            <a:r>
              <a:rPr lang="ja-JP" altLang="en-US" dirty="0"/>
              <a:t>ポテンシャルとフローだけでは流体の輸送現象</a:t>
            </a:r>
            <a:r>
              <a:rPr lang="en-US" altLang="ja-JP" dirty="0"/>
              <a:t>(</a:t>
            </a:r>
            <a:r>
              <a:rPr lang="ja-JP" altLang="en-US" dirty="0"/>
              <a:t>比エンタルピーや質量分率</a:t>
            </a:r>
            <a:r>
              <a:rPr lang="en-US" altLang="ja-JP" dirty="0"/>
              <a:t>)</a:t>
            </a:r>
            <a:r>
              <a:rPr lang="ja-JP" altLang="en-US" dirty="0"/>
              <a:t>を表すことが煩雑になるため</a:t>
            </a:r>
            <a:r>
              <a:rPr lang="en-US" altLang="ja-JP" dirty="0"/>
              <a:t>Modelica</a:t>
            </a:r>
            <a:r>
              <a:rPr lang="ja-JP" altLang="en-US" dirty="0"/>
              <a:t>では</a:t>
            </a:r>
            <a:r>
              <a:rPr lang="en-US" altLang="ja-JP" dirty="0"/>
              <a:t>stream</a:t>
            </a:r>
            <a:r>
              <a:rPr lang="ja-JP" altLang="en-US" dirty="0"/>
              <a:t>変数という変数を導入しています。</a:t>
            </a:r>
            <a:endParaRPr lang="en-US" altLang="ja-JP" dirty="0"/>
          </a:p>
          <a:p>
            <a:r>
              <a:rPr lang="en-US" altLang="ja-JP" dirty="0"/>
              <a:t>stream</a:t>
            </a:r>
            <a:r>
              <a:rPr lang="ja-JP" altLang="en-US" dirty="0"/>
              <a:t>変数については別資料</a:t>
            </a:r>
            <a:r>
              <a:rPr lang="ja-JP" altLang="en-US" sz="1800" dirty="0"/>
              <a:t>「</a:t>
            </a:r>
            <a:r>
              <a:rPr lang="en-US" altLang="ja-JP" sz="1800" dirty="0"/>
              <a:t>OpenModelica</a:t>
            </a:r>
            <a:r>
              <a:rPr lang="ja-JP" altLang="en-US" sz="1800" dirty="0"/>
              <a:t>超初級チュートリアル</a:t>
            </a:r>
            <a:r>
              <a:rPr lang="en-US" altLang="ja-JP" sz="1800" dirty="0"/>
              <a:t>7.5 </a:t>
            </a:r>
            <a:r>
              <a:rPr lang="ja-JP" altLang="en-US" sz="1800" dirty="0"/>
              <a:t>番外編 </a:t>
            </a:r>
            <a:r>
              <a:rPr lang="en-US" altLang="ja-JP" sz="1800" dirty="0"/>
              <a:t>stream</a:t>
            </a:r>
            <a:r>
              <a:rPr lang="ja-JP" altLang="en-US" sz="1800" dirty="0"/>
              <a:t>変数」</a:t>
            </a:r>
            <a:r>
              <a:rPr lang="ja-JP" altLang="en-US" dirty="0"/>
              <a:t>にて解説します。</a:t>
            </a:r>
            <a:endParaRPr lang="en-US" altLang="ja-JP" dirty="0"/>
          </a:p>
        </p:txBody>
      </p:sp>
    </p:spTree>
    <p:extLst>
      <p:ext uri="{BB962C8B-B14F-4D97-AF65-F5344CB8AC3E}">
        <p14:creationId xmlns:p14="http://schemas.microsoft.com/office/powerpoint/2010/main" val="368081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55133" y="1375140"/>
            <a:ext cx="10882184" cy="830997"/>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パッケージの物理モデルに使用されているポートを確認してみてください。</a:t>
            </a:r>
            <a:endParaRPr lang="en-US" altLang="ja-JP" sz="2400" dirty="0"/>
          </a:p>
        </p:txBody>
      </p:sp>
      <p:sp>
        <p:nvSpPr>
          <p:cNvPr id="2" name="Rectangle 1">
            <a:extLst>
              <a:ext uri="{FF2B5EF4-FFF2-40B4-BE49-F238E27FC236}">
                <a16:creationId xmlns:a16="http://schemas.microsoft.com/office/drawing/2014/main" id="{9C6F885A-667D-4997-AB38-FE1B9A870FEE}"/>
              </a:ext>
            </a:extLst>
          </p:cNvPr>
          <p:cNvSpPr>
            <a:spLocks noChangeArrowheads="1"/>
          </p:cNvSpPr>
          <p:nvPr/>
        </p:nvSpPr>
        <p:spPr bwMode="auto">
          <a:xfrm>
            <a:off x="787400" y="3015735"/>
            <a:ext cx="40724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テキスト ボックス 5">
            <a:extLst>
              <a:ext uri="{FF2B5EF4-FFF2-40B4-BE49-F238E27FC236}">
                <a16:creationId xmlns:a16="http://schemas.microsoft.com/office/drawing/2014/main" id="{9C199A21-8A24-4657-AC28-843A5C85ACA8}"/>
              </a:ext>
            </a:extLst>
          </p:cNvPr>
          <p:cNvSpPr txBox="1"/>
          <p:nvPr/>
        </p:nvSpPr>
        <p:spPr>
          <a:xfrm>
            <a:off x="308524" y="864907"/>
            <a:ext cx="1548822" cy="461665"/>
          </a:xfrm>
          <a:prstGeom prst="rect">
            <a:avLst/>
          </a:prstGeom>
          <a:noFill/>
        </p:spPr>
        <p:txBody>
          <a:bodyPr wrap="none" rtlCol="0">
            <a:spAutoFit/>
          </a:bodyPr>
          <a:lstStyle/>
          <a:p>
            <a:pPr algn="l"/>
            <a:r>
              <a:rPr lang="en-US" altLang="ja-JP" sz="2400" u="sng" dirty="0"/>
              <a:t>Exercise1</a:t>
            </a:r>
            <a:endParaRPr kumimoji="1" lang="ja-JP" altLang="en-US" sz="2400" u="sng" dirty="0"/>
          </a:p>
        </p:txBody>
      </p:sp>
    </p:spTree>
    <p:extLst>
      <p:ext uri="{BB962C8B-B14F-4D97-AF65-F5344CB8AC3E}">
        <p14:creationId xmlns:p14="http://schemas.microsoft.com/office/powerpoint/2010/main" val="184567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16780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9" name="正方形/長方形 8"/>
          <p:cNvSpPr/>
          <p:nvPr/>
        </p:nvSpPr>
        <p:spPr>
          <a:xfrm>
            <a:off x="450244" y="1205958"/>
            <a:ext cx="8263801" cy="646331"/>
          </a:xfrm>
          <a:prstGeom prst="rect">
            <a:avLst/>
          </a:prstGeom>
        </p:spPr>
        <p:txBody>
          <a:bodyPr wrap="none">
            <a:spAutoFit/>
          </a:bodyPr>
          <a:lstStyle/>
          <a:p>
            <a:r>
              <a:rPr lang="en-US" altLang="ja-JP" dirty="0" err="1"/>
              <a:t>Modelica.Electrical.Analog</a:t>
            </a:r>
            <a:r>
              <a:rPr lang="ja-JP" altLang="en-US" dirty="0"/>
              <a:t>内の適当なモデルを開きます。</a:t>
            </a:r>
            <a:endParaRPr lang="en-US" altLang="ja-JP" dirty="0"/>
          </a:p>
          <a:p>
            <a:r>
              <a:rPr lang="ja-JP" altLang="en-US" dirty="0"/>
              <a:t>ポートにカーソルを合わせるとインスタンス元のモデルのパスが示されます。</a:t>
            </a:r>
            <a:endParaRPr lang="en-US" altLang="ja-JP" dirty="0"/>
          </a:p>
        </p:txBody>
      </p:sp>
      <p:grpSp>
        <p:nvGrpSpPr>
          <p:cNvPr id="13" name="グループ化 12"/>
          <p:cNvGrpSpPr/>
          <p:nvPr/>
        </p:nvGrpSpPr>
        <p:grpSpPr>
          <a:xfrm>
            <a:off x="455839" y="2027474"/>
            <a:ext cx="11481632" cy="3756160"/>
            <a:chOff x="329645" y="2290198"/>
            <a:chExt cx="12315186" cy="4028853"/>
          </a:xfrm>
        </p:grpSpPr>
        <p:pic>
          <p:nvPicPr>
            <p:cNvPr id="6" name="図 5"/>
            <p:cNvPicPr>
              <a:picLocks noChangeAspect="1"/>
            </p:cNvPicPr>
            <p:nvPr/>
          </p:nvPicPr>
          <p:blipFill rotWithShape="1">
            <a:blip r:embed="rId2"/>
            <a:srcRect t="15645" r="10391" b="4733"/>
            <a:stretch/>
          </p:blipFill>
          <p:spPr>
            <a:xfrm>
              <a:off x="329645" y="2290198"/>
              <a:ext cx="6665044" cy="4028853"/>
            </a:xfrm>
            <a:prstGeom prst="rect">
              <a:avLst/>
            </a:prstGeom>
          </p:spPr>
        </p:pic>
        <p:cxnSp>
          <p:nvCxnSpPr>
            <p:cNvPr id="8" name="直線矢印コネクタ 7"/>
            <p:cNvCxnSpPr>
              <a:endCxn id="10" idx="1"/>
            </p:cNvCxnSpPr>
            <p:nvPr/>
          </p:nvCxnSpPr>
          <p:spPr>
            <a:xfrm flipV="1">
              <a:off x="5684363" y="4022673"/>
              <a:ext cx="319979" cy="66553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7126999" y="2418322"/>
              <a:ext cx="5517832" cy="693254"/>
            </a:xfrm>
            <a:prstGeom prst="rect">
              <a:avLst/>
            </a:prstGeom>
          </p:spPr>
          <p:txBody>
            <a:bodyPr wrap="none">
              <a:spAutoFit/>
            </a:bodyPr>
            <a:lstStyle/>
            <a:p>
              <a:r>
                <a:rPr lang="ja-JP" altLang="en-US" dirty="0"/>
                <a:t>ポートモデルを確認すると</a:t>
              </a:r>
              <a:r>
                <a:rPr lang="ja-JP" altLang="en-US" dirty="0">
                  <a:solidFill>
                    <a:srgbClr val="FF0000"/>
                  </a:solidFill>
                </a:rPr>
                <a:t>ポテンシャル</a:t>
              </a:r>
              <a:r>
                <a:rPr lang="ja-JP" altLang="en-US" dirty="0"/>
                <a:t>として</a:t>
              </a:r>
              <a:r>
                <a:rPr lang="en-US" altLang="ja-JP" dirty="0"/>
                <a:t>v</a:t>
              </a:r>
            </a:p>
            <a:p>
              <a:r>
                <a:rPr lang="ja-JP" altLang="en-US" dirty="0">
                  <a:solidFill>
                    <a:srgbClr val="FF0000"/>
                  </a:solidFill>
                </a:rPr>
                <a:t>フロー</a:t>
              </a:r>
              <a:r>
                <a:rPr lang="ja-JP" altLang="en-US" dirty="0"/>
                <a:t>として</a:t>
              </a:r>
              <a:r>
                <a:rPr lang="en-US" altLang="ja-JP" dirty="0" err="1"/>
                <a:t>i</a:t>
              </a:r>
              <a:r>
                <a:rPr lang="ja-JP" altLang="en-US" dirty="0"/>
                <a:t>が定義されています</a:t>
              </a:r>
              <a:endParaRPr lang="en-US" altLang="ja-JP" dirty="0"/>
            </a:p>
          </p:txBody>
        </p:sp>
        <p:pic>
          <p:nvPicPr>
            <p:cNvPr id="10" name="図 9"/>
            <p:cNvPicPr>
              <a:picLocks noChangeAspect="1"/>
            </p:cNvPicPr>
            <p:nvPr/>
          </p:nvPicPr>
          <p:blipFill>
            <a:blip r:embed="rId3"/>
            <a:stretch>
              <a:fillRect/>
            </a:stretch>
          </p:blipFill>
          <p:spPr>
            <a:xfrm>
              <a:off x="6004342" y="3271744"/>
              <a:ext cx="6460043" cy="1501857"/>
            </a:xfrm>
            <a:prstGeom prst="rect">
              <a:avLst/>
            </a:prstGeom>
            <a:ln>
              <a:solidFill>
                <a:schemeClr val="tx1"/>
              </a:solidFill>
            </a:ln>
          </p:spPr>
        </p:pic>
      </p:grpSp>
      <p:cxnSp>
        <p:nvCxnSpPr>
          <p:cNvPr id="20" name="直線コネクタ 19"/>
          <p:cNvCxnSpPr/>
          <p:nvPr/>
        </p:nvCxnSpPr>
        <p:spPr>
          <a:xfrm>
            <a:off x="9255612" y="3730469"/>
            <a:ext cx="1050408"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569788" y="4024273"/>
            <a:ext cx="1463613"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C00B192-973B-4BDD-A883-B004F6DFECDE}"/>
              </a:ext>
            </a:extLst>
          </p:cNvPr>
          <p:cNvSpPr txBox="1"/>
          <p:nvPr/>
        </p:nvSpPr>
        <p:spPr>
          <a:xfrm>
            <a:off x="223858" y="744293"/>
            <a:ext cx="971741" cy="461665"/>
          </a:xfrm>
          <a:prstGeom prst="rect">
            <a:avLst/>
          </a:prstGeom>
          <a:noFill/>
        </p:spPr>
        <p:txBody>
          <a:bodyPr wrap="none" rtlCol="0">
            <a:spAutoFit/>
          </a:bodyPr>
          <a:lstStyle/>
          <a:p>
            <a:pPr algn="l"/>
            <a:r>
              <a:rPr kumimoji="1" lang="ja-JP" altLang="en-US" sz="2400" u="sng" dirty="0"/>
              <a:t>解答</a:t>
            </a:r>
            <a:r>
              <a:rPr kumimoji="1" lang="en-US" altLang="ja-JP" sz="2400" u="sng" dirty="0"/>
              <a:t>1</a:t>
            </a:r>
            <a:endParaRPr kumimoji="1" lang="ja-JP" altLang="en-US" sz="2400" u="sng" dirty="0"/>
          </a:p>
        </p:txBody>
      </p:sp>
    </p:spTree>
    <p:extLst>
      <p:ext uri="{BB962C8B-B14F-4D97-AF65-F5344CB8AC3E}">
        <p14:creationId xmlns:p14="http://schemas.microsoft.com/office/powerpoint/2010/main" val="2273614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579492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383775" y="313019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101404" y="2624711"/>
            <a:ext cx="6643165" cy="830997"/>
          </a:xfrm>
          <a:prstGeom prst="rect">
            <a:avLst/>
          </a:prstGeom>
          <a:noFill/>
        </p:spPr>
        <p:txBody>
          <a:bodyPr wrap="none" rtlCol="0">
            <a:spAutoFit/>
          </a:bodyPr>
          <a:lstStyle/>
          <a:p>
            <a:r>
              <a:rPr kumimoji="1" lang="en-US" altLang="ja-JP" sz="2400" b="1" u="sng" dirty="0"/>
              <a:t>across</a:t>
            </a:r>
            <a:r>
              <a:rPr kumimoji="1" lang="ja-JP" altLang="en-US" sz="2400" b="1" u="sng" dirty="0"/>
              <a:t>変数の接続の式</a:t>
            </a:r>
            <a:r>
              <a:rPr lang="en-US" altLang="ja-JP" sz="2400" b="1" u="sng" dirty="0"/>
              <a:t>(</a:t>
            </a:r>
            <a:r>
              <a:rPr lang="ja-JP" altLang="en-US" sz="2400" b="1" u="sng" dirty="0"/>
              <a:t>キルヒホッフの電圧則</a:t>
            </a:r>
            <a:r>
              <a:rPr lang="en-US" altLang="ja-JP" sz="2400" b="1" u="sng" dirty="0"/>
              <a:t>)</a:t>
            </a:r>
            <a:endParaRPr lang="ja-JP" altLang="en-US" sz="2400" b="1" u="sng" dirty="0"/>
          </a:p>
          <a:p>
            <a:pPr algn="l"/>
            <a:endParaRPr kumimoji="1" lang="ja-JP" altLang="en-US" sz="2400" b="1" u="sng"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101404" y="3970904"/>
            <a:ext cx="6308137" cy="461665"/>
          </a:xfrm>
          <a:prstGeom prst="rect">
            <a:avLst/>
          </a:prstGeom>
          <a:noFill/>
        </p:spPr>
        <p:txBody>
          <a:bodyPr wrap="none" rtlCol="0">
            <a:spAutoFit/>
          </a:bodyPr>
          <a:lstStyle/>
          <a:p>
            <a:r>
              <a:rPr kumimoji="1" lang="en-US" altLang="ja-JP" sz="2400" b="1" u="sng" dirty="0"/>
              <a:t>flow</a:t>
            </a:r>
            <a:r>
              <a:rPr kumimoji="1" lang="ja-JP" altLang="en-US" sz="2400" b="1" u="sng" dirty="0"/>
              <a:t>変数</a:t>
            </a:r>
            <a:r>
              <a:rPr lang="ja-JP" altLang="en-US" sz="2400" b="1" u="sng" dirty="0"/>
              <a:t>の接続の式</a:t>
            </a:r>
            <a:r>
              <a:rPr lang="en-US" altLang="ja-JP" sz="2400" b="1" u="sng" dirty="0"/>
              <a:t>(</a:t>
            </a:r>
            <a:r>
              <a:rPr lang="ja-JP" altLang="en-US" sz="2400" b="1" u="sng" dirty="0"/>
              <a:t>キルヒホッフの電流則</a:t>
            </a:r>
            <a:r>
              <a:rPr lang="en-US" altLang="ja-JP" sz="2400" b="1" u="sng" dirty="0"/>
              <a:t>)</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383774" y="441528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754326"/>
          </a:xfrm>
          <a:prstGeom prst="rect">
            <a:avLst/>
          </a:prstGeom>
          <a:noFill/>
        </p:spPr>
        <p:txBody>
          <a:bodyPr wrap="square" rtlCol="0">
            <a:spAutoFit/>
          </a:bodyPr>
          <a:lstStyle/>
          <a:p>
            <a:r>
              <a:rPr lang="en-US" altLang="ja-JP" dirty="0"/>
              <a:t>across</a:t>
            </a:r>
            <a:r>
              <a:rPr lang="ja-JP" altLang="en-US" dirty="0"/>
              <a:t>変数、</a:t>
            </a:r>
            <a:r>
              <a:rPr lang="en-US" altLang="ja-JP" dirty="0"/>
              <a:t>flow</a:t>
            </a:r>
            <a:r>
              <a:rPr lang="ja-JP" altLang="en-US" dirty="0"/>
              <a:t>変数を宣言することでモデル同士を接続した際に各変数が物理的に自然な挙動となるように自動的に計算式が組み立てられます。</a:t>
            </a:r>
            <a:endParaRPr lang="en-US" altLang="ja-JP" dirty="0"/>
          </a:p>
          <a:p>
            <a:r>
              <a:rPr lang="en-US" altLang="ja-JP" dirty="0"/>
              <a:t>across</a:t>
            </a:r>
            <a:r>
              <a:rPr lang="ja-JP" altLang="en-US" dirty="0"/>
              <a:t>変数は各ポートの値が等しくなるように、</a:t>
            </a:r>
            <a:r>
              <a:rPr lang="en-US" altLang="ja-JP" dirty="0"/>
              <a:t>flow</a:t>
            </a:r>
            <a:r>
              <a:rPr lang="ja-JP" altLang="en-US" dirty="0"/>
              <a:t>変数は各ポートの総量が０（保存則）となるように計算式が生成されます。</a:t>
            </a:r>
            <a:endParaRPr lang="en-US" altLang="ja-JP" dirty="0"/>
          </a:p>
          <a:p>
            <a:r>
              <a:rPr lang="ja-JP" altLang="en-US" dirty="0"/>
              <a:t>これによりモデルをいくら繋いでも削除しても自動的に計算式が組み立てられるためシステムの変更が容易となります。</a:t>
            </a:r>
            <a:endParaRPr lang="en-US" altLang="ja-JP"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627305" y="244862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Q</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08584" y="505606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08584" y="505606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383774" y="551536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Tree>
    <p:extLst>
      <p:ext uri="{BB962C8B-B14F-4D97-AF65-F5344CB8AC3E}">
        <p14:creationId xmlns:p14="http://schemas.microsoft.com/office/powerpoint/2010/main" val="24784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49935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変数の具体例</a:t>
            </a:r>
            <a:endParaRPr lang="en-US" altLang="ja-JP"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268844" cy="461665"/>
          </a:xfrm>
          <a:prstGeom prst="rect">
            <a:avLst/>
          </a:prstGeom>
          <a:noFill/>
        </p:spPr>
        <p:txBody>
          <a:bodyPr wrap="none" rtlCol="0">
            <a:spAutoFit/>
          </a:bodyPr>
          <a:lstStyle/>
          <a:p>
            <a:pPr algn="l"/>
            <a:r>
              <a:rPr kumimoji="1" lang="en-US" altLang="ja-JP" sz="2400" dirty="0"/>
              <a:t>across</a:t>
            </a:r>
            <a:r>
              <a:rPr kumimoji="1" lang="ja-JP" altLang="en-US" sz="2400" dirty="0"/>
              <a:t>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96197" y="5584236"/>
            <a:ext cx="10160442" cy="73688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across</a:t>
            </a:r>
            <a:r>
              <a:rPr lang="ja-JP" altLang="en-US" sz="2400" dirty="0">
                <a:solidFill>
                  <a:schemeClr val="tx1"/>
                </a:solidFill>
              </a:rPr>
              <a:t>変数は値を変更せずに受け渡します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grpSp>
        <p:nvGrpSpPr>
          <p:cNvPr id="5" name="グループ化 4"/>
          <p:cNvGrpSpPr/>
          <p:nvPr/>
        </p:nvGrpSpPr>
        <p:grpSpPr>
          <a:xfrm>
            <a:off x="1868474" y="2304124"/>
            <a:ext cx="3590978" cy="3117190"/>
            <a:chOff x="1874952" y="1757955"/>
            <a:chExt cx="4244241" cy="3684262"/>
          </a:xfrm>
        </p:grpSpPr>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5" y="4338286"/>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C</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a:t>
              </a:r>
              <a:endParaRPr kumimoji="1" lang="ja-JP" altLang="en-US" sz="2400" dirty="0"/>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07A6A97-1E13-4740-87BA-8D1F34C4708F}"/>
              </a:ext>
            </a:extLst>
          </p:cNvPr>
          <p:cNvSpPr txBox="1"/>
          <p:nvPr/>
        </p:nvSpPr>
        <p:spPr>
          <a:xfrm>
            <a:off x="823116" y="729047"/>
            <a:ext cx="10530684" cy="1323439"/>
          </a:xfrm>
          <a:prstGeom prst="rect">
            <a:avLst/>
          </a:prstGeom>
          <a:noFill/>
        </p:spPr>
        <p:txBody>
          <a:bodyPr wrap="square" rtlCol="0">
            <a:spAutoFit/>
          </a:bodyPr>
          <a:lstStyle/>
          <a:p>
            <a:r>
              <a:rPr kumimoji="1" lang="ja-JP" altLang="en-US" sz="2000" dirty="0"/>
              <a:t>まずは基本となる</a:t>
            </a:r>
            <a:r>
              <a:rPr kumimoji="1" lang="en-US" altLang="ja-JP" sz="2000" dirty="0"/>
              <a:t>across</a:t>
            </a:r>
            <a:r>
              <a:rPr kumimoji="1" lang="ja-JP" altLang="en-US" sz="2000" dirty="0"/>
              <a:t>変数の計算式を温度を例に取って解説します。</a:t>
            </a:r>
            <a:endParaRPr kumimoji="1" lang="en-US" altLang="ja-JP" sz="2000" dirty="0"/>
          </a:p>
          <a:p>
            <a:endParaRPr lang="en-US" altLang="ja-JP" sz="2000" dirty="0"/>
          </a:p>
          <a:p>
            <a:r>
              <a:rPr lang="ja-JP" altLang="en-US" sz="2000" dirty="0"/>
              <a:t>以下のように</a:t>
            </a:r>
            <a:r>
              <a:rPr lang="en-US" altLang="ja-JP" sz="2000" dirty="0"/>
              <a:t>3</a:t>
            </a:r>
            <a:r>
              <a:rPr lang="ja-JP" altLang="en-US" sz="2000" dirty="0"/>
              <a:t>モデルの接続図において、モデル</a:t>
            </a:r>
            <a:r>
              <a:rPr lang="en-US" altLang="ja-JP" sz="2000" dirty="0"/>
              <a:t>A</a:t>
            </a:r>
            <a:r>
              <a:rPr lang="ja-JP" altLang="en-US" sz="2000" dirty="0"/>
              <a:t>のポート温度が</a:t>
            </a:r>
            <a:r>
              <a:rPr lang="en-US" altLang="ja-JP" sz="2000" dirty="0"/>
              <a:t>10</a:t>
            </a:r>
            <a:r>
              <a:rPr lang="ja-JP" altLang="en-US" sz="2000" dirty="0"/>
              <a:t>℃の時はモデル</a:t>
            </a:r>
            <a:r>
              <a:rPr lang="en-US" altLang="ja-JP" sz="2000" dirty="0"/>
              <a:t>B,C</a:t>
            </a:r>
            <a:r>
              <a:rPr lang="ja-JP" altLang="en-US" sz="2000" dirty="0"/>
              <a:t>のポート温度はいくらしょうか？</a:t>
            </a:r>
          </a:p>
        </p:txBody>
      </p:sp>
    </p:spTree>
    <p:extLst>
      <p:ext uri="{BB962C8B-B14F-4D97-AF65-F5344CB8AC3E}">
        <p14:creationId xmlns:p14="http://schemas.microsoft.com/office/powerpoint/2010/main" val="8091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15880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flow</a:t>
            </a:r>
            <a:r>
              <a:rPr lang="ja-JP" altLang="en-US" dirty="0"/>
              <a:t>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742891"/>
            <a:ext cx="10565101" cy="1323439"/>
          </a:xfrm>
          <a:prstGeom prst="rect">
            <a:avLst/>
          </a:prstGeom>
          <a:noFill/>
        </p:spPr>
        <p:txBody>
          <a:bodyPr wrap="square" rtlCol="0">
            <a:spAutoFit/>
          </a:bodyPr>
          <a:lstStyle/>
          <a:p>
            <a:r>
              <a:rPr lang="ja-JP" altLang="en-US" sz="2000" dirty="0"/>
              <a:t>続いて</a:t>
            </a:r>
            <a:r>
              <a:rPr lang="en-US" altLang="ja-JP" sz="2000" dirty="0"/>
              <a:t>flow</a:t>
            </a:r>
            <a:r>
              <a:rPr lang="ja-JP" altLang="en-US" sz="2000" dirty="0"/>
              <a:t>変数の計算式を熱流量</a:t>
            </a:r>
            <a:r>
              <a:rPr lang="en-US" altLang="ja-JP" sz="2000" dirty="0"/>
              <a:t>Q</a:t>
            </a:r>
            <a:r>
              <a:rPr lang="ja-JP" altLang="en-US" sz="2000" dirty="0"/>
              <a:t>を例に解説します</a:t>
            </a:r>
            <a:endParaRPr lang="en-US" altLang="ja-JP" sz="2000" dirty="0"/>
          </a:p>
          <a:p>
            <a:endParaRPr lang="en-US" altLang="ja-JP" sz="2000" dirty="0"/>
          </a:p>
          <a:p>
            <a:r>
              <a:rPr lang="ja-JP" altLang="en-US" sz="2000" dirty="0"/>
              <a:t>以下のモデルにおいて、</a:t>
            </a:r>
            <a:r>
              <a:rPr lang="en-US" altLang="ja-JP" sz="2000" dirty="0"/>
              <a:t>A</a:t>
            </a:r>
            <a:r>
              <a:rPr lang="ja-JP" altLang="en-US" sz="2000" dirty="0"/>
              <a:t>モデルのポート熱流量を</a:t>
            </a:r>
            <a:r>
              <a:rPr lang="en-US" altLang="ja-JP" sz="2000" dirty="0"/>
              <a:t>Q</a:t>
            </a:r>
            <a:r>
              <a:rPr lang="en-US" altLang="ja-JP" sz="2000" baseline="-25000" dirty="0"/>
              <a:t>A</a:t>
            </a:r>
            <a:r>
              <a:rPr lang="en-US" altLang="ja-JP" sz="2000" dirty="0"/>
              <a:t>(=10W)</a:t>
            </a:r>
            <a:r>
              <a:rPr lang="ja-JP" altLang="en-US" sz="2000" dirty="0"/>
              <a:t>とします。</a:t>
            </a:r>
            <a:endParaRPr lang="en-US" altLang="ja-JP" sz="2000" dirty="0"/>
          </a:p>
          <a:p>
            <a:r>
              <a:rPr lang="en-US" altLang="ja-JP" sz="2000" dirty="0"/>
              <a:t>B</a:t>
            </a:r>
            <a:r>
              <a:rPr lang="ja-JP" altLang="en-US" sz="2000" dirty="0"/>
              <a:t>モデルのポート熱流量はいくらになるでしょうか？</a:t>
            </a:r>
            <a:endParaRPr lang="en-US" altLang="ja-JP" sz="2000" dirty="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372289"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035170"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697864" y="3144746"/>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069170" y="3823179"/>
            <a:ext cx="5625258"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a:t>Q</a:t>
            </a:r>
            <a:r>
              <a:rPr lang="en-US" altLang="ja-JP" sz="2400" baseline="-25000" dirty="0"/>
              <a:t>B</a:t>
            </a:r>
            <a:r>
              <a:rPr kumimoji="1" lang="en-US" altLang="ja-JP" sz="2400" dirty="0"/>
              <a:t>=Q</a:t>
            </a:r>
            <a:r>
              <a:rPr kumimoji="1" lang="en-US" altLang="ja-JP" sz="2400" baseline="-25000" dirty="0"/>
              <a:t>A</a:t>
            </a:r>
            <a:r>
              <a:rPr kumimoji="1" lang="ja-JP" altLang="en-US" sz="2400" dirty="0"/>
              <a:t>より</a:t>
            </a:r>
            <a:r>
              <a:rPr kumimoji="1" lang="en-US" altLang="ja-JP" sz="2400" dirty="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516344" y="3876110"/>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231322" y="3876109"/>
            <a:ext cx="933269" cy="461665"/>
          </a:xfrm>
          <a:prstGeom prst="rect">
            <a:avLst/>
          </a:prstGeom>
          <a:noFill/>
        </p:spPr>
        <p:txBody>
          <a:bodyPr wrap="none" rtlCol="0">
            <a:spAutoFit/>
          </a:bodyPr>
          <a:lstStyle/>
          <a:p>
            <a:r>
              <a:rPr kumimoji="1" lang="en-US" altLang="ja-JP" sz="2400" dirty="0"/>
              <a:t>Q</a:t>
            </a:r>
            <a:r>
              <a:rPr kumimoji="1" lang="en-US" altLang="ja-JP" sz="2400" baseline="-25000" dirty="0"/>
              <a:t>B</a:t>
            </a:r>
            <a:r>
              <a:rPr kumimoji="1" lang="en-US" altLang="ja-JP" sz="2400" dirty="0"/>
              <a:t>=?</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590864" y="531559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flow</a:t>
            </a:r>
            <a:r>
              <a:rPr lang="ja-JP" altLang="en-US" sz="2800" dirty="0">
                <a:solidFill>
                  <a:schemeClr val="tx1"/>
                </a:solidFill>
              </a:rPr>
              <a:t>変数は接続されたポート間の総量がゼロとなるように値を受け渡します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631839" y="3066989"/>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3945683" y="308228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808571" y="2137546"/>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703833" y="2799988"/>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7024098" y="2292924"/>
            <a:ext cx="2937022" cy="461665"/>
          </a:xfrm>
          <a:prstGeom prst="rect">
            <a:avLst/>
          </a:prstGeom>
          <a:noFill/>
        </p:spPr>
        <p:txBody>
          <a:bodyPr wrap="none" rtlCol="0">
            <a:spAutoFit/>
          </a:bodyPr>
          <a:lstStyle/>
          <a:p>
            <a:pPr algn="l"/>
            <a:r>
              <a:rPr kumimoji="1" lang="en-US" altLang="ja-JP" sz="2400" dirty="0"/>
              <a:t>flow</a:t>
            </a:r>
            <a:r>
              <a:rPr kumimoji="1" lang="ja-JP" altLang="en-US" sz="2400" dirty="0"/>
              <a:t>変数の接続の式</a:t>
            </a:r>
          </a:p>
        </p:txBody>
      </p:sp>
      <p:sp>
        <p:nvSpPr>
          <p:cNvPr id="2" name="正方形/長方形 1"/>
          <p:cNvSpPr/>
          <p:nvPr/>
        </p:nvSpPr>
        <p:spPr>
          <a:xfrm>
            <a:off x="1066800" y="4516791"/>
            <a:ext cx="10520680" cy="646331"/>
          </a:xfrm>
          <a:prstGeom prst="rect">
            <a:avLst/>
          </a:prstGeom>
        </p:spPr>
        <p:txBody>
          <a:bodyPr wrap="square">
            <a:spAutoFit/>
          </a:bodyPr>
          <a:lstStyle/>
          <a:p>
            <a:r>
              <a:rPr lang="en-US" altLang="ja-JP" dirty="0" err="1">
                <a:solidFill>
                  <a:srgbClr val="FF0000"/>
                </a:solidFill>
              </a:rPr>
              <a:t>Modelica</a:t>
            </a:r>
            <a:r>
              <a:rPr lang="ja-JP" altLang="en-US" dirty="0">
                <a:solidFill>
                  <a:srgbClr val="FF0000"/>
                </a:solidFill>
              </a:rPr>
              <a:t>言語では</a:t>
            </a:r>
            <a:r>
              <a:rPr lang="en-US" altLang="ja-JP" dirty="0">
                <a:solidFill>
                  <a:srgbClr val="FF0000"/>
                </a:solidFill>
              </a:rPr>
              <a:t>flow</a:t>
            </a:r>
            <a:r>
              <a:rPr lang="ja-JP" altLang="en-US" dirty="0">
                <a:solidFill>
                  <a:srgbClr val="FF0000"/>
                </a:solidFill>
              </a:rPr>
              <a:t>変数についてモデルに流入する場合を正、モデルから流出する場合を負と考えるのが一般的</a:t>
            </a:r>
            <a:r>
              <a:rPr lang="ja-JP" altLang="en-US" dirty="0"/>
              <a:t>です。上記の場合、</a:t>
            </a:r>
            <a:r>
              <a:rPr lang="en-US" altLang="ja-JP" dirty="0"/>
              <a:t>A</a:t>
            </a:r>
            <a:r>
              <a:rPr lang="ja-JP" altLang="en-US" dirty="0"/>
              <a:t>に熱流量が流入していることになります。</a:t>
            </a:r>
            <a:endParaRPr lang="en-US" altLang="ja-JP" dirty="0"/>
          </a:p>
        </p:txBody>
      </p:sp>
    </p:spTree>
    <p:extLst>
      <p:ext uri="{BB962C8B-B14F-4D97-AF65-F5344CB8AC3E}">
        <p14:creationId xmlns:p14="http://schemas.microsoft.com/office/powerpoint/2010/main" val="4210114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15880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flow</a:t>
            </a:r>
            <a:r>
              <a:rPr lang="ja-JP" altLang="en-US" dirty="0"/>
              <a:t>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891808" y="731289"/>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219291" y="4513644"/>
            <a:ext cx="6152646" cy="707886"/>
          </a:xfrm>
          <a:prstGeom prst="rect">
            <a:avLst/>
          </a:prstGeom>
          <a:noFill/>
        </p:spPr>
        <p:txBody>
          <a:bodyPr wrap="none" rtlCol="0">
            <a:spAutoFit/>
          </a:bodyPr>
          <a:lstStyle/>
          <a:p>
            <a:r>
              <a:rPr kumimoji="1" lang="ja-JP" altLang="en-US" sz="2000" dirty="0"/>
              <a:t>モデル</a:t>
            </a:r>
            <a:r>
              <a:rPr kumimoji="1" lang="en-US" altLang="ja-JP" sz="2000" dirty="0"/>
              <a:t>C</a:t>
            </a:r>
            <a:r>
              <a:rPr kumimoji="1" lang="ja-JP" altLang="en-US" sz="2000" dirty="0"/>
              <a:t>の熱流量</a:t>
            </a:r>
            <a:r>
              <a:rPr kumimoji="1" lang="en-US" altLang="ja-JP" sz="2000" dirty="0"/>
              <a:t>Q</a:t>
            </a:r>
            <a:r>
              <a:rPr lang="en-US" altLang="ja-JP" sz="2000" baseline="-25000" dirty="0"/>
              <a:t>C</a:t>
            </a:r>
            <a:r>
              <a:rPr kumimoji="1" lang="ja-JP" altLang="en-US" sz="2000" dirty="0"/>
              <a:t>は</a:t>
            </a:r>
            <a:r>
              <a:rPr kumimoji="1" lang="en-US" altLang="ja-JP" sz="2000" dirty="0"/>
              <a:t>-5W</a:t>
            </a:r>
            <a:r>
              <a:rPr kumimoji="1" lang="ja-JP" altLang="en-US" sz="2000" dirty="0"/>
              <a:t>です</a:t>
            </a:r>
            <a:endParaRPr kumimoji="1" lang="en-US" altLang="ja-JP" sz="2000" dirty="0"/>
          </a:p>
          <a:p>
            <a:r>
              <a:rPr lang="ja-JP" altLang="en-US" sz="2000" dirty="0"/>
              <a:t>モデル</a:t>
            </a:r>
            <a:r>
              <a:rPr lang="en-US" altLang="ja-JP" sz="2000" dirty="0"/>
              <a:t>B,C</a:t>
            </a:r>
            <a:r>
              <a:rPr lang="ja-JP" altLang="en-US" sz="2000" dirty="0"/>
              <a:t>からモデル</a:t>
            </a:r>
            <a:r>
              <a:rPr lang="en-US" altLang="ja-JP" sz="2000" dirty="0"/>
              <a:t>A</a:t>
            </a:r>
            <a:r>
              <a:rPr lang="ja-JP" altLang="en-US" sz="2000" dirty="0"/>
              <a:t>に熱量が流れ込んでいます。</a:t>
            </a:r>
            <a:endParaRPr kumimoji="1" lang="ja-JP" altLang="en-US" sz="20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どのモデルからどのモデルに</a:t>
            </a:r>
            <a:r>
              <a:rPr lang="en-US" altLang="ja-JP" sz="2800" dirty="0">
                <a:solidFill>
                  <a:schemeClr val="tx1"/>
                </a:solidFill>
              </a:rPr>
              <a:t>flow</a:t>
            </a:r>
            <a:r>
              <a:rPr lang="ja-JP" altLang="en-US" sz="2800" dirty="0">
                <a:solidFill>
                  <a:schemeClr val="tx1"/>
                </a:solidFill>
              </a:rPr>
              <a:t>変数が流れているか</a:t>
            </a:r>
            <a:endParaRPr lang="en-US" altLang="ja-JP" sz="2800" dirty="0">
              <a:solidFill>
                <a:schemeClr val="tx1"/>
              </a:solidFill>
            </a:endParaRPr>
          </a:p>
          <a:p>
            <a:pPr algn="ctr"/>
            <a:r>
              <a:rPr lang="ja-JP" altLang="en-US" sz="2800" dirty="0">
                <a:solidFill>
                  <a:schemeClr val="tx1"/>
                </a:solidFill>
              </a:rPr>
              <a:t>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219291" y="2835418"/>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669561" y="3574825"/>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434818" y="2990796"/>
            <a:ext cx="2937022" cy="461665"/>
          </a:xfrm>
          <a:prstGeom prst="rect">
            <a:avLst/>
          </a:prstGeom>
          <a:noFill/>
        </p:spPr>
        <p:txBody>
          <a:bodyPr wrap="none" rtlCol="0">
            <a:spAutoFit/>
          </a:bodyPr>
          <a:lstStyle/>
          <a:p>
            <a:pPr algn="l"/>
            <a:r>
              <a:rPr kumimoji="1" lang="en-US" altLang="ja-JP" sz="2400" dirty="0"/>
              <a:t>flow</a:t>
            </a:r>
            <a:r>
              <a:rPr kumimoji="1" lang="ja-JP" altLang="en-US" sz="2400" dirty="0"/>
              <a:t>変数の接続の式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3360413" cy="3271398"/>
            <a:chOff x="1899172" y="1364003"/>
            <a:chExt cx="4121967"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779084" y="4009201"/>
              <a:ext cx="1158534" cy="566290"/>
            </a:xfrm>
            <a:prstGeom prst="rect">
              <a:avLst/>
            </a:prstGeom>
            <a:noFill/>
          </p:spPr>
          <p:txBody>
            <a:bodyPr wrap="none" rtlCol="0">
              <a:spAutoFit/>
            </a:bodyPr>
            <a:lstStyle/>
            <a:p>
              <a:pPr algn="l"/>
              <a:r>
                <a:rPr kumimoji="1" lang="en-US" altLang="ja-JP" sz="2400" dirty="0"/>
                <a:t>Q</a:t>
              </a:r>
              <a:r>
                <a:rPr kumimoji="1" lang="en-US" altLang="ja-JP" sz="2400" baseline="-25000" dirty="0"/>
                <a:t>C</a:t>
              </a:r>
              <a:r>
                <a:rPr kumimoji="1" lang="en-US" altLang="ja-JP" sz="2400" dirty="0"/>
                <a:t>=?</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555585" y="6222747"/>
            <a:ext cx="10177384" cy="52041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672336" y="2690364"/>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87987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コラム </a:t>
            </a:r>
            <a:r>
              <a:rPr lang="en-US" altLang="ja-JP" dirty="0"/>
              <a:t>- flow</a:t>
            </a:r>
            <a:r>
              <a:rPr lang="ja-JP" altLang="en-US" dirty="0"/>
              <a:t>変数の正負について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1631216"/>
          </a:xfrm>
          <a:prstGeom prst="rect">
            <a:avLst/>
          </a:prstGeom>
          <a:noFill/>
        </p:spPr>
        <p:txBody>
          <a:bodyPr wrap="square" rtlCol="0">
            <a:spAutoFit/>
          </a:bodyPr>
          <a:lstStyle/>
          <a:p>
            <a:pPr algn="l"/>
            <a:r>
              <a:rPr kumimoji="1" lang="ja-JP" altLang="en-US" sz="2000" dirty="0"/>
              <a:t>ここでモデルの計算結果を確認する際に少し違和感がある実装について解説します</a:t>
            </a:r>
            <a:r>
              <a:rPr lang="ja-JP" altLang="en-US" sz="2000" dirty="0"/>
              <a:t>。</a:t>
            </a:r>
            <a:endParaRPr lang="en-US" altLang="ja-JP" sz="2000" dirty="0"/>
          </a:p>
          <a:p>
            <a:pPr algn="l"/>
            <a:endParaRPr lang="en-US" altLang="ja-JP" sz="2000" dirty="0"/>
          </a:p>
          <a:p>
            <a:pPr algn="l"/>
            <a:r>
              <a:rPr kumimoji="1" lang="ja-JP" altLang="en-US" sz="2000" dirty="0"/>
              <a:t>熱流量を定義する</a:t>
            </a:r>
            <a:r>
              <a:rPr lang="en-US" altLang="ja-JP" sz="2000" dirty="0" err="1"/>
              <a:t>F</a:t>
            </a:r>
            <a:r>
              <a:rPr kumimoji="1" lang="en-US" altLang="ja-JP" sz="2000" dirty="0" err="1"/>
              <a:t>ixedHeatFlow</a:t>
            </a:r>
            <a:r>
              <a:rPr kumimoji="1" lang="ja-JP" altLang="en-US" sz="2000" dirty="0"/>
              <a:t>モデルを使用する際、ユーザーは熱流量パラメータに正の値を入力します。</a:t>
            </a:r>
            <a:endParaRPr kumimoji="1" lang="en-US" altLang="ja-JP" sz="2000" dirty="0"/>
          </a:p>
          <a:p>
            <a:pPr algn="l"/>
            <a:r>
              <a:rPr lang="ja-JP" altLang="en-US" sz="2000" dirty="0"/>
              <a:t>しかし計算を実行しポートの熱流量を確認すると負の値となっています。</a:t>
            </a:r>
            <a:endParaRPr kumimoji="1" lang="en-US" altLang="ja-JP" sz="2000" dirty="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792480" y="3809076"/>
            <a:ext cx="3645550" cy="369332"/>
          </a:xfrm>
          <a:prstGeom prst="rect">
            <a:avLst/>
          </a:prstGeom>
          <a:noFill/>
        </p:spPr>
        <p:txBody>
          <a:bodyPr wrap="none" rtlCol="0">
            <a:spAutoFit/>
          </a:bodyPr>
          <a:lstStyle/>
          <a:p>
            <a:pPr algn="l"/>
            <a:r>
              <a:rPr kumimoji="1" lang="ja-JP" altLang="en-US" b="1" dirty="0">
                <a:solidFill>
                  <a:srgbClr val="FF0000"/>
                </a:solidFill>
              </a:rPr>
              <a:t>しかし、ポートの熱流量は「</a:t>
            </a:r>
            <a:r>
              <a:rPr kumimoji="1" lang="en-US" altLang="ja-JP" b="1" dirty="0">
                <a:solidFill>
                  <a:srgbClr val="FF0000"/>
                </a:solidFill>
              </a:rPr>
              <a:t>-1</a:t>
            </a:r>
            <a:r>
              <a:rPr kumimoji="1" lang="ja-JP" altLang="en-US" b="1" dirty="0">
                <a:solidFill>
                  <a:srgbClr val="FF0000"/>
                </a:solidFill>
              </a:rPr>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4363149" y="3211287"/>
            <a:ext cx="1021393" cy="8598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555585" y="3026621"/>
            <a:ext cx="3807564" cy="369332"/>
          </a:xfrm>
          <a:prstGeom prst="rect">
            <a:avLst/>
          </a:prstGeom>
          <a:noFill/>
        </p:spPr>
        <p:txBody>
          <a:bodyPr wrap="square" rtlCol="0">
            <a:spAutoFit/>
          </a:bodyPr>
          <a:lstStyle/>
          <a:p>
            <a:pPr algn="l"/>
            <a:r>
              <a:rPr kumimoji="1" lang="ja-JP" altLang="en-US" b="1" dirty="0">
                <a:solidFill>
                  <a:srgbClr val="FF0000"/>
                </a:solidFill>
              </a:rPr>
              <a:t>熱流量のパラメータ入力値は「</a:t>
            </a:r>
            <a:r>
              <a:rPr kumimoji="1" lang="en-US" altLang="ja-JP" b="1" dirty="0">
                <a:solidFill>
                  <a:srgbClr val="FF0000"/>
                </a:solidFill>
              </a:rPr>
              <a:t>1</a:t>
            </a:r>
            <a:r>
              <a:rPr kumimoji="1" lang="ja-JP" altLang="en-US" b="1" dirty="0">
                <a:solidFill>
                  <a:srgbClr val="FF0000"/>
                </a:solidFill>
              </a:rPr>
              <a:t>」</a:t>
            </a:r>
            <a:endParaRPr kumimoji="1" lang="en-US" altLang="ja-JP" b="1" dirty="0">
              <a:solidFill>
                <a:srgbClr val="FF0000"/>
              </a:solidFill>
            </a:endParaRPr>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5384542" y="3907985"/>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flipV="1">
            <a:off x="7257995" y="3515418"/>
            <a:ext cx="534485" cy="4783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38200" y="4591531"/>
            <a:ext cx="11245770" cy="1631216"/>
          </a:xfrm>
          <a:prstGeom prst="rect">
            <a:avLst/>
          </a:prstGeom>
        </p:spPr>
        <p:txBody>
          <a:bodyPr wrap="square">
            <a:spAutoFit/>
          </a:bodyPr>
          <a:lstStyle/>
          <a:p>
            <a:r>
              <a:rPr lang="en-US" altLang="ja-JP" sz="2000" dirty="0"/>
              <a:t>flow</a:t>
            </a:r>
            <a:r>
              <a:rPr lang="ja-JP" altLang="en-US" sz="2000" dirty="0"/>
              <a:t>変数は、</a:t>
            </a:r>
            <a:r>
              <a:rPr lang="ja-JP" altLang="en-US" sz="2000" dirty="0">
                <a:solidFill>
                  <a:srgbClr val="FF0000"/>
                </a:solidFill>
              </a:rPr>
              <a:t>モデルに流入する場合が正、流出する場合が負</a:t>
            </a:r>
            <a:r>
              <a:rPr lang="ja-JP" altLang="en-US" sz="2000" dirty="0"/>
              <a:t>とするのが慣例です。</a:t>
            </a:r>
            <a:endParaRPr lang="en-US" altLang="ja-JP" sz="2000" dirty="0"/>
          </a:p>
          <a:p>
            <a:r>
              <a:rPr lang="ja-JP" altLang="en-US" sz="2000" dirty="0"/>
              <a:t>その慣例にならうと熱流量を</a:t>
            </a:r>
            <a:r>
              <a:rPr lang="en-US" altLang="ja-JP" sz="2000" dirty="0"/>
              <a:t>1W</a:t>
            </a:r>
            <a:r>
              <a:rPr lang="ja-JP" altLang="en-US" sz="2000" dirty="0"/>
              <a:t>を出力する場合、パラメータに「</a:t>
            </a:r>
            <a:r>
              <a:rPr lang="en-US" altLang="ja-JP" sz="2000" dirty="0"/>
              <a:t>-1</a:t>
            </a:r>
            <a:r>
              <a:rPr lang="ja-JP" altLang="en-US" sz="2000" dirty="0"/>
              <a:t>」とユーザーは入力しないといけません。</a:t>
            </a:r>
            <a:endParaRPr lang="en-US" altLang="ja-JP" sz="2000" dirty="0"/>
          </a:p>
          <a:p>
            <a:r>
              <a:rPr lang="ja-JP" altLang="en-US" sz="2000" dirty="0"/>
              <a:t>しかし、直感的ではないためほとんどのライブラリではユーザーの入力は正として</a:t>
            </a:r>
            <a:endParaRPr lang="en-US" altLang="ja-JP" sz="2000" dirty="0"/>
          </a:p>
          <a:p>
            <a:r>
              <a:rPr lang="ja-JP" altLang="en-US" sz="2000" dirty="0"/>
              <a:t>モデル内部はマイナスをかけて負としています。</a:t>
            </a:r>
            <a:endParaRPr lang="en-US" altLang="ja-JP" sz="2000" dirty="0"/>
          </a:p>
        </p:txBody>
      </p:sp>
      <p:pic>
        <p:nvPicPr>
          <p:cNvPr id="16" name="図 15"/>
          <p:cNvPicPr>
            <a:picLocks noChangeAspect="1"/>
          </p:cNvPicPr>
          <p:nvPr/>
        </p:nvPicPr>
        <p:blipFill>
          <a:blip r:embed="rId3"/>
          <a:stretch>
            <a:fillRect/>
          </a:stretch>
        </p:blipFill>
        <p:spPr>
          <a:xfrm>
            <a:off x="3447396" y="6271859"/>
            <a:ext cx="6950042" cy="403895"/>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555585" y="6352143"/>
            <a:ext cx="2704587" cy="369332"/>
          </a:xfrm>
          <a:prstGeom prst="rect">
            <a:avLst/>
          </a:prstGeom>
        </p:spPr>
        <p:txBody>
          <a:bodyPr wrap="none">
            <a:spAutoFit/>
          </a:bodyPr>
          <a:lstStyle/>
          <a:p>
            <a:r>
              <a:rPr lang="en-US" altLang="ja-JP" dirty="0" err="1"/>
              <a:t>FixedHeatFlow</a:t>
            </a:r>
            <a:r>
              <a:rPr lang="ja-JP" altLang="en-US" dirty="0"/>
              <a:t>の計算式</a:t>
            </a:r>
          </a:p>
        </p:txBody>
      </p:sp>
    </p:spTree>
    <p:extLst>
      <p:ext uri="{BB962C8B-B14F-4D97-AF65-F5344CB8AC3E}">
        <p14:creationId xmlns:p14="http://schemas.microsoft.com/office/powerpoint/2010/main" val="3223637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2836403" y="3460061"/>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637372" y="4522078"/>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680387" y="1624438"/>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2983621" y="2844129"/>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2762959" y="5234715"/>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2983621" y="6055470"/>
            <a:ext cx="646331" cy="369332"/>
          </a:xfrm>
          <a:prstGeom prst="rect">
            <a:avLst/>
          </a:prstGeom>
          <a:noFill/>
        </p:spPr>
        <p:txBody>
          <a:bodyPr wrap="none" rtlCol="0">
            <a:spAutoFit/>
          </a:bodyPr>
          <a:lstStyle/>
          <a:p>
            <a:pPr algn="l"/>
            <a:r>
              <a:rPr kumimoji="1" lang="ja-JP" altLang="en-US" dirty="0"/>
              <a:t>抵抗</a:t>
            </a:r>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862204" y="1067318"/>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
        <p:nvSpPr>
          <p:cNvPr id="5" name="正方形/長方形 4"/>
          <p:cNvSpPr/>
          <p:nvPr/>
        </p:nvSpPr>
        <p:spPr>
          <a:xfrm>
            <a:off x="4185202" y="4092803"/>
            <a:ext cx="4711546"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Modelica.Electrical.Analog.Basic.Capacitor</a:t>
            </a:r>
            <a:endParaRPr lang="en-US" altLang="ja-JP" i="0" dirty="0">
              <a:solidFill>
                <a:srgbClr val="000000"/>
              </a:solidFill>
              <a:effectLst/>
              <a:ea typeface="MS UI Gothic" panose="020B0600070205080204" pitchFamily="50" charset="-128"/>
            </a:endParaRPr>
          </a:p>
        </p:txBody>
      </p:sp>
      <p:sp>
        <p:nvSpPr>
          <p:cNvPr id="6" name="正方形/長方形 5"/>
          <p:cNvSpPr/>
          <p:nvPr/>
        </p:nvSpPr>
        <p:spPr>
          <a:xfrm>
            <a:off x="4185202" y="2186556"/>
            <a:ext cx="5732660" cy="369332"/>
          </a:xfrm>
          <a:prstGeom prst="rect">
            <a:avLst/>
          </a:prstGeom>
        </p:spPr>
        <p:txBody>
          <a:bodyPr wrap="none">
            <a:spAutoFit/>
          </a:bodyPr>
          <a:lstStyle/>
          <a:p>
            <a:r>
              <a:rPr lang="ja-JP" altLang="en-US" dirty="0"/>
              <a:t>Modelica.Electrical.Analog.Sources.ConstantVoltage</a:t>
            </a:r>
          </a:p>
        </p:txBody>
      </p:sp>
      <p:sp>
        <p:nvSpPr>
          <p:cNvPr id="7" name="正方形/長方形 6"/>
          <p:cNvSpPr/>
          <p:nvPr/>
        </p:nvSpPr>
        <p:spPr>
          <a:xfrm>
            <a:off x="4185202" y="5521570"/>
            <a:ext cx="4560864"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Modelica.Electrical.Analog.Basic.Resistor</a:t>
            </a:r>
            <a:endParaRPr lang="en-US" altLang="ja-JP" i="0" dirty="0">
              <a:solidFill>
                <a:srgbClr val="000000"/>
              </a:solidFill>
              <a:effectLst/>
              <a:ea typeface="MS UI Gothic" panose="020B0600070205080204" pitchFamily="50" charset="-128"/>
            </a:endParaRPr>
          </a:p>
        </p:txBody>
      </p:sp>
      <p:sp>
        <p:nvSpPr>
          <p:cNvPr id="14" name="テキスト ボックス 13">
            <a:extLst>
              <a:ext uri="{FF2B5EF4-FFF2-40B4-BE49-F238E27FC236}">
                <a16:creationId xmlns:a16="http://schemas.microsoft.com/office/drawing/2014/main" id="{375551CF-02FB-47C8-B105-018E454BBDDD}"/>
              </a:ext>
            </a:extLst>
          </p:cNvPr>
          <p:cNvSpPr txBox="1"/>
          <p:nvPr/>
        </p:nvSpPr>
        <p:spPr>
          <a:xfrm>
            <a:off x="270424" y="667061"/>
            <a:ext cx="1548822" cy="461665"/>
          </a:xfrm>
          <a:prstGeom prst="rect">
            <a:avLst/>
          </a:prstGeom>
          <a:noFill/>
        </p:spPr>
        <p:txBody>
          <a:bodyPr wrap="none" rtlCol="0">
            <a:spAutoFit/>
          </a:bodyPr>
          <a:lstStyle/>
          <a:p>
            <a:pPr algn="l"/>
            <a:r>
              <a:rPr lang="en-US" altLang="ja-JP" sz="2400" u="sng" dirty="0"/>
              <a:t>Exercise2</a:t>
            </a:r>
            <a:endParaRPr kumimoji="1" lang="ja-JP" altLang="en-US" sz="2400" u="sng" dirty="0"/>
          </a:p>
        </p:txBody>
      </p:sp>
    </p:spTree>
    <p:extLst>
      <p:ext uri="{BB962C8B-B14F-4D97-AF65-F5344CB8AC3E}">
        <p14:creationId xmlns:p14="http://schemas.microsoft.com/office/powerpoint/2010/main" val="414297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a:effectLst>
                  <a:outerShdw blurRad="38100" dist="38100" dir="2700000" algn="tl">
                    <a:srgbClr val="000000">
                      <a:alpha val="43137"/>
                    </a:srgbClr>
                  </a:outerShdw>
                </a:effectLst>
              </a:rPr>
              <a:t>既存の物理ライブラリの共通構成</a:t>
            </a:r>
          </a:p>
        </p:txBody>
      </p:sp>
    </p:spTree>
    <p:extLst>
      <p:ext uri="{BB962C8B-B14F-4D97-AF65-F5344CB8AC3E}">
        <p14:creationId xmlns:p14="http://schemas.microsoft.com/office/powerpoint/2010/main" val="21561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4214615" cy="400110"/>
          </a:xfrm>
          <a:prstGeom prst="rect">
            <a:avLst/>
          </a:prstGeom>
          <a:noFill/>
        </p:spPr>
        <p:txBody>
          <a:bodyPr wrap="none" rtlCol="0">
            <a:spAutoFit/>
          </a:bodyPr>
          <a:lstStyle/>
          <a:p>
            <a:pPr algn="l"/>
            <a:r>
              <a:rPr kumimoji="1" lang="en-US" altLang="ja-JP" sz="2000" dirty="0"/>
              <a:t>Sources</a:t>
            </a:r>
            <a:r>
              <a:rPr kumimoji="1" lang="ja-JP" altLang="en-US" sz="2000" dirty="0"/>
              <a:t>　　・・・境界条件の定義</a:t>
            </a:r>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5004896" cy="400110"/>
          </a:xfrm>
          <a:prstGeom prst="rect">
            <a:avLst/>
          </a:prstGeom>
          <a:noFill/>
        </p:spPr>
        <p:txBody>
          <a:bodyPr wrap="none" rtlCol="0">
            <a:spAutoFit/>
          </a:bodyPr>
          <a:lstStyle/>
          <a:p>
            <a:pPr algn="l"/>
            <a:r>
              <a:rPr kumimoji="1" lang="en-US" altLang="ja-JP" sz="2000" dirty="0"/>
              <a:t>Components</a:t>
            </a:r>
            <a:r>
              <a:rPr kumimoji="1" lang="ja-JP" altLang="en-US" sz="2000" dirty="0"/>
              <a:t>・・・抵抗・キャパシタ </a:t>
            </a:r>
            <a:r>
              <a:rPr kumimoji="1" lang="en-US" altLang="ja-JP" sz="2000" dirty="0"/>
              <a:t>etc.</a:t>
            </a:r>
            <a:endParaRPr kumimoji="1" lang="ja-JP" altLang="en-US" sz="2000" dirty="0"/>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5312474"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3826689" cy="369332"/>
          </a:xfrm>
          <a:prstGeom prst="rect">
            <a:avLst/>
          </a:prstGeom>
          <a:noFill/>
        </p:spPr>
        <p:txBody>
          <a:bodyPr wrap="none" rtlCol="0">
            <a:spAutoFit/>
          </a:bodyPr>
          <a:lstStyle/>
          <a:p>
            <a:pPr algn="l"/>
            <a:r>
              <a:rPr kumimoji="1" lang="ja-JP" altLang="en-US" dirty="0">
                <a:solidFill>
                  <a:srgbClr val="FF0000"/>
                </a:solidFill>
              </a:rPr>
              <a:t>物理モデル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5262979"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特定の物理値を信号として出力するセンサモデル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134FD20-F3C3-4BA9-B116-C75CF91308C4}"/>
              </a:ext>
            </a:extLst>
          </p:cNvPr>
          <p:cNvSpPr txBox="1"/>
          <p:nvPr/>
        </p:nvSpPr>
        <p:spPr>
          <a:xfrm>
            <a:off x="5860818" y="1215020"/>
            <a:ext cx="1415772" cy="461665"/>
          </a:xfrm>
          <a:prstGeom prst="rect">
            <a:avLst/>
          </a:prstGeom>
          <a:noFill/>
        </p:spPr>
        <p:txBody>
          <a:bodyPr wrap="none" rtlCol="0">
            <a:spAutoFit/>
          </a:bodyPr>
          <a:lstStyle/>
          <a:p>
            <a:pPr algn="l"/>
            <a:r>
              <a:rPr lang="ja-JP" altLang="en-US" sz="2400" u="sng" dirty="0"/>
              <a:t>基本構成</a:t>
            </a:r>
            <a:endParaRPr kumimoji="1" lang="ja-JP" altLang="en-US" sz="2400" u="sng" dirty="0"/>
          </a:p>
        </p:txBody>
      </p:sp>
    </p:spTree>
    <p:extLst>
      <p:ext uri="{BB962C8B-B14F-4D97-AF65-F5344CB8AC3E}">
        <p14:creationId xmlns:p14="http://schemas.microsoft.com/office/powerpoint/2010/main" val="160933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5859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461693" y="1907970"/>
            <a:ext cx="3976518" cy="646331"/>
          </a:xfrm>
          <a:prstGeom prst="rect">
            <a:avLst/>
          </a:prstGeom>
          <a:noFill/>
        </p:spPr>
        <p:txBody>
          <a:bodyPr wrap="square" rtlCol="0">
            <a:spAutoFit/>
          </a:bodyPr>
          <a:lstStyle/>
          <a:p>
            <a:r>
              <a:rPr lang="ja-JP" altLang="en-US" dirty="0"/>
              <a:t>ソース・・・ポテンシャルあるいはフローを境界条件として与える</a:t>
            </a:r>
            <a:endParaRPr lang="en-US" altLang="ja-JP" dirty="0"/>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464519" y="3044574"/>
            <a:ext cx="3877985" cy="369332"/>
          </a:xfrm>
          <a:prstGeom prst="rect">
            <a:avLst/>
          </a:prstGeom>
          <a:noFill/>
        </p:spPr>
        <p:txBody>
          <a:bodyPr wrap="none" rtlCol="0">
            <a:spAutoFit/>
          </a:bodyPr>
          <a:lstStyle/>
          <a:p>
            <a:pPr algn="l"/>
            <a:r>
              <a:rPr kumimoji="1" lang="ja-JP" altLang="en-US" dirty="0"/>
              <a:t>抵抗・・・物理量の通り易さを表す</a:t>
            </a:r>
            <a:endParaRPr kumimoji="1" lang="en-US" altLang="ja-JP" dirty="0"/>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2"/>
          <a:srcRect r="67863"/>
          <a:stretch/>
        </p:blipFill>
        <p:spPr>
          <a:xfrm>
            <a:off x="6182128" y="1415109"/>
            <a:ext cx="1026806" cy="1002083"/>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430662" y="2414779"/>
            <a:ext cx="543739" cy="307777"/>
          </a:xfrm>
          <a:prstGeom prst="rect">
            <a:avLst/>
          </a:prstGeom>
          <a:noFill/>
        </p:spPr>
        <p:txBody>
          <a:bodyPr wrap="none" rtlCol="0">
            <a:spAutoFit/>
          </a:bodyPr>
          <a:lstStyle/>
          <a:p>
            <a:pPr algn="l"/>
            <a:r>
              <a:rPr kumimoji="1" lang="ja-JP" altLang="en-US" sz="1400"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3"/>
          <a:stretch>
            <a:fillRect/>
          </a:stretch>
        </p:blipFill>
        <p:spPr>
          <a:xfrm>
            <a:off x="8269396" y="1694096"/>
            <a:ext cx="771061" cy="708260"/>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8200864" y="2414779"/>
            <a:ext cx="902811" cy="307777"/>
          </a:xfrm>
          <a:prstGeom prst="rect">
            <a:avLst/>
          </a:prstGeom>
          <a:noFill/>
        </p:spPr>
        <p:txBody>
          <a:bodyPr wrap="none" rtlCol="0">
            <a:spAutoFit/>
          </a:bodyPr>
          <a:lstStyle/>
          <a:p>
            <a:pPr algn="l"/>
            <a:r>
              <a:rPr kumimoji="1" lang="ja-JP" altLang="en-US" sz="1400"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4"/>
          <a:stretch>
            <a:fillRect/>
          </a:stretch>
        </p:blipFill>
        <p:spPr>
          <a:xfrm>
            <a:off x="10228791" y="1647632"/>
            <a:ext cx="796500" cy="836727"/>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983787" y="2445323"/>
            <a:ext cx="1261884" cy="307777"/>
          </a:xfrm>
          <a:prstGeom prst="rect">
            <a:avLst/>
          </a:prstGeom>
          <a:noFill/>
        </p:spPr>
        <p:txBody>
          <a:bodyPr wrap="none" rtlCol="0">
            <a:spAutoFit/>
          </a:bodyPr>
          <a:lstStyle/>
          <a:p>
            <a:pPr algn="l"/>
            <a:r>
              <a:rPr kumimoji="1" lang="ja-JP" altLang="en-US" sz="1400"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5"/>
          <a:stretch>
            <a:fillRect/>
          </a:stretch>
        </p:blipFill>
        <p:spPr>
          <a:xfrm>
            <a:off x="6252631" y="2943963"/>
            <a:ext cx="906302" cy="708203"/>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433488" y="3616662"/>
            <a:ext cx="543739" cy="307777"/>
          </a:xfrm>
          <a:prstGeom prst="rect">
            <a:avLst/>
          </a:prstGeom>
          <a:noFill/>
        </p:spPr>
        <p:txBody>
          <a:bodyPr wrap="none" rtlCol="0">
            <a:spAutoFit/>
          </a:bodyPr>
          <a:lstStyle/>
          <a:p>
            <a:pPr algn="l"/>
            <a:r>
              <a:rPr kumimoji="1" lang="ja-JP" altLang="en-US" sz="1400"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6"/>
          <a:stretch>
            <a:fillRect/>
          </a:stretch>
        </p:blipFill>
        <p:spPr>
          <a:xfrm>
            <a:off x="8203057" y="2899369"/>
            <a:ext cx="909389" cy="580198"/>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298287" y="3616662"/>
            <a:ext cx="723275" cy="307777"/>
          </a:xfrm>
          <a:prstGeom prst="rect">
            <a:avLst/>
          </a:prstGeom>
          <a:noFill/>
        </p:spPr>
        <p:txBody>
          <a:bodyPr wrap="none" rtlCol="0">
            <a:spAutoFit/>
          </a:bodyPr>
          <a:lstStyle/>
          <a:p>
            <a:pPr algn="l"/>
            <a:r>
              <a:rPr kumimoji="1" lang="ja-JP" altLang="en-US" sz="1400"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7"/>
          <a:stretch>
            <a:fillRect/>
          </a:stretch>
        </p:blipFill>
        <p:spPr>
          <a:xfrm>
            <a:off x="10332828" y="3035222"/>
            <a:ext cx="594080" cy="551897"/>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270402" y="3647206"/>
            <a:ext cx="723275" cy="307777"/>
          </a:xfrm>
          <a:prstGeom prst="rect">
            <a:avLst/>
          </a:prstGeom>
          <a:noFill/>
        </p:spPr>
        <p:txBody>
          <a:bodyPr wrap="none" rtlCol="0">
            <a:spAutoFit/>
          </a:bodyPr>
          <a:lstStyle/>
          <a:p>
            <a:pPr algn="l"/>
            <a:r>
              <a:rPr kumimoji="1" lang="ja-JP" altLang="en-US" sz="1400" dirty="0"/>
              <a:t>パイプ</a:t>
            </a:r>
            <a:endParaRPr kumimoji="1" lang="en-US" altLang="ja-JP" sz="1400" dirty="0"/>
          </a:p>
        </p:txBody>
      </p:sp>
      <p:sp>
        <p:nvSpPr>
          <p:cNvPr id="27" name="テキスト ボックス 26">
            <a:extLst>
              <a:ext uri="{FF2B5EF4-FFF2-40B4-BE49-F238E27FC236}">
                <a16:creationId xmlns:a16="http://schemas.microsoft.com/office/drawing/2014/main" id="{A4DFF5D2-0928-44A9-9DCD-D4E857D846A0}"/>
              </a:ext>
            </a:extLst>
          </p:cNvPr>
          <p:cNvSpPr txBox="1"/>
          <p:nvPr/>
        </p:nvSpPr>
        <p:spPr>
          <a:xfrm>
            <a:off x="671107" y="755259"/>
            <a:ext cx="11111122" cy="830997"/>
          </a:xfrm>
          <a:prstGeom prst="rect">
            <a:avLst/>
          </a:prstGeom>
          <a:noFill/>
        </p:spPr>
        <p:txBody>
          <a:bodyPr wrap="square" rtlCol="0">
            <a:spAutoFit/>
          </a:bodyPr>
          <a:lstStyle/>
          <a:p>
            <a:r>
              <a:rPr lang="ja-JP" altLang="en-US" sz="2400" dirty="0"/>
              <a:t>様々な物理ドメインに共通する挙動を以下のようにグループ化して把握するとどのライブラリも似たような考え方で使いこなすことが出来ます。</a:t>
            </a:r>
            <a:endParaRPr lang="en-US" altLang="ja-JP" sz="2400" dirty="0"/>
          </a:p>
        </p:txBody>
      </p:sp>
      <p:sp>
        <p:nvSpPr>
          <p:cNvPr id="32" name="テキスト ボックス 31">
            <a:extLst>
              <a:ext uri="{FF2B5EF4-FFF2-40B4-BE49-F238E27FC236}">
                <a16:creationId xmlns:a16="http://schemas.microsoft.com/office/drawing/2014/main" id="{665D430A-3914-4FD0-BAB5-977BCA0B1B70}"/>
              </a:ext>
            </a:extLst>
          </p:cNvPr>
          <p:cNvSpPr txBox="1"/>
          <p:nvPr/>
        </p:nvSpPr>
        <p:spPr>
          <a:xfrm>
            <a:off x="461693" y="5665303"/>
            <a:ext cx="5442516" cy="369332"/>
          </a:xfrm>
          <a:prstGeom prst="rect">
            <a:avLst/>
          </a:prstGeom>
          <a:noFill/>
        </p:spPr>
        <p:txBody>
          <a:bodyPr wrap="none" rtlCol="0">
            <a:spAutoFit/>
          </a:bodyPr>
          <a:lstStyle/>
          <a:p>
            <a:pPr algn="l"/>
            <a:r>
              <a:rPr kumimoji="1" lang="ja-JP" altLang="en-US" dirty="0"/>
              <a:t>インダクタンス・・・物理量の遅れ</a:t>
            </a:r>
            <a:r>
              <a:rPr kumimoji="1" lang="en-US" altLang="ja-JP" dirty="0"/>
              <a:t>(</a:t>
            </a:r>
            <a:r>
              <a:rPr kumimoji="1" lang="ja-JP" altLang="en-US" dirty="0"/>
              <a:t>応答性</a:t>
            </a:r>
            <a:r>
              <a:rPr kumimoji="1" lang="en-US" altLang="ja-JP" dirty="0"/>
              <a:t>)</a:t>
            </a:r>
            <a:r>
              <a:rPr kumimoji="1" lang="ja-JP" altLang="en-US" dirty="0"/>
              <a:t>を表す</a:t>
            </a:r>
            <a:endParaRPr kumimoji="1" lang="en-US" altLang="ja-JP" dirty="0"/>
          </a:p>
        </p:txBody>
      </p:sp>
      <p:pic>
        <p:nvPicPr>
          <p:cNvPr id="7" name="図 6">
            <a:extLst>
              <a:ext uri="{FF2B5EF4-FFF2-40B4-BE49-F238E27FC236}">
                <a16:creationId xmlns:a16="http://schemas.microsoft.com/office/drawing/2014/main" id="{F28FC9C7-AB2F-4250-9774-40042103CA4A}"/>
              </a:ext>
            </a:extLst>
          </p:cNvPr>
          <p:cNvPicPr>
            <a:picLocks noChangeAspect="1"/>
          </p:cNvPicPr>
          <p:nvPr/>
        </p:nvPicPr>
        <p:blipFill>
          <a:blip r:embed="rId8"/>
          <a:stretch>
            <a:fillRect/>
          </a:stretch>
        </p:blipFill>
        <p:spPr>
          <a:xfrm>
            <a:off x="6312678" y="5569589"/>
            <a:ext cx="750856" cy="577122"/>
          </a:xfrm>
          <a:prstGeom prst="rect">
            <a:avLst/>
          </a:prstGeom>
        </p:spPr>
      </p:pic>
      <p:sp>
        <p:nvSpPr>
          <p:cNvPr id="10" name="正方形/長方形 9">
            <a:extLst>
              <a:ext uri="{FF2B5EF4-FFF2-40B4-BE49-F238E27FC236}">
                <a16:creationId xmlns:a16="http://schemas.microsoft.com/office/drawing/2014/main" id="{CE61D9EB-152E-455F-BF54-DCB9ACAC5803}"/>
              </a:ext>
            </a:extLst>
          </p:cNvPr>
          <p:cNvSpPr/>
          <p:nvPr/>
        </p:nvSpPr>
        <p:spPr>
          <a:xfrm>
            <a:off x="8339667" y="5698067"/>
            <a:ext cx="679069" cy="518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該当無し</a:t>
            </a:r>
          </a:p>
        </p:txBody>
      </p:sp>
      <p:sp>
        <p:nvSpPr>
          <p:cNvPr id="50" name="正方形/長方形 49">
            <a:extLst>
              <a:ext uri="{FF2B5EF4-FFF2-40B4-BE49-F238E27FC236}">
                <a16:creationId xmlns:a16="http://schemas.microsoft.com/office/drawing/2014/main" id="{A8BAEBC9-2885-4AB3-A1ED-3CD97DBE0ED9}"/>
              </a:ext>
            </a:extLst>
          </p:cNvPr>
          <p:cNvSpPr/>
          <p:nvPr/>
        </p:nvSpPr>
        <p:spPr>
          <a:xfrm>
            <a:off x="10195105" y="5706801"/>
            <a:ext cx="933889" cy="51897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流体慣性</a:t>
            </a:r>
          </a:p>
        </p:txBody>
      </p:sp>
      <p:sp>
        <p:nvSpPr>
          <p:cNvPr id="51" name="テキスト ボックス 50">
            <a:extLst>
              <a:ext uri="{FF2B5EF4-FFF2-40B4-BE49-F238E27FC236}">
                <a16:creationId xmlns:a16="http://schemas.microsoft.com/office/drawing/2014/main" id="{1847ED5C-2D61-4E01-9F64-BF23BCF90ABD}"/>
              </a:ext>
            </a:extLst>
          </p:cNvPr>
          <p:cNvSpPr txBox="1"/>
          <p:nvPr/>
        </p:nvSpPr>
        <p:spPr>
          <a:xfrm>
            <a:off x="6340434" y="6274459"/>
            <a:ext cx="723275" cy="307777"/>
          </a:xfrm>
          <a:prstGeom prst="rect">
            <a:avLst/>
          </a:prstGeom>
          <a:noFill/>
        </p:spPr>
        <p:txBody>
          <a:bodyPr wrap="none" rtlCol="0">
            <a:spAutoFit/>
          </a:bodyPr>
          <a:lstStyle/>
          <a:p>
            <a:pPr algn="l"/>
            <a:r>
              <a:rPr kumimoji="1" lang="ja-JP" altLang="en-US" sz="1400" dirty="0"/>
              <a:t>コイル</a:t>
            </a:r>
          </a:p>
        </p:txBody>
      </p:sp>
      <mc:AlternateContent xmlns:mc="http://schemas.openxmlformats.org/markup-compatibility/2006">
        <mc:Choice xmlns:a14="http://schemas.microsoft.com/office/drawing/2010/main" Requires="a14">
          <p:sp>
            <p:nvSpPr>
              <p:cNvPr id="53" name="テキスト ボックス 4">
                <a:extLst>
                  <a:ext uri="{FF2B5EF4-FFF2-40B4-BE49-F238E27FC236}">
                    <a16:creationId xmlns:a16="http://schemas.microsoft.com/office/drawing/2014/main" id="{8028E4C0-9FA1-4103-90AD-C839E7225012}"/>
                  </a:ext>
                </a:extLst>
              </p:cNvPr>
              <p:cNvSpPr txBox="1"/>
              <p:nvPr/>
            </p:nvSpPr>
            <p:spPr>
              <a:xfrm>
                <a:off x="2278357" y="3379109"/>
                <a:ext cx="1612774" cy="276999"/>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𝑓</m:t>
                      </m:r>
                      <m:r>
                        <a:rPr kumimoji="1" lang="en-US" altLang="ja-JP" sz="1800" i="1">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a:latin typeface="Cambria Math" panose="02040503050406030204" pitchFamily="18" charset="0"/>
                            </a:rPr>
                            <m:t>𝛼</m:t>
                          </m:r>
                        </m:e>
                        <m:sub>
                          <m:r>
                            <a:rPr kumimoji="1" lang="en-US" altLang="ja-JP" sz="1800" b="0" i="1" smtClean="0">
                              <a:latin typeface="Cambria Math" panose="02040503050406030204" pitchFamily="18" charset="0"/>
                            </a:rPr>
                            <m:t>1</m:t>
                          </m:r>
                        </m:sub>
                      </m:sSub>
                      <m:r>
                        <a:rPr kumimoji="1" lang="en-US" altLang="ja-JP" sz="1800" b="0" i="1">
                          <a:latin typeface="Cambria Math" panose="02040503050406030204" pitchFamily="18" charset="0"/>
                          <a:ea typeface="Cambria Math" panose="02040503050406030204" pitchFamily="18" charset="0"/>
                        </a:rPr>
                        <m:t>∆</m:t>
                      </m:r>
                      <m:r>
                        <a:rPr kumimoji="1" lang="en-US" altLang="ja-JP" sz="1800" b="0" i="1">
                          <a:latin typeface="Cambria Math" panose="02040503050406030204" pitchFamily="18" charset="0"/>
                          <a:ea typeface="Cambria Math" panose="02040503050406030204" pitchFamily="18" charset="0"/>
                        </a:rPr>
                        <m:t>𝑃</m:t>
                      </m:r>
                    </m:oMath>
                  </m:oMathPara>
                </a14:m>
                <a:endParaRPr kumimoji="1" lang="ja-JP" altLang="en-US" sz="1800" dirty="0"/>
              </a:p>
            </p:txBody>
          </p:sp>
        </mc:Choice>
        <mc:Fallback>
          <p:sp>
            <p:nvSpPr>
              <p:cNvPr id="53" name="テキスト ボックス 4">
                <a:extLst>
                  <a:ext uri="{FF2B5EF4-FFF2-40B4-BE49-F238E27FC236}">
                    <a16:creationId xmlns:a16="http://schemas.microsoft.com/office/drawing/2014/main" id="{8028E4C0-9FA1-4103-90AD-C839E7225012}"/>
                  </a:ext>
                </a:extLst>
              </p:cNvPr>
              <p:cNvSpPr txBox="1">
                <a:spLocks noRot="1" noChangeAspect="1" noMove="1" noResize="1" noEditPoints="1" noAdjustHandles="1" noChangeArrowheads="1" noChangeShapeType="1" noTextEdit="1"/>
              </p:cNvSpPr>
              <p:nvPr/>
            </p:nvSpPr>
            <p:spPr>
              <a:xfrm>
                <a:off x="2278357" y="3379109"/>
                <a:ext cx="1612774" cy="276999"/>
              </a:xfrm>
              <a:prstGeom prst="rect">
                <a:avLst/>
              </a:prstGeom>
              <a:blipFill>
                <a:blip r:embed="rId9"/>
                <a:stretch>
                  <a:fillRect t="-2174" b="-32609"/>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84064552-9751-4EFD-A5DE-0E7AE620043D}"/>
              </a:ext>
            </a:extLst>
          </p:cNvPr>
          <p:cNvSpPr txBox="1"/>
          <p:nvPr/>
        </p:nvSpPr>
        <p:spPr>
          <a:xfrm>
            <a:off x="448622" y="4404889"/>
            <a:ext cx="3877985" cy="369332"/>
          </a:xfrm>
          <a:prstGeom prst="rect">
            <a:avLst/>
          </a:prstGeom>
          <a:noFill/>
        </p:spPr>
        <p:txBody>
          <a:bodyPr wrap="none" rtlCol="0">
            <a:spAutoFit/>
          </a:bodyPr>
          <a:lstStyle/>
          <a:p>
            <a:r>
              <a:rPr lang="ja-JP" altLang="en-US" dirty="0"/>
              <a:t>キャパシタ・・・物理量をため込む</a:t>
            </a:r>
          </a:p>
        </p:txBody>
      </p:sp>
      <p:pic>
        <p:nvPicPr>
          <p:cNvPr id="55" name="図 54">
            <a:extLst>
              <a:ext uri="{FF2B5EF4-FFF2-40B4-BE49-F238E27FC236}">
                <a16:creationId xmlns:a16="http://schemas.microsoft.com/office/drawing/2014/main" id="{85F63A04-28AA-4335-BF58-43983E0B3E19}"/>
              </a:ext>
            </a:extLst>
          </p:cNvPr>
          <p:cNvPicPr>
            <a:picLocks noChangeAspect="1"/>
          </p:cNvPicPr>
          <p:nvPr/>
        </p:nvPicPr>
        <p:blipFill rotWithShape="1">
          <a:blip r:embed="rId10"/>
          <a:srcRect r="67412"/>
          <a:stretch/>
        </p:blipFill>
        <p:spPr>
          <a:xfrm>
            <a:off x="6234835" y="3887613"/>
            <a:ext cx="934474" cy="1014057"/>
          </a:xfrm>
          <a:prstGeom prst="rect">
            <a:avLst/>
          </a:prstGeom>
        </p:spPr>
      </p:pic>
      <p:sp>
        <p:nvSpPr>
          <p:cNvPr id="56" name="テキスト ボックス 55">
            <a:extLst>
              <a:ext uri="{FF2B5EF4-FFF2-40B4-BE49-F238E27FC236}">
                <a16:creationId xmlns:a16="http://schemas.microsoft.com/office/drawing/2014/main" id="{A1970AE4-B1D4-4FEC-AF75-7F60DB634161}"/>
              </a:ext>
            </a:extLst>
          </p:cNvPr>
          <p:cNvSpPr txBox="1"/>
          <p:nvPr/>
        </p:nvSpPr>
        <p:spPr>
          <a:xfrm>
            <a:off x="6133802" y="4862493"/>
            <a:ext cx="1082348" cy="307777"/>
          </a:xfrm>
          <a:prstGeom prst="rect">
            <a:avLst/>
          </a:prstGeom>
          <a:noFill/>
        </p:spPr>
        <p:txBody>
          <a:bodyPr wrap="none" rtlCol="0">
            <a:spAutoFit/>
          </a:bodyPr>
          <a:lstStyle/>
          <a:p>
            <a:pPr algn="l"/>
            <a:r>
              <a:rPr kumimoji="1" lang="ja-JP" altLang="en-US" sz="1400" dirty="0"/>
              <a:t>コンデンサ</a:t>
            </a:r>
          </a:p>
        </p:txBody>
      </p:sp>
      <p:sp>
        <p:nvSpPr>
          <p:cNvPr id="57" name="テキスト ボックス 56">
            <a:extLst>
              <a:ext uri="{FF2B5EF4-FFF2-40B4-BE49-F238E27FC236}">
                <a16:creationId xmlns:a16="http://schemas.microsoft.com/office/drawing/2014/main" id="{7E24B93E-AE7D-4C65-A73B-5EF95819C8CB}"/>
              </a:ext>
            </a:extLst>
          </p:cNvPr>
          <p:cNvSpPr txBox="1"/>
          <p:nvPr/>
        </p:nvSpPr>
        <p:spPr>
          <a:xfrm>
            <a:off x="8282390" y="4862493"/>
            <a:ext cx="723275" cy="307777"/>
          </a:xfrm>
          <a:prstGeom prst="rect">
            <a:avLst/>
          </a:prstGeom>
          <a:noFill/>
        </p:spPr>
        <p:txBody>
          <a:bodyPr wrap="none" rtlCol="0">
            <a:spAutoFit/>
          </a:bodyPr>
          <a:lstStyle/>
          <a:p>
            <a:pPr algn="l"/>
            <a:r>
              <a:rPr kumimoji="1" lang="ja-JP" altLang="en-US" sz="1400" dirty="0"/>
              <a:t>熱容量</a:t>
            </a:r>
          </a:p>
        </p:txBody>
      </p:sp>
      <p:sp>
        <p:nvSpPr>
          <p:cNvPr id="58" name="テキスト ボックス 57">
            <a:extLst>
              <a:ext uri="{FF2B5EF4-FFF2-40B4-BE49-F238E27FC236}">
                <a16:creationId xmlns:a16="http://schemas.microsoft.com/office/drawing/2014/main" id="{49A17AC3-2CE1-4F18-BDA7-4A10BBD07DD0}"/>
              </a:ext>
            </a:extLst>
          </p:cNvPr>
          <p:cNvSpPr txBox="1"/>
          <p:nvPr/>
        </p:nvSpPr>
        <p:spPr>
          <a:xfrm>
            <a:off x="10254505" y="4893037"/>
            <a:ext cx="723275" cy="307777"/>
          </a:xfrm>
          <a:prstGeom prst="rect">
            <a:avLst/>
          </a:prstGeom>
          <a:noFill/>
        </p:spPr>
        <p:txBody>
          <a:bodyPr wrap="none" rtlCol="0">
            <a:spAutoFit/>
          </a:bodyPr>
          <a:lstStyle/>
          <a:p>
            <a:pPr algn="l"/>
            <a:r>
              <a:rPr kumimoji="1" lang="ja-JP" altLang="en-US" sz="1400" dirty="0"/>
              <a:t>タンク</a:t>
            </a:r>
          </a:p>
        </p:txBody>
      </p:sp>
      <p:pic>
        <p:nvPicPr>
          <p:cNvPr id="59" name="図 58">
            <a:extLst>
              <a:ext uri="{FF2B5EF4-FFF2-40B4-BE49-F238E27FC236}">
                <a16:creationId xmlns:a16="http://schemas.microsoft.com/office/drawing/2014/main" id="{F2E63BCB-7ED2-4F01-BD93-483E87A580EB}"/>
              </a:ext>
            </a:extLst>
          </p:cNvPr>
          <p:cNvPicPr>
            <a:picLocks noChangeAspect="1"/>
          </p:cNvPicPr>
          <p:nvPr/>
        </p:nvPicPr>
        <p:blipFill rotWithShape="1">
          <a:blip r:embed="rId10"/>
          <a:srcRect l="31475" r="35937"/>
          <a:stretch/>
        </p:blipFill>
        <p:spPr>
          <a:xfrm>
            <a:off x="8256325" y="4058841"/>
            <a:ext cx="771061" cy="836727"/>
          </a:xfrm>
          <a:prstGeom prst="rect">
            <a:avLst/>
          </a:prstGeom>
        </p:spPr>
      </p:pic>
      <p:pic>
        <p:nvPicPr>
          <p:cNvPr id="60" name="図 59">
            <a:extLst>
              <a:ext uri="{FF2B5EF4-FFF2-40B4-BE49-F238E27FC236}">
                <a16:creationId xmlns:a16="http://schemas.microsoft.com/office/drawing/2014/main" id="{B2C48A30-6148-44F5-ACDC-2C8E094AFEA7}"/>
              </a:ext>
            </a:extLst>
          </p:cNvPr>
          <p:cNvPicPr>
            <a:picLocks noChangeAspect="1"/>
          </p:cNvPicPr>
          <p:nvPr/>
        </p:nvPicPr>
        <p:blipFill rotWithShape="1">
          <a:blip r:embed="rId10"/>
          <a:srcRect l="67904"/>
          <a:stretch/>
        </p:blipFill>
        <p:spPr>
          <a:xfrm>
            <a:off x="10234264" y="4033035"/>
            <a:ext cx="759413" cy="836727"/>
          </a:xfrm>
          <a:prstGeom prst="rect">
            <a:avLst/>
          </a:prstGeom>
        </p:spPr>
      </p:pic>
      <mc:AlternateContent xmlns:mc="http://schemas.openxmlformats.org/markup-compatibility/2006">
        <mc:Choice xmlns:a14="http://schemas.microsoft.com/office/drawing/2010/main" Requires="a14">
          <p:sp>
            <p:nvSpPr>
              <p:cNvPr id="61" name="テキスト ボックス 4">
                <a:extLst>
                  <a:ext uri="{FF2B5EF4-FFF2-40B4-BE49-F238E27FC236}">
                    <a16:creationId xmlns:a16="http://schemas.microsoft.com/office/drawing/2014/main" id="{3C2DF273-8814-40E9-8634-AF313F235520}"/>
                  </a:ext>
                </a:extLst>
              </p:cNvPr>
              <p:cNvSpPr txBox="1"/>
              <p:nvPr/>
            </p:nvSpPr>
            <p:spPr>
              <a:xfrm>
                <a:off x="2262460" y="4840479"/>
                <a:ext cx="1612774" cy="525913"/>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𝑓</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𝑑𝑃</m:t>
                          </m:r>
                        </m:num>
                        <m:den>
                          <m:r>
                            <a:rPr lang="en-US" altLang="ja-JP" sz="1800" i="1">
                              <a:latin typeface="Cambria Math" panose="02040503050406030204" pitchFamily="18" charset="0"/>
                            </a:rPr>
                            <m:t>𝑑𝑡</m:t>
                          </m:r>
                        </m:den>
                      </m:f>
                    </m:oMath>
                  </m:oMathPara>
                </a14:m>
                <a:endParaRPr lang="ja-JP" altLang="en-US" sz="1800" dirty="0"/>
              </a:p>
            </p:txBody>
          </p:sp>
        </mc:Choice>
        <mc:Fallback>
          <p:sp>
            <p:nvSpPr>
              <p:cNvPr id="61" name="テキスト ボックス 4">
                <a:extLst>
                  <a:ext uri="{FF2B5EF4-FFF2-40B4-BE49-F238E27FC236}">
                    <a16:creationId xmlns:a16="http://schemas.microsoft.com/office/drawing/2014/main" id="{3C2DF273-8814-40E9-8634-AF313F235520}"/>
                  </a:ext>
                </a:extLst>
              </p:cNvPr>
              <p:cNvSpPr txBox="1">
                <a:spLocks noRot="1" noChangeAspect="1" noMove="1" noResize="1" noEditPoints="1" noAdjustHandles="1" noChangeArrowheads="1" noChangeShapeType="1" noTextEdit="1"/>
              </p:cNvSpPr>
              <p:nvPr/>
            </p:nvSpPr>
            <p:spPr>
              <a:xfrm>
                <a:off x="2262460" y="4840479"/>
                <a:ext cx="1612774" cy="52591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4">
                <a:extLst>
                  <a:ext uri="{FF2B5EF4-FFF2-40B4-BE49-F238E27FC236}">
                    <a16:creationId xmlns:a16="http://schemas.microsoft.com/office/drawing/2014/main" id="{76809131-15C2-4A2A-8BD2-51AB2D90E2CF}"/>
                  </a:ext>
                </a:extLst>
              </p:cNvPr>
              <p:cNvSpPr txBox="1"/>
              <p:nvPr/>
            </p:nvSpPr>
            <p:spPr>
              <a:xfrm>
                <a:off x="2286755" y="6034635"/>
                <a:ext cx="1612774" cy="525913"/>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𝑃</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3</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m:t>
                          </m:r>
                          <m:r>
                            <a:rPr lang="en-US" altLang="ja-JP" sz="1800" b="0" i="1" smtClean="0">
                              <a:latin typeface="Cambria Math" panose="02040503050406030204" pitchFamily="18" charset="0"/>
                            </a:rPr>
                            <m:t>𝑓</m:t>
                          </m:r>
                        </m:num>
                        <m:den>
                          <m:r>
                            <a:rPr lang="en-US" altLang="ja-JP" sz="1800" i="1">
                              <a:latin typeface="Cambria Math" panose="02040503050406030204" pitchFamily="18" charset="0"/>
                            </a:rPr>
                            <m:t>𝑑𝑡</m:t>
                          </m:r>
                        </m:den>
                      </m:f>
                    </m:oMath>
                  </m:oMathPara>
                </a14:m>
                <a:endParaRPr lang="ja-JP" altLang="en-US" sz="1800" dirty="0"/>
              </a:p>
            </p:txBody>
          </p:sp>
        </mc:Choice>
        <mc:Fallback>
          <p:sp>
            <p:nvSpPr>
              <p:cNvPr id="62" name="テキスト ボックス 4">
                <a:extLst>
                  <a:ext uri="{FF2B5EF4-FFF2-40B4-BE49-F238E27FC236}">
                    <a16:creationId xmlns:a16="http://schemas.microsoft.com/office/drawing/2014/main" id="{76809131-15C2-4A2A-8BD2-51AB2D90E2CF}"/>
                  </a:ext>
                </a:extLst>
              </p:cNvPr>
              <p:cNvSpPr txBox="1">
                <a:spLocks noRot="1" noChangeAspect="1" noMove="1" noResize="1" noEditPoints="1" noAdjustHandles="1" noChangeArrowheads="1" noChangeShapeType="1" noTextEdit="1"/>
              </p:cNvSpPr>
              <p:nvPr/>
            </p:nvSpPr>
            <p:spPr>
              <a:xfrm>
                <a:off x="2286755" y="6034635"/>
                <a:ext cx="1612774" cy="52591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010A9DD1-3EB8-48E8-9D56-4363FB843818}"/>
                  </a:ext>
                </a:extLst>
              </p:cNvPr>
              <p:cNvSpPr txBox="1"/>
              <p:nvPr/>
            </p:nvSpPr>
            <p:spPr>
              <a:xfrm>
                <a:off x="2243426" y="3701013"/>
                <a:ext cx="1806905" cy="58477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𝑓</m:t>
                      </m:r>
                      <m:r>
                        <a:rPr lang="ja-JP" altLang="en-US" sz="1600" i="1">
                          <a:latin typeface="Cambria Math" panose="02040503050406030204" pitchFamily="18" charset="0"/>
                        </a:rPr>
                        <m:t>：フロー</m:t>
                      </m:r>
                    </m:oMath>
                  </m:oMathPara>
                </a14:m>
                <a:endParaRPr lang="en-US" altLang="ja-JP"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𝑃</m:t>
                      </m:r>
                      <m:r>
                        <a:rPr lang="ja-JP" altLang="en-US" sz="1600" i="1">
                          <a:latin typeface="Cambria Math" panose="02040503050406030204" pitchFamily="18" charset="0"/>
                        </a:rPr>
                        <m:t>：</m:t>
                      </m:r>
                      <m:r>
                        <a:rPr lang="ja-JP" altLang="en-US" sz="1600" i="1" smtClean="0">
                          <a:latin typeface="Cambria Math" panose="02040503050406030204" pitchFamily="18" charset="0"/>
                        </a:rPr>
                        <m:t>ポテンシャル</m:t>
                      </m:r>
                    </m:oMath>
                  </m:oMathPara>
                </a14:m>
                <a:endParaRPr kumimoji="1" lang="ja-JP" altLang="en-US" sz="1600" dirty="0"/>
              </a:p>
            </p:txBody>
          </p:sp>
        </mc:Choice>
        <mc:Fallback>
          <p:sp>
            <p:nvSpPr>
              <p:cNvPr id="11" name="テキスト ボックス 10">
                <a:extLst>
                  <a:ext uri="{FF2B5EF4-FFF2-40B4-BE49-F238E27FC236}">
                    <a16:creationId xmlns:a16="http://schemas.microsoft.com/office/drawing/2014/main" id="{010A9DD1-3EB8-48E8-9D56-4363FB843818}"/>
                  </a:ext>
                </a:extLst>
              </p:cNvPr>
              <p:cNvSpPr txBox="1">
                <a:spLocks noRot="1" noChangeAspect="1" noMove="1" noResize="1" noEditPoints="1" noAdjustHandles="1" noChangeArrowheads="1" noChangeShapeType="1" noTextEdit="1"/>
              </p:cNvSpPr>
              <p:nvPr/>
            </p:nvSpPr>
            <p:spPr>
              <a:xfrm>
                <a:off x="2243426" y="3701013"/>
                <a:ext cx="1806905" cy="584775"/>
              </a:xfrm>
              <a:prstGeom prst="rect">
                <a:avLst/>
              </a:prstGeom>
              <a:blipFill>
                <a:blip r:embed="rId13"/>
                <a:stretch>
                  <a:fillRect/>
                </a:stretch>
              </a:blipFill>
            </p:spPr>
            <p:txBody>
              <a:bodyPr/>
              <a:lstStyle/>
              <a:p>
                <a:r>
                  <a:rPr lang="ja-JP" altLang="en-US">
                    <a:noFill/>
                  </a:rPr>
                  <a:t> </a:t>
                </a:r>
              </a:p>
            </p:txBody>
          </p:sp>
        </mc:Fallback>
      </mc:AlternateContent>
      <p:sp>
        <p:nvSpPr>
          <p:cNvPr id="12" name="大かっこ 11">
            <a:extLst>
              <a:ext uri="{FF2B5EF4-FFF2-40B4-BE49-F238E27FC236}">
                <a16:creationId xmlns:a16="http://schemas.microsoft.com/office/drawing/2014/main" id="{04171B06-3BBB-4926-B393-D30D95C64CB7}"/>
              </a:ext>
            </a:extLst>
          </p:cNvPr>
          <p:cNvSpPr/>
          <p:nvPr/>
        </p:nvSpPr>
        <p:spPr>
          <a:xfrm>
            <a:off x="2198758" y="3759734"/>
            <a:ext cx="3216522" cy="461818"/>
          </a:xfrm>
          <a:prstGeom prst="bracketPair">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2EC5813A-325C-4BEF-9655-623B4687A3F8}"/>
                  </a:ext>
                </a:extLst>
              </p:cNvPr>
              <p:cNvSpPr txBox="1"/>
              <p:nvPr/>
            </p:nvSpPr>
            <p:spPr>
              <a:xfrm>
                <a:off x="4186236" y="3701013"/>
                <a:ext cx="1091837" cy="33874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𝛼</m:t>
                          </m:r>
                        </m:e>
                        <m:sub>
                          <m:r>
                            <a:rPr kumimoji="1" lang="en-US" altLang="ja-JP" sz="1600" b="0" i="1" smtClean="0">
                              <a:latin typeface="Cambria Math" panose="02040503050406030204" pitchFamily="18" charset="0"/>
                            </a:rPr>
                            <m:t>𝑛</m:t>
                          </m:r>
                        </m:sub>
                      </m:sSub>
                      <m:r>
                        <a:rPr lang="ja-JP" altLang="en-US" sz="1600" i="1">
                          <a:latin typeface="Cambria Math" panose="02040503050406030204" pitchFamily="18" charset="0"/>
                        </a:rPr>
                        <m:t>：</m:t>
                      </m:r>
                      <m:r>
                        <a:rPr lang="ja-JP" altLang="en-US" sz="1600" i="1" smtClean="0">
                          <a:latin typeface="Cambria Math" panose="02040503050406030204" pitchFamily="18" charset="0"/>
                        </a:rPr>
                        <m:t>係数</m:t>
                      </m:r>
                    </m:oMath>
                  </m:oMathPara>
                </a14:m>
                <a:endParaRPr kumimoji="1" lang="ja-JP" altLang="en-US" sz="1600" dirty="0"/>
              </a:p>
            </p:txBody>
          </p:sp>
        </mc:Choice>
        <mc:Fallback>
          <p:sp>
            <p:nvSpPr>
              <p:cNvPr id="63" name="テキスト ボックス 62">
                <a:extLst>
                  <a:ext uri="{FF2B5EF4-FFF2-40B4-BE49-F238E27FC236}">
                    <a16:creationId xmlns:a16="http://schemas.microsoft.com/office/drawing/2014/main" id="{2EC5813A-325C-4BEF-9655-623B4687A3F8}"/>
                  </a:ext>
                </a:extLst>
              </p:cNvPr>
              <p:cNvSpPr txBox="1">
                <a:spLocks noRot="1" noChangeAspect="1" noMove="1" noResize="1" noEditPoints="1" noAdjustHandles="1" noChangeArrowheads="1" noChangeShapeType="1" noTextEdit="1"/>
              </p:cNvSpPr>
              <p:nvPr/>
            </p:nvSpPr>
            <p:spPr>
              <a:xfrm>
                <a:off x="4186236" y="3701013"/>
                <a:ext cx="1091837" cy="338747"/>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831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77855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典型的な物理モデルの一覧</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3996422041"/>
              </p:ext>
            </p:extLst>
          </p:nvPr>
        </p:nvGraphicFramePr>
        <p:xfrm>
          <a:off x="764222" y="1682825"/>
          <a:ext cx="10601453" cy="3797920"/>
        </p:xfrm>
        <a:graphic>
          <a:graphicData uri="http://schemas.openxmlformats.org/drawingml/2006/table">
            <a:tbl>
              <a:tblPr firstRow="1" bandRow="1">
                <a:tableStyleId>{5C22544A-7EE6-4342-B048-85BDC9FD1C3A}</a:tableStyleId>
              </a:tblPr>
              <a:tblGrid>
                <a:gridCol w="2916555">
                  <a:extLst>
                    <a:ext uri="{9D8B030D-6E8A-4147-A177-3AD203B41FA5}">
                      <a16:colId xmlns:a16="http://schemas.microsoft.com/office/drawing/2014/main" val="2179720151"/>
                    </a:ext>
                  </a:extLst>
                </a:gridCol>
                <a:gridCol w="1779905">
                  <a:extLst>
                    <a:ext uri="{9D8B030D-6E8A-4147-A177-3AD203B41FA5}">
                      <a16:colId xmlns:a16="http://schemas.microsoft.com/office/drawing/2014/main" val="1981037543"/>
                    </a:ext>
                  </a:extLst>
                </a:gridCol>
                <a:gridCol w="1492413">
                  <a:extLst>
                    <a:ext uri="{9D8B030D-6E8A-4147-A177-3AD203B41FA5}">
                      <a16:colId xmlns:a16="http://schemas.microsoft.com/office/drawing/2014/main" val="755972528"/>
                    </a:ext>
                  </a:extLst>
                </a:gridCol>
                <a:gridCol w="1245827">
                  <a:extLst>
                    <a:ext uri="{9D8B030D-6E8A-4147-A177-3AD203B41FA5}">
                      <a16:colId xmlns:a16="http://schemas.microsoft.com/office/drawing/2014/main" val="820912140"/>
                    </a:ext>
                  </a:extLst>
                </a:gridCol>
                <a:gridCol w="1429068">
                  <a:extLst>
                    <a:ext uri="{9D8B030D-6E8A-4147-A177-3AD203B41FA5}">
                      <a16:colId xmlns:a16="http://schemas.microsoft.com/office/drawing/2014/main" val="271406520"/>
                    </a:ext>
                  </a:extLst>
                </a:gridCol>
                <a:gridCol w="1737685">
                  <a:extLst>
                    <a:ext uri="{9D8B030D-6E8A-4147-A177-3AD203B41FA5}">
                      <a16:colId xmlns:a16="http://schemas.microsoft.com/office/drawing/2014/main" val="1671113558"/>
                    </a:ext>
                  </a:extLst>
                </a:gridCol>
              </a:tblGrid>
              <a:tr h="386120">
                <a:tc>
                  <a:txBody>
                    <a:bodyPr/>
                    <a:lstStyle/>
                    <a:p>
                      <a:r>
                        <a:rPr kumimoji="1" lang="ja-JP" altLang="en-US" sz="2000" dirty="0"/>
                        <a:t>モデル</a:t>
                      </a:r>
                    </a:p>
                  </a:txBody>
                  <a:tcPr/>
                </a:tc>
                <a:tc>
                  <a:txBody>
                    <a:bodyPr/>
                    <a:lstStyle/>
                    <a:p>
                      <a:r>
                        <a:rPr kumimoji="1" lang="ja-JP" altLang="en-US" sz="2000" dirty="0"/>
                        <a:t>電気</a:t>
                      </a:r>
                    </a:p>
                  </a:txBody>
                  <a:tcPr/>
                </a:tc>
                <a:tc>
                  <a:txBody>
                    <a:bodyPr/>
                    <a:lstStyle/>
                    <a:p>
                      <a:r>
                        <a:rPr kumimoji="1" lang="ja-JP" altLang="en-US" sz="2000" dirty="0"/>
                        <a:t>熱</a:t>
                      </a:r>
                    </a:p>
                  </a:txBody>
                  <a:tcPr/>
                </a:tc>
                <a:tc>
                  <a:txBody>
                    <a:bodyPr/>
                    <a:lstStyle/>
                    <a:p>
                      <a:r>
                        <a:rPr kumimoji="1" lang="ja-JP" altLang="en-US" sz="2000" dirty="0"/>
                        <a:t>流体</a:t>
                      </a:r>
                    </a:p>
                  </a:txBody>
                  <a:tcPr/>
                </a:tc>
                <a:tc>
                  <a:txBody>
                    <a:bodyPr/>
                    <a:lstStyle/>
                    <a:p>
                      <a:r>
                        <a:rPr kumimoji="1" lang="ja-JP" altLang="en-US" sz="2000" dirty="0"/>
                        <a:t>並進運動</a:t>
                      </a:r>
                      <a:r>
                        <a:rPr kumimoji="1" lang="en-US" altLang="ja-JP" sz="2000" baseline="30000" dirty="0"/>
                        <a:t>*1</a:t>
                      </a:r>
                      <a:endParaRPr kumimoji="1" lang="ja-JP" altLang="en-US" sz="2000" baseline="30000" dirty="0"/>
                    </a:p>
                  </a:txBody>
                  <a:tcPr/>
                </a:tc>
                <a:tc>
                  <a:txBody>
                    <a:bodyPr/>
                    <a:lstStyle/>
                    <a:p>
                      <a:r>
                        <a:rPr kumimoji="1" lang="ja-JP" altLang="en-US" sz="2000" dirty="0"/>
                        <a:t>回転運動</a:t>
                      </a:r>
                      <a:r>
                        <a:rPr kumimoji="1" lang="en-US" altLang="ja-JP" sz="2000" baseline="30000" dirty="0"/>
                        <a:t>*1</a:t>
                      </a:r>
                      <a:endParaRPr kumimoji="1" lang="ja-JP" altLang="en-US" sz="2000" baseline="30000" dirty="0"/>
                    </a:p>
                  </a:txBody>
                  <a:tcPr/>
                </a:tc>
                <a:extLst>
                  <a:ext uri="{0D108BD9-81ED-4DB2-BD59-A6C34878D82A}">
                    <a16:rowId xmlns:a16="http://schemas.microsoft.com/office/drawing/2014/main" val="3769655307"/>
                  </a:ext>
                </a:extLst>
              </a:tr>
              <a:tr h="540128">
                <a:tc>
                  <a:txBody>
                    <a:bodyPr/>
                    <a:lstStyle/>
                    <a:p>
                      <a:r>
                        <a:rPr kumimoji="1" lang="ja-JP" altLang="en-US" sz="2000" dirty="0"/>
                        <a:t>ソース　ポテンシャル</a:t>
                      </a:r>
                    </a:p>
                  </a:txBody>
                  <a:tcPr/>
                </a:tc>
                <a:tc>
                  <a:txBody>
                    <a:bodyPr/>
                    <a:lstStyle/>
                    <a:p>
                      <a:r>
                        <a:rPr kumimoji="1" lang="ja-JP" altLang="en-US" sz="2000" dirty="0"/>
                        <a:t>電圧源</a:t>
                      </a:r>
                    </a:p>
                  </a:txBody>
                  <a:tcPr/>
                </a:tc>
                <a:tc>
                  <a:txBody>
                    <a:bodyPr/>
                    <a:lstStyle/>
                    <a:p>
                      <a:r>
                        <a:rPr kumimoji="1" lang="ja-JP" altLang="en-US" sz="2000" dirty="0"/>
                        <a:t>温度定義</a:t>
                      </a:r>
                    </a:p>
                  </a:txBody>
                  <a:tcPr/>
                </a:tc>
                <a:tc>
                  <a:txBody>
                    <a:bodyPr/>
                    <a:lstStyle/>
                    <a:p>
                      <a:r>
                        <a:rPr kumimoji="1" lang="ja-JP" altLang="en-US" sz="2000" dirty="0"/>
                        <a:t>圧力定義</a:t>
                      </a:r>
                    </a:p>
                  </a:txBody>
                  <a:tcPr/>
                </a:tc>
                <a:tc>
                  <a:txBody>
                    <a:bodyPr/>
                    <a:lstStyle/>
                    <a:p>
                      <a:r>
                        <a:rPr kumimoji="1" lang="ja-JP" altLang="en-US" sz="2000" dirty="0"/>
                        <a:t>位置定義</a:t>
                      </a:r>
                    </a:p>
                  </a:txBody>
                  <a:tcPr/>
                </a:tc>
                <a:tc>
                  <a:txBody>
                    <a:bodyPr/>
                    <a:lstStyle/>
                    <a:p>
                      <a:r>
                        <a:rPr kumimoji="1" lang="ja-JP" altLang="en-US" sz="2000" dirty="0"/>
                        <a:t>回転角度定義</a:t>
                      </a:r>
                    </a:p>
                  </a:txBody>
                  <a:tcPr/>
                </a:tc>
                <a:extLst>
                  <a:ext uri="{0D108BD9-81ED-4DB2-BD59-A6C34878D82A}">
                    <a16:rowId xmlns:a16="http://schemas.microsoft.com/office/drawing/2014/main" val="4144077366"/>
                  </a:ext>
                </a:extLst>
              </a:tr>
              <a:tr h="540128">
                <a:tc>
                  <a:txBody>
                    <a:bodyPr/>
                    <a:lstStyle/>
                    <a:p>
                      <a:r>
                        <a:rPr kumimoji="1" lang="ja-JP" altLang="en-US" sz="2000" dirty="0"/>
                        <a:t>ソース　フロー</a:t>
                      </a:r>
                    </a:p>
                  </a:txBody>
                  <a:tcPr/>
                </a:tc>
                <a:tc>
                  <a:txBody>
                    <a:bodyPr/>
                    <a:lstStyle/>
                    <a:p>
                      <a:r>
                        <a:rPr kumimoji="1" lang="ja-JP" altLang="en-US" sz="2000" dirty="0"/>
                        <a:t>電流源</a:t>
                      </a:r>
                    </a:p>
                  </a:txBody>
                  <a:tcPr/>
                </a:tc>
                <a:tc>
                  <a:txBody>
                    <a:bodyPr/>
                    <a:lstStyle/>
                    <a:p>
                      <a:r>
                        <a:rPr kumimoji="1" lang="ja-JP" altLang="en-US" sz="2000" dirty="0"/>
                        <a:t>熱流量定義</a:t>
                      </a:r>
                    </a:p>
                  </a:txBody>
                  <a:tcPr/>
                </a:tc>
                <a:tc>
                  <a:txBody>
                    <a:bodyPr/>
                    <a:lstStyle/>
                    <a:p>
                      <a:r>
                        <a:rPr kumimoji="1" lang="ja-JP" altLang="en-US" sz="2000" dirty="0"/>
                        <a:t>流量定義</a:t>
                      </a:r>
                    </a:p>
                  </a:txBody>
                  <a:tcPr/>
                </a:tc>
                <a:tc>
                  <a:txBody>
                    <a:bodyPr/>
                    <a:lstStyle/>
                    <a:p>
                      <a:r>
                        <a:rPr kumimoji="1" lang="ja-JP" altLang="en-US" sz="2000" dirty="0"/>
                        <a:t>力定義</a:t>
                      </a:r>
                    </a:p>
                  </a:txBody>
                  <a:tcPr/>
                </a:tc>
                <a:tc>
                  <a:txBody>
                    <a:bodyPr/>
                    <a:lstStyle/>
                    <a:p>
                      <a:r>
                        <a:rPr kumimoji="1" lang="ja-JP" altLang="en-US" sz="2000" dirty="0"/>
                        <a:t>トルク定義</a:t>
                      </a:r>
                    </a:p>
                  </a:txBody>
                  <a:tcPr/>
                </a:tc>
                <a:extLst>
                  <a:ext uri="{0D108BD9-81ED-4DB2-BD59-A6C34878D82A}">
                    <a16:rowId xmlns:a16="http://schemas.microsoft.com/office/drawing/2014/main" val="635012782"/>
                  </a:ext>
                </a:extLst>
              </a:tr>
              <a:tr h="540128">
                <a:tc>
                  <a:txBody>
                    <a:bodyPr/>
                    <a:lstStyle/>
                    <a:p>
                      <a:r>
                        <a:rPr kumimoji="1" lang="ja-JP" altLang="en-US" sz="2000" dirty="0"/>
                        <a:t>抵抗 </a:t>
                      </a:r>
                      <a:r>
                        <a:rPr kumimoji="1" lang="en-US" altLang="ja-JP" sz="2000" dirty="0"/>
                        <a:t>R</a:t>
                      </a:r>
                      <a:endParaRPr kumimoji="1" lang="ja-JP" altLang="en-US" sz="2000" dirty="0"/>
                    </a:p>
                  </a:txBody>
                  <a:tcPr/>
                </a:tc>
                <a:tc>
                  <a:txBody>
                    <a:bodyPr/>
                    <a:lstStyle/>
                    <a:p>
                      <a:r>
                        <a:rPr kumimoji="1" lang="ja-JP" altLang="en-US" sz="2000" dirty="0"/>
                        <a:t>電気抵抗</a:t>
                      </a:r>
                    </a:p>
                  </a:txBody>
                  <a:tcPr/>
                </a:tc>
                <a:tc>
                  <a:txBody>
                    <a:bodyPr/>
                    <a:lstStyle/>
                    <a:p>
                      <a:r>
                        <a:rPr kumimoji="1" lang="ja-JP" altLang="en-US" sz="2000" dirty="0"/>
                        <a:t>熱抵抗</a:t>
                      </a:r>
                    </a:p>
                  </a:txBody>
                  <a:tcPr/>
                </a:tc>
                <a:tc>
                  <a:txBody>
                    <a:bodyPr/>
                    <a:lstStyle/>
                    <a:p>
                      <a:r>
                        <a:rPr kumimoji="1" lang="ja-JP" altLang="en-US" sz="2000" dirty="0"/>
                        <a:t>配管</a:t>
                      </a:r>
                    </a:p>
                  </a:txBody>
                  <a:tcPr/>
                </a:tc>
                <a:tc>
                  <a:txBody>
                    <a:bodyPr/>
                    <a:lstStyle/>
                    <a:p>
                      <a:r>
                        <a:rPr kumimoji="1" lang="ja-JP" altLang="en-US" sz="2000" dirty="0"/>
                        <a:t>粘性摩擦</a:t>
                      </a:r>
                    </a:p>
                  </a:txBody>
                  <a:tcPr/>
                </a:tc>
                <a:tc>
                  <a:txBody>
                    <a:bodyPr/>
                    <a:lstStyle/>
                    <a:p>
                      <a:r>
                        <a:rPr kumimoji="1" lang="ja-JP" altLang="en-US" sz="2000" dirty="0"/>
                        <a:t>粘性摩擦</a:t>
                      </a:r>
                    </a:p>
                  </a:txBody>
                  <a:tcPr/>
                </a:tc>
                <a:extLst>
                  <a:ext uri="{0D108BD9-81ED-4DB2-BD59-A6C34878D82A}">
                    <a16:rowId xmlns:a16="http://schemas.microsoft.com/office/drawing/2014/main" val="2607327884"/>
                  </a:ext>
                </a:extLst>
              </a:tr>
              <a:tr h="540128">
                <a:tc>
                  <a:txBody>
                    <a:bodyPr/>
                    <a:lstStyle/>
                    <a:p>
                      <a:r>
                        <a:rPr kumimoji="1" lang="ja-JP" altLang="en-US" sz="2000" dirty="0"/>
                        <a:t>キャパシタ </a:t>
                      </a:r>
                      <a:r>
                        <a:rPr kumimoji="1" lang="en-US" altLang="ja-JP" sz="2000" dirty="0"/>
                        <a:t>C</a:t>
                      </a:r>
                      <a:endParaRPr kumimoji="1" lang="ja-JP" altLang="en-US" sz="2000" dirty="0"/>
                    </a:p>
                  </a:txBody>
                  <a:tcPr/>
                </a:tc>
                <a:tc>
                  <a:txBody>
                    <a:bodyPr/>
                    <a:lstStyle/>
                    <a:p>
                      <a:r>
                        <a:rPr kumimoji="1" lang="ja-JP" altLang="en-US" sz="2000" dirty="0"/>
                        <a:t>キャパシタ</a:t>
                      </a:r>
                    </a:p>
                  </a:txBody>
                  <a:tcPr/>
                </a:tc>
                <a:tc>
                  <a:txBody>
                    <a:bodyPr/>
                    <a:lstStyle/>
                    <a:p>
                      <a:r>
                        <a:rPr kumimoji="1" lang="ja-JP" altLang="en-US" sz="2000" dirty="0"/>
                        <a:t>熱容量</a:t>
                      </a:r>
                    </a:p>
                  </a:txBody>
                  <a:tcPr/>
                </a:tc>
                <a:tc>
                  <a:txBody>
                    <a:bodyPr/>
                    <a:lstStyle/>
                    <a:p>
                      <a:r>
                        <a:rPr kumimoji="1" lang="ja-JP" altLang="en-US" sz="2000" dirty="0"/>
                        <a:t>タンク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バネ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ねじりばね</a:t>
                      </a:r>
                    </a:p>
                  </a:txBody>
                  <a:tcPr/>
                </a:tc>
                <a:extLst>
                  <a:ext uri="{0D108BD9-81ED-4DB2-BD59-A6C34878D82A}">
                    <a16:rowId xmlns:a16="http://schemas.microsoft.com/office/drawing/2014/main" val="729601857"/>
                  </a:ext>
                </a:extLst>
              </a:tr>
              <a:tr h="540128">
                <a:tc>
                  <a:txBody>
                    <a:bodyPr/>
                    <a:lstStyle/>
                    <a:p>
                      <a:r>
                        <a:rPr kumimoji="1" lang="ja-JP" altLang="en-US" sz="2000" dirty="0"/>
                        <a:t>イナータンス </a:t>
                      </a:r>
                      <a:r>
                        <a:rPr kumimoji="1" lang="en-US" altLang="ja-JP" sz="2000" dirty="0"/>
                        <a:t>L</a:t>
                      </a:r>
                      <a:endParaRPr kumimoji="1" lang="ja-JP"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インダクター</a:t>
                      </a:r>
                    </a:p>
                  </a:txBody>
                  <a:tcPr/>
                </a:tc>
                <a:tc>
                  <a:txBody>
                    <a:bodyPr/>
                    <a:lstStyle/>
                    <a:p>
                      <a:r>
                        <a:rPr kumimoji="1" lang="en-US" altLang="ja-JP" sz="2000" dirty="0"/>
                        <a:t>(</a:t>
                      </a:r>
                      <a:r>
                        <a:rPr kumimoji="1" lang="ja-JP" altLang="en-US" sz="2000" dirty="0"/>
                        <a:t>無し</a:t>
                      </a:r>
                      <a:r>
                        <a:rPr kumimoji="1" lang="en-US" altLang="ja-JP" sz="2000" dirty="0"/>
                        <a:t>)</a:t>
                      </a:r>
                      <a:endParaRPr kumimoji="1" lang="ja-JP" altLang="en-US" sz="2000" dirty="0"/>
                    </a:p>
                  </a:txBody>
                  <a:tcPr/>
                </a:tc>
                <a:tc>
                  <a:txBody>
                    <a:bodyPr/>
                    <a:lstStyle/>
                    <a:p>
                      <a:r>
                        <a:rPr kumimoji="1" lang="ja-JP" altLang="en-US" sz="2000" dirty="0"/>
                        <a:t>流体慣性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マス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イナーシャ</a:t>
                      </a:r>
                    </a:p>
                  </a:txBody>
                  <a:tcPr/>
                </a:tc>
                <a:extLst>
                  <a:ext uri="{0D108BD9-81ED-4DB2-BD59-A6C34878D82A}">
                    <a16:rowId xmlns:a16="http://schemas.microsoft.com/office/drawing/2014/main" val="4110280083"/>
                  </a:ext>
                </a:extLst>
              </a:tr>
              <a:tr h="540128">
                <a:tc>
                  <a:txBody>
                    <a:bodyPr/>
                    <a:lstStyle/>
                    <a:p>
                      <a:r>
                        <a:rPr kumimoji="1" lang="ja-JP" altLang="en-US" sz="2000" dirty="0"/>
                        <a:t>ポテンシャルとフローの変換</a:t>
                      </a:r>
                    </a:p>
                  </a:txBody>
                  <a:tcPr/>
                </a:tc>
                <a:tc>
                  <a:txBody>
                    <a:bodyPr/>
                    <a:lstStyle/>
                    <a:p>
                      <a:r>
                        <a:rPr kumimoji="1" lang="ja-JP" altLang="en-US" sz="2000" dirty="0"/>
                        <a:t>変圧器</a:t>
                      </a:r>
                    </a:p>
                  </a:txBody>
                  <a:tcPr/>
                </a:tc>
                <a:tc>
                  <a:txBody>
                    <a:bodyPr/>
                    <a:lstStyle/>
                    <a:p>
                      <a:r>
                        <a:rPr kumimoji="1" lang="en-US" altLang="ja-JP" sz="2000" dirty="0"/>
                        <a:t>(</a:t>
                      </a:r>
                      <a:r>
                        <a:rPr kumimoji="1" lang="ja-JP" altLang="en-US" sz="2000" dirty="0"/>
                        <a:t>無し</a:t>
                      </a:r>
                      <a:r>
                        <a:rPr kumimoji="1" lang="en-US" altLang="ja-JP" sz="2000" dirty="0"/>
                        <a:t>)</a:t>
                      </a:r>
                      <a:endParaRPr kumimoji="1" lang="ja-JP" altLang="en-US" sz="2000" dirty="0"/>
                    </a:p>
                  </a:txBody>
                  <a:tcPr/>
                </a:tc>
                <a:tc>
                  <a:txBody>
                    <a:bodyPr/>
                    <a:lstStyle/>
                    <a:p>
                      <a:r>
                        <a:rPr kumimoji="1" lang="ja-JP" altLang="en-US" sz="2000" dirty="0"/>
                        <a:t>ノズル</a:t>
                      </a:r>
                    </a:p>
                  </a:txBody>
                  <a:tcPr/>
                </a:tc>
                <a:tc>
                  <a:txBody>
                    <a:bodyPr/>
                    <a:lstStyle/>
                    <a:p>
                      <a:r>
                        <a:rPr kumimoji="1" lang="ja-JP" altLang="en-US" sz="2000" dirty="0"/>
                        <a:t>てこ</a:t>
                      </a:r>
                    </a:p>
                  </a:txBody>
                  <a:tcPr/>
                </a:tc>
                <a:tc>
                  <a:txBody>
                    <a:bodyPr/>
                    <a:lstStyle/>
                    <a:p>
                      <a:r>
                        <a:rPr kumimoji="1" lang="ja-JP" altLang="en-US" sz="2000" dirty="0"/>
                        <a:t>ギヤボックス</a:t>
                      </a:r>
                    </a:p>
                  </a:txBody>
                  <a:tcPr/>
                </a:tc>
                <a:extLst>
                  <a:ext uri="{0D108BD9-81ED-4DB2-BD59-A6C34878D82A}">
                    <a16:rowId xmlns:a16="http://schemas.microsoft.com/office/drawing/2014/main" val="2849492807"/>
                  </a:ext>
                </a:extLst>
              </a:tr>
            </a:tbl>
          </a:graphicData>
        </a:graphic>
      </p:graphicFrame>
      <p:sp>
        <p:nvSpPr>
          <p:cNvPr id="34" name="テキスト ボックス 33">
            <a:extLst>
              <a:ext uri="{FF2B5EF4-FFF2-40B4-BE49-F238E27FC236}">
                <a16:creationId xmlns:a16="http://schemas.microsoft.com/office/drawing/2014/main" id="{A4DFF5D2-0928-44A9-9DCD-D4E857D846A0}"/>
              </a:ext>
            </a:extLst>
          </p:cNvPr>
          <p:cNvSpPr txBox="1"/>
          <p:nvPr/>
        </p:nvSpPr>
        <p:spPr>
          <a:xfrm>
            <a:off x="592033" y="817172"/>
            <a:ext cx="11111122" cy="830997"/>
          </a:xfrm>
          <a:prstGeom prst="rect">
            <a:avLst/>
          </a:prstGeom>
          <a:noFill/>
        </p:spPr>
        <p:txBody>
          <a:bodyPr wrap="square" rtlCol="0">
            <a:spAutoFit/>
          </a:bodyPr>
          <a:lstStyle/>
          <a:p>
            <a:r>
              <a:rPr lang="ja-JP" altLang="en-US" sz="2400" dirty="0"/>
              <a:t>以下のようにグループ化すると様々な物理現象に対して共通の概念が適用できることが分かります。</a:t>
            </a:r>
            <a:endParaRPr lang="en-US" altLang="ja-JP" sz="2400" dirty="0"/>
          </a:p>
        </p:txBody>
      </p:sp>
      <p:sp>
        <p:nvSpPr>
          <p:cNvPr id="9" name="テキスト ボックス 8">
            <a:extLst>
              <a:ext uri="{FF2B5EF4-FFF2-40B4-BE49-F238E27FC236}">
                <a16:creationId xmlns:a16="http://schemas.microsoft.com/office/drawing/2014/main" id="{20F97194-9931-49B4-9904-3277372B81FA}"/>
              </a:ext>
            </a:extLst>
          </p:cNvPr>
          <p:cNvSpPr txBox="1"/>
          <p:nvPr/>
        </p:nvSpPr>
        <p:spPr>
          <a:xfrm>
            <a:off x="4358639" y="5671496"/>
            <a:ext cx="7833361" cy="523220"/>
          </a:xfrm>
          <a:prstGeom prst="rect">
            <a:avLst/>
          </a:prstGeom>
          <a:noFill/>
        </p:spPr>
        <p:txBody>
          <a:bodyPr wrap="square">
            <a:spAutoFit/>
          </a:bodyPr>
          <a:lstStyle/>
          <a:p>
            <a:pPr algn="l"/>
            <a:r>
              <a:rPr kumimoji="1" lang="en-US" altLang="ja-JP" sz="1400" dirty="0"/>
              <a:t>*1 </a:t>
            </a:r>
            <a:r>
              <a:rPr kumimoji="1" lang="ja-JP" altLang="en-US" sz="1400" dirty="0"/>
              <a:t>速度</a:t>
            </a:r>
            <a:r>
              <a:rPr kumimoji="1" lang="en-US" altLang="ja-JP" sz="1400" dirty="0"/>
              <a:t>/</a:t>
            </a:r>
            <a:r>
              <a:rPr kumimoji="1" lang="ja-JP" altLang="en-US" sz="1400" dirty="0"/>
              <a:t>回転速度をポテンシャル、力</a:t>
            </a:r>
            <a:r>
              <a:rPr kumimoji="1" lang="en-US" altLang="ja-JP" sz="1400" dirty="0"/>
              <a:t>/</a:t>
            </a:r>
            <a:r>
              <a:rPr kumimoji="1" lang="ja-JP" altLang="en-US" sz="1400" dirty="0"/>
              <a:t>トルクをフローとする独自の考え方を載せました。</a:t>
            </a:r>
            <a:endParaRPr lang="en-US" altLang="ja-JP" sz="1400" dirty="0"/>
          </a:p>
          <a:p>
            <a:pPr algn="l"/>
            <a:r>
              <a:rPr kumimoji="1" lang="ja-JP" altLang="en-US" sz="1400" dirty="0"/>
              <a:t>　 </a:t>
            </a:r>
            <a:r>
              <a:rPr kumimoji="1" lang="en-US" altLang="ja-JP" sz="1400" dirty="0"/>
              <a:t>(</a:t>
            </a:r>
            <a:r>
              <a:rPr kumimoji="1" lang="ja-JP" altLang="en-US" sz="1400" dirty="0"/>
              <a:t>次スライドの補足資料を参照</a:t>
            </a:r>
            <a:r>
              <a:rPr kumimoji="1" lang="en-US" altLang="ja-JP" sz="1400" dirty="0"/>
              <a:t>)</a:t>
            </a:r>
          </a:p>
        </p:txBody>
      </p:sp>
    </p:spTree>
    <p:extLst>
      <p:ext uri="{BB962C8B-B14F-4D97-AF65-F5344CB8AC3E}">
        <p14:creationId xmlns:p14="http://schemas.microsoft.com/office/powerpoint/2010/main" val="2365831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4652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典型的な物理モデルの一覧 </a:t>
            </a:r>
            <a:r>
              <a:rPr lang="en-US" altLang="ja-JP" dirty="0"/>
              <a:t>– </a:t>
            </a:r>
            <a:r>
              <a:rPr lang="ja-JP" altLang="en-US" dirty="0"/>
              <a:t>補足</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5" name="テキスト ボックス 4">
            <a:extLst>
              <a:ext uri="{FF2B5EF4-FFF2-40B4-BE49-F238E27FC236}">
                <a16:creationId xmlns:a16="http://schemas.microsoft.com/office/drawing/2014/main" id="{3E7C245C-4AB0-4035-B7A8-980D3703AD35}"/>
              </a:ext>
            </a:extLst>
          </p:cNvPr>
          <p:cNvSpPr txBox="1"/>
          <p:nvPr/>
        </p:nvSpPr>
        <p:spPr>
          <a:xfrm>
            <a:off x="619760" y="721468"/>
            <a:ext cx="10414000" cy="2246769"/>
          </a:xfrm>
          <a:prstGeom prst="rect">
            <a:avLst/>
          </a:prstGeom>
          <a:noFill/>
        </p:spPr>
        <p:txBody>
          <a:bodyPr wrap="square" rtlCol="0">
            <a:spAutoFit/>
          </a:bodyPr>
          <a:lstStyle/>
          <a:p>
            <a:pPr algn="l"/>
            <a:r>
              <a:rPr kumimoji="1" lang="ja-JP" altLang="en-US" sz="2000" dirty="0"/>
              <a:t>どのような物理量をポテンシャルとフローにするかで抵抗やキャパシタは</a:t>
            </a:r>
            <a:r>
              <a:rPr lang="ja-JP" altLang="en-US" sz="2000" dirty="0"/>
              <a:t>異なります。</a:t>
            </a:r>
            <a:endParaRPr kumimoji="1" lang="en-US" altLang="ja-JP" sz="2000" dirty="0"/>
          </a:p>
          <a:p>
            <a:pPr algn="l"/>
            <a:r>
              <a:rPr lang="en-US" altLang="ja-JP" sz="2000" dirty="0"/>
              <a:t>MSL</a:t>
            </a:r>
            <a:r>
              <a:rPr lang="ja-JP" altLang="en-US" sz="2000" dirty="0"/>
              <a:t>やボンドグラフでは並進</a:t>
            </a:r>
            <a:r>
              <a:rPr lang="en-US" altLang="ja-JP" sz="2000" dirty="0"/>
              <a:t>/</a:t>
            </a:r>
            <a:r>
              <a:rPr lang="ja-JP" altLang="en-US" sz="2000" dirty="0"/>
              <a:t>回転運動のポテンシャルとフローは異なるため抵抗やキャパシタに相当するモデルが異なることがあります。</a:t>
            </a:r>
            <a:endParaRPr lang="en-US" altLang="ja-JP" sz="2000" dirty="0"/>
          </a:p>
          <a:p>
            <a:pPr algn="l"/>
            <a:endParaRPr kumimoji="1" lang="en-US" altLang="ja-JP" sz="2000" dirty="0"/>
          </a:p>
          <a:p>
            <a:pPr algn="l"/>
            <a:r>
              <a:rPr kumimoji="1" lang="ja-JP" altLang="en-US" sz="2000" dirty="0"/>
              <a:t>前スライドでは速度をポテンシャル、力をフローとする独自の考え方を載せました。</a:t>
            </a:r>
            <a:endParaRPr kumimoji="1" lang="en-US" altLang="ja-JP" sz="2000" dirty="0"/>
          </a:p>
          <a:p>
            <a:pPr algn="l"/>
            <a:r>
              <a:rPr lang="ja-JP" altLang="en-US" sz="2000" dirty="0"/>
              <a:t>ポテンシャルとフローの取り方は人それぞれなため、ここでは共通の考え方で異なる物理量を表すことができることを確認頂ければと思います。</a:t>
            </a:r>
            <a:endParaRPr kumimoji="1" lang="ja-JP" altLang="en-US" sz="2000" dirty="0"/>
          </a:p>
        </p:txBody>
      </p:sp>
      <mc:AlternateContent xmlns:mc="http://schemas.openxmlformats.org/markup-compatibility/2006">
        <mc:Choice xmlns:a14="http://schemas.microsoft.com/office/drawing/2010/main" Requires="a14">
          <p:graphicFrame>
            <p:nvGraphicFramePr>
              <p:cNvPr id="6" name="表 6">
                <a:extLst>
                  <a:ext uri="{FF2B5EF4-FFF2-40B4-BE49-F238E27FC236}">
                    <a16:creationId xmlns:a16="http://schemas.microsoft.com/office/drawing/2014/main" id="{D363A7EE-684D-40F2-B9B9-F3530B3CBF2F}"/>
                  </a:ext>
                </a:extLst>
              </p:cNvPr>
              <p:cNvGraphicFramePr>
                <a:graphicFrameLocks noGrp="1"/>
              </p:cNvGraphicFramePr>
              <p:nvPr>
                <p:extLst>
                  <p:ext uri="{D42A27DB-BD31-4B8C-83A1-F6EECF244321}">
                    <p14:modId xmlns:p14="http://schemas.microsoft.com/office/powerpoint/2010/main" val="4186810202"/>
                  </p:ext>
                </p:extLst>
              </p:nvPr>
            </p:nvGraphicFramePr>
            <p:xfrm>
              <a:off x="1630711" y="3029493"/>
              <a:ext cx="9075165" cy="3218087"/>
            </p:xfrm>
            <a:graphic>
              <a:graphicData uri="http://schemas.openxmlformats.org/drawingml/2006/table">
                <a:tbl>
                  <a:tblPr firstRow="1" bandRow="1">
                    <a:tableStyleId>{5C22544A-7EE6-4342-B048-85BDC9FD1C3A}</a:tableStyleId>
                  </a:tblPr>
                  <a:tblGrid>
                    <a:gridCol w="2449938">
                      <a:extLst>
                        <a:ext uri="{9D8B030D-6E8A-4147-A177-3AD203B41FA5}">
                          <a16:colId xmlns:a16="http://schemas.microsoft.com/office/drawing/2014/main" val="3264814766"/>
                        </a:ext>
                      </a:extLst>
                    </a:gridCol>
                    <a:gridCol w="1692355">
                      <a:extLst>
                        <a:ext uri="{9D8B030D-6E8A-4147-A177-3AD203B41FA5}">
                          <a16:colId xmlns:a16="http://schemas.microsoft.com/office/drawing/2014/main" val="882261713"/>
                        </a:ext>
                      </a:extLst>
                    </a:gridCol>
                    <a:gridCol w="2284730">
                      <a:extLst>
                        <a:ext uri="{9D8B030D-6E8A-4147-A177-3AD203B41FA5}">
                          <a16:colId xmlns:a16="http://schemas.microsoft.com/office/drawing/2014/main" val="3949388954"/>
                        </a:ext>
                      </a:extLst>
                    </a:gridCol>
                    <a:gridCol w="2648142">
                      <a:extLst>
                        <a:ext uri="{9D8B030D-6E8A-4147-A177-3AD203B41FA5}">
                          <a16:colId xmlns:a16="http://schemas.microsoft.com/office/drawing/2014/main" val="476836397"/>
                        </a:ext>
                      </a:extLst>
                    </a:gridCol>
                  </a:tblGrid>
                  <a:tr h="644126">
                    <a:tc>
                      <a:txBody>
                        <a:bodyPr/>
                        <a:lstStyle/>
                        <a:p>
                          <a:r>
                            <a:rPr kumimoji="1" lang="ja-JP" altLang="en-US" dirty="0"/>
                            <a:t>名称</a:t>
                          </a:r>
                        </a:p>
                      </a:txBody>
                      <a:tcPr/>
                    </a:tc>
                    <a:tc>
                      <a:txBody>
                        <a:bodyPr/>
                        <a:lstStyle/>
                        <a:p>
                          <a:r>
                            <a:rPr kumimoji="1" lang="ja-JP" altLang="en-US" dirty="0"/>
                            <a:t>記号</a:t>
                          </a:r>
                          <a:r>
                            <a:rPr kumimoji="1" lang="en-US" altLang="ja-JP" dirty="0"/>
                            <a:t>/</a:t>
                          </a:r>
                          <a:r>
                            <a:rPr kumimoji="1" lang="ja-JP" altLang="en-US" dirty="0"/>
                            <a:t>数式</a:t>
                          </a:r>
                        </a:p>
                      </a:txBody>
                      <a:tcPr/>
                    </a:tc>
                    <a:tc>
                      <a:txBody>
                        <a:bodyPr/>
                        <a:lstStyle/>
                        <a:p>
                          <a:r>
                            <a:rPr lang="en-US" altLang="ja-JP" sz="1800" dirty="0" err="1"/>
                            <a:t>MSL.Translational</a:t>
                          </a:r>
                          <a:endParaRPr lang="en-US" altLang="ja-JP" sz="1800" dirty="0"/>
                        </a:p>
                        <a:p>
                          <a:r>
                            <a:rPr lang="ja-JP" altLang="en-US" sz="1800" dirty="0"/>
                            <a:t>ライブラリ</a:t>
                          </a:r>
                          <a:endParaRPr kumimoji="1" lang="ja-JP" altLang="en-US" dirty="0"/>
                        </a:p>
                      </a:txBody>
                      <a:tcPr/>
                    </a:tc>
                    <a:tc>
                      <a:txBody>
                        <a:bodyPr/>
                        <a:lstStyle/>
                        <a:p>
                          <a:r>
                            <a:rPr kumimoji="1" lang="ja-JP" altLang="en-US" dirty="0"/>
                            <a:t>前スライドの考え方</a:t>
                          </a:r>
                        </a:p>
                      </a:txBody>
                      <a:tcPr/>
                    </a:tc>
                    <a:extLst>
                      <a:ext uri="{0D108BD9-81ED-4DB2-BD59-A6C34878D82A}">
                        <a16:rowId xmlns:a16="http://schemas.microsoft.com/office/drawing/2014/main" val="3682133720"/>
                      </a:ext>
                    </a:extLst>
                  </a:tr>
                  <a:tr h="447016">
                    <a:tc>
                      <a:txBody>
                        <a:bodyPr/>
                        <a:lstStyle/>
                        <a:p>
                          <a:r>
                            <a:rPr kumimoji="1" lang="ja-JP" altLang="en-US" dirty="0"/>
                            <a:t>ポテンシャル </a:t>
                          </a:r>
                        </a:p>
                      </a:txBody>
                      <a:tcPr/>
                    </a:tc>
                    <a:tc>
                      <a:txBody>
                        <a:bodyPr/>
                        <a:lstStyle/>
                        <a:p>
                          <a:pPr algn="ctr"/>
                          <a:r>
                            <a:rPr kumimoji="1" lang="en-US" altLang="ja-JP" dirty="0"/>
                            <a:t>P</a:t>
                          </a:r>
                          <a:endParaRPr kumimoji="1" lang="ja-JP" altLang="en-US" dirty="0"/>
                        </a:p>
                      </a:txBody>
                      <a:tcPr/>
                    </a:tc>
                    <a:tc>
                      <a:txBody>
                        <a:bodyPr/>
                        <a:lstStyle/>
                        <a:p>
                          <a:r>
                            <a:rPr kumimoji="1" lang="ja-JP" altLang="en-US" dirty="0"/>
                            <a:t>位置</a:t>
                          </a:r>
                        </a:p>
                      </a:txBody>
                      <a:tcPr/>
                    </a:tc>
                    <a:tc>
                      <a:txBody>
                        <a:bodyPr/>
                        <a:lstStyle/>
                        <a:p>
                          <a:r>
                            <a:rPr kumimoji="1" lang="ja-JP" altLang="en-US" dirty="0"/>
                            <a:t>速度</a:t>
                          </a:r>
                        </a:p>
                      </a:txBody>
                      <a:tcPr/>
                    </a:tc>
                    <a:extLst>
                      <a:ext uri="{0D108BD9-81ED-4DB2-BD59-A6C34878D82A}">
                        <a16:rowId xmlns:a16="http://schemas.microsoft.com/office/drawing/2014/main" val="913280855"/>
                      </a:ext>
                    </a:extLst>
                  </a:tr>
                  <a:tr h="447016">
                    <a:tc>
                      <a:txBody>
                        <a:bodyPr/>
                        <a:lstStyle/>
                        <a:p>
                          <a:r>
                            <a:rPr kumimoji="1" lang="ja-JP" altLang="en-US" dirty="0"/>
                            <a:t>フロー </a:t>
                          </a:r>
                        </a:p>
                      </a:txBody>
                      <a:tcPr/>
                    </a:tc>
                    <a:tc>
                      <a:txBody>
                        <a:bodyPr/>
                        <a:lstStyle/>
                        <a:p>
                          <a:pPr algn="ctr"/>
                          <a:r>
                            <a:rPr kumimoji="1" lang="en-US" altLang="ja-JP" dirty="0"/>
                            <a:t>f</a:t>
                          </a:r>
                          <a:endParaRPr kumimoji="1" lang="ja-JP" altLang="en-US" dirty="0"/>
                        </a:p>
                      </a:txBody>
                      <a:tcPr/>
                    </a:tc>
                    <a:tc>
                      <a:txBody>
                        <a:bodyPr/>
                        <a:lstStyle/>
                        <a:p>
                          <a:r>
                            <a:rPr kumimoji="1" lang="ja-JP" altLang="en-US" dirty="0"/>
                            <a:t>力</a:t>
                          </a:r>
                        </a:p>
                      </a:txBody>
                      <a:tcPr/>
                    </a:tc>
                    <a:tc>
                      <a:txBody>
                        <a:bodyPr/>
                        <a:lstStyle/>
                        <a:p>
                          <a:r>
                            <a:rPr kumimoji="1" lang="ja-JP" altLang="en-US" dirty="0"/>
                            <a:t>力</a:t>
                          </a:r>
                        </a:p>
                      </a:txBody>
                      <a:tcPr/>
                    </a:tc>
                    <a:extLst>
                      <a:ext uri="{0D108BD9-81ED-4DB2-BD59-A6C34878D82A}">
                        <a16:rowId xmlns:a16="http://schemas.microsoft.com/office/drawing/2014/main" val="1075264155"/>
                      </a:ext>
                    </a:extLst>
                  </a:tr>
                  <a:tr h="447016">
                    <a:tc>
                      <a:txBody>
                        <a:bodyPr/>
                        <a:lstStyle/>
                        <a:p>
                          <a:r>
                            <a:rPr kumimoji="1" lang="ja-JP" altLang="en-US" dirty="0"/>
                            <a:t>抵抗  </a:t>
                          </a:r>
                          <a14:m>
                            <m:oMath xmlns:m="http://schemas.openxmlformats.org/officeDocument/2006/math">
                              <m:r>
                                <a:rPr kumimoji="1" lang="ja-JP" altLang="en-US" sz="1800" b="0" i="1" dirty="0" smtClean="0">
                                  <a:latin typeface="Cambria Math" panose="02040503050406030204" pitchFamily="18" charset="0"/>
                                </a:rPr>
                                <m:t>　　</m:t>
                              </m:r>
                            </m:oMath>
                          </a14:m>
                          <a:endParaRPr kumimoji="1" lang="en-US" altLang="ja-JP" dirty="0"/>
                        </a:p>
                      </a:txBody>
                      <a:tcPr/>
                    </a:tc>
                    <a:tc>
                      <a:txBody>
                        <a:bodyPr/>
                        <a:lstStyle/>
                        <a:p>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𝑓</m:t>
                                </m:r>
                                <m:r>
                                  <a:rPr kumimoji="1" lang="en-US" altLang="ja-JP" sz="1800" i="1">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a:latin typeface="Cambria Math" panose="02040503050406030204" pitchFamily="18" charset="0"/>
                                      </a:rPr>
                                      <m:t>𝛼</m:t>
                                    </m:r>
                                  </m:e>
                                  <m:sub>
                                    <m:r>
                                      <a:rPr kumimoji="1" lang="en-US" altLang="ja-JP" sz="1800" b="0" i="1" smtClean="0">
                                        <a:latin typeface="Cambria Math" panose="02040503050406030204" pitchFamily="18" charset="0"/>
                                      </a:rPr>
                                      <m:t>1</m:t>
                                    </m:r>
                                  </m:sub>
                                </m:sSub>
                                <m:r>
                                  <a:rPr kumimoji="1" lang="en-US" altLang="ja-JP" sz="1800" b="0" i="1">
                                    <a:latin typeface="Cambria Math" panose="02040503050406030204" pitchFamily="18" charset="0"/>
                                    <a:ea typeface="Cambria Math" panose="02040503050406030204" pitchFamily="18" charset="0"/>
                                  </a:rPr>
                                  <m:t>∆</m:t>
                                </m:r>
                                <m:r>
                                  <a:rPr kumimoji="1" lang="en-US" altLang="ja-JP" sz="1800" b="0" i="1">
                                    <a:latin typeface="Cambria Math" panose="02040503050406030204" pitchFamily="18" charset="0"/>
                                    <a:ea typeface="Cambria Math" panose="02040503050406030204" pitchFamily="18" charset="0"/>
                                  </a:rPr>
                                  <m:t>𝑃</m:t>
                                </m:r>
                              </m:oMath>
                            </m:oMathPara>
                          </a14:m>
                          <a:endParaRPr kumimoji="1" lang="en-US" altLang="ja-JP" dirty="0"/>
                        </a:p>
                      </a:txBody>
                      <a:tcPr/>
                    </a:tc>
                    <a:tc>
                      <a:txBody>
                        <a:bodyPr/>
                        <a:lstStyle/>
                        <a:p>
                          <a:r>
                            <a:rPr kumimoji="1" lang="ja-JP" altLang="en-US" dirty="0"/>
                            <a:t>バネ</a:t>
                          </a:r>
                        </a:p>
                      </a:txBody>
                      <a:tcPr/>
                    </a:tc>
                    <a:tc>
                      <a:txBody>
                        <a:bodyPr/>
                        <a:lstStyle/>
                        <a:p>
                          <a:r>
                            <a:rPr kumimoji="1" lang="ja-JP" altLang="en-US" dirty="0"/>
                            <a:t>粘性摩擦</a:t>
                          </a:r>
                        </a:p>
                      </a:txBody>
                      <a:tcPr/>
                    </a:tc>
                    <a:extLst>
                      <a:ext uri="{0D108BD9-81ED-4DB2-BD59-A6C34878D82A}">
                        <a16:rowId xmlns:a16="http://schemas.microsoft.com/office/drawing/2014/main" val="2336967225"/>
                      </a:ext>
                    </a:extLst>
                  </a:tr>
                  <a:tr h="616137">
                    <a:tc>
                      <a:txBody>
                        <a:bodyPr/>
                        <a:lstStyle/>
                        <a:p>
                          <a:r>
                            <a:rPr kumimoji="1" lang="ja-JP" altLang="en-US" dirty="0"/>
                            <a:t>キャパシタ</a:t>
                          </a:r>
                        </a:p>
                      </a:txBody>
                      <a:tcPr/>
                    </a:tc>
                    <a:tc>
                      <a:txBody>
                        <a:bodyPr/>
                        <a:lstStyle/>
                        <a:p>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𝑓</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𝑑𝑃</m:t>
                                    </m:r>
                                  </m:num>
                                  <m:den>
                                    <m:r>
                                      <a:rPr lang="en-US" altLang="ja-JP" sz="1800" i="1">
                                        <a:latin typeface="Cambria Math" panose="02040503050406030204" pitchFamily="18" charset="0"/>
                                      </a:rPr>
                                      <m:t>𝑑𝑡</m:t>
                                    </m:r>
                                  </m:den>
                                </m:f>
                              </m:oMath>
                            </m:oMathPara>
                          </a14:m>
                          <a:endParaRPr kumimoji="1" lang="ja-JP" altLang="en-US" dirty="0"/>
                        </a:p>
                      </a:txBody>
                      <a:tcPr/>
                    </a:tc>
                    <a:tc>
                      <a:txBody>
                        <a:bodyPr/>
                        <a:lstStyle/>
                        <a:p>
                          <a:r>
                            <a:rPr kumimoji="1" lang="ja-JP" altLang="en-US" dirty="0"/>
                            <a:t>粘性摩擦</a:t>
                          </a:r>
                        </a:p>
                      </a:txBody>
                      <a:tcPr/>
                    </a:tc>
                    <a:tc>
                      <a:txBody>
                        <a:bodyPr/>
                        <a:lstStyle/>
                        <a:p>
                          <a:r>
                            <a:rPr kumimoji="1" lang="ja-JP" altLang="en-US" dirty="0"/>
                            <a:t>バネ</a:t>
                          </a:r>
                        </a:p>
                      </a:txBody>
                      <a:tcPr/>
                    </a:tc>
                    <a:extLst>
                      <a:ext uri="{0D108BD9-81ED-4DB2-BD59-A6C34878D82A}">
                        <a16:rowId xmlns:a16="http://schemas.microsoft.com/office/drawing/2014/main" val="642400897"/>
                      </a:ext>
                    </a:extLst>
                  </a:tr>
                  <a:tr h="616776">
                    <a:tc>
                      <a:txBody>
                        <a:bodyPr/>
                        <a:lstStyle/>
                        <a:p>
                          <a:r>
                            <a:rPr kumimoji="1" lang="ja-JP" altLang="en-US" dirty="0"/>
                            <a:t>インダクタンス</a:t>
                          </a:r>
                        </a:p>
                      </a:txBody>
                      <a:tcPr/>
                    </a:tc>
                    <a:tc>
                      <a:txBody>
                        <a:bodyPr/>
                        <a:lstStyle/>
                        <a:p>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𝑃</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3</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m:t>
                                    </m:r>
                                    <m:r>
                                      <a:rPr lang="en-US" altLang="ja-JP" sz="1800" b="0" i="1" smtClean="0">
                                        <a:latin typeface="Cambria Math" panose="02040503050406030204" pitchFamily="18" charset="0"/>
                                      </a:rPr>
                                      <m:t>𝑓</m:t>
                                    </m:r>
                                  </m:num>
                                  <m:den>
                                    <m:r>
                                      <a:rPr lang="en-US" altLang="ja-JP" sz="1800" i="1">
                                        <a:latin typeface="Cambria Math" panose="02040503050406030204" pitchFamily="18" charset="0"/>
                                      </a:rPr>
                                      <m:t>𝑑𝑡</m:t>
                                    </m:r>
                                  </m:den>
                                </m:f>
                              </m:oMath>
                            </m:oMathPara>
                          </a14:m>
                          <a:endParaRPr kumimoji="1" lang="ja-JP" altLang="en-US" dirty="0"/>
                        </a:p>
                      </a:txBody>
                      <a:tcPr/>
                    </a:tc>
                    <a:tc>
                      <a:txBody>
                        <a:bodyPr/>
                        <a:lstStyle/>
                        <a:p>
                          <a:r>
                            <a:rPr kumimoji="1" lang="ja-JP" altLang="en-US" dirty="0"/>
                            <a:t>？</a:t>
                          </a:r>
                        </a:p>
                      </a:txBody>
                      <a:tcPr/>
                    </a:tc>
                    <a:tc>
                      <a:txBody>
                        <a:bodyPr/>
                        <a:lstStyle/>
                        <a:p>
                          <a:r>
                            <a:rPr kumimoji="1" lang="ja-JP" altLang="en-US" dirty="0"/>
                            <a:t>マス</a:t>
                          </a:r>
                        </a:p>
                      </a:txBody>
                      <a:tcPr/>
                    </a:tc>
                    <a:extLst>
                      <a:ext uri="{0D108BD9-81ED-4DB2-BD59-A6C34878D82A}">
                        <a16:rowId xmlns:a16="http://schemas.microsoft.com/office/drawing/2014/main" val="3408198438"/>
                      </a:ext>
                    </a:extLst>
                  </a:tr>
                </a:tbl>
              </a:graphicData>
            </a:graphic>
          </p:graphicFrame>
        </mc:Choice>
        <mc:Fallback>
          <p:graphicFrame>
            <p:nvGraphicFramePr>
              <p:cNvPr id="6" name="表 6">
                <a:extLst>
                  <a:ext uri="{FF2B5EF4-FFF2-40B4-BE49-F238E27FC236}">
                    <a16:creationId xmlns:a16="http://schemas.microsoft.com/office/drawing/2014/main" id="{D363A7EE-684D-40F2-B9B9-F3530B3CBF2F}"/>
                  </a:ext>
                </a:extLst>
              </p:cNvPr>
              <p:cNvGraphicFramePr>
                <a:graphicFrameLocks noGrp="1"/>
              </p:cNvGraphicFramePr>
              <p:nvPr>
                <p:extLst>
                  <p:ext uri="{D42A27DB-BD31-4B8C-83A1-F6EECF244321}">
                    <p14:modId xmlns:p14="http://schemas.microsoft.com/office/powerpoint/2010/main" val="4186810202"/>
                  </p:ext>
                </p:extLst>
              </p:nvPr>
            </p:nvGraphicFramePr>
            <p:xfrm>
              <a:off x="1630711" y="3029493"/>
              <a:ext cx="9075165" cy="3218087"/>
            </p:xfrm>
            <a:graphic>
              <a:graphicData uri="http://schemas.openxmlformats.org/drawingml/2006/table">
                <a:tbl>
                  <a:tblPr firstRow="1" bandRow="1">
                    <a:tableStyleId>{5C22544A-7EE6-4342-B048-85BDC9FD1C3A}</a:tableStyleId>
                  </a:tblPr>
                  <a:tblGrid>
                    <a:gridCol w="2449938">
                      <a:extLst>
                        <a:ext uri="{9D8B030D-6E8A-4147-A177-3AD203B41FA5}">
                          <a16:colId xmlns:a16="http://schemas.microsoft.com/office/drawing/2014/main" val="3264814766"/>
                        </a:ext>
                      </a:extLst>
                    </a:gridCol>
                    <a:gridCol w="1692355">
                      <a:extLst>
                        <a:ext uri="{9D8B030D-6E8A-4147-A177-3AD203B41FA5}">
                          <a16:colId xmlns:a16="http://schemas.microsoft.com/office/drawing/2014/main" val="882261713"/>
                        </a:ext>
                      </a:extLst>
                    </a:gridCol>
                    <a:gridCol w="2284730">
                      <a:extLst>
                        <a:ext uri="{9D8B030D-6E8A-4147-A177-3AD203B41FA5}">
                          <a16:colId xmlns:a16="http://schemas.microsoft.com/office/drawing/2014/main" val="3949388954"/>
                        </a:ext>
                      </a:extLst>
                    </a:gridCol>
                    <a:gridCol w="2648142">
                      <a:extLst>
                        <a:ext uri="{9D8B030D-6E8A-4147-A177-3AD203B41FA5}">
                          <a16:colId xmlns:a16="http://schemas.microsoft.com/office/drawing/2014/main" val="476836397"/>
                        </a:ext>
                      </a:extLst>
                    </a:gridCol>
                  </a:tblGrid>
                  <a:tr h="644126">
                    <a:tc>
                      <a:txBody>
                        <a:bodyPr/>
                        <a:lstStyle/>
                        <a:p>
                          <a:r>
                            <a:rPr kumimoji="1" lang="ja-JP" altLang="en-US" dirty="0"/>
                            <a:t>名称</a:t>
                          </a:r>
                        </a:p>
                      </a:txBody>
                      <a:tcPr/>
                    </a:tc>
                    <a:tc>
                      <a:txBody>
                        <a:bodyPr/>
                        <a:lstStyle/>
                        <a:p>
                          <a:r>
                            <a:rPr kumimoji="1" lang="ja-JP" altLang="en-US" dirty="0"/>
                            <a:t>記号</a:t>
                          </a:r>
                          <a:r>
                            <a:rPr kumimoji="1" lang="en-US" altLang="ja-JP" dirty="0"/>
                            <a:t>/</a:t>
                          </a:r>
                          <a:r>
                            <a:rPr kumimoji="1" lang="ja-JP" altLang="en-US" dirty="0"/>
                            <a:t>数式</a:t>
                          </a:r>
                        </a:p>
                      </a:txBody>
                      <a:tcPr/>
                    </a:tc>
                    <a:tc>
                      <a:txBody>
                        <a:bodyPr/>
                        <a:lstStyle/>
                        <a:p>
                          <a:r>
                            <a:rPr lang="en-US" altLang="ja-JP" sz="1800" dirty="0" err="1"/>
                            <a:t>MSL.Translational</a:t>
                          </a:r>
                          <a:endParaRPr lang="en-US" altLang="ja-JP" sz="1800" dirty="0"/>
                        </a:p>
                        <a:p>
                          <a:r>
                            <a:rPr lang="ja-JP" altLang="en-US" sz="1800" dirty="0"/>
                            <a:t>ライブラリ</a:t>
                          </a:r>
                          <a:endParaRPr kumimoji="1" lang="ja-JP" altLang="en-US" dirty="0"/>
                        </a:p>
                      </a:txBody>
                      <a:tcPr/>
                    </a:tc>
                    <a:tc>
                      <a:txBody>
                        <a:bodyPr/>
                        <a:lstStyle/>
                        <a:p>
                          <a:r>
                            <a:rPr kumimoji="1" lang="ja-JP" altLang="en-US" dirty="0"/>
                            <a:t>前スライドの考え方</a:t>
                          </a:r>
                        </a:p>
                      </a:txBody>
                      <a:tcPr/>
                    </a:tc>
                    <a:extLst>
                      <a:ext uri="{0D108BD9-81ED-4DB2-BD59-A6C34878D82A}">
                        <a16:rowId xmlns:a16="http://schemas.microsoft.com/office/drawing/2014/main" val="3682133720"/>
                      </a:ext>
                    </a:extLst>
                  </a:tr>
                  <a:tr h="447016">
                    <a:tc>
                      <a:txBody>
                        <a:bodyPr/>
                        <a:lstStyle/>
                        <a:p>
                          <a:r>
                            <a:rPr kumimoji="1" lang="ja-JP" altLang="en-US" dirty="0"/>
                            <a:t>ポテンシャル </a:t>
                          </a:r>
                        </a:p>
                      </a:txBody>
                      <a:tcPr/>
                    </a:tc>
                    <a:tc>
                      <a:txBody>
                        <a:bodyPr/>
                        <a:lstStyle/>
                        <a:p>
                          <a:pPr algn="ctr"/>
                          <a:r>
                            <a:rPr kumimoji="1" lang="en-US" altLang="ja-JP" dirty="0"/>
                            <a:t>P</a:t>
                          </a:r>
                          <a:endParaRPr kumimoji="1" lang="ja-JP" altLang="en-US" dirty="0"/>
                        </a:p>
                      </a:txBody>
                      <a:tcPr/>
                    </a:tc>
                    <a:tc>
                      <a:txBody>
                        <a:bodyPr/>
                        <a:lstStyle/>
                        <a:p>
                          <a:r>
                            <a:rPr kumimoji="1" lang="ja-JP" altLang="en-US" dirty="0"/>
                            <a:t>位置</a:t>
                          </a:r>
                        </a:p>
                      </a:txBody>
                      <a:tcPr/>
                    </a:tc>
                    <a:tc>
                      <a:txBody>
                        <a:bodyPr/>
                        <a:lstStyle/>
                        <a:p>
                          <a:r>
                            <a:rPr kumimoji="1" lang="ja-JP" altLang="en-US" dirty="0"/>
                            <a:t>速度</a:t>
                          </a:r>
                        </a:p>
                      </a:txBody>
                      <a:tcPr/>
                    </a:tc>
                    <a:extLst>
                      <a:ext uri="{0D108BD9-81ED-4DB2-BD59-A6C34878D82A}">
                        <a16:rowId xmlns:a16="http://schemas.microsoft.com/office/drawing/2014/main" val="913280855"/>
                      </a:ext>
                    </a:extLst>
                  </a:tr>
                  <a:tr h="447016">
                    <a:tc>
                      <a:txBody>
                        <a:bodyPr/>
                        <a:lstStyle/>
                        <a:p>
                          <a:r>
                            <a:rPr kumimoji="1" lang="ja-JP" altLang="en-US" dirty="0"/>
                            <a:t>フロー </a:t>
                          </a:r>
                        </a:p>
                      </a:txBody>
                      <a:tcPr/>
                    </a:tc>
                    <a:tc>
                      <a:txBody>
                        <a:bodyPr/>
                        <a:lstStyle/>
                        <a:p>
                          <a:pPr algn="ctr"/>
                          <a:r>
                            <a:rPr kumimoji="1" lang="en-US" altLang="ja-JP" dirty="0"/>
                            <a:t>f</a:t>
                          </a:r>
                          <a:endParaRPr kumimoji="1" lang="ja-JP" altLang="en-US" dirty="0"/>
                        </a:p>
                      </a:txBody>
                      <a:tcPr/>
                    </a:tc>
                    <a:tc>
                      <a:txBody>
                        <a:bodyPr/>
                        <a:lstStyle/>
                        <a:p>
                          <a:r>
                            <a:rPr kumimoji="1" lang="ja-JP" altLang="en-US" dirty="0"/>
                            <a:t>力</a:t>
                          </a:r>
                        </a:p>
                      </a:txBody>
                      <a:tcPr/>
                    </a:tc>
                    <a:tc>
                      <a:txBody>
                        <a:bodyPr/>
                        <a:lstStyle/>
                        <a:p>
                          <a:r>
                            <a:rPr kumimoji="1" lang="ja-JP" altLang="en-US" dirty="0"/>
                            <a:t>力</a:t>
                          </a:r>
                        </a:p>
                      </a:txBody>
                      <a:tcPr/>
                    </a:tc>
                    <a:extLst>
                      <a:ext uri="{0D108BD9-81ED-4DB2-BD59-A6C34878D82A}">
                        <a16:rowId xmlns:a16="http://schemas.microsoft.com/office/drawing/2014/main" val="1075264155"/>
                      </a:ext>
                    </a:extLst>
                  </a:tr>
                  <a:tr h="447016">
                    <a:tc>
                      <a:txBody>
                        <a:bodyPr/>
                        <a:lstStyle/>
                        <a:p>
                          <a:endParaRPr lang="ja-JP"/>
                        </a:p>
                      </a:txBody>
                      <a:tcPr>
                        <a:blipFill>
                          <a:blip r:embed="rId2"/>
                          <a:stretch>
                            <a:fillRect l="-249" t="-353425" r="-271642" b="-280822"/>
                          </a:stretch>
                        </a:blipFill>
                      </a:tcPr>
                    </a:tc>
                    <a:tc>
                      <a:txBody>
                        <a:bodyPr/>
                        <a:lstStyle/>
                        <a:p>
                          <a:endParaRPr lang="ja-JP"/>
                        </a:p>
                      </a:txBody>
                      <a:tcPr>
                        <a:blipFill>
                          <a:blip r:embed="rId2"/>
                          <a:stretch>
                            <a:fillRect l="-144964" t="-353425" r="-292806" b="-280822"/>
                          </a:stretch>
                        </a:blipFill>
                      </a:tcPr>
                    </a:tc>
                    <a:tc>
                      <a:txBody>
                        <a:bodyPr/>
                        <a:lstStyle/>
                        <a:p>
                          <a:r>
                            <a:rPr kumimoji="1" lang="ja-JP" altLang="en-US" dirty="0"/>
                            <a:t>バネ</a:t>
                          </a:r>
                        </a:p>
                      </a:txBody>
                      <a:tcPr/>
                    </a:tc>
                    <a:tc>
                      <a:txBody>
                        <a:bodyPr/>
                        <a:lstStyle/>
                        <a:p>
                          <a:r>
                            <a:rPr kumimoji="1" lang="ja-JP" altLang="en-US" dirty="0"/>
                            <a:t>粘性摩擦</a:t>
                          </a:r>
                        </a:p>
                      </a:txBody>
                      <a:tcPr/>
                    </a:tc>
                    <a:extLst>
                      <a:ext uri="{0D108BD9-81ED-4DB2-BD59-A6C34878D82A}">
                        <a16:rowId xmlns:a16="http://schemas.microsoft.com/office/drawing/2014/main" val="2336967225"/>
                      </a:ext>
                    </a:extLst>
                  </a:tr>
                  <a:tr h="616137">
                    <a:tc>
                      <a:txBody>
                        <a:bodyPr/>
                        <a:lstStyle/>
                        <a:p>
                          <a:r>
                            <a:rPr kumimoji="1" lang="ja-JP" altLang="en-US" dirty="0"/>
                            <a:t>キャパシタ</a:t>
                          </a:r>
                        </a:p>
                      </a:txBody>
                      <a:tcPr/>
                    </a:tc>
                    <a:tc>
                      <a:txBody>
                        <a:bodyPr/>
                        <a:lstStyle/>
                        <a:p>
                          <a:endParaRPr lang="ja-JP"/>
                        </a:p>
                      </a:txBody>
                      <a:tcPr>
                        <a:blipFill>
                          <a:blip r:embed="rId2"/>
                          <a:stretch>
                            <a:fillRect l="-144964" t="-324510" r="-292806" b="-100980"/>
                          </a:stretch>
                        </a:blipFill>
                      </a:tcPr>
                    </a:tc>
                    <a:tc>
                      <a:txBody>
                        <a:bodyPr/>
                        <a:lstStyle/>
                        <a:p>
                          <a:r>
                            <a:rPr kumimoji="1" lang="ja-JP" altLang="en-US" dirty="0"/>
                            <a:t>粘性摩擦</a:t>
                          </a:r>
                        </a:p>
                      </a:txBody>
                      <a:tcPr/>
                    </a:tc>
                    <a:tc>
                      <a:txBody>
                        <a:bodyPr/>
                        <a:lstStyle/>
                        <a:p>
                          <a:r>
                            <a:rPr kumimoji="1" lang="ja-JP" altLang="en-US" dirty="0"/>
                            <a:t>バネ</a:t>
                          </a:r>
                        </a:p>
                      </a:txBody>
                      <a:tcPr/>
                    </a:tc>
                    <a:extLst>
                      <a:ext uri="{0D108BD9-81ED-4DB2-BD59-A6C34878D82A}">
                        <a16:rowId xmlns:a16="http://schemas.microsoft.com/office/drawing/2014/main" val="642400897"/>
                      </a:ext>
                    </a:extLst>
                  </a:tr>
                  <a:tr h="616776">
                    <a:tc>
                      <a:txBody>
                        <a:bodyPr/>
                        <a:lstStyle/>
                        <a:p>
                          <a:r>
                            <a:rPr kumimoji="1" lang="ja-JP" altLang="en-US" dirty="0"/>
                            <a:t>インダクタンス</a:t>
                          </a:r>
                        </a:p>
                      </a:txBody>
                      <a:tcPr/>
                    </a:tc>
                    <a:tc>
                      <a:txBody>
                        <a:bodyPr/>
                        <a:lstStyle/>
                        <a:p>
                          <a:endParaRPr lang="ja-JP"/>
                        </a:p>
                      </a:txBody>
                      <a:tcPr>
                        <a:blipFill>
                          <a:blip r:embed="rId2"/>
                          <a:stretch>
                            <a:fillRect l="-144964" t="-428713" r="-292806" b="-1980"/>
                          </a:stretch>
                        </a:blipFill>
                      </a:tcPr>
                    </a:tc>
                    <a:tc>
                      <a:txBody>
                        <a:bodyPr/>
                        <a:lstStyle/>
                        <a:p>
                          <a:r>
                            <a:rPr kumimoji="1" lang="ja-JP" altLang="en-US" dirty="0"/>
                            <a:t>？</a:t>
                          </a:r>
                        </a:p>
                      </a:txBody>
                      <a:tcPr/>
                    </a:tc>
                    <a:tc>
                      <a:txBody>
                        <a:bodyPr/>
                        <a:lstStyle/>
                        <a:p>
                          <a:r>
                            <a:rPr kumimoji="1" lang="ja-JP" altLang="en-US" dirty="0"/>
                            <a:t>マス</a:t>
                          </a:r>
                        </a:p>
                      </a:txBody>
                      <a:tcPr/>
                    </a:tc>
                    <a:extLst>
                      <a:ext uri="{0D108BD9-81ED-4DB2-BD59-A6C34878D82A}">
                        <a16:rowId xmlns:a16="http://schemas.microsoft.com/office/drawing/2014/main" val="3408198438"/>
                      </a:ext>
                    </a:extLst>
                  </a:tr>
                </a:tbl>
              </a:graphicData>
            </a:graphic>
          </p:graphicFrame>
        </mc:Fallback>
      </mc:AlternateContent>
      <p:sp>
        <p:nvSpPr>
          <p:cNvPr id="14" name="テキスト ボックス 13">
            <a:extLst>
              <a:ext uri="{FF2B5EF4-FFF2-40B4-BE49-F238E27FC236}">
                <a16:creationId xmlns:a16="http://schemas.microsoft.com/office/drawing/2014/main" id="{1F173B61-50AD-48B7-AD94-D7498DF4C013}"/>
              </a:ext>
            </a:extLst>
          </p:cNvPr>
          <p:cNvSpPr txBox="1"/>
          <p:nvPr/>
        </p:nvSpPr>
        <p:spPr>
          <a:xfrm>
            <a:off x="2494280" y="6295138"/>
            <a:ext cx="7010252" cy="400110"/>
          </a:xfrm>
          <a:prstGeom prst="rect">
            <a:avLst/>
          </a:prstGeom>
          <a:noFill/>
        </p:spPr>
        <p:txBody>
          <a:bodyPr wrap="none" rtlCol="0">
            <a:spAutoFit/>
          </a:bodyPr>
          <a:lstStyle/>
          <a:p>
            <a:pPr algn="l"/>
            <a:r>
              <a:rPr kumimoji="1" lang="en-US" altLang="ja-JP" sz="2000" u="sng" dirty="0" err="1"/>
              <a:t>MSL</a:t>
            </a:r>
            <a:r>
              <a:rPr lang="en-US" altLang="ja-JP" sz="2000" u="sng" dirty="0" err="1"/>
              <a:t>.</a:t>
            </a:r>
            <a:r>
              <a:rPr kumimoji="1" lang="en-US" altLang="ja-JP" sz="2000" u="sng" dirty="0" err="1"/>
              <a:t>Translation</a:t>
            </a:r>
            <a:r>
              <a:rPr kumimoji="1" lang="ja-JP" altLang="en-US" sz="2000" u="sng" dirty="0"/>
              <a:t>ライブラリと前スライドの考え方の対比表</a:t>
            </a:r>
          </a:p>
        </p:txBody>
      </p:sp>
    </p:spTree>
    <p:extLst>
      <p:ext uri="{BB962C8B-B14F-4D97-AF65-F5344CB8AC3E}">
        <p14:creationId xmlns:p14="http://schemas.microsoft.com/office/powerpoint/2010/main" val="168486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614155" y="1355359"/>
            <a:ext cx="10882184" cy="2677656"/>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ja-JP" altLang="en-US" sz="2400" dirty="0"/>
              <a:t>自分の興味ある物理ドメインに対して以下の典型的なコンポーネントを見つけてみてください。</a:t>
            </a:r>
            <a:endParaRPr lang="en-US" altLang="ja-JP" sz="2400" dirty="0"/>
          </a:p>
          <a:p>
            <a:r>
              <a:rPr kumimoji="1" lang="ja-JP" altLang="en-US" sz="2400" dirty="0"/>
              <a:t>　・抵抗</a:t>
            </a:r>
            <a:endParaRPr kumimoji="1" lang="en-US" altLang="ja-JP" sz="2400" dirty="0"/>
          </a:p>
          <a:p>
            <a:r>
              <a:rPr lang="ja-JP" altLang="en-US" sz="2400" dirty="0"/>
              <a:t>　・インダクタンス</a:t>
            </a:r>
            <a:endParaRPr lang="en-US" altLang="ja-JP" sz="2400" dirty="0"/>
          </a:p>
          <a:p>
            <a:r>
              <a:rPr kumimoji="1" lang="ja-JP" altLang="en-US" sz="2400" dirty="0"/>
              <a:t>　・キャパシタ</a:t>
            </a:r>
            <a:endParaRPr kumimoji="1" lang="en-US" altLang="ja-JP" sz="2400" dirty="0"/>
          </a:p>
          <a:p>
            <a:r>
              <a:rPr lang="ja-JP" altLang="en-US" sz="2400" dirty="0"/>
              <a:t>　・ソース　ポテンシャル</a:t>
            </a:r>
            <a:endParaRPr lang="en-US" altLang="ja-JP" sz="2400" dirty="0"/>
          </a:p>
          <a:p>
            <a:r>
              <a:rPr kumimoji="1" lang="en-US" altLang="ja-JP" sz="2400" dirty="0"/>
              <a:t>(</a:t>
            </a:r>
            <a:r>
              <a:rPr kumimoji="1" lang="ja-JP" altLang="en-US" sz="2400" dirty="0"/>
              <a:t>解答資料無し</a:t>
            </a:r>
            <a:r>
              <a:rPr kumimoji="1" lang="en-US" altLang="ja-JP" sz="2400" dirty="0"/>
              <a:t>)</a:t>
            </a:r>
            <a:endParaRPr kumimoji="1" lang="ja-JP" altLang="en-US" sz="2400" dirty="0"/>
          </a:p>
        </p:txBody>
      </p:sp>
      <p:sp>
        <p:nvSpPr>
          <p:cNvPr id="5" name="テキスト ボックス 4">
            <a:extLst>
              <a:ext uri="{FF2B5EF4-FFF2-40B4-BE49-F238E27FC236}">
                <a16:creationId xmlns:a16="http://schemas.microsoft.com/office/drawing/2014/main" id="{318FB08D-FEB5-49D8-B729-7E309D83AB65}"/>
              </a:ext>
            </a:extLst>
          </p:cNvPr>
          <p:cNvSpPr txBox="1"/>
          <p:nvPr/>
        </p:nvSpPr>
        <p:spPr>
          <a:xfrm>
            <a:off x="223858" y="797728"/>
            <a:ext cx="1548822" cy="461665"/>
          </a:xfrm>
          <a:prstGeom prst="rect">
            <a:avLst/>
          </a:prstGeom>
          <a:noFill/>
        </p:spPr>
        <p:txBody>
          <a:bodyPr wrap="none" rtlCol="0">
            <a:spAutoFit/>
          </a:bodyPr>
          <a:lstStyle/>
          <a:p>
            <a:pPr algn="l"/>
            <a:r>
              <a:rPr lang="en-US" altLang="ja-JP" sz="2400" u="sng" dirty="0"/>
              <a:t>Exercise3</a:t>
            </a:r>
            <a:endParaRPr kumimoji="1" lang="ja-JP" altLang="en-US" sz="2400" u="sng" dirty="0"/>
          </a:p>
        </p:txBody>
      </p:sp>
    </p:spTree>
    <p:extLst>
      <p:ext uri="{BB962C8B-B14F-4D97-AF65-F5344CB8AC3E}">
        <p14:creationId xmlns:p14="http://schemas.microsoft.com/office/powerpoint/2010/main" val="3958495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614155" y="1355359"/>
            <a:ext cx="10882184" cy="1200329"/>
          </a:xfrm>
          <a:prstGeom prst="rect">
            <a:avLst/>
          </a:prstGeom>
          <a:noFill/>
        </p:spPr>
        <p:txBody>
          <a:bodyPr wrap="square" rtlCol="0">
            <a:spAutoFit/>
          </a:bodyPr>
          <a:lstStyle/>
          <a:p>
            <a:r>
              <a:rPr kumimoji="1" lang="ja-JP" altLang="en-US" sz="2400" dirty="0"/>
              <a:t>ポテンシャル</a:t>
            </a:r>
            <a:r>
              <a:rPr kumimoji="1" lang="en-US" altLang="ja-JP" sz="2400" dirty="0"/>
              <a:t>p</a:t>
            </a:r>
            <a:r>
              <a:rPr kumimoji="1" lang="ja-JP" altLang="en-US" sz="2400" dirty="0"/>
              <a:t>とフロー</a:t>
            </a:r>
            <a:r>
              <a:rPr kumimoji="1" lang="en-US" altLang="ja-JP" sz="2400" dirty="0"/>
              <a:t>f</a:t>
            </a:r>
            <a:r>
              <a:rPr lang="ja-JP" altLang="en-US" sz="2400" dirty="0"/>
              <a:t>を持つコネクタークラスを作成し、</a:t>
            </a:r>
            <a:endParaRPr lang="en-US" altLang="ja-JP" sz="2400" dirty="0"/>
          </a:p>
          <a:p>
            <a:r>
              <a:rPr kumimoji="1" lang="ja-JP" altLang="en-US" sz="2400" dirty="0"/>
              <a:t>抵抗、キャパシタ、インダクタンスクラスを作成してみてください。</a:t>
            </a:r>
            <a:endParaRPr kumimoji="1" lang="en-US" altLang="ja-JP" sz="2400" dirty="0"/>
          </a:p>
          <a:p>
            <a:r>
              <a:rPr kumimoji="1" lang="en-US" altLang="ja-JP" sz="2400" dirty="0"/>
              <a:t>(</a:t>
            </a:r>
            <a:r>
              <a:rPr kumimoji="1" lang="ja-JP" altLang="en-US" sz="2400" dirty="0"/>
              <a:t>解答</a:t>
            </a:r>
            <a:r>
              <a:rPr kumimoji="1" lang="ja-JP" altLang="en-US" sz="2400"/>
              <a:t>資料無し　ご要望があれば作成します</a:t>
            </a:r>
            <a:r>
              <a:rPr kumimoji="1" lang="en-US" altLang="ja-JP" sz="2400"/>
              <a:t>)</a:t>
            </a:r>
            <a:endParaRPr kumimoji="1" lang="ja-JP" altLang="en-US" sz="2400" dirty="0"/>
          </a:p>
        </p:txBody>
      </p:sp>
      <p:sp>
        <p:nvSpPr>
          <p:cNvPr id="5" name="テキスト ボックス 4">
            <a:extLst>
              <a:ext uri="{FF2B5EF4-FFF2-40B4-BE49-F238E27FC236}">
                <a16:creationId xmlns:a16="http://schemas.microsoft.com/office/drawing/2014/main" id="{318FB08D-FEB5-49D8-B729-7E309D83AB65}"/>
              </a:ext>
            </a:extLst>
          </p:cNvPr>
          <p:cNvSpPr txBox="1"/>
          <p:nvPr/>
        </p:nvSpPr>
        <p:spPr>
          <a:xfrm>
            <a:off x="223858" y="797728"/>
            <a:ext cx="1548822" cy="461665"/>
          </a:xfrm>
          <a:prstGeom prst="rect">
            <a:avLst/>
          </a:prstGeom>
          <a:noFill/>
        </p:spPr>
        <p:txBody>
          <a:bodyPr wrap="none" rtlCol="0">
            <a:spAutoFit/>
          </a:bodyPr>
          <a:lstStyle/>
          <a:p>
            <a:pPr algn="l"/>
            <a:r>
              <a:rPr lang="en-US" altLang="ja-JP" sz="2400" u="sng" dirty="0"/>
              <a:t>Exercise4</a:t>
            </a:r>
            <a:endParaRPr kumimoji="1" lang="ja-JP" altLang="en-US" sz="2400" u="sng" dirty="0"/>
          </a:p>
        </p:txBody>
      </p:sp>
    </p:spTree>
    <p:extLst>
      <p:ext uri="{BB962C8B-B14F-4D97-AF65-F5344CB8AC3E}">
        <p14:creationId xmlns:p14="http://schemas.microsoft.com/office/powerpoint/2010/main" val="3204421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965200" y="1235613"/>
            <a:ext cx="11033760" cy="4893647"/>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1DCAE</a:t>
            </a:r>
            <a:r>
              <a:rPr kumimoji="1" lang="ja-JP" altLang="en-US" sz="2400" dirty="0"/>
              <a:t>の主要なモデルは物理現象を表すプラントモデルと、プラントモデルを制御するコントロールモデルに大別できます</a:t>
            </a:r>
            <a:endParaRPr kumimoji="1" lang="en-US" altLang="ja-JP" sz="2400" dirty="0"/>
          </a:p>
          <a:p>
            <a:pPr algn="l"/>
            <a:endParaRPr kumimoji="1" lang="ja-JP" altLang="en-US" sz="2400" dirty="0"/>
          </a:p>
          <a:p>
            <a:pPr marL="342900" indent="-342900" algn="l">
              <a:buFont typeface="Wingdings" panose="05000000000000000000" pitchFamily="2" charset="2"/>
              <a:buChar char="ü"/>
            </a:pPr>
            <a:r>
              <a:rPr kumimoji="1" lang="ja-JP" altLang="en-US" sz="2400" dirty="0"/>
              <a:t>プラントモデルを作成するには、物理現象の記述方法と物理ライブラリの共通構成を理解すると便利です</a:t>
            </a:r>
            <a:endParaRPr kumimoji="1" lang="en-US" altLang="ja-JP" sz="2400" dirty="0"/>
          </a:p>
          <a:p>
            <a:pPr marL="342900" indent="-342900" algn="l">
              <a:buFont typeface="Wingdings" panose="05000000000000000000" pitchFamily="2" charset="2"/>
              <a:buChar char="ü"/>
            </a:pPr>
            <a:endParaRPr lang="en-US" altLang="ja-JP" sz="2400" dirty="0"/>
          </a:p>
          <a:p>
            <a:pPr marL="342900" indent="-342900">
              <a:buFont typeface="Wingdings" panose="05000000000000000000" pitchFamily="2" charset="2"/>
              <a:buChar char="ü"/>
            </a:pPr>
            <a:r>
              <a:rPr lang="en-US" altLang="ja-JP" sz="2400" dirty="0"/>
              <a:t>Modelica</a:t>
            </a:r>
            <a:r>
              <a:rPr lang="ja-JP" altLang="en-US" sz="2400" dirty="0"/>
              <a:t>では</a:t>
            </a:r>
            <a:r>
              <a:rPr kumimoji="1" lang="ja-JP" altLang="en-US" sz="2400" dirty="0"/>
              <a:t>物理現象を</a:t>
            </a:r>
            <a:r>
              <a:rPr kumimoji="1" lang="en-US" altLang="ja-JP" sz="2400" dirty="0"/>
              <a:t>across</a:t>
            </a:r>
            <a:r>
              <a:rPr kumimoji="1" lang="ja-JP" altLang="en-US" sz="2400" dirty="0"/>
              <a:t>変数、</a:t>
            </a:r>
            <a:r>
              <a:rPr kumimoji="1" lang="en-US" altLang="ja-JP" sz="2400" dirty="0"/>
              <a:t>flow</a:t>
            </a:r>
            <a:r>
              <a:rPr kumimoji="1" lang="ja-JP" altLang="en-US" sz="2400" dirty="0"/>
              <a:t>変数の関係式で表します</a:t>
            </a:r>
            <a:endParaRPr lang="en-US" altLang="ja-JP" sz="2400" dirty="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r>
              <a:rPr kumimoji="1" lang="ja-JP" altLang="en-US" sz="2400" dirty="0"/>
              <a:t>物理ライブラリには境界条件、抵抗、キャパシタ、イナータンスを定義するモデルがある場合が多いです。</a:t>
            </a:r>
            <a:endParaRPr kumimoji="1" lang="en-US" altLang="ja-JP" sz="2400" dirty="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endParaRPr kumimoji="1" lang="en-US" altLang="ja-JP" sz="2400" dirty="0"/>
          </a:p>
          <a:p>
            <a:pPr marL="342900" indent="-342900" algn="l">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286768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6" name="Shape 130">
            <a:extLst>
              <a:ext uri="{FF2B5EF4-FFF2-40B4-BE49-F238E27FC236}">
                <a16:creationId xmlns:a16="http://schemas.microsoft.com/office/drawing/2014/main" id="{925B04DB-30E4-42E2-80C9-D742CED3A8D8}"/>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参考資料</a:t>
            </a:r>
            <a:endParaRPr lang="en-US" altLang="ja-JP" dirty="0"/>
          </a:p>
        </p:txBody>
      </p:sp>
      <p:sp>
        <p:nvSpPr>
          <p:cNvPr id="7" name="テキスト ボックス 6"/>
          <p:cNvSpPr txBox="1"/>
          <p:nvPr/>
        </p:nvSpPr>
        <p:spPr>
          <a:xfrm>
            <a:off x="472985" y="1022512"/>
            <a:ext cx="10650644" cy="615553"/>
          </a:xfrm>
          <a:prstGeom prst="rect">
            <a:avLst/>
          </a:prstGeom>
          <a:noFill/>
        </p:spPr>
        <p:txBody>
          <a:bodyPr wrap="square" rtlCol="0">
            <a:spAutoFit/>
          </a:bodyPr>
          <a:lstStyle/>
          <a:p>
            <a:r>
              <a:rPr lang="en-US" altLang="ja-JP" dirty="0"/>
              <a:t>Michael M. Tiller, </a:t>
            </a:r>
            <a:r>
              <a:rPr kumimoji="1" lang="en-US" altLang="ja-JP" sz="1600" dirty="0" err="1"/>
              <a:t>Modelica</a:t>
            </a:r>
            <a:r>
              <a:rPr kumimoji="1" lang="en-US" altLang="ja-JP" sz="1600" dirty="0"/>
              <a:t> by Example, </a:t>
            </a:r>
            <a:r>
              <a:rPr lang="en-US" altLang="ja-JP" sz="1600" dirty="0">
                <a:hlinkClick r:id="rId2"/>
              </a:rPr>
              <a:t>https://mbe.modelica.university/components/connectors/</a:t>
            </a:r>
            <a:endParaRPr lang="ja-JP" altLang="en-US" sz="1600" dirty="0"/>
          </a:p>
          <a:p>
            <a:endParaRPr kumimoji="1" lang="ja-JP" altLang="en-US" sz="1600" dirty="0"/>
          </a:p>
        </p:txBody>
      </p:sp>
    </p:spTree>
    <p:extLst>
      <p:ext uri="{BB962C8B-B14F-4D97-AF65-F5344CB8AC3E}">
        <p14:creationId xmlns:p14="http://schemas.microsoft.com/office/powerpoint/2010/main" val="30206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1DCAE</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モータ、ポンプや車などの機械全般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610837" y="5734993"/>
            <a:ext cx="4471096"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 </a:t>
            </a:r>
            <a:r>
              <a:rPr lang="en-US" altLang="ja-JP" b="1" u="sng" dirty="0">
                <a:solidFill>
                  <a:srgbClr val="000000"/>
                </a:solidFill>
                <a:latin typeface="MS UI Gothic" panose="020B0600070205080204" pitchFamily="50" charset="-128"/>
                <a:ea typeface="MS UI Gothic" panose="020B0600070205080204" pitchFamily="50" charset="-128"/>
              </a:rPr>
              <a:t>vs </a:t>
            </a:r>
            <a:r>
              <a:rPr lang="ja-JP" altLang="en-US" b="1" u="sng" dirty="0">
                <a:solidFill>
                  <a:srgbClr val="000000"/>
                </a:solidFill>
                <a:latin typeface="MS UI Gothic" panose="020B0600070205080204" pitchFamily="50" charset="-128"/>
                <a:ea typeface="MS UI Gothic" panose="020B0600070205080204" pitchFamily="50" charset="-128"/>
              </a:rPr>
              <a:t>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プラントモデルと物理ライブラリ</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0305420" cy="830997"/>
          </a:xfrm>
          <a:prstGeom prst="rect">
            <a:avLst/>
          </a:prstGeom>
          <a:noFill/>
        </p:spPr>
        <p:txBody>
          <a:bodyPr wrap="square" rtlCol="0">
            <a:spAutoFit/>
          </a:bodyPr>
          <a:lstStyle/>
          <a:p>
            <a:pPr algn="l"/>
            <a:r>
              <a:rPr lang="ja-JP" altLang="en-US" sz="2400" dirty="0"/>
              <a:t>プラントモデルは物理ライブラリのコンポーネントを使用して作成します。</a:t>
            </a:r>
            <a:endParaRPr lang="en-US" altLang="ja-JP" sz="2400" dirty="0"/>
          </a:p>
          <a:p>
            <a:pPr algn="l"/>
            <a:r>
              <a:rPr lang="ja-JP" altLang="en-US" sz="2400" dirty="0"/>
              <a:t>代表的な物理現象とそれに対応するライブラリの例を以下に示します。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2233402078"/>
              </p:ext>
            </p:extLst>
          </p:nvPr>
        </p:nvGraphicFramePr>
        <p:xfrm>
          <a:off x="2705389" y="1753414"/>
          <a:ext cx="6112511" cy="3733587"/>
        </p:xfrm>
        <a:graphic>
          <a:graphicData uri="http://schemas.openxmlformats.org/drawingml/2006/table">
            <a:tbl>
              <a:tblPr firstRow="1" bandRow="1">
                <a:tableStyleId>{5C22544A-7EE6-4342-B048-85BDC9FD1C3A}</a:tableStyleId>
              </a:tblPr>
              <a:tblGrid>
                <a:gridCol w="2403793">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463821">
                <a:tc>
                  <a:txBody>
                    <a:bodyPr/>
                    <a:lstStyle/>
                    <a:p>
                      <a:r>
                        <a:rPr kumimoji="1" lang="ja-JP" altLang="en-US" sz="2400" dirty="0"/>
                        <a:t>物理現象</a:t>
                      </a:r>
                      <a:endParaRPr kumimoji="1" lang="en-US" altLang="ja-JP" sz="2400" dirty="0"/>
                    </a:p>
                  </a:txBody>
                  <a:tcPr/>
                </a:tc>
                <a:tc>
                  <a:txBody>
                    <a:bodyPr/>
                    <a:lstStyle/>
                    <a:p>
                      <a:r>
                        <a:rPr kumimoji="1" lang="ja-JP" altLang="en-US" sz="2400" baseline="0" dirty="0"/>
                        <a:t>物理ライブラリ</a:t>
                      </a:r>
                      <a:endParaRPr kumimoji="1" lang="ja-JP" altLang="en-US" sz="2400" baseline="30000" dirty="0"/>
                    </a:p>
                  </a:txBody>
                  <a:tcPr/>
                </a:tc>
                <a:extLst>
                  <a:ext uri="{0D108BD9-81ED-4DB2-BD59-A6C34878D82A}">
                    <a16:rowId xmlns:a16="http://schemas.microsoft.com/office/drawing/2014/main" val="3019091978"/>
                  </a:ext>
                </a:extLst>
              </a:tr>
              <a:tr h="544961">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44961">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44961">
                <a:tc>
                  <a:txBody>
                    <a:bodyPr/>
                    <a:lstStyle/>
                    <a:p>
                      <a:r>
                        <a:rPr kumimoji="1" lang="ja-JP" altLang="en-US" sz="2400" dirty="0"/>
                        <a:t>電気</a:t>
                      </a:r>
                      <a:r>
                        <a:rPr kumimoji="1" lang="en-US" altLang="ja-JP" sz="2400" dirty="0"/>
                        <a:t>(</a:t>
                      </a:r>
                      <a:r>
                        <a:rPr kumimoji="1" lang="ja-JP" altLang="en-US" sz="2400" dirty="0"/>
                        <a:t>アナログ</a:t>
                      </a:r>
                      <a:r>
                        <a:rPr kumimoji="1" lang="en-US" altLang="ja-JP" sz="2400" dirty="0"/>
                        <a:t>)</a:t>
                      </a:r>
                      <a:endParaRPr kumimoji="1" lang="ja-JP" altLang="en-US" sz="2400" dirty="0"/>
                    </a:p>
                  </a:txBody>
                  <a:tcPr/>
                </a:tc>
                <a:tc>
                  <a:txBody>
                    <a:bodyPr/>
                    <a:lstStyle/>
                    <a:p>
                      <a:r>
                        <a:rPr kumimoji="1" lang="en-US" altLang="ja-JP" sz="2400" dirty="0" err="1"/>
                        <a:t>Electrical.Analog</a:t>
                      </a:r>
                      <a:endParaRPr kumimoji="1" lang="ja-JP" altLang="en-US" sz="2400" dirty="0"/>
                    </a:p>
                  </a:txBody>
                  <a:tcPr/>
                </a:tc>
                <a:extLst>
                  <a:ext uri="{0D108BD9-81ED-4DB2-BD59-A6C34878D82A}">
                    <a16:rowId xmlns:a16="http://schemas.microsoft.com/office/drawing/2014/main" val="2741184067"/>
                  </a:ext>
                </a:extLst>
              </a:tr>
              <a:tr h="544961">
                <a:tc>
                  <a:txBody>
                    <a:bodyPr/>
                    <a:lstStyle/>
                    <a:p>
                      <a:r>
                        <a:rPr kumimoji="1" lang="ja-JP" altLang="en-US" sz="2400" dirty="0"/>
                        <a:t>磁気</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44961">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44961">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42" name="四角形: 角を丸くする 41">
            <a:extLst>
              <a:ext uri="{FF2B5EF4-FFF2-40B4-BE49-F238E27FC236}">
                <a16:creationId xmlns:a16="http://schemas.microsoft.com/office/drawing/2014/main" id="{FB18FDDC-7577-40DC-BDB7-B9AB787CA4F0}"/>
              </a:ext>
            </a:extLst>
          </p:cNvPr>
          <p:cNvSpPr/>
          <p:nvPr/>
        </p:nvSpPr>
        <p:spPr>
          <a:xfrm>
            <a:off x="813486" y="5851855"/>
            <a:ext cx="10540314" cy="50476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既存ライブラリを上手く活用することで効率的にモデリング</a:t>
            </a:r>
            <a:r>
              <a:rPr lang="ja-JP" altLang="en-US" sz="2400" dirty="0">
                <a:solidFill>
                  <a:schemeClr val="tx1"/>
                </a:solidFill>
              </a:rPr>
              <a:t>できます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graphicFrame>
        <p:nvGraphicFramePr>
          <p:cNvPr id="5" name="図表 4">
            <a:extLst>
              <a:ext uri="{FF2B5EF4-FFF2-40B4-BE49-F238E27FC236}">
                <a16:creationId xmlns:a16="http://schemas.microsoft.com/office/drawing/2014/main" id="{5A4C686C-B5AF-46BA-AB8C-E9EAA80FA073}"/>
              </a:ext>
            </a:extLst>
          </p:cNvPr>
          <p:cNvGraphicFramePr/>
          <p:nvPr>
            <p:extLst>
              <p:ext uri="{D42A27DB-BD31-4B8C-83A1-F6EECF244321}">
                <p14:modId xmlns:p14="http://schemas.microsoft.com/office/powerpoint/2010/main" val="2489853724"/>
              </p:ext>
            </p:extLst>
          </p:nvPr>
        </p:nvGraphicFramePr>
        <p:xfrm>
          <a:off x="2039508" y="1562940"/>
          <a:ext cx="8112984" cy="4793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952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pic>
        <p:nvPicPr>
          <p:cNvPr id="20" name="図 19">
            <a:extLst>
              <a:ext uri="{FF2B5EF4-FFF2-40B4-BE49-F238E27FC236}">
                <a16:creationId xmlns:a16="http://schemas.microsoft.com/office/drawing/2014/main" id="{CAFFB58E-DE40-43C8-B501-BB16CB2F3CC7}"/>
              </a:ext>
            </a:extLst>
          </p:cNvPr>
          <p:cNvPicPr>
            <a:picLocks noChangeAspect="1"/>
          </p:cNvPicPr>
          <p:nvPr/>
        </p:nvPicPr>
        <p:blipFill rotWithShape="1">
          <a:blip r:embed="rId3"/>
          <a:srcRect b="74007"/>
          <a:stretch/>
        </p:blipFill>
        <p:spPr>
          <a:xfrm>
            <a:off x="597988" y="666381"/>
            <a:ext cx="9078973" cy="1333794"/>
          </a:xfrm>
          <a:prstGeom prst="rect">
            <a:avLst/>
          </a:prstGeom>
        </p:spPr>
      </p:pic>
    </p:spTree>
    <p:extLst>
      <p:ext uri="{BB962C8B-B14F-4D97-AF65-F5344CB8AC3E}">
        <p14:creationId xmlns:p14="http://schemas.microsoft.com/office/powerpoint/2010/main" val="239262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699985" y="2023271"/>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で計算可能なため、コンポーネントや境界条件を変更しても同じモデルで計算が可能です</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pic>
        <p:nvPicPr>
          <p:cNvPr id="5" name="図 4">
            <a:extLst>
              <a:ext uri="{FF2B5EF4-FFF2-40B4-BE49-F238E27FC236}">
                <a16:creationId xmlns:a16="http://schemas.microsoft.com/office/drawing/2014/main" id="{AA91878B-0F5E-43F3-BDC1-7C178338C1E8}"/>
              </a:ext>
            </a:extLst>
          </p:cNvPr>
          <p:cNvPicPr>
            <a:picLocks noChangeAspect="1"/>
          </p:cNvPicPr>
          <p:nvPr/>
        </p:nvPicPr>
        <p:blipFill rotWithShape="1">
          <a:blip r:embed="rId3"/>
          <a:srcRect b="65942"/>
          <a:stretch/>
        </p:blipFill>
        <p:spPr>
          <a:xfrm>
            <a:off x="654331" y="734287"/>
            <a:ext cx="8841035" cy="1249928"/>
          </a:xfrm>
          <a:prstGeom prst="rect">
            <a:avLst/>
          </a:prstGeom>
        </p:spPr>
      </p:pic>
    </p:spTree>
    <p:extLst>
      <p:ext uri="{BB962C8B-B14F-4D97-AF65-F5344CB8AC3E}">
        <p14:creationId xmlns:p14="http://schemas.microsoft.com/office/powerpoint/2010/main" val="14970189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56519</TotalTime>
  <Words>3254</Words>
  <Application>Microsoft Office PowerPoint</Application>
  <PresentationFormat>ワイド画面</PresentationFormat>
  <Paragraphs>585</Paragraphs>
  <Slides>37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37</vt:i4>
      </vt:variant>
    </vt:vector>
  </HeadingPairs>
  <TitlesOfParts>
    <vt:vector size="46" baseType="lpstr">
      <vt:lpstr>MS UI Gothic</vt:lpstr>
      <vt:lpstr>YuMincho Medium</vt:lpstr>
      <vt:lpstr>游ゴシック</vt:lpstr>
      <vt:lpstr>游ゴシック Light</vt:lpstr>
      <vt:lpstr>Arial</vt:lpstr>
      <vt:lpstr>Cambria Math</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1381</cp:revision>
  <dcterms:created xsi:type="dcterms:W3CDTF">2017-07-29T00:52:37Z</dcterms:created>
  <dcterms:modified xsi:type="dcterms:W3CDTF">2021-10-09T15:28:06Z</dcterms:modified>
</cp:coreProperties>
</file>