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93" r:id="rId3"/>
    <p:sldId id="283" r:id="rId4"/>
    <p:sldId id="281" r:id="rId5"/>
    <p:sldId id="294" r:id="rId6"/>
    <p:sldId id="296" r:id="rId7"/>
    <p:sldId id="295" r:id="rId8"/>
    <p:sldId id="286" r:id="rId9"/>
    <p:sldId id="297" r:id="rId10"/>
    <p:sldId id="289"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66"/>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56" d="100"/>
          <a:sy n="156" d="100"/>
        </p:scale>
        <p:origin x="108"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FB457-52AB-4B82-92C1-F1FEFE62B139}" type="datetimeFigureOut">
              <a:rPr kumimoji="1" lang="ja-JP" altLang="en-US" smtClean="0"/>
              <a:t>2021/8/23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79521-08F5-4198-9F25-AA46C184009F}" type="slidenum">
              <a:rPr kumimoji="1" lang="ja-JP" altLang="en-US" smtClean="0"/>
              <a:t>‹#›</a:t>
            </a:fld>
            <a:endParaRPr kumimoji="1" lang="ja-JP" altLang="en-US"/>
          </a:p>
        </p:txBody>
      </p:sp>
    </p:spTree>
    <p:extLst>
      <p:ext uri="{BB962C8B-B14F-4D97-AF65-F5344CB8AC3E}">
        <p14:creationId xmlns:p14="http://schemas.microsoft.com/office/powerpoint/2010/main" val="5936614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B86040C8-DFFD-4446-B581-22DAA2AE421E}"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3C9B7905-8BA1-439B-8662-C6E1398BEF85}"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9DC160CD-B092-42C5-B422-1CE46974F0BA}"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3212E061-FEED-40FC-ACCC-2D656C9B7865}"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52398FB1-26D0-46C1-981F-C1C8C7D2C605}"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7A11565A-5942-4E86-BA53-1EA4FAE20480}"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DF3C1AF6-625A-49A2-8EA7-D638C48A598D}" type="datetime1">
              <a:rPr kumimoji="1" lang="ja-JP" altLang="en-US" smtClean="0"/>
              <a:t>2021/8/23</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5B29E61D-72C4-4B88-BAE0-94F4AC95609C}" type="datetime1">
              <a:rPr kumimoji="1" lang="ja-JP" altLang="en-US" smtClean="0"/>
              <a:t>2021/8/23</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FDE519E0-C04E-4250-B674-96170483994D}" type="datetime1">
              <a:rPr kumimoji="1" lang="ja-JP" altLang="en-US" smtClean="0"/>
              <a:t>2021/8/23</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D804215-2A3E-4A09-B5BA-466C684A7154}"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CF105EA9-D76B-4847-BCC9-8EB90924459F}"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8D198-2A46-432C-8A8C-6EF5624DACDD}"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1042745" y="1837915"/>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3076408" y="2835544"/>
            <a:ext cx="5109091" cy="830997"/>
          </a:xfrm>
          <a:prstGeom prst="rect">
            <a:avLst/>
          </a:prstGeom>
        </p:spPr>
        <p:txBody>
          <a:bodyPr wrap="none">
            <a:spAutoFit/>
          </a:bodyPr>
          <a:lstStyle/>
          <a:p>
            <a:r>
              <a:rPr lang="ja-JP" altLang="en-US" sz="4800" b="1" dirty="0">
                <a:solidFill>
                  <a:srgbClr val="FF0000"/>
                </a:solidFill>
              </a:rPr>
              <a:t>２．コーディング</a:t>
            </a:r>
            <a:endParaRPr lang="en-US" altLang="ja-JP" sz="4800" b="1" dirty="0">
              <a:solidFill>
                <a:srgbClr val="FF0000"/>
              </a:solidFill>
            </a:endParaRPr>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pic>
        <p:nvPicPr>
          <p:cNvPr id="8" name="Picture 2" descr="by">
            <a:extLst>
              <a:ext uri="{FF2B5EF4-FFF2-40B4-BE49-F238E27FC236}">
                <a16:creationId xmlns:a16="http://schemas.microsoft.com/office/drawing/2014/main" id="{2252AA35-2387-4010-8FF0-CC4E1AB8F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595" y="5528090"/>
            <a:ext cx="1419225" cy="49530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10">
            <a:extLst>
              <a:ext uri="{FF2B5EF4-FFF2-40B4-BE49-F238E27FC236}">
                <a16:creationId xmlns:a16="http://schemas.microsoft.com/office/drawing/2014/main" id="{997EE520-66CF-42A5-8390-E57ED55183EC}"/>
              </a:ext>
            </a:extLst>
          </p:cNvPr>
          <p:cNvSpPr txBox="1"/>
          <p:nvPr/>
        </p:nvSpPr>
        <p:spPr>
          <a:xfrm>
            <a:off x="2534332" y="6075144"/>
            <a:ext cx="7637686" cy="646331"/>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t>“</a:t>
            </a:r>
            <a:r>
              <a:rPr lang="en-US" altLang="ja-JP" dirty="0"/>
              <a:t>OpenModelica tutorial for beginner </a:t>
            </a:r>
            <a:r>
              <a:rPr lang="en-US" altLang="ja-JP"/>
              <a:t>2 HelloWorld</a:t>
            </a:r>
            <a:r>
              <a:rPr lang="ja-JP" altLang="en-US"/>
              <a:t>” </a:t>
            </a:r>
            <a:r>
              <a:rPr lang="ja-JP" altLang="en-US" dirty="0"/>
              <a:t>by </a:t>
            </a:r>
            <a:r>
              <a:rPr lang="en-US" altLang="ja-JP" dirty="0" err="1"/>
              <a:t>UedaShigenori</a:t>
            </a:r>
            <a:r>
              <a:rPr lang="ja-JP" altLang="en-US" dirty="0"/>
              <a:t> is licensed under </a:t>
            </a:r>
            <a:r>
              <a:rPr lang="ja-JP" altLang="en-US" dirty="0">
                <a:hlinkClick r:id="rId3"/>
              </a:rPr>
              <a:t>CC BY 2.0﻿</a:t>
            </a:r>
            <a:endParaRPr lang="ja-JP" altLang="en-US"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0492580-EF1E-4F9E-8DCE-C2E1E7A8A8C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73773" y="2044738"/>
            <a:ext cx="3623489" cy="4412765"/>
          </a:xfrm>
          <a:prstGeom prst="rect">
            <a:avLst/>
          </a:prstGeom>
        </p:spPr>
      </p:pic>
      <p:sp>
        <p:nvSpPr>
          <p:cNvPr id="3" name="Shape 130">
            <a:extLst>
              <a:ext uri="{FF2B5EF4-FFF2-40B4-BE49-F238E27FC236}">
                <a16:creationId xmlns:a16="http://schemas.microsoft.com/office/drawing/2014/main" id="{3DCD945E-8002-4AC3-8877-657FDFC98295}"/>
              </a:ext>
            </a:extLst>
          </p:cNvPr>
          <p:cNvSpPr/>
          <p:nvPr/>
        </p:nvSpPr>
        <p:spPr>
          <a:xfrm>
            <a:off x="179666" y="87415"/>
            <a:ext cx="82318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Modelica</a:t>
            </a:r>
            <a:r>
              <a:rPr lang="ja-JP" altLang="en-US" dirty="0"/>
              <a:t>言語の勉強 </a:t>
            </a:r>
            <a:r>
              <a:rPr lang="ja-JP" altLang="en-US" dirty="0" err="1"/>
              <a:t>ー</a:t>
            </a:r>
            <a:r>
              <a:rPr lang="ja-JP" altLang="en-US" dirty="0"/>
              <a:t> </a:t>
            </a:r>
            <a:r>
              <a:rPr lang="en-US" altLang="ja-JP" dirty="0" err="1"/>
              <a:t>OpenModelica</a:t>
            </a:r>
            <a:r>
              <a:rPr lang="en-US" altLang="ja-JP" dirty="0"/>
              <a:t> Notebook</a:t>
            </a:r>
          </a:p>
        </p:txBody>
      </p:sp>
      <p:sp>
        <p:nvSpPr>
          <p:cNvPr id="4" name="テキスト ボックス 3">
            <a:extLst>
              <a:ext uri="{FF2B5EF4-FFF2-40B4-BE49-F238E27FC236}">
                <a16:creationId xmlns:a16="http://schemas.microsoft.com/office/drawing/2014/main" id="{38D1B76A-39D5-4EBF-9F6F-9D91ED9353DA}"/>
              </a:ext>
            </a:extLst>
          </p:cNvPr>
          <p:cNvSpPr txBox="1"/>
          <p:nvPr/>
        </p:nvSpPr>
        <p:spPr>
          <a:xfrm>
            <a:off x="693868" y="1032734"/>
            <a:ext cx="8674169" cy="646331"/>
          </a:xfrm>
          <a:prstGeom prst="rect">
            <a:avLst/>
          </a:prstGeom>
          <a:noFill/>
        </p:spPr>
        <p:txBody>
          <a:bodyPr wrap="none" rtlCol="0">
            <a:spAutoFit/>
          </a:bodyPr>
          <a:lstStyle/>
          <a:p>
            <a:r>
              <a:rPr kumimoji="1" lang="en-US" altLang="ja-JP" dirty="0" err="1"/>
              <a:t>Modelica</a:t>
            </a:r>
            <a:r>
              <a:rPr kumimoji="1" lang="ja-JP" altLang="en-US" dirty="0"/>
              <a:t>言語の勉強には、</a:t>
            </a:r>
            <a:r>
              <a:rPr kumimoji="1" lang="en-US" altLang="ja-JP" dirty="0" err="1"/>
              <a:t>OpenModelica</a:t>
            </a:r>
            <a:r>
              <a:rPr kumimoji="1" lang="en-US" altLang="ja-JP" dirty="0"/>
              <a:t> Notebook(OM Notebook)</a:t>
            </a:r>
            <a:r>
              <a:rPr kumimoji="1" lang="ja-JP" altLang="en-US" dirty="0"/>
              <a:t>が便利です。</a:t>
            </a:r>
            <a:endParaRPr kumimoji="1" lang="en-US" altLang="ja-JP" dirty="0"/>
          </a:p>
          <a:p>
            <a:r>
              <a:rPr lang="en-US" altLang="ja-JP" dirty="0"/>
              <a:t>OM Notebook</a:t>
            </a:r>
            <a:r>
              <a:rPr lang="ja-JP" altLang="en-US" dirty="0"/>
              <a:t>は</a:t>
            </a:r>
            <a:r>
              <a:rPr lang="en-US" altLang="ja-JP" dirty="0" err="1"/>
              <a:t>Modelica</a:t>
            </a:r>
            <a:r>
              <a:rPr lang="ja-JP" altLang="en-US" dirty="0"/>
              <a:t>言語の学習のために作られた</a:t>
            </a:r>
            <a:r>
              <a:rPr lang="en-US" altLang="ja-JP" dirty="0"/>
              <a:t>PC</a:t>
            </a:r>
            <a:r>
              <a:rPr lang="ja-JP" altLang="en-US" dirty="0"/>
              <a:t>用学習教材です。</a:t>
            </a:r>
            <a:endParaRPr kumimoji="1" lang="ja-JP" altLang="en-US" dirty="0"/>
          </a:p>
        </p:txBody>
      </p:sp>
      <p:sp>
        <p:nvSpPr>
          <p:cNvPr id="5" name="四角形: 角を丸くする 4">
            <a:extLst>
              <a:ext uri="{FF2B5EF4-FFF2-40B4-BE49-F238E27FC236}">
                <a16:creationId xmlns:a16="http://schemas.microsoft.com/office/drawing/2014/main" id="{D966B3AE-FC3A-4718-B581-57941926DE59}"/>
              </a:ext>
            </a:extLst>
          </p:cNvPr>
          <p:cNvSpPr/>
          <p:nvPr/>
        </p:nvSpPr>
        <p:spPr>
          <a:xfrm>
            <a:off x="437290" y="5875154"/>
            <a:ext cx="3144109" cy="58234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B0A08AE8-B0F5-4DFB-9E13-C03EF7CC1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300" y="3245102"/>
            <a:ext cx="5735949" cy="3325036"/>
          </a:xfrm>
          <a:prstGeom prst="rect">
            <a:avLst/>
          </a:prstGeom>
        </p:spPr>
      </p:pic>
      <p:cxnSp>
        <p:nvCxnSpPr>
          <p:cNvPr id="7" name="直線矢印コネクタ 6">
            <a:extLst>
              <a:ext uri="{FF2B5EF4-FFF2-40B4-BE49-F238E27FC236}">
                <a16:creationId xmlns:a16="http://schemas.microsoft.com/office/drawing/2014/main" id="{CA54D56E-A037-449A-9F99-956376B4913B}"/>
              </a:ext>
            </a:extLst>
          </p:cNvPr>
          <p:cNvCxnSpPr>
            <a:cxnSpLocks/>
            <a:stCxn id="5" idx="3"/>
            <a:endCxn id="6" idx="1"/>
          </p:cNvCxnSpPr>
          <p:nvPr/>
        </p:nvCxnSpPr>
        <p:spPr>
          <a:xfrm flipV="1">
            <a:off x="3581399" y="4907620"/>
            <a:ext cx="2120901" cy="1258709"/>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9A9360E6-1928-4500-B82B-52AEAF33CCE6}"/>
              </a:ext>
            </a:extLst>
          </p:cNvPr>
          <p:cNvSpPr txBox="1"/>
          <p:nvPr/>
        </p:nvSpPr>
        <p:spPr>
          <a:xfrm>
            <a:off x="4948368" y="1861919"/>
            <a:ext cx="7040710" cy="1200329"/>
          </a:xfrm>
          <a:prstGeom prst="rect">
            <a:avLst/>
          </a:prstGeom>
          <a:noFill/>
        </p:spPr>
        <p:txBody>
          <a:bodyPr wrap="none" rtlCol="0">
            <a:spAutoFit/>
          </a:bodyPr>
          <a:lstStyle/>
          <a:p>
            <a:r>
              <a:rPr lang="ja-JP" altLang="en-US" dirty="0"/>
              <a:t>「</a:t>
            </a:r>
            <a:r>
              <a:rPr lang="en-US" altLang="ja-JP" dirty="0"/>
              <a:t>Getting Started Using </a:t>
            </a:r>
            <a:r>
              <a:rPr lang="en-US" altLang="ja-JP" dirty="0" err="1"/>
              <a:t>OMNotebook</a:t>
            </a:r>
            <a:r>
              <a:rPr lang="ja-JP" altLang="en-US" dirty="0"/>
              <a:t>」をよく読み</a:t>
            </a:r>
            <a:endParaRPr lang="en-US" altLang="ja-JP" dirty="0"/>
          </a:p>
          <a:p>
            <a:r>
              <a:rPr kumimoji="1" lang="ja-JP" altLang="en-US" dirty="0"/>
              <a:t>「</a:t>
            </a:r>
            <a:r>
              <a:rPr lang="en-US" altLang="ja-JP" dirty="0"/>
              <a:t>Exercise 1</a:t>
            </a:r>
            <a:r>
              <a:rPr kumimoji="1" lang="ja-JP" altLang="en-US" dirty="0"/>
              <a:t>」からトライしてみましょう。</a:t>
            </a:r>
            <a:endParaRPr kumimoji="1" lang="en-US" altLang="ja-JP" dirty="0"/>
          </a:p>
          <a:p>
            <a:r>
              <a:rPr lang="ja-JP" altLang="en-US" dirty="0"/>
              <a:t>本チュートリアルの「</a:t>
            </a:r>
            <a:r>
              <a:rPr lang="en-US" altLang="ja-JP" dirty="0"/>
              <a:t>HelloWorld</a:t>
            </a:r>
            <a:r>
              <a:rPr lang="ja-JP" altLang="en-US" dirty="0"/>
              <a:t>」も</a:t>
            </a:r>
            <a:r>
              <a:rPr lang="en-US" altLang="ja-JP" dirty="0"/>
              <a:t>First Basic Examples</a:t>
            </a:r>
            <a:r>
              <a:rPr lang="ja-JP" altLang="en-US" dirty="0"/>
              <a:t>として</a:t>
            </a:r>
            <a:endParaRPr lang="en-US" altLang="ja-JP" dirty="0"/>
          </a:p>
          <a:p>
            <a:r>
              <a:rPr kumimoji="1" lang="ja-JP" altLang="en-US" dirty="0"/>
              <a:t>紹介されています。</a:t>
            </a:r>
          </a:p>
        </p:txBody>
      </p:sp>
      <p:sp>
        <p:nvSpPr>
          <p:cNvPr id="8" name="スライド番号プレースホルダー 7"/>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Tree>
    <p:extLst>
      <p:ext uri="{BB962C8B-B14F-4D97-AF65-F5344CB8AC3E}">
        <p14:creationId xmlns:p14="http://schemas.microsoft.com/office/powerpoint/2010/main" val="1469846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667674" y="499110"/>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1504950" y="1765300"/>
            <a:ext cx="10204450" cy="3046988"/>
          </a:xfrm>
          <a:prstGeom prst="rect">
            <a:avLst/>
          </a:prstGeom>
          <a:noFill/>
        </p:spPr>
        <p:txBody>
          <a:bodyPr wrap="square" rtlCol="0">
            <a:spAutoFit/>
          </a:bodyPr>
          <a:lstStyle/>
          <a:p>
            <a:r>
              <a:rPr kumimoji="1" lang="ja-JP" altLang="en-US" sz="2400" dirty="0"/>
              <a:t>・　本チュートリアルは「</a:t>
            </a:r>
            <a:r>
              <a:rPr kumimoji="1" lang="en-US" altLang="ja-JP" sz="2400" dirty="0" err="1"/>
              <a:t>OpenModelica</a:t>
            </a:r>
            <a:r>
              <a:rPr kumimoji="1" lang="ja-JP" altLang="en-US" sz="2400" dirty="0"/>
              <a:t>超初級チュートリアル </a:t>
            </a:r>
            <a:r>
              <a:rPr kumimoji="1" lang="en-US" altLang="ja-JP" sz="2400" dirty="0"/>
              <a:t>1.</a:t>
            </a:r>
          </a:p>
          <a:p>
            <a:r>
              <a:rPr lang="ja-JP" altLang="en-US" sz="2400" dirty="0"/>
              <a:t>　　</a:t>
            </a:r>
            <a:r>
              <a:rPr kumimoji="1" lang="ja-JP" altLang="en-US" sz="2400" dirty="0"/>
              <a:t>解析モデルの作成と実行」</a:t>
            </a:r>
            <a:r>
              <a:rPr lang="ja-JP" altLang="en-US" sz="2400" dirty="0"/>
              <a:t>の内容が理解できていることを前提と</a:t>
            </a:r>
            <a:endParaRPr lang="en-US" altLang="ja-JP" sz="2400" dirty="0"/>
          </a:p>
          <a:p>
            <a:r>
              <a:rPr lang="ja-JP" altLang="en-US" sz="2400" dirty="0"/>
              <a:t>　　しております。</a:t>
            </a:r>
            <a:endParaRPr lang="en-US" altLang="ja-JP" sz="2400" dirty="0"/>
          </a:p>
          <a:p>
            <a:endParaRPr lang="en-US" altLang="ja-JP" sz="2400" dirty="0"/>
          </a:p>
          <a:p>
            <a:r>
              <a:rPr lang="ja-JP" altLang="en-US" sz="2400" dirty="0"/>
              <a:t>・　本チュートリアルは以下の一般的なプログラミング知識がある方を</a:t>
            </a:r>
            <a:endParaRPr lang="en-US" altLang="ja-JP" sz="2400" dirty="0"/>
          </a:p>
          <a:p>
            <a:r>
              <a:rPr lang="ja-JP" altLang="en-US" sz="2400" dirty="0"/>
              <a:t>　　対象としています。</a:t>
            </a:r>
            <a:endParaRPr lang="en-US" altLang="ja-JP" sz="2400" dirty="0"/>
          </a:p>
          <a:p>
            <a:r>
              <a:rPr kumimoji="1" lang="ja-JP" altLang="en-US" sz="2400" dirty="0"/>
              <a:t>　　　・変数の型</a:t>
            </a:r>
            <a:r>
              <a:rPr kumimoji="1" lang="en-US" altLang="ja-JP" sz="2400" dirty="0"/>
              <a:t>(</a:t>
            </a:r>
            <a:r>
              <a:rPr kumimoji="1" lang="ja-JP" altLang="en-US" sz="2400" dirty="0"/>
              <a:t>整数型、実数型 </a:t>
            </a:r>
            <a:r>
              <a:rPr kumimoji="1" lang="en-US" altLang="ja-JP" sz="2400" dirty="0"/>
              <a:t>etc.</a:t>
            </a:r>
            <a:r>
              <a:rPr kumimoji="1" lang="ja-JP" altLang="en-US" sz="2400" dirty="0"/>
              <a:t>）</a:t>
            </a:r>
            <a:endParaRPr kumimoji="1" lang="en-US" altLang="ja-JP" sz="2400" dirty="0"/>
          </a:p>
          <a:p>
            <a:r>
              <a:rPr lang="ja-JP" altLang="en-US" sz="2400" dirty="0"/>
              <a:t>　　　・コマンドの意味</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1504950" y="5248910"/>
            <a:ext cx="8151590" cy="830997"/>
          </a:xfrm>
          <a:prstGeom prst="rect">
            <a:avLst/>
          </a:prstGeom>
          <a:noFill/>
        </p:spPr>
        <p:txBody>
          <a:bodyPr wrap="none" rtlCol="0">
            <a:spAutoFit/>
          </a:bodyPr>
          <a:lstStyle/>
          <a:p>
            <a:r>
              <a:rPr kumimoji="1" lang="ja-JP" altLang="en-US" sz="2400" dirty="0"/>
              <a:t>・　</a:t>
            </a:r>
            <a:r>
              <a:rPr kumimoji="1" lang="en-US" altLang="ja-JP" sz="2400" dirty="0"/>
              <a:t>OpenModelica1.14.1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a:t>
            </a:r>
            <a:r>
              <a:rPr kumimoji="1" lang="ja-JP" altLang="en-US" sz="2400"/>
              <a:t>されています。</a:t>
            </a:r>
            <a:endParaRPr kumimoji="1" lang="ja-JP" altLang="en-US" sz="2400"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コーディングの始め方</a:t>
            </a:r>
            <a:endParaRPr lang="en-US" altLang="ja-JP" dirty="0"/>
          </a:p>
        </p:txBody>
      </p:sp>
      <p:sp>
        <p:nvSpPr>
          <p:cNvPr id="2" name="テキスト ボックス 1">
            <a:extLst>
              <a:ext uri="{FF2B5EF4-FFF2-40B4-BE49-F238E27FC236}">
                <a16:creationId xmlns:a16="http://schemas.microsoft.com/office/drawing/2014/main" id="{6488BD8E-6A91-46C2-B5AB-ECA329140DA9}"/>
              </a:ext>
            </a:extLst>
          </p:cNvPr>
          <p:cNvSpPr txBox="1"/>
          <p:nvPr/>
        </p:nvSpPr>
        <p:spPr>
          <a:xfrm>
            <a:off x="827563" y="679339"/>
            <a:ext cx="7372531" cy="1200329"/>
          </a:xfrm>
          <a:prstGeom prst="rect">
            <a:avLst/>
          </a:prstGeom>
          <a:noFill/>
        </p:spPr>
        <p:txBody>
          <a:bodyPr wrap="none" rtlCol="0">
            <a:spAutoFit/>
          </a:bodyPr>
          <a:lstStyle/>
          <a:p>
            <a:r>
              <a:rPr kumimoji="1" lang="en-US" altLang="ja-JP" dirty="0" err="1"/>
              <a:t>Modelica</a:t>
            </a:r>
            <a:r>
              <a:rPr kumimoji="1" lang="en-US" altLang="ja-JP" dirty="0"/>
              <a:t>®</a:t>
            </a:r>
            <a:r>
              <a:rPr lang="ja-JP" altLang="en-US" dirty="0"/>
              <a:t>言語によるコーディングで最初に学ぶ一般的な対象は、</a:t>
            </a:r>
            <a:endParaRPr lang="en-US" altLang="ja-JP" dirty="0"/>
          </a:p>
          <a:p>
            <a:r>
              <a:rPr lang="ja-JP" altLang="en-US" dirty="0"/>
              <a:t>以下の微分方程式を解くモデルを作る事です。</a:t>
            </a:r>
            <a:endParaRPr lang="en-US" altLang="ja-JP" dirty="0"/>
          </a:p>
          <a:p>
            <a:r>
              <a:rPr lang="ja-JP" altLang="en-US" dirty="0"/>
              <a:t>このモデルは</a:t>
            </a:r>
            <a:r>
              <a:rPr lang="en-US" altLang="ja-JP" dirty="0" err="1"/>
              <a:t>Modelica</a:t>
            </a:r>
            <a:r>
              <a:rPr lang="ja-JP" altLang="en-US" dirty="0"/>
              <a:t>言語における</a:t>
            </a:r>
            <a:r>
              <a:rPr lang="en-US" altLang="ja-JP" dirty="0"/>
              <a:t>”HelloWorld”</a:t>
            </a:r>
            <a:r>
              <a:rPr lang="ja-JP" altLang="en-US" dirty="0"/>
              <a:t>と呼ばれています。</a:t>
            </a:r>
            <a:endParaRPr lang="en-US" altLang="ja-JP" dirty="0"/>
          </a:p>
          <a:p>
            <a:r>
              <a:rPr kumimoji="1" lang="ja-JP" altLang="en-US" dirty="0"/>
              <a:t>ここで、</a:t>
            </a:r>
            <a:r>
              <a:rPr kumimoji="1" lang="en-US" altLang="ja-JP" dirty="0"/>
              <a:t>t</a:t>
            </a:r>
            <a:r>
              <a:rPr kumimoji="1" lang="ja-JP" altLang="en-US" dirty="0"/>
              <a:t>は</a:t>
            </a:r>
            <a:r>
              <a:rPr kumimoji="1" lang="en-US" altLang="ja-JP" dirty="0"/>
              <a:t>time(</a:t>
            </a:r>
            <a:r>
              <a:rPr kumimoji="1" lang="ja-JP" altLang="en-US" dirty="0"/>
              <a:t>時間）です。</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0195853-2D4F-44A2-96F7-756726D6A86A}"/>
                  </a:ext>
                </a:extLst>
              </p:cNvPr>
              <p:cNvSpPr txBox="1"/>
              <p:nvPr/>
            </p:nvSpPr>
            <p:spPr>
              <a:xfrm>
                <a:off x="2041520" y="2485416"/>
                <a:ext cx="3024172" cy="14024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sz="4800" i="1">
                              <a:latin typeface="Cambria Math" panose="02040503050406030204" pitchFamily="18" charset="0"/>
                            </a:rPr>
                          </m:ctrlPr>
                        </m:fPr>
                        <m:num>
                          <m:r>
                            <a:rPr lang="en-US" altLang="ja-JP" sz="4800" i="1">
                              <a:latin typeface="Cambria Math" panose="02040503050406030204" pitchFamily="18" charset="0"/>
                            </a:rPr>
                            <m:t>𝑑𝑥</m:t>
                          </m:r>
                        </m:num>
                        <m:den>
                          <m:r>
                            <a:rPr lang="en-US" altLang="ja-JP" sz="4800" i="1">
                              <a:latin typeface="Cambria Math" panose="02040503050406030204" pitchFamily="18" charset="0"/>
                            </a:rPr>
                            <m:t>𝑑𝑡</m:t>
                          </m:r>
                        </m:den>
                      </m:f>
                      <m:r>
                        <a:rPr kumimoji="1" lang="en-US" altLang="ja-JP" sz="4800" i="1" smtClean="0">
                          <a:latin typeface="Cambria Math" panose="02040503050406030204" pitchFamily="18" charset="0"/>
                        </a:rPr>
                        <m:t>=</m:t>
                      </m:r>
                      <m:r>
                        <a:rPr kumimoji="1" lang="en-US" altLang="ja-JP" sz="4800" b="0" i="1" smtClean="0">
                          <a:latin typeface="Cambria Math" panose="02040503050406030204" pitchFamily="18" charset="0"/>
                        </a:rPr>
                        <m:t>𝑎𝑥</m:t>
                      </m:r>
                    </m:oMath>
                  </m:oMathPara>
                </a14:m>
                <a:endParaRPr kumimoji="1" lang="en-US" altLang="ja-JP" sz="4800" b="0" dirty="0"/>
              </a:p>
            </p:txBody>
          </p:sp>
        </mc:Choice>
        <mc:Fallback xmlns="">
          <p:sp>
            <p:nvSpPr>
              <p:cNvPr id="3" name="テキスト ボックス 2">
                <a:extLst>
                  <a:ext uri="{FF2B5EF4-FFF2-40B4-BE49-F238E27FC236}">
                    <a16:creationId xmlns:a16="http://schemas.microsoft.com/office/drawing/2014/main" id="{50195853-2D4F-44A2-96F7-756726D6A86A}"/>
                  </a:ext>
                </a:extLst>
              </p:cNvPr>
              <p:cNvSpPr txBox="1">
                <a:spLocks noRot="1" noChangeAspect="1" noMove="1" noResize="1" noEditPoints="1" noAdjustHandles="1" noChangeArrowheads="1" noChangeShapeType="1" noTextEdit="1"/>
              </p:cNvSpPr>
              <p:nvPr/>
            </p:nvSpPr>
            <p:spPr>
              <a:xfrm>
                <a:off x="2041520" y="2485416"/>
                <a:ext cx="3024172" cy="140243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6EA949BE-A894-4C0A-B2D6-88B75567107B}"/>
                  </a:ext>
                </a:extLst>
              </p:cNvPr>
              <p:cNvSpPr/>
              <p:nvPr/>
            </p:nvSpPr>
            <p:spPr>
              <a:xfrm>
                <a:off x="2360243" y="5249077"/>
                <a:ext cx="3887283"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rPr>
                        <m:t>𝑥</m:t>
                      </m:r>
                      <m:r>
                        <a:rPr lang="en-US" altLang="ja-JP" sz="4000" i="1">
                          <a:latin typeface="Cambria Math" panose="02040503050406030204" pitchFamily="18" charset="0"/>
                        </a:rPr>
                        <m:t>=</m:t>
                      </m:r>
                      <m:r>
                        <a:rPr lang="en-US" altLang="ja-JP" sz="4000" b="0" i="1" smtClean="0">
                          <a:latin typeface="Cambria Math" panose="02040503050406030204" pitchFamily="18" charset="0"/>
                        </a:rPr>
                        <m:t>1 (</m:t>
                      </m:r>
                      <m:r>
                        <a:rPr lang="en-US" altLang="ja-JP" sz="4000" b="0" i="1" smtClean="0">
                          <a:latin typeface="Cambria Math" panose="02040503050406030204" pitchFamily="18" charset="0"/>
                        </a:rPr>
                        <m:t>𝑎𝑡</m:t>
                      </m:r>
                      <m:r>
                        <a:rPr lang="en-US" altLang="ja-JP" sz="4000" b="0" i="1" smtClean="0">
                          <a:latin typeface="Cambria Math" panose="02040503050406030204" pitchFamily="18" charset="0"/>
                        </a:rPr>
                        <m:t> </m:t>
                      </m:r>
                      <m:r>
                        <a:rPr lang="en-US" altLang="ja-JP" sz="4000" b="0" i="1" smtClean="0">
                          <a:latin typeface="Cambria Math" panose="02040503050406030204" pitchFamily="18" charset="0"/>
                        </a:rPr>
                        <m:t>𝑡</m:t>
                      </m:r>
                      <m:r>
                        <a:rPr lang="en-US" altLang="ja-JP" sz="4000" b="0" i="1" smtClean="0">
                          <a:latin typeface="Cambria Math" panose="02040503050406030204" pitchFamily="18" charset="0"/>
                        </a:rPr>
                        <m:t>=0)</m:t>
                      </m:r>
                    </m:oMath>
                  </m:oMathPara>
                </a14:m>
                <a:endParaRPr lang="ja-JP" altLang="en-US" sz="4000" dirty="0"/>
              </a:p>
            </p:txBody>
          </p:sp>
        </mc:Choice>
        <mc:Fallback xmlns="">
          <p:sp>
            <p:nvSpPr>
              <p:cNvPr id="7" name="正方形/長方形 6">
                <a:extLst>
                  <a:ext uri="{FF2B5EF4-FFF2-40B4-BE49-F238E27FC236}">
                    <a16:creationId xmlns:a16="http://schemas.microsoft.com/office/drawing/2014/main" id="{6EA949BE-A894-4C0A-B2D6-88B75567107B}"/>
                  </a:ext>
                </a:extLst>
              </p:cNvPr>
              <p:cNvSpPr>
                <a:spLocks noRot="1" noChangeAspect="1" noMove="1" noResize="1" noEditPoints="1" noAdjustHandles="1" noChangeArrowheads="1" noChangeShapeType="1" noTextEdit="1"/>
              </p:cNvSpPr>
              <p:nvPr/>
            </p:nvSpPr>
            <p:spPr>
              <a:xfrm>
                <a:off x="2360243" y="5249077"/>
                <a:ext cx="3887283"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1507B50A-5837-4F32-AD15-C6B32A8BE821}"/>
                  </a:ext>
                </a:extLst>
              </p:cNvPr>
              <p:cNvSpPr/>
              <p:nvPr/>
            </p:nvSpPr>
            <p:spPr>
              <a:xfrm>
                <a:off x="2360243" y="4373230"/>
                <a:ext cx="19632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rPr>
                        <m:t>𝑎</m:t>
                      </m:r>
                      <m:r>
                        <a:rPr lang="en-US" altLang="ja-JP" sz="4000" i="1">
                          <a:latin typeface="Cambria Math" panose="02040503050406030204" pitchFamily="18" charset="0"/>
                        </a:rPr>
                        <m:t>=</m:t>
                      </m:r>
                      <m:r>
                        <a:rPr lang="en-US" altLang="ja-JP" sz="4000" b="0" i="1" smtClean="0">
                          <a:latin typeface="Cambria Math" panose="02040503050406030204" pitchFamily="18" charset="0"/>
                        </a:rPr>
                        <m:t>−1</m:t>
                      </m:r>
                    </m:oMath>
                  </m:oMathPara>
                </a14:m>
                <a:endParaRPr lang="ja-JP" altLang="en-US" sz="4000" dirty="0"/>
              </a:p>
            </p:txBody>
          </p:sp>
        </mc:Choice>
        <mc:Fallback xmlns="">
          <p:sp>
            <p:nvSpPr>
              <p:cNvPr id="8" name="正方形/長方形 7">
                <a:extLst>
                  <a:ext uri="{FF2B5EF4-FFF2-40B4-BE49-F238E27FC236}">
                    <a16:creationId xmlns:a16="http://schemas.microsoft.com/office/drawing/2014/main" id="{1507B50A-5837-4F32-AD15-C6B32A8BE821}"/>
                  </a:ext>
                </a:extLst>
              </p:cNvPr>
              <p:cNvSpPr>
                <a:spLocks noRot="1" noChangeAspect="1" noMove="1" noResize="1" noEditPoints="1" noAdjustHandles="1" noChangeArrowheads="1" noChangeShapeType="1" noTextEdit="1"/>
              </p:cNvSpPr>
              <p:nvPr/>
            </p:nvSpPr>
            <p:spPr>
              <a:xfrm>
                <a:off x="2360243" y="4373230"/>
                <a:ext cx="1963294" cy="707886"/>
              </a:xfrm>
              <a:prstGeom prst="rect">
                <a:avLst/>
              </a:prstGeom>
              <a:blipFill>
                <a:blip r:embed="rId4"/>
                <a:stretch>
                  <a:fillRect/>
                </a:stretch>
              </a:blipFill>
            </p:spPr>
            <p:txBody>
              <a:bodyPr/>
              <a:lstStyle/>
              <a:p>
                <a:r>
                  <a:rPr lang="ja-JP" altLang="en-US">
                    <a:noFill/>
                  </a:rPr>
                  <a:t> </a:t>
                </a:r>
              </a:p>
            </p:txBody>
          </p:sp>
        </mc:Fallback>
      </mc:AlternateContent>
      <p:sp>
        <p:nvSpPr>
          <p:cNvPr id="9" name="四角形: 角を丸くする 8">
            <a:extLst>
              <a:ext uri="{FF2B5EF4-FFF2-40B4-BE49-F238E27FC236}">
                <a16:creationId xmlns:a16="http://schemas.microsoft.com/office/drawing/2014/main" id="{A086C8B2-7BF5-4A2E-BB25-0999CE32ADC2}"/>
              </a:ext>
            </a:extLst>
          </p:cNvPr>
          <p:cNvSpPr/>
          <p:nvPr/>
        </p:nvSpPr>
        <p:spPr>
          <a:xfrm>
            <a:off x="6875130" y="2200081"/>
            <a:ext cx="5080000" cy="4190103"/>
          </a:xfrm>
          <a:prstGeom prst="roundRect">
            <a:avLst/>
          </a:prstGeom>
          <a:solidFill>
            <a:srgbClr val="FF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リボン: 下に曲がる 10">
            <a:extLst>
              <a:ext uri="{FF2B5EF4-FFF2-40B4-BE49-F238E27FC236}">
                <a16:creationId xmlns:a16="http://schemas.microsoft.com/office/drawing/2014/main" id="{C5382BFA-7208-42AB-9883-AFC4582FBD21}"/>
              </a:ext>
            </a:extLst>
          </p:cNvPr>
          <p:cNvSpPr/>
          <p:nvPr/>
        </p:nvSpPr>
        <p:spPr>
          <a:xfrm>
            <a:off x="7328147" y="1861215"/>
            <a:ext cx="4173967" cy="796066"/>
          </a:xfrm>
          <a:prstGeom prst="ribbon">
            <a:avLst/>
          </a:prstGeom>
          <a:solidFill>
            <a:srgbClr val="FF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解析的に解くと？</a:t>
            </a:r>
            <a:endParaRPr lang="ja-JP" altLang="en-US" dirty="0">
              <a:solidFill>
                <a:schemeClr val="tx1"/>
              </a:solidFill>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075F2D3-C6F5-4A33-8501-2B1E0CB9E57D}"/>
                  </a:ext>
                </a:extLst>
              </p:cNvPr>
              <p:cNvSpPr txBox="1"/>
              <p:nvPr/>
            </p:nvSpPr>
            <p:spPr>
              <a:xfrm>
                <a:off x="7474890" y="2742027"/>
                <a:ext cx="1569980" cy="5259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𝑑𝑥</m:t>
                          </m:r>
                        </m:num>
                        <m:den>
                          <m:r>
                            <a:rPr lang="en-US" altLang="ja-JP" i="1">
                              <a:latin typeface="Cambria Math" panose="02040503050406030204" pitchFamily="18" charset="0"/>
                            </a:rPr>
                            <m:t>𝑑𝑡</m:t>
                          </m:r>
                        </m:den>
                      </m:f>
                      <m:r>
                        <a:rPr lang="en-US" altLang="ja-JP" i="1">
                          <a:latin typeface="Cambria Math" panose="02040503050406030204" pitchFamily="18" charset="0"/>
                        </a:rPr>
                        <m:t>=</m:t>
                      </m:r>
                      <m:r>
                        <a:rPr lang="en-US" altLang="ja-JP" i="1">
                          <a:latin typeface="Cambria Math" panose="02040503050406030204" pitchFamily="18" charset="0"/>
                        </a:rPr>
                        <m:t>𝑎𝑥</m:t>
                      </m:r>
                    </m:oMath>
                  </m:oMathPara>
                </a14:m>
                <a:endParaRPr lang="en-US" altLang="ja-JP" dirty="0"/>
              </a:p>
            </p:txBody>
          </p:sp>
        </mc:Choice>
        <mc:Fallback xmlns="">
          <p:sp>
            <p:nvSpPr>
              <p:cNvPr id="12" name="テキスト ボックス 11">
                <a:extLst>
                  <a:ext uri="{FF2B5EF4-FFF2-40B4-BE49-F238E27FC236}">
                    <a16:creationId xmlns:a16="http://schemas.microsoft.com/office/drawing/2014/main" id="{4075F2D3-C6F5-4A33-8501-2B1E0CB9E57D}"/>
                  </a:ext>
                </a:extLst>
              </p:cNvPr>
              <p:cNvSpPr txBox="1">
                <a:spLocks noRot="1" noChangeAspect="1" noMove="1" noResize="1" noEditPoints="1" noAdjustHandles="1" noChangeArrowheads="1" noChangeShapeType="1" noTextEdit="1"/>
              </p:cNvSpPr>
              <p:nvPr/>
            </p:nvSpPr>
            <p:spPr>
              <a:xfrm>
                <a:off x="7474890" y="2742027"/>
                <a:ext cx="1569980" cy="52591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2A36839B-C54C-4779-A97B-2719AC88A6A2}"/>
                  </a:ext>
                </a:extLst>
              </p:cNvPr>
              <p:cNvSpPr txBox="1"/>
              <p:nvPr/>
            </p:nvSpPr>
            <p:spPr>
              <a:xfrm>
                <a:off x="7474890" y="3501917"/>
                <a:ext cx="1569980" cy="5259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𝑑𝑥</m:t>
                          </m:r>
                        </m:num>
                        <m:den>
                          <m:r>
                            <a:rPr lang="en-US" altLang="ja-JP" i="1">
                              <a:latin typeface="Cambria Math" panose="02040503050406030204" pitchFamily="18" charset="0"/>
                            </a:rPr>
                            <m:t>𝑥</m:t>
                          </m:r>
                        </m:den>
                      </m:f>
                      <m:r>
                        <a:rPr kumimoji="1" lang="en-US" altLang="ja-JP" i="1" smtClean="0">
                          <a:latin typeface="Cambria Math" panose="02040503050406030204" pitchFamily="18" charset="0"/>
                        </a:rPr>
                        <m:t>=</m:t>
                      </m:r>
                      <m:r>
                        <a:rPr lang="en-US" altLang="ja-JP" i="1">
                          <a:latin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𝑑𝑡</m:t>
                      </m:r>
                    </m:oMath>
                  </m:oMathPara>
                </a14:m>
                <a:endParaRPr kumimoji="1" lang="en-US" altLang="ja-JP" b="0" dirty="0"/>
              </a:p>
            </p:txBody>
          </p:sp>
        </mc:Choice>
        <mc:Fallback xmlns="">
          <p:sp>
            <p:nvSpPr>
              <p:cNvPr id="14" name="テキスト ボックス 13">
                <a:extLst>
                  <a:ext uri="{FF2B5EF4-FFF2-40B4-BE49-F238E27FC236}">
                    <a16:creationId xmlns:a16="http://schemas.microsoft.com/office/drawing/2014/main" id="{2A36839B-C54C-4779-A97B-2719AC88A6A2}"/>
                  </a:ext>
                </a:extLst>
              </p:cNvPr>
              <p:cNvSpPr txBox="1">
                <a:spLocks noRot="1" noChangeAspect="1" noMove="1" noResize="1" noEditPoints="1" noAdjustHandles="1" noChangeArrowheads="1" noChangeShapeType="1" noTextEdit="1"/>
              </p:cNvSpPr>
              <p:nvPr/>
            </p:nvSpPr>
            <p:spPr>
              <a:xfrm>
                <a:off x="7474890" y="3501917"/>
                <a:ext cx="1569980" cy="52591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5D5A55E-E82C-4671-A7E6-64031D81AAE6}"/>
                  </a:ext>
                </a:extLst>
              </p:cNvPr>
              <p:cNvSpPr txBox="1"/>
              <p:nvPr/>
            </p:nvSpPr>
            <p:spPr>
              <a:xfrm>
                <a:off x="7009463" y="4261807"/>
                <a:ext cx="2500835" cy="726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en-US" altLang="ja-JP" i="1">
                              <a:latin typeface="Cambria Math" panose="02040503050406030204" pitchFamily="18" charset="0"/>
                            </a:rPr>
                          </m:ctrlPr>
                        </m:naryPr>
                        <m:sub/>
                        <m:sup/>
                        <m:e>
                          <m:f>
                            <m:fPr>
                              <m:ctrlPr>
                                <a:rPr lang="en-US" altLang="ja-JP" i="1">
                                  <a:latin typeface="Cambria Math" panose="02040503050406030204" pitchFamily="18" charset="0"/>
                                </a:rPr>
                              </m:ctrlPr>
                            </m:fPr>
                            <m:num>
                              <m:r>
                                <a:rPr lang="en-US" altLang="ja-JP" i="1">
                                  <a:latin typeface="Cambria Math" panose="02040503050406030204" pitchFamily="18" charset="0"/>
                                </a:rPr>
                                <m:t>𝑑𝑥</m:t>
                              </m:r>
                            </m:num>
                            <m:den>
                              <m:r>
                                <a:rPr lang="en-US" altLang="ja-JP" i="1">
                                  <a:latin typeface="Cambria Math" panose="02040503050406030204" pitchFamily="18" charset="0"/>
                                </a:rPr>
                                <m:t>𝑥</m:t>
                              </m:r>
                            </m:den>
                          </m:f>
                        </m:e>
                      </m:nary>
                      <m:r>
                        <a:rPr kumimoji="1" lang="en-US" altLang="ja-JP" i="1" smtClean="0">
                          <a:latin typeface="Cambria Math" panose="02040503050406030204" pitchFamily="18" charset="0"/>
                        </a:rPr>
                        <m:t>=</m:t>
                      </m:r>
                      <m:nary>
                        <m:naryPr>
                          <m:limLoc m:val="undOvr"/>
                          <m:subHide m:val="on"/>
                          <m:supHide m:val="on"/>
                          <m:ctrlPr>
                            <a:rPr lang="en-US" altLang="ja-JP" i="1">
                              <a:latin typeface="Cambria Math" panose="02040503050406030204" pitchFamily="18" charset="0"/>
                            </a:rPr>
                          </m:ctrlPr>
                        </m:naryPr>
                        <m:sub/>
                        <m:sup/>
                        <m:e>
                          <m:r>
                            <a:rPr lang="en-US" altLang="ja-JP" i="1">
                              <a:latin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𝑑𝑡</m:t>
                          </m:r>
                        </m:e>
                      </m:nary>
                    </m:oMath>
                  </m:oMathPara>
                </a14:m>
                <a:endParaRPr kumimoji="1" lang="en-US" altLang="ja-JP" b="0" dirty="0"/>
              </a:p>
            </p:txBody>
          </p:sp>
        </mc:Choice>
        <mc:Fallback xmlns="">
          <p:sp>
            <p:nvSpPr>
              <p:cNvPr id="15" name="テキスト ボックス 14">
                <a:extLst>
                  <a:ext uri="{FF2B5EF4-FFF2-40B4-BE49-F238E27FC236}">
                    <a16:creationId xmlns:a16="http://schemas.microsoft.com/office/drawing/2014/main" id="{05D5A55E-E82C-4671-A7E6-64031D81AAE6}"/>
                  </a:ext>
                </a:extLst>
              </p:cNvPr>
              <p:cNvSpPr txBox="1">
                <a:spLocks noRot="1" noChangeAspect="1" noMove="1" noResize="1" noEditPoints="1" noAdjustHandles="1" noChangeArrowheads="1" noChangeShapeType="1" noTextEdit="1"/>
              </p:cNvSpPr>
              <p:nvPr/>
            </p:nvSpPr>
            <p:spPr>
              <a:xfrm>
                <a:off x="7009463" y="4261807"/>
                <a:ext cx="2500835" cy="72654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F3D1291-46CE-4138-9D26-8020B3DD30D3}"/>
                  </a:ext>
                </a:extLst>
              </p:cNvPr>
              <p:cNvSpPr txBox="1"/>
              <p:nvPr/>
            </p:nvSpPr>
            <p:spPr>
              <a:xfrm>
                <a:off x="7303499" y="5211884"/>
                <a:ext cx="191276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𝑙𝑜𝑔</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𝑥</m:t>
                          </m:r>
                        </m:e>
                      </m:d>
                      <m:r>
                        <a:rPr kumimoji="1" lang="en-US" altLang="ja-JP" i="1" smtClean="0">
                          <a:latin typeface="Cambria Math" panose="02040503050406030204" pitchFamily="18" charset="0"/>
                        </a:rPr>
                        <m:t>=</m:t>
                      </m:r>
                      <m:r>
                        <a:rPr lang="en-US" altLang="ja-JP" i="1">
                          <a:latin typeface="Cambria Math" panose="02040503050406030204" pitchFamily="18" charset="0"/>
                        </a:rPr>
                        <m:t>𝑎𝑡</m:t>
                      </m:r>
                      <m:r>
                        <a:rPr lang="en-US" altLang="ja-JP" b="0" i="1" smtClean="0">
                          <a:latin typeface="Cambria Math" panose="02040503050406030204" pitchFamily="18" charset="0"/>
                        </a:rPr>
                        <m:t>+</m:t>
                      </m:r>
                      <m:r>
                        <a:rPr lang="en-US" altLang="ja-JP" b="0" i="1" smtClean="0">
                          <a:latin typeface="Cambria Math" panose="02040503050406030204" pitchFamily="18" charset="0"/>
                        </a:rPr>
                        <m:t>𝐶</m:t>
                      </m:r>
                    </m:oMath>
                  </m:oMathPara>
                </a14:m>
                <a:endParaRPr kumimoji="1" lang="en-US" altLang="ja-JP" b="0" dirty="0"/>
              </a:p>
            </p:txBody>
          </p:sp>
        </mc:Choice>
        <mc:Fallback xmlns="">
          <p:sp>
            <p:nvSpPr>
              <p:cNvPr id="18" name="テキスト ボックス 17">
                <a:extLst>
                  <a:ext uri="{FF2B5EF4-FFF2-40B4-BE49-F238E27FC236}">
                    <a16:creationId xmlns:a16="http://schemas.microsoft.com/office/drawing/2014/main" id="{5F3D1291-46CE-4138-9D26-8020B3DD30D3}"/>
                  </a:ext>
                </a:extLst>
              </p:cNvPr>
              <p:cNvSpPr txBox="1">
                <a:spLocks noRot="1" noChangeAspect="1" noMove="1" noResize="1" noEditPoints="1" noAdjustHandles="1" noChangeArrowheads="1" noChangeShapeType="1" noTextEdit="1"/>
              </p:cNvSpPr>
              <p:nvPr/>
            </p:nvSpPr>
            <p:spPr>
              <a:xfrm>
                <a:off x="7303499" y="5211884"/>
                <a:ext cx="1912762" cy="276999"/>
              </a:xfrm>
              <a:prstGeom prst="rect">
                <a:avLst/>
              </a:prstGeom>
              <a:blipFill>
                <a:blip r:embed="rId8"/>
                <a:stretch>
                  <a:fillRect t="-2222"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794B5B2-AC5E-4C51-ABC1-582A9109603B}"/>
                  </a:ext>
                </a:extLst>
              </p:cNvPr>
              <p:cNvSpPr txBox="1"/>
              <p:nvPr/>
            </p:nvSpPr>
            <p:spPr>
              <a:xfrm>
                <a:off x="7491530" y="5806258"/>
                <a:ext cx="15367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𝑥</m:t>
                      </m:r>
                      <m:r>
                        <a:rPr kumimoji="1" lang="en-US" altLang="ja-JP"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𝑎𝑡</m:t>
                          </m:r>
                          <m:r>
                            <a:rPr lang="en-US" altLang="ja-JP" i="1">
                              <a:latin typeface="Cambria Math" panose="02040503050406030204" pitchFamily="18" charset="0"/>
                            </a:rPr>
                            <m:t>+</m:t>
                          </m:r>
                          <m:r>
                            <a:rPr lang="en-US" altLang="ja-JP" i="1">
                              <a:latin typeface="Cambria Math" panose="02040503050406030204" pitchFamily="18" charset="0"/>
                            </a:rPr>
                            <m:t>𝑐</m:t>
                          </m:r>
                        </m:sup>
                      </m:sSup>
                    </m:oMath>
                  </m:oMathPara>
                </a14:m>
                <a:endParaRPr kumimoji="1" lang="en-US" altLang="ja-JP" b="0" dirty="0"/>
              </a:p>
            </p:txBody>
          </p:sp>
        </mc:Choice>
        <mc:Fallback xmlns="">
          <p:sp>
            <p:nvSpPr>
              <p:cNvPr id="19" name="テキスト ボックス 18">
                <a:extLst>
                  <a:ext uri="{FF2B5EF4-FFF2-40B4-BE49-F238E27FC236}">
                    <a16:creationId xmlns:a16="http://schemas.microsoft.com/office/drawing/2014/main" id="{4794B5B2-AC5E-4C51-ABC1-582A9109603B}"/>
                  </a:ext>
                </a:extLst>
              </p:cNvPr>
              <p:cNvSpPr txBox="1">
                <a:spLocks noRot="1" noChangeAspect="1" noMove="1" noResize="1" noEditPoints="1" noAdjustHandles="1" noChangeArrowheads="1" noChangeShapeType="1" noTextEdit="1"/>
              </p:cNvSpPr>
              <p:nvPr/>
            </p:nvSpPr>
            <p:spPr>
              <a:xfrm>
                <a:off x="7491530" y="5806258"/>
                <a:ext cx="1536700" cy="276999"/>
              </a:xfrm>
              <a:prstGeom prst="rect">
                <a:avLst/>
              </a:prstGeom>
              <a:blipFill>
                <a:blip r:embed="rId9"/>
                <a:stretch>
                  <a:fillRect/>
                </a:stretch>
              </a:blipFill>
            </p:spPr>
            <p:txBody>
              <a:bodyPr/>
              <a:lstStyle/>
              <a:p>
                <a:r>
                  <a:rPr lang="ja-JP" altLang="en-US">
                    <a:noFill/>
                  </a:rPr>
                  <a:t> </a:t>
                </a:r>
              </a:p>
            </p:txBody>
          </p:sp>
        </mc:Fallback>
      </mc:AlternateContent>
      <p:cxnSp>
        <p:nvCxnSpPr>
          <p:cNvPr id="21" name="直線コネクタ 20">
            <a:extLst>
              <a:ext uri="{FF2B5EF4-FFF2-40B4-BE49-F238E27FC236}">
                <a16:creationId xmlns:a16="http://schemas.microsoft.com/office/drawing/2014/main" id="{EC2D8908-0258-478E-BF47-39C68B9E8408}"/>
              </a:ext>
            </a:extLst>
          </p:cNvPr>
          <p:cNvCxnSpPr>
            <a:cxnSpLocks/>
            <a:stCxn id="11" idx="2"/>
            <a:endCxn id="9" idx="2"/>
          </p:cNvCxnSpPr>
          <p:nvPr/>
        </p:nvCxnSpPr>
        <p:spPr>
          <a:xfrm flipH="1">
            <a:off x="9415130" y="2657281"/>
            <a:ext cx="1" cy="3732903"/>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F5CF7AD-5DB3-4E5B-9AE3-2C250C83A5B3}"/>
                  </a:ext>
                </a:extLst>
              </p:cNvPr>
              <p:cNvSpPr txBox="1"/>
              <p:nvPr/>
            </p:nvSpPr>
            <p:spPr>
              <a:xfrm>
                <a:off x="9668026" y="2791238"/>
                <a:ext cx="2160104" cy="830997"/>
              </a:xfrm>
              <a:prstGeom prst="rect">
                <a:avLst/>
              </a:prstGeom>
              <a:noFill/>
            </p:spPr>
            <p:txBody>
              <a:bodyPr wrap="square" lIns="0" tIns="0" rIns="0" bIns="0" rtlCol="0">
                <a:spAutoFit/>
              </a:bodyPr>
              <a:lstStyle/>
              <a:p>
                <a:r>
                  <a:rPr kumimoji="1" lang="ja-JP" altLang="en-US" b="0" dirty="0"/>
                  <a:t>初期条件と与式より</a:t>
                </a:r>
                <a:endParaRPr kumimoji="1" lang="en-US" altLang="ja-JP" b="0" dirty="0"/>
              </a:p>
              <a:p>
                <a:endParaRPr kumimoji="1" lang="en-US" altLang="ja-JP" b="0"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𝐶</m:t>
                      </m:r>
                      <m:r>
                        <a:rPr lang="en-US" altLang="ja-JP" i="1">
                          <a:latin typeface="Cambria Math" panose="02040503050406030204" pitchFamily="18" charset="0"/>
                        </a:rPr>
                        <m:t>=</m:t>
                      </m:r>
                      <m:r>
                        <a:rPr lang="en-US" altLang="ja-JP" b="0" i="1" smtClean="0">
                          <a:latin typeface="Cambria Math" panose="02040503050406030204" pitchFamily="18" charset="0"/>
                        </a:rPr>
                        <m:t>0</m:t>
                      </m:r>
                    </m:oMath>
                  </m:oMathPara>
                </a14:m>
                <a:endParaRPr kumimoji="1" lang="en-US" altLang="ja-JP" b="0" dirty="0"/>
              </a:p>
            </p:txBody>
          </p:sp>
        </mc:Choice>
        <mc:Fallback xmlns="">
          <p:sp>
            <p:nvSpPr>
              <p:cNvPr id="22" name="テキスト ボックス 21">
                <a:extLst>
                  <a:ext uri="{FF2B5EF4-FFF2-40B4-BE49-F238E27FC236}">
                    <a16:creationId xmlns:a16="http://schemas.microsoft.com/office/drawing/2014/main" id="{3F5CF7AD-5DB3-4E5B-9AE3-2C250C83A5B3}"/>
                  </a:ext>
                </a:extLst>
              </p:cNvPr>
              <p:cNvSpPr txBox="1">
                <a:spLocks noRot="1" noChangeAspect="1" noMove="1" noResize="1" noEditPoints="1" noAdjustHandles="1" noChangeArrowheads="1" noChangeShapeType="1" noTextEdit="1"/>
              </p:cNvSpPr>
              <p:nvPr/>
            </p:nvSpPr>
            <p:spPr>
              <a:xfrm>
                <a:off x="9668026" y="2791238"/>
                <a:ext cx="2160104" cy="830997"/>
              </a:xfrm>
              <a:prstGeom prst="rect">
                <a:avLst/>
              </a:prstGeom>
              <a:blipFill>
                <a:blip r:embed="rId10"/>
                <a:stretch>
                  <a:fillRect l="-6780" t="-9559" r="-2542" b="-1471"/>
                </a:stretch>
              </a:blipFill>
            </p:spPr>
            <p:txBody>
              <a:bodyPr/>
              <a:lstStyle/>
              <a:p>
                <a:r>
                  <a:rPr lang="ja-JP" altLang="en-US">
                    <a:noFill/>
                  </a:rPr>
                  <a:t> </a:t>
                </a:r>
              </a:p>
            </p:txBody>
          </p:sp>
        </mc:Fallback>
      </mc:AlternateContent>
      <p:grpSp>
        <p:nvGrpSpPr>
          <p:cNvPr id="35" name="グループ化 34">
            <a:extLst>
              <a:ext uri="{FF2B5EF4-FFF2-40B4-BE49-F238E27FC236}">
                <a16:creationId xmlns:a16="http://schemas.microsoft.com/office/drawing/2014/main" id="{74510192-C2BB-43D7-8245-AC84AF40D5E0}"/>
              </a:ext>
            </a:extLst>
          </p:cNvPr>
          <p:cNvGrpSpPr/>
          <p:nvPr/>
        </p:nvGrpSpPr>
        <p:grpSpPr>
          <a:xfrm>
            <a:off x="7030070" y="3643686"/>
            <a:ext cx="297022" cy="270460"/>
            <a:chOff x="7761644" y="973567"/>
            <a:chExt cx="857024" cy="780381"/>
          </a:xfrm>
        </p:grpSpPr>
        <p:cxnSp>
          <p:nvCxnSpPr>
            <p:cNvPr id="24" name="直線コネクタ 23">
              <a:extLst>
                <a:ext uri="{FF2B5EF4-FFF2-40B4-BE49-F238E27FC236}">
                  <a16:creationId xmlns:a16="http://schemas.microsoft.com/office/drawing/2014/main" id="{CB5EC224-8677-4EF8-8E80-06F97F3FC0F2}"/>
                </a:ext>
              </a:extLst>
            </p:cNvPr>
            <p:cNvCxnSpPr/>
            <p:nvPr/>
          </p:nvCxnSpPr>
          <p:spPr>
            <a:xfrm>
              <a:off x="7761644" y="1181137"/>
              <a:ext cx="65534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033E636-E431-4818-A331-828E6CC062BC}"/>
                </a:ext>
              </a:extLst>
            </p:cNvPr>
            <p:cNvCxnSpPr>
              <a:cxnSpLocks/>
            </p:cNvCxnSpPr>
            <p:nvPr/>
          </p:nvCxnSpPr>
          <p:spPr>
            <a:xfrm>
              <a:off x="8224221" y="973567"/>
              <a:ext cx="394447" cy="39444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F96F372-80C1-4385-8056-25C04C2EDF23}"/>
                </a:ext>
              </a:extLst>
            </p:cNvPr>
            <p:cNvCxnSpPr/>
            <p:nvPr/>
          </p:nvCxnSpPr>
          <p:spPr>
            <a:xfrm>
              <a:off x="7761644" y="1551304"/>
              <a:ext cx="65534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554D7DC-7894-41F9-9EA5-CB82E20AC25B}"/>
                </a:ext>
              </a:extLst>
            </p:cNvPr>
            <p:cNvCxnSpPr>
              <a:cxnSpLocks/>
            </p:cNvCxnSpPr>
            <p:nvPr/>
          </p:nvCxnSpPr>
          <p:spPr>
            <a:xfrm flipV="1">
              <a:off x="8219768" y="1359501"/>
              <a:ext cx="394447" cy="39444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886D6675-6B06-484B-87DC-7FC9862557A5}"/>
              </a:ext>
            </a:extLst>
          </p:cNvPr>
          <p:cNvGrpSpPr/>
          <p:nvPr/>
        </p:nvGrpSpPr>
        <p:grpSpPr>
          <a:xfrm>
            <a:off x="7030070" y="4449117"/>
            <a:ext cx="297022" cy="270460"/>
            <a:chOff x="7761644" y="973567"/>
            <a:chExt cx="857024" cy="780381"/>
          </a:xfrm>
        </p:grpSpPr>
        <p:cxnSp>
          <p:nvCxnSpPr>
            <p:cNvPr id="39" name="直線コネクタ 38">
              <a:extLst>
                <a:ext uri="{FF2B5EF4-FFF2-40B4-BE49-F238E27FC236}">
                  <a16:creationId xmlns:a16="http://schemas.microsoft.com/office/drawing/2014/main" id="{BF26CE3D-1BF7-4371-873E-A87F6BAB19C3}"/>
                </a:ext>
              </a:extLst>
            </p:cNvPr>
            <p:cNvCxnSpPr/>
            <p:nvPr/>
          </p:nvCxnSpPr>
          <p:spPr>
            <a:xfrm>
              <a:off x="7761644" y="1181137"/>
              <a:ext cx="65534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41FE411-DB76-4D1C-827E-E33876729658}"/>
                </a:ext>
              </a:extLst>
            </p:cNvPr>
            <p:cNvCxnSpPr>
              <a:cxnSpLocks/>
            </p:cNvCxnSpPr>
            <p:nvPr/>
          </p:nvCxnSpPr>
          <p:spPr>
            <a:xfrm>
              <a:off x="8224221" y="973567"/>
              <a:ext cx="394447" cy="39444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E8D3587F-56F4-4A6F-B704-CE7DC718A026}"/>
                </a:ext>
              </a:extLst>
            </p:cNvPr>
            <p:cNvCxnSpPr/>
            <p:nvPr/>
          </p:nvCxnSpPr>
          <p:spPr>
            <a:xfrm>
              <a:off x="7761644" y="1551304"/>
              <a:ext cx="65534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0D0C32C-6F95-4564-B33D-31266664B352}"/>
                </a:ext>
              </a:extLst>
            </p:cNvPr>
            <p:cNvCxnSpPr>
              <a:cxnSpLocks/>
            </p:cNvCxnSpPr>
            <p:nvPr/>
          </p:nvCxnSpPr>
          <p:spPr>
            <a:xfrm flipV="1">
              <a:off x="8219768" y="1359501"/>
              <a:ext cx="394447" cy="39444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29D4BDC2-5C72-4EFD-9F98-90F171A89399}"/>
              </a:ext>
            </a:extLst>
          </p:cNvPr>
          <p:cNvGrpSpPr/>
          <p:nvPr/>
        </p:nvGrpSpPr>
        <p:grpSpPr>
          <a:xfrm>
            <a:off x="7030070" y="5215153"/>
            <a:ext cx="297022" cy="270460"/>
            <a:chOff x="7761644" y="973567"/>
            <a:chExt cx="857024" cy="780381"/>
          </a:xfrm>
        </p:grpSpPr>
        <p:cxnSp>
          <p:nvCxnSpPr>
            <p:cNvPr id="44" name="直線コネクタ 43">
              <a:extLst>
                <a:ext uri="{FF2B5EF4-FFF2-40B4-BE49-F238E27FC236}">
                  <a16:creationId xmlns:a16="http://schemas.microsoft.com/office/drawing/2014/main" id="{D149C551-5F92-4073-860A-27BAC912DCCB}"/>
                </a:ext>
              </a:extLst>
            </p:cNvPr>
            <p:cNvCxnSpPr/>
            <p:nvPr/>
          </p:nvCxnSpPr>
          <p:spPr>
            <a:xfrm>
              <a:off x="7761644" y="1181137"/>
              <a:ext cx="65534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803F5AB-8FC8-4E4C-A187-62227ACE56AF}"/>
                </a:ext>
              </a:extLst>
            </p:cNvPr>
            <p:cNvCxnSpPr>
              <a:cxnSpLocks/>
            </p:cNvCxnSpPr>
            <p:nvPr/>
          </p:nvCxnSpPr>
          <p:spPr>
            <a:xfrm>
              <a:off x="8224221" y="973567"/>
              <a:ext cx="394447" cy="39444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B57131A-9787-4C22-9D7A-F6181B5C90C3}"/>
                </a:ext>
              </a:extLst>
            </p:cNvPr>
            <p:cNvCxnSpPr/>
            <p:nvPr/>
          </p:nvCxnSpPr>
          <p:spPr>
            <a:xfrm>
              <a:off x="7761644" y="1551304"/>
              <a:ext cx="65534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0CDB78E-2691-468D-AF7B-F90DB236C056}"/>
                </a:ext>
              </a:extLst>
            </p:cNvPr>
            <p:cNvCxnSpPr>
              <a:cxnSpLocks/>
            </p:cNvCxnSpPr>
            <p:nvPr/>
          </p:nvCxnSpPr>
          <p:spPr>
            <a:xfrm flipV="1">
              <a:off x="8219768" y="1359501"/>
              <a:ext cx="394447" cy="39444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グループ化 47">
            <a:extLst>
              <a:ext uri="{FF2B5EF4-FFF2-40B4-BE49-F238E27FC236}">
                <a16:creationId xmlns:a16="http://schemas.microsoft.com/office/drawing/2014/main" id="{B60F8A87-037F-42CD-B333-6D1394E177DC}"/>
              </a:ext>
            </a:extLst>
          </p:cNvPr>
          <p:cNvGrpSpPr/>
          <p:nvPr/>
        </p:nvGrpSpPr>
        <p:grpSpPr>
          <a:xfrm>
            <a:off x="7030070" y="5809527"/>
            <a:ext cx="297022" cy="270460"/>
            <a:chOff x="7761644" y="973567"/>
            <a:chExt cx="857024" cy="780381"/>
          </a:xfrm>
        </p:grpSpPr>
        <p:cxnSp>
          <p:nvCxnSpPr>
            <p:cNvPr id="49" name="直線コネクタ 48">
              <a:extLst>
                <a:ext uri="{FF2B5EF4-FFF2-40B4-BE49-F238E27FC236}">
                  <a16:creationId xmlns:a16="http://schemas.microsoft.com/office/drawing/2014/main" id="{F1E566FC-EEC5-415F-A0FF-23A320204834}"/>
                </a:ext>
              </a:extLst>
            </p:cNvPr>
            <p:cNvCxnSpPr/>
            <p:nvPr/>
          </p:nvCxnSpPr>
          <p:spPr>
            <a:xfrm>
              <a:off x="7761644" y="1181137"/>
              <a:ext cx="65534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2E21D1F7-88A0-4ED0-8272-3D19392A2018}"/>
                </a:ext>
              </a:extLst>
            </p:cNvPr>
            <p:cNvCxnSpPr>
              <a:cxnSpLocks/>
            </p:cNvCxnSpPr>
            <p:nvPr/>
          </p:nvCxnSpPr>
          <p:spPr>
            <a:xfrm>
              <a:off x="8224221" y="973567"/>
              <a:ext cx="394447" cy="39444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EECCD56-8F5C-4414-BB26-AD7BC2C95798}"/>
                </a:ext>
              </a:extLst>
            </p:cNvPr>
            <p:cNvCxnSpPr/>
            <p:nvPr/>
          </p:nvCxnSpPr>
          <p:spPr>
            <a:xfrm>
              <a:off x="7761644" y="1551304"/>
              <a:ext cx="655348"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E3614AEF-3C7A-4D97-BCA4-81EA9F0CFB48}"/>
                </a:ext>
              </a:extLst>
            </p:cNvPr>
            <p:cNvCxnSpPr>
              <a:cxnSpLocks/>
            </p:cNvCxnSpPr>
            <p:nvPr/>
          </p:nvCxnSpPr>
          <p:spPr>
            <a:xfrm flipV="1">
              <a:off x="8219768" y="1359501"/>
              <a:ext cx="394447" cy="39444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D6C53C36-EEC4-4B9B-B350-147239D59C57}"/>
                  </a:ext>
                </a:extLst>
              </p:cNvPr>
              <p:cNvSpPr txBox="1"/>
              <p:nvPr/>
            </p:nvSpPr>
            <p:spPr>
              <a:xfrm>
                <a:off x="9585597" y="3943198"/>
                <a:ext cx="1569980" cy="276999"/>
              </a:xfrm>
              <a:prstGeom prst="rect">
                <a:avLst/>
              </a:prstGeom>
              <a:noFill/>
            </p:spPr>
            <p:txBody>
              <a:bodyPr wrap="square" lIns="0" tIns="0" rIns="0" bIns="0" rtlCol="0">
                <a:spAutoFit/>
              </a:bodyPr>
              <a:lstStyle/>
              <a:p>
                <a14:m>
                  <m:oMath xmlns:m="http://schemas.openxmlformats.org/officeDocument/2006/math">
                    <m:r>
                      <a:rPr kumimoji="1" lang="ja-JP" altLang="en-US" b="0" i="1" smtClean="0">
                        <a:latin typeface="Cambria Math" panose="02040503050406030204" pitchFamily="18" charset="0"/>
                      </a:rPr>
                      <m:t>よ</m:t>
                    </m:r>
                  </m:oMath>
                </a14:m>
                <a:r>
                  <a:rPr kumimoji="1" lang="ja-JP" altLang="en-US" b="0" dirty="0"/>
                  <a:t>って</a:t>
                </a:r>
                <a:endParaRPr kumimoji="1" lang="en-US" altLang="ja-JP" b="0" dirty="0"/>
              </a:p>
            </p:txBody>
          </p:sp>
        </mc:Choice>
        <mc:Fallback xmlns="">
          <p:sp>
            <p:nvSpPr>
              <p:cNvPr id="53" name="テキスト ボックス 52">
                <a:extLst>
                  <a:ext uri="{FF2B5EF4-FFF2-40B4-BE49-F238E27FC236}">
                    <a16:creationId xmlns:a16="http://schemas.microsoft.com/office/drawing/2014/main" id="{D6C53C36-EEC4-4B9B-B350-147239D59C57}"/>
                  </a:ext>
                </a:extLst>
              </p:cNvPr>
              <p:cNvSpPr txBox="1">
                <a:spLocks noRot="1" noChangeAspect="1" noMove="1" noResize="1" noEditPoints="1" noAdjustHandles="1" noChangeArrowheads="1" noChangeShapeType="1" noTextEdit="1"/>
              </p:cNvSpPr>
              <p:nvPr/>
            </p:nvSpPr>
            <p:spPr>
              <a:xfrm>
                <a:off x="9585597" y="3943198"/>
                <a:ext cx="1569980" cy="276999"/>
              </a:xfrm>
              <a:prstGeom prst="rect">
                <a:avLst/>
              </a:prstGeom>
              <a:blipFill>
                <a:blip r:embed="rId11"/>
                <a:stretch>
                  <a:fillRect l="-6202" t="-26667"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0CDEF18D-3592-4E4C-AFA7-B2AE0C77CBB3}"/>
                  </a:ext>
                </a:extLst>
              </p:cNvPr>
              <p:cNvSpPr txBox="1"/>
              <p:nvPr/>
            </p:nvSpPr>
            <p:spPr>
              <a:xfrm>
                <a:off x="9973192" y="4419567"/>
                <a:ext cx="153029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𝑡</m:t>
                          </m:r>
                        </m:sup>
                      </m:sSup>
                    </m:oMath>
                  </m:oMathPara>
                </a14:m>
                <a:endParaRPr kumimoji="1" lang="en-US" altLang="ja-JP" b="0" dirty="0"/>
              </a:p>
            </p:txBody>
          </p:sp>
        </mc:Choice>
        <mc:Fallback xmlns="">
          <p:sp>
            <p:nvSpPr>
              <p:cNvPr id="56" name="テキスト ボックス 55">
                <a:extLst>
                  <a:ext uri="{FF2B5EF4-FFF2-40B4-BE49-F238E27FC236}">
                    <a16:creationId xmlns:a16="http://schemas.microsoft.com/office/drawing/2014/main" id="{0CDEF18D-3592-4E4C-AFA7-B2AE0C77CBB3}"/>
                  </a:ext>
                </a:extLst>
              </p:cNvPr>
              <p:cNvSpPr txBox="1">
                <a:spLocks noRot="1" noChangeAspect="1" noMove="1" noResize="1" noEditPoints="1" noAdjustHandles="1" noChangeArrowheads="1" noChangeShapeType="1" noTextEdit="1"/>
              </p:cNvSpPr>
              <p:nvPr/>
            </p:nvSpPr>
            <p:spPr>
              <a:xfrm>
                <a:off x="9973192" y="4419567"/>
                <a:ext cx="1530295" cy="276999"/>
              </a:xfrm>
              <a:prstGeom prst="rect">
                <a:avLst/>
              </a:prstGeom>
              <a:blipFill>
                <a:blip r:embed="rId12"/>
                <a:stretch>
                  <a:fillRect t="-2222"/>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B184E2F2-3D20-4914-8792-5563CBFA1EB9}"/>
              </a:ext>
            </a:extLst>
          </p:cNvPr>
          <p:cNvSpPr txBox="1"/>
          <p:nvPr/>
        </p:nvSpPr>
        <p:spPr>
          <a:xfrm>
            <a:off x="1068308" y="4492261"/>
            <a:ext cx="1005403" cy="584775"/>
          </a:xfrm>
          <a:prstGeom prst="rect">
            <a:avLst/>
          </a:prstGeom>
          <a:noFill/>
        </p:spPr>
        <p:txBody>
          <a:bodyPr wrap="none" rtlCol="0">
            <a:spAutoFit/>
          </a:bodyPr>
          <a:lstStyle/>
          <a:p>
            <a:r>
              <a:rPr kumimoji="1" lang="ja-JP" altLang="en-US" sz="3200" dirty="0"/>
              <a:t>定数</a:t>
            </a:r>
          </a:p>
        </p:txBody>
      </p:sp>
      <p:sp>
        <p:nvSpPr>
          <p:cNvPr id="62" name="テキスト ボックス 61">
            <a:extLst>
              <a:ext uri="{FF2B5EF4-FFF2-40B4-BE49-F238E27FC236}">
                <a16:creationId xmlns:a16="http://schemas.microsoft.com/office/drawing/2014/main" id="{D581E231-B3B0-430D-864A-57894E096B0E}"/>
              </a:ext>
            </a:extLst>
          </p:cNvPr>
          <p:cNvSpPr txBox="1"/>
          <p:nvPr/>
        </p:nvSpPr>
        <p:spPr>
          <a:xfrm>
            <a:off x="652344" y="5372188"/>
            <a:ext cx="1826141" cy="584775"/>
          </a:xfrm>
          <a:prstGeom prst="rect">
            <a:avLst/>
          </a:prstGeom>
          <a:noFill/>
        </p:spPr>
        <p:txBody>
          <a:bodyPr wrap="none" rtlCol="0">
            <a:spAutoFit/>
          </a:bodyPr>
          <a:lstStyle/>
          <a:p>
            <a:r>
              <a:rPr kumimoji="1" lang="ja-JP" altLang="en-US" sz="3200" dirty="0"/>
              <a:t>初期条件</a:t>
            </a:r>
          </a:p>
        </p:txBody>
      </p:sp>
      <p:sp>
        <p:nvSpPr>
          <p:cNvPr id="63" name="正方形/長方形 62">
            <a:extLst>
              <a:ext uri="{FF2B5EF4-FFF2-40B4-BE49-F238E27FC236}">
                <a16:creationId xmlns:a16="http://schemas.microsoft.com/office/drawing/2014/main" id="{6CD9D5A1-F272-426F-A889-091E3CE68286}"/>
              </a:ext>
            </a:extLst>
          </p:cNvPr>
          <p:cNvSpPr/>
          <p:nvPr/>
        </p:nvSpPr>
        <p:spPr>
          <a:xfrm>
            <a:off x="550805" y="2401911"/>
            <a:ext cx="5695950" cy="40769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 name="スライド番号プレースホルダー 4"/>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60120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モデルを作成する</a:t>
            </a:r>
            <a:endParaRPr lang="en-US" altLang="ja-JP" dirty="0"/>
          </a:p>
        </p:txBody>
      </p:sp>
      <p:sp>
        <p:nvSpPr>
          <p:cNvPr id="6" name="テキスト ボックス 5">
            <a:extLst>
              <a:ext uri="{FF2B5EF4-FFF2-40B4-BE49-F238E27FC236}">
                <a16:creationId xmlns:a16="http://schemas.microsoft.com/office/drawing/2014/main" id="{425CC2F2-823A-4C6A-90E8-F61FEC3BB6CF}"/>
              </a:ext>
            </a:extLst>
          </p:cNvPr>
          <p:cNvSpPr txBox="1"/>
          <p:nvPr/>
        </p:nvSpPr>
        <p:spPr>
          <a:xfrm>
            <a:off x="240424" y="999017"/>
            <a:ext cx="6338595" cy="646331"/>
          </a:xfrm>
          <a:prstGeom prst="rect">
            <a:avLst/>
          </a:prstGeom>
          <a:noFill/>
        </p:spPr>
        <p:txBody>
          <a:bodyPr wrap="none" rtlCol="0">
            <a:spAutoFit/>
          </a:bodyPr>
          <a:lstStyle/>
          <a:p>
            <a:r>
              <a:rPr kumimoji="1" lang="en-US" altLang="ja-JP" dirty="0" err="1"/>
              <a:t>OpenModelica</a:t>
            </a:r>
            <a:r>
              <a:rPr kumimoji="1" lang="ja-JP" altLang="en-US" dirty="0"/>
              <a:t>超初級チュートリアル１で作成したように、</a:t>
            </a:r>
            <a:endParaRPr kumimoji="1" lang="en-US" altLang="ja-JP" dirty="0"/>
          </a:p>
          <a:p>
            <a:r>
              <a:rPr kumimoji="1" lang="ja-JP" altLang="en-US" dirty="0"/>
              <a:t>名前を</a:t>
            </a:r>
            <a:r>
              <a:rPr kumimoji="1" lang="en-US" altLang="ja-JP" dirty="0"/>
              <a:t>”HelloWorld”</a:t>
            </a:r>
            <a:r>
              <a:rPr kumimoji="1" lang="ja-JP" altLang="en-US" dirty="0"/>
              <a:t>にして</a:t>
            </a:r>
            <a:r>
              <a:rPr lang="ja-JP" altLang="en-US" dirty="0"/>
              <a:t>モデルを作成してください。</a:t>
            </a:r>
            <a:endParaRPr kumimoji="1" lang="ja-JP" altLang="en-US" dirty="0"/>
          </a:p>
        </p:txBody>
      </p:sp>
      <p:grpSp>
        <p:nvGrpSpPr>
          <p:cNvPr id="10" name="グループ化 9"/>
          <p:cNvGrpSpPr/>
          <p:nvPr/>
        </p:nvGrpSpPr>
        <p:grpSpPr>
          <a:xfrm>
            <a:off x="395703" y="1829752"/>
            <a:ext cx="4663978" cy="2914986"/>
            <a:chOff x="395702" y="1829752"/>
            <a:chExt cx="5509261" cy="3443288"/>
          </a:xfrm>
        </p:grpSpPr>
        <p:pic>
          <p:nvPicPr>
            <p:cNvPr id="7" name="図 6"/>
            <p:cNvPicPr>
              <a:picLocks noChangeAspect="1"/>
            </p:cNvPicPr>
            <p:nvPr/>
          </p:nvPicPr>
          <p:blipFill>
            <a:blip r:embed="rId2"/>
            <a:stretch>
              <a:fillRect/>
            </a:stretch>
          </p:blipFill>
          <p:spPr>
            <a:xfrm>
              <a:off x="395702" y="1829752"/>
              <a:ext cx="5509261" cy="3443288"/>
            </a:xfrm>
            <a:prstGeom prst="rect">
              <a:avLst/>
            </a:prstGeom>
          </p:spPr>
        </p:pic>
        <p:sp>
          <p:nvSpPr>
            <p:cNvPr id="3" name="四角形: 角を丸くする 2">
              <a:extLst>
                <a:ext uri="{FF2B5EF4-FFF2-40B4-BE49-F238E27FC236}">
                  <a16:creationId xmlns:a16="http://schemas.microsoft.com/office/drawing/2014/main" id="{8EB924AF-90FE-420C-A096-9CD5F9C74005}"/>
                </a:ext>
              </a:extLst>
            </p:cNvPr>
            <p:cNvSpPr/>
            <p:nvPr/>
          </p:nvSpPr>
          <p:spPr>
            <a:xfrm>
              <a:off x="2287188" y="2384879"/>
              <a:ext cx="1114383" cy="30096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23231AE8-E073-4487-8568-99C244D4929E}"/>
                </a:ext>
              </a:extLst>
            </p:cNvPr>
            <p:cNvSpPr/>
            <p:nvPr/>
          </p:nvSpPr>
          <p:spPr>
            <a:xfrm>
              <a:off x="3356073" y="4694986"/>
              <a:ext cx="1339935" cy="5368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041A6C61-1C09-4E01-B509-3B0ABDAF7E84}"/>
              </a:ext>
            </a:extLst>
          </p:cNvPr>
          <p:cNvSpPr txBox="1"/>
          <p:nvPr/>
        </p:nvSpPr>
        <p:spPr>
          <a:xfrm>
            <a:off x="6992728" y="1129142"/>
            <a:ext cx="4108817" cy="369332"/>
          </a:xfrm>
          <a:prstGeom prst="rect">
            <a:avLst/>
          </a:prstGeom>
          <a:noFill/>
        </p:spPr>
        <p:txBody>
          <a:bodyPr wrap="none" rtlCol="0">
            <a:spAutoFit/>
          </a:bodyPr>
          <a:lstStyle/>
          <a:p>
            <a:r>
              <a:rPr lang="ja-JP" altLang="en-US" dirty="0"/>
              <a:t>ダイアグラムビューが表示されます。</a:t>
            </a:r>
            <a:endParaRPr kumimoji="1" lang="en-US" altLang="ja-JP" dirty="0"/>
          </a:p>
        </p:txBody>
      </p:sp>
      <p:pic>
        <p:nvPicPr>
          <p:cNvPr id="8" name="図 7"/>
          <p:cNvPicPr>
            <a:picLocks noChangeAspect="1"/>
          </p:cNvPicPr>
          <p:nvPr/>
        </p:nvPicPr>
        <p:blipFill>
          <a:blip r:embed="rId3"/>
          <a:stretch>
            <a:fillRect/>
          </a:stretch>
        </p:blipFill>
        <p:spPr>
          <a:xfrm>
            <a:off x="6463138" y="1792223"/>
            <a:ext cx="5621573" cy="3694177"/>
          </a:xfrm>
          <a:prstGeom prst="rect">
            <a:avLst/>
          </a:prstGeom>
        </p:spPr>
      </p:pic>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Tree>
    <p:extLst>
      <p:ext uri="{BB962C8B-B14F-4D97-AF65-F5344CB8AC3E}">
        <p14:creationId xmlns:p14="http://schemas.microsoft.com/office/powerpoint/2010/main" val="348365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5934238" y="2580999"/>
            <a:ext cx="4587638" cy="1844200"/>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368049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クラスのコード表示</a:t>
            </a:r>
            <a:endParaRPr lang="en-US" altLang="ja-JP" dirty="0"/>
          </a:p>
        </p:txBody>
      </p:sp>
      <p:sp>
        <p:nvSpPr>
          <p:cNvPr id="17" name="テキスト ボックス 16">
            <a:extLst>
              <a:ext uri="{FF2B5EF4-FFF2-40B4-BE49-F238E27FC236}">
                <a16:creationId xmlns:a16="http://schemas.microsoft.com/office/drawing/2014/main" id="{3346825D-360B-4154-8F1E-DFB565079FA3}"/>
              </a:ext>
            </a:extLst>
          </p:cNvPr>
          <p:cNvSpPr txBox="1"/>
          <p:nvPr/>
        </p:nvSpPr>
        <p:spPr>
          <a:xfrm>
            <a:off x="283703" y="783721"/>
            <a:ext cx="3416320" cy="923330"/>
          </a:xfrm>
          <a:prstGeom prst="rect">
            <a:avLst/>
          </a:prstGeom>
          <a:noFill/>
        </p:spPr>
        <p:txBody>
          <a:bodyPr wrap="none" rtlCol="0">
            <a:spAutoFit/>
          </a:bodyPr>
          <a:lstStyle/>
          <a:p>
            <a:r>
              <a:rPr lang="ja-JP" altLang="en-US" dirty="0"/>
              <a:t>ダイヤグラムビュー左上にある</a:t>
            </a:r>
            <a:endParaRPr lang="en-US" altLang="ja-JP" dirty="0"/>
          </a:p>
          <a:p>
            <a:r>
              <a:rPr kumimoji="1" lang="ja-JP" altLang="en-US" dirty="0"/>
              <a:t>「テキストビュー」アイコンを</a:t>
            </a:r>
            <a:endParaRPr kumimoji="1" lang="en-US" altLang="ja-JP" dirty="0"/>
          </a:p>
          <a:p>
            <a:r>
              <a:rPr lang="ja-JP" altLang="en-US" dirty="0"/>
              <a:t>クリックしてください。</a:t>
            </a:r>
            <a:endParaRPr kumimoji="1" lang="en-US" altLang="ja-JP" dirty="0"/>
          </a:p>
        </p:txBody>
      </p:sp>
      <p:sp>
        <p:nvSpPr>
          <p:cNvPr id="18" name="テキスト ボックス 17">
            <a:extLst>
              <a:ext uri="{FF2B5EF4-FFF2-40B4-BE49-F238E27FC236}">
                <a16:creationId xmlns:a16="http://schemas.microsoft.com/office/drawing/2014/main" id="{13BA32AD-6AAD-4CCD-8174-C5E9E5000AAB}"/>
              </a:ext>
            </a:extLst>
          </p:cNvPr>
          <p:cNvSpPr txBox="1"/>
          <p:nvPr/>
        </p:nvSpPr>
        <p:spPr>
          <a:xfrm>
            <a:off x="6021441" y="783721"/>
            <a:ext cx="2954655" cy="646331"/>
          </a:xfrm>
          <a:prstGeom prst="rect">
            <a:avLst/>
          </a:prstGeom>
          <a:noFill/>
        </p:spPr>
        <p:txBody>
          <a:bodyPr wrap="none" rtlCol="0">
            <a:spAutoFit/>
          </a:bodyPr>
          <a:lstStyle/>
          <a:p>
            <a:r>
              <a:rPr lang="ja-JP" altLang="en-US" dirty="0"/>
              <a:t>コードが表示されます。</a:t>
            </a:r>
            <a:endParaRPr lang="en-US" altLang="ja-JP" dirty="0"/>
          </a:p>
          <a:p>
            <a:r>
              <a:rPr kumimoji="1" lang="ja-JP" altLang="en-US" dirty="0"/>
              <a:t>以下を確認してください。</a:t>
            </a:r>
            <a:endParaRPr kumimoji="1" lang="en-US" altLang="ja-JP" dirty="0"/>
          </a:p>
        </p:txBody>
      </p:sp>
      <p:cxnSp>
        <p:nvCxnSpPr>
          <p:cNvPr id="8" name="直線矢印コネクタ 7">
            <a:extLst>
              <a:ext uri="{FF2B5EF4-FFF2-40B4-BE49-F238E27FC236}">
                <a16:creationId xmlns:a16="http://schemas.microsoft.com/office/drawing/2014/main" id="{23D4DDB4-DA30-4FF6-86E4-8DB6B041979A}"/>
              </a:ext>
            </a:extLst>
          </p:cNvPr>
          <p:cNvCxnSpPr>
            <a:cxnSpLocks/>
            <a:stCxn id="9" idx="2"/>
          </p:cNvCxnSpPr>
          <p:nvPr/>
        </p:nvCxnSpPr>
        <p:spPr>
          <a:xfrm flipH="1">
            <a:off x="8341360" y="2379229"/>
            <a:ext cx="742080" cy="75005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4F9D1CA-EC39-41C8-9135-94852F26E0C9}"/>
              </a:ext>
            </a:extLst>
          </p:cNvPr>
          <p:cNvSpPr txBox="1"/>
          <p:nvPr/>
        </p:nvSpPr>
        <p:spPr>
          <a:xfrm>
            <a:off x="6147599" y="1732898"/>
            <a:ext cx="5871682" cy="646331"/>
          </a:xfrm>
          <a:prstGeom prst="rect">
            <a:avLst/>
          </a:prstGeom>
          <a:noFill/>
        </p:spPr>
        <p:txBody>
          <a:bodyPr wrap="square" rtlCol="0">
            <a:spAutoFit/>
          </a:bodyPr>
          <a:lstStyle/>
          <a:p>
            <a:r>
              <a:rPr kumimoji="1" lang="en-US" altLang="ja-JP" dirty="0"/>
              <a:t>1</a:t>
            </a:r>
            <a:r>
              <a:rPr kumimoji="1" lang="ja-JP" altLang="en-US" dirty="0"/>
              <a:t>行目にクラスの始まりを表す「クラスの種類　クラス名」コマンドが記述されています</a:t>
            </a:r>
          </a:p>
        </p:txBody>
      </p:sp>
      <p:sp>
        <p:nvSpPr>
          <p:cNvPr id="15" name="テキスト ボックス 14">
            <a:extLst>
              <a:ext uri="{FF2B5EF4-FFF2-40B4-BE49-F238E27FC236}">
                <a16:creationId xmlns:a16="http://schemas.microsoft.com/office/drawing/2014/main" id="{A12B6441-E38E-49A5-AECF-50525377E944}"/>
              </a:ext>
            </a:extLst>
          </p:cNvPr>
          <p:cNvSpPr txBox="1"/>
          <p:nvPr/>
        </p:nvSpPr>
        <p:spPr>
          <a:xfrm>
            <a:off x="5785959" y="5020928"/>
            <a:ext cx="6380273" cy="646331"/>
          </a:xfrm>
          <a:prstGeom prst="rect">
            <a:avLst/>
          </a:prstGeom>
          <a:noFill/>
        </p:spPr>
        <p:txBody>
          <a:bodyPr wrap="none" rtlCol="0">
            <a:spAutoFit/>
          </a:bodyPr>
          <a:lstStyle/>
          <a:p>
            <a:r>
              <a:rPr lang="en-US" altLang="ja-JP" dirty="0"/>
              <a:t>4</a:t>
            </a:r>
            <a:r>
              <a:rPr kumimoji="1" lang="ja-JP" altLang="en-US" dirty="0"/>
              <a:t>行目にクラスの終わりを表す「</a:t>
            </a:r>
            <a:r>
              <a:rPr kumimoji="1" lang="en-US" altLang="ja-JP" dirty="0"/>
              <a:t>end </a:t>
            </a:r>
            <a:r>
              <a:rPr kumimoji="1" lang="ja-JP" altLang="en-US" dirty="0"/>
              <a:t>クラス名</a:t>
            </a:r>
            <a:r>
              <a:rPr kumimoji="1" lang="en-US" altLang="ja-JP" dirty="0"/>
              <a:t>;</a:t>
            </a:r>
            <a:r>
              <a:rPr kumimoji="1" lang="ja-JP" altLang="en-US" dirty="0"/>
              <a:t>」コマンドが</a:t>
            </a:r>
            <a:endParaRPr kumimoji="1" lang="en-US" altLang="ja-JP" dirty="0"/>
          </a:p>
          <a:p>
            <a:r>
              <a:rPr lang="ja-JP" altLang="en-US" dirty="0"/>
              <a:t>記述されています</a:t>
            </a:r>
            <a:endParaRPr kumimoji="1" lang="ja-JP" altLang="en-US" dirty="0"/>
          </a:p>
        </p:txBody>
      </p:sp>
      <p:cxnSp>
        <p:nvCxnSpPr>
          <p:cNvPr id="19" name="直線矢印コネクタ 18">
            <a:extLst>
              <a:ext uri="{FF2B5EF4-FFF2-40B4-BE49-F238E27FC236}">
                <a16:creationId xmlns:a16="http://schemas.microsoft.com/office/drawing/2014/main" id="{413DD97A-8D02-48F6-88EA-1C641A137797}"/>
              </a:ext>
            </a:extLst>
          </p:cNvPr>
          <p:cNvCxnSpPr>
            <a:cxnSpLocks/>
            <a:stCxn id="15" idx="0"/>
          </p:cNvCxnSpPr>
          <p:nvPr/>
        </p:nvCxnSpPr>
        <p:spPr>
          <a:xfrm flipH="1" flipV="1">
            <a:off x="8431530" y="4389120"/>
            <a:ext cx="544566" cy="63180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7" name="グループ化 6"/>
          <p:cNvGrpSpPr/>
          <p:nvPr/>
        </p:nvGrpSpPr>
        <p:grpSpPr>
          <a:xfrm>
            <a:off x="447068" y="2181792"/>
            <a:ext cx="5061727" cy="3840481"/>
            <a:chOff x="283703" y="2247899"/>
            <a:chExt cx="4146803" cy="3146301"/>
          </a:xfrm>
        </p:grpSpPr>
        <p:pic>
          <p:nvPicPr>
            <p:cNvPr id="6" name="図 5"/>
            <p:cNvPicPr>
              <a:picLocks noChangeAspect="1"/>
            </p:cNvPicPr>
            <p:nvPr/>
          </p:nvPicPr>
          <p:blipFill rotWithShape="1">
            <a:blip r:embed="rId3"/>
            <a:srcRect l="21868" t="7191" r="41634" b="50669"/>
            <a:stretch/>
          </p:blipFill>
          <p:spPr>
            <a:xfrm>
              <a:off x="283703" y="2247899"/>
              <a:ext cx="4146803" cy="3146301"/>
            </a:xfrm>
            <a:prstGeom prst="rect">
              <a:avLst/>
            </a:prstGeom>
          </p:spPr>
        </p:pic>
        <p:sp>
          <p:nvSpPr>
            <p:cNvPr id="14" name="四角形: 角を丸くする 2">
              <a:extLst>
                <a:ext uri="{FF2B5EF4-FFF2-40B4-BE49-F238E27FC236}">
                  <a16:creationId xmlns:a16="http://schemas.microsoft.com/office/drawing/2014/main" id="{8EB924AF-90FE-420C-A096-9CD5F9C74005}"/>
                </a:ext>
              </a:extLst>
            </p:cNvPr>
            <p:cNvSpPr/>
            <p:nvPr/>
          </p:nvSpPr>
          <p:spPr>
            <a:xfrm>
              <a:off x="1135919" y="3566260"/>
              <a:ext cx="449041" cy="44185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Tree>
    <p:extLst>
      <p:ext uri="{BB962C8B-B14F-4D97-AF65-F5344CB8AC3E}">
        <p14:creationId xmlns:p14="http://schemas.microsoft.com/office/powerpoint/2010/main" val="2655243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1FEF0FEA-40C1-4F74-B00E-9B08BD33D6F8}"/>
              </a:ext>
            </a:extLst>
          </p:cNvPr>
          <p:cNvSpPr/>
          <p:nvPr/>
        </p:nvSpPr>
        <p:spPr>
          <a:xfrm>
            <a:off x="641350" y="1791732"/>
            <a:ext cx="4946650" cy="1707118"/>
          </a:xfrm>
          <a:prstGeom prst="rect">
            <a:avLst/>
          </a:prstGeom>
          <a:solidFill>
            <a:srgbClr val="CCFF33">
              <a:alpha val="30196"/>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78B8FF42-9EFD-4FF9-B63B-6FE78BCE3F13}"/>
              </a:ext>
            </a:extLst>
          </p:cNvPr>
          <p:cNvSpPr/>
          <p:nvPr/>
        </p:nvSpPr>
        <p:spPr>
          <a:xfrm>
            <a:off x="179666" y="87415"/>
            <a:ext cx="248786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a:t>
            </a:r>
            <a:endParaRPr lang="en-US" altLang="ja-JP" dirty="0"/>
          </a:p>
        </p:txBody>
      </p:sp>
      <p:sp>
        <p:nvSpPr>
          <p:cNvPr id="3" name="テキスト ボックス 2">
            <a:extLst>
              <a:ext uri="{FF2B5EF4-FFF2-40B4-BE49-F238E27FC236}">
                <a16:creationId xmlns:a16="http://schemas.microsoft.com/office/drawing/2014/main" id="{1C22BF46-C42D-4730-8CDB-3D5DBA43BB63}"/>
              </a:ext>
            </a:extLst>
          </p:cNvPr>
          <p:cNvSpPr txBox="1"/>
          <p:nvPr/>
        </p:nvSpPr>
        <p:spPr>
          <a:xfrm>
            <a:off x="6141857" y="1850250"/>
            <a:ext cx="6083717" cy="1200329"/>
          </a:xfrm>
          <a:prstGeom prst="rect">
            <a:avLst/>
          </a:prstGeom>
          <a:noFill/>
        </p:spPr>
        <p:txBody>
          <a:bodyPr wrap="none" rtlCol="0">
            <a:spAutoFit/>
          </a:bodyPr>
          <a:lstStyle/>
          <a:p>
            <a:r>
              <a:rPr lang="ja-JP" altLang="en-US" dirty="0"/>
              <a:t>変数を宣言したり、継承関係を記述します。</a:t>
            </a:r>
            <a:endParaRPr lang="en-US" altLang="ja-JP" dirty="0"/>
          </a:p>
          <a:p>
            <a:endParaRPr lang="en-US" altLang="ja-JP" dirty="0"/>
          </a:p>
          <a:p>
            <a:r>
              <a:rPr lang="ja-JP" altLang="en-US" dirty="0"/>
              <a:t>この範囲を便宜的に</a:t>
            </a:r>
            <a:r>
              <a:rPr lang="ja-JP" altLang="en-US" b="1" dirty="0"/>
              <a:t>「</a:t>
            </a:r>
            <a:r>
              <a:rPr lang="en-US" altLang="ja-JP" b="1" dirty="0"/>
              <a:t> declaration(</a:t>
            </a:r>
            <a:r>
              <a:rPr lang="ja-JP" altLang="en-US" b="1" dirty="0"/>
              <a:t>宣言</a:t>
            </a:r>
            <a:r>
              <a:rPr lang="en-US" altLang="ja-JP" b="1" dirty="0"/>
              <a:t>)</a:t>
            </a:r>
            <a:r>
              <a:rPr lang="ja-JP" altLang="en-US" b="1" dirty="0"/>
              <a:t>セクション」</a:t>
            </a:r>
            <a:r>
              <a:rPr lang="ja-JP" altLang="en-US" dirty="0"/>
              <a:t>と</a:t>
            </a:r>
            <a:endParaRPr lang="en-US" altLang="ja-JP" dirty="0"/>
          </a:p>
          <a:p>
            <a:r>
              <a:rPr lang="ja-JP" altLang="en-US" dirty="0"/>
              <a:t>呼びます。</a:t>
            </a:r>
            <a:endParaRPr lang="en-US" altLang="ja-JP" dirty="0"/>
          </a:p>
        </p:txBody>
      </p:sp>
      <p:sp>
        <p:nvSpPr>
          <p:cNvPr id="5" name="テキスト ボックス 4">
            <a:extLst>
              <a:ext uri="{FF2B5EF4-FFF2-40B4-BE49-F238E27FC236}">
                <a16:creationId xmlns:a16="http://schemas.microsoft.com/office/drawing/2014/main" id="{D5676772-4012-4196-82FE-61A2C5C8A615}"/>
              </a:ext>
            </a:extLst>
          </p:cNvPr>
          <p:cNvSpPr txBox="1"/>
          <p:nvPr/>
        </p:nvSpPr>
        <p:spPr>
          <a:xfrm>
            <a:off x="333241" y="741885"/>
            <a:ext cx="9927718" cy="369332"/>
          </a:xfrm>
          <a:prstGeom prst="rect">
            <a:avLst/>
          </a:prstGeom>
          <a:noFill/>
        </p:spPr>
        <p:txBody>
          <a:bodyPr wrap="none" rtlCol="0">
            <a:spAutoFit/>
          </a:bodyPr>
          <a:lstStyle/>
          <a:p>
            <a:r>
              <a:rPr lang="en-US" altLang="ja-JP" dirty="0" err="1"/>
              <a:t>Modelica</a:t>
            </a:r>
            <a:r>
              <a:rPr lang="ja-JP" altLang="en-US" dirty="0"/>
              <a:t>言語のコードは大きく以下の二つのセクションに分けて考えると学習しやすいです。</a:t>
            </a:r>
            <a:endParaRPr kumimoji="1" lang="en-US" altLang="ja-JP" dirty="0"/>
          </a:p>
        </p:txBody>
      </p:sp>
      <p:sp>
        <p:nvSpPr>
          <p:cNvPr id="2" name="テキスト ボックス 1">
            <a:extLst>
              <a:ext uri="{FF2B5EF4-FFF2-40B4-BE49-F238E27FC236}">
                <a16:creationId xmlns:a16="http://schemas.microsoft.com/office/drawing/2014/main" id="{0E67A571-2DAD-4C51-B2A5-0EEB7622AE91}"/>
              </a:ext>
            </a:extLst>
          </p:cNvPr>
          <p:cNvSpPr txBox="1"/>
          <p:nvPr/>
        </p:nvSpPr>
        <p:spPr>
          <a:xfrm>
            <a:off x="228600" y="1409700"/>
            <a:ext cx="2377574" cy="400110"/>
          </a:xfrm>
          <a:prstGeom prst="rect">
            <a:avLst/>
          </a:prstGeom>
          <a:noFill/>
        </p:spPr>
        <p:txBody>
          <a:bodyPr wrap="none" rtlCol="0">
            <a:spAutoFit/>
          </a:bodyPr>
          <a:lstStyle/>
          <a:p>
            <a:r>
              <a:rPr lang="en-US" altLang="ja-JP" sz="2000" dirty="0">
                <a:solidFill>
                  <a:srgbClr val="A50021"/>
                </a:solidFill>
              </a:rPr>
              <a:t>m</a:t>
            </a:r>
            <a:r>
              <a:rPr kumimoji="1" lang="en-US" altLang="ja-JP" sz="2000" dirty="0">
                <a:solidFill>
                  <a:srgbClr val="A50021"/>
                </a:solidFill>
              </a:rPr>
              <a:t>odel</a:t>
            </a:r>
            <a:r>
              <a:rPr kumimoji="1" lang="en-US" altLang="ja-JP" sz="2000" dirty="0"/>
              <a:t> HelloWorld</a:t>
            </a:r>
            <a:endParaRPr kumimoji="1" lang="ja-JP" altLang="en-US" sz="2000" dirty="0"/>
          </a:p>
        </p:txBody>
      </p:sp>
      <p:sp>
        <p:nvSpPr>
          <p:cNvPr id="7" name="テキスト ボックス 6">
            <a:extLst>
              <a:ext uri="{FF2B5EF4-FFF2-40B4-BE49-F238E27FC236}">
                <a16:creationId xmlns:a16="http://schemas.microsoft.com/office/drawing/2014/main" id="{242BEA64-5814-45E8-ABF7-CEF0B5961DE4}"/>
              </a:ext>
            </a:extLst>
          </p:cNvPr>
          <p:cNvSpPr txBox="1"/>
          <p:nvPr/>
        </p:nvSpPr>
        <p:spPr>
          <a:xfrm>
            <a:off x="228600" y="3683000"/>
            <a:ext cx="1218603" cy="400110"/>
          </a:xfrm>
          <a:prstGeom prst="rect">
            <a:avLst/>
          </a:prstGeom>
          <a:noFill/>
        </p:spPr>
        <p:txBody>
          <a:bodyPr wrap="none" rtlCol="0">
            <a:spAutoFit/>
          </a:bodyPr>
          <a:lstStyle/>
          <a:p>
            <a:r>
              <a:rPr lang="en-US" altLang="ja-JP" sz="2000" dirty="0">
                <a:solidFill>
                  <a:srgbClr val="A50021"/>
                </a:solidFill>
              </a:rPr>
              <a:t>equation</a:t>
            </a:r>
            <a:endParaRPr kumimoji="1" lang="ja-JP" altLang="en-US" sz="2000" dirty="0"/>
          </a:p>
        </p:txBody>
      </p:sp>
      <p:sp>
        <p:nvSpPr>
          <p:cNvPr id="9" name="テキスト ボックス 8">
            <a:extLst>
              <a:ext uri="{FF2B5EF4-FFF2-40B4-BE49-F238E27FC236}">
                <a16:creationId xmlns:a16="http://schemas.microsoft.com/office/drawing/2014/main" id="{4E592D27-1D60-42AB-B04D-A843202798A8}"/>
              </a:ext>
            </a:extLst>
          </p:cNvPr>
          <p:cNvSpPr txBox="1"/>
          <p:nvPr/>
        </p:nvSpPr>
        <p:spPr>
          <a:xfrm>
            <a:off x="228600" y="6098903"/>
            <a:ext cx="2076209" cy="400110"/>
          </a:xfrm>
          <a:prstGeom prst="rect">
            <a:avLst/>
          </a:prstGeom>
          <a:noFill/>
        </p:spPr>
        <p:txBody>
          <a:bodyPr wrap="none" rtlCol="0">
            <a:spAutoFit/>
          </a:bodyPr>
          <a:lstStyle/>
          <a:p>
            <a:r>
              <a:rPr lang="en-US" altLang="ja-JP" sz="2000" dirty="0">
                <a:solidFill>
                  <a:srgbClr val="A50021"/>
                </a:solidFill>
              </a:rPr>
              <a:t>end </a:t>
            </a:r>
            <a:r>
              <a:rPr lang="en-US" altLang="ja-JP" sz="2000" dirty="0"/>
              <a:t>HelloWorld;</a:t>
            </a:r>
            <a:endParaRPr kumimoji="1" lang="ja-JP" altLang="en-US" sz="2000" dirty="0"/>
          </a:p>
        </p:txBody>
      </p:sp>
      <p:sp>
        <p:nvSpPr>
          <p:cNvPr id="12" name="テキスト ボックス 11">
            <a:extLst>
              <a:ext uri="{FF2B5EF4-FFF2-40B4-BE49-F238E27FC236}">
                <a16:creationId xmlns:a16="http://schemas.microsoft.com/office/drawing/2014/main" id="{2D1BBD88-AB92-4AC8-A8D1-479C6B0918B6}"/>
              </a:ext>
            </a:extLst>
          </p:cNvPr>
          <p:cNvSpPr txBox="1"/>
          <p:nvPr/>
        </p:nvSpPr>
        <p:spPr>
          <a:xfrm>
            <a:off x="6141856" y="4055546"/>
            <a:ext cx="6083718" cy="2031325"/>
          </a:xfrm>
          <a:prstGeom prst="rect">
            <a:avLst/>
          </a:prstGeom>
          <a:noFill/>
        </p:spPr>
        <p:txBody>
          <a:bodyPr wrap="square" rtlCol="0">
            <a:spAutoFit/>
          </a:bodyPr>
          <a:lstStyle/>
          <a:p>
            <a:r>
              <a:rPr lang="en-US" altLang="ja-JP" dirty="0"/>
              <a:t>“equation”</a:t>
            </a:r>
            <a:r>
              <a:rPr lang="ja-JP" altLang="en-US" dirty="0"/>
              <a:t>以下に方程式やモデル間の接続関係を</a:t>
            </a:r>
            <a:endParaRPr lang="en-US" altLang="ja-JP" dirty="0"/>
          </a:p>
          <a:p>
            <a:r>
              <a:rPr lang="ja-JP" altLang="en-US" dirty="0"/>
              <a:t>記述します。</a:t>
            </a:r>
            <a:endParaRPr lang="en-US" altLang="ja-JP" dirty="0"/>
          </a:p>
          <a:p>
            <a:r>
              <a:rPr lang="ja-JP" altLang="en-US" dirty="0"/>
              <a:t>ここで記述された方程式群は計算実行時に自動的に未知数が選別され連立方程式が立てられ解が得られます。</a:t>
            </a:r>
            <a:endParaRPr lang="en-US" altLang="ja-JP" dirty="0"/>
          </a:p>
          <a:p>
            <a:r>
              <a:rPr lang="ja-JP" altLang="en-US" dirty="0"/>
              <a:t>これを</a:t>
            </a:r>
            <a:r>
              <a:rPr lang="ja-JP" altLang="en-US" b="1" dirty="0"/>
              <a:t>非因果的</a:t>
            </a:r>
            <a:r>
              <a:rPr lang="en-US" altLang="ja-JP" b="1" dirty="0"/>
              <a:t>(acausal)</a:t>
            </a:r>
            <a:r>
              <a:rPr lang="ja-JP" altLang="en-US" b="1" dirty="0"/>
              <a:t>モデリング</a:t>
            </a:r>
            <a:r>
              <a:rPr lang="ja-JP" altLang="en-US" dirty="0"/>
              <a:t>と呼びます。</a:t>
            </a:r>
            <a:endParaRPr lang="en-US" altLang="ja-JP" dirty="0"/>
          </a:p>
          <a:p>
            <a:endParaRPr lang="en-US" altLang="ja-JP" dirty="0"/>
          </a:p>
          <a:p>
            <a:r>
              <a:rPr lang="ja-JP" altLang="en-US" dirty="0"/>
              <a:t>この範囲を便宜的に</a:t>
            </a:r>
            <a:r>
              <a:rPr lang="ja-JP" altLang="en-US" b="1" dirty="0"/>
              <a:t>「</a:t>
            </a:r>
            <a:r>
              <a:rPr lang="en-US" altLang="ja-JP" b="1" dirty="0"/>
              <a:t>equation</a:t>
            </a:r>
            <a:r>
              <a:rPr lang="ja-JP" altLang="en-US" b="1" dirty="0"/>
              <a:t> セクション」</a:t>
            </a:r>
            <a:r>
              <a:rPr lang="ja-JP" altLang="en-US" dirty="0"/>
              <a:t>と呼びます。</a:t>
            </a:r>
            <a:endParaRPr lang="en-US" altLang="ja-JP" dirty="0"/>
          </a:p>
        </p:txBody>
      </p:sp>
      <p:sp>
        <p:nvSpPr>
          <p:cNvPr id="17" name="テキスト ボックス 16">
            <a:extLst>
              <a:ext uri="{FF2B5EF4-FFF2-40B4-BE49-F238E27FC236}">
                <a16:creationId xmlns:a16="http://schemas.microsoft.com/office/drawing/2014/main" id="{56E30EF1-2227-4CF5-80BB-CA64141E9089}"/>
              </a:ext>
            </a:extLst>
          </p:cNvPr>
          <p:cNvSpPr txBox="1"/>
          <p:nvPr/>
        </p:nvSpPr>
        <p:spPr>
          <a:xfrm>
            <a:off x="786605" y="2450415"/>
            <a:ext cx="2037737" cy="369332"/>
          </a:xfrm>
          <a:prstGeom prst="rect">
            <a:avLst/>
          </a:prstGeom>
          <a:noFill/>
        </p:spPr>
        <p:txBody>
          <a:bodyPr wrap="none" rtlCol="0">
            <a:spAutoFit/>
          </a:bodyPr>
          <a:lstStyle/>
          <a:p>
            <a:r>
              <a:rPr kumimoji="1" lang="en-US" altLang="ja-JP" dirty="0"/>
              <a:t>parameter </a:t>
            </a:r>
            <a:r>
              <a:rPr kumimoji="1" lang="ja-JP" altLang="en-US" dirty="0"/>
              <a:t>・・・</a:t>
            </a:r>
          </a:p>
        </p:txBody>
      </p:sp>
      <p:sp>
        <p:nvSpPr>
          <p:cNvPr id="20" name="テキスト ボックス 19">
            <a:extLst>
              <a:ext uri="{FF2B5EF4-FFF2-40B4-BE49-F238E27FC236}">
                <a16:creationId xmlns:a16="http://schemas.microsoft.com/office/drawing/2014/main" id="{C467322C-F1D8-4FC8-A541-57456C7E908F}"/>
              </a:ext>
            </a:extLst>
          </p:cNvPr>
          <p:cNvSpPr txBox="1"/>
          <p:nvPr/>
        </p:nvSpPr>
        <p:spPr>
          <a:xfrm>
            <a:off x="1894389" y="1850357"/>
            <a:ext cx="2600392" cy="369332"/>
          </a:xfrm>
          <a:prstGeom prst="rect">
            <a:avLst/>
          </a:prstGeom>
          <a:noFill/>
        </p:spPr>
        <p:txBody>
          <a:bodyPr wrap="none" rtlCol="0">
            <a:spAutoFit/>
          </a:bodyPr>
          <a:lstStyle/>
          <a:p>
            <a:r>
              <a:rPr lang="en-US" altLang="ja-JP" b="1" dirty="0"/>
              <a:t>declaration</a:t>
            </a:r>
            <a:r>
              <a:rPr kumimoji="1" lang="ja-JP" altLang="en-US" b="1" dirty="0"/>
              <a:t>セクション</a:t>
            </a:r>
          </a:p>
        </p:txBody>
      </p:sp>
      <p:sp>
        <p:nvSpPr>
          <p:cNvPr id="21" name="正方形/長方形 20">
            <a:extLst>
              <a:ext uri="{FF2B5EF4-FFF2-40B4-BE49-F238E27FC236}">
                <a16:creationId xmlns:a16="http://schemas.microsoft.com/office/drawing/2014/main" id="{B12D110E-4F9C-4FDD-8D26-205E3853F2D1}"/>
              </a:ext>
            </a:extLst>
          </p:cNvPr>
          <p:cNvSpPr/>
          <p:nvPr/>
        </p:nvSpPr>
        <p:spPr>
          <a:xfrm>
            <a:off x="641350" y="4128896"/>
            <a:ext cx="4946650" cy="1707118"/>
          </a:xfrm>
          <a:prstGeom prst="rect">
            <a:avLst/>
          </a:prstGeom>
          <a:solidFill>
            <a:srgbClr val="99CCFF">
              <a:alpha val="2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C9BB9A1B-E56E-41A0-AEDD-E1B42E1EF169}"/>
              </a:ext>
            </a:extLst>
          </p:cNvPr>
          <p:cNvSpPr txBox="1"/>
          <p:nvPr/>
        </p:nvSpPr>
        <p:spPr>
          <a:xfrm>
            <a:off x="1951536" y="4190893"/>
            <a:ext cx="2326278" cy="369332"/>
          </a:xfrm>
          <a:prstGeom prst="rect">
            <a:avLst/>
          </a:prstGeom>
          <a:noFill/>
        </p:spPr>
        <p:txBody>
          <a:bodyPr wrap="none" rtlCol="0">
            <a:spAutoFit/>
          </a:bodyPr>
          <a:lstStyle/>
          <a:p>
            <a:r>
              <a:rPr lang="en-US" altLang="ja-JP" b="1" dirty="0"/>
              <a:t>equation</a:t>
            </a:r>
            <a:r>
              <a:rPr kumimoji="1" lang="ja-JP" altLang="en-US" b="1" dirty="0"/>
              <a:t>セクション</a:t>
            </a:r>
          </a:p>
        </p:txBody>
      </p:sp>
      <p:sp>
        <p:nvSpPr>
          <p:cNvPr id="8" name="正方形/長方形 7">
            <a:extLst>
              <a:ext uri="{FF2B5EF4-FFF2-40B4-BE49-F238E27FC236}">
                <a16:creationId xmlns:a16="http://schemas.microsoft.com/office/drawing/2014/main" id="{081CC40B-D785-4636-845A-BB01AA701A6A}"/>
              </a:ext>
            </a:extLst>
          </p:cNvPr>
          <p:cNvSpPr/>
          <p:nvPr/>
        </p:nvSpPr>
        <p:spPr>
          <a:xfrm>
            <a:off x="822266" y="4901322"/>
            <a:ext cx="4848284" cy="369332"/>
          </a:xfrm>
          <a:prstGeom prst="rect">
            <a:avLst/>
          </a:prstGeom>
        </p:spPr>
        <p:txBody>
          <a:bodyPr wrap="square">
            <a:spAutoFit/>
          </a:bodyPr>
          <a:lstStyle/>
          <a:p>
            <a:r>
              <a:rPr lang="en-US" altLang="ja-JP" dirty="0"/>
              <a:t>der(x)=a*x;</a:t>
            </a:r>
          </a:p>
        </p:txBody>
      </p:sp>
      <p:sp>
        <p:nvSpPr>
          <p:cNvPr id="23" name="正方形/長方形 22">
            <a:extLst>
              <a:ext uri="{FF2B5EF4-FFF2-40B4-BE49-F238E27FC236}">
                <a16:creationId xmlns:a16="http://schemas.microsoft.com/office/drawing/2014/main" id="{B019A084-732B-4381-9104-4DA42DDE5BB4}"/>
              </a:ext>
            </a:extLst>
          </p:cNvPr>
          <p:cNvSpPr/>
          <p:nvPr/>
        </p:nvSpPr>
        <p:spPr>
          <a:xfrm>
            <a:off x="179666" y="1295342"/>
            <a:ext cx="5738534" cy="53912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41E0C152-BF26-436C-8603-03611C82F5E4}"/>
              </a:ext>
            </a:extLst>
          </p:cNvPr>
          <p:cNvCxnSpPr>
            <a:stCxn id="3" idx="1"/>
            <a:endCxn id="19" idx="3"/>
          </p:cNvCxnSpPr>
          <p:nvPr/>
        </p:nvCxnSpPr>
        <p:spPr>
          <a:xfrm flipH="1">
            <a:off x="5588000" y="2450415"/>
            <a:ext cx="553857" cy="19487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153F35A-E1C1-44EF-A869-4951B2130B41}"/>
              </a:ext>
            </a:extLst>
          </p:cNvPr>
          <p:cNvCxnSpPr>
            <a:cxnSpLocks/>
            <a:stCxn id="12" idx="1"/>
            <a:endCxn id="21" idx="3"/>
          </p:cNvCxnSpPr>
          <p:nvPr/>
        </p:nvCxnSpPr>
        <p:spPr>
          <a:xfrm flipH="1" flipV="1">
            <a:off x="5588000" y="4982455"/>
            <a:ext cx="553856" cy="88754"/>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CAF369B4-C6E6-4344-87FE-8971209AB67C}"/>
              </a:ext>
            </a:extLst>
          </p:cNvPr>
          <p:cNvSpPr txBox="1"/>
          <p:nvPr/>
        </p:nvSpPr>
        <p:spPr>
          <a:xfrm>
            <a:off x="786604" y="2758891"/>
            <a:ext cx="1414170" cy="369332"/>
          </a:xfrm>
          <a:prstGeom prst="rect">
            <a:avLst/>
          </a:prstGeom>
          <a:noFill/>
        </p:spPr>
        <p:txBody>
          <a:bodyPr wrap="none" rtlCol="0">
            <a:spAutoFit/>
          </a:bodyPr>
          <a:lstStyle/>
          <a:p>
            <a:r>
              <a:rPr lang="en-US" altLang="ja-JP" dirty="0"/>
              <a:t>Real</a:t>
            </a:r>
            <a:r>
              <a:rPr kumimoji="1" lang="en-US" altLang="ja-JP" dirty="0"/>
              <a:t> </a:t>
            </a:r>
            <a:r>
              <a:rPr kumimoji="1" lang="ja-JP" altLang="en-US" dirty="0"/>
              <a:t>・・・</a:t>
            </a:r>
          </a:p>
        </p:txBody>
      </p:sp>
      <p:sp>
        <p:nvSpPr>
          <p:cNvPr id="6" name="スライド番号プレースホルダー 5"/>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Tree>
    <p:extLst>
      <p:ext uri="{BB962C8B-B14F-4D97-AF65-F5344CB8AC3E}">
        <p14:creationId xmlns:p14="http://schemas.microsoft.com/office/powerpoint/2010/main" val="120673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248786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コードの記述</a:t>
            </a:r>
            <a:endParaRPr lang="en-US" altLang="ja-JP" dirty="0"/>
          </a:p>
        </p:txBody>
      </p:sp>
      <p:sp>
        <p:nvSpPr>
          <p:cNvPr id="6" name="テキスト ボックス 5">
            <a:extLst>
              <a:ext uri="{FF2B5EF4-FFF2-40B4-BE49-F238E27FC236}">
                <a16:creationId xmlns:a16="http://schemas.microsoft.com/office/drawing/2014/main" id="{BDA34420-53B4-4A92-A5E1-9428766D7EA9}"/>
              </a:ext>
            </a:extLst>
          </p:cNvPr>
          <p:cNvSpPr txBox="1"/>
          <p:nvPr/>
        </p:nvSpPr>
        <p:spPr>
          <a:xfrm>
            <a:off x="774700" y="882650"/>
            <a:ext cx="3647152" cy="369332"/>
          </a:xfrm>
          <a:prstGeom prst="rect">
            <a:avLst/>
          </a:prstGeom>
          <a:noFill/>
        </p:spPr>
        <p:txBody>
          <a:bodyPr wrap="none" rtlCol="0">
            <a:spAutoFit/>
          </a:bodyPr>
          <a:lstStyle/>
          <a:p>
            <a:r>
              <a:rPr kumimoji="1" lang="ja-JP" altLang="en-US" dirty="0"/>
              <a:t>以下のように記入してください。</a:t>
            </a:r>
          </a:p>
        </p:txBody>
      </p:sp>
      <p:pic>
        <p:nvPicPr>
          <p:cNvPr id="7" name="図 6">
            <a:extLst>
              <a:ext uri="{FF2B5EF4-FFF2-40B4-BE49-F238E27FC236}">
                <a16:creationId xmlns:a16="http://schemas.microsoft.com/office/drawing/2014/main" id="{8B014BC6-5FE6-48D8-AC74-EB5DB76094F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79666" y="1611415"/>
            <a:ext cx="6443233" cy="2789135"/>
          </a:xfrm>
          <a:prstGeom prst="rect">
            <a:avLst/>
          </a:prstGeom>
        </p:spPr>
      </p:pic>
      <p:cxnSp>
        <p:nvCxnSpPr>
          <p:cNvPr id="9" name="直線矢印コネクタ 8">
            <a:extLst>
              <a:ext uri="{FF2B5EF4-FFF2-40B4-BE49-F238E27FC236}">
                <a16:creationId xmlns:a16="http://schemas.microsoft.com/office/drawing/2014/main" id="{4D04AA68-70BF-401F-9674-CD5963779D79}"/>
              </a:ext>
            </a:extLst>
          </p:cNvPr>
          <p:cNvCxnSpPr>
            <a:cxnSpLocks/>
          </p:cNvCxnSpPr>
          <p:nvPr/>
        </p:nvCxnSpPr>
        <p:spPr>
          <a:xfrm flipH="1" flipV="1">
            <a:off x="4279751" y="3638550"/>
            <a:ext cx="2717949" cy="19633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右中かっこ 9">
            <a:extLst>
              <a:ext uri="{FF2B5EF4-FFF2-40B4-BE49-F238E27FC236}">
                <a16:creationId xmlns:a16="http://schemas.microsoft.com/office/drawing/2014/main" id="{B6D21C16-C4AD-4E8F-B64B-8E2AA9319EB6}"/>
              </a:ext>
            </a:extLst>
          </p:cNvPr>
          <p:cNvSpPr/>
          <p:nvPr/>
        </p:nvSpPr>
        <p:spPr>
          <a:xfrm>
            <a:off x="6319142" y="2068278"/>
            <a:ext cx="292100" cy="857250"/>
          </a:xfrm>
          <a:prstGeom prst="rightBrac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1E052BB-5F5B-46B7-A4F7-BA69C26EA9CD}"/>
              </a:ext>
            </a:extLst>
          </p:cNvPr>
          <p:cNvSpPr txBox="1"/>
          <p:nvPr/>
        </p:nvSpPr>
        <p:spPr>
          <a:xfrm>
            <a:off x="6919403" y="1627306"/>
            <a:ext cx="5434501" cy="1200329"/>
          </a:xfrm>
          <a:prstGeom prst="rect">
            <a:avLst/>
          </a:prstGeom>
          <a:noFill/>
        </p:spPr>
        <p:txBody>
          <a:bodyPr wrap="none" rtlCol="0">
            <a:spAutoFit/>
          </a:bodyPr>
          <a:lstStyle/>
          <a:p>
            <a:r>
              <a:rPr kumimoji="1" lang="ja-JP" altLang="en-US" dirty="0"/>
              <a:t>パラメーター変数</a:t>
            </a:r>
            <a:r>
              <a:rPr kumimoji="1" lang="en-US" altLang="ja-JP" dirty="0"/>
              <a:t>a</a:t>
            </a:r>
            <a:r>
              <a:rPr kumimoji="1" lang="ja-JP" altLang="en-US" dirty="0"/>
              <a:t>と変数</a:t>
            </a:r>
            <a:r>
              <a:rPr kumimoji="1" lang="en-US" altLang="ja-JP" dirty="0"/>
              <a:t>x</a:t>
            </a:r>
            <a:r>
              <a:rPr kumimoji="1" lang="ja-JP" altLang="en-US" dirty="0"/>
              <a:t>が宣言されていま</a:t>
            </a:r>
            <a:r>
              <a:rPr lang="ja-JP" altLang="en-US" dirty="0"/>
              <a:t>す。</a:t>
            </a:r>
            <a:endParaRPr lang="en-US" altLang="ja-JP" dirty="0"/>
          </a:p>
          <a:p>
            <a:r>
              <a:rPr kumimoji="1" lang="ja-JP" altLang="en-US" dirty="0"/>
              <a:t>「</a:t>
            </a:r>
            <a:r>
              <a:rPr kumimoji="1" lang="en-US" altLang="ja-JP" dirty="0"/>
              <a:t>Real</a:t>
            </a:r>
            <a:r>
              <a:rPr kumimoji="1" lang="ja-JP" altLang="en-US" dirty="0"/>
              <a:t>」は未知数となる実数型、</a:t>
            </a:r>
            <a:endParaRPr kumimoji="1" lang="en-US" altLang="ja-JP" dirty="0"/>
          </a:p>
          <a:p>
            <a:r>
              <a:rPr lang="ja-JP" altLang="en-US" dirty="0"/>
              <a:t>「</a:t>
            </a:r>
            <a:r>
              <a:rPr lang="en-US" altLang="ja-JP" dirty="0"/>
              <a:t>parameter</a:t>
            </a:r>
            <a:r>
              <a:rPr lang="ja-JP" altLang="en-US" dirty="0"/>
              <a:t>」はユーザーが入力する既知数</a:t>
            </a:r>
            <a:r>
              <a:rPr kumimoji="1" lang="ja-JP" altLang="en-US" dirty="0"/>
              <a:t>で</a:t>
            </a:r>
            <a:r>
              <a:rPr lang="ja-JP" altLang="en-US" dirty="0"/>
              <a:t>す。</a:t>
            </a:r>
            <a:endParaRPr lang="en-US" altLang="ja-JP" dirty="0"/>
          </a:p>
          <a:p>
            <a:r>
              <a:rPr kumimoji="1" lang="ja-JP" altLang="en-US" dirty="0"/>
              <a:t>「</a:t>
            </a:r>
            <a:r>
              <a:rPr kumimoji="1" lang="en-US" altLang="ja-JP" dirty="0"/>
              <a:t>start=1</a:t>
            </a:r>
            <a:r>
              <a:rPr kumimoji="1" lang="ja-JP" altLang="en-US" dirty="0"/>
              <a:t>」は初期値が</a:t>
            </a:r>
            <a:r>
              <a:rPr kumimoji="1" lang="en-US" altLang="ja-JP" dirty="0"/>
              <a:t>1</a:t>
            </a:r>
            <a:r>
              <a:rPr kumimoji="1" lang="ja-JP" altLang="en-US" dirty="0"/>
              <a:t>という意味です。</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FF25B0-BA2A-4EA5-AB07-9A75C124C56C}"/>
                  </a:ext>
                </a:extLst>
              </p:cNvPr>
              <p:cNvSpPr txBox="1"/>
              <p:nvPr/>
            </p:nvSpPr>
            <p:spPr>
              <a:xfrm>
                <a:off x="6997700" y="3598707"/>
                <a:ext cx="5262979" cy="2984278"/>
              </a:xfrm>
              <a:prstGeom prst="rect">
                <a:avLst/>
              </a:prstGeom>
              <a:noFill/>
            </p:spPr>
            <p:txBody>
              <a:bodyPr wrap="none" rtlCol="0">
                <a:spAutoFit/>
              </a:bodyPr>
              <a:lstStyle/>
              <a:p>
                <a:r>
                  <a:rPr lang="ja-JP" altLang="en-US" dirty="0"/>
                  <a:t>方程式 </a:t>
                </a:r>
                <a14:m>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𝑑𝑥</m:t>
                        </m:r>
                      </m:num>
                      <m:den>
                        <m:r>
                          <a:rPr lang="en-US" altLang="ja-JP" i="1">
                            <a:latin typeface="Cambria Math" panose="02040503050406030204" pitchFamily="18" charset="0"/>
                          </a:rPr>
                          <m:t>𝑑𝑡</m:t>
                        </m:r>
                      </m:den>
                    </m:f>
                    <m:r>
                      <a:rPr lang="en-US" altLang="ja-JP" i="1">
                        <a:latin typeface="Cambria Math" panose="02040503050406030204" pitchFamily="18" charset="0"/>
                      </a:rPr>
                      <m:t>=</m:t>
                    </m:r>
                    <m:r>
                      <m:rPr>
                        <m:sty m:val="p"/>
                      </m:rPr>
                      <a:rPr lang="en-US" altLang="ja-JP">
                        <a:latin typeface="Cambria Math" panose="02040503050406030204" pitchFamily="18" charset="0"/>
                      </a:rPr>
                      <m:t>a</m:t>
                    </m:r>
                    <m:r>
                      <a:rPr lang="en-US" altLang="ja-JP" i="1">
                        <a:latin typeface="Cambria Math" panose="02040503050406030204" pitchFamily="18" charset="0"/>
                      </a:rPr>
                      <m:t>𝑥</m:t>
                    </m:r>
                  </m:oMath>
                </a14:m>
                <a:r>
                  <a:rPr lang="ja-JP" altLang="en-US" dirty="0"/>
                  <a:t> を解く、というコマンドです。</a:t>
                </a:r>
                <a:endParaRPr lang="en-US" altLang="ja-JP" dirty="0"/>
              </a:p>
              <a:p>
                <a:endParaRPr lang="en-US" altLang="ja-JP" dirty="0"/>
              </a:p>
              <a:p>
                <a:r>
                  <a:rPr lang="ja-JP" altLang="en-US" dirty="0"/>
                  <a:t>一般的なプログラミング言語では</a:t>
                </a:r>
                <a:endParaRPr lang="en-US" altLang="ja-JP" dirty="0"/>
              </a:p>
              <a:p>
                <a:r>
                  <a:rPr lang="ja-JP" altLang="en-US" dirty="0"/>
                  <a:t>「左辺に右辺を代入する」という意味ですが</a:t>
                </a:r>
                <a:endParaRPr lang="en-US" altLang="ja-JP" dirty="0"/>
              </a:p>
              <a:p>
                <a:r>
                  <a:rPr lang="en-US" altLang="ja-JP" dirty="0" err="1"/>
                  <a:t>Modelica</a:t>
                </a:r>
                <a:r>
                  <a:rPr lang="ja-JP" altLang="en-US" dirty="0"/>
                  <a:t>言語では</a:t>
                </a:r>
                <a:endParaRPr lang="en-US" altLang="ja-JP" dirty="0"/>
              </a:p>
              <a:p>
                <a:r>
                  <a:rPr lang="ja-JP" altLang="en-US" dirty="0"/>
                  <a:t>「左辺と右辺が等しい」という意味になります。</a:t>
                </a:r>
                <a:endParaRPr lang="en-US" altLang="ja-JP" dirty="0"/>
              </a:p>
              <a:p>
                <a:r>
                  <a:rPr lang="ja-JP" altLang="en-US" dirty="0"/>
                  <a:t>左辺と右辺が等しくなるように</a:t>
                </a:r>
                <a:endParaRPr lang="en-US" altLang="ja-JP" dirty="0"/>
              </a:p>
              <a:p>
                <a:r>
                  <a:rPr lang="ja-JP" altLang="en-US" dirty="0"/>
                  <a:t>未知数</a:t>
                </a:r>
                <a:r>
                  <a:rPr lang="en-US" altLang="ja-JP" dirty="0"/>
                  <a:t>x</a:t>
                </a:r>
                <a:r>
                  <a:rPr lang="ja-JP" altLang="en-US" dirty="0"/>
                  <a:t>は自動的に解が求まります。</a:t>
                </a:r>
                <a:endParaRPr lang="en-US" altLang="ja-JP" dirty="0"/>
              </a:p>
              <a:p>
                <a:r>
                  <a:rPr lang="ja-JP" altLang="en-US" dirty="0"/>
                  <a:t>また、</a:t>
                </a:r>
                <a:r>
                  <a:rPr lang="en-US" altLang="ja-JP" dirty="0"/>
                  <a:t>der()</a:t>
                </a:r>
                <a:r>
                  <a:rPr lang="ja-JP" altLang="en-US" dirty="0"/>
                  <a:t>は時間微分オペレータで</a:t>
                </a:r>
                <a:endParaRPr lang="en-US" altLang="ja-JP" dirty="0"/>
              </a:p>
              <a:p>
                <a:r>
                  <a:rPr lang="en-US" altLang="ja-JP" dirty="0"/>
                  <a:t>()</a:t>
                </a:r>
                <a:r>
                  <a:rPr lang="ja-JP" altLang="en-US" dirty="0"/>
                  <a:t>内の変数の一階の時間微分項を表しています。</a:t>
                </a:r>
                <a:endParaRPr lang="en-US" altLang="ja-JP" dirty="0"/>
              </a:p>
            </p:txBody>
          </p:sp>
        </mc:Choice>
        <mc:Fallback xmlns="">
          <p:sp>
            <p:nvSpPr>
              <p:cNvPr id="12" name="テキスト ボックス 11">
                <a:extLst>
                  <a:ext uri="{FF2B5EF4-FFF2-40B4-BE49-F238E27FC236}">
                    <a16:creationId xmlns:a16="http://schemas.microsoft.com/office/drawing/2014/main" id="{A1FF25B0-BA2A-4EA5-AB07-9A75C124C56C}"/>
                  </a:ext>
                </a:extLst>
              </p:cNvPr>
              <p:cNvSpPr txBox="1">
                <a:spLocks noRot="1" noChangeAspect="1" noMove="1" noResize="1" noEditPoints="1" noAdjustHandles="1" noChangeArrowheads="1" noChangeShapeType="1" noTextEdit="1"/>
              </p:cNvSpPr>
              <p:nvPr/>
            </p:nvSpPr>
            <p:spPr>
              <a:xfrm>
                <a:off x="6997700" y="3598707"/>
                <a:ext cx="5262979" cy="2984278"/>
              </a:xfrm>
              <a:prstGeom prst="rect">
                <a:avLst/>
              </a:prstGeom>
              <a:blipFill>
                <a:blip r:embed="rId3"/>
                <a:stretch>
                  <a:fillRect l="-1043" r="-348" b="-2245"/>
                </a:stretch>
              </a:blipFill>
            </p:spPr>
            <p:txBody>
              <a:bodyPr/>
              <a:lstStyle/>
              <a:p>
                <a:r>
                  <a:rPr lang="ja-JP" altLang="en-US">
                    <a:noFill/>
                  </a:rPr>
                  <a:t> </a:t>
                </a:r>
              </a:p>
            </p:txBody>
          </p:sp>
        </mc:Fallback>
      </mc:AlternateContent>
      <p:sp>
        <p:nvSpPr>
          <p:cNvPr id="2" name="正方形/長方形 1"/>
          <p:cNvSpPr/>
          <p:nvPr/>
        </p:nvSpPr>
        <p:spPr>
          <a:xfrm>
            <a:off x="6574164" y="1262924"/>
            <a:ext cx="2600392" cy="369332"/>
          </a:xfrm>
          <a:prstGeom prst="rect">
            <a:avLst/>
          </a:prstGeom>
        </p:spPr>
        <p:txBody>
          <a:bodyPr wrap="none">
            <a:spAutoFit/>
          </a:bodyPr>
          <a:lstStyle/>
          <a:p>
            <a:r>
              <a:rPr lang="en-US" altLang="ja-JP" b="1" u="sng" dirty="0"/>
              <a:t>declaration</a:t>
            </a:r>
            <a:r>
              <a:rPr lang="ja-JP" altLang="en-US" b="1" u="sng" dirty="0"/>
              <a:t>セクション</a:t>
            </a:r>
          </a:p>
        </p:txBody>
      </p:sp>
      <p:sp>
        <p:nvSpPr>
          <p:cNvPr id="11" name="テキスト ボックス 10">
            <a:extLst>
              <a:ext uri="{FF2B5EF4-FFF2-40B4-BE49-F238E27FC236}">
                <a16:creationId xmlns:a16="http://schemas.microsoft.com/office/drawing/2014/main" id="{C9BB9A1B-E56E-41A0-AEDD-E1B42E1EF169}"/>
              </a:ext>
            </a:extLst>
          </p:cNvPr>
          <p:cNvSpPr txBox="1"/>
          <p:nvPr/>
        </p:nvSpPr>
        <p:spPr>
          <a:xfrm>
            <a:off x="6622899" y="3235326"/>
            <a:ext cx="2326278" cy="369332"/>
          </a:xfrm>
          <a:prstGeom prst="rect">
            <a:avLst/>
          </a:prstGeom>
          <a:noFill/>
        </p:spPr>
        <p:txBody>
          <a:bodyPr wrap="none" rtlCol="0">
            <a:spAutoFit/>
          </a:bodyPr>
          <a:lstStyle/>
          <a:p>
            <a:r>
              <a:rPr lang="en-US" altLang="ja-JP" b="1" u="sng" dirty="0"/>
              <a:t>equation</a:t>
            </a:r>
            <a:r>
              <a:rPr kumimoji="1" lang="ja-JP" altLang="en-US" b="1" u="sng" dirty="0"/>
              <a:t>セクション</a:t>
            </a:r>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5" name="テキスト ボックス 4"/>
          <p:cNvSpPr txBox="1"/>
          <p:nvPr/>
        </p:nvSpPr>
        <p:spPr>
          <a:xfrm>
            <a:off x="76727" y="4931822"/>
            <a:ext cx="5567550" cy="1107996"/>
          </a:xfrm>
          <a:prstGeom prst="rect">
            <a:avLst/>
          </a:prstGeom>
          <a:solidFill>
            <a:schemeClr val="accent6">
              <a:lumMod val="20000"/>
              <a:lumOff val="80000"/>
            </a:schemeClr>
          </a:solidFill>
        </p:spPr>
        <p:txBody>
          <a:bodyPr wrap="none" rtlCol="0">
            <a:spAutoFit/>
          </a:bodyPr>
          <a:lstStyle/>
          <a:p>
            <a:r>
              <a:rPr kumimoji="1" lang="en-US" altLang="ja-JP" sz="1600" dirty="0"/>
              <a:t>Tips</a:t>
            </a:r>
          </a:p>
          <a:p>
            <a:r>
              <a:rPr lang="en-US" altLang="ja-JP" sz="1600" dirty="0"/>
              <a:t>  </a:t>
            </a:r>
            <a:r>
              <a:rPr lang="ja-JP" altLang="en-US" sz="1600" dirty="0"/>
              <a:t>テキストビューで「</a:t>
            </a:r>
            <a:r>
              <a:rPr lang="en-US" altLang="ja-JP" sz="1600" dirty="0"/>
              <a:t>r</a:t>
            </a:r>
            <a:r>
              <a:rPr lang="ja-JP" altLang="en-US" sz="1600" dirty="0"/>
              <a:t>」と入力すると「</a:t>
            </a:r>
            <a:r>
              <a:rPr lang="en-US" altLang="ja-JP" sz="1600" dirty="0"/>
              <a:t>Real</a:t>
            </a:r>
            <a:r>
              <a:rPr lang="ja-JP" altLang="en-US" sz="1600" dirty="0"/>
              <a:t>」などの</a:t>
            </a:r>
            <a:endParaRPr lang="en-US" altLang="ja-JP" sz="1600" dirty="0"/>
          </a:p>
          <a:p>
            <a:r>
              <a:rPr lang="ja-JP" altLang="en-US" sz="1600" dirty="0"/>
              <a:t>予約語が表示されます。</a:t>
            </a:r>
            <a:r>
              <a:rPr lang="en-US" altLang="ja-JP" sz="1600" dirty="0"/>
              <a:t>Tab</a:t>
            </a:r>
            <a:r>
              <a:rPr lang="ja-JP" altLang="en-US" sz="1600" dirty="0"/>
              <a:t>キーや</a:t>
            </a:r>
            <a:r>
              <a:rPr lang="en-US" altLang="ja-JP" sz="1600" dirty="0"/>
              <a:t>Enter</a:t>
            </a:r>
            <a:r>
              <a:rPr lang="ja-JP" altLang="en-US" sz="1600" dirty="0"/>
              <a:t>キーを押すことで</a:t>
            </a:r>
            <a:endParaRPr lang="en-US" altLang="ja-JP" sz="1600" dirty="0"/>
          </a:p>
          <a:p>
            <a:r>
              <a:rPr lang="ja-JP" altLang="en-US" sz="1600"/>
              <a:t>反映</a:t>
            </a:r>
            <a:r>
              <a:rPr kumimoji="1" lang="ja-JP" altLang="en-US" sz="1600"/>
              <a:t>されるので使いこなすと非常に便利です。</a:t>
            </a:r>
            <a:endParaRPr kumimoji="1" lang="ja-JP" altLang="en-US" sz="1600" dirty="0"/>
          </a:p>
        </p:txBody>
      </p:sp>
    </p:spTree>
    <p:extLst>
      <p:ext uri="{BB962C8B-B14F-4D97-AF65-F5344CB8AC3E}">
        <p14:creationId xmlns:p14="http://schemas.microsoft.com/office/powerpoint/2010/main" val="3805233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30">
            <a:extLst>
              <a:ext uri="{FF2B5EF4-FFF2-40B4-BE49-F238E27FC236}">
                <a16:creationId xmlns:a16="http://schemas.microsoft.com/office/drawing/2014/main" id="{3E53CF06-ACC4-43D7-8B29-42060A7D8065}"/>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モデルのチェック</a:t>
            </a:r>
            <a:endParaRPr lang="en-US" altLang="ja-JP" dirty="0"/>
          </a:p>
        </p:txBody>
      </p:sp>
      <p:pic>
        <p:nvPicPr>
          <p:cNvPr id="3" name="図 2">
            <a:extLst>
              <a:ext uri="{FF2B5EF4-FFF2-40B4-BE49-F238E27FC236}">
                <a16:creationId xmlns:a16="http://schemas.microsoft.com/office/drawing/2014/main" id="{F12B8969-DC62-457A-82E2-895BC79E6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160" y="1609234"/>
            <a:ext cx="4767263" cy="690809"/>
          </a:xfrm>
          <a:prstGeom prst="rect">
            <a:avLst/>
          </a:prstGeom>
        </p:spPr>
      </p:pic>
      <p:sp>
        <p:nvSpPr>
          <p:cNvPr id="4" name="四角形: 角を丸くする 3">
            <a:extLst>
              <a:ext uri="{FF2B5EF4-FFF2-40B4-BE49-F238E27FC236}">
                <a16:creationId xmlns:a16="http://schemas.microsoft.com/office/drawing/2014/main" id="{A73D5128-CFF3-45D8-A9F3-FA7F76E6C006}"/>
              </a:ext>
            </a:extLst>
          </p:cNvPr>
          <p:cNvSpPr/>
          <p:nvPr/>
        </p:nvSpPr>
        <p:spPr>
          <a:xfrm>
            <a:off x="2724247" y="1633358"/>
            <a:ext cx="714913" cy="6714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54687F0-3C97-4D0F-A4E8-A5201AC0B377}"/>
              </a:ext>
            </a:extLst>
          </p:cNvPr>
          <p:cNvSpPr txBox="1"/>
          <p:nvPr/>
        </p:nvSpPr>
        <p:spPr>
          <a:xfrm>
            <a:off x="520700" y="1047750"/>
            <a:ext cx="11158220" cy="369332"/>
          </a:xfrm>
          <a:prstGeom prst="rect">
            <a:avLst/>
          </a:prstGeom>
          <a:noFill/>
        </p:spPr>
        <p:txBody>
          <a:bodyPr wrap="square" rtlCol="0">
            <a:spAutoFit/>
          </a:bodyPr>
          <a:lstStyle/>
          <a:p>
            <a:r>
              <a:rPr kumimoji="1" lang="ja-JP" altLang="en-US" dirty="0"/>
              <a:t>方程式が解くことが可能か</a:t>
            </a:r>
            <a:r>
              <a:rPr lang="ja-JP" altLang="en-US" dirty="0"/>
              <a:t>どうかやモデルのエラーを</a:t>
            </a:r>
            <a:r>
              <a:rPr kumimoji="1" lang="ja-JP" altLang="en-US" dirty="0"/>
              <a:t>以下の「モデルチェック」によって</a:t>
            </a:r>
            <a:r>
              <a:rPr lang="ja-JP" altLang="en-US" dirty="0"/>
              <a:t>確認できます。</a:t>
            </a:r>
            <a:endParaRPr kumimoji="1" lang="ja-JP" altLang="en-US" dirty="0"/>
          </a:p>
        </p:txBody>
      </p:sp>
      <p:sp>
        <p:nvSpPr>
          <p:cNvPr id="9" name="テキスト ボックス 8">
            <a:extLst>
              <a:ext uri="{FF2B5EF4-FFF2-40B4-BE49-F238E27FC236}">
                <a16:creationId xmlns:a16="http://schemas.microsoft.com/office/drawing/2014/main" id="{C24F1B80-FE28-4038-AC4E-A74DD4871F21}"/>
              </a:ext>
            </a:extLst>
          </p:cNvPr>
          <p:cNvSpPr txBox="1"/>
          <p:nvPr/>
        </p:nvSpPr>
        <p:spPr>
          <a:xfrm>
            <a:off x="651510" y="5156021"/>
            <a:ext cx="10341293" cy="1200329"/>
          </a:xfrm>
          <a:prstGeom prst="rect">
            <a:avLst/>
          </a:prstGeom>
          <a:noFill/>
        </p:spPr>
        <p:txBody>
          <a:bodyPr wrap="none" rtlCol="0">
            <a:spAutoFit/>
          </a:bodyPr>
          <a:lstStyle/>
          <a:p>
            <a:r>
              <a:rPr lang="ja-JP" altLang="en-US" dirty="0"/>
              <a:t>「</a:t>
            </a:r>
            <a:r>
              <a:rPr lang="en-US" altLang="ja-JP" dirty="0"/>
              <a:t>Check of “</a:t>
            </a:r>
            <a:r>
              <a:rPr lang="ja-JP" altLang="en-US" dirty="0"/>
              <a:t>モデル名</a:t>
            </a:r>
            <a:r>
              <a:rPr lang="en-US" altLang="ja-JP" dirty="0"/>
              <a:t>” completed successfully.</a:t>
            </a:r>
            <a:r>
              <a:rPr lang="ja-JP" altLang="en-US" dirty="0"/>
              <a:t>」と表示されたら文法上のエラーはありません。</a:t>
            </a:r>
            <a:endParaRPr lang="en-US" altLang="ja-JP" dirty="0"/>
          </a:p>
          <a:p>
            <a:r>
              <a:rPr kumimoji="1" lang="ja-JP" altLang="en-US" dirty="0"/>
              <a:t>「</a:t>
            </a:r>
            <a:r>
              <a:rPr lang="en-US" altLang="ja-JP" dirty="0"/>
              <a:t>Class “</a:t>
            </a:r>
            <a:r>
              <a:rPr lang="ja-JP" altLang="en-US" dirty="0"/>
              <a:t>モデル名</a:t>
            </a:r>
            <a:r>
              <a:rPr lang="en-US" altLang="ja-JP" dirty="0"/>
              <a:t>” has 1 equation(s) and 1 variable(s).</a:t>
            </a:r>
            <a:r>
              <a:rPr kumimoji="1" lang="ja-JP" altLang="en-US" dirty="0"/>
              <a:t>」の表示の中の</a:t>
            </a:r>
            <a:r>
              <a:rPr lang="en-US" altLang="ja-JP" dirty="0"/>
              <a:t>equation</a:t>
            </a:r>
            <a:r>
              <a:rPr lang="ja-JP" altLang="en-US" dirty="0"/>
              <a:t>と</a:t>
            </a:r>
            <a:r>
              <a:rPr lang="en-US" altLang="ja-JP" dirty="0"/>
              <a:t>variable</a:t>
            </a:r>
            <a:r>
              <a:rPr lang="ja-JP" altLang="en-US" dirty="0"/>
              <a:t>の数が</a:t>
            </a:r>
            <a:endParaRPr lang="en-US" altLang="ja-JP" dirty="0"/>
          </a:p>
          <a:p>
            <a:r>
              <a:rPr kumimoji="1" lang="ja-JP" altLang="en-US" dirty="0"/>
              <a:t>等しいことを確認してください。等しくなければ方程式を解くことができずエラーが発生します。</a:t>
            </a:r>
            <a:endParaRPr kumimoji="1" lang="en-US" altLang="ja-JP" dirty="0"/>
          </a:p>
          <a:p>
            <a:r>
              <a:rPr lang="en-US" altLang="ja-JP" dirty="0"/>
              <a:t>Trivial equation</a:t>
            </a:r>
            <a:r>
              <a:rPr lang="ja-JP" altLang="en-US" dirty="0"/>
              <a:t>は自明な式という意味です。</a:t>
            </a:r>
            <a:endParaRPr kumimoji="1" lang="ja-JP" altLang="en-US" dirty="0"/>
          </a:p>
        </p:txBody>
      </p:sp>
      <p:pic>
        <p:nvPicPr>
          <p:cNvPr id="10" name="図 9">
            <a:extLst>
              <a:ext uri="{FF2B5EF4-FFF2-40B4-BE49-F238E27FC236}">
                <a16:creationId xmlns:a16="http://schemas.microsoft.com/office/drawing/2014/main" id="{1A387613-0939-4E9F-8FE7-B5AB5567B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809" y="2964111"/>
            <a:ext cx="8142631" cy="1976010"/>
          </a:xfrm>
          <a:prstGeom prst="rect">
            <a:avLst/>
          </a:prstGeom>
        </p:spPr>
      </p:pic>
      <p:cxnSp>
        <p:nvCxnSpPr>
          <p:cNvPr id="11" name="直線矢印コネクタ 10">
            <a:extLst>
              <a:ext uri="{FF2B5EF4-FFF2-40B4-BE49-F238E27FC236}">
                <a16:creationId xmlns:a16="http://schemas.microsoft.com/office/drawing/2014/main" id="{C3B8E875-2E29-44B5-9C9C-07D484D39D05}"/>
              </a:ext>
            </a:extLst>
          </p:cNvPr>
          <p:cNvCxnSpPr>
            <a:cxnSpLocks/>
            <a:stCxn id="4" idx="2"/>
          </p:cNvCxnSpPr>
          <p:nvPr/>
        </p:nvCxnSpPr>
        <p:spPr>
          <a:xfrm flipH="1">
            <a:off x="2848610" y="2304806"/>
            <a:ext cx="233094" cy="65930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Tree>
    <p:extLst>
      <p:ext uri="{BB962C8B-B14F-4D97-AF65-F5344CB8AC3E}">
        <p14:creationId xmlns:p14="http://schemas.microsoft.com/office/powerpoint/2010/main" val="2328695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368684" y="2214879"/>
            <a:ext cx="7376617" cy="4498569"/>
          </a:xfrm>
          <a:prstGeom prst="rect">
            <a:avLst/>
          </a:prstGeom>
        </p:spPr>
      </p:pic>
      <p:sp>
        <p:nvSpPr>
          <p:cNvPr id="2" name="Shape 130">
            <a:extLst>
              <a:ext uri="{FF2B5EF4-FFF2-40B4-BE49-F238E27FC236}">
                <a16:creationId xmlns:a16="http://schemas.microsoft.com/office/drawing/2014/main" id="{3E53CF06-ACC4-43D7-8B29-42060A7D8065}"/>
              </a:ext>
            </a:extLst>
          </p:cNvPr>
          <p:cNvSpPr/>
          <p:nvPr/>
        </p:nvSpPr>
        <p:spPr>
          <a:xfrm>
            <a:off x="179666" y="87415"/>
            <a:ext cx="373339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解析実行 </a:t>
            </a:r>
            <a:r>
              <a:rPr lang="en-US" altLang="ja-JP" dirty="0"/>
              <a:t>&amp; </a:t>
            </a:r>
            <a:r>
              <a:rPr lang="ja-JP" altLang="en-US" dirty="0"/>
              <a:t>結果表示</a:t>
            </a:r>
            <a:endParaRPr lang="en-US" altLang="ja-JP" dirty="0"/>
          </a:p>
        </p:txBody>
      </p:sp>
      <p:pic>
        <p:nvPicPr>
          <p:cNvPr id="3" name="図 2">
            <a:extLst>
              <a:ext uri="{FF2B5EF4-FFF2-40B4-BE49-F238E27FC236}">
                <a16:creationId xmlns:a16="http://schemas.microsoft.com/office/drawing/2014/main" id="{F12B8969-DC62-457A-82E2-895BC79E6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158701"/>
            <a:ext cx="4767263" cy="690809"/>
          </a:xfrm>
          <a:prstGeom prst="rect">
            <a:avLst/>
          </a:prstGeom>
        </p:spPr>
      </p:pic>
      <p:sp>
        <p:nvSpPr>
          <p:cNvPr id="4" name="四角形: 角を丸くする 3">
            <a:extLst>
              <a:ext uri="{FF2B5EF4-FFF2-40B4-BE49-F238E27FC236}">
                <a16:creationId xmlns:a16="http://schemas.microsoft.com/office/drawing/2014/main" id="{A73D5128-CFF3-45D8-A9F3-FA7F76E6C006}"/>
              </a:ext>
            </a:extLst>
          </p:cNvPr>
          <p:cNvSpPr/>
          <p:nvPr/>
        </p:nvSpPr>
        <p:spPr>
          <a:xfrm>
            <a:off x="2987137" y="1217969"/>
            <a:ext cx="714913" cy="6714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54687F0-3C97-4D0F-A4E8-A5201AC0B377}"/>
              </a:ext>
            </a:extLst>
          </p:cNvPr>
          <p:cNvSpPr txBox="1"/>
          <p:nvPr/>
        </p:nvSpPr>
        <p:spPr>
          <a:xfrm>
            <a:off x="358240" y="754822"/>
            <a:ext cx="7109639" cy="369332"/>
          </a:xfrm>
          <a:prstGeom prst="rect">
            <a:avLst/>
          </a:prstGeom>
          <a:noFill/>
        </p:spPr>
        <p:txBody>
          <a:bodyPr wrap="none" rtlCol="0">
            <a:spAutoFit/>
          </a:bodyPr>
          <a:lstStyle/>
          <a:p>
            <a:r>
              <a:rPr kumimoji="1" lang="ja-JP" altLang="en-US" dirty="0"/>
              <a:t>以下の「シミュレート」をクリックし、解析を実行してください。</a:t>
            </a:r>
          </a:p>
        </p:txBody>
      </p:sp>
      <p:cxnSp>
        <p:nvCxnSpPr>
          <p:cNvPr id="12" name="直線矢印コネクタ 11">
            <a:extLst>
              <a:ext uri="{FF2B5EF4-FFF2-40B4-BE49-F238E27FC236}">
                <a16:creationId xmlns:a16="http://schemas.microsoft.com/office/drawing/2014/main" id="{123E9B1F-1420-4A47-918A-7AF811251EFC}"/>
              </a:ext>
            </a:extLst>
          </p:cNvPr>
          <p:cNvCxnSpPr>
            <a:cxnSpLocks/>
            <a:stCxn id="4" idx="2"/>
          </p:cNvCxnSpPr>
          <p:nvPr/>
        </p:nvCxnSpPr>
        <p:spPr>
          <a:xfrm>
            <a:off x="3344594" y="1889417"/>
            <a:ext cx="154256" cy="22738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84CADBAE-49E9-480F-8A3F-19ADA9D77730}"/>
              </a:ext>
            </a:extLst>
          </p:cNvPr>
          <p:cNvSpPr/>
          <p:nvPr/>
        </p:nvSpPr>
        <p:spPr>
          <a:xfrm>
            <a:off x="6780429" y="4114738"/>
            <a:ext cx="1682851" cy="19398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B6E046F-C680-441A-8504-FFD7E911A7BE}"/>
              </a:ext>
            </a:extLst>
          </p:cNvPr>
          <p:cNvCxnSpPr>
            <a:cxnSpLocks/>
            <a:endCxn id="15" idx="3"/>
          </p:cNvCxnSpPr>
          <p:nvPr/>
        </p:nvCxnSpPr>
        <p:spPr>
          <a:xfrm flipH="1">
            <a:off x="8463280" y="3075636"/>
            <a:ext cx="805864" cy="113609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CAB41D6-E6C4-44BF-98D2-8090D3FADE46}"/>
              </a:ext>
            </a:extLst>
          </p:cNvPr>
          <p:cNvSpPr txBox="1"/>
          <p:nvPr/>
        </p:nvSpPr>
        <p:spPr>
          <a:xfrm>
            <a:off x="9321800" y="2890970"/>
            <a:ext cx="2836033" cy="646331"/>
          </a:xfrm>
          <a:prstGeom prst="rect">
            <a:avLst/>
          </a:prstGeom>
          <a:noFill/>
        </p:spPr>
        <p:txBody>
          <a:bodyPr wrap="none" rtlCol="0">
            <a:spAutoFit/>
          </a:bodyPr>
          <a:lstStyle/>
          <a:p>
            <a:r>
              <a:rPr kumimoji="1" lang="ja-JP" altLang="en-US" dirty="0"/>
              <a:t>変数</a:t>
            </a:r>
            <a:r>
              <a:rPr kumimoji="1" lang="en-US" altLang="ja-JP" dirty="0"/>
              <a:t>x</a:t>
            </a:r>
            <a:r>
              <a:rPr kumimoji="1" lang="ja-JP" altLang="en-US" dirty="0"/>
              <a:t>にチェックを入れて</a:t>
            </a:r>
            <a:endParaRPr kumimoji="1" lang="en-US" altLang="ja-JP" dirty="0"/>
          </a:p>
          <a:p>
            <a:r>
              <a:rPr kumimoji="1" lang="ja-JP" altLang="en-US" dirty="0"/>
              <a:t>結果を表示してください</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6A74E1AC-58A0-490A-B8EC-1EF03833F6BD}"/>
                  </a:ext>
                </a:extLst>
              </p:cNvPr>
              <p:cNvSpPr txBox="1"/>
              <p:nvPr/>
            </p:nvSpPr>
            <p:spPr>
              <a:xfrm>
                <a:off x="9133840" y="4195323"/>
                <a:ext cx="3058160" cy="1754326"/>
              </a:xfrm>
              <a:prstGeom prst="rect">
                <a:avLst/>
              </a:prstGeom>
              <a:noFill/>
            </p:spPr>
            <p:txBody>
              <a:bodyPr wrap="square" rtlCol="0">
                <a:spAutoFit/>
              </a:bodyPr>
              <a:lstStyle/>
              <a:p>
                <a:r>
                  <a:rPr lang="ja-JP" altLang="en-US" dirty="0"/>
                  <a:t>グラフが</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𝑡</m:t>
                        </m:r>
                      </m:sup>
                    </m:sSup>
                  </m:oMath>
                </a14:m>
                <a:r>
                  <a:rPr lang="ja-JP" altLang="en-US" dirty="0"/>
                  <a:t>となっていることを確認してください</a:t>
                </a:r>
                <a:endParaRPr lang="en-US" altLang="ja-JP" dirty="0"/>
              </a:p>
              <a:p>
                <a:endParaRPr lang="en-US" altLang="ja-JP" dirty="0"/>
              </a:p>
              <a:p>
                <a:r>
                  <a:rPr lang="ja-JP" altLang="en-US" dirty="0"/>
                  <a:t>また、式を変形し様々な式を解くことができることを確認してください</a:t>
                </a:r>
                <a:endParaRPr lang="en-US" altLang="ja-JP" dirty="0"/>
              </a:p>
            </p:txBody>
          </p:sp>
        </mc:Choice>
        <mc:Fallback xmlns="">
          <p:sp>
            <p:nvSpPr>
              <p:cNvPr id="19" name="テキスト ボックス 18">
                <a:extLst>
                  <a:ext uri="{FF2B5EF4-FFF2-40B4-BE49-F238E27FC236}">
                    <a16:creationId xmlns:a16="http://schemas.microsoft.com/office/drawing/2014/main" id="{6A74E1AC-58A0-490A-B8EC-1EF03833F6BD}"/>
                  </a:ext>
                </a:extLst>
              </p:cNvPr>
              <p:cNvSpPr txBox="1">
                <a:spLocks noRot="1" noChangeAspect="1" noMove="1" noResize="1" noEditPoints="1" noAdjustHandles="1" noChangeArrowheads="1" noChangeShapeType="1" noTextEdit="1"/>
              </p:cNvSpPr>
              <p:nvPr/>
            </p:nvSpPr>
            <p:spPr>
              <a:xfrm>
                <a:off x="9133840" y="4195323"/>
                <a:ext cx="3058160" cy="1754326"/>
              </a:xfrm>
              <a:prstGeom prst="rect">
                <a:avLst/>
              </a:prstGeom>
              <a:blipFill>
                <a:blip r:embed="rId4"/>
                <a:stretch>
                  <a:fillRect l="-1594" t="-1389" r="-398" b="-4514"/>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Tree>
    <p:extLst>
      <p:ext uri="{BB962C8B-B14F-4D97-AF65-F5344CB8AC3E}">
        <p14:creationId xmlns:p14="http://schemas.microsoft.com/office/powerpoint/2010/main" val="40528392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3609</TotalTime>
  <Words>903</Words>
  <Application>Microsoft Office PowerPoint</Application>
  <PresentationFormat>ワイド画面</PresentationFormat>
  <Paragraphs>120</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YuMincho Medium</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172</cp:revision>
  <dcterms:created xsi:type="dcterms:W3CDTF">2017-07-29T00:52:37Z</dcterms:created>
  <dcterms:modified xsi:type="dcterms:W3CDTF">2021-08-23T14:38:00Z</dcterms:modified>
</cp:coreProperties>
</file>