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3" r:id="rId3"/>
    <p:sldId id="333" r:id="rId4"/>
    <p:sldId id="290" r:id="rId5"/>
    <p:sldId id="297" r:id="rId6"/>
    <p:sldId id="331" r:id="rId7"/>
    <p:sldId id="330" r:id="rId8"/>
    <p:sldId id="281" r:id="rId9"/>
    <p:sldId id="304" r:id="rId10"/>
    <p:sldId id="329" r:id="rId11"/>
    <p:sldId id="302" r:id="rId12"/>
    <p:sldId id="308" r:id="rId13"/>
    <p:sldId id="305" r:id="rId14"/>
    <p:sldId id="315" r:id="rId15"/>
    <p:sldId id="334" r:id="rId16"/>
    <p:sldId id="316" r:id="rId17"/>
    <p:sldId id="317" r:id="rId18"/>
    <p:sldId id="318" r:id="rId19"/>
    <p:sldId id="313" r:id="rId20"/>
    <p:sldId id="336" r:id="rId21"/>
    <p:sldId id="319" r:id="rId22"/>
    <p:sldId id="339" r:id="rId23"/>
    <p:sldId id="323" r:id="rId24"/>
    <p:sldId id="332" r:id="rId25"/>
    <p:sldId id="324" r:id="rId26"/>
    <p:sldId id="32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FF66"/>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60" d="100"/>
          <a:sy n="160" d="100"/>
        </p:scale>
        <p:origin x="180" y="10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D19556B-3207-412E-8521-16EA71108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0A2E03F-C175-44E3-98C9-D41A4FBD3C0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DAED4-8D25-43AD-8EF1-149C3264C00D}" type="datetimeFigureOut">
              <a:rPr kumimoji="1" lang="ja-JP" altLang="en-US" smtClean="0"/>
              <a:t>2021/8/23</a:t>
            </a:fld>
            <a:endParaRPr kumimoji="1" lang="ja-JP" altLang="en-US"/>
          </a:p>
        </p:txBody>
      </p:sp>
      <p:sp>
        <p:nvSpPr>
          <p:cNvPr id="4" name="スライド イメージ プレースホルダー 3">
            <a:extLst>
              <a:ext uri="{FF2B5EF4-FFF2-40B4-BE49-F238E27FC236}">
                <a16:creationId xmlns:a16="http://schemas.microsoft.com/office/drawing/2014/main" id="{32BFD7F7-A640-4D76-AC01-61039744C0C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AC534A3E-CF0A-400D-B912-11D691CC4B4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3E4752AB-639F-4D77-B616-4DEB16AA2BA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6FA812B7-6FFC-4D91-B82A-9F4209A7181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91558-5BE1-4800-8AF9-D22401A97536}" type="slidenum">
              <a:rPr kumimoji="1" lang="ja-JP" altLang="en-US" smtClean="0"/>
              <a:t>‹#›</a:t>
            </a:fld>
            <a:endParaRPr kumimoji="1" lang="ja-JP" altLang="en-US"/>
          </a:p>
        </p:txBody>
      </p:sp>
    </p:spTree>
    <p:extLst>
      <p:ext uri="{BB962C8B-B14F-4D97-AF65-F5344CB8AC3E}">
        <p14:creationId xmlns:p14="http://schemas.microsoft.com/office/powerpoint/2010/main" val="12948847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4BF116AF-D557-4F39-9FFB-27E038FB1090}"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593F3817-63D9-43DC-A6B4-F38E7E22B334}"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4B8AFDEF-C18E-4EED-9139-A18CEE1575B1}"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5B489AD-72A1-4847-9821-843F353584A4}"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8F941BD6-9F86-4D2C-A2C8-918FE8A17ACD}"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AA38B87E-EAC9-47F8-936F-712A38ACEEC0}"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3BA45C1C-AE36-4B61-AE86-B22D986A54B4}" type="datetime1">
              <a:rPr kumimoji="1" lang="ja-JP" altLang="en-US" smtClean="0"/>
              <a:t>2021/8/23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62A3CB3C-1835-46E7-8FFF-335DAFA2BABB}" type="datetime1">
              <a:rPr kumimoji="1" lang="ja-JP" altLang="en-US" smtClean="0"/>
              <a:t>2021/8/23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289D324E-99C4-4D83-9165-0DF7EA0DDAED}" type="datetime1">
              <a:rPr kumimoji="1" lang="ja-JP" altLang="en-US" smtClean="0"/>
              <a:t>2021/8/23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07081287-B7B6-4D06-92AC-65C5C199F8D4}"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F6E40CD1-55DA-4072-86C4-A863BC58A941}"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A6C2B-08CB-4C9C-9AF4-BCD1DDC1A46D}"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8186857" cy="830997"/>
          </a:xfrm>
          <a:prstGeom prst="rect">
            <a:avLst/>
          </a:prstGeom>
        </p:spPr>
        <p:txBody>
          <a:bodyPr wrap="none">
            <a:spAutoFit/>
          </a:bodyPr>
          <a:lstStyle/>
          <a:p>
            <a:r>
              <a:rPr lang="ja-JP" altLang="en-US" sz="4800" b="1" dirty="0">
                <a:solidFill>
                  <a:srgbClr val="FF0000"/>
                </a:solidFill>
              </a:rPr>
              <a:t>４．モデルのカスタマイズ２</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74F80834-6ECE-4BE4-BFEB-0C8DB3022436}"/>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8" name="Picture 2" descr="by">
            <a:extLst>
              <a:ext uri="{FF2B5EF4-FFF2-40B4-BE49-F238E27FC236}">
                <a16:creationId xmlns:a16="http://schemas.microsoft.com/office/drawing/2014/main" id="{4CCBC5B4-F980-4E17-BA1B-A30617277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753" y="5420601"/>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5EB5A900-A021-420B-987E-41659E5F154A}"/>
              </a:ext>
            </a:extLst>
          </p:cNvPr>
          <p:cNvSpPr txBox="1"/>
          <p:nvPr/>
        </p:nvSpPr>
        <p:spPr>
          <a:xfrm>
            <a:off x="1967490" y="5967655"/>
            <a:ext cx="7637686" cy="646331"/>
          </a:xfrm>
          <a:prstGeom prst="rect">
            <a:avLst/>
          </a:prstGeom>
          <a:noFill/>
        </p:spPr>
        <p:txBody>
          <a:bodyPr wrap="square">
            <a:spAutoFit/>
          </a:bodyPr>
          <a:lstStyle/>
          <a:p>
            <a:r>
              <a:rPr lang="ja-JP" altLang="en-US" dirty="0"/>
              <a:t>“</a:t>
            </a:r>
            <a:r>
              <a:rPr lang="en-US" altLang="ja-JP" dirty="0"/>
              <a:t>OpenModelica tutorial for beginner </a:t>
            </a:r>
            <a:r>
              <a:rPr lang="en-US" altLang="ja-JP"/>
              <a:t>4 CustomizeModel2</a:t>
            </a:r>
            <a:r>
              <a:rPr lang="ja-JP" altLang="en-US"/>
              <a:t>” </a:t>
            </a:r>
            <a:r>
              <a:rPr lang="ja-JP" altLang="en-US" dirty="0"/>
              <a:t>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8322984"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グリッド線の表示</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92892" y="2527364"/>
            <a:ext cx="5397305" cy="395586"/>
            <a:chOff x="254945" y="903513"/>
            <a:chExt cx="5397305" cy="395586"/>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5032147" cy="369332"/>
            </a:xfrm>
            <a:prstGeom prst="rect">
              <a:avLst/>
            </a:prstGeom>
            <a:noFill/>
          </p:spPr>
          <p:txBody>
            <a:bodyPr wrap="none" rtlCol="0">
              <a:spAutoFit/>
            </a:bodyPr>
            <a:lstStyle/>
            <a:p>
              <a:r>
                <a:rPr lang="ja-JP" altLang="en-US" dirty="0"/>
                <a:t>グリッド線を表示させて配置しやすくします。</a:t>
              </a:r>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2" name="グループ化 1">
            <a:extLst>
              <a:ext uri="{FF2B5EF4-FFF2-40B4-BE49-F238E27FC236}">
                <a16:creationId xmlns:a16="http://schemas.microsoft.com/office/drawing/2014/main" id="{BDB04426-35FB-4250-BFB1-BB0C7F6722A7}"/>
              </a:ext>
            </a:extLst>
          </p:cNvPr>
          <p:cNvGrpSpPr/>
          <p:nvPr/>
        </p:nvGrpSpPr>
        <p:grpSpPr>
          <a:xfrm>
            <a:off x="1760417" y="2973353"/>
            <a:ext cx="4981574" cy="1344073"/>
            <a:chOff x="2232658" y="1277329"/>
            <a:chExt cx="6901816" cy="1862171"/>
          </a:xfrm>
        </p:grpSpPr>
        <p:pic>
          <p:nvPicPr>
            <p:cNvPr id="8" name="図 7">
              <a:extLst>
                <a:ext uri="{FF2B5EF4-FFF2-40B4-BE49-F238E27FC236}">
                  <a16:creationId xmlns:a16="http://schemas.microsoft.com/office/drawing/2014/main" id="{C05D2F57-AFD8-4EB0-89F3-2209FA00122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32658" y="1487526"/>
              <a:ext cx="6901816" cy="1345154"/>
            </a:xfrm>
            <a:prstGeom prst="rect">
              <a:avLst/>
            </a:prstGeom>
          </p:spPr>
        </p:pic>
        <p:cxnSp>
          <p:nvCxnSpPr>
            <p:cNvPr id="17" name="直線矢印コネクタ 16">
              <a:extLst>
                <a:ext uri="{FF2B5EF4-FFF2-40B4-BE49-F238E27FC236}">
                  <a16:creationId xmlns:a16="http://schemas.microsoft.com/office/drawing/2014/main" id="{9DD38C90-B990-4CEB-B0D5-0114A7E300B0}"/>
                </a:ext>
              </a:extLst>
            </p:cNvPr>
            <p:cNvCxnSpPr>
              <a:cxnSpLocks/>
              <a:endCxn id="18" idx="2"/>
            </p:cNvCxnSpPr>
            <p:nvPr/>
          </p:nvCxnSpPr>
          <p:spPr>
            <a:xfrm flipH="1" flipV="1">
              <a:off x="4446659" y="2832681"/>
              <a:ext cx="465156" cy="30681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2AD8E54A-001B-4D58-9C4A-170D9DA8D902}"/>
                </a:ext>
              </a:extLst>
            </p:cNvPr>
            <p:cNvSpPr/>
            <p:nvPr/>
          </p:nvSpPr>
          <p:spPr>
            <a:xfrm>
              <a:off x="3718974" y="1277329"/>
              <a:ext cx="1455369" cy="1555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a:extLst>
              <a:ext uri="{FF2B5EF4-FFF2-40B4-BE49-F238E27FC236}">
                <a16:creationId xmlns:a16="http://schemas.microsoft.com/office/drawing/2014/main" id="{7B73F269-FAEF-4A56-818E-4FDE979D971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pic>
        <p:nvPicPr>
          <p:cNvPr id="14" name="図 13">
            <a:extLst>
              <a:ext uri="{FF2B5EF4-FFF2-40B4-BE49-F238E27FC236}">
                <a16:creationId xmlns:a16="http://schemas.microsoft.com/office/drawing/2014/main" id="{3930A7CB-6395-4AC1-9969-7FE43FB63EA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249950" y="884272"/>
            <a:ext cx="2721299" cy="1280160"/>
          </a:xfrm>
          <a:prstGeom prst="rect">
            <a:avLst/>
          </a:prstGeom>
        </p:spPr>
      </p:pic>
      <p:grpSp>
        <p:nvGrpSpPr>
          <p:cNvPr id="15" name="グループ化 14">
            <a:extLst>
              <a:ext uri="{FF2B5EF4-FFF2-40B4-BE49-F238E27FC236}">
                <a16:creationId xmlns:a16="http://schemas.microsoft.com/office/drawing/2014/main" id="{AC8C9B13-8E91-4D5E-95C8-DE61288A0081}"/>
              </a:ext>
            </a:extLst>
          </p:cNvPr>
          <p:cNvGrpSpPr/>
          <p:nvPr/>
        </p:nvGrpSpPr>
        <p:grpSpPr>
          <a:xfrm>
            <a:off x="792892" y="772541"/>
            <a:ext cx="6551467" cy="646331"/>
            <a:chOff x="254945" y="903513"/>
            <a:chExt cx="6551467" cy="646331"/>
          </a:xfrm>
        </p:grpSpPr>
        <p:sp>
          <p:nvSpPr>
            <p:cNvPr id="16" name="テキスト ボックス 15">
              <a:extLst>
                <a:ext uri="{FF2B5EF4-FFF2-40B4-BE49-F238E27FC236}">
                  <a16:creationId xmlns:a16="http://schemas.microsoft.com/office/drawing/2014/main" id="{2F613B5F-EC4A-4843-8FDD-CC2844C6CA4D}"/>
                </a:ext>
              </a:extLst>
            </p:cNvPr>
            <p:cNvSpPr txBox="1"/>
            <p:nvPr/>
          </p:nvSpPr>
          <p:spPr>
            <a:xfrm>
              <a:off x="620103" y="903513"/>
              <a:ext cx="6186309" cy="646331"/>
            </a:xfrm>
            <a:prstGeom prst="rect">
              <a:avLst/>
            </a:prstGeom>
            <a:noFill/>
          </p:spPr>
          <p:txBody>
            <a:bodyPr wrap="none" rtlCol="0">
              <a:spAutoFit/>
            </a:bodyPr>
            <a:lstStyle/>
            <a:p>
              <a:r>
                <a:rPr lang="ja-JP" altLang="en-US" dirty="0"/>
                <a:t>アイコンの作成はアイコンビューから行います。</a:t>
              </a:r>
              <a:endParaRPr lang="en-US" altLang="ja-JP" dirty="0"/>
            </a:p>
            <a:p>
              <a:r>
                <a:rPr lang="ja-JP" altLang="en-US" dirty="0"/>
                <a:t>画面左上にあるアイコンビューをクリックしてください。</a:t>
              </a:r>
            </a:p>
          </p:txBody>
        </p:sp>
        <p:sp>
          <p:nvSpPr>
            <p:cNvPr id="19" name="テキスト ボックス 18">
              <a:extLst>
                <a:ext uri="{FF2B5EF4-FFF2-40B4-BE49-F238E27FC236}">
                  <a16:creationId xmlns:a16="http://schemas.microsoft.com/office/drawing/2014/main" id="{89143030-FC50-4FE3-BEB3-0B48240B954C}"/>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21" name="四角形: 角を丸くする 20">
            <a:extLst>
              <a:ext uri="{FF2B5EF4-FFF2-40B4-BE49-F238E27FC236}">
                <a16:creationId xmlns:a16="http://schemas.microsoft.com/office/drawing/2014/main" id="{935EDAA2-F0D3-4A1D-9ED1-B14399E908C4}"/>
              </a:ext>
            </a:extLst>
          </p:cNvPr>
          <p:cNvSpPr/>
          <p:nvPr/>
        </p:nvSpPr>
        <p:spPr>
          <a:xfrm>
            <a:off x="7249950" y="884271"/>
            <a:ext cx="720621" cy="7518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4"/>
          <a:stretch>
            <a:fillRect/>
          </a:stretch>
        </p:blipFill>
        <p:spPr>
          <a:xfrm>
            <a:off x="2734067" y="4351020"/>
            <a:ext cx="2475572" cy="2427190"/>
          </a:xfrm>
          <a:prstGeom prst="rect">
            <a:avLst/>
          </a:prstGeom>
        </p:spPr>
      </p:pic>
    </p:spTree>
    <p:extLst>
      <p:ext uri="{BB962C8B-B14F-4D97-AF65-F5344CB8AC3E}">
        <p14:creationId xmlns:p14="http://schemas.microsoft.com/office/powerpoint/2010/main" val="27535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CC1F46C-1891-42EF-92FF-A2C43E1473B8}"/>
              </a:ext>
            </a:extLst>
          </p:cNvPr>
          <p:cNvPicPr>
            <a:picLocks noChangeAspect="1"/>
          </p:cNvPicPr>
          <p:nvPr/>
        </p:nvPicPr>
        <p:blipFill rotWithShape="1">
          <a:blip r:embed="rId2"/>
          <a:srcRect r="24970"/>
          <a:stretch/>
        </p:blipFill>
        <p:spPr>
          <a:xfrm>
            <a:off x="1526667" y="1106142"/>
            <a:ext cx="4356965" cy="3840813"/>
          </a:xfrm>
          <a:prstGeom prst="rect">
            <a:avLst/>
          </a:prstGeom>
        </p:spPr>
      </p:pic>
      <p:pic>
        <p:nvPicPr>
          <p:cNvPr id="19" name="図 18"/>
          <p:cNvPicPr>
            <a:picLocks noChangeAspect="1"/>
          </p:cNvPicPr>
          <p:nvPr/>
        </p:nvPicPr>
        <p:blipFill>
          <a:blip r:embed="rId3"/>
          <a:stretch>
            <a:fillRect/>
          </a:stretch>
        </p:blipFill>
        <p:spPr>
          <a:xfrm>
            <a:off x="1217279" y="5401821"/>
            <a:ext cx="9861135" cy="1082134"/>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1</a:t>
            </a:r>
          </a:p>
        </p:txBody>
      </p:sp>
      <p:grpSp>
        <p:nvGrpSpPr>
          <p:cNvPr id="2" name="グループ化 1"/>
          <p:cNvGrpSpPr/>
          <p:nvPr/>
        </p:nvGrpSpPr>
        <p:grpSpPr>
          <a:xfrm>
            <a:off x="564292" y="736598"/>
            <a:ext cx="11414978" cy="369332"/>
            <a:chOff x="564292" y="736598"/>
            <a:chExt cx="11414978" cy="369332"/>
          </a:xfrm>
        </p:grpSpPr>
        <p:sp>
          <p:nvSpPr>
            <p:cNvPr id="7" name="テキスト ボックス 6">
              <a:extLst>
                <a:ext uri="{FF2B5EF4-FFF2-40B4-BE49-F238E27FC236}">
                  <a16:creationId xmlns:a16="http://schemas.microsoft.com/office/drawing/2014/main" id="{67AE9326-F786-46C2-861C-448B33CBDCBA}"/>
                </a:ext>
              </a:extLst>
            </p:cNvPr>
            <p:cNvSpPr txBox="1"/>
            <p:nvPr/>
          </p:nvSpPr>
          <p:spPr>
            <a:xfrm>
              <a:off x="929450" y="736598"/>
              <a:ext cx="11049820" cy="369332"/>
            </a:xfrm>
            <a:prstGeom prst="rect">
              <a:avLst/>
            </a:prstGeom>
            <a:noFill/>
          </p:spPr>
          <p:txBody>
            <a:bodyPr wrap="none" rtlCol="0">
              <a:spAutoFit/>
            </a:bodyPr>
            <a:lstStyle/>
            <a:p>
              <a:r>
                <a:rPr lang="en-US" altLang="ja-JP" dirty="0" err="1"/>
                <a:t>Modelica.Mechanics.Translational.Interfaces.Flange_a</a:t>
              </a:r>
              <a:r>
                <a:rPr lang="ja-JP" altLang="en-US" dirty="0"/>
                <a:t>をアイコンビュー左端中央に配置してください。</a:t>
              </a:r>
            </a:p>
          </p:txBody>
        </p:sp>
        <p:sp>
          <p:nvSpPr>
            <p:cNvPr id="8" name="テキスト ボックス 7">
              <a:extLst>
                <a:ext uri="{FF2B5EF4-FFF2-40B4-BE49-F238E27FC236}">
                  <a16:creationId xmlns:a16="http://schemas.microsoft.com/office/drawing/2014/main" id="{DC09286D-2B5B-49AA-B5CB-18C85519606F}"/>
                </a:ext>
              </a:extLst>
            </p:cNvPr>
            <p:cNvSpPr txBox="1"/>
            <p:nvPr/>
          </p:nvSpPr>
          <p:spPr>
            <a:xfrm>
              <a:off x="564292" y="736598"/>
              <a:ext cx="415498" cy="369332"/>
            </a:xfrm>
            <a:prstGeom prst="rect">
              <a:avLst/>
            </a:prstGeom>
            <a:noFill/>
          </p:spPr>
          <p:txBody>
            <a:bodyPr wrap="none" rtlCol="0">
              <a:spAutoFit/>
            </a:bodyPr>
            <a:lstStyle/>
            <a:p>
              <a:r>
                <a:rPr kumimoji="1" lang="ja-JP" altLang="en-US" dirty="0"/>
                <a:t>①</a:t>
              </a:r>
            </a:p>
          </p:txBody>
        </p:sp>
      </p:grpSp>
      <p:grpSp>
        <p:nvGrpSpPr>
          <p:cNvPr id="3" name="グループ化 2"/>
          <p:cNvGrpSpPr/>
          <p:nvPr/>
        </p:nvGrpSpPr>
        <p:grpSpPr>
          <a:xfrm>
            <a:off x="557111" y="4981072"/>
            <a:ext cx="8838953" cy="369332"/>
            <a:chOff x="557111" y="4981072"/>
            <a:chExt cx="8838953" cy="369332"/>
          </a:xfrm>
        </p:grpSpPr>
        <p:sp>
          <p:nvSpPr>
            <p:cNvPr id="10" name="テキスト ボックス 9">
              <a:extLst>
                <a:ext uri="{FF2B5EF4-FFF2-40B4-BE49-F238E27FC236}">
                  <a16:creationId xmlns:a16="http://schemas.microsoft.com/office/drawing/2014/main" id="{DC6F4582-271D-45FB-A5DD-314A34A012EA}"/>
                </a:ext>
              </a:extLst>
            </p:cNvPr>
            <p:cNvSpPr txBox="1"/>
            <p:nvPr/>
          </p:nvSpPr>
          <p:spPr>
            <a:xfrm>
              <a:off x="922269" y="4981072"/>
              <a:ext cx="8473795" cy="369332"/>
            </a:xfrm>
            <a:prstGeom prst="rect">
              <a:avLst/>
            </a:prstGeom>
            <a:noFill/>
          </p:spPr>
          <p:txBody>
            <a:bodyPr wrap="none" rtlCol="0">
              <a:spAutoFit/>
            </a:bodyPr>
            <a:lstStyle/>
            <a:p>
              <a:r>
                <a:rPr lang="ja-JP" altLang="en-US" dirty="0"/>
                <a:t>ソースコードを確認すると、</a:t>
              </a:r>
              <a:r>
                <a:rPr lang="en-US" altLang="ja-JP" dirty="0" err="1"/>
                <a:t>flange_a</a:t>
              </a:r>
              <a:r>
                <a:rPr lang="ja-JP" altLang="en-US" dirty="0"/>
                <a:t>というインスタンスが作成されています。</a:t>
              </a:r>
            </a:p>
          </p:txBody>
        </p:sp>
        <p:sp>
          <p:nvSpPr>
            <p:cNvPr id="11" name="テキスト ボックス 10">
              <a:extLst>
                <a:ext uri="{FF2B5EF4-FFF2-40B4-BE49-F238E27FC236}">
                  <a16:creationId xmlns:a16="http://schemas.microsoft.com/office/drawing/2014/main" id="{86BD7177-49E9-4B25-8755-04EA05903387}"/>
                </a:ext>
              </a:extLst>
            </p:cNvPr>
            <p:cNvSpPr txBox="1"/>
            <p:nvPr/>
          </p:nvSpPr>
          <p:spPr>
            <a:xfrm>
              <a:off x="557111" y="4981072"/>
              <a:ext cx="415498" cy="369332"/>
            </a:xfrm>
            <a:prstGeom prst="rect">
              <a:avLst/>
            </a:prstGeom>
            <a:noFill/>
          </p:spPr>
          <p:txBody>
            <a:bodyPr wrap="none" rtlCol="0">
              <a:spAutoFit/>
            </a:bodyPr>
            <a:lstStyle/>
            <a:p>
              <a:r>
                <a:rPr kumimoji="1" lang="ja-JP" altLang="en-US" dirty="0"/>
                <a:t>②</a:t>
              </a:r>
            </a:p>
          </p:txBody>
        </p:sp>
      </p:grpSp>
      <p:sp>
        <p:nvSpPr>
          <p:cNvPr id="12" name="四角形: 角を丸くする 11">
            <a:extLst>
              <a:ext uri="{FF2B5EF4-FFF2-40B4-BE49-F238E27FC236}">
                <a16:creationId xmlns:a16="http://schemas.microsoft.com/office/drawing/2014/main" id="{5763BFFB-2033-4515-BBA7-7752EFD4157B}"/>
              </a:ext>
            </a:extLst>
          </p:cNvPr>
          <p:cNvSpPr/>
          <p:nvPr/>
        </p:nvSpPr>
        <p:spPr>
          <a:xfrm>
            <a:off x="1040475" y="6158201"/>
            <a:ext cx="10214741" cy="39629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C1FDBAAF-FA3B-445B-98B6-E17047FF16CD}"/>
              </a:ext>
            </a:extLst>
          </p:cNvPr>
          <p:cNvSpPr/>
          <p:nvPr/>
        </p:nvSpPr>
        <p:spPr>
          <a:xfrm>
            <a:off x="1978839" y="3643944"/>
            <a:ext cx="1163141" cy="2100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54311BD0-83AC-45C7-AA8D-22A0745E1EB1}"/>
              </a:ext>
            </a:extLst>
          </p:cNvPr>
          <p:cNvCxnSpPr>
            <a:cxnSpLocks/>
            <a:endCxn id="13" idx="3"/>
          </p:cNvCxnSpPr>
          <p:nvPr/>
        </p:nvCxnSpPr>
        <p:spPr>
          <a:xfrm flipH="1">
            <a:off x="3141980" y="3214056"/>
            <a:ext cx="935750" cy="534927"/>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スライド番号プレースホルダー 16">
            <a:extLst>
              <a:ext uri="{FF2B5EF4-FFF2-40B4-BE49-F238E27FC236}">
                <a16:creationId xmlns:a16="http://schemas.microsoft.com/office/drawing/2014/main" id="{E31FFEAF-A325-4EC2-886C-F2CC12EB108D}"/>
              </a:ext>
            </a:extLst>
          </p:cNvPr>
          <p:cNvSpPr>
            <a:spLocks noGrp="1"/>
          </p:cNvSpPr>
          <p:nvPr>
            <p:ph type="sldNum" sz="quarter" idx="12"/>
          </p:nvPr>
        </p:nvSpPr>
        <p:spPr>
          <a:xfrm>
            <a:off x="9150350" y="6356350"/>
            <a:ext cx="2743200" cy="365125"/>
          </a:xfrm>
        </p:spPr>
        <p:txBody>
          <a:bodyPr/>
          <a:lstStyle/>
          <a:p>
            <a:fld id="{D836F367-8F14-4921-8441-15DE2D973248}" type="slidenum">
              <a:rPr kumimoji="1" lang="ja-JP" altLang="en-US" smtClean="0"/>
              <a:t>11</a:t>
            </a:fld>
            <a:endParaRPr kumimoji="1" lang="ja-JP" altLang="en-US"/>
          </a:p>
        </p:txBody>
      </p:sp>
      <p:sp>
        <p:nvSpPr>
          <p:cNvPr id="4" name="正方形/長方形 3">
            <a:extLst>
              <a:ext uri="{FF2B5EF4-FFF2-40B4-BE49-F238E27FC236}">
                <a16:creationId xmlns:a16="http://schemas.microsoft.com/office/drawing/2014/main" id="{58E206A3-2358-46FC-A27F-62C288D6AD23}"/>
              </a:ext>
            </a:extLst>
          </p:cNvPr>
          <p:cNvSpPr/>
          <p:nvPr/>
        </p:nvSpPr>
        <p:spPr>
          <a:xfrm>
            <a:off x="6310389" y="2905001"/>
            <a:ext cx="4075155" cy="646331"/>
          </a:xfrm>
          <a:prstGeom prst="rect">
            <a:avLst/>
          </a:prstGeom>
        </p:spPr>
        <p:txBody>
          <a:bodyPr wrap="none">
            <a:spAutoFit/>
          </a:bodyPr>
          <a:lstStyle/>
          <a:p>
            <a:r>
              <a:rPr lang="en-US" altLang="ja-JP" dirty="0" err="1"/>
              <a:t>Flange_a,b</a:t>
            </a:r>
            <a:r>
              <a:rPr lang="ja-JP" altLang="en-US" dirty="0"/>
              <a:t>コネクターは</a:t>
            </a:r>
            <a:endParaRPr lang="en-US" altLang="ja-JP" dirty="0"/>
          </a:p>
          <a:p>
            <a:r>
              <a:rPr lang="ja-JP" altLang="en-US" dirty="0"/>
              <a:t>位置</a:t>
            </a:r>
            <a:r>
              <a:rPr lang="en-US" altLang="ja-JP" dirty="0"/>
              <a:t>s</a:t>
            </a:r>
            <a:r>
              <a:rPr lang="ja-JP" altLang="en-US" dirty="0"/>
              <a:t>と力</a:t>
            </a:r>
            <a:r>
              <a:rPr lang="en-US" altLang="ja-JP" dirty="0"/>
              <a:t>f</a:t>
            </a:r>
            <a:r>
              <a:rPr lang="ja-JP" altLang="en-US" dirty="0"/>
              <a:t>の受け渡しを可能にします</a:t>
            </a:r>
          </a:p>
        </p:txBody>
      </p:sp>
    </p:spTree>
    <p:extLst>
      <p:ext uri="{BB962C8B-B14F-4D97-AF65-F5344CB8AC3E}">
        <p14:creationId xmlns:p14="http://schemas.microsoft.com/office/powerpoint/2010/main" val="381858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F6157E3-8785-4247-8601-FA4D993C66AA}"/>
              </a:ext>
            </a:extLst>
          </p:cNvPr>
          <p:cNvPicPr>
            <a:picLocks noChangeAspect="1"/>
          </p:cNvPicPr>
          <p:nvPr/>
        </p:nvPicPr>
        <p:blipFill>
          <a:blip r:embed="rId2"/>
          <a:stretch>
            <a:fillRect/>
          </a:stretch>
        </p:blipFill>
        <p:spPr>
          <a:xfrm>
            <a:off x="1506171" y="1191794"/>
            <a:ext cx="7993346" cy="5134933"/>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2</a:t>
            </a:r>
          </a:p>
        </p:txBody>
      </p:sp>
      <p:grpSp>
        <p:nvGrpSpPr>
          <p:cNvPr id="3" name="グループ化 2"/>
          <p:cNvGrpSpPr/>
          <p:nvPr/>
        </p:nvGrpSpPr>
        <p:grpSpPr>
          <a:xfrm>
            <a:off x="476577" y="765628"/>
            <a:ext cx="7521284" cy="369332"/>
            <a:chOff x="476577" y="765628"/>
            <a:chExt cx="7521284" cy="369332"/>
          </a:xfrm>
        </p:grpSpPr>
        <p:sp>
          <p:nvSpPr>
            <p:cNvPr id="7" name="テキスト ボックス 6">
              <a:extLst>
                <a:ext uri="{FF2B5EF4-FFF2-40B4-BE49-F238E27FC236}">
                  <a16:creationId xmlns:a16="http://schemas.microsoft.com/office/drawing/2014/main" id="{D95B215A-84BC-4F52-ACF2-73C1B8EF1C3D}"/>
                </a:ext>
              </a:extLst>
            </p:cNvPr>
            <p:cNvSpPr txBox="1"/>
            <p:nvPr/>
          </p:nvSpPr>
          <p:spPr>
            <a:xfrm>
              <a:off x="841735" y="765628"/>
              <a:ext cx="7156126" cy="369332"/>
            </a:xfrm>
            <a:prstGeom prst="rect">
              <a:avLst/>
            </a:prstGeom>
            <a:noFill/>
          </p:spPr>
          <p:txBody>
            <a:bodyPr wrap="none" rtlCol="0">
              <a:spAutoFit/>
            </a:bodyPr>
            <a:lstStyle/>
            <a:p>
              <a:r>
                <a:rPr lang="ja-JP" altLang="en-US" dirty="0"/>
                <a:t>同様に</a:t>
              </a:r>
              <a:r>
                <a:rPr lang="en-US" altLang="ja-JP" dirty="0" err="1"/>
                <a:t>Flange_b</a:t>
              </a:r>
              <a:r>
                <a:rPr lang="ja-JP" altLang="en-US" dirty="0"/>
                <a:t>のインスタンスを右端中央部に作成してください。</a:t>
              </a:r>
            </a:p>
          </p:txBody>
        </p:sp>
        <p:sp>
          <p:nvSpPr>
            <p:cNvPr id="8" name="テキスト ボックス 7">
              <a:extLst>
                <a:ext uri="{FF2B5EF4-FFF2-40B4-BE49-F238E27FC236}">
                  <a16:creationId xmlns:a16="http://schemas.microsoft.com/office/drawing/2014/main" id="{8B09DBF2-66F5-4F29-9999-092CB5C885EE}"/>
                </a:ext>
              </a:extLst>
            </p:cNvPr>
            <p:cNvSpPr txBox="1"/>
            <p:nvPr/>
          </p:nvSpPr>
          <p:spPr>
            <a:xfrm>
              <a:off x="476577" y="765628"/>
              <a:ext cx="415498" cy="369332"/>
            </a:xfrm>
            <a:prstGeom prst="rect">
              <a:avLst/>
            </a:prstGeom>
            <a:noFill/>
          </p:spPr>
          <p:txBody>
            <a:bodyPr wrap="none" rtlCol="0">
              <a:spAutoFit/>
            </a:bodyPr>
            <a:lstStyle/>
            <a:p>
              <a:r>
                <a:rPr kumimoji="1" lang="ja-JP" altLang="en-US" dirty="0"/>
                <a:t>③</a:t>
              </a:r>
            </a:p>
          </p:txBody>
        </p:sp>
      </p:grpSp>
      <p:sp>
        <p:nvSpPr>
          <p:cNvPr id="9" name="四角形: 角を丸くする 8">
            <a:extLst>
              <a:ext uri="{FF2B5EF4-FFF2-40B4-BE49-F238E27FC236}">
                <a16:creationId xmlns:a16="http://schemas.microsoft.com/office/drawing/2014/main" id="{4FD7D87D-A621-47D9-9D2D-4DC87F460DB8}"/>
              </a:ext>
            </a:extLst>
          </p:cNvPr>
          <p:cNvSpPr/>
          <p:nvPr/>
        </p:nvSpPr>
        <p:spPr>
          <a:xfrm>
            <a:off x="1989103" y="4745861"/>
            <a:ext cx="1821337" cy="3844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CBF9C8E6-B67E-4699-A5D9-3A0FBD795F18}"/>
              </a:ext>
            </a:extLst>
          </p:cNvPr>
          <p:cNvCxnSpPr>
            <a:cxnSpLocks/>
            <a:endCxn id="9" idx="3"/>
          </p:cNvCxnSpPr>
          <p:nvPr/>
        </p:nvCxnSpPr>
        <p:spPr>
          <a:xfrm flipH="1">
            <a:off x="3810440" y="4003589"/>
            <a:ext cx="5061711" cy="934515"/>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12">
            <a:extLst>
              <a:ext uri="{FF2B5EF4-FFF2-40B4-BE49-F238E27FC236}">
                <a16:creationId xmlns:a16="http://schemas.microsoft.com/office/drawing/2014/main" id="{E13DA7B2-9032-4C37-9AFA-D2AB1A819A7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288271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AF7DB3B-0D5D-45C5-BC45-F3D2C5992872}"/>
              </a:ext>
            </a:extLst>
          </p:cNvPr>
          <p:cNvPicPr>
            <a:picLocks noChangeAspect="1"/>
          </p:cNvPicPr>
          <p:nvPr/>
        </p:nvPicPr>
        <p:blipFill>
          <a:blip r:embed="rId2"/>
          <a:stretch>
            <a:fillRect/>
          </a:stretch>
        </p:blipFill>
        <p:spPr>
          <a:xfrm>
            <a:off x="520379" y="1410683"/>
            <a:ext cx="5752668" cy="5413065"/>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42607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1</a:t>
            </a:r>
          </a:p>
        </p:txBody>
      </p:sp>
      <p:grpSp>
        <p:nvGrpSpPr>
          <p:cNvPr id="2" name="グループ化 1"/>
          <p:cNvGrpSpPr/>
          <p:nvPr/>
        </p:nvGrpSpPr>
        <p:grpSpPr>
          <a:xfrm>
            <a:off x="557035" y="902941"/>
            <a:ext cx="6551467" cy="369332"/>
            <a:chOff x="557035" y="902941"/>
            <a:chExt cx="6551467" cy="369332"/>
          </a:xfrm>
        </p:grpSpPr>
        <p:sp>
          <p:nvSpPr>
            <p:cNvPr id="7" name="テキスト ボックス 6">
              <a:extLst>
                <a:ext uri="{FF2B5EF4-FFF2-40B4-BE49-F238E27FC236}">
                  <a16:creationId xmlns:a16="http://schemas.microsoft.com/office/drawing/2014/main" id="{1C5D8D82-CA7B-4385-B95F-E5BB4251EB69}"/>
                </a:ext>
              </a:extLst>
            </p:cNvPr>
            <p:cNvSpPr txBox="1"/>
            <p:nvPr/>
          </p:nvSpPr>
          <p:spPr>
            <a:xfrm>
              <a:off x="922193" y="902941"/>
              <a:ext cx="6186309" cy="369332"/>
            </a:xfrm>
            <a:prstGeom prst="rect">
              <a:avLst/>
            </a:prstGeom>
            <a:noFill/>
          </p:spPr>
          <p:txBody>
            <a:bodyPr wrap="none" rtlCol="0">
              <a:spAutoFit/>
            </a:bodyPr>
            <a:lstStyle/>
            <a:p>
              <a:r>
                <a:rPr lang="ja-JP" altLang="en-US" dirty="0"/>
                <a:t>画面上部にある長方形アイコンをクリックしてください。</a:t>
              </a:r>
            </a:p>
          </p:txBody>
        </p:sp>
        <p:sp>
          <p:nvSpPr>
            <p:cNvPr id="8" name="テキスト ボックス 7">
              <a:extLst>
                <a:ext uri="{FF2B5EF4-FFF2-40B4-BE49-F238E27FC236}">
                  <a16:creationId xmlns:a16="http://schemas.microsoft.com/office/drawing/2014/main" id="{259BB4CA-83D3-478A-AA82-ED2DE7631B4B}"/>
                </a:ext>
              </a:extLst>
            </p:cNvPr>
            <p:cNvSpPr txBox="1"/>
            <p:nvPr/>
          </p:nvSpPr>
          <p:spPr>
            <a:xfrm>
              <a:off x="557035" y="902941"/>
              <a:ext cx="415498" cy="369332"/>
            </a:xfrm>
            <a:prstGeom prst="rect">
              <a:avLst/>
            </a:prstGeom>
            <a:noFill/>
          </p:spPr>
          <p:txBody>
            <a:bodyPr wrap="none" rtlCol="0">
              <a:spAutoFit/>
            </a:bodyPr>
            <a:lstStyle/>
            <a:p>
              <a:r>
                <a:rPr kumimoji="1" lang="ja-JP" altLang="en-US" dirty="0"/>
                <a:t>①</a:t>
              </a:r>
            </a:p>
          </p:txBody>
        </p:sp>
      </p:grpSp>
      <p:sp>
        <p:nvSpPr>
          <p:cNvPr id="4" name="四角形: 角を丸くする 3">
            <a:extLst>
              <a:ext uri="{FF2B5EF4-FFF2-40B4-BE49-F238E27FC236}">
                <a16:creationId xmlns:a16="http://schemas.microsoft.com/office/drawing/2014/main" id="{56D9F661-7B32-47FD-AF1B-0CD3575AD2F7}"/>
              </a:ext>
            </a:extLst>
          </p:cNvPr>
          <p:cNvSpPr/>
          <p:nvPr/>
        </p:nvSpPr>
        <p:spPr>
          <a:xfrm>
            <a:off x="2666215" y="1386724"/>
            <a:ext cx="529771" cy="53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86D82EFD-4ACD-44BF-B3D2-B8507B69F61C}"/>
              </a:ext>
            </a:extLst>
          </p:cNvPr>
          <p:cNvGrpSpPr/>
          <p:nvPr/>
        </p:nvGrpSpPr>
        <p:grpSpPr>
          <a:xfrm>
            <a:off x="6661622" y="2898656"/>
            <a:ext cx="4935640" cy="923330"/>
            <a:chOff x="254945" y="903513"/>
            <a:chExt cx="4935640" cy="923330"/>
          </a:xfrm>
        </p:grpSpPr>
        <p:sp>
          <p:nvSpPr>
            <p:cNvPr id="10" name="テキスト ボックス 9">
              <a:extLst>
                <a:ext uri="{FF2B5EF4-FFF2-40B4-BE49-F238E27FC236}">
                  <a16:creationId xmlns:a16="http://schemas.microsoft.com/office/drawing/2014/main" id="{463D7975-6A96-4A74-BC0F-53A33FAD28C4}"/>
                </a:ext>
              </a:extLst>
            </p:cNvPr>
            <p:cNvSpPr txBox="1"/>
            <p:nvPr/>
          </p:nvSpPr>
          <p:spPr>
            <a:xfrm>
              <a:off x="620103" y="903513"/>
              <a:ext cx="4570482" cy="923330"/>
            </a:xfrm>
            <a:prstGeom prst="rect">
              <a:avLst/>
            </a:prstGeom>
            <a:noFill/>
          </p:spPr>
          <p:txBody>
            <a:bodyPr wrap="none" rtlCol="0">
              <a:spAutoFit/>
            </a:bodyPr>
            <a:lstStyle/>
            <a:p>
              <a:r>
                <a:rPr lang="ja-JP" altLang="en-US" dirty="0"/>
                <a:t>アイコンビューの左上から右下へ</a:t>
              </a:r>
              <a:endParaRPr lang="en-US" altLang="ja-JP" dirty="0"/>
            </a:p>
            <a:p>
              <a:r>
                <a:rPr lang="ja-JP" altLang="en-US" dirty="0"/>
                <a:t>ドラッグして長方形を作成してください。</a:t>
              </a:r>
              <a:endParaRPr lang="en-US" altLang="ja-JP" dirty="0"/>
            </a:p>
            <a:p>
              <a:r>
                <a:rPr lang="ja-JP" altLang="en-US" dirty="0"/>
                <a:t>左クリックで終点を指定できます。</a:t>
              </a:r>
            </a:p>
          </p:txBody>
        </p:sp>
        <p:sp>
          <p:nvSpPr>
            <p:cNvPr id="11" name="テキスト ボックス 10">
              <a:extLst>
                <a:ext uri="{FF2B5EF4-FFF2-40B4-BE49-F238E27FC236}">
                  <a16:creationId xmlns:a16="http://schemas.microsoft.com/office/drawing/2014/main" id="{F0656FB8-B375-452A-AEA2-B20541A9DA8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2" name="直線矢印コネクタ 11">
            <a:extLst>
              <a:ext uri="{FF2B5EF4-FFF2-40B4-BE49-F238E27FC236}">
                <a16:creationId xmlns:a16="http://schemas.microsoft.com/office/drawing/2014/main" id="{BAD52477-7B70-4E4E-A2A1-88E82CE16318}"/>
              </a:ext>
            </a:extLst>
          </p:cNvPr>
          <p:cNvCxnSpPr>
            <a:cxnSpLocks/>
            <a:endCxn id="4" idx="0"/>
          </p:cNvCxnSpPr>
          <p:nvPr/>
        </p:nvCxnSpPr>
        <p:spPr>
          <a:xfrm flipH="1">
            <a:off x="2931101" y="1206748"/>
            <a:ext cx="187268" cy="1799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CAED68F2-06BF-4534-B5F1-A1ACB6D2155C}"/>
              </a:ext>
            </a:extLst>
          </p:cNvPr>
          <p:cNvSpPr/>
          <p:nvPr/>
        </p:nvSpPr>
        <p:spPr>
          <a:xfrm>
            <a:off x="1686560" y="2458720"/>
            <a:ext cx="4480559" cy="43272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F762077A-7EE7-463F-B283-D137523F1444}"/>
              </a:ext>
            </a:extLst>
          </p:cNvPr>
          <p:cNvCxnSpPr>
            <a:cxnSpLocks/>
            <a:stCxn id="11" idx="2"/>
            <a:endCxn id="15" idx="3"/>
          </p:cNvCxnSpPr>
          <p:nvPr/>
        </p:nvCxnSpPr>
        <p:spPr>
          <a:xfrm flipH="1">
            <a:off x="6167119" y="3294242"/>
            <a:ext cx="702252" cy="132810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スライド番号プレースホルダー 22">
            <a:extLst>
              <a:ext uri="{FF2B5EF4-FFF2-40B4-BE49-F238E27FC236}">
                <a16:creationId xmlns:a16="http://schemas.microsoft.com/office/drawing/2014/main" id="{EA63AD32-A5FD-4470-BDD3-56BE194EEB8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Tree>
    <p:extLst>
      <p:ext uri="{BB962C8B-B14F-4D97-AF65-F5344CB8AC3E}">
        <p14:creationId xmlns:p14="http://schemas.microsoft.com/office/powerpoint/2010/main" val="299061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86F2734-8F1B-48FF-82E1-0765748B72A0}"/>
              </a:ext>
            </a:extLst>
          </p:cNvPr>
          <p:cNvPicPr>
            <a:picLocks noChangeAspect="1"/>
          </p:cNvPicPr>
          <p:nvPr/>
        </p:nvPicPr>
        <p:blipFill>
          <a:blip r:embed="rId2"/>
          <a:stretch>
            <a:fillRect/>
          </a:stretch>
        </p:blipFill>
        <p:spPr>
          <a:xfrm>
            <a:off x="1312167" y="1703872"/>
            <a:ext cx="7720622" cy="4796002"/>
          </a:xfrm>
          <a:prstGeom prst="rect">
            <a:avLst/>
          </a:prstGeom>
        </p:spPr>
      </p:pic>
      <p:sp>
        <p:nvSpPr>
          <p:cNvPr id="7" name="Shape 130">
            <a:extLst>
              <a:ext uri="{FF2B5EF4-FFF2-40B4-BE49-F238E27FC236}">
                <a16:creationId xmlns:a16="http://schemas.microsoft.com/office/drawing/2014/main" id="{A59EE6D5-2F3B-4EA0-940C-84CF6F287A3E}"/>
              </a:ext>
            </a:extLst>
          </p:cNvPr>
          <p:cNvSpPr/>
          <p:nvPr/>
        </p:nvSpPr>
        <p:spPr>
          <a:xfrm>
            <a:off x="179666" y="87415"/>
            <a:ext cx="42607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2</a:t>
            </a:r>
          </a:p>
        </p:txBody>
      </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grpSp>
        <p:nvGrpSpPr>
          <p:cNvPr id="29" name="グループ化 28">
            <a:extLst>
              <a:ext uri="{FF2B5EF4-FFF2-40B4-BE49-F238E27FC236}">
                <a16:creationId xmlns:a16="http://schemas.microsoft.com/office/drawing/2014/main" id="{00AA2A0D-417E-4930-AAB8-363B5066A43D}"/>
              </a:ext>
            </a:extLst>
          </p:cNvPr>
          <p:cNvGrpSpPr/>
          <p:nvPr/>
        </p:nvGrpSpPr>
        <p:grpSpPr>
          <a:xfrm>
            <a:off x="418426" y="862301"/>
            <a:ext cx="7705629" cy="646331"/>
            <a:chOff x="254945" y="903513"/>
            <a:chExt cx="7705629" cy="646331"/>
          </a:xfrm>
        </p:grpSpPr>
        <p:sp>
          <p:nvSpPr>
            <p:cNvPr id="32" name="テキスト ボックス 31">
              <a:extLst>
                <a:ext uri="{FF2B5EF4-FFF2-40B4-BE49-F238E27FC236}">
                  <a16:creationId xmlns:a16="http://schemas.microsoft.com/office/drawing/2014/main" id="{3776994F-1B87-472E-891D-2299AD5F8676}"/>
                </a:ext>
              </a:extLst>
            </p:cNvPr>
            <p:cNvSpPr txBox="1"/>
            <p:nvPr/>
          </p:nvSpPr>
          <p:spPr>
            <a:xfrm>
              <a:off x="620103" y="903513"/>
              <a:ext cx="7340471" cy="646331"/>
            </a:xfrm>
            <a:prstGeom prst="rect">
              <a:avLst/>
            </a:prstGeom>
            <a:noFill/>
          </p:spPr>
          <p:txBody>
            <a:bodyPr wrap="none" rtlCol="0">
              <a:spAutoFit/>
            </a:bodyPr>
            <a:lstStyle/>
            <a:p>
              <a:r>
                <a:rPr lang="ja-JP" altLang="en-US" dirty="0"/>
                <a:t>長方形オブジェクト上で右クリックし、「特性」をクリックすると</a:t>
              </a:r>
              <a:endParaRPr lang="en-US" altLang="ja-JP" dirty="0"/>
            </a:p>
            <a:p>
              <a:r>
                <a:rPr lang="ja-JP" altLang="en-US" dirty="0"/>
                <a:t>特性ウィンドウが表示され長方形アイコンの色や線を指定できます。</a:t>
              </a:r>
              <a:endParaRPr lang="en-US" altLang="ja-JP" dirty="0"/>
            </a:p>
          </p:txBody>
        </p:sp>
        <p:sp>
          <p:nvSpPr>
            <p:cNvPr id="37" name="テキスト ボックス 36">
              <a:extLst>
                <a:ext uri="{FF2B5EF4-FFF2-40B4-BE49-F238E27FC236}">
                  <a16:creationId xmlns:a16="http://schemas.microsoft.com/office/drawing/2014/main" id="{B3F979FA-F14C-49F1-977E-12376CAC4FEA}"/>
                </a:ext>
              </a:extLst>
            </p:cNvPr>
            <p:cNvSpPr txBox="1"/>
            <p:nvPr/>
          </p:nvSpPr>
          <p:spPr>
            <a:xfrm>
              <a:off x="254945" y="929767"/>
              <a:ext cx="415498" cy="369332"/>
            </a:xfrm>
            <a:prstGeom prst="rect">
              <a:avLst/>
            </a:prstGeom>
            <a:noFill/>
          </p:spPr>
          <p:txBody>
            <a:bodyPr wrap="none" rtlCol="0">
              <a:spAutoFit/>
            </a:bodyPr>
            <a:lstStyle/>
            <a:p>
              <a:r>
                <a:rPr lang="ja-JP" altLang="en-US" dirty="0"/>
                <a:t>③</a:t>
              </a:r>
              <a:endParaRPr kumimoji="1" lang="ja-JP" altLang="en-US" dirty="0"/>
            </a:p>
          </p:txBody>
        </p:sp>
      </p:grpSp>
      <p:sp>
        <p:nvSpPr>
          <p:cNvPr id="38" name="四角形: 角を丸くする 10">
            <a:extLst>
              <a:ext uri="{FF2B5EF4-FFF2-40B4-BE49-F238E27FC236}">
                <a16:creationId xmlns:a16="http://schemas.microsoft.com/office/drawing/2014/main" id="{D03466A5-C6BE-4146-8E80-9C0DF314E27D}"/>
              </a:ext>
            </a:extLst>
          </p:cNvPr>
          <p:cNvSpPr/>
          <p:nvPr/>
        </p:nvSpPr>
        <p:spPr>
          <a:xfrm>
            <a:off x="6222531" y="2405053"/>
            <a:ext cx="831670" cy="2686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746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CF36090-09B8-4167-A6FB-226D56F9D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4" y="1296828"/>
            <a:ext cx="6054494" cy="4332625"/>
          </a:xfrm>
          <a:prstGeom prst="rect">
            <a:avLst/>
          </a:prstGeom>
        </p:spPr>
      </p:pic>
      <p:pic>
        <p:nvPicPr>
          <p:cNvPr id="4" name="図 3">
            <a:extLst>
              <a:ext uri="{FF2B5EF4-FFF2-40B4-BE49-F238E27FC236}">
                <a16:creationId xmlns:a16="http://schemas.microsoft.com/office/drawing/2014/main" id="{277977C4-F465-4C23-851A-05EE6875D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264" y="1094678"/>
            <a:ext cx="3979812" cy="3589406"/>
          </a:xfrm>
          <a:prstGeom prst="rect">
            <a:avLst/>
          </a:prstGeom>
        </p:spPr>
      </p:pic>
      <p:sp>
        <p:nvSpPr>
          <p:cNvPr id="7" name="Shape 130">
            <a:extLst>
              <a:ext uri="{FF2B5EF4-FFF2-40B4-BE49-F238E27FC236}">
                <a16:creationId xmlns:a16="http://schemas.microsoft.com/office/drawing/2014/main" id="{A59EE6D5-2F3B-4EA0-940C-84CF6F287A3E}"/>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3</a:t>
            </a:r>
          </a:p>
        </p:txBody>
      </p:sp>
      <p:grpSp>
        <p:nvGrpSpPr>
          <p:cNvPr id="2" name="グループ化 1"/>
          <p:cNvGrpSpPr/>
          <p:nvPr/>
        </p:nvGrpSpPr>
        <p:grpSpPr>
          <a:xfrm>
            <a:off x="179666" y="760701"/>
            <a:ext cx="4473975" cy="369332"/>
            <a:chOff x="179666" y="760701"/>
            <a:chExt cx="4473975" cy="369332"/>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544824" y="760701"/>
              <a:ext cx="4108817" cy="369332"/>
            </a:xfrm>
            <a:prstGeom prst="rect">
              <a:avLst/>
            </a:prstGeom>
            <a:noFill/>
          </p:spPr>
          <p:txBody>
            <a:bodyPr wrap="none" rtlCol="0">
              <a:spAutoFit/>
            </a:bodyPr>
            <a:lstStyle/>
            <a:p>
              <a:r>
                <a:rPr lang="ja-JP" altLang="en-US" dirty="0"/>
                <a:t>「塗りつぶしタイプ」の「色」を選択</a:t>
              </a:r>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kumimoji="1" lang="ja-JP" altLang="en-US" dirty="0"/>
                <a:t>④</a:t>
              </a:r>
            </a:p>
          </p:txBody>
        </p:sp>
      </p:grpSp>
      <p:sp>
        <p:nvSpPr>
          <p:cNvPr id="11" name="四角形: 角を丸くする 10">
            <a:extLst>
              <a:ext uri="{FF2B5EF4-FFF2-40B4-BE49-F238E27FC236}">
                <a16:creationId xmlns:a16="http://schemas.microsoft.com/office/drawing/2014/main" id="{D03466A5-C6BE-4146-8E80-9C0DF314E27D}"/>
              </a:ext>
            </a:extLst>
          </p:cNvPr>
          <p:cNvSpPr/>
          <p:nvPr/>
        </p:nvSpPr>
        <p:spPr>
          <a:xfrm>
            <a:off x="3687353" y="4313482"/>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77D5BD6B-C06C-4A0F-92CA-965A568D67D6}"/>
              </a:ext>
            </a:extLst>
          </p:cNvPr>
          <p:cNvCxnSpPr>
            <a:cxnSpLocks/>
            <a:endCxn id="11" idx="3"/>
          </p:cNvCxnSpPr>
          <p:nvPr/>
        </p:nvCxnSpPr>
        <p:spPr>
          <a:xfrm flipH="1">
            <a:off x="6510383" y="2214880"/>
            <a:ext cx="2100217" cy="223721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7147125" y="582961"/>
            <a:ext cx="2165651" cy="369332"/>
            <a:chOff x="7147125" y="582961"/>
            <a:chExt cx="2165651" cy="369332"/>
          </a:xfrm>
        </p:grpSpPr>
        <p:sp>
          <p:nvSpPr>
            <p:cNvPr id="17" name="テキスト ボックス 16">
              <a:extLst>
                <a:ext uri="{FF2B5EF4-FFF2-40B4-BE49-F238E27FC236}">
                  <a16:creationId xmlns:a16="http://schemas.microsoft.com/office/drawing/2014/main" id="{6AD1F360-119E-4355-9497-399FBBD0CE01}"/>
                </a:ext>
              </a:extLst>
            </p:cNvPr>
            <p:cNvSpPr txBox="1"/>
            <p:nvPr/>
          </p:nvSpPr>
          <p:spPr>
            <a:xfrm>
              <a:off x="7512283" y="582961"/>
              <a:ext cx="1800493" cy="369332"/>
            </a:xfrm>
            <a:prstGeom prst="rect">
              <a:avLst/>
            </a:prstGeom>
            <a:noFill/>
          </p:spPr>
          <p:txBody>
            <a:bodyPr wrap="none" rtlCol="0">
              <a:spAutoFit/>
            </a:bodyPr>
            <a:lstStyle/>
            <a:p>
              <a:r>
                <a:rPr lang="ja-JP" altLang="en-US" dirty="0"/>
                <a:t>好みの色を選択</a:t>
              </a:r>
            </a:p>
          </p:txBody>
        </p:sp>
        <p:sp>
          <p:nvSpPr>
            <p:cNvPr id="18" name="テキスト ボックス 17">
              <a:extLst>
                <a:ext uri="{FF2B5EF4-FFF2-40B4-BE49-F238E27FC236}">
                  <a16:creationId xmlns:a16="http://schemas.microsoft.com/office/drawing/2014/main" id="{62F63424-D254-4114-B643-B6B148657173}"/>
                </a:ext>
              </a:extLst>
            </p:cNvPr>
            <p:cNvSpPr txBox="1"/>
            <p:nvPr/>
          </p:nvSpPr>
          <p:spPr>
            <a:xfrm>
              <a:off x="7147125" y="582961"/>
              <a:ext cx="415498" cy="369332"/>
            </a:xfrm>
            <a:prstGeom prst="rect">
              <a:avLst/>
            </a:prstGeom>
            <a:noFill/>
          </p:spPr>
          <p:txBody>
            <a:bodyPr wrap="none" rtlCol="0">
              <a:spAutoFit/>
            </a:bodyPr>
            <a:lstStyle/>
            <a:p>
              <a:r>
                <a:rPr lang="ja-JP" altLang="en-US" dirty="0"/>
                <a:t>⑤</a:t>
              </a:r>
              <a:endParaRPr kumimoji="1" lang="ja-JP" altLang="en-US" dirty="0"/>
            </a:p>
          </p:txBody>
        </p:sp>
      </p:grpSp>
      <p:sp>
        <p:nvSpPr>
          <p:cNvPr id="21" name="四角形: 角を丸くする 20">
            <a:extLst>
              <a:ext uri="{FF2B5EF4-FFF2-40B4-BE49-F238E27FC236}">
                <a16:creationId xmlns:a16="http://schemas.microsoft.com/office/drawing/2014/main" id="{814BABFB-91FD-4E0C-A262-D85CAEE2833D}"/>
              </a:ext>
            </a:extLst>
          </p:cNvPr>
          <p:cNvSpPr/>
          <p:nvPr/>
        </p:nvSpPr>
        <p:spPr>
          <a:xfrm>
            <a:off x="3687353" y="4663890"/>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81830030-7BCB-47CC-81AD-589706D10541}"/>
              </a:ext>
            </a:extLst>
          </p:cNvPr>
          <p:cNvCxnSpPr>
            <a:cxnSpLocks/>
            <a:stCxn id="27" idx="1"/>
            <a:endCxn id="21" idx="3"/>
          </p:cNvCxnSpPr>
          <p:nvPr/>
        </p:nvCxnSpPr>
        <p:spPr>
          <a:xfrm flipH="1" flipV="1">
            <a:off x="6510383" y="4802502"/>
            <a:ext cx="1227727" cy="25798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グループ化 5"/>
          <p:cNvGrpSpPr/>
          <p:nvPr/>
        </p:nvGrpSpPr>
        <p:grpSpPr>
          <a:xfrm>
            <a:off x="7738110" y="4875822"/>
            <a:ext cx="3868040" cy="369332"/>
            <a:chOff x="7738110" y="4875822"/>
            <a:chExt cx="3868040" cy="369332"/>
          </a:xfrm>
        </p:grpSpPr>
        <p:sp>
          <p:nvSpPr>
            <p:cNvPr id="26" name="テキスト ボックス 25">
              <a:extLst>
                <a:ext uri="{FF2B5EF4-FFF2-40B4-BE49-F238E27FC236}">
                  <a16:creationId xmlns:a16="http://schemas.microsoft.com/office/drawing/2014/main" id="{FE569874-6542-4949-B1E7-AA72B79F4A07}"/>
                </a:ext>
              </a:extLst>
            </p:cNvPr>
            <p:cNvSpPr txBox="1"/>
            <p:nvPr/>
          </p:nvSpPr>
          <p:spPr>
            <a:xfrm>
              <a:off x="8103268" y="4875822"/>
              <a:ext cx="3502882" cy="369332"/>
            </a:xfrm>
            <a:prstGeom prst="rect">
              <a:avLst/>
            </a:prstGeom>
            <a:noFill/>
          </p:spPr>
          <p:txBody>
            <a:bodyPr wrap="none" rtlCol="0">
              <a:spAutoFit/>
            </a:bodyPr>
            <a:lstStyle/>
            <a:p>
              <a:r>
                <a:rPr lang="ja-JP" altLang="en-US" dirty="0"/>
                <a:t>パターンを「</a:t>
              </a:r>
              <a:r>
                <a:rPr lang="en-US" altLang="ja-JP" dirty="0" err="1"/>
                <a:t>FillPattern.Solid</a:t>
              </a:r>
              <a:r>
                <a:rPr lang="ja-JP" altLang="en-US" dirty="0"/>
                <a:t>」</a:t>
              </a:r>
            </a:p>
          </p:txBody>
        </p:sp>
        <p:sp>
          <p:nvSpPr>
            <p:cNvPr id="27" name="テキスト ボックス 26">
              <a:extLst>
                <a:ext uri="{FF2B5EF4-FFF2-40B4-BE49-F238E27FC236}">
                  <a16:creationId xmlns:a16="http://schemas.microsoft.com/office/drawing/2014/main" id="{B238350C-537A-45DC-AF0E-2530CA5057DE}"/>
                </a:ext>
              </a:extLst>
            </p:cNvPr>
            <p:cNvSpPr txBox="1"/>
            <p:nvPr/>
          </p:nvSpPr>
          <p:spPr>
            <a:xfrm>
              <a:off x="7738110" y="4875822"/>
              <a:ext cx="415498" cy="369332"/>
            </a:xfrm>
            <a:prstGeom prst="rect">
              <a:avLst/>
            </a:prstGeom>
            <a:noFill/>
          </p:spPr>
          <p:txBody>
            <a:bodyPr wrap="none" rtlCol="0">
              <a:spAutoFit/>
            </a:bodyPr>
            <a:lstStyle/>
            <a:p>
              <a:r>
                <a:rPr kumimoji="1" lang="ja-JP" altLang="en-US" dirty="0"/>
                <a:t>⑥</a:t>
              </a:r>
            </a:p>
          </p:txBody>
        </p:sp>
      </p:grpSp>
      <p:sp>
        <p:nvSpPr>
          <p:cNvPr id="30" name="四角形: 角を丸くする 29">
            <a:extLst>
              <a:ext uri="{FF2B5EF4-FFF2-40B4-BE49-F238E27FC236}">
                <a16:creationId xmlns:a16="http://schemas.microsoft.com/office/drawing/2014/main" id="{BED0B226-8049-430C-BA43-91CA525638AC}"/>
              </a:ext>
            </a:extLst>
          </p:cNvPr>
          <p:cNvSpPr/>
          <p:nvPr/>
        </p:nvSpPr>
        <p:spPr>
          <a:xfrm>
            <a:off x="3725471" y="5185091"/>
            <a:ext cx="1049729" cy="3477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9AEACFDC-A308-49E5-9751-ACD43A989775}"/>
              </a:ext>
            </a:extLst>
          </p:cNvPr>
          <p:cNvCxnSpPr>
            <a:cxnSpLocks/>
            <a:endCxn id="30" idx="3"/>
          </p:cNvCxnSpPr>
          <p:nvPr/>
        </p:nvCxnSpPr>
        <p:spPr>
          <a:xfrm flipH="1" flipV="1">
            <a:off x="4775200" y="5358969"/>
            <a:ext cx="2962910" cy="48620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 name="グループ化 12"/>
          <p:cNvGrpSpPr/>
          <p:nvPr/>
        </p:nvGrpSpPr>
        <p:grpSpPr>
          <a:xfrm>
            <a:off x="7738110" y="5635263"/>
            <a:ext cx="2353203" cy="369332"/>
            <a:chOff x="7738110" y="5635263"/>
            <a:chExt cx="2353203" cy="369332"/>
          </a:xfrm>
        </p:grpSpPr>
        <p:sp>
          <p:nvSpPr>
            <p:cNvPr id="34" name="テキスト ボックス 33">
              <a:extLst>
                <a:ext uri="{FF2B5EF4-FFF2-40B4-BE49-F238E27FC236}">
                  <a16:creationId xmlns:a16="http://schemas.microsoft.com/office/drawing/2014/main" id="{59D84F3F-DE66-410E-BFE8-6611F2B86139}"/>
                </a:ext>
              </a:extLst>
            </p:cNvPr>
            <p:cNvSpPr txBox="1"/>
            <p:nvPr/>
          </p:nvSpPr>
          <p:spPr>
            <a:xfrm>
              <a:off x="8103268" y="5635263"/>
              <a:ext cx="1988045" cy="369332"/>
            </a:xfrm>
            <a:prstGeom prst="rect">
              <a:avLst/>
            </a:prstGeom>
            <a:noFill/>
          </p:spPr>
          <p:txBody>
            <a:bodyPr wrap="none" rtlCol="0">
              <a:spAutoFit/>
            </a:bodyPr>
            <a:lstStyle/>
            <a:p>
              <a:r>
                <a:rPr lang="ja-JP" altLang="en-US" dirty="0"/>
                <a:t>「</a:t>
              </a:r>
              <a:r>
                <a:rPr lang="en-US" altLang="ja-JP" dirty="0"/>
                <a:t>OK]</a:t>
              </a:r>
              <a:r>
                <a:rPr lang="ja-JP" altLang="en-US" dirty="0"/>
                <a:t>をクリック</a:t>
              </a:r>
            </a:p>
          </p:txBody>
        </p:sp>
        <p:sp>
          <p:nvSpPr>
            <p:cNvPr id="35" name="テキスト ボックス 34">
              <a:extLst>
                <a:ext uri="{FF2B5EF4-FFF2-40B4-BE49-F238E27FC236}">
                  <a16:creationId xmlns:a16="http://schemas.microsoft.com/office/drawing/2014/main" id="{7A008B59-B9EA-4764-845F-7E1DC5798E74}"/>
                </a:ext>
              </a:extLst>
            </p:cNvPr>
            <p:cNvSpPr txBox="1"/>
            <p:nvPr/>
          </p:nvSpPr>
          <p:spPr>
            <a:xfrm>
              <a:off x="7738110" y="5635263"/>
              <a:ext cx="415498" cy="369332"/>
            </a:xfrm>
            <a:prstGeom prst="rect">
              <a:avLst/>
            </a:prstGeom>
            <a:noFill/>
          </p:spPr>
          <p:txBody>
            <a:bodyPr wrap="none" rtlCol="0">
              <a:spAutoFit/>
            </a:bodyPr>
            <a:lstStyle/>
            <a:p>
              <a:r>
                <a:rPr lang="ja-JP" altLang="en-US" dirty="0"/>
                <a:t>⑦</a:t>
              </a:r>
              <a:endParaRPr kumimoji="1" lang="ja-JP" altLang="en-US" dirty="0"/>
            </a:p>
          </p:txBody>
        </p:sp>
      </p:gr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170640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F1062F67-F82D-401A-A845-DBE94F38239C}"/>
              </a:ext>
            </a:extLst>
          </p:cNvPr>
          <p:cNvGrpSpPr/>
          <p:nvPr/>
        </p:nvGrpSpPr>
        <p:grpSpPr>
          <a:xfrm>
            <a:off x="1544009" y="796024"/>
            <a:ext cx="549889" cy="395586"/>
            <a:chOff x="254945" y="903513"/>
            <a:chExt cx="549889" cy="395586"/>
          </a:xfrm>
        </p:grpSpPr>
        <p:sp>
          <p:nvSpPr>
            <p:cNvPr id="7" name="テキスト ボックス 6">
              <a:extLst>
                <a:ext uri="{FF2B5EF4-FFF2-40B4-BE49-F238E27FC236}">
                  <a16:creationId xmlns:a16="http://schemas.microsoft.com/office/drawing/2014/main" id="{B1864617-DF6C-48DF-9C41-1901A56DE4A4}"/>
                </a:ext>
              </a:extLst>
            </p:cNvPr>
            <p:cNvSpPr txBox="1"/>
            <p:nvPr/>
          </p:nvSpPr>
          <p:spPr>
            <a:xfrm>
              <a:off x="620103" y="903513"/>
              <a:ext cx="184731" cy="369332"/>
            </a:xfrm>
            <a:prstGeom prst="rect">
              <a:avLst/>
            </a:prstGeom>
            <a:noFill/>
          </p:spPr>
          <p:txBody>
            <a:bodyPr wrap="none" rtlCol="0">
              <a:spAutoFit/>
            </a:bodyPr>
            <a:lstStyle/>
            <a:p>
              <a:endParaRPr lang="ja-JP" altLang="en-US" dirty="0"/>
            </a:p>
          </p:txBody>
        </p:sp>
        <p:sp>
          <p:nvSpPr>
            <p:cNvPr id="8" name="テキスト ボックス 7">
              <a:extLst>
                <a:ext uri="{FF2B5EF4-FFF2-40B4-BE49-F238E27FC236}">
                  <a16:creationId xmlns:a16="http://schemas.microsoft.com/office/drawing/2014/main" id="{281C8CF4-2EC1-4D24-84DF-610C2400386F}"/>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Shape 130">
            <a:extLst>
              <a:ext uri="{FF2B5EF4-FFF2-40B4-BE49-F238E27FC236}">
                <a16:creationId xmlns:a16="http://schemas.microsoft.com/office/drawing/2014/main" id="{47D633A0-656A-4365-B325-85502D8921CC}"/>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4</a:t>
            </a:r>
          </a:p>
        </p:txBody>
      </p:sp>
      <p:sp>
        <p:nvSpPr>
          <p:cNvPr id="3" name="スライド番号プレースホルダー 2">
            <a:extLst>
              <a:ext uri="{FF2B5EF4-FFF2-40B4-BE49-F238E27FC236}">
                <a16:creationId xmlns:a16="http://schemas.microsoft.com/office/drawing/2014/main" id="{46BFD4E3-F3D2-4DB9-A404-4AB7C07B5D00}"/>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grpSp>
        <p:nvGrpSpPr>
          <p:cNvPr id="10" name="グループ化 9"/>
          <p:cNvGrpSpPr/>
          <p:nvPr/>
        </p:nvGrpSpPr>
        <p:grpSpPr>
          <a:xfrm>
            <a:off x="1789885" y="796024"/>
            <a:ext cx="4935640" cy="369332"/>
            <a:chOff x="179666" y="760701"/>
            <a:chExt cx="4935640" cy="369332"/>
          </a:xfrm>
        </p:grpSpPr>
        <p:sp>
          <p:nvSpPr>
            <p:cNvPr id="11" name="テキスト ボックス 10">
              <a:extLst>
                <a:ext uri="{FF2B5EF4-FFF2-40B4-BE49-F238E27FC236}">
                  <a16:creationId xmlns:a16="http://schemas.microsoft.com/office/drawing/2014/main" id="{3776994F-1B87-472E-891D-2299AD5F8676}"/>
                </a:ext>
              </a:extLst>
            </p:cNvPr>
            <p:cNvSpPr txBox="1"/>
            <p:nvPr/>
          </p:nvSpPr>
          <p:spPr>
            <a:xfrm>
              <a:off x="544824" y="760701"/>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12" name="テキスト ボックス 11">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a:t>⑧</a:t>
              </a:r>
              <a:endParaRPr kumimoji="1" lang="ja-JP" altLang="en-US" dirty="0"/>
            </a:p>
          </p:txBody>
        </p:sp>
      </p:grpSp>
      <p:pic>
        <p:nvPicPr>
          <p:cNvPr id="4" name="図 3">
            <a:extLst>
              <a:ext uri="{FF2B5EF4-FFF2-40B4-BE49-F238E27FC236}">
                <a16:creationId xmlns:a16="http://schemas.microsoft.com/office/drawing/2014/main" id="{B6B5008D-324F-4DB6-AAFA-BB129058D105}"/>
              </a:ext>
            </a:extLst>
          </p:cNvPr>
          <p:cNvPicPr>
            <a:picLocks noChangeAspect="1"/>
          </p:cNvPicPr>
          <p:nvPr/>
        </p:nvPicPr>
        <p:blipFill>
          <a:blip r:embed="rId2"/>
          <a:stretch>
            <a:fillRect/>
          </a:stretch>
        </p:blipFill>
        <p:spPr>
          <a:xfrm>
            <a:off x="2634380" y="1466679"/>
            <a:ext cx="5273944" cy="4893839"/>
          </a:xfrm>
          <a:prstGeom prst="rect">
            <a:avLst/>
          </a:prstGeom>
        </p:spPr>
      </p:pic>
    </p:spTree>
    <p:extLst>
      <p:ext uri="{BB962C8B-B14F-4D97-AF65-F5344CB8AC3E}">
        <p14:creationId xmlns:p14="http://schemas.microsoft.com/office/powerpoint/2010/main" val="379709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35A1046-284E-49E4-A0ED-5EED2D95E243}"/>
              </a:ext>
            </a:extLst>
          </p:cNvPr>
          <p:cNvPicPr>
            <a:picLocks noChangeAspect="1"/>
          </p:cNvPicPr>
          <p:nvPr/>
        </p:nvPicPr>
        <p:blipFill>
          <a:blip r:embed="rId2"/>
          <a:stretch>
            <a:fillRect/>
          </a:stretch>
        </p:blipFill>
        <p:spPr>
          <a:xfrm>
            <a:off x="559734" y="1637486"/>
            <a:ext cx="5295314" cy="4936309"/>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1</a:t>
            </a:r>
          </a:p>
        </p:txBody>
      </p:sp>
      <p:pic>
        <p:nvPicPr>
          <p:cNvPr id="4" name="図 3">
            <a:extLst>
              <a:ext uri="{FF2B5EF4-FFF2-40B4-BE49-F238E27FC236}">
                <a16:creationId xmlns:a16="http://schemas.microsoft.com/office/drawing/2014/main" id="{9257C906-57A5-4933-B33A-838E1099E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844" y="1594224"/>
            <a:ext cx="5447319" cy="4622425"/>
          </a:xfrm>
          <a:prstGeom prst="rect">
            <a:avLst/>
          </a:prstGeom>
        </p:spPr>
      </p:pic>
      <p:grpSp>
        <p:nvGrpSpPr>
          <p:cNvPr id="6" name="グループ化 5">
            <a:extLst>
              <a:ext uri="{FF2B5EF4-FFF2-40B4-BE49-F238E27FC236}">
                <a16:creationId xmlns:a16="http://schemas.microsoft.com/office/drawing/2014/main" id="{9DAA7C01-D0D7-4E88-82AC-8C8F6F08FE26}"/>
              </a:ext>
            </a:extLst>
          </p:cNvPr>
          <p:cNvGrpSpPr/>
          <p:nvPr/>
        </p:nvGrpSpPr>
        <p:grpSpPr>
          <a:xfrm>
            <a:off x="388309" y="815981"/>
            <a:ext cx="4473975" cy="646331"/>
            <a:chOff x="254945" y="903513"/>
            <a:chExt cx="4473975" cy="646331"/>
          </a:xfrm>
        </p:grpSpPr>
        <p:sp>
          <p:nvSpPr>
            <p:cNvPr id="7" name="テキスト ボックス 6">
              <a:extLst>
                <a:ext uri="{FF2B5EF4-FFF2-40B4-BE49-F238E27FC236}">
                  <a16:creationId xmlns:a16="http://schemas.microsoft.com/office/drawing/2014/main" id="{3C446414-93EC-423A-A0CE-C478C38E0B55}"/>
                </a:ext>
              </a:extLst>
            </p:cNvPr>
            <p:cNvSpPr txBox="1"/>
            <p:nvPr/>
          </p:nvSpPr>
          <p:spPr>
            <a:xfrm>
              <a:off x="620103" y="903513"/>
              <a:ext cx="4108817" cy="646331"/>
            </a:xfrm>
            <a:prstGeom prst="rect">
              <a:avLst/>
            </a:prstGeom>
            <a:noFill/>
          </p:spPr>
          <p:txBody>
            <a:bodyPr wrap="none" rtlCol="0">
              <a:spAutoFit/>
            </a:bodyPr>
            <a:lstStyle/>
            <a:p>
              <a:r>
                <a:rPr lang="ja-JP" altLang="en-US" dirty="0"/>
                <a:t>テキストアイコンをクリックし</a:t>
              </a:r>
              <a:endParaRPr lang="en-US" altLang="ja-JP" dirty="0"/>
            </a:p>
            <a:p>
              <a:r>
                <a:rPr lang="ja-JP" altLang="en-US" dirty="0"/>
                <a:t>以下を参考にドラッグしてください。</a:t>
              </a:r>
            </a:p>
          </p:txBody>
        </p:sp>
        <p:sp>
          <p:nvSpPr>
            <p:cNvPr id="8" name="テキスト ボックス 7">
              <a:extLst>
                <a:ext uri="{FF2B5EF4-FFF2-40B4-BE49-F238E27FC236}">
                  <a16:creationId xmlns:a16="http://schemas.microsoft.com/office/drawing/2014/main" id="{C2B10088-5074-453A-A99F-0B031A9AAAC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3C768F35-B4B6-4B5F-8FEE-38BBEAE2B08D}"/>
              </a:ext>
            </a:extLst>
          </p:cNvPr>
          <p:cNvGrpSpPr/>
          <p:nvPr/>
        </p:nvGrpSpPr>
        <p:grpSpPr>
          <a:xfrm>
            <a:off x="5910770" y="815981"/>
            <a:ext cx="6540246" cy="646331"/>
            <a:chOff x="254945" y="903513"/>
            <a:chExt cx="6540246" cy="646331"/>
          </a:xfrm>
        </p:grpSpPr>
        <p:sp>
          <p:nvSpPr>
            <p:cNvPr id="10" name="テキスト ボックス 9">
              <a:extLst>
                <a:ext uri="{FF2B5EF4-FFF2-40B4-BE49-F238E27FC236}">
                  <a16:creationId xmlns:a16="http://schemas.microsoft.com/office/drawing/2014/main" id="{951D3E96-7659-4340-B300-31DCA2345BF0}"/>
                </a:ext>
              </a:extLst>
            </p:cNvPr>
            <p:cNvSpPr txBox="1"/>
            <p:nvPr/>
          </p:nvSpPr>
          <p:spPr>
            <a:xfrm>
              <a:off x="620103" y="903513"/>
              <a:ext cx="6175088" cy="646331"/>
            </a:xfrm>
            <a:prstGeom prst="rect">
              <a:avLst/>
            </a:prstGeom>
            <a:noFill/>
          </p:spPr>
          <p:txBody>
            <a:bodyPr wrap="none" rtlCol="0">
              <a:spAutoFit/>
            </a:bodyPr>
            <a:lstStyle/>
            <a:p>
              <a:r>
                <a:rPr lang="en-US" altLang="ja-JP" dirty="0"/>
                <a:t>Text</a:t>
              </a:r>
              <a:r>
                <a:rPr lang="ja-JP" altLang="en-US" dirty="0"/>
                <a:t>特性ウィンドウが開くので</a:t>
              </a:r>
              <a:endParaRPr lang="en-US" altLang="ja-JP" dirty="0"/>
            </a:p>
            <a:p>
              <a:r>
                <a:rPr lang="ja-JP" altLang="en-US" dirty="0"/>
                <a:t>「テキスト」に「</a:t>
              </a:r>
              <a:r>
                <a:rPr lang="en-US" altLang="ja-JP" dirty="0" err="1"/>
                <a:t>ParallelSprings</a:t>
              </a:r>
              <a:r>
                <a:rPr lang="ja-JP" altLang="en-US" dirty="0"/>
                <a:t>」と入力してください。</a:t>
              </a:r>
            </a:p>
          </p:txBody>
        </p:sp>
        <p:sp>
          <p:nvSpPr>
            <p:cNvPr id="11" name="テキスト ボックス 10">
              <a:extLst>
                <a:ext uri="{FF2B5EF4-FFF2-40B4-BE49-F238E27FC236}">
                  <a16:creationId xmlns:a16="http://schemas.microsoft.com/office/drawing/2014/main" id="{9344769E-9967-4C01-AD52-2D9DE66914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四角形: 角を丸くする 13">
            <a:extLst>
              <a:ext uri="{FF2B5EF4-FFF2-40B4-BE49-F238E27FC236}">
                <a16:creationId xmlns:a16="http://schemas.microsoft.com/office/drawing/2014/main" id="{1DADF61F-EF1D-4843-8C48-B0C640E98936}"/>
              </a:ext>
            </a:extLst>
          </p:cNvPr>
          <p:cNvSpPr/>
          <p:nvPr/>
        </p:nvSpPr>
        <p:spPr>
          <a:xfrm>
            <a:off x="6656451" y="3815327"/>
            <a:ext cx="1052510" cy="1802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BB2E1406-A862-4840-B645-28723CAD0EB8}"/>
              </a:ext>
            </a:extLst>
          </p:cNvPr>
          <p:cNvCxnSpPr>
            <a:cxnSpLocks/>
            <a:stCxn id="10" idx="2"/>
            <a:endCxn id="14" idx="0"/>
          </p:cNvCxnSpPr>
          <p:nvPr/>
        </p:nvCxnSpPr>
        <p:spPr>
          <a:xfrm flipH="1">
            <a:off x="7182706" y="1462312"/>
            <a:ext cx="2180766" cy="235301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スライド番号プレースホルダー 19">
            <a:extLst>
              <a:ext uri="{FF2B5EF4-FFF2-40B4-BE49-F238E27FC236}">
                <a16:creationId xmlns:a16="http://schemas.microsoft.com/office/drawing/2014/main" id="{BFA87586-8B90-429A-88B4-5B36887B8D70}"/>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16" name="四角形: 角を丸くする 29">
            <a:extLst>
              <a:ext uri="{FF2B5EF4-FFF2-40B4-BE49-F238E27FC236}">
                <a16:creationId xmlns:a16="http://schemas.microsoft.com/office/drawing/2014/main" id="{BED0B226-8049-430C-BA43-91CA525638AC}"/>
              </a:ext>
            </a:extLst>
          </p:cNvPr>
          <p:cNvSpPr/>
          <p:nvPr/>
        </p:nvSpPr>
        <p:spPr>
          <a:xfrm>
            <a:off x="3278385" y="1674125"/>
            <a:ext cx="375920" cy="4029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9AEACFDC-A308-49E5-9751-ACD43A989775}"/>
              </a:ext>
            </a:extLst>
          </p:cNvPr>
          <p:cNvCxnSpPr>
            <a:cxnSpLocks/>
          </p:cNvCxnSpPr>
          <p:nvPr/>
        </p:nvCxnSpPr>
        <p:spPr>
          <a:xfrm flipV="1">
            <a:off x="3207265" y="2056714"/>
            <a:ext cx="228600" cy="196354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48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2</a:t>
            </a:r>
          </a:p>
        </p:txBody>
      </p:sp>
      <p:sp>
        <p:nvSpPr>
          <p:cNvPr id="3" name="スライド番号プレースホルダー 2">
            <a:extLst>
              <a:ext uri="{FF2B5EF4-FFF2-40B4-BE49-F238E27FC236}">
                <a16:creationId xmlns:a16="http://schemas.microsoft.com/office/drawing/2014/main" id="{7F981417-709B-4BE6-A171-63D6529E58B6}"/>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grpSp>
        <p:nvGrpSpPr>
          <p:cNvPr id="8" name="グループ化 7"/>
          <p:cNvGrpSpPr/>
          <p:nvPr/>
        </p:nvGrpSpPr>
        <p:grpSpPr>
          <a:xfrm>
            <a:off x="1789885" y="796024"/>
            <a:ext cx="4935640" cy="369332"/>
            <a:chOff x="179666" y="760701"/>
            <a:chExt cx="4935640" cy="369332"/>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544824" y="760701"/>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a:t>③</a:t>
              </a:r>
              <a:endParaRPr kumimoji="1" lang="ja-JP" altLang="en-US" dirty="0"/>
            </a:p>
          </p:txBody>
        </p:sp>
      </p:grpSp>
      <p:pic>
        <p:nvPicPr>
          <p:cNvPr id="4" name="図 3">
            <a:extLst>
              <a:ext uri="{FF2B5EF4-FFF2-40B4-BE49-F238E27FC236}">
                <a16:creationId xmlns:a16="http://schemas.microsoft.com/office/drawing/2014/main" id="{39D03400-CF4F-4673-AE74-849C637AB677}"/>
              </a:ext>
            </a:extLst>
          </p:cNvPr>
          <p:cNvPicPr>
            <a:picLocks noChangeAspect="1"/>
          </p:cNvPicPr>
          <p:nvPr/>
        </p:nvPicPr>
        <p:blipFill>
          <a:blip r:embed="rId2"/>
          <a:stretch>
            <a:fillRect/>
          </a:stretch>
        </p:blipFill>
        <p:spPr>
          <a:xfrm>
            <a:off x="2707601" y="1391547"/>
            <a:ext cx="5027729" cy="4670429"/>
          </a:xfrm>
          <a:prstGeom prst="rect">
            <a:avLst/>
          </a:prstGeom>
        </p:spPr>
      </p:pic>
    </p:spTree>
    <p:extLst>
      <p:ext uri="{BB962C8B-B14F-4D97-AF65-F5344CB8AC3E}">
        <p14:creationId xmlns:p14="http://schemas.microsoft.com/office/powerpoint/2010/main" val="367892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0873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1</a:t>
            </a:r>
          </a:p>
        </p:txBody>
      </p:sp>
      <p:sp>
        <p:nvSpPr>
          <p:cNvPr id="6" name="テキスト ボックス 5">
            <a:extLst>
              <a:ext uri="{FF2B5EF4-FFF2-40B4-BE49-F238E27FC236}">
                <a16:creationId xmlns:a16="http://schemas.microsoft.com/office/drawing/2014/main" id="{C8C1B181-6ACA-481D-ABDD-B3E8D7C9B1A7}"/>
              </a:ext>
            </a:extLst>
          </p:cNvPr>
          <p:cNvSpPr txBox="1"/>
          <p:nvPr/>
        </p:nvSpPr>
        <p:spPr>
          <a:xfrm>
            <a:off x="225910" y="745806"/>
            <a:ext cx="9879628" cy="369332"/>
          </a:xfrm>
          <a:prstGeom prst="rect">
            <a:avLst/>
          </a:prstGeom>
          <a:noFill/>
        </p:spPr>
        <p:txBody>
          <a:bodyPr wrap="none" rtlCol="0">
            <a:spAutoFit/>
          </a:bodyPr>
          <a:lstStyle/>
          <a:p>
            <a:r>
              <a:rPr kumimoji="1" lang="ja-JP" altLang="en-US" dirty="0"/>
              <a:t>①　ダイアグラムビューを表示させて以下のような表示になっていることを確認してください</a:t>
            </a:r>
          </a:p>
        </p:txBody>
      </p:sp>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9949833" cy="646331"/>
            <a:chOff x="254945" y="903513"/>
            <a:chExt cx="9949833" cy="646331"/>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9584675" cy="646331"/>
            </a:xfrm>
            <a:prstGeom prst="rect">
              <a:avLst/>
            </a:prstGeom>
            <a:noFill/>
          </p:spPr>
          <p:txBody>
            <a:bodyPr wrap="none" rtlCol="0">
              <a:spAutoFit/>
            </a:bodyPr>
            <a:lstStyle/>
            <a:p>
              <a:r>
                <a:rPr lang="en-US" altLang="ja-JP" dirty="0" err="1"/>
                <a:t>flange_a</a:t>
              </a:r>
              <a:r>
                <a:rPr lang="en-US" altLang="ja-JP" dirty="0"/>
                <a:t>, </a:t>
              </a:r>
              <a:r>
                <a:rPr lang="en-US" altLang="ja-JP" dirty="0" err="1"/>
                <a:t>flange_b</a:t>
              </a:r>
              <a:r>
                <a:rPr lang="ja-JP" altLang="en-US" dirty="0"/>
                <a:t>の位置を調整してください。</a:t>
              </a:r>
              <a:endParaRPr lang="en-US" altLang="ja-JP" dirty="0"/>
            </a:p>
            <a:p>
              <a:r>
                <a:rPr lang="ja-JP" altLang="en-US" dirty="0"/>
                <a:t>コネクターは範囲選択してからドラッグ</a:t>
              </a:r>
              <a:r>
                <a:rPr lang="en-US" altLang="ja-JP" dirty="0"/>
                <a:t>&amp;</a:t>
              </a:r>
              <a:r>
                <a:rPr lang="ja-JP" altLang="en-US" dirty="0"/>
                <a:t>ドロップすることで移動させることができます。</a:t>
              </a:r>
              <a:endParaRPr lang="en-US" altLang="ja-JP" dirty="0"/>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3" name="図 2"/>
          <p:cNvPicPr>
            <a:picLocks noChangeAspect="1"/>
          </p:cNvPicPr>
          <p:nvPr/>
        </p:nvPicPr>
        <p:blipFill>
          <a:blip r:embed="rId2"/>
          <a:stretch>
            <a:fillRect/>
          </a:stretch>
        </p:blipFill>
        <p:spPr>
          <a:xfrm>
            <a:off x="1076959" y="1153193"/>
            <a:ext cx="9514841" cy="2615807"/>
          </a:xfrm>
          <a:prstGeom prst="rect">
            <a:avLst/>
          </a:prstGeom>
        </p:spPr>
      </p:pic>
      <p:pic>
        <p:nvPicPr>
          <p:cNvPr id="8" name="図 7"/>
          <p:cNvPicPr>
            <a:picLocks noChangeAspect="1"/>
          </p:cNvPicPr>
          <p:nvPr/>
        </p:nvPicPr>
        <p:blipFill>
          <a:blip r:embed="rId3"/>
          <a:stretch>
            <a:fillRect/>
          </a:stretch>
        </p:blipFill>
        <p:spPr>
          <a:xfrm>
            <a:off x="2570479" y="4712926"/>
            <a:ext cx="7076441" cy="2008549"/>
          </a:xfrm>
          <a:prstGeom prst="rect">
            <a:avLst/>
          </a:prstGeom>
        </p:spPr>
      </p:pic>
    </p:spTree>
    <p:extLst>
      <p:ext uri="{BB962C8B-B14F-4D97-AF65-F5344CB8AC3E}">
        <p14:creationId xmlns:p14="http://schemas.microsoft.com/office/powerpoint/2010/main" val="200823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a:t>
            </a:r>
            <a:r>
              <a:rPr kumimoji="1" lang="ja-JP" altLang="en-US" sz="2400"/>
              <a:t>されています。</a:t>
            </a:r>
            <a:endParaRPr kumimoji="1" lang="ja-JP" altLang="en-US" sz="2400" dirty="0"/>
          </a:p>
        </p:txBody>
      </p:sp>
      <p:sp>
        <p:nvSpPr>
          <p:cNvPr id="6" name="テキスト ボックス 5">
            <a:extLst>
              <a:ext uri="{FF2B5EF4-FFF2-40B4-BE49-F238E27FC236}">
                <a16:creationId xmlns:a16="http://schemas.microsoft.com/office/drawing/2014/main" id="{3D28E84A-0A42-4576-A660-C29DA2E3FF19}"/>
              </a:ext>
            </a:extLst>
          </p:cNvPr>
          <p:cNvSpPr txBox="1"/>
          <p:nvPr/>
        </p:nvSpPr>
        <p:spPr>
          <a:xfrm>
            <a:off x="794946" y="1539389"/>
            <a:ext cx="10179390" cy="1938992"/>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endParaRPr kumimoji="1" lang="ja-JP" altLang="en-US" sz="2400" dirty="0"/>
          </a:p>
        </p:txBody>
      </p:sp>
      <p:sp>
        <p:nvSpPr>
          <p:cNvPr id="2" name="スライド番号プレースホルダー 1">
            <a:extLst>
              <a:ext uri="{FF2B5EF4-FFF2-40B4-BE49-F238E27FC236}">
                <a16:creationId xmlns:a16="http://schemas.microsoft.com/office/drawing/2014/main" id="{BCF3A9ED-B42D-4BFB-B427-5F7D437CC1F8}"/>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90945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2</a:t>
            </a:r>
          </a:p>
        </p:txBody>
      </p:sp>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4473975" cy="395586"/>
            <a:chOff x="254945" y="903513"/>
            <a:chExt cx="4473975" cy="395586"/>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4108817" cy="369332"/>
            </a:xfrm>
            <a:prstGeom prst="rect">
              <a:avLst/>
            </a:prstGeom>
            <a:noFill/>
          </p:spPr>
          <p:txBody>
            <a:bodyPr wrap="none" rtlCol="0">
              <a:spAutoFit/>
            </a:bodyPr>
            <a:lstStyle/>
            <a:p>
              <a:r>
                <a:rPr lang="ja-JP" altLang="en-US" dirty="0"/>
                <a:t>続けて以下のように接続してください</a:t>
              </a:r>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lang="ja-JP" altLang="en-US" dirty="0"/>
                <a:t>④</a:t>
              </a:r>
              <a:endParaRPr kumimoji="1" lang="ja-JP" altLang="en-US" dirty="0"/>
            </a:p>
          </p:txBody>
        </p:sp>
      </p:grpSp>
      <p:pic>
        <p:nvPicPr>
          <p:cNvPr id="2" name="図 1"/>
          <p:cNvPicPr>
            <a:picLocks noChangeAspect="1"/>
          </p:cNvPicPr>
          <p:nvPr/>
        </p:nvPicPr>
        <p:blipFill>
          <a:blip r:embed="rId2"/>
          <a:stretch>
            <a:fillRect/>
          </a:stretch>
        </p:blipFill>
        <p:spPr>
          <a:xfrm>
            <a:off x="1353443" y="1470882"/>
            <a:ext cx="6683117" cy="2311586"/>
          </a:xfrm>
          <a:prstGeom prst="rect">
            <a:avLst/>
          </a:prstGeom>
        </p:spPr>
      </p:pic>
      <p:pic>
        <p:nvPicPr>
          <p:cNvPr id="4" name="図 3"/>
          <p:cNvPicPr>
            <a:picLocks noChangeAspect="1"/>
          </p:cNvPicPr>
          <p:nvPr/>
        </p:nvPicPr>
        <p:blipFill>
          <a:blip r:embed="rId3"/>
          <a:stretch>
            <a:fillRect/>
          </a:stretch>
        </p:blipFill>
        <p:spPr>
          <a:xfrm>
            <a:off x="1634391" y="4322890"/>
            <a:ext cx="8368537" cy="2376992"/>
          </a:xfrm>
          <a:prstGeom prst="rect">
            <a:avLst/>
          </a:prstGeom>
        </p:spPr>
      </p:pic>
      <p:grpSp>
        <p:nvGrpSpPr>
          <p:cNvPr id="13" name="グループ化 12"/>
          <p:cNvGrpSpPr/>
          <p:nvPr/>
        </p:nvGrpSpPr>
        <p:grpSpPr>
          <a:xfrm>
            <a:off x="309877" y="745806"/>
            <a:ext cx="9552288" cy="646331"/>
            <a:chOff x="179666" y="760701"/>
            <a:chExt cx="9552288" cy="646331"/>
          </a:xfrm>
        </p:grpSpPr>
        <p:sp>
          <p:nvSpPr>
            <p:cNvPr id="14" name="テキスト ボックス 13">
              <a:extLst>
                <a:ext uri="{FF2B5EF4-FFF2-40B4-BE49-F238E27FC236}">
                  <a16:creationId xmlns:a16="http://schemas.microsoft.com/office/drawing/2014/main" id="{3776994F-1B87-472E-891D-2299AD5F8676}"/>
                </a:ext>
              </a:extLst>
            </p:cNvPr>
            <p:cNvSpPr txBox="1"/>
            <p:nvPr/>
          </p:nvSpPr>
          <p:spPr>
            <a:xfrm>
              <a:off x="544824" y="760701"/>
              <a:ext cx="9187130" cy="646331"/>
            </a:xfrm>
            <a:prstGeom prst="rect">
              <a:avLst/>
            </a:prstGeom>
            <a:noFill/>
          </p:spPr>
          <p:txBody>
            <a:bodyPr wrap="none" rtlCol="0">
              <a:spAutoFit/>
            </a:bodyPr>
            <a:lstStyle/>
            <a:p>
              <a:r>
                <a:rPr lang="en-US" altLang="ja-JP" dirty="0"/>
                <a:t>Spring</a:t>
              </a:r>
              <a:r>
                <a:rPr lang="ja-JP" altLang="en-US" dirty="0"/>
                <a:t>の左ポートと</a:t>
              </a:r>
              <a:r>
                <a:rPr lang="en-US" altLang="ja-JP" dirty="0" err="1"/>
                <a:t>flange_a</a:t>
              </a:r>
              <a:r>
                <a:rPr lang="ja-JP" altLang="en-US" dirty="0"/>
                <a:t>を接続してください</a:t>
              </a:r>
              <a:endParaRPr lang="en-US" altLang="ja-JP" dirty="0"/>
            </a:p>
            <a:p>
              <a:r>
                <a:rPr lang="ja-JP" altLang="en-US" dirty="0"/>
                <a:t>接続線をつなげる前に左クリックすることで途中で接続線を折り曲げることが出来ます</a:t>
              </a:r>
            </a:p>
          </p:txBody>
        </p:sp>
        <p:sp>
          <p:nvSpPr>
            <p:cNvPr id="15" name="テキスト ボックス 1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a:t>③</a:t>
              </a:r>
              <a:endParaRPr kumimoji="1" lang="ja-JP" altLang="en-US" dirty="0"/>
            </a:p>
          </p:txBody>
        </p:sp>
      </p:grpSp>
    </p:spTree>
    <p:extLst>
      <p:ext uri="{BB962C8B-B14F-4D97-AF65-F5344CB8AC3E}">
        <p14:creationId xmlns:p14="http://schemas.microsoft.com/office/powerpoint/2010/main" val="187569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a:t>
            </a:r>
            <a:r>
              <a:rPr lang="en-US" altLang="ja-JP" dirty="0"/>
              <a:t>1</a:t>
            </a:r>
          </a:p>
        </p:txBody>
      </p:sp>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grpSp>
        <p:nvGrpSpPr>
          <p:cNvPr id="7" name="グループ化 6">
            <a:extLst>
              <a:ext uri="{FF2B5EF4-FFF2-40B4-BE49-F238E27FC236}">
                <a16:creationId xmlns:a16="http://schemas.microsoft.com/office/drawing/2014/main" id="{757DCA3C-601F-4827-9474-FBF53A1D94E6}"/>
              </a:ext>
            </a:extLst>
          </p:cNvPr>
          <p:cNvGrpSpPr/>
          <p:nvPr/>
        </p:nvGrpSpPr>
        <p:grpSpPr>
          <a:xfrm>
            <a:off x="-181084" y="667061"/>
            <a:ext cx="581462" cy="979964"/>
            <a:chOff x="254945" y="929767"/>
            <a:chExt cx="581462" cy="979964"/>
          </a:xfrm>
        </p:grpSpPr>
        <p:sp>
          <p:nvSpPr>
            <p:cNvPr id="8" name="テキスト ボックス 7">
              <a:extLst>
                <a:ext uri="{FF2B5EF4-FFF2-40B4-BE49-F238E27FC236}">
                  <a16:creationId xmlns:a16="http://schemas.microsoft.com/office/drawing/2014/main" id="{4312921B-5336-47D0-8729-5756022FF4A8}"/>
                </a:ext>
              </a:extLst>
            </p:cNvPr>
            <p:cNvSpPr txBox="1"/>
            <p:nvPr/>
          </p:nvSpPr>
          <p:spPr>
            <a:xfrm>
              <a:off x="651676" y="1540399"/>
              <a:ext cx="184731" cy="369332"/>
            </a:xfrm>
            <a:prstGeom prst="rect">
              <a:avLst/>
            </a:prstGeom>
            <a:noFill/>
          </p:spPr>
          <p:txBody>
            <a:bodyPr wrap="none" rtlCol="0">
              <a:spAutoFit/>
            </a:bodyPr>
            <a:lstStyle/>
            <a:p>
              <a:endParaRPr lang="ja-JP" altLang="en-US" dirty="0"/>
            </a:p>
          </p:txBody>
        </p:sp>
        <p:sp>
          <p:nvSpPr>
            <p:cNvPr id="9" name="テキスト ボックス 8">
              <a:extLst>
                <a:ext uri="{FF2B5EF4-FFF2-40B4-BE49-F238E27FC236}">
                  <a16:creationId xmlns:a16="http://schemas.microsoft.com/office/drawing/2014/main" id="{1BDC3E10-1771-4B0B-AC33-73F0EA10BF59}"/>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pic>
        <p:nvPicPr>
          <p:cNvPr id="35" name="図 34"/>
          <p:cNvPicPr>
            <a:picLocks noChangeAspect="1"/>
          </p:cNvPicPr>
          <p:nvPr/>
        </p:nvPicPr>
        <p:blipFill>
          <a:blip r:embed="rId2"/>
          <a:stretch>
            <a:fillRect/>
          </a:stretch>
        </p:blipFill>
        <p:spPr>
          <a:xfrm>
            <a:off x="9116085" y="1266101"/>
            <a:ext cx="2813536" cy="5020231"/>
          </a:xfrm>
          <a:prstGeom prst="rect">
            <a:avLst/>
          </a:prstGeom>
        </p:spPr>
      </p:pic>
      <p:pic>
        <p:nvPicPr>
          <p:cNvPr id="36" name="図 35"/>
          <p:cNvPicPr>
            <a:picLocks noChangeAspect="1"/>
          </p:cNvPicPr>
          <p:nvPr/>
        </p:nvPicPr>
        <p:blipFill>
          <a:blip r:embed="rId3"/>
          <a:stretch>
            <a:fillRect/>
          </a:stretch>
        </p:blipFill>
        <p:spPr>
          <a:xfrm>
            <a:off x="290829" y="2142410"/>
            <a:ext cx="7440685" cy="1875869"/>
          </a:xfrm>
          <a:prstGeom prst="rect">
            <a:avLst/>
          </a:prstGeom>
        </p:spPr>
      </p:pic>
      <p:sp>
        <p:nvSpPr>
          <p:cNvPr id="37" name="四角形: 角を丸くする 13">
            <a:extLst>
              <a:ext uri="{FF2B5EF4-FFF2-40B4-BE49-F238E27FC236}">
                <a16:creationId xmlns:a16="http://schemas.microsoft.com/office/drawing/2014/main" id="{1DADF61F-EF1D-4843-8C48-B0C640E98936}"/>
              </a:ext>
            </a:extLst>
          </p:cNvPr>
          <p:cNvSpPr/>
          <p:nvPr/>
        </p:nvSpPr>
        <p:spPr>
          <a:xfrm>
            <a:off x="1294886" y="2885049"/>
            <a:ext cx="5603754" cy="8944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p:cNvSpPr/>
          <p:nvPr/>
        </p:nvSpPr>
        <p:spPr>
          <a:xfrm>
            <a:off x="8331200" y="3068320"/>
            <a:ext cx="629920" cy="62484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5464821" y="5114772"/>
            <a:ext cx="3686089" cy="1477328"/>
          </a:xfrm>
          <a:prstGeom prst="rect">
            <a:avLst/>
          </a:prstGeom>
          <a:noFill/>
        </p:spPr>
        <p:txBody>
          <a:bodyPr wrap="square" rtlCol="0">
            <a:spAutoFit/>
          </a:bodyPr>
          <a:lstStyle/>
          <a:p>
            <a:r>
              <a:rPr kumimoji="1" lang="ja-JP" altLang="en-US" dirty="0"/>
              <a:t>上記のように宣言すると</a:t>
            </a:r>
            <a:r>
              <a:rPr lang="ja-JP" altLang="en-US" dirty="0"/>
              <a:t>モデルのアイコンをダブルクリックした際に左図のようにパラメータをウィンドウ上から設定することが出来るようになります</a:t>
            </a:r>
            <a:endParaRPr kumimoji="1" lang="ja-JP" altLang="en-US" dirty="0"/>
          </a:p>
        </p:txBody>
      </p:sp>
      <p:sp>
        <p:nvSpPr>
          <p:cNvPr id="42" name="角丸四角形 41"/>
          <p:cNvSpPr/>
          <p:nvPr/>
        </p:nvSpPr>
        <p:spPr>
          <a:xfrm>
            <a:off x="9365530" y="3693160"/>
            <a:ext cx="2139884" cy="19864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55353" y="1117223"/>
            <a:ext cx="8795671" cy="646331"/>
            <a:chOff x="179666" y="760701"/>
            <a:chExt cx="8795671" cy="646331"/>
          </a:xfrm>
        </p:grpSpPr>
        <p:sp>
          <p:nvSpPr>
            <p:cNvPr id="14" name="テキスト ボックス 13">
              <a:extLst>
                <a:ext uri="{FF2B5EF4-FFF2-40B4-BE49-F238E27FC236}">
                  <a16:creationId xmlns:a16="http://schemas.microsoft.com/office/drawing/2014/main" id="{3776994F-1B87-472E-891D-2299AD5F8676}"/>
                </a:ext>
              </a:extLst>
            </p:cNvPr>
            <p:cNvSpPr txBox="1"/>
            <p:nvPr/>
          </p:nvSpPr>
          <p:spPr>
            <a:xfrm>
              <a:off x="544824" y="760701"/>
              <a:ext cx="8430513" cy="646331"/>
            </a:xfrm>
            <a:prstGeom prst="rect">
              <a:avLst/>
            </a:prstGeom>
            <a:noFill/>
          </p:spPr>
          <p:txBody>
            <a:bodyPr wrap="none" rtlCol="0">
              <a:spAutoFit/>
            </a:bodyPr>
            <a:lstStyle/>
            <a:p>
              <a:r>
                <a:rPr lang="ja-JP" altLang="en-US" dirty="0"/>
                <a:t>テキストビューから以下のようにパラメータを宣言してください。</a:t>
              </a:r>
              <a:endParaRPr lang="en-US" altLang="ja-JP" dirty="0"/>
            </a:p>
            <a:p>
              <a:r>
                <a:rPr lang="ja-JP" altLang="en-US" dirty="0"/>
                <a:t>各パラメータは</a:t>
              </a:r>
              <a:r>
                <a:rPr lang="en-US" altLang="ja-JP" dirty="0"/>
                <a:t>spring, spring1</a:t>
              </a:r>
              <a:r>
                <a:rPr lang="ja-JP" altLang="en-US" dirty="0"/>
                <a:t>のバネ定数</a:t>
              </a:r>
              <a:r>
                <a:rPr lang="en-US" altLang="ja-JP" dirty="0"/>
                <a:t>c</a:t>
              </a:r>
              <a:r>
                <a:rPr lang="ja-JP" altLang="en-US" dirty="0" err="1"/>
                <a:t>、</a:t>
              </a:r>
              <a:r>
                <a:rPr lang="ja-JP" altLang="en-US" dirty="0"/>
                <a:t>初期位置</a:t>
              </a:r>
              <a:r>
                <a:rPr lang="en-US" altLang="ja-JP" dirty="0"/>
                <a:t>start, </a:t>
              </a:r>
              <a:r>
                <a:rPr lang="ja-JP" altLang="en-US" dirty="0"/>
                <a:t>自然長</a:t>
              </a:r>
              <a:r>
                <a:rPr lang="en-US" altLang="ja-JP" dirty="0"/>
                <a:t>s_rel0</a:t>
              </a:r>
              <a:r>
                <a:rPr lang="ja-JP" altLang="en-US" dirty="0"/>
                <a:t>です。</a:t>
              </a:r>
            </a:p>
          </p:txBody>
        </p:sp>
        <p:sp>
          <p:nvSpPr>
            <p:cNvPr id="15" name="テキスト ボックス 1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a:t>①</a:t>
              </a:r>
              <a:endParaRPr kumimoji="1" lang="ja-JP" altLang="en-US" dirty="0"/>
            </a:p>
          </p:txBody>
        </p:sp>
      </p:grpSp>
    </p:spTree>
    <p:extLst>
      <p:ext uri="{BB962C8B-B14F-4D97-AF65-F5344CB8AC3E}">
        <p14:creationId xmlns:p14="http://schemas.microsoft.com/office/powerpoint/2010/main" val="4179007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a:t>
            </a:r>
            <a:r>
              <a:rPr lang="en-US" altLang="ja-JP" dirty="0"/>
              <a:t>2</a:t>
            </a:r>
          </a:p>
        </p:txBody>
      </p:sp>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grpSp>
        <p:nvGrpSpPr>
          <p:cNvPr id="21" name="グループ化 20">
            <a:extLst>
              <a:ext uri="{FF2B5EF4-FFF2-40B4-BE49-F238E27FC236}">
                <a16:creationId xmlns:a16="http://schemas.microsoft.com/office/drawing/2014/main" id="{0FC0D26F-BCD4-4C64-AC17-8A478246A5B6}"/>
              </a:ext>
            </a:extLst>
          </p:cNvPr>
          <p:cNvGrpSpPr/>
          <p:nvPr/>
        </p:nvGrpSpPr>
        <p:grpSpPr>
          <a:xfrm>
            <a:off x="417830" y="1065913"/>
            <a:ext cx="549889" cy="395586"/>
            <a:chOff x="254945" y="903513"/>
            <a:chExt cx="549889" cy="395586"/>
          </a:xfrm>
        </p:grpSpPr>
        <p:sp>
          <p:nvSpPr>
            <p:cNvPr id="22" name="テキスト ボックス 21">
              <a:extLst>
                <a:ext uri="{FF2B5EF4-FFF2-40B4-BE49-F238E27FC236}">
                  <a16:creationId xmlns:a16="http://schemas.microsoft.com/office/drawing/2014/main" id="{6C7AE161-80AD-4C45-B387-3D78C056FE00}"/>
                </a:ext>
              </a:extLst>
            </p:cNvPr>
            <p:cNvSpPr txBox="1"/>
            <p:nvPr/>
          </p:nvSpPr>
          <p:spPr>
            <a:xfrm>
              <a:off x="620103" y="903513"/>
              <a:ext cx="184731" cy="369332"/>
            </a:xfrm>
            <a:prstGeom prst="rect">
              <a:avLst/>
            </a:prstGeom>
            <a:noFill/>
          </p:spPr>
          <p:txBody>
            <a:bodyPr wrap="none" rtlCol="0">
              <a:spAutoFit/>
            </a:bodyPr>
            <a:lstStyle/>
            <a:p>
              <a:endParaRPr lang="ja-JP" altLang="en-US" dirty="0"/>
            </a:p>
          </p:txBody>
        </p:sp>
        <p:sp>
          <p:nvSpPr>
            <p:cNvPr id="23" name="テキスト ボックス 22">
              <a:extLst>
                <a:ext uri="{FF2B5EF4-FFF2-40B4-BE49-F238E27FC236}">
                  <a16:creationId xmlns:a16="http://schemas.microsoft.com/office/drawing/2014/main" id="{9A0EB87F-9E15-457D-AF28-D2DD89584F29}"/>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grpSp>
        <p:nvGrpSpPr>
          <p:cNvPr id="12" name="グループ化 11"/>
          <p:cNvGrpSpPr/>
          <p:nvPr/>
        </p:nvGrpSpPr>
        <p:grpSpPr>
          <a:xfrm>
            <a:off x="1082041" y="1608758"/>
            <a:ext cx="10850421" cy="3877642"/>
            <a:chOff x="1437641" y="1613838"/>
            <a:chExt cx="9571721" cy="3420670"/>
          </a:xfrm>
        </p:grpSpPr>
        <p:pic>
          <p:nvPicPr>
            <p:cNvPr id="4" name="図 3"/>
            <p:cNvPicPr>
              <a:picLocks noChangeAspect="1"/>
            </p:cNvPicPr>
            <p:nvPr/>
          </p:nvPicPr>
          <p:blipFill rotWithShape="1">
            <a:blip r:embed="rId2"/>
            <a:srcRect t="53716" b="13437"/>
            <a:stretch/>
          </p:blipFill>
          <p:spPr>
            <a:xfrm>
              <a:off x="5755640" y="1613838"/>
              <a:ext cx="5253722" cy="1492019"/>
            </a:xfrm>
            <a:prstGeom prst="rect">
              <a:avLst/>
            </a:prstGeom>
          </p:spPr>
        </p:pic>
        <p:pic>
          <p:nvPicPr>
            <p:cNvPr id="10" name="図 9"/>
            <p:cNvPicPr>
              <a:picLocks noChangeAspect="1"/>
            </p:cNvPicPr>
            <p:nvPr/>
          </p:nvPicPr>
          <p:blipFill rotWithShape="1">
            <a:blip r:embed="rId3"/>
            <a:srcRect t="54099" b="13876"/>
            <a:stretch/>
          </p:blipFill>
          <p:spPr>
            <a:xfrm>
              <a:off x="5755639" y="3540760"/>
              <a:ext cx="5214901" cy="1493748"/>
            </a:xfrm>
            <a:prstGeom prst="rect">
              <a:avLst/>
            </a:prstGeom>
          </p:spPr>
        </p:pic>
        <p:pic>
          <p:nvPicPr>
            <p:cNvPr id="28" name="図 27"/>
            <p:cNvPicPr>
              <a:picLocks noChangeAspect="1"/>
            </p:cNvPicPr>
            <p:nvPr/>
          </p:nvPicPr>
          <p:blipFill>
            <a:blip r:embed="rId4"/>
            <a:stretch>
              <a:fillRect/>
            </a:stretch>
          </p:blipFill>
          <p:spPr>
            <a:xfrm>
              <a:off x="1437641" y="1977338"/>
              <a:ext cx="3596640" cy="2584115"/>
            </a:xfrm>
            <a:prstGeom prst="rect">
              <a:avLst/>
            </a:prstGeom>
          </p:spPr>
        </p:pic>
        <p:cxnSp>
          <p:nvCxnSpPr>
            <p:cNvPr id="30" name="直線矢印コネクタ 29"/>
            <p:cNvCxnSpPr>
              <a:endCxn id="4" idx="1"/>
            </p:cNvCxnSpPr>
            <p:nvPr/>
          </p:nvCxnSpPr>
          <p:spPr>
            <a:xfrm flipV="1">
              <a:off x="3749040" y="2359848"/>
              <a:ext cx="2006600" cy="57231"/>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endCxn id="10" idx="1"/>
            </p:cNvCxnSpPr>
            <p:nvPr/>
          </p:nvCxnSpPr>
          <p:spPr>
            <a:xfrm>
              <a:off x="3789680" y="3937001"/>
              <a:ext cx="1965959" cy="350633"/>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0FC0D26F-BCD4-4C64-AC17-8A478246A5B6}"/>
              </a:ext>
            </a:extLst>
          </p:cNvPr>
          <p:cNvGrpSpPr/>
          <p:nvPr/>
        </p:nvGrpSpPr>
        <p:grpSpPr>
          <a:xfrm>
            <a:off x="260564" y="5795818"/>
            <a:ext cx="7243964" cy="369332"/>
            <a:chOff x="254945" y="903513"/>
            <a:chExt cx="7243964" cy="369332"/>
          </a:xfrm>
        </p:grpSpPr>
        <p:sp>
          <p:nvSpPr>
            <p:cNvPr id="20" name="テキスト ボックス 19">
              <a:extLst>
                <a:ext uri="{FF2B5EF4-FFF2-40B4-BE49-F238E27FC236}">
                  <a16:creationId xmlns:a16="http://schemas.microsoft.com/office/drawing/2014/main" id="{6C7AE161-80AD-4C45-B387-3D78C056FE00}"/>
                </a:ext>
              </a:extLst>
            </p:cNvPr>
            <p:cNvSpPr txBox="1"/>
            <p:nvPr/>
          </p:nvSpPr>
          <p:spPr>
            <a:xfrm>
              <a:off x="620103" y="903513"/>
              <a:ext cx="6878806" cy="369332"/>
            </a:xfrm>
            <a:prstGeom prst="rect">
              <a:avLst/>
            </a:prstGeom>
            <a:noFill/>
          </p:spPr>
          <p:txBody>
            <a:bodyPr wrap="none" rtlCol="0">
              <a:spAutoFit/>
            </a:bodyPr>
            <a:lstStyle/>
            <a:p>
              <a:r>
                <a:rPr lang="ja-JP" altLang="en-US" dirty="0"/>
                <a:t>チェックして変数と方程式数が等しいことを確認してください。</a:t>
              </a:r>
            </a:p>
          </p:txBody>
        </p:sp>
        <p:sp>
          <p:nvSpPr>
            <p:cNvPr id="24" name="テキスト ボックス 23">
              <a:extLst>
                <a:ext uri="{FF2B5EF4-FFF2-40B4-BE49-F238E27FC236}">
                  <a16:creationId xmlns:a16="http://schemas.microsoft.com/office/drawing/2014/main" id="{9A0EB87F-9E15-457D-AF28-D2DD89584F29}"/>
                </a:ext>
              </a:extLst>
            </p:cNvPr>
            <p:cNvSpPr txBox="1"/>
            <p:nvPr/>
          </p:nvSpPr>
          <p:spPr>
            <a:xfrm>
              <a:off x="254945" y="903513"/>
              <a:ext cx="415498" cy="369332"/>
            </a:xfrm>
            <a:prstGeom prst="rect">
              <a:avLst/>
            </a:prstGeom>
            <a:noFill/>
          </p:spPr>
          <p:txBody>
            <a:bodyPr wrap="none" rtlCol="0">
              <a:spAutoFit/>
            </a:bodyPr>
            <a:lstStyle/>
            <a:p>
              <a:r>
                <a:rPr kumimoji="1" lang="ja-JP" altLang="en-US" dirty="0"/>
                <a:t>②</a:t>
              </a:r>
            </a:p>
          </p:txBody>
        </p:sp>
      </p:grpSp>
      <p:grpSp>
        <p:nvGrpSpPr>
          <p:cNvPr id="17" name="グループ化 16"/>
          <p:cNvGrpSpPr/>
          <p:nvPr/>
        </p:nvGrpSpPr>
        <p:grpSpPr>
          <a:xfrm>
            <a:off x="260564" y="974667"/>
            <a:ext cx="8350036" cy="369332"/>
            <a:chOff x="179666" y="760701"/>
            <a:chExt cx="8350036" cy="369332"/>
          </a:xfrm>
        </p:grpSpPr>
        <p:sp>
          <p:nvSpPr>
            <p:cNvPr id="18" name="テキスト ボックス 17">
              <a:extLst>
                <a:ext uri="{FF2B5EF4-FFF2-40B4-BE49-F238E27FC236}">
                  <a16:creationId xmlns:a16="http://schemas.microsoft.com/office/drawing/2014/main" id="{3776994F-1B87-472E-891D-2299AD5F8676}"/>
                </a:ext>
              </a:extLst>
            </p:cNvPr>
            <p:cNvSpPr txBox="1"/>
            <p:nvPr/>
          </p:nvSpPr>
          <p:spPr>
            <a:xfrm>
              <a:off x="544824" y="760701"/>
              <a:ext cx="7984878" cy="369332"/>
            </a:xfrm>
            <a:prstGeom prst="rect">
              <a:avLst/>
            </a:prstGeom>
            <a:noFill/>
          </p:spPr>
          <p:txBody>
            <a:bodyPr wrap="none" rtlCol="0">
              <a:spAutoFit/>
            </a:bodyPr>
            <a:lstStyle/>
            <a:p>
              <a:r>
                <a:rPr lang="ja-JP" altLang="en-US" dirty="0"/>
                <a:t>以下のように、宣言したパラメータを</a:t>
              </a:r>
              <a:r>
                <a:rPr lang="en-US" altLang="ja-JP" dirty="0"/>
                <a:t>spring, spring1</a:t>
              </a:r>
              <a:r>
                <a:rPr lang="ja-JP" altLang="en-US" dirty="0"/>
                <a:t>に入力してください。</a:t>
              </a:r>
            </a:p>
          </p:txBody>
        </p:sp>
        <p:sp>
          <p:nvSpPr>
            <p:cNvPr id="25" name="テキスト ボックス 2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a:t>①</a:t>
              </a:r>
              <a:endParaRPr kumimoji="1" lang="ja-JP" altLang="en-US" dirty="0"/>
            </a:p>
          </p:txBody>
        </p:sp>
      </p:grpSp>
    </p:spTree>
    <p:extLst>
      <p:ext uri="{BB962C8B-B14F-4D97-AF65-F5344CB8AC3E}">
        <p14:creationId xmlns:p14="http://schemas.microsoft.com/office/powerpoint/2010/main" val="256771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619D19D-F55C-4189-95CF-D9809ECD0EF2}"/>
              </a:ext>
            </a:extLst>
          </p:cNvPr>
          <p:cNvPicPr>
            <a:picLocks noChangeAspect="1"/>
          </p:cNvPicPr>
          <p:nvPr/>
        </p:nvPicPr>
        <p:blipFill>
          <a:blip r:embed="rId2"/>
          <a:stretch>
            <a:fillRect/>
          </a:stretch>
        </p:blipFill>
        <p:spPr>
          <a:xfrm>
            <a:off x="1753144" y="1687045"/>
            <a:ext cx="4526672" cy="2956816"/>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1</a:t>
            </a:r>
          </a:p>
        </p:txBody>
      </p:sp>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9" name="テキスト ボックス 8">
            <a:extLst>
              <a:ext uri="{FF2B5EF4-FFF2-40B4-BE49-F238E27FC236}">
                <a16:creationId xmlns:a16="http://schemas.microsoft.com/office/drawing/2014/main" id="{7B0C900D-4BA3-4086-8290-AE81BE8C54C9}"/>
              </a:ext>
            </a:extLst>
          </p:cNvPr>
          <p:cNvSpPr txBox="1"/>
          <p:nvPr/>
        </p:nvSpPr>
        <p:spPr>
          <a:xfrm>
            <a:off x="665052" y="706619"/>
            <a:ext cx="5062604" cy="369332"/>
          </a:xfrm>
          <a:prstGeom prst="rect">
            <a:avLst/>
          </a:prstGeom>
          <a:noFill/>
        </p:spPr>
        <p:txBody>
          <a:bodyPr wrap="none" rtlCol="0">
            <a:spAutoFit/>
          </a:bodyPr>
          <a:lstStyle/>
          <a:p>
            <a:r>
              <a:rPr lang="ja-JP" altLang="en-US" dirty="0"/>
              <a:t>モデル「</a:t>
            </a:r>
            <a:r>
              <a:rPr lang="en-US" altLang="ja-JP" dirty="0"/>
              <a:t>Tutorial4</a:t>
            </a:r>
            <a:r>
              <a:rPr lang="ja-JP" altLang="en-US" dirty="0"/>
              <a:t>」を新規作成してください。</a:t>
            </a:r>
          </a:p>
        </p:txBody>
      </p:sp>
      <p:sp>
        <p:nvSpPr>
          <p:cNvPr id="10" name="テキスト ボックス 9">
            <a:extLst>
              <a:ext uri="{FF2B5EF4-FFF2-40B4-BE49-F238E27FC236}">
                <a16:creationId xmlns:a16="http://schemas.microsoft.com/office/drawing/2014/main" id="{F9B5DFA2-740E-4806-8835-B24DD2C918EF}"/>
              </a:ext>
            </a:extLst>
          </p:cNvPr>
          <p:cNvSpPr txBox="1"/>
          <p:nvPr/>
        </p:nvSpPr>
        <p:spPr>
          <a:xfrm>
            <a:off x="299894" y="706619"/>
            <a:ext cx="415498" cy="369332"/>
          </a:xfrm>
          <a:prstGeom prst="rect">
            <a:avLst/>
          </a:prstGeom>
          <a:noFill/>
        </p:spPr>
        <p:txBody>
          <a:bodyPr wrap="none" rtlCol="0">
            <a:spAutoFit/>
          </a:bodyPr>
          <a:lstStyle/>
          <a:p>
            <a:r>
              <a:rPr kumimoji="1" lang="ja-JP" altLang="en-US" dirty="0"/>
              <a:t>①</a:t>
            </a:r>
          </a:p>
        </p:txBody>
      </p:sp>
      <p:sp>
        <p:nvSpPr>
          <p:cNvPr id="12" name="テキスト ボックス 11">
            <a:extLst>
              <a:ext uri="{FF2B5EF4-FFF2-40B4-BE49-F238E27FC236}">
                <a16:creationId xmlns:a16="http://schemas.microsoft.com/office/drawing/2014/main" id="{B64779DF-4724-4C26-B1BD-CE72A6CA5B6E}"/>
              </a:ext>
            </a:extLst>
          </p:cNvPr>
          <p:cNvSpPr txBox="1"/>
          <p:nvPr/>
        </p:nvSpPr>
        <p:spPr>
          <a:xfrm>
            <a:off x="665052" y="1214120"/>
            <a:ext cx="10067180" cy="369332"/>
          </a:xfrm>
          <a:prstGeom prst="rect">
            <a:avLst/>
          </a:prstGeom>
          <a:noFill/>
        </p:spPr>
        <p:txBody>
          <a:bodyPr wrap="none" rtlCol="0">
            <a:spAutoFit/>
          </a:bodyPr>
          <a:lstStyle/>
          <a:p>
            <a:r>
              <a:rPr lang="ja-JP" altLang="en-US" dirty="0"/>
              <a:t>「</a:t>
            </a:r>
            <a:r>
              <a:rPr lang="en-US" altLang="ja-JP" dirty="0" err="1"/>
              <a:t>ParallelSprings</a:t>
            </a:r>
            <a:r>
              <a:rPr lang="ja-JP" altLang="en-US" dirty="0"/>
              <a:t>」を「</a:t>
            </a:r>
            <a:r>
              <a:rPr lang="en-US" altLang="ja-JP" dirty="0"/>
              <a:t>Turorial4</a:t>
            </a:r>
            <a:r>
              <a:rPr lang="ja-JP" altLang="en-US" dirty="0"/>
              <a:t>」のダイアグラムビューへドラッグ</a:t>
            </a:r>
            <a:r>
              <a:rPr lang="en-US" altLang="ja-JP" dirty="0"/>
              <a:t>&amp;</a:t>
            </a:r>
            <a:r>
              <a:rPr lang="ja-JP" altLang="en-US" dirty="0"/>
              <a:t>ドロップしてください。</a:t>
            </a:r>
          </a:p>
        </p:txBody>
      </p:sp>
      <p:sp>
        <p:nvSpPr>
          <p:cNvPr id="13" name="テキスト ボックス 12">
            <a:extLst>
              <a:ext uri="{FF2B5EF4-FFF2-40B4-BE49-F238E27FC236}">
                <a16:creationId xmlns:a16="http://schemas.microsoft.com/office/drawing/2014/main" id="{F3BD0150-0AF8-49C8-BB88-B7509B7AD47A}"/>
              </a:ext>
            </a:extLst>
          </p:cNvPr>
          <p:cNvSpPr txBox="1"/>
          <p:nvPr/>
        </p:nvSpPr>
        <p:spPr>
          <a:xfrm>
            <a:off x="299894" y="1214120"/>
            <a:ext cx="415498" cy="369332"/>
          </a:xfrm>
          <a:prstGeom prst="rect">
            <a:avLst/>
          </a:prstGeom>
          <a:noFill/>
        </p:spPr>
        <p:txBody>
          <a:bodyPr wrap="none" rtlCol="0">
            <a:spAutoFit/>
          </a:bodyPr>
          <a:lstStyle/>
          <a:p>
            <a:r>
              <a:rPr kumimoji="1" lang="ja-JP" altLang="en-US" dirty="0"/>
              <a:t>②</a:t>
            </a:r>
          </a:p>
        </p:txBody>
      </p:sp>
      <p:cxnSp>
        <p:nvCxnSpPr>
          <p:cNvPr id="14" name="直線矢印コネクタ 13">
            <a:extLst>
              <a:ext uri="{FF2B5EF4-FFF2-40B4-BE49-F238E27FC236}">
                <a16:creationId xmlns:a16="http://schemas.microsoft.com/office/drawing/2014/main" id="{D1FF1141-398A-4D21-B38F-3A1154F93C1E}"/>
              </a:ext>
            </a:extLst>
          </p:cNvPr>
          <p:cNvCxnSpPr>
            <a:cxnSpLocks/>
          </p:cNvCxnSpPr>
          <p:nvPr/>
        </p:nvCxnSpPr>
        <p:spPr>
          <a:xfrm>
            <a:off x="2969727" y="3344037"/>
            <a:ext cx="1750554" cy="264136"/>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D43168F-5E5F-4F59-9C40-3B55B7D2BCD8}"/>
              </a:ext>
            </a:extLst>
          </p:cNvPr>
          <p:cNvSpPr txBox="1"/>
          <p:nvPr/>
        </p:nvSpPr>
        <p:spPr>
          <a:xfrm>
            <a:off x="665052" y="5104621"/>
            <a:ext cx="11158824" cy="369332"/>
          </a:xfrm>
          <a:prstGeom prst="rect">
            <a:avLst/>
          </a:prstGeom>
          <a:noFill/>
        </p:spPr>
        <p:txBody>
          <a:bodyPr wrap="none" rtlCol="0">
            <a:spAutoFit/>
          </a:bodyPr>
          <a:lstStyle/>
          <a:p>
            <a:r>
              <a:rPr lang="en-US" altLang="ja-JP" dirty="0"/>
              <a:t>Tutorial1</a:t>
            </a:r>
            <a:r>
              <a:rPr lang="ja-JP" altLang="en-US" dirty="0"/>
              <a:t>と同様に、</a:t>
            </a:r>
            <a:r>
              <a:rPr lang="en-US" altLang="ja-JP" dirty="0"/>
              <a:t>Fixed</a:t>
            </a:r>
            <a:r>
              <a:rPr lang="ja-JP" altLang="en-US" dirty="0"/>
              <a:t>と</a:t>
            </a:r>
            <a:r>
              <a:rPr lang="en-US" altLang="ja-JP" dirty="0"/>
              <a:t>Mass</a:t>
            </a:r>
            <a:r>
              <a:rPr lang="ja-JP" altLang="en-US" dirty="0"/>
              <a:t>を追加してください。</a:t>
            </a:r>
            <a:r>
              <a:rPr lang="en-US" altLang="ja-JP" dirty="0"/>
              <a:t>mass</a:t>
            </a:r>
            <a:r>
              <a:rPr lang="ja-JP" altLang="en-US" dirty="0" err="1"/>
              <a:t>には</a:t>
            </a:r>
            <a:r>
              <a:rPr lang="ja-JP" altLang="en-US" dirty="0"/>
              <a:t>以下のパラメータを入力してください。</a:t>
            </a:r>
          </a:p>
        </p:txBody>
      </p:sp>
      <p:sp>
        <p:nvSpPr>
          <p:cNvPr id="19" name="テキスト ボックス 18">
            <a:extLst>
              <a:ext uri="{FF2B5EF4-FFF2-40B4-BE49-F238E27FC236}">
                <a16:creationId xmlns:a16="http://schemas.microsoft.com/office/drawing/2014/main" id="{7C2F8BDB-23A4-4FA5-88C4-8546D02EEE7A}"/>
              </a:ext>
            </a:extLst>
          </p:cNvPr>
          <p:cNvSpPr txBox="1"/>
          <p:nvPr/>
        </p:nvSpPr>
        <p:spPr>
          <a:xfrm>
            <a:off x="299894" y="5104621"/>
            <a:ext cx="415498" cy="369332"/>
          </a:xfrm>
          <a:prstGeom prst="rect">
            <a:avLst/>
          </a:prstGeom>
          <a:noFill/>
        </p:spPr>
        <p:txBody>
          <a:bodyPr wrap="none" rtlCol="0">
            <a:spAutoFit/>
          </a:bodyPr>
          <a:lstStyle/>
          <a:p>
            <a:r>
              <a:rPr kumimoji="1" lang="ja-JP" altLang="en-US" dirty="0"/>
              <a:t>③</a:t>
            </a:r>
          </a:p>
        </p:txBody>
      </p:sp>
      <p:sp>
        <p:nvSpPr>
          <p:cNvPr id="15" name="テキスト ボックス 14"/>
          <p:cNvSpPr txBox="1"/>
          <p:nvPr/>
        </p:nvSpPr>
        <p:spPr>
          <a:xfrm>
            <a:off x="8584647" y="5775601"/>
            <a:ext cx="1143262" cy="646331"/>
          </a:xfrm>
          <a:prstGeom prst="rect">
            <a:avLst/>
          </a:prstGeom>
          <a:noFill/>
        </p:spPr>
        <p:txBody>
          <a:bodyPr wrap="none" rtlCol="0">
            <a:spAutoFit/>
          </a:bodyPr>
          <a:lstStyle/>
          <a:p>
            <a:r>
              <a:rPr lang="en-US" altLang="ja-JP" dirty="0"/>
              <a:t>m</a:t>
            </a:r>
            <a:r>
              <a:rPr kumimoji="1" lang="en-US" altLang="ja-JP" dirty="0"/>
              <a:t>=1</a:t>
            </a:r>
          </a:p>
          <a:p>
            <a:r>
              <a:rPr lang="en-US" altLang="ja-JP" dirty="0" err="1"/>
              <a:t>v.start</a:t>
            </a:r>
            <a:r>
              <a:rPr lang="en-US" altLang="ja-JP" dirty="0"/>
              <a:t>=0</a:t>
            </a:r>
            <a:endParaRPr kumimoji="1" lang="ja-JP" altLang="en-US" dirty="0"/>
          </a:p>
        </p:txBody>
      </p:sp>
      <p:cxnSp>
        <p:nvCxnSpPr>
          <p:cNvPr id="20" name="直線矢印コネクタ 19">
            <a:extLst>
              <a:ext uri="{FF2B5EF4-FFF2-40B4-BE49-F238E27FC236}">
                <a16:creationId xmlns:a16="http://schemas.microsoft.com/office/drawing/2014/main" id="{D1FF1141-398A-4D21-B38F-3A1154F93C1E}"/>
              </a:ext>
            </a:extLst>
          </p:cNvPr>
          <p:cNvCxnSpPr>
            <a:cxnSpLocks/>
            <a:endCxn id="15" idx="1"/>
          </p:cNvCxnSpPr>
          <p:nvPr/>
        </p:nvCxnSpPr>
        <p:spPr>
          <a:xfrm>
            <a:off x="7574280" y="6064665"/>
            <a:ext cx="1010367" cy="34102"/>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8119427" y="5471850"/>
            <a:ext cx="1338828" cy="369332"/>
          </a:xfrm>
          <a:prstGeom prst="rect">
            <a:avLst/>
          </a:prstGeom>
        </p:spPr>
        <p:txBody>
          <a:bodyPr wrap="none">
            <a:spAutoFit/>
          </a:bodyPr>
          <a:lstStyle/>
          <a:p>
            <a:r>
              <a:rPr lang="ja-JP" altLang="en-US" dirty="0"/>
              <a:t>パラメータ</a:t>
            </a:r>
          </a:p>
        </p:txBody>
      </p:sp>
      <p:pic>
        <p:nvPicPr>
          <p:cNvPr id="16" name="図 15">
            <a:extLst>
              <a:ext uri="{FF2B5EF4-FFF2-40B4-BE49-F238E27FC236}">
                <a16:creationId xmlns:a16="http://schemas.microsoft.com/office/drawing/2014/main" id="{D83830E7-A9D1-4D2A-8B63-965A2153DE8B}"/>
              </a:ext>
            </a:extLst>
          </p:cNvPr>
          <p:cNvPicPr>
            <a:picLocks noChangeAspect="1"/>
          </p:cNvPicPr>
          <p:nvPr/>
        </p:nvPicPr>
        <p:blipFill>
          <a:blip r:embed="rId3"/>
          <a:stretch>
            <a:fillRect/>
          </a:stretch>
        </p:blipFill>
        <p:spPr>
          <a:xfrm>
            <a:off x="1997492" y="5448806"/>
            <a:ext cx="4282324" cy="1321779"/>
          </a:xfrm>
          <a:prstGeom prst="rect">
            <a:avLst/>
          </a:prstGeom>
        </p:spPr>
      </p:pic>
    </p:spTree>
    <p:extLst>
      <p:ext uri="{BB962C8B-B14F-4D97-AF65-F5344CB8AC3E}">
        <p14:creationId xmlns:p14="http://schemas.microsoft.com/office/powerpoint/2010/main" val="119645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2</a:t>
            </a:r>
          </a:p>
        </p:txBody>
      </p:sp>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grpSp>
        <p:nvGrpSpPr>
          <p:cNvPr id="2" name="グループ化 1"/>
          <p:cNvGrpSpPr/>
          <p:nvPr/>
        </p:nvGrpSpPr>
        <p:grpSpPr>
          <a:xfrm>
            <a:off x="299894" y="706619"/>
            <a:ext cx="8372766" cy="436023"/>
            <a:chOff x="299894" y="706619"/>
            <a:chExt cx="8372766" cy="436023"/>
          </a:xfrm>
        </p:grpSpPr>
        <p:sp>
          <p:nvSpPr>
            <p:cNvPr id="20" name="テキスト ボックス 19">
              <a:extLst>
                <a:ext uri="{FF2B5EF4-FFF2-40B4-BE49-F238E27FC236}">
                  <a16:creationId xmlns:a16="http://schemas.microsoft.com/office/drawing/2014/main" id="{1EE542A8-19E9-4FF2-9481-BBEA8F922F61}"/>
                </a:ext>
              </a:extLst>
            </p:cNvPr>
            <p:cNvSpPr txBox="1"/>
            <p:nvPr/>
          </p:nvSpPr>
          <p:spPr>
            <a:xfrm>
              <a:off x="664436" y="706619"/>
              <a:ext cx="8008224" cy="436023"/>
            </a:xfrm>
            <a:prstGeom prst="rect">
              <a:avLst/>
            </a:prstGeom>
            <a:noFill/>
          </p:spPr>
          <p:txBody>
            <a:bodyPr wrap="none" rtlCol="0">
              <a:spAutoFit/>
            </a:bodyPr>
            <a:lstStyle/>
            <a:p>
              <a:r>
                <a:rPr lang="ja-JP" altLang="en-US" dirty="0"/>
                <a:t>「</a:t>
              </a:r>
              <a:r>
                <a:rPr lang="en-US" altLang="ja-JP" dirty="0" err="1"/>
                <a:t>ParallelSprings</a:t>
              </a:r>
              <a:r>
                <a:rPr lang="ja-JP" altLang="en-US" dirty="0"/>
                <a:t>」インスタンスへ以下のパラメータを設定してください。</a:t>
              </a:r>
            </a:p>
          </p:txBody>
        </p:sp>
        <p:sp>
          <p:nvSpPr>
            <p:cNvPr id="21" name="テキスト ボックス 20">
              <a:extLst>
                <a:ext uri="{FF2B5EF4-FFF2-40B4-BE49-F238E27FC236}">
                  <a16:creationId xmlns:a16="http://schemas.microsoft.com/office/drawing/2014/main" id="{EDE76C1F-2880-49F9-ACDD-A289DE569650}"/>
                </a:ext>
              </a:extLst>
            </p:cNvPr>
            <p:cNvSpPr txBox="1"/>
            <p:nvPr/>
          </p:nvSpPr>
          <p:spPr>
            <a:xfrm>
              <a:off x="299894" y="706619"/>
              <a:ext cx="415498" cy="369332"/>
            </a:xfrm>
            <a:prstGeom prst="rect">
              <a:avLst/>
            </a:prstGeom>
            <a:noFill/>
          </p:spPr>
          <p:txBody>
            <a:bodyPr wrap="none" rtlCol="0">
              <a:spAutoFit/>
            </a:bodyPr>
            <a:lstStyle/>
            <a:p>
              <a:r>
                <a:rPr kumimoji="1" lang="ja-JP" altLang="en-US" dirty="0"/>
                <a:t>④</a:t>
              </a:r>
            </a:p>
          </p:txBody>
        </p:sp>
      </p:grpSp>
      <p:pic>
        <p:nvPicPr>
          <p:cNvPr id="25" name="図 24">
            <a:extLst>
              <a:ext uri="{FF2B5EF4-FFF2-40B4-BE49-F238E27FC236}">
                <a16:creationId xmlns:a16="http://schemas.microsoft.com/office/drawing/2014/main" id="{9E519B0A-6AD3-4CFB-B107-02FE9DDBC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42" y="1360654"/>
            <a:ext cx="3157038" cy="5356033"/>
          </a:xfrm>
          <a:prstGeom prst="rect">
            <a:avLst/>
          </a:prstGeom>
        </p:spPr>
      </p:pic>
    </p:spTree>
    <p:extLst>
      <p:ext uri="{BB962C8B-B14F-4D97-AF65-F5344CB8AC3E}">
        <p14:creationId xmlns:p14="http://schemas.microsoft.com/office/powerpoint/2010/main" val="1282740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sp>
        <p:nvSpPr>
          <p:cNvPr id="3" name="スライド番号プレースホルダー 2">
            <a:extLst>
              <a:ext uri="{FF2B5EF4-FFF2-40B4-BE49-F238E27FC236}">
                <a16:creationId xmlns:a16="http://schemas.microsoft.com/office/drawing/2014/main" id="{3A36A27A-07D1-4CD4-BA08-00C821629A6C}"/>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grpSp>
        <p:nvGrpSpPr>
          <p:cNvPr id="6" name="グループ化 5">
            <a:extLst>
              <a:ext uri="{FF2B5EF4-FFF2-40B4-BE49-F238E27FC236}">
                <a16:creationId xmlns:a16="http://schemas.microsoft.com/office/drawing/2014/main" id="{66458901-F2F5-4A27-AFA2-0350422D4DBF}"/>
              </a:ext>
            </a:extLst>
          </p:cNvPr>
          <p:cNvGrpSpPr/>
          <p:nvPr/>
        </p:nvGrpSpPr>
        <p:grpSpPr>
          <a:xfrm>
            <a:off x="271214" y="706619"/>
            <a:ext cx="9941819" cy="395586"/>
            <a:chOff x="254945" y="903513"/>
            <a:chExt cx="9941819" cy="395586"/>
          </a:xfrm>
        </p:grpSpPr>
        <p:sp>
          <p:nvSpPr>
            <p:cNvPr id="7" name="テキスト ボックス 6">
              <a:extLst>
                <a:ext uri="{FF2B5EF4-FFF2-40B4-BE49-F238E27FC236}">
                  <a16:creationId xmlns:a16="http://schemas.microsoft.com/office/drawing/2014/main" id="{405BCF47-34BB-4CE3-B4BD-BE7DD3B64B56}"/>
                </a:ext>
              </a:extLst>
            </p:cNvPr>
            <p:cNvSpPr txBox="1"/>
            <p:nvPr/>
          </p:nvSpPr>
          <p:spPr>
            <a:xfrm>
              <a:off x="620103" y="903513"/>
              <a:ext cx="9576661" cy="369332"/>
            </a:xfrm>
            <a:prstGeom prst="rect">
              <a:avLst/>
            </a:prstGeom>
            <a:noFill/>
          </p:spPr>
          <p:txBody>
            <a:bodyPr wrap="none" rtlCol="0">
              <a:spAutoFit/>
            </a:bodyPr>
            <a:lstStyle/>
            <a:p>
              <a:r>
                <a:rPr lang="ja-JP" altLang="en-US" dirty="0"/>
                <a:t>シミュレーションのセットアップから、終了時刻を</a:t>
              </a:r>
              <a:r>
                <a:rPr lang="en-US" altLang="ja-JP" dirty="0"/>
                <a:t>10sec</a:t>
              </a:r>
              <a:r>
                <a:rPr lang="ja-JP" altLang="en-US" dirty="0"/>
                <a:t>にして解析を実行してください。</a:t>
              </a:r>
            </a:p>
          </p:txBody>
        </p:sp>
        <p:sp>
          <p:nvSpPr>
            <p:cNvPr id="8" name="テキスト ボックス 7">
              <a:extLst>
                <a:ext uri="{FF2B5EF4-FFF2-40B4-BE49-F238E27FC236}">
                  <a16:creationId xmlns:a16="http://schemas.microsoft.com/office/drawing/2014/main" id="{8EFD6340-A8AD-44EB-B1A6-19373FEAF0F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E623A0B7-CB37-4F62-86E2-3B72A7829D3C}"/>
              </a:ext>
            </a:extLst>
          </p:cNvPr>
          <p:cNvGrpSpPr/>
          <p:nvPr/>
        </p:nvGrpSpPr>
        <p:grpSpPr>
          <a:xfrm>
            <a:off x="271214" y="1570005"/>
            <a:ext cx="7460370" cy="395586"/>
            <a:chOff x="254945" y="903513"/>
            <a:chExt cx="7460370" cy="395586"/>
          </a:xfrm>
        </p:grpSpPr>
        <p:sp>
          <p:nvSpPr>
            <p:cNvPr id="10" name="テキスト ボックス 9">
              <a:extLst>
                <a:ext uri="{FF2B5EF4-FFF2-40B4-BE49-F238E27FC236}">
                  <a16:creationId xmlns:a16="http://schemas.microsoft.com/office/drawing/2014/main" id="{42FBFA94-6D8B-4154-8D1E-92F2CCE5C2AE}"/>
                </a:ext>
              </a:extLst>
            </p:cNvPr>
            <p:cNvSpPr txBox="1"/>
            <p:nvPr/>
          </p:nvSpPr>
          <p:spPr>
            <a:xfrm>
              <a:off x="620103" y="903513"/>
              <a:ext cx="7095212" cy="369332"/>
            </a:xfrm>
            <a:prstGeom prst="rect">
              <a:avLst/>
            </a:prstGeom>
            <a:noFill/>
          </p:spPr>
          <p:txBody>
            <a:bodyPr wrap="none" rtlCol="0">
              <a:spAutoFit/>
            </a:bodyPr>
            <a:lstStyle/>
            <a:p>
              <a:r>
                <a:rPr lang="en-US" altLang="ja-JP" dirty="0"/>
                <a:t>mass</a:t>
              </a:r>
              <a:r>
                <a:rPr lang="ja-JP" altLang="en-US" dirty="0"/>
                <a:t>の変位</a:t>
              </a:r>
              <a:r>
                <a:rPr lang="en-US" altLang="ja-JP" dirty="0"/>
                <a:t>s</a:t>
              </a:r>
              <a:r>
                <a:rPr lang="ja-JP" altLang="en-US" dirty="0"/>
                <a:t>が以下のようになっていることを確認してください。</a:t>
              </a:r>
            </a:p>
          </p:txBody>
        </p:sp>
        <p:sp>
          <p:nvSpPr>
            <p:cNvPr id="11" name="テキスト ボックス 10">
              <a:extLst>
                <a:ext uri="{FF2B5EF4-FFF2-40B4-BE49-F238E27FC236}">
                  <a16:creationId xmlns:a16="http://schemas.microsoft.com/office/drawing/2014/main" id="{699535E3-23E1-4B96-8B5B-F0EC59224610}"/>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4" name="図 3"/>
          <p:cNvPicPr>
            <a:picLocks noChangeAspect="1"/>
          </p:cNvPicPr>
          <p:nvPr/>
        </p:nvPicPr>
        <p:blipFill>
          <a:blip r:embed="rId2"/>
          <a:stretch>
            <a:fillRect/>
          </a:stretch>
        </p:blipFill>
        <p:spPr>
          <a:xfrm>
            <a:off x="1472912" y="2087704"/>
            <a:ext cx="7569488" cy="4618082"/>
          </a:xfrm>
          <a:prstGeom prst="rect">
            <a:avLst/>
          </a:prstGeom>
        </p:spPr>
      </p:pic>
    </p:spTree>
    <p:extLst>
      <p:ext uri="{BB962C8B-B14F-4D97-AF65-F5344CB8AC3E}">
        <p14:creationId xmlns:p14="http://schemas.microsoft.com/office/powerpoint/2010/main" val="3955858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39916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2" name="テキスト ボックス 1">
            <a:extLst>
              <a:ext uri="{FF2B5EF4-FFF2-40B4-BE49-F238E27FC236}">
                <a16:creationId xmlns:a16="http://schemas.microsoft.com/office/drawing/2014/main" id="{13BF6981-F9E6-4F88-9388-C45999E02726}"/>
              </a:ext>
            </a:extLst>
          </p:cNvPr>
          <p:cNvSpPr txBox="1"/>
          <p:nvPr/>
        </p:nvSpPr>
        <p:spPr>
          <a:xfrm>
            <a:off x="919071" y="869950"/>
            <a:ext cx="6183103" cy="369332"/>
          </a:xfrm>
          <a:prstGeom prst="rect">
            <a:avLst/>
          </a:prstGeom>
          <a:noFill/>
        </p:spPr>
        <p:txBody>
          <a:bodyPr wrap="none" rtlCol="0">
            <a:spAutoFit/>
          </a:bodyPr>
          <a:lstStyle/>
          <a:p>
            <a:r>
              <a:rPr kumimoji="1" lang="ja-JP" altLang="en-US" dirty="0"/>
              <a:t>・パラメータを変更し、どのような結果になるか確認してください</a:t>
            </a:r>
            <a:endParaRPr kumimoji="1" lang="en-US" altLang="ja-JP" dirty="0"/>
          </a:p>
        </p:txBody>
      </p:sp>
      <p:sp>
        <p:nvSpPr>
          <p:cNvPr id="4" name="テキスト ボックス 3">
            <a:extLst>
              <a:ext uri="{FF2B5EF4-FFF2-40B4-BE49-F238E27FC236}">
                <a16:creationId xmlns:a16="http://schemas.microsoft.com/office/drawing/2014/main" id="{4E34B5B8-148B-4744-8AA6-8DBD56971BC6}"/>
              </a:ext>
            </a:extLst>
          </p:cNvPr>
          <p:cNvSpPr txBox="1"/>
          <p:nvPr/>
        </p:nvSpPr>
        <p:spPr>
          <a:xfrm>
            <a:off x="919071" y="5305306"/>
            <a:ext cx="7691529" cy="369332"/>
          </a:xfrm>
          <a:prstGeom prst="rect">
            <a:avLst/>
          </a:prstGeom>
          <a:noFill/>
        </p:spPr>
        <p:txBody>
          <a:bodyPr wrap="none" rtlCol="0">
            <a:spAutoFit/>
          </a:bodyPr>
          <a:lstStyle/>
          <a:p>
            <a:r>
              <a:rPr kumimoji="1" lang="ja-JP" altLang="en-US" dirty="0"/>
              <a:t>・</a:t>
            </a:r>
            <a:r>
              <a:rPr kumimoji="1" lang="en-US" altLang="ja-JP" dirty="0"/>
              <a:t>Spring</a:t>
            </a:r>
            <a:r>
              <a:rPr kumimoji="1" lang="ja-JP" altLang="en-US" dirty="0"/>
              <a:t>が</a:t>
            </a:r>
            <a:r>
              <a:rPr kumimoji="1" lang="en-US" altLang="ja-JP" dirty="0"/>
              <a:t>3</a:t>
            </a:r>
            <a:r>
              <a:rPr kumimoji="1" lang="ja-JP" altLang="en-US" dirty="0"/>
              <a:t>並列の場合や、直列の場合のモデルを作成してみてください</a:t>
            </a:r>
          </a:p>
        </p:txBody>
      </p:sp>
      <p:sp>
        <p:nvSpPr>
          <p:cNvPr id="3" name="スライド番号プレースホルダー 2">
            <a:extLst>
              <a:ext uri="{FF2B5EF4-FFF2-40B4-BE49-F238E27FC236}">
                <a16:creationId xmlns:a16="http://schemas.microsoft.com/office/drawing/2014/main" id="{94936D4F-379D-40B9-AC4D-09D42B6E3930}"/>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6" name="正方形/長方形 5"/>
          <p:cNvSpPr/>
          <p:nvPr/>
        </p:nvSpPr>
        <p:spPr>
          <a:xfrm>
            <a:off x="919071" y="1468309"/>
            <a:ext cx="8052408" cy="923330"/>
          </a:xfrm>
          <a:prstGeom prst="rect">
            <a:avLst/>
          </a:prstGeom>
        </p:spPr>
        <p:txBody>
          <a:bodyPr wrap="square">
            <a:spAutoFit/>
          </a:bodyPr>
          <a:lstStyle/>
          <a:p>
            <a:r>
              <a:rPr lang="ja-JP" altLang="en-US" dirty="0"/>
              <a:t>・パラメーター</a:t>
            </a:r>
            <a:r>
              <a:rPr lang="en-US" altLang="ja-JP" dirty="0"/>
              <a:t>start1,start2</a:t>
            </a:r>
            <a:r>
              <a:rPr lang="ja-JP" altLang="en-US" dirty="0"/>
              <a:t>を異なる値にすると解析エラーが発生します</a:t>
            </a:r>
            <a:endParaRPr lang="en-US" altLang="ja-JP" dirty="0"/>
          </a:p>
          <a:p>
            <a:r>
              <a:rPr lang="ja-JP" altLang="en-US" dirty="0"/>
              <a:t>　また計算実行すると以下のような警告メッセージが表示されています</a:t>
            </a:r>
            <a:endParaRPr lang="en-US" altLang="ja-JP" dirty="0"/>
          </a:p>
          <a:p>
            <a:r>
              <a:rPr lang="ja-JP" altLang="en-US" dirty="0"/>
              <a:t>　原因を考察してみてください</a:t>
            </a:r>
          </a:p>
        </p:txBody>
      </p:sp>
      <p:sp>
        <p:nvSpPr>
          <p:cNvPr id="7" name="正方形/長方形 6"/>
          <p:cNvSpPr/>
          <p:nvPr/>
        </p:nvSpPr>
        <p:spPr>
          <a:xfrm>
            <a:off x="1475330" y="2473625"/>
            <a:ext cx="10543949" cy="2585323"/>
          </a:xfrm>
          <a:prstGeom prst="rect">
            <a:avLst/>
          </a:prstGeom>
          <a:solidFill>
            <a:schemeClr val="accent5">
              <a:lumMod val="20000"/>
              <a:lumOff val="80000"/>
            </a:schemeClr>
          </a:solidFill>
        </p:spPr>
        <p:txBody>
          <a:bodyPr wrap="square">
            <a:spAutoFit/>
          </a:bodyPr>
          <a:lstStyle/>
          <a:p>
            <a:r>
              <a:rPr lang="en-US" altLang="ja-JP" b="1" dirty="0">
                <a:solidFill>
                  <a:srgbClr val="000000"/>
                </a:solidFill>
              </a:rPr>
              <a:t>[1] </a:t>
            </a:r>
            <a:r>
              <a:rPr lang="en-US" altLang="ja-JP" b="1" dirty="0" err="1">
                <a:solidFill>
                  <a:srgbClr val="000000"/>
                </a:solidFill>
              </a:rPr>
              <a:t>xx:xx:xx</a:t>
            </a:r>
            <a:r>
              <a:rPr lang="en-US" altLang="ja-JP" b="1" dirty="0">
                <a:solidFill>
                  <a:srgbClr val="000000"/>
                </a:solidFill>
              </a:rPr>
              <a:t> </a:t>
            </a:r>
            <a:r>
              <a:rPr lang="ja-JP" altLang="en-US" b="1" dirty="0">
                <a:solidFill>
                  <a:srgbClr val="000000"/>
                </a:solidFill>
              </a:rPr>
              <a:t>変換 警告</a:t>
            </a:r>
            <a:br>
              <a:rPr lang="ja-JP" altLang="en-US" dirty="0">
                <a:solidFill>
                  <a:srgbClr val="000000"/>
                </a:solidFill>
              </a:rPr>
            </a:br>
            <a:r>
              <a:rPr lang="en-US" altLang="ja-JP" dirty="0">
                <a:solidFill>
                  <a:srgbClr val="000000"/>
                </a:solidFill>
              </a:rPr>
              <a:t>It was not possible to determine if the initialization problem is consistent, because of not evaluable parameters/start values during compile time: parallelSprings.spring1.s_rel = $START.parallelSprings.spring1.s_rel ($</a:t>
            </a:r>
            <a:r>
              <a:rPr lang="en-US" altLang="ja-JP" dirty="0" err="1">
                <a:solidFill>
                  <a:srgbClr val="000000"/>
                </a:solidFill>
              </a:rPr>
              <a:t>START.parallelSprings.spring.s_rel</a:t>
            </a:r>
            <a:r>
              <a:rPr lang="en-US" altLang="ja-JP" dirty="0">
                <a:solidFill>
                  <a:srgbClr val="000000"/>
                </a:solidFill>
              </a:rPr>
              <a:t> = $START.parallelSprings.spring1.s_rel)</a:t>
            </a:r>
            <a:endParaRPr lang="en-US" altLang="ja-JP" dirty="0"/>
          </a:p>
          <a:p>
            <a:br>
              <a:rPr lang="en-US" altLang="ja-JP" dirty="0"/>
            </a:br>
            <a:r>
              <a:rPr lang="en-US" altLang="ja-JP" b="1" dirty="0">
                <a:solidFill>
                  <a:srgbClr val="000000"/>
                </a:solidFill>
              </a:rPr>
              <a:t>[2] </a:t>
            </a:r>
            <a:r>
              <a:rPr lang="en-US" altLang="ja-JP" b="1" dirty="0" err="1">
                <a:solidFill>
                  <a:srgbClr val="000000"/>
                </a:solidFill>
              </a:rPr>
              <a:t>xx:xx:xx</a:t>
            </a:r>
            <a:r>
              <a:rPr lang="ja-JP" altLang="en-US" b="1" dirty="0">
                <a:solidFill>
                  <a:srgbClr val="000000"/>
                </a:solidFill>
              </a:rPr>
              <a:t>変換 警告</a:t>
            </a:r>
            <a:br>
              <a:rPr lang="ja-JP" altLang="en-US" dirty="0">
                <a:solidFill>
                  <a:srgbClr val="000000"/>
                </a:solidFill>
              </a:rPr>
            </a:br>
            <a:r>
              <a:rPr lang="en-US" altLang="ja-JP" dirty="0">
                <a:solidFill>
                  <a:srgbClr val="000000"/>
                </a:solidFill>
              </a:rPr>
              <a:t>The initial conditions are over specified. The following 1 initial equations are redundant, so they are removed from the initialization </a:t>
            </a:r>
            <a:r>
              <a:rPr lang="en-US" altLang="ja-JP" dirty="0" err="1">
                <a:solidFill>
                  <a:srgbClr val="000000"/>
                </a:solidFill>
              </a:rPr>
              <a:t>sytem</a:t>
            </a:r>
            <a:r>
              <a:rPr lang="en-US" altLang="ja-JP" dirty="0">
                <a:solidFill>
                  <a:srgbClr val="000000"/>
                </a:solidFill>
              </a:rPr>
              <a:t>:</a:t>
            </a:r>
            <a:br>
              <a:rPr lang="en-US" altLang="ja-JP" dirty="0">
                <a:solidFill>
                  <a:srgbClr val="000000"/>
                </a:solidFill>
              </a:rPr>
            </a:br>
            <a:r>
              <a:rPr lang="en-US" altLang="ja-JP" dirty="0">
                <a:solidFill>
                  <a:srgbClr val="000000"/>
                </a:solidFill>
              </a:rPr>
              <a:t>         parallelSprings.spring1.s_rel = $START.parallelSprings.spring1.s_rel.</a:t>
            </a:r>
            <a:endParaRPr lang="ja-JP" altLang="en-US" dirty="0"/>
          </a:p>
        </p:txBody>
      </p:sp>
    </p:spTree>
    <p:extLst>
      <p:ext uri="{BB962C8B-B14F-4D97-AF65-F5344CB8AC3E}">
        <p14:creationId xmlns:p14="http://schemas.microsoft.com/office/powerpoint/2010/main" val="93218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328468" cy="523220"/>
          </a:xfrm>
          <a:prstGeom prst="rect">
            <a:avLst/>
          </a:prstGeom>
          <a:noFill/>
        </p:spPr>
        <p:txBody>
          <a:bodyPr wrap="none" rtlCol="0">
            <a:spAutoFit/>
          </a:bodyPr>
          <a:lstStyle/>
          <a:p>
            <a:r>
              <a:rPr kumimoji="1" lang="ja-JP" altLang="en-US" sz="2400" dirty="0"/>
              <a:t>既存のモデルを自分の欲しいモデルになるように</a:t>
            </a:r>
            <a:r>
              <a:rPr kumimoji="1" lang="ja-JP" altLang="en-US" sz="2800" b="1" dirty="0"/>
              <a:t>組み合わせてみましょう。</a:t>
            </a:r>
            <a:endParaRPr kumimoji="1" lang="en-US" altLang="ja-JP" sz="2800" b="1"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Tree>
    <p:extLst>
      <p:ext uri="{BB962C8B-B14F-4D97-AF65-F5344CB8AC3E}">
        <p14:creationId xmlns:p14="http://schemas.microsoft.com/office/powerpoint/2010/main" val="380534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7382313" y="667061"/>
            <a:ext cx="4387441" cy="1816080"/>
          </a:xfrm>
          <a:prstGeom prst="rect">
            <a:avLst/>
          </a:prstGeom>
          <a:solidFill>
            <a:srgbClr val="FFFFCC">
              <a:alpha val="69804"/>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407002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本チュートリアルの内容</a:t>
            </a:r>
            <a:endParaRPr lang="en-US" altLang="ja-JP" dirty="0"/>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927199" y="868943"/>
            <a:ext cx="6271300" cy="830997"/>
          </a:xfrm>
          <a:prstGeom prst="rect">
            <a:avLst/>
          </a:prstGeom>
          <a:noFill/>
        </p:spPr>
        <p:txBody>
          <a:bodyPr wrap="square" rtlCol="0">
            <a:spAutoFit/>
          </a:bodyPr>
          <a:lstStyle/>
          <a:p>
            <a:r>
              <a:rPr lang="ja-JP" altLang="en-US" sz="2400" dirty="0"/>
              <a:t>既存の部品図</a:t>
            </a:r>
            <a:r>
              <a:rPr kumimoji="1" lang="ja-JP" altLang="en-US" sz="2400" dirty="0"/>
              <a:t>をつないで</a:t>
            </a:r>
            <a:endParaRPr kumimoji="1" lang="en-US" altLang="ja-JP" sz="2400" dirty="0"/>
          </a:p>
          <a:p>
            <a:r>
              <a:rPr lang="ja-JP" altLang="en-US" sz="2400" dirty="0"/>
              <a:t>新しい部品図を作成してみましょう。</a:t>
            </a:r>
            <a:endParaRPr lang="en-US" altLang="ja-JP" sz="2400" dirty="0"/>
          </a:p>
        </p:txBody>
      </p:sp>
      <p:sp>
        <p:nvSpPr>
          <p:cNvPr id="6" name="スライド番号プレースホルダー 5">
            <a:extLst>
              <a:ext uri="{FF2B5EF4-FFF2-40B4-BE49-F238E27FC236}">
                <a16:creationId xmlns:a16="http://schemas.microsoft.com/office/drawing/2014/main" id="{7860792B-91CB-4ED5-B7C0-F0BB8D1637FC}"/>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12" name="正方形/長方形 11"/>
          <p:cNvSpPr/>
          <p:nvPr/>
        </p:nvSpPr>
        <p:spPr>
          <a:xfrm>
            <a:off x="7810151" y="931178"/>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1</a:t>
            </a:r>
            <a:endParaRPr kumimoji="1" lang="ja-JP" altLang="en-US" dirty="0">
              <a:solidFill>
                <a:schemeClr val="tx1"/>
              </a:solidFill>
            </a:endParaRPr>
          </a:p>
        </p:txBody>
      </p:sp>
      <p:sp>
        <p:nvSpPr>
          <p:cNvPr id="13" name="正方形/長方形 12"/>
          <p:cNvSpPr/>
          <p:nvPr/>
        </p:nvSpPr>
        <p:spPr>
          <a:xfrm>
            <a:off x="7810151" y="1736522"/>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2</a:t>
            </a:r>
            <a:endParaRPr kumimoji="1" lang="ja-JP" altLang="en-US" dirty="0">
              <a:solidFill>
                <a:schemeClr val="tx1"/>
              </a:solidFill>
            </a:endParaRPr>
          </a:p>
        </p:txBody>
      </p:sp>
      <p:sp>
        <p:nvSpPr>
          <p:cNvPr id="14" name="テキスト ボックス 13"/>
          <p:cNvSpPr txBox="1"/>
          <p:nvPr/>
        </p:nvSpPr>
        <p:spPr>
          <a:xfrm>
            <a:off x="8198020" y="1390774"/>
            <a:ext cx="415498" cy="369332"/>
          </a:xfrm>
          <a:prstGeom prst="rect">
            <a:avLst/>
          </a:prstGeom>
          <a:noFill/>
        </p:spPr>
        <p:txBody>
          <a:bodyPr wrap="none" rtlCol="0">
            <a:spAutoFit/>
          </a:bodyPr>
          <a:lstStyle/>
          <a:p>
            <a:r>
              <a:rPr kumimoji="1" lang="ja-JP" altLang="en-US" dirty="0"/>
              <a:t>＋</a:t>
            </a:r>
          </a:p>
        </p:txBody>
      </p:sp>
      <p:sp>
        <p:nvSpPr>
          <p:cNvPr id="16" name="右矢印 15"/>
          <p:cNvSpPr/>
          <p:nvPr/>
        </p:nvSpPr>
        <p:spPr>
          <a:xfrm>
            <a:off x="9336947" y="1390774"/>
            <a:ext cx="427838" cy="471582"/>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78762" y="1143200"/>
            <a:ext cx="1312819" cy="92049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新モデル</a:t>
            </a:r>
            <a:r>
              <a:rPr lang="en-US" altLang="ja-JP" dirty="0">
                <a:solidFill>
                  <a:schemeClr val="tx1"/>
                </a:solidFill>
              </a:rPr>
              <a:t>!</a:t>
            </a:r>
            <a:endParaRPr kumimoji="1" lang="ja-JP" altLang="en-US" dirty="0">
              <a:solidFill>
                <a:schemeClr val="tx1"/>
              </a:solidFill>
            </a:endParaRPr>
          </a:p>
        </p:txBody>
      </p:sp>
      <p:grpSp>
        <p:nvGrpSpPr>
          <p:cNvPr id="20" name="グループ化 19"/>
          <p:cNvGrpSpPr/>
          <p:nvPr/>
        </p:nvGrpSpPr>
        <p:grpSpPr>
          <a:xfrm>
            <a:off x="1361219" y="3111706"/>
            <a:ext cx="9177556" cy="3531764"/>
            <a:chOff x="1317072" y="2483142"/>
            <a:chExt cx="10284902" cy="4229588"/>
          </a:xfrm>
        </p:grpSpPr>
        <p:sp>
          <p:nvSpPr>
            <p:cNvPr id="2" name="テキスト ボックス 1">
              <a:extLst>
                <a:ext uri="{FF2B5EF4-FFF2-40B4-BE49-F238E27FC236}">
                  <a16:creationId xmlns:a16="http://schemas.microsoft.com/office/drawing/2014/main" id="{47B09A49-C95A-4D4B-9B00-B59A111014CE}"/>
                </a:ext>
              </a:extLst>
            </p:cNvPr>
            <p:cNvSpPr txBox="1"/>
            <p:nvPr/>
          </p:nvSpPr>
          <p:spPr>
            <a:xfrm>
              <a:off x="1774500" y="2984959"/>
              <a:ext cx="8154797" cy="1938992"/>
            </a:xfrm>
            <a:prstGeom prst="rect">
              <a:avLst/>
            </a:prstGeom>
            <a:noFill/>
          </p:spPr>
          <p:txBody>
            <a:bodyPr wrap="none" rtlCol="0">
              <a:spAutoFit/>
            </a:bodyPr>
            <a:lstStyle/>
            <a:p>
              <a:r>
                <a:rPr kumimoji="1" lang="ja-JP" altLang="en-US" sz="2400" dirty="0"/>
                <a:t>モデルは用途に応じて</a:t>
              </a:r>
              <a:r>
                <a:rPr lang="ja-JP" altLang="en-US" sz="2400" dirty="0"/>
                <a:t>大きく</a:t>
              </a:r>
              <a:r>
                <a:rPr kumimoji="1" lang="ja-JP" altLang="en-US" sz="2400" dirty="0"/>
                <a:t>以下に分類されます</a:t>
              </a:r>
              <a:r>
                <a:rPr lang="en-US" altLang="ja-JP" sz="2400" dirty="0"/>
                <a:t>*</a:t>
              </a:r>
              <a:endParaRPr kumimoji="1" lang="en-US" altLang="ja-JP" sz="2400" dirty="0"/>
            </a:p>
            <a:p>
              <a:endParaRPr kumimoji="1" lang="en-US" altLang="ja-JP" sz="2400" dirty="0"/>
            </a:p>
            <a:p>
              <a:r>
                <a:rPr lang="ja-JP" altLang="en-US" sz="2400" dirty="0"/>
                <a:t>　・モデル同士の接続関係を表す接続図</a:t>
              </a:r>
              <a:r>
                <a:rPr lang="en-US" altLang="ja-JP" sz="2400" dirty="0"/>
                <a:t>(Connection Diagram)</a:t>
              </a:r>
              <a:endParaRPr kumimoji="1" lang="en-US" altLang="ja-JP" sz="2400" dirty="0"/>
            </a:p>
            <a:p>
              <a:r>
                <a:rPr kumimoji="1" lang="ja-JP" altLang="en-US" sz="2400" dirty="0"/>
                <a:t>　</a:t>
              </a:r>
              <a:endParaRPr kumimoji="1" lang="en-US" altLang="ja-JP" sz="2400" dirty="0"/>
            </a:p>
            <a:p>
              <a:r>
                <a:rPr lang="ja-JP" altLang="en-US" sz="2400" dirty="0"/>
                <a:t>　</a:t>
              </a:r>
              <a:r>
                <a:rPr kumimoji="1" lang="ja-JP" altLang="en-US" sz="2400" dirty="0"/>
                <a:t>・モデルの構造を表す部品図</a:t>
              </a:r>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6345007" cy="954107"/>
            </a:xfrm>
            <a:prstGeom prst="rect">
              <a:avLst/>
            </a:prstGeom>
            <a:noFill/>
          </p:spPr>
          <p:txBody>
            <a:bodyPr wrap="none" rtlCol="0">
              <a:spAutoFit/>
            </a:bodyPr>
            <a:lstStyle/>
            <a:p>
              <a:r>
                <a:rPr kumimoji="1" lang="ja-JP" altLang="en-US" sz="1400" dirty="0"/>
                <a:t>＊接続図を使ってモデルの構造を表現する場合もあるため</a:t>
              </a:r>
              <a:endParaRPr kumimoji="1" lang="en-US" altLang="ja-JP" sz="1400" dirty="0"/>
            </a:p>
            <a:p>
              <a:r>
                <a:rPr lang="ja-JP" altLang="en-US" sz="1400" dirty="0"/>
                <a:t>　あくまで便宜上の分類です。</a:t>
              </a:r>
              <a:endParaRPr lang="en-US" altLang="ja-JP" sz="1400" dirty="0"/>
            </a:p>
            <a:p>
              <a:r>
                <a:rPr kumimoji="1" lang="ja-JP" altLang="en-US" sz="1400" dirty="0"/>
                <a:t>　ただ業務などで、部品図</a:t>
              </a:r>
              <a:r>
                <a:rPr lang="ja-JP" altLang="en-US" sz="1400" dirty="0"/>
                <a:t>のことを話しているのか、接続図のことを話しているのか</a:t>
              </a:r>
              <a:endParaRPr lang="en-US" altLang="ja-JP" sz="1400" dirty="0"/>
            </a:p>
            <a:p>
              <a:r>
                <a:rPr kumimoji="1" lang="ja-JP" altLang="en-US" sz="1400" dirty="0"/>
                <a:t>　</a:t>
              </a:r>
              <a:r>
                <a:rPr lang="ja-JP" altLang="en-US" sz="1400" dirty="0"/>
                <a:t>混乱を生じる場合があるため分類しました。</a:t>
              </a:r>
              <a:endParaRPr kumimoji="1" lang="ja-JP" altLang="en-US" sz="1400" dirty="0"/>
            </a:p>
          </p:txBody>
        </p:sp>
        <p:sp>
          <p:nvSpPr>
            <p:cNvPr id="7" name="角丸四角形 6"/>
            <p:cNvSpPr/>
            <p:nvPr/>
          </p:nvSpPr>
          <p:spPr>
            <a:xfrm>
              <a:off x="2007375" y="4561273"/>
              <a:ext cx="4872854" cy="7801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角丸四角形 7"/>
            <p:cNvSpPr/>
            <p:nvPr/>
          </p:nvSpPr>
          <p:spPr>
            <a:xfrm>
              <a:off x="1317072" y="2776756"/>
              <a:ext cx="10284902" cy="39359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9" name="直線矢印コネクタ 8"/>
            <p:cNvCxnSpPr/>
            <p:nvPr/>
          </p:nvCxnSpPr>
          <p:spPr>
            <a:xfrm flipH="1">
              <a:off x="6880229" y="4929619"/>
              <a:ext cx="551144" cy="52087"/>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390559" y="4712993"/>
              <a:ext cx="2579552" cy="338554"/>
            </a:xfrm>
            <a:prstGeom prst="rect">
              <a:avLst/>
            </a:prstGeom>
            <a:noFill/>
          </p:spPr>
          <p:txBody>
            <a:bodyPr wrap="none" rtlCol="0">
              <a:spAutoFit/>
            </a:bodyPr>
            <a:lstStyle/>
            <a:p>
              <a:r>
                <a:rPr kumimoji="1" lang="ja-JP" altLang="en-US" sz="1600" dirty="0"/>
                <a:t>今回のカスタマイズはこちら</a:t>
              </a:r>
            </a:p>
          </p:txBody>
        </p:sp>
        <p:sp>
          <p:nvSpPr>
            <p:cNvPr id="18" name="正方形/長方形 17"/>
            <p:cNvSpPr/>
            <p:nvPr/>
          </p:nvSpPr>
          <p:spPr>
            <a:xfrm>
              <a:off x="1997091" y="2483142"/>
              <a:ext cx="1056502" cy="50181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再掲</a:t>
              </a:r>
            </a:p>
          </p:txBody>
        </p:sp>
      </p:gr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D1FA4C6-C476-46EB-A311-94ECABA34565}"/>
              </a:ext>
            </a:extLst>
          </p:cNvPr>
          <p:cNvPicPr>
            <a:picLocks noChangeAspect="1"/>
          </p:cNvPicPr>
          <p:nvPr/>
        </p:nvPicPr>
        <p:blipFill>
          <a:blip r:embed="rId2"/>
          <a:stretch>
            <a:fillRect/>
          </a:stretch>
        </p:blipFill>
        <p:spPr>
          <a:xfrm>
            <a:off x="6096000" y="3519046"/>
            <a:ext cx="5456393" cy="1684166"/>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609091" y="767957"/>
            <a:ext cx="8351966" cy="707886"/>
          </a:xfrm>
          <a:prstGeom prst="rect">
            <a:avLst/>
          </a:prstGeom>
          <a:noFill/>
        </p:spPr>
        <p:txBody>
          <a:bodyPr wrap="none" rtlCol="0">
            <a:spAutoFit/>
          </a:bodyPr>
          <a:lstStyle/>
          <a:p>
            <a:r>
              <a:rPr kumimoji="1" lang="ja-JP" altLang="en-US" sz="2000" dirty="0"/>
              <a:t>バネマスモデルの</a:t>
            </a:r>
            <a:r>
              <a:rPr lang="en-US" altLang="ja-JP" sz="2000" dirty="0"/>
              <a:t>spring</a:t>
            </a:r>
            <a:r>
              <a:rPr lang="ja-JP" altLang="en-US" sz="2000" dirty="0"/>
              <a:t>を並列につなげたモデルを作ってみましょう。</a:t>
            </a:r>
            <a:endParaRPr lang="en-US" altLang="ja-JP" sz="2000" dirty="0"/>
          </a:p>
          <a:p>
            <a:r>
              <a:rPr lang="en-US" altLang="ja-JP" sz="2000" dirty="0"/>
              <a:t>spring</a:t>
            </a:r>
            <a:r>
              <a:rPr lang="ja-JP" altLang="en-US" sz="2000" dirty="0"/>
              <a:t>部分は一つのモデルにします。</a:t>
            </a:r>
            <a:endParaRPr kumimoji="1" lang="ja-JP" altLang="en-US" sz="2000" dirty="0"/>
          </a:p>
        </p:txBody>
      </p:sp>
      <p:sp>
        <p:nvSpPr>
          <p:cNvPr id="2" name="テキスト ボックス 1">
            <a:extLst>
              <a:ext uri="{FF2B5EF4-FFF2-40B4-BE49-F238E27FC236}">
                <a16:creationId xmlns:a16="http://schemas.microsoft.com/office/drawing/2014/main" id="{2880DA32-0968-405B-A5FF-EA33B9449781}"/>
              </a:ext>
            </a:extLst>
          </p:cNvPr>
          <p:cNvSpPr txBox="1"/>
          <p:nvPr/>
        </p:nvSpPr>
        <p:spPr>
          <a:xfrm>
            <a:off x="179666" y="2028422"/>
            <a:ext cx="2262158" cy="369332"/>
          </a:xfrm>
          <a:prstGeom prst="rect">
            <a:avLst/>
          </a:prstGeom>
          <a:noFill/>
        </p:spPr>
        <p:txBody>
          <a:bodyPr wrap="none" rtlCol="0">
            <a:spAutoFit/>
          </a:bodyPr>
          <a:lstStyle/>
          <a:p>
            <a:r>
              <a:rPr kumimoji="1" lang="ja-JP" altLang="en-US" b="1" u="sng" dirty="0"/>
              <a:t>並列接続されたバネ</a:t>
            </a:r>
          </a:p>
        </p:txBody>
      </p:sp>
      <p:pic>
        <p:nvPicPr>
          <p:cNvPr id="11" name="図 10">
            <a:extLst>
              <a:ext uri="{FF2B5EF4-FFF2-40B4-BE49-F238E27FC236}">
                <a16:creationId xmlns:a16="http://schemas.microsoft.com/office/drawing/2014/main" id="{03A9DFE3-80E7-4BA5-A03A-C7687E6A75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13" y="2832635"/>
            <a:ext cx="5524765" cy="2917810"/>
          </a:xfrm>
          <a:prstGeom prst="rect">
            <a:avLst/>
          </a:prstGeom>
        </p:spPr>
      </p:pic>
      <p:sp>
        <p:nvSpPr>
          <p:cNvPr id="46" name="テキスト ボックス 45">
            <a:extLst>
              <a:ext uri="{FF2B5EF4-FFF2-40B4-BE49-F238E27FC236}">
                <a16:creationId xmlns:a16="http://schemas.microsoft.com/office/drawing/2014/main" id="{25AA9269-AF39-47F9-94B0-6F308F4BD143}"/>
              </a:ext>
            </a:extLst>
          </p:cNvPr>
          <p:cNvSpPr txBox="1"/>
          <p:nvPr/>
        </p:nvSpPr>
        <p:spPr>
          <a:xfrm>
            <a:off x="4454874" y="2949665"/>
            <a:ext cx="3318537" cy="369332"/>
          </a:xfrm>
          <a:prstGeom prst="rect">
            <a:avLst/>
          </a:prstGeom>
          <a:noFill/>
        </p:spPr>
        <p:txBody>
          <a:bodyPr wrap="none" rtlCol="0">
            <a:spAutoFit/>
          </a:bodyPr>
          <a:lstStyle/>
          <a:p>
            <a:r>
              <a:rPr lang="ja-JP" altLang="en-US" b="1" dirty="0"/>
              <a:t>並列部分を</a:t>
            </a:r>
            <a:r>
              <a:rPr lang="en-US" altLang="ja-JP" b="1" dirty="0"/>
              <a:t>1</a:t>
            </a:r>
            <a:r>
              <a:rPr lang="ja-JP" altLang="en-US" b="1" dirty="0" err="1"/>
              <a:t>つの</a:t>
            </a:r>
            <a:r>
              <a:rPr lang="ja-JP" altLang="en-US" b="1" dirty="0"/>
              <a:t>モデルに統一</a:t>
            </a:r>
            <a:endParaRPr kumimoji="1" lang="ja-JP" altLang="en-US" b="1" dirty="0"/>
          </a:p>
        </p:txBody>
      </p:sp>
      <p:cxnSp>
        <p:nvCxnSpPr>
          <p:cNvPr id="9" name="直線矢印コネクタ 8">
            <a:extLst>
              <a:ext uri="{FF2B5EF4-FFF2-40B4-BE49-F238E27FC236}">
                <a16:creationId xmlns:a16="http://schemas.microsoft.com/office/drawing/2014/main" id="{E5824E3B-5A9E-4FB7-B232-80CE676EF0D4}"/>
              </a:ext>
            </a:extLst>
          </p:cNvPr>
          <p:cNvCxnSpPr>
            <a:cxnSpLocks/>
          </p:cNvCxnSpPr>
          <p:nvPr/>
        </p:nvCxnSpPr>
        <p:spPr>
          <a:xfrm flipH="1" flipV="1">
            <a:off x="4386835" y="3360058"/>
            <a:ext cx="3809831" cy="566057"/>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角を丸くする 7">
            <a:extLst>
              <a:ext uri="{FF2B5EF4-FFF2-40B4-BE49-F238E27FC236}">
                <a16:creationId xmlns:a16="http://schemas.microsoft.com/office/drawing/2014/main" id="{64EA7896-3E4A-4CF1-A2B0-6EB3063ACC37}"/>
              </a:ext>
            </a:extLst>
          </p:cNvPr>
          <p:cNvSpPr/>
          <p:nvPr/>
        </p:nvSpPr>
        <p:spPr>
          <a:xfrm>
            <a:off x="1244288" y="2832635"/>
            <a:ext cx="3098835" cy="30166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06F7859-2D4E-4F83-87FD-2BE079972B70}"/>
              </a:ext>
            </a:extLst>
          </p:cNvPr>
          <p:cNvPicPr>
            <a:picLocks noChangeAspect="1"/>
          </p:cNvPicPr>
          <p:nvPr/>
        </p:nvPicPr>
        <p:blipFill>
          <a:blip r:embed="rId2"/>
          <a:stretch>
            <a:fillRect/>
          </a:stretch>
        </p:blipFill>
        <p:spPr>
          <a:xfrm>
            <a:off x="262494" y="2015709"/>
            <a:ext cx="3296252" cy="3050516"/>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カスタマイズモデルの概要</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4" name="テキスト ボックス 13">
            <a:extLst>
              <a:ext uri="{FF2B5EF4-FFF2-40B4-BE49-F238E27FC236}">
                <a16:creationId xmlns:a16="http://schemas.microsoft.com/office/drawing/2014/main" id="{55CED313-8089-4551-9847-3191FC917F49}"/>
              </a:ext>
            </a:extLst>
          </p:cNvPr>
          <p:cNvSpPr txBox="1"/>
          <p:nvPr/>
        </p:nvSpPr>
        <p:spPr>
          <a:xfrm>
            <a:off x="422194" y="704828"/>
            <a:ext cx="10956846" cy="400110"/>
          </a:xfrm>
          <a:prstGeom prst="rect">
            <a:avLst/>
          </a:prstGeom>
          <a:noFill/>
        </p:spPr>
        <p:txBody>
          <a:bodyPr wrap="none" rtlCol="0">
            <a:spAutoFit/>
          </a:bodyPr>
          <a:lstStyle/>
          <a:p>
            <a:r>
              <a:rPr kumimoji="1" lang="ja-JP" altLang="en-US" sz="2000" dirty="0"/>
              <a:t>作成するモデルには以下のようにコネクターをつけパラメータを設定しアイコンをつけます。</a:t>
            </a:r>
            <a:endParaRPr lang="en-US" altLang="ja-JP" sz="2000" dirty="0"/>
          </a:p>
        </p:txBody>
      </p:sp>
      <p:pic>
        <p:nvPicPr>
          <p:cNvPr id="3" name="図 2">
            <a:extLst>
              <a:ext uri="{FF2B5EF4-FFF2-40B4-BE49-F238E27FC236}">
                <a16:creationId xmlns:a16="http://schemas.microsoft.com/office/drawing/2014/main" id="{D5CBDD76-BFF4-4783-9C96-0EB5080C5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2265" y="1104938"/>
            <a:ext cx="7501743" cy="1924531"/>
          </a:xfrm>
          <a:prstGeom prst="rect">
            <a:avLst/>
          </a:prstGeom>
        </p:spPr>
      </p:pic>
      <p:pic>
        <p:nvPicPr>
          <p:cNvPr id="5" name="図 4">
            <a:extLst>
              <a:ext uri="{FF2B5EF4-FFF2-40B4-BE49-F238E27FC236}">
                <a16:creationId xmlns:a16="http://schemas.microsoft.com/office/drawing/2014/main" id="{428E1DBA-5490-4E2A-9DC0-98342138C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6043" y="3482538"/>
            <a:ext cx="1945320" cy="3300308"/>
          </a:xfrm>
          <a:prstGeom prst="rect">
            <a:avLst/>
          </a:prstGeom>
        </p:spPr>
      </p:pic>
      <p:cxnSp>
        <p:nvCxnSpPr>
          <p:cNvPr id="10" name="直線矢印コネクタ 9">
            <a:extLst>
              <a:ext uri="{FF2B5EF4-FFF2-40B4-BE49-F238E27FC236}">
                <a16:creationId xmlns:a16="http://schemas.microsoft.com/office/drawing/2014/main" id="{05409D9F-2EB4-49B7-9D6D-0DE80846E2EA}"/>
              </a:ext>
            </a:extLst>
          </p:cNvPr>
          <p:cNvCxnSpPr>
            <a:cxnSpLocks/>
            <a:endCxn id="3" idx="1"/>
          </p:cNvCxnSpPr>
          <p:nvPr/>
        </p:nvCxnSpPr>
        <p:spPr>
          <a:xfrm flipV="1">
            <a:off x="3762948" y="2067204"/>
            <a:ext cx="709317" cy="164649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41C7B4-3BBB-4BFB-9CD1-D7950FE613E1}"/>
              </a:ext>
            </a:extLst>
          </p:cNvPr>
          <p:cNvCxnSpPr>
            <a:cxnSpLocks/>
            <a:endCxn id="5" idx="1"/>
          </p:cNvCxnSpPr>
          <p:nvPr/>
        </p:nvCxnSpPr>
        <p:spPr>
          <a:xfrm>
            <a:off x="3762948" y="3713700"/>
            <a:ext cx="2483095" cy="141899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8C3414D-3CC7-4BE4-8FD8-0F6BA71F1BB0}"/>
              </a:ext>
            </a:extLst>
          </p:cNvPr>
          <p:cNvSpPr txBox="1"/>
          <p:nvPr/>
        </p:nvSpPr>
        <p:spPr>
          <a:xfrm>
            <a:off x="3248770" y="1539786"/>
            <a:ext cx="1210588" cy="707886"/>
          </a:xfrm>
          <a:prstGeom prst="rect">
            <a:avLst/>
          </a:prstGeom>
          <a:noFill/>
        </p:spPr>
        <p:txBody>
          <a:bodyPr wrap="none" rtlCol="0">
            <a:spAutoFit/>
          </a:bodyPr>
          <a:lstStyle/>
          <a:p>
            <a:r>
              <a:rPr kumimoji="1" lang="ja-JP" altLang="en-US" sz="2000" dirty="0"/>
              <a:t>モデルの</a:t>
            </a:r>
            <a:endParaRPr kumimoji="1" lang="en-US" altLang="ja-JP" sz="2000" dirty="0"/>
          </a:p>
          <a:p>
            <a:r>
              <a:rPr kumimoji="1" lang="ja-JP" altLang="en-US" sz="2000" dirty="0"/>
              <a:t>中身</a:t>
            </a:r>
            <a:endParaRPr lang="en-US" altLang="ja-JP" sz="2000" dirty="0"/>
          </a:p>
        </p:txBody>
      </p:sp>
      <p:sp>
        <p:nvSpPr>
          <p:cNvPr id="9" name="テキスト ボックス 8">
            <a:extLst>
              <a:ext uri="{FF2B5EF4-FFF2-40B4-BE49-F238E27FC236}">
                <a16:creationId xmlns:a16="http://schemas.microsoft.com/office/drawing/2014/main" id="{BF9E0597-0C56-4006-BF5C-2524B19B93D3}"/>
              </a:ext>
            </a:extLst>
          </p:cNvPr>
          <p:cNvSpPr txBox="1"/>
          <p:nvPr/>
        </p:nvSpPr>
        <p:spPr>
          <a:xfrm rot="2032428">
            <a:off x="3784600" y="4508242"/>
            <a:ext cx="2031325" cy="369332"/>
          </a:xfrm>
          <a:prstGeom prst="rect">
            <a:avLst/>
          </a:prstGeom>
          <a:noFill/>
        </p:spPr>
        <p:txBody>
          <a:bodyPr wrap="none" rtlCol="0">
            <a:spAutoFit/>
          </a:bodyPr>
          <a:lstStyle/>
          <a:p>
            <a:r>
              <a:rPr kumimoji="1" lang="ja-JP" altLang="en-US" dirty="0"/>
              <a:t>パラメータの設定</a:t>
            </a:r>
          </a:p>
        </p:txBody>
      </p:sp>
      <p:sp>
        <p:nvSpPr>
          <p:cNvPr id="2" name="正方形/長方形 1"/>
          <p:cNvSpPr/>
          <p:nvPr/>
        </p:nvSpPr>
        <p:spPr>
          <a:xfrm>
            <a:off x="1380498" y="5109134"/>
            <a:ext cx="1107996" cy="369332"/>
          </a:xfrm>
          <a:prstGeom prst="rect">
            <a:avLst/>
          </a:prstGeom>
        </p:spPr>
        <p:txBody>
          <a:bodyPr wrap="none">
            <a:spAutoFit/>
          </a:bodyPr>
          <a:lstStyle/>
          <a:p>
            <a:r>
              <a:rPr lang="ja-JP" altLang="en-US" dirty="0"/>
              <a:t>アイコン</a:t>
            </a:r>
          </a:p>
        </p:txBody>
      </p:sp>
    </p:spTree>
    <p:extLst>
      <p:ext uri="{BB962C8B-B14F-4D97-AF65-F5344CB8AC3E}">
        <p14:creationId xmlns:p14="http://schemas.microsoft.com/office/powerpoint/2010/main" val="386907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92461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既存モデルを用いたカスタマイズモデル作成の流れ</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3" name="四角形: 角を丸くする 2">
            <a:extLst>
              <a:ext uri="{FF2B5EF4-FFF2-40B4-BE49-F238E27FC236}">
                <a16:creationId xmlns:a16="http://schemas.microsoft.com/office/drawing/2014/main" id="{65D54BEB-D652-4A99-9B8D-7A84E540C3D1}"/>
              </a:ext>
            </a:extLst>
          </p:cNvPr>
          <p:cNvSpPr/>
          <p:nvPr/>
        </p:nvSpPr>
        <p:spPr>
          <a:xfrm>
            <a:off x="2065698" y="2126167"/>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必要なモデルの</a:t>
            </a:r>
            <a:endParaRPr kumimoji="1" lang="en-US" altLang="ja-JP" sz="1600" dirty="0">
              <a:solidFill>
                <a:schemeClr val="tx1"/>
              </a:solidFill>
            </a:endParaRPr>
          </a:p>
          <a:p>
            <a:pPr algn="ctr"/>
            <a:r>
              <a:rPr kumimoji="1" lang="ja-JP" altLang="en-US" sz="1600" dirty="0">
                <a:solidFill>
                  <a:schemeClr val="tx1"/>
                </a:solidFill>
              </a:rPr>
              <a:t>インスタンス化</a:t>
            </a:r>
          </a:p>
        </p:txBody>
      </p:sp>
      <p:sp>
        <p:nvSpPr>
          <p:cNvPr id="13" name="四角形: 角を丸くする 12">
            <a:extLst>
              <a:ext uri="{FF2B5EF4-FFF2-40B4-BE49-F238E27FC236}">
                <a16:creationId xmlns:a16="http://schemas.microsoft.com/office/drawing/2014/main" id="{DE5D8352-F071-49A8-BD39-6FB4904156BD}"/>
              </a:ext>
            </a:extLst>
          </p:cNvPr>
          <p:cNvSpPr/>
          <p:nvPr/>
        </p:nvSpPr>
        <p:spPr>
          <a:xfrm>
            <a:off x="2065698" y="402202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lang="ja-JP" altLang="en-US" sz="1600" dirty="0">
                <a:solidFill>
                  <a:schemeClr val="tx1"/>
                </a:solidFill>
              </a:rPr>
              <a:t>外枠</a:t>
            </a:r>
            <a:r>
              <a:rPr lang="en-US" altLang="ja-JP" sz="1600" dirty="0">
                <a:solidFill>
                  <a:schemeClr val="tx1"/>
                </a:solidFill>
              </a:rPr>
              <a:t>&amp;</a:t>
            </a:r>
            <a:r>
              <a:rPr lang="ja-JP" altLang="en-US" sz="1600" dirty="0">
                <a:solidFill>
                  <a:schemeClr val="tx1"/>
                </a:solidFill>
              </a:rPr>
              <a:t>テキスト</a:t>
            </a:r>
            <a:endParaRPr kumimoji="1" lang="ja-JP" altLang="en-US" sz="1600" dirty="0">
              <a:solidFill>
                <a:schemeClr val="tx1"/>
              </a:solidFill>
            </a:endParaRPr>
          </a:p>
        </p:txBody>
      </p:sp>
      <p:sp>
        <p:nvSpPr>
          <p:cNvPr id="14" name="四角形: 角を丸くする 13">
            <a:extLst>
              <a:ext uri="{FF2B5EF4-FFF2-40B4-BE49-F238E27FC236}">
                <a16:creationId xmlns:a16="http://schemas.microsoft.com/office/drawing/2014/main" id="{7F20ED16-C979-443F-8E84-C3DC74B309EF}"/>
              </a:ext>
            </a:extLst>
          </p:cNvPr>
          <p:cNvSpPr/>
          <p:nvPr/>
        </p:nvSpPr>
        <p:spPr>
          <a:xfrm>
            <a:off x="2065698" y="5042985"/>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ポート間の接続</a:t>
            </a:r>
          </a:p>
        </p:txBody>
      </p:sp>
      <p:sp>
        <p:nvSpPr>
          <p:cNvPr id="15" name="四角形: 角を丸くする 14">
            <a:extLst>
              <a:ext uri="{FF2B5EF4-FFF2-40B4-BE49-F238E27FC236}">
                <a16:creationId xmlns:a16="http://schemas.microsoft.com/office/drawing/2014/main" id="{FBF79948-F868-4D2F-952E-8DF38BF9A190}"/>
              </a:ext>
            </a:extLst>
          </p:cNvPr>
          <p:cNvSpPr/>
          <p:nvPr/>
        </p:nvSpPr>
        <p:spPr>
          <a:xfrm>
            <a:off x="2065698" y="603853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パラメータの設定</a:t>
            </a:r>
          </a:p>
        </p:txBody>
      </p:sp>
      <p:cxnSp>
        <p:nvCxnSpPr>
          <p:cNvPr id="16" name="直線矢印コネクタ 15">
            <a:extLst>
              <a:ext uri="{FF2B5EF4-FFF2-40B4-BE49-F238E27FC236}">
                <a16:creationId xmlns:a16="http://schemas.microsoft.com/office/drawing/2014/main" id="{6471EE3B-D066-4758-92B6-70F7450DD12E}"/>
              </a:ext>
            </a:extLst>
          </p:cNvPr>
          <p:cNvCxnSpPr>
            <a:cxnSpLocks/>
            <a:stCxn id="3" idx="2"/>
            <a:endCxn id="40" idx="0"/>
          </p:cNvCxnSpPr>
          <p:nvPr/>
        </p:nvCxnSpPr>
        <p:spPr>
          <a:xfrm>
            <a:off x="3313473" y="2647178"/>
            <a:ext cx="0" cy="4259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1E9209E-7C6F-42E4-BC96-8F78F250018E}"/>
              </a:ext>
            </a:extLst>
          </p:cNvPr>
          <p:cNvCxnSpPr>
            <a:cxnSpLocks/>
            <a:stCxn id="13" idx="2"/>
            <a:endCxn id="14" idx="0"/>
          </p:cNvCxnSpPr>
          <p:nvPr/>
        </p:nvCxnSpPr>
        <p:spPr>
          <a:xfrm>
            <a:off x="3313473" y="4543040"/>
            <a:ext cx="0" cy="4999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8634485-7BF8-4208-A28C-E753BED99ED4}"/>
              </a:ext>
            </a:extLst>
          </p:cNvPr>
          <p:cNvCxnSpPr>
            <a:cxnSpLocks/>
            <a:stCxn id="14" idx="2"/>
            <a:endCxn id="15" idx="0"/>
          </p:cNvCxnSpPr>
          <p:nvPr/>
        </p:nvCxnSpPr>
        <p:spPr>
          <a:xfrm>
            <a:off x="3313473" y="5563996"/>
            <a:ext cx="0" cy="474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E5D16DF-E407-42E8-9CC1-1597AA68F7BD}"/>
              </a:ext>
            </a:extLst>
          </p:cNvPr>
          <p:cNvSpPr txBox="1"/>
          <p:nvPr/>
        </p:nvSpPr>
        <p:spPr>
          <a:xfrm>
            <a:off x="4759361" y="2202006"/>
            <a:ext cx="5262979" cy="369332"/>
          </a:xfrm>
          <a:prstGeom prst="rect">
            <a:avLst/>
          </a:prstGeom>
          <a:noFill/>
        </p:spPr>
        <p:txBody>
          <a:bodyPr wrap="none" rtlCol="0">
            <a:spAutoFit/>
          </a:bodyPr>
          <a:lstStyle/>
          <a:p>
            <a:r>
              <a:rPr kumimoji="1" lang="ja-JP" altLang="en-US" dirty="0"/>
              <a:t>既存のモデルから必要なパーツをインスタンス化</a:t>
            </a:r>
          </a:p>
        </p:txBody>
      </p:sp>
      <p:sp>
        <p:nvSpPr>
          <p:cNvPr id="29" name="四角形: 角を丸くする 28">
            <a:extLst>
              <a:ext uri="{FF2B5EF4-FFF2-40B4-BE49-F238E27FC236}">
                <a16:creationId xmlns:a16="http://schemas.microsoft.com/office/drawing/2014/main" id="{9F10CFC5-1A7B-4900-BB11-D4A6BFDE19F7}"/>
              </a:ext>
            </a:extLst>
          </p:cNvPr>
          <p:cNvSpPr/>
          <p:nvPr/>
        </p:nvSpPr>
        <p:spPr>
          <a:xfrm>
            <a:off x="2065698" y="1213161"/>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クラスの新規作成</a:t>
            </a:r>
          </a:p>
        </p:txBody>
      </p:sp>
      <p:cxnSp>
        <p:nvCxnSpPr>
          <p:cNvPr id="33" name="直線矢印コネクタ 32">
            <a:extLst>
              <a:ext uri="{FF2B5EF4-FFF2-40B4-BE49-F238E27FC236}">
                <a16:creationId xmlns:a16="http://schemas.microsoft.com/office/drawing/2014/main" id="{3C8E64A5-0CFA-471C-A5DB-FDBEDC46A901}"/>
              </a:ext>
            </a:extLst>
          </p:cNvPr>
          <p:cNvCxnSpPr>
            <a:cxnSpLocks/>
            <a:stCxn id="29" idx="2"/>
            <a:endCxn id="3" idx="0"/>
          </p:cNvCxnSpPr>
          <p:nvPr/>
        </p:nvCxnSpPr>
        <p:spPr>
          <a:xfrm>
            <a:off x="3313473" y="1734172"/>
            <a:ext cx="0" cy="39199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0EF380F-9F69-4078-903A-4ACC2EEBBC8F}"/>
              </a:ext>
            </a:extLst>
          </p:cNvPr>
          <p:cNvSpPr txBox="1"/>
          <p:nvPr/>
        </p:nvSpPr>
        <p:spPr>
          <a:xfrm>
            <a:off x="4759361" y="4120526"/>
            <a:ext cx="2492990" cy="369332"/>
          </a:xfrm>
          <a:prstGeom prst="rect">
            <a:avLst/>
          </a:prstGeom>
          <a:noFill/>
        </p:spPr>
        <p:txBody>
          <a:bodyPr wrap="none" rtlCol="0">
            <a:spAutoFit/>
          </a:bodyPr>
          <a:lstStyle/>
          <a:p>
            <a:r>
              <a:rPr kumimoji="1" lang="ja-JP" altLang="en-US" dirty="0"/>
              <a:t>アイコンの外観を作成</a:t>
            </a:r>
          </a:p>
        </p:txBody>
      </p:sp>
      <p:sp>
        <p:nvSpPr>
          <p:cNvPr id="37" name="テキスト ボックス 36">
            <a:extLst>
              <a:ext uri="{FF2B5EF4-FFF2-40B4-BE49-F238E27FC236}">
                <a16:creationId xmlns:a16="http://schemas.microsoft.com/office/drawing/2014/main" id="{1DC4709D-83CD-4620-8C48-F922725D63FF}"/>
              </a:ext>
            </a:extLst>
          </p:cNvPr>
          <p:cNvSpPr txBox="1"/>
          <p:nvPr/>
        </p:nvSpPr>
        <p:spPr>
          <a:xfrm>
            <a:off x="4759361" y="5118824"/>
            <a:ext cx="5032147" cy="369332"/>
          </a:xfrm>
          <a:prstGeom prst="rect">
            <a:avLst/>
          </a:prstGeom>
          <a:noFill/>
        </p:spPr>
        <p:txBody>
          <a:bodyPr wrap="none" rtlCol="0">
            <a:spAutoFit/>
          </a:bodyPr>
          <a:lstStyle/>
          <a:p>
            <a:r>
              <a:rPr kumimoji="1" lang="ja-JP" altLang="en-US" dirty="0"/>
              <a:t>必要なモデルのポートと作成したポートを接続</a:t>
            </a:r>
          </a:p>
        </p:txBody>
      </p:sp>
      <p:sp>
        <p:nvSpPr>
          <p:cNvPr id="40" name="四角形: 角を丸くする 39">
            <a:extLst>
              <a:ext uri="{FF2B5EF4-FFF2-40B4-BE49-F238E27FC236}">
                <a16:creationId xmlns:a16="http://schemas.microsoft.com/office/drawing/2014/main" id="{4D0F023E-2844-44C6-91DB-AA9B78AD9580}"/>
              </a:ext>
            </a:extLst>
          </p:cNvPr>
          <p:cNvSpPr/>
          <p:nvPr/>
        </p:nvSpPr>
        <p:spPr>
          <a:xfrm>
            <a:off x="2065698" y="3073088"/>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kumimoji="1" lang="ja-JP" altLang="en-US" sz="1600" dirty="0">
                <a:solidFill>
                  <a:schemeClr val="tx1"/>
                </a:solidFill>
              </a:rPr>
              <a:t>ポートの追加</a:t>
            </a:r>
          </a:p>
        </p:txBody>
      </p:sp>
      <p:sp>
        <p:nvSpPr>
          <p:cNvPr id="45" name="テキスト ボックス 44">
            <a:extLst>
              <a:ext uri="{FF2B5EF4-FFF2-40B4-BE49-F238E27FC236}">
                <a16:creationId xmlns:a16="http://schemas.microsoft.com/office/drawing/2014/main" id="{ACD7FBA1-C368-47BD-8094-A1D2DE7E39AA}"/>
              </a:ext>
            </a:extLst>
          </p:cNvPr>
          <p:cNvSpPr txBox="1"/>
          <p:nvPr/>
        </p:nvSpPr>
        <p:spPr>
          <a:xfrm>
            <a:off x="4759361" y="3148927"/>
            <a:ext cx="6878806" cy="369332"/>
          </a:xfrm>
          <a:prstGeom prst="rect">
            <a:avLst/>
          </a:prstGeom>
          <a:noFill/>
        </p:spPr>
        <p:txBody>
          <a:bodyPr wrap="none" rtlCol="0">
            <a:spAutoFit/>
          </a:bodyPr>
          <a:lstStyle/>
          <a:p>
            <a:r>
              <a:rPr kumimoji="1" lang="ja-JP" altLang="en-US" dirty="0"/>
              <a:t>必要なポートをインスタンス化し、ポート部分のアイコンを作成</a:t>
            </a:r>
          </a:p>
        </p:txBody>
      </p:sp>
      <p:cxnSp>
        <p:nvCxnSpPr>
          <p:cNvPr id="47" name="直線矢印コネクタ 46">
            <a:extLst>
              <a:ext uri="{FF2B5EF4-FFF2-40B4-BE49-F238E27FC236}">
                <a16:creationId xmlns:a16="http://schemas.microsoft.com/office/drawing/2014/main" id="{7E54663F-6F65-4115-9AA4-521B86553D4B}"/>
              </a:ext>
            </a:extLst>
          </p:cNvPr>
          <p:cNvCxnSpPr>
            <a:cxnSpLocks/>
            <a:stCxn id="40" idx="2"/>
            <a:endCxn id="13" idx="0"/>
          </p:cNvCxnSpPr>
          <p:nvPr/>
        </p:nvCxnSpPr>
        <p:spPr>
          <a:xfrm>
            <a:off x="3313473" y="3594099"/>
            <a:ext cx="0" cy="42793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359B9FBB-0191-43FA-AEAC-CE2A3547FDF6}"/>
              </a:ext>
            </a:extLst>
          </p:cNvPr>
          <p:cNvSpPr txBox="1"/>
          <p:nvPr/>
        </p:nvSpPr>
        <p:spPr>
          <a:xfrm>
            <a:off x="377861" y="702535"/>
            <a:ext cx="6417141" cy="369332"/>
          </a:xfrm>
          <a:prstGeom prst="rect">
            <a:avLst/>
          </a:prstGeom>
          <a:noFill/>
        </p:spPr>
        <p:txBody>
          <a:bodyPr wrap="none" rtlCol="0">
            <a:spAutoFit/>
          </a:bodyPr>
          <a:lstStyle/>
          <a:p>
            <a:r>
              <a:rPr kumimoji="1" lang="ja-JP" altLang="en-US" dirty="0"/>
              <a:t>今回は以下のステップでカスタマイズモデルを作成します。</a:t>
            </a:r>
          </a:p>
        </p:txBody>
      </p:sp>
      <p:sp>
        <p:nvSpPr>
          <p:cNvPr id="53" name="テキスト ボックス 52">
            <a:extLst>
              <a:ext uri="{FF2B5EF4-FFF2-40B4-BE49-F238E27FC236}">
                <a16:creationId xmlns:a16="http://schemas.microsoft.com/office/drawing/2014/main" id="{3471819B-5627-4F3F-B634-210F0B3AF394}"/>
              </a:ext>
            </a:extLst>
          </p:cNvPr>
          <p:cNvSpPr txBox="1"/>
          <p:nvPr/>
        </p:nvSpPr>
        <p:spPr>
          <a:xfrm>
            <a:off x="4759361" y="6118518"/>
            <a:ext cx="4339650" cy="369332"/>
          </a:xfrm>
          <a:prstGeom prst="rect">
            <a:avLst/>
          </a:prstGeom>
          <a:noFill/>
        </p:spPr>
        <p:txBody>
          <a:bodyPr wrap="none" rtlCol="0">
            <a:spAutoFit/>
          </a:bodyPr>
          <a:lstStyle/>
          <a:p>
            <a:r>
              <a:rPr kumimoji="1" lang="ja-JP" altLang="en-US" dirty="0"/>
              <a:t>カスタマイズモデルのパラメータを設定</a:t>
            </a:r>
          </a:p>
        </p:txBody>
      </p:sp>
    </p:spTree>
    <p:extLst>
      <p:ext uri="{BB962C8B-B14F-4D97-AF65-F5344CB8AC3E}">
        <p14:creationId xmlns:p14="http://schemas.microsoft.com/office/powerpoint/2010/main" val="415083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92461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クラスの新規作成、必要なモデルのインスタンス化</a:t>
            </a:r>
            <a:endParaRPr lang="en-US" altLang="ja-JP" dirty="0"/>
          </a:p>
        </p:txBody>
      </p:sp>
      <p:grpSp>
        <p:nvGrpSpPr>
          <p:cNvPr id="10" name="グループ化 9">
            <a:extLst>
              <a:ext uri="{FF2B5EF4-FFF2-40B4-BE49-F238E27FC236}">
                <a16:creationId xmlns:a16="http://schemas.microsoft.com/office/drawing/2014/main" id="{CA4A8AAB-0E97-4AE6-835F-F2E8FDD9FFD0}"/>
              </a:ext>
            </a:extLst>
          </p:cNvPr>
          <p:cNvGrpSpPr/>
          <p:nvPr/>
        </p:nvGrpSpPr>
        <p:grpSpPr>
          <a:xfrm>
            <a:off x="477207" y="903513"/>
            <a:ext cx="10945298" cy="923330"/>
            <a:chOff x="254945" y="903513"/>
            <a:chExt cx="10945298" cy="923330"/>
          </a:xfrm>
        </p:grpSpPr>
        <p:sp>
          <p:nvSpPr>
            <p:cNvPr id="8" name="テキスト ボックス 7">
              <a:extLst>
                <a:ext uri="{FF2B5EF4-FFF2-40B4-BE49-F238E27FC236}">
                  <a16:creationId xmlns:a16="http://schemas.microsoft.com/office/drawing/2014/main" id="{5753B1E7-0D9B-4E25-92E5-8AF70EE2A48B}"/>
                </a:ext>
              </a:extLst>
            </p:cNvPr>
            <p:cNvSpPr txBox="1"/>
            <p:nvPr/>
          </p:nvSpPr>
          <p:spPr>
            <a:xfrm>
              <a:off x="620103" y="903513"/>
              <a:ext cx="10580140" cy="923330"/>
            </a:xfrm>
            <a:prstGeom prst="rect">
              <a:avLst/>
            </a:prstGeom>
            <a:noFill/>
          </p:spPr>
          <p:txBody>
            <a:bodyPr wrap="none" rtlCol="0">
              <a:spAutoFit/>
            </a:bodyPr>
            <a:lstStyle/>
            <a:p>
              <a:r>
                <a:rPr lang="ja-JP" altLang="en-US" dirty="0"/>
                <a:t>「</a:t>
              </a:r>
              <a:r>
                <a:rPr lang="en-US" altLang="ja-JP" dirty="0" err="1"/>
                <a:t>Modelica</a:t>
              </a:r>
              <a:r>
                <a:rPr lang="ja-JP" altLang="en-US" dirty="0"/>
                <a:t>クラス新規作成」から、名前を「</a:t>
              </a:r>
              <a:r>
                <a:rPr lang="en-US" altLang="ja-JP" dirty="0" err="1"/>
                <a:t>ParallelSprings</a:t>
              </a:r>
              <a:r>
                <a:rPr lang="ja-JP" altLang="en-US" dirty="0"/>
                <a:t>」、クラス・タイプを「</a:t>
              </a:r>
              <a:r>
                <a:rPr lang="en-US" altLang="ja-JP" dirty="0"/>
                <a:t>Model</a:t>
              </a:r>
              <a:r>
                <a:rPr lang="ja-JP" altLang="en-US" dirty="0"/>
                <a:t>」にして</a:t>
              </a:r>
              <a:endParaRPr lang="en-US" altLang="ja-JP" dirty="0"/>
            </a:p>
            <a:p>
              <a:r>
                <a:rPr lang="ja-JP" altLang="en-US" dirty="0"/>
                <a:t>モデルを作成してください。</a:t>
              </a:r>
              <a:endParaRPr lang="en-US" altLang="ja-JP" dirty="0"/>
            </a:p>
            <a:p>
              <a:r>
                <a:rPr lang="ja-JP" altLang="en-US" dirty="0"/>
                <a:t>モデルは適宜保存してください。</a:t>
              </a:r>
            </a:p>
          </p:txBody>
        </p:sp>
        <p:sp>
          <p:nvSpPr>
            <p:cNvPr id="9" name="テキスト ボックス 8">
              <a:extLst>
                <a:ext uri="{FF2B5EF4-FFF2-40B4-BE49-F238E27FC236}">
                  <a16:creationId xmlns:a16="http://schemas.microsoft.com/office/drawing/2014/main" id="{062C70D9-2810-47C3-A405-EC152BFE665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id="{12754AD9-FBDC-4292-8F1A-D9B538417EF4}"/>
              </a:ext>
            </a:extLst>
          </p:cNvPr>
          <p:cNvGrpSpPr/>
          <p:nvPr/>
        </p:nvGrpSpPr>
        <p:grpSpPr>
          <a:xfrm>
            <a:off x="477207" y="2035627"/>
            <a:ext cx="11812523" cy="646331"/>
            <a:chOff x="254945" y="903513"/>
            <a:chExt cx="11812523" cy="646331"/>
          </a:xfrm>
        </p:grpSpPr>
        <p:sp>
          <p:nvSpPr>
            <p:cNvPr id="12" name="テキスト ボックス 11">
              <a:extLst>
                <a:ext uri="{FF2B5EF4-FFF2-40B4-BE49-F238E27FC236}">
                  <a16:creationId xmlns:a16="http://schemas.microsoft.com/office/drawing/2014/main" id="{8F2ECD8C-C03E-470A-AAE9-5B0D5039544D}"/>
                </a:ext>
              </a:extLst>
            </p:cNvPr>
            <p:cNvSpPr txBox="1"/>
            <p:nvPr/>
          </p:nvSpPr>
          <p:spPr>
            <a:xfrm>
              <a:off x="620103" y="903513"/>
              <a:ext cx="11447365" cy="646331"/>
            </a:xfrm>
            <a:prstGeom prst="rect">
              <a:avLst/>
            </a:prstGeom>
            <a:noFill/>
          </p:spPr>
          <p:txBody>
            <a:bodyPr wrap="none" rtlCol="0">
              <a:spAutoFit/>
            </a:bodyPr>
            <a:lstStyle/>
            <a:p>
              <a:r>
                <a:rPr lang="en-US" altLang="ja-JP" dirty="0" err="1"/>
                <a:t>Modelica.Mechanics.Translational.Components.Spring</a:t>
              </a:r>
              <a:r>
                <a:rPr lang="ja-JP" altLang="en-US" dirty="0"/>
                <a:t>を</a:t>
              </a:r>
              <a:r>
                <a:rPr lang="en-US" altLang="ja-JP" dirty="0"/>
                <a:t>2</a:t>
              </a:r>
              <a:r>
                <a:rPr lang="ja-JP" altLang="en-US" dirty="0"/>
                <a:t>個ダイアグラムビューへドラッグ</a:t>
              </a:r>
              <a:r>
                <a:rPr lang="en-US" altLang="ja-JP" dirty="0"/>
                <a:t>&amp;</a:t>
              </a:r>
              <a:r>
                <a:rPr lang="ja-JP" altLang="en-US" dirty="0"/>
                <a:t>ドロップして</a:t>
              </a:r>
              <a:endParaRPr lang="en-US" altLang="ja-JP" dirty="0"/>
            </a:p>
            <a:p>
              <a:r>
                <a:rPr lang="ja-JP" altLang="en-US" dirty="0"/>
                <a:t>インスタンスを作成してください。</a:t>
              </a:r>
            </a:p>
          </p:txBody>
        </p:sp>
        <p:sp>
          <p:nvSpPr>
            <p:cNvPr id="13" name="テキスト ボックス 12">
              <a:extLst>
                <a:ext uri="{FF2B5EF4-FFF2-40B4-BE49-F238E27FC236}">
                  <a16:creationId xmlns:a16="http://schemas.microsoft.com/office/drawing/2014/main" id="{8B0E9923-FF9E-4968-AA69-0AEAEFAB3B7D}"/>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スライド番号プレースホルダー 13">
            <a:extLst>
              <a:ext uri="{FF2B5EF4-FFF2-40B4-BE49-F238E27FC236}">
                <a16:creationId xmlns:a16="http://schemas.microsoft.com/office/drawing/2014/main" id="{2F357E1C-FBF5-499E-9B95-E2411AA15159}"/>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pic>
        <p:nvPicPr>
          <p:cNvPr id="2" name="図 1"/>
          <p:cNvPicPr>
            <a:picLocks noChangeAspect="1"/>
          </p:cNvPicPr>
          <p:nvPr/>
        </p:nvPicPr>
        <p:blipFill>
          <a:blip r:embed="rId2"/>
          <a:stretch>
            <a:fillRect/>
          </a:stretch>
        </p:blipFill>
        <p:spPr>
          <a:xfrm>
            <a:off x="1771740" y="2744692"/>
            <a:ext cx="7834039" cy="3886537"/>
          </a:xfrm>
          <a:prstGeom prst="rect">
            <a:avLst/>
          </a:prstGeom>
        </p:spPr>
      </p:pic>
      <p:sp>
        <p:nvSpPr>
          <p:cNvPr id="15" name="四角形: 角を丸くする 12">
            <a:extLst>
              <a:ext uri="{FF2B5EF4-FFF2-40B4-BE49-F238E27FC236}">
                <a16:creationId xmlns:a16="http://schemas.microsoft.com/office/drawing/2014/main" id="{C1FDBAAF-FA3B-445B-98B6-E17047FF16CD}"/>
              </a:ext>
            </a:extLst>
          </p:cNvPr>
          <p:cNvSpPr/>
          <p:nvPr/>
        </p:nvSpPr>
        <p:spPr>
          <a:xfrm>
            <a:off x="2369999" y="5747958"/>
            <a:ext cx="1650821" cy="2820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4311BD0-83AC-45C7-AA8D-22A0745E1EB1}"/>
              </a:ext>
            </a:extLst>
          </p:cNvPr>
          <p:cNvCxnSpPr>
            <a:cxnSpLocks/>
            <a:endCxn id="15" idx="3"/>
          </p:cNvCxnSpPr>
          <p:nvPr/>
        </p:nvCxnSpPr>
        <p:spPr>
          <a:xfrm flipH="1">
            <a:off x="4020820" y="4124960"/>
            <a:ext cx="2547620" cy="176399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4311BD0-83AC-45C7-AA8D-22A0745E1EB1}"/>
              </a:ext>
            </a:extLst>
          </p:cNvPr>
          <p:cNvCxnSpPr>
            <a:cxnSpLocks/>
            <a:endCxn id="15" idx="3"/>
          </p:cNvCxnSpPr>
          <p:nvPr/>
        </p:nvCxnSpPr>
        <p:spPr>
          <a:xfrm flipH="1">
            <a:off x="4020820" y="5567680"/>
            <a:ext cx="2527300" cy="32127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5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BB6F0D95-840F-4BEF-99F8-5AB672A6693B}"/>
              </a:ext>
            </a:extLst>
          </p:cNvPr>
          <p:cNvPicPr>
            <a:picLocks noChangeAspect="1"/>
          </p:cNvPicPr>
          <p:nvPr/>
        </p:nvPicPr>
        <p:blipFill>
          <a:blip r:embed="rId2"/>
          <a:stretch>
            <a:fillRect/>
          </a:stretch>
        </p:blipFill>
        <p:spPr>
          <a:xfrm>
            <a:off x="2022514" y="2394477"/>
            <a:ext cx="3966607" cy="3670896"/>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445634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45012" y="975563"/>
            <a:ext cx="4858696" cy="830997"/>
            <a:chOff x="254945" y="903513"/>
            <a:chExt cx="4858696" cy="830997"/>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4493538" cy="830997"/>
            </a:xfrm>
            <a:prstGeom prst="rect">
              <a:avLst/>
            </a:prstGeom>
            <a:noFill/>
          </p:spPr>
          <p:txBody>
            <a:bodyPr wrap="none" rtlCol="0">
              <a:spAutoFit/>
            </a:bodyPr>
            <a:lstStyle/>
            <a:p>
              <a:r>
                <a:rPr lang="ja-JP" altLang="en-US" sz="2400" dirty="0"/>
                <a:t>以下のアイコンを作成します。</a:t>
              </a:r>
              <a:endParaRPr lang="en-US" altLang="ja-JP" sz="2400" dirty="0"/>
            </a:p>
            <a:p>
              <a:r>
                <a:rPr lang="ja-JP" altLang="en-US" sz="2400" dirty="0"/>
                <a:t>最初にポートを作成します。</a:t>
              </a:r>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grpSp>
        <p:nvGrpSpPr>
          <p:cNvPr id="21" name="グループ化 20">
            <a:extLst>
              <a:ext uri="{FF2B5EF4-FFF2-40B4-BE49-F238E27FC236}">
                <a16:creationId xmlns:a16="http://schemas.microsoft.com/office/drawing/2014/main" id="{E7C1D530-A73D-44B0-98B6-EBDAFB3EF7DE}"/>
              </a:ext>
            </a:extLst>
          </p:cNvPr>
          <p:cNvGrpSpPr/>
          <p:nvPr/>
        </p:nvGrpSpPr>
        <p:grpSpPr>
          <a:xfrm>
            <a:off x="2035472" y="2714327"/>
            <a:ext cx="9854712" cy="1851521"/>
            <a:chOff x="3355308" y="2679061"/>
            <a:chExt cx="8506672" cy="1598249"/>
          </a:xfrm>
        </p:grpSpPr>
        <p:sp>
          <p:nvSpPr>
            <p:cNvPr id="17" name="正方形/長方形 16">
              <a:extLst>
                <a:ext uri="{FF2B5EF4-FFF2-40B4-BE49-F238E27FC236}">
                  <a16:creationId xmlns:a16="http://schemas.microsoft.com/office/drawing/2014/main" id="{89751642-74ED-4D93-BA23-F060D1FB16AA}"/>
                </a:ext>
              </a:extLst>
            </p:cNvPr>
            <p:cNvSpPr/>
            <p:nvPr/>
          </p:nvSpPr>
          <p:spPr>
            <a:xfrm>
              <a:off x="6768133" y="2679061"/>
              <a:ext cx="5093847" cy="1354944"/>
            </a:xfrm>
            <a:prstGeom prst="rect">
              <a:avLst/>
            </a:prstGeom>
          </p:spPr>
          <p:txBody>
            <a:bodyPr wrap="square">
              <a:spAutoFit/>
            </a:bodyPr>
            <a:lstStyle/>
            <a:p>
              <a:r>
                <a:rPr lang="ja-JP" altLang="en-US" sz="2400" dirty="0"/>
                <a:t>ポート</a:t>
              </a:r>
              <a:endParaRPr lang="en-US" altLang="ja-JP" sz="2400" dirty="0"/>
            </a:p>
            <a:p>
              <a:r>
                <a:rPr lang="ja-JP" altLang="en-US" sz="2400" dirty="0"/>
                <a:t>　今回使用するポート</a:t>
              </a:r>
              <a:r>
                <a:rPr lang="en-US" altLang="ja-JP" sz="2400" dirty="0"/>
                <a:t>(</a:t>
              </a:r>
              <a:r>
                <a:rPr lang="en-US" altLang="ja-JP" sz="2400" dirty="0" err="1"/>
                <a:t>Flange_a,b</a:t>
              </a:r>
              <a:r>
                <a:rPr lang="en-US" altLang="ja-JP" sz="2400" dirty="0"/>
                <a:t>)</a:t>
              </a:r>
              <a:r>
                <a:rPr lang="ja-JP" altLang="en-US" sz="2400" dirty="0"/>
                <a:t>は</a:t>
              </a:r>
              <a:endParaRPr lang="en-US" altLang="ja-JP" sz="2400" dirty="0"/>
            </a:p>
            <a:p>
              <a:r>
                <a:rPr lang="ja-JP" altLang="en-US" sz="2400" dirty="0"/>
                <a:t>　他のモデルと位置</a:t>
              </a:r>
              <a:r>
                <a:rPr lang="en-US" altLang="ja-JP" sz="2400" dirty="0"/>
                <a:t>s</a:t>
              </a:r>
              <a:r>
                <a:rPr lang="ja-JP" altLang="en-US" sz="2400" dirty="0"/>
                <a:t>と力</a:t>
              </a:r>
              <a:r>
                <a:rPr lang="en-US" altLang="ja-JP" sz="2400" dirty="0"/>
                <a:t>f</a:t>
              </a:r>
              <a:r>
                <a:rPr lang="ja-JP" altLang="en-US" sz="2400" dirty="0"/>
                <a:t>の受け渡しを可能にします</a:t>
              </a:r>
            </a:p>
          </p:txBody>
        </p:sp>
        <p:cxnSp>
          <p:nvCxnSpPr>
            <p:cNvPr id="18" name="直線矢印コネクタ 17">
              <a:extLst>
                <a:ext uri="{FF2B5EF4-FFF2-40B4-BE49-F238E27FC236}">
                  <a16:creationId xmlns:a16="http://schemas.microsoft.com/office/drawing/2014/main" id="{2A3B55D7-0BE8-433C-ADE2-23B0A2893AC6}"/>
                </a:ext>
              </a:extLst>
            </p:cNvPr>
            <p:cNvCxnSpPr>
              <a:cxnSpLocks/>
              <a:stCxn id="17" idx="1"/>
              <a:endCxn id="20" idx="0"/>
            </p:cNvCxnSpPr>
            <p:nvPr/>
          </p:nvCxnSpPr>
          <p:spPr>
            <a:xfrm flipH="1">
              <a:off x="6483429" y="3356533"/>
              <a:ext cx="284704" cy="35866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1B5CACDA-9100-445D-A15F-C76DFAE082EB}"/>
                </a:ext>
              </a:extLst>
            </p:cNvPr>
            <p:cNvSpPr/>
            <p:nvPr/>
          </p:nvSpPr>
          <p:spPr>
            <a:xfrm>
              <a:off x="3355308" y="3733023"/>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0" name="四角形: 角を丸くする 19">
              <a:extLst>
                <a:ext uri="{FF2B5EF4-FFF2-40B4-BE49-F238E27FC236}">
                  <a16:creationId xmlns:a16="http://schemas.microsoft.com/office/drawing/2014/main" id="{1ABA28C1-1CCE-48F9-A04D-253C06954D12}"/>
                </a:ext>
              </a:extLst>
            </p:cNvPr>
            <p:cNvSpPr/>
            <p:nvPr/>
          </p:nvSpPr>
          <p:spPr>
            <a:xfrm>
              <a:off x="6198725" y="3715195"/>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矢印コネクタ 22">
              <a:extLst>
                <a:ext uri="{FF2B5EF4-FFF2-40B4-BE49-F238E27FC236}">
                  <a16:creationId xmlns:a16="http://schemas.microsoft.com/office/drawing/2014/main" id="{B3CCB0E6-3521-47B6-B047-C6AA1E22894B}"/>
                </a:ext>
              </a:extLst>
            </p:cNvPr>
            <p:cNvCxnSpPr>
              <a:cxnSpLocks/>
              <a:stCxn id="17" idx="1"/>
              <a:endCxn id="19" idx="0"/>
            </p:cNvCxnSpPr>
            <p:nvPr/>
          </p:nvCxnSpPr>
          <p:spPr>
            <a:xfrm flipH="1">
              <a:off x="3640012" y="3356533"/>
              <a:ext cx="3128121" cy="37649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スライド番号プレースホルダー 25">
            <a:extLst>
              <a:ext uri="{FF2B5EF4-FFF2-40B4-BE49-F238E27FC236}">
                <a16:creationId xmlns:a16="http://schemas.microsoft.com/office/drawing/2014/main" id="{FAC3224A-507B-4454-96D0-7D0105C5947A}"/>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5380088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4114</TotalTime>
  <Words>1424</Words>
  <Application>Microsoft Office PowerPoint</Application>
  <PresentationFormat>ワイド画面</PresentationFormat>
  <Paragraphs>199</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YuMincho Medium</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430</cp:revision>
  <dcterms:created xsi:type="dcterms:W3CDTF">2017-07-29T00:52:37Z</dcterms:created>
  <dcterms:modified xsi:type="dcterms:W3CDTF">2021-08-23T14:35:53Z</dcterms:modified>
</cp:coreProperties>
</file>