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93" r:id="rId3"/>
    <p:sldId id="283" r:id="rId4"/>
    <p:sldId id="301" r:id="rId5"/>
    <p:sldId id="310" r:id="rId6"/>
    <p:sldId id="313" r:id="rId7"/>
    <p:sldId id="314" r:id="rId8"/>
    <p:sldId id="302" r:id="rId9"/>
    <p:sldId id="315" r:id="rId10"/>
    <p:sldId id="312" r:id="rId11"/>
    <p:sldId id="303" r:id="rId12"/>
    <p:sldId id="319" r:id="rId13"/>
    <p:sldId id="304" r:id="rId14"/>
    <p:sldId id="316" r:id="rId15"/>
    <p:sldId id="317" r:id="rId16"/>
    <p:sldId id="318" r:id="rId17"/>
    <p:sldId id="320" r:id="rId18"/>
    <p:sldId id="321" r:id="rId19"/>
    <p:sldId id="322" r:id="rId20"/>
    <p:sldId id="323" r:id="rId21"/>
    <p:sldId id="311"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FFCCCC"/>
    <a:srgbClr val="00CC00"/>
    <a:srgbClr val="CCFFFF"/>
    <a:srgbClr val="99CCFF"/>
    <a:srgbClr val="CCFF33"/>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156" d="100"/>
          <a:sy n="156" d="100"/>
        </p:scale>
        <p:origin x="108" y="1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70700-DA66-4BAD-8F9F-A4A758D36ABA}" type="datetimeFigureOut">
              <a:rPr kumimoji="1" lang="ja-JP" altLang="en-US" smtClean="0"/>
              <a:t>2021/8/23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B297E9-C6BE-4C79-AE8A-01C8A877B6AC}" type="slidenum">
              <a:rPr kumimoji="1" lang="ja-JP" altLang="en-US" smtClean="0"/>
              <a:t>‹#›</a:t>
            </a:fld>
            <a:endParaRPr kumimoji="1" lang="ja-JP" altLang="en-US"/>
          </a:p>
        </p:txBody>
      </p:sp>
    </p:spTree>
    <p:extLst>
      <p:ext uri="{BB962C8B-B14F-4D97-AF65-F5344CB8AC3E}">
        <p14:creationId xmlns:p14="http://schemas.microsoft.com/office/powerpoint/2010/main" val="22913733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0A934-6052-47D7-9600-E017EFD518D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3567CB88-D2AC-4759-A0FB-979F04B4A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F327D2F-D218-4DB3-A496-FC51084D5390}"/>
              </a:ext>
            </a:extLst>
          </p:cNvPr>
          <p:cNvSpPr>
            <a:spLocks noGrp="1"/>
          </p:cNvSpPr>
          <p:nvPr>
            <p:ph type="dt" sz="half" idx="10"/>
          </p:nvPr>
        </p:nvSpPr>
        <p:spPr/>
        <p:txBody>
          <a:bodyPr/>
          <a:lstStyle/>
          <a:p>
            <a:fld id="{CA2F2FF0-B0E3-4081-A194-5315B26D72C4}" type="datetime1">
              <a:rPr kumimoji="1" lang="ja-JP" altLang="en-US" smtClean="0"/>
              <a:t>2021/8/23</a:t>
            </a:fld>
            <a:endParaRPr kumimoji="1" lang="ja-JP" altLang="en-US"/>
          </a:p>
        </p:txBody>
      </p:sp>
      <p:sp>
        <p:nvSpPr>
          <p:cNvPr id="5" name="フッター プレースホルダー 4">
            <a:extLst>
              <a:ext uri="{FF2B5EF4-FFF2-40B4-BE49-F238E27FC236}">
                <a16:creationId xmlns:a16="http://schemas.microsoft.com/office/drawing/2014/main" id="{D5CE8AFA-1A69-423A-AE33-53D4B86E36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31D19D-2B03-4CD1-904A-35788E90CF5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69820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F8C32-40DD-4764-AA14-CA340E8840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25EDB7-B389-43DE-88B0-2E43F12A705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750E22-4C4B-417A-8C48-347CB348ECFB}"/>
              </a:ext>
            </a:extLst>
          </p:cNvPr>
          <p:cNvSpPr>
            <a:spLocks noGrp="1"/>
          </p:cNvSpPr>
          <p:nvPr>
            <p:ph type="dt" sz="half" idx="10"/>
          </p:nvPr>
        </p:nvSpPr>
        <p:spPr/>
        <p:txBody>
          <a:bodyPr/>
          <a:lstStyle/>
          <a:p>
            <a:fld id="{AA0CF445-3D47-45EB-B7B9-640298F78945}" type="datetime1">
              <a:rPr kumimoji="1" lang="ja-JP" altLang="en-US" smtClean="0"/>
              <a:t>2021/8/23</a:t>
            </a:fld>
            <a:endParaRPr kumimoji="1" lang="ja-JP" altLang="en-US"/>
          </a:p>
        </p:txBody>
      </p:sp>
      <p:sp>
        <p:nvSpPr>
          <p:cNvPr id="5" name="フッター プレースホルダー 4">
            <a:extLst>
              <a:ext uri="{FF2B5EF4-FFF2-40B4-BE49-F238E27FC236}">
                <a16:creationId xmlns:a16="http://schemas.microsoft.com/office/drawing/2014/main" id="{2C19161E-7AEC-4345-BBC9-3BC233DE10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EA905A-EBB0-4E40-9913-3C0464FD474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29104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A876662-0CE9-49E9-AC02-EE7ACC657BC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FE2065-03F0-48E5-82DF-EC7EEE0207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B9FF21-774F-48FE-A04C-9E8A7F644356}"/>
              </a:ext>
            </a:extLst>
          </p:cNvPr>
          <p:cNvSpPr>
            <a:spLocks noGrp="1"/>
          </p:cNvSpPr>
          <p:nvPr>
            <p:ph type="dt" sz="half" idx="10"/>
          </p:nvPr>
        </p:nvSpPr>
        <p:spPr/>
        <p:txBody>
          <a:bodyPr/>
          <a:lstStyle/>
          <a:p>
            <a:fld id="{33274D65-32BF-448B-ADBF-66DCA4E8B106}" type="datetime1">
              <a:rPr kumimoji="1" lang="ja-JP" altLang="en-US" smtClean="0"/>
              <a:t>2021/8/23</a:t>
            </a:fld>
            <a:endParaRPr kumimoji="1" lang="ja-JP" altLang="en-US"/>
          </a:p>
        </p:txBody>
      </p:sp>
      <p:sp>
        <p:nvSpPr>
          <p:cNvPr id="5" name="フッター プレースホルダー 4">
            <a:extLst>
              <a:ext uri="{FF2B5EF4-FFF2-40B4-BE49-F238E27FC236}">
                <a16:creationId xmlns:a16="http://schemas.microsoft.com/office/drawing/2014/main" id="{9D32535A-4B89-476F-B51B-EC1413A240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260F05-0529-4B2A-B354-E1AB043C95D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35654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14AC56-2C6E-4FD6-AC2A-C0C7474C80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4E7051-D2C1-4B63-BA62-A08EA433436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25CE84-A884-4ACE-B6EE-7E97B7475653}"/>
              </a:ext>
            </a:extLst>
          </p:cNvPr>
          <p:cNvSpPr>
            <a:spLocks noGrp="1"/>
          </p:cNvSpPr>
          <p:nvPr>
            <p:ph type="dt" sz="half" idx="10"/>
          </p:nvPr>
        </p:nvSpPr>
        <p:spPr/>
        <p:txBody>
          <a:bodyPr/>
          <a:lstStyle/>
          <a:p>
            <a:fld id="{852A9B57-A7E8-419F-90A8-90F2DA777A28}" type="datetime1">
              <a:rPr kumimoji="1" lang="ja-JP" altLang="en-US" smtClean="0"/>
              <a:t>2021/8/23</a:t>
            </a:fld>
            <a:endParaRPr kumimoji="1" lang="ja-JP" altLang="en-US"/>
          </a:p>
        </p:txBody>
      </p:sp>
      <p:sp>
        <p:nvSpPr>
          <p:cNvPr id="5" name="フッター プレースホルダー 4">
            <a:extLst>
              <a:ext uri="{FF2B5EF4-FFF2-40B4-BE49-F238E27FC236}">
                <a16:creationId xmlns:a16="http://schemas.microsoft.com/office/drawing/2014/main" id="{EBCBC0D2-F1DA-4C16-85D1-974CF48BC8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D1951C-19F9-4BB8-96D6-46797F90203F}"/>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86393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0A678-F443-4FEA-93D6-3926EB7E42D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DD3B79-A0F7-4C8D-918D-88BDE6925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3E71825-7DD8-4B80-96D1-977008B856B9}"/>
              </a:ext>
            </a:extLst>
          </p:cNvPr>
          <p:cNvSpPr>
            <a:spLocks noGrp="1"/>
          </p:cNvSpPr>
          <p:nvPr>
            <p:ph type="dt" sz="half" idx="10"/>
          </p:nvPr>
        </p:nvSpPr>
        <p:spPr/>
        <p:txBody>
          <a:bodyPr/>
          <a:lstStyle/>
          <a:p>
            <a:fld id="{C90A889C-334E-44BD-8F41-5AC3386FFD37}" type="datetime1">
              <a:rPr kumimoji="1" lang="ja-JP" altLang="en-US" smtClean="0"/>
              <a:t>2021/8/23</a:t>
            </a:fld>
            <a:endParaRPr kumimoji="1" lang="ja-JP" altLang="en-US"/>
          </a:p>
        </p:txBody>
      </p:sp>
      <p:sp>
        <p:nvSpPr>
          <p:cNvPr id="5" name="フッター プレースホルダー 4">
            <a:extLst>
              <a:ext uri="{FF2B5EF4-FFF2-40B4-BE49-F238E27FC236}">
                <a16:creationId xmlns:a16="http://schemas.microsoft.com/office/drawing/2014/main" id="{5CED311E-FAA6-4C7D-9FC2-BC675C7233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4D0E2E-8245-4907-96CA-10999815D43E}"/>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32106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D23ED-03EA-4F07-87E3-28D2640C74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F3938E-99C2-4825-ABC3-D707D0C368D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B3DC81-B6AF-47A5-9EE9-0C3D54421CD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78BECE-026B-4F33-8924-AD8452F95547}"/>
              </a:ext>
            </a:extLst>
          </p:cNvPr>
          <p:cNvSpPr>
            <a:spLocks noGrp="1"/>
          </p:cNvSpPr>
          <p:nvPr>
            <p:ph type="dt" sz="half" idx="10"/>
          </p:nvPr>
        </p:nvSpPr>
        <p:spPr/>
        <p:txBody>
          <a:bodyPr/>
          <a:lstStyle/>
          <a:p>
            <a:fld id="{58879D4E-6DF1-4713-B068-9512627C39B0}" type="datetime1">
              <a:rPr kumimoji="1" lang="ja-JP" altLang="en-US" smtClean="0"/>
              <a:t>2021/8/23</a:t>
            </a:fld>
            <a:endParaRPr kumimoji="1" lang="ja-JP" altLang="en-US"/>
          </a:p>
        </p:txBody>
      </p:sp>
      <p:sp>
        <p:nvSpPr>
          <p:cNvPr id="6" name="フッター プレースホルダー 5">
            <a:extLst>
              <a:ext uri="{FF2B5EF4-FFF2-40B4-BE49-F238E27FC236}">
                <a16:creationId xmlns:a16="http://schemas.microsoft.com/office/drawing/2014/main" id="{49783764-5DB0-4331-BA1F-9C2D17E597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7F6C2E-6C8F-41C1-B48C-2292951331AD}"/>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4039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19687-F0F8-411B-B519-E0AE83C5CE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86F68B-292D-4F65-9707-BC2217D31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74F2048-6469-4F18-8B58-31750801BC0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E6D5D63-E489-48AC-A362-55DB02899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48F1C4A-5767-4EC0-85C8-571505755EB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C9ACD47-787F-4BE6-B29B-B3CFFDE55A9C}"/>
              </a:ext>
            </a:extLst>
          </p:cNvPr>
          <p:cNvSpPr>
            <a:spLocks noGrp="1"/>
          </p:cNvSpPr>
          <p:nvPr>
            <p:ph type="dt" sz="half" idx="10"/>
          </p:nvPr>
        </p:nvSpPr>
        <p:spPr/>
        <p:txBody>
          <a:bodyPr/>
          <a:lstStyle/>
          <a:p>
            <a:fld id="{5DD38707-5E34-46C7-88C2-928145620E78}" type="datetime1">
              <a:rPr kumimoji="1" lang="ja-JP" altLang="en-US" smtClean="0"/>
              <a:t>2021/8/23</a:t>
            </a:fld>
            <a:endParaRPr kumimoji="1" lang="ja-JP" altLang="en-US"/>
          </a:p>
        </p:txBody>
      </p:sp>
      <p:sp>
        <p:nvSpPr>
          <p:cNvPr id="8" name="フッター プレースホルダー 7">
            <a:extLst>
              <a:ext uri="{FF2B5EF4-FFF2-40B4-BE49-F238E27FC236}">
                <a16:creationId xmlns:a16="http://schemas.microsoft.com/office/drawing/2014/main" id="{BD4D869A-6245-47EA-826A-11903CEDCDF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8A9AF0-6356-40A0-8941-4F93A45D9286}"/>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60573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760D9-6747-4690-8F9A-C5AE1864B4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837AA8-1B7A-4F48-99C3-675552A1621E}"/>
              </a:ext>
            </a:extLst>
          </p:cNvPr>
          <p:cNvSpPr>
            <a:spLocks noGrp="1"/>
          </p:cNvSpPr>
          <p:nvPr>
            <p:ph type="dt" sz="half" idx="10"/>
          </p:nvPr>
        </p:nvSpPr>
        <p:spPr/>
        <p:txBody>
          <a:bodyPr/>
          <a:lstStyle/>
          <a:p>
            <a:fld id="{C7D5EE7D-C0B7-4B25-8104-5FCD7D2EAEA8}" type="datetime1">
              <a:rPr kumimoji="1" lang="ja-JP" altLang="en-US" smtClean="0"/>
              <a:t>2021/8/23</a:t>
            </a:fld>
            <a:endParaRPr kumimoji="1" lang="ja-JP" altLang="en-US"/>
          </a:p>
        </p:txBody>
      </p:sp>
      <p:sp>
        <p:nvSpPr>
          <p:cNvPr id="4" name="フッター プレースホルダー 3">
            <a:extLst>
              <a:ext uri="{FF2B5EF4-FFF2-40B4-BE49-F238E27FC236}">
                <a16:creationId xmlns:a16="http://schemas.microsoft.com/office/drawing/2014/main" id="{8AEAC055-ADBD-47BF-A7E2-EE031ABE577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88EF311-DAB4-4685-91A4-BDE1EF3D5E0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59933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2C283A7-F09B-44DA-AE34-70823E7FCA2A}"/>
              </a:ext>
            </a:extLst>
          </p:cNvPr>
          <p:cNvSpPr>
            <a:spLocks noGrp="1"/>
          </p:cNvSpPr>
          <p:nvPr>
            <p:ph type="dt" sz="half" idx="10"/>
          </p:nvPr>
        </p:nvSpPr>
        <p:spPr/>
        <p:txBody>
          <a:bodyPr/>
          <a:lstStyle/>
          <a:p>
            <a:fld id="{AA028A9A-8812-42D8-A8AC-F30CD1F57465}" type="datetime1">
              <a:rPr kumimoji="1" lang="ja-JP" altLang="en-US" smtClean="0"/>
              <a:t>2021/8/23</a:t>
            </a:fld>
            <a:endParaRPr kumimoji="1" lang="ja-JP" altLang="en-US"/>
          </a:p>
        </p:txBody>
      </p:sp>
      <p:sp>
        <p:nvSpPr>
          <p:cNvPr id="3" name="フッター プレースホルダー 2">
            <a:extLst>
              <a:ext uri="{FF2B5EF4-FFF2-40B4-BE49-F238E27FC236}">
                <a16:creationId xmlns:a16="http://schemas.microsoft.com/office/drawing/2014/main" id="{BD19F830-754F-4C18-8FE4-2F04D270AA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30F06F-B6C9-459E-9D53-161CC5800883}"/>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7590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39C46-50B8-4DD5-BF93-3CBBC0EBAB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C67650-298A-4F61-B23F-88F3E8456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AF77E6-1E08-4613-B05D-57C5EDE23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6E41A3-42D9-4D44-A093-4D97E3D0DEDF}"/>
              </a:ext>
            </a:extLst>
          </p:cNvPr>
          <p:cNvSpPr>
            <a:spLocks noGrp="1"/>
          </p:cNvSpPr>
          <p:nvPr>
            <p:ph type="dt" sz="half" idx="10"/>
          </p:nvPr>
        </p:nvSpPr>
        <p:spPr/>
        <p:txBody>
          <a:bodyPr/>
          <a:lstStyle/>
          <a:p>
            <a:fld id="{3638306A-7D11-4239-9371-3BFB25B5C686}" type="datetime1">
              <a:rPr kumimoji="1" lang="ja-JP" altLang="en-US" smtClean="0"/>
              <a:t>2021/8/23</a:t>
            </a:fld>
            <a:endParaRPr kumimoji="1" lang="ja-JP" altLang="en-US"/>
          </a:p>
        </p:txBody>
      </p:sp>
      <p:sp>
        <p:nvSpPr>
          <p:cNvPr id="6" name="フッター プレースホルダー 5">
            <a:extLst>
              <a:ext uri="{FF2B5EF4-FFF2-40B4-BE49-F238E27FC236}">
                <a16:creationId xmlns:a16="http://schemas.microsoft.com/office/drawing/2014/main" id="{35791E1E-DDBA-44B3-9ED6-75CDC9639C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A0BBAC-041B-4530-8DE5-67BB03F942B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29699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961A6-5FD9-4DD1-9399-79025E702D7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8E8218E-30F7-4056-BD7E-9E862E2C6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A51302-49EB-4A71-8C42-03C06785F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2867D7-B298-4F34-BF60-7897C1D26B0C}"/>
              </a:ext>
            </a:extLst>
          </p:cNvPr>
          <p:cNvSpPr>
            <a:spLocks noGrp="1"/>
          </p:cNvSpPr>
          <p:nvPr>
            <p:ph type="dt" sz="half" idx="10"/>
          </p:nvPr>
        </p:nvSpPr>
        <p:spPr/>
        <p:txBody>
          <a:bodyPr/>
          <a:lstStyle/>
          <a:p>
            <a:fld id="{25F8348D-66EA-4186-BB0B-99FB286568FF}" type="datetime1">
              <a:rPr kumimoji="1" lang="ja-JP" altLang="en-US" smtClean="0"/>
              <a:t>2021/8/23</a:t>
            </a:fld>
            <a:endParaRPr kumimoji="1" lang="ja-JP" altLang="en-US"/>
          </a:p>
        </p:txBody>
      </p:sp>
      <p:sp>
        <p:nvSpPr>
          <p:cNvPr id="6" name="フッター プレースホルダー 5">
            <a:extLst>
              <a:ext uri="{FF2B5EF4-FFF2-40B4-BE49-F238E27FC236}">
                <a16:creationId xmlns:a16="http://schemas.microsoft.com/office/drawing/2014/main" id="{42E40EFE-69CF-4922-A072-21BEA5904E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3CBFBD-4D74-4C68-B5BD-F1D021B97C3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40525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3DF858-0510-483E-A45F-3B5502184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E53387-6A73-4453-AABC-8B3D4C314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47AD39-5B31-4CF5-81B8-8F59795EC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9BD3EC-C0C8-40A6-81F1-9BBFA037EF8B}" type="datetime1">
              <a:rPr kumimoji="1" lang="ja-JP" altLang="en-US" smtClean="0"/>
              <a:t>2021/8/23</a:t>
            </a:fld>
            <a:endParaRPr kumimoji="1" lang="ja-JP" altLang="en-US"/>
          </a:p>
        </p:txBody>
      </p:sp>
      <p:sp>
        <p:nvSpPr>
          <p:cNvPr id="5" name="フッター プレースホルダー 4">
            <a:extLst>
              <a:ext uri="{FF2B5EF4-FFF2-40B4-BE49-F238E27FC236}">
                <a16:creationId xmlns:a16="http://schemas.microsoft.com/office/drawing/2014/main" id="{1BF83D56-A9B3-4EDF-BFEA-EBC848414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CF5551-4BBA-4B6C-8390-6BC3D9EA8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131731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2.0/"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1F0A6FEE-5F30-47CD-92B6-24311CE0EC92}"/>
              </a:ext>
            </a:extLst>
          </p:cNvPr>
          <p:cNvSpPr txBox="1"/>
          <p:nvPr/>
        </p:nvSpPr>
        <p:spPr>
          <a:xfrm>
            <a:off x="905809" y="1748268"/>
            <a:ext cx="10676321" cy="830997"/>
          </a:xfrm>
          <a:prstGeom prst="rect">
            <a:avLst/>
          </a:prstGeom>
          <a:noFill/>
        </p:spPr>
        <p:txBody>
          <a:bodyPr wrap="none" rtlCol="0">
            <a:spAutoFit/>
          </a:bodyPr>
          <a:lstStyle/>
          <a:p>
            <a:r>
              <a:rPr kumimoji="1" lang="en-US" altLang="ja-JP" sz="4800" b="1" u="sng" dirty="0" err="1"/>
              <a:t>OpenModelica</a:t>
            </a:r>
            <a:r>
              <a:rPr kumimoji="1" lang="ja-JP" altLang="en-US" sz="4800" b="1" u="sng" dirty="0"/>
              <a:t>超初級チュートリアル</a:t>
            </a:r>
          </a:p>
        </p:txBody>
      </p:sp>
      <p:sp>
        <p:nvSpPr>
          <p:cNvPr id="2" name="正方形/長方形 1">
            <a:extLst>
              <a:ext uri="{FF2B5EF4-FFF2-40B4-BE49-F238E27FC236}">
                <a16:creationId xmlns:a16="http://schemas.microsoft.com/office/drawing/2014/main" id="{A3839584-586E-4BF7-B7D0-CF7E5BDF7807}"/>
              </a:ext>
            </a:extLst>
          </p:cNvPr>
          <p:cNvSpPr/>
          <p:nvPr/>
        </p:nvSpPr>
        <p:spPr>
          <a:xfrm>
            <a:off x="2458317" y="2932798"/>
            <a:ext cx="8186857" cy="830997"/>
          </a:xfrm>
          <a:prstGeom prst="rect">
            <a:avLst/>
          </a:prstGeom>
        </p:spPr>
        <p:txBody>
          <a:bodyPr wrap="none">
            <a:spAutoFit/>
          </a:bodyPr>
          <a:lstStyle/>
          <a:p>
            <a:r>
              <a:rPr lang="en-US" altLang="ja-JP" sz="4800" b="1" dirty="0">
                <a:solidFill>
                  <a:srgbClr val="FF0000"/>
                </a:solidFill>
              </a:rPr>
              <a:t>5</a:t>
            </a:r>
            <a:r>
              <a:rPr lang="ja-JP" altLang="en-US" sz="4800" b="1" dirty="0" err="1">
                <a:solidFill>
                  <a:srgbClr val="FF0000"/>
                </a:solidFill>
              </a:rPr>
              <a:t>．</a:t>
            </a:r>
            <a:r>
              <a:rPr lang="ja-JP" altLang="en-US" sz="4800" b="1" dirty="0">
                <a:solidFill>
                  <a:srgbClr val="FF0000"/>
                </a:solidFill>
              </a:rPr>
              <a:t>オリジナルモデルの作成</a:t>
            </a:r>
            <a:endParaRPr lang="en-US" altLang="ja-JP" sz="4800" b="1" dirty="0">
              <a:solidFill>
                <a:srgbClr val="FF0000"/>
              </a:solidFill>
            </a:endParaRPr>
          </a:p>
        </p:txBody>
      </p:sp>
      <p:sp>
        <p:nvSpPr>
          <p:cNvPr id="5" name="スライド番号プレースホルダー 4">
            <a:extLst>
              <a:ext uri="{FF2B5EF4-FFF2-40B4-BE49-F238E27FC236}">
                <a16:creationId xmlns:a16="http://schemas.microsoft.com/office/drawing/2014/main" id="{C270AC0B-4708-4A2D-90BF-07CDBA702A3C}"/>
              </a:ext>
            </a:extLst>
          </p:cNvPr>
          <p:cNvSpPr>
            <a:spLocks noGrp="1"/>
          </p:cNvSpPr>
          <p:nvPr>
            <p:ph type="sldNum" sz="quarter" idx="12"/>
          </p:nvPr>
        </p:nvSpPr>
        <p:spPr/>
        <p:txBody>
          <a:bodyPr/>
          <a:lstStyle/>
          <a:p>
            <a:fld id="{D836F367-8F14-4921-8441-15DE2D973248}" type="slidenum">
              <a:rPr kumimoji="1" lang="ja-JP" altLang="en-US" smtClean="0"/>
              <a:t>1</a:t>
            </a:fld>
            <a:endParaRPr kumimoji="1" lang="ja-JP" altLang="en-US"/>
          </a:p>
        </p:txBody>
      </p:sp>
      <p:pic>
        <p:nvPicPr>
          <p:cNvPr id="10" name="Picture 2" descr="by">
            <a:extLst>
              <a:ext uri="{FF2B5EF4-FFF2-40B4-BE49-F238E27FC236}">
                <a16:creationId xmlns:a16="http://schemas.microsoft.com/office/drawing/2014/main" id="{8ECC8671-3B6A-4FA4-951A-CEEEBEB33B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2753" y="5420601"/>
            <a:ext cx="1419225" cy="495300"/>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A2581A7F-6E2E-474F-AFCB-A73ED4A6B639}"/>
              </a:ext>
            </a:extLst>
          </p:cNvPr>
          <p:cNvSpPr txBox="1"/>
          <p:nvPr/>
        </p:nvSpPr>
        <p:spPr>
          <a:xfrm>
            <a:off x="1967490" y="5967655"/>
            <a:ext cx="7637686" cy="646331"/>
          </a:xfrm>
          <a:prstGeom prst="rect">
            <a:avLst/>
          </a:prstGeom>
          <a:noFill/>
        </p:spPr>
        <p:txBody>
          <a:bodyPr wrap="square">
            <a:spAutoFit/>
          </a:bodyPr>
          <a:lstStyle/>
          <a:p>
            <a:r>
              <a:rPr lang="ja-JP" altLang="en-US" dirty="0"/>
              <a:t>“</a:t>
            </a:r>
            <a:r>
              <a:rPr lang="en-US" altLang="ja-JP" dirty="0"/>
              <a:t>OpenModelica tutorial for beginner 5 CustomizeModel3</a:t>
            </a:r>
            <a:r>
              <a:rPr lang="ja-JP" altLang="en-US" dirty="0"/>
              <a:t>” by </a:t>
            </a:r>
            <a:r>
              <a:rPr lang="en-US" altLang="ja-JP" dirty="0" err="1"/>
              <a:t>UedaShigenori</a:t>
            </a:r>
            <a:r>
              <a:rPr lang="ja-JP" altLang="en-US" dirty="0"/>
              <a:t> is licensed under </a:t>
            </a:r>
            <a:r>
              <a:rPr lang="ja-JP" altLang="en-US" dirty="0">
                <a:hlinkClick r:id="rId3"/>
              </a:rPr>
              <a:t>CC BY 2.0﻿</a:t>
            </a:r>
            <a:endParaRPr lang="ja-JP" altLang="en-US" dirty="0"/>
          </a:p>
        </p:txBody>
      </p:sp>
    </p:spTree>
    <p:extLst>
      <p:ext uri="{BB962C8B-B14F-4D97-AF65-F5344CB8AC3E}">
        <p14:creationId xmlns:p14="http://schemas.microsoft.com/office/powerpoint/2010/main" val="1654236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1474221" y="3761476"/>
            <a:ext cx="6939639" cy="2700284"/>
          </a:xfrm>
          <a:prstGeom prst="rect">
            <a:avLst/>
          </a:prstGeom>
        </p:spPr>
      </p:pic>
      <p:sp>
        <p:nvSpPr>
          <p:cNvPr id="2" name="Shape 130">
            <a:extLst>
              <a:ext uri="{FF2B5EF4-FFF2-40B4-BE49-F238E27FC236}">
                <a16:creationId xmlns:a16="http://schemas.microsoft.com/office/drawing/2014/main" id="{0AF9C5A6-F747-48BC-98BB-6721E2119395}"/>
              </a:ext>
            </a:extLst>
          </p:cNvPr>
          <p:cNvSpPr/>
          <p:nvPr/>
        </p:nvSpPr>
        <p:spPr>
          <a:xfrm>
            <a:off x="179666" y="87415"/>
            <a:ext cx="3675686"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a:t>
            </a:r>
            <a:r>
              <a:rPr lang="en-US" altLang="ja-JP" dirty="0"/>
              <a:t>a</a:t>
            </a:r>
            <a:r>
              <a:rPr lang="ja-JP" altLang="en-US" dirty="0"/>
              <a:t>を入力」の作成</a:t>
            </a:r>
            <a:r>
              <a:rPr lang="en-US" altLang="ja-JP" dirty="0"/>
              <a:t>1</a:t>
            </a:r>
            <a:endParaRPr lang="ja-JP" altLang="en-US" dirty="0"/>
          </a:p>
        </p:txBody>
      </p:sp>
      <p:sp>
        <p:nvSpPr>
          <p:cNvPr id="7" name="スライド番号プレースホルダー 6">
            <a:extLst>
              <a:ext uri="{FF2B5EF4-FFF2-40B4-BE49-F238E27FC236}">
                <a16:creationId xmlns:a16="http://schemas.microsoft.com/office/drawing/2014/main" id="{CB143EC8-5FDA-4747-A707-8D7BA03128D3}"/>
              </a:ext>
            </a:extLst>
          </p:cNvPr>
          <p:cNvSpPr>
            <a:spLocks noGrp="1"/>
          </p:cNvSpPr>
          <p:nvPr>
            <p:ph type="sldNum" sz="quarter" idx="12"/>
          </p:nvPr>
        </p:nvSpPr>
        <p:spPr/>
        <p:txBody>
          <a:bodyPr/>
          <a:lstStyle/>
          <a:p>
            <a:fld id="{D836F367-8F14-4921-8441-15DE2D973248}" type="slidenum">
              <a:rPr kumimoji="1" lang="ja-JP" altLang="en-US" smtClean="0"/>
              <a:t>10</a:t>
            </a:fld>
            <a:endParaRPr kumimoji="1" lang="ja-JP" altLang="en-US"/>
          </a:p>
        </p:txBody>
      </p:sp>
      <p:graphicFrame>
        <p:nvGraphicFramePr>
          <p:cNvPr id="9" name="表 8">
            <a:extLst>
              <a:ext uri="{FF2B5EF4-FFF2-40B4-BE49-F238E27FC236}">
                <a16:creationId xmlns:a16="http://schemas.microsoft.com/office/drawing/2014/main" id="{624B42D9-156A-42C6-93BE-8F82EA34F6A2}"/>
              </a:ext>
            </a:extLst>
          </p:cNvPr>
          <p:cNvGraphicFramePr>
            <a:graphicFrameLocks noGrp="1"/>
          </p:cNvGraphicFramePr>
          <p:nvPr>
            <p:extLst>
              <p:ext uri="{D42A27DB-BD31-4B8C-83A1-F6EECF244321}">
                <p14:modId xmlns:p14="http://schemas.microsoft.com/office/powerpoint/2010/main" val="3140347908"/>
              </p:ext>
            </p:extLst>
          </p:nvPr>
        </p:nvGraphicFramePr>
        <p:xfrm>
          <a:off x="743173" y="1253713"/>
          <a:ext cx="10131537" cy="778710"/>
        </p:xfrm>
        <a:graphic>
          <a:graphicData uri="http://schemas.openxmlformats.org/drawingml/2006/table">
            <a:tbl>
              <a:tblPr firstRow="1" bandRow="1">
                <a:tableStyleId>{5C22544A-7EE6-4342-B048-85BDC9FD1C3A}</a:tableStyleId>
              </a:tblPr>
              <a:tblGrid>
                <a:gridCol w="1619568">
                  <a:extLst>
                    <a:ext uri="{9D8B030D-6E8A-4147-A177-3AD203B41FA5}">
                      <a16:colId xmlns:a16="http://schemas.microsoft.com/office/drawing/2014/main" val="2869928480"/>
                    </a:ext>
                  </a:extLst>
                </a:gridCol>
                <a:gridCol w="1619568">
                  <a:extLst>
                    <a:ext uri="{9D8B030D-6E8A-4147-A177-3AD203B41FA5}">
                      <a16:colId xmlns:a16="http://schemas.microsoft.com/office/drawing/2014/main" val="3708684436"/>
                    </a:ext>
                  </a:extLst>
                </a:gridCol>
                <a:gridCol w="1198450">
                  <a:extLst>
                    <a:ext uri="{9D8B030D-6E8A-4147-A177-3AD203B41FA5}">
                      <a16:colId xmlns:a16="http://schemas.microsoft.com/office/drawing/2014/main" val="3877242200"/>
                    </a:ext>
                  </a:extLst>
                </a:gridCol>
                <a:gridCol w="1619568">
                  <a:extLst>
                    <a:ext uri="{9D8B030D-6E8A-4147-A177-3AD203B41FA5}">
                      <a16:colId xmlns:a16="http://schemas.microsoft.com/office/drawing/2014/main" val="1228845434"/>
                    </a:ext>
                  </a:extLst>
                </a:gridCol>
                <a:gridCol w="933768">
                  <a:extLst>
                    <a:ext uri="{9D8B030D-6E8A-4147-A177-3AD203B41FA5}">
                      <a16:colId xmlns:a16="http://schemas.microsoft.com/office/drawing/2014/main" val="4141803925"/>
                    </a:ext>
                  </a:extLst>
                </a:gridCol>
                <a:gridCol w="1489297">
                  <a:extLst>
                    <a:ext uri="{9D8B030D-6E8A-4147-A177-3AD203B41FA5}">
                      <a16:colId xmlns:a16="http://schemas.microsoft.com/office/drawing/2014/main" val="873013535"/>
                    </a:ext>
                  </a:extLst>
                </a:gridCol>
                <a:gridCol w="1651318">
                  <a:extLst>
                    <a:ext uri="{9D8B030D-6E8A-4147-A177-3AD203B41FA5}">
                      <a16:colId xmlns:a16="http://schemas.microsoft.com/office/drawing/2014/main" val="2271690460"/>
                    </a:ext>
                  </a:extLst>
                </a:gridCol>
              </a:tblGrid>
              <a:tr h="404060">
                <a:tc>
                  <a:txBody>
                    <a:bodyPr/>
                    <a:lstStyle/>
                    <a:p>
                      <a:pPr algn="ctr"/>
                      <a:r>
                        <a:rPr kumimoji="1" lang="ja-JP" altLang="en-US" dirty="0"/>
                        <a:t>クラスの役割</a:t>
                      </a:r>
                    </a:p>
                  </a:txBody>
                  <a:tcPr/>
                </a:tc>
                <a:tc>
                  <a:txBody>
                    <a:bodyPr/>
                    <a:lstStyle/>
                    <a:p>
                      <a:pPr algn="ctr"/>
                      <a:r>
                        <a:rPr kumimoji="1" lang="ja-JP" altLang="en-US" dirty="0"/>
                        <a:t>クラスタイプ</a:t>
                      </a:r>
                    </a:p>
                  </a:txBody>
                  <a:tcPr/>
                </a:tc>
                <a:tc>
                  <a:txBody>
                    <a:bodyPr/>
                    <a:lstStyle/>
                    <a:p>
                      <a:pPr algn="ctr"/>
                      <a:r>
                        <a:rPr kumimoji="1" lang="ja-JP" altLang="en-US" dirty="0"/>
                        <a:t>クラス名</a:t>
                      </a:r>
                    </a:p>
                  </a:txBody>
                  <a:tcPr/>
                </a:tc>
                <a:tc>
                  <a:txBody>
                    <a:bodyPr/>
                    <a:lstStyle/>
                    <a:p>
                      <a:pPr algn="ctr"/>
                      <a:r>
                        <a:rPr kumimoji="1" lang="ja-JP" altLang="en-US" dirty="0"/>
                        <a:t>パラメータ名</a:t>
                      </a:r>
                    </a:p>
                  </a:txBody>
                  <a:tcPr/>
                </a:tc>
                <a:tc>
                  <a:txBody>
                    <a:bodyPr/>
                    <a:lstStyle/>
                    <a:p>
                      <a:pPr algn="ctr"/>
                      <a:r>
                        <a:rPr kumimoji="1" lang="ja-JP" altLang="en-US" dirty="0"/>
                        <a:t>変数名</a:t>
                      </a:r>
                    </a:p>
                  </a:txBody>
                  <a:tcPr/>
                </a:tc>
                <a:tc>
                  <a:txBody>
                    <a:bodyPr/>
                    <a:lstStyle/>
                    <a:p>
                      <a:pPr algn="ctr"/>
                      <a:r>
                        <a:rPr kumimoji="1" lang="ja-JP" altLang="en-US" dirty="0"/>
                        <a:t>コネクター</a:t>
                      </a:r>
                    </a:p>
                  </a:txBody>
                  <a:tcPr/>
                </a:tc>
                <a:tc>
                  <a:txBody>
                    <a:bodyPr/>
                    <a:lstStyle/>
                    <a:p>
                      <a:pPr algn="ctr"/>
                      <a:r>
                        <a:rPr kumimoji="1" lang="en-US" altLang="ja-JP" dirty="0"/>
                        <a:t>equation</a:t>
                      </a:r>
                      <a:endParaRPr kumimoji="1" lang="ja-JP" altLang="en-US" dirty="0"/>
                    </a:p>
                  </a:txBody>
                  <a:tcPr/>
                </a:tc>
                <a:extLst>
                  <a:ext uri="{0D108BD9-81ED-4DB2-BD59-A6C34878D82A}">
                    <a16:rowId xmlns:a16="http://schemas.microsoft.com/office/drawing/2014/main" val="2840948024"/>
                  </a:ext>
                </a:extLst>
              </a:tr>
              <a:tr h="3746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chemeClr val="tx1"/>
                          </a:solidFill>
                        </a:rPr>
                        <a:t>a</a:t>
                      </a:r>
                      <a:r>
                        <a:rPr kumimoji="1" lang="ja-JP" altLang="en-US" sz="1800" dirty="0">
                          <a:solidFill>
                            <a:schemeClr val="tx1"/>
                          </a:solidFill>
                        </a:rPr>
                        <a:t>を入力</a:t>
                      </a:r>
                    </a:p>
                  </a:txBody>
                  <a:tcPr/>
                </a:tc>
                <a:tc>
                  <a:txBody>
                    <a:bodyPr/>
                    <a:lstStyle/>
                    <a:p>
                      <a:pPr algn="ctr"/>
                      <a:r>
                        <a:rPr kumimoji="1" lang="en-US" altLang="ja-JP" dirty="0"/>
                        <a:t>model</a:t>
                      </a:r>
                      <a:endParaRPr kumimoji="1" lang="ja-JP" altLang="en-US" dirty="0"/>
                    </a:p>
                  </a:txBody>
                  <a:tcPr/>
                </a:tc>
                <a:tc>
                  <a:txBody>
                    <a:bodyPr/>
                    <a:lstStyle/>
                    <a:p>
                      <a:pPr algn="ctr"/>
                      <a:r>
                        <a:rPr kumimoji="1" lang="en-US" altLang="ja-JP" dirty="0" err="1"/>
                        <a:t>Input_a</a:t>
                      </a:r>
                      <a:endParaRPr kumimoji="1" lang="ja-JP" altLang="en-US" dirty="0"/>
                    </a:p>
                  </a:txBody>
                  <a:tcPr/>
                </a:tc>
                <a:tc>
                  <a:txBody>
                    <a:bodyPr/>
                    <a:lstStyle/>
                    <a:p>
                      <a:pPr algn="ctr"/>
                      <a:r>
                        <a:rPr kumimoji="1" lang="ja-JP" altLang="en-US" dirty="0"/>
                        <a:t>実数 </a:t>
                      </a:r>
                      <a:r>
                        <a:rPr kumimoji="1" lang="en-US" altLang="ja-JP" dirty="0"/>
                        <a:t>a</a:t>
                      </a:r>
                      <a:endParaRPr kumimoji="1" lang="ja-JP" altLang="en-US" dirty="0"/>
                    </a:p>
                  </a:txBody>
                  <a:tcPr/>
                </a:tc>
                <a:tc>
                  <a:txBody>
                    <a:bodyPr/>
                    <a:lstStyle/>
                    <a:p>
                      <a:pPr algn="ctr"/>
                      <a:r>
                        <a:rPr kumimoji="1" lang="en-US" altLang="ja-JP" dirty="0"/>
                        <a:t> </a:t>
                      </a:r>
                      <a:r>
                        <a:rPr kumimoji="1" lang="ja-JP" altLang="en-US" dirty="0"/>
                        <a:t>－</a:t>
                      </a:r>
                    </a:p>
                  </a:txBody>
                  <a:tcPr/>
                </a:tc>
                <a:tc>
                  <a:txBody>
                    <a:bodyPr/>
                    <a:lstStyle/>
                    <a:p>
                      <a:pPr algn="ctr"/>
                      <a:r>
                        <a:rPr kumimoji="1" lang="en-US" altLang="ja-JP" dirty="0"/>
                        <a:t>Port</a:t>
                      </a:r>
                      <a:endParaRPr kumimoji="1" lang="ja-JP" altLang="en-US" dirty="0"/>
                    </a:p>
                  </a:txBody>
                  <a:tcPr/>
                </a:tc>
                <a:tc>
                  <a:txBody>
                    <a:bodyPr/>
                    <a:lstStyle/>
                    <a:p>
                      <a:pPr algn="ctr"/>
                      <a:r>
                        <a:rPr kumimoji="1" lang="en-US" altLang="ja-JP" dirty="0"/>
                        <a:t>a=</a:t>
                      </a:r>
                      <a:r>
                        <a:rPr kumimoji="1" lang="en-US" altLang="ja-JP" dirty="0" err="1"/>
                        <a:t>port.var</a:t>
                      </a:r>
                      <a:endParaRPr kumimoji="1" lang="ja-JP" altLang="en-US" dirty="0"/>
                    </a:p>
                  </a:txBody>
                  <a:tcPr/>
                </a:tc>
                <a:extLst>
                  <a:ext uri="{0D108BD9-81ED-4DB2-BD59-A6C34878D82A}">
                    <a16:rowId xmlns:a16="http://schemas.microsoft.com/office/drawing/2014/main" val="412007066"/>
                  </a:ext>
                </a:extLst>
              </a:tr>
            </a:tbl>
          </a:graphicData>
        </a:graphic>
      </p:graphicFrame>
      <p:sp>
        <p:nvSpPr>
          <p:cNvPr id="10" name="テキスト ボックス 9">
            <a:extLst>
              <a:ext uri="{FF2B5EF4-FFF2-40B4-BE49-F238E27FC236}">
                <a16:creationId xmlns:a16="http://schemas.microsoft.com/office/drawing/2014/main" id="{A621AA31-742A-4E36-B07B-F04DD8A2929A}"/>
              </a:ext>
            </a:extLst>
          </p:cNvPr>
          <p:cNvSpPr txBox="1"/>
          <p:nvPr/>
        </p:nvSpPr>
        <p:spPr>
          <a:xfrm>
            <a:off x="696079" y="785168"/>
            <a:ext cx="6482865" cy="400110"/>
          </a:xfrm>
          <a:prstGeom prst="rect">
            <a:avLst/>
          </a:prstGeom>
          <a:noFill/>
        </p:spPr>
        <p:txBody>
          <a:bodyPr wrap="none" rtlCol="0">
            <a:spAutoFit/>
          </a:bodyPr>
          <a:lstStyle/>
          <a:p>
            <a:r>
              <a:rPr lang="ja-JP" altLang="en-US" sz="2000" dirty="0"/>
              <a:t>以下の表をもとに「</a:t>
            </a:r>
            <a:r>
              <a:rPr lang="en-US" altLang="ja-JP" sz="2000" dirty="0"/>
              <a:t>a</a:t>
            </a:r>
            <a:r>
              <a:rPr lang="ja-JP" altLang="en-US" sz="2000" dirty="0"/>
              <a:t>を入力」するモデルを作成します</a:t>
            </a:r>
            <a:endParaRPr kumimoji="1" lang="ja-JP" altLang="en-US" sz="2000" dirty="0"/>
          </a:p>
        </p:txBody>
      </p:sp>
      <p:grpSp>
        <p:nvGrpSpPr>
          <p:cNvPr id="11" name="グループ化 10">
            <a:extLst>
              <a:ext uri="{FF2B5EF4-FFF2-40B4-BE49-F238E27FC236}">
                <a16:creationId xmlns:a16="http://schemas.microsoft.com/office/drawing/2014/main" id="{5213A3A3-CAEC-4F92-A901-6C426A298642}"/>
              </a:ext>
            </a:extLst>
          </p:cNvPr>
          <p:cNvGrpSpPr/>
          <p:nvPr/>
        </p:nvGrpSpPr>
        <p:grpSpPr>
          <a:xfrm>
            <a:off x="976962" y="2444660"/>
            <a:ext cx="9153141" cy="395586"/>
            <a:chOff x="254945" y="903513"/>
            <a:chExt cx="9153141" cy="395586"/>
          </a:xfrm>
        </p:grpSpPr>
        <p:sp>
          <p:nvSpPr>
            <p:cNvPr id="12" name="テキスト ボックス 11">
              <a:extLst>
                <a:ext uri="{FF2B5EF4-FFF2-40B4-BE49-F238E27FC236}">
                  <a16:creationId xmlns:a16="http://schemas.microsoft.com/office/drawing/2014/main" id="{7C209044-D308-421C-AA24-12D3076C8EED}"/>
                </a:ext>
              </a:extLst>
            </p:cNvPr>
            <p:cNvSpPr txBox="1"/>
            <p:nvPr/>
          </p:nvSpPr>
          <p:spPr>
            <a:xfrm>
              <a:off x="620103" y="903513"/>
              <a:ext cx="8787983" cy="369332"/>
            </a:xfrm>
            <a:prstGeom prst="rect">
              <a:avLst/>
            </a:prstGeom>
            <a:noFill/>
          </p:spPr>
          <p:txBody>
            <a:bodyPr wrap="none" rtlCol="0">
              <a:spAutoFit/>
            </a:bodyPr>
            <a:lstStyle/>
            <a:p>
              <a:r>
                <a:rPr lang="ja-JP" altLang="en-US" dirty="0"/>
                <a:t>クラスタイプを</a:t>
              </a:r>
              <a:r>
                <a:rPr lang="en-US" altLang="ja-JP" dirty="0"/>
                <a:t>Model</a:t>
              </a:r>
              <a:r>
                <a:rPr lang="ja-JP" altLang="en-US" dirty="0" err="1"/>
                <a:t>、</a:t>
              </a:r>
              <a:r>
                <a:rPr lang="ja-JP" altLang="en-US" dirty="0"/>
                <a:t>クラス名を</a:t>
              </a:r>
              <a:r>
                <a:rPr lang="en-US" altLang="ja-JP" dirty="0" err="1"/>
                <a:t>Input_a</a:t>
              </a:r>
              <a:r>
                <a:rPr lang="ja-JP" altLang="en-US" dirty="0"/>
                <a:t>にして新しいクラスを作成してください</a:t>
              </a:r>
            </a:p>
          </p:txBody>
        </p:sp>
        <p:sp>
          <p:nvSpPr>
            <p:cNvPr id="13" name="テキスト ボックス 12">
              <a:extLst>
                <a:ext uri="{FF2B5EF4-FFF2-40B4-BE49-F238E27FC236}">
                  <a16:creationId xmlns:a16="http://schemas.microsoft.com/office/drawing/2014/main" id="{1F10411C-1EA1-464D-A8D5-EA693197AF2D}"/>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grpSp>
        <p:nvGrpSpPr>
          <p:cNvPr id="14" name="グループ化 13">
            <a:extLst>
              <a:ext uri="{FF2B5EF4-FFF2-40B4-BE49-F238E27FC236}">
                <a16:creationId xmlns:a16="http://schemas.microsoft.com/office/drawing/2014/main" id="{5F496EB3-0D33-4210-B186-952D6194F7DC}"/>
              </a:ext>
            </a:extLst>
          </p:cNvPr>
          <p:cNvGrpSpPr/>
          <p:nvPr/>
        </p:nvGrpSpPr>
        <p:grpSpPr>
          <a:xfrm>
            <a:off x="976962" y="3252483"/>
            <a:ext cx="5525545" cy="395586"/>
            <a:chOff x="254945" y="903513"/>
            <a:chExt cx="5525545" cy="395586"/>
          </a:xfrm>
        </p:grpSpPr>
        <p:sp>
          <p:nvSpPr>
            <p:cNvPr id="15" name="テキスト ボックス 14">
              <a:extLst>
                <a:ext uri="{FF2B5EF4-FFF2-40B4-BE49-F238E27FC236}">
                  <a16:creationId xmlns:a16="http://schemas.microsoft.com/office/drawing/2014/main" id="{1A666B66-AEFB-4549-8F25-005EF591E7DA}"/>
                </a:ext>
              </a:extLst>
            </p:cNvPr>
            <p:cNvSpPr txBox="1"/>
            <p:nvPr/>
          </p:nvSpPr>
          <p:spPr>
            <a:xfrm>
              <a:off x="620103" y="903513"/>
              <a:ext cx="5160387" cy="369332"/>
            </a:xfrm>
            <a:prstGeom prst="rect">
              <a:avLst/>
            </a:prstGeom>
            <a:noFill/>
          </p:spPr>
          <p:txBody>
            <a:bodyPr wrap="none" rtlCol="0">
              <a:spAutoFit/>
            </a:bodyPr>
            <a:lstStyle/>
            <a:p>
              <a:r>
                <a:rPr lang="ja-JP" altLang="en-US" dirty="0"/>
                <a:t>パラメータとなる実数「</a:t>
              </a:r>
              <a:r>
                <a:rPr lang="en-US" altLang="ja-JP" dirty="0"/>
                <a:t>a</a:t>
              </a:r>
              <a:r>
                <a:rPr lang="ja-JP" altLang="en-US" dirty="0"/>
                <a:t>」を追加してください</a:t>
              </a:r>
            </a:p>
          </p:txBody>
        </p:sp>
        <p:sp>
          <p:nvSpPr>
            <p:cNvPr id="16" name="テキスト ボックス 15">
              <a:extLst>
                <a:ext uri="{FF2B5EF4-FFF2-40B4-BE49-F238E27FC236}">
                  <a16:creationId xmlns:a16="http://schemas.microsoft.com/office/drawing/2014/main" id="{9FE567CD-482B-4C4F-9B30-F0235F36DCDC}"/>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cxnSp>
        <p:nvCxnSpPr>
          <p:cNvPr id="22" name="直線コネクタ 21">
            <a:extLst>
              <a:ext uri="{FF2B5EF4-FFF2-40B4-BE49-F238E27FC236}">
                <a16:creationId xmlns:a16="http://schemas.microsoft.com/office/drawing/2014/main" id="{6BCA8CB7-AFBC-4718-9E68-E6D33C5ABDDB}"/>
              </a:ext>
            </a:extLst>
          </p:cNvPr>
          <p:cNvCxnSpPr>
            <a:cxnSpLocks/>
            <a:endCxn id="3" idx="3"/>
          </p:cNvCxnSpPr>
          <p:nvPr/>
        </p:nvCxnSpPr>
        <p:spPr>
          <a:xfrm>
            <a:off x="4769852" y="5111583"/>
            <a:ext cx="3644008" cy="35"/>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8840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4CD232FF-45DB-4C1A-81F7-14AB05BA6D0A}"/>
              </a:ext>
            </a:extLst>
          </p:cNvPr>
          <p:cNvPicPr>
            <a:picLocks noChangeAspect="1"/>
          </p:cNvPicPr>
          <p:nvPr/>
        </p:nvPicPr>
        <p:blipFill>
          <a:blip r:embed="rId2"/>
          <a:stretch>
            <a:fillRect/>
          </a:stretch>
        </p:blipFill>
        <p:spPr>
          <a:xfrm>
            <a:off x="309305" y="1493386"/>
            <a:ext cx="6604454" cy="3871227"/>
          </a:xfrm>
          <a:prstGeom prst="rect">
            <a:avLst/>
          </a:prstGeom>
        </p:spPr>
      </p:pic>
      <p:sp>
        <p:nvSpPr>
          <p:cNvPr id="2" name="スライド番号プレースホルダー 1">
            <a:extLst>
              <a:ext uri="{FF2B5EF4-FFF2-40B4-BE49-F238E27FC236}">
                <a16:creationId xmlns:a16="http://schemas.microsoft.com/office/drawing/2014/main" id="{2EF09256-1F4D-45B4-9B1F-BDC1757047E4}"/>
              </a:ext>
            </a:extLst>
          </p:cNvPr>
          <p:cNvSpPr>
            <a:spLocks noGrp="1"/>
          </p:cNvSpPr>
          <p:nvPr>
            <p:ph type="sldNum" sz="quarter" idx="12"/>
          </p:nvPr>
        </p:nvSpPr>
        <p:spPr/>
        <p:txBody>
          <a:bodyPr/>
          <a:lstStyle/>
          <a:p>
            <a:fld id="{D836F367-8F14-4921-8441-15DE2D973248}" type="slidenum">
              <a:rPr kumimoji="1" lang="ja-JP" altLang="en-US" smtClean="0"/>
              <a:t>11</a:t>
            </a:fld>
            <a:endParaRPr kumimoji="1" lang="ja-JP" altLang="en-US"/>
          </a:p>
        </p:txBody>
      </p:sp>
      <p:grpSp>
        <p:nvGrpSpPr>
          <p:cNvPr id="3" name="グループ化 2">
            <a:extLst>
              <a:ext uri="{FF2B5EF4-FFF2-40B4-BE49-F238E27FC236}">
                <a16:creationId xmlns:a16="http://schemas.microsoft.com/office/drawing/2014/main" id="{EED2038E-0BFA-469B-B16A-BA3452F80B78}"/>
              </a:ext>
            </a:extLst>
          </p:cNvPr>
          <p:cNvGrpSpPr/>
          <p:nvPr/>
        </p:nvGrpSpPr>
        <p:grpSpPr>
          <a:xfrm>
            <a:off x="309305" y="862235"/>
            <a:ext cx="9042533" cy="395586"/>
            <a:chOff x="254945" y="903513"/>
            <a:chExt cx="9042533" cy="395586"/>
          </a:xfrm>
        </p:grpSpPr>
        <p:sp>
          <p:nvSpPr>
            <p:cNvPr id="4" name="テキスト ボックス 3">
              <a:extLst>
                <a:ext uri="{FF2B5EF4-FFF2-40B4-BE49-F238E27FC236}">
                  <a16:creationId xmlns:a16="http://schemas.microsoft.com/office/drawing/2014/main" id="{01F0DE58-A22B-4467-A9A7-30D560AE140B}"/>
                </a:ext>
              </a:extLst>
            </p:cNvPr>
            <p:cNvSpPr txBox="1"/>
            <p:nvPr/>
          </p:nvSpPr>
          <p:spPr>
            <a:xfrm>
              <a:off x="620103" y="903513"/>
              <a:ext cx="8677375" cy="369332"/>
            </a:xfrm>
            <a:prstGeom prst="rect">
              <a:avLst/>
            </a:prstGeom>
            <a:noFill/>
          </p:spPr>
          <p:txBody>
            <a:bodyPr wrap="none" rtlCol="0">
              <a:spAutoFit/>
            </a:bodyPr>
            <a:lstStyle/>
            <a:p>
              <a:r>
                <a:rPr lang="en-US" altLang="ja-JP" dirty="0"/>
                <a:t>tutorial4</a:t>
              </a:r>
              <a:r>
                <a:rPr lang="ja-JP" altLang="en-US" dirty="0"/>
                <a:t>で行ったように、「アイコンビュー」から「</a:t>
              </a:r>
              <a:r>
                <a:rPr lang="en-US" altLang="ja-JP" dirty="0"/>
                <a:t>Port</a:t>
              </a:r>
              <a:r>
                <a:rPr lang="ja-JP" altLang="en-US" dirty="0"/>
                <a:t>」を追加してください</a:t>
              </a:r>
            </a:p>
          </p:txBody>
        </p:sp>
        <p:sp>
          <p:nvSpPr>
            <p:cNvPr id="5" name="テキスト ボックス 4">
              <a:extLst>
                <a:ext uri="{FF2B5EF4-FFF2-40B4-BE49-F238E27FC236}">
                  <a16:creationId xmlns:a16="http://schemas.microsoft.com/office/drawing/2014/main" id="{7C261631-462C-4559-873A-98A79B7F50DF}"/>
                </a:ext>
              </a:extLst>
            </p:cNvPr>
            <p:cNvSpPr txBox="1"/>
            <p:nvPr/>
          </p:nvSpPr>
          <p:spPr>
            <a:xfrm>
              <a:off x="254945" y="929767"/>
              <a:ext cx="415498" cy="369332"/>
            </a:xfrm>
            <a:prstGeom prst="rect">
              <a:avLst/>
            </a:prstGeom>
            <a:noFill/>
          </p:spPr>
          <p:txBody>
            <a:bodyPr wrap="none" rtlCol="0">
              <a:spAutoFit/>
            </a:bodyPr>
            <a:lstStyle/>
            <a:p>
              <a:r>
                <a:rPr kumimoji="1" lang="ja-JP" altLang="en-US" dirty="0"/>
                <a:t>③</a:t>
              </a:r>
            </a:p>
          </p:txBody>
        </p:sp>
      </p:grpSp>
      <p:sp>
        <p:nvSpPr>
          <p:cNvPr id="8" name="Shape 130">
            <a:extLst>
              <a:ext uri="{FF2B5EF4-FFF2-40B4-BE49-F238E27FC236}">
                <a16:creationId xmlns:a16="http://schemas.microsoft.com/office/drawing/2014/main" id="{6AD248E9-2284-4713-97C3-B7A49B624090}"/>
              </a:ext>
            </a:extLst>
          </p:cNvPr>
          <p:cNvSpPr/>
          <p:nvPr/>
        </p:nvSpPr>
        <p:spPr>
          <a:xfrm>
            <a:off x="179666" y="87415"/>
            <a:ext cx="3675686"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a:t>
            </a:r>
            <a:r>
              <a:rPr lang="en-US" altLang="ja-JP" dirty="0"/>
              <a:t>a</a:t>
            </a:r>
            <a:r>
              <a:rPr lang="ja-JP" altLang="en-US" dirty="0"/>
              <a:t>を入力」の作成</a:t>
            </a:r>
            <a:r>
              <a:rPr lang="en-US" altLang="ja-JP" dirty="0"/>
              <a:t>2</a:t>
            </a:r>
            <a:endParaRPr lang="ja-JP" altLang="en-US" dirty="0"/>
          </a:p>
        </p:txBody>
      </p:sp>
      <p:sp>
        <p:nvSpPr>
          <p:cNvPr id="10" name="四角形: 角を丸くする 9">
            <a:extLst>
              <a:ext uri="{FF2B5EF4-FFF2-40B4-BE49-F238E27FC236}">
                <a16:creationId xmlns:a16="http://schemas.microsoft.com/office/drawing/2014/main" id="{468C887F-EBF3-447D-8734-D7C9798AC020}"/>
              </a:ext>
            </a:extLst>
          </p:cNvPr>
          <p:cNvSpPr/>
          <p:nvPr/>
        </p:nvSpPr>
        <p:spPr>
          <a:xfrm>
            <a:off x="359645" y="3624264"/>
            <a:ext cx="1570735" cy="32566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11" name="直線矢印コネクタ 10">
            <a:extLst>
              <a:ext uri="{FF2B5EF4-FFF2-40B4-BE49-F238E27FC236}">
                <a16:creationId xmlns:a16="http://schemas.microsoft.com/office/drawing/2014/main" id="{5826A181-744C-46E9-B054-7E7DECE2CA3D}"/>
              </a:ext>
            </a:extLst>
          </p:cNvPr>
          <p:cNvCxnSpPr>
            <a:cxnSpLocks/>
            <a:stCxn id="10" idx="3"/>
          </p:cNvCxnSpPr>
          <p:nvPr/>
        </p:nvCxnSpPr>
        <p:spPr>
          <a:xfrm>
            <a:off x="1930380" y="3787096"/>
            <a:ext cx="4624246" cy="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250A62EF-D878-449D-9CAE-4434FF698977}"/>
              </a:ext>
            </a:extLst>
          </p:cNvPr>
          <p:cNvSpPr txBox="1"/>
          <p:nvPr/>
        </p:nvSpPr>
        <p:spPr>
          <a:xfrm>
            <a:off x="7108099" y="1792515"/>
            <a:ext cx="4325223" cy="923330"/>
          </a:xfrm>
          <a:prstGeom prst="rect">
            <a:avLst/>
          </a:prstGeom>
          <a:noFill/>
        </p:spPr>
        <p:txBody>
          <a:bodyPr wrap="none" rtlCol="0">
            <a:spAutoFit/>
          </a:bodyPr>
          <a:lstStyle/>
          <a:p>
            <a:r>
              <a:rPr lang="ja-JP" altLang="en-US" dirty="0"/>
              <a:t>テキストビューを確認すると</a:t>
            </a:r>
            <a:endParaRPr lang="en-US" altLang="ja-JP" dirty="0"/>
          </a:p>
          <a:p>
            <a:r>
              <a:rPr kumimoji="1" lang="ja-JP" altLang="en-US" dirty="0"/>
              <a:t>「</a:t>
            </a:r>
            <a:r>
              <a:rPr kumimoji="1" lang="en-US" altLang="ja-JP" dirty="0"/>
              <a:t>Port</a:t>
            </a:r>
            <a:r>
              <a:rPr kumimoji="1" lang="ja-JP" altLang="en-US" dirty="0"/>
              <a:t>」のインスタンスが以下のように</a:t>
            </a:r>
            <a:endParaRPr kumimoji="1" lang="en-US" altLang="ja-JP" dirty="0"/>
          </a:p>
          <a:p>
            <a:r>
              <a:rPr kumimoji="1" lang="ja-JP" altLang="en-US" dirty="0"/>
              <a:t>作成されています</a:t>
            </a:r>
          </a:p>
        </p:txBody>
      </p:sp>
      <p:pic>
        <p:nvPicPr>
          <p:cNvPr id="14" name="図 13"/>
          <p:cNvPicPr>
            <a:picLocks noChangeAspect="1"/>
          </p:cNvPicPr>
          <p:nvPr/>
        </p:nvPicPr>
        <p:blipFill>
          <a:blip r:embed="rId3"/>
          <a:stretch>
            <a:fillRect/>
          </a:stretch>
        </p:blipFill>
        <p:spPr>
          <a:xfrm>
            <a:off x="7664374" y="2828834"/>
            <a:ext cx="4032479" cy="2042886"/>
          </a:xfrm>
          <a:prstGeom prst="rect">
            <a:avLst/>
          </a:prstGeom>
        </p:spPr>
      </p:pic>
      <p:cxnSp>
        <p:nvCxnSpPr>
          <p:cNvPr id="16" name="直線コネクタ 15">
            <a:extLst>
              <a:ext uri="{FF2B5EF4-FFF2-40B4-BE49-F238E27FC236}">
                <a16:creationId xmlns:a16="http://schemas.microsoft.com/office/drawing/2014/main" id="{6BCA8CB7-AFBC-4718-9E68-E6D33C5ABDDB}"/>
              </a:ext>
            </a:extLst>
          </p:cNvPr>
          <p:cNvCxnSpPr>
            <a:cxnSpLocks/>
            <a:endCxn id="14" idx="3"/>
          </p:cNvCxnSpPr>
          <p:nvPr/>
        </p:nvCxnSpPr>
        <p:spPr>
          <a:xfrm flipV="1">
            <a:off x="8610600" y="3850277"/>
            <a:ext cx="3086253" cy="34335"/>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8225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655272F-F346-4D67-980D-F5DAC34C0D26}"/>
              </a:ext>
            </a:extLst>
          </p:cNvPr>
          <p:cNvSpPr>
            <a:spLocks noGrp="1"/>
          </p:cNvSpPr>
          <p:nvPr>
            <p:ph type="sldNum" sz="quarter" idx="12"/>
          </p:nvPr>
        </p:nvSpPr>
        <p:spPr/>
        <p:txBody>
          <a:bodyPr/>
          <a:lstStyle/>
          <a:p>
            <a:fld id="{D836F367-8F14-4921-8441-15DE2D973248}" type="slidenum">
              <a:rPr kumimoji="1" lang="ja-JP" altLang="en-US" smtClean="0"/>
              <a:t>12</a:t>
            </a:fld>
            <a:endParaRPr kumimoji="1" lang="ja-JP" altLang="en-US"/>
          </a:p>
        </p:txBody>
      </p:sp>
      <p:sp>
        <p:nvSpPr>
          <p:cNvPr id="3" name="Shape 130">
            <a:extLst>
              <a:ext uri="{FF2B5EF4-FFF2-40B4-BE49-F238E27FC236}">
                <a16:creationId xmlns:a16="http://schemas.microsoft.com/office/drawing/2014/main" id="{2EDF6CCC-97C9-4981-8AF2-09ED5C8EF2EF}"/>
              </a:ext>
            </a:extLst>
          </p:cNvPr>
          <p:cNvSpPr/>
          <p:nvPr/>
        </p:nvSpPr>
        <p:spPr>
          <a:xfrm>
            <a:off x="179666" y="87415"/>
            <a:ext cx="288540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入出力の関係式</a:t>
            </a:r>
          </a:p>
        </p:txBody>
      </p:sp>
      <p:sp>
        <p:nvSpPr>
          <p:cNvPr id="22" name="テキスト ボックス 21">
            <a:extLst>
              <a:ext uri="{FF2B5EF4-FFF2-40B4-BE49-F238E27FC236}">
                <a16:creationId xmlns:a16="http://schemas.microsoft.com/office/drawing/2014/main" id="{D60D1214-BD30-44F7-9F98-423EFC33BD21}"/>
              </a:ext>
            </a:extLst>
          </p:cNvPr>
          <p:cNvSpPr txBox="1"/>
          <p:nvPr/>
        </p:nvSpPr>
        <p:spPr>
          <a:xfrm>
            <a:off x="566226" y="667061"/>
            <a:ext cx="8648521" cy="1015663"/>
          </a:xfrm>
          <a:prstGeom prst="rect">
            <a:avLst/>
          </a:prstGeom>
          <a:noFill/>
        </p:spPr>
        <p:txBody>
          <a:bodyPr wrap="none" rtlCol="0">
            <a:spAutoFit/>
          </a:bodyPr>
          <a:lstStyle/>
          <a:p>
            <a:r>
              <a:rPr lang="ja-JP" altLang="en-US" sz="2000" dirty="0"/>
              <a:t>ここで</a:t>
            </a:r>
            <a:r>
              <a:rPr lang="en-US" altLang="ja-JP" sz="2000" dirty="0"/>
              <a:t>connector</a:t>
            </a:r>
            <a:r>
              <a:rPr lang="ja-JP" altLang="en-US" sz="2000" dirty="0"/>
              <a:t>で受け渡しする値を受け取る方法を解説します。</a:t>
            </a:r>
            <a:endParaRPr lang="en-US" altLang="ja-JP" sz="2000" dirty="0"/>
          </a:p>
          <a:p>
            <a:r>
              <a:rPr lang="ja-JP" altLang="en-US" sz="2000" dirty="0"/>
              <a:t>インスタンス化された</a:t>
            </a:r>
            <a:r>
              <a:rPr lang="en-US" altLang="ja-JP" sz="2000" dirty="0"/>
              <a:t>connector</a:t>
            </a:r>
            <a:r>
              <a:rPr lang="ja-JP" altLang="en-US" sz="2000" dirty="0"/>
              <a:t>の変数と、</a:t>
            </a:r>
            <a:endParaRPr lang="en-US" altLang="ja-JP" sz="2000" dirty="0"/>
          </a:p>
          <a:p>
            <a:r>
              <a:rPr lang="ja-JP" altLang="en-US" sz="2000" dirty="0"/>
              <a:t>宣言したパラメータや変数を等式で結びつけることで値を受け渡します。</a:t>
            </a:r>
            <a:endParaRPr kumimoji="1" lang="ja-JP" altLang="en-US" sz="2000" dirty="0"/>
          </a:p>
        </p:txBody>
      </p:sp>
      <p:grpSp>
        <p:nvGrpSpPr>
          <p:cNvPr id="25" name="グループ化 24">
            <a:extLst>
              <a:ext uri="{FF2B5EF4-FFF2-40B4-BE49-F238E27FC236}">
                <a16:creationId xmlns:a16="http://schemas.microsoft.com/office/drawing/2014/main" id="{006C95D5-070A-427B-BC1F-6A04BC72DEAE}"/>
              </a:ext>
            </a:extLst>
          </p:cNvPr>
          <p:cNvGrpSpPr/>
          <p:nvPr/>
        </p:nvGrpSpPr>
        <p:grpSpPr>
          <a:xfrm>
            <a:off x="7554589" y="2224017"/>
            <a:ext cx="4468187" cy="2075769"/>
            <a:chOff x="1855171" y="1779732"/>
            <a:chExt cx="5785259" cy="3015713"/>
          </a:xfrm>
        </p:grpSpPr>
        <p:sp>
          <p:nvSpPr>
            <p:cNvPr id="26" name="テキスト ボックス 25">
              <a:extLst>
                <a:ext uri="{FF2B5EF4-FFF2-40B4-BE49-F238E27FC236}">
                  <a16:creationId xmlns:a16="http://schemas.microsoft.com/office/drawing/2014/main" id="{DC42F7CB-2177-480A-A368-E827C8FDA030}"/>
                </a:ext>
              </a:extLst>
            </p:cNvPr>
            <p:cNvSpPr txBox="1"/>
            <p:nvPr/>
          </p:nvSpPr>
          <p:spPr>
            <a:xfrm>
              <a:off x="2161764" y="2262019"/>
              <a:ext cx="3428356" cy="536572"/>
            </a:xfrm>
            <a:prstGeom prst="rect">
              <a:avLst/>
            </a:prstGeom>
            <a:noFill/>
            <a:ln>
              <a:noFill/>
            </a:ln>
          </p:spPr>
          <p:txBody>
            <a:bodyPr wrap="none" rtlCol="0">
              <a:spAutoFit/>
            </a:bodyPr>
            <a:lstStyle/>
            <a:p>
              <a:r>
                <a:rPr kumimoji="1" lang="en-US" altLang="ja-JP" dirty="0">
                  <a:solidFill>
                    <a:schemeClr val="accent1">
                      <a:lumMod val="75000"/>
                    </a:schemeClr>
                  </a:solidFill>
                </a:rPr>
                <a:t>connector</a:t>
              </a:r>
              <a:r>
                <a:rPr lang="ja-JP" altLang="en-US" dirty="0">
                  <a:solidFill>
                    <a:schemeClr val="accent1">
                      <a:lumMod val="75000"/>
                    </a:schemeClr>
                  </a:solidFill>
                </a:rPr>
                <a:t>␣コネクター名</a:t>
              </a:r>
              <a:endParaRPr kumimoji="1" lang="ja-JP" altLang="en-US" dirty="0">
                <a:solidFill>
                  <a:schemeClr val="accent1">
                    <a:lumMod val="75000"/>
                  </a:schemeClr>
                </a:solidFill>
              </a:endParaRPr>
            </a:p>
          </p:txBody>
        </p:sp>
        <p:sp>
          <p:nvSpPr>
            <p:cNvPr id="27" name="テキスト ボックス 26">
              <a:extLst>
                <a:ext uri="{FF2B5EF4-FFF2-40B4-BE49-F238E27FC236}">
                  <a16:creationId xmlns:a16="http://schemas.microsoft.com/office/drawing/2014/main" id="{E9A87732-B985-403B-8FAE-F8749FB89D3B}"/>
                </a:ext>
              </a:extLst>
            </p:cNvPr>
            <p:cNvSpPr txBox="1"/>
            <p:nvPr/>
          </p:nvSpPr>
          <p:spPr>
            <a:xfrm>
              <a:off x="2629722" y="2871619"/>
              <a:ext cx="5010708" cy="536572"/>
            </a:xfrm>
            <a:prstGeom prst="rect">
              <a:avLst/>
            </a:prstGeom>
            <a:noFill/>
            <a:ln>
              <a:noFill/>
            </a:ln>
          </p:spPr>
          <p:txBody>
            <a:bodyPr wrap="none" rtlCol="0">
              <a:spAutoFit/>
            </a:bodyPr>
            <a:lstStyle/>
            <a:p>
              <a:r>
                <a:rPr kumimoji="1" lang="ja-JP" altLang="en-US" dirty="0">
                  <a:solidFill>
                    <a:schemeClr val="accent1">
                      <a:lumMod val="75000"/>
                    </a:schemeClr>
                  </a:solidFill>
                </a:rPr>
                <a:t>受け渡ししたい変数の型</a:t>
              </a:r>
              <a:r>
                <a:rPr lang="ja-JP" altLang="en-US" dirty="0">
                  <a:solidFill>
                    <a:schemeClr val="accent1">
                      <a:lumMod val="75000"/>
                    </a:schemeClr>
                  </a:solidFill>
                </a:rPr>
                <a:t>␣変数名</a:t>
              </a:r>
              <a:r>
                <a:rPr lang="en-US" altLang="ja-JP" dirty="0">
                  <a:solidFill>
                    <a:schemeClr val="accent1">
                      <a:lumMod val="75000"/>
                    </a:schemeClr>
                  </a:solidFill>
                </a:rPr>
                <a:t>B;</a:t>
              </a:r>
              <a:endParaRPr kumimoji="1" lang="ja-JP" altLang="en-US" dirty="0">
                <a:solidFill>
                  <a:schemeClr val="accent1">
                    <a:lumMod val="75000"/>
                  </a:schemeClr>
                </a:solidFill>
              </a:endParaRPr>
            </a:p>
          </p:txBody>
        </p:sp>
        <p:sp>
          <p:nvSpPr>
            <p:cNvPr id="28" name="テキスト ボックス 27">
              <a:extLst>
                <a:ext uri="{FF2B5EF4-FFF2-40B4-BE49-F238E27FC236}">
                  <a16:creationId xmlns:a16="http://schemas.microsoft.com/office/drawing/2014/main" id="{F9F9387C-CB28-4016-9E7D-555DBA603F98}"/>
                </a:ext>
              </a:extLst>
            </p:cNvPr>
            <p:cNvSpPr txBox="1"/>
            <p:nvPr/>
          </p:nvSpPr>
          <p:spPr>
            <a:xfrm>
              <a:off x="2629722" y="3481219"/>
              <a:ext cx="3402183" cy="536572"/>
            </a:xfrm>
            <a:prstGeom prst="rect">
              <a:avLst/>
            </a:prstGeom>
            <a:noFill/>
            <a:ln>
              <a:noFill/>
            </a:ln>
          </p:spPr>
          <p:txBody>
            <a:bodyPr wrap="none" rtlCol="0">
              <a:spAutoFit/>
            </a:bodyPr>
            <a:lstStyle/>
            <a:p>
              <a:r>
                <a:rPr kumimoji="1" lang="en-US" altLang="ja-JP" dirty="0">
                  <a:solidFill>
                    <a:schemeClr val="accent1">
                      <a:lumMod val="75000"/>
                    </a:schemeClr>
                  </a:solidFill>
                </a:rPr>
                <a:t>annotation(</a:t>
              </a:r>
              <a:r>
                <a:rPr kumimoji="1" lang="ja-JP" altLang="en-US" dirty="0">
                  <a:solidFill>
                    <a:schemeClr val="accent1">
                      <a:lumMod val="75000"/>
                    </a:schemeClr>
                  </a:solidFill>
                </a:rPr>
                <a:t>アイコン情報</a:t>
              </a:r>
              <a:r>
                <a:rPr kumimoji="1" lang="en-US" altLang="ja-JP" dirty="0">
                  <a:solidFill>
                    <a:schemeClr val="accent1">
                      <a:lumMod val="75000"/>
                    </a:schemeClr>
                  </a:solidFill>
                </a:rPr>
                <a:t>);</a:t>
              </a:r>
              <a:endParaRPr kumimoji="1" lang="ja-JP" altLang="en-US" dirty="0">
                <a:solidFill>
                  <a:schemeClr val="accent1">
                    <a:lumMod val="75000"/>
                  </a:schemeClr>
                </a:solidFill>
              </a:endParaRPr>
            </a:p>
          </p:txBody>
        </p:sp>
        <p:sp>
          <p:nvSpPr>
            <p:cNvPr id="29" name="テキスト ボックス 28">
              <a:extLst>
                <a:ext uri="{FF2B5EF4-FFF2-40B4-BE49-F238E27FC236}">
                  <a16:creationId xmlns:a16="http://schemas.microsoft.com/office/drawing/2014/main" id="{9DEA571E-4534-413E-A026-03A5456225AA}"/>
                </a:ext>
              </a:extLst>
            </p:cNvPr>
            <p:cNvSpPr txBox="1"/>
            <p:nvPr/>
          </p:nvSpPr>
          <p:spPr>
            <a:xfrm>
              <a:off x="2161764" y="4090820"/>
              <a:ext cx="2632851" cy="536572"/>
            </a:xfrm>
            <a:prstGeom prst="rect">
              <a:avLst/>
            </a:prstGeom>
            <a:noFill/>
            <a:ln>
              <a:noFill/>
            </a:ln>
          </p:spPr>
          <p:txBody>
            <a:bodyPr wrap="none" rtlCol="0">
              <a:spAutoFit/>
            </a:bodyPr>
            <a:lstStyle/>
            <a:p>
              <a:r>
                <a:rPr lang="en-US" altLang="ja-JP" dirty="0">
                  <a:solidFill>
                    <a:schemeClr val="accent1">
                      <a:lumMod val="75000"/>
                    </a:schemeClr>
                  </a:solidFill>
                </a:rPr>
                <a:t>end</a:t>
              </a:r>
              <a:r>
                <a:rPr lang="ja-JP" altLang="en-US" dirty="0">
                  <a:solidFill>
                    <a:schemeClr val="accent1">
                      <a:lumMod val="75000"/>
                    </a:schemeClr>
                  </a:solidFill>
                </a:rPr>
                <a:t>␣コネクター名</a:t>
              </a:r>
              <a:endParaRPr kumimoji="1" lang="ja-JP" altLang="en-US" dirty="0">
                <a:solidFill>
                  <a:schemeClr val="accent1">
                    <a:lumMod val="75000"/>
                  </a:schemeClr>
                </a:solidFill>
              </a:endParaRPr>
            </a:p>
          </p:txBody>
        </p:sp>
        <p:sp>
          <p:nvSpPr>
            <p:cNvPr id="30" name="正方形/長方形 29">
              <a:extLst>
                <a:ext uri="{FF2B5EF4-FFF2-40B4-BE49-F238E27FC236}">
                  <a16:creationId xmlns:a16="http://schemas.microsoft.com/office/drawing/2014/main" id="{3B00413B-C236-4354-8208-DCD19D9C04E0}"/>
                </a:ext>
              </a:extLst>
            </p:cNvPr>
            <p:cNvSpPr/>
            <p:nvPr/>
          </p:nvSpPr>
          <p:spPr>
            <a:xfrm>
              <a:off x="1855171" y="2036109"/>
              <a:ext cx="5744583" cy="2759336"/>
            </a:xfrm>
            <a:prstGeom prst="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accent1">
                    <a:lumMod val="75000"/>
                  </a:schemeClr>
                </a:solidFill>
              </a:endParaRPr>
            </a:p>
          </p:txBody>
        </p:sp>
        <p:sp>
          <p:nvSpPr>
            <p:cNvPr id="31" name="テキスト ボックス 30">
              <a:extLst>
                <a:ext uri="{FF2B5EF4-FFF2-40B4-BE49-F238E27FC236}">
                  <a16:creationId xmlns:a16="http://schemas.microsoft.com/office/drawing/2014/main" id="{AAE3CD86-AD77-4A6D-A289-CB9EA165276A}"/>
                </a:ext>
              </a:extLst>
            </p:cNvPr>
            <p:cNvSpPr txBox="1"/>
            <p:nvPr/>
          </p:nvSpPr>
          <p:spPr>
            <a:xfrm>
              <a:off x="2054113" y="1779732"/>
              <a:ext cx="2379172" cy="447144"/>
            </a:xfrm>
            <a:prstGeom prst="rect">
              <a:avLst/>
            </a:prstGeom>
            <a:solidFill>
              <a:schemeClr val="bg1"/>
            </a:solidFill>
            <a:ln w="28575">
              <a:solidFill>
                <a:schemeClr val="accent1">
                  <a:lumMod val="75000"/>
                </a:schemeClr>
              </a:solidFill>
            </a:ln>
          </p:spPr>
          <p:txBody>
            <a:bodyPr wrap="square" rtlCol="0">
              <a:spAutoFit/>
            </a:bodyPr>
            <a:lstStyle/>
            <a:p>
              <a:r>
                <a:rPr kumimoji="1" lang="en-US" altLang="ja-JP" sz="1400" dirty="0">
                  <a:solidFill>
                    <a:schemeClr val="accent1">
                      <a:lumMod val="75000"/>
                    </a:schemeClr>
                  </a:solidFill>
                </a:rPr>
                <a:t>connector</a:t>
              </a:r>
              <a:r>
                <a:rPr kumimoji="1" lang="ja-JP" altLang="en-US" sz="1400" dirty="0">
                  <a:solidFill>
                    <a:schemeClr val="accent1">
                      <a:lumMod val="75000"/>
                    </a:schemeClr>
                  </a:solidFill>
                </a:rPr>
                <a:t>の書式</a:t>
              </a:r>
            </a:p>
          </p:txBody>
        </p:sp>
      </p:grpSp>
      <p:grpSp>
        <p:nvGrpSpPr>
          <p:cNvPr id="6" name="グループ化 5">
            <a:extLst>
              <a:ext uri="{FF2B5EF4-FFF2-40B4-BE49-F238E27FC236}">
                <a16:creationId xmlns:a16="http://schemas.microsoft.com/office/drawing/2014/main" id="{0919BCD4-B296-4A6E-8FDA-85F62EDC8740}"/>
              </a:ext>
            </a:extLst>
          </p:cNvPr>
          <p:cNvGrpSpPr/>
          <p:nvPr/>
        </p:nvGrpSpPr>
        <p:grpSpPr>
          <a:xfrm>
            <a:off x="384177" y="2076240"/>
            <a:ext cx="6530637" cy="2721873"/>
            <a:chOff x="384177" y="2076240"/>
            <a:chExt cx="6530637" cy="2721873"/>
          </a:xfrm>
        </p:grpSpPr>
        <p:sp>
          <p:nvSpPr>
            <p:cNvPr id="16" name="テキスト ボックス 15">
              <a:extLst>
                <a:ext uri="{FF2B5EF4-FFF2-40B4-BE49-F238E27FC236}">
                  <a16:creationId xmlns:a16="http://schemas.microsoft.com/office/drawing/2014/main" id="{122905AA-B236-4DE8-831E-8C91495CE45A}"/>
                </a:ext>
              </a:extLst>
            </p:cNvPr>
            <p:cNvSpPr txBox="1"/>
            <p:nvPr/>
          </p:nvSpPr>
          <p:spPr>
            <a:xfrm>
              <a:off x="1346908" y="2511535"/>
              <a:ext cx="2935419" cy="461665"/>
            </a:xfrm>
            <a:prstGeom prst="rect">
              <a:avLst/>
            </a:prstGeom>
            <a:noFill/>
          </p:spPr>
          <p:txBody>
            <a:bodyPr wrap="none" rtlCol="0">
              <a:spAutoFit/>
            </a:bodyPr>
            <a:lstStyle/>
            <a:p>
              <a:r>
                <a:rPr lang="ja-JP" altLang="en-US" sz="2400" dirty="0"/>
                <a:t>変数の型</a:t>
              </a:r>
              <a:r>
                <a:rPr kumimoji="1" lang="ja-JP" altLang="en-US" sz="2400" dirty="0"/>
                <a:t>␣変数名</a:t>
              </a:r>
              <a:r>
                <a:rPr kumimoji="1" lang="en-US" altLang="ja-JP" sz="2400" dirty="0"/>
                <a:t>A;</a:t>
              </a:r>
              <a:endParaRPr kumimoji="1" lang="ja-JP" altLang="en-US" sz="2400" dirty="0"/>
            </a:p>
          </p:txBody>
        </p:sp>
        <p:sp>
          <p:nvSpPr>
            <p:cNvPr id="19" name="テキスト ボックス 18">
              <a:extLst>
                <a:ext uri="{FF2B5EF4-FFF2-40B4-BE49-F238E27FC236}">
                  <a16:creationId xmlns:a16="http://schemas.microsoft.com/office/drawing/2014/main" id="{3D0D74F2-CF0E-490E-8A18-93227C217A5B}"/>
                </a:ext>
              </a:extLst>
            </p:cNvPr>
            <p:cNvSpPr txBox="1"/>
            <p:nvPr/>
          </p:nvSpPr>
          <p:spPr>
            <a:xfrm>
              <a:off x="703893" y="3490446"/>
              <a:ext cx="1425390" cy="461665"/>
            </a:xfrm>
            <a:prstGeom prst="rect">
              <a:avLst/>
            </a:prstGeom>
            <a:noFill/>
          </p:spPr>
          <p:txBody>
            <a:bodyPr wrap="none" rtlCol="0">
              <a:spAutoFit/>
            </a:bodyPr>
            <a:lstStyle/>
            <a:p>
              <a:r>
                <a:rPr lang="en-US" altLang="ja-JP" sz="2400" dirty="0"/>
                <a:t>equation</a:t>
              </a:r>
              <a:endParaRPr kumimoji="1" lang="ja-JP" altLang="en-US" sz="2400" dirty="0"/>
            </a:p>
          </p:txBody>
        </p:sp>
        <p:sp>
          <p:nvSpPr>
            <p:cNvPr id="20" name="正方形/長方形 19">
              <a:extLst>
                <a:ext uri="{FF2B5EF4-FFF2-40B4-BE49-F238E27FC236}">
                  <a16:creationId xmlns:a16="http://schemas.microsoft.com/office/drawing/2014/main" id="{DC177E7D-01B2-4E8B-892B-C6C888842E5A}"/>
                </a:ext>
              </a:extLst>
            </p:cNvPr>
            <p:cNvSpPr/>
            <p:nvPr/>
          </p:nvSpPr>
          <p:spPr>
            <a:xfrm>
              <a:off x="384177" y="2307637"/>
              <a:ext cx="6530637" cy="24904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F35ACE69-627B-4CBA-8388-123CB6EF6CDC}"/>
                </a:ext>
              </a:extLst>
            </p:cNvPr>
            <p:cNvSpPr txBox="1"/>
            <p:nvPr/>
          </p:nvSpPr>
          <p:spPr>
            <a:xfrm>
              <a:off x="566226" y="2076240"/>
              <a:ext cx="4724230" cy="369332"/>
            </a:xfrm>
            <a:prstGeom prst="rect">
              <a:avLst/>
            </a:prstGeom>
            <a:solidFill>
              <a:schemeClr val="bg1"/>
            </a:solidFill>
            <a:ln w="28575">
              <a:solidFill>
                <a:schemeClr val="tx1"/>
              </a:solidFill>
            </a:ln>
          </p:spPr>
          <p:txBody>
            <a:bodyPr wrap="square" rtlCol="0">
              <a:spAutoFit/>
            </a:bodyPr>
            <a:lstStyle/>
            <a:p>
              <a:r>
                <a:rPr kumimoji="1" lang="en-US" altLang="ja-JP" dirty="0"/>
                <a:t>connector</a:t>
              </a:r>
              <a:r>
                <a:rPr kumimoji="1" lang="ja-JP" altLang="en-US" dirty="0"/>
                <a:t>の変数と宣言した変数の接続</a:t>
              </a:r>
            </a:p>
          </p:txBody>
        </p:sp>
        <p:sp>
          <p:nvSpPr>
            <p:cNvPr id="23" name="テキスト ボックス 22">
              <a:extLst>
                <a:ext uri="{FF2B5EF4-FFF2-40B4-BE49-F238E27FC236}">
                  <a16:creationId xmlns:a16="http://schemas.microsoft.com/office/drawing/2014/main" id="{8B030312-94E6-4C98-A291-6DCF3A26F469}"/>
                </a:ext>
              </a:extLst>
            </p:cNvPr>
            <p:cNvSpPr txBox="1"/>
            <p:nvPr/>
          </p:nvSpPr>
          <p:spPr>
            <a:xfrm>
              <a:off x="1346908" y="3000292"/>
              <a:ext cx="4455066" cy="461665"/>
            </a:xfrm>
            <a:prstGeom prst="rect">
              <a:avLst/>
            </a:prstGeom>
            <a:noFill/>
          </p:spPr>
          <p:txBody>
            <a:bodyPr wrap="none" rtlCol="0">
              <a:spAutoFit/>
            </a:bodyPr>
            <a:lstStyle/>
            <a:p>
              <a:r>
                <a:rPr lang="en-US" altLang="ja-JP" sz="2400" dirty="0"/>
                <a:t>connector</a:t>
              </a:r>
              <a:r>
                <a:rPr lang="ja-JP" altLang="en-US" sz="2400" dirty="0"/>
                <a:t>名</a:t>
              </a:r>
              <a:r>
                <a:rPr kumimoji="1" lang="ja-JP" altLang="en-US" sz="2400" dirty="0"/>
                <a:t>␣インスタンス名</a:t>
              </a:r>
              <a:r>
                <a:rPr kumimoji="1" lang="en-US" altLang="ja-JP" sz="2400" dirty="0"/>
                <a:t>;</a:t>
              </a:r>
              <a:endParaRPr kumimoji="1" lang="ja-JP" altLang="en-US" sz="2400" dirty="0"/>
            </a:p>
          </p:txBody>
        </p:sp>
        <p:sp>
          <p:nvSpPr>
            <p:cNvPr id="24" name="テキスト ボックス 23">
              <a:extLst>
                <a:ext uri="{FF2B5EF4-FFF2-40B4-BE49-F238E27FC236}">
                  <a16:creationId xmlns:a16="http://schemas.microsoft.com/office/drawing/2014/main" id="{D5F14F04-3751-4915-B62C-E6B81112F80C}"/>
                </a:ext>
              </a:extLst>
            </p:cNvPr>
            <p:cNvSpPr txBox="1"/>
            <p:nvPr/>
          </p:nvSpPr>
          <p:spPr>
            <a:xfrm>
              <a:off x="1343668" y="3970116"/>
              <a:ext cx="4897495" cy="461665"/>
            </a:xfrm>
            <a:prstGeom prst="rect">
              <a:avLst/>
            </a:prstGeom>
            <a:noFill/>
          </p:spPr>
          <p:txBody>
            <a:bodyPr wrap="none" rtlCol="0">
              <a:spAutoFit/>
            </a:bodyPr>
            <a:lstStyle/>
            <a:p>
              <a:r>
                <a:rPr kumimoji="1" lang="ja-JP" altLang="en-US" sz="2400" dirty="0"/>
                <a:t>インスタンス名</a:t>
              </a:r>
              <a:r>
                <a:rPr kumimoji="1" lang="en-US" altLang="ja-JP" sz="2400" dirty="0"/>
                <a:t>.</a:t>
              </a:r>
              <a:r>
                <a:rPr kumimoji="1" lang="ja-JP" altLang="en-US" sz="2400" dirty="0"/>
                <a:t>変数名</a:t>
              </a:r>
              <a:r>
                <a:rPr kumimoji="1" lang="en-US" altLang="ja-JP" sz="2400" dirty="0"/>
                <a:t>B=</a:t>
              </a:r>
              <a:r>
                <a:rPr kumimoji="1" lang="ja-JP" altLang="en-US" sz="2400" dirty="0"/>
                <a:t>変数名</a:t>
              </a:r>
              <a:r>
                <a:rPr kumimoji="1" lang="en-US" altLang="ja-JP" sz="2400" dirty="0"/>
                <a:t>A</a:t>
              </a:r>
              <a:endParaRPr kumimoji="1" lang="ja-JP" altLang="en-US" sz="2400" dirty="0"/>
            </a:p>
          </p:txBody>
        </p:sp>
        <p:cxnSp>
          <p:nvCxnSpPr>
            <p:cNvPr id="32" name="直線コネクタ 31">
              <a:extLst>
                <a:ext uri="{FF2B5EF4-FFF2-40B4-BE49-F238E27FC236}">
                  <a16:creationId xmlns:a16="http://schemas.microsoft.com/office/drawing/2014/main" id="{5C167AA2-6DD3-4E24-9117-31EE9C88B831}"/>
                </a:ext>
              </a:extLst>
            </p:cNvPr>
            <p:cNvCxnSpPr>
              <a:cxnSpLocks/>
            </p:cNvCxnSpPr>
            <p:nvPr/>
          </p:nvCxnSpPr>
          <p:spPr>
            <a:xfrm>
              <a:off x="1493520" y="4422985"/>
              <a:ext cx="2090606"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5F2EAEDE-4377-43E5-B0C7-5F4F1248D60F}"/>
                </a:ext>
              </a:extLst>
            </p:cNvPr>
            <p:cNvCxnSpPr>
              <a:cxnSpLocks/>
            </p:cNvCxnSpPr>
            <p:nvPr/>
          </p:nvCxnSpPr>
          <p:spPr>
            <a:xfrm>
              <a:off x="3644900" y="4422985"/>
              <a:ext cx="1071973"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7BADADD-68B9-41A1-BA1C-19E761B8A045}"/>
                </a:ext>
              </a:extLst>
            </p:cNvPr>
            <p:cNvCxnSpPr>
              <a:cxnSpLocks/>
            </p:cNvCxnSpPr>
            <p:nvPr/>
          </p:nvCxnSpPr>
          <p:spPr>
            <a:xfrm>
              <a:off x="4936968" y="4422985"/>
              <a:ext cx="1090511"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F2EAEDE-4377-43E5-B0C7-5F4F1248D60F}"/>
                </a:ext>
              </a:extLst>
            </p:cNvPr>
            <p:cNvCxnSpPr>
              <a:cxnSpLocks/>
            </p:cNvCxnSpPr>
            <p:nvPr/>
          </p:nvCxnSpPr>
          <p:spPr>
            <a:xfrm>
              <a:off x="3439160" y="3455555"/>
              <a:ext cx="2202239"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38" name="直線コネクタ 37">
            <a:extLst>
              <a:ext uri="{FF2B5EF4-FFF2-40B4-BE49-F238E27FC236}">
                <a16:creationId xmlns:a16="http://schemas.microsoft.com/office/drawing/2014/main" id="{E7028BE9-E968-40CE-BE95-E36592DD970A}"/>
              </a:ext>
            </a:extLst>
          </p:cNvPr>
          <p:cNvCxnSpPr>
            <a:cxnSpLocks/>
          </p:cNvCxnSpPr>
          <p:nvPr/>
        </p:nvCxnSpPr>
        <p:spPr>
          <a:xfrm>
            <a:off x="10990942" y="3344791"/>
            <a:ext cx="805543"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フリーフォーム: 図形 45">
            <a:extLst>
              <a:ext uri="{FF2B5EF4-FFF2-40B4-BE49-F238E27FC236}">
                <a16:creationId xmlns:a16="http://schemas.microsoft.com/office/drawing/2014/main" id="{A88DD809-ED99-4C38-B549-8893DD413418}"/>
              </a:ext>
            </a:extLst>
          </p:cNvPr>
          <p:cNvSpPr/>
          <p:nvPr/>
        </p:nvSpPr>
        <p:spPr>
          <a:xfrm>
            <a:off x="4151085" y="3361492"/>
            <a:ext cx="7242629" cy="1386114"/>
          </a:xfrm>
          <a:custGeom>
            <a:avLst/>
            <a:gdLst>
              <a:gd name="connsiteX0" fmla="*/ 7242629 w 7242629"/>
              <a:gd name="connsiteY0" fmla="*/ 0 h 1386114"/>
              <a:gd name="connsiteX1" fmla="*/ 7242629 w 7242629"/>
              <a:gd name="connsiteY1" fmla="*/ 1386114 h 1386114"/>
              <a:gd name="connsiteX2" fmla="*/ 0 w 7242629"/>
              <a:gd name="connsiteY2" fmla="*/ 1386114 h 1386114"/>
              <a:gd name="connsiteX3" fmla="*/ 0 w 7242629"/>
              <a:gd name="connsiteY3" fmla="*/ 1045028 h 1386114"/>
            </a:gdLst>
            <a:ahLst/>
            <a:cxnLst>
              <a:cxn ang="0">
                <a:pos x="connsiteX0" y="connsiteY0"/>
              </a:cxn>
              <a:cxn ang="0">
                <a:pos x="connsiteX1" y="connsiteY1"/>
              </a:cxn>
              <a:cxn ang="0">
                <a:pos x="connsiteX2" y="connsiteY2"/>
              </a:cxn>
              <a:cxn ang="0">
                <a:pos x="connsiteX3" y="connsiteY3"/>
              </a:cxn>
            </a:cxnLst>
            <a:rect l="l" t="t" r="r" b="b"/>
            <a:pathLst>
              <a:path w="7242629" h="1386114">
                <a:moveTo>
                  <a:pt x="7242629" y="0"/>
                </a:moveTo>
                <a:lnTo>
                  <a:pt x="7242629" y="1386114"/>
                </a:lnTo>
                <a:lnTo>
                  <a:pt x="0" y="1386114"/>
                </a:lnTo>
                <a:lnTo>
                  <a:pt x="0" y="1045028"/>
                </a:lnTo>
              </a:path>
            </a:pathLst>
          </a:cu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0C045A0D-2C3F-422A-91B0-8ECC125CA00F}"/>
              </a:ext>
            </a:extLst>
          </p:cNvPr>
          <p:cNvSpPr/>
          <p:nvPr/>
        </p:nvSpPr>
        <p:spPr>
          <a:xfrm>
            <a:off x="1006933" y="5007892"/>
            <a:ext cx="5654313" cy="769433"/>
          </a:xfrm>
          <a:prstGeom prst="rect">
            <a:avLst/>
          </a:prstGeom>
          <a:noFill/>
          <a:ln w="571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a:extLst>
              <a:ext uri="{FF2B5EF4-FFF2-40B4-BE49-F238E27FC236}">
                <a16:creationId xmlns:a16="http://schemas.microsoft.com/office/drawing/2014/main" id="{8EDDE307-D817-4BCA-BDEC-CB35902ED29F}"/>
              </a:ext>
            </a:extLst>
          </p:cNvPr>
          <p:cNvGrpSpPr/>
          <p:nvPr/>
        </p:nvGrpSpPr>
        <p:grpSpPr>
          <a:xfrm>
            <a:off x="6428421" y="4946359"/>
            <a:ext cx="257736" cy="224939"/>
            <a:chOff x="2924547" y="5306271"/>
            <a:chExt cx="257736" cy="224939"/>
          </a:xfrm>
        </p:grpSpPr>
        <p:sp>
          <p:nvSpPr>
            <p:cNvPr id="39" name="フリーフォーム: 図形 38">
              <a:extLst>
                <a:ext uri="{FF2B5EF4-FFF2-40B4-BE49-F238E27FC236}">
                  <a16:creationId xmlns:a16="http://schemas.microsoft.com/office/drawing/2014/main" id="{A20A2D4A-5FBC-4B06-9E42-053DD4DC2180}"/>
                </a:ext>
              </a:extLst>
            </p:cNvPr>
            <p:cNvSpPr/>
            <p:nvPr/>
          </p:nvSpPr>
          <p:spPr>
            <a:xfrm>
              <a:off x="2951631" y="5367805"/>
              <a:ext cx="172658" cy="133216"/>
            </a:xfrm>
            <a:custGeom>
              <a:avLst/>
              <a:gdLst>
                <a:gd name="connsiteX0" fmla="*/ 0 w 281940"/>
                <a:gd name="connsiteY0" fmla="*/ 0 h 232410"/>
                <a:gd name="connsiteX1" fmla="*/ 0 w 281940"/>
                <a:gd name="connsiteY1" fmla="*/ 232410 h 232410"/>
                <a:gd name="connsiteX2" fmla="*/ 281940 w 281940"/>
                <a:gd name="connsiteY2" fmla="*/ 232410 h 232410"/>
                <a:gd name="connsiteX3" fmla="*/ 0 w 281940"/>
                <a:gd name="connsiteY3" fmla="*/ 0 h 232410"/>
              </a:gdLst>
              <a:ahLst/>
              <a:cxnLst>
                <a:cxn ang="0">
                  <a:pos x="connsiteX0" y="connsiteY0"/>
                </a:cxn>
                <a:cxn ang="0">
                  <a:pos x="connsiteX1" y="connsiteY1"/>
                </a:cxn>
                <a:cxn ang="0">
                  <a:pos x="connsiteX2" y="connsiteY2"/>
                </a:cxn>
                <a:cxn ang="0">
                  <a:pos x="connsiteX3" y="connsiteY3"/>
                </a:cxn>
              </a:cxnLst>
              <a:rect l="l" t="t" r="r" b="b"/>
              <a:pathLst>
                <a:path w="281940" h="232410">
                  <a:moveTo>
                    <a:pt x="0" y="0"/>
                  </a:moveTo>
                  <a:lnTo>
                    <a:pt x="0" y="232410"/>
                  </a:lnTo>
                  <a:lnTo>
                    <a:pt x="281940" y="232410"/>
                  </a:lnTo>
                  <a:lnTo>
                    <a:pt x="0" y="0"/>
                  </a:lnTo>
                  <a:close/>
                </a:path>
              </a:pathLst>
            </a:cu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フリーフォーム: 図形 39">
              <a:extLst>
                <a:ext uri="{FF2B5EF4-FFF2-40B4-BE49-F238E27FC236}">
                  <a16:creationId xmlns:a16="http://schemas.microsoft.com/office/drawing/2014/main" id="{26F4AE88-0150-485F-8E0C-A35E7349BF36}"/>
                </a:ext>
              </a:extLst>
            </p:cNvPr>
            <p:cNvSpPr/>
            <p:nvPr/>
          </p:nvSpPr>
          <p:spPr>
            <a:xfrm>
              <a:off x="2924547" y="5306271"/>
              <a:ext cx="257736" cy="224939"/>
            </a:xfrm>
            <a:custGeom>
              <a:avLst/>
              <a:gdLst>
                <a:gd name="connsiteX0" fmla="*/ 0 w 392430"/>
                <a:gd name="connsiteY0" fmla="*/ 68580 h 392430"/>
                <a:gd name="connsiteX1" fmla="*/ 392430 w 392430"/>
                <a:gd name="connsiteY1" fmla="*/ 392430 h 392430"/>
                <a:gd name="connsiteX2" fmla="*/ 392430 w 392430"/>
                <a:gd name="connsiteY2" fmla="*/ 0 h 392430"/>
                <a:gd name="connsiteX3" fmla="*/ 0 w 392430"/>
                <a:gd name="connsiteY3" fmla="*/ 68580 h 392430"/>
              </a:gdLst>
              <a:ahLst/>
              <a:cxnLst>
                <a:cxn ang="0">
                  <a:pos x="connsiteX0" y="connsiteY0"/>
                </a:cxn>
                <a:cxn ang="0">
                  <a:pos x="connsiteX1" y="connsiteY1"/>
                </a:cxn>
                <a:cxn ang="0">
                  <a:pos x="connsiteX2" y="connsiteY2"/>
                </a:cxn>
                <a:cxn ang="0">
                  <a:pos x="connsiteX3" y="connsiteY3"/>
                </a:cxn>
              </a:cxnLst>
              <a:rect l="l" t="t" r="r" b="b"/>
              <a:pathLst>
                <a:path w="392430" h="392430">
                  <a:moveTo>
                    <a:pt x="0" y="68580"/>
                  </a:moveTo>
                  <a:lnTo>
                    <a:pt x="392430" y="392430"/>
                  </a:lnTo>
                  <a:lnTo>
                    <a:pt x="392430" y="0"/>
                  </a:lnTo>
                  <a:lnTo>
                    <a:pt x="0" y="6858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正方形/長方形 10">
            <a:extLst>
              <a:ext uri="{FF2B5EF4-FFF2-40B4-BE49-F238E27FC236}">
                <a16:creationId xmlns:a16="http://schemas.microsoft.com/office/drawing/2014/main" id="{82BCA0CA-9BB7-41FE-B3E7-F0664F80D445}"/>
              </a:ext>
            </a:extLst>
          </p:cNvPr>
          <p:cNvSpPr/>
          <p:nvPr/>
        </p:nvSpPr>
        <p:spPr>
          <a:xfrm>
            <a:off x="1059130" y="5354503"/>
            <a:ext cx="5549917" cy="369332"/>
          </a:xfrm>
          <a:prstGeom prst="rect">
            <a:avLst/>
          </a:prstGeom>
        </p:spPr>
        <p:txBody>
          <a:bodyPr wrap="none">
            <a:spAutoFit/>
          </a:bodyPr>
          <a:lstStyle/>
          <a:p>
            <a:r>
              <a:rPr lang="en-US" altLang="ja-JP" dirty="0" err="1"/>
              <a:t>Modelica</a:t>
            </a:r>
            <a:r>
              <a:rPr lang="ja-JP" altLang="en-US" dirty="0"/>
              <a:t>言語では、階層を「</a:t>
            </a:r>
            <a:r>
              <a:rPr lang="en-US" altLang="ja-JP" dirty="0"/>
              <a:t>.(</a:t>
            </a:r>
            <a:r>
              <a:rPr lang="ja-JP" altLang="en-US" dirty="0"/>
              <a:t>ドット</a:t>
            </a:r>
            <a:r>
              <a:rPr lang="en-US" altLang="ja-JP" dirty="0"/>
              <a:t>)</a:t>
            </a:r>
            <a:r>
              <a:rPr lang="ja-JP" altLang="en-US" dirty="0"/>
              <a:t>」で表します</a:t>
            </a:r>
          </a:p>
        </p:txBody>
      </p:sp>
      <p:sp>
        <p:nvSpPr>
          <p:cNvPr id="13" name="正方形/長方形 12">
            <a:extLst>
              <a:ext uri="{FF2B5EF4-FFF2-40B4-BE49-F238E27FC236}">
                <a16:creationId xmlns:a16="http://schemas.microsoft.com/office/drawing/2014/main" id="{B3A7CA4E-0343-4B56-9F91-EB934D6A55DF}"/>
              </a:ext>
            </a:extLst>
          </p:cNvPr>
          <p:cNvSpPr/>
          <p:nvPr/>
        </p:nvSpPr>
        <p:spPr>
          <a:xfrm>
            <a:off x="3299630" y="5023248"/>
            <a:ext cx="853119" cy="369332"/>
          </a:xfrm>
          <a:prstGeom prst="rect">
            <a:avLst/>
          </a:prstGeom>
        </p:spPr>
        <p:txBody>
          <a:bodyPr wrap="none">
            <a:spAutoFit/>
          </a:bodyPr>
          <a:lstStyle/>
          <a:p>
            <a:r>
              <a:rPr lang="en-US" altLang="ja-JP" i="1" dirty="0">
                <a:effectLst>
                  <a:outerShdw blurRad="38100" dist="38100" dir="2700000" algn="tl">
                    <a:srgbClr val="000000">
                      <a:alpha val="43137"/>
                    </a:srgbClr>
                  </a:outerShdw>
                </a:effectLst>
              </a:rPr>
              <a:t>Memo</a:t>
            </a:r>
          </a:p>
        </p:txBody>
      </p:sp>
      <p:cxnSp>
        <p:nvCxnSpPr>
          <p:cNvPr id="10" name="カギ線コネクタ 9"/>
          <p:cNvCxnSpPr/>
          <p:nvPr/>
        </p:nvCxnSpPr>
        <p:spPr>
          <a:xfrm>
            <a:off x="4253473" y="3461957"/>
            <a:ext cx="3301116" cy="302556"/>
          </a:xfrm>
          <a:prstGeom prst="bentConnector3">
            <a:avLst>
              <a:gd name="adj1" fmla="val 445"/>
            </a:avLst>
          </a:prstGeom>
          <a:ln w="28575">
            <a:solidFill>
              <a:srgbClr val="FF0000"/>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4933460" y="3484603"/>
            <a:ext cx="1854995" cy="338554"/>
          </a:xfrm>
          <a:prstGeom prst="rect">
            <a:avLst/>
          </a:prstGeom>
          <a:noFill/>
        </p:spPr>
        <p:txBody>
          <a:bodyPr wrap="none" rtlCol="0">
            <a:spAutoFit/>
          </a:bodyPr>
          <a:lstStyle/>
          <a:p>
            <a:r>
              <a:rPr kumimoji="1" lang="ja-JP" altLang="en-US" sz="1600" dirty="0">
                <a:solidFill>
                  <a:schemeClr val="accent1">
                    <a:lumMod val="75000"/>
                  </a:schemeClr>
                </a:solidFill>
              </a:rPr>
              <a:t>インスタンスの中身</a:t>
            </a:r>
          </a:p>
        </p:txBody>
      </p:sp>
    </p:spTree>
    <p:extLst>
      <p:ext uri="{BB962C8B-B14F-4D97-AF65-F5344CB8AC3E}">
        <p14:creationId xmlns:p14="http://schemas.microsoft.com/office/powerpoint/2010/main" val="891345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2455767" y="1507112"/>
            <a:ext cx="5011833" cy="1611760"/>
          </a:xfrm>
          <a:prstGeom prst="rect">
            <a:avLst/>
          </a:prstGeom>
        </p:spPr>
      </p:pic>
      <p:sp>
        <p:nvSpPr>
          <p:cNvPr id="2" name="スライド番号プレースホルダー 1">
            <a:extLst>
              <a:ext uri="{FF2B5EF4-FFF2-40B4-BE49-F238E27FC236}">
                <a16:creationId xmlns:a16="http://schemas.microsoft.com/office/drawing/2014/main" id="{7655272F-F346-4D67-980D-F5DAC34C0D26}"/>
              </a:ext>
            </a:extLst>
          </p:cNvPr>
          <p:cNvSpPr>
            <a:spLocks noGrp="1"/>
          </p:cNvSpPr>
          <p:nvPr>
            <p:ph type="sldNum" sz="quarter" idx="12"/>
          </p:nvPr>
        </p:nvSpPr>
        <p:spPr/>
        <p:txBody>
          <a:bodyPr/>
          <a:lstStyle/>
          <a:p>
            <a:fld id="{D836F367-8F14-4921-8441-15DE2D973248}" type="slidenum">
              <a:rPr kumimoji="1" lang="ja-JP" altLang="en-US" smtClean="0"/>
              <a:t>13</a:t>
            </a:fld>
            <a:endParaRPr kumimoji="1" lang="ja-JP" altLang="en-US"/>
          </a:p>
        </p:txBody>
      </p:sp>
      <p:sp>
        <p:nvSpPr>
          <p:cNvPr id="3" name="Shape 130">
            <a:extLst>
              <a:ext uri="{FF2B5EF4-FFF2-40B4-BE49-F238E27FC236}">
                <a16:creationId xmlns:a16="http://schemas.microsoft.com/office/drawing/2014/main" id="{2EDF6CCC-97C9-4981-8AF2-09ED5C8EF2EF}"/>
              </a:ext>
            </a:extLst>
          </p:cNvPr>
          <p:cNvSpPr/>
          <p:nvPr/>
        </p:nvSpPr>
        <p:spPr>
          <a:xfrm>
            <a:off x="179666" y="87415"/>
            <a:ext cx="3675686"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a:t>
            </a:r>
            <a:r>
              <a:rPr lang="en-US" altLang="ja-JP" dirty="0"/>
              <a:t>a</a:t>
            </a:r>
            <a:r>
              <a:rPr lang="ja-JP" altLang="en-US" dirty="0"/>
              <a:t>を入力」の作成</a:t>
            </a:r>
            <a:r>
              <a:rPr lang="en-US" altLang="ja-JP" dirty="0"/>
              <a:t>3</a:t>
            </a:r>
            <a:endParaRPr lang="ja-JP" altLang="en-US" dirty="0"/>
          </a:p>
        </p:txBody>
      </p:sp>
      <p:grpSp>
        <p:nvGrpSpPr>
          <p:cNvPr id="4" name="グループ化 3">
            <a:extLst>
              <a:ext uri="{FF2B5EF4-FFF2-40B4-BE49-F238E27FC236}">
                <a16:creationId xmlns:a16="http://schemas.microsoft.com/office/drawing/2014/main" id="{29FBC6F9-3685-4741-A308-CAB5E4D92038}"/>
              </a:ext>
            </a:extLst>
          </p:cNvPr>
          <p:cNvGrpSpPr/>
          <p:nvPr/>
        </p:nvGrpSpPr>
        <p:grpSpPr>
          <a:xfrm>
            <a:off x="504894" y="746128"/>
            <a:ext cx="7348160" cy="646331"/>
            <a:chOff x="254945" y="903513"/>
            <a:chExt cx="7348160" cy="646331"/>
          </a:xfrm>
        </p:grpSpPr>
        <p:sp>
          <p:nvSpPr>
            <p:cNvPr id="5" name="テキスト ボックス 4">
              <a:extLst>
                <a:ext uri="{FF2B5EF4-FFF2-40B4-BE49-F238E27FC236}">
                  <a16:creationId xmlns:a16="http://schemas.microsoft.com/office/drawing/2014/main" id="{995EB54C-6D3F-4205-90AB-CBDE4AD4B617}"/>
                </a:ext>
              </a:extLst>
            </p:cNvPr>
            <p:cNvSpPr txBox="1"/>
            <p:nvPr/>
          </p:nvSpPr>
          <p:spPr>
            <a:xfrm>
              <a:off x="620103" y="903513"/>
              <a:ext cx="6983002" cy="646331"/>
            </a:xfrm>
            <a:prstGeom prst="rect">
              <a:avLst/>
            </a:prstGeom>
            <a:noFill/>
          </p:spPr>
          <p:txBody>
            <a:bodyPr wrap="none" rtlCol="0">
              <a:spAutoFit/>
            </a:bodyPr>
            <a:lstStyle/>
            <a:p>
              <a:r>
                <a:rPr lang="ja-JP" altLang="en-US" dirty="0"/>
                <a:t>パラメータ「</a:t>
              </a:r>
              <a:r>
                <a:rPr lang="en-US" altLang="ja-JP" dirty="0"/>
                <a:t>a</a:t>
              </a:r>
              <a:r>
                <a:rPr lang="ja-JP" altLang="en-US" dirty="0"/>
                <a:t>」と、「</a:t>
              </a:r>
              <a:r>
                <a:rPr lang="en-US" altLang="ja-JP" dirty="0"/>
                <a:t>port1</a:t>
              </a:r>
              <a:r>
                <a:rPr lang="ja-JP" altLang="en-US" dirty="0"/>
                <a:t>」の変数「</a:t>
              </a:r>
              <a:r>
                <a:rPr lang="en-US" altLang="ja-JP" dirty="0" err="1"/>
                <a:t>var</a:t>
              </a:r>
              <a:r>
                <a:rPr lang="ja-JP" altLang="en-US" dirty="0"/>
                <a:t>」を結び付けるため、</a:t>
              </a:r>
              <a:endParaRPr lang="en-US" altLang="ja-JP" dirty="0"/>
            </a:p>
            <a:p>
              <a:r>
                <a:rPr lang="ja-JP" altLang="en-US" dirty="0"/>
                <a:t>以下の式を</a:t>
              </a:r>
              <a:r>
                <a:rPr lang="en-US" altLang="ja-JP" dirty="0"/>
                <a:t>equation</a:t>
              </a:r>
              <a:r>
                <a:rPr lang="ja-JP" altLang="en-US" dirty="0"/>
                <a:t>セクションに記述します。</a:t>
              </a:r>
            </a:p>
          </p:txBody>
        </p:sp>
        <p:sp>
          <p:nvSpPr>
            <p:cNvPr id="6" name="テキスト ボックス 5">
              <a:extLst>
                <a:ext uri="{FF2B5EF4-FFF2-40B4-BE49-F238E27FC236}">
                  <a16:creationId xmlns:a16="http://schemas.microsoft.com/office/drawing/2014/main" id="{745AB4CA-98EF-429E-83F1-99FDAA0270FE}"/>
                </a:ext>
              </a:extLst>
            </p:cNvPr>
            <p:cNvSpPr txBox="1"/>
            <p:nvPr/>
          </p:nvSpPr>
          <p:spPr>
            <a:xfrm>
              <a:off x="254945" y="929767"/>
              <a:ext cx="415498" cy="369332"/>
            </a:xfrm>
            <a:prstGeom prst="rect">
              <a:avLst/>
            </a:prstGeom>
            <a:noFill/>
          </p:spPr>
          <p:txBody>
            <a:bodyPr wrap="none" rtlCol="0">
              <a:spAutoFit/>
            </a:bodyPr>
            <a:lstStyle/>
            <a:p>
              <a:r>
                <a:rPr kumimoji="1" lang="ja-JP" altLang="en-US" dirty="0"/>
                <a:t>④</a:t>
              </a:r>
            </a:p>
          </p:txBody>
        </p:sp>
      </p:grpSp>
      <p:cxnSp>
        <p:nvCxnSpPr>
          <p:cNvPr id="9" name="直線コネクタ 8">
            <a:extLst>
              <a:ext uri="{FF2B5EF4-FFF2-40B4-BE49-F238E27FC236}">
                <a16:creationId xmlns:a16="http://schemas.microsoft.com/office/drawing/2014/main" id="{568C4742-2238-400A-8B25-0B50D1967FF2}"/>
              </a:ext>
            </a:extLst>
          </p:cNvPr>
          <p:cNvCxnSpPr>
            <a:cxnSpLocks/>
          </p:cNvCxnSpPr>
          <p:nvPr/>
        </p:nvCxnSpPr>
        <p:spPr>
          <a:xfrm>
            <a:off x="3160137" y="2821621"/>
            <a:ext cx="2077343"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C87A0267-25A0-46EF-9D1D-489D1A842FAC}"/>
              </a:ext>
            </a:extLst>
          </p:cNvPr>
          <p:cNvSpPr txBox="1"/>
          <p:nvPr/>
        </p:nvSpPr>
        <p:spPr>
          <a:xfrm>
            <a:off x="870052" y="3337243"/>
            <a:ext cx="8468985" cy="400110"/>
          </a:xfrm>
          <a:prstGeom prst="rect">
            <a:avLst/>
          </a:prstGeom>
          <a:noFill/>
        </p:spPr>
        <p:txBody>
          <a:bodyPr wrap="none" rtlCol="0">
            <a:spAutoFit/>
          </a:bodyPr>
          <a:lstStyle/>
          <a:p>
            <a:r>
              <a:rPr kumimoji="1" lang="en-US" altLang="ja-JP" sz="2000" dirty="0" err="1"/>
              <a:t>Input_a</a:t>
            </a:r>
            <a:r>
              <a:rPr kumimoji="1" lang="ja-JP" altLang="en-US" sz="2000" dirty="0"/>
              <a:t>の値を</a:t>
            </a:r>
            <a:r>
              <a:rPr kumimoji="1" lang="en-US" altLang="ja-JP" sz="2000" dirty="0"/>
              <a:t>Port</a:t>
            </a:r>
            <a:r>
              <a:rPr kumimoji="1" lang="ja-JP" altLang="en-US" sz="2000" dirty="0"/>
              <a:t>によって他のブロックへ受け渡せるようになります。</a:t>
            </a:r>
          </a:p>
        </p:txBody>
      </p:sp>
      <p:grpSp>
        <p:nvGrpSpPr>
          <p:cNvPr id="22" name="グループ化 21">
            <a:extLst>
              <a:ext uri="{FF2B5EF4-FFF2-40B4-BE49-F238E27FC236}">
                <a16:creationId xmlns:a16="http://schemas.microsoft.com/office/drawing/2014/main" id="{D8A44933-E9DD-4C41-AF54-740596C27BF0}"/>
              </a:ext>
            </a:extLst>
          </p:cNvPr>
          <p:cNvGrpSpPr/>
          <p:nvPr/>
        </p:nvGrpSpPr>
        <p:grpSpPr>
          <a:xfrm>
            <a:off x="1869532" y="3975839"/>
            <a:ext cx="7828491" cy="2190687"/>
            <a:chOff x="2592564" y="4048147"/>
            <a:chExt cx="5744585" cy="1607536"/>
          </a:xfrm>
        </p:grpSpPr>
        <p:sp>
          <p:nvSpPr>
            <p:cNvPr id="8" name="正方形/長方形 7">
              <a:extLst>
                <a:ext uri="{FF2B5EF4-FFF2-40B4-BE49-F238E27FC236}">
                  <a16:creationId xmlns:a16="http://schemas.microsoft.com/office/drawing/2014/main" id="{1E586F51-766F-49C5-B788-18B43532C197}"/>
                </a:ext>
              </a:extLst>
            </p:cNvPr>
            <p:cNvSpPr/>
            <p:nvPr/>
          </p:nvSpPr>
          <p:spPr>
            <a:xfrm>
              <a:off x="2592564" y="4048147"/>
              <a:ext cx="2592593" cy="160753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CFEAB23C-900D-424D-87F2-EFF1B3EF3BE5}"/>
                </a:ext>
              </a:extLst>
            </p:cNvPr>
            <p:cNvSpPr/>
            <p:nvPr/>
          </p:nvSpPr>
          <p:spPr>
            <a:xfrm>
              <a:off x="4736055" y="4230813"/>
              <a:ext cx="1105319" cy="12040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1" name="直線コネクタ 10">
              <a:extLst>
                <a:ext uri="{FF2B5EF4-FFF2-40B4-BE49-F238E27FC236}">
                  <a16:creationId xmlns:a16="http://schemas.microsoft.com/office/drawing/2014/main" id="{A542EDFC-92E2-4030-A2A8-417C2D5E7CD1}"/>
                </a:ext>
              </a:extLst>
            </p:cNvPr>
            <p:cNvCxnSpPr>
              <a:cxnSpLocks/>
              <a:stCxn id="12" idx="3"/>
            </p:cNvCxnSpPr>
            <p:nvPr/>
          </p:nvCxnSpPr>
          <p:spPr>
            <a:xfrm>
              <a:off x="5841374" y="4832821"/>
              <a:ext cx="1301675" cy="8067"/>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B4AB3E58-8697-4F14-A01C-0C2808F7D07B}"/>
                </a:ext>
              </a:extLst>
            </p:cNvPr>
            <p:cNvSpPr txBox="1"/>
            <p:nvPr/>
          </p:nvSpPr>
          <p:spPr>
            <a:xfrm>
              <a:off x="3827139" y="4563863"/>
              <a:ext cx="482664" cy="519450"/>
            </a:xfrm>
            <a:prstGeom prst="rect">
              <a:avLst/>
            </a:prstGeom>
            <a:noFill/>
          </p:spPr>
          <p:txBody>
            <a:bodyPr wrap="square" rtlCol="0">
              <a:spAutoFit/>
            </a:bodyPr>
            <a:lstStyle/>
            <a:p>
              <a:r>
                <a:rPr kumimoji="1" lang="en-US" altLang="ja-JP" sz="4000" dirty="0"/>
                <a:t>a</a:t>
              </a:r>
              <a:endParaRPr kumimoji="1" lang="ja-JP" altLang="en-US" sz="4000" dirty="0"/>
            </a:p>
          </p:txBody>
        </p:sp>
        <p:sp>
          <p:nvSpPr>
            <p:cNvPr id="17" name="テキスト ボックス 16">
              <a:extLst>
                <a:ext uri="{FF2B5EF4-FFF2-40B4-BE49-F238E27FC236}">
                  <a16:creationId xmlns:a16="http://schemas.microsoft.com/office/drawing/2014/main" id="{833221B7-78F3-4E96-A4CA-B93776401400}"/>
                </a:ext>
              </a:extLst>
            </p:cNvPr>
            <p:cNvSpPr txBox="1"/>
            <p:nvPr/>
          </p:nvSpPr>
          <p:spPr>
            <a:xfrm>
              <a:off x="3511644" y="4090280"/>
              <a:ext cx="965325" cy="338772"/>
            </a:xfrm>
            <a:prstGeom prst="rect">
              <a:avLst/>
            </a:prstGeom>
            <a:noFill/>
          </p:spPr>
          <p:txBody>
            <a:bodyPr wrap="square" rtlCol="0">
              <a:spAutoFit/>
            </a:bodyPr>
            <a:lstStyle/>
            <a:p>
              <a:r>
                <a:rPr kumimoji="1" lang="en-US" altLang="ja-JP" sz="2400" dirty="0" err="1"/>
                <a:t>Input_a</a:t>
              </a:r>
              <a:endParaRPr kumimoji="1" lang="ja-JP" altLang="en-US" sz="2400" dirty="0"/>
            </a:p>
          </p:txBody>
        </p:sp>
        <p:grpSp>
          <p:nvGrpSpPr>
            <p:cNvPr id="18" name="グループ化 17">
              <a:extLst>
                <a:ext uri="{FF2B5EF4-FFF2-40B4-BE49-F238E27FC236}">
                  <a16:creationId xmlns:a16="http://schemas.microsoft.com/office/drawing/2014/main" id="{67AB84D9-EABB-493E-92A4-491E6D53CB59}"/>
                </a:ext>
              </a:extLst>
            </p:cNvPr>
            <p:cNvGrpSpPr/>
            <p:nvPr/>
          </p:nvGrpSpPr>
          <p:grpSpPr>
            <a:xfrm>
              <a:off x="4926781" y="4601230"/>
              <a:ext cx="679447" cy="532483"/>
              <a:chOff x="7143209" y="4413264"/>
              <a:chExt cx="810659" cy="632851"/>
            </a:xfrm>
          </p:grpSpPr>
          <p:sp>
            <p:nvSpPr>
              <p:cNvPr id="16" name="テキスト ボックス 15">
                <a:extLst>
                  <a:ext uri="{FF2B5EF4-FFF2-40B4-BE49-F238E27FC236}">
                    <a16:creationId xmlns:a16="http://schemas.microsoft.com/office/drawing/2014/main" id="{B7D29B40-66E5-4CEC-BDBF-FCE0D4E82DFC}"/>
                  </a:ext>
                </a:extLst>
              </p:cNvPr>
              <p:cNvSpPr txBox="1"/>
              <p:nvPr/>
            </p:nvSpPr>
            <p:spPr>
              <a:xfrm>
                <a:off x="7190517" y="4461340"/>
                <a:ext cx="763351" cy="584775"/>
              </a:xfrm>
              <a:prstGeom prst="rect">
                <a:avLst/>
              </a:prstGeom>
              <a:noFill/>
            </p:spPr>
            <p:txBody>
              <a:bodyPr wrap="none" rtlCol="0">
                <a:spAutoFit/>
              </a:bodyPr>
              <a:lstStyle/>
              <a:p>
                <a:r>
                  <a:rPr kumimoji="1" lang="en-US" altLang="ja-JP" sz="3200" dirty="0" err="1"/>
                  <a:t>var</a:t>
                </a:r>
                <a:endParaRPr kumimoji="1" lang="ja-JP" altLang="en-US" sz="3200" dirty="0"/>
              </a:p>
            </p:txBody>
          </p:sp>
          <p:sp>
            <p:nvSpPr>
              <p:cNvPr id="15" name="楕円 14">
                <a:extLst>
                  <a:ext uri="{FF2B5EF4-FFF2-40B4-BE49-F238E27FC236}">
                    <a16:creationId xmlns:a16="http://schemas.microsoft.com/office/drawing/2014/main" id="{2A628501-5F40-4DF1-8179-031CF5354200}"/>
                  </a:ext>
                </a:extLst>
              </p:cNvPr>
              <p:cNvSpPr/>
              <p:nvPr/>
            </p:nvSpPr>
            <p:spPr>
              <a:xfrm>
                <a:off x="7143209" y="4413264"/>
                <a:ext cx="792075" cy="58477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21" name="楕円 20">
              <a:extLst>
                <a:ext uri="{FF2B5EF4-FFF2-40B4-BE49-F238E27FC236}">
                  <a16:creationId xmlns:a16="http://schemas.microsoft.com/office/drawing/2014/main" id="{933314BC-517C-4189-9F50-9EC3AB1FD654}"/>
                </a:ext>
              </a:extLst>
            </p:cNvPr>
            <p:cNvSpPr/>
            <p:nvPr/>
          </p:nvSpPr>
          <p:spPr>
            <a:xfrm>
              <a:off x="3596021" y="4563863"/>
              <a:ext cx="796572" cy="56676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20" name="直線コネクタ 19">
              <a:extLst>
                <a:ext uri="{FF2B5EF4-FFF2-40B4-BE49-F238E27FC236}">
                  <a16:creationId xmlns:a16="http://schemas.microsoft.com/office/drawing/2014/main" id="{7F756AFB-A8BA-45C0-A011-79F19F951180}"/>
                </a:ext>
              </a:extLst>
            </p:cNvPr>
            <p:cNvCxnSpPr>
              <a:cxnSpLocks/>
              <a:stCxn id="21" idx="6"/>
              <a:endCxn id="15" idx="2"/>
            </p:cNvCxnSpPr>
            <p:nvPr/>
          </p:nvCxnSpPr>
          <p:spPr>
            <a:xfrm>
              <a:off x="4392593" y="4847246"/>
              <a:ext cx="534188" cy="3"/>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5085FBE2-3889-496D-9375-215A2B45433D}"/>
                </a:ext>
              </a:extLst>
            </p:cNvPr>
            <p:cNvSpPr/>
            <p:nvPr/>
          </p:nvSpPr>
          <p:spPr>
            <a:xfrm>
              <a:off x="7143049" y="4315949"/>
              <a:ext cx="1194100" cy="114350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他の</a:t>
              </a:r>
              <a:endParaRPr kumimoji="1" lang="en-US" altLang="ja-JP" dirty="0">
                <a:solidFill>
                  <a:schemeClr val="tx1"/>
                </a:solidFill>
              </a:endParaRPr>
            </a:p>
            <a:p>
              <a:pPr algn="ctr"/>
              <a:r>
                <a:rPr kumimoji="1" lang="ja-JP" altLang="en-US" dirty="0">
                  <a:solidFill>
                    <a:schemeClr val="tx1"/>
                  </a:solidFill>
                </a:rPr>
                <a:t>モデル</a:t>
              </a:r>
            </a:p>
          </p:txBody>
        </p:sp>
      </p:grpSp>
      <p:sp>
        <p:nvSpPr>
          <p:cNvPr id="26" name="テキスト ボックス 25">
            <a:extLst>
              <a:ext uri="{FF2B5EF4-FFF2-40B4-BE49-F238E27FC236}">
                <a16:creationId xmlns:a16="http://schemas.microsoft.com/office/drawing/2014/main" id="{ACF6CB8E-7804-4D1C-944D-E2230E3AC38A}"/>
              </a:ext>
            </a:extLst>
          </p:cNvPr>
          <p:cNvSpPr txBox="1"/>
          <p:nvPr/>
        </p:nvSpPr>
        <p:spPr>
          <a:xfrm>
            <a:off x="5067160" y="4193959"/>
            <a:ext cx="756938" cy="461665"/>
          </a:xfrm>
          <a:prstGeom prst="rect">
            <a:avLst/>
          </a:prstGeom>
          <a:noFill/>
        </p:spPr>
        <p:txBody>
          <a:bodyPr wrap="none" rtlCol="0">
            <a:spAutoFit/>
          </a:bodyPr>
          <a:lstStyle/>
          <a:p>
            <a:r>
              <a:rPr lang="en-US" altLang="ja-JP" sz="2400" dirty="0"/>
              <a:t>p</a:t>
            </a:r>
            <a:r>
              <a:rPr kumimoji="1" lang="en-US" altLang="ja-JP" sz="2400" dirty="0"/>
              <a:t>ort</a:t>
            </a:r>
            <a:endParaRPr kumimoji="1" lang="ja-JP" altLang="en-US" sz="2400" dirty="0"/>
          </a:p>
        </p:txBody>
      </p:sp>
      <p:sp>
        <p:nvSpPr>
          <p:cNvPr id="29" name="テキスト ボックス 28">
            <a:extLst>
              <a:ext uri="{FF2B5EF4-FFF2-40B4-BE49-F238E27FC236}">
                <a16:creationId xmlns:a16="http://schemas.microsoft.com/office/drawing/2014/main" id="{4A60CE2F-1092-426B-9E71-8346F101B24B}"/>
              </a:ext>
            </a:extLst>
          </p:cNvPr>
          <p:cNvSpPr txBox="1"/>
          <p:nvPr/>
        </p:nvSpPr>
        <p:spPr>
          <a:xfrm>
            <a:off x="4537425" y="6338857"/>
            <a:ext cx="3518912" cy="400110"/>
          </a:xfrm>
          <a:prstGeom prst="rect">
            <a:avLst/>
          </a:prstGeom>
          <a:noFill/>
        </p:spPr>
        <p:txBody>
          <a:bodyPr wrap="none" rtlCol="0">
            <a:spAutoFit/>
          </a:bodyPr>
          <a:lstStyle/>
          <a:p>
            <a:r>
              <a:rPr kumimoji="1" lang="ja-JP" altLang="en-US" sz="2000" u="sng" dirty="0"/>
              <a:t>コネクターの役割のイメージ</a:t>
            </a:r>
          </a:p>
        </p:txBody>
      </p:sp>
      <p:sp>
        <p:nvSpPr>
          <p:cNvPr id="27" name="テキスト ボックス 26">
            <a:extLst>
              <a:ext uri="{FF2B5EF4-FFF2-40B4-BE49-F238E27FC236}">
                <a16:creationId xmlns:a16="http://schemas.microsoft.com/office/drawing/2014/main" id="{C87A0267-25A0-46EF-9D1D-489D1A842FAC}"/>
              </a:ext>
            </a:extLst>
          </p:cNvPr>
          <p:cNvSpPr txBox="1"/>
          <p:nvPr/>
        </p:nvSpPr>
        <p:spPr>
          <a:xfrm>
            <a:off x="7314886" y="5899111"/>
            <a:ext cx="3139001" cy="400110"/>
          </a:xfrm>
          <a:prstGeom prst="rect">
            <a:avLst/>
          </a:prstGeom>
          <a:noFill/>
        </p:spPr>
        <p:txBody>
          <a:bodyPr wrap="none" rtlCol="0">
            <a:spAutoFit/>
          </a:bodyPr>
          <a:lstStyle/>
          <a:p>
            <a:r>
              <a:rPr lang="en-US" altLang="ja-JP" sz="2000" dirty="0" err="1"/>
              <a:t>p</a:t>
            </a:r>
            <a:r>
              <a:rPr kumimoji="1" lang="en-US" altLang="ja-JP" sz="2000" dirty="0" err="1"/>
              <a:t>ort.var</a:t>
            </a:r>
            <a:r>
              <a:rPr kumimoji="1" lang="ja-JP" altLang="en-US" sz="2000" dirty="0"/>
              <a:t>の値を参照できる</a:t>
            </a:r>
          </a:p>
        </p:txBody>
      </p:sp>
    </p:spTree>
    <p:extLst>
      <p:ext uri="{BB962C8B-B14F-4D97-AF65-F5344CB8AC3E}">
        <p14:creationId xmlns:p14="http://schemas.microsoft.com/office/powerpoint/2010/main" val="1948941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80094D48-AF0F-4399-A608-1684C27105EB}"/>
              </a:ext>
            </a:extLst>
          </p:cNvPr>
          <p:cNvPicPr>
            <a:picLocks noChangeAspect="1"/>
          </p:cNvPicPr>
          <p:nvPr/>
        </p:nvPicPr>
        <p:blipFill>
          <a:blip r:embed="rId2"/>
          <a:stretch>
            <a:fillRect/>
          </a:stretch>
        </p:blipFill>
        <p:spPr>
          <a:xfrm>
            <a:off x="3521718" y="1240610"/>
            <a:ext cx="3991190" cy="4914078"/>
          </a:xfrm>
          <a:prstGeom prst="rect">
            <a:avLst/>
          </a:prstGeom>
        </p:spPr>
      </p:pic>
      <p:sp>
        <p:nvSpPr>
          <p:cNvPr id="2" name="スライド番号プレースホルダー 1">
            <a:extLst>
              <a:ext uri="{FF2B5EF4-FFF2-40B4-BE49-F238E27FC236}">
                <a16:creationId xmlns:a16="http://schemas.microsoft.com/office/drawing/2014/main" id="{7655272F-F346-4D67-980D-F5DAC34C0D26}"/>
              </a:ext>
            </a:extLst>
          </p:cNvPr>
          <p:cNvSpPr>
            <a:spLocks noGrp="1"/>
          </p:cNvSpPr>
          <p:nvPr>
            <p:ph type="sldNum" sz="quarter" idx="12"/>
          </p:nvPr>
        </p:nvSpPr>
        <p:spPr/>
        <p:txBody>
          <a:bodyPr/>
          <a:lstStyle/>
          <a:p>
            <a:fld id="{D836F367-8F14-4921-8441-15DE2D973248}" type="slidenum">
              <a:rPr kumimoji="1" lang="ja-JP" altLang="en-US" smtClean="0"/>
              <a:t>14</a:t>
            </a:fld>
            <a:endParaRPr kumimoji="1" lang="ja-JP" altLang="en-US"/>
          </a:p>
        </p:txBody>
      </p:sp>
      <p:sp>
        <p:nvSpPr>
          <p:cNvPr id="3" name="Shape 130">
            <a:extLst>
              <a:ext uri="{FF2B5EF4-FFF2-40B4-BE49-F238E27FC236}">
                <a16:creationId xmlns:a16="http://schemas.microsoft.com/office/drawing/2014/main" id="{2EDF6CCC-97C9-4981-8AF2-09ED5C8EF2EF}"/>
              </a:ext>
            </a:extLst>
          </p:cNvPr>
          <p:cNvSpPr/>
          <p:nvPr/>
        </p:nvSpPr>
        <p:spPr>
          <a:xfrm>
            <a:off x="179666" y="87415"/>
            <a:ext cx="3675686"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a:t>
            </a:r>
            <a:r>
              <a:rPr lang="en-US" altLang="ja-JP" dirty="0"/>
              <a:t>a</a:t>
            </a:r>
            <a:r>
              <a:rPr lang="ja-JP" altLang="en-US" dirty="0"/>
              <a:t>を入力」の作成</a:t>
            </a:r>
            <a:r>
              <a:rPr lang="en-US" altLang="ja-JP" dirty="0"/>
              <a:t>4</a:t>
            </a:r>
            <a:endParaRPr lang="ja-JP" altLang="en-US" dirty="0"/>
          </a:p>
        </p:txBody>
      </p:sp>
      <p:grpSp>
        <p:nvGrpSpPr>
          <p:cNvPr id="4" name="グループ化 3">
            <a:extLst>
              <a:ext uri="{FF2B5EF4-FFF2-40B4-BE49-F238E27FC236}">
                <a16:creationId xmlns:a16="http://schemas.microsoft.com/office/drawing/2014/main" id="{29FBC6F9-3685-4741-A308-CAB5E4D92038}"/>
              </a:ext>
            </a:extLst>
          </p:cNvPr>
          <p:cNvGrpSpPr/>
          <p:nvPr/>
        </p:nvGrpSpPr>
        <p:grpSpPr>
          <a:xfrm>
            <a:off x="518074" y="842146"/>
            <a:ext cx="7809825" cy="395586"/>
            <a:chOff x="254945" y="903513"/>
            <a:chExt cx="7809825" cy="395586"/>
          </a:xfrm>
        </p:grpSpPr>
        <p:sp>
          <p:nvSpPr>
            <p:cNvPr id="5" name="テキスト ボックス 4">
              <a:extLst>
                <a:ext uri="{FF2B5EF4-FFF2-40B4-BE49-F238E27FC236}">
                  <a16:creationId xmlns:a16="http://schemas.microsoft.com/office/drawing/2014/main" id="{995EB54C-6D3F-4205-90AB-CBDE4AD4B617}"/>
                </a:ext>
              </a:extLst>
            </p:cNvPr>
            <p:cNvSpPr txBox="1"/>
            <p:nvPr/>
          </p:nvSpPr>
          <p:spPr>
            <a:xfrm>
              <a:off x="620103" y="903513"/>
              <a:ext cx="7444667" cy="369332"/>
            </a:xfrm>
            <a:prstGeom prst="rect">
              <a:avLst/>
            </a:prstGeom>
            <a:noFill/>
          </p:spPr>
          <p:txBody>
            <a:bodyPr wrap="none" rtlCol="0">
              <a:spAutoFit/>
            </a:bodyPr>
            <a:lstStyle/>
            <a:p>
              <a:r>
                <a:rPr lang="ja-JP" altLang="en-US" dirty="0"/>
                <a:t>アイコンを以下のように設定します。これで「</a:t>
              </a:r>
              <a:r>
                <a:rPr lang="en-US" altLang="ja-JP" dirty="0" err="1"/>
                <a:t>Input_a</a:t>
              </a:r>
              <a:r>
                <a:rPr lang="ja-JP" altLang="en-US" dirty="0"/>
                <a:t>」の完成です。</a:t>
              </a:r>
              <a:endParaRPr lang="en-US" altLang="ja-JP" dirty="0"/>
            </a:p>
          </p:txBody>
        </p:sp>
        <p:sp>
          <p:nvSpPr>
            <p:cNvPr id="6" name="テキスト ボックス 5">
              <a:extLst>
                <a:ext uri="{FF2B5EF4-FFF2-40B4-BE49-F238E27FC236}">
                  <a16:creationId xmlns:a16="http://schemas.microsoft.com/office/drawing/2014/main" id="{745AB4CA-98EF-429E-83F1-99FDAA0270FE}"/>
                </a:ext>
              </a:extLst>
            </p:cNvPr>
            <p:cNvSpPr txBox="1"/>
            <p:nvPr/>
          </p:nvSpPr>
          <p:spPr>
            <a:xfrm>
              <a:off x="254945" y="929767"/>
              <a:ext cx="415498" cy="369332"/>
            </a:xfrm>
            <a:prstGeom prst="rect">
              <a:avLst/>
            </a:prstGeom>
            <a:noFill/>
          </p:spPr>
          <p:txBody>
            <a:bodyPr wrap="none" rtlCol="0">
              <a:spAutoFit/>
            </a:bodyPr>
            <a:lstStyle/>
            <a:p>
              <a:r>
                <a:rPr lang="ja-JP" altLang="en-US" dirty="0"/>
                <a:t>⑤</a:t>
              </a:r>
              <a:endParaRPr kumimoji="1" lang="ja-JP" altLang="en-US" dirty="0"/>
            </a:p>
          </p:txBody>
        </p:sp>
      </p:grpSp>
      <p:sp>
        <p:nvSpPr>
          <p:cNvPr id="13" name="四角形: 角を丸くする 32">
            <a:extLst>
              <a:ext uri="{FF2B5EF4-FFF2-40B4-BE49-F238E27FC236}">
                <a16:creationId xmlns:a16="http://schemas.microsoft.com/office/drawing/2014/main" id="{EF6A1E97-4669-4AD8-BD08-6A31DF3E8B20}"/>
              </a:ext>
            </a:extLst>
          </p:cNvPr>
          <p:cNvSpPr/>
          <p:nvPr/>
        </p:nvSpPr>
        <p:spPr>
          <a:xfrm>
            <a:off x="4843848" y="1211478"/>
            <a:ext cx="415499" cy="49375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14" name="直線矢印コネクタ 13">
            <a:extLst>
              <a:ext uri="{FF2B5EF4-FFF2-40B4-BE49-F238E27FC236}">
                <a16:creationId xmlns:a16="http://schemas.microsoft.com/office/drawing/2014/main" id="{707C37A2-E232-4276-8473-0C03D06CFA4D}"/>
              </a:ext>
            </a:extLst>
          </p:cNvPr>
          <p:cNvCxnSpPr>
            <a:cxnSpLocks/>
            <a:stCxn id="13" idx="2"/>
          </p:cNvCxnSpPr>
          <p:nvPr/>
        </p:nvCxnSpPr>
        <p:spPr>
          <a:xfrm>
            <a:off x="5051598" y="1705232"/>
            <a:ext cx="166692" cy="864973"/>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四角形: 角を丸くする 36">
            <a:extLst>
              <a:ext uri="{FF2B5EF4-FFF2-40B4-BE49-F238E27FC236}">
                <a16:creationId xmlns:a16="http://schemas.microsoft.com/office/drawing/2014/main" id="{0A5A85A7-CBD5-453D-A691-3D3DA9B342CA}"/>
              </a:ext>
            </a:extLst>
          </p:cNvPr>
          <p:cNvSpPr/>
          <p:nvPr/>
        </p:nvSpPr>
        <p:spPr>
          <a:xfrm>
            <a:off x="5624505" y="1211479"/>
            <a:ext cx="415499" cy="49375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17" name="直線矢印コネクタ 16">
            <a:extLst>
              <a:ext uri="{FF2B5EF4-FFF2-40B4-BE49-F238E27FC236}">
                <a16:creationId xmlns:a16="http://schemas.microsoft.com/office/drawing/2014/main" id="{44BD6392-6100-41B9-8A79-5B17B5AA2482}"/>
              </a:ext>
            </a:extLst>
          </p:cNvPr>
          <p:cNvCxnSpPr>
            <a:cxnSpLocks/>
            <a:stCxn id="16" idx="2"/>
          </p:cNvCxnSpPr>
          <p:nvPr/>
        </p:nvCxnSpPr>
        <p:spPr>
          <a:xfrm flipH="1">
            <a:off x="5535827" y="1705233"/>
            <a:ext cx="296428" cy="2150075"/>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正方形/長方形 11"/>
          <p:cNvSpPr/>
          <p:nvPr/>
        </p:nvSpPr>
        <p:spPr>
          <a:xfrm>
            <a:off x="933572" y="6199496"/>
            <a:ext cx="9734428" cy="646331"/>
          </a:xfrm>
          <a:prstGeom prst="rect">
            <a:avLst/>
          </a:prstGeom>
        </p:spPr>
        <p:txBody>
          <a:bodyPr wrap="square">
            <a:spAutoFit/>
          </a:bodyPr>
          <a:lstStyle/>
          <a:p>
            <a:r>
              <a:rPr lang="ja-JP" altLang="en-US" dirty="0"/>
              <a:t>チェックしてモデルに問題が無いか確認することをお勧めします。</a:t>
            </a:r>
            <a:endParaRPr lang="en-US" altLang="ja-JP" dirty="0"/>
          </a:p>
          <a:p>
            <a:r>
              <a:rPr lang="ja-JP" altLang="en-US" dirty="0"/>
              <a:t>今後作成するモデルについても同様にチェックすることでデバッグが楽になります。</a:t>
            </a:r>
          </a:p>
        </p:txBody>
      </p:sp>
    </p:spTree>
    <p:extLst>
      <p:ext uri="{BB962C8B-B14F-4D97-AF65-F5344CB8AC3E}">
        <p14:creationId xmlns:p14="http://schemas.microsoft.com/office/powerpoint/2010/main" val="2213372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6065519" y="4010034"/>
            <a:ext cx="5919573" cy="2466489"/>
          </a:xfrm>
          <a:prstGeom prst="rect">
            <a:avLst/>
          </a:prstGeom>
        </p:spPr>
      </p:pic>
      <p:sp>
        <p:nvSpPr>
          <p:cNvPr id="2" name="スライド番号プレースホルダー 1">
            <a:extLst>
              <a:ext uri="{FF2B5EF4-FFF2-40B4-BE49-F238E27FC236}">
                <a16:creationId xmlns:a16="http://schemas.microsoft.com/office/drawing/2014/main" id="{7655272F-F346-4D67-980D-F5DAC34C0D26}"/>
              </a:ext>
            </a:extLst>
          </p:cNvPr>
          <p:cNvSpPr>
            <a:spLocks noGrp="1"/>
          </p:cNvSpPr>
          <p:nvPr>
            <p:ph type="sldNum" sz="quarter" idx="12"/>
          </p:nvPr>
        </p:nvSpPr>
        <p:spPr/>
        <p:txBody>
          <a:bodyPr/>
          <a:lstStyle/>
          <a:p>
            <a:fld id="{D836F367-8F14-4921-8441-15DE2D973248}" type="slidenum">
              <a:rPr kumimoji="1" lang="ja-JP" altLang="en-US" smtClean="0"/>
              <a:t>15</a:t>
            </a:fld>
            <a:endParaRPr kumimoji="1" lang="ja-JP" altLang="en-US"/>
          </a:p>
        </p:txBody>
      </p:sp>
      <p:sp>
        <p:nvSpPr>
          <p:cNvPr id="3" name="Shape 130">
            <a:extLst>
              <a:ext uri="{FF2B5EF4-FFF2-40B4-BE49-F238E27FC236}">
                <a16:creationId xmlns:a16="http://schemas.microsoft.com/office/drawing/2014/main" id="{2EDF6CCC-97C9-4981-8AF2-09ED5C8EF2EF}"/>
              </a:ext>
            </a:extLst>
          </p:cNvPr>
          <p:cNvSpPr/>
          <p:nvPr/>
        </p:nvSpPr>
        <p:spPr>
          <a:xfrm>
            <a:off x="179666" y="87415"/>
            <a:ext cx="624850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a:t>
            </a:r>
            <a:r>
              <a:rPr lang="en-US" altLang="ja-JP" dirty="0"/>
              <a:t>b</a:t>
            </a:r>
            <a:r>
              <a:rPr lang="ja-JP" altLang="en-US" dirty="0"/>
              <a:t>を入力、</a:t>
            </a:r>
            <a:r>
              <a:rPr lang="en-US" altLang="ja-JP" dirty="0" err="1"/>
              <a:t>a+b</a:t>
            </a:r>
            <a:r>
              <a:rPr lang="en-US" altLang="ja-JP" dirty="0"/>
              <a:t>=c</a:t>
            </a:r>
            <a:r>
              <a:rPr lang="ja-JP" altLang="en-US" dirty="0"/>
              <a:t>を計算」の作成</a:t>
            </a:r>
            <a:r>
              <a:rPr lang="en-US" altLang="ja-JP" dirty="0"/>
              <a:t>1</a:t>
            </a:r>
            <a:endParaRPr lang="ja-JP" altLang="en-US" dirty="0"/>
          </a:p>
        </p:txBody>
      </p:sp>
      <p:graphicFrame>
        <p:nvGraphicFramePr>
          <p:cNvPr id="12" name="表 11">
            <a:extLst>
              <a:ext uri="{FF2B5EF4-FFF2-40B4-BE49-F238E27FC236}">
                <a16:creationId xmlns:a16="http://schemas.microsoft.com/office/drawing/2014/main" id="{7083A0CD-6173-4B69-B365-F1B23A96256B}"/>
              </a:ext>
            </a:extLst>
          </p:cNvPr>
          <p:cNvGraphicFramePr>
            <a:graphicFrameLocks noGrp="1"/>
          </p:cNvGraphicFramePr>
          <p:nvPr>
            <p:extLst>
              <p:ext uri="{D42A27DB-BD31-4B8C-83A1-F6EECF244321}">
                <p14:modId xmlns:p14="http://schemas.microsoft.com/office/powerpoint/2010/main" val="1693914107"/>
              </p:ext>
            </p:extLst>
          </p:nvPr>
        </p:nvGraphicFramePr>
        <p:xfrm>
          <a:off x="1222263" y="1229833"/>
          <a:ext cx="10131537" cy="1044140"/>
        </p:xfrm>
        <a:graphic>
          <a:graphicData uri="http://schemas.openxmlformats.org/drawingml/2006/table">
            <a:tbl>
              <a:tblPr firstRow="1" bandRow="1">
                <a:tableStyleId>{5C22544A-7EE6-4342-B048-85BDC9FD1C3A}</a:tableStyleId>
              </a:tblPr>
              <a:tblGrid>
                <a:gridCol w="1619568">
                  <a:extLst>
                    <a:ext uri="{9D8B030D-6E8A-4147-A177-3AD203B41FA5}">
                      <a16:colId xmlns:a16="http://schemas.microsoft.com/office/drawing/2014/main" val="2869928480"/>
                    </a:ext>
                  </a:extLst>
                </a:gridCol>
                <a:gridCol w="1619568">
                  <a:extLst>
                    <a:ext uri="{9D8B030D-6E8A-4147-A177-3AD203B41FA5}">
                      <a16:colId xmlns:a16="http://schemas.microsoft.com/office/drawing/2014/main" val="3708684436"/>
                    </a:ext>
                  </a:extLst>
                </a:gridCol>
                <a:gridCol w="1198450">
                  <a:extLst>
                    <a:ext uri="{9D8B030D-6E8A-4147-A177-3AD203B41FA5}">
                      <a16:colId xmlns:a16="http://schemas.microsoft.com/office/drawing/2014/main" val="3877242200"/>
                    </a:ext>
                  </a:extLst>
                </a:gridCol>
                <a:gridCol w="1619568">
                  <a:extLst>
                    <a:ext uri="{9D8B030D-6E8A-4147-A177-3AD203B41FA5}">
                      <a16:colId xmlns:a16="http://schemas.microsoft.com/office/drawing/2014/main" val="1228845434"/>
                    </a:ext>
                  </a:extLst>
                </a:gridCol>
                <a:gridCol w="933768">
                  <a:extLst>
                    <a:ext uri="{9D8B030D-6E8A-4147-A177-3AD203B41FA5}">
                      <a16:colId xmlns:a16="http://schemas.microsoft.com/office/drawing/2014/main" val="4141803925"/>
                    </a:ext>
                  </a:extLst>
                </a:gridCol>
                <a:gridCol w="1489297">
                  <a:extLst>
                    <a:ext uri="{9D8B030D-6E8A-4147-A177-3AD203B41FA5}">
                      <a16:colId xmlns:a16="http://schemas.microsoft.com/office/drawing/2014/main" val="873013535"/>
                    </a:ext>
                  </a:extLst>
                </a:gridCol>
                <a:gridCol w="1651318">
                  <a:extLst>
                    <a:ext uri="{9D8B030D-6E8A-4147-A177-3AD203B41FA5}">
                      <a16:colId xmlns:a16="http://schemas.microsoft.com/office/drawing/2014/main" val="2271690460"/>
                    </a:ext>
                  </a:extLst>
                </a:gridCol>
              </a:tblGrid>
              <a:tr h="404060">
                <a:tc>
                  <a:txBody>
                    <a:bodyPr/>
                    <a:lstStyle/>
                    <a:p>
                      <a:pPr algn="ctr"/>
                      <a:r>
                        <a:rPr kumimoji="1" lang="ja-JP" altLang="en-US" dirty="0"/>
                        <a:t>クラスの役割</a:t>
                      </a:r>
                    </a:p>
                  </a:txBody>
                  <a:tcPr/>
                </a:tc>
                <a:tc>
                  <a:txBody>
                    <a:bodyPr/>
                    <a:lstStyle/>
                    <a:p>
                      <a:pPr algn="ctr"/>
                      <a:r>
                        <a:rPr kumimoji="1" lang="ja-JP" altLang="en-US" dirty="0"/>
                        <a:t>クラスタイプ</a:t>
                      </a:r>
                    </a:p>
                  </a:txBody>
                  <a:tcPr/>
                </a:tc>
                <a:tc>
                  <a:txBody>
                    <a:bodyPr/>
                    <a:lstStyle/>
                    <a:p>
                      <a:pPr algn="ctr"/>
                      <a:r>
                        <a:rPr kumimoji="1" lang="ja-JP" altLang="en-US" dirty="0"/>
                        <a:t>クラス名</a:t>
                      </a:r>
                    </a:p>
                  </a:txBody>
                  <a:tcPr/>
                </a:tc>
                <a:tc>
                  <a:txBody>
                    <a:bodyPr/>
                    <a:lstStyle/>
                    <a:p>
                      <a:pPr algn="ctr"/>
                      <a:r>
                        <a:rPr kumimoji="1" lang="ja-JP" altLang="en-US" dirty="0"/>
                        <a:t>パラメータ名</a:t>
                      </a:r>
                    </a:p>
                  </a:txBody>
                  <a:tcPr/>
                </a:tc>
                <a:tc>
                  <a:txBody>
                    <a:bodyPr/>
                    <a:lstStyle/>
                    <a:p>
                      <a:pPr algn="ctr"/>
                      <a:r>
                        <a:rPr kumimoji="1" lang="ja-JP" altLang="en-US" dirty="0"/>
                        <a:t>変数名</a:t>
                      </a:r>
                    </a:p>
                  </a:txBody>
                  <a:tcPr/>
                </a:tc>
                <a:tc>
                  <a:txBody>
                    <a:bodyPr/>
                    <a:lstStyle/>
                    <a:p>
                      <a:pPr algn="ctr"/>
                      <a:r>
                        <a:rPr kumimoji="1" lang="ja-JP" altLang="en-US" dirty="0"/>
                        <a:t>コネクター</a:t>
                      </a:r>
                    </a:p>
                  </a:txBody>
                  <a:tcPr/>
                </a:tc>
                <a:tc>
                  <a:txBody>
                    <a:bodyPr/>
                    <a:lstStyle/>
                    <a:p>
                      <a:pPr algn="ctr"/>
                      <a:r>
                        <a:rPr kumimoji="1" lang="en-US" altLang="ja-JP" dirty="0"/>
                        <a:t>equation</a:t>
                      </a:r>
                      <a:endParaRPr kumimoji="1" lang="ja-JP" altLang="en-US" dirty="0"/>
                    </a:p>
                  </a:txBody>
                  <a:tcPr/>
                </a:tc>
                <a:extLst>
                  <a:ext uri="{0D108BD9-81ED-4DB2-BD59-A6C34878D82A}">
                    <a16:rowId xmlns:a16="http://schemas.microsoft.com/office/drawing/2014/main" val="2840948024"/>
                  </a:ext>
                </a:extLst>
              </a:tr>
              <a:tr h="374650">
                <a:tc>
                  <a:txBody>
                    <a:bodyPr/>
                    <a:lstStyle/>
                    <a:p>
                      <a:pPr algn="l"/>
                      <a:r>
                        <a:rPr kumimoji="1" lang="en-US" altLang="ja-JP" sz="1800" dirty="0">
                          <a:solidFill>
                            <a:schemeClr val="tx1"/>
                          </a:solidFill>
                        </a:rPr>
                        <a:t>b</a:t>
                      </a:r>
                      <a:r>
                        <a:rPr kumimoji="1" lang="ja-JP" altLang="en-US" sz="1800" dirty="0">
                          <a:solidFill>
                            <a:schemeClr val="tx1"/>
                          </a:solidFill>
                        </a:rPr>
                        <a:t>を入力</a:t>
                      </a:r>
                      <a:endParaRPr kumimoji="1" lang="en-US" altLang="ja-JP" sz="1800" dirty="0">
                        <a:solidFill>
                          <a:schemeClr val="tx1"/>
                        </a:solidFill>
                      </a:endParaRPr>
                    </a:p>
                    <a:p>
                      <a:pPr algn="l"/>
                      <a:r>
                        <a:rPr lang="en-US" altLang="ja-JP" sz="1800" dirty="0" err="1">
                          <a:solidFill>
                            <a:schemeClr val="tx1"/>
                          </a:solidFill>
                        </a:rPr>
                        <a:t>a+b</a:t>
                      </a:r>
                      <a:r>
                        <a:rPr lang="ja-JP" altLang="en-US" sz="1800" dirty="0">
                          <a:solidFill>
                            <a:schemeClr val="tx1"/>
                          </a:solidFill>
                        </a:rPr>
                        <a:t>を計算</a:t>
                      </a:r>
                      <a:endParaRPr kumimoji="1" lang="ja-JP" altLang="en-US" sz="1800" dirty="0">
                        <a:solidFill>
                          <a:schemeClr val="tx1"/>
                        </a:solidFill>
                      </a:endParaRPr>
                    </a:p>
                  </a:txBody>
                  <a:tcPr/>
                </a:tc>
                <a:tc>
                  <a:txBody>
                    <a:bodyPr/>
                    <a:lstStyle/>
                    <a:p>
                      <a:pPr algn="ctr"/>
                      <a:r>
                        <a:rPr kumimoji="1" lang="en-US" altLang="ja-JP" dirty="0"/>
                        <a:t>model</a:t>
                      </a:r>
                      <a:endParaRPr kumimoji="1" lang="ja-JP" altLang="en-US" dirty="0"/>
                    </a:p>
                  </a:txBody>
                  <a:tcPr/>
                </a:tc>
                <a:tc>
                  <a:txBody>
                    <a:bodyPr/>
                    <a:lstStyle/>
                    <a:p>
                      <a:pPr algn="ctr"/>
                      <a:r>
                        <a:rPr kumimoji="1" lang="en-US" altLang="ja-JP" dirty="0" err="1"/>
                        <a:t>Cal_c</a:t>
                      </a: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実数 </a:t>
                      </a:r>
                      <a:r>
                        <a:rPr kumimoji="1" lang="en-US" altLang="ja-JP" dirty="0"/>
                        <a:t>b</a:t>
                      </a: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実数 </a:t>
                      </a:r>
                      <a:r>
                        <a:rPr kumimoji="1" lang="en-US" altLang="ja-JP" dirty="0"/>
                        <a:t>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実数 </a:t>
                      </a:r>
                      <a:r>
                        <a:rPr kumimoji="1" lang="en-US" altLang="ja-JP" dirty="0"/>
                        <a:t>a</a:t>
                      </a:r>
                    </a:p>
                  </a:txBody>
                  <a:tcPr/>
                </a:tc>
                <a:tc>
                  <a:txBody>
                    <a:bodyPr/>
                    <a:lstStyle/>
                    <a:p>
                      <a:pPr algn="ctr"/>
                      <a:r>
                        <a:rPr kumimoji="1" lang="en-US" altLang="ja-JP" dirty="0"/>
                        <a:t>Port</a:t>
                      </a:r>
                      <a:endParaRPr kumimoji="1" lang="ja-JP" altLang="en-US" dirty="0"/>
                    </a:p>
                  </a:txBody>
                  <a:tcPr/>
                </a:tc>
                <a:tc>
                  <a:txBody>
                    <a:bodyPr/>
                    <a:lstStyle/>
                    <a:p>
                      <a:pPr algn="ctr"/>
                      <a:r>
                        <a:rPr kumimoji="1" lang="en-US" altLang="ja-JP" dirty="0" err="1"/>
                        <a:t>a+b</a:t>
                      </a:r>
                      <a:r>
                        <a:rPr kumimoji="1" lang="en-US" altLang="ja-JP" dirty="0"/>
                        <a:t>=c</a:t>
                      </a:r>
                    </a:p>
                    <a:p>
                      <a:pPr algn="ctr"/>
                      <a:r>
                        <a:rPr kumimoji="1" lang="en-US" altLang="ja-JP" dirty="0"/>
                        <a:t>a=port1.var</a:t>
                      </a:r>
                      <a:endParaRPr kumimoji="1" lang="ja-JP" altLang="en-US" dirty="0"/>
                    </a:p>
                  </a:txBody>
                  <a:tcPr/>
                </a:tc>
                <a:extLst>
                  <a:ext uri="{0D108BD9-81ED-4DB2-BD59-A6C34878D82A}">
                    <a16:rowId xmlns:a16="http://schemas.microsoft.com/office/drawing/2014/main" val="412007066"/>
                  </a:ext>
                </a:extLst>
              </a:tr>
            </a:tbl>
          </a:graphicData>
        </a:graphic>
      </p:graphicFrame>
      <p:sp>
        <p:nvSpPr>
          <p:cNvPr id="13" name="テキスト ボックス 12">
            <a:extLst>
              <a:ext uri="{FF2B5EF4-FFF2-40B4-BE49-F238E27FC236}">
                <a16:creationId xmlns:a16="http://schemas.microsoft.com/office/drawing/2014/main" id="{C29CA4D1-0E09-495E-9ED0-8AEBFA389F35}"/>
              </a:ext>
            </a:extLst>
          </p:cNvPr>
          <p:cNvSpPr txBox="1"/>
          <p:nvPr/>
        </p:nvSpPr>
        <p:spPr>
          <a:xfrm>
            <a:off x="514650" y="693315"/>
            <a:ext cx="6083717" cy="400110"/>
          </a:xfrm>
          <a:prstGeom prst="rect">
            <a:avLst/>
          </a:prstGeom>
          <a:noFill/>
        </p:spPr>
        <p:txBody>
          <a:bodyPr wrap="none" rtlCol="0">
            <a:spAutoFit/>
          </a:bodyPr>
          <a:lstStyle/>
          <a:p>
            <a:r>
              <a:rPr lang="ja-JP" altLang="en-US" sz="2000" dirty="0"/>
              <a:t>これまでと同様に、表を参考にモデルを作成します</a:t>
            </a:r>
            <a:endParaRPr kumimoji="1" lang="ja-JP" altLang="en-US" sz="2000" dirty="0"/>
          </a:p>
        </p:txBody>
      </p:sp>
      <p:grpSp>
        <p:nvGrpSpPr>
          <p:cNvPr id="14" name="グループ化 13">
            <a:extLst>
              <a:ext uri="{FF2B5EF4-FFF2-40B4-BE49-F238E27FC236}">
                <a16:creationId xmlns:a16="http://schemas.microsoft.com/office/drawing/2014/main" id="{3F1965CF-5AC6-43F7-9FF5-EDAB302792AB}"/>
              </a:ext>
            </a:extLst>
          </p:cNvPr>
          <p:cNvGrpSpPr/>
          <p:nvPr/>
        </p:nvGrpSpPr>
        <p:grpSpPr>
          <a:xfrm>
            <a:off x="401620" y="2633545"/>
            <a:ext cx="6208424" cy="395586"/>
            <a:chOff x="254945" y="903513"/>
            <a:chExt cx="6208424" cy="395586"/>
          </a:xfrm>
        </p:grpSpPr>
        <p:sp>
          <p:nvSpPr>
            <p:cNvPr id="15" name="テキスト ボックス 14">
              <a:extLst>
                <a:ext uri="{FF2B5EF4-FFF2-40B4-BE49-F238E27FC236}">
                  <a16:creationId xmlns:a16="http://schemas.microsoft.com/office/drawing/2014/main" id="{B096D168-8261-4E62-941D-0E98D66D3DD8}"/>
                </a:ext>
              </a:extLst>
            </p:cNvPr>
            <p:cNvSpPr txBox="1"/>
            <p:nvPr/>
          </p:nvSpPr>
          <p:spPr>
            <a:xfrm>
              <a:off x="620103" y="903513"/>
              <a:ext cx="5843266" cy="369332"/>
            </a:xfrm>
            <a:prstGeom prst="rect">
              <a:avLst/>
            </a:prstGeom>
            <a:noFill/>
          </p:spPr>
          <p:txBody>
            <a:bodyPr wrap="none" rtlCol="0">
              <a:spAutoFit/>
            </a:bodyPr>
            <a:lstStyle/>
            <a:p>
              <a:r>
                <a:rPr lang="ja-JP" altLang="en-US" dirty="0"/>
                <a:t>表を参考に新しいクラス「</a:t>
              </a:r>
              <a:r>
                <a:rPr lang="en-US" altLang="ja-JP" dirty="0" err="1"/>
                <a:t>Cal_c</a:t>
              </a:r>
              <a:r>
                <a:rPr lang="ja-JP" altLang="en-US" dirty="0"/>
                <a:t>」を作成してください</a:t>
              </a:r>
            </a:p>
          </p:txBody>
        </p:sp>
        <p:sp>
          <p:nvSpPr>
            <p:cNvPr id="16" name="テキスト ボックス 15">
              <a:extLst>
                <a:ext uri="{FF2B5EF4-FFF2-40B4-BE49-F238E27FC236}">
                  <a16:creationId xmlns:a16="http://schemas.microsoft.com/office/drawing/2014/main" id="{76E92559-F87F-4968-960E-FFAC5109C118}"/>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grpSp>
        <p:nvGrpSpPr>
          <p:cNvPr id="23" name="グループ化 22">
            <a:extLst>
              <a:ext uri="{FF2B5EF4-FFF2-40B4-BE49-F238E27FC236}">
                <a16:creationId xmlns:a16="http://schemas.microsoft.com/office/drawing/2014/main" id="{BB3E406B-0A26-48A0-A956-E4255331727C}"/>
              </a:ext>
            </a:extLst>
          </p:cNvPr>
          <p:cNvGrpSpPr/>
          <p:nvPr/>
        </p:nvGrpSpPr>
        <p:grpSpPr>
          <a:xfrm>
            <a:off x="401620" y="3614448"/>
            <a:ext cx="5525545" cy="395586"/>
            <a:chOff x="254945" y="903513"/>
            <a:chExt cx="5525545" cy="395586"/>
          </a:xfrm>
        </p:grpSpPr>
        <p:sp>
          <p:nvSpPr>
            <p:cNvPr id="24" name="テキスト ボックス 23">
              <a:extLst>
                <a:ext uri="{FF2B5EF4-FFF2-40B4-BE49-F238E27FC236}">
                  <a16:creationId xmlns:a16="http://schemas.microsoft.com/office/drawing/2014/main" id="{EB1DA4F7-03CD-41EB-86F5-1313E0A8853C}"/>
                </a:ext>
              </a:extLst>
            </p:cNvPr>
            <p:cNvSpPr txBox="1"/>
            <p:nvPr/>
          </p:nvSpPr>
          <p:spPr>
            <a:xfrm>
              <a:off x="620103" y="903513"/>
              <a:ext cx="5160387" cy="369332"/>
            </a:xfrm>
            <a:prstGeom prst="rect">
              <a:avLst/>
            </a:prstGeom>
            <a:noFill/>
          </p:spPr>
          <p:txBody>
            <a:bodyPr wrap="none" rtlCol="0">
              <a:spAutoFit/>
            </a:bodyPr>
            <a:lstStyle/>
            <a:p>
              <a:r>
                <a:rPr lang="ja-JP" altLang="en-US" dirty="0"/>
                <a:t>パラメータとなる実数「</a:t>
              </a:r>
              <a:r>
                <a:rPr lang="en-US" altLang="ja-JP" dirty="0"/>
                <a:t>b</a:t>
              </a:r>
              <a:r>
                <a:rPr lang="ja-JP" altLang="en-US" dirty="0"/>
                <a:t>」を追加してください</a:t>
              </a:r>
            </a:p>
          </p:txBody>
        </p:sp>
        <p:sp>
          <p:nvSpPr>
            <p:cNvPr id="25" name="テキスト ボックス 24">
              <a:extLst>
                <a:ext uri="{FF2B5EF4-FFF2-40B4-BE49-F238E27FC236}">
                  <a16:creationId xmlns:a16="http://schemas.microsoft.com/office/drawing/2014/main" id="{9E9372F0-F0B9-405A-846A-871AB46B86D9}"/>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grpSp>
        <p:nvGrpSpPr>
          <p:cNvPr id="26" name="グループ化 25">
            <a:extLst>
              <a:ext uri="{FF2B5EF4-FFF2-40B4-BE49-F238E27FC236}">
                <a16:creationId xmlns:a16="http://schemas.microsoft.com/office/drawing/2014/main" id="{2301E4D2-2D38-4E69-8831-96A1A22B8392}"/>
              </a:ext>
            </a:extLst>
          </p:cNvPr>
          <p:cNvGrpSpPr/>
          <p:nvPr/>
        </p:nvGrpSpPr>
        <p:grpSpPr>
          <a:xfrm>
            <a:off x="401620" y="4746562"/>
            <a:ext cx="4839460" cy="646331"/>
            <a:chOff x="254945" y="903513"/>
            <a:chExt cx="4839460" cy="646331"/>
          </a:xfrm>
        </p:grpSpPr>
        <p:sp>
          <p:nvSpPr>
            <p:cNvPr id="27" name="テキスト ボックス 26">
              <a:extLst>
                <a:ext uri="{FF2B5EF4-FFF2-40B4-BE49-F238E27FC236}">
                  <a16:creationId xmlns:a16="http://schemas.microsoft.com/office/drawing/2014/main" id="{F78E13F2-48F4-493C-A31F-7670DC9A70BD}"/>
                </a:ext>
              </a:extLst>
            </p:cNvPr>
            <p:cNvSpPr txBox="1"/>
            <p:nvPr/>
          </p:nvSpPr>
          <p:spPr>
            <a:xfrm>
              <a:off x="620103" y="903513"/>
              <a:ext cx="4474302" cy="646331"/>
            </a:xfrm>
            <a:prstGeom prst="rect">
              <a:avLst/>
            </a:prstGeom>
            <a:noFill/>
          </p:spPr>
          <p:txBody>
            <a:bodyPr wrap="none" rtlCol="0">
              <a:spAutoFit/>
            </a:bodyPr>
            <a:lstStyle/>
            <a:p>
              <a:r>
                <a:rPr lang="ja-JP" altLang="en-US" dirty="0"/>
                <a:t>変数となる実数「</a:t>
              </a:r>
              <a:r>
                <a:rPr lang="en-US" altLang="ja-JP" dirty="0"/>
                <a:t>c</a:t>
              </a:r>
              <a:r>
                <a:rPr lang="ja-JP" altLang="en-US" dirty="0"/>
                <a:t>」、「</a:t>
              </a:r>
              <a:r>
                <a:rPr lang="en-US" altLang="ja-JP" dirty="0"/>
                <a:t>a</a:t>
              </a:r>
              <a:r>
                <a:rPr lang="ja-JP" altLang="en-US" dirty="0"/>
                <a:t>」を追加してください</a:t>
              </a:r>
              <a:endParaRPr lang="en-US" altLang="ja-JP" dirty="0"/>
            </a:p>
            <a:p>
              <a:r>
                <a:rPr lang="ja-JP" altLang="en-US" dirty="0"/>
                <a:t>右図のように記述されると思います</a:t>
              </a:r>
            </a:p>
          </p:txBody>
        </p:sp>
        <p:sp>
          <p:nvSpPr>
            <p:cNvPr id="28" name="テキスト ボックス 27">
              <a:extLst>
                <a:ext uri="{FF2B5EF4-FFF2-40B4-BE49-F238E27FC236}">
                  <a16:creationId xmlns:a16="http://schemas.microsoft.com/office/drawing/2014/main" id="{729A154C-D95F-46A9-858F-95DC52847FF1}"/>
                </a:ext>
              </a:extLst>
            </p:cNvPr>
            <p:cNvSpPr txBox="1"/>
            <p:nvPr/>
          </p:nvSpPr>
          <p:spPr>
            <a:xfrm>
              <a:off x="254945" y="929767"/>
              <a:ext cx="415498" cy="369332"/>
            </a:xfrm>
            <a:prstGeom prst="rect">
              <a:avLst/>
            </a:prstGeom>
            <a:noFill/>
          </p:spPr>
          <p:txBody>
            <a:bodyPr wrap="none" rtlCol="0">
              <a:spAutoFit/>
            </a:bodyPr>
            <a:lstStyle/>
            <a:p>
              <a:r>
                <a:rPr kumimoji="1" lang="ja-JP" altLang="en-US" dirty="0"/>
                <a:t>③</a:t>
              </a:r>
            </a:p>
          </p:txBody>
        </p:sp>
      </p:grpSp>
      <p:cxnSp>
        <p:nvCxnSpPr>
          <p:cNvPr id="30" name="直線矢印コネクタ 29">
            <a:extLst>
              <a:ext uri="{FF2B5EF4-FFF2-40B4-BE49-F238E27FC236}">
                <a16:creationId xmlns:a16="http://schemas.microsoft.com/office/drawing/2014/main" id="{481E4BC7-2798-42AB-A02D-0EBE55BE25BE}"/>
              </a:ext>
            </a:extLst>
          </p:cNvPr>
          <p:cNvCxnSpPr>
            <a:cxnSpLocks/>
          </p:cNvCxnSpPr>
          <p:nvPr/>
        </p:nvCxnSpPr>
        <p:spPr>
          <a:xfrm>
            <a:off x="4734560" y="5241366"/>
            <a:ext cx="3408680" cy="1912"/>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6089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A4A6D1FF-AE75-43CC-B912-21B6B813A2BC}"/>
              </a:ext>
            </a:extLst>
          </p:cNvPr>
          <p:cNvPicPr>
            <a:picLocks noChangeAspect="1"/>
          </p:cNvPicPr>
          <p:nvPr/>
        </p:nvPicPr>
        <p:blipFill>
          <a:blip r:embed="rId2"/>
          <a:stretch>
            <a:fillRect/>
          </a:stretch>
        </p:blipFill>
        <p:spPr>
          <a:xfrm>
            <a:off x="2506663" y="1206438"/>
            <a:ext cx="5037257" cy="2842506"/>
          </a:xfrm>
          <a:prstGeom prst="rect">
            <a:avLst/>
          </a:prstGeom>
        </p:spPr>
      </p:pic>
      <p:sp>
        <p:nvSpPr>
          <p:cNvPr id="2" name="スライド番号プレースホルダー 1">
            <a:extLst>
              <a:ext uri="{FF2B5EF4-FFF2-40B4-BE49-F238E27FC236}">
                <a16:creationId xmlns:a16="http://schemas.microsoft.com/office/drawing/2014/main" id="{7655272F-F346-4D67-980D-F5DAC34C0D26}"/>
              </a:ext>
            </a:extLst>
          </p:cNvPr>
          <p:cNvSpPr>
            <a:spLocks noGrp="1"/>
          </p:cNvSpPr>
          <p:nvPr>
            <p:ph type="sldNum" sz="quarter" idx="12"/>
          </p:nvPr>
        </p:nvSpPr>
        <p:spPr/>
        <p:txBody>
          <a:bodyPr/>
          <a:lstStyle/>
          <a:p>
            <a:fld id="{D836F367-8F14-4921-8441-15DE2D973248}" type="slidenum">
              <a:rPr kumimoji="1" lang="ja-JP" altLang="en-US" smtClean="0"/>
              <a:t>16</a:t>
            </a:fld>
            <a:endParaRPr kumimoji="1" lang="ja-JP" altLang="en-US" dirty="0"/>
          </a:p>
        </p:txBody>
      </p:sp>
      <p:sp>
        <p:nvSpPr>
          <p:cNvPr id="3" name="Shape 130">
            <a:extLst>
              <a:ext uri="{FF2B5EF4-FFF2-40B4-BE49-F238E27FC236}">
                <a16:creationId xmlns:a16="http://schemas.microsoft.com/office/drawing/2014/main" id="{2EDF6CCC-97C9-4981-8AF2-09ED5C8EF2EF}"/>
              </a:ext>
            </a:extLst>
          </p:cNvPr>
          <p:cNvSpPr/>
          <p:nvPr/>
        </p:nvSpPr>
        <p:spPr>
          <a:xfrm>
            <a:off x="179666" y="87415"/>
            <a:ext cx="624850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a:t>
            </a:r>
            <a:r>
              <a:rPr lang="en-US" altLang="ja-JP" dirty="0"/>
              <a:t>b</a:t>
            </a:r>
            <a:r>
              <a:rPr lang="ja-JP" altLang="en-US" dirty="0"/>
              <a:t>を入力、</a:t>
            </a:r>
            <a:r>
              <a:rPr lang="en-US" altLang="ja-JP" dirty="0" err="1"/>
              <a:t>a+b</a:t>
            </a:r>
            <a:r>
              <a:rPr lang="en-US" altLang="ja-JP" dirty="0"/>
              <a:t>=c</a:t>
            </a:r>
            <a:r>
              <a:rPr lang="ja-JP" altLang="en-US" dirty="0"/>
              <a:t>を計算」の作成</a:t>
            </a:r>
            <a:r>
              <a:rPr lang="en-US" altLang="ja-JP" dirty="0"/>
              <a:t>2</a:t>
            </a:r>
            <a:endParaRPr lang="ja-JP" altLang="en-US" dirty="0"/>
          </a:p>
        </p:txBody>
      </p:sp>
      <p:grpSp>
        <p:nvGrpSpPr>
          <p:cNvPr id="17" name="グループ化 16">
            <a:extLst>
              <a:ext uri="{FF2B5EF4-FFF2-40B4-BE49-F238E27FC236}">
                <a16:creationId xmlns:a16="http://schemas.microsoft.com/office/drawing/2014/main" id="{A8466610-456C-4B59-833E-E87E745DC4C5}"/>
              </a:ext>
            </a:extLst>
          </p:cNvPr>
          <p:cNvGrpSpPr/>
          <p:nvPr/>
        </p:nvGrpSpPr>
        <p:grpSpPr>
          <a:xfrm>
            <a:off x="1113116" y="731757"/>
            <a:ext cx="8614532" cy="395586"/>
            <a:chOff x="254945" y="903513"/>
            <a:chExt cx="8614532" cy="395586"/>
          </a:xfrm>
        </p:grpSpPr>
        <p:sp>
          <p:nvSpPr>
            <p:cNvPr id="18" name="テキスト ボックス 17">
              <a:extLst>
                <a:ext uri="{FF2B5EF4-FFF2-40B4-BE49-F238E27FC236}">
                  <a16:creationId xmlns:a16="http://schemas.microsoft.com/office/drawing/2014/main" id="{4DBDFAC6-2935-4DB1-9383-611E1BE211C1}"/>
                </a:ext>
              </a:extLst>
            </p:cNvPr>
            <p:cNvSpPr txBox="1"/>
            <p:nvPr/>
          </p:nvSpPr>
          <p:spPr>
            <a:xfrm>
              <a:off x="620103" y="903513"/>
              <a:ext cx="8249374" cy="369332"/>
            </a:xfrm>
            <a:prstGeom prst="rect">
              <a:avLst/>
            </a:prstGeom>
            <a:noFill/>
          </p:spPr>
          <p:txBody>
            <a:bodyPr wrap="none" rtlCol="0">
              <a:spAutoFit/>
            </a:bodyPr>
            <a:lstStyle/>
            <a:p>
              <a:r>
                <a:rPr lang="ja-JP" altLang="en-US" dirty="0"/>
                <a:t>「アイコンビュー」から「</a:t>
              </a:r>
              <a:r>
                <a:rPr lang="en-US" altLang="ja-JP" dirty="0"/>
                <a:t>Port</a:t>
              </a:r>
              <a:r>
                <a:rPr lang="ja-JP" altLang="en-US" dirty="0"/>
                <a:t>」をドラッグ＆ドロップして追加してください</a:t>
              </a:r>
            </a:p>
          </p:txBody>
        </p:sp>
        <p:sp>
          <p:nvSpPr>
            <p:cNvPr id="19" name="テキスト ボックス 18">
              <a:extLst>
                <a:ext uri="{FF2B5EF4-FFF2-40B4-BE49-F238E27FC236}">
                  <a16:creationId xmlns:a16="http://schemas.microsoft.com/office/drawing/2014/main" id="{832B509A-3C24-4784-AD95-622442B6166C}"/>
                </a:ext>
              </a:extLst>
            </p:cNvPr>
            <p:cNvSpPr txBox="1"/>
            <p:nvPr/>
          </p:nvSpPr>
          <p:spPr>
            <a:xfrm>
              <a:off x="254945" y="929767"/>
              <a:ext cx="415498" cy="369332"/>
            </a:xfrm>
            <a:prstGeom prst="rect">
              <a:avLst/>
            </a:prstGeom>
            <a:noFill/>
          </p:spPr>
          <p:txBody>
            <a:bodyPr wrap="none" rtlCol="0">
              <a:spAutoFit/>
            </a:bodyPr>
            <a:lstStyle/>
            <a:p>
              <a:r>
                <a:rPr kumimoji="1" lang="ja-JP" altLang="en-US" dirty="0"/>
                <a:t>④</a:t>
              </a:r>
            </a:p>
          </p:txBody>
        </p:sp>
      </p:grpSp>
      <p:grpSp>
        <p:nvGrpSpPr>
          <p:cNvPr id="6" name="グループ化 5">
            <a:extLst>
              <a:ext uri="{FF2B5EF4-FFF2-40B4-BE49-F238E27FC236}">
                <a16:creationId xmlns:a16="http://schemas.microsoft.com/office/drawing/2014/main" id="{AB369DB9-228A-455A-82B0-4563C12C32EC}"/>
              </a:ext>
            </a:extLst>
          </p:cNvPr>
          <p:cNvGrpSpPr/>
          <p:nvPr/>
        </p:nvGrpSpPr>
        <p:grpSpPr>
          <a:xfrm>
            <a:off x="2506663" y="2779692"/>
            <a:ext cx="2349543" cy="226497"/>
            <a:chOff x="432237" y="3383901"/>
            <a:chExt cx="3378240" cy="325664"/>
          </a:xfrm>
        </p:grpSpPr>
        <p:sp>
          <p:nvSpPr>
            <p:cNvPr id="21" name="四角形: 角を丸くする 20">
              <a:extLst>
                <a:ext uri="{FF2B5EF4-FFF2-40B4-BE49-F238E27FC236}">
                  <a16:creationId xmlns:a16="http://schemas.microsoft.com/office/drawing/2014/main" id="{917843DF-E6BA-4260-8A03-D11296BE0294}"/>
                </a:ext>
              </a:extLst>
            </p:cNvPr>
            <p:cNvSpPr/>
            <p:nvPr/>
          </p:nvSpPr>
          <p:spPr>
            <a:xfrm>
              <a:off x="432237" y="3383901"/>
              <a:ext cx="1570735" cy="32566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22" name="直線矢印コネクタ 21">
              <a:extLst>
                <a:ext uri="{FF2B5EF4-FFF2-40B4-BE49-F238E27FC236}">
                  <a16:creationId xmlns:a16="http://schemas.microsoft.com/office/drawing/2014/main" id="{AED48C2A-6EAA-4CF0-985B-34109D13A250}"/>
                </a:ext>
              </a:extLst>
            </p:cNvPr>
            <p:cNvCxnSpPr>
              <a:cxnSpLocks/>
              <a:stCxn id="21" idx="3"/>
            </p:cNvCxnSpPr>
            <p:nvPr/>
          </p:nvCxnSpPr>
          <p:spPr>
            <a:xfrm flipV="1">
              <a:off x="2002972" y="3546732"/>
              <a:ext cx="1807505" cy="1"/>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2" name="グループ化 31">
            <a:extLst>
              <a:ext uri="{FF2B5EF4-FFF2-40B4-BE49-F238E27FC236}">
                <a16:creationId xmlns:a16="http://schemas.microsoft.com/office/drawing/2014/main" id="{D15D8917-B5EC-464C-9739-B79A9A0E5691}"/>
              </a:ext>
            </a:extLst>
          </p:cNvPr>
          <p:cNvGrpSpPr/>
          <p:nvPr/>
        </p:nvGrpSpPr>
        <p:grpSpPr>
          <a:xfrm>
            <a:off x="1113116" y="4360878"/>
            <a:ext cx="10187078" cy="395586"/>
            <a:chOff x="254945" y="903513"/>
            <a:chExt cx="10187078" cy="395586"/>
          </a:xfrm>
        </p:grpSpPr>
        <p:sp>
          <p:nvSpPr>
            <p:cNvPr id="33" name="テキスト ボックス 32">
              <a:extLst>
                <a:ext uri="{FF2B5EF4-FFF2-40B4-BE49-F238E27FC236}">
                  <a16:creationId xmlns:a16="http://schemas.microsoft.com/office/drawing/2014/main" id="{B27A76A7-762A-42B4-BF3C-477612859B4C}"/>
                </a:ext>
              </a:extLst>
            </p:cNvPr>
            <p:cNvSpPr txBox="1"/>
            <p:nvPr/>
          </p:nvSpPr>
          <p:spPr>
            <a:xfrm>
              <a:off x="620103" y="903513"/>
              <a:ext cx="9821920" cy="369332"/>
            </a:xfrm>
            <a:prstGeom prst="rect">
              <a:avLst/>
            </a:prstGeom>
            <a:noFill/>
          </p:spPr>
          <p:txBody>
            <a:bodyPr wrap="none" rtlCol="0">
              <a:spAutoFit/>
            </a:bodyPr>
            <a:lstStyle/>
            <a:p>
              <a:r>
                <a:rPr lang="en-US" altLang="ja-JP" dirty="0"/>
                <a:t>equation</a:t>
              </a:r>
              <a:r>
                <a:rPr lang="ja-JP" altLang="en-US" dirty="0"/>
                <a:t>セクションに、ポートからの値を受け取る等式「</a:t>
              </a:r>
              <a:r>
                <a:rPr lang="en-US" altLang="ja-JP" dirty="0"/>
                <a:t>a = </a:t>
              </a:r>
              <a:r>
                <a:rPr lang="en-US" altLang="ja-JP" dirty="0" err="1"/>
                <a:t>port.var</a:t>
              </a:r>
              <a:r>
                <a:rPr lang="ja-JP" altLang="en-US" dirty="0"/>
                <a:t>」を追加してください</a:t>
              </a:r>
            </a:p>
          </p:txBody>
        </p:sp>
        <p:sp>
          <p:nvSpPr>
            <p:cNvPr id="34" name="テキスト ボックス 33">
              <a:extLst>
                <a:ext uri="{FF2B5EF4-FFF2-40B4-BE49-F238E27FC236}">
                  <a16:creationId xmlns:a16="http://schemas.microsoft.com/office/drawing/2014/main" id="{0DF47C5B-B5C8-46B2-83C8-17A4C8552B1B}"/>
                </a:ext>
              </a:extLst>
            </p:cNvPr>
            <p:cNvSpPr txBox="1"/>
            <p:nvPr/>
          </p:nvSpPr>
          <p:spPr>
            <a:xfrm>
              <a:off x="254945" y="929767"/>
              <a:ext cx="415498" cy="369332"/>
            </a:xfrm>
            <a:prstGeom prst="rect">
              <a:avLst/>
            </a:prstGeom>
            <a:noFill/>
          </p:spPr>
          <p:txBody>
            <a:bodyPr wrap="none" rtlCol="0">
              <a:spAutoFit/>
            </a:bodyPr>
            <a:lstStyle/>
            <a:p>
              <a:r>
                <a:rPr kumimoji="1" lang="ja-JP" altLang="en-US" dirty="0"/>
                <a:t>⑤</a:t>
              </a:r>
            </a:p>
          </p:txBody>
        </p:sp>
      </p:grpSp>
      <p:pic>
        <p:nvPicPr>
          <p:cNvPr id="10" name="図 9"/>
          <p:cNvPicPr>
            <a:picLocks noChangeAspect="1"/>
          </p:cNvPicPr>
          <p:nvPr/>
        </p:nvPicPr>
        <p:blipFill>
          <a:blip r:embed="rId3"/>
          <a:stretch>
            <a:fillRect/>
          </a:stretch>
        </p:blipFill>
        <p:spPr>
          <a:xfrm>
            <a:off x="2677982" y="4781781"/>
            <a:ext cx="4694620" cy="1939693"/>
          </a:xfrm>
          <a:prstGeom prst="rect">
            <a:avLst/>
          </a:prstGeom>
        </p:spPr>
      </p:pic>
      <p:cxnSp>
        <p:nvCxnSpPr>
          <p:cNvPr id="23" name="直線コネクタ 22">
            <a:extLst>
              <a:ext uri="{FF2B5EF4-FFF2-40B4-BE49-F238E27FC236}">
                <a16:creationId xmlns:a16="http://schemas.microsoft.com/office/drawing/2014/main" id="{5C167AA2-6DD3-4E24-9117-31EE9C88B831}"/>
              </a:ext>
            </a:extLst>
          </p:cNvPr>
          <p:cNvCxnSpPr>
            <a:cxnSpLocks/>
          </p:cNvCxnSpPr>
          <p:nvPr/>
        </p:nvCxnSpPr>
        <p:spPr>
          <a:xfrm>
            <a:off x="3454400" y="6449905"/>
            <a:ext cx="152908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1256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1789208" y="1319696"/>
            <a:ext cx="6005421" cy="2612223"/>
          </a:xfrm>
          <a:prstGeom prst="rect">
            <a:avLst/>
          </a:prstGeom>
        </p:spPr>
      </p:pic>
      <p:sp>
        <p:nvSpPr>
          <p:cNvPr id="2" name="スライド番号プレースホルダー 1">
            <a:extLst>
              <a:ext uri="{FF2B5EF4-FFF2-40B4-BE49-F238E27FC236}">
                <a16:creationId xmlns:a16="http://schemas.microsoft.com/office/drawing/2014/main" id="{7655272F-F346-4D67-980D-F5DAC34C0D26}"/>
              </a:ext>
            </a:extLst>
          </p:cNvPr>
          <p:cNvSpPr>
            <a:spLocks noGrp="1"/>
          </p:cNvSpPr>
          <p:nvPr>
            <p:ph type="sldNum" sz="quarter" idx="12"/>
          </p:nvPr>
        </p:nvSpPr>
        <p:spPr/>
        <p:txBody>
          <a:bodyPr/>
          <a:lstStyle/>
          <a:p>
            <a:fld id="{D836F367-8F14-4921-8441-15DE2D973248}" type="slidenum">
              <a:rPr kumimoji="1" lang="ja-JP" altLang="en-US" smtClean="0"/>
              <a:t>17</a:t>
            </a:fld>
            <a:endParaRPr kumimoji="1" lang="ja-JP" altLang="en-US"/>
          </a:p>
        </p:txBody>
      </p:sp>
      <p:sp>
        <p:nvSpPr>
          <p:cNvPr id="3" name="Shape 130">
            <a:extLst>
              <a:ext uri="{FF2B5EF4-FFF2-40B4-BE49-F238E27FC236}">
                <a16:creationId xmlns:a16="http://schemas.microsoft.com/office/drawing/2014/main" id="{2EDF6CCC-97C9-4981-8AF2-09ED5C8EF2EF}"/>
              </a:ext>
            </a:extLst>
          </p:cNvPr>
          <p:cNvSpPr/>
          <p:nvPr/>
        </p:nvSpPr>
        <p:spPr>
          <a:xfrm>
            <a:off x="179666" y="87415"/>
            <a:ext cx="823622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a:t>
            </a:r>
            <a:r>
              <a:rPr lang="en-US" altLang="ja-JP" dirty="0"/>
              <a:t>b</a:t>
            </a:r>
            <a:r>
              <a:rPr lang="ja-JP" altLang="en-US" dirty="0"/>
              <a:t>を入力、</a:t>
            </a:r>
            <a:r>
              <a:rPr lang="en-US" altLang="ja-JP" dirty="0" err="1"/>
              <a:t>a+b</a:t>
            </a:r>
            <a:r>
              <a:rPr lang="en-US" altLang="ja-JP" dirty="0"/>
              <a:t>=c</a:t>
            </a:r>
            <a:r>
              <a:rPr lang="ja-JP" altLang="en-US" dirty="0"/>
              <a:t>を計算」するモデルの作成</a:t>
            </a:r>
            <a:r>
              <a:rPr lang="en-US" altLang="ja-JP" dirty="0"/>
              <a:t>3</a:t>
            </a:r>
            <a:endParaRPr lang="ja-JP" altLang="en-US" dirty="0"/>
          </a:p>
        </p:txBody>
      </p:sp>
      <p:grpSp>
        <p:nvGrpSpPr>
          <p:cNvPr id="17" name="グループ化 16">
            <a:extLst>
              <a:ext uri="{FF2B5EF4-FFF2-40B4-BE49-F238E27FC236}">
                <a16:creationId xmlns:a16="http://schemas.microsoft.com/office/drawing/2014/main" id="{A8466610-456C-4B59-833E-E87E745DC4C5}"/>
              </a:ext>
            </a:extLst>
          </p:cNvPr>
          <p:cNvGrpSpPr/>
          <p:nvPr/>
        </p:nvGrpSpPr>
        <p:grpSpPr>
          <a:xfrm>
            <a:off x="916266" y="788446"/>
            <a:ext cx="4066812" cy="395586"/>
            <a:chOff x="254945" y="903513"/>
            <a:chExt cx="4066812" cy="395586"/>
          </a:xfrm>
        </p:grpSpPr>
        <p:sp>
          <p:nvSpPr>
            <p:cNvPr id="18" name="テキスト ボックス 17">
              <a:extLst>
                <a:ext uri="{FF2B5EF4-FFF2-40B4-BE49-F238E27FC236}">
                  <a16:creationId xmlns:a16="http://schemas.microsoft.com/office/drawing/2014/main" id="{4DBDFAC6-2935-4DB1-9383-611E1BE211C1}"/>
                </a:ext>
              </a:extLst>
            </p:cNvPr>
            <p:cNvSpPr txBox="1"/>
            <p:nvPr/>
          </p:nvSpPr>
          <p:spPr>
            <a:xfrm>
              <a:off x="620103" y="903513"/>
              <a:ext cx="3701654" cy="369332"/>
            </a:xfrm>
            <a:prstGeom prst="rect">
              <a:avLst/>
            </a:prstGeom>
            <a:noFill/>
          </p:spPr>
          <p:txBody>
            <a:bodyPr wrap="none" rtlCol="0">
              <a:spAutoFit/>
            </a:bodyPr>
            <a:lstStyle/>
            <a:p>
              <a:r>
                <a:rPr lang="ja-JP" altLang="en-US" dirty="0"/>
                <a:t>「</a:t>
              </a:r>
              <a:r>
                <a:rPr lang="en-US" altLang="ja-JP" dirty="0"/>
                <a:t>a + b = c</a:t>
              </a:r>
              <a:r>
                <a:rPr lang="ja-JP" altLang="en-US" dirty="0"/>
                <a:t>」を追加してください</a:t>
              </a:r>
            </a:p>
          </p:txBody>
        </p:sp>
        <p:sp>
          <p:nvSpPr>
            <p:cNvPr id="19" name="テキスト ボックス 18">
              <a:extLst>
                <a:ext uri="{FF2B5EF4-FFF2-40B4-BE49-F238E27FC236}">
                  <a16:creationId xmlns:a16="http://schemas.microsoft.com/office/drawing/2014/main" id="{832B509A-3C24-4784-AD95-622442B6166C}"/>
                </a:ext>
              </a:extLst>
            </p:cNvPr>
            <p:cNvSpPr txBox="1"/>
            <p:nvPr/>
          </p:nvSpPr>
          <p:spPr>
            <a:xfrm>
              <a:off x="254945" y="929767"/>
              <a:ext cx="415498" cy="369332"/>
            </a:xfrm>
            <a:prstGeom prst="rect">
              <a:avLst/>
            </a:prstGeom>
            <a:noFill/>
          </p:spPr>
          <p:txBody>
            <a:bodyPr wrap="none" rtlCol="0">
              <a:spAutoFit/>
            </a:bodyPr>
            <a:lstStyle/>
            <a:p>
              <a:r>
                <a:rPr kumimoji="1" lang="ja-JP" altLang="en-US" dirty="0"/>
                <a:t>⑥</a:t>
              </a:r>
            </a:p>
          </p:txBody>
        </p:sp>
      </p:grpSp>
      <p:cxnSp>
        <p:nvCxnSpPr>
          <p:cNvPr id="35" name="直線コネクタ 34">
            <a:extLst>
              <a:ext uri="{FF2B5EF4-FFF2-40B4-BE49-F238E27FC236}">
                <a16:creationId xmlns:a16="http://schemas.microsoft.com/office/drawing/2014/main" id="{5A9F0C81-A284-4A5C-BD23-06DFFD22DCB0}"/>
              </a:ext>
            </a:extLst>
          </p:cNvPr>
          <p:cNvCxnSpPr>
            <a:cxnSpLocks/>
          </p:cNvCxnSpPr>
          <p:nvPr/>
        </p:nvCxnSpPr>
        <p:spPr>
          <a:xfrm>
            <a:off x="2864861" y="3390440"/>
            <a:ext cx="1067059"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021CD1BC-5F34-4A26-B9E3-DE6DF18C14D4}"/>
              </a:ext>
            </a:extLst>
          </p:cNvPr>
          <p:cNvSpPr/>
          <p:nvPr/>
        </p:nvSpPr>
        <p:spPr>
          <a:xfrm>
            <a:off x="2946040" y="4179314"/>
            <a:ext cx="6525690" cy="2542161"/>
          </a:xfrm>
          <a:prstGeom prst="rect">
            <a:avLst/>
          </a:prstGeom>
          <a:noFill/>
          <a:ln w="571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7" name="グループ化 26">
            <a:extLst>
              <a:ext uri="{FF2B5EF4-FFF2-40B4-BE49-F238E27FC236}">
                <a16:creationId xmlns:a16="http://schemas.microsoft.com/office/drawing/2014/main" id="{C6D78C16-A556-41D3-8F7B-EB15FC443F90}"/>
              </a:ext>
            </a:extLst>
          </p:cNvPr>
          <p:cNvGrpSpPr/>
          <p:nvPr/>
        </p:nvGrpSpPr>
        <p:grpSpPr>
          <a:xfrm>
            <a:off x="9238900" y="4117781"/>
            <a:ext cx="257736" cy="224939"/>
            <a:chOff x="2924547" y="5306271"/>
            <a:chExt cx="257736" cy="224939"/>
          </a:xfrm>
        </p:grpSpPr>
        <p:sp>
          <p:nvSpPr>
            <p:cNvPr id="28" name="フリーフォーム: 図形 27">
              <a:extLst>
                <a:ext uri="{FF2B5EF4-FFF2-40B4-BE49-F238E27FC236}">
                  <a16:creationId xmlns:a16="http://schemas.microsoft.com/office/drawing/2014/main" id="{71481C45-8BFB-429F-9820-93F2D5D683CD}"/>
                </a:ext>
              </a:extLst>
            </p:cNvPr>
            <p:cNvSpPr/>
            <p:nvPr/>
          </p:nvSpPr>
          <p:spPr>
            <a:xfrm>
              <a:off x="2951631" y="5367805"/>
              <a:ext cx="172658" cy="133216"/>
            </a:xfrm>
            <a:custGeom>
              <a:avLst/>
              <a:gdLst>
                <a:gd name="connsiteX0" fmla="*/ 0 w 281940"/>
                <a:gd name="connsiteY0" fmla="*/ 0 h 232410"/>
                <a:gd name="connsiteX1" fmla="*/ 0 w 281940"/>
                <a:gd name="connsiteY1" fmla="*/ 232410 h 232410"/>
                <a:gd name="connsiteX2" fmla="*/ 281940 w 281940"/>
                <a:gd name="connsiteY2" fmla="*/ 232410 h 232410"/>
                <a:gd name="connsiteX3" fmla="*/ 0 w 281940"/>
                <a:gd name="connsiteY3" fmla="*/ 0 h 232410"/>
              </a:gdLst>
              <a:ahLst/>
              <a:cxnLst>
                <a:cxn ang="0">
                  <a:pos x="connsiteX0" y="connsiteY0"/>
                </a:cxn>
                <a:cxn ang="0">
                  <a:pos x="connsiteX1" y="connsiteY1"/>
                </a:cxn>
                <a:cxn ang="0">
                  <a:pos x="connsiteX2" y="connsiteY2"/>
                </a:cxn>
                <a:cxn ang="0">
                  <a:pos x="connsiteX3" y="connsiteY3"/>
                </a:cxn>
              </a:cxnLst>
              <a:rect l="l" t="t" r="r" b="b"/>
              <a:pathLst>
                <a:path w="281940" h="232410">
                  <a:moveTo>
                    <a:pt x="0" y="0"/>
                  </a:moveTo>
                  <a:lnTo>
                    <a:pt x="0" y="232410"/>
                  </a:lnTo>
                  <a:lnTo>
                    <a:pt x="281940" y="232410"/>
                  </a:lnTo>
                  <a:lnTo>
                    <a:pt x="0" y="0"/>
                  </a:lnTo>
                  <a:close/>
                </a:path>
              </a:pathLst>
            </a:cu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F8CBF0EE-80D1-4FD2-BEA9-8078E97C9D70}"/>
                </a:ext>
              </a:extLst>
            </p:cNvPr>
            <p:cNvSpPr/>
            <p:nvPr/>
          </p:nvSpPr>
          <p:spPr>
            <a:xfrm>
              <a:off x="2924547" y="5306271"/>
              <a:ext cx="257736" cy="224939"/>
            </a:xfrm>
            <a:custGeom>
              <a:avLst/>
              <a:gdLst>
                <a:gd name="connsiteX0" fmla="*/ 0 w 392430"/>
                <a:gd name="connsiteY0" fmla="*/ 68580 h 392430"/>
                <a:gd name="connsiteX1" fmla="*/ 392430 w 392430"/>
                <a:gd name="connsiteY1" fmla="*/ 392430 h 392430"/>
                <a:gd name="connsiteX2" fmla="*/ 392430 w 392430"/>
                <a:gd name="connsiteY2" fmla="*/ 0 h 392430"/>
                <a:gd name="connsiteX3" fmla="*/ 0 w 392430"/>
                <a:gd name="connsiteY3" fmla="*/ 68580 h 392430"/>
              </a:gdLst>
              <a:ahLst/>
              <a:cxnLst>
                <a:cxn ang="0">
                  <a:pos x="connsiteX0" y="connsiteY0"/>
                </a:cxn>
                <a:cxn ang="0">
                  <a:pos x="connsiteX1" y="connsiteY1"/>
                </a:cxn>
                <a:cxn ang="0">
                  <a:pos x="connsiteX2" y="connsiteY2"/>
                </a:cxn>
                <a:cxn ang="0">
                  <a:pos x="connsiteX3" y="connsiteY3"/>
                </a:cxn>
              </a:cxnLst>
              <a:rect l="l" t="t" r="r" b="b"/>
              <a:pathLst>
                <a:path w="392430" h="392430">
                  <a:moveTo>
                    <a:pt x="0" y="68580"/>
                  </a:moveTo>
                  <a:lnTo>
                    <a:pt x="392430" y="392430"/>
                  </a:lnTo>
                  <a:lnTo>
                    <a:pt x="392430" y="0"/>
                  </a:lnTo>
                  <a:lnTo>
                    <a:pt x="0" y="6858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正方形/長方形 29">
            <a:extLst>
              <a:ext uri="{FF2B5EF4-FFF2-40B4-BE49-F238E27FC236}">
                <a16:creationId xmlns:a16="http://schemas.microsoft.com/office/drawing/2014/main" id="{29552D77-81DA-4027-88D7-800FA1B8C5AF}"/>
              </a:ext>
            </a:extLst>
          </p:cNvPr>
          <p:cNvSpPr/>
          <p:nvPr/>
        </p:nvSpPr>
        <p:spPr>
          <a:xfrm>
            <a:off x="2998237" y="4525925"/>
            <a:ext cx="6425157" cy="2031325"/>
          </a:xfrm>
          <a:prstGeom prst="rect">
            <a:avLst/>
          </a:prstGeom>
        </p:spPr>
        <p:txBody>
          <a:bodyPr wrap="none">
            <a:spAutoFit/>
          </a:bodyPr>
          <a:lstStyle/>
          <a:p>
            <a:r>
              <a:rPr lang="en-US" altLang="ja-JP" dirty="0" err="1"/>
              <a:t>Modelica</a:t>
            </a:r>
            <a:r>
              <a:rPr lang="ja-JP" altLang="en-US" dirty="0"/>
              <a:t>言語は、非因果的モデリングのため</a:t>
            </a:r>
            <a:endParaRPr lang="en-US" altLang="ja-JP" dirty="0"/>
          </a:p>
          <a:p>
            <a:r>
              <a:rPr lang="ja-JP" altLang="en-US" dirty="0"/>
              <a:t>　方程式の左辺、右辺</a:t>
            </a:r>
            <a:endParaRPr lang="en-US" altLang="ja-JP" dirty="0"/>
          </a:p>
          <a:p>
            <a:r>
              <a:rPr lang="ja-JP" altLang="en-US" dirty="0"/>
              <a:t>　等式の順番</a:t>
            </a:r>
            <a:endParaRPr lang="en-US" altLang="ja-JP" dirty="0"/>
          </a:p>
          <a:p>
            <a:r>
              <a:rPr lang="ja-JP" altLang="en-US" dirty="0"/>
              <a:t>は計算結果と関係ありません。</a:t>
            </a:r>
            <a:endParaRPr lang="en-US" altLang="ja-JP" dirty="0"/>
          </a:p>
          <a:p>
            <a:endParaRPr lang="en-US" altLang="ja-JP" dirty="0"/>
          </a:p>
          <a:p>
            <a:r>
              <a:rPr lang="ja-JP" altLang="en-US" dirty="0"/>
              <a:t>一般的に入出力の関係式は、</a:t>
            </a:r>
            <a:r>
              <a:rPr lang="en-US" altLang="ja-JP" dirty="0"/>
              <a:t>equation</a:t>
            </a:r>
            <a:r>
              <a:rPr lang="ja-JP" altLang="en-US" dirty="0"/>
              <a:t>セクションの一番下に</a:t>
            </a:r>
            <a:endParaRPr lang="en-US" altLang="ja-JP" dirty="0"/>
          </a:p>
          <a:p>
            <a:r>
              <a:rPr lang="ja-JP" altLang="en-US" dirty="0"/>
              <a:t>記述すると計算式と混在せず可読性の高いコードになります</a:t>
            </a:r>
          </a:p>
        </p:txBody>
      </p:sp>
      <p:sp>
        <p:nvSpPr>
          <p:cNvPr id="31" name="正方形/長方形 30">
            <a:extLst>
              <a:ext uri="{FF2B5EF4-FFF2-40B4-BE49-F238E27FC236}">
                <a16:creationId xmlns:a16="http://schemas.microsoft.com/office/drawing/2014/main" id="{DBBCF54C-07CF-4430-A2F3-77886D29F926}"/>
              </a:ext>
            </a:extLst>
          </p:cNvPr>
          <p:cNvSpPr/>
          <p:nvPr/>
        </p:nvSpPr>
        <p:spPr>
          <a:xfrm>
            <a:off x="5238737" y="4194670"/>
            <a:ext cx="853119" cy="369332"/>
          </a:xfrm>
          <a:prstGeom prst="rect">
            <a:avLst/>
          </a:prstGeom>
        </p:spPr>
        <p:txBody>
          <a:bodyPr wrap="none">
            <a:spAutoFit/>
          </a:bodyPr>
          <a:lstStyle/>
          <a:p>
            <a:r>
              <a:rPr lang="en-US" altLang="ja-JP" i="1" dirty="0">
                <a:effectLst>
                  <a:outerShdw blurRad="38100" dist="38100" dir="2700000" algn="tl">
                    <a:srgbClr val="000000">
                      <a:alpha val="43137"/>
                    </a:srgbClr>
                  </a:outerShdw>
                </a:effectLst>
              </a:rPr>
              <a:t>Memo</a:t>
            </a:r>
          </a:p>
        </p:txBody>
      </p:sp>
      <p:cxnSp>
        <p:nvCxnSpPr>
          <p:cNvPr id="23" name="直線矢印コネクタ 22">
            <a:extLst>
              <a:ext uri="{FF2B5EF4-FFF2-40B4-BE49-F238E27FC236}">
                <a16:creationId xmlns:a16="http://schemas.microsoft.com/office/drawing/2014/main" id="{31906760-E9AA-4554-8480-6DFDBEAF0969}"/>
              </a:ext>
            </a:extLst>
          </p:cNvPr>
          <p:cNvCxnSpPr/>
          <p:nvPr/>
        </p:nvCxnSpPr>
        <p:spPr>
          <a:xfrm flipH="1">
            <a:off x="4808431" y="3562588"/>
            <a:ext cx="860612"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A5D2F474-5804-4E27-8853-24C1658EE7FC}"/>
              </a:ext>
            </a:extLst>
          </p:cNvPr>
          <p:cNvSpPr txBox="1"/>
          <p:nvPr/>
        </p:nvSpPr>
        <p:spPr>
          <a:xfrm>
            <a:off x="5669043" y="3377922"/>
            <a:ext cx="1800493" cy="369332"/>
          </a:xfrm>
          <a:prstGeom prst="rect">
            <a:avLst/>
          </a:prstGeom>
          <a:noFill/>
        </p:spPr>
        <p:txBody>
          <a:bodyPr wrap="none" rtlCol="0">
            <a:spAutoFit/>
          </a:bodyPr>
          <a:lstStyle/>
          <a:p>
            <a:r>
              <a:rPr kumimoji="1" lang="ja-JP" altLang="en-US" dirty="0"/>
              <a:t>入出力の関係式</a:t>
            </a:r>
          </a:p>
        </p:txBody>
      </p:sp>
    </p:spTree>
    <p:extLst>
      <p:ext uri="{BB962C8B-B14F-4D97-AF65-F5344CB8AC3E}">
        <p14:creationId xmlns:p14="http://schemas.microsoft.com/office/powerpoint/2010/main" val="2456071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655272F-F346-4D67-980D-F5DAC34C0D26}"/>
              </a:ext>
            </a:extLst>
          </p:cNvPr>
          <p:cNvSpPr>
            <a:spLocks noGrp="1"/>
          </p:cNvSpPr>
          <p:nvPr>
            <p:ph type="sldNum" sz="quarter" idx="12"/>
          </p:nvPr>
        </p:nvSpPr>
        <p:spPr/>
        <p:txBody>
          <a:bodyPr/>
          <a:lstStyle/>
          <a:p>
            <a:fld id="{D836F367-8F14-4921-8441-15DE2D973248}" type="slidenum">
              <a:rPr kumimoji="1" lang="ja-JP" altLang="en-US" smtClean="0"/>
              <a:t>18</a:t>
            </a:fld>
            <a:endParaRPr kumimoji="1" lang="ja-JP" altLang="en-US"/>
          </a:p>
        </p:txBody>
      </p:sp>
      <p:sp>
        <p:nvSpPr>
          <p:cNvPr id="3" name="Shape 130">
            <a:extLst>
              <a:ext uri="{FF2B5EF4-FFF2-40B4-BE49-F238E27FC236}">
                <a16:creationId xmlns:a16="http://schemas.microsoft.com/office/drawing/2014/main" id="{2EDF6CCC-97C9-4981-8AF2-09ED5C8EF2EF}"/>
              </a:ext>
            </a:extLst>
          </p:cNvPr>
          <p:cNvSpPr/>
          <p:nvPr/>
        </p:nvSpPr>
        <p:spPr>
          <a:xfrm>
            <a:off x="179666" y="87415"/>
            <a:ext cx="823622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a:t>
            </a:r>
            <a:r>
              <a:rPr lang="en-US" altLang="ja-JP" dirty="0"/>
              <a:t>b</a:t>
            </a:r>
            <a:r>
              <a:rPr lang="ja-JP" altLang="en-US" dirty="0"/>
              <a:t>を入力、</a:t>
            </a:r>
            <a:r>
              <a:rPr lang="en-US" altLang="ja-JP" dirty="0" err="1"/>
              <a:t>a+b</a:t>
            </a:r>
            <a:r>
              <a:rPr lang="en-US" altLang="ja-JP" dirty="0"/>
              <a:t>=c</a:t>
            </a:r>
            <a:r>
              <a:rPr lang="ja-JP" altLang="en-US" dirty="0"/>
              <a:t>を計算」するモデルの作成</a:t>
            </a:r>
            <a:r>
              <a:rPr lang="en-US" altLang="ja-JP" dirty="0"/>
              <a:t>4</a:t>
            </a:r>
            <a:endParaRPr lang="ja-JP" altLang="en-US" dirty="0"/>
          </a:p>
        </p:txBody>
      </p:sp>
      <p:grpSp>
        <p:nvGrpSpPr>
          <p:cNvPr id="17" name="グループ化 16">
            <a:extLst>
              <a:ext uri="{FF2B5EF4-FFF2-40B4-BE49-F238E27FC236}">
                <a16:creationId xmlns:a16="http://schemas.microsoft.com/office/drawing/2014/main" id="{A8466610-456C-4B59-833E-E87E745DC4C5}"/>
              </a:ext>
            </a:extLst>
          </p:cNvPr>
          <p:cNvGrpSpPr/>
          <p:nvPr/>
        </p:nvGrpSpPr>
        <p:grpSpPr>
          <a:xfrm>
            <a:off x="1281420" y="767705"/>
            <a:ext cx="9440078" cy="395586"/>
            <a:chOff x="254945" y="903513"/>
            <a:chExt cx="9440078" cy="395586"/>
          </a:xfrm>
        </p:grpSpPr>
        <p:sp>
          <p:nvSpPr>
            <p:cNvPr id="18" name="テキスト ボックス 17">
              <a:extLst>
                <a:ext uri="{FF2B5EF4-FFF2-40B4-BE49-F238E27FC236}">
                  <a16:creationId xmlns:a16="http://schemas.microsoft.com/office/drawing/2014/main" id="{4DBDFAC6-2935-4DB1-9383-611E1BE211C1}"/>
                </a:ext>
              </a:extLst>
            </p:cNvPr>
            <p:cNvSpPr txBox="1"/>
            <p:nvPr/>
          </p:nvSpPr>
          <p:spPr>
            <a:xfrm>
              <a:off x="620103" y="903513"/>
              <a:ext cx="9074920" cy="369332"/>
            </a:xfrm>
            <a:prstGeom prst="rect">
              <a:avLst/>
            </a:prstGeom>
            <a:noFill/>
          </p:spPr>
          <p:txBody>
            <a:bodyPr wrap="none" rtlCol="0">
              <a:spAutoFit/>
            </a:bodyPr>
            <a:lstStyle/>
            <a:p>
              <a:r>
                <a:rPr lang="en-US" altLang="ja-JP" dirty="0" err="1"/>
                <a:t>Cal_c</a:t>
              </a:r>
              <a:r>
                <a:rPr lang="ja-JP" altLang="en-US" dirty="0"/>
                <a:t>モデルのアイコンを以下のように作成してください。これでモデルは完成です。</a:t>
              </a:r>
            </a:p>
          </p:txBody>
        </p:sp>
        <p:sp>
          <p:nvSpPr>
            <p:cNvPr id="19" name="テキスト ボックス 18">
              <a:extLst>
                <a:ext uri="{FF2B5EF4-FFF2-40B4-BE49-F238E27FC236}">
                  <a16:creationId xmlns:a16="http://schemas.microsoft.com/office/drawing/2014/main" id="{832B509A-3C24-4784-AD95-622442B6166C}"/>
                </a:ext>
              </a:extLst>
            </p:cNvPr>
            <p:cNvSpPr txBox="1"/>
            <p:nvPr/>
          </p:nvSpPr>
          <p:spPr>
            <a:xfrm>
              <a:off x="254945" y="929767"/>
              <a:ext cx="415498" cy="369332"/>
            </a:xfrm>
            <a:prstGeom prst="rect">
              <a:avLst/>
            </a:prstGeom>
            <a:noFill/>
          </p:spPr>
          <p:txBody>
            <a:bodyPr wrap="none" rtlCol="0">
              <a:spAutoFit/>
            </a:bodyPr>
            <a:lstStyle/>
            <a:p>
              <a:r>
                <a:rPr kumimoji="1" lang="ja-JP" altLang="en-US" dirty="0"/>
                <a:t>⑦</a:t>
              </a:r>
            </a:p>
          </p:txBody>
        </p:sp>
      </p:grpSp>
      <p:pic>
        <p:nvPicPr>
          <p:cNvPr id="5" name="図 4">
            <a:extLst>
              <a:ext uri="{FF2B5EF4-FFF2-40B4-BE49-F238E27FC236}">
                <a16:creationId xmlns:a16="http://schemas.microsoft.com/office/drawing/2014/main" id="{1361D8BD-4C11-4302-AF25-F93FDFDF5D6E}"/>
              </a:ext>
            </a:extLst>
          </p:cNvPr>
          <p:cNvPicPr>
            <a:picLocks noChangeAspect="1"/>
          </p:cNvPicPr>
          <p:nvPr/>
        </p:nvPicPr>
        <p:blipFill>
          <a:blip r:embed="rId2"/>
          <a:stretch>
            <a:fillRect/>
          </a:stretch>
        </p:blipFill>
        <p:spPr>
          <a:xfrm>
            <a:off x="1140863" y="1263935"/>
            <a:ext cx="8942251" cy="5094372"/>
          </a:xfrm>
          <a:prstGeom prst="rect">
            <a:avLst/>
          </a:prstGeom>
        </p:spPr>
      </p:pic>
    </p:spTree>
    <p:extLst>
      <p:ext uri="{BB962C8B-B14F-4D97-AF65-F5344CB8AC3E}">
        <p14:creationId xmlns:p14="http://schemas.microsoft.com/office/powerpoint/2010/main" val="3015888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2939CFD6-B101-4FBE-9CAD-6074225314F9}"/>
              </a:ext>
            </a:extLst>
          </p:cNvPr>
          <p:cNvPicPr>
            <a:picLocks noChangeAspect="1"/>
          </p:cNvPicPr>
          <p:nvPr/>
        </p:nvPicPr>
        <p:blipFill rotWithShape="1">
          <a:blip r:embed="rId2"/>
          <a:srcRect l="16762" t="43484"/>
          <a:stretch/>
        </p:blipFill>
        <p:spPr>
          <a:xfrm>
            <a:off x="2926463" y="2971988"/>
            <a:ext cx="6122292" cy="1747481"/>
          </a:xfrm>
          <a:prstGeom prst="rect">
            <a:avLst/>
          </a:prstGeom>
        </p:spPr>
      </p:pic>
      <p:pic>
        <p:nvPicPr>
          <p:cNvPr id="4" name="図 3">
            <a:extLst>
              <a:ext uri="{FF2B5EF4-FFF2-40B4-BE49-F238E27FC236}">
                <a16:creationId xmlns:a16="http://schemas.microsoft.com/office/drawing/2014/main" id="{E47D7BD8-5774-4CBE-A577-002EEDFA762E}"/>
              </a:ext>
            </a:extLst>
          </p:cNvPr>
          <p:cNvPicPr>
            <a:picLocks noChangeAspect="1"/>
          </p:cNvPicPr>
          <p:nvPr/>
        </p:nvPicPr>
        <p:blipFill>
          <a:blip r:embed="rId3"/>
          <a:stretch>
            <a:fillRect/>
          </a:stretch>
        </p:blipFill>
        <p:spPr>
          <a:xfrm>
            <a:off x="1247346" y="2938026"/>
            <a:ext cx="1285430" cy="1343565"/>
          </a:xfrm>
          <a:prstGeom prst="rect">
            <a:avLst/>
          </a:prstGeom>
        </p:spPr>
      </p:pic>
      <p:sp>
        <p:nvSpPr>
          <p:cNvPr id="2" name="スライド番号プレースホルダー 1">
            <a:extLst>
              <a:ext uri="{FF2B5EF4-FFF2-40B4-BE49-F238E27FC236}">
                <a16:creationId xmlns:a16="http://schemas.microsoft.com/office/drawing/2014/main" id="{7655272F-F346-4D67-980D-F5DAC34C0D26}"/>
              </a:ext>
            </a:extLst>
          </p:cNvPr>
          <p:cNvSpPr>
            <a:spLocks noGrp="1"/>
          </p:cNvSpPr>
          <p:nvPr>
            <p:ph type="sldNum" sz="quarter" idx="12"/>
          </p:nvPr>
        </p:nvSpPr>
        <p:spPr/>
        <p:txBody>
          <a:bodyPr/>
          <a:lstStyle/>
          <a:p>
            <a:fld id="{D836F367-8F14-4921-8441-15DE2D973248}" type="slidenum">
              <a:rPr kumimoji="1" lang="ja-JP" altLang="en-US" smtClean="0"/>
              <a:t>19</a:t>
            </a:fld>
            <a:endParaRPr kumimoji="1" lang="ja-JP" altLang="en-US"/>
          </a:p>
        </p:txBody>
      </p:sp>
      <p:sp>
        <p:nvSpPr>
          <p:cNvPr id="3" name="Shape 130">
            <a:extLst>
              <a:ext uri="{FF2B5EF4-FFF2-40B4-BE49-F238E27FC236}">
                <a16:creationId xmlns:a16="http://schemas.microsoft.com/office/drawing/2014/main" id="{2EDF6CCC-97C9-4981-8AF2-09ED5C8EF2EF}"/>
              </a:ext>
            </a:extLst>
          </p:cNvPr>
          <p:cNvSpPr/>
          <p:nvPr/>
        </p:nvSpPr>
        <p:spPr>
          <a:xfrm>
            <a:off x="179666" y="87415"/>
            <a:ext cx="4480394"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a:t>
            </a:r>
            <a:r>
              <a:rPr lang="en-US" altLang="ja-JP" dirty="0" err="1"/>
              <a:t>a+b</a:t>
            </a:r>
            <a:r>
              <a:rPr lang="ja-JP" altLang="en-US" dirty="0"/>
              <a:t>の接続図」の作成</a:t>
            </a:r>
            <a:r>
              <a:rPr lang="en-US" altLang="ja-JP" dirty="0"/>
              <a:t>1</a:t>
            </a:r>
            <a:endParaRPr lang="ja-JP" altLang="en-US" dirty="0"/>
          </a:p>
        </p:txBody>
      </p:sp>
      <p:graphicFrame>
        <p:nvGraphicFramePr>
          <p:cNvPr id="8" name="表 7">
            <a:extLst>
              <a:ext uri="{FF2B5EF4-FFF2-40B4-BE49-F238E27FC236}">
                <a16:creationId xmlns:a16="http://schemas.microsoft.com/office/drawing/2014/main" id="{93621141-4DE2-4050-8BD6-22F626DE94B0}"/>
              </a:ext>
            </a:extLst>
          </p:cNvPr>
          <p:cNvGraphicFramePr>
            <a:graphicFrameLocks noGrp="1"/>
          </p:cNvGraphicFramePr>
          <p:nvPr>
            <p:extLst>
              <p:ext uri="{D42A27DB-BD31-4B8C-83A1-F6EECF244321}">
                <p14:modId xmlns:p14="http://schemas.microsoft.com/office/powerpoint/2010/main" val="2967347694"/>
              </p:ext>
            </p:extLst>
          </p:nvPr>
        </p:nvGraphicFramePr>
        <p:xfrm>
          <a:off x="706416" y="1119679"/>
          <a:ext cx="11045937" cy="800076"/>
        </p:xfrm>
        <a:graphic>
          <a:graphicData uri="http://schemas.openxmlformats.org/drawingml/2006/table">
            <a:tbl>
              <a:tblPr firstRow="1" bandRow="1">
                <a:tableStyleId>{5C22544A-7EE6-4342-B048-85BDC9FD1C3A}</a:tableStyleId>
              </a:tblPr>
              <a:tblGrid>
                <a:gridCol w="2533968">
                  <a:extLst>
                    <a:ext uri="{9D8B030D-6E8A-4147-A177-3AD203B41FA5}">
                      <a16:colId xmlns:a16="http://schemas.microsoft.com/office/drawing/2014/main" val="2869928480"/>
                    </a:ext>
                  </a:extLst>
                </a:gridCol>
                <a:gridCol w="1619568">
                  <a:extLst>
                    <a:ext uri="{9D8B030D-6E8A-4147-A177-3AD203B41FA5}">
                      <a16:colId xmlns:a16="http://schemas.microsoft.com/office/drawing/2014/main" val="3708684436"/>
                    </a:ext>
                  </a:extLst>
                </a:gridCol>
                <a:gridCol w="1198450">
                  <a:extLst>
                    <a:ext uri="{9D8B030D-6E8A-4147-A177-3AD203B41FA5}">
                      <a16:colId xmlns:a16="http://schemas.microsoft.com/office/drawing/2014/main" val="3877242200"/>
                    </a:ext>
                  </a:extLst>
                </a:gridCol>
                <a:gridCol w="1619568">
                  <a:extLst>
                    <a:ext uri="{9D8B030D-6E8A-4147-A177-3AD203B41FA5}">
                      <a16:colId xmlns:a16="http://schemas.microsoft.com/office/drawing/2014/main" val="1228845434"/>
                    </a:ext>
                  </a:extLst>
                </a:gridCol>
                <a:gridCol w="933768">
                  <a:extLst>
                    <a:ext uri="{9D8B030D-6E8A-4147-A177-3AD203B41FA5}">
                      <a16:colId xmlns:a16="http://schemas.microsoft.com/office/drawing/2014/main" val="4141803925"/>
                    </a:ext>
                  </a:extLst>
                </a:gridCol>
                <a:gridCol w="1489297">
                  <a:extLst>
                    <a:ext uri="{9D8B030D-6E8A-4147-A177-3AD203B41FA5}">
                      <a16:colId xmlns:a16="http://schemas.microsoft.com/office/drawing/2014/main" val="873013535"/>
                    </a:ext>
                  </a:extLst>
                </a:gridCol>
                <a:gridCol w="1651318">
                  <a:extLst>
                    <a:ext uri="{9D8B030D-6E8A-4147-A177-3AD203B41FA5}">
                      <a16:colId xmlns:a16="http://schemas.microsoft.com/office/drawing/2014/main" val="2271690460"/>
                    </a:ext>
                  </a:extLst>
                </a:gridCol>
              </a:tblGrid>
              <a:tr h="418179">
                <a:tc>
                  <a:txBody>
                    <a:bodyPr/>
                    <a:lstStyle/>
                    <a:p>
                      <a:pPr algn="ctr"/>
                      <a:r>
                        <a:rPr kumimoji="1" lang="ja-JP" altLang="en-US" dirty="0"/>
                        <a:t>クラスの役割</a:t>
                      </a:r>
                    </a:p>
                  </a:txBody>
                  <a:tcPr/>
                </a:tc>
                <a:tc>
                  <a:txBody>
                    <a:bodyPr/>
                    <a:lstStyle/>
                    <a:p>
                      <a:pPr algn="ctr"/>
                      <a:r>
                        <a:rPr kumimoji="1" lang="ja-JP" altLang="en-US" dirty="0"/>
                        <a:t>クラスタイプ</a:t>
                      </a:r>
                    </a:p>
                  </a:txBody>
                  <a:tcPr/>
                </a:tc>
                <a:tc>
                  <a:txBody>
                    <a:bodyPr/>
                    <a:lstStyle/>
                    <a:p>
                      <a:pPr algn="ctr"/>
                      <a:r>
                        <a:rPr kumimoji="1" lang="ja-JP" altLang="en-US" dirty="0"/>
                        <a:t>クラス名</a:t>
                      </a:r>
                    </a:p>
                  </a:txBody>
                  <a:tcPr/>
                </a:tc>
                <a:tc>
                  <a:txBody>
                    <a:bodyPr/>
                    <a:lstStyle/>
                    <a:p>
                      <a:pPr algn="ctr"/>
                      <a:r>
                        <a:rPr kumimoji="1" lang="ja-JP" altLang="en-US" dirty="0"/>
                        <a:t>パラメータ名</a:t>
                      </a:r>
                    </a:p>
                  </a:txBody>
                  <a:tcPr/>
                </a:tc>
                <a:tc>
                  <a:txBody>
                    <a:bodyPr/>
                    <a:lstStyle/>
                    <a:p>
                      <a:pPr algn="ctr"/>
                      <a:r>
                        <a:rPr kumimoji="1" lang="ja-JP" altLang="en-US" dirty="0"/>
                        <a:t>変数名</a:t>
                      </a:r>
                    </a:p>
                  </a:txBody>
                  <a:tcPr/>
                </a:tc>
                <a:tc>
                  <a:txBody>
                    <a:bodyPr/>
                    <a:lstStyle/>
                    <a:p>
                      <a:pPr algn="ctr"/>
                      <a:r>
                        <a:rPr kumimoji="1" lang="ja-JP" altLang="en-US" dirty="0"/>
                        <a:t>コネクター</a:t>
                      </a:r>
                    </a:p>
                  </a:txBody>
                  <a:tcPr/>
                </a:tc>
                <a:tc>
                  <a:txBody>
                    <a:bodyPr/>
                    <a:lstStyle/>
                    <a:p>
                      <a:pPr algn="ctr"/>
                      <a:r>
                        <a:rPr kumimoji="1" lang="en-US" altLang="ja-JP" dirty="0"/>
                        <a:t>equation</a:t>
                      </a:r>
                      <a:endParaRPr kumimoji="1" lang="ja-JP" altLang="en-US" dirty="0"/>
                    </a:p>
                  </a:txBody>
                  <a:tcPr/>
                </a:tc>
                <a:extLst>
                  <a:ext uri="{0D108BD9-81ED-4DB2-BD59-A6C34878D82A}">
                    <a16:rowId xmlns:a16="http://schemas.microsoft.com/office/drawing/2014/main" val="2840948024"/>
                  </a:ext>
                </a:extLst>
              </a:tr>
              <a:tr h="3818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a</a:t>
                      </a:r>
                      <a:r>
                        <a:rPr kumimoji="1" lang="ja-JP" altLang="en-US" dirty="0"/>
                        <a:t>と</a:t>
                      </a:r>
                      <a:r>
                        <a:rPr kumimoji="1" lang="en-US" altLang="ja-JP" dirty="0"/>
                        <a:t>b</a:t>
                      </a:r>
                      <a:r>
                        <a:rPr kumimoji="1" lang="ja-JP" altLang="en-US" dirty="0"/>
                        <a:t>の接続図</a:t>
                      </a:r>
                    </a:p>
                  </a:txBody>
                  <a:tcPr/>
                </a:tc>
                <a:tc>
                  <a:txBody>
                    <a:bodyPr/>
                    <a:lstStyle/>
                    <a:p>
                      <a:pPr algn="ctr"/>
                      <a:r>
                        <a:rPr kumimoji="1" lang="en-US" altLang="ja-JP" dirty="0"/>
                        <a:t>model</a:t>
                      </a:r>
                      <a:endParaRPr kumimoji="1" lang="ja-JP" altLang="en-US" dirty="0"/>
                    </a:p>
                  </a:txBody>
                  <a:tcPr/>
                </a:tc>
                <a:tc>
                  <a:txBody>
                    <a:bodyPr/>
                    <a:lstStyle/>
                    <a:p>
                      <a:pPr algn="ctr"/>
                      <a:r>
                        <a:rPr kumimoji="1" lang="en-US" altLang="ja-JP" dirty="0" err="1"/>
                        <a:t>aPlus_b</a:t>
                      </a: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 </a:t>
                      </a:r>
                      <a:r>
                        <a:rPr kumimoji="1" lang="ja-JP" alt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 </a:t>
                      </a:r>
                      <a:r>
                        <a:rPr kumimoji="1" lang="ja-JP" alt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 </a:t>
                      </a:r>
                      <a:r>
                        <a:rPr kumimoji="1" lang="ja-JP" alt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 </a:t>
                      </a:r>
                      <a:r>
                        <a:rPr kumimoji="1" lang="ja-JP" altLang="en-US" dirty="0"/>
                        <a:t>－</a:t>
                      </a:r>
                    </a:p>
                  </a:txBody>
                  <a:tcPr/>
                </a:tc>
                <a:extLst>
                  <a:ext uri="{0D108BD9-81ED-4DB2-BD59-A6C34878D82A}">
                    <a16:rowId xmlns:a16="http://schemas.microsoft.com/office/drawing/2014/main" val="4244898854"/>
                  </a:ext>
                </a:extLst>
              </a:tr>
            </a:tbl>
          </a:graphicData>
        </a:graphic>
      </p:graphicFrame>
      <p:sp>
        <p:nvSpPr>
          <p:cNvPr id="10" name="テキスト ボックス 9">
            <a:extLst>
              <a:ext uri="{FF2B5EF4-FFF2-40B4-BE49-F238E27FC236}">
                <a16:creationId xmlns:a16="http://schemas.microsoft.com/office/drawing/2014/main" id="{1AF9C5A3-192D-4E4D-B4B0-434A16F148B4}"/>
              </a:ext>
            </a:extLst>
          </p:cNvPr>
          <p:cNvSpPr txBox="1"/>
          <p:nvPr/>
        </p:nvSpPr>
        <p:spPr>
          <a:xfrm>
            <a:off x="514650" y="693315"/>
            <a:ext cx="10653879" cy="400110"/>
          </a:xfrm>
          <a:prstGeom prst="rect">
            <a:avLst/>
          </a:prstGeom>
          <a:noFill/>
        </p:spPr>
        <p:txBody>
          <a:bodyPr wrap="none" rtlCol="0">
            <a:spAutoFit/>
          </a:bodyPr>
          <a:lstStyle/>
          <a:p>
            <a:r>
              <a:rPr lang="ja-JP" altLang="en-US" sz="2000" dirty="0"/>
              <a:t>最後に、これまで作成した「</a:t>
            </a:r>
            <a:r>
              <a:rPr lang="en-US" altLang="ja-JP" sz="2000" dirty="0" err="1"/>
              <a:t>Input_a</a:t>
            </a:r>
            <a:r>
              <a:rPr lang="ja-JP" altLang="en-US" sz="2000" dirty="0"/>
              <a:t>」と「</a:t>
            </a:r>
            <a:r>
              <a:rPr lang="en-US" altLang="ja-JP" sz="2000" dirty="0" err="1"/>
              <a:t>Calc_c</a:t>
            </a:r>
            <a:r>
              <a:rPr lang="ja-JP" altLang="en-US" sz="2000" dirty="0"/>
              <a:t>」を接続するためのクラスを作成します</a:t>
            </a:r>
            <a:endParaRPr kumimoji="1" lang="ja-JP" altLang="en-US" sz="2000" dirty="0"/>
          </a:p>
        </p:txBody>
      </p:sp>
      <p:grpSp>
        <p:nvGrpSpPr>
          <p:cNvPr id="11" name="グループ化 10">
            <a:extLst>
              <a:ext uri="{FF2B5EF4-FFF2-40B4-BE49-F238E27FC236}">
                <a16:creationId xmlns:a16="http://schemas.microsoft.com/office/drawing/2014/main" id="{53EEFC83-B1DE-4E68-B5A0-99C7AA548F76}"/>
              </a:ext>
            </a:extLst>
          </p:cNvPr>
          <p:cNvGrpSpPr/>
          <p:nvPr/>
        </p:nvGrpSpPr>
        <p:grpSpPr>
          <a:xfrm>
            <a:off x="353285" y="2197114"/>
            <a:ext cx="8390112" cy="646331"/>
            <a:chOff x="254945" y="903513"/>
            <a:chExt cx="8390112" cy="646331"/>
          </a:xfrm>
        </p:grpSpPr>
        <p:sp>
          <p:nvSpPr>
            <p:cNvPr id="12" name="テキスト ボックス 11">
              <a:extLst>
                <a:ext uri="{FF2B5EF4-FFF2-40B4-BE49-F238E27FC236}">
                  <a16:creationId xmlns:a16="http://schemas.microsoft.com/office/drawing/2014/main" id="{3A920BAF-A956-4DCD-97D5-458488D54ACC}"/>
                </a:ext>
              </a:extLst>
            </p:cNvPr>
            <p:cNvSpPr txBox="1"/>
            <p:nvPr/>
          </p:nvSpPr>
          <p:spPr>
            <a:xfrm>
              <a:off x="1312600" y="903513"/>
              <a:ext cx="7332457" cy="646331"/>
            </a:xfrm>
            <a:prstGeom prst="rect">
              <a:avLst/>
            </a:prstGeom>
            <a:noFill/>
          </p:spPr>
          <p:txBody>
            <a:bodyPr wrap="none" rtlCol="0">
              <a:spAutoFit/>
            </a:bodyPr>
            <a:lstStyle/>
            <a:p>
              <a:r>
                <a:rPr lang="ja-JP" altLang="en-US" dirty="0"/>
                <a:t>新規クラス「</a:t>
              </a:r>
              <a:r>
                <a:rPr lang="en-US" altLang="ja-JP" dirty="0" err="1"/>
                <a:t>aPlus_b</a:t>
              </a:r>
              <a:r>
                <a:rPr lang="ja-JP" altLang="en-US" dirty="0"/>
                <a:t>」を作成し、ダイヤグラムビューに切り替え</a:t>
              </a:r>
              <a:endParaRPr lang="en-US" altLang="ja-JP" dirty="0"/>
            </a:p>
            <a:p>
              <a:r>
                <a:rPr lang="ja-JP" altLang="en-US" dirty="0"/>
                <a:t>「</a:t>
              </a:r>
              <a:r>
                <a:rPr lang="en-US" altLang="ja-JP" dirty="0" err="1"/>
                <a:t>Input_a</a:t>
              </a:r>
              <a:r>
                <a:rPr lang="ja-JP" altLang="en-US" dirty="0"/>
                <a:t>」と「</a:t>
              </a:r>
              <a:r>
                <a:rPr lang="en-US" altLang="ja-JP" dirty="0" err="1"/>
                <a:t>Cal_c</a:t>
              </a:r>
              <a:r>
                <a:rPr lang="ja-JP" altLang="en-US" dirty="0"/>
                <a:t>」のインスタンスを作成し、接続してください</a:t>
              </a:r>
            </a:p>
          </p:txBody>
        </p:sp>
        <p:sp>
          <p:nvSpPr>
            <p:cNvPr id="13" name="テキスト ボックス 12">
              <a:extLst>
                <a:ext uri="{FF2B5EF4-FFF2-40B4-BE49-F238E27FC236}">
                  <a16:creationId xmlns:a16="http://schemas.microsoft.com/office/drawing/2014/main" id="{7821A6D0-E779-4132-A5E4-73DCA09BC946}"/>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grpSp>
        <p:nvGrpSpPr>
          <p:cNvPr id="14" name="グループ化 13">
            <a:extLst>
              <a:ext uri="{FF2B5EF4-FFF2-40B4-BE49-F238E27FC236}">
                <a16:creationId xmlns:a16="http://schemas.microsoft.com/office/drawing/2014/main" id="{41C9EB8C-6F51-41CC-9923-B47F209C2AA6}"/>
              </a:ext>
            </a:extLst>
          </p:cNvPr>
          <p:cNvGrpSpPr/>
          <p:nvPr/>
        </p:nvGrpSpPr>
        <p:grpSpPr>
          <a:xfrm>
            <a:off x="353285" y="5034100"/>
            <a:ext cx="9473742" cy="395586"/>
            <a:chOff x="254945" y="903513"/>
            <a:chExt cx="9473742" cy="395586"/>
          </a:xfrm>
        </p:grpSpPr>
        <p:sp>
          <p:nvSpPr>
            <p:cNvPr id="15" name="テキスト ボックス 14">
              <a:extLst>
                <a:ext uri="{FF2B5EF4-FFF2-40B4-BE49-F238E27FC236}">
                  <a16:creationId xmlns:a16="http://schemas.microsoft.com/office/drawing/2014/main" id="{5D8BDFCD-27AA-4585-93AC-510F8A42AE65}"/>
                </a:ext>
              </a:extLst>
            </p:cNvPr>
            <p:cNvSpPr txBox="1"/>
            <p:nvPr/>
          </p:nvSpPr>
          <p:spPr>
            <a:xfrm>
              <a:off x="620103" y="903513"/>
              <a:ext cx="9108584" cy="369332"/>
            </a:xfrm>
            <a:prstGeom prst="rect">
              <a:avLst/>
            </a:prstGeom>
            <a:noFill/>
          </p:spPr>
          <p:txBody>
            <a:bodyPr wrap="none" rtlCol="0">
              <a:spAutoFit/>
            </a:bodyPr>
            <a:lstStyle/>
            <a:p>
              <a:r>
                <a:rPr lang="ja-JP" altLang="en-US" dirty="0"/>
                <a:t>「</a:t>
              </a:r>
              <a:r>
                <a:rPr lang="en-US" altLang="ja-JP" dirty="0" err="1"/>
                <a:t>Input_a</a:t>
              </a:r>
              <a:r>
                <a:rPr lang="ja-JP" altLang="en-US" dirty="0"/>
                <a:t>」のパラメータ「</a:t>
              </a:r>
              <a:r>
                <a:rPr lang="en-US" altLang="ja-JP" dirty="0"/>
                <a:t>a</a:t>
              </a:r>
              <a:r>
                <a:rPr lang="ja-JP" altLang="en-US" dirty="0"/>
                <a:t>」と「</a:t>
              </a:r>
              <a:r>
                <a:rPr lang="en-US" altLang="ja-JP" dirty="0" err="1"/>
                <a:t>Cal_c</a:t>
              </a:r>
              <a:r>
                <a:rPr lang="ja-JP" altLang="en-US" dirty="0"/>
                <a:t>」のパラメータ「</a:t>
              </a:r>
              <a:r>
                <a:rPr lang="en-US" altLang="ja-JP" dirty="0"/>
                <a:t>b</a:t>
              </a:r>
              <a:r>
                <a:rPr lang="ja-JP" altLang="en-US" dirty="0"/>
                <a:t>」に</a:t>
              </a:r>
              <a:r>
                <a:rPr lang="en-US" altLang="ja-JP" dirty="0"/>
                <a:t>1</a:t>
              </a:r>
              <a:r>
                <a:rPr lang="ja-JP" altLang="en-US" dirty="0"/>
                <a:t>を代入してください</a:t>
              </a:r>
            </a:p>
          </p:txBody>
        </p:sp>
        <p:sp>
          <p:nvSpPr>
            <p:cNvPr id="16" name="テキスト ボックス 15">
              <a:extLst>
                <a:ext uri="{FF2B5EF4-FFF2-40B4-BE49-F238E27FC236}">
                  <a16:creationId xmlns:a16="http://schemas.microsoft.com/office/drawing/2014/main" id="{81D394BC-FD7D-4B74-B0B5-6CFC2EAA3227}"/>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sp>
        <p:nvSpPr>
          <p:cNvPr id="20" name="四角形: 角を丸くする 19">
            <a:extLst>
              <a:ext uri="{FF2B5EF4-FFF2-40B4-BE49-F238E27FC236}">
                <a16:creationId xmlns:a16="http://schemas.microsoft.com/office/drawing/2014/main" id="{DA09583A-4504-48AC-AC6B-F0FD16C48238}"/>
              </a:ext>
            </a:extLst>
          </p:cNvPr>
          <p:cNvSpPr/>
          <p:nvPr/>
        </p:nvSpPr>
        <p:spPr>
          <a:xfrm>
            <a:off x="1163432" y="3265120"/>
            <a:ext cx="1300836" cy="26970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21" name="直線矢印コネクタ 20">
            <a:extLst>
              <a:ext uri="{FF2B5EF4-FFF2-40B4-BE49-F238E27FC236}">
                <a16:creationId xmlns:a16="http://schemas.microsoft.com/office/drawing/2014/main" id="{E5713EC2-CBC8-4B33-A36B-E8F6E86C7474}"/>
              </a:ext>
            </a:extLst>
          </p:cNvPr>
          <p:cNvCxnSpPr>
            <a:cxnSpLocks/>
            <a:stCxn id="20" idx="3"/>
          </p:cNvCxnSpPr>
          <p:nvPr/>
        </p:nvCxnSpPr>
        <p:spPr>
          <a:xfrm flipV="1">
            <a:off x="2464268" y="3363912"/>
            <a:ext cx="924391" cy="36061"/>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四角形: 角を丸くする 24">
            <a:extLst>
              <a:ext uri="{FF2B5EF4-FFF2-40B4-BE49-F238E27FC236}">
                <a16:creationId xmlns:a16="http://schemas.microsoft.com/office/drawing/2014/main" id="{4D0F0508-082B-46BD-AD86-047D6A2AADDE}"/>
              </a:ext>
            </a:extLst>
          </p:cNvPr>
          <p:cNvSpPr/>
          <p:nvPr/>
        </p:nvSpPr>
        <p:spPr>
          <a:xfrm>
            <a:off x="1163432" y="3556249"/>
            <a:ext cx="1300836" cy="26970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30" name="フリーフォーム: 図形 29">
            <a:extLst>
              <a:ext uri="{FF2B5EF4-FFF2-40B4-BE49-F238E27FC236}">
                <a16:creationId xmlns:a16="http://schemas.microsoft.com/office/drawing/2014/main" id="{1FE933D4-85E9-4B7A-ADF7-23CD1DB2A88C}"/>
              </a:ext>
            </a:extLst>
          </p:cNvPr>
          <p:cNvSpPr/>
          <p:nvPr/>
        </p:nvSpPr>
        <p:spPr>
          <a:xfrm>
            <a:off x="2463501" y="3663368"/>
            <a:ext cx="5276626" cy="1102659"/>
          </a:xfrm>
          <a:custGeom>
            <a:avLst/>
            <a:gdLst>
              <a:gd name="connsiteX0" fmla="*/ 0 w 5276626"/>
              <a:gd name="connsiteY0" fmla="*/ 0 h 1102659"/>
              <a:gd name="connsiteX1" fmla="*/ 0 w 5276626"/>
              <a:gd name="connsiteY1" fmla="*/ 0 h 1102659"/>
              <a:gd name="connsiteX2" fmla="*/ 53788 w 5276626"/>
              <a:gd name="connsiteY2" fmla="*/ 10758 h 1102659"/>
              <a:gd name="connsiteX3" fmla="*/ 69925 w 5276626"/>
              <a:gd name="connsiteY3" fmla="*/ 16137 h 1102659"/>
              <a:gd name="connsiteX4" fmla="*/ 521746 w 5276626"/>
              <a:gd name="connsiteY4" fmla="*/ 16137 h 1102659"/>
              <a:gd name="connsiteX5" fmla="*/ 521746 w 5276626"/>
              <a:gd name="connsiteY5" fmla="*/ 1102659 h 1102659"/>
              <a:gd name="connsiteX6" fmla="*/ 5276626 w 5276626"/>
              <a:gd name="connsiteY6" fmla="*/ 1102659 h 1102659"/>
              <a:gd name="connsiteX7" fmla="*/ 5276626 w 5276626"/>
              <a:gd name="connsiteY7" fmla="*/ 801445 h 1102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76626" h="1102659">
                <a:moveTo>
                  <a:pt x="0" y="0"/>
                </a:moveTo>
                <a:lnTo>
                  <a:pt x="0" y="0"/>
                </a:lnTo>
                <a:cubicBezTo>
                  <a:pt x="17929" y="3586"/>
                  <a:pt x="35972" y="6646"/>
                  <a:pt x="53788" y="10758"/>
                </a:cubicBezTo>
                <a:cubicBezTo>
                  <a:pt x="59313" y="12033"/>
                  <a:pt x="69925" y="16137"/>
                  <a:pt x="69925" y="16137"/>
                </a:cubicBezTo>
                <a:lnTo>
                  <a:pt x="521746" y="16137"/>
                </a:lnTo>
                <a:lnTo>
                  <a:pt x="521746" y="1102659"/>
                </a:lnTo>
                <a:lnTo>
                  <a:pt x="5276626" y="1102659"/>
                </a:lnTo>
                <a:lnTo>
                  <a:pt x="5276626" y="801445"/>
                </a:lnTo>
              </a:path>
            </a:pathLst>
          </a:custGeom>
          <a:noFill/>
          <a:ln w="28575">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a:extLst>
              <a:ext uri="{FF2B5EF4-FFF2-40B4-BE49-F238E27FC236}">
                <a16:creationId xmlns:a16="http://schemas.microsoft.com/office/drawing/2014/main" id="{93CCA50A-16C7-4273-A9FB-0A653C2C387E}"/>
              </a:ext>
            </a:extLst>
          </p:cNvPr>
          <p:cNvGrpSpPr/>
          <p:nvPr/>
        </p:nvGrpSpPr>
        <p:grpSpPr>
          <a:xfrm>
            <a:off x="353285" y="5921606"/>
            <a:ext cx="11645810" cy="395586"/>
            <a:chOff x="254945" y="903513"/>
            <a:chExt cx="11645810" cy="395586"/>
          </a:xfrm>
        </p:grpSpPr>
        <p:sp>
          <p:nvSpPr>
            <p:cNvPr id="32" name="テキスト ボックス 31">
              <a:extLst>
                <a:ext uri="{FF2B5EF4-FFF2-40B4-BE49-F238E27FC236}">
                  <a16:creationId xmlns:a16="http://schemas.microsoft.com/office/drawing/2014/main" id="{51BC3D45-5C59-487B-9326-B848D2795265}"/>
                </a:ext>
              </a:extLst>
            </p:cNvPr>
            <p:cNvSpPr txBox="1"/>
            <p:nvPr/>
          </p:nvSpPr>
          <p:spPr>
            <a:xfrm>
              <a:off x="620103" y="903513"/>
              <a:ext cx="11280652" cy="369332"/>
            </a:xfrm>
            <a:prstGeom prst="rect">
              <a:avLst/>
            </a:prstGeom>
            <a:noFill/>
          </p:spPr>
          <p:txBody>
            <a:bodyPr wrap="none" rtlCol="0">
              <a:spAutoFit/>
            </a:bodyPr>
            <a:lstStyle/>
            <a:p>
              <a:r>
                <a:rPr lang="ja-JP" altLang="en-US" dirty="0"/>
                <a:t>チェックを実行し、問題なければシミュレートを実行し「</a:t>
              </a:r>
              <a:r>
                <a:rPr lang="en-US" altLang="ja-JP" dirty="0"/>
                <a:t>c</a:t>
              </a:r>
              <a:r>
                <a:rPr lang="ja-JP" altLang="en-US" dirty="0"/>
                <a:t>」の値が</a:t>
              </a:r>
              <a:r>
                <a:rPr lang="en-US" altLang="ja-JP" dirty="0"/>
                <a:t>2</a:t>
              </a:r>
              <a:r>
                <a:rPr lang="ja-JP" altLang="en-US" dirty="0"/>
                <a:t>になっていることを確認してください</a:t>
              </a:r>
            </a:p>
          </p:txBody>
        </p:sp>
        <p:sp>
          <p:nvSpPr>
            <p:cNvPr id="33" name="テキスト ボックス 32">
              <a:extLst>
                <a:ext uri="{FF2B5EF4-FFF2-40B4-BE49-F238E27FC236}">
                  <a16:creationId xmlns:a16="http://schemas.microsoft.com/office/drawing/2014/main" id="{C7BF6222-80CD-416A-A0BF-636B1F317B87}"/>
                </a:ext>
              </a:extLst>
            </p:cNvPr>
            <p:cNvSpPr txBox="1"/>
            <p:nvPr/>
          </p:nvSpPr>
          <p:spPr>
            <a:xfrm>
              <a:off x="254945" y="929767"/>
              <a:ext cx="415498" cy="369332"/>
            </a:xfrm>
            <a:prstGeom prst="rect">
              <a:avLst/>
            </a:prstGeom>
            <a:noFill/>
          </p:spPr>
          <p:txBody>
            <a:bodyPr wrap="none" rtlCol="0">
              <a:spAutoFit/>
            </a:bodyPr>
            <a:lstStyle/>
            <a:p>
              <a:r>
                <a:rPr kumimoji="1" lang="ja-JP" altLang="en-US" dirty="0"/>
                <a:t>③</a:t>
              </a:r>
            </a:p>
          </p:txBody>
        </p:sp>
      </p:grpSp>
    </p:spTree>
    <p:extLst>
      <p:ext uri="{BB962C8B-B14F-4D97-AF65-F5344CB8AC3E}">
        <p14:creationId xmlns:p14="http://schemas.microsoft.com/office/powerpoint/2010/main" val="3100126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FED29EE-AF3E-4341-969E-62CE8E0A3F31}"/>
              </a:ext>
            </a:extLst>
          </p:cNvPr>
          <p:cNvSpPr txBox="1"/>
          <p:nvPr/>
        </p:nvSpPr>
        <p:spPr>
          <a:xfrm>
            <a:off x="4505512" y="325643"/>
            <a:ext cx="1826141" cy="584775"/>
          </a:xfrm>
          <a:prstGeom prst="rect">
            <a:avLst/>
          </a:prstGeom>
          <a:noFill/>
        </p:spPr>
        <p:txBody>
          <a:bodyPr wrap="none" rtlCol="0">
            <a:spAutoFit/>
          </a:bodyPr>
          <a:lstStyle/>
          <a:p>
            <a:r>
              <a:rPr kumimoji="1" lang="ja-JP" altLang="en-US" sz="3200" u="sng" dirty="0"/>
              <a:t>注意事項</a:t>
            </a:r>
          </a:p>
        </p:txBody>
      </p:sp>
      <p:sp>
        <p:nvSpPr>
          <p:cNvPr id="5" name="テキスト ボックス 4">
            <a:extLst>
              <a:ext uri="{FF2B5EF4-FFF2-40B4-BE49-F238E27FC236}">
                <a16:creationId xmlns:a16="http://schemas.microsoft.com/office/drawing/2014/main" id="{EBDCDFD7-929B-4DBF-BA2E-980EE71F8427}"/>
              </a:ext>
            </a:extLst>
          </p:cNvPr>
          <p:cNvSpPr txBox="1"/>
          <p:nvPr/>
        </p:nvSpPr>
        <p:spPr>
          <a:xfrm>
            <a:off x="794946" y="1539389"/>
            <a:ext cx="10179390" cy="2308324"/>
          </a:xfrm>
          <a:prstGeom prst="rect">
            <a:avLst/>
          </a:prstGeom>
          <a:noFill/>
        </p:spPr>
        <p:txBody>
          <a:bodyPr wrap="none" rtlCol="0">
            <a:spAutoFit/>
          </a:bodyPr>
          <a:lstStyle/>
          <a:p>
            <a:r>
              <a:rPr kumimoji="1" lang="ja-JP" altLang="en-US" sz="2400" dirty="0"/>
              <a:t>・　本チュートリアルは以下</a:t>
            </a:r>
            <a:r>
              <a:rPr lang="ja-JP" altLang="en-US" sz="2400" dirty="0"/>
              <a:t>の内容が理解できていることを前提と</a:t>
            </a:r>
            <a:endParaRPr lang="en-US" altLang="ja-JP" sz="2400" dirty="0"/>
          </a:p>
          <a:p>
            <a:r>
              <a:rPr lang="ja-JP" altLang="en-US" sz="2400" dirty="0"/>
              <a:t>　　しております。</a:t>
            </a:r>
            <a:endParaRPr kumimoji="1" lang="en-US" altLang="ja-JP" sz="2400" dirty="0"/>
          </a:p>
          <a:p>
            <a:r>
              <a:rPr lang="ja-JP" altLang="en-US" sz="2400" dirty="0"/>
              <a:t>　　</a:t>
            </a:r>
            <a:r>
              <a:rPr kumimoji="1" lang="ja-JP" altLang="en-US" sz="2400" dirty="0"/>
              <a:t>「</a:t>
            </a:r>
            <a:r>
              <a:rPr kumimoji="1" lang="en-US" altLang="ja-JP" sz="2400" dirty="0" err="1"/>
              <a:t>OpenModelica</a:t>
            </a:r>
            <a:r>
              <a:rPr kumimoji="1" lang="ja-JP" altLang="en-US" sz="2400" dirty="0"/>
              <a:t>超初級チュートリアル</a:t>
            </a:r>
            <a:r>
              <a:rPr kumimoji="1" lang="en-US" altLang="ja-JP" sz="2400" dirty="0"/>
              <a:t>1.</a:t>
            </a:r>
            <a:r>
              <a:rPr kumimoji="1" lang="ja-JP" altLang="en-US" sz="2400" dirty="0"/>
              <a:t>解析モデルの作成と実行</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2.</a:t>
            </a:r>
            <a:r>
              <a:rPr lang="ja-JP" altLang="en-US" sz="2400" dirty="0"/>
              <a:t>コーディング」</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3.</a:t>
            </a:r>
            <a:r>
              <a:rPr lang="ja-JP" altLang="en-US" sz="2400" dirty="0"/>
              <a:t>モデルのカスタマイズ</a:t>
            </a:r>
            <a:r>
              <a:rPr lang="en-US" altLang="ja-JP" sz="2400" dirty="0"/>
              <a:t>1</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4.</a:t>
            </a:r>
            <a:r>
              <a:rPr lang="ja-JP" altLang="en-US" sz="2400" dirty="0"/>
              <a:t>モデルのカスタマイズ</a:t>
            </a:r>
            <a:r>
              <a:rPr lang="en-US" altLang="ja-JP" sz="2400" dirty="0"/>
              <a:t>2</a:t>
            </a:r>
            <a:r>
              <a:rPr lang="ja-JP" altLang="en-US" sz="2400" dirty="0"/>
              <a:t>」</a:t>
            </a:r>
            <a:endParaRPr kumimoji="1" lang="ja-JP" altLang="en-US" sz="2400" dirty="0"/>
          </a:p>
        </p:txBody>
      </p:sp>
      <p:sp>
        <p:nvSpPr>
          <p:cNvPr id="9" name="テキスト ボックス 8">
            <a:extLst>
              <a:ext uri="{FF2B5EF4-FFF2-40B4-BE49-F238E27FC236}">
                <a16:creationId xmlns:a16="http://schemas.microsoft.com/office/drawing/2014/main" id="{14E72353-C904-4A0B-BA69-50B235C2EE8F}"/>
              </a:ext>
            </a:extLst>
          </p:cNvPr>
          <p:cNvSpPr txBox="1"/>
          <p:nvPr/>
        </p:nvSpPr>
        <p:spPr>
          <a:xfrm>
            <a:off x="794946" y="4296858"/>
            <a:ext cx="8151590" cy="830997"/>
          </a:xfrm>
          <a:prstGeom prst="rect">
            <a:avLst/>
          </a:prstGeom>
          <a:noFill/>
        </p:spPr>
        <p:txBody>
          <a:bodyPr wrap="none" rtlCol="0">
            <a:spAutoFit/>
          </a:bodyPr>
          <a:lstStyle/>
          <a:p>
            <a:r>
              <a:rPr kumimoji="1" lang="ja-JP" altLang="en-US" sz="2400" dirty="0"/>
              <a:t>・　</a:t>
            </a:r>
            <a:r>
              <a:rPr kumimoji="1" lang="en-US" altLang="ja-JP" sz="2400" dirty="0"/>
              <a:t>OpenModelica1.14.1 (64bit – windows</a:t>
            </a:r>
            <a:r>
              <a:rPr kumimoji="1" lang="ja-JP" altLang="en-US" sz="2400" dirty="0"/>
              <a:t>版</a:t>
            </a:r>
            <a:r>
              <a:rPr kumimoji="1" lang="en-US" altLang="ja-JP" sz="2400" dirty="0"/>
              <a:t>)</a:t>
            </a:r>
            <a:r>
              <a:rPr kumimoji="1" lang="ja-JP" altLang="en-US" sz="2400" dirty="0"/>
              <a:t>を利用して</a:t>
            </a:r>
            <a:endParaRPr kumimoji="1" lang="en-US" altLang="ja-JP" sz="2400" dirty="0"/>
          </a:p>
          <a:p>
            <a:r>
              <a:rPr lang="ja-JP" altLang="en-US" sz="2400" dirty="0"/>
              <a:t>　　本</a:t>
            </a:r>
            <a:r>
              <a:rPr kumimoji="1" lang="ja-JP" altLang="en-US" sz="2400" dirty="0"/>
              <a:t>チュートリアルは作成されています。</a:t>
            </a:r>
          </a:p>
        </p:txBody>
      </p:sp>
      <p:sp>
        <p:nvSpPr>
          <p:cNvPr id="2" name="スライド番号プレースホルダー 1">
            <a:extLst>
              <a:ext uri="{FF2B5EF4-FFF2-40B4-BE49-F238E27FC236}">
                <a16:creationId xmlns:a16="http://schemas.microsoft.com/office/drawing/2014/main" id="{1820F812-8A46-4AF8-9209-114EE33E8EA9}"/>
              </a:ext>
            </a:extLst>
          </p:cNvPr>
          <p:cNvSpPr>
            <a:spLocks noGrp="1"/>
          </p:cNvSpPr>
          <p:nvPr>
            <p:ph type="sldNum" sz="quarter" idx="12"/>
          </p:nvPr>
        </p:nvSpPr>
        <p:spPr/>
        <p:txBody>
          <a:bodyPr/>
          <a:lstStyle/>
          <a:p>
            <a:fld id="{D836F367-8F14-4921-8441-15DE2D973248}" type="slidenum">
              <a:rPr kumimoji="1" lang="ja-JP" altLang="en-US" smtClean="0"/>
              <a:t>2</a:t>
            </a:fld>
            <a:endParaRPr kumimoji="1" lang="ja-JP" altLang="en-US"/>
          </a:p>
        </p:txBody>
      </p:sp>
    </p:spTree>
    <p:extLst>
      <p:ext uri="{BB962C8B-B14F-4D97-AF65-F5344CB8AC3E}">
        <p14:creationId xmlns:p14="http://schemas.microsoft.com/office/powerpoint/2010/main" val="2768812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1399166"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Exercise</a:t>
            </a:r>
          </a:p>
        </p:txBody>
      </p:sp>
      <p:sp>
        <p:nvSpPr>
          <p:cNvPr id="2" name="テキスト ボックス 1">
            <a:extLst>
              <a:ext uri="{FF2B5EF4-FFF2-40B4-BE49-F238E27FC236}">
                <a16:creationId xmlns:a16="http://schemas.microsoft.com/office/drawing/2014/main" id="{13BF6981-F9E6-4F88-9388-C45999E02726}"/>
              </a:ext>
            </a:extLst>
          </p:cNvPr>
          <p:cNvSpPr txBox="1"/>
          <p:nvPr/>
        </p:nvSpPr>
        <p:spPr>
          <a:xfrm>
            <a:off x="281343" y="1280042"/>
            <a:ext cx="11829378" cy="1569660"/>
          </a:xfrm>
          <a:prstGeom prst="rect">
            <a:avLst/>
          </a:prstGeom>
          <a:noFill/>
        </p:spPr>
        <p:txBody>
          <a:bodyPr wrap="square" rtlCol="0">
            <a:spAutoFit/>
          </a:bodyPr>
          <a:lstStyle/>
          <a:p>
            <a:r>
              <a:rPr kumimoji="1" lang="ja-JP" altLang="en-US" sz="2400" dirty="0"/>
              <a:t>・チュートリアル内では</a:t>
            </a:r>
            <a:r>
              <a:rPr lang="ja-JP" altLang="en-US" sz="2400" dirty="0"/>
              <a:t>「</a:t>
            </a:r>
            <a:r>
              <a:rPr lang="en-US" altLang="ja-JP" sz="2400" dirty="0"/>
              <a:t>b</a:t>
            </a:r>
            <a:r>
              <a:rPr lang="ja-JP" altLang="en-US" sz="2400" dirty="0"/>
              <a:t>を入力、</a:t>
            </a:r>
            <a:r>
              <a:rPr lang="en-US" altLang="ja-JP" sz="2400" dirty="0" err="1"/>
              <a:t>a+b</a:t>
            </a:r>
            <a:r>
              <a:rPr lang="en-US" altLang="ja-JP" sz="2400" dirty="0"/>
              <a:t>=c</a:t>
            </a:r>
            <a:r>
              <a:rPr lang="ja-JP" altLang="en-US" sz="2400" dirty="0"/>
              <a:t>を計算」 を一つのモデルで作成しました。</a:t>
            </a:r>
            <a:endParaRPr lang="en-US" altLang="ja-JP" sz="2400" dirty="0"/>
          </a:p>
          <a:p>
            <a:r>
              <a:rPr kumimoji="1" lang="ja-JP" altLang="en-US" sz="2400" dirty="0"/>
              <a:t>　しかし「</a:t>
            </a:r>
            <a:r>
              <a:rPr kumimoji="1" lang="en-US" altLang="ja-JP" sz="2400" dirty="0"/>
              <a:t>b</a:t>
            </a:r>
            <a:r>
              <a:rPr kumimoji="1" lang="ja-JP" altLang="en-US" sz="2400" dirty="0"/>
              <a:t>を入力」と「</a:t>
            </a:r>
            <a:r>
              <a:rPr kumimoji="1" lang="en-US" altLang="ja-JP" sz="2400" dirty="0" err="1"/>
              <a:t>a+b</a:t>
            </a:r>
            <a:r>
              <a:rPr kumimoji="1" lang="en-US" altLang="ja-JP" sz="2400" dirty="0"/>
              <a:t>=c</a:t>
            </a:r>
            <a:r>
              <a:rPr kumimoji="1" lang="ja-JP" altLang="en-US" sz="2400" dirty="0"/>
              <a:t>を計算」のモデルをそれぞれ別に作成</a:t>
            </a:r>
            <a:r>
              <a:rPr lang="ja-JP" altLang="en-US" sz="2400" dirty="0"/>
              <a:t>することもできます。</a:t>
            </a:r>
            <a:endParaRPr kumimoji="1" lang="en-US" altLang="ja-JP" sz="2400" dirty="0"/>
          </a:p>
          <a:p>
            <a:r>
              <a:rPr kumimoji="1" lang="ja-JP" altLang="en-US" sz="2400" dirty="0"/>
              <a:t>　</a:t>
            </a:r>
            <a:r>
              <a:rPr lang="ja-JP" altLang="en-US" sz="2400" dirty="0"/>
              <a:t>試しに作成してみてください。</a:t>
            </a:r>
            <a:endParaRPr lang="en-US" altLang="ja-JP" sz="2400" dirty="0"/>
          </a:p>
        </p:txBody>
      </p:sp>
      <p:sp>
        <p:nvSpPr>
          <p:cNvPr id="3" name="スライド番号プレースホルダー 2">
            <a:extLst>
              <a:ext uri="{FF2B5EF4-FFF2-40B4-BE49-F238E27FC236}">
                <a16:creationId xmlns:a16="http://schemas.microsoft.com/office/drawing/2014/main" id="{94936D4F-379D-40B9-AC4D-09D42B6E3930}"/>
              </a:ext>
            </a:extLst>
          </p:cNvPr>
          <p:cNvSpPr>
            <a:spLocks noGrp="1"/>
          </p:cNvSpPr>
          <p:nvPr>
            <p:ph type="sldNum" sz="quarter" idx="12"/>
          </p:nvPr>
        </p:nvSpPr>
        <p:spPr/>
        <p:txBody>
          <a:bodyPr/>
          <a:lstStyle/>
          <a:p>
            <a:fld id="{D836F367-8F14-4921-8441-15DE2D973248}" type="slidenum">
              <a:rPr kumimoji="1" lang="ja-JP" altLang="en-US" smtClean="0"/>
              <a:t>20</a:t>
            </a:fld>
            <a:endParaRPr kumimoji="1" lang="ja-JP" altLang="en-US"/>
          </a:p>
        </p:txBody>
      </p:sp>
      <p:sp>
        <p:nvSpPr>
          <p:cNvPr id="6" name="テキスト ボックス 5">
            <a:extLst>
              <a:ext uri="{FF2B5EF4-FFF2-40B4-BE49-F238E27FC236}">
                <a16:creationId xmlns:a16="http://schemas.microsoft.com/office/drawing/2014/main" id="{13BF6981-F9E6-4F88-9388-C45999E02726}"/>
              </a:ext>
            </a:extLst>
          </p:cNvPr>
          <p:cNvSpPr txBox="1"/>
          <p:nvPr/>
        </p:nvSpPr>
        <p:spPr>
          <a:xfrm>
            <a:off x="281343" y="3388879"/>
            <a:ext cx="11829378" cy="1569660"/>
          </a:xfrm>
          <a:prstGeom prst="rect">
            <a:avLst/>
          </a:prstGeom>
          <a:noFill/>
        </p:spPr>
        <p:txBody>
          <a:bodyPr wrap="square" rtlCol="0">
            <a:spAutoFit/>
          </a:bodyPr>
          <a:lstStyle/>
          <a:p>
            <a:r>
              <a:rPr kumimoji="1" lang="ja-JP" altLang="en-US" sz="2400" dirty="0"/>
              <a:t>・今回は４つのファイルを作成しました。これらを一つのファイルとしてまとめる方法があります。</a:t>
            </a:r>
            <a:endParaRPr kumimoji="1" lang="en-US" altLang="ja-JP" sz="2400" dirty="0"/>
          </a:p>
          <a:p>
            <a:r>
              <a:rPr lang="ja-JP" altLang="en-US" sz="2400" dirty="0"/>
              <a:t>　チュートリアル</a:t>
            </a:r>
            <a:r>
              <a:rPr lang="en-US" altLang="ja-JP" sz="2400" dirty="0"/>
              <a:t>6</a:t>
            </a:r>
            <a:r>
              <a:rPr lang="ja-JP" altLang="en-US" sz="2400" dirty="0"/>
              <a:t>の「</a:t>
            </a:r>
            <a:r>
              <a:rPr lang="en-US" altLang="ja-JP" sz="2400" dirty="0"/>
              <a:t> 01_MakePackage </a:t>
            </a:r>
            <a:r>
              <a:rPr lang="ja-JP" altLang="en-US" sz="2400"/>
              <a:t>」を参照して一つのパッケージとしてまとめてみてください。</a:t>
            </a:r>
            <a:endParaRPr lang="en-US" altLang="ja-JP" sz="2400" dirty="0"/>
          </a:p>
        </p:txBody>
      </p:sp>
    </p:spTree>
    <p:extLst>
      <p:ext uri="{BB962C8B-B14F-4D97-AF65-F5344CB8AC3E}">
        <p14:creationId xmlns:p14="http://schemas.microsoft.com/office/powerpoint/2010/main" val="932186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30">
            <a:extLst>
              <a:ext uri="{FF2B5EF4-FFF2-40B4-BE49-F238E27FC236}">
                <a16:creationId xmlns:a16="http://schemas.microsoft.com/office/drawing/2014/main" id="{92EB54BB-904F-4CF2-BDFE-16A2F60DE5FD}"/>
              </a:ext>
            </a:extLst>
          </p:cNvPr>
          <p:cNvSpPr/>
          <p:nvPr/>
        </p:nvSpPr>
        <p:spPr>
          <a:xfrm>
            <a:off x="179666" y="87415"/>
            <a:ext cx="6367064"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その他</a:t>
            </a:r>
            <a:r>
              <a:rPr lang="ja-JP" altLang="en-US" dirty="0" err="1"/>
              <a:t>ー</a:t>
            </a:r>
            <a:r>
              <a:rPr lang="en-US" altLang="ja-JP" dirty="0" err="1"/>
              <a:t>Modelica</a:t>
            </a:r>
            <a:r>
              <a:rPr lang="ja-JP" altLang="en-US" dirty="0"/>
              <a:t>における命名規則</a:t>
            </a:r>
            <a:endParaRPr lang="en-US" altLang="ja-JP" dirty="0"/>
          </a:p>
        </p:txBody>
      </p:sp>
      <p:sp>
        <p:nvSpPr>
          <p:cNvPr id="3" name="テキスト ボックス 2">
            <a:extLst>
              <a:ext uri="{FF2B5EF4-FFF2-40B4-BE49-F238E27FC236}">
                <a16:creationId xmlns:a16="http://schemas.microsoft.com/office/drawing/2014/main" id="{83E87FCE-2FC0-48C7-9990-3F15E9128131}"/>
              </a:ext>
            </a:extLst>
          </p:cNvPr>
          <p:cNvSpPr txBox="1"/>
          <p:nvPr/>
        </p:nvSpPr>
        <p:spPr>
          <a:xfrm>
            <a:off x="424927" y="866112"/>
            <a:ext cx="10341293" cy="369332"/>
          </a:xfrm>
          <a:prstGeom prst="rect">
            <a:avLst/>
          </a:prstGeom>
          <a:noFill/>
        </p:spPr>
        <p:txBody>
          <a:bodyPr wrap="none" rtlCol="0">
            <a:spAutoFit/>
          </a:bodyPr>
          <a:lstStyle/>
          <a:p>
            <a:r>
              <a:rPr kumimoji="1" lang="ja-JP" altLang="en-US" dirty="0"/>
              <a:t>以下のように命名規則を定めることで可読性が高く、変数のバッティングを防ぐ</a:t>
            </a:r>
            <a:r>
              <a:rPr lang="ja-JP" altLang="en-US" dirty="0"/>
              <a:t>ことができます</a:t>
            </a:r>
            <a:r>
              <a:rPr kumimoji="1" lang="ja-JP" altLang="en-US" dirty="0"/>
              <a:t>。</a:t>
            </a:r>
          </a:p>
        </p:txBody>
      </p:sp>
      <p:grpSp>
        <p:nvGrpSpPr>
          <p:cNvPr id="15" name="グループ化 14">
            <a:extLst>
              <a:ext uri="{FF2B5EF4-FFF2-40B4-BE49-F238E27FC236}">
                <a16:creationId xmlns:a16="http://schemas.microsoft.com/office/drawing/2014/main" id="{739308EC-4AC0-4020-B2F2-ACCB7676C6D1}"/>
              </a:ext>
            </a:extLst>
          </p:cNvPr>
          <p:cNvGrpSpPr/>
          <p:nvPr/>
        </p:nvGrpSpPr>
        <p:grpSpPr>
          <a:xfrm>
            <a:off x="1236816" y="1365222"/>
            <a:ext cx="5641829" cy="369332"/>
            <a:chOff x="1247888" y="2055496"/>
            <a:chExt cx="5641829" cy="369332"/>
          </a:xfrm>
        </p:grpSpPr>
        <p:sp>
          <p:nvSpPr>
            <p:cNvPr id="7" name="テキスト ボックス 6">
              <a:extLst>
                <a:ext uri="{FF2B5EF4-FFF2-40B4-BE49-F238E27FC236}">
                  <a16:creationId xmlns:a16="http://schemas.microsoft.com/office/drawing/2014/main" id="{8D3B9828-F75C-4757-9B2A-F9C223877DD5}"/>
                </a:ext>
              </a:extLst>
            </p:cNvPr>
            <p:cNvSpPr txBox="1"/>
            <p:nvPr/>
          </p:nvSpPr>
          <p:spPr>
            <a:xfrm>
              <a:off x="1247888" y="2055496"/>
              <a:ext cx="646331" cy="369332"/>
            </a:xfrm>
            <a:prstGeom prst="rect">
              <a:avLst/>
            </a:prstGeom>
            <a:noFill/>
          </p:spPr>
          <p:txBody>
            <a:bodyPr wrap="none" rtlCol="0">
              <a:spAutoFit/>
            </a:bodyPr>
            <a:lstStyle/>
            <a:p>
              <a:r>
                <a:rPr kumimoji="1" lang="ja-JP" altLang="en-US" dirty="0"/>
                <a:t>１．</a:t>
              </a:r>
            </a:p>
          </p:txBody>
        </p:sp>
        <p:sp>
          <p:nvSpPr>
            <p:cNvPr id="8" name="正方形/長方形 7">
              <a:extLst>
                <a:ext uri="{FF2B5EF4-FFF2-40B4-BE49-F238E27FC236}">
                  <a16:creationId xmlns:a16="http://schemas.microsoft.com/office/drawing/2014/main" id="{43238B85-3D49-48BF-9B70-97C0E759C44F}"/>
                </a:ext>
              </a:extLst>
            </p:cNvPr>
            <p:cNvSpPr/>
            <p:nvPr/>
          </p:nvSpPr>
          <p:spPr>
            <a:xfrm>
              <a:off x="1787038" y="2055496"/>
              <a:ext cx="5102679" cy="369332"/>
            </a:xfrm>
            <a:prstGeom prst="rect">
              <a:avLst/>
            </a:prstGeom>
          </p:spPr>
          <p:txBody>
            <a:bodyPr wrap="none">
              <a:spAutoFit/>
            </a:bodyPr>
            <a:lstStyle/>
            <a:p>
              <a:r>
                <a:rPr lang="en-US" altLang="ja-JP" dirty="0"/>
                <a:t>function</a:t>
              </a:r>
              <a:r>
                <a:rPr lang="ja-JP" altLang="en-US" dirty="0"/>
                <a:t>クラス以外の</a:t>
              </a:r>
              <a:r>
                <a:rPr lang="en-US" altLang="ja-JP" dirty="0"/>
                <a:t>class</a:t>
              </a:r>
              <a:r>
                <a:rPr lang="ja-JP" altLang="en-US" dirty="0"/>
                <a:t>名は大文字で始める</a:t>
              </a:r>
              <a:endParaRPr lang="en-US" altLang="ja-JP" dirty="0"/>
            </a:p>
          </p:txBody>
        </p:sp>
      </p:grpSp>
      <p:grpSp>
        <p:nvGrpSpPr>
          <p:cNvPr id="17" name="グループ化 16">
            <a:extLst>
              <a:ext uri="{FF2B5EF4-FFF2-40B4-BE49-F238E27FC236}">
                <a16:creationId xmlns:a16="http://schemas.microsoft.com/office/drawing/2014/main" id="{959AF652-33B2-40E3-8202-4F965430BBD9}"/>
              </a:ext>
            </a:extLst>
          </p:cNvPr>
          <p:cNvGrpSpPr/>
          <p:nvPr/>
        </p:nvGrpSpPr>
        <p:grpSpPr>
          <a:xfrm>
            <a:off x="1236816" y="2147406"/>
            <a:ext cx="8802951" cy="646331"/>
            <a:chOff x="1247888" y="3367334"/>
            <a:chExt cx="8802951" cy="646331"/>
          </a:xfrm>
        </p:grpSpPr>
        <p:sp>
          <p:nvSpPr>
            <p:cNvPr id="11" name="テキスト ボックス 10">
              <a:extLst>
                <a:ext uri="{FF2B5EF4-FFF2-40B4-BE49-F238E27FC236}">
                  <a16:creationId xmlns:a16="http://schemas.microsoft.com/office/drawing/2014/main" id="{0A5DB387-BEBF-4ED9-8EA1-DAD4C84C2735}"/>
                </a:ext>
              </a:extLst>
            </p:cNvPr>
            <p:cNvSpPr txBox="1"/>
            <p:nvPr/>
          </p:nvSpPr>
          <p:spPr>
            <a:xfrm>
              <a:off x="1247888" y="3367334"/>
              <a:ext cx="646331" cy="369332"/>
            </a:xfrm>
            <a:prstGeom prst="rect">
              <a:avLst/>
            </a:prstGeom>
            <a:noFill/>
          </p:spPr>
          <p:txBody>
            <a:bodyPr wrap="none" rtlCol="0">
              <a:spAutoFit/>
            </a:bodyPr>
            <a:lstStyle/>
            <a:p>
              <a:r>
                <a:rPr kumimoji="1" lang="ja-JP" altLang="en-US" dirty="0"/>
                <a:t>２．</a:t>
              </a:r>
            </a:p>
          </p:txBody>
        </p:sp>
        <p:sp>
          <p:nvSpPr>
            <p:cNvPr id="12" name="正方形/長方形 11">
              <a:extLst>
                <a:ext uri="{FF2B5EF4-FFF2-40B4-BE49-F238E27FC236}">
                  <a16:creationId xmlns:a16="http://schemas.microsoft.com/office/drawing/2014/main" id="{577166CC-C397-4CB3-B31D-EB819E8077C9}"/>
                </a:ext>
              </a:extLst>
            </p:cNvPr>
            <p:cNvSpPr/>
            <p:nvPr/>
          </p:nvSpPr>
          <p:spPr>
            <a:xfrm>
              <a:off x="1787038" y="3367334"/>
              <a:ext cx="8263801" cy="646331"/>
            </a:xfrm>
            <a:prstGeom prst="rect">
              <a:avLst/>
            </a:prstGeom>
          </p:spPr>
          <p:txBody>
            <a:bodyPr wrap="none">
              <a:spAutoFit/>
            </a:bodyPr>
            <a:lstStyle/>
            <a:p>
              <a:r>
                <a:rPr lang="ja-JP" altLang="en-US" dirty="0"/>
                <a:t>変数名は小文字で始める。しかし、一文字の場合は大文字にする場合もある</a:t>
              </a:r>
              <a:endParaRPr lang="en-US" altLang="ja-JP" dirty="0"/>
            </a:p>
            <a:p>
              <a:r>
                <a:rPr lang="ja-JP" altLang="en-US" dirty="0"/>
                <a:t>例．自然長</a:t>
              </a:r>
              <a:r>
                <a:rPr lang="en-US" altLang="ja-JP" dirty="0"/>
                <a:t>s_rel0, </a:t>
              </a:r>
              <a:r>
                <a:rPr lang="ja-JP" altLang="en-US" dirty="0"/>
                <a:t>温度の変数 </a:t>
              </a:r>
              <a:r>
                <a:rPr lang="en-US" altLang="ja-JP" dirty="0"/>
                <a:t>T</a:t>
              </a:r>
            </a:p>
          </p:txBody>
        </p:sp>
      </p:grpSp>
      <p:grpSp>
        <p:nvGrpSpPr>
          <p:cNvPr id="18" name="グループ化 17">
            <a:extLst>
              <a:ext uri="{FF2B5EF4-FFF2-40B4-BE49-F238E27FC236}">
                <a16:creationId xmlns:a16="http://schemas.microsoft.com/office/drawing/2014/main" id="{F45F32D6-8288-4E94-A27B-9E278A8262CA}"/>
              </a:ext>
            </a:extLst>
          </p:cNvPr>
          <p:cNvGrpSpPr/>
          <p:nvPr/>
        </p:nvGrpSpPr>
        <p:grpSpPr>
          <a:xfrm>
            <a:off x="1236816" y="3206589"/>
            <a:ext cx="8110453" cy="923330"/>
            <a:chOff x="1247888" y="4074853"/>
            <a:chExt cx="8110453" cy="923330"/>
          </a:xfrm>
        </p:grpSpPr>
        <p:sp>
          <p:nvSpPr>
            <p:cNvPr id="13" name="テキスト ボックス 12">
              <a:extLst>
                <a:ext uri="{FF2B5EF4-FFF2-40B4-BE49-F238E27FC236}">
                  <a16:creationId xmlns:a16="http://schemas.microsoft.com/office/drawing/2014/main" id="{459FAE0D-A077-48F2-9665-704DBE831D2E}"/>
                </a:ext>
              </a:extLst>
            </p:cNvPr>
            <p:cNvSpPr txBox="1"/>
            <p:nvPr/>
          </p:nvSpPr>
          <p:spPr>
            <a:xfrm>
              <a:off x="1247888" y="4074853"/>
              <a:ext cx="646331" cy="369332"/>
            </a:xfrm>
            <a:prstGeom prst="rect">
              <a:avLst/>
            </a:prstGeom>
            <a:noFill/>
          </p:spPr>
          <p:txBody>
            <a:bodyPr wrap="none" rtlCol="0">
              <a:spAutoFit/>
            </a:bodyPr>
            <a:lstStyle/>
            <a:p>
              <a:r>
                <a:rPr kumimoji="1" lang="ja-JP" altLang="en-US" dirty="0"/>
                <a:t>３．</a:t>
              </a:r>
            </a:p>
          </p:txBody>
        </p:sp>
        <p:sp>
          <p:nvSpPr>
            <p:cNvPr id="14" name="正方形/長方形 13">
              <a:extLst>
                <a:ext uri="{FF2B5EF4-FFF2-40B4-BE49-F238E27FC236}">
                  <a16:creationId xmlns:a16="http://schemas.microsoft.com/office/drawing/2014/main" id="{5A8FCF66-69D3-4191-99CD-69D716F63D48}"/>
                </a:ext>
              </a:extLst>
            </p:cNvPr>
            <p:cNvSpPr/>
            <p:nvPr/>
          </p:nvSpPr>
          <p:spPr>
            <a:xfrm>
              <a:off x="1787038" y="4074853"/>
              <a:ext cx="7571303" cy="923330"/>
            </a:xfrm>
            <a:prstGeom prst="rect">
              <a:avLst/>
            </a:prstGeom>
          </p:spPr>
          <p:txBody>
            <a:bodyPr wrap="none">
              <a:spAutoFit/>
            </a:bodyPr>
            <a:lstStyle/>
            <a:p>
              <a:r>
                <a:rPr lang="ja-JP" altLang="en-US" dirty="0"/>
                <a:t>複数の単語からなる名前は、最初の文字は上記１～</a:t>
              </a:r>
              <a:r>
                <a:rPr lang="en-US" altLang="ja-JP" dirty="0"/>
                <a:t>2</a:t>
              </a:r>
              <a:r>
                <a:rPr lang="ja-JP" altLang="en-US" dirty="0"/>
                <a:t>に基づいて決定し</a:t>
              </a:r>
              <a:endParaRPr lang="en-US" altLang="ja-JP" dirty="0"/>
            </a:p>
            <a:p>
              <a:r>
                <a:rPr lang="ja-JP" altLang="en-US" dirty="0"/>
                <a:t>残りの単語を大文字にする</a:t>
              </a:r>
              <a:endParaRPr lang="en-US" altLang="ja-JP" dirty="0"/>
            </a:p>
            <a:p>
              <a:r>
                <a:rPr lang="ja-JP" altLang="en-US" dirty="0"/>
                <a:t>例．変数 </a:t>
              </a:r>
              <a:r>
                <a:rPr lang="en-US" altLang="ja-JP" dirty="0" err="1"/>
                <a:t>onePlus</a:t>
              </a:r>
              <a:r>
                <a:rPr lang="en-US" altLang="ja-JP" dirty="0"/>
                <a:t>, </a:t>
              </a:r>
            </a:p>
          </p:txBody>
        </p:sp>
      </p:grpSp>
      <p:grpSp>
        <p:nvGrpSpPr>
          <p:cNvPr id="19" name="グループ化 18">
            <a:extLst>
              <a:ext uri="{FF2B5EF4-FFF2-40B4-BE49-F238E27FC236}">
                <a16:creationId xmlns:a16="http://schemas.microsoft.com/office/drawing/2014/main" id="{D341D49B-993C-4793-B477-0B0E200BD9F7}"/>
              </a:ext>
            </a:extLst>
          </p:cNvPr>
          <p:cNvGrpSpPr/>
          <p:nvPr/>
        </p:nvGrpSpPr>
        <p:grpSpPr>
          <a:xfrm>
            <a:off x="1236816" y="4542771"/>
            <a:ext cx="4417135" cy="369332"/>
            <a:chOff x="1247888" y="3367334"/>
            <a:chExt cx="4417135" cy="369332"/>
          </a:xfrm>
        </p:grpSpPr>
        <p:sp>
          <p:nvSpPr>
            <p:cNvPr id="20" name="テキスト ボックス 19">
              <a:extLst>
                <a:ext uri="{FF2B5EF4-FFF2-40B4-BE49-F238E27FC236}">
                  <a16:creationId xmlns:a16="http://schemas.microsoft.com/office/drawing/2014/main" id="{66E8F48F-26D1-4996-97B1-8770B1FECD8D}"/>
                </a:ext>
              </a:extLst>
            </p:cNvPr>
            <p:cNvSpPr txBox="1"/>
            <p:nvPr/>
          </p:nvSpPr>
          <p:spPr>
            <a:xfrm>
              <a:off x="1247888" y="3367334"/>
              <a:ext cx="646331" cy="369332"/>
            </a:xfrm>
            <a:prstGeom prst="rect">
              <a:avLst/>
            </a:prstGeom>
            <a:noFill/>
          </p:spPr>
          <p:txBody>
            <a:bodyPr wrap="none" rtlCol="0">
              <a:spAutoFit/>
            </a:bodyPr>
            <a:lstStyle/>
            <a:p>
              <a:r>
                <a:rPr kumimoji="1" lang="ja-JP" altLang="en-US" dirty="0"/>
                <a:t>４．</a:t>
              </a:r>
            </a:p>
          </p:txBody>
        </p:sp>
        <p:sp>
          <p:nvSpPr>
            <p:cNvPr id="21" name="正方形/長方形 20">
              <a:extLst>
                <a:ext uri="{FF2B5EF4-FFF2-40B4-BE49-F238E27FC236}">
                  <a16:creationId xmlns:a16="http://schemas.microsoft.com/office/drawing/2014/main" id="{EFFDE1C0-1657-481A-AFEE-EA37E5BEC69E}"/>
                </a:ext>
              </a:extLst>
            </p:cNvPr>
            <p:cNvSpPr/>
            <p:nvPr/>
          </p:nvSpPr>
          <p:spPr>
            <a:xfrm>
              <a:off x="1787038" y="3367334"/>
              <a:ext cx="3877985" cy="369332"/>
            </a:xfrm>
            <a:prstGeom prst="rect">
              <a:avLst/>
            </a:prstGeom>
          </p:spPr>
          <p:txBody>
            <a:bodyPr wrap="none">
              <a:spAutoFit/>
            </a:bodyPr>
            <a:lstStyle/>
            <a:p>
              <a:r>
                <a:rPr lang="ja-JP" altLang="en-US" dirty="0"/>
                <a:t>アンダーバーは名前の最後に使う。</a:t>
              </a:r>
              <a:endParaRPr lang="en-US" altLang="ja-JP" dirty="0"/>
            </a:p>
          </p:txBody>
        </p:sp>
      </p:grpSp>
      <p:grpSp>
        <p:nvGrpSpPr>
          <p:cNvPr id="22" name="グループ化 21">
            <a:extLst>
              <a:ext uri="{FF2B5EF4-FFF2-40B4-BE49-F238E27FC236}">
                <a16:creationId xmlns:a16="http://schemas.microsoft.com/office/drawing/2014/main" id="{7029618F-109D-4D65-9993-3840B940A733}"/>
              </a:ext>
            </a:extLst>
          </p:cNvPr>
          <p:cNvGrpSpPr/>
          <p:nvPr/>
        </p:nvGrpSpPr>
        <p:grpSpPr>
          <a:xfrm>
            <a:off x="1236816" y="5324956"/>
            <a:ext cx="10258477" cy="646331"/>
            <a:chOff x="1247888" y="3367334"/>
            <a:chExt cx="10258477" cy="646331"/>
          </a:xfrm>
        </p:grpSpPr>
        <p:sp>
          <p:nvSpPr>
            <p:cNvPr id="23" name="テキスト ボックス 22">
              <a:extLst>
                <a:ext uri="{FF2B5EF4-FFF2-40B4-BE49-F238E27FC236}">
                  <a16:creationId xmlns:a16="http://schemas.microsoft.com/office/drawing/2014/main" id="{9C725636-0C55-4944-975F-E6EE1C577CC0}"/>
                </a:ext>
              </a:extLst>
            </p:cNvPr>
            <p:cNvSpPr txBox="1"/>
            <p:nvPr/>
          </p:nvSpPr>
          <p:spPr>
            <a:xfrm>
              <a:off x="1247888" y="3367334"/>
              <a:ext cx="646331" cy="369332"/>
            </a:xfrm>
            <a:prstGeom prst="rect">
              <a:avLst/>
            </a:prstGeom>
            <a:noFill/>
          </p:spPr>
          <p:txBody>
            <a:bodyPr wrap="none" rtlCol="0">
              <a:spAutoFit/>
            </a:bodyPr>
            <a:lstStyle/>
            <a:p>
              <a:r>
                <a:rPr kumimoji="1" lang="ja-JP" altLang="en-US" dirty="0"/>
                <a:t>５．</a:t>
              </a:r>
            </a:p>
          </p:txBody>
        </p:sp>
        <p:sp>
          <p:nvSpPr>
            <p:cNvPr id="24" name="正方形/長方形 23">
              <a:extLst>
                <a:ext uri="{FF2B5EF4-FFF2-40B4-BE49-F238E27FC236}">
                  <a16:creationId xmlns:a16="http://schemas.microsoft.com/office/drawing/2014/main" id="{29768965-4E74-4B3E-88AF-57FC36FB322B}"/>
                </a:ext>
              </a:extLst>
            </p:cNvPr>
            <p:cNvSpPr/>
            <p:nvPr/>
          </p:nvSpPr>
          <p:spPr>
            <a:xfrm>
              <a:off x="1787038" y="3367334"/>
              <a:ext cx="9719327" cy="646331"/>
            </a:xfrm>
            <a:prstGeom prst="rect">
              <a:avLst/>
            </a:prstGeom>
          </p:spPr>
          <p:txBody>
            <a:bodyPr wrap="none">
              <a:spAutoFit/>
            </a:bodyPr>
            <a:lstStyle/>
            <a:p>
              <a:r>
                <a:rPr lang="ja-JP" altLang="en-US" dirty="0"/>
                <a:t>同様のコネクタインスタンスが二つある場合は、正負を表す</a:t>
              </a:r>
              <a:r>
                <a:rPr lang="en-US" altLang="ja-JP" dirty="0"/>
                <a:t>p</a:t>
              </a:r>
              <a:r>
                <a:rPr lang="ja-JP" altLang="en-US" dirty="0"/>
                <a:t>と</a:t>
              </a:r>
              <a:r>
                <a:rPr lang="en-US" altLang="ja-JP" dirty="0"/>
                <a:t>n</a:t>
              </a:r>
              <a:r>
                <a:rPr lang="ja-JP" altLang="en-US" dirty="0"/>
                <a:t>や</a:t>
              </a:r>
              <a:r>
                <a:rPr lang="en-US" altLang="ja-JP" dirty="0"/>
                <a:t>a</a:t>
              </a:r>
              <a:r>
                <a:rPr lang="ja-JP" altLang="en-US" dirty="0"/>
                <a:t>と</a:t>
              </a:r>
              <a:r>
                <a:rPr lang="en-US" altLang="ja-JP" dirty="0"/>
                <a:t>b</a:t>
              </a:r>
              <a:r>
                <a:rPr lang="ja-JP" altLang="en-US" dirty="0"/>
                <a:t>などを使い区別する</a:t>
              </a:r>
              <a:endParaRPr lang="en-US" altLang="ja-JP" dirty="0"/>
            </a:p>
            <a:p>
              <a:r>
                <a:rPr lang="ja-JP" altLang="en-US" dirty="0"/>
                <a:t>例．</a:t>
              </a:r>
              <a:r>
                <a:rPr lang="en-US" altLang="ja-JP" dirty="0" err="1"/>
                <a:t>flange_a</a:t>
              </a:r>
              <a:r>
                <a:rPr lang="en-US" altLang="ja-JP" dirty="0"/>
                <a:t>, </a:t>
              </a:r>
              <a:r>
                <a:rPr lang="en-US" altLang="ja-JP" dirty="0" err="1"/>
                <a:t>flange_b</a:t>
              </a:r>
              <a:endParaRPr lang="en-US" altLang="ja-JP" dirty="0"/>
            </a:p>
          </p:txBody>
        </p:sp>
      </p:grpSp>
      <p:sp>
        <p:nvSpPr>
          <p:cNvPr id="4" name="スライド番号プレースホルダー 3">
            <a:extLst>
              <a:ext uri="{FF2B5EF4-FFF2-40B4-BE49-F238E27FC236}">
                <a16:creationId xmlns:a16="http://schemas.microsoft.com/office/drawing/2014/main" id="{AB6BBAE0-075C-48B5-96F6-D93BE4C39A28}"/>
              </a:ext>
            </a:extLst>
          </p:cNvPr>
          <p:cNvSpPr>
            <a:spLocks noGrp="1"/>
          </p:cNvSpPr>
          <p:nvPr>
            <p:ph type="sldNum" sz="quarter" idx="12"/>
          </p:nvPr>
        </p:nvSpPr>
        <p:spPr/>
        <p:txBody>
          <a:bodyPr/>
          <a:lstStyle/>
          <a:p>
            <a:fld id="{D836F367-8F14-4921-8441-15DE2D973248}" type="slidenum">
              <a:rPr kumimoji="1" lang="ja-JP" altLang="en-US" smtClean="0"/>
              <a:t>21</a:t>
            </a:fld>
            <a:endParaRPr kumimoji="1" lang="ja-JP" altLang="en-US"/>
          </a:p>
        </p:txBody>
      </p:sp>
    </p:spTree>
    <p:extLst>
      <p:ext uri="{BB962C8B-B14F-4D97-AF65-F5344CB8AC3E}">
        <p14:creationId xmlns:p14="http://schemas.microsoft.com/office/powerpoint/2010/main" val="2972489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4475584"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オリジナルモデルの作成</a:t>
            </a:r>
            <a:endParaRPr lang="en-US" altLang="ja-JP" dirty="0"/>
          </a:p>
        </p:txBody>
      </p:sp>
      <p:sp>
        <p:nvSpPr>
          <p:cNvPr id="2" name="テキスト ボックス 1">
            <a:extLst>
              <a:ext uri="{FF2B5EF4-FFF2-40B4-BE49-F238E27FC236}">
                <a16:creationId xmlns:a16="http://schemas.microsoft.com/office/drawing/2014/main" id="{64A833D5-5AB2-488D-A54D-E9CDA5738841}"/>
              </a:ext>
            </a:extLst>
          </p:cNvPr>
          <p:cNvSpPr txBox="1"/>
          <p:nvPr/>
        </p:nvSpPr>
        <p:spPr>
          <a:xfrm>
            <a:off x="560070" y="1141132"/>
            <a:ext cx="5724644" cy="461665"/>
          </a:xfrm>
          <a:prstGeom prst="rect">
            <a:avLst/>
          </a:prstGeom>
          <a:noFill/>
        </p:spPr>
        <p:txBody>
          <a:bodyPr wrap="none" rtlCol="0">
            <a:spAutoFit/>
          </a:bodyPr>
          <a:lstStyle/>
          <a:p>
            <a:r>
              <a:rPr kumimoji="1" lang="ja-JP" altLang="en-US" sz="2400" dirty="0"/>
              <a:t>自分で一からモデルを作ってみましょう</a:t>
            </a:r>
            <a:endParaRPr kumimoji="1" lang="en-US" altLang="ja-JP" sz="2400" dirty="0"/>
          </a:p>
        </p:txBody>
      </p:sp>
      <p:sp>
        <p:nvSpPr>
          <p:cNvPr id="6" name="テキスト ボックス 5">
            <a:extLst>
              <a:ext uri="{FF2B5EF4-FFF2-40B4-BE49-F238E27FC236}">
                <a16:creationId xmlns:a16="http://schemas.microsoft.com/office/drawing/2014/main" id="{3584E5C0-5BA4-49BA-B1F6-15F4C82108C1}"/>
              </a:ext>
            </a:extLst>
          </p:cNvPr>
          <p:cNvSpPr txBox="1"/>
          <p:nvPr/>
        </p:nvSpPr>
        <p:spPr>
          <a:xfrm>
            <a:off x="896599" y="2205227"/>
            <a:ext cx="6032421" cy="461665"/>
          </a:xfrm>
          <a:prstGeom prst="rect">
            <a:avLst/>
          </a:prstGeom>
          <a:noFill/>
        </p:spPr>
        <p:txBody>
          <a:bodyPr wrap="none" rtlCol="0">
            <a:spAutoFit/>
          </a:bodyPr>
          <a:lstStyle/>
          <a:p>
            <a:r>
              <a:rPr kumimoji="1" lang="ja-JP" altLang="en-US" sz="2400" b="1" dirty="0"/>
              <a:t>オリジナルモデルが作れるようになると？</a:t>
            </a:r>
            <a:endParaRPr kumimoji="1" lang="en-US" altLang="ja-JP" sz="2400" b="1" dirty="0"/>
          </a:p>
        </p:txBody>
      </p:sp>
      <p:sp>
        <p:nvSpPr>
          <p:cNvPr id="7" name="テキスト ボックス 6">
            <a:extLst>
              <a:ext uri="{FF2B5EF4-FFF2-40B4-BE49-F238E27FC236}">
                <a16:creationId xmlns:a16="http://schemas.microsoft.com/office/drawing/2014/main" id="{1E75CFAD-D320-49CE-BFDB-2AF74B9D6F09}"/>
              </a:ext>
            </a:extLst>
          </p:cNvPr>
          <p:cNvSpPr txBox="1"/>
          <p:nvPr/>
        </p:nvSpPr>
        <p:spPr>
          <a:xfrm>
            <a:off x="1445015" y="3037834"/>
            <a:ext cx="7047122" cy="2677656"/>
          </a:xfrm>
          <a:prstGeom prst="rect">
            <a:avLst/>
          </a:prstGeom>
          <a:noFill/>
        </p:spPr>
        <p:txBody>
          <a:bodyPr wrap="none" rtlCol="0">
            <a:spAutoFit/>
          </a:bodyPr>
          <a:lstStyle/>
          <a:p>
            <a:pPr marL="342900" indent="-342900">
              <a:buFont typeface="Wingdings" panose="05000000000000000000" pitchFamily="2" charset="2"/>
              <a:buChar char="ü"/>
            </a:pPr>
            <a:r>
              <a:rPr kumimoji="1" lang="ja-JP" altLang="en-US" sz="2800" dirty="0">
                <a:solidFill>
                  <a:srgbClr val="FF0000"/>
                </a:solidFill>
              </a:rPr>
              <a:t>任意の数式を計算できるようになる</a:t>
            </a:r>
            <a:endParaRPr kumimoji="1" lang="en-US" altLang="ja-JP" sz="2800" dirty="0">
              <a:solidFill>
                <a:srgbClr val="FF0000"/>
              </a:solidFill>
            </a:endParaRPr>
          </a:p>
          <a:p>
            <a:pPr marL="342900" indent="-342900">
              <a:buFont typeface="Wingdings" panose="05000000000000000000" pitchFamily="2" charset="2"/>
              <a:buChar char="ü"/>
            </a:pPr>
            <a:endParaRPr kumimoji="1" lang="en-US" altLang="ja-JP" sz="2800" dirty="0">
              <a:solidFill>
                <a:srgbClr val="FF0000"/>
              </a:solidFill>
            </a:endParaRPr>
          </a:p>
          <a:p>
            <a:pPr marL="342900" indent="-342900">
              <a:buFont typeface="Wingdings" panose="05000000000000000000" pitchFamily="2" charset="2"/>
              <a:buChar char="ü"/>
            </a:pPr>
            <a:r>
              <a:rPr kumimoji="1" lang="ja-JP" altLang="en-US" sz="2800" dirty="0">
                <a:solidFill>
                  <a:srgbClr val="FF0000"/>
                </a:solidFill>
              </a:rPr>
              <a:t>オリジナルのライブラリを作れるようになる</a:t>
            </a:r>
            <a:endParaRPr kumimoji="1" lang="en-US" altLang="ja-JP" sz="2800" dirty="0">
              <a:solidFill>
                <a:srgbClr val="FF0000"/>
              </a:solidFill>
            </a:endParaRPr>
          </a:p>
          <a:p>
            <a:endParaRPr lang="en-US" altLang="ja-JP" sz="2800" dirty="0">
              <a:solidFill>
                <a:srgbClr val="FF0000"/>
              </a:solidFill>
            </a:endParaRPr>
          </a:p>
          <a:p>
            <a:pPr marL="342900" indent="-342900">
              <a:buFont typeface="Wingdings" panose="05000000000000000000" pitchFamily="2" charset="2"/>
              <a:buChar char="ü"/>
            </a:pPr>
            <a:r>
              <a:rPr kumimoji="1" lang="ja-JP" altLang="en-US" sz="2800" dirty="0">
                <a:solidFill>
                  <a:srgbClr val="FF0000"/>
                </a:solidFill>
              </a:rPr>
              <a:t>既存ライブラリが何をしているか分かる</a:t>
            </a:r>
            <a:endParaRPr kumimoji="1" lang="en-US" altLang="ja-JP" sz="2800" dirty="0">
              <a:solidFill>
                <a:srgbClr val="FF0000"/>
              </a:solidFill>
            </a:endParaRPr>
          </a:p>
          <a:p>
            <a:pPr marL="342900" indent="-342900">
              <a:buFont typeface="Wingdings" panose="05000000000000000000" pitchFamily="2" charset="2"/>
              <a:buChar char="ü"/>
            </a:pPr>
            <a:endParaRPr lang="en-US" altLang="ja-JP" sz="2800" dirty="0">
              <a:solidFill>
                <a:srgbClr val="FF0000"/>
              </a:solidFill>
            </a:endParaRPr>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3</a:t>
            </a:fld>
            <a:endParaRPr kumimoji="1" lang="ja-JP" altLang="en-US"/>
          </a:p>
        </p:txBody>
      </p:sp>
    </p:spTree>
    <p:extLst>
      <p:ext uri="{BB962C8B-B14F-4D97-AF65-F5344CB8AC3E}">
        <p14:creationId xmlns:p14="http://schemas.microsoft.com/office/powerpoint/2010/main" val="1601206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9C0262B-5F32-4F83-A4E4-EDBFDFC0F153}"/>
              </a:ext>
            </a:extLst>
          </p:cNvPr>
          <p:cNvSpPr txBox="1"/>
          <p:nvPr/>
        </p:nvSpPr>
        <p:spPr>
          <a:xfrm>
            <a:off x="632224" y="803333"/>
            <a:ext cx="6521337" cy="400110"/>
          </a:xfrm>
          <a:prstGeom prst="rect">
            <a:avLst/>
          </a:prstGeom>
          <a:noFill/>
        </p:spPr>
        <p:txBody>
          <a:bodyPr wrap="none" rtlCol="0">
            <a:spAutoFit/>
          </a:bodyPr>
          <a:lstStyle/>
          <a:p>
            <a:r>
              <a:rPr lang="ja-JP" altLang="en-US" sz="2000" b="1" dirty="0"/>
              <a:t>実数</a:t>
            </a:r>
            <a:r>
              <a:rPr lang="en-US" altLang="ja-JP" sz="2000" b="1" dirty="0" err="1"/>
              <a:t>a,b</a:t>
            </a:r>
            <a:r>
              <a:rPr lang="ja-JP" altLang="en-US" sz="2000" b="1" dirty="0"/>
              <a:t>を入力し、</a:t>
            </a:r>
            <a:r>
              <a:rPr lang="en-US" altLang="ja-JP" sz="2000" b="1" dirty="0" err="1"/>
              <a:t>a</a:t>
            </a:r>
            <a:r>
              <a:rPr kumimoji="1" lang="en-US" altLang="ja-JP" sz="2000" b="1" dirty="0" err="1"/>
              <a:t>+b</a:t>
            </a:r>
            <a:r>
              <a:rPr kumimoji="1" lang="en-US" altLang="ja-JP" sz="2000" b="1" dirty="0"/>
              <a:t>=c</a:t>
            </a:r>
            <a:r>
              <a:rPr lang="ja-JP" altLang="en-US" sz="2000" b="1" dirty="0"/>
              <a:t>を計算するモデルを作成する</a:t>
            </a:r>
            <a:endParaRPr kumimoji="1" lang="ja-JP" altLang="en-US" sz="2000" b="1" dirty="0"/>
          </a:p>
        </p:txBody>
      </p:sp>
      <p:sp>
        <p:nvSpPr>
          <p:cNvPr id="19" name="Shape 130">
            <a:extLst>
              <a:ext uri="{FF2B5EF4-FFF2-40B4-BE49-F238E27FC236}">
                <a16:creationId xmlns:a16="http://schemas.microsoft.com/office/drawing/2014/main" id="{B784A75F-E61D-4809-8B6B-EB47E17388D3}"/>
              </a:ext>
            </a:extLst>
          </p:cNvPr>
          <p:cNvSpPr/>
          <p:nvPr/>
        </p:nvSpPr>
        <p:spPr>
          <a:xfrm>
            <a:off x="179666" y="87415"/>
            <a:ext cx="288540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作成するモデル</a:t>
            </a:r>
            <a:endParaRPr lang="en-US" altLang="ja-JP" dirty="0"/>
          </a:p>
        </p:txBody>
      </p:sp>
      <p:sp>
        <p:nvSpPr>
          <p:cNvPr id="3" name="スライド番号プレースホルダー 2">
            <a:extLst>
              <a:ext uri="{FF2B5EF4-FFF2-40B4-BE49-F238E27FC236}">
                <a16:creationId xmlns:a16="http://schemas.microsoft.com/office/drawing/2014/main" id="{B17CA329-AC7D-4459-A924-55E96642BCCF}"/>
              </a:ext>
            </a:extLst>
          </p:cNvPr>
          <p:cNvSpPr>
            <a:spLocks noGrp="1"/>
          </p:cNvSpPr>
          <p:nvPr>
            <p:ph type="sldNum" sz="quarter" idx="12"/>
          </p:nvPr>
        </p:nvSpPr>
        <p:spPr/>
        <p:txBody>
          <a:bodyPr/>
          <a:lstStyle/>
          <a:p>
            <a:fld id="{D836F367-8F14-4921-8441-15DE2D973248}" type="slidenum">
              <a:rPr kumimoji="1" lang="ja-JP" altLang="en-US" smtClean="0"/>
              <a:t>4</a:t>
            </a:fld>
            <a:endParaRPr kumimoji="1" lang="ja-JP" altLang="en-US"/>
          </a:p>
        </p:txBody>
      </p:sp>
      <p:sp>
        <p:nvSpPr>
          <p:cNvPr id="5" name="テキスト ボックス 4">
            <a:extLst>
              <a:ext uri="{FF2B5EF4-FFF2-40B4-BE49-F238E27FC236}">
                <a16:creationId xmlns:a16="http://schemas.microsoft.com/office/drawing/2014/main" id="{37A7CE71-1BE4-427B-8F82-7939D606B66F}"/>
              </a:ext>
            </a:extLst>
          </p:cNvPr>
          <p:cNvSpPr txBox="1"/>
          <p:nvPr/>
        </p:nvSpPr>
        <p:spPr>
          <a:xfrm>
            <a:off x="749334" y="1349684"/>
            <a:ext cx="2889982" cy="373519"/>
          </a:xfrm>
          <a:prstGeom prst="rect">
            <a:avLst/>
          </a:prstGeom>
          <a:solidFill>
            <a:schemeClr val="accent5">
              <a:lumMod val="20000"/>
              <a:lumOff val="80000"/>
            </a:schemeClr>
          </a:solidFill>
        </p:spPr>
        <p:txBody>
          <a:bodyPr wrap="square" rtlCol="0">
            <a:spAutoFit/>
          </a:bodyPr>
          <a:lstStyle/>
          <a:p>
            <a:pPr algn="ctr"/>
            <a:r>
              <a:rPr kumimoji="1" lang="ja-JP" altLang="en-US" dirty="0"/>
              <a:t>必要なクラス</a:t>
            </a:r>
          </a:p>
        </p:txBody>
      </p:sp>
      <p:sp>
        <p:nvSpPr>
          <p:cNvPr id="7" name="テキスト ボックス 6">
            <a:extLst>
              <a:ext uri="{FF2B5EF4-FFF2-40B4-BE49-F238E27FC236}">
                <a16:creationId xmlns:a16="http://schemas.microsoft.com/office/drawing/2014/main" id="{2FFD9C86-512F-4831-8CE6-E9F79FABFB15}"/>
              </a:ext>
            </a:extLst>
          </p:cNvPr>
          <p:cNvSpPr txBox="1"/>
          <p:nvPr/>
        </p:nvSpPr>
        <p:spPr>
          <a:xfrm>
            <a:off x="758094" y="1816750"/>
            <a:ext cx="2839239" cy="2208297"/>
          </a:xfrm>
          <a:prstGeom prst="rect">
            <a:avLst/>
          </a:prstGeom>
          <a:noFill/>
        </p:spPr>
        <p:txBody>
          <a:bodyPr wrap="none" rtlCol="0">
            <a:spAutoFit/>
          </a:bodyPr>
          <a:lstStyle/>
          <a:p>
            <a:pPr marL="342900" indent="-342900">
              <a:lnSpc>
                <a:spcPts val="3300"/>
              </a:lnSpc>
              <a:buFont typeface="Arial" panose="020B0604020202020204" pitchFamily="34" charset="0"/>
              <a:buChar char="•"/>
            </a:pPr>
            <a:r>
              <a:rPr lang="ja-JP" altLang="en-US" dirty="0"/>
              <a:t>実数を引き渡すポート</a:t>
            </a:r>
            <a:endParaRPr lang="en-US" altLang="ja-JP" dirty="0"/>
          </a:p>
          <a:p>
            <a:pPr marL="342900" indent="-342900">
              <a:lnSpc>
                <a:spcPts val="3300"/>
              </a:lnSpc>
              <a:buFont typeface="Arial" panose="020B0604020202020204" pitchFamily="34" charset="0"/>
              <a:buChar char="•"/>
            </a:pPr>
            <a:r>
              <a:rPr lang="en-US" altLang="ja-JP" dirty="0"/>
              <a:t>a</a:t>
            </a:r>
            <a:r>
              <a:rPr kumimoji="1" lang="ja-JP" altLang="en-US" dirty="0"/>
              <a:t>を入力するモデル</a:t>
            </a:r>
            <a:endParaRPr kumimoji="1" lang="en-US" altLang="ja-JP" dirty="0"/>
          </a:p>
          <a:p>
            <a:pPr marL="342900" indent="-342900">
              <a:lnSpc>
                <a:spcPts val="3300"/>
              </a:lnSpc>
              <a:buFont typeface="Arial" panose="020B0604020202020204" pitchFamily="34" charset="0"/>
              <a:buChar char="•"/>
            </a:pPr>
            <a:r>
              <a:rPr lang="en-US" altLang="ja-JP" dirty="0"/>
              <a:t>b</a:t>
            </a:r>
            <a:r>
              <a:rPr lang="ja-JP" altLang="en-US" dirty="0"/>
              <a:t>を入力して</a:t>
            </a:r>
            <a:r>
              <a:rPr lang="en-US" altLang="ja-JP" dirty="0" err="1"/>
              <a:t>a+b</a:t>
            </a:r>
            <a:r>
              <a:rPr lang="en-US" altLang="ja-JP" dirty="0"/>
              <a:t>=c</a:t>
            </a:r>
            <a:r>
              <a:rPr lang="ja-JP" altLang="en-US" dirty="0"/>
              <a:t>を</a:t>
            </a:r>
            <a:endParaRPr lang="en-US" altLang="ja-JP" dirty="0"/>
          </a:p>
          <a:p>
            <a:pPr>
              <a:lnSpc>
                <a:spcPts val="3300"/>
              </a:lnSpc>
            </a:pPr>
            <a:r>
              <a:rPr lang="en-US" altLang="ja-JP" dirty="0"/>
              <a:t>     </a:t>
            </a:r>
            <a:r>
              <a:rPr lang="ja-JP" altLang="en-US" dirty="0"/>
              <a:t>計算するモデル</a:t>
            </a:r>
            <a:endParaRPr lang="en-US" altLang="ja-JP" dirty="0"/>
          </a:p>
          <a:p>
            <a:pPr marL="342900" indent="-342900">
              <a:lnSpc>
                <a:spcPts val="3300"/>
              </a:lnSpc>
              <a:buFont typeface="Arial" panose="020B0604020202020204" pitchFamily="34" charset="0"/>
              <a:buChar char="•"/>
            </a:pPr>
            <a:r>
              <a:rPr lang="en-US" altLang="ja-JP" dirty="0"/>
              <a:t>a</a:t>
            </a:r>
            <a:r>
              <a:rPr lang="ja-JP" altLang="en-US" dirty="0"/>
              <a:t>と</a:t>
            </a:r>
            <a:r>
              <a:rPr lang="en-US" altLang="ja-JP" dirty="0"/>
              <a:t>b</a:t>
            </a:r>
            <a:r>
              <a:rPr lang="ja-JP" altLang="en-US" dirty="0"/>
              <a:t>の接続図</a:t>
            </a:r>
          </a:p>
        </p:txBody>
      </p:sp>
      <p:grpSp>
        <p:nvGrpSpPr>
          <p:cNvPr id="20" name="グループ化 19">
            <a:extLst>
              <a:ext uri="{FF2B5EF4-FFF2-40B4-BE49-F238E27FC236}">
                <a16:creationId xmlns:a16="http://schemas.microsoft.com/office/drawing/2014/main" id="{6D7A4F56-9230-41C4-9D60-AC3A7A69973D}"/>
              </a:ext>
            </a:extLst>
          </p:cNvPr>
          <p:cNvGrpSpPr/>
          <p:nvPr/>
        </p:nvGrpSpPr>
        <p:grpSpPr>
          <a:xfrm>
            <a:off x="4143992" y="1602912"/>
            <a:ext cx="7019790" cy="2621848"/>
            <a:chOff x="1887967" y="3361764"/>
            <a:chExt cx="8057477" cy="3351007"/>
          </a:xfrm>
        </p:grpSpPr>
        <p:sp>
          <p:nvSpPr>
            <p:cNvPr id="8" name="正方形/長方形 7">
              <a:extLst>
                <a:ext uri="{FF2B5EF4-FFF2-40B4-BE49-F238E27FC236}">
                  <a16:creationId xmlns:a16="http://schemas.microsoft.com/office/drawing/2014/main" id="{7100C49F-AA29-4C4E-AD64-C132389D4574}"/>
                </a:ext>
              </a:extLst>
            </p:cNvPr>
            <p:cNvSpPr/>
            <p:nvPr/>
          </p:nvSpPr>
          <p:spPr>
            <a:xfrm>
              <a:off x="2404334" y="4211618"/>
              <a:ext cx="2538804" cy="2038574"/>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rPr>
                <a:t>a</a:t>
              </a:r>
              <a:r>
                <a:rPr kumimoji="1" lang="ja-JP" altLang="en-US" sz="3200" dirty="0">
                  <a:solidFill>
                    <a:schemeClr val="tx1"/>
                  </a:solidFill>
                </a:rPr>
                <a:t>を入力</a:t>
              </a:r>
            </a:p>
          </p:txBody>
        </p:sp>
        <p:sp>
          <p:nvSpPr>
            <p:cNvPr id="9" name="正方形/長方形 8">
              <a:extLst>
                <a:ext uri="{FF2B5EF4-FFF2-40B4-BE49-F238E27FC236}">
                  <a16:creationId xmlns:a16="http://schemas.microsoft.com/office/drawing/2014/main" id="{4158DB65-0899-4086-B5D2-B7212B717321}"/>
                </a:ext>
              </a:extLst>
            </p:cNvPr>
            <p:cNvSpPr/>
            <p:nvPr/>
          </p:nvSpPr>
          <p:spPr>
            <a:xfrm>
              <a:off x="6890272" y="4211618"/>
              <a:ext cx="2798260" cy="2038574"/>
            </a:xfrm>
            <a:prstGeom prst="rect">
              <a:avLst/>
            </a:prstGeom>
            <a:solidFill>
              <a:srgbClr val="FFCC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b</a:t>
              </a:r>
              <a:r>
                <a:rPr kumimoji="1" lang="ja-JP" altLang="en-US" sz="2800" dirty="0">
                  <a:solidFill>
                    <a:schemeClr val="tx1"/>
                  </a:solidFill>
                </a:rPr>
                <a:t>を入力して</a:t>
              </a:r>
              <a:endParaRPr kumimoji="1" lang="en-US" altLang="ja-JP" sz="2800" dirty="0">
                <a:solidFill>
                  <a:schemeClr val="tx1"/>
                </a:solidFill>
              </a:endParaRPr>
            </a:p>
            <a:p>
              <a:pPr algn="ctr"/>
              <a:r>
                <a:rPr lang="en-US" altLang="ja-JP" sz="2800" dirty="0" err="1">
                  <a:solidFill>
                    <a:schemeClr val="tx1"/>
                  </a:solidFill>
                </a:rPr>
                <a:t>a+b</a:t>
              </a:r>
              <a:r>
                <a:rPr lang="en-US" altLang="ja-JP" sz="2800" dirty="0">
                  <a:solidFill>
                    <a:schemeClr val="tx1"/>
                  </a:solidFill>
                </a:rPr>
                <a:t>=c</a:t>
              </a:r>
              <a:r>
                <a:rPr lang="ja-JP" altLang="en-US" sz="2800" dirty="0">
                  <a:solidFill>
                    <a:schemeClr val="tx1"/>
                  </a:solidFill>
                </a:rPr>
                <a:t>を計算</a:t>
              </a:r>
              <a:endParaRPr kumimoji="1" lang="ja-JP" altLang="en-US" sz="2800" dirty="0">
                <a:solidFill>
                  <a:schemeClr val="tx1"/>
                </a:solidFill>
              </a:endParaRPr>
            </a:p>
          </p:txBody>
        </p:sp>
        <p:sp>
          <p:nvSpPr>
            <p:cNvPr id="10" name="正方形/長方形 9">
              <a:extLst>
                <a:ext uri="{FF2B5EF4-FFF2-40B4-BE49-F238E27FC236}">
                  <a16:creationId xmlns:a16="http://schemas.microsoft.com/office/drawing/2014/main" id="{F8AE704A-6F9D-4A26-9C91-30736D5F488A}"/>
                </a:ext>
              </a:extLst>
            </p:cNvPr>
            <p:cNvSpPr/>
            <p:nvPr/>
          </p:nvSpPr>
          <p:spPr>
            <a:xfrm>
              <a:off x="4808667" y="5066851"/>
              <a:ext cx="371139" cy="32810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p>
          </p:txBody>
        </p:sp>
        <p:sp>
          <p:nvSpPr>
            <p:cNvPr id="11" name="正方形/長方形 10">
              <a:extLst>
                <a:ext uri="{FF2B5EF4-FFF2-40B4-BE49-F238E27FC236}">
                  <a16:creationId xmlns:a16="http://schemas.microsoft.com/office/drawing/2014/main" id="{7726E29E-BA6F-4785-BA8F-840227CA4BCC}"/>
                </a:ext>
              </a:extLst>
            </p:cNvPr>
            <p:cNvSpPr/>
            <p:nvPr/>
          </p:nvSpPr>
          <p:spPr>
            <a:xfrm>
              <a:off x="6615951" y="5066851"/>
              <a:ext cx="371139" cy="32810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p>
          </p:txBody>
        </p:sp>
        <p:cxnSp>
          <p:nvCxnSpPr>
            <p:cNvPr id="13" name="直線コネクタ 12">
              <a:extLst>
                <a:ext uri="{FF2B5EF4-FFF2-40B4-BE49-F238E27FC236}">
                  <a16:creationId xmlns:a16="http://schemas.microsoft.com/office/drawing/2014/main" id="{73A866B4-448D-4790-B320-03CEDCF91F62}"/>
                </a:ext>
              </a:extLst>
            </p:cNvPr>
            <p:cNvCxnSpPr>
              <a:stCxn id="10" idx="3"/>
              <a:endCxn id="11" idx="1"/>
            </p:cNvCxnSpPr>
            <p:nvPr/>
          </p:nvCxnSpPr>
          <p:spPr>
            <a:xfrm>
              <a:off x="5179806" y="5230906"/>
              <a:ext cx="1436145"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31EA4E1D-ABF5-410E-98B0-D50F1C08577B}"/>
                </a:ext>
              </a:extLst>
            </p:cNvPr>
            <p:cNvSpPr/>
            <p:nvPr/>
          </p:nvSpPr>
          <p:spPr>
            <a:xfrm>
              <a:off x="1887967" y="3361764"/>
              <a:ext cx="8057477" cy="335100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6" name="テキスト ボックス 15">
              <a:extLst>
                <a:ext uri="{FF2B5EF4-FFF2-40B4-BE49-F238E27FC236}">
                  <a16:creationId xmlns:a16="http://schemas.microsoft.com/office/drawing/2014/main" id="{4F1F8CC3-F346-44A2-BFE6-7436A716A5A6}"/>
                </a:ext>
              </a:extLst>
            </p:cNvPr>
            <p:cNvSpPr txBox="1"/>
            <p:nvPr/>
          </p:nvSpPr>
          <p:spPr>
            <a:xfrm>
              <a:off x="4943138" y="3557212"/>
              <a:ext cx="1601721" cy="369332"/>
            </a:xfrm>
            <a:prstGeom prst="rect">
              <a:avLst/>
            </a:prstGeom>
            <a:noFill/>
          </p:spPr>
          <p:txBody>
            <a:bodyPr wrap="none" rtlCol="0">
              <a:spAutoFit/>
            </a:bodyPr>
            <a:lstStyle/>
            <a:p>
              <a:r>
                <a:rPr lang="en-US" altLang="ja-JP" sz="1600" dirty="0"/>
                <a:t>a</a:t>
              </a:r>
              <a:r>
                <a:rPr kumimoji="1" lang="ja-JP" altLang="en-US" sz="1600" dirty="0"/>
                <a:t>と</a:t>
              </a:r>
              <a:r>
                <a:rPr kumimoji="1" lang="en-US" altLang="ja-JP" sz="1600" dirty="0"/>
                <a:t>b</a:t>
              </a:r>
              <a:r>
                <a:rPr kumimoji="1" lang="ja-JP" altLang="en-US" sz="1600" dirty="0"/>
                <a:t>の接続図</a:t>
              </a:r>
            </a:p>
          </p:txBody>
        </p:sp>
        <p:sp>
          <p:nvSpPr>
            <p:cNvPr id="17" name="テキスト ボックス 16">
              <a:extLst>
                <a:ext uri="{FF2B5EF4-FFF2-40B4-BE49-F238E27FC236}">
                  <a16:creationId xmlns:a16="http://schemas.microsoft.com/office/drawing/2014/main" id="{69D7C455-82DB-48ED-82EB-B54DC06BEA06}"/>
                </a:ext>
              </a:extLst>
            </p:cNvPr>
            <p:cNvSpPr txBox="1"/>
            <p:nvPr/>
          </p:nvSpPr>
          <p:spPr>
            <a:xfrm>
              <a:off x="4883555" y="4713554"/>
              <a:ext cx="877163" cy="369332"/>
            </a:xfrm>
            <a:prstGeom prst="rect">
              <a:avLst/>
            </a:prstGeom>
            <a:noFill/>
          </p:spPr>
          <p:txBody>
            <a:bodyPr wrap="none" rtlCol="0">
              <a:spAutoFit/>
            </a:bodyPr>
            <a:lstStyle/>
            <a:p>
              <a:r>
                <a:rPr kumimoji="1" lang="ja-JP" altLang="en-US" sz="1600" dirty="0"/>
                <a:t>ポート</a:t>
              </a:r>
            </a:p>
          </p:txBody>
        </p:sp>
        <p:sp>
          <p:nvSpPr>
            <p:cNvPr id="18" name="テキスト ボックス 17">
              <a:extLst>
                <a:ext uri="{FF2B5EF4-FFF2-40B4-BE49-F238E27FC236}">
                  <a16:creationId xmlns:a16="http://schemas.microsoft.com/office/drawing/2014/main" id="{10F8ADF7-AF2C-41CA-BE40-44FCB85C49D1}"/>
                </a:ext>
              </a:extLst>
            </p:cNvPr>
            <p:cNvSpPr txBox="1"/>
            <p:nvPr/>
          </p:nvSpPr>
          <p:spPr>
            <a:xfrm>
              <a:off x="6072692" y="4713554"/>
              <a:ext cx="877163" cy="369332"/>
            </a:xfrm>
            <a:prstGeom prst="rect">
              <a:avLst/>
            </a:prstGeom>
            <a:noFill/>
          </p:spPr>
          <p:txBody>
            <a:bodyPr wrap="none" rtlCol="0">
              <a:spAutoFit/>
            </a:bodyPr>
            <a:lstStyle/>
            <a:p>
              <a:r>
                <a:rPr kumimoji="1" lang="ja-JP" altLang="en-US" sz="1600" dirty="0"/>
                <a:t>ポート</a:t>
              </a:r>
            </a:p>
          </p:txBody>
        </p:sp>
      </p:grpSp>
      <p:sp>
        <p:nvSpPr>
          <p:cNvPr id="2" name="テキスト ボックス 1"/>
          <p:cNvSpPr txBox="1"/>
          <p:nvPr/>
        </p:nvSpPr>
        <p:spPr>
          <a:xfrm>
            <a:off x="6965961" y="3385939"/>
            <a:ext cx="1369569" cy="344787"/>
          </a:xfrm>
          <a:prstGeom prst="rect">
            <a:avLst/>
          </a:prstGeom>
          <a:noFill/>
        </p:spPr>
        <p:txBody>
          <a:bodyPr wrap="none" rtlCol="0">
            <a:spAutoFit/>
          </a:bodyPr>
          <a:lstStyle/>
          <a:p>
            <a:r>
              <a:rPr lang="en-US" altLang="ja-JP" sz="1600" dirty="0"/>
              <a:t>a</a:t>
            </a:r>
            <a:r>
              <a:rPr kumimoji="1" lang="ja-JP" altLang="en-US" sz="1600" dirty="0"/>
              <a:t>を受け渡し</a:t>
            </a:r>
          </a:p>
        </p:txBody>
      </p:sp>
      <p:pic>
        <p:nvPicPr>
          <p:cNvPr id="12" name="図 11"/>
          <p:cNvPicPr>
            <a:picLocks noChangeAspect="1"/>
          </p:cNvPicPr>
          <p:nvPr/>
        </p:nvPicPr>
        <p:blipFill rotWithShape="1">
          <a:blip r:embed="rId2"/>
          <a:srcRect l="23678" t="52813" r="1773"/>
          <a:stretch/>
        </p:blipFill>
        <p:spPr>
          <a:xfrm>
            <a:off x="5194820" y="5367754"/>
            <a:ext cx="4911850" cy="1253344"/>
          </a:xfrm>
          <a:prstGeom prst="rect">
            <a:avLst/>
          </a:prstGeom>
        </p:spPr>
      </p:pic>
      <p:pic>
        <p:nvPicPr>
          <p:cNvPr id="21" name="図 20"/>
          <p:cNvPicPr>
            <a:picLocks noChangeAspect="1"/>
          </p:cNvPicPr>
          <p:nvPr/>
        </p:nvPicPr>
        <p:blipFill rotWithShape="1">
          <a:blip r:embed="rId2"/>
          <a:srcRect t="62709" r="87354"/>
          <a:stretch/>
        </p:blipFill>
        <p:spPr>
          <a:xfrm>
            <a:off x="1033121" y="5127717"/>
            <a:ext cx="1420711" cy="1688936"/>
          </a:xfrm>
          <a:prstGeom prst="rect">
            <a:avLst/>
          </a:prstGeom>
        </p:spPr>
      </p:pic>
      <p:sp>
        <p:nvSpPr>
          <p:cNvPr id="22" name="テキスト ボックス 21">
            <a:extLst>
              <a:ext uri="{FF2B5EF4-FFF2-40B4-BE49-F238E27FC236}">
                <a16:creationId xmlns:a16="http://schemas.microsoft.com/office/drawing/2014/main" id="{37A7CE71-1BE4-427B-8F82-7939D606B66F}"/>
              </a:ext>
            </a:extLst>
          </p:cNvPr>
          <p:cNvSpPr txBox="1"/>
          <p:nvPr/>
        </p:nvSpPr>
        <p:spPr>
          <a:xfrm>
            <a:off x="632223" y="4607957"/>
            <a:ext cx="4055523" cy="369332"/>
          </a:xfrm>
          <a:prstGeom prst="rect">
            <a:avLst/>
          </a:prstGeom>
          <a:solidFill>
            <a:schemeClr val="accent6">
              <a:lumMod val="20000"/>
              <a:lumOff val="80000"/>
            </a:schemeClr>
          </a:solidFill>
        </p:spPr>
        <p:txBody>
          <a:bodyPr wrap="square" rtlCol="0">
            <a:spAutoFit/>
          </a:bodyPr>
          <a:lstStyle/>
          <a:p>
            <a:pPr algn="ctr"/>
            <a:r>
              <a:rPr kumimoji="1" lang="ja-JP" altLang="en-US" dirty="0"/>
              <a:t>作成するクラスと</a:t>
            </a:r>
            <a:r>
              <a:rPr lang="en-US" altLang="ja-JP" dirty="0"/>
              <a:t>a</a:t>
            </a:r>
            <a:r>
              <a:rPr lang="ja-JP" altLang="en-US" dirty="0"/>
              <a:t>と</a:t>
            </a:r>
            <a:r>
              <a:rPr lang="en-US" altLang="ja-JP" dirty="0"/>
              <a:t>b</a:t>
            </a:r>
            <a:r>
              <a:rPr lang="ja-JP" altLang="en-US" dirty="0"/>
              <a:t>の接続図</a:t>
            </a:r>
          </a:p>
        </p:txBody>
      </p:sp>
    </p:spTree>
    <p:extLst>
      <p:ext uri="{BB962C8B-B14F-4D97-AF65-F5344CB8AC3E}">
        <p14:creationId xmlns:p14="http://schemas.microsoft.com/office/powerpoint/2010/main" val="4271929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hape 130">
            <a:extLst>
              <a:ext uri="{FF2B5EF4-FFF2-40B4-BE49-F238E27FC236}">
                <a16:creationId xmlns:a16="http://schemas.microsoft.com/office/drawing/2014/main" id="{B784A75F-E61D-4809-8B6B-EB47E17388D3}"/>
              </a:ext>
            </a:extLst>
          </p:cNvPr>
          <p:cNvSpPr/>
          <p:nvPr/>
        </p:nvSpPr>
        <p:spPr>
          <a:xfrm>
            <a:off x="179666" y="87415"/>
            <a:ext cx="4475584"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作成するクラスのデータ</a:t>
            </a:r>
            <a:endParaRPr lang="en-US" altLang="ja-JP" dirty="0"/>
          </a:p>
        </p:txBody>
      </p:sp>
      <p:graphicFrame>
        <p:nvGraphicFramePr>
          <p:cNvPr id="2" name="表 1">
            <a:extLst>
              <a:ext uri="{FF2B5EF4-FFF2-40B4-BE49-F238E27FC236}">
                <a16:creationId xmlns:a16="http://schemas.microsoft.com/office/drawing/2014/main" id="{ADC6D68B-5EFE-4781-8158-59C7097DD4EB}"/>
              </a:ext>
            </a:extLst>
          </p:cNvPr>
          <p:cNvGraphicFramePr>
            <a:graphicFrameLocks noGrp="1"/>
          </p:cNvGraphicFramePr>
          <p:nvPr>
            <p:extLst>
              <p:ext uri="{D42A27DB-BD31-4B8C-83A1-F6EECF244321}">
                <p14:modId xmlns:p14="http://schemas.microsoft.com/office/powerpoint/2010/main" val="3029676852"/>
              </p:ext>
            </p:extLst>
          </p:nvPr>
        </p:nvGraphicFramePr>
        <p:xfrm>
          <a:off x="623943" y="2405702"/>
          <a:ext cx="11045937" cy="3352588"/>
        </p:xfrm>
        <a:graphic>
          <a:graphicData uri="http://schemas.openxmlformats.org/drawingml/2006/table">
            <a:tbl>
              <a:tblPr firstRow="1" bandRow="1">
                <a:tableStyleId>{5C22544A-7EE6-4342-B048-85BDC9FD1C3A}</a:tableStyleId>
              </a:tblPr>
              <a:tblGrid>
                <a:gridCol w="2533968">
                  <a:extLst>
                    <a:ext uri="{9D8B030D-6E8A-4147-A177-3AD203B41FA5}">
                      <a16:colId xmlns:a16="http://schemas.microsoft.com/office/drawing/2014/main" val="2869928480"/>
                    </a:ext>
                  </a:extLst>
                </a:gridCol>
                <a:gridCol w="1619568">
                  <a:extLst>
                    <a:ext uri="{9D8B030D-6E8A-4147-A177-3AD203B41FA5}">
                      <a16:colId xmlns:a16="http://schemas.microsoft.com/office/drawing/2014/main" val="3708684436"/>
                    </a:ext>
                  </a:extLst>
                </a:gridCol>
                <a:gridCol w="1198450">
                  <a:extLst>
                    <a:ext uri="{9D8B030D-6E8A-4147-A177-3AD203B41FA5}">
                      <a16:colId xmlns:a16="http://schemas.microsoft.com/office/drawing/2014/main" val="3877242200"/>
                    </a:ext>
                  </a:extLst>
                </a:gridCol>
                <a:gridCol w="1619568">
                  <a:extLst>
                    <a:ext uri="{9D8B030D-6E8A-4147-A177-3AD203B41FA5}">
                      <a16:colId xmlns:a16="http://schemas.microsoft.com/office/drawing/2014/main" val="1228845434"/>
                    </a:ext>
                  </a:extLst>
                </a:gridCol>
                <a:gridCol w="933768">
                  <a:extLst>
                    <a:ext uri="{9D8B030D-6E8A-4147-A177-3AD203B41FA5}">
                      <a16:colId xmlns:a16="http://schemas.microsoft.com/office/drawing/2014/main" val="4141803925"/>
                    </a:ext>
                  </a:extLst>
                </a:gridCol>
                <a:gridCol w="1489297">
                  <a:extLst>
                    <a:ext uri="{9D8B030D-6E8A-4147-A177-3AD203B41FA5}">
                      <a16:colId xmlns:a16="http://schemas.microsoft.com/office/drawing/2014/main" val="873013535"/>
                    </a:ext>
                  </a:extLst>
                </a:gridCol>
                <a:gridCol w="1651318">
                  <a:extLst>
                    <a:ext uri="{9D8B030D-6E8A-4147-A177-3AD203B41FA5}">
                      <a16:colId xmlns:a16="http://schemas.microsoft.com/office/drawing/2014/main" val="2271690460"/>
                    </a:ext>
                  </a:extLst>
                </a:gridCol>
              </a:tblGrid>
              <a:tr h="641162">
                <a:tc>
                  <a:txBody>
                    <a:bodyPr/>
                    <a:lstStyle/>
                    <a:p>
                      <a:pPr algn="ctr"/>
                      <a:r>
                        <a:rPr kumimoji="1" lang="ja-JP" altLang="en-US" dirty="0"/>
                        <a:t>クラスの役割</a:t>
                      </a:r>
                    </a:p>
                  </a:txBody>
                  <a:tcPr/>
                </a:tc>
                <a:tc>
                  <a:txBody>
                    <a:bodyPr/>
                    <a:lstStyle/>
                    <a:p>
                      <a:pPr algn="ctr"/>
                      <a:r>
                        <a:rPr kumimoji="1" lang="ja-JP" altLang="en-US" dirty="0"/>
                        <a:t>クラスタイプ</a:t>
                      </a:r>
                    </a:p>
                  </a:txBody>
                  <a:tcPr/>
                </a:tc>
                <a:tc>
                  <a:txBody>
                    <a:bodyPr/>
                    <a:lstStyle/>
                    <a:p>
                      <a:pPr algn="ctr"/>
                      <a:r>
                        <a:rPr kumimoji="1" lang="ja-JP" altLang="en-US" dirty="0"/>
                        <a:t>クラス名</a:t>
                      </a:r>
                    </a:p>
                  </a:txBody>
                  <a:tcPr/>
                </a:tc>
                <a:tc>
                  <a:txBody>
                    <a:bodyPr/>
                    <a:lstStyle/>
                    <a:p>
                      <a:pPr algn="ctr"/>
                      <a:r>
                        <a:rPr kumimoji="1" lang="ja-JP" altLang="en-US" dirty="0"/>
                        <a:t>パラメータ名</a:t>
                      </a:r>
                    </a:p>
                  </a:txBody>
                  <a:tcPr/>
                </a:tc>
                <a:tc>
                  <a:txBody>
                    <a:bodyPr/>
                    <a:lstStyle/>
                    <a:p>
                      <a:pPr algn="ctr"/>
                      <a:r>
                        <a:rPr kumimoji="1" lang="ja-JP" altLang="en-US" dirty="0"/>
                        <a:t>変数名</a:t>
                      </a:r>
                    </a:p>
                  </a:txBody>
                  <a:tcPr/>
                </a:tc>
                <a:tc>
                  <a:txBody>
                    <a:bodyPr/>
                    <a:lstStyle/>
                    <a:p>
                      <a:pPr algn="ctr"/>
                      <a:r>
                        <a:rPr kumimoji="1" lang="ja-JP" altLang="en-US" dirty="0"/>
                        <a:t>コネクター</a:t>
                      </a:r>
                    </a:p>
                  </a:txBody>
                  <a:tcPr/>
                </a:tc>
                <a:tc>
                  <a:txBody>
                    <a:bodyPr/>
                    <a:lstStyle/>
                    <a:p>
                      <a:pPr algn="ctr"/>
                      <a:r>
                        <a:rPr kumimoji="1" lang="en-US" altLang="ja-JP" dirty="0"/>
                        <a:t>equation</a:t>
                      </a:r>
                      <a:endParaRPr kumimoji="1" lang="ja-JP" altLang="en-US" dirty="0"/>
                    </a:p>
                  </a:txBody>
                  <a:tcPr/>
                </a:tc>
                <a:extLst>
                  <a:ext uri="{0D108BD9-81ED-4DB2-BD59-A6C34878D82A}">
                    <a16:rowId xmlns:a16="http://schemas.microsoft.com/office/drawing/2014/main" val="2840948024"/>
                  </a:ext>
                </a:extLst>
              </a:tr>
              <a:tr h="641162">
                <a:tc>
                  <a:txBody>
                    <a:bodyPr/>
                    <a:lstStyle/>
                    <a:p>
                      <a:r>
                        <a:rPr kumimoji="1" lang="ja-JP" altLang="en-US" dirty="0"/>
                        <a:t>実数を引き渡すポート</a:t>
                      </a:r>
                    </a:p>
                  </a:txBody>
                  <a:tcPr/>
                </a:tc>
                <a:tc>
                  <a:txBody>
                    <a:bodyPr/>
                    <a:lstStyle/>
                    <a:p>
                      <a:pPr algn="ctr"/>
                      <a:r>
                        <a:rPr kumimoji="1" lang="en-US" altLang="ja-JP" dirty="0"/>
                        <a:t>connector</a:t>
                      </a:r>
                      <a:endParaRPr kumimoji="1" lang="ja-JP" altLang="en-US" dirty="0"/>
                    </a:p>
                  </a:txBody>
                  <a:tcPr/>
                </a:tc>
                <a:tc>
                  <a:txBody>
                    <a:bodyPr/>
                    <a:lstStyle/>
                    <a:p>
                      <a:pPr algn="ctr"/>
                      <a:r>
                        <a:rPr kumimoji="1" lang="en-US" altLang="ja-JP" dirty="0"/>
                        <a:t>Port</a:t>
                      </a:r>
                      <a:endParaRPr kumimoji="1" lang="ja-JP" altLang="en-US" dirty="0"/>
                    </a:p>
                  </a:txBody>
                  <a:tcPr/>
                </a:tc>
                <a:tc>
                  <a:txBody>
                    <a:bodyPr/>
                    <a:lstStyle/>
                    <a:p>
                      <a:pPr algn="ctr"/>
                      <a:r>
                        <a:rPr kumimoji="1" lang="ja-JP" altLang="en-US" dirty="0"/>
                        <a:t>実数 </a:t>
                      </a:r>
                      <a:r>
                        <a:rPr kumimoji="1" lang="en-US" altLang="ja-JP" dirty="0" err="1"/>
                        <a:t>var</a:t>
                      </a: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 </a:t>
                      </a:r>
                      <a:r>
                        <a:rPr kumimoji="1" lang="ja-JP" alt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a:t>
                      </a:r>
                    </a:p>
                  </a:txBody>
                  <a:tcPr/>
                </a:tc>
                <a:extLst>
                  <a:ext uri="{0D108BD9-81ED-4DB2-BD59-A6C34878D82A}">
                    <a16:rowId xmlns:a16="http://schemas.microsoft.com/office/drawing/2014/main" val="621826731"/>
                  </a:ext>
                </a:extLst>
              </a:tr>
              <a:tr h="6411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chemeClr val="tx1"/>
                          </a:solidFill>
                        </a:rPr>
                        <a:t>a</a:t>
                      </a:r>
                      <a:r>
                        <a:rPr kumimoji="1" lang="ja-JP" altLang="en-US" sz="1800" dirty="0">
                          <a:solidFill>
                            <a:schemeClr val="tx1"/>
                          </a:solidFill>
                        </a:rPr>
                        <a:t>を入力</a:t>
                      </a:r>
                    </a:p>
                  </a:txBody>
                  <a:tcPr/>
                </a:tc>
                <a:tc>
                  <a:txBody>
                    <a:bodyPr/>
                    <a:lstStyle/>
                    <a:p>
                      <a:pPr algn="ctr"/>
                      <a:r>
                        <a:rPr kumimoji="1" lang="en-US" altLang="ja-JP" dirty="0"/>
                        <a:t>model</a:t>
                      </a:r>
                      <a:endParaRPr kumimoji="1" lang="ja-JP" altLang="en-US" dirty="0"/>
                    </a:p>
                  </a:txBody>
                  <a:tcPr/>
                </a:tc>
                <a:tc>
                  <a:txBody>
                    <a:bodyPr/>
                    <a:lstStyle/>
                    <a:p>
                      <a:pPr algn="ctr"/>
                      <a:r>
                        <a:rPr kumimoji="1" lang="en-US" altLang="ja-JP" dirty="0" err="1"/>
                        <a:t>Input_a</a:t>
                      </a:r>
                      <a:endParaRPr kumimoji="1" lang="ja-JP" altLang="en-US" dirty="0"/>
                    </a:p>
                  </a:txBody>
                  <a:tcPr/>
                </a:tc>
                <a:tc>
                  <a:txBody>
                    <a:bodyPr/>
                    <a:lstStyle/>
                    <a:p>
                      <a:pPr algn="ctr"/>
                      <a:r>
                        <a:rPr kumimoji="1" lang="ja-JP" altLang="en-US" dirty="0"/>
                        <a:t>実数 </a:t>
                      </a:r>
                      <a:r>
                        <a:rPr kumimoji="1" lang="en-US" altLang="ja-JP" dirty="0"/>
                        <a:t>a</a:t>
                      </a:r>
                      <a:endParaRPr kumimoji="1" lang="ja-JP" altLang="en-US" dirty="0"/>
                    </a:p>
                  </a:txBody>
                  <a:tcPr/>
                </a:tc>
                <a:tc>
                  <a:txBody>
                    <a:bodyPr/>
                    <a:lstStyle/>
                    <a:p>
                      <a:pPr algn="ctr"/>
                      <a:r>
                        <a:rPr kumimoji="1" lang="en-US" altLang="ja-JP" dirty="0"/>
                        <a:t> </a:t>
                      </a:r>
                      <a:r>
                        <a:rPr kumimoji="1" lang="ja-JP" altLang="en-US" dirty="0"/>
                        <a:t>－</a:t>
                      </a:r>
                    </a:p>
                  </a:txBody>
                  <a:tcPr/>
                </a:tc>
                <a:tc>
                  <a:txBody>
                    <a:bodyPr/>
                    <a:lstStyle/>
                    <a:p>
                      <a:pPr algn="ctr"/>
                      <a:r>
                        <a:rPr kumimoji="1" lang="en-US" altLang="ja-JP" dirty="0"/>
                        <a:t>Port</a:t>
                      </a:r>
                      <a:endParaRPr kumimoji="1" lang="ja-JP" altLang="en-US" dirty="0"/>
                    </a:p>
                  </a:txBody>
                  <a:tcPr/>
                </a:tc>
                <a:tc>
                  <a:txBody>
                    <a:bodyPr/>
                    <a:lstStyle/>
                    <a:p>
                      <a:pPr algn="ctr"/>
                      <a:r>
                        <a:rPr kumimoji="1" lang="en-US" altLang="ja-JP" dirty="0"/>
                        <a:t>port1.var=a</a:t>
                      </a:r>
                      <a:endParaRPr kumimoji="1" lang="ja-JP" altLang="en-US" dirty="0"/>
                    </a:p>
                  </a:txBody>
                  <a:tcPr/>
                </a:tc>
                <a:extLst>
                  <a:ext uri="{0D108BD9-81ED-4DB2-BD59-A6C34878D82A}">
                    <a16:rowId xmlns:a16="http://schemas.microsoft.com/office/drawing/2014/main" val="412007066"/>
                  </a:ext>
                </a:extLst>
              </a:tr>
              <a:tr h="787940">
                <a:tc>
                  <a:txBody>
                    <a:bodyPr/>
                    <a:lstStyle/>
                    <a:p>
                      <a:pPr algn="l"/>
                      <a:r>
                        <a:rPr kumimoji="1" lang="en-US" altLang="ja-JP" sz="1800" dirty="0">
                          <a:solidFill>
                            <a:schemeClr val="tx1"/>
                          </a:solidFill>
                        </a:rPr>
                        <a:t>b</a:t>
                      </a:r>
                      <a:r>
                        <a:rPr kumimoji="1" lang="ja-JP" altLang="en-US" sz="1800" dirty="0">
                          <a:solidFill>
                            <a:schemeClr val="tx1"/>
                          </a:solidFill>
                        </a:rPr>
                        <a:t>を入力</a:t>
                      </a:r>
                      <a:endParaRPr kumimoji="1" lang="en-US" altLang="ja-JP" sz="1800" dirty="0">
                        <a:solidFill>
                          <a:schemeClr val="tx1"/>
                        </a:solidFill>
                      </a:endParaRPr>
                    </a:p>
                    <a:p>
                      <a:pPr algn="l"/>
                      <a:r>
                        <a:rPr lang="en-US" altLang="ja-JP" sz="1800" dirty="0" err="1">
                          <a:solidFill>
                            <a:schemeClr val="tx1"/>
                          </a:solidFill>
                        </a:rPr>
                        <a:t>a+b</a:t>
                      </a:r>
                      <a:r>
                        <a:rPr lang="ja-JP" altLang="en-US" sz="1800" dirty="0">
                          <a:solidFill>
                            <a:schemeClr val="tx1"/>
                          </a:solidFill>
                        </a:rPr>
                        <a:t>を計算</a:t>
                      </a:r>
                      <a:endParaRPr kumimoji="1" lang="ja-JP" altLang="en-US" sz="1800" dirty="0">
                        <a:solidFill>
                          <a:schemeClr val="tx1"/>
                        </a:solidFill>
                      </a:endParaRPr>
                    </a:p>
                  </a:txBody>
                  <a:tcPr/>
                </a:tc>
                <a:tc>
                  <a:txBody>
                    <a:bodyPr/>
                    <a:lstStyle/>
                    <a:p>
                      <a:pPr algn="ctr"/>
                      <a:r>
                        <a:rPr kumimoji="1" lang="en-US" altLang="ja-JP" dirty="0"/>
                        <a:t>model</a:t>
                      </a:r>
                      <a:endParaRPr kumimoji="1" lang="ja-JP" altLang="en-US" dirty="0"/>
                    </a:p>
                  </a:txBody>
                  <a:tcPr/>
                </a:tc>
                <a:tc>
                  <a:txBody>
                    <a:bodyPr/>
                    <a:lstStyle/>
                    <a:p>
                      <a:pPr algn="ctr"/>
                      <a:r>
                        <a:rPr kumimoji="1" lang="en-US" altLang="ja-JP" dirty="0" err="1"/>
                        <a:t>Cal_c</a:t>
                      </a: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実数 </a:t>
                      </a:r>
                      <a:r>
                        <a:rPr kumimoji="1" lang="en-US" altLang="ja-JP" dirty="0"/>
                        <a:t>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実数 </a:t>
                      </a:r>
                      <a:r>
                        <a:rPr kumimoji="1" lang="en-US" altLang="ja-JP" dirty="0"/>
                        <a:t>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実数 </a:t>
                      </a:r>
                      <a:r>
                        <a:rPr kumimoji="1" lang="en-US" altLang="ja-JP" dirty="0"/>
                        <a:t>c</a:t>
                      </a:r>
                      <a:endParaRPr kumimoji="1" lang="ja-JP" altLang="en-US" dirty="0"/>
                    </a:p>
                    <a:p>
                      <a:pPr algn="ctr"/>
                      <a:endParaRPr kumimoji="1" lang="ja-JP" altLang="en-US" dirty="0"/>
                    </a:p>
                  </a:txBody>
                  <a:tcPr/>
                </a:tc>
                <a:tc>
                  <a:txBody>
                    <a:bodyPr/>
                    <a:lstStyle/>
                    <a:p>
                      <a:pPr algn="ctr"/>
                      <a:r>
                        <a:rPr kumimoji="1" lang="en-US" altLang="ja-JP" dirty="0"/>
                        <a:t>Port</a:t>
                      </a:r>
                      <a:endParaRPr kumimoji="1" lang="ja-JP" altLang="en-US" dirty="0"/>
                    </a:p>
                  </a:txBody>
                  <a:tcPr/>
                </a:tc>
                <a:tc>
                  <a:txBody>
                    <a:bodyPr/>
                    <a:lstStyle/>
                    <a:p>
                      <a:pPr algn="ctr"/>
                      <a:r>
                        <a:rPr kumimoji="1" lang="en-US" altLang="ja-JP" dirty="0" err="1"/>
                        <a:t>a+b</a:t>
                      </a:r>
                      <a:r>
                        <a:rPr kumimoji="1" lang="en-US" altLang="ja-JP" dirty="0"/>
                        <a:t>=c</a:t>
                      </a:r>
                    </a:p>
                    <a:p>
                      <a:pPr algn="ctr"/>
                      <a:r>
                        <a:rPr kumimoji="1" lang="en-US" altLang="ja-JP" dirty="0"/>
                        <a:t>a=port1.var</a:t>
                      </a:r>
                      <a:endParaRPr kumimoji="1" lang="ja-JP" altLang="en-US" dirty="0"/>
                    </a:p>
                  </a:txBody>
                  <a:tcPr/>
                </a:tc>
                <a:extLst>
                  <a:ext uri="{0D108BD9-81ED-4DB2-BD59-A6C34878D82A}">
                    <a16:rowId xmlns:a16="http://schemas.microsoft.com/office/drawing/2014/main" val="3372350514"/>
                  </a:ext>
                </a:extLst>
              </a:tr>
              <a:tr h="6411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a</a:t>
                      </a:r>
                      <a:r>
                        <a:rPr kumimoji="1" lang="ja-JP" altLang="en-US" dirty="0"/>
                        <a:t>と</a:t>
                      </a:r>
                      <a:r>
                        <a:rPr kumimoji="1" lang="en-US" altLang="ja-JP" dirty="0"/>
                        <a:t>b</a:t>
                      </a:r>
                      <a:r>
                        <a:rPr kumimoji="1" lang="ja-JP" altLang="en-US" dirty="0"/>
                        <a:t>の接続図</a:t>
                      </a:r>
                    </a:p>
                  </a:txBody>
                  <a:tcPr/>
                </a:tc>
                <a:tc>
                  <a:txBody>
                    <a:bodyPr/>
                    <a:lstStyle/>
                    <a:p>
                      <a:pPr algn="ctr"/>
                      <a:r>
                        <a:rPr kumimoji="1" lang="en-US" altLang="ja-JP" dirty="0"/>
                        <a:t>model</a:t>
                      </a:r>
                      <a:endParaRPr kumimoji="1" lang="ja-JP" altLang="en-US" dirty="0"/>
                    </a:p>
                  </a:txBody>
                  <a:tcPr/>
                </a:tc>
                <a:tc>
                  <a:txBody>
                    <a:bodyPr/>
                    <a:lstStyle/>
                    <a:p>
                      <a:pPr algn="ctr"/>
                      <a:r>
                        <a:rPr kumimoji="1" lang="en-US" altLang="ja-JP" dirty="0" err="1"/>
                        <a:t>aPlus_b</a:t>
                      </a: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 </a:t>
                      </a:r>
                      <a:r>
                        <a:rPr kumimoji="1" lang="ja-JP" altLang="en-US" dirty="0"/>
                        <a:t>－</a:t>
                      </a:r>
                    </a:p>
                    <a:p>
                      <a:pPr algn="ct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 </a:t>
                      </a:r>
                      <a:r>
                        <a:rPr kumimoji="1" lang="ja-JP" altLang="en-US" dirty="0"/>
                        <a:t>－</a:t>
                      </a:r>
                    </a:p>
                    <a:p>
                      <a:pPr algn="ct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 </a:t>
                      </a:r>
                      <a:r>
                        <a:rPr kumimoji="1" lang="ja-JP" altLang="en-US" dirty="0"/>
                        <a:t>－</a:t>
                      </a:r>
                    </a:p>
                    <a:p>
                      <a:pPr algn="ct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 </a:t>
                      </a:r>
                      <a:r>
                        <a:rPr kumimoji="1" lang="ja-JP" altLang="en-US" dirty="0"/>
                        <a:t>－</a:t>
                      </a:r>
                    </a:p>
                    <a:p>
                      <a:pPr algn="ctr"/>
                      <a:endParaRPr kumimoji="1" lang="ja-JP" altLang="en-US" dirty="0"/>
                    </a:p>
                  </a:txBody>
                  <a:tcPr/>
                </a:tc>
                <a:extLst>
                  <a:ext uri="{0D108BD9-81ED-4DB2-BD59-A6C34878D82A}">
                    <a16:rowId xmlns:a16="http://schemas.microsoft.com/office/drawing/2014/main" val="4244898854"/>
                  </a:ext>
                </a:extLst>
              </a:tr>
            </a:tbl>
          </a:graphicData>
        </a:graphic>
      </p:graphicFrame>
      <p:sp>
        <p:nvSpPr>
          <p:cNvPr id="4" name="テキスト ボックス 3">
            <a:extLst>
              <a:ext uri="{FF2B5EF4-FFF2-40B4-BE49-F238E27FC236}">
                <a16:creationId xmlns:a16="http://schemas.microsoft.com/office/drawing/2014/main" id="{9AABC559-F27C-4700-B11E-1B9D404CE6B7}"/>
              </a:ext>
            </a:extLst>
          </p:cNvPr>
          <p:cNvSpPr txBox="1"/>
          <p:nvPr/>
        </p:nvSpPr>
        <p:spPr>
          <a:xfrm>
            <a:off x="623943" y="667061"/>
            <a:ext cx="6186309" cy="1477328"/>
          </a:xfrm>
          <a:prstGeom prst="rect">
            <a:avLst/>
          </a:prstGeom>
          <a:noFill/>
        </p:spPr>
        <p:txBody>
          <a:bodyPr wrap="none" rtlCol="0">
            <a:spAutoFit/>
          </a:bodyPr>
          <a:lstStyle/>
          <a:p>
            <a:r>
              <a:rPr kumimoji="1" lang="ja-JP" altLang="en-US" dirty="0"/>
              <a:t>各クラスを作成する際に必要なデータを以下に整理します</a:t>
            </a:r>
            <a:endParaRPr kumimoji="1" lang="en-US" altLang="ja-JP" dirty="0"/>
          </a:p>
          <a:p>
            <a:r>
              <a:rPr lang="ja-JP" altLang="en-US" dirty="0"/>
              <a:t>クラス名やパラメータ名などは任意です</a:t>
            </a:r>
            <a:endParaRPr lang="en-US" altLang="ja-JP" dirty="0"/>
          </a:p>
          <a:p>
            <a:endParaRPr kumimoji="1" lang="en-US" altLang="ja-JP" dirty="0"/>
          </a:p>
          <a:p>
            <a:r>
              <a:rPr kumimoji="1" lang="ja-JP" altLang="en-US" dirty="0"/>
              <a:t>表の上から順に作成します</a:t>
            </a:r>
            <a:endParaRPr kumimoji="1" lang="en-US" altLang="ja-JP" dirty="0"/>
          </a:p>
          <a:p>
            <a:r>
              <a:rPr kumimoji="1" lang="ja-JP" altLang="en-US" dirty="0"/>
              <a:t>まずは簡単に何が必要か確認してください</a:t>
            </a:r>
          </a:p>
        </p:txBody>
      </p:sp>
      <p:sp>
        <p:nvSpPr>
          <p:cNvPr id="5" name="スライド番号プレースホルダー 4">
            <a:extLst>
              <a:ext uri="{FF2B5EF4-FFF2-40B4-BE49-F238E27FC236}">
                <a16:creationId xmlns:a16="http://schemas.microsoft.com/office/drawing/2014/main" id="{3833C8F5-91F1-4479-9A7F-2E16719C1552}"/>
              </a:ext>
            </a:extLst>
          </p:cNvPr>
          <p:cNvSpPr>
            <a:spLocks noGrp="1"/>
          </p:cNvSpPr>
          <p:nvPr>
            <p:ph type="sldNum" sz="quarter" idx="12"/>
          </p:nvPr>
        </p:nvSpPr>
        <p:spPr/>
        <p:txBody>
          <a:bodyPr/>
          <a:lstStyle/>
          <a:p>
            <a:fld id="{D836F367-8F14-4921-8441-15DE2D973248}" type="slidenum">
              <a:rPr kumimoji="1" lang="ja-JP" altLang="en-US" smtClean="0"/>
              <a:t>5</a:t>
            </a:fld>
            <a:endParaRPr kumimoji="1" lang="ja-JP" altLang="en-US"/>
          </a:p>
        </p:txBody>
      </p:sp>
    </p:spTree>
    <p:extLst>
      <p:ext uri="{BB962C8B-B14F-4D97-AF65-F5344CB8AC3E}">
        <p14:creationId xmlns:p14="http://schemas.microsoft.com/office/powerpoint/2010/main" val="1479680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9C0262B-5F32-4F83-A4E4-EDBFDFC0F153}"/>
              </a:ext>
            </a:extLst>
          </p:cNvPr>
          <p:cNvSpPr txBox="1"/>
          <p:nvPr/>
        </p:nvSpPr>
        <p:spPr>
          <a:xfrm>
            <a:off x="696079" y="785168"/>
            <a:ext cx="7080785" cy="707886"/>
          </a:xfrm>
          <a:prstGeom prst="rect">
            <a:avLst/>
          </a:prstGeom>
          <a:noFill/>
        </p:spPr>
        <p:txBody>
          <a:bodyPr wrap="none" rtlCol="0">
            <a:spAutoFit/>
          </a:bodyPr>
          <a:lstStyle/>
          <a:p>
            <a:r>
              <a:rPr lang="en-US" altLang="ja-JP" sz="2000" dirty="0"/>
              <a:t>connector</a:t>
            </a:r>
            <a:r>
              <a:rPr lang="ja-JP" altLang="en-US" sz="2000" dirty="0"/>
              <a:t>はクラス同士が参照する変数を定義したものです</a:t>
            </a:r>
            <a:endParaRPr lang="en-US" altLang="ja-JP" sz="2000" dirty="0"/>
          </a:p>
          <a:p>
            <a:r>
              <a:rPr kumimoji="1" lang="ja-JP" altLang="en-US" sz="2000" dirty="0"/>
              <a:t>以下の書式で表されます</a:t>
            </a:r>
          </a:p>
        </p:txBody>
      </p:sp>
      <p:sp>
        <p:nvSpPr>
          <p:cNvPr id="19" name="Shape 130">
            <a:extLst>
              <a:ext uri="{FF2B5EF4-FFF2-40B4-BE49-F238E27FC236}">
                <a16:creationId xmlns:a16="http://schemas.microsoft.com/office/drawing/2014/main" id="{B784A75F-E61D-4809-8B6B-EB47E17388D3}"/>
              </a:ext>
            </a:extLst>
          </p:cNvPr>
          <p:cNvSpPr/>
          <p:nvPr/>
        </p:nvSpPr>
        <p:spPr>
          <a:xfrm>
            <a:off x="179666" y="87415"/>
            <a:ext cx="292952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connector</a:t>
            </a:r>
            <a:r>
              <a:rPr lang="ja-JP" altLang="en-US" dirty="0"/>
              <a:t>の書式</a:t>
            </a:r>
            <a:endParaRPr lang="en-US" altLang="ja-JP" dirty="0"/>
          </a:p>
        </p:txBody>
      </p:sp>
      <p:sp>
        <p:nvSpPr>
          <p:cNvPr id="6" name="テキスト ボックス 5">
            <a:extLst>
              <a:ext uri="{FF2B5EF4-FFF2-40B4-BE49-F238E27FC236}">
                <a16:creationId xmlns:a16="http://schemas.microsoft.com/office/drawing/2014/main" id="{B1F2ED8E-3C09-4687-AE05-0F6FB0C1D869}"/>
              </a:ext>
            </a:extLst>
          </p:cNvPr>
          <p:cNvSpPr txBox="1"/>
          <p:nvPr/>
        </p:nvSpPr>
        <p:spPr>
          <a:xfrm>
            <a:off x="2261061" y="2418218"/>
            <a:ext cx="4942379" cy="584775"/>
          </a:xfrm>
          <a:prstGeom prst="rect">
            <a:avLst/>
          </a:prstGeom>
          <a:noFill/>
        </p:spPr>
        <p:txBody>
          <a:bodyPr wrap="none" rtlCol="0">
            <a:spAutoFit/>
          </a:bodyPr>
          <a:lstStyle/>
          <a:p>
            <a:r>
              <a:rPr kumimoji="1" lang="en-US" altLang="ja-JP" sz="3200" dirty="0"/>
              <a:t>connector</a:t>
            </a:r>
            <a:r>
              <a:rPr lang="ja-JP" altLang="en-US" sz="3200" dirty="0"/>
              <a:t>␣コネクター名</a:t>
            </a:r>
            <a:endParaRPr kumimoji="1" lang="ja-JP" altLang="en-US" sz="3200" dirty="0"/>
          </a:p>
        </p:txBody>
      </p:sp>
      <p:sp>
        <p:nvSpPr>
          <p:cNvPr id="21" name="テキスト ボックス 20">
            <a:extLst>
              <a:ext uri="{FF2B5EF4-FFF2-40B4-BE49-F238E27FC236}">
                <a16:creationId xmlns:a16="http://schemas.microsoft.com/office/drawing/2014/main" id="{E641485E-1643-45A1-A7FE-1E888374B60E}"/>
              </a:ext>
            </a:extLst>
          </p:cNvPr>
          <p:cNvSpPr txBox="1"/>
          <p:nvPr/>
        </p:nvSpPr>
        <p:spPr>
          <a:xfrm>
            <a:off x="2880577" y="3225251"/>
            <a:ext cx="6684843" cy="584775"/>
          </a:xfrm>
          <a:prstGeom prst="rect">
            <a:avLst/>
          </a:prstGeom>
          <a:noFill/>
        </p:spPr>
        <p:txBody>
          <a:bodyPr wrap="none" rtlCol="0">
            <a:spAutoFit/>
          </a:bodyPr>
          <a:lstStyle/>
          <a:p>
            <a:r>
              <a:rPr kumimoji="1" lang="ja-JP" altLang="en-US" sz="3200" dirty="0"/>
              <a:t>受け渡ししたい変数の型</a:t>
            </a:r>
            <a:r>
              <a:rPr lang="ja-JP" altLang="en-US" sz="3200" dirty="0"/>
              <a:t>␣変数名</a:t>
            </a:r>
            <a:r>
              <a:rPr lang="en-US" altLang="ja-JP" sz="3200" dirty="0"/>
              <a:t>1;</a:t>
            </a:r>
            <a:endParaRPr kumimoji="1" lang="ja-JP" altLang="en-US" sz="3200" dirty="0"/>
          </a:p>
        </p:txBody>
      </p:sp>
      <p:sp>
        <p:nvSpPr>
          <p:cNvPr id="22" name="テキスト ボックス 21">
            <a:extLst>
              <a:ext uri="{FF2B5EF4-FFF2-40B4-BE49-F238E27FC236}">
                <a16:creationId xmlns:a16="http://schemas.microsoft.com/office/drawing/2014/main" id="{5AC2A22B-D7A8-43A4-BB33-129B39F29A09}"/>
              </a:ext>
            </a:extLst>
          </p:cNvPr>
          <p:cNvSpPr txBox="1"/>
          <p:nvPr/>
        </p:nvSpPr>
        <p:spPr>
          <a:xfrm>
            <a:off x="2880577" y="4935253"/>
            <a:ext cx="5113899" cy="584775"/>
          </a:xfrm>
          <a:prstGeom prst="rect">
            <a:avLst/>
          </a:prstGeom>
          <a:noFill/>
        </p:spPr>
        <p:txBody>
          <a:bodyPr wrap="none" rtlCol="0">
            <a:spAutoFit/>
          </a:bodyPr>
          <a:lstStyle/>
          <a:p>
            <a:r>
              <a:rPr kumimoji="1" lang="en-US" altLang="ja-JP" sz="3200" dirty="0"/>
              <a:t>annotation(</a:t>
            </a:r>
            <a:r>
              <a:rPr kumimoji="1" lang="ja-JP" altLang="en-US" sz="3200" dirty="0"/>
              <a:t>アイコン情報</a:t>
            </a:r>
            <a:r>
              <a:rPr kumimoji="1" lang="en-US" altLang="ja-JP" sz="3200" dirty="0"/>
              <a:t>);</a:t>
            </a:r>
            <a:endParaRPr kumimoji="1" lang="ja-JP" altLang="en-US" sz="3200" dirty="0"/>
          </a:p>
        </p:txBody>
      </p:sp>
      <p:sp>
        <p:nvSpPr>
          <p:cNvPr id="23" name="テキスト ボックス 22">
            <a:extLst>
              <a:ext uri="{FF2B5EF4-FFF2-40B4-BE49-F238E27FC236}">
                <a16:creationId xmlns:a16="http://schemas.microsoft.com/office/drawing/2014/main" id="{155D140F-71C9-451D-B483-C0FE81AA072E}"/>
              </a:ext>
            </a:extLst>
          </p:cNvPr>
          <p:cNvSpPr txBox="1"/>
          <p:nvPr/>
        </p:nvSpPr>
        <p:spPr>
          <a:xfrm>
            <a:off x="2261061" y="5650847"/>
            <a:ext cx="3879588" cy="584775"/>
          </a:xfrm>
          <a:prstGeom prst="rect">
            <a:avLst/>
          </a:prstGeom>
          <a:noFill/>
        </p:spPr>
        <p:txBody>
          <a:bodyPr wrap="none" rtlCol="0">
            <a:spAutoFit/>
          </a:bodyPr>
          <a:lstStyle/>
          <a:p>
            <a:r>
              <a:rPr lang="en-US" altLang="ja-JP" sz="3200" dirty="0"/>
              <a:t>end</a:t>
            </a:r>
            <a:r>
              <a:rPr lang="ja-JP" altLang="en-US" sz="3200" dirty="0"/>
              <a:t>␣コネクター名</a:t>
            </a:r>
            <a:r>
              <a:rPr lang="en-US" altLang="ja-JP" sz="3200" dirty="0"/>
              <a:t>;</a:t>
            </a:r>
            <a:endParaRPr kumimoji="1" lang="ja-JP" altLang="en-US" sz="3200" dirty="0"/>
          </a:p>
        </p:txBody>
      </p:sp>
      <p:sp>
        <p:nvSpPr>
          <p:cNvPr id="12" name="正方形/長方形 11">
            <a:extLst>
              <a:ext uri="{FF2B5EF4-FFF2-40B4-BE49-F238E27FC236}">
                <a16:creationId xmlns:a16="http://schemas.microsoft.com/office/drawing/2014/main" id="{3269690D-49F1-4F0C-8776-60275710D2E3}"/>
              </a:ext>
            </a:extLst>
          </p:cNvPr>
          <p:cNvSpPr/>
          <p:nvPr/>
        </p:nvSpPr>
        <p:spPr>
          <a:xfrm>
            <a:off x="1855171" y="2119142"/>
            <a:ext cx="8069879" cy="43921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4" name="テキスト ボックス 13">
            <a:extLst>
              <a:ext uri="{FF2B5EF4-FFF2-40B4-BE49-F238E27FC236}">
                <a16:creationId xmlns:a16="http://schemas.microsoft.com/office/drawing/2014/main" id="{0CBB15D5-34EB-49A8-A0E6-549885D873C2}"/>
              </a:ext>
            </a:extLst>
          </p:cNvPr>
          <p:cNvSpPr txBox="1"/>
          <p:nvPr/>
        </p:nvSpPr>
        <p:spPr>
          <a:xfrm>
            <a:off x="2118545" y="1779732"/>
            <a:ext cx="2520242" cy="461665"/>
          </a:xfrm>
          <a:prstGeom prst="rect">
            <a:avLst/>
          </a:prstGeom>
          <a:solidFill>
            <a:schemeClr val="bg1"/>
          </a:solidFill>
          <a:ln w="28575">
            <a:solidFill>
              <a:schemeClr val="tx1"/>
            </a:solidFill>
          </a:ln>
        </p:spPr>
        <p:txBody>
          <a:bodyPr wrap="none" rtlCol="0">
            <a:spAutoFit/>
          </a:bodyPr>
          <a:lstStyle/>
          <a:p>
            <a:r>
              <a:rPr kumimoji="1" lang="en-US" altLang="ja-JP" sz="2400" dirty="0"/>
              <a:t>connector</a:t>
            </a:r>
            <a:r>
              <a:rPr kumimoji="1" lang="ja-JP" altLang="en-US" sz="2400" dirty="0"/>
              <a:t>の書式</a:t>
            </a:r>
          </a:p>
        </p:txBody>
      </p:sp>
      <p:sp>
        <p:nvSpPr>
          <p:cNvPr id="28" name="スライド番号プレースホルダー 27">
            <a:extLst>
              <a:ext uri="{FF2B5EF4-FFF2-40B4-BE49-F238E27FC236}">
                <a16:creationId xmlns:a16="http://schemas.microsoft.com/office/drawing/2014/main" id="{CF3A61B8-A88C-4806-AE31-9A0591541300}"/>
              </a:ext>
            </a:extLst>
          </p:cNvPr>
          <p:cNvSpPr>
            <a:spLocks noGrp="1"/>
          </p:cNvSpPr>
          <p:nvPr>
            <p:ph type="sldNum" sz="quarter" idx="12"/>
          </p:nvPr>
        </p:nvSpPr>
        <p:spPr/>
        <p:txBody>
          <a:bodyPr/>
          <a:lstStyle/>
          <a:p>
            <a:fld id="{D836F367-8F14-4921-8441-15DE2D973248}" type="slidenum">
              <a:rPr kumimoji="1" lang="ja-JP" altLang="en-US" smtClean="0"/>
              <a:t>6</a:t>
            </a:fld>
            <a:endParaRPr kumimoji="1" lang="ja-JP" altLang="en-US"/>
          </a:p>
        </p:txBody>
      </p:sp>
      <p:sp>
        <p:nvSpPr>
          <p:cNvPr id="13" name="テキスト ボックス 12">
            <a:extLst>
              <a:ext uri="{FF2B5EF4-FFF2-40B4-BE49-F238E27FC236}">
                <a16:creationId xmlns:a16="http://schemas.microsoft.com/office/drawing/2014/main" id="{E641485E-1643-45A1-A7FE-1E888374B60E}"/>
              </a:ext>
            </a:extLst>
          </p:cNvPr>
          <p:cNvSpPr txBox="1"/>
          <p:nvPr/>
        </p:nvSpPr>
        <p:spPr>
          <a:xfrm>
            <a:off x="2880576" y="3858037"/>
            <a:ext cx="6684843" cy="584775"/>
          </a:xfrm>
          <a:prstGeom prst="rect">
            <a:avLst/>
          </a:prstGeom>
          <a:noFill/>
        </p:spPr>
        <p:txBody>
          <a:bodyPr wrap="none" rtlCol="0">
            <a:spAutoFit/>
          </a:bodyPr>
          <a:lstStyle/>
          <a:p>
            <a:r>
              <a:rPr kumimoji="1" lang="ja-JP" altLang="en-US" sz="3200" dirty="0"/>
              <a:t>受け渡ししたい変数の型</a:t>
            </a:r>
            <a:r>
              <a:rPr lang="ja-JP" altLang="en-US" sz="3200" dirty="0"/>
              <a:t>␣変数名</a:t>
            </a:r>
            <a:r>
              <a:rPr lang="en-US" altLang="ja-JP" sz="3200" dirty="0"/>
              <a:t>2;</a:t>
            </a:r>
            <a:endParaRPr kumimoji="1" lang="ja-JP" altLang="en-US" sz="3200" dirty="0"/>
          </a:p>
        </p:txBody>
      </p:sp>
      <p:sp>
        <p:nvSpPr>
          <p:cNvPr id="2" name="テキスト ボックス 1"/>
          <p:cNvSpPr txBox="1"/>
          <p:nvPr/>
        </p:nvSpPr>
        <p:spPr>
          <a:xfrm>
            <a:off x="5520778" y="4381255"/>
            <a:ext cx="369332" cy="553998"/>
          </a:xfrm>
          <a:prstGeom prst="rect">
            <a:avLst/>
          </a:prstGeom>
          <a:noFill/>
        </p:spPr>
        <p:txBody>
          <a:bodyPr vert="eaVert" wrap="none" rtlCol="0">
            <a:spAutoFit/>
          </a:bodyPr>
          <a:lstStyle/>
          <a:p>
            <a:r>
              <a:rPr kumimoji="1" lang="ja-JP" altLang="en-US" sz="1200" dirty="0"/>
              <a:t>・・・</a:t>
            </a:r>
          </a:p>
        </p:txBody>
      </p:sp>
    </p:spTree>
    <p:extLst>
      <p:ext uri="{BB962C8B-B14F-4D97-AF65-F5344CB8AC3E}">
        <p14:creationId xmlns:p14="http://schemas.microsoft.com/office/powerpoint/2010/main" val="1896251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9C0262B-5F32-4F83-A4E4-EDBFDFC0F153}"/>
              </a:ext>
            </a:extLst>
          </p:cNvPr>
          <p:cNvSpPr txBox="1"/>
          <p:nvPr/>
        </p:nvSpPr>
        <p:spPr>
          <a:xfrm>
            <a:off x="696079" y="785168"/>
            <a:ext cx="5301451" cy="400110"/>
          </a:xfrm>
          <a:prstGeom prst="rect">
            <a:avLst/>
          </a:prstGeom>
          <a:noFill/>
        </p:spPr>
        <p:txBody>
          <a:bodyPr wrap="none" rtlCol="0">
            <a:spAutoFit/>
          </a:bodyPr>
          <a:lstStyle/>
          <a:p>
            <a:r>
              <a:rPr lang="en-US" altLang="ja-JP" sz="2000" dirty="0"/>
              <a:t>connector</a:t>
            </a:r>
            <a:r>
              <a:rPr lang="ja-JP" altLang="en-US" sz="2000" dirty="0"/>
              <a:t>「</a:t>
            </a:r>
            <a:r>
              <a:rPr lang="en-US" altLang="ja-JP" sz="2000" dirty="0"/>
              <a:t>Port</a:t>
            </a:r>
            <a:r>
              <a:rPr lang="ja-JP" altLang="en-US" sz="2000" dirty="0"/>
              <a:t>」を作成してみましょう。</a:t>
            </a:r>
            <a:endParaRPr lang="en-US" altLang="ja-JP" sz="2000" dirty="0"/>
          </a:p>
        </p:txBody>
      </p:sp>
      <p:sp>
        <p:nvSpPr>
          <p:cNvPr id="19" name="Shape 130">
            <a:extLst>
              <a:ext uri="{FF2B5EF4-FFF2-40B4-BE49-F238E27FC236}">
                <a16:creationId xmlns:a16="http://schemas.microsoft.com/office/drawing/2014/main" id="{B784A75F-E61D-4809-8B6B-EB47E17388D3}"/>
              </a:ext>
            </a:extLst>
          </p:cNvPr>
          <p:cNvSpPr/>
          <p:nvPr/>
        </p:nvSpPr>
        <p:spPr>
          <a:xfrm>
            <a:off x="179666" y="87415"/>
            <a:ext cx="3131498"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connector</a:t>
            </a:r>
            <a:r>
              <a:rPr lang="ja-JP" altLang="en-US" dirty="0"/>
              <a:t>の作成</a:t>
            </a:r>
            <a:r>
              <a:rPr lang="en-US" altLang="ja-JP" dirty="0"/>
              <a:t>1</a:t>
            </a:r>
          </a:p>
        </p:txBody>
      </p:sp>
      <p:grpSp>
        <p:nvGrpSpPr>
          <p:cNvPr id="6" name="グループ化 5"/>
          <p:cNvGrpSpPr/>
          <p:nvPr/>
        </p:nvGrpSpPr>
        <p:grpSpPr>
          <a:xfrm>
            <a:off x="696079" y="1389571"/>
            <a:ext cx="10138987" cy="646331"/>
            <a:chOff x="696079" y="1389571"/>
            <a:chExt cx="10138987" cy="646331"/>
          </a:xfrm>
        </p:grpSpPr>
        <p:sp>
          <p:nvSpPr>
            <p:cNvPr id="16" name="テキスト ボックス 15">
              <a:extLst>
                <a:ext uri="{FF2B5EF4-FFF2-40B4-BE49-F238E27FC236}">
                  <a16:creationId xmlns:a16="http://schemas.microsoft.com/office/drawing/2014/main" id="{1A0E4998-024F-493E-A236-6024D2A9259D}"/>
                </a:ext>
              </a:extLst>
            </p:cNvPr>
            <p:cNvSpPr txBox="1"/>
            <p:nvPr/>
          </p:nvSpPr>
          <p:spPr>
            <a:xfrm>
              <a:off x="1061237" y="1389571"/>
              <a:ext cx="9773829" cy="646331"/>
            </a:xfrm>
            <a:prstGeom prst="rect">
              <a:avLst/>
            </a:prstGeom>
            <a:noFill/>
          </p:spPr>
          <p:txBody>
            <a:bodyPr wrap="none" rtlCol="0">
              <a:spAutoFit/>
            </a:bodyPr>
            <a:lstStyle/>
            <a:p>
              <a:r>
                <a:rPr lang="ja-JP" altLang="en-US" dirty="0"/>
                <a:t>「</a:t>
              </a:r>
              <a:r>
                <a:rPr lang="en-US" altLang="ja-JP" dirty="0" err="1"/>
                <a:t>Modelica</a:t>
              </a:r>
              <a:r>
                <a:rPr lang="ja-JP" altLang="en-US" dirty="0"/>
                <a:t>クラス新規作成」から、名前を「</a:t>
              </a:r>
              <a:r>
                <a:rPr lang="en-US" altLang="ja-JP" dirty="0"/>
                <a:t>Port</a:t>
              </a:r>
              <a:r>
                <a:rPr lang="ja-JP" altLang="en-US" dirty="0"/>
                <a:t>」、クラス・タイプを「</a:t>
              </a:r>
              <a:r>
                <a:rPr lang="en-US" altLang="ja-JP" dirty="0"/>
                <a:t>Connector</a:t>
              </a:r>
              <a:r>
                <a:rPr lang="ja-JP" altLang="en-US" dirty="0"/>
                <a:t>」にして</a:t>
              </a:r>
              <a:endParaRPr lang="en-US" altLang="ja-JP" dirty="0"/>
            </a:p>
            <a:p>
              <a:r>
                <a:rPr lang="ja-JP" altLang="en-US" dirty="0"/>
                <a:t>モデルを新規作成してください</a:t>
              </a:r>
            </a:p>
          </p:txBody>
        </p:sp>
        <p:sp>
          <p:nvSpPr>
            <p:cNvPr id="17" name="テキスト ボックス 16">
              <a:extLst>
                <a:ext uri="{FF2B5EF4-FFF2-40B4-BE49-F238E27FC236}">
                  <a16:creationId xmlns:a16="http://schemas.microsoft.com/office/drawing/2014/main" id="{D089EBCD-B42C-42BA-A704-33E9CCE00F41}"/>
                </a:ext>
              </a:extLst>
            </p:cNvPr>
            <p:cNvSpPr txBox="1"/>
            <p:nvPr/>
          </p:nvSpPr>
          <p:spPr>
            <a:xfrm>
              <a:off x="696079" y="1389571"/>
              <a:ext cx="415498" cy="369332"/>
            </a:xfrm>
            <a:prstGeom prst="rect">
              <a:avLst/>
            </a:prstGeom>
            <a:noFill/>
          </p:spPr>
          <p:txBody>
            <a:bodyPr wrap="none" rtlCol="0">
              <a:spAutoFit/>
            </a:bodyPr>
            <a:lstStyle/>
            <a:p>
              <a:r>
                <a:rPr kumimoji="1" lang="ja-JP" altLang="en-US" dirty="0"/>
                <a:t>①</a:t>
              </a:r>
            </a:p>
          </p:txBody>
        </p:sp>
      </p:grpSp>
      <p:grpSp>
        <p:nvGrpSpPr>
          <p:cNvPr id="2" name="グループ化 1"/>
          <p:cNvGrpSpPr/>
          <p:nvPr/>
        </p:nvGrpSpPr>
        <p:grpSpPr>
          <a:xfrm>
            <a:off x="696079" y="5198102"/>
            <a:ext cx="7841885" cy="369332"/>
            <a:chOff x="696079" y="5198102"/>
            <a:chExt cx="7841885" cy="369332"/>
          </a:xfrm>
        </p:grpSpPr>
        <p:sp>
          <p:nvSpPr>
            <p:cNvPr id="20" name="テキスト ボックス 19">
              <a:extLst>
                <a:ext uri="{FF2B5EF4-FFF2-40B4-BE49-F238E27FC236}">
                  <a16:creationId xmlns:a16="http://schemas.microsoft.com/office/drawing/2014/main" id="{BF1944F0-4F00-45B1-A584-B02F02031533}"/>
                </a:ext>
              </a:extLst>
            </p:cNvPr>
            <p:cNvSpPr txBox="1"/>
            <p:nvPr/>
          </p:nvSpPr>
          <p:spPr>
            <a:xfrm>
              <a:off x="1061237" y="5198102"/>
              <a:ext cx="7476727" cy="369332"/>
            </a:xfrm>
            <a:prstGeom prst="rect">
              <a:avLst/>
            </a:prstGeom>
            <a:noFill/>
          </p:spPr>
          <p:txBody>
            <a:bodyPr wrap="none" rtlCol="0">
              <a:spAutoFit/>
            </a:bodyPr>
            <a:lstStyle/>
            <a:p>
              <a:r>
                <a:rPr lang="ja-JP" altLang="en-US" dirty="0"/>
                <a:t>テキストビューから以下のように</a:t>
              </a:r>
              <a:r>
                <a:rPr lang="en-US" altLang="ja-JP" dirty="0"/>
                <a:t>connector</a:t>
              </a:r>
              <a:r>
                <a:rPr lang="ja-JP" altLang="en-US" dirty="0"/>
                <a:t>のコードを確認しましょう</a:t>
              </a:r>
            </a:p>
          </p:txBody>
        </p:sp>
        <p:sp>
          <p:nvSpPr>
            <p:cNvPr id="26" name="テキスト ボックス 25">
              <a:extLst>
                <a:ext uri="{FF2B5EF4-FFF2-40B4-BE49-F238E27FC236}">
                  <a16:creationId xmlns:a16="http://schemas.microsoft.com/office/drawing/2014/main" id="{619EABE1-ACFC-4505-9567-4DCF9402B00B}"/>
                </a:ext>
              </a:extLst>
            </p:cNvPr>
            <p:cNvSpPr txBox="1"/>
            <p:nvPr/>
          </p:nvSpPr>
          <p:spPr>
            <a:xfrm>
              <a:off x="696079" y="5198102"/>
              <a:ext cx="415498" cy="369332"/>
            </a:xfrm>
            <a:prstGeom prst="rect">
              <a:avLst/>
            </a:prstGeom>
            <a:noFill/>
          </p:spPr>
          <p:txBody>
            <a:bodyPr wrap="none" rtlCol="0">
              <a:spAutoFit/>
            </a:bodyPr>
            <a:lstStyle/>
            <a:p>
              <a:r>
                <a:rPr kumimoji="1" lang="ja-JP" altLang="en-US" dirty="0"/>
                <a:t>②</a:t>
              </a:r>
            </a:p>
          </p:txBody>
        </p:sp>
      </p:grpSp>
      <p:sp>
        <p:nvSpPr>
          <p:cNvPr id="8" name="スライド番号プレースホルダー 7">
            <a:extLst>
              <a:ext uri="{FF2B5EF4-FFF2-40B4-BE49-F238E27FC236}">
                <a16:creationId xmlns:a16="http://schemas.microsoft.com/office/drawing/2014/main" id="{9B888C73-E70D-4707-AABB-96EEA0A74EEE}"/>
              </a:ext>
            </a:extLst>
          </p:cNvPr>
          <p:cNvSpPr>
            <a:spLocks noGrp="1"/>
          </p:cNvSpPr>
          <p:nvPr>
            <p:ph type="sldNum" sz="quarter" idx="12"/>
          </p:nvPr>
        </p:nvSpPr>
        <p:spPr/>
        <p:txBody>
          <a:bodyPr/>
          <a:lstStyle/>
          <a:p>
            <a:fld id="{D836F367-8F14-4921-8441-15DE2D973248}" type="slidenum">
              <a:rPr kumimoji="1" lang="ja-JP" altLang="en-US" smtClean="0"/>
              <a:t>7</a:t>
            </a:fld>
            <a:endParaRPr kumimoji="1" lang="ja-JP" altLang="en-US"/>
          </a:p>
        </p:txBody>
      </p:sp>
      <p:pic>
        <p:nvPicPr>
          <p:cNvPr id="3" name="図 2"/>
          <p:cNvPicPr>
            <a:picLocks noChangeAspect="1"/>
          </p:cNvPicPr>
          <p:nvPr/>
        </p:nvPicPr>
        <p:blipFill>
          <a:blip r:embed="rId2"/>
          <a:stretch>
            <a:fillRect/>
          </a:stretch>
        </p:blipFill>
        <p:spPr>
          <a:xfrm>
            <a:off x="2912110" y="2145352"/>
            <a:ext cx="4474210" cy="2790844"/>
          </a:xfrm>
          <a:prstGeom prst="rect">
            <a:avLst/>
          </a:prstGeom>
        </p:spPr>
      </p:pic>
      <p:pic>
        <p:nvPicPr>
          <p:cNvPr id="5" name="図 4"/>
          <p:cNvPicPr>
            <a:picLocks noChangeAspect="1"/>
          </p:cNvPicPr>
          <p:nvPr/>
        </p:nvPicPr>
        <p:blipFill>
          <a:blip r:embed="rId3"/>
          <a:stretch>
            <a:fillRect/>
          </a:stretch>
        </p:blipFill>
        <p:spPr>
          <a:xfrm>
            <a:off x="3210407" y="5567434"/>
            <a:ext cx="3535986" cy="1112616"/>
          </a:xfrm>
          <a:prstGeom prst="rect">
            <a:avLst/>
          </a:prstGeom>
        </p:spPr>
      </p:pic>
    </p:spTree>
    <p:extLst>
      <p:ext uri="{BB962C8B-B14F-4D97-AF65-F5344CB8AC3E}">
        <p14:creationId xmlns:p14="http://schemas.microsoft.com/office/powerpoint/2010/main" val="804205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130">
            <a:extLst>
              <a:ext uri="{FF2B5EF4-FFF2-40B4-BE49-F238E27FC236}">
                <a16:creationId xmlns:a16="http://schemas.microsoft.com/office/drawing/2014/main" id="{7FA768BF-A524-4C14-9E1F-4E1D7CFE6E28}"/>
              </a:ext>
            </a:extLst>
          </p:cNvPr>
          <p:cNvSpPr/>
          <p:nvPr/>
        </p:nvSpPr>
        <p:spPr>
          <a:xfrm>
            <a:off x="179666" y="87415"/>
            <a:ext cx="3131498"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connector</a:t>
            </a:r>
            <a:r>
              <a:rPr lang="ja-JP" altLang="en-US" dirty="0"/>
              <a:t>の作成</a:t>
            </a:r>
            <a:r>
              <a:rPr lang="en-US" altLang="ja-JP" dirty="0"/>
              <a:t>2</a:t>
            </a:r>
          </a:p>
        </p:txBody>
      </p:sp>
      <p:grpSp>
        <p:nvGrpSpPr>
          <p:cNvPr id="2" name="グループ化 1"/>
          <p:cNvGrpSpPr/>
          <p:nvPr/>
        </p:nvGrpSpPr>
        <p:grpSpPr>
          <a:xfrm>
            <a:off x="506782" y="693528"/>
            <a:ext cx="9517022" cy="646331"/>
            <a:chOff x="506782" y="693528"/>
            <a:chExt cx="9517022" cy="646331"/>
          </a:xfrm>
        </p:grpSpPr>
        <p:sp>
          <p:nvSpPr>
            <p:cNvPr id="9" name="テキスト ボックス 8">
              <a:extLst>
                <a:ext uri="{FF2B5EF4-FFF2-40B4-BE49-F238E27FC236}">
                  <a16:creationId xmlns:a16="http://schemas.microsoft.com/office/drawing/2014/main" id="{BBB22C9C-50AF-4A4F-A0B3-E3DA9134B7F0}"/>
                </a:ext>
              </a:extLst>
            </p:cNvPr>
            <p:cNvSpPr txBox="1"/>
            <p:nvPr/>
          </p:nvSpPr>
          <p:spPr>
            <a:xfrm>
              <a:off x="871940" y="693528"/>
              <a:ext cx="9151864" cy="646331"/>
            </a:xfrm>
            <a:prstGeom prst="rect">
              <a:avLst/>
            </a:prstGeom>
            <a:noFill/>
          </p:spPr>
          <p:txBody>
            <a:bodyPr wrap="none" rtlCol="0">
              <a:spAutoFit/>
            </a:bodyPr>
            <a:lstStyle/>
            <a:p>
              <a:r>
                <a:rPr lang="ja-JP" altLang="en-US" dirty="0"/>
                <a:t>受け渡しする変数を定義します</a:t>
              </a:r>
              <a:endParaRPr lang="en-US" altLang="ja-JP" dirty="0"/>
            </a:p>
            <a:p>
              <a:r>
                <a:rPr lang="ja-JP" altLang="en-US" dirty="0"/>
                <a:t>今回は実数を受け渡しするため、</a:t>
              </a:r>
              <a:r>
                <a:rPr lang="en-US" altLang="ja-JP" dirty="0"/>
                <a:t>Real</a:t>
              </a:r>
              <a:r>
                <a:rPr lang="ja-JP" altLang="en-US" dirty="0"/>
                <a:t>型で宣言し、変数名を</a:t>
              </a:r>
              <a:r>
                <a:rPr lang="en-US" altLang="ja-JP" dirty="0" err="1"/>
                <a:t>var</a:t>
              </a:r>
              <a:r>
                <a:rPr lang="en-US" altLang="ja-JP" dirty="0"/>
                <a:t>(variable</a:t>
              </a:r>
              <a:r>
                <a:rPr lang="ja-JP" altLang="en-US" dirty="0"/>
                <a:t>の略</a:t>
              </a:r>
              <a:r>
                <a:rPr lang="en-US" altLang="ja-JP" dirty="0"/>
                <a:t>)</a:t>
              </a:r>
              <a:r>
                <a:rPr lang="ja-JP" altLang="en-US" dirty="0"/>
                <a:t>にします</a:t>
              </a:r>
            </a:p>
          </p:txBody>
        </p:sp>
        <p:sp>
          <p:nvSpPr>
            <p:cNvPr id="10" name="テキスト ボックス 9">
              <a:extLst>
                <a:ext uri="{FF2B5EF4-FFF2-40B4-BE49-F238E27FC236}">
                  <a16:creationId xmlns:a16="http://schemas.microsoft.com/office/drawing/2014/main" id="{7B1130F3-9CC7-47EF-8089-2F20B3AADB89}"/>
                </a:ext>
              </a:extLst>
            </p:cNvPr>
            <p:cNvSpPr txBox="1"/>
            <p:nvPr/>
          </p:nvSpPr>
          <p:spPr>
            <a:xfrm>
              <a:off x="506782" y="693528"/>
              <a:ext cx="415498" cy="369332"/>
            </a:xfrm>
            <a:prstGeom prst="rect">
              <a:avLst/>
            </a:prstGeom>
            <a:noFill/>
          </p:spPr>
          <p:txBody>
            <a:bodyPr wrap="none" rtlCol="0">
              <a:spAutoFit/>
            </a:bodyPr>
            <a:lstStyle/>
            <a:p>
              <a:r>
                <a:rPr kumimoji="1" lang="ja-JP" altLang="en-US" dirty="0"/>
                <a:t>③</a:t>
              </a:r>
            </a:p>
          </p:txBody>
        </p:sp>
      </p:grpSp>
      <p:grpSp>
        <p:nvGrpSpPr>
          <p:cNvPr id="16" name="グループ化 15">
            <a:extLst>
              <a:ext uri="{FF2B5EF4-FFF2-40B4-BE49-F238E27FC236}">
                <a16:creationId xmlns:a16="http://schemas.microsoft.com/office/drawing/2014/main" id="{560B6237-67A3-4A15-B141-3DB76DA0F6E9}"/>
              </a:ext>
            </a:extLst>
          </p:cNvPr>
          <p:cNvGrpSpPr/>
          <p:nvPr/>
        </p:nvGrpSpPr>
        <p:grpSpPr>
          <a:xfrm>
            <a:off x="3306423" y="1397247"/>
            <a:ext cx="3108686" cy="1255917"/>
            <a:chOff x="2283668" y="1486079"/>
            <a:chExt cx="3417885" cy="1380834"/>
          </a:xfrm>
        </p:grpSpPr>
        <p:pic>
          <p:nvPicPr>
            <p:cNvPr id="11" name="図 10">
              <a:extLst>
                <a:ext uri="{FF2B5EF4-FFF2-40B4-BE49-F238E27FC236}">
                  <a16:creationId xmlns:a16="http://schemas.microsoft.com/office/drawing/2014/main" id="{FAEFADAD-3F57-4316-B42B-0D482D0488B0}"/>
                </a:ext>
              </a:extLst>
            </p:cNvPr>
            <p:cNvPicPr>
              <a:picLocks noChangeAspect="1"/>
            </p:cNvPicPr>
            <p:nvPr/>
          </p:nvPicPr>
          <p:blipFill rotWithShape="1">
            <a:blip r:embed="rId2"/>
            <a:srcRect l="440" t="1" r="31260" b="54510"/>
            <a:stretch/>
          </p:blipFill>
          <p:spPr>
            <a:xfrm>
              <a:off x="2283668" y="1486079"/>
              <a:ext cx="3417885" cy="797298"/>
            </a:xfrm>
            <a:prstGeom prst="rect">
              <a:avLst/>
            </a:prstGeom>
          </p:spPr>
        </p:pic>
        <p:pic>
          <p:nvPicPr>
            <p:cNvPr id="13" name="図 12">
              <a:extLst>
                <a:ext uri="{FF2B5EF4-FFF2-40B4-BE49-F238E27FC236}">
                  <a16:creationId xmlns:a16="http://schemas.microsoft.com/office/drawing/2014/main" id="{A44DD3CC-4C1D-490A-A499-5871736F7853}"/>
                </a:ext>
              </a:extLst>
            </p:cNvPr>
            <p:cNvPicPr>
              <a:picLocks noChangeAspect="1"/>
            </p:cNvPicPr>
            <p:nvPr/>
          </p:nvPicPr>
          <p:blipFill rotWithShape="1">
            <a:blip r:embed="rId2"/>
            <a:srcRect l="440" t="73307" r="36635" b="-3200"/>
            <a:stretch/>
          </p:blipFill>
          <p:spPr>
            <a:xfrm>
              <a:off x="2283668" y="2342965"/>
              <a:ext cx="3148944" cy="523948"/>
            </a:xfrm>
            <a:prstGeom prst="rect">
              <a:avLst/>
            </a:prstGeom>
          </p:spPr>
        </p:pic>
        <p:cxnSp>
          <p:nvCxnSpPr>
            <p:cNvPr id="15" name="直線コネクタ 14">
              <a:extLst>
                <a:ext uri="{FF2B5EF4-FFF2-40B4-BE49-F238E27FC236}">
                  <a16:creationId xmlns:a16="http://schemas.microsoft.com/office/drawing/2014/main" id="{ABD7D0B0-A18E-4CC1-A59E-2C517FCD2AF0}"/>
                </a:ext>
              </a:extLst>
            </p:cNvPr>
            <p:cNvCxnSpPr/>
            <p:nvPr/>
          </p:nvCxnSpPr>
          <p:spPr>
            <a:xfrm>
              <a:off x="2701767" y="2261152"/>
              <a:ext cx="215900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 name="グループ化 2"/>
          <p:cNvGrpSpPr/>
          <p:nvPr/>
        </p:nvGrpSpPr>
        <p:grpSpPr>
          <a:xfrm>
            <a:off x="501403" y="2671297"/>
            <a:ext cx="8398126" cy="646331"/>
            <a:chOff x="501403" y="2723140"/>
            <a:chExt cx="8398126" cy="646331"/>
          </a:xfrm>
        </p:grpSpPr>
        <p:sp>
          <p:nvSpPr>
            <p:cNvPr id="18" name="テキスト ボックス 17">
              <a:extLst>
                <a:ext uri="{FF2B5EF4-FFF2-40B4-BE49-F238E27FC236}">
                  <a16:creationId xmlns:a16="http://schemas.microsoft.com/office/drawing/2014/main" id="{0AC540B3-975F-4ABE-871B-40DA87CFDBD8}"/>
                </a:ext>
              </a:extLst>
            </p:cNvPr>
            <p:cNvSpPr txBox="1"/>
            <p:nvPr/>
          </p:nvSpPr>
          <p:spPr>
            <a:xfrm>
              <a:off x="866561" y="2723140"/>
              <a:ext cx="8032968" cy="646331"/>
            </a:xfrm>
            <a:prstGeom prst="rect">
              <a:avLst/>
            </a:prstGeom>
            <a:noFill/>
          </p:spPr>
          <p:txBody>
            <a:bodyPr wrap="none" rtlCol="0">
              <a:spAutoFit/>
            </a:bodyPr>
            <a:lstStyle/>
            <a:p>
              <a:r>
                <a:rPr lang="ja-JP" altLang="en-US" dirty="0"/>
                <a:t>アイコンの設定を行うため、「アイコンビュー」から「長方形」を使って、</a:t>
              </a:r>
              <a:endParaRPr lang="en-US" altLang="ja-JP" dirty="0"/>
            </a:p>
            <a:p>
              <a:r>
                <a:rPr lang="ja-JP" altLang="en-US" dirty="0"/>
                <a:t>表示範囲</a:t>
              </a:r>
              <a:r>
                <a:rPr lang="en-US" altLang="ja-JP" dirty="0"/>
                <a:t>(coordinate System)</a:t>
              </a:r>
              <a:r>
                <a:rPr lang="ja-JP" altLang="en-US" dirty="0"/>
                <a:t>全体に正方形を書いてください</a:t>
              </a:r>
            </a:p>
          </p:txBody>
        </p:sp>
        <p:sp>
          <p:nvSpPr>
            <p:cNvPr id="19" name="テキスト ボックス 18">
              <a:extLst>
                <a:ext uri="{FF2B5EF4-FFF2-40B4-BE49-F238E27FC236}">
                  <a16:creationId xmlns:a16="http://schemas.microsoft.com/office/drawing/2014/main" id="{0F09A964-701F-4A50-8676-253FD3F5FE90}"/>
                </a:ext>
              </a:extLst>
            </p:cNvPr>
            <p:cNvSpPr txBox="1"/>
            <p:nvPr/>
          </p:nvSpPr>
          <p:spPr>
            <a:xfrm>
              <a:off x="501403" y="2723140"/>
              <a:ext cx="415498" cy="369332"/>
            </a:xfrm>
            <a:prstGeom prst="rect">
              <a:avLst/>
            </a:prstGeom>
            <a:noFill/>
          </p:spPr>
          <p:txBody>
            <a:bodyPr wrap="none" rtlCol="0">
              <a:spAutoFit/>
            </a:bodyPr>
            <a:lstStyle/>
            <a:p>
              <a:r>
                <a:rPr kumimoji="1" lang="ja-JP" altLang="en-US" dirty="0"/>
                <a:t>④</a:t>
              </a:r>
            </a:p>
          </p:txBody>
        </p:sp>
      </p:grpSp>
      <p:pic>
        <p:nvPicPr>
          <p:cNvPr id="21" name="図 20">
            <a:extLst>
              <a:ext uri="{FF2B5EF4-FFF2-40B4-BE49-F238E27FC236}">
                <a16:creationId xmlns:a16="http://schemas.microsoft.com/office/drawing/2014/main" id="{FFAEBF81-4885-4706-A425-09BF85419A2E}"/>
              </a:ext>
            </a:extLst>
          </p:cNvPr>
          <p:cNvPicPr>
            <a:picLocks noChangeAspect="1"/>
          </p:cNvPicPr>
          <p:nvPr/>
        </p:nvPicPr>
        <p:blipFill>
          <a:blip r:embed="rId3"/>
          <a:stretch>
            <a:fillRect/>
          </a:stretch>
        </p:blipFill>
        <p:spPr>
          <a:xfrm>
            <a:off x="3311164" y="3369471"/>
            <a:ext cx="2921520" cy="3314802"/>
          </a:xfrm>
          <a:prstGeom prst="rect">
            <a:avLst/>
          </a:prstGeom>
        </p:spPr>
      </p:pic>
      <p:sp>
        <p:nvSpPr>
          <p:cNvPr id="25" name="四角形: 角を丸くする 24">
            <a:extLst>
              <a:ext uri="{FF2B5EF4-FFF2-40B4-BE49-F238E27FC236}">
                <a16:creationId xmlns:a16="http://schemas.microsoft.com/office/drawing/2014/main" id="{1A22B872-DA88-497B-9180-68894BFFB0CA}"/>
              </a:ext>
            </a:extLst>
          </p:cNvPr>
          <p:cNvSpPr/>
          <p:nvPr/>
        </p:nvSpPr>
        <p:spPr>
          <a:xfrm>
            <a:off x="4772970" y="3351389"/>
            <a:ext cx="353049" cy="38413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27" name="四角形: 角を丸くする 26">
            <a:extLst>
              <a:ext uri="{FF2B5EF4-FFF2-40B4-BE49-F238E27FC236}">
                <a16:creationId xmlns:a16="http://schemas.microsoft.com/office/drawing/2014/main" id="{96EDC7B6-AB0A-48B6-9F37-116FC2817F1E}"/>
              </a:ext>
            </a:extLst>
          </p:cNvPr>
          <p:cNvSpPr/>
          <p:nvPr/>
        </p:nvSpPr>
        <p:spPr>
          <a:xfrm>
            <a:off x="3414840" y="3967984"/>
            <a:ext cx="2891853" cy="282016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28" name="直線矢印コネクタ 27">
            <a:extLst>
              <a:ext uri="{FF2B5EF4-FFF2-40B4-BE49-F238E27FC236}">
                <a16:creationId xmlns:a16="http://schemas.microsoft.com/office/drawing/2014/main" id="{D801D7A1-0DDF-4F07-8BCA-C54F5BA8876D}"/>
              </a:ext>
            </a:extLst>
          </p:cNvPr>
          <p:cNvCxnSpPr>
            <a:cxnSpLocks/>
            <a:stCxn id="25" idx="2"/>
            <a:endCxn id="27" idx="0"/>
          </p:cNvCxnSpPr>
          <p:nvPr/>
        </p:nvCxnSpPr>
        <p:spPr>
          <a:xfrm flipH="1">
            <a:off x="4860767" y="3735519"/>
            <a:ext cx="88728" cy="232465"/>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スライド番号プレースホルダー 29">
            <a:extLst>
              <a:ext uri="{FF2B5EF4-FFF2-40B4-BE49-F238E27FC236}">
                <a16:creationId xmlns:a16="http://schemas.microsoft.com/office/drawing/2014/main" id="{E493C2AB-3889-4E05-A852-2EDD127024FA}"/>
              </a:ext>
            </a:extLst>
          </p:cNvPr>
          <p:cNvSpPr>
            <a:spLocks noGrp="1"/>
          </p:cNvSpPr>
          <p:nvPr>
            <p:ph type="sldNum" sz="quarter" idx="12"/>
          </p:nvPr>
        </p:nvSpPr>
        <p:spPr/>
        <p:txBody>
          <a:bodyPr/>
          <a:lstStyle/>
          <a:p>
            <a:fld id="{D836F367-8F14-4921-8441-15DE2D973248}" type="slidenum">
              <a:rPr kumimoji="1" lang="ja-JP" altLang="en-US" smtClean="0"/>
              <a:t>8</a:t>
            </a:fld>
            <a:endParaRPr kumimoji="1" lang="ja-JP" altLang="en-US"/>
          </a:p>
        </p:txBody>
      </p:sp>
    </p:spTree>
    <p:extLst>
      <p:ext uri="{BB962C8B-B14F-4D97-AF65-F5344CB8AC3E}">
        <p14:creationId xmlns:p14="http://schemas.microsoft.com/office/powerpoint/2010/main" val="822222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130">
            <a:extLst>
              <a:ext uri="{FF2B5EF4-FFF2-40B4-BE49-F238E27FC236}">
                <a16:creationId xmlns:a16="http://schemas.microsoft.com/office/drawing/2014/main" id="{7FA768BF-A524-4C14-9E1F-4E1D7CFE6E28}"/>
              </a:ext>
            </a:extLst>
          </p:cNvPr>
          <p:cNvSpPr/>
          <p:nvPr/>
        </p:nvSpPr>
        <p:spPr>
          <a:xfrm>
            <a:off x="179666" y="87415"/>
            <a:ext cx="331103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connector</a:t>
            </a:r>
            <a:r>
              <a:rPr lang="ja-JP" altLang="en-US" dirty="0"/>
              <a:t>の作成</a:t>
            </a:r>
            <a:r>
              <a:rPr lang="en-US" altLang="ja-JP" dirty="0"/>
              <a:t>3</a:t>
            </a:r>
            <a:r>
              <a:rPr lang="ja-JP" altLang="en-US" dirty="0"/>
              <a:t>  </a:t>
            </a:r>
            <a:endParaRPr lang="en-US" altLang="ja-JP" dirty="0"/>
          </a:p>
        </p:txBody>
      </p:sp>
      <p:grpSp>
        <p:nvGrpSpPr>
          <p:cNvPr id="8" name="グループ化 7">
            <a:extLst>
              <a:ext uri="{FF2B5EF4-FFF2-40B4-BE49-F238E27FC236}">
                <a16:creationId xmlns:a16="http://schemas.microsoft.com/office/drawing/2014/main" id="{51A4E384-9C70-4C47-A9ED-9F5D1818DFDC}"/>
              </a:ext>
            </a:extLst>
          </p:cNvPr>
          <p:cNvGrpSpPr/>
          <p:nvPr/>
        </p:nvGrpSpPr>
        <p:grpSpPr>
          <a:xfrm>
            <a:off x="506782" y="693528"/>
            <a:ext cx="9090624" cy="923330"/>
            <a:chOff x="254945" y="903513"/>
            <a:chExt cx="9090624" cy="923330"/>
          </a:xfrm>
        </p:grpSpPr>
        <p:sp>
          <p:nvSpPr>
            <p:cNvPr id="9" name="テキスト ボックス 8">
              <a:extLst>
                <a:ext uri="{FF2B5EF4-FFF2-40B4-BE49-F238E27FC236}">
                  <a16:creationId xmlns:a16="http://schemas.microsoft.com/office/drawing/2014/main" id="{BBB22C9C-50AF-4A4F-A0B3-E3DA9134B7F0}"/>
                </a:ext>
              </a:extLst>
            </p:cNvPr>
            <p:cNvSpPr txBox="1"/>
            <p:nvPr/>
          </p:nvSpPr>
          <p:spPr>
            <a:xfrm>
              <a:off x="620103" y="903513"/>
              <a:ext cx="8725466" cy="923330"/>
            </a:xfrm>
            <a:prstGeom prst="rect">
              <a:avLst/>
            </a:prstGeom>
            <a:noFill/>
          </p:spPr>
          <p:txBody>
            <a:bodyPr wrap="none" rtlCol="0">
              <a:spAutoFit/>
            </a:bodyPr>
            <a:lstStyle/>
            <a:p>
              <a:r>
                <a:rPr lang="ja-JP" altLang="en-US" dirty="0"/>
                <a:t>長方形を右クリックして、「特性」をクリックし</a:t>
              </a:r>
              <a:endParaRPr lang="en-US" altLang="ja-JP" dirty="0"/>
            </a:p>
            <a:p>
              <a:r>
                <a:rPr lang="ja-JP" altLang="en-US" dirty="0"/>
                <a:t>「塗りつぶしタイプ」を以下のように設定し、アイコンの色を定義してください。</a:t>
              </a:r>
              <a:endParaRPr lang="en-US" altLang="ja-JP" dirty="0"/>
            </a:p>
            <a:p>
              <a:r>
                <a:rPr lang="ja-JP" altLang="en-US" dirty="0"/>
                <a:t>これで「</a:t>
              </a:r>
              <a:r>
                <a:rPr lang="en-US" altLang="ja-JP" dirty="0"/>
                <a:t>Port</a:t>
              </a:r>
              <a:r>
                <a:rPr lang="ja-JP" altLang="en-US" dirty="0"/>
                <a:t>」が完成しました。</a:t>
              </a:r>
            </a:p>
          </p:txBody>
        </p:sp>
        <p:sp>
          <p:nvSpPr>
            <p:cNvPr id="10" name="テキスト ボックス 9">
              <a:extLst>
                <a:ext uri="{FF2B5EF4-FFF2-40B4-BE49-F238E27FC236}">
                  <a16:creationId xmlns:a16="http://schemas.microsoft.com/office/drawing/2014/main" id="{7B1130F3-9CC7-47EF-8089-2F20B3AADB89}"/>
                </a:ext>
              </a:extLst>
            </p:cNvPr>
            <p:cNvSpPr txBox="1"/>
            <p:nvPr/>
          </p:nvSpPr>
          <p:spPr>
            <a:xfrm>
              <a:off x="254945" y="929767"/>
              <a:ext cx="415498" cy="369332"/>
            </a:xfrm>
            <a:prstGeom prst="rect">
              <a:avLst/>
            </a:prstGeom>
            <a:noFill/>
          </p:spPr>
          <p:txBody>
            <a:bodyPr wrap="none" rtlCol="0">
              <a:spAutoFit/>
            </a:bodyPr>
            <a:lstStyle/>
            <a:p>
              <a:r>
                <a:rPr kumimoji="1" lang="ja-JP" altLang="en-US" dirty="0"/>
                <a:t>⑤</a:t>
              </a:r>
            </a:p>
          </p:txBody>
        </p:sp>
      </p:grpSp>
      <p:pic>
        <p:nvPicPr>
          <p:cNvPr id="23" name="図 22">
            <a:extLst>
              <a:ext uri="{FF2B5EF4-FFF2-40B4-BE49-F238E27FC236}">
                <a16:creationId xmlns:a16="http://schemas.microsoft.com/office/drawing/2014/main" id="{96C7819C-3CCD-4C99-A3C7-B72048969900}"/>
              </a:ext>
            </a:extLst>
          </p:cNvPr>
          <p:cNvPicPr>
            <a:picLocks noChangeAspect="1"/>
          </p:cNvPicPr>
          <p:nvPr/>
        </p:nvPicPr>
        <p:blipFill>
          <a:blip r:embed="rId2"/>
          <a:stretch>
            <a:fillRect/>
          </a:stretch>
        </p:blipFill>
        <p:spPr>
          <a:xfrm>
            <a:off x="101877" y="1636691"/>
            <a:ext cx="6564893" cy="4719659"/>
          </a:xfrm>
          <a:prstGeom prst="rect">
            <a:avLst/>
          </a:prstGeom>
        </p:spPr>
      </p:pic>
      <p:pic>
        <p:nvPicPr>
          <p:cNvPr id="24" name="図 23">
            <a:extLst>
              <a:ext uri="{FF2B5EF4-FFF2-40B4-BE49-F238E27FC236}">
                <a16:creationId xmlns:a16="http://schemas.microsoft.com/office/drawing/2014/main" id="{C3D87B6F-EE41-4DE9-B061-C06C1CDE48E9}"/>
              </a:ext>
            </a:extLst>
          </p:cNvPr>
          <p:cNvPicPr>
            <a:picLocks noChangeAspect="1"/>
          </p:cNvPicPr>
          <p:nvPr/>
        </p:nvPicPr>
        <p:blipFill>
          <a:blip r:embed="rId3"/>
          <a:stretch>
            <a:fillRect/>
          </a:stretch>
        </p:blipFill>
        <p:spPr>
          <a:xfrm>
            <a:off x="8077725" y="2384262"/>
            <a:ext cx="3403075" cy="3311688"/>
          </a:xfrm>
          <a:prstGeom prst="rect">
            <a:avLst/>
          </a:prstGeom>
        </p:spPr>
      </p:pic>
      <p:sp>
        <p:nvSpPr>
          <p:cNvPr id="2" name="スライド番号プレースホルダー 1">
            <a:extLst>
              <a:ext uri="{FF2B5EF4-FFF2-40B4-BE49-F238E27FC236}">
                <a16:creationId xmlns:a16="http://schemas.microsoft.com/office/drawing/2014/main" id="{F394AB8F-043D-4B81-9C2E-99BF161CA665}"/>
              </a:ext>
            </a:extLst>
          </p:cNvPr>
          <p:cNvSpPr>
            <a:spLocks noGrp="1"/>
          </p:cNvSpPr>
          <p:nvPr>
            <p:ph type="sldNum" sz="quarter" idx="12"/>
          </p:nvPr>
        </p:nvSpPr>
        <p:spPr/>
        <p:txBody>
          <a:bodyPr/>
          <a:lstStyle/>
          <a:p>
            <a:fld id="{D836F367-8F14-4921-8441-15DE2D973248}" type="slidenum">
              <a:rPr kumimoji="1" lang="ja-JP" altLang="en-US" smtClean="0"/>
              <a:t>9</a:t>
            </a:fld>
            <a:endParaRPr kumimoji="1" lang="ja-JP" altLang="en-US"/>
          </a:p>
        </p:txBody>
      </p:sp>
      <p:sp>
        <p:nvSpPr>
          <p:cNvPr id="20" name="四角形: 角を丸くする 19">
            <a:extLst>
              <a:ext uri="{FF2B5EF4-FFF2-40B4-BE49-F238E27FC236}">
                <a16:creationId xmlns:a16="http://schemas.microsoft.com/office/drawing/2014/main" id="{84693C5E-4DB8-4644-98D4-1AAA51993528}"/>
              </a:ext>
            </a:extLst>
          </p:cNvPr>
          <p:cNvSpPr/>
          <p:nvPr/>
        </p:nvSpPr>
        <p:spPr>
          <a:xfrm>
            <a:off x="3414840" y="4565650"/>
            <a:ext cx="3265360" cy="11684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22" name="直線矢印コネクタ 21">
            <a:extLst>
              <a:ext uri="{FF2B5EF4-FFF2-40B4-BE49-F238E27FC236}">
                <a16:creationId xmlns:a16="http://schemas.microsoft.com/office/drawing/2014/main" id="{D6070FC9-A9C4-40AF-8DC3-89ACF4135B5C}"/>
              </a:ext>
            </a:extLst>
          </p:cNvPr>
          <p:cNvCxnSpPr>
            <a:cxnSpLocks/>
            <a:stCxn id="20" idx="3"/>
            <a:endCxn id="24" idx="1"/>
          </p:cNvCxnSpPr>
          <p:nvPr/>
        </p:nvCxnSpPr>
        <p:spPr>
          <a:xfrm flipV="1">
            <a:off x="6680200" y="4040106"/>
            <a:ext cx="1397525" cy="1109744"/>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55492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FF0000"/>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8842</TotalTime>
  <Words>1717</Words>
  <Application>Microsoft Office PowerPoint</Application>
  <PresentationFormat>ワイド画面</PresentationFormat>
  <Paragraphs>282</Paragraphs>
  <Slides>21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21</vt:i4>
      </vt:variant>
    </vt:vector>
  </HeadingPairs>
  <TitlesOfParts>
    <vt:vector size="27" baseType="lpstr">
      <vt:lpstr>YuMincho Medium</vt:lpstr>
      <vt:lpstr>游ゴシック</vt:lpstr>
      <vt:lpstr>游ゴシック Light</vt:lpstr>
      <vt:lpstr>Arial</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植田惠法</dc:creator>
  <cp:lastModifiedBy>植田 惠法</cp:lastModifiedBy>
  <cp:revision>488</cp:revision>
  <dcterms:created xsi:type="dcterms:W3CDTF">2017-07-29T00:52:37Z</dcterms:created>
  <dcterms:modified xsi:type="dcterms:W3CDTF">2021-08-23T14:35:59Z</dcterms:modified>
</cp:coreProperties>
</file>