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93" r:id="rId3"/>
    <p:sldId id="283"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CC"/>
    <a:srgbClr val="00CC00"/>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56" d="100"/>
          <a:sy n="156" d="100"/>
        </p:scale>
        <p:origin x="76" y="1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2021/8/23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2021/8/23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2021/8/23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2021/8/23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4596230" y="3013501"/>
            <a:ext cx="2999539" cy="830997"/>
          </a:xfrm>
          <a:prstGeom prst="rect">
            <a:avLst/>
          </a:prstGeom>
        </p:spPr>
        <p:txBody>
          <a:bodyPr wrap="none">
            <a:spAutoFit/>
          </a:bodyPr>
          <a:lstStyle/>
          <a:p>
            <a:r>
              <a:rPr lang="en-US" altLang="ja-JP" sz="4800" b="1" dirty="0">
                <a:solidFill>
                  <a:srgbClr val="FF0000"/>
                </a:solidFill>
              </a:rPr>
              <a:t>6</a:t>
            </a:r>
            <a:r>
              <a:rPr lang="ja-JP" altLang="en-US" sz="4800" b="1" dirty="0" err="1">
                <a:solidFill>
                  <a:srgbClr val="FF0000"/>
                </a:solidFill>
              </a:rPr>
              <a:t>．</a:t>
            </a:r>
            <a:r>
              <a:rPr lang="ja-JP" altLang="en-US" sz="4800" b="1" dirty="0">
                <a:solidFill>
                  <a:srgbClr val="FF0000"/>
                </a:solidFill>
              </a:rPr>
              <a:t>便利技</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pic>
        <p:nvPicPr>
          <p:cNvPr id="8" name="Picture 2" descr="by">
            <a:extLst>
              <a:ext uri="{FF2B5EF4-FFF2-40B4-BE49-F238E27FC236}">
                <a16:creationId xmlns:a16="http://schemas.microsoft.com/office/drawing/2014/main" id="{1DF12EF0-4E38-412A-A723-F311EECFF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595" y="5528090"/>
            <a:ext cx="1419225" cy="49530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10">
            <a:extLst>
              <a:ext uri="{FF2B5EF4-FFF2-40B4-BE49-F238E27FC236}">
                <a16:creationId xmlns:a16="http://schemas.microsoft.com/office/drawing/2014/main" id="{0DD77688-7441-483C-94C4-5FED73C9D41F}"/>
              </a:ext>
            </a:extLst>
          </p:cNvPr>
          <p:cNvSpPr txBox="1"/>
          <p:nvPr/>
        </p:nvSpPr>
        <p:spPr>
          <a:xfrm>
            <a:off x="2534332" y="6075144"/>
            <a:ext cx="7637686" cy="646331"/>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t>“</a:t>
            </a:r>
            <a:r>
              <a:rPr lang="en-US" altLang="ja-JP" dirty="0"/>
              <a:t>OpenModelica tutorial for beginner 6 Tips</a:t>
            </a:r>
            <a:r>
              <a:rPr lang="ja-JP" altLang="en-US" dirty="0"/>
              <a:t>” by </a:t>
            </a:r>
            <a:r>
              <a:rPr lang="en-US" altLang="ja-JP" dirty="0" err="1"/>
              <a:t>UedaShigenori</a:t>
            </a:r>
            <a:r>
              <a:rPr lang="ja-JP" altLang="en-US" dirty="0"/>
              <a:t> is licensed under </a:t>
            </a:r>
            <a:r>
              <a:rPr lang="ja-JP" altLang="en-US" dirty="0">
                <a:hlinkClick r:id="rId3"/>
              </a:rPr>
              <a:t>CC BY 2.0﻿</a:t>
            </a:r>
            <a:endParaRPr lang="ja-JP" altLang="en-US" dirty="0"/>
          </a:p>
        </p:txBody>
      </p:sp>
    </p:spTree>
    <p:extLst>
      <p:ext uri="{BB962C8B-B14F-4D97-AF65-F5344CB8AC3E}">
        <p14:creationId xmlns:p14="http://schemas.microsoft.com/office/powerpoint/2010/main" val="165423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179390" cy="1569660"/>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a:t>OpenModelica1.13.2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129522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便利技</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179666" y="764214"/>
            <a:ext cx="12082154" cy="830997"/>
          </a:xfrm>
          <a:prstGeom prst="rect">
            <a:avLst/>
          </a:prstGeom>
          <a:noFill/>
        </p:spPr>
        <p:txBody>
          <a:bodyPr wrap="none" rtlCol="0">
            <a:spAutoFit/>
          </a:bodyPr>
          <a:lstStyle/>
          <a:p>
            <a:r>
              <a:rPr kumimoji="1" lang="en-US" altLang="ja-JP" sz="2400" dirty="0" err="1"/>
              <a:t>OpenModelica</a:t>
            </a:r>
            <a:r>
              <a:rPr kumimoji="1" lang="ja-JP" altLang="en-US" sz="2400" dirty="0"/>
              <a:t>にはモデルを作成し計算を実行するために様々な便利機能があります。</a:t>
            </a:r>
            <a:endParaRPr kumimoji="1" lang="en-US" altLang="ja-JP" sz="2400" dirty="0"/>
          </a:p>
          <a:p>
            <a:r>
              <a:rPr kumimoji="1" lang="ja-JP" altLang="en-US" sz="2400" dirty="0"/>
              <a:t>各</a:t>
            </a:r>
            <a:r>
              <a:rPr kumimoji="1" lang="en-US" altLang="ja-JP" sz="2400" dirty="0"/>
              <a:t>Tips</a:t>
            </a:r>
            <a:r>
              <a:rPr kumimoji="1" lang="ja-JP" altLang="en-US" sz="2400" dirty="0"/>
              <a:t>は</a:t>
            </a:r>
            <a:r>
              <a:rPr kumimoji="1" lang="en-US" altLang="ja-JP" sz="2400" dirty="0" err="1"/>
              <a:t>Github</a:t>
            </a:r>
            <a:r>
              <a:rPr kumimoji="1" lang="ja-JP" altLang="en-US" sz="2400" dirty="0"/>
              <a:t>内のフォルダをご参照ください。</a:t>
            </a:r>
            <a:r>
              <a:rPr lang="ja-JP" altLang="en-US" sz="2400" dirty="0"/>
              <a:t>今後も増やしていく予定です。</a:t>
            </a:r>
            <a:endParaRPr kumimoji="1" lang="en-US" altLang="ja-JP" sz="2400"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54A61E12-318F-49C8-9C58-0E4662E352DF}"/>
              </a:ext>
            </a:extLst>
          </p:cNvPr>
          <p:cNvSpPr txBox="1"/>
          <p:nvPr/>
        </p:nvSpPr>
        <p:spPr>
          <a:xfrm>
            <a:off x="6478424" y="2141400"/>
            <a:ext cx="1290738" cy="4154984"/>
          </a:xfrm>
          <a:prstGeom prst="rect">
            <a:avLst/>
          </a:prstGeom>
          <a:noFill/>
        </p:spPr>
        <p:txBody>
          <a:bodyPr wrap="none" rtlCol="0">
            <a:spAutoFit/>
          </a:bodyPr>
          <a:lstStyle/>
          <a:p>
            <a:pPr marL="342900" indent="-342900" algn="l">
              <a:buFont typeface="Arial" panose="020B0604020202020204" pitchFamily="34" charset="0"/>
              <a:buChar char="•"/>
            </a:pPr>
            <a:endParaRPr kumimoji="1" lang="en-US" altLang="ja-JP" sz="2400" dirty="0">
              <a:ea typeface="Meiryo UI" panose="020B0604030504040204" pitchFamily="50" charset="-128"/>
            </a:endParaRPr>
          </a:p>
          <a:p>
            <a:r>
              <a:rPr kumimoji="1" lang="ja-JP" altLang="en-US" sz="2400" dirty="0">
                <a:ea typeface="Meiryo UI" panose="020B0604030504040204" pitchFamily="50" charset="-128"/>
              </a:rPr>
              <a:t>　</a:t>
            </a:r>
            <a:endParaRPr lang="en-US" altLang="ja-JP" sz="2400" dirty="0">
              <a:ea typeface="Meiryo UI" panose="020B0604030504040204" pitchFamily="50" charset="-128"/>
            </a:endParaRPr>
          </a:p>
          <a:p>
            <a:endParaRPr lang="en-US" altLang="ja-JP" sz="2400" dirty="0">
              <a:ea typeface="Meiryo UI" panose="020B0604030504040204" pitchFamily="50" charset="-128"/>
            </a:endParaRPr>
          </a:p>
          <a:p>
            <a:pPr marL="342900" indent="-342900" algn="l">
              <a:buFont typeface="Arial" panose="020B0604020202020204" pitchFamily="34" charset="0"/>
              <a:buChar char="•"/>
            </a:pPr>
            <a:endParaRPr lang="en-US" altLang="ja-JP" sz="2400" dirty="0">
              <a:ea typeface="Meiryo UI" panose="020B0604030504040204" pitchFamily="50" charset="-128"/>
            </a:endParaRPr>
          </a:p>
          <a:p>
            <a:r>
              <a:rPr lang="ja-JP" altLang="en-US" sz="2400" dirty="0">
                <a:ea typeface="Meiryo UI" panose="020B0604030504040204" pitchFamily="50" charset="-128"/>
              </a:rPr>
              <a:t>　　</a:t>
            </a:r>
            <a:r>
              <a:rPr lang="en-US" altLang="ja-JP" sz="2400" dirty="0">
                <a:ea typeface="Meiryo UI" panose="020B0604030504040204" pitchFamily="50" charset="-128"/>
              </a:rPr>
              <a:t>.pptx</a:t>
            </a:r>
          </a:p>
          <a:p>
            <a:pPr marL="342900" indent="-342900" algn="l">
              <a:buFont typeface="Arial" panose="020B0604020202020204" pitchFamily="34" charset="0"/>
              <a:buChar char="•"/>
            </a:pPr>
            <a:endParaRPr lang="en-US" altLang="ja-JP" sz="2400" dirty="0">
              <a:ea typeface="Meiryo UI" panose="020B0604030504040204" pitchFamily="50" charset="-128"/>
            </a:endParaRPr>
          </a:p>
          <a:p>
            <a:pPr marL="342900" indent="-342900" algn="l">
              <a:buFont typeface="Arial" panose="020B0604020202020204" pitchFamily="34" charset="0"/>
              <a:buChar char="•"/>
            </a:pPr>
            <a:endParaRPr kumimoji="1" lang="en-US" altLang="ja-JP" sz="2400" dirty="0">
              <a:ea typeface="Meiryo UI" panose="020B0604030504040204" pitchFamily="50" charset="-128"/>
            </a:endParaRPr>
          </a:p>
          <a:p>
            <a:pPr marL="342900" indent="-342900" algn="l">
              <a:buFont typeface="Arial" panose="020B0604020202020204" pitchFamily="34" charset="0"/>
              <a:buChar char="•"/>
            </a:pPr>
            <a:endParaRPr lang="en-US" altLang="ja-JP" sz="2400" dirty="0">
              <a:ea typeface="Meiryo UI" panose="020B0604030504040204" pitchFamily="50" charset="-128"/>
            </a:endParaRPr>
          </a:p>
          <a:p>
            <a:pPr marL="342900" indent="-342900" algn="l">
              <a:buFont typeface="Arial" panose="020B0604020202020204" pitchFamily="34" charset="0"/>
              <a:buChar char="•"/>
            </a:pPr>
            <a:endParaRPr kumimoji="1" lang="en-US" altLang="ja-JP" sz="2400" dirty="0">
              <a:ea typeface="Meiryo UI" panose="020B0604030504040204" pitchFamily="50" charset="-128"/>
            </a:endParaRPr>
          </a:p>
          <a:p>
            <a:pPr marL="342900" indent="-342900" algn="l">
              <a:buFont typeface="Arial" panose="020B0604020202020204" pitchFamily="34" charset="0"/>
              <a:buChar char="•"/>
            </a:pPr>
            <a:endParaRPr lang="en-US" altLang="ja-JP" sz="2400" dirty="0">
              <a:ea typeface="Meiryo UI" panose="020B0604030504040204" pitchFamily="50" charset="-128"/>
            </a:endParaRPr>
          </a:p>
          <a:p>
            <a:pPr marL="342900" indent="-342900" algn="l">
              <a:buFont typeface="Arial" panose="020B0604020202020204" pitchFamily="34" charset="0"/>
              <a:buChar char="•"/>
            </a:pPr>
            <a:endParaRPr kumimoji="1" lang="ja-JP" altLang="en-US" sz="2400" dirty="0">
              <a:ea typeface="Meiryo UI" panose="020B0604030504040204" pitchFamily="50" charset="-128"/>
            </a:endParaRPr>
          </a:p>
        </p:txBody>
      </p:sp>
      <p:graphicFrame>
        <p:nvGraphicFramePr>
          <p:cNvPr id="6" name="表 5">
            <a:extLst>
              <a:ext uri="{FF2B5EF4-FFF2-40B4-BE49-F238E27FC236}">
                <a16:creationId xmlns:a16="http://schemas.microsoft.com/office/drawing/2014/main" id="{2CE1788B-8ADF-4258-83C0-DF817E52B864}"/>
              </a:ext>
            </a:extLst>
          </p:cNvPr>
          <p:cNvGraphicFramePr>
            <a:graphicFrameLocks noGrp="1"/>
          </p:cNvGraphicFramePr>
          <p:nvPr>
            <p:extLst>
              <p:ext uri="{D42A27DB-BD31-4B8C-83A1-F6EECF244321}">
                <p14:modId xmlns:p14="http://schemas.microsoft.com/office/powerpoint/2010/main" val="4217494395"/>
              </p:ext>
            </p:extLst>
          </p:nvPr>
        </p:nvGraphicFramePr>
        <p:xfrm>
          <a:off x="700731" y="1827075"/>
          <a:ext cx="10526522" cy="4210378"/>
        </p:xfrm>
        <a:graphic>
          <a:graphicData uri="http://schemas.openxmlformats.org/drawingml/2006/table">
            <a:tbl>
              <a:tblPr firstRow="1" bandRow="1">
                <a:tableStyleId>{5C22544A-7EE6-4342-B048-85BDC9FD1C3A}</a:tableStyleId>
              </a:tblPr>
              <a:tblGrid>
                <a:gridCol w="5263261">
                  <a:extLst>
                    <a:ext uri="{9D8B030D-6E8A-4147-A177-3AD203B41FA5}">
                      <a16:colId xmlns:a16="http://schemas.microsoft.com/office/drawing/2014/main" val="869059929"/>
                    </a:ext>
                  </a:extLst>
                </a:gridCol>
                <a:gridCol w="5263261">
                  <a:extLst>
                    <a:ext uri="{9D8B030D-6E8A-4147-A177-3AD203B41FA5}">
                      <a16:colId xmlns:a16="http://schemas.microsoft.com/office/drawing/2014/main" val="2915313239"/>
                    </a:ext>
                  </a:extLst>
                </a:gridCol>
              </a:tblGrid>
              <a:tr h="482508">
                <a:tc>
                  <a:txBody>
                    <a:bodyPr/>
                    <a:lstStyle/>
                    <a:p>
                      <a:r>
                        <a:rPr kumimoji="1" lang="en-US" altLang="ja-JP" dirty="0">
                          <a:latin typeface="Meiryo UI" panose="020B0604030504040204" pitchFamily="50" charset="-128"/>
                          <a:ea typeface="Meiryo UI" panose="020B0604030504040204" pitchFamily="50" charset="-128"/>
                        </a:rPr>
                        <a:t>Tips</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フォルダ</a:t>
                      </a:r>
                    </a:p>
                  </a:txBody>
                  <a:tcPr/>
                </a:tc>
                <a:extLst>
                  <a:ext uri="{0D108BD9-81ED-4DB2-BD59-A6C34878D82A}">
                    <a16:rowId xmlns:a16="http://schemas.microsoft.com/office/drawing/2014/main" val="3782773979"/>
                  </a:ext>
                </a:extLst>
              </a:tr>
              <a:tr h="482508">
                <a:tc>
                  <a:txBody>
                    <a:bodyPr/>
                    <a:lstStyle/>
                    <a:p>
                      <a:r>
                        <a:rPr kumimoji="1" lang="ja-JP" altLang="en-US" sz="1800" dirty="0">
                          <a:latin typeface="Meiryo UI" panose="020B0604030504040204" pitchFamily="50" charset="-128"/>
                          <a:ea typeface="Meiryo UI" panose="020B0604030504040204" pitchFamily="50" charset="-128"/>
                        </a:rPr>
                        <a:t>作ったモデルを一つのファイルにまとめる</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lang="en-US" altLang="ja-JP" sz="1800" dirty="0">
                          <a:latin typeface="Meiryo UI" panose="020B0604030504040204" pitchFamily="50" charset="-128"/>
                          <a:ea typeface="Meiryo UI" panose="020B0604030504040204" pitchFamily="50" charset="-128"/>
                        </a:rPr>
                        <a:t>01_MakePackage</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9094615"/>
                  </a:ext>
                </a:extLst>
              </a:tr>
              <a:tr h="482508">
                <a:tc>
                  <a:txBody>
                    <a:bodyPr/>
                    <a:lstStyle/>
                    <a:p>
                      <a:r>
                        <a:rPr lang="ja-JP" altLang="en-US" sz="1800" dirty="0">
                          <a:latin typeface="Meiryo UI" panose="020B0604030504040204" pitchFamily="50" charset="-128"/>
                          <a:ea typeface="Meiryo UI" panose="020B0604030504040204" pitchFamily="50" charset="-128"/>
                        </a:rPr>
                        <a:t>結果値を</a:t>
                      </a:r>
                      <a:r>
                        <a:rPr lang="en-US" altLang="ja-JP" sz="1800" dirty="0">
                          <a:latin typeface="Meiryo UI" panose="020B0604030504040204" pitchFamily="50" charset="-128"/>
                          <a:ea typeface="Meiryo UI" panose="020B0604030504040204" pitchFamily="50" charset="-128"/>
                        </a:rPr>
                        <a:t>csv</a:t>
                      </a:r>
                      <a:r>
                        <a:rPr lang="ja-JP" altLang="en-US" sz="1800" dirty="0">
                          <a:latin typeface="Meiryo UI" panose="020B0604030504040204" pitchFamily="50" charset="-128"/>
                          <a:ea typeface="Meiryo UI" panose="020B0604030504040204" pitchFamily="50" charset="-128"/>
                        </a:rPr>
                        <a:t>で出力する</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dirty="0">
                          <a:latin typeface="Meiryo UI" panose="020B0604030504040204" pitchFamily="50" charset="-128"/>
                          <a:ea typeface="Meiryo UI" panose="020B0604030504040204" pitchFamily="50" charset="-128"/>
                        </a:rPr>
                        <a:t>02_</a:t>
                      </a:r>
                      <a:r>
                        <a:rPr lang="en-US" altLang="ja-JP" sz="1800" dirty="0">
                          <a:latin typeface="Meiryo UI" panose="020B0604030504040204" pitchFamily="50" charset="-128"/>
                          <a:ea typeface="Meiryo UI" panose="020B0604030504040204" pitchFamily="50" charset="-128"/>
                        </a:rPr>
                        <a:t>ExportCSV</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74178399"/>
                  </a:ext>
                </a:extLst>
              </a:tr>
              <a:tr h="482508">
                <a:tc>
                  <a:txBody>
                    <a:bodyPr/>
                    <a:lstStyle/>
                    <a:p>
                      <a:r>
                        <a:rPr kumimoji="1" lang="en-US" altLang="ja-JP" dirty="0">
                          <a:latin typeface="Meiryo UI" panose="020B0604030504040204" pitchFamily="50" charset="-128"/>
                          <a:ea typeface="Meiryo UI" panose="020B0604030504040204" pitchFamily="50" charset="-128"/>
                        </a:rPr>
                        <a:t>Table</a:t>
                      </a:r>
                      <a:r>
                        <a:rPr kumimoji="1" lang="ja-JP" altLang="en-US" dirty="0">
                          <a:latin typeface="Meiryo UI" panose="020B0604030504040204" pitchFamily="50" charset="-128"/>
                          <a:ea typeface="Meiryo UI" panose="020B0604030504040204" pitchFamily="50" charset="-128"/>
                        </a:rPr>
                        <a:t>モデルの使い方</a:t>
                      </a:r>
                    </a:p>
                  </a:txBody>
                  <a:tcPr/>
                </a:tc>
                <a:tc>
                  <a:txBody>
                    <a:bodyPr/>
                    <a:lstStyle/>
                    <a:p>
                      <a:r>
                        <a:rPr kumimoji="1" lang="en-US" altLang="ja-JP" dirty="0">
                          <a:latin typeface="Meiryo UI" panose="020B0604030504040204" pitchFamily="50" charset="-128"/>
                          <a:ea typeface="Meiryo UI" panose="020B0604030504040204" pitchFamily="50" charset="-128"/>
                        </a:rPr>
                        <a:t>03_UsageTableModel</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50367410"/>
                  </a:ext>
                </a:extLst>
              </a:tr>
              <a:tr h="482508">
                <a:tc>
                  <a:txBody>
                    <a:bodyPr/>
                    <a:lstStyle/>
                    <a:p>
                      <a:r>
                        <a:rPr kumimoji="1" lang="ja-JP" altLang="en-US" sz="1800" dirty="0">
                          <a:latin typeface="Meiryo UI" panose="020B0604030504040204" pitchFamily="50" charset="-128"/>
                          <a:ea typeface="Meiryo UI" panose="020B0604030504040204" pitchFamily="50" charset="-128"/>
                        </a:rPr>
                        <a:t>パラメータを変更して素早く計算を実行する</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未作成</a:t>
                      </a:r>
                    </a:p>
                  </a:txBody>
                  <a:tcPr/>
                </a:tc>
                <a:extLst>
                  <a:ext uri="{0D108BD9-81ED-4DB2-BD59-A6C34878D82A}">
                    <a16:rowId xmlns:a16="http://schemas.microsoft.com/office/drawing/2014/main" val="2229055281"/>
                  </a:ext>
                </a:extLst>
              </a:tr>
              <a:tr h="832822">
                <a:tc>
                  <a:txBody>
                    <a:bodyPr/>
                    <a:lstStyle/>
                    <a:p>
                      <a:r>
                        <a:rPr kumimoji="1" lang="ja-JP" altLang="en-US" sz="1800" dirty="0">
                          <a:latin typeface="Meiryo UI" panose="020B0604030504040204" pitchFamily="50" charset="-128"/>
                          <a:ea typeface="Meiryo UI" panose="020B0604030504040204" pitchFamily="50" charset="-128"/>
                        </a:rPr>
                        <a:t>一つのパラメータを変更すると他のパラメータも変わるようにする</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未作成</a:t>
                      </a:r>
                      <a:endParaRPr kumimoji="1" lang="en-US" altLang="ja-JP"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81017154"/>
                  </a:ext>
                </a:extLst>
              </a:tr>
              <a:tr h="482508">
                <a:tc>
                  <a:txBody>
                    <a:bodyPr/>
                    <a:lstStyle/>
                    <a:p>
                      <a:r>
                        <a:rPr lang="ja-JP" altLang="en-US" sz="1800" dirty="0">
                          <a:latin typeface="Meiryo UI" panose="020B0604030504040204" pitchFamily="50" charset="-128"/>
                          <a:ea typeface="Meiryo UI" panose="020B0604030504040204" pitchFamily="50" charset="-128"/>
                        </a:rPr>
                        <a:t>モデルの計算式を確認する</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未作成</a:t>
                      </a:r>
                      <a:endParaRPr kumimoji="1" lang="en-US" altLang="ja-JP"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3104405"/>
                  </a:ext>
                </a:extLst>
              </a:tr>
              <a:tr h="482508">
                <a:tc>
                  <a:txBody>
                    <a:bodyPr/>
                    <a:lstStyle/>
                    <a:p>
                      <a:endParaRPr kumimoji="1" lang="ja-JP" altLang="en-US" dirty="0">
                        <a:latin typeface="游ゴシック 本文"/>
                      </a:endParaRPr>
                    </a:p>
                  </a:txBody>
                  <a:tcPr/>
                </a:tc>
                <a:tc>
                  <a:txBody>
                    <a:bodyPr/>
                    <a:lstStyle/>
                    <a:p>
                      <a:endParaRPr kumimoji="1" lang="en-US" altLang="ja-JP"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96622210"/>
                  </a:ext>
                </a:extLst>
              </a:tr>
            </a:tbl>
          </a:graphicData>
        </a:graphic>
      </p:graphicFrame>
    </p:spTree>
    <p:extLst>
      <p:ext uri="{BB962C8B-B14F-4D97-AF65-F5344CB8AC3E}">
        <p14:creationId xmlns:p14="http://schemas.microsoft.com/office/powerpoint/2010/main" val="16012067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8766</TotalTime>
  <Words>197</Words>
  <Application>Microsoft Office PowerPoint</Application>
  <PresentationFormat>ワイド画面</PresentationFormat>
  <Paragraphs>39</Paragraphs>
  <Slides>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vt:i4>
      </vt:variant>
    </vt:vector>
  </HeadingPairs>
  <TitlesOfParts>
    <vt:vector size="10" baseType="lpstr">
      <vt:lpstr>Meiryo UI</vt:lpstr>
      <vt:lpstr>YuMincho Medium</vt:lpstr>
      <vt:lpstr>游ゴシック</vt:lpstr>
      <vt:lpstr>游ゴシック Light</vt:lpstr>
      <vt:lpstr>游ゴシック 本文</vt:lpstr>
      <vt:lpstr>Arial</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489</cp:revision>
  <dcterms:created xsi:type="dcterms:W3CDTF">2017-07-29T00:52:37Z</dcterms:created>
  <dcterms:modified xsi:type="dcterms:W3CDTF">2021-08-23T14:44:23Z</dcterms:modified>
</cp:coreProperties>
</file>