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93" r:id="rId3"/>
    <p:sldId id="400" r:id="rId4"/>
    <p:sldId id="283" r:id="rId5"/>
    <p:sldId id="405" r:id="rId6"/>
    <p:sldId id="413" r:id="rId7"/>
    <p:sldId id="414" r:id="rId8"/>
    <p:sldId id="416" r:id="rId9"/>
    <p:sldId id="417" r:id="rId10"/>
    <p:sldId id="418" r:id="rId11"/>
    <p:sldId id="419" r:id="rId12"/>
    <p:sldId id="421" r:id="rId13"/>
    <p:sldId id="423" r:id="rId14"/>
    <p:sldId id="404" r:id="rId15"/>
    <p:sldId id="325" r:id="rId16"/>
    <p:sldId id="407" r:id="rId17"/>
    <p:sldId id="443" r:id="rId18"/>
    <p:sldId id="388" r:id="rId19"/>
    <p:sldId id="444" r:id="rId20"/>
    <p:sldId id="438" r:id="rId21"/>
    <p:sldId id="435" r:id="rId22"/>
    <p:sldId id="436" r:id="rId23"/>
    <p:sldId id="392" r:id="rId24"/>
    <p:sldId id="327" r:id="rId25"/>
    <p:sldId id="329" r:id="rId26"/>
    <p:sldId id="397" r:id="rId27"/>
    <p:sldId id="334" r:id="rId28"/>
    <p:sldId id="442" r:id="rId29"/>
    <p:sldId id="415" r:id="rId30"/>
    <p:sldId id="422" r:id="rId31"/>
    <p:sldId id="441" r:id="rId32"/>
    <p:sldId id="437" r:id="rId33"/>
    <p:sldId id="447" r:id="rId34"/>
    <p:sldId id="450" r:id="rId35"/>
    <p:sldId id="440" r:id="rId36"/>
    <p:sldId id="449" r:id="rId37"/>
    <p:sldId id="398" r:id="rId38"/>
    <p:sldId id="432" r:id="rId3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50C8A6"/>
    <a:srgbClr val="00FFFF"/>
    <a:srgbClr val="66FFCC"/>
    <a:srgbClr val="CC00FF"/>
    <a:srgbClr val="CCCC00"/>
    <a:srgbClr val="99CCFF"/>
    <a:srgbClr val="FF9966"/>
    <a:srgbClr val="FF6699"/>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p:scale>
          <a:sx n="125" d="100"/>
          <a:sy n="125" d="100"/>
        </p:scale>
        <p:origin x="1592" y="856"/>
      </p:cViewPr>
      <p:guideLst>
        <p:guide orient="horz" pos="2160"/>
        <p:guide pos="3840"/>
      </p:guideLst>
    </p:cSldViewPr>
  </p:slideViewPr>
  <p:notesTextViewPr>
    <p:cViewPr>
      <p:scale>
        <a:sx n="3" d="2"/>
        <a:sy n="3" d="2"/>
      </p:scale>
      <p:origin x="0" y="0"/>
    </p:cViewPr>
  </p:notesTextViewPr>
  <p:sorterViewPr>
    <p:cViewPr>
      <p:scale>
        <a:sx n="100" d="100"/>
        <a:sy n="100" d="100"/>
      </p:scale>
      <p:origin x="0" y="-409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260883-0013-442C-A1A9-0E6AD51C99E2}"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kumimoji="1" lang="ja-JP" altLang="en-US"/>
        </a:p>
      </dgm:t>
    </dgm:pt>
    <dgm:pt modelId="{B105E1A1-5EE5-426C-9B4F-33BD0082820D}">
      <dgm:prSet phldrT="[テキスト]"/>
      <dgm:spPr/>
      <dgm:t>
        <a:bodyPr/>
        <a:lstStyle/>
        <a:p>
          <a:r>
            <a:rPr kumimoji="1" lang="ja-JP" altLang="en-US" dirty="0"/>
            <a:t>メリット①　モデリング言語</a:t>
          </a:r>
        </a:p>
      </dgm:t>
    </dgm:pt>
    <dgm:pt modelId="{8EF90C4D-D05B-41B7-8452-C57980DBDC72}" type="parTrans" cxnId="{6658E14C-D47F-41B5-AB02-58F358382E27}">
      <dgm:prSet/>
      <dgm:spPr/>
      <dgm:t>
        <a:bodyPr/>
        <a:lstStyle/>
        <a:p>
          <a:endParaRPr kumimoji="1" lang="ja-JP" altLang="en-US"/>
        </a:p>
      </dgm:t>
    </dgm:pt>
    <dgm:pt modelId="{10E0A8E1-A0E6-45CB-BF44-CF7DD1612C9A}" type="sibTrans" cxnId="{6658E14C-D47F-41B5-AB02-58F358382E27}">
      <dgm:prSet/>
      <dgm:spPr/>
      <dgm:t>
        <a:bodyPr/>
        <a:lstStyle/>
        <a:p>
          <a:endParaRPr kumimoji="1" lang="ja-JP" altLang="en-US"/>
        </a:p>
      </dgm:t>
    </dgm:pt>
    <dgm:pt modelId="{2E25F7BC-C608-4C5B-A192-2929E054F065}">
      <dgm:prSet phldrT="[テキスト]"/>
      <dgm:spPr/>
      <dgm:t>
        <a:bodyPr/>
        <a:lstStyle/>
        <a:p>
          <a:r>
            <a:rPr kumimoji="1" lang="ja-JP" altLang="en-US" dirty="0"/>
            <a:t>メリット②　非因果モデル</a:t>
          </a:r>
        </a:p>
      </dgm:t>
    </dgm:pt>
    <dgm:pt modelId="{184387BF-DD34-406E-A523-D0B9C8548853}" type="parTrans" cxnId="{4E49CAC5-6D31-4326-9043-F098DE2BBC01}">
      <dgm:prSet/>
      <dgm:spPr/>
      <dgm:t>
        <a:bodyPr/>
        <a:lstStyle/>
        <a:p>
          <a:endParaRPr kumimoji="1" lang="ja-JP" altLang="en-US"/>
        </a:p>
      </dgm:t>
    </dgm:pt>
    <dgm:pt modelId="{52ECAF61-EF84-45A2-A575-FD4608B58A76}" type="sibTrans" cxnId="{4E49CAC5-6D31-4326-9043-F098DE2BBC01}">
      <dgm:prSet/>
      <dgm:spPr/>
      <dgm:t>
        <a:bodyPr/>
        <a:lstStyle/>
        <a:p>
          <a:endParaRPr kumimoji="1" lang="ja-JP" altLang="en-US"/>
        </a:p>
      </dgm:t>
    </dgm:pt>
    <dgm:pt modelId="{387E814F-1D67-4AC3-9DAE-AF4339609467}">
      <dgm:prSet phldrT="[テキスト]"/>
      <dgm:spPr/>
      <dgm:t>
        <a:bodyPr/>
        <a:lstStyle/>
        <a:p>
          <a:r>
            <a:rPr kumimoji="1" lang="ja-JP" altLang="en-US" dirty="0"/>
            <a:t>メリット③　物理現象を表す様々な変数、オペレータ</a:t>
          </a:r>
        </a:p>
      </dgm:t>
    </dgm:pt>
    <dgm:pt modelId="{865026DC-9F63-4A45-A1ED-90849C61300C}" type="parTrans" cxnId="{FEAA6BE4-ED97-452C-B27A-B3518D8E3171}">
      <dgm:prSet/>
      <dgm:spPr/>
      <dgm:t>
        <a:bodyPr/>
        <a:lstStyle/>
        <a:p>
          <a:endParaRPr kumimoji="1" lang="ja-JP" altLang="en-US"/>
        </a:p>
      </dgm:t>
    </dgm:pt>
    <dgm:pt modelId="{767BB0DC-4758-4035-BC91-C28811013A30}" type="sibTrans" cxnId="{FEAA6BE4-ED97-452C-B27A-B3518D8E3171}">
      <dgm:prSet/>
      <dgm:spPr/>
      <dgm:t>
        <a:bodyPr/>
        <a:lstStyle/>
        <a:p>
          <a:endParaRPr kumimoji="1" lang="ja-JP" altLang="en-US"/>
        </a:p>
      </dgm:t>
    </dgm:pt>
    <dgm:pt modelId="{CE7F1B1A-5396-4624-A3CF-B65008C0B4BD}">
      <dgm:prSet phldrT="[テキスト]"/>
      <dgm:spPr/>
      <dgm:t>
        <a:bodyPr/>
        <a:lstStyle/>
        <a:p>
          <a:r>
            <a:rPr kumimoji="1" lang="ja-JP" altLang="en-US" dirty="0"/>
            <a:t>メリット④　豊富なライブラリ</a:t>
          </a:r>
        </a:p>
      </dgm:t>
    </dgm:pt>
    <dgm:pt modelId="{5BC72837-4ACE-4E82-8260-17D1059E2DCC}" type="parTrans" cxnId="{31337D13-B7A8-4462-BF5B-DC71457A26BE}">
      <dgm:prSet/>
      <dgm:spPr/>
      <dgm:t>
        <a:bodyPr/>
        <a:lstStyle/>
        <a:p>
          <a:endParaRPr kumimoji="1" lang="ja-JP" altLang="en-US"/>
        </a:p>
      </dgm:t>
    </dgm:pt>
    <dgm:pt modelId="{7F7D11D9-0EA9-433B-8783-7FCADF33AF62}" type="sibTrans" cxnId="{31337D13-B7A8-4462-BF5B-DC71457A26BE}">
      <dgm:prSet/>
      <dgm:spPr/>
      <dgm:t>
        <a:bodyPr/>
        <a:lstStyle/>
        <a:p>
          <a:endParaRPr kumimoji="1" lang="ja-JP" altLang="en-US"/>
        </a:p>
      </dgm:t>
    </dgm:pt>
    <dgm:pt modelId="{AC1F4C07-6EF2-4426-8060-4386E46723EE}">
      <dgm:prSet phldrT="[テキスト]"/>
      <dgm:spPr/>
      <dgm:t>
        <a:bodyPr/>
        <a:lstStyle/>
        <a:p>
          <a:r>
            <a:rPr kumimoji="1" lang="ja-JP" altLang="en-US" dirty="0"/>
            <a:t>モデルをグラフィカルに操作できる</a:t>
          </a:r>
        </a:p>
      </dgm:t>
    </dgm:pt>
    <dgm:pt modelId="{497477F0-A086-4D60-AB41-04BE1888B4DA}" type="parTrans" cxnId="{659C41F7-42D8-4205-9E5D-03227D1ED1BD}">
      <dgm:prSet/>
      <dgm:spPr/>
      <dgm:t>
        <a:bodyPr/>
        <a:lstStyle/>
        <a:p>
          <a:endParaRPr kumimoji="1" lang="ja-JP" altLang="en-US"/>
        </a:p>
      </dgm:t>
    </dgm:pt>
    <dgm:pt modelId="{6CCD2237-69AD-4A7A-9D6F-A6F99147DBD3}" type="sibTrans" cxnId="{659C41F7-42D8-4205-9E5D-03227D1ED1BD}">
      <dgm:prSet/>
      <dgm:spPr/>
      <dgm:t>
        <a:bodyPr/>
        <a:lstStyle/>
        <a:p>
          <a:endParaRPr kumimoji="1" lang="ja-JP" altLang="en-US"/>
        </a:p>
      </dgm:t>
    </dgm:pt>
    <dgm:pt modelId="{670438D3-883E-4E33-B9CB-8CA9438554D7}">
      <dgm:prSet phldrT="[テキスト]"/>
      <dgm:spPr/>
      <dgm:t>
        <a:bodyPr/>
        <a:lstStyle/>
        <a:p>
          <a:r>
            <a:rPr kumimoji="1" lang="ja-JP" altLang="en-US" dirty="0"/>
            <a:t>モデルが計算の順序に依存しない</a:t>
          </a:r>
        </a:p>
      </dgm:t>
    </dgm:pt>
    <dgm:pt modelId="{61424176-D7BF-4873-9A68-7A5D058A802C}" type="parTrans" cxnId="{FB1D5B54-7332-4D32-B996-76FCAF5E839F}">
      <dgm:prSet/>
      <dgm:spPr/>
      <dgm:t>
        <a:bodyPr/>
        <a:lstStyle/>
        <a:p>
          <a:endParaRPr kumimoji="1" lang="ja-JP" altLang="en-US"/>
        </a:p>
      </dgm:t>
    </dgm:pt>
    <dgm:pt modelId="{D3F5494A-DF22-42D6-9D5E-1AEE1B586FD3}" type="sibTrans" cxnId="{FB1D5B54-7332-4D32-B996-76FCAF5E839F}">
      <dgm:prSet/>
      <dgm:spPr/>
      <dgm:t>
        <a:bodyPr/>
        <a:lstStyle/>
        <a:p>
          <a:endParaRPr kumimoji="1" lang="ja-JP" altLang="en-US"/>
        </a:p>
      </dgm:t>
    </dgm:pt>
    <dgm:pt modelId="{3288EB00-971F-4698-AECD-9DB9DC488533}">
      <dgm:prSet phldrT="[テキスト]"/>
      <dgm:spPr/>
      <dgm:t>
        <a:bodyPr/>
        <a:lstStyle/>
        <a:p>
          <a:r>
            <a:rPr kumimoji="1" lang="ja-JP" altLang="en-US" dirty="0"/>
            <a:t>物理現象を表すための変数、オペレータが数多く存在する</a:t>
          </a:r>
        </a:p>
      </dgm:t>
    </dgm:pt>
    <dgm:pt modelId="{64933993-8C0C-4B9B-A2D9-998B07459CF9}" type="parTrans" cxnId="{E8842D97-786E-4A13-8339-E47A1F83E814}">
      <dgm:prSet/>
      <dgm:spPr/>
      <dgm:t>
        <a:bodyPr/>
        <a:lstStyle/>
        <a:p>
          <a:endParaRPr kumimoji="1" lang="ja-JP" altLang="en-US"/>
        </a:p>
      </dgm:t>
    </dgm:pt>
    <dgm:pt modelId="{6BECBDEF-97B1-4E89-9A98-2EEF82B934F7}" type="sibTrans" cxnId="{E8842D97-786E-4A13-8339-E47A1F83E814}">
      <dgm:prSet/>
      <dgm:spPr/>
      <dgm:t>
        <a:bodyPr/>
        <a:lstStyle/>
        <a:p>
          <a:endParaRPr kumimoji="1" lang="ja-JP" altLang="en-US"/>
        </a:p>
      </dgm:t>
    </dgm:pt>
    <dgm:pt modelId="{57FCE39C-C0F5-43CE-8E4E-E84B5088202D}">
      <dgm:prSet phldrT="[テキスト]"/>
      <dgm:spPr/>
      <dgm:t>
        <a:bodyPr/>
        <a:lstStyle/>
        <a:p>
          <a:r>
            <a:rPr kumimoji="1" lang="en-US" altLang="ja-JP" dirty="0"/>
            <a:t>Modelica Standard Library</a:t>
          </a:r>
          <a:r>
            <a:rPr kumimoji="1" lang="ja-JP" altLang="en-US" dirty="0"/>
            <a:t>や数々の商用ライブラリがある</a:t>
          </a:r>
        </a:p>
      </dgm:t>
    </dgm:pt>
    <dgm:pt modelId="{1F4CC3E8-3E97-4554-8E58-DCFA36F9EE85}" type="parTrans" cxnId="{41ABD9D4-63A4-4ED1-9EF4-B93CE380B555}">
      <dgm:prSet/>
      <dgm:spPr/>
      <dgm:t>
        <a:bodyPr/>
        <a:lstStyle/>
        <a:p>
          <a:endParaRPr kumimoji="1" lang="ja-JP" altLang="en-US"/>
        </a:p>
      </dgm:t>
    </dgm:pt>
    <dgm:pt modelId="{60E6B6A0-F036-4AFC-9408-3FDB294A12DF}" type="sibTrans" cxnId="{41ABD9D4-63A4-4ED1-9EF4-B93CE380B555}">
      <dgm:prSet/>
      <dgm:spPr/>
      <dgm:t>
        <a:bodyPr/>
        <a:lstStyle/>
        <a:p>
          <a:endParaRPr kumimoji="1" lang="ja-JP" altLang="en-US"/>
        </a:p>
      </dgm:t>
    </dgm:pt>
    <dgm:pt modelId="{2DDB1F4C-537D-4F14-9831-A1FAF6B82EB0}" type="pres">
      <dgm:prSet presAssocID="{18260883-0013-442C-A1A9-0E6AD51C99E2}" presName="linear" presStyleCnt="0">
        <dgm:presLayoutVars>
          <dgm:dir/>
          <dgm:animLvl val="lvl"/>
          <dgm:resizeHandles val="exact"/>
        </dgm:presLayoutVars>
      </dgm:prSet>
      <dgm:spPr/>
    </dgm:pt>
    <dgm:pt modelId="{94825888-AD37-4060-AEE9-7D21E1CDA6C8}" type="pres">
      <dgm:prSet presAssocID="{B105E1A1-5EE5-426C-9B4F-33BD0082820D}" presName="parentLin" presStyleCnt="0"/>
      <dgm:spPr/>
    </dgm:pt>
    <dgm:pt modelId="{E3CE6603-D257-483A-B820-FA1EE6BCA20B}" type="pres">
      <dgm:prSet presAssocID="{B105E1A1-5EE5-426C-9B4F-33BD0082820D}" presName="parentLeftMargin" presStyleLbl="node1" presStyleIdx="0" presStyleCnt="4"/>
      <dgm:spPr/>
    </dgm:pt>
    <dgm:pt modelId="{2D851CB3-6D68-47EF-AB1C-6C8C198CF7B6}" type="pres">
      <dgm:prSet presAssocID="{B105E1A1-5EE5-426C-9B4F-33BD0082820D}" presName="parentText" presStyleLbl="node1" presStyleIdx="0" presStyleCnt="4">
        <dgm:presLayoutVars>
          <dgm:chMax val="0"/>
          <dgm:bulletEnabled val="1"/>
        </dgm:presLayoutVars>
      </dgm:prSet>
      <dgm:spPr/>
    </dgm:pt>
    <dgm:pt modelId="{50E6F541-E465-498B-8003-1BACCF7E5F8E}" type="pres">
      <dgm:prSet presAssocID="{B105E1A1-5EE5-426C-9B4F-33BD0082820D}" presName="negativeSpace" presStyleCnt="0"/>
      <dgm:spPr/>
    </dgm:pt>
    <dgm:pt modelId="{A443B78A-1362-48D7-B3D1-E1A9F6052578}" type="pres">
      <dgm:prSet presAssocID="{B105E1A1-5EE5-426C-9B4F-33BD0082820D}" presName="childText" presStyleLbl="conFgAcc1" presStyleIdx="0" presStyleCnt="4">
        <dgm:presLayoutVars>
          <dgm:bulletEnabled val="1"/>
        </dgm:presLayoutVars>
      </dgm:prSet>
      <dgm:spPr/>
    </dgm:pt>
    <dgm:pt modelId="{1176458D-346E-454D-A6F2-F041629983F7}" type="pres">
      <dgm:prSet presAssocID="{10E0A8E1-A0E6-45CB-BF44-CF7DD1612C9A}" presName="spaceBetweenRectangles" presStyleCnt="0"/>
      <dgm:spPr/>
    </dgm:pt>
    <dgm:pt modelId="{91D97FB9-47A0-420E-AF07-889B89226D53}" type="pres">
      <dgm:prSet presAssocID="{2E25F7BC-C608-4C5B-A192-2929E054F065}" presName="parentLin" presStyleCnt="0"/>
      <dgm:spPr/>
    </dgm:pt>
    <dgm:pt modelId="{4CDE529F-FCEE-4BBF-B520-EEAEB4C2F180}" type="pres">
      <dgm:prSet presAssocID="{2E25F7BC-C608-4C5B-A192-2929E054F065}" presName="parentLeftMargin" presStyleLbl="node1" presStyleIdx="0" presStyleCnt="4"/>
      <dgm:spPr/>
    </dgm:pt>
    <dgm:pt modelId="{F83C8E55-EA1B-45D6-9481-CDB7F0D5D522}" type="pres">
      <dgm:prSet presAssocID="{2E25F7BC-C608-4C5B-A192-2929E054F065}" presName="parentText" presStyleLbl="node1" presStyleIdx="1" presStyleCnt="4">
        <dgm:presLayoutVars>
          <dgm:chMax val="0"/>
          <dgm:bulletEnabled val="1"/>
        </dgm:presLayoutVars>
      </dgm:prSet>
      <dgm:spPr/>
    </dgm:pt>
    <dgm:pt modelId="{B0859BC7-FA38-41C3-B800-D36BCB336228}" type="pres">
      <dgm:prSet presAssocID="{2E25F7BC-C608-4C5B-A192-2929E054F065}" presName="negativeSpace" presStyleCnt="0"/>
      <dgm:spPr/>
    </dgm:pt>
    <dgm:pt modelId="{167C30CC-907B-42A7-9810-B7567742ED33}" type="pres">
      <dgm:prSet presAssocID="{2E25F7BC-C608-4C5B-A192-2929E054F065}" presName="childText" presStyleLbl="conFgAcc1" presStyleIdx="1" presStyleCnt="4">
        <dgm:presLayoutVars>
          <dgm:bulletEnabled val="1"/>
        </dgm:presLayoutVars>
      </dgm:prSet>
      <dgm:spPr/>
    </dgm:pt>
    <dgm:pt modelId="{54DC6458-8040-4A45-B4E3-46C1B6358AE2}" type="pres">
      <dgm:prSet presAssocID="{52ECAF61-EF84-45A2-A575-FD4608B58A76}" presName="spaceBetweenRectangles" presStyleCnt="0"/>
      <dgm:spPr/>
    </dgm:pt>
    <dgm:pt modelId="{5873EFB2-7D8F-4351-864D-62839C643724}" type="pres">
      <dgm:prSet presAssocID="{387E814F-1D67-4AC3-9DAE-AF4339609467}" presName="parentLin" presStyleCnt="0"/>
      <dgm:spPr/>
    </dgm:pt>
    <dgm:pt modelId="{26BEDF11-3F50-4EAC-8E02-109A6AD8A5E3}" type="pres">
      <dgm:prSet presAssocID="{387E814F-1D67-4AC3-9DAE-AF4339609467}" presName="parentLeftMargin" presStyleLbl="node1" presStyleIdx="1" presStyleCnt="4"/>
      <dgm:spPr/>
    </dgm:pt>
    <dgm:pt modelId="{7198A9CD-3854-4A3A-9FBD-9F73222FAB10}" type="pres">
      <dgm:prSet presAssocID="{387E814F-1D67-4AC3-9DAE-AF4339609467}" presName="parentText" presStyleLbl="node1" presStyleIdx="2" presStyleCnt="4">
        <dgm:presLayoutVars>
          <dgm:chMax val="0"/>
          <dgm:bulletEnabled val="1"/>
        </dgm:presLayoutVars>
      </dgm:prSet>
      <dgm:spPr/>
    </dgm:pt>
    <dgm:pt modelId="{CA1D205F-A7CC-4D87-BE6D-0A58FE3E49F6}" type="pres">
      <dgm:prSet presAssocID="{387E814F-1D67-4AC3-9DAE-AF4339609467}" presName="negativeSpace" presStyleCnt="0"/>
      <dgm:spPr/>
    </dgm:pt>
    <dgm:pt modelId="{0B822F00-F798-48D6-A72C-D945334D8A57}" type="pres">
      <dgm:prSet presAssocID="{387E814F-1D67-4AC3-9DAE-AF4339609467}" presName="childText" presStyleLbl="conFgAcc1" presStyleIdx="2" presStyleCnt="4">
        <dgm:presLayoutVars>
          <dgm:bulletEnabled val="1"/>
        </dgm:presLayoutVars>
      </dgm:prSet>
      <dgm:spPr/>
    </dgm:pt>
    <dgm:pt modelId="{33B63407-D1AF-43C3-B8CD-D2C27CA24D91}" type="pres">
      <dgm:prSet presAssocID="{767BB0DC-4758-4035-BC91-C28811013A30}" presName="spaceBetweenRectangles" presStyleCnt="0"/>
      <dgm:spPr/>
    </dgm:pt>
    <dgm:pt modelId="{610534D8-9A8F-4BBC-B107-4C1EE1394E7B}" type="pres">
      <dgm:prSet presAssocID="{CE7F1B1A-5396-4624-A3CF-B65008C0B4BD}" presName="parentLin" presStyleCnt="0"/>
      <dgm:spPr/>
    </dgm:pt>
    <dgm:pt modelId="{181C6E95-CCF5-4F1F-8E24-AD45064B32F3}" type="pres">
      <dgm:prSet presAssocID="{CE7F1B1A-5396-4624-A3CF-B65008C0B4BD}" presName="parentLeftMargin" presStyleLbl="node1" presStyleIdx="2" presStyleCnt="4"/>
      <dgm:spPr/>
    </dgm:pt>
    <dgm:pt modelId="{C965E1E1-43D9-4744-802D-17A245085176}" type="pres">
      <dgm:prSet presAssocID="{CE7F1B1A-5396-4624-A3CF-B65008C0B4BD}" presName="parentText" presStyleLbl="node1" presStyleIdx="3" presStyleCnt="4">
        <dgm:presLayoutVars>
          <dgm:chMax val="0"/>
          <dgm:bulletEnabled val="1"/>
        </dgm:presLayoutVars>
      </dgm:prSet>
      <dgm:spPr/>
    </dgm:pt>
    <dgm:pt modelId="{2EF9FD67-C68B-4822-A5D7-6AB0705048FE}" type="pres">
      <dgm:prSet presAssocID="{CE7F1B1A-5396-4624-A3CF-B65008C0B4BD}" presName="negativeSpace" presStyleCnt="0"/>
      <dgm:spPr/>
    </dgm:pt>
    <dgm:pt modelId="{47E86C26-484D-460B-AA87-5B235CE7CE62}" type="pres">
      <dgm:prSet presAssocID="{CE7F1B1A-5396-4624-A3CF-B65008C0B4BD}" presName="childText" presStyleLbl="conFgAcc1" presStyleIdx="3" presStyleCnt="4">
        <dgm:presLayoutVars>
          <dgm:bulletEnabled val="1"/>
        </dgm:presLayoutVars>
      </dgm:prSet>
      <dgm:spPr/>
    </dgm:pt>
  </dgm:ptLst>
  <dgm:cxnLst>
    <dgm:cxn modelId="{31337D13-B7A8-4462-BF5B-DC71457A26BE}" srcId="{18260883-0013-442C-A1A9-0E6AD51C99E2}" destId="{CE7F1B1A-5396-4624-A3CF-B65008C0B4BD}" srcOrd="3" destOrd="0" parTransId="{5BC72837-4ACE-4E82-8260-17D1059E2DCC}" sibTransId="{7F7D11D9-0EA9-433B-8783-7FCADF33AF62}"/>
    <dgm:cxn modelId="{E3E4511B-35F7-4692-B37B-7EB825DA5926}" type="presOf" srcId="{CE7F1B1A-5396-4624-A3CF-B65008C0B4BD}" destId="{181C6E95-CCF5-4F1F-8E24-AD45064B32F3}" srcOrd="0" destOrd="0" presId="urn:microsoft.com/office/officeart/2005/8/layout/list1"/>
    <dgm:cxn modelId="{C1B5463B-A7DE-45B5-B838-1DB8A18EBE69}" type="presOf" srcId="{2E25F7BC-C608-4C5B-A192-2929E054F065}" destId="{F83C8E55-EA1B-45D6-9481-CDB7F0D5D522}" srcOrd="1" destOrd="0" presId="urn:microsoft.com/office/officeart/2005/8/layout/list1"/>
    <dgm:cxn modelId="{6249233F-F703-4BB8-BA3F-F66748BE532B}" type="presOf" srcId="{B105E1A1-5EE5-426C-9B4F-33BD0082820D}" destId="{E3CE6603-D257-483A-B820-FA1EE6BCA20B}" srcOrd="0" destOrd="0" presId="urn:microsoft.com/office/officeart/2005/8/layout/list1"/>
    <dgm:cxn modelId="{F6C55846-958C-4449-84B0-BE927B7F19DF}" type="presOf" srcId="{2E25F7BC-C608-4C5B-A192-2929E054F065}" destId="{4CDE529F-FCEE-4BBF-B520-EEAEB4C2F180}" srcOrd="0" destOrd="0" presId="urn:microsoft.com/office/officeart/2005/8/layout/list1"/>
    <dgm:cxn modelId="{6658E14C-D47F-41B5-AB02-58F358382E27}" srcId="{18260883-0013-442C-A1A9-0E6AD51C99E2}" destId="{B105E1A1-5EE5-426C-9B4F-33BD0082820D}" srcOrd="0" destOrd="0" parTransId="{8EF90C4D-D05B-41B7-8452-C57980DBDC72}" sibTransId="{10E0A8E1-A0E6-45CB-BF44-CF7DD1612C9A}"/>
    <dgm:cxn modelId="{57BDFB4D-A789-4019-AD30-E353D0A9F893}" type="presOf" srcId="{AC1F4C07-6EF2-4426-8060-4386E46723EE}" destId="{A443B78A-1362-48D7-B3D1-E1A9F6052578}" srcOrd="0" destOrd="0" presId="urn:microsoft.com/office/officeart/2005/8/layout/list1"/>
    <dgm:cxn modelId="{FB1D5B54-7332-4D32-B996-76FCAF5E839F}" srcId="{2E25F7BC-C608-4C5B-A192-2929E054F065}" destId="{670438D3-883E-4E33-B9CB-8CA9438554D7}" srcOrd="0" destOrd="0" parTransId="{61424176-D7BF-4873-9A68-7A5D058A802C}" sibTransId="{D3F5494A-DF22-42D6-9D5E-1AEE1B586FD3}"/>
    <dgm:cxn modelId="{E8842D97-786E-4A13-8339-E47A1F83E814}" srcId="{387E814F-1D67-4AC3-9DAE-AF4339609467}" destId="{3288EB00-971F-4698-AECD-9DB9DC488533}" srcOrd="0" destOrd="0" parTransId="{64933993-8C0C-4B9B-A2D9-998B07459CF9}" sibTransId="{6BECBDEF-97B1-4E89-9A98-2EEF82B934F7}"/>
    <dgm:cxn modelId="{9DB6D0BB-6586-40AF-9964-34F8326DABDC}" type="presOf" srcId="{B105E1A1-5EE5-426C-9B4F-33BD0082820D}" destId="{2D851CB3-6D68-47EF-AB1C-6C8C198CF7B6}" srcOrd="1" destOrd="0" presId="urn:microsoft.com/office/officeart/2005/8/layout/list1"/>
    <dgm:cxn modelId="{4E49CAC5-6D31-4326-9043-F098DE2BBC01}" srcId="{18260883-0013-442C-A1A9-0E6AD51C99E2}" destId="{2E25F7BC-C608-4C5B-A192-2929E054F065}" srcOrd="1" destOrd="0" parTransId="{184387BF-DD34-406E-A523-D0B9C8548853}" sibTransId="{52ECAF61-EF84-45A2-A575-FD4608B58A76}"/>
    <dgm:cxn modelId="{AC5CCAC8-1710-433F-B58A-3C6D8EF04001}" type="presOf" srcId="{18260883-0013-442C-A1A9-0E6AD51C99E2}" destId="{2DDB1F4C-537D-4F14-9831-A1FAF6B82EB0}" srcOrd="0" destOrd="0" presId="urn:microsoft.com/office/officeart/2005/8/layout/list1"/>
    <dgm:cxn modelId="{5C9AE1D0-E902-4793-B2AA-D0569E0823E4}" type="presOf" srcId="{57FCE39C-C0F5-43CE-8E4E-E84B5088202D}" destId="{47E86C26-484D-460B-AA87-5B235CE7CE62}" srcOrd="0" destOrd="0" presId="urn:microsoft.com/office/officeart/2005/8/layout/list1"/>
    <dgm:cxn modelId="{41ABD9D4-63A4-4ED1-9EF4-B93CE380B555}" srcId="{CE7F1B1A-5396-4624-A3CF-B65008C0B4BD}" destId="{57FCE39C-C0F5-43CE-8E4E-E84B5088202D}" srcOrd="0" destOrd="0" parTransId="{1F4CC3E8-3E97-4554-8E58-DCFA36F9EE85}" sibTransId="{60E6B6A0-F036-4AFC-9408-3FDB294A12DF}"/>
    <dgm:cxn modelId="{FEAA6BE4-ED97-452C-B27A-B3518D8E3171}" srcId="{18260883-0013-442C-A1A9-0E6AD51C99E2}" destId="{387E814F-1D67-4AC3-9DAE-AF4339609467}" srcOrd="2" destOrd="0" parTransId="{865026DC-9F63-4A45-A1ED-90849C61300C}" sibTransId="{767BB0DC-4758-4035-BC91-C28811013A30}"/>
    <dgm:cxn modelId="{9FE0FCF5-68B9-4BF7-969E-4D69D61EB147}" type="presOf" srcId="{387E814F-1D67-4AC3-9DAE-AF4339609467}" destId="{26BEDF11-3F50-4EAC-8E02-109A6AD8A5E3}" srcOrd="0" destOrd="0" presId="urn:microsoft.com/office/officeart/2005/8/layout/list1"/>
    <dgm:cxn modelId="{659C41F7-42D8-4205-9E5D-03227D1ED1BD}" srcId="{B105E1A1-5EE5-426C-9B4F-33BD0082820D}" destId="{AC1F4C07-6EF2-4426-8060-4386E46723EE}" srcOrd="0" destOrd="0" parTransId="{497477F0-A086-4D60-AB41-04BE1888B4DA}" sibTransId="{6CCD2237-69AD-4A7A-9D6F-A6F99147DBD3}"/>
    <dgm:cxn modelId="{40F332F8-4FFE-47B8-9B1F-D41D81D039D1}" type="presOf" srcId="{670438D3-883E-4E33-B9CB-8CA9438554D7}" destId="{167C30CC-907B-42A7-9810-B7567742ED33}" srcOrd="0" destOrd="0" presId="urn:microsoft.com/office/officeart/2005/8/layout/list1"/>
    <dgm:cxn modelId="{88924FFC-CDDA-46C1-A205-2C7CEE88C388}" type="presOf" srcId="{CE7F1B1A-5396-4624-A3CF-B65008C0B4BD}" destId="{C965E1E1-43D9-4744-802D-17A245085176}" srcOrd="1" destOrd="0" presId="urn:microsoft.com/office/officeart/2005/8/layout/list1"/>
    <dgm:cxn modelId="{A4B752FC-743D-402A-AB54-259D7CAC7708}" type="presOf" srcId="{387E814F-1D67-4AC3-9DAE-AF4339609467}" destId="{7198A9CD-3854-4A3A-9FBD-9F73222FAB10}" srcOrd="1" destOrd="0" presId="urn:microsoft.com/office/officeart/2005/8/layout/list1"/>
    <dgm:cxn modelId="{C9B551FF-B329-4DFD-96B8-577BDA384168}" type="presOf" srcId="{3288EB00-971F-4698-AECD-9DB9DC488533}" destId="{0B822F00-F798-48D6-A72C-D945334D8A57}" srcOrd="0" destOrd="0" presId="urn:microsoft.com/office/officeart/2005/8/layout/list1"/>
    <dgm:cxn modelId="{F35BB873-624C-448C-B4FC-DF8A0CADF069}" type="presParOf" srcId="{2DDB1F4C-537D-4F14-9831-A1FAF6B82EB0}" destId="{94825888-AD37-4060-AEE9-7D21E1CDA6C8}" srcOrd="0" destOrd="0" presId="urn:microsoft.com/office/officeart/2005/8/layout/list1"/>
    <dgm:cxn modelId="{30E3606E-CDEE-4F5D-BDBA-9D0654287C7B}" type="presParOf" srcId="{94825888-AD37-4060-AEE9-7D21E1CDA6C8}" destId="{E3CE6603-D257-483A-B820-FA1EE6BCA20B}" srcOrd="0" destOrd="0" presId="urn:microsoft.com/office/officeart/2005/8/layout/list1"/>
    <dgm:cxn modelId="{B7C24554-A8C4-4D93-ABA4-ACE2AC551AC6}" type="presParOf" srcId="{94825888-AD37-4060-AEE9-7D21E1CDA6C8}" destId="{2D851CB3-6D68-47EF-AB1C-6C8C198CF7B6}" srcOrd="1" destOrd="0" presId="urn:microsoft.com/office/officeart/2005/8/layout/list1"/>
    <dgm:cxn modelId="{B76AA57E-F253-4FB4-B05B-AE07F974ADBF}" type="presParOf" srcId="{2DDB1F4C-537D-4F14-9831-A1FAF6B82EB0}" destId="{50E6F541-E465-498B-8003-1BACCF7E5F8E}" srcOrd="1" destOrd="0" presId="urn:microsoft.com/office/officeart/2005/8/layout/list1"/>
    <dgm:cxn modelId="{87A6A462-2150-4A15-BBBD-5840022BEA37}" type="presParOf" srcId="{2DDB1F4C-537D-4F14-9831-A1FAF6B82EB0}" destId="{A443B78A-1362-48D7-B3D1-E1A9F6052578}" srcOrd="2" destOrd="0" presId="urn:microsoft.com/office/officeart/2005/8/layout/list1"/>
    <dgm:cxn modelId="{531ACB48-5D47-42E3-9C30-C12D2E5CF274}" type="presParOf" srcId="{2DDB1F4C-537D-4F14-9831-A1FAF6B82EB0}" destId="{1176458D-346E-454D-A6F2-F041629983F7}" srcOrd="3" destOrd="0" presId="urn:microsoft.com/office/officeart/2005/8/layout/list1"/>
    <dgm:cxn modelId="{34104E4E-D0A7-4C5A-BC60-B11138725AC4}" type="presParOf" srcId="{2DDB1F4C-537D-4F14-9831-A1FAF6B82EB0}" destId="{91D97FB9-47A0-420E-AF07-889B89226D53}" srcOrd="4" destOrd="0" presId="urn:microsoft.com/office/officeart/2005/8/layout/list1"/>
    <dgm:cxn modelId="{9F4B2656-F5E4-45DE-8A67-5CFFD7C79CB7}" type="presParOf" srcId="{91D97FB9-47A0-420E-AF07-889B89226D53}" destId="{4CDE529F-FCEE-4BBF-B520-EEAEB4C2F180}" srcOrd="0" destOrd="0" presId="urn:microsoft.com/office/officeart/2005/8/layout/list1"/>
    <dgm:cxn modelId="{EB3084B8-BC91-497A-A82E-C8D95CE815B3}" type="presParOf" srcId="{91D97FB9-47A0-420E-AF07-889B89226D53}" destId="{F83C8E55-EA1B-45D6-9481-CDB7F0D5D522}" srcOrd="1" destOrd="0" presId="urn:microsoft.com/office/officeart/2005/8/layout/list1"/>
    <dgm:cxn modelId="{2B33DF66-B626-4A81-9861-14334B7941E0}" type="presParOf" srcId="{2DDB1F4C-537D-4F14-9831-A1FAF6B82EB0}" destId="{B0859BC7-FA38-41C3-B800-D36BCB336228}" srcOrd="5" destOrd="0" presId="urn:microsoft.com/office/officeart/2005/8/layout/list1"/>
    <dgm:cxn modelId="{2587AD8A-94FB-4E1C-9B44-E0E4833D906A}" type="presParOf" srcId="{2DDB1F4C-537D-4F14-9831-A1FAF6B82EB0}" destId="{167C30CC-907B-42A7-9810-B7567742ED33}" srcOrd="6" destOrd="0" presId="urn:microsoft.com/office/officeart/2005/8/layout/list1"/>
    <dgm:cxn modelId="{B62CF748-A33F-40F4-B164-D3492092E6BE}" type="presParOf" srcId="{2DDB1F4C-537D-4F14-9831-A1FAF6B82EB0}" destId="{54DC6458-8040-4A45-B4E3-46C1B6358AE2}" srcOrd="7" destOrd="0" presId="urn:microsoft.com/office/officeart/2005/8/layout/list1"/>
    <dgm:cxn modelId="{2EAA5259-59F6-4C3D-A09C-DCAA85DAAFBC}" type="presParOf" srcId="{2DDB1F4C-537D-4F14-9831-A1FAF6B82EB0}" destId="{5873EFB2-7D8F-4351-864D-62839C643724}" srcOrd="8" destOrd="0" presId="urn:microsoft.com/office/officeart/2005/8/layout/list1"/>
    <dgm:cxn modelId="{9398BED3-33F1-4F8B-B05F-E81E92163D40}" type="presParOf" srcId="{5873EFB2-7D8F-4351-864D-62839C643724}" destId="{26BEDF11-3F50-4EAC-8E02-109A6AD8A5E3}" srcOrd="0" destOrd="0" presId="urn:microsoft.com/office/officeart/2005/8/layout/list1"/>
    <dgm:cxn modelId="{264D032D-77EA-48EE-9F95-C6DAF4DCC31F}" type="presParOf" srcId="{5873EFB2-7D8F-4351-864D-62839C643724}" destId="{7198A9CD-3854-4A3A-9FBD-9F73222FAB10}" srcOrd="1" destOrd="0" presId="urn:microsoft.com/office/officeart/2005/8/layout/list1"/>
    <dgm:cxn modelId="{159F19FF-2AF9-4D5E-828B-4EEA53621CA4}" type="presParOf" srcId="{2DDB1F4C-537D-4F14-9831-A1FAF6B82EB0}" destId="{CA1D205F-A7CC-4D87-BE6D-0A58FE3E49F6}" srcOrd="9" destOrd="0" presId="urn:microsoft.com/office/officeart/2005/8/layout/list1"/>
    <dgm:cxn modelId="{96614CA9-AA49-4660-B883-A665C225D840}" type="presParOf" srcId="{2DDB1F4C-537D-4F14-9831-A1FAF6B82EB0}" destId="{0B822F00-F798-48D6-A72C-D945334D8A57}" srcOrd="10" destOrd="0" presId="urn:microsoft.com/office/officeart/2005/8/layout/list1"/>
    <dgm:cxn modelId="{699657AE-DCEC-4A83-A728-488C6B7266D7}" type="presParOf" srcId="{2DDB1F4C-537D-4F14-9831-A1FAF6B82EB0}" destId="{33B63407-D1AF-43C3-B8CD-D2C27CA24D91}" srcOrd="11" destOrd="0" presId="urn:microsoft.com/office/officeart/2005/8/layout/list1"/>
    <dgm:cxn modelId="{A03C9FFD-21EB-4272-AD17-17B47EE385F6}" type="presParOf" srcId="{2DDB1F4C-537D-4F14-9831-A1FAF6B82EB0}" destId="{610534D8-9A8F-4BBC-B107-4C1EE1394E7B}" srcOrd="12" destOrd="0" presId="urn:microsoft.com/office/officeart/2005/8/layout/list1"/>
    <dgm:cxn modelId="{C08C34B8-70CB-4F92-96A0-698B667684AA}" type="presParOf" srcId="{610534D8-9A8F-4BBC-B107-4C1EE1394E7B}" destId="{181C6E95-CCF5-4F1F-8E24-AD45064B32F3}" srcOrd="0" destOrd="0" presId="urn:microsoft.com/office/officeart/2005/8/layout/list1"/>
    <dgm:cxn modelId="{EBAB6EE2-0FBA-4DB2-9CAE-20078A609976}" type="presParOf" srcId="{610534D8-9A8F-4BBC-B107-4C1EE1394E7B}" destId="{C965E1E1-43D9-4744-802D-17A245085176}" srcOrd="1" destOrd="0" presId="urn:microsoft.com/office/officeart/2005/8/layout/list1"/>
    <dgm:cxn modelId="{9979DDC5-9E18-402D-8FA3-73F165BBDFA3}" type="presParOf" srcId="{2DDB1F4C-537D-4F14-9831-A1FAF6B82EB0}" destId="{2EF9FD67-C68B-4822-A5D7-6AB0705048FE}" srcOrd="13" destOrd="0" presId="urn:microsoft.com/office/officeart/2005/8/layout/list1"/>
    <dgm:cxn modelId="{97115A9C-57DB-4256-8D27-9FB0CA32DC11}" type="presParOf" srcId="{2DDB1F4C-537D-4F14-9831-A1FAF6B82EB0}" destId="{47E86C26-484D-460B-AA87-5B235CE7CE62}"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A7E294-80E0-4FF1-AC63-E8DBD107606B}"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kumimoji="1" lang="ja-JP" altLang="en-US"/>
        </a:p>
      </dgm:t>
    </dgm:pt>
    <dgm:pt modelId="{49855334-2277-46BE-818B-C13A6D037E56}">
      <dgm:prSet phldrT="[テキスト]"/>
      <dgm:spPr/>
      <dgm:t>
        <a:bodyPr/>
        <a:lstStyle/>
        <a:p>
          <a:r>
            <a:rPr kumimoji="1" lang="ja-JP" altLang="en-US" dirty="0"/>
            <a:t>電気</a:t>
          </a:r>
        </a:p>
      </dgm:t>
    </dgm:pt>
    <dgm:pt modelId="{3A8F046C-3720-4BF8-BDF3-A745D268131C}" type="parTrans" cxnId="{F0A321AB-52B7-4440-817F-F9D45F79B105}">
      <dgm:prSet/>
      <dgm:spPr/>
      <dgm:t>
        <a:bodyPr/>
        <a:lstStyle/>
        <a:p>
          <a:endParaRPr kumimoji="1" lang="ja-JP" altLang="en-US"/>
        </a:p>
      </dgm:t>
    </dgm:pt>
    <dgm:pt modelId="{01D2992E-7EE5-4DDD-A91F-D14098B2BC97}" type="sibTrans" cxnId="{F0A321AB-52B7-4440-817F-F9D45F79B105}">
      <dgm:prSet/>
      <dgm:spPr/>
      <dgm:t>
        <a:bodyPr/>
        <a:lstStyle/>
        <a:p>
          <a:endParaRPr kumimoji="1" lang="ja-JP" altLang="en-US"/>
        </a:p>
      </dgm:t>
    </dgm:pt>
    <dgm:pt modelId="{587D3F8B-5AA0-40B2-8C52-1D423CE6DFFB}">
      <dgm:prSet phldrT="[テキスト]"/>
      <dgm:spPr>
        <a:solidFill>
          <a:srgbClr val="FF9966"/>
        </a:solidFill>
      </dgm:spPr>
      <dgm:t>
        <a:bodyPr/>
        <a:lstStyle/>
        <a:p>
          <a:r>
            <a:rPr kumimoji="1" lang="ja-JP" altLang="en-US" dirty="0"/>
            <a:t>熱</a:t>
          </a:r>
        </a:p>
      </dgm:t>
    </dgm:pt>
    <dgm:pt modelId="{49F22247-2ADD-4447-BA7D-2CFC1EA62946}" type="parTrans" cxnId="{2ABD1028-97EB-4872-9A36-ADC26EB1F098}">
      <dgm:prSet/>
      <dgm:spPr/>
      <dgm:t>
        <a:bodyPr/>
        <a:lstStyle/>
        <a:p>
          <a:endParaRPr kumimoji="1" lang="ja-JP" altLang="en-US"/>
        </a:p>
      </dgm:t>
    </dgm:pt>
    <dgm:pt modelId="{74FBA86A-BF93-4B80-B719-A0C1BF4A34FF}" type="sibTrans" cxnId="{2ABD1028-97EB-4872-9A36-ADC26EB1F098}">
      <dgm:prSet/>
      <dgm:spPr/>
      <dgm:t>
        <a:bodyPr/>
        <a:lstStyle/>
        <a:p>
          <a:endParaRPr kumimoji="1" lang="ja-JP" altLang="en-US"/>
        </a:p>
      </dgm:t>
    </dgm:pt>
    <dgm:pt modelId="{82EAB9FB-0FD6-4C73-A54A-77BF27CCF425}">
      <dgm:prSet phldrT="[テキスト]"/>
      <dgm:spPr/>
      <dgm:t>
        <a:bodyPr/>
        <a:lstStyle/>
        <a:p>
          <a:r>
            <a:rPr kumimoji="1" lang="ja-JP" altLang="en-US" dirty="0"/>
            <a:t>流体</a:t>
          </a:r>
        </a:p>
      </dgm:t>
    </dgm:pt>
    <dgm:pt modelId="{076D0D82-9C4C-40EF-AC92-269F54EC3E3E}" type="parTrans" cxnId="{69170294-E040-48E6-A2A6-62E96D92EE6B}">
      <dgm:prSet/>
      <dgm:spPr/>
      <dgm:t>
        <a:bodyPr/>
        <a:lstStyle/>
        <a:p>
          <a:endParaRPr kumimoji="1" lang="ja-JP" altLang="en-US"/>
        </a:p>
      </dgm:t>
    </dgm:pt>
    <dgm:pt modelId="{DC0CBB13-FC8D-4385-BBA7-B459B086A87E}" type="sibTrans" cxnId="{69170294-E040-48E6-A2A6-62E96D92EE6B}">
      <dgm:prSet/>
      <dgm:spPr/>
      <dgm:t>
        <a:bodyPr/>
        <a:lstStyle/>
        <a:p>
          <a:endParaRPr kumimoji="1" lang="ja-JP" altLang="en-US"/>
        </a:p>
      </dgm:t>
    </dgm:pt>
    <dgm:pt modelId="{683CD6B3-42AB-4F56-AEBE-556AD4DE7EE2}">
      <dgm:prSet phldrT="[テキスト]"/>
      <dgm:spPr>
        <a:solidFill>
          <a:srgbClr val="CCCC00"/>
        </a:solidFill>
      </dgm:spPr>
      <dgm:t>
        <a:bodyPr/>
        <a:lstStyle/>
        <a:p>
          <a:r>
            <a:rPr kumimoji="1" lang="ja-JP" altLang="en-US" dirty="0"/>
            <a:t>磁気</a:t>
          </a:r>
        </a:p>
      </dgm:t>
    </dgm:pt>
    <dgm:pt modelId="{E69BDECB-7ABF-4B91-B518-1DA1D2590B7C}" type="parTrans" cxnId="{43FF21CF-65B6-4A80-96AF-CA125E73249C}">
      <dgm:prSet/>
      <dgm:spPr/>
      <dgm:t>
        <a:bodyPr/>
        <a:lstStyle/>
        <a:p>
          <a:endParaRPr kumimoji="1" lang="ja-JP" altLang="en-US"/>
        </a:p>
      </dgm:t>
    </dgm:pt>
    <dgm:pt modelId="{63E31B80-21CC-4855-A208-DD4A08EBF154}" type="sibTrans" cxnId="{43FF21CF-65B6-4A80-96AF-CA125E73249C}">
      <dgm:prSet/>
      <dgm:spPr/>
      <dgm:t>
        <a:bodyPr/>
        <a:lstStyle/>
        <a:p>
          <a:endParaRPr kumimoji="1" lang="ja-JP" altLang="en-US"/>
        </a:p>
      </dgm:t>
    </dgm:pt>
    <dgm:pt modelId="{3AFD789F-024D-4B61-9980-00F41D504D3E}">
      <dgm:prSet phldrT="[テキスト]"/>
      <dgm:spPr/>
      <dgm:t>
        <a:bodyPr/>
        <a:lstStyle/>
        <a:p>
          <a:r>
            <a:rPr kumimoji="1" lang="ja-JP" altLang="en-US" dirty="0"/>
            <a:t>並進運動</a:t>
          </a:r>
        </a:p>
      </dgm:t>
    </dgm:pt>
    <dgm:pt modelId="{DE0A28BA-3329-477A-8459-32C5292EF107}" type="parTrans" cxnId="{A0D2AC84-F561-4FF2-B478-8BECAFDCA1A8}">
      <dgm:prSet/>
      <dgm:spPr/>
      <dgm:t>
        <a:bodyPr/>
        <a:lstStyle/>
        <a:p>
          <a:endParaRPr kumimoji="1" lang="ja-JP" altLang="en-US"/>
        </a:p>
      </dgm:t>
    </dgm:pt>
    <dgm:pt modelId="{45520151-9A8D-4B8A-B78C-777A17A3F376}" type="sibTrans" cxnId="{A0D2AC84-F561-4FF2-B478-8BECAFDCA1A8}">
      <dgm:prSet/>
      <dgm:spPr/>
      <dgm:t>
        <a:bodyPr/>
        <a:lstStyle/>
        <a:p>
          <a:endParaRPr kumimoji="1" lang="ja-JP" altLang="en-US"/>
        </a:p>
      </dgm:t>
    </dgm:pt>
    <dgm:pt modelId="{8C010780-D973-44F4-9BC6-8DF422DFD0D0}">
      <dgm:prSet phldrT="[テキスト]"/>
      <dgm:spPr>
        <a:solidFill>
          <a:srgbClr val="CC00FF"/>
        </a:solidFill>
      </dgm:spPr>
      <dgm:t>
        <a:bodyPr/>
        <a:lstStyle/>
        <a:p>
          <a:r>
            <a:rPr kumimoji="1" lang="ja-JP" altLang="en-US" dirty="0"/>
            <a:t>回転運動</a:t>
          </a:r>
        </a:p>
      </dgm:t>
    </dgm:pt>
    <dgm:pt modelId="{5D1DE886-E3D6-44E4-88FF-527A78D8EA72}" type="parTrans" cxnId="{E702A7F6-D3DA-4AE6-ACDD-84BBC9F50E80}">
      <dgm:prSet/>
      <dgm:spPr/>
      <dgm:t>
        <a:bodyPr/>
        <a:lstStyle/>
        <a:p>
          <a:endParaRPr kumimoji="1" lang="ja-JP" altLang="en-US"/>
        </a:p>
      </dgm:t>
    </dgm:pt>
    <dgm:pt modelId="{CB3F204D-434C-4788-8F87-06F3796218C4}" type="sibTrans" cxnId="{E702A7F6-D3DA-4AE6-ACDD-84BBC9F50E80}">
      <dgm:prSet/>
      <dgm:spPr/>
      <dgm:t>
        <a:bodyPr/>
        <a:lstStyle/>
        <a:p>
          <a:endParaRPr kumimoji="1" lang="ja-JP" altLang="en-US"/>
        </a:p>
      </dgm:t>
    </dgm:pt>
    <dgm:pt modelId="{A15874A9-A63C-4DCC-BDD7-B2154406AD17}" type="pres">
      <dgm:prSet presAssocID="{2EA7E294-80E0-4FF1-AC63-E8DBD107606B}" presName="diagram" presStyleCnt="0">
        <dgm:presLayoutVars>
          <dgm:dir/>
          <dgm:resizeHandles val="exact"/>
        </dgm:presLayoutVars>
      </dgm:prSet>
      <dgm:spPr/>
    </dgm:pt>
    <dgm:pt modelId="{2E4714E4-A469-44CD-B955-F592DBD4B7B1}" type="pres">
      <dgm:prSet presAssocID="{49855334-2277-46BE-818B-C13A6D037E56}" presName="node" presStyleLbl="node1" presStyleIdx="0" presStyleCnt="6">
        <dgm:presLayoutVars>
          <dgm:bulletEnabled val="1"/>
        </dgm:presLayoutVars>
      </dgm:prSet>
      <dgm:spPr/>
    </dgm:pt>
    <dgm:pt modelId="{3379B45B-58C0-4084-A349-CBD8963244B5}" type="pres">
      <dgm:prSet presAssocID="{01D2992E-7EE5-4DDD-A91F-D14098B2BC97}" presName="sibTrans" presStyleCnt="0"/>
      <dgm:spPr/>
    </dgm:pt>
    <dgm:pt modelId="{259E3DE6-7A3E-4ABE-B393-65DCB8FCEC24}" type="pres">
      <dgm:prSet presAssocID="{587D3F8B-5AA0-40B2-8C52-1D423CE6DFFB}" presName="node" presStyleLbl="node1" presStyleIdx="1" presStyleCnt="6">
        <dgm:presLayoutVars>
          <dgm:bulletEnabled val="1"/>
        </dgm:presLayoutVars>
      </dgm:prSet>
      <dgm:spPr/>
    </dgm:pt>
    <dgm:pt modelId="{CE564C18-8C11-46B0-B5FA-01C38216DA6B}" type="pres">
      <dgm:prSet presAssocID="{74FBA86A-BF93-4B80-B719-A0C1BF4A34FF}" presName="sibTrans" presStyleCnt="0"/>
      <dgm:spPr/>
    </dgm:pt>
    <dgm:pt modelId="{1FF375D6-4955-4E3A-91D2-ACAE393AB29C}" type="pres">
      <dgm:prSet presAssocID="{82EAB9FB-0FD6-4C73-A54A-77BF27CCF425}" presName="node" presStyleLbl="node1" presStyleIdx="2" presStyleCnt="6">
        <dgm:presLayoutVars>
          <dgm:bulletEnabled val="1"/>
        </dgm:presLayoutVars>
      </dgm:prSet>
      <dgm:spPr/>
    </dgm:pt>
    <dgm:pt modelId="{D08FEA46-F4B6-454F-8ED8-0067622FDD8C}" type="pres">
      <dgm:prSet presAssocID="{DC0CBB13-FC8D-4385-BBA7-B459B086A87E}" presName="sibTrans" presStyleCnt="0"/>
      <dgm:spPr/>
    </dgm:pt>
    <dgm:pt modelId="{FC4502BE-8C38-4EE5-8C3A-44AA9128578E}" type="pres">
      <dgm:prSet presAssocID="{683CD6B3-42AB-4F56-AEBE-556AD4DE7EE2}" presName="node" presStyleLbl="node1" presStyleIdx="3" presStyleCnt="6">
        <dgm:presLayoutVars>
          <dgm:bulletEnabled val="1"/>
        </dgm:presLayoutVars>
      </dgm:prSet>
      <dgm:spPr/>
    </dgm:pt>
    <dgm:pt modelId="{34C81D59-C861-4149-8C3D-229A218E2843}" type="pres">
      <dgm:prSet presAssocID="{63E31B80-21CC-4855-A208-DD4A08EBF154}" presName="sibTrans" presStyleCnt="0"/>
      <dgm:spPr/>
    </dgm:pt>
    <dgm:pt modelId="{8ECFE6D0-5F04-40A5-8710-EDA8269DFA6A}" type="pres">
      <dgm:prSet presAssocID="{3AFD789F-024D-4B61-9980-00F41D504D3E}" presName="node" presStyleLbl="node1" presStyleIdx="4" presStyleCnt="6">
        <dgm:presLayoutVars>
          <dgm:bulletEnabled val="1"/>
        </dgm:presLayoutVars>
      </dgm:prSet>
      <dgm:spPr/>
    </dgm:pt>
    <dgm:pt modelId="{6E348280-F65D-4641-BAE0-E23420D09701}" type="pres">
      <dgm:prSet presAssocID="{45520151-9A8D-4B8A-B78C-777A17A3F376}" presName="sibTrans" presStyleCnt="0"/>
      <dgm:spPr/>
    </dgm:pt>
    <dgm:pt modelId="{A9C7C42E-BCF1-49C3-A2EA-498BDF2B8C49}" type="pres">
      <dgm:prSet presAssocID="{8C010780-D973-44F4-9BC6-8DF422DFD0D0}" presName="node" presStyleLbl="node1" presStyleIdx="5" presStyleCnt="6">
        <dgm:presLayoutVars>
          <dgm:bulletEnabled val="1"/>
        </dgm:presLayoutVars>
      </dgm:prSet>
      <dgm:spPr/>
    </dgm:pt>
  </dgm:ptLst>
  <dgm:cxnLst>
    <dgm:cxn modelId="{A99D7205-85F1-41F8-B6AE-FE36E2AA571B}" type="presOf" srcId="{683CD6B3-42AB-4F56-AEBE-556AD4DE7EE2}" destId="{FC4502BE-8C38-4EE5-8C3A-44AA9128578E}" srcOrd="0" destOrd="0" presId="urn:microsoft.com/office/officeart/2005/8/layout/default"/>
    <dgm:cxn modelId="{2ABD1028-97EB-4872-9A36-ADC26EB1F098}" srcId="{2EA7E294-80E0-4FF1-AC63-E8DBD107606B}" destId="{587D3F8B-5AA0-40B2-8C52-1D423CE6DFFB}" srcOrd="1" destOrd="0" parTransId="{49F22247-2ADD-4447-BA7D-2CFC1EA62946}" sibTransId="{74FBA86A-BF93-4B80-B719-A0C1BF4A34FF}"/>
    <dgm:cxn modelId="{6DEA5D42-D29A-478F-87A1-3509235378C3}" type="presOf" srcId="{8C010780-D973-44F4-9BC6-8DF422DFD0D0}" destId="{A9C7C42E-BCF1-49C3-A2EA-498BDF2B8C49}" srcOrd="0" destOrd="0" presId="urn:microsoft.com/office/officeart/2005/8/layout/default"/>
    <dgm:cxn modelId="{8C0C3C7D-8DAC-4B5D-AA04-798EF7CEB2D7}" type="presOf" srcId="{3AFD789F-024D-4B61-9980-00F41D504D3E}" destId="{8ECFE6D0-5F04-40A5-8710-EDA8269DFA6A}" srcOrd="0" destOrd="0" presId="urn:microsoft.com/office/officeart/2005/8/layout/default"/>
    <dgm:cxn modelId="{A0D2AC84-F561-4FF2-B478-8BECAFDCA1A8}" srcId="{2EA7E294-80E0-4FF1-AC63-E8DBD107606B}" destId="{3AFD789F-024D-4B61-9980-00F41D504D3E}" srcOrd="4" destOrd="0" parTransId="{DE0A28BA-3329-477A-8459-32C5292EF107}" sibTransId="{45520151-9A8D-4B8A-B78C-777A17A3F376}"/>
    <dgm:cxn modelId="{69170294-E040-48E6-A2A6-62E96D92EE6B}" srcId="{2EA7E294-80E0-4FF1-AC63-E8DBD107606B}" destId="{82EAB9FB-0FD6-4C73-A54A-77BF27CCF425}" srcOrd="2" destOrd="0" parTransId="{076D0D82-9C4C-40EF-AC92-269F54EC3E3E}" sibTransId="{DC0CBB13-FC8D-4385-BBA7-B459B086A87E}"/>
    <dgm:cxn modelId="{F0A321AB-52B7-4440-817F-F9D45F79B105}" srcId="{2EA7E294-80E0-4FF1-AC63-E8DBD107606B}" destId="{49855334-2277-46BE-818B-C13A6D037E56}" srcOrd="0" destOrd="0" parTransId="{3A8F046C-3720-4BF8-BDF3-A745D268131C}" sibTransId="{01D2992E-7EE5-4DDD-A91F-D14098B2BC97}"/>
    <dgm:cxn modelId="{2A71C1B9-1D08-494E-A436-DB6BA6565F5D}" type="presOf" srcId="{587D3F8B-5AA0-40B2-8C52-1D423CE6DFFB}" destId="{259E3DE6-7A3E-4ABE-B393-65DCB8FCEC24}" srcOrd="0" destOrd="0" presId="urn:microsoft.com/office/officeart/2005/8/layout/default"/>
    <dgm:cxn modelId="{039549C9-C438-4520-A51A-354277F0A320}" type="presOf" srcId="{82EAB9FB-0FD6-4C73-A54A-77BF27CCF425}" destId="{1FF375D6-4955-4E3A-91D2-ACAE393AB29C}" srcOrd="0" destOrd="0" presId="urn:microsoft.com/office/officeart/2005/8/layout/default"/>
    <dgm:cxn modelId="{43FF21CF-65B6-4A80-96AF-CA125E73249C}" srcId="{2EA7E294-80E0-4FF1-AC63-E8DBD107606B}" destId="{683CD6B3-42AB-4F56-AEBE-556AD4DE7EE2}" srcOrd="3" destOrd="0" parTransId="{E69BDECB-7ABF-4B91-B518-1DA1D2590B7C}" sibTransId="{63E31B80-21CC-4855-A208-DD4A08EBF154}"/>
    <dgm:cxn modelId="{DE93E5E3-54DE-4F3D-AE51-C8750F958667}" type="presOf" srcId="{2EA7E294-80E0-4FF1-AC63-E8DBD107606B}" destId="{A15874A9-A63C-4DCC-BDD7-B2154406AD17}" srcOrd="0" destOrd="0" presId="urn:microsoft.com/office/officeart/2005/8/layout/default"/>
    <dgm:cxn modelId="{B01EA0F2-D3C4-4158-9B50-95FDD0E11D62}" type="presOf" srcId="{49855334-2277-46BE-818B-C13A6D037E56}" destId="{2E4714E4-A469-44CD-B955-F592DBD4B7B1}" srcOrd="0" destOrd="0" presId="urn:microsoft.com/office/officeart/2005/8/layout/default"/>
    <dgm:cxn modelId="{E702A7F6-D3DA-4AE6-ACDD-84BBC9F50E80}" srcId="{2EA7E294-80E0-4FF1-AC63-E8DBD107606B}" destId="{8C010780-D973-44F4-9BC6-8DF422DFD0D0}" srcOrd="5" destOrd="0" parTransId="{5D1DE886-E3D6-44E4-88FF-527A78D8EA72}" sibTransId="{CB3F204D-434C-4788-8F87-06F3796218C4}"/>
    <dgm:cxn modelId="{61812D1F-D7C2-4FFE-8375-FE93F7252486}" type="presParOf" srcId="{A15874A9-A63C-4DCC-BDD7-B2154406AD17}" destId="{2E4714E4-A469-44CD-B955-F592DBD4B7B1}" srcOrd="0" destOrd="0" presId="urn:microsoft.com/office/officeart/2005/8/layout/default"/>
    <dgm:cxn modelId="{9B51449E-EE6E-40A4-9879-285EE362F18B}" type="presParOf" srcId="{A15874A9-A63C-4DCC-BDD7-B2154406AD17}" destId="{3379B45B-58C0-4084-A349-CBD8963244B5}" srcOrd="1" destOrd="0" presId="urn:microsoft.com/office/officeart/2005/8/layout/default"/>
    <dgm:cxn modelId="{697CE2B4-871A-4424-A6DE-800057AE2A2B}" type="presParOf" srcId="{A15874A9-A63C-4DCC-BDD7-B2154406AD17}" destId="{259E3DE6-7A3E-4ABE-B393-65DCB8FCEC24}" srcOrd="2" destOrd="0" presId="urn:microsoft.com/office/officeart/2005/8/layout/default"/>
    <dgm:cxn modelId="{2F7BE986-035B-4206-9150-07D77A54287D}" type="presParOf" srcId="{A15874A9-A63C-4DCC-BDD7-B2154406AD17}" destId="{CE564C18-8C11-46B0-B5FA-01C38216DA6B}" srcOrd="3" destOrd="0" presId="urn:microsoft.com/office/officeart/2005/8/layout/default"/>
    <dgm:cxn modelId="{39025F13-101D-4322-827F-5E7703BFBE77}" type="presParOf" srcId="{A15874A9-A63C-4DCC-BDD7-B2154406AD17}" destId="{1FF375D6-4955-4E3A-91D2-ACAE393AB29C}" srcOrd="4" destOrd="0" presId="urn:microsoft.com/office/officeart/2005/8/layout/default"/>
    <dgm:cxn modelId="{6FFFBD41-CE84-4688-8D76-A07ED085D434}" type="presParOf" srcId="{A15874A9-A63C-4DCC-BDD7-B2154406AD17}" destId="{D08FEA46-F4B6-454F-8ED8-0067622FDD8C}" srcOrd="5" destOrd="0" presId="urn:microsoft.com/office/officeart/2005/8/layout/default"/>
    <dgm:cxn modelId="{9778F043-5EA7-42A6-9931-81B216C86D07}" type="presParOf" srcId="{A15874A9-A63C-4DCC-BDD7-B2154406AD17}" destId="{FC4502BE-8C38-4EE5-8C3A-44AA9128578E}" srcOrd="6" destOrd="0" presId="urn:microsoft.com/office/officeart/2005/8/layout/default"/>
    <dgm:cxn modelId="{74BB5A5C-106B-4EA0-85B3-4CBFBFB60507}" type="presParOf" srcId="{A15874A9-A63C-4DCC-BDD7-B2154406AD17}" destId="{34C81D59-C861-4149-8C3D-229A218E2843}" srcOrd="7" destOrd="0" presId="urn:microsoft.com/office/officeart/2005/8/layout/default"/>
    <dgm:cxn modelId="{5EC0D3CD-3406-4B07-A8C6-DB4A22050255}" type="presParOf" srcId="{A15874A9-A63C-4DCC-BDD7-B2154406AD17}" destId="{8ECFE6D0-5F04-40A5-8710-EDA8269DFA6A}" srcOrd="8" destOrd="0" presId="urn:microsoft.com/office/officeart/2005/8/layout/default"/>
    <dgm:cxn modelId="{08194165-7F3B-400E-8A81-0475255BB5F3}" type="presParOf" srcId="{A15874A9-A63C-4DCC-BDD7-B2154406AD17}" destId="{6E348280-F65D-4641-BAE0-E23420D09701}" srcOrd="9" destOrd="0" presId="urn:microsoft.com/office/officeart/2005/8/layout/default"/>
    <dgm:cxn modelId="{F3A12787-123D-4224-88E4-EB0BA4300AF3}" type="presParOf" srcId="{A15874A9-A63C-4DCC-BDD7-B2154406AD17}" destId="{A9C7C42E-BCF1-49C3-A2EA-498BDF2B8C49}"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43B78A-1362-48D7-B3D1-E1A9F6052578}">
      <dsp:nvSpPr>
        <dsp:cNvPr id="0" name=""/>
        <dsp:cNvSpPr/>
      </dsp:nvSpPr>
      <dsp:spPr>
        <a:xfrm>
          <a:off x="0" y="374810"/>
          <a:ext cx="8112984" cy="816637"/>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29658" tIns="354076" rIns="629658" bIns="120904" numCol="1" spcCol="1270" anchor="t" anchorCtr="0">
          <a:noAutofit/>
        </a:bodyPr>
        <a:lstStyle/>
        <a:p>
          <a:pPr marL="171450" lvl="1" indent="-171450" algn="l" defTabSz="755650">
            <a:lnSpc>
              <a:spcPct val="90000"/>
            </a:lnSpc>
            <a:spcBef>
              <a:spcPct val="0"/>
            </a:spcBef>
            <a:spcAft>
              <a:spcPct val="15000"/>
            </a:spcAft>
            <a:buChar char="•"/>
          </a:pPr>
          <a:r>
            <a:rPr kumimoji="1" lang="ja-JP" altLang="en-US" sz="1700" kern="1200" dirty="0"/>
            <a:t>モデルをグラフィカルに操作できる</a:t>
          </a:r>
        </a:p>
      </dsp:txBody>
      <dsp:txXfrm>
        <a:off x="0" y="374810"/>
        <a:ext cx="8112984" cy="816637"/>
      </dsp:txXfrm>
    </dsp:sp>
    <dsp:sp modelId="{2D851CB3-6D68-47EF-AB1C-6C8C198CF7B6}">
      <dsp:nvSpPr>
        <dsp:cNvPr id="0" name=""/>
        <dsp:cNvSpPr/>
      </dsp:nvSpPr>
      <dsp:spPr>
        <a:xfrm>
          <a:off x="405649" y="123889"/>
          <a:ext cx="5679088" cy="5018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4656" tIns="0" rIns="214656" bIns="0" numCol="1" spcCol="1270" anchor="ctr" anchorCtr="0">
          <a:noAutofit/>
        </a:bodyPr>
        <a:lstStyle/>
        <a:p>
          <a:pPr marL="0" lvl="0" indent="0" algn="l" defTabSz="755650">
            <a:lnSpc>
              <a:spcPct val="90000"/>
            </a:lnSpc>
            <a:spcBef>
              <a:spcPct val="0"/>
            </a:spcBef>
            <a:spcAft>
              <a:spcPct val="35000"/>
            </a:spcAft>
            <a:buNone/>
          </a:pPr>
          <a:r>
            <a:rPr kumimoji="1" lang="ja-JP" altLang="en-US" sz="1700" kern="1200" dirty="0"/>
            <a:t>メリット①　モデリング言語</a:t>
          </a:r>
        </a:p>
      </dsp:txBody>
      <dsp:txXfrm>
        <a:off x="430147" y="148387"/>
        <a:ext cx="5630092" cy="452844"/>
      </dsp:txXfrm>
    </dsp:sp>
    <dsp:sp modelId="{167C30CC-907B-42A7-9810-B7567742ED33}">
      <dsp:nvSpPr>
        <dsp:cNvPr id="0" name=""/>
        <dsp:cNvSpPr/>
      </dsp:nvSpPr>
      <dsp:spPr>
        <a:xfrm>
          <a:off x="0" y="1534167"/>
          <a:ext cx="8112984" cy="816637"/>
        </a:xfrm>
        <a:prstGeom prst="rect">
          <a:avLst/>
        </a:prstGeom>
        <a:solidFill>
          <a:schemeClr val="lt1">
            <a:alpha val="90000"/>
            <a:hueOff val="0"/>
            <a:satOff val="0"/>
            <a:lumOff val="0"/>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29658" tIns="354076" rIns="629658" bIns="120904" numCol="1" spcCol="1270" anchor="t" anchorCtr="0">
          <a:noAutofit/>
        </a:bodyPr>
        <a:lstStyle/>
        <a:p>
          <a:pPr marL="171450" lvl="1" indent="-171450" algn="l" defTabSz="755650">
            <a:lnSpc>
              <a:spcPct val="90000"/>
            </a:lnSpc>
            <a:spcBef>
              <a:spcPct val="0"/>
            </a:spcBef>
            <a:spcAft>
              <a:spcPct val="15000"/>
            </a:spcAft>
            <a:buChar char="•"/>
          </a:pPr>
          <a:r>
            <a:rPr kumimoji="1" lang="ja-JP" altLang="en-US" sz="1700" kern="1200" dirty="0"/>
            <a:t>モデルが計算の順序に依存しない</a:t>
          </a:r>
        </a:p>
      </dsp:txBody>
      <dsp:txXfrm>
        <a:off x="0" y="1534167"/>
        <a:ext cx="8112984" cy="816637"/>
      </dsp:txXfrm>
    </dsp:sp>
    <dsp:sp modelId="{F83C8E55-EA1B-45D6-9481-CDB7F0D5D522}">
      <dsp:nvSpPr>
        <dsp:cNvPr id="0" name=""/>
        <dsp:cNvSpPr/>
      </dsp:nvSpPr>
      <dsp:spPr>
        <a:xfrm>
          <a:off x="405649" y="1283247"/>
          <a:ext cx="5679088" cy="501840"/>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4656" tIns="0" rIns="214656" bIns="0" numCol="1" spcCol="1270" anchor="ctr" anchorCtr="0">
          <a:noAutofit/>
        </a:bodyPr>
        <a:lstStyle/>
        <a:p>
          <a:pPr marL="0" lvl="0" indent="0" algn="l" defTabSz="755650">
            <a:lnSpc>
              <a:spcPct val="90000"/>
            </a:lnSpc>
            <a:spcBef>
              <a:spcPct val="0"/>
            </a:spcBef>
            <a:spcAft>
              <a:spcPct val="35000"/>
            </a:spcAft>
            <a:buNone/>
          </a:pPr>
          <a:r>
            <a:rPr kumimoji="1" lang="ja-JP" altLang="en-US" sz="1700" kern="1200" dirty="0"/>
            <a:t>メリット②　非因果モデル</a:t>
          </a:r>
        </a:p>
      </dsp:txBody>
      <dsp:txXfrm>
        <a:off x="430147" y="1307745"/>
        <a:ext cx="5630092" cy="452844"/>
      </dsp:txXfrm>
    </dsp:sp>
    <dsp:sp modelId="{0B822F00-F798-48D6-A72C-D945334D8A57}">
      <dsp:nvSpPr>
        <dsp:cNvPr id="0" name=""/>
        <dsp:cNvSpPr/>
      </dsp:nvSpPr>
      <dsp:spPr>
        <a:xfrm>
          <a:off x="0" y="2693525"/>
          <a:ext cx="8112984" cy="816637"/>
        </a:xfrm>
        <a:prstGeom prst="rect">
          <a:avLst/>
        </a:prstGeom>
        <a:solidFill>
          <a:schemeClr val="lt1">
            <a:alpha val="90000"/>
            <a:hueOff val="0"/>
            <a:satOff val="0"/>
            <a:lumOff val="0"/>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29658" tIns="354076" rIns="629658" bIns="120904" numCol="1" spcCol="1270" anchor="t" anchorCtr="0">
          <a:noAutofit/>
        </a:bodyPr>
        <a:lstStyle/>
        <a:p>
          <a:pPr marL="171450" lvl="1" indent="-171450" algn="l" defTabSz="755650">
            <a:lnSpc>
              <a:spcPct val="90000"/>
            </a:lnSpc>
            <a:spcBef>
              <a:spcPct val="0"/>
            </a:spcBef>
            <a:spcAft>
              <a:spcPct val="15000"/>
            </a:spcAft>
            <a:buChar char="•"/>
          </a:pPr>
          <a:r>
            <a:rPr kumimoji="1" lang="ja-JP" altLang="en-US" sz="1700" kern="1200" dirty="0"/>
            <a:t>物理現象を表すための変数、オペレータが数多く存在する</a:t>
          </a:r>
        </a:p>
      </dsp:txBody>
      <dsp:txXfrm>
        <a:off x="0" y="2693525"/>
        <a:ext cx="8112984" cy="816637"/>
      </dsp:txXfrm>
    </dsp:sp>
    <dsp:sp modelId="{7198A9CD-3854-4A3A-9FBD-9F73222FAB10}">
      <dsp:nvSpPr>
        <dsp:cNvPr id="0" name=""/>
        <dsp:cNvSpPr/>
      </dsp:nvSpPr>
      <dsp:spPr>
        <a:xfrm>
          <a:off x="405649" y="2442605"/>
          <a:ext cx="5679088" cy="501840"/>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4656" tIns="0" rIns="214656" bIns="0" numCol="1" spcCol="1270" anchor="ctr" anchorCtr="0">
          <a:noAutofit/>
        </a:bodyPr>
        <a:lstStyle/>
        <a:p>
          <a:pPr marL="0" lvl="0" indent="0" algn="l" defTabSz="755650">
            <a:lnSpc>
              <a:spcPct val="90000"/>
            </a:lnSpc>
            <a:spcBef>
              <a:spcPct val="0"/>
            </a:spcBef>
            <a:spcAft>
              <a:spcPct val="35000"/>
            </a:spcAft>
            <a:buNone/>
          </a:pPr>
          <a:r>
            <a:rPr kumimoji="1" lang="ja-JP" altLang="en-US" sz="1700" kern="1200" dirty="0"/>
            <a:t>メリット③　物理現象を表す様々な変数、オペレータ</a:t>
          </a:r>
        </a:p>
      </dsp:txBody>
      <dsp:txXfrm>
        <a:off x="430147" y="2467103"/>
        <a:ext cx="5630092" cy="452844"/>
      </dsp:txXfrm>
    </dsp:sp>
    <dsp:sp modelId="{47E86C26-484D-460B-AA87-5B235CE7CE62}">
      <dsp:nvSpPr>
        <dsp:cNvPr id="0" name=""/>
        <dsp:cNvSpPr/>
      </dsp:nvSpPr>
      <dsp:spPr>
        <a:xfrm>
          <a:off x="0" y="3852882"/>
          <a:ext cx="8112984" cy="816637"/>
        </a:xfrm>
        <a:prstGeom prst="rect">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29658" tIns="354076" rIns="629658" bIns="120904" numCol="1" spcCol="1270" anchor="t" anchorCtr="0">
          <a:noAutofit/>
        </a:bodyPr>
        <a:lstStyle/>
        <a:p>
          <a:pPr marL="171450" lvl="1" indent="-171450" algn="l" defTabSz="755650">
            <a:lnSpc>
              <a:spcPct val="90000"/>
            </a:lnSpc>
            <a:spcBef>
              <a:spcPct val="0"/>
            </a:spcBef>
            <a:spcAft>
              <a:spcPct val="15000"/>
            </a:spcAft>
            <a:buChar char="•"/>
          </a:pPr>
          <a:r>
            <a:rPr kumimoji="1" lang="en-US" altLang="ja-JP" sz="1700" kern="1200" dirty="0"/>
            <a:t>Modelica Standard Library</a:t>
          </a:r>
          <a:r>
            <a:rPr kumimoji="1" lang="ja-JP" altLang="en-US" sz="1700" kern="1200" dirty="0"/>
            <a:t>や数々の商用ライブラリがある</a:t>
          </a:r>
        </a:p>
      </dsp:txBody>
      <dsp:txXfrm>
        <a:off x="0" y="3852882"/>
        <a:ext cx="8112984" cy="816637"/>
      </dsp:txXfrm>
    </dsp:sp>
    <dsp:sp modelId="{C965E1E1-43D9-4744-802D-17A245085176}">
      <dsp:nvSpPr>
        <dsp:cNvPr id="0" name=""/>
        <dsp:cNvSpPr/>
      </dsp:nvSpPr>
      <dsp:spPr>
        <a:xfrm>
          <a:off x="405649" y="3601962"/>
          <a:ext cx="5679088" cy="50184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4656" tIns="0" rIns="214656" bIns="0" numCol="1" spcCol="1270" anchor="ctr" anchorCtr="0">
          <a:noAutofit/>
        </a:bodyPr>
        <a:lstStyle/>
        <a:p>
          <a:pPr marL="0" lvl="0" indent="0" algn="l" defTabSz="755650">
            <a:lnSpc>
              <a:spcPct val="90000"/>
            </a:lnSpc>
            <a:spcBef>
              <a:spcPct val="0"/>
            </a:spcBef>
            <a:spcAft>
              <a:spcPct val="35000"/>
            </a:spcAft>
            <a:buNone/>
          </a:pPr>
          <a:r>
            <a:rPr kumimoji="1" lang="ja-JP" altLang="en-US" sz="1700" kern="1200" dirty="0"/>
            <a:t>メリット④　豊富なライブラリ</a:t>
          </a:r>
        </a:p>
      </dsp:txBody>
      <dsp:txXfrm>
        <a:off x="430147" y="3626460"/>
        <a:ext cx="5630092" cy="4528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4714E4-A469-44CD-B955-F592DBD4B7B1}">
      <dsp:nvSpPr>
        <dsp:cNvPr id="0" name=""/>
        <dsp:cNvSpPr/>
      </dsp:nvSpPr>
      <dsp:spPr>
        <a:xfrm>
          <a:off x="752280" y="1629"/>
          <a:ext cx="1666304" cy="99978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kumimoji="1" lang="ja-JP" altLang="en-US" sz="2800" kern="1200" dirty="0"/>
            <a:t>電気</a:t>
          </a:r>
        </a:p>
      </dsp:txBody>
      <dsp:txXfrm>
        <a:off x="752280" y="1629"/>
        <a:ext cx="1666304" cy="999782"/>
      </dsp:txXfrm>
    </dsp:sp>
    <dsp:sp modelId="{259E3DE6-7A3E-4ABE-B393-65DCB8FCEC24}">
      <dsp:nvSpPr>
        <dsp:cNvPr id="0" name=""/>
        <dsp:cNvSpPr/>
      </dsp:nvSpPr>
      <dsp:spPr>
        <a:xfrm>
          <a:off x="2585215" y="1629"/>
          <a:ext cx="1666304" cy="999782"/>
        </a:xfrm>
        <a:prstGeom prst="rect">
          <a:avLst/>
        </a:prstGeom>
        <a:solidFill>
          <a:srgbClr val="FF996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kumimoji="1" lang="ja-JP" altLang="en-US" sz="2800" kern="1200" dirty="0"/>
            <a:t>熱</a:t>
          </a:r>
        </a:p>
      </dsp:txBody>
      <dsp:txXfrm>
        <a:off x="2585215" y="1629"/>
        <a:ext cx="1666304" cy="999782"/>
      </dsp:txXfrm>
    </dsp:sp>
    <dsp:sp modelId="{1FF375D6-4955-4E3A-91D2-ACAE393AB29C}">
      <dsp:nvSpPr>
        <dsp:cNvPr id="0" name=""/>
        <dsp:cNvSpPr/>
      </dsp:nvSpPr>
      <dsp:spPr>
        <a:xfrm>
          <a:off x="752280" y="1168042"/>
          <a:ext cx="1666304" cy="999782"/>
        </a:xfrm>
        <a:prstGeom prst="rect">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kumimoji="1" lang="ja-JP" altLang="en-US" sz="2800" kern="1200" dirty="0"/>
            <a:t>流体</a:t>
          </a:r>
        </a:p>
      </dsp:txBody>
      <dsp:txXfrm>
        <a:off x="752280" y="1168042"/>
        <a:ext cx="1666304" cy="999782"/>
      </dsp:txXfrm>
    </dsp:sp>
    <dsp:sp modelId="{FC4502BE-8C38-4EE5-8C3A-44AA9128578E}">
      <dsp:nvSpPr>
        <dsp:cNvPr id="0" name=""/>
        <dsp:cNvSpPr/>
      </dsp:nvSpPr>
      <dsp:spPr>
        <a:xfrm>
          <a:off x="2585215" y="1168042"/>
          <a:ext cx="1666304" cy="999782"/>
        </a:xfrm>
        <a:prstGeom prst="rect">
          <a:avLst/>
        </a:prstGeom>
        <a:solidFill>
          <a:srgbClr val="CCCC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kumimoji="1" lang="ja-JP" altLang="en-US" sz="2800" kern="1200" dirty="0"/>
            <a:t>磁気</a:t>
          </a:r>
        </a:p>
      </dsp:txBody>
      <dsp:txXfrm>
        <a:off x="2585215" y="1168042"/>
        <a:ext cx="1666304" cy="999782"/>
      </dsp:txXfrm>
    </dsp:sp>
    <dsp:sp modelId="{8ECFE6D0-5F04-40A5-8710-EDA8269DFA6A}">
      <dsp:nvSpPr>
        <dsp:cNvPr id="0" name=""/>
        <dsp:cNvSpPr/>
      </dsp:nvSpPr>
      <dsp:spPr>
        <a:xfrm>
          <a:off x="752280" y="2334455"/>
          <a:ext cx="1666304" cy="999782"/>
        </a:xfrm>
        <a:prstGeom prst="rect">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kumimoji="1" lang="ja-JP" altLang="en-US" sz="2800" kern="1200" dirty="0"/>
            <a:t>並進運動</a:t>
          </a:r>
        </a:p>
      </dsp:txBody>
      <dsp:txXfrm>
        <a:off x="752280" y="2334455"/>
        <a:ext cx="1666304" cy="999782"/>
      </dsp:txXfrm>
    </dsp:sp>
    <dsp:sp modelId="{A9C7C42E-BCF1-49C3-A2EA-498BDF2B8C49}">
      <dsp:nvSpPr>
        <dsp:cNvPr id="0" name=""/>
        <dsp:cNvSpPr/>
      </dsp:nvSpPr>
      <dsp:spPr>
        <a:xfrm>
          <a:off x="2585215" y="2334455"/>
          <a:ext cx="1666304" cy="999782"/>
        </a:xfrm>
        <a:prstGeom prst="rect">
          <a:avLst/>
        </a:prstGeom>
        <a:solidFill>
          <a:srgbClr val="CC00F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kumimoji="1" lang="ja-JP" altLang="en-US" sz="2800" kern="1200" dirty="0"/>
            <a:t>回転運動</a:t>
          </a:r>
        </a:p>
      </dsp:txBody>
      <dsp:txXfrm>
        <a:off x="2585215" y="2334455"/>
        <a:ext cx="1666304" cy="99978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670700-DA66-4BAD-8F9F-A4A758D36ABA}" type="datetimeFigureOut">
              <a:rPr kumimoji="1" lang="ja-JP" altLang="en-US" smtClean="0"/>
              <a:t>2022/3/3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B297E9-C6BE-4C79-AE8A-01C8A877B6AC}" type="slidenum">
              <a:rPr kumimoji="1" lang="ja-JP" altLang="en-US" smtClean="0"/>
              <a:t>‹#›</a:t>
            </a:fld>
            <a:endParaRPr kumimoji="1" lang="ja-JP" altLang="en-US"/>
          </a:p>
        </p:txBody>
      </p:sp>
    </p:spTree>
    <p:extLst>
      <p:ext uri="{BB962C8B-B14F-4D97-AF65-F5344CB8AC3E}">
        <p14:creationId xmlns:p14="http://schemas.microsoft.com/office/powerpoint/2010/main" val="229137339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40A934-6052-47D7-9600-E017EFD518D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3567CB88-D2AC-4759-A0FB-979F04B4A7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F327D2F-D218-4DB3-A496-FC51084D5390}"/>
              </a:ext>
            </a:extLst>
          </p:cNvPr>
          <p:cNvSpPr>
            <a:spLocks noGrp="1"/>
          </p:cNvSpPr>
          <p:nvPr>
            <p:ph type="dt" sz="half" idx="10"/>
          </p:nvPr>
        </p:nvSpPr>
        <p:spPr/>
        <p:txBody>
          <a:bodyPr/>
          <a:lstStyle/>
          <a:p>
            <a:fld id="{8C7CD75D-5D39-4864-BA19-483584E59DC6}" type="datetime1">
              <a:rPr kumimoji="1" lang="ja-JP" altLang="en-US" smtClean="0"/>
              <a:t>2022/3/3</a:t>
            </a:fld>
            <a:endParaRPr kumimoji="1" lang="ja-JP" altLang="en-US"/>
          </a:p>
        </p:txBody>
      </p:sp>
      <p:sp>
        <p:nvSpPr>
          <p:cNvPr id="5" name="フッター プレースホルダー 4">
            <a:extLst>
              <a:ext uri="{FF2B5EF4-FFF2-40B4-BE49-F238E27FC236}">
                <a16:creationId xmlns:a16="http://schemas.microsoft.com/office/drawing/2014/main" id="{D5CE8AFA-1A69-423A-AE33-53D4B86E36E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631D19D-2B03-4CD1-904A-35788E90CF51}"/>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698208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9F8C32-40DD-4764-AA14-CA340E88402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B25EDB7-B389-43DE-88B0-2E43F12A705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4750E22-4C4B-417A-8C48-347CB348ECFB}"/>
              </a:ext>
            </a:extLst>
          </p:cNvPr>
          <p:cNvSpPr>
            <a:spLocks noGrp="1"/>
          </p:cNvSpPr>
          <p:nvPr>
            <p:ph type="dt" sz="half" idx="10"/>
          </p:nvPr>
        </p:nvSpPr>
        <p:spPr/>
        <p:txBody>
          <a:bodyPr/>
          <a:lstStyle/>
          <a:p>
            <a:fld id="{1C307E19-2163-42CA-82DC-48CC766E044B}" type="datetime1">
              <a:rPr kumimoji="1" lang="ja-JP" altLang="en-US" smtClean="0"/>
              <a:t>2022/3/3</a:t>
            </a:fld>
            <a:endParaRPr kumimoji="1" lang="ja-JP" altLang="en-US"/>
          </a:p>
        </p:txBody>
      </p:sp>
      <p:sp>
        <p:nvSpPr>
          <p:cNvPr id="5" name="フッター プレースホルダー 4">
            <a:extLst>
              <a:ext uri="{FF2B5EF4-FFF2-40B4-BE49-F238E27FC236}">
                <a16:creationId xmlns:a16="http://schemas.microsoft.com/office/drawing/2014/main" id="{2C19161E-7AEC-4345-BBC9-3BC233DE100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6EA905A-EBB0-4E40-9913-3C0464FD4749}"/>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291043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A876662-0CE9-49E9-AC02-EE7ACC657BC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6FE2065-03F0-48E5-82DF-EC7EEE0207D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1B9FF21-774F-48FE-A04C-9E8A7F644356}"/>
              </a:ext>
            </a:extLst>
          </p:cNvPr>
          <p:cNvSpPr>
            <a:spLocks noGrp="1"/>
          </p:cNvSpPr>
          <p:nvPr>
            <p:ph type="dt" sz="half" idx="10"/>
          </p:nvPr>
        </p:nvSpPr>
        <p:spPr/>
        <p:txBody>
          <a:bodyPr/>
          <a:lstStyle/>
          <a:p>
            <a:fld id="{0C48A713-F20E-46DB-BBA7-BA87B95082A3}" type="datetime1">
              <a:rPr kumimoji="1" lang="ja-JP" altLang="en-US" smtClean="0"/>
              <a:t>2022/3/3</a:t>
            </a:fld>
            <a:endParaRPr kumimoji="1" lang="ja-JP" altLang="en-US"/>
          </a:p>
        </p:txBody>
      </p:sp>
      <p:sp>
        <p:nvSpPr>
          <p:cNvPr id="5" name="フッター プレースホルダー 4">
            <a:extLst>
              <a:ext uri="{FF2B5EF4-FFF2-40B4-BE49-F238E27FC236}">
                <a16:creationId xmlns:a16="http://schemas.microsoft.com/office/drawing/2014/main" id="{9D32535A-4B89-476F-B51B-EC1413A240C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260F05-0529-4B2A-B354-E1AB043C95D1}"/>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356541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14AC56-2C6E-4FD6-AC2A-C0C7474C804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04E7051-D2C1-4B63-BA62-A08EA433436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E25CE84-A884-4ACE-B6EE-7E97B7475653}"/>
              </a:ext>
            </a:extLst>
          </p:cNvPr>
          <p:cNvSpPr>
            <a:spLocks noGrp="1"/>
          </p:cNvSpPr>
          <p:nvPr>
            <p:ph type="dt" sz="half" idx="10"/>
          </p:nvPr>
        </p:nvSpPr>
        <p:spPr/>
        <p:txBody>
          <a:bodyPr/>
          <a:lstStyle/>
          <a:p>
            <a:fld id="{FFE92058-C063-4892-89E0-629CA4ED9E07}" type="datetime1">
              <a:rPr kumimoji="1" lang="ja-JP" altLang="en-US" smtClean="0"/>
              <a:t>2022/3/3</a:t>
            </a:fld>
            <a:endParaRPr kumimoji="1" lang="ja-JP" altLang="en-US"/>
          </a:p>
        </p:txBody>
      </p:sp>
      <p:sp>
        <p:nvSpPr>
          <p:cNvPr id="5" name="フッター プレースホルダー 4">
            <a:extLst>
              <a:ext uri="{FF2B5EF4-FFF2-40B4-BE49-F238E27FC236}">
                <a16:creationId xmlns:a16="http://schemas.microsoft.com/office/drawing/2014/main" id="{EBCBC0D2-F1DA-4C16-85D1-974CF48BC80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BD1951C-19F9-4BB8-96D6-46797F90203F}"/>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863939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00A678-F443-4FEA-93D6-3926EB7E42D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BDD3B79-A0F7-4C8D-918D-88BDE69250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3E71825-7DD8-4B80-96D1-977008B856B9}"/>
              </a:ext>
            </a:extLst>
          </p:cNvPr>
          <p:cNvSpPr>
            <a:spLocks noGrp="1"/>
          </p:cNvSpPr>
          <p:nvPr>
            <p:ph type="dt" sz="half" idx="10"/>
          </p:nvPr>
        </p:nvSpPr>
        <p:spPr/>
        <p:txBody>
          <a:bodyPr/>
          <a:lstStyle/>
          <a:p>
            <a:fld id="{130C667B-2598-4471-9768-C5333B4E3B3A}" type="datetime1">
              <a:rPr kumimoji="1" lang="ja-JP" altLang="en-US" smtClean="0"/>
              <a:t>2022/3/3</a:t>
            </a:fld>
            <a:endParaRPr kumimoji="1" lang="ja-JP" altLang="en-US"/>
          </a:p>
        </p:txBody>
      </p:sp>
      <p:sp>
        <p:nvSpPr>
          <p:cNvPr id="5" name="フッター プレースホルダー 4">
            <a:extLst>
              <a:ext uri="{FF2B5EF4-FFF2-40B4-BE49-F238E27FC236}">
                <a16:creationId xmlns:a16="http://schemas.microsoft.com/office/drawing/2014/main" id="{5CED311E-FAA6-4C7D-9FC2-BC675C72336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C4D0E2E-8245-4907-96CA-10999815D43E}"/>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321063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5D23ED-03EA-4F07-87E3-28D2640C745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DF3938E-99C2-4825-ABC3-D707D0C368D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2B3DC81-B6AF-47A5-9EE9-0C3D54421CD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C78BECE-026B-4F33-8924-AD8452F95547}"/>
              </a:ext>
            </a:extLst>
          </p:cNvPr>
          <p:cNvSpPr>
            <a:spLocks noGrp="1"/>
          </p:cNvSpPr>
          <p:nvPr>
            <p:ph type="dt" sz="half" idx="10"/>
          </p:nvPr>
        </p:nvSpPr>
        <p:spPr/>
        <p:txBody>
          <a:bodyPr/>
          <a:lstStyle/>
          <a:p>
            <a:fld id="{0FDAB949-15F5-4ABF-BB00-18FEF780E713}" type="datetime1">
              <a:rPr kumimoji="1" lang="ja-JP" altLang="en-US" smtClean="0"/>
              <a:t>2022/3/3</a:t>
            </a:fld>
            <a:endParaRPr kumimoji="1" lang="ja-JP" altLang="en-US"/>
          </a:p>
        </p:txBody>
      </p:sp>
      <p:sp>
        <p:nvSpPr>
          <p:cNvPr id="6" name="フッター プレースホルダー 5">
            <a:extLst>
              <a:ext uri="{FF2B5EF4-FFF2-40B4-BE49-F238E27FC236}">
                <a16:creationId xmlns:a16="http://schemas.microsoft.com/office/drawing/2014/main" id="{49783764-5DB0-4331-BA1F-9C2D17E5972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27F6C2E-6C8F-41C1-B48C-2292951331AD}"/>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740398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019687-F0F8-411B-B519-E0AE83C5CEA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486F68B-292D-4F65-9707-BC2217D314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74F2048-6469-4F18-8B58-31750801BC0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E6D5D63-E489-48AC-A362-55DB02899B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48F1C4A-5767-4EC0-85C8-571505755EB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C9ACD47-787F-4BE6-B29B-B3CFFDE55A9C}"/>
              </a:ext>
            </a:extLst>
          </p:cNvPr>
          <p:cNvSpPr>
            <a:spLocks noGrp="1"/>
          </p:cNvSpPr>
          <p:nvPr>
            <p:ph type="dt" sz="half" idx="10"/>
          </p:nvPr>
        </p:nvSpPr>
        <p:spPr/>
        <p:txBody>
          <a:bodyPr/>
          <a:lstStyle/>
          <a:p>
            <a:fld id="{BFA3EF9D-1463-4821-9ADE-47DF05549453}" type="datetime1">
              <a:rPr kumimoji="1" lang="ja-JP" altLang="en-US" smtClean="0"/>
              <a:t>2022/3/3</a:t>
            </a:fld>
            <a:endParaRPr kumimoji="1" lang="ja-JP" altLang="en-US"/>
          </a:p>
        </p:txBody>
      </p:sp>
      <p:sp>
        <p:nvSpPr>
          <p:cNvPr id="8" name="フッター プレースホルダー 7">
            <a:extLst>
              <a:ext uri="{FF2B5EF4-FFF2-40B4-BE49-F238E27FC236}">
                <a16:creationId xmlns:a16="http://schemas.microsoft.com/office/drawing/2014/main" id="{BD4D869A-6245-47EA-826A-11903CEDCDF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B8A9AF0-6356-40A0-8941-4F93A45D9286}"/>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605739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0760D9-6747-4690-8F9A-C5AE1864B4E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2837AA8-1B7A-4F48-99C3-675552A1621E}"/>
              </a:ext>
            </a:extLst>
          </p:cNvPr>
          <p:cNvSpPr>
            <a:spLocks noGrp="1"/>
          </p:cNvSpPr>
          <p:nvPr>
            <p:ph type="dt" sz="half" idx="10"/>
          </p:nvPr>
        </p:nvSpPr>
        <p:spPr/>
        <p:txBody>
          <a:bodyPr/>
          <a:lstStyle/>
          <a:p>
            <a:fld id="{4586F5B6-9586-4E05-85A5-BC7C32648190}" type="datetime1">
              <a:rPr kumimoji="1" lang="ja-JP" altLang="en-US" smtClean="0"/>
              <a:t>2022/3/3</a:t>
            </a:fld>
            <a:endParaRPr kumimoji="1" lang="ja-JP" altLang="en-US"/>
          </a:p>
        </p:txBody>
      </p:sp>
      <p:sp>
        <p:nvSpPr>
          <p:cNvPr id="4" name="フッター プレースホルダー 3">
            <a:extLst>
              <a:ext uri="{FF2B5EF4-FFF2-40B4-BE49-F238E27FC236}">
                <a16:creationId xmlns:a16="http://schemas.microsoft.com/office/drawing/2014/main" id="{8AEAC055-ADBD-47BF-A7E2-EE031ABE577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88EF311-DAB4-4685-91A4-BDE1EF3D5E04}"/>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599331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2C283A7-F09B-44DA-AE34-70823E7FCA2A}"/>
              </a:ext>
            </a:extLst>
          </p:cNvPr>
          <p:cNvSpPr>
            <a:spLocks noGrp="1"/>
          </p:cNvSpPr>
          <p:nvPr>
            <p:ph type="dt" sz="half" idx="10"/>
          </p:nvPr>
        </p:nvSpPr>
        <p:spPr/>
        <p:txBody>
          <a:bodyPr/>
          <a:lstStyle/>
          <a:p>
            <a:fld id="{76504571-7FEB-4311-BB38-1994795B53A0}" type="datetime1">
              <a:rPr kumimoji="1" lang="ja-JP" altLang="en-US" smtClean="0"/>
              <a:t>2022/3/3</a:t>
            </a:fld>
            <a:endParaRPr kumimoji="1" lang="ja-JP" altLang="en-US"/>
          </a:p>
        </p:txBody>
      </p:sp>
      <p:sp>
        <p:nvSpPr>
          <p:cNvPr id="3" name="フッター プレースホルダー 2">
            <a:extLst>
              <a:ext uri="{FF2B5EF4-FFF2-40B4-BE49-F238E27FC236}">
                <a16:creationId xmlns:a16="http://schemas.microsoft.com/office/drawing/2014/main" id="{BD19F830-754F-4C18-8FE4-2F04D270AA7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F30F06F-B6C9-459E-9D53-161CC5800883}"/>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775905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039C46-50B8-4DD5-BF93-3CBBC0EBABD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AC67650-298A-4F61-B23F-88F3E8456A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BAF77E6-1E08-4613-B05D-57C5EDE232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D6E41A3-42D9-4D44-A093-4D97E3D0DEDF}"/>
              </a:ext>
            </a:extLst>
          </p:cNvPr>
          <p:cNvSpPr>
            <a:spLocks noGrp="1"/>
          </p:cNvSpPr>
          <p:nvPr>
            <p:ph type="dt" sz="half" idx="10"/>
          </p:nvPr>
        </p:nvSpPr>
        <p:spPr/>
        <p:txBody>
          <a:bodyPr/>
          <a:lstStyle/>
          <a:p>
            <a:fld id="{F5C721FD-BC0F-4FE9-9E95-F806C64C8B82}" type="datetime1">
              <a:rPr kumimoji="1" lang="ja-JP" altLang="en-US" smtClean="0"/>
              <a:t>2022/3/3</a:t>
            </a:fld>
            <a:endParaRPr kumimoji="1" lang="ja-JP" altLang="en-US"/>
          </a:p>
        </p:txBody>
      </p:sp>
      <p:sp>
        <p:nvSpPr>
          <p:cNvPr id="6" name="フッター プレースホルダー 5">
            <a:extLst>
              <a:ext uri="{FF2B5EF4-FFF2-40B4-BE49-F238E27FC236}">
                <a16:creationId xmlns:a16="http://schemas.microsoft.com/office/drawing/2014/main" id="{35791E1E-DDBA-44B3-9ED6-75CDC9639CF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FA0BBAC-041B-4530-8DE5-67BB03F942B4}"/>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296990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2961A6-5FD9-4DD1-9399-79025E702D7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8E8218E-30F7-4056-BD7E-9E862E2C6E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6A51302-49EB-4A71-8C42-03C06785F9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22867D7-B298-4F34-BF60-7897C1D26B0C}"/>
              </a:ext>
            </a:extLst>
          </p:cNvPr>
          <p:cNvSpPr>
            <a:spLocks noGrp="1"/>
          </p:cNvSpPr>
          <p:nvPr>
            <p:ph type="dt" sz="half" idx="10"/>
          </p:nvPr>
        </p:nvSpPr>
        <p:spPr/>
        <p:txBody>
          <a:bodyPr/>
          <a:lstStyle/>
          <a:p>
            <a:fld id="{77542B22-E5B0-40C6-9DA2-3A5D4E7B0D80}" type="datetime1">
              <a:rPr kumimoji="1" lang="ja-JP" altLang="en-US" smtClean="0"/>
              <a:t>2022/3/3</a:t>
            </a:fld>
            <a:endParaRPr kumimoji="1" lang="ja-JP" altLang="en-US"/>
          </a:p>
        </p:txBody>
      </p:sp>
      <p:sp>
        <p:nvSpPr>
          <p:cNvPr id="6" name="フッター プレースホルダー 5">
            <a:extLst>
              <a:ext uri="{FF2B5EF4-FFF2-40B4-BE49-F238E27FC236}">
                <a16:creationId xmlns:a16="http://schemas.microsoft.com/office/drawing/2014/main" id="{42E40EFE-69CF-4922-A072-21BEA5904E0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23CBFBD-4D74-4C68-B5BD-F1D021B97C39}"/>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405259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D3DF858-0510-483E-A45F-3B55021841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1E53387-6A73-4453-AABC-8B3D4C3145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A47AD39-5B31-4CF5-81B8-8F59795ECF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100500-5C7E-429C-8088-58F3D6003A7E}" type="datetime1">
              <a:rPr kumimoji="1" lang="ja-JP" altLang="en-US" smtClean="0"/>
              <a:t>2022/3/3</a:t>
            </a:fld>
            <a:endParaRPr kumimoji="1" lang="ja-JP" altLang="en-US"/>
          </a:p>
        </p:txBody>
      </p:sp>
      <p:sp>
        <p:nvSpPr>
          <p:cNvPr id="5" name="フッター プレースホルダー 4">
            <a:extLst>
              <a:ext uri="{FF2B5EF4-FFF2-40B4-BE49-F238E27FC236}">
                <a16:creationId xmlns:a16="http://schemas.microsoft.com/office/drawing/2014/main" id="{1BF83D56-A9B3-4EDF-BFEA-EBC848414D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DCF5551-4BBA-4B6C-8390-6BC3D9EA83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131731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2.0/"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3.png"/><Relationship Id="rId3" Type="http://schemas.openxmlformats.org/officeDocument/2006/relationships/image" Target="../media/image26.png"/><Relationship Id="rId7" Type="http://schemas.openxmlformats.org/officeDocument/2006/relationships/image" Target="../media/image29.png"/><Relationship Id="rId12" Type="http://schemas.openxmlformats.org/officeDocument/2006/relationships/image" Target="../media/image32.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23.png"/><Relationship Id="rId4" Type="http://schemas.openxmlformats.org/officeDocument/2006/relationships/image" Target="../media/image27.png"/><Relationship Id="rId9" Type="http://schemas.openxmlformats.org/officeDocument/2006/relationships/image" Target="../media/image300.png"/><Relationship Id="rId14" Type="http://schemas.openxmlformats.org/officeDocument/2006/relationships/image" Target="../media/image3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hyperlink" Target="https://mbe.modelica.university/components/connector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1F0A6FEE-5F30-47CD-92B6-24311CE0EC92}"/>
              </a:ext>
            </a:extLst>
          </p:cNvPr>
          <p:cNvSpPr txBox="1"/>
          <p:nvPr/>
        </p:nvSpPr>
        <p:spPr>
          <a:xfrm>
            <a:off x="905809" y="1748268"/>
            <a:ext cx="10676321" cy="830997"/>
          </a:xfrm>
          <a:prstGeom prst="rect">
            <a:avLst/>
          </a:prstGeom>
          <a:noFill/>
        </p:spPr>
        <p:txBody>
          <a:bodyPr wrap="none" rtlCol="0">
            <a:spAutoFit/>
          </a:bodyPr>
          <a:lstStyle/>
          <a:p>
            <a:r>
              <a:rPr kumimoji="1" lang="en-US" altLang="ja-JP" sz="4800" b="1" u="sng" dirty="0" err="1"/>
              <a:t>OpenModelica</a:t>
            </a:r>
            <a:r>
              <a:rPr kumimoji="1" lang="ja-JP" altLang="en-US" sz="4800" b="1" u="sng" dirty="0"/>
              <a:t>超初級チュートリアル</a:t>
            </a:r>
          </a:p>
        </p:txBody>
      </p:sp>
      <p:sp>
        <p:nvSpPr>
          <p:cNvPr id="2" name="正方形/長方形 1">
            <a:extLst>
              <a:ext uri="{FF2B5EF4-FFF2-40B4-BE49-F238E27FC236}">
                <a16:creationId xmlns:a16="http://schemas.microsoft.com/office/drawing/2014/main" id="{A3839584-586E-4BF7-B7D0-CF7E5BDF7807}"/>
              </a:ext>
            </a:extLst>
          </p:cNvPr>
          <p:cNvSpPr/>
          <p:nvPr/>
        </p:nvSpPr>
        <p:spPr>
          <a:xfrm>
            <a:off x="3365124" y="2941162"/>
            <a:ext cx="5461752" cy="830997"/>
          </a:xfrm>
          <a:prstGeom prst="rect">
            <a:avLst/>
          </a:prstGeom>
        </p:spPr>
        <p:txBody>
          <a:bodyPr wrap="none">
            <a:spAutoFit/>
          </a:bodyPr>
          <a:lstStyle/>
          <a:p>
            <a:r>
              <a:rPr lang="en-US" altLang="ja-JP" sz="4800" b="1" dirty="0">
                <a:solidFill>
                  <a:srgbClr val="FF0000"/>
                </a:solidFill>
              </a:rPr>
              <a:t>7</a:t>
            </a:r>
            <a:r>
              <a:rPr lang="ja-JP" altLang="en-US" sz="4800" b="1" dirty="0" err="1">
                <a:solidFill>
                  <a:srgbClr val="FF0000"/>
                </a:solidFill>
              </a:rPr>
              <a:t>．</a:t>
            </a:r>
            <a:r>
              <a:rPr lang="ja-JP" altLang="en-US" sz="4800" b="1" dirty="0">
                <a:solidFill>
                  <a:srgbClr val="FF0000"/>
                </a:solidFill>
              </a:rPr>
              <a:t>プラントモデル</a:t>
            </a:r>
            <a:endParaRPr lang="en-US" altLang="ja-JP" sz="4800" b="1" dirty="0">
              <a:solidFill>
                <a:srgbClr val="FF0000"/>
              </a:solidFill>
            </a:endParaRPr>
          </a:p>
        </p:txBody>
      </p:sp>
      <p:sp>
        <p:nvSpPr>
          <p:cNvPr id="5" name="スライド番号プレースホルダー 4">
            <a:extLst>
              <a:ext uri="{FF2B5EF4-FFF2-40B4-BE49-F238E27FC236}">
                <a16:creationId xmlns:a16="http://schemas.microsoft.com/office/drawing/2014/main" id="{C270AC0B-4708-4A2D-90BF-07CDBA702A3C}"/>
              </a:ext>
            </a:extLst>
          </p:cNvPr>
          <p:cNvSpPr>
            <a:spLocks noGrp="1"/>
          </p:cNvSpPr>
          <p:nvPr>
            <p:ph type="sldNum" sz="quarter" idx="12"/>
          </p:nvPr>
        </p:nvSpPr>
        <p:spPr/>
        <p:txBody>
          <a:bodyPr/>
          <a:lstStyle/>
          <a:p>
            <a:fld id="{D836F367-8F14-4921-8441-15DE2D973248}" type="slidenum">
              <a:rPr kumimoji="1" lang="ja-JP" altLang="en-US" smtClean="0"/>
              <a:t>1</a:t>
            </a:fld>
            <a:endParaRPr kumimoji="1" lang="ja-JP" altLang="en-US"/>
          </a:p>
        </p:txBody>
      </p:sp>
      <p:pic>
        <p:nvPicPr>
          <p:cNvPr id="8" name="Picture 2" descr="by">
            <a:extLst>
              <a:ext uri="{FF2B5EF4-FFF2-40B4-BE49-F238E27FC236}">
                <a16:creationId xmlns:a16="http://schemas.microsoft.com/office/drawing/2014/main" id="{5EA9BB9A-E426-470F-B26B-4E7015BAD2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9595" y="5528090"/>
            <a:ext cx="1419225" cy="495300"/>
          </a:xfrm>
          <a:prstGeom prst="rect">
            <a:avLst/>
          </a:prstGeom>
          <a:noFill/>
          <a:extLst>
            <a:ext uri="{909E8E84-426E-40DD-AFC4-6F175D3DCCD1}">
              <a14:hiddenFill xmlns:a14="http://schemas.microsoft.com/office/drawing/2010/main">
                <a:solidFill>
                  <a:srgbClr val="FFFFFF"/>
                </a:solidFill>
              </a14:hiddenFill>
            </a:ext>
          </a:extLst>
        </p:spPr>
      </p:pic>
      <p:sp>
        <p:nvSpPr>
          <p:cNvPr id="9" name="テキスト ボックス 10">
            <a:extLst>
              <a:ext uri="{FF2B5EF4-FFF2-40B4-BE49-F238E27FC236}">
                <a16:creationId xmlns:a16="http://schemas.microsoft.com/office/drawing/2014/main" id="{4BF586A5-9322-4BBD-94EF-147401E626AF}"/>
              </a:ext>
            </a:extLst>
          </p:cNvPr>
          <p:cNvSpPr txBox="1"/>
          <p:nvPr/>
        </p:nvSpPr>
        <p:spPr>
          <a:xfrm>
            <a:off x="2534332" y="6075144"/>
            <a:ext cx="7637686" cy="646331"/>
          </a:xfrm>
          <a:prstGeom prst="rect">
            <a:avLst/>
          </a:prstGeom>
          <a:noFill/>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dirty="0"/>
              <a:t>“</a:t>
            </a:r>
            <a:r>
              <a:rPr lang="en-US" altLang="ja-JP" dirty="0"/>
              <a:t>OpenModelica tutorial for beginner 7 Plant model</a:t>
            </a:r>
            <a:r>
              <a:rPr lang="ja-JP" altLang="en-US" dirty="0"/>
              <a:t>” by </a:t>
            </a:r>
            <a:r>
              <a:rPr lang="en-US" altLang="ja-JP" dirty="0" err="1"/>
              <a:t>UedaShigenori</a:t>
            </a:r>
            <a:r>
              <a:rPr lang="ja-JP" altLang="en-US" dirty="0"/>
              <a:t> is licensed under </a:t>
            </a:r>
            <a:r>
              <a:rPr lang="ja-JP" altLang="en-US" dirty="0">
                <a:hlinkClick r:id="rId3"/>
              </a:rPr>
              <a:t>CC BY 2.0﻿</a:t>
            </a:r>
            <a:endParaRPr lang="ja-JP" altLang="en-US" dirty="0"/>
          </a:p>
        </p:txBody>
      </p:sp>
    </p:spTree>
    <p:extLst>
      <p:ext uri="{BB962C8B-B14F-4D97-AF65-F5344CB8AC3E}">
        <p14:creationId xmlns:p14="http://schemas.microsoft.com/office/powerpoint/2010/main" val="1654236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5174430"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Modelica</a:t>
            </a:r>
            <a:r>
              <a:rPr lang="ja-JP" altLang="en-US" dirty="0"/>
              <a:t>を使用するメリット</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10</a:t>
            </a:fld>
            <a:endParaRPr kumimoji="1" lang="ja-JP" altLang="en-US"/>
          </a:p>
        </p:txBody>
      </p:sp>
      <p:sp>
        <p:nvSpPr>
          <p:cNvPr id="7" name="テキスト ボックス 6">
            <a:extLst>
              <a:ext uri="{FF2B5EF4-FFF2-40B4-BE49-F238E27FC236}">
                <a16:creationId xmlns:a16="http://schemas.microsoft.com/office/drawing/2014/main" id="{5388EE03-3769-48B5-BAE6-17FC39F69438}"/>
              </a:ext>
            </a:extLst>
          </p:cNvPr>
          <p:cNvSpPr txBox="1"/>
          <p:nvPr/>
        </p:nvSpPr>
        <p:spPr>
          <a:xfrm>
            <a:off x="597988" y="2125457"/>
            <a:ext cx="10387916" cy="1323439"/>
          </a:xfrm>
          <a:prstGeom prst="rect">
            <a:avLst/>
          </a:prstGeom>
          <a:noFill/>
        </p:spPr>
        <p:txBody>
          <a:bodyPr wrap="square" rtlCol="0">
            <a:spAutoFit/>
          </a:bodyPr>
          <a:lstStyle/>
          <a:p>
            <a:pPr algn="l"/>
            <a:r>
              <a:rPr kumimoji="1" lang="ja-JP" altLang="en-US" sz="2000" dirty="0"/>
              <a:t>電圧、温度などは</a:t>
            </a:r>
            <a:r>
              <a:rPr kumimoji="1" lang="en-US" altLang="ja-JP" sz="2000" dirty="0"/>
              <a:t>across</a:t>
            </a:r>
            <a:r>
              <a:rPr kumimoji="1" lang="ja-JP" altLang="en-US" sz="2000" dirty="0"/>
              <a:t>変数、電流、熱流量などは</a:t>
            </a:r>
            <a:r>
              <a:rPr kumimoji="1" lang="en-US" altLang="ja-JP" sz="2000" dirty="0"/>
              <a:t>flow</a:t>
            </a:r>
            <a:r>
              <a:rPr kumimoji="1" lang="ja-JP" altLang="en-US" sz="2000" dirty="0"/>
              <a:t>変数として宣言することでモデルの接続関係から自動的に方程式を組み立てます。</a:t>
            </a:r>
            <a:endParaRPr kumimoji="1" lang="en-US" altLang="ja-JP" sz="2000" dirty="0"/>
          </a:p>
          <a:p>
            <a:pPr algn="l"/>
            <a:r>
              <a:rPr kumimoji="1" lang="ja-JP" altLang="en-US" sz="2000" dirty="0"/>
              <a:t>また比エンタルピーや質量分率を表す</a:t>
            </a:r>
            <a:r>
              <a:rPr kumimoji="1" lang="en-US" altLang="ja-JP" sz="2000" dirty="0"/>
              <a:t>stream</a:t>
            </a:r>
            <a:r>
              <a:rPr kumimoji="1" lang="ja-JP" altLang="en-US" sz="2000" dirty="0"/>
              <a:t>変数や物理計算を解く際に有用なオペレータ</a:t>
            </a:r>
            <a:r>
              <a:rPr kumimoji="1" lang="en-US" altLang="ja-JP" sz="2000" dirty="0"/>
              <a:t>(</a:t>
            </a:r>
            <a:r>
              <a:rPr kumimoji="1" lang="en-US" altLang="ja-JP" sz="2000" dirty="0" err="1"/>
              <a:t>homotopy</a:t>
            </a:r>
            <a:r>
              <a:rPr kumimoji="1" lang="en-US" altLang="ja-JP" sz="2000" dirty="0"/>
              <a:t>, </a:t>
            </a:r>
            <a:r>
              <a:rPr kumimoji="1" lang="en-US" altLang="ja-JP" sz="2000" dirty="0" err="1"/>
              <a:t>spatialDistribution</a:t>
            </a:r>
            <a:r>
              <a:rPr kumimoji="1" lang="en-US" altLang="ja-JP" sz="2000" dirty="0"/>
              <a:t> etc.)</a:t>
            </a:r>
            <a:r>
              <a:rPr kumimoji="1" lang="ja-JP" altLang="en-US" sz="2000" dirty="0"/>
              <a:t>などがあります。</a:t>
            </a:r>
          </a:p>
        </p:txBody>
      </p:sp>
      <p:sp>
        <p:nvSpPr>
          <p:cNvPr id="32" name="四角形: 角を丸くする 31">
            <a:extLst>
              <a:ext uri="{FF2B5EF4-FFF2-40B4-BE49-F238E27FC236}">
                <a16:creationId xmlns:a16="http://schemas.microsoft.com/office/drawing/2014/main" id="{36166C94-AFB7-4EB4-BAA5-BE4673C6A538}"/>
              </a:ext>
            </a:extLst>
          </p:cNvPr>
          <p:cNvSpPr/>
          <p:nvPr/>
        </p:nvSpPr>
        <p:spPr>
          <a:xfrm>
            <a:off x="6810775" y="3530949"/>
            <a:ext cx="3042186" cy="2672755"/>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3" name="グループ化 32">
            <a:extLst>
              <a:ext uri="{FF2B5EF4-FFF2-40B4-BE49-F238E27FC236}">
                <a16:creationId xmlns:a16="http://schemas.microsoft.com/office/drawing/2014/main" id="{E8A9729A-B252-4E45-9C87-57C6EEA83F7D}"/>
              </a:ext>
            </a:extLst>
          </p:cNvPr>
          <p:cNvGrpSpPr/>
          <p:nvPr/>
        </p:nvGrpSpPr>
        <p:grpSpPr>
          <a:xfrm>
            <a:off x="1761018" y="4109291"/>
            <a:ext cx="4302534" cy="1605678"/>
            <a:chOff x="3190498" y="3730289"/>
            <a:chExt cx="3024900" cy="1106530"/>
          </a:xfrm>
        </p:grpSpPr>
        <p:sp>
          <p:nvSpPr>
            <p:cNvPr id="34" name="正方形/長方形 33">
              <a:extLst>
                <a:ext uri="{FF2B5EF4-FFF2-40B4-BE49-F238E27FC236}">
                  <a16:creationId xmlns:a16="http://schemas.microsoft.com/office/drawing/2014/main" id="{BAF69BC2-ED5D-4C76-BC42-482CB215DB72}"/>
                </a:ext>
              </a:extLst>
            </p:cNvPr>
            <p:cNvSpPr/>
            <p:nvPr/>
          </p:nvSpPr>
          <p:spPr>
            <a:xfrm>
              <a:off x="5075268" y="3730289"/>
              <a:ext cx="916277" cy="207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7559B583-47F8-4E00-BE20-D310F3D734EB}"/>
                </a:ext>
              </a:extLst>
            </p:cNvPr>
            <p:cNvSpPr/>
            <p:nvPr/>
          </p:nvSpPr>
          <p:spPr>
            <a:xfrm>
              <a:off x="5075268" y="4629677"/>
              <a:ext cx="916277" cy="207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13049F14-6CC1-4983-9941-67CDF6210F23}"/>
                </a:ext>
              </a:extLst>
            </p:cNvPr>
            <p:cNvSpPr/>
            <p:nvPr/>
          </p:nvSpPr>
          <p:spPr>
            <a:xfrm>
              <a:off x="3510393" y="4154188"/>
              <a:ext cx="916277" cy="207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7" name="コネクタ: カギ線 36">
              <a:extLst>
                <a:ext uri="{FF2B5EF4-FFF2-40B4-BE49-F238E27FC236}">
                  <a16:creationId xmlns:a16="http://schemas.microsoft.com/office/drawing/2014/main" id="{D220BBE5-8131-4B27-8629-98E955BC2398}"/>
                </a:ext>
              </a:extLst>
            </p:cNvPr>
            <p:cNvCxnSpPr>
              <a:stCxn id="36" idx="3"/>
              <a:endCxn id="34" idx="1"/>
            </p:cNvCxnSpPr>
            <p:nvPr/>
          </p:nvCxnSpPr>
          <p:spPr>
            <a:xfrm flipV="1">
              <a:off x="4426670" y="3833860"/>
              <a:ext cx="648598" cy="423899"/>
            </a:xfrm>
            <a:prstGeom prst="bentConnector3">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コネクタ: カギ線 37">
              <a:extLst>
                <a:ext uri="{FF2B5EF4-FFF2-40B4-BE49-F238E27FC236}">
                  <a16:creationId xmlns:a16="http://schemas.microsoft.com/office/drawing/2014/main" id="{384489BA-D9D3-4FE8-B8FE-307D7FD06088}"/>
                </a:ext>
              </a:extLst>
            </p:cNvPr>
            <p:cNvCxnSpPr>
              <a:cxnSpLocks/>
              <a:stCxn id="36" idx="3"/>
              <a:endCxn id="35" idx="1"/>
            </p:cNvCxnSpPr>
            <p:nvPr/>
          </p:nvCxnSpPr>
          <p:spPr>
            <a:xfrm>
              <a:off x="4426670" y="4257759"/>
              <a:ext cx="648598" cy="475489"/>
            </a:xfrm>
            <a:prstGeom prst="bentConnector3">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260AB8F0-6BDC-49D3-80F4-864BA68F1008}"/>
                </a:ext>
              </a:extLst>
            </p:cNvPr>
            <p:cNvCxnSpPr>
              <a:cxnSpLocks/>
              <a:stCxn id="36" idx="1"/>
            </p:cNvCxnSpPr>
            <p:nvPr/>
          </p:nvCxnSpPr>
          <p:spPr>
            <a:xfrm flipH="1">
              <a:off x="3190498" y="4257759"/>
              <a:ext cx="319895"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5884107D-ADFC-41F9-81F1-15D41F2F69DB}"/>
                </a:ext>
              </a:extLst>
            </p:cNvPr>
            <p:cNvCxnSpPr/>
            <p:nvPr/>
          </p:nvCxnSpPr>
          <p:spPr>
            <a:xfrm flipH="1">
              <a:off x="5991545" y="3845038"/>
              <a:ext cx="215646"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A68D729E-262F-40BD-96AC-EE0DE9F56B65}"/>
                </a:ext>
              </a:extLst>
            </p:cNvPr>
            <p:cNvCxnSpPr/>
            <p:nvPr/>
          </p:nvCxnSpPr>
          <p:spPr>
            <a:xfrm flipH="1">
              <a:off x="5999752" y="4718860"/>
              <a:ext cx="215646"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2" name="テキスト ボックス 41">
            <a:extLst>
              <a:ext uri="{FF2B5EF4-FFF2-40B4-BE49-F238E27FC236}">
                <a16:creationId xmlns:a16="http://schemas.microsoft.com/office/drawing/2014/main" id="{F398FBED-1AF4-4CD6-ABEC-8D0CD880D18B}"/>
              </a:ext>
            </a:extLst>
          </p:cNvPr>
          <p:cNvSpPr txBox="1"/>
          <p:nvPr/>
        </p:nvSpPr>
        <p:spPr>
          <a:xfrm>
            <a:off x="2450950" y="5960927"/>
            <a:ext cx="3570208" cy="461665"/>
          </a:xfrm>
          <a:prstGeom prst="rect">
            <a:avLst/>
          </a:prstGeom>
          <a:noFill/>
        </p:spPr>
        <p:txBody>
          <a:bodyPr wrap="none" rtlCol="0">
            <a:spAutoFit/>
          </a:bodyPr>
          <a:lstStyle/>
          <a:p>
            <a:pPr algn="l"/>
            <a:r>
              <a:rPr kumimoji="1" lang="ja-JP" altLang="en-US" sz="2400" u="sng" dirty="0"/>
              <a:t>並列接続された電気抵抗</a:t>
            </a:r>
          </a:p>
        </p:txBody>
      </p:sp>
      <p:sp>
        <p:nvSpPr>
          <p:cNvPr id="43" name="テキスト ボックス 42">
            <a:extLst>
              <a:ext uri="{FF2B5EF4-FFF2-40B4-BE49-F238E27FC236}">
                <a16:creationId xmlns:a16="http://schemas.microsoft.com/office/drawing/2014/main" id="{35897ED6-6838-43F2-810E-CEEF03CC030B}"/>
              </a:ext>
            </a:extLst>
          </p:cNvPr>
          <p:cNvSpPr txBox="1"/>
          <p:nvPr/>
        </p:nvSpPr>
        <p:spPr>
          <a:xfrm>
            <a:off x="7424803" y="4178308"/>
            <a:ext cx="1800493" cy="523220"/>
          </a:xfrm>
          <a:prstGeom prst="rect">
            <a:avLst/>
          </a:prstGeom>
          <a:noFill/>
        </p:spPr>
        <p:txBody>
          <a:bodyPr wrap="none" rtlCol="0">
            <a:spAutoFit/>
          </a:bodyPr>
          <a:lstStyle/>
          <a:p>
            <a:pPr algn="l"/>
            <a:r>
              <a:rPr kumimoji="1" lang="en-US" altLang="ja-JP" sz="2800" dirty="0"/>
              <a:t>V</a:t>
            </a:r>
            <a:r>
              <a:rPr kumimoji="1" lang="en-US" altLang="ja-JP" sz="2800" baseline="-25000" dirty="0"/>
              <a:t>1</a:t>
            </a:r>
            <a:r>
              <a:rPr kumimoji="1" lang="en-US" altLang="ja-JP" sz="2800" dirty="0"/>
              <a:t>=V</a:t>
            </a:r>
            <a:r>
              <a:rPr kumimoji="1" lang="en-US" altLang="ja-JP" sz="2800" baseline="-25000" dirty="0"/>
              <a:t>2</a:t>
            </a:r>
            <a:r>
              <a:rPr kumimoji="1" lang="en-US" altLang="ja-JP" sz="2800" dirty="0"/>
              <a:t>=V</a:t>
            </a:r>
            <a:r>
              <a:rPr kumimoji="1" lang="en-US" altLang="ja-JP" sz="2800" baseline="-25000" dirty="0"/>
              <a:t>3</a:t>
            </a:r>
            <a:endParaRPr kumimoji="1" lang="ja-JP" altLang="en-US" sz="2800" baseline="-25000" dirty="0"/>
          </a:p>
        </p:txBody>
      </p:sp>
      <p:sp>
        <p:nvSpPr>
          <p:cNvPr id="47" name="テキスト ボックス 46">
            <a:extLst>
              <a:ext uri="{FF2B5EF4-FFF2-40B4-BE49-F238E27FC236}">
                <a16:creationId xmlns:a16="http://schemas.microsoft.com/office/drawing/2014/main" id="{C12C9DC7-95AB-4CFF-B6B4-45B8E8A9122A}"/>
              </a:ext>
            </a:extLst>
          </p:cNvPr>
          <p:cNvSpPr txBox="1"/>
          <p:nvPr/>
        </p:nvSpPr>
        <p:spPr>
          <a:xfrm>
            <a:off x="7144239" y="5361017"/>
            <a:ext cx="2108269" cy="584775"/>
          </a:xfrm>
          <a:prstGeom prst="rect">
            <a:avLst/>
          </a:prstGeom>
          <a:noFill/>
        </p:spPr>
        <p:txBody>
          <a:bodyPr wrap="square" rtlCol="0">
            <a:spAutoFit/>
          </a:bodyPr>
          <a:lstStyle/>
          <a:p>
            <a:pPr algn="ctr"/>
            <a:r>
              <a:rPr kumimoji="1" lang="en-US" altLang="ja-JP" sz="3200" dirty="0"/>
              <a:t>i</a:t>
            </a:r>
            <a:r>
              <a:rPr kumimoji="1" lang="en-US" altLang="ja-JP" sz="3200" baseline="-25000" dirty="0"/>
              <a:t>1</a:t>
            </a:r>
            <a:r>
              <a:rPr kumimoji="1" lang="en-US" altLang="ja-JP" sz="3200" dirty="0"/>
              <a:t>=i</a:t>
            </a:r>
            <a:r>
              <a:rPr kumimoji="1" lang="en-US" altLang="ja-JP" sz="3200" baseline="-25000" dirty="0"/>
              <a:t>2</a:t>
            </a:r>
            <a:r>
              <a:rPr kumimoji="1" lang="en-US" altLang="ja-JP" sz="3200" dirty="0"/>
              <a:t>+i</a:t>
            </a:r>
            <a:r>
              <a:rPr kumimoji="1" lang="en-US" altLang="ja-JP" sz="3200" baseline="-25000" dirty="0"/>
              <a:t>3</a:t>
            </a:r>
            <a:endParaRPr kumimoji="1" lang="ja-JP" altLang="en-US" sz="3200" baseline="-25000" dirty="0"/>
          </a:p>
        </p:txBody>
      </p:sp>
      <p:sp>
        <p:nvSpPr>
          <p:cNvPr id="48" name="テキスト ボックス 47">
            <a:extLst>
              <a:ext uri="{FF2B5EF4-FFF2-40B4-BE49-F238E27FC236}">
                <a16:creationId xmlns:a16="http://schemas.microsoft.com/office/drawing/2014/main" id="{19C9D3CE-F510-452E-B704-1C8CC4E7E509}"/>
              </a:ext>
            </a:extLst>
          </p:cNvPr>
          <p:cNvSpPr txBox="1"/>
          <p:nvPr/>
        </p:nvSpPr>
        <p:spPr>
          <a:xfrm>
            <a:off x="3107850" y="4005687"/>
            <a:ext cx="445956" cy="707886"/>
          </a:xfrm>
          <a:prstGeom prst="rect">
            <a:avLst/>
          </a:prstGeom>
          <a:noFill/>
        </p:spPr>
        <p:txBody>
          <a:bodyPr wrap="square" rtlCol="0">
            <a:spAutoFit/>
          </a:bodyPr>
          <a:lstStyle/>
          <a:p>
            <a:pPr algn="l"/>
            <a:r>
              <a:rPr kumimoji="1" lang="en-US" altLang="ja-JP" sz="2000" dirty="0"/>
              <a:t>V</a:t>
            </a:r>
            <a:r>
              <a:rPr kumimoji="1" lang="en-US" altLang="ja-JP" sz="2000" baseline="-25000" dirty="0"/>
              <a:t>1</a:t>
            </a:r>
          </a:p>
          <a:p>
            <a:pPr algn="l"/>
            <a:r>
              <a:rPr lang="en-US" altLang="ja-JP" sz="2000" dirty="0"/>
              <a:t>i</a:t>
            </a:r>
            <a:r>
              <a:rPr lang="en-US" altLang="ja-JP" sz="2000" baseline="-25000" dirty="0"/>
              <a:t>1</a:t>
            </a:r>
            <a:endParaRPr kumimoji="1" lang="ja-JP" altLang="en-US" sz="2000" baseline="-25000" dirty="0"/>
          </a:p>
        </p:txBody>
      </p:sp>
      <p:sp>
        <p:nvSpPr>
          <p:cNvPr id="49" name="テキスト ボックス 48">
            <a:extLst>
              <a:ext uri="{FF2B5EF4-FFF2-40B4-BE49-F238E27FC236}">
                <a16:creationId xmlns:a16="http://schemas.microsoft.com/office/drawing/2014/main" id="{ABF3AE94-C4D3-43A7-AA06-D86687F9C457}"/>
              </a:ext>
            </a:extLst>
          </p:cNvPr>
          <p:cNvSpPr txBox="1"/>
          <p:nvPr/>
        </p:nvSpPr>
        <p:spPr>
          <a:xfrm>
            <a:off x="4148656" y="3521996"/>
            <a:ext cx="445956" cy="707886"/>
          </a:xfrm>
          <a:prstGeom prst="rect">
            <a:avLst/>
          </a:prstGeom>
          <a:noFill/>
        </p:spPr>
        <p:txBody>
          <a:bodyPr wrap="none" rtlCol="0">
            <a:spAutoFit/>
          </a:bodyPr>
          <a:lstStyle/>
          <a:p>
            <a:pPr algn="l"/>
            <a:r>
              <a:rPr kumimoji="1" lang="en-US" altLang="ja-JP" sz="2000" dirty="0"/>
              <a:t>V</a:t>
            </a:r>
            <a:r>
              <a:rPr kumimoji="1" lang="en-US" altLang="ja-JP" sz="2000" baseline="-25000" dirty="0"/>
              <a:t>2</a:t>
            </a:r>
          </a:p>
          <a:p>
            <a:pPr algn="l"/>
            <a:r>
              <a:rPr lang="en-US" altLang="ja-JP" sz="2000" dirty="0"/>
              <a:t>i</a:t>
            </a:r>
            <a:r>
              <a:rPr lang="en-US" altLang="ja-JP" sz="2000" baseline="-25000" dirty="0"/>
              <a:t>2</a:t>
            </a:r>
            <a:endParaRPr kumimoji="1" lang="ja-JP" altLang="en-US" sz="2000" baseline="-25000" dirty="0"/>
          </a:p>
        </p:txBody>
      </p:sp>
      <p:sp>
        <p:nvSpPr>
          <p:cNvPr id="51" name="テキスト ボックス 50">
            <a:extLst>
              <a:ext uri="{FF2B5EF4-FFF2-40B4-BE49-F238E27FC236}">
                <a16:creationId xmlns:a16="http://schemas.microsoft.com/office/drawing/2014/main" id="{6C05C2D1-BAB6-4017-BDC1-3910C5066E2A}"/>
              </a:ext>
            </a:extLst>
          </p:cNvPr>
          <p:cNvSpPr txBox="1"/>
          <p:nvPr/>
        </p:nvSpPr>
        <p:spPr>
          <a:xfrm>
            <a:off x="4165798" y="4806122"/>
            <a:ext cx="445956" cy="707886"/>
          </a:xfrm>
          <a:prstGeom prst="rect">
            <a:avLst/>
          </a:prstGeom>
          <a:noFill/>
        </p:spPr>
        <p:txBody>
          <a:bodyPr wrap="none" rtlCol="0">
            <a:spAutoFit/>
          </a:bodyPr>
          <a:lstStyle/>
          <a:p>
            <a:pPr algn="l"/>
            <a:r>
              <a:rPr kumimoji="1" lang="en-US" altLang="ja-JP" sz="2000" dirty="0"/>
              <a:t>V</a:t>
            </a:r>
            <a:r>
              <a:rPr kumimoji="1" lang="en-US" altLang="ja-JP" sz="2000" baseline="-25000" dirty="0"/>
              <a:t>3</a:t>
            </a:r>
          </a:p>
          <a:p>
            <a:pPr algn="l"/>
            <a:r>
              <a:rPr lang="en-US" altLang="ja-JP" sz="2000" dirty="0"/>
              <a:t>i</a:t>
            </a:r>
            <a:r>
              <a:rPr lang="en-US" altLang="ja-JP" sz="2000" baseline="-25000" dirty="0"/>
              <a:t>3</a:t>
            </a:r>
            <a:endParaRPr kumimoji="1" lang="ja-JP" altLang="en-US" sz="2000" baseline="-25000" dirty="0"/>
          </a:p>
        </p:txBody>
      </p:sp>
      <p:sp>
        <p:nvSpPr>
          <p:cNvPr id="52" name="テキスト ボックス 51">
            <a:extLst>
              <a:ext uri="{FF2B5EF4-FFF2-40B4-BE49-F238E27FC236}">
                <a16:creationId xmlns:a16="http://schemas.microsoft.com/office/drawing/2014/main" id="{7DC66216-E090-4FF1-8B86-33ECD8B219D6}"/>
              </a:ext>
            </a:extLst>
          </p:cNvPr>
          <p:cNvSpPr txBox="1"/>
          <p:nvPr/>
        </p:nvSpPr>
        <p:spPr>
          <a:xfrm>
            <a:off x="6928507" y="3733096"/>
            <a:ext cx="1729961" cy="461665"/>
          </a:xfrm>
          <a:prstGeom prst="rect">
            <a:avLst/>
          </a:prstGeom>
          <a:noFill/>
        </p:spPr>
        <p:txBody>
          <a:bodyPr wrap="none" rtlCol="0">
            <a:spAutoFit/>
          </a:bodyPr>
          <a:lstStyle/>
          <a:p>
            <a:pPr algn="l"/>
            <a:r>
              <a:rPr kumimoji="1" lang="en-US" altLang="ja-JP" sz="2400" u="sng" dirty="0"/>
              <a:t>across</a:t>
            </a:r>
            <a:r>
              <a:rPr kumimoji="1" lang="ja-JP" altLang="en-US" sz="2400" u="sng" dirty="0"/>
              <a:t>変数</a:t>
            </a:r>
          </a:p>
        </p:txBody>
      </p:sp>
      <p:sp>
        <p:nvSpPr>
          <p:cNvPr id="53" name="テキスト ボックス 52">
            <a:extLst>
              <a:ext uri="{FF2B5EF4-FFF2-40B4-BE49-F238E27FC236}">
                <a16:creationId xmlns:a16="http://schemas.microsoft.com/office/drawing/2014/main" id="{80F295B0-E0B4-4D1E-A837-3D3CB9DFF0B0}"/>
              </a:ext>
            </a:extLst>
          </p:cNvPr>
          <p:cNvSpPr txBox="1"/>
          <p:nvPr/>
        </p:nvSpPr>
        <p:spPr>
          <a:xfrm>
            <a:off x="6928507" y="4902977"/>
            <a:ext cx="1398140" cy="461665"/>
          </a:xfrm>
          <a:prstGeom prst="rect">
            <a:avLst/>
          </a:prstGeom>
          <a:noFill/>
        </p:spPr>
        <p:txBody>
          <a:bodyPr wrap="none" rtlCol="0">
            <a:spAutoFit/>
          </a:bodyPr>
          <a:lstStyle/>
          <a:p>
            <a:pPr algn="l"/>
            <a:r>
              <a:rPr kumimoji="1" lang="en-US" altLang="ja-JP" sz="2400" u="sng" dirty="0"/>
              <a:t>flow</a:t>
            </a:r>
            <a:r>
              <a:rPr kumimoji="1" lang="ja-JP" altLang="en-US" sz="2400" u="sng" dirty="0"/>
              <a:t>変数</a:t>
            </a:r>
          </a:p>
        </p:txBody>
      </p:sp>
      <p:pic>
        <p:nvPicPr>
          <p:cNvPr id="50" name="図 49">
            <a:extLst>
              <a:ext uri="{FF2B5EF4-FFF2-40B4-BE49-F238E27FC236}">
                <a16:creationId xmlns:a16="http://schemas.microsoft.com/office/drawing/2014/main" id="{56445E9C-FFA1-4256-9CE0-04494CF3A655}"/>
              </a:ext>
            </a:extLst>
          </p:cNvPr>
          <p:cNvPicPr>
            <a:picLocks noChangeAspect="1"/>
          </p:cNvPicPr>
          <p:nvPr/>
        </p:nvPicPr>
        <p:blipFill rotWithShape="1">
          <a:blip r:embed="rId2"/>
          <a:srcRect l="152" t="50649" r="-152" b="24816"/>
          <a:stretch/>
        </p:blipFill>
        <p:spPr>
          <a:xfrm>
            <a:off x="597988" y="793381"/>
            <a:ext cx="9078973" cy="1258976"/>
          </a:xfrm>
          <a:prstGeom prst="rect">
            <a:avLst/>
          </a:prstGeom>
        </p:spPr>
      </p:pic>
    </p:spTree>
    <p:extLst>
      <p:ext uri="{BB962C8B-B14F-4D97-AF65-F5344CB8AC3E}">
        <p14:creationId xmlns:p14="http://schemas.microsoft.com/office/powerpoint/2010/main" val="2478356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5174430"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Modelica</a:t>
            </a:r>
            <a:r>
              <a:rPr lang="ja-JP" altLang="en-US" dirty="0"/>
              <a:t>を使用するメリット</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11</a:t>
            </a:fld>
            <a:endParaRPr kumimoji="1" lang="ja-JP" altLang="en-US"/>
          </a:p>
        </p:txBody>
      </p:sp>
      <p:sp>
        <p:nvSpPr>
          <p:cNvPr id="7" name="テキスト ボックス 6">
            <a:extLst>
              <a:ext uri="{FF2B5EF4-FFF2-40B4-BE49-F238E27FC236}">
                <a16:creationId xmlns:a16="http://schemas.microsoft.com/office/drawing/2014/main" id="{5388EE03-3769-48B5-BAE6-17FC39F69438}"/>
              </a:ext>
            </a:extLst>
          </p:cNvPr>
          <p:cNvSpPr txBox="1"/>
          <p:nvPr/>
        </p:nvSpPr>
        <p:spPr>
          <a:xfrm>
            <a:off x="965884" y="2164304"/>
            <a:ext cx="10387916" cy="830997"/>
          </a:xfrm>
          <a:prstGeom prst="rect">
            <a:avLst/>
          </a:prstGeom>
          <a:noFill/>
        </p:spPr>
        <p:txBody>
          <a:bodyPr wrap="square" rtlCol="0">
            <a:spAutoFit/>
          </a:bodyPr>
          <a:lstStyle/>
          <a:p>
            <a:pPr algn="l"/>
            <a:r>
              <a:rPr kumimoji="1" lang="ja-JP" altLang="en-US" sz="2400" dirty="0"/>
              <a:t>非常に多くのオープンソースライブラリや商用ライブラリが活発に開発、公開</a:t>
            </a:r>
            <a:r>
              <a:rPr kumimoji="1" lang="en-US" altLang="ja-JP" sz="2400" dirty="0"/>
              <a:t>/</a:t>
            </a:r>
            <a:r>
              <a:rPr kumimoji="1" lang="ja-JP" altLang="en-US" sz="2400" dirty="0"/>
              <a:t>販売されています</a:t>
            </a:r>
          </a:p>
        </p:txBody>
      </p:sp>
      <p:grpSp>
        <p:nvGrpSpPr>
          <p:cNvPr id="2" name="グループ化 1">
            <a:extLst>
              <a:ext uri="{FF2B5EF4-FFF2-40B4-BE49-F238E27FC236}">
                <a16:creationId xmlns:a16="http://schemas.microsoft.com/office/drawing/2014/main" id="{30BC54D5-D30F-45E5-882D-81BD18F494C7}"/>
              </a:ext>
            </a:extLst>
          </p:cNvPr>
          <p:cNvGrpSpPr/>
          <p:nvPr/>
        </p:nvGrpSpPr>
        <p:grpSpPr>
          <a:xfrm>
            <a:off x="3431699" y="3576559"/>
            <a:ext cx="3864725" cy="3329214"/>
            <a:chOff x="1534342" y="3138351"/>
            <a:chExt cx="4253369" cy="3664001"/>
          </a:xfrm>
        </p:grpSpPr>
        <p:sp>
          <p:nvSpPr>
            <p:cNvPr id="54" name="テキスト ボックス 53">
              <a:extLst>
                <a:ext uri="{FF2B5EF4-FFF2-40B4-BE49-F238E27FC236}">
                  <a16:creationId xmlns:a16="http://schemas.microsoft.com/office/drawing/2014/main" id="{B9AD567F-AFA5-47E8-8323-408890CD2C50}"/>
                </a:ext>
              </a:extLst>
            </p:cNvPr>
            <p:cNvSpPr txBox="1"/>
            <p:nvPr/>
          </p:nvSpPr>
          <p:spPr>
            <a:xfrm>
              <a:off x="4060204" y="3652192"/>
              <a:ext cx="1727507" cy="3150160"/>
            </a:xfrm>
            <a:prstGeom prst="rect">
              <a:avLst/>
            </a:prstGeom>
            <a:noFill/>
          </p:spPr>
          <p:txBody>
            <a:bodyPr wrap="none" rtlCol="0">
              <a:spAutoFit/>
            </a:bodyPr>
            <a:lstStyle/>
            <a:p>
              <a:r>
                <a:rPr lang="ja-JP" altLang="en-US" dirty="0"/>
                <a:t>車両</a:t>
              </a:r>
              <a:endParaRPr lang="en-US" altLang="ja-JP" dirty="0"/>
            </a:p>
            <a:p>
              <a:r>
                <a:rPr lang="ja-JP" altLang="en-US" dirty="0"/>
                <a:t>建築</a:t>
              </a:r>
              <a:endParaRPr lang="en-US" altLang="ja-JP" dirty="0"/>
            </a:p>
            <a:p>
              <a:r>
                <a:rPr lang="ja-JP" altLang="en-US" dirty="0"/>
                <a:t>風力発電</a:t>
              </a:r>
              <a:endParaRPr lang="en-US" altLang="ja-JP" dirty="0"/>
            </a:p>
            <a:p>
              <a:r>
                <a:rPr lang="ja-JP" altLang="en-US" dirty="0"/>
                <a:t>光発電</a:t>
              </a:r>
              <a:endParaRPr lang="en-US" altLang="ja-JP" dirty="0"/>
            </a:p>
            <a:p>
              <a:r>
                <a:rPr lang="ja-JP" altLang="en-US" dirty="0"/>
                <a:t>電力システム</a:t>
              </a:r>
              <a:endParaRPr lang="en-US" altLang="ja-JP" dirty="0"/>
            </a:p>
            <a:p>
              <a:r>
                <a:rPr lang="ja-JP" altLang="en-US" dirty="0"/>
                <a:t>生理現象</a:t>
              </a:r>
              <a:endParaRPr lang="en-US" altLang="ja-JP" dirty="0"/>
            </a:p>
            <a:p>
              <a:r>
                <a:rPr lang="ja-JP" altLang="en-US" dirty="0"/>
                <a:t>核反応炉</a:t>
              </a:r>
              <a:endParaRPr lang="en-US" altLang="ja-JP" dirty="0"/>
            </a:p>
            <a:p>
              <a:r>
                <a:rPr lang="ja-JP" altLang="en-US" dirty="0"/>
                <a:t>サーボ</a:t>
              </a:r>
              <a:endParaRPr lang="en-US" altLang="ja-JP" dirty="0"/>
            </a:p>
            <a:p>
              <a:r>
                <a:rPr lang="ja-JP" altLang="en-US" dirty="0"/>
                <a:t>燃料電池</a:t>
              </a:r>
              <a:endParaRPr lang="en-US" altLang="ja-JP" dirty="0"/>
            </a:p>
            <a:p>
              <a:r>
                <a:rPr lang="en-US" altLang="ja-JP" dirty="0"/>
                <a:t>etc.</a:t>
              </a:r>
              <a:endParaRPr lang="ja-JP" altLang="en-US" dirty="0"/>
            </a:p>
          </p:txBody>
        </p:sp>
        <p:sp>
          <p:nvSpPr>
            <p:cNvPr id="55" name="テキスト ボックス 54">
              <a:extLst>
                <a:ext uri="{FF2B5EF4-FFF2-40B4-BE49-F238E27FC236}">
                  <a16:creationId xmlns:a16="http://schemas.microsoft.com/office/drawing/2014/main" id="{F1B8435A-78E6-4133-B92E-3A4E5D215332}"/>
                </a:ext>
              </a:extLst>
            </p:cNvPr>
            <p:cNvSpPr txBox="1"/>
            <p:nvPr/>
          </p:nvSpPr>
          <p:spPr>
            <a:xfrm>
              <a:off x="1534342" y="3138351"/>
              <a:ext cx="1558144" cy="508091"/>
            </a:xfrm>
            <a:prstGeom prst="rect">
              <a:avLst/>
            </a:prstGeom>
            <a:noFill/>
          </p:spPr>
          <p:txBody>
            <a:bodyPr wrap="none" rtlCol="0">
              <a:spAutoFit/>
            </a:bodyPr>
            <a:lstStyle/>
            <a:p>
              <a:r>
                <a:rPr kumimoji="1" lang="ja-JP" altLang="en-US" sz="2400" u="sng" dirty="0"/>
                <a:t>物理現象</a:t>
              </a:r>
            </a:p>
          </p:txBody>
        </p:sp>
        <p:sp>
          <p:nvSpPr>
            <p:cNvPr id="56" name="正方形/長方形 55">
              <a:extLst>
                <a:ext uri="{FF2B5EF4-FFF2-40B4-BE49-F238E27FC236}">
                  <a16:creationId xmlns:a16="http://schemas.microsoft.com/office/drawing/2014/main" id="{2D7B7ACF-DD0A-4D92-A8E0-F193B3C0B626}"/>
                </a:ext>
              </a:extLst>
            </p:cNvPr>
            <p:cNvSpPr/>
            <p:nvPr/>
          </p:nvSpPr>
          <p:spPr>
            <a:xfrm>
              <a:off x="1821156" y="3632072"/>
              <a:ext cx="1804094" cy="2845306"/>
            </a:xfrm>
            <a:prstGeom prst="rect">
              <a:avLst/>
            </a:prstGeom>
          </p:spPr>
          <p:txBody>
            <a:bodyPr wrap="square">
              <a:spAutoFit/>
            </a:bodyPr>
            <a:lstStyle/>
            <a:p>
              <a:r>
                <a:rPr lang="ja-JP" altLang="en-US" dirty="0"/>
                <a:t>流体</a:t>
              </a:r>
              <a:endParaRPr lang="en-US" altLang="ja-JP" dirty="0"/>
            </a:p>
            <a:p>
              <a:r>
                <a:rPr lang="ja-JP" altLang="en-US" dirty="0"/>
                <a:t>熱</a:t>
              </a:r>
              <a:endParaRPr lang="en-US" altLang="ja-JP" dirty="0"/>
            </a:p>
            <a:p>
              <a:r>
                <a:rPr lang="ja-JP" altLang="en-US" dirty="0"/>
                <a:t>構造</a:t>
              </a:r>
              <a:endParaRPr lang="en-US" altLang="ja-JP" dirty="0"/>
            </a:p>
            <a:p>
              <a:r>
                <a:rPr lang="ja-JP" altLang="en-US" dirty="0"/>
                <a:t>振動</a:t>
              </a:r>
              <a:endParaRPr lang="en-US" altLang="ja-JP" dirty="0"/>
            </a:p>
            <a:p>
              <a:r>
                <a:rPr lang="ja-JP" altLang="en-US" dirty="0"/>
                <a:t>騒音</a:t>
              </a:r>
              <a:endParaRPr lang="en-US" altLang="ja-JP" dirty="0"/>
            </a:p>
            <a:p>
              <a:r>
                <a:rPr lang="ja-JP" altLang="en-US" dirty="0"/>
                <a:t>電磁気</a:t>
              </a:r>
              <a:endParaRPr lang="en-US" altLang="ja-JP" dirty="0"/>
            </a:p>
            <a:p>
              <a:r>
                <a:rPr lang="ja-JP" altLang="en-US" dirty="0"/>
                <a:t>化学反応</a:t>
              </a:r>
              <a:endParaRPr lang="en-US" altLang="ja-JP" dirty="0"/>
            </a:p>
            <a:p>
              <a:r>
                <a:rPr lang="ja-JP" altLang="en-US" dirty="0"/>
                <a:t>生化学</a:t>
              </a:r>
              <a:endParaRPr lang="en-US" altLang="ja-JP" dirty="0"/>
            </a:p>
            <a:p>
              <a:r>
                <a:rPr lang="en-US" altLang="ja-JP" dirty="0"/>
                <a:t> etc.</a:t>
              </a:r>
            </a:p>
          </p:txBody>
        </p:sp>
        <p:sp>
          <p:nvSpPr>
            <p:cNvPr id="57" name="テキスト ボックス 56">
              <a:extLst>
                <a:ext uri="{FF2B5EF4-FFF2-40B4-BE49-F238E27FC236}">
                  <a16:creationId xmlns:a16="http://schemas.microsoft.com/office/drawing/2014/main" id="{FF5DF076-A7BC-4844-98F6-A7C301866AD7}"/>
                </a:ext>
              </a:extLst>
            </p:cNvPr>
            <p:cNvSpPr txBox="1"/>
            <p:nvPr/>
          </p:nvSpPr>
          <p:spPr>
            <a:xfrm>
              <a:off x="3831634" y="3138351"/>
              <a:ext cx="1558144" cy="508091"/>
            </a:xfrm>
            <a:prstGeom prst="rect">
              <a:avLst/>
            </a:prstGeom>
            <a:noFill/>
          </p:spPr>
          <p:txBody>
            <a:bodyPr wrap="none" rtlCol="0">
              <a:spAutoFit/>
            </a:bodyPr>
            <a:lstStyle/>
            <a:p>
              <a:r>
                <a:rPr kumimoji="1" lang="ja-JP" altLang="en-US" sz="2400" u="sng" dirty="0"/>
                <a:t>解析対象</a:t>
              </a:r>
            </a:p>
          </p:txBody>
        </p:sp>
      </p:grpSp>
      <p:sp>
        <p:nvSpPr>
          <p:cNvPr id="6" name="テキスト ボックス 5">
            <a:extLst>
              <a:ext uri="{FF2B5EF4-FFF2-40B4-BE49-F238E27FC236}">
                <a16:creationId xmlns:a16="http://schemas.microsoft.com/office/drawing/2014/main" id="{74F8A0FC-C5AA-4845-B6A2-0B3CAD687093}"/>
              </a:ext>
            </a:extLst>
          </p:cNvPr>
          <p:cNvSpPr txBox="1"/>
          <p:nvPr/>
        </p:nvSpPr>
        <p:spPr>
          <a:xfrm>
            <a:off x="1571853" y="3055097"/>
            <a:ext cx="8696611" cy="461665"/>
          </a:xfrm>
          <a:prstGeom prst="rect">
            <a:avLst/>
          </a:prstGeom>
          <a:noFill/>
        </p:spPr>
        <p:txBody>
          <a:bodyPr wrap="none" rtlCol="0">
            <a:spAutoFit/>
          </a:bodyPr>
          <a:lstStyle/>
          <a:p>
            <a:pPr algn="l"/>
            <a:r>
              <a:rPr kumimoji="1" lang="en-US" altLang="ja-JP" sz="2400" u="sng" dirty="0" err="1"/>
              <a:t>OpenModelica</a:t>
            </a:r>
            <a:r>
              <a:rPr kumimoji="1" lang="ja-JP" altLang="en-US" sz="2400" u="sng" dirty="0"/>
              <a:t>にインポートされている物理ライブラリの一例</a:t>
            </a:r>
          </a:p>
        </p:txBody>
      </p:sp>
      <p:pic>
        <p:nvPicPr>
          <p:cNvPr id="12" name="図 11">
            <a:extLst>
              <a:ext uri="{FF2B5EF4-FFF2-40B4-BE49-F238E27FC236}">
                <a16:creationId xmlns:a16="http://schemas.microsoft.com/office/drawing/2014/main" id="{93561B4F-CDD8-4D93-80CD-656F072CC9E6}"/>
              </a:ext>
            </a:extLst>
          </p:cNvPr>
          <p:cNvPicPr>
            <a:picLocks noChangeAspect="1"/>
          </p:cNvPicPr>
          <p:nvPr/>
        </p:nvPicPr>
        <p:blipFill rotWithShape="1">
          <a:blip r:embed="rId2"/>
          <a:srcRect l="-2201" t="67077" r="2201" b="-1135"/>
          <a:stretch/>
        </p:blipFill>
        <p:spPr>
          <a:xfrm>
            <a:off x="654331" y="734287"/>
            <a:ext cx="8841035" cy="1249928"/>
          </a:xfrm>
          <a:prstGeom prst="rect">
            <a:avLst/>
          </a:prstGeom>
        </p:spPr>
      </p:pic>
    </p:spTree>
    <p:extLst>
      <p:ext uri="{BB962C8B-B14F-4D97-AF65-F5344CB8AC3E}">
        <p14:creationId xmlns:p14="http://schemas.microsoft.com/office/powerpoint/2010/main" val="3314633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6065763"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プラントモデルを理解するために</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12</a:t>
            </a:fld>
            <a:endParaRPr kumimoji="1" lang="ja-JP" altLang="en-US"/>
          </a:p>
        </p:txBody>
      </p:sp>
      <p:sp>
        <p:nvSpPr>
          <p:cNvPr id="8" name="テキスト ボックス 7">
            <a:extLst>
              <a:ext uri="{FF2B5EF4-FFF2-40B4-BE49-F238E27FC236}">
                <a16:creationId xmlns:a16="http://schemas.microsoft.com/office/drawing/2014/main" id="{3616E5CB-0131-4258-8AEC-CDD558C0E297}"/>
              </a:ext>
            </a:extLst>
          </p:cNvPr>
          <p:cNvSpPr txBox="1"/>
          <p:nvPr/>
        </p:nvSpPr>
        <p:spPr>
          <a:xfrm>
            <a:off x="790832" y="844790"/>
            <a:ext cx="11055178" cy="830997"/>
          </a:xfrm>
          <a:prstGeom prst="rect">
            <a:avLst/>
          </a:prstGeom>
          <a:noFill/>
        </p:spPr>
        <p:txBody>
          <a:bodyPr wrap="square" rtlCol="0">
            <a:spAutoFit/>
          </a:bodyPr>
          <a:lstStyle/>
          <a:p>
            <a:pPr algn="l"/>
            <a:r>
              <a:rPr kumimoji="1" lang="ja-JP" altLang="en-US" sz="2400" dirty="0"/>
              <a:t>プラントモデルを上手く活用するためには、以下の一般的な考え方を理解することが重要です。</a:t>
            </a:r>
          </a:p>
        </p:txBody>
      </p:sp>
      <p:sp>
        <p:nvSpPr>
          <p:cNvPr id="18" name="テキスト ボックス 17">
            <a:extLst>
              <a:ext uri="{FF2B5EF4-FFF2-40B4-BE49-F238E27FC236}">
                <a16:creationId xmlns:a16="http://schemas.microsoft.com/office/drawing/2014/main" id="{CF77661F-6554-4B33-A72C-BA7C69D74A23}"/>
              </a:ext>
            </a:extLst>
          </p:cNvPr>
          <p:cNvSpPr txBox="1"/>
          <p:nvPr/>
        </p:nvSpPr>
        <p:spPr>
          <a:xfrm>
            <a:off x="982921" y="1780950"/>
            <a:ext cx="3662189" cy="461665"/>
          </a:xfrm>
          <a:prstGeom prst="rect">
            <a:avLst/>
          </a:prstGeom>
          <a:solidFill>
            <a:schemeClr val="accent4">
              <a:lumMod val="20000"/>
              <a:lumOff val="80000"/>
            </a:schemeClr>
          </a:solidFill>
        </p:spPr>
        <p:txBody>
          <a:bodyPr wrap="square" rtlCol="0">
            <a:spAutoFit/>
          </a:bodyPr>
          <a:lstStyle/>
          <a:p>
            <a:pPr algn="ctr"/>
            <a:r>
              <a:rPr kumimoji="1" lang="ja-JP" altLang="en-US" sz="2400" dirty="0"/>
              <a:t>物理現象の記述</a:t>
            </a:r>
          </a:p>
        </p:txBody>
      </p:sp>
      <p:sp>
        <p:nvSpPr>
          <p:cNvPr id="58" name="正方形/長方形 57">
            <a:extLst>
              <a:ext uri="{FF2B5EF4-FFF2-40B4-BE49-F238E27FC236}">
                <a16:creationId xmlns:a16="http://schemas.microsoft.com/office/drawing/2014/main" id="{47CBCB33-B346-450B-AECC-DFE18E45EB7A}"/>
              </a:ext>
            </a:extLst>
          </p:cNvPr>
          <p:cNvSpPr/>
          <p:nvPr/>
        </p:nvSpPr>
        <p:spPr>
          <a:xfrm>
            <a:off x="324716" y="2467300"/>
            <a:ext cx="5169216" cy="1200329"/>
          </a:xfrm>
          <a:prstGeom prst="rect">
            <a:avLst/>
          </a:prstGeom>
        </p:spPr>
        <p:txBody>
          <a:bodyPr wrap="square">
            <a:spAutoFit/>
          </a:bodyPr>
          <a:lstStyle/>
          <a:p>
            <a:r>
              <a:rPr lang="ja-JP" altLang="en-US" sz="2400" dirty="0"/>
              <a:t>様々な物理現象を統一的な考え方で記述するため、ポテンシャルとフローという概念がある</a:t>
            </a:r>
          </a:p>
        </p:txBody>
      </p:sp>
      <p:grpSp>
        <p:nvGrpSpPr>
          <p:cNvPr id="59" name="グループ化 58">
            <a:extLst>
              <a:ext uri="{FF2B5EF4-FFF2-40B4-BE49-F238E27FC236}">
                <a16:creationId xmlns:a16="http://schemas.microsoft.com/office/drawing/2014/main" id="{EBF4D364-5B57-453E-8F46-2060932917F9}"/>
              </a:ext>
            </a:extLst>
          </p:cNvPr>
          <p:cNvGrpSpPr/>
          <p:nvPr/>
        </p:nvGrpSpPr>
        <p:grpSpPr>
          <a:xfrm>
            <a:off x="110432" y="3940134"/>
            <a:ext cx="5634925" cy="1722001"/>
            <a:chOff x="-1043570" y="2945157"/>
            <a:chExt cx="9470843" cy="2894236"/>
          </a:xfrm>
        </p:grpSpPr>
        <p:grpSp>
          <p:nvGrpSpPr>
            <p:cNvPr id="60" name="グループ化 59">
              <a:extLst>
                <a:ext uri="{FF2B5EF4-FFF2-40B4-BE49-F238E27FC236}">
                  <a16:creationId xmlns:a16="http://schemas.microsoft.com/office/drawing/2014/main" id="{6AA70929-A5D3-4CBD-80A0-6AC59466EA0F}"/>
                </a:ext>
              </a:extLst>
            </p:cNvPr>
            <p:cNvGrpSpPr/>
            <p:nvPr/>
          </p:nvGrpSpPr>
          <p:grpSpPr>
            <a:xfrm>
              <a:off x="704331" y="3631413"/>
              <a:ext cx="6477412" cy="2207980"/>
              <a:chOff x="1940011" y="3429000"/>
              <a:chExt cx="7920681" cy="2699953"/>
            </a:xfrm>
          </p:grpSpPr>
          <p:sp>
            <p:nvSpPr>
              <p:cNvPr id="66" name="正方形/長方形 65">
                <a:extLst>
                  <a:ext uri="{FF2B5EF4-FFF2-40B4-BE49-F238E27FC236}">
                    <a16:creationId xmlns:a16="http://schemas.microsoft.com/office/drawing/2014/main" id="{6018A207-B0EE-48B7-9C42-F68D5250A975}"/>
                  </a:ext>
                </a:extLst>
              </p:cNvPr>
              <p:cNvSpPr/>
              <p:nvPr/>
            </p:nvSpPr>
            <p:spPr>
              <a:xfrm>
                <a:off x="2446638" y="3429000"/>
                <a:ext cx="1112108" cy="2699953"/>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67" name="正方形/長方形 66">
                <a:extLst>
                  <a:ext uri="{FF2B5EF4-FFF2-40B4-BE49-F238E27FC236}">
                    <a16:creationId xmlns:a16="http://schemas.microsoft.com/office/drawing/2014/main" id="{DA71D298-EE6A-40FE-A267-8C6F88369A35}"/>
                  </a:ext>
                </a:extLst>
              </p:cNvPr>
              <p:cNvSpPr/>
              <p:nvPr/>
            </p:nvSpPr>
            <p:spPr>
              <a:xfrm>
                <a:off x="7521148" y="5004486"/>
                <a:ext cx="1112108" cy="1124466"/>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68" name="直線コネクタ 67">
                <a:extLst>
                  <a:ext uri="{FF2B5EF4-FFF2-40B4-BE49-F238E27FC236}">
                    <a16:creationId xmlns:a16="http://schemas.microsoft.com/office/drawing/2014/main" id="{39D03F54-4B5B-4647-8FD8-FBA42E0CF561}"/>
                  </a:ext>
                </a:extLst>
              </p:cNvPr>
              <p:cNvCxnSpPr/>
              <p:nvPr/>
            </p:nvCxnSpPr>
            <p:spPr>
              <a:xfrm>
                <a:off x="1940011" y="6128952"/>
                <a:ext cx="7920681"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9" name="矢印: 右 68">
                <a:extLst>
                  <a:ext uri="{FF2B5EF4-FFF2-40B4-BE49-F238E27FC236}">
                    <a16:creationId xmlns:a16="http://schemas.microsoft.com/office/drawing/2014/main" id="{070606CB-C329-4131-99D6-5032FE2FEFBB}"/>
                  </a:ext>
                </a:extLst>
              </p:cNvPr>
              <p:cNvSpPr/>
              <p:nvPr/>
            </p:nvSpPr>
            <p:spPr>
              <a:xfrm rot="1512068">
                <a:off x="3654775" y="3725089"/>
                <a:ext cx="3942999" cy="840259"/>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61" name="テキスト ボックス 60">
              <a:extLst>
                <a:ext uri="{FF2B5EF4-FFF2-40B4-BE49-F238E27FC236}">
                  <a16:creationId xmlns:a16="http://schemas.microsoft.com/office/drawing/2014/main" id="{9A330B2C-E16F-46AE-8160-B6E7E8094F61}"/>
                </a:ext>
              </a:extLst>
            </p:cNvPr>
            <p:cNvSpPr txBox="1"/>
            <p:nvPr/>
          </p:nvSpPr>
          <p:spPr>
            <a:xfrm>
              <a:off x="-1043570" y="2945157"/>
              <a:ext cx="3320709" cy="722330"/>
            </a:xfrm>
            <a:prstGeom prst="rect">
              <a:avLst/>
            </a:prstGeom>
            <a:noFill/>
          </p:spPr>
          <p:txBody>
            <a:bodyPr wrap="none" rtlCol="0">
              <a:spAutoFit/>
            </a:bodyPr>
            <a:lstStyle/>
            <a:p>
              <a:pPr algn="l"/>
              <a:r>
                <a:rPr kumimoji="1" lang="ja-JP" altLang="en-US" dirty="0"/>
                <a:t>ポテンシャル</a:t>
              </a:r>
              <a:r>
                <a:rPr kumimoji="1" lang="en-US" altLang="ja-JP" dirty="0"/>
                <a:t>1</a:t>
              </a:r>
            </a:p>
          </p:txBody>
        </p:sp>
        <p:sp>
          <p:nvSpPr>
            <p:cNvPr id="62" name="テキスト ボックス 61">
              <a:extLst>
                <a:ext uri="{FF2B5EF4-FFF2-40B4-BE49-F238E27FC236}">
                  <a16:creationId xmlns:a16="http://schemas.microsoft.com/office/drawing/2014/main" id="{247BA750-0E36-4C0A-8236-94BFE3CCB3FC}"/>
                </a:ext>
              </a:extLst>
            </p:cNvPr>
            <p:cNvSpPr txBox="1"/>
            <p:nvPr/>
          </p:nvSpPr>
          <p:spPr>
            <a:xfrm>
              <a:off x="5106563" y="4209234"/>
              <a:ext cx="3320710" cy="722330"/>
            </a:xfrm>
            <a:prstGeom prst="rect">
              <a:avLst/>
            </a:prstGeom>
            <a:noFill/>
          </p:spPr>
          <p:txBody>
            <a:bodyPr wrap="none" rtlCol="0">
              <a:spAutoFit/>
            </a:bodyPr>
            <a:lstStyle/>
            <a:p>
              <a:pPr algn="l"/>
              <a:r>
                <a:rPr kumimoji="1" lang="ja-JP" altLang="en-US" dirty="0"/>
                <a:t>ポテンシャル</a:t>
              </a:r>
              <a:r>
                <a:rPr kumimoji="1" lang="en-US" altLang="ja-JP" dirty="0"/>
                <a:t>2</a:t>
              </a:r>
            </a:p>
          </p:txBody>
        </p:sp>
        <p:sp>
          <p:nvSpPr>
            <p:cNvPr id="63" name="テキスト ボックス 62">
              <a:extLst>
                <a:ext uri="{FF2B5EF4-FFF2-40B4-BE49-F238E27FC236}">
                  <a16:creationId xmlns:a16="http://schemas.microsoft.com/office/drawing/2014/main" id="{B0513210-B66F-4E3C-A906-E24EE663CFD8}"/>
                </a:ext>
              </a:extLst>
            </p:cNvPr>
            <p:cNvSpPr txBox="1"/>
            <p:nvPr/>
          </p:nvSpPr>
          <p:spPr>
            <a:xfrm>
              <a:off x="3031422" y="3130933"/>
              <a:ext cx="1474283" cy="620751"/>
            </a:xfrm>
            <a:prstGeom prst="rect">
              <a:avLst/>
            </a:prstGeom>
            <a:noFill/>
          </p:spPr>
          <p:txBody>
            <a:bodyPr wrap="none" rtlCol="0">
              <a:spAutoFit/>
            </a:bodyPr>
            <a:lstStyle/>
            <a:p>
              <a:pPr algn="l"/>
              <a:r>
                <a:rPr kumimoji="1" lang="ja-JP" altLang="en-US" dirty="0"/>
                <a:t>フロー</a:t>
              </a:r>
              <a:endParaRPr kumimoji="1" lang="ja-JP" altLang="en-US" baseline="-25000" dirty="0"/>
            </a:p>
          </p:txBody>
        </p:sp>
        <p:cxnSp>
          <p:nvCxnSpPr>
            <p:cNvPr id="64" name="直線矢印コネクタ 63">
              <a:extLst>
                <a:ext uri="{FF2B5EF4-FFF2-40B4-BE49-F238E27FC236}">
                  <a16:creationId xmlns:a16="http://schemas.microsoft.com/office/drawing/2014/main" id="{4216419D-3CC3-49DF-B274-668B7B2BC575}"/>
                </a:ext>
              </a:extLst>
            </p:cNvPr>
            <p:cNvCxnSpPr>
              <a:cxnSpLocks/>
            </p:cNvCxnSpPr>
            <p:nvPr/>
          </p:nvCxnSpPr>
          <p:spPr>
            <a:xfrm>
              <a:off x="2052778" y="5485736"/>
              <a:ext cx="3215722" cy="0"/>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5" name="テキスト ボックス 64">
              <a:extLst>
                <a:ext uri="{FF2B5EF4-FFF2-40B4-BE49-F238E27FC236}">
                  <a16:creationId xmlns:a16="http://schemas.microsoft.com/office/drawing/2014/main" id="{EC8CE3E6-6426-499E-9D2C-EAD74692B365}"/>
                </a:ext>
              </a:extLst>
            </p:cNvPr>
            <p:cNvSpPr txBox="1"/>
            <p:nvPr/>
          </p:nvSpPr>
          <p:spPr>
            <a:xfrm>
              <a:off x="2868413" y="4797990"/>
              <a:ext cx="1264077" cy="722330"/>
            </a:xfrm>
            <a:prstGeom prst="rect">
              <a:avLst/>
            </a:prstGeom>
            <a:noFill/>
          </p:spPr>
          <p:txBody>
            <a:bodyPr wrap="none" rtlCol="0">
              <a:spAutoFit/>
            </a:bodyPr>
            <a:lstStyle/>
            <a:p>
              <a:pPr algn="l"/>
              <a:r>
                <a:rPr kumimoji="1" lang="ja-JP" altLang="en-US" dirty="0"/>
                <a:t>距離</a:t>
              </a:r>
            </a:p>
          </p:txBody>
        </p:sp>
      </p:grpSp>
      <p:pic>
        <p:nvPicPr>
          <p:cNvPr id="42" name="図 41">
            <a:extLst>
              <a:ext uri="{FF2B5EF4-FFF2-40B4-BE49-F238E27FC236}">
                <a16:creationId xmlns:a16="http://schemas.microsoft.com/office/drawing/2014/main" id="{34F50871-728A-4779-B293-0ABEA76C9C29}"/>
              </a:ext>
            </a:extLst>
          </p:cNvPr>
          <p:cNvPicPr>
            <a:picLocks noChangeAspect="1"/>
          </p:cNvPicPr>
          <p:nvPr/>
        </p:nvPicPr>
        <p:blipFill rotWithShape="1">
          <a:blip r:embed="rId2"/>
          <a:srcRect t="24780"/>
          <a:stretch/>
        </p:blipFill>
        <p:spPr>
          <a:xfrm>
            <a:off x="9411012" y="3425113"/>
            <a:ext cx="2623206" cy="2360545"/>
          </a:xfrm>
          <a:prstGeom prst="rect">
            <a:avLst/>
          </a:prstGeom>
        </p:spPr>
      </p:pic>
      <p:sp>
        <p:nvSpPr>
          <p:cNvPr id="44" name="テキスト ボックス 43">
            <a:extLst>
              <a:ext uri="{FF2B5EF4-FFF2-40B4-BE49-F238E27FC236}">
                <a16:creationId xmlns:a16="http://schemas.microsoft.com/office/drawing/2014/main" id="{9151D6BF-D65C-4CEC-8E43-732342F2AEAE}"/>
              </a:ext>
            </a:extLst>
          </p:cNvPr>
          <p:cNvSpPr txBox="1"/>
          <p:nvPr/>
        </p:nvSpPr>
        <p:spPr>
          <a:xfrm>
            <a:off x="7331094" y="1780950"/>
            <a:ext cx="3877985" cy="461665"/>
          </a:xfrm>
          <a:prstGeom prst="rect">
            <a:avLst/>
          </a:prstGeom>
          <a:solidFill>
            <a:schemeClr val="accent5">
              <a:lumMod val="20000"/>
              <a:lumOff val="80000"/>
            </a:schemeClr>
          </a:solidFill>
        </p:spPr>
        <p:txBody>
          <a:bodyPr wrap="none" rtlCol="0">
            <a:spAutoFit/>
          </a:bodyPr>
          <a:lstStyle/>
          <a:p>
            <a:pPr algn="l"/>
            <a:r>
              <a:rPr kumimoji="1" lang="ja-JP" altLang="en-US" sz="2400" dirty="0"/>
              <a:t>物理ライブラリの共通構成</a:t>
            </a:r>
          </a:p>
        </p:txBody>
      </p:sp>
      <p:pic>
        <p:nvPicPr>
          <p:cNvPr id="45" name="図 44">
            <a:extLst>
              <a:ext uri="{FF2B5EF4-FFF2-40B4-BE49-F238E27FC236}">
                <a16:creationId xmlns:a16="http://schemas.microsoft.com/office/drawing/2014/main" id="{D34E35EC-99F7-4897-A201-2E8681469A89}"/>
              </a:ext>
            </a:extLst>
          </p:cNvPr>
          <p:cNvPicPr>
            <a:picLocks noChangeAspect="1"/>
          </p:cNvPicPr>
          <p:nvPr/>
        </p:nvPicPr>
        <p:blipFill rotWithShape="1">
          <a:blip r:embed="rId3"/>
          <a:srcRect t="10012"/>
          <a:stretch/>
        </p:blipFill>
        <p:spPr>
          <a:xfrm>
            <a:off x="6531219" y="3465383"/>
            <a:ext cx="2525858" cy="3082717"/>
          </a:xfrm>
          <a:prstGeom prst="rect">
            <a:avLst/>
          </a:prstGeom>
        </p:spPr>
      </p:pic>
      <p:sp>
        <p:nvSpPr>
          <p:cNvPr id="47" name="テキスト ボックス 46">
            <a:extLst>
              <a:ext uri="{FF2B5EF4-FFF2-40B4-BE49-F238E27FC236}">
                <a16:creationId xmlns:a16="http://schemas.microsoft.com/office/drawing/2014/main" id="{0C6D0DFD-B351-479B-BC26-4239177B5868}"/>
              </a:ext>
            </a:extLst>
          </p:cNvPr>
          <p:cNvSpPr txBox="1"/>
          <p:nvPr/>
        </p:nvSpPr>
        <p:spPr>
          <a:xfrm>
            <a:off x="6704572" y="2434795"/>
            <a:ext cx="2031325" cy="461665"/>
          </a:xfrm>
          <a:prstGeom prst="rect">
            <a:avLst/>
          </a:prstGeom>
          <a:noFill/>
        </p:spPr>
        <p:txBody>
          <a:bodyPr wrap="none" rtlCol="0">
            <a:spAutoFit/>
          </a:bodyPr>
          <a:lstStyle/>
          <a:p>
            <a:pPr algn="l"/>
            <a:r>
              <a:rPr kumimoji="1" lang="ja-JP" altLang="en-US" sz="2400" u="sng" dirty="0"/>
              <a:t>熱ライブラリ</a:t>
            </a:r>
          </a:p>
        </p:txBody>
      </p:sp>
      <p:sp>
        <p:nvSpPr>
          <p:cNvPr id="48" name="テキスト ボックス 47">
            <a:extLst>
              <a:ext uri="{FF2B5EF4-FFF2-40B4-BE49-F238E27FC236}">
                <a16:creationId xmlns:a16="http://schemas.microsoft.com/office/drawing/2014/main" id="{67CA40DE-F77D-401B-BF23-E53E315282CA}"/>
              </a:ext>
            </a:extLst>
          </p:cNvPr>
          <p:cNvSpPr txBox="1"/>
          <p:nvPr/>
        </p:nvSpPr>
        <p:spPr>
          <a:xfrm>
            <a:off x="9171375" y="2494073"/>
            <a:ext cx="2954655" cy="461665"/>
          </a:xfrm>
          <a:prstGeom prst="rect">
            <a:avLst/>
          </a:prstGeom>
          <a:noFill/>
        </p:spPr>
        <p:txBody>
          <a:bodyPr wrap="none" rtlCol="0">
            <a:spAutoFit/>
          </a:bodyPr>
          <a:lstStyle/>
          <a:p>
            <a:pPr algn="l"/>
            <a:r>
              <a:rPr kumimoji="1" lang="ja-JP" altLang="en-US" sz="2400" u="sng" dirty="0"/>
              <a:t>回転運動ライブラリ</a:t>
            </a:r>
          </a:p>
        </p:txBody>
      </p:sp>
      <p:pic>
        <p:nvPicPr>
          <p:cNvPr id="49" name="図 48">
            <a:extLst>
              <a:ext uri="{FF2B5EF4-FFF2-40B4-BE49-F238E27FC236}">
                <a16:creationId xmlns:a16="http://schemas.microsoft.com/office/drawing/2014/main" id="{4F979B0F-0E9C-4C74-A7A8-0722F647DC58}"/>
              </a:ext>
            </a:extLst>
          </p:cNvPr>
          <p:cNvPicPr>
            <a:picLocks noChangeAspect="1"/>
          </p:cNvPicPr>
          <p:nvPr/>
        </p:nvPicPr>
        <p:blipFill rotWithShape="1">
          <a:blip r:embed="rId2"/>
          <a:srcRect b="85640"/>
          <a:stretch/>
        </p:blipFill>
        <p:spPr>
          <a:xfrm>
            <a:off x="9337099" y="2955738"/>
            <a:ext cx="2623206" cy="450641"/>
          </a:xfrm>
          <a:prstGeom prst="rect">
            <a:avLst/>
          </a:prstGeom>
        </p:spPr>
      </p:pic>
      <p:sp>
        <p:nvSpPr>
          <p:cNvPr id="50" name="正方形/長方形 49">
            <a:extLst>
              <a:ext uri="{FF2B5EF4-FFF2-40B4-BE49-F238E27FC236}">
                <a16:creationId xmlns:a16="http://schemas.microsoft.com/office/drawing/2014/main" id="{4B9F2724-00FF-448D-AD66-F051A39F8E28}"/>
              </a:ext>
            </a:extLst>
          </p:cNvPr>
          <p:cNvSpPr/>
          <p:nvPr/>
        </p:nvSpPr>
        <p:spPr>
          <a:xfrm>
            <a:off x="6672432" y="3825576"/>
            <a:ext cx="2384645" cy="41936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1" name="正方形/長方形 50">
            <a:extLst>
              <a:ext uri="{FF2B5EF4-FFF2-40B4-BE49-F238E27FC236}">
                <a16:creationId xmlns:a16="http://schemas.microsoft.com/office/drawing/2014/main" id="{87606042-E9F3-4E51-A358-B0F8D0519155}"/>
              </a:ext>
            </a:extLst>
          </p:cNvPr>
          <p:cNvSpPr/>
          <p:nvPr/>
        </p:nvSpPr>
        <p:spPr>
          <a:xfrm>
            <a:off x="6672432" y="4640193"/>
            <a:ext cx="2384645" cy="3881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3" name="正方形/長方形 52">
            <a:extLst>
              <a:ext uri="{FF2B5EF4-FFF2-40B4-BE49-F238E27FC236}">
                <a16:creationId xmlns:a16="http://schemas.microsoft.com/office/drawing/2014/main" id="{6475B45E-FEB3-4E85-BDEA-4F5E00F508F6}"/>
              </a:ext>
            </a:extLst>
          </p:cNvPr>
          <p:cNvSpPr/>
          <p:nvPr/>
        </p:nvSpPr>
        <p:spPr>
          <a:xfrm>
            <a:off x="6672432" y="4225401"/>
            <a:ext cx="2384645" cy="421656"/>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4" name="正方形/長方形 53">
            <a:extLst>
              <a:ext uri="{FF2B5EF4-FFF2-40B4-BE49-F238E27FC236}">
                <a16:creationId xmlns:a16="http://schemas.microsoft.com/office/drawing/2014/main" id="{79568A18-496D-4869-98E3-51E14BE6D396}"/>
              </a:ext>
            </a:extLst>
          </p:cNvPr>
          <p:cNvSpPr/>
          <p:nvPr/>
        </p:nvSpPr>
        <p:spPr>
          <a:xfrm>
            <a:off x="6672432" y="3426034"/>
            <a:ext cx="2384645" cy="42165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5" name="正方形/長方形 54">
            <a:extLst>
              <a:ext uri="{FF2B5EF4-FFF2-40B4-BE49-F238E27FC236}">
                <a16:creationId xmlns:a16="http://schemas.microsoft.com/office/drawing/2014/main" id="{6CD6DB95-1B59-464F-B0DB-08704C1644C8}"/>
              </a:ext>
            </a:extLst>
          </p:cNvPr>
          <p:cNvSpPr/>
          <p:nvPr/>
        </p:nvSpPr>
        <p:spPr>
          <a:xfrm>
            <a:off x="6672432" y="6126445"/>
            <a:ext cx="2384645" cy="42165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6" name="正方形/長方形 55">
            <a:extLst>
              <a:ext uri="{FF2B5EF4-FFF2-40B4-BE49-F238E27FC236}">
                <a16:creationId xmlns:a16="http://schemas.microsoft.com/office/drawing/2014/main" id="{ADE2FAEB-A0D8-4836-AD93-82A3A81FC3EB}"/>
              </a:ext>
            </a:extLst>
          </p:cNvPr>
          <p:cNvSpPr/>
          <p:nvPr/>
        </p:nvSpPr>
        <p:spPr>
          <a:xfrm>
            <a:off x="9552792" y="3825576"/>
            <a:ext cx="2384645" cy="41936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7" name="正方形/長方形 56">
            <a:extLst>
              <a:ext uri="{FF2B5EF4-FFF2-40B4-BE49-F238E27FC236}">
                <a16:creationId xmlns:a16="http://schemas.microsoft.com/office/drawing/2014/main" id="{D10FA590-ACC0-4683-B0C6-0A7665AED793}"/>
              </a:ext>
            </a:extLst>
          </p:cNvPr>
          <p:cNvSpPr/>
          <p:nvPr/>
        </p:nvSpPr>
        <p:spPr>
          <a:xfrm>
            <a:off x="9552792" y="4640193"/>
            <a:ext cx="2384645" cy="3881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70" name="正方形/長方形 69">
            <a:extLst>
              <a:ext uri="{FF2B5EF4-FFF2-40B4-BE49-F238E27FC236}">
                <a16:creationId xmlns:a16="http://schemas.microsoft.com/office/drawing/2014/main" id="{77D4B29F-6E4A-43DA-9438-CD35904DBCA3}"/>
              </a:ext>
            </a:extLst>
          </p:cNvPr>
          <p:cNvSpPr/>
          <p:nvPr/>
        </p:nvSpPr>
        <p:spPr>
          <a:xfrm>
            <a:off x="9552792" y="4225401"/>
            <a:ext cx="2384645" cy="421656"/>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71" name="正方形/長方形 70">
            <a:extLst>
              <a:ext uri="{FF2B5EF4-FFF2-40B4-BE49-F238E27FC236}">
                <a16:creationId xmlns:a16="http://schemas.microsoft.com/office/drawing/2014/main" id="{407E956D-B935-4E19-A0FE-4DAFCD807F46}"/>
              </a:ext>
            </a:extLst>
          </p:cNvPr>
          <p:cNvSpPr/>
          <p:nvPr/>
        </p:nvSpPr>
        <p:spPr>
          <a:xfrm>
            <a:off x="9552792" y="3426034"/>
            <a:ext cx="2384645" cy="42165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72" name="正方形/長方形 71">
            <a:extLst>
              <a:ext uri="{FF2B5EF4-FFF2-40B4-BE49-F238E27FC236}">
                <a16:creationId xmlns:a16="http://schemas.microsoft.com/office/drawing/2014/main" id="{729751BD-729F-4E7D-8DB2-93AB3F9A671E}"/>
              </a:ext>
            </a:extLst>
          </p:cNvPr>
          <p:cNvSpPr/>
          <p:nvPr/>
        </p:nvSpPr>
        <p:spPr>
          <a:xfrm>
            <a:off x="9552792" y="5000658"/>
            <a:ext cx="2384645" cy="42165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73" name="テキスト ボックス 72">
            <a:extLst>
              <a:ext uri="{FF2B5EF4-FFF2-40B4-BE49-F238E27FC236}">
                <a16:creationId xmlns:a16="http://schemas.microsoft.com/office/drawing/2014/main" id="{6C08561A-D0FF-4BEE-BEF0-A37E8AE500F5}"/>
              </a:ext>
            </a:extLst>
          </p:cNvPr>
          <p:cNvSpPr txBox="1"/>
          <p:nvPr/>
        </p:nvSpPr>
        <p:spPr>
          <a:xfrm>
            <a:off x="6058952" y="3660099"/>
            <a:ext cx="553998" cy="2927350"/>
          </a:xfrm>
          <a:prstGeom prst="rect">
            <a:avLst/>
          </a:prstGeom>
          <a:noFill/>
        </p:spPr>
        <p:txBody>
          <a:bodyPr vert="eaVert" wrap="square" rtlCol="0">
            <a:spAutoFit/>
          </a:bodyPr>
          <a:lstStyle/>
          <a:p>
            <a:pPr algn="l"/>
            <a:r>
              <a:rPr kumimoji="1" lang="ja-JP" altLang="en-US" sz="2400" dirty="0">
                <a:solidFill>
                  <a:srgbClr val="FF0000"/>
                </a:solidFill>
              </a:rPr>
              <a:t>共通の構成がある</a:t>
            </a:r>
          </a:p>
        </p:txBody>
      </p:sp>
      <p:pic>
        <p:nvPicPr>
          <p:cNvPr id="74" name="図 73">
            <a:extLst>
              <a:ext uri="{FF2B5EF4-FFF2-40B4-BE49-F238E27FC236}">
                <a16:creationId xmlns:a16="http://schemas.microsoft.com/office/drawing/2014/main" id="{37E4086F-90C4-4B8D-A1D9-AA322EB4CB4D}"/>
              </a:ext>
            </a:extLst>
          </p:cNvPr>
          <p:cNvPicPr>
            <a:picLocks noChangeAspect="1"/>
          </p:cNvPicPr>
          <p:nvPr/>
        </p:nvPicPr>
        <p:blipFill rotWithShape="1">
          <a:blip r:embed="rId3"/>
          <a:srcRect b="88670"/>
          <a:stretch/>
        </p:blipFill>
        <p:spPr>
          <a:xfrm>
            <a:off x="6457306" y="2968015"/>
            <a:ext cx="2525858" cy="388120"/>
          </a:xfrm>
          <a:prstGeom prst="rect">
            <a:avLst/>
          </a:prstGeom>
        </p:spPr>
      </p:pic>
      <p:cxnSp>
        <p:nvCxnSpPr>
          <p:cNvPr id="75" name="直線コネクタ 74">
            <a:extLst>
              <a:ext uri="{FF2B5EF4-FFF2-40B4-BE49-F238E27FC236}">
                <a16:creationId xmlns:a16="http://schemas.microsoft.com/office/drawing/2014/main" id="{E55A397E-7621-4E73-A89F-F27A899222C0}"/>
              </a:ext>
            </a:extLst>
          </p:cNvPr>
          <p:cNvCxnSpPr>
            <a:cxnSpLocks/>
            <a:stCxn id="54" idx="3"/>
            <a:endCxn id="71" idx="1"/>
          </p:cNvCxnSpPr>
          <p:nvPr/>
        </p:nvCxnSpPr>
        <p:spPr>
          <a:xfrm>
            <a:off x="9057077" y="3636862"/>
            <a:ext cx="495715" cy="0"/>
          </a:xfrm>
          <a:prstGeom prst="line">
            <a:avLst/>
          </a:prstGeom>
          <a:ln w="28575">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6CF0674B-A22A-4D07-A84D-FFDC85FEEFFE}"/>
              </a:ext>
            </a:extLst>
          </p:cNvPr>
          <p:cNvCxnSpPr>
            <a:cxnSpLocks/>
            <a:stCxn id="50" idx="3"/>
            <a:endCxn id="56" idx="1"/>
          </p:cNvCxnSpPr>
          <p:nvPr/>
        </p:nvCxnSpPr>
        <p:spPr>
          <a:xfrm>
            <a:off x="9057077" y="4035257"/>
            <a:ext cx="495715"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94A77AAB-8591-4B4C-822A-4C4D96AD3AA6}"/>
              </a:ext>
            </a:extLst>
          </p:cNvPr>
          <p:cNvCxnSpPr>
            <a:stCxn id="53" idx="3"/>
            <a:endCxn id="70" idx="1"/>
          </p:cNvCxnSpPr>
          <p:nvPr/>
        </p:nvCxnSpPr>
        <p:spPr>
          <a:xfrm>
            <a:off x="9057077" y="4436229"/>
            <a:ext cx="495715" cy="0"/>
          </a:xfrm>
          <a:prstGeom prst="line">
            <a:avLst/>
          </a:prstGeom>
          <a:ln w="28575">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8455FC5B-CAA0-41DD-9586-D0F4CDD8205B}"/>
              </a:ext>
            </a:extLst>
          </p:cNvPr>
          <p:cNvCxnSpPr>
            <a:stCxn id="51" idx="3"/>
            <a:endCxn id="57" idx="1"/>
          </p:cNvCxnSpPr>
          <p:nvPr/>
        </p:nvCxnSpPr>
        <p:spPr>
          <a:xfrm>
            <a:off x="9057077" y="4834253"/>
            <a:ext cx="495715"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330B3DD6-8E1D-408A-8A78-DFDA34DA0C61}"/>
              </a:ext>
            </a:extLst>
          </p:cNvPr>
          <p:cNvCxnSpPr>
            <a:cxnSpLocks/>
            <a:stCxn id="72" idx="1"/>
            <a:endCxn id="55" idx="3"/>
          </p:cNvCxnSpPr>
          <p:nvPr/>
        </p:nvCxnSpPr>
        <p:spPr>
          <a:xfrm flipH="1">
            <a:off x="9057077" y="5211486"/>
            <a:ext cx="495715" cy="1125787"/>
          </a:xfrm>
          <a:prstGeom prst="line">
            <a:avLst/>
          </a:prstGeom>
          <a:ln w="28575">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3715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13</a:t>
            </a:fld>
            <a:endParaRPr kumimoji="1" lang="ja-JP" altLang="en-US"/>
          </a:p>
        </p:txBody>
      </p:sp>
      <p:sp>
        <p:nvSpPr>
          <p:cNvPr id="5" name="テキスト ボックス 4">
            <a:extLst>
              <a:ext uri="{FF2B5EF4-FFF2-40B4-BE49-F238E27FC236}">
                <a16:creationId xmlns:a16="http://schemas.microsoft.com/office/drawing/2014/main" id="{048E2AF8-ACCC-4167-AD64-918F709411DF}"/>
              </a:ext>
            </a:extLst>
          </p:cNvPr>
          <p:cNvSpPr txBox="1"/>
          <p:nvPr/>
        </p:nvSpPr>
        <p:spPr>
          <a:xfrm>
            <a:off x="4504035" y="2721114"/>
            <a:ext cx="3775393" cy="707886"/>
          </a:xfrm>
          <a:prstGeom prst="rect">
            <a:avLst/>
          </a:prstGeom>
          <a:noFill/>
        </p:spPr>
        <p:txBody>
          <a:bodyPr wrap="none" rtlCol="0">
            <a:spAutoFit/>
          </a:bodyPr>
          <a:lstStyle/>
          <a:p>
            <a:pPr algn="ctr"/>
            <a:r>
              <a:rPr lang="ja-JP" altLang="en-US" sz="4000" b="1" dirty="0">
                <a:effectLst>
                  <a:outerShdw blurRad="38100" dist="38100" dir="2700000" algn="tl">
                    <a:srgbClr val="000000">
                      <a:alpha val="43137"/>
                    </a:srgbClr>
                  </a:outerShdw>
                </a:effectLst>
              </a:rPr>
              <a:t>物理現象の記述</a:t>
            </a:r>
          </a:p>
        </p:txBody>
      </p:sp>
    </p:spTree>
    <p:extLst>
      <p:ext uri="{BB962C8B-B14F-4D97-AF65-F5344CB8AC3E}">
        <p14:creationId xmlns:p14="http://schemas.microsoft.com/office/powerpoint/2010/main" val="2700832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14</a:t>
            </a:fld>
            <a:endParaRPr kumimoji="1" lang="ja-JP" altLang="en-US"/>
          </a:p>
        </p:txBody>
      </p:sp>
      <p:sp>
        <p:nvSpPr>
          <p:cNvPr id="10" name="正方形/長方形 9">
            <a:extLst>
              <a:ext uri="{FF2B5EF4-FFF2-40B4-BE49-F238E27FC236}">
                <a16:creationId xmlns:a16="http://schemas.microsoft.com/office/drawing/2014/main" id="{6F2DC581-5A48-42E7-B1E3-2FDA5C2DD7BE}"/>
              </a:ext>
            </a:extLst>
          </p:cNvPr>
          <p:cNvSpPr/>
          <p:nvPr/>
        </p:nvSpPr>
        <p:spPr>
          <a:xfrm>
            <a:off x="463368" y="757033"/>
            <a:ext cx="11595282" cy="1938992"/>
          </a:xfrm>
          <a:prstGeom prst="rect">
            <a:avLst/>
          </a:prstGeom>
        </p:spPr>
        <p:txBody>
          <a:bodyPr wrap="square">
            <a:spAutoFit/>
          </a:bodyPr>
          <a:lstStyle/>
          <a:p>
            <a:r>
              <a:rPr lang="en-US" altLang="ja-JP" sz="2400" dirty="0"/>
              <a:t>Modelica</a:t>
            </a:r>
            <a:r>
              <a:rPr lang="ja-JP" altLang="en-US" sz="2400" dirty="0"/>
              <a:t>ではポテンシャルとフローという概念を使用して様々な物理現象を統一的に表現しています。</a:t>
            </a:r>
            <a:endParaRPr lang="en-US" altLang="ja-JP" sz="2400" dirty="0"/>
          </a:p>
          <a:p>
            <a:r>
              <a:rPr lang="ja-JP" altLang="en-US" sz="2400" dirty="0"/>
              <a:t>この概念によって異なる物理現象でも同じような考え方で表すことが可能です。ただし空間的な分布や精度の良い計算を実施したい場合にはこの概念だけでは十分ではない可能性があるので注意してください。</a:t>
            </a:r>
            <a:endParaRPr lang="en-US" altLang="ja-JP" sz="2400" dirty="0"/>
          </a:p>
        </p:txBody>
      </p:sp>
      <p:sp>
        <p:nvSpPr>
          <p:cNvPr id="6" name="Shape 130">
            <a:extLst>
              <a:ext uri="{FF2B5EF4-FFF2-40B4-BE49-F238E27FC236}">
                <a16:creationId xmlns:a16="http://schemas.microsoft.com/office/drawing/2014/main" id="{F268339A-8F95-4DB7-B175-26DDCD41CD42}"/>
              </a:ext>
            </a:extLst>
          </p:cNvPr>
          <p:cNvSpPr/>
          <p:nvPr/>
        </p:nvSpPr>
        <p:spPr>
          <a:xfrm>
            <a:off x="179666" y="87415"/>
            <a:ext cx="2885405"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物理現象の記述</a:t>
            </a:r>
            <a:endParaRPr lang="en-US" altLang="ja-JP" dirty="0"/>
          </a:p>
        </p:txBody>
      </p:sp>
      <p:graphicFrame>
        <p:nvGraphicFramePr>
          <p:cNvPr id="2" name="図表 1">
            <a:extLst>
              <a:ext uri="{FF2B5EF4-FFF2-40B4-BE49-F238E27FC236}">
                <a16:creationId xmlns:a16="http://schemas.microsoft.com/office/drawing/2014/main" id="{AE5C7485-4DA2-468E-B765-CAB2BD65F51B}"/>
              </a:ext>
            </a:extLst>
          </p:cNvPr>
          <p:cNvGraphicFramePr/>
          <p:nvPr>
            <p:extLst>
              <p:ext uri="{D42A27DB-BD31-4B8C-83A1-F6EECF244321}">
                <p14:modId xmlns:p14="http://schemas.microsoft.com/office/powerpoint/2010/main" val="3157699645"/>
              </p:ext>
            </p:extLst>
          </p:nvPr>
        </p:nvGraphicFramePr>
        <p:xfrm>
          <a:off x="246341" y="3155329"/>
          <a:ext cx="5003800" cy="33358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右中かっこ 3">
            <a:extLst>
              <a:ext uri="{FF2B5EF4-FFF2-40B4-BE49-F238E27FC236}">
                <a16:creationId xmlns:a16="http://schemas.microsoft.com/office/drawing/2014/main" id="{E0C1044C-7427-4080-8F3C-7BEE67131250}"/>
              </a:ext>
            </a:extLst>
          </p:cNvPr>
          <p:cNvSpPr/>
          <p:nvPr/>
        </p:nvSpPr>
        <p:spPr>
          <a:xfrm>
            <a:off x="4758353" y="3238302"/>
            <a:ext cx="604520" cy="3169920"/>
          </a:xfrm>
          <a:prstGeom prst="rightBrac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F41C42D4-9D14-41E7-B9A2-F6D6926A9E87}"/>
              </a:ext>
            </a:extLst>
          </p:cNvPr>
          <p:cNvSpPr txBox="1"/>
          <p:nvPr/>
        </p:nvSpPr>
        <p:spPr>
          <a:xfrm>
            <a:off x="5692775" y="4592429"/>
            <a:ext cx="5137150" cy="461665"/>
          </a:xfrm>
          <a:prstGeom prst="rect">
            <a:avLst/>
          </a:prstGeom>
          <a:noFill/>
        </p:spPr>
        <p:txBody>
          <a:bodyPr wrap="square" rtlCol="0">
            <a:spAutoFit/>
          </a:bodyPr>
          <a:lstStyle/>
          <a:p>
            <a:pPr algn="l"/>
            <a:r>
              <a:rPr kumimoji="1" lang="ja-JP" altLang="en-US" sz="2400" b="1" dirty="0">
                <a:solidFill>
                  <a:srgbClr val="FF0000"/>
                </a:solidFill>
              </a:rPr>
              <a:t>異なる物理現象を統一的に表現する</a:t>
            </a:r>
          </a:p>
        </p:txBody>
      </p:sp>
    </p:spTree>
    <p:extLst>
      <p:ext uri="{BB962C8B-B14F-4D97-AF65-F5344CB8AC3E}">
        <p14:creationId xmlns:p14="http://schemas.microsoft.com/office/powerpoint/2010/main" val="1055158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15</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3670877"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ポテンシャルとフロー</a:t>
            </a:r>
            <a:endParaRPr lang="en-US" altLang="ja-JP" dirty="0"/>
          </a:p>
        </p:txBody>
      </p:sp>
      <p:sp>
        <p:nvSpPr>
          <p:cNvPr id="28" name="テキスト ボックス 27">
            <a:extLst>
              <a:ext uri="{FF2B5EF4-FFF2-40B4-BE49-F238E27FC236}">
                <a16:creationId xmlns:a16="http://schemas.microsoft.com/office/drawing/2014/main" id="{25A51069-51D7-4569-96B5-3E7BC2093A8D}"/>
              </a:ext>
            </a:extLst>
          </p:cNvPr>
          <p:cNvSpPr txBox="1"/>
          <p:nvPr/>
        </p:nvSpPr>
        <p:spPr>
          <a:xfrm>
            <a:off x="5687450" y="2227157"/>
            <a:ext cx="6427080" cy="2475688"/>
          </a:xfrm>
          <a:prstGeom prst="rect">
            <a:avLst/>
          </a:prstGeom>
          <a:solidFill>
            <a:schemeClr val="accent6">
              <a:lumMod val="20000"/>
              <a:lumOff val="80000"/>
            </a:schemeClr>
          </a:solidFill>
        </p:spPr>
        <p:txBody>
          <a:bodyPr wrap="square" lIns="0" tIns="0" rIns="0" bIns="0" rtlCol="0" anchor="ctr">
            <a:noAutofit/>
          </a:bodyPr>
          <a:lstStyle/>
          <a:p>
            <a:pPr algn="ctr"/>
            <a:r>
              <a:rPr kumimoji="1" lang="ja-JP" altLang="en-US" sz="2800" b="1" dirty="0">
                <a:latin typeface="Cambria Math" panose="02040503050406030204" pitchFamily="18" charset="0"/>
              </a:rPr>
              <a:t>ポテンシャルとフローの関係式</a:t>
            </a:r>
            <a:endParaRPr kumimoji="1" lang="en-US" altLang="ja-JP" sz="2800" b="1" dirty="0">
              <a:latin typeface="Cambria Math" panose="02040503050406030204" pitchFamily="18" charset="0"/>
            </a:endParaRPr>
          </a:p>
          <a:p>
            <a:pPr algn="ctr"/>
            <a:endParaRPr kumimoji="1" lang="en-US" altLang="ja-JP" sz="1100" b="0" i="1" dirty="0">
              <a:latin typeface="Cambria Math" panose="02040503050406030204" pitchFamily="18" charset="0"/>
            </a:endParaRPr>
          </a:p>
          <a:p>
            <a:pPr algn="ctr"/>
            <a:r>
              <a:rPr lang="en-US" altLang="ja-JP" i="1" dirty="0">
                <a:latin typeface="Cambria Math" panose="02040503050406030204" pitchFamily="18" charset="0"/>
              </a:rPr>
              <a:t>(</a:t>
            </a:r>
            <a:r>
              <a:rPr lang="ja-JP" altLang="en-US" i="1" dirty="0">
                <a:latin typeface="Cambria Math" panose="02040503050406030204" pitchFamily="18" charset="0"/>
              </a:rPr>
              <a:t>フロー</a:t>
            </a:r>
            <a:r>
              <a:rPr lang="en-US" altLang="ja-JP" i="1" dirty="0">
                <a:latin typeface="Cambria Math" panose="02040503050406030204" pitchFamily="18" charset="0"/>
              </a:rPr>
              <a:t>) = (</a:t>
            </a:r>
            <a:r>
              <a:rPr lang="ja-JP" altLang="en-US" i="1" dirty="0">
                <a:latin typeface="Cambria Math" panose="02040503050406030204" pitchFamily="18" charset="0"/>
              </a:rPr>
              <a:t>コンダクタンス</a:t>
            </a:r>
            <a:r>
              <a:rPr lang="en-US" altLang="ja-JP" i="1" baseline="30000" dirty="0">
                <a:latin typeface="Cambria Math" panose="02040503050406030204" pitchFamily="18" charset="0"/>
              </a:rPr>
              <a:t>*2</a:t>
            </a:r>
            <a:r>
              <a:rPr lang="en-US" altLang="ja-JP" i="1" dirty="0">
                <a:latin typeface="Cambria Math" panose="02040503050406030204" pitchFamily="18" charset="0"/>
              </a:rPr>
              <a:t>)×(</a:t>
            </a:r>
            <a:r>
              <a:rPr lang="ja-JP" altLang="en-US" i="1" dirty="0">
                <a:latin typeface="Cambria Math" panose="02040503050406030204" pitchFamily="18" charset="0"/>
              </a:rPr>
              <a:t>ポテンシャルの差や勾配</a:t>
            </a:r>
            <a:r>
              <a:rPr lang="en-US" altLang="ja-JP" i="1" dirty="0">
                <a:latin typeface="Cambria Math" panose="02040503050406030204" pitchFamily="18" charset="0"/>
              </a:rPr>
              <a:t>)</a:t>
            </a:r>
            <a:endParaRPr kumimoji="1" lang="en-US" altLang="ja-JP" b="0" i="1" dirty="0">
              <a:latin typeface="Cambria Math" panose="02040503050406030204" pitchFamily="18" charset="0"/>
            </a:endParaRPr>
          </a:p>
          <a:p>
            <a:pPr algn="ctr"/>
            <a:endParaRPr kumimoji="1" lang="en-US" altLang="ja-JP" sz="3200" b="0" dirty="0"/>
          </a:p>
          <a:p>
            <a:pPr algn="ctr"/>
            <a:endParaRPr kumimoji="1" lang="en-US" altLang="ja-JP" sz="3200" b="0" dirty="0"/>
          </a:p>
        </p:txBody>
      </p:sp>
      <p:grpSp>
        <p:nvGrpSpPr>
          <p:cNvPr id="15" name="グループ化 14">
            <a:extLst>
              <a:ext uri="{FF2B5EF4-FFF2-40B4-BE49-F238E27FC236}">
                <a16:creationId xmlns:a16="http://schemas.microsoft.com/office/drawing/2014/main" id="{988E6E5C-6FFD-455A-8832-DDA73FA6AF37}"/>
              </a:ext>
            </a:extLst>
          </p:cNvPr>
          <p:cNvGrpSpPr/>
          <p:nvPr/>
        </p:nvGrpSpPr>
        <p:grpSpPr>
          <a:xfrm>
            <a:off x="596231" y="2339819"/>
            <a:ext cx="4914684" cy="2249069"/>
            <a:chOff x="704331" y="2690433"/>
            <a:chExt cx="6881134" cy="3148960"/>
          </a:xfrm>
        </p:grpSpPr>
        <p:grpSp>
          <p:nvGrpSpPr>
            <p:cNvPr id="8" name="グループ化 7">
              <a:extLst>
                <a:ext uri="{FF2B5EF4-FFF2-40B4-BE49-F238E27FC236}">
                  <a16:creationId xmlns:a16="http://schemas.microsoft.com/office/drawing/2014/main" id="{C4F6A9BA-CF60-41B3-B738-4839794255FD}"/>
                </a:ext>
              </a:extLst>
            </p:cNvPr>
            <p:cNvGrpSpPr/>
            <p:nvPr/>
          </p:nvGrpSpPr>
          <p:grpSpPr>
            <a:xfrm>
              <a:off x="704331" y="3631413"/>
              <a:ext cx="6477412" cy="2207980"/>
              <a:chOff x="1940011" y="3429000"/>
              <a:chExt cx="7920681" cy="2699953"/>
            </a:xfrm>
          </p:grpSpPr>
          <p:sp>
            <p:nvSpPr>
              <p:cNvPr id="2" name="正方形/長方形 1">
                <a:extLst>
                  <a:ext uri="{FF2B5EF4-FFF2-40B4-BE49-F238E27FC236}">
                    <a16:creationId xmlns:a16="http://schemas.microsoft.com/office/drawing/2014/main" id="{3D0FBD0F-393E-4388-A1AF-09928F208B18}"/>
                  </a:ext>
                </a:extLst>
              </p:cNvPr>
              <p:cNvSpPr/>
              <p:nvPr/>
            </p:nvSpPr>
            <p:spPr>
              <a:xfrm>
                <a:off x="2446638" y="3429000"/>
                <a:ext cx="1112108" cy="2699953"/>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20" name="正方形/長方形 19">
                <a:extLst>
                  <a:ext uri="{FF2B5EF4-FFF2-40B4-BE49-F238E27FC236}">
                    <a16:creationId xmlns:a16="http://schemas.microsoft.com/office/drawing/2014/main" id="{AA82F712-32A4-442D-A306-EF97948145F2}"/>
                  </a:ext>
                </a:extLst>
              </p:cNvPr>
              <p:cNvSpPr/>
              <p:nvPr/>
            </p:nvSpPr>
            <p:spPr>
              <a:xfrm>
                <a:off x="7521148" y="5004486"/>
                <a:ext cx="1112108" cy="1124466"/>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cxnSp>
            <p:nvCxnSpPr>
              <p:cNvPr id="5" name="直線コネクタ 4">
                <a:extLst>
                  <a:ext uri="{FF2B5EF4-FFF2-40B4-BE49-F238E27FC236}">
                    <a16:creationId xmlns:a16="http://schemas.microsoft.com/office/drawing/2014/main" id="{B952A578-F92B-4FC4-9C38-D2612C3D6257}"/>
                  </a:ext>
                </a:extLst>
              </p:cNvPr>
              <p:cNvCxnSpPr/>
              <p:nvPr/>
            </p:nvCxnSpPr>
            <p:spPr>
              <a:xfrm>
                <a:off x="1940011" y="6128952"/>
                <a:ext cx="7920681"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矢印: 右 5">
                <a:extLst>
                  <a:ext uri="{FF2B5EF4-FFF2-40B4-BE49-F238E27FC236}">
                    <a16:creationId xmlns:a16="http://schemas.microsoft.com/office/drawing/2014/main" id="{766B115B-7780-4CE7-B751-E3F67748A983}"/>
                  </a:ext>
                </a:extLst>
              </p:cNvPr>
              <p:cNvSpPr/>
              <p:nvPr/>
            </p:nvSpPr>
            <p:spPr>
              <a:xfrm rot="1512068">
                <a:off x="3654775" y="3725089"/>
                <a:ext cx="3942999" cy="840259"/>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grpSp>
        <p:sp>
          <p:nvSpPr>
            <p:cNvPr id="10" name="テキスト ボックス 9">
              <a:extLst>
                <a:ext uri="{FF2B5EF4-FFF2-40B4-BE49-F238E27FC236}">
                  <a16:creationId xmlns:a16="http://schemas.microsoft.com/office/drawing/2014/main" id="{03AACFFB-7C31-4D76-89D1-040A9A3EEF4D}"/>
                </a:ext>
              </a:extLst>
            </p:cNvPr>
            <p:cNvSpPr txBox="1"/>
            <p:nvPr/>
          </p:nvSpPr>
          <p:spPr>
            <a:xfrm>
              <a:off x="820207" y="2690433"/>
              <a:ext cx="2413171" cy="991123"/>
            </a:xfrm>
            <a:prstGeom prst="rect">
              <a:avLst/>
            </a:prstGeom>
            <a:noFill/>
          </p:spPr>
          <p:txBody>
            <a:bodyPr wrap="none" rtlCol="0">
              <a:spAutoFit/>
            </a:bodyPr>
            <a:lstStyle/>
            <a:p>
              <a:pPr algn="l"/>
              <a:r>
                <a:rPr kumimoji="1" lang="ja-JP" altLang="en-US" sz="2000" dirty="0"/>
                <a:t>ポテンシャル</a:t>
              </a:r>
              <a:endParaRPr kumimoji="1" lang="en-US" altLang="ja-JP" sz="2000" dirty="0"/>
            </a:p>
            <a:p>
              <a:pPr algn="l"/>
              <a:r>
                <a:rPr kumimoji="1" lang="en-US" altLang="ja-JP" sz="2000" dirty="0"/>
                <a:t>P</a:t>
              </a:r>
              <a:r>
                <a:rPr kumimoji="1" lang="en-US" altLang="ja-JP" sz="2000" baseline="-25000" dirty="0"/>
                <a:t>1</a:t>
              </a:r>
              <a:endParaRPr kumimoji="1" lang="ja-JP" altLang="en-US" sz="2000" baseline="-25000" dirty="0"/>
            </a:p>
          </p:txBody>
        </p:sp>
        <p:sp>
          <p:nvSpPr>
            <p:cNvPr id="26" name="テキスト ボックス 25">
              <a:extLst>
                <a:ext uri="{FF2B5EF4-FFF2-40B4-BE49-F238E27FC236}">
                  <a16:creationId xmlns:a16="http://schemas.microsoft.com/office/drawing/2014/main" id="{B3AB783E-B1C2-4BB9-BA1E-585C5370A9C9}"/>
                </a:ext>
              </a:extLst>
            </p:cNvPr>
            <p:cNvSpPr txBox="1"/>
            <p:nvPr/>
          </p:nvSpPr>
          <p:spPr>
            <a:xfrm>
              <a:off x="5172294" y="3899473"/>
              <a:ext cx="2413171" cy="991123"/>
            </a:xfrm>
            <a:prstGeom prst="rect">
              <a:avLst/>
            </a:prstGeom>
            <a:noFill/>
          </p:spPr>
          <p:txBody>
            <a:bodyPr wrap="none" rtlCol="0">
              <a:spAutoFit/>
            </a:bodyPr>
            <a:lstStyle/>
            <a:p>
              <a:pPr algn="l"/>
              <a:r>
                <a:rPr kumimoji="1" lang="ja-JP" altLang="en-US" sz="2000" dirty="0"/>
                <a:t>ポテンシャル</a:t>
              </a:r>
              <a:endParaRPr kumimoji="1" lang="en-US" altLang="ja-JP" sz="2000" dirty="0"/>
            </a:p>
            <a:p>
              <a:pPr algn="l"/>
              <a:r>
                <a:rPr kumimoji="1" lang="en-US" altLang="ja-JP" sz="2000" dirty="0"/>
                <a:t>P</a:t>
              </a:r>
              <a:r>
                <a:rPr kumimoji="1" lang="en-US" altLang="ja-JP" sz="2000" baseline="-25000" dirty="0"/>
                <a:t>2</a:t>
              </a:r>
              <a:endParaRPr kumimoji="1" lang="ja-JP" altLang="en-US" sz="2000" baseline="-25000" dirty="0"/>
            </a:p>
          </p:txBody>
        </p:sp>
        <p:sp>
          <p:nvSpPr>
            <p:cNvPr id="27" name="テキスト ボックス 26">
              <a:extLst>
                <a:ext uri="{FF2B5EF4-FFF2-40B4-BE49-F238E27FC236}">
                  <a16:creationId xmlns:a16="http://schemas.microsoft.com/office/drawing/2014/main" id="{C834AA12-A0AD-4093-82F5-ACB3C96955F8}"/>
                </a:ext>
              </a:extLst>
            </p:cNvPr>
            <p:cNvSpPr txBox="1"/>
            <p:nvPr/>
          </p:nvSpPr>
          <p:spPr>
            <a:xfrm>
              <a:off x="3589263" y="3022476"/>
              <a:ext cx="1335862" cy="991123"/>
            </a:xfrm>
            <a:prstGeom prst="rect">
              <a:avLst/>
            </a:prstGeom>
            <a:noFill/>
          </p:spPr>
          <p:txBody>
            <a:bodyPr wrap="none" rtlCol="0">
              <a:spAutoFit/>
            </a:bodyPr>
            <a:lstStyle/>
            <a:p>
              <a:pPr algn="l"/>
              <a:r>
                <a:rPr kumimoji="1" lang="ja-JP" altLang="en-US" sz="2000" dirty="0"/>
                <a:t>フロー</a:t>
              </a:r>
              <a:endParaRPr kumimoji="1" lang="en-US" altLang="ja-JP" sz="2000" dirty="0"/>
            </a:p>
            <a:p>
              <a:pPr algn="l"/>
              <a:r>
                <a:rPr kumimoji="1" lang="en-US" altLang="ja-JP" sz="2000" dirty="0"/>
                <a:t>F</a:t>
              </a:r>
              <a:endParaRPr kumimoji="1" lang="ja-JP" altLang="en-US" sz="2000" baseline="-25000" dirty="0"/>
            </a:p>
          </p:txBody>
        </p:sp>
      </p:grpSp>
      <p:sp>
        <p:nvSpPr>
          <p:cNvPr id="22" name="四角形: 角を丸くする 21">
            <a:extLst>
              <a:ext uri="{FF2B5EF4-FFF2-40B4-BE49-F238E27FC236}">
                <a16:creationId xmlns:a16="http://schemas.microsoft.com/office/drawing/2014/main" id="{D338D72D-2C90-4695-BCD3-16FBF60545EB}"/>
              </a:ext>
            </a:extLst>
          </p:cNvPr>
          <p:cNvSpPr/>
          <p:nvPr/>
        </p:nvSpPr>
        <p:spPr>
          <a:xfrm>
            <a:off x="540505" y="5132786"/>
            <a:ext cx="11393838" cy="840010"/>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フローはポテンシャルの大きい</a:t>
            </a:r>
            <a:r>
              <a:rPr kumimoji="1" lang="en-US" altLang="ja-JP" sz="2400" dirty="0">
                <a:solidFill>
                  <a:schemeClr val="tx1"/>
                </a:solidFill>
              </a:rPr>
              <a:t>(</a:t>
            </a:r>
            <a:r>
              <a:rPr kumimoji="1" lang="ja-JP" altLang="en-US" sz="2400" dirty="0">
                <a:solidFill>
                  <a:schemeClr val="tx1"/>
                </a:solidFill>
              </a:rPr>
              <a:t>高い</a:t>
            </a:r>
            <a:r>
              <a:rPr kumimoji="1" lang="en-US" altLang="ja-JP" sz="2400" dirty="0">
                <a:solidFill>
                  <a:schemeClr val="tx1"/>
                </a:solidFill>
              </a:rPr>
              <a:t>)</a:t>
            </a:r>
            <a:r>
              <a:rPr kumimoji="1" lang="ja-JP" altLang="en-US" sz="2400" dirty="0">
                <a:solidFill>
                  <a:schemeClr val="tx1"/>
                </a:solidFill>
              </a:rPr>
              <a:t>ところから小さい</a:t>
            </a:r>
            <a:r>
              <a:rPr kumimoji="1" lang="en-US" altLang="ja-JP" sz="2400" dirty="0">
                <a:solidFill>
                  <a:schemeClr val="tx1"/>
                </a:solidFill>
              </a:rPr>
              <a:t>(</a:t>
            </a:r>
            <a:r>
              <a:rPr kumimoji="1" lang="ja-JP" altLang="en-US" sz="2400" dirty="0">
                <a:solidFill>
                  <a:schemeClr val="tx1"/>
                </a:solidFill>
              </a:rPr>
              <a:t>低い</a:t>
            </a:r>
            <a:r>
              <a:rPr kumimoji="1" lang="en-US" altLang="ja-JP" sz="2400" dirty="0">
                <a:solidFill>
                  <a:schemeClr val="tx1"/>
                </a:solidFill>
              </a:rPr>
              <a:t>)</a:t>
            </a:r>
            <a:r>
              <a:rPr kumimoji="1" lang="ja-JP" altLang="en-US" sz="2400" dirty="0">
                <a:solidFill>
                  <a:schemeClr val="tx1"/>
                </a:solidFill>
              </a:rPr>
              <a:t>ところへ流れます。</a:t>
            </a:r>
            <a:endParaRPr kumimoji="1" lang="en-US" altLang="ja-JP" sz="2400" dirty="0">
              <a:solidFill>
                <a:schemeClr val="tx1"/>
              </a:solidFill>
            </a:endParaRPr>
          </a:p>
        </p:txBody>
      </p:sp>
      <p:sp>
        <p:nvSpPr>
          <p:cNvPr id="3" name="正方形/長方形 2"/>
          <p:cNvSpPr/>
          <p:nvPr/>
        </p:nvSpPr>
        <p:spPr>
          <a:xfrm>
            <a:off x="473195" y="820925"/>
            <a:ext cx="10710449" cy="1107996"/>
          </a:xfrm>
          <a:prstGeom prst="rect">
            <a:avLst/>
          </a:prstGeom>
        </p:spPr>
        <p:txBody>
          <a:bodyPr wrap="square">
            <a:spAutoFit/>
          </a:bodyPr>
          <a:lstStyle/>
          <a:p>
            <a:r>
              <a:rPr lang="ja-JP" altLang="en-US" sz="2400" b="1" dirty="0">
                <a:effectLst>
                  <a:outerShdw blurRad="38100" dist="38100" dir="2700000" algn="tl">
                    <a:srgbClr val="000000">
                      <a:alpha val="43137"/>
                    </a:srgbClr>
                  </a:outerShdw>
                </a:effectLst>
              </a:rPr>
              <a:t>多くの物理現象はポテンシャル</a:t>
            </a:r>
            <a:r>
              <a:rPr lang="en-US" altLang="ja-JP" sz="2400" b="1" baseline="30000" dirty="0">
                <a:effectLst>
                  <a:outerShdw blurRad="38100" dist="38100" dir="2700000" algn="tl">
                    <a:srgbClr val="000000">
                      <a:alpha val="43137"/>
                    </a:srgbClr>
                  </a:outerShdw>
                </a:effectLst>
              </a:rPr>
              <a:t>*1</a:t>
            </a:r>
            <a:r>
              <a:rPr lang="ja-JP" altLang="en-US" sz="2400" b="1" dirty="0">
                <a:effectLst>
                  <a:outerShdw blurRad="38100" dist="38100" dir="2700000" algn="tl">
                    <a:srgbClr val="000000">
                      <a:alpha val="43137"/>
                    </a:srgbClr>
                  </a:outerShdw>
                </a:effectLst>
              </a:rPr>
              <a:t>と、そのポテンシャルの勾配に応じて</a:t>
            </a:r>
            <a:endParaRPr lang="en-US" altLang="ja-JP" sz="2400" b="1" dirty="0">
              <a:effectLst>
                <a:outerShdw blurRad="38100" dist="38100" dir="2700000" algn="tl">
                  <a:srgbClr val="000000">
                    <a:alpha val="43137"/>
                  </a:srgbClr>
                </a:outerShdw>
              </a:effectLst>
            </a:endParaRPr>
          </a:p>
          <a:p>
            <a:r>
              <a:rPr lang="ja-JP" altLang="en-US" sz="2400" b="1" dirty="0">
                <a:effectLst>
                  <a:outerShdw blurRad="38100" dist="38100" dir="2700000" algn="tl">
                    <a:srgbClr val="000000">
                      <a:alpha val="43137"/>
                    </a:srgbClr>
                  </a:outerShdw>
                </a:effectLst>
              </a:rPr>
              <a:t>発生するフロー</a:t>
            </a:r>
            <a:r>
              <a:rPr lang="en-US" altLang="ja-JP" sz="2400" b="1" baseline="30000" dirty="0">
                <a:effectLst>
                  <a:outerShdw blurRad="38100" dist="38100" dir="2700000" algn="tl">
                    <a:srgbClr val="000000">
                      <a:alpha val="43137"/>
                    </a:srgbClr>
                  </a:outerShdw>
                </a:effectLst>
              </a:rPr>
              <a:t>*1</a:t>
            </a:r>
            <a:r>
              <a:rPr lang="en-US" altLang="ja-JP" sz="2400" b="1" dirty="0">
                <a:effectLst>
                  <a:outerShdw blurRad="38100" dist="38100" dir="2700000" algn="tl">
                    <a:srgbClr val="000000">
                      <a:alpha val="43137"/>
                    </a:srgbClr>
                  </a:outerShdw>
                </a:effectLst>
              </a:rPr>
              <a:t>(</a:t>
            </a:r>
            <a:r>
              <a:rPr lang="ja-JP" altLang="en-US" sz="2400" b="1" dirty="0">
                <a:effectLst>
                  <a:outerShdw blurRad="38100" dist="38100" dir="2700000" algn="tl">
                    <a:srgbClr val="000000">
                      <a:alpha val="43137"/>
                    </a:srgbClr>
                  </a:outerShdw>
                </a:effectLst>
              </a:rPr>
              <a:t>流動量</a:t>
            </a:r>
            <a:r>
              <a:rPr lang="en-US" altLang="ja-JP" sz="2400" b="1" dirty="0">
                <a:effectLst>
                  <a:outerShdw blurRad="38100" dist="38100" dir="2700000" algn="tl">
                    <a:srgbClr val="000000">
                      <a:alpha val="43137"/>
                    </a:srgbClr>
                  </a:outerShdw>
                </a:effectLst>
              </a:rPr>
              <a:t>)</a:t>
            </a:r>
            <a:r>
              <a:rPr lang="ja-JP" altLang="en-US" sz="2400" b="1" dirty="0">
                <a:effectLst>
                  <a:outerShdw blurRad="38100" dist="38100" dir="2700000" algn="tl">
                    <a:srgbClr val="000000">
                      <a:alpha val="43137"/>
                    </a:srgbClr>
                  </a:outerShdw>
                </a:effectLst>
              </a:rPr>
              <a:t>によって統一的に表すことが出来ます。</a:t>
            </a:r>
            <a:endParaRPr lang="en-US" altLang="ja-JP" sz="2400" b="1" dirty="0">
              <a:effectLst>
                <a:outerShdw blurRad="38100" dist="38100" dir="2700000" algn="tl">
                  <a:srgbClr val="000000">
                    <a:alpha val="43137"/>
                  </a:srgbClr>
                </a:outerShdw>
              </a:effectLst>
            </a:endParaRPr>
          </a:p>
          <a:p>
            <a:r>
              <a:rPr lang="ja-JP" altLang="en-US" dirty="0"/>
              <a:t>　ここでポテンシャルとは、何かを駆動させることができる潜在的なスカラー量程度にお考え下さい。</a:t>
            </a:r>
            <a:endParaRPr lang="en-US" altLang="ja-JP" dirty="0"/>
          </a:p>
        </p:txBody>
      </p:sp>
      <p:sp>
        <p:nvSpPr>
          <p:cNvPr id="11" name="テキスト ボックス 10">
            <a:extLst>
              <a:ext uri="{FF2B5EF4-FFF2-40B4-BE49-F238E27FC236}">
                <a16:creationId xmlns:a16="http://schemas.microsoft.com/office/drawing/2014/main" id="{B0092DCA-C943-4ECB-8418-20526105DB63}"/>
              </a:ext>
            </a:extLst>
          </p:cNvPr>
          <p:cNvSpPr txBox="1"/>
          <p:nvPr/>
        </p:nvSpPr>
        <p:spPr>
          <a:xfrm>
            <a:off x="7134320" y="6356350"/>
            <a:ext cx="3533340" cy="338554"/>
          </a:xfrm>
          <a:prstGeom prst="rect">
            <a:avLst/>
          </a:prstGeom>
          <a:noFill/>
        </p:spPr>
        <p:txBody>
          <a:bodyPr wrap="none" rtlCol="0">
            <a:spAutoFit/>
          </a:bodyPr>
          <a:lstStyle/>
          <a:p>
            <a:pPr algn="l"/>
            <a:r>
              <a:rPr kumimoji="1" lang="en-US" altLang="ja-JP" sz="1600" dirty="0"/>
              <a:t>*2</a:t>
            </a:r>
            <a:r>
              <a:rPr lang="ja-JP" altLang="en-US" sz="1600" dirty="0"/>
              <a:t> フローの</a:t>
            </a:r>
            <a:r>
              <a:rPr kumimoji="1" lang="ja-JP" altLang="en-US" sz="1600" dirty="0"/>
              <a:t>流れやすさを表す度合い</a:t>
            </a:r>
            <a:endParaRPr kumimoji="1" lang="en-US" altLang="ja-JP" sz="1600" dirty="0"/>
          </a:p>
        </p:txBody>
      </p:sp>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81EB1D74-D7A5-4796-89B6-52DFA15D819D}"/>
                  </a:ext>
                </a:extLst>
              </p:cNvPr>
              <p:cNvSpPr txBox="1"/>
              <p:nvPr/>
            </p:nvSpPr>
            <p:spPr>
              <a:xfrm>
                <a:off x="6480464" y="3813583"/>
                <a:ext cx="3121995"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𝐹</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𝜆</m:t>
                      </m:r>
                      <m:r>
                        <a:rPr kumimoji="1" lang="en-US" altLang="ja-JP" sz="3200" b="0" i="1" smtClean="0">
                          <a:latin typeface="Cambria Math" panose="02040503050406030204" pitchFamily="18" charset="0"/>
                          <a:ea typeface="Cambria Math" panose="02040503050406030204" pitchFamily="18" charset="0"/>
                        </a:rPr>
                        <m:t>∆</m:t>
                      </m:r>
                      <m:r>
                        <a:rPr kumimoji="1" lang="en-US" altLang="ja-JP" sz="3200" b="0" i="1" smtClean="0">
                          <a:latin typeface="Cambria Math" panose="02040503050406030204" pitchFamily="18" charset="0"/>
                          <a:ea typeface="Cambria Math" panose="02040503050406030204" pitchFamily="18" charset="0"/>
                        </a:rPr>
                        <m:t>𝑃</m:t>
                      </m:r>
                    </m:oMath>
                  </m:oMathPara>
                </a14:m>
                <a:endParaRPr lang="ja-JP" altLang="en-US" sz="3200" dirty="0"/>
              </a:p>
            </p:txBody>
          </p:sp>
        </mc:Choice>
        <mc:Fallback xmlns="">
          <p:sp>
            <p:nvSpPr>
              <p:cNvPr id="24" name="テキスト ボックス 23">
                <a:extLst>
                  <a:ext uri="{FF2B5EF4-FFF2-40B4-BE49-F238E27FC236}">
                    <a16:creationId xmlns:a16="http://schemas.microsoft.com/office/drawing/2014/main" id="{81EB1D74-D7A5-4796-89B6-52DFA15D819D}"/>
                  </a:ext>
                </a:extLst>
              </p:cNvPr>
              <p:cNvSpPr txBox="1">
                <a:spLocks noRot="1" noChangeAspect="1" noMove="1" noResize="1" noEditPoints="1" noAdjustHandles="1" noChangeArrowheads="1" noChangeShapeType="1" noTextEdit="1"/>
              </p:cNvSpPr>
              <p:nvPr/>
            </p:nvSpPr>
            <p:spPr>
              <a:xfrm>
                <a:off x="6480464" y="3813583"/>
                <a:ext cx="3121995" cy="584775"/>
              </a:xfrm>
              <a:prstGeom prst="rect">
                <a:avLst/>
              </a:prstGeom>
              <a:blipFill>
                <a:blip r:embed="rId2"/>
                <a:stretch>
                  <a:fillRect/>
                </a:stretch>
              </a:blipFill>
            </p:spPr>
            <p:txBody>
              <a:bodyPr/>
              <a:lstStyle/>
              <a:p>
                <a:r>
                  <a:rPr lang="ja-JP" altLang="en-US">
                    <a:noFill/>
                  </a:rPr>
                  <a:t> </a:t>
                </a:r>
              </a:p>
            </p:txBody>
          </p:sp>
        </mc:Fallback>
      </mc:AlternateContent>
      <p:cxnSp>
        <p:nvCxnSpPr>
          <p:cNvPr id="12" name="直線矢印コネクタ 11">
            <a:extLst>
              <a:ext uri="{FF2B5EF4-FFF2-40B4-BE49-F238E27FC236}">
                <a16:creationId xmlns:a16="http://schemas.microsoft.com/office/drawing/2014/main" id="{B6C75953-99CE-4707-ABD8-FDFB51FAAB2E}"/>
              </a:ext>
            </a:extLst>
          </p:cNvPr>
          <p:cNvCxnSpPr/>
          <p:nvPr/>
        </p:nvCxnSpPr>
        <p:spPr>
          <a:xfrm>
            <a:off x="1539857" y="4398358"/>
            <a:ext cx="2288816"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55D48C49-AE80-419A-BE9B-FB014CBB9701}"/>
              </a:ext>
            </a:extLst>
          </p:cNvPr>
          <p:cNvSpPr txBox="1"/>
          <p:nvPr/>
        </p:nvSpPr>
        <p:spPr>
          <a:xfrm>
            <a:off x="2375503" y="4019287"/>
            <a:ext cx="696024" cy="338554"/>
          </a:xfrm>
          <a:prstGeom prst="rect">
            <a:avLst/>
          </a:prstGeom>
          <a:noFill/>
        </p:spPr>
        <p:txBody>
          <a:bodyPr wrap="none" rtlCol="0">
            <a:spAutoFit/>
          </a:bodyPr>
          <a:lstStyle/>
          <a:p>
            <a:pPr algn="l"/>
            <a:r>
              <a:rPr kumimoji="1" lang="ja-JP" altLang="en-US" sz="1600" dirty="0"/>
              <a:t>距離</a:t>
            </a:r>
            <a:r>
              <a:rPr kumimoji="1" lang="en-US" altLang="ja-JP" sz="1600" dirty="0"/>
              <a:t>x</a:t>
            </a:r>
            <a:endParaRPr kumimoji="1" lang="ja-JP" altLang="en-US" sz="1600" dirty="0"/>
          </a:p>
        </p:txBody>
      </p: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DE5BBF82-21B5-416E-A4B3-99911B9A3E99}"/>
                  </a:ext>
                </a:extLst>
              </p:cNvPr>
              <p:cNvSpPr txBox="1"/>
              <p:nvPr/>
            </p:nvSpPr>
            <p:spPr>
              <a:xfrm>
                <a:off x="9689577" y="3911233"/>
                <a:ext cx="218938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m:t>
                      </m:r>
                      <m:r>
                        <a:rPr lang="en-US" altLang="ja-JP" i="1" smtClean="0">
                          <a:latin typeface="Cambria Math" panose="02040503050406030204" pitchFamily="18" charset="0"/>
                          <a:ea typeface="Cambria Math" panose="02040503050406030204" pitchFamily="18" charset="0"/>
                        </a:rPr>
                        <m:t>∆</m:t>
                      </m:r>
                      <m:r>
                        <a:rPr lang="en-US" altLang="ja-JP" i="1" smtClean="0">
                          <a:latin typeface="Cambria Math" panose="02040503050406030204" pitchFamily="18" charset="0"/>
                          <a:ea typeface="Cambria Math" panose="02040503050406030204" pitchFamily="18" charset="0"/>
                        </a:rPr>
                        <m:t>𝑃</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𝑃</m:t>
                          </m:r>
                        </m:e>
                        <m:sub>
                          <m:r>
                            <a:rPr lang="en-US" altLang="ja-JP" i="1">
                              <a:latin typeface="Cambria Math" panose="02040503050406030204" pitchFamily="18" charset="0"/>
                            </a:rPr>
                            <m:t>2</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𝑃</m:t>
                          </m:r>
                        </m:e>
                        <m:sub>
                          <m:r>
                            <a:rPr lang="en-US" altLang="ja-JP" i="1">
                              <a:latin typeface="Cambria Math" panose="02040503050406030204" pitchFamily="18" charset="0"/>
                            </a:rPr>
                            <m:t>1</m:t>
                          </m:r>
                        </m:sub>
                      </m:sSub>
                      <m:r>
                        <a:rPr lang="en-US" altLang="ja-JP" b="0" i="1" smtClean="0">
                          <a:latin typeface="Cambria Math" panose="02040503050406030204" pitchFamily="18" charset="0"/>
                        </a:rPr>
                        <m:t>)</m:t>
                      </m:r>
                    </m:oMath>
                  </m:oMathPara>
                </a14:m>
                <a:endParaRPr lang="ja-JP" altLang="en-US" dirty="0"/>
              </a:p>
            </p:txBody>
          </p:sp>
        </mc:Choice>
        <mc:Fallback xmlns="">
          <p:sp>
            <p:nvSpPr>
              <p:cNvPr id="25" name="テキスト ボックス 24">
                <a:extLst>
                  <a:ext uri="{FF2B5EF4-FFF2-40B4-BE49-F238E27FC236}">
                    <a16:creationId xmlns:a16="http://schemas.microsoft.com/office/drawing/2014/main" id="{DE5BBF82-21B5-416E-A4B3-99911B9A3E99}"/>
                  </a:ext>
                </a:extLst>
              </p:cNvPr>
              <p:cNvSpPr txBox="1">
                <a:spLocks noRot="1" noChangeAspect="1" noMove="1" noResize="1" noEditPoints="1" noAdjustHandles="1" noChangeArrowheads="1" noChangeShapeType="1" noTextEdit="1"/>
              </p:cNvSpPr>
              <p:nvPr/>
            </p:nvSpPr>
            <p:spPr>
              <a:xfrm>
                <a:off x="9689577" y="3911233"/>
                <a:ext cx="2189381" cy="369332"/>
              </a:xfrm>
              <a:prstGeom prst="rect">
                <a:avLst/>
              </a:prstGeom>
              <a:blipFill>
                <a:blip r:embed="rId3"/>
                <a:stretch>
                  <a:fillRect b="-13333"/>
                </a:stretch>
              </a:blipFill>
            </p:spPr>
            <p:txBody>
              <a:bodyPr/>
              <a:lstStyle/>
              <a:p>
                <a:r>
                  <a:rPr lang="ja-JP" altLang="en-US">
                    <a:noFill/>
                  </a:rPr>
                  <a:t> </a:t>
                </a:r>
              </a:p>
            </p:txBody>
          </p:sp>
        </mc:Fallback>
      </mc:AlternateContent>
      <p:sp>
        <p:nvSpPr>
          <p:cNvPr id="21" name="テキスト ボックス 20">
            <a:extLst>
              <a:ext uri="{FF2B5EF4-FFF2-40B4-BE49-F238E27FC236}">
                <a16:creationId xmlns:a16="http://schemas.microsoft.com/office/drawing/2014/main" id="{0686815E-A516-4FBD-AC32-CC348E995952}"/>
              </a:ext>
            </a:extLst>
          </p:cNvPr>
          <p:cNvSpPr txBox="1"/>
          <p:nvPr/>
        </p:nvSpPr>
        <p:spPr>
          <a:xfrm>
            <a:off x="7134320" y="6059906"/>
            <a:ext cx="3533340" cy="338554"/>
          </a:xfrm>
          <a:prstGeom prst="rect">
            <a:avLst/>
          </a:prstGeom>
          <a:noFill/>
        </p:spPr>
        <p:txBody>
          <a:bodyPr wrap="none" rtlCol="0">
            <a:spAutoFit/>
          </a:bodyPr>
          <a:lstStyle/>
          <a:p>
            <a:pPr algn="l"/>
            <a:r>
              <a:rPr kumimoji="1" lang="en-US" altLang="ja-JP" sz="1600" dirty="0"/>
              <a:t>*1</a:t>
            </a:r>
            <a:r>
              <a:rPr lang="ja-JP" altLang="en-US" sz="1600" dirty="0"/>
              <a:t> 分野によって呼び方は異なります</a:t>
            </a:r>
            <a:endParaRPr kumimoji="1" lang="en-US" altLang="ja-JP" sz="1600" dirty="0"/>
          </a:p>
        </p:txBody>
      </p:sp>
    </p:spTree>
    <p:extLst>
      <p:ext uri="{BB962C8B-B14F-4D97-AF65-F5344CB8AC3E}">
        <p14:creationId xmlns:p14="http://schemas.microsoft.com/office/powerpoint/2010/main" val="763333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16</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5" y="87415"/>
            <a:ext cx="8799365" cy="579646"/>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pPr>
              <a:defRPr sz="3100" u="sng">
                <a:latin typeface="YuMincho Medium"/>
                <a:ea typeface="YuMincho Medium"/>
                <a:cs typeface="YuMincho Medium"/>
                <a:sym typeface="YuMincho Medium"/>
              </a:defRPr>
            </a:pPr>
            <a:r>
              <a:rPr lang="ja-JP" altLang="en-US" dirty="0"/>
              <a:t>ポテンシャルとフロー </a:t>
            </a:r>
            <a:r>
              <a:rPr lang="en-US" altLang="ja-JP" dirty="0"/>
              <a:t>-</a:t>
            </a:r>
            <a:r>
              <a:rPr lang="ja-JP" altLang="en-US" dirty="0"/>
              <a:t> 固体の熱伝導の場合</a:t>
            </a:r>
            <a:endParaRPr lang="en-US" altLang="ja-JP" dirty="0"/>
          </a:p>
        </p:txBody>
      </p:sp>
      <p:sp>
        <p:nvSpPr>
          <p:cNvPr id="9" name="テキスト ボックス 8">
            <a:extLst>
              <a:ext uri="{FF2B5EF4-FFF2-40B4-BE49-F238E27FC236}">
                <a16:creationId xmlns:a16="http://schemas.microsoft.com/office/drawing/2014/main" id="{C5EDB6F2-AC12-4C28-9C6F-CABB2C317D21}"/>
              </a:ext>
            </a:extLst>
          </p:cNvPr>
          <p:cNvSpPr txBox="1"/>
          <p:nvPr/>
        </p:nvSpPr>
        <p:spPr>
          <a:xfrm>
            <a:off x="704331" y="781440"/>
            <a:ext cx="11380573" cy="830997"/>
          </a:xfrm>
          <a:prstGeom prst="rect">
            <a:avLst/>
          </a:prstGeom>
          <a:noFill/>
        </p:spPr>
        <p:txBody>
          <a:bodyPr wrap="square" rtlCol="0">
            <a:spAutoFit/>
          </a:bodyPr>
          <a:lstStyle/>
          <a:p>
            <a:r>
              <a:rPr lang="ja-JP" altLang="en-US" sz="2400" dirty="0"/>
              <a:t>温度をポテンシャル、熱流量をフローと考えると</a:t>
            </a:r>
            <a:endParaRPr lang="en-US" altLang="ja-JP" sz="2400" dirty="0"/>
          </a:p>
          <a:p>
            <a:r>
              <a:rPr lang="ja-JP" altLang="en-US" sz="2400" dirty="0"/>
              <a:t>熱の移動現象は以下のようになります。</a:t>
            </a:r>
            <a:endParaRPr kumimoji="1" lang="ja-JP" altLang="en-US" sz="2400" dirty="0"/>
          </a:p>
        </p:txBody>
      </p:sp>
      <p:sp>
        <p:nvSpPr>
          <p:cNvPr id="39" name="正方形/長方形 38">
            <a:extLst>
              <a:ext uri="{FF2B5EF4-FFF2-40B4-BE49-F238E27FC236}">
                <a16:creationId xmlns:a16="http://schemas.microsoft.com/office/drawing/2014/main" id="{DE958401-32C0-4864-93DA-F8AE111A9A37}"/>
              </a:ext>
            </a:extLst>
          </p:cNvPr>
          <p:cNvSpPr/>
          <p:nvPr/>
        </p:nvSpPr>
        <p:spPr>
          <a:xfrm>
            <a:off x="1134374" y="2761372"/>
            <a:ext cx="5120049" cy="941216"/>
          </a:xfrm>
          <a:prstGeom prst="rect">
            <a:avLst/>
          </a:prstGeom>
          <a:gradFill flip="none" rotWithShape="1">
            <a:gsLst>
              <a:gs pos="0">
                <a:srgbClr val="FF0000"/>
              </a:gs>
              <a:gs pos="100000">
                <a:srgbClr val="FFCCC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固体</a:t>
            </a:r>
          </a:p>
        </p:txBody>
      </p:sp>
      <p:sp>
        <p:nvSpPr>
          <p:cNvPr id="40" name="テキスト ボックス 39">
            <a:extLst>
              <a:ext uri="{FF2B5EF4-FFF2-40B4-BE49-F238E27FC236}">
                <a16:creationId xmlns:a16="http://schemas.microsoft.com/office/drawing/2014/main" id="{DB420B62-17D9-4025-ABAD-C1E98090709F}"/>
              </a:ext>
            </a:extLst>
          </p:cNvPr>
          <p:cNvSpPr txBox="1"/>
          <p:nvPr/>
        </p:nvSpPr>
        <p:spPr>
          <a:xfrm>
            <a:off x="0" y="3155816"/>
            <a:ext cx="1014288" cy="422620"/>
          </a:xfrm>
          <a:prstGeom prst="rect">
            <a:avLst/>
          </a:prstGeom>
          <a:noFill/>
        </p:spPr>
        <p:txBody>
          <a:bodyPr vert="horz" wrap="none" rtlCol="0">
            <a:spAutoFit/>
          </a:bodyPr>
          <a:lstStyle/>
          <a:p>
            <a:pPr algn="l"/>
            <a:r>
              <a:rPr kumimoji="1" lang="ja-JP" altLang="en-US" sz="2400" dirty="0"/>
              <a:t>温度</a:t>
            </a:r>
            <a:r>
              <a:rPr kumimoji="1" lang="en-US" altLang="ja-JP" sz="2400" dirty="0"/>
              <a:t>T</a:t>
            </a:r>
            <a:r>
              <a:rPr kumimoji="1" lang="en-US" altLang="ja-JP" sz="2400" baseline="-25000" dirty="0"/>
              <a:t>1</a:t>
            </a:r>
            <a:endParaRPr lang="en-US" altLang="ja-JP" sz="2400" baseline="-25000" dirty="0"/>
          </a:p>
        </p:txBody>
      </p:sp>
      <p:sp>
        <p:nvSpPr>
          <p:cNvPr id="43" name="テキスト ボックス 42">
            <a:extLst>
              <a:ext uri="{FF2B5EF4-FFF2-40B4-BE49-F238E27FC236}">
                <a16:creationId xmlns:a16="http://schemas.microsoft.com/office/drawing/2014/main" id="{9751A03A-CBE2-4E03-B75D-A0A515BC6719}"/>
              </a:ext>
            </a:extLst>
          </p:cNvPr>
          <p:cNvSpPr txBox="1"/>
          <p:nvPr/>
        </p:nvSpPr>
        <p:spPr>
          <a:xfrm>
            <a:off x="6254424" y="3155816"/>
            <a:ext cx="1014288" cy="422620"/>
          </a:xfrm>
          <a:prstGeom prst="rect">
            <a:avLst/>
          </a:prstGeom>
          <a:noFill/>
        </p:spPr>
        <p:txBody>
          <a:bodyPr vert="horz" wrap="none" rtlCol="0">
            <a:spAutoFit/>
          </a:bodyPr>
          <a:lstStyle/>
          <a:p>
            <a:pPr algn="l"/>
            <a:r>
              <a:rPr kumimoji="1" lang="ja-JP" altLang="en-US" sz="2400" dirty="0"/>
              <a:t>温度</a:t>
            </a:r>
            <a:r>
              <a:rPr kumimoji="1" lang="en-US" altLang="ja-JP" sz="2400" dirty="0"/>
              <a:t>T</a:t>
            </a:r>
            <a:r>
              <a:rPr kumimoji="1" lang="en-US" altLang="ja-JP" sz="2400" baseline="-25000" dirty="0"/>
              <a:t>2</a:t>
            </a:r>
            <a:endParaRPr lang="en-US" altLang="ja-JP" sz="2400" baseline="-25000" dirty="0"/>
          </a:p>
        </p:txBody>
      </p:sp>
      <p:cxnSp>
        <p:nvCxnSpPr>
          <p:cNvPr id="45" name="直線コネクタ 44">
            <a:extLst>
              <a:ext uri="{FF2B5EF4-FFF2-40B4-BE49-F238E27FC236}">
                <a16:creationId xmlns:a16="http://schemas.microsoft.com/office/drawing/2014/main" id="{B6D7D699-946B-4C5D-9D97-82A4C90EB125}"/>
              </a:ext>
            </a:extLst>
          </p:cNvPr>
          <p:cNvCxnSpPr/>
          <p:nvPr/>
        </p:nvCxnSpPr>
        <p:spPr>
          <a:xfrm>
            <a:off x="1134374" y="3667512"/>
            <a:ext cx="0" cy="740279"/>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58A3055A-AEF0-48FA-B958-B34CB2C4CAF1}"/>
              </a:ext>
            </a:extLst>
          </p:cNvPr>
          <p:cNvCxnSpPr/>
          <p:nvPr/>
        </p:nvCxnSpPr>
        <p:spPr>
          <a:xfrm>
            <a:off x="6254424" y="3658576"/>
            <a:ext cx="0" cy="740279"/>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A783EF9C-3CB9-4AB7-AA9F-782A246A9447}"/>
              </a:ext>
            </a:extLst>
          </p:cNvPr>
          <p:cNvCxnSpPr/>
          <p:nvPr/>
        </p:nvCxnSpPr>
        <p:spPr>
          <a:xfrm>
            <a:off x="1134374" y="4240669"/>
            <a:ext cx="5120049" cy="0"/>
          </a:xfrm>
          <a:prstGeom prst="straightConnector1">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CED14628-DB99-4A19-84AA-014644900AC3}"/>
              </a:ext>
            </a:extLst>
          </p:cNvPr>
          <p:cNvSpPr txBox="1"/>
          <p:nvPr/>
        </p:nvSpPr>
        <p:spPr>
          <a:xfrm>
            <a:off x="3307989" y="3845951"/>
            <a:ext cx="984565" cy="461665"/>
          </a:xfrm>
          <a:prstGeom prst="rect">
            <a:avLst/>
          </a:prstGeom>
          <a:noFill/>
        </p:spPr>
        <p:txBody>
          <a:bodyPr wrap="none" rtlCol="0">
            <a:spAutoFit/>
          </a:bodyPr>
          <a:lstStyle/>
          <a:p>
            <a:pPr algn="l"/>
            <a:r>
              <a:rPr kumimoji="1" lang="ja-JP" altLang="en-US" sz="2400" dirty="0"/>
              <a:t>距離</a:t>
            </a:r>
            <a:r>
              <a:rPr lang="en-US" altLang="ja-JP" sz="2400" dirty="0"/>
              <a:t>L</a:t>
            </a:r>
            <a:endParaRPr kumimoji="1" lang="ja-JP" altLang="en-US" sz="2400" dirty="0"/>
          </a:p>
        </p:txBody>
      </p:sp>
      <p:sp>
        <p:nvSpPr>
          <p:cNvPr id="50" name="テキスト ボックス 49">
            <a:extLst>
              <a:ext uri="{FF2B5EF4-FFF2-40B4-BE49-F238E27FC236}">
                <a16:creationId xmlns:a16="http://schemas.microsoft.com/office/drawing/2014/main" id="{6D4CAB54-DE25-483F-A128-8D55064CD7D2}"/>
              </a:ext>
            </a:extLst>
          </p:cNvPr>
          <p:cNvSpPr txBox="1"/>
          <p:nvPr/>
        </p:nvSpPr>
        <p:spPr>
          <a:xfrm>
            <a:off x="787273" y="2296612"/>
            <a:ext cx="732541" cy="422620"/>
          </a:xfrm>
          <a:prstGeom prst="rect">
            <a:avLst/>
          </a:prstGeom>
          <a:noFill/>
        </p:spPr>
        <p:txBody>
          <a:bodyPr wrap="none" rtlCol="0">
            <a:spAutoFit/>
          </a:bodyPr>
          <a:lstStyle/>
          <a:p>
            <a:pPr algn="l"/>
            <a:r>
              <a:rPr kumimoji="1" lang="ja-JP" altLang="en-US" sz="2400" dirty="0"/>
              <a:t>熱い</a:t>
            </a:r>
          </a:p>
        </p:txBody>
      </p:sp>
      <p:sp>
        <p:nvSpPr>
          <p:cNvPr id="51" name="テキスト ボックス 50">
            <a:extLst>
              <a:ext uri="{FF2B5EF4-FFF2-40B4-BE49-F238E27FC236}">
                <a16:creationId xmlns:a16="http://schemas.microsoft.com/office/drawing/2014/main" id="{1C7D7994-1A9B-4FF9-92FD-22BAF6CF30D1}"/>
              </a:ext>
            </a:extLst>
          </p:cNvPr>
          <p:cNvSpPr txBox="1"/>
          <p:nvPr/>
        </p:nvSpPr>
        <p:spPr>
          <a:xfrm>
            <a:off x="5888153" y="2268709"/>
            <a:ext cx="1014288" cy="422620"/>
          </a:xfrm>
          <a:prstGeom prst="rect">
            <a:avLst/>
          </a:prstGeom>
          <a:noFill/>
        </p:spPr>
        <p:txBody>
          <a:bodyPr wrap="none" rtlCol="0">
            <a:spAutoFit/>
          </a:bodyPr>
          <a:lstStyle/>
          <a:p>
            <a:pPr algn="l"/>
            <a:r>
              <a:rPr kumimoji="1" lang="ja-JP" altLang="en-US" sz="2400" dirty="0"/>
              <a:t>冷たい</a:t>
            </a:r>
          </a:p>
        </p:txBody>
      </p:sp>
      <p:sp>
        <p:nvSpPr>
          <p:cNvPr id="52" name="矢印: 右 51">
            <a:extLst>
              <a:ext uri="{FF2B5EF4-FFF2-40B4-BE49-F238E27FC236}">
                <a16:creationId xmlns:a16="http://schemas.microsoft.com/office/drawing/2014/main" id="{0C15081B-F868-4F4E-932E-9D5403E7E1AF}"/>
              </a:ext>
            </a:extLst>
          </p:cNvPr>
          <p:cNvSpPr/>
          <p:nvPr/>
        </p:nvSpPr>
        <p:spPr>
          <a:xfrm>
            <a:off x="2445777" y="2317819"/>
            <a:ext cx="2497245" cy="41565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ボックス 52">
            <a:extLst>
              <a:ext uri="{FF2B5EF4-FFF2-40B4-BE49-F238E27FC236}">
                <a16:creationId xmlns:a16="http://schemas.microsoft.com/office/drawing/2014/main" id="{779916BC-171C-446A-8249-60AADF38B0AA}"/>
              </a:ext>
            </a:extLst>
          </p:cNvPr>
          <p:cNvSpPr txBox="1"/>
          <p:nvPr/>
        </p:nvSpPr>
        <p:spPr>
          <a:xfrm>
            <a:off x="3006101" y="1988851"/>
            <a:ext cx="1221196" cy="422620"/>
          </a:xfrm>
          <a:prstGeom prst="rect">
            <a:avLst/>
          </a:prstGeom>
          <a:noFill/>
        </p:spPr>
        <p:txBody>
          <a:bodyPr wrap="none" rtlCol="0">
            <a:spAutoFit/>
          </a:bodyPr>
          <a:lstStyle/>
          <a:p>
            <a:pPr algn="l"/>
            <a:r>
              <a:rPr kumimoji="1" lang="ja-JP" altLang="en-US" sz="2400" dirty="0"/>
              <a:t>熱流量</a:t>
            </a:r>
            <a:r>
              <a:rPr kumimoji="1" lang="en-US" altLang="ja-JP" sz="2400" dirty="0"/>
              <a:t>Q</a:t>
            </a:r>
            <a:endParaRPr kumimoji="1" lang="ja-JP" altLang="en-US" sz="2400" dirty="0"/>
          </a:p>
        </p:txBody>
      </p:sp>
      <p:sp>
        <p:nvSpPr>
          <p:cNvPr id="5" name="テキスト ボックス 4">
            <a:extLst>
              <a:ext uri="{FF2B5EF4-FFF2-40B4-BE49-F238E27FC236}">
                <a16:creationId xmlns:a16="http://schemas.microsoft.com/office/drawing/2014/main" id="{6CB48B18-B5C0-494B-9B2A-BC58998C2C2C}"/>
              </a:ext>
            </a:extLst>
          </p:cNvPr>
          <p:cNvSpPr txBox="1"/>
          <p:nvPr/>
        </p:nvSpPr>
        <p:spPr>
          <a:xfrm>
            <a:off x="7519092" y="5322837"/>
            <a:ext cx="2339102" cy="1569660"/>
          </a:xfrm>
          <a:prstGeom prst="rect">
            <a:avLst/>
          </a:prstGeom>
          <a:noFill/>
        </p:spPr>
        <p:txBody>
          <a:bodyPr wrap="none" rtlCol="0">
            <a:spAutoFit/>
          </a:bodyPr>
          <a:lstStyle/>
          <a:p>
            <a:pPr algn="l"/>
            <a:r>
              <a:rPr kumimoji="1" lang="ja-JP" altLang="en-US" sz="2400" dirty="0"/>
              <a:t>コンダクタンス</a:t>
            </a:r>
            <a:endParaRPr kumimoji="1" lang="en-US" altLang="ja-JP" sz="2400" dirty="0"/>
          </a:p>
          <a:p>
            <a:pPr algn="l"/>
            <a:r>
              <a:rPr kumimoji="1" lang="en-US" altLang="ja-JP" sz="2400" dirty="0"/>
              <a:t>k </a:t>
            </a:r>
            <a:r>
              <a:rPr lang="en-US" altLang="ja-JP" sz="2400" dirty="0"/>
              <a:t>: </a:t>
            </a:r>
            <a:r>
              <a:rPr kumimoji="1" lang="ja-JP" altLang="en-US" sz="2400" dirty="0"/>
              <a:t>熱伝導率</a:t>
            </a:r>
            <a:endParaRPr kumimoji="1" lang="en-US" altLang="ja-JP" sz="2400" dirty="0"/>
          </a:p>
          <a:p>
            <a:pPr algn="l"/>
            <a:r>
              <a:rPr lang="en-US" altLang="ja-JP" sz="2400" dirty="0"/>
              <a:t>A : </a:t>
            </a:r>
            <a:r>
              <a:rPr lang="ja-JP" altLang="en-US" sz="2400" dirty="0"/>
              <a:t>断面積</a:t>
            </a:r>
            <a:endParaRPr lang="en-US" altLang="ja-JP" sz="2400" dirty="0"/>
          </a:p>
          <a:p>
            <a:pPr algn="l"/>
            <a:endParaRPr lang="en-US" altLang="ja-JP" sz="2400" dirty="0"/>
          </a:p>
        </p:txBody>
      </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45076096-7AA1-4057-99BC-9EAB3D273A39}"/>
                  </a:ext>
                </a:extLst>
              </p:cNvPr>
              <p:cNvSpPr txBox="1"/>
              <p:nvPr/>
            </p:nvSpPr>
            <p:spPr>
              <a:xfrm>
                <a:off x="7761852" y="1922561"/>
                <a:ext cx="4192684" cy="2271900"/>
              </a:xfrm>
              <a:prstGeom prst="rect">
                <a:avLst/>
              </a:prstGeom>
              <a:solidFill>
                <a:schemeClr val="accent5">
                  <a:lumMod val="20000"/>
                  <a:lumOff val="80000"/>
                </a:schemeClr>
              </a:solidFill>
            </p:spPr>
            <p:txBody>
              <a:bodyPr wrap="square" lIns="0" tIns="0" rIns="0" bIns="0" rtlCol="0" anchor="ctr">
                <a:noAutofit/>
              </a:bodyPr>
              <a:lstStyle/>
              <a:p>
                <a:pPr algn="ctr"/>
                <a:r>
                  <a:rPr lang="ja-JP" altLang="en-US" sz="2400" dirty="0"/>
                  <a:t>温度と熱流量の関係式</a:t>
                </a:r>
                <a:endParaRPr lang="en-US" altLang="ja-JP" sz="2400" dirty="0"/>
              </a:p>
              <a:p>
                <a:pPr algn="ctr"/>
                <a:endParaRPr lang="en-US" altLang="ja-JP" sz="800" dirty="0"/>
              </a:p>
              <a:p>
                <a:pPr algn="ctr"/>
                <a:r>
                  <a:rPr lang="en-US" altLang="ja-JP" sz="2400" dirty="0"/>
                  <a:t>(</a:t>
                </a:r>
                <a:r>
                  <a:rPr lang="ja-JP" altLang="en-US" sz="2400" dirty="0"/>
                  <a:t>フーリエの法則</a:t>
                </a:r>
                <a:r>
                  <a:rPr lang="en-US" altLang="ja-JP" sz="2400" dirty="0"/>
                  <a:t>)</a:t>
                </a:r>
              </a:p>
              <a:p>
                <a:pPr algn="ctr"/>
                <a:endParaRPr kumimoji="1" lang="en-US" altLang="ja-JP" sz="800"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𝑄</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𝑘𝐴</m:t>
                          </m:r>
                        </m:num>
                        <m:den>
                          <m:r>
                            <a:rPr kumimoji="1" lang="en-US" altLang="ja-JP" sz="3200" b="0" i="1" smtClean="0">
                              <a:latin typeface="Cambria Math" panose="02040503050406030204" pitchFamily="18" charset="0"/>
                            </a:rPr>
                            <m:t>𝐿</m:t>
                          </m:r>
                        </m:den>
                      </m:f>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𝑇</m:t>
                          </m:r>
                        </m:e>
                        <m:sub>
                          <m:r>
                            <a:rPr lang="en-US" altLang="ja-JP" sz="3200" i="1">
                              <a:latin typeface="Cambria Math" panose="02040503050406030204" pitchFamily="18" charset="0"/>
                            </a:rPr>
                            <m:t>2</m:t>
                          </m:r>
                        </m:sub>
                      </m:sSub>
                      <m:r>
                        <a:rPr lang="en-US" altLang="ja-JP" sz="3200" i="1">
                          <a:latin typeface="Cambria Math" panose="02040503050406030204" pitchFamily="18" charset="0"/>
                        </a:rPr>
                        <m:t>−</m:t>
                      </m:r>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𝑇</m:t>
                          </m:r>
                        </m:e>
                        <m:sub>
                          <m:r>
                            <a:rPr lang="en-US" altLang="ja-JP" sz="3200" i="1">
                              <a:latin typeface="Cambria Math" panose="02040503050406030204" pitchFamily="18" charset="0"/>
                            </a:rPr>
                            <m:t>1</m:t>
                          </m:r>
                        </m:sub>
                      </m:sSub>
                    </m:oMath>
                  </m:oMathPara>
                </a14:m>
                <a:endParaRPr kumimoji="1" lang="en-US" altLang="ja-JP" sz="3200" b="0" dirty="0"/>
              </a:p>
            </p:txBody>
          </p:sp>
        </mc:Choice>
        <mc:Fallback xmlns="">
          <p:sp>
            <p:nvSpPr>
              <p:cNvPr id="26" name="テキスト ボックス 25">
                <a:extLst>
                  <a:ext uri="{FF2B5EF4-FFF2-40B4-BE49-F238E27FC236}">
                    <a16:creationId xmlns:a16="http://schemas.microsoft.com/office/drawing/2014/main" id="{45076096-7AA1-4057-99BC-9EAB3D273A39}"/>
                  </a:ext>
                </a:extLst>
              </p:cNvPr>
              <p:cNvSpPr txBox="1">
                <a:spLocks noRot="1" noChangeAspect="1" noMove="1" noResize="1" noEditPoints="1" noAdjustHandles="1" noChangeArrowheads="1" noChangeShapeType="1" noTextEdit="1"/>
              </p:cNvSpPr>
              <p:nvPr/>
            </p:nvSpPr>
            <p:spPr>
              <a:xfrm>
                <a:off x="7761852" y="1922561"/>
                <a:ext cx="4192684" cy="2271900"/>
              </a:xfrm>
              <a:prstGeom prst="rect">
                <a:avLst/>
              </a:prstGeom>
              <a:blipFill>
                <a:blip r:embed="rId2"/>
                <a:stretch>
                  <a:fillRect/>
                </a:stretch>
              </a:blipFill>
            </p:spPr>
            <p:txBody>
              <a:bodyPr/>
              <a:lstStyle/>
              <a:p>
                <a:r>
                  <a:rPr lang="ja-JP" altLang="en-US">
                    <a:noFill/>
                  </a:rPr>
                  <a:t> </a:t>
                </a:r>
              </a:p>
            </p:txBody>
          </p:sp>
        </mc:Fallback>
      </mc:AlternateContent>
      <p:cxnSp>
        <p:nvCxnSpPr>
          <p:cNvPr id="27" name="直線矢印コネクタ 26">
            <a:extLst>
              <a:ext uri="{FF2B5EF4-FFF2-40B4-BE49-F238E27FC236}">
                <a16:creationId xmlns:a16="http://schemas.microsoft.com/office/drawing/2014/main" id="{5C4DAF6A-AF66-470E-AC8C-679793742822}"/>
              </a:ext>
            </a:extLst>
          </p:cNvPr>
          <p:cNvCxnSpPr/>
          <p:nvPr/>
        </p:nvCxnSpPr>
        <p:spPr>
          <a:xfrm flipV="1">
            <a:off x="7968929" y="3821784"/>
            <a:ext cx="494270" cy="481913"/>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A109BCAE-16D7-4ECB-AFF7-D6CA047BC5F3}"/>
              </a:ext>
            </a:extLst>
          </p:cNvPr>
          <p:cNvSpPr txBox="1"/>
          <p:nvPr/>
        </p:nvSpPr>
        <p:spPr>
          <a:xfrm>
            <a:off x="7268712" y="4476692"/>
            <a:ext cx="1107996" cy="461665"/>
          </a:xfrm>
          <a:prstGeom prst="rect">
            <a:avLst/>
          </a:prstGeom>
          <a:noFill/>
        </p:spPr>
        <p:txBody>
          <a:bodyPr wrap="none" rtlCol="0">
            <a:spAutoFit/>
          </a:bodyPr>
          <a:lstStyle/>
          <a:p>
            <a:pPr algn="l"/>
            <a:r>
              <a:rPr kumimoji="1" lang="ja-JP" altLang="en-US" sz="2400" dirty="0"/>
              <a:t>フロー</a:t>
            </a:r>
          </a:p>
        </p:txBody>
      </p:sp>
      <p:cxnSp>
        <p:nvCxnSpPr>
          <p:cNvPr id="29" name="直線矢印コネクタ 28">
            <a:extLst>
              <a:ext uri="{FF2B5EF4-FFF2-40B4-BE49-F238E27FC236}">
                <a16:creationId xmlns:a16="http://schemas.microsoft.com/office/drawing/2014/main" id="{CCEAA70B-7F78-4909-B53B-AF5B9DAF996F}"/>
              </a:ext>
            </a:extLst>
          </p:cNvPr>
          <p:cNvCxnSpPr>
            <a:cxnSpLocks/>
            <a:stCxn id="31" idx="0"/>
          </p:cNvCxnSpPr>
          <p:nvPr/>
        </p:nvCxnSpPr>
        <p:spPr>
          <a:xfrm flipV="1">
            <a:off x="10762070" y="3931055"/>
            <a:ext cx="0" cy="900570"/>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982935EF-09B0-4C83-AA7A-C5D5AA122E4E}"/>
              </a:ext>
            </a:extLst>
          </p:cNvPr>
          <p:cNvCxnSpPr>
            <a:cxnSpLocks/>
          </p:cNvCxnSpPr>
          <p:nvPr/>
        </p:nvCxnSpPr>
        <p:spPr>
          <a:xfrm>
            <a:off x="10089140" y="3916877"/>
            <a:ext cx="1345857"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234A893A-4E0F-4E9F-9337-ECA6D114F201}"/>
              </a:ext>
            </a:extLst>
          </p:cNvPr>
          <p:cNvSpPr txBox="1"/>
          <p:nvPr/>
        </p:nvSpPr>
        <p:spPr>
          <a:xfrm>
            <a:off x="9284742" y="4831625"/>
            <a:ext cx="2954655" cy="461665"/>
          </a:xfrm>
          <a:prstGeom prst="rect">
            <a:avLst/>
          </a:prstGeom>
          <a:noFill/>
        </p:spPr>
        <p:txBody>
          <a:bodyPr wrap="none" rtlCol="0">
            <a:spAutoFit/>
          </a:bodyPr>
          <a:lstStyle/>
          <a:p>
            <a:pPr algn="l"/>
            <a:r>
              <a:rPr kumimoji="1" lang="ja-JP" altLang="en-US" sz="2400" dirty="0"/>
              <a:t>ポテンシャルの</a:t>
            </a:r>
            <a:r>
              <a:rPr lang="ja-JP" altLang="en-US" sz="2400" dirty="0"/>
              <a:t>差分</a:t>
            </a:r>
            <a:endParaRPr kumimoji="1" lang="ja-JP" altLang="en-US" sz="2400" dirty="0"/>
          </a:p>
        </p:txBody>
      </p:sp>
      <p:cxnSp>
        <p:nvCxnSpPr>
          <p:cNvPr id="32" name="直線コネクタ 31">
            <a:extLst>
              <a:ext uri="{FF2B5EF4-FFF2-40B4-BE49-F238E27FC236}">
                <a16:creationId xmlns:a16="http://schemas.microsoft.com/office/drawing/2014/main" id="{CE3C5253-8700-4CC0-AD69-163EB2401ADC}"/>
              </a:ext>
            </a:extLst>
          </p:cNvPr>
          <p:cNvCxnSpPr>
            <a:cxnSpLocks/>
          </p:cNvCxnSpPr>
          <p:nvPr/>
        </p:nvCxnSpPr>
        <p:spPr>
          <a:xfrm>
            <a:off x="9549218" y="4085041"/>
            <a:ext cx="438404"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CC129C48-EC1B-4EEC-9579-05EC8BBCC8A9}"/>
              </a:ext>
            </a:extLst>
          </p:cNvPr>
          <p:cNvCxnSpPr>
            <a:cxnSpLocks/>
          </p:cNvCxnSpPr>
          <p:nvPr/>
        </p:nvCxnSpPr>
        <p:spPr>
          <a:xfrm flipV="1">
            <a:off x="8700570" y="4126727"/>
            <a:ext cx="1006142" cy="1196111"/>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6626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17</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5" y="87415"/>
            <a:ext cx="8799365" cy="579646"/>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pPr>
              <a:defRPr sz="3100" u="sng">
                <a:latin typeface="YuMincho Medium"/>
                <a:ea typeface="YuMincho Medium"/>
                <a:cs typeface="YuMincho Medium"/>
                <a:sym typeface="YuMincho Medium"/>
              </a:defRPr>
            </a:pPr>
            <a:r>
              <a:rPr lang="ja-JP" altLang="en-US" dirty="0"/>
              <a:t>ポテンシャルとフロー </a:t>
            </a:r>
            <a:r>
              <a:rPr lang="en-US" altLang="ja-JP" dirty="0"/>
              <a:t>–</a:t>
            </a:r>
            <a:r>
              <a:rPr lang="ja-JP" altLang="en-US" dirty="0"/>
              <a:t> 各物理ドメイン</a:t>
            </a:r>
            <a:endParaRPr lang="en-US" altLang="ja-JP" dirty="0"/>
          </a:p>
        </p:txBody>
      </p:sp>
      <p:sp>
        <p:nvSpPr>
          <p:cNvPr id="34" name="正方形/長方形 33">
            <a:extLst>
              <a:ext uri="{FF2B5EF4-FFF2-40B4-BE49-F238E27FC236}">
                <a16:creationId xmlns:a16="http://schemas.microsoft.com/office/drawing/2014/main" id="{B470C7DF-A1EF-40AE-9FEB-FE163A63E5DA}"/>
              </a:ext>
            </a:extLst>
          </p:cNvPr>
          <p:cNvSpPr/>
          <p:nvPr/>
        </p:nvSpPr>
        <p:spPr>
          <a:xfrm>
            <a:off x="3005219" y="1612047"/>
            <a:ext cx="4627481" cy="400110"/>
          </a:xfrm>
          <a:prstGeom prst="rect">
            <a:avLst/>
          </a:prstGeom>
        </p:spPr>
        <p:txBody>
          <a:bodyPr wrap="square">
            <a:spAutoFit/>
          </a:bodyPr>
          <a:lstStyle/>
          <a:p>
            <a:r>
              <a:rPr lang="en-US" altLang="ja-JP" sz="2000" u="sng" dirty="0"/>
              <a:t>MSL</a:t>
            </a:r>
            <a:r>
              <a:rPr lang="ja-JP" altLang="en-US" sz="2000" u="sng" dirty="0"/>
              <a:t>の代表的なポテンシャルとフロー</a:t>
            </a:r>
          </a:p>
        </p:txBody>
      </p:sp>
      <p:graphicFrame>
        <p:nvGraphicFramePr>
          <p:cNvPr id="35" name="表 34">
            <a:extLst>
              <a:ext uri="{FF2B5EF4-FFF2-40B4-BE49-F238E27FC236}">
                <a16:creationId xmlns:a16="http://schemas.microsoft.com/office/drawing/2014/main" id="{763BF4B9-8A28-48F8-ACDE-C49C7DE647EB}"/>
              </a:ext>
            </a:extLst>
          </p:cNvPr>
          <p:cNvGraphicFramePr>
            <a:graphicFrameLocks noGrp="1"/>
          </p:cNvGraphicFramePr>
          <p:nvPr>
            <p:extLst>
              <p:ext uri="{D42A27DB-BD31-4B8C-83A1-F6EECF244321}">
                <p14:modId xmlns:p14="http://schemas.microsoft.com/office/powerpoint/2010/main" val="350758466"/>
              </p:ext>
            </p:extLst>
          </p:nvPr>
        </p:nvGraphicFramePr>
        <p:xfrm>
          <a:off x="72985" y="2072096"/>
          <a:ext cx="9589175" cy="4284252"/>
        </p:xfrm>
        <a:graphic>
          <a:graphicData uri="http://schemas.openxmlformats.org/drawingml/2006/table">
            <a:tbl>
              <a:tblPr firstRow="1" bandRow="1">
                <a:tableStyleId>{5C22544A-7EE6-4342-B048-85BDC9FD1C3A}</a:tableStyleId>
              </a:tblPr>
              <a:tblGrid>
                <a:gridCol w="1162368">
                  <a:extLst>
                    <a:ext uri="{9D8B030D-6E8A-4147-A177-3AD203B41FA5}">
                      <a16:colId xmlns:a16="http://schemas.microsoft.com/office/drawing/2014/main" val="3394673471"/>
                    </a:ext>
                  </a:extLst>
                </a:gridCol>
                <a:gridCol w="1952943">
                  <a:extLst>
                    <a:ext uri="{9D8B030D-6E8A-4147-A177-3AD203B41FA5}">
                      <a16:colId xmlns:a16="http://schemas.microsoft.com/office/drawing/2014/main" val="2262260087"/>
                    </a:ext>
                  </a:extLst>
                </a:gridCol>
                <a:gridCol w="1619568">
                  <a:extLst>
                    <a:ext uri="{9D8B030D-6E8A-4147-A177-3AD203B41FA5}">
                      <a16:colId xmlns:a16="http://schemas.microsoft.com/office/drawing/2014/main" val="2888631639"/>
                    </a:ext>
                  </a:extLst>
                </a:gridCol>
                <a:gridCol w="1365568">
                  <a:extLst>
                    <a:ext uri="{9D8B030D-6E8A-4147-A177-3AD203B41FA5}">
                      <a16:colId xmlns:a16="http://schemas.microsoft.com/office/drawing/2014/main" val="2643629885"/>
                    </a:ext>
                  </a:extLst>
                </a:gridCol>
                <a:gridCol w="1832648">
                  <a:extLst>
                    <a:ext uri="{9D8B030D-6E8A-4147-A177-3AD203B41FA5}">
                      <a16:colId xmlns:a16="http://schemas.microsoft.com/office/drawing/2014/main" val="2468099448"/>
                    </a:ext>
                  </a:extLst>
                </a:gridCol>
                <a:gridCol w="1656080">
                  <a:extLst>
                    <a:ext uri="{9D8B030D-6E8A-4147-A177-3AD203B41FA5}">
                      <a16:colId xmlns:a16="http://schemas.microsoft.com/office/drawing/2014/main" val="2797334696"/>
                    </a:ext>
                  </a:extLst>
                </a:gridCol>
              </a:tblGrid>
              <a:tr h="693030">
                <a:tc>
                  <a:txBody>
                    <a:bodyPr/>
                    <a:lstStyle/>
                    <a:p>
                      <a:r>
                        <a:rPr kumimoji="1" lang="ja-JP" altLang="en-US" sz="1800" dirty="0"/>
                        <a:t>物理現象</a:t>
                      </a:r>
                    </a:p>
                  </a:txBody>
                  <a:tcPr/>
                </a:tc>
                <a:tc>
                  <a:txBody>
                    <a:bodyPr/>
                    <a:lstStyle/>
                    <a:p>
                      <a:r>
                        <a:rPr kumimoji="1" lang="en-US" altLang="ja-JP" sz="1800" dirty="0"/>
                        <a:t>MSL</a:t>
                      </a:r>
                      <a:endParaRPr kumimoji="1" lang="ja-JP" altLang="en-US" sz="1800" dirty="0"/>
                    </a:p>
                  </a:txBody>
                  <a:tcPr/>
                </a:tc>
                <a:tc>
                  <a:txBody>
                    <a:bodyPr/>
                    <a:lstStyle/>
                    <a:p>
                      <a:r>
                        <a:rPr kumimoji="1" lang="ja-JP" altLang="en-US" sz="1800" dirty="0"/>
                        <a:t>ポテンシャル</a:t>
                      </a:r>
                      <a:endParaRPr kumimoji="1" lang="en-US" altLang="ja-JP" sz="1800" dirty="0"/>
                    </a:p>
                    <a:p>
                      <a:r>
                        <a:rPr kumimoji="1" lang="en-US" altLang="ja-JP" sz="1800" dirty="0"/>
                        <a:t>(across</a:t>
                      </a:r>
                      <a:r>
                        <a:rPr kumimoji="1" lang="ja-JP" altLang="en-US" sz="1800" dirty="0"/>
                        <a:t>変数</a:t>
                      </a:r>
                      <a:r>
                        <a:rPr kumimoji="1" lang="en-US" altLang="ja-JP" sz="1800" dirty="0"/>
                        <a:t>)</a:t>
                      </a:r>
                      <a:endParaRPr kumimoji="1" lang="en-US" altLang="ja-JP" sz="1600" dirty="0"/>
                    </a:p>
                  </a:txBody>
                  <a:tcPr/>
                </a:tc>
                <a:tc>
                  <a:txBody>
                    <a:bodyPr/>
                    <a:lstStyle/>
                    <a:p>
                      <a:r>
                        <a:rPr kumimoji="1" lang="ja-JP" altLang="en-US" sz="1800" dirty="0"/>
                        <a:t>フロー</a:t>
                      </a:r>
                      <a:endParaRPr kumimoji="1" lang="en-US" altLang="ja-JP" sz="1800" dirty="0"/>
                    </a:p>
                    <a:p>
                      <a:r>
                        <a:rPr kumimoji="1" lang="en-US" altLang="ja-JP" sz="1800" dirty="0"/>
                        <a:t>(flow</a:t>
                      </a:r>
                      <a:r>
                        <a:rPr kumimoji="1" lang="ja-JP" altLang="en-US" sz="1800" dirty="0"/>
                        <a:t>変数</a:t>
                      </a:r>
                      <a:r>
                        <a:rPr kumimoji="1" lang="en-US" altLang="ja-JP" sz="1800" dirty="0"/>
                        <a:t>)</a:t>
                      </a:r>
                      <a:endParaRPr kumimoji="1" lang="ja-JP" altLang="en-US" sz="1600" dirty="0"/>
                    </a:p>
                  </a:txBody>
                  <a:tcPr/>
                </a:tc>
                <a:tc>
                  <a:txBody>
                    <a:bodyPr/>
                    <a:lstStyle/>
                    <a:p>
                      <a:r>
                        <a:rPr kumimoji="1" lang="ja-JP" altLang="en-US" sz="1800" dirty="0"/>
                        <a:t>代表的な関係式</a:t>
                      </a:r>
                      <a:endParaRPr kumimoji="1" lang="ja-JP" altLang="en-US" sz="1800" baseline="30000" dirty="0"/>
                    </a:p>
                  </a:txBody>
                  <a:tcPr/>
                </a:tc>
                <a:tc>
                  <a:txBody>
                    <a:bodyPr/>
                    <a:lstStyle/>
                    <a:p>
                      <a:r>
                        <a:rPr kumimoji="1" lang="ja-JP" altLang="en-US" sz="1800" baseline="0" dirty="0"/>
                        <a:t>関係する法則や式</a:t>
                      </a:r>
                    </a:p>
                  </a:txBody>
                  <a:tcPr/>
                </a:tc>
                <a:extLst>
                  <a:ext uri="{0D108BD9-81ED-4DB2-BD59-A6C34878D82A}">
                    <a16:rowId xmlns:a16="http://schemas.microsoft.com/office/drawing/2014/main" val="3019091978"/>
                  </a:ext>
                </a:extLst>
              </a:tr>
              <a:tr h="598537">
                <a:tc>
                  <a:txBody>
                    <a:bodyPr/>
                    <a:lstStyle/>
                    <a:p>
                      <a:r>
                        <a:rPr kumimoji="1" lang="ja-JP" altLang="en-US" sz="1800" dirty="0"/>
                        <a:t>熱</a:t>
                      </a:r>
                    </a:p>
                  </a:txBody>
                  <a:tcPr/>
                </a:tc>
                <a:tc>
                  <a:txBody>
                    <a:bodyPr/>
                    <a:lstStyle/>
                    <a:p>
                      <a:r>
                        <a:rPr kumimoji="1" lang="en-US" altLang="ja-JP" sz="1200" dirty="0" err="1"/>
                        <a:t>Thermal.HeatTransfer</a:t>
                      </a:r>
                      <a:endParaRPr kumimoji="1" lang="ja-JP" altLang="en-US" sz="1200" dirty="0"/>
                    </a:p>
                  </a:txBody>
                  <a:tcPr/>
                </a:tc>
                <a:tc>
                  <a:txBody>
                    <a:bodyPr/>
                    <a:lstStyle/>
                    <a:p>
                      <a:r>
                        <a:rPr kumimoji="1" lang="ja-JP" altLang="en-US" sz="1800" dirty="0"/>
                        <a:t>温度</a:t>
                      </a:r>
                      <a:r>
                        <a:rPr kumimoji="1" lang="en-US" altLang="ja-JP" sz="1800" dirty="0"/>
                        <a:t>T</a:t>
                      </a:r>
                      <a:endParaRPr kumimoji="1" lang="ja-JP" altLang="en-US" sz="1800" dirty="0"/>
                    </a:p>
                  </a:txBody>
                  <a:tcPr/>
                </a:tc>
                <a:tc>
                  <a:txBody>
                    <a:bodyPr/>
                    <a:lstStyle/>
                    <a:p>
                      <a:r>
                        <a:rPr kumimoji="1" lang="ja-JP" altLang="en-US" sz="1800" dirty="0"/>
                        <a:t>熱流量</a:t>
                      </a:r>
                      <a:r>
                        <a:rPr kumimoji="1" lang="en-US" altLang="ja-JP" sz="1800" dirty="0"/>
                        <a:t>Q</a:t>
                      </a:r>
                      <a:endParaRPr kumimoji="1" lang="ja-JP" altLang="en-US" sz="1800" dirty="0"/>
                    </a:p>
                  </a:txBody>
                  <a:tcPr/>
                </a:tc>
                <a:tc>
                  <a:txBody>
                    <a:bodyPr/>
                    <a:lstStyle/>
                    <a:p>
                      <a:r>
                        <a:rPr kumimoji="1" lang="en-US" altLang="ja-JP" sz="1600" dirty="0"/>
                        <a:t>Q=Λ×ΔT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フーリエの法則</a:t>
                      </a:r>
                      <a:endParaRPr kumimoji="1" lang="ja-JP" altLang="en-US" sz="1600" dirty="0"/>
                    </a:p>
                  </a:txBody>
                  <a:tcPr/>
                </a:tc>
                <a:extLst>
                  <a:ext uri="{0D108BD9-81ED-4DB2-BD59-A6C34878D82A}">
                    <a16:rowId xmlns:a16="http://schemas.microsoft.com/office/drawing/2014/main" val="1994560438"/>
                  </a:ext>
                </a:extLst>
              </a:tr>
              <a:tr h="598537">
                <a:tc>
                  <a:txBody>
                    <a:bodyPr/>
                    <a:lstStyle/>
                    <a:p>
                      <a:r>
                        <a:rPr kumimoji="1" lang="ja-JP" altLang="en-US" sz="1800" dirty="0"/>
                        <a:t>流体</a:t>
                      </a:r>
                    </a:p>
                  </a:txBody>
                  <a:tcPr/>
                </a:tc>
                <a:tc>
                  <a:txBody>
                    <a:bodyPr/>
                    <a:lstStyle/>
                    <a:p>
                      <a:r>
                        <a:rPr kumimoji="1" lang="en-US" altLang="ja-JP" sz="1200" dirty="0" err="1"/>
                        <a:t>Thermal.FluidHeatFlow</a:t>
                      </a:r>
                      <a:endParaRPr kumimoji="1" lang="ja-JP" altLang="en-US" sz="1200" dirty="0"/>
                    </a:p>
                  </a:txBody>
                  <a:tcPr/>
                </a:tc>
                <a:tc>
                  <a:txBody>
                    <a:bodyPr/>
                    <a:lstStyle/>
                    <a:p>
                      <a:r>
                        <a:rPr kumimoji="1" lang="ja-JP" altLang="en-US" sz="1800" dirty="0"/>
                        <a:t>圧力</a:t>
                      </a:r>
                      <a:r>
                        <a:rPr kumimoji="1" lang="en-US" altLang="ja-JP" sz="1800" dirty="0"/>
                        <a:t>p</a:t>
                      </a:r>
                      <a:endParaRPr kumimoji="1" lang="ja-JP" altLang="en-US" sz="1800" dirty="0"/>
                    </a:p>
                  </a:txBody>
                  <a:tcPr/>
                </a:tc>
                <a:tc>
                  <a:txBody>
                    <a:bodyPr/>
                    <a:lstStyle/>
                    <a:p>
                      <a:r>
                        <a:rPr kumimoji="1" lang="ja-JP" altLang="en-US" sz="1800" dirty="0"/>
                        <a:t>質量流量</a:t>
                      </a:r>
                      <a:r>
                        <a:rPr kumimoji="1" lang="en-US" altLang="ja-JP" sz="1800" dirty="0"/>
                        <a:t>m</a:t>
                      </a:r>
                      <a:endParaRPr kumimoji="1" lang="ja-JP" altLang="en-US" sz="1800" dirty="0"/>
                    </a:p>
                  </a:txBody>
                  <a:tcPr/>
                </a:tc>
                <a:tc>
                  <a:txBody>
                    <a:bodyPr/>
                    <a:lstStyle/>
                    <a:p>
                      <a:r>
                        <a:rPr kumimoji="1" lang="en-US" altLang="ja-JP" sz="1600" dirty="0"/>
                        <a:t>m</a:t>
                      </a:r>
                      <a:r>
                        <a:rPr kumimoji="1" lang="en-US" altLang="ja-JP" sz="1600" baseline="30000" dirty="0"/>
                        <a:t>2</a:t>
                      </a:r>
                      <a:r>
                        <a:rPr kumimoji="1" lang="en-US" altLang="ja-JP" sz="1600" dirty="0"/>
                        <a:t>=k*</a:t>
                      </a:r>
                      <a:r>
                        <a:rPr kumimoji="1" lang="en-US" altLang="ja-JP" sz="1600" dirty="0" err="1"/>
                        <a:t>Δp</a:t>
                      </a:r>
                      <a:endParaRPr kumimoji="1" lang="ja-JP" altLang="en-US" sz="1600" dirty="0"/>
                    </a:p>
                  </a:txBody>
                  <a:tcPr/>
                </a:tc>
                <a:tc>
                  <a:txBody>
                    <a:bodyPr/>
                    <a:lstStyle/>
                    <a:p>
                      <a:r>
                        <a:rPr kumimoji="1" lang="ja-JP" altLang="en-US" sz="1400" dirty="0"/>
                        <a:t>ダルシー・ワイスバッハの式</a:t>
                      </a:r>
                    </a:p>
                  </a:txBody>
                  <a:tcPr/>
                </a:tc>
                <a:extLst>
                  <a:ext uri="{0D108BD9-81ED-4DB2-BD59-A6C34878D82A}">
                    <a16:rowId xmlns:a16="http://schemas.microsoft.com/office/drawing/2014/main" val="526622853"/>
                  </a:ext>
                </a:extLst>
              </a:tr>
              <a:tr h="598537">
                <a:tc>
                  <a:txBody>
                    <a:bodyPr/>
                    <a:lstStyle/>
                    <a:p>
                      <a:r>
                        <a:rPr kumimoji="1" lang="ja-JP" altLang="en-US" sz="1800" dirty="0"/>
                        <a:t>電気</a:t>
                      </a:r>
                    </a:p>
                  </a:txBody>
                  <a:tcPr/>
                </a:tc>
                <a:tc>
                  <a:txBody>
                    <a:bodyPr/>
                    <a:lstStyle/>
                    <a:p>
                      <a:r>
                        <a:rPr kumimoji="1" lang="en-US" altLang="ja-JP" sz="1200" dirty="0" err="1"/>
                        <a:t>Electrical.Analog</a:t>
                      </a:r>
                      <a:endParaRPr kumimoji="1" lang="ja-JP" altLang="en-US" sz="1200" dirty="0"/>
                    </a:p>
                  </a:txBody>
                  <a:tcPr/>
                </a:tc>
                <a:tc>
                  <a:txBody>
                    <a:bodyPr/>
                    <a:lstStyle/>
                    <a:p>
                      <a:r>
                        <a:rPr kumimoji="1" lang="ja-JP" altLang="en-US" sz="1800" dirty="0"/>
                        <a:t>電圧</a:t>
                      </a:r>
                      <a:r>
                        <a:rPr kumimoji="1" lang="en-US" altLang="ja-JP" sz="1800" dirty="0" err="1"/>
                        <a:t>V</a:t>
                      </a:r>
                      <a:r>
                        <a:rPr kumimoji="1" lang="en-US" altLang="ja-JP" sz="1800" baseline="-25000" dirty="0" err="1"/>
                        <a:t>e</a:t>
                      </a:r>
                      <a:endParaRPr kumimoji="1" lang="ja-JP" altLang="en-US" sz="1800" baseline="-25000" dirty="0"/>
                    </a:p>
                  </a:txBody>
                  <a:tcPr/>
                </a:tc>
                <a:tc>
                  <a:txBody>
                    <a:bodyPr/>
                    <a:lstStyle/>
                    <a:p>
                      <a:r>
                        <a:rPr kumimoji="1" lang="ja-JP" altLang="en-US" sz="1800" dirty="0"/>
                        <a:t>電流</a:t>
                      </a:r>
                      <a:r>
                        <a:rPr kumimoji="1" lang="en-US" altLang="ja-JP" sz="1800" dirty="0" err="1"/>
                        <a:t>i</a:t>
                      </a:r>
                      <a:endParaRPr kumimoji="1" lang="ja-JP" altLang="en-US" sz="1800" dirty="0"/>
                    </a:p>
                  </a:txBody>
                  <a:tcPr/>
                </a:tc>
                <a:tc>
                  <a:txBody>
                    <a:bodyPr/>
                    <a:lstStyle/>
                    <a:p>
                      <a:r>
                        <a:rPr kumimoji="1" lang="en-US" altLang="ja-JP" sz="1600" dirty="0"/>
                        <a:t>i = </a:t>
                      </a:r>
                      <a:r>
                        <a:rPr kumimoji="1" lang="en-US" altLang="ja-JP" sz="1600" dirty="0" err="1"/>
                        <a:t>G×Δv</a:t>
                      </a:r>
                      <a:r>
                        <a:rPr kumimoji="1" lang="en-US" altLang="ja-JP" sz="1600" baseline="-25000" dirty="0" err="1"/>
                        <a:t>e</a:t>
                      </a:r>
                      <a:endParaRPr kumimoji="1" lang="en-US" altLang="ja-JP" sz="1600" baseline="-25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オームの法則</a:t>
                      </a:r>
                      <a:endParaRPr kumimoji="1" lang="ja-JP" altLang="en-US" sz="1600" dirty="0"/>
                    </a:p>
                  </a:txBody>
                  <a:tcPr/>
                </a:tc>
                <a:extLst>
                  <a:ext uri="{0D108BD9-81ED-4DB2-BD59-A6C34878D82A}">
                    <a16:rowId xmlns:a16="http://schemas.microsoft.com/office/drawing/2014/main" val="2699405168"/>
                  </a:ext>
                </a:extLst>
              </a:tr>
              <a:tr h="598537">
                <a:tc>
                  <a:txBody>
                    <a:bodyPr/>
                    <a:lstStyle/>
                    <a:p>
                      <a:r>
                        <a:rPr kumimoji="1" lang="ja-JP" altLang="en-US" sz="1800" dirty="0"/>
                        <a:t>磁気</a:t>
                      </a:r>
                    </a:p>
                  </a:txBody>
                  <a:tcPr/>
                </a:tc>
                <a:tc>
                  <a:txBody>
                    <a:bodyPr/>
                    <a:lstStyle/>
                    <a:p>
                      <a:r>
                        <a:rPr kumimoji="1" lang="en-US" altLang="ja-JP" sz="1200" dirty="0" err="1"/>
                        <a:t>Magnetic.FluxTubes</a:t>
                      </a:r>
                      <a:endParaRPr kumimoji="1" lang="ja-JP" altLang="en-US" sz="1200" dirty="0"/>
                    </a:p>
                  </a:txBody>
                  <a:tcPr/>
                </a:tc>
                <a:tc>
                  <a:txBody>
                    <a:bodyPr/>
                    <a:lstStyle/>
                    <a:p>
                      <a:r>
                        <a:rPr kumimoji="1" lang="ja-JP" altLang="en-US" sz="1800" dirty="0"/>
                        <a:t>磁位</a:t>
                      </a:r>
                      <a:r>
                        <a:rPr kumimoji="1" lang="en-US" altLang="ja-JP" sz="1800" dirty="0" err="1"/>
                        <a:t>V</a:t>
                      </a:r>
                      <a:r>
                        <a:rPr kumimoji="1" lang="en-US" altLang="ja-JP" sz="1800" baseline="-25000" dirty="0" err="1"/>
                        <a:t>m</a:t>
                      </a:r>
                      <a:endParaRPr kumimoji="1" lang="ja-JP" altLang="en-US" sz="1800" baseline="-25000" dirty="0"/>
                    </a:p>
                  </a:txBody>
                  <a:tcPr/>
                </a:tc>
                <a:tc>
                  <a:txBody>
                    <a:bodyPr/>
                    <a:lstStyle/>
                    <a:p>
                      <a:r>
                        <a:rPr kumimoji="1" lang="ja-JP" altLang="en-US" sz="1800" dirty="0"/>
                        <a:t>磁束</a:t>
                      </a:r>
                      <a:r>
                        <a:rPr kumimoji="1" lang="en-US" altLang="ja-JP" sz="1800" dirty="0"/>
                        <a:t>φ</a:t>
                      </a:r>
                      <a:endParaRPr kumimoji="1" lang="ja-JP" altLang="en-US" sz="1800" dirty="0"/>
                    </a:p>
                  </a:txBody>
                  <a:tcPr/>
                </a:tc>
                <a:tc>
                  <a:txBody>
                    <a:bodyPr/>
                    <a:lstStyle/>
                    <a:p>
                      <a:r>
                        <a:rPr kumimoji="1" lang="en-US" altLang="ja-JP" sz="1600" dirty="0"/>
                        <a:t>φ</a:t>
                      </a:r>
                      <a:r>
                        <a:rPr kumimoji="1" lang="en-US" altLang="ja-JP" sz="1600" baseline="-25000" dirty="0"/>
                        <a:t> </a:t>
                      </a:r>
                      <a:r>
                        <a:rPr kumimoji="1" lang="en-US" altLang="ja-JP" sz="1600" dirty="0"/>
                        <a:t>= </a:t>
                      </a:r>
                      <a:r>
                        <a:rPr kumimoji="1" lang="en-US" altLang="ja-JP" sz="1600" dirty="0" err="1"/>
                        <a:t>P×ΔV</a:t>
                      </a:r>
                      <a:r>
                        <a:rPr kumimoji="1" lang="en-US" altLang="ja-JP" sz="1600" baseline="-25000" dirty="0" err="1"/>
                        <a:t>m</a:t>
                      </a:r>
                      <a:endParaRPr kumimoji="1" lang="ja-JP" altLang="en-US" sz="1600" dirty="0"/>
                    </a:p>
                  </a:txBody>
                  <a:tcPr/>
                </a:tc>
                <a:tc>
                  <a:txBody>
                    <a:bodyPr/>
                    <a:lstStyle/>
                    <a:p>
                      <a:r>
                        <a:rPr kumimoji="1" lang="ja-JP" altLang="en-US" sz="1400" dirty="0"/>
                        <a:t>ホプキンスの法則</a:t>
                      </a:r>
                    </a:p>
                  </a:txBody>
                  <a:tcPr/>
                </a:tc>
                <a:extLst>
                  <a:ext uri="{0D108BD9-81ED-4DB2-BD59-A6C34878D82A}">
                    <a16:rowId xmlns:a16="http://schemas.microsoft.com/office/drawing/2014/main" val="601096105"/>
                  </a:ext>
                </a:extLst>
              </a:tr>
              <a:tr h="598537">
                <a:tc>
                  <a:txBody>
                    <a:bodyPr/>
                    <a:lstStyle/>
                    <a:p>
                      <a:r>
                        <a:rPr kumimoji="1" lang="ja-JP" altLang="en-US" sz="1800" dirty="0"/>
                        <a:t>並進運動</a:t>
                      </a:r>
                    </a:p>
                  </a:txBody>
                  <a:tcPr/>
                </a:tc>
                <a:tc>
                  <a:txBody>
                    <a:bodyPr/>
                    <a:lstStyle/>
                    <a:p>
                      <a:r>
                        <a:rPr kumimoji="1" lang="en-US" altLang="ja-JP" sz="1200" dirty="0" err="1"/>
                        <a:t>Mechanics.Translational</a:t>
                      </a:r>
                      <a:endParaRPr kumimoji="1" lang="ja-JP" altLang="en-US" sz="1200" dirty="0"/>
                    </a:p>
                  </a:txBody>
                  <a:tcPr/>
                </a:tc>
                <a:tc>
                  <a:txBody>
                    <a:bodyPr/>
                    <a:lstStyle/>
                    <a:p>
                      <a:r>
                        <a:rPr kumimoji="1" lang="ja-JP" altLang="en-US" sz="1800" dirty="0"/>
                        <a:t>位置</a:t>
                      </a:r>
                      <a:r>
                        <a:rPr kumimoji="1" lang="en-US" altLang="ja-JP" sz="1800" dirty="0"/>
                        <a:t>s</a:t>
                      </a:r>
                      <a:endParaRPr kumimoji="1" lang="ja-JP" altLang="en-US" sz="1800" dirty="0"/>
                    </a:p>
                  </a:txBody>
                  <a:tcPr/>
                </a:tc>
                <a:tc>
                  <a:txBody>
                    <a:bodyPr/>
                    <a:lstStyle/>
                    <a:p>
                      <a:r>
                        <a:rPr kumimoji="1" lang="ja-JP" altLang="en-US" sz="1800" dirty="0"/>
                        <a:t>力</a:t>
                      </a:r>
                      <a:r>
                        <a:rPr kumimoji="1" lang="en-US" altLang="ja-JP" sz="1800" dirty="0"/>
                        <a:t>F</a:t>
                      </a:r>
                      <a:endParaRPr kumimoji="1" lang="ja-JP" altLang="en-US" sz="1800" dirty="0"/>
                    </a:p>
                  </a:txBody>
                  <a:tcPr/>
                </a:tc>
                <a:tc>
                  <a:txBody>
                    <a:bodyPr/>
                    <a:lstStyle/>
                    <a:p>
                      <a:r>
                        <a:rPr kumimoji="1" lang="en-US" altLang="ja-JP" sz="1600" dirty="0"/>
                        <a:t>F = K×Δs</a:t>
                      </a:r>
                      <a:endParaRPr kumimoji="1" lang="ja-JP" altLang="en-US" sz="1600" dirty="0"/>
                    </a:p>
                  </a:txBody>
                  <a:tcPr/>
                </a:tc>
                <a:tc>
                  <a:txBody>
                    <a:bodyPr/>
                    <a:lstStyle/>
                    <a:p>
                      <a:r>
                        <a:rPr kumimoji="1" lang="ja-JP" altLang="en-US" sz="1400" dirty="0"/>
                        <a:t>フックの法則</a:t>
                      </a:r>
                    </a:p>
                  </a:txBody>
                  <a:tcPr/>
                </a:tc>
                <a:extLst>
                  <a:ext uri="{0D108BD9-81ED-4DB2-BD59-A6C34878D82A}">
                    <a16:rowId xmlns:a16="http://schemas.microsoft.com/office/drawing/2014/main" val="3243361607"/>
                  </a:ext>
                </a:extLst>
              </a:tr>
              <a:tr h="598537">
                <a:tc>
                  <a:txBody>
                    <a:bodyPr/>
                    <a:lstStyle/>
                    <a:p>
                      <a:r>
                        <a:rPr kumimoji="1" lang="ja-JP" altLang="en-US" sz="1800" dirty="0"/>
                        <a:t>回転運動</a:t>
                      </a:r>
                    </a:p>
                  </a:txBody>
                  <a:tcPr/>
                </a:tc>
                <a:tc>
                  <a:txBody>
                    <a:bodyPr/>
                    <a:lstStyle/>
                    <a:p>
                      <a:r>
                        <a:rPr kumimoji="1" lang="en-US" altLang="ja-JP" sz="1200" dirty="0" err="1"/>
                        <a:t>Mechanics.Rotational</a:t>
                      </a:r>
                      <a:endParaRPr kumimoji="1" lang="ja-JP" altLang="en-US" sz="1200" dirty="0"/>
                    </a:p>
                  </a:txBody>
                  <a:tcPr/>
                </a:tc>
                <a:tc>
                  <a:txBody>
                    <a:bodyPr/>
                    <a:lstStyle/>
                    <a:p>
                      <a:r>
                        <a:rPr kumimoji="1" lang="ja-JP" altLang="en-US" sz="1800" dirty="0"/>
                        <a:t>回転角度</a:t>
                      </a:r>
                      <a:r>
                        <a:rPr kumimoji="1" lang="en-US" altLang="ja-JP" sz="1800" dirty="0"/>
                        <a:t>φ</a:t>
                      </a:r>
                      <a:endParaRPr kumimoji="1" lang="ja-JP" altLang="en-US" sz="1800" dirty="0"/>
                    </a:p>
                  </a:txBody>
                  <a:tcPr/>
                </a:tc>
                <a:tc>
                  <a:txBody>
                    <a:bodyPr/>
                    <a:lstStyle/>
                    <a:p>
                      <a:r>
                        <a:rPr kumimoji="1" lang="ja-JP" altLang="en-US" sz="1800" dirty="0"/>
                        <a:t>トルク</a:t>
                      </a:r>
                      <a:r>
                        <a:rPr kumimoji="1" lang="en-US" altLang="ja-JP" sz="1800" dirty="0"/>
                        <a:t>τ</a:t>
                      </a:r>
                      <a:endParaRPr kumimoji="1" lang="ja-JP" altLang="en-US" sz="1800" dirty="0"/>
                    </a:p>
                  </a:txBody>
                  <a:tcPr/>
                </a:tc>
                <a:tc>
                  <a:txBody>
                    <a:bodyPr/>
                    <a:lstStyle/>
                    <a:p>
                      <a:r>
                        <a:rPr kumimoji="1" lang="en-US" altLang="ja-JP" sz="1600" dirty="0"/>
                        <a:t>τ= C</a:t>
                      </a:r>
                      <a:r>
                        <a:rPr kumimoji="1" lang="en-US" altLang="ja-JP" sz="1600" baseline="-25000" dirty="0"/>
                        <a:t>R</a:t>
                      </a:r>
                      <a:r>
                        <a:rPr kumimoji="1" lang="en-US" altLang="ja-JP" sz="1600" dirty="0"/>
                        <a:t>×ΔΦ</a:t>
                      </a:r>
                      <a:endParaRPr kumimoji="1" lang="ja-JP" altLang="en-US" sz="1600" dirty="0"/>
                    </a:p>
                  </a:txBody>
                  <a:tcPr/>
                </a:tc>
                <a:tc>
                  <a:txBody>
                    <a:bodyPr/>
                    <a:lstStyle/>
                    <a:p>
                      <a:r>
                        <a:rPr kumimoji="1" lang="en-US" altLang="ja-JP" sz="1400" dirty="0"/>
                        <a:t>?</a:t>
                      </a:r>
                      <a:endParaRPr kumimoji="1" lang="ja-JP" altLang="en-US" sz="1400" dirty="0"/>
                    </a:p>
                  </a:txBody>
                  <a:tcPr/>
                </a:tc>
                <a:extLst>
                  <a:ext uri="{0D108BD9-81ED-4DB2-BD59-A6C34878D82A}">
                    <a16:rowId xmlns:a16="http://schemas.microsoft.com/office/drawing/2014/main" val="3238135866"/>
                  </a:ext>
                </a:extLst>
              </a:tr>
            </a:tbl>
          </a:graphicData>
        </a:graphic>
      </p:graphicFrame>
      <p:graphicFrame>
        <p:nvGraphicFramePr>
          <p:cNvPr id="10" name="表 9">
            <a:extLst>
              <a:ext uri="{FF2B5EF4-FFF2-40B4-BE49-F238E27FC236}">
                <a16:creationId xmlns:a16="http://schemas.microsoft.com/office/drawing/2014/main" id="{096F2ED7-883A-499A-B9BB-555D5F198A90}"/>
              </a:ext>
            </a:extLst>
          </p:cNvPr>
          <p:cNvGraphicFramePr>
            <a:graphicFrameLocks noGrp="1"/>
          </p:cNvGraphicFramePr>
          <p:nvPr>
            <p:extLst>
              <p:ext uri="{D42A27DB-BD31-4B8C-83A1-F6EECF244321}">
                <p14:modId xmlns:p14="http://schemas.microsoft.com/office/powerpoint/2010/main" val="2907148099"/>
              </p:ext>
            </p:extLst>
          </p:nvPr>
        </p:nvGraphicFramePr>
        <p:xfrm>
          <a:off x="9786024" y="2438400"/>
          <a:ext cx="2226311" cy="3917966"/>
        </p:xfrm>
        <a:graphic>
          <a:graphicData uri="http://schemas.openxmlformats.org/drawingml/2006/table">
            <a:tbl>
              <a:tblPr firstRow="1" bandRow="1">
                <a:tableStyleId>{9D7B26C5-4107-4FEC-AEDC-1716B250A1EF}</a:tableStyleId>
              </a:tblPr>
              <a:tblGrid>
                <a:gridCol w="1597343">
                  <a:extLst>
                    <a:ext uri="{9D8B030D-6E8A-4147-A177-3AD203B41FA5}">
                      <a16:colId xmlns:a16="http://schemas.microsoft.com/office/drawing/2014/main" val="2593308566"/>
                    </a:ext>
                  </a:extLst>
                </a:gridCol>
                <a:gridCol w="628968">
                  <a:extLst>
                    <a:ext uri="{9D8B030D-6E8A-4147-A177-3AD203B41FA5}">
                      <a16:colId xmlns:a16="http://schemas.microsoft.com/office/drawing/2014/main" val="3657409246"/>
                    </a:ext>
                  </a:extLst>
                </a:gridCol>
              </a:tblGrid>
              <a:tr h="301382">
                <a:tc>
                  <a:txBody>
                    <a:bodyPr/>
                    <a:lstStyle/>
                    <a:p>
                      <a:r>
                        <a:rPr kumimoji="1" lang="ja-JP" altLang="en-US" sz="1200" dirty="0"/>
                        <a:t>変数</a:t>
                      </a:r>
                    </a:p>
                  </a:txBody>
                  <a:tcPr/>
                </a:tc>
                <a:tc>
                  <a:txBody>
                    <a:bodyPr/>
                    <a:lstStyle/>
                    <a:p>
                      <a:r>
                        <a:rPr kumimoji="1" lang="ja-JP" altLang="en-US" sz="1200" dirty="0"/>
                        <a:t>記号</a:t>
                      </a:r>
                    </a:p>
                  </a:txBody>
                  <a:tcPr/>
                </a:tc>
                <a:extLst>
                  <a:ext uri="{0D108BD9-81ED-4DB2-BD59-A6C34878D82A}">
                    <a16:rowId xmlns:a16="http://schemas.microsoft.com/office/drawing/2014/main" val="2355783518"/>
                  </a:ext>
                </a:extLst>
              </a:tr>
              <a:tr h="301382">
                <a:tc>
                  <a:txBody>
                    <a:bodyPr/>
                    <a:lstStyle/>
                    <a:p>
                      <a:r>
                        <a:rPr kumimoji="1" lang="ja-JP" altLang="en-US" sz="1200" dirty="0"/>
                        <a:t>熱コンダクタンス</a:t>
                      </a:r>
                    </a:p>
                  </a:txBody>
                  <a:tcPr/>
                </a:tc>
                <a:tc>
                  <a:txBody>
                    <a:bodyPr/>
                    <a:lstStyle/>
                    <a:p>
                      <a:r>
                        <a:rPr kumimoji="1" lang="en-US" altLang="ja-JP" sz="1200" dirty="0"/>
                        <a:t>Λ</a:t>
                      </a:r>
                      <a:endParaRPr kumimoji="1" lang="ja-JP" altLang="en-US" sz="1200" dirty="0"/>
                    </a:p>
                  </a:txBody>
                  <a:tcPr/>
                </a:tc>
                <a:extLst>
                  <a:ext uri="{0D108BD9-81ED-4DB2-BD59-A6C34878D82A}">
                    <a16:rowId xmlns:a16="http://schemas.microsoft.com/office/drawing/2014/main" val="4053886293"/>
                  </a:ext>
                </a:extLst>
              </a:tr>
              <a:tr h="301382">
                <a:tc>
                  <a:txBody>
                    <a:bodyPr/>
                    <a:lstStyle/>
                    <a:p>
                      <a:r>
                        <a:rPr kumimoji="1" lang="ja-JP" altLang="en-US" sz="1200" dirty="0"/>
                        <a:t>温度勾配</a:t>
                      </a:r>
                    </a:p>
                  </a:txBody>
                  <a:tcPr/>
                </a:tc>
                <a:tc>
                  <a:txBody>
                    <a:bodyPr/>
                    <a:lstStyle/>
                    <a:p>
                      <a:r>
                        <a:rPr kumimoji="1" lang="en-US" altLang="ja-JP" sz="1200" dirty="0"/>
                        <a:t>ΔT</a:t>
                      </a:r>
                      <a:endParaRPr kumimoji="1" lang="ja-JP" altLang="en-US" sz="1200" dirty="0"/>
                    </a:p>
                  </a:txBody>
                  <a:tcPr/>
                </a:tc>
                <a:extLst>
                  <a:ext uri="{0D108BD9-81ED-4DB2-BD59-A6C34878D82A}">
                    <a16:rowId xmlns:a16="http://schemas.microsoft.com/office/drawing/2014/main" val="1398397173"/>
                  </a:ext>
                </a:extLst>
              </a:tr>
              <a:tr h="301382">
                <a:tc>
                  <a:txBody>
                    <a:bodyPr/>
                    <a:lstStyle/>
                    <a:p>
                      <a:r>
                        <a:rPr kumimoji="1" lang="ja-JP" altLang="en-US" sz="1200" dirty="0"/>
                        <a:t>損失係数</a:t>
                      </a:r>
                    </a:p>
                  </a:txBody>
                  <a:tcPr/>
                </a:tc>
                <a:tc>
                  <a:txBody>
                    <a:bodyPr/>
                    <a:lstStyle/>
                    <a:p>
                      <a:r>
                        <a:rPr kumimoji="1" lang="en-US" altLang="ja-JP" sz="1200" dirty="0"/>
                        <a:t>k</a:t>
                      </a:r>
                      <a:endParaRPr kumimoji="1" lang="ja-JP" altLang="en-US" sz="1200" dirty="0"/>
                    </a:p>
                  </a:txBody>
                  <a:tcPr/>
                </a:tc>
                <a:extLst>
                  <a:ext uri="{0D108BD9-81ED-4DB2-BD59-A6C34878D82A}">
                    <a16:rowId xmlns:a16="http://schemas.microsoft.com/office/drawing/2014/main" val="2648225924"/>
                  </a:ext>
                </a:extLst>
              </a:tr>
              <a:tr h="3013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圧力勾配</a:t>
                      </a:r>
                      <a:endParaRPr kumimoji="1" lang="en-US" altLang="ja-JP" sz="1200" dirty="0"/>
                    </a:p>
                  </a:txBody>
                  <a:tcPr/>
                </a:tc>
                <a:tc>
                  <a:txBody>
                    <a:bodyPr/>
                    <a:lstStyle/>
                    <a:p>
                      <a:r>
                        <a:rPr kumimoji="1" lang="en-US" altLang="ja-JP" sz="1200" dirty="0" err="1"/>
                        <a:t>Δp</a:t>
                      </a:r>
                      <a:endParaRPr kumimoji="1" lang="ja-JP" altLang="en-US" sz="1200" dirty="0"/>
                    </a:p>
                  </a:txBody>
                  <a:tcPr/>
                </a:tc>
                <a:extLst>
                  <a:ext uri="{0D108BD9-81ED-4DB2-BD59-A6C34878D82A}">
                    <a16:rowId xmlns:a16="http://schemas.microsoft.com/office/drawing/2014/main" val="3245723405"/>
                  </a:ext>
                </a:extLst>
              </a:tr>
              <a:tr h="301382">
                <a:tc>
                  <a:txBody>
                    <a:bodyPr/>
                    <a:lstStyle/>
                    <a:p>
                      <a:r>
                        <a:rPr kumimoji="1" lang="ja-JP" altLang="en-US" sz="1200" dirty="0"/>
                        <a:t>電気コンダクタンス</a:t>
                      </a:r>
                    </a:p>
                  </a:txBody>
                  <a:tcPr/>
                </a:tc>
                <a:tc>
                  <a:txBody>
                    <a:bodyPr/>
                    <a:lstStyle/>
                    <a:p>
                      <a:r>
                        <a:rPr kumimoji="1" lang="en-US" altLang="ja-JP" sz="1200" dirty="0"/>
                        <a:t>G</a:t>
                      </a:r>
                      <a:endParaRPr kumimoji="1" lang="ja-JP" altLang="en-US" sz="1200" dirty="0"/>
                    </a:p>
                  </a:txBody>
                  <a:tcPr/>
                </a:tc>
                <a:extLst>
                  <a:ext uri="{0D108BD9-81ED-4DB2-BD59-A6C34878D82A}">
                    <a16:rowId xmlns:a16="http://schemas.microsoft.com/office/drawing/2014/main" val="907022597"/>
                  </a:ext>
                </a:extLst>
              </a:tr>
              <a:tr h="301382">
                <a:tc>
                  <a:txBody>
                    <a:bodyPr/>
                    <a:lstStyle/>
                    <a:p>
                      <a:r>
                        <a:rPr kumimoji="1" lang="ja-JP" altLang="en-US" sz="1200" dirty="0"/>
                        <a:t>電位差</a:t>
                      </a:r>
                    </a:p>
                  </a:txBody>
                  <a:tcPr/>
                </a:tc>
                <a:tc>
                  <a:txBody>
                    <a:bodyPr/>
                    <a:lstStyle/>
                    <a:p>
                      <a:r>
                        <a:rPr kumimoji="1" lang="en-US" altLang="ja-JP" sz="1200" dirty="0"/>
                        <a:t>ΔV</a:t>
                      </a:r>
                      <a:endParaRPr kumimoji="1" lang="ja-JP" altLang="en-US" sz="1200" dirty="0"/>
                    </a:p>
                  </a:txBody>
                  <a:tcPr/>
                </a:tc>
                <a:extLst>
                  <a:ext uri="{0D108BD9-81ED-4DB2-BD59-A6C34878D82A}">
                    <a16:rowId xmlns:a16="http://schemas.microsoft.com/office/drawing/2014/main" val="785093305"/>
                  </a:ext>
                </a:extLst>
              </a:tr>
              <a:tr h="3013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磁気コンダクタンス</a:t>
                      </a:r>
                      <a:endParaRPr lang="en-US" altLang="ja-JP" sz="1200" dirty="0"/>
                    </a:p>
                  </a:txBody>
                  <a:tcPr/>
                </a:tc>
                <a:tc>
                  <a:txBody>
                    <a:bodyPr/>
                    <a:lstStyle/>
                    <a:p>
                      <a:r>
                        <a:rPr lang="en-US" altLang="ja-JP" sz="1200" dirty="0"/>
                        <a:t>P</a:t>
                      </a:r>
                      <a:endParaRPr kumimoji="1" lang="ja-JP" altLang="en-US" sz="1200" dirty="0"/>
                    </a:p>
                  </a:txBody>
                  <a:tcPr/>
                </a:tc>
                <a:extLst>
                  <a:ext uri="{0D108BD9-81ED-4DB2-BD59-A6C34878D82A}">
                    <a16:rowId xmlns:a16="http://schemas.microsoft.com/office/drawing/2014/main" val="1513443071"/>
                  </a:ext>
                </a:extLst>
              </a:tr>
              <a:tr h="3013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磁位差</a:t>
                      </a:r>
                      <a:endParaRPr kumimoji="1" lang="en-US" altLang="ja-JP" sz="1200" dirty="0"/>
                    </a:p>
                  </a:txBody>
                  <a:tcPr/>
                </a:tc>
                <a:tc>
                  <a:txBody>
                    <a:bodyPr/>
                    <a:lstStyle/>
                    <a:p>
                      <a:r>
                        <a:rPr kumimoji="1" lang="en-US" altLang="ja-JP" sz="1200" dirty="0" err="1"/>
                        <a:t>ΔV</a:t>
                      </a:r>
                      <a:r>
                        <a:rPr kumimoji="1" lang="en-US" altLang="ja-JP" sz="1200" baseline="-25000" dirty="0" err="1"/>
                        <a:t>m</a:t>
                      </a:r>
                      <a:endParaRPr kumimoji="1" lang="ja-JP" altLang="en-US" sz="1200" dirty="0"/>
                    </a:p>
                  </a:txBody>
                  <a:tcPr/>
                </a:tc>
                <a:extLst>
                  <a:ext uri="{0D108BD9-81ED-4DB2-BD59-A6C34878D82A}">
                    <a16:rowId xmlns:a16="http://schemas.microsoft.com/office/drawing/2014/main" val="1237743602"/>
                  </a:ext>
                </a:extLst>
              </a:tr>
              <a:tr h="301382">
                <a:tc>
                  <a:txBody>
                    <a:bodyPr/>
                    <a:lstStyle/>
                    <a:p>
                      <a:r>
                        <a:rPr kumimoji="1" lang="ja-JP" altLang="en-US" sz="1200" dirty="0"/>
                        <a:t>ばね剛性</a:t>
                      </a:r>
                    </a:p>
                  </a:txBody>
                  <a:tcPr/>
                </a:tc>
                <a:tc>
                  <a:txBody>
                    <a:bodyPr/>
                    <a:lstStyle/>
                    <a:p>
                      <a:r>
                        <a:rPr kumimoji="1" lang="en-US" altLang="ja-JP" sz="1200" dirty="0"/>
                        <a:t>K</a:t>
                      </a:r>
                      <a:endParaRPr kumimoji="1" lang="ja-JP" altLang="en-US" sz="1200" dirty="0"/>
                    </a:p>
                  </a:txBody>
                  <a:tcPr/>
                </a:tc>
                <a:extLst>
                  <a:ext uri="{0D108BD9-81ED-4DB2-BD59-A6C34878D82A}">
                    <a16:rowId xmlns:a16="http://schemas.microsoft.com/office/drawing/2014/main" val="1269953189"/>
                  </a:ext>
                </a:extLst>
              </a:tr>
              <a:tr h="301382">
                <a:tc>
                  <a:txBody>
                    <a:bodyPr/>
                    <a:lstStyle/>
                    <a:p>
                      <a:r>
                        <a:rPr kumimoji="1" lang="ja-JP" altLang="en-US" sz="1200" dirty="0"/>
                        <a:t>変位</a:t>
                      </a:r>
                    </a:p>
                  </a:txBody>
                  <a:tcPr/>
                </a:tc>
                <a:tc>
                  <a:txBody>
                    <a:bodyPr/>
                    <a:lstStyle/>
                    <a:p>
                      <a:r>
                        <a:rPr kumimoji="1" lang="en-US" altLang="ja-JP" sz="1200" dirty="0" err="1"/>
                        <a:t>Δs</a:t>
                      </a:r>
                      <a:endParaRPr kumimoji="1" lang="ja-JP" altLang="en-US" sz="1200" dirty="0"/>
                    </a:p>
                  </a:txBody>
                  <a:tcPr/>
                </a:tc>
                <a:extLst>
                  <a:ext uri="{0D108BD9-81ED-4DB2-BD59-A6C34878D82A}">
                    <a16:rowId xmlns:a16="http://schemas.microsoft.com/office/drawing/2014/main" val="254082190"/>
                  </a:ext>
                </a:extLst>
              </a:tr>
              <a:tr h="301382">
                <a:tc>
                  <a:txBody>
                    <a:bodyPr/>
                    <a:lstStyle/>
                    <a:p>
                      <a:r>
                        <a:rPr kumimoji="1" lang="ja-JP" altLang="en-US" sz="1200" dirty="0"/>
                        <a:t>回転剛性</a:t>
                      </a:r>
                    </a:p>
                  </a:txBody>
                  <a:tcPr/>
                </a:tc>
                <a:tc>
                  <a:txBody>
                    <a:bodyPr/>
                    <a:lstStyle/>
                    <a:p>
                      <a:r>
                        <a:rPr kumimoji="1" lang="en-US" altLang="ja-JP" sz="1200" dirty="0"/>
                        <a:t>J</a:t>
                      </a:r>
                      <a:endParaRPr kumimoji="1" lang="ja-JP" altLang="en-US" sz="1200" dirty="0"/>
                    </a:p>
                  </a:txBody>
                  <a:tcPr/>
                </a:tc>
                <a:extLst>
                  <a:ext uri="{0D108BD9-81ED-4DB2-BD59-A6C34878D82A}">
                    <a16:rowId xmlns:a16="http://schemas.microsoft.com/office/drawing/2014/main" val="2056982659"/>
                  </a:ext>
                </a:extLst>
              </a:tr>
              <a:tr h="301382">
                <a:tc>
                  <a:txBody>
                    <a:bodyPr/>
                    <a:lstStyle/>
                    <a:p>
                      <a:r>
                        <a:rPr kumimoji="1" lang="ja-JP" altLang="en-US" sz="1200" dirty="0"/>
                        <a:t>ねじれ角</a:t>
                      </a:r>
                      <a:endParaRPr kumimoji="1" lang="en-US" altLang="ja-JP" sz="1200" dirty="0"/>
                    </a:p>
                  </a:txBody>
                  <a:tcPr/>
                </a:tc>
                <a:tc>
                  <a:txBody>
                    <a:bodyPr/>
                    <a:lstStyle/>
                    <a:p>
                      <a:r>
                        <a:rPr kumimoji="1" lang="en-US" altLang="ja-JP" sz="1200" dirty="0"/>
                        <a:t>ΔΦ</a:t>
                      </a:r>
                      <a:endParaRPr kumimoji="1" lang="ja-JP" altLang="en-US" sz="1200" dirty="0"/>
                    </a:p>
                  </a:txBody>
                  <a:tcPr/>
                </a:tc>
                <a:extLst>
                  <a:ext uri="{0D108BD9-81ED-4DB2-BD59-A6C34878D82A}">
                    <a16:rowId xmlns:a16="http://schemas.microsoft.com/office/drawing/2014/main" val="4027503329"/>
                  </a:ext>
                </a:extLst>
              </a:tr>
            </a:tbl>
          </a:graphicData>
        </a:graphic>
      </p:graphicFrame>
      <p:sp>
        <p:nvSpPr>
          <p:cNvPr id="2" name="テキスト ボックス 1">
            <a:extLst>
              <a:ext uri="{FF2B5EF4-FFF2-40B4-BE49-F238E27FC236}">
                <a16:creationId xmlns:a16="http://schemas.microsoft.com/office/drawing/2014/main" id="{4FE4852F-9F3D-42A7-8BA6-F90B228E7A44}"/>
              </a:ext>
            </a:extLst>
          </p:cNvPr>
          <p:cNvSpPr txBox="1"/>
          <p:nvPr/>
        </p:nvSpPr>
        <p:spPr>
          <a:xfrm>
            <a:off x="342901" y="721111"/>
            <a:ext cx="11714480" cy="830997"/>
          </a:xfrm>
          <a:prstGeom prst="rect">
            <a:avLst/>
          </a:prstGeom>
          <a:noFill/>
        </p:spPr>
        <p:txBody>
          <a:bodyPr wrap="square" rtlCol="0">
            <a:spAutoFit/>
          </a:bodyPr>
          <a:lstStyle/>
          <a:p>
            <a:pPr algn="l"/>
            <a:r>
              <a:rPr kumimoji="1" lang="en-US" altLang="ja-JP" sz="2400" dirty="0"/>
              <a:t>Modelica</a:t>
            </a:r>
            <a:r>
              <a:rPr kumimoji="1" lang="ja-JP" altLang="en-US" sz="2400" dirty="0"/>
              <a:t>では、</a:t>
            </a:r>
            <a:r>
              <a:rPr kumimoji="1" lang="ja-JP" altLang="en-US" sz="2400" dirty="0">
                <a:solidFill>
                  <a:srgbClr val="FF0000"/>
                </a:solidFill>
              </a:rPr>
              <a:t>ポテンシャルを</a:t>
            </a:r>
            <a:r>
              <a:rPr kumimoji="1" lang="en-US" altLang="ja-JP" sz="2400" dirty="0">
                <a:solidFill>
                  <a:srgbClr val="FF0000"/>
                </a:solidFill>
              </a:rPr>
              <a:t>across</a:t>
            </a:r>
            <a:r>
              <a:rPr kumimoji="1" lang="ja-JP" altLang="en-US" sz="2400" dirty="0">
                <a:solidFill>
                  <a:srgbClr val="FF0000"/>
                </a:solidFill>
              </a:rPr>
              <a:t>変数、フローを</a:t>
            </a:r>
            <a:r>
              <a:rPr kumimoji="1" lang="en-US" altLang="ja-JP" sz="2400" dirty="0">
                <a:solidFill>
                  <a:srgbClr val="FF0000"/>
                </a:solidFill>
              </a:rPr>
              <a:t>flow</a:t>
            </a:r>
            <a:r>
              <a:rPr kumimoji="1" lang="ja-JP" altLang="en-US" sz="2400" dirty="0">
                <a:solidFill>
                  <a:srgbClr val="FF0000"/>
                </a:solidFill>
              </a:rPr>
              <a:t>変数</a:t>
            </a:r>
            <a:r>
              <a:rPr kumimoji="1" lang="ja-JP" altLang="en-US" sz="2400" dirty="0"/>
              <a:t>として定義します。</a:t>
            </a:r>
            <a:endParaRPr kumimoji="1" lang="en-US" altLang="ja-JP" sz="2400" dirty="0"/>
          </a:p>
          <a:p>
            <a:pPr algn="l"/>
            <a:r>
              <a:rPr lang="ja-JP" altLang="en-US" sz="2400" dirty="0"/>
              <a:t>また各物理現象におけるポテンシャルとフローの関係は以下のようになっています。</a:t>
            </a:r>
            <a:endParaRPr kumimoji="1" lang="ja-JP" altLang="en-US" sz="2400" dirty="0"/>
          </a:p>
        </p:txBody>
      </p:sp>
    </p:spTree>
    <p:extLst>
      <p:ext uri="{BB962C8B-B14F-4D97-AF65-F5344CB8AC3E}">
        <p14:creationId xmlns:p14="http://schemas.microsoft.com/office/powerpoint/2010/main" val="1387365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18</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4999830"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across</a:t>
            </a:r>
            <a:r>
              <a:rPr lang="ja-JP" altLang="en-US" dirty="0"/>
              <a:t>変数と</a:t>
            </a:r>
            <a:r>
              <a:rPr lang="en-US" altLang="ja-JP" dirty="0"/>
              <a:t>flow</a:t>
            </a:r>
            <a:r>
              <a:rPr lang="ja-JP" altLang="en-US" dirty="0"/>
              <a:t>変数の文法</a:t>
            </a:r>
            <a:endParaRPr lang="en-US" altLang="ja-JP" dirty="0"/>
          </a:p>
        </p:txBody>
      </p:sp>
      <p:sp>
        <p:nvSpPr>
          <p:cNvPr id="9" name="テキスト ボックス 8">
            <a:extLst>
              <a:ext uri="{FF2B5EF4-FFF2-40B4-BE49-F238E27FC236}">
                <a16:creationId xmlns:a16="http://schemas.microsoft.com/office/drawing/2014/main" id="{C5EDB6F2-AC12-4C28-9C6F-CABB2C317D21}"/>
              </a:ext>
            </a:extLst>
          </p:cNvPr>
          <p:cNvSpPr txBox="1"/>
          <p:nvPr/>
        </p:nvSpPr>
        <p:spPr>
          <a:xfrm>
            <a:off x="552571" y="746635"/>
            <a:ext cx="11380573" cy="1938992"/>
          </a:xfrm>
          <a:prstGeom prst="rect">
            <a:avLst/>
          </a:prstGeom>
          <a:noFill/>
        </p:spPr>
        <p:txBody>
          <a:bodyPr wrap="square" rtlCol="0">
            <a:spAutoFit/>
          </a:bodyPr>
          <a:lstStyle/>
          <a:p>
            <a:r>
              <a:rPr lang="en-US" altLang="ja-JP" sz="2400" dirty="0"/>
              <a:t>across</a:t>
            </a:r>
            <a:r>
              <a:rPr lang="ja-JP" altLang="en-US" sz="2400" dirty="0"/>
              <a:t>変数、</a:t>
            </a:r>
            <a:r>
              <a:rPr lang="en-US" altLang="ja-JP" sz="2400" dirty="0"/>
              <a:t>flow</a:t>
            </a:r>
            <a:r>
              <a:rPr lang="ja-JP" altLang="en-US" sz="2400" dirty="0"/>
              <a:t>変数は</a:t>
            </a:r>
            <a:r>
              <a:rPr lang="en-US" altLang="ja-JP" sz="2400" dirty="0"/>
              <a:t>connector</a:t>
            </a:r>
            <a:r>
              <a:rPr lang="ja-JP" altLang="en-US" sz="2400" dirty="0"/>
              <a:t>クラスに宣言されます。</a:t>
            </a:r>
            <a:endParaRPr lang="en-US" altLang="ja-JP" sz="2400" dirty="0"/>
          </a:p>
          <a:p>
            <a:r>
              <a:rPr lang="en-US" altLang="ja-JP" sz="2400" dirty="0"/>
              <a:t>across</a:t>
            </a:r>
            <a:r>
              <a:rPr lang="ja-JP" altLang="en-US" sz="2400" dirty="0"/>
              <a:t>変数はスカラー（大きさのみで向きがない値</a:t>
            </a:r>
            <a:r>
              <a:rPr lang="en-US" altLang="ja-JP" sz="2400" dirty="0"/>
              <a:t>)</a:t>
            </a:r>
            <a:r>
              <a:rPr lang="ja-JP" altLang="en-US" sz="2400" dirty="0"/>
              <a:t>であり、</a:t>
            </a:r>
            <a:endParaRPr lang="en-US" altLang="ja-JP" sz="2400" dirty="0"/>
          </a:p>
          <a:p>
            <a:r>
              <a:rPr lang="en-US" altLang="ja-JP" sz="2400" dirty="0"/>
              <a:t>flow</a:t>
            </a:r>
            <a:r>
              <a:rPr lang="ja-JP" altLang="en-US" sz="2400" dirty="0"/>
              <a:t>変数はベクトル</a:t>
            </a:r>
            <a:r>
              <a:rPr lang="en-US" altLang="ja-JP" sz="2400" dirty="0"/>
              <a:t>(</a:t>
            </a:r>
            <a:r>
              <a:rPr lang="ja-JP" altLang="en-US" sz="2400" dirty="0"/>
              <a:t>向きがある値</a:t>
            </a:r>
            <a:r>
              <a:rPr lang="en-US" altLang="ja-JP" sz="2400" dirty="0"/>
              <a:t>)</a:t>
            </a:r>
            <a:r>
              <a:rPr lang="ja-JP" altLang="en-US" sz="2400" dirty="0"/>
              <a:t>です。</a:t>
            </a:r>
            <a:endParaRPr lang="en-US" altLang="ja-JP" sz="2400" dirty="0"/>
          </a:p>
          <a:p>
            <a:endParaRPr lang="en-US" altLang="ja-JP" sz="2400" dirty="0"/>
          </a:p>
          <a:p>
            <a:r>
              <a:rPr lang="ja-JP" altLang="en-US" sz="2400" b="1" u="sng" dirty="0"/>
              <a:t>例</a:t>
            </a:r>
            <a:r>
              <a:rPr lang="en-US" altLang="ja-JP" sz="2400" b="1" u="sng" dirty="0"/>
              <a:t>. across</a:t>
            </a:r>
            <a:r>
              <a:rPr lang="ja-JP" altLang="en-US" sz="2400" b="1" u="sng" dirty="0"/>
              <a:t>変数、</a:t>
            </a:r>
            <a:r>
              <a:rPr lang="en-US" altLang="ja-JP" sz="2400" b="1" u="sng" dirty="0"/>
              <a:t>flow</a:t>
            </a:r>
            <a:r>
              <a:rPr lang="ja-JP" altLang="en-US" sz="2400" b="1" u="sng" dirty="0"/>
              <a:t>変数の宣言方法</a:t>
            </a:r>
            <a:r>
              <a:rPr lang="en-US" altLang="ja-JP" sz="2400" b="1" u="sng" dirty="0"/>
              <a:t>(</a:t>
            </a:r>
            <a:r>
              <a:rPr lang="ja-JP" altLang="en-US" sz="2400" b="1" u="sng" dirty="0"/>
              <a:t>熱の場合</a:t>
            </a:r>
            <a:r>
              <a:rPr lang="en-US" altLang="ja-JP" sz="2400" b="1" u="sng" dirty="0"/>
              <a:t>)</a:t>
            </a:r>
          </a:p>
        </p:txBody>
      </p:sp>
      <p:grpSp>
        <p:nvGrpSpPr>
          <p:cNvPr id="34" name="グループ化 33">
            <a:extLst>
              <a:ext uri="{FF2B5EF4-FFF2-40B4-BE49-F238E27FC236}">
                <a16:creationId xmlns:a16="http://schemas.microsoft.com/office/drawing/2014/main" id="{FFB15A66-0E21-4697-83CC-6F946AE0BF23}"/>
              </a:ext>
            </a:extLst>
          </p:cNvPr>
          <p:cNvGrpSpPr/>
          <p:nvPr/>
        </p:nvGrpSpPr>
        <p:grpSpPr>
          <a:xfrm>
            <a:off x="990468" y="3088773"/>
            <a:ext cx="10974736" cy="2360199"/>
            <a:chOff x="1236002" y="3036793"/>
            <a:chExt cx="10974736" cy="2360199"/>
          </a:xfrm>
        </p:grpSpPr>
        <p:sp>
          <p:nvSpPr>
            <p:cNvPr id="29" name="Rectangle 2">
              <a:extLst>
                <a:ext uri="{FF2B5EF4-FFF2-40B4-BE49-F238E27FC236}">
                  <a16:creationId xmlns:a16="http://schemas.microsoft.com/office/drawing/2014/main" id="{B32F68F2-32DC-46B0-94F7-611311BF7F5C}"/>
                </a:ext>
              </a:extLst>
            </p:cNvPr>
            <p:cNvSpPr>
              <a:spLocks noChangeArrowheads="1"/>
            </p:cNvSpPr>
            <p:nvPr/>
          </p:nvSpPr>
          <p:spPr bwMode="auto">
            <a:xfrm>
              <a:off x="1236002" y="3036793"/>
              <a:ext cx="5719708" cy="2292935"/>
            </a:xfrm>
            <a:prstGeom prst="rect">
              <a:avLst/>
            </a:prstGeom>
            <a:noFill/>
            <a:ln>
              <a:solidFill>
                <a:schemeClr val="tx1"/>
              </a:solid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3200" b="0" i="0" u="none" strike="noStrike" cap="none" normalizeH="0" baseline="0" dirty="0">
                  <a:ln>
                    <a:noFill/>
                  </a:ln>
                  <a:solidFill>
                    <a:srgbClr val="8B0000"/>
                  </a:solidFill>
                  <a:effectLst/>
                  <a:latin typeface="Courier New" panose="02070309020205020404" pitchFamily="49" charset="0"/>
                  <a:cs typeface="Courier New" panose="02070309020205020404" pitchFamily="49" charset="0"/>
                </a:rPr>
                <a:t>connector</a:t>
              </a:r>
              <a:r>
                <a:rPr kumimoji="0" lang="ja-JP" altLang="ja-JP"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HeatPort</a:t>
              </a:r>
              <a:endParaRPr kumimoji="0" lang="en-US" altLang="ja-JP"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3200" dirty="0">
                  <a:solidFill>
                    <a:srgbClr val="000000"/>
                  </a:solidFill>
                  <a:latin typeface="Courier New" panose="02070309020205020404" pitchFamily="49" charset="0"/>
                  <a:cs typeface="Courier New" panose="02070309020205020404" pitchFamily="49" charset="0"/>
                </a:rPr>
                <a:t>	</a:t>
              </a:r>
              <a:r>
                <a:rPr kumimoji="0" lang="ja-JP" altLang="ja-JP" sz="3200" b="0" i="0" u="none" strike="noStrike" cap="none" normalizeH="0" baseline="0" dirty="0">
                  <a:ln>
                    <a:noFill/>
                  </a:ln>
                  <a:solidFill>
                    <a:schemeClr val="tx1"/>
                  </a:solidFill>
                  <a:effectLst/>
                </a:rPr>
                <a:t> </a:t>
              </a:r>
              <a:r>
                <a:rPr kumimoji="0" lang="ja-JP" altLang="ja-JP" sz="3200" b="0" i="0" u="none" strike="noStrike" cap="none" normalizeH="0" baseline="0" dirty="0">
                  <a:ln>
                    <a:noFill/>
                  </a:ln>
                  <a:solidFill>
                    <a:srgbClr val="FF0A0A"/>
                  </a:solidFill>
                  <a:effectLst/>
                  <a:latin typeface="Courier New" panose="02070309020205020404" pitchFamily="49" charset="0"/>
                  <a:cs typeface="Courier New" panose="02070309020205020404" pitchFamily="49" charset="0"/>
                </a:rPr>
                <a:t>Real</a:t>
              </a:r>
              <a:r>
                <a:rPr kumimoji="0" lang="ja-JP" altLang="ja-JP"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a:t>
              </a:r>
              <a:endParaRPr kumimoji="0" lang="en-US" altLang="ja-JP"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3200" dirty="0">
                  <a:solidFill>
                    <a:srgbClr val="000000"/>
                  </a:solidFill>
                  <a:latin typeface="Courier New" panose="02070309020205020404" pitchFamily="49" charset="0"/>
                  <a:cs typeface="Courier New" panose="02070309020205020404" pitchFamily="49" charset="0"/>
                </a:rPr>
                <a:t>	</a:t>
              </a:r>
              <a:r>
                <a:rPr kumimoji="0" lang="ja-JP" altLang="ja-JP" sz="3200" b="0" i="0" u="none" strike="noStrike" cap="none" normalizeH="0" baseline="0" dirty="0">
                  <a:ln>
                    <a:noFill/>
                  </a:ln>
                  <a:solidFill>
                    <a:schemeClr val="tx1"/>
                  </a:solidFill>
                  <a:effectLst/>
                </a:rPr>
                <a:t> </a:t>
              </a:r>
              <a:r>
                <a:rPr kumimoji="0" lang="ja-JP" altLang="ja-JP" sz="3200" b="0" i="0" u="none" strike="noStrike" cap="none" normalizeH="0" baseline="0" dirty="0">
                  <a:ln>
                    <a:noFill/>
                  </a:ln>
                  <a:solidFill>
                    <a:srgbClr val="8B0000"/>
                  </a:solidFill>
                  <a:effectLst/>
                  <a:latin typeface="Courier New" panose="02070309020205020404" pitchFamily="49" charset="0"/>
                  <a:cs typeface="Courier New" panose="02070309020205020404" pitchFamily="49" charset="0"/>
                </a:rPr>
                <a:t>flow</a:t>
              </a:r>
              <a:r>
                <a:rPr kumimoji="0" lang="ja-JP" altLang="ja-JP"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ja-JP" altLang="ja-JP" sz="3200" b="0" i="0" u="none" strike="noStrike" cap="none" normalizeH="0" baseline="0" dirty="0">
                  <a:ln>
                    <a:noFill/>
                  </a:ln>
                  <a:solidFill>
                    <a:srgbClr val="FF0A0A"/>
                  </a:solidFill>
                  <a:effectLst/>
                  <a:latin typeface="Courier New" panose="02070309020205020404" pitchFamily="49" charset="0"/>
                  <a:cs typeface="Courier New" panose="02070309020205020404" pitchFamily="49" charset="0"/>
                </a:rPr>
                <a:t>Real</a:t>
              </a:r>
              <a:r>
                <a:rPr kumimoji="0" lang="ja-JP" altLang="ja-JP"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Q_flow;</a:t>
              </a:r>
              <a:endParaRPr kumimoji="0" lang="en-US" altLang="ja-JP"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3200" b="0" i="0" u="none" strike="noStrike" cap="none" normalizeH="0" baseline="0" dirty="0">
                  <a:ln>
                    <a:noFill/>
                  </a:ln>
                  <a:solidFill>
                    <a:schemeClr val="tx1"/>
                  </a:solidFill>
                  <a:effectLst/>
                </a:rPr>
                <a:t> </a:t>
              </a:r>
              <a:r>
                <a:rPr kumimoji="0" lang="ja-JP" altLang="ja-JP" sz="3200" b="0" i="0" u="none" strike="noStrike" cap="none" normalizeH="0" baseline="0" dirty="0">
                  <a:ln>
                    <a:noFill/>
                  </a:ln>
                  <a:solidFill>
                    <a:srgbClr val="8B0000"/>
                  </a:solidFill>
                  <a:effectLst/>
                  <a:latin typeface="Courier New" panose="02070309020205020404" pitchFamily="49" charset="0"/>
                  <a:cs typeface="Courier New" panose="02070309020205020404" pitchFamily="49" charset="0"/>
                </a:rPr>
                <a:t>end</a:t>
              </a:r>
              <a:r>
                <a:rPr kumimoji="0" lang="ja-JP" altLang="ja-JP"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HeatPort;</a:t>
              </a:r>
              <a:endParaRPr kumimoji="0" lang="ja-JP" altLang="ja-JP" sz="3200" b="0" i="0" u="none" strike="noStrike" cap="none" normalizeH="0" baseline="0" dirty="0">
                <a:ln>
                  <a:noFill/>
                </a:ln>
                <a:solidFill>
                  <a:schemeClr val="tx1"/>
                </a:solidFill>
                <a:effectLst/>
                <a:latin typeface="Arial" panose="020B0604020202020204" pitchFamily="34" charset="0"/>
              </a:endParaRPr>
            </a:p>
          </p:txBody>
        </p:sp>
        <p:sp>
          <p:nvSpPr>
            <p:cNvPr id="17" name="正方形/長方形 16">
              <a:extLst>
                <a:ext uri="{FF2B5EF4-FFF2-40B4-BE49-F238E27FC236}">
                  <a16:creationId xmlns:a16="http://schemas.microsoft.com/office/drawing/2014/main" id="{F50FF164-8ABB-4713-BB72-47CC9A47F858}"/>
                </a:ext>
              </a:extLst>
            </p:cNvPr>
            <p:cNvSpPr/>
            <p:nvPr/>
          </p:nvSpPr>
          <p:spPr>
            <a:xfrm>
              <a:off x="7149737" y="4421720"/>
              <a:ext cx="4273927" cy="400110"/>
            </a:xfrm>
            <a:prstGeom prst="rect">
              <a:avLst/>
            </a:prstGeom>
            <a:solidFill>
              <a:schemeClr val="accent5">
                <a:lumMod val="20000"/>
                <a:lumOff val="80000"/>
              </a:schemeClr>
            </a:solidFill>
          </p:spPr>
          <p:txBody>
            <a:bodyPr wrap="none">
              <a:spAutoFit/>
            </a:bodyPr>
            <a:lstStyle/>
            <a:p>
              <a:r>
                <a:rPr lang="ja-JP" altLang="en-US" sz="2000" dirty="0"/>
                <a:t>熱</a:t>
              </a:r>
              <a:r>
                <a:rPr kumimoji="1" lang="ja-JP" altLang="en-US" sz="2000" dirty="0"/>
                <a:t>流量　</a:t>
              </a:r>
              <a:r>
                <a:rPr lang="ja-JP" altLang="en-US" sz="2000" dirty="0"/>
                <a:t>フローに対応する</a:t>
              </a:r>
              <a:r>
                <a:rPr lang="en-US" altLang="ja-JP" sz="2000" dirty="0">
                  <a:solidFill>
                    <a:srgbClr val="FF0000"/>
                  </a:solidFill>
                </a:rPr>
                <a:t>flow</a:t>
              </a:r>
              <a:r>
                <a:rPr lang="ja-JP" altLang="en-US" sz="2000" dirty="0">
                  <a:solidFill>
                    <a:srgbClr val="FF0000"/>
                  </a:solidFill>
                </a:rPr>
                <a:t>変数</a:t>
              </a:r>
            </a:p>
          </p:txBody>
        </p:sp>
        <p:sp>
          <p:nvSpPr>
            <p:cNvPr id="19" name="正方形/長方形 18">
              <a:extLst>
                <a:ext uri="{FF2B5EF4-FFF2-40B4-BE49-F238E27FC236}">
                  <a16:creationId xmlns:a16="http://schemas.microsoft.com/office/drawing/2014/main" id="{457413F3-5148-4FAE-9164-88A5695D565F}"/>
                </a:ext>
              </a:extLst>
            </p:cNvPr>
            <p:cNvSpPr/>
            <p:nvPr/>
          </p:nvSpPr>
          <p:spPr>
            <a:xfrm>
              <a:off x="7149737" y="3472713"/>
              <a:ext cx="5061001" cy="400110"/>
            </a:xfrm>
            <a:prstGeom prst="rect">
              <a:avLst/>
            </a:prstGeom>
            <a:solidFill>
              <a:schemeClr val="accent5">
                <a:lumMod val="20000"/>
                <a:lumOff val="80000"/>
              </a:schemeClr>
            </a:solidFill>
          </p:spPr>
          <p:txBody>
            <a:bodyPr wrap="none">
              <a:spAutoFit/>
            </a:bodyPr>
            <a:lstStyle/>
            <a:p>
              <a:r>
                <a:rPr lang="ja-JP" altLang="en-US" sz="2000" dirty="0"/>
                <a:t>温度　ポテンシャルに対応する</a:t>
              </a:r>
              <a:r>
                <a:rPr lang="en-US" altLang="ja-JP" sz="2000" dirty="0">
                  <a:solidFill>
                    <a:srgbClr val="FF0000"/>
                  </a:solidFill>
                </a:rPr>
                <a:t>across</a:t>
              </a:r>
              <a:r>
                <a:rPr lang="ja-JP" altLang="en-US" sz="2000" dirty="0">
                  <a:solidFill>
                    <a:srgbClr val="FF0000"/>
                  </a:solidFill>
                </a:rPr>
                <a:t>変数</a:t>
              </a:r>
            </a:p>
          </p:txBody>
        </p:sp>
        <p:cxnSp>
          <p:nvCxnSpPr>
            <p:cNvPr id="22" name="直線コネクタ 21">
              <a:extLst>
                <a:ext uri="{FF2B5EF4-FFF2-40B4-BE49-F238E27FC236}">
                  <a16:creationId xmlns:a16="http://schemas.microsoft.com/office/drawing/2014/main" id="{002B11CD-4E7F-4FD9-AF39-D2798BF2942E}"/>
                </a:ext>
              </a:extLst>
            </p:cNvPr>
            <p:cNvCxnSpPr/>
            <p:nvPr/>
          </p:nvCxnSpPr>
          <p:spPr>
            <a:xfrm>
              <a:off x="2284915" y="4730489"/>
              <a:ext cx="1017373"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426D4BEC-C4B8-4649-8FA2-89A8A22BDAFF}"/>
                </a:ext>
              </a:extLst>
            </p:cNvPr>
            <p:cNvSpPr txBox="1"/>
            <p:nvPr/>
          </p:nvSpPr>
          <p:spPr>
            <a:xfrm>
              <a:off x="7149737" y="4996882"/>
              <a:ext cx="5028941" cy="400110"/>
            </a:xfrm>
            <a:prstGeom prst="rect">
              <a:avLst/>
            </a:prstGeom>
            <a:noFill/>
          </p:spPr>
          <p:txBody>
            <a:bodyPr wrap="none" rtlCol="0">
              <a:spAutoFit/>
            </a:bodyPr>
            <a:lstStyle/>
            <a:p>
              <a:pPr algn="l"/>
              <a:r>
                <a:rPr kumimoji="1" lang="en-US" altLang="ja-JP" sz="2000" dirty="0"/>
                <a:t>flow</a:t>
              </a:r>
              <a:r>
                <a:rPr kumimoji="1" lang="ja-JP" altLang="en-US" sz="2000" dirty="0"/>
                <a:t>変数は接頭辞に</a:t>
              </a:r>
              <a:r>
                <a:rPr lang="ja-JP" altLang="en-US" sz="2000" dirty="0"/>
                <a:t>「</a:t>
              </a:r>
              <a:r>
                <a:rPr lang="en-US" altLang="ja-JP" sz="2000" dirty="0"/>
                <a:t>flow</a:t>
              </a:r>
              <a:r>
                <a:rPr lang="ja-JP" altLang="en-US" sz="2000" dirty="0"/>
                <a:t>」と宣言します</a:t>
              </a:r>
              <a:endParaRPr kumimoji="1" lang="ja-JP" altLang="en-US" sz="2000" dirty="0"/>
            </a:p>
          </p:txBody>
        </p:sp>
        <p:cxnSp>
          <p:nvCxnSpPr>
            <p:cNvPr id="24" name="直線矢印コネクタ 23">
              <a:extLst>
                <a:ext uri="{FF2B5EF4-FFF2-40B4-BE49-F238E27FC236}">
                  <a16:creationId xmlns:a16="http://schemas.microsoft.com/office/drawing/2014/main" id="{460FC97D-30E0-43D9-9324-F14DA98FB037}"/>
                </a:ext>
              </a:extLst>
            </p:cNvPr>
            <p:cNvCxnSpPr>
              <a:cxnSpLocks/>
              <a:stCxn id="23" idx="1"/>
            </p:cNvCxnSpPr>
            <p:nvPr/>
          </p:nvCxnSpPr>
          <p:spPr>
            <a:xfrm flipH="1" flipV="1">
              <a:off x="2925115" y="4776387"/>
              <a:ext cx="4224622" cy="420550"/>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142382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19</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5" y="87415"/>
            <a:ext cx="8799365" cy="579646"/>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pPr>
              <a:defRPr sz="3100" u="sng">
                <a:latin typeface="YuMincho Medium"/>
                <a:ea typeface="YuMincho Medium"/>
                <a:cs typeface="YuMincho Medium"/>
                <a:sym typeface="YuMincho Medium"/>
              </a:defRPr>
            </a:pPr>
            <a:r>
              <a:rPr lang="en-US" altLang="ja-JP" dirty="0"/>
              <a:t>across</a:t>
            </a:r>
            <a:r>
              <a:rPr lang="ja-JP" altLang="en-US" dirty="0"/>
              <a:t>変数と</a:t>
            </a:r>
            <a:r>
              <a:rPr lang="en-US" altLang="ja-JP" dirty="0"/>
              <a:t>flow</a:t>
            </a:r>
            <a:r>
              <a:rPr lang="ja-JP" altLang="en-US" dirty="0"/>
              <a:t>変数の実装例</a:t>
            </a:r>
            <a:endParaRPr lang="en-US" altLang="ja-JP" dirty="0"/>
          </a:p>
        </p:txBody>
      </p:sp>
      <p:sp>
        <p:nvSpPr>
          <p:cNvPr id="2" name="テキスト ボックス 1">
            <a:extLst>
              <a:ext uri="{FF2B5EF4-FFF2-40B4-BE49-F238E27FC236}">
                <a16:creationId xmlns:a16="http://schemas.microsoft.com/office/drawing/2014/main" id="{4FE4852F-9F3D-42A7-8BA6-F90B228E7A44}"/>
              </a:ext>
            </a:extLst>
          </p:cNvPr>
          <p:cNvSpPr txBox="1"/>
          <p:nvPr/>
        </p:nvSpPr>
        <p:spPr>
          <a:xfrm>
            <a:off x="355601" y="781050"/>
            <a:ext cx="11714480" cy="830997"/>
          </a:xfrm>
          <a:prstGeom prst="rect">
            <a:avLst/>
          </a:prstGeom>
          <a:noFill/>
        </p:spPr>
        <p:txBody>
          <a:bodyPr wrap="square" rtlCol="0">
            <a:spAutoFit/>
          </a:bodyPr>
          <a:lstStyle/>
          <a:p>
            <a:pPr algn="l"/>
            <a:r>
              <a:rPr kumimoji="1" lang="en-US" altLang="ja-JP" sz="2400" dirty="0"/>
              <a:t>Modelica</a:t>
            </a:r>
            <a:r>
              <a:rPr kumimoji="1" lang="ja-JP" altLang="en-US" sz="2400" dirty="0"/>
              <a:t>では、</a:t>
            </a:r>
            <a:r>
              <a:rPr kumimoji="1" lang="en-US" altLang="ja-JP" sz="2400" dirty="0"/>
              <a:t>across</a:t>
            </a:r>
            <a:r>
              <a:rPr kumimoji="1" lang="ja-JP" altLang="en-US" sz="2400" dirty="0"/>
              <a:t>変数、</a:t>
            </a:r>
            <a:r>
              <a:rPr kumimoji="1" lang="en-US" altLang="ja-JP" sz="2400" dirty="0"/>
              <a:t>flow</a:t>
            </a:r>
            <a:r>
              <a:rPr kumimoji="1" lang="ja-JP" altLang="en-US" sz="2400" dirty="0"/>
              <a:t>変数</a:t>
            </a:r>
            <a:r>
              <a:rPr lang="ja-JP" altLang="en-US" sz="2400" dirty="0"/>
              <a:t>は</a:t>
            </a:r>
            <a:r>
              <a:rPr lang="en-US" altLang="ja-JP" sz="2400" dirty="0"/>
              <a:t>connector</a:t>
            </a:r>
            <a:r>
              <a:rPr lang="ja-JP" altLang="en-US" sz="2400" dirty="0"/>
              <a:t>クラス内で宣言します。</a:t>
            </a:r>
            <a:endParaRPr lang="en-US" altLang="ja-JP" sz="2400" dirty="0"/>
          </a:p>
          <a:p>
            <a:pPr algn="l"/>
            <a:r>
              <a:rPr lang="ja-JP" altLang="en-US" sz="2400" dirty="0"/>
              <a:t>以下に典型的な</a:t>
            </a:r>
            <a:r>
              <a:rPr lang="en-US" altLang="ja-JP" sz="2400" dirty="0"/>
              <a:t>connector</a:t>
            </a:r>
            <a:r>
              <a:rPr lang="ja-JP" altLang="en-US" sz="2400" dirty="0"/>
              <a:t>クラスでの実装例を示します。</a:t>
            </a:r>
            <a:endParaRPr lang="en-US" altLang="ja-JP" sz="2400" dirty="0"/>
          </a:p>
        </p:txBody>
      </p:sp>
      <p:pic>
        <p:nvPicPr>
          <p:cNvPr id="11" name="図 10">
            <a:extLst>
              <a:ext uri="{FF2B5EF4-FFF2-40B4-BE49-F238E27FC236}">
                <a16:creationId xmlns:a16="http://schemas.microsoft.com/office/drawing/2014/main" id="{6EDFF8F5-301D-4FCB-BC9F-135347215F20}"/>
              </a:ext>
            </a:extLst>
          </p:cNvPr>
          <p:cNvPicPr>
            <a:picLocks noChangeAspect="1"/>
          </p:cNvPicPr>
          <p:nvPr/>
        </p:nvPicPr>
        <p:blipFill>
          <a:blip r:embed="rId2"/>
          <a:stretch>
            <a:fillRect/>
          </a:stretch>
        </p:blipFill>
        <p:spPr>
          <a:xfrm>
            <a:off x="666751" y="2154528"/>
            <a:ext cx="4781216" cy="833423"/>
          </a:xfrm>
          <a:prstGeom prst="rect">
            <a:avLst/>
          </a:prstGeom>
          <a:effectLst>
            <a:outerShdw blurRad="50800" dist="38100" dir="5400000" algn="t" rotWithShape="0">
              <a:prstClr val="black">
                <a:alpha val="40000"/>
              </a:prstClr>
            </a:outerShdw>
          </a:effectLst>
        </p:spPr>
      </p:pic>
      <p:sp>
        <p:nvSpPr>
          <p:cNvPr id="5" name="テキスト ボックス 4">
            <a:extLst>
              <a:ext uri="{FF2B5EF4-FFF2-40B4-BE49-F238E27FC236}">
                <a16:creationId xmlns:a16="http://schemas.microsoft.com/office/drawing/2014/main" id="{A188614A-2BE4-47B1-ACF5-AEE75A8A2924}"/>
              </a:ext>
            </a:extLst>
          </p:cNvPr>
          <p:cNvSpPr txBox="1"/>
          <p:nvPr/>
        </p:nvSpPr>
        <p:spPr>
          <a:xfrm>
            <a:off x="431798" y="1619640"/>
            <a:ext cx="2268569" cy="400110"/>
          </a:xfrm>
          <a:prstGeom prst="rect">
            <a:avLst/>
          </a:prstGeom>
          <a:solidFill>
            <a:srgbClr val="FF9966"/>
          </a:solidFill>
        </p:spPr>
        <p:txBody>
          <a:bodyPr wrap="square" rtlCol="0">
            <a:spAutoFit/>
          </a:bodyPr>
          <a:lstStyle/>
          <a:p>
            <a:pPr algn="ctr"/>
            <a:r>
              <a:rPr kumimoji="1" lang="ja-JP" altLang="en-US" sz="2000" dirty="0">
                <a:solidFill>
                  <a:schemeClr val="bg1"/>
                </a:solidFill>
              </a:rPr>
              <a:t>熱</a:t>
            </a:r>
          </a:p>
        </p:txBody>
      </p:sp>
      <p:pic>
        <p:nvPicPr>
          <p:cNvPr id="8" name="図 7">
            <a:extLst>
              <a:ext uri="{FF2B5EF4-FFF2-40B4-BE49-F238E27FC236}">
                <a16:creationId xmlns:a16="http://schemas.microsoft.com/office/drawing/2014/main" id="{229BFF25-8840-4CAB-AD91-2CA4FB4C994C}"/>
              </a:ext>
            </a:extLst>
          </p:cNvPr>
          <p:cNvPicPr>
            <a:picLocks noChangeAspect="1"/>
          </p:cNvPicPr>
          <p:nvPr/>
        </p:nvPicPr>
        <p:blipFill>
          <a:blip r:embed="rId3"/>
          <a:stretch>
            <a:fillRect/>
          </a:stretch>
        </p:blipFill>
        <p:spPr>
          <a:xfrm>
            <a:off x="666751" y="3739352"/>
            <a:ext cx="3465792" cy="1002682"/>
          </a:xfrm>
          <a:prstGeom prst="rect">
            <a:avLst/>
          </a:prstGeom>
          <a:effectLst>
            <a:outerShdw blurRad="50800" dist="38100" dir="5400000" algn="t" rotWithShape="0">
              <a:prstClr val="black">
                <a:alpha val="40000"/>
              </a:prstClr>
            </a:outerShdw>
          </a:effectLst>
        </p:spPr>
      </p:pic>
      <p:sp>
        <p:nvSpPr>
          <p:cNvPr id="14" name="テキスト ボックス 13">
            <a:extLst>
              <a:ext uri="{FF2B5EF4-FFF2-40B4-BE49-F238E27FC236}">
                <a16:creationId xmlns:a16="http://schemas.microsoft.com/office/drawing/2014/main" id="{7FB1ABB1-C579-49A4-ADAE-583152EEE88F}"/>
              </a:ext>
            </a:extLst>
          </p:cNvPr>
          <p:cNvSpPr txBox="1"/>
          <p:nvPr/>
        </p:nvSpPr>
        <p:spPr>
          <a:xfrm>
            <a:off x="431799" y="3230243"/>
            <a:ext cx="2268570" cy="461665"/>
          </a:xfrm>
          <a:prstGeom prst="rect">
            <a:avLst/>
          </a:prstGeom>
          <a:solidFill>
            <a:srgbClr val="99CCFF"/>
          </a:solidFill>
        </p:spPr>
        <p:txBody>
          <a:bodyPr wrap="none" rtlCol="0">
            <a:spAutoFit/>
          </a:bodyPr>
          <a:lstStyle/>
          <a:p>
            <a:pPr algn="ctr"/>
            <a:r>
              <a:rPr kumimoji="1" lang="ja-JP" altLang="en-US" sz="2400" dirty="0">
                <a:solidFill>
                  <a:schemeClr val="bg1"/>
                </a:solidFill>
              </a:rPr>
              <a:t>電気</a:t>
            </a:r>
            <a:r>
              <a:rPr kumimoji="1" lang="en-US" altLang="ja-JP" sz="2400" dirty="0">
                <a:solidFill>
                  <a:schemeClr val="bg1"/>
                </a:solidFill>
              </a:rPr>
              <a:t>(</a:t>
            </a:r>
            <a:r>
              <a:rPr kumimoji="1" lang="ja-JP" altLang="en-US" sz="2400" dirty="0">
                <a:solidFill>
                  <a:schemeClr val="bg1"/>
                </a:solidFill>
              </a:rPr>
              <a:t>アナログ</a:t>
            </a:r>
            <a:r>
              <a:rPr kumimoji="1" lang="en-US" altLang="ja-JP" sz="2400" dirty="0">
                <a:solidFill>
                  <a:schemeClr val="bg1"/>
                </a:solidFill>
              </a:rPr>
              <a:t>)</a:t>
            </a:r>
            <a:endParaRPr kumimoji="1" lang="ja-JP" altLang="en-US" sz="2400" dirty="0">
              <a:solidFill>
                <a:schemeClr val="bg1"/>
              </a:solidFill>
            </a:endParaRPr>
          </a:p>
        </p:txBody>
      </p:sp>
      <p:pic>
        <p:nvPicPr>
          <p:cNvPr id="13" name="図 12">
            <a:extLst>
              <a:ext uri="{FF2B5EF4-FFF2-40B4-BE49-F238E27FC236}">
                <a16:creationId xmlns:a16="http://schemas.microsoft.com/office/drawing/2014/main" id="{24DA6202-CDFB-42D0-97C9-B9FB276C88AD}"/>
              </a:ext>
            </a:extLst>
          </p:cNvPr>
          <p:cNvPicPr>
            <a:picLocks noChangeAspect="1"/>
          </p:cNvPicPr>
          <p:nvPr/>
        </p:nvPicPr>
        <p:blipFill>
          <a:blip r:embed="rId4"/>
          <a:stretch>
            <a:fillRect/>
          </a:stretch>
        </p:blipFill>
        <p:spPr>
          <a:xfrm>
            <a:off x="6283808" y="3739352"/>
            <a:ext cx="3647592" cy="1002682"/>
          </a:xfrm>
          <a:prstGeom prst="rect">
            <a:avLst/>
          </a:prstGeom>
          <a:effectLst>
            <a:outerShdw blurRad="50800" dist="38100" dir="5400000" algn="t" rotWithShape="0">
              <a:prstClr val="black">
                <a:alpha val="40000"/>
              </a:prstClr>
            </a:outerShdw>
          </a:effectLst>
        </p:spPr>
      </p:pic>
      <p:sp>
        <p:nvSpPr>
          <p:cNvPr id="18" name="テキスト ボックス 17">
            <a:extLst>
              <a:ext uri="{FF2B5EF4-FFF2-40B4-BE49-F238E27FC236}">
                <a16:creationId xmlns:a16="http://schemas.microsoft.com/office/drawing/2014/main" id="{39AFF23C-EE7E-476A-ABA3-E58DE3E0B64F}"/>
              </a:ext>
            </a:extLst>
          </p:cNvPr>
          <p:cNvSpPr txBox="1"/>
          <p:nvPr/>
        </p:nvSpPr>
        <p:spPr>
          <a:xfrm>
            <a:off x="6051550" y="3153681"/>
            <a:ext cx="2268570" cy="461665"/>
          </a:xfrm>
          <a:prstGeom prst="rect">
            <a:avLst/>
          </a:prstGeom>
          <a:solidFill>
            <a:srgbClr val="CCCC00"/>
          </a:solidFill>
        </p:spPr>
        <p:txBody>
          <a:bodyPr wrap="square" rtlCol="0">
            <a:spAutoFit/>
          </a:bodyPr>
          <a:lstStyle/>
          <a:p>
            <a:pPr algn="ctr"/>
            <a:r>
              <a:rPr kumimoji="1" lang="ja-JP" altLang="en-US" sz="2400" dirty="0">
                <a:solidFill>
                  <a:schemeClr val="bg1"/>
                </a:solidFill>
              </a:rPr>
              <a:t>磁気</a:t>
            </a:r>
          </a:p>
        </p:txBody>
      </p:sp>
      <p:pic>
        <p:nvPicPr>
          <p:cNvPr id="16" name="図 15">
            <a:extLst>
              <a:ext uri="{FF2B5EF4-FFF2-40B4-BE49-F238E27FC236}">
                <a16:creationId xmlns:a16="http://schemas.microsoft.com/office/drawing/2014/main" id="{12C4E9AE-96B9-4132-8FD1-FD0C33A94579}"/>
              </a:ext>
            </a:extLst>
          </p:cNvPr>
          <p:cNvPicPr>
            <a:picLocks noChangeAspect="1"/>
          </p:cNvPicPr>
          <p:nvPr/>
        </p:nvPicPr>
        <p:blipFill>
          <a:blip r:embed="rId5"/>
          <a:stretch>
            <a:fillRect/>
          </a:stretch>
        </p:blipFill>
        <p:spPr>
          <a:xfrm>
            <a:off x="6283808" y="5529841"/>
            <a:ext cx="2955442" cy="971296"/>
          </a:xfrm>
          <a:prstGeom prst="rect">
            <a:avLst/>
          </a:prstGeom>
          <a:effectLst>
            <a:outerShdw blurRad="50800" dist="38100" dir="5400000" algn="t" rotWithShape="0">
              <a:prstClr val="black">
                <a:alpha val="40000"/>
              </a:prstClr>
            </a:outerShdw>
          </a:effectLst>
        </p:spPr>
      </p:pic>
      <p:sp>
        <p:nvSpPr>
          <p:cNvPr id="21" name="テキスト ボックス 20">
            <a:extLst>
              <a:ext uri="{FF2B5EF4-FFF2-40B4-BE49-F238E27FC236}">
                <a16:creationId xmlns:a16="http://schemas.microsoft.com/office/drawing/2014/main" id="{C71081E8-5351-4760-BD9E-064F084CCAC1}"/>
              </a:ext>
            </a:extLst>
          </p:cNvPr>
          <p:cNvSpPr txBox="1"/>
          <p:nvPr/>
        </p:nvSpPr>
        <p:spPr>
          <a:xfrm>
            <a:off x="431799" y="5024094"/>
            <a:ext cx="2268568" cy="461665"/>
          </a:xfrm>
          <a:prstGeom prst="rect">
            <a:avLst/>
          </a:prstGeom>
          <a:solidFill>
            <a:srgbClr val="00B050"/>
          </a:solidFill>
        </p:spPr>
        <p:txBody>
          <a:bodyPr wrap="square" rtlCol="0">
            <a:spAutoFit/>
          </a:bodyPr>
          <a:lstStyle/>
          <a:p>
            <a:pPr algn="ctr"/>
            <a:r>
              <a:rPr kumimoji="1" lang="ja-JP" altLang="en-US" sz="2400" dirty="0">
                <a:solidFill>
                  <a:schemeClr val="bg1"/>
                </a:solidFill>
              </a:rPr>
              <a:t>並進運動</a:t>
            </a:r>
          </a:p>
        </p:txBody>
      </p:sp>
      <p:sp>
        <p:nvSpPr>
          <p:cNvPr id="22" name="テキスト ボックス 21">
            <a:extLst>
              <a:ext uri="{FF2B5EF4-FFF2-40B4-BE49-F238E27FC236}">
                <a16:creationId xmlns:a16="http://schemas.microsoft.com/office/drawing/2014/main" id="{AA66ECB5-6A16-46AF-AF63-0EDAFC9DA6EC}"/>
              </a:ext>
            </a:extLst>
          </p:cNvPr>
          <p:cNvSpPr txBox="1"/>
          <p:nvPr/>
        </p:nvSpPr>
        <p:spPr>
          <a:xfrm>
            <a:off x="6051550" y="5046786"/>
            <a:ext cx="2268568" cy="461665"/>
          </a:xfrm>
          <a:prstGeom prst="rect">
            <a:avLst/>
          </a:prstGeom>
          <a:solidFill>
            <a:srgbClr val="CC00FF"/>
          </a:solidFill>
        </p:spPr>
        <p:txBody>
          <a:bodyPr wrap="square" rtlCol="0">
            <a:spAutoFit/>
          </a:bodyPr>
          <a:lstStyle/>
          <a:p>
            <a:pPr algn="ctr"/>
            <a:r>
              <a:rPr kumimoji="1" lang="ja-JP" altLang="en-US" sz="2400" dirty="0">
                <a:solidFill>
                  <a:schemeClr val="bg1"/>
                </a:solidFill>
              </a:rPr>
              <a:t>回転運動</a:t>
            </a:r>
          </a:p>
        </p:txBody>
      </p:sp>
      <p:sp>
        <p:nvSpPr>
          <p:cNvPr id="24" name="テキスト ボックス 23">
            <a:extLst>
              <a:ext uri="{FF2B5EF4-FFF2-40B4-BE49-F238E27FC236}">
                <a16:creationId xmlns:a16="http://schemas.microsoft.com/office/drawing/2014/main" id="{81864A10-B934-447E-A9DC-7E1EC4A41AA1}"/>
              </a:ext>
            </a:extLst>
          </p:cNvPr>
          <p:cNvSpPr txBox="1"/>
          <p:nvPr/>
        </p:nvSpPr>
        <p:spPr>
          <a:xfrm>
            <a:off x="6051550" y="1635713"/>
            <a:ext cx="2268570" cy="461665"/>
          </a:xfrm>
          <a:prstGeom prst="rect">
            <a:avLst/>
          </a:prstGeom>
          <a:solidFill>
            <a:srgbClr val="50C8A6"/>
          </a:solidFill>
        </p:spPr>
        <p:txBody>
          <a:bodyPr wrap="none" rtlCol="0">
            <a:spAutoFit/>
          </a:bodyPr>
          <a:lstStyle/>
          <a:p>
            <a:pPr algn="ctr"/>
            <a:r>
              <a:rPr kumimoji="1" lang="ja-JP" altLang="en-US" sz="2400" dirty="0">
                <a:solidFill>
                  <a:schemeClr val="bg1"/>
                </a:solidFill>
              </a:rPr>
              <a:t>流体</a:t>
            </a:r>
            <a:r>
              <a:rPr kumimoji="1" lang="en-US" altLang="ja-JP" sz="2400" dirty="0">
                <a:solidFill>
                  <a:schemeClr val="bg1"/>
                </a:solidFill>
              </a:rPr>
              <a:t>(</a:t>
            </a:r>
            <a:r>
              <a:rPr kumimoji="1" lang="ja-JP" altLang="en-US" sz="2400" dirty="0">
                <a:solidFill>
                  <a:schemeClr val="bg1"/>
                </a:solidFill>
              </a:rPr>
              <a:t>非圧縮性</a:t>
            </a:r>
            <a:r>
              <a:rPr kumimoji="1" lang="en-US" altLang="ja-JP" sz="2400" dirty="0">
                <a:solidFill>
                  <a:schemeClr val="bg1"/>
                </a:solidFill>
              </a:rPr>
              <a:t>)</a:t>
            </a:r>
            <a:endParaRPr kumimoji="1" lang="ja-JP" altLang="en-US" sz="2400" dirty="0">
              <a:solidFill>
                <a:schemeClr val="bg1"/>
              </a:solidFill>
            </a:endParaRPr>
          </a:p>
        </p:txBody>
      </p:sp>
      <p:pic>
        <p:nvPicPr>
          <p:cNvPr id="20" name="図 19">
            <a:extLst>
              <a:ext uri="{FF2B5EF4-FFF2-40B4-BE49-F238E27FC236}">
                <a16:creationId xmlns:a16="http://schemas.microsoft.com/office/drawing/2014/main" id="{D316627B-856A-4CD1-9812-D252F9CAD6D7}"/>
              </a:ext>
            </a:extLst>
          </p:cNvPr>
          <p:cNvPicPr>
            <a:picLocks noChangeAspect="1"/>
          </p:cNvPicPr>
          <p:nvPr/>
        </p:nvPicPr>
        <p:blipFill>
          <a:blip r:embed="rId6"/>
          <a:stretch>
            <a:fillRect/>
          </a:stretch>
        </p:blipFill>
        <p:spPr>
          <a:xfrm>
            <a:off x="666751" y="5529841"/>
            <a:ext cx="2727100" cy="971296"/>
          </a:xfrm>
          <a:prstGeom prst="rect">
            <a:avLst/>
          </a:prstGeom>
          <a:effectLst>
            <a:outerShdw blurRad="50800" dist="38100" dir="5400000" algn="t" rotWithShape="0">
              <a:prstClr val="black">
                <a:alpha val="40000"/>
              </a:prstClr>
            </a:outerShdw>
          </a:effectLst>
        </p:spPr>
      </p:pic>
      <p:pic>
        <p:nvPicPr>
          <p:cNvPr id="26" name="図 25">
            <a:extLst>
              <a:ext uri="{FF2B5EF4-FFF2-40B4-BE49-F238E27FC236}">
                <a16:creationId xmlns:a16="http://schemas.microsoft.com/office/drawing/2014/main" id="{1F148ACC-0222-48A3-9C1E-E42880C455E0}"/>
              </a:ext>
            </a:extLst>
          </p:cNvPr>
          <p:cNvPicPr>
            <a:picLocks noChangeAspect="1"/>
          </p:cNvPicPr>
          <p:nvPr/>
        </p:nvPicPr>
        <p:blipFill>
          <a:blip r:embed="rId7"/>
          <a:stretch>
            <a:fillRect/>
          </a:stretch>
        </p:blipFill>
        <p:spPr>
          <a:xfrm>
            <a:off x="6283808" y="2154528"/>
            <a:ext cx="4952394" cy="884356"/>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714654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CFED29EE-AF3E-4341-969E-62CE8E0A3F31}"/>
              </a:ext>
            </a:extLst>
          </p:cNvPr>
          <p:cNvSpPr txBox="1"/>
          <p:nvPr/>
        </p:nvSpPr>
        <p:spPr>
          <a:xfrm>
            <a:off x="4505512" y="325643"/>
            <a:ext cx="1826141" cy="584775"/>
          </a:xfrm>
          <a:prstGeom prst="rect">
            <a:avLst/>
          </a:prstGeom>
          <a:noFill/>
        </p:spPr>
        <p:txBody>
          <a:bodyPr wrap="none" rtlCol="0">
            <a:spAutoFit/>
          </a:bodyPr>
          <a:lstStyle/>
          <a:p>
            <a:r>
              <a:rPr kumimoji="1" lang="ja-JP" altLang="en-US" sz="3200" u="sng" dirty="0"/>
              <a:t>注意事項</a:t>
            </a:r>
          </a:p>
        </p:txBody>
      </p:sp>
      <p:sp>
        <p:nvSpPr>
          <p:cNvPr id="5" name="テキスト ボックス 4">
            <a:extLst>
              <a:ext uri="{FF2B5EF4-FFF2-40B4-BE49-F238E27FC236}">
                <a16:creationId xmlns:a16="http://schemas.microsoft.com/office/drawing/2014/main" id="{EBDCDFD7-929B-4DBF-BA2E-980EE71F8427}"/>
              </a:ext>
            </a:extLst>
          </p:cNvPr>
          <p:cNvSpPr txBox="1"/>
          <p:nvPr/>
        </p:nvSpPr>
        <p:spPr>
          <a:xfrm>
            <a:off x="794946" y="1539389"/>
            <a:ext cx="10350911" cy="2677656"/>
          </a:xfrm>
          <a:prstGeom prst="rect">
            <a:avLst/>
          </a:prstGeom>
          <a:noFill/>
        </p:spPr>
        <p:txBody>
          <a:bodyPr wrap="none" rtlCol="0">
            <a:spAutoFit/>
          </a:bodyPr>
          <a:lstStyle/>
          <a:p>
            <a:r>
              <a:rPr kumimoji="1" lang="ja-JP" altLang="en-US" sz="2400" dirty="0"/>
              <a:t>・　本チュートリアルは以下</a:t>
            </a:r>
            <a:r>
              <a:rPr lang="ja-JP" altLang="en-US" sz="2400" dirty="0"/>
              <a:t>の内容が理解できていることを前提と</a:t>
            </a:r>
            <a:endParaRPr lang="en-US" altLang="ja-JP" sz="2400" dirty="0"/>
          </a:p>
          <a:p>
            <a:r>
              <a:rPr lang="ja-JP" altLang="en-US" sz="2400" dirty="0"/>
              <a:t>　　しております。</a:t>
            </a:r>
            <a:endParaRPr kumimoji="1" lang="en-US" altLang="ja-JP" sz="2400" dirty="0"/>
          </a:p>
          <a:p>
            <a:r>
              <a:rPr lang="ja-JP" altLang="en-US" sz="2400" dirty="0"/>
              <a:t>　　</a:t>
            </a:r>
            <a:r>
              <a:rPr kumimoji="1" lang="ja-JP" altLang="en-US" sz="2400" dirty="0"/>
              <a:t>「</a:t>
            </a:r>
            <a:r>
              <a:rPr kumimoji="1" lang="en-US" altLang="ja-JP" sz="2400" dirty="0" err="1"/>
              <a:t>OpenModelica</a:t>
            </a:r>
            <a:r>
              <a:rPr kumimoji="1" lang="ja-JP" altLang="en-US" sz="2400" dirty="0"/>
              <a:t>超初級チュートリアル</a:t>
            </a:r>
            <a:r>
              <a:rPr kumimoji="1" lang="en-US" altLang="ja-JP" sz="2400" dirty="0"/>
              <a:t>1.</a:t>
            </a:r>
            <a:r>
              <a:rPr kumimoji="1" lang="ja-JP" altLang="en-US" sz="2400" dirty="0"/>
              <a:t>解析モデルの作成と実行</a:t>
            </a:r>
            <a:r>
              <a:rPr lang="ja-JP" altLang="en-US" sz="2400" dirty="0"/>
              <a:t>」</a:t>
            </a:r>
            <a:endParaRPr lang="en-US" altLang="ja-JP" sz="2400" dirty="0"/>
          </a:p>
          <a:p>
            <a:r>
              <a:rPr lang="ja-JP" altLang="en-US" sz="2400" dirty="0"/>
              <a:t>       「</a:t>
            </a:r>
            <a:r>
              <a:rPr lang="en-US" altLang="ja-JP" sz="2400" dirty="0" err="1"/>
              <a:t>OpenModelica</a:t>
            </a:r>
            <a:r>
              <a:rPr lang="ja-JP" altLang="en-US" sz="2400" dirty="0"/>
              <a:t>超初級チュートリアル</a:t>
            </a:r>
            <a:r>
              <a:rPr lang="en-US" altLang="ja-JP" sz="2400" dirty="0"/>
              <a:t>2.</a:t>
            </a:r>
            <a:r>
              <a:rPr lang="ja-JP" altLang="en-US" sz="2400" dirty="0"/>
              <a:t>コーディング」</a:t>
            </a:r>
            <a:endParaRPr lang="en-US" altLang="ja-JP" sz="2400" dirty="0"/>
          </a:p>
          <a:p>
            <a:r>
              <a:rPr lang="ja-JP" altLang="en-US" sz="2400" dirty="0"/>
              <a:t>       「</a:t>
            </a:r>
            <a:r>
              <a:rPr lang="en-US" altLang="ja-JP" sz="2400" dirty="0" err="1"/>
              <a:t>OpenModelica</a:t>
            </a:r>
            <a:r>
              <a:rPr lang="ja-JP" altLang="en-US" sz="2400" dirty="0"/>
              <a:t>超初級チュートリアル</a:t>
            </a:r>
            <a:r>
              <a:rPr lang="en-US" altLang="ja-JP" sz="2400" dirty="0"/>
              <a:t>3.</a:t>
            </a:r>
            <a:r>
              <a:rPr lang="ja-JP" altLang="en-US" sz="2400" dirty="0"/>
              <a:t>モデルのカスタマイズ</a:t>
            </a:r>
            <a:r>
              <a:rPr lang="en-US" altLang="ja-JP" sz="2400" dirty="0"/>
              <a:t>1</a:t>
            </a:r>
            <a:r>
              <a:rPr lang="ja-JP" altLang="en-US" sz="2400" dirty="0"/>
              <a:t>」</a:t>
            </a:r>
            <a:endParaRPr lang="en-US" altLang="ja-JP" sz="2400" dirty="0"/>
          </a:p>
          <a:p>
            <a:r>
              <a:rPr lang="ja-JP" altLang="en-US" sz="2400" dirty="0"/>
              <a:t>       「</a:t>
            </a:r>
            <a:r>
              <a:rPr lang="en-US" altLang="ja-JP" sz="2400" dirty="0" err="1"/>
              <a:t>OpenModelica</a:t>
            </a:r>
            <a:r>
              <a:rPr lang="ja-JP" altLang="en-US" sz="2400" dirty="0"/>
              <a:t>超初級チュートリアル</a:t>
            </a:r>
            <a:r>
              <a:rPr lang="en-US" altLang="ja-JP" sz="2400" dirty="0"/>
              <a:t>4.</a:t>
            </a:r>
            <a:r>
              <a:rPr lang="ja-JP" altLang="en-US" sz="2400" dirty="0"/>
              <a:t>モデルのカスタマイズ</a:t>
            </a:r>
            <a:r>
              <a:rPr lang="en-US" altLang="ja-JP" sz="2400" dirty="0"/>
              <a:t>2</a:t>
            </a:r>
            <a:r>
              <a:rPr lang="ja-JP" altLang="en-US" sz="2400" dirty="0"/>
              <a:t>」</a:t>
            </a:r>
            <a:endParaRPr lang="en-US" altLang="ja-JP" sz="2400" dirty="0"/>
          </a:p>
          <a:p>
            <a:r>
              <a:rPr lang="ja-JP" altLang="en-US" sz="2400" dirty="0"/>
              <a:t>       「</a:t>
            </a:r>
            <a:r>
              <a:rPr lang="en-US" altLang="ja-JP" sz="2400" dirty="0" err="1"/>
              <a:t>OpenModelica</a:t>
            </a:r>
            <a:r>
              <a:rPr lang="ja-JP" altLang="en-US" sz="2400" dirty="0"/>
              <a:t>超初級チュートリアル</a:t>
            </a:r>
            <a:r>
              <a:rPr lang="en-US" altLang="ja-JP" sz="2400" dirty="0"/>
              <a:t>5.</a:t>
            </a:r>
            <a:r>
              <a:rPr lang="ja-JP" altLang="en-US" sz="2400" dirty="0"/>
              <a:t>モデルのカスタマイズ</a:t>
            </a:r>
            <a:r>
              <a:rPr lang="en-US" altLang="ja-JP" sz="2400" dirty="0"/>
              <a:t>3</a:t>
            </a:r>
            <a:r>
              <a:rPr lang="ja-JP" altLang="en-US" sz="2400" dirty="0"/>
              <a:t>」</a:t>
            </a:r>
            <a:endParaRPr kumimoji="1" lang="ja-JP" altLang="en-US" sz="2400" dirty="0"/>
          </a:p>
        </p:txBody>
      </p:sp>
      <p:sp>
        <p:nvSpPr>
          <p:cNvPr id="9" name="テキスト ボックス 8">
            <a:extLst>
              <a:ext uri="{FF2B5EF4-FFF2-40B4-BE49-F238E27FC236}">
                <a16:creationId xmlns:a16="http://schemas.microsoft.com/office/drawing/2014/main" id="{14E72353-C904-4A0B-BA69-50B235C2EE8F}"/>
              </a:ext>
            </a:extLst>
          </p:cNvPr>
          <p:cNvSpPr txBox="1"/>
          <p:nvPr/>
        </p:nvSpPr>
        <p:spPr>
          <a:xfrm>
            <a:off x="794946" y="4296858"/>
            <a:ext cx="8151590" cy="830997"/>
          </a:xfrm>
          <a:prstGeom prst="rect">
            <a:avLst/>
          </a:prstGeom>
          <a:noFill/>
        </p:spPr>
        <p:txBody>
          <a:bodyPr wrap="none" rtlCol="0">
            <a:spAutoFit/>
          </a:bodyPr>
          <a:lstStyle/>
          <a:p>
            <a:r>
              <a:rPr kumimoji="1" lang="ja-JP" altLang="en-US" sz="2400" dirty="0"/>
              <a:t>・　</a:t>
            </a:r>
            <a:r>
              <a:rPr kumimoji="1" lang="en-US" altLang="ja-JP" sz="2400" dirty="0"/>
              <a:t>OpenModelica1.14.1 (64bit – windows</a:t>
            </a:r>
            <a:r>
              <a:rPr kumimoji="1" lang="ja-JP" altLang="en-US" sz="2400" dirty="0"/>
              <a:t>版</a:t>
            </a:r>
            <a:r>
              <a:rPr kumimoji="1" lang="en-US" altLang="ja-JP" sz="2400" dirty="0"/>
              <a:t>)</a:t>
            </a:r>
            <a:r>
              <a:rPr kumimoji="1" lang="ja-JP" altLang="en-US" sz="2400" dirty="0"/>
              <a:t>を利用して</a:t>
            </a:r>
            <a:endParaRPr kumimoji="1" lang="en-US" altLang="ja-JP" sz="2400" dirty="0"/>
          </a:p>
          <a:p>
            <a:r>
              <a:rPr lang="ja-JP" altLang="en-US" sz="2400" dirty="0"/>
              <a:t>　　本</a:t>
            </a:r>
            <a:r>
              <a:rPr kumimoji="1" lang="ja-JP" altLang="en-US" sz="2400" dirty="0"/>
              <a:t>チュートリアルは作成されています。</a:t>
            </a:r>
            <a:endParaRPr kumimoji="1" lang="en-US" altLang="ja-JP" sz="2400" dirty="0"/>
          </a:p>
        </p:txBody>
      </p:sp>
      <p:sp>
        <p:nvSpPr>
          <p:cNvPr id="2" name="スライド番号プレースホルダー 1">
            <a:extLst>
              <a:ext uri="{FF2B5EF4-FFF2-40B4-BE49-F238E27FC236}">
                <a16:creationId xmlns:a16="http://schemas.microsoft.com/office/drawing/2014/main" id="{1820F812-8A46-4AF8-9209-114EE33E8EA9}"/>
              </a:ext>
            </a:extLst>
          </p:cNvPr>
          <p:cNvSpPr>
            <a:spLocks noGrp="1"/>
          </p:cNvSpPr>
          <p:nvPr>
            <p:ph type="sldNum" sz="quarter" idx="12"/>
          </p:nvPr>
        </p:nvSpPr>
        <p:spPr/>
        <p:txBody>
          <a:bodyPr/>
          <a:lstStyle/>
          <a:p>
            <a:fld id="{D836F367-8F14-4921-8441-15DE2D973248}" type="slidenum">
              <a:rPr kumimoji="1" lang="ja-JP" altLang="en-US" smtClean="0"/>
              <a:t>2</a:t>
            </a:fld>
            <a:endParaRPr kumimoji="1" lang="ja-JP" altLang="en-US"/>
          </a:p>
        </p:txBody>
      </p:sp>
    </p:spTree>
    <p:extLst>
      <p:ext uri="{BB962C8B-B14F-4D97-AF65-F5344CB8AC3E}">
        <p14:creationId xmlns:p14="http://schemas.microsoft.com/office/powerpoint/2010/main" val="27688126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20</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7162217"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コラム </a:t>
            </a:r>
            <a:r>
              <a:rPr lang="en-US" altLang="ja-JP" dirty="0"/>
              <a:t>- </a:t>
            </a:r>
            <a:r>
              <a:rPr lang="ja-JP" altLang="en-US" dirty="0"/>
              <a:t>ポテンシャルとフローの呼び名</a:t>
            </a:r>
            <a:endParaRPr lang="en-US" altLang="ja-JP" dirty="0"/>
          </a:p>
        </p:txBody>
      </p:sp>
      <p:sp>
        <p:nvSpPr>
          <p:cNvPr id="21" name="テキスト ボックス 20"/>
          <p:cNvSpPr txBox="1"/>
          <p:nvPr/>
        </p:nvSpPr>
        <p:spPr>
          <a:xfrm>
            <a:off x="378665" y="691549"/>
            <a:ext cx="10802957" cy="646331"/>
          </a:xfrm>
          <a:prstGeom prst="rect">
            <a:avLst/>
          </a:prstGeom>
          <a:noFill/>
        </p:spPr>
        <p:txBody>
          <a:bodyPr wrap="none" rtlCol="0">
            <a:spAutoFit/>
          </a:bodyPr>
          <a:lstStyle/>
          <a:p>
            <a:pPr algn="l"/>
            <a:r>
              <a:rPr kumimoji="1" lang="ja-JP" altLang="en-US" dirty="0"/>
              <a:t>ポテンシャルやフローはツールや学問領域によって呼び方が変わり、厳密には異なるかもしれませんが</a:t>
            </a:r>
            <a:endParaRPr kumimoji="1" lang="en-US" altLang="ja-JP" dirty="0"/>
          </a:p>
          <a:p>
            <a:pPr algn="l"/>
            <a:r>
              <a:rPr lang="ja-JP" altLang="en-US" dirty="0"/>
              <a:t>おおむね以下のように呼ばれています。</a:t>
            </a:r>
            <a:endParaRPr lang="en-US" altLang="ja-JP" dirty="0"/>
          </a:p>
        </p:txBody>
      </p:sp>
      <p:graphicFrame>
        <p:nvGraphicFramePr>
          <p:cNvPr id="9" name="表 8"/>
          <p:cNvGraphicFramePr>
            <a:graphicFrameLocks noGrp="1"/>
          </p:cNvGraphicFramePr>
          <p:nvPr>
            <p:extLst>
              <p:ext uri="{D42A27DB-BD31-4B8C-83A1-F6EECF244321}">
                <p14:modId xmlns:p14="http://schemas.microsoft.com/office/powerpoint/2010/main" val="4172016313"/>
              </p:ext>
            </p:extLst>
          </p:nvPr>
        </p:nvGraphicFramePr>
        <p:xfrm>
          <a:off x="1123722" y="1463407"/>
          <a:ext cx="9516851" cy="3718560"/>
        </p:xfrm>
        <a:graphic>
          <a:graphicData uri="http://schemas.openxmlformats.org/drawingml/2006/table">
            <a:tbl>
              <a:tblPr firstRow="1" bandRow="1">
                <a:tableStyleId>{5C22544A-7EE6-4342-B048-85BDC9FD1C3A}</a:tableStyleId>
              </a:tblPr>
              <a:tblGrid>
                <a:gridCol w="3137429">
                  <a:extLst>
                    <a:ext uri="{9D8B030D-6E8A-4147-A177-3AD203B41FA5}">
                      <a16:colId xmlns:a16="http://schemas.microsoft.com/office/drawing/2014/main" val="2414833588"/>
                    </a:ext>
                  </a:extLst>
                </a:gridCol>
                <a:gridCol w="3137429">
                  <a:extLst>
                    <a:ext uri="{9D8B030D-6E8A-4147-A177-3AD203B41FA5}">
                      <a16:colId xmlns:a16="http://schemas.microsoft.com/office/drawing/2014/main" val="2468258530"/>
                    </a:ext>
                  </a:extLst>
                </a:gridCol>
                <a:gridCol w="3241993">
                  <a:extLst>
                    <a:ext uri="{9D8B030D-6E8A-4147-A177-3AD203B41FA5}">
                      <a16:colId xmlns:a16="http://schemas.microsoft.com/office/drawing/2014/main" val="1328812046"/>
                    </a:ext>
                  </a:extLst>
                </a:gridCol>
              </a:tblGrid>
              <a:tr h="409511">
                <a:tc>
                  <a:txBody>
                    <a:bodyPr/>
                    <a:lstStyle/>
                    <a:p>
                      <a:r>
                        <a:rPr kumimoji="1" lang="ja-JP" altLang="en-US" sz="2400" dirty="0"/>
                        <a:t>ツールや学問領域</a:t>
                      </a:r>
                    </a:p>
                  </a:txBody>
                  <a:tcPr/>
                </a:tc>
                <a:tc>
                  <a:txBody>
                    <a:bodyPr/>
                    <a:lstStyle/>
                    <a:p>
                      <a:r>
                        <a:rPr kumimoji="1" lang="ja-JP" altLang="en-US" sz="2400" dirty="0"/>
                        <a:t>ポテンシャル</a:t>
                      </a:r>
                    </a:p>
                  </a:txBody>
                  <a:tcPr/>
                </a:tc>
                <a:tc>
                  <a:txBody>
                    <a:bodyPr/>
                    <a:lstStyle/>
                    <a:p>
                      <a:r>
                        <a:rPr kumimoji="1" lang="ja-JP" altLang="en-US" sz="2400" dirty="0"/>
                        <a:t>フロー</a:t>
                      </a:r>
                    </a:p>
                  </a:txBody>
                  <a:tcPr/>
                </a:tc>
                <a:extLst>
                  <a:ext uri="{0D108BD9-81ED-4DB2-BD59-A6C34878D82A}">
                    <a16:rowId xmlns:a16="http://schemas.microsoft.com/office/drawing/2014/main" val="890717346"/>
                  </a:ext>
                </a:extLst>
              </a:tr>
              <a:tr h="409511">
                <a:tc>
                  <a:txBody>
                    <a:bodyPr/>
                    <a:lstStyle/>
                    <a:p>
                      <a:r>
                        <a:rPr kumimoji="1" lang="ja-JP" altLang="en-US" sz="2400" dirty="0"/>
                        <a:t>ボンドグラフ</a:t>
                      </a:r>
                    </a:p>
                  </a:txBody>
                  <a:tcPr/>
                </a:tc>
                <a:tc>
                  <a:txBody>
                    <a:bodyPr/>
                    <a:lstStyle/>
                    <a:p>
                      <a:r>
                        <a:rPr kumimoji="1" lang="ja-JP" altLang="en-US" sz="2400" dirty="0"/>
                        <a:t>エフォート</a:t>
                      </a:r>
                    </a:p>
                  </a:txBody>
                  <a:tcPr/>
                </a:tc>
                <a:tc>
                  <a:txBody>
                    <a:bodyPr/>
                    <a:lstStyle/>
                    <a:p>
                      <a:r>
                        <a:rPr kumimoji="1" lang="ja-JP" altLang="en-US" sz="2400" dirty="0"/>
                        <a:t>フロー</a:t>
                      </a:r>
                    </a:p>
                  </a:txBody>
                  <a:tcPr/>
                </a:tc>
                <a:extLst>
                  <a:ext uri="{0D108BD9-81ED-4DB2-BD59-A6C34878D82A}">
                    <a16:rowId xmlns:a16="http://schemas.microsoft.com/office/drawing/2014/main" val="2253347607"/>
                  </a:ext>
                </a:extLst>
              </a:tr>
              <a:tr h="737120">
                <a:tc>
                  <a:txBody>
                    <a:bodyPr/>
                    <a:lstStyle/>
                    <a:p>
                      <a:r>
                        <a:rPr kumimoji="1" lang="en-US" altLang="ja-JP" sz="2400" dirty="0" err="1"/>
                        <a:t>Matlab</a:t>
                      </a:r>
                      <a:r>
                        <a:rPr kumimoji="1" lang="en-US" altLang="ja-JP" sz="2400" dirty="0"/>
                        <a:t>/Simulink</a:t>
                      </a:r>
                      <a:endParaRPr kumimoji="1" lang="ja-JP" altLang="en-US" sz="2400" dirty="0"/>
                    </a:p>
                  </a:txBody>
                  <a:tcPr/>
                </a:tc>
                <a:tc>
                  <a:txBody>
                    <a:bodyPr/>
                    <a:lstStyle/>
                    <a:p>
                      <a:r>
                        <a:rPr kumimoji="1" lang="en-US" altLang="ja-JP" sz="2400" dirty="0"/>
                        <a:t>across</a:t>
                      </a:r>
                      <a:r>
                        <a:rPr kumimoji="1" lang="ja-JP" altLang="en-US" sz="2400" dirty="0"/>
                        <a:t>変数</a:t>
                      </a:r>
                      <a:endParaRPr kumimoji="1" lang="en-US" altLang="ja-JP" sz="2400" dirty="0"/>
                    </a:p>
                    <a:p>
                      <a:r>
                        <a:rPr kumimoji="1" lang="en-US" altLang="ja-JP" sz="2400" dirty="0"/>
                        <a:t>(</a:t>
                      </a:r>
                      <a:r>
                        <a:rPr kumimoji="1" lang="ja-JP" altLang="en-US" sz="2400" dirty="0"/>
                        <a:t>横断変数</a:t>
                      </a:r>
                      <a:r>
                        <a:rPr kumimoji="1" lang="en-US" altLang="ja-JP" sz="2400" dirty="0"/>
                        <a:t>)</a:t>
                      </a:r>
                    </a:p>
                  </a:txBody>
                  <a:tcPr/>
                </a:tc>
                <a:tc>
                  <a:txBody>
                    <a:bodyPr/>
                    <a:lstStyle/>
                    <a:p>
                      <a:r>
                        <a:rPr kumimoji="1" lang="en-US" altLang="ja-JP" sz="2400" dirty="0"/>
                        <a:t>through</a:t>
                      </a:r>
                      <a:r>
                        <a:rPr kumimoji="1" lang="ja-JP" altLang="en-US" sz="2400" dirty="0"/>
                        <a:t>変数</a:t>
                      </a:r>
                      <a:endParaRPr kumimoji="1" lang="en-US" altLang="ja-JP" sz="2400" dirty="0"/>
                    </a:p>
                    <a:p>
                      <a:r>
                        <a:rPr kumimoji="1" lang="ja-JP" altLang="en-US" sz="2400" dirty="0"/>
                        <a:t>（通過変数）</a:t>
                      </a:r>
                    </a:p>
                  </a:txBody>
                  <a:tcPr/>
                </a:tc>
                <a:extLst>
                  <a:ext uri="{0D108BD9-81ED-4DB2-BD59-A6C34878D82A}">
                    <a16:rowId xmlns:a16="http://schemas.microsoft.com/office/drawing/2014/main" val="3142392160"/>
                  </a:ext>
                </a:extLst>
              </a:tr>
              <a:tr h="737120">
                <a:tc>
                  <a:txBody>
                    <a:bodyPr/>
                    <a:lstStyle/>
                    <a:p>
                      <a:r>
                        <a:rPr kumimoji="1" lang="en-US" altLang="ja-JP" sz="2400" dirty="0" err="1"/>
                        <a:t>Modelica</a:t>
                      </a:r>
                      <a:endParaRPr kumimoji="1" lang="ja-JP" altLang="en-US" sz="2400" dirty="0"/>
                    </a:p>
                  </a:txBody>
                  <a:tcPr/>
                </a:tc>
                <a:tc>
                  <a:txBody>
                    <a:bodyPr/>
                    <a:lstStyle/>
                    <a:p>
                      <a:r>
                        <a:rPr kumimoji="1" lang="en-US" altLang="ja-JP" sz="2400" dirty="0"/>
                        <a:t>across</a:t>
                      </a:r>
                      <a:r>
                        <a:rPr kumimoji="1" lang="ja-JP" altLang="en-US" sz="2400" dirty="0"/>
                        <a:t>変数や</a:t>
                      </a:r>
                      <a:endParaRPr kumimoji="1" lang="en-US" altLang="ja-JP" sz="2400" dirty="0"/>
                    </a:p>
                    <a:p>
                      <a:r>
                        <a:rPr kumimoji="1" lang="ja-JP" altLang="en-US" sz="2400" dirty="0"/>
                        <a:t>ポテンシャル</a:t>
                      </a:r>
                    </a:p>
                  </a:txBody>
                  <a:tcPr/>
                </a:tc>
                <a:tc>
                  <a:txBody>
                    <a:bodyPr/>
                    <a:lstStyle/>
                    <a:p>
                      <a:r>
                        <a:rPr kumimoji="1" lang="en-US" altLang="ja-JP" sz="2400" dirty="0"/>
                        <a:t>flow</a:t>
                      </a:r>
                      <a:r>
                        <a:rPr kumimoji="1" lang="ja-JP" altLang="en-US" sz="2400" dirty="0"/>
                        <a:t>変数や</a:t>
                      </a:r>
                      <a:endParaRPr kumimoji="1" lang="en-US" altLang="ja-JP" sz="2400" dirty="0"/>
                    </a:p>
                    <a:p>
                      <a:r>
                        <a:rPr kumimoji="1" lang="en-US" altLang="ja-JP" sz="2400" dirty="0"/>
                        <a:t>through</a:t>
                      </a:r>
                      <a:endParaRPr kumimoji="1" lang="ja-JP" altLang="en-US" sz="2400" dirty="0"/>
                    </a:p>
                  </a:txBody>
                  <a:tcPr/>
                </a:tc>
                <a:extLst>
                  <a:ext uri="{0D108BD9-81ED-4DB2-BD59-A6C34878D82A}">
                    <a16:rowId xmlns:a16="http://schemas.microsoft.com/office/drawing/2014/main" val="1772169044"/>
                  </a:ext>
                </a:extLst>
              </a:tr>
              <a:tr h="409511">
                <a:tc>
                  <a:txBody>
                    <a:bodyPr/>
                    <a:lstStyle/>
                    <a:p>
                      <a:r>
                        <a:rPr kumimoji="1" lang="ja-JP" altLang="en-US" sz="2400" dirty="0"/>
                        <a:t>移動現象論</a:t>
                      </a:r>
                    </a:p>
                  </a:txBody>
                  <a:tcPr/>
                </a:tc>
                <a:tc>
                  <a:txBody>
                    <a:bodyPr/>
                    <a:lstStyle/>
                    <a:p>
                      <a:r>
                        <a:rPr kumimoji="1" lang="ja-JP" altLang="en-US" sz="2400" dirty="0"/>
                        <a:t>ポテンシャル</a:t>
                      </a:r>
                    </a:p>
                  </a:txBody>
                  <a:tcPr/>
                </a:tc>
                <a:tc>
                  <a:txBody>
                    <a:bodyPr/>
                    <a:lstStyle/>
                    <a:p>
                      <a:r>
                        <a:rPr kumimoji="1" lang="ja-JP" altLang="en-US" sz="2400" dirty="0"/>
                        <a:t>フラックス</a:t>
                      </a:r>
                      <a:endParaRPr kumimoji="1" lang="en-US" altLang="ja-JP" sz="2400" dirty="0"/>
                    </a:p>
                    <a:p>
                      <a:r>
                        <a:rPr kumimoji="1" lang="en-US" altLang="ja-JP" sz="1600" dirty="0"/>
                        <a:t>(</a:t>
                      </a:r>
                      <a:r>
                        <a:rPr kumimoji="1" lang="ja-JP" altLang="en-US" sz="1600" dirty="0"/>
                        <a:t>単位時間・面積当たりの移動量</a:t>
                      </a:r>
                      <a:r>
                        <a:rPr kumimoji="1" lang="en-US" altLang="ja-JP" sz="1600" dirty="0"/>
                        <a:t>)</a:t>
                      </a:r>
                      <a:endParaRPr kumimoji="1" lang="en-US" altLang="ja-JP" sz="2400" dirty="0"/>
                    </a:p>
                  </a:txBody>
                  <a:tcPr/>
                </a:tc>
                <a:extLst>
                  <a:ext uri="{0D108BD9-81ED-4DB2-BD59-A6C34878D82A}">
                    <a16:rowId xmlns:a16="http://schemas.microsoft.com/office/drawing/2014/main" val="84921889"/>
                  </a:ext>
                </a:extLst>
              </a:tr>
              <a:tr h="409511">
                <a:tc>
                  <a:txBody>
                    <a:bodyPr/>
                    <a:lstStyle/>
                    <a:p>
                      <a:r>
                        <a:rPr kumimoji="1" lang="en-US" altLang="ja-JP" sz="2400" dirty="0"/>
                        <a:t>VHDL-AMS</a:t>
                      </a:r>
                      <a:endParaRPr kumimoji="1" lang="ja-JP" altLang="en-US" sz="2400" dirty="0"/>
                    </a:p>
                  </a:txBody>
                  <a:tcPr/>
                </a:tc>
                <a:tc>
                  <a:txBody>
                    <a:bodyPr/>
                    <a:lstStyle/>
                    <a:p>
                      <a:r>
                        <a:rPr kumimoji="1" lang="en-US" altLang="ja-JP" sz="2400" dirty="0"/>
                        <a:t>across</a:t>
                      </a:r>
                      <a:r>
                        <a:rPr kumimoji="1" lang="ja-JP" altLang="en-US" sz="2400" dirty="0"/>
                        <a:t>変数</a:t>
                      </a:r>
                    </a:p>
                  </a:txBody>
                  <a:tcPr/>
                </a:tc>
                <a:tc>
                  <a:txBody>
                    <a:bodyPr/>
                    <a:lstStyle/>
                    <a:p>
                      <a:r>
                        <a:rPr kumimoji="1" lang="en-US" altLang="ja-JP" sz="2400" dirty="0"/>
                        <a:t>through</a:t>
                      </a:r>
                      <a:r>
                        <a:rPr kumimoji="1" lang="ja-JP" altLang="en-US" sz="2400" dirty="0"/>
                        <a:t>変数</a:t>
                      </a:r>
                      <a:endParaRPr kumimoji="1" lang="en-US" altLang="ja-JP" sz="2400" dirty="0"/>
                    </a:p>
                  </a:txBody>
                  <a:tcPr/>
                </a:tc>
                <a:extLst>
                  <a:ext uri="{0D108BD9-81ED-4DB2-BD59-A6C34878D82A}">
                    <a16:rowId xmlns:a16="http://schemas.microsoft.com/office/drawing/2014/main" val="949835884"/>
                  </a:ext>
                </a:extLst>
              </a:tr>
            </a:tbl>
          </a:graphicData>
        </a:graphic>
      </p:graphicFrame>
      <p:sp>
        <p:nvSpPr>
          <p:cNvPr id="24" name="テキスト ボックス 23"/>
          <p:cNvSpPr txBox="1"/>
          <p:nvPr/>
        </p:nvSpPr>
        <p:spPr>
          <a:xfrm>
            <a:off x="253365" y="5433020"/>
            <a:ext cx="11685270" cy="923330"/>
          </a:xfrm>
          <a:prstGeom prst="rect">
            <a:avLst/>
          </a:prstGeom>
          <a:noFill/>
        </p:spPr>
        <p:txBody>
          <a:bodyPr wrap="square" rtlCol="0">
            <a:spAutoFit/>
          </a:bodyPr>
          <a:lstStyle/>
          <a:p>
            <a:r>
              <a:rPr lang="ja-JP" altLang="en-US" dirty="0"/>
              <a:t>ポテンシャルとフローだけでは流体の輸送現象</a:t>
            </a:r>
            <a:r>
              <a:rPr lang="en-US" altLang="ja-JP" dirty="0"/>
              <a:t>(</a:t>
            </a:r>
            <a:r>
              <a:rPr lang="ja-JP" altLang="en-US" dirty="0"/>
              <a:t>比エンタルピーや質量分率</a:t>
            </a:r>
            <a:r>
              <a:rPr lang="en-US" altLang="ja-JP" dirty="0"/>
              <a:t>)</a:t>
            </a:r>
            <a:r>
              <a:rPr lang="ja-JP" altLang="en-US" dirty="0"/>
              <a:t>を表すことが煩雑になるため</a:t>
            </a:r>
            <a:r>
              <a:rPr lang="en-US" altLang="ja-JP" dirty="0"/>
              <a:t>Modelica</a:t>
            </a:r>
            <a:r>
              <a:rPr lang="ja-JP" altLang="en-US" dirty="0"/>
              <a:t>では</a:t>
            </a:r>
            <a:r>
              <a:rPr lang="en-US" altLang="ja-JP" dirty="0"/>
              <a:t>stream</a:t>
            </a:r>
            <a:r>
              <a:rPr lang="ja-JP" altLang="en-US" dirty="0"/>
              <a:t>変数という変数を導入しています。</a:t>
            </a:r>
            <a:endParaRPr lang="en-US" altLang="ja-JP" dirty="0"/>
          </a:p>
          <a:p>
            <a:r>
              <a:rPr lang="en-US" altLang="ja-JP" dirty="0"/>
              <a:t>stream</a:t>
            </a:r>
            <a:r>
              <a:rPr lang="ja-JP" altLang="en-US" dirty="0"/>
              <a:t>変数については別資料</a:t>
            </a:r>
            <a:r>
              <a:rPr lang="ja-JP" altLang="en-US" sz="1800" dirty="0"/>
              <a:t>「</a:t>
            </a:r>
            <a:r>
              <a:rPr lang="en-US" altLang="ja-JP" sz="1800" dirty="0"/>
              <a:t>OpenModelica</a:t>
            </a:r>
            <a:r>
              <a:rPr lang="ja-JP" altLang="en-US" sz="1800" dirty="0"/>
              <a:t>超初級チュートリアル</a:t>
            </a:r>
            <a:r>
              <a:rPr lang="en-US" altLang="ja-JP" sz="1800" dirty="0"/>
              <a:t>7.5 </a:t>
            </a:r>
            <a:r>
              <a:rPr lang="ja-JP" altLang="en-US" sz="1800" dirty="0"/>
              <a:t>番外編 </a:t>
            </a:r>
            <a:r>
              <a:rPr lang="en-US" altLang="ja-JP" sz="1800" dirty="0"/>
              <a:t>stream</a:t>
            </a:r>
            <a:r>
              <a:rPr lang="ja-JP" altLang="en-US" sz="1800" dirty="0"/>
              <a:t>変数」</a:t>
            </a:r>
            <a:r>
              <a:rPr lang="ja-JP" altLang="en-US" dirty="0"/>
              <a:t>にて解説します。</a:t>
            </a:r>
            <a:endParaRPr lang="en-US" altLang="ja-JP" dirty="0"/>
          </a:p>
        </p:txBody>
      </p:sp>
    </p:spTree>
    <p:extLst>
      <p:ext uri="{BB962C8B-B14F-4D97-AF65-F5344CB8AC3E}">
        <p14:creationId xmlns:p14="http://schemas.microsoft.com/office/powerpoint/2010/main" val="36808107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4078039"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ポテンシャルとフロー</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21</a:t>
            </a:fld>
            <a:endParaRPr kumimoji="1" lang="ja-JP" altLang="en-US"/>
          </a:p>
        </p:txBody>
      </p:sp>
      <p:sp>
        <p:nvSpPr>
          <p:cNvPr id="19" name="テキスト ボックス 18">
            <a:extLst>
              <a:ext uri="{FF2B5EF4-FFF2-40B4-BE49-F238E27FC236}">
                <a16:creationId xmlns:a16="http://schemas.microsoft.com/office/drawing/2014/main" id="{B4EF266E-5967-49EA-8D66-2FA600BC1E91}"/>
              </a:ext>
            </a:extLst>
          </p:cNvPr>
          <p:cNvSpPr txBox="1"/>
          <p:nvPr/>
        </p:nvSpPr>
        <p:spPr>
          <a:xfrm>
            <a:off x="855133" y="1375140"/>
            <a:ext cx="10882184" cy="830997"/>
          </a:xfrm>
          <a:prstGeom prst="rect">
            <a:avLst/>
          </a:prstGeom>
          <a:noFill/>
        </p:spPr>
        <p:txBody>
          <a:bodyPr wrap="square" rtlCol="0">
            <a:spAutoFit/>
          </a:bodyPr>
          <a:lstStyle/>
          <a:p>
            <a:r>
              <a:rPr kumimoji="1" lang="en-US" altLang="ja-JP" sz="2400" dirty="0" err="1"/>
              <a:t>OpenModelica</a:t>
            </a:r>
            <a:r>
              <a:rPr kumimoji="1" lang="ja-JP" altLang="en-US" sz="2400" dirty="0"/>
              <a:t>を使用して、</a:t>
            </a:r>
            <a:r>
              <a:rPr lang="en-US" altLang="ja-JP" sz="2400" dirty="0" err="1"/>
              <a:t>Modelica.Electrical.Analog</a:t>
            </a:r>
            <a:r>
              <a:rPr lang="ja-JP" altLang="en-US" sz="2400" dirty="0"/>
              <a:t>パッケージの物理モデルに使用されているポートを確認してみてください。</a:t>
            </a:r>
            <a:endParaRPr lang="en-US" altLang="ja-JP" sz="2400" dirty="0"/>
          </a:p>
        </p:txBody>
      </p:sp>
      <p:sp>
        <p:nvSpPr>
          <p:cNvPr id="2" name="Rectangle 1">
            <a:extLst>
              <a:ext uri="{FF2B5EF4-FFF2-40B4-BE49-F238E27FC236}">
                <a16:creationId xmlns:a16="http://schemas.microsoft.com/office/drawing/2014/main" id="{9C6F885A-667D-4997-AB38-FE1B9A870FEE}"/>
              </a:ext>
            </a:extLst>
          </p:cNvPr>
          <p:cNvSpPr>
            <a:spLocks noChangeArrowheads="1"/>
          </p:cNvSpPr>
          <p:nvPr/>
        </p:nvSpPr>
        <p:spPr bwMode="auto">
          <a:xfrm>
            <a:off x="787400" y="3015735"/>
            <a:ext cx="407246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
        <p:nvSpPr>
          <p:cNvPr id="6" name="テキスト ボックス 5">
            <a:extLst>
              <a:ext uri="{FF2B5EF4-FFF2-40B4-BE49-F238E27FC236}">
                <a16:creationId xmlns:a16="http://schemas.microsoft.com/office/drawing/2014/main" id="{9C199A21-8A24-4657-AC28-843A5C85ACA8}"/>
              </a:ext>
            </a:extLst>
          </p:cNvPr>
          <p:cNvSpPr txBox="1"/>
          <p:nvPr/>
        </p:nvSpPr>
        <p:spPr>
          <a:xfrm>
            <a:off x="308524" y="864907"/>
            <a:ext cx="1548822" cy="461665"/>
          </a:xfrm>
          <a:prstGeom prst="rect">
            <a:avLst/>
          </a:prstGeom>
          <a:noFill/>
        </p:spPr>
        <p:txBody>
          <a:bodyPr wrap="none" rtlCol="0">
            <a:spAutoFit/>
          </a:bodyPr>
          <a:lstStyle/>
          <a:p>
            <a:pPr algn="l"/>
            <a:r>
              <a:rPr lang="en-US" altLang="ja-JP" sz="2400" u="sng" dirty="0"/>
              <a:t>Exercise1</a:t>
            </a:r>
            <a:endParaRPr kumimoji="1" lang="ja-JP" altLang="en-US" sz="2400" u="sng" dirty="0"/>
          </a:p>
        </p:txBody>
      </p:sp>
    </p:spTree>
    <p:extLst>
      <p:ext uri="{BB962C8B-B14F-4D97-AF65-F5344CB8AC3E}">
        <p14:creationId xmlns:p14="http://schemas.microsoft.com/office/powerpoint/2010/main" val="18456733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4167808"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ポテンシャルとフロー </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22</a:t>
            </a:fld>
            <a:endParaRPr kumimoji="1" lang="ja-JP" altLang="en-US"/>
          </a:p>
        </p:txBody>
      </p:sp>
      <p:sp>
        <p:nvSpPr>
          <p:cNvPr id="9" name="正方形/長方形 8"/>
          <p:cNvSpPr/>
          <p:nvPr/>
        </p:nvSpPr>
        <p:spPr>
          <a:xfrm>
            <a:off x="450244" y="1205958"/>
            <a:ext cx="8263801" cy="646331"/>
          </a:xfrm>
          <a:prstGeom prst="rect">
            <a:avLst/>
          </a:prstGeom>
        </p:spPr>
        <p:txBody>
          <a:bodyPr wrap="none">
            <a:spAutoFit/>
          </a:bodyPr>
          <a:lstStyle/>
          <a:p>
            <a:r>
              <a:rPr lang="en-US" altLang="ja-JP" dirty="0" err="1"/>
              <a:t>Modelica.Electrical.Analog</a:t>
            </a:r>
            <a:r>
              <a:rPr lang="ja-JP" altLang="en-US" dirty="0"/>
              <a:t>内の適当なモデルを開きます。</a:t>
            </a:r>
            <a:endParaRPr lang="en-US" altLang="ja-JP" dirty="0"/>
          </a:p>
          <a:p>
            <a:r>
              <a:rPr lang="ja-JP" altLang="en-US" dirty="0"/>
              <a:t>ポートにカーソルを合わせるとインスタンス元のモデルのパスが示されます。</a:t>
            </a:r>
            <a:endParaRPr lang="en-US" altLang="ja-JP" dirty="0"/>
          </a:p>
        </p:txBody>
      </p:sp>
      <p:grpSp>
        <p:nvGrpSpPr>
          <p:cNvPr id="13" name="グループ化 12"/>
          <p:cNvGrpSpPr/>
          <p:nvPr/>
        </p:nvGrpSpPr>
        <p:grpSpPr>
          <a:xfrm>
            <a:off x="455839" y="2027474"/>
            <a:ext cx="11481632" cy="3756160"/>
            <a:chOff x="329645" y="2290198"/>
            <a:chExt cx="12315186" cy="4028853"/>
          </a:xfrm>
        </p:grpSpPr>
        <p:pic>
          <p:nvPicPr>
            <p:cNvPr id="6" name="図 5"/>
            <p:cNvPicPr>
              <a:picLocks noChangeAspect="1"/>
            </p:cNvPicPr>
            <p:nvPr/>
          </p:nvPicPr>
          <p:blipFill rotWithShape="1">
            <a:blip r:embed="rId2"/>
            <a:srcRect t="15645" r="10391" b="4733"/>
            <a:stretch/>
          </p:blipFill>
          <p:spPr>
            <a:xfrm>
              <a:off x="329645" y="2290198"/>
              <a:ext cx="6665044" cy="4028853"/>
            </a:xfrm>
            <a:prstGeom prst="rect">
              <a:avLst/>
            </a:prstGeom>
          </p:spPr>
        </p:pic>
        <p:cxnSp>
          <p:nvCxnSpPr>
            <p:cNvPr id="8" name="直線矢印コネクタ 7"/>
            <p:cNvCxnSpPr>
              <a:endCxn id="10" idx="1"/>
            </p:cNvCxnSpPr>
            <p:nvPr/>
          </p:nvCxnSpPr>
          <p:spPr>
            <a:xfrm flipV="1">
              <a:off x="5684363" y="4022673"/>
              <a:ext cx="319979" cy="665537"/>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 name="正方形/長方形 11"/>
            <p:cNvSpPr/>
            <p:nvPr/>
          </p:nvSpPr>
          <p:spPr>
            <a:xfrm>
              <a:off x="7126999" y="2418322"/>
              <a:ext cx="5517832" cy="693254"/>
            </a:xfrm>
            <a:prstGeom prst="rect">
              <a:avLst/>
            </a:prstGeom>
          </p:spPr>
          <p:txBody>
            <a:bodyPr wrap="none">
              <a:spAutoFit/>
            </a:bodyPr>
            <a:lstStyle/>
            <a:p>
              <a:r>
                <a:rPr lang="ja-JP" altLang="en-US" dirty="0"/>
                <a:t>ポートモデルを確認すると</a:t>
              </a:r>
              <a:r>
                <a:rPr lang="ja-JP" altLang="en-US" dirty="0">
                  <a:solidFill>
                    <a:srgbClr val="FF0000"/>
                  </a:solidFill>
                </a:rPr>
                <a:t>ポテンシャル</a:t>
              </a:r>
              <a:r>
                <a:rPr lang="ja-JP" altLang="en-US" dirty="0"/>
                <a:t>として</a:t>
              </a:r>
              <a:r>
                <a:rPr lang="en-US" altLang="ja-JP" dirty="0"/>
                <a:t>v</a:t>
              </a:r>
            </a:p>
            <a:p>
              <a:r>
                <a:rPr lang="ja-JP" altLang="en-US" dirty="0">
                  <a:solidFill>
                    <a:srgbClr val="FF0000"/>
                  </a:solidFill>
                </a:rPr>
                <a:t>フロー</a:t>
              </a:r>
              <a:r>
                <a:rPr lang="ja-JP" altLang="en-US" dirty="0"/>
                <a:t>として</a:t>
              </a:r>
              <a:r>
                <a:rPr lang="en-US" altLang="ja-JP" dirty="0" err="1"/>
                <a:t>i</a:t>
              </a:r>
              <a:r>
                <a:rPr lang="ja-JP" altLang="en-US" dirty="0"/>
                <a:t>が定義されています</a:t>
              </a:r>
              <a:endParaRPr lang="en-US" altLang="ja-JP" dirty="0"/>
            </a:p>
          </p:txBody>
        </p:sp>
        <p:pic>
          <p:nvPicPr>
            <p:cNvPr id="10" name="図 9"/>
            <p:cNvPicPr>
              <a:picLocks noChangeAspect="1"/>
            </p:cNvPicPr>
            <p:nvPr/>
          </p:nvPicPr>
          <p:blipFill>
            <a:blip r:embed="rId3"/>
            <a:stretch>
              <a:fillRect/>
            </a:stretch>
          </p:blipFill>
          <p:spPr>
            <a:xfrm>
              <a:off x="6004342" y="3271744"/>
              <a:ext cx="6460043" cy="1501857"/>
            </a:xfrm>
            <a:prstGeom prst="rect">
              <a:avLst/>
            </a:prstGeom>
            <a:ln>
              <a:solidFill>
                <a:schemeClr val="tx1"/>
              </a:solidFill>
            </a:ln>
          </p:spPr>
        </p:pic>
      </p:grpSp>
      <p:cxnSp>
        <p:nvCxnSpPr>
          <p:cNvPr id="20" name="直線コネクタ 19"/>
          <p:cNvCxnSpPr/>
          <p:nvPr/>
        </p:nvCxnSpPr>
        <p:spPr>
          <a:xfrm>
            <a:off x="9255612" y="3730469"/>
            <a:ext cx="1050408" cy="0"/>
          </a:xfrm>
          <a:prstGeom prst="line">
            <a:avLst/>
          </a:prstGeom>
          <a:ln w="952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a:off x="7569788" y="4024273"/>
            <a:ext cx="1463613" cy="0"/>
          </a:xfrm>
          <a:prstGeom prst="line">
            <a:avLst/>
          </a:prstGeom>
          <a:ln w="952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0C00B192-973B-4BDD-A883-B004F6DFECDE}"/>
              </a:ext>
            </a:extLst>
          </p:cNvPr>
          <p:cNvSpPr txBox="1"/>
          <p:nvPr/>
        </p:nvSpPr>
        <p:spPr>
          <a:xfrm>
            <a:off x="223858" y="744293"/>
            <a:ext cx="971741" cy="461665"/>
          </a:xfrm>
          <a:prstGeom prst="rect">
            <a:avLst/>
          </a:prstGeom>
          <a:noFill/>
        </p:spPr>
        <p:txBody>
          <a:bodyPr wrap="none" rtlCol="0">
            <a:spAutoFit/>
          </a:bodyPr>
          <a:lstStyle/>
          <a:p>
            <a:pPr algn="l"/>
            <a:r>
              <a:rPr kumimoji="1" lang="ja-JP" altLang="en-US" sz="2400" u="sng" dirty="0"/>
              <a:t>解答</a:t>
            </a:r>
            <a:r>
              <a:rPr kumimoji="1" lang="en-US" altLang="ja-JP" sz="2400" u="sng" dirty="0"/>
              <a:t>1</a:t>
            </a:r>
            <a:endParaRPr kumimoji="1" lang="ja-JP" altLang="en-US" sz="2400" u="sng" dirty="0"/>
          </a:p>
        </p:txBody>
      </p:sp>
    </p:spTree>
    <p:extLst>
      <p:ext uri="{BB962C8B-B14F-4D97-AF65-F5344CB8AC3E}">
        <p14:creationId xmlns:p14="http://schemas.microsoft.com/office/powerpoint/2010/main" val="22736146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30">
            <a:extLst>
              <a:ext uri="{FF2B5EF4-FFF2-40B4-BE49-F238E27FC236}">
                <a16:creationId xmlns:a16="http://schemas.microsoft.com/office/drawing/2014/main" id="{69DAB023-C45E-42AA-B23D-B2450689484E}"/>
              </a:ext>
            </a:extLst>
          </p:cNvPr>
          <p:cNvSpPr/>
          <p:nvPr/>
        </p:nvSpPr>
        <p:spPr>
          <a:xfrm>
            <a:off x="179666" y="87415"/>
            <a:ext cx="5794920"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across</a:t>
            </a:r>
            <a:r>
              <a:rPr lang="ja-JP" altLang="en-US" dirty="0"/>
              <a:t>変数と</a:t>
            </a:r>
            <a:r>
              <a:rPr lang="en-US" altLang="ja-JP" dirty="0"/>
              <a:t>flow</a:t>
            </a:r>
            <a:r>
              <a:rPr lang="ja-JP" altLang="en-US" dirty="0"/>
              <a:t>変数のメリット</a:t>
            </a:r>
            <a:endParaRPr lang="en-US" altLang="ja-JP" dirty="0"/>
          </a:p>
        </p:txBody>
      </p:sp>
      <p:sp>
        <p:nvSpPr>
          <p:cNvPr id="14" name="テキスト ボックス 13">
            <a:extLst>
              <a:ext uri="{FF2B5EF4-FFF2-40B4-BE49-F238E27FC236}">
                <a16:creationId xmlns:a16="http://schemas.microsoft.com/office/drawing/2014/main" id="{913DDDBD-1664-4195-94F3-C41B1A2DD1DE}"/>
              </a:ext>
            </a:extLst>
          </p:cNvPr>
          <p:cNvSpPr txBox="1"/>
          <p:nvPr/>
        </p:nvSpPr>
        <p:spPr>
          <a:xfrm>
            <a:off x="6383775" y="3130197"/>
            <a:ext cx="4288353" cy="584775"/>
          </a:xfrm>
          <a:prstGeom prst="rect">
            <a:avLst/>
          </a:prstGeom>
          <a:solidFill>
            <a:schemeClr val="accent6">
              <a:lumMod val="20000"/>
              <a:lumOff val="80000"/>
            </a:schemeClr>
          </a:solidFill>
        </p:spPr>
        <p:txBody>
          <a:bodyPr wrap="none" rtlCol="0">
            <a:spAutoFit/>
          </a:bodyPr>
          <a:lstStyle/>
          <a:p>
            <a:r>
              <a:rPr kumimoji="1" lang="en-US" altLang="ja-JP" sz="3200" dirty="0"/>
              <a:t>T</a:t>
            </a:r>
            <a:r>
              <a:rPr kumimoji="1" lang="en-US" altLang="ja-JP" sz="3200" baseline="-25000" dirty="0"/>
              <a:t>1</a:t>
            </a:r>
            <a:r>
              <a:rPr kumimoji="1" lang="en-US" altLang="ja-JP" sz="3200" dirty="0"/>
              <a:t> = T</a:t>
            </a:r>
            <a:r>
              <a:rPr kumimoji="1" lang="en-US" altLang="ja-JP" sz="3200" baseline="-25000" dirty="0"/>
              <a:t>2 </a:t>
            </a:r>
            <a:r>
              <a:rPr kumimoji="1" lang="en-US" altLang="ja-JP" sz="3200" dirty="0"/>
              <a:t>=T</a:t>
            </a:r>
            <a:r>
              <a:rPr kumimoji="1" lang="en-US" altLang="ja-JP" sz="3200" baseline="-25000" dirty="0"/>
              <a:t>3</a:t>
            </a:r>
            <a:r>
              <a:rPr lang="en-US" altLang="ja-JP" sz="3200" dirty="0"/>
              <a:t> =</a:t>
            </a:r>
            <a:r>
              <a:rPr lang="ja-JP" altLang="en-US" dirty="0"/>
              <a:t>・・・</a:t>
            </a:r>
            <a:r>
              <a:rPr lang="en-US" altLang="ja-JP" sz="3200" dirty="0"/>
              <a:t> = </a:t>
            </a:r>
            <a:r>
              <a:rPr lang="en-US" altLang="ja-JP" sz="3200" dirty="0" err="1"/>
              <a:t>T</a:t>
            </a:r>
            <a:r>
              <a:rPr lang="en-US" altLang="ja-JP" sz="3200" baseline="-25000" dirty="0" err="1"/>
              <a:t>i</a:t>
            </a:r>
            <a:endParaRPr kumimoji="1" lang="ja-JP" altLang="en-US" sz="3200" baseline="-25000" dirty="0"/>
          </a:p>
        </p:txBody>
      </p:sp>
      <p:sp>
        <p:nvSpPr>
          <p:cNvPr id="15" name="テキスト ボックス 14">
            <a:extLst>
              <a:ext uri="{FF2B5EF4-FFF2-40B4-BE49-F238E27FC236}">
                <a16:creationId xmlns:a16="http://schemas.microsoft.com/office/drawing/2014/main" id="{A275459D-BA2B-427E-80C3-0BD9A53FA881}"/>
              </a:ext>
            </a:extLst>
          </p:cNvPr>
          <p:cNvSpPr txBox="1"/>
          <p:nvPr/>
        </p:nvSpPr>
        <p:spPr>
          <a:xfrm>
            <a:off x="5101404" y="2624711"/>
            <a:ext cx="6643165" cy="830997"/>
          </a:xfrm>
          <a:prstGeom prst="rect">
            <a:avLst/>
          </a:prstGeom>
          <a:noFill/>
        </p:spPr>
        <p:txBody>
          <a:bodyPr wrap="none" rtlCol="0">
            <a:spAutoFit/>
          </a:bodyPr>
          <a:lstStyle/>
          <a:p>
            <a:r>
              <a:rPr kumimoji="1" lang="en-US" altLang="ja-JP" sz="2400" b="1" u="sng" dirty="0"/>
              <a:t>across</a:t>
            </a:r>
            <a:r>
              <a:rPr kumimoji="1" lang="ja-JP" altLang="en-US" sz="2400" b="1" u="sng" dirty="0"/>
              <a:t>変数の接続の式</a:t>
            </a:r>
            <a:r>
              <a:rPr lang="en-US" altLang="ja-JP" sz="2400" b="1" u="sng" dirty="0"/>
              <a:t>(</a:t>
            </a:r>
            <a:r>
              <a:rPr lang="ja-JP" altLang="en-US" sz="2400" b="1" u="sng" dirty="0"/>
              <a:t>キルヒホッフの電圧則</a:t>
            </a:r>
            <a:r>
              <a:rPr lang="en-US" altLang="ja-JP" sz="2400" b="1" u="sng" dirty="0"/>
              <a:t>)</a:t>
            </a:r>
            <a:endParaRPr lang="ja-JP" altLang="en-US" sz="2400" b="1" u="sng" dirty="0"/>
          </a:p>
          <a:p>
            <a:pPr algn="l"/>
            <a:endParaRPr kumimoji="1" lang="ja-JP" altLang="en-US" sz="2400" b="1" u="sng" dirty="0"/>
          </a:p>
        </p:txBody>
      </p:sp>
      <p:sp>
        <p:nvSpPr>
          <p:cNvPr id="16" name="テキスト ボックス 15">
            <a:extLst>
              <a:ext uri="{FF2B5EF4-FFF2-40B4-BE49-F238E27FC236}">
                <a16:creationId xmlns:a16="http://schemas.microsoft.com/office/drawing/2014/main" id="{F824D1F0-6653-4FEF-AD5B-17B187DC44F0}"/>
              </a:ext>
            </a:extLst>
          </p:cNvPr>
          <p:cNvSpPr txBox="1"/>
          <p:nvPr/>
        </p:nvSpPr>
        <p:spPr>
          <a:xfrm>
            <a:off x="5101404" y="3970904"/>
            <a:ext cx="6308137" cy="461665"/>
          </a:xfrm>
          <a:prstGeom prst="rect">
            <a:avLst/>
          </a:prstGeom>
          <a:noFill/>
        </p:spPr>
        <p:txBody>
          <a:bodyPr wrap="none" rtlCol="0">
            <a:spAutoFit/>
          </a:bodyPr>
          <a:lstStyle/>
          <a:p>
            <a:r>
              <a:rPr kumimoji="1" lang="en-US" altLang="ja-JP" sz="2400" b="1" u="sng" dirty="0"/>
              <a:t>flow</a:t>
            </a:r>
            <a:r>
              <a:rPr kumimoji="1" lang="ja-JP" altLang="en-US" sz="2400" b="1" u="sng" dirty="0"/>
              <a:t>変数</a:t>
            </a:r>
            <a:r>
              <a:rPr lang="ja-JP" altLang="en-US" sz="2400" b="1" u="sng" dirty="0"/>
              <a:t>の接続の式</a:t>
            </a:r>
            <a:r>
              <a:rPr lang="en-US" altLang="ja-JP" sz="2400" b="1" u="sng" dirty="0"/>
              <a:t>(</a:t>
            </a:r>
            <a:r>
              <a:rPr lang="ja-JP" altLang="en-US" sz="2400" b="1" u="sng" dirty="0"/>
              <a:t>キルヒホッフの電流則</a:t>
            </a:r>
            <a:r>
              <a:rPr lang="en-US" altLang="ja-JP" sz="2400" b="1" u="sng" dirty="0"/>
              <a:t>)</a:t>
            </a:r>
            <a:endParaRPr kumimoji="1" lang="ja-JP" altLang="en-US" sz="2400" b="1" u="sng" dirty="0"/>
          </a:p>
        </p:txBody>
      </p:sp>
      <p:sp>
        <p:nvSpPr>
          <p:cNvPr id="18" name="テキスト ボックス 17">
            <a:extLst>
              <a:ext uri="{FF2B5EF4-FFF2-40B4-BE49-F238E27FC236}">
                <a16:creationId xmlns:a16="http://schemas.microsoft.com/office/drawing/2014/main" id="{5485C3E8-912F-4D20-BF72-A7860FFEB595}"/>
              </a:ext>
            </a:extLst>
          </p:cNvPr>
          <p:cNvSpPr txBox="1"/>
          <p:nvPr/>
        </p:nvSpPr>
        <p:spPr>
          <a:xfrm>
            <a:off x="6383774" y="4415285"/>
            <a:ext cx="5136342" cy="584775"/>
          </a:xfrm>
          <a:prstGeom prst="rect">
            <a:avLst/>
          </a:prstGeom>
          <a:solidFill>
            <a:schemeClr val="accent6">
              <a:lumMod val="20000"/>
              <a:lumOff val="80000"/>
            </a:schemeClr>
          </a:solidFill>
        </p:spPr>
        <p:txBody>
          <a:bodyPr wrap="none" rtlCol="0">
            <a:spAutoFit/>
          </a:bodyPr>
          <a:lstStyle/>
          <a:p>
            <a:r>
              <a:rPr kumimoji="1" lang="en-US" altLang="ja-JP" sz="3200" dirty="0"/>
              <a:t>Q</a:t>
            </a:r>
            <a:r>
              <a:rPr kumimoji="1" lang="en-US" altLang="ja-JP" sz="3200" baseline="-25000" dirty="0"/>
              <a:t>1</a:t>
            </a:r>
            <a:r>
              <a:rPr kumimoji="1" lang="en-US" altLang="ja-JP" sz="3200" dirty="0"/>
              <a:t> + Q</a:t>
            </a:r>
            <a:r>
              <a:rPr kumimoji="1" lang="en-US" altLang="ja-JP" sz="3200" baseline="-25000" dirty="0"/>
              <a:t>2</a:t>
            </a:r>
            <a:r>
              <a:rPr lang="en-US" altLang="ja-JP" sz="3200" dirty="0"/>
              <a:t>+ Q</a:t>
            </a:r>
            <a:r>
              <a:rPr lang="en-US" altLang="ja-JP" sz="3200" baseline="-25000" dirty="0"/>
              <a:t>3 </a:t>
            </a:r>
            <a:r>
              <a:rPr lang="en-US" altLang="ja-JP" sz="3200" dirty="0"/>
              <a:t>+ </a:t>
            </a:r>
            <a:r>
              <a:rPr lang="ja-JP" altLang="en-US" dirty="0"/>
              <a:t>・・・</a:t>
            </a:r>
            <a:r>
              <a:rPr lang="en-US" altLang="ja-JP" sz="3200" baseline="-25000" dirty="0"/>
              <a:t> </a:t>
            </a:r>
            <a:r>
              <a:rPr lang="en-US" altLang="ja-JP" sz="3200" dirty="0"/>
              <a:t>+ Q</a:t>
            </a:r>
            <a:r>
              <a:rPr lang="en-US" altLang="ja-JP" sz="3200" baseline="-25000" dirty="0"/>
              <a:t>i </a:t>
            </a:r>
            <a:r>
              <a:rPr kumimoji="1" lang="en-US" altLang="ja-JP" sz="3200" dirty="0"/>
              <a:t>=0</a:t>
            </a:r>
            <a:endParaRPr kumimoji="1" lang="ja-JP" altLang="en-US" sz="3200" baseline="-25000" dirty="0"/>
          </a:p>
        </p:txBody>
      </p:sp>
      <p:sp>
        <p:nvSpPr>
          <p:cNvPr id="31" name="テキスト ボックス 30">
            <a:extLst>
              <a:ext uri="{FF2B5EF4-FFF2-40B4-BE49-F238E27FC236}">
                <a16:creationId xmlns:a16="http://schemas.microsoft.com/office/drawing/2014/main" id="{4E075EB2-36B4-462D-ACD4-D4BE4245E2F9}"/>
              </a:ext>
            </a:extLst>
          </p:cNvPr>
          <p:cNvSpPr txBox="1"/>
          <p:nvPr/>
        </p:nvSpPr>
        <p:spPr>
          <a:xfrm>
            <a:off x="701040" y="785777"/>
            <a:ext cx="11380573" cy="1754326"/>
          </a:xfrm>
          <a:prstGeom prst="rect">
            <a:avLst/>
          </a:prstGeom>
          <a:noFill/>
        </p:spPr>
        <p:txBody>
          <a:bodyPr wrap="square" rtlCol="0">
            <a:spAutoFit/>
          </a:bodyPr>
          <a:lstStyle/>
          <a:p>
            <a:r>
              <a:rPr lang="en-US" altLang="ja-JP" dirty="0"/>
              <a:t>across</a:t>
            </a:r>
            <a:r>
              <a:rPr lang="ja-JP" altLang="en-US" dirty="0"/>
              <a:t>変数、</a:t>
            </a:r>
            <a:r>
              <a:rPr lang="en-US" altLang="ja-JP" dirty="0"/>
              <a:t>flow</a:t>
            </a:r>
            <a:r>
              <a:rPr lang="ja-JP" altLang="en-US" dirty="0"/>
              <a:t>変数を宣言することでモデル同士を接続した際に各変数が物理的に自然な挙動となるように自動的に計算式が組み立てられます。</a:t>
            </a:r>
            <a:endParaRPr lang="en-US" altLang="ja-JP" dirty="0"/>
          </a:p>
          <a:p>
            <a:r>
              <a:rPr lang="en-US" altLang="ja-JP" dirty="0"/>
              <a:t>across</a:t>
            </a:r>
            <a:r>
              <a:rPr lang="ja-JP" altLang="en-US" dirty="0"/>
              <a:t>変数は各ポートの値が等しくなるように、</a:t>
            </a:r>
            <a:r>
              <a:rPr lang="en-US" altLang="ja-JP" dirty="0"/>
              <a:t>flow</a:t>
            </a:r>
            <a:r>
              <a:rPr lang="ja-JP" altLang="en-US" dirty="0"/>
              <a:t>変数は各ポートの総量が０（保存則）となるように計算式が生成されます。</a:t>
            </a:r>
            <a:endParaRPr lang="en-US" altLang="ja-JP" dirty="0"/>
          </a:p>
          <a:p>
            <a:r>
              <a:rPr lang="ja-JP" altLang="en-US" dirty="0"/>
              <a:t>これによりモデルをいくら繋いでも削除しても自動的に計算式が組み立てられるためシステムの変更が容易となります。</a:t>
            </a:r>
            <a:endParaRPr lang="en-US" altLang="ja-JP" dirty="0"/>
          </a:p>
        </p:txBody>
      </p:sp>
      <p:grpSp>
        <p:nvGrpSpPr>
          <p:cNvPr id="43" name="グループ化 42">
            <a:extLst>
              <a:ext uri="{FF2B5EF4-FFF2-40B4-BE49-F238E27FC236}">
                <a16:creationId xmlns:a16="http://schemas.microsoft.com/office/drawing/2014/main" id="{B7BB3556-3E5F-4F3D-97E0-36550EB778D5}"/>
              </a:ext>
            </a:extLst>
          </p:cNvPr>
          <p:cNvGrpSpPr/>
          <p:nvPr/>
        </p:nvGrpSpPr>
        <p:grpSpPr>
          <a:xfrm>
            <a:off x="1627305" y="2448621"/>
            <a:ext cx="2996043" cy="3669523"/>
            <a:chOff x="1678658" y="2480877"/>
            <a:chExt cx="3442747" cy="4216642"/>
          </a:xfrm>
        </p:grpSpPr>
        <p:sp>
          <p:nvSpPr>
            <p:cNvPr id="4" name="正方形/長方形 3">
              <a:extLst>
                <a:ext uri="{FF2B5EF4-FFF2-40B4-BE49-F238E27FC236}">
                  <a16:creationId xmlns:a16="http://schemas.microsoft.com/office/drawing/2014/main" id="{F0B1DC2D-D5AB-4F5F-902D-9DE3B8991663}"/>
                </a:ext>
              </a:extLst>
            </p:cNvPr>
            <p:cNvSpPr/>
            <p:nvPr/>
          </p:nvSpPr>
          <p:spPr>
            <a:xfrm>
              <a:off x="1678658" y="3032490"/>
              <a:ext cx="852941" cy="787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1</a:t>
              </a:r>
              <a:endParaRPr kumimoji="1" lang="ja-JP" altLang="en-US" sz="4000" dirty="0"/>
            </a:p>
          </p:txBody>
        </p:sp>
        <p:sp>
          <p:nvSpPr>
            <p:cNvPr id="6" name="正方形/長方形 5">
              <a:extLst>
                <a:ext uri="{FF2B5EF4-FFF2-40B4-BE49-F238E27FC236}">
                  <a16:creationId xmlns:a16="http://schemas.microsoft.com/office/drawing/2014/main" id="{525F4E02-5A70-469C-AB1C-F89829ABA31A}"/>
                </a:ext>
              </a:extLst>
            </p:cNvPr>
            <p:cNvSpPr/>
            <p:nvPr/>
          </p:nvSpPr>
          <p:spPr>
            <a:xfrm>
              <a:off x="1678658" y="4479565"/>
              <a:ext cx="852941" cy="787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2</a:t>
              </a:r>
              <a:endParaRPr kumimoji="1" lang="ja-JP" altLang="en-US" sz="4000" dirty="0"/>
            </a:p>
          </p:txBody>
        </p:sp>
        <p:cxnSp>
          <p:nvCxnSpPr>
            <p:cNvPr id="7" name="コネクタ: カギ線 6">
              <a:extLst>
                <a:ext uri="{FF2B5EF4-FFF2-40B4-BE49-F238E27FC236}">
                  <a16:creationId xmlns:a16="http://schemas.microsoft.com/office/drawing/2014/main" id="{8215AC63-E8EE-46A3-8DBB-7623C14B0EC3}"/>
                </a:ext>
              </a:extLst>
            </p:cNvPr>
            <p:cNvCxnSpPr>
              <a:stCxn id="4" idx="3"/>
              <a:endCxn id="5" idx="1"/>
            </p:cNvCxnSpPr>
            <p:nvPr/>
          </p:nvCxnSpPr>
          <p:spPr>
            <a:xfrm>
              <a:off x="2531599" y="3426063"/>
              <a:ext cx="1736865" cy="836430"/>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コネクタ: カギ線 7">
              <a:extLst>
                <a:ext uri="{FF2B5EF4-FFF2-40B4-BE49-F238E27FC236}">
                  <a16:creationId xmlns:a16="http://schemas.microsoft.com/office/drawing/2014/main" id="{9212D164-CF90-4801-93BF-6FEF745E4D03}"/>
                </a:ext>
              </a:extLst>
            </p:cNvPr>
            <p:cNvCxnSpPr>
              <a:cxnSpLocks/>
              <a:stCxn id="6" idx="3"/>
              <a:endCxn id="5" idx="1"/>
            </p:cNvCxnSpPr>
            <p:nvPr/>
          </p:nvCxnSpPr>
          <p:spPr>
            <a:xfrm flipV="1">
              <a:off x="2531599" y="4262493"/>
              <a:ext cx="1736865" cy="610645"/>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A19590FC-C5D1-4199-A073-3775D548C76C}"/>
                </a:ext>
              </a:extLst>
            </p:cNvPr>
            <p:cNvSpPr txBox="1"/>
            <p:nvPr/>
          </p:nvSpPr>
          <p:spPr>
            <a:xfrm>
              <a:off x="2509349" y="2480877"/>
              <a:ext cx="602705" cy="954897"/>
            </a:xfrm>
            <a:prstGeom prst="rect">
              <a:avLst/>
            </a:prstGeom>
            <a:noFill/>
          </p:spPr>
          <p:txBody>
            <a:bodyPr wrap="none" rtlCol="0">
              <a:spAutoFit/>
            </a:bodyPr>
            <a:lstStyle/>
            <a:p>
              <a:pPr algn="l"/>
              <a:r>
                <a:rPr kumimoji="1" lang="en-US" altLang="ja-JP" sz="2400" dirty="0"/>
                <a:t>T</a:t>
              </a:r>
              <a:r>
                <a:rPr kumimoji="1" lang="en-US" altLang="ja-JP" sz="2400" baseline="-25000" dirty="0"/>
                <a:t>1</a:t>
              </a:r>
            </a:p>
            <a:p>
              <a:pPr algn="l"/>
              <a:r>
                <a:rPr kumimoji="1" lang="en-US" altLang="ja-JP" sz="2400" dirty="0"/>
                <a:t>Q</a:t>
              </a:r>
              <a:r>
                <a:rPr kumimoji="1" lang="en-US" altLang="ja-JP" sz="2400" baseline="-25000" dirty="0"/>
                <a:t>1</a:t>
              </a:r>
            </a:p>
          </p:txBody>
        </p:sp>
        <p:sp>
          <p:nvSpPr>
            <p:cNvPr id="12" name="テキスト ボックス 11">
              <a:extLst>
                <a:ext uri="{FF2B5EF4-FFF2-40B4-BE49-F238E27FC236}">
                  <a16:creationId xmlns:a16="http://schemas.microsoft.com/office/drawing/2014/main" id="{E76EDFE8-9E6B-4BFC-A707-F627FF51BA85}"/>
                </a:ext>
              </a:extLst>
            </p:cNvPr>
            <p:cNvSpPr txBox="1"/>
            <p:nvPr/>
          </p:nvSpPr>
          <p:spPr>
            <a:xfrm>
              <a:off x="2501119" y="3922217"/>
              <a:ext cx="602705" cy="954897"/>
            </a:xfrm>
            <a:prstGeom prst="rect">
              <a:avLst/>
            </a:prstGeom>
            <a:noFill/>
          </p:spPr>
          <p:txBody>
            <a:bodyPr wrap="none" rtlCol="0">
              <a:spAutoFit/>
            </a:bodyPr>
            <a:lstStyle/>
            <a:p>
              <a:pPr algn="l"/>
              <a:r>
                <a:rPr kumimoji="1" lang="en-US" altLang="ja-JP" sz="2400" dirty="0"/>
                <a:t>T</a:t>
              </a:r>
              <a:r>
                <a:rPr kumimoji="1" lang="en-US" altLang="ja-JP" sz="2400" baseline="-25000" dirty="0"/>
                <a:t>2</a:t>
              </a:r>
            </a:p>
            <a:p>
              <a:pPr algn="l"/>
              <a:r>
                <a:rPr kumimoji="1" lang="en-US" altLang="ja-JP" sz="2400" dirty="0"/>
                <a:t>Q</a:t>
              </a:r>
              <a:r>
                <a:rPr kumimoji="1" lang="en-US" altLang="ja-JP" sz="2400" baseline="-25000" dirty="0"/>
                <a:t>2</a:t>
              </a:r>
            </a:p>
          </p:txBody>
        </p:sp>
        <p:sp>
          <p:nvSpPr>
            <p:cNvPr id="13" name="テキスト ボックス 12">
              <a:extLst>
                <a:ext uri="{FF2B5EF4-FFF2-40B4-BE49-F238E27FC236}">
                  <a16:creationId xmlns:a16="http://schemas.microsoft.com/office/drawing/2014/main" id="{AD8A3DA7-2DC1-420D-B987-DBA2C1623993}"/>
                </a:ext>
              </a:extLst>
            </p:cNvPr>
            <p:cNvSpPr txBox="1"/>
            <p:nvPr/>
          </p:nvSpPr>
          <p:spPr>
            <a:xfrm>
              <a:off x="3690669" y="3323011"/>
              <a:ext cx="602705" cy="954897"/>
            </a:xfrm>
            <a:prstGeom prst="rect">
              <a:avLst/>
            </a:prstGeom>
            <a:noFill/>
          </p:spPr>
          <p:txBody>
            <a:bodyPr wrap="none" rtlCol="0">
              <a:spAutoFit/>
            </a:bodyPr>
            <a:lstStyle/>
            <a:p>
              <a:pPr algn="l"/>
              <a:r>
                <a:rPr kumimoji="1" lang="en-US" altLang="ja-JP" sz="2400" dirty="0"/>
                <a:t>T</a:t>
              </a:r>
              <a:r>
                <a:rPr kumimoji="1" lang="en-US" altLang="ja-JP" sz="2400" baseline="-25000" dirty="0"/>
                <a:t>3</a:t>
              </a:r>
            </a:p>
            <a:p>
              <a:pPr algn="l"/>
              <a:r>
                <a:rPr kumimoji="1" lang="en-US" altLang="ja-JP" sz="2400" dirty="0"/>
                <a:t>Q</a:t>
              </a:r>
              <a:r>
                <a:rPr kumimoji="1" lang="en-US" altLang="ja-JP" sz="2400" baseline="-25000" dirty="0"/>
                <a:t>3</a:t>
              </a:r>
            </a:p>
          </p:txBody>
        </p:sp>
        <p:sp>
          <p:nvSpPr>
            <p:cNvPr id="25" name="楕円 24">
              <a:extLst>
                <a:ext uri="{FF2B5EF4-FFF2-40B4-BE49-F238E27FC236}">
                  <a16:creationId xmlns:a16="http://schemas.microsoft.com/office/drawing/2014/main" id="{C57BE7C0-984A-41AD-A6C5-660D4FF1CAFE}"/>
                </a:ext>
              </a:extLst>
            </p:cNvPr>
            <p:cNvSpPr/>
            <p:nvPr/>
          </p:nvSpPr>
          <p:spPr>
            <a:xfrm>
              <a:off x="2429467" y="3333855"/>
              <a:ext cx="178698" cy="17869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CE6E7547-EBD6-4F14-AF81-381827F04C27}"/>
                </a:ext>
              </a:extLst>
            </p:cNvPr>
            <p:cNvSpPr/>
            <p:nvPr/>
          </p:nvSpPr>
          <p:spPr>
            <a:xfrm>
              <a:off x="2422792" y="4801452"/>
              <a:ext cx="178698" cy="17869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1" name="グループ化 10">
              <a:extLst>
                <a:ext uri="{FF2B5EF4-FFF2-40B4-BE49-F238E27FC236}">
                  <a16:creationId xmlns:a16="http://schemas.microsoft.com/office/drawing/2014/main" id="{267872F7-82FC-47E7-B8A1-06D41E9D0F4B}"/>
                </a:ext>
              </a:extLst>
            </p:cNvPr>
            <p:cNvGrpSpPr/>
            <p:nvPr/>
          </p:nvGrpSpPr>
          <p:grpSpPr>
            <a:xfrm>
              <a:off x="4190230" y="3868920"/>
              <a:ext cx="931175" cy="787145"/>
              <a:chOff x="4190230" y="3868920"/>
              <a:chExt cx="931175" cy="787145"/>
            </a:xfrm>
          </p:grpSpPr>
          <p:sp>
            <p:nvSpPr>
              <p:cNvPr id="5" name="正方形/長方形 4">
                <a:extLst>
                  <a:ext uri="{FF2B5EF4-FFF2-40B4-BE49-F238E27FC236}">
                    <a16:creationId xmlns:a16="http://schemas.microsoft.com/office/drawing/2014/main" id="{D304B21B-DFE3-428F-A791-F1B4EB51EF7C}"/>
                  </a:ext>
                </a:extLst>
              </p:cNvPr>
              <p:cNvSpPr/>
              <p:nvPr/>
            </p:nvSpPr>
            <p:spPr>
              <a:xfrm>
                <a:off x="4268464" y="3868920"/>
                <a:ext cx="852941" cy="787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000" dirty="0"/>
                  <a:t>３</a:t>
                </a:r>
              </a:p>
            </p:txBody>
          </p:sp>
          <p:sp>
            <p:nvSpPr>
              <p:cNvPr id="27" name="楕円 26">
                <a:extLst>
                  <a:ext uri="{FF2B5EF4-FFF2-40B4-BE49-F238E27FC236}">
                    <a16:creationId xmlns:a16="http://schemas.microsoft.com/office/drawing/2014/main" id="{47999041-E200-4834-81B7-17F1009C18DA}"/>
                  </a:ext>
                </a:extLst>
              </p:cNvPr>
              <p:cNvSpPr/>
              <p:nvPr/>
            </p:nvSpPr>
            <p:spPr>
              <a:xfrm>
                <a:off x="4190230" y="4172232"/>
                <a:ext cx="178698" cy="17869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2" name="正方形/長方形 31">
              <a:extLst>
                <a:ext uri="{FF2B5EF4-FFF2-40B4-BE49-F238E27FC236}">
                  <a16:creationId xmlns:a16="http://schemas.microsoft.com/office/drawing/2014/main" id="{D513E759-9E24-493A-B867-1DAA6ECBF713}"/>
                </a:ext>
              </a:extLst>
            </p:cNvPr>
            <p:cNvSpPr/>
            <p:nvPr/>
          </p:nvSpPr>
          <p:spPr>
            <a:xfrm>
              <a:off x="1678658" y="5910374"/>
              <a:ext cx="852941" cy="787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t>i</a:t>
              </a:r>
              <a:endParaRPr kumimoji="1" lang="ja-JP" altLang="en-US" sz="4000" dirty="0"/>
            </a:p>
          </p:txBody>
        </p:sp>
        <p:sp>
          <p:nvSpPr>
            <p:cNvPr id="19" name="テキスト ボックス 18">
              <a:extLst>
                <a:ext uri="{FF2B5EF4-FFF2-40B4-BE49-F238E27FC236}">
                  <a16:creationId xmlns:a16="http://schemas.microsoft.com/office/drawing/2014/main" id="{D1CDD9CE-E1F7-43A8-8D69-9F0455318EC7}"/>
                </a:ext>
              </a:extLst>
            </p:cNvPr>
            <p:cNvSpPr txBox="1"/>
            <p:nvPr/>
          </p:nvSpPr>
          <p:spPr>
            <a:xfrm>
              <a:off x="1961723" y="5273071"/>
              <a:ext cx="400110" cy="630942"/>
            </a:xfrm>
            <a:prstGeom prst="rect">
              <a:avLst/>
            </a:prstGeom>
            <a:noFill/>
          </p:spPr>
          <p:txBody>
            <a:bodyPr vert="eaVert" wrap="none" rtlCol="0">
              <a:spAutoFit/>
            </a:bodyPr>
            <a:lstStyle/>
            <a:p>
              <a:pPr algn="l"/>
              <a:r>
                <a:rPr kumimoji="1" lang="ja-JP" altLang="en-US" sz="1400" dirty="0"/>
                <a:t>・・・</a:t>
              </a:r>
            </a:p>
          </p:txBody>
        </p:sp>
        <p:cxnSp>
          <p:nvCxnSpPr>
            <p:cNvPr id="35" name="コネクタ: カギ線 34">
              <a:extLst>
                <a:ext uri="{FF2B5EF4-FFF2-40B4-BE49-F238E27FC236}">
                  <a16:creationId xmlns:a16="http://schemas.microsoft.com/office/drawing/2014/main" id="{8261A9F3-E191-4F00-9DED-39220FB6A7B4}"/>
                </a:ext>
              </a:extLst>
            </p:cNvPr>
            <p:cNvCxnSpPr>
              <a:stCxn id="32" idx="3"/>
              <a:endCxn id="27" idx="2"/>
            </p:cNvCxnSpPr>
            <p:nvPr/>
          </p:nvCxnSpPr>
          <p:spPr>
            <a:xfrm flipV="1">
              <a:off x="2531599" y="4261581"/>
              <a:ext cx="1658631" cy="2042366"/>
            </a:xfrm>
            <a:prstGeom prst="bentConnector3">
              <a:avLst>
                <a:gd name="adj1" fmla="val 52757"/>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正方形/長方形 39">
              <a:extLst>
                <a:ext uri="{FF2B5EF4-FFF2-40B4-BE49-F238E27FC236}">
                  <a16:creationId xmlns:a16="http://schemas.microsoft.com/office/drawing/2014/main" id="{3340D582-C7D3-493E-9F0D-AC4CF682EB72}"/>
                </a:ext>
              </a:extLst>
            </p:cNvPr>
            <p:cNvSpPr/>
            <p:nvPr/>
          </p:nvSpPr>
          <p:spPr>
            <a:xfrm>
              <a:off x="3307080" y="5523972"/>
              <a:ext cx="205740" cy="117632"/>
            </a:xfrm>
            <a:prstGeom prst="rect">
              <a:avLst/>
            </a:prstGeom>
            <a:solidFill>
              <a:schemeClr val="bg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9" name="グループ化 38">
              <a:extLst>
                <a:ext uri="{FF2B5EF4-FFF2-40B4-BE49-F238E27FC236}">
                  <a16:creationId xmlns:a16="http://schemas.microsoft.com/office/drawing/2014/main" id="{5DB3D0FE-F652-4391-8042-AFD1823C06D8}"/>
                </a:ext>
              </a:extLst>
            </p:cNvPr>
            <p:cNvGrpSpPr/>
            <p:nvPr/>
          </p:nvGrpSpPr>
          <p:grpSpPr>
            <a:xfrm>
              <a:off x="3172109" y="5392068"/>
              <a:ext cx="516804" cy="411919"/>
              <a:chOff x="3857076" y="5406341"/>
              <a:chExt cx="516804" cy="411919"/>
            </a:xfrm>
          </p:grpSpPr>
          <p:sp>
            <p:nvSpPr>
              <p:cNvPr id="37" name="フリーフォーム: 図形 36">
                <a:extLst>
                  <a:ext uri="{FF2B5EF4-FFF2-40B4-BE49-F238E27FC236}">
                    <a16:creationId xmlns:a16="http://schemas.microsoft.com/office/drawing/2014/main" id="{FB57C0D0-DD5E-4846-8CE6-683FA380D306}"/>
                  </a:ext>
                </a:extLst>
              </p:cNvPr>
              <p:cNvSpPr/>
              <p:nvPr/>
            </p:nvSpPr>
            <p:spPr>
              <a:xfrm>
                <a:off x="3870960" y="5406341"/>
                <a:ext cx="502920" cy="235263"/>
              </a:xfrm>
              <a:custGeom>
                <a:avLst/>
                <a:gdLst>
                  <a:gd name="connsiteX0" fmla="*/ 0 w 502920"/>
                  <a:gd name="connsiteY0" fmla="*/ 110539 h 235263"/>
                  <a:gd name="connsiteX1" fmla="*/ 137160 w 502920"/>
                  <a:gd name="connsiteY1" fmla="*/ 3859 h 235263"/>
                  <a:gd name="connsiteX2" fmla="*/ 335280 w 502920"/>
                  <a:gd name="connsiteY2" fmla="*/ 232459 h 235263"/>
                  <a:gd name="connsiteX3" fmla="*/ 502920 w 502920"/>
                  <a:gd name="connsiteY3" fmla="*/ 110539 h 235263"/>
                </a:gdLst>
                <a:ahLst/>
                <a:cxnLst>
                  <a:cxn ang="0">
                    <a:pos x="connsiteX0" y="connsiteY0"/>
                  </a:cxn>
                  <a:cxn ang="0">
                    <a:pos x="connsiteX1" y="connsiteY1"/>
                  </a:cxn>
                  <a:cxn ang="0">
                    <a:pos x="connsiteX2" y="connsiteY2"/>
                  </a:cxn>
                  <a:cxn ang="0">
                    <a:pos x="connsiteX3" y="connsiteY3"/>
                  </a:cxn>
                </a:cxnLst>
                <a:rect l="l" t="t" r="r" b="b"/>
                <a:pathLst>
                  <a:path w="502920" h="235263">
                    <a:moveTo>
                      <a:pt x="0" y="110539"/>
                    </a:moveTo>
                    <a:cubicBezTo>
                      <a:pt x="40640" y="47039"/>
                      <a:pt x="81280" y="-16461"/>
                      <a:pt x="137160" y="3859"/>
                    </a:cubicBezTo>
                    <a:cubicBezTo>
                      <a:pt x="193040" y="24179"/>
                      <a:pt x="274320" y="214679"/>
                      <a:pt x="335280" y="232459"/>
                    </a:cubicBezTo>
                    <a:cubicBezTo>
                      <a:pt x="396240" y="250239"/>
                      <a:pt x="449580" y="180389"/>
                      <a:pt x="502920" y="11053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フリーフォーム: 図形 37">
                <a:extLst>
                  <a:ext uri="{FF2B5EF4-FFF2-40B4-BE49-F238E27FC236}">
                    <a16:creationId xmlns:a16="http://schemas.microsoft.com/office/drawing/2014/main" id="{26DCD5F9-1450-45B1-9FE3-7F347D571724}"/>
                  </a:ext>
                </a:extLst>
              </p:cNvPr>
              <p:cNvSpPr/>
              <p:nvPr/>
            </p:nvSpPr>
            <p:spPr>
              <a:xfrm>
                <a:off x="3857076" y="5582997"/>
                <a:ext cx="502920" cy="235263"/>
              </a:xfrm>
              <a:custGeom>
                <a:avLst/>
                <a:gdLst>
                  <a:gd name="connsiteX0" fmla="*/ 0 w 502920"/>
                  <a:gd name="connsiteY0" fmla="*/ 110539 h 235263"/>
                  <a:gd name="connsiteX1" fmla="*/ 137160 w 502920"/>
                  <a:gd name="connsiteY1" fmla="*/ 3859 h 235263"/>
                  <a:gd name="connsiteX2" fmla="*/ 335280 w 502920"/>
                  <a:gd name="connsiteY2" fmla="*/ 232459 h 235263"/>
                  <a:gd name="connsiteX3" fmla="*/ 502920 w 502920"/>
                  <a:gd name="connsiteY3" fmla="*/ 110539 h 235263"/>
                </a:gdLst>
                <a:ahLst/>
                <a:cxnLst>
                  <a:cxn ang="0">
                    <a:pos x="connsiteX0" y="connsiteY0"/>
                  </a:cxn>
                  <a:cxn ang="0">
                    <a:pos x="connsiteX1" y="connsiteY1"/>
                  </a:cxn>
                  <a:cxn ang="0">
                    <a:pos x="connsiteX2" y="connsiteY2"/>
                  </a:cxn>
                  <a:cxn ang="0">
                    <a:pos x="connsiteX3" y="connsiteY3"/>
                  </a:cxn>
                </a:cxnLst>
                <a:rect l="l" t="t" r="r" b="b"/>
                <a:pathLst>
                  <a:path w="502920" h="235263">
                    <a:moveTo>
                      <a:pt x="0" y="110539"/>
                    </a:moveTo>
                    <a:cubicBezTo>
                      <a:pt x="40640" y="47039"/>
                      <a:pt x="81280" y="-16461"/>
                      <a:pt x="137160" y="3859"/>
                    </a:cubicBezTo>
                    <a:cubicBezTo>
                      <a:pt x="193040" y="24179"/>
                      <a:pt x="274320" y="214679"/>
                      <a:pt x="335280" y="232459"/>
                    </a:cubicBezTo>
                    <a:cubicBezTo>
                      <a:pt x="396240" y="250239"/>
                      <a:pt x="449580" y="180389"/>
                      <a:pt x="502920" y="11053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4" name="テキスト ボックス 43">
              <a:extLst>
                <a:ext uri="{FF2B5EF4-FFF2-40B4-BE49-F238E27FC236}">
                  <a16:creationId xmlns:a16="http://schemas.microsoft.com/office/drawing/2014/main" id="{982F7A13-7AEB-4A26-AC01-2BAF5C51BEA3}"/>
                </a:ext>
              </a:extLst>
            </p:cNvPr>
            <p:cNvSpPr txBox="1"/>
            <p:nvPr/>
          </p:nvSpPr>
          <p:spPr>
            <a:xfrm>
              <a:off x="2523548" y="5345644"/>
              <a:ext cx="534551" cy="954897"/>
            </a:xfrm>
            <a:prstGeom prst="rect">
              <a:avLst/>
            </a:prstGeom>
            <a:noFill/>
          </p:spPr>
          <p:txBody>
            <a:bodyPr wrap="none" rtlCol="0">
              <a:spAutoFit/>
            </a:bodyPr>
            <a:lstStyle/>
            <a:p>
              <a:pPr algn="l"/>
              <a:r>
                <a:rPr kumimoji="1" lang="en-US" altLang="ja-JP" sz="2400" dirty="0" err="1"/>
                <a:t>T</a:t>
              </a:r>
              <a:r>
                <a:rPr kumimoji="1" lang="en-US" altLang="ja-JP" sz="2400" baseline="-25000" dirty="0" err="1"/>
                <a:t>i</a:t>
              </a:r>
              <a:endParaRPr kumimoji="1" lang="en-US" altLang="ja-JP" sz="2400" baseline="-25000" dirty="0"/>
            </a:p>
            <a:p>
              <a:pPr algn="l"/>
              <a:r>
                <a:rPr kumimoji="1" lang="en-US" altLang="ja-JP" sz="2400" dirty="0"/>
                <a:t>Q</a:t>
              </a:r>
              <a:r>
                <a:rPr kumimoji="1" lang="en-US" altLang="ja-JP" sz="2400" baseline="-25000" dirty="0"/>
                <a:t>i</a:t>
              </a:r>
            </a:p>
          </p:txBody>
        </p:sp>
        <p:sp>
          <p:nvSpPr>
            <p:cNvPr id="45" name="楕円 44">
              <a:extLst>
                <a:ext uri="{FF2B5EF4-FFF2-40B4-BE49-F238E27FC236}">
                  <a16:creationId xmlns:a16="http://schemas.microsoft.com/office/drawing/2014/main" id="{0E690064-513F-40DE-99DE-DD0FEC59665B}"/>
                </a:ext>
              </a:extLst>
            </p:cNvPr>
            <p:cNvSpPr/>
            <p:nvPr/>
          </p:nvSpPr>
          <p:spPr>
            <a:xfrm>
              <a:off x="2427522" y="6240299"/>
              <a:ext cx="178699" cy="17869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30F0B5ED-2CC2-43EE-B56C-BD5326A07CD9}"/>
                  </a:ext>
                </a:extLst>
              </p:cNvPr>
              <p:cNvSpPr txBox="1"/>
              <p:nvPr/>
            </p:nvSpPr>
            <p:spPr>
              <a:xfrm>
                <a:off x="6908584" y="5056063"/>
                <a:ext cx="1667957" cy="1143646"/>
              </a:xfrm>
              <a:prstGeom prst="rect">
                <a:avLst/>
              </a:prstGeom>
              <a:solidFill>
                <a:schemeClr val="accent6">
                  <a:lumMod val="20000"/>
                  <a:lumOff val="80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ctrlPr>
                            <a:rPr kumimoji="1" lang="en-US" altLang="ja-JP" sz="2400" i="1" smtClean="0">
                              <a:latin typeface="Cambria Math" panose="02040503050406030204" pitchFamily="18" charset="0"/>
                            </a:rPr>
                          </m:ctrlPr>
                        </m:naryPr>
                        <m:sub>
                          <m:r>
                            <m:rPr>
                              <m:brk m:alnAt="23"/>
                            </m:rPr>
                            <a:rPr kumimoji="1" lang="en-US" altLang="ja-JP" sz="2400" b="0" i="1" smtClean="0">
                              <a:latin typeface="Cambria Math" panose="02040503050406030204" pitchFamily="18" charset="0"/>
                            </a:rPr>
                            <m:t>𝑛</m:t>
                          </m:r>
                          <m:r>
                            <a:rPr kumimoji="1" lang="en-US" altLang="ja-JP" sz="2400" b="0" i="1" smtClean="0">
                              <a:latin typeface="Cambria Math" panose="02040503050406030204" pitchFamily="18" charset="0"/>
                            </a:rPr>
                            <m:t>=1</m:t>
                          </m:r>
                        </m:sub>
                        <m:sup>
                          <m:r>
                            <a:rPr kumimoji="1" lang="en-US" altLang="ja-JP" sz="2400" b="0" i="1" smtClean="0">
                              <a:latin typeface="Cambria Math" panose="02040503050406030204" pitchFamily="18" charset="0"/>
                            </a:rPr>
                            <m:t>𝑖</m:t>
                          </m:r>
                        </m:sup>
                        <m:e>
                          <m:r>
                            <a:rPr kumimoji="1" lang="en-US" altLang="ja-JP" sz="2400" b="0" i="1" smtClean="0">
                              <a:latin typeface="Cambria Math" panose="02040503050406030204" pitchFamily="18" charset="0"/>
                            </a:rPr>
                            <m:t>𝑄</m:t>
                          </m:r>
                          <m:r>
                            <a:rPr lang="en-US" altLang="ja-JP" sz="2400" i="1" baseline="-25000">
                              <a:latin typeface="Cambria Math" panose="02040503050406030204" pitchFamily="18" charset="0"/>
                            </a:rPr>
                            <m:t>𝑛</m:t>
                          </m:r>
                        </m:e>
                      </m:nary>
                      <m:r>
                        <a:rPr kumimoji="1" lang="en-US" altLang="ja-JP" sz="2400" b="0" i="1" smtClean="0">
                          <a:latin typeface="Cambria Math" panose="02040503050406030204" pitchFamily="18" charset="0"/>
                        </a:rPr>
                        <m:t>=0</m:t>
                      </m:r>
                    </m:oMath>
                  </m:oMathPara>
                </a14:m>
                <a:endParaRPr kumimoji="1" lang="ja-JP" altLang="en-US" sz="2400" dirty="0"/>
              </a:p>
            </p:txBody>
          </p:sp>
        </mc:Choice>
        <mc:Fallback xmlns="">
          <p:sp>
            <p:nvSpPr>
              <p:cNvPr id="41" name="テキスト ボックス 40">
                <a:extLst>
                  <a:ext uri="{FF2B5EF4-FFF2-40B4-BE49-F238E27FC236}">
                    <a16:creationId xmlns:a16="http://schemas.microsoft.com/office/drawing/2014/main" id="{30F0B5ED-2CC2-43EE-B56C-BD5326A07CD9}"/>
                  </a:ext>
                </a:extLst>
              </p:cNvPr>
              <p:cNvSpPr txBox="1">
                <a:spLocks noRot="1" noChangeAspect="1" noMove="1" noResize="1" noEditPoints="1" noAdjustHandles="1" noChangeArrowheads="1" noChangeShapeType="1" noTextEdit="1"/>
              </p:cNvSpPr>
              <p:nvPr/>
            </p:nvSpPr>
            <p:spPr>
              <a:xfrm>
                <a:off x="6908584" y="5056063"/>
                <a:ext cx="1667957" cy="1143646"/>
              </a:xfrm>
              <a:prstGeom prst="rect">
                <a:avLst/>
              </a:prstGeom>
              <a:blipFill>
                <a:blip r:embed="rId2"/>
                <a:stretch>
                  <a:fillRect/>
                </a:stretch>
              </a:blipFill>
            </p:spPr>
            <p:txBody>
              <a:bodyPr/>
              <a:lstStyle/>
              <a:p>
                <a:r>
                  <a:rPr lang="ja-JP" altLang="en-US">
                    <a:noFill/>
                  </a:rPr>
                  <a:t> </a:t>
                </a:r>
              </a:p>
            </p:txBody>
          </p:sp>
        </mc:Fallback>
      </mc:AlternateContent>
      <p:sp>
        <p:nvSpPr>
          <p:cNvPr id="42" name="矢印: 右 41">
            <a:extLst>
              <a:ext uri="{FF2B5EF4-FFF2-40B4-BE49-F238E27FC236}">
                <a16:creationId xmlns:a16="http://schemas.microsoft.com/office/drawing/2014/main" id="{3D0D87D7-2D55-4E1A-A657-033F41DE8368}"/>
              </a:ext>
            </a:extLst>
          </p:cNvPr>
          <p:cNvSpPr/>
          <p:nvPr/>
        </p:nvSpPr>
        <p:spPr>
          <a:xfrm>
            <a:off x="6383774" y="5515367"/>
            <a:ext cx="524810" cy="38179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fld id="{D836F367-8F14-4921-8441-15DE2D973248}" type="slidenum">
              <a:rPr kumimoji="1" lang="ja-JP" altLang="en-US" smtClean="0"/>
              <a:t>23</a:t>
            </a:fld>
            <a:endParaRPr kumimoji="1" lang="ja-JP" altLang="en-US"/>
          </a:p>
        </p:txBody>
      </p:sp>
    </p:spTree>
    <p:extLst>
      <p:ext uri="{BB962C8B-B14F-4D97-AF65-F5344CB8AC3E}">
        <p14:creationId xmlns:p14="http://schemas.microsoft.com/office/powerpoint/2010/main" val="2478406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a:extLst>
              <a:ext uri="{FF2B5EF4-FFF2-40B4-BE49-F238E27FC236}">
                <a16:creationId xmlns:a16="http://schemas.microsoft.com/office/drawing/2014/main" id="{8AF470A4-3BE3-4882-849A-CBFD9F6ECE96}"/>
              </a:ext>
            </a:extLst>
          </p:cNvPr>
          <p:cNvSpPr/>
          <p:nvPr/>
        </p:nvSpPr>
        <p:spPr>
          <a:xfrm>
            <a:off x="7356624" y="2510620"/>
            <a:ext cx="4188940" cy="153407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24</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3499356"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across</a:t>
            </a:r>
            <a:r>
              <a:rPr lang="ja-JP" altLang="en-US" dirty="0"/>
              <a:t>変数の具体例</a:t>
            </a:r>
            <a:endParaRPr lang="en-US" altLang="ja-JP" dirty="0"/>
          </a:p>
        </p:txBody>
      </p:sp>
      <p:sp>
        <p:nvSpPr>
          <p:cNvPr id="16" name="テキスト ボックス 15">
            <a:extLst>
              <a:ext uri="{FF2B5EF4-FFF2-40B4-BE49-F238E27FC236}">
                <a16:creationId xmlns:a16="http://schemas.microsoft.com/office/drawing/2014/main" id="{62255169-DED4-488D-85D1-F298523CB31C}"/>
              </a:ext>
            </a:extLst>
          </p:cNvPr>
          <p:cNvSpPr txBox="1"/>
          <p:nvPr/>
        </p:nvSpPr>
        <p:spPr>
          <a:xfrm>
            <a:off x="7590009" y="2673005"/>
            <a:ext cx="3268844" cy="461665"/>
          </a:xfrm>
          <a:prstGeom prst="rect">
            <a:avLst/>
          </a:prstGeom>
          <a:noFill/>
        </p:spPr>
        <p:txBody>
          <a:bodyPr wrap="none" rtlCol="0">
            <a:spAutoFit/>
          </a:bodyPr>
          <a:lstStyle/>
          <a:p>
            <a:pPr algn="l"/>
            <a:r>
              <a:rPr kumimoji="1" lang="en-US" altLang="ja-JP" sz="2400" dirty="0"/>
              <a:t>across</a:t>
            </a:r>
            <a:r>
              <a:rPr kumimoji="1" lang="ja-JP" altLang="en-US" sz="2400" dirty="0"/>
              <a:t>変数の接続の式</a:t>
            </a:r>
          </a:p>
        </p:txBody>
      </p:sp>
      <p:sp>
        <p:nvSpPr>
          <p:cNvPr id="21" name="テキスト ボックス 20">
            <a:extLst>
              <a:ext uri="{FF2B5EF4-FFF2-40B4-BE49-F238E27FC236}">
                <a16:creationId xmlns:a16="http://schemas.microsoft.com/office/drawing/2014/main" id="{0D4A5A11-8AAB-4E34-A79A-8CE04FD35FCA}"/>
              </a:ext>
            </a:extLst>
          </p:cNvPr>
          <p:cNvSpPr txBox="1"/>
          <p:nvPr/>
        </p:nvSpPr>
        <p:spPr>
          <a:xfrm>
            <a:off x="8185363" y="3223109"/>
            <a:ext cx="2531462" cy="584775"/>
          </a:xfrm>
          <a:prstGeom prst="rect">
            <a:avLst/>
          </a:prstGeom>
          <a:noFill/>
        </p:spPr>
        <p:txBody>
          <a:bodyPr wrap="none" rtlCol="0">
            <a:spAutoFit/>
          </a:bodyPr>
          <a:lstStyle/>
          <a:p>
            <a:r>
              <a:rPr kumimoji="1" lang="en-US" altLang="ja-JP" sz="3200" dirty="0"/>
              <a:t>T</a:t>
            </a:r>
            <a:r>
              <a:rPr kumimoji="1" lang="en-US" altLang="ja-JP" sz="3200" baseline="-25000" dirty="0"/>
              <a:t>A</a:t>
            </a:r>
            <a:r>
              <a:rPr kumimoji="1" lang="en-US" altLang="ja-JP" sz="3200" dirty="0"/>
              <a:t> = T</a:t>
            </a:r>
            <a:r>
              <a:rPr kumimoji="1" lang="en-US" altLang="ja-JP" sz="3200" baseline="-25000" dirty="0"/>
              <a:t>B </a:t>
            </a:r>
            <a:r>
              <a:rPr lang="en-US" altLang="ja-JP" sz="3200" dirty="0"/>
              <a:t>= T</a:t>
            </a:r>
            <a:r>
              <a:rPr lang="en-US" altLang="ja-JP" sz="3200" baseline="-25000" dirty="0"/>
              <a:t>C</a:t>
            </a:r>
            <a:endParaRPr kumimoji="1" lang="ja-JP" altLang="en-US" sz="3200" baseline="-25000" dirty="0"/>
          </a:p>
        </p:txBody>
      </p:sp>
      <p:sp>
        <p:nvSpPr>
          <p:cNvPr id="20" name="四角形: 角を丸くする 19">
            <a:extLst>
              <a:ext uri="{FF2B5EF4-FFF2-40B4-BE49-F238E27FC236}">
                <a16:creationId xmlns:a16="http://schemas.microsoft.com/office/drawing/2014/main" id="{C8DA8476-B6A6-4C84-BB07-88AE0ED05CA5}"/>
              </a:ext>
            </a:extLst>
          </p:cNvPr>
          <p:cNvSpPr/>
          <p:nvPr/>
        </p:nvSpPr>
        <p:spPr>
          <a:xfrm>
            <a:off x="1196197" y="5584236"/>
            <a:ext cx="10160442" cy="736885"/>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chemeClr val="tx1"/>
                </a:solidFill>
              </a:rPr>
              <a:t>across</a:t>
            </a:r>
            <a:r>
              <a:rPr lang="ja-JP" altLang="en-US" sz="2400" dirty="0">
                <a:solidFill>
                  <a:schemeClr val="tx1"/>
                </a:solidFill>
              </a:rPr>
              <a:t>変数は値を変更せずに受け渡します</a:t>
            </a:r>
          </a:p>
        </p:txBody>
      </p:sp>
      <p:sp>
        <p:nvSpPr>
          <p:cNvPr id="2" name="テキスト ボックス 1">
            <a:extLst>
              <a:ext uri="{FF2B5EF4-FFF2-40B4-BE49-F238E27FC236}">
                <a16:creationId xmlns:a16="http://schemas.microsoft.com/office/drawing/2014/main" id="{B44C65F3-300E-4703-876E-5D18347BE425}"/>
              </a:ext>
            </a:extLst>
          </p:cNvPr>
          <p:cNvSpPr txBox="1"/>
          <p:nvPr/>
        </p:nvSpPr>
        <p:spPr>
          <a:xfrm>
            <a:off x="7049427" y="4338285"/>
            <a:ext cx="4803334" cy="830997"/>
          </a:xfrm>
          <a:prstGeom prst="rect">
            <a:avLst/>
          </a:prstGeom>
          <a:noFill/>
        </p:spPr>
        <p:txBody>
          <a:bodyPr wrap="square" rtlCol="0">
            <a:spAutoFit/>
          </a:bodyPr>
          <a:lstStyle/>
          <a:p>
            <a:r>
              <a:rPr kumimoji="1" lang="ja-JP" altLang="en-US" sz="2400" dirty="0"/>
              <a:t>モデル</a:t>
            </a:r>
            <a:r>
              <a:rPr kumimoji="1" lang="en-US" altLang="ja-JP" sz="2400" dirty="0"/>
              <a:t>B,C</a:t>
            </a:r>
            <a:r>
              <a:rPr lang="ja-JP" altLang="en-US" sz="2400" dirty="0"/>
              <a:t>のポート温度</a:t>
            </a:r>
            <a:r>
              <a:rPr kumimoji="1" lang="ja-JP" altLang="en-US" sz="2400" dirty="0"/>
              <a:t>は</a:t>
            </a:r>
            <a:r>
              <a:rPr kumimoji="1" lang="en-US" altLang="ja-JP" sz="2400" dirty="0"/>
              <a:t>10</a:t>
            </a:r>
            <a:r>
              <a:rPr kumimoji="1" lang="ja-JP" altLang="en-US" sz="2400" dirty="0"/>
              <a:t>℃になります</a:t>
            </a:r>
          </a:p>
        </p:txBody>
      </p:sp>
      <p:grpSp>
        <p:nvGrpSpPr>
          <p:cNvPr id="5" name="グループ化 4"/>
          <p:cNvGrpSpPr/>
          <p:nvPr/>
        </p:nvGrpSpPr>
        <p:grpSpPr>
          <a:xfrm>
            <a:off x="1868474" y="2304124"/>
            <a:ext cx="3590978" cy="3117190"/>
            <a:chOff x="1874952" y="1757955"/>
            <a:chExt cx="4244241" cy="3684262"/>
          </a:xfrm>
        </p:grpSpPr>
        <p:sp>
          <p:nvSpPr>
            <p:cNvPr id="3" name="正方形/長方形 2">
              <a:extLst>
                <a:ext uri="{FF2B5EF4-FFF2-40B4-BE49-F238E27FC236}">
                  <a16:creationId xmlns:a16="http://schemas.microsoft.com/office/drawing/2014/main" id="{0F182318-5CFB-4169-97A5-DB7F13D1D3D9}"/>
                </a:ext>
              </a:extLst>
            </p:cNvPr>
            <p:cNvSpPr/>
            <p:nvPr/>
          </p:nvSpPr>
          <p:spPr>
            <a:xfrm>
              <a:off x="1997227" y="1757955"/>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A</a:t>
              </a:r>
              <a:endParaRPr kumimoji="1" lang="ja-JP" altLang="en-US" sz="4000" dirty="0"/>
            </a:p>
          </p:txBody>
        </p:sp>
        <p:sp>
          <p:nvSpPr>
            <p:cNvPr id="23" name="正方形/長方形 22">
              <a:extLst>
                <a:ext uri="{FF2B5EF4-FFF2-40B4-BE49-F238E27FC236}">
                  <a16:creationId xmlns:a16="http://schemas.microsoft.com/office/drawing/2014/main" id="{3B349979-3ADD-43F6-859E-FC925A3BFE4F}"/>
                </a:ext>
              </a:extLst>
            </p:cNvPr>
            <p:cNvSpPr/>
            <p:nvPr/>
          </p:nvSpPr>
          <p:spPr>
            <a:xfrm>
              <a:off x="4793618" y="3008442"/>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C</a:t>
              </a:r>
              <a:endParaRPr kumimoji="1" lang="ja-JP" altLang="en-US" sz="4000" dirty="0"/>
            </a:p>
          </p:txBody>
        </p:sp>
        <p:sp>
          <p:nvSpPr>
            <p:cNvPr id="11" name="正方形/長方形 10">
              <a:extLst>
                <a:ext uri="{FF2B5EF4-FFF2-40B4-BE49-F238E27FC236}">
                  <a16:creationId xmlns:a16="http://schemas.microsoft.com/office/drawing/2014/main" id="{AAF3576D-3AF5-431E-9CF2-7334FF2EA0F2}"/>
                </a:ext>
              </a:extLst>
            </p:cNvPr>
            <p:cNvSpPr/>
            <p:nvPr/>
          </p:nvSpPr>
          <p:spPr>
            <a:xfrm>
              <a:off x="1997226" y="3673248"/>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B</a:t>
              </a:r>
              <a:endParaRPr kumimoji="1" lang="ja-JP" altLang="en-US" sz="4000" dirty="0"/>
            </a:p>
          </p:txBody>
        </p:sp>
        <p:cxnSp>
          <p:nvCxnSpPr>
            <p:cNvPr id="12" name="コネクタ: カギ線 11">
              <a:extLst>
                <a:ext uri="{FF2B5EF4-FFF2-40B4-BE49-F238E27FC236}">
                  <a16:creationId xmlns:a16="http://schemas.microsoft.com/office/drawing/2014/main" id="{9BA7D927-1B59-4307-B81C-29A9FE75F6E9}"/>
                </a:ext>
              </a:extLst>
            </p:cNvPr>
            <p:cNvCxnSpPr>
              <a:stCxn id="3" idx="3"/>
              <a:endCxn id="23" idx="1"/>
            </p:cNvCxnSpPr>
            <p:nvPr/>
          </p:nvCxnSpPr>
          <p:spPr>
            <a:xfrm>
              <a:off x="3322802" y="2369615"/>
              <a:ext cx="1470816" cy="1250487"/>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コネクタ: カギ線 13">
              <a:extLst>
                <a:ext uri="{FF2B5EF4-FFF2-40B4-BE49-F238E27FC236}">
                  <a16:creationId xmlns:a16="http://schemas.microsoft.com/office/drawing/2014/main" id="{12964B0F-587C-4A76-818C-62638290D50E}"/>
                </a:ext>
              </a:extLst>
            </p:cNvPr>
            <p:cNvCxnSpPr>
              <a:cxnSpLocks/>
              <a:stCxn id="11" idx="3"/>
              <a:endCxn id="23" idx="1"/>
            </p:cNvCxnSpPr>
            <p:nvPr/>
          </p:nvCxnSpPr>
          <p:spPr>
            <a:xfrm flipV="1">
              <a:off x="3322801" y="3620102"/>
              <a:ext cx="1470817" cy="664806"/>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86D16996-8B6D-4FEC-B14F-9CA04D01D858}"/>
                </a:ext>
              </a:extLst>
            </p:cNvPr>
            <p:cNvSpPr txBox="1"/>
            <p:nvPr/>
          </p:nvSpPr>
          <p:spPr>
            <a:xfrm>
              <a:off x="2099011" y="2956894"/>
              <a:ext cx="1077539" cy="461665"/>
            </a:xfrm>
            <a:prstGeom prst="rect">
              <a:avLst/>
            </a:prstGeom>
            <a:noFill/>
          </p:spPr>
          <p:txBody>
            <a:bodyPr wrap="none" rtlCol="0">
              <a:spAutoFit/>
            </a:bodyPr>
            <a:lstStyle/>
            <a:p>
              <a:pPr algn="l"/>
              <a:r>
                <a:rPr kumimoji="1" lang="en-US" altLang="ja-JP" sz="2400" dirty="0"/>
                <a:t>T</a:t>
              </a:r>
              <a:r>
                <a:rPr kumimoji="1" lang="en-US" altLang="ja-JP" sz="2400" baseline="-25000" dirty="0"/>
                <a:t>A</a:t>
              </a:r>
              <a:r>
                <a:rPr kumimoji="1" lang="en-US" altLang="ja-JP" sz="2400" dirty="0"/>
                <a:t>=10</a:t>
              </a:r>
              <a:endParaRPr kumimoji="1" lang="ja-JP" altLang="en-US" sz="2400" dirty="0"/>
            </a:p>
          </p:txBody>
        </p:sp>
        <p:sp>
          <p:nvSpPr>
            <p:cNvPr id="18" name="テキスト ボックス 17">
              <a:extLst>
                <a:ext uri="{FF2B5EF4-FFF2-40B4-BE49-F238E27FC236}">
                  <a16:creationId xmlns:a16="http://schemas.microsoft.com/office/drawing/2014/main" id="{6CEAE760-A803-4A3A-988C-A06928880BD3}"/>
                </a:ext>
              </a:extLst>
            </p:cNvPr>
            <p:cNvSpPr txBox="1"/>
            <p:nvPr/>
          </p:nvSpPr>
          <p:spPr>
            <a:xfrm>
              <a:off x="4648375" y="4338286"/>
              <a:ext cx="1065155" cy="545650"/>
            </a:xfrm>
            <a:prstGeom prst="rect">
              <a:avLst/>
            </a:prstGeom>
            <a:noFill/>
          </p:spPr>
          <p:txBody>
            <a:bodyPr wrap="none" rtlCol="0">
              <a:spAutoFit/>
            </a:bodyPr>
            <a:lstStyle/>
            <a:p>
              <a:pPr algn="l"/>
              <a:r>
                <a:rPr kumimoji="1" lang="en-US" altLang="ja-JP" sz="2400" dirty="0"/>
                <a:t>T</a:t>
              </a:r>
              <a:r>
                <a:rPr kumimoji="1" lang="en-US" altLang="ja-JP" sz="2400" baseline="-25000" dirty="0"/>
                <a:t>C</a:t>
              </a:r>
              <a:r>
                <a:rPr kumimoji="1" lang="en-US" altLang="ja-JP" sz="2400" dirty="0"/>
                <a:t>=?</a:t>
              </a:r>
              <a:endParaRPr kumimoji="1" lang="ja-JP" altLang="en-US" sz="2400" dirty="0"/>
            </a:p>
          </p:txBody>
        </p:sp>
        <p:sp>
          <p:nvSpPr>
            <p:cNvPr id="22" name="テキスト ボックス 21">
              <a:extLst>
                <a:ext uri="{FF2B5EF4-FFF2-40B4-BE49-F238E27FC236}">
                  <a16:creationId xmlns:a16="http://schemas.microsoft.com/office/drawing/2014/main" id="{E5BAC304-3837-47A3-80F6-335FFEE91BE8}"/>
                </a:ext>
              </a:extLst>
            </p:cNvPr>
            <p:cNvSpPr txBox="1"/>
            <p:nvPr/>
          </p:nvSpPr>
          <p:spPr>
            <a:xfrm>
              <a:off x="1874952" y="4896567"/>
              <a:ext cx="1065155" cy="545650"/>
            </a:xfrm>
            <a:prstGeom prst="rect">
              <a:avLst/>
            </a:prstGeom>
            <a:noFill/>
          </p:spPr>
          <p:txBody>
            <a:bodyPr wrap="none" rtlCol="0">
              <a:spAutoFit/>
            </a:bodyPr>
            <a:lstStyle/>
            <a:p>
              <a:pPr algn="l"/>
              <a:r>
                <a:rPr kumimoji="1" lang="en-US" altLang="ja-JP" sz="2400" dirty="0"/>
                <a:t>T</a:t>
              </a:r>
              <a:r>
                <a:rPr kumimoji="1" lang="en-US" altLang="ja-JP" sz="2400" baseline="-25000" dirty="0"/>
                <a:t>B</a:t>
              </a:r>
              <a:r>
                <a:rPr kumimoji="1" lang="en-US" altLang="ja-JP" sz="2400" dirty="0"/>
                <a:t>=?</a:t>
              </a:r>
              <a:endParaRPr kumimoji="1" lang="ja-JP" altLang="en-US" sz="2400" dirty="0"/>
            </a:p>
          </p:txBody>
        </p:sp>
        <p:sp>
          <p:nvSpPr>
            <p:cNvPr id="24" name="楕円 23">
              <a:extLst>
                <a:ext uri="{FF2B5EF4-FFF2-40B4-BE49-F238E27FC236}">
                  <a16:creationId xmlns:a16="http://schemas.microsoft.com/office/drawing/2014/main" id="{3B424FF8-96CD-429A-9DFF-B740A45BBDD2}"/>
                </a:ext>
              </a:extLst>
            </p:cNvPr>
            <p:cNvSpPr/>
            <p:nvPr/>
          </p:nvSpPr>
          <p:spPr>
            <a:xfrm>
              <a:off x="3245910" y="2309945"/>
              <a:ext cx="155512" cy="1555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DCE75AF0-2F34-4C9C-B41C-C3FFAB4AB58B}"/>
                </a:ext>
              </a:extLst>
            </p:cNvPr>
            <p:cNvSpPr/>
            <p:nvPr/>
          </p:nvSpPr>
          <p:spPr>
            <a:xfrm>
              <a:off x="3236369" y="4207151"/>
              <a:ext cx="155512" cy="1555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D13E1B49-794A-4357-8E28-15ADCF438FD8}"/>
                </a:ext>
              </a:extLst>
            </p:cNvPr>
            <p:cNvSpPr/>
            <p:nvPr/>
          </p:nvSpPr>
          <p:spPr>
            <a:xfrm>
              <a:off x="4709516" y="3566725"/>
              <a:ext cx="155512" cy="1555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7" name="テキスト ボックス 26">
            <a:extLst>
              <a:ext uri="{FF2B5EF4-FFF2-40B4-BE49-F238E27FC236}">
                <a16:creationId xmlns:a16="http://schemas.microsoft.com/office/drawing/2014/main" id="{707A6A97-1E13-4740-87BA-8D1F34C4708F}"/>
              </a:ext>
            </a:extLst>
          </p:cNvPr>
          <p:cNvSpPr txBox="1"/>
          <p:nvPr/>
        </p:nvSpPr>
        <p:spPr>
          <a:xfrm>
            <a:off x="823116" y="729047"/>
            <a:ext cx="10530684" cy="1323439"/>
          </a:xfrm>
          <a:prstGeom prst="rect">
            <a:avLst/>
          </a:prstGeom>
          <a:noFill/>
        </p:spPr>
        <p:txBody>
          <a:bodyPr wrap="square" rtlCol="0">
            <a:spAutoFit/>
          </a:bodyPr>
          <a:lstStyle/>
          <a:p>
            <a:r>
              <a:rPr kumimoji="1" lang="ja-JP" altLang="en-US" sz="2000" dirty="0"/>
              <a:t>まずは基本となる</a:t>
            </a:r>
            <a:r>
              <a:rPr kumimoji="1" lang="en-US" altLang="ja-JP" sz="2000" dirty="0"/>
              <a:t>across</a:t>
            </a:r>
            <a:r>
              <a:rPr kumimoji="1" lang="ja-JP" altLang="en-US" sz="2000" dirty="0"/>
              <a:t>変数の計算式を温度を例に取って解説します。</a:t>
            </a:r>
            <a:endParaRPr kumimoji="1" lang="en-US" altLang="ja-JP" sz="2000" dirty="0"/>
          </a:p>
          <a:p>
            <a:endParaRPr lang="en-US" altLang="ja-JP" sz="2000" dirty="0"/>
          </a:p>
          <a:p>
            <a:r>
              <a:rPr lang="ja-JP" altLang="en-US" sz="2000" dirty="0"/>
              <a:t>以下のように</a:t>
            </a:r>
            <a:r>
              <a:rPr lang="en-US" altLang="ja-JP" sz="2000" dirty="0"/>
              <a:t>3</a:t>
            </a:r>
            <a:r>
              <a:rPr lang="ja-JP" altLang="en-US" sz="2000" dirty="0"/>
              <a:t>モデルの接続図において、モデル</a:t>
            </a:r>
            <a:r>
              <a:rPr lang="en-US" altLang="ja-JP" sz="2000" dirty="0"/>
              <a:t>A</a:t>
            </a:r>
            <a:r>
              <a:rPr lang="ja-JP" altLang="en-US" sz="2000" dirty="0"/>
              <a:t>のポート温度が</a:t>
            </a:r>
            <a:r>
              <a:rPr lang="en-US" altLang="ja-JP" sz="2000" dirty="0"/>
              <a:t>10</a:t>
            </a:r>
            <a:r>
              <a:rPr lang="ja-JP" altLang="en-US" sz="2000" dirty="0"/>
              <a:t>℃の時はモデル</a:t>
            </a:r>
            <a:r>
              <a:rPr lang="en-US" altLang="ja-JP" sz="2000" dirty="0"/>
              <a:t>B,C</a:t>
            </a:r>
            <a:r>
              <a:rPr lang="ja-JP" altLang="en-US" sz="2000" dirty="0"/>
              <a:t>のポート温度はいくらしょうか？</a:t>
            </a:r>
          </a:p>
        </p:txBody>
      </p:sp>
    </p:spTree>
    <p:extLst>
      <p:ext uri="{BB962C8B-B14F-4D97-AF65-F5344CB8AC3E}">
        <p14:creationId xmlns:p14="http://schemas.microsoft.com/office/powerpoint/2010/main" val="8091221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a:xfrm>
            <a:off x="8610600" y="6356350"/>
            <a:ext cx="2743200" cy="365125"/>
          </a:xfrm>
        </p:spPr>
        <p:txBody>
          <a:bodyPr/>
          <a:lstStyle/>
          <a:p>
            <a:fld id="{D836F367-8F14-4921-8441-15DE2D973248}" type="slidenum">
              <a:rPr kumimoji="1" lang="ja-JP" altLang="en-US" smtClean="0"/>
              <a:t>25</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6158802"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flow</a:t>
            </a:r>
            <a:r>
              <a:rPr lang="ja-JP" altLang="en-US" dirty="0"/>
              <a:t>変数の具体例 </a:t>
            </a:r>
            <a:r>
              <a:rPr lang="en-US" altLang="ja-JP" dirty="0"/>
              <a:t>– 2</a:t>
            </a:r>
            <a:r>
              <a:rPr lang="ja-JP" altLang="en-US" dirty="0"/>
              <a:t>モデルの接続</a:t>
            </a:r>
            <a:endParaRPr lang="en-US" altLang="ja-JP" dirty="0"/>
          </a:p>
        </p:txBody>
      </p:sp>
      <p:sp>
        <p:nvSpPr>
          <p:cNvPr id="15" name="テキスト ボックス 14">
            <a:extLst>
              <a:ext uri="{FF2B5EF4-FFF2-40B4-BE49-F238E27FC236}">
                <a16:creationId xmlns:a16="http://schemas.microsoft.com/office/drawing/2014/main" id="{1705E387-FFC3-4730-98F1-2AF0BAE8990F}"/>
              </a:ext>
            </a:extLst>
          </p:cNvPr>
          <p:cNvSpPr txBox="1"/>
          <p:nvPr/>
        </p:nvSpPr>
        <p:spPr>
          <a:xfrm>
            <a:off x="901968" y="742891"/>
            <a:ext cx="10565101" cy="1323439"/>
          </a:xfrm>
          <a:prstGeom prst="rect">
            <a:avLst/>
          </a:prstGeom>
          <a:noFill/>
        </p:spPr>
        <p:txBody>
          <a:bodyPr wrap="square" rtlCol="0">
            <a:spAutoFit/>
          </a:bodyPr>
          <a:lstStyle/>
          <a:p>
            <a:r>
              <a:rPr lang="ja-JP" altLang="en-US" sz="2000" dirty="0"/>
              <a:t>続いて</a:t>
            </a:r>
            <a:r>
              <a:rPr lang="en-US" altLang="ja-JP" sz="2000" dirty="0"/>
              <a:t>flow</a:t>
            </a:r>
            <a:r>
              <a:rPr lang="ja-JP" altLang="en-US" sz="2000" dirty="0"/>
              <a:t>変数の計算式を熱流量</a:t>
            </a:r>
            <a:r>
              <a:rPr lang="en-US" altLang="ja-JP" sz="2000" dirty="0"/>
              <a:t>Q</a:t>
            </a:r>
            <a:r>
              <a:rPr lang="ja-JP" altLang="en-US" sz="2000" dirty="0"/>
              <a:t>を例に解説します</a:t>
            </a:r>
            <a:endParaRPr lang="en-US" altLang="ja-JP" sz="2000" dirty="0"/>
          </a:p>
          <a:p>
            <a:endParaRPr lang="en-US" altLang="ja-JP" sz="2000" dirty="0"/>
          </a:p>
          <a:p>
            <a:r>
              <a:rPr lang="ja-JP" altLang="en-US" sz="2000" dirty="0"/>
              <a:t>以下のモデルにおいて、</a:t>
            </a:r>
            <a:r>
              <a:rPr lang="en-US" altLang="ja-JP" sz="2000" dirty="0"/>
              <a:t>A</a:t>
            </a:r>
            <a:r>
              <a:rPr lang="ja-JP" altLang="en-US" sz="2000" dirty="0"/>
              <a:t>モデルのポート熱流量を</a:t>
            </a:r>
            <a:r>
              <a:rPr lang="en-US" altLang="ja-JP" sz="2000" dirty="0"/>
              <a:t>Q</a:t>
            </a:r>
            <a:r>
              <a:rPr lang="en-US" altLang="ja-JP" sz="2000" baseline="-25000" dirty="0"/>
              <a:t>A</a:t>
            </a:r>
            <a:r>
              <a:rPr lang="en-US" altLang="ja-JP" sz="2000" dirty="0"/>
              <a:t>(=10W)</a:t>
            </a:r>
            <a:r>
              <a:rPr lang="ja-JP" altLang="en-US" sz="2000" dirty="0"/>
              <a:t>とします。</a:t>
            </a:r>
            <a:endParaRPr lang="en-US" altLang="ja-JP" sz="2000" dirty="0"/>
          </a:p>
          <a:p>
            <a:r>
              <a:rPr lang="en-US" altLang="ja-JP" sz="2000" dirty="0"/>
              <a:t>B</a:t>
            </a:r>
            <a:r>
              <a:rPr lang="ja-JP" altLang="en-US" sz="2000" dirty="0"/>
              <a:t>モデルのポート熱流量はいくらになるでしょうか？</a:t>
            </a:r>
            <a:endParaRPr lang="en-US" altLang="ja-JP" sz="2000" dirty="0"/>
          </a:p>
        </p:txBody>
      </p:sp>
      <p:sp>
        <p:nvSpPr>
          <p:cNvPr id="20" name="正方形/長方形 19">
            <a:extLst>
              <a:ext uri="{FF2B5EF4-FFF2-40B4-BE49-F238E27FC236}">
                <a16:creationId xmlns:a16="http://schemas.microsoft.com/office/drawing/2014/main" id="{3D021193-D2C7-448C-B17A-6C6B66F69F15}"/>
              </a:ext>
            </a:extLst>
          </p:cNvPr>
          <p:cNvSpPr/>
          <p:nvPr/>
        </p:nvSpPr>
        <p:spPr>
          <a:xfrm>
            <a:off x="1372289" y="2533086"/>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A</a:t>
            </a:r>
            <a:endParaRPr kumimoji="1" lang="ja-JP" altLang="en-US" sz="4000" dirty="0"/>
          </a:p>
        </p:txBody>
      </p:sp>
      <p:sp>
        <p:nvSpPr>
          <p:cNvPr id="22" name="正方形/長方形 21">
            <a:extLst>
              <a:ext uri="{FF2B5EF4-FFF2-40B4-BE49-F238E27FC236}">
                <a16:creationId xmlns:a16="http://schemas.microsoft.com/office/drawing/2014/main" id="{C6DDD114-F871-4579-B19E-246FE0EE1974}"/>
              </a:ext>
            </a:extLst>
          </p:cNvPr>
          <p:cNvSpPr/>
          <p:nvPr/>
        </p:nvSpPr>
        <p:spPr>
          <a:xfrm>
            <a:off x="4035170" y="2533086"/>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B</a:t>
            </a:r>
            <a:endParaRPr kumimoji="1" lang="ja-JP" altLang="en-US" sz="4000" dirty="0"/>
          </a:p>
        </p:txBody>
      </p:sp>
      <p:cxnSp>
        <p:nvCxnSpPr>
          <p:cNvPr id="24" name="直線矢印コネクタ 23">
            <a:extLst>
              <a:ext uri="{FF2B5EF4-FFF2-40B4-BE49-F238E27FC236}">
                <a16:creationId xmlns:a16="http://schemas.microsoft.com/office/drawing/2014/main" id="{13796A95-89FB-46BE-B547-18A39D7E0504}"/>
              </a:ext>
            </a:extLst>
          </p:cNvPr>
          <p:cNvCxnSpPr>
            <a:stCxn id="20" idx="3"/>
            <a:endCxn id="22" idx="1"/>
          </p:cNvCxnSpPr>
          <p:nvPr/>
        </p:nvCxnSpPr>
        <p:spPr>
          <a:xfrm>
            <a:off x="2697864" y="3144746"/>
            <a:ext cx="1337306" cy="0"/>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28A8E3AF-3760-4E6C-9F09-2C20F9EB92DC}"/>
              </a:ext>
            </a:extLst>
          </p:cNvPr>
          <p:cNvSpPr txBox="1"/>
          <p:nvPr/>
        </p:nvSpPr>
        <p:spPr>
          <a:xfrm>
            <a:off x="6069170" y="3823179"/>
            <a:ext cx="5625258" cy="461665"/>
          </a:xfrm>
          <a:prstGeom prst="rect">
            <a:avLst/>
          </a:prstGeom>
          <a:noFill/>
        </p:spPr>
        <p:txBody>
          <a:bodyPr wrap="none" rtlCol="0">
            <a:spAutoFit/>
          </a:bodyPr>
          <a:lstStyle/>
          <a:p>
            <a:r>
              <a:rPr kumimoji="1" lang="ja-JP" altLang="en-US" sz="2400" dirty="0"/>
              <a:t>モデル</a:t>
            </a:r>
            <a:r>
              <a:rPr kumimoji="1" lang="en-US" altLang="ja-JP" sz="2400" dirty="0"/>
              <a:t>B</a:t>
            </a:r>
            <a:r>
              <a:rPr kumimoji="1" lang="ja-JP" altLang="en-US" sz="2400" dirty="0"/>
              <a:t>の熱流量</a:t>
            </a:r>
            <a:r>
              <a:rPr kumimoji="1" lang="en-US" altLang="ja-JP" sz="2400" dirty="0"/>
              <a:t>Q</a:t>
            </a:r>
            <a:r>
              <a:rPr lang="en-US" altLang="ja-JP" sz="2400" baseline="-25000" dirty="0"/>
              <a:t>B</a:t>
            </a:r>
            <a:r>
              <a:rPr kumimoji="1" lang="en-US" altLang="ja-JP" sz="2400" dirty="0"/>
              <a:t>=Q</a:t>
            </a:r>
            <a:r>
              <a:rPr kumimoji="1" lang="en-US" altLang="ja-JP" sz="2400" baseline="-25000" dirty="0"/>
              <a:t>A</a:t>
            </a:r>
            <a:r>
              <a:rPr kumimoji="1" lang="ja-JP" altLang="en-US" sz="2400" dirty="0"/>
              <a:t>より</a:t>
            </a:r>
            <a:r>
              <a:rPr kumimoji="1" lang="en-US" altLang="ja-JP" sz="2400" dirty="0"/>
              <a:t>-10W</a:t>
            </a:r>
            <a:r>
              <a:rPr kumimoji="1" lang="ja-JP" altLang="en-US" sz="2400" dirty="0"/>
              <a:t>です</a:t>
            </a:r>
          </a:p>
        </p:txBody>
      </p:sp>
      <p:sp>
        <p:nvSpPr>
          <p:cNvPr id="26" name="テキスト ボックス 25">
            <a:extLst>
              <a:ext uri="{FF2B5EF4-FFF2-40B4-BE49-F238E27FC236}">
                <a16:creationId xmlns:a16="http://schemas.microsoft.com/office/drawing/2014/main" id="{AC7FCBB6-BCF9-4BE1-A9BE-5FD4BB096A22}"/>
              </a:ext>
            </a:extLst>
          </p:cNvPr>
          <p:cNvSpPr txBox="1"/>
          <p:nvPr/>
        </p:nvSpPr>
        <p:spPr>
          <a:xfrm>
            <a:off x="1516344" y="3876110"/>
            <a:ext cx="1109599" cy="461665"/>
          </a:xfrm>
          <a:prstGeom prst="rect">
            <a:avLst/>
          </a:prstGeom>
          <a:noFill/>
        </p:spPr>
        <p:txBody>
          <a:bodyPr wrap="none" rtlCol="0">
            <a:spAutoFit/>
          </a:bodyPr>
          <a:lstStyle/>
          <a:p>
            <a:pPr algn="l"/>
            <a:r>
              <a:rPr kumimoji="1" lang="en-US" altLang="ja-JP" sz="2400" dirty="0"/>
              <a:t>Q</a:t>
            </a:r>
            <a:r>
              <a:rPr kumimoji="1" lang="en-US" altLang="ja-JP" sz="2400" baseline="-25000" dirty="0"/>
              <a:t>A</a:t>
            </a:r>
            <a:r>
              <a:rPr kumimoji="1" lang="en-US" altLang="ja-JP" sz="2400" dirty="0"/>
              <a:t>=10</a:t>
            </a:r>
            <a:endParaRPr kumimoji="1" lang="ja-JP" altLang="en-US" sz="2400" dirty="0"/>
          </a:p>
        </p:txBody>
      </p:sp>
      <p:sp>
        <p:nvSpPr>
          <p:cNvPr id="27" name="テキスト ボックス 26">
            <a:extLst>
              <a:ext uri="{FF2B5EF4-FFF2-40B4-BE49-F238E27FC236}">
                <a16:creationId xmlns:a16="http://schemas.microsoft.com/office/drawing/2014/main" id="{BFF43113-654C-4BEF-8DCC-3FB6C2E813DA}"/>
              </a:ext>
            </a:extLst>
          </p:cNvPr>
          <p:cNvSpPr txBox="1"/>
          <p:nvPr/>
        </p:nvSpPr>
        <p:spPr>
          <a:xfrm>
            <a:off x="4231322" y="3876109"/>
            <a:ext cx="933269" cy="461665"/>
          </a:xfrm>
          <a:prstGeom prst="rect">
            <a:avLst/>
          </a:prstGeom>
          <a:noFill/>
        </p:spPr>
        <p:txBody>
          <a:bodyPr wrap="none" rtlCol="0">
            <a:spAutoFit/>
          </a:bodyPr>
          <a:lstStyle/>
          <a:p>
            <a:r>
              <a:rPr kumimoji="1" lang="en-US" altLang="ja-JP" sz="2400" dirty="0"/>
              <a:t>Q</a:t>
            </a:r>
            <a:r>
              <a:rPr kumimoji="1" lang="en-US" altLang="ja-JP" sz="2400" baseline="-25000" dirty="0"/>
              <a:t>B</a:t>
            </a:r>
            <a:r>
              <a:rPr kumimoji="1" lang="en-US" altLang="ja-JP" sz="2400" dirty="0"/>
              <a:t>=?</a:t>
            </a:r>
            <a:endParaRPr kumimoji="1" lang="ja-JP" altLang="en-US" sz="2400" dirty="0"/>
          </a:p>
        </p:txBody>
      </p:sp>
      <p:sp>
        <p:nvSpPr>
          <p:cNvPr id="12" name="四角形: 角を丸くする 11">
            <a:extLst>
              <a:ext uri="{FF2B5EF4-FFF2-40B4-BE49-F238E27FC236}">
                <a16:creationId xmlns:a16="http://schemas.microsoft.com/office/drawing/2014/main" id="{D3E4960D-F635-45A3-877D-2A38851113B2}"/>
              </a:ext>
            </a:extLst>
          </p:cNvPr>
          <p:cNvSpPr/>
          <p:nvPr/>
        </p:nvSpPr>
        <p:spPr>
          <a:xfrm>
            <a:off x="1590864" y="5315593"/>
            <a:ext cx="9045146" cy="1223319"/>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dirty="0">
                <a:solidFill>
                  <a:schemeClr val="tx1"/>
                </a:solidFill>
              </a:rPr>
              <a:t>flow</a:t>
            </a:r>
            <a:r>
              <a:rPr lang="ja-JP" altLang="en-US" sz="2800" dirty="0">
                <a:solidFill>
                  <a:schemeClr val="tx1"/>
                </a:solidFill>
              </a:rPr>
              <a:t>変数は接続されたポート間の総量がゼロとなるように値を受け渡します</a:t>
            </a:r>
          </a:p>
        </p:txBody>
      </p:sp>
      <p:sp>
        <p:nvSpPr>
          <p:cNvPr id="13" name="楕円 12">
            <a:extLst>
              <a:ext uri="{FF2B5EF4-FFF2-40B4-BE49-F238E27FC236}">
                <a16:creationId xmlns:a16="http://schemas.microsoft.com/office/drawing/2014/main" id="{718AA11C-5679-44E4-B475-91F7E4BDBD7E}"/>
              </a:ext>
            </a:extLst>
          </p:cNvPr>
          <p:cNvSpPr/>
          <p:nvPr/>
        </p:nvSpPr>
        <p:spPr>
          <a:xfrm>
            <a:off x="2631839" y="3066989"/>
            <a:ext cx="155512" cy="1555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B18C0084-3CD5-43FE-AD7E-4E344059D272}"/>
              </a:ext>
            </a:extLst>
          </p:cNvPr>
          <p:cNvSpPr/>
          <p:nvPr/>
        </p:nvSpPr>
        <p:spPr>
          <a:xfrm>
            <a:off x="3945683" y="3082284"/>
            <a:ext cx="155512" cy="1555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827B62D2-4A56-45F2-8DAA-480B2F185314}"/>
              </a:ext>
            </a:extLst>
          </p:cNvPr>
          <p:cNvSpPr/>
          <p:nvPr/>
        </p:nvSpPr>
        <p:spPr>
          <a:xfrm>
            <a:off x="6808571" y="2137546"/>
            <a:ext cx="3691926" cy="153407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4E15E54C-D73C-42B9-B7B5-7356AB489D16}"/>
              </a:ext>
            </a:extLst>
          </p:cNvPr>
          <p:cNvSpPr txBox="1"/>
          <p:nvPr/>
        </p:nvSpPr>
        <p:spPr>
          <a:xfrm>
            <a:off x="7703833" y="2799988"/>
            <a:ext cx="2398413" cy="584775"/>
          </a:xfrm>
          <a:prstGeom prst="rect">
            <a:avLst/>
          </a:prstGeom>
          <a:noFill/>
        </p:spPr>
        <p:txBody>
          <a:bodyPr wrap="none" rtlCol="0">
            <a:spAutoFit/>
          </a:bodyPr>
          <a:lstStyle/>
          <a:p>
            <a:r>
              <a:rPr kumimoji="1" lang="en-US" altLang="ja-JP" sz="3200" dirty="0"/>
              <a:t>Q</a:t>
            </a:r>
            <a:r>
              <a:rPr kumimoji="1" lang="en-US" altLang="ja-JP" sz="3200" baseline="-25000" dirty="0"/>
              <a:t>A</a:t>
            </a:r>
            <a:r>
              <a:rPr kumimoji="1" lang="en-US" altLang="ja-JP" sz="3200" dirty="0"/>
              <a:t> + Q</a:t>
            </a:r>
            <a:r>
              <a:rPr kumimoji="1" lang="en-US" altLang="ja-JP" sz="3200" baseline="-25000" dirty="0"/>
              <a:t>B</a:t>
            </a:r>
            <a:r>
              <a:rPr lang="en-US" altLang="ja-JP" sz="3200" dirty="0"/>
              <a:t> =0</a:t>
            </a:r>
            <a:r>
              <a:rPr kumimoji="1" lang="en-US" altLang="ja-JP" sz="3200" baseline="-25000" dirty="0"/>
              <a:t> </a:t>
            </a:r>
            <a:endParaRPr kumimoji="1" lang="ja-JP" altLang="en-US" sz="3200" baseline="-25000" dirty="0"/>
          </a:p>
        </p:txBody>
      </p:sp>
      <p:sp>
        <p:nvSpPr>
          <p:cNvPr id="18" name="テキスト ボックス 17">
            <a:extLst>
              <a:ext uri="{FF2B5EF4-FFF2-40B4-BE49-F238E27FC236}">
                <a16:creationId xmlns:a16="http://schemas.microsoft.com/office/drawing/2014/main" id="{B6CCEEB9-B443-4A23-876C-AF8E36F77894}"/>
              </a:ext>
            </a:extLst>
          </p:cNvPr>
          <p:cNvSpPr txBox="1"/>
          <p:nvPr/>
        </p:nvSpPr>
        <p:spPr>
          <a:xfrm>
            <a:off x="7024098" y="2292924"/>
            <a:ext cx="2937022" cy="461665"/>
          </a:xfrm>
          <a:prstGeom prst="rect">
            <a:avLst/>
          </a:prstGeom>
          <a:noFill/>
        </p:spPr>
        <p:txBody>
          <a:bodyPr wrap="none" rtlCol="0">
            <a:spAutoFit/>
          </a:bodyPr>
          <a:lstStyle/>
          <a:p>
            <a:pPr algn="l"/>
            <a:r>
              <a:rPr kumimoji="1" lang="en-US" altLang="ja-JP" sz="2400" dirty="0"/>
              <a:t>flow</a:t>
            </a:r>
            <a:r>
              <a:rPr kumimoji="1" lang="ja-JP" altLang="en-US" sz="2400" dirty="0"/>
              <a:t>変数の接続の式</a:t>
            </a:r>
          </a:p>
        </p:txBody>
      </p:sp>
      <p:sp>
        <p:nvSpPr>
          <p:cNvPr id="2" name="正方形/長方形 1"/>
          <p:cNvSpPr/>
          <p:nvPr/>
        </p:nvSpPr>
        <p:spPr>
          <a:xfrm>
            <a:off x="1066800" y="4516791"/>
            <a:ext cx="10520680" cy="646331"/>
          </a:xfrm>
          <a:prstGeom prst="rect">
            <a:avLst/>
          </a:prstGeom>
        </p:spPr>
        <p:txBody>
          <a:bodyPr wrap="square">
            <a:spAutoFit/>
          </a:bodyPr>
          <a:lstStyle/>
          <a:p>
            <a:r>
              <a:rPr lang="en-US" altLang="ja-JP" dirty="0" err="1">
                <a:solidFill>
                  <a:srgbClr val="FF0000"/>
                </a:solidFill>
              </a:rPr>
              <a:t>Modelica</a:t>
            </a:r>
            <a:r>
              <a:rPr lang="ja-JP" altLang="en-US" dirty="0">
                <a:solidFill>
                  <a:srgbClr val="FF0000"/>
                </a:solidFill>
              </a:rPr>
              <a:t>言語では</a:t>
            </a:r>
            <a:r>
              <a:rPr lang="en-US" altLang="ja-JP" dirty="0">
                <a:solidFill>
                  <a:srgbClr val="FF0000"/>
                </a:solidFill>
              </a:rPr>
              <a:t>flow</a:t>
            </a:r>
            <a:r>
              <a:rPr lang="ja-JP" altLang="en-US" dirty="0">
                <a:solidFill>
                  <a:srgbClr val="FF0000"/>
                </a:solidFill>
              </a:rPr>
              <a:t>変数についてモデルに流入する場合を正、モデルから流出する場合を負と考えるのが一般的</a:t>
            </a:r>
            <a:r>
              <a:rPr lang="ja-JP" altLang="en-US" dirty="0"/>
              <a:t>です。上記の場合、</a:t>
            </a:r>
            <a:r>
              <a:rPr lang="en-US" altLang="ja-JP" dirty="0"/>
              <a:t>A</a:t>
            </a:r>
            <a:r>
              <a:rPr lang="ja-JP" altLang="en-US" dirty="0"/>
              <a:t>に熱流量が流入していることになります。</a:t>
            </a:r>
            <a:endParaRPr lang="en-US" altLang="ja-JP" dirty="0"/>
          </a:p>
        </p:txBody>
      </p:sp>
    </p:spTree>
    <p:extLst>
      <p:ext uri="{BB962C8B-B14F-4D97-AF65-F5344CB8AC3E}">
        <p14:creationId xmlns:p14="http://schemas.microsoft.com/office/powerpoint/2010/main" val="42101145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a:xfrm>
            <a:off x="8610600" y="6356350"/>
            <a:ext cx="2743200" cy="365125"/>
          </a:xfrm>
        </p:spPr>
        <p:txBody>
          <a:bodyPr/>
          <a:lstStyle/>
          <a:p>
            <a:fld id="{D836F367-8F14-4921-8441-15DE2D973248}" type="slidenum">
              <a:rPr kumimoji="1" lang="ja-JP" altLang="en-US" smtClean="0"/>
              <a:t>26</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6158802"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flow</a:t>
            </a:r>
            <a:r>
              <a:rPr lang="ja-JP" altLang="en-US" dirty="0"/>
              <a:t>変数の具体例 </a:t>
            </a:r>
            <a:r>
              <a:rPr lang="en-US" altLang="ja-JP" dirty="0"/>
              <a:t>– 3</a:t>
            </a:r>
            <a:r>
              <a:rPr lang="ja-JP" altLang="en-US" dirty="0"/>
              <a:t>モデルの接続</a:t>
            </a:r>
            <a:endParaRPr lang="en-US" altLang="ja-JP" dirty="0"/>
          </a:p>
        </p:txBody>
      </p:sp>
      <p:sp>
        <p:nvSpPr>
          <p:cNvPr id="15" name="テキスト ボックス 14">
            <a:extLst>
              <a:ext uri="{FF2B5EF4-FFF2-40B4-BE49-F238E27FC236}">
                <a16:creationId xmlns:a16="http://schemas.microsoft.com/office/drawing/2014/main" id="{1705E387-FFC3-4730-98F1-2AF0BAE8990F}"/>
              </a:ext>
            </a:extLst>
          </p:cNvPr>
          <p:cNvSpPr txBox="1"/>
          <p:nvPr/>
        </p:nvSpPr>
        <p:spPr>
          <a:xfrm>
            <a:off x="891808" y="731289"/>
            <a:ext cx="11022302" cy="1200329"/>
          </a:xfrm>
          <a:prstGeom prst="rect">
            <a:avLst/>
          </a:prstGeom>
          <a:noFill/>
        </p:spPr>
        <p:txBody>
          <a:bodyPr wrap="square" rtlCol="0">
            <a:spAutoFit/>
          </a:bodyPr>
          <a:lstStyle/>
          <a:p>
            <a:r>
              <a:rPr lang="ja-JP" altLang="en-US" sz="2400" dirty="0"/>
              <a:t>以下のように３つのモデルが接続され、モデル</a:t>
            </a:r>
            <a:r>
              <a:rPr lang="en-US" altLang="ja-JP" sz="2400" dirty="0"/>
              <a:t>A,B</a:t>
            </a:r>
            <a:r>
              <a:rPr lang="ja-JP" altLang="en-US" sz="2400" dirty="0"/>
              <a:t>のポート熱流量が</a:t>
            </a:r>
            <a:r>
              <a:rPr lang="en-US" altLang="ja-JP" sz="2400" dirty="0"/>
              <a:t>10W,-5W</a:t>
            </a:r>
            <a:r>
              <a:rPr lang="ja-JP" altLang="en-US" sz="2400" dirty="0"/>
              <a:t>の時はモデル</a:t>
            </a:r>
            <a:r>
              <a:rPr lang="en-US" altLang="ja-JP" sz="2400" dirty="0"/>
              <a:t>C</a:t>
            </a:r>
            <a:r>
              <a:rPr lang="ja-JP" altLang="en-US" sz="2400" dirty="0"/>
              <a:t>のポート熱流量はいくらしょうか？</a:t>
            </a:r>
            <a:endParaRPr lang="en-US" altLang="ja-JP" sz="2400" dirty="0"/>
          </a:p>
          <a:p>
            <a:r>
              <a:rPr lang="ja-JP" altLang="en-US" sz="2400" dirty="0"/>
              <a:t>また、どのモデルからどのモデルへ熱流量が流れているのでしょうか？</a:t>
            </a:r>
          </a:p>
        </p:txBody>
      </p:sp>
      <p:sp>
        <p:nvSpPr>
          <p:cNvPr id="25" name="テキスト ボックス 24">
            <a:extLst>
              <a:ext uri="{FF2B5EF4-FFF2-40B4-BE49-F238E27FC236}">
                <a16:creationId xmlns:a16="http://schemas.microsoft.com/office/drawing/2014/main" id="{28A8E3AF-3760-4E6C-9F09-2C20F9EB92DC}"/>
              </a:ext>
            </a:extLst>
          </p:cNvPr>
          <p:cNvSpPr txBox="1"/>
          <p:nvPr/>
        </p:nvSpPr>
        <p:spPr>
          <a:xfrm>
            <a:off x="6219291" y="4513644"/>
            <a:ext cx="6152646" cy="707886"/>
          </a:xfrm>
          <a:prstGeom prst="rect">
            <a:avLst/>
          </a:prstGeom>
          <a:noFill/>
        </p:spPr>
        <p:txBody>
          <a:bodyPr wrap="none" rtlCol="0">
            <a:spAutoFit/>
          </a:bodyPr>
          <a:lstStyle/>
          <a:p>
            <a:r>
              <a:rPr kumimoji="1" lang="ja-JP" altLang="en-US" sz="2000" dirty="0"/>
              <a:t>モデル</a:t>
            </a:r>
            <a:r>
              <a:rPr kumimoji="1" lang="en-US" altLang="ja-JP" sz="2000" dirty="0"/>
              <a:t>C</a:t>
            </a:r>
            <a:r>
              <a:rPr kumimoji="1" lang="ja-JP" altLang="en-US" sz="2000" dirty="0"/>
              <a:t>の熱流量</a:t>
            </a:r>
            <a:r>
              <a:rPr kumimoji="1" lang="en-US" altLang="ja-JP" sz="2000" dirty="0"/>
              <a:t>Q</a:t>
            </a:r>
            <a:r>
              <a:rPr lang="en-US" altLang="ja-JP" sz="2000" baseline="-25000" dirty="0"/>
              <a:t>C</a:t>
            </a:r>
            <a:r>
              <a:rPr kumimoji="1" lang="ja-JP" altLang="en-US" sz="2000" dirty="0"/>
              <a:t>は</a:t>
            </a:r>
            <a:r>
              <a:rPr kumimoji="1" lang="en-US" altLang="ja-JP" sz="2000" dirty="0"/>
              <a:t>-5W</a:t>
            </a:r>
            <a:r>
              <a:rPr kumimoji="1" lang="ja-JP" altLang="en-US" sz="2000" dirty="0"/>
              <a:t>です</a:t>
            </a:r>
            <a:endParaRPr kumimoji="1" lang="en-US" altLang="ja-JP" sz="2000" dirty="0"/>
          </a:p>
          <a:p>
            <a:r>
              <a:rPr lang="ja-JP" altLang="en-US" sz="2000" dirty="0"/>
              <a:t>モデル</a:t>
            </a:r>
            <a:r>
              <a:rPr lang="en-US" altLang="ja-JP" sz="2000" dirty="0"/>
              <a:t>B,C</a:t>
            </a:r>
            <a:r>
              <a:rPr lang="ja-JP" altLang="en-US" sz="2000" dirty="0"/>
              <a:t>からモデル</a:t>
            </a:r>
            <a:r>
              <a:rPr lang="en-US" altLang="ja-JP" sz="2000" dirty="0"/>
              <a:t>A</a:t>
            </a:r>
            <a:r>
              <a:rPr lang="ja-JP" altLang="en-US" sz="2000" dirty="0"/>
              <a:t>に熱量が流れ込んでいます。</a:t>
            </a:r>
            <a:endParaRPr kumimoji="1" lang="ja-JP" altLang="en-US" sz="2000" dirty="0"/>
          </a:p>
        </p:txBody>
      </p:sp>
      <p:sp>
        <p:nvSpPr>
          <p:cNvPr id="12" name="四角形: 角を丸くする 11">
            <a:extLst>
              <a:ext uri="{FF2B5EF4-FFF2-40B4-BE49-F238E27FC236}">
                <a16:creationId xmlns:a16="http://schemas.microsoft.com/office/drawing/2014/main" id="{D3E4960D-F635-45A3-877D-2A38851113B2}"/>
              </a:ext>
            </a:extLst>
          </p:cNvPr>
          <p:cNvSpPr/>
          <p:nvPr/>
        </p:nvSpPr>
        <p:spPr>
          <a:xfrm>
            <a:off x="1433384" y="5359843"/>
            <a:ext cx="9316994" cy="1223319"/>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solidFill>
                  <a:schemeClr val="tx1"/>
                </a:solidFill>
              </a:rPr>
              <a:t>どのモデルからどのモデルに</a:t>
            </a:r>
            <a:r>
              <a:rPr lang="en-US" altLang="ja-JP" sz="2800" dirty="0">
                <a:solidFill>
                  <a:schemeClr val="tx1"/>
                </a:solidFill>
              </a:rPr>
              <a:t>flow</a:t>
            </a:r>
            <a:r>
              <a:rPr lang="ja-JP" altLang="en-US" sz="2800" dirty="0">
                <a:solidFill>
                  <a:schemeClr val="tx1"/>
                </a:solidFill>
              </a:rPr>
              <a:t>変数が流れているか</a:t>
            </a:r>
            <a:endParaRPr lang="en-US" altLang="ja-JP" sz="2800" dirty="0">
              <a:solidFill>
                <a:schemeClr val="tx1"/>
              </a:solidFill>
            </a:endParaRPr>
          </a:p>
          <a:p>
            <a:pPr algn="ctr"/>
            <a:r>
              <a:rPr lang="ja-JP" altLang="en-US" sz="2800" dirty="0">
                <a:solidFill>
                  <a:schemeClr val="tx1"/>
                </a:solidFill>
              </a:rPr>
              <a:t>イメージしながら計算しましょう</a:t>
            </a:r>
          </a:p>
        </p:txBody>
      </p:sp>
      <p:sp>
        <p:nvSpPr>
          <p:cNvPr id="16" name="正方形/長方形 15">
            <a:extLst>
              <a:ext uri="{FF2B5EF4-FFF2-40B4-BE49-F238E27FC236}">
                <a16:creationId xmlns:a16="http://schemas.microsoft.com/office/drawing/2014/main" id="{827B62D2-4A56-45F2-8DAA-480B2F185314}"/>
              </a:ext>
            </a:extLst>
          </p:cNvPr>
          <p:cNvSpPr/>
          <p:nvPr/>
        </p:nvSpPr>
        <p:spPr>
          <a:xfrm>
            <a:off x="6219291" y="2835418"/>
            <a:ext cx="4188940" cy="153407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4E15E54C-D73C-42B9-B7B5-7356AB489D16}"/>
              </a:ext>
            </a:extLst>
          </p:cNvPr>
          <p:cNvSpPr txBox="1"/>
          <p:nvPr/>
        </p:nvSpPr>
        <p:spPr>
          <a:xfrm>
            <a:off x="6669561" y="3574825"/>
            <a:ext cx="3414717" cy="584775"/>
          </a:xfrm>
          <a:prstGeom prst="rect">
            <a:avLst/>
          </a:prstGeom>
          <a:noFill/>
        </p:spPr>
        <p:txBody>
          <a:bodyPr wrap="none" rtlCol="0">
            <a:spAutoFit/>
          </a:bodyPr>
          <a:lstStyle/>
          <a:p>
            <a:r>
              <a:rPr kumimoji="1" lang="en-US" altLang="ja-JP" sz="3200" dirty="0"/>
              <a:t>Q</a:t>
            </a:r>
            <a:r>
              <a:rPr kumimoji="1" lang="en-US" altLang="ja-JP" sz="3200" baseline="-25000" dirty="0"/>
              <a:t>A</a:t>
            </a:r>
            <a:r>
              <a:rPr kumimoji="1" lang="en-US" altLang="ja-JP" sz="3200" dirty="0"/>
              <a:t> + Q</a:t>
            </a:r>
            <a:r>
              <a:rPr kumimoji="1" lang="en-US" altLang="ja-JP" sz="3200" baseline="-25000" dirty="0"/>
              <a:t>B</a:t>
            </a:r>
            <a:r>
              <a:rPr lang="en-US" altLang="ja-JP" sz="3200" dirty="0"/>
              <a:t> + Q</a:t>
            </a:r>
            <a:r>
              <a:rPr lang="en-US" altLang="ja-JP" sz="3200" baseline="-25000" dirty="0"/>
              <a:t>C</a:t>
            </a:r>
            <a:r>
              <a:rPr lang="en-US" altLang="ja-JP" sz="3200" dirty="0"/>
              <a:t> =0</a:t>
            </a:r>
            <a:r>
              <a:rPr kumimoji="1" lang="en-US" altLang="ja-JP" sz="3200" baseline="-25000" dirty="0"/>
              <a:t> </a:t>
            </a:r>
            <a:endParaRPr kumimoji="1" lang="ja-JP" altLang="en-US" sz="3200" baseline="-25000" dirty="0"/>
          </a:p>
        </p:txBody>
      </p:sp>
      <p:sp>
        <p:nvSpPr>
          <p:cNvPr id="18" name="テキスト ボックス 17">
            <a:extLst>
              <a:ext uri="{FF2B5EF4-FFF2-40B4-BE49-F238E27FC236}">
                <a16:creationId xmlns:a16="http://schemas.microsoft.com/office/drawing/2014/main" id="{B6CCEEB9-B443-4A23-876C-AF8E36F77894}"/>
              </a:ext>
            </a:extLst>
          </p:cNvPr>
          <p:cNvSpPr txBox="1"/>
          <p:nvPr/>
        </p:nvSpPr>
        <p:spPr>
          <a:xfrm>
            <a:off x="6434818" y="2990796"/>
            <a:ext cx="2937022" cy="461665"/>
          </a:xfrm>
          <a:prstGeom prst="rect">
            <a:avLst/>
          </a:prstGeom>
          <a:noFill/>
        </p:spPr>
        <p:txBody>
          <a:bodyPr wrap="none" rtlCol="0">
            <a:spAutoFit/>
          </a:bodyPr>
          <a:lstStyle/>
          <a:p>
            <a:pPr algn="l"/>
            <a:r>
              <a:rPr kumimoji="1" lang="en-US" altLang="ja-JP" sz="2400" dirty="0"/>
              <a:t>flow</a:t>
            </a:r>
            <a:r>
              <a:rPr kumimoji="1" lang="ja-JP" altLang="en-US" sz="2400" dirty="0"/>
              <a:t>変数の接続の式</a:t>
            </a:r>
          </a:p>
        </p:txBody>
      </p:sp>
      <p:grpSp>
        <p:nvGrpSpPr>
          <p:cNvPr id="2" name="グループ化 1">
            <a:extLst>
              <a:ext uri="{FF2B5EF4-FFF2-40B4-BE49-F238E27FC236}">
                <a16:creationId xmlns:a16="http://schemas.microsoft.com/office/drawing/2014/main" id="{1644A8D8-F2EB-466A-B5A0-93C37DCBFC3D}"/>
              </a:ext>
            </a:extLst>
          </p:cNvPr>
          <p:cNvGrpSpPr/>
          <p:nvPr/>
        </p:nvGrpSpPr>
        <p:grpSpPr>
          <a:xfrm>
            <a:off x="2137718" y="2035426"/>
            <a:ext cx="3360413" cy="3271398"/>
            <a:chOff x="1899172" y="1364003"/>
            <a:chExt cx="4121967" cy="4012780"/>
          </a:xfrm>
        </p:grpSpPr>
        <p:sp>
          <p:nvSpPr>
            <p:cNvPr id="19" name="正方形/長方形 18">
              <a:extLst>
                <a:ext uri="{FF2B5EF4-FFF2-40B4-BE49-F238E27FC236}">
                  <a16:creationId xmlns:a16="http://schemas.microsoft.com/office/drawing/2014/main" id="{502C6D4E-A610-4609-9860-F69DE25896D9}"/>
                </a:ext>
              </a:extLst>
            </p:cNvPr>
            <p:cNvSpPr/>
            <p:nvPr/>
          </p:nvSpPr>
          <p:spPr>
            <a:xfrm>
              <a:off x="1899173" y="1364003"/>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A</a:t>
              </a:r>
              <a:endParaRPr kumimoji="1" lang="ja-JP" altLang="en-US" sz="4000" dirty="0"/>
            </a:p>
          </p:txBody>
        </p:sp>
        <p:sp>
          <p:nvSpPr>
            <p:cNvPr id="21" name="正方形/長方形 20">
              <a:extLst>
                <a:ext uri="{FF2B5EF4-FFF2-40B4-BE49-F238E27FC236}">
                  <a16:creationId xmlns:a16="http://schemas.microsoft.com/office/drawing/2014/main" id="{2B7F0845-B2A7-4D0C-A039-6FAAEBEB8250}"/>
                </a:ext>
              </a:extLst>
            </p:cNvPr>
            <p:cNvSpPr/>
            <p:nvPr/>
          </p:nvSpPr>
          <p:spPr>
            <a:xfrm>
              <a:off x="4695564" y="2663918"/>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C</a:t>
              </a:r>
              <a:endParaRPr kumimoji="1" lang="ja-JP" altLang="en-US" sz="4000" dirty="0"/>
            </a:p>
          </p:txBody>
        </p:sp>
        <p:sp>
          <p:nvSpPr>
            <p:cNvPr id="23" name="正方形/長方形 22">
              <a:extLst>
                <a:ext uri="{FF2B5EF4-FFF2-40B4-BE49-F238E27FC236}">
                  <a16:creationId xmlns:a16="http://schemas.microsoft.com/office/drawing/2014/main" id="{EFF4D55F-CEF9-40D5-81A5-64FBD6C2D2E5}"/>
                </a:ext>
              </a:extLst>
            </p:cNvPr>
            <p:cNvSpPr/>
            <p:nvPr/>
          </p:nvSpPr>
          <p:spPr>
            <a:xfrm>
              <a:off x="1899172" y="3612935"/>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B</a:t>
              </a:r>
              <a:endParaRPr kumimoji="1" lang="ja-JP" altLang="en-US" sz="4000" dirty="0"/>
            </a:p>
          </p:txBody>
        </p:sp>
        <p:cxnSp>
          <p:nvCxnSpPr>
            <p:cNvPr id="28" name="コネクタ: カギ線 27">
              <a:extLst>
                <a:ext uri="{FF2B5EF4-FFF2-40B4-BE49-F238E27FC236}">
                  <a16:creationId xmlns:a16="http://schemas.microsoft.com/office/drawing/2014/main" id="{544F091E-6CDF-457F-BFFC-21192A5BEF70}"/>
                </a:ext>
              </a:extLst>
            </p:cNvPr>
            <p:cNvCxnSpPr>
              <a:stCxn id="19" idx="3"/>
              <a:endCxn id="21" idx="1"/>
            </p:cNvCxnSpPr>
            <p:nvPr/>
          </p:nvCxnSpPr>
          <p:spPr>
            <a:xfrm>
              <a:off x="3224748" y="1975663"/>
              <a:ext cx="1470816" cy="1299915"/>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コネクタ: カギ線 28">
              <a:extLst>
                <a:ext uri="{FF2B5EF4-FFF2-40B4-BE49-F238E27FC236}">
                  <a16:creationId xmlns:a16="http://schemas.microsoft.com/office/drawing/2014/main" id="{C377B73B-B10B-4FC8-B615-65BDDD9E9B0D}"/>
                </a:ext>
              </a:extLst>
            </p:cNvPr>
            <p:cNvCxnSpPr>
              <a:cxnSpLocks/>
              <a:stCxn id="23" idx="3"/>
              <a:endCxn id="21" idx="1"/>
            </p:cNvCxnSpPr>
            <p:nvPr/>
          </p:nvCxnSpPr>
          <p:spPr>
            <a:xfrm flipV="1">
              <a:off x="3224747" y="3275578"/>
              <a:ext cx="1470817" cy="949017"/>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7A59991A-4E1B-4B64-9050-E5073FCC2342}"/>
                </a:ext>
              </a:extLst>
            </p:cNvPr>
            <p:cNvSpPr txBox="1"/>
            <p:nvPr/>
          </p:nvSpPr>
          <p:spPr>
            <a:xfrm>
              <a:off x="2000957" y="2562942"/>
              <a:ext cx="1361062" cy="566290"/>
            </a:xfrm>
            <a:prstGeom prst="rect">
              <a:avLst/>
            </a:prstGeom>
            <a:noFill/>
          </p:spPr>
          <p:txBody>
            <a:bodyPr wrap="none" rtlCol="0">
              <a:spAutoFit/>
            </a:bodyPr>
            <a:lstStyle/>
            <a:p>
              <a:pPr algn="l"/>
              <a:r>
                <a:rPr kumimoji="1" lang="en-US" altLang="ja-JP" sz="2400" dirty="0"/>
                <a:t>Q</a:t>
              </a:r>
              <a:r>
                <a:rPr kumimoji="1" lang="en-US" altLang="ja-JP" sz="2400" baseline="-25000" dirty="0"/>
                <a:t>A</a:t>
              </a:r>
              <a:r>
                <a:rPr kumimoji="1" lang="en-US" altLang="ja-JP" sz="2400" dirty="0"/>
                <a:t>=10</a:t>
              </a:r>
              <a:endParaRPr kumimoji="1" lang="ja-JP" altLang="en-US" sz="2400" dirty="0"/>
            </a:p>
          </p:txBody>
        </p:sp>
        <p:sp>
          <p:nvSpPr>
            <p:cNvPr id="31" name="テキスト ボックス 30">
              <a:extLst>
                <a:ext uri="{FF2B5EF4-FFF2-40B4-BE49-F238E27FC236}">
                  <a16:creationId xmlns:a16="http://schemas.microsoft.com/office/drawing/2014/main" id="{B5105EF2-9EDC-46D5-8243-7520ADC06208}"/>
                </a:ext>
              </a:extLst>
            </p:cNvPr>
            <p:cNvSpPr txBox="1"/>
            <p:nvPr/>
          </p:nvSpPr>
          <p:spPr>
            <a:xfrm>
              <a:off x="4779084" y="4009201"/>
              <a:ext cx="1158534" cy="566290"/>
            </a:xfrm>
            <a:prstGeom prst="rect">
              <a:avLst/>
            </a:prstGeom>
            <a:noFill/>
          </p:spPr>
          <p:txBody>
            <a:bodyPr wrap="none" rtlCol="0">
              <a:spAutoFit/>
            </a:bodyPr>
            <a:lstStyle/>
            <a:p>
              <a:pPr algn="l"/>
              <a:r>
                <a:rPr kumimoji="1" lang="en-US" altLang="ja-JP" sz="2400" dirty="0"/>
                <a:t>Q</a:t>
              </a:r>
              <a:r>
                <a:rPr kumimoji="1" lang="en-US" altLang="ja-JP" sz="2400" baseline="-25000" dirty="0"/>
                <a:t>C</a:t>
              </a:r>
              <a:r>
                <a:rPr kumimoji="1" lang="en-US" altLang="ja-JP" sz="2400" dirty="0"/>
                <a:t>=?</a:t>
              </a:r>
              <a:endParaRPr kumimoji="1" lang="ja-JP" altLang="en-US" sz="2400" dirty="0"/>
            </a:p>
          </p:txBody>
        </p:sp>
        <p:sp>
          <p:nvSpPr>
            <p:cNvPr id="32" name="テキスト ボックス 31">
              <a:extLst>
                <a:ext uri="{FF2B5EF4-FFF2-40B4-BE49-F238E27FC236}">
                  <a16:creationId xmlns:a16="http://schemas.microsoft.com/office/drawing/2014/main" id="{DD659374-4FE8-4EC2-A07D-5BB7849DFDE7}"/>
                </a:ext>
              </a:extLst>
            </p:cNvPr>
            <p:cNvSpPr txBox="1"/>
            <p:nvPr/>
          </p:nvSpPr>
          <p:spPr>
            <a:xfrm>
              <a:off x="1915195" y="4810493"/>
              <a:ext cx="1323703" cy="566290"/>
            </a:xfrm>
            <a:prstGeom prst="rect">
              <a:avLst/>
            </a:prstGeom>
            <a:noFill/>
          </p:spPr>
          <p:txBody>
            <a:bodyPr wrap="none" rtlCol="0">
              <a:spAutoFit/>
            </a:bodyPr>
            <a:lstStyle/>
            <a:p>
              <a:pPr algn="l"/>
              <a:r>
                <a:rPr kumimoji="1" lang="en-US" altLang="ja-JP" sz="2400" dirty="0"/>
                <a:t>Q</a:t>
              </a:r>
              <a:r>
                <a:rPr kumimoji="1" lang="en-US" altLang="ja-JP" sz="2400" baseline="-25000" dirty="0"/>
                <a:t>B</a:t>
              </a:r>
              <a:r>
                <a:rPr kumimoji="1" lang="en-US" altLang="ja-JP" sz="2400" dirty="0"/>
                <a:t>=-5</a:t>
              </a:r>
              <a:endParaRPr kumimoji="1" lang="ja-JP" altLang="en-US" sz="2400" dirty="0"/>
            </a:p>
          </p:txBody>
        </p:sp>
      </p:grpSp>
    </p:spTree>
    <p:extLst>
      <p:ext uri="{BB962C8B-B14F-4D97-AF65-F5344CB8AC3E}">
        <p14:creationId xmlns:p14="http://schemas.microsoft.com/office/powerpoint/2010/main" val="8702344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角丸四角形 19"/>
          <p:cNvSpPr/>
          <p:nvPr/>
        </p:nvSpPr>
        <p:spPr>
          <a:xfrm>
            <a:off x="555585" y="6222747"/>
            <a:ext cx="10177384" cy="520419"/>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a:extLst>
              <a:ext uri="{FF2B5EF4-FFF2-40B4-BE49-F238E27FC236}">
                <a16:creationId xmlns:a16="http://schemas.microsoft.com/office/drawing/2014/main" id="{A5E7EBA4-CBB2-4B24-85C7-C48BD822B632}"/>
              </a:ext>
            </a:extLst>
          </p:cNvPr>
          <p:cNvPicPr>
            <a:picLocks noChangeAspect="1"/>
          </p:cNvPicPr>
          <p:nvPr/>
        </p:nvPicPr>
        <p:blipFill rotWithShape="1">
          <a:blip r:embed="rId2"/>
          <a:srcRect t="52046" r="62332"/>
          <a:stretch/>
        </p:blipFill>
        <p:spPr>
          <a:xfrm>
            <a:off x="4672336" y="2690364"/>
            <a:ext cx="2585659" cy="1650107"/>
          </a:xfrm>
          <a:prstGeom prst="rect">
            <a:avLst/>
          </a:prstGeom>
        </p:spPr>
      </p:pic>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27</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5879879"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コラム </a:t>
            </a:r>
            <a:r>
              <a:rPr lang="en-US" altLang="ja-JP" dirty="0"/>
              <a:t>- flow</a:t>
            </a:r>
            <a:r>
              <a:rPr lang="ja-JP" altLang="en-US" dirty="0"/>
              <a:t>変数の正負について</a:t>
            </a:r>
            <a:endParaRPr lang="en-US" altLang="ja-JP" dirty="0"/>
          </a:p>
        </p:txBody>
      </p:sp>
      <p:sp>
        <p:nvSpPr>
          <p:cNvPr id="8" name="テキスト ボックス 7">
            <a:extLst>
              <a:ext uri="{FF2B5EF4-FFF2-40B4-BE49-F238E27FC236}">
                <a16:creationId xmlns:a16="http://schemas.microsoft.com/office/drawing/2014/main" id="{FDE65161-817C-4F2D-A8D4-0D9CDCEB7815}"/>
              </a:ext>
            </a:extLst>
          </p:cNvPr>
          <p:cNvSpPr txBox="1"/>
          <p:nvPr/>
        </p:nvSpPr>
        <p:spPr>
          <a:xfrm>
            <a:off x="838200" y="728846"/>
            <a:ext cx="11033760" cy="1631216"/>
          </a:xfrm>
          <a:prstGeom prst="rect">
            <a:avLst/>
          </a:prstGeom>
          <a:noFill/>
        </p:spPr>
        <p:txBody>
          <a:bodyPr wrap="square" rtlCol="0">
            <a:spAutoFit/>
          </a:bodyPr>
          <a:lstStyle/>
          <a:p>
            <a:pPr algn="l"/>
            <a:r>
              <a:rPr kumimoji="1" lang="ja-JP" altLang="en-US" sz="2000" dirty="0"/>
              <a:t>ここでモデルの計算結果を確認する際に少し違和感がある実装について解説します</a:t>
            </a:r>
            <a:r>
              <a:rPr lang="ja-JP" altLang="en-US" sz="2000" dirty="0"/>
              <a:t>。</a:t>
            </a:r>
            <a:endParaRPr lang="en-US" altLang="ja-JP" sz="2000" dirty="0"/>
          </a:p>
          <a:p>
            <a:pPr algn="l"/>
            <a:endParaRPr lang="en-US" altLang="ja-JP" sz="2000" dirty="0"/>
          </a:p>
          <a:p>
            <a:pPr algn="l"/>
            <a:r>
              <a:rPr kumimoji="1" lang="ja-JP" altLang="en-US" sz="2000" dirty="0"/>
              <a:t>熱流量を定義する</a:t>
            </a:r>
            <a:r>
              <a:rPr lang="en-US" altLang="ja-JP" sz="2000" dirty="0" err="1"/>
              <a:t>F</a:t>
            </a:r>
            <a:r>
              <a:rPr kumimoji="1" lang="en-US" altLang="ja-JP" sz="2000" dirty="0" err="1"/>
              <a:t>ixedHeatFlow</a:t>
            </a:r>
            <a:r>
              <a:rPr kumimoji="1" lang="ja-JP" altLang="en-US" sz="2000" dirty="0"/>
              <a:t>モデルを使用する際、ユーザーは熱流量パラメータに正の値を入力します。</a:t>
            </a:r>
            <a:endParaRPr kumimoji="1" lang="en-US" altLang="ja-JP" sz="2000" dirty="0"/>
          </a:p>
          <a:p>
            <a:pPr algn="l"/>
            <a:r>
              <a:rPr lang="ja-JP" altLang="en-US" sz="2000" dirty="0"/>
              <a:t>しかし計算を実行しポートの熱流量を確認すると負の値となっています。</a:t>
            </a:r>
            <a:endParaRPr kumimoji="1" lang="en-US" altLang="ja-JP" sz="2000" dirty="0"/>
          </a:p>
        </p:txBody>
      </p:sp>
      <p:sp>
        <p:nvSpPr>
          <p:cNvPr id="10" name="テキスト ボックス 9">
            <a:extLst>
              <a:ext uri="{FF2B5EF4-FFF2-40B4-BE49-F238E27FC236}">
                <a16:creationId xmlns:a16="http://schemas.microsoft.com/office/drawing/2014/main" id="{C906B6E7-A967-49B8-8082-8F256EF02D0E}"/>
              </a:ext>
            </a:extLst>
          </p:cNvPr>
          <p:cNvSpPr txBox="1"/>
          <p:nvPr/>
        </p:nvSpPr>
        <p:spPr>
          <a:xfrm>
            <a:off x="7792480" y="3809076"/>
            <a:ext cx="3645550" cy="369332"/>
          </a:xfrm>
          <a:prstGeom prst="rect">
            <a:avLst/>
          </a:prstGeom>
          <a:noFill/>
        </p:spPr>
        <p:txBody>
          <a:bodyPr wrap="none" rtlCol="0">
            <a:spAutoFit/>
          </a:bodyPr>
          <a:lstStyle/>
          <a:p>
            <a:pPr algn="l"/>
            <a:r>
              <a:rPr kumimoji="1" lang="ja-JP" altLang="en-US" b="1" dirty="0">
                <a:solidFill>
                  <a:srgbClr val="FF0000"/>
                </a:solidFill>
              </a:rPr>
              <a:t>しかし、ポートの熱流量は「</a:t>
            </a:r>
            <a:r>
              <a:rPr kumimoji="1" lang="en-US" altLang="ja-JP" b="1" dirty="0">
                <a:solidFill>
                  <a:srgbClr val="FF0000"/>
                </a:solidFill>
              </a:rPr>
              <a:t>-1</a:t>
            </a:r>
            <a:r>
              <a:rPr kumimoji="1" lang="ja-JP" altLang="en-US" b="1" dirty="0">
                <a:solidFill>
                  <a:srgbClr val="FF0000"/>
                </a:solidFill>
              </a:rPr>
              <a:t>」</a:t>
            </a:r>
          </a:p>
        </p:txBody>
      </p:sp>
      <p:cxnSp>
        <p:nvCxnSpPr>
          <p:cNvPr id="15" name="直線矢印コネクタ 14">
            <a:extLst>
              <a:ext uri="{FF2B5EF4-FFF2-40B4-BE49-F238E27FC236}">
                <a16:creationId xmlns:a16="http://schemas.microsoft.com/office/drawing/2014/main" id="{748D72D5-FF4E-481F-BDDB-E7BE30E89069}"/>
              </a:ext>
            </a:extLst>
          </p:cNvPr>
          <p:cNvCxnSpPr>
            <a:cxnSpLocks/>
            <a:stCxn id="22" idx="3"/>
            <a:endCxn id="12" idx="1"/>
          </p:cNvCxnSpPr>
          <p:nvPr/>
        </p:nvCxnSpPr>
        <p:spPr>
          <a:xfrm>
            <a:off x="4363149" y="3211287"/>
            <a:ext cx="1021393" cy="859825"/>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A90F333F-F59A-42F7-9C07-9D54F1C32B89}"/>
              </a:ext>
            </a:extLst>
          </p:cNvPr>
          <p:cNvSpPr txBox="1"/>
          <p:nvPr/>
        </p:nvSpPr>
        <p:spPr>
          <a:xfrm>
            <a:off x="555585" y="3026621"/>
            <a:ext cx="3807564" cy="369332"/>
          </a:xfrm>
          <a:prstGeom prst="rect">
            <a:avLst/>
          </a:prstGeom>
          <a:noFill/>
        </p:spPr>
        <p:txBody>
          <a:bodyPr wrap="square" rtlCol="0">
            <a:spAutoFit/>
          </a:bodyPr>
          <a:lstStyle/>
          <a:p>
            <a:pPr algn="l"/>
            <a:r>
              <a:rPr kumimoji="1" lang="ja-JP" altLang="en-US" b="1" dirty="0">
                <a:solidFill>
                  <a:srgbClr val="FF0000"/>
                </a:solidFill>
              </a:rPr>
              <a:t>熱流量のパラメータ入力値は「</a:t>
            </a:r>
            <a:r>
              <a:rPr kumimoji="1" lang="en-US" altLang="ja-JP" b="1" dirty="0">
                <a:solidFill>
                  <a:srgbClr val="FF0000"/>
                </a:solidFill>
              </a:rPr>
              <a:t>1</a:t>
            </a:r>
            <a:r>
              <a:rPr kumimoji="1" lang="ja-JP" altLang="en-US" b="1" dirty="0">
                <a:solidFill>
                  <a:srgbClr val="FF0000"/>
                </a:solidFill>
              </a:rPr>
              <a:t>」</a:t>
            </a:r>
            <a:endParaRPr kumimoji="1" lang="en-US" altLang="ja-JP" b="1" dirty="0">
              <a:solidFill>
                <a:srgbClr val="FF0000"/>
              </a:solidFill>
            </a:endParaRPr>
          </a:p>
        </p:txBody>
      </p:sp>
      <p:sp>
        <p:nvSpPr>
          <p:cNvPr id="12" name="四角形: 角を丸くする 11">
            <a:extLst>
              <a:ext uri="{FF2B5EF4-FFF2-40B4-BE49-F238E27FC236}">
                <a16:creationId xmlns:a16="http://schemas.microsoft.com/office/drawing/2014/main" id="{89410F1F-6FD3-4B09-811B-4E607201BDA2}"/>
              </a:ext>
            </a:extLst>
          </p:cNvPr>
          <p:cNvSpPr/>
          <p:nvPr/>
        </p:nvSpPr>
        <p:spPr>
          <a:xfrm>
            <a:off x="5384542" y="3907985"/>
            <a:ext cx="1332081" cy="32625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矢印コネクタ 16">
            <a:extLst>
              <a:ext uri="{FF2B5EF4-FFF2-40B4-BE49-F238E27FC236}">
                <a16:creationId xmlns:a16="http://schemas.microsoft.com/office/drawing/2014/main" id="{E12643A7-516A-4AC4-B474-77C9E687A325}"/>
              </a:ext>
            </a:extLst>
          </p:cNvPr>
          <p:cNvCxnSpPr>
            <a:cxnSpLocks/>
            <a:stCxn id="10" idx="1"/>
            <a:endCxn id="3" idx="3"/>
          </p:cNvCxnSpPr>
          <p:nvPr/>
        </p:nvCxnSpPr>
        <p:spPr>
          <a:xfrm flipH="1" flipV="1">
            <a:off x="7257995" y="3515418"/>
            <a:ext cx="534485" cy="478324"/>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 name="正方形/長方形 1"/>
          <p:cNvSpPr/>
          <p:nvPr/>
        </p:nvSpPr>
        <p:spPr>
          <a:xfrm>
            <a:off x="838200" y="4591531"/>
            <a:ext cx="11245770" cy="1631216"/>
          </a:xfrm>
          <a:prstGeom prst="rect">
            <a:avLst/>
          </a:prstGeom>
        </p:spPr>
        <p:txBody>
          <a:bodyPr wrap="square">
            <a:spAutoFit/>
          </a:bodyPr>
          <a:lstStyle/>
          <a:p>
            <a:r>
              <a:rPr lang="en-US" altLang="ja-JP" sz="2000" dirty="0"/>
              <a:t>flow</a:t>
            </a:r>
            <a:r>
              <a:rPr lang="ja-JP" altLang="en-US" sz="2000" dirty="0"/>
              <a:t>変数は、</a:t>
            </a:r>
            <a:r>
              <a:rPr lang="ja-JP" altLang="en-US" sz="2000" dirty="0">
                <a:solidFill>
                  <a:srgbClr val="FF0000"/>
                </a:solidFill>
              </a:rPr>
              <a:t>モデルに流入する場合が正、流出する場合が負</a:t>
            </a:r>
            <a:r>
              <a:rPr lang="ja-JP" altLang="en-US" sz="2000" dirty="0"/>
              <a:t>とするのが慣例です。</a:t>
            </a:r>
            <a:endParaRPr lang="en-US" altLang="ja-JP" sz="2000" dirty="0"/>
          </a:p>
          <a:p>
            <a:r>
              <a:rPr lang="ja-JP" altLang="en-US" sz="2000" dirty="0"/>
              <a:t>その慣例にならうと熱流量を</a:t>
            </a:r>
            <a:r>
              <a:rPr lang="en-US" altLang="ja-JP" sz="2000" dirty="0"/>
              <a:t>1W</a:t>
            </a:r>
            <a:r>
              <a:rPr lang="ja-JP" altLang="en-US" sz="2000" dirty="0"/>
              <a:t>を出力する場合、パラメータに「</a:t>
            </a:r>
            <a:r>
              <a:rPr lang="en-US" altLang="ja-JP" sz="2000" dirty="0"/>
              <a:t>-1</a:t>
            </a:r>
            <a:r>
              <a:rPr lang="ja-JP" altLang="en-US" sz="2000" dirty="0"/>
              <a:t>」とユーザーは入力しないといけません。</a:t>
            </a:r>
            <a:endParaRPr lang="en-US" altLang="ja-JP" sz="2000" dirty="0"/>
          </a:p>
          <a:p>
            <a:r>
              <a:rPr lang="ja-JP" altLang="en-US" sz="2000" dirty="0"/>
              <a:t>しかし、直感的ではないためほとんどのライブラリではユーザーの入力は正として</a:t>
            </a:r>
            <a:endParaRPr lang="en-US" altLang="ja-JP" sz="2000" dirty="0"/>
          </a:p>
          <a:p>
            <a:r>
              <a:rPr lang="ja-JP" altLang="en-US" sz="2000" dirty="0"/>
              <a:t>モデル内部はマイナスをかけて負としています。</a:t>
            </a:r>
            <a:endParaRPr lang="en-US" altLang="ja-JP" sz="2000" dirty="0"/>
          </a:p>
        </p:txBody>
      </p:sp>
      <p:pic>
        <p:nvPicPr>
          <p:cNvPr id="16" name="図 15"/>
          <p:cNvPicPr>
            <a:picLocks noChangeAspect="1"/>
          </p:cNvPicPr>
          <p:nvPr/>
        </p:nvPicPr>
        <p:blipFill>
          <a:blip r:embed="rId3"/>
          <a:stretch>
            <a:fillRect/>
          </a:stretch>
        </p:blipFill>
        <p:spPr>
          <a:xfrm>
            <a:off x="3447396" y="6271859"/>
            <a:ext cx="6950042" cy="403895"/>
          </a:xfrm>
          <a:prstGeom prst="rect">
            <a:avLst/>
          </a:prstGeom>
          <a:effectLst>
            <a:outerShdw blurRad="50800" dist="38100" dir="2700000" algn="tl" rotWithShape="0">
              <a:prstClr val="black">
                <a:alpha val="40000"/>
              </a:prstClr>
            </a:outerShdw>
          </a:effectLst>
        </p:spPr>
      </p:pic>
      <p:sp>
        <p:nvSpPr>
          <p:cNvPr id="19" name="正方形/長方形 18"/>
          <p:cNvSpPr/>
          <p:nvPr/>
        </p:nvSpPr>
        <p:spPr>
          <a:xfrm>
            <a:off x="555585" y="6352143"/>
            <a:ext cx="2704587" cy="369332"/>
          </a:xfrm>
          <a:prstGeom prst="rect">
            <a:avLst/>
          </a:prstGeom>
        </p:spPr>
        <p:txBody>
          <a:bodyPr wrap="none">
            <a:spAutoFit/>
          </a:bodyPr>
          <a:lstStyle/>
          <a:p>
            <a:r>
              <a:rPr lang="en-US" altLang="ja-JP" dirty="0" err="1"/>
              <a:t>FixedHeatFlow</a:t>
            </a:r>
            <a:r>
              <a:rPr lang="ja-JP" altLang="en-US" dirty="0"/>
              <a:t>の計算式</a:t>
            </a:r>
          </a:p>
        </p:txBody>
      </p:sp>
    </p:spTree>
    <p:extLst>
      <p:ext uri="{BB962C8B-B14F-4D97-AF65-F5344CB8AC3E}">
        <p14:creationId xmlns:p14="http://schemas.microsoft.com/office/powerpoint/2010/main" val="3223637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2885405"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物理的なモデル</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28</a:t>
            </a:fld>
            <a:endParaRPr kumimoji="1" lang="ja-JP" altLang="en-US"/>
          </a:p>
        </p:txBody>
      </p:sp>
      <p:pic>
        <p:nvPicPr>
          <p:cNvPr id="28" name="図 27">
            <a:extLst>
              <a:ext uri="{FF2B5EF4-FFF2-40B4-BE49-F238E27FC236}">
                <a16:creationId xmlns:a16="http://schemas.microsoft.com/office/drawing/2014/main" id="{994841A0-66A7-4C8D-9EEC-422555CB9EA3}"/>
              </a:ext>
            </a:extLst>
          </p:cNvPr>
          <p:cNvPicPr>
            <a:picLocks noChangeAspect="1"/>
          </p:cNvPicPr>
          <p:nvPr/>
        </p:nvPicPr>
        <p:blipFill rotWithShape="1">
          <a:blip r:embed="rId2"/>
          <a:srcRect r="67412"/>
          <a:stretch/>
        </p:blipFill>
        <p:spPr>
          <a:xfrm>
            <a:off x="2836403" y="3785181"/>
            <a:ext cx="940766" cy="1020885"/>
          </a:xfrm>
          <a:prstGeom prst="rect">
            <a:avLst/>
          </a:prstGeom>
        </p:spPr>
      </p:pic>
      <p:sp>
        <p:nvSpPr>
          <p:cNvPr id="29" name="テキスト ボックス 28">
            <a:extLst>
              <a:ext uri="{FF2B5EF4-FFF2-40B4-BE49-F238E27FC236}">
                <a16:creationId xmlns:a16="http://schemas.microsoft.com/office/drawing/2014/main" id="{161FA918-2666-42D4-BC97-1EBA19B06BA1}"/>
              </a:ext>
            </a:extLst>
          </p:cNvPr>
          <p:cNvSpPr txBox="1"/>
          <p:nvPr/>
        </p:nvSpPr>
        <p:spPr>
          <a:xfrm>
            <a:off x="2637372" y="4847198"/>
            <a:ext cx="1338828" cy="369332"/>
          </a:xfrm>
          <a:prstGeom prst="rect">
            <a:avLst/>
          </a:prstGeom>
          <a:noFill/>
        </p:spPr>
        <p:txBody>
          <a:bodyPr wrap="none" rtlCol="0">
            <a:spAutoFit/>
          </a:bodyPr>
          <a:lstStyle/>
          <a:p>
            <a:pPr algn="l"/>
            <a:r>
              <a:rPr kumimoji="1" lang="ja-JP" altLang="en-US" dirty="0"/>
              <a:t>コンデンサ</a:t>
            </a:r>
          </a:p>
        </p:txBody>
      </p:sp>
      <p:pic>
        <p:nvPicPr>
          <p:cNvPr id="35" name="図 34">
            <a:extLst>
              <a:ext uri="{FF2B5EF4-FFF2-40B4-BE49-F238E27FC236}">
                <a16:creationId xmlns:a16="http://schemas.microsoft.com/office/drawing/2014/main" id="{C85347AD-B073-4200-9848-62A1AEC2464B}"/>
              </a:ext>
            </a:extLst>
          </p:cNvPr>
          <p:cNvPicPr>
            <a:picLocks noChangeAspect="1"/>
          </p:cNvPicPr>
          <p:nvPr/>
        </p:nvPicPr>
        <p:blipFill rotWithShape="1">
          <a:blip r:embed="rId3"/>
          <a:srcRect r="67863"/>
          <a:stretch/>
        </p:blipFill>
        <p:spPr>
          <a:xfrm>
            <a:off x="2680387" y="1949558"/>
            <a:ext cx="1252799" cy="1222635"/>
          </a:xfrm>
          <a:prstGeom prst="rect">
            <a:avLst/>
          </a:prstGeom>
        </p:spPr>
      </p:pic>
      <p:sp>
        <p:nvSpPr>
          <p:cNvPr id="38" name="テキスト ボックス 37">
            <a:extLst>
              <a:ext uri="{FF2B5EF4-FFF2-40B4-BE49-F238E27FC236}">
                <a16:creationId xmlns:a16="http://schemas.microsoft.com/office/drawing/2014/main" id="{C607FED9-67B3-423B-8692-FF0A39C72DF2}"/>
              </a:ext>
            </a:extLst>
          </p:cNvPr>
          <p:cNvSpPr txBox="1"/>
          <p:nvPr/>
        </p:nvSpPr>
        <p:spPr>
          <a:xfrm>
            <a:off x="2983621" y="3179409"/>
            <a:ext cx="646331" cy="369332"/>
          </a:xfrm>
          <a:prstGeom prst="rect">
            <a:avLst/>
          </a:prstGeom>
          <a:noFill/>
        </p:spPr>
        <p:txBody>
          <a:bodyPr wrap="none" rtlCol="0">
            <a:spAutoFit/>
          </a:bodyPr>
          <a:lstStyle/>
          <a:p>
            <a:pPr algn="l"/>
            <a:r>
              <a:rPr kumimoji="1" lang="ja-JP" altLang="en-US" dirty="0"/>
              <a:t>電源</a:t>
            </a:r>
          </a:p>
        </p:txBody>
      </p:sp>
      <p:pic>
        <p:nvPicPr>
          <p:cNvPr id="43" name="図 42">
            <a:extLst>
              <a:ext uri="{FF2B5EF4-FFF2-40B4-BE49-F238E27FC236}">
                <a16:creationId xmlns:a16="http://schemas.microsoft.com/office/drawing/2014/main" id="{BB0370C2-0BC8-40F8-8725-B84DE1CFE728}"/>
              </a:ext>
            </a:extLst>
          </p:cNvPr>
          <p:cNvPicPr>
            <a:picLocks noChangeAspect="1"/>
          </p:cNvPicPr>
          <p:nvPr/>
        </p:nvPicPr>
        <p:blipFill>
          <a:blip r:embed="rId4"/>
          <a:stretch>
            <a:fillRect/>
          </a:stretch>
        </p:blipFill>
        <p:spPr>
          <a:xfrm>
            <a:off x="2762959" y="5559835"/>
            <a:ext cx="1087655" cy="849916"/>
          </a:xfrm>
          <a:prstGeom prst="rect">
            <a:avLst/>
          </a:prstGeom>
        </p:spPr>
      </p:pic>
      <p:sp>
        <p:nvSpPr>
          <p:cNvPr id="44" name="テキスト ボックス 43">
            <a:extLst>
              <a:ext uri="{FF2B5EF4-FFF2-40B4-BE49-F238E27FC236}">
                <a16:creationId xmlns:a16="http://schemas.microsoft.com/office/drawing/2014/main" id="{B48F04EE-BEE9-4737-8F1F-E1E9F9FEF7CB}"/>
              </a:ext>
            </a:extLst>
          </p:cNvPr>
          <p:cNvSpPr txBox="1"/>
          <p:nvPr/>
        </p:nvSpPr>
        <p:spPr>
          <a:xfrm>
            <a:off x="2983621" y="6380590"/>
            <a:ext cx="646331" cy="369332"/>
          </a:xfrm>
          <a:prstGeom prst="rect">
            <a:avLst/>
          </a:prstGeom>
          <a:noFill/>
        </p:spPr>
        <p:txBody>
          <a:bodyPr wrap="none" rtlCol="0">
            <a:spAutoFit/>
          </a:bodyPr>
          <a:lstStyle/>
          <a:p>
            <a:pPr algn="l"/>
            <a:r>
              <a:rPr kumimoji="1" lang="ja-JP" altLang="en-US" dirty="0"/>
              <a:t>抵抗</a:t>
            </a:r>
          </a:p>
        </p:txBody>
      </p:sp>
      <p:sp>
        <p:nvSpPr>
          <p:cNvPr id="2" name="テキスト ボックス 1">
            <a:extLst>
              <a:ext uri="{FF2B5EF4-FFF2-40B4-BE49-F238E27FC236}">
                <a16:creationId xmlns:a16="http://schemas.microsoft.com/office/drawing/2014/main" id="{9C656998-5F06-4261-891A-970E29263FDD}"/>
              </a:ext>
            </a:extLst>
          </p:cNvPr>
          <p:cNvSpPr txBox="1"/>
          <p:nvPr/>
        </p:nvSpPr>
        <p:spPr>
          <a:xfrm>
            <a:off x="862204" y="1067318"/>
            <a:ext cx="10882184" cy="1200329"/>
          </a:xfrm>
          <a:prstGeom prst="rect">
            <a:avLst/>
          </a:prstGeom>
          <a:noFill/>
        </p:spPr>
        <p:txBody>
          <a:bodyPr wrap="square" rtlCol="0">
            <a:spAutoFit/>
          </a:bodyPr>
          <a:lstStyle/>
          <a:p>
            <a:pPr algn="l"/>
            <a:r>
              <a:rPr kumimoji="1" lang="en-US" altLang="ja-JP" sz="2400" dirty="0" err="1"/>
              <a:t>OpenModelica</a:t>
            </a:r>
            <a:r>
              <a:rPr kumimoji="1" lang="ja-JP" altLang="en-US" sz="2400" dirty="0"/>
              <a:t>を使用して、以下のモデルのソースコードを確認しどのように方程式が定義されているか確認してみてください</a:t>
            </a:r>
            <a:endParaRPr kumimoji="1" lang="en-US" altLang="ja-JP" sz="2400" dirty="0"/>
          </a:p>
          <a:p>
            <a:r>
              <a:rPr kumimoji="1" lang="en-US" altLang="ja-JP" sz="2400" dirty="0"/>
              <a:t>(</a:t>
            </a:r>
            <a:r>
              <a:rPr kumimoji="1" lang="ja-JP" altLang="en-US" sz="2400" dirty="0"/>
              <a:t>解答資料無し　ご要望があれば作成します</a:t>
            </a:r>
            <a:r>
              <a:rPr kumimoji="1" lang="en-US" altLang="ja-JP" sz="2400" dirty="0"/>
              <a:t>)</a:t>
            </a:r>
            <a:endParaRPr kumimoji="1" lang="ja-JP" altLang="en-US" sz="2400" dirty="0"/>
          </a:p>
        </p:txBody>
      </p:sp>
      <p:sp>
        <p:nvSpPr>
          <p:cNvPr id="5" name="正方形/長方形 4"/>
          <p:cNvSpPr/>
          <p:nvPr/>
        </p:nvSpPr>
        <p:spPr>
          <a:xfrm>
            <a:off x="4185202" y="4417923"/>
            <a:ext cx="4711546" cy="369332"/>
          </a:xfrm>
          <a:prstGeom prst="rect">
            <a:avLst/>
          </a:prstGeom>
        </p:spPr>
        <p:txBody>
          <a:bodyPr wrap="none">
            <a:spAutoFit/>
          </a:bodyPr>
          <a:lstStyle/>
          <a:p>
            <a:r>
              <a:rPr lang="en-US" altLang="ja-JP" dirty="0" err="1">
                <a:solidFill>
                  <a:srgbClr val="000000"/>
                </a:solidFill>
                <a:ea typeface="MS UI Gothic" panose="020B0600070205080204" pitchFamily="50" charset="-128"/>
              </a:rPr>
              <a:t>Modelica.Electrical.Analog.Basic.Capacitor</a:t>
            </a:r>
            <a:endParaRPr lang="en-US" altLang="ja-JP" i="0" dirty="0">
              <a:solidFill>
                <a:srgbClr val="000000"/>
              </a:solidFill>
              <a:effectLst/>
              <a:ea typeface="MS UI Gothic" panose="020B0600070205080204" pitchFamily="50" charset="-128"/>
            </a:endParaRPr>
          </a:p>
        </p:txBody>
      </p:sp>
      <p:sp>
        <p:nvSpPr>
          <p:cNvPr id="6" name="正方形/長方形 5"/>
          <p:cNvSpPr/>
          <p:nvPr/>
        </p:nvSpPr>
        <p:spPr>
          <a:xfrm>
            <a:off x="4185202" y="2521836"/>
            <a:ext cx="5732660" cy="369332"/>
          </a:xfrm>
          <a:prstGeom prst="rect">
            <a:avLst/>
          </a:prstGeom>
        </p:spPr>
        <p:txBody>
          <a:bodyPr wrap="none">
            <a:spAutoFit/>
          </a:bodyPr>
          <a:lstStyle/>
          <a:p>
            <a:r>
              <a:rPr lang="ja-JP" altLang="en-US" dirty="0"/>
              <a:t>Modelica.Electrical.Analog.Sources.ConstantVoltage</a:t>
            </a:r>
          </a:p>
        </p:txBody>
      </p:sp>
      <p:sp>
        <p:nvSpPr>
          <p:cNvPr id="7" name="正方形/長方形 6"/>
          <p:cNvSpPr/>
          <p:nvPr/>
        </p:nvSpPr>
        <p:spPr>
          <a:xfrm>
            <a:off x="4185202" y="5846690"/>
            <a:ext cx="4560864" cy="369332"/>
          </a:xfrm>
          <a:prstGeom prst="rect">
            <a:avLst/>
          </a:prstGeom>
        </p:spPr>
        <p:txBody>
          <a:bodyPr wrap="none">
            <a:spAutoFit/>
          </a:bodyPr>
          <a:lstStyle/>
          <a:p>
            <a:r>
              <a:rPr lang="en-US" altLang="ja-JP" dirty="0" err="1">
                <a:solidFill>
                  <a:srgbClr val="000000"/>
                </a:solidFill>
                <a:ea typeface="MS UI Gothic" panose="020B0600070205080204" pitchFamily="50" charset="-128"/>
              </a:rPr>
              <a:t>Modelica.Electrical.Analog.Basic.Resistor</a:t>
            </a:r>
            <a:endParaRPr lang="en-US" altLang="ja-JP" i="0" dirty="0">
              <a:solidFill>
                <a:srgbClr val="000000"/>
              </a:solidFill>
              <a:effectLst/>
              <a:ea typeface="MS UI Gothic" panose="020B0600070205080204" pitchFamily="50" charset="-128"/>
            </a:endParaRPr>
          </a:p>
        </p:txBody>
      </p:sp>
      <p:sp>
        <p:nvSpPr>
          <p:cNvPr id="14" name="テキスト ボックス 13">
            <a:extLst>
              <a:ext uri="{FF2B5EF4-FFF2-40B4-BE49-F238E27FC236}">
                <a16:creationId xmlns:a16="http://schemas.microsoft.com/office/drawing/2014/main" id="{375551CF-02FB-47C8-B105-018E454BBDDD}"/>
              </a:ext>
            </a:extLst>
          </p:cNvPr>
          <p:cNvSpPr txBox="1"/>
          <p:nvPr/>
        </p:nvSpPr>
        <p:spPr>
          <a:xfrm>
            <a:off x="270424" y="667061"/>
            <a:ext cx="1548822" cy="461665"/>
          </a:xfrm>
          <a:prstGeom prst="rect">
            <a:avLst/>
          </a:prstGeom>
          <a:noFill/>
        </p:spPr>
        <p:txBody>
          <a:bodyPr wrap="none" rtlCol="0">
            <a:spAutoFit/>
          </a:bodyPr>
          <a:lstStyle/>
          <a:p>
            <a:pPr algn="l"/>
            <a:r>
              <a:rPr lang="en-US" altLang="ja-JP" sz="2400" u="sng" dirty="0"/>
              <a:t>Exercise2</a:t>
            </a:r>
            <a:endParaRPr kumimoji="1" lang="ja-JP" altLang="en-US" sz="2400" u="sng" dirty="0"/>
          </a:p>
        </p:txBody>
      </p:sp>
    </p:spTree>
    <p:extLst>
      <p:ext uri="{BB962C8B-B14F-4D97-AF65-F5344CB8AC3E}">
        <p14:creationId xmlns:p14="http://schemas.microsoft.com/office/powerpoint/2010/main" val="41429762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29</a:t>
            </a:fld>
            <a:endParaRPr kumimoji="1" lang="ja-JP" altLang="en-US"/>
          </a:p>
        </p:txBody>
      </p:sp>
      <p:sp>
        <p:nvSpPr>
          <p:cNvPr id="5" name="テキスト ボックス 4">
            <a:extLst>
              <a:ext uri="{FF2B5EF4-FFF2-40B4-BE49-F238E27FC236}">
                <a16:creationId xmlns:a16="http://schemas.microsoft.com/office/drawing/2014/main" id="{048E2AF8-ACCC-4167-AD64-918F709411DF}"/>
              </a:ext>
            </a:extLst>
          </p:cNvPr>
          <p:cNvSpPr txBox="1"/>
          <p:nvPr/>
        </p:nvSpPr>
        <p:spPr>
          <a:xfrm>
            <a:off x="2027185" y="2787102"/>
            <a:ext cx="7879080" cy="707886"/>
          </a:xfrm>
          <a:prstGeom prst="rect">
            <a:avLst/>
          </a:prstGeom>
          <a:noFill/>
        </p:spPr>
        <p:txBody>
          <a:bodyPr wrap="none" rtlCol="0">
            <a:spAutoFit/>
          </a:bodyPr>
          <a:lstStyle/>
          <a:p>
            <a:r>
              <a:rPr lang="ja-JP" altLang="en-US" sz="4000" b="1" dirty="0">
                <a:effectLst>
                  <a:outerShdw blurRad="38100" dist="38100" dir="2700000" algn="tl">
                    <a:srgbClr val="000000">
                      <a:alpha val="43137"/>
                    </a:srgbClr>
                  </a:outerShdw>
                </a:effectLst>
              </a:rPr>
              <a:t>既存の物理ライブラリの共通構成</a:t>
            </a:r>
          </a:p>
        </p:txBody>
      </p:sp>
    </p:spTree>
    <p:extLst>
      <p:ext uri="{BB962C8B-B14F-4D97-AF65-F5344CB8AC3E}">
        <p14:creationId xmlns:p14="http://schemas.microsoft.com/office/powerpoint/2010/main" val="215614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2885405"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プラントモデル</a:t>
            </a:r>
            <a:endParaRPr lang="en-US" altLang="ja-JP" dirty="0"/>
          </a:p>
        </p:txBody>
      </p:sp>
      <p:sp>
        <p:nvSpPr>
          <p:cNvPr id="2" name="テキスト ボックス 1">
            <a:extLst>
              <a:ext uri="{FF2B5EF4-FFF2-40B4-BE49-F238E27FC236}">
                <a16:creationId xmlns:a16="http://schemas.microsoft.com/office/drawing/2014/main" id="{64A833D5-5AB2-488D-A54D-E9CDA5738841}"/>
              </a:ext>
            </a:extLst>
          </p:cNvPr>
          <p:cNvSpPr txBox="1"/>
          <p:nvPr/>
        </p:nvSpPr>
        <p:spPr>
          <a:xfrm>
            <a:off x="560070" y="1141132"/>
            <a:ext cx="10033516" cy="461665"/>
          </a:xfrm>
          <a:prstGeom prst="rect">
            <a:avLst/>
          </a:prstGeom>
          <a:noFill/>
        </p:spPr>
        <p:txBody>
          <a:bodyPr wrap="none" rtlCol="0">
            <a:spAutoFit/>
          </a:bodyPr>
          <a:lstStyle/>
          <a:p>
            <a:r>
              <a:rPr kumimoji="1" lang="ja-JP" altLang="en-US" sz="2400" dirty="0"/>
              <a:t>プラントモデルの概要を理解し、既存ライブラリを確認してみましょう</a:t>
            </a:r>
            <a:endParaRPr kumimoji="1" lang="en-US" altLang="ja-JP" sz="2400" dirty="0"/>
          </a:p>
        </p:txBody>
      </p:sp>
      <p:sp>
        <p:nvSpPr>
          <p:cNvPr id="6" name="テキスト ボックス 5">
            <a:extLst>
              <a:ext uri="{FF2B5EF4-FFF2-40B4-BE49-F238E27FC236}">
                <a16:creationId xmlns:a16="http://schemas.microsoft.com/office/drawing/2014/main" id="{3584E5C0-5BA4-49BA-B1F6-15F4C82108C1}"/>
              </a:ext>
            </a:extLst>
          </p:cNvPr>
          <p:cNvSpPr txBox="1"/>
          <p:nvPr/>
        </p:nvSpPr>
        <p:spPr>
          <a:xfrm>
            <a:off x="896599" y="2205227"/>
            <a:ext cx="6340197" cy="461665"/>
          </a:xfrm>
          <a:prstGeom prst="rect">
            <a:avLst/>
          </a:prstGeom>
          <a:noFill/>
        </p:spPr>
        <p:txBody>
          <a:bodyPr wrap="none" rtlCol="0">
            <a:spAutoFit/>
          </a:bodyPr>
          <a:lstStyle/>
          <a:p>
            <a:r>
              <a:rPr kumimoji="1" lang="ja-JP" altLang="en-US" sz="2400" b="1" dirty="0"/>
              <a:t>プラントモデルが理解できるようになると？</a:t>
            </a:r>
            <a:endParaRPr kumimoji="1" lang="en-US" altLang="ja-JP" sz="2400" b="1" dirty="0"/>
          </a:p>
        </p:txBody>
      </p:sp>
      <p:sp>
        <p:nvSpPr>
          <p:cNvPr id="7" name="テキスト ボックス 6">
            <a:extLst>
              <a:ext uri="{FF2B5EF4-FFF2-40B4-BE49-F238E27FC236}">
                <a16:creationId xmlns:a16="http://schemas.microsoft.com/office/drawing/2014/main" id="{1E75CFAD-D320-49CE-BFDB-2AF74B9D6F09}"/>
              </a:ext>
            </a:extLst>
          </p:cNvPr>
          <p:cNvSpPr txBox="1"/>
          <p:nvPr/>
        </p:nvSpPr>
        <p:spPr>
          <a:xfrm>
            <a:off x="1445015" y="3037834"/>
            <a:ext cx="8430513" cy="2677656"/>
          </a:xfrm>
          <a:prstGeom prst="rect">
            <a:avLst/>
          </a:prstGeom>
          <a:noFill/>
        </p:spPr>
        <p:txBody>
          <a:bodyPr wrap="none" rtlCol="0">
            <a:spAutoFit/>
          </a:bodyPr>
          <a:lstStyle/>
          <a:p>
            <a:pPr marL="342900" indent="-342900">
              <a:buFont typeface="Wingdings" panose="05000000000000000000" pitchFamily="2" charset="2"/>
              <a:buChar char="ü"/>
            </a:pPr>
            <a:r>
              <a:rPr kumimoji="1" lang="ja-JP" altLang="en-US" sz="2800" dirty="0">
                <a:solidFill>
                  <a:srgbClr val="FF0000"/>
                </a:solidFill>
              </a:rPr>
              <a:t>様々な物理現象を計算できるようになる</a:t>
            </a:r>
            <a:endParaRPr kumimoji="1" lang="en-US" altLang="ja-JP" sz="2800" dirty="0">
              <a:solidFill>
                <a:srgbClr val="FF0000"/>
              </a:solidFill>
            </a:endParaRPr>
          </a:p>
          <a:p>
            <a:endParaRPr lang="en-US" altLang="ja-JP" sz="2800" dirty="0">
              <a:solidFill>
                <a:srgbClr val="FF0000"/>
              </a:solidFill>
            </a:endParaRPr>
          </a:p>
          <a:p>
            <a:pPr marL="342900" indent="-342900">
              <a:buFont typeface="Wingdings" panose="05000000000000000000" pitchFamily="2" charset="2"/>
              <a:buChar char="ü"/>
            </a:pPr>
            <a:r>
              <a:rPr kumimoji="1" lang="ja-JP" altLang="en-US" sz="2800" dirty="0">
                <a:solidFill>
                  <a:srgbClr val="FF0000"/>
                </a:solidFill>
              </a:rPr>
              <a:t>既存の物理ライブラリが何をしているか分かる</a:t>
            </a:r>
            <a:endParaRPr kumimoji="1" lang="en-US" altLang="ja-JP" sz="2800" dirty="0">
              <a:solidFill>
                <a:srgbClr val="FF0000"/>
              </a:solidFill>
            </a:endParaRPr>
          </a:p>
          <a:p>
            <a:pPr marL="342900" indent="-342900">
              <a:buFont typeface="Wingdings" panose="05000000000000000000" pitchFamily="2" charset="2"/>
              <a:buChar char="ü"/>
            </a:pPr>
            <a:endParaRPr lang="en-US" altLang="ja-JP" sz="2800" dirty="0">
              <a:solidFill>
                <a:srgbClr val="FF0000"/>
              </a:solidFill>
            </a:endParaRPr>
          </a:p>
          <a:p>
            <a:pPr marL="342900" indent="-342900">
              <a:buFont typeface="Wingdings" panose="05000000000000000000" pitchFamily="2" charset="2"/>
              <a:buChar char="ü"/>
            </a:pPr>
            <a:r>
              <a:rPr lang="ja-JP" altLang="en-US" sz="2800" dirty="0">
                <a:solidFill>
                  <a:srgbClr val="FF0000"/>
                </a:solidFill>
              </a:rPr>
              <a:t>オリジナルの物理ライブラリを作れるようになる</a:t>
            </a:r>
            <a:endParaRPr lang="en-US" altLang="ja-JP" sz="2800" dirty="0">
              <a:solidFill>
                <a:srgbClr val="FF0000"/>
              </a:solidFill>
            </a:endParaRPr>
          </a:p>
          <a:p>
            <a:pPr marL="342900" indent="-342900">
              <a:buFont typeface="Wingdings" panose="05000000000000000000" pitchFamily="2" charset="2"/>
              <a:buChar char="ü"/>
            </a:pPr>
            <a:endParaRPr lang="en-US" altLang="ja-JP" sz="2800" dirty="0">
              <a:solidFill>
                <a:srgbClr val="FF0000"/>
              </a:solidFill>
            </a:endParaRPr>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3</a:t>
            </a:fld>
            <a:endParaRPr kumimoji="1" lang="ja-JP" altLang="en-US"/>
          </a:p>
        </p:txBody>
      </p:sp>
    </p:spTree>
    <p:extLst>
      <p:ext uri="{BB962C8B-B14F-4D97-AF65-F5344CB8AC3E}">
        <p14:creationId xmlns:p14="http://schemas.microsoft.com/office/powerpoint/2010/main" val="19696812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5697072"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既存の物理ライブラリの共通構成</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30</a:t>
            </a:fld>
            <a:endParaRPr kumimoji="1" lang="ja-JP" altLang="en-US"/>
          </a:p>
        </p:txBody>
      </p:sp>
      <p:sp>
        <p:nvSpPr>
          <p:cNvPr id="8" name="テキスト ボックス 7">
            <a:extLst>
              <a:ext uri="{FF2B5EF4-FFF2-40B4-BE49-F238E27FC236}">
                <a16:creationId xmlns:a16="http://schemas.microsoft.com/office/drawing/2014/main" id="{A4DFF5D2-0928-44A9-9DCD-D4E857D846A0}"/>
              </a:ext>
            </a:extLst>
          </p:cNvPr>
          <p:cNvSpPr txBox="1"/>
          <p:nvPr/>
        </p:nvSpPr>
        <p:spPr>
          <a:xfrm>
            <a:off x="794932" y="779071"/>
            <a:ext cx="10558867" cy="461665"/>
          </a:xfrm>
          <a:prstGeom prst="rect">
            <a:avLst/>
          </a:prstGeom>
          <a:noFill/>
        </p:spPr>
        <p:txBody>
          <a:bodyPr wrap="square" rtlCol="0">
            <a:spAutoFit/>
          </a:bodyPr>
          <a:lstStyle/>
          <a:p>
            <a:r>
              <a:rPr lang="en-US" altLang="ja-JP" sz="2400" dirty="0"/>
              <a:t>MSL</a:t>
            </a:r>
            <a:r>
              <a:rPr lang="ja-JP" altLang="en-US" sz="2400" dirty="0"/>
              <a:t>において、物理ライブラリは基本的に以下の構成となります。</a:t>
            </a:r>
            <a:endParaRPr lang="en-US" altLang="ja-JP" sz="2400" dirty="0"/>
          </a:p>
        </p:txBody>
      </p:sp>
      <p:grpSp>
        <p:nvGrpSpPr>
          <p:cNvPr id="26" name="グループ化 25">
            <a:extLst>
              <a:ext uri="{FF2B5EF4-FFF2-40B4-BE49-F238E27FC236}">
                <a16:creationId xmlns:a16="http://schemas.microsoft.com/office/drawing/2014/main" id="{0B9344E5-EC08-4641-B23B-7DEEC7FECBAE}"/>
              </a:ext>
            </a:extLst>
          </p:cNvPr>
          <p:cNvGrpSpPr/>
          <p:nvPr/>
        </p:nvGrpSpPr>
        <p:grpSpPr>
          <a:xfrm>
            <a:off x="777240" y="1324747"/>
            <a:ext cx="3362008" cy="5088169"/>
            <a:chOff x="777240" y="1324747"/>
            <a:chExt cx="3103096" cy="4696323"/>
          </a:xfrm>
        </p:grpSpPr>
        <p:pic>
          <p:nvPicPr>
            <p:cNvPr id="2" name="図 1">
              <a:extLst>
                <a:ext uri="{FF2B5EF4-FFF2-40B4-BE49-F238E27FC236}">
                  <a16:creationId xmlns:a16="http://schemas.microsoft.com/office/drawing/2014/main" id="{7B28D44D-225A-45E3-8D9E-8035B4E665A6}"/>
                </a:ext>
              </a:extLst>
            </p:cNvPr>
            <p:cNvPicPr>
              <a:picLocks noChangeAspect="1"/>
            </p:cNvPicPr>
            <p:nvPr/>
          </p:nvPicPr>
          <p:blipFill>
            <a:blip r:embed="rId2"/>
            <a:stretch>
              <a:fillRect/>
            </a:stretch>
          </p:blipFill>
          <p:spPr>
            <a:xfrm>
              <a:off x="777240" y="1846012"/>
              <a:ext cx="3078384" cy="4175058"/>
            </a:xfrm>
            <a:prstGeom prst="rect">
              <a:avLst/>
            </a:prstGeom>
          </p:spPr>
        </p:pic>
        <p:sp>
          <p:nvSpPr>
            <p:cNvPr id="9" name="テキスト ボックス 8">
              <a:extLst>
                <a:ext uri="{FF2B5EF4-FFF2-40B4-BE49-F238E27FC236}">
                  <a16:creationId xmlns:a16="http://schemas.microsoft.com/office/drawing/2014/main" id="{8FC45D49-622C-46DF-BBE9-B471C5176B9D}"/>
                </a:ext>
              </a:extLst>
            </p:cNvPr>
            <p:cNvSpPr txBox="1"/>
            <p:nvPr/>
          </p:nvSpPr>
          <p:spPr>
            <a:xfrm>
              <a:off x="1041743" y="1324747"/>
              <a:ext cx="2646878" cy="461665"/>
            </a:xfrm>
            <a:prstGeom prst="rect">
              <a:avLst/>
            </a:prstGeom>
            <a:noFill/>
          </p:spPr>
          <p:txBody>
            <a:bodyPr wrap="none" rtlCol="0">
              <a:spAutoFit/>
            </a:bodyPr>
            <a:lstStyle/>
            <a:p>
              <a:pPr algn="l"/>
              <a:r>
                <a:rPr kumimoji="1" lang="ja-JP" altLang="en-US" sz="2400" u="sng" dirty="0"/>
                <a:t>熱ライブラリの例</a:t>
              </a:r>
            </a:p>
          </p:txBody>
        </p:sp>
        <p:sp>
          <p:nvSpPr>
            <p:cNvPr id="21" name="正方形/長方形 20">
              <a:extLst>
                <a:ext uri="{FF2B5EF4-FFF2-40B4-BE49-F238E27FC236}">
                  <a16:creationId xmlns:a16="http://schemas.microsoft.com/office/drawing/2014/main" id="{255F94DC-4C42-4748-9620-96EA3A54CCB5}"/>
                </a:ext>
              </a:extLst>
            </p:cNvPr>
            <p:cNvSpPr/>
            <p:nvPr/>
          </p:nvSpPr>
          <p:spPr>
            <a:xfrm>
              <a:off x="874747" y="2728371"/>
              <a:ext cx="2980877" cy="5131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22" name="正方形/長方形 21">
              <a:extLst>
                <a:ext uri="{FF2B5EF4-FFF2-40B4-BE49-F238E27FC236}">
                  <a16:creationId xmlns:a16="http://schemas.microsoft.com/office/drawing/2014/main" id="{B2770942-8108-4639-B7CB-02519E03F6D3}"/>
                </a:ext>
              </a:extLst>
            </p:cNvPr>
            <p:cNvSpPr/>
            <p:nvPr/>
          </p:nvSpPr>
          <p:spPr>
            <a:xfrm>
              <a:off x="874746" y="3676981"/>
              <a:ext cx="2980877" cy="5131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30" name="正方形/長方形 29">
              <a:extLst>
                <a:ext uri="{FF2B5EF4-FFF2-40B4-BE49-F238E27FC236}">
                  <a16:creationId xmlns:a16="http://schemas.microsoft.com/office/drawing/2014/main" id="{0BCAB2ED-3C77-4421-A53F-E30C4D94AFA3}"/>
                </a:ext>
              </a:extLst>
            </p:cNvPr>
            <p:cNvSpPr/>
            <p:nvPr/>
          </p:nvSpPr>
          <p:spPr>
            <a:xfrm>
              <a:off x="874745" y="3280828"/>
              <a:ext cx="2980877" cy="356816"/>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37" name="正方形/長方形 36">
              <a:extLst>
                <a:ext uri="{FF2B5EF4-FFF2-40B4-BE49-F238E27FC236}">
                  <a16:creationId xmlns:a16="http://schemas.microsoft.com/office/drawing/2014/main" id="{AAE9D40F-39D6-4DC5-AA0B-DBC2B499EEF3}"/>
                </a:ext>
              </a:extLst>
            </p:cNvPr>
            <p:cNvSpPr/>
            <p:nvPr/>
          </p:nvSpPr>
          <p:spPr>
            <a:xfrm>
              <a:off x="874744" y="2329061"/>
              <a:ext cx="2980877" cy="35681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38" name="正方形/長方形 37">
              <a:extLst>
                <a:ext uri="{FF2B5EF4-FFF2-40B4-BE49-F238E27FC236}">
                  <a16:creationId xmlns:a16="http://schemas.microsoft.com/office/drawing/2014/main" id="{B142ABE5-59E6-438E-9F61-FCB6DA3AD4F8}"/>
                </a:ext>
              </a:extLst>
            </p:cNvPr>
            <p:cNvSpPr/>
            <p:nvPr/>
          </p:nvSpPr>
          <p:spPr>
            <a:xfrm>
              <a:off x="899459" y="5612354"/>
              <a:ext cx="2980877" cy="35681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3" name="右中かっこ 42">
              <a:extLst>
                <a:ext uri="{FF2B5EF4-FFF2-40B4-BE49-F238E27FC236}">
                  <a16:creationId xmlns:a16="http://schemas.microsoft.com/office/drawing/2014/main" id="{317E47B1-8D78-4E84-8A90-7E421E3F3439}"/>
                </a:ext>
              </a:extLst>
            </p:cNvPr>
            <p:cNvSpPr/>
            <p:nvPr/>
          </p:nvSpPr>
          <p:spPr>
            <a:xfrm>
              <a:off x="3581368" y="4329694"/>
              <a:ext cx="274253" cy="1134889"/>
            </a:xfrm>
            <a:prstGeom prst="rightBrac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44" name="テキスト ボックス 43">
            <a:extLst>
              <a:ext uri="{FF2B5EF4-FFF2-40B4-BE49-F238E27FC236}">
                <a16:creationId xmlns:a16="http://schemas.microsoft.com/office/drawing/2014/main" id="{E0872A9F-69BC-42EE-A4A8-D220CAEDE34B}"/>
              </a:ext>
            </a:extLst>
          </p:cNvPr>
          <p:cNvSpPr txBox="1"/>
          <p:nvPr/>
        </p:nvSpPr>
        <p:spPr>
          <a:xfrm>
            <a:off x="4184085" y="4920692"/>
            <a:ext cx="1446459" cy="584775"/>
          </a:xfrm>
          <a:prstGeom prst="rect">
            <a:avLst/>
          </a:prstGeom>
          <a:noFill/>
        </p:spPr>
        <p:txBody>
          <a:bodyPr wrap="square" rtlCol="0">
            <a:spAutoFit/>
          </a:bodyPr>
          <a:lstStyle/>
          <a:p>
            <a:pPr algn="l"/>
            <a:r>
              <a:rPr kumimoji="1" lang="ja-JP" altLang="en-US" sz="1600" dirty="0"/>
              <a:t>各単位系に合わせたモデル</a:t>
            </a:r>
          </a:p>
        </p:txBody>
      </p:sp>
      <p:sp>
        <p:nvSpPr>
          <p:cNvPr id="31" name="テキスト ボックス 30">
            <a:extLst>
              <a:ext uri="{FF2B5EF4-FFF2-40B4-BE49-F238E27FC236}">
                <a16:creationId xmlns:a16="http://schemas.microsoft.com/office/drawing/2014/main" id="{010F7BF2-D453-48F1-916B-021DF8071401}"/>
              </a:ext>
            </a:extLst>
          </p:cNvPr>
          <p:cNvSpPr txBox="1"/>
          <p:nvPr/>
        </p:nvSpPr>
        <p:spPr>
          <a:xfrm>
            <a:off x="6396510" y="2225906"/>
            <a:ext cx="4214615" cy="400110"/>
          </a:xfrm>
          <a:prstGeom prst="rect">
            <a:avLst/>
          </a:prstGeom>
          <a:noFill/>
        </p:spPr>
        <p:txBody>
          <a:bodyPr wrap="none" rtlCol="0">
            <a:spAutoFit/>
          </a:bodyPr>
          <a:lstStyle/>
          <a:p>
            <a:pPr algn="l"/>
            <a:r>
              <a:rPr kumimoji="1" lang="en-US" altLang="ja-JP" sz="2000" dirty="0"/>
              <a:t>Sources</a:t>
            </a:r>
            <a:r>
              <a:rPr kumimoji="1" lang="ja-JP" altLang="en-US" sz="2000" dirty="0"/>
              <a:t>　　・・・境界条件の定義</a:t>
            </a:r>
          </a:p>
        </p:txBody>
      </p:sp>
      <p:sp>
        <p:nvSpPr>
          <p:cNvPr id="32" name="テキスト ボックス 31">
            <a:extLst>
              <a:ext uri="{FF2B5EF4-FFF2-40B4-BE49-F238E27FC236}">
                <a16:creationId xmlns:a16="http://schemas.microsoft.com/office/drawing/2014/main" id="{2F921D47-32CD-4F4B-8103-A2E3005F3BFE}"/>
              </a:ext>
            </a:extLst>
          </p:cNvPr>
          <p:cNvSpPr txBox="1"/>
          <p:nvPr/>
        </p:nvSpPr>
        <p:spPr>
          <a:xfrm>
            <a:off x="6384163" y="3985198"/>
            <a:ext cx="3954929" cy="400110"/>
          </a:xfrm>
          <a:prstGeom prst="rect">
            <a:avLst/>
          </a:prstGeom>
          <a:noFill/>
        </p:spPr>
        <p:txBody>
          <a:bodyPr wrap="none" rtlCol="0">
            <a:spAutoFit/>
          </a:bodyPr>
          <a:lstStyle/>
          <a:p>
            <a:pPr algn="l"/>
            <a:r>
              <a:rPr kumimoji="1" lang="en-US" altLang="ja-JP" sz="2000" dirty="0"/>
              <a:t>Sensors</a:t>
            </a:r>
            <a:r>
              <a:rPr kumimoji="1" lang="ja-JP" altLang="en-US" sz="2000" dirty="0"/>
              <a:t>　　・・・物理値の出力</a:t>
            </a:r>
          </a:p>
        </p:txBody>
      </p:sp>
      <p:sp>
        <p:nvSpPr>
          <p:cNvPr id="35" name="テキスト ボックス 34">
            <a:extLst>
              <a:ext uri="{FF2B5EF4-FFF2-40B4-BE49-F238E27FC236}">
                <a16:creationId xmlns:a16="http://schemas.microsoft.com/office/drawing/2014/main" id="{569A6688-4503-439A-9F88-6B2E35F0A401}"/>
              </a:ext>
            </a:extLst>
          </p:cNvPr>
          <p:cNvSpPr txBox="1"/>
          <p:nvPr/>
        </p:nvSpPr>
        <p:spPr>
          <a:xfrm>
            <a:off x="6384163" y="2885947"/>
            <a:ext cx="5004896" cy="400110"/>
          </a:xfrm>
          <a:prstGeom prst="rect">
            <a:avLst/>
          </a:prstGeom>
          <a:noFill/>
        </p:spPr>
        <p:txBody>
          <a:bodyPr wrap="none" rtlCol="0">
            <a:spAutoFit/>
          </a:bodyPr>
          <a:lstStyle/>
          <a:p>
            <a:pPr algn="l"/>
            <a:r>
              <a:rPr kumimoji="1" lang="en-US" altLang="ja-JP" sz="2000" dirty="0"/>
              <a:t>Components</a:t>
            </a:r>
            <a:r>
              <a:rPr kumimoji="1" lang="ja-JP" altLang="en-US" sz="2000" dirty="0"/>
              <a:t>・・・抵抗・キャパシタ </a:t>
            </a:r>
            <a:r>
              <a:rPr kumimoji="1" lang="en-US" altLang="ja-JP" sz="2000" dirty="0"/>
              <a:t>etc.</a:t>
            </a:r>
            <a:endParaRPr kumimoji="1" lang="ja-JP" altLang="en-US" sz="2000" dirty="0"/>
          </a:p>
        </p:txBody>
      </p:sp>
      <p:sp>
        <p:nvSpPr>
          <p:cNvPr id="36" name="テキスト ボックス 35">
            <a:extLst>
              <a:ext uri="{FF2B5EF4-FFF2-40B4-BE49-F238E27FC236}">
                <a16:creationId xmlns:a16="http://schemas.microsoft.com/office/drawing/2014/main" id="{8F1B4641-892B-4BD9-BFDE-C8642ADC4CEC}"/>
              </a:ext>
            </a:extLst>
          </p:cNvPr>
          <p:cNvSpPr txBox="1"/>
          <p:nvPr/>
        </p:nvSpPr>
        <p:spPr>
          <a:xfrm>
            <a:off x="6384163" y="5228108"/>
            <a:ext cx="4705134" cy="400110"/>
          </a:xfrm>
          <a:prstGeom prst="rect">
            <a:avLst/>
          </a:prstGeom>
          <a:noFill/>
        </p:spPr>
        <p:txBody>
          <a:bodyPr wrap="none" rtlCol="0">
            <a:spAutoFit/>
          </a:bodyPr>
          <a:lstStyle/>
          <a:p>
            <a:pPr algn="l"/>
            <a:r>
              <a:rPr kumimoji="1" lang="en-US" altLang="ja-JP" sz="2000" dirty="0"/>
              <a:t>Interfaces</a:t>
            </a:r>
            <a:r>
              <a:rPr kumimoji="1" lang="ja-JP" altLang="en-US" sz="2000" dirty="0"/>
              <a:t>　・・・モデル共通のコード</a:t>
            </a:r>
          </a:p>
        </p:txBody>
      </p:sp>
      <p:sp>
        <p:nvSpPr>
          <p:cNvPr id="39" name="テキスト ボックス 38">
            <a:extLst>
              <a:ext uri="{FF2B5EF4-FFF2-40B4-BE49-F238E27FC236}">
                <a16:creationId xmlns:a16="http://schemas.microsoft.com/office/drawing/2014/main" id="{6A31CD7D-4E90-4051-8F8B-5268038E887C}"/>
              </a:ext>
            </a:extLst>
          </p:cNvPr>
          <p:cNvSpPr txBox="1"/>
          <p:nvPr/>
        </p:nvSpPr>
        <p:spPr>
          <a:xfrm>
            <a:off x="6396510" y="5804773"/>
            <a:ext cx="4398961" cy="400110"/>
          </a:xfrm>
          <a:prstGeom prst="rect">
            <a:avLst/>
          </a:prstGeom>
          <a:noFill/>
        </p:spPr>
        <p:txBody>
          <a:bodyPr wrap="none" rtlCol="0">
            <a:spAutoFit/>
          </a:bodyPr>
          <a:lstStyle/>
          <a:p>
            <a:pPr algn="l"/>
            <a:r>
              <a:rPr kumimoji="1" lang="en-US" altLang="ja-JP" sz="2000" dirty="0"/>
              <a:t>Examples</a:t>
            </a:r>
            <a:r>
              <a:rPr kumimoji="1" lang="ja-JP" altLang="en-US" sz="2000" dirty="0"/>
              <a:t>　・・・モデルのサンプル</a:t>
            </a:r>
          </a:p>
        </p:txBody>
      </p:sp>
      <p:sp>
        <p:nvSpPr>
          <p:cNvPr id="41" name="正方形/長方形 40">
            <a:extLst>
              <a:ext uri="{FF2B5EF4-FFF2-40B4-BE49-F238E27FC236}">
                <a16:creationId xmlns:a16="http://schemas.microsoft.com/office/drawing/2014/main" id="{1109B5E4-86F2-45DB-8B40-724BB243268C}"/>
              </a:ext>
            </a:extLst>
          </p:cNvPr>
          <p:cNvSpPr/>
          <p:nvPr/>
        </p:nvSpPr>
        <p:spPr>
          <a:xfrm>
            <a:off x="6174087" y="2064305"/>
            <a:ext cx="5312474" cy="133476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2" name="正方形/長方形 41">
            <a:extLst>
              <a:ext uri="{FF2B5EF4-FFF2-40B4-BE49-F238E27FC236}">
                <a16:creationId xmlns:a16="http://schemas.microsoft.com/office/drawing/2014/main" id="{285E6B08-1F53-4726-9AC2-888DB6F52BF1}"/>
              </a:ext>
            </a:extLst>
          </p:cNvPr>
          <p:cNvSpPr/>
          <p:nvPr/>
        </p:nvSpPr>
        <p:spPr>
          <a:xfrm>
            <a:off x="6174086" y="3883237"/>
            <a:ext cx="4915210" cy="604033"/>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5" name="正方形/長方形 44">
            <a:extLst>
              <a:ext uri="{FF2B5EF4-FFF2-40B4-BE49-F238E27FC236}">
                <a16:creationId xmlns:a16="http://schemas.microsoft.com/office/drawing/2014/main" id="{D5C7D1E0-18B0-4EEA-A532-46978DE6038B}"/>
              </a:ext>
            </a:extLst>
          </p:cNvPr>
          <p:cNvSpPr/>
          <p:nvPr/>
        </p:nvSpPr>
        <p:spPr>
          <a:xfrm>
            <a:off x="6174086" y="5023146"/>
            <a:ext cx="4915210" cy="1389770"/>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6" name="テキスト ボックス 45">
            <a:extLst>
              <a:ext uri="{FF2B5EF4-FFF2-40B4-BE49-F238E27FC236}">
                <a16:creationId xmlns:a16="http://schemas.microsoft.com/office/drawing/2014/main" id="{D946E6E9-AC88-4A20-B167-8E9A048F1AD3}"/>
              </a:ext>
            </a:extLst>
          </p:cNvPr>
          <p:cNvSpPr txBox="1"/>
          <p:nvPr/>
        </p:nvSpPr>
        <p:spPr>
          <a:xfrm>
            <a:off x="5860818" y="1724319"/>
            <a:ext cx="3826689" cy="369332"/>
          </a:xfrm>
          <a:prstGeom prst="rect">
            <a:avLst/>
          </a:prstGeom>
          <a:noFill/>
        </p:spPr>
        <p:txBody>
          <a:bodyPr wrap="none" rtlCol="0">
            <a:spAutoFit/>
          </a:bodyPr>
          <a:lstStyle/>
          <a:p>
            <a:pPr algn="l"/>
            <a:r>
              <a:rPr kumimoji="1" lang="ja-JP" altLang="en-US" dirty="0">
                <a:solidFill>
                  <a:srgbClr val="FF0000"/>
                </a:solidFill>
              </a:rPr>
              <a:t>物理モデル</a:t>
            </a:r>
            <a:r>
              <a:rPr lang="en-US" altLang="ja-JP" dirty="0">
                <a:solidFill>
                  <a:srgbClr val="FF0000"/>
                </a:solidFill>
              </a:rPr>
              <a:t>(</a:t>
            </a:r>
            <a:r>
              <a:rPr lang="ja-JP" altLang="en-US" dirty="0">
                <a:solidFill>
                  <a:srgbClr val="FF0000"/>
                </a:solidFill>
              </a:rPr>
              <a:t>次スライド以降で詳述</a:t>
            </a:r>
            <a:r>
              <a:rPr lang="en-US" altLang="ja-JP" dirty="0">
                <a:solidFill>
                  <a:srgbClr val="FF0000"/>
                </a:solidFill>
              </a:rPr>
              <a:t>)</a:t>
            </a:r>
            <a:endParaRPr kumimoji="1" lang="ja-JP" altLang="en-US" dirty="0">
              <a:solidFill>
                <a:srgbClr val="FF0000"/>
              </a:solidFill>
            </a:endParaRPr>
          </a:p>
        </p:txBody>
      </p:sp>
      <p:sp>
        <p:nvSpPr>
          <p:cNvPr id="47" name="テキスト ボックス 46">
            <a:extLst>
              <a:ext uri="{FF2B5EF4-FFF2-40B4-BE49-F238E27FC236}">
                <a16:creationId xmlns:a16="http://schemas.microsoft.com/office/drawing/2014/main" id="{2FD95562-237D-4877-BAEA-241FA7AE2E64}"/>
              </a:ext>
            </a:extLst>
          </p:cNvPr>
          <p:cNvSpPr txBox="1"/>
          <p:nvPr/>
        </p:nvSpPr>
        <p:spPr>
          <a:xfrm>
            <a:off x="5860818" y="3552003"/>
            <a:ext cx="5262979" cy="369332"/>
          </a:xfrm>
          <a:prstGeom prst="rect">
            <a:avLst/>
          </a:prstGeom>
          <a:noFill/>
        </p:spPr>
        <p:txBody>
          <a:bodyPr wrap="none" rtlCol="0">
            <a:spAutoFit/>
          </a:bodyPr>
          <a:lstStyle/>
          <a:p>
            <a:pPr algn="l"/>
            <a:r>
              <a:rPr kumimoji="1" lang="ja-JP" altLang="en-US" dirty="0">
                <a:solidFill>
                  <a:srgbClr val="0070C0"/>
                </a:solidFill>
              </a:rPr>
              <a:t>特定の物理値を信号として出力するセンサモデル</a:t>
            </a:r>
          </a:p>
        </p:txBody>
      </p:sp>
      <p:sp>
        <p:nvSpPr>
          <p:cNvPr id="48" name="テキスト ボックス 47">
            <a:extLst>
              <a:ext uri="{FF2B5EF4-FFF2-40B4-BE49-F238E27FC236}">
                <a16:creationId xmlns:a16="http://schemas.microsoft.com/office/drawing/2014/main" id="{2D8FFBFA-525D-43E3-8896-7D4434F1FB6C}"/>
              </a:ext>
            </a:extLst>
          </p:cNvPr>
          <p:cNvSpPr txBox="1"/>
          <p:nvPr/>
        </p:nvSpPr>
        <p:spPr>
          <a:xfrm>
            <a:off x="5860818" y="4695303"/>
            <a:ext cx="4339650" cy="369332"/>
          </a:xfrm>
          <a:prstGeom prst="rect">
            <a:avLst/>
          </a:prstGeom>
          <a:noFill/>
        </p:spPr>
        <p:txBody>
          <a:bodyPr wrap="none" rtlCol="0">
            <a:spAutoFit/>
          </a:bodyPr>
          <a:lstStyle/>
          <a:p>
            <a:pPr algn="l"/>
            <a:r>
              <a:rPr kumimoji="1" lang="ja-JP" altLang="en-US" dirty="0">
                <a:solidFill>
                  <a:srgbClr val="00B050"/>
                </a:solidFill>
              </a:rPr>
              <a:t>ライブラリの整理や使用に役立つモデル</a:t>
            </a:r>
          </a:p>
        </p:txBody>
      </p:sp>
      <p:cxnSp>
        <p:nvCxnSpPr>
          <p:cNvPr id="49" name="直線矢印コネクタ 48">
            <a:extLst>
              <a:ext uri="{FF2B5EF4-FFF2-40B4-BE49-F238E27FC236}">
                <a16:creationId xmlns:a16="http://schemas.microsoft.com/office/drawing/2014/main" id="{28D502EA-8C21-4D46-A241-12DBD07378E7}"/>
              </a:ext>
            </a:extLst>
          </p:cNvPr>
          <p:cNvCxnSpPr>
            <a:cxnSpLocks/>
            <a:stCxn id="22" idx="3"/>
            <a:endCxn id="41" idx="1"/>
          </p:cNvCxnSpPr>
          <p:nvPr/>
        </p:nvCxnSpPr>
        <p:spPr>
          <a:xfrm flipV="1">
            <a:off x="4112473" y="2731686"/>
            <a:ext cx="2061614" cy="1419525"/>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08275D81-3E0F-4CC6-B6CB-9C42020F6947}"/>
              </a:ext>
            </a:extLst>
          </p:cNvPr>
          <p:cNvCxnSpPr>
            <a:cxnSpLocks/>
            <a:stCxn id="21" idx="3"/>
            <a:endCxn id="41" idx="1"/>
          </p:cNvCxnSpPr>
          <p:nvPr/>
        </p:nvCxnSpPr>
        <p:spPr>
          <a:xfrm flipV="1">
            <a:off x="4112474" y="2731686"/>
            <a:ext cx="2061613" cy="391766"/>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9D0CC532-8B12-4515-A832-22FFE69330FA}"/>
              </a:ext>
            </a:extLst>
          </p:cNvPr>
          <p:cNvCxnSpPr>
            <a:cxnSpLocks/>
            <a:stCxn id="30" idx="3"/>
            <a:endCxn id="42" idx="1"/>
          </p:cNvCxnSpPr>
          <p:nvPr/>
        </p:nvCxnSpPr>
        <p:spPr>
          <a:xfrm>
            <a:off x="4112471" y="3637331"/>
            <a:ext cx="2061615" cy="547923"/>
          </a:xfrm>
          <a:prstGeom prst="straightConnector1">
            <a:avLst/>
          </a:prstGeom>
          <a:ln w="28575">
            <a:solidFill>
              <a:srgbClr val="0070C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10746198-3FA7-43CD-951C-6E5FACCE1671}"/>
              </a:ext>
            </a:extLst>
          </p:cNvPr>
          <p:cNvCxnSpPr>
            <a:cxnSpLocks/>
            <a:stCxn id="37" idx="3"/>
            <a:endCxn id="45" idx="1"/>
          </p:cNvCxnSpPr>
          <p:nvPr/>
        </p:nvCxnSpPr>
        <p:spPr>
          <a:xfrm>
            <a:off x="4112470" y="2606152"/>
            <a:ext cx="2061616" cy="3111879"/>
          </a:xfrm>
          <a:prstGeom prst="straightConnector1">
            <a:avLst/>
          </a:prstGeom>
          <a:ln w="28575">
            <a:solidFill>
              <a:srgbClr val="00B05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F4A90C09-9FDF-4415-9207-CE80614F1FBD}"/>
              </a:ext>
            </a:extLst>
          </p:cNvPr>
          <p:cNvCxnSpPr>
            <a:cxnSpLocks/>
            <a:stCxn id="38" idx="3"/>
            <a:endCxn id="45" idx="1"/>
          </p:cNvCxnSpPr>
          <p:nvPr/>
        </p:nvCxnSpPr>
        <p:spPr>
          <a:xfrm flipV="1">
            <a:off x="4139248" y="5718031"/>
            <a:ext cx="2034838" cy="445361"/>
          </a:xfrm>
          <a:prstGeom prst="straightConnector1">
            <a:avLst/>
          </a:prstGeom>
          <a:ln w="28575">
            <a:solidFill>
              <a:srgbClr val="00B05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A134FD20-F3C3-4BA9-B116-C75CF91308C4}"/>
              </a:ext>
            </a:extLst>
          </p:cNvPr>
          <p:cNvSpPr txBox="1"/>
          <p:nvPr/>
        </p:nvSpPr>
        <p:spPr>
          <a:xfrm>
            <a:off x="5860818" y="1215020"/>
            <a:ext cx="1415772" cy="461665"/>
          </a:xfrm>
          <a:prstGeom prst="rect">
            <a:avLst/>
          </a:prstGeom>
          <a:noFill/>
        </p:spPr>
        <p:txBody>
          <a:bodyPr wrap="none" rtlCol="0">
            <a:spAutoFit/>
          </a:bodyPr>
          <a:lstStyle/>
          <a:p>
            <a:pPr algn="l"/>
            <a:r>
              <a:rPr lang="ja-JP" altLang="en-US" sz="2400" u="sng" dirty="0"/>
              <a:t>基本構成</a:t>
            </a:r>
            <a:endParaRPr kumimoji="1" lang="ja-JP" altLang="en-US" sz="2400" u="sng" dirty="0"/>
          </a:p>
        </p:txBody>
      </p:sp>
    </p:spTree>
    <p:extLst>
      <p:ext uri="{BB962C8B-B14F-4D97-AF65-F5344CB8AC3E}">
        <p14:creationId xmlns:p14="http://schemas.microsoft.com/office/powerpoint/2010/main" val="16093324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3585918"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典型的な物理モデル</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31</a:t>
            </a:fld>
            <a:endParaRPr kumimoji="1" lang="ja-JP" altLang="en-US"/>
          </a:p>
        </p:txBody>
      </p:sp>
      <p:sp>
        <p:nvSpPr>
          <p:cNvPr id="22" name="テキスト ボックス 21">
            <a:extLst>
              <a:ext uri="{FF2B5EF4-FFF2-40B4-BE49-F238E27FC236}">
                <a16:creationId xmlns:a16="http://schemas.microsoft.com/office/drawing/2014/main" id="{BFDA5482-5C45-4B06-9AB5-E53752157C1B}"/>
              </a:ext>
            </a:extLst>
          </p:cNvPr>
          <p:cNvSpPr txBox="1"/>
          <p:nvPr/>
        </p:nvSpPr>
        <p:spPr>
          <a:xfrm>
            <a:off x="461693" y="1907970"/>
            <a:ext cx="3976518" cy="646331"/>
          </a:xfrm>
          <a:prstGeom prst="rect">
            <a:avLst/>
          </a:prstGeom>
          <a:noFill/>
        </p:spPr>
        <p:txBody>
          <a:bodyPr wrap="square" rtlCol="0">
            <a:spAutoFit/>
          </a:bodyPr>
          <a:lstStyle/>
          <a:p>
            <a:r>
              <a:rPr lang="ja-JP" altLang="en-US" dirty="0"/>
              <a:t>ソース・・・ポテンシャルあるいはフローを境界条件として与える</a:t>
            </a:r>
            <a:endParaRPr lang="en-US" altLang="ja-JP" dirty="0"/>
          </a:p>
        </p:txBody>
      </p:sp>
      <p:sp>
        <p:nvSpPr>
          <p:cNvPr id="24" name="テキスト ボックス 23">
            <a:extLst>
              <a:ext uri="{FF2B5EF4-FFF2-40B4-BE49-F238E27FC236}">
                <a16:creationId xmlns:a16="http://schemas.microsoft.com/office/drawing/2014/main" id="{D13ABBC6-3AA3-4A05-B972-3039DDD53F4C}"/>
              </a:ext>
            </a:extLst>
          </p:cNvPr>
          <p:cNvSpPr txBox="1"/>
          <p:nvPr/>
        </p:nvSpPr>
        <p:spPr>
          <a:xfrm>
            <a:off x="464519" y="3044574"/>
            <a:ext cx="3877985" cy="369332"/>
          </a:xfrm>
          <a:prstGeom prst="rect">
            <a:avLst/>
          </a:prstGeom>
          <a:noFill/>
        </p:spPr>
        <p:txBody>
          <a:bodyPr wrap="none" rtlCol="0">
            <a:spAutoFit/>
          </a:bodyPr>
          <a:lstStyle/>
          <a:p>
            <a:pPr algn="l"/>
            <a:r>
              <a:rPr kumimoji="1" lang="ja-JP" altLang="en-US" dirty="0"/>
              <a:t>抵抗・・・物理量の通り易さを表す</a:t>
            </a:r>
            <a:endParaRPr kumimoji="1" lang="en-US" altLang="ja-JP" dirty="0"/>
          </a:p>
        </p:txBody>
      </p:sp>
      <p:pic>
        <p:nvPicPr>
          <p:cNvPr id="35" name="図 34">
            <a:extLst>
              <a:ext uri="{FF2B5EF4-FFF2-40B4-BE49-F238E27FC236}">
                <a16:creationId xmlns:a16="http://schemas.microsoft.com/office/drawing/2014/main" id="{C85347AD-B073-4200-9848-62A1AEC2464B}"/>
              </a:ext>
            </a:extLst>
          </p:cNvPr>
          <p:cNvPicPr>
            <a:picLocks noChangeAspect="1"/>
          </p:cNvPicPr>
          <p:nvPr/>
        </p:nvPicPr>
        <p:blipFill rotWithShape="1">
          <a:blip r:embed="rId2"/>
          <a:srcRect r="67863"/>
          <a:stretch/>
        </p:blipFill>
        <p:spPr>
          <a:xfrm>
            <a:off x="6182128" y="1415109"/>
            <a:ext cx="1026806" cy="1002083"/>
          </a:xfrm>
          <a:prstGeom prst="rect">
            <a:avLst/>
          </a:prstGeom>
        </p:spPr>
      </p:pic>
      <p:sp>
        <p:nvSpPr>
          <p:cNvPr id="38" name="テキスト ボックス 37">
            <a:extLst>
              <a:ext uri="{FF2B5EF4-FFF2-40B4-BE49-F238E27FC236}">
                <a16:creationId xmlns:a16="http://schemas.microsoft.com/office/drawing/2014/main" id="{C607FED9-67B3-423B-8692-FF0A39C72DF2}"/>
              </a:ext>
            </a:extLst>
          </p:cNvPr>
          <p:cNvSpPr txBox="1"/>
          <p:nvPr/>
        </p:nvSpPr>
        <p:spPr>
          <a:xfrm>
            <a:off x="6430662" y="2414779"/>
            <a:ext cx="543739" cy="307777"/>
          </a:xfrm>
          <a:prstGeom prst="rect">
            <a:avLst/>
          </a:prstGeom>
          <a:noFill/>
        </p:spPr>
        <p:txBody>
          <a:bodyPr wrap="none" rtlCol="0">
            <a:spAutoFit/>
          </a:bodyPr>
          <a:lstStyle/>
          <a:p>
            <a:pPr algn="l"/>
            <a:r>
              <a:rPr kumimoji="1" lang="ja-JP" altLang="en-US" sz="1400" dirty="0"/>
              <a:t>電源</a:t>
            </a:r>
          </a:p>
        </p:txBody>
      </p:sp>
      <p:pic>
        <p:nvPicPr>
          <p:cNvPr id="39" name="図 38">
            <a:extLst>
              <a:ext uri="{FF2B5EF4-FFF2-40B4-BE49-F238E27FC236}">
                <a16:creationId xmlns:a16="http://schemas.microsoft.com/office/drawing/2014/main" id="{6DB12B12-3236-4F2C-91CA-DC164105BBE7}"/>
              </a:ext>
            </a:extLst>
          </p:cNvPr>
          <p:cNvPicPr>
            <a:picLocks noChangeAspect="1"/>
          </p:cNvPicPr>
          <p:nvPr/>
        </p:nvPicPr>
        <p:blipFill>
          <a:blip r:embed="rId3"/>
          <a:stretch>
            <a:fillRect/>
          </a:stretch>
        </p:blipFill>
        <p:spPr>
          <a:xfrm>
            <a:off x="8269396" y="1694096"/>
            <a:ext cx="771061" cy="708260"/>
          </a:xfrm>
          <a:prstGeom prst="rect">
            <a:avLst/>
          </a:prstGeom>
        </p:spPr>
      </p:pic>
      <p:sp>
        <p:nvSpPr>
          <p:cNvPr id="40" name="テキスト ボックス 39">
            <a:extLst>
              <a:ext uri="{FF2B5EF4-FFF2-40B4-BE49-F238E27FC236}">
                <a16:creationId xmlns:a16="http://schemas.microsoft.com/office/drawing/2014/main" id="{8044023F-1FAE-412C-BEA6-9A9B0807C7EA}"/>
              </a:ext>
            </a:extLst>
          </p:cNvPr>
          <p:cNvSpPr txBox="1"/>
          <p:nvPr/>
        </p:nvSpPr>
        <p:spPr>
          <a:xfrm>
            <a:off x="8200864" y="2414779"/>
            <a:ext cx="902811" cy="307777"/>
          </a:xfrm>
          <a:prstGeom prst="rect">
            <a:avLst/>
          </a:prstGeom>
          <a:noFill/>
        </p:spPr>
        <p:txBody>
          <a:bodyPr wrap="none" rtlCol="0">
            <a:spAutoFit/>
          </a:bodyPr>
          <a:lstStyle/>
          <a:p>
            <a:pPr algn="l"/>
            <a:r>
              <a:rPr kumimoji="1" lang="ja-JP" altLang="en-US" sz="1400" dirty="0"/>
              <a:t>温度定義</a:t>
            </a:r>
          </a:p>
        </p:txBody>
      </p:sp>
      <p:pic>
        <p:nvPicPr>
          <p:cNvPr id="41" name="図 40">
            <a:extLst>
              <a:ext uri="{FF2B5EF4-FFF2-40B4-BE49-F238E27FC236}">
                <a16:creationId xmlns:a16="http://schemas.microsoft.com/office/drawing/2014/main" id="{1D604DF8-468E-41DB-8697-505F0845774F}"/>
              </a:ext>
            </a:extLst>
          </p:cNvPr>
          <p:cNvPicPr>
            <a:picLocks noChangeAspect="1"/>
          </p:cNvPicPr>
          <p:nvPr/>
        </p:nvPicPr>
        <p:blipFill>
          <a:blip r:embed="rId4"/>
          <a:stretch>
            <a:fillRect/>
          </a:stretch>
        </p:blipFill>
        <p:spPr>
          <a:xfrm>
            <a:off x="10228791" y="1647632"/>
            <a:ext cx="796500" cy="836727"/>
          </a:xfrm>
          <a:prstGeom prst="rect">
            <a:avLst/>
          </a:prstGeom>
        </p:spPr>
      </p:pic>
      <p:sp>
        <p:nvSpPr>
          <p:cNvPr id="42" name="テキスト ボックス 41">
            <a:extLst>
              <a:ext uri="{FF2B5EF4-FFF2-40B4-BE49-F238E27FC236}">
                <a16:creationId xmlns:a16="http://schemas.microsoft.com/office/drawing/2014/main" id="{DE1B752D-A0BC-436D-B1EC-E069E37C7898}"/>
              </a:ext>
            </a:extLst>
          </p:cNvPr>
          <p:cNvSpPr txBox="1"/>
          <p:nvPr/>
        </p:nvSpPr>
        <p:spPr>
          <a:xfrm>
            <a:off x="9983787" y="2445323"/>
            <a:ext cx="1261884" cy="307777"/>
          </a:xfrm>
          <a:prstGeom prst="rect">
            <a:avLst/>
          </a:prstGeom>
          <a:noFill/>
        </p:spPr>
        <p:txBody>
          <a:bodyPr wrap="none" rtlCol="0">
            <a:spAutoFit/>
          </a:bodyPr>
          <a:lstStyle/>
          <a:p>
            <a:pPr algn="l"/>
            <a:r>
              <a:rPr kumimoji="1" lang="ja-JP" altLang="en-US" sz="1400" dirty="0"/>
              <a:t>質量流量定義</a:t>
            </a:r>
          </a:p>
        </p:txBody>
      </p:sp>
      <p:pic>
        <p:nvPicPr>
          <p:cNvPr id="43" name="図 42">
            <a:extLst>
              <a:ext uri="{FF2B5EF4-FFF2-40B4-BE49-F238E27FC236}">
                <a16:creationId xmlns:a16="http://schemas.microsoft.com/office/drawing/2014/main" id="{BB0370C2-0BC8-40F8-8725-B84DE1CFE728}"/>
              </a:ext>
            </a:extLst>
          </p:cNvPr>
          <p:cNvPicPr>
            <a:picLocks noChangeAspect="1"/>
          </p:cNvPicPr>
          <p:nvPr/>
        </p:nvPicPr>
        <p:blipFill>
          <a:blip r:embed="rId5"/>
          <a:stretch>
            <a:fillRect/>
          </a:stretch>
        </p:blipFill>
        <p:spPr>
          <a:xfrm>
            <a:off x="6252631" y="2943963"/>
            <a:ext cx="906302" cy="708203"/>
          </a:xfrm>
          <a:prstGeom prst="rect">
            <a:avLst/>
          </a:prstGeom>
        </p:spPr>
      </p:pic>
      <p:sp>
        <p:nvSpPr>
          <p:cNvPr id="44" name="テキスト ボックス 43">
            <a:extLst>
              <a:ext uri="{FF2B5EF4-FFF2-40B4-BE49-F238E27FC236}">
                <a16:creationId xmlns:a16="http://schemas.microsoft.com/office/drawing/2014/main" id="{B48F04EE-BEE9-4737-8F1F-E1E9F9FEF7CB}"/>
              </a:ext>
            </a:extLst>
          </p:cNvPr>
          <p:cNvSpPr txBox="1"/>
          <p:nvPr/>
        </p:nvSpPr>
        <p:spPr>
          <a:xfrm>
            <a:off x="6433488" y="3616662"/>
            <a:ext cx="543739" cy="307777"/>
          </a:xfrm>
          <a:prstGeom prst="rect">
            <a:avLst/>
          </a:prstGeom>
          <a:noFill/>
        </p:spPr>
        <p:txBody>
          <a:bodyPr wrap="none" rtlCol="0">
            <a:spAutoFit/>
          </a:bodyPr>
          <a:lstStyle/>
          <a:p>
            <a:pPr algn="l"/>
            <a:r>
              <a:rPr kumimoji="1" lang="ja-JP" altLang="en-US" sz="1400" dirty="0"/>
              <a:t>抵抗</a:t>
            </a:r>
          </a:p>
        </p:txBody>
      </p:sp>
      <p:pic>
        <p:nvPicPr>
          <p:cNvPr id="45" name="図 44">
            <a:extLst>
              <a:ext uri="{FF2B5EF4-FFF2-40B4-BE49-F238E27FC236}">
                <a16:creationId xmlns:a16="http://schemas.microsoft.com/office/drawing/2014/main" id="{4123F5C3-500B-4D5F-9551-1492314B9A1A}"/>
              </a:ext>
            </a:extLst>
          </p:cNvPr>
          <p:cNvPicPr>
            <a:picLocks noChangeAspect="1"/>
          </p:cNvPicPr>
          <p:nvPr/>
        </p:nvPicPr>
        <p:blipFill>
          <a:blip r:embed="rId6"/>
          <a:stretch>
            <a:fillRect/>
          </a:stretch>
        </p:blipFill>
        <p:spPr>
          <a:xfrm>
            <a:off x="8203057" y="2899369"/>
            <a:ext cx="909389" cy="580198"/>
          </a:xfrm>
          <a:prstGeom prst="rect">
            <a:avLst/>
          </a:prstGeom>
        </p:spPr>
      </p:pic>
      <p:sp>
        <p:nvSpPr>
          <p:cNvPr id="47" name="テキスト ボックス 46">
            <a:extLst>
              <a:ext uri="{FF2B5EF4-FFF2-40B4-BE49-F238E27FC236}">
                <a16:creationId xmlns:a16="http://schemas.microsoft.com/office/drawing/2014/main" id="{E74C333F-C07B-4413-9066-1BBAE85E14B8}"/>
              </a:ext>
            </a:extLst>
          </p:cNvPr>
          <p:cNvSpPr txBox="1"/>
          <p:nvPr/>
        </p:nvSpPr>
        <p:spPr>
          <a:xfrm>
            <a:off x="8298287" y="3616662"/>
            <a:ext cx="723275" cy="307777"/>
          </a:xfrm>
          <a:prstGeom prst="rect">
            <a:avLst/>
          </a:prstGeom>
          <a:noFill/>
        </p:spPr>
        <p:txBody>
          <a:bodyPr wrap="none" rtlCol="0">
            <a:spAutoFit/>
          </a:bodyPr>
          <a:lstStyle/>
          <a:p>
            <a:pPr algn="l"/>
            <a:r>
              <a:rPr kumimoji="1" lang="ja-JP" altLang="en-US" sz="1400" dirty="0"/>
              <a:t>熱抵抗</a:t>
            </a:r>
          </a:p>
        </p:txBody>
      </p:sp>
      <p:pic>
        <p:nvPicPr>
          <p:cNvPr id="48" name="図 47">
            <a:extLst>
              <a:ext uri="{FF2B5EF4-FFF2-40B4-BE49-F238E27FC236}">
                <a16:creationId xmlns:a16="http://schemas.microsoft.com/office/drawing/2014/main" id="{E4F70A46-6C05-4995-89F2-0CBA96216635}"/>
              </a:ext>
            </a:extLst>
          </p:cNvPr>
          <p:cNvPicPr>
            <a:picLocks noChangeAspect="1"/>
          </p:cNvPicPr>
          <p:nvPr/>
        </p:nvPicPr>
        <p:blipFill>
          <a:blip r:embed="rId7"/>
          <a:stretch>
            <a:fillRect/>
          </a:stretch>
        </p:blipFill>
        <p:spPr>
          <a:xfrm>
            <a:off x="10332828" y="3035222"/>
            <a:ext cx="594080" cy="551897"/>
          </a:xfrm>
          <a:prstGeom prst="rect">
            <a:avLst/>
          </a:prstGeom>
        </p:spPr>
      </p:pic>
      <p:sp>
        <p:nvSpPr>
          <p:cNvPr id="49" name="テキスト ボックス 48">
            <a:extLst>
              <a:ext uri="{FF2B5EF4-FFF2-40B4-BE49-F238E27FC236}">
                <a16:creationId xmlns:a16="http://schemas.microsoft.com/office/drawing/2014/main" id="{7D989C7D-6EEA-472F-B6CC-E22436E3167C}"/>
              </a:ext>
            </a:extLst>
          </p:cNvPr>
          <p:cNvSpPr txBox="1"/>
          <p:nvPr/>
        </p:nvSpPr>
        <p:spPr>
          <a:xfrm>
            <a:off x="10270402" y="3647206"/>
            <a:ext cx="723275" cy="307777"/>
          </a:xfrm>
          <a:prstGeom prst="rect">
            <a:avLst/>
          </a:prstGeom>
          <a:noFill/>
        </p:spPr>
        <p:txBody>
          <a:bodyPr wrap="none" rtlCol="0">
            <a:spAutoFit/>
          </a:bodyPr>
          <a:lstStyle/>
          <a:p>
            <a:pPr algn="l"/>
            <a:r>
              <a:rPr kumimoji="1" lang="ja-JP" altLang="en-US" sz="1400" dirty="0"/>
              <a:t>パイプ</a:t>
            </a:r>
            <a:endParaRPr kumimoji="1" lang="en-US" altLang="ja-JP" sz="1400" dirty="0"/>
          </a:p>
        </p:txBody>
      </p:sp>
      <p:sp>
        <p:nvSpPr>
          <p:cNvPr id="27" name="テキスト ボックス 26">
            <a:extLst>
              <a:ext uri="{FF2B5EF4-FFF2-40B4-BE49-F238E27FC236}">
                <a16:creationId xmlns:a16="http://schemas.microsoft.com/office/drawing/2014/main" id="{A4DFF5D2-0928-44A9-9DCD-D4E857D846A0}"/>
              </a:ext>
            </a:extLst>
          </p:cNvPr>
          <p:cNvSpPr txBox="1"/>
          <p:nvPr/>
        </p:nvSpPr>
        <p:spPr>
          <a:xfrm>
            <a:off x="671107" y="755259"/>
            <a:ext cx="11111122" cy="830997"/>
          </a:xfrm>
          <a:prstGeom prst="rect">
            <a:avLst/>
          </a:prstGeom>
          <a:noFill/>
        </p:spPr>
        <p:txBody>
          <a:bodyPr wrap="square" rtlCol="0">
            <a:spAutoFit/>
          </a:bodyPr>
          <a:lstStyle/>
          <a:p>
            <a:r>
              <a:rPr lang="ja-JP" altLang="en-US" sz="2400" dirty="0"/>
              <a:t>様々な物理ドメインに共通する挙動を以下のようにグループ化して把握するとどのライブラリも似たような考え方で使いこなすことが出来ます。</a:t>
            </a:r>
            <a:endParaRPr lang="en-US" altLang="ja-JP" sz="2400" dirty="0"/>
          </a:p>
        </p:txBody>
      </p:sp>
      <p:sp>
        <p:nvSpPr>
          <p:cNvPr id="32" name="テキスト ボックス 31">
            <a:extLst>
              <a:ext uri="{FF2B5EF4-FFF2-40B4-BE49-F238E27FC236}">
                <a16:creationId xmlns:a16="http://schemas.microsoft.com/office/drawing/2014/main" id="{665D430A-3914-4FD0-BAB5-977BCA0B1B70}"/>
              </a:ext>
            </a:extLst>
          </p:cNvPr>
          <p:cNvSpPr txBox="1"/>
          <p:nvPr/>
        </p:nvSpPr>
        <p:spPr>
          <a:xfrm>
            <a:off x="461693" y="5665303"/>
            <a:ext cx="5442516" cy="369332"/>
          </a:xfrm>
          <a:prstGeom prst="rect">
            <a:avLst/>
          </a:prstGeom>
          <a:noFill/>
        </p:spPr>
        <p:txBody>
          <a:bodyPr wrap="none" rtlCol="0">
            <a:spAutoFit/>
          </a:bodyPr>
          <a:lstStyle/>
          <a:p>
            <a:pPr algn="l"/>
            <a:r>
              <a:rPr kumimoji="1" lang="ja-JP" altLang="en-US" dirty="0"/>
              <a:t>インダクタンス・・・物理量の遅れ</a:t>
            </a:r>
            <a:r>
              <a:rPr kumimoji="1" lang="en-US" altLang="ja-JP" dirty="0"/>
              <a:t>(</a:t>
            </a:r>
            <a:r>
              <a:rPr kumimoji="1" lang="ja-JP" altLang="en-US" dirty="0"/>
              <a:t>応答性</a:t>
            </a:r>
            <a:r>
              <a:rPr kumimoji="1" lang="en-US" altLang="ja-JP" dirty="0"/>
              <a:t>)</a:t>
            </a:r>
            <a:r>
              <a:rPr kumimoji="1" lang="ja-JP" altLang="en-US" dirty="0"/>
              <a:t>を表す</a:t>
            </a:r>
            <a:endParaRPr kumimoji="1" lang="en-US" altLang="ja-JP" dirty="0"/>
          </a:p>
        </p:txBody>
      </p:sp>
      <p:pic>
        <p:nvPicPr>
          <p:cNvPr id="7" name="図 6">
            <a:extLst>
              <a:ext uri="{FF2B5EF4-FFF2-40B4-BE49-F238E27FC236}">
                <a16:creationId xmlns:a16="http://schemas.microsoft.com/office/drawing/2014/main" id="{F28FC9C7-AB2F-4250-9774-40042103CA4A}"/>
              </a:ext>
            </a:extLst>
          </p:cNvPr>
          <p:cNvPicPr>
            <a:picLocks noChangeAspect="1"/>
          </p:cNvPicPr>
          <p:nvPr/>
        </p:nvPicPr>
        <p:blipFill>
          <a:blip r:embed="rId8"/>
          <a:stretch>
            <a:fillRect/>
          </a:stretch>
        </p:blipFill>
        <p:spPr>
          <a:xfrm>
            <a:off x="6312678" y="5569589"/>
            <a:ext cx="750856" cy="577122"/>
          </a:xfrm>
          <a:prstGeom prst="rect">
            <a:avLst/>
          </a:prstGeom>
        </p:spPr>
      </p:pic>
      <p:sp>
        <p:nvSpPr>
          <p:cNvPr id="10" name="正方形/長方形 9">
            <a:extLst>
              <a:ext uri="{FF2B5EF4-FFF2-40B4-BE49-F238E27FC236}">
                <a16:creationId xmlns:a16="http://schemas.microsoft.com/office/drawing/2014/main" id="{CE61D9EB-152E-455F-BF54-DCB9ACAC5803}"/>
              </a:ext>
            </a:extLst>
          </p:cNvPr>
          <p:cNvSpPr/>
          <p:nvPr/>
        </p:nvSpPr>
        <p:spPr>
          <a:xfrm>
            <a:off x="8339667" y="5698067"/>
            <a:ext cx="679069" cy="5189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rPr>
              <a:t>該当無し</a:t>
            </a:r>
          </a:p>
        </p:txBody>
      </p:sp>
      <p:sp>
        <p:nvSpPr>
          <p:cNvPr id="50" name="正方形/長方形 49">
            <a:extLst>
              <a:ext uri="{FF2B5EF4-FFF2-40B4-BE49-F238E27FC236}">
                <a16:creationId xmlns:a16="http://schemas.microsoft.com/office/drawing/2014/main" id="{A8BAEBC9-2885-4AB3-A1ED-3CD97DBE0ED9}"/>
              </a:ext>
            </a:extLst>
          </p:cNvPr>
          <p:cNvSpPr/>
          <p:nvPr/>
        </p:nvSpPr>
        <p:spPr>
          <a:xfrm>
            <a:off x="10195105" y="5706801"/>
            <a:ext cx="933889" cy="518974"/>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流体慣性</a:t>
            </a:r>
          </a:p>
        </p:txBody>
      </p:sp>
      <p:sp>
        <p:nvSpPr>
          <p:cNvPr id="51" name="テキスト ボックス 50">
            <a:extLst>
              <a:ext uri="{FF2B5EF4-FFF2-40B4-BE49-F238E27FC236}">
                <a16:creationId xmlns:a16="http://schemas.microsoft.com/office/drawing/2014/main" id="{1847ED5C-2D61-4E01-9F64-BF23BCF90ABD}"/>
              </a:ext>
            </a:extLst>
          </p:cNvPr>
          <p:cNvSpPr txBox="1"/>
          <p:nvPr/>
        </p:nvSpPr>
        <p:spPr>
          <a:xfrm>
            <a:off x="6340434" y="6274459"/>
            <a:ext cx="723275" cy="307777"/>
          </a:xfrm>
          <a:prstGeom prst="rect">
            <a:avLst/>
          </a:prstGeom>
          <a:noFill/>
        </p:spPr>
        <p:txBody>
          <a:bodyPr wrap="none" rtlCol="0">
            <a:spAutoFit/>
          </a:bodyPr>
          <a:lstStyle/>
          <a:p>
            <a:pPr algn="l"/>
            <a:r>
              <a:rPr kumimoji="1" lang="ja-JP" altLang="en-US" sz="1400" dirty="0"/>
              <a:t>コイル</a:t>
            </a:r>
          </a:p>
        </p:txBody>
      </p:sp>
      <mc:AlternateContent xmlns:mc="http://schemas.openxmlformats.org/markup-compatibility/2006" xmlns:a14="http://schemas.microsoft.com/office/drawing/2010/main">
        <mc:Choice Requires="a14">
          <p:sp>
            <p:nvSpPr>
              <p:cNvPr id="53" name="テキスト ボックス 4">
                <a:extLst>
                  <a:ext uri="{FF2B5EF4-FFF2-40B4-BE49-F238E27FC236}">
                    <a16:creationId xmlns:a16="http://schemas.microsoft.com/office/drawing/2014/main" id="{8028E4C0-9FA1-4103-90AD-C839E7225012}"/>
                  </a:ext>
                </a:extLst>
              </p:cNvPr>
              <p:cNvSpPr txBox="1"/>
              <p:nvPr/>
            </p:nvSpPr>
            <p:spPr>
              <a:xfrm>
                <a:off x="2278357" y="3379109"/>
                <a:ext cx="1612774" cy="276999"/>
              </a:xfrm>
              <a:prstGeom prst="rect">
                <a:avLst/>
              </a:prstGeom>
              <a:solidFill>
                <a:schemeClr val="accent6">
                  <a:lumMod val="20000"/>
                  <a:lumOff val="80000"/>
                </a:schemeClr>
              </a:solid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𝑓</m:t>
                      </m:r>
                      <m:r>
                        <a:rPr kumimoji="1" lang="en-US" altLang="ja-JP" sz="1800" i="1">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a:latin typeface="Cambria Math" panose="02040503050406030204" pitchFamily="18" charset="0"/>
                            </a:rPr>
                            <m:t>𝛼</m:t>
                          </m:r>
                        </m:e>
                        <m:sub>
                          <m:r>
                            <a:rPr kumimoji="1" lang="en-US" altLang="ja-JP" sz="1800" b="0" i="1" smtClean="0">
                              <a:latin typeface="Cambria Math" panose="02040503050406030204" pitchFamily="18" charset="0"/>
                            </a:rPr>
                            <m:t>1</m:t>
                          </m:r>
                        </m:sub>
                      </m:sSub>
                      <m:r>
                        <a:rPr kumimoji="1" lang="en-US" altLang="ja-JP" sz="1800" b="0" i="1">
                          <a:latin typeface="Cambria Math" panose="02040503050406030204" pitchFamily="18" charset="0"/>
                          <a:ea typeface="Cambria Math" panose="02040503050406030204" pitchFamily="18" charset="0"/>
                        </a:rPr>
                        <m:t>∆</m:t>
                      </m:r>
                      <m:r>
                        <a:rPr kumimoji="1" lang="en-US" altLang="ja-JP" sz="1800" b="0" i="1">
                          <a:latin typeface="Cambria Math" panose="02040503050406030204" pitchFamily="18" charset="0"/>
                          <a:ea typeface="Cambria Math" panose="02040503050406030204" pitchFamily="18" charset="0"/>
                        </a:rPr>
                        <m:t>𝑃</m:t>
                      </m:r>
                    </m:oMath>
                  </m:oMathPara>
                </a14:m>
                <a:endParaRPr kumimoji="1" lang="ja-JP" altLang="en-US" sz="1800" dirty="0"/>
              </a:p>
            </p:txBody>
          </p:sp>
        </mc:Choice>
        <mc:Fallback xmlns="">
          <p:sp>
            <p:nvSpPr>
              <p:cNvPr id="53" name="テキスト ボックス 4">
                <a:extLst>
                  <a:ext uri="{FF2B5EF4-FFF2-40B4-BE49-F238E27FC236}">
                    <a16:creationId xmlns:a16="http://schemas.microsoft.com/office/drawing/2014/main" id="{8028E4C0-9FA1-4103-90AD-C839E7225012}"/>
                  </a:ext>
                </a:extLst>
              </p:cNvPr>
              <p:cNvSpPr txBox="1">
                <a:spLocks noRot="1" noChangeAspect="1" noMove="1" noResize="1" noEditPoints="1" noAdjustHandles="1" noChangeArrowheads="1" noChangeShapeType="1" noTextEdit="1"/>
              </p:cNvSpPr>
              <p:nvPr/>
            </p:nvSpPr>
            <p:spPr>
              <a:xfrm>
                <a:off x="2278357" y="3379109"/>
                <a:ext cx="1612774" cy="276999"/>
              </a:xfrm>
              <a:prstGeom prst="rect">
                <a:avLst/>
              </a:prstGeom>
              <a:blipFill>
                <a:blip r:embed="rId9"/>
                <a:stretch>
                  <a:fillRect t="-2174" b="-32609"/>
                </a:stretch>
              </a:blipFill>
            </p:spPr>
            <p:txBody>
              <a:bodyPr/>
              <a:lstStyle/>
              <a:p>
                <a:r>
                  <a:rPr lang="ja-JP" altLang="en-US">
                    <a:noFill/>
                  </a:rPr>
                  <a:t> </a:t>
                </a:r>
              </a:p>
            </p:txBody>
          </p:sp>
        </mc:Fallback>
      </mc:AlternateContent>
      <p:sp>
        <p:nvSpPr>
          <p:cNvPr id="54" name="テキスト ボックス 53">
            <a:extLst>
              <a:ext uri="{FF2B5EF4-FFF2-40B4-BE49-F238E27FC236}">
                <a16:creationId xmlns:a16="http://schemas.microsoft.com/office/drawing/2014/main" id="{84064552-9751-4EFD-A5DE-0E7AE620043D}"/>
              </a:ext>
            </a:extLst>
          </p:cNvPr>
          <p:cNvSpPr txBox="1"/>
          <p:nvPr/>
        </p:nvSpPr>
        <p:spPr>
          <a:xfrm>
            <a:off x="448622" y="4404889"/>
            <a:ext cx="3877985" cy="369332"/>
          </a:xfrm>
          <a:prstGeom prst="rect">
            <a:avLst/>
          </a:prstGeom>
          <a:noFill/>
        </p:spPr>
        <p:txBody>
          <a:bodyPr wrap="none" rtlCol="0">
            <a:spAutoFit/>
          </a:bodyPr>
          <a:lstStyle/>
          <a:p>
            <a:r>
              <a:rPr lang="ja-JP" altLang="en-US" dirty="0"/>
              <a:t>キャパシタ・・・物理量をため込む</a:t>
            </a:r>
          </a:p>
        </p:txBody>
      </p:sp>
      <p:pic>
        <p:nvPicPr>
          <p:cNvPr id="55" name="図 54">
            <a:extLst>
              <a:ext uri="{FF2B5EF4-FFF2-40B4-BE49-F238E27FC236}">
                <a16:creationId xmlns:a16="http://schemas.microsoft.com/office/drawing/2014/main" id="{85F63A04-28AA-4335-BF58-43983E0B3E19}"/>
              </a:ext>
            </a:extLst>
          </p:cNvPr>
          <p:cNvPicPr>
            <a:picLocks noChangeAspect="1"/>
          </p:cNvPicPr>
          <p:nvPr/>
        </p:nvPicPr>
        <p:blipFill rotWithShape="1">
          <a:blip r:embed="rId10"/>
          <a:srcRect r="67412"/>
          <a:stretch/>
        </p:blipFill>
        <p:spPr>
          <a:xfrm>
            <a:off x="6234835" y="3887613"/>
            <a:ext cx="934474" cy="1014057"/>
          </a:xfrm>
          <a:prstGeom prst="rect">
            <a:avLst/>
          </a:prstGeom>
        </p:spPr>
      </p:pic>
      <p:sp>
        <p:nvSpPr>
          <p:cNvPr id="56" name="テキスト ボックス 55">
            <a:extLst>
              <a:ext uri="{FF2B5EF4-FFF2-40B4-BE49-F238E27FC236}">
                <a16:creationId xmlns:a16="http://schemas.microsoft.com/office/drawing/2014/main" id="{A1970AE4-B1D4-4FEC-AF75-7F60DB634161}"/>
              </a:ext>
            </a:extLst>
          </p:cNvPr>
          <p:cNvSpPr txBox="1"/>
          <p:nvPr/>
        </p:nvSpPr>
        <p:spPr>
          <a:xfrm>
            <a:off x="6133802" y="4862493"/>
            <a:ext cx="1082348" cy="307777"/>
          </a:xfrm>
          <a:prstGeom prst="rect">
            <a:avLst/>
          </a:prstGeom>
          <a:noFill/>
        </p:spPr>
        <p:txBody>
          <a:bodyPr wrap="none" rtlCol="0">
            <a:spAutoFit/>
          </a:bodyPr>
          <a:lstStyle/>
          <a:p>
            <a:pPr algn="l"/>
            <a:r>
              <a:rPr kumimoji="1" lang="ja-JP" altLang="en-US" sz="1400" dirty="0"/>
              <a:t>コンデンサ</a:t>
            </a:r>
          </a:p>
        </p:txBody>
      </p:sp>
      <p:sp>
        <p:nvSpPr>
          <p:cNvPr id="57" name="テキスト ボックス 56">
            <a:extLst>
              <a:ext uri="{FF2B5EF4-FFF2-40B4-BE49-F238E27FC236}">
                <a16:creationId xmlns:a16="http://schemas.microsoft.com/office/drawing/2014/main" id="{7E24B93E-AE7D-4C65-A73B-5EF95819C8CB}"/>
              </a:ext>
            </a:extLst>
          </p:cNvPr>
          <p:cNvSpPr txBox="1"/>
          <p:nvPr/>
        </p:nvSpPr>
        <p:spPr>
          <a:xfrm>
            <a:off x="8282390" y="4862493"/>
            <a:ext cx="723275" cy="307777"/>
          </a:xfrm>
          <a:prstGeom prst="rect">
            <a:avLst/>
          </a:prstGeom>
          <a:noFill/>
        </p:spPr>
        <p:txBody>
          <a:bodyPr wrap="none" rtlCol="0">
            <a:spAutoFit/>
          </a:bodyPr>
          <a:lstStyle/>
          <a:p>
            <a:pPr algn="l"/>
            <a:r>
              <a:rPr kumimoji="1" lang="ja-JP" altLang="en-US" sz="1400" dirty="0"/>
              <a:t>熱容量</a:t>
            </a:r>
          </a:p>
        </p:txBody>
      </p:sp>
      <p:sp>
        <p:nvSpPr>
          <p:cNvPr id="58" name="テキスト ボックス 57">
            <a:extLst>
              <a:ext uri="{FF2B5EF4-FFF2-40B4-BE49-F238E27FC236}">
                <a16:creationId xmlns:a16="http://schemas.microsoft.com/office/drawing/2014/main" id="{49A17AC3-2CE1-4F18-BDA7-4A10BBD07DD0}"/>
              </a:ext>
            </a:extLst>
          </p:cNvPr>
          <p:cNvSpPr txBox="1"/>
          <p:nvPr/>
        </p:nvSpPr>
        <p:spPr>
          <a:xfrm>
            <a:off x="10254505" y="4893037"/>
            <a:ext cx="723275" cy="307777"/>
          </a:xfrm>
          <a:prstGeom prst="rect">
            <a:avLst/>
          </a:prstGeom>
          <a:noFill/>
        </p:spPr>
        <p:txBody>
          <a:bodyPr wrap="none" rtlCol="0">
            <a:spAutoFit/>
          </a:bodyPr>
          <a:lstStyle/>
          <a:p>
            <a:pPr algn="l"/>
            <a:r>
              <a:rPr kumimoji="1" lang="ja-JP" altLang="en-US" sz="1400" dirty="0"/>
              <a:t>タンク</a:t>
            </a:r>
          </a:p>
        </p:txBody>
      </p:sp>
      <p:pic>
        <p:nvPicPr>
          <p:cNvPr id="59" name="図 58">
            <a:extLst>
              <a:ext uri="{FF2B5EF4-FFF2-40B4-BE49-F238E27FC236}">
                <a16:creationId xmlns:a16="http://schemas.microsoft.com/office/drawing/2014/main" id="{F2E63BCB-7ED2-4F01-BD93-483E87A580EB}"/>
              </a:ext>
            </a:extLst>
          </p:cNvPr>
          <p:cNvPicPr>
            <a:picLocks noChangeAspect="1"/>
          </p:cNvPicPr>
          <p:nvPr/>
        </p:nvPicPr>
        <p:blipFill rotWithShape="1">
          <a:blip r:embed="rId10"/>
          <a:srcRect l="31475" r="35937"/>
          <a:stretch/>
        </p:blipFill>
        <p:spPr>
          <a:xfrm>
            <a:off x="8256325" y="4058841"/>
            <a:ext cx="771061" cy="836727"/>
          </a:xfrm>
          <a:prstGeom prst="rect">
            <a:avLst/>
          </a:prstGeom>
        </p:spPr>
      </p:pic>
      <p:pic>
        <p:nvPicPr>
          <p:cNvPr id="60" name="図 59">
            <a:extLst>
              <a:ext uri="{FF2B5EF4-FFF2-40B4-BE49-F238E27FC236}">
                <a16:creationId xmlns:a16="http://schemas.microsoft.com/office/drawing/2014/main" id="{B2C48A30-6148-44F5-ACDC-2C8E094AFEA7}"/>
              </a:ext>
            </a:extLst>
          </p:cNvPr>
          <p:cNvPicPr>
            <a:picLocks noChangeAspect="1"/>
          </p:cNvPicPr>
          <p:nvPr/>
        </p:nvPicPr>
        <p:blipFill rotWithShape="1">
          <a:blip r:embed="rId10"/>
          <a:srcRect l="67904"/>
          <a:stretch/>
        </p:blipFill>
        <p:spPr>
          <a:xfrm>
            <a:off x="10234264" y="4033035"/>
            <a:ext cx="759413" cy="836727"/>
          </a:xfrm>
          <a:prstGeom prst="rect">
            <a:avLst/>
          </a:prstGeom>
        </p:spPr>
      </p:pic>
      <mc:AlternateContent xmlns:mc="http://schemas.openxmlformats.org/markup-compatibility/2006" xmlns:a14="http://schemas.microsoft.com/office/drawing/2010/main">
        <mc:Choice Requires="a14">
          <p:sp>
            <p:nvSpPr>
              <p:cNvPr id="61" name="テキスト ボックス 4">
                <a:extLst>
                  <a:ext uri="{FF2B5EF4-FFF2-40B4-BE49-F238E27FC236}">
                    <a16:creationId xmlns:a16="http://schemas.microsoft.com/office/drawing/2014/main" id="{3C2DF273-8814-40E9-8634-AF313F235520}"/>
                  </a:ext>
                </a:extLst>
              </p:cNvPr>
              <p:cNvSpPr txBox="1"/>
              <p:nvPr/>
            </p:nvSpPr>
            <p:spPr>
              <a:xfrm>
                <a:off x="2262460" y="4840479"/>
                <a:ext cx="1612774" cy="525913"/>
              </a:xfrm>
              <a:prstGeom prst="rect">
                <a:avLst/>
              </a:prstGeom>
              <a:solidFill>
                <a:schemeClr val="accent6">
                  <a:lumMod val="20000"/>
                  <a:lumOff val="80000"/>
                </a:schemeClr>
              </a:solid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altLang="ja-JP" sz="1800" i="1" smtClean="0">
                          <a:latin typeface="Cambria Math" panose="02040503050406030204" pitchFamily="18" charset="0"/>
                        </a:rPr>
                        <m:t>𝑓</m:t>
                      </m:r>
                      <m:r>
                        <a:rPr lang="en-US" altLang="ja-JP" sz="1800" i="1">
                          <a:latin typeface="Cambria Math" panose="02040503050406030204" pitchFamily="18" charset="0"/>
                        </a:rPr>
                        <m:t>=</m:t>
                      </m:r>
                      <m:sSub>
                        <m:sSubPr>
                          <m:ctrlPr>
                            <a:rPr lang="en-US" altLang="ja-JP" sz="1800" b="0" i="1" smtClean="0">
                              <a:latin typeface="Cambria Math" panose="02040503050406030204" pitchFamily="18" charset="0"/>
                            </a:rPr>
                          </m:ctrlPr>
                        </m:sSubPr>
                        <m:e>
                          <m:r>
                            <a:rPr lang="en-US" altLang="ja-JP" sz="1800" i="1">
                              <a:latin typeface="Cambria Math" panose="02040503050406030204" pitchFamily="18" charset="0"/>
                            </a:rPr>
                            <m:t>𝛼</m:t>
                          </m:r>
                        </m:e>
                        <m:sub>
                          <m:r>
                            <a:rPr lang="en-US" altLang="ja-JP" sz="1800" b="0" i="1" smtClean="0">
                              <a:latin typeface="Cambria Math" panose="02040503050406030204" pitchFamily="18" charset="0"/>
                            </a:rPr>
                            <m:t>2</m:t>
                          </m:r>
                        </m:sub>
                      </m:sSub>
                      <m:f>
                        <m:fPr>
                          <m:ctrlPr>
                            <a:rPr lang="en-US" altLang="ja-JP" sz="1800" i="1">
                              <a:latin typeface="Cambria Math" panose="02040503050406030204" pitchFamily="18" charset="0"/>
                            </a:rPr>
                          </m:ctrlPr>
                        </m:fPr>
                        <m:num>
                          <m:r>
                            <a:rPr lang="en-US" altLang="ja-JP" sz="1800" i="1">
                              <a:latin typeface="Cambria Math" panose="02040503050406030204" pitchFamily="18" charset="0"/>
                            </a:rPr>
                            <m:t>𝑑𝑃</m:t>
                          </m:r>
                        </m:num>
                        <m:den>
                          <m:r>
                            <a:rPr lang="en-US" altLang="ja-JP" sz="1800" i="1">
                              <a:latin typeface="Cambria Math" panose="02040503050406030204" pitchFamily="18" charset="0"/>
                            </a:rPr>
                            <m:t>𝑑𝑡</m:t>
                          </m:r>
                        </m:den>
                      </m:f>
                    </m:oMath>
                  </m:oMathPara>
                </a14:m>
                <a:endParaRPr lang="ja-JP" altLang="en-US" sz="1800" dirty="0"/>
              </a:p>
            </p:txBody>
          </p:sp>
        </mc:Choice>
        <mc:Fallback xmlns="">
          <p:sp>
            <p:nvSpPr>
              <p:cNvPr id="61" name="テキスト ボックス 4">
                <a:extLst>
                  <a:ext uri="{FF2B5EF4-FFF2-40B4-BE49-F238E27FC236}">
                    <a16:creationId xmlns:a16="http://schemas.microsoft.com/office/drawing/2014/main" id="{3C2DF273-8814-40E9-8634-AF313F235520}"/>
                  </a:ext>
                </a:extLst>
              </p:cNvPr>
              <p:cNvSpPr txBox="1">
                <a:spLocks noRot="1" noChangeAspect="1" noMove="1" noResize="1" noEditPoints="1" noAdjustHandles="1" noChangeArrowheads="1" noChangeShapeType="1" noTextEdit="1"/>
              </p:cNvSpPr>
              <p:nvPr/>
            </p:nvSpPr>
            <p:spPr>
              <a:xfrm>
                <a:off x="2262460" y="4840479"/>
                <a:ext cx="1612774" cy="525913"/>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4">
                <a:extLst>
                  <a:ext uri="{FF2B5EF4-FFF2-40B4-BE49-F238E27FC236}">
                    <a16:creationId xmlns:a16="http://schemas.microsoft.com/office/drawing/2014/main" id="{76809131-15C2-4A2A-8BD2-51AB2D90E2CF}"/>
                  </a:ext>
                </a:extLst>
              </p:cNvPr>
              <p:cNvSpPr txBox="1"/>
              <p:nvPr/>
            </p:nvSpPr>
            <p:spPr>
              <a:xfrm>
                <a:off x="2286755" y="6034635"/>
                <a:ext cx="1612774" cy="525913"/>
              </a:xfrm>
              <a:prstGeom prst="rect">
                <a:avLst/>
              </a:prstGeom>
              <a:solidFill>
                <a:schemeClr val="accent6">
                  <a:lumMod val="20000"/>
                  <a:lumOff val="80000"/>
                </a:schemeClr>
              </a:solid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altLang="ja-JP" sz="1800" b="0" i="1" smtClean="0">
                          <a:latin typeface="Cambria Math" panose="02040503050406030204" pitchFamily="18" charset="0"/>
                        </a:rPr>
                        <m:t>𝑃</m:t>
                      </m:r>
                      <m:r>
                        <a:rPr lang="en-US" altLang="ja-JP" sz="1800" i="1">
                          <a:latin typeface="Cambria Math" panose="02040503050406030204" pitchFamily="18" charset="0"/>
                        </a:rPr>
                        <m:t>=</m:t>
                      </m:r>
                      <m:sSub>
                        <m:sSubPr>
                          <m:ctrlPr>
                            <a:rPr lang="en-US" altLang="ja-JP" sz="1800" b="0" i="1" smtClean="0">
                              <a:latin typeface="Cambria Math" panose="02040503050406030204" pitchFamily="18" charset="0"/>
                            </a:rPr>
                          </m:ctrlPr>
                        </m:sSubPr>
                        <m:e>
                          <m:r>
                            <a:rPr lang="en-US" altLang="ja-JP" sz="1800" i="1">
                              <a:latin typeface="Cambria Math" panose="02040503050406030204" pitchFamily="18" charset="0"/>
                            </a:rPr>
                            <m:t>𝛼</m:t>
                          </m:r>
                        </m:e>
                        <m:sub>
                          <m:r>
                            <a:rPr lang="en-US" altLang="ja-JP" sz="1800" b="0" i="1" smtClean="0">
                              <a:latin typeface="Cambria Math" panose="02040503050406030204" pitchFamily="18" charset="0"/>
                            </a:rPr>
                            <m:t>3</m:t>
                          </m:r>
                        </m:sub>
                      </m:sSub>
                      <m:f>
                        <m:fPr>
                          <m:ctrlPr>
                            <a:rPr lang="en-US" altLang="ja-JP" sz="1800" i="1">
                              <a:latin typeface="Cambria Math" panose="02040503050406030204" pitchFamily="18" charset="0"/>
                            </a:rPr>
                          </m:ctrlPr>
                        </m:fPr>
                        <m:num>
                          <m:r>
                            <a:rPr lang="en-US" altLang="ja-JP" sz="1800" i="1">
                              <a:latin typeface="Cambria Math" panose="02040503050406030204" pitchFamily="18" charset="0"/>
                            </a:rPr>
                            <m:t>𝑑</m:t>
                          </m:r>
                          <m:r>
                            <a:rPr lang="en-US" altLang="ja-JP" sz="1800" b="0" i="1" smtClean="0">
                              <a:latin typeface="Cambria Math" panose="02040503050406030204" pitchFamily="18" charset="0"/>
                            </a:rPr>
                            <m:t>𝑓</m:t>
                          </m:r>
                        </m:num>
                        <m:den>
                          <m:r>
                            <a:rPr lang="en-US" altLang="ja-JP" sz="1800" i="1">
                              <a:latin typeface="Cambria Math" panose="02040503050406030204" pitchFamily="18" charset="0"/>
                            </a:rPr>
                            <m:t>𝑑𝑡</m:t>
                          </m:r>
                        </m:den>
                      </m:f>
                    </m:oMath>
                  </m:oMathPara>
                </a14:m>
                <a:endParaRPr lang="ja-JP" altLang="en-US" sz="1800" dirty="0"/>
              </a:p>
            </p:txBody>
          </p:sp>
        </mc:Choice>
        <mc:Fallback xmlns="">
          <p:sp>
            <p:nvSpPr>
              <p:cNvPr id="62" name="テキスト ボックス 4">
                <a:extLst>
                  <a:ext uri="{FF2B5EF4-FFF2-40B4-BE49-F238E27FC236}">
                    <a16:creationId xmlns:a16="http://schemas.microsoft.com/office/drawing/2014/main" id="{76809131-15C2-4A2A-8BD2-51AB2D90E2CF}"/>
                  </a:ext>
                </a:extLst>
              </p:cNvPr>
              <p:cNvSpPr txBox="1">
                <a:spLocks noRot="1" noChangeAspect="1" noMove="1" noResize="1" noEditPoints="1" noAdjustHandles="1" noChangeArrowheads="1" noChangeShapeType="1" noTextEdit="1"/>
              </p:cNvSpPr>
              <p:nvPr/>
            </p:nvSpPr>
            <p:spPr>
              <a:xfrm>
                <a:off x="2286755" y="6034635"/>
                <a:ext cx="1612774" cy="525913"/>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010A9DD1-3EB8-48E8-9D56-4363FB843818}"/>
                  </a:ext>
                </a:extLst>
              </p:cNvPr>
              <p:cNvSpPr txBox="1"/>
              <p:nvPr/>
            </p:nvSpPr>
            <p:spPr>
              <a:xfrm>
                <a:off x="2243426" y="3701013"/>
                <a:ext cx="1806905" cy="584775"/>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kumimoji="1" lang="en-US" altLang="ja-JP" sz="1600" b="0" i="1" smtClean="0">
                          <a:latin typeface="Cambria Math" panose="02040503050406030204" pitchFamily="18" charset="0"/>
                        </a:rPr>
                        <m:t>𝑓</m:t>
                      </m:r>
                      <m:r>
                        <a:rPr lang="ja-JP" altLang="en-US" sz="1600" i="1">
                          <a:latin typeface="Cambria Math" panose="02040503050406030204" pitchFamily="18" charset="0"/>
                        </a:rPr>
                        <m:t>：フロー</m:t>
                      </m:r>
                    </m:oMath>
                  </m:oMathPara>
                </a14:m>
                <a:endParaRPr lang="en-US" altLang="ja-JP" sz="160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kumimoji="1" lang="en-US" altLang="ja-JP" sz="1600" b="0" i="1" smtClean="0">
                          <a:latin typeface="Cambria Math" panose="02040503050406030204" pitchFamily="18" charset="0"/>
                        </a:rPr>
                        <m:t>𝑃</m:t>
                      </m:r>
                      <m:r>
                        <a:rPr lang="ja-JP" altLang="en-US" sz="1600" i="1">
                          <a:latin typeface="Cambria Math" panose="02040503050406030204" pitchFamily="18" charset="0"/>
                        </a:rPr>
                        <m:t>：</m:t>
                      </m:r>
                      <m:r>
                        <a:rPr lang="ja-JP" altLang="en-US" sz="1600" i="1" smtClean="0">
                          <a:latin typeface="Cambria Math" panose="02040503050406030204" pitchFamily="18" charset="0"/>
                        </a:rPr>
                        <m:t>ポテンシャル</m:t>
                      </m:r>
                    </m:oMath>
                  </m:oMathPara>
                </a14:m>
                <a:endParaRPr kumimoji="1" lang="ja-JP" altLang="en-US" sz="1600" dirty="0"/>
              </a:p>
            </p:txBody>
          </p:sp>
        </mc:Choice>
        <mc:Fallback xmlns="">
          <p:sp>
            <p:nvSpPr>
              <p:cNvPr id="11" name="テキスト ボックス 10">
                <a:extLst>
                  <a:ext uri="{FF2B5EF4-FFF2-40B4-BE49-F238E27FC236}">
                    <a16:creationId xmlns:a16="http://schemas.microsoft.com/office/drawing/2014/main" id="{010A9DD1-3EB8-48E8-9D56-4363FB843818}"/>
                  </a:ext>
                </a:extLst>
              </p:cNvPr>
              <p:cNvSpPr txBox="1">
                <a:spLocks noRot="1" noChangeAspect="1" noMove="1" noResize="1" noEditPoints="1" noAdjustHandles="1" noChangeArrowheads="1" noChangeShapeType="1" noTextEdit="1"/>
              </p:cNvSpPr>
              <p:nvPr/>
            </p:nvSpPr>
            <p:spPr>
              <a:xfrm>
                <a:off x="2243426" y="3701013"/>
                <a:ext cx="1806905" cy="584775"/>
              </a:xfrm>
              <a:prstGeom prst="rect">
                <a:avLst/>
              </a:prstGeom>
              <a:blipFill>
                <a:blip r:embed="rId13"/>
                <a:stretch>
                  <a:fillRect/>
                </a:stretch>
              </a:blipFill>
            </p:spPr>
            <p:txBody>
              <a:bodyPr/>
              <a:lstStyle/>
              <a:p>
                <a:r>
                  <a:rPr lang="ja-JP" altLang="en-US">
                    <a:noFill/>
                  </a:rPr>
                  <a:t> </a:t>
                </a:r>
              </a:p>
            </p:txBody>
          </p:sp>
        </mc:Fallback>
      </mc:AlternateContent>
      <p:sp>
        <p:nvSpPr>
          <p:cNvPr id="12" name="大かっこ 11">
            <a:extLst>
              <a:ext uri="{FF2B5EF4-FFF2-40B4-BE49-F238E27FC236}">
                <a16:creationId xmlns:a16="http://schemas.microsoft.com/office/drawing/2014/main" id="{04171B06-3BBB-4926-B393-D30D95C64CB7}"/>
              </a:ext>
            </a:extLst>
          </p:cNvPr>
          <p:cNvSpPr/>
          <p:nvPr/>
        </p:nvSpPr>
        <p:spPr>
          <a:xfrm>
            <a:off x="2198758" y="3759734"/>
            <a:ext cx="3216522" cy="461818"/>
          </a:xfrm>
          <a:prstGeom prst="bracketPair">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2EC5813A-325C-4BEF-9655-623B4687A3F8}"/>
                  </a:ext>
                </a:extLst>
              </p:cNvPr>
              <p:cNvSpPr txBox="1"/>
              <p:nvPr/>
            </p:nvSpPr>
            <p:spPr>
              <a:xfrm>
                <a:off x="4186236" y="3701013"/>
                <a:ext cx="1091837" cy="338747"/>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𝛼</m:t>
                          </m:r>
                        </m:e>
                        <m:sub>
                          <m:r>
                            <a:rPr kumimoji="1" lang="en-US" altLang="ja-JP" sz="1600" b="0" i="1" smtClean="0">
                              <a:latin typeface="Cambria Math" panose="02040503050406030204" pitchFamily="18" charset="0"/>
                            </a:rPr>
                            <m:t>𝑛</m:t>
                          </m:r>
                        </m:sub>
                      </m:sSub>
                      <m:r>
                        <a:rPr lang="ja-JP" altLang="en-US" sz="1600" i="1">
                          <a:latin typeface="Cambria Math" panose="02040503050406030204" pitchFamily="18" charset="0"/>
                        </a:rPr>
                        <m:t>：</m:t>
                      </m:r>
                      <m:r>
                        <a:rPr lang="ja-JP" altLang="en-US" sz="1600" i="1" smtClean="0">
                          <a:latin typeface="Cambria Math" panose="02040503050406030204" pitchFamily="18" charset="0"/>
                        </a:rPr>
                        <m:t>係数</m:t>
                      </m:r>
                    </m:oMath>
                  </m:oMathPara>
                </a14:m>
                <a:endParaRPr kumimoji="1" lang="ja-JP" altLang="en-US" sz="1600" dirty="0"/>
              </a:p>
            </p:txBody>
          </p:sp>
        </mc:Choice>
        <mc:Fallback xmlns="">
          <p:sp>
            <p:nvSpPr>
              <p:cNvPr id="63" name="テキスト ボックス 62">
                <a:extLst>
                  <a:ext uri="{FF2B5EF4-FFF2-40B4-BE49-F238E27FC236}">
                    <a16:creationId xmlns:a16="http://schemas.microsoft.com/office/drawing/2014/main" id="{2EC5813A-325C-4BEF-9655-623B4687A3F8}"/>
                  </a:ext>
                </a:extLst>
              </p:cNvPr>
              <p:cNvSpPr txBox="1">
                <a:spLocks noRot="1" noChangeAspect="1" noMove="1" noResize="1" noEditPoints="1" noAdjustHandles="1" noChangeArrowheads="1" noChangeShapeType="1" noTextEdit="1"/>
              </p:cNvSpPr>
              <p:nvPr/>
            </p:nvSpPr>
            <p:spPr>
              <a:xfrm>
                <a:off x="4186236" y="3701013"/>
                <a:ext cx="1091837" cy="338747"/>
              </a:xfrm>
              <a:prstGeom prst="rect">
                <a:avLst/>
              </a:prstGeom>
              <a:blipFill>
                <a:blip r:embed="rId1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538310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4778552"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典型的な物理モデルの一覧</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32</a:t>
            </a:fld>
            <a:endParaRPr kumimoji="1" lang="ja-JP" altLang="en-US"/>
          </a:p>
        </p:txBody>
      </p:sp>
      <p:graphicFrame>
        <p:nvGraphicFramePr>
          <p:cNvPr id="2" name="表 1"/>
          <p:cNvGraphicFramePr>
            <a:graphicFrameLocks noGrp="1"/>
          </p:cNvGraphicFramePr>
          <p:nvPr>
            <p:extLst>
              <p:ext uri="{D42A27DB-BD31-4B8C-83A1-F6EECF244321}">
                <p14:modId xmlns:p14="http://schemas.microsoft.com/office/powerpoint/2010/main" val="553026264"/>
              </p:ext>
            </p:extLst>
          </p:nvPr>
        </p:nvGraphicFramePr>
        <p:xfrm>
          <a:off x="764222" y="1682825"/>
          <a:ext cx="10601453" cy="3958832"/>
        </p:xfrm>
        <a:graphic>
          <a:graphicData uri="http://schemas.openxmlformats.org/drawingml/2006/table">
            <a:tbl>
              <a:tblPr firstRow="1" bandRow="1">
                <a:tableStyleId>{5C22544A-7EE6-4342-B048-85BDC9FD1C3A}</a:tableStyleId>
              </a:tblPr>
              <a:tblGrid>
                <a:gridCol w="2916555">
                  <a:extLst>
                    <a:ext uri="{9D8B030D-6E8A-4147-A177-3AD203B41FA5}">
                      <a16:colId xmlns:a16="http://schemas.microsoft.com/office/drawing/2014/main" val="2179720151"/>
                    </a:ext>
                  </a:extLst>
                </a:gridCol>
                <a:gridCol w="1779905">
                  <a:extLst>
                    <a:ext uri="{9D8B030D-6E8A-4147-A177-3AD203B41FA5}">
                      <a16:colId xmlns:a16="http://schemas.microsoft.com/office/drawing/2014/main" val="1981037543"/>
                    </a:ext>
                  </a:extLst>
                </a:gridCol>
                <a:gridCol w="1492413">
                  <a:extLst>
                    <a:ext uri="{9D8B030D-6E8A-4147-A177-3AD203B41FA5}">
                      <a16:colId xmlns:a16="http://schemas.microsoft.com/office/drawing/2014/main" val="755972528"/>
                    </a:ext>
                  </a:extLst>
                </a:gridCol>
                <a:gridCol w="1245827">
                  <a:extLst>
                    <a:ext uri="{9D8B030D-6E8A-4147-A177-3AD203B41FA5}">
                      <a16:colId xmlns:a16="http://schemas.microsoft.com/office/drawing/2014/main" val="820912140"/>
                    </a:ext>
                  </a:extLst>
                </a:gridCol>
                <a:gridCol w="1429068">
                  <a:extLst>
                    <a:ext uri="{9D8B030D-6E8A-4147-A177-3AD203B41FA5}">
                      <a16:colId xmlns:a16="http://schemas.microsoft.com/office/drawing/2014/main" val="271406520"/>
                    </a:ext>
                  </a:extLst>
                </a:gridCol>
                <a:gridCol w="1737685">
                  <a:extLst>
                    <a:ext uri="{9D8B030D-6E8A-4147-A177-3AD203B41FA5}">
                      <a16:colId xmlns:a16="http://schemas.microsoft.com/office/drawing/2014/main" val="1671113558"/>
                    </a:ext>
                  </a:extLst>
                </a:gridCol>
              </a:tblGrid>
              <a:tr h="386120">
                <a:tc>
                  <a:txBody>
                    <a:bodyPr/>
                    <a:lstStyle/>
                    <a:p>
                      <a:r>
                        <a:rPr kumimoji="1" lang="ja-JP" altLang="en-US" sz="2000" dirty="0"/>
                        <a:t>モデル</a:t>
                      </a:r>
                    </a:p>
                  </a:txBody>
                  <a:tcPr/>
                </a:tc>
                <a:tc>
                  <a:txBody>
                    <a:bodyPr/>
                    <a:lstStyle/>
                    <a:p>
                      <a:r>
                        <a:rPr kumimoji="1" lang="ja-JP" altLang="en-US" sz="2000" dirty="0"/>
                        <a:t>電気</a:t>
                      </a:r>
                    </a:p>
                  </a:txBody>
                  <a:tcPr/>
                </a:tc>
                <a:tc>
                  <a:txBody>
                    <a:bodyPr/>
                    <a:lstStyle/>
                    <a:p>
                      <a:r>
                        <a:rPr kumimoji="1" lang="ja-JP" altLang="en-US" sz="2000" dirty="0"/>
                        <a:t>熱</a:t>
                      </a:r>
                    </a:p>
                  </a:txBody>
                  <a:tcPr/>
                </a:tc>
                <a:tc>
                  <a:txBody>
                    <a:bodyPr/>
                    <a:lstStyle/>
                    <a:p>
                      <a:r>
                        <a:rPr kumimoji="1" lang="ja-JP" altLang="en-US" sz="2000" dirty="0"/>
                        <a:t>流体</a:t>
                      </a:r>
                    </a:p>
                  </a:txBody>
                  <a:tcPr/>
                </a:tc>
                <a:tc>
                  <a:txBody>
                    <a:bodyPr/>
                    <a:lstStyle/>
                    <a:p>
                      <a:r>
                        <a:rPr kumimoji="1" lang="ja-JP" altLang="en-US" sz="2000" dirty="0"/>
                        <a:t>並進運動</a:t>
                      </a:r>
                      <a:r>
                        <a:rPr kumimoji="1" lang="en-US" altLang="ja-JP" sz="2000" baseline="30000" dirty="0"/>
                        <a:t>*1</a:t>
                      </a:r>
                      <a:endParaRPr kumimoji="1" lang="ja-JP" altLang="en-US" sz="2000" baseline="30000" dirty="0"/>
                    </a:p>
                  </a:txBody>
                  <a:tcPr/>
                </a:tc>
                <a:tc>
                  <a:txBody>
                    <a:bodyPr/>
                    <a:lstStyle/>
                    <a:p>
                      <a:r>
                        <a:rPr kumimoji="1" lang="ja-JP" altLang="en-US" sz="2000" dirty="0"/>
                        <a:t>回転運動</a:t>
                      </a:r>
                      <a:r>
                        <a:rPr kumimoji="1" lang="en-US" altLang="ja-JP" sz="2000" baseline="30000" dirty="0"/>
                        <a:t>*1</a:t>
                      </a:r>
                      <a:endParaRPr kumimoji="1" lang="ja-JP" altLang="en-US" sz="2000" baseline="30000" dirty="0"/>
                    </a:p>
                  </a:txBody>
                  <a:tcPr/>
                </a:tc>
                <a:extLst>
                  <a:ext uri="{0D108BD9-81ED-4DB2-BD59-A6C34878D82A}">
                    <a16:rowId xmlns:a16="http://schemas.microsoft.com/office/drawing/2014/main" val="3769655307"/>
                  </a:ext>
                </a:extLst>
              </a:tr>
              <a:tr h="540128">
                <a:tc>
                  <a:txBody>
                    <a:bodyPr/>
                    <a:lstStyle/>
                    <a:p>
                      <a:r>
                        <a:rPr kumimoji="1" lang="ja-JP" altLang="en-US" sz="2000" dirty="0"/>
                        <a:t>ソース　ポテンシャル</a:t>
                      </a:r>
                    </a:p>
                  </a:txBody>
                  <a:tcPr/>
                </a:tc>
                <a:tc>
                  <a:txBody>
                    <a:bodyPr/>
                    <a:lstStyle/>
                    <a:p>
                      <a:r>
                        <a:rPr kumimoji="1" lang="ja-JP" altLang="en-US" sz="2000" dirty="0"/>
                        <a:t>電圧源</a:t>
                      </a:r>
                    </a:p>
                  </a:txBody>
                  <a:tcPr/>
                </a:tc>
                <a:tc>
                  <a:txBody>
                    <a:bodyPr/>
                    <a:lstStyle/>
                    <a:p>
                      <a:r>
                        <a:rPr kumimoji="1" lang="ja-JP" altLang="en-US" sz="2000" dirty="0"/>
                        <a:t>温度定義</a:t>
                      </a:r>
                    </a:p>
                  </a:txBody>
                  <a:tcPr/>
                </a:tc>
                <a:tc>
                  <a:txBody>
                    <a:bodyPr/>
                    <a:lstStyle/>
                    <a:p>
                      <a:r>
                        <a:rPr kumimoji="1" lang="ja-JP" altLang="en-US" sz="2000" dirty="0"/>
                        <a:t>圧力定義</a:t>
                      </a:r>
                    </a:p>
                  </a:txBody>
                  <a:tcPr/>
                </a:tc>
                <a:tc>
                  <a:txBody>
                    <a:bodyPr/>
                    <a:lstStyle/>
                    <a:p>
                      <a:r>
                        <a:rPr kumimoji="1" lang="ja-JP" altLang="en-US" sz="2000" dirty="0"/>
                        <a:t>速度定義</a:t>
                      </a:r>
                    </a:p>
                  </a:txBody>
                  <a:tcPr/>
                </a:tc>
                <a:tc>
                  <a:txBody>
                    <a:bodyPr/>
                    <a:lstStyle/>
                    <a:p>
                      <a:r>
                        <a:rPr kumimoji="1" lang="ja-JP" altLang="en-US" sz="2000" dirty="0"/>
                        <a:t>角速度定義</a:t>
                      </a:r>
                    </a:p>
                  </a:txBody>
                  <a:tcPr/>
                </a:tc>
                <a:extLst>
                  <a:ext uri="{0D108BD9-81ED-4DB2-BD59-A6C34878D82A}">
                    <a16:rowId xmlns:a16="http://schemas.microsoft.com/office/drawing/2014/main" val="4144077366"/>
                  </a:ext>
                </a:extLst>
              </a:tr>
              <a:tr h="540128">
                <a:tc>
                  <a:txBody>
                    <a:bodyPr/>
                    <a:lstStyle/>
                    <a:p>
                      <a:r>
                        <a:rPr kumimoji="1" lang="ja-JP" altLang="en-US" sz="2000" dirty="0"/>
                        <a:t>ソース　フロー</a:t>
                      </a:r>
                    </a:p>
                  </a:txBody>
                  <a:tcPr/>
                </a:tc>
                <a:tc>
                  <a:txBody>
                    <a:bodyPr/>
                    <a:lstStyle/>
                    <a:p>
                      <a:r>
                        <a:rPr kumimoji="1" lang="ja-JP" altLang="en-US" sz="2000" dirty="0"/>
                        <a:t>電流源</a:t>
                      </a:r>
                    </a:p>
                  </a:txBody>
                  <a:tcPr/>
                </a:tc>
                <a:tc>
                  <a:txBody>
                    <a:bodyPr/>
                    <a:lstStyle/>
                    <a:p>
                      <a:r>
                        <a:rPr kumimoji="1" lang="ja-JP" altLang="en-US" sz="2000" dirty="0"/>
                        <a:t>熱流量定義</a:t>
                      </a:r>
                    </a:p>
                  </a:txBody>
                  <a:tcPr/>
                </a:tc>
                <a:tc>
                  <a:txBody>
                    <a:bodyPr/>
                    <a:lstStyle/>
                    <a:p>
                      <a:r>
                        <a:rPr kumimoji="1" lang="ja-JP" altLang="en-US" sz="2000" dirty="0"/>
                        <a:t>流量定義</a:t>
                      </a:r>
                    </a:p>
                  </a:txBody>
                  <a:tcPr/>
                </a:tc>
                <a:tc>
                  <a:txBody>
                    <a:bodyPr/>
                    <a:lstStyle/>
                    <a:p>
                      <a:r>
                        <a:rPr kumimoji="1" lang="ja-JP" altLang="en-US" sz="2000" dirty="0"/>
                        <a:t>力定義</a:t>
                      </a:r>
                    </a:p>
                  </a:txBody>
                  <a:tcPr/>
                </a:tc>
                <a:tc>
                  <a:txBody>
                    <a:bodyPr/>
                    <a:lstStyle/>
                    <a:p>
                      <a:r>
                        <a:rPr kumimoji="1" lang="ja-JP" altLang="en-US" sz="2000" dirty="0"/>
                        <a:t>トルク定義</a:t>
                      </a:r>
                    </a:p>
                  </a:txBody>
                  <a:tcPr/>
                </a:tc>
                <a:extLst>
                  <a:ext uri="{0D108BD9-81ED-4DB2-BD59-A6C34878D82A}">
                    <a16:rowId xmlns:a16="http://schemas.microsoft.com/office/drawing/2014/main" val="635012782"/>
                  </a:ext>
                </a:extLst>
              </a:tr>
              <a:tr h="540128">
                <a:tc>
                  <a:txBody>
                    <a:bodyPr/>
                    <a:lstStyle/>
                    <a:p>
                      <a:r>
                        <a:rPr kumimoji="1" lang="ja-JP" altLang="en-US" sz="2000" dirty="0"/>
                        <a:t>抵抗 </a:t>
                      </a:r>
                      <a:r>
                        <a:rPr kumimoji="1" lang="en-US" altLang="ja-JP" sz="2000" dirty="0"/>
                        <a:t>R</a:t>
                      </a:r>
                      <a:endParaRPr kumimoji="1" lang="ja-JP" altLang="en-US" sz="2000" dirty="0"/>
                    </a:p>
                  </a:txBody>
                  <a:tcPr/>
                </a:tc>
                <a:tc>
                  <a:txBody>
                    <a:bodyPr/>
                    <a:lstStyle/>
                    <a:p>
                      <a:r>
                        <a:rPr kumimoji="1" lang="ja-JP" altLang="en-US" sz="2000" dirty="0"/>
                        <a:t>電気抵抗</a:t>
                      </a:r>
                    </a:p>
                  </a:txBody>
                  <a:tcPr/>
                </a:tc>
                <a:tc>
                  <a:txBody>
                    <a:bodyPr/>
                    <a:lstStyle/>
                    <a:p>
                      <a:r>
                        <a:rPr kumimoji="1" lang="ja-JP" altLang="en-US" sz="2000" dirty="0"/>
                        <a:t>熱抵抗</a:t>
                      </a:r>
                    </a:p>
                  </a:txBody>
                  <a:tcPr/>
                </a:tc>
                <a:tc>
                  <a:txBody>
                    <a:bodyPr/>
                    <a:lstStyle/>
                    <a:p>
                      <a:r>
                        <a:rPr kumimoji="1" lang="ja-JP" altLang="en-US" sz="2000" dirty="0"/>
                        <a:t>配管</a:t>
                      </a:r>
                    </a:p>
                  </a:txBody>
                  <a:tcPr/>
                </a:tc>
                <a:tc>
                  <a:txBody>
                    <a:bodyPr/>
                    <a:lstStyle/>
                    <a:p>
                      <a:r>
                        <a:rPr kumimoji="1" lang="ja-JP" altLang="en-US" sz="2000" dirty="0"/>
                        <a:t>粘性摩擦</a:t>
                      </a:r>
                    </a:p>
                  </a:txBody>
                  <a:tcPr/>
                </a:tc>
                <a:tc>
                  <a:txBody>
                    <a:bodyPr/>
                    <a:lstStyle/>
                    <a:p>
                      <a:r>
                        <a:rPr kumimoji="1" lang="ja-JP" altLang="en-US" sz="2000" dirty="0"/>
                        <a:t>粘性摩擦</a:t>
                      </a:r>
                    </a:p>
                  </a:txBody>
                  <a:tcPr/>
                </a:tc>
                <a:extLst>
                  <a:ext uri="{0D108BD9-81ED-4DB2-BD59-A6C34878D82A}">
                    <a16:rowId xmlns:a16="http://schemas.microsoft.com/office/drawing/2014/main" val="2607327884"/>
                  </a:ext>
                </a:extLst>
              </a:tr>
              <a:tr h="540128">
                <a:tc>
                  <a:txBody>
                    <a:bodyPr/>
                    <a:lstStyle/>
                    <a:p>
                      <a:r>
                        <a:rPr kumimoji="1" lang="ja-JP" altLang="en-US" sz="2000" dirty="0"/>
                        <a:t>キャパシタ </a:t>
                      </a:r>
                      <a:r>
                        <a:rPr kumimoji="1" lang="en-US" altLang="ja-JP" sz="2000" dirty="0"/>
                        <a:t>C</a:t>
                      </a:r>
                      <a:endParaRPr kumimoji="1" lang="ja-JP" altLang="en-US" sz="2000" dirty="0"/>
                    </a:p>
                  </a:txBody>
                  <a:tcPr/>
                </a:tc>
                <a:tc>
                  <a:txBody>
                    <a:bodyPr/>
                    <a:lstStyle/>
                    <a:p>
                      <a:r>
                        <a:rPr kumimoji="1" lang="ja-JP" altLang="en-US" sz="2000" dirty="0"/>
                        <a:t>キャパシタ</a:t>
                      </a:r>
                    </a:p>
                  </a:txBody>
                  <a:tcPr/>
                </a:tc>
                <a:tc>
                  <a:txBody>
                    <a:bodyPr/>
                    <a:lstStyle/>
                    <a:p>
                      <a:r>
                        <a:rPr kumimoji="1" lang="ja-JP" altLang="en-US" sz="2000" dirty="0"/>
                        <a:t>熱容量</a:t>
                      </a:r>
                    </a:p>
                  </a:txBody>
                  <a:tcPr/>
                </a:tc>
                <a:tc>
                  <a:txBody>
                    <a:bodyPr/>
                    <a:lstStyle/>
                    <a:p>
                      <a:r>
                        <a:rPr kumimoji="1" lang="ja-JP" altLang="en-US" sz="2000" dirty="0"/>
                        <a:t>タンク</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t>マス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t>回転慣性</a:t>
                      </a:r>
                      <a:endParaRPr kumimoji="1" lang="en-US" altLang="ja-JP" sz="20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dirty="0"/>
                        <a:t>(</a:t>
                      </a:r>
                      <a:r>
                        <a:rPr kumimoji="1" lang="ja-JP" altLang="en-US" sz="2000" dirty="0"/>
                        <a:t>イナーシャ</a:t>
                      </a:r>
                      <a:r>
                        <a:rPr kumimoji="1" lang="en-US" altLang="ja-JP" sz="2000" dirty="0"/>
                        <a:t>)</a:t>
                      </a:r>
                      <a:endParaRPr kumimoji="1" lang="ja-JP" altLang="en-US" sz="2000" dirty="0"/>
                    </a:p>
                  </a:txBody>
                  <a:tcPr/>
                </a:tc>
                <a:extLst>
                  <a:ext uri="{0D108BD9-81ED-4DB2-BD59-A6C34878D82A}">
                    <a16:rowId xmlns:a16="http://schemas.microsoft.com/office/drawing/2014/main" val="729601857"/>
                  </a:ext>
                </a:extLst>
              </a:tr>
              <a:tr h="540128">
                <a:tc>
                  <a:txBody>
                    <a:bodyPr/>
                    <a:lstStyle/>
                    <a:p>
                      <a:r>
                        <a:rPr kumimoji="1" lang="ja-JP" altLang="en-US" sz="2000" dirty="0"/>
                        <a:t>イナータンス </a:t>
                      </a:r>
                      <a:r>
                        <a:rPr kumimoji="1" lang="en-US" altLang="ja-JP" sz="2000" dirty="0"/>
                        <a:t>L</a:t>
                      </a:r>
                      <a:endParaRPr kumimoji="1" lang="ja-JP" alt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t>インダクター</a:t>
                      </a:r>
                    </a:p>
                  </a:txBody>
                  <a:tcPr/>
                </a:tc>
                <a:tc>
                  <a:txBody>
                    <a:bodyPr/>
                    <a:lstStyle/>
                    <a:p>
                      <a:r>
                        <a:rPr kumimoji="1" lang="en-US" altLang="ja-JP" sz="2000" dirty="0"/>
                        <a:t> - </a:t>
                      </a:r>
                      <a:endParaRPr kumimoji="1" lang="ja-JP" altLang="en-US" sz="2000" dirty="0"/>
                    </a:p>
                  </a:txBody>
                  <a:tcPr/>
                </a:tc>
                <a:tc>
                  <a:txBody>
                    <a:bodyPr/>
                    <a:lstStyle/>
                    <a:p>
                      <a:r>
                        <a:rPr kumimoji="1" lang="ja-JP" altLang="en-US" sz="2000" dirty="0"/>
                        <a:t>流体慣性</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t>ばね</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t>ねじりばね</a:t>
                      </a:r>
                    </a:p>
                  </a:txBody>
                  <a:tcPr/>
                </a:tc>
                <a:extLst>
                  <a:ext uri="{0D108BD9-81ED-4DB2-BD59-A6C34878D82A}">
                    <a16:rowId xmlns:a16="http://schemas.microsoft.com/office/drawing/2014/main" val="4110280083"/>
                  </a:ext>
                </a:extLst>
              </a:tr>
              <a:tr h="540128">
                <a:tc>
                  <a:txBody>
                    <a:bodyPr/>
                    <a:lstStyle/>
                    <a:p>
                      <a:r>
                        <a:rPr kumimoji="1" lang="ja-JP" altLang="en-US" sz="2000" dirty="0"/>
                        <a:t>ポテンシャルとフローの変換</a:t>
                      </a:r>
                    </a:p>
                  </a:txBody>
                  <a:tcPr/>
                </a:tc>
                <a:tc>
                  <a:txBody>
                    <a:bodyPr/>
                    <a:lstStyle/>
                    <a:p>
                      <a:r>
                        <a:rPr kumimoji="1" lang="ja-JP" altLang="en-US" sz="2000" dirty="0"/>
                        <a:t>変圧器</a:t>
                      </a:r>
                    </a:p>
                  </a:txBody>
                  <a:tcPr/>
                </a:tc>
                <a:tc>
                  <a:txBody>
                    <a:bodyPr/>
                    <a:lstStyle/>
                    <a:p>
                      <a:r>
                        <a:rPr kumimoji="1" lang="en-US" altLang="ja-JP" sz="2000" dirty="0"/>
                        <a:t> - </a:t>
                      </a:r>
                      <a:endParaRPr kumimoji="1" lang="ja-JP" altLang="en-US" sz="2000" dirty="0"/>
                    </a:p>
                  </a:txBody>
                  <a:tcPr/>
                </a:tc>
                <a:tc>
                  <a:txBody>
                    <a:bodyPr/>
                    <a:lstStyle/>
                    <a:p>
                      <a:r>
                        <a:rPr kumimoji="1" lang="ja-JP" altLang="en-US" sz="2000" dirty="0"/>
                        <a:t>ノズル</a:t>
                      </a:r>
                    </a:p>
                  </a:txBody>
                  <a:tcPr/>
                </a:tc>
                <a:tc>
                  <a:txBody>
                    <a:bodyPr/>
                    <a:lstStyle/>
                    <a:p>
                      <a:r>
                        <a:rPr kumimoji="1" lang="ja-JP" altLang="en-US" sz="2000" dirty="0"/>
                        <a:t>てこ</a:t>
                      </a:r>
                    </a:p>
                  </a:txBody>
                  <a:tcPr/>
                </a:tc>
                <a:tc>
                  <a:txBody>
                    <a:bodyPr/>
                    <a:lstStyle/>
                    <a:p>
                      <a:r>
                        <a:rPr kumimoji="1" lang="ja-JP" altLang="en-US" sz="2000" dirty="0"/>
                        <a:t>ギヤボックス</a:t>
                      </a:r>
                    </a:p>
                  </a:txBody>
                  <a:tcPr/>
                </a:tc>
                <a:extLst>
                  <a:ext uri="{0D108BD9-81ED-4DB2-BD59-A6C34878D82A}">
                    <a16:rowId xmlns:a16="http://schemas.microsoft.com/office/drawing/2014/main" val="2849492807"/>
                  </a:ext>
                </a:extLst>
              </a:tr>
            </a:tbl>
          </a:graphicData>
        </a:graphic>
      </p:graphicFrame>
      <p:sp>
        <p:nvSpPr>
          <p:cNvPr id="34" name="テキスト ボックス 33">
            <a:extLst>
              <a:ext uri="{FF2B5EF4-FFF2-40B4-BE49-F238E27FC236}">
                <a16:creationId xmlns:a16="http://schemas.microsoft.com/office/drawing/2014/main" id="{A4DFF5D2-0928-44A9-9DCD-D4E857D846A0}"/>
              </a:ext>
            </a:extLst>
          </p:cNvPr>
          <p:cNvSpPr txBox="1"/>
          <p:nvPr/>
        </p:nvSpPr>
        <p:spPr>
          <a:xfrm>
            <a:off x="592033" y="817172"/>
            <a:ext cx="11111122" cy="830997"/>
          </a:xfrm>
          <a:prstGeom prst="rect">
            <a:avLst/>
          </a:prstGeom>
          <a:noFill/>
        </p:spPr>
        <p:txBody>
          <a:bodyPr wrap="square" rtlCol="0">
            <a:spAutoFit/>
          </a:bodyPr>
          <a:lstStyle/>
          <a:p>
            <a:r>
              <a:rPr lang="ja-JP" altLang="en-US" sz="2400" dirty="0"/>
              <a:t>以下のようにグループ化すると様々な物理現象に対して共通の概念が適用できることが分かります。</a:t>
            </a:r>
            <a:endParaRPr lang="en-US" altLang="ja-JP" sz="2400" dirty="0"/>
          </a:p>
        </p:txBody>
      </p:sp>
      <p:sp>
        <p:nvSpPr>
          <p:cNvPr id="9" name="テキスト ボックス 8">
            <a:extLst>
              <a:ext uri="{FF2B5EF4-FFF2-40B4-BE49-F238E27FC236}">
                <a16:creationId xmlns:a16="http://schemas.microsoft.com/office/drawing/2014/main" id="{20F97194-9931-49B4-9904-3277372B81FA}"/>
              </a:ext>
            </a:extLst>
          </p:cNvPr>
          <p:cNvSpPr txBox="1"/>
          <p:nvPr/>
        </p:nvSpPr>
        <p:spPr>
          <a:xfrm>
            <a:off x="4358639" y="5671496"/>
            <a:ext cx="7833361" cy="523220"/>
          </a:xfrm>
          <a:prstGeom prst="rect">
            <a:avLst/>
          </a:prstGeom>
          <a:noFill/>
        </p:spPr>
        <p:txBody>
          <a:bodyPr wrap="square">
            <a:spAutoFit/>
          </a:bodyPr>
          <a:lstStyle/>
          <a:p>
            <a:pPr algn="l"/>
            <a:r>
              <a:rPr kumimoji="1" lang="en-US" altLang="ja-JP" sz="1400" dirty="0"/>
              <a:t>*1 </a:t>
            </a:r>
            <a:r>
              <a:rPr kumimoji="1" lang="ja-JP" altLang="en-US" sz="1400" dirty="0"/>
              <a:t>速度</a:t>
            </a:r>
            <a:r>
              <a:rPr kumimoji="1" lang="en-US" altLang="ja-JP" sz="1400" dirty="0"/>
              <a:t>/</a:t>
            </a:r>
            <a:r>
              <a:rPr kumimoji="1" lang="ja-JP" altLang="en-US" sz="1400" dirty="0"/>
              <a:t>角速度をポテンシャル、力</a:t>
            </a:r>
            <a:r>
              <a:rPr kumimoji="1" lang="en-US" altLang="ja-JP" sz="1400" dirty="0"/>
              <a:t>/</a:t>
            </a:r>
            <a:r>
              <a:rPr kumimoji="1" lang="ja-JP" altLang="en-US" sz="1400" dirty="0"/>
              <a:t>トルクをフローとする独自の考え方を載せました。</a:t>
            </a:r>
            <a:endParaRPr lang="en-US" altLang="ja-JP" sz="1400" dirty="0"/>
          </a:p>
          <a:p>
            <a:pPr algn="l"/>
            <a:r>
              <a:rPr kumimoji="1" lang="ja-JP" altLang="en-US" sz="1400" dirty="0"/>
              <a:t>　 </a:t>
            </a:r>
            <a:r>
              <a:rPr kumimoji="1" lang="en-US" altLang="ja-JP" sz="1400" dirty="0"/>
              <a:t>(</a:t>
            </a:r>
            <a:r>
              <a:rPr kumimoji="1" lang="ja-JP" altLang="en-US" sz="1400" dirty="0"/>
              <a:t>次スライド以降の補足</a:t>
            </a:r>
            <a:r>
              <a:rPr kumimoji="1" lang="en-US" altLang="ja-JP" sz="1400" dirty="0"/>
              <a:t>1,2</a:t>
            </a:r>
            <a:r>
              <a:rPr kumimoji="1" lang="ja-JP" altLang="en-US" sz="1400" dirty="0"/>
              <a:t>を参照</a:t>
            </a:r>
            <a:r>
              <a:rPr kumimoji="1" lang="en-US" altLang="ja-JP" sz="1400" dirty="0"/>
              <a:t>)</a:t>
            </a:r>
          </a:p>
        </p:txBody>
      </p:sp>
    </p:spTree>
    <p:extLst>
      <p:ext uri="{BB962C8B-B14F-4D97-AF65-F5344CB8AC3E}">
        <p14:creationId xmlns:p14="http://schemas.microsoft.com/office/powerpoint/2010/main" val="23658310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6248505"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典型的な物理モデルの一覧 </a:t>
            </a:r>
            <a:r>
              <a:rPr lang="en-US" altLang="ja-JP" dirty="0"/>
              <a:t>– </a:t>
            </a:r>
            <a:r>
              <a:rPr lang="ja-JP" altLang="en-US" dirty="0"/>
              <a:t>補足</a:t>
            </a:r>
            <a:r>
              <a:rPr lang="en-US" altLang="ja-JP" dirty="0"/>
              <a:t>1</a:t>
            </a:r>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33</a:t>
            </a:fld>
            <a:endParaRPr kumimoji="1" lang="ja-JP" altLang="en-US"/>
          </a:p>
        </p:txBody>
      </p:sp>
      <p:sp>
        <p:nvSpPr>
          <p:cNvPr id="5" name="テキスト ボックス 4">
            <a:extLst>
              <a:ext uri="{FF2B5EF4-FFF2-40B4-BE49-F238E27FC236}">
                <a16:creationId xmlns:a16="http://schemas.microsoft.com/office/drawing/2014/main" id="{3E7C245C-4AB0-4035-B7A8-980D3703AD35}"/>
              </a:ext>
            </a:extLst>
          </p:cNvPr>
          <p:cNvSpPr txBox="1"/>
          <p:nvPr/>
        </p:nvSpPr>
        <p:spPr>
          <a:xfrm>
            <a:off x="393506" y="701986"/>
            <a:ext cx="11665373" cy="2246769"/>
          </a:xfrm>
          <a:prstGeom prst="rect">
            <a:avLst/>
          </a:prstGeom>
          <a:noFill/>
        </p:spPr>
        <p:txBody>
          <a:bodyPr wrap="square" rtlCol="0">
            <a:spAutoFit/>
          </a:bodyPr>
          <a:lstStyle/>
          <a:p>
            <a:pPr algn="l"/>
            <a:r>
              <a:rPr kumimoji="1" lang="ja-JP" altLang="en-US" sz="2000" dirty="0"/>
              <a:t>どのような物理量をポテンシャルとフローにするか、によって抵抗やキャパシタは</a:t>
            </a:r>
            <a:r>
              <a:rPr lang="ja-JP" altLang="en-US" sz="2000" dirty="0"/>
              <a:t>異なります。</a:t>
            </a:r>
            <a:endParaRPr kumimoji="1" lang="en-US" altLang="ja-JP" sz="2000" dirty="0"/>
          </a:p>
          <a:p>
            <a:pPr algn="l"/>
            <a:r>
              <a:rPr lang="en-US" altLang="ja-JP" sz="2000" dirty="0"/>
              <a:t>MSL</a:t>
            </a:r>
            <a:r>
              <a:rPr lang="ja-JP" altLang="en-US" sz="2000" dirty="0"/>
              <a:t>やボンドグラフでは並進</a:t>
            </a:r>
            <a:r>
              <a:rPr lang="en-US" altLang="ja-JP" sz="2000" dirty="0"/>
              <a:t>/</a:t>
            </a:r>
            <a:r>
              <a:rPr lang="ja-JP" altLang="en-US" sz="2000" dirty="0"/>
              <a:t>回転運動のポテンシャルとフローの定義は異なるため抵抗やキャパシタに相当するモデルが異なることがあります。</a:t>
            </a:r>
            <a:endParaRPr lang="en-US" altLang="ja-JP" sz="2000" dirty="0"/>
          </a:p>
          <a:p>
            <a:pPr algn="l"/>
            <a:endParaRPr kumimoji="1" lang="en-US" altLang="ja-JP" sz="2000" dirty="0"/>
          </a:p>
          <a:p>
            <a:pPr algn="l"/>
            <a:r>
              <a:rPr kumimoji="1" lang="ja-JP" altLang="en-US" sz="2000" dirty="0"/>
              <a:t>前スライドの並進運動については速度をポテンシャル、力をフローとする独自の考え方を載せました。</a:t>
            </a:r>
            <a:endParaRPr kumimoji="1" lang="en-US" altLang="ja-JP" sz="2000" dirty="0"/>
          </a:p>
          <a:p>
            <a:pPr algn="l"/>
            <a:r>
              <a:rPr lang="ja-JP" altLang="en-US" sz="2000" dirty="0"/>
              <a:t>ポテンシャルとフローの取り方は人それぞれなため、</a:t>
            </a:r>
            <a:r>
              <a:rPr lang="ja-JP" altLang="en-US" sz="2000" dirty="0">
                <a:solidFill>
                  <a:srgbClr val="FF0000"/>
                </a:solidFill>
              </a:rPr>
              <a:t>ここでは共通の考え方で異なる物理量を表すことができることを確認するだけで良いと思います。</a:t>
            </a:r>
            <a:endParaRPr kumimoji="1" lang="ja-JP" altLang="en-US" sz="2000" dirty="0">
              <a:solidFill>
                <a:srgbClr val="FF0000"/>
              </a:solidFill>
            </a:endParaRPr>
          </a:p>
        </p:txBody>
      </p:sp>
      <mc:AlternateContent xmlns:mc="http://schemas.openxmlformats.org/markup-compatibility/2006">
        <mc:Choice xmlns:a14="http://schemas.microsoft.com/office/drawing/2010/main" Requires="a14">
          <p:graphicFrame>
            <p:nvGraphicFramePr>
              <p:cNvPr id="6" name="表 6">
                <a:extLst>
                  <a:ext uri="{FF2B5EF4-FFF2-40B4-BE49-F238E27FC236}">
                    <a16:creationId xmlns:a16="http://schemas.microsoft.com/office/drawing/2014/main" id="{D363A7EE-684D-40F2-B9B9-F3530B3CBF2F}"/>
                  </a:ext>
                </a:extLst>
              </p:cNvPr>
              <p:cNvGraphicFramePr>
                <a:graphicFrameLocks noGrp="1"/>
              </p:cNvGraphicFramePr>
              <p:nvPr>
                <p:extLst>
                  <p:ext uri="{D42A27DB-BD31-4B8C-83A1-F6EECF244321}">
                    <p14:modId xmlns:p14="http://schemas.microsoft.com/office/powerpoint/2010/main" val="3211491565"/>
                  </p:ext>
                </p:extLst>
              </p:nvPr>
            </p:nvGraphicFramePr>
            <p:xfrm>
              <a:off x="1630711" y="3029493"/>
              <a:ext cx="9075165" cy="3218087"/>
            </p:xfrm>
            <a:graphic>
              <a:graphicData uri="http://schemas.openxmlformats.org/drawingml/2006/table">
                <a:tbl>
                  <a:tblPr firstRow="1" bandRow="1">
                    <a:tableStyleId>{5C22544A-7EE6-4342-B048-85BDC9FD1C3A}</a:tableStyleId>
                  </a:tblPr>
                  <a:tblGrid>
                    <a:gridCol w="2449938">
                      <a:extLst>
                        <a:ext uri="{9D8B030D-6E8A-4147-A177-3AD203B41FA5}">
                          <a16:colId xmlns:a16="http://schemas.microsoft.com/office/drawing/2014/main" val="3264814766"/>
                        </a:ext>
                      </a:extLst>
                    </a:gridCol>
                    <a:gridCol w="1692355">
                      <a:extLst>
                        <a:ext uri="{9D8B030D-6E8A-4147-A177-3AD203B41FA5}">
                          <a16:colId xmlns:a16="http://schemas.microsoft.com/office/drawing/2014/main" val="882261713"/>
                        </a:ext>
                      </a:extLst>
                    </a:gridCol>
                    <a:gridCol w="2284730">
                      <a:extLst>
                        <a:ext uri="{9D8B030D-6E8A-4147-A177-3AD203B41FA5}">
                          <a16:colId xmlns:a16="http://schemas.microsoft.com/office/drawing/2014/main" val="3949388954"/>
                        </a:ext>
                      </a:extLst>
                    </a:gridCol>
                    <a:gridCol w="2648142">
                      <a:extLst>
                        <a:ext uri="{9D8B030D-6E8A-4147-A177-3AD203B41FA5}">
                          <a16:colId xmlns:a16="http://schemas.microsoft.com/office/drawing/2014/main" val="476836397"/>
                        </a:ext>
                      </a:extLst>
                    </a:gridCol>
                  </a:tblGrid>
                  <a:tr h="644126">
                    <a:tc>
                      <a:txBody>
                        <a:bodyPr/>
                        <a:lstStyle/>
                        <a:p>
                          <a:r>
                            <a:rPr kumimoji="1" lang="ja-JP" altLang="en-US" dirty="0"/>
                            <a:t>名称</a:t>
                          </a:r>
                        </a:p>
                      </a:txBody>
                      <a:tcPr/>
                    </a:tc>
                    <a:tc>
                      <a:txBody>
                        <a:bodyPr/>
                        <a:lstStyle/>
                        <a:p>
                          <a:r>
                            <a:rPr kumimoji="1" lang="ja-JP" altLang="en-US" dirty="0"/>
                            <a:t>記号</a:t>
                          </a:r>
                          <a:r>
                            <a:rPr kumimoji="1" lang="en-US" altLang="ja-JP" dirty="0"/>
                            <a:t>/</a:t>
                          </a:r>
                          <a:r>
                            <a:rPr kumimoji="1" lang="ja-JP" altLang="en-US" dirty="0"/>
                            <a:t>数式</a:t>
                          </a:r>
                        </a:p>
                      </a:txBody>
                      <a:tcPr/>
                    </a:tc>
                    <a:tc>
                      <a:txBody>
                        <a:bodyPr/>
                        <a:lstStyle/>
                        <a:p>
                          <a:r>
                            <a:rPr lang="en-US" altLang="ja-JP" sz="1800" dirty="0" err="1"/>
                            <a:t>MSL.Translational</a:t>
                          </a:r>
                          <a:endParaRPr lang="en-US" altLang="ja-JP" sz="1800" dirty="0"/>
                        </a:p>
                        <a:p>
                          <a:r>
                            <a:rPr lang="ja-JP" altLang="en-US" sz="1800" dirty="0"/>
                            <a:t>ライブラリ</a:t>
                          </a:r>
                          <a:endParaRPr kumimoji="1" lang="ja-JP" altLang="en-US" dirty="0"/>
                        </a:p>
                      </a:txBody>
                      <a:tcPr/>
                    </a:tc>
                    <a:tc>
                      <a:txBody>
                        <a:bodyPr/>
                        <a:lstStyle/>
                        <a:p>
                          <a:r>
                            <a:rPr kumimoji="1" lang="ja-JP" altLang="en-US" dirty="0"/>
                            <a:t>前スライドの考え方</a:t>
                          </a:r>
                        </a:p>
                      </a:txBody>
                      <a:tcPr/>
                    </a:tc>
                    <a:extLst>
                      <a:ext uri="{0D108BD9-81ED-4DB2-BD59-A6C34878D82A}">
                        <a16:rowId xmlns:a16="http://schemas.microsoft.com/office/drawing/2014/main" val="3682133720"/>
                      </a:ext>
                    </a:extLst>
                  </a:tr>
                  <a:tr h="447016">
                    <a:tc>
                      <a:txBody>
                        <a:bodyPr/>
                        <a:lstStyle/>
                        <a:p>
                          <a:r>
                            <a:rPr kumimoji="1" lang="ja-JP" altLang="en-US" dirty="0"/>
                            <a:t>ポテンシャル </a:t>
                          </a:r>
                        </a:p>
                      </a:txBody>
                      <a:tcPr/>
                    </a:tc>
                    <a:tc>
                      <a:txBody>
                        <a:bodyPr/>
                        <a:lstStyle/>
                        <a:p>
                          <a:pPr algn="ctr"/>
                          <a:r>
                            <a:rPr kumimoji="1" lang="en-US" altLang="ja-JP" dirty="0"/>
                            <a:t>P</a:t>
                          </a:r>
                          <a:endParaRPr kumimoji="1" lang="ja-JP" altLang="en-US" dirty="0"/>
                        </a:p>
                      </a:txBody>
                      <a:tcPr/>
                    </a:tc>
                    <a:tc>
                      <a:txBody>
                        <a:bodyPr/>
                        <a:lstStyle/>
                        <a:p>
                          <a:r>
                            <a:rPr kumimoji="1" lang="ja-JP" altLang="en-US" dirty="0"/>
                            <a:t>位置</a:t>
                          </a:r>
                        </a:p>
                      </a:txBody>
                      <a:tcPr/>
                    </a:tc>
                    <a:tc>
                      <a:txBody>
                        <a:bodyPr/>
                        <a:lstStyle/>
                        <a:p>
                          <a:r>
                            <a:rPr kumimoji="1" lang="ja-JP" altLang="en-US" dirty="0"/>
                            <a:t>速度</a:t>
                          </a:r>
                        </a:p>
                      </a:txBody>
                      <a:tcPr/>
                    </a:tc>
                    <a:extLst>
                      <a:ext uri="{0D108BD9-81ED-4DB2-BD59-A6C34878D82A}">
                        <a16:rowId xmlns:a16="http://schemas.microsoft.com/office/drawing/2014/main" val="913280855"/>
                      </a:ext>
                    </a:extLst>
                  </a:tr>
                  <a:tr h="447016">
                    <a:tc>
                      <a:txBody>
                        <a:bodyPr/>
                        <a:lstStyle/>
                        <a:p>
                          <a:r>
                            <a:rPr kumimoji="1" lang="ja-JP" altLang="en-US" dirty="0"/>
                            <a:t>フロー </a:t>
                          </a:r>
                        </a:p>
                      </a:txBody>
                      <a:tcPr/>
                    </a:tc>
                    <a:tc>
                      <a:txBody>
                        <a:bodyPr/>
                        <a:lstStyle/>
                        <a:p>
                          <a:pPr algn="ctr"/>
                          <a:r>
                            <a:rPr kumimoji="1" lang="en-US" altLang="ja-JP" dirty="0"/>
                            <a:t>f</a:t>
                          </a:r>
                          <a:endParaRPr kumimoji="1" lang="ja-JP" altLang="en-US" dirty="0"/>
                        </a:p>
                      </a:txBody>
                      <a:tcPr/>
                    </a:tc>
                    <a:tc>
                      <a:txBody>
                        <a:bodyPr/>
                        <a:lstStyle/>
                        <a:p>
                          <a:r>
                            <a:rPr kumimoji="1" lang="ja-JP" altLang="en-US" dirty="0"/>
                            <a:t>力</a:t>
                          </a:r>
                        </a:p>
                      </a:txBody>
                      <a:tcPr/>
                    </a:tc>
                    <a:tc>
                      <a:txBody>
                        <a:bodyPr/>
                        <a:lstStyle/>
                        <a:p>
                          <a:r>
                            <a:rPr kumimoji="1" lang="ja-JP" altLang="en-US" dirty="0"/>
                            <a:t>力</a:t>
                          </a:r>
                        </a:p>
                      </a:txBody>
                      <a:tcPr/>
                    </a:tc>
                    <a:extLst>
                      <a:ext uri="{0D108BD9-81ED-4DB2-BD59-A6C34878D82A}">
                        <a16:rowId xmlns:a16="http://schemas.microsoft.com/office/drawing/2014/main" val="1075264155"/>
                      </a:ext>
                    </a:extLst>
                  </a:tr>
                  <a:tr h="447016">
                    <a:tc>
                      <a:txBody>
                        <a:bodyPr/>
                        <a:lstStyle/>
                        <a:p>
                          <a:r>
                            <a:rPr kumimoji="1" lang="ja-JP" altLang="en-US" dirty="0"/>
                            <a:t>抵抗</a:t>
                          </a:r>
                          <a:r>
                            <a:rPr kumimoji="1" lang="ja-JP" altLang="en-US" baseline="0" dirty="0"/>
                            <a:t> </a:t>
                          </a:r>
                          <a:r>
                            <a:rPr kumimoji="1" lang="en-US" altLang="ja-JP" baseline="0" dirty="0"/>
                            <a:t>R</a:t>
                          </a:r>
                          <a:endParaRPr kumimoji="1" lang="en-US" altLang="ja-JP"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𝑓</m:t>
                                </m:r>
                                <m:r>
                                  <a:rPr kumimoji="1" lang="en-US" altLang="ja-JP" sz="1800" i="1">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a:latin typeface="Cambria Math" panose="02040503050406030204" pitchFamily="18" charset="0"/>
                                      </a:rPr>
                                      <m:t>𝛼</m:t>
                                    </m:r>
                                  </m:e>
                                  <m:sub>
                                    <m:r>
                                      <a:rPr kumimoji="1" lang="en-US" altLang="ja-JP" sz="1800" b="0" i="1" smtClean="0">
                                        <a:latin typeface="Cambria Math" panose="02040503050406030204" pitchFamily="18" charset="0"/>
                                      </a:rPr>
                                      <m:t>1</m:t>
                                    </m:r>
                                  </m:sub>
                                </m:sSub>
                                <m:r>
                                  <a:rPr kumimoji="1" lang="en-US" altLang="ja-JP" sz="1800" b="0" i="1">
                                    <a:latin typeface="Cambria Math" panose="02040503050406030204" pitchFamily="18" charset="0"/>
                                    <a:ea typeface="Cambria Math" panose="02040503050406030204" pitchFamily="18" charset="0"/>
                                  </a:rPr>
                                  <m:t>∆</m:t>
                                </m:r>
                                <m:r>
                                  <a:rPr kumimoji="1" lang="en-US" altLang="ja-JP" sz="1800" b="0" i="1">
                                    <a:latin typeface="Cambria Math" panose="02040503050406030204" pitchFamily="18" charset="0"/>
                                    <a:ea typeface="Cambria Math" panose="02040503050406030204" pitchFamily="18" charset="0"/>
                                  </a:rPr>
                                  <m:t>𝑃</m:t>
                                </m:r>
                              </m:oMath>
                            </m:oMathPara>
                          </a14:m>
                          <a:endParaRPr kumimoji="1" lang="en-US" altLang="ja-JP" dirty="0"/>
                        </a:p>
                      </a:txBody>
                      <a:tcPr/>
                    </a:tc>
                    <a:tc>
                      <a:txBody>
                        <a:bodyPr/>
                        <a:lstStyle/>
                        <a:p>
                          <a:r>
                            <a:rPr kumimoji="1" lang="ja-JP" altLang="en-US" dirty="0"/>
                            <a:t>バネ</a:t>
                          </a:r>
                        </a:p>
                      </a:txBody>
                      <a:tcPr/>
                    </a:tc>
                    <a:tc>
                      <a:txBody>
                        <a:bodyPr/>
                        <a:lstStyle/>
                        <a:p>
                          <a:r>
                            <a:rPr kumimoji="1" lang="ja-JP" altLang="en-US" dirty="0"/>
                            <a:t>粘性摩擦</a:t>
                          </a:r>
                        </a:p>
                      </a:txBody>
                      <a:tcPr/>
                    </a:tc>
                    <a:extLst>
                      <a:ext uri="{0D108BD9-81ED-4DB2-BD59-A6C34878D82A}">
                        <a16:rowId xmlns:a16="http://schemas.microsoft.com/office/drawing/2014/main" val="2336967225"/>
                      </a:ext>
                    </a:extLst>
                  </a:tr>
                  <a:tr h="616137">
                    <a:tc>
                      <a:txBody>
                        <a:bodyPr/>
                        <a:lstStyle/>
                        <a:p>
                          <a:r>
                            <a:rPr kumimoji="1" lang="ja-JP" altLang="en-US" dirty="0"/>
                            <a:t>キャパシタ </a:t>
                          </a:r>
                          <a:r>
                            <a:rPr kumimoji="1" lang="en-US" altLang="ja-JP" dirty="0"/>
                            <a:t>C</a:t>
                          </a:r>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ja-JP" sz="1800" i="1" smtClean="0">
                                    <a:latin typeface="Cambria Math" panose="02040503050406030204" pitchFamily="18" charset="0"/>
                                  </a:rPr>
                                  <m:t>𝑓</m:t>
                                </m:r>
                                <m:r>
                                  <a:rPr lang="en-US" altLang="ja-JP" sz="1800" i="1">
                                    <a:latin typeface="Cambria Math" panose="02040503050406030204" pitchFamily="18" charset="0"/>
                                  </a:rPr>
                                  <m:t>=</m:t>
                                </m:r>
                                <m:sSub>
                                  <m:sSubPr>
                                    <m:ctrlPr>
                                      <a:rPr lang="en-US" altLang="ja-JP" sz="1800" b="0" i="1" smtClean="0">
                                        <a:latin typeface="Cambria Math" panose="02040503050406030204" pitchFamily="18" charset="0"/>
                                      </a:rPr>
                                    </m:ctrlPr>
                                  </m:sSubPr>
                                  <m:e>
                                    <m:r>
                                      <a:rPr lang="en-US" altLang="ja-JP" sz="1800" i="1">
                                        <a:latin typeface="Cambria Math" panose="02040503050406030204" pitchFamily="18" charset="0"/>
                                      </a:rPr>
                                      <m:t>𝛼</m:t>
                                    </m:r>
                                  </m:e>
                                  <m:sub>
                                    <m:r>
                                      <a:rPr lang="en-US" altLang="ja-JP" sz="1800" b="0" i="1" smtClean="0">
                                        <a:latin typeface="Cambria Math" panose="02040503050406030204" pitchFamily="18" charset="0"/>
                                      </a:rPr>
                                      <m:t>2</m:t>
                                    </m:r>
                                  </m:sub>
                                </m:sSub>
                                <m:f>
                                  <m:fPr>
                                    <m:ctrlPr>
                                      <a:rPr lang="en-US" altLang="ja-JP" sz="1800" i="1">
                                        <a:latin typeface="Cambria Math" panose="02040503050406030204" pitchFamily="18" charset="0"/>
                                      </a:rPr>
                                    </m:ctrlPr>
                                  </m:fPr>
                                  <m:num>
                                    <m:r>
                                      <a:rPr lang="en-US" altLang="ja-JP" sz="1800" i="1">
                                        <a:latin typeface="Cambria Math" panose="02040503050406030204" pitchFamily="18" charset="0"/>
                                      </a:rPr>
                                      <m:t>𝑑𝑃</m:t>
                                    </m:r>
                                  </m:num>
                                  <m:den>
                                    <m:r>
                                      <a:rPr lang="en-US" altLang="ja-JP" sz="1800" i="1">
                                        <a:latin typeface="Cambria Math" panose="02040503050406030204" pitchFamily="18" charset="0"/>
                                      </a:rPr>
                                      <m:t>𝑑𝑡</m:t>
                                    </m:r>
                                  </m:den>
                                </m:f>
                              </m:oMath>
                            </m:oMathPara>
                          </a14:m>
                          <a:endParaRPr kumimoji="1" lang="ja-JP" altLang="en-US" dirty="0"/>
                        </a:p>
                      </a:txBody>
                      <a:tcPr/>
                    </a:tc>
                    <a:tc>
                      <a:txBody>
                        <a:bodyPr/>
                        <a:lstStyle/>
                        <a:p>
                          <a:r>
                            <a:rPr kumimoji="1" lang="ja-JP" altLang="en-US" dirty="0"/>
                            <a:t>粘性摩擦</a:t>
                          </a:r>
                        </a:p>
                      </a:txBody>
                      <a:tcPr/>
                    </a:tc>
                    <a:tc>
                      <a:txBody>
                        <a:bodyPr/>
                        <a:lstStyle/>
                        <a:p>
                          <a:r>
                            <a:rPr kumimoji="1" lang="ja-JP" altLang="en-US" dirty="0"/>
                            <a:t>マス</a:t>
                          </a:r>
                        </a:p>
                      </a:txBody>
                      <a:tcPr/>
                    </a:tc>
                    <a:extLst>
                      <a:ext uri="{0D108BD9-81ED-4DB2-BD59-A6C34878D82A}">
                        <a16:rowId xmlns:a16="http://schemas.microsoft.com/office/drawing/2014/main" val="642400897"/>
                      </a:ext>
                    </a:extLst>
                  </a:tr>
                  <a:tr h="616776">
                    <a:tc>
                      <a:txBody>
                        <a:bodyPr/>
                        <a:lstStyle/>
                        <a:p>
                          <a:r>
                            <a:rPr kumimoji="1" lang="ja-JP" altLang="en-US" dirty="0"/>
                            <a:t>イナータンス </a:t>
                          </a:r>
                          <a:r>
                            <a:rPr kumimoji="1" lang="en-US" altLang="ja-JP" dirty="0"/>
                            <a:t>L</a:t>
                          </a:r>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ja-JP" sz="1800" b="0" i="1" smtClean="0">
                                    <a:latin typeface="Cambria Math" panose="02040503050406030204" pitchFamily="18" charset="0"/>
                                  </a:rPr>
                                  <m:t>𝑃</m:t>
                                </m:r>
                                <m:r>
                                  <a:rPr lang="en-US" altLang="ja-JP" sz="1800" i="1">
                                    <a:latin typeface="Cambria Math" panose="02040503050406030204" pitchFamily="18" charset="0"/>
                                  </a:rPr>
                                  <m:t>=</m:t>
                                </m:r>
                                <m:sSub>
                                  <m:sSubPr>
                                    <m:ctrlPr>
                                      <a:rPr lang="en-US" altLang="ja-JP" sz="1800" b="0" i="1" smtClean="0">
                                        <a:latin typeface="Cambria Math" panose="02040503050406030204" pitchFamily="18" charset="0"/>
                                      </a:rPr>
                                    </m:ctrlPr>
                                  </m:sSubPr>
                                  <m:e>
                                    <m:r>
                                      <a:rPr lang="en-US" altLang="ja-JP" sz="1800" i="1">
                                        <a:latin typeface="Cambria Math" panose="02040503050406030204" pitchFamily="18" charset="0"/>
                                      </a:rPr>
                                      <m:t>𝛼</m:t>
                                    </m:r>
                                  </m:e>
                                  <m:sub>
                                    <m:r>
                                      <a:rPr lang="en-US" altLang="ja-JP" sz="1800" b="0" i="1" smtClean="0">
                                        <a:latin typeface="Cambria Math" panose="02040503050406030204" pitchFamily="18" charset="0"/>
                                      </a:rPr>
                                      <m:t>3</m:t>
                                    </m:r>
                                  </m:sub>
                                </m:sSub>
                                <m:f>
                                  <m:fPr>
                                    <m:ctrlPr>
                                      <a:rPr lang="en-US" altLang="ja-JP" sz="1800" i="1">
                                        <a:latin typeface="Cambria Math" panose="02040503050406030204" pitchFamily="18" charset="0"/>
                                      </a:rPr>
                                    </m:ctrlPr>
                                  </m:fPr>
                                  <m:num>
                                    <m:r>
                                      <a:rPr lang="en-US" altLang="ja-JP" sz="1800" i="1">
                                        <a:latin typeface="Cambria Math" panose="02040503050406030204" pitchFamily="18" charset="0"/>
                                      </a:rPr>
                                      <m:t>𝑑</m:t>
                                    </m:r>
                                    <m:r>
                                      <a:rPr lang="en-US" altLang="ja-JP" sz="1800" b="0" i="1" smtClean="0">
                                        <a:latin typeface="Cambria Math" panose="02040503050406030204" pitchFamily="18" charset="0"/>
                                      </a:rPr>
                                      <m:t>𝑓</m:t>
                                    </m:r>
                                  </m:num>
                                  <m:den>
                                    <m:r>
                                      <a:rPr lang="en-US" altLang="ja-JP" sz="1800" i="1">
                                        <a:latin typeface="Cambria Math" panose="02040503050406030204" pitchFamily="18" charset="0"/>
                                      </a:rPr>
                                      <m:t>𝑑𝑡</m:t>
                                    </m:r>
                                  </m:den>
                                </m:f>
                              </m:oMath>
                            </m:oMathPara>
                          </a14:m>
                          <a:endParaRPr kumimoji="1" lang="ja-JP" altLang="en-US" dirty="0"/>
                        </a:p>
                      </a:txBody>
                      <a:tcPr/>
                    </a:tc>
                    <a:tc>
                      <a:txBody>
                        <a:bodyPr/>
                        <a:lstStyle/>
                        <a:p>
                          <a:r>
                            <a:rPr kumimoji="1" lang="ja-JP" altLang="en-US" dirty="0"/>
                            <a:t>？</a:t>
                          </a:r>
                        </a:p>
                      </a:txBody>
                      <a:tcPr/>
                    </a:tc>
                    <a:tc>
                      <a:txBody>
                        <a:bodyPr/>
                        <a:lstStyle/>
                        <a:p>
                          <a:r>
                            <a:rPr kumimoji="1" lang="ja-JP" altLang="en-US" dirty="0"/>
                            <a:t>バネ</a:t>
                          </a:r>
                        </a:p>
                      </a:txBody>
                      <a:tcPr/>
                    </a:tc>
                    <a:extLst>
                      <a:ext uri="{0D108BD9-81ED-4DB2-BD59-A6C34878D82A}">
                        <a16:rowId xmlns:a16="http://schemas.microsoft.com/office/drawing/2014/main" val="3408198438"/>
                      </a:ext>
                    </a:extLst>
                  </a:tr>
                </a:tbl>
              </a:graphicData>
            </a:graphic>
          </p:graphicFrame>
        </mc:Choice>
        <mc:Fallback>
          <p:graphicFrame>
            <p:nvGraphicFramePr>
              <p:cNvPr id="6" name="表 6">
                <a:extLst>
                  <a:ext uri="{FF2B5EF4-FFF2-40B4-BE49-F238E27FC236}">
                    <a16:creationId xmlns:a16="http://schemas.microsoft.com/office/drawing/2014/main" id="{D363A7EE-684D-40F2-B9B9-F3530B3CBF2F}"/>
                  </a:ext>
                </a:extLst>
              </p:cNvPr>
              <p:cNvGraphicFramePr>
                <a:graphicFrameLocks noGrp="1"/>
              </p:cNvGraphicFramePr>
              <p:nvPr>
                <p:extLst>
                  <p:ext uri="{D42A27DB-BD31-4B8C-83A1-F6EECF244321}">
                    <p14:modId xmlns:p14="http://schemas.microsoft.com/office/powerpoint/2010/main" val="3211491565"/>
                  </p:ext>
                </p:extLst>
              </p:nvPr>
            </p:nvGraphicFramePr>
            <p:xfrm>
              <a:off x="1630711" y="3029493"/>
              <a:ext cx="9075165" cy="3218087"/>
            </p:xfrm>
            <a:graphic>
              <a:graphicData uri="http://schemas.openxmlformats.org/drawingml/2006/table">
                <a:tbl>
                  <a:tblPr firstRow="1" bandRow="1">
                    <a:tableStyleId>{5C22544A-7EE6-4342-B048-85BDC9FD1C3A}</a:tableStyleId>
                  </a:tblPr>
                  <a:tblGrid>
                    <a:gridCol w="2449938">
                      <a:extLst>
                        <a:ext uri="{9D8B030D-6E8A-4147-A177-3AD203B41FA5}">
                          <a16:colId xmlns:a16="http://schemas.microsoft.com/office/drawing/2014/main" val="3264814766"/>
                        </a:ext>
                      </a:extLst>
                    </a:gridCol>
                    <a:gridCol w="1692355">
                      <a:extLst>
                        <a:ext uri="{9D8B030D-6E8A-4147-A177-3AD203B41FA5}">
                          <a16:colId xmlns:a16="http://schemas.microsoft.com/office/drawing/2014/main" val="882261713"/>
                        </a:ext>
                      </a:extLst>
                    </a:gridCol>
                    <a:gridCol w="2284730">
                      <a:extLst>
                        <a:ext uri="{9D8B030D-6E8A-4147-A177-3AD203B41FA5}">
                          <a16:colId xmlns:a16="http://schemas.microsoft.com/office/drawing/2014/main" val="3949388954"/>
                        </a:ext>
                      </a:extLst>
                    </a:gridCol>
                    <a:gridCol w="2648142">
                      <a:extLst>
                        <a:ext uri="{9D8B030D-6E8A-4147-A177-3AD203B41FA5}">
                          <a16:colId xmlns:a16="http://schemas.microsoft.com/office/drawing/2014/main" val="476836397"/>
                        </a:ext>
                      </a:extLst>
                    </a:gridCol>
                  </a:tblGrid>
                  <a:tr h="644126">
                    <a:tc>
                      <a:txBody>
                        <a:bodyPr/>
                        <a:lstStyle/>
                        <a:p>
                          <a:r>
                            <a:rPr kumimoji="1" lang="ja-JP" altLang="en-US" dirty="0"/>
                            <a:t>名称</a:t>
                          </a:r>
                        </a:p>
                      </a:txBody>
                      <a:tcPr/>
                    </a:tc>
                    <a:tc>
                      <a:txBody>
                        <a:bodyPr/>
                        <a:lstStyle/>
                        <a:p>
                          <a:r>
                            <a:rPr kumimoji="1" lang="ja-JP" altLang="en-US" dirty="0"/>
                            <a:t>記号</a:t>
                          </a:r>
                          <a:r>
                            <a:rPr kumimoji="1" lang="en-US" altLang="ja-JP" dirty="0"/>
                            <a:t>/</a:t>
                          </a:r>
                          <a:r>
                            <a:rPr kumimoji="1" lang="ja-JP" altLang="en-US" dirty="0"/>
                            <a:t>数式</a:t>
                          </a:r>
                        </a:p>
                      </a:txBody>
                      <a:tcPr/>
                    </a:tc>
                    <a:tc>
                      <a:txBody>
                        <a:bodyPr/>
                        <a:lstStyle/>
                        <a:p>
                          <a:r>
                            <a:rPr lang="en-US" altLang="ja-JP" sz="1800" dirty="0" err="1"/>
                            <a:t>MSL.Translational</a:t>
                          </a:r>
                          <a:endParaRPr lang="en-US" altLang="ja-JP" sz="1800" dirty="0"/>
                        </a:p>
                        <a:p>
                          <a:r>
                            <a:rPr lang="ja-JP" altLang="en-US" sz="1800" dirty="0"/>
                            <a:t>ライブラリ</a:t>
                          </a:r>
                          <a:endParaRPr kumimoji="1" lang="ja-JP" altLang="en-US" dirty="0"/>
                        </a:p>
                      </a:txBody>
                      <a:tcPr/>
                    </a:tc>
                    <a:tc>
                      <a:txBody>
                        <a:bodyPr/>
                        <a:lstStyle/>
                        <a:p>
                          <a:r>
                            <a:rPr kumimoji="1" lang="ja-JP" altLang="en-US" dirty="0"/>
                            <a:t>前スライドの考え方</a:t>
                          </a:r>
                        </a:p>
                      </a:txBody>
                      <a:tcPr/>
                    </a:tc>
                    <a:extLst>
                      <a:ext uri="{0D108BD9-81ED-4DB2-BD59-A6C34878D82A}">
                        <a16:rowId xmlns:a16="http://schemas.microsoft.com/office/drawing/2014/main" val="3682133720"/>
                      </a:ext>
                    </a:extLst>
                  </a:tr>
                  <a:tr h="447016">
                    <a:tc>
                      <a:txBody>
                        <a:bodyPr/>
                        <a:lstStyle/>
                        <a:p>
                          <a:r>
                            <a:rPr kumimoji="1" lang="ja-JP" altLang="en-US" dirty="0"/>
                            <a:t>ポテンシャル </a:t>
                          </a:r>
                        </a:p>
                      </a:txBody>
                      <a:tcPr/>
                    </a:tc>
                    <a:tc>
                      <a:txBody>
                        <a:bodyPr/>
                        <a:lstStyle/>
                        <a:p>
                          <a:pPr algn="ctr"/>
                          <a:r>
                            <a:rPr kumimoji="1" lang="en-US" altLang="ja-JP" dirty="0"/>
                            <a:t>P</a:t>
                          </a:r>
                          <a:endParaRPr kumimoji="1" lang="ja-JP" altLang="en-US" dirty="0"/>
                        </a:p>
                      </a:txBody>
                      <a:tcPr/>
                    </a:tc>
                    <a:tc>
                      <a:txBody>
                        <a:bodyPr/>
                        <a:lstStyle/>
                        <a:p>
                          <a:r>
                            <a:rPr kumimoji="1" lang="ja-JP" altLang="en-US" dirty="0"/>
                            <a:t>位置</a:t>
                          </a:r>
                        </a:p>
                      </a:txBody>
                      <a:tcPr/>
                    </a:tc>
                    <a:tc>
                      <a:txBody>
                        <a:bodyPr/>
                        <a:lstStyle/>
                        <a:p>
                          <a:r>
                            <a:rPr kumimoji="1" lang="ja-JP" altLang="en-US" dirty="0"/>
                            <a:t>速度</a:t>
                          </a:r>
                        </a:p>
                      </a:txBody>
                      <a:tcPr/>
                    </a:tc>
                    <a:extLst>
                      <a:ext uri="{0D108BD9-81ED-4DB2-BD59-A6C34878D82A}">
                        <a16:rowId xmlns:a16="http://schemas.microsoft.com/office/drawing/2014/main" val="913280855"/>
                      </a:ext>
                    </a:extLst>
                  </a:tr>
                  <a:tr h="447016">
                    <a:tc>
                      <a:txBody>
                        <a:bodyPr/>
                        <a:lstStyle/>
                        <a:p>
                          <a:r>
                            <a:rPr kumimoji="1" lang="ja-JP" altLang="en-US" dirty="0"/>
                            <a:t>フロー </a:t>
                          </a:r>
                        </a:p>
                      </a:txBody>
                      <a:tcPr/>
                    </a:tc>
                    <a:tc>
                      <a:txBody>
                        <a:bodyPr/>
                        <a:lstStyle/>
                        <a:p>
                          <a:pPr algn="ctr"/>
                          <a:r>
                            <a:rPr kumimoji="1" lang="en-US" altLang="ja-JP" dirty="0"/>
                            <a:t>f</a:t>
                          </a:r>
                          <a:endParaRPr kumimoji="1" lang="ja-JP" altLang="en-US" dirty="0"/>
                        </a:p>
                      </a:txBody>
                      <a:tcPr/>
                    </a:tc>
                    <a:tc>
                      <a:txBody>
                        <a:bodyPr/>
                        <a:lstStyle/>
                        <a:p>
                          <a:r>
                            <a:rPr kumimoji="1" lang="ja-JP" altLang="en-US" dirty="0"/>
                            <a:t>力</a:t>
                          </a:r>
                        </a:p>
                      </a:txBody>
                      <a:tcPr/>
                    </a:tc>
                    <a:tc>
                      <a:txBody>
                        <a:bodyPr/>
                        <a:lstStyle/>
                        <a:p>
                          <a:r>
                            <a:rPr kumimoji="1" lang="ja-JP" altLang="en-US" dirty="0"/>
                            <a:t>力</a:t>
                          </a:r>
                        </a:p>
                      </a:txBody>
                      <a:tcPr/>
                    </a:tc>
                    <a:extLst>
                      <a:ext uri="{0D108BD9-81ED-4DB2-BD59-A6C34878D82A}">
                        <a16:rowId xmlns:a16="http://schemas.microsoft.com/office/drawing/2014/main" val="1075264155"/>
                      </a:ext>
                    </a:extLst>
                  </a:tr>
                  <a:tr h="447016">
                    <a:tc>
                      <a:txBody>
                        <a:bodyPr/>
                        <a:lstStyle/>
                        <a:p>
                          <a:r>
                            <a:rPr kumimoji="1" lang="ja-JP" altLang="en-US" dirty="0"/>
                            <a:t>抵抗</a:t>
                          </a:r>
                          <a:r>
                            <a:rPr kumimoji="1" lang="ja-JP" altLang="en-US" baseline="0" dirty="0"/>
                            <a:t> </a:t>
                          </a:r>
                          <a:r>
                            <a:rPr kumimoji="1" lang="en-US" altLang="ja-JP" baseline="0" dirty="0"/>
                            <a:t>R</a:t>
                          </a:r>
                          <a:endParaRPr kumimoji="1" lang="en-US" altLang="ja-JP" dirty="0"/>
                        </a:p>
                      </a:txBody>
                      <a:tcPr/>
                    </a:tc>
                    <a:tc>
                      <a:txBody>
                        <a:bodyPr/>
                        <a:lstStyle/>
                        <a:p>
                          <a:endParaRPr lang="ja-JP"/>
                        </a:p>
                      </a:txBody>
                      <a:tcPr>
                        <a:blipFill>
                          <a:blip r:embed="rId2"/>
                          <a:stretch>
                            <a:fillRect l="-144964" t="-353425" r="-292806" b="-280822"/>
                          </a:stretch>
                        </a:blipFill>
                      </a:tcPr>
                    </a:tc>
                    <a:tc>
                      <a:txBody>
                        <a:bodyPr/>
                        <a:lstStyle/>
                        <a:p>
                          <a:r>
                            <a:rPr kumimoji="1" lang="ja-JP" altLang="en-US" dirty="0"/>
                            <a:t>バネ</a:t>
                          </a:r>
                        </a:p>
                      </a:txBody>
                      <a:tcPr/>
                    </a:tc>
                    <a:tc>
                      <a:txBody>
                        <a:bodyPr/>
                        <a:lstStyle/>
                        <a:p>
                          <a:r>
                            <a:rPr kumimoji="1" lang="ja-JP" altLang="en-US" dirty="0"/>
                            <a:t>粘性摩擦</a:t>
                          </a:r>
                        </a:p>
                      </a:txBody>
                      <a:tcPr/>
                    </a:tc>
                    <a:extLst>
                      <a:ext uri="{0D108BD9-81ED-4DB2-BD59-A6C34878D82A}">
                        <a16:rowId xmlns:a16="http://schemas.microsoft.com/office/drawing/2014/main" val="2336967225"/>
                      </a:ext>
                    </a:extLst>
                  </a:tr>
                  <a:tr h="616137">
                    <a:tc>
                      <a:txBody>
                        <a:bodyPr/>
                        <a:lstStyle/>
                        <a:p>
                          <a:r>
                            <a:rPr kumimoji="1" lang="ja-JP" altLang="en-US" dirty="0"/>
                            <a:t>キャパシタ </a:t>
                          </a:r>
                          <a:r>
                            <a:rPr kumimoji="1" lang="en-US" altLang="ja-JP" dirty="0"/>
                            <a:t>C</a:t>
                          </a:r>
                          <a:endParaRPr kumimoji="1" lang="ja-JP" altLang="en-US" dirty="0"/>
                        </a:p>
                      </a:txBody>
                      <a:tcPr/>
                    </a:tc>
                    <a:tc>
                      <a:txBody>
                        <a:bodyPr/>
                        <a:lstStyle/>
                        <a:p>
                          <a:endParaRPr lang="ja-JP"/>
                        </a:p>
                      </a:txBody>
                      <a:tcPr>
                        <a:blipFill>
                          <a:blip r:embed="rId2"/>
                          <a:stretch>
                            <a:fillRect l="-144964" t="-324510" r="-292806" b="-100980"/>
                          </a:stretch>
                        </a:blipFill>
                      </a:tcPr>
                    </a:tc>
                    <a:tc>
                      <a:txBody>
                        <a:bodyPr/>
                        <a:lstStyle/>
                        <a:p>
                          <a:r>
                            <a:rPr kumimoji="1" lang="ja-JP" altLang="en-US" dirty="0"/>
                            <a:t>粘性摩擦</a:t>
                          </a:r>
                        </a:p>
                      </a:txBody>
                      <a:tcPr/>
                    </a:tc>
                    <a:tc>
                      <a:txBody>
                        <a:bodyPr/>
                        <a:lstStyle/>
                        <a:p>
                          <a:r>
                            <a:rPr kumimoji="1" lang="ja-JP" altLang="en-US" dirty="0"/>
                            <a:t>マス</a:t>
                          </a:r>
                        </a:p>
                      </a:txBody>
                      <a:tcPr/>
                    </a:tc>
                    <a:extLst>
                      <a:ext uri="{0D108BD9-81ED-4DB2-BD59-A6C34878D82A}">
                        <a16:rowId xmlns:a16="http://schemas.microsoft.com/office/drawing/2014/main" val="642400897"/>
                      </a:ext>
                    </a:extLst>
                  </a:tr>
                  <a:tr h="616776">
                    <a:tc>
                      <a:txBody>
                        <a:bodyPr/>
                        <a:lstStyle/>
                        <a:p>
                          <a:r>
                            <a:rPr kumimoji="1" lang="ja-JP" altLang="en-US" dirty="0"/>
                            <a:t>イナータンス </a:t>
                          </a:r>
                          <a:r>
                            <a:rPr kumimoji="1" lang="en-US" altLang="ja-JP" dirty="0"/>
                            <a:t>L</a:t>
                          </a:r>
                          <a:endParaRPr kumimoji="1" lang="ja-JP" altLang="en-US" dirty="0"/>
                        </a:p>
                      </a:txBody>
                      <a:tcPr/>
                    </a:tc>
                    <a:tc>
                      <a:txBody>
                        <a:bodyPr/>
                        <a:lstStyle/>
                        <a:p>
                          <a:endParaRPr lang="ja-JP"/>
                        </a:p>
                      </a:txBody>
                      <a:tcPr>
                        <a:blipFill>
                          <a:blip r:embed="rId2"/>
                          <a:stretch>
                            <a:fillRect l="-144964" t="-428713" r="-292806" b="-1980"/>
                          </a:stretch>
                        </a:blipFill>
                      </a:tcPr>
                    </a:tc>
                    <a:tc>
                      <a:txBody>
                        <a:bodyPr/>
                        <a:lstStyle/>
                        <a:p>
                          <a:r>
                            <a:rPr kumimoji="1" lang="ja-JP" altLang="en-US" dirty="0"/>
                            <a:t>？</a:t>
                          </a:r>
                        </a:p>
                      </a:txBody>
                      <a:tcPr/>
                    </a:tc>
                    <a:tc>
                      <a:txBody>
                        <a:bodyPr/>
                        <a:lstStyle/>
                        <a:p>
                          <a:r>
                            <a:rPr kumimoji="1" lang="ja-JP" altLang="en-US" dirty="0"/>
                            <a:t>バネ</a:t>
                          </a:r>
                        </a:p>
                      </a:txBody>
                      <a:tcPr/>
                    </a:tc>
                    <a:extLst>
                      <a:ext uri="{0D108BD9-81ED-4DB2-BD59-A6C34878D82A}">
                        <a16:rowId xmlns:a16="http://schemas.microsoft.com/office/drawing/2014/main" val="3408198438"/>
                      </a:ext>
                    </a:extLst>
                  </a:tr>
                </a:tbl>
              </a:graphicData>
            </a:graphic>
          </p:graphicFrame>
        </mc:Fallback>
      </mc:AlternateContent>
      <p:sp>
        <p:nvSpPr>
          <p:cNvPr id="14" name="テキスト ボックス 13">
            <a:extLst>
              <a:ext uri="{FF2B5EF4-FFF2-40B4-BE49-F238E27FC236}">
                <a16:creationId xmlns:a16="http://schemas.microsoft.com/office/drawing/2014/main" id="{1F173B61-50AD-48B7-AD94-D7498DF4C013}"/>
              </a:ext>
            </a:extLst>
          </p:cNvPr>
          <p:cNvSpPr txBox="1"/>
          <p:nvPr/>
        </p:nvSpPr>
        <p:spPr>
          <a:xfrm>
            <a:off x="1695145" y="6282505"/>
            <a:ext cx="9062096" cy="400110"/>
          </a:xfrm>
          <a:prstGeom prst="rect">
            <a:avLst/>
          </a:prstGeom>
          <a:noFill/>
        </p:spPr>
        <p:txBody>
          <a:bodyPr wrap="none" rtlCol="0">
            <a:spAutoFit/>
          </a:bodyPr>
          <a:lstStyle/>
          <a:p>
            <a:pPr algn="l"/>
            <a:r>
              <a:rPr kumimoji="1" lang="ja-JP" altLang="en-US" sz="2000" u="sng" dirty="0"/>
              <a:t>回転運動に関する</a:t>
            </a:r>
            <a:r>
              <a:rPr kumimoji="1" lang="en-US" altLang="ja-JP" sz="2000" u="sng" dirty="0" err="1"/>
              <a:t>MSL</a:t>
            </a:r>
            <a:r>
              <a:rPr lang="en-US" altLang="ja-JP" sz="2000" u="sng" dirty="0" err="1"/>
              <a:t>.</a:t>
            </a:r>
            <a:r>
              <a:rPr kumimoji="1" lang="en-US" altLang="ja-JP" sz="2000" u="sng" dirty="0" err="1"/>
              <a:t>Translation</a:t>
            </a:r>
            <a:r>
              <a:rPr kumimoji="1" lang="ja-JP" altLang="en-US" sz="2000" u="sng" dirty="0"/>
              <a:t>ライブラリと前スライドの考え方の対比表</a:t>
            </a:r>
          </a:p>
        </p:txBody>
      </p:sp>
    </p:spTree>
    <p:extLst>
      <p:ext uri="{BB962C8B-B14F-4D97-AF65-F5344CB8AC3E}">
        <p14:creationId xmlns:p14="http://schemas.microsoft.com/office/powerpoint/2010/main" val="16848688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6248505"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典型的な物理モデルの一覧 </a:t>
            </a:r>
            <a:r>
              <a:rPr lang="en-US" altLang="ja-JP" dirty="0"/>
              <a:t>– </a:t>
            </a:r>
            <a:r>
              <a:rPr lang="ja-JP" altLang="en-US" dirty="0"/>
              <a:t>補足</a:t>
            </a:r>
            <a:r>
              <a:rPr lang="en-US" altLang="ja-JP" dirty="0"/>
              <a:t>2</a:t>
            </a:r>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34</a:t>
            </a:fld>
            <a:endParaRPr kumimoji="1" lang="ja-JP" altLang="en-US"/>
          </a:p>
        </p:txBody>
      </p:sp>
      <mc:AlternateContent xmlns:mc="http://schemas.openxmlformats.org/markup-compatibility/2006">
        <mc:Choice xmlns:a14="http://schemas.microsoft.com/office/drawing/2010/main" Requires="a14">
          <p:sp>
            <p:nvSpPr>
              <p:cNvPr id="7" name="テキスト ボックス 4">
                <a:extLst>
                  <a:ext uri="{FF2B5EF4-FFF2-40B4-BE49-F238E27FC236}">
                    <a16:creationId xmlns:a16="http://schemas.microsoft.com/office/drawing/2014/main" id="{2E751ED0-ADFB-48DC-812A-3F2CDB129ED2}"/>
                  </a:ext>
                </a:extLst>
              </p:cNvPr>
              <p:cNvSpPr txBox="1"/>
              <p:nvPr/>
            </p:nvSpPr>
            <p:spPr>
              <a:xfrm>
                <a:off x="1407040" y="2896117"/>
                <a:ext cx="1411869" cy="369332"/>
              </a:xfrm>
              <a:prstGeom prst="rect">
                <a:avLst/>
              </a:prstGeom>
              <a:no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a14:m>
                  <m:oMath xmlns:m="http://schemas.openxmlformats.org/officeDocument/2006/math">
                    <m:r>
                      <a:rPr kumimoji="1" lang="en-US" altLang="ja-JP" sz="2400" b="0" i="1">
                        <a:latin typeface="Cambria Math" panose="02040503050406030204" pitchFamily="18" charset="0"/>
                      </a:rPr>
                      <m:t>𝐹</m:t>
                    </m:r>
                    <m:r>
                      <a:rPr kumimoji="1" lang="en-US" altLang="ja-JP" sz="2400" b="0" i="1">
                        <a:latin typeface="Cambria Math" panose="02040503050406030204" pitchFamily="18" charset="0"/>
                      </a:rPr>
                      <m:t>=</m:t>
                    </m:r>
                    <m:r>
                      <a:rPr kumimoji="1" lang="en-US" altLang="ja-JP" sz="2400" b="0" i="1">
                        <a:latin typeface="Cambria Math" panose="02040503050406030204" pitchFamily="18" charset="0"/>
                      </a:rPr>
                      <m:t>𝜇</m:t>
                    </m:r>
                    <m:r>
                      <a:rPr kumimoji="1" lang="en-US" altLang="ja-JP" sz="2400" b="0" i="1">
                        <a:latin typeface="Cambria Math" panose="02040503050406030204" pitchFamily="18" charset="0"/>
                        <a:ea typeface="Cambria Math" panose="02040503050406030204" pitchFamily="18" charset="0"/>
                      </a:rPr>
                      <m:t>∆</m:t>
                    </m:r>
                    <m:r>
                      <a:rPr kumimoji="1" lang="en-US" altLang="ja-JP" sz="2400" b="0" i="1">
                        <a:latin typeface="Cambria Math" panose="02040503050406030204" pitchFamily="18" charset="0"/>
                        <a:ea typeface="Cambria Math" panose="02040503050406030204" pitchFamily="18" charset="0"/>
                      </a:rPr>
                      <m:t>𝑣</m:t>
                    </m:r>
                  </m:oMath>
                </a14:m>
                <a:r>
                  <a:rPr kumimoji="1" lang="en-US" altLang="ja-JP" sz="2400" dirty="0"/>
                  <a:t> </a:t>
                </a:r>
              </a:p>
            </p:txBody>
          </p:sp>
        </mc:Choice>
        <mc:Fallback>
          <p:sp>
            <p:nvSpPr>
              <p:cNvPr id="7" name="テキスト ボックス 4">
                <a:extLst>
                  <a:ext uri="{FF2B5EF4-FFF2-40B4-BE49-F238E27FC236}">
                    <a16:creationId xmlns:a16="http://schemas.microsoft.com/office/drawing/2014/main" id="{2E751ED0-ADFB-48DC-812A-3F2CDB129ED2}"/>
                  </a:ext>
                </a:extLst>
              </p:cNvPr>
              <p:cNvSpPr txBox="1">
                <a:spLocks noRot="1" noChangeAspect="1" noMove="1" noResize="1" noEditPoints="1" noAdjustHandles="1" noChangeArrowheads="1" noChangeShapeType="1" noTextEdit="1"/>
              </p:cNvSpPr>
              <p:nvPr/>
            </p:nvSpPr>
            <p:spPr>
              <a:xfrm>
                <a:off x="1407040" y="2896117"/>
                <a:ext cx="1411869" cy="369332"/>
              </a:xfrm>
              <a:prstGeom prst="rect">
                <a:avLst/>
              </a:prstGeom>
              <a:blipFill>
                <a:blip r:embed="rId2"/>
                <a:stretch>
                  <a:fillRect l="-7792" b="-21311"/>
                </a:stretch>
              </a:blipFill>
            </p:spPr>
            <p:txBody>
              <a:bodyPr/>
              <a:lstStyle/>
              <a:p>
                <a:r>
                  <a:rPr lang="ja-JP" altLang="en-US">
                    <a:noFill/>
                  </a:rPr>
                  <a:t> </a:t>
                </a:r>
              </a:p>
            </p:txBody>
          </p:sp>
        </mc:Fallback>
      </mc:AlternateContent>
      <p:sp>
        <p:nvSpPr>
          <p:cNvPr id="2" name="テキスト ボックス 1">
            <a:extLst>
              <a:ext uri="{FF2B5EF4-FFF2-40B4-BE49-F238E27FC236}">
                <a16:creationId xmlns:a16="http://schemas.microsoft.com/office/drawing/2014/main" id="{240440C8-3D3C-4FF5-B07E-D80CBBC30BA4}"/>
              </a:ext>
            </a:extLst>
          </p:cNvPr>
          <p:cNvSpPr txBox="1"/>
          <p:nvPr/>
        </p:nvSpPr>
        <p:spPr>
          <a:xfrm>
            <a:off x="827205" y="2105507"/>
            <a:ext cx="2571538" cy="461665"/>
          </a:xfrm>
          <a:prstGeom prst="rect">
            <a:avLst/>
          </a:prstGeom>
          <a:noFill/>
        </p:spPr>
        <p:txBody>
          <a:bodyPr wrap="none" rtlCol="0">
            <a:spAutoFit/>
          </a:bodyPr>
          <a:lstStyle/>
          <a:p>
            <a:pPr algn="l"/>
            <a:r>
              <a:rPr kumimoji="1" lang="ja-JP" altLang="en-US" sz="2400" u="sng" dirty="0"/>
              <a:t>抵抗</a:t>
            </a:r>
            <a:r>
              <a:rPr kumimoji="1" lang="en-US" altLang="ja-JP" sz="2400" u="sng" dirty="0"/>
              <a:t>C</a:t>
            </a:r>
            <a:r>
              <a:rPr kumimoji="1" lang="ja-JP" altLang="en-US" sz="2400" u="sng" dirty="0"/>
              <a:t> </a:t>
            </a:r>
            <a:r>
              <a:rPr kumimoji="1" lang="en-US" altLang="ja-JP" sz="2400" u="sng" dirty="0"/>
              <a:t>– </a:t>
            </a:r>
            <a:r>
              <a:rPr kumimoji="1" lang="ja-JP" altLang="en-US" sz="2400" u="sng" dirty="0"/>
              <a:t>粘性摩擦</a:t>
            </a:r>
          </a:p>
        </p:txBody>
      </p:sp>
      <mc:AlternateContent xmlns:mc="http://schemas.openxmlformats.org/markup-compatibility/2006">
        <mc:Choice xmlns:a14="http://schemas.microsoft.com/office/drawing/2010/main" Requires="a14">
          <p:sp>
            <p:nvSpPr>
              <p:cNvPr id="9" name="テキスト ボックス 4">
                <a:extLst>
                  <a:ext uri="{FF2B5EF4-FFF2-40B4-BE49-F238E27FC236}">
                    <a16:creationId xmlns:a16="http://schemas.microsoft.com/office/drawing/2014/main" id="{145097A9-C0F4-4EBD-8272-02528C5EAF45}"/>
                  </a:ext>
                </a:extLst>
              </p:cNvPr>
              <p:cNvSpPr txBox="1"/>
              <p:nvPr/>
            </p:nvSpPr>
            <p:spPr>
              <a:xfrm>
                <a:off x="4240100" y="2739941"/>
                <a:ext cx="1672936" cy="701218"/>
              </a:xfrm>
              <a:prstGeom prst="rect">
                <a:avLst/>
              </a:prstGeom>
              <a:no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a14:m>
                  <m:oMathPara xmlns:m="http://schemas.openxmlformats.org/officeDocument/2006/math">
                    <m:oMathParaPr>
                      <m:jc m:val="centerGroup"/>
                    </m:oMathParaPr>
                    <m:oMath xmlns:m="http://schemas.openxmlformats.org/officeDocument/2006/math">
                      <m:r>
                        <a:rPr kumimoji="1" lang="en-US" altLang="ja-JP" sz="2400" b="0" i="1">
                          <a:latin typeface="Cambria Math" panose="02040503050406030204" pitchFamily="18" charset="0"/>
                        </a:rPr>
                        <m:t>𝐹</m:t>
                      </m:r>
                      <m:r>
                        <a:rPr kumimoji="1" lang="en-US" altLang="ja-JP" sz="2400" b="0" i="1">
                          <a:latin typeface="Cambria Math" panose="02040503050406030204" pitchFamily="18" charset="0"/>
                        </a:rPr>
                        <m:t>=</m:t>
                      </m:r>
                      <m:r>
                        <a:rPr kumimoji="1" lang="en-US" altLang="ja-JP" sz="2400" b="0" i="1" smtClean="0">
                          <a:latin typeface="Cambria Math" panose="02040503050406030204" pitchFamily="18" charset="0"/>
                        </a:rPr>
                        <m:t>𝑚</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𝑑𝑣</m:t>
                          </m:r>
                        </m:num>
                        <m:den>
                          <m:r>
                            <a:rPr kumimoji="1" lang="en-US" altLang="ja-JP" sz="2400" b="0" i="1" smtClean="0">
                              <a:latin typeface="Cambria Math" panose="02040503050406030204" pitchFamily="18" charset="0"/>
                            </a:rPr>
                            <m:t>𝑑𝑡</m:t>
                          </m:r>
                        </m:den>
                      </m:f>
                    </m:oMath>
                  </m:oMathPara>
                </a14:m>
                <a:endParaRPr kumimoji="1" lang="en-US" altLang="ja-JP" sz="2400" b="0" dirty="0"/>
              </a:p>
            </p:txBody>
          </p:sp>
        </mc:Choice>
        <mc:Fallback>
          <p:sp>
            <p:nvSpPr>
              <p:cNvPr id="9" name="テキスト ボックス 4">
                <a:extLst>
                  <a:ext uri="{FF2B5EF4-FFF2-40B4-BE49-F238E27FC236}">
                    <a16:creationId xmlns:a16="http://schemas.microsoft.com/office/drawing/2014/main" id="{145097A9-C0F4-4EBD-8272-02528C5EAF45}"/>
                  </a:ext>
                </a:extLst>
              </p:cNvPr>
              <p:cNvSpPr txBox="1">
                <a:spLocks noRot="1" noChangeAspect="1" noMove="1" noResize="1" noEditPoints="1" noAdjustHandles="1" noChangeArrowheads="1" noChangeShapeType="1" noTextEdit="1"/>
              </p:cNvSpPr>
              <p:nvPr/>
            </p:nvSpPr>
            <p:spPr>
              <a:xfrm>
                <a:off x="4240100" y="2739941"/>
                <a:ext cx="1672936" cy="701218"/>
              </a:xfrm>
              <a:prstGeom prst="rect">
                <a:avLst/>
              </a:prstGeom>
              <a:blipFill>
                <a:blip r:embed="rId3"/>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A703A10F-3692-4CBB-BA89-C9A67CF02902}"/>
              </a:ext>
            </a:extLst>
          </p:cNvPr>
          <p:cNvSpPr txBox="1"/>
          <p:nvPr/>
        </p:nvSpPr>
        <p:spPr>
          <a:xfrm>
            <a:off x="3639316" y="2105507"/>
            <a:ext cx="2874505" cy="461665"/>
          </a:xfrm>
          <a:prstGeom prst="rect">
            <a:avLst/>
          </a:prstGeom>
          <a:noFill/>
        </p:spPr>
        <p:txBody>
          <a:bodyPr wrap="none" rtlCol="0">
            <a:spAutoFit/>
          </a:bodyPr>
          <a:lstStyle/>
          <a:p>
            <a:pPr algn="l"/>
            <a:r>
              <a:rPr kumimoji="1" lang="ja-JP" altLang="en-US" sz="2400" u="sng" dirty="0"/>
              <a:t>キャパシタ</a:t>
            </a:r>
            <a:r>
              <a:rPr kumimoji="1" lang="en-US" altLang="ja-JP" sz="2400" u="sng" dirty="0"/>
              <a:t>R</a:t>
            </a:r>
            <a:r>
              <a:rPr kumimoji="1" lang="ja-JP" altLang="en-US" sz="2400" u="sng" dirty="0"/>
              <a:t> </a:t>
            </a:r>
            <a:r>
              <a:rPr kumimoji="1" lang="en-US" altLang="ja-JP" sz="2400" u="sng" dirty="0"/>
              <a:t>– </a:t>
            </a:r>
            <a:r>
              <a:rPr kumimoji="1" lang="ja-JP" altLang="en-US" sz="2400" u="sng" dirty="0"/>
              <a:t>マス</a:t>
            </a:r>
          </a:p>
        </p:txBody>
      </p:sp>
      <mc:AlternateContent xmlns:mc="http://schemas.openxmlformats.org/markup-compatibility/2006">
        <mc:Choice xmlns:a14="http://schemas.microsoft.com/office/drawing/2010/main" Requires="a14">
          <p:sp>
            <p:nvSpPr>
              <p:cNvPr id="13" name="テキスト ボックス 4">
                <a:extLst>
                  <a:ext uri="{FF2B5EF4-FFF2-40B4-BE49-F238E27FC236}">
                    <a16:creationId xmlns:a16="http://schemas.microsoft.com/office/drawing/2014/main" id="{987EDAC0-C345-49A5-8881-2536EEB34CB5}"/>
                  </a:ext>
                </a:extLst>
              </p:cNvPr>
              <p:cNvSpPr txBox="1"/>
              <p:nvPr/>
            </p:nvSpPr>
            <p:spPr>
              <a:xfrm>
                <a:off x="7143072" y="2650661"/>
                <a:ext cx="1672936" cy="701218"/>
              </a:xfrm>
              <a:prstGeom prst="rect">
                <a:avLst/>
              </a:prstGeom>
              <a:no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𝑣</m:t>
                      </m:r>
                      <m:r>
                        <a:rPr kumimoji="1" lang="en-US" altLang="ja-JP" sz="2400" b="0" i="1">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m:t>
                          </m:r>
                        </m:num>
                        <m:den>
                          <m:r>
                            <a:rPr kumimoji="1" lang="en-US" altLang="ja-JP" sz="2400" b="0" i="1" smtClean="0">
                              <a:latin typeface="Cambria Math" panose="02040503050406030204" pitchFamily="18" charset="0"/>
                            </a:rPr>
                            <m:t>𝑘</m:t>
                          </m:r>
                        </m:den>
                      </m:f>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𝑑𝐹</m:t>
                          </m:r>
                        </m:num>
                        <m:den>
                          <m:r>
                            <a:rPr kumimoji="1" lang="en-US" altLang="ja-JP" sz="2400" b="0" i="1" smtClean="0">
                              <a:latin typeface="Cambria Math" panose="02040503050406030204" pitchFamily="18" charset="0"/>
                            </a:rPr>
                            <m:t>𝑑𝑡</m:t>
                          </m:r>
                        </m:den>
                      </m:f>
                    </m:oMath>
                  </m:oMathPara>
                </a14:m>
                <a:endParaRPr kumimoji="1" lang="en-US" altLang="ja-JP" sz="2400" b="0" dirty="0"/>
              </a:p>
            </p:txBody>
          </p:sp>
        </mc:Choice>
        <mc:Fallback>
          <p:sp>
            <p:nvSpPr>
              <p:cNvPr id="13" name="テキスト ボックス 4">
                <a:extLst>
                  <a:ext uri="{FF2B5EF4-FFF2-40B4-BE49-F238E27FC236}">
                    <a16:creationId xmlns:a16="http://schemas.microsoft.com/office/drawing/2014/main" id="{987EDAC0-C345-49A5-8881-2536EEB34CB5}"/>
                  </a:ext>
                </a:extLst>
              </p:cNvPr>
              <p:cNvSpPr txBox="1">
                <a:spLocks noRot="1" noChangeAspect="1" noMove="1" noResize="1" noEditPoints="1" noAdjustHandles="1" noChangeArrowheads="1" noChangeShapeType="1" noTextEdit="1"/>
              </p:cNvSpPr>
              <p:nvPr/>
            </p:nvSpPr>
            <p:spPr>
              <a:xfrm>
                <a:off x="7143072" y="2650661"/>
                <a:ext cx="1672936" cy="701218"/>
              </a:xfrm>
              <a:prstGeom prst="rect">
                <a:avLst/>
              </a:prstGeom>
              <a:blipFill>
                <a:blip r:embed="rId4"/>
                <a:stretch>
                  <a:fillRect/>
                </a:stretch>
              </a:blipFill>
            </p:spPr>
            <p:txBody>
              <a:bodyPr/>
              <a:lstStyle/>
              <a:p>
                <a:r>
                  <a:rPr lang="ja-JP" altLang="en-US">
                    <a:noFill/>
                  </a:rPr>
                  <a:t> </a:t>
                </a:r>
              </a:p>
            </p:txBody>
          </p:sp>
        </mc:Fallback>
      </mc:AlternateContent>
      <p:sp>
        <p:nvSpPr>
          <p:cNvPr id="15" name="テキスト ボックス 14">
            <a:extLst>
              <a:ext uri="{FF2B5EF4-FFF2-40B4-BE49-F238E27FC236}">
                <a16:creationId xmlns:a16="http://schemas.microsoft.com/office/drawing/2014/main" id="{D82C36BB-6081-45B1-8DB5-CF5C04FC9AF2}"/>
              </a:ext>
            </a:extLst>
          </p:cNvPr>
          <p:cNvSpPr txBox="1"/>
          <p:nvPr/>
        </p:nvSpPr>
        <p:spPr>
          <a:xfrm>
            <a:off x="7035848" y="2105507"/>
            <a:ext cx="2977097" cy="461665"/>
          </a:xfrm>
          <a:prstGeom prst="rect">
            <a:avLst/>
          </a:prstGeom>
          <a:noFill/>
        </p:spPr>
        <p:txBody>
          <a:bodyPr wrap="none" rtlCol="0">
            <a:spAutoFit/>
          </a:bodyPr>
          <a:lstStyle/>
          <a:p>
            <a:pPr algn="l"/>
            <a:r>
              <a:rPr kumimoji="1" lang="ja-JP" altLang="en-US" sz="2400" u="sng" dirty="0"/>
              <a:t>イナータンス </a:t>
            </a:r>
            <a:r>
              <a:rPr kumimoji="1" lang="en-US" altLang="ja-JP" sz="2400" u="sng" dirty="0"/>
              <a:t>– </a:t>
            </a:r>
            <a:r>
              <a:rPr kumimoji="1" lang="ja-JP" altLang="en-US" sz="2400" u="sng" dirty="0"/>
              <a:t>バネ</a:t>
            </a:r>
          </a:p>
        </p:txBody>
      </p:sp>
      <mc:AlternateContent xmlns:mc="http://schemas.openxmlformats.org/markup-compatibility/2006">
        <mc:Choice xmlns:a14="http://schemas.microsoft.com/office/drawing/2010/main" Requires="a14">
          <p:sp>
            <p:nvSpPr>
              <p:cNvPr id="16" name="テキスト ボックス 4">
                <a:extLst>
                  <a:ext uri="{FF2B5EF4-FFF2-40B4-BE49-F238E27FC236}">
                    <a16:creationId xmlns:a16="http://schemas.microsoft.com/office/drawing/2014/main" id="{A9956AA4-58BD-4E0A-A940-FD4768158AB6}"/>
                  </a:ext>
                </a:extLst>
              </p:cNvPr>
              <p:cNvSpPr txBox="1"/>
              <p:nvPr/>
            </p:nvSpPr>
            <p:spPr>
              <a:xfrm>
                <a:off x="7200560" y="3506999"/>
                <a:ext cx="3969392" cy="968727"/>
              </a:xfrm>
              <a:prstGeom prst="rect">
                <a:avLst/>
              </a:prstGeom>
              <a:no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𝑘</m:t>
                      </m:r>
                      <m:nary>
                        <m:naryPr>
                          <m:limLoc m:val="undOvr"/>
                          <m:subHide m:val="on"/>
                          <m:supHide m:val="on"/>
                          <m:ctrlPr>
                            <a:rPr kumimoji="1" lang="en-US" altLang="ja-JP" sz="2400" b="0" i="1">
                              <a:latin typeface="Cambria Math" panose="02040503050406030204" pitchFamily="18" charset="0"/>
                            </a:rPr>
                          </m:ctrlPr>
                        </m:naryPr>
                        <m:sub/>
                        <m:sup/>
                        <m:e>
                          <m:r>
                            <a:rPr kumimoji="1" lang="en-US" altLang="ja-JP" sz="2400" b="0" i="1">
                              <a:latin typeface="Cambria Math" panose="02040503050406030204" pitchFamily="18" charset="0"/>
                            </a:rPr>
                            <m:t>𝑣𝑑𝑡</m:t>
                          </m:r>
                        </m:e>
                      </m:nary>
                      <m:r>
                        <a:rPr kumimoji="1" lang="en-US" altLang="ja-JP" sz="2400" i="1">
                          <a:latin typeface="Cambria Math" panose="02040503050406030204" pitchFamily="18" charset="0"/>
                        </a:rPr>
                        <m:t>=</m:t>
                      </m:r>
                      <m:sSub>
                        <m:sSubPr>
                          <m:ctrlPr>
                            <a:rPr kumimoji="1" lang="en-US" altLang="ja-JP" sz="2400" b="0" i="1">
                              <a:latin typeface="Cambria Math" panose="02040503050406030204" pitchFamily="18" charset="0"/>
                            </a:rPr>
                          </m:ctrlPr>
                        </m:sSubPr>
                        <m:e>
                          <m:r>
                            <a:rPr kumimoji="1" lang="en-US" altLang="ja-JP" sz="2400" b="0" i="1">
                              <a:latin typeface="Cambria Math" panose="02040503050406030204" pitchFamily="18" charset="0"/>
                            </a:rPr>
                            <m:t>𝐹</m:t>
                          </m:r>
                        </m:e>
                        <m:sub>
                          <m:r>
                            <a:rPr kumimoji="1" lang="en-US" altLang="ja-JP" sz="2400" b="0" i="1">
                              <a:latin typeface="Cambria Math" panose="02040503050406030204" pitchFamily="18" charset="0"/>
                            </a:rPr>
                            <m:t>1</m:t>
                          </m:r>
                        </m:sub>
                      </m:sSub>
                      <m:r>
                        <a:rPr kumimoji="1" lang="en-US" altLang="ja-JP" sz="2400" b="0" i="1">
                          <a:latin typeface="Cambria Math" panose="02040503050406030204" pitchFamily="18" charset="0"/>
                        </a:rPr>
                        <m:t>−</m:t>
                      </m:r>
                      <m:sSub>
                        <m:sSubPr>
                          <m:ctrlPr>
                            <a:rPr kumimoji="1" lang="en-US" altLang="ja-JP" sz="2400" b="0" i="1">
                              <a:latin typeface="Cambria Math" panose="02040503050406030204" pitchFamily="18" charset="0"/>
                            </a:rPr>
                          </m:ctrlPr>
                        </m:sSubPr>
                        <m:e>
                          <m:r>
                            <a:rPr kumimoji="1" lang="en-US" altLang="ja-JP" sz="2400" b="0" i="1">
                              <a:latin typeface="Cambria Math" panose="02040503050406030204" pitchFamily="18" charset="0"/>
                            </a:rPr>
                            <m:t>𝐹</m:t>
                          </m:r>
                        </m:e>
                        <m:sub>
                          <m:r>
                            <a:rPr kumimoji="1" lang="en-US" altLang="ja-JP" sz="2400" b="0" i="1">
                              <a:latin typeface="Cambria Math" panose="02040503050406030204" pitchFamily="18" charset="0"/>
                            </a:rPr>
                            <m:t>0</m:t>
                          </m:r>
                        </m:sub>
                      </m:sSub>
                    </m:oMath>
                  </m:oMathPara>
                </a14:m>
                <a:endParaRPr kumimoji="1" lang="ja-JP" altLang="en-US" sz="2400" dirty="0"/>
              </a:p>
            </p:txBody>
          </p:sp>
        </mc:Choice>
        <mc:Fallback>
          <p:sp>
            <p:nvSpPr>
              <p:cNvPr id="16" name="テキスト ボックス 4">
                <a:extLst>
                  <a:ext uri="{FF2B5EF4-FFF2-40B4-BE49-F238E27FC236}">
                    <a16:creationId xmlns:a16="http://schemas.microsoft.com/office/drawing/2014/main" id="{A9956AA4-58BD-4E0A-A940-FD4768158AB6}"/>
                  </a:ext>
                </a:extLst>
              </p:cNvPr>
              <p:cNvSpPr txBox="1">
                <a:spLocks noRot="1" noChangeAspect="1" noMove="1" noResize="1" noEditPoints="1" noAdjustHandles="1" noChangeArrowheads="1" noChangeShapeType="1" noTextEdit="1"/>
              </p:cNvSpPr>
              <p:nvPr/>
            </p:nvSpPr>
            <p:spPr>
              <a:xfrm>
                <a:off x="7200560" y="3506999"/>
                <a:ext cx="3969392" cy="968727"/>
              </a:xfrm>
              <a:prstGeom prst="rect">
                <a:avLst/>
              </a:prstGeom>
              <a:blipFill>
                <a:blip r:embed="rId5"/>
                <a:stretch>
                  <a:fillRect/>
                </a:stretch>
              </a:blipFill>
            </p:spPr>
            <p:txBody>
              <a:bodyPr/>
              <a:lstStyle/>
              <a:p>
                <a:r>
                  <a:rPr lang="ja-JP" altLang="en-US">
                    <a:noFill/>
                  </a:rPr>
                  <a:t> </a:t>
                </a:r>
              </a:p>
            </p:txBody>
          </p:sp>
        </mc:Fallback>
      </mc:AlternateContent>
      <p:sp>
        <p:nvSpPr>
          <p:cNvPr id="8" name="矢印: 右 7">
            <a:extLst>
              <a:ext uri="{FF2B5EF4-FFF2-40B4-BE49-F238E27FC236}">
                <a16:creationId xmlns:a16="http://schemas.microsoft.com/office/drawing/2014/main" id="{5272C0DD-C9B8-4B9E-8112-D30B771F22D3}"/>
              </a:ext>
            </a:extLst>
          </p:cNvPr>
          <p:cNvSpPr/>
          <p:nvPr/>
        </p:nvSpPr>
        <p:spPr>
          <a:xfrm>
            <a:off x="7511701" y="3848238"/>
            <a:ext cx="345882" cy="28624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7" name="テキスト ボックス 4">
                <a:extLst>
                  <a:ext uri="{FF2B5EF4-FFF2-40B4-BE49-F238E27FC236}">
                    <a16:creationId xmlns:a16="http://schemas.microsoft.com/office/drawing/2014/main" id="{F66A432E-83EE-4428-BDEB-171E1CA221E4}"/>
                  </a:ext>
                </a:extLst>
              </p:cNvPr>
              <p:cNvSpPr txBox="1"/>
              <p:nvPr/>
            </p:nvSpPr>
            <p:spPr>
              <a:xfrm>
                <a:off x="8207112" y="4641220"/>
                <a:ext cx="1849684" cy="369332"/>
              </a:xfrm>
              <a:prstGeom prst="rect">
                <a:avLst/>
              </a:prstGeom>
              <a:no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𝑘</m:t>
                      </m:r>
                      <m:r>
                        <a:rPr lang="en-US" altLang="ja-JP" sz="2400" i="1">
                          <a:latin typeface="Cambria Math" panose="02040503050406030204" pitchFamily="18" charset="0"/>
                          <a:ea typeface="Cambria Math" panose="02040503050406030204" pitchFamily="18" charset="0"/>
                        </a:rPr>
                        <m:t>∆</m:t>
                      </m:r>
                      <m:r>
                        <a:rPr kumimoji="1" lang="en-US" altLang="ja-JP" sz="2400" b="0" i="1" smtClean="0">
                          <a:latin typeface="Cambria Math" panose="02040503050406030204" pitchFamily="18" charset="0"/>
                        </a:rPr>
                        <m:t>𝑥</m:t>
                      </m:r>
                      <m:r>
                        <a:rPr kumimoji="1" lang="en-US" altLang="ja-JP" sz="2400" i="1">
                          <a:latin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𝐹</m:t>
                      </m:r>
                    </m:oMath>
                  </m:oMathPara>
                </a14:m>
                <a:endParaRPr kumimoji="1" lang="ja-JP" altLang="en-US" sz="2400" dirty="0"/>
              </a:p>
            </p:txBody>
          </p:sp>
        </mc:Choice>
        <mc:Fallback>
          <p:sp>
            <p:nvSpPr>
              <p:cNvPr id="17" name="テキスト ボックス 4">
                <a:extLst>
                  <a:ext uri="{FF2B5EF4-FFF2-40B4-BE49-F238E27FC236}">
                    <a16:creationId xmlns:a16="http://schemas.microsoft.com/office/drawing/2014/main" id="{F66A432E-83EE-4428-BDEB-171E1CA221E4}"/>
                  </a:ext>
                </a:extLst>
              </p:cNvPr>
              <p:cNvSpPr txBox="1">
                <a:spLocks noRot="1" noChangeAspect="1" noMove="1" noResize="1" noEditPoints="1" noAdjustHandles="1" noChangeArrowheads="1" noChangeShapeType="1" noTextEdit="1"/>
              </p:cNvSpPr>
              <p:nvPr/>
            </p:nvSpPr>
            <p:spPr>
              <a:xfrm>
                <a:off x="8207112" y="4641220"/>
                <a:ext cx="1849684" cy="369332"/>
              </a:xfrm>
              <a:prstGeom prst="rect">
                <a:avLst/>
              </a:prstGeom>
              <a:blipFill>
                <a:blip r:embed="rId6"/>
                <a:stretch>
                  <a:fillRect b="-4918"/>
                </a:stretch>
              </a:blipFill>
            </p:spPr>
            <p:txBody>
              <a:bodyPr/>
              <a:lstStyle/>
              <a:p>
                <a:r>
                  <a:rPr lang="ja-JP" altLang="en-US">
                    <a:noFill/>
                  </a:rPr>
                  <a:t> </a:t>
                </a:r>
              </a:p>
            </p:txBody>
          </p:sp>
        </mc:Fallback>
      </mc:AlternateContent>
      <p:sp>
        <p:nvSpPr>
          <p:cNvPr id="18" name="矢印: 右 17">
            <a:extLst>
              <a:ext uri="{FF2B5EF4-FFF2-40B4-BE49-F238E27FC236}">
                <a16:creationId xmlns:a16="http://schemas.microsoft.com/office/drawing/2014/main" id="{84806812-A6FC-4D93-A03C-4A98AC15194A}"/>
              </a:ext>
            </a:extLst>
          </p:cNvPr>
          <p:cNvSpPr/>
          <p:nvPr/>
        </p:nvSpPr>
        <p:spPr>
          <a:xfrm>
            <a:off x="7511470" y="4730668"/>
            <a:ext cx="345882" cy="28624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8A9A8917-0289-494B-BA00-48CAB89BF6D3}"/>
              </a:ext>
            </a:extLst>
          </p:cNvPr>
          <p:cNvSpPr txBox="1"/>
          <p:nvPr/>
        </p:nvSpPr>
        <p:spPr>
          <a:xfrm>
            <a:off x="8435072" y="5182934"/>
            <a:ext cx="3158237" cy="830997"/>
          </a:xfrm>
          <a:prstGeom prst="rect">
            <a:avLst/>
          </a:prstGeom>
          <a:noFill/>
        </p:spPr>
        <p:txBody>
          <a:bodyPr wrap="none" rtlCol="0">
            <a:spAutoFit/>
          </a:bodyPr>
          <a:lstStyle/>
          <a:p>
            <a:pPr algn="l"/>
            <a:r>
              <a:rPr kumimoji="1" lang="ja-JP" altLang="en-US" sz="1600" dirty="0"/>
              <a:t>フックの法則</a:t>
            </a:r>
            <a:endParaRPr kumimoji="1" lang="en-US" altLang="ja-JP" sz="1600" dirty="0"/>
          </a:p>
          <a:p>
            <a:pPr algn="l"/>
            <a:r>
              <a:rPr kumimoji="1" lang="ja-JP" altLang="en-US" sz="1600" dirty="0"/>
              <a:t>　力の変化量</a:t>
            </a:r>
            <a:r>
              <a:rPr kumimoji="1" lang="en-US" altLang="ja-JP" sz="1600" dirty="0"/>
              <a:t>ΔF</a:t>
            </a:r>
            <a:r>
              <a:rPr kumimoji="1" lang="ja-JP" altLang="en-US" sz="1600" dirty="0"/>
              <a:t>が</a:t>
            </a:r>
            <a:endParaRPr kumimoji="1" lang="en-US" altLang="ja-JP" sz="1600" dirty="0"/>
          </a:p>
          <a:p>
            <a:pPr algn="l"/>
            <a:r>
              <a:rPr kumimoji="1" lang="ja-JP" altLang="en-US" sz="1600" dirty="0"/>
              <a:t>　バネの伸びの変化量</a:t>
            </a:r>
            <a:r>
              <a:rPr kumimoji="1" lang="en-US" altLang="ja-JP" sz="1600" dirty="0" err="1"/>
              <a:t>Δx</a:t>
            </a:r>
            <a:r>
              <a:rPr kumimoji="1" lang="ja-JP" altLang="en-US" sz="1600" dirty="0"/>
              <a:t>に比例</a:t>
            </a:r>
          </a:p>
        </p:txBody>
      </p:sp>
      <p:sp>
        <p:nvSpPr>
          <p:cNvPr id="24" name="テキスト ボックス 23">
            <a:extLst>
              <a:ext uri="{FF2B5EF4-FFF2-40B4-BE49-F238E27FC236}">
                <a16:creationId xmlns:a16="http://schemas.microsoft.com/office/drawing/2014/main" id="{B6C0252E-39E9-452F-8D9B-B2C2081FF368}"/>
              </a:ext>
            </a:extLst>
          </p:cNvPr>
          <p:cNvSpPr txBox="1"/>
          <p:nvPr/>
        </p:nvSpPr>
        <p:spPr>
          <a:xfrm>
            <a:off x="619760" y="721468"/>
            <a:ext cx="7757160" cy="707886"/>
          </a:xfrm>
          <a:prstGeom prst="rect">
            <a:avLst/>
          </a:prstGeom>
          <a:noFill/>
        </p:spPr>
        <p:txBody>
          <a:bodyPr wrap="square" rtlCol="0">
            <a:spAutoFit/>
          </a:bodyPr>
          <a:lstStyle/>
          <a:p>
            <a:pPr algn="l"/>
            <a:r>
              <a:rPr kumimoji="1" lang="ja-JP" altLang="en-US" sz="2000" dirty="0"/>
              <a:t>並進運動においてポテンシャルを速度、フローを力とした場合の</a:t>
            </a:r>
            <a:endParaRPr kumimoji="1" lang="en-US" altLang="ja-JP" sz="2000" dirty="0"/>
          </a:p>
          <a:p>
            <a:pPr algn="l"/>
            <a:r>
              <a:rPr kumimoji="1" lang="ja-JP" altLang="en-US" sz="2000" dirty="0"/>
              <a:t>抵抗</a:t>
            </a:r>
            <a:r>
              <a:rPr kumimoji="1" lang="en-US" altLang="ja-JP" sz="2000" dirty="0"/>
              <a:t>R</a:t>
            </a:r>
            <a:r>
              <a:rPr kumimoji="1" lang="ja-JP" altLang="en-US" sz="2000" dirty="0"/>
              <a:t>、キャパシタ</a:t>
            </a:r>
            <a:r>
              <a:rPr kumimoji="1" lang="en-US" altLang="ja-JP" sz="2000" dirty="0"/>
              <a:t>C</a:t>
            </a:r>
            <a:r>
              <a:rPr kumimoji="1" lang="ja-JP" altLang="en-US" sz="2000" dirty="0"/>
              <a:t>、イナータンス</a:t>
            </a:r>
            <a:r>
              <a:rPr kumimoji="1" lang="en-US" altLang="ja-JP" sz="2000" dirty="0"/>
              <a:t>L</a:t>
            </a:r>
            <a:r>
              <a:rPr kumimoji="1" lang="ja-JP" altLang="en-US" sz="2000" dirty="0"/>
              <a:t>は以下のようになります。</a:t>
            </a:r>
          </a:p>
        </p:txBody>
      </p:sp>
      <p:cxnSp>
        <p:nvCxnSpPr>
          <p:cNvPr id="26" name="直線コネクタ 25">
            <a:extLst>
              <a:ext uri="{FF2B5EF4-FFF2-40B4-BE49-F238E27FC236}">
                <a16:creationId xmlns:a16="http://schemas.microsoft.com/office/drawing/2014/main" id="{69644A19-85C7-4ACC-9519-C080E8EDF0A4}"/>
              </a:ext>
            </a:extLst>
          </p:cNvPr>
          <p:cNvCxnSpPr>
            <a:cxnSpLocks/>
          </p:cNvCxnSpPr>
          <p:nvPr/>
        </p:nvCxnSpPr>
        <p:spPr>
          <a:xfrm>
            <a:off x="8524396" y="5066961"/>
            <a:ext cx="1260087"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8" name="テキスト ボックス 4">
                <a:extLst>
                  <a:ext uri="{FF2B5EF4-FFF2-40B4-BE49-F238E27FC236}">
                    <a16:creationId xmlns:a16="http://schemas.microsoft.com/office/drawing/2014/main" id="{CD0AB8A7-08D6-454C-A712-9E3ECAA826DC}"/>
                  </a:ext>
                </a:extLst>
              </p:cNvPr>
              <p:cNvSpPr txBox="1"/>
              <p:nvPr/>
            </p:nvSpPr>
            <p:spPr>
              <a:xfrm>
                <a:off x="3730601" y="3595760"/>
                <a:ext cx="3969392" cy="741100"/>
              </a:xfrm>
              <a:prstGeom prst="rect">
                <a:avLst/>
              </a:prstGeom>
              <a:no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𝐹</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𝑚</m:t>
                      </m:r>
                      <m:f>
                        <m:fPr>
                          <m:ctrlPr>
                            <a:rPr kumimoji="1" lang="en-US" altLang="ja-JP" sz="2400" b="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𝑑</m:t>
                              </m:r>
                            </m:e>
                            <m:sup>
                              <m:r>
                                <a:rPr kumimoji="1" lang="en-US" altLang="ja-JP" sz="2400" b="0" i="1" smtClean="0">
                                  <a:latin typeface="Cambria Math" panose="02040503050406030204" pitchFamily="18" charset="0"/>
                                </a:rPr>
                                <m:t>2</m:t>
                              </m:r>
                            </m:sup>
                          </m:sSup>
                          <m:r>
                            <a:rPr kumimoji="1" lang="en-US" altLang="ja-JP" sz="2400" b="0" i="1" smtClean="0">
                              <a:latin typeface="Cambria Math" panose="02040503050406030204" pitchFamily="18" charset="0"/>
                            </a:rPr>
                            <m:t>𝑥</m:t>
                          </m:r>
                        </m:num>
                        <m:den>
                          <m:r>
                            <a:rPr kumimoji="1" lang="en-US" altLang="ja-JP" sz="2400" b="0" i="1" smtClean="0">
                              <a:latin typeface="Cambria Math" panose="02040503050406030204" pitchFamily="18" charset="0"/>
                            </a:rPr>
                            <m:t>𝑑</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𝑡</m:t>
                              </m:r>
                            </m:e>
                            <m:sup>
                              <m:r>
                                <a:rPr kumimoji="1" lang="en-US" altLang="ja-JP" sz="2400" b="0" i="1" smtClean="0">
                                  <a:latin typeface="Cambria Math" panose="02040503050406030204" pitchFamily="18" charset="0"/>
                                </a:rPr>
                                <m:t>2</m:t>
                              </m:r>
                            </m:sup>
                          </m:sSup>
                        </m:den>
                      </m:f>
                    </m:oMath>
                  </m:oMathPara>
                </a14:m>
                <a:endParaRPr kumimoji="1" lang="ja-JP" altLang="en-US" sz="2400" dirty="0"/>
              </a:p>
            </p:txBody>
          </p:sp>
        </mc:Choice>
        <mc:Fallback>
          <p:sp>
            <p:nvSpPr>
              <p:cNvPr id="28" name="テキスト ボックス 4">
                <a:extLst>
                  <a:ext uri="{FF2B5EF4-FFF2-40B4-BE49-F238E27FC236}">
                    <a16:creationId xmlns:a16="http://schemas.microsoft.com/office/drawing/2014/main" id="{CD0AB8A7-08D6-454C-A712-9E3ECAA826DC}"/>
                  </a:ext>
                </a:extLst>
              </p:cNvPr>
              <p:cNvSpPr txBox="1">
                <a:spLocks noRot="1" noChangeAspect="1" noMove="1" noResize="1" noEditPoints="1" noAdjustHandles="1" noChangeArrowheads="1" noChangeShapeType="1" noTextEdit="1"/>
              </p:cNvSpPr>
              <p:nvPr/>
            </p:nvSpPr>
            <p:spPr>
              <a:xfrm>
                <a:off x="3730601" y="3595760"/>
                <a:ext cx="3969392" cy="741100"/>
              </a:xfrm>
              <a:prstGeom prst="rect">
                <a:avLst/>
              </a:prstGeom>
              <a:blipFill>
                <a:blip r:embed="rId7"/>
                <a:stretch>
                  <a:fillRect/>
                </a:stretch>
              </a:blipFill>
            </p:spPr>
            <p:txBody>
              <a:bodyPr/>
              <a:lstStyle/>
              <a:p>
                <a:r>
                  <a:rPr lang="ja-JP" altLang="en-US">
                    <a:noFill/>
                  </a:rPr>
                  <a:t> </a:t>
                </a:r>
              </a:p>
            </p:txBody>
          </p:sp>
        </mc:Fallback>
      </mc:AlternateContent>
      <p:sp>
        <p:nvSpPr>
          <p:cNvPr id="29" name="矢印: 右 28">
            <a:extLst>
              <a:ext uri="{FF2B5EF4-FFF2-40B4-BE49-F238E27FC236}">
                <a16:creationId xmlns:a16="http://schemas.microsoft.com/office/drawing/2014/main" id="{E21A83AE-4E31-42A0-BAFA-6017657307D2}"/>
              </a:ext>
            </a:extLst>
          </p:cNvPr>
          <p:cNvSpPr/>
          <p:nvPr/>
        </p:nvSpPr>
        <p:spPr>
          <a:xfrm>
            <a:off x="4458761" y="3868438"/>
            <a:ext cx="345882" cy="28624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829213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5" y="87415"/>
            <a:ext cx="7083147" cy="579646"/>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pPr>
              <a:defRPr sz="3100" u="sng">
                <a:latin typeface="YuMincho Medium"/>
                <a:ea typeface="YuMincho Medium"/>
                <a:cs typeface="YuMincho Medium"/>
                <a:sym typeface="YuMincho Medium"/>
              </a:defRPr>
            </a:pPr>
            <a:r>
              <a:rPr lang="ja-JP" altLang="en-US" dirty="0"/>
              <a:t>典型的な物理モデル</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35</a:t>
            </a:fld>
            <a:endParaRPr kumimoji="1" lang="ja-JP" altLang="en-US"/>
          </a:p>
        </p:txBody>
      </p:sp>
      <p:sp>
        <p:nvSpPr>
          <p:cNvPr id="19" name="テキスト ボックス 18">
            <a:extLst>
              <a:ext uri="{FF2B5EF4-FFF2-40B4-BE49-F238E27FC236}">
                <a16:creationId xmlns:a16="http://schemas.microsoft.com/office/drawing/2014/main" id="{B4EF266E-5967-49EA-8D66-2FA600BC1E91}"/>
              </a:ext>
            </a:extLst>
          </p:cNvPr>
          <p:cNvSpPr txBox="1"/>
          <p:nvPr/>
        </p:nvSpPr>
        <p:spPr>
          <a:xfrm>
            <a:off x="614155" y="1355359"/>
            <a:ext cx="10882184" cy="2677656"/>
          </a:xfrm>
          <a:prstGeom prst="rect">
            <a:avLst/>
          </a:prstGeom>
          <a:noFill/>
        </p:spPr>
        <p:txBody>
          <a:bodyPr wrap="square" rtlCol="0">
            <a:spAutoFit/>
          </a:bodyPr>
          <a:lstStyle/>
          <a:p>
            <a:r>
              <a:rPr kumimoji="1" lang="en-US" altLang="ja-JP" sz="2400" dirty="0" err="1"/>
              <a:t>OpenModelica</a:t>
            </a:r>
            <a:r>
              <a:rPr kumimoji="1" lang="ja-JP" altLang="en-US" sz="2400" dirty="0"/>
              <a:t>を使用して、</a:t>
            </a:r>
            <a:r>
              <a:rPr lang="ja-JP" altLang="en-US" sz="2400" dirty="0"/>
              <a:t>自分の興味ある物理ドメインに対して以下の典型的なコンポーネントを見つけてみてください。</a:t>
            </a:r>
            <a:endParaRPr lang="en-US" altLang="ja-JP" sz="2400" dirty="0"/>
          </a:p>
          <a:p>
            <a:r>
              <a:rPr kumimoji="1" lang="ja-JP" altLang="en-US" sz="2400" dirty="0"/>
              <a:t>　・抵抗</a:t>
            </a:r>
            <a:endParaRPr kumimoji="1" lang="en-US" altLang="ja-JP" sz="2400" dirty="0"/>
          </a:p>
          <a:p>
            <a:r>
              <a:rPr lang="ja-JP" altLang="en-US" sz="2400" dirty="0"/>
              <a:t>　・インダクタンス</a:t>
            </a:r>
            <a:endParaRPr lang="en-US" altLang="ja-JP" sz="2400" dirty="0"/>
          </a:p>
          <a:p>
            <a:r>
              <a:rPr kumimoji="1" lang="ja-JP" altLang="en-US" sz="2400" dirty="0"/>
              <a:t>　・キャパシタ</a:t>
            </a:r>
            <a:endParaRPr kumimoji="1" lang="en-US" altLang="ja-JP" sz="2400" dirty="0"/>
          </a:p>
          <a:p>
            <a:r>
              <a:rPr lang="ja-JP" altLang="en-US" sz="2400" dirty="0"/>
              <a:t>　・ソース　ポテンシャル</a:t>
            </a:r>
            <a:endParaRPr lang="en-US" altLang="ja-JP" sz="2400" dirty="0"/>
          </a:p>
          <a:p>
            <a:r>
              <a:rPr kumimoji="1" lang="en-US" altLang="ja-JP" sz="2400" dirty="0"/>
              <a:t>(</a:t>
            </a:r>
            <a:r>
              <a:rPr kumimoji="1" lang="ja-JP" altLang="en-US" sz="2400" dirty="0"/>
              <a:t>解答資料無し　ご要望があれば作成します</a:t>
            </a:r>
            <a:r>
              <a:rPr kumimoji="1" lang="en-US" altLang="ja-JP" sz="2400" dirty="0"/>
              <a:t>)</a:t>
            </a:r>
            <a:endParaRPr kumimoji="1" lang="ja-JP" altLang="en-US" sz="2400" dirty="0"/>
          </a:p>
        </p:txBody>
      </p:sp>
      <p:sp>
        <p:nvSpPr>
          <p:cNvPr id="5" name="テキスト ボックス 4">
            <a:extLst>
              <a:ext uri="{FF2B5EF4-FFF2-40B4-BE49-F238E27FC236}">
                <a16:creationId xmlns:a16="http://schemas.microsoft.com/office/drawing/2014/main" id="{318FB08D-FEB5-49D8-B729-7E309D83AB65}"/>
              </a:ext>
            </a:extLst>
          </p:cNvPr>
          <p:cNvSpPr txBox="1"/>
          <p:nvPr/>
        </p:nvSpPr>
        <p:spPr>
          <a:xfrm>
            <a:off x="223858" y="797728"/>
            <a:ext cx="1548822" cy="461665"/>
          </a:xfrm>
          <a:prstGeom prst="rect">
            <a:avLst/>
          </a:prstGeom>
          <a:noFill/>
        </p:spPr>
        <p:txBody>
          <a:bodyPr wrap="none" rtlCol="0">
            <a:spAutoFit/>
          </a:bodyPr>
          <a:lstStyle/>
          <a:p>
            <a:pPr algn="l"/>
            <a:r>
              <a:rPr lang="en-US" altLang="ja-JP" sz="2400" u="sng" dirty="0"/>
              <a:t>Exercise3</a:t>
            </a:r>
            <a:endParaRPr kumimoji="1" lang="ja-JP" altLang="en-US" sz="2400" u="sng" dirty="0"/>
          </a:p>
        </p:txBody>
      </p:sp>
    </p:spTree>
    <p:extLst>
      <p:ext uri="{BB962C8B-B14F-4D97-AF65-F5344CB8AC3E}">
        <p14:creationId xmlns:p14="http://schemas.microsoft.com/office/powerpoint/2010/main" val="39584951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5" y="87415"/>
            <a:ext cx="7083147" cy="579646"/>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pPr>
              <a:defRPr sz="3100" u="sng">
                <a:latin typeface="YuMincho Medium"/>
                <a:ea typeface="YuMincho Medium"/>
                <a:cs typeface="YuMincho Medium"/>
                <a:sym typeface="YuMincho Medium"/>
              </a:defRPr>
            </a:pPr>
            <a:r>
              <a:rPr lang="ja-JP" altLang="en-US" dirty="0"/>
              <a:t>典型的な物理モデル</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36</a:t>
            </a:fld>
            <a:endParaRPr kumimoji="1" lang="ja-JP" altLang="en-US"/>
          </a:p>
        </p:txBody>
      </p:sp>
      <p:sp>
        <p:nvSpPr>
          <p:cNvPr id="19" name="テキスト ボックス 18">
            <a:extLst>
              <a:ext uri="{FF2B5EF4-FFF2-40B4-BE49-F238E27FC236}">
                <a16:creationId xmlns:a16="http://schemas.microsoft.com/office/drawing/2014/main" id="{B4EF266E-5967-49EA-8D66-2FA600BC1E91}"/>
              </a:ext>
            </a:extLst>
          </p:cNvPr>
          <p:cNvSpPr txBox="1"/>
          <p:nvPr/>
        </p:nvSpPr>
        <p:spPr>
          <a:xfrm>
            <a:off x="614155" y="1355359"/>
            <a:ext cx="10882184" cy="1200329"/>
          </a:xfrm>
          <a:prstGeom prst="rect">
            <a:avLst/>
          </a:prstGeom>
          <a:noFill/>
        </p:spPr>
        <p:txBody>
          <a:bodyPr wrap="square" rtlCol="0">
            <a:spAutoFit/>
          </a:bodyPr>
          <a:lstStyle/>
          <a:p>
            <a:r>
              <a:rPr kumimoji="1" lang="ja-JP" altLang="en-US" sz="2400" dirty="0"/>
              <a:t>ポテンシャル</a:t>
            </a:r>
            <a:r>
              <a:rPr kumimoji="1" lang="en-US" altLang="ja-JP" sz="2400" dirty="0"/>
              <a:t>p</a:t>
            </a:r>
            <a:r>
              <a:rPr kumimoji="1" lang="ja-JP" altLang="en-US" sz="2400" dirty="0"/>
              <a:t>とフロー</a:t>
            </a:r>
            <a:r>
              <a:rPr kumimoji="1" lang="en-US" altLang="ja-JP" sz="2400" dirty="0"/>
              <a:t>f</a:t>
            </a:r>
            <a:r>
              <a:rPr lang="ja-JP" altLang="en-US" sz="2400" dirty="0"/>
              <a:t>を持つコネクタークラスを作成し、</a:t>
            </a:r>
            <a:endParaRPr lang="en-US" altLang="ja-JP" sz="2400" dirty="0"/>
          </a:p>
          <a:p>
            <a:r>
              <a:rPr kumimoji="1" lang="ja-JP" altLang="en-US" sz="2400" dirty="0"/>
              <a:t>抵抗、キャパシタ、インダクタンスクラスを作成してみてください。</a:t>
            </a:r>
            <a:endParaRPr kumimoji="1" lang="en-US" altLang="ja-JP" sz="2400" dirty="0"/>
          </a:p>
          <a:p>
            <a:r>
              <a:rPr kumimoji="1" lang="en-US" altLang="ja-JP" sz="2400" dirty="0"/>
              <a:t>(</a:t>
            </a:r>
            <a:r>
              <a:rPr kumimoji="1" lang="ja-JP" altLang="en-US" sz="2400" dirty="0"/>
              <a:t>解答資料無し　ご要望があれば作成します</a:t>
            </a:r>
            <a:r>
              <a:rPr kumimoji="1" lang="en-US" altLang="ja-JP" sz="2400" dirty="0"/>
              <a:t>)</a:t>
            </a:r>
            <a:endParaRPr kumimoji="1" lang="ja-JP" altLang="en-US" sz="2400" dirty="0"/>
          </a:p>
        </p:txBody>
      </p:sp>
      <p:sp>
        <p:nvSpPr>
          <p:cNvPr id="5" name="テキスト ボックス 4">
            <a:extLst>
              <a:ext uri="{FF2B5EF4-FFF2-40B4-BE49-F238E27FC236}">
                <a16:creationId xmlns:a16="http://schemas.microsoft.com/office/drawing/2014/main" id="{318FB08D-FEB5-49D8-B729-7E309D83AB65}"/>
              </a:ext>
            </a:extLst>
          </p:cNvPr>
          <p:cNvSpPr txBox="1"/>
          <p:nvPr/>
        </p:nvSpPr>
        <p:spPr>
          <a:xfrm>
            <a:off x="223858" y="797728"/>
            <a:ext cx="1548822" cy="461665"/>
          </a:xfrm>
          <a:prstGeom prst="rect">
            <a:avLst/>
          </a:prstGeom>
          <a:noFill/>
        </p:spPr>
        <p:txBody>
          <a:bodyPr wrap="none" rtlCol="0">
            <a:spAutoFit/>
          </a:bodyPr>
          <a:lstStyle/>
          <a:p>
            <a:pPr algn="l"/>
            <a:r>
              <a:rPr lang="en-US" altLang="ja-JP" sz="2400" u="sng" dirty="0"/>
              <a:t>Exercise4</a:t>
            </a:r>
            <a:endParaRPr kumimoji="1" lang="ja-JP" altLang="en-US" sz="2400" u="sng" dirty="0"/>
          </a:p>
        </p:txBody>
      </p:sp>
    </p:spTree>
    <p:extLst>
      <p:ext uri="{BB962C8B-B14F-4D97-AF65-F5344CB8AC3E}">
        <p14:creationId xmlns:p14="http://schemas.microsoft.com/office/powerpoint/2010/main" val="32044218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37</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1295226"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まとめ</a:t>
            </a:r>
            <a:endParaRPr lang="en-US" altLang="ja-JP" dirty="0"/>
          </a:p>
        </p:txBody>
      </p:sp>
      <p:sp>
        <p:nvSpPr>
          <p:cNvPr id="8" name="テキスト ボックス 7">
            <a:extLst>
              <a:ext uri="{FF2B5EF4-FFF2-40B4-BE49-F238E27FC236}">
                <a16:creationId xmlns:a16="http://schemas.microsoft.com/office/drawing/2014/main" id="{FDE65161-817C-4F2D-A8D4-0D9CDCEB7815}"/>
              </a:ext>
            </a:extLst>
          </p:cNvPr>
          <p:cNvSpPr txBox="1"/>
          <p:nvPr/>
        </p:nvSpPr>
        <p:spPr>
          <a:xfrm>
            <a:off x="965200" y="1235613"/>
            <a:ext cx="11033760" cy="4893647"/>
          </a:xfrm>
          <a:prstGeom prst="rect">
            <a:avLst/>
          </a:prstGeom>
          <a:noFill/>
        </p:spPr>
        <p:txBody>
          <a:bodyPr wrap="square" rtlCol="0">
            <a:spAutoFit/>
          </a:bodyPr>
          <a:lstStyle/>
          <a:p>
            <a:pPr marL="342900" indent="-342900" algn="l">
              <a:buFont typeface="Wingdings" panose="05000000000000000000" pitchFamily="2" charset="2"/>
              <a:buChar char="ü"/>
            </a:pPr>
            <a:r>
              <a:rPr kumimoji="1" lang="en-US" altLang="ja-JP" sz="2400" dirty="0"/>
              <a:t>1DCAE</a:t>
            </a:r>
            <a:r>
              <a:rPr kumimoji="1" lang="ja-JP" altLang="en-US" sz="2400" dirty="0"/>
              <a:t>の主要なモデルは物理現象を表すプラントモデルと、プラントモデルを制御するコントロールモデルに大別できます</a:t>
            </a:r>
            <a:endParaRPr kumimoji="1" lang="en-US" altLang="ja-JP" sz="2400" dirty="0"/>
          </a:p>
          <a:p>
            <a:pPr algn="l"/>
            <a:endParaRPr kumimoji="1" lang="ja-JP" altLang="en-US" sz="2400" dirty="0"/>
          </a:p>
          <a:p>
            <a:pPr marL="342900" indent="-342900" algn="l">
              <a:buFont typeface="Wingdings" panose="05000000000000000000" pitchFamily="2" charset="2"/>
              <a:buChar char="ü"/>
            </a:pPr>
            <a:r>
              <a:rPr kumimoji="1" lang="ja-JP" altLang="en-US" sz="2400" dirty="0"/>
              <a:t>プラントモデルを作成するには、物理現象の記述方法と物理ライブラリの共通構成を理解すると便利です</a:t>
            </a:r>
            <a:endParaRPr kumimoji="1" lang="en-US" altLang="ja-JP" sz="2400" dirty="0"/>
          </a:p>
          <a:p>
            <a:pPr marL="342900" indent="-342900" algn="l">
              <a:buFont typeface="Wingdings" panose="05000000000000000000" pitchFamily="2" charset="2"/>
              <a:buChar char="ü"/>
            </a:pPr>
            <a:endParaRPr lang="en-US" altLang="ja-JP" sz="2400" dirty="0"/>
          </a:p>
          <a:p>
            <a:pPr marL="342900" indent="-342900">
              <a:buFont typeface="Wingdings" panose="05000000000000000000" pitchFamily="2" charset="2"/>
              <a:buChar char="ü"/>
            </a:pPr>
            <a:r>
              <a:rPr lang="en-US" altLang="ja-JP" sz="2400" dirty="0"/>
              <a:t>Modelica</a:t>
            </a:r>
            <a:r>
              <a:rPr lang="ja-JP" altLang="en-US" sz="2400" dirty="0"/>
              <a:t>では</a:t>
            </a:r>
            <a:r>
              <a:rPr kumimoji="1" lang="ja-JP" altLang="en-US" sz="2400" dirty="0"/>
              <a:t>物理現象を</a:t>
            </a:r>
            <a:r>
              <a:rPr kumimoji="1" lang="en-US" altLang="ja-JP" sz="2400" dirty="0"/>
              <a:t>across</a:t>
            </a:r>
            <a:r>
              <a:rPr kumimoji="1" lang="ja-JP" altLang="en-US" sz="2400" dirty="0"/>
              <a:t>変数、</a:t>
            </a:r>
            <a:r>
              <a:rPr kumimoji="1" lang="en-US" altLang="ja-JP" sz="2400" dirty="0"/>
              <a:t>flow</a:t>
            </a:r>
            <a:r>
              <a:rPr kumimoji="1" lang="ja-JP" altLang="en-US" sz="2400" dirty="0"/>
              <a:t>変数の関係式で表します</a:t>
            </a:r>
            <a:endParaRPr lang="en-US" altLang="ja-JP" sz="2400" dirty="0"/>
          </a:p>
          <a:p>
            <a:pPr marL="342900" indent="-342900" algn="l">
              <a:buFont typeface="Wingdings" panose="05000000000000000000" pitchFamily="2" charset="2"/>
              <a:buChar char="ü"/>
            </a:pPr>
            <a:endParaRPr lang="en-US" altLang="ja-JP" sz="2400" dirty="0"/>
          </a:p>
          <a:p>
            <a:pPr marL="342900" indent="-342900" algn="l">
              <a:buFont typeface="Wingdings" panose="05000000000000000000" pitchFamily="2" charset="2"/>
              <a:buChar char="ü"/>
            </a:pPr>
            <a:r>
              <a:rPr kumimoji="1" lang="ja-JP" altLang="en-US" sz="2400" dirty="0"/>
              <a:t>物理ライブラリには境界条件、抵抗、キャパシタ、イナータンスを定義するモデルがある場合が多いです。</a:t>
            </a:r>
            <a:endParaRPr kumimoji="1" lang="en-US" altLang="ja-JP" sz="2400" dirty="0"/>
          </a:p>
          <a:p>
            <a:pPr marL="342900" indent="-342900" algn="l">
              <a:buFont typeface="Wingdings" panose="05000000000000000000" pitchFamily="2" charset="2"/>
              <a:buChar char="ü"/>
            </a:pPr>
            <a:endParaRPr lang="en-US" altLang="ja-JP" sz="2400" dirty="0"/>
          </a:p>
          <a:p>
            <a:pPr marL="342900" indent="-342900" algn="l">
              <a:buFont typeface="Wingdings" panose="05000000000000000000" pitchFamily="2" charset="2"/>
              <a:buChar char="ü"/>
            </a:pPr>
            <a:endParaRPr kumimoji="1" lang="en-US" altLang="ja-JP" sz="2400" dirty="0"/>
          </a:p>
          <a:p>
            <a:pPr marL="342900" indent="-342900" algn="l">
              <a:buFont typeface="Wingdings" panose="05000000000000000000" pitchFamily="2" charset="2"/>
              <a:buChar char="ü"/>
            </a:pPr>
            <a:endParaRPr lang="en-US" altLang="ja-JP" sz="2400" dirty="0"/>
          </a:p>
        </p:txBody>
      </p:sp>
    </p:spTree>
    <p:extLst>
      <p:ext uri="{BB962C8B-B14F-4D97-AF65-F5344CB8AC3E}">
        <p14:creationId xmlns:p14="http://schemas.microsoft.com/office/powerpoint/2010/main" val="2867682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D836F367-8F14-4921-8441-15DE2D973248}" type="slidenum">
              <a:rPr kumimoji="1" lang="ja-JP" altLang="en-US" smtClean="0"/>
              <a:t>38</a:t>
            </a:fld>
            <a:endParaRPr kumimoji="1" lang="ja-JP" altLang="en-US"/>
          </a:p>
        </p:txBody>
      </p:sp>
      <p:sp>
        <p:nvSpPr>
          <p:cNvPr id="6" name="Shape 130">
            <a:extLst>
              <a:ext uri="{FF2B5EF4-FFF2-40B4-BE49-F238E27FC236}">
                <a16:creationId xmlns:a16="http://schemas.microsoft.com/office/drawing/2014/main" id="{925B04DB-30E4-42E2-80C9-D742CED3A8D8}"/>
              </a:ext>
            </a:extLst>
          </p:cNvPr>
          <p:cNvSpPr/>
          <p:nvPr/>
        </p:nvSpPr>
        <p:spPr>
          <a:xfrm>
            <a:off x="179666" y="87415"/>
            <a:ext cx="1692771"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参考資料</a:t>
            </a:r>
            <a:endParaRPr lang="en-US" altLang="ja-JP" dirty="0"/>
          </a:p>
        </p:txBody>
      </p:sp>
      <p:sp>
        <p:nvSpPr>
          <p:cNvPr id="7" name="テキスト ボックス 6"/>
          <p:cNvSpPr txBox="1"/>
          <p:nvPr/>
        </p:nvSpPr>
        <p:spPr>
          <a:xfrm>
            <a:off x="472985" y="1022512"/>
            <a:ext cx="10650644" cy="615553"/>
          </a:xfrm>
          <a:prstGeom prst="rect">
            <a:avLst/>
          </a:prstGeom>
          <a:noFill/>
        </p:spPr>
        <p:txBody>
          <a:bodyPr wrap="square" rtlCol="0">
            <a:spAutoFit/>
          </a:bodyPr>
          <a:lstStyle/>
          <a:p>
            <a:r>
              <a:rPr lang="en-US" altLang="ja-JP" dirty="0"/>
              <a:t>Michael M. Tiller, </a:t>
            </a:r>
            <a:r>
              <a:rPr kumimoji="1" lang="en-US" altLang="ja-JP" sz="1600" dirty="0" err="1"/>
              <a:t>Modelica</a:t>
            </a:r>
            <a:r>
              <a:rPr kumimoji="1" lang="en-US" altLang="ja-JP" sz="1600" dirty="0"/>
              <a:t> by Example, </a:t>
            </a:r>
            <a:r>
              <a:rPr lang="en-US" altLang="ja-JP" sz="1600" dirty="0">
                <a:hlinkClick r:id="rId2"/>
              </a:rPr>
              <a:t>https://mbe.modelica.university/components/connectors/</a:t>
            </a:r>
            <a:endParaRPr lang="ja-JP" altLang="en-US" sz="1600" dirty="0"/>
          </a:p>
          <a:p>
            <a:endParaRPr kumimoji="1" lang="ja-JP" altLang="en-US" sz="1600" dirty="0"/>
          </a:p>
        </p:txBody>
      </p:sp>
    </p:spTree>
    <p:extLst>
      <p:ext uri="{BB962C8B-B14F-4D97-AF65-F5344CB8AC3E}">
        <p14:creationId xmlns:p14="http://schemas.microsoft.com/office/powerpoint/2010/main" val="3020656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5270674"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プラントモデルと制御モデル</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4</a:t>
            </a:fld>
            <a:endParaRPr kumimoji="1" lang="ja-JP" altLang="en-US"/>
          </a:p>
        </p:txBody>
      </p:sp>
      <p:sp>
        <p:nvSpPr>
          <p:cNvPr id="8" name="テキスト ボックス 7">
            <a:extLst>
              <a:ext uri="{FF2B5EF4-FFF2-40B4-BE49-F238E27FC236}">
                <a16:creationId xmlns:a16="http://schemas.microsoft.com/office/drawing/2014/main" id="{A4DFF5D2-0928-44A9-9DCD-D4E857D846A0}"/>
              </a:ext>
            </a:extLst>
          </p:cNvPr>
          <p:cNvSpPr txBox="1"/>
          <p:nvPr/>
        </p:nvSpPr>
        <p:spPr>
          <a:xfrm>
            <a:off x="794932" y="779071"/>
            <a:ext cx="10558867" cy="461665"/>
          </a:xfrm>
          <a:prstGeom prst="rect">
            <a:avLst/>
          </a:prstGeom>
          <a:noFill/>
        </p:spPr>
        <p:txBody>
          <a:bodyPr wrap="square" rtlCol="0">
            <a:spAutoFit/>
          </a:bodyPr>
          <a:lstStyle/>
          <a:p>
            <a:r>
              <a:rPr lang="en-US" altLang="ja-JP" sz="2400" dirty="0"/>
              <a:t>1DCAE</a:t>
            </a:r>
            <a:r>
              <a:rPr lang="ja-JP" altLang="en-US" sz="2400" dirty="0"/>
              <a:t>の主要なモデルは大雑把に以下の２つに大別できます。</a:t>
            </a:r>
            <a:endParaRPr lang="en-US" altLang="ja-JP" sz="2400" dirty="0"/>
          </a:p>
        </p:txBody>
      </p:sp>
      <p:grpSp>
        <p:nvGrpSpPr>
          <p:cNvPr id="14" name="グループ化 13">
            <a:extLst>
              <a:ext uri="{FF2B5EF4-FFF2-40B4-BE49-F238E27FC236}">
                <a16:creationId xmlns:a16="http://schemas.microsoft.com/office/drawing/2014/main" id="{19AA9287-EAFC-4068-8A40-CB00516E391F}"/>
              </a:ext>
            </a:extLst>
          </p:cNvPr>
          <p:cNvGrpSpPr/>
          <p:nvPr/>
        </p:nvGrpSpPr>
        <p:grpSpPr>
          <a:xfrm>
            <a:off x="2406954" y="3023776"/>
            <a:ext cx="7179126" cy="2417452"/>
            <a:chOff x="2372495" y="3521235"/>
            <a:chExt cx="6531352" cy="1863707"/>
          </a:xfrm>
        </p:grpSpPr>
        <p:sp>
          <p:nvSpPr>
            <p:cNvPr id="5" name="四角形: 角を丸くする 4">
              <a:extLst>
                <a:ext uri="{FF2B5EF4-FFF2-40B4-BE49-F238E27FC236}">
                  <a16:creationId xmlns:a16="http://schemas.microsoft.com/office/drawing/2014/main" id="{3A2FFE9C-D9A3-4B77-B74A-69406776898F}"/>
                </a:ext>
              </a:extLst>
            </p:cNvPr>
            <p:cNvSpPr/>
            <p:nvPr/>
          </p:nvSpPr>
          <p:spPr>
            <a:xfrm>
              <a:off x="2372495" y="3585376"/>
              <a:ext cx="2335427" cy="1779373"/>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b="1" i="1" dirty="0">
                  <a:solidFill>
                    <a:schemeClr val="tx1"/>
                  </a:solidFill>
                  <a:effectLst>
                    <a:outerShdw blurRad="38100" dist="38100" dir="2700000" algn="tl">
                      <a:srgbClr val="000000">
                        <a:alpha val="43137"/>
                      </a:srgbClr>
                    </a:outerShdw>
                  </a:effectLst>
                </a:rPr>
                <a:t>プラントモデル</a:t>
              </a:r>
              <a:endParaRPr kumimoji="1" lang="en-US" altLang="ja-JP" b="1" i="1" dirty="0">
                <a:solidFill>
                  <a:schemeClr val="tx1"/>
                </a:solidFill>
                <a:effectLst>
                  <a:outerShdw blurRad="38100" dist="38100" dir="2700000" algn="tl">
                    <a:srgbClr val="000000">
                      <a:alpha val="43137"/>
                    </a:srgbClr>
                  </a:outerShdw>
                </a:effectLst>
              </a:endParaRPr>
            </a:p>
            <a:p>
              <a:pPr algn="ctr"/>
              <a:endParaRPr kumimoji="1" lang="en-US" altLang="ja-JP" dirty="0">
                <a:solidFill>
                  <a:schemeClr val="tx1"/>
                </a:solidFill>
              </a:endParaRPr>
            </a:p>
            <a:p>
              <a:pPr algn="ctr"/>
              <a:r>
                <a:rPr kumimoji="1" lang="ja-JP" altLang="en-US" dirty="0">
                  <a:solidFill>
                    <a:schemeClr val="tx1"/>
                  </a:solidFill>
                </a:rPr>
                <a:t>モータ、ポンプや車などの機械全般</a:t>
              </a:r>
              <a:endParaRPr kumimoji="1" lang="en-US" altLang="ja-JP" dirty="0">
                <a:solidFill>
                  <a:schemeClr val="tx1"/>
                </a:solidFill>
              </a:endParaRPr>
            </a:p>
          </p:txBody>
        </p:sp>
        <p:sp>
          <p:nvSpPr>
            <p:cNvPr id="7" name="四角形: 角を丸くする 6">
              <a:extLst>
                <a:ext uri="{FF2B5EF4-FFF2-40B4-BE49-F238E27FC236}">
                  <a16:creationId xmlns:a16="http://schemas.microsoft.com/office/drawing/2014/main" id="{CF855EB5-4E2A-4DEB-B5C6-3E51FFA509E4}"/>
                </a:ext>
              </a:extLst>
            </p:cNvPr>
            <p:cNvSpPr/>
            <p:nvPr/>
          </p:nvSpPr>
          <p:spPr>
            <a:xfrm>
              <a:off x="6568420" y="3585378"/>
              <a:ext cx="2335427" cy="1779373"/>
            </a:xfrm>
            <a:prstGeom prst="round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b="1" i="1" dirty="0">
                  <a:solidFill>
                    <a:schemeClr val="tx1"/>
                  </a:solidFill>
                  <a:effectLst>
                    <a:outerShdw blurRad="38100" dist="38100" dir="2700000" algn="tl">
                      <a:srgbClr val="000000">
                        <a:alpha val="43137"/>
                      </a:srgbClr>
                    </a:outerShdw>
                  </a:effectLst>
                </a:rPr>
                <a:t>制御モデル</a:t>
              </a:r>
              <a:endParaRPr kumimoji="1" lang="en-US" altLang="ja-JP" b="1" i="1" dirty="0">
                <a:solidFill>
                  <a:schemeClr val="tx1"/>
                </a:solidFill>
                <a:effectLst>
                  <a:outerShdw blurRad="38100" dist="38100" dir="2700000" algn="tl">
                    <a:srgbClr val="000000">
                      <a:alpha val="43137"/>
                    </a:srgbClr>
                  </a:outerShdw>
                </a:effectLst>
              </a:endParaRPr>
            </a:p>
            <a:p>
              <a:pPr algn="ctr"/>
              <a:endParaRPr lang="en-US" altLang="ja-JP" dirty="0">
                <a:solidFill>
                  <a:schemeClr val="tx1"/>
                </a:solidFill>
              </a:endParaRPr>
            </a:p>
            <a:p>
              <a:pPr algn="ctr"/>
              <a:r>
                <a:rPr kumimoji="1" lang="ja-JP" altLang="en-US" dirty="0">
                  <a:solidFill>
                    <a:schemeClr val="tx1"/>
                  </a:solidFill>
                </a:rPr>
                <a:t>プラントモデルを制御するため信号を出力する</a:t>
              </a:r>
              <a:endParaRPr kumimoji="1" lang="en-US" altLang="ja-JP" dirty="0">
                <a:solidFill>
                  <a:schemeClr val="tx1"/>
                </a:solidFill>
              </a:endParaRPr>
            </a:p>
            <a:p>
              <a:pPr algn="ctr"/>
              <a:endParaRPr lang="en-US" altLang="ja-JP" dirty="0">
                <a:solidFill>
                  <a:schemeClr val="tx1"/>
                </a:solidFill>
              </a:endParaRPr>
            </a:p>
            <a:p>
              <a:pPr algn="ctr"/>
              <a:endParaRPr kumimoji="1" lang="en-US" altLang="ja-JP" dirty="0">
                <a:solidFill>
                  <a:schemeClr val="tx1"/>
                </a:solidFill>
              </a:endParaRPr>
            </a:p>
          </p:txBody>
        </p:sp>
        <p:sp>
          <p:nvSpPr>
            <p:cNvPr id="6" name="矢印: 右 5">
              <a:extLst>
                <a:ext uri="{FF2B5EF4-FFF2-40B4-BE49-F238E27FC236}">
                  <a16:creationId xmlns:a16="http://schemas.microsoft.com/office/drawing/2014/main" id="{87119432-90D7-42B3-83F9-D4EC007A1269}"/>
                </a:ext>
              </a:extLst>
            </p:cNvPr>
            <p:cNvSpPr/>
            <p:nvPr/>
          </p:nvSpPr>
          <p:spPr>
            <a:xfrm rot="10800000">
              <a:off x="4905632" y="3820496"/>
              <a:ext cx="1433384" cy="42613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ABE17865-AD47-407D-8FB3-1CDB71375F38}"/>
                </a:ext>
              </a:extLst>
            </p:cNvPr>
            <p:cNvSpPr txBox="1"/>
            <p:nvPr/>
          </p:nvSpPr>
          <p:spPr>
            <a:xfrm>
              <a:off x="5085183" y="3521235"/>
              <a:ext cx="1107996" cy="369332"/>
            </a:xfrm>
            <a:prstGeom prst="rect">
              <a:avLst/>
            </a:prstGeom>
            <a:noFill/>
          </p:spPr>
          <p:txBody>
            <a:bodyPr wrap="none" rtlCol="0">
              <a:spAutoFit/>
            </a:bodyPr>
            <a:lstStyle/>
            <a:p>
              <a:pPr algn="l"/>
              <a:r>
                <a:rPr kumimoji="1" lang="ja-JP" altLang="en-US" dirty="0"/>
                <a:t>制御信号</a:t>
              </a:r>
            </a:p>
          </p:txBody>
        </p:sp>
        <p:sp>
          <p:nvSpPr>
            <p:cNvPr id="10" name="矢印: 右 9">
              <a:extLst>
                <a:ext uri="{FF2B5EF4-FFF2-40B4-BE49-F238E27FC236}">
                  <a16:creationId xmlns:a16="http://schemas.microsoft.com/office/drawing/2014/main" id="{14E29D08-7A86-4703-B245-16A946828F7F}"/>
                </a:ext>
              </a:extLst>
            </p:cNvPr>
            <p:cNvSpPr/>
            <p:nvPr/>
          </p:nvSpPr>
          <p:spPr>
            <a:xfrm>
              <a:off x="4906986" y="4589475"/>
              <a:ext cx="1433384" cy="42613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F79D5D4B-50FA-40F8-8025-2A8CA6DD249C}"/>
                </a:ext>
              </a:extLst>
            </p:cNvPr>
            <p:cNvSpPr txBox="1"/>
            <p:nvPr/>
          </p:nvSpPr>
          <p:spPr>
            <a:xfrm>
              <a:off x="5126039" y="5015610"/>
              <a:ext cx="877163" cy="369332"/>
            </a:xfrm>
            <a:prstGeom prst="rect">
              <a:avLst/>
            </a:prstGeom>
            <a:noFill/>
          </p:spPr>
          <p:txBody>
            <a:bodyPr wrap="none" rtlCol="0">
              <a:spAutoFit/>
            </a:bodyPr>
            <a:lstStyle/>
            <a:p>
              <a:pPr algn="l"/>
              <a:r>
                <a:rPr kumimoji="1" lang="ja-JP" altLang="en-US" dirty="0"/>
                <a:t>物理値</a:t>
              </a:r>
            </a:p>
          </p:txBody>
        </p:sp>
      </p:grpSp>
      <p:sp>
        <p:nvSpPr>
          <p:cNvPr id="13" name="正方形/長方形 12">
            <a:extLst>
              <a:ext uri="{FF2B5EF4-FFF2-40B4-BE49-F238E27FC236}">
                <a16:creationId xmlns:a16="http://schemas.microsoft.com/office/drawing/2014/main" id="{C4778837-3481-481B-9EA4-9D65CF4E208B}"/>
              </a:ext>
            </a:extLst>
          </p:cNvPr>
          <p:cNvSpPr/>
          <p:nvPr/>
        </p:nvSpPr>
        <p:spPr>
          <a:xfrm>
            <a:off x="626879" y="1429882"/>
            <a:ext cx="11062613" cy="923330"/>
          </a:xfrm>
          <a:prstGeom prst="rect">
            <a:avLst/>
          </a:prstGeom>
        </p:spPr>
        <p:txBody>
          <a:bodyPr wrap="square">
            <a:spAutoFit/>
          </a:bodyPr>
          <a:lstStyle/>
          <a:p>
            <a:r>
              <a:rPr lang="ja-JP" altLang="en-US" b="1" i="1" dirty="0">
                <a:effectLst>
                  <a:outerShdw blurRad="38100" dist="38100" dir="2700000" algn="tl">
                    <a:srgbClr val="000000">
                      <a:alpha val="43137"/>
                    </a:srgbClr>
                  </a:outerShdw>
                </a:effectLst>
              </a:rPr>
              <a:t>プラントモデル</a:t>
            </a:r>
            <a:r>
              <a:rPr lang="ja-JP" altLang="en-US" b="1" dirty="0"/>
              <a:t>・・・機械の動きや流体の流れなど物理法則に従う挙動をシミュレートするためのモデル</a:t>
            </a:r>
            <a:endParaRPr lang="en-US" altLang="ja-JP" b="1" dirty="0"/>
          </a:p>
          <a:p>
            <a:endParaRPr lang="en-US" altLang="ja-JP" b="1" dirty="0"/>
          </a:p>
          <a:p>
            <a:r>
              <a:rPr lang="ja-JP" altLang="en-US" b="1" i="1" dirty="0">
                <a:effectLst>
                  <a:outerShdw blurRad="38100" dist="38100" dir="2700000" algn="tl">
                    <a:srgbClr val="000000">
                      <a:alpha val="43137"/>
                    </a:srgbClr>
                  </a:outerShdw>
                </a:effectLst>
              </a:rPr>
              <a:t>制御モデル</a:t>
            </a:r>
            <a:r>
              <a:rPr lang="ja-JP" altLang="en-US" b="1" dirty="0"/>
              <a:t>・・・ プラントモデルをコントロールするための信号や演算をシミュレートするモデル</a:t>
            </a:r>
            <a:endParaRPr lang="en-US" altLang="ja-JP" dirty="0"/>
          </a:p>
        </p:txBody>
      </p:sp>
      <p:sp>
        <p:nvSpPr>
          <p:cNvPr id="2" name="テキスト ボックス 1">
            <a:extLst>
              <a:ext uri="{FF2B5EF4-FFF2-40B4-BE49-F238E27FC236}">
                <a16:creationId xmlns:a16="http://schemas.microsoft.com/office/drawing/2014/main" id="{E7951610-E3C4-4AFB-B726-A1CC38508E89}"/>
              </a:ext>
            </a:extLst>
          </p:cNvPr>
          <p:cNvSpPr txBox="1"/>
          <p:nvPr/>
        </p:nvSpPr>
        <p:spPr>
          <a:xfrm>
            <a:off x="2043736" y="5494154"/>
            <a:ext cx="3342915" cy="584775"/>
          </a:xfrm>
          <a:prstGeom prst="rect">
            <a:avLst/>
          </a:prstGeom>
          <a:noFill/>
        </p:spPr>
        <p:txBody>
          <a:bodyPr wrap="square" rtlCol="0">
            <a:spAutoFit/>
          </a:bodyPr>
          <a:lstStyle/>
          <a:p>
            <a:pPr algn="l"/>
            <a:r>
              <a:rPr lang="ja-JP" altLang="en-US" sz="1600" dirty="0"/>
              <a:t>制御モデルがなくプラントモデルだけの場合もあります</a:t>
            </a:r>
            <a:endParaRPr kumimoji="1" lang="ja-JP" altLang="en-US" sz="1600" dirty="0"/>
          </a:p>
        </p:txBody>
      </p:sp>
    </p:spTree>
    <p:extLst>
      <p:ext uri="{BB962C8B-B14F-4D97-AF65-F5344CB8AC3E}">
        <p14:creationId xmlns:p14="http://schemas.microsoft.com/office/powerpoint/2010/main" val="1601206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6065763"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プラントモデルと制御モデルの例</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5</a:t>
            </a:fld>
            <a:endParaRPr kumimoji="1" lang="ja-JP" altLang="en-US"/>
          </a:p>
        </p:txBody>
      </p:sp>
      <p:sp>
        <p:nvSpPr>
          <p:cNvPr id="15" name="テキスト ボックス 14">
            <a:extLst>
              <a:ext uri="{FF2B5EF4-FFF2-40B4-BE49-F238E27FC236}">
                <a16:creationId xmlns:a16="http://schemas.microsoft.com/office/drawing/2014/main" id="{F0DC577F-DD91-4CC7-911E-005715FE18BB}"/>
              </a:ext>
            </a:extLst>
          </p:cNvPr>
          <p:cNvSpPr txBox="1"/>
          <p:nvPr/>
        </p:nvSpPr>
        <p:spPr>
          <a:xfrm>
            <a:off x="815547" y="753762"/>
            <a:ext cx="11376454" cy="1200329"/>
          </a:xfrm>
          <a:prstGeom prst="rect">
            <a:avLst/>
          </a:prstGeom>
          <a:noFill/>
        </p:spPr>
        <p:txBody>
          <a:bodyPr wrap="square" rtlCol="0">
            <a:spAutoFit/>
          </a:bodyPr>
          <a:lstStyle/>
          <a:p>
            <a:pPr algn="l"/>
            <a:r>
              <a:rPr lang="ja-JP" altLang="en-US" sz="2400" dirty="0"/>
              <a:t>以下は</a:t>
            </a:r>
            <a:r>
              <a:rPr lang="en-US" altLang="ja-JP" sz="2400" dirty="0"/>
              <a:t>MSL</a:t>
            </a:r>
            <a:r>
              <a:rPr lang="en-US" altLang="ja-JP" sz="2400" baseline="30000" dirty="0"/>
              <a:t>*</a:t>
            </a:r>
            <a:r>
              <a:rPr lang="ja-JP" altLang="en-US" sz="2400" dirty="0"/>
              <a:t>のプラントモデルと制御モデルのサンプルです。プラントモデルは回転するドライブトレイン</a:t>
            </a:r>
            <a:r>
              <a:rPr lang="en-US" altLang="ja-JP" sz="2400" dirty="0"/>
              <a:t>(</a:t>
            </a:r>
            <a:r>
              <a:rPr lang="ja-JP" altLang="en-US" sz="2400" dirty="0"/>
              <a:t>シャフトと負荷</a:t>
            </a:r>
            <a:r>
              <a:rPr lang="en-US" altLang="ja-JP" sz="2400" dirty="0"/>
              <a:t>)</a:t>
            </a:r>
            <a:r>
              <a:rPr lang="ja-JP" altLang="en-US" sz="2400" dirty="0"/>
              <a:t>であり、制御モデルで目標の回転速度となるようにプラントモデルにトルクを与えています。</a:t>
            </a:r>
            <a:endParaRPr kumimoji="1" lang="ja-JP" altLang="en-US" sz="2400" dirty="0"/>
          </a:p>
        </p:txBody>
      </p:sp>
      <p:grpSp>
        <p:nvGrpSpPr>
          <p:cNvPr id="25" name="グループ化 24">
            <a:extLst>
              <a:ext uri="{FF2B5EF4-FFF2-40B4-BE49-F238E27FC236}">
                <a16:creationId xmlns:a16="http://schemas.microsoft.com/office/drawing/2014/main" id="{CB4577E2-CDB3-45CF-A829-BCEE21189B5C}"/>
              </a:ext>
            </a:extLst>
          </p:cNvPr>
          <p:cNvGrpSpPr/>
          <p:nvPr/>
        </p:nvGrpSpPr>
        <p:grpSpPr>
          <a:xfrm>
            <a:off x="168618" y="2278597"/>
            <a:ext cx="6922130" cy="3753246"/>
            <a:chOff x="1330407" y="1394124"/>
            <a:chExt cx="9426158" cy="5110955"/>
          </a:xfrm>
        </p:grpSpPr>
        <p:pic>
          <p:nvPicPr>
            <p:cNvPr id="2" name="図 1">
              <a:extLst>
                <a:ext uri="{FF2B5EF4-FFF2-40B4-BE49-F238E27FC236}">
                  <a16:creationId xmlns:a16="http://schemas.microsoft.com/office/drawing/2014/main" id="{978BBB02-59C5-4F07-9224-A8F62A698368}"/>
                </a:ext>
              </a:extLst>
            </p:cNvPr>
            <p:cNvPicPr>
              <a:picLocks noChangeAspect="1"/>
            </p:cNvPicPr>
            <p:nvPr/>
          </p:nvPicPr>
          <p:blipFill>
            <a:blip r:embed="rId2"/>
            <a:stretch>
              <a:fillRect/>
            </a:stretch>
          </p:blipFill>
          <p:spPr>
            <a:xfrm>
              <a:off x="1964723" y="1394124"/>
              <a:ext cx="7949771" cy="4358976"/>
            </a:xfrm>
            <a:prstGeom prst="rect">
              <a:avLst/>
            </a:prstGeom>
          </p:spPr>
        </p:pic>
        <p:sp>
          <p:nvSpPr>
            <p:cNvPr id="12" name="正方形/長方形 11">
              <a:extLst>
                <a:ext uri="{FF2B5EF4-FFF2-40B4-BE49-F238E27FC236}">
                  <a16:creationId xmlns:a16="http://schemas.microsoft.com/office/drawing/2014/main" id="{E847DC7A-35A7-47F6-AD9B-315798706654}"/>
                </a:ext>
              </a:extLst>
            </p:cNvPr>
            <p:cNvSpPr/>
            <p:nvPr/>
          </p:nvSpPr>
          <p:spPr>
            <a:xfrm>
              <a:off x="3412228" y="6135746"/>
              <a:ext cx="4126451" cy="369333"/>
            </a:xfrm>
            <a:prstGeom prst="rect">
              <a:avLst/>
            </a:prstGeom>
          </p:spPr>
          <p:txBody>
            <a:bodyPr wrap="none">
              <a:spAutoFit/>
            </a:bodyPr>
            <a:lstStyle/>
            <a:p>
              <a:r>
                <a:rPr lang="en-US" altLang="ja-JP" b="1" u="sng" dirty="0" err="1">
                  <a:solidFill>
                    <a:srgbClr val="000000"/>
                  </a:solidFill>
                  <a:latin typeface="MS UI Gothic" panose="020B0600070205080204" pitchFamily="50" charset="-128"/>
                  <a:ea typeface="MS UI Gothic" panose="020B0600070205080204" pitchFamily="50" charset="-128"/>
                </a:rPr>
                <a:t>Modelica.Blocks.Examples.PID_Controller</a:t>
              </a:r>
              <a:endParaRPr lang="en-US" altLang="ja-JP" b="1" i="0" u="sng" dirty="0">
                <a:solidFill>
                  <a:srgbClr val="000000"/>
                </a:solidFill>
                <a:effectLst/>
                <a:latin typeface="MS UI Gothic" panose="020B0600070205080204" pitchFamily="50" charset="-128"/>
                <a:ea typeface="MS UI Gothic" panose="020B0600070205080204" pitchFamily="50" charset="-128"/>
              </a:endParaRPr>
            </a:p>
          </p:txBody>
        </p:sp>
        <p:cxnSp>
          <p:nvCxnSpPr>
            <p:cNvPr id="17" name="直線矢印コネクタ 16">
              <a:extLst>
                <a:ext uri="{FF2B5EF4-FFF2-40B4-BE49-F238E27FC236}">
                  <a16:creationId xmlns:a16="http://schemas.microsoft.com/office/drawing/2014/main" id="{809CDCFE-93C4-491A-B593-B401AFEFBEE8}"/>
                </a:ext>
              </a:extLst>
            </p:cNvPr>
            <p:cNvCxnSpPr>
              <a:cxnSpLocks/>
            </p:cNvCxnSpPr>
            <p:nvPr/>
          </p:nvCxnSpPr>
          <p:spPr>
            <a:xfrm>
              <a:off x="1804086" y="2248929"/>
              <a:ext cx="234778" cy="306238"/>
            </a:xfrm>
            <a:prstGeom prst="straightConnector1">
              <a:avLst/>
            </a:prstGeom>
            <a:ln w="28575">
              <a:solidFill>
                <a:srgbClr val="00B0F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0EC86751-1B23-4622-805C-9AF9D5F84E3F}"/>
                </a:ext>
              </a:extLst>
            </p:cNvPr>
            <p:cNvSpPr txBox="1"/>
            <p:nvPr/>
          </p:nvSpPr>
          <p:spPr>
            <a:xfrm>
              <a:off x="1330407" y="1593959"/>
              <a:ext cx="553998" cy="1631216"/>
            </a:xfrm>
            <a:prstGeom prst="rect">
              <a:avLst/>
            </a:prstGeom>
            <a:noFill/>
          </p:spPr>
          <p:txBody>
            <a:bodyPr vert="eaVert" wrap="none" rtlCol="0">
              <a:spAutoFit/>
            </a:bodyPr>
            <a:lstStyle/>
            <a:p>
              <a:pPr algn="l"/>
              <a:r>
                <a:rPr kumimoji="1" lang="ja-JP" altLang="en-US" sz="2400" dirty="0"/>
                <a:t>制御モデル</a:t>
              </a:r>
            </a:p>
          </p:txBody>
        </p:sp>
        <p:cxnSp>
          <p:nvCxnSpPr>
            <p:cNvPr id="19" name="直線矢印コネクタ 18">
              <a:extLst>
                <a:ext uri="{FF2B5EF4-FFF2-40B4-BE49-F238E27FC236}">
                  <a16:creationId xmlns:a16="http://schemas.microsoft.com/office/drawing/2014/main" id="{1204C5D7-B251-4FDA-8942-B79291893663}"/>
                </a:ext>
              </a:extLst>
            </p:cNvPr>
            <p:cNvCxnSpPr>
              <a:cxnSpLocks/>
            </p:cNvCxnSpPr>
            <p:nvPr/>
          </p:nvCxnSpPr>
          <p:spPr>
            <a:xfrm flipH="1">
              <a:off x="9823622" y="4176584"/>
              <a:ext cx="403656" cy="407773"/>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63A15632-E4D9-4545-8040-20A4ACD5E3A1}"/>
                </a:ext>
              </a:extLst>
            </p:cNvPr>
            <p:cNvSpPr txBox="1"/>
            <p:nvPr/>
          </p:nvSpPr>
          <p:spPr>
            <a:xfrm>
              <a:off x="10202567" y="2940844"/>
              <a:ext cx="553998" cy="2246769"/>
            </a:xfrm>
            <a:prstGeom prst="rect">
              <a:avLst/>
            </a:prstGeom>
            <a:noFill/>
          </p:spPr>
          <p:txBody>
            <a:bodyPr vert="eaVert" wrap="none" rtlCol="0">
              <a:spAutoFit/>
            </a:bodyPr>
            <a:lstStyle/>
            <a:p>
              <a:pPr algn="l"/>
              <a:r>
                <a:rPr lang="ja-JP" altLang="en-US" sz="2400" dirty="0"/>
                <a:t>プラント</a:t>
              </a:r>
              <a:r>
                <a:rPr kumimoji="1" lang="ja-JP" altLang="en-US" sz="2400" dirty="0"/>
                <a:t>モデル</a:t>
              </a:r>
            </a:p>
          </p:txBody>
        </p:sp>
      </p:grpSp>
      <p:pic>
        <p:nvPicPr>
          <p:cNvPr id="26" name="図 25">
            <a:extLst>
              <a:ext uri="{FF2B5EF4-FFF2-40B4-BE49-F238E27FC236}">
                <a16:creationId xmlns:a16="http://schemas.microsoft.com/office/drawing/2014/main" id="{A44B7B19-3ADB-4F22-8FA3-06D27E558665}"/>
              </a:ext>
            </a:extLst>
          </p:cNvPr>
          <p:cNvPicPr>
            <a:picLocks noChangeAspect="1"/>
          </p:cNvPicPr>
          <p:nvPr/>
        </p:nvPicPr>
        <p:blipFill>
          <a:blip r:embed="rId3"/>
          <a:stretch>
            <a:fillRect/>
          </a:stretch>
        </p:blipFill>
        <p:spPr>
          <a:xfrm>
            <a:off x="7465547" y="2664087"/>
            <a:ext cx="4726453" cy="2994355"/>
          </a:xfrm>
          <a:prstGeom prst="rect">
            <a:avLst/>
          </a:prstGeom>
        </p:spPr>
      </p:pic>
      <p:sp>
        <p:nvSpPr>
          <p:cNvPr id="27" name="正方形/長方形 26">
            <a:extLst>
              <a:ext uri="{FF2B5EF4-FFF2-40B4-BE49-F238E27FC236}">
                <a16:creationId xmlns:a16="http://schemas.microsoft.com/office/drawing/2014/main" id="{3E2F3BB8-6705-42DE-9D66-45CCBB5996A3}"/>
              </a:ext>
            </a:extLst>
          </p:cNvPr>
          <p:cNvSpPr/>
          <p:nvPr/>
        </p:nvSpPr>
        <p:spPr>
          <a:xfrm>
            <a:off x="688876" y="2278597"/>
            <a:ext cx="2153178" cy="3201028"/>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9B9D19F0-E277-48BE-A9C6-1278F693FF7D}"/>
              </a:ext>
            </a:extLst>
          </p:cNvPr>
          <p:cNvSpPr/>
          <p:nvPr/>
        </p:nvSpPr>
        <p:spPr>
          <a:xfrm>
            <a:off x="7610837" y="5734993"/>
            <a:ext cx="4471096" cy="369332"/>
          </a:xfrm>
          <a:prstGeom prst="rect">
            <a:avLst/>
          </a:prstGeom>
        </p:spPr>
        <p:txBody>
          <a:bodyPr wrap="none">
            <a:spAutoFit/>
          </a:bodyPr>
          <a:lstStyle/>
          <a:p>
            <a:r>
              <a:rPr lang="ja-JP" altLang="en-US" b="1" u="sng" dirty="0">
                <a:solidFill>
                  <a:srgbClr val="000000"/>
                </a:solidFill>
                <a:latin typeface="MS UI Gothic" panose="020B0600070205080204" pitchFamily="50" charset="-128"/>
                <a:ea typeface="MS UI Gothic" panose="020B0600070205080204" pitchFamily="50" charset="-128"/>
              </a:rPr>
              <a:t>目標の回転速度 </a:t>
            </a:r>
            <a:r>
              <a:rPr lang="en-US" altLang="ja-JP" b="1" u="sng" dirty="0">
                <a:solidFill>
                  <a:srgbClr val="000000"/>
                </a:solidFill>
                <a:latin typeface="MS UI Gothic" panose="020B0600070205080204" pitchFamily="50" charset="-128"/>
                <a:ea typeface="MS UI Gothic" panose="020B0600070205080204" pitchFamily="50" charset="-128"/>
              </a:rPr>
              <a:t>vs </a:t>
            </a:r>
            <a:r>
              <a:rPr lang="ja-JP" altLang="en-US" b="1" u="sng" dirty="0">
                <a:solidFill>
                  <a:srgbClr val="000000"/>
                </a:solidFill>
                <a:latin typeface="MS UI Gothic" panose="020B0600070205080204" pitchFamily="50" charset="-128"/>
                <a:ea typeface="MS UI Gothic" panose="020B0600070205080204" pitchFamily="50" charset="-128"/>
              </a:rPr>
              <a:t>プラントモデルの回転速度</a:t>
            </a:r>
            <a:endParaRPr lang="en-US" altLang="ja-JP" b="1" i="0" u="sng" dirty="0">
              <a:solidFill>
                <a:srgbClr val="000000"/>
              </a:solidFill>
              <a:effectLst/>
              <a:latin typeface="MS UI Gothic" panose="020B0600070205080204" pitchFamily="50" charset="-128"/>
              <a:ea typeface="MS UI Gothic" panose="020B0600070205080204" pitchFamily="50" charset="-128"/>
            </a:endParaRPr>
          </a:p>
        </p:txBody>
      </p:sp>
      <p:sp>
        <p:nvSpPr>
          <p:cNvPr id="36" name="正方形/長方形 35">
            <a:extLst>
              <a:ext uri="{FF2B5EF4-FFF2-40B4-BE49-F238E27FC236}">
                <a16:creationId xmlns:a16="http://schemas.microsoft.com/office/drawing/2014/main" id="{227AFB29-E06D-415F-A97A-8B078709FAB1}"/>
              </a:ext>
            </a:extLst>
          </p:cNvPr>
          <p:cNvSpPr/>
          <p:nvPr/>
        </p:nvSpPr>
        <p:spPr>
          <a:xfrm>
            <a:off x="10722021" y="3039461"/>
            <a:ext cx="1347554" cy="7099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7" name="グループ化 36">
            <a:extLst>
              <a:ext uri="{FF2B5EF4-FFF2-40B4-BE49-F238E27FC236}">
                <a16:creationId xmlns:a16="http://schemas.microsoft.com/office/drawing/2014/main" id="{5C125627-8D19-413C-9B99-B01882320F46}"/>
              </a:ext>
            </a:extLst>
          </p:cNvPr>
          <p:cNvGrpSpPr/>
          <p:nvPr/>
        </p:nvGrpSpPr>
        <p:grpSpPr>
          <a:xfrm>
            <a:off x="10747391" y="3078556"/>
            <a:ext cx="1334542" cy="656518"/>
            <a:chOff x="10697963" y="2127085"/>
            <a:chExt cx="1334542" cy="656518"/>
          </a:xfrm>
        </p:grpSpPr>
        <p:grpSp>
          <p:nvGrpSpPr>
            <p:cNvPr id="33" name="グループ化 32">
              <a:extLst>
                <a:ext uri="{FF2B5EF4-FFF2-40B4-BE49-F238E27FC236}">
                  <a16:creationId xmlns:a16="http://schemas.microsoft.com/office/drawing/2014/main" id="{0E7A0546-78B7-408A-A767-07D20F89F6B2}"/>
                </a:ext>
              </a:extLst>
            </p:cNvPr>
            <p:cNvGrpSpPr/>
            <p:nvPr/>
          </p:nvGrpSpPr>
          <p:grpSpPr>
            <a:xfrm>
              <a:off x="10697963" y="2143335"/>
              <a:ext cx="587754" cy="623467"/>
              <a:chOff x="10651523" y="1640774"/>
              <a:chExt cx="976185" cy="1035496"/>
            </a:xfrm>
          </p:grpSpPr>
          <p:pic>
            <p:nvPicPr>
              <p:cNvPr id="31" name="図 30">
                <a:extLst>
                  <a:ext uri="{FF2B5EF4-FFF2-40B4-BE49-F238E27FC236}">
                    <a16:creationId xmlns:a16="http://schemas.microsoft.com/office/drawing/2014/main" id="{78705D4D-AC73-4636-BA7C-56080EF01585}"/>
                  </a:ext>
                </a:extLst>
              </p:cNvPr>
              <p:cNvPicPr>
                <a:picLocks noChangeAspect="1"/>
              </p:cNvPicPr>
              <p:nvPr/>
            </p:nvPicPr>
            <p:blipFill rotWithShape="1">
              <a:blip r:embed="rId3"/>
              <a:srcRect l="19704" r="74270" b="95626"/>
              <a:stretch/>
            </p:blipFill>
            <p:spPr>
              <a:xfrm>
                <a:off x="10688595" y="1640774"/>
                <a:ext cx="939113" cy="431800"/>
              </a:xfrm>
              <a:prstGeom prst="rect">
                <a:avLst/>
              </a:prstGeom>
            </p:spPr>
          </p:pic>
          <p:pic>
            <p:nvPicPr>
              <p:cNvPr id="32" name="図 31">
                <a:extLst>
                  <a:ext uri="{FF2B5EF4-FFF2-40B4-BE49-F238E27FC236}">
                    <a16:creationId xmlns:a16="http://schemas.microsoft.com/office/drawing/2014/main" id="{F3A01480-66F7-472E-BABA-EFA4A88E9A6D}"/>
                  </a:ext>
                </a:extLst>
              </p:cNvPr>
              <p:cNvPicPr>
                <a:picLocks noChangeAspect="1"/>
              </p:cNvPicPr>
              <p:nvPr/>
            </p:nvPicPr>
            <p:blipFill rotWithShape="1">
              <a:blip r:embed="rId3"/>
              <a:srcRect l="6594" t="1469" r="87379" b="94637"/>
              <a:stretch/>
            </p:blipFill>
            <p:spPr>
              <a:xfrm>
                <a:off x="10651523" y="2291716"/>
                <a:ext cx="939113" cy="384554"/>
              </a:xfrm>
              <a:prstGeom prst="rect">
                <a:avLst/>
              </a:prstGeom>
            </p:spPr>
          </p:pic>
        </p:grpSp>
        <p:sp>
          <p:nvSpPr>
            <p:cNvPr id="34" name="テキスト ボックス 33">
              <a:extLst>
                <a:ext uri="{FF2B5EF4-FFF2-40B4-BE49-F238E27FC236}">
                  <a16:creationId xmlns:a16="http://schemas.microsoft.com/office/drawing/2014/main" id="{86EC6B0C-32EC-4C2D-85AD-27ECAF748515}"/>
                </a:ext>
              </a:extLst>
            </p:cNvPr>
            <p:cNvSpPr txBox="1"/>
            <p:nvPr/>
          </p:nvSpPr>
          <p:spPr>
            <a:xfrm>
              <a:off x="11219928" y="2127085"/>
              <a:ext cx="800219" cy="338554"/>
            </a:xfrm>
            <a:prstGeom prst="rect">
              <a:avLst/>
            </a:prstGeom>
            <a:noFill/>
          </p:spPr>
          <p:txBody>
            <a:bodyPr wrap="none" rtlCol="0">
              <a:spAutoFit/>
            </a:bodyPr>
            <a:lstStyle/>
            <a:p>
              <a:pPr algn="l"/>
              <a:r>
                <a:rPr lang="ja-JP" altLang="en-US" sz="1600" dirty="0"/>
                <a:t>目標値</a:t>
              </a:r>
              <a:endParaRPr kumimoji="1" lang="ja-JP" altLang="en-US" sz="1600" dirty="0"/>
            </a:p>
          </p:txBody>
        </p:sp>
        <p:sp>
          <p:nvSpPr>
            <p:cNvPr id="35" name="テキスト ボックス 34">
              <a:extLst>
                <a:ext uri="{FF2B5EF4-FFF2-40B4-BE49-F238E27FC236}">
                  <a16:creationId xmlns:a16="http://schemas.microsoft.com/office/drawing/2014/main" id="{34C9A333-129A-47C1-BBA8-7C80135E7A97}"/>
                </a:ext>
              </a:extLst>
            </p:cNvPr>
            <p:cNvSpPr txBox="1"/>
            <p:nvPr/>
          </p:nvSpPr>
          <p:spPr>
            <a:xfrm>
              <a:off x="11232286" y="2445049"/>
              <a:ext cx="800219" cy="338554"/>
            </a:xfrm>
            <a:prstGeom prst="rect">
              <a:avLst/>
            </a:prstGeom>
            <a:noFill/>
          </p:spPr>
          <p:txBody>
            <a:bodyPr wrap="none" rtlCol="0">
              <a:spAutoFit/>
            </a:bodyPr>
            <a:lstStyle/>
            <a:p>
              <a:pPr algn="l"/>
              <a:r>
                <a:rPr lang="ja-JP" altLang="en-US" sz="1600" dirty="0"/>
                <a:t>計算値</a:t>
              </a:r>
              <a:endParaRPr kumimoji="1" lang="ja-JP" altLang="en-US" sz="1600" dirty="0"/>
            </a:p>
          </p:txBody>
        </p:sp>
      </p:grpSp>
      <p:sp>
        <p:nvSpPr>
          <p:cNvPr id="22" name="正方形/長方形 21">
            <a:extLst>
              <a:ext uri="{FF2B5EF4-FFF2-40B4-BE49-F238E27FC236}">
                <a16:creationId xmlns:a16="http://schemas.microsoft.com/office/drawing/2014/main" id="{C72CDCBC-2727-4B02-810C-EA6AD824F548}"/>
              </a:ext>
            </a:extLst>
          </p:cNvPr>
          <p:cNvSpPr/>
          <p:nvPr/>
        </p:nvSpPr>
        <p:spPr>
          <a:xfrm>
            <a:off x="9085059" y="1859220"/>
            <a:ext cx="3106941" cy="369332"/>
          </a:xfrm>
          <a:prstGeom prst="rect">
            <a:avLst/>
          </a:prstGeom>
        </p:spPr>
        <p:txBody>
          <a:bodyPr wrap="none">
            <a:spAutoFit/>
          </a:bodyPr>
          <a:lstStyle/>
          <a:p>
            <a:r>
              <a:rPr lang="en-US" altLang="ja-JP" dirty="0"/>
              <a:t>*Modelica Standard Library</a:t>
            </a:r>
            <a:endParaRPr lang="ja-JP" altLang="en-US" dirty="0"/>
          </a:p>
        </p:txBody>
      </p:sp>
    </p:spTree>
    <p:extLst>
      <p:ext uri="{BB962C8B-B14F-4D97-AF65-F5344CB8AC3E}">
        <p14:creationId xmlns:p14="http://schemas.microsoft.com/office/powerpoint/2010/main" val="223197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6065763"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プラントモデルと物理ライブラリ</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6</a:t>
            </a:fld>
            <a:endParaRPr kumimoji="1" lang="ja-JP" altLang="en-US"/>
          </a:p>
        </p:txBody>
      </p:sp>
      <p:sp>
        <p:nvSpPr>
          <p:cNvPr id="15" name="テキスト ボックス 14">
            <a:extLst>
              <a:ext uri="{FF2B5EF4-FFF2-40B4-BE49-F238E27FC236}">
                <a16:creationId xmlns:a16="http://schemas.microsoft.com/office/drawing/2014/main" id="{F0DC577F-DD91-4CC7-911E-005715FE18BB}"/>
              </a:ext>
            </a:extLst>
          </p:cNvPr>
          <p:cNvSpPr txBox="1"/>
          <p:nvPr/>
        </p:nvSpPr>
        <p:spPr>
          <a:xfrm>
            <a:off x="815547" y="753762"/>
            <a:ext cx="10305420" cy="830997"/>
          </a:xfrm>
          <a:prstGeom prst="rect">
            <a:avLst/>
          </a:prstGeom>
          <a:noFill/>
        </p:spPr>
        <p:txBody>
          <a:bodyPr wrap="square" rtlCol="0">
            <a:spAutoFit/>
          </a:bodyPr>
          <a:lstStyle/>
          <a:p>
            <a:pPr algn="l"/>
            <a:r>
              <a:rPr lang="ja-JP" altLang="en-US" sz="2400" dirty="0"/>
              <a:t>プラントモデルは物理ライブラリのコンポーネントを使用して作成します。</a:t>
            </a:r>
            <a:endParaRPr lang="en-US" altLang="ja-JP" sz="2400" dirty="0"/>
          </a:p>
          <a:p>
            <a:pPr algn="l"/>
            <a:r>
              <a:rPr lang="ja-JP" altLang="en-US" sz="2400" dirty="0"/>
              <a:t>代表的な物理現象とそれに対応するライブラリの例を以下に示します。</a:t>
            </a:r>
            <a:endParaRPr kumimoji="1" lang="ja-JP" altLang="en-US" sz="2400" dirty="0"/>
          </a:p>
        </p:txBody>
      </p:sp>
      <p:graphicFrame>
        <p:nvGraphicFramePr>
          <p:cNvPr id="22" name="表 21">
            <a:extLst>
              <a:ext uri="{FF2B5EF4-FFF2-40B4-BE49-F238E27FC236}">
                <a16:creationId xmlns:a16="http://schemas.microsoft.com/office/drawing/2014/main" id="{7E17A3F8-E9B1-4222-A77B-C98482CB8961}"/>
              </a:ext>
            </a:extLst>
          </p:cNvPr>
          <p:cNvGraphicFramePr>
            <a:graphicFrameLocks noGrp="1"/>
          </p:cNvGraphicFramePr>
          <p:nvPr>
            <p:extLst>
              <p:ext uri="{D42A27DB-BD31-4B8C-83A1-F6EECF244321}">
                <p14:modId xmlns:p14="http://schemas.microsoft.com/office/powerpoint/2010/main" val="2233402078"/>
              </p:ext>
            </p:extLst>
          </p:nvPr>
        </p:nvGraphicFramePr>
        <p:xfrm>
          <a:off x="2705389" y="1753414"/>
          <a:ext cx="6112511" cy="3733587"/>
        </p:xfrm>
        <a:graphic>
          <a:graphicData uri="http://schemas.openxmlformats.org/drawingml/2006/table">
            <a:tbl>
              <a:tblPr firstRow="1" bandRow="1">
                <a:tableStyleId>{5C22544A-7EE6-4342-B048-85BDC9FD1C3A}</a:tableStyleId>
              </a:tblPr>
              <a:tblGrid>
                <a:gridCol w="2403793">
                  <a:extLst>
                    <a:ext uri="{9D8B030D-6E8A-4147-A177-3AD203B41FA5}">
                      <a16:colId xmlns:a16="http://schemas.microsoft.com/office/drawing/2014/main" val="3394673471"/>
                    </a:ext>
                  </a:extLst>
                </a:gridCol>
                <a:gridCol w="3708718">
                  <a:extLst>
                    <a:ext uri="{9D8B030D-6E8A-4147-A177-3AD203B41FA5}">
                      <a16:colId xmlns:a16="http://schemas.microsoft.com/office/drawing/2014/main" val="2262260087"/>
                    </a:ext>
                  </a:extLst>
                </a:gridCol>
              </a:tblGrid>
              <a:tr h="463821">
                <a:tc>
                  <a:txBody>
                    <a:bodyPr/>
                    <a:lstStyle/>
                    <a:p>
                      <a:r>
                        <a:rPr kumimoji="1" lang="ja-JP" altLang="en-US" sz="2400" dirty="0"/>
                        <a:t>物理現象</a:t>
                      </a:r>
                      <a:endParaRPr kumimoji="1" lang="en-US" altLang="ja-JP" sz="2400" dirty="0"/>
                    </a:p>
                  </a:txBody>
                  <a:tcPr/>
                </a:tc>
                <a:tc>
                  <a:txBody>
                    <a:bodyPr/>
                    <a:lstStyle/>
                    <a:p>
                      <a:r>
                        <a:rPr kumimoji="1" lang="ja-JP" altLang="en-US" sz="2400" baseline="0" dirty="0"/>
                        <a:t>物理ライブラリ</a:t>
                      </a:r>
                      <a:endParaRPr kumimoji="1" lang="ja-JP" altLang="en-US" sz="2400" baseline="30000" dirty="0"/>
                    </a:p>
                  </a:txBody>
                  <a:tcPr/>
                </a:tc>
                <a:extLst>
                  <a:ext uri="{0D108BD9-81ED-4DB2-BD59-A6C34878D82A}">
                    <a16:rowId xmlns:a16="http://schemas.microsoft.com/office/drawing/2014/main" val="3019091978"/>
                  </a:ext>
                </a:extLst>
              </a:tr>
              <a:tr h="544961">
                <a:tc>
                  <a:txBody>
                    <a:bodyPr/>
                    <a:lstStyle/>
                    <a:p>
                      <a:r>
                        <a:rPr kumimoji="1" lang="ja-JP" altLang="en-US" sz="2400" dirty="0"/>
                        <a:t>熱</a:t>
                      </a:r>
                    </a:p>
                  </a:txBody>
                  <a:tcPr/>
                </a:tc>
                <a:tc>
                  <a:txBody>
                    <a:bodyPr/>
                    <a:lstStyle/>
                    <a:p>
                      <a:r>
                        <a:rPr kumimoji="1" lang="en-US" altLang="ja-JP" sz="2400" dirty="0" err="1"/>
                        <a:t>Thermal.HeatTransfer</a:t>
                      </a:r>
                      <a:endParaRPr kumimoji="1" lang="ja-JP" altLang="en-US" sz="2400" dirty="0"/>
                    </a:p>
                  </a:txBody>
                  <a:tcPr/>
                </a:tc>
                <a:extLst>
                  <a:ext uri="{0D108BD9-81ED-4DB2-BD59-A6C34878D82A}">
                    <a16:rowId xmlns:a16="http://schemas.microsoft.com/office/drawing/2014/main" val="1994560438"/>
                  </a:ext>
                </a:extLst>
              </a:tr>
              <a:tr h="544961">
                <a:tc>
                  <a:txBody>
                    <a:bodyPr/>
                    <a:lstStyle/>
                    <a:p>
                      <a:r>
                        <a:rPr kumimoji="1" lang="ja-JP" altLang="en-US" sz="2400" dirty="0"/>
                        <a:t>流体</a:t>
                      </a:r>
                    </a:p>
                  </a:txBody>
                  <a:tcPr/>
                </a:tc>
                <a:tc>
                  <a:txBody>
                    <a:bodyPr/>
                    <a:lstStyle/>
                    <a:p>
                      <a:r>
                        <a:rPr kumimoji="1" lang="en-US" altLang="ja-JP" sz="2400" dirty="0" err="1"/>
                        <a:t>Thermal.FluidHeatFlow</a:t>
                      </a:r>
                      <a:endParaRPr kumimoji="1" lang="ja-JP" altLang="en-US" sz="2400" dirty="0"/>
                    </a:p>
                  </a:txBody>
                  <a:tcPr/>
                </a:tc>
                <a:extLst>
                  <a:ext uri="{0D108BD9-81ED-4DB2-BD59-A6C34878D82A}">
                    <a16:rowId xmlns:a16="http://schemas.microsoft.com/office/drawing/2014/main" val="526622853"/>
                  </a:ext>
                </a:extLst>
              </a:tr>
              <a:tr h="544961">
                <a:tc>
                  <a:txBody>
                    <a:bodyPr/>
                    <a:lstStyle/>
                    <a:p>
                      <a:r>
                        <a:rPr kumimoji="1" lang="ja-JP" altLang="en-US" sz="2400" dirty="0"/>
                        <a:t>電気</a:t>
                      </a:r>
                      <a:r>
                        <a:rPr kumimoji="1" lang="en-US" altLang="ja-JP" sz="2400" dirty="0"/>
                        <a:t>(</a:t>
                      </a:r>
                      <a:r>
                        <a:rPr kumimoji="1" lang="ja-JP" altLang="en-US" sz="2400" dirty="0"/>
                        <a:t>アナログ</a:t>
                      </a:r>
                      <a:r>
                        <a:rPr kumimoji="1" lang="en-US" altLang="ja-JP" sz="2400" dirty="0"/>
                        <a:t>)</a:t>
                      </a:r>
                      <a:endParaRPr kumimoji="1" lang="ja-JP" altLang="en-US" sz="2400" dirty="0"/>
                    </a:p>
                  </a:txBody>
                  <a:tcPr/>
                </a:tc>
                <a:tc>
                  <a:txBody>
                    <a:bodyPr/>
                    <a:lstStyle/>
                    <a:p>
                      <a:r>
                        <a:rPr kumimoji="1" lang="en-US" altLang="ja-JP" sz="2400" dirty="0" err="1"/>
                        <a:t>Electrical.Analog</a:t>
                      </a:r>
                      <a:endParaRPr kumimoji="1" lang="ja-JP" altLang="en-US" sz="2400" dirty="0"/>
                    </a:p>
                  </a:txBody>
                  <a:tcPr/>
                </a:tc>
                <a:extLst>
                  <a:ext uri="{0D108BD9-81ED-4DB2-BD59-A6C34878D82A}">
                    <a16:rowId xmlns:a16="http://schemas.microsoft.com/office/drawing/2014/main" val="2741184067"/>
                  </a:ext>
                </a:extLst>
              </a:tr>
              <a:tr h="544961">
                <a:tc>
                  <a:txBody>
                    <a:bodyPr/>
                    <a:lstStyle/>
                    <a:p>
                      <a:r>
                        <a:rPr kumimoji="1" lang="ja-JP" altLang="en-US" sz="2400" dirty="0"/>
                        <a:t>磁気</a:t>
                      </a:r>
                    </a:p>
                  </a:txBody>
                  <a:tcPr/>
                </a:tc>
                <a:tc>
                  <a:txBody>
                    <a:bodyPr/>
                    <a:lstStyle/>
                    <a:p>
                      <a:r>
                        <a:rPr kumimoji="1" lang="en-US" altLang="ja-JP" sz="2400" dirty="0" err="1"/>
                        <a:t>Magnetic.FluxTubes</a:t>
                      </a:r>
                      <a:endParaRPr kumimoji="1" lang="ja-JP" altLang="en-US" sz="2400" dirty="0"/>
                    </a:p>
                  </a:txBody>
                  <a:tcPr/>
                </a:tc>
                <a:extLst>
                  <a:ext uri="{0D108BD9-81ED-4DB2-BD59-A6C34878D82A}">
                    <a16:rowId xmlns:a16="http://schemas.microsoft.com/office/drawing/2014/main" val="601096105"/>
                  </a:ext>
                </a:extLst>
              </a:tr>
              <a:tr h="544961">
                <a:tc>
                  <a:txBody>
                    <a:bodyPr/>
                    <a:lstStyle/>
                    <a:p>
                      <a:r>
                        <a:rPr kumimoji="1" lang="ja-JP" altLang="en-US" sz="2400" dirty="0"/>
                        <a:t>並進運動</a:t>
                      </a:r>
                    </a:p>
                  </a:txBody>
                  <a:tcPr/>
                </a:tc>
                <a:tc>
                  <a:txBody>
                    <a:bodyPr/>
                    <a:lstStyle/>
                    <a:p>
                      <a:r>
                        <a:rPr kumimoji="1" lang="en-US" altLang="ja-JP" sz="2400" dirty="0" err="1"/>
                        <a:t>Mechanics.Translational</a:t>
                      </a:r>
                      <a:endParaRPr kumimoji="1" lang="ja-JP" altLang="en-US" sz="2400" dirty="0"/>
                    </a:p>
                  </a:txBody>
                  <a:tcPr/>
                </a:tc>
                <a:extLst>
                  <a:ext uri="{0D108BD9-81ED-4DB2-BD59-A6C34878D82A}">
                    <a16:rowId xmlns:a16="http://schemas.microsoft.com/office/drawing/2014/main" val="3243361607"/>
                  </a:ext>
                </a:extLst>
              </a:tr>
              <a:tr h="544961">
                <a:tc>
                  <a:txBody>
                    <a:bodyPr/>
                    <a:lstStyle/>
                    <a:p>
                      <a:r>
                        <a:rPr kumimoji="1" lang="ja-JP" altLang="en-US" sz="2400" dirty="0"/>
                        <a:t>回転運動</a:t>
                      </a:r>
                    </a:p>
                  </a:txBody>
                  <a:tcPr/>
                </a:tc>
                <a:tc>
                  <a:txBody>
                    <a:bodyPr/>
                    <a:lstStyle/>
                    <a:p>
                      <a:r>
                        <a:rPr kumimoji="1" lang="en-US" altLang="ja-JP" sz="2400" dirty="0" err="1"/>
                        <a:t>Mechanics.Rotational</a:t>
                      </a:r>
                      <a:endParaRPr kumimoji="1" lang="ja-JP" altLang="en-US" sz="2400" dirty="0"/>
                    </a:p>
                  </a:txBody>
                  <a:tcPr/>
                </a:tc>
                <a:extLst>
                  <a:ext uri="{0D108BD9-81ED-4DB2-BD59-A6C34878D82A}">
                    <a16:rowId xmlns:a16="http://schemas.microsoft.com/office/drawing/2014/main" val="3238135866"/>
                  </a:ext>
                </a:extLst>
              </a:tr>
            </a:tbl>
          </a:graphicData>
        </a:graphic>
      </p:graphicFrame>
      <p:sp>
        <p:nvSpPr>
          <p:cNvPr id="42" name="四角形: 角を丸くする 41">
            <a:extLst>
              <a:ext uri="{FF2B5EF4-FFF2-40B4-BE49-F238E27FC236}">
                <a16:creationId xmlns:a16="http://schemas.microsoft.com/office/drawing/2014/main" id="{FB18FDDC-7577-40DC-BDB7-B9AB787CA4F0}"/>
              </a:ext>
            </a:extLst>
          </p:cNvPr>
          <p:cNvSpPr/>
          <p:nvPr/>
        </p:nvSpPr>
        <p:spPr>
          <a:xfrm>
            <a:off x="813486" y="5851855"/>
            <a:ext cx="10540314" cy="50476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既存ライブラリを上手く活用することで効率的にモデリング</a:t>
            </a:r>
            <a:r>
              <a:rPr lang="ja-JP" altLang="en-US" sz="2400" dirty="0">
                <a:solidFill>
                  <a:schemeClr val="tx1"/>
                </a:solidFill>
              </a:rPr>
              <a:t>できます</a:t>
            </a:r>
            <a:endParaRPr kumimoji="1" lang="ja-JP" altLang="en-US" sz="2400" dirty="0">
              <a:solidFill>
                <a:schemeClr val="tx1"/>
              </a:solidFill>
            </a:endParaRPr>
          </a:p>
        </p:txBody>
      </p:sp>
    </p:spTree>
    <p:extLst>
      <p:ext uri="{BB962C8B-B14F-4D97-AF65-F5344CB8AC3E}">
        <p14:creationId xmlns:p14="http://schemas.microsoft.com/office/powerpoint/2010/main" val="111966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5174430"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Modelica</a:t>
            </a:r>
            <a:r>
              <a:rPr lang="ja-JP" altLang="en-US" dirty="0"/>
              <a:t>を使用するメリット</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7</a:t>
            </a:fld>
            <a:endParaRPr kumimoji="1" lang="ja-JP" altLang="en-US"/>
          </a:p>
        </p:txBody>
      </p:sp>
      <p:sp>
        <p:nvSpPr>
          <p:cNvPr id="15" name="テキスト ボックス 14">
            <a:extLst>
              <a:ext uri="{FF2B5EF4-FFF2-40B4-BE49-F238E27FC236}">
                <a16:creationId xmlns:a16="http://schemas.microsoft.com/office/drawing/2014/main" id="{F0DC577F-DD91-4CC7-911E-005715FE18BB}"/>
              </a:ext>
            </a:extLst>
          </p:cNvPr>
          <p:cNvSpPr txBox="1"/>
          <p:nvPr/>
        </p:nvSpPr>
        <p:spPr>
          <a:xfrm>
            <a:off x="815547" y="753762"/>
            <a:ext cx="11376454" cy="830997"/>
          </a:xfrm>
          <a:prstGeom prst="rect">
            <a:avLst/>
          </a:prstGeom>
          <a:noFill/>
        </p:spPr>
        <p:txBody>
          <a:bodyPr wrap="square" rtlCol="0">
            <a:spAutoFit/>
          </a:bodyPr>
          <a:lstStyle/>
          <a:p>
            <a:pPr algn="l"/>
            <a:r>
              <a:rPr lang="ja-JP" altLang="en-US" sz="2400" dirty="0"/>
              <a:t>効率よく直感的なプラントモデルを作成するために</a:t>
            </a:r>
            <a:r>
              <a:rPr lang="en-US" altLang="ja-JP" sz="2400" dirty="0"/>
              <a:t>Modelica</a:t>
            </a:r>
            <a:r>
              <a:rPr lang="ja-JP" altLang="en-US" sz="2400" dirty="0"/>
              <a:t>は非常に便利です。</a:t>
            </a:r>
            <a:endParaRPr lang="en-US" altLang="ja-JP" sz="2400" dirty="0"/>
          </a:p>
          <a:p>
            <a:pPr algn="l"/>
            <a:r>
              <a:rPr kumimoji="1" lang="ja-JP" altLang="en-US" sz="2400" dirty="0"/>
              <a:t>具体的には以下のようなメリットがあります</a:t>
            </a:r>
          </a:p>
        </p:txBody>
      </p:sp>
      <p:graphicFrame>
        <p:nvGraphicFramePr>
          <p:cNvPr id="5" name="図表 4">
            <a:extLst>
              <a:ext uri="{FF2B5EF4-FFF2-40B4-BE49-F238E27FC236}">
                <a16:creationId xmlns:a16="http://schemas.microsoft.com/office/drawing/2014/main" id="{5A4C686C-B5AF-46BA-AB8C-E9EAA80FA073}"/>
              </a:ext>
            </a:extLst>
          </p:cNvPr>
          <p:cNvGraphicFramePr/>
          <p:nvPr>
            <p:extLst>
              <p:ext uri="{D42A27DB-BD31-4B8C-83A1-F6EECF244321}">
                <p14:modId xmlns:p14="http://schemas.microsoft.com/office/powerpoint/2010/main" val="2489853724"/>
              </p:ext>
            </p:extLst>
          </p:nvPr>
        </p:nvGraphicFramePr>
        <p:xfrm>
          <a:off x="2039508" y="1562940"/>
          <a:ext cx="8112984" cy="47934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89528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5174430"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Modelica</a:t>
            </a:r>
            <a:r>
              <a:rPr lang="ja-JP" altLang="en-US" dirty="0"/>
              <a:t>を使用するメリット</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8</a:t>
            </a:fld>
            <a:endParaRPr kumimoji="1" lang="ja-JP" altLang="en-US"/>
          </a:p>
        </p:txBody>
      </p:sp>
      <p:sp>
        <p:nvSpPr>
          <p:cNvPr id="7" name="テキスト ボックス 6">
            <a:extLst>
              <a:ext uri="{FF2B5EF4-FFF2-40B4-BE49-F238E27FC236}">
                <a16:creationId xmlns:a16="http://schemas.microsoft.com/office/drawing/2014/main" id="{5388EE03-3769-48B5-BAE6-17FC39F69438}"/>
              </a:ext>
            </a:extLst>
          </p:cNvPr>
          <p:cNvSpPr txBox="1"/>
          <p:nvPr/>
        </p:nvSpPr>
        <p:spPr>
          <a:xfrm>
            <a:off x="708452" y="2323070"/>
            <a:ext cx="11327029" cy="830997"/>
          </a:xfrm>
          <a:prstGeom prst="rect">
            <a:avLst/>
          </a:prstGeom>
          <a:noFill/>
        </p:spPr>
        <p:txBody>
          <a:bodyPr wrap="square" rtlCol="0">
            <a:spAutoFit/>
          </a:bodyPr>
          <a:lstStyle/>
          <a:p>
            <a:pPr algn="l"/>
            <a:r>
              <a:rPr kumimoji="1" lang="ja-JP" altLang="en-US" sz="2400" dirty="0"/>
              <a:t>これまで学習してきたとおり、</a:t>
            </a:r>
            <a:r>
              <a:rPr kumimoji="1" lang="en-US" altLang="ja-JP" sz="2400" dirty="0"/>
              <a:t>GUI</a:t>
            </a:r>
            <a:r>
              <a:rPr kumimoji="1" lang="ja-JP" altLang="en-US" sz="2400" dirty="0"/>
              <a:t>からドラッグ＆ドロップで計算プログラムを作成することが出来ます</a:t>
            </a:r>
          </a:p>
        </p:txBody>
      </p:sp>
      <p:pic>
        <p:nvPicPr>
          <p:cNvPr id="33" name="図 32">
            <a:extLst>
              <a:ext uri="{FF2B5EF4-FFF2-40B4-BE49-F238E27FC236}">
                <a16:creationId xmlns:a16="http://schemas.microsoft.com/office/drawing/2014/main" id="{F7E3FC75-5FCF-436E-9B58-7FE202DCA3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4382" y="4041970"/>
            <a:ext cx="5381413" cy="1503918"/>
          </a:xfrm>
          <a:prstGeom prst="rect">
            <a:avLst/>
          </a:prstGeom>
        </p:spPr>
      </p:pic>
      <p:grpSp>
        <p:nvGrpSpPr>
          <p:cNvPr id="34" name="グループ化 33">
            <a:extLst>
              <a:ext uri="{FF2B5EF4-FFF2-40B4-BE49-F238E27FC236}">
                <a16:creationId xmlns:a16="http://schemas.microsoft.com/office/drawing/2014/main" id="{FB79DC30-FC65-446E-B622-349C5D2A0989}"/>
              </a:ext>
            </a:extLst>
          </p:cNvPr>
          <p:cNvGrpSpPr/>
          <p:nvPr/>
        </p:nvGrpSpPr>
        <p:grpSpPr>
          <a:xfrm>
            <a:off x="819167" y="3841923"/>
            <a:ext cx="3862507" cy="1461494"/>
            <a:chOff x="450850" y="274751"/>
            <a:chExt cx="7131049" cy="2698243"/>
          </a:xfrm>
        </p:grpSpPr>
        <p:grpSp>
          <p:nvGrpSpPr>
            <p:cNvPr id="35" name="グループ化 34">
              <a:extLst>
                <a:ext uri="{FF2B5EF4-FFF2-40B4-BE49-F238E27FC236}">
                  <a16:creationId xmlns:a16="http://schemas.microsoft.com/office/drawing/2014/main" id="{9031CF32-6E32-4E3F-917E-B735D74A27B6}"/>
                </a:ext>
              </a:extLst>
            </p:cNvPr>
            <p:cNvGrpSpPr/>
            <p:nvPr/>
          </p:nvGrpSpPr>
          <p:grpSpPr>
            <a:xfrm>
              <a:off x="450850" y="914173"/>
              <a:ext cx="7131049" cy="1999689"/>
              <a:chOff x="1079500" y="1085850"/>
              <a:chExt cx="10280649" cy="2882900"/>
            </a:xfrm>
          </p:grpSpPr>
          <p:cxnSp>
            <p:nvCxnSpPr>
              <p:cNvPr id="38" name="直線コネクタ 37">
                <a:extLst>
                  <a:ext uri="{FF2B5EF4-FFF2-40B4-BE49-F238E27FC236}">
                    <a16:creationId xmlns:a16="http://schemas.microsoft.com/office/drawing/2014/main" id="{989E548F-AD5C-48EA-8FB0-75DD94DA8FAF}"/>
                  </a:ext>
                </a:extLst>
              </p:cNvPr>
              <p:cNvCxnSpPr/>
              <p:nvPr/>
            </p:nvCxnSpPr>
            <p:spPr>
              <a:xfrm>
                <a:off x="2565400" y="1085850"/>
                <a:ext cx="0" cy="288290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正方形/長方形 38">
                <a:extLst>
                  <a:ext uri="{FF2B5EF4-FFF2-40B4-BE49-F238E27FC236}">
                    <a16:creationId xmlns:a16="http://schemas.microsoft.com/office/drawing/2014/main" id="{4F5A8A05-1ACE-4F75-B2CF-61CC79C57D21}"/>
                  </a:ext>
                </a:extLst>
              </p:cNvPr>
              <p:cNvSpPr/>
              <p:nvPr/>
            </p:nvSpPr>
            <p:spPr>
              <a:xfrm>
                <a:off x="1079500" y="1085850"/>
                <a:ext cx="1460500" cy="28829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0" name="直線コネクタ 39">
                <a:extLst>
                  <a:ext uri="{FF2B5EF4-FFF2-40B4-BE49-F238E27FC236}">
                    <a16:creationId xmlns:a16="http://schemas.microsoft.com/office/drawing/2014/main" id="{ECC8EB42-3862-4674-A286-DCD1A1F59869}"/>
                  </a:ext>
                </a:extLst>
              </p:cNvPr>
              <p:cNvCxnSpPr>
                <a:stCxn id="39" idx="3"/>
              </p:cNvCxnSpPr>
              <p:nvPr/>
            </p:nvCxnSpPr>
            <p:spPr>
              <a:xfrm>
                <a:off x="2540000" y="2527300"/>
                <a:ext cx="1149350" cy="1905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フリーフォーム: 図形 40">
                <a:extLst>
                  <a:ext uri="{FF2B5EF4-FFF2-40B4-BE49-F238E27FC236}">
                    <a16:creationId xmlns:a16="http://schemas.microsoft.com/office/drawing/2014/main" id="{EE4639D6-7DD8-472A-B380-A6DC7FA3C52B}"/>
                  </a:ext>
                </a:extLst>
              </p:cNvPr>
              <p:cNvSpPr/>
              <p:nvPr/>
            </p:nvSpPr>
            <p:spPr>
              <a:xfrm>
                <a:off x="3676650" y="1416050"/>
                <a:ext cx="5759450" cy="2222500"/>
              </a:xfrm>
              <a:custGeom>
                <a:avLst/>
                <a:gdLst>
                  <a:gd name="connsiteX0" fmla="*/ 0 w 5759450"/>
                  <a:gd name="connsiteY0" fmla="*/ 1111250 h 2222500"/>
                  <a:gd name="connsiteX1" fmla="*/ 857250 w 5759450"/>
                  <a:gd name="connsiteY1" fmla="*/ 6350 h 2222500"/>
                  <a:gd name="connsiteX2" fmla="*/ 1866900 w 5759450"/>
                  <a:gd name="connsiteY2" fmla="*/ 2222500 h 2222500"/>
                  <a:gd name="connsiteX3" fmla="*/ 3048000 w 5759450"/>
                  <a:gd name="connsiteY3" fmla="*/ 0 h 2222500"/>
                  <a:gd name="connsiteX4" fmla="*/ 4152900 w 5759450"/>
                  <a:gd name="connsiteY4" fmla="*/ 2089150 h 2222500"/>
                  <a:gd name="connsiteX5" fmla="*/ 4610100 w 5759450"/>
                  <a:gd name="connsiteY5" fmla="*/ 1066800 h 2222500"/>
                  <a:gd name="connsiteX6" fmla="*/ 5759450 w 5759450"/>
                  <a:gd name="connsiteY6" fmla="*/ 1047750 h 222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59450" h="2222500">
                    <a:moveTo>
                      <a:pt x="0" y="1111250"/>
                    </a:moveTo>
                    <a:lnTo>
                      <a:pt x="857250" y="6350"/>
                    </a:lnTo>
                    <a:lnTo>
                      <a:pt x="1866900" y="2222500"/>
                    </a:lnTo>
                    <a:lnTo>
                      <a:pt x="3048000" y="0"/>
                    </a:lnTo>
                    <a:lnTo>
                      <a:pt x="4152900" y="2089150"/>
                    </a:lnTo>
                    <a:lnTo>
                      <a:pt x="4610100" y="1066800"/>
                    </a:lnTo>
                    <a:lnTo>
                      <a:pt x="5759450" y="1047750"/>
                    </a:ln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FE4E55B0-CFC3-4C53-A73C-AA13DC454553}"/>
                  </a:ext>
                </a:extLst>
              </p:cNvPr>
              <p:cNvSpPr/>
              <p:nvPr/>
            </p:nvSpPr>
            <p:spPr>
              <a:xfrm>
                <a:off x="9436099" y="1565274"/>
                <a:ext cx="1924050" cy="1924050"/>
              </a:xfrm>
              <a:prstGeom prst="ellipse">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6" name="テキスト ボックス 35">
              <a:extLst>
                <a:ext uri="{FF2B5EF4-FFF2-40B4-BE49-F238E27FC236}">
                  <a16:creationId xmlns:a16="http://schemas.microsoft.com/office/drawing/2014/main" id="{5BB8E9E9-F2A9-40DC-A45C-5B9DD1457945}"/>
                </a:ext>
              </a:extLst>
            </p:cNvPr>
            <p:cNvSpPr txBox="1"/>
            <p:nvPr/>
          </p:nvSpPr>
          <p:spPr>
            <a:xfrm>
              <a:off x="5649114" y="2603663"/>
              <a:ext cx="1338827" cy="369331"/>
            </a:xfrm>
            <a:prstGeom prst="rect">
              <a:avLst/>
            </a:prstGeom>
            <a:noFill/>
          </p:spPr>
          <p:txBody>
            <a:bodyPr wrap="none" rtlCol="0">
              <a:spAutoFit/>
            </a:bodyPr>
            <a:lstStyle/>
            <a:p>
              <a:r>
                <a:rPr kumimoji="1" lang="ja-JP" altLang="en-US" dirty="0"/>
                <a:t>質量 </a:t>
              </a:r>
              <a:r>
                <a:rPr lang="en-US" altLang="ja-JP" dirty="0"/>
                <a:t>m[kg]</a:t>
              </a:r>
              <a:endParaRPr kumimoji="1" lang="ja-JP" altLang="en-US" dirty="0"/>
            </a:p>
          </p:txBody>
        </p:sp>
        <p:sp>
          <p:nvSpPr>
            <p:cNvPr id="37" name="テキスト ボックス 36">
              <a:extLst>
                <a:ext uri="{FF2B5EF4-FFF2-40B4-BE49-F238E27FC236}">
                  <a16:creationId xmlns:a16="http://schemas.microsoft.com/office/drawing/2014/main" id="{C419AFF8-C0C8-4865-B1F7-67DA67C58C42}"/>
                </a:ext>
              </a:extLst>
            </p:cNvPr>
            <p:cNvSpPr txBox="1"/>
            <p:nvPr/>
          </p:nvSpPr>
          <p:spPr>
            <a:xfrm>
              <a:off x="2448904" y="274751"/>
              <a:ext cx="1959191" cy="369331"/>
            </a:xfrm>
            <a:prstGeom prst="rect">
              <a:avLst/>
            </a:prstGeom>
            <a:noFill/>
          </p:spPr>
          <p:txBody>
            <a:bodyPr wrap="none" rtlCol="0">
              <a:spAutoFit/>
            </a:bodyPr>
            <a:lstStyle/>
            <a:p>
              <a:r>
                <a:rPr kumimoji="1" lang="ja-JP" altLang="en-US" dirty="0"/>
                <a:t>バネ定数 </a:t>
              </a:r>
              <a:r>
                <a:rPr kumimoji="1" lang="en-US" altLang="ja-JP" dirty="0"/>
                <a:t>k</a:t>
              </a:r>
              <a:r>
                <a:rPr lang="en-US" altLang="ja-JP" dirty="0"/>
                <a:t>[N/m]</a:t>
              </a:r>
              <a:endParaRPr kumimoji="1" lang="ja-JP" altLang="en-US" dirty="0"/>
            </a:p>
          </p:txBody>
        </p:sp>
      </p:grpSp>
      <p:sp>
        <p:nvSpPr>
          <p:cNvPr id="9" name="矢印: 右 8">
            <a:extLst>
              <a:ext uri="{FF2B5EF4-FFF2-40B4-BE49-F238E27FC236}">
                <a16:creationId xmlns:a16="http://schemas.microsoft.com/office/drawing/2014/main" id="{3A36876D-8E0B-44F1-8328-6AF23940C73D}"/>
              </a:ext>
            </a:extLst>
          </p:cNvPr>
          <p:cNvSpPr/>
          <p:nvPr/>
        </p:nvSpPr>
        <p:spPr>
          <a:xfrm>
            <a:off x="5362744" y="4312322"/>
            <a:ext cx="888391" cy="83099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419D159-6B4D-42CE-ADC3-A6FA12206640}"/>
              </a:ext>
            </a:extLst>
          </p:cNvPr>
          <p:cNvSpPr txBox="1"/>
          <p:nvPr/>
        </p:nvSpPr>
        <p:spPr>
          <a:xfrm>
            <a:off x="1603463" y="5843920"/>
            <a:ext cx="2031325" cy="461665"/>
          </a:xfrm>
          <a:prstGeom prst="rect">
            <a:avLst/>
          </a:prstGeom>
          <a:noFill/>
        </p:spPr>
        <p:txBody>
          <a:bodyPr wrap="none" rtlCol="0">
            <a:spAutoFit/>
          </a:bodyPr>
          <a:lstStyle/>
          <a:p>
            <a:pPr algn="l"/>
            <a:r>
              <a:rPr kumimoji="1" lang="ja-JP" altLang="en-US" sz="2400" u="sng" dirty="0"/>
              <a:t>解析対象の系</a:t>
            </a:r>
          </a:p>
        </p:txBody>
      </p:sp>
      <p:sp>
        <p:nvSpPr>
          <p:cNvPr id="43" name="テキスト ボックス 42">
            <a:extLst>
              <a:ext uri="{FF2B5EF4-FFF2-40B4-BE49-F238E27FC236}">
                <a16:creationId xmlns:a16="http://schemas.microsoft.com/office/drawing/2014/main" id="{44A9FE94-1301-4C38-9A2E-CE1E70EFDC10}"/>
              </a:ext>
            </a:extLst>
          </p:cNvPr>
          <p:cNvSpPr txBox="1"/>
          <p:nvPr/>
        </p:nvSpPr>
        <p:spPr>
          <a:xfrm>
            <a:off x="7950875" y="5801561"/>
            <a:ext cx="2403222" cy="461665"/>
          </a:xfrm>
          <a:prstGeom prst="rect">
            <a:avLst/>
          </a:prstGeom>
          <a:noFill/>
        </p:spPr>
        <p:txBody>
          <a:bodyPr wrap="none" rtlCol="0">
            <a:spAutoFit/>
          </a:bodyPr>
          <a:lstStyle/>
          <a:p>
            <a:pPr algn="l"/>
            <a:r>
              <a:rPr kumimoji="1" lang="en-US" altLang="ja-JP" sz="2400" u="sng" dirty="0"/>
              <a:t>Modelica</a:t>
            </a:r>
            <a:r>
              <a:rPr kumimoji="1" lang="ja-JP" altLang="en-US" sz="2400" u="sng" dirty="0"/>
              <a:t>モデル</a:t>
            </a:r>
          </a:p>
        </p:txBody>
      </p:sp>
      <p:pic>
        <p:nvPicPr>
          <p:cNvPr id="20" name="図 19">
            <a:extLst>
              <a:ext uri="{FF2B5EF4-FFF2-40B4-BE49-F238E27FC236}">
                <a16:creationId xmlns:a16="http://schemas.microsoft.com/office/drawing/2014/main" id="{CAFFB58E-DE40-43C8-B501-BB16CB2F3CC7}"/>
              </a:ext>
            </a:extLst>
          </p:cNvPr>
          <p:cNvPicPr>
            <a:picLocks noChangeAspect="1"/>
          </p:cNvPicPr>
          <p:nvPr/>
        </p:nvPicPr>
        <p:blipFill rotWithShape="1">
          <a:blip r:embed="rId3"/>
          <a:srcRect b="74007"/>
          <a:stretch/>
        </p:blipFill>
        <p:spPr>
          <a:xfrm>
            <a:off x="597988" y="666381"/>
            <a:ext cx="9078973" cy="1333794"/>
          </a:xfrm>
          <a:prstGeom prst="rect">
            <a:avLst/>
          </a:prstGeom>
        </p:spPr>
      </p:pic>
    </p:spTree>
    <p:extLst>
      <p:ext uri="{BB962C8B-B14F-4D97-AF65-F5344CB8AC3E}">
        <p14:creationId xmlns:p14="http://schemas.microsoft.com/office/powerpoint/2010/main" val="2392621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図 13">
            <a:extLst>
              <a:ext uri="{FF2B5EF4-FFF2-40B4-BE49-F238E27FC236}">
                <a16:creationId xmlns:a16="http://schemas.microsoft.com/office/drawing/2014/main" id="{07E9930E-E69B-4C14-8612-A61AF539D5B9}"/>
              </a:ext>
            </a:extLst>
          </p:cNvPr>
          <p:cNvPicPr>
            <a:picLocks noChangeAspect="1"/>
          </p:cNvPicPr>
          <p:nvPr/>
        </p:nvPicPr>
        <p:blipFill>
          <a:blip r:embed="rId2"/>
          <a:stretch>
            <a:fillRect/>
          </a:stretch>
        </p:blipFill>
        <p:spPr>
          <a:xfrm>
            <a:off x="2652606" y="2942134"/>
            <a:ext cx="4956633" cy="3596778"/>
          </a:xfrm>
          <a:prstGeom prst="rect">
            <a:avLst/>
          </a:prstGeom>
        </p:spPr>
      </p:pic>
      <p:sp>
        <p:nvSpPr>
          <p:cNvPr id="4" name="Shape 130">
            <a:extLst>
              <a:ext uri="{FF2B5EF4-FFF2-40B4-BE49-F238E27FC236}">
                <a16:creationId xmlns:a16="http://schemas.microsoft.com/office/drawing/2014/main" id="{925B04DB-30E4-42E2-80C9-D742CED3A8D8}"/>
              </a:ext>
            </a:extLst>
          </p:cNvPr>
          <p:cNvSpPr/>
          <p:nvPr/>
        </p:nvSpPr>
        <p:spPr>
          <a:xfrm>
            <a:off x="179666" y="87415"/>
            <a:ext cx="5174430"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Modelica</a:t>
            </a:r>
            <a:r>
              <a:rPr lang="ja-JP" altLang="en-US" dirty="0"/>
              <a:t>を使用するメリット</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9</a:t>
            </a:fld>
            <a:endParaRPr kumimoji="1" lang="ja-JP" altLang="en-US"/>
          </a:p>
        </p:txBody>
      </p:sp>
      <p:sp>
        <p:nvSpPr>
          <p:cNvPr id="7" name="テキスト ボックス 6">
            <a:extLst>
              <a:ext uri="{FF2B5EF4-FFF2-40B4-BE49-F238E27FC236}">
                <a16:creationId xmlns:a16="http://schemas.microsoft.com/office/drawing/2014/main" id="{5388EE03-3769-48B5-BAE6-17FC39F69438}"/>
              </a:ext>
            </a:extLst>
          </p:cNvPr>
          <p:cNvSpPr txBox="1"/>
          <p:nvPr/>
        </p:nvSpPr>
        <p:spPr>
          <a:xfrm>
            <a:off x="699985" y="2023271"/>
            <a:ext cx="10387916" cy="830997"/>
          </a:xfrm>
          <a:prstGeom prst="rect">
            <a:avLst/>
          </a:prstGeom>
          <a:noFill/>
        </p:spPr>
        <p:txBody>
          <a:bodyPr wrap="square" rtlCol="0">
            <a:spAutoFit/>
          </a:bodyPr>
          <a:lstStyle/>
          <a:p>
            <a:pPr algn="l"/>
            <a:r>
              <a:rPr kumimoji="1" lang="ja-JP" altLang="en-US" sz="2400" dirty="0"/>
              <a:t>非因果モデル</a:t>
            </a:r>
            <a:r>
              <a:rPr kumimoji="1" lang="en-US" altLang="ja-JP" sz="2400" dirty="0"/>
              <a:t>*</a:t>
            </a:r>
            <a:r>
              <a:rPr kumimoji="1" lang="ja-JP" altLang="en-US" sz="2400" dirty="0"/>
              <a:t>で計算可能なため、コンポーネントや境界条件を変更しても同じモデルで計算が可能です</a:t>
            </a:r>
          </a:p>
        </p:txBody>
      </p:sp>
      <p:sp>
        <p:nvSpPr>
          <p:cNvPr id="13" name="四角形: 角を丸くする 12">
            <a:extLst>
              <a:ext uri="{FF2B5EF4-FFF2-40B4-BE49-F238E27FC236}">
                <a16:creationId xmlns:a16="http://schemas.microsoft.com/office/drawing/2014/main" id="{D15A3240-9F21-49C0-87F6-36B7BCA2B554}"/>
              </a:ext>
            </a:extLst>
          </p:cNvPr>
          <p:cNvSpPr/>
          <p:nvPr/>
        </p:nvSpPr>
        <p:spPr>
          <a:xfrm>
            <a:off x="2493785" y="2967297"/>
            <a:ext cx="3994080" cy="179257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四角形: 角を丸くする 28">
            <a:extLst>
              <a:ext uri="{FF2B5EF4-FFF2-40B4-BE49-F238E27FC236}">
                <a16:creationId xmlns:a16="http://schemas.microsoft.com/office/drawing/2014/main" id="{849C1B99-FB93-4AA8-8058-5DBEEF5AB21E}"/>
              </a:ext>
            </a:extLst>
          </p:cNvPr>
          <p:cNvSpPr/>
          <p:nvPr/>
        </p:nvSpPr>
        <p:spPr>
          <a:xfrm>
            <a:off x="2493785" y="4928897"/>
            <a:ext cx="3994080" cy="179257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矢印コネクタ 15">
            <a:extLst>
              <a:ext uri="{FF2B5EF4-FFF2-40B4-BE49-F238E27FC236}">
                <a16:creationId xmlns:a16="http://schemas.microsoft.com/office/drawing/2014/main" id="{2FE5EA8A-DF1A-4977-BF0C-571E7ABEB81E}"/>
              </a:ext>
            </a:extLst>
          </p:cNvPr>
          <p:cNvCxnSpPr>
            <a:endCxn id="13" idx="1"/>
          </p:cNvCxnSpPr>
          <p:nvPr/>
        </p:nvCxnSpPr>
        <p:spPr>
          <a:xfrm flipV="1">
            <a:off x="1544595" y="3863586"/>
            <a:ext cx="949190" cy="896289"/>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9176A55D-9BE2-4FF4-9528-1C5E54B91C67}"/>
              </a:ext>
            </a:extLst>
          </p:cNvPr>
          <p:cNvCxnSpPr>
            <a:cxnSpLocks/>
            <a:endCxn id="29" idx="1"/>
          </p:cNvCxnSpPr>
          <p:nvPr/>
        </p:nvCxnSpPr>
        <p:spPr>
          <a:xfrm>
            <a:off x="1544595" y="4759875"/>
            <a:ext cx="949190" cy="1065311"/>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AE5CB578-556F-4DB3-AC5F-917C220FF591}"/>
              </a:ext>
            </a:extLst>
          </p:cNvPr>
          <p:cNvSpPr txBox="1"/>
          <p:nvPr/>
        </p:nvSpPr>
        <p:spPr>
          <a:xfrm>
            <a:off x="874933" y="3976560"/>
            <a:ext cx="553998" cy="1631216"/>
          </a:xfrm>
          <a:prstGeom prst="rect">
            <a:avLst/>
          </a:prstGeom>
          <a:noFill/>
        </p:spPr>
        <p:txBody>
          <a:bodyPr vert="eaVert" wrap="none" rtlCol="0">
            <a:spAutoFit/>
          </a:bodyPr>
          <a:lstStyle/>
          <a:p>
            <a:pPr algn="l"/>
            <a:r>
              <a:rPr kumimoji="1" lang="ja-JP" altLang="en-US" sz="2400" dirty="0"/>
              <a:t>同じモデル</a:t>
            </a:r>
          </a:p>
        </p:txBody>
      </p:sp>
      <p:cxnSp>
        <p:nvCxnSpPr>
          <p:cNvPr id="21" name="直線矢印コネクタ 20">
            <a:extLst>
              <a:ext uri="{FF2B5EF4-FFF2-40B4-BE49-F238E27FC236}">
                <a16:creationId xmlns:a16="http://schemas.microsoft.com/office/drawing/2014/main" id="{189D36E7-1DC2-4DE5-B990-FEE318C70D09}"/>
              </a:ext>
            </a:extLst>
          </p:cNvPr>
          <p:cNvCxnSpPr>
            <a:cxnSpLocks/>
            <a:stCxn id="50" idx="1"/>
          </p:cNvCxnSpPr>
          <p:nvPr/>
        </p:nvCxnSpPr>
        <p:spPr>
          <a:xfrm flipH="1" flipV="1">
            <a:off x="7437057" y="4073266"/>
            <a:ext cx="1191942" cy="518346"/>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1AD6182F-E733-49FF-9800-7024DFC2BC34}"/>
              </a:ext>
            </a:extLst>
          </p:cNvPr>
          <p:cNvCxnSpPr>
            <a:cxnSpLocks/>
            <a:stCxn id="50" idx="1"/>
          </p:cNvCxnSpPr>
          <p:nvPr/>
        </p:nvCxnSpPr>
        <p:spPr>
          <a:xfrm flipH="1">
            <a:off x="7566195" y="4591612"/>
            <a:ext cx="1062804" cy="1490028"/>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0CDD9EE5-7950-47F9-A3BA-44514EC67E36}"/>
              </a:ext>
            </a:extLst>
          </p:cNvPr>
          <p:cNvSpPr txBox="1"/>
          <p:nvPr/>
        </p:nvSpPr>
        <p:spPr>
          <a:xfrm>
            <a:off x="6622289" y="3239286"/>
            <a:ext cx="1107996" cy="369332"/>
          </a:xfrm>
          <a:prstGeom prst="rect">
            <a:avLst/>
          </a:prstGeom>
          <a:noFill/>
        </p:spPr>
        <p:txBody>
          <a:bodyPr wrap="none" rtlCol="0">
            <a:spAutoFit/>
          </a:bodyPr>
          <a:lstStyle/>
          <a:p>
            <a:pPr algn="l"/>
            <a:r>
              <a:rPr kumimoji="1" lang="ja-JP" altLang="en-US" dirty="0">
                <a:solidFill>
                  <a:srgbClr val="FF0000"/>
                </a:solidFill>
              </a:rPr>
              <a:t>温度定義</a:t>
            </a:r>
          </a:p>
        </p:txBody>
      </p:sp>
      <p:sp>
        <p:nvSpPr>
          <p:cNvPr id="46" name="テキスト ボックス 45">
            <a:extLst>
              <a:ext uri="{FF2B5EF4-FFF2-40B4-BE49-F238E27FC236}">
                <a16:creationId xmlns:a16="http://schemas.microsoft.com/office/drawing/2014/main" id="{BC69A9D8-9EF8-4F60-A2D8-320335FCEDEE}"/>
              </a:ext>
            </a:extLst>
          </p:cNvPr>
          <p:cNvSpPr txBox="1"/>
          <p:nvPr/>
        </p:nvSpPr>
        <p:spPr>
          <a:xfrm>
            <a:off x="6571148" y="5361647"/>
            <a:ext cx="1338828" cy="369332"/>
          </a:xfrm>
          <a:prstGeom prst="rect">
            <a:avLst/>
          </a:prstGeom>
          <a:noFill/>
        </p:spPr>
        <p:txBody>
          <a:bodyPr wrap="none" rtlCol="0">
            <a:spAutoFit/>
          </a:bodyPr>
          <a:lstStyle/>
          <a:p>
            <a:pPr algn="l"/>
            <a:r>
              <a:rPr kumimoji="1" lang="ja-JP" altLang="en-US" dirty="0">
                <a:solidFill>
                  <a:srgbClr val="FF0000"/>
                </a:solidFill>
              </a:rPr>
              <a:t>熱流量定義</a:t>
            </a:r>
          </a:p>
        </p:txBody>
      </p:sp>
      <p:sp>
        <p:nvSpPr>
          <p:cNvPr id="50" name="テキスト ボックス 49">
            <a:extLst>
              <a:ext uri="{FF2B5EF4-FFF2-40B4-BE49-F238E27FC236}">
                <a16:creationId xmlns:a16="http://schemas.microsoft.com/office/drawing/2014/main" id="{9D75B427-96ED-4D23-84CE-7B5311CD0467}"/>
              </a:ext>
            </a:extLst>
          </p:cNvPr>
          <p:cNvSpPr txBox="1"/>
          <p:nvPr/>
        </p:nvSpPr>
        <p:spPr>
          <a:xfrm>
            <a:off x="8628999" y="4176113"/>
            <a:ext cx="3258201" cy="830997"/>
          </a:xfrm>
          <a:prstGeom prst="rect">
            <a:avLst/>
          </a:prstGeom>
          <a:noFill/>
        </p:spPr>
        <p:txBody>
          <a:bodyPr wrap="square" rtlCol="0">
            <a:spAutoFit/>
          </a:bodyPr>
          <a:lstStyle/>
          <a:p>
            <a:pPr algn="l"/>
            <a:r>
              <a:rPr kumimoji="1" lang="ja-JP" altLang="en-US" sz="2400" dirty="0">
                <a:solidFill>
                  <a:srgbClr val="FF0000"/>
                </a:solidFill>
              </a:rPr>
              <a:t>同じモデルに対して異なる物理量を定義可能</a:t>
            </a:r>
          </a:p>
        </p:txBody>
      </p:sp>
      <p:sp>
        <p:nvSpPr>
          <p:cNvPr id="53" name="テキスト ボックス 52">
            <a:extLst>
              <a:ext uri="{FF2B5EF4-FFF2-40B4-BE49-F238E27FC236}">
                <a16:creationId xmlns:a16="http://schemas.microsoft.com/office/drawing/2014/main" id="{DB9315BB-C4CA-45AA-9F26-DC3357029B52}"/>
              </a:ext>
            </a:extLst>
          </p:cNvPr>
          <p:cNvSpPr txBox="1"/>
          <p:nvPr/>
        </p:nvSpPr>
        <p:spPr>
          <a:xfrm>
            <a:off x="8074494" y="2708491"/>
            <a:ext cx="3592650" cy="369332"/>
          </a:xfrm>
          <a:prstGeom prst="rect">
            <a:avLst/>
          </a:prstGeom>
          <a:noFill/>
        </p:spPr>
        <p:txBody>
          <a:bodyPr wrap="none" rtlCol="0">
            <a:spAutoFit/>
          </a:bodyPr>
          <a:lstStyle/>
          <a:p>
            <a:pPr algn="l"/>
            <a:r>
              <a:rPr kumimoji="1" lang="en-US" altLang="ja-JP" dirty="0"/>
              <a:t>* </a:t>
            </a:r>
            <a:r>
              <a:rPr kumimoji="1" lang="ja-JP" altLang="en-US" dirty="0"/>
              <a:t>計算順序の依存性が無いモデル</a:t>
            </a:r>
          </a:p>
        </p:txBody>
      </p:sp>
      <p:pic>
        <p:nvPicPr>
          <p:cNvPr id="5" name="図 4">
            <a:extLst>
              <a:ext uri="{FF2B5EF4-FFF2-40B4-BE49-F238E27FC236}">
                <a16:creationId xmlns:a16="http://schemas.microsoft.com/office/drawing/2014/main" id="{AA91878B-0F5E-43F3-BDC1-7C178338C1E8}"/>
              </a:ext>
            </a:extLst>
          </p:cNvPr>
          <p:cNvPicPr>
            <a:picLocks noChangeAspect="1"/>
          </p:cNvPicPr>
          <p:nvPr/>
        </p:nvPicPr>
        <p:blipFill rotWithShape="1">
          <a:blip r:embed="rId3"/>
          <a:srcRect b="65942"/>
          <a:stretch/>
        </p:blipFill>
        <p:spPr>
          <a:xfrm>
            <a:off x="654331" y="734287"/>
            <a:ext cx="8841035" cy="1249928"/>
          </a:xfrm>
          <a:prstGeom prst="rect">
            <a:avLst/>
          </a:prstGeom>
        </p:spPr>
      </p:pic>
    </p:spTree>
    <p:extLst>
      <p:ext uri="{BB962C8B-B14F-4D97-AF65-F5344CB8AC3E}">
        <p14:creationId xmlns:p14="http://schemas.microsoft.com/office/powerpoint/2010/main" val="149701890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kumimoji="1" sz="24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56600</TotalTime>
  <Words>3390</Words>
  <Application>Microsoft Office PowerPoint</Application>
  <PresentationFormat>ワイド画面</PresentationFormat>
  <Paragraphs>603</Paragraphs>
  <Slides>38</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38</vt:i4>
      </vt:variant>
    </vt:vector>
  </HeadingPairs>
  <TitlesOfParts>
    <vt:vector size="47" baseType="lpstr">
      <vt:lpstr>MS UI Gothic</vt:lpstr>
      <vt:lpstr>YuMincho Medium</vt:lpstr>
      <vt:lpstr>游ゴシック</vt:lpstr>
      <vt:lpstr>游ゴシック Light</vt:lpstr>
      <vt:lpstr>Arial</vt:lpstr>
      <vt:lpstr>Cambria Math</vt:lpstr>
      <vt:lpstr>Courier New</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植田惠法</dc:creator>
  <cp:lastModifiedBy>植田 惠法</cp:lastModifiedBy>
  <cp:revision>1398</cp:revision>
  <dcterms:created xsi:type="dcterms:W3CDTF">2017-07-29T00:52:37Z</dcterms:created>
  <dcterms:modified xsi:type="dcterms:W3CDTF">2022-03-03T02:31:26Z</dcterms:modified>
</cp:coreProperties>
</file>