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427" r:id="rId2"/>
    <p:sldId id="468" r:id="rId3"/>
    <p:sldId id="495" r:id="rId4"/>
    <p:sldId id="324" r:id="rId5"/>
    <p:sldId id="437" r:id="rId6"/>
    <p:sldId id="469" r:id="rId7"/>
    <p:sldId id="472" r:id="rId8"/>
    <p:sldId id="492" r:id="rId9"/>
    <p:sldId id="473" r:id="rId10"/>
    <p:sldId id="333" r:id="rId11"/>
    <p:sldId id="441" r:id="rId12"/>
    <p:sldId id="496" r:id="rId13"/>
    <p:sldId id="474" r:id="rId14"/>
    <p:sldId id="373" r:id="rId15"/>
    <p:sldId id="497" r:id="rId16"/>
    <p:sldId id="475" r:id="rId17"/>
    <p:sldId id="428" r:id="rId18"/>
    <p:sldId id="376" r:id="rId19"/>
    <p:sldId id="498" r:id="rId20"/>
    <p:sldId id="476" r:id="rId21"/>
    <p:sldId id="379" r:id="rId22"/>
    <p:sldId id="380" r:id="rId23"/>
    <p:sldId id="499" r:id="rId24"/>
    <p:sldId id="477" r:id="rId25"/>
    <p:sldId id="365" r:id="rId26"/>
    <p:sldId id="335" r:id="rId27"/>
    <p:sldId id="454" r:id="rId28"/>
    <p:sldId id="479" r:id="rId29"/>
    <p:sldId id="455" r:id="rId30"/>
    <p:sldId id="500" r:id="rId31"/>
    <p:sldId id="480" r:id="rId32"/>
    <p:sldId id="457" r:id="rId33"/>
    <p:sldId id="458" r:id="rId34"/>
    <p:sldId id="460" r:id="rId35"/>
    <p:sldId id="494" r:id="rId36"/>
    <p:sldId id="461" r:id="rId37"/>
    <p:sldId id="464" r:id="rId38"/>
    <p:sldId id="501" r:id="rId39"/>
    <p:sldId id="481" r:id="rId40"/>
    <p:sldId id="459" r:id="rId41"/>
    <p:sldId id="483" r:id="rId42"/>
    <p:sldId id="484" r:id="rId43"/>
    <p:sldId id="462" r:id="rId44"/>
    <p:sldId id="463" r:id="rId45"/>
    <p:sldId id="465" r:id="rId46"/>
    <p:sldId id="466" r:id="rId47"/>
    <p:sldId id="485" r:id="rId48"/>
    <p:sldId id="502" r:id="rId49"/>
    <p:sldId id="482" r:id="rId50"/>
    <p:sldId id="488" r:id="rId51"/>
    <p:sldId id="489" r:id="rId52"/>
    <p:sldId id="443"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269E342-1D9B-4B6E-B8E4-62D3C7E8E805}">
          <p14:sldIdLst>
            <p14:sldId id="427"/>
            <p14:sldId id="468"/>
            <p14:sldId id="495"/>
            <p14:sldId id="324"/>
            <p14:sldId id="437"/>
            <p14:sldId id="469"/>
            <p14:sldId id="472"/>
            <p14:sldId id="492"/>
            <p14:sldId id="473"/>
            <p14:sldId id="333"/>
            <p14:sldId id="441"/>
            <p14:sldId id="496"/>
            <p14:sldId id="474"/>
            <p14:sldId id="373"/>
            <p14:sldId id="497"/>
            <p14:sldId id="475"/>
            <p14:sldId id="428"/>
            <p14:sldId id="376"/>
            <p14:sldId id="498"/>
            <p14:sldId id="476"/>
            <p14:sldId id="379"/>
            <p14:sldId id="380"/>
            <p14:sldId id="499"/>
            <p14:sldId id="477"/>
            <p14:sldId id="365"/>
            <p14:sldId id="335"/>
            <p14:sldId id="454"/>
            <p14:sldId id="479"/>
            <p14:sldId id="455"/>
            <p14:sldId id="500"/>
            <p14:sldId id="480"/>
            <p14:sldId id="457"/>
            <p14:sldId id="458"/>
            <p14:sldId id="460"/>
            <p14:sldId id="494"/>
            <p14:sldId id="461"/>
            <p14:sldId id="464"/>
            <p14:sldId id="501"/>
            <p14:sldId id="481"/>
            <p14:sldId id="459"/>
            <p14:sldId id="483"/>
            <p14:sldId id="484"/>
            <p14:sldId id="462"/>
            <p14:sldId id="463"/>
            <p14:sldId id="465"/>
            <p14:sldId id="466"/>
            <p14:sldId id="485"/>
            <p14:sldId id="502"/>
            <p14:sldId id="482"/>
            <p14:sldId id="488"/>
            <p14:sldId id="489"/>
            <p14:sldId id="44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48BB4F"/>
    <a:srgbClr val="4CBC79"/>
    <a:srgbClr val="3EC0CA"/>
    <a:srgbClr val="4472C4"/>
    <a:srgbClr val="000000"/>
    <a:srgbClr val="59BC3A"/>
    <a:srgbClr val="62C543"/>
    <a:srgbClr val="4BAF33"/>
    <a:srgbClr val="5AC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7" autoAdjust="0"/>
    <p:restoredTop sz="94660"/>
  </p:normalViewPr>
  <p:slideViewPr>
    <p:cSldViewPr snapToGrid="0">
      <p:cViewPr varScale="1">
        <p:scale>
          <a:sx n="86" d="100"/>
          <a:sy n="86" d="100"/>
        </p:scale>
        <p:origin x="88" y="17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10.png"/><Relationship Id="rId7" Type="http://schemas.openxmlformats.org/officeDocument/2006/relationships/image" Target="../media/image5.png"/><Relationship Id="rId2" Type="http://schemas.openxmlformats.org/officeDocument/2006/relationships/image" Target="../media/image1710.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204.png"/><Relationship Id="rId4" Type="http://schemas.openxmlformats.org/officeDocument/2006/relationships/image" Target="../media/image19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20.png"/><Relationship Id="rId5" Type="http://schemas.openxmlformats.org/officeDocument/2006/relationships/image" Target="../media/image29.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9.png"/><Relationship Id="rId2" Type="http://schemas.openxmlformats.org/officeDocument/2006/relationships/image" Target="../media/image23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3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7.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6.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0.png"/><Relationship Id="rId7" Type="http://schemas.openxmlformats.org/officeDocument/2006/relationships/image" Target="../media/image4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2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justnielsen/ModelicaTutorials/tree/master/StreamConnectors" TargetMode="Externa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3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0.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0.png"/><Relationship Id="rId10" Type="http://schemas.openxmlformats.org/officeDocument/2006/relationships/image" Target="../media/image64.png"/><Relationship Id="rId4" Type="http://schemas.openxmlformats.org/officeDocument/2006/relationships/image" Target="../media/image580.png"/><Relationship Id="rId9" Type="http://schemas.openxmlformats.org/officeDocument/2006/relationships/image" Target="../media/image63.png"/></Relationships>
</file>

<file path=ppt/slides/_rels/slide3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34.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1.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0.png"/><Relationship Id="rId2" Type="http://schemas.openxmlformats.org/officeDocument/2006/relationships/image" Target="../media/image58.png"/><Relationship Id="rId1" Type="http://schemas.openxmlformats.org/officeDocument/2006/relationships/slideLayout" Target="../slideLayouts/slideLayout7.xml"/><Relationship Id="rId11" Type="http://schemas.openxmlformats.org/officeDocument/2006/relationships/image" Target="../media/image59.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2.png"/></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85.png"/></Relationships>
</file>

<file path=ppt/slides/_rels/slide3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18" Type="http://schemas.openxmlformats.org/officeDocument/2006/relationships/image" Target="../media/image107.png"/><Relationship Id="rId3" Type="http://schemas.openxmlformats.org/officeDocument/2006/relationships/image" Target="../media/image920.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image" Target="../media/image94.png"/><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0.png"/><Relationship Id="rId15" Type="http://schemas.openxmlformats.org/officeDocument/2006/relationships/image" Target="../media/image104.png"/><Relationship Id="rId10" Type="http://schemas.openxmlformats.org/officeDocument/2006/relationships/image" Target="../media/image99.png"/><Relationship Id="rId19" Type="http://schemas.openxmlformats.org/officeDocument/2006/relationships/image" Target="../media/image108.png"/><Relationship Id="rId4" Type="http://schemas.openxmlformats.org/officeDocument/2006/relationships/image" Target="../media/image930.png"/><Relationship Id="rId9" Type="http://schemas.openxmlformats.org/officeDocument/2006/relationships/image" Target="../media/image98.png"/><Relationship Id="rId14" Type="http://schemas.openxmlformats.org/officeDocument/2006/relationships/image" Target="../media/image103.png"/></Relationships>
</file>

<file path=ppt/slides/_rels/slide3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21.png"/><Relationship Id="rId7" Type="http://schemas.openxmlformats.org/officeDocument/2006/relationships/image" Target="../media/image120.png"/><Relationship Id="rId12" Type="http://schemas.openxmlformats.org/officeDocument/2006/relationships/image" Target="../media/image130.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9.png"/><Relationship Id="rId5" Type="http://schemas.openxmlformats.org/officeDocument/2006/relationships/image" Target="../media/image118.png"/><Relationship Id="rId10" Type="http://schemas.openxmlformats.org/officeDocument/2006/relationships/image" Target="../media/image128.png"/><Relationship Id="rId4" Type="http://schemas.openxmlformats.org/officeDocument/2006/relationships/image" Target="../media/image117.png"/><Relationship Id="rId9" Type="http://schemas.openxmlformats.org/officeDocument/2006/relationships/image" Target="../media/image122.png"/></Relationships>
</file>

<file path=ppt/slides/_rels/slide4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image" Target="../media/image1290.png"/><Relationship Id="rId7" Type="http://schemas.openxmlformats.org/officeDocument/2006/relationships/image" Target="../media/image1330.png"/><Relationship Id="rId12" Type="http://schemas.openxmlformats.org/officeDocument/2006/relationships/image" Target="../media/image138.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20.png"/><Relationship Id="rId11" Type="http://schemas.openxmlformats.org/officeDocument/2006/relationships/image" Target="../media/image137.png"/><Relationship Id="rId5" Type="http://schemas.openxmlformats.org/officeDocument/2006/relationships/image" Target="../media/image1310.png"/><Relationship Id="rId15" Type="http://schemas.openxmlformats.org/officeDocument/2006/relationships/image" Target="../media/image141.png"/><Relationship Id="rId10" Type="http://schemas.openxmlformats.org/officeDocument/2006/relationships/image" Target="../media/image136.png"/><Relationship Id="rId4" Type="http://schemas.openxmlformats.org/officeDocument/2006/relationships/image" Target="../media/image133.png"/><Relationship Id="rId9" Type="http://schemas.openxmlformats.org/officeDocument/2006/relationships/image" Target="../media/image135.png"/><Relationship Id="rId14" Type="http://schemas.openxmlformats.org/officeDocument/2006/relationships/image" Target="../media/image140.png"/></Relationships>
</file>

<file path=ppt/slides/_rels/slide44.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 Type="http://schemas.openxmlformats.org/officeDocument/2006/relationships/image" Target="../media/image132.png"/><Relationship Id="rId16"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5" Type="http://schemas.openxmlformats.org/officeDocument/2006/relationships/image" Target="../media/image15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s>
</file>

<file path=ppt/slides/_rels/slide45.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62.png"/><Relationship Id="rId18" Type="http://schemas.openxmlformats.org/officeDocument/2006/relationships/image" Target="../media/image167.png"/><Relationship Id="rId3" Type="http://schemas.openxmlformats.org/officeDocument/2006/relationships/image" Target="../media/image159.png"/><Relationship Id="rId7" Type="http://schemas.openxmlformats.org/officeDocument/2006/relationships/image" Target="../media/image96.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58.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0.png"/><Relationship Id="rId15" Type="http://schemas.openxmlformats.org/officeDocument/2006/relationships/image" Target="../media/image164.png"/><Relationship Id="rId10" Type="http://schemas.openxmlformats.org/officeDocument/2006/relationships/image" Target="../media/image99.png"/><Relationship Id="rId19" Type="http://schemas.openxmlformats.org/officeDocument/2006/relationships/image" Target="../media/image168.png"/><Relationship Id="rId4" Type="http://schemas.openxmlformats.org/officeDocument/2006/relationships/image" Target="../media/image160.png"/><Relationship Id="rId9" Type="http://schemas.openxmlformats.org/officeDocument/2006/relationships/image" Target="../media/image98.png"/><Relationship Id="rId14" Type="http://schemas.openxmlformats.org/officeDocument/2006/relationships/image" Target="../media/image163.png"/></Relationships>
</file>

<file path=ppt/slides/_rels/slide46.xml.rels><?xml version="1.0" encoding="UTF-8" standalone="yes"?>
<Relationships xmlns="http://schemas.openxmlformats.org/package/2006/relationships"><Relationship Id="rId8" Type="http://schemas.openxmlformats.org/officeDocument/2006/relationships/image" Target="../media/image175.png"/><Relationship Id="rId13" Type="http://schemas.openxmlformats.org/officeDocument/2006/relationships/image" Target="../media/image180.png"/><Relationship Id="rId18" Type="http://schemas.openxmlformats.org/officeDocument/2006/relationships/image" Target="../media/image185.png"/><Relationship Id="rId3" Type="http://schemas.openxmlformats.org/officeDocument/2006/relationships/image" Target="../media/image170.png"/><Relationship Id="rId21" Type="http://schemas.openxmlformats.org/officeDocument/2006/relationships/image" Target="../media/image188.png"/><Relationship Id="rId7" Type="http://schemas.openxmlformats.org/officeDocument/2006/relationships/image" Target="../media/image174.png"/><Relationship Id="rId12" Type="http://schemas.openxmlformats.org/officeDocument/2006/relationships/image" Target="../media/image179.png"/><Relationship Id="rId17" Type="http://schemas.openxmlformats.org/officeDocument/2006/relationships/image" Target="../media/image184.png"/><Relationship Id="rId2" Type="http://schemas.openxmlformats.org/officeDocument/2006/relationships/image" Target="../media/image158.png"/><Relationship Id="rId16" Type="http://schemas.openxmlformats.org/officeDocument/2006/relationships/image" Target="../media/image183.png"/><Relationship Id="rId20" Type="http://schemas.openxmlformats.org/officeDocument/2006/relationships/image" Target="../media/image187.png"/><Relationship Id="rId1" Type="http://schemas.openxmlformats.org/officeDocument/2006/relationships/slideLayout" Target="../slideLayouts/slideLayout7.xml"/><Relationship Id="rId6" Type="http://schemas.openxmlformats.org/officeDocument/2006/relationships/image" Target="../media/image173.png"/><Relationship Id="rId11" Type="http://schemas.openxmlformats.org/officeDocument/2006/relationships/image" Target="../media/image178.png"/><Relationship Id="rId5" Type="http://schemas.openxmlformats.org/officeDocument/2006/relationships/image" Target="../media/image172.png"/><Relationship Id="rId15" Type="http://schemas.openxmlformats.org/officeDocument/2006/relationships/image" Target="../media/image182.png"/><Relationship Id="rId23" Type="http://schemas.openxmlformats.org/officeDocument/2006/relationships/image" Target="../media/image190.png"/><Relationship Id="rId10" Type="http://schemas.openxmlformats.org/officeDocument/2006/relationships/image" Target="../media/image177.png"/><Relationship Id="rId19" Type="http://schemas.openxmlformats.org/officeDocument/2006/relationships/image" Target="../media/image186.png"/><Relationship Id="rId4" Type="http://schemas.openxmlformats.org/officeDocument/2006/relationships/image" Target="../media/image171.png"/><Relationship Id="rId9" Type="http://schemas.openxmlformats.org/officeDocument/2006/relationships/image" Target="../media/image176.png"/><Relationship Id="rId14" Type="http://schemas.openxmlformats.org/officeDocument/2006/relationships/image" Target="../media/image181.png"/><Relationship Id="rId22" Type="http://schemas.openxmlformats.org/officeDocument/2006/relationships/image" Target="../media/image189.png"/></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62.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192.png"/><Relationship Id="rId5" Type="http://schemas.openxmlformats.org/officeDocument/2006/relationships/image" Target="../media/image590.png"/><Relationship Id="rId10" Type="http://schemas.openxmlformats.org/officeDocument/2006/relationships/image" Target="../media/image191.png"/><Relationship Id="rId4" Type="http://schemas.openxmlformats.org/officeDocument/2006/relationships/image" Target="../media/image580.png"/><Relationship Id="rId9" Type="http://schemas.openxmlformats.org/officeDocument/2006/relationships/image" Target="../media/image6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10.png"/><Relationship Id="rId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10.png"/><Relationship Id="rId10" Type="http://schemas.openxmlformats.org/officeDocument/2006/relationships/image" Target="../media/image1.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195.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194.png"/><Relationship Id="rId2" Type="http://schemas.openxmlformats.org/officeDocument/2006/relationships/image" Target="../media/image57.png"/><Relationship Id="rId16" Type="http://schemas.openxmlformats.org/officeDocument/2006/relationships/image" Target="../media/image193.png"/><Relationship Id="rId1" Type="http://schemas.openxmlformats.org/officeDocument/2006/relationships/slideLayout" Target="../slideLayouts/slideLayout7.xml"/><Relationship Id="rId11" Type="http://schemas.openxmlformats.org/officeDocument/2006/relationships/image" Target="../media/image76.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196.png"/><Relationship Id="rId9" Type="http://schemas.openxmlformats.org/officeDocument/2006/relationships/image" Target="../media/image74.png"/><Relationship Id="rId14" Type="http://schemas.openxmlformats.org/officeDocument/2006/relationships/image" Target="../media/image79.png"/></Relationships>
</file>

<file path=ppt/slides/_rels/slide51.xml.rels><?xml version="1.0" encoding="UTF-8" standalone="yes"?>
<Relationships xmlns="http://schemas.openxmlformats.org/package/2006/relationships"><Relationship Id="rId8" Type="http://schemas.openxmlformats.org/officeDocument/2006/relationships/image" Target="../media/image62.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0.png"/><Relationship Id="rId4" Type="http://schemas.openxmlformats.org/officeDocument/2006/relationships/image" Target="../media/image580.png"/><Relationship Id="rId9" Type="http://schemas.openxmlformats.org/officeDocument/2006/relationships/image" Target="../media/image63.png"/></Relationships>
</file>

<file path=ppt/slides/_rels/slide52.xml.rels><?xml version="1.0" encoding="UTF-8" standalone="yes"?>
<Relationships xmlns="http://schemas.openxmlformats.org/package/2006/relationships"><Relationship Id="rId2" Type="http://schemas.openxmlformats.org/officeDocument/2006/relationships/hyperlink" Target="https://doc.modelica.org/Modelica%204.0.0/Resources/Documentation/Fluid/Stream-Connectors-Overview-Rationale.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09160" y="2941162"/>
            <a:ext cx="7018268" cy="830997"/>
          </a:xfrm>
          <a:prstGeom prst="rect">
            <a:avLst/>
          </a:prstGeom>
        </p:spPr>
        <p:txBody>
          <a:bodyPr wrap="none">
            <a:spAutoFit/>
          </a:bodyPr>
          <a:lstStyle/>
          <a:p>
            <a:r>
              <a:rPr lang="en-US" altLang="ja-JP" sz="4800" b="1" dirty="0">
                <a:solidFill>
                  <a:srgbClr val="FF0000"/>
                </a:solidFill>
              </a:rPr>
              <a:t>7.5 </a:t>
            </a:r>
            <a:r>
              <a:rPr lang="ja-JP" altLang="en-US" sz="4800" b="1" dirty="0">
                <a:solidFill>
                  <a:srgbClr val="FF0000"/>
                </a:solidFill>
              </a:rPr>
              <a:t>番外編　</a:t>
            </a:r>
            <a:r>
              <a:rPr lang="en-US" altLang="ja-JP" sz="4800" b="1" dirty="0">
                <a:solidFill>
                  <a:srgbClr val="FF0000"/>
                </a:solidFill>
              </a:rPr>
              <a:t>stream</a:t>
            </a:r>
            <a:r>
              <a:rPr lang="ja-JP" altLang="en-US" sz="4800" b="1" dirty="0">
                <a:solidFill>
                  <a:srgbClr val="FF0000"/>
                </a:solidFill>
              </a:rPr>
              <a:t>変数</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2021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358635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0246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変数が表す物理現象</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227850" cy="707886"/>
          </a:xfrm>
          <a:prstGeom prst="rect">
            <a:avLst/>
          </a:prstGeom>
          <a:noFill/>
        </p:spPr>
        <p:txBody>
          <a:bodyPr wrap="square" rtlCol="0">
            <a:spAutoFit/>
          </a:bodyPr>
          <a:lstStyle/>
          <a:p>
            <a:r>
              <a:rPr kumimoji="1" lang="ja-JP" altLang="en-US" sz="2000" dirty="0"/>
              <a:t>物理現象の中には流動量</a:t>
            </a:r>
            <a:r>
              <a:rPr lang="en-US" altLang="ja-JP" sz="2000" dirty="0"/>
              <a:t>(flow</a:t>
            </a:r>
            <a:r>
              <a:rPr lang="ja-JP" altLang="en-US" sz="2000" dirty="0"/>
              <a:t>変数</a:t>
            </a:r>
            <a:r>
              <a:rPr lang="en-US" altLang="ja-JP" sz="2000" dirty="0"/>
              <a:t>)</a:t>
            </a:r>
            <a:r>
              <a:rPr kumimoji="1" lang="ja-JP" altLang="en-US" sz="2000" dirty="0"/>
              <a:t>に応じて輸送される物理量</a:t>
            </a:r>
            <a:r>
              <a:rPr kumimoji="1" lang="en-US" altLang="ja-JP" sz="2000" dirty="0"/>
              <a:t>(</a:t>
            </a:r>
            <a:r>
              <a:rPr kumimoji="1" lang="ja-JP" altLang="en-US" sz="2000" dirty="0"/>
              <a:t>輸送量</a:t>
            </a:r>
            <a:r>
              <a:rPr kumimoji="1" lang="en-US" altLang="ja-JP" sz="2000" dirty="0"/>
              <a:t>)</a:t>
            </a:r>
            <a:r>
              <a:rPr kumimoji="1" lang="ja-JP" altLang="en-US" sz="2000" dirty="0"/>
              <a:t>があります。</a:t>
            </a:r>
            <a:endParaRPr kumimoji="1" lang="en-US" altLang="ja-JP" sz="2000" dirty="0"/>
          </a:p>
          <a:p>
            <a:r>
              <a:rPr lang="en-US" altLang="ja-JP" sz="2000" dirty="0"/>
              <a:t>Modelica</a:t>
            </a:r>
            <a:r>
              <a:rPr lang="ja-JP" altLang="en-US" sz="2000" dirty="0"/>
              <a:t>では、</a:t>
            </a:r>
            <a:r>
              <a:rPr lang="ja-JP" altLang="en-US" sz="2000" dirty="0">
                <a:solidFill>
                  <a:srgbClr val="FF0000"/>
                </a:solidFill>
              </a:rPr>
              <a:t>単位質量や体積当たりの輸送量を</a:t>
            </a:r>
            <a:r>
              <a:rPr lang="en-US" altLang="ja-JP" sz="2000" dirty="0">
                <a:solidFill>
                  <a:srgbClr val="FF0000"/>
                </a:solidFill>
              </a:rPr>
              <a:t>stream</a:t>
            </a:r>
            <a:r>
              <a:rPr lang="ja-JP" altLang="en-US" sz="2000" dirty="0">
                <a:solidFill>
                  <a:srgbClr val="FF0000"/>
                </a:solidFill>
              </a:rPr>
              <a:t>変数</a:t>
            </a:r>
            <a:r>
              <a:rPr lang="ja-JP" altLang="en-US" sz="2000" dirty="0"/>
              <a:t>で定義すると色々と便利です。</a:t>
            </a:r>
            <a:endParaRPr lang="en-US" altLang="ja-JP" sz="2000" dirty="0"/>
          </a:p>
        </p:txBody>
      </p:sp>
      <p:sp>
        <p:nvSpPr>
          <p:cNvPr id="123" name="テキスト ボックス 122">
            <a:extLst>
              <a:ext uri="{FF2B5EF4-FFF2-40B4-BE49-F238E27FC236}">
                <a16:creationId xmlns:a16="http://schemas.microsoft.com/office/drawing/2014/main" id="{219C92C0-F0C8-4461-8D22-FFF2CDB9975A}"/>
              </a:ext>
            </a:extLst>
          </p:cNvPr>
          <p:cNvSpPr txBox="1"/>
          <p:nvPr/>
        </p:nvSpPr>
        <p:spPr>
          <a:xfrm>
            <a:off x="2233912" y="4942480"/>
            <a:ext cx="6006773" cy="461665"/>
          </a:xfrm>
          <a:prstGeom prst="rect">
            <a:avLst/>
          </a:prstGeom>
          <a:solidFill>
            <a:schemeClr val="accent6">
              <a:lumMod val="20000"/>
              <a:lumOff val="80000"/>
            </a:schemeClr>
          </a:solidFill>
        </p:spPr>
        <p:txBody>
          <a:bodyPr wrap="none" rtlCol="0">
            <a:spAutoFit/>
          </a:bodyPr>
          <a:lstStyle/>
          <a:p>
            <a:r>
              <a:rPr lang="en-US" altLang="ja-JP" sz="2400" b="1" dirty="0"/>
              <a:t>(</a:t>
            </a:r>
            <a:r>
              <a:rPr lang="ja-JP" altLang="en-US" sz="2400" b="1" dirty="0"/>
              <a:t>輸送量</a:t>
            </a:r>
            <a:r>
              <a:rPr lang="en-US" altLang="ja-JP" sz="2400" b="1" dirty="0"/>
              <a:t>)</a:t>
            </a:r>
            <a:r>
              <a:rPr lang="ja-JP" altLang="en-US" sz="2400" b="1" dirty="0"/>
              <a:t>　</a:t>
            </a:r>
            <a:r>
              <a:rPr lang="en-US" altLang="ja-JP" sz="2400" b="1" dirty="0"/>
              <a:t>=</a:t>
            </a:r>
            <a:r>
              <a:rPr lang="ja-JP" altLang="en-US" sz="2400" b="1" dirty="0"/>
              <a:t>　</a:t>
            </a:r>
            <a:r>
              <a:rPr lang="en-US" altLang="ja-JP" sz="2400" b="1" dirty="0"/>
              <a:t>(flow</a:t>
            </a:r>
            <a:r>
              <a:rPr lang="ja-JP" altLang="en-US" sz="2400" b="1" dirty="0"/>
              <a:t>変数</a:t>
            </a:r>
            <a:r>
              <a:rPr lang="en-US" altLang="ja-JP" sz="2400" b="1" dirty="0"/>
              <a:t>)</a:t>
            </a:r>
            <a:r>
              <a:rPr lang="ja-JP" altLang="en-US" sz="2400" b="1" dirty="0"/>
              <a:t> </a:t>
            </a:r>
            <a:r>
              <a:rPr lang="en-US" altLang="ja-JP" sz="2400" b="1" dirty="0"/>
              <a:t>×(stream</a:t>
            </a:r>
            <a:r>
              <a:rPr lang="ja-JP" altLang="en-US" sz="2400" b="1" dirty="0"/>
              <a:t>変数</a:t>
            </a:r>
            <a:r>
              <a:rPr lang="en-US" altLang="ja-JP" sz="2400" b="1" dirty="0"/>
              <a:t>)</a:t>
            </a:r>
            <a:endParaRPr kumimoji="1" lang="ja-JP" altLang="en-US" sz="2400" dirty="0"/>
          </a:p>
        </p:txBody>
      </p:sp>
      <p:sp>
        <p:nvSpPr>
          <p:cNvPr id="124" name="テキスト ボックス 123">
            <a:extLst>
              <a:ext uri="{FF2B5EF4-FFF2-40B4-BE49-F238E27FC236}">
                <a16:creationId xmlns:a16="http://schemas.microsoft.com/office/drawing/2014/main" id="{F7328BE4-B7E7-4E25-A93A-8F20F2DBDA4E}"/>
              </a:ext>
            </a:extLst>
          </p:cNvPr>
          <p:cNvSpPr txBox="1"/>
          <p:nvPr/>
        </p:nvSpPr>
        <p:spPr>
          <a:xfrm>
            <a:off x="727823" y="4508107"/>
            <a:ext cx="4328429" cy="338554"/>
          </a:xfrm>
          <a:prstGeom prst="rect">
            <a:avLst/>
          </a:prstGeom>
          <a:noFill/>
        </p:spPr>
        <p:txBody>
          <a:bodyPr wrap="none" rtlCol="0">
            <a:spAutoFit/>
          </a:bodyPr>
          <a:lstStyle/>
          <a:p>
            <a:pPr algn="l"/>
            <a:r>
              <a:rPr kumimoji="1" lang="ja-JP" altLang="en-US" sz="1600" dirty="0"/>
              <a:t>輸送量と</a:t>
            </a:r>
            <a:r>
              <a:rPr kumimoji="1" lang="en-US" altLang="ja-JP" sz="1600" dirty="0"/>
              <a:t>stream</a:t>
            </a:r>
            <a:r>
              <a:rPr kumimoji="1" lang="ja-JP" altLang="en-US" sz="1600" dirty="0"/>
              <a:t>変数の関係は次式となります</a:t>
            </a:r>
          </a:p>
        </p:txBody>
      </p:sp>
      <p:sp>
        <p:nvSpPr>
          <p:cNvPr id="8" name="テキスト ボックス 7">
            <a:extLst>
              <a:ext uri="{FF2B5EF4-FFF2-40B4-BE49-F238E27FC236}">
                <a16:creationId xmlns:a16="http://schemas.microsoft.com/office/drawing/2014/main" id="{7352B0FF-8A8B-4398-8238-25BD8AE5EE49}"/>
              </a:ext>
            </a:extLst>
          </p:cNvPr>
          <p:cNvSpPr txBox="1"/>
          <p:nvPr/>
        </p:nvSpPr>
        <p:spPr>
          <a:xfrm>
            <a:off x="550347" y="3946104"/>
            <a:ext cx="3751348" cy="338554"/>
          </a:xfrm>
          <a:prstGeom prst="rect">
            <a:avLst/>
          </a:prstGeom>
          <a:noFill/>
        </p:spPr>
        <p:txBody>
          <a:bodyPr wrap="none" rtlCol="0">
            <a:spAutoFit/>
          </a:bodyPr>
          <a:lstStyle/>
          <a:p>
            <a:pPr algn="l"/>
            <a:r>
              <a:rPr kumimoji="1" lang="ja-JP" altLang="en-US" sz="1600" dirty="0">
                <a:solidFill>
                  <a:srgbClr val="FF0000"/>
                </a:solidFill>
              </a:rPr>
              <a:t>輸送される物質や物理量を含んだ流れ</a:t>
            </a:r>
          </a:p>
        </p:txBody>
      </p:sp>
      <p:grpSp>
        <p:nvGrpSpPr>
          <p:cNvPr id="49" name="グループ化 48">
            <a:extLst>
              <a:ext uri="{FF2B5EF4-FFF2-40B4-BE49-F238E27FC236}">
                <a16:creationId xmlns:a16="http://schemas.microsoft.com/office/drawing/2014/main" id="{B6A1748C-E465-409A-AFBD-4DFE5708185F}"/>
              </a:ext>
            </a:extLst>
          </p:cNvPr>
          <p:cNvGrpSpPr/>
          <p:nvPr/>
        </p:nvGrpSpPr>
        <p:grpSpPr>
          <a:xfrm>
            <a:off x="5766565" y="2073429"/>
            <a:ext cx="5345935" cy="584775"/>
            <a:chOff x="9339064" y="3740858"/>
            <a:chExt cx="5345935" cy="584775"/>
          </a:xfrm>
        </p:grpSpPr>
        <p:sp>
          <p:nvSpPr>
            <p:cNvPr id="50" name="テキスト ボックス 49">
              <a:extLst>
                <a:ext uri="{FF2B5EF4-FFF2-40B4-BE49-F238E27FC236}">
                  <a16:creationId xmlns:a16="http://schemas.microsoft.com/office/drawing/2014/main" id="{77DA9C58-8399-41E4-83CB-DFAC278423B9}"/>
                </a:ext>
              </a:extLst>
            </p:cNvPr>
            <p:cNvSpPr txBox="1"/>
            <p:nvPr/>
          </p:nvSpPr>
          <p:spPr>
            <a:xfrm>
              <a:off x="10189040" y="3740858"/>
              <a:ext cx="460562" cy="338554"/>
            </a:xfrm>
            <a:prstGeom prst="rect">
              <a:avLst/>
            </a:prstGeom>
            <a:noFill/>
          </p:spPr>
          <p:txBody>
            <a:bodyPr wrap="square">
              <a:spAutoFit/>
            </a:bodyPr>
            <a:lstStyle/>
            <a:p>
              <a:r>
                <a:rPr lang="en-US" altLang="ja-JP" sz="1600" dirty="0"/>
                <a:t>:</a:t>
              </a:r>
              <a:r>
                <a:rPr lang="ja-JP" altLang="en-US" sz="1600" dirty="0"/>
                <a:t>　</a:t>
              </a:r>
              <a:endParaRPr lang="en-US" altLang="ja-JP" sz="1600" dirty="0"/>
            </a:p>
          </p:txBody>
        </p:sp>
        <p:sp>
          <p:nvSpPr>
            <p:cNvPr id="51" name="テキスト ボックス 50">
              <a:extLst>
                <a:ext uri="{FF2B5EF4-FFF2-40B4-BE49-F238E27FC236}">
                  <a16:creationId xmlns:a16="http://schemas.microsoft.com/office/drawing/2014/main" id="{0B0F456E-F212-47C9-ABF4-DC64883595D0}"/>
                </a:ext>
              </a:extLst>
            </p:cNvPr>
            <p:cNvSpPr txBox="1"/>
            <p:nvPr/>
          </p:nvSpPr>
          <p:spPr>
            <a:xfrm>
              <a:off x="10481309" y="3740858"/>
              <a:ext cx="4203690" cy="584775"/>
            </a:xfrm>
            <a:prstGeom prst="rect">
              <a:avLst/>
            </a:prstGeom>
            <a:noFill/>
          </p:spPr>
          <p:txBody>
            <a:bodyPr wrap="square">
              <a:spAutoFit/>
            </a:bodyPr>
            <a:lstStyle/>
            <a:p>
              <a:r>
                <a:rPr lang="ja-JP" altLang="en-US" sz="1600" dirty="0"/>
                <a:t>流れに応じて移動する物理量</a:t>
              </a:r>
              <a:r>
                <a:rPr lang="en-US" altLang="ja-JP" sz="1600" dirty="0"/>
                <a:t>(</a:t>
              </a:r>
              <a:r>
                <a:rPr lang="ja-JP" altLang="en-US" sz="1600" dirty="0"/>
                <a:t>ベクトル</a:t>
              </a:r>
              <a:r>
                <a:rPr lang="en-US" altLang="ja-JP" sz="1600" dirty="0"/>
                <a:t>)</a:t>
              </a:r>
            </a:p>
            <a:p>
              <a:r>
                <a:rPr lang="ja-JP" altLang="en-US" sz="1600" dirty="0"/>
                <a:t>例：エンタルピー、物質量</a:t>
              </a:r>
            </a:p>
          </p:txBody>
        </p:sp>
        <p:sp>
          <p:nvSpPr>
            <p:cNvPr id="52" name="テキスト ボックス 51">
              <a:extLst>
                <a:ext uri="{FF2B5EF4-FFF2-40B4-BE49-F238E27FC236}">
                  <a16:creationId xmlns:a16="http://schemas.microsoft.com/office/drawing/2014/main" id="{2C7CD546-D178-4C7E-BA59-61402EC99DA9}"/>
                </a:ext>
              </a:extLst>
            </p:cNvPr>
            <p:cNvSpPr txBox="1"/>
            <p:nvPr/>
          </p:nvSpPr>
          <p:spPr>
            <a:xfrm>
              <a:off x="9339064" y="3740858"/>
              <a:ext cx="1013965" cy="369332"/>
            </a:xfrm>
            <a:prstGeom prst="rect">
              <a:avLst/>
            </a:prstGeom>
            <a:noFill/>
          </p:spPr>
          <p:txBody>
            <a:bodyPr wrap="square" rtlCol="0">
              <a:spAutoFit/>
            </a:bodyPr>
            <a:lstStyle/>
            <a:p>
              <a:r>
                <a:rPr lang="ja-JP" altLang="en-US" dirty="0"/>
                <a:t>輸送量</a:t>
              </a:r>
              <a:endParaRPr lang="en-US" altLang="ja-JP" dirty="0"/>
            </a:p>
          </p:txBody>
        </p:sp>
      </p:grpSp>
      <p:grpSp>
        <p:nvGrpSpPr>
          <p:cNvPr id="53" name="グループ化 52">
            <a:extLst>
              <a:ext uri="{FF2B5EF4-FFF2-40B4-BE49-F238E27FC236}">
                <a16:creationId xmlns:a16="http://schemas.microsoft.com/office/drawing/2014/main" id="{B0963F19-B40C-40F5-AE4A-FA3F4DF308F8}"/>
              </a:ext>
            </a:extLst>
          </p:cNvPr>
          <p:cNvGrpSpPr/>
          <p:nvPr/>
        </p:nvGrpSpPr>
        <p:grpSpPr>
          <a:xfrm>
            <a:off x="5771204" y="2742441"/>
            <a:ext cx="6217596" cy="1084368"/>
            <a:chOff x="7701654" y="3733708"/>
            <a:chExt cx="6217596" cy="1084368"/>
          </a:xfrm>
        </p:grpSpPr>
        <p:sp>
          <p:nvSpPr>
            <p:cNvPr id="54" name="テキスト ボックス 53">
              <a:extLst>
                <a:ext uri="{FF2B5EF4-FFF2-40B4-BE49-F238E27FC236}">
                  <a16:creationId xmlns:a16="http://schemas.microsoft.com/office/drawing/2014/main" id="{4FC662F6-A221-4F12-A01D-86629D4160DE}"/>
                </a:ext>
              </a:extLst>
            </p:cNvPr>
            <p:cNvSpPr txBox="1"/>
            <p:nvPr/>
          </p:nvSpPr>
          <p:spPr>
            <a:xfrm>
              <a:off x="9850758" y="3733708"/>
              <a:ext cx="460562" cy="338554"/>
            </a:xfrm>
            <a:prstGeom prst="rect">
              <a:avLst/>
            </a:prstGeom>
            <a:noFill/>
          </p:spPr>
          <p:txBody>
            <a:bodyPr wrap="square">
              <a:spAutoFit/>
            </a:bodyPr>
            <a:lstStyle/>
            <a:p>
              <a:r>
                <a:rPr lang="en-US" altLang="ja-JP" sz="1600" dirty="0"/>
                <a:t>:</a:t>
              </a:r>
              <a:r>
                <a:rPr lang="ja-JP" altLang="en-US" sz="1600" dirty="0"/>
                <a:t>　</a:t>
              </a:r>
              <a:endParaRPr lang="en-US" altLang="ja-JP" sz="1600" dirty="0"/>
            </a:p>
          </p:txBody>
        </p:sp>
        <p:sp>
          <p:nvSpPr>
            <p:cNvPr id="55" name="テキスト ボックス 54">
              <a:extLst>
                <a:ext uri="{FF2B5EF4-FFF2-40B4-BE49-F238E27FC236}">
                  <a16:creationId xmlns:a16="http://schemas.microsoft.com/office/drawing/2014/main" id="{75E76487-6C55-4707-BE85-F6FB9C4230D8}"/>
                </a:ext>
              </a:extLst>
            </p:cNvPr>
            <p:cNvSpPr txBox="1"/>
            <p:nvPr/>
          </p:nvSpPr>
          <p:spPr>
            <a:xfrm>
              <a:off x="9973309" y="3740858"/>
              <a:ext cx="3945941" cy="1077218"/>
            </a:xfrm>
            <a:prstGeom prst="rect">
              <a:avLst/>
            </a:prstGeom>
            <a:noFill/>
          </p:spPr>
          <p:txBody>
            <a:bodyPr wrap="square">
              <a:spAutoFit/>
            </a:bodyPr>
            <a:lstStyle/>
            <a:p>
              <a:pPr algn="l"/>
              <a:r>
                <a:rPr lang="ja-JP" altLang="en-US" sz="1600" dirty="0"/>
                <a:t>単位質量や単位体積当たりに含まれる輸送量の大きさ</a:t>
              </a:r>
              <a:r>
                <a:rPr lang="en-US" altLang="ja-JP" sz="1600" dirty="0"/>
                <a:t>(</a:t>
              </a:r>
              <a:r>
                <a:rPr lang="ja-JP" altLang="en-US" sz="1600" dirty="0"/>
                <a:t>スカラー</a:t>
              </a:r>
              <a:r>
                <a:rPr lang="en-US" altLang="ja-JP" sz="1600" dirty="0"/>
                <a:t>)</a:t>
              </a:r>
            </a:p>
            <a:p>
              <a:pPr algn="l"/>
              <a:r>
                <a:rPr lang="ja-JP" altLang="en-US" sz="1600" dirty="0"/>
                <a:t>例：比エンタルピー、質量分率</a:t>
              </a:r>
              <a:endParaRPr lang="en-US" altLang="ja-JP" sz="1600" dirty="0"/>
            </a:p>
            <a:p>
              <a:pPr algn="l"/>
              <a:endParaRPr kumimoji="1" lang="ja-JP" altLang="en-US" sz="1600" dirty="0"/>
            </a:p>
          </p:txBody>
        </p:sp>
        <p:sp>
          <p:nvSpPr>
            <p:cNvPr id="56" name="テキスト ボックス 55">
              <a:extLst>
                <a:ext uri="{FF2B5EF4-FFF2-40B4-BE49-F238E27FC236}">
                  <a16:creationId xmlns:a16="http://schemas.microsoft.com/office/drawing/2014/main" id="{A099D41C-89FB-4C2B-855E-0503610376AD}"/>
                </a:ext>
              </a:extLst>
            </p:cNvPr>
            <p:cNvSpPr txBox="1"/>
            <p:nvPr/>
          </p:nvSpPr>
          <p:spPr>
            <a:xfrm>
              <a:off x="7701654" y="3740858"/>
              <a:ext cx="2651375" cy="646331"/>
            </a:xfrm>
            <a:prstGeom prst="rect">
              <a:avLst/>
            </a:prstGeom>
            <a:noFill/>
          </p:spPr>
          <p:txBody>
            <a:bodyPr wrap="square" rtlCol="0">
              <a:spAutoFit/>
            </a:bodyPr>
            <a:lstStyle/>
            <a:p>
              <a:r>
                <a:rPr lang="ja-JP" altLang="en-US" dirty="0"/>
                <a:t>輸送される比状態量</a:t>
              </a:r>
              <a:endParaRPr lang="en-US" altLang="ja-JP" dirty="0"/>
            </a:p>
            <a:p>
              <a:r>
                <a:rPr lang="en-US" altLang="ja-JP" dirty="0"/>
                <a:t>(stream</a:t>
              </a:r>
              <a:r>
                <a:rPr lang="ja-JP" altLang="en-US" dirty="0"/>
                <a:t>変数</a:t>
              </a:r>
              <a:r>
                <a:rPr lang="en-US" altLang="ja-JP" dirty="0"/>
                <a:t>)</a:t>
              </a:r>
            </a:p>
          </p:txBody>
        </p:sp>
      </p:grpSp>
      <p:sp>
        <p:nvSpPr>
          <p:cNvPr id="57" name="テキスト ボックス 56">
            <a:extLst>
              <a:ext uri="{FF2B5EF4-FFF2-40B4-BE49-F238E27FC236}">
                <a16:creationId xmlns:a16="http://schemas.microsoft.com/office/drawing/2014/main" id="{64C1CF50-3131-497F-9058-5CF31D531EF0}"/>
              </a:ext>
            </a:extLst>
          </p:cNvPr>
          <p:cNvSpPr txBox="1"/>
          <p:nvPr/>
        </p:nvSpPr>
        <p:spPr>
          <a:xfrm>
            <a:off x="2233912" y="5858958"/>
            <a:ext cx="5938538" cy="461665"/>
          </a:xfrm>
          <a:prstGeom prst="rect">
            <a:avLst/>
          </a:prstGeom>
          <a:solidFill>
            <a:schemeClr val="accent6">
              <a:lumMod val="20000"/>
              <a:lumOff val="80000"/>
            </a:schemeClr>
          </a:solidFill>
        </p:spPr>
        <p:txBody>
          <a:bodyPr wrap="none" rtlCol="0">
            <a:noAutofit/>
          </a:bodyPr>
          <a:lstStyle/>
          <a:p>
            <a:r>
              <a:rPr lang="ja-JP" altLang="en-US" sz="2400" b="1" dirty="0"/>
              <a:t>　　　</a:t>
            </a:r>
            <a:r>
              <a:rPr lang="en-US" altLang="ja-JP" sz="2400" b="1" dirty="0"/>
              <a:t>H</a:t>
            </a:r>
            <a:r>
              <a:rPr lang="ja-JP" altLang="en-US" sz="2400" b="1" dirty="0"/>
              <a:t>　</a:t>
            </a:r>
            <a:r>
              <a:rPr lang="en-US" altLang="ja-JP" sz="2400" b="1" dirty="0"/>
              <a:t>=</a:t>
            </a:r>
            <a:r>
              <a:rPr lang="ja-JP" altLang="en-US" sz="2400" b="1" dirty="0"/>
              <a:t>　</a:t>
            </a:r>
            <a:r>
              <a:rPr lang="en-US" altLang="ja-JP" sz="2400" b="1" dirty="0" err="1"/>
              <a:t>m×h</a:t>
            </a:r>
            <a:endParaRPr kumimoji="1" lang="ja-JP" altLang="en-US" sz="2400" dirty="0"/>
          </a:p>
        </p:txBody>
      </p:sp>
      <p:sp>
        <p:nvSpPr>
          <p:cNvPr id="58" name="テキスト ボックス 57">
            <a:extLst>
              <a:ext uri="{FF2B5EF4-FFF2-40B4-BE49-F238E27FC236}">
                <a16:creationId xmlns:a16="http://schemas.microsoft.com/office/drawing/2014/main" id="{71C65D07-7BEC-48E3-B8C4-B321FC0729E7}"/>
              </a:ext>
            </a:extLst>
          </p:cNvPr>
          <p:cNvSpPr txBox="1"/>
          <p:nvPr/>
        </p:nvSpPr>
        <p:spPr>
          <a:xfrm>
            <a:off x="727823" y="5498875"/>
            <a:ext cx="7611379" cy="338554"/>
          </a:xfrm>
          <a:prstGeom prst="rect">
            <a:avLst/>
          </a:prstGeom>
          <a:noFill/>
        </p:spPr>
        <p:txBody>
          <a:bodyPr wrap="none" rtlCol="0">
            <a:spAutoFit/>
          </a:bodyPr>
          <a:lstStyle/>
          <a:p>
            <a:pPr algn="l"/>
            <a:r>
              <a:rPr kumimoji="1" lang="en-US" altLang="ja-JP" sz="1600" dirty="0"/>
              <a:t>stream</a:t>
            </a:r>
            <a:r>
              <a:rPr kumimoji="1" lang="ja-JP" altLang="en-US" sz="1600" dirty="0"/>
              <a:t>変数を比エンタルピーとすると、エンタルピー流量の計算は次式となる。</a:t>
            </a:r>
          </a:p>
        </p:txBody>
      </p:sp>
      <p:sp>
        <p:nvSpPr>
          <p:cNvPr id="39" name="テキスト ボックス 38">
            <a:extLst>
              <a:ext uri="{FF2B5EF4-FFF2-40B4-BE49-F238E27FC236}">
                <a16:creationId xmlns:a16="http://schemas.microsoft.com/office/drawing/2014/main" id="{8B505F36-ED97-4785-AF37-00BEEB715B58}"/>
              </a:ext>
            </a:extLst>
          </p:cNvPr>
          <p:cNvSpPr txBox="1"/>
          <p:nvPr/>
        </p:nvSpPr>
        <p:spPr>
          <a:xfrm>
            <a:off x="8712200" y="5720458"/>
            <a:ext cx="3136698" cy="738664"/>
          </a:xfrm>
          <a:prstGeom prst="rect">
            <a:avLst/>
          </a:prstGeom>
          <a:noFill/>
        </p:spPr>
        <p:txBody>
          <a:bodyPr wrap="square" rtlCol="0">
            <a:spAutoFit/>
          </a:bodyPr>
          <a:lstStyle/>
          <a:p>
            <a:pPr algn="l"/>
            <a:r>
              <a:rPr kumimoji="1" lang="ja-JP" altLang="en-US" sz="1400" dirty="0"/>
              <a:t>　質量流量 </a:t>
            </a:r>
            <a:r>
              <a:rPr kumimoji="1" lang="en-US" altLang="ja-JP" sz="1400" dirty="0"/>
              <a:t>	m[kg/s]</a:t>
            </a:r>
          </a:p>
          <a:p>
            <a:pPr algn="l"/>
            <a:r>
              <a:rPr kumimoji="1" lang="ja-JP" altLang="en-US" sz="1400" dirty="0"/>
              <a:t>　比エンタルピー </a:t>
            </a:r>
            <a:r>
              <a:rPr kumimoji="1" lang="en-US" altLang="ja-JP" sz="1400" dirty="0"/>
              <a:t>	h[J/kg]</a:t>
            </a:r>
          </a:p>
          <a:p>
            <a:pPr algn="l"/>
            <a:r>
              <a:rPr kumimoji="1" lang="ja-JP" altLang="en-US" sz="1400" dirty="0"/>
              <a:t>　エンタルピー流量 </a:t>
            </a:r>
            <a:r>
              <a:rPr kumimoji="1" lang="en-US" altLang="ja-JP" sz="1400" dirty="0"/>
              <a:t>	H[J/s]</a:t>
            </a:r>
          </a:p>
        </p:txBody>
      </p:sp>
      <p:sp>
        <p:nvSpPr>
          <p:cNvPr id="3" name="大かっこ 2">
            <a:extLst>
              <a:ext uri="{FF2B5EF4-FFF2-40B4-BE49-F238E27FC236}">
                <a16:creationId xmlns:a16="http://schemas.microsoft.com/office/drawing/2014/main" id="{1CFEDFAF-F6C0-4423-9E6C-CCFA1FCCE687}"/>
              </a:ext>
            </a:extLst>
          </p:cNvPr>
          <p:cNvSpPr/>
          <p:nvPr/>
        </p:nvSpPr>
        <p:spPr>
          <a:xfrm>
            <a:off x="8754533" y="5734942"/>
            <a:ext cx="2782147" cy="646331"/>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D666C50C-26C2-4D6E-81CF-364026AD0A0B}"/>
              </a:ext>
            </a:extLst>
          </p:cNvPr>
          <p:cNvGrpSpPr/>
          <p:nvPr/>
        </p:nvGrpSpPr>
        <p:grpSpPr>
          <a:xfrm flipH="1">
            <a:off x="1267878" y="1786115"/>
            <a:ext cx="3565494" cy="2004856"/>
            <a:chOff x="1267878" y="1786115"/>
            <a:chExt cx="3565494" cy="2004856"/>
          </a:xfrm>
        </p:grpSpPr>
        <p:pic>
          <p:nvPicPr>
            <p:cNvPr id="74" name="Picture 2" descr="水の循環のイラスト | かわいいフリー素材集 いらすとや">
              <a:extLst>
                <a:ext uri="{FF2B5EF4-FFF2-40B4-BE49-F238E27FC236}">
                  <a16:creationId xmlns:a16="http://schemas.microsoft.com/office/drawing/2014/main" id="{2D68EC52-E95D-4612-A59A-729C39EFE6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03"/>
            <a:stretch/>
          </p:blipFill>
          <p:spPr bwMode="auto">
            <a:xfrm>
              <a:off x="1267878" y="2129367"/>
              <a:ext cx="3565494" cy="1611647"/>
            </a:xfrm>
            <a:prstGeom prst="rect">
              <a:avLst/>
            </a:prstGeom>
            <a:noFill/>
            <a:extLst>
              <a:ext uri="{909E8E84-426E-40DD-AFC4-6F175D3DCCD1}">
                <a14:hiddenFill xmlns:a14="http://schemas.microsoft.com/office/drawing/2010/main">
                  <a:solidFill>
                    <a:srgbClr val="FFFFFF"/>
                  </a:solidFill>
                </a14:hiddenFill>
              </a:ext>
            </a:extLst>
          </p:spPr>
        </p:pic>
        <p:sp>
          <p:nvSpPr>
            <p:cNvPr id="75" name="テキスト ボックス 74">
              <a:extLst>
                <a:ext uri="{FF2B5EF4-FFF2-40B4-BE49-F238E27FC236}">
                  <a16:creationId xmlns:a16="http://schemas.microsoft.com/office/drawing/2014/main" id="{82BB2043-9856-480A-B674-918AA44A264B}"/>
                </a:ext>
              </a:extLst>
            </p:cNvPr>
            <p:cNvSpPr txBox="1"/>
            <p:nvPr/>
          </p:nvSpPr>
          <p:spPr>
            <a:xfrm>
              <a:off x="3782540" y="1786115"/>
              <a:ext cx="646331" cy="369332"/>
            </a:xfrm>
            <a:prstGeom prst="rect">
              <a:avLst/>
            </a:prstGeom>
            <a:solidFill>
              <a:schemeClr val="accent6">
                <a:lumMod val="40000"/>
                <a:lumOff val="60000"/>
              </a:schemeClr>
            </a:solidFill>
          </p:spPr>
          <p:txBody>
            <a:bodyPr wrap="none" rtlCol="0">
              <a:spAutoFit/>
            </a:bodyPr>
            <a:lstStyle/>
            <a:p>
              <a:pPr algn="l"/>
              <a:r>
                <a:rPr kumimoji="1" lang="ja-JP" altLang="en-US" dirty="0"/>
                <a:t>山頂</a:t>
              </a:r>
            </a:p>
          </p:txBody>
        </p:sp>
        <p:sp>
          <p:nvSpPr>
            <p:cNvPr id="76" name="テキスト ボックス 75">
              <a:extLst>
                <a:ext uri="{FF2B5EF4-FFF2-40B4-BE49-F238E27FC236}">
                  <a16:creationId xmlns:a16="http://schemas.microsoft.com/office/drawing/2014/main" id="{00DF5BBA-845B-4166-831D-6B0D6BC4B750}"/>
                </a:ext>
              </a:extLst>
            </p:cNvPr>
            <p:cNvSpPr txBox="1"/>
            <p:nvPr/>
          </p:nvSpPr>
          <p:spPr>
            <a:xfrm>
              <a:off x="1776450" y="3421639"/>
              <a:ext cx="646331" cy="369332"/>
            </a:xfrm>
            <a:prstGeom prst="rect">
              <a:avLst/>
            </a:prstGeom>
            <a:solidFill>
              <a:schemeClr val="accent5">
                <a:lumMod val="20000"/>
                <a:lumOff val="80000"/>
              </a:schemeClr>
            </a:solidFill>
          </p:spPr>
          <p:txBody>
            <a:bodyPr wrap="none" rtlCol="0">
              <a:spAutoFit/>
            </a:bodyPr>
            <a:lstStyle/>
            <a:p>
              <a:pPr algn="l"/>
              <a:r>
                <a:rPr kumimoji="1" lang="ja-JP" altLang="en-US" dirty="0"/>
                <a:t>河口</a:t>
              </a:r>
            </a:p>
          </p:txBody>
        </p:sp>
        <p:sp>
          <p:nvSpPr>
            <p:cNvPr id="77" name="矢印: 右 76">
              <a:extLst>
                <a:ext uri="{FF2B5EF4-FFF2-40B4-BE49-F238E27FC236}">
                  <a16:creationId xmlns:a16="http://schemas.microsoft.com/office/drawing/2014/main" id="{09C7A75F-2F8D-4580-8FC2-0D8E8428BE9A}"/>
                </a:ext>
              </a:extLst>
            </p:cNvPr>
            <p:cNvSpPr/>
            <p:nvPr/>
          </p:nvSpPr>
          <p:spPr>
            <a:xfrm rot="1355686">
              <a:off x="3480961" y="2856277"/>
              <a:ext cx="333000" cy="17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a:extLst>
                <a:ext uri="{FF2B5EF4-FFF2-40B4-BE49-F238E27FC236}">
                  <a16:creationId xmlns:a16="http://schemas.microsoft.com/office/drawing/2014/main" id="{9261C677-72F8-46B1-831A-37A4E28DA4B8}"/>
                </a:ext>
              </a:extLst>
            </p:cNvPr>
            <p:cNvSpPr/>
            <p:nvPr/>
          </p:nvSpPr>
          <p:spPr>
            <a:xfrm rot="9373644">
              <a:off x="3298646" y="3370177"/>
              <a:ext cx="437151" cy="216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a:extLst>
              <a:ext uri="{FF2B5EF4-FFF2-40B4-BE49-F238E27FC236}">
                <a16:creationId xmlns:a16="http://schemas.microsoft.com/office/drawing/2014/main" id="{57A52A51-A4B2-47EF-B2FF-70B9EEFDA263}"/>
              </a:ext>
            </a:extLst>
          </p:cNvPr>
          <p:cNvCxnSpPr>
            <a:cxnSpLocks/>
            <a:stCxn id="8" idx="0"/>
          </p:cNvCxnSpPr>
          <p:nvPr/>
        </p:nvCxnSpPr>
        <p:spPr>
          <a:xfrm flipV="1">
            <a:off x="2426021" y="3625942"/>
            <a:ext cx="215693" cy="320162"/>
          </a:xfrm>
          <a:prstGeom prst="straightConnector1">
            <a:avLst/>
          </a:prstGeom>
          <a:ln w="127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62311BE2-8146-4C5F-883C-23F48775675B}"/>
              </a:ext>
            </a:extLst>
          </p:cNvPr>
          <p:cNvSpPr/>
          <p:nvPr/>
        </p:nvSpPr>
        <p:spPr>
          <a:xfrm>
            <a:off x="179666" y="87415"/>
            <a:ext cx="360983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変数の計算式</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4606"/>
            <a:ext cx="10846849" cy="707886"/>
          </a:xfrm>
          <a:prstGeom prst="rect">
            <a:avLst/>
          </a:prstGeom>
          <a:noFill/>
        </p:spPr>
        <p:txBody>
          <a:bodyPr wrap="square" rtlCol="0">
            <a:spAutoFit/>
          </a:bodyPr>
          <a:lstStyle/>
          <a:p>
            <a:r>
              <a:rPr kumimoji="1" lang="ja-JP" altLang="en-US" sz="2000" dirty="0"/>
              <a:t>川の流れをブロック図で表して</a:t>
            </a:r>
            <a:endParaRPr kumimoji="1" lang="en-US" altLang="ja-JP" sz="2000" dirty="0"/>
          </a:p>
          <a:p>
            <a:r>
              <a:rPr kumimoji="1" lang="ja-JP" altLang="en-US" sz="2000" dirty="0"/>
              <a:t>山頂から河口に輸送される</a:t>
            </a:r>
            <a:r>
              <a:rPr lang="ja-JP" altLang="en-US" sz="2000" dirty="0"/>
              <a:t>比エンタルピー</a:t>
            </a:r>
            <a:r>
              <a:rPr lang="en-US" altLang="ja-JP" sz="2000" dirty="0"/>
              <a:t>h</a:t>
            </a:r>
            <a:r>
              <a:rPr lang="en-US" altLang="ja-JP" sz="2000" baseline="-25000" dirty="0"/>
              <a:t>2</a:t>
            </a:r>
            <a:r>
              <a:rPr kumimoji="1" lang="ja-JP" altLang="en-US" sz="2000" dirty="0"/>
              <a:t>を求めてみましょう。</a:t>
            </a:r>
            <a:endParaRPr kumimoji="1" lang="en-US" altLang="ja-JP" sz="2000" dirty="0"/>
          </a:p>
        </p:txBody>
      </p:sp>
      <p:sp>
        <p:nvSpPr>
          <p:cNvPr id="38" name="テキスト ボックス 37">
            <a:extLst>
              <a:ext uri="{FF2B5EF4-FFF2-40B4-BE49-F238E27FC236}">
                <a16:creationId xmlns:a16="http://schemas.microsoft.com/office/drawing/2014/main" id="{E8AC3DC9-9CD4-4420-A234-926A93069FF5}"/>
              </a:ext>
            </a:extLst>
          </p:cNvPr>
          <p:cNvSpPr txBox="1"/>
          <p:nvPr/>
        </p:nvSpPr>
        <p:spPr>
          <a:xfrm>
            <a:off x="1882436" y="3680398"/>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39" name="テキスト ボックス 38">
            <a:extLst>
              <a:ext uri="{FF2B5EF4-FFF2-40B4-BE49-F238E27FC236}">
                <a16:creationId xmlns:a16="http://schemas.microsoft.com/office/drawing/2014/main" id="{06511718-183B-44BF-93A9-31E1F26B1D79}"/>
              </a:ext>
            </a:extLst>
          </p:cNvPr>
          <p:cNvSpPr txBox="1"/>
          <p:nvPr/>
        </p:nvSpPr>
        <p:spPr>
          <a:xfrm>
            <a:off x="2517571" y="3708846"/>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40" name="グループ化 39">
            <a:extLst>
              <a:ext uri="{FF2B5EF4-FFF2-40B4-BE49-F238E27FC236}">
                <a16:creationId xmlns:a16="http://schemas.microsoft.com/office/drawing/2014/main" id="{8EBF256C-A751-4E25-8D79-E07C9018BE49}"/>
              </a:ext>
            </a:extLst>
          </p:cNvPr>
          <p:cNvGrpSpPr/>
          <p:nvPr/>
        </p:nvGrpSpPr>
        <p:grpSpPr>
          <a:xfrm>
            <a:off x="837369" y="4218364"/>
            <a:ext cx="1120278" cy="1105686"/>
            <a:chOff x="648933" y="3905747"/>
            <a:chExt cx="1120278" cy="1105686"/>
          </a:xfrm>
          <a:solidFill>
            <a:srgbClr val="99CCFF"/>
          </a:solidFill>
        </p:grpSpPr>
        <p:sp>
          <p:nvSpPr>
            <p:cNvPr id="41" name="正方形/長方形 40">
              <a:extLst>
                <a:ext uri="{FF2B5EF4-FFF2-40B4-BE49-F238E27FC236}">
                  <a16:creationId xmlns:a16="http://schemas.microsoft.com/office/drawing/2014/main" id="{9C75BBA6-26D6-48BD-A9BC-81DD4D5DFE9D}"/>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42" name="楕円 41">
              <a:extLst>
                <a:ext uri="{FF2B5EF4-FFF2-40B4-BE49-F238E27FC236}">
                  <a16:creationId xmlns:a16="http://schemas.microsoft.com/office/drawing/2014/main" id="{0FECF275-6027-42DE-B56A-739E7481C38C}"/>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7AA33CC-4C29-4A9F-A19C-5D46BADB702A}"/>
              </a:ext>
            </a:extLst>
          </p:cNvPr>
          <p:cNvGrpSpPr/>
          <p:nvPr/>
        </p:nvGrpSpPr>
        <p:grpSpPr>
          <a:xfrm flipH="1">
            <a:off x="2904743" y="4221822"/>
            <a:ext cx="1161414" cy="1105686"/>
            <a:chOff x="460725" y="3905747"/>
            <a:chExt cx="1308486" cy="1105686"/>
          </a:xfrm>
          <a:solidFill>
            <a:srgbClr val="99CCFF"/>
          </a:solidFill>
        </p:grpSpPr>
        <p:sp>
          <p:nvSpPr>
            <p:cNvPr id="44" name="正方形/長方形 43">
              <a:extLst>
                <a:ext uri="{FF2B5EF4-FFF2-40B4-BE49-F238E27FC236}">
                  <a16:creationId xmlns:a16="http://schemas.microsoft.com/office/drawing/2014/main" id="{34E16041-4AD5-414C-948C-617D9DB53C38}"/>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河口</a:t>
              </a:r>
            </a:p>
          </p:txBody>
        </p:sp>
        <p:sp>
          <p:nvSpPr>
            <p:cNvPr id="45" name="楕円 44">
              <a:extLst>
                <a:ext uri="{FF2B5EF4-FFF2-40B4-BE49-F238E27FC236}">
                  <a16:creationId xmlns:a16="http://schemas.microsoft.com/office/drawing/2014/main" id="{D8884B0F-1927-440D-8A5B-E46E3DEF5C43}"/>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46" name="直線コネクタ 45">
            <a:extLst>
              <a:ext uri="{FF2B5EF4-FFF2-40B4-BE49-F238E27FC236}">
                <a16:creationId xmlns:a16="http://schemas.microsoft.com/office/drawing/2014/main" id="{072B33F4-DE62-43FF-B7B7-59BEDC868071}"/>
              </a:ext>
            </a:extLst>
          </p:cNvPr>
          <p:cNvCxnSpPr>
            <a:stCxn id="42" idx="6"/>
            <a:endCxn id="45" idx="6"/>
          </p:cNvCxnSpPr>
          <p:nvPr/>
        </p:nvCxnSpPr>
        <p:spPr>
          <a:xfrm>
            <a:off x="1957647" y="4767192"/>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矢印: 右 46">
            <a:extLst>
              <a:ext uri="{FF2B5EF4-FFF2-40B4-BE49-F238E27FC236}">
                <a16:creationId xmlns:a16="http://schemas.microsoft.com/office/drawing/2014/main" id="{5E8E5E6F-34B0-477A-AC2E-A00A36C40A72}"/>
              </a:ext>
            </a:extLst>
          </p:cNvPr>
          <p:cNvSpPr/>
          <p:nvPr/>
        </p:nvSpPr>
        <p:spPr>
          <a:xfrm>
            <a:off x="2099995" y="4892698"/>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D9EB9A1-6306-4A00-9613-5A03C15E15A2}"/>
              </a:ext>
            </a:extLst>
          </p:cNvPr>
          <p:cNvSpPr txBox="1"/>
          <p:nvPr/>
        </p:nvSpPr>
        <p:spPr>
          <a:xfrm>
            <a:off x="5331848" y="1473998"/>
            <a:ext cx="2031325" cy="369332"/>
          </a:xfrm>
          <a:prstGeom prst="rect">
            <a:avLst/>
          </a:prstGeom>
          <a:noFill/>
        </p:spPr>
        <p:txBody>
          <a:bodyPr wrap="none" rtlCol="0">
            <a:spAutoFit/>
          </a:bodyPr>
          <a:lstStyle/>
          <a:p>
            <a:pPr algn="l"/>
            <a:r>
              <a:rPr kumimoji="1" lang="ja-JP" altLang="en-US" u="sng" dirty="0"/>
              <a:t>質量流量の保存式</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B0A8953-6228-4CD1-A1DE-E17F20E2A0F8}"/>
                  </a:ext>
                </a:extLst>
              </p:cNvPr>
              <p:cNvSpPr txBox="1"/>
              <p:nvPr/>
            </p:nvSpPr>
            <p:spPr>
              <a:xfrm>
                <a:off x="6129113" y="1869453"/>
                <a:ext cx="1726050" cy="40011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5B0A8953-6228-4CD1-A1DE-E17F20E2A0F8}"/>
                  </a:ext>
                </a:extLst>
              </p:cNvPr>
              <p:cNvSpPr txBox="1">
                <a:spLocks noRot="1" noChangeAspect="1" noMove="1" noResize="1" noEditPoints="1" noAdjustHandles="1" noChangeArrowheads="1" noChangeShapeType="1" noTextEdit="1"/>
              </p:cNvSpPr>
              <p:nvPr/>
            </p:nvSpPr>
            <p:spPr>
              <a:xfrm>
                <a:off x="6129113" y="1869453"/>
                <a:ext cx="1726050" cy="400110"/>
              </a:xfrm>
              <a:prstGeom prst="rect">
                <a:avLst/>
              </a:prstGeom>
              <a:blipFill>
                <a:blip r:embed="rId2"/>
                <a:stretch>
                  <a:fillRect b="-153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AD8E799F-B608-4DD9-B4C1-7357C4C7FEA4}"/>
              </a:ext>
            </a:extLst>
          </p:cNvPr>
          <p:cNvSpPr txBox="1"/>
          <p:nvPr/>
        </p:nvSpPr>
        <p:spPr>
          <a:xfrm>
            <a:off x="5331848" y="3036809"/>
            <a:ext cx="3866764" cy="369332"/>
          </a:xfrm>
          <a:prstGeom prst="rect">
            <a:avLst/>
          </a:prstGeom>
          <a:noFill/>
        </p:spPr>
        <p:txBody>
          <a:bodyPr wrap="none" rtlCol="0">
            <a:spAutoFit/>
          </a:bodyPr>
          <a:lstStyle/>
          <a:p>
            <a:pPr algn="l"/>
            <a:r>
              <a:rPr kumimoji="1" lang="ja-JP" altLang="en-US" u="sng" dirty="0"/>
              <a:t>エンタルピーの保存式から</a:t>
            </a:r>
            <a:r>
              <a:rPr kumimoji="1" lang="en-US" altLang="ja-JP" u="sng" dirty="0"/>
              <a:t>h</a:t>
            </a:r>
            <a:r>
              <a:rPr kumimoji="1" lang="en-US" altLang="ja-JP" u="sng" baseline="-25000" dirty="0"/>
              <a:t>2</a:t>
            </a:r>
            <a:r>
              <a:rPr kumimoji="1" lang="ja-JP" altLang="en-US" u="sng" dirty="0"/>
              <a:t>を導出</a:t>
            </a:r>
          </a:p>
        </p:txBody>
      </p:sp>
      <p:sp>
        <p:nvSpPr>
          <p:cNvPr id="54" name="テキスト ボックス 53">
            <a:extLst>
              <a:ext uri="{FF2B5EF4-FFF2-40B4-BE49-F238E27FC236}">
                <a16:creationId xmlns:a16="http://schemas.microsoft.com/office/drawing/2014/main" id="{9ABBF95F-CDF2-44AA-9298-A9C05CB7D766}"/>
              </a:ext>
            </a:extLst>
          </p:cNvPr>
          <p:cNvSpPr txBox="1"/>
          <p:nvPr/>
        </p:nvSpPr>
        <p:spPr>
          <a:xfrm>
            <a:off x="6129113" y="3452950"/>
            <a:ext cx="1539204" cy="400110"/>
          </a:xfrm>
          <a:prstGeom prst="rect">
            <a:avLst/>
          </a:prstGeom>
          <a:solidFill>
            <a:schemeClr val="accent6">
              <a:lumMod val="20000"/>
              <a:lumOff val="80000"/>
            </a:schemeClr>
          </a:solidFill>
        </p:spPr>
        <p:txBody>
          <a:bodyPr wrap="none" rtlCol="0">
            <a:spAutoFit/>
          </a:bodyPr>
          <a:lstStyle/>
          <a:p>
            <a:r>
              <a:rPr kumimoji="1" lang="en-US" altLang="ja-JP" sz="2000" dirty="0"/>
              <a:t>H</a:t>
            </a:r>
            <a:r>
              <a:rPr kumimoji="1" lang="en-US" altLang="ja-JP" sz="2000" baseline="-25000" dirty="0"/>
              <a:t>1</a:t>
            </a:r>
            <a:r>
              <a:rPr kumimoji="1" lang="en-US" altLang="ja-JP" sz="2000" dirty="0"/>
              <a:t> + H</a:t>
            </a:r>
            <a:r>
              <a:rPr kumimoji="1" lang="en-US" altLang="ja-JP" sz="2000" baseline="-25000" dirty="0"/>
              <a:t>2</a:t>
            </a:r>
            <a:r>
              <a:rPr lang="en-US" altLang="ja-JP" sz="2000" baseline="-25000" dirty="0"/>
              <a:t> </a:t>
            </a:r>
            <a:r>
              <a:rPr kumimoji="1" lang="en-US" altLang="ja-JP" sz="2000" dirty="0"/>
              <a:t>= 0</a:t>
            </a:r>
            <a:endParaRPr kumimoji="1" lang="ja-JP" altLang="en-US" sz="2000" baseline="-250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E6CD892-0FB7-4BA9-9611-4244A51875DF}"/>
                  </a:ext>
                </a:extLst>
              </p:cNvPr>
              <p:cNvSpPr txBox="1"/>
              <p:nvPr/>
            </p:nvSpPr>
            <p:spPr>
              <a:xfrm>
                <a:off x="7910609" y="4140571"/>
                <a:ext cx="2084866" cy="400110"/>
              </a:xfrm>
              <a:prstGeom prst="rect">
                <a:avLst/>
              </a:prstGeom>
              <a:solidFill>
                <a:schemeClr val="accent6">
                  <a:lumMod val="20000"/>
                  <a:lumOff val="80000"/>
                </a:schemeClr>
              </a:solidFill>
            </p:spPr>
            <p:txBody>
              <a:bodyPr wrap="none" rtlCol="0">
                <a:spAutoFit/>
              </a:bodyPr>
              <a:lstStyle/>
              <a:p>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i="1">
                            <a:latin typeface="Cambria Math" panose="02040503050406030204" pitchFamily="18" charset="0"/>
                          </a:rPr>
                          <m:t>1</m:t>
                        </m:r>
                      </m:sub>
                    </m:sSub>
                  </m:oMath>
                </a14:m>
                <a:r>
                  <a:rPr kumimoji="1" lang="en-US" altLang="ja-JP" sz="2000" dirty="0"/>
                  <a:t> +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2</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2</m:t>
                        </m:r>
                      </m:sub>
                    </m:sSub>
                  </m:oMath>
                </a14:m>
                <a:r>
                  <a:rPr kumimoji="1" lang="en-US" altLang="ja-JP" sz="2000" dirty="0"/>
                  <a:t>= 0</a:t>
                </a:r>
                <a:endParaRPr kumimoji="1" lang="ja-JP" altLang="en-US" sz="2000" baseline="-25000" dirty="0"/>
              </a:p>
            </p:txBody>
          </p:sp>
        </mc:Choice>
        <mc:Fallback xmlns="">
          <p:sp>
            <p:nvSpPr>
              <p:cNvPr id="64" name="テキスト ボックス 63">
                <a:extLst>
                  <a:ext uri="{FF2B5EF4-FFF2-40B4-BE49-F238E27FC236}">
                    <a16:creationId xmlns:a16="http://schemas.microsoft.com/office/drawing/2014/main" id="{1E6CD892-0FB7-4BA9-9611-4244A51875DF}"/>
                  </a:ext>
                </a:extLst>
              </p:cNvPr>
              <p:cNvSpPr txBox="1">
                <a:spLocks noRot="1" noChangeAspect="1" noMove="1" noResize="1" noEditPoints="1" noAdjustHandles="1" noChangeArrowheads="1" noChangeShapeType="1" noTextEdit="1"/>
              </p:cNvSpPr>
              <p:nvPr/>
            </p:nvSpPr>
            <p:spPr>
              <a:xfrm>
                <a:off x="7910609" y="4140571"/>
                <a:ext cx="2084866" cy="400110"/>
              </a:xfrm>
              <a:prstGeom prst="rect">
                <a:avLst/>
              </a:prstGeom>
              <a:blipFill>
                <a:blip r:embed="rId3"/>
                <a:stretch>
                  <a:fillRect t="-6061" r="-2632" b="-27273"/>
                </a:stretch>
              </a:blipFill>
            </p:spPr>
            <p:txBody>
              <a:bodyPr/>
              <a:lstStyle/>
              <a:p>
                <a:r>
                  <a:rPr lang="ja-JP" altLang="en-US">
                    <a:noFill/>
                  </a:rPr>
                  <a:t> </a:t>
                </a:r>
              </a:p>
            </p:txBody>
          </p:sp>
        </mc:Fallback>
      </mc:AlternateContent>
      <p:sp>
        <p:nvSpPr>
          <p:cNvPr id="65" name="矢印: 右 64">
            <a:extLst>
              <a:ext uri="{FF2B5EF4-FFF2-40B4-BE49-F238E27FC236}">
                <a16:creationId xmlns:a16="http://schemas.microsoft.com/office/drawing/2014/main" id="{4367FF3B-EF66-4BFA-BD68-A006F5AEBB80}"/>
              </a:ext>
            </a:extLst>
          </p:cNvPr>
          <p:cNvSpPr/>
          <p:nvPr/>
        </p:nvSpPr>
        <p:spPr>
          <a:xfrm>
            <a:off x="6718686" y="4191620"/>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矢印: 右 78">
            <a:extLst>
              <a:ext uri="{FF2B5EF4-FFF2-40B4-BE49-F238E27FC236}">
                <a16:creationId xmlns:a16="http://schemas.microsoft.com/office/drawing/2014/main" id="{226DDA62-6F6C-4F01-B967-42E03F9858F9}"/>
              </a:ext>
            </a:extLst>
          </p:cNvPr>
          <p:cNvSpPr/>
          <p:nvPr/>
        </p:nvSpPr>
        <p:spPr>
          <a:xfrm>
            <a:off x="6718686" y="4963978"/>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EBA7A7AC-5EBF-43D9-A098-EDD0F3FA8B75}"/>
                  </a:ext>
                </a:extLst>
              </p:cNvPr>
              <p:cNvSpPr txBox="1"/>
              <p:nvPr/>
            </p:nvSpPr>
            <p:spPr>
              <a:xfrm>
                <a:off x="7880101" y="4824656"/>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f>
                      <m:fPr>
                        <m:ctrlPr>
                          <a:rPr lang="en-US" altLang="ja-JP" sz="2000" b="0" i="1" smtClean="0">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1</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2</m:t>
                            </m:r>
                          </m:sub>
                        </m:sSub>
                      </m:den>
                    </m:f>
                  </m:oMath>
                </a14:m>
                <a:endParaRPr kumimoji="1" lang="ja-JP" altLang="en-US" sz="2000" dirty="0"/>
              </a:p>
            </p:txBody>
          </p:sp>
        </mc:Choice>
        <mc:Fallback xmlns="">
          <p:sp>
            <p:nvSpPr>
              <p:cNvPr id="81" name="テキスト ボックス 80">
                <a:extLst>
                  <a:ext uri="{FF2B5EF4-FFF2-40B4-BE49-F238E27FC236}">
                    <a16:creationId xmlns:a16="http://schemas.microsoft.com/office/drawing/2014/main" id="{EBA7A7AC-5EBF-43D9-A098-EDD0F3FA8B75}"/>
                  </a:ext>
                </a:extLst>
              </p:cNvPr>
              <p:cNvSpPr txBox="1">
                <a:spLocks noRot="1" noChangeAspect="1" noMove="1" noResize="1" noEditPoints="1" noAdjustHandles="1" noChangeArrowheads="1" noChangeShapeType="1" noTextEdit="1"/>
              </p:cNvSpPr>
              <p:nvPr/>
            </p:nvSpPr>
            <p:spPr>
              <a:xfrm>
                <a:off x="7880101" y="4824656"/>
                <a:ext cx="2365989" cy="572208"/>
              </a:xfrm>
              <a:prstGeom prst="rect">
                <a:avLst/>
              </a:prstGeom>
              <a:blipFill>
                <a:blip r:embed="rId4"/>
                <a:stretch>
                  <a:fillRect/>
                </a:stretch>
              </a:blipFill>
            </p:spPr>
            <p:txBody>
              <a:bodyPr/>
              <a:lstStyle/>
              <a:p>
                <a:r>
                  <a:rPr lang="ja-JP" altLang="en-US">
                    <a:noFill/>
                  </a:rPr>
                  <a:t> </a:t>
                </a:r>
              </a:p>
            </p:txBody>
          </p:sp>
        </mc:Fallback>
      </mc:AlternateContent>
      <p:sp>
        <p:nvSpPr>
          <p:cNvPr id="86" name="矢印: 右 85">
            <a:extLst>
              <a:ext uri="{FF2B5EF4-FFF2-40B4-BE49-F238E27FC236}">
                <a16:creationId xmlns:a16="http://schemas.microsoft.com/office/drawing/2014/main" id="{0E991EF1-818E-4269-A8DA-D49718C630E4}"/>
              </a:ext>
            </a:extLst>
          </p:cNvPr>
          <p:cNvSpPr/>
          <p:nvPr/>
        </p:nvSpPr>
        <p:spPr>
          <a:xfrm>
            <a:off x="6718686" y="2503675"/>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AD84EC8-98C8-477C-A61F-71F407729A65}"/>
                  </a:ext>
                </a:extLst>
              </p:cNvPr>
              <p:cNvSpPr txBox="1"/>
              <p:nvPr/>
            </p:nvSpPr>
            <p:spPr>
              <a:xfrm>
                <a:off x="7910609" y="2449453"/>
                <a:ext cx="1448537" cy="40011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87" name="テキスト ボックス 86">
                <a:extLst>
                  <a:ext uri="{FF2B5EF4-FFF2-40B4-BE49-F238E27FC236}">
                    <a16:creationId xmlns:a16="http://schemas.microsoft.com/office/drawing/2014/main" id="{BAD84EC8-98C8-477C-A61F-71F407729A65}"/>
                  </a:ext>
                </a:extLst>
              </p:cNvPr>
              <p:cNvSpPr txBox="1">
                <a:spLocks noRot="1" noChangeAspect="1" noMove="1" noResize="1" noEditPoints="1" noAdjustHandles="1" noChangeArrowheads="1" noChangeShapeType="1" noTextEdit="1"/>
              </p:cNvSpPr>
              <p:nvPr/>
            </p:nvSpPr>
            <p:spPr>
              <a:xfrm>
                <a:off x="7910609" y="2449453"/>
                <a:ext cx="1448537" cy="400110"/>
              </a:xfrm>
              <a:prstGeom prst="rect">
                <a:avLst/>
              </a:prstGeom>
              <a:blipFill>
                <a:blip r:embed="rId5"/>
                <a:stretch>
                  <a:fillRect b="-1538"/>
                </a:stretch>
              </a:blipFill>
            </p:spPr>
            <p:txBody>
              <a:bodyPr/>
              <a:lstStyle/>
              <a:p>
                <a:r>
                  <a:rPr lang="ja-JP" altLang="en-US">
                    <a:noFill/>
                  </a:rPr>
                  <a:t> </a:t>
                </a:r>
              </a:p>
            </p:txBody>
          </p:sp>
        </mc:Fallback>
      </mc:AlternateContent>
      <p:sp>
        <p:nvSpPr>
          <p:cNvPr id="88" name="矢印: 右 87">
            <a:extLst>
              <a:ext uri="{FF2B5EF4-FFF2-40B4-BE49-F238E27FC236}">
                <a16:creationId xmlns:a16="http://schemas.microsoft.com/office/drawing/2014/main" id="{4659513C-48A1-4EC8-A91D-85B2EDE2C2C7}"/>
              </a:ext>
            </a:extLst>
          </p:cNvPr>
          <p:cNvSpPr/>
          <p:nvPr/>
        </p:nvSpPr>
        <p:spPr>
          <a:xfrm>
            <a:off x="6718686" y="5918948"/>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C7E9F7B1-A7D9-47B0-AAE5-C79D08E2BAB4}"/>
                  </a:ext>
                </a:extLst>
              </p:cNvPr>
              <p:cNvSpPr txBox="1"/>
              <p:nvPr/>
            </p:nvSpPr>
            <p:spPr>
              <a:xfrm>
                <a:off x="7880101" y="5779626"/>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i="1">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1</m:t>
                            </m:r>
                          </m:sub>
                        </m:sSub>
                      </m:den>
                    </m:f>
                  </m:oMath>
                </a14:m>
                <a:endParaRPr lang="ja-JP" altLang="en-US" sz="2000" dirty="0"/>
              </a:p>
            </p:txBody>
          </p:sp>
        </mc:Choice>
        <mc:Fallback xmlns="">
          <p:sp>
            <p:nvSpPr>
              <p:cNvPr id="89" name="テキスト ボックス 88">
                <a:extLst>
                  <a:ext uri="{FF2B5EF4-FFF2-40B4-BE49-F238E27FC236}">
                    <a16:creationId xmlns:a16="http://schemas.microsoft.com/office/drawing/2014/main" id="{C7E9F7B1-A7D9-47B0-AAE5-C79D08E2BAB4}"/>
                  </a:ext>
                </a:extLst>
              </p:cNvPr>
              <p:cNvSpPr txBox="1">
                <a:spLocks noRot="1" noChangeAspect="1" noMove="1" noResize="1" noEditPoints="1" noAdjustHandles="1" noChangeArrowheads="1" noChangeShapeType="1" noTextEdit="1"/>
              </p:cNvSpPr>
              <p:nvPr/>
            </p:nvSpPr>
            <p:spPr>
              <a:xfrm>
                <a:off x="7880101" y="5779626"/>
                <a:ext cx="2365989" cy="572208"/>
              </a:xfrm>
              <a:prstGeom prst="rect">
                <a:avLst/>
              </a:prstGeom>
              <a:blipFill>
                <a:blip r:embed="rId6"/>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F764891-057B-4ED1-BD03-B6883E23672D}"/>
              </a:ext>
            </a:extLst>
          </p:cNvPr>
          <p:cNvSpPr txBox="1"/>
          <p:nvPr/>
        </p:nvSpPr>
        <p:spPr>
          <a:xfrm>
            <a:off x="6231893" y="4677499"/>
            <a:ext cx="1648208" cy="338554"/>
          </a:xfrm>
          <a:prstGeom prst="rect">
            <a:avLst/>
          </a:prstGeom>
          <a:noFill/>
        </p:spPr>
        <p:txBody>
          <a:bodyPr wrap="none" rtlCol="0">
            <a:spAutoFit/>
          </a:bodyPr>
          <a:lstStyle/>
          <a:p>
            <a:pPr algn="l"/>
            <a:r>
              <a:rPr kumimoji="1" lang="en-US" altLang="ja-JP" sz="1600" dirty="0"/>
              <a:t>h</a:t>
            </a:r>
            <a:r>
              <a:rPr kumimoji="1" lang="en-US" altLang="ja-JP" sz="1600" baseline="-25000" dirty="0"/>
              <a:t>2</a:t>
            </a:r>
            <a:r>
              <a:rPr kumimoji="1" lang="ja-JP" altLang="en-US" sz="1600" dirty="0"/>
              <a:t>について整理</a:t>
            </a:r>
          </a:p>
        </p:txBody>
      </p:sp>
      <p:sp>
        <p:nvSpPr>
          <p:cNvPr id="90" name="テキスト ボックス 89">
            <a:extLst>
              <a:ext uri="{FF2B5EF4-FFF2-40B4-BE49-F238E27FC236}">
                <a16:creationId xmlns:a16="http://schemas.microsoft.com/office/drawing/2014/main" id="{0511BEB7-5162-4C60-9A65-08784AE31393}"/>
              </a:ext>
            </a:extLst>
          </p:cNvPr>
          <p:cNvSpPr txBox="1"/>
          <p:nvPr/>
        </p:nvSpPr>
        <p:spPr>
          <a:xfrm>
            <a:off x="6337691" y="5578234"/>
            <a:ext cx="1542410" cy="338554"/>
          </a:xfrm>
          <a:prstGeom prst="rect">
            <a:avLst/>
          </a:prstGeom>
          <a:noFill/>
        </p:spPr>
        <p:txBody>
          <a:bodyPr wrap="none" rtlCol="0">
            <a:spAutoFit/>
          </a:bodyPr>
          <a:lstStyle/>
          <a:p>
            <a:pPr algn="l"/>
            <a:r>
              <a:rPr lang="en-US" altLang="ja-JP" sz="1600" dirty="0"/>
              <a:t>m</a:t>
            </a:r>
            <a:r>
              <a:rPr lang="en-US" altLang="ja-JP" sz="1600" baseline="-25000" dirty="0"/>
              <a:t>2</a:t>
            </a:r>
            <a:r>
              <a:rPr lang="en-US" altLang="ja-JP" sz="1600" dirty="0"/>
              <a:t>=-m</a:t>
            </a:r>
            <a:r>
              <a:rPr lang="en-US" altLang="ja-JP" sz="1600" baseline="-25000" dirty="0"/>
              <a:t>1</a:t>
            </a:r>
            <a:r>
              <a:rPr lang="ja-JP" altLang="en-US" sz="1600" dirty="0"/>
              <a:t>を代入</a:t>
            </a:r>
            <a:endParaRPr kumimoji="1" lang="ja-JP" altLang="en-US" sz="1600" dirty="0"/>
          </a:p>
        </p:txBody>
      </p:sp>
      <p:sp>
        <p:nvSpPr>
          <p:cNvPr id="94" name="テキスト ボックス 93">
            <a:extLst>
              <a:ext uri="{FF2B5EF4-FFF2-40B4-BE49-F238E27FC236}">
                <a16:creationId xmlns:a16="http://schemas.microsoft.com/office/drawing/2014/main" id="{0828F007-8EBA-4237-8A3E-EC6A59F616EE}"/>
              </a:ext>
            </a:extLst>
          </p:cNvPr>
          <p:cNvSpPr txBox="1"/>
          <p:nvPr/>
        </p:nvSpPr>
        <p:spPr>
          <a:xfrm>
            <a:off x="1043285" y="5677611"/>
            <a:ext cx="2749471" cy="400110"/>
          </a:xfrm>
          <a:prstGeom prst="rect">
            <a:avLst/>
          </a:prstGeom>
          <a:noFill/>
        </p:spPr>
        <p:txBody>
          <a:bodyPr wrap="none" rtlCol="0">
            <a:spAutoFit/>
          </a:bodyPr>
          <a:lstStyle/>
          <a:p>
            <a:pPr algn="l"/>
            <a:r>
              <a:rPr kumimoji="1" lang="ja-JP" altLang="en-US" sz="2000" u="sng" dirty="0"/>
              <a:t>川の流れのブロック図</a:t>
            </a:r>
          </a:p>
        </p:txBody>
      </p:sp>
      <p:sp>
        <p:nvSpPr>
          <p:cNvPr id="34" name="四角形: 角を丸くする 33">
            <a:extLst>
              <a:ext uri="{FF2B5EF4-FFF2-40B4-BE49-F238E27FC236}">
                <a16:creationId xmlns:a16="http://schemas.microsoft.com/office/drawing/2014/main" id="{EC0D9FC3-AC7B-44BB-A1BB-C50EFF34DAA2}"/>
              </a:ext>
            </a:extLst>
          </p:cNvPr>
          <p:cNvSpPr/>
          <p:nvPr/>
        </p:nvSpPr>
        <p:spPr>
          <a:xfrm>
            <a:off x="7839923" y="5675759"/>
            <a:ext cx="2462317" cy="7981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47C40A61-4081-4874-A907-DB698CD6BC14}"/>
              </a:ext>
            </a:extLst>
          </p:cNvPr>
          <p:cNvGrpSpPr/>
          <p:nvPr/>
        </p:nvGrpSpPr>
        <p:grpSpPr>
          <a:xfrm>
            <a:off x="923159" y="1869453"/>
            <a:ext cx="2777701" cy="1314522"/>
            <a:chOff x="1383821" y="1958543"/>
            <a:chExt cx="2158383" cy="1021436"/>
          </a:xfrm>
        </p:grpSpPr>
        <p:pic>
          <p:nvPicPr>
            <p:cNvPr id="35" name="Picture 2" descr="水の循環のイラスト | かわいいフリー素材集 いらすとや">
              <a:extLst>
                <a:ext uri="{FF2B5EF4-FFF2-40B4-BE49-F238E27FC236}">
                  <a16:creationId xmlns:a16="http://schemas.microsoft.com/office/drawing/2014/main" id="{105BA2C5-E769-4852-A59F-894BB9C87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903"/>
            <a:stretch/>
          </p:blipFill>
          <p:spPr bwMode="auto">
            <a:xfrm flipH="1">
              <a:off x="1383821" y="1958543"/>
              <a:ext cx="2158383" cy="975615"/>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81D367FB-6A89-4931-940E-F087D83A1201}"/>
                </a:ext>
              </a:extLst>
            </p:cNvPr>
            <p:cNvSpPr txBox="1"/>
            <p:nvPr/>
          </p:nvSpPr>
          <p:spPr>
            <a:xfrm flipH="1">
              <a:off x="1596881" y="2019435"/>
              <a:ext cx="422507" cy="239155"/>
            </a:xfrm>
            <a:prstGeom prst="rect">
              <a:avLst/>
            </a:prstGeom>
            <a:solidFill>
              <a:schemeClr val="accent6">
                <a:lumMod val="40000"/>
                <a:lumOff val="60000"/>
              </a:schemeClr>
            </a:solidFill>
          </p:spPr>
          <p:txBody>
            <a:bodyPr wrap="none" rtlCol="0">
              <a:spAutoFit/>
            </a:bodyPr>
            <a:lstStyle/>
            <a:p>
              <a:pPr algn="l"/>
              <a:r>
                <a:rPr kumimoji="1" lang="ja-JP" altLang="en-US" sz="1400" dirty="0"/>
                <a:t>山頂</a:t>
              </a:r>
            </a:p>
          </p:txBody>
        </p:sp>
        <p:sp>
          <p:nvSpPr>
            <p:cNvPr id="37" name="テキスト ボックス 36">
              <a:extLst>
                <a:ext uri="{FF2B5EF4-FFF2-40B4-BE49-F238E27FC236}">
                  <a16:creationId xmlns:a16="http://schemas.microsoft.com/office/drawing/2014/main" id="{0135FD34-6F9C-48D8-8256-4D7BFDE36527}"/>
                </a:ext>
              </a:extLst>
            </p:cNvPr>
            <p:cNvSpPr txBox="1"/>
            <p:nvPr/>
          </p:nvSpPr>
          <p:spPr>
            <a:xfrm flipH="1">
              <a:off x="2767544" y="2740824"/>
              <a:ext cx="422507" cy="239155"/>
            </a:xfrm>
            <a:prstGeom prst="rect">
              <a:avLst/>
            </a:prstGeom>
            <a:solidFill>
              <a:schemeClr val="accent5">
                <a:lumMod val="20000"/>
                <a:lumOff val="80000"/>
              </a:schemeClr>
            </a:solidFill>
          </p:spPr>
          <p:txBody>
            <a:bodyPr wrap="none" rtlCol="0">
              <a:spAutoFit/>
            </a:bodyPr>
            <a:lstStyle/>
            <a:p>
              <a:pPr algn="l"/>
              <a:r>
                <a:rPr kumimoji="1" lang="ja-JP" altLang="en-US" sz="1400" dirty="0"/>
                <a:t>河口</a:t>
              </a:r>
            </a:p>
          </p:txBody>
        </p:sp>
        <p:sp>
          <p:nvSpPr>
            <p:cNvPr id="48" name="矢印: 右 47">
              <a:extLst>
                <a:ext uri="{FF2B5EF4-FFF2-40B4-BE49-F238E27FC236}">
                  <a16:creationId xmlns:a16="http://schemas.microsoft.com/office/drawing/2014/main" id="{24E02586-A4A2-4DAE-BDD5-8DD8810613EB}"/>
                </a:ext>
              </a:extLst>
            </p:cNvPr>
            <p:cNvSpPr/>
            <p:nvPr/>
          </p:nvSpPr>
          <p:spPr>
            <a:xfrm rot="20244314" flipH="1">
              <a:off x="2000925" y="2398580"/>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9" name="矢印: 右 48">
              <a:extLst>
                <a:ext uri="{FF2B5EF4-FFF2-40B4-BE49-F238E27FC236}">
                  <a16:creationId xmlns:a16="http://schemas.microsoft.com/office/drawing/2014/main" id="{D34F2364-75B4-46F7-B162-C91F41A43B16}"/>
                </a:ext>
              </a:extLst>
            </p:cNvPr>
            <p:cNvSpPr/>
            <p:nvPr/>
          </p:nvSpPr>
          <p:spPr>
            <a:xfrm rot="12226356" flipH="1">
              <a:off x="2105275" y="2642960"/>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5" name="矢印: 右 54">
              <a:extLst>
                <a:ext uri="{FF2B5EF4-FFF2-40B4-BE49-F238E27FC236}">
                  <a16:creationId xmlns:a16="http://schemas.microsoft.com/office/drawing/2014/main" id="{C6E50220-C386-4B02-8952-B170BD02EBDE}"/>
                </a:ext>
              </a:extLst>
            </p:cNvPr>
            <p:cNvSpPr/>
            <p:nvPr/>
          </p:nvSpPr>
          <p:spPr>
            <a:xfrm rot="13951575" flipH="1">
              <a:off x="2069915" y="222711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楕円 50">
              <a:extLst>
                <a:ext uri="{FF2B5EF4-FFF2-40B4-BE49-F238E27FC236}">
                  <a16:creationId xmlns:a16="http://schemas.microsoft.com/office/drawing/2014/main" id="{A0053B62-C72C-4FDE-8AF0-831B8F3F290E}"/>
                </a:ext>
              </a:extLst>
            </p:cNvPr>
            <p:cNvSpPr/>
            <p:nvPr/>
          </p:nvSpPr>
          <p:spPr>
            <a:xfrm>
              <a:off x="2719879" y="2813500"/>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53" name="楕円 52">
              <a:extLst>
                <a:ext uri="{FF2B5EF4-FFF2-40B4-BE49-F238E27FC236}">
                  <a16:creationId xmlns:a16="http://schemas.microsoft.com/office/drawing/2014/main" id="{19E064D6-AFF8-40EE-9524-97B3E8B9D08B}"/>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sp>
        <p:nvSpPr>
          <p:cNvPr id="8" name="矢印: 右 7">
            <a:extLst>
              <a:ext uri="{FF2B5EF4-FFF2-40B4-BE49-F238E27FC236}">
                <a16:creationId xmlns:a16="http://schemas.microsoft.com/office/drawing/2014/main" id="{35D7216D-E1D5-4A93-A2B8-68521F667CCA}"/>
              </a:ext>
            </a:extLst>
          </p:cNvPr>
          <p:cNvSpPr/>
          <p:nvPr/>
        </p:nvSpPr>
        <p:spPr>
          <a:xfrm rot="5400000">
            <a:off x="2157589" y="3201759"/>
            <a:ext cx="457788" cy="496423"/>
          </a:xfrm>
          <a:prstGeom prst="rightArrow">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B72851-4E80-475A-91F0-8ABE1948E29D}"/>
              </a:ext>
            </a:extLst>
          </p:cNvPr>
          <p:cNvSpPr txBox="1"/>
          <p:nvPr/>
        </p:nvSpPr>
        <p:spPr>
          <a:xfrm>
            <a:off x="2595716" y="3303568"/>
            <a:ext cx="1877437" cy="276999"/>
          </a:xfrm>
          <a:prstGeom prst="rect">
            <a:avLst/>
          </a:prstGeom>
          <a:noFill/>
        </p:spPr>
        <p:txBody>
          <a:bodyPr wrap="none" rtlCol="0">
            <a:spAutoFit/>
          </a:bodyPr>
          <a:lstStyle/>
          <a:p>
            <a:pPr algn="l"/>
            <a:r>
              <a:rPr kumimoji="1" lang="ja-JP" altLang="en-US" sz="1200" dirty="0"/>
              <a:t>川の流れをブロック図化</a:t>
            </a:r>
          </a:p>
        </p:txBody>
      </p:sp>
    </p:spTree>
    <p:extLst>
      <p:ext uri="{BB962C8B-B14F-4D97-AF65-F5344CB8AC3E}">
        <p14:creationId xmlns:p14="http://schemas.microsoft.com/office/powerpoint/2010/main" val="39538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12</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2069106"/>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65792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256480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ゼロ点の回避</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5"/>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9704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9704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842468" y="1679580"/>
            <a:ext cx="4081572" cy="745022"/>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20256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a:xfrm>
            <a:off x="8405033" y="6243634"/>
            <a:ext cx="2743200" cy="365125"/>
          </a:xfrm>
        </p:spPr>
        <p:txBody>
          <a:bodyPr/>
          <a:lstStyle/>
          <a:p>
            <a:fld id="{D836F367-8F14-4921-8441-15DE2D973248}"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逆流が発生したり流れが止まると流量が</a:t>
                </a:r>
                <a:r>
                  <a:rPr lang="en-US" altLang="ja-JP" sz="2400" dirty="0"/>
                  <a:t>0</a:t>
                </a:r>
                <a:r>
                  <a:rPr lang="ja-JP" altLang="en-US" sz="2400" dirty="0"/>
                  <a:t>となる瞬間が発生します。</a:t>
                </a:r>
                <a:endParaRPr lang="en-US" altLang="ja-JP" sz="2400" dirty="0"/>
              </a:p>
              <a:p>
                <a:r>
                  <a:rPr lang="ja-JP" altLang="en-US" sz="2400" dirty="0"/>
                  <a:t>数値計算において、</a:t>
                </a:r>
                <a:r>
                  <a:rPr lang="en-US" altLang="ja-JP" sz="2400" dirty="0"/>
                  <a:t>0</a:t>
                </a:r>
                <a:r>
                  <a:rPr lang="ja-JP" altLang="en-US" sz="2400" dirty="0"/>
                  <a:t>が生じると計算がゼロ割りや非明示な解がなくなるなど不安定になることが多くなります。</a:t>
                </a:r>
                <a:endParaRPr lang="en-US" altLang="ja-JP" sz="2400" dirty="0"/>
              </a:p>
              <a:p>
                <a:r>
                  <a:rPr lang="en-US" altLang="ja-JP" sz="2400" dirty="0"/>
                  <a:t>0</a:t>
                </a:r>
                <a:r>
                  <a:rPr lang="ja-JP" altLang="en-US" sz="2400" dirty="0"/>
                  <a:t>を避けるため、</a:t>
                </a:r>
                <a:r>
                  <a:rPr lang="en-US" altLang="ja-JP" sz="2400" dirty="0"/>
                  <a:t> </a:t>
                </a:r>
                <a14:m>
                  <m:oMath xmlns:m="http://schemas.openxmlformats.org/officeDocument/2006/math">
                    <m:r>
                      <a:rPr lang="ja-JP" altLang="en-US" sz="2400" i="1" dirty="0">
                        <a:latin typeface="Cambria Math" panose="02040503050406030204" pitchFamily="18" charset="0"/>
                      </a:rPr>
                      <m:t>流量</m:t>
                    </m:r>
                  </m:oMath>
                </a14:m>
                <a:r>
                  <a:rPr lang="ja-JP" altLang="en-US" sz="2400" dirty="0"/>
                  <a:t>は以下のように計算することにしましょう。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5CFDC553-ECD3-4CEA-A844-450E3401EC33}"/>
              </a:ext>
            </a:extLst>
          </p:cNvPr>
          <p:cNvSpPr txBox="1"/>
          <p:nvPr/>
        </p:nvSpPr>
        <p:spPr>
          <a:xfrm>
            <a:off x="4095638" y="2573764"/>
            <a:ext cx="5756704" cy="369332"/>
          </a:xfrm>
          <a:prstGeom prst="rect">
            <a:avLst/>
          </a:prstGeom>
          <a:noFill/>
        </p:spPr>
        <p:txBody>
          <a:bodyPr wrap="none" rtlCol="0">
            <a:spAutoFit/>
          </a:bodyPr>
          <a:lstStyle/>
          <a:p>
            <a:pPr algn="l"/>
            <a:r>
              <a:rPr kumimoji="1" lang="ja-JP" altLang="en-US" u="sng" dirty="0"/>
              <a:t>質量流量がゼロとならないようにした場合の</a:t>
            </a:r>
            <a:r>
              <a:rPr kumimoji="1" lang="en-US" altLang="ja-JP" u="sng" dirty="0"/>
              <a:t>h</a:t>
            </a:r>
            <a:r>
              <a:rPr kumimoji="1" lang="en-US" altLang="ja-JP" u="sng" baseline="-25000" dirty="0"/>
              <a:t>2</a:t>
            </a:r>
            <a:r>
              <a:rPr kumimoji="1" lang="ja-JP" altLang="en-US" u="sng" dirty="0"/>
              <a:t>の計算</a:t>
            </a:r>
            <a:endParaRPr kumimoji="1" lang="ja-JP" altLang="en-US" u="sng" baseline="-25000" dirty="0"/>
          </a:p>
        </p:txBody>
      </p:sp>
      <p:grpSp>
        <p:nvGrpSpPr>
          <p:cNvPr id="47" name="グループ化 46">
            <a:extLst>
              <a:ext uri="{FF2B5EF4-FFF2-40B4-BE49-F238E27FC236}">
                <a16:creationId xmlns:a16="http://schemas.microsoft.com/office/drawing/2014/main" id="{9DB72008-E02F-4701-896B-68C02B7E08B8}"/>
              </a:ext>
            </a:extLst>
          </p:cNvPr>
          <p:cNvGrpSpPr/>
          <p:nvPr/>
        </p:nvGrpSpPr>
        <p:grpSpPr>
          <a:xfrm>
            <a:off x="5816509" y="4272267"/>
            <a:ext cx="4426069" cy="772647"/>
            <a:chOff x="4965566" y="3559998"/>
            <a:chExt cx="2900022" cy="772647"/>
          </a:xfrm>
        </p:grpSpPr>
        <p:sp>
          <p:nvSpPr>
            <p:cNvPr id="48" name="テキスト ボックス 47">
              <a:extLst>
                <a:ext uri="{FF2B5EF4-FFF2-40B4-BE49-F238E27FC236}">
                  <a16:creationId xmlns:a16="http://schemas.microsoft.com/office/drawing/2014/main" id="{99ED9209-4E92-4AAD-91BB-E918579D2A40}"/>
                </a:ext>
              </a:extLst>
            </p:cNvPr>
            <p:cNvSpPr txBox="1"/>
            <p:nvPr/>
          </p:nvSpPr>
          <p:spPr>
            <a:xfrm>
              <a:off x="5408736" y="3559998"/>
              <a:ext cx="2048006" cy="772647"/>
            </a:xfrm>
            <a:prstGeom prst="rect">
              <a:avLst/>
            </a:prstGeom>
            <a:solidFill>
              <a:schemeClr val="accent6">
                <a:lumMod val="20000"/>
                <a:lumOff val="80000"/>
              </a:schemeClr>
            </a:solidFill>
          </p:spPr>
          <p:txBody>
            <a:bodyPr wrap="none" rtlCol="0">
              <a:noAutofit/>
            </a:bodyPr>
            <a:lstStyle/>
            <a:p>
              <a:r>
                <a:rPr lang="ja-JP" altLang="en-US" sz="2400" b="1" dirty="0"/>
                <a:t> 　</a:t>
              </a:r>
              <a:endParaRPr kumimoji="1" lang="ja-JP" altLang="en-US" sz="2400" baseline="-250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E202440-5006-4556-AD04-6448B37DF841}"/>
                    </a:ext>
                  </a:extLst>
                </p:cNvPr>
                <p:cNvSpPr txBox="1"/>
                <p:nvPr/>
              </p:nvSpPr>
              <p:spPr>
                <a:xfrm>
                  <a:off x="4965566" y="3597985"/>
                  <a:ext cx="2900022" cy="676852"/>
                </a:xfrm>
                <a:prstGeom prst="rect">
                  <a:avLst/>
                </a:prstGeom>
                <a:noFill/>
              </p:spPr>
              <p:txBody>
                <a:bodyPr wrap="square">
                  <a:spAutoFit/>
                </a:bodyPr>
                <a:lstStyle/>
                <a:p>
                  <a:pPr algn="ct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oMath>
                  </a14:m>
                  <a:r>
                    <a:rPr lang="en-US" altLang="ja-JP" sz="2400" dirty="0"/>
                    <a:t> </a:t>
                  </a:r>
                  <a14:m>
                    <m:oMath xmlns:m="http://schemas.openxmlformats.org/officeDocument/2006/math">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b="0" i="1" smtClean="0">
                                  <a:latin typeface="Cambria Math" panose="02040503050406030204" pitchFamily="18" charset="0"/>
                                </a:rPr>
                                <m:t>𝑚</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1</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b="0" i="1" smtClean="0">
                                  <a:latin typeface="Cambria Math" panose="02040503050406030204" pitchFamily="18" charset="0"/>
                                </a:rPr>
                                <m:t>𝑚</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den>
                      </m:f>
                    </m:oMath>
                  </a14:m>
                  <a:endParaRPr lang="ja-JP" altLang="en-US" sz="2400" dirty="0"/>
                </a:p>
              </p:txBody>
            </p:sp>
          </mc:Choice>
          <mc:Fallback xmlns="">
            <p:sp>
              <p:nvSpPr>
                <p:cNvPr id="49" name="テキスト ボックス 48">
                  <a:extLst>
                    <a:ext uri="{FF2B5EF4-FFF2-40B4-BE49-F238E27FC236}">
                      <a16:creationId xmlns:a16="http://schemas.microsoft.com/office/drawing/2014/main" id="{2E202440-5006-4556-AD04-6448B37DF841}"/>
                    </a:ext>
                  </a:extLst>
                </p:cNvPr>
                <p:cNvSpPr txBox="1">
                  <a:spLocks noRot="1" noChangeAspect="1" noMove="1" noResize="1" noEditPoints="1" noAdjustHandles="1" noChangeArrowheads="1" noChangeShapeType="1" noTextEdit="1"/>
                </p:cNvSpPr>
                <p:nvPr/>
              </p:nvSpPr>
              <p:spPr>
                <a:xfrm>
                  <a:off x="4965566" y="3597985"/>
                  <a:ext cx="2900022" cy="676852"/>
                </a:xfrm>
                <a:prstGeom prst="rect">
                  <a:avLst/>
                </a:prstGeom>
                <a:blipFill>
                  <a:blip r:embed="rId3"/>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2C883380-4E16-4CA4-B927-888686431E6E}"/>
                  </a:ext>
                </a:extLst>
              </p:cNvPr>
              <p:cNvSpPr txBox="1"/>
              <p:nvPr/>
            </p:nvSpPr>
            <p:spPr>
              <a:xfrm>
                <a:off x="9618593" y="4802713"/>
                <a:ext cx="2357093" cy="369332"/>
              </a:xfrm>
              <a:prstGeom prst="rect">
                <a:avLst/>
              </a:prstGeom>
              <a:noFill/>
            </p:spPr>
            <p:txBody>
              <a:bodyPr wrap="square">
                <a:spAutoFit/>
              </a:bodyPr>
              <a:lstStyle/>
              <a:p>
                <a:pPr algn="l"/>
                <a:r>
                  <a:rPr lang="ja-JP" altLang="en-US" sz="1800" dirty="0"/>
                  <a:t>　</a:t>
                </a:r>
                <a:r>
                  <a:rPr lang="en-US" altLang="ja-JP" sz="1800" dirty="0"/>
                  <a:t>(</a:t>
                </a:r>
                <a:r>
                  <a:rPr lang="ja-JP" altLang="en-US" sz="1800" dirty="0"/>
                  <a:t>正の微小量</a:t>
                </a:r>
                <a:r>
                  <a:rPr lang="en-US" altLang="ja-JP" sz="1800" b="0" dirty="0"/>
                  <a:t> </a:t>
                </a:r>
                <a14:m>
                  <m:oMath xmlns:m="http://schemas.openxmlformats.org/officeDocument/2006/math">
                    <m:r>
                      <a:rPr lang="en-US" altLang="ja-JP" sz="1800" b="0" i="1" smtClean="0">
                        <a:latin typeface="Cambria Math" panose="02040503050406030204" pitchFamily="18" charset="0"/>
                      </a:rPr>
                      <m:t>𝜖</m:t>
                    </m:r>
                  </m:oMath>
                </a14:m>
                <a:r>
                  <a:rPr kumimoji="1" lang="en-US" altLang="ja-JP" sz="1800" dirty="0"/>
                  <a:t>)</a:t>
                </a:r>
                <a:endParaRPr kumimoji="1" lang="ja-JP" altLang="en-US" sz="1800" dirty="0"/>
              </a:p>
            </p:txBody>
          </p:sp>
        </mc:Choice>
        <mc:Fallback xmlns="">
          <p:sp>
            <p:nvSpPr>
              <p:cNvPr id="69" name="テキスト ボックス 68">
                <a:extLst>
                  <a:ext uri="{FF2B5EF4-FFF2-40B4-BE49-F238E27FC236}">
                    <a16:creationId xmlns:a16="http://schemas.microsoft.com/office/drawing/2014/main" id="{2C883380-4E16-4CA4-B927-888686431E6E}"/>
                  </a:ext>
                </a:extLst>
              </p:cNvPr>
              <p:cNvSpPr txBox="1">
                <a:spLocks noRot="1" noChangeAspect="1" noMove="1" noResize="1" noEditPoints="1" noAdjustHandles="1" noChangeArrowheads="1" noChangeShapeType="1" noTextEdit="1"/>
              </p:cNvSpPr>
              <p:nvPr/>
            </p:nvSpPr>
            <p:spPr>
              <a:xfrm>
                <a:off x="9618593" y="4802713"/>
                <a:ext cx="2357093" cy="369332"/>
              </a:xfrm>
              <a:prstGeom prst="rect">
                <a:avLst/>
              </a:prstGeom>
              <a:blipFill>
                <a:blip r:embed="rId4"/>
                <a:stretch>
                  <a:fillRect t="-8333" b="-28333"/>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0091087A-A461-4C79-A163-E3B01CCDC3E7}"/>
              </a:ext>
            </a:extLst>
          </p:cNvPr>
          <p:cNvSpPr/>
          <p:nvPr/>
        </p:nvSpPr>
        <p:spPr>
          <a:xfrm>
            <a:off x="5239575" y="4485006"/>
            <a:ext cx="1161414"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D5E73788-330F-4977-90F5-71F21AC7178D}"/>
              </a:ext>
            </a:extLst>
          </p:cNvPr>
          <p:cNvSpPr txBox="1"/>
          <p:nvPr/>
        </p:nvSpPr>
        <p:spPr>
          <a:xfrm>
            <a:off x="5009528" y="3900882"/>
            <a:ext cx="1743755" cy="523220"/>
          </a:xfrm>
          <a:prstGeom prst="rect">
            <a:avLst/>
          </a:prstGeom>
          <a:noFill/>
        </p:spPr>
        <p:txBody>
          <a:bodyPr wrap="square" rtlCol="0">
            <a:spAutoFit/>
          </a:bodyPr>
          <a:lstStyle/>
          <a:p>
            <a:pPr algn="l"/>
            <a:r>
              <a:rPr kumimoji="1" lang="en-US" altLang="ja-JP" sz="1400" dirty="0"/>
              <a:t>m</a:t>
            </a:r>
            <a:r>
              <a:rPr kumimoji="1" lang="en-US" altLang="ja-JP" sz="1400" baseline="-25000" dirty="0"/>
              <a:t>1</a:t>
            </a:r>
            <a:r>
              <a:rPr kumimoji="1" lang="ja-JP" altLang="en-US" sz="1400" dirty="0"/>
              <a:t>が</a:t>
            </a:r>
            <a:r>
              <a:rPr kumimoji="1" lang="en-US" altLang="ja-JP" sz="1400" dirty="0"/>
              <a:t>0</a:t>
            </a:r>
            <a:r>
              <a:rPr kumimoji="1" lang="ja-JP" altLang="en-US" sz="1400" dirty="0"/>
              <a:t>に近づいたら</a:t>
            </a:r>
            <a:r>
              <a:rPr kumimoji="1" lang="en-US" altLang="ja-JP" sz="1400" dirty="0"/>
              <a:t>ε</a:t>
            </a:r>
            <a:r>
              <a:rPr kumimoji="1" lang="ja-JP" altLang="en-US" sz="1400" dirty="0"/>
              <a:t>に切り替え</a:t>
            </a:r>
          </a:p>
        </p:txBody>
      </p:sp>
      <p:grpSp>
        <p:nvGrpSpPr>
          <p:cNvPr id="26" name="グループ化 25">
            <a:extLst>
              <a:ext uri="{FF2B5EF4-FFF2-40B4-BE49-F238E27FC236}">
                <a16:creationId xmlns:a16="http://schemas.microsoft.com/office/drawing/2014/main" id="{449D5AED-7F93-4B67-AFFD-4A2183236BB7}"/>
              </a:ext>
            </a:extLst>
          </p:cNvPr>
          <p:cNvGrpSpPr/>
          <p:nvPr/>
        </p:nvGrpSpPr>
        <p:grpSpPr>
          <a:xfrm>
            <a:off x="5371981" y="5198503"/>
            <a:ext cx="6718422" cy="1344388"/>
            <a:chOff x="7491890" y="5302003"/>
            <a:chExt cx="5739686" cy="1344388"/>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3B3A781-3720-4DF6-BD63-EE25E0AB5102}"/>
                    </a:ext>
                  </a:extLst>
                </p:cNvPr>
                <p:cNvSpPr txBox="1"/>
                <p:nvPr/>
              </p:nvSpPr>
              <p:spPr>
                <a:xfrm>
                  <a:off x="8381080" y="5583023"/>
                  <a:ext cx="4850496" cy="1063368"/>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3</m:t>
                                </m:r>
                                <m:r>
                                  <a:rPr kumimoji="1" lang="en-US" altLang="ja-JP" sz="1400" b="0" i="1" smtClean="0">
                                    <a:latin typeface="Cambria Math" panose="02040503050406030204" pitchFamily="18" charset="0"/>
                                  </a:rPr>
                                  <m:t> </m:t>
                                </m:r>
                              </m:e>
                            </m:eqArr>
                          </m:e>
                        </m:d>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53B3A781-3720-4DF6-BD63-EE25E0AB5102}"/>
                    </a:ext>
                  </a:extLst>
                </p:cNvPr>
                <p:cNvSpPr txBox="1">
                  <a:spLocks noRot="1" noChangeAspect="1" noMove="1" noResize="1" noEditPoints="1" noAdjustHandles="1" noChangeArrowheads="1" noChangeShapeType="1" noTextEdit="1"/>
                </p:cNvSpPr>
                <p:nvPr/>
              </p:nvSpPr>
              <p:spPr>
                <a:xfrm>
                  <a:off x="8381080" y="5583023"/>
                  <a:ext cx="4850496" cy="1063368"/>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710AA3F-2494-4B10-BAEE-4617D9FA76A0}"/>
                </a:ext>
              </a:extLst>
            </p:cNvPr>
            <p:cNvSpPr txBox="1"/>
            <p:nvPr/>
          </p:nvSpPr>
          <p:spPr>
            <a:xfrm>
              <a:off x="7491890" y="5302003"/>
              <a:ext cx="2998062" cy="307777"/>
            </a:xfrm>
            <a:prstGeom prst="rect">
              <a:avLst/>
            </a:prstGeom>
            <a:noFill/>
          </p:spPr>
          <p:txBody>
            <a:bodyPr wrap="none" rtlCol="0">
              <a:spAutoFit/>
            </a:bodyPr>
            <a:lstStyle/>
            <a:p>
              <a:pPr algn="l"/>
              <a:r>
                <a:rPr kumimoji="1" lang="ja-JP" altLang="en-US" sz="1400" dirty="0"/>
                <a:t>比較のため</a:t>
              </a:r>
              <a:r>
                <a:rPr kumimoji="1" lang="en-US" altLang="ja-JP" sz="1400" dirty="0" err="1"/>
                <a:t>acturalStream</a:t>
              </a:r>
              <a:r>
                <a:rPr kumimoji="1" lang="ja-JP" altLang="en-US" sz="1400" dirty="0"/>
                <a:t>の計算式を再掲</a:t>
              </a:r>
            </a:p>
          </p:txBody>
        </p:sp>
      </p:grpSp>
      <p:sp>
        <p:nvSpPr>
          <p:cNvPr id="29" name="四角形: 角を丸くする 28">
            <a:extLst>
              <a:ext uri="{FF2B5EF4-FFF2-40B4-BE49-F238E27FC236}">
                <a16:creationId xmlns:a16="http://schemas.microsoft.com/office/drawing/2014/main" id="{FF6C628F-29A4-4252-8352-68CF594ADF91}"/>
              </a:ext>
            </a:extLst>
          </p:cNvPr>
          <p:cNvSpPr/>
          <p:nvPr/>
        </p:nvSpPr>
        <p:spPr>
          <a:xfrm>
            <a:off x="9753770" y="4126669"/>
            <a:ext cx="2270760" cy="633702"/>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rgbClr val="FF0000"/>
                </a:solidFill>
              </a:rPr>
              <a:t>流入の式は</a:t>
            </a:r>
            <a:r>
              <a:rPr lang="en-US" altLang="ja-JP" sz="1600" b="1" dirty="0">
                <a:solidFill>
                  <a:srgbClr val="FF0000"/>
                </a:solidFill>
              </a:rPr>
              <a:t>Σ</a:t>
            </a:r>
            <a:r>
              <a:rPr lang="ja-JP" altLang="en-US" sz="1600" b="1" dirty="0">
                <a:solidFill>
                  <a:srgbClr val="FF0000"/>
                </a:solidFill>
              </a:rPr>
              <a:t>以外導出できました</a:t>
            </a:r>
            <a:endParaRPr kumimoji="1" lang="en-US" altLang="ja-JP" sz="1600" b="1" dirty="0">
              <a:solidFill>
                <a:srgbClr val="FF0000"/>
              </a:solidFill>
            </a:endParaRPr>
          </a:p>
        </p:txBody>
      </p:sp>
      <p:cxnSp>
        <p:nvCxnSpPr>
          <p:cNvPr id="6" name="直線矢印コネクタ 5">
            <a:extLst>
              <a:ext uri="{FF2B5EF4-FFF2-40B4-BE49-F238E27FC236}">
                <a16:creationId xmlns:a16="http://schemas.microsoft.com/office/drawing/2014/main" id="{152C524E-A8BE-422E-AE84-30110565315F}"/>
              </a:ext>
            </a:extLst>
          </p:cNvPr>
          <p:cNvCxnSpPr>
            <a:cxnSpLocks/>
            <a:stCxn id="29" idx="1"/>
          </p:cNvCxnSpPr>
          <p:nvPr/>
        </p:nvCxnSpPr>
        <p:spPr>
          <a:xfrm flipH="1">
            <a:off x="9382930" y="4443520"/>
            <a:ext cx="370840" cy="16123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A20DBF7-E69E-40C3-BBDD-A314B891DB3C}"/>
              </a:ext>
            </a:extLst>
          </p:cNvPr>
          <p:cNvCxnSpPr>
            <a:cxnSpLocks/>
            <a:stCxn id="29" idx="1"/>
          </p:cNvCxnSpPr>
          <p:nvPr/>
        </p:nvCxnSpPr>
        <p:spPr>
          <a:xfrm flipH="1">
            <a:off x="9342120" y="4443520"/>
            <a:ext cx="411650" cy="105420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DE6B902-0F30-4BCC-9CA9-871D122A2B0E}"/>
                  </a:ext>
                </a:extLst>
              </p:cNvPr>
              <p:cNvSpPr txBox="1"/>
              <p:nvPr/>
            </p:nvSpPr>
            <p:spPr>
              <a:xfrm>
                <a:off x="9828078" y="5657051"/>
                <a:ext cx="1703372" cy="338554"/>
              </a:xfrm>
              <a:prstGeom prst="rect">
                <a:avLst/>
              </a:prstGeom>
              <a:solidFill>
                <a:srgbClr val="FFFFCC"/>
              </a:solidFill>
            </p:spPr>
            <p:txBody>
              <a:bodyPr wrap="square" rtlCol="0">
                <a:spAutoFit/>
              </a:bodyPr>
              <a:lstStyle/>
              <a:p>
                <a14:m>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&gt;0)</m:t>
                    </m:r>
                  </m:oMath>
                </a14:m>
                <a:r>
                  <a:rPr kumimoji="1" lang="ja-JP" altLang="en-US" sz="1600" dirty="0"/>
                  <a:t>　流入</a:t>
                </a:r>
              </a:p>
            </p:txBody>
          </p:sp>
        </mc:Choice>
        <mc:Fallback xmlns="">
          <p:sp>
            <p:nvSpPr>
              <p:cNvPr id="38" name="テキスト ボックス 37">
                <a:extLst>
                  <a:ext uri="{FF2B5EF4-FFF2-40B4-BE49-F238E27FC236}">
                    <a16:creationId xmlns:a16="http://schemas.microsoft.com/office/drawing/2014/main" id="{4DE6B902-0F30-4BCC-9CA9-871D122A2B0E}"/>
                  </a:ext>
                </a:extLst>
              </p:cNvPr>
              <p:cNvSpPr txBox="1">
                <a:spLocks noRot="1" noChangeAspect="1" noMove="1" noResize="1" noEditPoints="1" noAdjustHandles="1" noChangeArrowheads="1" noChangeShapeType="1" noTextEdit="1"/>
              </p:cNvSpPr>
              <p:nvPr/>
            </p:nvSpPr>
            <p:spPr>
              <a:xfrm>
                <a:off x="9828078" y="5657051"/>
                <a:ext cx="1703372" cy="338554"/>
              </a:xfrm>
              <a:prstGeom prst="rect">
                <a:avLst/>
              </a:prstGeom>
              <a:blipFill>
                <a:blip r:embed="rId6"/>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C59D75E-A132-4719-9D81-85A8AC833544}"/>
                  </a:ext>
                </a:extLst>
              </p:cNvPr>
              <p:cNvSpPr txBox="1"/>
              <p:nvPr/>
            </p:nvSpPr>
            <p:spPr>
              <a:xfrm>
                <a:off x="9828078" y="6186153"/>
                <a:ext cx="1622940" cy="338554"/>
              </a:xfrm>
              <a:prstGeom prst="rect">
                <a:avLst/>
              </a:prstGeom>
              <a:solidFill>
                <a:srgbClr val="FFFFCC"/>
              </a:solidFill>
            </p:spPr>
            <p:txBody>
              <a:bodyPr wrap="square" rtlCol="0">
                <a:spAutoFit/>
              </a:bodyPr>
              <a:lstStyle/>
              <a:p>
                <a14:m>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0)</m:t>
                    </m:r>
                  </m:oMath>
                </a14:m>
                <a:r>
                  <a:rPr kumimoji="1" lang="ja-JP" altLang="en-US" sz="1600" dirty="0"/>
                  <a:t>　流出</a:t>
                </a:r>
              </a:p>
            </p:txBody>
          </p:sp>
        </mc:Choice>
        <mc:Fallback xmlns="">
          <p:sp>
            <p:nvSpPr>
              <p:cNvPr id="39" name="テキスト ボックス 38">
                <a:extLst>
                  <a:ext uri="{FF2B5EF4-FFF2-40B4-BE49-F238E27FC236}">
                    <a16:creationId xmlns:a16="http://schemas.microsoft.com/office/drawing/2014/main" id="{7C59D75E-A132-4719-9D81-85A8AC833544}"/>
                  </a:ext>
                </a:extLst>
              </p:cNvPr>
              <p:cNvSpPr txBox="1">
                <a:spLocks noRot="1" noChangeAspect="1" noMove="1" noResize="1" noEditPoints="1" noAdjustHandles="1" noChangeArrowheads="1" noChangeShapeType="1" noTextEdit="1"/>
              </p:cNvSpPr>
              <p:nvPr/>
            </p:nvSpPr>
            <p:spPr>
              <a:xfrm>
                <a:off x="9828078" y="6186153"/>
                <a:ext cx="1622940" cy="338554"/>
              </a:xfrm>
              <a:prstGeom prst="rect">
                <a:avLst/>
              </a:prstGeom>
              <a:blipFill>
                <a:blip r:embed="rId7"/>
                <a:stretch>
                  <a:fillRect t="-5455" r="-752"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38AC82B-A5F8-4768-A84F-20BAA47E0100}"/>
                  </a:ext>
                </a:extLst>
              </p:cNvPr>
              <p:cNvSpPr txBox="1"/>
              <p:nvPr/>
            </p:nvSpPr>
            <p:spPr>
              <a:xfrm>
                <a:off x="4741257" y="3135885"/>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i="1">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1</m:t>
                            </m:r>
                          </m:sub>
                        </m:sSub>
                      </m:den>
                    </m:f>
                  </m:oMath>
                </a14:m>
                <a:endParaRPr lang="ja-JP" altLang="en-US" sz="2000" dirty="0"/>
              </a:p>
            </p:txBody>
          </p:sp>
        </mc:Choice>
        <mc:Fallback xmlns="">
          <p:sp>
            <p:nvSpPr>
              <p:cNvPr id="67" name="テキスト ボックス 66">
                <a:extLst>
                  <a:ext uri="{FF2B5EF4-FFF2-40B4-BE49-F238E27FC236}">
                    <a16:creationId xmlns:a16="http://schemas.microsoft.com/office/drawing/2014/main" id="{D38AC82B-A5F8-4768-A84F-20BAA47E0100}"/>
                  </a:ext>
                </a:extLst>
              </p:cNvPr>
              <p:cNvSpPr txBox="1">
                <a:spLocks noRot="1" noChangeAspect="1" noMove="1" noResize="1" noEditPoints="1" noAdjustHandles="1" noChangeArrowheads="1" noChangeShapeType="1" noTextEdit="1"/>
              </p:cNvSpPr>
              <p:nvPr/>
            </p:nvSpPr>
            <p:spPr>
              <a:xfrm>
                <a:off x="4741257" y="3135885"/>
                <a:ext cx="2365989" cy="572208"/>
              </a:xfrm>
              <a:prstGeom prst="rect">
                <a:avLst/>
              </a:prstGeom>
              <a:blipFill>
                <a:blip r:embed="rId8"/>
                <a:stretch>
                  <a:fillRect/>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6F2C02A4-B0A4-466A-9FF7-733BAD70BD11}"/>
              </a:ext>
            </a:extLst>
          </p:cNvPr>
          <p:cNvSpPr txBox="1"/>
          <p:nvPr/>
        </p:nvSpPr>
        <p:spPr>
          <a:xfrm>
            <a:off x="1373870" y="2827751"/>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74" name="テキスト ボックス 73">
            <a:extLst>
              <a:ext uri="{FF2B5EF4-FFF2-40B4-BE49-F238E27FC236}">
                <a16:creationId xmlns:a16="http://schemas.microsoft.com/office/drawing/2014/main" id="{6D586803-8524-4D4C-838D-E9EE675D69F1}"/>
              </a:ext>
            </a:extLst>
          </p:cNvPr>
          <p:cNvSpPr txBox="1"/>
          <p:nvPr/>
        </p:nvSpPr>
        <p:spPr>
          <a:xfrm>
            <a:off x="2009005" y="2856199"/>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75" name="グループ化 74">
            <a:extLst>
              <a:ext uri="{FF2B5EF4-FFF2-40B4-BE49-F238E27FC236}">
                <a16:creationId xmlns:a16="http://schemas.microsoft.com/office/drawing/2014/main" id="{D534BB7B-6813-4EDB-8386-C0F4940216DB}"/>
              </a:ext>
            </a:extLst>
          </p:cNvPr>
          <p:cNvGrpSpPr/>
          <p:nvPr/>
        </p:nvGrpSpPr>
        <p:grpSpPr>
          <a:xfrm>
            <a:off x="328803" y="3365717"/>
            <a:ext cx="1120278" cy="1105686"/>
            <a:chOff x="648933" y="3905747"/>
            <a:chExt cx="1120278" cy="1105686"/>
          </a:xfrm>
          <a:solidFill>
            <a:srgbClr val="99CCFF"/>
          </a:solidFill>
        </p:grpSpPr>
        <p:sp>
          <p:nvSpPr>
            <p:cNvPr id="76" name="正方形/長方形 75">
              <a:extLst>
                <a:ext uri="{FF2B5EF4-FFF2-40B4-BE49-F238E27FC236}">
                  <a16:creationId xmlns:a16="http://schemas.microsoft.com/office/drawing/2014/main" id="{80FD78AF-BA74-4EA8-AEA1-DABF4C0B07A3}"/>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77" name="楕円 76">
              <a:extLst>
                <a:ext uri="{FF2B5EF4-FFF2-40B4-BE49-F238E27FC236}">
                  <a16:creationId xmlns:a16="http://schemas.microsoft.com/office/drawing/2014/main" id="{A2B6398B-0FED-4BAF-B7CD-F6A32ECAA8A5}"/>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0EA4973-099E-4F94-AEAA-865C644F8E2A}"/>
              </a:ext>
            </a:extLst>
          </p:cNvPr>
          <p:cNvGrpSpPr/>
          <p:nvPr/>
        </p:nvGrpSpPr>
        <p:grpSpPr>
          <a:xfrm flipH="1">
            <a:off x="2396177" y="3369175"/>
            <a:ext cx="1161414" cy="1105686"/>
            <a:chOff x="460725" y="3905747"/>
            <a:chExt cx="1308486" cy="1105686"/>
          </a:xfrm>
          <a:solidFill>
            <a:srgbClr val="99CCFF"/>
          </a:solidFill>
        </p:grpSpPr>
        <p:sp>
          <p:nvSpPr>
            <p:cNvPr id="79" name="正方形/長方形 78">
              <a:extLst>
                <a:ext uri="{FF2B5EF4-FFF2-40B4-BE49-F238E27FC236}">
                  <a16:creationId xmlns:a16="http://schemas.microsoft.com/office/drawing/2014/main" id="{FEB0E638-3C8F-4D9F-B0DB-194F7A29A621}"/>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河口</a:t>
              </a:r>
            </a:p>
          </p:txBody>
        </p:sp>
        <p:sp>
          <p:nvSpPr>
            <p:cNvPr id="80" name="楕円 79">
              <a:extLst>
                <a:ext uri="{FF2B5EF4-FFF2-40B4-BE49-F238E27FC236}">
                  <a16:creationId xmlns:a16="http://schemas.microsoft.com/office/drawing/2014/main" id="{387BB20C-DFC3-461E-8E9F-2EDFB899CEE7}"/>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81" name="直線コネクタ 80">
            <a:extLst>
              <a:ext uri="{FF2B5EF4-FFF2-40B4-BE49-F238E27FC236}">
                <a16:creationId xmlns:a16="http://schemas.microsoft.com/office/drawing/2014/main" id="{E01D2583-A82D-4E1C-901D-A5C68B95F3B3}"/>
              </a:ext>
            </a:extLst>
          </p:cNvPr>
          <p:cNvCxnSpPr>
            <a:stCxn id="77" idx="6"/>
            <a:endCxn id="80" idx="6"/>
          </p:cNvCxnSpPr>
          <p:nvPr/>
        </p:nvCxnSpPr>
        <p:spPr>
          <a:xfrm>
            <a:off x="1449081" y="3914545"/>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277D697D-F097-4006-984F-BD67B7589B41}"/>
              </a:ext>
            </a:extLst>
          </p:cNvPr>
          <p:cNvSpPr/>
          <p:nvPr/>
        </p:nvSpPr>
        <p:spPr>
          <a:xfrm>
            <a:off x="1591429" y="4040051"/>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F40290F5-F635-402F-A81A-B2B3F9D0780A}"/>
              </a:ext>
            </a:extLst>
          </p:cNvPr>
          <p:cNvSpPr txBox="1"/>
          <p:nvPr/>
        </p:nvSpPr>
        <p:spPr>
          <a:xfrm>
            <a:off x="11294992" y="5982024"/>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
        <p:nvSpPr>
          <p:cNvPr id="33" name="Shape 130">
            <a:extLst>
              <a:ext uri="{FF2B5EF4-FFF2-40B4-BE49-F238E27FC236}">
                <a16:creationId xmlns:a16="http://schemas.microsoft.com/office/drawing/2014/main" id="{08FD089B-8AD9-490B-A981-231F7E25AB0A}"/>
              </a:ext>
            </a:extLst>
          </p:cNvPr>
          <p:cNvSpPr/>
          <p:nvPr/>
        </p:nvSpPr>
        <p:spPr>
          <a:xfrm>
            <a:off x="179666" y="79721"/>
            <a:ext cx="256480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ゼロ点の回避</a:t>
            </a:r>
            <a:endParaRPr lang="en-US" altLang="ja-JP" dirty="0"/>
          </a:p>
        </p:txBody>
      </p:sp>
    </p:spTree>
    <p:extLst>
      <p:ext uri="{BB962C8B-B14F-4D97-AF65-F5344CB8AC3E}">
        <p14:creationId xmlns:p14="http://schemas.microsoft.com/office/powerpoint/2010/main" val="316971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15</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2621403"/>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56809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486671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双方向流れ</a:t>
            </a:r>
            <a:r>
              <a:rPr lang="en-US" altLang="ja-JP" sz="3200" dirty="0"/>
              <a:t>(</a:t>
            </a:r>
            <a:r>
              <a:rPr lang="ja-JP" altLang="en-US" sz="3200" dirty="0"/>
              <a:t>逆流</a:t>
            </a:r>
            <a:r>
              <a:rPr lang="en-US" altLang="ja-JP" sz="3200" dirty="0"/>
              <a:t>)</a:t>
            </a:r>
            <a:r>
              <a:rPr lang="ja-JP" altLang="en-US" sz="3200" dirty="0"/>
              <a:t>への対応</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852545"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852545"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1515706" y="2322778"/>
            <a:ext cx="7310793" cy="112540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ECBA0B2-11A5-4E55-8503-C5411B619862}"/>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6ECBA0B2-11A5-4E55-8503-C5411B619862}"/>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04627239-CCAF-44F5-8874-F9818CB8FDB6}"/>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04627239-CCAF-44F5-8874-F9818CB8FDB6}"/>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074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12585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双方向流れ</a:t>
            </a:r>
            <a:r>
              <a:rPr lang="en-US" altLang="ja-JP" dirty="0"/>
              <a:t>(</a:t>
            </a:r>
            <a:r>
              <a:rPr lang="ja-JP" altLang="en-US" dirty="0"/>
              <a:t>逆流</a:t>
            </a:r>
            <a:r>
              <a:rPr lang="en-US" altLang="ja-JP" dirty="0"/>
              <a:t>)</a:t>
            </a:r>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459066" y="692637"/>
            <a:ext cx="10010210" cy="1877437"/>
          </a:xfrm>
          <a:prstGeom prst="rect">
            <a:avLst/>
          </a:prstGeom>
          <a:noFill/>
        </p:spPr>
        <p:txBody>
          <a:bodyPr wrap="square" rtlCol="0">
            <a:spAutoFit/>
          </a:bodyPr>
          <a:lstStyle/>
          <a:p>
            <a:r>
              <a:rPr lang="ja-JP" altLang="en-US" sz="800" dirty="0"/>
              <a:t>かいしょう                                                                                                                                       せんとうこう</a:t>
            </a:r>
            <a:endParaRPr lang="en-US" altLang="ja-JP" sz="800" dirty="0"/>
          </a:p>
          <a:p>
            <a:r>
              <a:rPr lang="ja-JP" altLang="en-US" dirty="0"/>
              <a:t>海嘯と呼ばれる現象によってアマゾン川や銭塘江では逆流が発生します。</a:t>
            </a:r>
            <a:endParaRPr lang="en-US" altLang="ja-JP" dirty="0"/>
          </a:p>
          <a:p>
            <a:r>
              <a:rPr lang="ja-JP" altLang="en-US" dirty="0"/>
              <a:t>逆流が起きた場合でも計算が出来るように</a:t>
            </a:r>
            <a:r>
              <a:rPr lang="en-US" altLang="ja-JP" dirty="0"/>
              <a:t>stream</a:t>
            </a:r>
            <a:r>
              <a:rPr lang="ja-JP" altLang="en-US" dirty="0"/>
              <a:t>変数の計算を考えましょう。</a:t>
            </a:r>
            <a:endParaRPr lang="en-US" altLang="ja-JP" dirty="0"/>
          </a:p>
          <a:p>
            <a:endParaRPr lang="en-US" altLang="ja-JP" dirty="0"/>
          </a:p>
          <a:p>
            <a:r>
              <a:rPr lang="ja-JP" altLang="en-US" dirty="0"/>
              <a:t>川の流れが逆流</a:t>
            </a:r>
            <a:r>
              <a:rPr lang="en-US" altLang="ja-JP" dirty="0"/>
              <a:t>(</a:t>
            </a:r>
            <a:r>
              <a:rPr lang="ja-JP" altLang="en-US" dirty="0"/>
              <a:t>河口→山頂への流れ</a:t>
            </a:r>
            <a:r>
              <a:rPr lang="en-US" altLang="ja-JP" dirty="0"/>
              <a:t>)</a:t>
            </a:r>
            <a:r>
              <a:rPr lang="ja-JP" altLang="en-US" dirty="0"/>
              <a:t>となった場合、</a:t>
            </a:r>
            <a:endParaRPr lang="en-US" altLang="ja-JP" dirty="0"/>
          </a:p>
          <a:p>
            <a:r>
              <a:rPr lang="ja-JP" altLang="en-US" dirty="0"/>
              <a:t>河口モデルのポートの比エンタルピー</a:t>
            </a:r>
            <a:r>
              <a:rPr lang="en-US" altLang="ja-JP" dirty="0"/>
              <a:t>h</a:t>
            </a:r>
            <a:r>
              <a:rPr lang="en-US" altLang="ja-JP" baseline="-25000" dirty="0"/>
              <a:t>2</a:t>
            </a:r>
            <a:r>
              <a:rPr lang="ja-JP" altLang="en-US" dirty="0"/>
              <a:t>は、河口より上流側</a:t>
            </a:r>
            <a:r>
              <a:rPr lang="en-US" altLang="ja-JP" dirty="0"/>
              <a:t>(</a:t>
            </a:r>
            <a:r>
              <a:rPr lang="ja-JP" altLang="en-US" dirty="0"/>
              <a:t>海</a:t>
            </a:r>
            <a:r>
              <a:rPr lang="en-US" altLang="ja-JP" dirty="0"/>
              <a:t>)</a:t>
            </a:r>
            <a:r>
              <a:rPr lang="ja-JP" altLang="en-US" dirty="0"/>
              <a:t>の比エンタルピー</a:t>
            </a:r>
            <a:r>
              <a:rPr lang="en-US" altLang="ja-JP" dirty="0" err="1"/>
              <a:t>h</a:t>
            </a:r>
            <a:r>
              <a:rPr lang="en-US" altLang="ja-JP" baseline="-25000" dirty="0" err="1"/>
              <a:t>c</a:t>
            </a:r>
            <a:r>
              <a:rPr lang="ja-JP" altLang="en-US" dirty="0"/>
              <a:t>を仮定することで計算できます。</a:t>
            </a:r>
            <a:r>
              <a:rPr lang="en-US" altLang="ja-JP" dirty="0"/>
              <a:t> </a:t>
            </a:r>
            <a:r>
              <a:rPr lang="en-US" altLang="ja-JP" dirty="0" err="1"/>
              <a:t>h</a:t>
            </a:r>
            <a:r>
              <a:rPr lang="en-US" altLang="ja-JP" baseline="-25000" dirty="0" err="1"/>
              <a:t>c</a:t>
            </a:r>
            <a:r>
              <a:rPr lang="ja-JP" altLang="en-US" dirty="0"/>
              <a:t>は河口モデルの内部に定義します。</a:t>
            </a:r>
            <a:endParaRPr lang="en-US" altLang="ja-JP" dirty="0"/>
          </a:p>
        </p:txBody>
      </p:sp>
      <p:sp>
        <p:nvSpPr>
          <p:cNvPr id="11" name="四角形: 角を丸くする 10">
            <a:extLst>
              <a:ext uri="{FF2B5EF4-FFF2-40B4-BE49-F238E27FC236}">
                <a16:creationId xmlns:a16="http://schemas.microsoft.com/office/drawing/2014/main" id="{5B72D429-6537-4A17-A200-1D25CC274C7C}"/>
              </a:ext>
            </a:extLst>
          </p:cNvPr>
          <p:cNvSpPr/>
          <p:nvPr/>
        </p:nvSpPr>
        <p:spPr>
          <a:xfrm>
            <a:off x="1368079" y="5310146"/>
            <a:ext cx="9217154" cy="105403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stream</a:t>
            </a:r>
            <a:r>
              <a:rPr lang="ja-JP" altLang="en-US" sz="2400" b="1" dirty="0">
                <a:solidFill>
                  <a:schemeClr val="tx1"/>
                </a:solidFill>
              </a:rPr>
              <a:t>変数は上流側の値を定義することで逆流も計算可能です。</a:t>
            </a:r>
          </a:p>
        </p:txBody>
      </p:sp>
      <p:sp>
        <p:nvSpPr>
          <p:cNvPr id="79" name="テキスト ボックス 78">
            <a:extLst>
              <a:ext uri="{FF2B5EF4-FFF2-40B4-BE49-F238E27FC236}">
                <a16:creationId xmlns:a16="http://schemas.microsoft.com/office/drawing/2014/main" id="{7861C077-4FFD-4A22-90C5-51EFA0640EAA}"/>
              </a:ext>
            </a:extLst>
          </p:cNvPr>
          <p:cNvSpPr txBox="1"/>
          <p:nvPr/>
        </p:nvSpPr>
        <p:spPr>
          <a:xfrm>
            <a:off x="6782313" y="2957022"/>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80" name="テキスト ボックス 79">
            <a:extLst>
              <a:ext uri="{FF2B5EF4-FFF2-40B4-BE49-F238E27FC236}">
                <a16:creationId xmlns:a16="http://schemas.microsoft.com/office/drawing/2014/main" id="{16588472-B76A-461F-8F88-A55327C10639}"/>
              </a:ext>
            </a:extLst>
          </p:cNvPr>
          <p:cNvSpPr txBox="1"/>
          <p:nvPr/>
        </p:nvSpPr>
        <p:spPr>
          <a:xfrm>
            <a:off x="7417448" y="2985470"/>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grpSp>
        <p:nvGrpSpPr>
          <p:cNvPr id="81" name="グループ化 80">
            <a:extLst>
              <a:ext uri="{FF2B5EF4-FFF2-40B4-BE49-F238E27FC236}">
                <a16:creationId xmlns:a16="http://schemas.microsoft.com/office/drawing/2014/main" id="{DB225E4F-9299-45BE-9814-8835CBC390C1}"/>
              </a:ext>
            </a:extLst>
          </p:cNvPr>
          <p:cNvGrpSpPr/>
          <p:nvPr/>
        </p:nvGrpSpPr>
        <p:grpSpPr>
          <a:xfrm>
            <a:off x="5737246" y="3494988"/>
            <a:ext cx="1120278" cy="1105686"/>
            <a:chOff x="648933" y="3905747"/>
            <a:chExt cx="1120278" cy="1105686"/>
          </a:xfrm>
          <a:solidFill>
            <a:srgbClr val="99CCFF"/>
          </a:solidFill>
        </p:grpSpPr>
        <p:sp>
          <p:nvSpPr>
            <p:cNvPr id="82" name="正方形/長方形 81">
              <a:extLst>
                <a:ext uri="{FF2B5EF4-FFF2-40B4-BE49-F238E27FC236}">
                  <a16:creationId xmlns:a16="http://schemas.microsoft.com/office/drawing/2014/main" id="{50BA13AA-9F0D-4495-B1B8-7C30DC42BB4E}"/>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83" name="楕円 82">
              <a:extLst>
                <a:ext uri="{FF2B5EF4-FFF2-40B4-BE49-F238E27FC236}">
                  <a16:creationId xmlns:a16="http://schemas.microsoft.com/office/drawing/2014/main" id="{39787E08-D7B2-46C2-A6E3-39458DE3DCCB}"/>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38065F14-1B6F-46DD-9C7E-D4C79F38BB99}"/>
              </a:ext>
            </a:extLst>
          </p:cNvPr>
          <p:cNvGrpSpPr/>
          <p:nvPr/>
        </p:nvGrpSpPr>
        <p:grpSpPr>
          <a:xfrm flipH="1">
            <a:off x="7804620" y="3498446"/>
            <a:ext cx="1161414" cy="1105686"/>
            <a:chOff x="460725" y="3905747"/>
            <a:chExt cx="1308486" cy="1105686"/>
          </a:xfrm>
          <a:solidFill>
            <a:srgbClr val="99CCFF"/>
          </a:solidFill>
        </p:grpSpPr>
        <p:sp>
          <p:nvSpPr>
            <p:cNvPr id="85" name="正方形/長方形 84">
              <a:extLst>
                <a:ext uri="{FF2B5EF4-FFF2-40B4-BE49-F238E27FC236}">
                  <a16:creationId xmlns:a16="http://schemas.microsoft.com/office/drawing/2014/main" id="{D15A4A1C-4671-455E-BB60-7B906632C142}"/>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86" name="楕円 85">
              <a:extLst>
                <a:ext uri="{FF2B5EF4-FFF2-40B4-BE49-F238E27FC236}">
                  <a16:creationId xmlns:a16="http://schemas.microsoft.com/office/drawing/2014/main" id="{569EEACC-8924-49F4-A3E4-0B793CE7FDFA}"/>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87" name="直線コネクタ 86">
            <a:extLst>
              <a:ext uri="{FF2B5EF4-FFF2-40B4-BE49-F238E27FC236}">
                <a16:creationId xmlns:a16="http://schemas.microsoft.com/office/drawing/2014/main" id="{02ECB557-9E97-4125-8C4E-E103CEF8463F}"/>
              </a:ext>
            </a:extLst>
          </p:cNvPr>
          <p:cNvCxnSpPr>
            <a:stCxn id="83" idx="6"/>
            <a:endCxn id="86" idx="6"/>
          </p:cNvCxnSpPr>
          <p:nvPr/>
        </p:nvCxnSpPr>
        <p:spPr>
          <a:xfrm>
            <a:off x="6857524" y="4043816"/>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矢印: 右 87">
            <a:extLst>
              <a:ext uri="{FF2B5EF4-FFF2-40B4-BE49-F238E27FC236}">
                <a16:creationId xmlns:a16="http://schemas.microsoft.com/office/drawing/2014/main" id="{5B26A903-0949-4479-B3FB-32953037B0A1}"/>
              </a:ext>
            </a:extLst>
          </p:cNvPr>
          <p:cNvSpPr/>
          <p:nvPr/>
        </p:nvSpPr>
        <p:spPr>
          <a:xfrm rot="10800000">
            <a:off x="6999872" y="4169322"/>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17FCBF5-6CFB-4C8E-9EA6-4582A8F858F1}"/>
              </a:ext>
            </a:extLst>
          </p:cNvPr>
          <p:cNvSpPr txBox="1"/>
          <p:nvPr/>
        </p:nvSpPr>
        <p:spPr>
          <a:xfrm>
            <a:off x="8136794" y="3527890"/>
            <a:ext cx="595035" cy="338554"/>
          </a:xfrm>
          <a:prstGeom prst="rect">
            <a:avLst/>
          </a:prstGeom>
          <a:noFill/>
        </p:spPr>
        <p:txBody>
          <a:bodyPr wrap="none" rtlCol="0">
            <a:spAutoFit/>
          </a:bodyPr>
          <a:lstStyle/>
          <a:p>
            <a:r>
              <a:rPr kumimoji="1" lang="ja-JP" altLang="en-US" sz="1600" dirty="0">
                <a:solidFill>
                  <a:schemeClr val="tx1"/>
                </a:solidFill>
              </a:rPr>
              <a:t>河口</a:t>
            </a:r>
          </a:p>
        </p:txBody>
      </p:sp>
      <p:sp>
        <p:nvSpPr>
          <p:cNvPr id="91" name="テキスト ボックス 90">
            <a:extLst>
              <a:ext uri="{FF2B5EF4-FFF2-40B4-BE49-F238E27FC236}">
                <a16:creationId xmlns:a16="http://schemas.microsoft.com/office/drawing/2014/main" id="{C8136DFE-59B7-4BD0-9D90-09415A664C07}"/>
              </a:ext>
            </a:extLst>
          </p:cNvPr>
          <p:cNvSpPr txBox="1"/>
          <p:nvPr/>
        </p:nvSpPr>
        <p:spPr>
          <a:xfrm>
            <a:off x="8377088" y="3877851"/>
            <a:ext cx="373820" cy="338554"/>
          </a:xfrm>
          <a:prstGeom prst="rect">
            <a:avLst/>
          </a:prstGeom>
          <a:noFill/>
        </p:spPr>
        <p:txBody>
          <a:bodyPr wrap="none" rtlCol="0">
            <a:spAutoFit/>
          </a:bodyPr>
          <a:lstStyle/>
          <a:p>
            <a:pPr algn="l"/>
            <a:r>
              <a:rPr lang="en-US" altLang="ja-JP" sz="1600" dirty="0" err="1"/>
              <a:t>h</a:t>
            </a:r>
            <a:r>
              <a:rPr lang="en-US" altLang="ja-JP" sz="1600" baseline="-25000" dirty="0" err="1"/>
              <a:t>c</a:t>
            </a:r>
            <a:endParaRPr kumimoji="1" lang="ja-JP" altLang="en-US" sz="1600" baseline="-25000" dirty="0"/>
          </a:p>
        </p:txBody>
      </p:sp>
      <p:cxnSp>
        <p:nvCxnSpPr>
          <p:cNvPr id="17" name="直線矢印コネクタ 16">
            <a:extLst>
              <a:ext uri="{FF2B5EF4-FFF2-40B4-BE49-F238E27FC236}">
                <a16:creationId xmlns:a16="http://schemas.microsoft.com/office/drawing/2014/main" id="{FC9CDA8C-C099-4F51-88A8-41BADF69CDBA}"/>
              </a:ext>
            </a:extLst>
          </p:cNvPr>
          <p:cNvCxnSpPr>
            <a:cxnSpLocks/>
            <a:stCxn id="91" idx="1"/>
            <a:endCxn id="86" idx="2"/>
          </p:cNvCxnSpPr>
          <p:nvPr/>
        </p:nvCxnSpPr>
        <p:spPr>
          <a:xfrm flipH="1">
            <a:off x="8027419" y="4047128"/>
            <a:ext cx="349669" cy="14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id="{1F55C88A-DD65-43BE-812C-7F80F84F6CAA}"/>
              </a:ext>
            </a:extLst>
          </p:cNvPr>
          <p:cNvGrpSpPr/>
          <p:nvPr/>
        </p:nvGrpSpPr>
        <p:grpSpPr>
          <a:xfrm>
            <a:off x="1324420" y="3036738"/>
            <a:ext cx="3822952" cy="1742157"/>
            <a:chOff x="1383821" y="1958543"/>
            <a:chExt cx="2158383" cy="983597"/>
          </a:xfrm>
        </p:grpSpPr>
        <p:pic>
          <p:nvPicPr>
            <p:cNvPr id="102" name="Picture 2" descr="水の循環のイラスト | かわいいフリー素材集 いらすとや">
              <a:extLst>
                <a:ext uri="{FF2B5EF4-FFF2-40B4-BE49-F238E27FC236}">
                  <a16:creationId xmlns:a16="http://schemas.microsoft.com/office/drawing/2014/main" id="{BA6B8A25-A9AB-46D4-BD36-CF5B8A0D40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03"/>
            <a:stretch/>
          </p:blipFill>
          <p:spPr bwMode="auto">
            <a:xfrm flipH="1">
              <a:off x="1383821" y="1958543"/>
              <a:ext cx="2158383" cy="975615"/>
            </a:xfrm>
            <a:prstGeom prst="rect">
              <a:avLst/>
            </a:prstGeom>
            <a:noFill/>
            <a:extLst>
              <a:ext uri="{909E8E84-426E-40DD-AFC4-6F175D3DCCD1}">
                <a14:hiddenFill xmlns:a14="http://schemas.microsoft.com/office/drawing/2010/main">
                  <a:solidFill>
                    <a:srgbClr val="FFFFFF"/>
                  </a:solidFill>
                </a14:hiddenFill>
              </a:ext>
            </a:extLst>
          </p:spPr>
        </p:pic>
        <p:sp>
          <p:nvSpPr>
            <p:cNvPr id="103" name="テキスト ボックス 102">
              <a:extLst>
                <a:ext uri="{FF2B5EF4-FFF2-40B4-BE49-F238E27FC236}">
                  <a16:creationId xmlns:a16="http://schemas.microsoft.com/office/drawing/2014/main" id="{82F183FC-2C07-4394-8262-70940F07C861}"/>
                </a:ext>
              </a:extLst>
            </p:cNvPr>
            <p:cNvSpPr txBox="1"/>
            <p:nvPr/>
          </p:nvSpPr>
          <p:spPr>
            <a:xfrm flipH="1">
              <a:off x="1709422" y="2045774"/>
              <a:ext cx="335948" cy="191143"/>
            </a:xfrm>
            <a:prstGeom prst="rect">
              <a:avLst/>
            </a:prstGeom>
            <a:solidFill>
              <a:schemeClr val="accent6">
                <a:lumMod val="40000"/>
                <a:lumOff val="60000"/>
              </a:schemeClr>
            </a:solidFill>
          </p:spPr>
          <p:txBody>
            <a:bodyPr wrap="none" rtlCol="0">
              <a:spAutoFit/>
            </a:bodyPr>
            <a:lstStyle/>
            <a:p>
              <a:pPr algn="l"/>
              <a:r>
                <a:rPr kumimoji="1" lang="ja-JP" altLang="en-US" sz="1600" dirty="0"/>
                <a:t>山頂</a:t>
              </a:r>
            </a:p>
          </p:txBody>
        </p:sp>
        <p:sp>
          <p:nvSpPr>
            <p:cNvPr id="104" name="テキスト ボックス 103">
              <a:extLst>
                <a:ext uri="{FF2B5EF4-FFF2-40B4-BE49-F238E27FC236}">
                  <a16:creationId xmlns:a16="http://schemas.microsoft.com/office/drawing/2014/main" id="{92024A76-78B6-4380-A414-3608CE952A05}"/>
                </a:ext>
              </a:extLst>
            </p:cNvPr>
            <p:cNvSpPr txBox="1"/>
            <p:nvPr/>
          </p:nvSpPr>
          <p:spPr>
            <a:xfrm flipH="1">
              <a:off x="2774774" y="2750997"/>
              <a:ext cx="335948" cy="191143"/>
            </a:xfrm>
            <a:prstGeom prst="rect">
              <a:avLst/>
            </a:prstGeom>
            <a:solidFill>
              <a:schemeClr val="accent5">
                <a:lumMod val="20000"/>
                <a:lumOff val="80000"/>
              </a:schemeClr>
            </a:solidFill>
          </p:spPr>
          <p:txBody>
            <a:bodyPr wrap="none" rtlCol="0">
              <a:spAutoFit/>
            </a:bodyPr>
            <a:lstStyle/>
            <a:p>
              <a:pPr algn="l"/>
              <a:r>
                <a:rPr kumimoji="1" lang="ja-JP" altLang="en-US" sz="1600" dirty="0"/>
                <a:t>河口</a:t>
              </a:r>
            </a:p>
          </p:txBody>
        </p:sp>
        <p:sp>
          <p:nvSpPr>
            <p:cNvPr id="105" name="矢印: 右 104">
              <a:extLst>
                <a:ext uri="{FF2B5EF4-FFF2-40B4-BE49-F238E27FC236}">
                  <a16:creationId xmlns:a16="http://schemas.microsoft.com/office/drawing/2014/main" id="{3386937A-120E-41F6-95E5-E38884725500}"/>
                </a:ext>
              </a:extLst>
            </p:cNvPr>
            <p:cNvSpPr/>
            <p:nvPr/>
          </p:nvSpPr>
          <p:spPr>
            <a:xfrm rot="20244314" flipV="1">
              <a:off x="2000925" y="2398580"/>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矢印: 右 105">
              <a:extLst>
                <a:ext uri="{FF2B5EF4-FFF2-40B4-BE49-F238E27FC236}">
                  <a16:creationId xmlns:a16="http://schemas.microsoft.com/office/drawing/2014/main" id="{892FCEB2-D46A-44B9-A53C-F2B172B8E1A3}"/>
                </a:ext>
              </a:extLst>
            </p:cNvPr>
            <p:cNvSpPr/>
            <p:nvPr/>
          </p:nvSpPr>
          <p:spPr>
            <a:xfrm rot="12226356" flipV="1">
              <a:off x="2083161" y="2645736"/>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矢印: 右 106">
              <a:extLst>
                <a:ext uri="{FF2B5EF4-FFF2-40B4-BE49-F238E27FC236}">
                  <a16:creationId xmlns:a16="http://schemas.microsoft.com/office/drawing/2014/main" id="{F2EBD512-DB5A-4919-8B0A-D2428CD8F8BF}"/>
                </a:ext>
              </a:extLst>
            </p:cNvPr>
            <p:cNvSpPr/>
            <p:nvPr/>
          </p:nvSpPr>
          <p:spPr>
            <a:xfrm rot="13951575" flipV="1">
              <a:off x="2069915" y="222711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8" name="楕円 107">
              <a:extLst>
                <a:ext uri="{FF2B5EF4-FFF2-40B4-BE49-F238E27FC236}">
                  <a16:creationId xmlns:a16="http://schemas.microsoft.com/office/drawing/2014/main" id="{D14092B2-0881-470D-8FBB-490EADFD2469}"/>
                </a:ext>
              </a:extLst>
            </p:cNvPr>
            <p:cNvSpPr/>
            <p:nvPr/>
          </p:nvSpPr>
          <p:spPr>
            <a:xfrm>
              <a:off x="2719879" y="2813500"/>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楕円 108">
              <a:extLst>
                <a:ext uri="{FF2B5EF4-FFF2-40B4-BE49-F238E27FC236}">
                  <a16:creationId xmlns:a16="http://schemas.microsoft.com/office/drawing/2014/main" id="{C33362FC-2F76-48C9-BF5A-8797462F1497}"/>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sp>
        <p:nvSpPr>
          <p:cNvPr id="20" name="テキスト ボックス 19">
            <a:extLst>
              <a:ext uri="{FF2B5EF4-FFF2-40B4-BE49-F238E27FC236}">
                <a16:creationId xmlns:a16="http://schemas.microsoft.com/office/drawing/2014/main" id="{0D49E636-B22C-4D67-8C17-33EB378CC629}"/>
              </a:ext>
            </a:extLst>
          </p:cNvPr>
          <p:cNvSpPr txBox="1"/>
          <p:nvPr/>
        </p:nvSpPr>
        <p:spPr>
          <a:xfrm>
            <a:off x="9141822" y="3709835"/>
            <a:ext cx="2836033" cy="738664"/>
          </a:xfrm>
          <a:prstGeom prst="rect">
            <a:avLst/>
          </a:prstGeom>
          <a:noFill/>
        </p:spPr>
        <p:txBody>
          <a:bodyPr wrap="none" rtlCol="0">
            <a:spAutoFit/>
          </a:bodyPr>
          <a:lstStyle/>
          <a:p>
            <a:pPr algn="l"/>
            <a:r>
              <a:rPr kumimoji="1" lang="ja-JP" altLang="en-US" sz="1400" dirty="0"/>
              <a:t>逆流</a:t>
            </a:r>
            <a:r>
              <a:rPr kumimoji="1" lang="en-US" altLang="ja-JP" sz="1400" dirty="0"/>
              <a:t>(</a:t>
            </a:r>
            <a:r>
              <a:rPr kumimoji="1" lang="ja-JP" altLang="en-US" sz="1400" dirty="0"/>
              <a:t>河口→山頂への流れ</a:t>
            </a:r>
            <a:r>
              <a:rPr kumimoji="1" lang="en-US" altLang="ja-JP" sz="1400" dirty="0"/>
              <a:t>)</a:t>
            </a:r>
            <a:r>
              <a:rPr kumimoji="1" lang="ja-JP" altLang="en-US" sz="1400" dirty="0"/>
              <a:t>の場合</a:t>
            </a:r>
            <a:endParaRPr kumimoji="1" lang="en-US" altLang="ja-JP" sz="1400" dirty="0"/>
          </a:p>
          <a:p>
            <a:pPr algn="l"/>
            <a:r>
              <a:rPr lang="en-US" altLang="ja-JP" sz="1400" dirty="0"/>
              <a:t>h2</a:t>
            </a:r>
            <a:r>
              <a:rPr lang="ja-JP" altLang="en-US" sz="1400" dirty="0"/>
              <a:t>の計算式は次式となる。</a:t>
            </a:r>
            <a:endParaRPr kumimoji="1" lang="en-US" altLang="ja-JP" sz="1400" dirty="0"/>
          </a:p>
          <a:p>
            <a:pPr algn="ctr"/>
            <a:r>
              <a:rPr lang="en-US" altLang="ja-JP" sz="1400" dirty="0"/>
              <a:t>h</a:t>
            </a:r>
            <a:r>
              <a:rPr lang="en-US" altLang="ja-JP" sz="1400" baseline="-25000" dirty="0"/>
              <a:t>2</a:t>
            </a:r>
            <a:r>
              <a:rPr lang="en-US" altLang="ja-JP" sz="1400" dirty="0"/>
              <a:t> = </a:t>
            </a:r>
            <a:r>
              <a:rPr lang="en-US" altLang="ja-JP" sz="1400" dirty="0" err="1"/>
              <a:t>h</a:t>
            </a:r>
            <a:r>
              <a:rPr lang="en-US" altLang="ja-JP" sz="1400" baseline="-25000" dirty="0" err="1"/>
              <a:t>c</a:t>
            </a:r>
            <a:endParaRPr kumimoji="1" lang="ja-JP" altLang="en-US" sz="1400" baseline="-25000" dirty="0"/>
          </a:p>
        </p:txBody>
      </p:sp>
    </p:spTree>
    <p:extLst>
      <p:ext uri="{BB962C8B-B14F-4D97-AF65-F5344CB8AC3E}">
        <p14:creationId xmlns:p14="http://schemas.microsoft.com/office/powerpoint/2010/main" val="69043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逆流を考慮した計算式</a:t>
            </a:r>
            <a:endParaRPr lang="en-US" altLang="ja-JP" dirty="0"/>
          </a:p>
        </p:txBody>
      </p: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逆流した場合にも対応できるように計算式を考えてみましょう。</a:t>
            </a:r>
            <a:endParaRPr kumimoji="1" lang="en-US" altLang="ja-JP" sz="2400" dirty="0"/>
          </a:p>
          <a:p>
            <a:r>
              <a:rPr kumimoji="1" lang="ja-JP" altLang="en-US" sz="2400" dirty="0"/>
              <a:t>河口のポートの比エンタルピー</a:t>
            </a:r>
            <a:r>
              <a:rPr kumimoji="1" lang="en-US" altLang="ja-JP" sz="2400" dirty="0"/>
              <a:t>h</a:t>
            </a:r>
            <a:r>
              <a:rPr kumimoji="1" lang="en-US" altLang="ja-JP" sz="2400" baseline="-25000" dirty="0"/>
              <a:t>2</a:t>
            </a:r>
            <a:r>
              <a:rPr kumimoji="1" lang="ja-JP" altLang="en-US" sz="2400" dirty="0"/>
              <a:t>の計算式は次のように場合分けが必要です。</a:t>
            </a:r>
            <a:endParaRPr kumimoji="1" lang="en-US" altLang="ja-JP" sz="2400" dirty="0"/>
          </a:p>
        </p:txBody>
      </p:sp>
      <p:grpSp>
        <p:nvGrpSpPr>
          <p:cNvPr id="17" name="グループ化 16">
            <a:extLst>
              <a:ext uri="{FF2B5EF4-FFF2-40B4-BE49-F238E27FC236}">
                <a16:creationId xmlns:a16="http://schemas.microsoft.com/office/drawing/2014/main" id="{37BA0A57-D23E-41D0-9B92-A4576BA5508D}"/>
              </a:ext>
            </a:extLst>
          </p:cNvPr>
          <p:cNvGrpSpPr/>
          <p:nvPr/>
        </p:nvGrpSpPr>
        <p:grpSpPr>
          <a:xfrm>
            <a:off x="563277" y="2263607"/>
            <a:ext cx="7391748" cy="1547540"/>
            <a:chOff x="958208" y="2935490"/>
            <a:chExt cx="11401752" cy="2387077"/>
          </a:xfrm>
        </p:grpSpPr>
        <p:sp>
          <p:nvSpPr>
            <p:cNvPr id="43" name="正方形/長方形 42">
              <a:extLst>
                <a:ext uri="{FF2B5EF4-FFF2-40B4-BE49-F238E27FC236}">
                  <a16:creationId xmlns:a16="http://schemas.microsoft.com/office/drawing/2014/main" id="{BE85790C-05EE-46B2-9D64-6DA32E48E7BF}"/>
                </a:ext>
              </a:extLst>
            </p:cNvPr>
            <p:cNvSpPr/>
            <p:nvPr/>
          </p:nvSpPr>
          <p:spPr>
            <a:xfrm>
              <a:off x="958208" y="2935490"/>
              <a:ext cx="11401752"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2985195" y="3051953"/>
              <a:ext cx="6973673" cy="2270614"/>
              <a:chOff x="3027837" y="2835776"/>
              <a:chExt cx="6973673" cy="2270614"/>
            </a:xfrm>
          </p:grpSpPr>
          <p:sp>
            <p:nvSpPr>
              <p:cNvPr id="8" name="左中かっこ 7">
                <a:extLst>
                  <a:ext uri="{FF2B5EF4-FFF2-40B4-BE49-F238E27FC236}">
                    <a16:creationId xmlns:a16="http://schemas.microsoft.com/office/drawing/2014/main" id="{6E1D6A77-B1C2-4EC2-849C-C20BA4938BCA}"/>
                  </a:ext>
                </a:extLst>
              </p:cNvPr>
              <p:cNvSpPr/>
              <p:nvPr/>
            </p:nvSpPr>
            <p:spPr>
              <a:xfrm>
                <a:off x="3027837" y="3002959"/>
                <a:ext cx="429890" cy="1760454"/>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09897F0-AAB9-4B10-AAED-34631B3CEF2E}"/>
                      </a:ext>
                    </a:extLst>
                  </p:cNvPr>
                  <p:cNvSpPr txBox="1"/>
                  <p:nvPr/>
                </p:nvSpPr>
                <p:spPr>
                  <a:xfrm>
                    <a:off x="3565419" y="2835776"/>
                    <a:ext cx="2443748" cy="9332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60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A09897F0-AAB9-4B10-AAED-34631B3CEF2E}"/>
                      </a:ext>
                    </a:extLst>
                  </p:cNvPr>
                  <p:cNvSpPr txBox="1">
                    <a:spLocks noRot="1" noChangeAspect="1" noMove="1" noResize="1" noEditPoints="1" noAdjustHandles="1" noChangeArrowheads="1" noChangeShapeType="1" noTextEdit="1"/>
                  </p:cNvSpPr>
                  <p:nvPr/>
                </p:nvSpPr>
                <p:spPr>
                  <a:xfrm>
                    <a:off x="3565419" y="2835776"/>
                    <a:ext cx="2443748" cy="933268"/>
                  </a:xfrm>
                  <a:prstGeom prst="rect">
                    <a:avLst/>
                  </a:prstGeom>
                  <a:blipFill>
                    <a:blip r:embed="rId2"/>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2F5E699-FF5D-4F9A-B335-34E1FADB358B}"/>
                  </a:ext>
                </a:extLst>
              </p:cNvPr>
              <p:cNvSpPr txBox="1"/>
              <p:nvPr/>
            </p:nvSpPr>
            <p:spPr>
              <a:xfrm>
                <a:off x="6078641" y="3097674"/>
                <a:ext cx="3922869" cy="400110"/>
              </a:xfrm>
              <a:prstGeom prst="rect">
                <a:avLst/>
              </a:prstGeom>
              <a:noFill/>
            </p:spPr>
            <p:txBody>
              <a:bodyPr wrap="none" rtlCol="0">
                <a:spAutoFit/>
              </a:bodyPr>
              <a:lstStyle/>
              <a:p>
                <a:pPr algn="l"/>
                <a:r>
                  <a:rPr kumimoji="1" lang="en-US" altLang="ja-JP" sz="2000" dirty="0"/>
                  <a:t>(</a:t>
                </a:r>
                <a:r>
                  <a:rPr kumimoji="1" lang="ja-JP" altLang="en-US" sz="2000" dirty="0"/>
                  <a:t>山頂から流れてくる場合 </a:t>
                </a:r>
                <a:r>
                  <a:rPr kumimoji="1" lang="en-US" altLang="ja-JP" sz="2000" dirty="0"/>
                  <a:t>m</a:t>
                </a:r>
                <a:r>
                  <a:rPr kumimoji="1" lang="en-US" altLang="ja-JP" sz="2000" baseline="-25000" dirty="0"/>
                  <a:t>2</a:t>
                </a:r>
                <a:r>
                  <a:rPr kumimoji="1" lang="en-US" altLang="ja-JP" sz="2000" dirty="0"/>
                  <a:t>&gt;0)</a:t>
                </a:r>
                <a:endParaRPr kumimoji="1" lang="ja-JP" altLang="en-US" sz="20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6078640" y="4504563"/>
                <a:ext cx="3922869" cy="400110"/>
              </a:xfrm>
              <a:prstGeom prst="rect">
                <a:avLst/>
              </a:prstGeom>
              <a:noFill/>
            </p:spPr>
            <p:txBody>
              <a:bodyPr wrap="none" rtlCol="0">
                <a:spAutoFit/>
              </a:bodyPr>
              <a:lstStyle/>
              <a:p>
                <a:pPr algn="l"/>
                <a:r>
                  <a:rPr kumimoji="1" lang="en-US" altLang="ja-JP" sz="2000" dirty="0"/>
                  <a:t>(</a:t>
                </a:r>
                <a:r>
                  <a:rPr kumimoji="1" lang="ja-JP" altLang="en-US" sz="2000" dirty="0"/>
                  <a:t>河口から流れてくる場合 </a:t>
                </a:r>
                <a:r>
                  <a:rPr kumimoji="1" lang="en-US" altLang="ja-JP" sz="2000" dirty="0"/>
                  <a:t>m</a:t>
                </a:r>
                <a:r>
                  <a:rPr kumimoji="1" lang="en-US" altLang="ja-JP" sz="2000" baseline="-25000" dirty="0"/>
                  <a:t>2</a:t>
                </a:r>
                <a:r>
                  <a:rPr kumimoji="1" lang="en-US" altLang="ja-JP" sz="2000" dirty="0"/>
                  <a:t>&lt;0)</a:t>
                </a:r>
                <a:endParaRPr kumimoji="1" lang="ja-JP" altLang="en-US" sz="2000" baseline="-25000"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9AD509DB-37BB-4663-95F6-A205B57656D6}"/>
                      </a:ext>
                    </a:extLst>
                  </p:cNvPr>
                  <p:cNvSpPr txBox="1"/>
                  <p:nvPr/>
                </p:nvSpPr>
                <p:spPr>
                  <a:xfrm>
                    <a:off x="3561054" y="4394273"/>
                    <a:ext cx="891628" cy="71211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h</m:t>
                              </m:r>
                            </m:e>
                            <m:sub>
                              <m:r>
                                <a:rPr lang="en-US" altLang="ja-JP" sz="2400" b="0" i="1" smtClean="0">
                                  <a:latin typeface="Cambria Math" panose="02040503050406030204" pitchFamily="18" charset="0"/>
                                </a:rPr>
                                <m:t>𝑐</m:t>
                              </m:r>
                            </m:sub>
                          </m:sSub>
                        </m:oMath>
                      </m:oMathPara>
                    </a14:m>
                    <a:endParaRPr lang="ja-JP" altLang="en-US" sz="2400" dirty="0"/>
                  </a:p>
                </p:txBody>
              </p:sp>
            </mc:Choice>
            <mc:Fallback xmlns="">
              <p:sp>
                <p:nvSpPr>
                  <p:cNvPr id="78" name="テキスト ボックス 77">
                    <a:extLst>
                      <a:ext uri="{FF2B5EF4-FFF2-40B4-BE49-F238E27FC236}">
                        <a16:creationId xmlns:a16="http://schemas.microsoft.com/office/drawing/2014/main" id="{9AD509DB-37BB-4663-95F6-A205B57656D6}"/>
                      </a:ext>
                    </a:extLst>
                  </p:cNvPr>
                  <p:cNvSpPr txBox="1">
                    <a:spLocks noRot="1" noChangeAspect="1" noMove="1" noResize="1" noEditPoints="1" noAdjustHandles="1" noChangeArrowheads="1" noChangeShapeType="1" noTextEdit="1"/>
                  </p:cNvSpPr>
                  <p:nvPr/>
                </p:nvSpPr>
                <p:spPr>
                  <a:xfrm>
                    <a:off x="3561054" y="4394273"/>
                    <a:ext cx="891628" cy="712117"/>
                  </a:xfrm>
                  <a:prstGeom prst="rect">
                    <a:avLst/>
                  </a:prstGeom>
                  <a:blipFill>
                    <a:blip r:embed="rId3"/>
                    <a:stretch>
                      <a:fillRect l="-2128"/>
                    </a:stretch>
                  </a:blipFill>
                </p:spPr>
                <p:txBody>
                  <a:bodyPr/>
                  <a:lstStyle/>
                  <a:p>
                    <a:r>
                      <a:rPr lang="ja-JP" altLang="en-US">
                        <a:noFill/>
                      </a:rPr>
                      <a:t> </a:t>
                    </a:r>
                  </a:p>
                </p:txBody>
              </p:sp>
            </mc:Fallback>
          </mc:AlternateContent>
        </p:grpSp>
        <p:sp>
          <p:nvSpPr>
            <p:cNvPr id="49" name="テキスト ボックス 48">
              <a:extLst>
                <a:ext uri="{FF2B5EF4-FFF2-40B4-BE49-F238E27FC236}">
                  <a16:creationId xmlns:a16="http://schemas.microsoft.com/office/drawing/2014/main" id="{2962A9A4-CA82-4953-B18B-7E15E8013E86}"/>
                </a:ext>
              </a:extLst>
            </p:cNvPr>
            <p:cNvSpPr txBox="1"/>
            <p:nvPr/>
          </p:nvSpPr>
          <p:spPr>
            <a:xfrm>
              <a:off x="2039392" y="3568508"/>
              <a:ext cx="527708" cy="646331"/>
            </a:xfrm>
            <a:prstGeom prst="rect">
              <a:avLst/>
            </a:prstGeom>
            <a:noFill/>
          </p:spPr>
          <p:txBody>
            <a:bodyPr wrap="none" rtlCol="0">
              <a:spAutoFit/>
            </a:bodyPr>
            <a:lstStyle/>
            <a:p>
              <a:r>
                <a:rPr kumimoji="1" lang="en-US" altLang="ja-JP" sz="3600" b="1" dirty="0"/>
                <a:t>=</a:t>
              </a:r>
              <a:endParaRPr kumimoji="1" lang="ja-JP" altLang="en-US" sz="3600" b="1" dirty="0"/>
            </a:p>
          </p:txBody>
        </p:sp>
      </p:grpSp>
      <p:sp>
        <p:nvSpPr>
          <p:cNvPr id="61" name="テキスト ボックス 60">
            <a:extLst>
              <a:ext uri="{FF2B5EF4-FFF2-40B4-BE49-F238E27FC236}">
                <a16:creationId xmlns:a16="http://schemas.microsoft.com/office/drawing/2014/main" id="{F00FE1FE-FB14-486E-8D62-E8899B741DD1}"/>
              </a:ext>
            </a:extLst>
          </p:cNvPr>
          <p:cNvSpPr txBox="1"/>
          <p:nvPr/>
        </p:nvSpPr>
        <p:spPr>
          <a:xfrm>
            <a:off x="9426559" y="1877445"/>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62" name="テキスト ボックス 61">
            <a:extLst>
              <a:ext uri="{FF2B5EF4-FFF2-40B4-BE49-F238E27FC236}">
                <a16:creationId xmlns:a16="http://schemas.microsoft.com/office/drawing/2014/main" id="{CC1953C1-E14B-412C-9009-A6EBFEE0B023}"/>
              </a:ext>
            </a:extLst>
          </p:cNvPr>
          <p:cNvSpPr txBox="1"/>
          <p:nvPr/>
        </p:nvSpPr>
        <p:spPr>
          <a:xfrm>
            <a:off x="10061694" y="1905893"/>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63" name="グループ化 62">
            <a:extLst>
              <a:ext uri="{FF2B5EF4-FFF2-40B4-BE49-F238E27FC236}">
                <a16:creationId xmlns:a16="http://schemas.microsoft.com/office/drawing/2014/main" id="{27516995-8B7F-4DB3-9705-03C6FD31448D}"/>
              </a:ext>
            </a:extLst>
          </p:cNvPr>
          <p:cNvGrpSpPr/>
          <p:nvPr/>
        </p:nvGrpSpPr>
        <p:grpSpPr>
          <a:xfrm>
            <a:off x="8381492" y="2415411"/>
            <a:ext cx="1120278" cy="1105686"/>
            <a:chOff x="648933" y="3905747"/>
            <a:chExt cx="1120278" cy="1105686"/>
          </a:xfrm>
          <a:solidFill>
            <a:srgbClr val="99CCFF"/>
          </a:solidFill>
        </p:grpSpPr>
        <p:sp>
          <p:nvSpPr>
            <p:cNvPr id="64" name="正方形/長方形 63">
              <a:extLst>
                <a:ext uri="{FF2B5EF4-FFF2-40B4-BE49-F238E27FC236}">
                  <a16:creationId xmlns:a16="http://schemas.microsoft.com/office/drawing/2014/main" id="{E8B53CD1-854A-4600-A4A6-D5CCE84DCD1A}"/>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65" name="楕円 64">
              <a:extLst>
                <a:ext uri="{FF2B5EF4-FFF2-40B4-BE49-F238E27FC236}">
                  <a16:creationId xmlns:a16="http://schemas.microsoft.com/office/drawing/2014/main" id="{1C3E47B0-000B-454D-BB27-9B485D0F69D1}"/>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A5242C55-D1EA-43BB-9F7B-83FE3854343F}"/>
              </a:ext>
            </a:extLst>
          </p:cNvPr>
          <p:cNvGrpSpPr/>
          <p:nvPr/>
        </p:nvGrpSpPr>
        <p:grpSpPr>
          <a:xfrm flipH="1">
            <a:off x="10448866" y="2418869"/>
            <a:ext cx="1161414" cy="1105686"/>
            <a:chOff x="460725" y="3905747"/>
            <a:chExt cx="1308486" cy="1105686"/>
          </a:xfrm>
          <a:solidFill>
            <a:srgbClr val="99CCFF"/>
          </a:solidFill>
        </p:grpSpPr>
        <p:sp>
          <p:nvSpPr>
            <p:cNvPr id="67" name="正方形/長方形 66">
              <a:extLst>
                <a:ext uri="{FF2B5EF4-FFF2-40B4-BE49-F238E27FC236}">
                  <a16:creationId xmlns:a16="http://schemas.microsoft.com/office/drawing/2014/main" id="{12F243B8-F400-444E-B154-8E0AFB3645F3}"/>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68" name="楕円 67">
              <a:extLst>
                <a:ext uri="{FF2B5EF4-FFF2-40B4-BE49-F238E27FC236}">
                  <a16:creationId xmlns:a16="http://schemas.microsoft.com/office/drawing/2014/main" id="{3CE02B51-0F88-4682-A764-A8717C74F722}"/>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69" name="直線コネクタ 68">
            <a:extLst>
              <a:ext uri="{FF2B5EF4-FFF2-40B4-BE49-F238E27FC236}">
                <a16:creationId xmlns:a16="http://schemas.microsoft.com/office/drawing/2014/main" id="{1D9F1A2C-5F09-46CB-B406-B40A2D89BF0C}"/>
              </a:ext>
            </a:extLst>
          </p:cNvPr>
          <p:cNvCxnSpPr>
            <a:stCxn id="65" idx="6"/>
            <a:endCxn id="68" idx="6"/>
          </p:cNvCxnSpPr>
          <p:nvPr/>
        </p:nvCxnSpPr>
        <p:spPr>
          <a:xfrm>
            <a:off x="9501770" y="2964239"/>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E59A40F-D53A-4A29-B4C8-3F7541B6B914}"/>
              </a:ext>
            </a:extLst>
          </p:cNvPr>
          <p:cNvSpPr txBox="1"/>
          <p:nvPr/>
        </p:nvSpPr>
        <p:spPr>
          <a:xfrm>
            <a:off x="10781040" y="2448313"/>
            <a:ext cx="595035" cy="338554"/>
          </a:xfrm>
          <a:prstGeom prst="rect">
            <a:avLst/>
          </a:prstGeom>
          <a:noFill/>
        </p:spPr>
        <p:txBody>
          <a:bodyPr wrap="none" rtlCol="0">
            <a:spAutoFit/>
          </a:bodyPr>
          <a:lstStyle/>
          <a:p>
            <a:r>
              <a:rPr kumimoji="1" lang="ja-JP" altLang="en-US" sz="1600" dirty="0">
                <a:solidFill>
                  <a:schemeClr val="tx1"/>
                </a:solidFill>
              </a:rPr>
              <a:t>河口</a:t>
            </a:r>
          </a:p>
        </p:txBody>
      </p:sp>
      <p:sp>
        <p:nvSpPr>
          <p:cNvPr id="72" name="テキスト ボックス 71">
            <a:extLst>
              <a:ext uri="{FF2B5EF4-FFF2-40B4-BE49-F238E27FC236}">
                <a16:creationId xmlns:a16="http://schemas.microsoft.com/office/drawing/2014/main" id="{CF358893-6EAE-420A-9CD0-48C335DC0BE2}"/>
              </a:ext>
            </a:extLst>
          </p:cNvPr>
          <p:cNvSpPr txBox="1"/>
          <p:nvPr/>
        </p:nvSpPr>
        <p:spPr>
          <a:xfrm>
            <a:off x="11021334" y="2798274"/>
            <a:ext cx="373820" cy="338554"/>
          </a:xfrm>
          <a:prstGeom prst="rect">
            <a:avLst/>
          </a:prstGeom>
          <a:noFill/>
        </p:spPr>
        <p:txBody>
          <a:bodyPr wrap="none" rtlCol="0">
            <a:spAutoFit/>
          </a:bodyPr>
          <a:lstStyle/>
          <a:p>
            <a:pPr algn="l"/>
            <a:r>
              <a:rPr lang="en-US" altLang="ja-JP" sz="1600" dirty="0" err="1"/>
              <a:t>h</a:t>
            </a:r>
            <a:r>
              <a:rPr lang="en-US" altLang="ja-JP" sz="1600" baseline="-25000" dirty="0" err="1"/>
              <a:t>c</a:t>
            </a:r>
            <a:endParaRPr kumimoji="1" lang="ja-JP" altLang="en-US" sz="1600" baseline="-25000" dirty="0"/>
          </a:p>
        </p:txBody>
      </p:sp>
      <p:cxnSp>
        <p:nvCxnSpPr>
          <p:cNvPr id="73" name="直線矢印コネクタ 72">
            <a:extLst>
              <a:ext uri="{FF2B5EF4-FFF2-40B4-BE49-F238E27FC236}">
                <a16:creationId xmlns:a16="http://schemas.microsoft.com/office/drawing/2014/main" id="{9B49220F-98B3-4045-8214-08A8AAB8F9EB}"/>
              </a:ext>
            </a:extLst>
          </p:cNvPr>
          <p:cNvCxnSpPr>
            <a:cxnSpLocks/>
            <a:stCxn id="72" idx="1"/>
            <a:endCxn id="68" idx="2"/>
          </p:cNvCxnSpPr>
          <p:nvPr/>
        </p:nvCxnSpPr>
        <p:spPr>
          <a:xfrm flipH="1">
            <a:off x="10671665" y="2967551"/>
            <a:ext cx="349669" cy="14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4" name="矢印: 左右 73">
            <a:extLst>
              <a:ext uri="{FF2B5EF4-FFF2-40B4-BE49-F238E27FC236}">
                <a16:creationId xmlns:a16="http://schemas.microsoft.com/office/drawing/2014/main" id="{AE5AC4E4-0721-4EAC-86FB-8151284ADAFC}"/>
              </a:ext>
            </a:extLst>
          </p:cNvPr>
          <p:cNvSpPr/>
          <p:nvPr/>
        </p:nvSpPr>
        <p:spPr>
          <a:xfrm>
            <a:off x="9746193" y="3148808"/>
            <a:ext cx="549700" cy="236603"/>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79" name="グループ化 78">
            <a:extLst>
              <a:ext uri="{FF2B5EF4-FFF2-40B4-BE49-F238E27FC236}">
                <a16:creationId xmlns:a16="http://schemas.microsoft.com/office/drawing/2014/main" id="{1A734131-F89B-47EA-A300-FABA55A6EAC9}"/>
              </a:ext>
            </a:extLst>
          </p:cNvPr>
          <p:cNvGrpSpPr/>
          <p:nvPr/>
        </p:nvGrpSpPr>
        <p:grpSpPr>
          <a:xfrm>
            <a:off x="595083" y="4734675"/>
            <a:ext cx="5214589" cy="1070020"/>
            <a:chOff x="10363515" y="5107700"/>
            <a:chExt cx="5214589" cy="1070020"/>
          </a:xfrm>
          <a:solidFill>
            <a:srgbClr val="FFFFCC"/>
          </a:solidFill>
        </p:grpSpPr>
        <p:grpSp>
          <p:nvGrpSpPr>
            <p:cNvPr id="80" name="グループ化 79">
              <a:extLst>
                <a:ext uri="{FF2B5EF4-FFF2-40B4-BE49-F238E27FC236}">
                  <a16:creationId xmlns:a16="http://schemas.microsoft.com/office/drawing/2014/main" id="{581E7EAC-CD0D-447B-A082-4C9ED1CF7341}"/>
                </a:ext>
              </a:extLst>
            </p:cNvPr>
            <p:cNvGrpSpPr/>
            <p:nvPr/>
          </p:nvGrpSpPr>
          <p:grpSpPr>
            <a:xfrm>
              <a:off x="10363515" y="5107700"/>
              <a:ext cx="5214589" cy="1070020"/>
              <a:chOff x="8362705" y="5576371"/>
              <a:chExt cx="5214589" cy="1070020"/>
            </a:xfrm>
            <a:grpFill/>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8A81E47-C0F3-4C2B-8F9B-1AFB3F6E3A0B}"/>
                      </a:ext>
                    </a:extLst>
                  </p:cNvPr>
                  <p:cNvSpPr txBox="1"/>
                  <p:nvPr/>
                </p:nvSpPr>
                <p:spPr>
                  <a:xfrm>
                    <a:off x="8381079" y="5583023"/>
                    <a:ext cx="5196215" cy="1063368"/>
                  </a:xfrm>
                  <a:prstGeom prst="rect">
                    <a:avLst/>
                  </a:prstGeom>
                  <a:grp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𝑐</m:t>
                                  </m:r>
                                  <m:r>
                                    <a:rPr kumimoji="1" lang="en-US" altLang="ja-JP" sz="1400" b="0" i="1" smtClean="0">
                                      <a:latin typeface="Cambria Math" panose="02040503050406030204" pitchFamily="18" charset="0"/>
                                    </a:rPr>
                                    <m:t> </m:t>
                                  </m:r>
                                </m:e>
                              </m:eqArr>
                            </m:e>
                          </m:d>
                        </m:oMath>
                      </m:oMathPara>
                    </a14:m>
                    <a:endParaRPr kumimoji="1" lang="ja-JP" altLang="en-US" sz="1400" dirty="0"/>
                  </a:p>
                </p:txBody>
              </p:sp>
            </mc:Choice>
            <mc:Fallback xmlns="">
              <p:sp>
                <p:nvSpPr>
                  <p:cNvPr id="83" name="テキスト ボックス 82">
                    <a:extLst>
                      <a:ext uri="{FF2B5EF4-FFF2-40B4-BE49-F238E27FC236}">
                        <a16:creationId xmlns:a16="http://schemas.microsoft.com/office/drawing/2014/main" id="{38A81E47-C0F3-4C2B-8F9B-1AFB3F6E3A0B}"/>
                      </a:ext>
                    </a:extLst>
                  </p:cNvPr>
                  <p:cNvSpPr txBox="1">
                    <a:spLocks noRot="1" noChangeAspect="1" noMove="1" noResize="1" noEditPoints="1" noAdjustHandles="1" noChangeArrowheads="1" noChangeShapeType="1" noTextEdit="1"/>
                  </p:cNvSpPr>
                  <p:nvPr/>
                </p:nvSpPr>
                <p:spPr>
                  <a:xfrm>
                    <a:off x="8381079" y="5583023"/>
                    <a:ext cx="5196215" cy="1063368"/>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6B57C839-5109-4DC8-8ACA-D788B841E16A}"/>
                  </a:ext>
                </a:extLst>
              </p:cNvPr>
              <p:cNvSpPr txBox="1"/>
              <p:nvPr/>
            </p:nvSpPr>
            <p:spPr>
              <a:xfrm>
                <a:off x="8362705" y="5576371"/>
                <a:ext cx="184731" cy="307777"/>
              </a:xfrm>
              <a:prstGeom prst="rect">
                <a:avLst/>
              </a:prstGeom>
              <a:grpFill/>
            </p:spPr>
            <p:txBody>
              <a:bodyPr wrap="none" rtlCol="0">
                <a:spAutoFit/>
              </a:bodyPr>
              <a:lstStyle/>
              <a:p>
                <a:pPr algn="l"/>
                <a:endParaRPr kumimoji="1" lang="ja-JP" altLang="en-US" sz="1400" dirty="0"/>
              </a:p>
            </p:txBody>
          </p:sp>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BB71ED0F-6766-41CD-88A2-BFDE44D410F8}"/>
                    </a:ext>
                  </a:extLst>
                </p:cNvPr>
                <p:cNvSpPr txBox="1"/>
                <p:nvPr/>
              </p:nvSpPr>
              <p:spPr>
                <a:xfrm>
                  <a:off x="13705664" y="5805551"/>
                  <a:ext cx="1004036" cy="338554"/>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0)</m:t>
                        </m:r>
                      </m:oMath>
                    </m:oMathPara>
                  </a14:m>
                  <a:endParaRPr kumimoji="1" lang="ja-JP" altLang="en-US" sz="1600" dirty="0"/>
                </a:p>
              </p:txBody>
            </p:sp>
          </mc:Choice>
          <mc:Fallback xmlns="">
            <p:sp>
              <p:nvSpPr>
                <p:cNvPr id="81" name="テキスト ボックス 80">
                  <a:extLst>
                    <a:ext uri="{FF2B5EF4-FFF2-40B4-BE49-F238E27FC236}">
                      <a16:creationId xmlns:a16="http://schemas.microsoft.com/office/drawing/2014/main" id="{BB71ED0F-6766-41CD-88A2-BFDE44D410F8}"/>
                    </a:ext>
                  </a:extLst>
                </p:cNvPr>
                <p:cNvSpPr txBox="1">
                  <a:spLocks noRot="1" noChangeAspect="1" noMove="1" noResize="1" noEditPoints="1" noAdjustHandles="1" noChangeArrowheads="1" noChangeShapeType="1" noTextEdit="1"/>
                </p:cNvSpPr>
                <p:nvPr/>
              </p:nvSpPr>
              <p:spPr>
                <a:xfrm>
                  <a:off x="13705664" y="5805551"/>
                  <a:ext cx="1004036" cy="338554"/>
                </a:xfrm>
                <a:prstGeom prst="rect">
                  <a:avLst/>
                </a:prstGeom>
                <a:blipFill>
                  <a:blip r:embed="rId5"/>
                  <a:stretch>
                    <a:fillRect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242E7404-CABF-4642-B8FD-4E88E041232E}"/>
                    </a:ext>
                  </a:extLst>
                </p:cNvPr>
                <p:cNvSpPr txBox="1"/>
                <p:nvPr/>
              </p:nvSpPr>
              <p:spPr>
                <a:xfrm>
                  <a:off x="13695274" y="5190531"/>
                  <a:ext cx="1014425" cy="338554"/>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&gt;</m:t>
                        </m:r>
                        <m:r>
                          <a:rPr lang="en-US" altLang="ja-JP" sz="1600" i="1">
                            <a:latin typeface="Cambria Math" panose="02040503050406030204" pitchFamily="18" charset="0"/>
                          </a:rPr>
                          <m:t>0)</m:t>
                        </m:r>
                      </m:oMath>
                    </m:oMathPara>
                  </a14:m>
                  <a:endParaRPr kumimoji="1" lang="ja-JP" altLang="en-US" sz="1600" dirty="0"/>
                </a:p>
              </p:txBody>
            </p:sp>
          </mc:Choice>
          <mc:Fallback xmlns="">
            <p:sp>
              <p:nvSpPr>
                <p:cNvPr id="82" name="テキスト ボックス 81">
                  <a:extLst>
                    <a:ext uri="{FF2B5EF4-FFF2-40B4-BE49-F238E27FC236}">
                      <a16:creationId xmlns:a16="http://schemas.microsoft.com/office/drawing/2014/main" id="{242E7404-CABF-4642-B8FD-4E88E041232E}"/>
                    </a:ext>
                  </a:extLst>
                </p:cNvPr>
                <p:cNvSpPr txBox="1">
                  <a:spLocks noRot="1" noChangeAspect="1" noMove="1" noResize="1" noEditPoints="1" noAdjustHandles="1" noChangeArrowheads="1" noChangeShapeType="1" noTextEdit="1"/>
                </p:cNvSpPr>
                <p:nvPr/>
              </p:nvSpPr>
              <p:spPr>
                <a:xfrm>
                  <a:off x="13695274" y="5190531"/>
                  <a:ext cx="1014425" cy="338554"/>
                </a:xfrm>
                <a:prstGeom prst="rect">
                  <a:avLst/>
                </a:prstGeom>
                <a:blipFill>
                  <a:blip r:embed="rId6"/>
                  <a:stretch>
                    <a:fillRect b="-8929"/>
                  </a:stretch>
                </a:blipFill>
              </p:spPr>
              <p:txBody>
                <a:bodyPr/>
                <a:lstStyle/>
                <a:p>
                  <a:r>
                    <a:rPr lang="ja-JP" altLang="en-US">
                      <a:noFill/>
                    </a:rPr>
                    <a:t> </a:t>
                  </a:r>
                </a:p>
              </p:txBody>
            </p:sp>
          </mc:Fallback>
        </mc:AlternateContent>
      </p:grpSp>
      <p:sp>
        <p:nvSpPr>
          <p:cNvPr id="85" name="四角形: 角を丸くする 84">
            <a:extLst>
              <a:ext uri="{FF2B5EF4-FFF2-40B4-BE49-F238E27FC236}">
                <a16:creationId xmlns:a16="http://schemas.microsoft.com/office/drawing/2014/main" id="{09CEF51D-85B4-486E-B8F4-0C704EBE0796}"/>
              </a:ext>
            </a:extLst>
          </p:cNvPr>
          <p:cNvSpPr/>
          <p:nvPr/>
        </p:nvSpPr>
        <p:spPr>
          <a:xfrm>
            <a:off x="6276717" y="4368967"/>
            <a:ext cx="4209550" cy="81492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solidFill>
                  <a:srgbClr val="FF0000"/>
                </a:solidFill>
              </a:rPr>
              <a:t>流れの方向に応じて式を切り替えることで上の式と式</a:t>
            </a:r>
            <a:r>
              <a:rPr lang="en-US" altLang="ja-JP" sz="1600" b="1" dirty="0">
                <a:solidFill>
                  <a:srgbClr val="FF0000"/>
                </a:solidFill>
              </a:rPr>
              <a:t>(2)</a:t>
            </a:r>
            <a:r>
              <a:rPr lang="ja-JP" altLang="en-US" sz="1600" b="1" dirty="0">
                <a:solidFill>
                  <a:srgbClr val="FF0000"/>
                </a:solidFill>
              </a:rPr>
              <a:t>は似た形式となってきました。</a:t>
            </a:r>
            <a:endParaRPr lang="en-US" altLang="ja-JP" sz="1600" b="1" dirty="0">
              <a:solidFill>
                <a:srgbClr val="FF0000"/>
              </a:solidFill>
            </a:endParaRPr>
          </a:p>
        </p:txBody>
      </p:sp>
      <p:sp>
        <p:nvSpPr>
          <p:cNvPr id="88" name="テキスト ボックス 87">
            <a:extLst>
              <a:ext uri="{FF2B5EF4-FFF2-40B4-BE49-F238E27FC236}">
                <a16:creationId xmlns:a16="http://schemas.microsoft.com/office/drawing/2014/main" id="{8D65B9F8-C94F-439B-82AC-F01FAC26823A}"/>
              </a:ext>
            </a:extLst>
          </p:cNvPr>
          <p:cNvSpPr txBox="1"/>
          <p:nvPr/>
        </p:nvSpPr>
        <p:spPr>
          <a:xfrm>
            <a:off x="503044" y="4442554"/>
            <a:ext cx="3509294" cy="307777"/>
          </a:xfrm>
          <a:prstGeom prst="rect">
            <a:avLst/>
          </a:prstGeom>
          <a:noFill/>
        </p:spPr>
        <p:txBody>
          <a:bodyPr wrap="none" rtlCol="0">
            <a:spAutoFit/>
          </a:bodyPr>
          <a:lstStyle/>
          <a:p>
            <a:pPr algn="l"/>
            <a:r>
              <a:rPr kumimoji="1" lang="ja-JP" altLang="en-US" sz="1400" dirty="0"/>
              <a:t>比較のため</a:t>
            </a:r>
            <a:r>
              <a:rPr kumimoji="1" lang="en-US" altLang="ja-JP" sz="1400" dirty="0" err="1"/>
              <a:t>acturalStream</a:t>
            </a:r>
            <a:r>
              <a:rPr kumimoji="1" lang="ja-JP" altLang="en-US" sz="1400" dirty="0"/>
              <a:t>の計算式を再掲</a:t>
            </a:r>
          </a:p>
        </p:txBody>
      </p:sp>
      <p:cxnSp>
        <p:nvCxnSpPr>
          <p:cNvPr id="20" name="直線矢印コネクタ 19">
            <a:extLst>
              <a:ext uri="{FF2B5EF4-FFF2-40B4-BE49-F238E27FC236}">
                <a16:creationId xmlns:a16="http://schemas.microsoft.com/office/drawing/2014/main" id="{63E11D1F-A12A-407C-9BF4-B1F34F2B5A05}"/>
              </a:ext>
            </a:extLst>
          </p:cNvPr>
          <p:cNvCxnSpPr>
            <a:cxnSpLocks/>
            <a:stCxn id="85" idx="1"/>
            <a:endCxn id="43" idx="2"/>
          </p:cNvCxnSpPr>
          <p:nvPr/>
        </p:nvCxnSpPr>
        <p:spPr>
          <a:xfrm flipH="1" flipV="1">
            <a:off x="4259151" y="3798784"/>
            <a:ext cx="2017566" cy="97764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EA5EB96B-8A6C-4235-9D82-DE3E97C594AF}"/>
              </a:ext>
            </a:extLst>
          </p:cNvPr>
          <p:cNvCxnSpPr>
            <a:cxnSpLocks/>
            <a:stCxn id="85" idx="1"/>
            <a:endCxn id="83" idx="3"/>
          </p:cNvCxnSpPr>
          <p:nvPr/>
        </p:nvCxnSpPr>
        <p:spPr>
          <a:xfrm flipH="1">
            <a:off x="5809672" y="4776427"/>
            <a:ext cx="467045" cy="49658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FC753148-7EC1-45A6-B716-6533808D94B7}"/>
                  </a:ext>
                </a:extLst>
              </p:cNvPr>
              <p:cNvSpPr txBox="1"/>
              <p:nvPr/>
            </p:nvSpPr>
            <p:spPr>
              <a:xfrm>
                <a:off x="703407" y="2743889"/>
                <a:ext cx="65319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94" name="テキスト ボックス 93">
                <a:extLst>
                  <a:ext uri="{FF2B5EF4-FFF2-40B4-BE49-F238E27FC236}">
                    <a16:creationId xmlns:a16="http://schemas.microsoft.com/office/drawing/2014/main" id="{FC753148-7EC1-45A6-B716-6533808D94B7}"/>
                  </a:ext>
                </a:extLst>
              </p:cNvPr>
              <p:cNvSpPr txBox="1">
                <a:spLocks noRot="1" noChangeAspect="1" noMove="1" noResize="1" noEditPoints="1" noAdjustHandles="1" noChangeArrowheads="1" noChangeShapeType="1" noTextEdit="1"/>
              </p:cNvSpPr>
              <p:nvPr/>
            </p:nvSpPr>
            <p:spPr>
              <a:xfrm>
                <a:off x="703407" y="2743889"/>
                <a:ext cx="653191" cy="523220"/>
              </a:xfrm>
              <a:prstGeom prst="rect">
                <a:avLst/>
              </a:prstGeom>
              <a:blipFill>
                <a:blip r:embed="rId7"/>
                <a:stretch>
                  <a:fillRect/>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36ABED5B-A17C-4955-995B-FB7353FA0B95}"/>
              </a:ext>
            </a:extLst>
          </p:cNvPr>
          <p:cNvSpPr txBox="1"/>
          <p:nvPr/>
        </p:nvSpPr>
        <p:spPr>
          <a:xfrm>
            <a:off x="4941267" y="5142206"/>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Tree>
    <p:extLst>
      <p:ext uri="{BB962C8B-B14F-4D97-AF65-F5344CB8AC3E}">
        <p14:creationId xmlns:p14="http://schemas.microsoft.com/office/powerpoint/2010/main" val="171647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19</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3153997"/>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6320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Tree>
    <p:extLst>
      <p:ext uri="{BB962C8B-B14F-4D97-AF65-F5344CB8AC3E}">
        <p14:creationId xmlns:p14="http://schemas.microsoft.com/office/powerpoint/2010/main" val="276629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418531"/>
            <a:ext cx="1350174" cy="1182082"/>
            <a:chOff x="1987643" y="4065573"/>
            <a:chExt cx="1540992" cy="1349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4065573"/>
              <a:ext cx="1439812" cy="1349143"/>
              <a:chOff x="648829" y="2375816"/>
              <a:chExt cx="3725602" cy="3490995"/>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05644" y="2375816"/>
                <a:ext cx="960615" cy="1424593"/>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39"/>
                <a:ext cx="919361" cy="1363417"/>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2107311" cy="9247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2107311" cy="92474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03311"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03311"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76932" y="4865838"/>
            <a:ext cx="833722" cy="404845"/>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698327" y="3440534"/>
            <a:ext cx="8304953" cy="1417454"/>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74B9F4CB-696A-4B16-88F1-E31389ED567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74B9F4CB-696A-4B16-88F1-E31389ED567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02F4B863-077A-43F1-9E21-962ACEF7EE91}"/>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02F4B863-077A-43F1-9E21-962ACEF7EE91}"/>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697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6705599" y="2908804"/>
                <a:ext cx="4216400" cy="611996"/>
              </a:xfrm>
              <a:prstGeom prst="rect">
                <a:avLst/>
              </a:prstGeom>
              <a:solidFill>
                <a:schemeClr val="accent6">
                  <a:lumMod val="20000"/>
                  <a:lumOff val="80000"/>
                </a:schemeClr>
              </a:solidFill>
            </p:spPr>
            <p:txBody>
              <a:bodyPr wrap="none" rtlCol="0" anchor="ctr">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𝑚</m:t>
                      </m:r>
                      <m:r>
                        <a:rPr kumimoji="1" lang="en-US" altLang="ja-JP" sz="2000" b="0" i="1" baseline="-25000" smtClean="0">
                          <a:latin typeface="Cambria Math" panose="02040503050406030204" pitchFamily="18" charset="0"/>
                        </a:rPr>
                        <m:t>1</m:t>
                      </m:r>
                      <m:r>
                        <a:rPr lang="en-US" altLang="ja-JP" sz="2000" b="0" i="1" smtClean="0">
                          <a:latin typeface="Cambria Math" panose="02040503050406030204" pitchFamily="18" charset="0"/>
                        </a:rPr>
                        <m:t>h</m:t>
                      </m:r>
                      <m:r>
                        <a:rPr lang="en-US" altLang="ja-JP" sz="2000" i="1" baseline="-25000">
                          <a:latin typeface="Cambria Math" panose="02040503050406030204" pitchFamily="18" charset="0"/>
                        </a:rPr>
                        <m:t>1</m:t>
                      </m:r>
                      <m:r>
                        <a:rPr lang="en-US" altLang="ja-JP" sz="2000" b="0" i="1" smtClean="0">
                          <a:latin typeface="Cambria Math" panose="02040503050406030204" pitchFamily="18" charset="0"/>
                        </a:rPr>
                        <m:t>+</m:t>
                      </m:r>
                      <m:r>
                        <a:rPr lang="en-US" altLang="ja-JP" sz="2000" i="1">
                          <a:latin typeface="Cambria Math" panose="02040503050406030204" pitchFamily="18" charset="0"/>
                        </a:rPr>
                        <m:t>𝑚</m:t>
                      </m:r>
                      <m:r>
                        <a:rPr lang="en-US" altLang="ja-JP" sz="2000" b="0" i="1" baseline="-25000" smtClean="0">
                          <a:latin typeface="Cambria Math" panose="02040503050406030204" pitchFamily="18" charset="0"/>
                        </a:rPr>
                        <m:t>2</m:t>
                      </m:r>
                      <m:r>
                        <a:rPr lang="en-US" altLang="ja-JP" sz="2000" i="1">
                          <a:latin typeface="Cambria Math" panose="02040503050406030204" pitchFamily="18" charset="0"/>
                        </a:rPr>
                        <m:t>h</m:t>
                      </m:r>
                      <m:r>
                        <a:rPr lang="en-US" altLang="ja-JP" sz="2000" b="0" i="1" baseline="-25000" smtClean="0">
                          <a:latin typeface="Cambria Math" panose="02040503050406030204" pitchFamily="18" charset="0"/>
                        </a:rPr>
                        <m:t>2</m:t>
                      </m:r>
                      <m:r>
                        <a:rPr lang="en-US" altLang="ja-JP" sz="2000" i="1">
                          <a:latin typeface="Cambria Math" panose="02040503050406030204" pitchFamily="18" charset="0"/>
                        </a:rPr>
                        <m:t>+</m:t>
                      </m:r>
                      <m:r>
                        <a:rPr lang="en-US" altLang="ja-JP" sz="2000" i="1">
                          <a:latin typeface="Cambria Math" panose="02040503050406030204" pitchFamily="18" charset="0"/>
                        </a:rPr>
                        <m:t>𝑚</m:t>
                      </m:r>
                      <m:r>
                        <a:rPr lang="en-US" altLang="ja-JP" sz="2000" b="0" i="1" baseline="-25000" smtClean="0">
                          <a:latin typeface="Cambria Math" panose="02040503050406030204" pitchFamily="18" charset="0"/>
                        </a:rPr>
                        <m:t>3</m:t>
                      </m:r>
                      <m:r>
                        <a:rPr lang="en-US" altLang="ja-JP" sz="2000" i="1">
                          <a:latin typeface="Cambria Math" panose="02040503050406030204" pitchFamily="18" charset="0"/>
                        </a:rPr>
                        <m:t>h</m:t>
                      </m:r>
                      <m:r>
                        <a:rPr lang="en-US" altLang="ja-JP" sz="2000" b="0" i="1" baseline="-25000" smtClean="0">
                          <a:latin typeface="Cambria Math" panose="02040503050406030204" pitchFamily="18" charset="0"/>
                        </a:rPr>
                        <m:t>3</m:t>
                      </m:r>
                      <m:r>
                        <a:rPr lang="en-US" altLang="ja-JP" sz="2000" i="1">
                          <a:latin typeface="Cambria Math" panose="02040503050406030204" pitchFamily="18" charset="0"/>
                        </a:rPr>
                        <m:t>=0</m:t>
                      </m:r>
                    </m:oMath>
                  </m:oMathPara>
                </a14:m>
                <a:endParaRPr kumimoji="1" lang="ja-JP" altLang="en-US" sz="20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6705599" y="2908804"/>
                <a:ext cx="4216400" cy="6119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6705599" y="3658057"/>
                <a:ext cx="4216400" cy="73129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2</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en>
                      </m:f>
                    </m:oMath>
                  </m:oMathPara>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6705599" y="3658057"/>
                <a:ext cx="4216400" cy="731290"/>
              </a:xfrm>
              <a:prstGeom prst="rect">
                <a:avLst/>
              </a:prstGeom>
              <a:blipFill>
                <a:blip r:embed="rId3"/>
                <a:stretch>
                  <a:fillRect/>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FD201916-768E-4302-A8A9-A1D446315F18}"/>
              </a:ext>
            </a:extLst>
          </p:cNvPr>
          <p:cNvSpPr txBox="1"/>
          <p:nvPr/>
        </p:nvSpPr>
        <p:spPr>
          <a:xfrm>
            <a:off x="528739" y="800047"/>
            <a:ext cx="9272948" cy="707886"/>
          </a:xfrm>
          <a:prstGeom prst="rect">
            <a:avLst/>
          </a:prstGeom>
          <a:noFill/>
        </p:spPr>
        <p:txBody>
          <a:bodyPr wrap="square" rtlCol="0">
            <a:spAutoFit/>
          </a:bodyPr>
          <a:lstStyle/>
          <a:p>
            <a:r>
              <a:rPr lang="ja-JP" altLang="en-US" sz="2000" dirty="0"/>
              <a:t>以下の図のように山頂とダムの水が合流して河口モデルへ流れるとしましょう。</a:t>
            </a:r>
            <a:endParaRPr lang="en-US" altLang="ja-JP" sz="2000" dirty="0"/>
          </a:p>
          <a:p>
            <a:r>
              <a:rPr lang="ja-JP" altLang="en-US" sz="2000" dirty="0"/>
              <a:t>このときの</a:t>
            </a:r>
            <a:r>
              <a:rPr kumimoji="1" lang="ja-JP" altLang="en-US" sz="2000" dirty="0"/>
              <a:t>河口のポートの比エンタルピー</a:t>
            </a:r>
            <a:r>
              <a:rPr kumimoji="1" lang="en-US" altLang="ja-JP" sz="2000" dirty="0"/>
              <a:t>h</a:t>
            </a:r>
            <a:r>
              <a:rPr kumimoji="1" lang="en-US" altLang="ja-JP" sz="2000" baseline="-25000" dirty="0"/>
              <a:t>3</a:t>
            </a:r>
            <a:r>
              <a:rPr kumimoji="1" lang="ja-JP" altLang="en-US" sz="2000" dirty="0"/>
              <a:t>を求めてみましょう。</a:t>
            </a:r>
            <a:endParaRPr lang="en-US" altLang="ja-JP" sz="2000" dirty="0"/>
          </a:p>
        </p:txBody>
      </p:sp>
      <p:sp>
        <p:nvSpPr>
          <p:cNvPr id="79" name="矢印: 右 78">
            <a:extLst>
              <a:ext uri="{FF2B5EF4-FFF2-40B4-BE49-F238E27FC236}">
                <a16:creationId xmlns:a16="http://schemas.microsoft.com/office/drawing/2014/main" id="{807E7054-AC7B-494D-A5B7-ECF44F3858CE}"/>
              </a:ext>
            </a:extLst>
          </p:cNvPr>
          <p:cNvSpPr/>
          <p:nvPr/>
        </p:nvSpPr>
        <p:spPr>
          <a:xfrm>
            <a:off x="6013810" y="3042298"/>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10" name="グループ化 9">
            <a:extLst>
              <a:ext uri="{FF2B5EF4-FFF2-40B4-BE49-F238E27FC236}">
                <a16:creationId xmlns:a16="http://schemas.microsoft.com/office/drawing/2014/main" id="{2BBA42C2-3641-4A6B-BDF2-DB87EB901182}"/>
              </a:ext>
            </a:extLst>
          </p:cNvPr>
          <p:cNvGrpSpPr/>
          <p:nvPr/>
        </p:nvGrpSpPr>
        <p:grpSpPr>
          <a:xfrm>
            <a:off x="787842" y="2016542"/>
            <a:ext cx="4164508" cy="1888139"/>
            <a:chOff x="894522" y="1869452"/>
            <a:chExt cx="2806337" cy="1272360"/>
          </a:xfrm>
        </p:grpSpPr>
        <p:grpSp>
          <p:nvGrpSpPr>
            <p:cNvPr id="90" name="グループ化 89">
              <a:extLst>
                <a:ext uri="{FF2B5EF4-FFF2-40B4-BE49-F238E27FC236}">
                  <a16:creationId xmlns:a16="http://schemas.microsoft.com/office/drawing/2014/main" id="{2C63486D-3A79-414E-B3BB-CBF714DF4966}"/>
                </a:ext>
              </a:extLst>
            </p:cNvPr>
            <p:cNvGrpSpPr/>
            <p:nvPr/>
          </p:nvGrpSpPr>
          <p:grpSpPr>
            <a:xfrm>
              <a:off x="923158" y="1869452"/>
              <a:ext cx="2777701" cy="1272360"/>
              <a:chOff x="1383822" y="1958544"/>
              <a:chExt cx="2158385" cy="988675"/>
            </a:xfrm>
          </p:grpSpPr>
          <p:pic>
            <p:nvPicPr>
              <p:cNvPr id="91" name="Picture 2" descr="水の循環のイラスト | かわいいフリー素材集 いらすとや">
                <a:extLst>
                  <a:ext uri="{FF2B5EF4-FFF2-40B4-BE49-F238E27FC236}">
                    <a16:creationId xmlns:a16="http://schemas.microsoft.com/office/drawing/2014/main" id="{2D6201FD-F328-45B0-8018-B18C40DE45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903"/>
              <a:stretch/>
            </p:blipFill>
            <p:spPr bwMode="auto">
              <a:xfrm flipH="1">
                <a:off x="1383822" y="1958544"/>
                <a:ext cx="2158385" cy="975615"/>
              </a:xfrm>
              <a:prstGeom prst="rect">
                <a:avLst/>
              </a:prstGeom>
              <a:noFill/>
              <a:extLst>
                <a:ext uri="{909E8E84-426E-40DD-AFC4-6F175D3DCCD1}">
                  <a14:hiddenFill xmlns:a14="http://schemas.microsoft.com/office/drawing/2010/main">
                    <a:solidFill>
                      <a:srgbClr val="FFFFFF"/>
                    </a:solidFill>
                  </a14:hiddenFill>
                </a:ext>
              </a:extLst>
            </p:spPr>
          </p:pic>
          <p:sp>
            <p:nvSpPr>
              <p:cNvPr id="92" name="テキスト ボックス 91">
                <a:extLst>
                  <a:ext uri="{FF2B5EF4-FFF2-40B4-BE49-F238E27FC236}">
                    <a16:creationId xmlns:a16="http://schemas.microsoft.com/office/drawing/2014/main" id="{53266258-E77F-4554-8337-B2EF53E19390}"/>
                  </a:ext>
                </a:extLst>
              </p:cNvPr>
              <p:cNvSpPr txBox="1"/>
              <p:nvPr/>
            </p:nvSpPr>
            <p:spPr>
              <a:xfrm flipH="1">
                <a:off x="1743919" y="2052893"/>
                <a:ext cx="311575" cy="177275"/>
              </a:xfrm>
              <a:prstGeom prst="rect">
                <a:avLst/>
              </a:prstGeom>
              <a:solidFill>
                <a:schemeClr val="accent6">
                  <a:lumMod val="40000"/>
                  <a:lumOff val="60000"/>
                </a:schemeClr>
              </a:solidFill>
            </p:spPr>
            <p:txBody>
              <a:bodyPr wrap="none" rtlCol="0">
                <a:spAutoFit/>
              </a:bodyPr>
              <a:lstStyle/>
              <a:p>
                <a:pPr algn="l"/>
                <a:r>
                  <a:rPr kumimoji="1" lang="ja-JP" altLang="en-US" sz="1600" dirty="0"/>
                  <a:t>山頂</a:t>
                </a:r>
              </a:p>
            </p:txBody>
          </p:sp>
          <p:sp>
            <p:nvSpPr>
              <p:cNvPr id="93" name="テキスト ボックス 92">
                <a:extLst>
                  <a:ext uri="{FF2B5EF4-FFF2-40B4-BE49-F238E27FC236}">
                    <a16:creationId xmlns:a16="http://schemas.microsoft.com/office/drawing/2014/main" id="{60A2FBDB-DBD2-49C8-BE7A-6AAF2A94394F}"/>
                  </a:ext>
                </a:extLst>
              </p:cNvPr>
              <p:cNvSpPr txBox="1"/>
              <p:nvPr/>
            </p:nvSpPr>
            <p:spPr>
              <a:xfrm flipH="1">
                <a:off x="2762147" y="2769944"/>
                <a:ext cx="311575" cy="177275"/>
              </a:xfrm>
              <a:prstGeom prst="rect">
                <a:avLst/>
              </a:prstGeom>
              <a:solidFill>
                <a:schemeClr val="accent5">
                  <a:lumMod val="20000"/>
                  <a:lumOff val="80000"/>
                </a:schemeClr>
              </a:solidFill>
            </p:spPr>
            <p:txBody>
              <a:bodyPr wrap="none" rtlCol="0">
                <a:spAutoFit/>
              </a:bodyPr>
              <a:lstStyle/>
              <a:p>
                <a:pPr algn="l"/>
                <a:r>
                  <a:rPr kumimoji="1" lang="ja-JP" altLang="en-US" sz="1600" dirty="0"/>
                  <a:t>河口</a:t>
                </a:r>
              </a:p>
            </p:txBody>
          </p:sp>
          <p:sp>
            <p:nvSpPr>
              <p:cNvPr id="94" name="矢印: 右 93">
                <a:extLst>
                  <a:ext uri="{FF2B5EF4-FFF2-40B4-BE49-F238E27FC236}">
                    <a16:creationId xmlns:a16="http://schemas.microsoft.com/office/drawing/2014/main" id="{AF09BB2A-19FF-42DD-BF6D-C2F42FA73D44}"/>
                  </a:ext>
                </a:extLst>
              </p:cNvPr>
              <p:cNvSpPr/>
              <p:nvPr/>
            </p:nvSpPr>
            <p:spPr>
              <a:xfrm rot="20244314" flipH="1">
                <a:off x="2000927" y="2398582"/>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5" name="矢印: 右 94">
                <a:extLst>
                  <a:ext uri="{FF2B5EF4-FFF2-40B4-BE49-F238E27FC236}">
                    <a16:creationId xmlns:a16="http://schemas.microsoft.com/office/drawing/2014/main" id="{7ED217C7-9737-464D-9520-67BB6967D68C}"/>
                  </a:ext>
                </a:extLst>
              </p:cNvPr>
              <p:cNvSpPr/>
              <p:nvPr/>
            </p:nvSpPr>
            <p:spPr>
              <a:xfrm rot="12226356" flipH="1">
                <a:off x="2105277" y="2642962"/>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矢印: 右 95">
                <a:extLst>
                  <a:ext uri="{FF2B5EF4-FFF2-40B4-BE49-F238E27FC236}">
                    <a16:creationId xmlns:a16="http://schemas.microsoft.com/office/drawing/2014/main" id="{0F67979B-5433-4F69-9853-0A790729CEEE}"/>
                  </a:ext>
                </a:extLst>
              </p:cNvPr>
              <p:cNvSpPr/>
              <p:nvPr/>
            </p:nvSpPr>
            <p:spPr>
              <a:xfrm rot="13951575" flipH="1">
                <a:off x="2069917" y="2227115"/>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楕円 96">
                <a:extLst>
                  <a:ext uri="{FF2B5EF4-FFF2-40B4-BE49-F238E27FC236}">
                    <a16:creationId xmlns:a16="http://schemas.microsoft.com/office/drawing/2014/main" id="{E6C8C7ED-E3C9-41BC-9369-5CB695DC5962}"/>
                  </a:ext>
                </a:extLst>
              </p:cNvPr>
              <p:cNvSpPr/>
              <p:nvPr/>
            </p:nvSpPr>
            <p:spPr>
              <a:xfrm>
                <a:off x="2719883" y="2813502"/>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楕円 97">
                <a:extLst>
                  <a:ext uri="{FF2B5EF4-FFF2-40B4-BE49-F238E27FC236}">
                    <a16:creationId xmlns:a16="http://schemas.microsoft.com/office/drawing/2014/main" id="{48F8F5F5-D533-45C4-B70D-F5F550A1065A}"/>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9" name="矢印: 右 98">
                <a:extLst>
                  <a:ext uri="{FF2B5EF4-FFF2-40B4-BE49-F238E27FC236}">
                    <a16:creationId xmlns:a16="http://schemas.microsoft.com/office/drawing/2014/main" id="{07DB80B3-9FE2-40E0-BBCD-39DE525E2272}"/>
                  </a:ext>
                </a:extLst>
              </p:cNvPr>
              <p:cNvSpPr/>
              <p:nvPr/>
            </p:nvSpPr>
            <p:spPr>
              <a:xfrm rot="11301043" flipH="1">
                <a:off x="1596272" y="247122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9" name="グループ化 8">
              <a:extLst>
                <a:ext uri="{FF2B5EF4-FFF2-40B4-BE49-F238E27FC236}">
                  <a16:creationId xmlns:a16="http://schemas.microsoft.com/office/drawing/2014/main" id="{FAB9641E-C5FB-4CA1-AFFA-FE6C0738AE22}"/>
                </a:ext>
              </a:extLst>
            </p:cNvPr>
            <p:cNvGrpSpPr/>
            <p:nvPr/>
          </p:nvGrpSpPr>
          <p:grpSpPr>
            <a:xfrm>
              <a:off x="894522" y="2333958"/>
              <a:ext cx="706658" cy="443196"/>
              <a:chOff x="825567" y="3732995"/>
              <a:chExt cx="989734" cy="443196"/>
            </a:xfrm>
          </p:grpSpPr>
          <p:pic>
            <p:nvPicPr>
              <p:cNvPr id="87" name="Picture 2" descr="水の循環のイラスト | かわいいフリー素材集 いらすとや">
                <a:extLst>
                  <a:ext uri="{FF2B5EF4-FFF2-40B4-BE49-F238E27FC236}">
                    <a16:creationId xmlns:a16="http://schemas.microsoft.com/office/drawing/2014/main" id="{D6BB3CE5-E86E-491E-B550-5403D4CBFD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0" t="74659" r="81772" b="10049"/>
              <a:stretch/>
            </p:blipFill>
            <p:spPr bwMode="auto">
              <a:xfrm flipH="1">
                <a:off x="1314562" y="4052962"/>
                <a:ext cx="500739" cy="1232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水の循環のイラスト | かわいいフリー素材集 いらすとや">
                <a:extLst>
                  <a:ext uri="{FF2B5EF4-FFF2-40B4-BE49-F238E27FC236}">
                    <a16:creationId xmlns:a16="http://schemas.microsoft.com/office/drawing/2014/main" id="{67835588-FACE-46B3-BC0C-49AE0EB121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0" t="73872" r="83430" b="10049"/>
              <a:stretch/>
            </p:blipFill>
            <p:spPr bwMode="auto">
              <a:xfrm rot="954496" flipH="1">
                <a:off x="934035" y="4005042"/>
                <a:ext cx="437372" cy="12956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A3FDB193-5EC2-4080-958C-7847F5AB795A}"/>
                  </a:ext>
                </a:extLst>
              </p:cNvPr>
              <p:cNvSpPr/>
              <p:nvPr/>
            </p:nvSpPr>
            <p:spPr>
              <a:xfrm>
                <a:off x="825567" y="3732995"/>
                <a:ext cx="127221" cy="443196"/>
              </a:xfrm>
              <a:prstGeom prst="rect">
                <a:avLst/>
              </a:prstGeom>
              <a:solidFill>
                <a:schemeClr val="bg1"/>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153E75F-B5D2-4975-AA9C-58496FE52F3A}"/>
                  </a:ext>
                </a:extLst>
              </p:cNvPr>
              <p:cNvPicPr>
                <a:picLocks noChangeAspect="1"/>
              </p:cNvPicPr>
              <p:nvPr/>
            </p:nvPicPr>
            <p:blipFill>
              <a:blip r:embed="rId5"/>
              <a:stretch>
                <a:fillRect/>
              </a:stretch>
            </p:blipFill>
            <p:spPr>
              <a:xfrm>
                <a:off x="1442278" y="4075960"/>
                <a:ext cx="222964" cy="66821"/>
              </a:xfrm>
              <a:prstGeom prst="rect">
                <a:avLst/>
              </a:prstGeom>
            </p:spPr>
          </p:pic>
          <p:pic>
            <p:nvPicPr>
              <p:cNvPr id="89" name="図 88">
                <a:extLst>
                  <a:ext uri="{FF2B5EF4-FFF2-40B4-BE49-F238E27FC236}">
                    <a16:creationId xmlns:a16="http://schemas.microsoft.com/office/drawing/2014/main" id="{A33D13BD-9948-4F5F-BA40-88D98B382B8D}"/>
                  </a:ext>
                </a:extLst>
              </p:cNvPr>
              <p:cNvPicPr>
                <a:picLocks noChangeAspect="1"/>
              </p:cNvPicPr>
              <p:nvPr/>
            </p:nvPicPr>
            <p:blipFill>
              <a:blip r:embed="rId5"/>
              <a:stretch>
                <a:fillRect/>
              </a:stretch>
            </p:blipFill>
            <p:spPr>
              <a:xfrm rot="900000">
                <a:off x="1041239" y="4009139"/>
                <a:ext cx="222964" cy="66821"/>
              </a:xfrm>
              <a:prstGeom prst="rect">
                <a:avLst/>
              </a:prstGeom>
            </p:spPr>
          </p:pic>
        </p:grpSp>
      </p:grpSp>
      <p:sp>
        <p:nvSpPr>
          <p:cNvPr id="104" name="テキスト ボックス 103">
            <a:extLst>
              <a:ext uri="{FF2B5EF4-FFF2-40B4-BE49-F238E27FC236}">
                <a16:creationId xmlns:a16="http://schemas.microsoft.com/office/drawing/2014/main" id="{A04AAF62-5CCD-4A50-A763-69FD08A60EFE}"/>
              </a:ext>
            </a:extLst>
          </p:cNvPr>
          <p:cNvSpPr txBox="1"/>
          <p:nvPr/>
        </p:nvSpPr>
        <p:spPr>
          <a:xfrm flipH="1">
            <a:off x="323034" y="2952958"/>
            <a:ext cx="595035" cy="338554"/>
          </a:xfrm>
          <a:prstGeom prst="rect">
            <a:avLst/>
          </a:prstGeom>
          <a:solidFill>
            <a:schemeClr val="bg1">
              <a:lumMod val="85000"/>
            </a:schemeClr>
          </a:solidFill>
        </p:spPr>
        <p:txBody>
          <a:bodyPr wrap="none" rtlCol="0">
            <a:spAutoFit/>
          </a:bodyPr>
          <a:lstStyle/>
          <a:p>
            <a:pPr algn="l"/>
            <a:r>
              <a:rPr kumimoji="1" lang="ja-JP" altLang="en-US" sz="1600" dirty="0"/>
              <a:t>ダム</a:t>
            </a:r>
          </a:p>
        </p:txBody>
      </p:sp>
      <p:sp>
        <p:nvSpPr>
          <p:cNvPr id="105" name="楕円 104">
            <a:extLst>
              <a:ext uri="{FF2B5EF4-FFF2-40B4-BE49-F238E27FC236}">
                <a16:creationId xmlns:a16="http://schemas.microsoft.com/office/drawing/2014/main" id="{BD70BD81-D539-4B9C-BB8C-7E215BDC33E1}"/>
              </a:ext>
            </a:extLst>
          </p:cNvPr>
          <p:cNvSpPr/>
          <p:nvPr/>
        </p:nvSpPr>
        <p:spPr>
          <a:xfrm>
            <a:off x="853840" y="3059160"/>
            <a:ext cx="172185" cy="1721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a:extLst>
              <a:ext uri="{FF2B5EF4-FFF2-40B4-BE49-F238E27FC236}">
                <a16:creationId xmlns:a16="http://schemas.microsoft.com/office/drawing/2014/main" id="{197D4D04-AD9B-44D0-8D79-169BAD358C54}"/>
              </a:ext>
            </a:extLst>
          </p:cNvPr>
          <p:cNvSpPr txBox="1"/>
          <p:nvPr/>
        </p:nvSpPr>
        <p:spPr>
          <a:xfrm>
            <a:off x="2249402" y="3919554"/>
            <a:ext cx="373891" cy="737033"/>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107" name="テキスト ボックス 106">
            <a:extLst>
              <a:ext uri="{FF2B5EF4-FFF2-40B4-BE49-F238E27FC236}">
                <a16:creationId xmlns:a16="http://schemas.microsoft.com/office/drawing/2014/main" id="{51B9A06E-B505-4208-9DDB-E43FD9D50846}"/>
              </a:ext>
            </a:extLst>
          </p:cNvPr>
          <p:cNvSpPr txBox="1"/>
          <p:nvPr/>
        </p:nvSpPr>
        <p:spPr>
          <a:xfrm>
            <a:off x="3455843" y="4405187"/>
            <a:ext cx="468398" cy="923330"/>
          </a:xfrm>
          <a:prstGeom prst="rect">
            <a:avLst/>
          </a:prstGeom>
          <a:noFill/>
        </p:spPr>
        <p:txBody>
          <a:bodyPr wrap="none" rtlCol="0">
            <a:spAutoFit/>
          </a:bodyPr>
          <a:lstStyle/>
          <a:p>
            <a:pPr algn="l"/>
            <a:r>
              <a:rPr kumimoji="1" lang="en-US" altLang="ja-JP" dirty="0"/>
              <a:t>p</a:t>
            </a:r>
            <a:r>
              <a:rPr kumimoji="1" lang="en-US" altLang="ja-JP" baseline="-25000" dirty="0"/>
              <a:t>3</a:t>
            </a:r>
          </a:p>
          <a:p>
            <a:pPr algn="l"/>
            <a:r>
              <a:rPr kumimoji="1" lang="en-US" altLang="ja-JP" dirty="0"/>
              <a:t>m</a:t>
            </a:r>
            <a:r>
              <a:rPr kumimoji="1" lang="en-US" altLang="ja-JP" baseline="-25000" dirty="0"/>
              <a:t>3</a:t>
            </a:r>
          </a:p>
          <a:p>
            <a:pPr algn="l"/>
            <a:r>
              <a:rPr lang="en-US" altLang="ja-JP" dirty="0">
                <a:solidFill>
                  <a:srgbClr val="FF0000"/>
                </a:solidFill>
              </a:rPr>
              <a:t>h</a:t>
            </a:r>
            <a:r>
              <a:rPr lang="en-US" altLang="ja-JP" baseline="-25000" dirty="0">
                <a:solidFill>
                  <a:srgbClr val="FF0000"/>
                </a:solidFill>
              </a:rPr>
              <a:t>3</a:t>
            </a:r>
            <a:endParaRPr kumimoji="1" lang="ja-JP" altLang="en-US" baseline="-25000" dirty="0">
              <a:solidFill>
                <a:srgbClr val="FF0000"/>
              </a:solidFill>
            </a:endParaRPr>
          </a:p>
        </p:txBody>
      </p:sp>
      <p:grpSp>
        <p:nvGrpSpPr>
          <p:cNvPr id="108" name="グループ化 107">
            <a:extLst>
              <a:ext uri="{FF2B5EF4-FFF2-40B4-BE49-F238E27FC236}">
                <a16:creationId xmlns:a16="http://schemas.microsoft.com/office/drawing/2014/main" id="{FF1A0709-CC8C-43D8-BFDC-721979C59BE0}"/>
              </a:ext>
            </a:extLst>
          </p:cNvPr>
          <p:cNvGrpSpPr/>
          <p:nvPr/>
        </p:nvGrpSpPr>
        <p:grpSpPr>
          <a:xfrm>
            <a:off x="1424755" y="4355721"/>
            <a:ext cx="894244" cy="882596"/>
            <a:chOff x="648933" y="3905747"/>
            <a:chExt cx="1120278" cy="1105686"/>
          </a:xfrm>
          <a:solidFill>
            <a:srgbClr val="99CCFF"/>
          </a:solidFill>
        </p:grpSpPr>
        <p:sp>
          <p:nvSpPr>
            <p:cNvPr id="109" name="正方形/長方形 108">
              <a:extLst>
                <a:ext uri="{FF2B5EF4-FFF2-40B4-BE49-F238E27FC236}">
                  <a16:creationId xmlns:a16="http://schemas.microsoft.com/office/drawing/2014/main" id="{E5259061-284C-4644-9091-A4BA76B84D11}"/>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110" name="楕円 109">
              <a:extLst>
                <a:ext uri="{FF2B5EF4-FFF2-40B4-BE49-F238E27FC236}">
                  <a16:creationId xmlns:a16="http://schemas.microsoft.com/office/drawing/2014/main" id="{A2111266-F15F-42F2-8FE9-24CF50481B00}"/>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A1AB6FBC-9DF1-4559-9C4B-8D6FFFEBC859}"/>
              </a:ext>
            </a:extLst>
          </p:cNvPr>
          <p:cNvGrpSpPr/>
          <p:nvPr/>
        </p:nvGrpSpPr>
        <p:grpSpPr>
          <a:xfrm flipH="1">
            <a:off x="3759794" y="5071212"/>
            <a:ext cx="927080" cy="882596"/>
            <a:chOff x="460725" y="3905747"/>
            <a:chExt cx="1308486" cy="1105686"/>
          </a:xfrm>
          <a:solidFill>
            <a:srgbClr val="99CCFF"/>
          </a:solidFill>
        </p:grpSpPr>
        <p:sp>
          <p:nvSpPr>
            <p:cNvPr id="112" name="正方形/長方形 111">
              <a:extLst>
                <a:ext uri="{FF2B5EF4-FFF2-40B4-BE49-F238E27FC236}">
                  <a16:creationId xmlns:a16="http://schemas.microsoft.com/office/drawing/2014/main" id="{ABC4B758-226E-4ACF-B160-188AF778524E}"/>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113" name="楕円 112">
              <a:extLst>
                <a:ext uri="{FF2B5EF4-FFF2-40B4-BE49-F238E27FC236}">
                  <a16:creationId xmlns:a16="http://schemas.microsoft.com/office/drawing/2014/main" id="{E55AA14B-2B18-4329-A795-E2954FF37701}"/>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6" name="テキスト ボックス 115">
            <a:extLst>
              <a:ext uri="{FF2B5EF4-FFF2-40B4-BE49-F238E27FC236}">
                <a16:creationId xmlns:a16="http://schemas.microsoft.com/office/drawing/2014/main" id="{031C657B-7B0F-4F24-BF3A-0E55EDC73AA5}"/>
              </a:ext>
            </a:extLst>
          </p:cNvPr>
          <p:cNvSpPr txBox="1"/>
          <p:nvPr/>
        </p:nvSpPr>
        <p:spPr>
          <a:xfrm>
            <a:off x="3989091" y="5338287"/>
            <a:ext cx="646331" cy="369332"/>
          </a:xfrm>
          <a:prstGeom prst="rect">
            <a:avLst/>
          </a:prstGeom>
          <a:noFill/>
        </p:spPr>
        <p:txBody>
          <a:bodyPr wrap="none" rtlCol="0">
            <a:spAutoFit/>
          </a:bodyPr>
          <a:lstStyle/>
          <a:p>
            <a:r>
              <a:rPr kumimoji="1" lang="ja-JP" altLang="en-US" dirty="0">
                <a:solidFill>
                  <a:schemeClr val="tx1"/>
                </a:solidFill>
              </a:rPr>
              <a:t>河口</a:t>
            </a:r>
          </a:p>
        </p:txBody>
      </p:sp>
      <p:sp>
        <p:nvSpPr>
          <p:cNvPr id="119" name="テキスト ボックス 118">
            <a:extLst>
              <a:ext uri="{FF2B5EF4-FFF2-40B4-BE49-F238E27FC236}">
                <a16:creationId xmlns:a16="http://schemas.microsoft.com/office/drawing/2014/main" id="{C426645B-A5CA-48B2-B752-379D9DE0ACE0}"/>
              </a:ext>
            </a:extLst>
          </p:cNvPr>
          <p:cNvSpPr txBox="1"/>
          <p:nvPr/>
        </p:nvSpPr>
        <p:spPr>
          <a:xfrm>
            <a:off x="2202148" y="5196571"/>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grpSp>
        <p:nvGrpSpPr>
          <p:cNvPr id="120" name="グループ化 119">
            <a:extLst>
              <a:ext uri="{FF2B5EF4-FFF2-40B4-BE49-F238E27FC236}">
                <a16:creationId xmlns:a16="http://schemas.microsoft.com/office/drawing/2014/main" id="{8ABEA99F-1096-437B-8C70-B63C7147ACBA}"/>
              </a:ext>
            </a:extLst>
          </p:cNvPr>
          <p:cNvGrpSpPr/>
          <p:nvPr/>
        </p:nvGrpSpPr>
        <p:grpSpPr>
          <a:xfrm>
            <a:off x="1435930" y="5707619"/>
            <a:ext cx="894244" cy="882596"/>
            <a:chOff x="648933" y="3905747"/>
            <a:chExt cx="1120278" cy="1105686"/>
          </a:xfrm>
          <a:solidFill>
            <a:srgbClr val="99CCFF"/>
          </a:solidFill>
        </p:grpSpPr>
        <p:sp>
          <p:nvSpPr>
            <p:cNvPr id="121" name="正方形/長方形 120">
              <a:extLst>
                <a:ext uri="{FF2B5EF4-FFF2-40B4-BE49-F238E27FC236}">
                  <a16:creationId xmlns:a16="http://schemas.microsoft.com/office/drawing/2014/main" id="{B8BBDFB7-D63E-4AC4-BFE6-754B184FD77F}"/>
                </a:ext>
              </a:extLst>
            </p:cNvPr>
            <p:cNvSpPr/>
            <p:nvPr/>
          </p:nvSpPr>
          <p:spPr>
            <a:xfrm>
              <a:off x="648933" y="3905747"/>
              <a:ext cx="1009901" cy="11056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ダム</a:t>
              </a:r>
            </a:p>
          </p:txBody>
        </p:sp>
        <p:sp>
          <p:nvSpPr>
            <p:cNvPr id="122" name="楕円 121">
              <a:extLst>
                <a:ext uri="{FF2B5EF4-FFF2-40B4-BE49-F238E27FC236}">
                  <a16:creationId xmlns:a16="http://schemas.microsoft.com/office/drawing/2014/main" id="{D22B192B-B48B-478E-B7F1-A48564BEC57A}"/>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コネクタ: カギ線 12">
            <a:extLst>
              <a:ext uri="{FF2B5EF4-FFF2-40B4-BE49-F238E27FC236}">
                <a16:creationId xmlns:a16="http://schemas.microsoft.com/office/drawing/2014/main" id="{B43B3163-BD2C-4175-89E7-382D60DC9BC3}"/>
              </a:ext>
            </a:extLst>
          </p:cNvPr>
          <p:cNvCxnSpPr>
            <a:stCxn id="110" idx="6"/>
            <a:endCxn id="113" idx="6"/>
          </p:cNvCxnSpPr>
          <p:nvPr/>
        </p:nvCxnSpPr>
        <p:spPr>
          <a:xfrm>
            <a:off x="2318999" y="4793814"/>
            <a:ext cx="1440795" cy="71549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6038C96D-DD58-449D-9392-52843669F6C9}"/>
              </a:ext>
            </a:extLst>
          </p:cNvPr>
          <p:cNvCxnSpPr>
            <a:stCxn id="122" idx="6"/>
            <a:endCxn id="113" idx="6"/>
          </p:cNvCxnSpPr>
          <p:nvPr/>
        </p:nvCxnSpPr>
        <p:spPr>
          <a:xfrm flipV="1">
            <a:off x="2330174" y="5509305"/>
            <a:ext cx="1429620" cy="63640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4CC9926-F457-4F11-9111-CFB160986798}"/>
              </a:ext>
            </a:extLst>
          </p:cNvPr>
          <p:cNvSpPr txBox="1"/>
          <p:nvPr/>
        </p:nvSpPr>
        <p:spPr>
          <a:xfrm>
            <a:off x="5210514" y="1649540"/>
            <a:ext cx="4315605" cy="338554"/>
          </a:xfrm>
          <a:prstGeom prst="rect">
            <a:avLst/>
          </a:prstGeom>
          <a:noFill/>
        </p:spPr>
        <p:txBody>
          <a:bodyPr wrap="none" rtlCol="0">
            <a:spAutoFit/>
          </a:bodyPr>
          <a:lstStyle/>
          <a:p>
            <a:pPr algn="l"/>
            <a:r>
              <a:rPr kumimoji="1" lang="ja-JP" altLang="en-US" sz="1600" u="sng" dirty="0"/>
              <a:t>合流部のエンタルピーの保存</a:t>
            </a:r>
            <a:r>
              <a:rPr lang="ja-JP" altLang="en-US" sz="1600" u="sng" dirty="0"/>
              <a:t>式から</a:t>
            </a:r>
            <a:r>
              <a:rPr lang="en-US" altLang="ja-JP" sz="1600" u="sng" dirty="0"/>
              <a:t>h</a:t>
            </a:r>
            <a:r>
              <a:rPr lang="en-US" altLang="ja-JP" sz="1600" u="sng" baseline="-25000" dirty="0"/>
              <a:t>3</a:t>
            </a:r>
            <a:r>
              <a:rPr lang="ja-JP" altLang="en-US" sz="1600" u="sng" dirty="0"/>
              <a:t>を導出</a:t>
            </a:r>
            <a:endParaRPr kumimoji="1" lang="ja-JP" altLang="en-US" sz="1600" u="sng" dirty="0"/>
          </a:p>
        </p:txBody>
      </p: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E5DA4F96-DC27-482B-8167-CFDFA48F2F7A}"/>
                  </a:ext>
                </a:extLst>
              </p:cNvPr>
              <p:cNvSpPr txBox="1"/>
              <p:nvPr/>
            </p:nvSpPr>
            <p:spPr>
              <a:xfrm>
                <a:off x="5803222" y="2135880"/>
                <a:ext cx="3120122" cy="611996"/>
              </a:xfrm>
              <a:prstGeom prst="rect">
                <a:avLst/>
              </a:prstGeom>
              <a:solidFill>
                <a:schemeClr val="accent6">
                  <a:lumMod val="20000"/>
                  <a:lumOff val="80000"/>
                </a:schemeClr>
              </a:solidFill>
            </p:spPr>
            <p:txBody>
              <a:bodyPr wrap="none" rtlCol="0" anchor="ctr">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=0</m:t>
                      </m:r>
                    </m:oMath>
                  </m:oMathPara>
                </a14:m>
                <a:endParaRPr kumimoji="1" lang="ja-JP" altLang="en-US" sz="2400" baseline="-25000" dirty="0"/>
              </a:p>
            </p:txBody>
          </p:sp>
        </mc:Choice>
        <mc:Fallback xmlns="">
          <p:sp>
            <p:nvSpPr>
              <p:cNvPr id="123" name="テキスト ボックス 122">
                <a:extLst>
                  <a:ext uri="{FF2B5EF4-FFF2-40B4-BE49-F238E27FC236}">
                    <a16:creationId xmlns:a16="http://schemas.microsoft.com/office/drawing/2014/main" id="{E5DA4F96-DC27-482B-8167-CFDFA48F2F7A}"/>
                  </a:ext>
                </a:extLst>
              </p:cNvPr>
              <p:cNvSpPr txBox="1">
                <a:spLocks noRot="1" noChangeAspect="1" noMove="1" noResize="1" noEditPoints="1" noAdjustHandles="1" noChangeArrowheads="1" noChangeShapeType="1" noTextEdit="1"/>
              </p:cNvSpPr>
              <p:nvPr/>
            </p:nvSpPr>
            <p:spPr>
              <a:xfrm>
                <a:off x="5803222" y="2135880"/>
                <a:ext cx="3120122" cy="611996"/>
              </a:xfrm>
              <a:prstGeom prst="rect">
                <a:avLst/>
              </a:prstGeom>
              <a:blipFill>
                <a:blip r:embed="rId6"/>
                <a:stretch>
                  <a:fillRect/>
                </a:stretch>
              </a:blipFill>
            </p:spPr>
            <p:txBody>
              <a:bodyPr/>
              <a:lstStyle/>
              <a:p>
                <a:r>
                  <a:rPr lang="ja-JP" altLang="en-US">
                    <a:noFill/>
                  </a:rPr>
                  <a:t> </a:t>
                </a:r>
              </a:p>
            </p:txBody>
          </p:sp>
        </mc:Fallback>
      </mc:AlternateContent>
      <p:sp>
        <p:nvSpPr>
          <p:cNvPr id="124" name="矢印: 右 123">
            <a:extLst>
              <a:ext uri="{FF2B5EF4-FFF2-40B4-BE49-F238E27FC236}">
                <a16:creationId xmlns:a16="http://schemas.microsoft.com/office/drawing/2014/main" id="{77848463-F181-44A6-AD1C-A57FCDE80851}"/>
              </a:ext>
            </a:extLst>
          </p:cNvPr>
          <p:cNvSpPr/>
          <p:nvPr/>
        </p:nvSpPr>
        <p:spPr>
          <a:xfrm>
            <a:off x="6013810" y="3789728"/>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07859904-BB03-4825-9344-B2B90D017159}"/>
                  </a:ext>
                </a:extLst>
              </p:cNvPr>
              <p:cNvSpPr txBox="1"/>
              <p:nvPr/>
            </p:nvSpPr>
            <p:spPr>
              <a:xfrm>
                <a:off x="6705599" y="4540526"/>
                <a:ext cx="4216400" cy="81221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nary>
                            <m:naryPr>
                              <m:chr m:val="∑"/>
                              <m:limLoc m:val="subSup"/>
                              <m:supHide m:val="on"/>
                              <m:ctrlPr>
                                <a:rPr kumimoji="1" lang="en-US" altLang="ja-JP" sz="200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=1,2</m:t>
                              </m:r>
                            </m:sub>
                            <m:sup/>
                            <m:e>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𝑗</m:t>
                                  </m:r>
                                </m:sub>
                              </m:sSub>
                            </m:e>
                          </m:nary>
                        </m:num>
                        <m:den>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𝑗</m:t>
                              </m:r>
                              <m:r>
                                <a:rPr lang="en-US" altLang="ja-JP" sz="2000" i="1">
                                  <a:latin typeface="Cambria Math" panose="02040503050406030204" pitchFamily="18" charset="0"/>
                                </a:rPr>
                                <m:t>=1,2</m:t>
                              </m:r>
                            </m:sub>
                            <m:sup/>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e>
                          </m:nary>
                        </m:den>
                      </m:f>
                    </m:oMath>
                  </m:oMathPara>
                </a14:m>
                <a:endParaRPr kumimoji="1" lang="ja-JP" altLang="en-US" sz="2000" dirty="0"/>
              </a:p>
            </p:txBody>
          </p:sp>
        </mc:Choice>
        <mc:Fallback xmlns="">
          <p:sp>
            <p:nvSpPr>
              <p:cNvPr id="126" name="テキスト ボックス 125">
                <a:extLst>
                  <a:ext uri="{FF2B5EF4-FFF2-40B4-BE49-F238E27FC236}">
                    <a16:creationId xmlns:a16="http://schemas.microsoft.com/office/drawing/2014/main" id="{07859904-BB03-4825-9344-B2B90D017159}"/>
                  </a:ext>
                </a:extLst>
              </p:cNvPr>
              <p:cNvSpPr txBox="1">
                <a:spLocks noRot="1" noChangeAspect="1" noMove="1" noResize="1" noEditPoints="1" noAdjustHandles="1" noChangeArrowheads="1" noChangeShapeType="1" noTextEdit="1"/>
              </p:cNvSpPr>
              <p:nvPr/>
            </p:nvSpPr>
            <p:spPr>
              <a:xfrm>
                <a:off x="6705599" y="4540526"/>
                <a:ext cx="4216400" cy="812210"/>
              </a:xfrm>
              <a:prstGeom prst="rect">
                <a:avLst/>
              </a:prstGeom>
              <a:blipFill>
                <a:blip r:embed="rId7"/>
                <a:stretch>
                  <a:fillRect/>
                </a:stretch>
              </a:blipFill>
            </p:spPr>
            <p:txBody>
              <a:bodyPr/>
              <a:lstStyle/>
              <a:p>
                <a:r>
                  <a:rPr lang="ja-JP" altLang="en-US">
                    <a:noFill/>
                  </a:rPr>
                  <a:t> </a:t>
                </a:r>
              </a:p>
            </p:txBody>
          </p:sp>
        </mc:Fallback>
      </mc:AlternateContent>
      <p:sp>
        <p:nvSpPr>
          <p:cNvPr id="127" name="矢印: 右 126">
            <a:extLst>
              <a:ext uri="{FF2B5EF4-FFF2-40B4-BE49-F238E27FC236}">
                <a16:creationId xmlns:a16="http://schemas.microsoft.com/office/drawing/2014/main" id="{9BA507BB-5219-47D6-BC4B-F92E50A692B9}"/>
              </a:ext>
            </a:extLst>
          </p:cNvPr>
          <p:cNvSpPr/>
          <p:nvPr/>
        </p:nvSpPr>
        <p:spPr>
          <a:xfrm>
            <a:off x="6013810" y="4712656"/>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17BA55B-68F2-4D8F-8E78-6B2CEE101B5C}"/>
                  </a:ext>
                </a:extLst>
              </p:cNvPr>
              <p:cNvSpPr txBox="1"/>
              <p:nvPr/>
            </p:nvSpPr>
            <p:spPr>
              <a:xfrm>
                <a:off x="6705599" y="5544555"/>
                <a:ext cx="4216400" cy="81221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nary>
                            <m:naryPr>
                              <m:chr m:val="∑"/>
                              <m:limLoc m:val="subSup"/>
                              <m:supHide m:val="on"/>
                              <m:ctrlPr>
                                <a:rPr kumimoji="1" lang="en-US" altLang="ja-JP" sz="200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=1,2</m:t>
                              </m:r>
                            </m:sub>
                            <m:sup/>
                            <m:e>
                              <m:r>
                                <m:rPr>
                                  <m:sty m:val="p"/>
                                </m:rPr>
                                <a:rPr kumimoji="1" lang="en-US" altLang="ja-JP" sz="2000" b="0" i="0" smtClean="0">
                                  <a:latin typeface="Cambria Math" panose="02040503050406030204" pitchFamily="18" charset="0"/>
                                </a:rPr>
                                <m:t>max</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𝑗</m:t>
                                  </m:r>
                                </m:sub>
                              </m:sSub>
                            </m:e>
                          </m:nary>
                        </m:num>
                        <m:den>
                          <m:nary>
                            <m:naryPr>
                              <m:chr m:val="∑"/>
                              <m:limLoc m:val="subSup"/>
                              <m:supHide m:val="on"/>
                              <m:ctrlPr>
                                <a:rPr lang="en-US" altLang="ja-JP" sz="2000" i="1" smtClean="0">
                                  <a:latin typeface="Cambria Math" panose="02040503050406030204" pitchFamily="18" charset="0"/>
                                </a:rPr>
                              </m:ctrlPr>
                            </m:naryPr>
                            <m:sub>
                              <m:r>
                                <m:rPr>
                                  <m:brk m:alnAt="9"/>
                                </m:rPr>
                                <a:rPr lang="en-US" altLang="ja-JP" sz="2000" i="1">
                                  <a:latin typeface="Cambria Math" panose="02040503050406030204" pitchFamily="18" charset="0"/>
                                </a:rPr>
                                <m:t>𝑗</m:t>
                              </m:r>
                              <m:r>
                                <a:rPr lang="en-US" altLang="ja-JP" sz="2000" i="1">
                                  <a:latin typeface="Cambria Math" panose="02040503050406030204" pitchFamily="18" charset="0"/>
                                </a:rPr>
                                <m:t>=1,2</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𝜖</m:t>
                              </m:r>
                              <m:r>
                                <a:rPr lang="en-US" altLang="ja-JP" sz="2000" b="0" i="1" smtClean="0">
                                  <a:latin typeface="Cambria Math" panose="02040503050406030204" pitchFamily="18" charset="0"/>
                                </a:rPr>
                                <m:t>)</m:t>
                              </m:r>
                            </m:e>
                          </m:nary>
                        </m:den>
                      </m:f>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17BA55B-68F2-4D8F-8E78-6B2CEE101B5C}"/>
                  </a:ext>
                </a:extLst>
              </p:cNvPr>
              <p:cNvSpPr txBox="1">
                <a:spLocks noRot="1" noChangeAspect="1" noMove="1" noResize="1" noEditPoints="1" noAdjustHandles="1" noChangeArrowheads="1" noChangeShapeType="1" noTextEdit="1"/>
              </p:cNvSpPr>
              <p:nvPr/>
            </p:nvSpPr>
            <p:spPr>
              <a:xfrm>
                <a:off x="6705599" y="5544555"/>
                <a:ext cx="4216400" cy="812210"/>
              </a:xfrm>
              <a:prstGeom prst="rect">
                <a:avLst/>
              </a:prstGeom>
              <a:blipFill>
                <a:blip r:embed="rId8"/>
                <a:stretch>
                  <a:fillRect/>
                </a:stretch>
              </a:blipFill>
            </p:spPr>
            <p:txBody>
              <a:bodyPr/>
              <a:lstStyle/>
              <a:p>
                <a:r>
                  <a:rPr lang="ja-JP" altLang="en-US">
                    <a:noFill/>
                  </a:rPr>
                  <a:t> </a:t>
                </a:r>
              </a:p>
            </p:txBody>
          </p:sp>
        </mc:Fallback>
      </mc:AlternateContent>
      <p:sp>
        <p:nvSpPr>
          <p:cNvPr id="129" name="矢印: 右 128">
            <a:extLst>
              <a:ext uri="{FF2B5EF4-FFF2-40B4-BE49-F238E27FC236}">
                <a16:creationId xmlns:a16="http://schemas.microsoft.com/office/drawing/2014/main" id="{EC2AF979-3D08-41CE-9A22-F47F09E56B8F}"/>
              </a:ext>
            </a:extLst>
          </p:cNvPr>
          <p:cNvSpPr/>
          <p:nvPr/>
        </p:nvSpPr>
        <p:spPr>
          <a:xfrm>
            <a:off x="6013810" y="5716685"/>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0" name="テキスト ボックス 129">
            <a:extLst>
              <a:ext uri="{FF2B5EF4-FFF2-40B4-BE49-F238E27FC236}">
                <a16:creationId xmlns:a16="http://schemas.microsoft.com/office/drawing/2014/main" id="{C75DB28A-159A-455E-B3E2-2520A7FD0E0B}"/>
              </a:ext>
            </a:extLst>
          </p:cNvPr>
          <p:cNvSpPr txBox="1"/>
          <p:nvPr/>
        </p:nvSpPr>
        <p:spPr>
          <a:xfrm>
            <a:off x="5743350" y="5439887"/>
            <a:ext cx="962249" cy="276999"/>
          </a:xfrm>
          <a:prstGeom prst="rect">
            <a:avLst/>
          </a:prstGeom>
          <a:noFill/>
        </p:spPr>
        <p:txBody>
          <a:bodyPr wrap="square" rtlCol="0">
            <a:spAutoFit/>
          </a:bodyPr>
          <a:lstStyle/>
          <a:p>
            <a:pPr algn="l"/>
            <a:r>
              <a:rPr kumimoji="1" lang="ja-JP" altLang="en-US" sz="1200" dirty="0"/>
              <a:t>ゼロ点</a:t>
            </a:r>
            <a:r>
              <a:rPr lang="ja-JP" altLang="en-US" sz="1200" dirty="0"/>
              <a:t>回避</a:t>
            </a:r>
            <a:endParaRPr kumimoji="1" lang="ja-JP" altLang="en-US" sz="1200" dirty="0"/>
          </a:p>
        </p:txBody>
      </p:sp>
      <p:sp>
        <p:nvSpPr>
          <p:cNvPr id="50" name="Shape 130">
            <a:extLst>
              <a:ext uri="{FF2B5EF4-FFF2-40B4-BE49-F238E27FC236}">
                <a16:creationId xmlns:a16="http://schemas.microsoft.com/office/drawing/2014/main" id="{E9AF218F-AA8B-4286-BFAF-E75DC8009C2E}"/>
              </a:ext>
            </a:extLst>
          </p:cNvPr>
          <p:cNvSpPr/>
          <p:nvPr/>
        </p:nvSpPr>
        <p:spPr>
          <a:xfrm>
            <a:off x="179666" y="87415"/>
            <a:ext cx="209031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a:t>
            </a:r>
            <a:endParaRPr lang="en-US" altLang="ja-JP" dirty="0"/>
          </a:p>
        </p:txBody>
      </p:sp>
    </p:spTree>
    <p:extLst>
      <p:ext uri="{BB962C8B-B14F-4D97-AF65-F5344CB8AC3E}">
        <p14:creationId xmlns:p14="http://schemas.microsoft.com/office/powerpoint/2010/main" val="178373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分岐・合流の計算の一般化</a:t>
            </a:r>
            <a:endParaRPr lang="en-US" altLang="ja-JP" dirty="0"/>
          </a:p>
        </p:txBody>
      </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578159" y="812236"/>
            <a:ext cx="10983921" cy="400110"/>
          </a:xfrm>
          <a:prstGeom prst="rect">
            <a:avLst/>
          </a:prstGeom>
          <a:noFill/>
        </p:spPr>
        <p:txBody>
          <a:bodyPr wrap="square" rtlCol="0">
            <a:spAutoFit/>
          </a:bodyPr>
          <a:lstStyle/>
          <a:p>
            <a:r>
              <a:rPr kumimoji="1" lang="ja-JP" altLang="en-US" sz="2000" dirty="0"/>
              <a:t>下図のように接続した場合、モデル</a:t>
            </a:r>
            <a:r>
              <a:rPr kumimoji="1" lang="en-US" altLang="ja-JP" sz="2000" dirty="0"/>
              <a:t>M</a:t>
            </a:r>
            <a:r>
              <a:rPr kumimoji="1" lang="en-US" altLang="ja-JP" sz="2000" baseline="-25000" dirty="0"/>
              <a:t>i</a:t>
            </a:r>
            <a:r>
              <a:rPr kumimoji="1" lang="ja-JP" altLang="en-US" sz="2000" dirty="0"/>
              <a:t>のポートの</a:t>
            </a:r>
            <a:r>
              <a:rPr kumimoji="1" lang="en-US" altLang="ja-JP" sz="2000" dirty="0"/>
              <a:t>stream</a:t>
            </a:r>
            <a:r>
              <a:rPr kumimoji="1" lang="ja-JP" altLang="en-US" sz="2000" dirty="0"/>
              <a:t>変数</a:t>
            </a:r>
            <a:r>
              <a:rPr kumimoji="1" lang="en-US" altLang="ja-JP" sz="2000" dirty="0"/>
              <a:t>h</a:t>
            </a:r>
            <a:r>
              <a:rPr kumimoji="1" lang="en-US" altLang="ja-JP" sz="2000" baseline="-25000" dirty="0"/>
              <a:t>i</a:t>
            </a:r>
            <a:r>
              <a:rPr kumimoji="1" lang="ja-JP" altLang="en-US" sz="2000" dirty="0"/>
              <a:t>は次式で計算できます。</a:t>
            </a:r>
          </a:p>
        </p:txBody>
      </p:sp>
      <p:sp>
        <p:nvSpPr>
          <p:cNvPr id="67" name="正方形/長方形 66">
            <a:extLst>
              <a:ext uri="{FF2B5EF4-FFF2-40B4-BE49-F238E27FC236}">
                <a16:creationId xmlns:a16="http://schemas.microsoft.com/office/drawing/2014/main" id="{FDDEAF38-6C8B-4382-9FCC-18DFE7FCCC22}"/>
              </a:ext>
            </a:extLst>
          </p:cNvPr>
          <p:cNvSpPr/>
          <p:nvPr/>
        </p:nvSpPr>
        <p:spPr>
          <a:xfrm>
            <a:off x="1297952" y="1985781"/>
            <a:ext cx="1231332" cy="72383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2468425" y="226430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B9025480-06A0-45A2-9D6E-B0B12CA8E943}"/>
              </a:ext>
            </a:extLst>
          </p:cNvPr>
          <p:cNvSpPr/>
          <p:nvPr/>
        </p:nvSpPr>
        <p:spPr>
          <a:xfrm>
            <a:off x="3661673" y="3226079"/>
            <a:ext cx="811954" cy="91028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3577947" y="3589563"/>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FE9C1665-3124-49DA-B06A-D6B80BD07A4E}"/>
              </a:ext>
            </a:extLst>
          </p:cNvPr>
          <p:cNvSpPr/>
          <p:nvPr/>
        </p:nvSpPr>
        <p:spPr>
          <a:xfrm>
            <a:off x="1306875" y="3796418"/>
            <a:ext cx="1231332" cy="723833"/>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2477348" y="4074939"/>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コネクタ: カギ線 80">
            <a:extLst>
              <a:ext uri="{FF2B5EF4-FFF2-40B4-BE49-F238E27FC236}">
                <a16:creationId xmlns:a16="http://schemas.microsoft.com/office/drawing/2014/main" id="{9AA56A98-9A43-4635-8D83-4F392D428EA0}"/>
              </a:ext>
            </a:extLst>
          </p:cNvPr>
          <p:cNvCxnSpPr>
            <a:cxnSpLocks/>
            <a:stCxn id="68" idx="6"/>
            <a:endCxn id="73" idx="2"/>
          </p:cNvCxnSpPr>
          <p:nvPr/>
        </p:nvCxnSpPr>
        <p:spPr>
          <a:xfrm>
            <a:off x="2624449" y="2342314"/>
            <a:ext cx="953498" cy="132526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2633372" y="3667574"/>
            <a:ext cx="944575" cy="48537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B60143F4-3F5A-40AF-B54F-74F086D73FF6}"/>
              </a:ext>
            </a:extLst>
          </p:cNvPr>
          <p:cNvSpPr/>
          <p:nvPr/>
        </p:nvSpPr>
        <p:spPr>
          <a:xfrm>
            <a:off x="1297952" y="5321931"/>
            <a:ext cx="1231332" cy="723833"/>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2468425" y="560045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93B8E3A-893B-4E88-A89C-819C3E27D4D2}"/>
              </a:ext>
            </a:extLst>
          </p:cNvPr>
          <p:cNvSpPr txBox="1"/>
          <p:nvPr/>
        </p:nvSpPr>
        <p:spPr>
          <a:xfrm>
            <a:off x="1739679" y="4502003"/>
            <a:ext cx="346249" cy="496290"/>
          </a:xfrm>
          <a:prstGeom prst="rect">
            <a:avLst/>
          </a:prstGeom>
          <a:noFill/>
        </p:spPr>
        <p:txBody>
          <a:bodyPr vert="eaVert" wrap="none" rtlCol="0">
            <a:spAutoFit/>
          </a:bodyPr>
          <a:lstStyle/>
          <a:p>
            <a:pPr algn="l"/>
            <a:r>
              <a:rPr kumimoji="1" lang="ja-JP" altLang="en-US" sz="1050"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2624449" y="3667574"/>
            <a:ext cx="953498" cy="2010889"/>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090926" y="4924722"/>
            <a:ext cx="36680" cy="36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A554D663-1F67-4DDD-A082-A41A2E5A277D}"/>
              </a:ext>
            </a:extLst>
          </p:cNvPr>
          <p:cNvSpPr/>
          <p:nvPr/>
        </p:nvSpPr>
        <p:spPr>
          <a:xfrm>
            <a:off x="2930606" y="4896638"/>
            <a:ext cx="384886" cy="121690"/>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2932341" y="4940251"/>
            <a:ext cx="384885" cy="121690"/>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1601809" y="2115513"/>
            <a:ext cx="580608" cy="461665"/>
          </a:xfrm>
          <a:prstGeom prst="rect">
            <a:avLst/>
          </a:prstGeom>
          <a:noFill/>
        </p:spPr>
        <p:txBody>
          <a:bodyPr wrap="none" rtlCol="0">
            <a:spAutoFit/>
          </a:bodyPr>
          <a:lstStyle/>
          <a:p>
            <a:pPr algn="l"/>
            <a:r>
              <a:rPr kumimoji="1" lang="en-US" altLang="ja-JP" sz="2400" dirty="0"/>
              <a:t>M</a:t>
            </a:r>
            <a:r>
              <a:rPr kumimoji="1" lang="en-US" altLang="ja-JP" sz="2400" baseline="-25000" dirty="0"/>
              <a:t>1</a:t>
            </a:r>
            <a:endParaRPr kumimoji="1" lang="ja-JP" altLang="en-US" sz="2400" baseline="-25000" dirty="0"/>
          </a:p>
        </p:txBody>
      </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6321882" y="2066803"/>
                <a:ext cx="3843198" cy="958917"/>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h</m:t>
                              </m:r>
                              <m:r>
                                <a:rPr lang="en-US" altLang="ja-JP" sz="2400" i="1" baseline="-25000">
                                  <a:latin typeface="Cambria Math" panose="02040503050406030204" pitchFamily="18" charset="0"/>
                                </a:rPr>
                                <m:t>𝑗</m:t>
                              </m:r>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𝑗</m:t>
                              </m:r>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e>
                          </m:nary>
                        </m:den>
                      </m:f>
                    </m:oMath>
                  </m:oMathPara>
                </a14:m>
                <a:endParaRPr kumimoji="1" lang="ja-JP" altLang="en-US" sz="24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6321882" y="2066803"/>
                <a:ext cx="3843198" cy="9589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355846" y="3542009"/>
                <a:ext cx="4597394" cy="100226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e>
                                  </m:d>
                                </m:e>
                              </m:func>
                              <m:r>
                                <a:rPr lang="en-US" altLang="ja-JP" sz="2400" i="1">
                                  <a:latin typeface="Cambria Math" panose="02040503050406030204" pitchFamily="18" charset="0"/>
                                </a:rPr>
                                <m:t>h</m:t>
                              </m:r>
                              <m:r>
                                <a:rPr lang="en-US" altLang="ja-JP" sz="2400" i="1" baseline="-25000">
                                  <a:latin typeface="Cambria Math" panose="02040503050406030204" pitchFamily="18" charset="0"/>
                                </a:rPr>
                                <m:t>𝑗</m:t>
                              </m:r>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𝑗</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e>
                          </m:nary>
                        </m:den>
                      </m:f>
                    </m:oMath>
                  </m:oMathPara>
                </a14:m>
                <a:endParaRPr kumimoji="1" lang="ja-JP" altLang="en-US" sz="24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355846" y="3542009"/>
                <a:ext cx="4597394" cy="1002262"/>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45785" y="3858043"/>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7D57F20-B77C-4EB1-9F8F-99EFE1B108EE}"/>
              </a:ext>
            </a:extLst>
          </p:cNvPr>
          <p:cNvSpPr txBox="1"/>
          <p:nvPr/>
        </p:nvSpPr>
        <p:spPr>
          <a:xfrm>
            <a:off x="6266656" y="3519810"/>
            <a:ext cx="1089190" cy="307777"/>
          </a:xfrm>
          <a:prstGeom prst="rect">
            <a:avLst/>
          </a:prstGeom>
          <a:noFill/>
        </p:spPr>
        <p:txBody>
          <a:bodyPr wrap="square" rtlCol="0">
            <a:spAutoFit/>
          </a:bodyPr>
          <a:lstStyle/>
          <a:p>
            <a:pPr algn="l"/>
            <a:r>
              <a:rPr kumimoji="1" lang="ja-JP" altLang="en-US" sz="1400" dirty="0"/>
              <a:t>ゼロ点</a:t>
            </a:r>
            <a:r>
              <a:rPr lang="ja-JP" altLang="en-US" sz="1400" dirty="0"/>
              <a:t>回避</a:t>
            </a:r>
            <a:endParaRPr kumimoji="1" lang="ja-JP" altLang="en-US" sz="1400" dirty="0"/>
          </a:p>
        </p:txBody>
      </p:sp>
      <p:sp>
        <p:nvSpPr>
          <p:cNvPr id="7" name="テキスト ボックス 6">
            <a:extLst>
              <a:ext uri="{FF2B5EF4-FFF2-40B4-BE49-F238E27FC236}">
                <a16:creationId xmlns:a16="http://schemas.microsoft.com/office/drawing/2014/main" id="{C8CD0B19-B959-47E1-B6F1-394E80CF98E7}"/>
              </a:ext>
            </a:extLst>
          </p:cNvPr>
          <p:cNvSpPr txBox="1"/>
          <p:nvPr/>
        </p:nvSpPr>
        <p:spPr>
          <a:xfrm>
            <a:off x="8493760" y="6356350"/>
            <a:ext cx="184731" cy="461665"/>
          </a:xfrm>
          <a:prstGeom prst="rect">
            <a:avLst/>
          </a:prstGeom>
          <a:noFill/>
        </p:spPr>
        <p:txBody>
          <a:bodyPr wrap="none" rtlCol="0">
            <a:spAutoFit/>
          </a:bodyPr>
          <a:lstStyle/>
          <a:p>
            <a:pPr algn="l"/>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E906D14-D1CD-4AAF-9A88-2CF1B4648187}"/>
                  </a:ext>
                </a:extLst>
              </p:cNvPr>
              <p:cNvSpPr txBox="1"/>
              <p:nvPr/>
            </p:nvSpPr>
            <p:spPr>
              <a:xfrm>
                <a:off x="5173707" y="1536682"/>
                <a:ext cx="3405572" cy="402033"/>
              </a:xfrm>
              <a:prstGeom prst="rect">
                <a:avLst/>
              </a:prstGeom>
              <a:noFill/>
            </p:spPr>
            <p:txBody>
              <a:bodyPr wrap="square">
                <a:spAutoFit/>
              </a:bodyPr>
              <a:lstStyle/>
              <a:p>
                <a:r>
                  <a:rPr lang="en-US" altLang="ja-JP" sz="2000" u="sng" dirty="0"/>
                  <a:t>M</a:t>
                </a:r>
                <a:r>
                  <a:rPr lang="en-US" altLang="ja-JP" sz="2000" u="sng" baseline="-25000" dirty="0"/>
                  <a:t>i</a:t>
                </a:r>
                <a14:m>
                  <m:oMath xmlns:m="http://schemas.openxmlformats.org/officeDocument/2006/math">
                    <m:r>
                      <a:rPr lang="ja-JP" altLang="en-US" sz="2000" i="1" u="sng" dirty="0">
                        <a:latin typeface="Cambria Math" panose="02040503050406030204" pitchFamily="18" charset="0"/>
                      </a:rPr>
                      <m:t>へ</m:t>
                    </m:r>
                    <m:r>
                      <a:rPr lang="ja-JP" altLang="en-US" sz="2000" i="1" u="sng">
                        <a:latin typeface="Cambria Math" panose="02040503050406030204" pitchFamily="18" charset="0"/>
                      </a:rPr>
                      <m:t>流入する場合</m:t>
                    </m:r>
                    <m:r>
                      <a:rPr lang="en-US" altLang="ja-JP" sz="2000" b="0" i="1" u="sng" smtClean="0">
                        <a:latin typeface="Cambria Math" panose="02040503050406030204" pitchFamily="18" charset="0"/>
                      </a:rPr>
                      <m:t>(</m:t>
                    </m:r>
                    <m:sSub>
                      <m:sSubPr>
                        <m:ctrlPr>
                          <a:rPr lang="en-US" altLang="ja-JP" sz="2000" i="1" u="sng" smtClean="0">
                            <a:latin typeface="Cambria Math" panose="02040503050406030204" pitchFamily="18" charset="0"/>
                          </a:rPr>
                        </m:ctrlPr>
                      </m:sSubPr>
                      <m:e>
                        <m:r>
                          <a:rPr lang="en-US" altLang="ja-JP" sz="2000" i="1" u="sng">
                            <a:latin typeface="Cambria Math" panose="02040503050406030204" pitchFamily="18" charset="0"/>
                          </a:rPr>
                          <m:t>𝑚</m:t>
                        </m:r>
                      </m:e>
                      <m:sub>
                        <m:r>
                          <a:rPr lang="en-US" altLang="ja-JP" sz="2000" b="0" i="1" u="sng" smtClean="0">
                            <a:latin typeface="Cambria Math" panose="02040503050406030204" pitchFamily="18" charset="0"/>
                          </a:rPr>
                          <m:t>𝑖</m:t>
                        </m:r>
                      </m:sub>
                    </m:sSub>
                    <m:r>
                      <a:rPr lang="en-US" altLang="ja-JP" sz="2000" b="0" i="1" u="sng" smtClean="0">
                        <a:latin typeface="Cambria Math" panose="02040503050406030204" pitchFamily="18" charset="0"/>
                      </a:rPr>
                      <m:t>&gt;</m:t>
                    </m:r>
                    <m:r>
                      <a:rPr lang="en-US" altLang="ja-JP" sz="2000" i="1" u="sng">
                        <a:latin typeface="Cambria Math" panose="02040503050406030204" pitchFamily="18" charset="0"/>
                      </a:rPr>
                      <m:t>0</m:t>
                    </m:r>
                    <m:r>
                      <a:rPr lang="en-US" altLang="ja-JP" sz="2000" b="0" i="1" u="sng" smtClean="0">
                        <a:latin typeface="Cambria Math" panose="02040503050406030204" pitchFamily="18" charset="0"/>
                      </a:rPr>
                      <m:t>)</m:t>
                    </m:r>
                  </m:oMath>
                </a14:m>
                <a:endParaRPr lang="ja-JP" altLang="en-US" sz="2000" u="sng" dirty="0"/>
              </a:p>
            </p:txBody>
          </p:sp>
        </mc:Choice>
        <mc:Fallback xmlns="">
          <p:sp>
            <p:nvSpPr>
              <p:cNvPr id="56" name="テキスト ボックス 55">
                <a:extLst>
                  <a:ext uri="{FF2B5EF4-FFF2-40B4-BE49-F238E27FC236}">
                    <a16:creationId xmlns:a16="http://schemas.microsoft.com/office/drawing/2014/main" id="{2E906D14-D1CD-4AAF-9A88-2CF1B4648187}"/>
                  </a:ext>
                </a:extLst>
              </p:cNvPr>
              <p:cNvSpPr txBox="1">
                <a:spLocks noRot="1" noChangeAspect="1" noMove="1" noResize="1" noEditPoints="1" noAdjustHandles="1" noChangeArrowheads="1" noChangeShapeType="1" noTextEdit="1"/>
              </p:cNvSpPr>
              <p:nvPr/>
            </p:nvSpPr>
            <p:spPr>
              <a:xfrm>
                <a:off x="5173707" y="1536682"/>
                <a:ext cx="3405572" cy="402033"/>
              </a:xfrm>
              <a:prstGeom prst="rect">
                <a:avLst/>
              </a:prstGeom>
              <a:blipFill>
                <a:blip r:embed="rId4"/>
                <a:stretch>
                  <a:fillRect l="-1971" t="-6061" b="-27273"/>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5AB00565-1DE1-4FA2-9E5A-B8BDD6B40133}"/>
              </a:ext>
            </a:extLst>
          </p:cNvPr>
          <p:cNvSpPr txBox="1"/>
          <p:nvPr/>
        </p:nvSpPr>
        <p:spPr>
          <a:xfrm>
            <a:off x="2486273" y="1378480"/>
            <a:ext cx="373891" cy="737033"/>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58" name="テキスト ボックス 57">
            <a:extLst>
              <a:ext uri="{FF2B5EF4-FFF2-40B4-BE49-F238E27FC236}">
                <a16:creationId xmlns:a16="http://schemas.microsoft.com/office/drawing/2014/main" id="{77201B77-65C2-4AE7-8194-B8CC8ED9E2BB}"/>
              </a:ext>
            </a:extLst>
          </p:cNvPr>
          <p:cNvSpPr txBox="1"/>
          <p:nvPr/>
        </p:nvSpPr>
        <p:spPr>
          <a:xfrm>
            <a:off x="3268911" y="2679654"/>
            <a:ext cx="423514" cy="923330"/>
          </a:xfrm>
          <a:prstGeom prst="rect">
            <a:avLst/>
          </a:prstGeom>
          <a:noFill/>
        </p:spPr>
        <p:txBody>
          <a:bodyPr wrap="none" rtlCol="0">
            <a:spAutoFit/>
          </a:bodyPr>
          <a:lstStyle/>
          <a:p>
            <a:pPr algn="l"/>
            <a:r>
              <a:rPr kumimoji="1" lang="en-US" altLang="ja-JP" dirty="0"/>
              <a:t>p</a:t>
            </a:r>
            <a:r>
              <a:rPr kumimoji="1" lang="en-US" altLang="ja-JP" baseline="-25000" dirty="0"/>
              <a:t>i</a:t>
            </a:r>
          </a:p>
          <a:p>
            <a:pPr algn="l"/>
            <a:r>
              <a:rPr kumimoji="1" lang="en-US" altLang="ja-JP" dirty="0"/>
              <a:t>m</a:t>
            </a:r>
            <a:r>
              <a:rPr kumimoji="1" lang="en-US" altLang="ja-JP" baseline="-25000" dirty="0"/>
              <a:t>i</a:t>
            </a:r>
          </a:p>
          <a:p>
            <a:pPr algn="l"/>
            <a:r>
              <a:rPr lang="en-US" altLang="ja-JP" dirty="0">
                <a:solidFill>
                  <a:srgbClr val="FF0000"/>
                </a:solidFill>
              </a:rPr>
              <a:t>h</a:t>
            </a:r>
            <a:r>
              <a:rPr lang="en-US" altLang="ja-JP" baseline="-25000" dirty="0">
                <a:solidFill>
                  <a:srgbClr val="FF0000"/>
                </a:solidFill>
              </a:rPr>
              <a:t>i</a:t>
            </a:r>
            <a:endParaRPr kumimoji="1" lang="ja-JP" altLang="en-US" baseline="-25000" dirty="0">
              <a:solidFill>
                <a:srgbClr val="FF0000"/>
              </a:solidFill>
            </a:endParaRPr>
          </a:p>
        </p:txBody>
      </p:sp>
      <p:sp>
        <p:nvSpPr>
          <p:cNvPr id="59" name="テキスト ボックス 58">
            <a:extLst>
              <a:ext uri="{FF2B5EF4-FFF2-40B4-BE49-F238E27FC236}">
                <a16:creationId xmlns:a16="http://schemas.microsoft.com/office/drawing/2014/main" id="{36C9C5A0-07EE-422D-9CA5-CB1F17B2A55B}"/>
              </a:ext>
            </a:extLst>
          </p:cNvPr>
          <p:cNvSpPr txBox="1"/>
          <p:nvPr/>
        </p:nvSpPr>
        <p:spPr>
          <a:xfrm>
            <a:off x="2486273" y="3188123"/>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sp>
        <p:nvSpPr>
          <p:cNvPr id="60" name="テキスト ボックス 59">
            <a:extLst>
              <a:ext uri="{FF2B5EF4-FFF2-40B4-BE49-F238E27FC236}">
                <a16:creationId xmlns:a16="http://schemas.microsoft.com/office/drawing/2014/main" id="{76BAAC19-A6DF-409A-9772-57952ECB1D2C}"/>
              </a:ext>
            </a:extLst>
          </p:cNvPr>
          <p:cNvSpPr txBox="1"/>
          <p:nvPr/>
        </p:nvSpPr>
        <p:spPr>
          <a:xfrm>
            <a:off x="2486273" y="4694308"/>
            <a:ext cx="473206" cy="923330"/>
          </a:xfrm>
          <a:prstGeom prst="rect">
            <a:avLst/>
          </a:prstGeom>
          <a:noFill/>
        </p:spPr>
        <p:txBody>
          <a:bodyPr wrap="none" rtlCol="0">
            <a:spAutoFit/>
          </a:bodyPr>
          <a:lstStyle/>
          <a:p>
            <a:pPr algn="l"/>
            <a:r>
              <a:rPr kumimoji="1" lang="en-US" altLang="ja-JP" dirty="0" err="1"/>
              <a:t>p</a:t>
            </a:r>
            <a:r>
              <a:rPr kumimoji="1" lang="en-US" altLang="ja-JP" baseline="-25000" dirty="0" err="1"/>
              <a:t>n</a:t>
            </a:r>
            <a:endParaRPr kumimoji="1" lang="en-US" altLang="ja-JP" baseline="-25000" dirty="0"/>
          </a:p>
          <a:p>
            <a:pPr algn="l"/>
            <a:r>
              <a:rPr kumimoji="1" lang="en-US" altLang="ja-JP" dirty="0" err="1"/>
              <a:t>m</a:t>
            </a:r>
            <a:r>
              <a:rPr kumimoji="1" lang="en-US" altLang="ja-JP" baseline="-25000" dirty="0" err="1"/>
              <a:t>n</a:t>
            </a:r>
            <a:endParaRPr kumimoji="1" lang="en-US" altLang="ja-JP" baseline="-25000" dirty="0"/>
          </a:p>
          <a:p>
            <a:pPr algn="l"/>
            <a:r>
              <a:rPr lang="en-US" altLang="ja-JP" dirty="0" err="1"/>
              <a:t>h</a:t>
            </a:r>
            <a:r>
              <a:rPr lang="en-US" altLang="ja-JP" baseline="-25000" dirty="0" err="1"/>
              <a:t>n</a:t>
            </a:r>
            <a:endParaRPr kumimoji="1" lang="ja-JP" altLang="en-US" baseline="-25000" dirty="0"/>
          </a:p>
        </p:txBody>
      </p:sp>
      <p:sp>
        <p:nvSpPr>
          <p:cNvPr id="63" name="テキスト ボックス 62">
            <a:extLst>
              <a:ext uri="{FF2B5EF4-FFF2-40B4-BE49-F238E27FC236}">
                <a16:creationId xmlns:a16="http://schemas.microsoft.com/office/drawing/2014/main" id="{A1CF8D88-B1E4-4013-9CE5-59C0ED7D64AA}"/>
              </a:ext>
            </a:extLst>
          </p:cNvPr>
          <p:cNvSpPr txBox="1"/>
          <p:nvPr/>
        </p:nvSpPr>
        <p:spPr>
          <a:xfrm>
            <a:off x="3932098" y="3704584"/>
            <a:ext cx="373820" cy="338554"/>
          </a:xfrm>
          <a:prstGeom prst="rect">
            <a:avLst/>
          </a:prstGeom>
          <a:noFill/>
        </p:spPr>
        <p:txBody>
          <a:bodyPr wrap="none" rtlCol="0">
            <a:spAutoFit/>
          </a:bodyPr>
          <a:lstStyle/>
          <a:p>
            <a:pPr algn="l"/>
            <a:r>
              <a:rPr kumimoji="1" lang="en-US" altLang="ja-JP" sz="1600" dirty="0" err="1"/>
              <a:t>h</a:t>
            </a:r>
            <a:r>
              <a:rPr kumimoji="1" lang="en-US" altLang="ja-JP" sz="1600" baseline="-25000" dirty="0" err="1"/>
              <a:t>c</a:t>
            </a:r>
            <a:endParaRPr kumimoji="1" lang="ja-JP" altLang="en-US" sz="1600" baseline="-25000" dirty="0"/>
          </a:p>
        </p:txBody>
      </p:sp>
      <p:sp>
        <p:nvSpPr>
          <p:cNvPr id="65" name="テキスト ボックス 64">
            <a:extLst>
              <a:ext uri="{FF2B5EF4-FFF2-40B4-BE49-F238E27FC236}">
                <a16:creationId xmlns:a16="http://schemas.microsoft.com/office/drawing/2014/main" id="{45F6A3E3-8AB3-4EA8-9176-77AD03CBC86E}"/>
              </a:ext>
            </a:extLst>
          </p:cNvPr>
          <p:cNvSpPr txBox="1"/>
          <p:nvPr/>
        </p:nvSpPr>
        <p:spPr>
          <a:xfrm>
            <a:off x="1601809" y="3914722"/>
            <a:ext cx="580608" cy="461665"/>
          </a:xfrm>
          <a:prstGeom prst="rect">
            <a:avLst/>
          </a:prstGeom>
          <a:noFill/>
        </p:spPr>
        <p:txBody>
          <a:bodyPr wrap="none" rtlCol="0">
            <a:spAutoFit/>
          </a:bodyPr>
          <a:lstStyle/>
          <a:p>
            <a:pPr algn="l"/>
            <a:r>
              <a:rPr kumimoji="1" lang="en-US" altLang="ja-JP" sz="2400" dirty="0"/>
              <a:t>M</a:t>
            </a:r>
            <a:r>
              <a:rPr kumimoji="1" lang="en-US" altLang="ja-JP" sz="2400" baseline="-25000" dirty="0"/>
              <a:t>2</a:t>
            </a:r>
            <a:endParaRPr kumimoji="1" lang="ja-JP" altLang="en-US" sz="2400" baseline="-25000" dirty="0"/>
          </a:p>
        </p:txBody>
      </p:sp>
      <p:sp>
        <p:nvSpPr>
          <p:cNvPr id="69" name="テキスト ボックス 68">
            <a:extLst>
              <a:ext uri="{FF2B5EF4-FFF2-40B4-BE49-F238E27FC236}">
                <a16:creationId xmlns:a16="http://schemas.microsoft.com/office/drawing/2014/main" id="{E6320659-7E95-43C8-A43A-D40D94FB35D3}"/>
              </a:ext>
            </a:extLst>
          </p:cNvPr>
          <p:cNvSpPr txBox="1"/>
          <p:nvPr/>
        </p:nvSpPr>
        <p:spPr>
          <a:xfrm>
            <a:off x="1601809" y="5447630"/>
            <a:ext cx="585417" cy="461665"/>
          </a:xfrm>
          <a:prstGeom prst="rect">
            <a:avLst/>
          </a:prstGeom>
          <a:noFill/>
        </p:spPr>
        <p:txBody>
          <a:bodyPr wrap="none" rtlCol="0">
            <a:spAutoFit/>
          </a:bodyPr>
          <a:lstStyle/>
          <a:p>
            <a:pPr algn="l"/>
            <a:r>
              <a:rPr kumimoji="1" lang="en-US" altLang="ja-JP" sz="2400" dirty="0"/>
              <a:t>M</a:t>
            </a:r>
            <a:r>
              <a:rPr kumimoji="1" lang="en-US" altLang="ja-JP" sz="2400" baseline="-25000" dirty="0"/>
              <a:t>n</a:t>
            </a:r>
            <a:endParaRPr kumimoji="1" lang="ja-JP" altLang="en-US" sz="2400" baseline="-25000" dirty="0"/>
          </a:p>
        </p:txBody>
      </p:sp>
      <p:sp>
        <p:nvSpPr>
          <p:cNvPr id="74" name="テキスト ボックス 73">
            <a:extLst>
              <a:ext uri="{FF2B5EF4-FFF2-40B4-BE49-F238E27FC236}">
                <a16:creationId xmlns:a16="http://schemas.microsoft.com/office/drawing/2014/main" id="{05B34529-9D41-4CAB-AD04-FB9C80B14B68}"/>
              </a:ext>
            </a:extLst>
          </p:cNvPr>
          <p:cNvSpPr txBox="1"/>
          <p:nvPr/>
        </p:nvSpPr>
        <p:spPr>
          <a:xfrm>
            <a:off x="3848540" y="3226079"/>
            <a:ext cx="521297" cy="461665"/>
          </a:xfrm>
          <a:prstGeom prst="rect">
            <a:avLst/>
          </a:prstGeom>
          <a:noFill/>
        </p:spPr>
        <p:txBody>
          <a:bodyPr wrap="none" rtlCol="0">
            <a:spAutoFit/>
          </a:bodyPr>
          <a:lstStyle/>
          <a:p>
            <a:pPr algn="l"/>
            <a:r>
              <a:rPr kumimoji="1" lang="en-US" altLang="ja-JP" sz="2400" dirty="0"/>
              <a:t>M</a:t>
            </a:r>
            <a:r>
              <a:rPr kumimoji="1" lang="en-US" altLang="ja-JP" sz="2400" baseline="-25000" dirty="0"/>
              <a:t>i</a:t>
            </a:r>
            <a:endParaRPr kumimoji="1" lang="ja-JP" altLang="en-US" sz="2400" baseline="-250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AA4D2C4E-91E1-407E-8D5B-40577A735BB3}"/>
                  </a:ext>
                </a:extLst>
              </p:cNvPr>
              <p:cNvSpPr txBox="1"/>
              <p:nvPr/>
            </p:nvSpPr>
            <p:spPr>
              <a:xfrm>
                <a:off x="5173707" y="4750721"/>
                <a:ext cx="4113416" cy="402033"/>
              </a:xfrm>
              <a:prstGeom prst="rect">
                <a:avLst/>
              </a:prstGeom>
              <a:noFill/>
            </p:spPr>
            <p:txBody>
              <a:bodyPr wrap="square">
                <a:spAutoFit/>
              </a:bodyPr>
              <a:lstStyle/>
              <a:p>
                <a:r>
                  <a:rPr lang="en-US" altLang="ja-JP" sz="2000" u="sng" dirty="0"/>
                  <a:t>M</a:t>
                </a:r>
                <a:r>
                  <a:rPr lang="en-US" altLang="ja-JP" sz="2000" u="sng" baseline="-25000" dirty="0"/>
                  <a:t>i</a:t>
                </a:r>
                <a14:m>
                  <m:oMath xmlns:m="http://schemas.openxmlformats.org/officeDocument/2006/math">
                    <m:r>
                      <a:rPr lang="ja-JP" altLang="en-US" sz="2000" i="1" u="sng" dirty="0" smtClean="0">
                        <a:latin typeface="Cambria Math" panose="02040503050406030204" pitchFamily="18" charset="0"/>
                      </a:rPr>
                      <m:t>から</m:t>
                    </m:r>
                    <m:r>
                      <a:rPr lang="ja-JP" altLang="en-US" sz="2000" i="1" u="sng">
                        <a:latin typeface="Cambria Math" panose="02040503050406030204" pitchFamily="18" charset="0"/>
                      </a:rPr>
                      <m:t>流</m:t>
                    </m:r>
                    <m:r>
                      <a:rPr lang="ja-JP" altLang="en-US" sz="2000" i="1" u="sng" smtClean="0">
                        <a:latin typeface="Cambria Math" panose="02040503050406030204" pitchFamily="18" charset="0"/>
                      </a:rPr>
                      <m:t>出</m:t>
                    </m:r>
                    <m:r>
                      <a:rPr lang="ja-JP" altLang="en-US" sz="2000" i="1" u="sng">
                        <a:latin typeface="Cambria Math" panose="02040503050406030204" pitchFamily="18" charset="0"/>
                      </a:rPr>
                      <m:t>する場合</m:t>
                    </m:r>
                    <m:r>
                      <a:rPr lang="en-US" altLang="ja-JP" sz="2000" b="0" i="1" u="sng" smtClean="0">
                        <a:latin typeface="Cambria Math" panose="02040503050406030204" pitchFamily="18" charset="0"/>
                      </a:rPr>
                      <m:t>(</m:t>
                    </m:r>
                    <m:sSub>
                      <m:sSubPr>
                        <m:ctrlPr>
                          <a:rPr lang="en-US" altLang="ja-JP" sz="2000" i="1" u="sng" smtClean="0">
                            <a:latin typeface="Cambria Math" panose="02040503050406030204" pitchFamily="18" charset="0"/>
                          </a:rPr>
                        </m:ctrlPr>
                      </m:sSubPr>
                      <m:e>
                        <m:r>
                          <a:rPr lang="en-US" altLang="ja-JP" sz="2000" i="1" u="sng">
                            <a:latin typeface="Cambria Math" panose="02040503050406030204" pitchFamily="18" charset="0"/>
                          </a:rPr>
                          <m:t>𝑚</m:t>
                        </m:r>
                      </m:e>
                      <m:sub>
                        <m:r>
                          <a:rPr lang="en-US" altLang="ja-JP" sz="2000" b="0" i="1" u="sng" smtClean="0">
                            <a:latin typeface="Cambria Math" panose="02040503050406030204" pitchFamily="18" charset="0"/>
                          </a:rPr>
                          <m:t>𝑖</m:t>
                        </m:r>
                      </m:sub>
                    </m:sSub>
                    <m:r>
                      <a:rPr lang="en-US" altLang="ja-JP" sz="2000" b="0" i="1" u="sng" smtClean="0">
                        <a:latin typeface="Cambria Math" panose="02040503050406030204" pitchFamily="18" charset="0"/>
                      </a:rPr>
                      <m:t>&lt;</m:t>
                    </m:r>
                    <m:r>
                      <a:rPr lang="en-US" altLang="ja-JP" sz="2000" i="1" u="sng">
                        <a:latin typeface="Cambria Math" panose="02040503050406030204" pitchFamily="18" charset="0"/>
                      </a:rPr>
                      <m:t>0</m:t>
                    </m:r>
                    <m:r>
                      <a:rPr lang="en-US" altLang="ja-JP" sz="2000" b="0" i="1" u="sng" smtClean="0">
                        <a:latin typeface="Cambria Math" panose="02040503050406030204" pitchFamily="18" charset="0"/>
                      </a:rPr>
                      <m:t>)</m:t>
                    </m:r>
                  </m:oMath>
                </a14:m>
                <a:endParaRPr lang="ja-JP" altLang="en-US" sz="2000" u="sng" dirty="0"/>
              </a:p>
            </p:txBody>
          </p:sp>
        </mc:Choice>
        <mc:Fallback xmlns="">
          <p:sp>
            <p:nvSpPr>
              <p:cNvPr id="79" name="テキスト ボックス 78">
                <a:extLst>
                  <a:ext uri="{FF2B5EF4-FFF2-40B4-BE49-F238E27FC236}">
                    <a16:creationId xmlns:a16="http://schemas.microsoft.com/office/drawing/2014/main" id="{AA4D2C4E-91E1-407E-8D5B-40577A735BB3}"/>
                  </a:ext>
                </a:extLst>
              </p:cNvPr>
              <p:cNvSpPr txBox="1">
                <a:spLocks noRot="1" noChangeAspect="1" noMove="1" noResize="1" noEditPoints="1" noAdjustHandles="1" noChangeArrowheads="1" noChangeShapeType="1" noTextEdit="1"/>
              </p:cNvSpPr>
              <p:nvPr/>
            </p:nvSpPr>
            <p:spPr>
              <a:xfrm>
                <a:off x="5173707" y="4750721"/>
                <a:ext cx="4113416" cy="402033"/>
              </a:xfrm>
              <a:prstGeom prst="rect">
                <a:avLst/>
              </a:prstGeom>
              <a:blipFill>
                <a:blip r:embed="rId5"/>
                <a:stretch>
                  <a:fillRect l="-163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9024CD6-4D0A-4DD9-8D54-82FAB78600D5}"/>
                  </a:ext>
                </a:extLst>
              </p:cNvPr>
              <p:cNvSpPr txBox="1"/>
              <p:nvPr/>
            </p:nvSpPr>
            <p:spPr>
              <a:xfrm>
                <a:off x="6418673" y="5260778"/>
                <a:ext cx="3746407" cy="461665"/>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h</m:t>
                          </m:r>
                        </m:e>
                        <m:sub>
                          <m:r>
                            <a:rPr kumimoji="1" lang="en-US" altLang="ja-JP" sz="2400" b="0" i="1" smtClean="0">
                              <a:latin typeface="Cambria Math" panose="02040503050406030204" pitchFamily="18" charset="0"/>
                            </a:rPr>
                            <m:t>𝑐</m:t>
                          </m:r>
                        </m:sub>
                      </m:sSub>
                    </m:oMath>
                  </m:oMathPara>
                </a14:m>
                <a:endParaRPr kumimoji="1" lang="ja-JP" altLang="en-US" sz="2400" dirty="0"/>
              </a:p>
            </p:txBody>
          </p:sp>
        </mc:Choice>
        <mc:Fallback xmlns="">
          <p:sp>
            <p:nvSpPr>
              <p:cNvPr id="87" name="テキスト ボックス 86">
                <a:extLst>
                  <a:ext uri="{FF2B5EF4-FFF2-40B4-BE49-F238E27FC236}">
                    <a16:creationId xmlns:a16="http://schemas.microsoft.com/office/drawing/2014/main" id="{B9024CD6-4D0A-4DD9-8D54-82FAB78600D5}"/>
                  </a:ext>
                </a:extLst>
              </p:cNvPr>
              <p:cNvSpPr txBox="1">
                <a:spLocks noRot="1" noChangeAspect="1" noMove="1" noResize="1" noEditPoints="1" noAdjustHandles="1" noChangeArrowheads="1" noChangeShapeType="1" noTextEdit="1"/>
              </p:cNvSpPr>
              <p:nvPr/>
            </p:nvSpPr>
            <p:spPr>
              <a:xfrm>
                <a:off x="6418673" y="5260778"/>
                <a:ext cx="3746407" cy="461665"/>
              </a:xfrm>
              <a:prstGeom prst="rect">
                <a:avLst/>
              </a:prstGeom>
              <a:blipFill>
                <a:blip r:embed="rId6"/>
                <a:stretch>
                  <a:fillRect b="-1316"/>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F326BFCE-995B-49E7-BC2F-022A6CE403B2}"/>
              </a:ext>
            </a:extLst>
          </p:cNvPr>
          <p:cNvCxnSpPr>
            <a:cxnSpLocks/>
            <a:stCxn id="73" idx="6"/>
            <a:endCxn id="39" idx="2"/>
          </p:cNvCxnSpPr>
          <p:nvPr/>
        </p:nvCxnSpPr>
        <p:spPr>
          <a:xfrm flipV="1">
            <a:off x="3733971" y="3667574"/>
            <a:ext cx="267490"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479B1E2F-FA1A-4F59-9CB9-E5258AAA3338}"/>
              </a:ext>
            </a:extLst>
          </p:cNvPr>
          <p:cNvSpPr/>
          <p:nvPr/>
        </p:nvSpPr>
        <p:spPr>
          <a:xfrm>
            <a:off x="4001461" y="358956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E78EF5-D16C-4009-A422-0EF9A2EC950A}"/>
                  </a:ext>
                </a:extLst>
              </p:cNvPr>
              <p:cNvSpPr txBox="1"/>
              <p:nvPr/>
            </p:nvSpPr>
            <p:spPr>
              <a:xfrm>
                <a:off x="8586125" y="2381368"/>
                <a:ext cx="10206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rPr>
                        <m:t>)</m:t>
                      </m:r>
                    </m:oMath>
                  </m:oMathPara>
                </a14:m>
                <a:endParaRPr lang="ja-JP" altLang="en-US" sz="2000" dirty="0"/>
              </a:p>
            </p:txBody>
          </p:sp>
        </mc:Choice>
        <mc:Fallback xmlns="">
          <p:sp>
            <p:nvSpPr>
              <p:cNvPr id="41" name="テキスト ボックス 40">
                <a:extLst>
                  <a:ext uri="{FF2B5EF4-FFF2-40B4-BE49-F238E27FC236}">
                    <a16:creationId xmlns:a16="http://schemas.microsoft.com/office/drawing/2014/main" id="{FCE78EF5-D16C-4009-A422-0EF9A2EC950A}"/>
                  </a:ext>
                </a:extLst>
              </p:cNvPr>
              <p:cNvSpPr txBox="1">
                <a:spLocks noRot="1" noChangeAspect="1" noMove="1" noResize="1" noEditPoints="1" noAdjustHandles="1" noChangeArrowheads="1" noChangeShapeType="1" noTextEdit="1"/>
              </p:cNvSpPr>
              <p:nvPr/>
            </p:nvSpPr>
            <p:spPr>
              <a:xfrm>
                <a:off x="8586125" y="2381368"/>
                <a:ext cx="1020625" cy="400110"/>
              </a:xfrm>
              <a:prstGeom prst="rect">
                <a:avLst/>
              </a:prstGeom>
              <a:blipFill>
                <a:blip r:embed="rId7"/>
                <a:stretch>
                  <a:fillRect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7673A6-D208-441D-9F7B-FDF2C8883AE0}"/>
                  </a:ext>
                </a:extLst>
              </p:cNvPr>
              <p:cNvSpPr txBox="1"/>
              <p:nvPr/>
            </p:nvSpPr>
            <p:spPr>
              <a:xfrm>
                <a:off x="10972779" y="3843083"/>
                <a:ext cx="10206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rPr>
                        <m:t>)</m:t>
                      </m:r>
                    </m:oMath>
                  </m:oMathPara>
                </a14:m>
                <a:endParaRPr lang="ja-JP" altLang="en-US" sz="2000" dirty="0"/>
              </a:p>
            </p:txBody>
          </p:sp>
        </mc:Choice>
        <mc:Fallback xmlns="">
          <p:sp>
            <p:nvSpPr>
              <p:cNvPr id="42" name="テキスト ボックス 41">
                <a:extLst>
                  <a:ext uri="{FF2B5EF4-FFF2-40B4-BE49-F238E27FC236}">
                    <a16:creationId xmlns:a16="http://schemas.microsoft.com/office/drawing/2014/main" id="{797673A6-D208-441D-9F7B-FDF2C8883AE0}"/>
                  </a:ext>
                </a:extLst>
              </p:cNvPr>
              <p:cNvSpPr txBox="1">
                <a:spLocks noRot="1" noChangeAspect="1" noMove="1" noResize="1" noEditPoints="1" noAdjustHandles="1" noChangeArrowheads="1" noChangeShapeType="1" noTextEdit="1"/>
              </p:cNvSpPr>
              <p:nvPr/>
            </p:nvSpPr>
            <p:spPr>
              <a:xfrm>
                <a:off x="10972779" y="3843083"/>
                <a:ext cx="1020625" cy="400110"/>
              </a:xfrm>
              <a:prstGeom prst="rect">
                <a:avLst/>
              </a:prstGeom>
              <a:blipFill>
                <a:blip r:embed="rId8"/>
                <a:stretch>
                  <a:fillRect b="-151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0641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23</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8" y="3736526"/>
            <a:ext cx="7088431" cy="1104003"/>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1381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実装時のルールとオペレータ</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4966100" y="4679067"/>
            <a:ext cx="7143350" cy="1607653"/>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496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543738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実装時のルールとオペレータ</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668616" y="1019389"/>
            <a:ext cx="5787162" cy="461665"/>
          </a:xfrm>
          <a:prstGeom prst="rect">
            <a:avLst/>
          </a:prstGeom>
          <a:noFill/>
        </p:spPr>
        <p:txBody>
          <a:bodyPr wrap="none" rtlCol="0">
            <a:spAutoFit/>
          </a:bodyPr>
          <a:lstStyle/>
          <a:p>
            <a:pPr algn="l"/>
            <a:r>
              <a:rPr kumimoji="1" lang="en-US" altLang="ja-JP" sz="2400" dirty="0"/>
              <a:t>stream</a:t>
            </a:r>
            <a:r>
              <a:rPr kumimoji="1" lang="ja-JP" altLang="en-US" sz="2400" dirty="0"/>
              <a:t>変数には以下のルールがあります</a:t>
            </a:r>
          </a:p>
        </p:txBody>
      </p:sp>
      <p:graphicFrame>
        <p:nvGraphicFramePr>
          <p:cNvPr id="10" name="表 10">
            <a:extLst>
              <a:ext uri="{FF2B5EF4-FFF2-40B4-BE49-F238E27FC236}">
                <a16:creationId xmlns:a16="http://schemas.microsoft.com/office/drawing/2014/main" id="{79057723-2C98-486C-BDD6-BA8FD0B37A60}"/>
              </a:ext>
            </a:extLst>
          </p:cNvPr>
          <p:cNvGraphicFramePr>
            <a:graphicFrameLocks noGrp="1"/>
          </p:cNvGraphicFramePr>
          <p:nvPr>
            <p:extLst>
              <p:ext uri="{D42A27DB-BD31-4B8C-83A1-F6EECF244321}">
                <p14:modId xmlns:p14="http://schemas.microsoft.com/office/powerpoint/2010/main" val="3590841859"/>
              </p:ext>
            </p:extLst>
          </p:nvPr>
        </p:nvGraphicFramePr>
        <p:xfrm>
          <a:off x="1058333" y="1785046"/>
          <a:ext cx="9914801" cy="2926080"/>
        </p:xfrm>
        <a:graphic>
          <a:graphicData uri="http://schemas.openxmlformats.org/drawingml/2006/table">
            <a:tbl>
              <a:tblPr firstRow="1" bandRow="1">
                <a:tableStyleId>{5C22544A-7EE6-4342-B048-85BDC9FD1C3A}</a:tableStyleId>
              </a:tblPr>
              <a:tblGrid>
                <a:gridCol w="624205">
                  <a:extLst>
                    <a:ext uri="{9D8B030D-6E8A-4147-A177-3AD203B41FA5}">
                      <a16:colId xmlns:a16="http://schemas.microsoft.com/office/drawing/2014/main" val="3976238748"/>
                    </a:ext>
                  </a:extLst>
                </a:gridCol>
                <a:gridCol w="9290596">
                  <a:extLst>
                    <a:ext uri="{9D8B030D-6E8A-4147-A177-3AD203B41FA5}">
                      <a16:colId xmlns:a16="http://schemas.microsoft.com/office/drawing/2014/main" val="2925729328"/>
                    </a:ext>
                  </a:extLst>
                </a:gridCol>
              </a:tblGrid>
              <a:tr h="302834">
                <a:tc>
                  <a:txBody>
                    <a:bodyPr/>
                    <a:lstStyle/>
                    <a:p>
                      <a:r>
                        <a:rPr kumimoji="1" lang="en-US" altLang="ja-JP" dirty="0"/>
                        <a:t>No.</a:t>
                      </a:r>
                      <a:endParaRPr kumimoji="1" lang="ja-JP" altLang="en-US" dirty="0"/>
                    </a:p>
                  </a:txBody>
                  <a:tcPr/>
                </a:tc>
                <a:tc>
                  <a:txBody>
                    <a:bodyPr/>
                    <a:lstStyle/>
                    <a:p>
                      <a:r>
                        <a:rPr kumimoji="1" lang="ja-JP" altLang="en-US" dirty="0"/>
                        <a:t>ルール</a:t>
                      </a:r>
                    </a:p>
                  </a:txBody>
                  <a:tcPr/>
                </a:tc>
                <a:extLst>
                  <a:ext uri="{0D108BD9-81ED-4DB2-BD59-A6C34878D82A}">
                    <a16:rowId xmlns:a16="http://schemas.microsoft.com/office/drawing/2014/main" val="1853010184"/>
                  </a:ext>
                </a:extLst>
              </a:tr>
              <a:tr h="620620">
                <a:tc>
                  <a:txBody>
                    <a:bodyPr/>
                    <a:lstStyle/>
                    <a:p>
                      <a:r>
                        <a:rPr kumimoji="1" lang="en-US" altLang="ja-JP" dirty="0"/>
                        <a:t>1</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接頭辞</a:t>
                      </a:r>
                      <a:r>
                        <a:rPr kumimoji="1" lang="en-US" altLang="ja-JP" sz="1800" dirty="0"/>
                        <a:t>stream</a:t>
                      </a:r>
                      <a:r>
                        <a:rPr kumimoji="1" lang="ja-JP" altLang="en-US" sz="1800" dirty="0"/>
                        <a:t>はコネクタークラス内のみで使用できます。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tc>
                <a:extLst>
                  <a:ext uri="{0D108BD9-81ED-4DB2-BD59-A6C34878D82A}">
                    <a16:rowId xmlns:a16="http://schemas.microsoft.com/office/drawing/2014/main" val="659877968"/>
                  </a:ext>
                </a:extLst>
              </a:tr>
              <a:tr h="622014">
                <a:tc>
                  <a:txBody>
                    <a:bodyPr/>
                    <a:lstStyle/>
                    <a:p>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stream</a:t>
                      </a:r>
                      <a:r>
                        <a:rPr kumimoji="1" lang="ja-JP" altLang="en-US" sz="1800" dirty="0"/>
                        <a:t>変数が宣言されたコネクタークラスは</a:t>
                      </a:r>
                      <a:r>
                        <a:rPr kumimoji="1" lang="en-US" altLang="ja-JP" sz="1800" dirty="0"/>
                        <a:t>across</a:t>
                      </a:r>
                      <a:r>
                        <a:rPr kumimoji="1" lang="ja-JP" altLang="en-US" sz="1800" dirty="0"/>
                        <a:t>変数と</a:t>
                      </a:r>
                      <a:r>
                        <a:rPr kumimoji="1" lang="en-US" altLang="ja-JP" sz="1800" dirty="0"/>
                        <a:t>flow</a:t>
                      </a:r>
                      <a:r>
                        <a:rPr kumimoji="1" lang="ja-JP" altLang="en-US" sz="1800" dirty="0"/>
                        <a:t>変数が一つずつ必要です。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p>
                  </a:txBody>
                  <a:tcPr/>
                </a:tc>
                <a:extLst>
                  <a:ext uri="{0D108BD9-81ED-4DB2-BD59-A6C34878D82A}">
                    <a16:rowId xmlns:a16="http://schemas.microsoft.com/office/drawing/2014/main" val="3784408556"/>
                  </a:ext>
                </a:extLst>
              </a:tr>
              <a:tr h="1280160">
                <a:tc>
                  <a:txBody>
                    <a:bodyPr/>
                    <a:lstStyle/>
                    <a:p>
                      <a:r>
                        <a:rPr kumimoji="1" lang="en-US" altLang="ja-JP" dirty="0"/>
                        <a:t>3</a:t>
                      </a:r>
                      <a:endParaRPr kumimoji="1" lang="ja-JP" altLang="en-US" dirty="0"/>
                    </a:p>
                  </a:txBody>
                  <a:tcPr/>
                </a:tc>
                <a:tc>
                  <a:txBody>
                    <a:bodyPr/>
                    <a:lstStyle/>
                    <a:p>
                      <a:r>
                        <a:rPr kumimoji="1" lang="en-US" altLang="ja-JP" sz="1800" dirty="0"/>
                        <a:t>stream</a:t>
                      </a:r>
                      <a:r>
                        <a:rPr kumimoji="1" lang="ja-JP" altLang="en-US" sz="1800" dirty="0"/>
                        <a:t>変数は、</a:t>
                      </a:r>
                      <a:r>
                        <a:rPr lang="ja-JP" altLang="en-US" sz="1800" dirty="0"/>
                        <a:t>ポート同士が接続されても</a:t>
                      </a:r>
                      <a:r>
                        <a:rPr kumimoji="1" lang="ja-JP" altLang="en-US" sz="1800" dirty="0"/>
                        <a:t>自動的に方程式は生成されません。</a:t>
                      </a:r>
                      <a:endParaRPr kumimoji="1" lang="en-US" altLang="ja-JP" sz="1800" dirty="0"/>
                    </a:p>
                    <a:p>
                      <a:r>
                        <a:rPr kumimoji="1" lang="ja-JP" altLang="en-US" sz="1800" dirty="0">
                          <a:solidFill>
                            <a:schemeClr val="tx1"/>
                          </a:solidFill>
                        </a:rPr>
                        <a:t>そのため</a:t>
                      </a:r>
                      <a:r>
                        <a:rPr lang="en-US" altLang="ja-JP" sz="1800" dirty="0" err="1">
                          <a:solidFill>
                            <a:srgbClr val="FF0000"/>
                          </a:solidFill>
                        </a:rPr>
                        <a:t>inStream</a:t>
                      </a:r>
                      <a:r>
                        <a:rPr lang="ja-JP" altLang="en-US" sz="1800" dirty="0">
                          <a:solidFill>
                            <a:srgbClr val="FF0000"/>
                          </a:solidFill>
                        </a:rPr>
                        <a:t>オペレータ</a:t>
                      </a:r>
                      <a:r>
                        <a:rPr lang="ja-JP" altLang="en-US" sz="1800" dirty="0">
                          <a:solidFill>
                            <a:schemeClr val="tx1"/>
                          </a:solidFill>
                        </a:rPr>
                        <a:t>あるいは</a:t>
                      </a:r>
                      <a:r>
                        <a:rPr lang="en-US" altLang="ja-JP" sz="1800" dirty="0" err="1">
                          <a:solidFill>
                            <a:srgbClr val="FF0000"/>
                          </a:solidFill>
                        </a:rPr>
                        <a:t>actualStream</a:t>
                      </a:r>
                      <a:r>
                        <a:rPr lang="ja-JP" altLang="en-US" sz="1800" dirty="0">
                          <a:solidFill>
                            <a:srgbClr val="FF0000"/>
                          </a:solidFill>
                        </a:rPr>
                        <a:t>オペレータ</a:t>
                      </a:r>
                      <a:r>
                        <a:rPr lang="ja-JP" altLang="en-US" sz="1800" dirty="0">
                          <a:solidFill>
                            <a:schemeClr val="tx1"/>
                          </a:solidFill>
                        </a:rPr>
                        <a:t>を使用して</a:t>
                      </a:r>
                      <a:r>
                        <a:rPr lang="en-US" altLang="ja-JP" sz="1800" dirty="0">
                          <a:solidFill>
                            <a:schemeClr val="tx1"/>
                          </a:solidFill>
                        </a:rPr>
                        <a:t>stream</a:t>
                      </a:r>
                      <a:r>
                        <a:rPr lang="ja-JP" altLang="en-US" sz="1800" dirty="0">
                          <a:solidFill>
                            <a:schemeClr val="tx1"/>
                          </a:solidFill>
                        </a:rPr>
                        <a:t>変数に関する値を計算する必要があります。</a:t>
                      </a:r>
                      <a:endParaRPr lang="en-US" altLang="ja-JP" sz="1800" dirty="0">
                        <a:solidFill>
                          <a:schemeClr val="tx1"/>
                        </a:solidFill>
                      </a:endParaRPr>
                    </a:p>
                    <a:p>
                      <a:endParaRPr lang="en-US" altLang="ja-JP" sz="1800" dirty="0"/>
                    </a:p>
                  </a:txBody>
                  <a:tcPr/>
                </a:tc>
                <a:extLst>
                  <a:ext uri="{0D108BD9-81ED-4DB2-BD59-A6C34878D82A}">
                    <a16:rowId xmlns:a16="http://schemas.microsoft.com/office/drawing/2014/main" val="529243230"/>
                  </a:ext>
                </a:extLst>
              </a:tr>
            </a:tbl>
          </a:graphicData>
        </a:graphic>
      </p:graphicFrame>
    </p:spTree>
    <p:extLst>
      <p:ext uri="{BB962C8B-B14F-4D97-AF65-F5344CB8AC3E}">
        <p14:creationId xmlns:p14="http://schemas.microsoft.com/office/powerpoint/2010/main" val="253965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二つのオペレータ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36607" y="3982024"/>
            <a:ext cx="11605466" cy="1384995"/>
          </a:xfrm>
          <a:prstGeom prst="rect">
            <a:avLst/>
          </a:prstGeom>
          <a:noFill/>
        </p:spPr>
        <p:txBody>
          <a:bodyPr wrap="square" rtlCol="0">
            <a:spAutoFit/>
          </a:bodyPr>
          <a:lstStyle/>
          <a:p>
            <a:pPr algn="l"/>
            <a:r>
              <a:rPr kumimoji="1" lang="en-US" altLang="ja-JP" sz="2400" u="sng" dirty="0" err="1"/>
              <a:t>inStream</a:t>
            </a:r>
            <a:r>
              <a:rPr kumimoji="1" lang="ja-JP" altLang="en-US" sz="2400" u="sng" dirty="0"/>
              <a:t>オペレータ</a:t>
            </a:r>
            <a:endParaRPr kumimoji="1" lang="en-US" altLang="ja-JP" sz="2400" u="sng" dirty="0"/>
          </a:p>
          <a:p>
            <a:pPr algn="l"/>
            <a:r>
              <a:rPr kumimoji="1" lang="ja-JP" altLang="en-US" sz="2000" dirty="0"/>
              <a:t>　</a:t>
            </a:r>
            <a:r>
              <a:rPr lang="ja-JP" altLang="en-US" sz="2000" dirty="0"/>
              <a:t>ポートの</a:t>
            </a:r>
            <a:r>
              <a:rPr lang="en-US" altLang="ja-JP" sz="2000" dirty="0"/>
              <a:t>stream</a:t>
            </a:r>
            <a:r>
              <a:rPr lang="ja-JP" altLang="en-US" sz="2000" dirty="0"/>
              <a:t>変数を引数として、流れの向きとは関係なくその</a:t>
            </a:r>
            <a:r>
              <a:rPr kumimoji="1" lang="ja-JP" altLang="en-US" sz="2000" dirty="0"/>
              <a:t>ポートに接続されたコネクタから計算される輸送される比状態量の値を返します。流れの向きとは関係なく計算されるため使用には注意が必要ですが</a:t>
            </a:r>
            <a:r>
              <a:rPr kumimoji="1" lang="en-US" altLang="ja-JP" sz="2000" dirty="0" err="1"/>
              <a:t>actualStream</a:t>
            </a:r>
            <a:r>
              <a:rPr kumimoji="1" lang="ja-JP" altLang="en-US" sz="2000" dirty="0"/>
              <a:t>より計算負荷が少なく安定的です。</a:t>
            </a:r>
            <a:endParaRPr kumimoji="1" lang="en-US" altLang="ja-JP" sz="20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44137" y="783171"/>
            <a:ext cx="11287966" cy="1077218"/>
          </a:xfrm>
          <a:prstGeom prst="rect">
            <a:avLst/>
          </a:prstGeom>
        </p:spPr>
        <p:txBody>
          <a:bodyPr wrap="square">
            <a:spAutoFit/>
          </a:bodyPr>
          <a:lstStyle/>
          <a:p>
            <a:r>
              <a:rPr lang="en-US" altLang="ja-JP" sz="2400" u="sng" dirty="0" err="1"/>
              <a:t>actualStream</a:t>
            </a:r>
            <a:r>
              <a:rPr lang="ja-JP" altLang="en-US" sz="2400" u="sng" dirty="0"/>
              <a:t>オペレータ</a:t>
            </a:r>
            <a:endParaRPr lang="en-US" altLang="ja-JP" sz="2400" u="sng" dirty="0"/>
          </a:p>
          <a:p>
            <a:r>
              <a:rPr lang="ja-JP" altLang="en-US" sz="2000" dirty="0"/>
              <a:t>　ポートの</a:t>
            </a:r>
            <a:r>
              <a:rPr lang="en-US" altLang="ja-JP" sz="2000" dirty="0"/>
              <a:t>stream</a:t>
            </a:r>
            <a:r>
              <a:rPr lang="ja-JP" altLang="en-US" sz="2000" dirty="0"/>
              <a:t>変数を引数として、逆流を考慮してそのポートを通過する輸送される比状態量の値を返します。</a:t>
            </a:r>
            <a:r>
              <a:rPr kumimoji="1" lang="en-US" altLang="ja-JP" sz="2000" dirty="0" err="1"/>
              <a:t>actualStream</a:t>
            </a:r>
            <a:r>
              <a:rPr kumimoji="1" lang="ja-JP" altLang="en-US" sz="2000" dirty="0"/>
              <a:t>オペレータは本当に必要な時のみ使用してください。</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AADB08-8652-467E-B5AB-0950ECBF9B54}"/>
                  </a:ext>
                </a:extLst>
              </p:cNvPr>
              <p:cNvSpPr txBox="1"/>
              <p:nvPr/>
            </p:nvSpPr>
            <p:spPr>
              <a:xfrm>
                <a:off x="744325" y="2206210"/>
                <a:ext cx="9091537" cy="15270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𝑎𝑐𝑡𝑢𝑎𝑙𝑆𝑡𝑟𝑒𝑎𝑚</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h</m:t>
                          </m:r>
                          <m:r>
                            <a:rPr lang="en-US" altLang="ja-JP" sz="2000" b="0" i="1" baseline="-25000" smtClean="0">
                              <a:latin typeface="Cambria Math" panose="02040503050406030204" pitchFamily="18" charset="0"/>
                            </a:rPr>
                            <m:t>𝑖</m:t>
                          </m:r>
                        </m:e>
                      </m:d>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lang="en-US" altLang="ja-JP" sz="2000" i="1">
                                  <a:latin typeface="Cambria Math" panose="02040503050406030204" pitchFamily="18" charset="0"/>
                                </a:rPr>
                              </m:ctrlPr>
                            </m:eqArrPr>
                            <m:e>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sub>
                                    <m:sup/>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max</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e>
                                          </m:d>
                                        </m:e>
                                      </m:func>
                                      <m:r>
                                        <a:rPr lang="en-US" altLang="ja-JP" sz="2000" i="1">
                                          <a:latin typeface="Cambria Math" panose="02040503050406030204" pitchFamily="18" charset="0"/>
                                        </a:rPr>
                                        <m:t>h</m:t>
                                      </m:r>
                                      <m:r>
                                        <a:rPr lang="en-US" altLang="ja-JP" sz="2000" i="1" baseline="-25000">
                                          <a:latin typeface="Cambria Math" panose="02040503050406030204" pitchFamily="18" charset="0"/>
                                        </a:rPr>
                                        <m:t>𝑗</m:t>
                                      </m:r>
                                    </m:e>
                                  </m:nary>
                                </m:num>
                                <m:den>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𝑗</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r>
                                        <a:rPr lang="en-US" altLang="ja-JP" sz="2000" i="1">
                                          <a:latin typeface="Cambria Math" panose="02040503050406030204" pitchFamily="18" charset="0"/>
                                        </a:rPr>
                                        <m:t>)</m:t>
                                      </m:r>
                                    </m:e>
                                  </m:nary>
                                </m:den>
                              </m:f>
                            </m:e>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𝑖</m:t>
                                  </m:r>
                                </m:sub>
                              </m:sSub>
                            </m:e>
                          </m:eqArr>
                        </m:e>
                      </m:d>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98AADB08-8652-467E-B5AB-0950ECBF9B54}"/>
                  </a:ext>
                </a:extLst>
              </p:cNvPr>
              <p:cNvSpPr txBox="1">
                <a:spLocks noRot="1" noChangeAspect="1" noMove="1" noResize="1" noEditPoints="1" noAdjustHandles="1" noChangeArrowheads="1" noChangeShapeType="1" noTextEdit="1"/>
              </p:cNvSpPr>
              <p:nvPr/>
            </p:nvSpPr>
            <p:spPr>
              <a:xfrm>
                <a:off x="744325" y="2206210"/>
                <a:ext cx="9091537" cy="152703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631B34-D42C-4917-995F-01025379DC14}"/>
                  </a:ext>
                </a:extLst>
              </p:cNvPr>
              <p:cNvSpPr txBox="1"/>
              <p:nvPr/>
            </p:nvSpPr>
            <p:spPr>
              <a:xfrm>
                <a:off x="5214316" y="2409247"/>
                <a:ext cx="2082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&gt;0,</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𝑖</m:t>
                      </m:r>
                      <m:r>
                        <a:rPr lang="en-US" altLang="ja-JP" sz="1600" b="0" i="1" smtClean="0">
                          <a:latin typeface="Cambria Math" panose="02040503050406030204" pitchFamily="18" charset="0"/>
                        </a:rPr>
                        <m:t>)</m:t>
                      </m:r>
                    </m:oMath>
                  </m:oMathPara>
                </a14:m>
                <a:endParaRPr lang="ja-JP" altLang="en-US" sz="1600" dirty="0"/>
              </a:p>
            </p:txBody>
          </p:sp>
        </mc:Choice>
        <mc:Fallback xmlns="">
          <p:sp>
            <p:nvSpPr>
              <p:cNvPr id="11" name="テキスト ボックス 10">
                <a:extLst>
                  <a:ext uri="{FF2B5EF4-FFF2-40B4-BE49-F238E27FC236}">
                    <a16:creationId xmlns:a16="http://schemas.microsoft.com/office/drawing/2014/main" id="{6D631B34-D42C-4917-995F-01025379DC14}"/>
                  </a:ext>
                </a:extLst>
              </p:cNvPr>
              <p:cNvSpPr txBox="1">
                <a:spLocks noRot="1" noChangeAspect="1" noMove="1" noResize="1" noEditPoints="1" noAdjustHandles="1" noChangeArrowheads="1" noChangeShapeType="1" noTextEdit="1"/>
              </p:cNvSpPr>
              <p:nvPr/>
            </p:nvSpPr>
            <p:spPr>
              <a:xfrm>
                <a:off x="5214316" y="2409247"/>
                <a:ext cx="2082800" cy="369332"/>
              </a:xfrm>
              <a:prstGeom prst="rect">
                <a:avLst/>
              </a:prstGeom>
              <a:blipFill>
                <a:blip r:embed="rId3"/>
                <a:stretch>
                  <a:fillRect b="-6557"/>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31DA1B86-21D2-4A47-90B6-A85931507B35}"/>
              </a:ext>
            </a:extLst>
          </p:cNvPr>
          <p:cNvSpPr/>
          <p:nvPr/>
        </p:nvSpPr>
        <p:spPr>
          <a:xfrm>
            <a:off x="10013987" y="2020420"/>
            <a:ext cx="540743"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楕円 14">
            <a:extLst>
              <a:ext uri="{FF2B5EF4-FFF2-40B4-BE49-F238E27FC236}">
                <a16:creationId xmlns:a16="http://schemas.microsoft.com/office/drawing/2014/main" id="{C1F6123D-8BB6-456F-91AD-EFFF3606469E}"/>
              </a:ext>
            </a:extLst>
          </p:cNvPr>
          <p:cNvSpPr/>
          <p:nvPr/>
        </p:nvSpPr>
        <p:spPr>
          <a:xfrm>
            <a:off x="10512138" y="2208648"/>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a:extLst>
              <a:ext uri="{FF2B5EF4-FFF2-40B4-BE49-F238E27FC236}">
                <a16:creationId xmlns:a16="http://schemas.microsoft.com/office/drawing/2014/main" id="{4F4C82A1-461A-4BD7-BDFE-122A8414E8FA}"/>
              </a:ext>
            </a:extLst>
          </p:cNvPr>
          <p:cNvSpPr/>
          <p:nvPr/>
        </p:nvSpPr>
        <p:spPr>
          <a:xfrm>
            <a:off x="11347229" y="2585079"/>
            <a:ext cx="568244"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7" name="楕円 16">
            <a:extLst>
              <a:ext uri="{FF2B5EF4-FFF2-40B4-BE49-F238E27FC236}">
                <a16:creationId xmlns:a16="http://schemas.microsoft.com/office/drawing/2014/main" id="{8ED6FB8E-D7DE-4DDD-88A6-F026B2F348F0}"/>
              </a:ext>
            </a:extLst>
          </p:cNvPr>
          <p:cNvSpPr/>
          <p:nvPr/>
        </p:nvSpPr>
        <p:spPr>
          <a:xfrm>
            <a:off x="11288634" y="2767723"/>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正方形/長方形 17">
            <a:extLst>
              <a:ext uri="{FF2B5EF4-FFF2-40B4-BE49-F238E27FC236}">
                <a16:creationId xmlns:a16="http://schemas.microsoft.com/office/drawing/2014/main" id="{FC9C23DA-7CF3-42F5-9B6E-45F147BB20E8}"/>
              </a:ext>
            </a:extLst>
          </p:cNvPr>
          <p:cNvSpPr/>
          <p:nvPr/>
        </p:nvSpPr>
        <p:spPr>
          <a:xfrm>
            <a:off x="10020232" y="3244067"/>
            <a:ext cx="540743"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9" name="楕円 18">
            <a:extLst>
              <a:ext uri="{FF2B5EF4-FFF2-40B4-BE49-F238E27FC236}">
                <a16:creationId xmlns:a16="http://schemas.microsoft.com/office/drawing/2014/main" id="{1DD76C56-B169-4EC6-9B50-6432763A6AA8}"/>
              </a:ext>
            </a:extLst>
          </p:cNvPr>
          <p:cNvSpPr/>
          <p:nvPr/>
        </p:nvSpPr>
        <p:spPr>
          <a:xfrm>
            <a:off x="10518382" y="3432295"/>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20" name="コネクタ: カギ線 19">
            <a:extLst>
              <a:ext uri="{FF2B5EF4-FFF2-40B4-BE49-F238E27FC236}">
                <a16:creationId xmlns:a16="http://schemas.microsoft.com/office/drawing/2014/main" id="{AF77CE71-32A3-45E8-8A4E-3D8AED509EFB}"/>
              </a:ext>
            </a:extLst>
          </p:cNvPr>
          <p:cNvCxnSpPr>
            <a:cxnSpLocks/>
            <a:stCxn id="15" idx="6"/>
            <a:endCxn id="17" idx="2"/>
          </p:cNvCxnSpPr>
          <p:nvPr/>
        </p:nvCxnSpPr>
        <p:spPr>
          <a:xfrm>
            <a:off x="10621331" y="2261369"/>
            <a:ext cx="667303" cy="55907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FF38EA8E-D270-4BB0-8078-53DC24F30E21}"/>
              </a:ext>
            </a:extLst>
          </p:cNvPr>
          <p:cNvCxnSpPr>
            <a:cxnSpLocks/>
            <a:stCxn id="19" idx="6"/>
            <a:endCxn id="17" idx="2"/>
          </p:cNvCxnSpPr>
          <p:nvPr/>
        </p:nvCxnSpPr>
        <p:spPr>
          <a:xfrm flipV="1">
            <a:off x="10627575" y="2820444"/>
            <a:ext cx="661059" cy="664572"/>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4250B6B-E8A3-4046-AB70-C3915656751B}"/>
              </a:ext>
            </a:extLst>
          </p:cNvPr>
          <p:cNvSpPr txBox="1"/>
          <p:nvPr/>
        </p:nvSpPr>
        <p:spPr>
          <a:xfrm>
            <a:off x="10051689" y="2108094"/>
            <a:ext cx="449162" cy="338554"/>
          </a:xfrm>
          <a:prstGeom prst="rect">
            <a:avLst/>
          </a:prstGeom>
          <a:noFill/>
        </p:spPr>
        <p:txBody>
          <a:bodyPr wrap="none" rtlCol="0">
            <a:spAutoFit/>
          </a:bodyPr>
          <a:lstStyle/>
          <a:p>
            <a:pPr algn="l"/>
            <a:r>
              <a:rPr kumimoji="1" lang="en-US" altLang="ja-JP" sz="1600" dirty="0"/>
              <a:t>M</a:t>
            </a:r>
            <a:r>
              <a:rPr kumimoji="1" lang="en-US" altLang="ja-JP" sz="1600" baseline="-25000" dirty="0"/>
              <a:t>1</a:t>
            </a:r>
            <a:endParaRPr kumimoji="1" lang="ja-JP" altLang="en-US" sz="1600" baseline="-25000" dirty="0"/>
          </a:p>
        </p:txBody>
      </p:sp>
      <p:sp>
        <p:nvSpPr>
          <p:cNvPr id="23" name="テキスト ボックス 22">
            <a:extLst>
              <a:ext uri="{FF2B5EF4-FFF2-40B4-BE49-F238E27FC236}">
                <a16:creationId xmlns:a16="http://schemas.microsoft.com/office/drawing/2014/main" id="{82CB5F75-3D9D-466F-897A-C01C132C72CD}"/>
              </a:ext>
            </a:extLst>
          </p:cNvPr>
          <p:cNvSpPr txBox="1"/>
          <p:nvPr/>
        </p:nvSpPr>
        <p:spPr>
          <a:xfrm>
            <a:off x="10524628" y="1610000"/>
            <a:ext cx="375424" cy="646331"/>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4" name="テキスト ボックス 23">
            <a:extLst>
              <a:ext uri="{FF2B5EF4-FFF2-40B4-BE49-F238E27FC236}">
                <a16:creationId xmlns:a16="http://schemas.microsoft.com/office/drawing/2014/main" id="{CC832241-B0FD-4D13-AC4C-21950FA86644}"/>
              </a:ext>
            </a:extLst>
          </p:cNvPr>
          <p:cNvSpPr txBox="1"/>
          <p:nvPr/>
        </p:nvSpPr>
        <p:spPr>
          <a:xfrm>
            <a:off x="11072356" y="2152797"/>
            <a:ext cx="344966" cy="646331"/>
          </a:xfrm>
          <a:prstGeom prst="rect">
            <a:avLst/>
          </a:prstGeom>
          <a:noFill/>
        </p:spPr>
        <p:txBody>
          <a:bodyPr wrap="none" rtlCol="0">
            <a:spAutoFit/>
          </a:bodyPr>
          <a:lstStyle/>
          <a:p>
            <a:pPr algn="l"/>
            <a:r>
              <a:rPr kumimoji="1" lang="en-US" altLang="ja-JP" sz="1200" dirty="0"/>
              <a:t>p</a:t>
            </a:r>
            <a:r>
              <a:rPr kumimoji="1" lang="en-US" altLang="ja-JP" sz="1200" baseline="-25000" dirty="0"/>
              <a:t>i</a:t>
            </a:r>
          </a:p>
          <a:p>
            <a:pPr algn="l"/>
            <a:r>
              <a:rPr kumimoji="1" lang="en-US" altLang="ja-JP" sz="1200" dirty="0"/>
              <a:t>m</a:t>
            </a:r>
            <a:r>
              <a:rPr kumimoji="1" lang="en-US" altLang="ja-JP" sz="1200" baseline="-25000" dirty="0"/>
              <a:t>i</a:t>
            </a:r>
          </a:p>
          <a:p>
            <a:pPr algn="l"/>
            <a:r>
              <a:rPr lang="en-US" altLang="ja-JP" sz="1200" dirty="0">
                <a:solidFill>
                  <a:srgbClr val="FF0000"/>
                </a:solidFill>
              </a:rPr>
              <a:t>h</a:t>
            </a:r>
            <a:r>
              <a:rPr lang="en-US" altLang="ja-JP" sz="1200" baseline="-25000" dirty="0">
                <a:solidFill>
                  <a:srgbClr val="FF0000"/>
                </a:solidFill>
              </a:rPr>
              <a:t>i</a:t>
            </a:r>
            <a:endParaRPr kumimoji="1" lang="ja-JP" altLang="en-US" sz="1200" baseline="-25000" dirty="0">
              <a:solidFill>
                <a:srgbClr val="FF0000"/>
              </a:solidFill>
            </a:endParaRPr>
          </a:p>
        </p:txBody>
      </p:sp>
      <p:sp>
        <p:nvSpPr>
          <p:cNvPr id="25" name="テキスト ボックス 24">
            <a:extLst>
              <a:ext uri="{FF2B5EF4-FFF2-40B4-BE49-F238E27FC236}">
                <a16:creationId xmlns:a16="http://schemas.microsoft.com/office/drawing/2014/main" id="{26971AEA-5F9D-435D-96F8-4F1CFA239521}"/>
              </a:ext>
            </a:extLst>
          </p:cNvPr>
          <p:cNvSpPr txBox="1"/>
          <p:nvPr/>
        </p:nvSpPr>
        <p:spPr>
          <a:xfrm>
            <a:off x="10524628" y="2832975"/>
            <a:ext cx="375424" cy="646331"/>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t>h</a:t>
            </a:r>
            <a:r>
              <a:rPr lang="en-US" altLang="ja-JP" sz="1200" baseline="-25000" dirty="0"/>
              <a:t>2</a:t>
            </a:r>
            <a:endParaRPr kumimoji="1" lang="ja-JP" altLang="en-US" sz="1200" baseline="-25000" dirty="0"/>
          </a:p>
        </p:txBody>
      </p:sp>
      <p:sp>
        <p:nvSpPr>
          <p:cNvPr id="26" name="テキスト ボックス 25">
            <a:extLst>
              <a:ext uri="{FF2B5EF4-FFF2-40B4-BE49-F238E27FC236}">
                <a16:creationId xmlns:a16="http://schemas.microsoft.com/office/drawing/2014/main" id="{6B6D186F-B7E6-4D9B-A9F1-117244DD1771}"/>
              </a:ext>
            </a:extLst>
          </p:cNvPr>
          <p:cNvSpPr txBox="1"/>
          <p:nvPr/>
        </p:nvSpPr>
        <p:spPr>
          <a:xfrm>
            <a:off x="11513931" y="2820443"/>
            <a:ext cx="314510" cy="261610"/>
          </a:xfrm>
          <a:prstGeom prst="rect">
            <a:avLst/>
          </a:prstGeom>
          <a:noFill/>
        </p:spPr>
        <p:txBody>
          <a:bodyPr wrap="none" rtlCol="0">
            <a:spAutoFit/>
          </a:bodyPr>
          <a:lstStyle/>
          <a:p>
            <a:pPr algn="l"/>
            <a:r>
              <a:rPr kumimoji="1" lang="en-US" altLang="ja-JP" sz="1100" dirty="0" err="1"/>
              <a:t>h</a:t>
            </a:r>
            <a:r>
              <a:rPr kumimoji="1" lang="en-US" altLang="ja-JP" sz="1100" baseline="-25000" dirty="0" err="1"/>
              <a:t>c</a:t>
            </a:r>
            <a:endParaRPr kumimoji="1" lang="ja-JP" altLang="en-US" sz="1100" baseline="-25000" dirty="0"/>
          </a:p>
        </p:txBody>
      </p:sp>
      <p:sp>
        <p:nvSpPr>
          <p:cNvPr id="27" name="テキスト ボックス 26">
            <a:extLst>
              <a:ext uri="{FF2B5EF4-FFF2-40B4-BE49-F238E27FC236}">
                <a16:creationId xmlns:a16="http://schemas.microsoft.com/office/drawing/2014/main" id="{F35DF962-A263-4B5C-9764-B81F0F2896A4}"/>
              </a:ext>
            </a:extLst>
          </p:cNvPr>
          <p:cNvSpPr txBox="1"/>
          <p:nvPr/>
        </p:nvSpPr>
        <p:spPr>
          <a:xfrm>
            <a:off x="10051689" y="3324018"/>
            <a:ext cx="449162" cy="338554"/>
          </a:xfrm>
          <a:prstGeom prst="rect">
            <a:avLst/>
          </a:prstGeom>
          <a:noFill/>
        </p:spPr>
        <p:txBody>
          <a:bodyPr wrap="none" rtlCol="0">
            <a:spAutoFit/>
          </a:bodyPr>
          <a:lstStyle/>
          <a:p>
            <a:pPr algn="l"/>
            <a:r>
              <a:rPr kumimoji="1" lang="en-US" altLang="ja-JP" sz="1600" dirty="0"/>
              <a:t>M</a:t>
            </a:r>
            <a:r>
              <a:rPr kumimoji="1" lang="en-US" altLang="ja-JP" sz="1600" baseline="-25000" dirty="0"/>
              <a:t>2</a:t>
            </a:r>
            <a:endParaRPr kumimoji="1" lang="ja-JP" altLang="en-US" sz="1600" baseline="-25000" dirty="0"/>
          </a:p>
        </p:txBody>
      </p:sp>
      <p:sp>
        <p:nvSpPr>
          <p:cNvPr id="28" name="テキスト ボックス 27">
            <a:extLst>
              <a:ext uri="{FF2B5EF4-FFF2-40B4-BE49-F238E27FC236}">
                <a16:creationId xmlns:a16="http://schemas.microsoft.com/office/drawing/2014/main" id="{09A6E23C-6DD2-462D-8A34-C7DE24FE0194}"/>
              </a:ext>
            </a:extLst>
          </p:cNvPr>
          <p:cNvSpPr txBox="1"/>
          <p:nvPr/>
        </p:nvSpPr>
        <p:spPr>
          <a:xfrm>
            <a:off x="11448750" y="2579063"/>
            <a:ext cx="409086" cy="338554"/>
          </a:xfrm>
          <a:prstGeom prst="rect">
            <a:avLst/>
          </a:prstGeom>
          <a:noFill/>
        </p:spPr>
        <p:txBody>
          <a:bodyPr wrap="none" rtlCol="0">
            <a:spAutoFit/>
          </a:bodyPr>
          <a:lstStyle/>
          <a:p>
            <a:pPr algn="l"/>
            <a:r>
              <a:rPr kumimoji="1" lang="en-US" altLang="ja-JP" sz="1600" dirty="0"/>
              <a:t>M</a:t>
            </a:r>
            <a:r>
              <a:rPr kumimoji="1" lang="en-US" altLang="ja-JP" sz="1600" baseline="-25000" dirty="0"/>
              <a:t>i</a:t>
            </a:r>
            <a:endParaRPr kumimoji="1" lang="ja-JP" altLang="en-US" sz="1600" baseline="-25000" dirty="0"/>
          </a:p>
        </p:txBody>
      </p:sp>
      <p:sp>
        <p:nvSpPr>
          <p:cNvPr id="30" name="テキスト ボックス 29">
            <a:extLst>
              <a:ext uri="{FF2B5EF4-FFF2-40B4-BE49-F238E27FC236}">
                <a16:creationId xmlns:a16="http://schemas.microsoft.com/office/drawing/2014/main" id="{3D2F8112-6F99-487F-8628-E87123B304DF}"/>
              </a:ext>
            </a:extLst>
          </p:cNvPr>
          <p:cNvSpPr txBox="1"/>
          <p:nvPr/>
        </p:nvSpPr>
        <p:spPr>
          <a:xfrm>
            <a:off x="7145971" y="2466919"/>
            <a:ext cx="2480166" cy="338554"/>
          </a:xfrm>
          <a:prstGeom prst="rect">
            <a:avLst/>
          </a:prstGeom>
          <a:noFill/>
        </p:spPr>
        <p:txBody>
          <a:bodyPr wrap="none" rtlCol="0">
            <a:spAutoFit/>
          </a:bodyPr>
          <a:lstStyle/>
          <a:p>
            <a:pPr algn="l"/>
            <a:r>
              <a:rPr kumimoji="1" lang="en-US" altLang="ja-JP" sz="1600" dirty="0"/>
              <a:t>M</a:t>
            </a:r>
            <a:r>
              <a:rPr kumimoji="1" lang="en-US" altLang="ja-JP" sz="1600" baseline="-25000" dirty="0"/>
              <a:t>i</a:t>
            </a:r>
            <a:r>
              <a:rPr kumimoji="1" lang="ja-JP" altLang="en-US" sz="1600" dirty="0"/>
              <a:t>モデルへ流入する場合</a:t>
            </a:r>
          </a:p>
        </p:txBody>
      </p:sp>
      <p:sp>
        <p:nvSpPr>
          <p:cNvPr id="31" name="テキスト ボックス 30">
            <a:extLst>
              <a:ext uri="{FF2B5EF4-FFF2-40B4-BE49-F238E27FC236}">
                <a16:creationId xmlns:a16="http://schemas.microsoft.com/office/drawing/2014/main" id="{1139C1F0-D5A4-40DF-9AB6-8F56B0E321D6}"/>
              </a:ext>
            </a:extLst>
          </p:cNvPr>
          <p:cNvSpPr txBox="1"/>
          <p:nvPr/>
        </p:nvSpPr>
        <p:spPr>
          <a:xfrm>
            <a:off x="7145971" y="3070406"/>
            <a:ext cx="2666114" cy="584775"/>
          </a:xfrm>
          <a:prstGeom prst="rect">
            <a:avLst/>
          </a:prstGeom>
          <a:noFill/>
        </p:spPr>
        <p:txBody>
          <a:bodyPr wrap="none" rtlCol="0">
            <a:spAutoFit/>
          </a:bodyPr>
          <a:lstStyle/>
          <a:p>
            <a:pPr algn="l"/>
            <a:r>
              <a:rPr kumimoji="1" lang="en-US" altLang="ja-JP" sz="1600" dirty="0"/>
              <a:t>M</a:t>
            </a:r>
            <a:r>
              <a:rPr kumimoji="1" lang="en-US" altLang="ja-JP" sz="1600" baseline="-25000" dirty="0"/>
              <a:t>i</a:t>
            </a:r>
            <a:r>
              <a:rPr kumimoji="1" lang="ja-JP" altLang="en-US" sz="1600" dirty="0"/>
              <a:t>モデルから流出する場合</a:t>
            </a:r>
            <a:endParaRPr kumimoji="1" lang="en-US" altLang="ja-JP" sz="1600" dirty="0"/>
          </a:p>
          <a:p>
            <a:pPr algn="l"/>
            <a:r>
              <a:rPr kumimoji="1" lang="en-US" altLang="ja-JP" sz="1600" dirty="0"/>
              <a:t>h</a:t>
            </a:r>
            <a:r>
              <a:rPr kumimoji="1" lang="en-US" altLang="ja-JP" sz="1600" baseline="-25000" dirty="0"/>
              <a:t>i</a:t>
            </a:r>
            <a:r>
              <a:rPr kumimoji="1" lang="ja-JP" altLang="en-US" sz="1600" dirty="0"/>
              <a:t>の値は別途定義しておく</a:t>
            </a:r>
          </a:p>
        </p:txBody>
      </p:sp>
      <p:sp>
        <p:nvSpPr>
          <p:cNvPr id="33" name="矢印: 左右 32">
            <a:extLst>
              <a:ext uri="{FF2B5EF4-FFF2-40B4-BE49-F238E27FC236}">
                <a16:creationId xmlns:a16="http://schemas.microsoft.com/office/drawing/2014/main" id="{D0C7923F-05B1-4D1A-9FEC-35C8544DD5F4}"/>
              </a:ext>
            </a:extLst>
          </p:cNvPr>
          <p:cNvSpPr/>
          <p:nvPr/>
        </p:nvSpPr>
        <p:spPr>
          <a:xfrm>
            <a:off x="11171338" y="3244068"/>
            <a:ext cx="411260" cy="201088"/>
          </a:xfrm>
          <a:prstGeom prst="leftRightArrow">
            <a:avLst/>
          </a:prstGeom>
          <a:solidFill>
            <a:schemeClr val="accent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099BE5A-C438-4AB6-BFDB-5844F068DA21}"/>
                  </a:ext>
                </a:extLst>
              </p:cNvPr>
              <p:cNvSpPr txBox="1"/>
              <p:nvPr/>
            </p:nvSpPr>
            <p:spPr>
              <a:xfrm>
                <a:off x="1173056" y="5610266"/>
                <a:ext cx="5359823" cy="928646"/>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𝑖𝑛𝑆𝑡𝑟𝑒𝑎𝑚</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h</m:t>
                          </m:r>
                          <m:r>
                            <a:rPr lang="en-US" altLang="ja-JP" sz="2000" b="0" i="1" baseline="-25000" smtClean="0">
                              <a:latin typeface="Cambria Math" panose="02040503050406030204" pitchFamily="18" charset="0"/>
                            </a:rPr>
                            <m:t>𝑖</m:t>
                          </m:r>
                        </m:e>
                      </m:d>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sub>
                            <m:sup/>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max</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e>
                                  </m:d>
                                </m:e>
                              </m:func>
                              <m:r>
                                <a:rPr lang="en-US" altLang="ja-JP" sz="2000" i="1">
                                  <a:latin typeface="Cambria Math" panose="02040503050406030204" pitchFamily="18" charset="0"/>
                                </a:rPr>
                                <m:t>h</m:t>
                              </m:r>
                              <m:r>
                                <a:rPr lang="en-US" altLang="ja-JP" sz="2000" i="1" baseline="-25000">
                                  <a:latin typeface="Cambria Math" panose="02040503050406030204" pitchFamily="18" charset="0"/>
                                </a:rPr>
                                <m:t>𝑗</m:t>
                              </m:r>
                            </m:e>
                          </m:nary>
                        </m:num>
                        <m:den>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𝑗</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r>
                                <a:rPr lang="en-US" altLang="ja-JP" sz="2000" i="1">
                                  <a:latin typeface="Cambria Math" panose="02040503050406030204" pitchFamily="18" charset="0"/>
                                </a:rPr>
                                <m:t>)</m:t>
                              </m:r>
                            </m:e>
                          </m:nary>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0099BE5A-C438-4AB6-BFDB-5844F068DA21}"/>
                  </a:ext>
                </a:extLst>
              </p:cNvPr>
              <p:cNvSpPr txBox="1">
                <a:spLocks noRot="1" noChangeAspect="1" noMove="1" noResize="1" noEditPoints="1" noAdjustHandles="1" noChangeArrowheads="1" noChangeShapeType="1" noTextEdit="1"/>
              </p:cNvSpPr>
              <p:nvPr/>
            </p:nvSpPr>
            <p:spPr>
              <a:xfrm>
                <a:off x="1173056" y="5610266"/>
                <a:ext cx="5359823" cy="92864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49512D-B91A-4510-824A-16BDEF7F9492}"/>
                  </a:ext>
                </a:extLst>
              </p:cNvPr>
              <p:cNvSpPr txBox="1"/>
              <p:nvPr/>
            </p:nvSpPr>
            <p:spPr>
              <a:xfrm>
                <a:off x="5438361" y="3070406"/>
                <a:ext cx="1018844"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rPr>
                        <m:t>0)</m:t>
                      </m:r>
                    </m:oMath>
                  </m:oMathPara>
                </a14:m>
                <a:endParaRPr lang="ja-JP" altLang="en-US" sz="1600" dirty="0"/>
              </a:p>
            </p:txBody>
          </p:sp>
        </mc:Choice>
        <mc:Fallback xmlns="">
          <p:sp>
            <p:nvSpPr>
              <p:cNvPr id="52" name="テキスト ボックス 51">
                <a:extLst>
                  <a:ext uri="{FF2B5EF4-FFF2-40B4-BE49-F238E27FC236}">
                    <a16:creationId xmlns:a16="http://schemas.microsoft.com/office/drawing/2014/main" id="{8B49512D-B91A-4510-824A-16BDEF7F9492}"/>
                  </a:ext>
                </a:extLst>
              </p:cNvPr>
              <p:cNvSpPr txBox="1">
                <a:spLocks noRot="1" noChangeAspect="1" noMove="1" noResize="1" noEditPoints="1" noAdjustHandles="1" noChangeArrowheads="1" noChangeShapeType="1" noTextEdit="1"/>
              </p:cNvSpPr>
              <p:nvPr/>
            </p:nvSpPr>
            <p:spPr>
              <a:xfrm>
                <a:off x="5438361" y="3070406"/>
                <a:ext cx="1018844" cy="338554"/>
              </a:xfrm>
              <a:prstGeom prst="rect">
                <a:avLst/>
              </a:prstGeom>
              <a:blipFill>
                <a:blip r:embed="rId5"/>
                <a:stretch>
                  <a:fillRect b="-1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BA89F64-4587-482D-9154-D3A9D3B1919F}"/>
                  </a:ext>
                </a:extLst>
              </p:cNvPr>
              <p:cNvSpPr txBox="1"/>
              <p:nvPr/>
            </p:nvSpPr>
            <p:spPr>
              <a:xfrm>
                <a:off x="5054600" y="5889923"/>
                <a:ext cx="20828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𝑖</m:t>
                      </m:r>
                      <m:r>
                        <a:rPr lang="en-US" altLang="ja-JP" sz="1600" b="0" i="1" smtClean="0">
                          <a:latin typeface="Cambria Math" panose="02040503050406030204" pitchFamily="18" charset="0"/>
                        </a:rPr>
                        <m:t>)</m:t>
                      </m:r>
                    </m:oMath>
                  </m:oMathPara>
                </a14:m>
                <a:endParaRPr lang="ja-JP" altLang="en-US" sz="1600" dirty="0"/>
              </a:p>
            </p:txBody>
          </p:sp>
        </mc:Choice>
        <mc:Fallback xmlns="">
          <p:sp>
            <p:nvSpPr>
              <p:cNvPr id="29" name="テキスト ボックス 28">
                <a:extLst>
                  <a:ext uri="{FF2B5EF4-FFF2-40B4-BE49-F238E27FC236}">
                    <a16:creationId xmlns:a16="http://schemas.microsoft.com/office/drawing/2014/main" id="{ABA89F64-4587-482D-9154-D3A9D3B1919F}"/>
                  </a:ext>
                </a:extLst>
              </p:cNvPr>
              <p:cNvSpPr txBox="1">
                <a:spLocks noRot="1" noChangeAspect="1" noMove="1" noResize="1" noEditPoints="1" noAdjustHandles="1" noChangeArrowheads="1" noChangeShapeType="1" noTextEdit="1"/>
              </p:cNvSpPr>
              <p:nvPr/>
            </p:nvSpPr>
            <p:spPr>
              <a:xfrm>
                <a:off x="5054600" y="5889923"/>
                <a:ext cx="2082800" cy="338554"/>
              </a:xfrm>
              <a:prstGeom prst="rect">
                <a:avLst/>
              </a:prstGeom>
              <a:blipFill>
                <a:blip r:embed="rId6"/>
                <a:stretch>
                  <a:fillRect b="-89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4154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79721"/>
            <a:ext cx="854484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a:t>stream</a:t>
            </a:r>
            <a:r>
              <a:rPr lang="ja-JP" altLang="en-US" sz="3200" dirty="0"/>
              <a:t>変数学習用ライブラリ </a:t>
            </a:r>
            <a:r>
              <a:rPr lang="en-US" altLang="ja-JP" sz="3200" dirty="0" err="1"/>
              <a:t>StreamConnectors</a:t>
            </a:r>
            <a:endParaRPr lang="en-US" altLang="ja-JP" sz="32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179666" y="731085"/>
            <a:ext cx="11459416" cy="1323439"/>
          </a:xfrm>
          <a:prstGeom prst="rect">
            <a:avLst/>
          </a:prstGeom>
        </p:spPr>
        <p:txBody>
          <a:bodyPr wrap="square">
            <a:spAutoFit/>
          </a:bodyPr>
          <a:lstStyle/>
          <a:p>
            <a:r>
              <a:rPr lang="en-US" altLang="ja-JP" sz="2000" dirty="0"/>
              <a:t>stream</a:t>
            </a:r>
            <a:r>
              <a:rPr lang="ja-JP" altLang="en-US" sz="2000" dirty="0"/>
              <a:t>変数を学習するためのライブラリ</a:t>
            </a:r>
            <a:r>
              <a:rPr lang="en-US" altLang="ja-JP" sz="2000" dirty="0" err="1"/>
              <a:t>StreamConnectors</a:t>
            </a:r>
            <a:r>
              <a:rPr lang="ja-JP" altLang="en-US" sz="2000" dirty="0"/>
              <a:t>が</a:t>
            </a:r>
            <a:r>
              <a:rPr lang="en-US" altLang="ja-JP" sz="2000" dirty="0"/>
              <a:t>OpenModelica</a:t>
            </a:r>
            <a:r>
              <a:rPr lang="ja-JP" altLang="en-US" sz="2000" dirty="0"/>
              <a:t>のシステムライブラリにあります。</a:t>
            </a:r>
            <a:endParaRPr lang="en-US" altLang="ja-JP" sz="2000" dirty="0"/>
          </a:p>
          <a:p>
            <a:r>
              <a:rPr lang="en-US" altLang="ja-JP" sz="2000" dirty="0"/>
              <a:t>(</a:t>
            </a:r>
            <a:r>
              <a:rPr lang="ja-JP" altLang="en-US" sz="2000" dirty="0"/>
              <a:t>ソースコードは</a:t>
            </a:r>
            <a:r>
              <a:rPr lang="en-US" altLang="ja-JP" sz="2000" dirty="0"/>
              <a:t>Rene Just Nielsen</a:t>
            </a:r>
            <a:r>
              <a:rPr lang="ja-JP" altLang="en-US" sz="2000" dirty="0"/>
              <a:t>氏</a:t>
            </a:r>
            <a:r>
              <a:rPr lang="en-US" altLang="ja-JP" sz="2000" dirty="0"/>
              <a:t>(</a:t>
            </a:r>
            <a:r>
              <a:rPr lang="ja-JP" altLang="en-US" sz="2000" dirty="0"/>
              <a:t>アカウント名</a:t>
            </a:r>
            <a:r>
              <a:rPr lang="en-US" altLang="ja-JP" sz="2000" dirty="0"/>
              <a:t>)</a:t>
            </a:r>
            <a:r>
              <a:rPr lang="ja-JP" altLang="en-US" sz="2000" dirty="0"/>
              <a:t>の</a:t>
            </a:r>
            <a:r>
              <a:rPr lang="en-US" altLang="ja-JP" sz="2000" dirty="0">
                <a:hlinkClick r:id="rId2"/>
              </a:rPr>
              <a:t>GitHub</a:t>
            </a:r>
            <a:r>
              <a:rPr lang="ja-JP" altLang="en-US" sz="2000" dirty="0"/>
              <a:t>で公開されています。</a:t>
            </a:r>
            <a:r>
              <a:rPr lang="en-US" altLang="ja-JP" sz="2000" dirty="0"/>
              <a:t>)</a:t>
            </a:r>
          </a:p>
          <a:p>
            <a:r>
              <a:rPr lang="ja-JP" altLang="en-US" sz="2000" dirty="0"/>
              <a:t>このライブラリ内を参考に</a:t>
            </a:r>
            <a:r>
              <a:rPr lang="en-US" altLang="ja-JP" sz="2000" dirty="0"/>
              <a:t>stream</a:t>
            </a:r>
            <a:r>
              <a:rPr lang="ja-JP" altLang="en-US" sz="2000" dirty="0"/>
              <a:t>変数の実装方法を確認しましょう。</a:t>
            </a:r>
            <a:endParaRPr lang="en-US" altLang="ja-JP" sz="2000" dirty="0"/>
          </a:p>
        </p:txBody>
      </p:sp>
      <p:sp>
        <p:nvSpPr>
          <p:cNvPr id="38" name="テキスト ボックス 37">
            <a:extLst>
              <a:ext uri="{FF2B5EF4-FFF2-40B4-BE49-F238E27FC236}">
                <a16:creationId xmlns:a16="http://schemas.microsoft.com/office/drawing/2014/main" id="{07F7794F-2B4B-405E-82AC-AD4AB1BADD48}"/>
              </a:ext>
            </a:extLst>
          </p:cNvPr>
          <p:cNvSpPr txBox="1"/>
          <p:nvPr/>
        </p:nvSpPr>
        <p:spPr>
          <a:xfrm>
            <a:off x="1063750" y="5771575"/>
            <a:ext cx="2969083" cy="584775"/>
          </a:xfrm>
          <a:prstGeom prst="rect">
            <a:avLst/>
          </a:prstGeom>
          <a:noFill/>
        </p:spPr>
        <p:txBody>
          <a:bodyPr wrap="none" rtlCol="0">
            <a:spAutoFit/>
          </a:bodyPr>
          <a:lstStyle/>
          <a:p>
            <a:pPr algn="l"/>
            <a:r>
              <a:rPr kumimoji="1" lang="ja-JP" altLang="en-US" sz="1600" u="sng" dirty="0"/>
              <a:t>ライブラリブラウザ上の</a:t>
            </a:r>
            <a:endParaRPr kumimoji="1" lang="en-US" altLang="ja-JP" sz="1600" u="sng" dirty="0"/>
          </a:p>
          <a:p>
            <a:pPr algn="l"/>
            <a:r>
              <a:rPr lang="en-US" altLang="ja-JP" sz="1600" u="sng" dirty="0" err="1"/>
              <a:t>StreamConnectors</a:t>
            </a:r>
            <a:r>
              <a:rPr lang="ja-JP" altLang="en-US" sz="1600" u="sng" dirty="0"/>
              <a:t>ライブラリ</a:t>
            </a:r>
            <a:endParaRPr kumimoji="1" lang="ja-JP" altLang="en-US" sz="1600" u="sng" dirty="0"/>
          </a:p>
        </p:txBody>
      </p:sp>
      <p:pic>
        <p:nvPicPr>
          <p:cNvPr id="41" name="図 40">
            <a:extLst>
              <a:ext uri="{FF2B5EF4-FFF2-40B4-BE49-F238E27FC236}">
                <a16:creationId xmlns:a16="http://schemas.microsoft.com/office/drawing/2014/main" id="{82ACD32D-2F1C-46B0-B6D0-755BAFAF377D}"/>
              </a:ext>
            </a:extLst>
          </p:cNvPr>
          <p:cNvPicPr>
            <a:picLocks noChangeAspect="1"/>
          </p:cNvPicPr>
          <p:nvPr/>
        </p:nvPicPr>
        <p:blipFill rotWithShape="1">
          <a:blip r:embed="rId3"/>
          <a:srcRect l="2051" t="6746"/>
          <a:stretch/>
        </p:blipFill>
        <p:spPr>
          <a:xfrm>
            <a:off x="1290016" y="2641895"/>
            <a:ext cx="1993900" cy="3058051"/>
          </a:xfrm>
          <a:prstGeom prst="rect">
            <a:avLst/>
          </a:prstGeom>
        </p:spPr>
      </p:pic>
      <p:pic>
        <p:nvPicPr>
          <p:cNvPr id="45" name="図 44">
            <a:extLst>
              <a:ext uri="{FF2B5EF4-FFF2-40B4-BE49-F238E27FC236}">
                <a16:creationId xmlns:a16="http://schemas.microsoft.com/office/drawing/2014/main" id="{DF305915-7712-4F20-85F7-4C8FE9C087C6}"/>
              </a:ext>
            </a:extLst>
          </p:cNvPr>
          <p:cNvPicPr>
            <a:picLocks noChangeAspect="1"/>
          </p:cNvPicPr>
          <p:nvPr/>
        </p:nvPicPr>
        <p:blipFill rotWithShape="1">
          <a:blip r:embed="rId4"/>
          <a:srcRect t="1573"/>
          <a:stretch/>
        </p:blipFill>
        <p:spPr>
          <a:xfrm>
            <a:off x="5082701" y="2577181"/>
            <a:ext cx="2049847" cy="2299619"/>
          </a:xfrm>
          <a:prstGeom prst="rect">
            <a:avLst/>
          </a:prstGeom>
        </p:spPr>
      </p:pic>
      <p:cxnSp>
        <p:nvCxnSpPr>
          <p:cNvPr id="46" name="直線矢印コネクタ 45">
            <a:extLst>
              <a:ext uri="{FF2B5EF4-FFF2-40B4-BE49-F238E27FC236}">
                <a16:creationId xmlns:a16="http://schemas.microsoft.com/office/drawing/2014/main" id="{14D382C5-535F-47DD-A32B-A279E4E0D1DF}"/>
              </a:ext>
            </a:extLst>
          </p:cNvPr>
          <p:cNvCxnSpPr>
            <a:cxnSpLocks/>
          </p:cNvCxnSpPr>
          <p:nvPr/>
        </p:nvCxnSpPr>
        <p:spPr>
          <a:xfrm flipV="1">
            <a:off x="3045664" y="2895600"/>
            <a:ext cx="2037037" cy="83139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4DCDC4F3-1C5A-4DCE-B303-168A7B6CC65C}"/>
              </a:ext>
            </a:extLst>
          </p:cNvPr>
          <p:cNvSpPr txBox="1"/>
          <p:nvPr/>
        </p:nvSpPr>
        <p:spPr>
          <a:xfrm>
            <a:off x="7326087" y="2695006"/>
            <a:ext cx="4679950" cy="1077218"/>
          </a:xfrm>
          <a:prstGeom prst="rect">
            <a:avLst/>
          </a:prstGeom>
          <a:noFill/>
        </p:spPr>
        <p:txBody>
          <a:bodyPr wrap="square" rtlCol="0">
            <a:spAutoFit/>
          </a:bodyPr>
          <a:lstStyle/>
          <a:p>
            <a:pPr algn="l"/>
            <a:r>
              <a:rPr lang="en-US" altLang="ja-JP" sz="1600" dirty="0" err="1"/>
              <a:t>StreamConnectors</a:t>
            </a:r>
            <a:r>
              <a:rPr lang="ja-JP" altLang="en-US" sz="1600" dirty="0"/>
              <a:t>ライブラリには流体抵抗を表す</a:t>
            </a:r>
            <a:r>
              <a:rPr kumimoji="1" lang="en-US" altLang="ja-JP" sz="1600" dirty="0"/>
              <a:t>Pipe</a:t>
            </a:r>
            <a:r>
              <a:rPr kumimoji="1" lang="ja-JP" altLang="en-US" sz="1600" dirty="0"/>
              <a:t>モデル、</a:t>
            </a:r>
            <a:r>
              <a:rPr kumimoji="1" lang="en-US" altLang="ja-JP" sz="1600" dirty="0" err="1"/>
              <a:t>DynamicPipe</a:t>
            </a:r>
            <a:r>
              <a:rPr kumimoji="1" lang="ja-JP" altLang="en-US" sz="1600" dirty="0"/>
              <a:t>や</a:t>
            </a:r>
            <a:r>
              <a:rPr kumimoji="1" lang="en-US" altLang="ja-JP" sz="1600" dirty="0"/>
              <a:t>Pump</a:t>
            </a:r>
            <a:r>
              <a:rPr kumimoji="1" lang="ja-JP" altLang="en-US" sz="1600" dirty="0"/>
              <a:t>モデル</a:t>
            </a:r>
            <a:r>
              <a:rPr lang="ja-JP" altLang="en-US" sz="1600" dirty="0"/>
              <a:t>などがあります。</a:t>
            </a:r>
            <a:endParaRPr lang="en-US" altLang="ja-JP" sz="1600" dirty="0"/>
          </a:p>
          <a:p>
            <a:pPr algn="l"/>
            <a:endParaRPr lang="en-US" altLang="ja-JP" sz="1600" dirty="0"/>
          </a:p>
        </p:txBody>
      </p:sp>
      <p:cxnSp>
        <p:nvCxnSpPr>
          <p:cNvPr id="52" name="直線矢印コネクタ 51">
            <a:extLst>
              <a:ext uri="{FF2B5EF4-FFF2-40B4-BE49-F238E27FC236}">
                <a16:creationId xmlns:a16="http://schemas.microsoft.com/office/drawing/2014/main" id="{F74F76AE-DB5E-4700-A4E2-4DCF4B398408}"/>
              </a:ext>
            </a:extLst>
          </p:cNvPr>
          <p:cNvCxnSpPr>
            <a:cxnSpLocks/>
          </p:cNvCxnSpPr>
          <p:nvPr/>
        </p:nvCxnSpPr>
        <p:spPr>
          <a:xfrm>
            <a:off x="2836321" y="4237578"/>
            <a:ext cx="2246379" cy="95764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7" name="図 56">
            <a:extLst>
              <a:ext uri="{FF2B5EF4-FFF2-40B4-BE49-F238E27FC236}">
                <a16:creationId xmlns:a16="http://schemas.microsoft.com/office/drawing/2014/main" id="{EE3EDB76-DD3C-49FC-AA83-4BF4D7D5E26D}"/>
              </a:ext>
            </a:extLst>
          </p:cNvPr>
          <p:cNvPicPr>
            <a:picLocks noChangeAspect="1"/>
          </p:cNvPicPr>
          <p:nvPr/>
        </p:nvPicPr>
        <p:blipFill>
          <a:blip r:embed="rId5"/>
          <a:stretch>
            <a:fillRect/>
          </a:stretch>
        </p:blipFill>
        <p:spPr>
          <a:xfrm>
            <a:off x="5082700" y="5032911"/>
            <a:ext cx="2750367" cy="1481679"/>
          </a:xfrm>
          <a:prstGeom prst="rect">
            <a:avLst/>
          </a:prstGeom>
        </p:spPr>
      </p:pic>
      <p:sp>
        <p:nvSpPr>
          <p:cNvPr id="59" name="テキスト ボックス 58">
            <a:extLst>
              <a:ext uri="{FF2B5EF4-FFF2-40B4-BE49-F238E27FC236}">
                <a16:creationId xmlns:a16="http://schemas.microsoft.com/office/drawing/2014/main" id="{D9EC4721-0604-45A6-A314-C855BC752C86}"/>
              </a:ext>
            </a:extLst>
          </p:cNvPr>
          <p:cNvSpPr txBox="1"/>
          <p:nvPr/>
        </p:nvSpPr>
        <p:spPr>
          <a:xfrm>
            <a:off x="7895715" y="5142937"/>
            <a:ext cx="4172970" cy="830997"/>
          </a:xfrm>
          <a:prstGeom prst="rect">
            <a:avLst/>
          </a:prstGeom>
          <a:noFill/>
        </p:spPr>
        <p:txBody>
          <a:bodyPr wrap="square" rtlCol="0">
            <a:spAutoFit/>
          </a:bodyPr>
          <a:lstStyle/>
          <a:p>
            <a:pPr algn="l"/>
            <a:r>
              <a:rPr lang="ja-JP" altLang="en-US" sz="1600" dirty="0"/>
              <a:t>境界条件として以下のモデルがあります。</a:t>
            </a:r>
            <a:endParaRPr lang="en-US" altLang="ja-JP" sz="1600" dirty="0"/>
          </a:p>
          <a:p>
            <a:pPr algn="l"/>
            <a:r>
              <a:rPr lang="ja-JP" altLang="en-US" sz="1600" dirty="0"/>
              <a:t>　・圧力、比エンタルピー定義</a:t>
            </a:r>
            <a:endParaRPr lang="en-US" altLang="ja-JP" sz="1600" dirty="0"/>
          </a:p>
          <a:p>
            <a:pPr algn="l"/>
            <a:r>
              <a:rPr lang="ja-JP" altLang="en-US" sz="1600" dirty="0"/>
              <a:t>　・質量流量、比エンタルピー定義</a:t>
            </a:r>
            <a:endParaRPr lang="en-US" altLang="ja-JP" sz="1600" dirty="0"/>
          </a:p>
        </p:txBody>
      </p:sp>
    </p:spTree>
    <p:extLst>
      <p:ext uri="{BB962C8B-B14F-4D97-AF65-F5344CB8AC3E}">
        <p14:creationId xmlns:p14="http://schemas.microsoft.com/office/powerpoint/2010/main" val="285765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C8494D-1512-4F80-BB6E-55206D3257A0}"/>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pic>
        <p:nvPicPr>
          <p:cNvPr id="4" name="図 3">
            <a:extLst>
              <a:ext uri="{FF2B5EF4-FFF2-40B4-BE49-F238E27FC236}">
                <a16:creationId xmlns:a16="http://schemas.microsoft.com/office/drawing/2014/main" id="{14E0B355-2480-451E-BAC0-0D85BF52305C}"/>
              </a:ext>
            </a:extLst>
          </p:cNvPr>
          <p:cNvPicPr>
            <a:picLocks noChangeAspect="1"/>
          </p:cNvPicPr>
          <p:nvPr/>
        </p:nvPicPr>
        <p:blipFill>
          <a:blip r:embed="rId2"/>
          <a:stretch>
            <a:fillRect/>
          </a:stretch>
        </p:blipFill>
        <p:spPr>
          <a:xfrm>
            <a:off x="584200" y="1495300"/>
            <a:ext cx="5293360" cy="5124149"/>
          </a:xfrm>
          <a:prstGeom prst="rect">
            <a:avLst/>
          </a:prstGeom>
        </p:spPr>
      </p:pic>
      <p:sp>
        <p:nvSpPr>
          <p:cNvPr id="5" name="Shape 130">
            <a:extLst>
              <a:ext uri="{FF2B5EF4-FFF2-40B4-BE49-F238E27FC236}">
                <a16:creationId xmlns:a16="http://schemas.microsoft.com/office/drawing/2014/main" id="{D03C82DC-95E3-4F16-A7B9-0DBEA771BA9D}"/>
              </a:ext>
            </a:extLst>
          </p:cNvPr>
          <p:cNvSpPr/>
          <p:nvPr/>
        </p:nvSpPr>
        <p:spPr>
          <a:xfrm>
            <a:off x="179666" y="79721"/>
            <a:ext cx="811241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err="1"/>
              <a:t>StreamConnectors</a:t>
            </a:r>
            <a:r>
              <a:rPr lang="ja-JP" altLang="en-US" sz="3200" dirty="0"/>
              <a:t>ライブラリのローディング</a:t>
            </a:r>
            <a:endParaRPr lang="en-US" altLang="ja-JP" dirty="0"/>
          </a:p>
        </p:txBody>
      </p:sp>
      <p:sp>
        <p:nvSpPr>
          <p:cNvPr id="6" name="正方形/長方形 5">
            <a:extLst>
              <a:ext uri="{FF2B5EF4-FFF2-40B4-BE49-F238E27FC236}">
                <a16:creationId xmlns:a16="http://schemas.microsoft.com/office/drawing/2014/main" id="{3B8EB0B5-C888-48BE-8E77-4557DCA83BC4}"/>
              </a:ext>
            </a:extLst>
          </p:cNvPr>
          <p:cNvSpPr/>
          <p:nvPr/>
        </p:nvSpPr>
        <p:spPr>
          <a:xfrm>
            <a:off x="179666" y="731085"/>
            <a:ext cx="11459416" cy="707886"/>
          </a:xfrm>
          <a:prstGeom prst="rect">
            <a:avLst/>
          </a:prstGeom>
        </p:spPr>
        <p:txBody>
          <a:bodyPr wrap="square">
            <a:spAutoFit/>
          </a:bodyPr>
          <a:lstStyle/>
          <a:p>
            <a:r>
              <a:rPr lang="en-US" altLang="ja-JP" sz="2000" dirty="0"/>
              <a:t>1. </a:t>
            </a:r>
            <a:r>
              <a:rPr lang="en-US" altLang="ja-JP" sz="2000" dirty="0" err="1"/>
              <a:t>StreamConnectors</a:t>
            </a:r>
            <a:r>
              <a:rPr lang="ja-JP" altLang="en-US" sz="2000" dirty="0"/>
              <a:t>ライブラリは</a:t>
            </a:r>
            <a:r>
              <a:rPr lang="en-US" altLang="ja-JP" sz="2000" dirty="0"/>
              <a:t>OpenModelica</a:t>
            </a:r>
            <a:r>
              <a:rPr lang="ja-JP" altLang="en-US" sz="2000" dirty="0"/>
              <a:t>の「ファイル」→「システムライブラリ」→「</a:t>
            </a:r>
            <a:r>
              <a:rPr lang="en-US" altLang="ja-JP" sz="2000" dirty="0"/>
              <a:t> </a:t>
            </a:r>
            <a:r>
              <a:rPr lang="en-US" altLang="ja-JP" sz="2000" dirty="0" err="1"/>
              <a:t>StreamConnectors</a:t>
            </a:r>
            <a:r>
              <a:rPr lang="en-US" altLang="ja-JP" sz="2000" dirty="0"/>
              <a:t> </a:t>
            </a:r>
            <a:r>
              <a:rPr lang="ja-JP" altLang="en-US" sz="2000" dirty="0"/>
              <a:t>」から開くことができます。</a:t>
            </a:r>
            <a:endParaRPr lang="en-US" altLang="ja-JP" sz="2000" dirty="0"/>
          </a:p>
        </p:txBody>
      </p:sp>
      <p:sp>
        <p:nvSpPr>
          <p:cNvPr id="7" name="四角形: 角を丸くする 6">
            <a:extLst>
              <a:ext uri="{FF2B5EF4-FFF2-40B4-BE49-F238E27FC236}">
                <a16:creationId xmlns:a16="http://schemas.microsoft.com/office/drawing/2014/main" id="{BF0F4EBB-07FB-47BF-B68B-B3927D4C151C}"/>
              </a:ext>
            </a:extLst>
          </p:cNvPr>
          <p:cNvSpPr/>
          <p:nvPr/>
        </p:nvSpPr>
        <p:spPr>
          <a:xfrm>
            <a:off x="4168774" y="6311900"/>
            <a:ext cx="1759585" cy="23622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37758772-D218-48BA-A77D-3A463BD723B7}"/>
              </a:ext>
            </a:extLst>
          </p:cNvPr>
          <p:cNvPicPr>
            <a:picLocks noChangeAspect="1"/>
          </p:cNvPicPr>
          <p:nvPr/>
        </p:nvPicPr>
        <p:blipFill>
          <a:blip r:embed="rId3"/>
          <a:stretch>
            <a:fillRect/>
          </a:stretch>
        </p:blipFill>
        <p:spPr>
          <a:xfrm>
            <a:off x="7266790" y="2504586"/>
            <a:ext cx="2188086" cy="2585425"/>
          </a:xfrm>
          <a:prstGeom prst="rect">
            <a:avLst/>
          </a:prstGeom>
        </p:spPr>
      </p:pic>
      <p:cxnSp>
        <p:nvCxnSpPr>
          <p:cNvPr id="11" name="直線矢印コネクタ 10">
            <a:extLst>
              <a:ext uri="{FF2B5EF4-FFF2-40B4-BE49-F238E27FC236}">
                <a16:creationId xmlns:a16="http://schemas.microsoft.com/office/drawing/2014/main" id="{43E523DB-77BA-41EB-9158-EB35926B6BAD}"/>
              </a:ext>
            </a:extLst>
          </p:cNvPr>
          <p:cNvCxnSpPr>
            <a:cxnSpLocks/>
            <a:stCxn id="7" idx="3"/>
            <a:endCxn id="12" idx="1"/>
          </p:cNvCxnSpPr>
          <p:nvPr/>
        </p:nvCxnSpPr>
        <p:spPr>
          <a:xfrm flipV="1">
            <a:off x="5928359" y="4790016"/>
            <a:ext cx="1278806" cy="163999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73B93A2B-A52C-4D6D-94DF-A619C6DC6333}"/>
              </a:ext>
            </a:extLst>
          </p:cNvPr>
          <p:cNvSpPr/>
          <p:nvPr/>
        </p:nvSpPr>
        <p:spPr>
          <a:xfrm>
            <a:off x="7207165" y="4614333"/>
            <a:ext cx="1757531" cy="351366"/>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AEB97FC-F361-43A7-A315-E5601A959461}"/>
              </a:ext>
            </a:extLst>
          </p:cNvPr>
          <p:cNvSpPr/>
          <p:nvPr/>
        </p:nvSpPr>
        <p:spPr>
          <a:xfrm>
            <a:off x="7110157" y="2043612"/>
            <a:ext cx="4865943" cy="400110"/>
          </a:xfrm>
          <a:prstGeom prst="rect">
            <a:avLst/>
          </a:prstGeom>
        </p:spPr>
        <p:txBody>
          <a:bodyPr wrap="square">
            <a:spAutoFit/>
          </a:bodyPr>
          <a:lstStyle/>
          <a:p>
            <a:r>
              <a:rPr lang="en-US" altLang="ja-JP" sz="2000" dirty="0"/>
              <a:t>2. </a:t>
            </a:r>
            <a:r>
              <a:rPr lang="ja-JP" altLang="en-US" sz="2000" dirty="0"/>
              <a:t>ライブラリブラウザから確認できます。</a:t>
            </a:r>
            <a:endParaRPr lang="en-US" altLang="ja-JP" sz="2000" dirty="0"/>
          </a:p>
        </p:txBody>
      </p:sp>
    </p:spTree>
    <p:extLst>
      <p:ext uri="{BB962C8B-B14F-4D97-AF65-F5344CB8AC3E}">
        <p14:creationId xmlns:p14="http://schemas.microsoft.com/office/powerpoint/2010/main" val="85548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451969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クラスの実装例</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32534" y="884293"/>
            <a:ext cx="11459416" cy="707886"/>
          </a:xfrm>
          <a:prstGeom prst="rect">
            <a:avLst/>
          </a:prstGeom>
        </p:spPr>
        <p:txBody>
          <a:bodyPr wrap="square">
            <a:spAutoFit/>
          </a:bodyPr>
          <a:lstStyle/>
          <a:p>
            <a:r>
              <a:rPr lang="en-US" altLang="ja-JP" sz="2000" dirty="0" err="1"/>
              <a:t>StreamConnectors</a:t>
            </a:r>
            <a:r>
              <a:rPr lang="ja-JP" altLang="en-US" sz="2000" dirty="0"/>
              <a:t>ライブラリでは、以下のように</a:t>
            </a:r>
            <a:r>
              <a:rPr lang="en-US" altLang="ja-JP" sz="2000" dirty="0"/>
              <a:t>connector</a:t>
            </a:r>
            <a:r>
              <a:rPr lang="ja-JP" altLang="en-US" sz="2000" dirty="0"/>
              <a:t>クラス</a:t>
            </a:r>
            <a:r>
              <a:rPr lang="en-US" altLang="ja-JP" sz="2000" dirty="0" err="1"/>
              <a:t>FluidPort</a:t>
            </a:r>
            <a:r>
              <a:rPr lang="ja-JP" altLang="en-US" sz="2000" dirty="0"/>
              <a:t>に圧力、質量流量、比エンタルピーが宣言されています。</a:t>
            </a:r>
            <a:endParaRPr lang="en-US" altLang="ja-JP" sz="2000" dirty="0"/>
          </a:p>
        </p:txBody>
      </p:sp>
      <p:sp>
        <p:nvSpPr>
          <p:cNvPr id="4" name="Rectangle 1">
            <a:extLst>
              <a:ext uri="{FF2B5EF4-FFF2-40B4-BE49-F238E27FC236}">
                <a16:creationId xmlns:a16="http://schemas.microsoft.com/office/drawing/2014/main" id="{2097A09A-14AA-4BA8-B9E6-0F4F7D9EAE54}"/>
              </a:ext>
            </a:extLst>
          </p:cNvPr>
          <p:cNvSpPr>
            <a:spLocks noChangeArrowheads="1"/>
          </p:cNvSpPr>
          <p:nvPr/>
        </p:nvSpPr>
        <p:spPr bwMode="auto">
          <a:xfrm>
            <a:off x="1901190" y="2169255"/>
            <a:ext cx="814705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"Simple stream connector.“</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800" b="0" i="0" u="none" strike="noStrike" cap="none" normalizeH="0" baseline="0" dirty="0">
                <a:ln>
                  <a:noFill/>
                </a:ln>
                <a:solidFill>
                  <a:schemeClr val="tx1"/>
                </a:solidFill>
                <a:effectLst/>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"Potential/effort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m_flow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"Flow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stream</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h_outflow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"Specific enthalpy"</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cxnSp>
        <p:nvCxnSpPr>
          <p:cNvPr id="12" name="コネクタ: カギ線 11">
            <a:extLst>
              <a:ext uri="{FF2B5EF4-FFF2-40B4-BE49-F238E27FC236}">
                <a16:creationId xmlns:a16="http://schemas.microsoft.com/office/drawing/2014/main" id="{C7D63A55-99B0-476F-9742-2801595FDD4C}"/>
              </a:ext>
            </a:extLst>
          </p:cNvPr>
          <p:cNvCxnSpPr>
            <a:cxnSpLocks/>
          </p:cNvCxnSpPr>
          <p:nvPr/>
        </p:nvCxnSpPr>
        <p:spPr>
          <a:xfrm rot="10800000">
            <a:off x="4307841" y="3985137"/>
            <a:ext cx="889045" cy="1058980"/>
          </a:xfrm>
          <a:prstGeom prst="bentConnector2">
            <a:avLst/>
          </a:prstGeom>
          <a:ln w="952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96B223F-C1CE-411E-B7C5-E2A14B943344}"/>
              </a:ext>
            </a:extLst>
          </p:cNvPr>
          <p:cNvSpPr txBox="1"/>
          <p:nvPr/>
        </p:nvSpPr>
        <p:spPr>
          <a:xfrm>
            <a:off x="4775200" y="4097933"/>
            <a:ext cx="6781023" cy="338554"/>
          </a:xfrm>
          <a:prstGeom prst="rect">
            <a:avLst/>
          </a:prstGeom>
          <a:noFill/>
        </p:spPr>
        <p:txBody>
          <a:bodyPr wrap="none" rtlCol="0">
            <a:spAutoFit/>
          </a:bodyPr>
          <a:lstStyle/>
          <a:p>
            <a:pPr algn="l"/>
            <a:r>
              <a:rPr kumimoji="1" lang="en-US" altLang="ja-JP" sz="1600" dirty="0"/>
              <a:t>stream</a:t>
            </a:r>
            <a:r>
              <a:rPr kumimoji="1" lang="ja-JP" altLang="en-US" sz="1600" dirty="0"/>
              <a:t>変数のルール</a:t>
            </a:r>
            <a:r>
              <a:rPr kumimoji="1" lang="en-US" altLang="ja-JP" sz="1600" dirty="0"/>
              <a:t>1,2</a:t>
            </a:r>
            <a:r>
              <a:rPr kumimoji="1" lang="ja-JP" altLang="en-US" sz="1600" dirty="0"/>
              <a:t>に基づいて</a:t>
            </a:r>
            <a:r>
              <a:rPr lang="en-US" altLang="ja-JP" sz="1600" dirty="0"/>
              <a:t>connector</a:t>
            </a:r>
            <a:r>
              <a:rPr lang="ja-JP" altLang="en-US" sz="1600" dirty="0"/>
              <a:t>クラスが作成</a:t>
            </a:r>
            <a:r>
              <a:rPr kumimoji="1" lang="ja-JP" altLang="en-US" sz="1600" dirty="0"/>
              <a:t>されています</a:t>
            </a:r>
          </a:p>
        </p:txBody>
      </p:sp>
      <p:pic>
        <p:nvPicPr>
          <p:cNvPr id="19" name="図 18">
            <a:extLst>
              <a:ext uri="{FF2B5EF4-FFF2-40B4-BE49-F238E27FC236}">
                <a16:creationId xmlns:a16="http://schemas.microsoft.com/office/drawing/2014/main" id="{19E5A550-606D-4E24-8C8A-DE5FE02224ED}"/>
              </a:ext>
            </a:extLst>
          </p:cNvPr>
          <p:cNvPicPr>
            <a:picLocks noChangeAspect="1"/>
          </p:cNvPicPr>
          <p:nvPr/>
        </p:nvPicPr>
        <p:blipFill>
          <a:blip r:embed="rId2"/>
          <a:stretch>
            <a:fillRect/>
          </a:stretch>
        </p:blipFill>
        <p:spPr>
          <a:xfrm>
            <a:off x="286345" y="2823186"/>
            <a:ext cx="1345971" cy="504739"/>
          </a:xfrm>
          <a:prstGeom prst="rect">
            <a:avLst/>
          </a:prstGeom>
        </p:spPr>
      </p:pic>
      <p:graphicFrame>
        <p:nvGraphicFramePr>
          <p:cNvPr id="11" name="表 10">
            <a:extLst>
              <a:ext uri="{FF2B5EF4-FFF2-40B4-BE49-F238E27FC236}">
                <a16:creationId xmlns:a16="http://schemas.microsoft.com/office/drawing/2014/main" id="{2C8506D7-2B17-4D30-B3C2-AE561AE23E90}"/>
              </a:ext>
            </a:extLst>
          </p:cNvPr>
          <p:cNvGraphicFramePr>
            <a:graphicFrameLocks noGrp="1"/>
          </p:cNvGraphicFramePr>
          <p:nvPr>
            <p:extLst>
              <p:ext uri="{D42A27DB-BD31-4B8C-83A1-F6EECF244321}">
                <p14:modId xmlns:p14="http://schemas.microsoft.com/office/powerpoint/2010/main" val="2301366710"/>
              </p:ext>
            </p:extLst>
          </p:nvPr>
        </p:nvGraphicFramePr>
        <p:xfrm>
          <a:off x="5162806" y="4549283"/>
          <a:ext cx="6701111" cy="1188720"/>
        </p:xfrm>
        <a:graphic>
          <a:graphicData uri="http://schemas.openxmlformats.org/drawingml/2006/table">
            <a:tbl>
              <a:tblPr firstRow="1" bandRow="1">
                <a:tableStyleId>{5C22544A-7EE6-4342-B048-85BDC9FD1C3A}</a:tableStyleId>
              </a:tblPr>
              <a:tblGrid>
                <a:gridCol w="421881">
                  <a:extLst>
                    <a:ext uri="{9D8B030D-6E8A-4147-A177-3AD203B41FA5}">
                      <a16:colId xmlns:a16="http://schemas.microsoft.com/office/drawing/2014/main" val="3976238748"/>
                    </a:ext>
                  </a:extLst>
                </a:gridCol>
                <a:gridCol w="6279230">
                  <a:extLst>
                    <a:ext uri="{9D8B030D-6E8A-4147-A177-3AD203B41FA5}">
                      <a16:colId xmlns:a16="http://schemas.microsoft.com/office/drawing/2014/main" val="2925729328"/>
                    </a:ext>
                  </a:extLst>
                </a:gridCol>
              </a:tblGrid>
              <a:tr h="174292">
                <a:tc>
                  <a:txBody>
                    <a:bodyPr/>
                    <a:lstStyle/>
                    <a:p>
                      <a:r>
                        <a:rPr kumimoji="1" lang="en-US" altLang="ja-JP" sz="1200" dirty="0"/>
                        <a:t>No.</a:t>
                      </a:r>
                      <a:endParaRPr kumimoji="1" lang="ja-JP" altLang="en-US" sz="1200" dirty="0"/>
                    </a:p>
                  </a:txBody>
                  <a:tcPr/>
                </a:tc>
                <a:tc>
                  <a:txBody>
                    <a:bodyPr/>
                    <a:lstStyle/>
                    <a:p>
                      <a:r>
                        <a:rPr kumimoji="1" lang="ja-JP" altLang="en-US" sz="1200" dirty="0"/>
                        <a:t>ルール</a:t>
                      </a:r>
                    </a:p>
                  </a:txBody>
                  <a:tcPr/>
                </a:tc>
                <a:extLst>
                  <a:ext uri="{0D108BD9-81ED-4DB2-BD59-A6C34878D82A}">
                    <a16:rowId xmlns:a16="http://schemas.microsoft.com/office/drawing/2014/main" val="1853010184"/>
                  </a:ext>
                </a:extLst>
              </a:tr>
              <a:tr h="305010">
                <a:tc>
                  <a:txBody>
                    <a:bodyPr/>
                    <a:lstStyle/>
                    <a:p>
                      <a:r>
                        <a:rPr kumimoji="1" lang="en-US" altLang="ja-JP" sz="1200" dirty="0"/>
                        <a:t>1</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接頭辞</a:t>
                      </a:r>
                      <a:r>
                        <a:rPr kumimoji="1" lang="en-US" altLang="ja-JP" sz="1200" dirty="0"/>
                        <a:t>stream</a:t>
                      </a:r>
                      <a:r>
                        <a:rPr kumimoji="1" lang="ja-JP" altLang="en-US" sz="1200" dirty="0"/>
                        <a:t>はコネクタークラス内のみで使用できます。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tc>
                <a:extLst>
                  <a:ext uri="{0D108BD9-81ED-4DB2-BD59-A6C34878D82A}">
                    <a16:rowId xmlns:a16="http://schemas.microsoft.com/office/drawing/2014/main" val="659877968"/>
                  </a:ext>
                </a:extLst>
              </a:tr>
              <a:tr h="305010">
                <a:tc>
                  <a:txBody>
                    <a:bodyPr/>
                    <a:lstStyle/>
                    <a:p>
                      <a:r>
                        <a:rPr kumimoji="1" lang="en-US" altLang="ja-JP" sz="1200" dirty="0"/>
                        <a:t>2</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stream</a:t>
                      </a:r>
                      <a:r>
                        <a:rPr kumimoji="1" lang="ja-JP" altLang="en-US" sz="1200" dirty="0"/>
                        <a:t>変数が宣言されたコネクタークラスは</a:t>
                      </a:r>
                      <a:r>
                        <a:rPr kumimoji="1" lang="en-US" altLang="ja-JP" sz="1200" dirty="0"/>
                        <a:t>across</a:t>
                      </a:r>
                      <a:r>
                        <a:rPr kumimoji="1" lang="ja-JP" altLang="en-US" sz="1200" dirty="0"/>
                        <a:t>変数と</a:t>
                      </a:r>
                      <a:r>
                        <a:rPr kumimoji="1" lang="en-US" altLang="ja-JP" sz="1200" dirty="0"/>
                        <a:t>flow</a:t>
                      </a:r>
                      <a:r>
                        <a:rPr kumimoji="1" lang="ja-JP" altLang="en-US" sz="1200" dirty="0"/>
                        <a:t>変数が一つずつ必要です。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tc>
                <a:extLst>
                  <a:ext uri="{0D108BD9-81ED-4DB2-BD59-A6C34878D82A}">
                    <a16:rowId xmlns:a16="http://schemas.microsoft.com/office/drawing/2014/main" val="3784408556"/>
                  </a:ext>
                </a:extLst>
              </a:tr>
            </a:tbl>
          </a:graphicData>
        </a:graphic>
      </p:graphicFrame>
    </p:spTree>
    <p:extLst>
      <p:ext uri="{BB962C8B-B14F-4D97-AF65-F5344CB8AC3E}">
        <p14:creationId xmlns:p14="http://schemas.microsoft.com/office/powerpoint/2010/main" val="73972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7" name="四角形: 角を丸くする 6">
            <a:extLst>
              <a:ext uri="{FF2B5EF4-FFF2-40B4-BE49-F238E27FC236}">
                <a16:creationId xmlns:a16="http://schemas.microsoft.com/office/drawing/2014/main" id="{D1CFF5B8-7559-4AA2-94A9-6D6CB91CF4AA}"/>
              </a:ext>
            </a:extLst>
          </p:cNvPr>
          <p:cNvSpPr/>
          <p:nvPr/>
        </p:nvSpPr>
        <p:spPr>
          <a:xfrm>
            <a:off x="1014789" y="1006027"/>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45503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4832041"/>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3424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1684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7973703" y="4795008"/>
            <a:ext cx="3944574" cy="88222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88471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129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Pipe</a:t>
            </a:r>
            <a:r>
              <a:rPr lang="ja-JP" altLang="en-US" dirty="0"/>
              <a:t>モデル</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98574" y="790682"/>
            <a:ext cx="9034986" cy="707886"/>
          </a:xfrm>
          <a:prstGeom prst="rect">
            <a:avLst/>
          </a:prstGeom>
        </p:spPr>
        <p:txBody>
          <a:bodyPr wrap="square">
            <a:spAutoFit/>
          </a:bodyPr>
          <a:lstStyle/>
          <a:p>
            <a:r>
              <a:rPr lang="en-US" altLang="ja-JP" sz="2000" dirty="0"/>
              <a:t>Pipe</a:t>
            </a:r>
            <a:r>
              <a:rPr lang="ja-JP" altLang="en-US" sz="2000" dirty="0"/>
              <a:t>クラスを参考に</a:t>
            </a:r>
            <a:r>
              <a:rPr lang="en-US" altLang="ja-JP" sz="2000" dirty="0" err="1"/>
              <a:t>actualStream</a:t>
            </a:r>
            <a:r>
              <a:rPr lang="ja-JP" altLang="en-US" sz="2000" dirty="0"/>
              <a:t>オペレータの使用方法を確認しましょう。</a:t>
            </a:r>
            <a:endParaRPr lang="en-US" altLang="ja-JP" sz="2000" dirty="0"/>
          </a:p>
          <a:p>
            <a:r>
              <a:rPr lang="ja-JP" altLang="en-US" sz="2000" dirty="0"/>
              <a:t>まずは系の途中で熱の流入出がない場合を想定します。</a:t>
            </a:r>
            <a:endParaRPr lang="en-US" altLang="ja-JP" sz="2000" dirty="0"/>
          </a:p>
        </p:txBody>
      </p:sp>
      <p:pic>
        <p:nvPicPr>
          <p:cNvPr id="9" name="図 8">
            <a:extLst>
              <a:ext uri="{FF2B5EF4-FFF2-40B4-BE49-F238E27FC236}">
                <a16:creationId xmlns:a16="http://schemas.microsoft.com/office/drawing/2014/main" id="{7B95924F-4723-4F84-B2F8-C800850C7B37}"/>
              </a:ext>
            </a:extLst>
          </p:cNvPr>
          <p:cNvPicPr>
            <a:picLocks noChangeAspect="1"/>
          </p:cNvPicPr>
          <p:nvPr/>
        </p:nvPicPr>
        <p:blipFill rotWithShape="1">
          <a:blip r:embed="rId2"/>
          <a:srcRect l="12172" t="13413" r="11918" b="6663"/>
          <a:stretch/>
        </p:blipFill>
        <p:spPr>
          <a:xfrm>
            <a:off x="1338034" y="2443166"/>
            <a:ext cx="1206500" cy="787400"/>
          </a:xfrm>
          <a:prstGeom prst="rect">
            <a:avLst/>
          </a:prstGeom>
        </p:spPr>
      </p:pic>
      <p:sp>
        <p:nvSpPr>
          <p:cNvPr id="11" name="テキスト ボックス 10">
            <a:extLst>
              <a:ext uri="{FF2B5EF4-FFF2-40B4-BE49-F238E27FC236}">
                <a16:creationId xmlns:a16="http://schemas.microsoft.com/office/drawing/2014/main" id="{BF96EB9B-5FB6-41EC-88FF-EC083A2750EF}"/>
              </a:ext>
            </a:extLst>
          </p:cNvPr>
          <p:cNvSpPr txBox="1"/>
          <p:nvPr/>
        </p:nvSpPr>
        <p:spPr>
          <a:xfrm>
            <a:off x="300364" y="3921427"/>
            <a:ext cx="3935412" cy="369332"/>
          </a:xfrm>
          <a:prstGeom prst="rect">
            <a:avLst/>
          </a:prstGeom>
          <a:noFill/>
        </p:spPr>
        <p:txBody>
          <a:bodyPr wrap="square">
            <a:spAutoFit/>
          </a:bodyPr>
          <a:lstStyle/>
          <a:p>
            <a:pPr algn="l"/>
            <a:r>
              <a:rPr lang="en-US" altLang="ja-JP" i="0" u="sng" dirty="0" err="1">
                <a:solidFill>
                  <a:srgbClr val="000000"/>
                </a:solidFill>
                <a:effectLst/>
                <a:latin typeface="MS UI Gothic" panose="020B0600070205080204" pitchFamily="50" charset="-128"/>
                <a:ea typeface="MS UI Gothic" panose="020B0600070205080204" pitchFamily="50" charset="-128"/>
              </a:rPr>
              <a:t>StreamConnectors.Components.Pipe</a:t>
            </a:r>
            <a:endParaRPr lang="en-US" altLang="ja-JP" i="0" u="sng" dirty="0">
              <a:solidFill>
                <a:srgbClr val="000000"/>
              </a:solidFill>
              <a:effectLst/>
              <a:latin typeface="MS UI Gothic" panose="020B0600070205080204" pitchFamily="50" charset="-128"/>
              <a:ea typeface="MS UI Gothic" panose="020B0600070205080204" pitchFamily="50" charset="-128"/>
            </a:endParaRPr>
          </a:p>
        </p:txBody>
      </p:sp>
      <p:sp>
        <p:nvSpPr>
          <p:cNvPr id="13" name="テキスト ボックス 12">
            <a:extLst>
              <a:ext uri="{FF2B5EF4-FFF2-40B4-BE49-F238E27FC236}">
                <a16:creationId xmlns:a16="http://schemas.microsoft.com/office/drawing/2014/main" id="{04A855BC-97A5-4FDA-81F1-4EFB05817315}"/>
              </a:ext>
            </a:extLst>
          </p:cNvPr>
          <p:cNvSpPr txBox="1"/>
          <p:nvPr/>
        </p:nvSpPr>
        <p:spPr>
          <a:xfrm>
            <a:off x="4153646" y="1539364"/>
            <a:ext cx="7820120" cy="861774"/>
          </a:xfrm>
          <a:prstGeom prst="rect">
            <a:avLst/>
          </a:prstGeom>
          <a:noFill/>
        </p:spPr>
        <p:txBody>
          <a:bodyPr wrap="square" rtlCol="0">
            <a:spAutoFit/>
          </a:bodyPr>
          <a:lstStyle/>
          <a:p>
            <a:pPr algn="l"/>
            <a:r>
              <a:rPr kumimoji="1" lang="en-US" altLang="ja-JP" u="sng" dirty="0"/>
              <a:t>Pipe</a:t>
            </a:r>
            <a:r>
              <a:rPr kumimoji="1" lang="ja-JP" altLang="en-US" u="sng" dirty="0"/>
              <a:t>クラスの概要</a:t>
            </a:r>
            <a:endParaRPr kumimoji="1" lang="en-US" altLang="ja-JP" sz="1600" u="sng" dirty="0"/>
          </a:p>
          <a:p>
            <a:pPr marL="285750" indent="-285750" algn="l">
              <a:buFont typeface="Arial" panose="020B0604020202020204" pitchFamily="34" charset="0"/>
              <a:buChar char="•"/>
            </a:pPr>
            <a:r>
              <a:rPr kumimoji="1" lang="ja-JP" altLang="en-US" sz="1600" dirty="0"/>
              <a:t>両端の</a:t>
            </a:r>
            <a:r>
              <a:rPr kumimoji="1" lang="en-US" altLang="ja-JP" sz="1600" dirty="0" err="1"/>
              <a:t>FluidPort</a:t>
            </a:r>
            <a:r>
              <a:rPr kumimoji="1" lang="en-US" altLang="ja-JP" sz="1600" dirty="0"/>
              <a:t>(</a:t>
            </a:r>
            <a:r>
              <a:rPr kumimoji="1" lang="en-US" altLang="ja-JP" sz="1600" dirty="0" err="1"/>
              <a:t>port_a</a:t>
            </a:r>
            <a:r>
              <a:rPr kumimoji="1" lang="en-US" altLang="ja-JP" sz="1600" dirty="0"/>
              <a:t>, </a:t>
            </a:r>
            <a:r>
              <a:rPr kumimoji="1" lang="en-US" altLang="ja-JP" sz="1600" dirty="0" err="1"/>
              <a:t>port_b</a:t>
            </a:r>
            <a:r>
              <a:rPr kumimoji="1" lang="en-US" altLang="ja-JP" sz="1600" dirty="0"/>
              <a:t>)</a:t>
            </a:r>
            <a:r>
              <a:rPr kumimoji="1" lang="ja-JP" altLang="en-US" sz="1600" dirty="0"/>
              <a:t>から圧力</a:t>
            </a:r>
            <a:r>
              <a:rPr kumimoji="1" lang="en-US" altLang="ja-JP" sz="1600" dirty="0"/>
              <a:t>p</a:t>
            </a:r>
            <a:r>
              <a:rPr kumimoji="1" lang="ja-JP" altLang="en-US" sz="1600" dirty="0"/>
              <a:t>、質量流量</a:t>
            </a:r>
            <a:r>
              <a:rPr kumimoji="1" lang="en-US" altLang="ja-JP" sz="1600" dirty="0"/>
              <a:t>m</a:t>
            </a:r>
            <a:r>
              <a:rPr kumimoji="1" lang="ja-JP" altLang="en-US" sz="1600" dirty="0"/>
              <a:t>、比エンタルピー</a:t>
            </a:r>
            <a:r>
              <a:rPr kumimoji="1" lang="en-US" altLang="ja-JP" sz="1600" dirty="0"/>
              <a:t>h</a:t>
            </a:r>
            <a:r>
              <a:rPr kumimoji="1" lang="ja-JP" altLang="en-US" sz="1600" dirty="0"/>
              <a:t>が流入出する単成分の流体抵抗モデル</a:t>
            </a:r>
            <a:endParaRPr kumimoji="1" lang="en-US" altLang="ja-JP" sz="1600" dirty="0"/>
          </a:p>
        </p:txBody>
      </p:sp>
      <p:sp>
        <p:nvSpPr>
          <p:cNvPr id="14" name="テキスト ボックス 13">
            <a:extLst>
              <a:ext uri="{FF2B5EF4-FFF2-40B4-BE49-F238E27FC236}">
                <a16:creationId xmlns:a16="http://schemas.microsoft.com/office/drawing/2014/main" id="{E5DE49F7-6750-41EE-BE7B-6944656B0C4D}"/>
              </a:ext>
            </a:extLst>
          </p:cNvPr>
          <p:cNvSpPr txBox="1"/>
          <p:nvPr/>
        </p:nvSpPr>
        <p:spPr>
          <a:xfrm>
            <a:off x="4779010" y="3006507"/>
            <a:ext cx="1210588" cy="338554"/>
          </a:xfrm>
          <a:prstGeom prst="rect">
            <a:avLst/>
          </a:prstGeom>
          <a:noFill/>
        </p:spPr>
        <p:txBody>
          <a:bodyPr wrap="none" rtlCol="0">
            <a:spAutoFit/>
          </a:bodyPr>
          <a:lstStyle/>
          <a:p>
            <a:pPr algn="l"/>
            <a:r>
              <a:rPr kumimoji="1" lang="ja-JP" altLang="en-US" sz="1600" u="sng" dirty="0"/>
              <a:t>質量保存則</a:t>
            </a:r>
          </a:p>
        </p:txBody>
      </p:sp>
      <p:sp>
        <p:nvSpPr>
          <p:cNvPr id="16" name="テキスト ボックス 15">
            <a:extLst>
              <a:ext uri="{FF2B5EF4-FFF2-40B4-BE49-F238E27FC236}">
                <a16:creationId xmlns:a16="http://schemas.microsoft.com/office/drawing/2014/main" id="{3B0FB5B7-4C87-4177-A8E2-1C94A78F4FE1}"/>
              </a:ext>
            </a:extLst>
          </p:cNvPr>
          <p:cNvSpPr txBox="1"/>
          <p:nvPr/>
        </p:nvSpPr>
        <p:spPr>
          <a:xfrm>
            <a:off x="4779010" y="3880819"/>
            <a:ext cx="2326278" cy="338554"/>
          </a:xfrm>
          <a:prstGeom prst="rect">
            <a:avLst/>
          </a:prstGeom>
          <a:noFill/>
        </p:spPr>
        <p:txBody>
          <a:bodyPr wrap="none" rtlCol="0">
            <a:spAutoFit/>
          </a:bodyPr>
          <a:lstStyle/>
          <a:p>
            <a:pPr algn="l"/>
            <a:r>
              <a:rPr kumimoji="1" lang="ja-JP" altLang="en-US" sz="1600" u="sng" dirty="0"/>
              <a:t>圧力</a:t>
            </a:r>
            <a:r>
              <a:rPr kumimoji="1" lang="en-US" altLang="ja-JP" sz="1600" u="sng" dirty="0"/>
              <a:t>-</a:t>
            </a:r>
            <a:r>
              <a:rPr kumimoji="1" lang="ja-JP" altLang="en-US" sz="1600" u="sng" dirty="0"/>
              <a:t>質量流量の関係式</a:t>
            </a:r>
          </a:p>
        </p:txBody>
      </p:sp>
      <p:sp>
        <p:nvSpPr>
          <p:cNvPr id="17" name="テキスト ボックス 16">
            <a:extLst>
              <a:ext uri="{FF2B5EF4-FFF2-40B4-BE49-F238E27FC236}">
                <a16:creationId xmlns:a16="http://schemas.microsoft.com/office/drawing/2014/main" id="{FF8A6E6E-7ABC-4378-9097-3CCE717BCC45}"/>
              </a:ext>
            </a:extLst>
          </p:cNvPr>
          <p:cNvSpPr txBox="1"/>
          <p:nvPr/>
        </p:nvSpPr>
        <p:spPr>
          <a:xfrm>
            <a:off x="635111" y="2549454"/>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18" name="テキスト ボックス 17">
            <a:extLst>
              <a:ext uri="{FF2B5EF4-FFF2-40B4-BE49-F238E27FC236}">
                <a16:creationId xmlns:a16="http://schemas.microsoft.com/office/drawing/2014/main" id="{E9DF381C-B3B7-4DA2-B3CA-4DD4E021CAC5}"/>
              </a:ext>
            </a:extLst>
          </p:cNvPr>
          <p:cNvSpPr txBox="1"/>
          <p:nvPr/>
        </p:nvSpPr>
        <p:spPr>
          <a:xfrm>
            <a:off x="2460062" y="2536419"/>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1A86613-EF10-4BD7-B07E-250A401DE4AE}"/>
                  </a:ext>
                </a:extLst>
              </p:cNvPr>
              <p:cNvSpPr txBox="1"/>
              <p:nvPr/>
            </p:nvSpPr>
            <p:spPr>
              <a:xfrm>
                <a:off x="5187950" y="3323105"/>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51A86613-EF10-4BD7-B07E-250A401DE4AE}"/>
                  </a:ext>
                </a:extLst>
              </p:cNvPr>
              <p:cNvSpPr txBox="1">
                <a:spLocks noRot="1" noChangeAspect="1" noMove="1" noResize="1" noEditPoints="1" noAdjustHandles="1" noChangeArrowheads="1" noChangeShapeType="1" noTextEdit="1"/>
              </p:cNvSpPr>
              <p:nvPr/>
            </p:nvSpPr>
            <p:spPr>
              <a:xfrm>
                <a:off x="5187950" y="3323105"/>
                <a:ext cx="2063750" cy="369332"/>
              </a:xfrm>
              <a:prstGeom prst="rect">
                <a:avLst/>
              </a:prstGeom>
              <a:blipFill>
                <a:blip r:embed="rId3"/>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74D6A672-3694-47FB-B769-B41E96887454}"/>
              </a:ext>
            </a:extLst>
          </p:cNvPr>
          <p:cNvSpPr txBox="1"/>
          <p:nvPr/>
        </p:nvSpPr>
        <p:spPr>
          <a:xfrm>
            <a:off x="4779010" y="4774128"/>
            <a:ext cx="2236510" cy="338554"/>
          </a:xfrm>
          <a:prstGeom prst="rect">
            <a:avLst/>
          </a:prstGeom>
          <a:noFill/>
        </p:spPr>
        <p:txBody>
          <a:bodyPr wrap="none" rtlCol="0">
            <a:spAutoFit/>
          </a:bodyPr>
          <a:lstStyle/>
          <a:p>
            <a:pPr algn="l"/>
            <a:r>
              <a:rPr kumimoji="1" lang="ja-JP" altLang="en-US" sz="1600" u="sng" dirty="0"/>
              <a:t>エンタルピーの保存式</a:t>
            </a:r>
          </a:p>
        </p:txBody>
      </p:sp>
      <p:sp>
        <p:nvSpPr>
          <p:cNvPr id="30" name="テキスト ボックス 29">
            <a:extLst>
              <a:ext uri="{FF2B5EF4-FFF2-40B4-BE49-F238E27FC236}">
                <a16:creationId xmlns:a16="http://schemas.microsoft.com/office/drawing/2014/main" id="{1CFD75DE-190B-4673-AF15-E436EDD35BFF}"/>
              </a:ext>
            </a:extLst>
          </p:cNvPr>
          <p:cNvSpPr txBox="1"/>
          <p:nvPr/>
        </p:nvSpPr>
        <p:spPr>
          <a:xfrm>
            <a:off x="4163806" y="2567165"/>
            <a:ext cx="4008644" cy="369332"/>
          </a:xfrm>
          <a:prstGeom prst="rect">
            <a:avLst/>
          </a:prstGeom>
          <a:noFill/>
        </p:spPr>
        <p:txBody>
          <a:bodyPr wrap="square">
            <a:spAutoFit/>
          </a:bodyPr>
          <a:lstStyle/>
          <a:p>
            <a:pPr algn="l"/>
            <a:r>
              <a:rPr kumimoji="1" lang="ja-JP" altLang="en-US" sz="1800" u="sng" dirty="0"/>
              <a:t>実装式</a:t>
            </a:r>
            <a:r>
              <a:rPr kumimoji="1" lang="en-US" altLang="ja-JP" sz="1200" u="sng" dirty="0"/>
              <a:t>(</a:t>
            </a:r>
            <a:r>
              <a:rPr kumimoji="1" lang="ja-JP" altLang="en-US" sz="1200" u="sng" dirty="0"/>
              <a:t>簡易的に記載しています</a:t>
            </a:r>
            <a:r>
              <a:rPr kumimoji="1" lang="en-US" altLang="ja-JP" sz="1200" u="sng" dirty="0"/>
              <a:t>)</a:t>
            </a:r>
            <a:endParaRPr kumimoji="1" lang="ja-JP" altLang="en-US" sz="1800" u="sng" dirty="0"/>
          </a:p>
        </p:txBody>
      </p:sp>
      <p:sp>
        <p:nvSpPr>
          <p:cNvPr id="31" name="四角形: 角を丸くする 30">
            <a:extLst>
              <a:ext uri="{FF2B5EF4-FFF2-40B4-BE49-F238E27FC236}">
                <a16:creationId xmlns:a16="http://schemas.microsoft.com/office/drawing/2014/main" id="{772F81E3-1B05-4D40-A88B-A1B139217E11}"/>
              </a:ext>
            </a:extLst>
          </p:cNvPr>
          <p:cNvSpPr/>
          <p:nvPr/>
        </p:nvSpPr>
        <p:spPr>
          <a:xfrm>
            <a:off x="4689234" y="4687551"/>
            <a:ext cx="7191616" cy="20339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8D1C0DF7-0788-4333-8647-66D63E96FBB5}"/>
              </a:ext>
            </a:extLst>
          </p:cNvPr>
          <p:cNvGrpSpPr/>
          <p:nvPr/>
        </p:nvGrpSpPr>
        <p:grpSpPr>
          <a:xfrm>
            <a:off x="811278" y="2851614"/>
            <a:ext cx="416035" cy="942982"/>
            <a:chOff x="1575238" y="2226059"/>
            <a:chExt cx="416035" cy="942982"/>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21A477C-98E3-4E7E-A47A-5D58CA4830D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8066DDC-6EB5-4904-AF47-3A09D5F12B6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F5D2481-354E-4FF1-B528-CEE379EF3A9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43" name="グループ化 42">
            <a:extLst>
              <a:ext uri="{FF2B5EF4-FFF2-40B4-BE49-F238E27FC236}">
                <a16:creationId xmlns:a16="http://schemas.microsoft.com/office/drawing/2014/main" id="{7A60E8FC-3FE2-4BC1-9894-1C342651F097}"/>
              </a:ext>
            </a:extLst>
          </p:cNvPr>
          <p:cNvGrpSpPr/>
          <p:nvPr/>
        </p:nvGrpSpPr>
        <p:grpSpPr>
          <a:xfrm>
            <a:off x="2693686" y="2858616"/>
            <a:ext cx="416035" cy="942982"/>
            <a:chOff x="3081210" y="2226059"/>
            <a:chExt cx="416035" cy="942982"/>
          </a:xfrm>
        </p:grpSpPr>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D75BF50-C335-4BBF-8B39-D50CC4DBEB59}"/>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B91BD7C0-2510-4FEA-A611-202F8C9B8BE8}"/>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83EC501-7FFB-4D56-8A88-DA7BF5F004DA}"/>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EC934C2-5AAF-4858-8BB7-24A571FA8487}"/>
                  </a:ext>
                </a:extLst>
              </p:cNvPr>
              <p:cNvSpPr txBox="1"/>
              <p:nvPr/>
            </p:nvSpPr>
            <p:spPr>
              <a:xfrm>
                <a:off x="5187950" y="4201741"/>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𝐾</m:t>
                      </m:r>
                      <m:sSubSup>
                        <m:sSubSupPr>
                          <m:ctrlPr>
                            <a:rPr lang="en-US" altLang="ja-JP" sz="1800" b="0" i="1" smtClean="0">
                              <a:solidFill>
                                <a:srgbClr val="000000"/>
                              </a:solidFill>
                              <a:effectLst/>
                              <a:latin typeface="Cambria Math" panose="02040503050406030204" pitchFamily="18" charset="0"/>
                            </a:rPr>
                          </m:ctrlPr>
                        </m:sSubSup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up>
                          <m:r>
                            <a:rPr lang="en-US" altLang="ja-JP" sz="1800" b="0" i="1" smtClean="0">
                              <a:solidFill>
                                <a:srgbClr val="000000"/>
                              </a:solidFill>
                              <a:effectLst/>
                              <a:latin typeface="Cambria Math" panose="02040503050406030204" pitchFamily="18" charset="0"/>
                            </a:rPr>
                            <m:t>2</m:t>
                          </m:r>
                        </m:sup>
                      </m:sSubSup>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CEC934C2-5AAF-4858-8BB7-24A571FA8487}"/>
                  </a:ext>
                </a:extLst>
              </p:cNvPr>
              <p:cNvSpPr txBox="1">
                <a:spLocks noRot="1" noChangeAspect="1" noMove="1" noResize="1" noEditPoints="1" noAdjustHandles="1" noChangeArrowheads="1" noChangeShapeType="1" noTextEdit="1"/>
              </p:cNvSpPr>
              <p:nvPr/>
            </p:nvSpPr>
            <p:spPr>
              <a:xfrm>
                <a:off x="5187950" y="4201741"/>
                <a:ext cx="20637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A0E1E84-67BF-46AC-9EB4-47DB3031E7ED}"/>
                  </a:ext>
                </a:extLst>
              </p:cNvPr>
              <p:cNvSpPr txBox="1"/>
              <p:nvPr/>
            </p:nvSpPr>
            <p:spPr>
              <a:xfrm>
                <a:off x="5384304" y="5112682"/>
                <a:ext cx="6530975" cy="1544910"/>
              </a:xfrm>
              <a:prstGeom prst="rect">
                <a:avLst/>
              </a:prstGeom>
              <a:noFill/>
            </p:spPr>
            <p:txBody>
              <a:bodyPr wrap="square">
                <a:spAutoFit/>
              </a:bodyPr>
              <a:lstStyle/>
              <a:p>
                <a:r>
                  <a:rPr lang="ja-JP" altLang="en-US" sz="1800" b="0" dirty="0">
                    <a:solidFill>
                      <a:srgbClr val="000000"/>
                    </a:solidFill>
                    <a:effectLst/>
                    <a:latin typeface="Cambria Math" panose="02040503050406030204" pitchFamily="18" charset="0"/>
                  </a:rPr>
                  <a:t>流入出エンタルピーの保存</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endParaRPr lang="en-US" altLang="ja-JP" sz="1800" b="0" dirty="0">
                  <a:solidFill>
                    <a:srgbClr val="000000"/>
                  </a:solidFill>
                  <a:effectLst/>
                  <a:latin typeface="Cambria Math" panose="02040503050406030204" pitchFamily="18" charset="0"/>
                </a:endParaRPr>
              </a:p>
              <a:p>
                <a:r>
                  <a:rPr lang="ja-JP" altLang="en-US" sz="1800" b="0" dirty="0">
                    <a:solidFill>
                      <a:srgbClr val="000000"/>
                    </a:solidFill>
                    <a:effectLst/>
                    <a:latin typeface="Cambria Math" panose="02040503050406030204" pitchFamily="18" charset="0"/>
                  </a:rPr>
                  <a:t>流入出する比エンタルピーは等しい</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8" name="テキスト ボックス 47">
                <a:extLst>
                  <a:ext uri="{FF2B5EF4-FFF2-40B4-BE49-F238E27FC236}">
                    <a16:creationId xmlns:a16="http://schemas.microsoft.com/office/drawing/2014/main" id="{AA0E1E84-67BF-46AC-9EB4-47DB3031E7ED}"/>
                  </a:ext>
                </a:extLst>
              </p:cNvPr>
              <p:cNvSpPr txBox="1">
                <a:spLocks noRot="1" noChangeAspect="1" noMove="1" noResize="1" noEditPoints="1" noAdjustHandles="1" noChangeArrowheads="1" noChangeShapeType="1" noTextEdit="1"/>
              </p:cNvSpPr>
              <p:nvPr/>
            </p:nvSpPr>
            <p:spPr>
              <a:xfrm>
                <a:off x="5384304" y="5112682"/>
                <a:ext cx="6530975" cy="1544910"/>
              </a:xfrm>
              <a:prstGeom prst="rect">
                <a:avLst/>
              </a:prstGeom>
              <a:blipFill>
                <a:blip r:embed="rId11"/>
                <a:stretch>
                  <a:fillRect l="-746" t="-1976"/>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603D39FA-6D7D-44A4-9C8D-E2207A347015}"/>
              </a:ext>
            </a:extLst>
          </p:cNvPr>
          <p:cNvSpPr txBox="1"/>
          <p:nvPr/>
        </p:nvSpPr>
        <p:spPr>
          <a:xfrm>
            <a:off x="7287260" y="4255425"/>
            <a:ext cx="3562194" cy="307777"/>
          </a:xfrm>
          <a:prstGeom prst="rect">
            <a:avLst/>
          </a:prstGeom>
          <a:noFill/>
        </p:spPr>
        <p:txBody>
          <a:bodyPr wrap="none" rtlCol="0">
            <a:spAutoFit/>
          </a:bodyPr>
          <a:lstStyle/>
          <a:p>
            <a:pPr algn="l"/>
            <a:r>
              <a:rPr kumimoji="1" lang="en-US" altLang="ja-JP" sz="1400" dirty="0"/>
              <a:t>(</a:t>
            </a:r>
            <a:r>
              <a:rPr kumimoji="1" lang="ja-JP" altLang="en-US" sz="1400" dirty="0"/>
              <a:t>パラメータ </a:t>
            </a:r>
            <a:r>
              <a:rPr kumimoji="1" lang="en-US" altLang="ja-JP" sz="1400" dirty="0"/>
              <a:t>K : </a:t>
            </a:r>
            <a:r>
              <a:rPr lang="en-US" altLang="ja-JP" sz="1400" dirty="0"/>
              <a:t>pressure</a:t>
            </a:r>
            <a:r>
              <a:rPr lang="ja-JP" altLang="en-US" sz="1400" dirty="0"/>
              <a:t> </a:t>
            </a:r>
            <a:r>
              <a:rPr lang="en-US" altLang="ja-JP" sz="1400" dirty="0"/>
              <a:t>drop</a:t>
            </a:r>
            <a:r>
              <a:rPr lang="ja-JP" altLang="en-US" sz="1400" dirty="0"/>
              <a:t> </a:t>
            </a:r>
            <a:r>
              <a:rPr lang="en-US" altLang="ja-JP" sz="1400" dirty="0" err="1"/>
              <a:t>coeficient</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A1EFB14-C963-49B7-B696-6A45A5E72639}"/>
                  </a:ext>
                </a:extLst>
              </p:cNvPr>
              <p:cNvSpPr txBox="1"/>
              <p:nvPr/>
            </p:nvSpPr>
            <p:spPr>
              <a:xfrm>
                <a:off x="904154" y="4889304"/>
                <a:ext cx="2560406" cy="95410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port_X.p</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𝑚</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port_X.m_flow</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h</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port_X.h_outflow</a:t>
                </a:r>
                <a:endParaRPr lang="en-US" altLang="ja-JP" sz="1400" dirty="0">
                  <a:solidFill>
                    <a:srgbClr val="000000"/>
                  </a:solidFill>
                  <a:effectLst/>
                  <a:latin typeface="Courier New" panose="02070309020205020404" pitchFamily="49" charset="0"/>
                </a:endParaRPr>
              </a:p>
              <a:p>
                <a:r>
                  <a:rPr lang="en-US" altLang="ja-JP" sz="1400" dirty="0"/>
                  <a:t>X</a:t>
                </a:r>
                <a:r>
                  <a:rPr lang="ja-JP" altLang="en-US" sz="1400" dirty="0"/>
                  <a:t>：ポート名</a:t>
                </a:r>
              </a:p>
            </p:txBody>
          </p:sp>
        </mc:Choice>
        <mc:Fallback xmlns="">
          <p:sp>
            <p:nvSpPr>
              <p:cNvPr id="55" name="テキスト ボックス 54">
                <a:extLst>
                  <a:ext uri="{FF2B5EF4-FFF2-40B4-BE49-F238E27FC236}">
                    <a16:creationId xmlns:a16="http://schemas.microsoft.com/office/drawing/2014/main" id="{9A1EFB14-C963-49B7-B696-6A45A5E72639}"/>
                  </a:ext>
                </a:extLst>
              </p:cNvPr>
              <p:cNvSpPr txBox="1">
                <a:spLocks noRot="1" noChangeAspect="1" noMove="1" noResize="1" noEditPoints="1" noAdjustHandles="1" noChangeArrowheads="1" noChangeShapeType="1" noTextEdit="1"/>
              </p:cNvSpPr>
              <p:nvPr/>
            </p:nvSpPr>
            <p:spPr>
              <a:xfrm>
                <a:off x="904154" y="4889304"/>
                <a:ext cx="2560406" cy="954107"/>
              </a:xfrm>
              <a:prstGeom prst="rect">
                <a:avLst/>
              </a:prstGeom>
              <a:blipFill>
                <a:blip r:embed="rId12"/>
                <a:stretch>
                  <a:fillRect l="-714" t="-1911" b="-5732"/>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BFF115D3-D62C-4137-9DC2-070250FBC2AB}"/>
              </a:ext>
            </a:extLst>
          </p:cNvPr>
          <p:cNvSpPr txBox="1"/>
          <p:nvPr/>
        </p:nvSpPr>
        <p:spPr>
          <a:xfrm>
            <a:off x="287981" y="4502886"/>
            <a:ext cx="3899106" cy="307777"/>
          </a:xfrm>
          <a:prstGeom prst="rect">
            <a:avLst/>
          </a:prstGeom>
          <a:noFill/>
        </p:spPr>
        <p:txBody>
          <a:bodyPr wrap="square">
            <a:spAutoFit/>
          </a:bodyPr>
          <a:lstStyle/>
          <a:p>
            <a:r>
              <a:rPr lang="ja-JP" altLang="en-US" sz="1400" dirty="0">
                <a:solidFill>
                  <a:srgbClr val="000000"/>
                </a:solidFill>
                <a:effectLst/>
                <a:latin typeface="Courier New" panose="02070309020205020404" pitchFamily="49" charset="0"/>
              </a:rPr>
              <a:t>可読性のため以下のように置き換えています。</a:t>
            </a:r>
            <a:endParaRPr lang="en-US" altLang="ja-JP"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55087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589736" cy="1015663"/>
          </a:xfrm>
          <a:prstGeom prst="rect">
            <a:avLst/>
          </a:prstGeom>
        </p:spPr>
        <p:txBody>
          <a:bodyPr wrap="square">
            <a:spAutoFit/>
          </a:bodyPr>
          <a:lstStyle/>
          <a:p>
            <a:r>
              <a:rPr lang="ja-JP" altLang="en-US" sz="2000" dirty="0"/>
              <a:t>下図のような場合に</a:t>
            </a:r>
            <a:r>
              <a:rPr lang="en-US" altLang="ja-JP" sz="2000" dirty="0"/>
              <a:t>pipe2</a:t>
            </a:r>
            <a:r>
              <a:rPr lang="ja-JP" altLang="en-US" sz="2000" dirty="0"/>
              <a:t>の</a:t>
            </a:r>
            <a:r>
              <a:rPr lang="en-US" altLang="ja-JP" sz="2000" dirty="0"/>
              <a:t>h</a:t>
            </a:r>
            <a:r>
              <a:rPr lang="en-US" altLang="ja-JP" sz="2000" baseline="-25000" dirty="0"/>
              <a:t>2a</a:t>
            </a:r>
            <a:r>
              <a:rPr lang="en-US" altLang="ja-JP" sz="2000" dirty="0"/>
              <a:t>, h</a:t>
            </a:r>
            <a:r>
              <a:rPr lang="en-US" altLang="ja-JP" sz="2000" baseline="-25000" dirty="0"/>
              <a:t>2b</a:t>
            </a:r>
            <a:r>
              <a:rPr lang="ja-JP" altLang="en-US" sz="2000" dirty="0"/>
              <a:t>に着目して</a:t>
            </a:r>
            <a:r>
              <a:rPr lang="en-US" altLang="ja-JP" sz="2000" dirty="0" err="1"/>
              <a:t>actualStream</a:t>
            </a:r>
            <a:r>
              <a:rPr lang="ja-JP" altLang="en-US" sz="2000" dirty="0"/>
              <a:t>オペレータの計算順序を確認しましょう。</a:t>
            </a:r>
            <a:endParaRPr lang="en-US" altLang="ja-JP" sz="2000" dirty="0"/>
          </a:p>
          <a:p>
            <a:r>
              <a:rPr kumimoji="1" lang="ja-JP" altLang="en-US" sz="2000" dirty="0"/>
              <a:t>通過する比エンタルピーはすべて一定のため</a:t>
            </a:r>
            <a:r>
              <a:rPr kumimoji="1" lang="en-US" altLang="ja-JP" sz="2000" dirty="0"/>
              <a:t>h</a:t>
            </a:r>
            <a:r>
              <a:rPr kumimoji="1" lang="en-US" altLang="ja-JP" sz="2000" baseline="-25000" dirty="0"/>
              <a:t>1b</a:t>
            </a:r>
            <a:r>
              <a:rPr kumimoji="1" lang="en-US" altLang="ja-JP" sz="2000" dirty="0"/>
              <a:t>=h</a:t>
            </a:r>
            <a:r>
              <a:rPr kumimoji="1" lang="en-US" altLang="ja-JP" sz="2000" baseline="-25000" dirty="0"/>
              <a:t>2a</a:t>
            </a:r>
            <a:r>
              <a:rPr kumimoji="1" lang="en-US" altLang="ja-JP" sz="2000" dirty="0"/>
              <a:t>=h</a:t>
            </a:r>
            <a:r>
              <a:rPr kumimoji="1" lang="en-US" altLang="ja-JP" sz="2000" baseline="-25000" dirty="0"/>
              <a:t>2b</a:t>
            </a:r>
            <a:r>
              <a:rPr kumimoji="1" lang="ja-JP" altLang="en-US" sz="2000" dirty="0"/>
              <a:t>となりますが、計算になれるために</a:t>
            </a:r>
            <a:r>
              <a:rPr lang="en-US" altLang="ja-JP" sz="2000" dirty="0"/>
              <a:t>1</a:t>
            </a:r>
            <a:r>
              <a:rPr lang="ja-JP" altLang="en-US" sz="2000" dirty="0"/>
              <a:t>つずつ計算してみます。</a:t>
            </a:r>
            <a:endParaRPr kumimoji="1" lang="en-US" altLang="ja-JP" sz="2000" dirty="0"/>
          </a:p>
        </p:txBody>
      </p:sp>
      <p:grpSp>
        <p:nvGrpSpPr>
          <p:cNvPr id="3" name="グループ化 2">
            <a:extLst>
              <a:ext uri="{FF2B5EF4-FFF2-40B4-BE49-F238E27FC236}">
                <a16:creationId xmlns:a16="http://schemas.microsoft.com/office/drawing/2014/main" id="{171EE33A-35C1-4EAC-8755-AFE56B80188D}"/>
              </a:ext>
            </a:extLst>
          </p:cNvPr>
          <p:cNvGrpSpPr/>
          <p:nvPr/>
        </p:nvGrpSpPr>
        <p:grpSpPr>
          <a:xfrm>
            <a:off x="7063545" y="5083065"/>
            <a:ext cx="4954459" cy="917717"/>
            <a:chOff x="7063545" y="5083065"/>
            <a:chExt cx="4954459" cy="917717"/>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19DFC7D-B6F2-477F-A642-EC4DB4BEAAFA}"/>
                    </a:ext>
                  </a:extLst>
                </p:cNvPr>
                <p:cNvSpPr txBox="1"/>
                <p:nvPr/>
              </p:nvSpPr>
              <p:spPr>
                <a:xfrm>
                  <a:off x="7063545" y="5083065"/>
                  <a:ext cx="4954459" cy="917717"/>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𝑎𝑐𝑡𝑢𝑎𝑙𝑆𝑡𝑟𝑒𝑎𝑚</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h</m:t>
                            </m:r>
                            <m:r>
                              <a:rPr lang="en-US" altLang="ja-JP" sz="1400" b="0" i="1" baseline="-25000" smtClean="0">
                                <a:latin typeface="Cambria Math" panose="02040503050406030204" pitchFamily="18" charset="0"/>
                              </a:rPr>
                              <m:t>𝑖</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lang="en-US" altLang="ja-JP" sz="1400" i="1">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𝑖</m:t>
                                    </m:r>
                                  </m:sub>
                                </m:sSub>
                              </m:e>
                            </m:eqArr>
                          </m:e>
                        </m:d>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119DFC7D-B6F2-477F-A642-EC4DB4BEAAFA}"/>
                    </a:ext>
                  </a:extLst>
                </p:cNvPr>
                <p:cNvSpPr txBox="1">
                  <a:spLocks noRot="1" noChangeAspect="1" noMove="1" noResize="1" noEditPoints="1" noAdjustHandles="1" noChangeArrowheads="1" noChangeShapeType="1" noTextEdit="1"/>
                </p:cNvSpPr>
                <p:nvPr/>
              </p:nvSpPr>
              <p:spPr>
                <a:xfrm>
                  <a:off x="7063545" y="5083065"/>
                  <a:ext cx="4954459" cy="9177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F111201-24EC-49FF-9887-D148048615E9}"/>
                    </a:ext>
                  </a:extLst>
                </p:cNvPr>
                <p:cNvSpPr txBox="1"/>
                <p:nvPr/>
              </p:nvSpPr>
              <p:spPr>
                <a:xfrm>
                  <a:off x="10483518" y="5180539"/>
                  <a:ext cx="1508705" cy="3340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𝑚</m:t>
                            </m:r>
                          </m:e>
                          <m:sub>
                            <m:r>
                              <a:rPr lang="en-US" altLang="ja-JP" sz="1400" b="0" i="1" smtClean="0">
                                <a:latin typeface="Cambria Math" panose="02040503050406030204" pitchFamily="18" charset="0"/>
                              </a:rPr>
                              <m:t>𝑖</m:t>
                            </m:r>
                          </m:sub>
                        </m:sSub>
                        <m:r>
                          <a:rPr lang="en-US" altLang="ja-JP" sz="1400" b="0" i="1" smtClean="0">
                            <a:latin typeface="Cambria Math" panose="02040503050406030204" pitchFamily="18" charset="0"/>
                          </a:rPr>
                          <m:t>&gt;0,</m:t>
                        </m:r>
                        <m:r>
                          <a:rPr lang="ja-JP" altLang="en-US" sz="1400" i="1" smtClean="0">
                            <a:latin typeface="Cambria Math" panose="02040503050406030204" pitchFamily="18" charset="0"/>
                          </a:rPr>
                          <m:t>　</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29" name="テキスト ボックス 28">
                  <a:extLst>
                    <a:ext uri="{FF2B5EF4-FFF2-40B4-BE49-F238E27FC236}">
                      <a16:creationId xmlns:a16="http://schemas.microsoft.com/office/drawing/2014/main" id="{1F111201-24EC-49FF-9887-D148048615E9}"/>
                    </a:ext>
                  </a:extLst>
                </p:cNvPr>
                <p:cNvSpPr txBox="1">
                  <a:spLocks noRot="1" noChangeAspect="1" noMove="1" noResize="1" noEditPoints="1" noAdjustHandles="1" noChangeArrowheads="1" noChangeShapeType="1" noTextEdit="1"/>
                </p:cNvSpPr>
                <p:nvPr/>
              </p:nvSpPr>
              <p:spPr>
                <a:xfrm>
                  <a:off x="10483518" y="5180539"/>
                  <a:ext cx="1508705" cy="334066"/>
                </a:xfrm>
                <a:prstGeom prst="rect">
                  <a:avLst/>
                </a:prstGeom>
                <a:blipFill>
                  <a:blip r:embed="rId3"/>
                  <a:stretch>
                    <a:fillRect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B3DA4D2-0F8B-4934-B6F0-4C86B07996CD}"/>
                    </a:ext>
                  </a:extLst>
                </p:cNvPr>
                <p:cNvSpPr txBox="1"/>
                <p:nvPr/>
              </p:nvSpPr>
              <p:spPr>
                <a:xfrm>
                  <a:off x="10483518" y="5602056"/>
                  <a:ext cx="1112465"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𝑚</m:t>
                            </m:r>
                          </m:e>
                          <m:sub>
                            <m:r>
                              <a:rPr lang="en-US" altLang="ja-JP" sz="1400" b="0" i="1" smtClean="0">
                                <a:latin typeface="Cambria Math" panose="02040503050406030204" pitchFamily="18" charset="0"/>
                              </a:rPr>
                              <m:t>𝑖</m:t>
                            </m:r>
                          </m:sub>
                        </m:sSub>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rPr>
                          <m:t>0)</m:t>
                        </m:r>
                      </m:oMath>
                    </m:oMathPara>
                  </a14:m>
                  <a:endParaRPr lang="ja-JP" altLang="en-US" sz="1400" dirty="0"/>
                </a:p>
              </p:txBody>
            </p:sp>
          </mc:Choice>
          <mc:Fallback xmlns="">
            <p:sp>
              <p:nvSpPr>
                <p:cNvPr id="35" name="テキスト ボックス 34">
                  <a:extLst>
                    <a:ext uri="{FF2B5EF4-FFF2-40B4-BE49-F238E27FC236}">
                      <a16:creationId xmlns:a16="http://schemas.microsoft.com/office/drawing/2014/main" id="{AB3DA4D2-0F8B-4934-B6F0-4C86B07996CD}"/>
                    </a:ext>
                  </a:extLst>
                </p:cNvPr>
                <p:cNvSpPr txBox="1">
                  <a:spLocks noRot="1" noChangeAspect="1" noMove="1" noResize="1" noEditPoints="1" noAdjustHandles="1" noChangeArrowheads="1" noChangeShapeType="1" noTextEdit="1"/>
                </p:cNvSpPr>
                <p:nvPr/>
              </p:nvSpPr>
              <p:spPr>
                <a:xfrm>
                  <a:off x="10483518" y="5602056"/>
                  <a:ext cx="1112465" cy="307777"/>
                </a:xfrm>
                <a:prstGeom prst="rect">
                  <a:avLst/>
                </a:prstGeom>
                <a:blipFill>
                  <a:blip r:embed="rId4"/>
                  <a:stretch>
                    <a:fillRect b="-8000"/>
                  </a:stretch>
                </a:blipFill>
              </p:spPr>
              <p:txBody>
                <a:bodyPr/>
                <a:lstStyle/>
                <a:p>
                  <a:r>
                    <a:rPr lang="ja-JP" altLang="en-US">
                      <a:noFill/>
                    </a:rPr>
                    <a:t> </a:t>
                  </a:r>
                </a:p>
              </p:txBody>
            </p:sp>
          </mc:Fallback>
        </mc:AlternateContent>
      </p:grpSp>
      <p:sp>
        <p:nvSpPr>
          <p:cNvPr id="66" name="テキスト ボックス 65">
            <a:extLst>
              <a:ext uri="{FF2B5EF4-FFF2-40B4-BE49-F238E27FC236}">
                <a16:creationId xmlns:a16="http://schemas.microsoft.com/office/drawing/2014/main" id="{2E1FB937-10DE-4C93-95D9-A4E57CBB0C7E}"/>
              </a:ext>
            </a:extLst>
          </p:cNvPr>
          <p:cNvSpPr txBox="1"/>
          <p:nvPr/>
        </p:nvSpPr>
        <p:spPr>
          <a:xfrm>
            <a:off x="6609436" y="4692883"/>
            <a:ext cx="3289683" cy="338554"/>
          </a:xfrm>
          <a:prstGeom prst="rect">
            <a:avLst/>
          </a:prstGeom>
          <a:noFill/>
        </p:spPr>
        <p:txBody>
          <a:bodyPr wrap="none" rtlCol="0">
            <a:spAutoFit/>
          </a:bodyPr>
          <a:lstStyle/>
          <a:p>
            <a:pPr algn="l"/>
            <a:r>
              <a:rPr kumimoji="1" lang="en-US" altLang="ja-JP" sz="1600" u="sng" dirty="0" err="1"/>
              <a:t>actualStream</a:t>
            </a:r>
            <a:r>
              <a:rPr kumimoji="1" lang="ja-JP" altLang="en-US" sz="1600" u="sng" dirty="0"/>
              <a:t>オペレータの定義式</a:t>
            </a:r>
          </a:p>
        </p:txBody>
      </p:sp>
      <p:sp>
        <p:nvSpPr>
          <p:cNvPr id="90" name="テキスト ボックス 89">
            <a:extLst>
              <a:ext uri="{FF2B5EF4-FFF2-40B4-BE49-F238E27FC236}">
                <a16:creationId xmlns:a16="http://schemas.microsoft.com/office/drawing/2014/main" id="{5F1F39BE-63C3-43C0-BFC6-464C4D6C16C5}"/>
              </a:ext>
            </a:extLst>
          </p:cNvPr>
          <p:cNvSpPr txBox="1"/>
          <p:nvPr/>
        </p:nvSpPr>
        <p:spPr>
          <a:xfrm>
            <a:off x="81848" y="4692883"/>
            <a:ext cx="4809330" cy="338554"/>
          </a:xfrm>
          <a:prstGeom prst="rect">
            <a:avLst/>
          </a:prstGeom>
          <a:noFill/>
        </p:spPr>
        <p:txBody>
          <a:bodyPr wrap="none" rtlCol="0">
            <a:spAutoFit/>
          </a:bodyPr>
          <a:lstStyle/>
          <a:p>
            <a:pPr algn="l"/>
            <a:r>
              <a:rPr lang="en-US" altLang="ja-JP" sz="1600" u="sng" dirty="0"/>
              <a:t>pipe2.port_a.h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についてのエネルギー保存則</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C0372B4D-A3EE-49EE-9007-95C08392AA1E}"/>
                  </a:ext>
                </a:extLst>
              </p:cNvPr>
              <p:cNvSpPr txBox="1"/>
              <p:nvPr/>
            </p:nvSpPr>
            <p:spPr>
              <a:xfrm>
                <a:off x="57055" y="5176177"/>
                <a:ext cx="6603787" cy="707886"/>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𝑚</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r>
                        <a:rPr lang="en-US" altLang="ja-JP" sz="2000" b="0" i="1" smtClean="0">
                          <a:solidFill>
                            <a:srgbClr val="000000"/>
                          </a:solidFill>
                          <a:effectLst/>
                          <a:latin typeface="Cambria Math" panose="02040503050406030204" pitchFamily="18" charset="0"/>
                        </a:rPr>
                        <m:t>×</m:t>
                      </m:r>
                      <m:r>
                        <m:rPr>
                          <m:sty m:val="p"/>
                        </m:rPr>
                        <a:rPr lang="en-US" altLang="ja-JP" sz="2000" i="1">
                          <a:solidFill>
                            <a:srgbClr val="000000"/>
                          </a:solidFill>
                          <a:latin typeface="Cambria Math" panose="02040503050406030204" pitchFamily="18" charset="0"/>
                        </a:rPr>
                        <m:t>actualStream</m:t>
                      </m:r>
                      <m:d>
                        <m:dPr>
                          <m:ctrlPr>
                            <a:rPr lang="en-US" altLang="ja-JP" sz="2000" b="0" i="1" smtClean="0">
                              <a:solidFill>
                                <a:srgbClr val="000000"/>
                              </a:solidFill>
                              <a:latin typeface="Cambria Math" panose="02040503050406030204" pitchFamily="18" charset="0"/>
                            </a:rPr>
                          </m:ctrlPr>
                        </m:dPr>
                        <m:e>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e>
                      </m:d>
                      <m:r>
                        <a:rPr lang="en-US" altLang="ja-JP" sz="2000" b="0" i="1" smtClean="0">
                          <a:solidFill>
                            <a:srgbClr val="000000"/>
                          </a:solidFill>
                          <a:effectLst/>
                          <a:latin typeface="Cambria Math" panose="02040503050406030204" pitchFamily="18" charset="0"/>
                        </a:rPr>
                        <m:t>+</m:t>
                      </m:r>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𝑚</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𝑏</m:t>
                          </m:r>
                        </m:sub>
                      </m:sSub>
                      <m:r>
                        <a:rPr lang="en-US" altLang="ja-JP" sz="2000" i="1">
                          <a:solidFill>
                            <a:srgbClr val="000000"/>
                          </a:solidFill>
                          <a:latin typeface="Cambria Math" panose="02040503050406030204" pitchFamily="18" charset="0"/>
                        </a:rPr>
                        <m:t>×</m:t>
                      </m:r>
                      <m:r>
                        <m:rPr>
                          <m:sty m:val="p"/>
                        </m:rPr>
                        <a:rPr lang="en-US" altLang="ja-JP" sz="2000" i="1">
                          <a:solidFill>
                            <a:srgbClr val="000000"/>
                          </a:solidFill>
                          <a:latin typeface="Cambria Math" panose="02040503050406030204" pitchFamily="18" charset="0"/>
                        </a:rPr>
                        <m:t>actualStream</m:t>
                      </m:r>
                      <m:d>
                        <m:dPr>
                          <m:ctrlPr>
                            <a:rPr lang="en-US" altLang="ja-JP" sz="2000" i="1">
                              <a:solidFill>
                                <a:srgbClr val="000000"/>
                              </a:solidFill>
                              <a:latin typeface="Cambria Math" panose="02040503050406030204" pitchFamily="18" charset="0"/>
                            </a:rPr>
                          </m:ctrlPr>
                        </m:dPr>
                        <m:e>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h</m:t>
                              </m:r>
                            </m:e>
                            <m:sub>
                              <m:r>
                                <a:rPr lang="en-US" altLang="ja-JP" sz="2000" b="0" i="1" smtClean="0">
                                  <a:solidFill>
                                    <a:srgbClr val="000000"/>
                                  </a:solidFill>
                                  <a:latin typeface="Cambria Math" panose="02040503050406030204" pitchFamily="18" charset="0"/>
                                </a:rPr>
                                <m:t>2</m:t>
                              </m:r>
                              <m:r>
                                <a:rPr lang="en-US" altLang="ja-JP" sz="2000" b="0" i="1" smtClean="0">
                                  <a:solidFill>
                                    <a:srgbClr val="000000"/>
                                  </a:solidFill>
                                  <a:latin typeface="Cambria Math" panose="02040503050406030204" pitchFamily="18" charset="0"/>
                                </a:rPr>
                                <m:t>𝑏</m:t>
                              </m:r>
                            </m:sub>
                          </m:sSub>
                        </m:e>
                      </m:d>
                      <m:r>
                        <a:rPr lang="en-US" altLang="ja-JP" sz="2000" i="1" smtClean="0">
                          <a:solidFill>
                            <a:srgbClr val="000000"/>
                          </a:solidFill>
                          <a:effectLst/>
                          <a:latin typeface="Cambria Math" panose="02040503050406030204" pitchFamily="18" charset="0"/>
                        </a:rPr>
                        <m:t>=</m:t>
                      </m:r>
                      <m:r>
                        <a:rPr lang="en-US" altLang="ja-JP" sz="2000" b="0" i="1" smtClean="0">
                          <a:solidFill>
                            <a:srgbClr val="000000"/>
                          </a:solidFill>
                          <a:effectLst/>
                          <a:latin typeface="Cambria Math" panose="02040503050406030204" pitchFamily="18" charset="0"/>
                        </a:rPr>
                        <m:t>0</m:t>
                      </m:r>
                    </m:oMath>
                  </m:oMathPara>
                </a14:m>
                <a:endParaRPr lang="en-US" altLang="ja-JP" sz="20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r>
                        <a:rPr lang="en-US" altLang="ja-JP" sz="2000" b="0" i="1" smtClean="0">
                          <a:solidFill>
                            <a:srgbClr val="000000"/>
                          </a:solidFill>
                          <a:effectLst/>
                          <a:latin typeface="Cambria Math" panose="02040503050406030204" pitchFamily="18" charset="0"/>
                        </a:rPr>
                        <m:t>=</m:t>
                      </m:r>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𝑏</m:t>
                          </m:r>
                        </m:sub>
                      </m:sSub>
                    </m:oMath>
                  </m:oMathPara>
                </a14:m>
                <a:endParaRPr lang="en-US" altLang="ja-JP" sz="2000" b="0" dirty="0">
                  <a:solidFill>
                    <a:srgbClr val="000000"/>
                  </a:solidFill>
                  <a:effectLst/>
                </a:endParaRPr>
              </a:p>
            </p:txBody>
          </p:sp>
        </mc:Choice>
        <mc:Fallback xmlns="">
          <p:sp>
            <p:nvSpPr>
              <p:cNvPr id="93" name="テキスト ボックス 92">
                <a:extLst>
                  <a:ext uri="{FF2B5EF4-FFF2-40B4-BE49-F238E27FC236}">
                    <a16:creationId xmlns:a16="http://schemas.microsoft.com/office/drawing/2014/main" id="{C0372B4D-A3EE-49EE-9007-95C08392AA1E}"/>
                  </a:ext>
                </a:extLst>
              </p:cNvPr>
              <p:cNvSpPr txBox="1">
                <a:spLocks noRot="1" noChangeAspect="1" noMove="1" noResize="1" noEditPoints="1" noAdjustHandles="1" noChangeArrowheads="1" noChangeShapeType="1" noTextEdit="1"/>
              </p:cNvSpPr>
              <p:nvPr/>
            </p:nvSpPr>
            <p:spPr>
              <a:xfrm>
                <a:off x="57055" y="5176177"/>
                <a:ext cx="6603787" cy="707886"/>
              </a:xfrm>
              <a:prstGeom prst="rect">
                <a:avLst/>
              </a:prstGeom>
              <a:blipFill>
                <a:blip r:embed="rId5"/>
                <a:stretch>
                  <a:fillRect b="-862"/>
                </a:stretch>
              </a:blipFill>
              <a:ln>
                <a:noFill/>
              </a:ln>
            </p:spPr>
            <p:txBody>
              <a:bodyPr/>
              <a:lstStyle/>
              <a:p>
                <a:r>
                  <a:rPr lang="ja-JP" altLang="en-US">
                    <a:noFill/>
                  </a:rPr>
                  <a:t> </a:t>
                </a:r>
              </a:p>
            </p:txBody>
          </p:sp>
        </mc:Fallback>
      </mc:AlternateContent>
      <p:sp>
        <p:nvSpPr>
          <p:cNvPr id="94" name="Shape 130">
            <a:extLst>
              <a:ext uri="{FF2B5EF4-FFF2-40B4-BE49-F238E27FC236}">
                <a16:creationId xmlns:a16="http://schemas.microsoft.com/office/drawing/2014/main" id="{D26E06BD-98A7-4B36-8A6F-887B1CB7E1EB}"/>
              </a:ext>
            </a:extLst>
          </p:cNvPr>
          <p:cNvSpPr/>
          <p:nvPr/>
        </p:nvSpPr>
        <p:spPr>
          <a:xfrm>
            <a:off x="179666" y="87415"/>
            <a:ext cx="778533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簡単な例</a:t>
            </a:r>
            <a:endParaRPr lang="en-US" altLang="ja-JP" dirty="0"/>
          </a:p>
        </p:txBody>
      </p:sp>
      <p:pic>
        <p:nvPicPr>
          <p:cNvPr id="50" name="図 49">
            <a:extLst>
              <a:ext uri="{FF2B5EF4-FFF2-40B4-BE49-F238E27FC236}">
                <a16:creationId xmlns:a16="http://schemas.microsoft.com/office/drawing/2014/main" id="{88CFEBEF-1CA6-4466-BAB6-C5AA2D3D331B}"/>
              </a:ext>
            </a:extLst>
          </p:cNvPr>
          <p:cNvPicPr>
            <a:picLocks noChangeAspect="1"/>
          </p:cNvPicPr>
          <p:nvPr/>
        </p:nvPicPr>
        <p:blipFill>
          <a:blip r:embed="rId6"/>
          <a:stretch>
            <a:fillRect/>
          </a:stretch>
        </p:blipFill>
        <p:spPr>
          <a:xfrm>
            <a:off x="2628271" y="1981370"/>
            <a:ext cx="6345375" cy="1522890"/>
          </a:xfrm>
          <a:prstGeom prst="rect">
            <a:avLst/>
          </a:prstGeom>
        </p:spPr>
      </p:pic>
      <p:sp>
        <p:nvSpPr>
          <p:cNvPr id="38" name="テキスト ボックス 37">
            <a:extLst>
              <a:ext uri="{FF2B5EF4-FFF2-40B4-BE49-F238E27FC236}">
                <a16:creationId xmlns:a16="http://schemas.microsoft.com/office/drawing/2014/main" id="{B3C2EC06-753F-4063-9D6B-20182CF19F90}"/>
              </a:ext>
            </a:extLst>
          </p:cNvPr>
          <p:cNvSpPr txBox="1"/>
          <p:nvPr/>
        </p:nvSpPr>
        <p:spPr>
          <a:xfrm>
            <a:off x="3458172" y="3363229"/>
            <a:ext cx="771365" cy="369332"/>
          </a:xfrm>
          <a:prstGeom prst="rect">
            <a:avLst/>
          </a:prstGeom>
          <a:noFill/>
        </p:spPr>
        <p:txBody>
          <a:bodyPr wrap="none" rtlCol="0">
            <a:spAutoFit/>
          </a:bodyPr>
          <a:lstStyle/>
          <a:p>
            <a:pPr algn="l"/>
            <a:r>
              <a:rPr kumimoji="1" lang="en-US" altLang="ja-JP" dirty="0"/>
              <a:t>pipe1</a:t>
            </a:r>
            <a:endParaRPr kumimoji="1" lang="ja-JP" altLang="en-US" dirty="0"/>
          </a:p>
        </p:txBody>
      </p:sp>
      <p:sp>
        <p:nvSpPr>
          <p:cNvPr id="39" name="テキスト ボックス 38">
            <a:extLst>
              <a:ext uri="{FF2B5EF4-FFF2-40B4-BE49-F238E27FC236}">
                <a16:creationId xmlns:a16="http://schemas.microsoft.com/office/drawing/2014/main" id="{ED6EA8A3-0215-4E3A-8E0A-E4F2A555D025}"/>
              </a:ext>
            </a:extLst>
          </p:cNvPr>
          <p:cNvSpPr txBox="1"/>
          <p:nvPr/>
        </p:nvSpPr>
        <p:spPr>
          <a:xfrm>
            <a:off x="7480262" y="3377520"/>
            <a:ext cx="771365" cy="369332"/>
          </a:xfrm>
          <a:prstGeom prst="rect">
            <a:avLst/>
          </a:prstGeom>
          <a:noFill/>
        </p:spPr>
        <p:txBody>
          <a:bodyPr wrap="none" rtlCol="0">
            <a:spAutoFit/>
          </a:bodyPr>
          <a:lstStyle/>
          <a:p>
            <a:pPr algn="l"/>
            <a:r>
              <a:rPr kumimoji="1" lang="en-US" altLang="ja-JP" dirty="0"/>
              <a:t>pipe2</a:t>
            </a:r>
            <a:endParaRPr kumimoji="1" lang="ja-JP" altLang="en-US" dirty="0"/>
          </a:p>
        </p:txBody>
      </p:sp>
      <p:grpSp>
        <p:nvGrpSpPr>
          <p:cNvPr id="102" name="グループ化 101">
            <a:extLst>
              <a:ext uri="{FF2B5EF4-FFF2-40B4-BE49-F238E27FC236}">
                <a16:creationId xmlns:a16="http://schemas.microsoft.com/office/drawing/2014/main" id="{AB6F7814-D0A2-4F15-8301-184933AA7F81}"/>
              </a:ext>
            </a:extLst>
          </p:cNvPr>
          <p:cNvGrpSpPr/>
          <p:nvPr/>
        </p:nvGrpSpPr>
        <p:grpSpPr>
          <a:xfrm>
            <a:off x="4473872" y="2991366"/>
            <a:ext cx="776014" cy="1218374"/>
            <a:chOff x="4641706" y="3136423"/>
            <a:chExt cx="776014" cy="121837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C208E42-B6CE-4F12-B55C-83915B459239}"/>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AC208E42-B6CE-4F12-B55C-83915B459239}"/>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F03A42A-0AEC-4400-B3AC-E33D566280DC}"/>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1F03A42A-0AEC-4400-B3AC-E33D566280DC}"/>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ED9D5B74-82CF-44CA-BBB7-660DF0FDE6DF}"/>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8" name="テキスト ボックス 47">
                  <a:extLst>
                    <a:ext uri="{FF2B5EF4-FFF2-40B4-BE49-F238E27FC236}">
                      <a16:creationId xmlns:a16="http://schemas.microsoft.com/office/drawing/2014/main" id="{ED9D5B74-82CF-44CA-BBB7-660DF0FDE6DF}"/>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9"/>
                  <a:stretch>
                    <a:fillRect/>
                  </a:stretch>
                </a:blipFill>
              </p:spPr>
              <p:txBody>
                <a:bodyPr/>
                <a:lstStyle/>
                <a:p>
                  <a:r>
                    <a:rPr lang="ja-JP" altLang="en-US">
                      <a:noFill/>
                    </a:rPr>
                    <a:t> </a:t>
                  </a:r>
                </a:p>
              </p:txBody>
            </p:sp>
          </mc:Fallback>
        </mc:AlternateContent>
      </p:grpSp>
      <p:grpSp>
        <p:nvGrpSpPr>
          <p:cNvPr id="103" name="グループ化 102">
            <a:extLst>
              <a:ext uri="{FF2B5EF4-FFF2-40B4-BE49-F238E27FC236}">
                <a16:creationId xmlns:a16="http://schemas.microsoft.com/office/drawing/2014/main" id="{B69409FE-E614-40DC-B4E6-6332970B4038}"/>
              </a:ext>
            </a:extLst>
          </p:cNvPr>
          <p:cNvGrpSpPr/>
          <p:nvPr/>
        </p:nvGrpSpPr>
        <p:grpSpPr>
          <a:xfrm>
            <a:off x="6377056" y="2991366"/>
            <a:ext cx="776014" cy="1218374"/>
            <a:chOff x="6377056" y="3136423"/>
            <a:chExt cx="776014" cy="1218374"/>
          </a:xfrm>
        </p:grpSpPr>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C3C0894-F72F-4C9D-B765-D93EC6B5ED3D}"/>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2" name="テキスト ボックス 51">
                  <a:extLst>
                    <a:ext uri="{FF2B5EF4-FFF2-40B4-BE49-F238E27FC236}">
                      <a16:creationId xmlns:a16="http://schemas.microsoft.com/office/drawing/2014/main" id="{5C3C0894-F72F-4C9D-B765-D93EC6B5ED3D}"/>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4191FB6-BF7A-45A7-8707-F50A522632AD}"/>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3" name="テキスト ボックス 52">
                  <a:extLst>
                    <a:ext uri="{FF2B5EF4-FFF2-40B4-BE49-F238E27FC236}">
                      <a16:creationId xmlns:a16="http://schemas.microsoft.com/office/drawing/2014/main" id="{14191FB6-BF7A-45A7-8707-F50A522632AD}"/>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AC00B89-51A0-4ADB-BBB9-1818EE751CFD}"/>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3AC00B89-51A0-4ADB-BBB9-1818EE751CFD}"/>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12"/>
                  <a:stretch>
                    <a:fillRect/>
                  </a:stretch>
                </a:blipFill>
              </p:spPr>
              <p:txBody>
                <a:bodyPr/>
                <a:lstStyle/>
                <a:p>
                  <a:r>
                    <a:rPr lang="ja-JP" altLang="en-US">
                      <a:noFill/>
                    </a:rPr>
                    <a:t> </a:t>
                  </a:r>
                </a:p>
              </p:txBody>
            </p:sp>
          </mc:Fallback>
        </mc:AlternateContent>
      </p:grpSp>
      <p:sp>
        <p:nvSpPr>
          <p:cNvPr id="55" name="テキスト ボックス 54">
            <a:extLst>
              <a:ext uri="{FF2B5EF4-FFF2-40B4-BE49-F238E27FC236}">
                <a16:creationId xmlns:a16="http://schemas.microsoft.com/office/drawing/2014/main" id="{020AA9B8-4759-48A8-AB22-25C533D5F365}"/>
              </a:ext>
            </a:extLst>
          </p:cNvPr>
          <p:cNvSpPr txBox="1"/>
          <p:nvPr/>
        </p:nvSpPr>
        <p:spPr>
          <a:xfrm>
            <a:off x="2158237" y="2725094"/>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6" name="テキスト ボックス 55">
            <a:extLst>
              <a:ext uri="{FF2B5EF4-FFF2-40B4-BE49-F238E27FC236}">
                <a16:creationId xmlns:a16="http://schemas.microsoft.com/office/drawing/2014/main" id="{1E568BF5-33D5-43F5-B8E7-3D6A817E9D00}"/>
              </a:ext>
            </a:extLst>
          </p:cNvPr>
          <p:cNvSpPr txBox="1"/>
          <p:nvPr/>
        </p:nvSpPr>
        <p:spPr>
          <a:xfrm>
            <a:off x="8587748" y="2725094"/>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6254320" y="2725094"/>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4473872" y="2725094"/>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104" name="グループ化 103">
            <a:extLst>
              <a:ext uri="{FF2B5EF4-FFF2-40B4-BE49-F238E27FC236}">
                <a16:creationId xmlns:a16="http://schemas.microsoft.com/office/drawing/2014/main" id="{B769033A-C55E-4B06-B017-DAF6670C63EB}"/>
              </a:ext>
            </a:extLst>
          </p:cNvPr>
          <p:cNvGrpSpPr/>
          <p:nvPr/>
        </p:nvGrpSpPr>
        <p:grpSpPr>
          <a:xfrm>
            <a:off x="8614100" y="2991366"/>
            <a:ext cx="776014" cy="1218374"/>
            <a:chOff x="8753473" y="3195590"/>
            <a:chExt cx="776014" cy="121837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8A3CCD0-1166-4011-8E57-9B90043D6035}"/>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1" name="テキスト ボックス 60">
                  <a:extLst>
                    <a:ext uri="{FF2B5EF4-FFF2-40B4-BE49-F238E27FC236}">
                      <a16:creationId xmlns:a16="http://schemas.microsoft.com/office/drawing/2014/main" id="{08A3CCD0-1166-4011-8E57-9B90043D6035}"/>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BEF593E9-FBB0-4FEA-B962-6662472E1868}"/>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BEF593E9-FBB0-4FEA-B962-6662472E1868}"/>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58BA3A4-59C8-4045-B2E1-A2CBCAFB9D7A}"/>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3" name="テキスト ボックス 62">
                  <a:extLst>
                    <a:ext uri="{FF2B5EF4-FFF2-40B4-BE49-F238E27FC236}">
                      <a16:creationId xmlns:a16="http://schemas.microsoft.com/office/drawing/2014/main" id="{B58BA3A4-59C8-4045-B2E1-A2CBCAFB9D7A}"/>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5"/>
                  <a:stretch>
                    <a:fillRect/>
                  </a:stretch>
                </a:blipFill>
              </p:spPr>
              <p:txBody>
                <a:bodyPr/>
                <a:lstStyle/>
                <a:p>
                  <a:r>
                    <a:rPr lang="ja-JP" altLang="en-US">
                      <a:noFill/>
                    </a:rPr>
                    <a:t> </a:t>
                  </a:r>
                </a:p>
              </p:txBody>
            </p:sp>
          </mc:Fallback>
        </mc:AlternateContent>
      </p:grpSp>
      <p:sp>
        <p:nvSpPr>
          <p:cNvPr id="95" name="矢印: 右 94">
            <a:extLst>
              <a:ext uri="{FF2B5EF4-FFF2-40B4-BE49-F238E27FC236}">
                <a16:creationId xmlns:a16="http://schemas.microsoft.com/office/drawing/2014/main" id="{6D85D67D-0FA4-4A58-B671-2313F2D564E6}"/>
              </a:ext>
            </a:extLst>
          </p:cNvPr>
          <p:cNvSpPr/>
          <p:nvPr/>
        </p:nvSpPr>
        <p:spPr>
          <a:xfrm>
            <a:off x="5400988" y="2253332"/>
            <a:ext cx="976068" cy="33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5" name="テキスト ボックス 104">
            <a:extLst>
              <a:ext uri="{FF2B5EF4-FFF2-40B4-BE49-F238E27FC236}">
                <a16:creationId xmlns:a16="http://schemas.microsoft.com/office/drawing/2014/main" id="{130C6171-ED24-42DF-9A2C-041B01BCF19A}"/>
              </a:ext>
            </a:extLst>
          </p:cNvPr>
          <p:cNvSpPr txBox="1"/>
          <p:nvPr/>
        </p:nvSpPr>
        <p:spPr>
          <a:xfrm>
            <a:off x="10229273" y="2189018"/>
            <a:ext cx="1620957" cy="584775"/>
          </a:xfrm>
          <a:prstGeom prst="rect">
            <a:avLst/>
          </a:prstGeom>
          <a:noFill/>
        </p:spPr>
        <p:txBody>
          <a:bodyPr wrap="none" rtlCol="0">
            <a:spAutoFit/>
          </a:bodyPr>
          <a:lstStyle/>
          <a:p>
            <a:pPr algn="l"/>
            <a:r>
              <a:rPr kumimoji="1" lang="ja-JP" altLang="en-US" sz="1600" dirty="0">
                <a:solidFill>
                  <a:srgbClr val="FF0000"/>
                </a:solidFill>
              </a:rPr>
              <a:t>赤字：未知変数</a:t>
            </a:r>
            <a:endParaRPr kumimoji="1" lang="en-US" altLang="ja-JP" sz="1600" dirty="0">
              <a:solidFill>
                <a:srgbClr val="FF0000"/>
              </a:solidFill>
            </a:endParaRPr>
          </a:p>
          <a:p>
            <a:pPr algn="l"/>
            <a:r>
              <a:rPr kumimoji="1" lang="ja-JP" altLang="en-US" sz="1600" dirty="0"/>
              <a:t>黒字：既知変数</a:t>
            </a:r>
          </a:p>
        </p:txBody>
      </p:sp>
    </p:spTree>
    <p:extLst>
      <p:ext uri="{BB962C8B-B14F-4D97-AF65-F5344CB8AC3E}">
        <p14:creationId xmlns:p14="http://schemas.microsoft.com/office/powerpoint/2010/main" val="3520492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FF6EE3-C50F-40C4-A90C-77A6558F2567}"/>
                  </a:ext>
                </a:extLst>
              </p:cNvPr>
              <p:cNvSpPr txBox="1"/>
              <p:nvPr/>
            </p:nvSpPr>
            <p:spPr>
              <a:xfrm>
                <a:off x="523131" y="1252307"/>
                <a:ext cx="10942429" cy="338554"/>
              </a:xfrm>
              <a:prstGeom prst="rect">
                <a:avLst/>
              </a:prstGeom>
              <a:noFill/>
            </p:spPr>
            <p:txBody>
              <a:bodyPr wrap="square" rtlCol="0">
                <a:spAutoFit/>
              </a:bodyPr>
              <a:lstStyle/>
              <a:p>
                <a:r>
                  <a:rPr kumimoji="1" lang="en-US" altLang="ja-JP" sz="1600" dirty="0"/>
                  <a:t>pipe2.port_a</a:t>
                </a:r>
                <a:r>
                  <a:rPr kumimoji="1" lang="ja-JP" altLang="en-US" sz="1600" dirty="0"/>
                  <a:t>に流体が流入する場合</a:t>
                </a:r>
                <a:r>
                  <a:rPr kumimoji="1" lang="en-US" altLang="ja-JP" sz="1600" dirty="0"/>
                  <a:t>(</a:t>
                </a:r>
                <a14:m>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oMath>
                </a14:m>
                <a:r>
                  <a:rPr kumimoji="1" lang="en-US" altLang="ja-JP" sz="1600" dirty="0"/>
                  <a:t>&gt; 0)</a:t>
                </a:r>
                <a:r>
                  <a:rPr kumimoji="1" lang="ja-JP" altLang="en-US" sz="1600" dirty="0"/>
                  <a:t>、エンタルピーの保存式より</a:t>
                </a:r>
                <a:r>
                  <a:rPr lang="en-US" altLang="ja-JP" sz="1600" dirty="0"/>
                  <a:t>h</a:t>
                </a:r>
                <a:r>
                  <a:rPr lang="en-US" altLang="ja-JP" sz="1600" baseline="-25000" dirty="0"/>
                  <a:t>2a</a:t>
                </a:r>
                <a:r>
                  <a:rPr lang="en-US" altLang="ja-JP" sz="1600" dirty="0"/>
                  <a:t>, h</a:t>
                </a:r>
                <a:r>
                  <a:rPr lang="en-US" altLang="ja-JP" sz="1600" baseline="-25000" dirty="0"/>
                  <a:t>2b</a:t>
                </a:r>
                <a:r>
                  <a:rPr lang="ja-JP" altLang="en-US" sz="1600" dirty="0"/>
                  <a:t>は次式で計算できます。</a:t>
                </a:r>
                <a:endParaRPr kumimoji="1" lang="ja-JP" altLang="en-US" sz="1600" dirty="0"/>
              </a:p>
            </p:txBody>
          </p:sp>
        </mc:Choice>
        <mc:Fallback xmlns="">
          <p:sp>
            <p:nvSpPr>
              <p:cNvPr id="4" name="テキスト ボックス 3">
                <a:extLst>
                  <a:ext uri="{FF2B5EF4-FFF2-40B4-BE49-F238E27FC236}">
                    <a16:creationId xmlns:a16="http://schemas.microsoft.com/office/drawing/2014/main" id="{90FF6EE3-C50F-40C4-A90C-77A6558F2567}"/>
                  </a:ext>
                </a:extLst>
              </p:cNvPr>
              <p:cNvSpPr txBox="1">
                <a:spLocks noRot="1" noChangeAspect="1" noMove="1" noResize="1" noEditPoints="1" noAdjustHandles="1" noChangeArrowheads="1" noChangeShapeType="1" noTextEdit="1"/>
              </p:cNvSpPr>
              <p:nvPr/>
            </p:nvSpPr>
            <p:spPr>
              <a:xfrm>
                <a:off x="523131" y="1252307"/>
                <a:ext cx="10942429" cy="338554"/>
              </a:xfrm>
              <a:prstGeom prst="rect">
                <a:avLst/>
              </a:prstGeom>
              <a:blipFill>
                <a:blip r:embed="rId2"/>
                <a:stretch>
                  <a:fillRect l="-334"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6E761A7-FBAB-4A27-8948-84C3E36EE141}"/>
                  </a:ext>
                </a:extLst>
              </p:cNvPr>
              <p:cNvSpPr txBox="1"/>
              <p:nvPr/>
            </p:nvSpPr>
            <p:spPr>
              <a:xfrm>
                <a:off x="685967" y="1676058"/>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36" name="テキスト ボックス 35">
                <a:extLst>
                  <a:ext uri="{FF2B5EF4-FFF2-40B4-BE49-F238E27FC236}">
                    <a16:creationId xmlns:a16="http://schemas.microsoft.com/office/drawing/2014/main" id="{26E761A7-FBAB-4A27-8948-84C3E36EE141}"/>
                  </a:ext>
                </a:extLst>
              </p:cNvPr>
              <p:cNvSpPr txBox="1">
                <a:spLocks noRot="1" noChangeAspect="1" noMove="1" noResize="1" noEditPoints="1" noAdjustHandles="1" noChangeArrowheads="1" noChangeShapeType="1" noTextEdit="1"/>
              </p:cNvSpPr>
              <p:nvPr/>
            </p:nvSpPr>
            <p:spPr>
              <a:xfrm>
                <a:off x="685967" y="1676058"/>
                <a:ext cx="6674953" cy="668581"/>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337D96A-3C3A-4240-9F44-BB0AFEA94393}"/>
                  </a:ext>
                </a:extLst>
              </p:cNvPr>
              <p:cNvSpPr txBox="1"/>
              <p:nvPr/>
            </p:nvSpPr>
            <p:spPr>
              <a:xfrm>
                <a:off x="2347785" y="2550954"/>
                <a:ext cx="5013135" cy="851259"/>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r>
                        <a:rPr lang="en-US" altLang="ja-JP" sz="1600" i="1">
                          <a:solidFill>
                            <a:srgbClr val="000000"/>
                          </a:solidFill>
                          <a:latin typeface="Cambria Math" panose="02040503050406030204" pitchFamily="18" charset="0"/>
                        </a:rPr>
                        <m:t>×</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2</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r>
                        <a:rPr lang="en-US" altLang="ja-JP" sz="1600" b="0" i="1" smtClean="0">
                          <a:solidFill>
                            <a:srgbClr val="000000"/>
                          </a:solidFill>
                          <a:effectLst/>
                          <a:latin typeface="Cambria Math" panose="02040503050406030204" pitchFamily="18" charset="0"/>
                        </a:rPr>
                        <m:t>0</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37" name="テキスト ボックス 36">
                <a:extLst>
                  <a:ext uri="{FF2B5EF4-FFF2-40B4-BE49-F238E27FC236}">
                    <a16:creationId xmlns:a16="http://schemas.microsoft.com/office/drawing/2014/main" id="{3337D96A-3C3A-4240-9F44-BB0AFEA94393}"/>
                  </a:ext>
                </a:extLst>
              </p:cNvPr>
              <p:cNvSpPr txBox="1">
                <a:spLocks noRot="1" noChangeAspect="1" noMove="1" noResize="1" noEditPoints="1" noAdjustHandles="1" noChangeArrowheads="1" noChangeShapeType="1" noTextEdit="1"/>
              </p:cNvSpPr>
              <p:nvPr/>
            </p:nvSpPr>
            <p:spPr>
              <a:xfrm>
                <a:off x="2347785" y="2550954"/>
                <a:ext cx="5013135" cy="851259"/>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371709E4-6681-41B5-BABB-7A25E906CED6}"/>
              </a:ext>
            </a:extLst>
          </p:cNvPr>
          <p:cNvSpPr/>
          <p:nvPr/>
        </p:nvSpPr>
        <p:spPr>
          <a:xfrm>
            <a:off x="818010" y="2934710"/>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83CD7C31-ED35-4CFE-9680-D44ADB564BA4}"/>
              </a:ext>
            </a:extLst>
          </p:cNvPr>
          <p:cNvSpPr txBox="1"/>
          <p:nvPr/>
        </p:nvSpPr>
        <p:spPr>
          <a:xfrm>
            <a:off x="685967" y="2538284"/>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p:sp>
        <p:nvSpPr>
          <p:cNvPr id="67" name="テキスト ボックス 66">
            <a:extLst>
              <a:ext uri="{FF2B5EF4-FFF2-40B4-BE49-F238E27FC236}">
                <a16:creationId xmlns:a16="http://schemas.microsoft.com/office/drawing/2014/main" id="{1E3395BA-BAFD-48F5-8F7F-FAB3B06625AC}"/>
              </a:ext>
            </a:extLst>
          </p:cNvPr>
          <p:cNvSpPr txBox="1"/>
          <p:nvPr/>
        </p:nvSpPr>
        <p:spPr>
          <a:xfrm>
            <a:off x="2347785" y="3576786"/>
            <a:ext cx="5573545" cy="1016948"/>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8F2BBF72-797F-43F4-A755-DEBF81656784}"/>
                  </a:ext>
                </a:extLst>
              </p:cNvPr>
              <p:cNvSpPr txBox="1"/>
              <p:nvPr/>
            </p:nvSpPr>
            <p:spPr>
              <a:xfrm>
                <a:off x="4131436" y="4224402"/>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75" name="テキスト ボックス 74">
                <a:extLst>
                  <a:ext uri="{FF2B5EF4-FFF2-40B4-BE49-F238E27FC236}">
                    <a16:creationId xmlns:a16="http://schemas.microsoft.com/office/drawing/2014/main" id="{8F2BBF72-797F-43F4-A755-DEBF81656784}"/>
                  </a:ext>
                </a:extLst>
              </p:cNvPr>
              <p:cNvSpPr txBox="1">
                <a:spLocks noRot="1" noChangeAspect="1" noMove="1" noResize="1" noEditPoints="1" noAdjustHandles="1" noChangeArrowheads="1" noChangeShapeType="1" noTextEdit="1"/>
              </p:cNvSpPr>
              <p:nvPr/>
            </p:nvSpPr>
            <p:spPr>
              <a:xfrm>
                <a:off x="4131436" y="4224402"/>
                <a:ext cx="1445832" cy="338554"/>
              </a:xfrm>
              <a:prstGeom prst="rect">
                <a:avLst/>
              </a:prstGeom>
              <a:blipFill>
                <a:blip r:embed="rId5"/>
                <a:stretch>
                  <a:fillRect/>
                </a:stretch>
              </a:blipFill>
            </p:spPr>
            <p:txBody>
              <a:bodyPr/>
              <a:lstStyle/>
              <a:p>
                <a:r>
                  <a:rPr lang="ja-JP" altLang="en-US">
                    <a:noFill/>
                  </a:rPr>
                  <a:t> </a:t>
                </a:r>
              </a:p>
            </p:txBody>
          </p:sp>
        </mc:Fallback>
      </mc:AlternateContent>
      <p:sp>
        <p:nvSpPr>
          <p:cNvPr id="76" name="矢印: 右 75">
            <a:extLst>
              <a:ext uri="{FF2B5EF4-FFF2-40B4-BE49-F238E27FC236}">
                <a16:creationId xmlns:a16="http://schemas.microsoft.com/office/drawing/2014/main" id="{3391A11C-AA55-47B1-81E9-F4D950515DF8}"/>
              </a:ext>
            </a:extLst>
          </p:cNvPr>
          <p:cNvSpPr/>
          <p:nvPr/>
        </p:nvSpPr>
        <p:spPr>
          <a:xfrm>
            <a:off x="818010" y="3898496"/>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00759868-8261-49CA-AB3D-1CA04ED6273B}"/>
              </a:ext>
            </a:extLst>
          </p:cNvPr>
          <p:cNvSpPr txBox="1"/>
          <p:nvPr/>
        </p:nvSpPr>
        <p:spPr>
          <a:xfrm>
            <a:off x="752978" y="3614010"/>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2a</a:t>
            </a:r>
            <a:r>
              <a:rPr kumimoji="1" lang="en-US" altLang="ja-JP" sz="1200" dirty="0"/>
              <a:t>,h</a:t>
            </a:r>
            <a:r>
              <a:rPr kumimoji="1" lang="en-US" altLang="ja-JP" sz="1200" baseline="-25000" dirty="0"/>
              <a:t>2b</a:t>
            </a:r>
            <a:r>
              <a:rPr kumimoji="1" lang="ja-JP" altLang="en-US" sz="1200" dirty="0"/>
              <a:t>について整理</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FC6EBEF4-8D6D-4732-A270-54671DBE5C53}"/>
                  </a:ext>
                </a:extLst>
              </p:cNvPr>
              <p:cNvSpPr txBox="1"/>
              <p:nvPr/>
            </p:nvSpPr>
            <p:spPr>
              <a:xfrm>
                <a:off x="2590799" y="3551975"/>
                <a:ext cx="4381947"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f>
                        <m:fPr>
                          <m:ctrlPr>
                            <a:rPr lang="en-US" altLang="ja-JP" sz="1600" b="0" i="1" smtClean="0">
                              <a:solidFill>
                                <a:srgbClr val="000000"/>
                              </a:solidFill>
                              <a:effectLst/>
                              <a:latin typeface="Cambria Math" panose="02040503050406030204" pitchFamily="18" charset="0"/>
                            </a:rPr>
                          </m:ctrlPr>
                        </m:fPr>
                        <m:num>
                          <m:r>
                            <a:rPr lang="en-US" altLang="ja-JP" sz="1600" b="0" i="1" smtClean="0">
                              <a:solidFill>
                                <a:srgbClr val="000000"/>
                              </a:solidFill>
                              <a:effectLst/>
                              <a:latin typeface="Cambria Math" panose="02040503050406030204" pitchFamily="18" charset="0"/>
                            </a:rPr>
                            <m:t>1</m:t>
                          </m:r>
                        </m:num>
                        <m:den>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𝑚</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den>
                      </m:f>
                      <m:d>
                        <m:dPr>
                          <m:ctrlPr>
                            <a:rPr lang="en-US" altLang="ja-JP" sz="1600" i="1" smtClean="0">
                              <a:solidFill>
                                <a:srgbClr val="000000"/>
                              </a:solidFill>
                              <a:latin typeface="Cambria Math" panose="02040503050406030204" pitchFamily="18" charset="0"/>
                            </a:rPr>
                          </m:ctrlPr>
                        </m:dPr>
                        <m:e>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𝑚</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𝑎</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e>
                      </m:d>
                    </m:oMath>
                  </m:oMathPara>
                </a14:m>
                <a:endParaRPr lang="ja-JP" altLang="en-US" sz="1600" dirty="0"/>
              </a:p>
            </p:txBody>
          </p:sp>
        </mc:Choice>
        <mc:Fallback xmlns="">
          <p:sp>
            <p:nvSpPr>
              <p:cNvPr id="68" name="テキスト ボックス 67">
                <a:extLst>
                  <a:ext uri="{FF2B5EF4-FFF2-40B4-BE49-F238E27FC236}">
                    <a16:creationId xmlns:a16="http://schemas.microsoft.com/office/drawing/2014/main" id="{FC6EBEF4-8D6D-4732-A270-54671DBE5C53}"/>
                  </a:ext>
                </a:extLst>
              </p:cNvPr>
              <p:cNvSpPr txBox="1">
                <a:spLocks noRot="1" noChangeAspect="1" noMove="1" noResize="1" noEditPoints="1" noAdjustHandles="1" noChangeArrowheads="1" noChangeShapeType="1" noTextEdit="1"/>
              </p:cNvSpPr>
              <p:nvPr/>
            </p:nvSpPr>
            <p:spPr>
              <a:xfrm>
                <a:off x="2590799" y="3551975"/>
                <a:ext cx="4381947" cy="645561"/>
              </a:xfrm>
              <a:prstGeom prst="rect">
                <a:avLst/>
              </a:prstGeom>
              <a:blipFill>
                <a:blip r:embed="rId7"/>
                <a:stretch>
                  <a:fillRect/>
                </a:stretch>
              </a:blipFill>
            </p:spPr>
            <p:txBody>
              <a:bodyPr/>
              <a:lstStyle/>
              <a:p>
                <a:r>
                  <a:rPr lang="ja-JP" altLang="en-US">
                    <a:noFill/>
                  </a:rPr>
                  <a:t> </a:t>
                </a:r>
              </a:p>
            </p:txBody>
          </p:sp>
        </mc:Fallback>
      </mc:AlternateContent>
      <p:sp>
        <p:nvSpPr>
          <p:cNvPr id="22" name="四角形: 角を丸くする 21">
            <a:extLst>
              <a:ext uri="{FF2B5EF4-FFF2-40B4-BE49-F238E27FC236}">
                <a16:creationId xmlns:a16="http://schemas.microsoft.com/office/drawing/2014/main" id="{8E46F482-A175-42D2-BF66-90F25AF8E7AD}"/>
              </a:ext>
            </a:extLst>
          </p:cNvPr>
          <p:cNvSpPr/>
          <p:nvPr/>
        </p:nvSpPr>
        <p:spPr>
          <a:xfrm>
            <a:off x="1086624" y="5605693"/>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actualStream</a:t>
            </a:r>
            <a:r>
              <a:rPr kumimoji="1" lang="ja-JP" altLang="en-US" sz="1800" dirty="0"/>
              <a:t>オペレータを使用して</a:t>
            </a:r>
            <a:r>
              <a:rPr kumimoji="1" lang="en-US" altLang="ja-JP" sz="1800" dirty="0"/>
              <a:t>h</a:t>
            </a:r>
            <a:r>
              <a:rPr kumimoji="1" lang="en-US" altLang="ja-JP" sz="1800" baseline="-25000" dirty="0"/>
              <a:t>2a</a:t>
            </a:r>
            <a:r>
              <a:rPr kumimoji="1" lang="en-US" altLang="ja-JP" sz="1800" dirty="0"/>
              <a:t>, h</a:t>
            </a:r>
            <a:r>
              <a:rPr kumimoji="1" lang="en-US" altLang="ja-JP" sz="1800" baseline="-25000" dirty="0"/>
              <a:t>2b</a:t>
            </a:r>
            <a:r>
              <a:rPr kumimoji="1" lang="ja-JP" altLang="en-US" sz="1800" dirty="0"/>
              <a:t>がエンタルピーの保存式から適切に導出されていることが分かります。</a:t>
            </a:r>
            <a:endParaRPr kumimoji="1" lang="en-US" altLang="ja-JP" sz="1800" dirty="0"/>
          </a:p>
        </p:txBody>
      </p:sp>
      <p:sp>
        <p:nvSpPr>
          <p:cNvPr id="69" name="テキスト ボックス 68">
            <a:extLst>
              <a:ext uri="{FF2B5EF4-FFF2-40B4-BE49-F238E27FC236}">
                <a16:creationId xmlns:a16="http://schemas.microsoft.com/office/drawing/2014/main" id="{85AF0EF2-8179-4368-9E78-A297E7929745}"/>
              </a:ext>
            </a:extLst>
          </p:cNvPr>
          <p:cNvSpPr txBox="1"/>
          <p:nvPr/>
        </p:nvSpPr>
        <p:spPr>
          <a:xfrm>
            <a:off x="2347785" y="4736780"/>
            <a:ext cx="557354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0A07E1-2F64-40CE-B760-AF25C80D807B}"/>
                  </a:ext>
                </a:extLst>
              </p:cNvPr>
              <p:cNvSpPr txBox="1"/>
              <p:nvPr/>
            </p:nvSpPr>
            <p:spPr>
              <a:xfrm>
                <a:off x="4107220" y="5117751"/>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70" name="テキスト ボックス 69">
                <a:extLst>
                  <a:ext uri="{FF2B5EF4-FFF2-40B4-BE49-F238E27FC236}">
                    <a16:creationId xmlns:a16="http://schemas.microsoft.com/office/drawing/2014/main" id="{780A07E1-2F64-40CE-B760-AF25C80D807B}"/>
                  </a:ext>
                </a:extLst>
              </p:cNvPr>
              <p:cNvSpPr txBox="1">
                <a:spLocks noRot="1" noChangeAspect="1" noMove="1" noResize="1" noEditPoints="1" noAdjustHandles="1" noChangeArrowheads="1" noChangeShapeType="1" noTextEdit="1"/>
              </p:cNvSpPr>
              <p:nvPr/>
            </p:nvSpPr>
            <p:spPr>
              <a:xfrm>
                <a:off x="4107220" y="5117751"/>
                <a:ext cx="1445832" cy="338554"/>
              </a:xfrm>
              <a:prstGeom prst="rect">
                <a:avLst/>
              </a:prstGeom>
              <a:blipFill>
                <a:blip r:embed="rId8"/>
                <a:stretch>
                  <a:fillRect/>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616435B6-EFE2-4E6B-A76E-73000A62D9EE}"/>
              </a:ext>
            </a:extLst>
          </p:cNvPr>
          <p:cNvSpPr/>
          <p:nvPr/>
        </p:nvSpPr>
        <p:spPr>
          <a:xfrm>
            <a:off x="818010" y="4995178"/>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FD3176B9-A384-4A52-8991-5142265A3D31}"/>
                  </a:ext>
                </a:extLst>
              </p:cNvPr>
              <p:cNvSpPr txBox="1"/>
              <p:nvPr/>
            </p:nvSpPr>
            <p:spPr>
              <a:xfrm>
                <a:off x="764854" y="4380972"/>
                <a:ext cx="1754721" cy="646331"/>
              </a:xfrm>
              <a:prstGeom prst="rect">
                <a:avLst/>
              </a:prstGeom>
              <a:noFill/>
            </p:spPr>
            <p:txBody>
              <a:bodyPr wrap="square" rtlCol="0">
                <a:spAutoFit/>
              </a:bodyPr>
              <a:lstStyle/>
              <a:p>
                <a:pPr algn="l"/>
                <a:r>
                  <a:rPr kumimoji="1" lang="ja-JP" altLang="en-US" sz="1200" dirty="0"/>
                  <a:t>質量保存則より</a:t>
                </a:r>
                <a:endParaRPr kumimoji="1" lang="en-US" altLang="ja-JP" sz="1200" dirty="0"/>
              </a:p>
              <a:p>
                <a:pP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𝑏</m:t>
                          </m:r>
                        </m:sub>
                      </m:sSub>
                      <m:r>
                        <a:rPr lang="en-US" altLang="ja-JP" sz="1200" b="0" i="1" smtClean="0">
                          <a:solidFill>
                            <a:srgbClr val="000000"/>
                          </a:solidFill>
                          <a:effectLst/>
                          <a:latin typeface="Cambria Math" panose="02040503050406030204" pitchFamily="18" charset="0"/>
                        </a:rPr>
                        <m:t>+</m:t>
                      </m:r>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𝑎</m:t>
                          </m:r>
                        </m:sub>
                      </m:sSub>
                      <m:r>
                        <a:rPr lang="en-US" altLang="ja-JP" sz="1200" i="1" smtClean="0">
                          <a:solidFill>
                            <a:srgbClr val="000000"/>
                          </a:solidFill>
                          <a:effectLst/>
                          <a:latin typeface="Cambria Math" panose="02040503050406030204" pitchFamily="18" charset="0"/>
                        </a:rPr>
                        <m:t>=</m:t>
                      </m:r>
                      <m:r>
                        <a:rPr lang="en-US" altLang="ja-JP" sz="1200" b="0" i="1" smtClean="0">
                          <a:solidFill>
                            <a:srgbClr val="000000"/>
                          </a:solidFill>
                          <a:effectLst/>
                          <a:latin typeface="Cambria Math" panose="02040503050406030204" pitchFamily="18" charset="0"/>
                        </a:rPr>
                        <m:t>0</m:t>
                      </m:r>
                    </m:oMath>
                  </m:oMathPara>
                </a14:m>
                <a:endParaRPr lang="ja-JP" altLang="en-US" sz="1200" dirty="0"/>
              </a:p>
              <a:p>
                <a:pPr algn="l"/>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𝑎</m:t>
                          </m:r>
                        </m:sub>
                      </m:sSub>
                      <m:r>
                        <a:rPr lang="en-US" altLang="ja-JP" sz="1200" b="0" i="1" smtClean="0">
                          <a:solidFill>
                            <a:srgbClr val="000000"/>
                          </a:solidFill>
                          <a:effectLst/>
                          <a:latin typeface="Cambria Math" panose="02040503050406030204" pitchFamily="18" charset="0"/>
                        </a:rPr>
                        <m:t>+</m:t>
                      </m:r>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𝑏</m:t>
                          </m:r>
                        </m:sub>
                      </m:sSub>
                      <m:r>
                        <a:rPr lang="en-US" altLang="ja-JP" sz="1200" i="1" smtClean="0">
                          <a:solidFill>
                            <a:srgbClr val="000000"/>
                          </a:solidFill>
                          <a:effectLst/>
                          <a:latin typeface="Cambria Math" panose="02040503050406030204" pitchFamily="18" charset="0"/>
                        </a:rPr>
                        <m:t>=</m:t>
                      </m:r>
                      <m:r>
                        <a:rPr lang="en-US" altLang="ja-JP" sz="1200" b="0" i="1" smtClean="0">
                          <a:solidFill>
                            <a:srgbClr val="000000"/>
                          </a:solidFill>
                          <a:effectLst/>
                          <a:latin typeface="Cambria Math" panose="02040503050406030204" pitchFamily="18" charset="0"/>
                        </a:rPr>
                        <m:t>0</m:t>
                      </m:r>
                    </m:oMath>
                  </m:oMathPara>
                </a14:m>
                <a:endParaRPr kumimoji="1" lang="ja-JP" altLang="en-US" sz="1200" dirty="0"/>
              </a:p>
            </p:txBody>
          </p:sp>
        </mc:Choice>
        <mc:Fallback xmlns="">
          <p:sp>
            <p:nvSpPr>
              <p:cNvPr id="72" name="テキスト ボックス 71">
                <a:extLst>
                  <a:ext uri="{FF2B5EF4-FFF2-40B4-BE49-F238E27FC236}">
                    <a16:creationId xmlns:a16="http://schemas.microsoft.com/office/drawing/2014/main" id="{FD3176B9-A384-4A52-8991-5142265A3D31}"/>
                  </a:ext>
                </a:extLst>
              </p:cNvPr>
              <p:cNvSpPr txBox="1">
                <a:spLocks noRot="1" noChangeAspect="1" noMove="1" noResize="1" noEditPoints="1" noAdjustHandles="1" noChangeArrowheads="1" noChangeShapeType="1" noTextEdit="1"/>
              </p:cNvSpPr>
              <p:nvPr/>
            </p:nvSpPr>
            <p:spPr>
              <a:xfrm>
                <a:off x="764854" y="4380972"/>
                <a:ext cx="1754721" cy="646331"/>
              </a:xfrm>
              <a:prstGeom prst="rect">
                <a:avLst/>
              </a:prstGeom>
              <a:blipFill>
                <a:blip r:embed="rId9"/>
                <a:stretch>
                  <a:fillRect t="-9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0588356-F07E-4840-87F9-F9AB06DC25B6}"/>
                  </a:ext>
                </a:extLst>
              </p:cNvPr>
              <p:cNvSpPr txBox="1"/>
              <p:nvPr/>
            </p:nvSpPr>
            <p:spPr>
              <a:xfrm>
                <a:off x="4235776" y="4736780"/>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oMath>
                  </m:oMathPara>
                </a14:m>
                <a:endParaRPr lang="ja-JP" altLang="en-US" sz="1600" dirty="0"/>
              </a:p>
            </p:txBody>
          </p:sp>
        </mc:Choice>
        <mc:Fallback xmlns="">
          <p:sp>
            <p:nvSpPr>
              <p:cNvPr id="73" name="テキスト ボックス 72">
                <a:extLst>
                  <a:ext uri="{FF2B5EF4-FFF2-40B4-BE49-F238E27FC236}">
                    <a16:creationId xmlns:a16="http://schemas.microsoft.com/office/drawing/2014/main" id="{F0588356-F07E-4840-87F9-F9AB06DC25B6}"/>
                  </a:ext>
                </a:extLst>
              </p:cNvPr>
              <p:cNvSpPr txBox="1">
                <a:spLocks noRot="1" noChangeAspect="1" noMove="1" noResize="1" noEditPoints="1" noAdjustHandles="1" noChangeArrowheads="1" noChangeShapeType="1" noTextEdit="1"/>
              </p:cNvSpPr>
              <p:nvPr/>
            </p:nvSpPr>
            <p:spPr>
              <a:xfrm>
                <a:off x="4235776" y="4736780"/>
                <a:ext cx="1188721" cy="338554"/>
              </a:xfrm>
              <a:prstGeom prst="rect">
                <a:avLst/>
              </a:prstGeom>
              <a:blipFill>
                <a:blip r:embed="rId10"/>
                <a:stretch>
                  <a:fillRect/>
                </a:stretch>
              </a:blipFill>
            </p:spPr>
            <p:txBody>
              <a:bodyPr/>
              <a:lstStyle/>
              <a:p>
                <a:r>
                  <a:rPr lang="ja-JP" altLang="en-US">
                    <a:noFill/>
                  </a:rPr>
                  <a:t> </a:t>
                </a:r>
              </a:p>
            </p:txBody>
          </p:sp>
        </mc:Fallback>
      </mc:AlternateContent>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455848" cy="338554"/>
          </a:xfrm>
          <a:prstGeom prst="rect">
            <a:avLst/>
          </a:prstGeom>
          <a:noFill/>
        </p:spPr>
        <p:txBody>
          <a:bodyPr wrap="none" rtlCol="0">
            <a:spAutoFit/>
          </a:bodyPr>
          <a:lstStyle/>
          <a:p>
            <a:pPr algn="l"/>
            <a:r>
              <a:rPr lang="en-US" altLang="ja-JP" sz="1600" u="sng" dirty="0"/>
              <a:t>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の計算</a:t>
            </a:r>
          </a:p>
        </p:txBody>
      </p:sp>
      <p:sp>
        <p:nvSpPr>
          <p:cNvPr id="78" name="Shape 130">
            <a:extLst>
              <a:ext uri="{FF2B5EF4-FFF2-40B4-BE49-F238E27FC236}">
                <a16:creationId xmlns:a16="http://schemas.microsoft.com/office/drawing/2014/main" id="{DB7247A9-28F0-49E6-B3F6-3CC4D92ABD06}"/>
              </a:ext>
            </a:extLst>
          </p:cNvPr>
          <p:cNvSpPr/>
          <p:nvPr/>
        </p:nvSpPr>
        <p:spPr>
          <a:xfrm>
            <a:off x="179666" y="87415"/>
            <a:ext cx="778533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簡単な例</a:t>
            </a:r>
            <a:endParaRPr lang="en-US" altLang="ja-JP" dirty="0"/>
          </a:p>
        </p:txBody>
      </p:sp>
      <p:pic>
        <p:nvPicPr>
          <p:cNvPr id="5" name="図 4">
            <a:extLst>
              <a:ext uri="{FF2B5EF4-FFF2-40B4-BE49-F238E27FC236}">
                <a16:creationId xmlns:a16="http://schemas.microsoft.com/office/drawing/2014/main" id="{B19EC177-0AAC-41B4-8C7F-EBE6DFE0D508}"/>
              </a:ext>
            </a:extLst>
          </p:cNvPr>
          <p:cNvPicPr>
            <a:picLocks noChangeAspect="1"/>
          </p:cNvPicPr>
          <p:nvPr/>
        </p:nvPicPr>
        <p:blipFill>
          <a:blip r:embed="rId11"/>
          <a:stretch>
            <a:fillRect/>
          </a:stretch>
        </p:blipFill>
        <p:spPr>
          <a:xfrm>
            <a:off x="8910320" y="87415"/>
            <a:ext cx="2948362" cy="874395"/>
          </a:xfrm>
          <a:prstGeom prst="rect">
            <a:avLst/>
          </a:prstGeom>
        </p:spPr>
      </p:pic>
      <p:grpSp>
        <p:nvGrpSpPr>
          <p:cNvPr id="30" name="グループ化 29">
            <a:extLst>
              <a:ext uri="{FF2B5EF4-FFF2-40B4-BE49-F238E27FC236}">
                <a16:creationId xmlns:a16="http://schemas.microsoft.com/office/drawing/2014/main" id="{DBB1DCC1-139C-43D9-8DE4-C6179E3056E8}"/>
              </a:ext>
            </a:extLst>
          </p:cNvPr>
          <p:cNvGrpSpPr/>
          <p:nvPr/>
        </p:nvGrpSpPr>
        <p:grpSpPr>
          <a:xfrm>
            <a:off x="8386462" y="2583801"/>
            <a:ext cx="3642555" cy="701817"/>
            <a:chOff x="7063545" y="5083065"/>
            <a:chExt cx="4954459" cy="917717"/>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3F530E3-F817-42A2-A6D9-C79FE934BDF3}"/>
                    </a:ext>
                  </a:extLst>
                </p:cNvPr>
                <p:cNvSpPr txBox="1"/>
                <p:nvPr/>
              </p:nvSpPr>
              <p:spPr>
                <a:xfrm>
                  <a:off x="7063545" y="5083065"/>
                  <a:ext cx="4954459" cy="917717"/>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𝑎𝑐𝑡𝑢𝑎𝑙𝑆𝑡𝑟𝑒𝑎𝑚</m:t>
                        </m:r>
                        <m:d>
                          <m:dPr>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h</m:t>
                            </m:r>
                            <m:r>
                              <a:rPr lang="en-US" altLang="ja-JP" sz="1000" b="0" i="1" baseline="-25000" smtClean="0">
                                <a:latin typeface="Cambria Math" panose="02040503050406030204" pitchFamily="18" charset="0"/>
                              </a:rPr>
                              <m:t>𝑖</m:t>
                            </m:r>
                          </m:e>
                        </m:d>
                        <m:r>
                          <a:rPr kumimoji="1" lang="en-US" altLang="ja-JP" sz="1000" b="0" i="1" smtClean="0">
                            <a:latin typeface="Cambria Math" panose="02040503050406030204" pitchFamily="18" charset="0"/>
                          </a:rPr>
                          <m:t>=</m:t>
                        </m:r>
                        <m:d>
                          <m:dPr>
                            <m:begChr m:val="{"/>
                            <m:endChr m:val=""/>
                            <m:ctrlPr>
                              <a:rPr kumimoji="1" lang="en-US" altLang="ja-JP" sz="1000" b="0" i="1" smtClean="0">
                                <a:latin typeface="Cambria Math" panose="02040503050406030204" pitchFamily="18" charset="0"/>
                              </a:rPr>
                            </m:ctrlPr>
                          </m:dPr>
                          <m:e>
                            <m:eqArr>
                              <m:eqArrPr>
                                <m:ctrlPr>
                                  <a:rPr lang="en-US" altLang="ja-JP" sz="1000" i="1">
                                    <a:latin typeface="Cambria Math" panose="02040503050406030204" pitchFamily="18" charset="0"/>
                                  </a:rPr>
                                </m:ctrlPr>
                              </m:eqArrPr>
                              <m:e>
                                <m:f>
                                  <m:fPr>
                                    <m:ctrlPr>
                                      <a:rPr lang="en-US" altLang="ja-JP" sz="1000" i="1">
                                        <a:latin typeface="Cambria Math" panose="02040503050406030204" pitchFamily="18" charset="0"/>
                                      </a:rPr>
                                    </m:ctrlPr>
                                  </m:fPr>
                                  <m:num>
                                    <m:nary>
                                      <m:naryPr>
                                        <m:chr m:val="∑"/>
                                        <m:supHide m:val="on"/>
                                        <m:ctrlPr>
                                          <a:rPr lang="en-US" altLang="ja-JP" sz="1000" i="1">
                                            <a:latin typeface="Cambria Math" panose="02040503050406030204" pitchFamily="18" charset="0"/>
                                          </a:rPr>
                                        </m:ctrlPr>
                                      </m:naryPr>
                                      <m:sub>
                                        <m:r>
                                          <m:rPr>
                                            <m:brk m:alnAt="23"/>
                                          </m:rPr>
                                          <a:rPr lang="en-US" altLang="ja-JP" sz="1000" i="1">
                                            <a:latin typeface="Cambria Math" panose="02040503050406030204" pitchFamily="18" charset="0"/>
                                          </a:rPr>
                                          <m:t>𝑗</m:t>
                                        </m:r>
                                      </m:sub>
                                      <m:sup/>
                                      <m:e>
                                        <m:func>
                                          <m:funcPr>
                                            <m:ctrlPr>
                                              <a:rPr lang="en-US" altLang="ja-JP" sz="1000" i="1">
                                                <a:latin typeface="Cambria Math" panose="02040503050406030204" pitchFamily="18" charset="0"/>
                                              </a:rPr>
                                            </m:ctrlPr>
                                          </m:funcPr>
                                          <m:fName>
                                            <m:r>
                                              <m:rPr>
                                                <m:sty m:val="p"/>
                                              </m:rPr>
                                              <a:rPr lang="en-US" altLang="ja-JP" sz="1000">
                                                <a:latin typeface="Cambria Math" panose="02040503050406030204" pitchFamily="18" charset="0"/>
                                              </a:rPr>
                                              <m:t>max</m:t>
                                            </m:r>
                                          </m:fName>
                                          <m:e>
                                            <m:d>
                                              <m:dPr>
                                                <m:ctrlPr>
                                                  <a:rPr lang="en-US" altLang="ja-JP" sz="1000" i="1">
                                                    <a:latin typeface="Cambria Math" panose="02040503050406030204" pitchFamily="18" charset="0"/>
                                                  </a:rPr>
                                                </m:ctrlPr>
                                              </m:dPr>
                                              <m:e>
                                                <m:r>
                                                  <a:rPr lang="en-US" altLang="ja-JP" sz="1000" i="1">
                                                    <a:latin typeface="Cambria Math" panose="02040503050406030204" pitchFamily="18" charset="0"/>
                                                  </a:rPr>
                                                  <m:t>−</m:t>
                                                </m:r>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𝑚</m:t>
                                                    </m:r>
                                                  </m:e>
                                                  <m:sub>
                                                    <m:r>
                                                      <a:rPr lang="en-US" altLang="ja-JP" sz="1000" i="1">
                                                        <a:latin typeface="Cambria Math" panose="02040503050406030204" pitchFamily="18" charset="0"/>
                                                      </a:rPr>
                                                      <m:t>𝑗</m:t>
                                                    </m:r>
                                                  </m:sub>
                                                </m:sSub>
                                                <m:r>
                                                  <a:rPr lang="en-US" altLang="ja-JP" sz="1000" i="1">
                                                    <a:latin typeface="Cambria Math" panose="02040503050406030204" pitchFamily="18" charset="0"/>
                                                  </a:rPr>
                                                  <m:t>,</m:t>
                                                </m:r>
                                                <m:r>
                                                  <a:rPr lang="en-US" altLang="ja-JP" sz="1000" i="1">
                                                    <a:latin typeface="Cambria Math" panose="02040503050406030204" pitchFamily="18" charset="0"/>
                                                  </a:rPr>
                                                  <m:t>𝜖</m:t>
                                                </m:r>
                                              </m:e>
                                            </m:d>
                                          </m:e>
                                        </m:func>
                                        <m:r>
                                          <a:rPr lang="en-US" altLang="ja-JP" sz="1000" i="1">
                                            <a:latin typeface="Cambria Math" panose="02040503050406030204" pitchFamily="18" charset="0"/>
                                          </a:rPr>
                                          <m:t>h</m:t>
                                        </m:r>
                                        <m:r>
                                          <a:rPr lang="en-US" altLang="ja-JP" sz="1000" i="1" baseline="-25000">
                                            <a:latin typeface="Cambria Math" panose="02040503050406030204" pitchFamily="18" charset="0"/>
                                          </a:rPr>
                                          <m:t>𝑗</m:t>
                                        </m:r>
                                      </m:e>
                                    </m:nary>
                                  </m:num>
                                  <m:den>
                                    <m:nary>
                                      <m:naryPr>
                                        <m:chr m:val="∑"/>
                                        <m:supHide m:val="on"/>
                                        <m:ctrlPr>
                                          <a:rPr lang="en-US" altLang="ja-JP" sz="1000" i="1">
                                            <a:latin typeface="Cambria Math" panose="02040503050406030204" pitchFamily="18" charset="0"/>
                                          </a:rPr>
                                        </m:ctrlPr>
                                      </m:naryPr>
                                      <m:sub>
                                        <m:r>
                                          <a:rPr lang="en-US" altLang="ja-JP" sz="1000" i="1">
                                            <a:latin typeface="Cambria Math" panose="02040503050406030204" pitchFamily="18" charset="0"/>
                                          </a:rPr>
                                          <m:t>𝑗</m:t>
                                        </m:r>
                                      </m:sub>
                                      <m:sup/>
                                      <m:e>
                                        <m:r>
                                          <m:rPr>
                                            <m:sty m:val="p"/>
                                          </m:rPr>
                                          <a:rPr lang="en-US" altLang="ja-JP" sz="1000">
                                            <a:latin typeface="Cambria Math" panose="02040503050406030204" pitchFamily="18" charset="0"/>
                                          </a:rPr>
                                          <m:t>max</m:t>
                                        </m:r>
                                        <m:r>
                                          <a:rPr lang="en-US" altLang="ja-JP" sz="1000" i="1">
                                            <a:latin typeface="Cambria Math" panose="02040503050406030204" pitchFamily="18" charset="0"/>
                                          </a:rPr>
                                          <m:t>⁡(−</m:t>
                                        </m:r>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𝑚</m:t>
                                            </m:r>
                                          </m:e>
                                          <m:sub>
                                            <m:r>
                                              <a:rPr lang="en-US" altLang="ja-JP" sz="1000" i="1">
                                                <a:latin typeface="Cambria Math" panose="02040503050406030204" pitchFamily="18" charset="0"/>
                                              </a:rPr>
                                              <m:t>𝑗</m:t>
                                            </m:r>
                                          </m:sub>
                                        </m:sSub>
                                        <m:r>
                                          <a:rPr lang="en-US" altLang="ja-JP" sz="1000" i="1">
                                            <a:latin typeface="Cambria Math" panose="02040503050406030204" pitchFamily="18" charset="0"/>
                                          </a:rPr>
                                          <m:t>,</m:t>
                                        </m:r>
                                        <m:r>
                                          <a:rPr lang="en-US" altLang="ja-JP" sz="1000" i="1">
                                            <a:latin typeface="Cambria Math" panose="02040503050406030204" pitchFamily="18" charset="0"/>
                                          </a:rPr>
                                          <m:t>𝜖</m:t>
                                        </m:r>
                                        <m:r>
                                          <a:rPr lang="en-US" altLang="ja-JP" sz="1000" i="1">
                                            <a:latin typeface="Cambria Math" panose="02040503050406030204" pitchFamily="18" charset="0"/>
                                          </a:rPr>
                                          <m:t>)</m:t>
                                        </m:r>
                                      </m:e>
                                    </m:nary>
                                  </m:den>
                                </m:f>
                              </m:e>
                              <m:e>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h</m:t>
                                    </m:r>
                                  </m:e>
                                  <m:sub>
                                    <m:r>
                                      <a:rPr lang="en-US" altLang="ja-JP" sz="1000" b="0" i="1" smtClean="0">
                                        <a:latin typeface="Cambria Math" panose="02040503050406030204" pitchFamily="18" charset="0"/>
                                      </a:rPr>
                                      <m:t>𝑖</m:t>
                                    </m:r>
                                  </m:sub>
                                </m:sSub>
                              </m:e>
                            </m:eqArr>
                          </m:e>
                        </m:d>
                      </m:oMath>
                    </m:oMathPara>
                  </a14:m>
                  <a:endParaRPr kumimoji="1" lang="ja-JP" altLang="en-US" sz="1000" dirty="0"/>
                </a:p>
              </p:txBody>
            </p:sp>
          </mc:Choice>
          <mc:Fallback xmlns="">
            <p:sp>
              <p:nvSpPr>
                <p:cNvPr id="31" name="テキスト ボックス 30">
                  <a:extLst>
                    <a:ext uri="{FF2B5EF4-FFF2-40B4-BE49-F238E27FC236}">
                      <a16:creationId xmlns:a16="http://schemas.microsoft.com/office/drawing/2014/main" id="{C3F530E3-F817-42A2-A6D9-C79FE934BDF3}"/>
                    </a:ext>
                  </a:extLst>
                </p:cNvPr>
                <p:cNvSpPr txBox="1">
                  <a:spLocks noRot="1" noChangeAspect="1" noMove="1" noResize="1" noEditPoints="1" noAdjustHandles="1" noChangeArrowheads="1" noChangeShapeType="1" noTextEdit="1"/>
                </p:cNvSpPr>
                <p:nvPr/>
              </p:nvSpPr>
              <p:spPr>
                <a:xfrm>
                  <a:off x="7063545" y="5083065"/>
                  <a:ext cx="4954459" cy="91771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6379827-B100-42E9-B8A2-005E909F3089}"/>
                    </a:ext>
                  </a:extLst>
                </p:cNvPr>
                <p:cNvSpPr txBox="1"/>
                <p:nvPr/>
              </p:nvSpPr>
              <p:spPr>
                <a:xfrm>
                  <a:off x="10483519" y="5180538"/>
                  <a:ext cx="1508705" cy="34653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m:t>
                        </m:r>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𝑚</m:t>
                            </m:r>
                          </m:e>
                          <m:sub>
                            <m:r>
                              <a:rPr lang="en-US" altLang="ja-JP" sz="1000" b="0" i="1" smtClean="0">
                                <a:latin typeface="Cambria Math" panose="02040503050406030204" pitchFamily="18" charset="0"/>
                              </a:rPr>
                              <m:t>𝑖</m:t>
                            </m:r>
                          </m:sub>
                        </m:sSub>
                        <m:r>
                          <a:rPr lang="en-US" altLang="ja-JP" sz="1000" b="0" i="1" smtClean="0">
                            <a:latin typeface="Cambria Math" panose="02040503050406030204" pitchFamily="18" charset="0"/>
                          </a:rPr>
                          <m:t>&gt;0,</m:t>
                        </m:r>
                        <m:r>
                          <a:rPr lang="ja-JP" altLang="en-US" sz="1000" i="1" smtClean="0">
                            <a:latin typeface="Cambria Math" panose="02040503050406030204" pitchFamily="18" charset="0"/>
                          </a:rPr>
                          <m:t>　</m:t>
                        </m:r>
                        <m:r>
                          <a:rPr lang="en-US" altLang="ja-JP" sz="1000" b="0" i="1" smtClean="0">
                            <a:latin typeface="Cambria Math" panose="02040503050406030204" pitchFamily="18" charset="0"/>
                          </a:rPr>
                          <m:t>𝑗</m:t>
                        </m:r>
                        <m:r>
                          <a:rPr lang="en-US" altLang="ja-JP" sz="1000" b="0" i="1" smtClean="0">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𝑖</m:t>
                        </m:r>
                        <m:r>
                          <a:rPr lang="en-US" altLang="ja-JP" sz="1000" b="0" i="1" smtClean="0">
                            <a:latin typeface="Cambria Math" panose="02040503050406030204" pitchFamily="18" charset="0"/>
                          </a:rPr>
                          <m:t>)</m:t>
                        </m:r>
                      </m:oMath>
                    </m:oMathPara>
                  </a14:m>
                  <a:endParaRPr lang="ja-JP" altLang="en-US" sz="1000" dirty="0"/>
                </a:p>
              </p:txBody>
            </p:sp>
          </mc:Choice>
          <mc:Fallback xmlns="">
            <p:sp>
              <p:nvSpPr>
                <p:cNvPr id="32" name="テキスト ボックス 31">
                  <a:extLst>
                    <a:ext uri="{FF2B5EF4-FFF2-40B4-BE49-F238E27FC236}">
                      <a16:creationId xmlns:a16="http://schemas.microsoft.com/office/drawing/2014/main" id="{E6379827-B100-42E9-B8A2-005E909F3089}"/>
                    </a:ext>
                  </a:extLst>
                </p:cNvPr>
                <p:cNvSpPr txBox="1">
                  <a:spLocks noRot="1" noChangeAspect="1" noMove="1" noResize="1" noEditPoints="1" noAdjustHandles="1" noChangeArrowheads="1" noChangeShapeType="1" noTextEdit="1"/>
                </p:cNvSpPr>
                <p:nvPr/>
              </p:nvSpPr>
              <p:spPr>
                <a:xfrm>
                  <a:off x="10483519" y="5180538"/>
                  <a:ext cx="1508705" cy="346534"/>
                </a:xfrm>
                <a:prstGeom prst="rect">
                  <a:avLst/>
                </a:prstGeom>
                <a:blipFill>
                  <a:blip r:embed="rId13"/>
                  <a:stretch>
                    <a:fillRect b="-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5C5A8E3-1FC0-470E-9F0A-1DA63AF017B0}"/>
                    </a:ext>
                  </a:extLst>
                </p:cNvPr>
                <p:cNvSpPr txBox="1"/>
                <p:nvPr/>
              </p:nvSpPr>
              <p:spPr>
                <a:xfrm>
                  <a:off x="10483519" y="5602056"/>
                  <a:ext cx="1112466" cy="3219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m:t>
                        </m:r>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𝑚</m:t>
                            </m:r>
                          </m:e>
                          <m:sub>
                            <m:r>
                              <a:rPr lang="en-US" altLang="ja-JP" sz="1000" b="0" i="1" smtClean="0">
                                <a:latin typeface="Cambria Math" panose="02040503050406030204" pitchFamily="18" charset="0"/>
                              </a:rPr>
                              <m:t>𝑖</m:t>
                            </m:r>
                          </m:sub>
                        </m:sSub>
                        <m:r>
                          <a:rPr lang="en-US" altLang="ja-JP" sz="1000" b="0" i="1" smtClean="0">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rPr>
                          <m:t>0)</m:t>
                        </m:r>
                      </m:oMath>
                    </m:oMathPara>
                  </a14:m>
                  <a:endParaRPr lang="ja-JP" altLang="en-US" sz="1000" dirty="0"/>
                </a:p>
              </p:txBody>
            </p:sp>
          </mc:Choice>
          <mc:Fallback xmlns="">
            <p:sp>
              <p:nvSpPr>
                <p:cNvPr id="33" name="テキスト ボックス 32">
                  <a:extLst>
                    <a:ext uri="{FF2B5EF4-FFF2-40B4-BE49-F238E27FC236}">
                      <a16:creationId xmlns:a16="http://schemas.microsoft.com/office/drawing/2014/main" id="{45C5A8E3-1FC0-470E-9F0A-1DA63AF017B0}"/>
                    </a:ext>
                  </a:extLst>
                </p:cNvPr>
                <p:cNvSpPr txBox="1">
                  <a:spLocks noRot="1" noChangeAspect="1" noMove="1" noResize="1" noEditPoints="1" noAdjustHandles="1" noChangeArrowheads="1" noChangeShapeType="1" noTextEdit="1"/>
                </p:cNvSpPr>
                <p:nvPr/>
              </p:nvSpPr>
              <p:spPr>
                <a:xfrm>
                  <a:off x="10483519" y="5602056"/>
                  <a:ext cx="1112466" cy="321966"/>
                </a:xfrm>
                <a:prstGeom prst="rect">
                  <a:avLst/>
                </a:prstGeom>
                <a:blipFill>
                  <a:blip r:embed="rId14"/>
                  <a:stretch>
                    <a:fillRect b="-5000"/>
                  </a:stretch>
                </a:blipFill>
              </p:spPr>
              <p:txBody>
                <a:bodyPr/>
                <a:lstStyle/>
                <a:p>
                  <a:r>
                    <a:rPr lang="ja-JP" altLang="en-US">
                      <a:noFill/>
                    </a:rPr>
                    <a:t> </a:t>
                  </a:r>
                </a:p>
              </p:txBody>
            </p:sp>
          </mc:Fallback>
        </mc:AlternateContent>
      </p:grpSp>
      <p:sp>
        <p:nvSpPr>
          <p:cNvPr id="34" name="テキスト ボックス 33">
            <a:extLst>
              <a:ext uri="{FF2B5EF4-FFF2-40B4-BE49-F238E27FC236}">
                <a16:creationId xmlns:a16="http://schemas.microsoft.com/office/drawing/2014/main" id="{66C36EE6-ED71-46F9-B78F-1647B26740A0}"/>
              </a:ext>
            </a:extLst>
          </p:cNvPr>
          <p:cNvSpPr txBox="1"/>
          <p:nvPr/>
        </p:nvSpPr>
        <p:spPr>
          <a:xfrm>
            <a:off x="8021784" y="2273159"/>
            <a:ext cx="2319866" cy="261610"/>
          </a:xfrm>
          <a:prstGeom prst="rect">
            <a:avLst/>
          </a:prstGeom>
          <a:noFill/>
        </p:spPr>
        <p:txBody>
          <a:bodyPr wrap="none" rtlCol="0">
            <a:spAutoFit/>
          </a:bodyPr>
          <a:lstStyle/>
          <a:p>
            <a:pPr algn="l"/>
            <a:r>
              <a:rPr kumimoji="1" lang="en-US" altLang="ja-JP" sz="1100" u="sng" dirty="0" err="1"/>
              <a:t>actualStream</a:t>
            </a:r>
            <a:r>
              <a:rPr kumimoji="1" lang="ja-JP" altLang="en-US" sz="1100" u="sng" dirty="0"/>
              <a:t>オペレータの定義式</a:t>
            </a:r>
          </a:p>
        </p:txBody>
      </p:sp>
    </p:spTree>
    <p:extLst>
      <p:ext uri="{BB962C8B-B14F-4D97-AF65-F5344CB8AC3E}">
        <p14:creationId xmlns:p14="http://schemas.microsoft.com/office/powerpoint/2010/main" val="663826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78" name="Shape 130">
            <a:extLst>
              <a:ext uri="{FF2B5EF4-FFF2-40B4-BE49-F238E27FC236}">
                <a16:creationId xmlns:a16="http://schemas.microsoft.com/office/drawing/2014/main" id="{DB7247A9-28F0-49E6-B3F6-3CC4D92ABD06}"/>
              </a:ext>
            </a:extLst>
          </p:cNvPr>
          <p:cNvSpPr/>
          <p:nvPr/>
        </p:nvSpPr>
        <p:spPr>
          <a:xfrm>
            <a:off x="179666" y="87415"/>
            <a:ext cx="511357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境界</a:t>
            </a:r>
            <a:r>
              <a:rPr lang="en-US" altLang="ja-JP" dirty="0"/>
              <a:t>(</a:t>
            </a:r>
            <a:r>
              <a:rPr lang="ja-JP" altLang="en-US" dirty="0"/>
              <a:t>ソース</a:t>
            </a:r>
            <a:r>
              <a:rPr lang="en-US" altLang="ja-JP" dirty="0"/>
              <a:t>)</a:t>
            </a:r>
            <a:r>
              <a:rPr lang="ja-JP" altLang="en-US" dirty="0"/>
              <a:t>モデルの実装例</a:t>
            </a:r>
            <a:endParaRPr lang="en-US" altLang="ja-JP" dirty="0"/>
          </a:p>
        </p:txBody>
      </p:sp>
      <p:sp>
        <p:nvSpPr>
          <p:cNvPr id="27" name="正方形/長方形 26">
            <a:extLst>
              <a:ext uri="{FF2B5EF4-FFF2-40B4-BE49-F238E27FC236}">
                <a16:creationId xmlns:a16="http://schemas.microsoft.com/office/drawing/2014/main" id="{6C9E6930-D5C3-4760-AEDF-ACAD7D7C4D60}"/>
              </a:ext>
            </a:extLst>
          </p:cNvPr>
          <p:cNvSpPr/>
          <p:nvPr/>
        </p:nvSpPr>
        <p:spPr>
          <a:xfrm>
            <a:off x="402487" y="722422"/>
            <a:ext cx="11589736" cy="707886"/>
          </a:xfrm>
          <a:prstGeom prst="rect">
            <a:avLst/>
          </a:prstGeom>
        </p:spPr>
        <p:txBody>
          <a:bodyPr wrap="square">
            <a:spAutoFit/>
          </a:bodyPr>
          <a:lstStyle/>
          <a:p>
            <a:r>
              <a:rPr lang="ja-JP" altLang="en-US" sz="2000" dirty="0"/>
              <a:t>境界条件となるソースモデルにはポートへ直接値を代入するため</a:t>
            </a:r>
            <a:r>
              <a:rPr lang="en-US" altLang="ja-JP" sz="2000" dirty="0" err="1"/>
              <a:t>inStream</a:t>
            </a:r>
            <a:r>
              <a:rPr lang="en-US" altLang="ja-JP" sz="2000" dirty="0"/>
              <a:t>, </a:t>
            </a:r>
            <a:r>
              <a:rPr lang="en-US" altLang="ja-JP" sz="2000" dirty="0" err="1"/>
              <a:t>actualStream</a:t>
            </a:r>
            <a:r>
              <a:rPr lang="ja-JP" altLang="en-US" sz="2000" dirty="0"/>
              <a:t>オペレータを使用せずに実装できます。</a:t>
            </a:r>
            <a:endParaRPr kumimoji="1" lang="en-US" altLang="ja-JP" sz="2000" dirty="0"/>
          </a:p>
        </p:txBody>
      </p:sp>
      <p:sp>
        <p:nvSpPr>
          <p:cNvPr id="29" name="テキスト ボックス 28">
            <a:extLst>
              <a:ext uri="{FF2B5EF4-FFF2-40B4-BE49-F238E27FC236}">
                <a16:creationId xmlns:a16="http://schemas.microsoft.com/office/drawing/2014/main" id="{D344FA16-0B78-4610-ABE4-8891E75130ED}"/>
              </a:ext>
            </a:extLst>
          </p:cNvPr>
          <p:cNvSpPr txBox="1"/>
          <p:nvPr/>
        </p:nvSpPr>
        <p:spPr>
          <a:xfrm>
            <a:off x="1396696" y="3097843"/>
            <a:ext cx="2209259" cy="1077218"/>
          </a:xfrm>
          <a:prstGeom prst="rect">
            <a:avLst/>
          </a:prstGeom>
          <a:noFill/>
        </p:spPr>
        <p:txBody>
          <a:bodyPr wrap="none" rtlCol="0">
            <a:spAutoFit/>
          </a:bodyPr>
          <a:lstStyle/>
          <a:p>
            <a:pPr algn="l"/>
            <a:r>
              <a:rPr kumimoji="1" lang="ja-JP" altLang="en-US" sz="1600" b="1" u="sng" dirty="0"/>
              <a:t>質量流量境界モデル</a:t>
            </a:r>
            <a:endParaRPr kumimoji="1" lang="en-US" altLang="ja-JP" sz="1600" b="1" u="sng" dirty="0"/>
          </a:p>
          <a:p>
            <a:pPr algn="l"/>
            <a:r>
              <a:rPr kumimoji="1" lang="ja-JP" altLang="en-US" sz="1600" dirty="0"/>
              <a:t>　パラメータ</a:t>
            </a:r>
            <a:r>
              <a:rPr kumimoji="1" lang="en-US" altLang="ja-JP" sz="1600" dirty="0"/>
              <a:t>*</a:t>
            </a:r>
          </a:p>
          <a:p>
            <a:pPr algn="l"/>
            <a:r>
              <a:rPr kumimoji="1" lang="ja-JP" altLang="en-US" sz="1600" dirty="0"/>
              <a:t>　・質量流量 </a:t>
            </a:r>
            <a:r>
              <a:rPr kumimoji="1" lang="en-US" altLang="ja-JP" sz="1600" dirty="0" err="1"/>
              <a:t>m_flow</a:t>
            </a:r>
            <a:endParaRPr kumimoji="1" lang="en-US" altLang="ja-JP" sz="1600" dirty="0"/>
          </a:p>
          <a:p>
            <a:pPr algn="l"/>
            <a:r>
              <a:rPr kumimoji="1" lang="ja-JP" altLang="en-US" sz="1600" dirty="0"/>
              <a:t>　・比エンタルピー </a:t>
            </a:r>
            <a:r>
              <a:rPr kumimoji="1" lang="en-US" altLang="ja-JP" sz="1600" dirty="0"/>
              <a:t>h</a:t>
            </a:r>
            <a:endParaRPr kumimoji="1" lang="ja-JP" altLang="en-US" sz="1600" dirty="0"/>
          </a:p>
        </p:txBody>
      </p:sp>
      <p:pic>
        <p:nvPicPr>
          <p:cNvPr id="40" name="図 39">
            <a:extLst>
              <a:ext uri="{FF2B5EF4-FFF2-40B4-BE49-F238E27FC236}">
                <a16:creationId xmlns:a16="http://schemas.microsoft.com/office/drawing/2014/main" id="{9F926DE4-6909-46AE-80FF-E7B2DC94DF85}"/>
              </a:ext>
            </a:extLst>
          </p:cNvPr>
          <p:cNvPicPr>
            <a:picLocks noChangeAspect="1"/>
          </p:cNvPicPr>
          <p:nvPr/>
        </p:nvPicPr>
        <p:blipFill>
          <a:blip r:embed="rId2"/>
          <a:stretch>
            <a:fillRect/>
          </a:stretch>
        </p:blipFill>
        <p:spPr>
          <a:xfrm>
            <a:off x="1700405" y="1485669"/>
            <a:ext cx="1621495" cy="1564799"/>
          </a:xfrm>
          <a:prstGeom prst="rect">
            <a:avLst/>
          </a:prstGeom>
        </p:spPr>
      </p:pic>
      <p:pic>
        <p:nvPicPr>
          <p:cNvPr id="7" name="図 6">
            <a:extLst>
              <a:ext uri="{FF2B5EF4-FFF2-40B4-BE49-F238E27FC236}">
                <a16:creationId xmlns:a16="http://schemas.microsoft.com/office/drawing/2014/main" id="{ADCF94F3-AC64-44A8-9DEC-4D5330C95CD9}"/>
              </a:ext>
            </a:extLst>
          </p:cNvPr>
          <p:cNvPicPr>
            <a:picLocks noChangeAspect="1"/>
          </p:cNvPicPr>
          <p:nvPr/>
        </p:nvPicPr>
        <p:blipFill>
          <a:blip r:embed="rId3"/>
          <a:stretch>
            <a:fillRect/>
          </a:stretch>
        </p:blipFill>
        <p:spPr>
          <a:xfrm>
            <a:off x="7511997" y="1485669"/>
            <a:ext cx="1511301" cy="1450286"/>
          </a:xfrm>
          <a:prstGeom prst="rect">
            <a:avLst/>
          </a:prstGeom>
        </p:spPr>
      </p:pic>
      <p:sp>
        <p:nvSpPr>
          <p:cNvPr id="41" name="テキスト ボックス 40">
            <a:extLst>
              <a:ext uri="{FF2B5EF4-FFF2-40B4-BE49-F238E27FC236}">
                <a16:creationId xmlns:a16="http://schemas.microsoft.com/office/drawing/2014/main" id="{2935BBB2-418C-45E6-B1BC-06CFA84D8EFC}"/>
              </a:ext>
            </a:extLst>
          </p:cNvPr>
          <p:cNvSpPr txBox="1"/>
          <p:nvPr/>
        </p:nvSpPr>
        <p:spPr>
          <a:xfrm>
            <a:off x="7472555" y="3050468"/>
            <a:ext cx="2209259" cy="1077218"/>
          </a:xfrm>
          <a:prstGeom prst="rect">
            <a:avLst/>
          </a:prstGeom>
          <a:noFill/>
        </p:spPr>
        <p:txBody>
          <a:bodyPr wrap="none" rtlCol="0">
            <a:spAutoFit/>
          </a:bodyPr>
          <a:lstStyle/>
          <a:p>
            <a:pPr algn="l"/>
            <a:r>
              <a:rPr kumimoji="1" lang="ja-JP" altLang="en-US" sz="1600" b="1" u="sng" dirty="0"/>
              <a:t>圧力境界モデル</a:t>
            </a:r>
            <a:endParaRPr kumimoji="1" lang="en-US" altLang="ja-JP" sz="1600" b="1" u="sng" dirty="0"/>
          </a:p>
          <a:p>
            <a:pPr algn="l"/>
            <a:r>
              <a:rPr kumimoji="1" lang="ja-JP" altLang="en-US" sz="1600" dirty="0"/>
              <a:t>　パラメータ</a:t>
            </a:r>
            <a:r>
              <a:rPr kumimoji="1" lang="en-US" altLang="ja-JP" sz="1600" dirty="0"/>
              <a:t>*</a:t>
            </a:r>
          </a:p>
          <a:p>
            <a:pPr algn="l"/>
            <a:r>
              <a:rPr kumimoji="1" lang="ja-JP" altLang="en-US" sz="1600" dirty="0"/>
              <a:t>　・圧力 </a:t>
            </a:r>
            <a:r>
              <a:rPr kumimoji="1" lang="en-US" altLang="ja-JP" sz="1600" dirty="0"/>
              <a:t>p</a:t>
            </a:r>
          </a:p>
          <a:p>
            <a:pPr algn="l"/>
            <a:r>
              <a:rPr kumimoji="1" lang="ja-JP" altLang="en-US" sz="1600" dirty="0"/>
              <a:t>　・比エンタルピー </a:t>
            </a:r>
            <a:r>
              <a:rPr kumimoji="1" lang="en-US" altLang="ja-JP" sz="1600" dirty="0"/>
              <a:t>h</a:t>
            </a:r>
            <a:endParaRPr kumimoji="1" lang="ja-JP" altLang="en-US" sz="1600" dirty="0"/>
          </a:p>
        </p:txBody>
      </p:sp>
      <p:sp>
        <p:nvSpPr>
          <p:cNvPr id="9" name="テキスト ボックス 8">
            <a:extLst>
              <a:ext uri="{FF2B5EF4-FFF2-40B4-BE49-F238E27FC236}">
                <a16:creationId xmlns:a16="http://schemas.microsoft.com/office/drawing/2014/main" id="{15BB3A40-FAB7-495F-9D34-370AAC9EB7BE}"/>
              </a:ext>
            </a:extLst>
          </p:cNvPr>
          <p:cNvSpPr txBox="1"/>
          <p:nvPr/>
        </p:nvSpPr>
        <p:spPr>
          <a:xfrm>
            <a:off x="3120024" y="1929514"/>
            <a:ext cx="566181" cy="338554"/>
          </a:xfrm>
          <a:prstGeom prst="rect">
            <a:avLst/>
          </a:prstGeom>
          <a:noFill/>
        </p:spPr>
        <p:txBody>
          <a:bodyPr wrap="none" rtlCol="0">
            <a:spAutoFit/>
          </a:bodyPr>
          <a:lstStyle/>
          <a:p>
            <a:pPr algn="l"/>
            <a:r>
              <a:rPr kumimoji="1" lang="en-US" altLang="ja-JP" sz="1600" dirty="0"/>
              <a:t>port</a:t>
            </a:r>
            <a:endParaRPr kumimoji="1" lang="ja-JP" altLang="en-US" sz="1600" dirty="0"/>
          </a:p>
        </p:txBody>
      </p:sp>
      <p:sp>
        <p:nvSpPr>
          <p:cNvPr id="44" name="テキスト ボックス 43">
            <a:extLst>
              <a:ext uri="{FF2B5EF4-FFF2-40B4-BE49-F238E27FC236}">
                <a16:creationId xmlns:a16="http://schemas.microsoft.com/office/drawing/2014/main" id="{A2C82965-98C6-47ED-A065-8D36D48383BC}"/>
              </a:ext>
            </a:extLst>
          </p:cNvPr>
          <p:cNvSpPr txBox="1"/>
          <p:nvPr/>
        </p:nvSpPr>
        <p:spPr>
          <a:xfrm>
            <a:off x="8892174" y="1813171"/>
            <a:ext cx="566181" cy="338554"/>
          </a:xfrm>
          <a:prstGeom prst="rect">
            <a:avLst/>
          </a:prstGeom>
          <a:noFill/>
        </p:spPr>
        <p:txBody>
          <a:bodyPr wrap="none" rtlCol="0">
            <a:spAutoFit/>
          </a:bodyPr>
          <a:lstStyle/>
          <a:p>
            <a:pPr algn="l"/>
            <a:r>
              <a:rPr kumimoji="1" lang="en-US" altLang="ja-JP" sz="1600" dirty="0"/>
              <a:t>port</a:t>
            </a:r>
            <a:endParaRPr kumimoji="1" lang="ja-JP" altLang="en-US" sz="1600" dirty="0"/>
          </a:p>
        </p:txBody>
      </p:sp>
      <p:sp>
        <p:nvSpPr>
          <p:cNvPr id="45" name="テキスト ボックス 44">
            <a:extLst>
              <a:ext uri="{FF2B5EF4-FFF2-40B4-BE49-F238E27FC236}">
                <a16:creationId xmlns:a16="http://schemas.microsoft.com/office/drawing/2014/main" id="{A3B1FCAB-6A4F-414D-8E4F-7A9EFCEDC6B0}"/>
              </a:ext>
            </a:extLst>
          </p:cNvPr>
          <p:cNvSpPr txBox="1"/>
          <p:nvPr/>
        </p:nvSpPr>
        <p:spPr>
          <a:xfrm>
            <a:off x="2036032" y="6430137"/>
            <a:ext cx="7881119" cy="276999"/>
          </a:xfrm>
          <a:prstGeom prst="rect">
            <a:avLst/>
          </a:prstGeom>
          <a:noFill/>
        </p:spPr>
        <p:txBody>
          <a:bodyPr wrap="square">
            <a:spAutoFit/>
          </a:bodyPr>
          <a:lstStyle/>
          <a:p>
            <a:r>
              <a:rPr kumimoji="1" lang="en-US" altLang="ja-JP" sz="1200" dirty="0"/>
              <a:t>* Modelica</a:t>
            </a:r>
            <a:r>
              <a:rPr kumimoji="1" lang="ja-JP" altLang="en-US" sz="1200" dirty="0"/>
              <a:t>コードでは</a:t>
            </a:r>
            <a:r>
              <a:rPr kumimoji="1" lang="en-US" altLang="ja-JP" sz="1200" dirty="0"/>
              <a:t>input</a:t>
            </a:r>
            <a:r>
              <a:rPr kumimoji="1" lang="ja-JP" altLang="en-US" sz="1200" dirty="0"/>
              <a:t>で宣言されていますが、分かりやすさを優先して「パラメータ」と記載しています。</a:t>
            </a:r>
            <a:endParaRPr lang="ja-JP" altLang="en-US" sz="1200" dirty="0"/>
          </a:p>
        </p:txBody>
      </p:sp>
      <p:sp>
        <p:nvSpPr>
          <p:cNvPr id="47" name="テキスト ボックス 46">
            <a:extLst>
              <a:ext uri="{FF2B5EF4-FFF2-40B4-BE49-F238E27FC236}">
                <a16:creationId xmlns:a16="http://schemas.microsoft.com/office/drawing/2014/main" id="{73EBC7A4-5E89-4800-8899-1B88C0F5037B}"/>
              </a:ext>
            </a:extLst>
          </p:cNvPr>
          <p:cNvSpPr txBox="1"/>
          <p:nvPr/>
        </p:nvSpPr>
        <p:spPr>
          <a:xfrm>
            <a:off x="704257" y="4198614"/>
            <a:ext cx="15667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実装コード</a:t>
            </a:r>
            <a:endParaRPr kumimoji="0" lang="en-US" altLang="ja-JP"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15" name="図 14">
            <a:extLst>
              <a:ext uri="{FF2B5EF4-FFF2-40B4-BE49-F238E27FC236}">
                <a16:creationId xmlns:a16="http://schemas.microsoft.com/office/drawing/2014/main" id="{ADF9FA52-6764-4148-8A9D-0EFFA5B9DEE9}"/>
              </a:ext>
            </a:extLst>
          </p:cNvPr>
          <p:cNvPicPr>
            <a:picLocks noChangeAspect="1"/>
          </p:cNvPicPr>
          <p:nvPr/>
        </p:nvPicPr>
        <p:blipFill>
          <a:blip r:embed="rId4"/>
          <a:stretch>
            <a:fillRect/>
          </a:stretch>
        </p:blipFill>
        <p:spPr>
          <a:xfrm>
            <a:off x="1037757" y="4615321"/>
            <a:ext cx="3971246" cy="707887"/>
          </a:xfrm>
          <a:prstGeom prst="rect">
            <a:avLst/>
          </a:prstGeom>
          <a:effectLst>
            <a:outerShdw blurRad="50800" dist="38100" dir="5400000" algn="t" rotWithShape="0">
              <a:prstClr val="black">
                <a:alpha val="40000"/>
              </a:prstClr>
            </a:outerShdw>
          </a:effectLst>
        </p:spPr>
      </p:pic>
      <p:sp>
        <p:nvSpPr>
          <p:cNvPr id="50" name="テキスト ボックス 49">
            <a:extLst>
              <a:ext uri="{FF2B5EF4-FFF2-40B4-BE49-F238E27FC236}">
                <a16:creationId xmlns:a16="http://schemas.microsoft.com/office/drawing/2014/main" id="{BA99AACE-E0EB-4FA6-BD1B-BB43704FB1A0}"/>
              </a:ext>
            </a:extLst>
          </p:cNvPr>
          <p:cNvSpPr txBox="1"/>
          <p:nvPr/>
        </p:nvSpPr>
        <p:spPr>
          <a:xfrm>
            <a:off x="6476872" y="4151239"/>
            <a:ext cx="15667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実装コード</a:t>
            </a:r>
            <a:endParaRPr kumimoji="0" lang="en-US" altLang="ja-JP"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17" name="図 16">
            <a:extLst>
              <a:ext uri="{FF2B5EF4-FFF2-40B4-BE49-F238E27FC236}">
                <a16:creationId xmlns:a16="http://schemas.microsoft.com/office/drawing/2014/main" id="{CE71CB73-D791-413C-9202-C5F79E10B46B}"/>
              </a:ext>
            </a:extLst>
          </p:cNvPr>
          <p:cNvPicPr>
            <a:picLocks noChangeAspect="1"/>
          </p:cNvPicPr>
          <p:nvPr/>
        </p:nvPicPr>
        <p:blipFill>
          <a:blip r:embed="rId5"/>
          <a:stretch>
            <a:fillRect/>
          </a:stretch>
        </p:blipFill>
        <p:spPr>
          <a:xfrm>
            <a:off x="6677927" y="4567946"/>
            <a:ext cx="4562501" cy="834703"/>
          </a:xfrm>
          <a:prstGeom prst="rect">
            <a:avLst/>
          </a:prstGeom>
          <a:effectLst>
            <a:outerShdw blurRad="50800" dist="38100" dir="5400000" algn="t" rotWithShape="0">
              <a:prstClr val="black">
                <a:alpha val="40000"/>
              </a:prstClr>
            </a:outerShdw>
          </a:effectLst>
        </p:spPr>
      </p:pic>
      <p:sp>
        <p:nvSpPr>
          <p:cNvPr id="54" name="四角形: 角を丸くする 53">
            <a:extLst>
              <a:ext uri="{FF2B5EF4-FFF2-40B4-BE49-F238E27FC236}">
                <a16:creationId xmlns:a16="http://schemas.microsoft.com/office/drawing/2014/main" id="{0ECCD677-5472-431E-9D03-D45CADCA5669}"/>
              </a:ext>
            </a:extLst>
          </p:cNvPr>
          <p:cNvSpPr/>
          <p:nvPr/>
        </p:nvSpPr>
        <p:spPr>
          <a:xfrm>
            <a:off x="1329585" y="5457525"/>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各境界モデルが上流となる場合、ポートの比エンタルピーの値は接続されたモデルに受け渡されますが下流となる場合は受け渡されないため無視しても構いません。</a:t>
            </a:r>
            <a:endParaRPr kumimoji="1" lang="en-US" altLang="ja-JP" sz="1800" dirty="0"/>
          </a:p>
        </p:txBody>
      </p:sp>
    </p:spTree>
    <p:extLst>
      <p:ext uri="{BB962C8B-B14F-4D97-AF65-F5344CB8AC3E}">
        <p14:creationId xmlns:p14="http://schemas.microsoft.com/office/powerpoint/2010/main" val="160886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9779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Exercise1</a:t>
            </a:r>
            <a:endParaRPr kumimoji="1" lang="ja-JP" altLang="en-US" sz="1600" u="sng" dirty="0"/>
          </a:p>
        </p:txBody>
      </p:sp>
      <p:sp>
        <p:nvSpPr>
          <p:cNvPr id="27" name="テキスト ボックス 26">
            <a:extLst>
              <a:ext uri="{FF2B5EF4-FFF2-40B4-BE49-F238E27FC236}">
                <a16:creationId xmlns:a16="http://schemas.microsoft.com/office/drawing/2014/main" id="{FC039500-FCF8-493D-8727-B80CD6CBCE8A}"/>
              </a:ext>
            </a:extLst>
          </p:cNvPr>
          <p:cNvSpPr txBox="1"/>
          <p:nvPr/>
        </p:nvSpPr>
        <p:spPr>
          <a:xfrm>
            <a:off x="521375" y="1156382"/>
            <a:ext cx="6321385" cy="338554"/>
          </a:xfrm>
          <a:prstGeom prst="rect">
            <a:avLst/>
          </a:prstGeom>
          <a:noFill/>
        </p:spPr>
        <p:txBody>
          <a:bodyPr wrap="square" rtlCol="0">
            <a:spAutoFit/>
          </a:bodyPr>
          <a:lstStyle/>
          <a:p>
            <a:r>
              <a:rPr kumimoji="1" lang="ja-JP" altLang="en-US" sz="1600" dirty="0"/>
              <a:t>以下の</a:t>
            </a:r>
            <a:r>
              <a:rPr kumimoji="1" lang="en-US" altLang="ja-JP" sz="1600" dirty="0"/>
              <a:t>pipe3</a:t>
            </a:r>
            <a:r>
              <a:rPr kumimoji="1" lang="ja-JP" altLang="en-US" sz="1600" dirty="0"/>
              <a:t>の比エンタルピー</a:t>
            </a:r>
            <a:r>
              <a:rPr kumimoji="1" lang="en-US" altLang="ja-JP" sz="1600" dirty="0"/>
              <a:t>h</a:t>
            </a:r>
            <a:r>
              <a:rPr kumimoji="1" lang="en-US" altLang="ja-JP" sz="1600" baseline="-25000" dirty="0"/>
              <a:t>3a</a:t>
            </a:r>
            <a:r>
              <a:rPr kumimoji="1" lang="en-US" altLang="ja-JP" sz="1600" dirty="0"/>
              <a:t>, h</a:t>
            </a:r>
            <a:r>
              <a:rPr kumimoji="1" lang="en-US" altLang="ja-JP" sz="1600" baseline="-25000" dirty="0"/>
              <a:t>3b</a:t>
            </a:r>
            <a:r>
              <a:rPr kumimoji="1" lang="ja-JP" altLang="en-US" sz="1600" dirty="0"/>
              <a:t>を手計算で求めてください。</a:t>
            </a:r>
            <a:endParaRPr kumimoji="1" lang="en-US" altLang="ja-JP" sz="1600" dirty="0"/>
          </a:p>
        </p:txBody>
      </p:sp>
      <p:pic>
        <p:nvPicPr>
          <p:cNvPr id="9" name="図 8">
            <a:extLst>
              <a:ext uri="{FF2B5EF4-FFF2-40B4-BE49-F238E27FC236}">
                <a16:creationId xmlns:a16="http://schemas.microsoft.com/office/drawing/2014/main" id="{648C6C47-F598-465A-8AAA-1F0E1BE6870F}"/>
              </a:ext>
            </a:extLst>
          </p:cNvPr>
          <p:cNvPicPr>
            <a:picLocks noChangeAspect="1"/>
          </p:cNvPicPr>
          <p:nvPr/>
        </p:nvPicPr>
        <p:blipFill>
          <a:blip r:embed="rId2"/>
          <a:stretch>
            <a:fillRect/>
          </a:stretch>
        </p:blipFill>
        <p:spPr>
          <a:xfrm>
            <a:off x="2300440" y="2023637"/>
            <a:ext cx="6898984" cy="3789079"/>
          </a:xfrm>
          <a:prstGeom prst="rect">
            <a:avLst/>
          </a:prstGeom>
        </p:spPr>
      </p:pic>
      <p:sp>
        <p:nvSpPr>
          <p:cNvPr id="28" name="テキスト ボックス 27">
            <a:extLst>
              <a:ext uri="{FF2B5EF4-FFF2-40B4-BE49-F238E27FC236}">
                <a16:creationId xmlns:a16="http://schemas.microsoft.com/office/drawing/2014/main" id="{508DD328-77D4-42A1-93AC-0C382A9D2C9E}"/>
              </a:ext>
            </a:extLst>
          </p:cNvPr>
          <p:cNvSpPr txBox="1"/>
          <p:nvPr/>
        </p:nvSpPr>
        <p:spPr>
          <a:xfrm>
            <a:off x="3964448" y="2782334"/>
            <a:ext cx="1182621" cy="568692"/>
          </a:xfrm>
          <a:prstGeom prst="rect">
            <a:avLst/>
          </a:prstGeom>
          <a:noFill/>
        </p:spPr>
        <p:txBody>
          <a:bodyPr wrap="none" rtlCol="0">
            <a:spAutoFit/>
          </a:bodyPr>
          <a:lstStyle/>
          <a:p>
            <a:pPr algn="l"/>
            <a:r>
              <a:rPr kumimoji="1" lang="en-US" altLang="ja-JP" sz="1600" dirty="0"/>
              <a:t>pipe1</a:t>
            </a:r>
            <a:endParaRPr kumimoji="1" lang="ja-JP" altLang="en-US" sz="1600" dirty="0"/>
          </a:p>
        </p:txBody>
      </p:sp>
      <p:sp>
        <p:nvSpPr>
          <p:cNvPr id="29" name="テキスト ボックス 28">
            <a:extLst>
              <a:ext uri="{FF2B5EF4-FFF2-40B4-BE49-F238E27FC236}">
                <a16:creationId xmlns:a16="http://schemas.microsoft.com/office/drawing/2014/main" id="{7172AF86-E679-464E-B7D2-9376DEAE70FF}"/>
              </a:ext>
            </a:extLst>
          </p:cNvPr>
          <p:cNvSpPr txBox="1"/>
          <p:nvPr/>
        </p:nvSpPr>
        <p:spPr>
          <a:xfrm>
            <a:off x="3964448" y="5551698"/>
            <a:ext cx="1182621" cy="568692"/>
          </a:xfrm>
          <a:prstGeom prst="rect">
            <a:avLst/>
          </a:prstGeom>
          <a:noFill/>
        </p:spPr>
        <p:txBody>
          <a:bodyPr wrap="none" rtlCol="0">
            <a:spAutoFit/>
          </a:bodyPr>
          <a:lstStyle/>
          <a:p>
            <a:pPr algn="l"/>
            <a:r>
              <a:rPr kumimoji="1" lang="en-US" altLang="ja-JP" sz="1600" dirty="0"/>
              <a:t>pipe2</a:t>
            </a:r>
            <a:endParaRPr kumimoji="1" lang="ja-JP" altLang="en-US" sz="1600" dirty="0"/>
          </a:p>
        </p:txBody>
      </p:sp>
      <p:sp>
        <p:nvSpPr>
          <p:cNvPr id="30" name="テキスト ボックス 29">
            <a:extLst>
              <a:ext uri="{FF2B5EF4-FFF2-40B4-BE49-F238E27FC236}">
                <a16:creationId xmlns:a16="http://schemas.microsoft.com/office/drawing/2014/main" id="{B57EC615-670C-4DDE-A199-FFE8BF3DFE37}"/>
              </a:ext>
            </a:extLst>
          </p:cNvPr>
          <p:cNvSpPr txBox="1"/>
          <p:nvPr/>
        </p:nvSpPr>
        <p:spPr>
          <a:xfrm>
            <a:off x="6577041" y="4129069"/>
            <a:ext cx="826278" cy="397336"/>
          </a:xfrm>
          <a:prstGeom prst="rect">
            <a:avLst/>
          </a:prstGeom>
          <a:noFill/>
        </p:spPr>
        <p:txBody>
          <a:bodyPr wrap="none" rtlCol="0">
            <a:spAutoFit/>
          </a:bodyPr>
          <a:lstStyle/>
          <a:p>
            <a:pPr algn="l"/>
            <a:r>
              <a:rPr kumimoji="1" lang="en-US" altLang="ja-JP" sz="1600" dirty="0"/>
              <a:t>pipe3</a:t>
            </a:r>
            <a:endParaRPr kumimoji="1" lang="ja-JP" altLang="en-US" sz="1600" dirty="0"/>
          </a:p>
        </p:txBody>
      </p:sp>
      <p:sp>
        <p:nvSpPr>
          <p:cNvPr id="31" name="矢印: 右 30">
            <a:extLst>
              <a:ext uri="{FF2B5EF4-FFF2-40B4-BE49-F238E27FC236}">
                <a16:creationId xmlns:a16="http://schemas.microsoft.com/office/drawing/2014/main" id="{0F9DBDAD-A4B3-47EF-8C60-E9E13A8843B0}"/>
              </a:ext>
            </a:extLst>
          </p:cNvPr>
          <p:cNvSpPr/>
          <p:nvPr/>
        </p:nvSpPr>
        <p:spPr>
          <a:xfrm>
            <a:off x="2500280" y="1706886"/>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53B72FDE-1E6A-4F29-A0CE-0C9CDE0A50B3}"/>
              </a:ext>
            </a:extLst>
          </p:cNvPr>
          <p:cNvSpPr/>
          <p:nvPr/>
        </p:nvSpPr>
        <p:spPr>
          <a:xfrm>
            <a:off x="2500280" y="4545773"/>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96B66ED-6F8E-47DA-9E03-86C99EC03A58}"/>
              </a:ext>
            </a:extLst>
          </p:cNvPr>
          <p:cNvSpPr txBox="1"/>
          <p:nvPr/>
        </p:nvSpPr>
        <p:spPr>
          <a:xfrm>
            <a:off x="7214158" y="3534646"/>
            <a:ext cx="775482" cy="325093"/>
          </a:xfrm>
          <a:prstGeom prst="rect">
            <a:avLst/>
          </a:prstGeom>
          <a:noFill/>
        </p:spPr>
        <p:txBody>
          <a:bodyPr wrap="none" rtlCol="0">
            <a:spAutoFit/>
          </a:bodyPr>
          <a:lstStyle/>
          <a:p>
            <a:pPr algn="l"/>
            <a:r>
              <a:rPr kumimoji="1" lang="en-US" altLang="ja-JP" sz="1200" b="1" dirty="0" err="1"/>
              <a:t>port_b</a:t>
            </a:r>
            <a:endParaRPr kumimoji="1" lang="ja-JP" altLang="en-US" sz="1200" b="1" dirty="0"/>
          </a:p>
        </p:txBody>
      </p:sp>
      <p:sp>
        <p:nvSpPr>
          <p:cNvPr id="34" name="テキスト ボックス 33">
            <a:extLst>
              <a:ext uri="{FF2B5EF4-FFF2-40B4-BE49-F238E27FC236}">
                <a16:creationId xmlns:a16="http://schemas.microsoft.com/office/drawing/2014/main" id="{A6B8E380-0C82-46B0-86F0-6F962A4C87ED}"/>
              </a:ext>
            </a:extLst>
          </p:cNvPr>
          <p:cNvSpPr txBox="1"/>
          <p:nvPr/>
        </p:nvSpPr>
        <p:spPr>
          <a:xfrm>
            <a:off x="5813362" y="3561429"/>
            <a:ext cx="769838" cy="325093"/>
          </a:xfrm>
          <a:prstGeom prst="rect">
            <a:avLst/>
          </a:prstGeom>
          <a:noFill/>
        </p:spPr>
        <p:txBody>
          <a:bodyPr wrap="none" rtlCol="0">
            <a:spAutoFit/>
          </a:bodyPr>
          <a:lstStyle/>
          <a:p>
            <a:pPr algn="l"/>
            <a:r>
              <a:rPr kumimoji="1" lang="en-US" altLang="ja-JP" sz="1200" b="1" dirty="0" err="1"/>
              <a:t>port_a</a:t>
            </a:r>
            <a:endParaRPr kumimoji="1" lang="en-US" altLang="ja-JP" sz="1200" b="1" dirty="0"/>
          </a:p>
        </p:txBody>
      </p:sp>
      <p:sp>
        <p:nvSpPr>
          <p:cNvPr id="11" name="テキスト ボックス 10">
            <a:extLst>
              <a:ext uri="{FF2B5EF4-FFF2-40B4-BE49-F238E27FC236}">
                <a16:creationId xmlns:a16="http://schemas.microsoft.com/office/drawing/2014/main" id="{042C2A32-A9ED-49F7-9A3D-09774D3256AF}"/>
              </a:ext>
            </a:extLst>
          </p:cNvPr>
          <p:cNvSpPr txBox="1"/>
          <p:nvPr/>
        </p:nvSpPr>
        <p:spPr>
          <a:xfrm>
            <a:off x="610229" y="2180055"/>
            <a:ext cx="1569660" cy="646331"/>
          </a:xfrm>
          <a:prstGeom prst="rect">
            <a:avLst/>
          </a:prstGeom>
          <a:noFill/>
        </p:spPr>
        <p:txBody>
          <a:bodyPr wrap="none" rtlCol="0">
            <a:spAutoFit/>
          </a:bodyPr>
          <a:lstStyle/>
          <a:p>
            <a:pPr algn="l"/>
            <a:r>
              <a:rPr kumimoji="1" lang="ja-JP" altLang="en-US" sz="1200" dirty="0"/>
              <a:t>質量流量境界モデル</a:t>
            </a:r>
            <a:endParaRPr kumimoji="1" lang="en-US" altLang="ja-JP" sz="1200" dirty="0"/>
          </a:p>
          <a:p>
            <a:pPr algn="l"/>
            <a:r>
              <a:rPr kumimoji="1" lang="ja-JP" altLang="en-US" sz="1200" dirty="0"/>
              <a:t>　・質量流量</a:t>
            </a:r>
            <a:endParaRPr kumimoji="1" lang="en-US" altLang="ja-JP" sz="1200" dirty="0"/>
          </a:p>
          <a:p>
            <a:pPr algn="l"/>
            <a:r>
              <a:rPr kumimoji="1" lang="ja-JP" altLang="en-US" sz="1200" dirty="0"/>
              <a:t>　・比エンタルピー</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4D84D50-6A9A-45AB-B214-7657DBEC8D57}"/>
                  </a:ext>
                </a:extLst>
              </p:cNvPr>
              <p:cNvSpPr txBox="1"/>
              <p:nvPr/>
            </p:nvSpPr>
            <p:spPr>
              <a:xfrm>
                <a:off x="2249136" y="3067440"/>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1</m:t>
                          </m:r>
                        </m:sub>
                      </m:sSub>
                      <m:r>
                        <a:rPr lang="en-US" altLang="ja-JP" b="0" i="1" smtClean="0">
                          <a:solidFill>
                            <a:srgbClr val="000000"/>
                          </a:solidFill>
                          <a:effectLst/>
                          <a:latin typeface="Cambria Math" panose="02040503050406030204" pitchFamily="18" charset="0"/>
                        </a:rPr>
                        <m:t>=1</m:t>
                      </m:r>
                    </m:oMath>
                  </m:oMathPara>
                </a14:m>
                <a:endParaRPr lang="ja-JP" altLang="en-US" dirty="0"/>
              </a:p>
            </p:txBody>
          </p:sp>
        </mc:Choice>
        <mc:Fallback xmlns="">
          <p:sp>
            <p:nvSpPr>
              <p:cNvPr id="41" name="テキスト ボックス 40">
                <a:extLst>
                  <a:ext uri="{FF2B5EF4-FFF2-40B4-BE49-F238E27FC236}">
                    <a16:creationId xmlns:a16="http://schemas.microsoft.com/office/drawing/2014/main" id="{04D84D50-6A9A-45AB-B214-7657DBEC8D57}"/>
                  </a:ext>
                </a:extLst>
              </p:cNvPr>
              <p:cNvSpPr txBox="1">
                <a:spLocks noRot="1" noChangeAspect="1" noMove="1" noResize="1" noEditPoints="1" noAdjustHandles="1" noChangeArrowheads="1" noChangeShapeType="1" noTextEdit="1"/>
              </p:cNvSpPr>
              <p:nvPr/>
            </p:nvSpPr>
            <p:spPr>
              <a:xfrm>
                <a:off x="2249136" y="3067440"/>
                <a:ext cx="113084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2CB1095-7221-4DB8-8820-F7819B0841B7}"/>
                  </a:ext>
                </a:extLst>
              </p:cNvPr>
              <p:cNvSpPr txBox="1"/>
              <p:nvPr/>
            </p:nvSpPr>
            <p:spPr>
              <a:xfrm>
                <a:off x="2249136" y="3397859"/>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=2</m:t>
                      </m:r>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42CB1095-7221-4DB8-8820-F7819B0841B7}"/>
                  </a:ext>
                </a:extLst>
              </p:cNvPr>
              <p:cNvSpPr txBox="1">
                <a:spLocks noRot="1" noChangeAspect="1" noMove="1" noResize="1" noEditPoints="1" noAdjustHandles="1" noChangeArrowheads="1" noChangeShapeType="1" noTextEdit="1"/>
              </p:cNvSpPr>
              <p:nvPr/>
            </p:nvSpPr>
            <p:spPr>
              <a:xfrm>
                <a:off x="2249136" y="3397859"/>
                <a:ext cx="124113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E0919CC-2A5D-43C6-8D20-90ED91C6DB52}"/>
                  </a:ext>
                </a:extLst>
              </p:cNvPr>
              <p:cNvSpPr txBox="1"/>
              <p:nvPr/>
            </p:nvSpPr>
            <p:spPr>
              <a:xfrm>
                <a:off x="8373140" y="4542294"/>
                <a:ext cx="1130847" cy="30777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𝑠</m:t>
                        </m:r>
                        <m:r>
                          <a:rPr lang="en-US" altLang="ja-JP" sz="1400" b="0" i="1" smtClean="0">
                            <a:solidFill>
                              <a:srgbClr val="000000"/>
                            </a:solidFill>
                            <a:effectLst/>
                            <a:latin typeface="Cambria Math" panose="02040503050406030204" pitchFamily="18" charset="0"/>
                          </a:rPr>
                          <m:t>3</m:t>
                        </m:r>
                      </m:sub>
                    </m:sSub>
                    <m:r>
                      <a:rPr lang="en-US" altLang="ja-JP" sz="1400" b="0" i="1" smtClean="0">
                        <a:solidFill>
                          <a:srgbClr val="000000"/>
                        </a:solidFill>
                        <a:effectLst/>
                        <a:latin typeface="Cambria Math" panose="02040503050406030204" pitchFamily="18" charset="0"/>
                      </a:rPr>
                      <m:t>=</m:t>
                    </m:r>
                  </m:oMath>
                </a14:m>
                <a:r>
                  <a:rPr lang="en-US" altLang="ja-JP" sz="1400" dirty="0"/>
                  <a:t>0</a:t>
                </a:r>
                <a:endParaRPr lang="ja-JP" altLang="en-US" sz="1400" dirty="0"/>
              </a:p>
            </p:txBody>
          </p:sp>
        </mc:Choice>
        <mc:Fallback xmlns="">
          <p:sp>
            <p:nvSpPr>
              <p:cNvPr id="51" name="テキスト ボックス 50">
                <a:extLst>
                  <a:ext uri="{FF2B5EF4-FFF2-40B4-BE49-F238E27FC236}">
                    <a16:creationId xmlns:a16="http://schemas.microsoft.com/office/drawing/2014/main" id="{CE0919CC-2A5D-43C6-8D20-90ED91C6DB52}"/>
                  </a:ext>
                </a:extLst>
              </p:cNvPr>
              <p:cNvSpPr txBox="1">
                <a:spLocks noRot="1" noChangeAspect="1" noMove="1" noResize="1" noEditPoints="1" noAdjustHandles="1" noChangeArrowheads="1" noChangeShapeType="1" noTextEdit="1"/>
              </p:cNvSpPr>
              <p:nvPr/>
            </p:nvSpPr>
            <p:spPr>
              <a:xfrm>
                <a:off x="8373140" y="4542294"/>
                <a:ext cx="1130847" cy="307777"/>
              </a:xfrm>
              <a:prstGeom prst="rect">
                <a:avLst/>
              </a:prstGeom>
              <a:blipFill>
                <a:blip r:embed="rId5"/>
                <a:stretch>
                  <a:fillRect t="-3922" b="-19608"/>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EC1BA807-A978-4504-B068-7BD4B22E24B8}"/>
              </a:ext>
            </a:extLst>
          </p:cNvPr>
          <p:cNvSpPr txBox="1"/>
          <p:nvPr/>
        </p:nvSpPr>
        <p:spPr>
          <a:xfrm>
            <a:off x="9304072" y="3554597"/>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grpSp>
        <p:nvGrpSpPr>
          <p:cNvPr id="54" name="グループ化 53">
            <a:extLst>
              <a:ext uri="{FF2B5EF4-FFF2-40B4-BE49-F238E27FC236}">
                <a16:creationId xmlns:a16="http://schemas.microsoft.com/office/drawing/2014/main" id="{D95B2108-8AEC-49A9-8854-E189DA0403E6}"/>
              </a:ext>
            </a:extLst>
          </p:cNvPr>
          <p:cNvGrpSpPr/>
          <p:nvPr/>
        </p:nvGrpSpPr>
        <p:grpSpPr>
          <a:xfrm>
            <a:off x="5828485" y="3861143"/>
            <a:ext cx="776014" cy="1218374"/>
            <a:chOff x="6377056" y="3136423"/>
            <a:chExt cx="776014" cy="1218374"/>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94D5FCC-ADB6-414E-93DF-D9DACFBA6DD3}"/>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5" name="テキスト ボックス 54">
                  <a:extLst>
                    <a:ext uri="{FF2B5EF4-FFF2-40B4-BE49-F238E27FC236}">
                      <a16:creationId xmlns:a16="http://schemas.microsoft.com/office/drawing/2014/main" id="{B94D5FCC-ADB6-414E-93DF-D9DACFBA6DD3}"/>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C683512-6E0F-4946-9116-C6DDCA474877}"/>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6" name="テキスト ボックス 55">
                  <a:extLst>
                    <a:ext uri="{FF2B5EF4-FFF2-40B4-BE49-F238E27FC236}">
                      <a16:creationId xmlns:a16="http://schemas.microsoft.com/office/drawing/2014/main" id="{1C683512-6E0F-4946-9116-C6DDCA474877}"/>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8873347-CA7A-4DF3-9DC9-7265C5B3D6C4}"/>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7" name="テキスト ボックス 56">
                  <a:extLst>
                    <a:ext uri="{FF2B5EF4-FFF2-40B4-BE49-F238E27FC236}">
                      <a16:creationId xmlns:a16="http://schemas.microsoft.com/office/drawing/2014/main" id="{38873347-CA7A-4DF3-9DC9-7265C5B3D6C4}"/>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8"/>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CB7DD491-DB6B-49B4-ABD3-43D8DA3FB151}"/>
              </a:ext>
            </a:extLst>
          </p:cNvPr>
          <p:cNvGrpSpPr/>
          <p:nvPr/>
        </p:nvGrpSpPr>
        <p:grpSpPr>
          <a:xfrm>
            <a:off x="7213626" y="3886522"/>
            <a:ext cx="776014" cy="1218374"/>
            <a:chOff x="8753473" y="3195590"/>
            <a:chExt cx="776014" cy="1218374"/>
          </a:xfrm>
        </p:grpSpPr>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7ECEA56-F174-4226-90CB-6DED76F2F546}"/>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0" name="テキスト ボックス 59">
                  <a:extLst>
                    <a:ext uri="{FF2B5EF4-FFF2-40B4-BE49-F238E27FC236}">
                      <a16:creationId xmlns:a16="http://schemas.microsoft.com/office/drawing/2014/main" id="{C7ECEA56-F174-4226-90CB-6DED76F2F546}"/>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40E1B0-16FF-4A62-B188-0D4C62311EF4}"/>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𝑏</m:t>
                            </m:r>
                          </m:sub>
                        </m:sSub>
                      </m:oMath>
                    </m:oMathPara>
                  </a14:m>
                  <a:endParaRPr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0940E1B0-16FF-4A62-B188-0D4C62311EF4}"/>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2BD0D6-1A15-48E8-A769-2266129CB5C4}"/>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FE2BD0D6-1A15-48E8-A769-2266129CB5C4}"/>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1"/>
                  <a:stretch>
                    <a:fillRect/>
                  </a:stretch>
                </a:blipFill>
              </p:spPr>
              <p:txBody>
                <a:bodyPr/>
                <a:lstStyle/>
                <a:p>
                  <a:r>
                    <a:rPr lang="ja-JP" altLang="en-US">
                      <a:noFill/>
                    </a:rPr>
                    <a:t> </a:t>
                  </a:r>
                </a:p>
              </p:txBody>
            </p:sp>
          </mc:Fallback>
        </mc:AlternateContent>
      </p:grpSp>
      <p:grpSp>
        <p:nvGrpSpPr>
          <p:cNvPr id="63" name="グループ化 62">
            <a:extLst>
              <a:ext uri="{FF2B5EF4-FFF2-40B4-BE49-F238E27FC236}">
                <a16:creationId xmlns:a16="http://schemas.microsoft.com/office/drawing/2014/main" id="{FAF91470-B7D9-4F0E-A291-B81AD0640864}"/>
              </a:ext>
            </a:extLst>
          </p:cNvPr>
          <p:cNvGrpSpPr/>
          <p:nvPr/>
        </p:nvGrpSpPr>
        <p:grpSpPr>
          <a:xfrm>
            <a:off x="4642003" y="2460226"/>
            <a:ext cx="776014" cy="988985"/>
            <a:chOff x="4641706" y="3136423"/>
            <a:chExt cx="776014" cy="1218374"/>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F4ADD91-AF1D-4383-A0C3-4AB683503AA3}"/>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4" name="テキスト ボックス 63">
                  <a:extLst>
                    <a:ext uri="{FF2B5EF4-FFF2-40B4-BE49-F238E27FC236}">
                      <a16:creationId xmlns:a16="http://schemas.microsoft.com/office/drawing/2014/main" id="{AF4ADD91-AF1D-4383-A0C3-4AB683503AA3}"/>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12"/>
                  <a:stretch>
                    <a:fillRect b="-24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83AA56A-B146-4317-A80F-E84BB911F06F}"/>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65" name="テキスト ボックス 64">
                  <a:extLst>
                    <a:ext uri="{FF2B5EF4-FFF2-40B4-BE49-F238E27FC236}">
                      <a16:creationId xmlns:a16="http://schemas.microsoft.com/office/drawing/2014/main" id="{083AA56A-B146-4317-A80F-E84BB911F06F}"/>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13"/>
                  <a:stretch>
                    <a:fillRect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42938A0-6B13-4B24-B65F-DEC614016280}"/>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6" name="テキスト ボックス 65">
                  <a:extLst>
                    <a:ext uri="{FF2B5EF4-FFF2-40B4-BE49-F238E27FC236}">
                      <a16:creationId xmlns:a16="http://schemas.microsoft.com/office/drawing/2014/main" id="{D42938A0-6B13-4B24-B65F-DEC614016280}"/>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14"/>
                  <a:stretch>
                    <a:fillRect b="-22449"/>
                  </a:stretch>
                </a:blipFill>
              </p:spPr>
              <p:txBody>
                <a:bodyPr/>
                <a:lstStyle/>
                <a:p>
                  <a:r>
                    <a:rPr lang="ja-JP" altLang="en-US">
                      <a:noFill/>
                    </a:rPr>
                    <a:t> </a:t>
                  </a:r>
                </a:p>
              </p:txBody>
            </p:sp>
          </mc:Fallback>
        </mc:AlternateContent>
      </p:grpSp>
      <p:grpSp>
        <p:nvGrpSpPr>
          <p:cNvPr id="82" name="グループ化 81">
            <a:extLst>
              <a:ext uri="{FF2B5EF4-FFF2-40B4-BE49-F238E27FC236}">
                <a16:creationId xmlns:a16="http://schemas.microsoft.com/office/drawing/2014/main" id="{A2B6D7BB-52CA-4FE7-B81B-ABFBE6E7CE6A}"/>
              </a:ext>
            </a:extLst>
          </p:cNvPr>
          <p:cNvGrpSpPr/>
          <p:nvPr/>
        </p:nvGrpSpPr>
        <p:grpSpPr>
          <a:xfrm>
            <a:off x="4673998" y="5301714"/>
            <a:ext cx="776014" cy="1029677"/>
            <a:chOff x="8753473" y="3195590"/>
            <a:chExt cx="776014" cy="1323915"/>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88CA2DC-7FFA-4CA0-8251-25D796859DC1}"/>
                    </a:ext>
                  </a:extLst>
                </p:cNvPr>
                <p:cNvSpPr txBox="1"/>
                <p:nvPr/>
              </p:nvSpPr>
              <p:spPr>
                <a:xfrm>
                  <a:off x="8842998" y="3620111"/>
                  <a:ext cx="59696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888CA2DC-7FFA-4CA0-8251-25D796859DC1}"/>
                    </a:ext>
                  </a:extLst>
                </p:cNvPr>
                <p:cNvSpPr txBox="1">
                  <a:spLocks noRot="1" noChangeAspect="1" noMove="1" noResize="1" noEditPoints="1" noAdjustHandles="1" noChangeArrowheads="1" noChangeShapeType="1" noTextEdit="1"/>
                </p:cNvSpPr>
                <p:nvPr/>
              </p:nvSpPr>
              <p:spPr>
                <a:xfrm>
                  <a:off x="8842998" y="3620111"/>
                  <a:ext cx="596964" cy="4748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1CAD18E-5666-4649-A3FE-B708CEB790D6}"/>
                    </a:ext>
                  </a:extLst>
                </p:cNvPr>
                <p:cNvSpPr txBox="1"/>
                <p:nvPr/>
              </p:nvSpPr>
              <p:spPr>
                <a:xfrm>
                  <a:off x="8753473" y="4044633"/>
                  <a:ext cx="77601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2</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21CAD18E-5666-4649-A3FE-B708CEB790D6}"/>
                    </a:ext>
                  </a:extLst>
                </p:cNvPr>
                <p:cNvSpPr txBox="1">
                  <a:spLocks noRot="1" noChangeAspect="1" noMove="1" noResize="1" noEditPoints="1" noAdjustHandles="1" noChangeArrowheads="1" noChangeShapeType="1" noTextEdit="1"/>
                </p:cNvSpPr>
                <p:nvPr/>
              </p:nvSpPr>
              <p:spPr>
                <a:xfrm>
                  <a:off x="8753473" y="4044633"/>
                  <a:ext cx="776014" cy="47487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8481E21-4875-47B9-B50E-F3442991ED45}"/>
                    </a:ext>
                  </a:extLst>
                </p:cNvPr>
                <p:cNvSpPr txBox="1"/>
                <p:nvPr/>
              </p:nvSpPr>
              <p:spPr>
                <a:xfrm>
                  <a:off x="8842998" y="3195590"/>
                  <a:ext cx="596964" cy="47487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08481E21-4875-47B9-B50E-F3442991ED45}"/>
                    </a:ext>
                  </a:extLst>
                </p:cNvPr>
                <p:cNvSpPr txBox="1">
                  <a:spLocks noRot="1" noChangeAspect="1" noMove="1" noResize="1" noEditPoints="1" noAdjustHandles="1" noChangeArrowheads="1" noChangeShapeType="1" noTextEdit="1"/>
                </p:cNvSpPr>
                <p:nvPr/>
              </p:nvSpPr>
              <p:spPr>
                <a:xfrm>
                  <a:off x="8842998" y="3195590"/>
                  <a:ext cx="596964" cy="474871"/>
                </a:xfrm>
                <a:prstGeom prst="rect">
                  <a:avLst/>
                </a:prstGeom>
                <a:blipFill>
                  <a:blip r:embed="rId17"/>
                  <a:stretch>
                    <a:fillRect/>
                  </a:stretch>
                </a:blipFill>
              </p:spPr>
              <p:txBody>
                <a:bodyPr/>
                <a:lstStyle/>
                <a:p>
                  <a:r>
                    <a:rPr lang="ja-JP" altLang="en-US">
                      <a:noFill/>
                    </a:rPr>
                    <a:t> </a:t>
                  </a:r>
                </a:p>
              </p:txBody>
            </p:sp>
          </mc:Fallback>
        </mc:AlternateContent>
      </p:grpSp>
      <p:sp>
        <p:nvSpPr>
          <p:cNvPr id="86" name="矢印: 右 85">
            <a:extLst>
              <a:ext uri="{FF2B5EF4-FFF2-40B4-BE49-F238E27FC236}">
                <a16:creationId xmlns:a16="http://schemas.microsoft.com/office/drawing/2014/main" id="{9815098C-0896-491B-A867-0B10364466BD}"/>
              </a:ext>
            </a:extLst>
          </p:cNvPr>
          <p:cNvSpPr/>
          <p:nvPr/>
        </p:nvSpPr>
        <p:spPr>
          <a:xfrm>
            <a:off x="6604499" y="3164940"/>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22DAF5B1-0E51-4327-860B-7475AA944BFA}"/>
              </a:ext>
            </a:extLst>
          </p:cNvPr>
          <p:cNvSpPr txBox="1"/>
          <p:nvPr/>
        </p:nvSpPr>
        <p:spPr>
          <a:xfrm>
            <a:off x="9585521" y="4130993"/>
            <a:ext cx="2495941" cy="830997"/>
          </a:xfrm>
          <a:prstGeom prst="rect">
            <a:avLst/>
          </a:prstGeom>
          <a:noFill/>
        </p:spPr>
        <p:txBody>
          <a:bodyPr wrap="square">
            <a:spAutoFit/>
          </a:bodyPr>
          <a:lstStyle/>
          <a:p>
            <a:r>
              <a:rPr lang="ja-JP" altLang="en-US" sz="1200" dirty="0"/>
              <a:t>　この境界モデルは下流にありパラメータに定義された比エンタルピーの値は計算に使用されないため</a:t>
            </a:r>
            <a:r>
              <a:rPr lang="en-US" altLang="ja-JP" sz="1200" dirty="0"/>
              <a:t>XX</a:t>
            </a:r>
            <a:r>
              <a:rPr lang="ja-JP" altLang="en-US" sz="1200" dirty="0"/>
              <a:t>としています。</a:t>
            </a: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C08EE1C2-28E2-4E81-8D0D-B769EE399817}"/>
                  </a:ext>
                </a:extLst>
              </p:cNvPr>
              <p:cNvSpPr txBox="1"/>
              <p:nvPr/>
            </p:nvSpPr>
            <p:spPr>
              <a:xfrm>
                <a:off x="8373140" y="4840145"/>
                <a:ext cx="1241134"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b="0" i="1" smtClean="0">
                              <a:solidFill>
                                <a:srgbClr val="000000"/>
                              </a:solidFill>
                              <a:latin typeface="Cambria Math" panose="02040503050406030204" pitchFamily="18" charset="0"/>
                            </a:rPr>
                          </m:ctrlPr>
                        </m:sSubPr>
                        <m:e>
                          <m:r>
                            <a:rPr lang="en-US" altLang="ja-JP" sz="1400" b="0" i="1" smtClean="0">
                              <a:solidFill>
                                <a:srgbClr val="000000"/>
                              </a:solidFill>
                              <a:latin typeface="Cambria Math" panose="02040503050406030204" pitchFamily="18" charset="0"/>
                            </a:rPr>
                            <m:t>h</m:t>
                          </m:r>
                        </m:e>
                        <m:sub>
                          <m:r>
                            <a:rPr lang="en-US" altLang="ja-JP" sz="1400" b="0" i="1" smtClean="0">
                              <a:solidFill>
                                <a:srgbClr val="000000"/>
                              </a:solidFill>
                              <a:latin typeface="Cambria Math" panose="02040503050406030204" pitchFamily="18" charset="0"/>
                            </a:rPr>
                            <m:t>𝑠</m:t>
                          </m:r>
                          <m:r>
                            <a:rPr lang="en-US" altLang="ja-JP" sz="1400" b="0" i="1" smtClean="0">
                              <a:solidFill>
                                <a:srgbClr val="000000"/>
                              </a:solidFill>
                              <a:latin typeface="Cambria Math" panose="02040503050406030204" pitchFamily="18" charset="0"/>
                            </a:rPr>
                            <m:t>3</m:t>
                          </m:r>
                        </m:sub>
                      </m:sSub>
                      <m:r>
                        <a:rPr lang="en-US" altLang="ja-JP" sz="1400" b="0" i="1" smtClean="0">
                          <a:solidFill>
                            <a:srgbClr val="000000"/>
                          </a:solidFill>
                          <a:latin typeface="Cambria Math" panose="02040503050406030204" pitchFamily="18" charset="0"/>
                        </a:rPr>
                        <m:t>=</m:t>
                      </m:r>
                      <m:r>
                        <a:rPr lang="en-US" altLang="ja-JP" sz="1400" b="0" i="1" smtClean="0">
                          <a:solidFill>
                            <a:srgbClr val="000000"/>
                          </a:solidFill>
                          <a:latin typeface="Cambria Math" panose="02040503050406030204" pitchFamily="18" charset="0"/>
                        </a:rPr>
                        <m:t>𝑋𝑋</m:t>
                      </m:r>
                    </m:oMath>
                  </m:oMathPara>
                </a14:m>
                <a:endParaRPr lang="ja-JP" altLang="en-US" sz="1400" dirty="0"/>
              </a:p>
            </p:txBody>
          </p:sp>
        </mc:Choice>
        <mc:Fallback xmlns="">
          <p:sp>
            <p:nvSpPr>
              <p:cNvPr id="90" name="テキスト ボックス 89">
                <a:extLst>
                  <a:ext uri="{FF2B5EF4-FFF2-40B4-BE49-F238E27FC236}">
                    <a16:creationId xmlns:a16="http://schemas.microsoft.com/office/drawing/2014/main" id="{C08EE1C2-28E2-4E81-8D0D-B769EE399817}"/>
                  </a:ext>
                </a:extLst>
              </p:cNvPr>
              <p:cNvSpPr txBox="1">
                <a:spLocks noRot="1" noChangeAspect="1" noMove="1" noResize="1" noEditPoints="1" noAdjustHandles="1" noChangeArrowheads="1" noChangeShapeType="1" noTextEdit="1"/>
              </p:cNvSpPr>
              <p:nvPr/>
            </p:nvSpPr>
            <p:spPr>
              <a:xfrm>
                <a:off x="8373140" y="4840145"/>
                <a:ext cx="1241134" cy="307777"/>
              </a:xfrm>
              <a:prstGeom prst="rect">
                <a:avLst/>
              </a:prstGeom>
              <a:blipFill>
                <a:blip r:embed="rId1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6D34AA7F-521B-48AD-AD12-DE8E8597B0A9}"/>
              </a:ext>
            </a:extLst>
          </p:cNvPr>
          <p:cNvSpPr txBox="1"/>
          <p:nvPr/>
        </p:nvSpPr>
        <p:spPr>
          <a:xfrm>
            <a:off x="2129891" y="2826386"/>
            <a:ext cx="1210588" cy="338554"/>
          </a:xfrm>
          <a:prstGeom prst="rect">
            <a:avLst/>
          </a:prstGeom>
          <a:noFill/>
        </p:spPr>
        <p:txBody>
          <a:bodyPr wrap="none" rtlCol="0">
            <a:spAutoFit/>
          </a:bodyPr>
          <a:lstStyle/>
          <a:p>
            <a:pPr algn="l"/>
            <a:r>
              <a:rPr kumimoji="1" lang="ja-JP" altLang="en-US" sz="1600" dirty="0"/>
              <a:t>パラメータ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C10C750-9B18-41D4-91F3-2FF1C3820560}"/>
                  </a:ext>
                </a:extLst>
              </p:cNvPr>
              <p:cNvSpPr txBox="1"/>
              <p:nvPr/>
            </p:nvSpPr>
            <p:spPr>
              <a:xfrm>
                <a:off x="2299577" y="5891547"/>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2</m:t>
                          </m:r>
                        </m:sub>
                      </m:sSub>
                      <m:r>
                        <a:rPr lang="en-US" altLang="ja-JP" b="0" i="1" smtClean="0">
                          <a:solidFill>
                            <a:srgbClr val="000000"/>
                          </a:solidFill>
                          <a:effectLst/>
                          <a:latin typeface="Cambria Math" panose="02040503050406030204" pitchFamily="18" charset="0"/>
                        </a:rPr>
                        <m:t>=4</m:t>
                      </m:r>
                    </m:oMath>
                  </m:oMathPara>
                </a14:m>
                <a:endParaRPr lang="ja-JP" altLang="en-US" dirty="0"/>
              </a:p>
            </p:txBody>
          </p:sp>
        </mc:Choice>
        <mc:Fallback xmlns="">
          <p:sp>
            <p:nvSpPr>
              <p:cNvPr id="91" name="テキスト ボックス 90">
                <a:extLst>
                  <a:ext uri="{FF2B5EF4-FFF2-40B4-BE49-F238E27FC236}">
                    <a16:creationId xmlns:a16="http://schemas.microsoft.com/office/drawing/2014/main" id="{4C10C750-9B18-41D4-91F3-2FF1C3820560}"/>
                  </a:ext>
                </a:extLst>
              </p:cNvPr>
              <p:cNvSpPr txBox="1">
                <a:spLocks noRot="1" noChangeAspect="1" noMove="1" noResize="1" noEditPoints="1" noAdjustHandles="1" noChangeArrowheads="1" noChangeShapeType="1" noTextEdit="1"/>
              </p:cNvSpPr>
              <p:nvPr/>
            </p:nvSpPr>
            <p:spPr>
              <a:xfrm>
                <a:off x="2299577" y="5891547"/>
                <a:ext cx="1130846"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9D856180-A91A-4E86-AE59-98E0CE24E779}"/>
                  </a:ext>
                </a:extLst>
              </p:cNvPr>
              <p:cNvSpPr txBox="1"/>
              <p:nvPr/>
            </p:nvSpPr>
            <p:spPr>
              <a:xfrm>
                <a:off x="2299577" y="6221966"/>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=3</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9D856180-A91A-4E86-AE59-98E0CE24E779}"/>
                  </a:ext>
                </a:extLst>
              </p:cNvPr>
              <p:cNvSpPr txBox="1">
                <a:spLocks noRot="1" noChangeAspect="1" noMove="1" noResize="1" noEditPoints="1" noAdjustHandles="1" noChangeArrowheads="1" noChangeShapeType="1" noTextEdit="1"/>
              </p:cNvSpPr>
              <p:nvPr/>
            </p:nvSpPr>
            <p:spPr>
              <a:xfrm>
                <a:off x="2299577" y="6221966"/>
                <a:ext cx="1241134" cy="369332"/>
              </a:xfrm>
              <a:prstGeom prst="rect">
                <a:avLst/>
              </a:prstGeom>
              <a:blipFill>
                <a:blip r:embed="rId20"/>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4745B192-0DD4-4E70-BA5C-F6E18B230610}"/>
              </a:ext>
            </a:extLst>
          </p:cNvPr>
          <p:cNvSpPr txBox="1"/>
          <p:nvPr/>
        </p:nvSpPr>
        <p:spPr>
          <a:xfrm>
            <a:off x="2129891" y="5677711"/>
            <a:ext cx="1210588" cy="338554"/>
          </a:xfrm>
          <a:prstGeom prst="rect">
            <a:avLst/>
          </a:prstGeom>
          <a:noFill/>
        </p:spPr>
        <p:txBody>
          <a:bodyPr wrap="none" rtlCol="0">
            <a:spAutoFit/>
          </a:bodyPr>
          <a:lstStyle/>
          <a:p>
            <a:pPr algn="l"/>
            <a:r>
              <a:rPr kumimoji="1" lang="ja-JP" altLang="en-US" sz="1600" dirty="0"/>
              <a:t>パラメータ</a:t>
            </a:r>
          </a:p>
        </p:txBody>
      </p:sp>
      <p:sp>
        <p:nvSpPr>
          <p:cNvPr id="96" name="テキスト ボックス 95">
            <a:extLst>
              <a:ext uri="{FF2B5EF4-FFF2-40B4-BE49-F238E27FC236}">
                <a16:creationId xmlns:a16="http://schemas.microsoft.com/office/drawing/2014/main" id="{85499266-C503-43AD-A18B-AE1599D743B2}"/>
              </a:ext>
            </a:extLst>
          </p:cNvPr>
          <p:cNvSpPr txBox="1"/>
          <p:nvPr/>
        </p:nvSpPr>
        <p:spPr>
          <a:xfrm>
            <a:off x="8143253" y="4240981"/>
            <a:ext cx="1210588" cy="338554"/>
          </a:xfrm>
          <a:prstGeom prst="rect">
            <a:avLst/>
          </a:prstGeom>
          <a:noFill/>
        </p:spPr>
        <p:txBody>
          <a:bodyPr wrap="none" rtlCol="0">
            <a:spAutoFit/>
          </a:bodyPr>
          <a:lstStyle/>
          <a:p>
            <a:pPr algn="l"/>
            <a:r>
              <a:rPr kumimoji="1" lang="ja-JP" altLang="en-US" sz="1600" dirty="0"/>
              <a:t>パラメータ</a:t>
            </a:r>
          </a:p>
        </p:txBody>
      </p:sp>
    </p:spTree>
    <p:extLst>
      <p:ext uri="{BB962C8B-B14F-4D97-AF65-F5344CB8AC3E}">
        <p14:creationId xmlns:p14="http://schemas.microsoft.com/office/powerpoint/2010/main" val="2408921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9779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708848" cy="338554"/>
          </a:xfrm>
          <a:prstGeom prst="rect">
            <a:avLst/>
          </a:prstGeom>
          <a:noFill/>
        </p:spPr>
        <p:txBody>
          <a:bodyPr wrap="none" rtlCol="0">
            <a:spAutoFit/>
          </a:bodyPr>
          <a:lstStyle/>
          <a:p>
            <a:pPr algn="l"/>
            <a:r>
              <a:rPr kumimoji="1" lang="ja-JP" altLang="en-US" sz="1600" u="sng" dirty="0"/>
              <a:t>解答</a:t>
            </a:r>
            <a:r>
              <a:rPr kumimoji="1" lang="en-US" altLang="ja-JP" sz="1600" u="sng" dirty="0"/>
              <a:t>1</a:t>
            </a:r>
            <a:endParaRPr kumimoji="1" lang="ja-JP" altLang="en-US" sz="1600" u="sng"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9B926EE-44EC-411D-A1AC-9B969E2F0B49}"/>
                  </a:ext>
                </a:extLst>
              </p:cNvPr>
              <p:cNvSpPr txBox="1"/>
              <p:nvPr/>
            </p:nvSpPr>
            <p:spPr>
              <a:xfrm>
                <a:off x="778331" y="1385112"/>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3" name="テキスト ボックス 42">
                <a:extLst>
                  <a:ext uri="{FF2B5EF4-FFF2-40B4-BE49-F238E27FC236}">
                    <a16:creationId xmlns:a16="http://schemas.microsoft.com/office/drawing/2014/main" id="{29B926EE-44EC-411D-A1AC-9B969E2F0B49}"/>
                  </a:ext>
                </a:extLst>
              </p:cNvPr>
              <p:cNvSpPr txBox="1">
                <a:spLocks noRot="1" noChangeAspect="1" noMove="1" noResize="1" noEditPoints="1" noAdjustHandles="1" noChangeArrowheads="1" noChangeShapeType="1" noTextEdit="1"/>
              </p:cNvSpPr>
              <p:nvPr/>
            </p:nvSpPr>
            <p:spPr>
              <a:xfrm>
                <a:off x="778331" y="1385112"/>
                <a:ext cx="6674953" cy="668581"/>
              </a:xfrm>
              <a:prstGeom prst="rect">
                <a:avLst/>
              </a:prstGeom>
              <a:blipFill>
                <a:blip r:embed="rId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7F2D8D1-FE86-48F3-A504-8CCF5306471C}"/>
                  </a:ext>
                </a:extLst>
              </p:cNvPr>
              <p:cNvSpPr txBox="1"/>
              <p:nvPr/>
            </p:nvSpPr>
            <p:spPr>
              <a:xfrm>
                <a:off x="2347785" y="2417029"/>
                <a:ext cx="5872579" cy="89178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d>
                        <m:dPr>
                          <m:ctrlPr>
                            <a:rPr lang="en-US" altLang="ja-JP" sz="1600" b="0" i="1" smtClean="0">
                              <a:solidFill>
                                <a:srgbClr val="000000"/>
                              </a:solidFill>
                              <a:effectLst/>
                              <a:latin typeface="Cambria Math" panose="02040503050406030204" pitchFamily="18" charset="0"/>
                            </a:rPr>
                          </m:ctrlPr>
                        </m:dPr>
                        <m:e>
                          <m:f>
                            <m:fPr>
                              <m:ctrlPr>
                                <a:rPr lang="en-US" altLang="ja-JP" sz="1600" i="1">
                                  <a:latin typeface="Cambria Math" panose="02040503050406030204" pitchFamily="18" charset="0"/>
                                </a:rPr>
                              </m:ctrlPr>
                            </m:fPr>
                            <m:num>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max</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e>
                                  </m:d>
                                </m:e>
                              </m:func>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num>
                            <m:den>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max</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e>
                                  </m:d>
                                </m:e>
                              </m:func>
                              <m:r>
                                <a:rPr lang="en-US" altLang="ja-JP" sz="1600" b="0" i="1" smtClean="0">
                                  <a:latin typeface="Cambria Math" panose="02040503050406030204" pitchFamily="18" charset="0"/>
                                </a:rPr>
                                <m:t>+</m:t>
                              </m:r>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e>
                      </m:d>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r>
                        <a:rPr lang="en-US" altLang="ja-JP" sz="1600" i="1">
                          <a:solidFill>
                            <a:srgbClr val="000000"/>
                          </a:solidFill>
                          <a:latin typeface="Cambria Math" panose="02040503050406030204" pitchFamily="18" charset="0"/>
                        </a:rPr>
                        <m:t>×</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r>
                        <a:rPr lang="en-US" altLang="ja-JP" sz="1600" b="0" i="1" smtClean="0">
                          <a:solidFill>
                            <a:srgbClr val="000000"/>
                          </a:solidFill>
                          <a:effectLst/>
                          <a:latin typeface="Cambria Math" panose="02040503050406030204" pitchFamily="18" charset="0"/>
                        </a:rPr>
                        <m:t>0</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44" name="テキスト ボックス 43">
                <a:extLst>
                  <a:ext uri="{FF2B5EF4-FFF2-40B4-BE49-F238E27FC236}">
                    <a16:creationId xmlns:a16="http://schemas.microsoft.com/office/drawing/2014/main" id="{07F2D8D1-FE86-48F3-A504-8CCF5306471C}"/>
                  </a:ext>
                </a:extLst>
              </p:cNvPr>
              <p:cNvSpPr txBox="1">
                <a:spLocks noRot="1" noChangeAspect="1" noMove="1" noResize="1" noEditPoints="1" noAdjustHandles="1" noChangeArrowheads="1" noChangeShapeType="1" noTextEdit="1"/>
              </p:cNvSpPr>
              <p:nvPr/>
            </p:nvSpPr>
            <p:spPr>
              <a:xfrm>
                <a:off x="2347785" y="2417029"/>
                <a:ext cx="5872579" cy="891783"/>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45" name="矢印: 右 44">
            <a:extLst>
              <a:ext uri="{FF2B5EF4-FFF2-40B4-BE49-F238E27FC236}">
                <a16:creationId xmlns:a16="http://schemas.microsoft.com/office/drawing/2014/main" id="{C15CA789-2A5D-4C99-B997-F9B39D51FD48}"/>
              </a:ext>
            </a:extLst>
          </p:cNvPr>
          <p:cNvSpPr/>
          <p:nvPr/>
        </p:nvSpPr>
        <p:spPr>
          <a:xfrm>
            <a:off x="818010" y="2800785"/>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D5DD70E-342C-4618-9080-1BF11D67F23B}"/>
              </a:ext>
            </a:extLst>
          </p:cNvPr>
          <p:cNvSpPr txBox="1"/>
          <p:nvPr/>
        </p:nvSpPr>
        <p:spPr>
          <a:xfrm>
            <a:off x="685967" y="2404359"/>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DDE47A9-62C1-4D28-B8C2-F4B26C3364A2}"/>
                  </a:ext>
                </a:extLst>
              </p:cNvPr>
              <p:cNvSpPr txBox="1"/>
              <p:nvPr/>
            </p:nvSpPr>
            <p:spPr>
              <a:xfrm>
                <a:off x="2347785" y="3527411"/>
                <a:ext cx="5872579" cy="847604"/>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f>
                        <m:fPr>
                          <m:ctrlPr>
                            <a:rPr lang="en-US" altLang="ja-JP" sz="1600" i="1" smtClean="0">
                              <a:solidFill>
                                <a:srgbClr val="000000"/>
                              </a:solidFill>
                              <a:effectLst/>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num>
                        <m:den>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den>
                      </m:f>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50" name="テキスト ボックス 49">
                <a:extLst>
                  <a:ext uri="{FF2B5EF4-FFF2-40B4-BE49-F238E27FC236}">
                    <a16:creationId xmlns:a16="http://schemas.microsoft.com/office/drawing/2014/main" id="{8DDE47A9-62C1-4D28-B8C2-F4B26C3364A2}"/>
                  </a:ext>
                </a:extLst>
              </p:cNvPr>
              <p:cNvSpPr txBox="1">
                <a:spLocks noRot="1" noChangeAspect="1" noMove="1" noResize="1" noEditPoints="1" noAdjustHandles="1" noChangeArrowheads="1" noChangeShapeType="1" noTextEdit="1"/>
              </p:cNvSpPr>
              <p:nvPr/>
            </p:nvSpPr>
            <p:spPr>
              <a:xfrm>
                <a:off x="2347785" y="3527411"/>
                <a:ext cx="5872579" cy="847604"/>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54" name="矢印: 右 53">
            <a:extLst>
              <a:ext uri="{FF2B5EF4-FFF2-40B4-BE49-F238E27FC236}">
                <a16:creationId xmlns:a16="http://schemas.microsoft.com/office/drawing/2014/main" id="{D9427313-EF30-4CA0-882D-DDDC9D1A980F}"/>
              </a:ext>
            </a:extLst>
          </p:cNvPr>
          <p:cNvSpPr/>
          <p:nvPr/>
        </p:nvSpPr>
        <p:spPr>
          <a:xfrm>
            <a:off x="818010" y="3911167"/>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5A6AC6D-9CB2-43DD-8472-252A82C68EF6}"/>
              </a:ext>
            </a:extLst>
          </p:cNvPr>
          <p:cNvSpPr txBox="1"/>
          <p:nvPr/>
        </p:nvSpPr>
        <p:spPr>
          <a:xfrm>
            <a:off x="752978" y="3614010"/>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3a</a:t>
            </a:r>
            <a:r>
              <a:rPr kumimoji="1" lang="en-US" altLang="ja-JP" sz="1200" dirty="0"/>
              <a:t>,h</a:t>
            </a:r>
            <a:r>
              <a:rPr kumimoji="1" lang="en-US" altLang="ja-JP" sz="1200" baseline="-25000" dirty="0"/>
              <a:t>3b</a:t>
            </a:r>
            <a:r>
              <a:rPr kumimoji="1" lang="ja-JP" altLang="en-US" sz="1200" dirty="0"/>
              <a:t>について整理</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8165D10D-F428-4806-8927-C9A21ED87143}"/>
                  </a:ext>
                </a:extLst>
              </p:cNvPr>
              <p:cNvSpPr txBox="1"/>
              <p:nvPr/>
            </p:nvSpPr>
            <p:spPr>
              <a:xfrm>
                <a:off x="2347785" y="4593614"/>
                <a:ext cx="5872579" cy="80445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f>
                        <m:fPr>
                          <m:ctrlPr>
                            <a:rPr lang="en-US" altLang="ja-JP" sz="1600" i="1" smtClean="0">
                              <a:solidFill>
                                <a:srgbClr val="000000"/>
                              </a:solidFill>
                              <a:effectLst/>
                              <a:latin typeface="Cambria Math" panose="02040503050406030204" pitchFamily="18" charset="0"/>
                            </a:rPr>
                          </m:ctrlPr>
                        </m:fPr>
                        <m:num>
                          <m:r>
                            <a:rPr lang="en-US" altLang="ja-JP" sz="1600" b="0" i="1" smtClean="0">
                              <a:solidFill>
                                <a:srgbClr val="000000"/>
                              </a:solidFill>
                              <a:effectLst/>
                              <a:latin typeface="Cambria Math" panose="02040503050406030204" pitchFamily="18" charset="0"/>
                            </a:rPr>
                            <m:t>1×2+4×3</m:t>
                          </m:r>
                        </m:num>
                        <m:den>
                          <m:r>
                            <a:rPr lang="en-US" altLang="ja-JP" sz="1600" b="0" i="1" smtClean="0">
                              <a:solidFill>
                                <a:srgbClr val="000000"/>
                              </a:solidFill>
                              <a:effectLst/>
                              <a:latin typeface="Cambria Math" panose="02040503050406030204" pitchFamily="18" charset="0"/>
                            </a:rPr>
                            <m:t>1+4</m:t>
                          </m:r>
                        </m:den>
                      </m:f>
                      <m:r>
                        <a:rPr lang="en-US" altLang="ja-JP" sz="1600" b="0" i="1" smtClean="0">
                          <a:solidFill>
                            <a:srgbClr val="000000"/>
                          </a:solidFill>
                          <a:effectLst/>
                          <a:latin typeface="Cambria Math" panose="02040503050406030204" pitchFamily="18" charset="0"/>
                        </a:rPr>
                        <m:t>=2.8</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=2.8</m:t>
                      </m:r>
                    </m:oMath>
                  </m:oMathPara>
                </a14:m>
                <a:endParaRPr lang="en-US" altLang="ja-JP" sz="1600" b="0" dirty="0">
                  <a:solidFill>
                    <a:srgbClr val="000000"/>
                  </a:solidFill>
                  <a:effectLst/>
                </a:endParaRPr>
              </a:p>
            </p:txBody>
          </p:sp>
        </mc:Choice>
        <mc:Fallback xmlns="">
          <p:sp>
            <p:nvSpPr>
              <p:cNvPr id="57" name="テキスト ボックス 56">
                <a:extLst>
                  <a:ext uri="{FF2B5EF4-FFF2-40B4-BE49-F238E27FC236}">
                    <a16:creationId xmlns:a16="http://schemas.microsoft.com/office/drawing/2014/main" id="{8165D10D-F428-4806-8927-C9A21ED87143}"/>
                  </a:ext>
                </a:extLst>
              </p:cNvPr>
              <p:cNvSpPr txBox="1">
                <a:spLocks noRot="1" noChangeAspect="1" noMove="1" noResize="1" noEditPoints="1" noAdjustHandles="1" noChangeArrowheads="1" noChangeShapeType="1" noTextEdit="1"/>
              </p:cNvSpPr>
              <p:nvPr/>
            </p:nvSpPr>
            <p:spPr>
              <a:xfrm>
                <a:off x="2347785" y="4593614"/>
                <a:ext cx="5872579" cy="804451"/>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sp>
        <p:nvSpPr>
          <p:cNvPr id="58" name="矢印: 右 57">
            <a:extLst>
              <a:ext uri="{FF2B5EF4-FFF2-40B4-BE49-F238E27FC236}">
                <a16:creationId xmlns:a16="http://schemas.microsoft.com/office/drawing/2014/main" id="{2A7F1E7F-01B6-4E18-A674-6B41AB5C8DD7}"/>
              </a:ext>
            </a:extLst>
          </p:cNvPr>
          <p:cNvSpPr/>
          <p:nvPr/>
        </p:nvSpPr>
        <p:spPr>
          <a:xfrm>
            <a:off x="818010" y="4896938"/>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AF9BBED-86AE-4298-80D7-638B2D78325A}"/>
              </a:ext>
            </a:extLst>
          </p:cNvPr>
          <p:cNvSpPr txBox="1"/>
          <p:nvPr/>
        </p:nvSpPr>
        <p:spPr>
          <a:xfrm>
            <a:off x="752978" y="4599781"/>
            <a:ext cx="1754721" cy="276999"/>
          </a:xfrm>
          <a:prstGeom prst="rect">
            <a:avLst/>
          </a:prstGeom>
          <a:noFill/>
        </p:spPr>
        <p:txBody>
          <a:bodyPr wrap="square" rtlCol="0">
            <a:spAutoFit/>
          </a:bodyPr>
          <a:lstStyle/>
          <a:p>
            <a:pPr algn="l"/>
            <a:r>
              <a:rPr kumimoji="1" lang="ja-JP" altLang="en-US" sz="1200" dirty="0"/>
              <a:t>値を代入</a:t>
            </a:r>
          </a:p>
        </p:txBody>
      </p:sp>
      <p:sp>
        <p:nvSpPr>
          <p:cNvPr id="60" name="四角形: 角を丸くする 59">
            <a:extLst>
              <a:ext uri="{FF2B5EF4-FFF2-40B4-BE49-F238E27FC236}">
                <a16:creationId xmlns:a16="http://schemas.microsoft.com/office/drawing/2014/main" id="{DD718F7A-AAA4-42C4-8455-FB7FDF64D6AB}"/>
              </a:ext>
            </a:extLst>
          </p:cNvPr>
          <p:cNvSpPr/>
          <p:nvPr/>
        </p:nvSpPr>
        <p:spPr>
          <a:xfrm>
            <a:off x="1322151" y="5616664"/>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actualStream</a:t>
            </a:r>
            <a:r>
              <a:rPr kumimoji="1" lang="ja-JP" altLang="en-US" sz="1800" dirty="0"/>
              <a:t>オペレータを使用して</a:t>
            </a:r>
            <a:r>
              <a:rPr kumimoji="1" lang="en-US" altLang="ja-JP" sz="1800" dirty="0"/>
              <a:t>h</a:t>
            </a:r>
            <a:r>
              <a:rPr kumimoji="1" lang="en-US" altLang="ja-JP" sz="1800" baseline="-25000" dirty="0"/>
              <a:t>3a</a:t>
            </a:r>
            <a:r>
              <a:rPr kumimoji="1" lang="en-US" altLang="ja-JP" sz="1800" dirty="0"/>
              <a:t>, h</a:t>
            </a:r>
            <a:r>
              <a:rPr kumimoji="1" lang="en-US" altLang="ja-JP" sz="1800" baseline="-25000" dirty="0"/>
              <a:t>3b</a:t>
            </a:r>
            <a:r>
              <a:rPr kumimoji="1" lang="ja-JP" altLang="en-US" sz="1800" dirty="0"/>
              <a:t>がエネルギー保存則から適切に導出されていることが分かります。</a:t>
            </a:r>
            <a:endParaRPr kumimoji="1" lang="en-US" altLang="ja-JP" sz="1800" dirty="0"/>
          </a:p>
        </p:txBody>
      </p:sp>
      <p:sp>
        <p:nvSpPr>
          <p:cNvPr id="12" name="テキスト ボックス 11">
            <a:extLst>
              <a:ext uri="{FF2B5EF4-FFF2-40B4-BE49-F238E27FC236}">
                <a16:creationId xmlns:a16="http://schemas.microsoft.com/office/drawing/2014/main" id="{E8EA937E-FD91-4F74-AA26-550157CDC095}"/>
              </a:ext>
            </a:extLst>
          </p:cNvPr>
          <p:cNvSpPr txBox="1"/>
          <p:nvPr/>
        </p:nvSpPr>
        <p:spPr>
          <a:xfrm>
            <a:off x="674400" y="1076018"/>
            <a:ext cx="2568332" cy="338554"/>
          </a:xfrm>
          <a:prstGeom prst="rect">
            <a:avLst/>
          </a:prstGeom>
          <a:noFill/>
        </p:spPr>
        <p:txBody>
          <a:bodyPr wrap="none" rtlCol="0">
            <a:spAutoFit/>
          </a:bodyPr>
          <a:lstStyle/>
          <a:p>
            <a:pPr algn="l"/>
            <a:r>
              <a:rPr kumimoji="1" lang="en-US" altLang="ja-JP" sz="1600" dirty="0"/>
              <a:t>Pipe3</a:t>
            </a:r>
            <a:r>
              <a:rPr kumimoji="1" lang="ja-JP" altLang="en-US" sz="1600" dirty="0"/>
              <a:t>のエネルギー保存則</a:t>
            </a:r>
          </a:p>
        </p:txBody>
      </p:sp>
      <p:pic>
        <p:nvPicPr>
          <p:cNvPr id="5" name="図 4">
            <a:extLst>
              <a:ext uri="{FF2B5EF4-FFF2-40B4-BE49-F238E27FC236}">
                <a16:creationId xmlns:a16="http://schemas.microsoft.com/office/drawing/2014/main" id="{5AF52073-D5A0-4AD9-B6A6-31F9502A6431}"/>
              </a:ext>
            </a:extLst>
          </p:cNvPr>
          <p:cNvPicPr>
            <a:picLocks noChangeAspect="1"/>
          </p:cNvPicPr>
          <p:nvPr/>
        </p:nvPicPr>
        <p:blipFill>
          <a:blip r:embed="rId6"/>
          <a:stretch>
            <a:fillRect/>
          </a:stretch>
        </p:blipFill>
        <p:spPr>
          <a:xfrm>
            <a:off x="8459577" y="1076018"/>
            <a:ext cx="3508565" cy="2457254"/>
          </a:xfrm>
          <a:prstGeom prst="rect">
            <a:avLst/>
          </a:prstGeom>
        </p:spPr>
      </p:pic>
    </p:spTree>
    <p:extLst>
      <p:ext uri="{BB962C8B-B14F-4D97-AF65-F5344CB8AC3E}">
        <p14:creationId xmlns:p14="http://schemas.microsoft.com/office/powerpoint/2010/main" val="328204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38</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5411905"/>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90052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7895264" y="5741320"/>
            <a:ext cx="3229936" cy="61503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10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流体の移動現象を表す物理量</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334434" y="695761"/>
            <a:ext cx="11904660" cy="1200329"/>
          </a:xfrm>
          <a:prstGeom prst="rect">
            <a:avLst/>
          </a:prstGeom>
          <a:noFill/>
        </p:spPr>
        <p:txBody>
          <a:bodyPr wrap="square" rtlCol="0">
            <a:spAutoFit/>
          </a:bodyPr>
          <a:lstStyle/>
          <a:p>
            <a:r>
              <a:rPr kumimoji="1" lang="ja-JP" altLang="en-US" dirty="0"/>
              <a:t>流体の移動現象を表す場合、圧力、質量流量、比エンタルピー</a:t>
            </a:r>
            <a:r>
              <a:rPr kumimoji="1" lang="ja-JP" altLang="en-US" baseline="30000" dirty="0"/>
              <a:t>＊</a:t>
            </a:r>
            <a:r>
              <a:rPr kumimoji="1" lang="en-US" altLang="ja-JP" baseline="30000" dirty="0"/>
              <a:t>1</a:t>
            </a:r>
            <a:r>
              <a:rPr kumimoji="1" lang="ja-JP" altLang="en-US" dirty="0"/>
              <a:t>や化学成分の質量分率を取り扱うことがあります。</a:t>
            </a:r>
            <a:endParaRPr kumimoji="1" lang="en-US" altLang="ja-JP" dirty="0"/>
          </a:p>
          <a:p>
            <a:r>
              <a:rPr kumimoji="1" lang="ja-JP" altLang="en-US" dirty="0"/>
              <a:t>この中で比エンタルピーや質量分率は流れに応じて輸送される単位質量や単位体積当たりの物理量です。</a:t>
            </a:r>
            <a:endParaRPr kumimoji="1" lang="en-US" altLang="ja-JP" dirty="0"/>
          </a:p>
          <a:p>
            <a:r>
              <a:rPr kumimoji="1" lang="en-US" altLang="ja-JP" dirty="0"/>
              <a:t>(</a:t>
            </a:r>
            <a:r>
              <a:rPr kumimoji="1" lang="ja-JP" altLang="en-US" dirty="0"/>
              <a:t>これらを便宜的に</a:t>
            </a:r>
            <a:r>
              <a:rPr kumimoji="1" lang="ja-JP" altLang="en-US" dirty="0">
                <a:solidFill>
                  <a:srgbClr val="FF0000"/>
                </a:solidFill>
              </a:rPr>
              <a:t>輸送される比状態量</a:t>
            </a:r>
            <a:r>
              <a:rPr kumimoji="1" lang="ja-JP" altLang="en-US" dirty="0"/>
              <a:t>と呼ぶことにします</a:t>
            </a:r>
            <a:r>
              <a:rPr kumimoji="1" lang="en-US" altLang="ja-JP" dirty="0"/>
              <a:t>)</a:t>
            </a:r>
          </a:p>
          <a:p>
            <a:r>
              <a:rPr kumimoji="1" lang="ja-JP" altLang="en-US" dirty="0"/>
              <a:t>輸送される比状態量</a:t>
            </a:r>
            <a:r>
              <a:rPr lang="ja-JP" altLang="en-US" dirty="0"/>
              <a:t>を</a:t>
            </a:r>
            <a:r>
              <a:rPr lang="en-US" altLang="ja-JP" dirty="0"/>
              <a:t>stream</a:t>
            </a:r>
            <a:r>
              <a:rPr lang="ja-JP" altLang="en-US" dirty="0"/>
              <a:t>変数で表すと計算が安定しコードもシンプルになります。</a:t>
            </a:r>
            <a:endParaRPr kumimoji="1" lang="en-US" altLang="ja-JP" dirty="0"/>
          </a:p>
        </p:txBody>
      </p:sp>
      <p:graphicFrame>
        <p:nvGraphicFramePr>
          <p:cNvPr id="5" name="表 5">
            <a:extLst>
              <a:ext uri="{FF2B5EF4-FFF2-40B4-BE49-F238E27FC236}">
                <a16:creationId xmlns:a16="http://schemas.microsoft.com/office/drawing/2014/main" id="{A2864719-255E-4930-8E3C-C9B888AE4D64}"/>
              </a:ext>
            </a:extLst>
          </p:cNvPr>
          <p:cNvGraphicFramePr>
            <a:graphicFrameLocks noGrp="1"/>
          </p:cNvGraphicFramePr>
          <p:nvPr>
            <p:extLst>
              <p:ext uri="{D42A27DB-BD31-4B8C-83A1-F6EECF244321}">
                <p14:modId xmlns:p14="http://schemas.microsoft.com/office/powerpoint/2010/main" val="3209303870"/>
              </p:ext>
            </p:extLst>
          </p:nvPr>
        </p:nvGraphicFramePr>
        <p:xfrm>
          <a:off x="848360" y="2569050"/>
          <a:ext cx="10114279" cy="2848680"/>
        </p:xfrm>
        <a:graphic>
          <a:graphicData uri="http://schemas.openxmlformats.org/drawingml/2006/table">
            <a:tbl>
              <a:tblPr firstRow="1" bandRow="1">
                <a:tableStyleId>{5C22544A-7EE6-4342-B048-85BDC9FD1C3A}</a:tableStyleId>
              </a:tblPr>
              <a:tblGrid>
                <a:gridCol w="1960503">
                  <a:extLst>
                    <a:ext uri="{9D8B030D-6E8A-4147-A177-3AD203B41FA5}">
                      <a16:colId xmlns:a16="http://schemas.microsoft.com/office/drawing/2014/main" val="490183129"/>
                    </a:ext>
                  </a:extLst>
                </a:gridCol>
                <a:gridCol w="2445493">
                  <a:extLst>
                    <a:ext uri="{9D8B030D-6E8A-4147-A177-3AD203B41FA5}">
                      <a16:colId xmlns:a16="http://schemas.microsoft.com/office/drawing/2014/main" val="1851220962"/>
                    </a:ext>
                  </a:extLst>
                </a:gridCol>
                <a:gridCol w="1960503">
                  <a:extLst>
                    <a:ext uri="{9D8B030D-6E8A-4147-A177-3AD203B41FA5}">
                      <a16:colId xmlns:a16="http://schemas.microsoft.com/office/drawing/2014/main" val="901476152"/>
                    </a:ext>
                  </a:extLst>
                </a:gridCol>
                <a:gridCol w="2310774">
                  <a:extLst>
                    <a:ext uri="{9D8B030D-6E8A-4147-A177-3AD203B41FA5}">
                      <a16:colId xmlns:a16="http://schemas.microsoft.com/office/drawing/2014/main" val="1271634140"/>
                    </a:ext>
                  </a:extLst>
                </a:gridCol>
                <a:gridCol w="1437006">
                  <a:extLst>
                    <a:ext uri="{9D8B030D-6E8A-4147-A177-3AD203B41FA5}">
                      <a16:colId xmlns:a16="http://schemas.microsoft.com/office/drawing/2014/main" val="747219272"/>
                    </a:ext>
                  </a:extLst>
                </a:gridCol>
              </a:tblGrid>
              <a:tr h="712170">
                <a:tc>
                  <a:txBody>
                    <a:bodyPr/>
                    <a:lstStyle/>
                    <a:p>
                      <a:r>
                        <a:rPr kumimoji="1" lang="ja-JP" altLang="en-US" dirty="0"/>
                        <a:t>変数の種類</a:t>
                      </a:r>
                    </a:p>
                  </a:txBody>
                  <a:tcPr/>
                </a:tc>
                <a:tc>
                  <a:txBody>
                    <a:bodyPr/>
                    <a:lstStyle/>
                    <a:p>
                      <a:r>
                        <a:rPr kumimoji="1" lang="ja-JP" altLang="en-US" dirty="0"/>
                        <a:t>表現する対象</a:t>
                      </a:r>
                    </a:p>
                  </a:txBody>
                  <a:tcPr/>
                </a:tc>
                <a:tc>
                  <a:txBody>
                    <a:bodyPr/>
                    <a:lstStyle/>
                    <a:p>
                      <a:r>
                        <a:rPr kumimoji="1" lang="ja-JP" altLang="en-US" dirty="0"/>
                        <a:t>例となる物理量</a:t>
                      </a:r>
                    </a:p>
                  </a:txBody>
                  <a:tcPr/>
                </a:tc>
                <a:tc>
                  <a:txBody>
                    <a:bodyPr/>
                    <a:lstStyle/>
                    <a:p>
                      <a:r>
                        <a:rPr kumimoji="1" lang="en-US" altLang="ja-JP" dirty="0"/>
                        <a:t>Modelica</a:t>
                      </a:r>
                      <a:r>
                        <a:rPr kumimoji="1" lang="ja-JP" altLang="en-US" dirty="0"/>
                        <a:t>コード例</a:t>
                      </a:r>
                    </a:p>
                  </a:txBody>
                  <a:tcPr/>
                </a:tc>
                <a:tc>
                  <a:txBody>
                    <a:bodyPr/>
                    <a:lstStyle/>
                    <a:p>
                      <a:r>
                        <a:rPr kumimoji="1" lang="ja-JP" altLang="en-US" dirty="0"/>
                        <a:t>単位</a:t>
                      </a:r>
                    </a:p>
                  </a:txBody>
                  <a:tcPr/>
                </a:tc>
                <a:extLst>
                  <a:ext uri="{0D108BD9-81ED-4DB2-BD59-A6C34878D82A}">
                    <a16:rowId xmlns:a16="http://schemas.microsoft.com/office/drawing/2014/main" val="2595602316"/>
                  </a:ext>
                </a:extLst>
              </a:tr>
              <a:tr h="712170">
                <a:tc>
                  <a:txBody>
                    <a:bodyPr/>
                    <a:lstStyle/>
                    <a:p>
                      <a:r>
                        <a:rPr kumimoji="1" lang="en-US" altLang="ja-JP" dirty="0"/>
                        <a:t>across</a:t>
                      </a:r>
                      <a:r>
                        <a:rPr kumimoji="1" lang="ja-JP" altLang="en-US" dirty="0"/>
                        <a:t>変数</a:t>
                      </a:r>
                    </a:p>
                  </a:txBody>
                  <a:tcPr/>
                </a:tc>
                <a:tc>
                  <a:txBody>
                    <a:bodyPr/>
                    <a:lstStyle/>
                    <a:p>
                      <a:r>
                        <a:rPr kumimoji="1" lang="ja-JP" altLang="en-US" dirty="0"/>
                        <a:t>ポテンシャル</a:t>
                      </a:r>
                    </a:p>
                  </a:txBody>
                  <a:tcPr/>
                </a:tc>
                <a:tc>
                  <a:txBody>
                    <a:bodyPr/>
                    <a:lstStyle/>
                    <a:p>
                      <a:r>
                        <a:rPr kumimoji="1" lang="ja-JP" altLang="en-US" dirty="0"/>
                        <a:t>圧力</a:t>
                      </a:r>
                    </a:p>
                  </a:txBody>
                  <a:tcPr/>
                </a:tc>
                <a:tc>
                  <a:txBody>
                    <a:bodyPr/>
                    <a:lstStyle/>
                    <a:p>
                      <a:r>
                        <a:rPr kumimoji="1" lang="en-US" altLang="ja-JP" dirty="0"/>
                        <a:t>Real p;</a:t>
                      </a:r>
                      <a:endParaRPr kumimoji="1" lang="ja-JP" altLang="en-US" dirty="0"/>
                    </a:p>
                  </a:txBody>
                  <a:tcPr/>
                </a:tc>
                <a:tc>
                  <a:txBody>
                    <a:bodyPr/>
                    <a:lstStyle/>
                    <a:p>
                      <a:r>
                        <a:rPr kumimoji="1" lang="en-US" altLang="ja-JP" dirty="0"/>
                        <a:t>N/m</a:t>
                      </a:r>
                      <a:r>
                        <a:rPr kumimoji="1" lang="en-US" altLang="ja-JP" baseline="30000" dirty="0"/>
                        <a:t>2</a:t>
                      </a:r>
                      <a:endParaRPr kumimoji="1" lang="ja-JP" altLang="en-US" baseline="30000" dirty="0"/>
                    </a:p>
                  </a:txBody>
                  <a:tcPr/>
                </a:tc>
                <a:extLst>
                  <a:ext uri="{0D108BD9-81ED-4DB2-BD59-A6C34878D82A}">
                    <a16:rowId xmlns:a16="http://schemas.microsoft.com/office/drawing/2014/main" val="3208566016"/>
                  </a:ext>
                </a:extLst>
              </a:tr>
              <a:tr h="712170">
                <a:tc>
                  <a:txBody>
                    <a:bodyPr/>
                    <a:lstStyle/>
                    <a:p>
                      <a:r>
                        <a:rPr kumimoji="1" lang="en-US" altLang="ja-JP" dirty="0"/>
                        <a:t>flow</a:t>
                      </a:r>
                      <a:r>
                        <a:rPr kumimoji="1" lang="ja-JP" altLang="en-US" dirty="0"/>
                        <a:t>変数</a:t>
                      </a:r>
                    </a:p>
                  </a:txBody>
                  <a:tcPr/>
                </a:tc>
                <a:tc>
                  <a:txBody>
                    <a:bodyPr/>
                    <a:lstStyle/>
                    <a:p>
                      <a:r>
                        <a:rPr kumimoji="1" lang="ja-JP" altLang="en-US" dirty="0"/>
                        <a:t>フラックス</a:t>
                      </a:r>
                    </a:p>
                  </a:txBody>
                  <a:tcPr/>
                </a:tc>
                <a:tc>
                  <a:txBody>
                    <a:bodyPr/>
                    <a:lstStyle/>
                    <a:p>
                      <a:r>
                        <a:rPr kumimoji="1" lang="ja-JP" altLang="en-US" dirty="0"/>
                        <a:t>質量流量</a:t>
                      </a:r>
                    </a:p>
                  </a:txBody>
                  <a:tcPr/>
                </a:tc>
                <a:tc>
                  <a:txBody>
                    <a:bodyPr/>
                    <a:lstStyle/>
                    <a:p>
                      <a:r>
                        <a:rPr kumimoji="1" lang="en-US" altLang="ja-JP" dirty="0"/>
                        <a:t>flow Real m;</a:t>
                      </a:r>
                      <a:endParaRPr kumimoji="1" lang="ja-JP" altLang="en-US" dirty="0"/>
                    </a:p>
                  </a:txBody>
                  <a:tcPr/>
                </a:tc>
                <a:tc>
                  <a:txBody>
                    <a:bodyPr/>
                    <a:lstStyle/>
                    <a:p>
                      <a:r>
                        <a:rPr kumimoji="1" lang="en-US" altLang="ja-JP" dirty="0"/>
                        <a:t>kg/s</a:t>
                      </a:r>
                      <a:endParaRPr kumimoji="1" lang="ja-JP" altLang="en-US" dirty="0"/>
                    </a:p>
                  </a:txBody>
                  <a:tcPr/>
                </a:tc>
                <a:extLst>
                  <a:ext uri="{0D108BD9-81ED-4DB2-BD59-A6C34878D82A}">
                    <a16:rowId xmlns:a16="http://schemas.microsoft.com/office/drawing/2014/main" val="3509439232"/>
                  </a:ext>
                </a:extLst>
              </a:tr>
              <a:tr h="712170">
                <a:tc>
                  <a:txBody>
                    <a:bodyPr/>
                    <a:lstStyle/>
                    <a:p>
                      <a:r>
                        <a:rPr kumimoji="1" lang="en-US" altLang="ja-JP" dirty="0"/>
                        <a:t>stream</a:t>
                      </a:r>
                      <a:r>
                        <a:rPr kumimoji="1" lang="ja-JP" altLang="en-US" dirty="0"/>
                        <a:t>変数</a:t>
                      </a:r>
                    </a:p>
                  </a:txBody>
                  <a:tcPr/>
                </a:tc>
                <a:tc>
                  <a:txBody>
                    <a:bodyPr/>
                    <a:lstStyle/>
                    <a:p>
                      <a:r>
                        <a:rPr kumimoji="1" lang="ja-JP" altLang="en-US" dirty="0"/>
                        <a:t>輸送される比状態量</a:t>
                      </a:r>
                    </a:p>
                  </a:txBody>
                  <a:tcPr/>
                </a:tc>
                <a:tc>
                  <a:txBody>
                    <a:bodyPr/>
                    <a:lstStyle/>
                    <a:p>
                      <a:r>
                        <a:rPr kumimoji="1" lang="ja-JP" altLang="en-US" dirty="0"/>
                        <a:t>比エンタルピー</a:t>
                      </a:r>
                      <a:endParaRPr kumimoji="1" lang="en-US" altLang="ja-JP" dirty="0"/>
                    </a:p>
                    <a:p>
                      <a:r>
                        <a:rPr kumimoji="1" lang="ja-JP" altLang="en-US" dirty="0"/>
                        <a:t>質量分率</a:t>
                      </a:r>
                    </a:p>
                  </a:txBody>
                  <a:tcPr/>
                </a:tc>
                <a:tc>
                  <a:txBody>
                    <a:bodyPr/>
                    <a:lstStyle/>
                    <a:p>
                      <a:r>
                        <a:rPr kumimoji="1" lang="en-US" altLang="ja-JP" dirty="0"/>
                        <a:t>stream Real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stream Real Xi;</a:t>
                      </a:r>
                      <a:endParaRPr kumimoji="1" lang="ja-JP" altLang="en-US" dirty="0"/>
                    </a:p>
                  </a:txBody>
                  <a:tcPr/>
                </a:tc>
                <a:tc>
                  <a:txBody>
                    <a:bodyPr/>
                    <a:lstStyle/>
                    <a:p>
                      <a:r>
                        <a:rPr kumimoji="1" lang="en-US" altLang="ja-JP" dirty="0"/>
                        <a:t>J/kg</a:t>
                      </a:r>
                    </a:p>
                    <a:p>
                      <a:r>
                        <a:rPr kumimoji="1" lang="en-US" altLang="ja-JP" dirty="0"/>
                        <a:t>kg/kg</a:t>
                      </a:r>
                      <a:endParaRPr kumimoji="1" lang="ja-JP" altLang="en-US" dirty="0"/>
                    </a:p>
                  </a:txBody>
                  <a:tcPr/>
                </a:tc>
                <a:extLst>
                  <a:ext uri="{0D108BD9-81ED-4DB2-BD59-A6C34878D82A}">
                    <a16:rowId xmlns:a16="http://schemas.microsoft.com/office/drawing/2014/main" val="3365832413"/>
                  </a:ext>
                </a:extLst>
              </a:tr>
            </a:tbl>
          </a:graphicData>
        </a:graphic>
      </p:graphicFrame>
      <p:sp>
        <p:nvSpPr>
          <p:cNvPr id="6" name="テキスト ボックス 5">
            <a:extLst>
              <a:ext uri="{FF2B5EF4-FFF2-40B4-BE49-F238E27FC236}">
                <a16:creationId xmlns:a16="http://schemas.microsoft.com/office/drawing/2014/main" id="{A8F8FCAB-E4EE-4044-B1B5-57A3A4A32D20}"/>
              </a:ext>
            </a:extLst>
          </p:cNvPr>
          <p:cNvSpPr txBox="1"/>
          <p:nvPr/>
        </p:nvSpPr>
        <p:spPr>
          <a:xfrm>
            <a:off x="1916490" y="2111534"/>
            <a:ext cx="8287846" cy="400110"/>
          </a:xfrm>
          <a:prstGeom prst="rect">
            <a:avLst/>
          </a:prstGeom>
          <a:noFill/>
        </p:spPr>
        <p:txBody>
          <a:bodyPr wrap="none" rtlCol="0">
            <a:spAutoFit/>
          </a:bodyPr>
          <a:lstStyle/>
          <a:p>
            <a:pPr algn="l"/>
            <a:r>
              <a:rPr kumimoji="1" lang="ja-JP" altLang="en-US" sz="2000" dirty="0"/>
              <a:t>流体の移動現象を表す為に</a:t>
            </a:r>
            <a:r>
              <a:rPr kumimoji="1" lang="en-US" altLang="ja-JP" sz="2000" dirty="0"/>
              <a:t>connector</a:t>
            </a:r>
            <a:r>
              <a:rPr kumimoji="1" lang="ja-JP" altLang="en-US" sz="2000" dirty="0"/>
              <a:t>クラス内で宣言する物理量の例</a:t>
            </a:r>
          </a:p>
        </p:txBody>
      </p:sp>
      <p:sp>
        <p:nvSpPr>
          <p:cNvPr id="8" name="テキスト ボックス 7">
            <a:extLst>
              <a:ext uri="{FF2B5EF4-FFF2-40B4-BE49-F238E27FC236}">
                <a16:creationId xmlns:a16="http://schemas.microsoft.com/office/drawing/2014/main" id="{7ED5A880-4B62-4556-B872-70AC499D8D02}"/>
              </a:ext>
            </a:extLst>
          </p:cNvPr>
          <p:cNvSpPr txBox="1"/>
          <p:nvPr/>
        </p:nvSpPr>
        <p:spPr>
          <a:xfrm>
            <a:off x="1345340" y="5675191"/>
            <a:ext cx="9501319" cy="830997"/>
          </a:xfrm>
          <a:prstGeom prst="rect">
            <a:avLst/>
          </a:prstGeom>
          <a:noFill/>
        </p:spPr>
        <p:txBody>
          <a:bodyPr wrap="none" rtlCol="0">
            <a:spAutoFit/>
          </a:bodyPr>
          <a:lstStyle/>
          <a:p>
            <a:pPr algn="l"/>
            <a:r>
              <a:rPr kumimoji="1" lang="ja-JP" altLang="en-US" sz="1600" baseline="30000" dirty="0"/>
              <a:t>＊</a:t>
            </a:r>
            <a:r>
              <a:rPr kumimoji="1" lang="en-US" altLang="ja-JP" sz="1600" baseline="30000" dirty="0"/>
              <a:t>1</a:t>
            </a:r>
            <a:r>
              <a:rPr kumimoji="1" lang="ja-JP" altLang="en-US" sz="1600" dirty="0"/>
              <a:t>　単位質量当たりのエンタルピー</a:t>
            </a:r>
            <a:r>
              <a:rPr kumimoji="1" lang="en-US" altLang="ja-JP" sz="1600" dirty="0"/>
              <a:t>H</a:t>
            </a:r>
            <a:r>
              <a:rPr kumimoji="1" lang="ja-JP" altLang="en-US" sz="1600" baseline="30000" dirty="0"/>
              <a:t>＊</a:t>
            </a:r>
            <a:r>
              <a:rPr kumimoji="1" lang="en-US" altLang="ja-JP" sz="1600" baseline="30000" dirty="0"/>
              <a:t>2</a:t>
            </a:r>
            <a:endParaRPr kumimoji="1" lang="en-US" altLang="ja-JP" sz="1600" dirty="0"/>
          </a:p>
          <a:p>
            <a:pPr algn="l"/>
            <a:r>
              <a:rPr kumimoji="1" lang="ja-JP" altLang="en-US" sz="1600" baseline="30000" dirty="0"/>
              <a:t>＊</a:t>
            </a:r>
            <a:r>
              <a:rPr kumimoji="1" lang="en-US" altLang="ja-JP" sz="1600" baseline="30000" dirty="0"/>
              <a:t>2</a:t>
            </a:r>
            <a:r>
              <a:rPr kumimoji="1" lang="ja-JP" altLang="en-US" sz="1600" dirty="0"/>
              <a:t>　熱エネルギーを表す内部エネルギーと圧力</a:t>
            </a:r>
            <a:r>
              <a:rPr kumimoji="1" lang="en-US" altLang="ja-JP" sz="1600" dirty="0"/>
              <a:t>p</a:t>
            </a:r>
            <a:r>
              <a:rPr kumimoji="1" lang="ja-JP" altLang="en-US" sz="1600" dirty="0"/>
              <a:t>と体積</a:t>
            </a:r>
            <a:r>
              <a:rPr kumimoji="1" lang="en-US" altLang="ja-JP" sz="1600" dirty="0"/>
              <a:t>V</a:t>
            </a:r>
            <a:r>
              <a:rPr kumimoji="1" lang="ja-JP" altLang="en-US" sz="1600" dirty="0"/>
              <a:t>に関するエネルギーを表す</a:t>
            </a:r>
            <a:r>
              <a:rPr kumimoji="1" lang="en-US" altLang="ja-JP" sz="1600" dirty="0" err="1"/>
              <a:t>pV</a:t>
            </a:r>
            <a:r>
              <a:rPr kumimoji="1" lang="ja-JP" altLang="en-US" sz="1600" dirty="0"/>
              <a:t>の和</a:t>
            </a:r>
            <a:r>
              <a:rPr kumimoji="1" lang="en-US" altLang="ja-JP" sz="1600" dirty="0"/>
              <a:t>(H=</a:t>
            </a:r>
            <a:r>
              <a:rPr kumimoji="1" lang="en-US" altLang="ja-JP" sz="1600" dirty="0" err="1"/>
              <a:t>U+pV</a:t>
            </a:r>
            <a:r>
              <a:rPr kumimoji="1" lang="en-US" altLang="ja-JP" sz="1600" dirty="0"/>
              <a:t>)</a:t>
            </a:r>
          </a:p>
          <a:p>
            <a:pPr algn="l"/>
            <a:r>
              <a:rPr kumimoji="1" lang="ja-JP" altLang="en-US" sz="1600" dirty="0"/>
              <a:t>　　流体の熱輸送現象を</a:t>
            </a:r>
            <a:r>
              <a:rPr lang="ja-JP" altLang="en-US" sz="1600" dirty="0"/>
              <a:t>計算</a:t>
            </a:r>
            <a:r>
              <a:rPr kumimoji="1" lang="ja-JP" altLang="en-US" sz="1600" dirty="0"/>
              <a:t>する際にエンタルピー</a:t>
            </a:r>
            <a:r>
              <a:rPr lang="ja-JP" altLang="en-US" sz="1600" dirty="0"/>
              <a:t>が</a:t>
            </a:r>
            <a:r>
              <a:rPr kumimoji="1" lang="ja-JP" altLang="en-US" sz="1600" dirty="0"/>
              <a:t>よく使用される</a:t>
            </a:r>
          </a:p>
        </p:txBody>
      </p:sp>
    </p:spTree>
    <p:extLst>
      <p:ext uri="{BB962C8B-B14F-4D97-AF65-F5344CB8AC3E}">
        <p14:creationId xmlns:p14="http://schemas.microsoft.com/office/powerpoint/2010/main" val="1564278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E7D12F06-2EBF-4797-BB95-E8EEF474D620}"/>
              </a:ext>
            </a:extLst>
          </p:cNvPr>
          <p:cNvPicPr>
            <a:picLocks noChangeAspect="1"/>
          </p:cNvPicPr>
          <p:nvPr/>
        </p:nvPicPr>
        <p:blipFill>
          <a:blip r:embed="rId2"/>
          <a:stretch>
            <a:fillRect/>
          </a:stretch>
        </p:blipFill>
        <p:spPr>
          <a:xfrm>
            <a:off x="1334637" y="2299498"/>
            <a:ext cx="1243490" cy="846895"/>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84" name="正方形/長方形 83">
            <a:extLst>
              <a:ext uri="{FF2B5EF4-FFF2-40B4-BE49-F238E27FC236}">
                <a16:creationId xmlns:a16="http://schemas.microsoft.com/office/drawing/2014/main" id="{2F4E275D-C9A1-47FC-AFE0-003A4F5D620A}"/>
              </a:ext>
            </a:extLst>
          </p:cNvPr>
          <p:cNvSpPr/>
          <p:nvPr/>
        </p:nvSpPr>
        <p:spPr>
          <a:xfrm>
            <a:off x="312579" y="752084"/>
            <a:ext cx="11163506" cy="707886"/>
          </a:xfrm>
          <a:prstGeom prst="rect">
            <a:avLst/>
          </a:prstGeom>
        </p:spPr>
        <p:txBody>
          <a:bodyPr wrap="square">
            <a:spAutoFit/>
          </a:bodyPr>
          <a:lstStyle/>
          <a:p>
            <a:r>
              <a:rPr lang="en-US" altLang="ja-JP" sz="2000" dirty="0" err="1"/>
              <a:t>inStream</a:t>
            </a:r>
            <a:r>
              <a:rPr lang="ja-JP" altLang="en-US" sz="2000" dirty="0"/>
              <a:t>オペレータの使用方法を確認しましょう。</a:t>
            </a:r>
            <a:endParaRPr lang="en-US" altLang="ja-JP" sz="2000" dirty="0"/>
          </a:p>
          <a:p>
            <a:r>
              <a:rPr lang="en-US" altLang="ja-JP" sz="2000" dirty="0" err="1"/>
              <a:t>inStream</a:t>
            </a:r>
            <a:r>
              <a:rPr lang="ja-JP" altLang="en-US" sz="2000" dirty="0"/>
              <a:t>オペレータを使った</a:t>
            </a:r>
            <a:r>
              <a:rPr lang="en-US" altLang="ja-JP" sz="2000" dirty="0" err="1"/>
              <a:t>SimplePipe</a:t>
            </a:r>
            <a:r>
              <a:rPr lang="ja-JP" altLang="en-US" sz="2000" dirty="0"/>
              <a:t>クラスの比エンタルピーは以下のように実装できます。</a:t>
            </a:r>
            <a:endParaRPr lang="en-US" altLang="ja-JP" sz="2000" dirty="0"/>
          </a:p>
        </p:txBody>
      </p:sp>
      <p:sp>
        <p:nvSpPr>
          <p:cNvPr id="88" name="テキスト ボックス 87">
            <a:extLst>
              <a:ext uri="{FF2B5EF4-FFF2-40B4-BE49-F238E27FC236}">
                <a16:creationId xmlns:a16="http://schemas.microsoft.com/office/drawing/2014/main" id="{302C8AE5-C793-4DE2-A473-2ADFDEB317D1}"/>
              </a:ext>
            </a:extLst>
          </p:cNvPr>
          <p:cNvSpPr txBox="1"/>
          <p:nvPr/>
        </p:nvSpPr>
        <p:spPr>
          <a:xfrm>
            <a:off x="4772644" y="2062899"/>
            <a:ext cx="1210588" cy="338554"/>
          </a:xfrm>
          <a:prstGeom prst="rect">
            <a:avLst/>
          </a:prstGeom>
          <a:noFill/>
        </p:spPr>
        <p:txBody>
          <a:bodyPr wrap="none" rtlCol="0">
            <a:spAutoFit/>
          </a:bodyPr>
          <a:lstStyle/>
          <a:p>
            <a:pPr algn="l"/>
            <a:r>
              <a:rPr kumimoji="1" lang="ja-JP" altLang="en-US" sz="1600" u="sng" dirty="0"/>
              <a:t>質量保存則</a:t>
            </a:r>
          </a:p>
        </p:txBody>
      </p:sp>
      <p:sp>
        <p:nvSpPr>
          <p:cNvPr id="89" name="テキスト ボックス 88">
            <a:extLst>
              <a:ext uri="{FF2B5EF4-FFF2-40B4-BE49-F238E27FC236}">
                <a16:creationId xmlns:a16="http://schemas.microsoft.com/office/drawing/2014/main" id="{BA59F0A5-DC7A-48B3-82CA-ED6A4FCFF569}"/>
              </a:ext>
            </a:extLst>
          </p:cNvPr>
          <p:cNvSpPr txBox="1"/>
          <p:nvPr/>
        </p:nvSpPr>
        <p:spPr>
          <a:xfrm>
            <a:off x="4772644" y="2937211"/>
            <a:ext cx="2326278" cy="338554"/>
          </a:xfrm>
          <a:prstGeom prst="rect">
            <a:avLst/>
          </a:prstGeom>
          <a:noFill/>
        </p:spPr>
        <p:txBody>
          <a:bodyPr wrap="none" rtlCol="0">
            <a:spAutoFit/>
          </a:bodyPr>
          <a:lstStyle/>
          <a:p>
            <a:pPr algn="l"/>
            <a:r>
              <a:rPr kumimoji="1" lang="ja-JP" altLang="en-US" sz="1600" u="sng" dirty="0"/>
              <a:t>圧力</a:t>
            </a:r>
            <a:r>
              <a:rPr kumimoji="1" lang="en-US" altLang="ja-JP" sz="1600" u="sng" dirty="0"/>
              <a:t>-</a:t>
            </a:r>
            <a:r>
              <a:rPr kumimoji="1" lang="ja-JP" altLang="en-US" sz="1600" u="sng" dirty="0"/>
              <a:t>質量流量の関係式</a:t>
            </a:r>
          </a:p>
        </p:txBody>
      </p:sp>
      <p:sp>
        <p:nvSpPr>
          <p:cNvPr id="90" name="テキスト ボックス 89">
            <a:extLst>
              <a:ext uri="{FF2B5EF4-FFF2-40B4-BE49-F238E27FC236}">
                <a16:creationId xmlns:a16="http://schemas.microsoft.com/office/drawing/2014/main" id="{1BCB7A83-A056-41AE-8312-DFD5775F089E}"/>
              </a:ext>
            </a:extLst>
          </p:cNvPr>
          <p:cNvSpPr txBox="1"/>
          <p:nvPr/>
        </p:nvSpPr>
        <p:spPr>
          <a:xfrm>
            <a:off x="634849" y="2394886"/>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91" name="テキスト ボックス 90">
            <a:extLst>
              <a:ext uri="{FF2B5EF4-FFF2-40B4-BE49-F238E27FC236}">
                <a16:creationId xmlns:a16="http://schemas.microsoft.com/office/drawing/2014/main" id="{7484BCC0-0296-433D-B4A7-3897B3A939A8}"/>
              </a:ext>
            </a:extLst>
          </p:cNvPr>
          <p:cNvSpPr txBox="1"/>
          <p:nvPr/>
        </p:nvSpPr>
        <p:spPr>
          <a:xfrm>
            <a:off x="2492776" y="2379497"/>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4F006063-DE99-4FE1-954A-02F007B21B49}"/>
                  </a:ext>
                </a:extLst>
              </p:cNvPr>
              <p:cNvSpPr txBox="1"/>
              <p:nvPr/>
            </p:nvSpPr>
            <p:spPr>
              <a:xfrm>
                <a:off x="5181584" y="2379497"/>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4F006063-DE99-4FE1-954A-02F007B21B49}"/>
                  </a:ext>
                </a:extLst>
              </p:cNvPr>
              <p:cNvSpPr txBox="1">
                <a:spLocks noRot="1" noChangeAspect="1" noMove="1" noResize="1" noEditPoints="1" noAdjustHandles="1" noChangeArrowheads="1" noChangeShapeType="1" noTextEdit="1"/>
              </p:cNvSpPr>
              <p:nvPr/>
            </p:nvSpPr>
            <p:spPr>
              <a:xfrm>
                <a:off x="5181584" y="2379497"/>
                <a:ext cx="2063750" cy="369332"/>
              </a:xfrm>
              <a:prstGeom prst="rect">
                <a:avLst/>
              </a:prstGeom>
              <a:blipFill>
                <a:blip r:embed="rId3"/>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F28A08B6-7FB9-4DD2-A9AB-780C9850CE82}"/>
              </a:ext>
            </a:extLst>
          </p:cNvPr>
          <p:cNvSpPr txBox="1"/>
          <p:nvPr/>
        </p:nvSpPr>
        <p:spPr>
          <a:xfrm>
            <a:off x="4772644" y="3830520"/>
            <a:ext cx="3877985" cy="338554"/>
          </a:xfrm>
          <a:prstGeom prst="rect">
            <a:avLst/>
          </a:prstGeom>
          <a:noFill/>
        </p:spPr>
        <p:txBody>
          <a:bodyPr wrap="none" rtlCol="0">
            <a:spAutoFit/>
          </a:bodyPr>
          <a:lstStyle/>
          <a:p>
            <a:pPr algn="l"/>
            <a:r>
              <a:rPr kumimoji="1" lang="ja-JP" altLang="en-US" sz="1600" u="sng" dirty="0"/>
              <a:t>エンタルピーの保存式に対応する計算式</a:t>
            </a:r>
          </a:p>
        </p:txBody>
      </p:sp>
      <p:sp>
        <p:nvSpPr>
          <p:cNvPr id="94" name="テキスト ボックス 93">
            <a:extLst>
              <a:ext uri="{FF2B5EF4-FFF2-40B4-BE49-F238E27FC236}">
                <a16:creationId xmlns:a16="http://schemas.microsoft.com/office/drawing/2014/main" id="{ACA1D2A8-A311-40B9-8213-09C11513248A}"/>
              </a:ext>
            </a:extLst>
          </p:cNvPr>
          <p:cNvSpPr txBox="1"/>
          <p:nvPr/>
        </p:nvSpPr>
        <p:spPr>
          <a:xfrm>
            <a:off x="4157440" y="1623557"/>
            <a:ext cx="1163860" cy="369332"/>
          </a:xfrm>
          <a:prstGeom prst="rect">
            <a:avLst/>
          </a:prstGeom>
          <a:noFill/>
        </p:spPr>
        <p:txBody>
          <a:bodyPr wrap="square">
            <a:spAutoFit/>
          </a:bodyPr>
          <a:lstStyle/>
          <a:p>
            <a:pPr algn="l"/>
            <a:r>
              <a:rPr kumimoji="1" lang="ja-JP" altLang="en-US" sz="1800" u="sng" dirty="0"/>
              <a:t>実装式</a:t>
            </a:r>
          </a:p>
        </p:txBody>
      </p:sp>
      <p:sp>
        <p:nvSpPr>
          <p:cNvPr id="95" name="四角形: 角を丸くする 94">
            <a:extLst>
              <a:ext uri="{FF2B5EF4-FFF2-40B4-BE49-F238E27FC236}">
                <a16:creationId xmlns:a16="http://schemas.microsoft.com/office/drawing/2014/main" id="{335539CE-8968-4654-B7D4-93665B232E0C}"/>
              </a:ext>
            </a:extLst>
          </p:cNvPr>
          <p:cNvSpPr/>
          <p:nvPr/>
        </p:nvSpPr>
        <p:spPr>
          <a:xfrm>
            <a:off x="4682868" y="3743944"/>
            <a:ext cx="7191616" cy="1238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12D0C39B-C59C-49AF-AA9A-9B41C3053F70}"/>
              </a:ext>
            </a:extLst>
          </p:cNvPr>
          <p:cNvSpPr txBox="1"/>
          <p:nvPr/>
        </p:nvSpPr>
        <p:spPr>
          <a:xfrm>
            <a:off x="4913914" y="5099398"/>
            <a:ext cx="7278086" cy="1077218"/>
          </a:xfrm>
          <a:prstGeom prst="rect">
            <a:avLst/>
          </a:prstGeom>
          <a:noFill/>
        </p:spPr>
        <p:txBody>
          <a:bodyPr wrap="square" rtlCol="0">
            <a:spAutoFit/>
          </a:bodyPr>
          <a:lstStyle/>
          <a:p>
            <a:pPr algn="l"/>
            <a:r>
              <a:rPr kumimoji="1" lang="en-US" altLang="ja-JP" sz="1600" dirty="0" err="1">
                <a:solidFill>
                  <a:srgbClr val="FF0000"/>
                </a:solidFill>
              </a:rPr>
              <a:t>port_a</a:t>
            </a:r>
            <a:r>
              <a:rPr kumimoji="1" lang="ja-JP" altLang="en-US" sz="1600" dirty="0">
                <a:solidFill>
                  <a:srgbClr val="FF0000"/>
                </a:solidFill>
              </a:rPr>
              <a:t>に接続されたコネクタから計算される比エンタルピーは</a:t>
            </a:r>
            <a:r>
              <a:rPr kumimoji="1" lang="en-US" altLang="ja-JP" sz="1600" dirty="0" err="1">
                <a:solidFill>
                  <a:srgbClr val="FF0000"/>
                </a:solidFill>
              </a:rPr>
              <a:t>port_b</a:t>
            </a:r>
            <a:r>
              <a:rPr kumimoji="1" lang="ja-JP" altLang="en-US" sz="1600" dirty="0">
                <a:solidFill>
                  <a:srgbClr val="FF0000"/>
                </a:solidFill>
              </a:rPr>
              <a:t>に代入し</a:t>
            </a:r>
            <a:endParaRPr kumimoji="1" lang="en-US" altLang="ja-JP" sz="1600" dirty="0">
              <a:solidFill>
                <a:srgbClr val="FF0000"/>
              </a:solidFill>
            </a:endParaRPr>
          </a:p>
          <a:p>
            <a:pPr algn="l"/>
            <a:r>
              <a:rPr lang="en-US" altLang="ja-JP" sz="1600" dirty="0" err="1">
                <a:solidFill>
                  <a:srgbClr val="FF0000"/>
                </a:solidFill>
              </a:rPr>
              <a:t>port_b</a:t>
            </a:r>
            <a:r>
              <a:rPr lang="ja-JP" altLang="en-US" sz="1600" dirty="0">
                <a:solidFill>
                  <a:srgbClr val="FF0000"/>
                </a:solidFill>
              </a:rPr>
              <a:t>は上記と逆となっています。</a:t>
            </a:r>
            <a:endParaRPr kumimoji="1" lang="en-US" altLang="ja-JP" sz="1600" dirty="0">
              <a:solidFill>
                <a:srgbClr val="FF0000"/>
              </a:solidFill>
            </a:endParaRPr>
          </a:p>
          <a:p>
            <a:pPr algn="l"/>
            <a:r>
              <a:rPr kumimoji="1" lang="ja-JP" altLang="en-US" sz="1600" dirty="0">
                <a:solidFill>
                  <a:srgbClr val="FF0000"/>
                </a:solidFill>
              </a:rPr>
              <a:t>このように実装することで条件分岐が無くなり計算が簡便になります。</a:t>
            </a:r>
            <a:endParaRPr kumimoji="1" lang="en-US" altLang="ja-JP" sz="1600" dirty="0">
              <a:solidFill>
                <a:srgbClr val="FF0000"/>
              </a:solidFill>
            </a:endParaRPr>
          </a:p>
          <a:p>
            <a:pPr algn="l"/>
            <a:r>
              <a:rPr kumimoji="1" lang="ja-JP" altLang="en-US" sz="1600" dirty="0">
                <a:solidFill>
                  <a:srgbClr val="FF0000"/>
                </a:solidFill>
              </a:rPr>
              <a:t>しかしこの実装にはいくつかの注意事項があります。</a:t>
            </a:r>
          </a:p>
        </p:txBody>
      </p:sp>
      <p:grpSp>
        <p:nvGrpSpPr>
          <p:cNvPr id="97" name="グループ化 96">
            <a:extLst>
              <a:ext uri="{FF2B5EF4-FFF2-40B4-BE49-F238E27FC236}">
                <a16:creationId xmlns:a16="http://schemas.microsoft.com/office/drawing/2014/main" id="{76E061EA-4249-4FE4-B9CE-C61C84D340BE}"/>
              </a:ext>
            </a:extLst>
          </p:cNvPr>
          <p:cNvGrpSpPr/>
          <p:nvPr/>
        </p:nvGrpSpPr>
        <p:grpSpPr>
          <a:xfrm>
            <a:off x="880673" y="2725679"/>
            <a:ext cx="416035" cy="942982"/>
            <a:chOff x="1575238" y="2226059"/>
            <a:chExt cx="416035" cy="942982"/>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6BA40E-9BCA-45B9-B58B-57BD1F9EF2F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98" name="テキスト ボックス 97">
                  <a:extLst>
                    <a:ext uri="{FF2B5EF4-FFF2-40B4-BE49-F238E27FC236}">
                      <a16:creationId xmlns:a16="http://schemas.microsoft.com/office/drawing/2014/main" id="{576BA40E-9BCA-45B9-B58B-57BD1F9EF2F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E1BCACDB-8220-4393-A0C0-92024965BEB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99" name="テキスト ボックス 98">
                  <a:extLst>
                    <a:ext uri="{FF2B5EF4-FFF2-40B4-BE49-F238E27FC236}">
                      <a16:creationId xmlns:a16="http://schemas.microsoft.com/office/drawing/2014/main" id="{E1BCACDB-8220-4393-A0C0-92024965BEB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144DCC7F-E2DD-4D93-8A07-0580A58A5FE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100" name="テキスト ボックス 99">
                  <a:extLst>
                    <a:ext uri="{FF2B5EF4-FFF2-40B4-BE49-F238E27FC236}">
                      <a16:creationId xmlns:a16="http://schemas.microsoft.com/office/drawing/2014/main" id="{144DCC7F-E2DD-4D93-8A07-0580A58A5FE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101" name="グループ化 100">
            <a:extLst>
              <a:ext uri="{FF2B5EF4-FFF2-40B4-BE49-F238E27FC236}">
                <a16:creationId xmlns:a16="http://schemas.microsoft.com/office/drawing/2014/main" id="{4D0C8164-E179-48D7-A836-F8CB0328EC43}"/>
              </a:ext>
            </a:extLst>
          </p:cNvPr>
          <p:cNvGrpSpPr/>
          <p:nvPr/>
        </p:nvGrpSpPr>
        <p:grpSpPr>
          <a:xfrm>
            <a:off x="2727118" y="2684483"/>
            <a:ext cx="416035" cy="942982"/>
            <a:chOff x="3081210" y="2226059"/>
            <a:chExt cx="416035" cy="942982"/>
          </a:xfrm>
        </p:grpSpPr>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55E414E-6E11-47DA-B94D-10790B0A3F5F}"/>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2" name="テキスト ボックス 101">
                  <a:extLst>
                    <a:ext uri="{FF2B5EF4-FFF2-40B4-BE49-F238E27FC236}">
                      <a16:creationId xmlns:a16="http://schemas.microsoft.com/office/drawing/2014/main" id="{B55E414E-6E11-47DA-B94D-10790B0A3F5F}"/>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45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BD0653C-5A14-4DD0-A526-D0F980C2614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103" name="テキスト ボックス 102">
                  <a:extLst>
                    <a:ext uri="{FF2B5EF4-FFF2-40B4-BE49-F238E27FC236}">
                      <a16:creationId xmlns:a16="http://schemas.microsoft.com/office/drawing/2014/main" id="{ABD0653C-5A14-4DD0-A526-D0F980C26146}"/>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28C35B6-13EB-4A56-9197-D3C1FB4E96C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4" name="テキスト ボックス 103">
                  <a:extLst>
                    <a:ext uri="{FF2B5EF4-FFF2-40B4-BE49-F238E27FC236}">
                      <a16:creationId xmlns:a16="http://schemas.microsoft.com/office/drawing/2014/main" id="{028C35B6-13EB-4A56-9197-D3C1FB4E96C2}"/>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77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DC2D799F-62BC-48A7-98C7-397474ADACF8}"/>
                  </a:ext>
                </a:extLst>
              </p:cNvPr>
              <p:cNvSpPr txBox="1"/>
              <p:nvPr/>
            </p:nvSpPr>
            <p:spPr>
              <a:xfrm>
                <a:off x="5181584" y="3258133"/>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𝐾</m:t>
                      </m:r>
                      <m:sSubSup>
                        <m:sSubSupPr>
                          <m:ctrlPr>
                            <a:rPr lang="en-US" altLang="ja-JP" sz="1800" b="0" i="1" smtClean="0">
                              <a:solidFill>
                                <a:srgbClr val="000000"/>
                              </a:solidFill>
                              <a:effectLst/>
                              <a:latin typeface="Cambria Math" panose="02040503050406030204" pitchFamily="18" charset="0"/>
                            </a:rPr>
                          </m:ctrlPr>
                        </m:sSubSup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up>
                          <m:r>
                            <a:rPr lang="en-US" altLang="ja-JP" sz="1800" b="0" i="1" smtClean="0">
                              <a:solidFill>
                                <a:srgbClr val="000000"/>
                              </a:solidFill>
                              <a:effectLst/>
                              <a:latin typeface="Cambria Math" panose="02040503050406030204" pitchFamily="18" charset="0"/>
                            </a:rPr>
                            <m:t>2</m:t>
                          </m:r>
                        </m:sup>
                      </m:sSubSup>
                    </m:oMath>
                  </m:oMathPara>
                </a14:m>
                <a:endParaRPr lang="ja-JP" altLang="en-US" dirty="0"/>
              </a:p>
            </p:txBody>
          </p:sp>
        </mc:Choice>
        <mc:Fallback xmlns="">
          <p:sp>
            <p:nvSpPr>
              <p:cNvPr id="105" name="テキスト ボックス 104">
                <a:extLst>
                  <a:ext uri="{FF2B5EF4-FFF2-40B4-BE49-F238E27FC236}">
                    <a16:creationId xmlns:a16="http://schemas.microsoft.com/office/drawing/2014/main" id="{DC2D799F-62BC-48A7-98C7-397474ADACF8}"/>
                  </a:ext>
                </a:extLst>
              </p:cNvPr>
              <p:cNvSpPr txBox="1">
                <a:spLocks noRot="1" noChangeAspect="1" noMove="1" noResize="1" noEditPoints="1" noAdjustHandles="1" noChangeArrowheads="1" noChangeShapeType="1" noTextEdit="1"/>
              </p:cNvSpPr>
              <p:nvPr/>
            </p:nvSpPr>
            <p:spPr>
              <a:xfrm>
                <a:off x="5181584" y="3258133"/>
                <a:ext cx="20637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9F0C7B01-A6B2-4660-814F-423788F6C6C5}"/>
                  </a:ext>
                </a:extLst>
              </p:cNvPr>
              <p:cNvSpPr txBox="1"/>
              <p:nvPr/>
            </p:nvSpPr>
            <p:spPr>
              <a:xfrm>
                <a:off x="5282549" y="4252831"/>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106" name="テキスト ボックス 105">
                <a:extLst>
                  <a:ext uri="{FF2B5EF4-FFF2-40B4-BE49-F238E27FC236}">
                    <a16:creationId xmlns:a16="http://schemas.microsoft.com/office/drawing/2014/main" id="{9F0C7B01-A6B2-4660-814F-423788F6C6C5}"/>
                  </a:ext>
                </a:extLst>
              </p:cNvPr>
              <p:cNvSpPr txBox="1">
                <a:spLocks noRot="1" noChangeAspect="1" noMove="1" noResize="1" noEditPoints="1" noAdjustHandles="1" noChangeArrowheads="1" noChangeShapeType="1" noTextEdit="1"/>
              </p:cNvSpPr>
              <p:nvPr/>
            </p:nvSpPr>
            <p:spPr>
              <a:xfrm>
                <a:off x="5282549" y="4252831"/>
                <a:ext cx="2266332" cy="646331"/>
              </a:xfrm>
              <a:prstGeom prst="rect">
                <a:avLst/>
              </a:prstGeom>
              <a:blipFill>
                <a:blip r:embed="rId11"/>
                <a:stretch>
                  <a:fillRect/>
                </a:stretch>
              </a:blipFill>
            </p:spPr>
            <p:txBody>
              <a:bodyPr/>
              <a:lstStyle/>
              <a:p>
                <a:r>
                  <a:rPr lang="ja-JP" altLang="en-US">
                    <a:noFill/>
                  </a:rPr>
                  <a:t> </a:t>
                </a:r>
              </a:p>
            </p:txBody>
          </p:sp>
        </mc:Fallback>
      </mc:AlternateContent>
      <p:sp>
        <p:nvSpPr>
          <p:cNvPr id="107" name="テキスト ボックス 106">
            <a:extLst>
              <a:ext uri="{FF2B5EF4-FFF2-40B4-BE49-F238E27FC236}">
                <a16:creationId xmlns:a16="http://schemas.microsoft.com/office/drawing/2014/main" id="{E6F716BD-A3C3-4BEC-B27B-E177E7D54EE1}"/>
              </a:ext>
            </a:extLst>
          </p:cNvPr>
          <p:cNvSpPr txBox="1"/>
          <p:nvPr/>
        </p:nvSpPr>
        <p:spPr>
          <a:xfrm>
            <a:off x="7280894" y="3311817"/>
            <a:ext cx="3562194" cy="307777"/>
          </a:xfrm>
          <a:prstGeom prst="rect">
            <a:avLst/>
          </a:prstGeom>
          <a:noFill/>
        </p:spPr>
        <p:txBody>
          <a:bodyPr wrap="none" rtlCol="0">
            <a:spAutoFit/>
          </a:bodyPr>
          <a:lstStyle/>
          <a:p>
            <a:pPr algn="l"/>
            <a:r>
              <a:rPr kumimoji="1" lang="en-US" altLang="ja-JP" sz="1400" dirty="0"/>
              <a:t>(</a:t>
            </a:r>
            <a:r>
              <a:rPr kumimoji="1" lang="ja-JP" altLang="en-US" sz="1400" dirty="0"/>
              <a:t>パラメータ </a:t>
            </a:r>
            <a:r>
              <a:rPr kumimoji="1" lang="en-US" altLang="ja-JP" sz="1400" dirty="0"/>
              <a:t>K : </a:t>
            </a:r>
            <a:r>
              <a:rPr lang="en-US" altLang="ja-JP" sz="1400" dirty="0"/>
              <a:t>pressure</a:t>
            </a:r>
            <a:r>
              <a:rPr lang="ja-JP" altLang="en-US" sz="1400" dirty="0"/>
              <a:t> </a:t>
            </a:r>
            <a:r>
              <a:rPr lang="en-US" altLang="ja-JP" sz="1400" dirty="0"/>
              <a:t>drop</a:t>
            </a:r>
            <a:r>
              <a:rPr lang="ja-JP" altLang="en-US" sz="1400" dirty="0"/>
              <a:t> </a:t>
            </a:r>
            <a:r>
              <a:rPr lang="en-US" altLang="ja-JP" sz="1400" dirty="0" err="1"/>
              <a:t>coeficient</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59DCF360-B5F4-412F-BCF4-E0239BFC4BAE}"/>
                  </a:ext>
                </a:extLst>
              </p:cNvPr>
              <p:cNvSpPr txBox="1"/>
              <p:nvPr/>
            </p:nvSpPr>
            <p:spPr>
              <a:xfrm>
                <a:off x="7985641" y="4239913"/>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108" name="テキスト ボックス 107">
                <a:extLst>
                  <a:ext uri="{FF2B5EF4-FFF2-40B4-BE49-F238E27FC236}">
                    <a16:creationId xmlns:a16="http://schemas.microsoft.com/office/drawing/2014/main" id="{59DCF360-B5F4-412F-BCF4-E0239BFC4BAE}"/>
                  </a:ext>
                </a:extLst>
              </p:cNvPr>
              <p:cNvSpPr txBox="1">
                <a:spLocks noRot="1" noChangeAspect="1" noMove="1" noResize="1" noEditPoints="1" noAdjustHandles="1" noChangeArrowheads="1" noChangeShapeType="1" noTextEdit="1"/>
              </p:cNvSpPr>
              <p:nvPr/>
            </p:nvSpPr>
            <p:spPr>
              <a:xfrm>
                <a:off x="7985641" y="4239913"/>
                <a:ext cx="3576439" cy="64633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C562AB6-9387-48A1-8BC2-6CBDAC55518C}"/>
                  </a:ext>
                </a:extLst>
              </p:cNvPr>
              <p:cNvSpPr txBox="1"/>
              <p:nvPr/>
            </p:nvSpPr>
            <p:spPr>
              <a:xfrm>
                <a:off x="10692130" y="4409189"/>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109" name="テキスト ボックス 108">
                <a:extLst>
                  <a:ext uri="{FF2B5EF4-FFF2-40B4-BE49-F238E27FC236}">
                    <a16:creationId xmlns:a16="http://schemas.microsoft.com/office/drawing/2014/main" id="{BC562AB6-9387-48A1-8BC2-6CBDAC55518C}"/>
                  </a:ext>
                </a:extLst>
              </p:cNvPr>
              <p:cNvSpPr txBox="1">
                <a:spLocks noRot="1" noChangeAspect="1" noMove="1" noResize="1" noEditPoints="1" noAdjustHandles="1" noChangeArrowheads="1" noChangeShapeType="1" noTextEdit="1"/>
              </p:cNvSpPr>
              <p:nvPr/>
            </p:nvSpPr>
            <p:spPr>
              <a:xfrm>
                <a:off x="10692130" y="4409189"/>
                <a:ext cx="1041400" cy="307777"/>
              </a:xfrm>
              <a:prstGeom prst="rect">
                <a:avLst/>
              </a:prstGeom>
              <a:blipFill>
                <a:blip r:embed="rId13"/>
                <a:stretch>
                  <a:fillRect b="-5882"/>
                </a:stretch>
              </a:blipFill>
            </p:spPr>
            <p:txBody>
              <a:bodyPr/>
              <a:lstStyle/>
              <a:p>
                <a:r>
                  <a:rPr lang="ja-JP" altLang="en-US">
                    <a:noFill/>
                  </a:rPr>
                  <a:t> </a:t>
                </a:r>
              </a:p>
            </p:txBody>
          </p:sp>
        </mc:Fallback>
      </mc:AlternateContent>
      <p:pic>
        <p:nvPicPr>
          <p:cNvPr id="11" name="図 10">
            <a:extLst>
              <a:ext uri="{FF2B5EF4-FFF2-40B4-BE49-F238E27FC236}">
                <a16:creationId xmlns:a16="http://schemas.microsoft.com/office/drawing/2014/main" id="{E4EFF0AB-529C-4C62-B807-6310AB9ED4F1}"/>
              </a:ext>
            </a:extLst>
          </p:cNvPr>
          <p:cNvPicPr>
            <a:picLocks noChangeAspect="1"/>
          </p:cNvPicPr>
          <p:nvPr/>
        </p:nvPicPr>
        <p:blipFill>
          <a:blip r:embed="rId14"/>
          <a:stretch>
            <a:fillRect/>
          </a:stretch>
        </p:blipFill>
        <p:spPr>
          <a:xfrm>
            <a:off x="2925543" y="5088914"/>
            <a:ext cx="1192017" cy="658603"/>
          </a:xfrm>
          <a:prstGeom prst="rect">
            <a:avLst/>
          </a:prstGeom>
        </p:spPr>
      </p:pic>
      <p:sp>
        <p:nvSpPr>
          <p:cNvPr id="110" name="テキスト ボックス 109">
            <a:extLst>
              <a:ext uri="{FF2B5EF4-FFF2-40B4-BE49-F238E27FC236}">
                <a16:creationId xmlns:a16="http://schemas.microsoft.com/office/drawing/2014/main" id="{01CB650B-8C39-458D-983A-707EEC9FA723}"/>
              </a:ext>
            </a:extLst>
          </p:cNvPr>
          <p:cNvSpPr txBox="1"/>
          <p:nvPr/>
        </p:nvSpPr>
        <p:spPr>
          <a:xfrm>
            <a:off x="2114551" y="5620045"/>
            <a:ext cx="2799364" cy="523220"/>
          </a:xfrm>
          <a:prstGeom prst="rect">
            <a:avLst/>
          </a:prstGeom>
          <a:noFill/>
        </p:spPr>
        <p:txBody>
          <a:bodyPr wrap="square">
            <a:spAutoFit/>
          </a:bodyPr>
          <a:lstStyle/>
          <a:p>
            <a:pPr algn="l"/>
            <a:r>
              <a:rPr lang="en-US" altLang="ja-JP" sz="1400" b="1" i="0" dirty="0" err="1">
                <a:solidFill>
                  <a:srgbClr val="000000"/>
                </a:solidFill>
                <a:effectLst/>
                <a:latin typeface="MS UI Gothic" panose="020B0600070205080204" pitchFamily="50" charset="-128"/>
                <a:ea typeface="MS UI Gothic" panose="020B0600070205080204" pitchFamily="50" charset="-128"/>
              </a:rPr>
              <a:t>Modelica.Fluid.Pipes.StaticPipe</a:t>
            </a:r>
            <a:r>
              <a:rPr lang="ja-JP" altLang="en-US" sz="1400" b="1" i="0" dirty="0">
                <a:solidFill>
                  <a:srgbClr val="000000"/>
                </a:solidFill>
                <a:effectLst/>
                <a:latin typeface="MS UI Gothic" panose="020B0600070205080204" pitchFamily="50" charset="-128"/>
                <a:ea typeface="MS UI Gothic" panose="020B0600070205080204" pitchFamily="50" charset="-128"/>
              </a:rPr>
              <a:t>にも近い形の計算式が使用されています</a:t>
            </a:r>
            <a:endParaRPr lang="en-US" altLang="ja-JP" sz="1400" b="1" i="0" dirty="0">
              <a:solidFill>
                <a:srgbClr val="000000"/>
              </a:solidFill>
              <a:effectLst/>
              <a:latin typeface="MS UI Gothic" panose="020B0600070205080204" pitchFamily="50" charset="-128"/>
              <a:ea typeface="MS UI Gothic" panose="020B0600070205080204" pitchFamily="50" charset="-128"/>
            </a:endParaRPr>
          </a:p>
        </p:txBody>
      </p:sp>
      <p:sp>
        <p:nvSpPr>
          <p:cNvPr id="13" name="矢印: 右 12">
            <a:extLst>
              <a:ext uri="{FF2B5EF4-FFF2-40B4-BE49-F238E27FC236}">
                <a16:creationId xmlns:a16="http://schemas.microsoft.com/office/drawing/2014/main" id="{305F43E6-1080-4CB9-A980-451439DC7A9B}"/>
              </a:ext>
            </a:extLst>
          </p:cNvPr>
          <p:cNvSpPr/>
          <p:nvPr/>
        </p:nvSpPr>
        <p:spPr>
          <a:xfrm rot="20000184">
            <a:off x="4069322" y="4975179"/>
            <a:ext cx="539750" cy="207623"/>
          </a:xfrm>
          <a:prstGeom prst="rightArrow">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03E00036-5772-4047-8E33-A2C5A787067A}"/>
              </a:ext>
            </a:extLst>
          </p:cNvPr>
          <p:cNvSpPr txBox="1"/>
          <p:nvPr/>
        </p:nvSpPr>
        <p:spPr>
          <a:xfrm>
            <a:off x="1334637" y="3725508"/>
            <a:ext cx="1253869" cy="338554"/>
          </a:xfrm>
          <a:prstGeom prst="rect">
            <a:avLst/>
          </a:prstGeom>
          <a:noFill/>
        </p:spPr>
        <p:txBody>
          <a:bodyPr wrap="none" rtlCol="0">
            <a:spAutoFit/>
          </a:bodyPr>
          <a:lstStyle/>
          <a:p>
            <a:pPr algn="l"/>
            <a:r>
              <a:rPr lang="en-US" altLang="ja-JP" sz="1600" dirty="0" err="1"/>
              <a:t>SimpleP</a:t>
            </a:r>
            <a:r>
              <a:rPr kumimoji="1" lang="en-US" altLang="ja-JP" sz="1600" dirty="0" err="1"/>
              <a:t>ipe</a:t>
            </a:r>
            <a:endParaRPr kumimoji="1" lang="ja-JP" altLang="en-US" sz="1600" dirty="0"/>
          </a:p>
        </p:txBody>
      </p:sp>
    </p:spTree>
    <p:extLst>
      <p:ext uri="{BB962C8B-B14F-4D97-AF65-F5344CB8AC3E}">
        <p14:creationId xmlns:p14="http://schemas.microsoft.com/office/powerpoint/2010/main" val="229425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E7D12F06-2EBF-4797-BB95-E8EEF474D620}"/>
              </a:ext>
            </a:extLst>
          </p:cNvPr>
          <p:cNvPicPr>
            <a:picLocks noChangeAspect="1"/>
          </p:cNvPicPr>
          <p:nvPr/>
        </p:nvPicPr>
        <p:blipFill>
          <a:blip r:embed="rId2"/>
          <a:stretch>
            <a:fillRect/>
          </a:stretch>
        </p:blipFill>
        <p:spPr>
          <a:xfrm>
            <a:off x="1290306" y="2473894"/>
            <a:ext cx="1243490" cy="846895"/>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90" name="テキスト ボックス 89">
            <a:extLst>
              <a:ext uri="{FF2B5EF4-FFF2-40B4-BE49-F238E27FC236}">
                <a16:creationId xmlns:a16="http://schemas.microsoft.com/office/drawing/2014/main" id="{1BCB7A83-A056-41AE-8312-DFD5775F089E}"/>
              </a:ext>
            </a:extLst>
          </p:cNvPr>
          <p:cNvSpPr txBox="1"/>
          <p:nvPr/>
        </p:nvSpPr>
        <p:spPr>
          <a:xfrm>
            <a:off x="590518" y="2569282"/>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91" name="テキスト ボックス 90">
            <a:extLst>
              <a:ext uri="{FF2B5EF4-FFF2-40B4-BE49-F238E27FC236}">
                <a16:creationId xmlns:a16="http://schemas.microsoft.com/office/drawing/2014/main" id="{7484BCC0-0296-433D-B4A7-3897B3A939A8}"/>
              </a:ext>
            </a:extLst>
          </p:cNvPr>
          <p:cNvSpPr txBox="1"/>
          <p:nvPr/>
        </p:nvSpPr>
        <p:spPr>
          <a:xfrm>
            <a:off x="2448445" y="2553893"/>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93" name="テキスト ボックス 92">
            <a:extLst>
              <a:ext uri="{FF2B5EF4-FFF2-40B4-BE49-F238E27FC236}">
                <a16:creationId xmlns:a16="http://schemas.microsoft.com/office/drawing/2014/main" id="{F28A08B6-7FB9-4DD2-A9AB-780C9850CE82}"/>
              </a:ext>
            </a:extLst>
          </p:cNvPr>
          <p:cNvSpPr txBox="1"/>
          <p:nvPr/>
        </p:nvSpPr>
        <p:spPr>
          <a:xfrm>
            <a:off x="4575913" y="2945455"/>
            <a:ext cx="3467616" cy="338554"/>
          </a:xfrm>
          <a:prstGeom prst="rect">
            <a:avLst/>
          </a:prstGeom>
          <a:noFill/>
        </p:spPr>
        <p:txBody>
          <a:bodyPr wrap="none" rtlCol="0">
            <a:spAutoFit/>
          </a:bodyPr>
          <a:lstStyle/>
          <a:p>
            <a:pPr algn="l"/>
            <a:r>
              <a:rPr kumimoji="1" lang="ja-JP" altLang="en-US" sz="1600" u="sng" dirty="0"/>
              <a:t>エネルギー保存則に対応する計算式</a:t>
            </a:r>
          </a:p>
        </p:txBody>
      </p:sp>
      <p:sp>
        <p:nvSpPr>
          <p:cNvPr id="94" name="テキスト ボックス 93">
            <a:extLst>
              <a:ext uri="{FF2B5EF4-FFF2-40B4-BE49-F238E27FC236}">
                <a16:creationId xmlns:a16="http://schemas.microsoft.com/office/drawing/2014/main" id="{ACA1D2A8-A311-40B9-8213-09C11513248A}"/>
              </a:ext>
            </a:extLst>
          </p:cNvPr>
          <p:cNvSpPr txBox="1"/>
          <p:nvPr/>
        </p:nvSpPr>
        <p:spPr>
          <a:xfrm>
            <a:off x="4078592" y="2407315"/>
            <a:ext cx="1163860" cy="369332"/>
          </a:xfrm>
          <a:prstGeom prst="rect">
            <a:avLst/>
          </a:prstGeom>
          <a:noFill/>
        </p:spPr>
        <p:txBody>
          <a:bodyPr wrap="square">
            <a:spAutoFit/>
          </a:bodyPr>
          <a:lstStyle/>
          <a:p>
            <a:pPr algn="l"/>
            <a:r>
              <a:rPr kumimoji="1" lang="ja-JP" altLang="en-US" sz="1800" u="sng" dirty="0"/>
              <a:t>実装式</a:t>
            </a:r>
          </a:p>
        </p:txBody>
      </p:sp>
      <p:sp>
        <p:nvSpPr>
          <p:cNvPr id="95" name="四角形: 角を丸くする 94">
            <a:extLst>
              <a:ext uri="{FF2B5EF4-FFF2-40B4-BE49-F238E27FC236}">
                <a16:creationId xmlns:a16="http://schemas.microsoft.com/office/drawing/2014/main" id="{335539CE-8968-4654-B7D4-93665B232E0C}"/>
              </a:ext>
            </a:extLst>
          </p:cNvPr>
          <p:cNvSpPr/>
          <p:nvPr/>
        </p:nvSpPr>
        <p:spPr>
          <a:xfrm>
            <a:off x="4486137" y="2858879"/>
            <a:ext cx="7191616" cy="1238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7" name="グループ化 96">
            <a:extLst>
              <a:ext uri="{FF2B5EF4-FFF2-40B4-BE49-F238E27FC236}">
                <a16:creationId xmlns:a16="http://schemas.microsoft.com/office/drawing/2014/main" id="{76E061EA-4249-4FE4-B9CE-C61C84D340BE}"/>
              </a:ext>
            </a:extLst>
          </p:cNvPr>
          <p:cNvGrpSpPr/>
          <p:nvPr/>
        </p:nvGrpSpPr>
        <p:grpSpPr>
          <a:xfrm>
            <a:off x="836342" y="2900075"/>
            <a:ext cx="416035" cy="942982"/>
            <a:chOff x="1575238" y="2226059"/>
            <a:chExt cx="416035" cy="942982"/>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6BA40E-9BCA-45B9-B58B-57BD1F9EF2F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98" name="テキスト ボックス 97">
                  <a:extLst>
                    <a:ext uri="{FF2B5EF4-FFF2-40B4-BE49-F238E27FC236}">
                      <a16:creationId xmlns:a16="http://schemas.microsoft.com/office/drawing/2014/main" id="{576BA40E-9BCA-45B9-B58B-57BD1F9EF2F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E1BCACDB-8220-4393-A0C0-92024965BEB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99" name="テキスト ボックス 98">
                  <a:extLst>
                    <a:ext uri="{FF2B5EF4-FFF2-40B4-BE49-F238E27FC236}">
                      <a16:creationId xmlns:a16="http://schemas.microsoft.com/office/drawing/2014/main" id="{E1BCACDB-8220-4393-A0C0-92024965BEB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144DCC7F-E2DD-4D93-8A07-0580A58A5FE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100" name="テキスト ボックス 99">
                  <a:extLst>
                    <a:ext uri="{FF2B5EF4-FFF2-40B4-BE49-F238E27FC236}">
                      <a16:creationId xmlns:a16="http://schemas.microsoft.com/office/drawing/2014/main" id="{144DCC7F-E2DD-4D93-8A07-0580A58A5FE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101" name="グループ化 100">
            <a:extLst>
              <a:ext uri="{FF2B5EF4-FFF2-40B4-BE49-F238E27FC236}">
                <a16:creationId xmlns:a16="http://schemas.microsoft.com/office/drawing/2014/main" id="{4D0C8164-E179-48D7-A836-F8CB0328EC43}"/>
              </a:ext>
            </a:extLst>
          </p:cNvPr>
          <p:cNvGrpSpPr/>
          <p:nvPr/>
        </p:nvGrpSpPr>
        <p:grpSpPr>
          <a:xfrm>
            <a:off x="2682787" y="2858879"/>
            <a:ext cx="416035" cy="942982"/>
            <a:chOff x="3081210" y="2226059"/>
            <a:chExt cx="416035" cy="942982"/>
          </a:xfrm>
        </p:grpSpPr>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55E414E-6E11-47DA-B94D-10790B0A3F5F}"/>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2" name="テキスト ボックス 101">
                  <a:extLst>
                    <a:ext uri="{FF2B5EF4-FFF2-40B4-BE49-F238E27FC236}">
                      <a16:creationId xmlns:a16="http://schemas.microsoft.com/office/drawing/2014/main" id="{B55E414E-6E11-47DA-B94D-10790B0A3F5F}"/>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45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BD0653C-5A14-4DD0-A526-D0F980C2614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103" name="テキスト ボックス 102">
                  <a:extLst>
                    <a:ext uri="{FF2B5EF4-FFF2-40B4-BE49-F238E27FC236}">
                      <a16:creationId xmlns:a16="http://schemas.microsoft.com/office/drawing/2014/main" id="{ABD0653C-5A14-4DD0-A526-D0F980C26146}"/>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28C35B6-13EB-4A56-9197-D3C1FB4E96C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4" name="テキスト ボックス 103">
                  <a:extLst>
                    <a:ext uri="{FF2B5EF4-FFF2-40B4-BE49-F238E27FC236}">
                      <a16:creationId xmlns:a16="http://schemas.microsoft.com/office/drawing/2014/main" id="{028C35B6-13EB-4A56-9197-D3C1FB4E96C2}"/>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77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9F0C7B01-A6B2-4660-814F-423788F6C6C5}"/>
                  </a:ext>
                </a:extLst>
              </p:cNvPr>
              <p:cNvSpPr txBox="1"/>
              <p:nvPr/>
            </p:nvSpPr>
            <p:spPr>
              <a:xfrm>
                <a:off x="5085818" y="3367766"/>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106" name="テキスト ボックス 105">
                <a:extLst>
                  <a:ext uri="{FF2B5EF4-FFF2-40B4-BE49-F238E27FC236}">
                    <a16:creationId xmlns:a16="http://schemas.microsoft.com/office/drawing/2014/main" id="{9F0C7B01-A6B2-4660-814F-423788F6C6C5}"/>
                  </a:ext>
                </a:extLst>
              </p:cNvPr>
              <p:cNvSpPr txBox="1">
                <a:spLocks noRot="1" noChangeAspect="1" noMove="1" noResize="1" noEditPoints="1" noAdjustHandles="1" noChangeArrowheads="1" noChangeShapeType="1" noTextEdit="1"/>
              </p:cNvSpPr>
              <p:nvPr/>
            </p:nvSpPr>
            <p:spPr>
              <a:xfrm>
                <a:off x="5085818" y="3367766"/>
                <a:ext cx="2266332"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59DCF360-B5F4-412F-BCF4-E0239BFC4BAE}"/>
                  </a:ext>
                </a:extLst>
              </p:cNvPr>
              <p:cNvSpPr txBox="1"/>
              <p:nvPr/>
            </p:nvSpPr>
            <p:spPr>
              <a:xfrm>
                <a:off x="7788910" y="3354848"/>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108" name="テキスト ボックス 107">
                <a:extLst>
                  <a:ext uri="{FF2B5EF4-FFF2-40B4-BE49-F238E27FC236}">
                    <a16:creationId xmlns:a16="http://schemas.microsoft.com/office/drawing/2014/main" id="{59DCF360-B5F4-412F-BCF4-E0239BFC4BAE}"/>
                  </a:ext>
                </a:extLst>
              </p:cNvPr>
              <p:cNvSpPr txBox="1">
                <a:spLocks noRot="1" noChangeAspect="1" noMove="1" noResize="1" noEditPoints="1" noAdjustHandles="1" noChangeArrowheads="1" noChangeShapeType="1" noTextEdit="1"/>
              </p:cNvSpPr>
              <p:nvPr/>
            </p:nvSpPr>
            <p:spPr>
              <a:xfrm>
                <a:off x="7788910" y="3354848"/>
                <a:ext cx="3576439" cy="6463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C562AB6-9387-48A1-8BC2-6CBDAC55518C}"/>
                  </a:ext>
                </a:extLst>
              </p:cNvPr>
              <p:cNvSpPr txBox="1"/>
              <p:nvPr/>
            </p:nvSpPr>
            <p:spPr>
              <a:xfrm>
                <a:off x="10495399" y="3524124"/>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109" name="テキスト ボックス 108">
                <a:extLst>
                  <a:ext uri="{FF2B5EF4-FFF2-40B4-BE49-F238E27FC236}">
                    <a16:creationId xmlns:a16="http://schemas.microsoft.com/office/drawing/2014/main" id="{BC562AB6-9387-48A1-8BC2-6CBDAC55518C}"/>
                  </a:ext>
                </a:extLst>
              </p:cNvPr>
              <p:cNvSpPr txBox="1">
                <a:spLocks noRot="1" noChangeAspect="1" noMove="1" noResize="1" noEditPoints="1" noAdjustHandles="1" noChangeArrowheads="1" noChangeShapeType="1" noTextEdit="1"/>
              </p:cNvSpPr>
              <p:nvPr/>
            </p:nvSpPr>
            <p:spPr>
              <a:xfrm>
                <a:off x="10495399" y="3524124"/>
                <a:ext cx="1041400" cy="307777"/>
              </a:xfrm>
              <a:prstGeom prst="rect">
                <a:avLst/>
              </a:prstGeom>
              <a:blipFill>
                <a:blip r:embed="rId12"/>
                <a:stretch>
                  <a:fillRect b="-5882"/>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03E00036-5772-4047-8E33-A2C5A787067A}"/>
              </a:ext>
            </a:extLst>
          </p:cNvPr>
          <p:cNvSpPr txBox="1"/>
          <p:nvPr/>
        </p:nvSpPr>
        <p:spPr>
          <a:xfrm>
            <a:off x="1290306" y="3899904"/>
            <a:ext cx="1253869" cy="338554"/>
          </a:xfrm>
          <a:prstGeom prst="rect">
            <a:avLst/>
          </a:prstGeom>
          <a:noFill/>
        </p:spPr>
        <p:txBody>
          <a:bodyPr wrap="none" rtlCol="0">
            <a:spAutoFit/>
          </a:bodyPr>
          <a:lstStyle/>
          <a:p>
            <a:pPr algn="l"/>
            <a:r>
              <a:rPr lang="en-US" altLang="ja-JP" sz="1600" dirty="0" err="1"/>
              <a:t>SimpleP</a:t>
            </a:r>
            <a:r>
              <a:rPr kumimoji="1" lang="en-US" altLang="ja-JP" sz="1600" dirty="0" err="1"/>
              <a:t>ipe</a:t>
            </a:r>
            <a:endParaRPr kumimoji="1" lang="ja-JP" altLang="en-US" sz="1600" dirty="0"/>
          </a:p>
        </p:txBody>
      </p:sp>
      <p:sp>
        <p:nvSpPr>
          <p:cNvPr id="32" name="テキスト ボックス 31">
            <a:extLst>
              <a:ext uri="{FF2B5EF4-FFF2-40B4-BE49-F238E27FC236}">
                <a16:creationId xmlns:a16="http://schemas.microsoft.com/office/drawing/2014/main" id="{123944E4-FB37-43B4-81D1-EC090ED775FB}"/>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Exercise2</a:t>
            </a:r>
            <a:endParaRPr kumimoji="1" lang="ja-JP" altLang="en-US" sz="1600" u="sng" dirty="0"/>
          </a:p>
        </p:txBody>
      </p:sp>
      <p:sp>
        <p:nvSpPr>
          <p:cNvPr id="33" name="正方形/長方形 32">
            <a:extLst>
              <a:ext uri="{FF2B5EF4-FFF2-40B4-BE49-F238E27FC236}">
                <a16:creationId xmlns:a16="http://schemas.microsoft.com/office/drawing/2014/main" id="{802F8D2B-76FC-44C2-B52A-5C63B1AABD5C}"/>
              </a:ext>
            </a:extLst>
          </p:cNvPr>
          <p:cNvSpPr/>
          <p:nvPr/>
        </p:nvSpPr>
        <p:spPr>
          <a:xfrm>
            <a:off x="514247" y="1094690"/>
            <a:ext cx="11163506" cy="1015663"/>
          </a:xfrm>
          <a:prstGeom prst="rect">
            <a:avLst/>
          </a:prstGeom>
        </p:spPr>
        <p:txBody>
          <a:bodyPr wrap="square">
            <a:spAutoFit/>
          </a:bodyPr>
          <a:lstStyle/>
          <a:p>
            <a:r>
              <a:rPr lang="en-US" altLang="ja-JP" sz="2000" dirty="0" err="1"/>
              <a:t>StreamConnectors.Components.Pipe</a:t>
            </a:r>
            <a:r>
              <a:rPr lang="ja-JP" altLang="en-US" sz="2000" dirty="0"/>
              <a:t>クラスのエンタルピーの保存式に関する式を</a:t>
            </a:r>
            <a:endParaRPr lang="en-US" altLang="ja-JP" sz="2000" dirty="0"/>
          </a:p>
          <a:p>
            <a:r>
              <a:rPr lang="ja-JP" altLang="en-US" sz="2000" dirty="0"/>
              <a:t>以下の実装式のように修正して</a:t>
            </a:r>
            <a:r>
              <a:rPr lang="en-US" altLang="ja-JP" sz="2000" dirty="0" err="1"/>
              <a:t>SimplePipe</a:t>
            </a:r>
            <a:r>
              <a:rPr lang="ja-JP" altLang="en-US" sz="2000" dirty="0"/>
              <a:t>クラスを作成してください。</a:t>
            </a:r>
            <a:endParaRPr lang="en-US" altLang="ja-JP" sz="2000" dirty="0"/>
          </a:p>
          <a:p>
            <a:r>
              <a:rPr lang="ja-JP" altLang="en-US" sz="2000" dirty="0"/>
              <a:t>またアイコンの色を変更してください。</a:t>
            </a:r>
            <a:endParaRPr lang="en-US" altLang="ja-JP" sz="2000" dirty="0"/>
          </a:p>
        </p:txBody>
      </p:sp>
    </p:spTree>
    <p:extLst>
      <p:ext uri="{BB962C8B-B14F-4D97-AF65-F5344CB8AC3E}">
        <p14:creationId xmlns:p14="http://schemas.microsoft.com/office/powerpoint/2010/main" val="8407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32" name="テキスト ボックス 31">
            <a:extLst>
              <a:ext uri="{FF2B5EF4-FFF2-40B4-BE49-F238E27FC236}">
                <a16:creationId xmlns:a16="http://schemas.microsoft.com/office/drawing/2014/main" id="{123944E4-FB37-43B4-81D1-EC090ED775FB}"/>
              </a:ext>
            </a:extLst>
          </p:cNvPr>
          <p:cNvSpPr txBox="1"/>
          <p:nvPr/>
        </p:nvSpPr>
        <p:spPr>
          <a:xfrm>
            <a:off x="223858" y="797728"/>
            <a:ext cx="708848" cy="338554"/>
          </a:xfrm>
          <a:prstGeom prst="rect">
            <a:avLst/>
          </a:prstGeom>
          <a:noFill/>
        </p:spPr>
        <p:txBody>
          <a:bodyPr wrap="none" rtlCol="0">
            <a:spAutoFit/>
          </a:bodyPr>
          <a:lstStyle/>
          <a:p>
            <a:pPr algn="l"/>
            <a:r>
              <a:rPr lang="ja-JP" altLang="en-US" sz="1600" u="sng" dirty="0"/>
              <a:t>解答</a:t>
            </a:r>
            <a:r>
              <a:rPr lang="en-US" altLang="ja-JP" sz="1600" u="sng" dirty="0"/>
              <a:t>2</a:t>
            </a:r>
            <a:endParaRPr kumimoji="1" lang="ja-JP" altLang="en-US" sz="1600" u="sng" dirty="0"/>
          </a:p>
        </p:txBody>
      </p:sp>
      <p:pic>
        <p:nvPicPr>
          <p:cNvPr id="6" name="図 5">
            <a:extLst>
              <a:ext uri="{FF2B5EF4-FFF2-40B4-BE49-F238E27FC236}">
                <a16:creationId xmlns:a16="http://schemas.microsoft.com/office/drawing/2014/main" id="{3EF8879D-1722-4583-BA7D-9C7DA185EDE4}"/>
              </a:ext>
            </a:extLst>
          </p:cNvPr>
          <p:cNvPicPr>
            <a:picLocks noChangeAspect="1"/>
          </p:cNvPicPr>
          <p:nvPr/>
        </p:nvPicPr>
        <p:blipFill rotWithShape="1">
          <a:blip r:embed="rId2"/>
          <a:srcRect l="378" t="675" r="-899" b="-675"/>
          <a:stretch/>
        </p:blipFill>
        <p:spPr>
          <a:xfrm>
            <a:off x="641600" y="1313440"/>
            <a:ext cx="10188000" cy="4104000"/>
          </a:xfrm>
          <a:prstGeom prst="rect">
            <a:avLst/>
          </a:prstGeom>
          <a:effectLst>
            <a:outerShdw blurRad="50800" dist="38100" dir="5400000" algn="t" rotWithShape="0">
              <a:prstClr val="black">
                <a:alpha val="40000"/>
              </a:prstClr>
            </a:outerShdw>
          </a:effectLst>
        </p:spPr>
      </p:pic>
      <p:sp>
        <p:nvSpPr>
          <p:cNvPr id="4" name="四角形: 角を丸くする 3">
            <a:extLst>
              <a:ext uri="{FF2B5EF4-FFF2-40B4-BE49-F238E27FC236}">
                <a16:creationId xmlns:a16="http://schemas.microsoft.com/office/drawing/2014/main" id="{BA73ACD9-BF84-4A70-8435-8BD059168921}"/>
              </a:ext>
            </a:extLst>
          </p:cNvPr>
          <p:cNvSpPr/>
          <p:nvPr/>
        </p:nvSpPr>
        <p:spPr>
          <a:xfrm>
            <a:off x="727544" y="4516341"/>
            <a:ext cx="4313583" cy="429370"/>
          </a:xfrm>
          <a:prstGeom prst="roundRect">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144DFB55-5F00-4512-8411-3AE15C306244}"/>
              </a:ext>
            </a:extLst>
          </p:cNvPr>
          <p:cNvSpPr/>
          <p:nvPr/>
        </p:nvSpPr>
        <p:spPr>
          <a:xfrm>
            <a:off x="727543" y="5009249"/>
            <a:ext cx="4313583" cy="262466"/>
          </a:xfrm>
          <a:prstGeom prst="roundRect">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D4AA833-B2D7-437A-A670-42A740F0A286}"/>
              </a:ext>
            </a:extLst>
          </p:cNvPr>
          <p:cNvSpPr txBox="1"/>
          <p:nvPr/>
        </p:nvSpPr>
        <p:spPr>
          <a:xfrm>
            <a:off x="5005348" y="4592526"/>
            <a:ext cx="2646878" cy="276999"/>
          </a:xfrm>
          <a:prstGeom prst="rect">
            <a:avLst/>
          </a:prstGeom>
          <a:noFill/>
        </p:spPr>
        <p:txBody>
          <a:bodyPr wrap="none" rtlCol="0">
            <a:spAutoFit/>
          </a:bodyPr>
          <a:lstStyle/>
          <a:p>
            <a:pPr algn="l"/>
            <a:r>
              <a:rPr kumimoji="1" lang="ja-JP" altLang="en-US" sz="1200" dirty="0">
                <a:solidFill>
                  <a:srgbClr val="FF0000"/>
                </a:solidFill>
              </a:rPr>
              <a:t>エネルギー保存則に対応する計算式</a:t>
            </a:r>
          </a:p>
        </p:txBody>
      </p:sp>
      <p:sp>
        <p:nvSpPr>
          <p:cNvPr id="9" name="テキスト ボックス 8">
            <a:extLst>
              <a:ext uri="{FF2B5EF4-FFF2-40B4-BE49-F238E27FC236}">
                <a16:creationId xmlns:a16="http://schemas.microsoft.com/office/drawing/2014/main" id="{A070F783-89E5-4BD9-A815-5C6E0EDC7EEF}"/>
              </a:ext>
            </a:extLst>
          </p:cNvPr>
          <p:cNvSpPr txBox="1"/>
          <p:nvPr/>
        </p:nvSpPr>
        <p:spPr>
          <a:xfrm>
            <a:off x="5005348" y="4994716"/>
            <a:ext cx="2185214" cy="276999"/>
          </a:xfrm>
          <a:prstGeom prst="rect">
            <a:avLst/>
          </a:prstGeom>
          <a:noFill/>
        </p:spPr>
        <p:txBody>
          <a:bodyPr wrap="none" rtlCol="0">
            <a:spAutoFit/>
          </a:bodyPr>
          <a:lstStyle/>
          <a:p>
            <a:pPr algn="l"/>
            <a:r>
              <a:rPr kumimoji="1" lang="ja-JP" altLang="en-US" sz="1200" dirty="0">
                <a:solidFill>
                  <a:srgbClr val="FF0000"/>
                </a:solidFill>
              </a:rPr>
              <a:t>アイコンの色については省略</a:t>
            </a:r>
          </a:p>
        </p:txBody>
      </p:sp>
    </p:spTree>
    <p:extLst>
      <p:ext uri="{BB962C8B-B14F-4D97-AF65-F5344CB8AC3E}">
        <p14:creationId xmlns:p14="http://schemas.microsoft.com/office/powerpoint/2010/main" val="1210423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220A4497-2C7D-47CB-99A7-C640168062C4}"/>
              </a:ext>
            </a:extLst>
          </p:cNvPr>
          <p:cNvPicPr>
            <a:picLocks noChangeAspect="1"/>
          </p:cNvPicPr>
          <p:nvPr/>
        </p:nvPicPr>
        <p:blipFill>
          <a:blip r:embed="rId2"/>
          <a:stretch>
            <a:fillRect/>
          </a:stretch>
        </p:blipFill>
        <p:spPr>
          <a:xfrm>
            <a:off x="1769994" y="1555083"/>
            <a:ext cx="6651904" cy="1029656"/>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10245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簡単な例</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400110"/>
          </a:xfrm>
          <a:prstGeom prst="rect">
            <a:avLst/>
          </a:prstGeom>
        </p:spPr>
        <p:txBody>
          <a:bodyPr wrap="square">
            <a:spAutoFit/>
          </a:bodyPr>
          <a:lstStyle/>
          <a:p>
            <a:r>
              <a:rPr lang="en-US" altLang="ja-JP" sz="2000" dirty="0" err="1"/>
              <a:t>inStream</a:t>
            </a:r>
            <a:r>
              <a:rPr lang="ja-JP" altLang="en-US" sz="2000" dirty="0"/>
              <a:t>オペレータを使用した場合の計算順序を確認しましょう。</a:t>
            </a:r>
            <a:endParaRPr kumimoji="1" lang="ja-JP" altLang="en-US" sz="2000" dirty="0"/>
          </a:p>
        </p:txBody>
      </p:sp>
      <p:sp>
        <p:nvSpPr>
          <p:cNvPr id="66" name="テキスト ボックス 65">
            <a:extLst>
              <a:ext uri="{FF2B5EF4-FFF2-40B4-BE49-F238E27FC236}">
                <a16:creationId xmlns:a16="http://schemas.microsoft.com/office/drawing/2014/main" id="{2E1FB937-10DE-4C93-95D9-A4E57CBB0C7E}"/>
              </a:ext>
            </a:extLst>
          </p:cNvPr>
          <p:cNvSpPr txBox="1"/>
          <p:nvPr/>
        </p:nvSpPr>
        <p:spPr>
          <a:xfrm>
            <a:off x="5516398" y="3696786"/>
            <a:ext cx="2547492" cy="307777"/>
          </a:xfrm>
          <a:prstGeom prst="rect">
            <a:avLst/>
          </a:prstGeom>
          <a:noFill/>
        </p:spPr>
        <p:txBody>
          <a:bodyPr wrap="none" rtlCol="0">
            <a:spAutoFit/>
          </a:bodyPr>
          <a:lstStyle/>
          <a:p>
            <a:pPr algn="l"/>
            <a:r>
              <a:rPr kumimoji="1" lang="en-US" altLang="ja-JP" sz="1400" u="sng" dirty="0" err="1"/>
              <a:t>inStream</a:t>
            </a:r>
            <a:r>
              <a:rPr kumimoji="1" lang="ja-JP" altLang="en-US" sz="1400" u="sng" dirty="0"/>
              <a:t>オペレータの定義式</a:t>
            </a:r>
          </a:p>
        </p:txBody>
      </p:sp>
      <p:sp>
        <p:nvSpPr>
          <p:cNvPr id="38" name="テキスト ボックス 37">
            <a:extLst>
              <a:ext uri="{FF2B5EF4-FFF2-40B4-BE49-F238E27FC236}">
                <a16:creationId xmlns:a16="http://schemas.microsoft.com/office/drawing/2014/main" id="{B3C2EC06-753F-4063-9D6B-20182CF19F90}"/>
              </a:ext>
            </a:extLst>
          </p:cNvPr>
          <p:cNvSpPr txBox="1"/>
          <p:nvPr/>
        </p:nvSpPr>
        <p:spPr>
          <a:xfrm>
            <a:off x="4687185" y="2509498"/>
            <a:ext cx="1055097" cy="276999"/>
          </a:xfrm>
          <a:prstGeom prst="rect">
            <a:avLst/>
          </a:prstGeom>
          <a:noFill/>
        </p:spPr>
        <p:txBody>
          <a:bodyPr wrap="none" rtlCol="0">
            <a:spAutoFit/>
          </a:bodyPr>
          <a:lstStyle/>
          <a:p>
            <a:pPr algn="l"/>
            <a:r>
              <a:rPr lang="en-US" altLang="ja-JP" sz="1200" dirty="0"/>
              <a:t>simpleP</a:t>
            </a:r>
            <a:r>
              <a:rPr kumimoji="1" lang="en-US" altLang="ja-JP" sz="1200" dirty="0"/>
              <a:t>ipe1</a:t>
            </a:r>
            <a:endParaRPr kumimoji="1" lang="ja-JP" altLang="en-US" sz="1200"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4012695" y="1759089"/>
            <a:ext cx="1051257" cy="440510"/>
          </a:xfrm>
          <a:prstGeom prst="rect">
            <a:avLst/>
          </a:prstGeom>
          <a:noFill/>
        </p:spPr>
        <p:txBody>
          <a:bodyPr wrap="none" rtlCol="0">
            <a:spAutoFit/>
          </a:bodyPr>
          <a:lstStyle/>
          <a:p>
            <a:pPr algn="l"/>
            <a:r>
              <a:rPr kumimoji="1" lang="en-US" altLang="ja-JP" sz="1400" b="1" dirty="0" err="1"/>
              <a:t>port_a</a:t>
            </a:r>
            <a:endParaRPr kumimoji="1" lang="en-US" altLang="ja-JP" sz="14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5563038" y="1729943"/>
            <a:ext cx="1060435" cy="440510"/>
          </a:xfrm>
          <a:prstGeom prst="rect">
            <a:avLst/>
          </a:prstGeom>
          <a:noFill/>
        </p:spPr>
        <p:txBody>
          <a:bodyPr wrap="none" rtlCol="0">
            <a:spAutoFit/>
          </a:bodyPr>
          <a:lstStyle/>
          <a:p>
            <a:pPr algn="l"/>
            <a:r>
              <a:rPr kumimoji="1" lang="en-US" altLang="ja-JP" sz="1400" b="1" dirty="0" err="1"/>
              <a:t>port_b</a:t>
            </a:r>
            <a:endParaRPr kumimoji="1" lang="ja-JP" altLang="en-US" sz="1400" b="1" dirty="0"/>
          </a:p>
        </p:txBody>
      </p:sp>
      <p:sp>
        <p:nvSpPr>
          <p:cNvPr id="82" name="矢印: 右 81">
            <a:extLst>
              <a:ext uri="{FF2B5EF4-FFF2-40B4-BE49-F238E27FC236}">
                <a16:creationId xmlns:a16="http://schemas.microsoft.com/office/drawing/2014/main" id="{FB9172F3-CD32-467A-A6A8-7C22F52394EB}"/>
              </a:ext>
            </a:extLst>
          </p:cNvPr>
          <p:cNvSpPr/>
          <p:nvPr/>
        </p:nvSpPr>
        <p:spPr>
          <a:xfrm>
            <a:off x="2805440" y="1759089"/>
            <a:ext cx="748964" cy="25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5F1F39BE-63C3-43C0-BFC6-464C4D6C16C5}"/>
              </a:ext>
            </a:extLst>
          </p:cNvPr>
          <p:cNvSpPr txBox="1"/>
          <p:nvPr/>
        </p:nvSpPr>
        <p:spPr>
          <a:xfrm>
            <a:off x="1795044" y="3696786"/>
            <a:ext cx="1661032" cy="338554"/>
          </a:xfrm>
          <a:prstGeom prst="rect">
            <a:avLst/>
          </a:prstGeom>
          <a:noFill/>
        </p:spPr>
        <p:txBody>
          <a:bodyPr wrap="none" rtlCol="0">
            <a:spAutoFit/>
          </a:bodyPr>
          <a:lstStyle/>
          <a:p>
            <a:pPr algn="l"/>
            <a:r>
              <a:rPr lang="en-US" altLang="ja-JP" sz="1600" u="sng" dirty="0"/>
              <a:t>h</a:t>
            </a:r>
            <a:r>
              <a:rPr lang="en-US" altLang="ja-JP" sz="1600" u="sng" baseline="-25000" dirty="0"/>
              <a:t>1a</a:t>
            </a:r>
            <a:r>
              <a:rPr kumimoji="1" lang="en-US" altLang="ja-JP" sz="1600" u="sng" dirty="0"/>
              <a:t>, h</a:t>
            </a:r>
            <a:r>
              <a:rPr kumimoji="1" lang="en-US" altLang="ja-JP" sz="1600" u="sng" baseline="-25000" dirty="0"/>
              <a:t>1b</a:t>
            </a:r>
            <a:r>
              <a:rPr kumimoji="1" lang="ja-JP" altLang="en-US" sz="1600" u="sng" dirty="0"/>
              <a:t>の計算式</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AD99C0B-002F-4F29-BB20-9891D7226CF9}"/>
                  </a:ext>
                </a:extLst>
              </p:cNvPr>
              <p:cNvSpPr txBox="1"/>
              <p:nvPr/>
            </p:nvSpPr>
            <p:spPr>
              <a:xfrm>
                <a:off x="2138747" y="4132077"/>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32" name="テキスト ボックス 31">
                <a:extLst>
                  <a:ext uri="{FF2B5EF4-FFF2-40B4-BE49-F238E27FC236}">
                    <a16:creationId xmlns:a16="http://schemas.microsoft.com/office/drawing/2014/main" id="{4AD99C0B-002F-4F29-BB20-9891D7226CF9}"/>
                  </a:ext>
                </a:extLst>
              </p:cNvPr>
              <p:cNvSpPr txBox="1">
                <a:spLocks noRot="1" noChangeAspect="1" noMove="1" noResize="1" noEditPoints="1" noAdjustHandles="1" noChangeArrowheads="1" noChangeShapeType="1" noTextEdit="1"/>
              </p:cNvSpPr>
              <p:nvPr/>
            </p:nvSpPr>
            <p:spPr>
              <a:xfrm>
                <a:off x="2138747" y="4132077"/>
                <a:ext cx="2266332" cy="646331"/>
              </a:xfrm>
              <a:prstGeom prst="rect">
                <a:avLst/>
              </a:prstGeom>
              <a:blipFill>
                <a:blip r:embed="rId3"/>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D6B59600-4110-48E6-84FB-9E5FAF619907}"/>
              </a:ext>
            </a:extLst>
          </p:cNvPr>
          <p:cNvGrpSpPr/>
          <p:nvPr/>
        </p:nvGrpSpPr>
        <p:grpSpPr>
          <a:xfrm>
            <a:off x="6478546" y="4127986"/>
            <a:ext cx="3747889" cy="646331"/>
            <a:chOff x="6891916" y="4295851"/>
            <a:chExt cx="3747889" cy="646331"/>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B7FA683C-8BB0-458D-BF5F-64AF820F225B}"/>
                    </a:ext>
                  </a:extLst>
                </p:cNvPr>
                <p:cNvSpPr txBox="1"/>
                <p:nvPr/>
              </p:nvSpPr>
              <p:spPr>
                <a:xfrm>
                  <a:off x="6891916" y="4295851"/>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33" name="テキスト ボックス 32">
                  <a:extLst>
                    <a:ext uri="{FF2B5EF4-FFF2-40B4-BE49-F238E27FC236}">
                      <a16:creationId xmlns:a16="http://schemas.microsoft.com/office/drawing/2014/main" id="{B7FA683C-8BB0-458D-BF5F-64AF820F225B}"/>
                    </a:ext>
                  </a:extLst>
                </p:cNvPr>
                <p:cNvSpPr txBox="1">
                  <a:spLocks noRot="1" noChangeAspect="1" noMove="1" noResize="1" noEditPoints="1" noAdjustHandles="1" noChangeArrowheads="1" noChangeShapeType="1" noTextEdit="1"/>
                </p:cNvSpPr>
                <p:nvPr/>
              </p:nvSpPr>
              <p:spPr>
                <a:xfrm>
                  <a:off x="6891916" y="4295851"/>
                  <a:ext cx="3576439"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797557F-B777-4347-AFB8-2B95B9947EE7}"/>
                    </a:ext>
                  </a:extLst>
                </p:cNvPr>
                <p:cNvSpPr txBox="1"/>
                <p:nvPr/>
              </p:nvSpPr>
              <p:spPr>
                <a:xfrm>
                  <a:off x="9598405" y="4465127"/>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34" name="テキスト ボックス 33">
                  <a:extLst>
                    <a:ext uri="{FF2B5EF4-FFF2-40B4-BE49-F238E27FC236}">
                      <a16:creationId xmlns:a16="http://schemas.microsoft.com/office/drawing/2014/main" id="{0797557F-B777-4347-AFB8-2B95B9947EE7}"/>
                    </a:ext>
                  </a:extLst>
                </p:cNvPr>
                <p:cNvSpPr txBox="1">
                  <a:spLocks noRot="1" noChangeAspect="1" noMove="1" noResize="1" noEditPoints="1" noAdjustHandles="1" noChangeArrowheads="1" noChangeShapeType="1" noTextEdit="1"/>
                </p:cNvSpPr>
                <p:nvPr/>
              </p:nvSpPr>
              <p:spPr>
                <a:xfrm>
                  <a:off x="9598405" y="4465127"/>
                  <a:ext cx="1041400" cy="307777"/>
                </a:xfrm>
                <a:prstGeom prst="rect">
                  <a:avLst/>
                </a:prstGeom>
                <a:blipFill>
                  <a:blip r:embed="rId5"/>
                  <a:stretch>
                    <a:fillRect b="-8000"/>
                  </a:stretch>
                </a:blipFill>
              </p:spPr>
              <p:txBody>
                <a:bodyPr/>
                <a:lstStyle/>
                <a:p>
                  <a:r>
                    <a:rPr lang="ja-JP" altLang="en-US">
                      <a:noFill/>
                    </a:rPr>
                    <a:t> </a:t>
                  </a:r>
                </a:p>
              </p:txBody>
            </p:sp>
          </mc:Fallback>
        </mc:AlternateContent>
      </p:grpSp>
      <p:grpSp>
        <p:nvGrpSpPr>
          <p:cNvPr id="77" name="グループ化 76">
            <a:extLst>
              <a:ext uri="{FF2B5EF4-FFF2-40B4-BE49-F238E27FC236}">
                <a16:creationId xmlns:a16="http://schemas.microsoft.com/office/drawing/2014/main" id="{42F2AEB0-401A-4BE2-8501-CFD7850DF31A}"/>
              </a:ext>
            </a:extLst>
          </p:cNvPr>
          <p:cNvGrpSpPr/>
          <p:nvPr/>
        </p:nvGrpSpPr>
        <p:grpSpPr>
          <a:xfrm>
            <a:off x="4017072" y="2156487"/>
            <a:ext cx="776014" cy="973780"/>
            <a:chOff x="4641706" y="3136423"/>
            <a:chExt cx="776014" cy="1218374"/>
          </a:xfrm>
        </p:grpSpPr>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93AF91E-006D-4C2A-87E6-9CD196E7CC37}"/>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78" name="テキスト ボックス 77">
                  <a:extLst>
                    <a:ext uri="{FF2B5EF4-FFF2-40B4-BE49-F238E27FC236}">
                      <a16:creationId xmlns:a16="http://schemas.microsoft.com/office/drawing/2014/main" id="{193AF91E-006D-4C2A-87E6-9CD196E7CC37}"/>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6"/>
                  <a:stretch>
                    <a:fillRect b="-24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CF9B62E-CCBD-47AA-840E-3B104AFDD57B}"/>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79" name="テキスト ボックス 78">
                  <a:extLst>
                    <a:ext uri="{FF2B5EF4-FFF2-40B4-BE49-F238E27FC236}">
                      <a16:creationId xmlns:a16="http://schemas.microsoft.com/office/drawing/2014/main" id="{DCF9B62E-CCBD-47AA-840E-3B104AFDD57B}"/>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7"/>
                  <a:stretch>
                    <a:fillRect b="-270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59C120F6-4E67-4BC5-BEC3-081AE282E9C1}"/>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80" name="テキスト ボックス 79">
                  <a:extLst>
                    <a:ext uri="{FF2B5EF4-FFF2-40B4-BE49-F238E27FC236}">
                      <a16:creationId xmlns:a16="http://schemas.microsoft.com/office/drawing/2014/main" id="{59C120F6-4E67-4BC5-BEC3-081AE282E9C1}"/>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8"/>
                  <a:stretch>
                    <a:fillRect b="-25000"/>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179807F8-A338-4AE2-9852-0717CC6F667B}"/>
              </a:ext>
            </a:extLst>
          </p:cNvPr>
          <p:cNvGrpSpPr/>
          <p:nvPr/>
        </p:nvGrpSpPr>
        <p:grpSpPr>
          <a:xfrm>
            <a:off x="5551996" y="2156486"/>
            <a:ext cx="776014" cy="1047925"/>
            <a:chOff x="8753473" y="3195590"/>
            <a:chExt cx="776014" cy="1311143"/>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743E3C0-B49A-4B4C-B119-65DF60601DE7}"/>
                    </a:ext>
                  </a:extLst>
                </p:cNvPr>
                <p:cNvSpPr txBox="1"/>
                <p:nvPr/>
              </p:nvSpPr>
              <p:spPr>
                <a:xfrm>
                  <a:off x="8842998" y="3620112"/>
                  <a:ext cx="59696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1</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6743E3C0-B49A-4B4C-B119-65DF60601DE7}"/>
                    </a:ext>
                  </a:extLst>
                </p:cNvPr>
                <p:cNvSpPr txBox="1">
                  <a:spLocks noRot="1" noChangeAspect="1" noMove="1" noResize="1" noEditPoints="1" noAdjustHandles="1" noChangeArrowheads="1" noChangeShapeType="1" noTextEdit="1"/>
                </p:cNvSpPr>
                <p:nvPr/>
              </p:nvSpPr>
              <p:spPr>
                <a:xfrm>
                  <a:off x="8842998" y="3620112"/>
                  <a:ext cx="596964" cy="46210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99CA30D8-778F-4858-81C1-E67754F62E4C}"/>
                    </a:ext>
                  </a:extLst>
                </p:cNvPr>
                <p:cNvSpPr txBox="1"/>
                <p:nvPr/>
              </p:nvSpPr>
              <p:spPr>
                <a:xfrm>
                  <a:off x="8753473" y="4044632"/>
                  <a:ext cx="77601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99CA30D8-778F-4858-81C1-E67754F62E4C}"/>
                    </a:ext>
                  </a:extLst>
                </p:cNvPr>
                <p:cNvSpPr txBox="1">
                  <a:spLocks noRot="1" noChangeAspect="1" noMove="1" noResize="1" noEditPoints="1" noAdjustHandles="1" noChangeArrowheads="1" noChangeShapeType="1" noTextEdit="1"/>
                </p:cNvSpPr>
                <p:nvPr/>
              </p:nvSpPr>
              <p:spPr>
                <a:xfrm>
                  <a:off x="8753473" y="4044632"/>
                  <a:ext cx="776014" cy="46210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EE95F6E2-4B44-4BE0-9643-0E8C5F5E88C5}"/>
                    </a:ext>
                  </a:extLst>
                </p:cNvPr>
                <p:cNvSpPr txBox="1"/>
                <p:nvPr/>
              </p:nvSpPr>
              <p:spPr>
                <a:xfrm>
                  <a:off x="8842998" y="3195590"/>
                  <a:ext cx="59696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1</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EE95F6E2-4B44-4BE0-9643-0E8C5F5E88C5}"/>
                    </a:ext>
                  </a:extLst>
                </p:cNvPr>
                <p:cNvSpPr txBox="1">
                  <a:spLocks noRot="1" noChangeAspect="1" noMove="1" noResize="1" noEditPoints="1" noAdjustHandles="1" noChangeArrowheads="1" noChangeShapeType="1" noTextEdit="1"/>
                </p:cNvSpPr>
                <p:nvPr/>
              </p:nvSpPr>
              <p:spPr>
                <a:xfrm>
                  <a:off x="8842998" y="3195590"/>
                  <a:ext cx="596964" cy="462101"/>
                </a:xfrm>
                <a:prstGeom prst="rect">
                  <a:avLst/>
                </a:prstGeom>
                <a:blipFill>
                  <a:blip r:embed="rId1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41140AD-BCEE-4625-9325-4C450A833AA1}"/>
                  </a:ext>
                </a:extLst>
              </p:cNvPr>
              <p:cNvSpPr txBox="1"/>
              <p:nvPr/>
            </p:nvSpPr>
            <p:spPr>
              <a:xfrm>
                <a:off x="1674594" y="2765042"/>
                <a:ext cx="113084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1</m:t>
                          </m:r>
                        </m:sub>
                      </m:sSub>
                      <m:r>
                        <a:rPr lang="en-US" altLang="ja-JP" sz="1600" b="0" i="1" smtClean="0">
                          <a:solidFill>
                            <a:srgbClr val="000000"/>
                          </a:solidFill>
                          <a:effectLst/>
                          <a:latin typeface="Cambria Math" panose="02040503050406030204" pitchFamily="18" charset="0"/>
                        </a:rPr>
                        <m:t>=1</m:t>
                      </m:r>
                    </m:oMath>
                  </m:oMathPara>
                </a14:m>
                <a:endParaRPr lang="ja-JP" altLang="en-US" sz="1600" dirty="0"/>
              </a:p>
            </p:txBody>
          </p:sp>
        </mc:Choice>
        <mc:Fallback xmlns="">
          <p:sp>
            <p:nvSpPr>
              <p:cNvPr id="87" name="テキスト ボックス 86">
                <a:extLst>
                  <a:ext uri="{FF2B5EF4-FFF2-40B4-BE49-F238E27FC236}">
                    <a16:creationId xmlns:a16="http://schemas.microsoft.com/office/drawing/2014/main" id="{741140AD-BCEE-4625-9325-4C450A833AA1}"/>
                  </a:ext>
                </a:extLst>
              </p:cNvPr>
              <p:cNvSpPr txBox="1">
                <a:spLocks noRot="1" noChangeAspect="1" noMove="1" noResize="1" noEditPoints="1" noAdjustHandles="1" noChangeArrowheads="1" noChangeShapeType="1" noTextEdit="1"/>
              </p:cNvSpPr>
              <p:nvPr/>
            </p:nvSpPr>
            <p:spPr>
              <a:xfrm>
                <a:off x="1674594" y="2765042"/>
                <a:ext cx="1130846"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C9BD37FB-37ED-4ED3-9CA2-AC0BE657FEE6}"/>
                  </a:ext>
                </a:extLst>
              </p:cNvPr>
              <p:cNvSpPr txBox="1"/>
              <p:nvPr/>
            </p:nvSpPr>
            <p:spPr>
              <a:xfrm>
                <a:off x="1642816" y="3121646"/>
                <a:ext cx="124113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𝑠</m:t>
                          </m:r>
                          <m:r>
                            <a:rPr lang="en-US" altLang="ja-JP" sz="1600" b="0" i="1" smtClean="0">
                              <a:solidFill>
                                <a:srgbClr val="000000"/>
                              </a:solidFill>
                              <a:latin typeface="Cambria Math" panose="02040503050406030204" pitchFamily="18" charset="0"/>
                            </a:rPr>
                            <m:t>1</m:t>
                          </m:r>
                        </m:sub>
                      </m:sSub>
                      <m:r>
                        <a:rPr lang="en-US" altLang="ja-JP" sz="1600" b="0" i="1" smtClean="0">
                          <a:solidFill>
                            <a:srgbClr val="000000"/>
                          </a:solidFill>
                          <a:latin typeface="Cambria Math" panose="02040503050406030204" pitchFamily="18" charset="0"/>
                        </a:rPr>
                        <m:t>=2</m:t>
                      </m:r>
                    </m:oMath>
                  </m:oMathPara>
                </a14:m>
                <a:endParaRPr lang="ja-JP" altLang="en-US" sz="1600" dirty="0"/>
              </a:p>
            </p:txBody>
          </p:sp>
        </mc:Choice>
        <mc:Fallback xmlns="">
          <p:sp>
            <p:nvSpPr>
              <p:cNvPr id="88" name="テキスト ボックス 87">
                <a:extLst>
                  <a:ext uri="{FF2B5EF4-FFF2-40B4-BE49-F238E27FC236}">
                    <a16:creationId xmlns:a16="http://schemas.microsoft.com/office/drawing/2014/main" id="{C9BD37FB-37ED-4ED3-9CA2-AC0BE657FEE6}"/>
                  </a:ext>
                </a:extLst>
              </p:cNvPr>
              <p:cNvSpPr txBox="1">
                <a:spLocks noRot="1" noChangeAspect="1" noMove="1" noResize="1" noEditPoints="1" noAdjustHandles="1" noChangeArrowheads="1" noChangeShapeType="1" noTextEdit="1"/>
              </p:cNvSpPr>
              <p:nvPr/>
            </p:nvSpPr>
            <p:spPr>
              <a:xfrm>
                <a:off x="1642816" y="3121646"/>
                <a:ext cx="124113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3ED5C298-92D5-407C-B561-8C2F3614D467}"/>
                  </a:ext>
                </a:extLst>
              </p:cNvPr>
              <p:cNvSpPr txBox="1"/>
              <p:nvPr/>
            </p:nvSpPr>
            <p:spPr>
              <a:xfrm>
                <a:off x="7498467" y="2790514"/>
                <a:ext cx="1130847" cy="338554"/>
              </a:xfrm>
              <a:prstGeom prst="rect">
                <a:avLst/>
              </a:prstGeom>
              <a:noFill/>
            </p:spPr>
            <p:txBody>
              <a:bodyPr wrap="square">
                <a:spAutoFit/>
              </a:bodyPr>
              <a:lstStyle/>
              <a:p>
                <a14:m>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2</m:t>
                        </m:r>
                      </m:sub>
                    </m:sSub>
                    <m:r>
                      <a:rPr lang="en-US" altLang="ja-JP" sz="1600" b="0" i="1" smtClean="0">
                        <a:solidFill>
                          <a:srgbClr val="000000"/>
                        </a:solidFill>
                        <a:effectLst/>
                        <a:latin typeface="Cambria Math" panose="02040503050406030204" pitchFamily="18" charset="0"/>
                      </a:rPr>
                      <m:t>=</m:t>
                    </m:r>
                  </m:oMath>
                </a14:m>
                <a:r>
                  <a:rPr lang="en-US" altLang="ja-JP" sz="1600" dirty="0"/>
                  <a:t>0</a:t>
                </a:r>
                <a:endParaRPr lang="ja-JP" altLang="en-US" sz="1600" dirty="0"/>
              </a:p>
            </p:txBody>
          </p:sp>
        </mc:Choice>
        <mc:Fallback xmlns="">
          <p:sp>
            <p:nvSpPr>
              <p:cNvPr id="89" name="テキスト ボックス 88">
                <a:extLst>
                  <a:ext uri="{FF2B5EF4-FFF2-40B4-BE49-F238E27FC236}">
                    <a16:creationId xmlns:a16="http://schemas.microsoft.com/office/drawing/2014/main" id="{3ED5C298-92D5-407C-B561-8C2F3614D467}"/>
                  </a:ext>
                </a:extLst>
              </p:cNvPr>
              <p:cNvSpPr txBox="1">
                <a:spLocks noRot="1" noChangeAspect="1" noMove="1" noResize="1" noEditPoints="1" noAdjustHandles="1" noChangeArrowheads="1" noChangeShapeType="1" noTextEdit="1"/>
              </p:cNvSpPr>
              <p:nvPr/>
            </p:nvSpPr>
            <p:spPr>
              <a:xfrm>
                <a:off x="7498467" y="2790514"/>
                <a:ext cx="1130847" cy="338554"/>
              </a:xfrm>
              <a:prstGeom prst="rect">
                <a:avLst/>
              </a:prstGeom>
              <a:blipFill>
                <a:blip r:embed="rId1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1E23821-C4F3-4CCD-8551-E21C98875BF0}"/>
                  </a:ext>
                </a:extLst>
              </p:cNvPr>
              <p:cNvSpPr txBox="1"/>
              <p:nvPr/>
            </p:nvSpPr>
            <p:spPr>
              <a:xfrm>
                <a:off x="7498467" y="3068829"/>
                <a:ext cx="1241134" cy="338554"/>
              </a:xfrm>
              <a:prstGeom prst="rect">
                <a:avLst/>
              </a:prstGeom>
              <a:noFill/>
            </p:spPr>
            <p:txBody>
              <a:bodyPr wrap="square">
                <a:spAutoFit/>
              </a:bodyPr>
              <a:lstStyle/>
              <a:p>
                <a:pPr algn="r"/>
                <a14:m>
                  <m:oMathPara xmlns:m="http://schemas.openxmlformats.org/officeDocument/2006/math">
                    <m:oMathParaPr>
                      <m:jc m:val="left"/>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𝑠</m:t>
                          </m:r>
                          <m:r>
                            <a:rPr lang="en-US" altLang="ja-JP" sz="1600" b="0" i="1" smtClean="0">
                              <a:solidFill>
                                <a:srgbClr val="000000"/>
                              </a:solidFill>
                              <a:latin typeface="Cambria Math" panose="02040503050406030204" pitchFamily="18" charset="0"/>
                            </a:rPr>
                            <m:t>2</m:t>
                          </m:r>
                        </m:sub>
                      </m:sSub>
                      <m:r>
                        <a:rPr lang="en-US" altLang="ja-JP" sz="1600" b="0" i="1" smtClean="0">
                          <a:solidFill>
                            <a:srgbClr val="000000"/>
                          </a:solidFill>
                          <a:latin typeface="Cambria Math" panose="02040503050406030204" pitchFamily="18" charset="0"/>
                        </a:rPr>
                        <m:t>=3</m:t>
                      </m:r>
                    </m:oMath>
                  </m:oMathPara>
                </a14:m>
                <a:endParaRPr lang="ja-JP" altLang="en-US" sz="1600" dirty="0"/>
              </a:p>
            </p:txBody>
          </p:sp>
        </mc:Choice>
        <mc:Fallback xmlns="">
          <p:sp>
            <p:nvSpPr>
              <p:cNvPr id="91" name="テキスト ボックス 90">
                <a:extLst>
                  <a:ext uri="{FF2B5EF4-FFF2-40B4-BE49-F238E27FC236}">
                    <a16:creationId xmlns:a16="http://schemas.microsoft.com/office/drawing/2014/main" id="{91E23821-C4F3-4CCD-8551-E21C98875BF0}"/>
                  </a:ext>
                </a:extLst>
              </p:cNvPr>
              <p:cNvSpPr txBox="1">
                <a:spLocks noRot="1" noChangeAspect="1" noMove="1" noResize="1" noEditPoints="1" noAdjustHandles="1" noChangeArrowheads="1" noChangeShapeType="1" noTextEdit="1"/>
              </p:cNvSpPr>
              <p:nvPr/>
            </p:nvSpPr>
            <p:spPr>
              <a:xfrm>
                <a:off x="7498467" y="3068829"/>
                <a:ext cx="1241134" cy="338554"/>
              </a:xfrm>
              <a:prstGeom prst="rect">
                <a:avLst/>
              </a:prstGeom>
              <a:blipFill>
                <a:blip r:embed="rId15"/>
                <a:stretch>
                  <a:fillRect/>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AE11E583-2399-4E0F-A9AA-C9B66FE3CA3B}"/>
              </a:ext>
            </a:extLst>
          </p:cNvPr>
          <p:cNvSpPr txBox="1"/>
          <p:nvPr/>
        </p:nvSpPr>
        <p:spPr>
          <a:xfrm>
            <a:off x="1634629" y="2561748"/>
            <a:ext cx="1210588" cy="338554"/>
          </a:xfrm>
          <a:prstGeom prst="rect">
            <a:avLst/>
          </a:prstGeom>
          <a:noFill/>
        </p:spPr>
        <p:txBody>
          <a:bodyPr wrap="none" rtlCol="0">
            <a:spAutoFit/>
          </a:bodyPr>
          <a:lstStyle/>
          <a:p>
            <a:pPr algn="l"/>
            <a:r>
              <a:rPr kumimoji="1" lang="ja-JP" altLang="en-US" sz="1600" dirty="0"/>
              <a:t>パラメータ</a:t>
            </a:r>
          </a:p>
        </p:txBody>
      </p:sp>
      <p:sp>
        <p:nvSpPr>
          <p:cNvPr id="94" name="テキスト ボックス 93">
            <a:extLst>
              <a:ext uri="{FF2B5EF4-FFF2-40B4-BE49-F238E27FC236}">
                <a16:creationId xmlns:a16="http://schemas.microsoft.com/office/drawing/2014/main" id="{834CD8E2-D3F5-4D3E-8003-CADF67A992A3}"/>
              </a:ext>
            </a:extLst>
          </p:cNvPr>
          <p:cNvSpPr txBox="1"/>
          <p:nvPr/>
        </p:nvSpPr>
        <p:spPr>
          <a:xfrm>
            <a:off x="7345802" y="2550381"/>
            <a:ext cx="1210588" cy="338554"/>
          </a:xfrm>
          <a:prstGeom prst="rect">
            <a:avLst/>
          </a:prstGeom>
          <a:noFill/>
        </p:spPr>
        <p:txBody>
          <a:bodyPr wrap="none" rtlCol="0">
            <a:spAutoFit/>
          </a:bodyPr>
          <a:lstStyle/>
          <a:p>
            <a:pPr algn="l"/>
            <a:r>
              <a:rPr kumimoji="1" lang="ja-JP" altLang="en-US" sz="1600" dirty="0"/>
              <a:t>パラメータ</a:t>
            </a:r>
          </a:p>
        </p:txBody>
      </p:sp>
      <p:sp>
        <p:nvSpPr>
          <p:cNvPr id="95" name="テキスト ボックス 94">
            <a:extLst>
              <a:ext uri="{FF2B5EF4-FFF2-40B4-BE49-F238E27FC236}">
                <a16:creationId xmlns:a16="http://schemas.microsoft.com/office/drawing/2014/main" id="{F42A3804-3493-4FB8-8B6D-1337DE4FA857}"/>
              </a:ext>
            </a:extLst>
          </p:cNvPr>
          <p:cNvSpPr txBox="1"/>
          <p:nvPr/>
        </p:nvSpPr>
        <p:spPr>
          <a:xfrm>
            <a:off x="8536170" y="1571798"/>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sp>
        <p:nvSpPr>
          <p:cNvPr id="97" name="テキスト ボックス 96">
            <a:extLst>
              <a:ext uri="{FF2B5EF4-FFF2-40B4-BE49-F238E27FC236}">
                <a16:creationId xmlns:a16="http://schemas.microsoft.com/office/drawing/2014/main" id="{2ED8D490-D94E-4B3F-A8EC-E0DDC47E3EB7}"/>
              </a:ext>
            </a:extLst>
          </p:cNvPr>
          <p:cNvSpPr txBox="1"/>
          <p:nvPr/>
        </p:nvSpPr>
        <p:spPr>
          <a:xfrm>
            <a:off x="8857859" y="2170453"/>
            <a:ext cx="2495941" cy="830997"/>
          </a:xfrm>
          <a:prstGeom prst="rect">
            <a:avLst/>
          </a:prstGeom>
          <a:noFill/>
        </p:spPr>
        <p:txBody>
          <a:bodyPr wrap="square">
            <a:spAutoFit/>
          </a:bodyPr>
          <a:lstStyle/>
          <a:p>
            <a:r>
              <a:rPr lang="ja-JP" altLang="en-US" sz="1200" dirty="0"/>
              <a:t>　入力した比エンタルピーはポートに与えられます。今回の場合、下流側の輸送量が計算に使用されます。</a:t>
            </a:r>
          </a:p>
        </p:txBody>
      </p:sp>
      <p:sp>
        <p:nvSpPr>
          <p:cNvPr id="98" name="四角形: 角を丸くする 97">
            <a:extLst>
              <a:ext uri="{FF2B5EF4-FFF2-40B4-BE49-F238E27FC236}">
                <a16:creationId xmlns:a16="http://schemas.microsoft.com/office/drawing/2014/main" id="{4A18659E-3BA6-4395-892D-CE2A9E6AF366}"/>
              </a:ext>
            </a:extLst>
          </p:cNvPr>
          <p:cNvSpPr/>
          <p:nvPr/>
        </p:nvSpPr>
        <p:spPr>
          <a:xfrm>
            <a:off x="1016006" y="5188943"/>
            <a:ext cx="10154497" cy="711908"/>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inStream</a:t>
            </a:r>
            <a:r>
              <a:rPr kumimoji="1" lang="ja-JP" altLang="en-US" sz="1800" dirty="0"/>
              <a:t>オペレータの定義式から考えると</a:t>
            </a:r>
            <a:r>
              <a:rPr kumimoji="1" lang="en-US" altLang="ja-JP" sz="1800" dirty="0"/>
              <a:t>h</a:t>
            </a:r>
            <a:r>
              <a:rPr kumimoji="1" lang="en-US" altLang="ja-JP" sz="1800" baseline="-25000" dirty="0"/>
              <a:t>1a</a:t>
            </a:r>
            <a:r>
              <a:rPr kumimoji="1" lang="en-US" altLang="ja-JP" sz="1800" dirty="0"/>
              <a:t>, h</a:t>
            </a:r>
            <a:r>
              <a:rPr kumimoji="1" lang="en-US" altLang="ja-JP" sz="1800" baseline="-25000" dirty="0"/>
              <a:t>1b</a:t>
            </a:r>
            <a:r>
              <a:rPr kumimoji="1" lang="ja-JP" altLang="en-US" sz="1800" dirty="0"/>
              <a:t>に入る値はいくらになるでしょうか？</a:t>
            </a:r>
            <a:endParaRPr kumimoji="1" lang="en-US" altLang="ja-JP" sz="1800" dirty="0"/>
          </a:p>
        </p:txBody>
      </p:sp>
    </p:spTree>
    <p:extLst>
      <p:ext uri="{BB962C8B-B14F-4D97-AF65-F5344CB8AC3E}">
        <p14:creationId xmlns:p14="http://schemas.microsoft.com/office/powerpoint/2010/main" val="127154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図 95">
            <a:extLst>
              <a:ext uri="{FF2B5EF4-FFF2-40B4-BE49-F238E27FC236}">
                <a16:creationId xmlns:a16="http://schemas.microsoft.com/office/drawing/2014/main" id="{DD9C8D54-1E73-488A-B830-66308813D940}"/>
              </a:ext>
            </a:extLst>
          </p:cNvPr>
          <p:cNvPicPr>
            <a:picLocks noChangeAspect="1"/>
          </p:cNvPicPr>
          <p:nvPr/>
        </p:nvPicPr>
        <p:blipFill>
          <a:blip r:embed="rId2"/>
          <a:stretch>
            <a:fillRect/>
          </a:stretch>
        </p:blipFill>
        <p:spPr>
          <a:xfrm>
            <a:off x="6634990" y="1211310"/>
            <a:ext cx="5073106" cy="785272"/>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10245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簡単な例</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6E761A7-FBAB-4A27-8948-84C3E36EE141}"/>
                  </a:ext>
                </a:extLst>
              </p:cNvPr>
              <p:cNvSpPr txBox="1"/>
              <p:nvPr/>
            </p:nvSpPr>
            <p:spPr>
              <a:xfrm>
                <a:off x="656334" y="1266949"/>
                <a:ext cx="560688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e>
                      </m:d>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𝑎</m:t>
                              </m:r>
                            </m:sub>
                          </m:sSub>
                        </m:e>
                      </m:d>
                    </m:oMath>
                  </m:oMathPara>
                </a14:m>
                <a:endParaRPr lang="en-US" altLang="ja-JP" dirty="0">
                  <a:solidFill>
                    <a:srgbClr val="000000"/>
                  </a:solidFill>
                </a:endParaRPr>
              </a:p>
            </p:txBody>
          </p:sp>
        </mc:Choice>
        <mc:Fallback xmlns="">
          <p:sp>
            <p:nvSpPr>
              <p:cNvPr id="36" name="テキスト ボックス 35">
                <a:extLst>
                  <a:ext uri="{FF2B5EF4-FFF2-40B4-BE49-F238E27FC236}">
                    <a16:creationId xmlns:a16="http://schemas.microsoft.com/office/drawing/2014/main" id="{26E761A7-FBAB-4A27-8948-84C3E36EE141}"/>
                  </a:ext>
                </a:extLst>
              </p:cNvPr>
              <p:cNvSpPr txBox="1">
                <a:spLocks noRot="1" noChangeAspect="1" noMove="1" noResize="1" noEditPoints="1" noAdjustHandles="1" noChangeArrowheads="1" noChangeShapeType="1" noTextEdit="1"/>
              </p:cNvSpPr>
              <p:nvPr/>
            </p:nvSpPr>
            <p:spPr>
              <a:xfrm>
                <a:off x="656334" y="1266949"/>
                <a:ext cx="5606883" cy="668581"/>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337D96A-3C3A-4240-9F44-BB0AFEA94393}"/>
                  </a:ext>
                </a:extLst>
              </p:cNvPr>
              <p:cNvSpPr txBox="1"/>
              <p:nvPr/>
            </p:nvSpPr>
            <p:spPr>
              <a:xfrm>
                <a:off x="2318152" y="2141845"/>
                <a:ext cx="3945065" cy="111774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i="1">
                              <a:solidFill>
                                <a:srgbClr val="000000"/>
                              </a:solidFill>
                              <a:latin typeface="Cambria Math" panose="02040503050406030204" pitchFamily="18" charset="0"/>
                            </a:rPr>
                            <m:t>𝑎</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𝑏</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1</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en-US" altLang="ja-JP" sz="1600" b="0" dirty="0">
                  <a:solidFill>
                    <a:srgbClr val="000000"/>
                  </a:solidFill>
                  <a:effectLst/>
                </a:endParaRPr>
              </a:p>
            </p:txBody>
          </p:sp>
        </mc:Choice>
        <mc:Fallback xmlns="">
          <p:sp>
            <p:nvSpPr>
              <p:cNvPr id="37" name="テキスト ボックス 36">
                <a:extLst>
                  <a:ext uri="{FF2B5EF4-FFF2-40B4-BE49-F238E27FC236}">
                    <a16:creationId xmlns:a16="http://schemas.microsoft.com/office/drawing/2014/main" id="{3337D96A-3C3A-4240-9F44-BB0AFEA94393}"/>
                  </a:ext>
                </a:extLst>
              </p:cNvPr>
              <p:cNvSpPr txBox="1">
                <a:spLocks noRot="1" noChangeAspect="1" noMove="1" noResize="1" noEditPoints="1" noAdjustHandles="1" noChangeArrowheads="1" noChangeShapeType="1" noTextEdit="1"/>
              </p:cNvSpPr>
              <p:nvPr/>
            </p:nvSpPr>
            <p:spPr>
              <a:xfrm>
                <a:off x="2318152" y="2141845"/>
                <a:ext cx="3945065" cy="1117742"/>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371709E4-6681-41B5-BABB-7A25E906CED6}"/>
              </a:ext>
            </a:extLst>
          </p:cNvPr>
          <p:cNvSpPr/>
          <p:nvPr/>
        </p:nvSpPr>
        <p:spPr>
          <a:xfrm>
            <a:off x="788377" y="252560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83CD7C31-ED35-4CFE-9680-D44ADB564BA4}"/>
              </a:ext>
            </a:extLst>
          </p:cNvPr>
          <p:cNvSpPr txBox="1"/>
          <p:nvPr/>
        </p:nvSpPr>
        <p:spPr>
          <a:xfrm>
            <a:off x="656334" y="2129175"/>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p:sp>
        <p:nvSpPr>
          <p:cNvPr id="22" name="四角形: 角を丸くする 21">
            <a:extLst>
              <a:ext uri="{FF2B5EF4-FFF2-40B4-BE49-F238E27FC236}">
                <a16:creationId xmlns:a16="http://schemas.microsoft.com/office/drawing/2014/main" id="{8E46F482-A175-42D2-BF66-90F25AF8E7AD}"/>
              </a:ext>
            </a:extLst>
          </p:cNvPr>
          <p:cNvSpPr/>
          <p:nvPr/>
        </p:nvSpPr>
        <p:spPr>
          <a:xfrm>
            <a:off x="1285273" y="5194624"/>
            <a:ext cx="10422824" cy="1264183"/>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a:t>simplePipe1</a:t>
            </a:r>
            <a:r>
              <a:rPr kumimoji="1" lang="ja-JP" altLang="en-US" sz="1800" dirty="0"/>
              <a:t>モデルから流出する比エンタルピー</a:t>
            </a:r>
            <a:r>
              <a:rPr kumimoji="1" lang="en-US" altLang="ja-JP" sz="1800" dirty="0"/>
              <a:t>h</a:t>
            </a:r>
            <a:r>
              <a:rPr kumimoji="1" lang="en-US" altLang="ja-JP" sz="1800" baseline="-25000" dirty="0"/>
              <a:t>1b</a:t>
            </a:r>
            <a:r>
              <a:rPr kumimoji="1" lang="ja-JP" altLang="en-US" sz="1800" dirty="0"/>
              <a:t>は適切に計算されていますが</a:t>
            </a:r>
            <a:endParaRPr kumimoji="1" lang="en-US" altLang="ja-JP" sz="1800" dirty="0"/>
          </a:p>
          <a:p>
            <a:pPr algn="ctr"/>
            <a:r>
              <a:rPr kumimoji="1" lang="ja-JP" altLang="en-US" sz="1800" dirty="0"/>
              <a:t>流入する比エンタルピー</a:t>
            </a:r>
            <a:r>
              <a:rPr kumimoji="1" lang="en-US" altLang="ja-JP" sz="1800" dirty="0"/>
              <a:t>h</a:t>
            </a:r>
            <a:r>
              <a:rPr kumimoji="1" lang="en-US" altLang="ja-JP" sz="1800" baseline="-25000" dirty="0"/>
              <a:t>1a</a:t>
            </a:r>
            <a:r>
              <a:rPr kumimoji="1" lang="ja-JP" altLang="en-US" sz="1800" dirty="0"/>
              <a:t>は不自然な計算式となっています。</a:t>
            </a:r>
            <a:endParaRPr kumimoji="1" lang="en-US" altLang="ja-JP" sz="1800" dirty="0"/>
          </a:p>
          <a:p>
            <a:pPr algn="ctr"/>
            <a:r>
              <a:rPr kumimoji="1" lang="ja-JP" altLang="en-US" sz="1800" dirty="0"/>
              <a:t>上記は一例ですが他の場合も同様に</a:t>
            </a:r>
            <a:r>
              <a:rPr kumimoji="1" lang="en-US" altLang="ja-JP" sz="1800" dirty="0"/>
              <a:t>stream</a:t>
            </a:r>
            <a:r>
              <a:rPr kumimoji="1" lang="ja-JP" altLang="en-US" sz="1800" dirty="0"/>
              <a:t>変数の計算結果を確認する際は注意が必要となります。</a:t>
            </a:r>
            <a:endParaRPr kumimoji="1" lang="en-US" altLang="ja-JP" sz="1800" dirty="0"/>
          </a:p>
        </p:txBody>
      </p:sp>
      <p:sp>
        <p:nvSpPr>
          <p:cNvPr id="69" name="テキスト ボックス 68">
            <a:extLst>
              <a:ext uri="{FF2B5EF4-FFF2-40B4-BE49-F238E27FC236}">
                <a16:creationId xmlns:a16="http://schemas.microsoft.com/office/drawing/2014/main" id="{85AF0EF2-8179-4368-9E78-A297E7929745}"/>
              </a:ext>
            </a:extLst>
          </p:cNvPr>
          <p:cNvSpPr txBox="1"/>
          <p:nvPr/>
        </p:nvSpPr>
        <p:spPr>
          <a:xfrm>
            <a:off x="2318152" y="3448943"/>
            <a:ext cx="394506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0A07E1-2F64-40CE-B760-AF25C80D807B}"/>
                  </a:ext>
                </a:extLst>
              </p:cNvPr>
              <p:cNvSpPr txBox="1"/>
              <p:nvPr/>
            </p:nvSpPr>
            <p:spPr>
              <a:xfrm>
                <a:off x="3487037" y="3828446"/>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1</m:t>
                          </m:r>
                          <m:r>
                            <a:rPr lang="en-US" altLang="ja-JP" sz="1600" b="0" i="1" smtClean="0">
                              <a:solidFill>
                                <a:srgbClr val="000000"/>
                              </a:solidFill>
                              <a:effectLst/>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1</m:t>
                          </m:r>
                        </m:sub>
                      </m:sSub>
                    </m:oMath>
                  </m:oMathPara>
                </a14:m>
                <a:endParaRPr lang="ja-JP" altLang="en-US" sz="1600" dirty="0"/>
              </a:p>
            </p:txBody>
          </p:sp>
        </mc:Choice>
        <mc:Fallback xmlns="">
          <p:sp>
            <p:nvSpPr>
              <p:cNvPr id="70" name="テキスト ボックス 69">
                <a:extLst>
                  <a:ext uri="{FF2B5EF4-FFF2-40B4-BE49-F238E27FC236}">
                    <a16:creationId xmlns:a16="http://schemas.microsoft.com/office/drawing/2014/main" id="{780A07E1-2F64-40CE-B760-AF25C80D807B}"/>
                  </a:ext>
                </a:extLst>
              </p:cNvPr>
              <p:cNvSpPr txBox="1">
                <a:spLocks noRot="1" noChangeAspect="1" noMove="1" noResize="1" noEditPoints="1" noAdjustHandles="1" noChangeArrowheads="1" noChangeShapeType="1" noTextEdit="1"/>
              </p:cNvSpPr>
              <p:nvPr/>
            </p:nvSpPr>
            <p:spPr>
              <a:xfrm>
                <a:off x="3487037" y="3828446"/>
                <a:ext cx="1445832" cy="338554"/>
              </a:xfrm>
              <a:prstGeom prst="rect">
                <a:avLst/>
              </a:prstGeom>
              <a:blipFill>
                <a:blip r:embed="rId5"/>
                <a:stretch>
                  <a:fillRect/>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616435B6-EFE2-4E6B-A76E-73000A62D9EE}"/>
              </a:ext>
            </a:extLst>
          </p:cNvPr>
          <p:cNvSpPr/>
          <p:nvPr/>
        </p:nvSpPr>
        <p:spPr>
          <a:xfrm>
            <a:off x="788377" y="370734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0588356-F07E-4840-87F9-F9AB06DC25B6}"/>
                  </a:ext>
                </a:extLst>
              </p:cNvPr>
              <p:cNvSpPr txBox="1"/>
              <p:nvPr/>
            </p:nvSpPr>
            <p:spPr>
              <a:xfrm>
                <a:off x="3615593" y="3447475"/>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oMath>
                  </m:oMathPara>
                </a14:m>
                <a:endParaRPr lang="ja-JP" altLang="en-US" sz="1600" dirty="0"/>
              </a:p>
            </p:txBody>
          </p:sp>
        </mc:Choice>
        <mc:Fallback xmlns="">
          <p:sp>
            <p:nvSpPr>
              <p:cNvPr id="73" name="テキスト ボックス 72">
                <a:extLst>
                  <a:ext uri="{FF2B5EF4-FFF2-40B4-BE49-F238E27FC236}">
                    <a16:creationId xmlns:a16="http://schemas.microsoft.com/office/drawing/2014/main" id="{F0588356-F07E-4840-87F9-F9AB06DC25B6}"/>
                  </a:ext>
                </a:extLst>
              </p:cNvPr>
              <p:cNvSpPr txBox="1">
                <a:spLocks noRot="1" noChangeAspect="1" noMove="1" noResize="1" noEditPoints="1" noAdjustHandles="1" noChangeArrowheads="1" noChangeShapeType="1" noTextEdit="1"/>
              </p:cNvSpPr>
              <p:nvPr/>
            </p:nvSpPr>
            <p:spPr>
              <a:xfrm>
                <a:off x="3615593" y="3447475"/>
                <a:ext cx="1188721" cy="338554"/>
              </a:xfrm>
              <a:prstGeom prst="rect">
                <a:avLst/>
              </a:prstGeom>
              <a:blipFill>
                <a:blip r:embed="rId6"/>
                <a:stretch>
                  <a:fillRect/>
                </a:stretch>
              </a:blipFill>
            </p:spPr>
            <p:txBody>
              <a:bodyPr/>
              <a:lstStyle/>
              <a:p>
                <a:r>
                  <a:rPr lang="ja-JP" altLang="en-US">
                    <a:noFill/>
                  </a:rPr>
                  <a:t> </a:t>
                </a:r>
              </a:p>
            </p:txBody>
          </p:sp>
        </mc:Fallback>
      </mc:AlternateContent>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508746" cy="338554"/>
          </a:xfrm>
          <a:prstGeom prst="rect">
            <a:avLst/>
          </a:prstGeom>
          <a:noFill/>
        </p:spPr>
        <p:txBody>
          <a:bodyPr wrap="none" rtlCol="0">
            <a:spAutoFit/>
          </a:bodyPr>
          <a:lstStyle/>
          <a:p>
            <a:pPr algn="l"/>
            <a:r>
              <a:rPr lang="en-US" altLang="ja-JP" sz="1600" u="sng" dirty="0"/>
              <a:t>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の計算</a:t>
            </a:r>
          </a:p>
        </p:txBody>
      </p:sp>
      <p:sp>
        <p:nvSpPr>
          <p:cNvPr id="7" name="矢印: 上カーブ 6">
            <a:extLst>
              <a:ext uri="{FF2B5EF4-FFF2-40B4-BE49-F238E27FC236}">
                <a16:creationId xmlns:a16="http://schemas.microsoft.com/office/drawing/2014/main" id="{DAA96950-D7CB-444A-BE3B-310F9D8BD57D}"/>
              </a:ext>
            </a:extLst>
          </p:cNvPr>
          <p:cNvSpPr/>
          <p:nvPr/>
        </p:nvSpPr>
        <p:spPr>
          <a:xfrm>
            <a:off x="7069489" y="2780960"/>
            <a:ext cx="2887311" cy="376170"/>
          </a:xfrm>
          <a:prstGeom prst="curvedUpArrow">
            <a:avLst/>
          </a:prstGeom>
          <a:solidFill>
            <a:srgbClr val="FF0000"/>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55" name="矢印: 上カーブ 54">
            <a:extLst>
              <a:ext uri="{FF2B5EF4-FFF2-40B4-BE49-F238E27FC236}">
                <a16:creationId xmlns:a16="http://schemas.microsoft.com/office/drawing/2014/main" id="{B075BB73-A93B-4003-93C4-031B0EB560ED}"/>
              </a:ext>
            </a:extLst>
          </p:cNvPr>
          <p:cNvSpPr/>
          <p:nvPr/>
        </p:nvSpPr>
        <p:spPr>
          <a:xfrm flipH="1">
            <a:off x="8555567" y="2745568"/>
            <a:ext cx="2863490" cy="393622"/>
          </a:xfrm>
          <a:prstGeom prst="curvedUpArrow">
            <a:avLst/>
          </a:prstGeom>
          <a:solidFill>
            <a:schemeClr val="accent1"/>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3D606198-50B0-4813-BC42-CE0DA70516DF}"/>
              </a:ext>
            </a:extLst>
          </p:cNvPr>
          <p:cNvSpPr txBox="1"/>
          <p:nvPr/>
        </p:nvSpPr>
        <p:spPr>
          <a:xfrm>
            <a:off x="8769518" y="1956180"/>
            <a:ext cx="981359" cy="261610"/>
          </a:xfrm>
          <a:prstGeom prst="rect">
            <a:avLst/>
          </a:prstGeom>
          <a:noFill/>
        </p:spPr>
        <p:txBody>
          <a:bodyPr wrap="none" rtlCol="0">
            <a:spAutoFit/>
          </a:bodyPr>
          <a:lstStyle/>
          <a:p>
            <a:pPr algn="l"/>
            <a:r>
              <a:rPr lang="en-US" altLang="ja-JP" sz="1100" dirty="0"/>
              <a:t>simpleP</a:t>
            </a:r>
            <a:r>
              <a:rPr kumimoji="1" lang="en-US" altLang="ja-JP" sz="1100" dirty="0"/>
              <a:t>ipe1</a:t>
            </a:r>
            <a:endParaRPr kumimoji="1" lang="ja-JP" altLang="en-US" sz="1100" dirty="0"/>
          </a:p>
        </p:txBody>
      </p:sp>
      <p:sp>
        <p:nvSpPr>
          <p:cNvPr id="60" name="テキスト ボックス 59">
            <a:extLst>
              <a:ext uri="{FF2B5EF4-FFF2-40B4-BE49-F238E27FC236}">
                <a16:creationId xmlns:a16="http://schemas.microsoft.com/office/drawing/2014/main" id="{C610B258-61A1-46AB-98E9-E59E7AA55918}"/>
              </a:ext>
            </a:extLst>
          </p:cNvPr>
          <p:cNvSpPr txBox="1"/>
          <p:nvPr/>
        </p:nvSpPr>
        <p:spPr>
          <a:xfrm>
            <a:off x="8331028" y="1671348"/>
            <a:ext cx="615874" cy="261610"/>
          </a:xfrm>
          <a:prstGeom prst="rect">
            <a:avLst/>
          </a:prstGeom>
          <a:noFill/>
        </p:spPr>
        <p:txBody>
          <a:bodyPr wrap="none" rtlCol="0">
            <a:spAutoFit/>
          </a:bodyPr>
          <a:lstStyle/>
          <a:p>
            <a:pPr algn="l"/>
            <a:r>
              <a:rPr kumimoji="1" lang="en-US" altLang="ja-JP" sz="1050" b="1" dirty="0" err="1"/>
              <a:t>port_a</a:t>
            </a:r>
            <a:endParaRPr kumimoji="1" lang="en-US" altLang="ja-JP" sz="1050" b="1" dirty="0"/>
          </a:p>
        </p:txBody>
      </p:sp>
      <p:sp>
        <p:nvSpPr>
          <p:cNvPr id="61" name="テキスト ボックス 60">
            <a:extLst>
              <a:ext uri="{FF2B5EF4-FFF2-40B4-BE49-F238E27FC236}">
                <a16:creationId xmlns:a16="http://schemas.microsoft.com/office/drawing/2014/main" id="{5E946E09-03B4-498A-AEAD-DE978EE25F7B}"/>
              </a:ext>
            </a:extLst>
          </p:cNvPr>
          <p:cNvSpPr txBox="1"/>
          <p:nvPr/>
        </p:nvSpPr>
        <p:spPr>
          <a:xfrm>
            <a:off x="9582103" y="1675426"/>
            <a:ext cx="620683" cy="261610"/>
          </a:xfrm>
          <a:prstGeom prst="rect">
            <a:avLst/>
          </a:prstGeom>
          <a:noFill/>
        </p:spPr>
        <p:txBody>
          <a:bodyPr wrap="none" rtlCol="0">
            <a:spAutoFit/>
          </a:bodyPr>
          <a:lstStyle/>
          <a:p>
            <a:pPr algn="l"/>
            <a:r>
              <a:rPr kumimoji="1" lang="en-US" altLang="ja-JP" sz="1050" b="1" dirty="0" err="1"/>
              <a:t>port_b</a:t>
            </a:r>
            <a:endParaRPr kumimoji="1" lang="ja-JP" altLang="en-US" sz="1050" b="1" dirty="0"/>
          </a:p>
        </p:txBody>
      </p:sp>
      <p:sp>
        <p:nvSpPr>
          <p:cNvPr id="62" name="矢印: 右 61">
            <a:extLst>
              <a:ext uri="{FF2B5EF4-FFF2-40B4-BE49-F238E27FC236}">
                <a16:creationId xmlns:a16="http://schemas.microsoft.com/office/drawing/2014/main" id="{22FD643B-07E2-470D-8540-136FCA8F328E}"/>
              </a:ext>
            </a:extLst>
          </p:cNvPr>
          <p:cNvSpPr/>
          <p:nvPr/>
        </p:nvSpPr>
        <p:spPr>
          <a:xfrm>
            <a:off x="7489148" y="1419156"/>
            <a:ext cx="567911" cy="19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63" name="グループ化 62">
            <a:extLst>
              <a:ext uri="{FF2B5EF4-FFF2-40B4-BE49-F238E27FC236}">
                <a16:creationId xmlns:a16="http://schemas.microsoft.com/office/drawing/2014/main" id="{B5E7EEAF-191C-47C1-BD95-F431D77B117B}"/>
              </a:ext>
            </a:extLst>
          </p:cNvPr>
          <p:cNvGrpSpPr/>
          <p:nvPr/>
        </p:nvGrpSpPr>
        <p:grpSpPr>
          <a:xfrm>
            <a:off x="8369013" y="1920929"/>
            <a:ext cx="588422" cy="791551"/>
            <a:chOff x="4641706" y="3136423"/>
            <a:chExt cx="776014" cy="1306107"/>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9BAB7D43-3C56-42D7-A434-BE1FA789DE51}"/>
                    </a:ext>
                  </a:extLst>
                </p:cNvPr>
                <p:cNvSpPr txBox="1"/>
                <p:nvPr/>
              </p:nvSpPr>
              <p:spPr>
                <a:xfrm>
                  <a:off x="4731230" y="3560944"/>
                  <a:ext cx="596964" cy="457065"/>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𝑎</m:t>
                            </m:r>
                          </m:sub>
                        </m:sSub>
                      </m:oMath>
                    </m:oMathPara>
                  </a14:m>
                  <a:endParaRPr lang="ja-JP" altLang="en-US" sz="1200" dirty="0"/>
                </a:p>
              </p:txBody>
            </p:sp>
          </mc:Choice>
          <mc:Fallback xmlns="">
            <p:sp>
              <p:nvSpPr>
                <p:cNvPr id="64" name="テキスト ボックス 63">
                  <a:extLst>
                    <a:ext uri="{FF2B5EF4-FFF2-40B4-BE49-F238E27FC236}">
                      <a16:creationId xmlns:a16="http://schemas.microsoft.com/office/drawing/2014/main" id="{9BAB7D43-3C56-42D7-A434-BE1FA789DE51}"/>
                    </a:ext>
                  </a:extLst>
                </p:cNvPr>
                <p:cNvSpPr txBox="1">
                  <a:spLocks noRot="1" noChangeAspect="1" noMove="1" noResize="1" noEditPoints="1" noAdjustHandles="1" noChangeArrowheads="1" noChangeShapeType="1" noTextEdit="1"/>
                </p:cNvSpPr>
                <p:nvPr/>
              </p:nvSpPr>
              <p:spPr>
                <a:xfrm>
                  <a:off x="4731230" y="3560944"/>
                  <a:ext cx="596964" cy="4570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8588A8E7-D5EB-4F66-B324-96A57FDFCFD8}"/>
                    </a:ext>
                  </a:extLst>
                </p:cNvPr>
                <p:cNvSpPr txBox="1"/>
                <p:nvPr/>
              </p:nvSpPr>
              <p:spPr>
                <a:xfrm>
                  <a:off x="4641706" y="3985465"/>
                  <a:ext cx="776014" cy="457065"/>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latin typeface="Cambria Math" panose="02040503050406030204" pitchFamily="18" charset="0"/>
                              </a:rPr>
                            </m:ctrlPr>
                          </m:sSubPr>
                          <m:e>
                            <m:r>
                              <a:rPr lang="en-US" altLang="ja-JP" sz="1200" b="0" i="1" smtClean="0">
                                <a:solidFill>
                                  <a:srgbClr val="000000"/>
                                </a:solidFill>
                                <a:latin typeface="Cambria Math" panose="02040503050406030204" pitchFamily="18" charset="0"/>
                              </a:rPr>
                              <m:t>h</m:t>
                            </m:r>
                          </m:e>
                          <m:sub>
                            <m:r>
                              <a:rPr lang="en-US" altLang="ja-JP" sz="1200" b="0" i="1" smtClean="0">
                                <a:solidFill>
                                  <a:srgbClr val="000000"/>
                                </a:solidFill>
                                <a:latin typeface="Cambria Math" panose="02040503050406030204" pitchFamily="18" charset="0"/>
                              </a:rPr>
                              <m:t>1</m:t>
                            </m:r>
                            <m:r>
                              <a:rPr lang="en-US" altLang="ja-JP" sz="1200" b="0" i="1" smtClean="0">
                                <a:solidFill>
                                  <a:srgbClr val="000000"/>
                                </a:solidFill>
                                <a:latin typeface="Cambria Math" panose="02040503050406030204" pitchFamily="18" charset="0"/>
                              </a:rPr>
                              <m:t>𝑎</m:t>
                            </m:r>
                          </m:sub>
                        </m:sSub>
                      </m:oMath>
                    </m:oMathPara>
                  </a14:m>
                  <a:endParaRPr lang="ja-JP" altLang="en-US" sz="1200" dirty="0"/>
                </a:p>
              </p:txBody>
            </p:sp>
          </mc:Choice>
          <mc:Fallback xmlns="">
            <p:sp>
              <p:nvSpPr>
                <p:cNvPr id="65" name="テキスト ボックス 64">
                  <a:extLst>
                    <a:ext uri="{FF2B5EF4-FFF2-40B4-BE49-F238E27FC236}">
                      <a16:creationId xmlns:a16="http://schemas.microsoft.com/office/drawing/2014/main" id="{8588A8E7-D5EB-4F66-B324-96A57FDFCFD8}"/>
                    </a:ext>
                  </a:extLst>
                </p:cNvPr>
                <p:cNvSpPr txBox="1">
                  <a:spLocks noRot="1" noChangeAspect="1" noMove="1" noResize="1" noEditPoints="1" noAdjustHandles="1" noChangeArrowheads="1" noChangeShapeType="1" noTextEdit="1"/>
                </p:cNvSpPr>
                <p:nvPr/>
              </p:nvSpPr>
              <p:spPr>
                <a:xfrm>
                  <a:off x="4641706" y="3985465"/>
                  <a:ext cx="776014" cy="457065"/>
                </a:xfrm>
                <a:prstGeom prst="rect">
                  <a:avLst/>
                </a:prstGeom>
                <a:blipFill>
                  <a:blip r:embed="rId8"/>
                  <a:stretch>
                    <a:fillRect/>
                  </a:stretch>
                </a:blipFill>
                <a:ln>
                  <a:solidFill>
                    <a:schemeClr val="accent5">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4A6225AC-FE8C-42D8-A1A9-1ADCA52111B4}"/>
                    </a:ext>
                  </a:extLst>
                </p:cNvPr>
                <p:cNvSpPr txBox="1"/>
                <p:nvPr/>
              </p:nvSpPr>
              <p:spPr>
                <a:xfrm>
                  <a:off x="4731230" y="3136423"/>
                  <a:ext cx="596964" cy="457065"/>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𝑃</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𝑎</m:t>
                            </m:r>
                          </m:sub>
                        </m:sSub>
                      </m:oMath>
                    </m:oMathPara>
                  </a14:m>
                  <a:endParaRPr lang="ja-JP" altLang="en-US" sz="1200" dirty="0"/>
                </a:p>
              </p:txBody>
            </p:sp>
          </mc:Choice>
          <mc:Fallback xmlns="">
            <p:sp>
              <p:nvSpPr>
                <p:cNvPr id="66" name="テキスト ボックス 65">
                  <a:extLst>
                    <a:ext uri="{FF2B5EF4-FFF2-40B4-BE49-F238E27FC236}">
                      <a16:creationId xmlns:a16="http://schemas.microsoft.com/office/drawing/2014/main" id="{4A6225AC-FE8C-42D8-A1A9-1ADCA52111B4}"/>
                    </a:ext>
                  </a:extLst>
                </p:cNvPr>
                <p:cNvSpPr txBox="1">
                  <a:spLocks noRot="1" noChangeAspect="1" noMove="1" noResize="1" noEditPoints="1" noAdjustHandles="1" noChangeArrowheads="1" noChangeShapeType="1" noTextEdit="1"/>
                </p:cNvSpPr>
                <p:nvPr/>
              </p:nvSpPr>
              <p:spPr>
                <a:xfrm>
                  <a:off x="4731230" y="3136423"/>
                  <a:ext cx="596964" cy="457065"/>
                </a:xfrm>
                <a:prstGeom prst="rect">
                  <a:avLst/>
                </a:prstGeom>
                <a:blipFill>
                  <a:blip r:embed="rId9"/>
                  <a:stretch>
                    <a:fillRect/>
                  </a:stretch>
                </a:blipFill>
              </p:spPr>
              <p:txBody>
                <a:bodyPr/>
                <a:lstStyle/>
                <a:p>
                  <a:r>
                    <a:rPr lang="ja-JP" altLang="en-US">
                      <a:noFill/>
                    </a:rPr>
                    <a:t> </a:t>
                  </a:r>
                </a:p>
              </p:txBody>
            </p:sp>
          </mc:Fallback>
        </mc:AlternateContent>
      </p:grpSp>
      <p:grpSp>
        <p:nvGrpSpPr>
          <p:cNvPr id="78" name="グループ化 77">
            <a:extLst>
              <a:ext uri="{FF2B5EF4-FFF2-40B4-BE49-F238E27FC236}">
                <a16:creationId xmlns:a16="http://schemas.microsoft.com/office/drawing/2014/main" id="{3DCBB6ED-6705-468D-9581-16F4DD29B150}"/>
              </a:ext>
            </a:extLst>
          </p:cNvPr>
          <p:cNvGrpSpPr/>
          <p:nvPr/>
        </p:nvGrpSpPr>
        <p:grpSpPr>
          <a:xfrm>
            <a:off x="9562961" y="1920519"/>
            <a:ext cx="588422" cy="791550"/>
            <a:chOff x="8753473" y="3195590"/>
            <a:chExt cx="776014" cy="1306108"/>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A5154352-EE56-46B6-9CAF-EF20C02858EA}"/>
                    </a:ext>
                  </a:extLst>
                </p:cNvPr>
                <p:cNvSpPr txBox="1"/>
                <p:nvPr/>
              </p:nvSpPr>
              <p:spPr>
                <a:xfrm>
                  <a:off x="8842997" y="3620113"/>
                  <a:ext cx="596964" cy="457066"/>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effectLst/>
                                <a:latin typeface="Cambria Math" panose="02040503050406030204" pitchFamily="18" charset="0"/>
                              </a:rPr>
                            </m:ctrlPr>
                          </m:sSubPr>
                          <m:e>
                            <m:r>
                              <a:rPr lang="en-US" altLang="ja-JP" sz="1200" b="0" i="1" smtClean="0">
                                <a:solidFill>
                                  <a:schemeClr val="tx1"/>
                                </a:solidFill>
                                <a:effectLst/>
                                <a:latin typeface="Cambria Math" panose="02040503050406030204" pitchFamily="18" charset="0"/>
                              </a:rPr>
                              <m:t>𝑚</m:t>
                            </m:r>
                          </m:e>
                          <m:sub>
                            <m:r>
                              <a:rPr lang="en-US" altLang="ja-JP" sz="1200" b="0" i="1" smtClean="0">
                                <a:solidFill>
                                  <a:schemeClr val="tx1"/>
                                </a:solidFill>
                                <a:effectLst/>
                                <a:latin typeface="Cambria Math" panose="02040503050406030204" pitchFamily="18" charset="0"/>
                              </a:rPr>
                              <m:t>1</m:t>
                            </m:r>
                            <m:r>
                              <a:rPr lang="en-US" altLang="ja-JP" sz="1200" b="0" i="1" smtClean="0">
                                <a:solidFill>
                                  <a:schemeClr val="tx1"/>
                                </a:solidFill>
                                <a:effectLst/>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79" name="テキスト ボックス 78">
                  <a:extLst>
                    <a:ext uri="{FF2B5EF4-FFF2-40B4-BE49-F238E27FC236}">
                      <a16:creationId xmlns:a16="http://schemas.microsoft.com/office/drawing/2014/main" id="{A5154352-EE56-46B6-9CAF-EF20C02858EA}"/>
                    </a:ext>
                  </a:extLst>
                </p:cNvPr>
                <p:cNvSpPr txBox="1">
                  <a:spLocks noRot="1" noChangeAspect="1" noMove="1" noResize="1" noEditPoints="1" noAdjustHandles="1" noChangeArrowheads="1" noChangeShapeType="1" noTextEdit="1"/>
                </p:cNvSpPr>
                <p:nvPr/>
              </p:nvSpPr>
              <p:spPr>
                <a:xfrm>
                  <a:off x="8842997" y="3620113"/>
                  <a:ext cx="596964" cy="4570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0B388B81-2510-40DB-82D1-D7AD0BB3C8EF}"/>
                    </a:ext>
                  </a:extLst>
                </p:cNvPr>
                <p:cNvSpPr txBox="1"/>
                <p:nvPr/>
              </p:nvSpPr>
              <p:spPr>
                <a:xfrm>
                  <a:off x="8753473" y="4044632"/>
                  <a:ext cx="776014" cy="457066"/>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h</m:t>
                            </m:r>
                          </m:e>
                          <m:sub>
                            <m:r>
                              <a:rPr lang="en-US" altLang="ja-JP" sz="1200" b="0" i="1" smtClean="0">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80" name="テキスト ボックス 79">
                  <a:extLst>
                    <a:ext uri="{FF2B5EF4-FFF2-40B4-BE49-F238E27FC236}">
                      <a16:creationId xmlns:a16="http://schemas.microsoft.com/office/drawing/2014/main" id="{0B388B81-2510-40DB-82D1-D7AD0BB3C8EF}"/>
                    </a:ext>
                  </a:extLst>
                </p:cNvPr>
                <p:cNvSpPr txBox="1">
                  <a:spLocks noRot="1" noChangeAspect="1" noMove="1" noResize="1" noEditPoints="1" noAdjustHandles="1" noChangeArrowheads="1" noChangeShapeType="1" noTextEdit="1"/>
                </p:cNvSpPr>
                <p:nvPr/>
              </p:nvSpPr>
              <p:spPr>
                <a:xfrm>
                  <a:off x="8753473" y="4044632"/>
                  <a:ext cx="776014" cy="457066"/>
                </a:xfrm>
                <a:prstGeom prst="rect">
                  <a:avLst/>
                </a:prstGeom>
                <a:blipFill>
                  <a:blip r:embed="rId11"/>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850F353-270E-4487-9E36-348E0928BE33}"/>
                    </a:ext>
                  </a:extLst>
                </p:cNvPr>
                <p:cNvSpPr txBox="1"/>
                <p:nvPr/>
              </p:nvSpPr>
              <p:spPr>
                <a:xfrm>
                  <a:off x="8842997" y="3195590"/>
                  <a:ext cx="596964" cy="457066"/>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effectLst/>
                                <a:latin typeface="Cambria Math" panose="02040503050406030204" pitchFamily="18" charset="0"/>
                              </a:rPr>
                            </m:ctrlPr>
                          </m:sSubPr>
                          <m:e>
                            <m:r>
                              <a:rPr lang="en-US" altLang="ja-JP" sz="1200" b="0" i="1" smtClean="0">
                                <a:solidFill>
                                  <a:schemeClr val="tx1"/>
                                </a:solidFill>
                                <a:effectLst/>
                                <a:latin typeface="Cambria Math" panose="02040503050406030204" pitchFamily="18" charset="0"/>
                              </a:rPr>
                              <m:t>𝑃</m:t>
                            </m:r>
                          </m:e>
                          <m:sub>
                            <m:r>
                              <a:rPr lang="en-US" altLang="ja-JP" sz="1200" b="0" i="1" smtClean="0">
                                <a:solidFill>
                                  <a:schemeClr val="tx1"/>
                                </a:solidFill>
                                <a:effectLst/>
                                <a:latin typeface="Cambria Math" panose="02040503050406030204" pitchFamily="18" charset="0"/>
                              </a:rPr>
                              <m:t>1</m:t>
                            </m:r>
                            <m:r>
                              <a:rPr lang="en-US" altLang="ja-JP" sz="1200" b="0" i="1" smtClean="0">
                                <a:solidFill>
                                  <a:schemeClr val="tx1"/>
                                </a:solidFill>
                                <a:effectLst/>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81" name="テキスト ボックス 80">
                  <a:extLst>
                    <a:ext uri="{FF2B5EF4-FFF2-40B4-BE49-F238E27FC236}">
                      <a16:creationId xmlns:a16="http://schemas.microsoft.com/office/drawing/2014/main" id="{0850F353-270E-4487-9E36-348E0928BE33}"/>
                    </a:ext>
                  </a:extLst>
                </p:cNvPr>
                <p:cNvSpPr txBox="1">
                  <a:spLocks noRot="1" noChangeAspect="1" noMove="1" noResize="1" noEditPoints="1" noAdjustHandles="1" noChangeArrowheads="1" noChangeShapeType="1" noTextEdit="1"/>
                </p:cNvSpPr>
                <p:nvPr/>
              </p:nvSpPr>
              <p:spPr>
                <a:xfrm>
                  <a:off x="8842997" y="3195590"/>
                  <a:ext cx="596964" cy="457066"/>
                </a:xfrm>
                <a:prstGeom prst="rect">
                  <a:avLst/>
                </a:prstGeom>
                <a:blipFill>
                  <a:blip r:embed="rId1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A1BEFE1-2805-42C5-8C87-B8BDF6BBA133}"/>
                  </a:ext>
                </a:extLst>
              </p:cNvPr>
              <p:cNvSpPr txBox="1"/>
              <p:nvPr/>
            </p:nvSpPr>
            <p:spPr>
              <a:xfrm>
                <a:off x="6704018" y="2181933"/>
                <a:ext cx="71278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100" b="0" i="1" smtClean="0">
                              <a:solidFill>
                                <a:srgbClr val="000000"/>
                              </a:solidFill>
                              <a:effectLst/>
                              <a:latin typeface="Cambria Math" panose="02040503050406030204" pitchFamily="18" charset="0"/>
                            </a:rPr>
                          </m:ctrlPr>
                        </m:sSubPr>
                        <m:e>
                          <m:r>
                            <a:rPr lang="en-US" altLang="ja-JP" sz="1100" b="0" i="1" smtClean="0">
                              <a:solidFill>
                                <a:srgbClr val="000000"/>
                              </a:solidFill>
                              <a:effectLst/>
                              <a:latin typeface="Cambria Math" panose="02040503050406030204" pitchFamily="18" charset="0"/>
                            </a:rPr>
                            <m:t>𝑚</m:t>
                          </m:r>
                        </m:e>
                        <m:sub>
                          <m:r>
                            <a:rPr lang="en-US" altLang="ja-JP" sz="1100" b="0" i="1" smtClean="0">
                              <a:solidFill>
                                <a:srgbClr val="000000"/>
                              </a:solidFill>
                              <a:effectLst/>
                              <a:latin typeface="Cambria Math" panose="02040503050406030204" pitchFamily="18" charset="0"/>
                            </a:rPr>
                            <m:t>𝑠</m:t>
                          </m:r>
                          <m:r>
                            <a:rPr lang="en-US" altLang="ja-JP" sz="1100" b="0" i="1" smtClean="0">
                              <a:solidFill>
                                <a:srgbClr val="000000"/>
                              </a:solidFill>
                              <a:effectLst/>
                              <a:latin typeface="Cambria Math" panose="02040503050406030204" pitchFamily="18" charset="0"/>
                            </a:rPr>
                            <m:t>1</m:t>
                          </m:r>
                        </m:sub>
                      </m:sSub>
                      <m:r>
                        <a:rPr lang="en-US" altLang="ja-JP" sz="1100" b="0" i="1" smtClean="0">
                          <a:solidFill>
                            <a:srgbClr val="000000"/>
                          </a:solidFill>
                          <a:effectLst/>
                          <a:latin typeface="Cambria Math" panose="02040503050406030204" pitchFamily="18" charset="0"/>
                        </a:rPr>
                        <m:t>=1</m:t>
                      </m:r>
                    </m:oMath>
                  </m:oMathPara>
                </a14:m>
                <a:endParaRPr lang="ja-JP" altLang="en-US" sz="1100" dirty="0"/>
              </a:p>
            </p:txBody>
          </p:sp>
        </mc:Choice>
        <mc:Fallback xmlns="">
          <p:sp>
            <p:nvSpPr>
              <p:cNvPr id="82" name="テキスト ボックス 81">
                <a:extLst>
                  <a:ext uri="{FF2B5EF4-FFF2-40B4-BE49-F238E27FC236}">
                    <a16:creationId xmlns:a16="http://schemas.microsoft.com/office/drawing/2014/main" id="{9A1BEFE1-2805-42C5-8C87-B8BDF6BBA133}"/>
                  </a:ext>
                </a:extLst>
              </p:cNvPr>
              <p:cNvSpPr txBox="1">
                <a:spLocks noRot="1" noChangeAspect="1" noMove="1" noResize="1" noEditPoints="1" noAdjustHandles="1" noChangeArrowheads="1" noChangeShapeType="1" noTextEdit="1"/>
              </p:cNvSpPr>
              <p:nvPr/>
            </p:nvSpPr>
            <p:spPr>
              <a:xfrm>
                <a:off x="6704018" y="2181933"/>
                <a:ext cx="712782" cy="2616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E626B7C9-CABE-4EEF-B0F2-DD5919607FB0}"/>
                  </a:ext>
                </a:extLst>
              </p:cNvPr>
              <p:cNvSpPr txBox="1"/>
              <p:nvPr/>
            </p:nvSpPr>
            <p:spPr>
              <a:xfrm>
                <a:off x="6686978" y="2452331"/>
                <a:ext cx="782298" cy="261610"/>
              </a:xfrm>
              <a:prstGeom prst="rect">
                <a:avLst/>
              </a:prstGeom>
              <a:noFill/>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100" b="0" i="1" smtClean="0">
                              <a:solidFill>
                                <a:srgbClr val="000000"/>
                              </a:solidFill>
                              <a:latin typeface="Cambria Math" panose="02040503050406030204" pitchFamily="18" charset="0"/>
                            </a:rPr>
                          </m:ctrlPr>
                        </m:sSubPr>
                        <m:e>
                          <m:r>
                            <a:rPr lang="en-US" altLang="ja-JP" sz="1100" b="0" i="1" smtClean="0">
                              <a:solidFill>
                                <a:srgbClr val="000000"/>
                              </a:solidFill>
                              <a:latin typeface="Cambria Math" panose="02040503050406030204" pitchFamily="18" charset="0"/>
                            </a:rPr>
                            <m:t>h</m:t>
                          </m:r>
                        </m:e>
                        <m:sub>
                          <m:r>
                            <a:rPr lang="en-US" altLang="ja-JP" sz="1100" b="0" i="1" smtClean="0">
                              <a:solidFill>
                                <a:srgbClr val="000000"/>
                              </a:solidFill>
                              <a:latin typeface="Cambria Math" panose="02040503050406030204" pitchFamily="18" charset="0"/>
                            </a:rPr>
                            <m:t>𝑠</m:t>
                          </m:r>
                          <m:r>
                            <a:rPr lang="en-US" altLang="ja-JP" sz="1100" b="0" i="1" smtClean="0">
                              <a:solidFill>
                                <a:srgbClr val="000000"/>
                              </a:solidFill>
                              <a:latin typeface="Cambria Math" panose="02040503050406030204" pitchFamily="18" charset="0"/>
                            </a:rPr>
                            <m:t>1</m:t>
                          </m:r>
                        </m:sub>
                      </m:sSub>
                      <m:r>
                        <a:rPr lang="en-US" altLang="ja-JP" sz="1100" b="0" i="1" smtClean="0">
                          <a:solidFill>
                            <a:srgbClr val="000000"/>
                          </a:solidFill>
                          <a:latin typeface="Cambria Math" panose="02040503050406030204" pitchFamily="18" charset="0"/>
                        </a:rPr>
                        <m:t>=2</m:t>
                      </m:r>
                    </m:oMath>
                  </m:oMathPara>
                </a14:m>
                <a:endParaRPr lang="ja-JP" altLang="en-US" sz="1100" dirty="0"/>
              </a:p>
            </p:txBody>
          </p:sp>
        </mc:Choice>
        <mc:Fallback xmlns="">
          <p:sp>
            <p:nvSpPr>
              <p:cNvPr id="83" name="テキスト ボックス 82">
                <a:extLst>
                  <a:ext uri="{FF2B5EF4-FFF2-40B4-BE49-F238E27FC236}">
                    <a16:creationId xmlns:a16="http://schemas.microsoft.com/office/drawing/2014/main" id="{E626B7C9-CABE-4EEF-B0F2-DD5919607FB0}"/>
                  </a:ext>
                </a:extLst>
              </p:cNvPr>
              <p:cNvSpPr txBox="1">
                <a:spLocks noRot="1" noChangeAspect="1" noMove="1" noResize="1" noEditPoints="1" noAdjustHandles="1" noChangeArrowheads="1" noChangeShapeType="1" noTextEdit="1"/>
              </p:cNvSpPr>
              <p:nvPr/>
            </p:nvSpPr>
            <p:spPr>
              <a:xfrm>
                <a:off x="6686978" y="2452331"/>
                <a:ext cx="782298" cy="261610"/>
              </a:xfrm>
              <a:prstGeom prst="rect">
                <a:avLst/>
              </a:prstGeom>
              <a:blipFill>
                <a:blip r:embed="rId14"/>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871F9969-A616-498B-B8E6-E017C53883C1}"/>
                  </a:ext>
                </a:extLst>
              </p:cNvPr>
              <p:cNvSpPr txBox="1"/>
              <p:nvPr/>
            </p:nvSpPr>
            <p:spPr>
              <a:xfrm>
                <a:off x="11047696" y="2201246"/>
                <a:ext cx="857479" cy="261610"/>
              </a:xfrm>
              <a:prstGeom prst="rect">
                <a:avLst/>
              </a:prstGeom>
              <a:noFill/>
            </p:spPr>
            <p:txBody>
              <a:bodyPr wrap="square">
                <a:spAutoFit/>
              </a:bodyPr>
              <a:lstStyle/>
              <a:p>
                <a14:m>
                  <m:oMath xmlns:m="http://schemas.openxmlformats.org/officeDocument/2006/math">
                    <m:sSub>
                      <m:sSubPr>
                        <m:ctrlPr>
                          <a:rPr lang="en-US" altLang="ja-JP" sz="1100" b="0" i="1" smtClean="0">
                            <a:solidFill>
                              <a:srgbClr val="000000"/>
                            </a:solidFill>
                            <a:effectLst/>
                            <a:latin typeface="Cambria Math" panose="02040503050406030204" pitchFamily="18" charset="0"/>
                          </a:rPr>
                        </m:ctrlPr>
                      </m:sSubPr>
                      <m:e>
                        <m:r>
                          <a:rPr lang="en-US" altLang="ja-JP" sz="1100" b="0" i="1" smtClean="0">
                            <a:solidFill>
                              <a:srgbClr val="000000"/>
                            </a:solidFill>
                            <a:effectLst/>
                            <a:latin typeface="Cambria Math" panose="02040503050406030204" pitchFamily="18" charset="0"/>
                          </a:rPr>
                          <m:t>𝑃</m:t>
                        </m:r>
                      </m:e>
                      <m:sub>
                        <m:r>
                          <a:rPr lang="en-US" altLang="ja-JP" sz="1100" b="0" i="1" smtClean="0">
                            <a:solidFill>
                              <a:srgbClr val="000000"/>
                            </a:solidFill>
                            <a:effectLst/>
                            <a:latin typeface="Cambria Math" panose="02040503050406030204" pitchFamily="18" charset="0"/>
                          </a:rPr>
                          <m:t>𝑠</m:t>
                        </m:r>
                        <m:r>
                          <a:rPr lang="en-US" altLang="ja-JP" sz="1100" b="0" i="1" smtClean="0">
                            <a:solidFill>
                              <a:srgbClr val="000000"/>
                            </a:solidFill>
                            <a:effectLst/>
                            <a:latin typeface="Cambria Math" panose="02040503050406030204" pitchFamily="18" charset="0"/>
                          </a:rPr>
                          <m:t>2</m:t>
                        </m:r>
                      </m:sub>
                    </m:sSub>
                    <m:r>
                      <a:rPr lang="en-US" altLang="ja-JP" sz="1100" b="0" i="1" smtClean="0">
                        <a:solidFill>
                          <a:srgbClr val="000000"/>
                        </a:solidFill>
                        <a:effectLst/>
                        <a:latin typeface="Cambria Math" panose="02040503050406030204" pitchFamily="18" charset="0"/>
                      </a:rPr>
                      <m:t>=</m:t>
                    </m:r>
                  </m:oMath>
                </a14:m>
                <a:r>
                  <a:rPr lang="en-US" altLang="ja-JP" sz="1100" dirty="0"/>
                  <a:t>0</a:t>
                </a:r>
                <a:endParaRPr lang="ja-JP" altLang="en-US" sz="1100" dirty="0"/>
              </a:p>
            </p:txBody>
          </p:sp>
        </mc:Choice>
        <mc:Fallback xmlns="">
          <p:sp>
            <p:nvSpPr>
              <p:cNvPr id="84" name="テキスト ボックス 83">
                <a:extLst>
                  <a:ext uri="{FF2B5EF4-FFF2-40B4-BE49-F238E27FC236}">
                    <a16:creationId xmlns:a16="http://schemas.microsoft.com/office/drawing/2014/main" id="{871F9969-A616-498B-B8E6-E017C53883C1}"/>
                  </a:ext>
                </a:extLst>
              </p:cNvPr>
              <p:cNvSpPr txBox="1">
                <a:spLocks noRot="1" noChangeAspect="1" noMove="1" noResize="1" noEditPoints="1" noAdjustHandles="1" noChangeArrowheads="1" noChangeShapeType="1" noTextEdit="1"/>
              </p:cNvSpPr>
              <p:nvPr/>
            </p:nvSpPr>
            <p:spPr>
              <a:xfrm>
                <a:off x="11047696" y="2201246"/>
                <a:ext cx="857479" cy="261610"/>
              </a:xfrm>
              <a:prstGeom prst="rect">
                <a:avLst/>
              </a:prstGeom>
              <a:blipFill>
                <a:blip r:embed="rId15"/>
                <a:stretch>
                  <a:fillRect b="-16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4D1BC34-AEA8-4D46-AA36-14876924AB34}"/>
                  </a:ext>
                </a:extLst>
              </p:cNvPr>
              <p:cNvSpPr txBox="1"/>
              <p:nvPr/>
            </p:nvSpPr>
            <p:spPr>
              <a:xfrm>
                <a:off x="11047696" y="2454132"/>
                <a:ext cx="644771" cy="261610"/>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left"/>
                    </m:oMathParaPr>
                    <m:oMath xmlns:m="http://schemas.openxmlformats.org/officeDocument/2006/math">
                      <m:sSub>
                        <m:sSubPr>
                          <m:ctrlPr>
                            <a:rPr lang="en-US" altLang="ja-JP" sz="1100" b="0" i="1" smtClean="0">
                              <a:solidFill>
                                <a:srgbClr val="000000"/>
                              </a:solidFill>
                              <a:latin typeface="Cambria Math" panose="02040503050406030204" pitchFamily="18" charset="0"/>
                            </a:rPr>
                          </m:ctrlPr>
                        </m:sSubPr>
                        <m:e>
                          <m:r>
                            <a:rPr lang="en-US" altLang="ja-JP" sz="1100" b="0" i="1" smtClean="0">
                              <a:solidFill>
                                <a:srgbClr val="000000"/>
                              </a:solidFill>
                              <a:latin typeface="Cambria Math" panose="02040503050406030204" pitchFamily="18" charset="0"/>
                            </a:rPr>
                            <m:t>h</m:t>
                          </m:r>
                        </m:e>
                        <m:sub>
                          <m:r>
                            <a:rPr lang="en-US" altLang="ja-JP" sz="1100" b="0" i="1" smtClean="0">
                              <a:solidFill>
                                <a:srgbClr val="000000"/>
                              </a:solidFill>
                              <a:latin typeface="Cambria Math" panose="02040503050406030204" pitchFamily="18" charset="0"/>
                            </a:rPr>
                            <m:t>𝑠</m:t>
                          </m:r>
                          <m:r>
                            <a:rPr lang="en-US" altLang="ja-JP" sz="1100" b="0" i="1" smtClean="0">
                              <a:solidFill>
                                <a:srgbClr val="000000"/>
                              </a:solidFill>
                              <a:latin typeface="Cambria Math" panose="02040503050406030204" pitchFamily="18" charset="0"/>
                            </a:rPr>
                            <m:t>2</m:t>
                          </m:r>
                        </m:sub>
                      </m:sSub>
                      <m:r>
                        <a:rPr lang="en-US" altLang="ja-JP" sz="1100" b="0" i="1" smtClean="0">
                          <a:solidFill>
                            <a:srgbClr val="000000"/>
                          </a:solidFill>
                          <a:latin typeface="Cambria Math" panose="02040503050406030204" pitchFamily="18" charset="0"/>
                        </a:rPr>
                        <m:t>=3</m:t>
                      </m:r>
                    </m:oMath>
                  </m:oMathPara>
                </a14:m>
                <a:endParaRPr lang="ja-JP" altLang="en-US" sz="1100" dirty="0"/>
              </a:p>
            </p:txBody>
          </p:sp>
        </mc:Choice>
        <mc:Fallback xmlns="">
          <p:sp>
            <p:nvSpPr>
              <p:cNvPr id="85" name="テキスト ボックス 84">
                <a:extLst>
                  <a:ext uri="{FF2B5EF4-FFF2-40B4-BE49-F238E27FC236}">
                    <a16:creationId xmlns:a16="http://schemas.microsoft.com/office/drawing/2014/main" id="{84D1BC34-AEA8-4D46-AA36-14876924AB34}"/>
                  </a:ext>
                </a:extLst>
              </p:cNvPr>
              <p:cNvSpPr txBox="1">
                <a:spLocks noRot="1" noChangeAspect="1" noMove="1" noResize="1" noEditPoints="1" noAdjustHandles="1" noChangeArrowheads="1" noChangeShapeType="1" noTextEdit="1"/>
              </p:cNvSpPr>
              <p:nvPr/>
            </p:nvSpPr>
            <p:spPr>
              <a:xfrm>
                <a:off x="11047696" y="2454132"/>
                <a:ext cx="644771" cy="261610"/>
              </a:xfrm>
              <a:prstGeom prst="rect">
                <a:avLst/>
              </a:prstGeom>
              <a:blipFill>
                <a:blip r:embed="rId16"/>
                <a:stretch>
                  <a:fillRect/>
                </a:stretch>
              </a:blipFill>
              <a:ln>
                <a:solidFill>
                  <a:schemeClr val="accent5">
                    <a:lumMod val="75000"/>
                  </a:schemeClr>
                </a:solidFill>
              </a:ln>
            </p:spPr>
            <p:txBody>
              <a:bodyPr/>
              <a:lstStyle/>
              <a:p>
                <a:r>
                  <a:rPr lang="ja-JP" altLang="en-US">
                    <a:noFill/>
                  </a:rPr>
                  <a:t> </a:t>
                </a:r>
              </a:p>
            </p:txBody>
          </p:sp>
        </mc:Fallback>
      </mc:AlternateContent>
      <p:sp>
        <p:nvSpPr>
          <p:cNvPr id="86" name="テキスト ボックス 85">
            <a:extLst>
              <a:ext uri="{FF2B5EF4-FFF2-40B4-BE49-F238E27FC236}">
                <a16:creationId xmlns:a16="http://schemas.microsoft.com/office/drawing/2014/main" id="{ADE38C48-57FA-4FD1-84ED-A19AB8382C1C}"/>
              </a:ext>
            </a:extLst>
          </p:cNvPr>
          <p:cNvSpPr txBox="1"/>
          <p:nvPr/>
        </p:nvSpPr>
        <p:spPr>
          <a:xfrm>
            <a:off x="6601366" y="2027782"/>
            <a:ext cx="889987" cy="261610"/>
          </a:xfrm>
          <a:prstGeom prst="rect">
            <a:avLst/>
          </a:prstGeom>
          <a:noFill/>
        </p:spPr>
        <p:txBody>
          <a:bodyPr wrap="none" rtlCol="0">
            <a:spAutoFit/>
          </a:bodyPr>
          <a:lstStyle/>
          <a:p>
            <a:pPr algn="l"/>
            <a:r>
              <a:rPr kumimoji="1" lang="ja-JP" altLang="en-US" sz="1100" dirty="0"/>
              <a:t>パラメータ</a:t>
            </a:r>
          </a:p>
        </p:txBody>
      </p:sp>
      <p:sp>
        <p:nvSpPr>
          <p:cNvPr id="87" name="テキスト ボックス 86">
            <a:extLst>
              <a:ext uri="{FF2B5EF4-FFF2-40B4-BE49-F238E27FC236}">
                <a16:creationId xmlns:a16="http://schemas.microsoft.com/office/drawing/2014/main" id="{5D4BC1ED-17C9-4385-BA2B-08A0EA4F55EA}"/>
              </a:ext>
            </a:extLst>
          </p:cNvPr>
          <p:cNvSpPr txBox="1"/>
          <p:nvPr/>
        </p:nvSpPr>
        <p:spPr>
          <a:xfrm>
            <a:off x="10931935" y="2019163"/>
            <a:ext cx="889987" cy="261610"/>
          </a:xfrm>
          <a:prstGeom prst="rect">
            <a:avLst/>
          </a:prstGeom>
          <a:noFill/>
        </p:spPr>
        <p:txBody>
          <a:bodyPr wrap="none" rtlCol="0">
            <a:spAutoFit/>
          </a:bodyPr>
          <a:lstStyle/>
          <a:p>
            <a:pPr algn="l"/>
            <a:r>
              <a:rPr kumimoji="1" lang="ja-JP" altLang="en-US" sz="1100" dirty="0"/>
              <a:t>パラメータ</a:t>
            </a:r>
          </a:p>
        </p:txBody>
      </p:sp>
      <p:sp>
        <p:nvSpPr>
          <p:cNvPr id="88" name="テキスト ボックス 87">
            <a:extLst>
              <a:ext uri="{FF2B5EF4-FFF2-40B4-BE49-F238E27FC236}">
                <a16:creationId xmlns:a16="http://schemas.microsoft.com/office/drawing/2014/main" id="{DB238A96-592C-4413-8F73-81A08AED0760}"/>
              </a:ext>
            </a:extLst>
          </p:cNvPr>
          <p:cNvSpPr txBox="1"/>
          <p:nvPr/>
        </p:nvSpPr>
        <p:spPr>
          <a:xfrm>
            <a:off x="656334" y="3394969"/>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1a</a:t>
            </a:r>
            <a:r>
              <a:rPr kumimoji="1" lang="en-US" altLang="ja-JP" sz="1200" dirty="0"/>
              <a:t>,h</a:t>
            </a:r>
            <a:r>
              <a:rPr kumimoji="1" lang="en-US" altLang="ja-JP" sz="1200" baseline="-25000" dirty="0"/>
              <a:t>1b</a:t>
            </a:r>
            <a:r>
              <a:rPr kumimoji="1" lang="ja-JP" altLang="en-US" sz="1200" dirty="0"/>
              <a:t>について整理</a:t>
            </a:r>
          </a:p>
        </p:txBody>
      </p:sp>
      <p:sp>
        <p:nvSpPr>
          <p:cNvPr id="89" name="テキスト ボックス 88">
            <a:extLst>
              <a:ext uri="{FF2B5EF4-FFF2-40B4-BE49-F238E27FC236}">
                <a16:creationId xmlns:a16="http://schemas.microsoft.com/office/drawing/2014/main" id="{252A4A22-9F17-43BA-A77C-6F8F7B6E3DE5}"/>
              </a:ext>
            </a:extLst>
          </p:cNvPr>
          <p:cNvSpPr txBox="1"/>
          <p:nvPr/>
        </p:nvSpPr>
        <p:spPr>
          <a:xfrm>
            <a:off x="2318152" y="4314373"/>
            <a:ext cx="394506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8FE08E8-84F8-4E48-826A-4EE48C73219C}"/>
                  </a:ext>
                </a:extLst>
              </p:cNvPr>
              <p:cNvSpPr txBox="1"/>
              <p:nvPr/>
            </p:nvSpPr>
            <p:spPr>
              <a:xfrm>
                <a:off x="3487037" y="4693876"/>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1</m:t>
                          </m:r>
                          <m:r>
                            <a:rPr lang="en-US" altLang="ja-JP" sz="1600" b="0" i="1" smtClean="0">
                              <a:solidFill>
                                <a:srgbClr val="000000"/>
                              </a:solidFill>
                              <a:effectLst/>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=2</m:t>
                      </m:r>
                    </m:oMath>
                  </m:oMathPara>
                </a14:m>
                <a:endParaRPr lang="ja-JP" altLang="en-US" sz="1600" dirty="0"/>
              </a:p>
            </p:txBody>
          </p:sp>
        </mc:Choice>
        <mc:Fallback xmlns="">
          <p:sp>
            <p:nvSpPr>
              <p:cNvPr id="90" name="テキスト ボックス 89">
                <a:extLst>
                  <a:ext uri="{FF2B5EF4-FFF2-40B4-BE49-F238E27FC236}">
                    <a16:creationId xmlns:a16="http://schemas.microsoft.com/office/drawing/2014/main" id="{28FE08E8-84F8-4E48-826A-4EE48C73219C}"/>
                  </a:ext>
                </a:extLst>
              </p:cNvPr>
              <p:cNvSpPr txBox="1">
                <a:spLocks noRot="1" noChangeAspect="1" noMove="1" noResize="1" noEditPoints="1" noAdjustHandles="1" noChangeArrowheads="1" noChangeShapeType="1" noTextEdit="1"/>
              </p:cNvSpPr>
              <p:nvPr/>
            </p:nvSpPr>
            <p:spPr>
              <a:xfrm>
                <a:off x="3487037" y="4693876"/>
                <a:ext cx="1445832" cy="338554"/>
              </a:xfrm>
              <a:prstGeom prst="rect">
                <a:avLst/>
              </a:prstGeom>
              <a:blipFill>
                <a:blip r:embed="rId17"/>
                <a:stretch>
                  <a:fillRect/>
                </a:stretch>
              </a:blipFill>
            </p:spPr>
            <p:txBody>
              <a:bodyPr/>
              <a:lstStyle/>
              <a:p>
                <a:r>
                  <a:rPr lang="ja-JP" altLang="en-US">
                    <a:noFill/>
                  </a:rPr>
                  <a:t> </a:t>
                </a:r>
              </a:p>
            </p:txBody>
          </p:sp>
        </mc:Fallback>
      </mc:AlternateContent>
      <p:sp>
        <p:nvSpPr>
          <p:cNvPr id="91" name="矢印: 右 90">
            <a:extLst>
              <a:ext uri="{FF2B5EF4-FFF2-40B4-BE49-F238E27FC236}">
                <a16:creationId xmlns:a16="http://schemas.microsoft.com/office/drawing/2014/main" id="{250E0979-21AE-42C4-A871-294A1161E0BD}"/>
              </a:ext>
            </a:extLst>
          </p:cNvPr>
          <p:cNvSpPr/>
          <p:nvPr/>
        </p:nvSpPr>
        <p:spPr>
          <a:xfrm>
            <a:off x="788377" y="457277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66DB8DD2-7BE3-4414-BBB8-994A53A51851}"/>
                  </a:ext>
                </a:extLst>
              </p:cNvPr>
              <p:cNvSpPr txBox="1"/>
              <p:nvPr/>
            </p:nvSpPr>
            <p:spPr>
              <a:xfrm>
                <a:off x="3615593" y="4312905"/>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=3</m:t>
                      </m:r>
                    </m:oMath>
                  </m:oMathPara>
                </a14:m>
                <a:endParaRPr lang="ja-JP" altLang="en-US" sz="1600" dirty="0"/>
              </a:p>
            </p:txBody>
          </p:sp>
        </mc:Choice>
        <mc:Fallback xmlns="">
          <p:sp>
            <p:nvSpPr>
              <p:cNvPr id="92" name="テキスト ボックス 91">
                <a:extLst>
                  <a:ext uri="{FF2B5EF4-FFF2-40B4-BE49-F238E27FC236}">
                    <a16:creationId xmlns:a16="http://schemas.microsoft.com/office/drawing/2014/main" id="{66DB8DD2-7BE3-4414-BBB8-994A53A51851}"/>
                  </a:ext>
                </a:extLst>
              </p:cNvPr>
              <p:cNvSpPr txBox="1">
                <a:spLocks noRot="1" noChangeAspect="1" noMove="1" noResize="1" noEditPoints="1" noAdjustHandles="1" noChangeArrowheads="1" noChangeShapeType="1" noTextEdit="1"/>
              </p:cNvSpPr>
              <p:nvPr/>
            </p:nvSpPr>
            <p:spPr>
              <a:xfrm>
                <a:off x="3615593" y="4312905"/>
                <a:ext cx="1188721" cy="338554"/>
              </a:xfrm>
              <a:prstGeom prst="rect">
                <a:avLst/>
              </a:prstGeom>
              <a:blipFill>
                <a:blip r:embed="rId18"/>
                <a:stretch>
                  <a:fillRect/>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64CE0671-6878-4642-8679-9E92ADBC882B}"/>
              </a:ext>
            </a:extLst>
          </p:cNvPr>
          <p:cNvSpPr txBox="1"/>
          <p:nvPr/>
        </p:nvSpPr>
        <p:spPr>
          <a:xfrm>
            <a:off x="723345" y="4271104"/>
            <a:ext cx="1359455" cy="276999"/>
          </a:xfrm>
          <a:prstGeom prst="rect">
            <a:avLst/>
          </a:prstGeom>
          <a:noFill/>
        </p:spPr>
        <p:txBody>
          <a:bodyPr wrap="square" rtlCol="0">
            <a:spAutoFit/>
          </a:bodyPr>
          <a:lstStyle/>
          <a:p>
            <a:pPr algn="l"/>
            <a:r>
              <a:rPr kumimoji="1" lang="ja-JP" altLang="en-US" sz="1200" dirty="0"/>
              <a:t>値を代入</a:t>
            </a:r>
          </a:p>
        </p:txBody>
      </p:sp>
      <p:sp>
        <p:nvSpPr>
          <p:cNvPr id="13" name="テキスト ボックス 12">
            <a:extLst>
              <a:ext uri="{FF2B5EF4-FFF2-40B4-BE49-F238E27FC236}">
                <a16:creationId xmlns:a16="http://schemas.microsoft.com/office/drawing/2014/main" id="{02862919-A08C-40A4-B14A-B69CAC1FC5C2}"/>
              </a:ext>
            </a:extLst>
          </p:cNvPr>
          <p:cNvSpPr txBox="1"/>
          <p:nvPr/>
        </p:nvSpPr>
        <p:spPr>
          <a:xfrm>
            <a:off x="6985000" y="3192522"/>
            <a:ext cx="2319867" cy="461665"/>
          </a:xfrm>
          <a:prstGeom prst="rect">
            <a:avLst/>
          </a:prstGeom>
          <a:noFill/>
        </p:spPr>
        <p:txBody>
          <a:bodyPr wrap="square" rtlCol="0">
            <a:spAutoFit/>
          </a:bodyPr>
          <a:lstStyle/>
          <a:p>
            <a:pPr algn="l"/>
            <a:r>
              <a:rPr kumimoji="1" lang="en-US" altLang="ja-JP" sz="1200" dirty="0"/>
              <a:t>h</a:t>
            </a:r>
            <a:r>
              <a:rPr kumimoji="1" lang="en-US" altLang="ja-JP" sz="1200" baseline="-25000" dirty="0"/>
              <a:t>1b</a:t>
            </a:r>
            <a:r>
              <a:rPr kumimoji="1" lang="ja-JP" altLang="en-US" sz="1200" dirty="0"/>
              <a:t>には</a:t>
            </a:r>
            <a:r>
              <a:rPr kumimoji="1" lang="en-US" altLang="ja-JP" sz="1200" dirty="0" err="1"/>
              <a:t>port_a</a:t>
            </a:r>
            <a:r>
              <a:rPr kumimoji="1" lang="ja-JP" altLang="en-US" sz="1200" dirty="0"/>
              <a:t>に接続されている比エンタルピーを与えている</a:t>
            </a:r>
          </a:p>
        </p:txBody>
      </p:sp>
      <p:sp>
        <p:nvSpPr>
          <p:cNvPr id="95" name="テキスト ボックス 94">
            <a:extLst>
              <a:ext uri="{FF2B5EF4-FFF2-40B4-BE49-F238E27FC236}">
                <a16:creationId xmlns:a16="http://schemas.microsoft.com/office/drawing/2014/main" id="{ABFBA8F3-806A-44F7-ABF3-10346DE323FE}"/>
              </a:ext>
            </a:extLst>
          </p:cNvPr>
          <p:cNvSpPr txBox="1"/>
          <p:nvPr/>
        </p:nvSpPr>
        <p:spPr>
          <a:xfrm>
            <a:off x="9730655" y="3200050"/>
            <a:ext cx="2319867" cy="461665"/>
          </a:xfrm>
          <a:prstGeom prst="rect">
            <a:avLst/>
          </a:prstGeom>
          <a:noFill/>
        </p:spPr>
        <p:txBody>
          <a:bodyPr wrap="square" rtlCol="0">
            <a:spAutoFit/>
          </a:bodyPr>
          <a:lstStyle/>
          <a:p>
            <a:pPr algn="l"/>
            <a:r>
              <a:rPr kumimoji="1" lang="en-US" altLang="ja-JP" sz="1200" dirty="0"/>
              <a:t>h</a:t>
            </a:r>
            <a:r>
              <a:rPr kumimoji="1" lang="en-US" altLang="ja-JP" sz="1200" baseline="-25000" dirty="0"/>
              <a:t>1a</a:t>
            </a:r>
            <a:r>
              <a:rPr kumimoji="1" lang="ja-JP" altLang="en-US" sz="1200" dirty="0"/>
              <a:t>には</a:t>
            </a:r>
            <a:r>
              <a:rPr kumimoji="1" lang="en-US" altLang="ja-JP" sz="1200" dirty="0" err="1"/>
              <a:t>port_b</a:t>
            </a:r>
            <a:r>
              <a:rPr kumimoji="1" lang="ja-JP" altLang="en-US" sz="1200" dirty="0"/>
              <a:t>に接続されている比エンタルピーを与えている</a:t>
            </a:r>
          </a:p>
        </p:txBody>
      </p:sp>
    </p:spTree>
    <p:extLst>
      <p:ext uri="{BB962C8B-B14F-4D97-AF65-F5344CB8AC3E}">
        <p14:creationId xmlns:p14="http://schemas.microsoft.com/office/powerpoint/2010/main" val="703170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A3C1864-D847-4C26-82AC-EBF9426936C8}"/>
              </a:ext>
            </a:extLst>
          </p:cNvPr>
          <p:cNvPicPr>
            <a:picLocks noChangeAspect="1"/>
          </p:cNvPicPr>
          <p:nvPr/>
        </p:nvPicPr>
        <p:blipFill>
          <a:blip r:embed="rId2"/>
          <a:stretch>
            <a:fillRect/>
          </a:stretch>
        </p:blipFill>
        <p:spPr>
          <a:xfrm>
            <a:off x="2115508" y="1955080"/>
            <a:ext cx="7113943" cy="3861472"/>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29509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a:t>
            </a:r>
            <a:r>
              <a:rPr lang="ja-JP" altLang="en-US" dirty="0"/>
              <a:t> 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Exercise3</a:t>
            </a:r>
            <a:endParaRPr kumimoji="1" lang="ja-JP" altLang="en-US" sz="1600" u="sng" dirty="0"/>
          </a:p>
        </p:txBody>
      </p:sp>
      <p:sp>
        <p:nvSpPr>
          <p:cNvPr id="27" name="テキスト ボックス 26">
            <a:extLst>
              <a:ext uri="{FF2B5EF4-FFF2-40B4-BE49-F238E27FC236}">
                <a16:creationId xmlns:a16="http://schemas.microsoft.com/office/drawing/2014/main" id="{FC039500-FCF8-493D-8727-B80CD6CBCE8A}"/>
              </a:ext>
            </a:extLst>
          </p:cNvPr>
          <p:cNvSpPr txBox="1"/>
          <p:nvPr/>
        </p:nvSpPr>
        <p:spPr>
          <a:xfrm>
            <a:off x="521375" y="1156382"/>
            <a:ext cx="7145192" cy="338554"/>
          </a:xfrm>
          <a:prstGeom prst="rect">
            <a:avLst/>
          </a:prstGeom>
          <a:noFill/>
        </p:spPr>
        <p:txBody>
          <a:bodyPr wrap="square" rtlCol="0">
            <a:spAutoFit/>
          </a:bodyPr>
          <a:lstStyle/>
          <a:p>
            <a:r>
              <a:rPr kumimoji="1" lang="ja-JP" altLang="en-US" sz="1600" dirty="0"/>
              <a:t>以下の</a:t>
            </a:r>
            <a:r>
              <a:rPr kumimoji="1" lang="en-US" altLang="ja-JP" sz="1600" dirty="0"/>
              <a:t>simplePipe3</a:t>
            </a:r>
            <a:r>
              <a:rPr kumimoji="1" lang="ja-JP" altLang="en-US" sz="1600" dirty="0"/>
              <a:t>の比エンタルピー</a:t>
            </a:r>
            <a:r>
              <a:rPr kumimoji="1" lang="en-US" altLang="ja-JP" sz="1600" dirty="0"/>
              <a:t>h</a:t>
            </a:r>
            <a:r>
              <a:rPr kumimoji="1" lang="en-US" altLang="ja-JP" sz="1600" baseline="-25000" dirty="0"/>
              <a:t>3a</a:t>
            </a:r>
            <a:r>
              <a:rPr kumimoji="1" lang="en-US" altLang="ja-JP" sz="1600" dirty="0"/>
              <a:t>, h</a:t>
            </a:r>
            <a:r>
              <a:rPr kumimoji="1" lang="en-US" altLang="ja-JP" sz="1600" baseline="-25000" dirty="0"/>
              <a:t>3b</a:t>
            </a:r>
            <a:r>
              <a:rPr kumimoji="1" lang="ja-JP" altLang="en-US" sz="1600" dirty="0"/>
              <a:t>を手計算で求めてください。</a:t>
            </a:r>
            <a:endParaRPr kumimoji="1" lang="en-US" altLang="ja-JP" sz="1600" dirty="0"/>
          </a:p>
        </p:txBody>
      </p:sp>
      <p:sp>
        <p:nvSpPr>
          <p:cNvPr id="28" name="テキスト ボックス 27">
            <a:extLst>
              <a:ext uri="{FF2B5EF4-FFF2-40B4-BE49-F238E27FC236}">
                <a16:creationId xmlns:a16="http://schemas.microsoft.com/office/drawing/2014/main" id="{508DD328-77D4-42A1-93AC-0C382A9D2C9E}"/>
              </a:ext>
            </a:extLst>
          </p:cNvPr>
          <p:cNvSpPr txBox="1"/>
          <p:nvPr/>
        </p:nvSpPr>
        <p:spPr>
          <a:xfrm>
            <a:off x="3634620" y="2693649"/>
            <a:ext cx="1055097" cy="276999"/>
          </a:xfrm>
          <a:prstGeom prst="rect">
            <a:avLst/>
          </a:prstGeom>
          <a:noFill/>
        </p:spPr>
        <p:txBody>
          <a:bodyPr wrap="none" rtlCol="0">
            <a:spAutoFit/>
          </a:bodyPr>
          <a:lstStyle/>
          <a:p>
            <a:pPr algn="l"/>
            <a:r>
              <a:rPr kumimoji="1" lang="en-US" altLang="ja-JP" sz="1200" dirty="0"/>
              <a:t>simplePipe1</a:t>
            </a:r>
            <a:endParaRPr kumimoji="1" lang="ja-JP" altLang="en-US" sz="1200" dirty="0"/>
          </a:p>
        </p:txBody>
      </p:sp>
      <p:sp>
        <p:nvSpPr>
          <p:cNvPr id="31" name="矢印: 右 30">
            <a:extLst>
              <a:ext uri="{FF2B5EF4-FFF2-40B4-BE49-F238E27FC236}">
                <a16:creationId xmlns:a16="http://schemas.microsoft.com/office/drawing/2014/main" id="{0F9DBDAD-A4B3-47EF-8C60-E9E13A8843B0}"/>
              </a:ext>
            </a:extLst>
          </p:cNvPr>
          <p:cNvSpPr/>
          <p:nvPr/>
        </p:nvSpPr>
        <p:spPr>
          <a:xfrm>
            <a:off x="2500280" y="1706886"/>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53B72FDE-1E6A-4F29-A0CE-0C9CDE0A50B3}"/>
              </a:ext>
            </a:extLst>
          </p:cNvPr>
          <p:cNvSpPr/>
          <p:nvPr/>
        </p:nvSpPr>
        <p:spPr>
          <a:xfrm>
            <a:off x="2500280" y="4545773"/>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96B66ED-6F8E-47DA-9E03-86C99EC03A58}"/>
              </a:ext>
            </a:extLst>
          </p:cNvPr>
          <p:cNvSpPr txBox="1"/>
          <p:nvPr/>
        </p:nvSpPr>
        <p:spPr>
          <a:xfrm>
            <a:off x="7214158" y="3534646"/>
            <a:ext cx="775482" cy="325093"/>
          </a:xfrm>
          <a:prstGeom prst="rect">
            <a:avLst/>
          </a:prstGeom>
          <a:noFill/>
        </p:spPr>
        <p:txBody>
          <a:bodyPr wrap="none" rtlCol="0">
            <a:spAutoFit/>
          </a:bodyPr>
          <a:lstStyle/>
          <a:p>
            <a:pPr algn="l"/>
            <a:r>
              <a:rPr kumimoji="1" lang="en-US" altLang="ja-JP" sz="1200" b="1" dirty="0" err="1"/>
              <a:t>port_b</a:t>
            </a:r>
            <a:endParaRPr kumimoji="1" lang="ja-JP" altLang="en-US" sz="1200" b="1" dirty="0"/>
          </a:p>
        </p:txBody>
      </p:sp>
      <p:sp>
        <p:nvSpPr>
          <p:cNvPr id="34" name="テキスト ボックス 33">
            <a:extLst>
              <a:ext uri="{FF2B5EF4-FFF2-40B4-BE49-F238E27FC236}">
                <a16:creationId xmlns:a16="http://schemas.microsoft.com/office/drawing/2014/main" id="{A6B8E380-0C82-46B0-86F0-6F962A4C87ED}"/>
              </a:ext>
            </a:extLst>
          </p:cNvPr>
          <p:cNvSpPr txBox="1"/>
          <p:nvPr/>
        </p:nvSpPr>
        <p:spPr>
          <a:xfrm>
            <a:off x="5813362" y="3561429"/>
            <a:ext cx="769838" cy="325093"/>
          </a:xfrm>
          <a:prstGeom prst="rect">
            <a:avLst/>
          </a:prstGeom>
          <a:noFill/>
        </p:spPr>
        <p:txBody>
          <a:bodyPr wrap="none" rtlCol="0">
            <a:spAutoFit/>
          </a:bodyPr>
          <a:lstStyle/>
          <a:p>
            <a:pPr algn="l"/>
            <a:r>
              <a:rPr kumimoji="1" lang="en-US" altLang="ja-JP" sz="1200" b="1" dirty="0" err="1"/>
              <a:t>port_a</a:t>
            </a:r>
            <a:endParaRPr kumimoji="1" lang="en-US" altLang="ja-JP" sz="1200" b="1" dirty="0"/>
          </a:p>
        </p:txBody>
      </p:sp>
      <p:sp>
        <p:nvSpPr>
          <p:cNvPr id="11" name="テキスト ボックス 10">
            <a:extLst>
              <a:ext uri="{FF2B5EF4-FFF2-40B4-BE49-F238E27FC236}">
                <a16:creationId xmlns:a16="http://schemas.microsoft.com/office/drawing/2014/main" id="{042C2A32-A9ED-49F7-9A3D-09774D3256AF}"/>
              </a:ext>
            </a:extLst>
          </p:cNvPr>
          <p:cNvSpPr txBox="1"/>
          <p:nvPr/>
        </p:nvSpPr>
        <p:spPr>
          <a:xfrm>
            <a:off x="543728" y="2114945"/>
            <a:ext cx="1569660" cy="646331"/>
          </a:xfrm>
          <a:prstGeom prst="rect">
            <a:avLst/>
          </a:prstGeom>
          <a:noFill/>
        </p:spPr>
        <p:txBody>
          <a:bodyPr wrap="none" rtlCol="0">
            <a:spAutoFit/>
          </a:bodyPr>
          <a:lstStyle/>
          <a:p>
            <a:pPr algn="l"/>
            <a:r>
              <a:rPr kumimoji="1" lang="ja-JP" altLang="en-US" sz="1200" dirty="0"/>
              <a:t>質量流量境界モデル</a:t>
            </a:r>
            <a:endParaRPr kumimoji="1" lang="en-US" altLang="ja-JP" sz="1200" dirty="0"/>
          </a:p>
          <a:p>
            <a:pPr algn="l"/>
            <a:r>
              <a:rPr kumimoji="1" lang="ja-JP" altLang="en-US" sz="1200" dirty="0"/>
              <a:t>　・質量流量</a:t>
            </a:r>
            <a:endParaRPr kumimoji="1" lang="en-US" altLang="ja-JP" sz="1200" dirty="0"/>
          </a:p>
          <a:p>
            <a:pPr algn="l"/>
            <a:r>
              <a:rPr kumimoji="1" lang="ja-JP" altLang="en-US" sz="1200" dirty="0"/>
              <a:t>　・比エンタルピー</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4D84D50-6A9A-45AB-B214-7657DBEC8D57}"/>
                  </a:ext>
                </a:extLst>
              </p:cNvPr>
              <p:cNvSpPr txBox="1"/>
              <p:nvPr/>
            </p:nvSpPr>
            <p:spPr>
              <a:xfrm>
                <a:off x="2113388" y="3020607"/>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1</m:t>
                          </m:r>
                        </m:sub>
                      </m:sSub>
                      <m:r>
                        <a:rPr lang="en-US" altLang="ja-JP" b="0" i="1" smtClean="0">
                          <a:solidFill>
                            <a:srgbClr val="000000"/>
                          </a:solidFill>
                          <a:effectLst/>
                          <a:latin typeface="Cambria Math" panose="02040503050406030204" pitchFamily="18" charset="0"/>
                        </a:rPr>
                        <m:t>=1</m:t>
                      </m:r>
                    </m:oMath>
                  </m:oMathPara>
                </a14:m>
                <a:endParaRPr lang="ja-JP" altLang="en-US" dirty="0"/>
              </a:p>
            </p:txBody>
          </p:sp>
        </mc:Choice>
        <mc:Fallback xmlns="">
          <p:sp>
            <p:nvSpPr>
              <p:cNvPr id="41" name="テキスト ボックス 40">
                <a:extLst>
                  <a:ext uri="{FF2B5EF4-FFF2-40B4-BE49-F238E27FC236}">
                    <a16:creationId xmlns:a16="http://schemas.microsoft.com/office/drawing/2014/main" id="{04D84D50-6A9A-45AB-B214-7657DBEC8D57}"/>
                  </a:ext>
                </a:extLst>
              </p:cNvPr>
              <p:cNvSpPr txBox="1">
                <a:spLocks noRot="1" noChangeAspect="1" noMove="1" noResize="1" noEditPoints="1" noAdjustHandles="1" noChangeArrowheads="1" noChangeShapeType="1" noTextEdit="1"/>
              </p:cNvSpPr>
              <p:nvPr/>
            </p:nvSpPr>
            <p:spPr>
              <a:xfrm>
                <a:off x="2113388" y="3020607"/>
                <a:ext cx="113084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2CB1095-7221-4DB8-8820-F7819B0841B7}"/>
                  </a:ext>
                </a:extLst>
              </p:cNvPr>
              <p:cNvSpPr txBox="1"/>
              <p:nvPr/>
            </p:nvSpPr>
            <p:spPr>
              <a:xfrm>
                <a:off x="2113388" y="3351026"/>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=2</m:t>
                      </m:r>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42CB1095-7221-4DB8-8820-F7819B0841B7}"/>
                  </a:ext>
                </a:extLst>
              </p:cNvPr>
              <p:cNvSpPr txBox="1">
                <a:spLocks noRot="1" noChangeAspect="1" noMove="1" noResize="1" noEditPoints="1" noAdjustHandles="1" noChangeArrowheads="1" noChangeShapeType="1" noTextEdit="1"/>
              </p:cNvSpPr>
              <p:nvPr/>
            </p:nvSpPr>
            <p:spPr>
              <a:xfrm>
                <a:off x="2113388" y="3351026"/>
                <a:ext cx="124113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E0919CC-2A5D-43C6-8D20-90ED91C6DB52}"/>
                  </a:ext>
                </a:extLst>
              </p:cNvPr>
              <p:cNvSpPr txBox="1"/>
              <p:nvPr/>
            </p:nvSpPr>
            <p:spPr>
              <a:xfrm>
                <a:off x="8373140" y="4542294"/>
                <a:ext cx="1130847" cy="30777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𝑠</m:t>
                        </m:r>
                        <m:r>
                          <a:rPr lang="en-US" altLang="ja-JP" sz="1400" b="0" i="1" smtClean="0">
                            <a:solidFill>
                              <a:srgbClr val="000000"/>
                            </a:solidFill>
                            <a:effectLst/>
                            <a:latin typeface="Cambria Math" panose="02040503050406030204" pitchFamily="18" charset="0"/>
                          </a:rPr>
                          <m:t>3</m:t>
                        </m:r>
                      </m:sub>
                    </m:sSub>
                    <m:r>
                      <a:rPr lang="en-US" altLang="ja-JP" sz="1400" b="0" i="1" smtClean="0">
                        <a:solidFill>
                          <a:srgbClr val="000000"/>
                        </a:solidFill>
                        <a:effectLst/>
                        <a:latin typeface="Cambria Math" panose="02040503050406030204" pitchFamily="18" charset="0"/>
                      </a:rPr>
                      <m:t>=</m:t>
                    </m:r>
                  </m:oMath>
                </a14:m>
                <a:r>
                  <a:rPr lang="en-US" altLang="ja-JP" sz="1400" dirty="0"/>
                  <a:t>0</a:t>
                </a:r>
                <a:endParaRPr lang="ja-JP" altLang="en-US" sz="1400" dirty="0"/>
              </a:p>
            </p:txBody>
          </p:sp>
        </mc:Choice>
        <mc:Fallback xmlns="">
          <p:sp>
            <p:nvSpPr>
              <p:cNvPr id="51" name="テキスト ボックス 50">
                <a:extLst>
                  <a:ext uri="{FF2B5EF4-FFF2-40B4-BE49-F238E27FC236}">
                    <a16:creationId xmlns:a16="http://schemas.microsoft.com/office/drawing/2014/main" id="{CE0919CC-2A5D-43C6-8D20-90ED91C6DB52}"/>
                  </a:ext>
                </a:extLst>
              </p:cNvPr>
              <p:cNvSpPr txBox="1">
                <a:spLocks noRot="1" noChangeAspect="1" noMove="1" noResize="1" noEditPoints="1" noAdjustHandles="1" noChangeArrowheads="1" noChangeShapeType="1" noTextEdit="1"/>
              </p:cNvSpPr>
              <p:nvPr/>
            </p:nvSpPr>
            <p:spPr>
              <a:xfrm>
                <a:off x="8373140" y="4542294"/>
                <a:ext cx="1130847" cy="307777"/>
              </a:xfrm>
              <a:prstGeom prst="rect">
                <a:avLst/>
              </a:prstGeom>
              <a:blipFill>
                <a:blip r:embed="rId5"/>
                <a:stretch>
                  <a:fillRect t="-3922" b="-19608"/>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EC1BA807-A978-4504-B068-7BD4B22E24B8}"/>
              </a:ext>
            </a:extLst>
          </p:cNvPr>
          <p:cNvSpPr txBox="1"/>
          <p:nvPr/>
        </p:nvSpPr>
        <p:spPr>
          <a:xfrm>
            <a:off x="9197370" y="3552673"/>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grpSp>
        <p:nvGrpSpPr>
          <p:cNvPr id="54" name="グループ化 53">
            <a:extLst>
              <a:ext uri="{FF2B5EF4-FFF2-40B4-BE49-F238E27FC236}">
                <a16:creationId xmlns:a16="http://schemas.microsoft.com/office/drawing/2014/main" id="{D95B2108-8AEC-49A9-8854-E189DA0403E6}"/>
              </a:ext>
            </a:extLst>
          </p:cNvPr>
          <p:cNvGrpSpPr/>
          <p:nvPr/>
        </p:nvGrpSpPr>
        <p:grpSpPr>
          <a:xfrm>
            <a:off x="5828485" y="3861143"/>
            <a:ext cx="776014" cy="1218374"/>
            <a:chOff x="6377056" y="3136423"/>
            <a:chExt cx="776014" cy="1218374"/>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94D5FCC-ADB6-414E-93DF-D9DACFBA6DD3}"/>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5" name="テキスト ボックス 54">
                  <a:extLst>
                    <a:ext uri="{FF2B5EF4-FFF2-40B4-BE49-F238E27FC236}">
                      <a16:creationId xmlns:a16="http://schemas.microsoft.com/office/drawing/2014/main" id="{B94D5FCC-ADB6-414E-93DF-D9DACFBA6DD3}"/>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C683512-6E0F-4946-9116-C6DDCA474877}"/>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6" name="テキスト ボックス 55">
                  <a:extLst>
                    <a:ext uri="{FF2B5EF4-FFF2-40B4-BE49-F238E27FC236}">
                      <a16:creationId xmlns:a16="http://schemas.microsoft.com/office/drawing/2014/main" id="{1C683512-6E0F-4946-9116-C6DDCA474877}"/>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8873347-CA7A-4DF3-9DC9-7265C5B3D6C4}"/>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7" name="テキスト ボックス 56">
                  <a:extLst>
                    <a:ext uri="{FF2B5EF4-FFF2-40B4-BE49-F238E27FC236}">
                      <a16:creationId xmlns:a16="http://schemas.microsoft.com/office/drawing/2014/main" id="{38873347-CA7A-4DF3-9DC9-7265C5B3D6C4}"/>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8"/>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CB7DD491-DB6B-49B4-ABD3-43D8DA3FB151}"/>
              </a:ext>
            </a:extLst>
          </p:cNvPr>
          <p:cNvGrpSpPr/>
          <p:nvPr/>
        </p:nvGrpSpPr>
        <p:grpSpPr>
          <a:xfrm>
            <a:off x="7213626" y="3886522"/>
            <a:ext cx="776014" cy="1218374"/>
            <a:chOff x="8753473" y="3195590"/>
            <a:chExt cx="776014" cy="1218374"/>
          </a:xfrm>
        </p:grpSpPr>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7ECEA56-F174-4226-90CB-6DED76F2F546}"/>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0" name="テキスト ボックス 59">
                  <a:extLst>
                    <a:ext uri="{FF2B5EF4-FFF2-40B4-BE49-F238E27FC236}">
                      <a16:creationId xmlns:a16="http://schemas.microsoft.com/office/drawing/2014/main" id="{C7ECEA56-F174-4226-90CB-6DED76F2F546}"/>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40E1B0-16FF-4A62-B188-0D4C62311EF4}"/>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𝑏</m:t>
                            </m:r>
                          </m:sub>
                        </m:sSub>
                      </m:oMath>
                    </m:oMathPara>
                  </a14:m>
                  <a:endParaRPr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0940E1B0-16FF-4A62-B188-0D4C62311EF4}"/>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2BD0D6-1A15-48E8-A769-2266129CB5C4}"/>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FE2BD0D6-1A15-48E8-A769-2266129CB5C4}"/>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1"/>
                  <a:stretch>
                    <a:fillRect/>
                  </a:stretch>
                </a:blipFill>
              </p:spPr>
              <p:txBody>
                <a:bodyPr/>
                <a:lstStyle/>
                <a:p>
                  <a:r>
                    <a:rPr lang="ja-JP" altLang="en-US">
                      <a:noFill/>
                    </a:rPr>
                    <a:t> </a:t>
                  </a:r>
                </a:p>
              </p:txBody>
            </p:sp>
          </mc:Fallback>
        </mc:AlternateContent>
      </p:grpSp>
      <p:grpSp>
        <p:nvGrpSpPr>
          <p:cNvPr id="63" name="グループ化 62">
            <a:extLst>
              <a:ext uri="{FF2B5EF4-FFF2-40B4-BE49-F238E27FC236}">
                <a16:creationId xmlns:a16="http://schemas.microsoft.com/office/drawing/2014/main" id="{FAF91470-B7D9-4F0E-A291-B81AD0640864}"/>
              </a:ext>
            </a:extLst>
          </p:cNvPr>
          <p:cNvGrpSpPr/>
          <p:nvPr/>
        </p:nvGrpSpPr>
        <p:grpSpPr>
          <a:xfrm>
            <a:off x="4498620" y="2400954"/>
            <a:ext cx="776014" cy="988985"/>
            <a:chOff x="4641706" y="3136423"/>
            <a:chExt cx="776014" cy="1218374"/>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F4ADD91-AF1D-4383-A0C3-4AB683503AA3}"/>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4" name="テキスト ボックス 63">
                  <a:extLst>
                    <a:ext uri="{FF2B5EF4-FFF2-40B4-BE49-F238E27FC236}">
                      <a16:creationId xmlns:a16="http://schemas.microsoft.com/office/drawing/2014/main" id="{AF4ADD91-AF1D-4383-A0C3-4AB683503AA3}"/>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12"/>
                  <a:stretch>
                    <a:fillRect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83AA56A-B146-4317-A80F-E84BB911F06F}"/>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65" name="テキスト ボックス 64">
                  <a:extLst>
                    <a:ext uri="{FF2B5EF4-FFF2-40B4-BE49-F238E27FC236}">
                      <a16:creationId xmlns:a16="http://schemas.microsoft.com/office/drawing/2014/main" id="{083AA56A-B146-4317-A80F-E84BB911F06F}"/>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13"/>
                  <a:stretch>
                    <a:fillRect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42938A0-6B13-4B24-B65F-DEC614016280}"/>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6" name="テキスト ボックス 65">
                  <a:extLst>
                    <a:ext uri="{FF2B5EF4-FFF2-40B4-BE49-F238E27FC236}">
                      <a16:creationId xmlns:a16="http://schemas.microsoft.com/office/drawing/2014/main" id="{D42938A0-6B13-4B24-B65F-DEC614016280}"/>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14"/>
                  <a:stretch>
                    <a:fillRect b="-22449"/>
                  </a:stretch>
                </a:blipFill>
              </p:spPr>
              <p:txBody>
                <a:bodyPr/>
                <a:lstStyle/>
                <a:p>
                  <a:r>
                    <a:rPr lang="ja-JP" altLang="en-US">
                      <a:noFill/>
                    </a:rPr>
                    <a:t> </a:t>
                  </a:r>
                </a:p>
              </p:txBody>
            </p:sp>
          </mc:Fallback>
        </mc:AlternateContent>
      </p:grpSp>
      <p:grpSp>
        <p:nvGrpSpPr>
          <p:cNvPr id="82" name="グループ化 81">
            <a:extLst>
              <a:ext uri="{FF2B5EF4-FFF2-40B4-BE49-F238E27FC236}">
                <a16:creationId xmlns:a16="http://schemas.microsoft.com/office/drawing/2014/main" id="{A2B6D7BB-52CA-4FE7-B81B-ABFBE6E7CE6A}"/>
              </a:ext>
            </a:extLst>
          </p:cNvPr>
          <p:cNvGrpSpPr/>
          <p:nvPr/>
        </p:nvGrpSpPr>
        <p:grpSpPr>
          <a:xfrm>
            <a:off x="4603199" y="5353654"/>
            <a:ext cx="776014" cy="1029677"/>
            <a:chOff x="8753473" y="3195590"/>
            <a:chExt cx="776014" cy="1323915"/>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88CA2DC-7FFA-4CA0-8251-25D796859DC1}"/>
                    </a:ext>
                  </a:extLst>
                </p:cNvPr>
                <p:cNvSpPr txBox="1"/>
                <p:nvPr/>
              </p:nvSpPr>
              <p:spPr>
                <a:xfrm>
                  <a:off x="8842998" y="3620111"/>
                  <a:ext cx="59696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888CA2DC-7FFA-4CA0-8251-25D796859DC1}"/>
                    </a:ext>
                  </a:extLst>
                </p:cNvPr>
                <p:cNvSpPr txBox="1">
                  <a:spLocks noRot="1" noChangeAspect="1" noMove="1" noResize="1" noEditPoints="1" noAdjustHandles="1" noChangeArrowheads="1" noChangeShapeType="1" noTextEdit="1"/>
                </p:cNvSpPr>
                <p:nvPr/>
              </p:nvSpPr>
              <p:spPr>
                <a:xfrm>
                  <a:off x="8842998" y="3620111"/>
                  <a:ext cx="596964" cy="4748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1CAD18E-5666-4649-A3FE-B708CEB790D6}"/>
                    </a:ext>
                  </a:extLst>
                </p:cNvPr>
                <p:cNvSpPr txBox="1"/>
                <p:nvPr/>
              </p:nvSpPr>
              <p:spPr>
                <a:xfrm>
                  <a:off x="8753473" y="4044633"/>
                  <a:ext cx="77601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2</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21CAD18E-5666-4649-A3FE-B708CEB790D6}"/>
                    </a:ext>
                  </a:extLst>
                </p:cNvPr>
                <p:cNvSpPr txBox="1">
                  <a:spLocks noRot="1" noChangeAspect="1" noMove="1" noResize="1" noEditPoints="1" noAdjustHandles="1" noChangeArrowheads="1" noChangeShapeType="1" noTextEdit="1"/>
                </p:cNvSpPr>
                <p:nvPr/>
              </p:nvSpPr>
              <p:spPr>
                <a:xfrm>
                  <a:off x="8753473" y="4044633"/>
                  <a:ext cx="776014" cy="47487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8481E21-4875-47B9-B50E-F3442991ED45}"/>
                    </a:ext>
                  </a:extLst>
                </p:cNvPr>
                <p:cNvSpPr txBox="1"/>
                <p:nvPr/>
              </p:nvSpPr>
              <p:spPr>
                <a:xfrm>
                  <a:off x="8842998" y="3195590"/>
                  <a:ext cx="596964" cy="47487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08481E21-4875-47B9-B50E-F3442991ED45}"/>
                    </a:ext>
                  </a:extLst>
                </p:cNvPr>
                <p:cNvSpPr txBox="1">
                  <a:spLocks noRot="1" noChangeAspect="1" noMove="1" noResize="1" noEditPoints="1" noAdjustHandles="1" noChangeArrowheads="1" noChangeShapeType="1" noTextEdit="1"/>
                </p:cNvSpPr>
                <p:nvPr/>
              </p:nvSpPr>
              <p:spPr>
                <a:xfrm>
                  <a:off x="8842998" y="3195590"/>
                  <a:ext cx="596964" cy="474871"/>
                </a:xfrm>
                <a:prstGeom prst="rect">
                  <a:avLst/>
                </a:prstGeom>
                <a:blipFill>
                  <a:blip r:embed="rId17"/>
                  <a:stretch>
                    <a:fillRect/>
                  </a:stretch>
                </a:blipFill>
              </p:spPr>
              <p:txBody>
                <a:bodyPr/>
                <a:lstStyle/>
                <a:p>
                  <a:r>
                    <a:rPr lang="ja-JP" altLang="en-US">
                      <a:noFill/>
                    </a:rPr>
                    <a:t> </a:t>
                  </a:r>
                </a:p>
              </p:txBody>
            </p:sp>
          </mc:Fallback>
        </mc:AlternateContent>
      </p:grpSp>
      <p:sp>
        <p:nvSpPr>
          <p:cNvPr id="86" name="矢印: 右 85">
            <a:extLst>
              <a:ext uri="{FF2B5EF4-FFF2-40B4-BE49-F238E27FC236}">
                <a16:creationId xmlns:a16="http://schemas.microsoft.com/office/drawing/2014/main" id="{9815098C-0896-491B-A867-0B10364466BD}"/>
              </a:ext>
            </a:extLst>
          </p:cNvPr>
          <p:cNvSpPr/>
          <p:nvPr/>
        </p:nvSpPr>
        <p:spPr>
          <a:xfrm>
            <a:off x="6604499" y="3164940"/>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C08EE1C2-28E2-4E81-8D0D-B769EE399817}"/>
                  </a:ext>
                </a:extLst>
              </p:cNvPr>
              <p:cNvSpPr txBox="1"/>
              <p:nvPr/>
            </p:nvSpPr>
            <p:spPr>
              <a:xfrm>
                <a:off x="8373140" y="4840145"/>
                <a:ext cx="1241134"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b="0" i="1" smtClean="0">
                              <a:solidFill>
                                <a:srgbClr val="000000"/>
                              </a:solidFill>
                              <a:latin typeface="Cambria Math" panose="02040503050406030204" pitchFamily="18" charset="0"/>
                            </a:rPr>
                          </m:ctrlPr>
                        </m:sSubPr>
                        <m:e>
                          <m:r>
                            <a:rPr lang="en-US" altLang="ja-JP" sz="1400" b="0" i="1" smtClean="0">
                              <a:solidFill>
                                <a:srgbClr val="000000"/>
                              </a:solidFill>
                              <a:latin typeface="Cambria Math" panose="02040503050406030204" pitchFamily="18" charset="0"/>
                            </a:rPr>
                            <m:t>h</m:t>
                          </m:r>
                        </m:e>
                        <m:sub>
                          <m:r>
                            <a:rPr lang="en-US" altLang="ja-JP" sz="1400" b="0" i="1" smtClean="0">
                              <a:solidFill>
                                <a:srgbClr val="000000"/>
                              </a:solidFill>
                              <a:latin typeface="Cambria Math" panose="02040503050406030204" pitchFamily="18" charset="0"/>
                            </a:rPr>
                            <m:t>𝑠</m:t>
                          </m:r>
                          <m:r>
                            <a:rPr lang="en-US" altLang="ja-JP" sz="1400" b="0" i="1" smtClean="0">
                              <a:solidFill>
                                <a:srgbClr val="000000"/>
                              </a:solidFill>
                              <a:latin typeface="Cambria Math" panose="02040503050406030204" pitchFamily="18" charset="0"/>
                            </a:rPr>
                            <m:t>3</m:t>
                          </m:r>
                        </m:sub>
                      </m:sSub>
                      <m:r>
                        <a:rPr lang="en-US" altLang="ja-JP" sz="1400" b="0" i="1" smtClean="0">
                          <a:solidFill>
                            <a:srgbClr val="000000"/>
                          </a:solidFill>
                          <a:latin typeface="Cambria Math" panose="02040503050406030204" pitchFamily="18" charset="0"/>
                        </a:rPr>
                        <m:t>=7</m:t>
                      </m:r>
                    </m:oMath>
                  </m:oMathPara>
                </a14:m>
                <a:endParaRPr lang="ja-JP" altLang="en-US" sz="1400" dirty="0"/>
              </a:p>
            </p:txBody>
          </p:sp>
        </mc:Choice>
        <mc:Fallback xmlns="">
          <p:sp>
            <p:nvSpPr>
              <p:cNvPr id="90" name="テキスト ボックス 89">
                <a:extLst>
                  <a:ext uri="{FF2B5EF4-FFF2-40B4-BE49-F238E27FC236}">
                    <a16:creationId xmlns:a16="http://schemas.microsoft.com/office/drawing/2014/main" id="{C08EE1C2-28E2-4E81-8D0D-B769EE399817}"/>
                  </a:ext>
                </a:extLst>
              </p:cNvPr>
              <p:cNvSpPr txBox="1">
                <a:spLocks noRot="1" noChangeAspect="1" noMove="1" noResize="1" noEditPoints="1" noAdjustHandles="1" noChangeArrowheads="1" noChangeShapeType="1" noTextEdit="1"/>
              </p:cNvSpPr>
              <p:nvPr/>
            </p:nvSpPr>
            <p:spPr>
              <a:xfrm>
                <a:off x="8373140" y="4840145"/>
                <a:ext cx="1241134" cy="307777"/>
              </a:xfrm>
              <a:prstGeom prst="rect">
                <a:avLst/>
              </a:prstGeom>
              <a:blipFill>
                <a:blip r:embed="rId1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6D34AA7F-521B-48AD-AD12-DE8E8597B0A9}"/>
              </a:ext>
            </a:extLst>
          </p:cNvPr>
          <p:cNvSpPr txBox="1"/>
          <p:nvPr/>
        </p:nvSpPr>
        <p:spPr>
          <a:xfrm>
            <a:off x="1994143" y="2779553"/>
            <a:ext cx="1210588" cy="338554"/>
          </a:xfrm>
          <a:prstGeom prst="rect">
            <a:avLst/>
          </a:prstGeom>
          <a:noFill/>
        </p:spPr>
        <p:txBody>
          <a:bodyPr wrap="none" rtlCol="0">
            <a:spAutoFit/>
          </a:bodyPr>
          <a:lstStyle/>
          <a:p>
            <a:pPr algn="l"/>
            <a:r>
              <a:rPr kumimoji="1" lang="ja-JP" altLang="en-US" sz="1600" dirty="0"/>
              <a:t>パラメータ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C10C750-9B18-41D4-91F3-2FF1C3820560}"/>
                  </a:ext>
                </a:extLst>
              </p:cNvPr>
              <p:cNvSpPr txBox="1"/>
              <p:nvPr/>
            </p:nvSpPr>
            <p:spPr>
              <a:xfrm>
                <a:off x="2125667" y="5920433"/>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2</m:t>
                          </m:r>
                        </m:sub>
                      </m:sSub>
                      <m:r>
                        <a:rPr lang="en-US" altLang="ja-JP" b="0" i="1" smtClean="0">
                          <a:solidFill>
                            <a:srgbClr val="000000"/>
                          </a:solidFill>
                          <a:effectLst/>
                          <a:latin typeface="Cambria Math" panose="02040503050406030204" pitchFamily="18" charset="0"/>
                        </a:rPr>
                        <m:t>=4</m:t>
                      </m:r>
                    </m:oMath>
                  </m:oMathPara>
                </a14:m>
                <a:endParaRPr lang="ja-JP" altLang="en-US" dirty="0"/>
              </a:p>
            </p:txBody>
          </p:sp>
        </mc:Choice>
        <mc:Fallback xmlns="">
          <p:sp>
            <p:nvSpPr>
              <p:cNvPr id="91" name="テキスト ボックス 90">
                <a:extLst>
                  <a:ext uri="{FF2B5EF4-FFF2-40B4-BE49-F238E27FC236}">
                    <a16:creationId xmlns:a16="http://schemas.microsoft.com/office/drawing/2014/main" id="{4C10C750-9B18-41D4-91F3-2FF1C3820560}"/>
                  </a:ext>
                </a:extLst>
              </p:cNvPr>
              <p:cNvSpPr txBox="1">
                <a:spLocks noRot="1" noChangeAspect="1" noMove="1" noResize="1" noEditPoints="1" noAdjustHandles="1" noChangeArrowheads="1" noChangeShapeType="1" noTextEdit="1"/>
              </p:cNvSpPr>
              <p:nvPr/>
            </p:nvSpPr>
            <p:spPr>
              <a:xfrm>
                <a:off x="2125667" y="5920433"/>
                <a:ext cx="1130846"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9D856180-A91A-4E86-AE59-98E0CE24E779}"/>
                  </a:ext>
                </a:extLst>
              </p:cNvPr>
              <p:cNvSpPr txBox="1"/>
              <p:nvPr/>
            </p:nvSpPr>
            <p:spPr>
              <a:xfrm>
                <a:off x="2125667" y="6250852"/>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=3</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9D856180-A91A-4E86-AE59-98E0CE24E779}"/>
                  </a:ext>
                </a:extLst>
              </p:cNvPr>
              <p:cNvSpPr txBox="1">
                <a:spLocks noRot="1" noChangeAspect="1" noMove="1" noResize="1" noEditPoints="1" noAdjustHandles="1" noChangeArrowheads="1" noChangeShapeType="1" noTextEdit="1"/>
              </p:cNvSpPr>
              <p:nvPr/>
            </p:nvSpPr>
            <p:spPr>
              <a:xfrm>
                <a:off x="2125667" y="6250852"/>
                <a:ext cx="1241134" cy="369332"/>
              </a:xfrm>
              <a:prstGeom prst="rect">
                <a:avLst/>
              </a:prstGeom>
              <a:blipFill>
                <a:blip r:embed="rId20"/>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4745B192-0DD4-4E70-BA5C-F6E18B230610}"/>
              </a:ext>
            </a:extLst>
          </p:cNvPr>
          <p:cNvSpPr txBox="1"/>
          <p:nvPr/>
        </p:nvSpPr>
        <p:spPr>
          <a:xfrm>
            <a:off x="1955981" y="5706597"/>
            <a:ext cx="1210588" cy="338554"/>
          </a:xfrm>
          <a:prstGeom prst="rect">
            <a:avLst/>
          </a:prstGeom>
          <a:noFill/>
        </p:spPr>
        <p:txBody>
          <a:bodyPr wrap="none" rtlCol="0">
            <a:spAutoFit/>
          </a:bodyPr>
          <a:lstStyle/>
          <a:p>
            <a:pPr algn="l"/>
            <a:r>
              <a:rPr kumimoji="1" lang="ja-JP" altLang="en-US" sz="1600" dirty="0"/>
              <a:t>パラメータ</a:t>
            </a:r>
          </a:p>
        </p:txBody>
      </p:sp>
      <p:sp>
        <p:nvSpPr>
          <p:cNvPr id="96" name="テキスト ボックス 95">
            <a:extLst>
              <a:ext uri="{FF2B5EF4-FFF2-40B4-BE49-F238E27FC236}">
                <a16:creationId xmlns:a16="http://schemas.microsoft.com/office/drawing/2014/main" id="{85499266-C503-43AD-A18B-AE1599D743B2}"/>
              </a:ext>
            </a:extLst>
          </p:cNvPr>
          <p:cNvSpPr txBox="1"/>
          <p:nvPr/>
        </p:nvSpPr>
        <p:spPr>
          <a:xfrm>
            <a:off x="8143253" y="4240981"/>
            <a:ext cx="1210588" cy="338554"/>
          </a:xfrm>
          <a:prstGeom prst="rect">
            <a:avLst/>
          </a:prstGeom>
          <a:noFill/>
        </p:spPr>
        <p:txBody>
          <a:bodyPr wrap="none" rtlCol="0">
            <a:spAutoFit/>
          </a:bodyPr>
          <a:lstStyle/>
          <a:p>
            <a:pPr algn="l"/>
            <a:r>
              <a:rPr kumimoji="1" lang="ja-JP" altLang="en-US" sz="1600" dirty="0"/>
              <a:t>パラメータ</a:t>
            </a:r>
          </a:p>
        </p:txBody>
      </p:sp>
      <p:sp>
        <p:nvSpPr>
          <p:cNvPr id="47" name="テキスト ボックス 46">
            <a:extLst>
              <a:ext uri="{FF2B5EF4-FFF2-40B4-BE49-F238E27FC236}">
                <a16:creationId xmlns:a16="http://schemas.microsoft.com/office/drawing/2014/main" id="{CB3A4955-1740-466E-91FC-D72DF01A9E96}"/>
              </a:ext>
            </a:extLst>
          </p:cNvPr>
          <p:cNvSpPr txBox="1"/>
          <p:nvPr/>
        </p:nvSpPr>
        <p:spPr>
          <a:xfrm>
            <a:off x="3751805" y="5617908"/>
            <a:ext cx="1055097" cy="276999"/>
          </a:xfrm>
          <a:prstGeom prst="rect">
            <a:avLst/>
          </a:prstGeom>
          <a:noFill/>
        </p:spPr>
        <p:txBody>
          <a:bodyPr wrap="none" rtlCol="0">
            <a:spAutoFit/>
          </a:bodyPr>
          <a:lstStyle/>
          <a:p>
            <a:pPr algn="l"/>
            <a:r>
              <a:rPr kumimoji="1" lang="en-US" altLang="ja-JP" sz="1200" dirty="0"/>
              <a:t>simplePipe2</a:t>
            </a:r>
            <a:endParaRPr kumimoji="1" lang="ja-JP" altLang="en-US" sz="1200" dirty="0"/>
          </a:p>
        </p:txBody>
      </p:sp>
      <p:sp>
        <p:nvSpPr>
          <p:cNvPr id="48" name="テキスト ボックス 47">
            <a:extLst>
              <a:ext uri="{FF2B5EF4-FFF2-40B4-BE49-F238E27FC236}">
                <a16:creationId xmlns:a16="http://schemas.microsoft.com/office/drawing/2014/main" id="{DDD2779D-F23B-4BFE-A4D7-A670EA802C97}"/>
              </a:ext>
            </a:extLst>
          </p:cNvPr>
          <p:cNvSpPr txBox="1"/>
          <p:nvPr/>
        </p:nvSpPr>
        <p:spPr>
          <a:xfrm>
            <a:off x="6381514" y="4212405"/>
            <a:ext cx="1055097" cy="276999"/>
          </a:xfrm>
          <a:prstGeom prst="rect">
            <a:avLst/>
          </a:prstGeom>
          <a:noFill/>
        </p:spPr>
        <p:txBody>
          <a:bodyPr wrap="none" rtlCol="0">
            <a:spAutoFit/>
          </a:bodyPr>
          <a:lstStyle/>
          <a:p>
            <a:pPr algn="l"/>
            <a:r>
              <a:rPr kumimoji="1" lang="en-US" altLang="ja-JP" sz="1200" dirty="0"/>
              <a:t>simplePipe3</a:t>
            </a:r>
            <a:endParaRPr kumimoji="1" lang="ja-JP" altLang="en-US" sz="1200" dirty="0"/>
          </a:p>
        </p:txBody>
      </p:sp>
    </p:spTree>
    <p:extLst>
      <p:ext uri="{BB962C8B-B14F-4D97-AF65-F5344CB8AC3E}">
        <p14:creationId xmlns:p14="http://schemas.microsoft.com/office/powerpoint/2010/main" val="1034606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29509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a:t>
            </a:r>
            <a:r>
              <a:rPr lang="ja-JP" altLang="en-US" dirty="0"/>
              <a:t> 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708848" cy="338554"/>
          </a:xfrm>
          <a:prstGeom prst="rect">
            <a:avLst/>
          </a:prstGeom>
          <a:noFill/>
        </p:spPr>
        <p:txBody>
          <a:bodyPr wrap="none" rtlCol="0">
            <a:spAutoFit/>
          </a:bodyPr>
          <a:lstStyle/>
          <a:p>
            <a:pPr algn="l"/>
            <a:r>
              <a:rPr kumimoji="1" lang="ja-JP" altLang="en-US" sz="1600" u="sng" dirty="0"/>
              <a:t>解答</a:t>
            </a:r>
            <a:r>
              <a:rPr lang="en-US" altLang="ja-JP" sz="1600" u="sng" dirty="0"/>
              <a:t>3</a:t>
            </a:r>
            <a:endParaRPr kumimoji="1" lang="ja-JP" altLang="en-US" sz="1600" u="sng" dirty="0"/>
          </a:p>
        </p:txBody>
      </p:sp>
      <p:grpSp>
        <p:nvGrpSpPr>
          <p:cNvPr id="4" name="グループ化 3">
            <a:extLst>
              <a:ext uri="{FF2B5EF4-FFF2-40B4-BE49-F238E27FC236}">
                <a16:creationId xmlns:a16="http://schemas.microsoft.com/office/drawing/2014/main" id="{1B7ADF0C-DD07-474E-A849-0D7DFECA69B0}"/>
              </a:ext>
            </a:extLst>
          </p:cNvPr>
          <p:cNvGrpSpPr/>
          <p:nvPr/>
        </p:nvGrpSpPr>
        <p:grpSpPr>
          <a:xfrm>
            <a:off x="378390" y="1387282"/>
            <a:ext cx="6905944" cy="4073718"/>
            <a:chOff x="651598" y="1974615"/>
            <a:chExt cx="5965671" cy="3519064"/>
          </a:xfrm>
        </p:grpSpPr>
        <p:pic>
          <p:nvPicPr>
            <p:cNvPr id="18" name="図 17">
              <a:extLst>
                <a:ext uri="{FF2B5EF4-FFF2-40B4-BE49-F238E27FC236}">
                  <a16:creationId xmlns:a16="http://schemas.microsoft.com/office/drawing/2014/main" id="{7A80A5FA-6DAE-4109-991D-BEFA7755FFE1}"/>
                </a:ext>
              </a:extLst>
            </p:cNvPr>
            <p:cNvPicPr>
              <a:picLocks noChangeAspect="1"/>
            </p:cNvPicPr>
            <p:nvPr/>
          </p:nvPicPr>
          <p:blipFill>
            <a:blip r:embed="rId2"/>
            <a:stretch>
              <a:fillRect/>
            </a:stretch>
          </p:blipFill>
          <p:spPr>
            <a:xfrm>
              <a:off x="756444" y="2137736"/>
              <a:ext cx="4675517" cy="2537887"/>
            </a:xfrm>
            <a:prstGeom prst="rect">
              <a:avLst/>
            </a:prstGeom>
          </p:spPr>
        </p:pic>
        <p:sp>
          <p:nvSpPr>
            <p:cNvPr id="19" name="テキスト ボックス 18">
              <a:extLst>
                <a:ext uri="{FF2B5EF4-FFF2-40B4-BE49-F238E27FC236}">
                  <a16:creationId xmlns:a16="http://schemas.microsoft.com/office/drawing/2014/main" id="{06B7FAB3-F810-482C-BC66-019645DB846C}"/>
                </a:ext>
              </a:extLst>
            </p:cNvPr>
            <p:cNvSpPr txBox="1"/>
            <p:nvPr/>
          </p:nvSpPr>
          <p:spPr>
            <a:xfrm>
              <a:off x="1717461" y="2657259"/>
              <a:ext cx="724500" cy="199403"/>
            </a:xfrm>
            <a:prstGeom prst="rect">
              <a:avLst/>
            </a:prstGeom>
            <a:noFill/>
          </p:spPr>
          <p:txBody>
            <a:bodyPr wrap="none" rtlCol="0">
              <a:spAutoFit/>
            </a:bodyPr>
            <a:lstStyle/>
            <a:p>
              <a:pPr algn="l"/>
              <a:r>
                <a:rPr kumimoji="1" lang="en-US" altLang="ja-JP" sz="900" dirty="0"/>
                <a:t>simplePipe1</a:t>
              </a:r>
              <a:endParaRPr kumimoji="1" lang="ja-JP" altLang="en-US" sz="900" dirty="0"/>
            </a:p>
          </p:txBody>
        </p:sp>
        <p:sp>
          <p:nvSpPr>
            <p:cNvPr id="20" name="矢印: 右 19">
              <a:extLst>
                <a:ext uri="{FF2B5EF4-FFF2-40B4-BE49-F238E27FC236}">
                  <a16:creationId xmlns:a16="http://schemas.microsoft.com/office/drawing/2014/main" id="{0F848157-44D1-4C61-AB00-B5A2940D6A62}"/>
                </a:ext>
              </a:extLst>
            </p:cNvPr>
            <p:cNvSpPr/>
            <p:nvPr/>
          </p:nvSpPr>
          <p:spPr>
            <a:xfrm>
              <a:off x="1009329" y="1974615"/>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1" name="矢印: 右 20">
              <a:extLst>
                <a:ext uri="{FF2B5EF4-FFF2-40B4-BE49-F238E27FC236}">
                  <a16:creationId xmlns:a16="http://schemas.microsoft.com/office/drawing/2014/main" id="{456EF832-EC29-4DCE-87F8-D74D6CF794EC}"/>
                </a:ext>
              </a:extLst>
            </p:cNvPr>
            <p:cNvSpPr/>
            <p:nvPr/>
          </p:nvSpPr>
          <p:spPr>
            <a:xfrm>
              <a:off x="1009329" y="3840426"/>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2" name="テキスト ボックス 21">
              <a:extLst>
                <a:ext uri="{FF2B5EF4-FFF2-40B4-BE49-F238E27FC236}">
                  <a16:creationId xmlns:a16="http://schemas.microsoft.com/office/drawing/2014/main" id="{A9639226-7149-4726-B27B-4C5CEBDD2790}"/>
                </a:ext>
              </a:extLst>
            </p:cNvPr>
            <p:cNvSpPr txBox="1"/>
            <p:nvPr/>
          </p:nvSpPr>
          <p:spPr>
            <a:xfrm>
              <a:off x="4107445" y="3175879"/>
              <a:ext cx="518173" cy="219344"/>
            </a:xfrm>
            <a:prstGeom prst="rect">
              <a:avLst/>
            </a:prstGeom>
            <a:noFill/>
          </p:spPr>
          <p:txBody>
            <a:bodyPr wrap="none" rtlCol="0">
              <a:spAutoFit/>
            </a:bodyPr>
            <a:lstStyle/>
            <a:p>
              <a:pPr algn="l"/>
              <a:r>
                <a:rPr kumimoji="1" lang="en-US" altLang="ja-JP" sz="1050" b="1" dirty="0" err="1"/>
                <a:t>port_b</a:t>
              </a:r>
              <a:endParaRPr kumimoji="1" lang="ja-JP" altLang="en-US" sz="1050" b="1" dirty="0"/>
            </a:p>
          </p:txBody>
        </p:sp>
        <p:sp>
          <p:nvSpPr>
            <p:cNvPr id="23" name="テキスト ボックス 22">
              <a:extLst>
                <a:ext uri="{FF2B5EF4-FFF2-40B4-BE49-F238E27FC236}">
                  <a16:creationId xmlns:a16="http://schemas.microsoft.com/office/drawing/2014/main" id="{FE5523E4-9033-4DFE-AEFC-3F2C19380FEE}"/>
                </a:ext>
              </a:extLst>
            </p:cNvPr>
            <p:cNvSpPr txBox="1"/>
            <p:nvPr/>
          </p:nvSpPr>
          <p:spPr>
            <a:xfrm>
              <a:off x="3091519" y="3170433"/>
              <a:ext cx="515403" cy="219344"/>
            </a:xfrm>
            <a:prstGeom prst="rect">
              <a:avLst/>
            </a:prstGeom>
            <a:noFill/>
          </p:spPr>
          <p:txBody>
            <a:bodyPr wrap="none" rtlCol="0">
              <a:spAutoFit/>
            </a:bodyPr>
            <a:lstStyle/>
            <a:p>
              <a:pPr algn="l"/>
              <a:r>
                <a:rPr kumimoji="1" lang="en-US" altLang="ja-JP" sz="1050" b="1" dirty="0" err="1"/>
                <a:t>port_a</a:t>
              </a:r>
              <a:endParaRPr kumimoji="1" lang="en-US" altLang="ja-JP" sz="1050" b="1"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EC88B2-8530-42DA-AD08-EA1BC5AF4457}"/>
                    </a:ext>
                  </a:extLst>
                </p:cNvPr>
                <p:cNvSpPr txBox="1"/>
                <p:nvPr/>
              </p:nvSpPr>
              <p:spPr>
                <a:xfrm>
                  <a:off x="755051" y="2838037"/>
                  <a:ext cx="743229"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1</m:t>
                            </m:r>
                          </m:sub>
                        </m:sSub>
                        <m:r>
                          <a:rPr lang="en-US" altLang="ja-JP" sz="1050" b="0" i="1" smtClean="0">
                            <a:solidFill>
                              <a:srgbClr val="000000"/>
                            </a:solidFill>
                            <a:effectLst/>
                            <a:latin typeface="Cambria Math" panose="02040503050406030204" pitchFamily="18" charset="0"/>
                          </a:rPr>
                          <m:t>=1</m:t>
                        </m:r>
                      </m:oMath>
                    </m:oMathPara>
                  </a14:m>
                  <a:endParaRPr lang="ja-JP" altLang="en-US" sz="1050" dirty="0"/>
                </a:p>
              </p:txBody>
            </p:sp>
          </mc:Choice>
          <mc:Fallback xmlns="">
            <p:sp>
              <p:nvSpPr>
                <p:cNvPr id="24" name="テキスト ボックス 23">
                  <a:extLst>
                    <a:ext uri="{FF2B5EF4-FFF2-40B4-BE49-F238E27FC236}">
                      <a16:creationId xmlns:a16="http://schemas.microsoft.com/office/drawing/2014/main" id="{88EC88B2-8530-42DA-AD08-EA1BC5AF4457}"/>
                    </a:ext>
                  </a:extLst>
                </p:cNvPr>
                <p:cNvSpPr txBox="1">
                  <a:spLocks noRot="1" noChangeAspect="1" noMove="1" noResize="1" noEditPoints="1" noAdjustHandles="1" noChangeArrowheads="1" noChangeShapeType="1" noTextEdit="1"/>
                </p:cNvSpPr>
                <p:nvPr/>
              </p:nvSpPr>
              <p:spPr>
                <a:xfrm>
                  <a:off x="755051" y="2838037"/>
                  <a:ext cx="743229" cy="21934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45D3518-DAF8-4564-B33C-3F771124A45D}"/>
                    </a:ext>
                  </a:extLst>
                </p:cNvPr>
                <p:cNvSpPr txBox="1"/>
                <p:nvPr/>
              </p:nvSpPr>
              <p:spPr>
                <a:xfrm>
                  <a:off x="755051" y="3055198"/>
                  <a:ext cx="815714"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1</m:t>
                            </m:r>
                          </m:sub>
                        </m:sSub>
                        <m:r>
                          <a:rPr lang="en-US" altLang="ja-JP" sz="1050" b="0" i="1" smtClean="0">
                            <a:solidFill>
                              <a:srgbClr val="000000"/>
                            </a:solidFill>
                            <a:latin typeface="Cambria Math" panose="02040503050406030204" pitchFamily="18" charset="0"/>
                          </a:rPr>
                          <m:t>=2</m:t>
                        </m:r>
                      </m:oMath>
                    </m:oMathPara>
                  </a14:m>
                  <a:endParaRPr lang="ja-JP" altLang="en-US" sz="1050" dirty="0"/>
                </a:p>
              </p:txBody>
            </p:sp>
          </mc:Choice>
          <mc:Fallback xmlns="">
            <p:sp>
              <p:nvSpPr>
                <p:cNvPr id="25" name="テキスト ボックス 24">
                  <a:extLst>
                    <a:ext uri="{FF2B5EF4-FFF2-40B4-BE49-F238E27FC236}">
                      <a16:creationId xmlns:a16="http://schemas.microsoft.com/office/drawing/2014/main" id="{045D3518-DAF8-4564-B33C-3F771124A45D}"/>
                    </a:ext>
                  </a:extLst>
                </p:cNvPr>
                <p:cNvSpPr txBox="1">
                  <a:spLocks noRot="1" noChangeAspect="1" noMove="1" noResize="1" noEditPoints="1" noAdjustHandles="1" noChangeArrowheads="1" noChangeShapeType="1" noTextEdit="1"/>
                </p:cNvSpPr>
                <p:nvPr/>
              </p:nvSpPr>
              <p:spPr>
                <a:xfrm>
                  <a:off x="755051" y="3055198"/>
                  <a:ext cx="815714" cy="21934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48D6E26-F57D-4A9D-A001-83FA38EF4DCC}"/>
                    </a:ext>
                  </a:extLst>
                </p:cNvPr>
                <p:cNvSpPr txBox="1"/>
                <p:nvPr/>
              </p:nvSpPr>
              <p:spPr>
                <a:xfrm>
                  <a:off x="4869166" y="3838138"/>
                  <a:ext cx="743230" cy="219344"/>
                </a:xfrm>
                <a:prstGeom prst="rect">
                  <a:avLst/>
                </a:prstGeom>
                <a:noFill/>
              </p:spPr>
              <p:txBody>
                <a:bodyPr wrap="square">
                  <a:spAutoFit/>
                </a:bodyPr>
                <a:lstStyle/>
                <a:p>
                  <a14:m>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𝑃</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3</m:t>
                          </m:r>
                        </m:sub>
                      </m:sSub>
                      <m:r>
                        <a:rPr lang="en-US" altLang="ja-JP" sz="1050" b="0" i="1" smtClean="0">
                          <a:solidFill>
                            <a:srgbClr val="000000"/>
                          </a:solidFill>
                          <a:effectLst/>
                          <a:latin typeface="Cambria Math" panose="02040503050406030204" pitchFamily="18" charset="0"/>
                        </a:rPr>
                        <m:t>=</m:t>
                      </m:r>
                    </m:oMath>
                  </a14:m>
                  <a:r>
                    <a:rPr lang="en-US" altLang="ja-JP" sz="1050" dirty="0"/>
                    <a:t>0</a:t>
                  </a:r>
                  <a:endParaRPr lang="ja-JP" altLang="en-US" sz="1050" dirty="0"/>
                </a:p>
              </p:txBody>
            </p:sp>
          </mc:Choice>
          <mc:Fallback xmlns="">
            <p:sp>
              <p:nvSpPr>
                <p:cNvPr id="26" name="テキスト ボックス 25">
                  <a:extLst>
                    <a:ext uri="{FF2B5EF4-FFF2-40B4-BE49-F238E27FC236}">
                      <a16:creationId xmlns:a16="http://schemas.microsoft.com/office/drawing/2014/main" id="{148D6E26-F57D-4A9D-A001-83FA38EF4DCC}"/>
                    </a:ext>
                  </a:extLst>
                </p:cNvPr>
                <p:cNvSpPr txBox="1">
                  <a:spLocks noRot="1" noChangeAspect="1" noMove="1" noResize="1" noEditPoints="1" noAdjustHandles="1" noChangeArrowheads="1" noChangeShapeType="1" noTextEdit="1"/>
                </p:cNvSpPr>
                <p:nvPr/>
              </p:nvSpPr>
              <p:spPr>
                <a:xfrm>
                  <a:off x="4869166" y="3838138"/>
                  <a:ext cx="743230" cy="219344"/>
                </a:xfrm>
                <a:prstGeom prst="rect">
                  <a:avLst/>
                </a:prstGeom>
                <a:blipFill>
                  <a:blip r:embed="rId5"/>
                  <a:stretch>
                    <a:fillRect b="-1463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BC8259B-B662-447F-997B-B9244557C65C}"/>
                </a:ext>
              </a:extLst>
            </p:cNvPr>
            <p:cNvSpPr txBox="1"/>
            <p:nvPr/>
          </p:nvSpPr>
          <p:spPr>
            <a:xfrm>
              <a:off x="5410877" y="3187727"/>
              <a:ext cx="1206392" cy="638092"/>
            </a:xfrm>
            <a:prstGeom prst="rect">
              <a:avLst/>
            </a:prstGeom>
            <a:noFill/>
          </p:spPr>
          <p:txBody>
            <a:bodyPr wrap="none" rtlCol="0">
              <a:spAutoFit/>
            </a:bodyPr>
            <a:lstStyle/>
            <a:p>
              <a:pPr algn="l"/>
              <a:r>
                <a:rPr kumimoji="1" lang="ja-JP" altLang="en-US" sz="1050" dirty="0"/>
                <a:t>圧力境界モデル</a:t>
              </a:r>
              <a:endParaRPr kumimoji="1" lang="en-US" altLang="ja-JP" sz="1050" dirty="0"/>
            </a:p>
            <a:p>
              <a:pPr algn="l"/>
              <a:r>
                <a:rPr kumimoji="1" lang="ja-JP" altLang="en-US" sz="1050" dirty="0"/>
                <a:t>　・圧力</a:t>
              </a:r>
              <a:endParaRPr kumimoji="1" lang="en-US" altLang="ja-JP" sz="1050" dirty="0"/>
            </a:p>
            <a:p>
              <a:pPr algn="l"/>
              <a:r>
                <a:rPr kumimoji="1" lang="ja-JP" altLang="en-US" sz="1050" dirty="0"/>
                <a:t>　・比エンタルピー</a:t>
              </a:r>
              <a:endParaRPr kumimoji="1" lang="en-US" altLang="ja-JP" sz="1050" dirty="0"/>
            </a:p>
            <a:p>
              <a:pPr algn="l"/>
              <a:r>
                <a:rPr lang="en-US" altLang="ja-JP" sz="1050" dirty="0"/>
                <a:t>         </a:t>
              </a:r>
              <a:endParaRPr kumimoji="1" lang="ja-JP" altLang="en-US" sz="1050" dirty="0"/>
            </a:p>
          </p:txBody>
        </p:sp>
        <p:grpSp>
          <p:nvGrpSpPr>
            <p:cNvPr id="28" name="グループ化 27">
              <a:extLst>
                <a:ext uri="{FF2B5EF4-FFF2-40B4-BE49-F238E27FC236}">
                  <a16:creationId xmlns:a16="http://schemas.microsoft.com/office/drawing/2014/main" id="{D5F6676E-EF05-4AA1-8A6B-8B7CC12FDF02}"/>
                </a:ext>
              </a:extLst>
            </p:cNvPr>
            <p:cNvGrpSpPr/>
            <p:nvPr/>
          </p:nvGrpSpPr>
          <p:grpSpPr>
            <a:xfrm>
              <a:off x="3196735" y="3390464"/>
              <a:ext cx="510022" cy="777362"/>
              <a:chOff x="6377056" y="3136423"/>
              <a:chExt cx="776014" cy="1182780"/>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C48F55DE-AF38-41E9-8D44-C885EA47754D}"/>
                      </a:ext>
                    </a:extLst>
                  </p:cNvPr>
                  <p:cNvSpPr txBox="1"/>
                  <p:nvPr/>
                </p:nvSpPr>
                <p:spPr>
                  <a:xfrm>
                    <a:off x="6466581" y="3560944"/>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29" name="テキスト ボックス 28">
                    <a:extLst>
                      <a:ext uri="{FF2B5EF4-FFF2-40B4-BE49-F238E27FC236}">
                        <a16:creationId xmlns:a16="http://schemas.microsoft.com/office/drawing/2014/main" id="{C48F55DE-AF38-41E9-8D44-C885EA47754D}"/>
                      </a:ext>
                    </a:extLst>
                  </p:cNvPr>
                  <p:cNvSpPr txBox="1">
                    <a:spLocks noRot="1" noChangeAspect="1" noMove="1" noResize="1" noEditPoints="1" noAdjustHandles="1" noChangeArrowheads="1" noChangeShapeType="1" noTextEdit="1"/>
                  </p:cNvSpPr>
                  <p:nvPr/>
                </p:nvSpPr>
                <p:spPr>
                  <a:xfrm>
                    <a:off x="6466581" y="3560944"/>
                    <a:ext cx="596963" cy="33373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371D8F3-83D7-44E1-9B18-DC420E3E0059}"/>
                      </a:ext>
                    </a:extLst>
                  </p:cNvPr>
                  <p:cNvSpPr txBox="1"/>
                  <p:nvPr/>
                </p:nvSpPr>
                <p:spPr>
                  <a:xfrm>
                    <a:off x="6377056" y="3985464"/>
                    <a:ext cx="776014" cy="333739"/>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3</m:t>
                              </m:r>
                              <m:r>
                                <a:rPr lang="en-US" altLang="ja-JP" sz="1050" b="0" i="1" smtClean="0">
                                  <a:solidFill>
                                    <a:schemeClr val="tx1"/>
                                  </a:solidFill>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30" name="テキスト ボックス 29">
                    <a:extLst>
                      <a:ext uri="{FF2B5EF4-FFF2-40B4-BE49-F238E27FC236}">
                        <a16:creationId xmlns:a16="http://schemas.microsoft.com/office/drawing/2014/main" id="{0371D8F3-83D7-44E1-9B18-DC420E3E0059}"/>
                      </a:ext>
                    </a:extLst>
                  </p:cNvPr>
                  <p:cNvSpPr txBox="1">
                    <a:spLocks noRot="1" noChangeAspect="1" noMove="1" noResize="1" noEditPoints="1" noAdjustHandles="1" noChangeArrowheads="1" noChangeShapeType="1" noTextEdit="1"/>
                  </p:cNvSpPr>
                  <p:nvPr/>
                </p:nvSpPr>
                <p:spPr>
                  <a:xfrm>
                    <a:off x="6377056" y="3985464"/>
                    <a:ext cx="776014" cy="333739"/>
                  </a:xfrm>
                  <a:prstGeom prst="rect">
                    <a:avLst/>
                  </a:prstGeom>
                  <a:blipFill>
                    <a:blip r:embed="rId7"/>
                    <a:stretch>
                      <a:fillRect/>
                    </a:stretch>
                  </a:blipFill>
                  <a:ln>
                    <a:solidFill>
                      <a:schemeClr val="accent5">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A39FACA-0F4A-429A-BD97-E56B9EB7C49D}"/>
                      </a:ext>
                    </a:extLst>
                  </p:cNvPr>
                  <p:cNvSpPr txBox="1"/>
                  <p:nvPr/>
                </p:nvSpPr>
                <p:spPr>
                  <a:xfrm>
                    <a:off x="6466581" y="3136423"/>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31" name="テキスト ボックス 30">
                    <a:extLst>
                      <a:ext uri="{FF2B5EF4-FFF2-40B4-BE49-F238E27FC236}">
                        <a16:creationId xmlns:a16="http://schemas.microsoft.com/office/drawing/2014/main" id="{4A39FACA-0F4A-429A-BD97-E56B9EB7C49D}"/>
                      </a:ext>
                    </a:extLst>
                  </p:cNvPr>
                  <p:cNvSpPr txBox="1">
                    <a:spLocks noRot="1" noChangeAspect="1" noMove="1" noResize="1" noEditPoints="1" noAdjustHandles="1" noChangeArrowheads="1" noChangeShapeType="1" noTextEdit="1"/>
                  </p:cNvSpPr>
                  <p:nvPr/>
                </p:nvSpPr>
                <p:spPr>
                  <a:xfrm>
                    <a:off x="6466581" y="3136423"/>
                    <a:ext cx="596963" cy="333739"/>
                  </a:xfrm>
                  <a:prstGeom prst="rect">
                    <a:avLst/>
                  </a:prstGeom>
                  <a:blipFill>
                    <a:blip r:embed="rId8"/>
                    <a:stretch>
                      <a:fillRect/>
                    </a:stretch>
                  </a:blipFill>
                </p:spPr>
                <p:txBody>
                  <a:bodyPr/>
                  <a:lstStyle/>
                  <a:p>
                    <a:r>
                      <a:rPr lang="ja-JP" altLang="en-US">
                        <a:noFill/>
                      </a:rPr>
                      <a:t> </a:t>
                    </a:r>
                  </a:p>
                </p:txBody>
              </p:sp>
            </mc:Fallback>
          </mc:AlternateContent>
        </p:grpSp>
        <p:grpSp>
          <p:nvGrpSpPr>
            <p:cNvPr id="32" name="グループ化 31">
              <a:extLst>
                <a:ext uri="{FF2B5EF4-FFF2-40B4-BE49-F238E27FC236}">
                  <a16:creationId xmlns:a16="http://schemas.microsoft.com/office/drawing/2014/main" id="{5DCC192A-C32D-4A5A-80BC-22F500C76D74}"/>
                </a:ext>
              </a:extLst>
            </p:cNvPr>
            <p:cNvGrpSpPr/>
            <p:nvPr/>
          </p:nvGrpSpPr>
          <p:grpSpPr>
            <a:xfrm>
              <a:off x="4107095" y="3407144"/>
              <a:ext cx="510022" cy="777362"/>
              <a:chOff x="8753473" y="3195590"/>
              <a:chExt cx="776014" cy="1182780"/>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70B66CB-0845-48EC-8BBF-671AF0D16626}"/>
                      </a:ext>
                    </a:extLst>
                  </p:cNvPr>
                  <p:cNvSpPr txBox="1"/>
                  <p:nvPr/>
                </p:nvSpPr>
                <p:spPr>
                  <a:xfrm>
                    <a:off x="8842998" y="3620111"/>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3" name="テキスト ボックス 32">
                    <a:extLst>
                      <a:ext uri="{FF2B5EF4-FFF2-40B4-BE49-F238E27FC236}">
                        <a16:creationId xmlns:a16="http://schemas.microsoft.com/office/drawing/2014/main" id="{170B66CB-0845-48EC-8BBF-671AF0D16626}"/>
                      </a:ext>
                    </a:extLst>
                  </p:cNvPr>
                  <p:cNvSpPr txBox="1">
                    <a:spLocks noRot="1" noChangeAspect="1" noMove="1" noResize="1" noEditPoints="1" noAdjustHandles="1" noChangeArrowheads="1" noChangeShapeType="1" noTextEdit="1"/>
                  </p:cNvSpPr>
                  <p:nvPr/>
                </p:nvSpPr>
                <p:spPr>
                  <a:xfrm>
                    <a:off x="8842998" y="3620111"/>
                    <a:ext cx="596963" cy="33373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B42B938-3FD6-4063-9E61-AAFD93165951}"/>
                      </a:ext>
                    </a:extLst>
                  </p:cNvPr>
                  <p:cNvSpPr txBox="1"/>
                  <p:nvPr/>
                </p:nvSpPr>
                <p:spPr>
                  <a:xfrm>
                    <a:off x="8753473" y="4044631"/>
                    <a:ext cx="776014" cy="333739"/>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3</m:t>
                              </m:r>
                              <m:r>
                                <a:rPr lang="en-US" altLang="ja-JP" sz="1050" b="0" i="1" smtClean="0">
                                  <a:solidFill>
                                    <a:schemeClr val="tx1"/>
                                  </a:solidFill>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4" name="テキスト ボックス 33">
                    <a:extLst>
                      <a:ext uri="{FF2B5EF4-FFF2-40B4-BE49-F238E27FC236}">
                        <a16:creationId xmlns:a16="http://schemas.microsoft.com/office/drawing/2014/main" id="{AB42B938-3FD6-4063-9E61-AAFD93165951}"/>
                      </a:ext>
                    </a:extLst>
                  </p:cNvPr>
                  <p:cNvSpPr txBox="1">
                    <a:spLocks noRot="1" noChangeAspect="1" noMove="1" noResize="1" noEditPoints="1" noAdjustHandles="1" noChangeArrowheads="1" noChangeShapeType="1" noTextEdit="1"/>
                  </p:cNvSpPr>
                  <p:nvPr/>
                </p:nvSpPr>
                <p:spPr>
                  <a:xfrm>
                    <a:off x="8753473" y="4044631"/>
                    <a:ext cx="776014" cy="333739"/>
                  </a:xfrm>
                  <a:prstGeom prst="rect">
                    <a:avLst/>
                  </a:prstGeom>
                  <a:blipFill>
                    <a:blip r:embed="rId10"/>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79BBC4F-897F-43E5-B2A0-D20EECB57083}"/>
                      </a:ext>
                    </a:extLst>
                  </p:cNvPr>
                  <p:cNvSpPr txBox="1"/>
                  <p:nvPr/>
                </p:nvSpPr>
                <p:spPr>
                  <a:xfrm>
                    <a:off x="8842998" y="3195590"/>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5" name="テキスト ボックス 34">
                    <a:extLst>
                      <a:ext uri="{FF2B5EF4-FFF2-40B4-BE49-F238E27FC236}">
                        <a16:creationId xmlns:a16="http://schemas.microsoft.com/office/drawing/2014/main" id="{979BBC4F-897F-43E5-B2A0-D20EECB57083}"/>
                      </a:ext>
                    </a:extLst>
                  </p:cNvPr>
                  <p:cNvSpPr txBox="1">
                    <a:spLocks noRot="1" noChangeAspect="1" noMove="1" noResize="1" noEditPoints="1" noAdjustHandles="1" noChangeArrowheads="1" noChangeShapeType="1" noTextEdit="1"/>
                  </p:cNvSpPr>
                  <p:nvPr/>
                </p:nvSpPr>
                <p:spPr>
                  <a:xfrm>
                    <a:off x="8842998" y="3195590"/>
                    <a:ext cx="596963" cy="333739"/>
                  </a:xfrm>
                  <a:prstGeom prst="rect">
                    <a:avLst/>
                  </a:prstGeom>
                  <a:blipFill>
                    <a:blip r:embed="rId11"/>
                    <a:stretch>
                      <a:fillRect/>
                    </a:stretch>
                  </a:blipFill>
                </p:spPr>
                <p:txBody>
                  <a:bodyPr/>
                  <a:lstStyle/>
                  <a:p>
                    <a:r>
                      <a:rPr lang="ja-JP" altLang="en-US">
                        <a:noFill/>
                      </a:rPr>
                      <a:t> </a:t>
                    </a:r>
                  </a:p>
                </p:txBody>
              </p:sp>
            </mc:Fallback>
          </mc:AlternateContent>
        </p:grpSp>
        <p:grpSp>
          <p:nvGrpSpPr>
            <p:cNvPr id="36" name="グループ化 35">
              <a:extLst>
                <a:ext uri="{FF2B5EF4-FFF2-40B4-BE49-F238E27FC236}">
                  <a16:creationId xmlns:a16="http://schemas.microsoft.com/office/drawing/2014/main" id="{70E1B5D9-ECCD-430C-A6F7-9DCF2A02EB72}"/>
                </a:ext>
              </a:extLst>
            </p:cNvPr>
            <p:cNvGrpSpPr/>
            <p:nvPr/>
          </p:nvGrpSpPr>
          <p:grpSpPr>
            <a:xfrm>
              <a:off x="2322704" y="2430780"/>
              <a:ext cx="510022" cy="672303"/>
              <a:chOff x="4641706" y="3136423"/>
              <a:chExt cx="776014" cy="1260191"/>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CCDB3AD-A616-4379-B988-C08EBBB717C3}"/>
                      </a:ext>
                    </a:extLst>
                  </p:cNvPr>
                  <p:cNvSpPr txBox="1"/>
                  <p:nvPr/>
                </p:nvSpPr>
                <p:spPr>
                  <a:xfrm>
                    <a:off x="4731231" y="3560943"/>
                    <a:ext cx="596963" cy="411147"/>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1</m:t>
                              </m:r>
                              <m:r>
                                <a:rPr lang="en-US" altLang="ja-JP" sz="1050" b="0" i="1" smtClean="0">
                                  <a:solidFill>
                                    <a:srgbClr val="000000"/>
                                  </a:solidFill>
                                  <a:effectLst/>
                                  <a:latin typeface="Cambria Math" panose="02040503050406030204" pitchFamily="18" charset="0"/>
                                </a:rPr>
                                <m:t>𝑏</m:t>
                              </m:r>
                            </m:sub>
                          </m:sSub>
                        </m:oMath>
                      </m:oMathPara>
                    </a14:m>
                    <a:endParaRPr lang="ja-JP" altLang="en-US" sz="1050" dirty="0"/>
                  </a:p>
                </p:txBody>
              </p:sp>
            </mc:Choice>
            <mc:Fallback xmlns="">
              <p:sp>
                <p:nvSpPr>
                  <p:cNvPr id="37" name="テキスト ボックス 36">
                    <a:extLst>
                      <a:ext uri="{FF2B5EF4-FFF2-40B4-BE49-F238E27FC236}">
                        <a16:creationId xmlns:a16="http://schemas.microsoft.com/office/drawing/2014/main" id="{ECCDB3AD-A616-4379-B988-C08EBBB717C3}"/>
                      </a:ext>
                    </a:extLst>
                  </p:cNvPr>
                  <p:cNvSpPr txBox="1">
                    <a:spLocks noRot="1" noChangeAspect="1" noMove="1" noResize="1" noEditPoints="1" noAdjustHandles="1" noChangeArrowheads="1" noChangeShapeType="1" noTextEdit="1"/>
                  </p:cNvSpPr>
                  <p:nvPr/>
                </p:nvSpPr>
                <p:spPr>
                  <a:xfrm>
                    <a:off x="4731231" y="3560943"/>
                    <a:ext cx="596963" cy="41114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8A42390-3CA1-418D-8BD3-8ABCA1258624}"/>
                      </a:ext>
                    </a:extLst>
                  </p:cNvPr>
                  <p:cNvSpPr txBox="1"/>
                  <p:nvPr/>
                </p:nvSpPr>
                <p:spPr>
                  <a:xfrm>
                    <a:off x="4641706" y="3985467"/>
                    <a:ext cx="776014" cy="411147"/>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1</m:t>
                              </m:r>
                              <m:r>
                                <a:rPr lang="en-US" altLang="ja-JP" sz="1050" b="0" i="1" smtClean="0">
                                  <a:solidFill>
                                    <a:srgbClr val="000000"/>
                                  </a:solidFill>
                                  <a:latin typeface="Cambria Math" panose="02040503050406030204" pitchFamily="18" charset="0"/>
                                </a:rPr>
                                <m:t>𝑏</m:t>
                              </m:r>
                            </m:sub>
                          </m:sSub>
                        </m:oMath>
                      </m:oMathPara>
                    </a14:m>
                    <a:endParaRPr lang="ja-JP" altLang="en-US" sz="1050" dirty="0"/>
                  </a:p>
                </p:txBody>
              </p:sp>
            </mc:Choice>
            <mc:Fallback xmlns="">
              <p:sp>
                <p:nvSpPr>
                  <p:cNvPr id="38" name="テキスト ボックス 37">
                    <a:extLst>
                      <a:ext uri="{FF2B5EF4-FFF2-40B4-BE49-F238E27FC236}">
                        <a16:creationId xmlns:a16="http://schemas.microsoft.com/office/drawing/2014/main" id="{C8A42390-3CA1-418D-8BD3-8ABCA1258624}"/>
                      </a:ext>
                    </a:extLst>
                  </p:cNvPr>
                  <p:cNvSpPr txBox="1">
                    <a:spLocks noRot="1" noChangeAspect="1" noMove="1" noResize="1" noEditPoints="1" noAdjustHandles="1" noChangeArrowheads="1" noChangeShapeType="1" noTextEdit="1"/>
                  </p:cNvSpPr>
                  <p:nvPr/>
                </p:nvSpPr>
                <p:spPr>
                  <a:xfrm>
                    <a:off x="4641706" y="3985467"/>
                    <a:ext cx="776014" cy="411147"/>
                  </a:xfrm>
                  <a:prstGeom prst="rect">
                    <a:avLst/>
                  </a:prstGeom>
                  <a:blipFill>
                    <a:blip r:embed="rId13"/>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B74BDD0-E977-4B74-A880-08ACC5F23E01}"/>
                      </a:ext>
                    </a:extLst>
                  </p:cNvPr>
                  <p:cNvSpPr txBox="1"/>
                  <p:nvPr/>
                </p:nvSpPr>
                <p:spPr>
                  <a:xfrm>
                    <a:off x="4731231" y="3136423"/>
                    <a:ext cx="596963" cy="41114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𝑃</m:t>
                              </m:r>
                            </m:e>
                            <m:sub>
                              <m:r>
                                <a:rPr lang="en-US" altLang="ja-JP" sz="1050" b="0" i="1" smtClean="0">
                                  <a:solidFill>
                                    <a:srgbClr val="000000"/>
                                  </a:solidFill>
                                  <a:effectLst/>
                                  <a:latin typeface="Cambria Math" panose="02040503050406030204" pitchFamily="18" charset="0"/>
                                </a:rPr>
                                <m:t>1</m:t>
                              </m:r>
                              <m:r>
                                <a:rPr lang="en-US" altLang="ja-JP" sz="1050" b="0" i="1" smtClean="0">
                                  <a:solidFill>
                                    <a:srgbClr val="000000"/>
                                  </a:solidFill>
                                  <a:effectLst/>
                                  <a:latin typeface="Cambria Math" panose="02040503050406030204" pitchFamily="18" charset="0"/>
                                </a:rPr>
                                <m:t>𝑏</m:t>
                              </m:r>
                            </m:sub>
                          </m:sSub>
                        </m:oMath>
                      </m:oMathPara>
                    </a14:m>
                    <a:endParaRPr lang="ja-JP" altLang="en-US" sz="1050" dirty="0"/>
                  </a:p>
                </p:txBody>
              </p:sp>
            </mc:Choice>
            <mc:Fallback xmlns="">
              <p:sp>
                <p:nvSpPr>
                  <p:cNvPr id="39" name="テキスト ボックス 38">
                    <a:extLst>
                      <a:ext uri="{FF2B5EF4-FFF2-40B4-BE49-F238E27FC236}">
                        <a16:creationId xmlns:a16="http://schemas.microsoft.com/office/drawing/2014/main" id="{3B74BDD0-E977-4B74-A880-08ACC5F23E01}"/>
                      </a:ext>
                    </a:extLst>
                  </p:cNvPr>
                  <p:cNvSpPr txBox="1">
                    <a:spLocks noRot="1" noChangeAspect="1" noMove="1" noResize="1" noEditPoints="1" noAdjustHandles="1" noChangeArrowheads="1" noChangeShapeType="1" noTextEdit="1"/>
                  </p:cNvSpPr>
                  <p:nvPr/>
                </p:nvSpPr>
                <p:spPr>
                  <a:xfrm>
                    <a:off x="4731231" y="3136423"/>
                    <a:ext cx="596963" cy="411148"/>
                  </a:xfrm>
                  <a:prstGeom prst="rect">
                    <a:avLst/>
                  </a:prstGeom>
                  <a:blipFill>
                    <a:blip r:embed="rId1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0DF156D4-8FC0-45A8-BA74-E0685ED8B448}"/>
                </a:ext>
              </a:extLst>
            </p:cNvPr>
            <p:cNvGrpSpPr/>
            <p:nvPr/>
          </p:nvGrpSpPr>
          <p:grpSpPr>
            <a:xfrm>
              <a:off x="2391437" y="4371391"/>
              <a:ext cx="510022" cy="653344"/>
              <a:chOff x="8753473" y="3195590"/>
              <a:chExt cx="776014" cy="1278150"/>
            </a:xfrm>
          </p:grpSpPr>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F937687-31B2-4B49-9C13-85CBC935F656}"/>
                      </a:ext>
                    </a:extLst>
                  </p:cNvPr>
                  <p:cNvSpPr txBox="1"/>
                  <p:nvPr/>
                </p:nvSpPr>
                <p:spPr>
                  <a:xfrm>
                    <a:off x="8842998" y="3620111"/>
                    <a:ext cx="596963" cy="42910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2</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1" name="テキスト ボックス 40">
                    <a:extLst>
                      <a:ext uri="{FF2B5EF4-FFF2-40B4-BE49-F238E27FC236}">
                        <a16:creationId xmlns:a16="http://schemas.microsoft.com/office/drawing/2014/main" id="{3F937687-31B2-4B49-9C13-85CBC935F656}"/>
                      </a:ext>
                    </a:extLst>
                  </p:cNvPr>
                  <p:cNvSpPr txBox="1">
                    <a:spLocks noRot="1" noChangeAspect="1" noMove="1" noResize="1" noEditPoints="1" noAdjustHandles="1" noChangeArrowheads="1" noChangeShapeType="1" noTextEdit="1"/>
                  </p:cNvSpPr>
                  <p:nvPr/>
                </p:nvSpPr>
                <p:spPr>
                  <a:xfrm>
                    <a:off x="8842998" y="3620111"/>
                    <a:ext cx="596963" cy="429108"/>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134044-F72D-4B22-BDC8-13A1C5D394E2}"/>
                      </a:ext>
                    </a:extLst>
                  </p:cNvPr>
                  <p:cNvSpPr txBox="1"/>
                  <p:nvPr/>
                </p:nvSpPr>
                <p:spPr>
                  <a:xfrm>
                    <a:off x="8753473" y="4044632"/>
                    <a:ext cx="776014" cy="429108"/>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2</m:t>
                              </m:r>
                              <m:r>
                                <a:rPr lang="en-US" altLang="ja-JP" sz="1050" b="0" i="1" smtClean="0">
                                  <a:solidFill>
                                    <a:schemeClr val="tx1"/>
                                  </a:solidFill>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2" name="テキスト ボックス 41">
                    <a:extLst>
                      <a:ext uri="{FF2B5EF4-FFF2-40B4-BE49-F238E27FC236}">
                        <a16:creationId xmlns:a16="http://schemas.microsoft.com/office/drawing/2014/main" id="{D0134044-F72D-4B22-BDC8-13A1C5D394E2}"/>
                      </a:ext>
                    </a:extLst>
                  </p:cNvPr>
                  <p:cNvSpPr txBox="1">
                    <a:spLocks noRot="1" noChangeAspect="1" noMove="1" noResize="1" noEditPoints="1" noAdjustHandles="1" noChangeArrowheads="1" noChangeShapeType="1" noTextEdit="1"/>
                  </p:cNvSpPr>
                  <p:nvPr/>
                </p:nvSpPr>
                <p:spPr>
                  <a:xfrm>
                    <a:off x="8753473" y="4044632"/>
                    <a:ext cx="776014" cy="429108"/>
                  </a:xfrm>
                  <a:prstGeom prst="rect">
                    <a:avLst/>
                  </a:prstGeom>
                  <a:blipFill>
                    <a:blip r:embed="rId16"/>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9446A85-D1DC-458F-BAF0-D5AAB024164C}"/>
                      </a:ext>
                    </a:extLst>
                  </p:cNvPr>
                  <p:cNvSpPr txBox="1"/>
                  <p:nvPr/>
                </p:nvSpPr>
                <p:spPr>
                  <a:xfrm>
                    <a:off x="8842998" y="3195590"/>
                    <a:ext cx="596963" cy="42910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2</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7" name="テキスト ボックス 46">
                    <a:extLst>
                      <a:ext uri="{FF2B5EF4-FFF2-40B4-BE49-F238E27FC236}">
                        <a16:creationId xmlns:a16="http://schemas.microsoft.com/office/drawing/2014/main" id="{89446A85-D1DC-458F-BAF0-D5AAB024164C}"/>
                      </a:ext>
                    </a:extLst>
                  </p:cNvPr>
                  <p:cNvSpPr txBox="1">
                    <a:spLocks noRot="1" noChangeAspect="1" noMove="1" noResize="1" noEditPoints="1" noAdjustHandles="1" noChangeArrowheads="1" noChangeShapeType="1" noTextEdit="1"/>
                  </p:cNvSpPr>
                  <p:nvPr/>
                </p:nvSpPr>
                <p:spPr>
                  <a:xfrm>
                    <a:off x="8842998" y="3195590"/>
                    <a:ext cx="596963" cy="429108"/>
                  </a:xfrm>
                  <a:prstGeom prst="rect">
                    <a:avLst/>
                  </a:prstGeom>
                  <a:blipFill>
                    <a:blip r:embed="rId17"/>
                    <a:stretch>
                      <a:fillRect/>
                    </a:stretch>
                  </a:blipFill>
                </p:spPr>
                <p:txBody>
                  <a:bodyPr/>
                  <a:lstStyle/>
                  <a:p>
                    <a:r>
                      <a:rPr lang="ja-JP" altLang="en-US">
                        <a:noFill/>
                      </a:rPr>
                      <a:t> </a:t>
                    </a:r>
                  </a:p>
                </p:txBody>
              </p:sp>
            </mc:Fallback>
          </mc:AlternateContent>
        </p:grpSp>
        <p:sp>
          <p:nvSpPr>
            <p:cNvPr id="48" name="矢印: 右 47">
              <a:extLst>
                <a:ext uri="{FF2B5EF4-FFF2-40B4-BE49-F238E27FC236}">
                  <a16:creationId xmlns:a16="http://schemas.microsoft.com/office/drawing/2014/main" id="{ECE88E69-A41B-40AC-8397-7ACB59172841}"/>
                </a:ext>
              </a:extLst>
            </p:cNvPr>
            <p:cNvSpPr/>
            <p:nvPr/>
          </p:nvSpPr>
          <p:spPr>
            <a:xfrm>
              <a:off x="3706757" y="2932896"/>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BD099EB-074C-4CEB-AE57-44707FF8623D}"/>
                    </a:ext>
                  </a:extLst>
                </p:cNvPr>
                <p:cNvSpPr txBox="1"/>
                <p:nvPr/>
              </p:nvSpPr>
              <p:spPr>
                <a:xfrm>
                  <a:off x="4869166" y="4033896"/>
                  <a:ext cx="815714" cy="219344"/>
                </a:xfrm>
                <a:prstGeom prst="rect">
                  <a:avLst/>
                </a:prstGeom>
                <a:noFill/>
                <a:ln>
                  <a:solidFill>
                    <a:schemeClr val="accent5">
                      <a:lumMod val="75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3</m:t>
                            </m:r>
                          </m:sub>
                        </m:sSub>
                        <m:r>
                          <a:rPr lang="en-US" altLang="ja-JP" sz="1050" b="0" i="1" smtClean="0">
                            <a:solidFill>
                              <a:srgbClr val="000000"/>
                            </a:solidFill>
                            <a:latin typeface="Cambria Math" panose="02040503050406030204" pitchFamily="18" charset="0"/>
                          </a:rPr>
                          <m:t>=7</m:t>
                        </m:r>
                      </m:oMath>
                    </m:oMathPara>
                  </a14:m>
                  <a:endParaRPr lang="ja-JP" altLang="en-US" sz="1050" dirty="0"/>
                </a:p>
              </p:txBody>
            </p:sp>
          </mc:Choice>
          <mc:Fallback xmlns="">
            <p:sp>
              <p:nvSpPr>
                <p:cNvPr id="49" name="テキスト ボックス 48">
                  <a:extLst>
                    <a:ext uri="{FF2B5EF4-FFF2-40B4-BE49-F238E27FC236}">
                      <a16:creationId xmlns:a16="http://schemas.microsoft.com/office/drawing/2014/main" id="{7BD099EB-074C-4CEB-AE57-44707FF8623D}"/>
                    </a:ext>
                  </a:extLst>
                </p:cNvPr>
                <p:cNvSpPr txBox="1">
                  <a:spLocks noRot="1" noChangeAspect="1" noMove="1" noResize="1" noEditPoints="1" noAdjustHandles="1" noChangeArrowheads="1" noChangeShapeType="1" noTextEdit="1"/>
                </p:cNvSpPr>
                <p:nvPr/>
              </p:nvSpPr>
              <p:spPr>
                <a:xfrm>
                  <a:off x="4869166" y="4033896"/>
                  <a:ext cx="815714" cy="219344"/>
                </a:xfrm>
                <a:prstGeom prst="rect">
                  <a:avLst/>
                </a:prstGeom>
                <a:blipFill>
                  <a:blip r:embed="rId18"/>
                  <a:stretch>
                    <a:fillRect/>
                  </a:stretch>
                </a:blipFill>
                <a:ln>
                  <a:solidFill>
                    <a:schemeClr val="accent5">
                      <a:lumMod val="75000"/>
                    </a:schemeClr>
                  </a:solidFill>
                </a:ln>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A9BC3942-F30A-4869-A317-1A245C7C03B5}"/>
                </a:ext>
              </a:extLst>
            </p:cNvPr>
            <p:cNvSpPr txBox="1"/>
            <p:nvPr/>
          </p:nvSpPr>
          <p:spPr>
            <a:xfrm>
              <a:off x="676679" y="2679607"/>
              <a:ext cx="741117" cy="219344"/>
            </a:xfrm>
            <a:prstGeom prst="rect">
              <a:avLst/>
            </a:prstGeom>
            <a:noFill/>
          </p:spPr>
          <p:txBody>
            <a:bodyPr wrap="none" rtlCol="0">
              <a:spAutoFit/>
            </a:bodyPr>
            <a:lstStyle/>
            <a:p>
              <a:pPr algn="l"/>
              <a:r>
                <a:rPr kumimoji="1" lang="ja-JP" altLang="en-US" sz="1050" dirty="0"/>
                <a:t>パラメータ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E657248-D283-41EE-BFCE-1749176FA34B}"/>
                    </a:ext>
                  </a:extLst>
                </p:cNvPr>
                <p:cNvSpPr txBox="1"/>
                <p:nvPr/>
              </p:nvSpPr>
              <p:spPr>
                <a:xfrm>
                  <a:off x="763121" y="4743898"/>
                  <a:ext cx="743229"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2</m:t>
                            </m:r>
                          </m:sub>
                        </m:sSub>
                        <m:r>
                          <a:rPr lang="en-US" altLang="ja-JP" sz="1050" b="0" i="1" smtClean="0">
                            <a:solidFill>
                              <a:srgbClr val="000000"/>
                            </a:solidFill>
                            <a:effectLst/>
                            <a:latin typeface="Cambria Math" panose="02040503050406030204" pitchFamily="18" charset="0"/>
                          </a:rPr>
                          <m:t>=4</m:t>
                        </m:r>
                      </m:oMath>
                    </m:oMathPara>
                  </a14:m>
                  <a:endParaRPr lang="ja-JP" altLang="en-US" sz="1050" dirty="0"/>
                </a:p>
              </p:txBody>
            </p:sp>
          </mc:Choice>
          <mc:Fallback xmlns="">
            <p:sp>
              <p:nvSpPr>
                <p:cNvPr id="52" name="テキスト ボックス 51">
                  <a:extLst>
                    <a:ext uri="{FF2B5EF4-FFF2-40B4-BE49-F238E27FC236}">
                      <a16:creationId xmlns:a16="http://schemas.microsoft.com/office/drawing/2014/main" id="{1E657248-D283-41EE-BFCE-1749176FA34B}"/>
                    </a:ext>
                  </a:extLst>
                </p:cNvPr>
                <p:cNvSpPr txBox="1">
                  <a:spLocks noRot="1" noChangeAspect="1" noMove="1" noResize="1" noEditPoints="1" noAdjustHandles="1" noChangeArrowheads="1" noChangeShapeType="1" noTextEdit="1"/>
                </p:cNvSpPr>
                <p:nvPr/>
              </p:nvSpPr>
              <p:spPr>
                <a:xfrm>
                  <a:off x="763121" y="4743898"/>
                  <a:ext cx="743229" cy="219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8F05E659-C62A-4D59-8B80-9694FE856BCF}"/>
                    </a:ext>
                  </a:extLst>
                </p:cNvPr>
                <p:cNvSpPr txBox="1"/>
                <p:nvPr/>
              </p:nvSpPr>
              <p:spPr>
                <a:xfrm>
                  <a:off x="763121" y="4961061"/>
                  <a:ext cx="815714"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2</m:t>
                            </m:r>
                          </m:sub>
                        </m:sSub>
                        <m:r>
                          <a:rPr lang="en-US" altLang="ja-JP" sz="1050" b="0" i="1" smtClean="0">
                            <a:solidFill>
                              <a:srgbClr val="000000"/>
                            </a:solidFill>
                            <a:latin typeface="Cambria Math" panose="02040503050406030204" pitchFamily="18" charset="0"/>
                          </a:rPr>
                          <m:t>=3</m:t>
                        </m:r>
                      </m:oMath>
                    </m:oMathPara>
                  </a14:m>
                  <a:endParaRPr lang="ja-JP" altLang="en-US" sz="1050" dirty="0"/>
                </a:p>
              </p:txBody>
            </p:sp>
          </mc:Choice>
          <mc:Fallback xmlns="">
            <p:sp>
              <p:nvSpPr>
                <p:cNvPr id="53" name="テキスト ボックス 52">
                  <a:extLst>
                    <a:ext uri="{FF2B5EF4-FFF2-40B4-BE49-F238E27FC236}">
                      <a16:creationId xmlns:a16="http://schemas.microsoft.com/office/drawing/2014/main" id="{8F05E659-C62A-4D59-8B80-9694FE856BCF}"/>
                    </a:ext>
                  </a:extLst>
                </p:cNvPr>
                <p:cNvSpPr txBox="1">
                  <a:spLocks noRot="1" noChangeAspect="1" noMove="1" noResize="1" noEditPoints="1" noAdjustHandles="1" noChangeArrowheads="1" noChangeShapeType="1" noTextEdit="1"/>
                </p:cNvSpPr>
                <p:nvPr/>
              </p:nvSpPr>
              <p:spPr>
                <a:xfrm>
                  <a:off x="763121" y="4961061"/>
                  <a:ext cx="815714" cy="219344"/>
                </a:xfrm>
                <a:prstGeom prst="rect">
                  <a:avLst/>
                </a:prstGeom>
                <a:blipFill>
                  <a:blip r:embed="rId20"/>
                  <a:stretch>
                    <a:fillRect/>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9D704391-C98F-41CF-A5A5-B961643B6E8E}"/>
                </a:ext>
              </a:extLst>
            </p:cNvPr>
            <p:cNvSpPr txBox="1"/>
            <p:nvPr/>
          </p:nvSpPr>
          <p:spPr>
            <a:xfrm>
              <a:off x="651598" y="4603358"/>
              <a:ext cx="741117" cy="219344"/>
            </a:xfrm>
            <a:prstGeom prst="rect">
              <a:avLst/>
            </a:prstGeom>
            <a:noFill/>
          </p:spPr>
          <p:txBody>
            <a:bodyPr wrap="none" rtlCol="0">
              <a:spAutoFit/>
            </a:bodyPr>
            <a:lstStyle/>
            <a:p>
              <a:pPr algn="l"/>
              <a:r>
                <a:rPr kumimoji="1" lang="ja-JP" altLang="en-US" sz="1050" dirty="0"/>
                <a:t>パラメータ</a:t>
              </a:r>
            </a:p>
          </p:txBody>
        </p:sp>
        <p:sp>
          <p:nvSpPr>
            <p:cNvPr id="61" name="テキスト ボックス 60">
              <a:extLst>
                <a:ext uri="{FF2B5EF4-FFF2-40B4-BE49-F238E27FC236}">
                  <a16:creationId xmlns:a16="http://schemas.microsoft.com/office/drawing/2014/main" id="{DEBD1DE3-850B-42C6-8B05-D6423D49981C}"/>
                </a:ext>
              </a:extLst>
            </p:cNvPr>
            <p:cNvSpPr txBox="1"/>
            <p:nvPr/>
          </p:nvSpPr>
          <p:spPr>
            <a:xfrm>
              <a:off x="4718077" y="3640106"/>
              <a:ext cx="741117" cy="219344"/>
            </a:xfrm>
            <a:prstGeom prst="rect">
              <a:avLst/>
            </a:prstGeom>
            <a:noFill/>
          </p:spPr>
          <p:txBody>
            <a:bodyPr wrap="none" rtlCol="0">
              <a:spAutoFit/>
            </a:bodyPr>
            <a:lstStyle/>
            <a:p>
              <a:pPr algn="l"/>
              <a:r>
                <a:rPr kumimoji="1" lang="ja-JP" altLang="en-US" sz="1050" dirty="0"/>
                <a:t>パラメータ</a:t>
              </a:r>
            </a:p>
          </p:txBody>
        </p:sp>
        <p:sp>
          <p:nvSpPr>
            <p:cNvPr id="62" name="テキスト ボックス 61">
              <a:extLst>
                <a:ext uri="{FF2B5EF4-FFF2-40B4-BE49-F238E27FC236}">
                  <a16:creationId xmlns:a16="http://schemas.microsoft.com/office/drawing/2014/main" id="{B5669638-ECB1-4A42-85A4-4F8466441793}"/>
                </a:ext>
              </a:extLst>
            </p:cNvPr>
            <p:cNvSpPr txBox="1"/>
            <p:nvPr/>
          </p:nvSpPr>
          <p:spPr>
            <a:xfrm>
              <a:off x="1824945" y="4572350"/>
              <a:ext cx="724500" cy="199403"/>
            </a:xfrm>
            <a:prstGeom prst="rect">
              <a:avLst/>
            </a:prstGeom>
            <a:noFill/>
          </p:spPr>
          <p:txBody>
            <a:bodyPr wrap="none" rtlCol="0">
              <a:spAutoFit/>
            </a:bodyPr>
            <a:lstStyle/>
            <a:p>
              <a:pPr algn="l"/>
              <a:r>
                <a:rPr kumimoji="1" lang="en-US" altLang="ja-JP" sz="900" dirty="0"/>
                <a:t>simplePipe2</a:t>
              </a:r>
              <a:endParaRPr kumimoji="1" lang="ja-JP" altLang="en-US" sz="900" dirty="0"/>
            </a:p>
          </p:txBody>
        </p:sp>
        <p:sp>
          <p:nvSpPr>
            <p:cNvPr id="63" name="テキスト ボックス 62">
              <a:extLst>
                <a:ext uri="{FF2B5EF4-FFF2-40B4-BE49-F238E27FC236}">
                  <a16:creationId xmlns:a16="http://schemas.microsoft.com/office/drawing/2014/main" id="{643C24E1-784B-4369-A534-ECFDE1466F34}"/>
                </a:ext>
              </a:extLst>
            </p:cNvPr>
            <p:cNvSpPr txBox="1"/>
            <p:nvPr/>
          </p:nvSpPr>
          <p:spPr>
            <a:xfrm>
              <a:off x="3511800" y="3553979"/>
              <a:ext cx="724500" cy="199403"/>
            </a:xfrm>
            <a:prstGeom prst="rect">
              <a:avLst/>
            </a:prstGeom>
            <a:noFill/>
          </p:spPr>
          <p:txBody>
            <a:bodyPr wrap="none" rtlCol="0">
              <a:spAutoFit/>
            </a:bodyPr>
            <a:lstStyle/>
            <a:p>
              <a:pPr algn="l"/>
              <a:r>
                <a:rPr kumimoji="1" lang="en-US" altLang="ja-JP" sz="900" dirty="0"/>
                <a:t>simplePipe3</a:t>
              </a:r>
              <a:endParaRPr kumimoji="1" lang="ja-JP" altLang="en-US" sz="900" dirty="0"/>
            </a:p>
          </p:txBody>
        </p:sp>
        <p:sp>
          <p:nvSpPr>
            <p:cNvPr id="65" name="矢印: 上カーブ 64">
              <a:extLst>
                <a:ext uri="{FF2B5EF4-FFF2-40B4-BE49-F238E27FC236}">
                  <a16:creationId xmlns:a16="http://schemas.microsoft.com/office/drawing/2014/main" id="{1C641946-8F61-4B49-808A-C132726DD8BE}"/>
                </a:ext>
              </a:extLst>
            </p:cNvPr>
            <p:cNvSpPr/>
            <p:nvPr/>
          </p:nvSpPr>
          <p:spPr>
            <a:xfrm flipH="1">
              <a:off x="3334677" y="4280098"/>
              <a:ext cx="1942346" cy="393622"/>
            </a:xfrm>
            <a:prstGeom prst="curvedUpArrow">
              <a:avLst/>
            </a:prstGeom>
            <a:solidFill>
              <a:schemeClr val="accent1"/>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solidFill>
                  <a:schemeClr val="tx1"/>
                </a:solidFill>
              </a:endParaRPr>
            </a:p>
          </p:txBody>
        </p:sp>
        <p:sp>
          <p:nvSpPr>
            <p:cNvPr id="7" name="フリーフォーム: 図形 6">
              <a:extLst>
                <a:ext uri="{FF2B5EF4-FFF2-40B4-BE49-F238E27FC236}">
                  <a16:creationId xmlns:a16="http://schemas.microsoft.com/office/drawing/2014/main" id="{C72D22AF-86B8-47EC-852A-E30E128DE75F}"/>
                </a:ext>
              </a:extLst>
            </p:cNvPr>
            <p:cNvSpPr/>
            <p:nvPr/>
          </p:nvSpPr>
          <p:spPr>
            <a:xfrm>
              <a:off x="2655735" y="4206240"/>
              <a:ext cx="1689653" cy="1287439"/>
            </a:xfrm>
            <a:custGeom>
              <a:avLst/>
              <a:gdLst>
                <a:gd name="connsiteX0" fmla="*/ 0 w 1689653"/>
                <a:gd name="connsiteY0" fmla="*/ 850789 h 1287439"/>
                <a:gd name="connsiteX1" fmla="*/ 727545 w 1689653"/>
                <a:gd name="connsiteY1" fmla="*/ 1248355 h 1287439"/>
                <a:gd name="connsiteX2" fmla="*/ 1689653 w 1689653"/>
                <a:gd name="connsiteY2" fmla="*/ 0 h 1287439"/>
              </a:gdLst>
              <a:ahLst/>
              <a:cxnLst>
                <a:cxn ang="0">
                  <a:pos x="connsiteX0" y="connsiteY0"/>
                </a:cxn>
                <a:cxn ang="0">
                  <a:pos x="connsiteX1" y="connsiteY1"/>
                </a:cxn>
                <a:cxn ang="0">
                  <a:pos x="connsiteX2" y="connsiteY2"/>
                </a:cxn>
              </a:cxnLst>
              <a:rect l="l" t="t" r="r" b="b"/>
              <a:pathLst>
                <a:path w="1689653" h="1287439">
                  <a:moveTo>
                    <a:pt x="0" y="850789"/>
                  </a:moveTo>
                  <a:cubicBezTo>
                    <a:pt x="222968" y="1120471"/>
                    <a:pt x="445936" y="1390153"/>
                    <a:pt x="727545" y="1248355"/>
                  </a:cubicBezTo>
                  <a:cubicBezTo>
                    <a:pt x="1009154" y="1106557"/>
                    <a:pt x="1349403" y="553278"/>
                    <a:pt x="1689653" y="0"/>
                  </a:cubicBezTo>
                </a:path>
              </a:pathLst>
            </a:custGeom>
            <a:noFill/>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8" name="フリーフォーム: 図形 7">
              <a:extLst>
                <a:ext uri="{FF2B5EF4-FFF2-40B4-BE49-F238E27FC236}">
                  <a16:creationId xmlns:a16="http://schemas.microsoft.com/office/drawing/2014/main" id="{B508A8BD-4339-4702-A983-9CEA24723937}"/>
                </a:ext>
              </a:extLst>
            </p:cNvPr>
            <p:cNvSpPr/>
            <p:nvPr/>
          </p:nvSpPr>
          <p:spPr>
            <a:xfrm>
              <a:off x="2560320" y="3128838"/>
              <a:ext cx="1781092" cy="1993052"/>
            </a:xfrm>
            <a:custGeom>
              <a:avLst/>
              <a:gdLst>
                <a:gd name="connsiteX0" fmla="*/ 0 w 1781092"/>
                <a:gd name="connsiteY0" fmla="*/ 0 h 1993052"/>
                <a:gd name="connsiteX1" fmla="*/ 830911 w 1781092"/>
                <a:gd name="connsiteY1" fmla="*/ 1956021 h 1993052"/>
                <a:gd name="connsiteX2" fmla="*/ 1781092 w 1781092"/>
                <a:gd name="connsiteY2" fmla="*/ 1093305 h 1993052"/>
              </a:gdLst>
              <a:ahLst/>
              <a:cxnLst>
                <a:cxn ang="0">
                  <a:pos x="connsiteX0" y="connsiteY0"/>
                </a:cxn>
                <a:cxn ang="0">
                  <a:pos x="connsiteX1" y="connsiteY1"/>
                </a:cxn>
                <a:cxn ang="0">
                  <a:pos x="connsiteX2" y="connsiteY2"/>
                </a:cxn>
              </a:cxnLst>
              <a:rect l="l" t="t" r="r" b="b"/>
              <a:pathLst>
                <a:path w="1781092" h="1993052">
                  <a:moveTo>
                    <a:pt x="0" y="0"/>
                  </a:moveTo>
                  <a:cubicBezTo>
                    <a:pt x="267031" y="886902"/>
                    <a:pt x="534062" y="1773804"/>
                    <a:pt x="830911" y="1956021"/>
                  </a:cubicBezTo>
                  <a:cubicBezTo>
                    <a:pt x="1127760" y="2138238"/>
                    <a:pt x="1454426" y="1615771"/>
                    <a:pt x="1781092" y="1093305"/>
                  </a:cubicBezTo>
                </a:path>
              </a:pathLst>
            </a:custGeom>
            <a:noFill/>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FDC3446-A79B-46EC-863B-0DEA58B032FF}"/>
                  </a:ext>
                </a:extLst>
              </p:cNvPr>
              <p:cNvSpPr txBox="1"/>
              <p:nvPr/>
            </p:nvSpPr>
            <p:spPr>
              <a:xfrm>
                <a:off x="7860533" y="1685454"/>
                <a:ext cx="2973437"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e>
                      </m:d>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e>
                      </m:d>
                    </m:oMath>
                  </m:oMathPara>
                </a14:m>
                <a:endParaRPr lang="en-US" altLang="ja-JP" dirty="0">
                  <a:solidFill>
                    <a:srgbClr val="000000"/>
                  </a:solidFill>
                </a:endParaRPr>
              </a:p>
            </p:txBody>
          </p:sp>
        </mc:Choice>
        <mc:Fallback xmlns="">
          <p:sp>
            <p:nvSpPr>
              <p:cNvPr id="66" name="テキスト ボックス 65">
                <a:extLst>
                  <a:ext uri="{FF2B5EF4-FFF2-40B4-BE49-F238E27FC236}">
                    <a16:creationId xmlns:a16="http://schemas.microsoft.com/office/drawing/2014/main" id="{8FDC3446-A79B-46EC-863B-0DEA58B032FF}"/>
                  </a:ext>
                </a:extLst>
              </p:cNvPr>
              <p:cNvSpPr txBox="1">
                <a:spLocks noRot="1" noChangeAspect="1" noMove="1" noResize="1" noEditPoints="1" noAdjustHandles="1" noChangeArrowheads="1" noChangeShapeType="1" noTextEdit="1"/>
              </p:cNvSpPr>
              <p:nvPr/>
            </p:nvSpPr>
            <p:spPr>
              <a:xfrm>
                <a:off x="7860533" y="1685454"/>
                <a:ext cx="2973437" cy="668581"/>
              </a:xfrm>
              <a:prstGeom prst="rect">
                <a:avLst/>
              </a:prstGeom>
              <a:blipFill>
                <a:blip r:embed="rId2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1D1F24B-8F05-4E5F-A748-30C21973A14B}"/>
                  </a:ext>
                </a:extLst>
              </p:cNvPr>
              <p:cNvSpPr txBox="1"/>
              <p:nvPr/>
            </p:nvSpPr>
            <p:spPr>
              <a:xfrm>
                <a:off x="8845530" y="2698621"/>
                <a:ext cx="2973437" cy="94205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3</m:t>
                          </m:r>
                        </m:sub>
                      </m:sSub>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f>
                        <m:fPr>
                          <m:ctrlPr>
                            <a:rPr lang="en-US" altLang="ja-JP" i="1" smtClean="0">
                              <a:solidFill>
                                <a:srgbClr val="000000"/>
                              </a:solidFill>
                              <a:latin typeface="Cambria Math" panose="02040503050406030204" pitchFamily="18" charset="0"/>
                            </a:rPr>
                          </m:ctrlPr>
                        </m:fPr>
                        <m:num>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num>
                        <m:den>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den>
                      </m:f>
                    </m:oMath>
                  </m:oMathPara>
                </a14:m>
                <a:endParaRPr lang="en-US" altLang="ja-JP" dirty="0">
                  <a:solidFill>
                    <a:srgbClr val="000000"/>
                  </a:solidFill>
                </a:endParaRPr>
              </a:p>
            </p:txBody>
          </p:sp>
        </mc:Choice>
        <mc:Fallback xmlns="">
          <p:sp>
            <p:nvSpPr>
              <p:cNvPr id="67" name="テキスト ボックス 66">
                <a:extLst>
                  <a:ext uri="{FF2B5EF4-FFF2-40B4-BE49-F238E27FC236}">
                    <a16:creationId xmlns:a16="http://schemas.microsoft.com/office/drawing/2014/main" id="{71D1F24B-8F05-4E5F-A748-30C21973A14B}"/>
                  </a:ext>
                </a:extLst>
              </p:cNvPr>
              <p:cNvSpPr txBox="1">
                <a:spLocks noRot="1" noChangeAspect="1" noMove="1" noResize="1" noEditPoints="1" noAdjustHandles="1" noChangeArrowheads="1" noChangeShapeType="1" noTextEdit="1"/>
              </p:cNvSpPr>
              <p:nvPr/>
            </p:nvSpPr>
            <p:spPr>
              <a:xfrm>
                <a:off x="8845530" y="2698621"/>
                <a:ext cx="2973437" cy="942053"/>
              </a:xfrm>
              <a:prstGeom prst="rect">
                <a:avLst/>
              </a:prstGeom>
              <a:blipFill>
                <a:blip r:embed="rId22"/>
                <a:stretch>
                  <a:fillRect/>
                </a:stretch>
              </a:blipFill>
              <a:ln>
                <a:solidFill>
                  <a:schemeClr val="tx1"/>
                </a:solidFill>
              </a:ln>
            </p:spPr>
            <p:txBody>
              <a:bodyPr/>
              <a:lstStyle/>
              <a:p>
                <a:r>
                  <a:rPr lang="ja-JP" altLang="en-US">
                    <a:noFill/>
                  </a:rPr>
                  <a:t> </a:t>
                </a:r>
              </a:p>
            </p:txBody>
          </p:sp>
        </mc:Fallback>
      </mc:AlternateContent>
      <p:sp>
        <p:nvSpPr>
          <p:cNvPr id="68" name="矢印: 右 67">
            <a:extLst>
              <a:ext uri="{FF2B5EF4-FFF2-40B4-BE49-F238E27FC236}">
                <a16:creationId xmlns:a16="http://schemas.microsoft.com/office/drawing/2014/main" id="{35F026ED-29DC-4CA6-8690-F18F311D0A62}"/>
              </a:ext>
            </a:extLst>
          </p:cNvPr>
          <p:cNvSpPr/>
          <p:nvPr/>
        </p:nvSpPr>
        <p:spPr>
          <a:xfrm>
            <a:off x="7860533" y="2953618"/>
            <a:ext cx="962596"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DC85C672-5C08-4C85-B846-1AE152AE5C68}"/>
                  </a:ext>
                </a:extLst>
              </p:cNvPr>
              <p:cNvSpPr txBox="1"/>
              <p:nvPr/>
            </p:nvSpPr>
            <p:spPr>
              <a:xfrm>
                <a:off x="8845530" y="3831416"/>
                <a:ext cx="2973437" cy="887935"/>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7</m:t>
                      </m:r>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f>
                        <m:fPr>
                          <m:ctrlPr>
                            <a:rPr lang="en-US" altLang="ja-JP" i="1" smtClean="0">
                              <a:solidFill>
                                <a:srgbClr val="000000"/>
                              </a:solidFill>
                              <a:latin typeface="Cambria Math" panose="02040503050406030204" pitchFamily="18" charset="0"/>
                            </a:rPr>
                          </m:ctrlPr>
                        </m:fPr>
                        <m:num>
                          <m:r>
                            <a:rPr lang="en-US" altLang="ja-JP"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4</m:t>
                          </m:r>
                        </m:num>
                        <m:den>
                          <m:r>
                            <a:rPr lang="en-US" altLang="ja-JP" b="0" i="1" smtClean="0">
                              <a:solidFill>
                                <a:srgbClr val="000000"/>
                              </a:solidFill>
                              <a:latin typeface="Cambria Math" panose="02040503050406030204" pitchFamily="18" charset="0"/>
                            </a:rPr>
                            <m:t>5</m:t>
                          </m:r>
                        </m:den>
                      </m:f>
                    </m:oMath>
                  </m:oMathPara>
                </a14:m>
                <a:endParaRPr lang="en-US" altLang="ja-JP" dirty="0">
                  <a:solidFill>
                    <a:srgbClr val="000000"/>
                  </a:solidFill>
                </a:endParaRPr>
              </a:p>
            </p:txBody>
          </p:sp>
        </mc:Choice>
        <mc:Fallback xmlns="">
          <p:sp>
            <p:nvSpPr>
              <p:cNvPr id="69" name="テキスト ボックス 68">
                <a:extLst>
                  <a:ext uri="{FF2B5EF4-FFF2-40B4-BE49-F238E27FC236}">
                    <a16:creationId xmlns:a16="http://schemas.microsoft.com/office/drawing/2014/main" id="{DC85C672-5C08-4C85-B846-1AE152AE5C68}"/>
                  </a:ext>
                </a:extLst>
              </p:cNvPr>
              <p:cNvSpPr txBox="1">
                <a:spLocks noRot="1" noChangeAspect="1" noMove="1" noResize="1" noEditPoints="1" noAdjustHandles="1" noChangeArrowheads="1" noChangeShapeType="1" noTextEdit="1"/>
              </p:cNvSpPr>
              <p:nvPr/>
            </p:nvSpPr>
            <p:spPr>
              <a:xfrm>
                <a:off x="8845530" y="3831416"/>
                <a:ext cx="2973437" cy="887935"/>
              </a:xfrm>
              <a:prstGeom prst="rect">
                <a:avLst/>
              </a:prstGeom>
              <a:blipFill>
                <a:blip r:embed="rId23"/>
                <a:stretch>
                  <a:fillRect/>
                </a:stretch>
              </a:blipFill>
              <a:ln>
                <a:solidFill>
                  <a:schemeClr val="tx1"/>
                </a:solidFill>
              </a:ln>
            </p:spPr>
            <p:txBody>
              <a:bodyPr/>
              <a:lstStyle/>
              <a:p>
                <a:r>
                  <a:rPr lang="ja-JP" altLang="en-US">
                    <a:noFill/>
                  </a:rPr>
                  <a:t> </a:t>
                </a:r>
              </a:p>
            </p:txBody>
          </p:sp>
        </mc:Fallback>
      </mc:AlternateContent>
      <p:sp>
        <p:nvSpPr>
          <p:cNvPr id="70" name="矢印: 右 69">
            <a:extLst>
              <a:ext uri="{FF2B5EF4-FFF2-40B4-BE49-F238E27FC236}">
                <a16:creationId xmlns:a16="http://schemas.microsoft.com/office/drawing/2014/main" id="{ACA23689-B12F-40CB-A6F3-887A2A3770E6}"/>
              </a:ext>
            </a:extLst>
          </p:cNvPr>
          <p:cNvSpPr/>
          <p:nvPr/>
        </p:nvSpPr>
        <p:spPr>
          <a:xfrm>
            <a:off x="7860533" y="4086413"/>
            <a:ext cx="962596"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0933BDB-1AA0-433E-95AF-029372D349CC}"/>
              </a:ext>
            </a:extLst>
          </p:cNvPr>
          <p:cNvSpPr txBox="1"/>
          <p:nvPr/>
        </p:nvSpPr>
        <p:spPr>
          <a:xfrm>
            <a:off x="7725965" y="2676619"/>
            <a:ext cx="1231732" cy="276999"/>
          </a:xfrm>
          <a:prstGeom prst="rect">
            <a:avLst/>
          </a:prstGeom>
          <a:noFill/>
        </p:spPr>
        <p:txBody>
          <a:bodyPr wrap="square" rtlCol="0">
            <a:spAutoFit/>
          </a:bodyPr>
          <a:lstStyle/>
          <a:p>
            <a:pPr algn="l"/>
            <a:r>
              <a:rPr kumimoji="1" lang="ja-JP" altLang="en-US" sz="1200" dirty="0"/>
              <a:t>途中式は省略</a:t>
            </a:r>
          </a:p>
        </p:txBody>
      </p:sp>
      <p:sp>
        <p:nvSpPr>
          <p:cNvPr id="72" name="テキスト ボックス 71">
            <a:extLst>
              <a:ext uri="{FF2B5EF4-FFF2-40B4-BE49-F238E27FC236}">
                <a16:creationId xmlns:a16="http://schemas.microsoft.com/office/drawing/2014/main" id="{1A01D0E0-FDB4-49D6-93C6-7458EA7BAF7F}"/>
              </a:ext>
            </a:extLst>
          </p:cNvPr>
          <p:cNvSpPr txBox="1"/>
          <p:nvPr/>
        </p:nvSpPr>
        <p:spPr>
          <a:xfrm>
            <a:off x="7754981" y="3824262"/>
            <a:ext cx="1231732" cy="276999"/>
          </a:xfrm>
          <a:prstGeom prst="rect">
            <a:avLst/>
          </a:prstGeom>
          <a:noFill/>
        </p:spPr>
        <p:txBody>
          <a:bodyPr wrap="square" rtlCol="0">
            <a:spAutoFit/>
          </a:bodyPr>
          <a:lstStyle/>
          <a:p>
            <a:pPr algn="l"/>
            <a:r>
              <a:rPr kumimoji="1" lang="ja-JP" altLang="en-US" sz="1200"/>
              <a:t>値を代入</a:t>
            </a:r>
            <a:endParaRPr kumimoji="1" lang="ja-JP" altLang="en-US" sz="1200" dirty="0"/>
          </a:p>
        </p:txBody>
      </p:sp>
      <p:sp>
        <p:nvSpPr>
          <p:cNvPr id="54" name="四角形: 角を丸くする 53">
            <a:extLst>
              <a:ext uri="{FF2B5EF4-FFF2-40B4-BE49-F238E27FC236}">
                <a16:creationId xmlns:a16="http://schemas.microsoft.com/office/drawing/2014/main" id="{9A99138C-E71C-40A6-951C-CAD8839399E7}"/>
              </a:ext>
            </a:extLst>
          </p:cNvPr>
          <p:cNvSpPr/>
          <p:nvPr/>
        </p:nvSpPr>
        <p:spPr>
          <a:xfrm>
            <a:off x="838200" y="5658926"/>
            <a:ext cx="10735733" cy="72367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inStream</a:t>
            </a:r>
            <a:r>
              <a:rPr kumimoji="1" lang="ja-JP" altLang="en-US" sz="1800" dirty="0"/>
              <a:t>オペレータを使用すると下流の値が上流のポートに入力されることに気をつけてください。</a:t>
            </a:r>
            <a:endParaRPr kumimoji="1" lang="en-US" altLang="ja-JP" sz="1800" dirty="0"/>
          </a:p>
        </p:txBody>
      </p:sp>
    </p:spTree>
    <p:extLst>
      <p:ext uri="{BB962C8B-B14F-4D97-AF65-F5344CB8AC3E}">
        <p14:creationId xmlns:p14="http://schemas.microsoft.com/office/powerpoint/2010/main" val="3310245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1011501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コラム：比エンタルピーの変数名が</a:t>
            </a:r>
            <a:r>
              <a:rPr lang="en-US" altLang="ja-JP" dirty="0" err="1"/>
              <a:t>h_outflow</a:t>
            </a:r>
            <a:r>
              <a:rPr lang="ja-JP" altLang="en-US" dirty="0"/>
              <a:t>である意味</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530654" y="797933"/>
            <a:ext cx="11459416" cy="2554545"/>
          </a:xfrm>
          <a:prstGeom prst="rect">
            <a:avLst/>
          </a:prstGeom>
        </p:spPr>
        <p:txBody>
          <a:bodyPr wrap="square">
            <a:spAutoFit/>
          </a:bodyPr>
          <a:lstStyle/>
          <a:p>
            <a:r>
              <a:rPr lang="en-US" altLang="ja-JP" sz="2000" dirty="0" err="1"/>
              <a:t>StreamConnectors</a:t>
            </a:r>
            <a:r>
              <a:rPr lang="ja-JP" altLang="en-US" sz="2000" dirty="0"/>
              <a:t>ライブラリや</a:t>
            </a:r>
            <a:r>
              <a:rPr lang="en-US" altLang="ja-JP" sz="2000" dirty="0" err="1"/>
              <a:t>MSL.Fluid</a:t>
            </a:r>
            <a:r>
              <a:rPr lang="ja-JP" altLang="en-US" sz="2000" dirty="0"/>
              <a:t>ライブラリのポート内で宣言されている比エンタルピーの変数名は</a:t>
            </a:r>
            <a:r>
              <a:rPr lang="en-US" altLang="ja-JP" sz="2000" dirty="0" err="1"/>
              <a:t>h_</a:t>
            </a:r>
            <a:r>
              <a:rPr lang="en-US" altLang="ja-JP" sz="2000" dirty="0" err="1">
                <a:solidFill>
                  <a:srgbClr val="FF0000"/>
                </a:solidFill>
              </a:rPr>
              <a:t>outflow</a:t>
            </a:r>
            <a:r>
              <a:rPr lang="en-US" altLang="ja-JP" sz="2000" dirty="0"/>
              <a:t>(</a:t>
            </a:r>
            <a:r>
              <a:rPr lang="ja-JP" altLang="en-US" sz="2000" dirty="0"/>
              <a:t>比エンタルピーの流出量</a:t>
            </a:r>
            <a:r>
              <a:rPr lang="en-US" altLang="ja-JP" sz="2000" dirty="0"/>
              <a:t>)</a:t>
            </a:r>
            <a:r>
              <a:rPr lang="ja-JP" altLang="en-US" sz="2000" dirty="0"/>
              <a:t>となっています。</a:t>
            </a:r>
            <a:endParaRPr lang="en-US" altLang="ja-JP" sz="2000" dirty="0"/>
          </a:p>
          <a:p>
            <a:r>
              <a:rPr lang="ja-JP" altLang="en-US" sz="2000" dirty="0"/>
              <a:t>これは</a:t>
            </a:r>
            <a:r>
              <a:rPr lang="en-US" altLang="ja-JP" sz="2000" dirty="0"/>
              <a:t>stream</a:t>
            </a:r>
            <a:r>
              <a:rPr lang="ja-JP" altLang="en-US" sz="2000" dirty="0"/>
              <a:t>変数は流出量を計算することが目的であることを表しています。</a:t>
            </a:r>
            <a:endParaRPr lang="en-US" altLang="ja-JP" sz="2000" dirty="0"/>
          </a:p>
          <a:p>
            <a:endParaRPr lang="en-US" altLang="ja-JP" sz="2000" dirty="0"/>
          </a:p>
          <a:p>
            <a:r>
              <a:rPr lang="en-US" altLang="ja-JP" sz="2000" dirty="0" err="1"/>
              <a:t>actualStream</a:t>
            </a:r>
            <a:r>
              <a:rPr lang="ja-JP" altLang="en-US" sz="2000" dirty="0"/>
              <a:t>、</a:t>
            </a:r>
            <a:r>
              <a:rPr lang="en-US" altLang="ja-JP" sz="2000" dirty="0" err="1"/>
              <a:t>inStream</a:t>
            </a:r>
            <a:r>
              <a:rPr lang="ja-JP" altLang="en-US" sz="2000" dirty="0"/>
              <a:t>オペレータを使用した場合流入する</a:t>
            </a:r>
            <a:r>
              <a:rPr lang="en-US" altLang="ja-JP" sz="2000" dirty="0"/>
              <a:t>stream</a:t>
            </a:r>
            <a:r>
              <a:rPr lang="ja-JP" altLang="en-US" sz="2000" dirty="0"/>
              <a:t>変数の値が適切に計算されない場合があります。</a:t>
            </a:r>
            <a:endParaRPr lang="en-US" altLang="ja-JP" sz="2000" dirty="0"/>
          </a:p>
          <a:p>
            <a:r>
              <a:rPr lang="ja-JP" altLang="en-US" sz="2000" dirty="0"/>
              <a:t>そのようなことを考慮して、変数名に</a:t>
            </a:r>
            <a:r>
              <a:rPr lang="en-US" altLang="ja-JP" sz="2000" dirty="0"/>
              <a:t>outflow</a:t>
            </a:r>
            <a:r>
              <a:rPr lang="ja-JP" altLang="en-US" sz="2000" dirty="0"/>
              <a:t>をつけて流出量を計算することが目的であることを示しているのかと思います。</a:t>
            </a:r>
            <a:endParaRPr lang="en-US" altLang="ja-JP" sz="2000" dirty="0"/>
          </a:p>
        </p:txBody>
      </p:sp>
      <p:sp>
        <p:nvSpPr>
          <p:cNvPr id="4" name="Rectangle 1">
            <a:extLst>
              <a:ext uri="{FF2B5EF4-FFF2-40B4-BE49-F238E27FC236}">
                <a16:creationId xmlns:a16="http://schemas.microsoft.com/office/drawing/2014/main" id="{2097A09A-14AA-4BA8-B9E6-0F4F7D9EAE54}"/>
              </a:ext>
            </a:extLst>
          </p:cNvPr>
          <p:cNvSpPr>
            <a:spLocks noChangeArrowheads="1"/>
          </p:cNvSpPr>
          <p:nvPr/>
        </p:nvSpPr>
        <p:spPr bwMode="auto">
          <a:xfrm>
            <a:off x="3079750" y="3784695"/>
            <a:ext cx="814705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"Simple stream connector.“</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800" b="0" i="0" u="none" strike="noStrike" cap="none" normalizeH="0" baseline="0" dirty="0">
                <a:ln>
                  <a:noFill/>
                </a:ln>
                <a:solidFill>
                  <a:schemeClr val="tx1"/>
                </a:solidFill>
                <a:effectLst/>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"Potential/effort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m_flow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"Flow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stream</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h_outflow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"Specific enthalpy"</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19" name="図 18">
            <a:extLst>
              <a:ext uri="{FF2B5EF4-FFF2-40B4-BE49-F238E27FC236}">
                <a16:creationId xmlns:a16="http://schemas.microsoft.com/office/drawing/2014/main" id="{19E5A550-606D-4E24-8C8A-DE5FE02224ED}"/>
              </a:ext>
            </a:extLst>
          </p:cNvPr>
          <p:cNvPicPr>
            <a:picLocks noChangeAspect="1"/>
          </p:cNvPicPr>
          <p:nvPr/>
        </p:nvPicPr>
        <p:blipFill>
          <a:blip r:embed="rId2"/>
          <a:stretch>
            <a:fillRect/>
          </a:stretch>
        </p:blipFill>
        <p:spPr>
          <a:xfrm>
            <a:off x="1464905" y="4438626"/>
            <a:ext cx="1345971" cy="504739"/>
          </a:xfrm>
          <a:prstGeom prst="rect">
            <a:avLst/>
          </a:prstGeom>
        </p:spPr>
      </p:pic>
      <p:cxnSp>
        <p:nvCxnSpPr>
          <p:cNvPr id="6" name="直線コネクタ 5">
            <a:extLst>
              <a:ext uri="{FF2B5EF4-FFF2-40B4-BE49-F238E27FC236}">
                <a16:creationId xmlns:a16="http://schemas.microsoft.com/office/drawing/2014/main" id="{C9B4DEFB-F959-4629-A13F-2B32FECEE1B9}"/>
              </a:ext>
            </a:extLst>
          </p:cNvPr>
          <p:cNvCxnSpPr/>
          <p:nvPr/>
        </p:nvCxnSpPr>
        <p:spPr>
          <a:xfrm>
            <a:off x="5531005" y="4973101"/>
            <a:ext cx="10482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513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48</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5937374"/>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607230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a:t>
            </a:r>
            <a:endParaRPr lang="en-US" altLang="ja-JP" dirty="0"/>
          </a:p>
        </p:txBody>
      </p:sp>
      <p:sp>
        <p:nvSpPr>
          <p:cNvPr id="54" name="正方形/長方形 53">
            <a:extLst>
              <a:ext uri="{FF2B5EF4-FFF2-40B4-BE49-F238E27FC236}">
                <a16:creationId xmlns:a16="http://schemas.microsoft.com/office/drawing/2014/main" id="{EF64605B-CDAD-4084-8595-FAE7FD21EF21}"/>
              </a:ext>
            </a:extLst>
          </p:cNvPr>
          <p:cNvSpPr/>
          <p:nvPr/>
        </p:nvSpPr>
        <p:spPr>
          <a:xfrm>
            <a:off x="402487" y="722422"/>
            <a:ext cx="11387026" cy="707886"/>
          </a:xfrm>
          <a:prstGeom prst="rect">
            <a:avLst/>
          </a:prstGeom>
        </p:spPr>
        <p:txBody>
          <a:bodyPr wrap="square">
            <a:spAutoFit/>
          </a:bodyPr>
          <a:lstStyle/>
          <a:p>
            <a:r>
              <a:rPr lang="ja-JP" altLang="en-US" sz="2000" dirty="0"/>
              <a:t>熱の流入出がある場合を検討してみましょう。</a:t>
            </a:r>
            <a:r>
              <a:rPr kumimoji="1" lang="en-US" altLang="ja-JP" sz="2000" dirty="0"/>
              <a:t>Pipe</a:t>
            </a:r>
            <a:r>
              <a:rPr kumimoji="1" lang="ja-JP" altLang="en-US" sz="2000" dirty="0"/>
              <a:t>モデルは熱流量</a:t>
            </a:r>
            <a:r>
              <a:rPr kumimoji="1" lang="en-US" altLang="ja-JP" sz="2000" dirty="0"/>
              <a:t>Q</a:t>
            </a:r>
            <a:r>
              <a:rPr lang="ja-JP" altLang="en-US" sz="2000" dirty="0"/>
              <a:t>の</a:t>
            </a:r>
            <a:r>
              <a:rPr kumimoji="1" lang="ja-JP" altLang="en-US" sz="2000" dirty="0"/>
              <a:t>流入出が考慮できるようになっています。</a:t>
            </a:r>
            <a:r>
              <a:rPr lang="en-US" altLang="ja-JP" sz="2000" dirty="0"/>
              <a:t>Q</a:t>
            </a:r>
            <a:r>
              <a:rPr lang="ja-JP" altLang="en-US" sz="2000" dirty="0"/>
              <a:t>はパラメータとして宣言しています。</a:t>
            </a:r>
            <a:endParaRPr kumimoji="1" lang="ja-JP" altLang="en-US" sz="2000" dirty="0"/>
          </a:p>
        </p:txBody>
      </p:sp>
      <p:pic>
        <p:nvPicPr>
          <p:cNvPr id="57" name="図 56">
            <a:extLst>
              <a:ext uri="{FF2B5EF4-FFF2-40B4-BE49-F238E27FC236}">
                <a16:creationId xmlns:a16="http://schemas.microsoft.com/office/drawing/2014/main" id="{ECE9CCEC-2177-45D3-87CC-9C12AE7E4B07}"/>
              </a:ext>
            </a:extLst>
          </p:cNvPr>
          <p:cNvPicPr>
            <a:picLocks noChangeAspect="1"/>
          </p:cNvPicPr>
          <p:nvPr/>
        </p:nvPicPr>
        <p:blipFill rotWithShape="1">
          <a:blip r:embed="rId2"/>
          <a:srcRect l="12172" t="13413" r="11918" b="6663"/>
          <a:stretch/>
        </p:blipFill>
        <p:spPr>
          <a:xfrm>
            <a:off x="1338034" y="2443166"/>
            <a:ext cx="1206500" cy="787400"/>
          </a:xfrm>
          <a:prstGeom prst="rect">
            <a:avLst/>
          </a:prstGeom>
        </p:spPr>
      </p:pic>
      <p:sp>
        <p:nvSpPr>
          <p:cNvPr id="58" name="テキスト ボックス 57">
            <a:extLst>
              <a:ext uri="{FF2B5EF4-FFF2-40B4-BE49-F238E27FC236}">
                <a16:creationId xmlns:a16="http://schemas.microsoft.com/office/drawing/2014/main" id="{E10C5F20-BA8C-4DFA-AEE7-C10347687C93}"/>
              </a:ext>
            </a:extLst>
          </p:cNvPr>
          <p:cNvSpPr txBox="1"/>
          <p:nvPr/>
        </p:nvSpPr>
        <p:spPr>
          <a:xfrm>
            <a:off x="300364" y="3921427"/>
            <a:ext cx="3935412" cy="369332"/>
          </a:xfrm>
          <a:prstGeom prst="rect">
            <a:avLst/>
          </a:prstGeom>
          <a:noFill/>
        </p:spPr>
        <p:txBody>
          <a:bodyPr wrap="square">
            <a:spAutoFit/>
          </a:bodyPr>
          <a:lstStyle/>
          <a:p>
            <a:pPr algn="l"/>
            <a:r>
              <a:rPr lang="en-US" altLang="ja-JP" i="0" u="sng" dirty="0" err="1">
                <a:solidFill>
                  <a:srgbClr val="000000"/>
                </a:solidFill>
                <a:effectLst/>
                <a:latin typeface="MS UI Gothic" panose="020B0600070205080204" pitchFamily="50" charset="-128"/>
                <a:ea typeface="MS UI Gothic" panose="020B0600070205080204" pitchFamily="50" charset="-128"/>
              </a:rPr>
              <a:t>StreamConnectors.Components.Pipe</a:t>
            </a:r>
            <a:endParaRPr lang="en-US" altLang="ja-JP" i="0" u="sng" dirty="0">
              <a:solidFill>
                <a:srgbClr val="000000"/>
              </a:solidFill>
              <a:effectLst/>
              <a:latin typeface="MS UI Gothic" panose="020B0600070205080204" pitchFamily="50" charset="-128"/>
              <a:ea typeface="MS UI Gothic" panose="020B0600070205080204" pitchFamily="50" charset="-128"/>
            </a:endParaRPr>
          </a:p>
        </p:txBody>
      </p:sp>
      <p:sp>
        <p:nvSpPr>
          <p:cNvPr id="73" name="テキスト ボックス 72">
            <a:extLst>
              <a:ext uri="{FF2B5EF4-FFF2-40B4-BE49-F238E27FC236}">
                <a16:creationId xmlns:a16="http://schemas.microsoft.com/office/drawing/2014/main" id="{4D543268-7DD1-4141-A3C5-94EF226FAFC8}"/>
              </a:ext>
            </a:extLst>
          </p:cNvPr>
          <p:cNvSpPr txBox="1"/>
          <p:nvPr/>
        </p:nvSpPr>
        <p:spPr>
          <a:xfrm>
            <a:off x="635111" y="2549454"/>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75" name="テキスト ボックス 74">
            <a:extLst>
              <a:ext uri="{FF2B5EF4-FFF2-40B4-BE49-F238E27FC236}">
                <a16:creationId xmlns:a16="http://schemas.microsoft.com/office/drawing/2014/main" id="{1B5D9447-F6FA-4041-BA4F-4EBE511361DB}"/>
              </a:ext>
            </a:extLst>
          </p:cNvPr>
          <p:cNvSpPr txBox="1"/>
          <p:nvPr/>
        </p:nvSpPr>
        <p:spPr>
          <a:xfrm>
            <a:off x="2460062" y="2536419"/>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77" name="テキスト ボックス 76">
            <a:extLst>
              <a:ext uri="{FF2B5EF4-FFF2-40B4-BE49-F238E27FC236}">
                <a16:creationId xmlns:a16="http://schemas.microsoft.com/office/drawing/2014/main" id="{CB91CC6F-910A-4DAB-970E-25C9CF69F5A1}"/>
              </a:ext>
            </a:extLst>
          </p:cNvPr>
          <p:cNvSpPr txBox="1"/>
          <p:nvPr/>
        </p:nvSpPr>
        <p:spPr>
          <a:xfrm>
            <a:off x="4653244" y="2636031"/>
            <a:ext cx="2236510" cy="338554"/>
          </a:xfrm>
          <a:prstGeom prst="rect">
            <a:avLst/>
          </a:prstGeom>
          <a:noFill/>
        </p:spPr>
        <p:txBody>
          <a:bodyPr wrap="none" rtlCol="0">
            <a:spAutoFit/>
          </a:bodyPr>
          <a:lstStyle/>
          <a:p>
            <a:pPr algn="l"/>
            <a:r>
              <a:rPr kumimoji="1" lang="ja-JP" altLang="en-US" sz="1600" u="sng" dirty="0"/>
              <a:t>エンタルピーの保存式</a:t>
            </a:r>
          </a:p>
        </p:txBody>
      </p:sp>
      <p:sp>
        <p:nvSpPr>
          <p:cNvPr id="78" name="テキスト ボックス 77">
            <a:extLst>
              <a:ext uri="{FF2B5EF4-FFF2-40B4-BE49-F238E27FC236}">
                <a16:creationId xmlns:a16="http://schemas.microsoft.com/office/drawing/2014/main" id="{5B4A11BF-42A4-4645-99D5-8BB4160C29C8}"/>
              </a:ext>
            </a:extLst>
          </p:cNvPr>
          <p:cNvSpPr txBox="1"/>
          <p:nvPr/>
        </p:nvSpPr>
        <p:spPr>
          <a:xfrm>
            <a:off x="3951040" y="1673315"/>
            <a:ext cx="1052760" cy="369332"/>
          </a:xfrm>
          <a:prstGeom prst="rect">
            <a:avLst/>
          </a:prstGeom>
          <a:noFill/>
        </p:spPr>
        <p:txBody>
          <a:bodyPr wrap="square">
            <a:spAutoFit/>
          </a:bodyPr>
          <a:lstStyle/>
          <a:p>
            <a:pPr algn="l"/>
            <a:r>
              <a:rPr kumimoji="1" lang="ja-JP" altLang="en-US" sz="1800" u="sng" dirty="0"/>
              <a:t>実装式</a:t>
            </a:r>
          </a:p>
        </p:txBody>
      </p:sp>
      <p:sp>
        <p:nvSpPr>
          <p:cNvPr id="79" name="四角形: 角を丸くする 78">
            <a:extLst>
              <a:ext uri="{FF2B5EF4-FFF2-40B4-BE49-F238E27FC236}">
                <a16:creationId xmlns:a16="http://schemas.microsoft.com/office/drawing/2014/main" id="{03A0B99B-9F3E-4725-BC0F-2207D9818F94}"/>
              </a:ext>
            </a:extLst>
          </p:cNvPr>
          <p:cNvSpPr/>
          <p:nvPr/>
        </p:nvSpPr>
        <p:spPr>
          <a:xfrm>
            <a:off x="4563468" y="2549454"/>
            <a:ext cx="7191616" cy="20339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426E6D33-0471-4026-A8D1-14D7096C1FBC}"/>
              </a:ext>
            </a:extLst>
          </p:cNvPr>
          <p:cNvGrpSpPr/>
          <p:nvPr/>
        </p:nvGrpSpPr>
        <p:grpSpPr>
          <a:xfrm>
            <a:off x="811278" y="2851614"/>
            <a:ext cx="416035" cy="942982"/>
            <a:chOff x="1575238" y="2226059"/>
            <a:chExt cx="416035" cy="942982"/>
          </a:xfrm>
        </p:grpSpPr>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E94DC70-BB1D-4825-A1E7-675E5BBDB5D1}"/>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DED2BFAD-88F1-490D-9150-96D06900928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B60EFE2-28BC-4D3A-AF52-D3435275EDB6}"/>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84" name="グループ化 83">
            <a:extLst>
              <a:ext uri="{FF2B5EF4-FFF2-40B4-BE49-F238E27FC236}">
                <a16:creationId xmlns:a16="http://schemas.microsoft.com/office/drawing/2014/main" id="{2FD5D158-69AD-4C63-B9FF-B3F53A1AA451}"/>
              </a:ext>
            </a:extLst>
          </p:cNvPr>
          <p:cNvGrpSpPr/>
          <p:nvPr/>
        </p:nvGrpSpPr>
        <p:grpSpPr>
          <a:xfrm>
            <a:off x="2693686" y="2858616"/>
            <a:ext cx="416035" cy="942982"/>
            <a:chOff x="3081210" y="2226059"/>
            <a:chExt cx="416035" cy="942982"/>
          </a:xfrm>
        </p:grpSpPr>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E79DAC59-4144-4004-BB12-1CC4ED8CC2A8}"/>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5AE2B06D-0664-4BE9-A94D-E151492372D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E867F36E-1565-4B8A-8E5E-FBB7205328A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36FAED5-B5C0-48D9-B804-F1F570F14AD2}"/>
                  </a:ext>
                </a:extLst>
              </p:cNvPr>
              <p:cNvSpPr txBox="1"/>
              <p:nvPr/>
            </p:nvSpPr>
            <p:spPr>
              <a:xfrm>
                <a:off x="5258538" y="2974585"/>
                <a:ext cx="6530975" cy="1514132"/>
              </a:xfrm>
              <a:prstGeom prst="rect">
                <a:avLst/>
              </a:prstGeom>
              <a:noFill/>
            </p:spPr>
            <p:txBody>
              <a:bodyPr wrap="square">
                <a:spAutoFit/>
              </a:bodyPr>
              <a:lstStyle/>
              <a:p>
                <a:r>
                  <a:rPr lang="ja-JP" altLang="en-US" sz="1800" b="0" dirty="0">
                    <a:solidFill>
                      <a:srgbClr val="000000"/>
                    </a:solidFill>
                    <a:effectLst/>
                    <a:latin typeface="Cambria Math" panose="02040503050406030204" pitchFamily="18" charset="0"/>
                  </a:rPr>
                  <a:t>流入出エンタルピーの保存</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𝑏</m:t>
                              </m:r>
                            </m:sub>
                          </m:sSub>
                        </m:e>
                      </m:d>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𝑄</m:t>
                      </m:r>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endParaRPr lang="en-US" altLang="ja-JP" sz="1800" b="0" dirty="0">
                  <a:solidFill>
                    <a:srgbClr val="000000"/>
                  </a:solidFill>
                  <a:effectLst/>
                  <a:latin typeface="Cambria Math" panose="02040503050406030204" pitchFamily="18" charset="0"/>
                </a:endParaRPr>
              </a:p>
              <a:p>
                <a:r>
                  <a:rPr lang="ja-JP" altLang="en-US" sz="1600" b="0" dirty="0">
                    <a:solidFill>
                      <a:srgbClr val="000000"/>
                    </a:solidFill>
                    <a:effectLst/>
                    <a:latin typeface="Cambria Math" panose="02040503050406030204" pitchFamily="18" charset="0"/>
                  </a:rPr>
                  <a:t>上記のままだと</a:t>
                </a:r>
                <a:r>
                  <a:rPr lang="en-US" altLang="ja-JP" sz="1600" b="0" dirty="0">
                    <a:solidFill>
                      <a:srgbClr val="000000"/>
                    </a:solidFill>
                    <a:effectLst/>
                    <a:latin typeface="Cambria Math" panose="02040503050406030204" pitchFamily="18" charset="0"/>
                  </a:rPr>
                  <a:t>h</a:t>
                </a:r>
                <a:r>
                  <a:rPr lang="en-US" altLang="ja-JP" sz="1600" b="0" baseline="-25000" dirty="0">
                    <a:solidFill>
                      <a:srgbClr val="000000"/>
                    </a:solidFill>
                    <a:effectLst/>
                    <a:latin typeface="Cambria Math" panose="02040503050406030204" pitchFamily="18" charset="0"/>
                  </a:rPr>
                  <a:t>a</a:t>
                </a:r>
                <a:r>
                  <a:rPr lang="ja-JP" altLang="en-US" sz="1600" b="0" dirty="0">
                    <a:solidFill>
                      <a:srgbClr val="000000"/>
                    </a:solidFill>
                    <a:effectLst/>
                    <a:latin typeface="Cambria Math" panose="02040503050406030204" pitchFamily="18" charset="0"/>
                  </a:rPr>
                  <a:t>か</a:t>
                </a:r>
                <a:r>
                  <a:rPr lang="en-US" altLang="ja-JP" sz="1600" b="0" dirty="0" err="1">
                    <a:solidFill>
                      <a:srgbClr val="000000"/>
                    </a:solidFill>
                    <a:effectLst/>
                    <a:latin typeface="Cambria Math" panose="02040503050406030204" pitchFamily="18" charset="0"/>
                  </a:rPr>
                  <a:t>h</a:t>
                </a:r>
                <a:r>
                  <a:rPr lang="en-US" altLang="ja-JP" sz="1600" b="0" baseline="-25000" dirty="0" err="1">
                    <a:solidFill>
                      <a:srgbClr val="000000"/>
                    </a:solidFill>
                    <a:effectLst/>
                    <a:latin typeface="Cambria Math" panose="02040503050406030204" pitchFamily="18" charset="0"/>
                  </a:rPr>
                  <a:t>b</a:t>
                </a:r>
                <a:r>
                  <a:rPr lang="ja-JP" altLang="en-US" sz="1600" b="0" dirty="0">
                    <a:solidFill>
                      <a:srgbClr val="000000"/>
                    </a:solidFill>
                    <a:effectLst/>
                    <a:latin typeface="Cambria Math" panose="02040503050406030204" pitchFamily="18" charset="0"/>
                  </a:rPr>
                  <a:t>の値が未定となるためダミー値を入力する</a:t>
                </a:r>
                <a:endParaRPr lang="en-US" altLang="ja-JP" sz="16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89" name="テキスト ボックス 88">
                <a:extLst>
                  <a:ext uri="{FF2B5EF4-FFF2-40B4-BE49-F238E27FC236}">
                    <a16:creationId xmlns:a16="http://schemas.microsoft.com/office/drawing/2014/main" id="{836FAED5-B5C0-48D9-B804-F1F570F14AD2}"/>
                  </a:ext>
                </a:extLst>
              </p:cNvPr>
              <p:cNvSpPr txBox="1">
                <a:spLocks noRot="1" noChangeAspect="1" noMove="1" noResize="1" noEditPoints="1" noAdjustHandles="1" noChangeArrowheads="1" noChangeShapeType="1" noTextEdit="1"/>
              </p:cNvSpPr>
              <p:nvPr/>
            </p:nvSpPr>
            <p:spPr>
              <a:xfrm>
                <a:off x="5258538" y="2974585"/>
                <a:ext cx="6530975" cy="1514132"/>
              </a:xfrm>
              <a:prstGeom prst="rect">
                <a:avLst/>
              </a:prstGeom>
              <a:blipFill>
                <a:blip r:embed="rId10"/>
                <a:stretch>
                  <a:fillRect l="-840" t="-20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31CBA0-EF0E-496F-A1C6-5ED130FFD71D}"/>
                  </a:ext>
                </a:extLst>
              </p:cNvPr>
              <p:cNvSpPr txBox="1"/>
              <p:nvPr/>
            </p:nvSpPr>
            <p:spPr>
              <a:xfrm>
                <a:off x="904154" y="4889304"/>
                <a:ext cx="2560406" cy="95410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port_X.p</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𝑚</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port_X.m_flow</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h</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port_X.h_outflow</a:t>
                </a:r>
                <a:endParaRPr lang="en-US" altLang="ja-JP" sz="1400" dirty="0">
                  <a:solidFill>
                    <a:srgbClr val="000000"/>
                  </a:solidFill>
                  <a:effectLst/>
                  <a:latin typeface="Courier New" panose="02070309020205020404" pitchFamily="49" charset="0"/>
                </a:endParaRPr>
              </a:p>
              <a:p>
                <a:r>
                  <a:rPr lang="en-US" altLang="ja-JP" sz="1400" dirty="0"/>
                  <a:t>X</a:t>
                </a:r>
                <a:r>
                  <a:rPr lang="ja-JP" altLang="en-US" sz="1400" dirty="0"/>
                  <a:t>：ポート名</a:t>
                </a:r>
              </a:p>
            </p:txBody>
          </p:sp>
        </mc:Choice>
        <mc:Fallback xmlns="">
          <p:sp>
            <p:nvSpPr>
              <p:cNvPr id="91" name="テキスト ボックス 90">
                <a:extLst>
                  <a:ext uri="{FF2B5EF4-FFF2-40B4-BE49-F238E27FC236}">
                    <a16:creationId xmlns:a16="http://schemas.microsoft.com/office/drawing/2014/main" id="{CF31CBA0-EF0E-496F-A1C6-5ED130FFD71D}"/>
                  </a:ext>
                </a:extLst>
              </p:cNvPr>
              <p:cNvSpPr txBox="1">
                <a:spLocks noRot="1" noChangeAspect="1" noMove="1" noResize="1" noEditPoints="1" noAdjustHandles="1" noChangeArrowheads="1" noChangeShapeType="1" noTextEdit="1"/>
              </p:cNvSpPr>
              <p:nvPr/>
            </p:nvSpPr>
            <p:spPr>
              <a:xfrm>
                <a:off x="904154" y="4889304"/>
                <a:ext cx="2560406" cy="954107"/>
              </a:xfrm>
              <a:prstGeom prst="rect">
                <a:avLst/>
              </a:prstGeom>
              <a:blipFill>
                <a:blip r:embed="rId11"/>
                <a:stretch>
                  <a:fillRect l="-714" t="-1911" b="-5732"/>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4A7B4120-36E2-4C99-AA1C-5BA907522B1A}"/>
              </a:ext>
            </a:extLst>
          </p:cNvPr>
          <p:cNvSpPr txBox="1"/>
          <p:nvPr/>
        </p:nvSpPr>
        <p:spPr>
          <a:xfrm>
            <a:off x="287981" y="4502886"/>
            <a:ext cx="3899106" cy="307777"/>
          </a:xfrm>
          <a:prstGeom prst="rect">
            <a:avLst/>
          </a:prstGeom>
          <a:noFill/>
        </p:spPr>
        <p:txBody>
          <a:bodyPr wrap="square">
            <a:spAutoFit/>
          </a:bodyPr>
          <a:lstStyle/>
          <a:p>
            <a:r>
              <a:rPr lang="ja-JP" altLang="en-US" sz="1400" dirty="0">
                <a:solidFill>
                  <a:srgbClr val="000000"/>
                </a:solidFill>
                <a:effectLst/>
                <a:latin typeface="Courier New" panose="02070309020205020404" pitchFamily="49" charset="0"/>
              </a:rPr>
              <a:t>可読性のため以下のように置き換えています。</a:t>
            </a:r>
            <a:endParaRPr lang="en-US" altLang="ja-JP" sz="1400" dirty="0">
              <a:solidFill>
                <a:srgbClr val="000000"/>
              </a:solidFill>
              <a:effectLst/>
              <a:latin typeface="Courier New" panose="02070309020205020404" pitchFamily="49" charset="0"/>
            </a:endParaRPr>
          </a:p>
        </p:txBody>
      </p:sp>
      <p:cxnSp>
        <p:nvCxnSpPr>
          <p:cNvPr id="6" name="直線矢印コネクタ 5">
            <a:extLst>
              <a:ext uri="{FF2B5EF4-FFF2-40B4-BE49-F238E27FC236}">
                <a16:creationId xmlns:a16="http://schemas.microsoft.com/office/drawing/2014/main" id="{90DFC58D-5935-4357-85B5-9C27759A33E8}"/>
              </a:ext>
            </a:extLst>
          </p:cNvPr>
          <p:cNvCxnSpPr/>
          <p:nvPr/>
        </p:nvCxnSpPr>
        <p:spPr>
          <a:xfrm>
            <a:off x="1951813" y="2271648"/>
            <a:ext cx="0" cy="475652"/>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6A6FA41-67CC-495D-9D1A-17B597D1150D}"/>
              </a:ext>
            </a:extLst>
          </p:cNvPr>
          <p:cNvSpPr txBox="1"/>
          <p:nvPr/>
        </p:nvSpPr>
        <p:spPr>
          <a:xfrm>
            <a:off x="1983156" y="2161567"/>
            <a:ext cx="341760" cy="338554"/>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sp>
        <p:nvSpPr>
          <p:cNvPr id="10" name="テキスト ボックス 9">
            <a:extLst>
              <a:ext uri="{FF2B5EF4-FFF2-40B4-BE49-F238E27FC236}">
                <a16:creationId xmlns:a16="http://schemas.microsoft.com/office/drawing/2014/main" id="{12B6FE80-E049-4279-A872-8C88AFCF381D}"/>
              </a:ext>
            </a:extLst>
          </p:cNvPr>
          <p:cNvSpPr txBox="1"/>
          <p:nvPr/>
        </p:nvSpPr>
        <p:spPr>
          <a:xfrm>
            <a:off x="4356100" y="2116240"/>
            <a:ext cx="7160935" cy="338554"/>
          </a:xfrm>
          <a:prstGeom prst="rect">
            <a:avLst/>
          </a:prstGeom>
          <a:noFill/>
        </p:spPr>
        <p:txBody>
          <a:bodyPr wrap="none" rtlCol="0">
            <a:spAutoFit/>
          </a:bodyPr>
          <a:lstStyle/>
          <a:p>
            <a:pPr algn="l"/>
            <a:r>
              <a:rPr kumimoji="1" lang="ja-JP" altLang="en-US" sz="1600" dirty="0"/>
              <a:t>説明のため式は一部簡易化し、エンタルピーの保存式のみを表示しています</a:t>
            </a:r>
          </a:p>
        </p:txBody>
      </p:sp>
    </p:spTree>
    <p:extLst>
      <p:ext uri="{BB962C8B-B14F-4D97-AF65-F5344CB8AC3E}">
        <p14:creationId xmlns:p14="http://schemas.microsoft.com/office/powerpoint/2010/main" val="136869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9200016" y="6532796"/>
            <a:ext cx="2743200" cy="365125"/>
          </a:xfrm>
        </p:spPr>
        <p:txBody>
          <a:bodyPr/>
          <a:lstStyle/>
          <a:p>
            <a:fld id="{D836F367-8F14-4921-8441-15DE2D973248}" type="slidenum">
              <a:rPr kumimoji="1" lang="ja-JP" altLang="en-US" smtClean="0"/>
              <a:t>5</a:t>
            </a:fld>
            <a:endParaRPr kumimoji="1" lang="ja-JP" altLang="en-US" dirty="0"/>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480246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変数に関する計算式</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5138918" y="2099695"/>
            <a:ext cx="2550931" cy="400110"/>
          </a:xfrm>
          <a:prstGeom prst="rect">
            <a:avLst/>
          </a:prstGeom>
          <a:solidFill>
            <a:schemeClr val="accent6">
              <a:lumMod val="20000"/>
              <a:lumOff val="80000"/>
            </a:schemeClr>
          </a:solidFill>
        </p:spPr>
        <p:txBody>
          <a:bodyPr wrap="square" rtlCol="0">
            <a:spAutoFit/>
          </a:bodyPr>
          <a:lstStyle/>
          <a:p>
            <a:pPr algn="ctr"/>
            <a:r>
              <a:rPr kumimoji="1" lang="en-US" altLang="ja-JP" sz="2000" dirty="0"/>
              <a:t>p</a:t>
            </a:r>
            <a:r>
              <a:rPr kumimoji="1" lang="en-US" altLang="ja-JP" sz="2000" baseline="-25000" dirty="0"/>
              <a:t>1</a:t>
            </a:r>
            <a:r>
              <a:rPr kumimoji="1" lang="en-US" altLang="ja-JP" sz="2000" dirty="0"/>
              <a:t> = p</a:t>
            </a:r>
            <a:r>
              <a:rPr kumimoji="1" lang="en-US" altLang="ja-JP" sz="2000" baseline="-25000" dirty="0"/>
              <a:t>2 </a:t>
            </a:r>
            <a:r>
              <a:rPr kumimoji="1" lang="en-US" altLang="ja-JP" sz="2000" dirty="0"/>
              <a:t>=p</a:t>
            </a:r>
            <a:r>
              <a:rPr kumimoji="1" lang="en-US" altLang="ja-JP" sz="2000" baseline="-25000" dirty="0"/>
              <a:t>3</a:t>
            </a:r>
            <a:endParaRPr kumimoji="1" lang="ja-JP" altLang="en-US" sz="20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4759365" y="1720313"/>
            <a:ext cx="1540806" cy="369332"/>
          </a:xfrm>
          <a:prstGeom prst="rect">
            <a:avLst/>
          </a:prstGeom>
          <a:noFill/>
        </p:spPr>
        <p:txBody>
          <a:bodyPr wrap="none" rtlCol="0">
            <a:spAutoFit/>
          </a:bodyPr>
          <a:lstStyle/>
          <a:p>
            <a:pPr algn="l"/>
            <a:r>
              <a:rPr kumimoji="1" lang="en-US" altLang="ja-JP" u="sng" dirty="0"/>
              <a:t>across</a:t>
            </a:r>
            <a:r>
              <a:rPr kumimoji="1" lang="ja-JP" altLang="en-US" u="sng" dirty="0"/>
              <a:t>変数 </a:t>
            </a:r>
            <a:r>
              <a:rPr kumimoji="1" lang="en-US" altLang="ja-JP" u="sng" dirty="0"/>
              <a:t>p</a:t>
            </a:r>
            <a:endParaRPr kumimoji="1" lang="ja-JP" altLang="en-US"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4759365" y="2523910"/>
            <a:ext cx="1361270" cy="369332"/>
          </a:xfrm>
          <a:prstGeom prst="rect">
            <a:avLst/>
          </a:prstGeom>
          <a:noFill/>
        </p:spPr>
        <p:txBody>
          <a:bodyPr wrap="none" rtlCol="0">
            <a:spAutoFit/>
          </a:bodyPr>
          <a:lstStyle/>
          <a:p>
            <a:pPr algn="l"/>
            <a:r>
              <a:rPr kumimoji="1" lang="en-US" altLang="ja-JP" u="sng" dirty="0"/>
              <a:t>flow</a:t>
            </a:r>
            <a:r>
              <a:rPr kumimoji="1" lang="ja-JP" altLang="en-US" u="sng" dirty="0"/>
              <a:t>変数 </a:t>
            </a:r>
            <a:r>
              <a:rPr kumimoji="1" lang="en-US" altLang="ja-JP" u="sng" dirty="0"/>
              <a:t>m</a:t>
            </a:r>
            <a:endParaRPr kumimoji="1" lang="ja-JP" altLang="en-US"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5148820" y="2942440"/>
            <a:ext cx="2541030" cy="400110"/>
          </a:xfrm>
          <a:prstGeom prst="rect">
            <a:avLst/>
          </a:prstGeom>
          <a:solidFill>
            <a:schemeClr val="accent6">
              <a:lumMod val="20000"/>
              <a:lumOff val="80000"/>
            </a:schemeClr>
          </a:solidFill>
        </p:spPr>
        <p:txBody>
          <a:bodyPr wrap="square" rtlCol="0">
            <a:spAutoFit/>
          </a:bodyPr>
          <a:lstStyle/>
          <a:p>
            <a:pPr algn="ctr"/>
            <a:r>
              <a:rPr kumimoji="1" lang="en-US" altLang="ja-JP" sz="2000" dirty="0"/>
              <a:t>m</a:t>
            </a:r>
            <a:r>
              <a:rPr kumimoji="1" lang="en-US" altLang="ja-JP" sz="2000" baseline="-25000" dirty="0"/>
              <a:t>1</a:t>
            </a:r>
            <a:r>
              <a:rPr kumimoji="1" lang="en-US" altLang="ja-JP" sz="2000" dirty="0"/>
              <a:t> + m</a:t>
            </a:r>
            <a:r>
              <a:rPr kumimoji="1" lang="en-US" altLang="ja-JP" sz="2000" baseline="-25000" dirty="0"/>
              <a:t>2</a:t>
            </a:r>
            <a:r>
              <a:rPr lang="en-US" altLang="ja-JP" sz="2000" dirty="0"/>
              <a:t>+ m</a:t>
            </a:r>
            <a:r>
              <a:rPr lang="en-US" altLang="ja-JP" sz="2000" baseline="-25000" dirty="0"/>
              <a:t>3 </a:t>
            </a:r>
            <a:r>
              <a:rPr kumimoji="1" lang="en-US" altLang="ja-JP" sz="2000" dirty="0"/>
              <a:t>=0</a:t>
            </a:r>
            <a:endParaRPr kumimoji="1" lang="ja-JP" altLang="en-US" sz="2000" baseline="-250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802533" y="3451995"/>
                <a:ext cx="3676391" cy="584775"/>
              </a:xfrm>
              <a:prstGeom prst="rect">
                <a:avLst/>
              </a:prstGeom>
              <a:noFill/>
            </p:spPr>
            <p:txBody>
              <a:bodyPr wrap="none" rtlCol="0">
                <a:spAutoFit/>
              </a:bodyPr>
              <a:lstStyle/>
              <a:p>
                <a:r>
                  <a:rPr kumimoji="1" lang="en-US" altLang="ja-JP" u="sng" dirty="0"/>
                  <a:t>stream</a:t>
                </a:r>
                <a:r>
                  <a:rPr kumimoji="1" lang="ja-JP" altLang="en-US" u="sng" dirty="0"/>
                  <a:t>変数 </a:t>
                </a:r>
                <a:r>
                  <a:rPr kumimoji="1" lang="en-US" altLang="ja-JP" u="sng" dirty="0"/>
                  <a:t>h</a:t>
                </a:r>
              </a:p>
              <a:p>
                <a:r>
                  <a:rPr lang="ja-JP" altLang="en-US" sz="1400" dirty="0"/>
                  <a:t>　　</a:t>
                </a:r>
                <a:r>
                  <a:rPr kumimoji="1" lang="ja-JP" altLang="en-US" sz="1400" dirty="0"/>
                  <a:t>ブロック</a:t>
                </a:r>
                <a:r>
                  <a:rPr kumimoji="1" lang="en-US" altLang="ja-JP" sz="1400" dirty="0"/>
                  <a:t>3</a:t>
                </a:r>
                <a:r>
                  <a:rPr kumimoji="1" lang="ja-JP" altLang="en-US" sz="1400" dirty="0"/>
                  <a:t>のポートの</a:t>
                </a:r>
                <a:r>
                  <a:rPr kumimoji="1" lang="en-US" altLang="ja-JP" sz="1400" dirty="0"/>
                  <a:t>h</a:t>
                </a:r>
                <a:r>
                  <a:rPr kumimoji="1" lang="en-US" altLang="ja-JP" sz="1400" baseline="-25000" dirty="0"/>
                  <a:t>3</a:t>
                </a:r>
                <a:r>
                  <a:rPr kumimoji="1" lang="ja-JP" altLang="en-US" sz="1400" dirty="0"/>
                  <a:t>を例示 </a:t>
                </a:r>
                <a:r>
                  <a:rPr kumimoji="1" lang="en-US" altLang="ja-JP" sz="1400" dirty="0"/>
                  <a:t>(</a:t>
                </a:r>
                <a14:m>
                  <m:oMath xmlns:m="http://schemas.openxmlformats.org/officeDocument/2006/math">
                    <m:r>
                      <m:rPr>
                        <m:sty m:val="p"/>
                      </m:rPr>
                      <a:rPr lang="en-US" altLang="ja-JP" sz="1400" b="0" i="0" smtClean="0">
                        <a:latin typeface="Cambria Math" panose="02040503050406030204" pitchFamily="18" charset="0"/>
                      </a:rPr>
                      <m:t>j</m:t>
                    </m:r>
                    <m:r>
                      <a:rPr lang="en-US" altLang="ja-JP" sz="1400" b="0" i="1" smtClean="0">
                        <a:latin typeface="Cambria Math" panose="02040503050406030204" pitchFamily="18" charset="0"/>
                      </a:rPr>
                      <m:t>=1,2</m:t>
                    </m:r>
                  </m:oMath>
                </a14:m>
                <a:r>
                  <a:rPr kumimoji="1" lang="en-US" altLang="ja-JP" sz="1400" dirty="0"/>
                  <a:t>)</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802533" y="3451995"/>
                <a:ext cx="3676391" cy="584775"/>
              </a:xfrm>
              <a:prstGeom prst="rect">
                <a:avLst/>
              </a:prstGeom>
              <a:blipFill>
                <a:blip r:embed="rId2"/>
                <a:stretch>
                  <a:fillRect l="-1493" t="-5208" b="-1041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365AEAC-40D2-4FC1-B886-BAA4FBC7A18C}"/>
              </a:ext>
            </a:extLst>
          </p:cNvPr>
          <p:cNvSpPr txBox="1"/>
          <p:nvPr/>
        </p:nvSpPr>
        <p:spPr>
          <a:xfrm>
            <a:off x="421640" y="659700"/>
            <a:ext cx="11455400" cy="923330"/>
          </a:xfrm>
          <a:prstGeom prst="rect">
            <a:avLst/>
          </a:prstGeom>
          <a:noFill/>
        </p:spPr>
        <p:txBody>
          <a:bodyPr wrap="square" rtlCol="0">
            <a:spAutoFit/>
          </a:bodyPr>
          <a:lstStyle/>
          <a:p>
            <a:pPr algn="l"/>
            <a:r>
              <a:rPr kumimoji="1" lang="en-US" altLang="ja-JP" dirty="0"/>
              <a:t>across</a:t>
            </a:r>
            <a:r>
              <a:rPr kumimoji="1" lang="ja-JP" altLang="en-US" dirty="0"/>
              <a:t>変数、</a:t>
            </a:r>
            <a:r>
              <a:rPr kumimoji="1" lang="en-US" altLang="ja-JP" dirty="0"/>
              <a:t>flow</a:t>
            </a:r>
            <a:r>
              <a:rPr kumimoji="1" lang="ja-JP" altLang="en-US" dirty="0"/>
              <a:t>変数はポート接続時に自動的に方程式が作成されます。</a:t>
            </a:r>
            <a:endParaRPr kumimoji="1" lang="en-US" altLang="ja-JP" dirty="0"/>
          </a:p>
          <a:p>
            <a:pPr algn="l"/>
            <a:r>
              <a:rPr lang="ja-JP" altLang="en-US" dirty="0"/>
              <a:t>しかし</a:t>
            </a:r>
            <a:r>
              <a:rPr lang="en-US" altLang="ja-JP" dirty="0"/>
              <a:t>stream</a:t>
            </a:r>
            <a:r>
              <a:rPr lang="ja-JP" altLang="en-US" dirty="0"/>
              <a:t>変数は方程式は自動的に作成されません。そのため</a:t>
            </a:r>
            <a:r>
              <a:rPr lang="en-US" altLang="ja-JP" dirty="0"/>
              <a:t>stream</a:t>
            </a:r>
            <a:r>
              <a:rPr lang="ja-JP" altLang="en-US" dirty="0"/>
              <a:t>変数を使ってモデルを作成する場合、計算したい対象に合わせてオペレータを選択する必要があります。</a:t>
            </a:r>
            <a:endParaRPr kumimoji="1" lang="ja-JP" altLang="en-US" dirty="0"/>
          </a:p>
        </p:txBody>
      </p:sp>
      <p:grpSp>
        <p:nvGrpSpPr>
          <p:cNvPr id="51" name="グループ化 50">
            <a:extLst>
              <a:ext uri="{FF2B5EF4-FFF2-40B4-BE49-F238E27FC236}">
                <a16:creationId xmlns:a16="http://schemas.microsoft.com/office/drawing/2014/main" id="{0B2EE712-E6C0-477A-BA91-2256A1BF72E3}"/>
              </a:ext>
            </a:extLst>
          </p:cNvPr>
          <p:cNvGrpSpPr/>
          <p:nvPr/>
        </p:nvGrpSpPr>
        <p:grpSpPr>
          <a:xfrm>
            <a:off x="521829" y="1720313"/>
            <a:ext cx="3739622" cy="3508849"/>
            <a:chOff x="648829" y="2357962"/>
            <a:chExt cx="3739622" cy="3508849"/>
          </a:xfrm>
        </p:grpSpPr>
        <p:sp>
          <p:nvSpPr>
            <p:cNvPr id="4" name="正方形/長方形 3">
              <a:extLst>
                <a:ext uri="{FF2B5EF4-FFF2-40B4-BE49-F238E27FC236}">
                  <a16:creationId xmlns:a16="http://schemas.microsoft.com/office/drawing/2014/main" id="{F0B1DC2D-D5AB-4F5F-902D-9DE3B8991663}"/>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cxnSpLocks/>
              <a:stCxn id="4" idx="3"/>
              <a:endCxn id="5"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918128" y="2357962"/>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860229" y="4294162"/>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28026" y="3514527"/>
              <a:ext cx="468398" cy="923330"/>
            </a:xfrm>
            <a:prstGeom prst="rect">
              <a:avLst/>
            </a:prstGeom>
            <a:noFill/>
          </p:spPr>
          <p:txBody>
            <a:bodyPr wrap="none" rtlCol="0">
              <a:spAutoFit/>
            </a:bodyPr>
            <a:lstStyle/>
            <a:p>
              <a:pPr algn="l"/>
              <a:r>
                <a:rPr kumimoji="1" lang="en-US" altLang="ja-JP" dirty="0"/>
                <a:t>p</a:t>
              </a:r>
              <a:r>
                <a:rPr kumimoji="1" lang="en-US" altLang="ja-JP" baseline="-25000" dirty="0"/>
                <a:t>3</a:t>
              </a:r>
            </a:p>
            <a:p>
              <a:pPr algn="l"/>
              <a:r>
                <a:rPr kumimoji="1" lang="en-US" altLang="ja-JP" dirty="0"/>
                <a:t>m</a:t>
              </a:r>
              <a:r>
                <a:rPr kumimoji="1" lang="en-US" altLang="ja-JP" baseline="-25000" dirty="0"/>
                <a:t>3</a:t>
              </a:r>
            </a:p>
            <a:p>
              <a:pPr algn="l"/>
              <a:r>
                <a:rPr lang="en-US" altLang="ja-JP" dirty="0"/>
                <a:t>h</a:t>
              </a:r>
              <a:r>
                <a:rPr lang="en-US" altLang="ja-JP" baseline="-25000" dirty="0"/>
                <a:t>3</a:t>
              </a:r>
              <a:endParaRPr kumimoji="1" lang="ja-JP" altLang="en-US" baseline="-25000" dirty="0"/>
            </a:p>
          </p:txBody>
        </p:sp>
        <p:sp>
          <p:nvSpPr>
            <p:cNvPr id="25" name="楕円 24">
              <a:extLst>
                <a:ext uri="{FF2B5EF4-FFF2-40B4-BE49-F238E27FC236}">
                  <a16:creationId xmlns:a16="http://schemas.microsoft.com/office/drawing/2014/main" id="{C57BE7C0-984A-41AD-A6C5-660D4FF1CAFE}"/>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62D7AC0-3CD6-4CE4-A10C-3DD3C0890188}"/>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4EF1B79-E0AE-4642-815E-270C14481102}"/>
                </a:ext>
              </a:extLst>
            </p:cNvPr>
            <p:cNvSpPr txBox="1"/>
            <p:nvPr/>
          </p:nvSpPr>
          <p:spPr>
            <a:xfrm>
              <a:off x="3920053" y="4118092"/>
              <a:ext cx="468398" cy="461665"/>
            </a:xfrm>
            <a:prstGeom prst="rect">
              <a:avLst/>
            </a:prstGeom>
            <a:noFill/>
          </p:spPr>
          <p:txBody>
            <a:bodyPr wrap="none" rtlCol="0">
              <a:spAutoFit/>
            </a:bodyPr>
            <a:lstStyle/>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5" name="正方形/長方形 34">
              <a:extLst>
                <a:ext uri="{FF2B5EF4-FFF2-40B4-BE49-F238E27FC236}">
                  <a16:creationId xmlns:a16="http://schemas.microsoft.com/office/drawing/2014/main" id="{D4EB484F-1490-4FDA-B9EE-C75E71009557}"/>
                </a:ext>
              </a:extLst>
            </p:cNvPr>
            <p:cNvSpPr/>
            <p:nvPr/>
          </p:nvSpPr>
          <p:spPr>
            <a:xfrm>
              <a:off x="3568571" y="3861297"/>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p:grpSp>
      <p:sp>
        <p:nvSpPr>
          <p:cNvPr id="17" name="テキスト ボックス 16">
            <a:extLst>
              <a:ext uri="{FF2B5EF4-FFF2-40B4-BE49-F238E27FC236}">
                <a16:creationId xmlns:a16="http://schemas.microsoft.com/office/drawing/2014/main" id="{DB203925-24D2-4DAB-961A-E8805BAE63EA}"/>
              </a:ext>
            </a:extLst>
          </p:cNvPr>
          <p:cNvSpPr txBox="1"/>
          <p:nvPr/>
        </p:nvSpPr>
        <p:spPr>
          <a:xfrm>
            <a:off x="421640" y="5758936"/>
            <a:ext cx="4456331" cy="307777"/>
          </a:xfrm>
          <a:prstGeom prst="rect">
            <a:avLst/>
          </a:prstGeom>
          <a:noFill/>
        </p:spPr>
        <p:txBody>
          <a:bodyPr wrap="square" rtlCol="0">
            <a:spAutoFit/>
          </a:bodyPr>
          <a:lstStyle/>
          <a:p>
            <a:pPr algn="l"/>
            <a:r>
              <a:rPr kumimoji="1" lang="ja-JP" altLang="en-US" sz="1400" dirty="0"/>
              <a:t>下付き添え字が数字の時、各ブロックのポートの値</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520419D-CFF3-405F-B4EE-FB3A0917517E}"/>
                  </a:ext>
                </a:extLst>
              </p:cNvPr>
              <p:cNvSpPr txBox="1"/>
              <p:nvPr/>
            </p:nvSpPr>
            <p:spPr>
              <a:xfrm>
                <a:off x="8621044" y="2007676"/>
                <a:ext cx="3136698" cy="1384995"/>
              </a:xfrm>
              <a:prstGeom prst="rect">
                <a:avLst/>
              </a:prstGeom>
              <a:noFill/>
            </p:spPr>
            <p:txBody>
              <a:bodyPr wrap="square" rtlCol="0">
                <a:spAutoFit/>
              </a:bodyPr>
              <a:lstStyle/>
              <a:p>
                <a:pPr algn="l"/>
                <a:r>
                  <a:rPr kumimoji="1" lang="ja-JP" altLang="en-US" sz="1400" dirty="0"/>
                  <a:t>本資料での記号は以下を表します</a:t>
                </a:r>
                <a:endParaRPr kumimoji="1" lang="en-US" altLang="ja-JP" sz="1400" dirty="0"/>
              </a:p>
              <a:p>
                <a:pPr algn="l"/>
                <a:r>
                  <a:rPr kumimoji="1" lang="ja-JP" altLang="en-US" sz="1400" dirty="0"/>
                  <a:t>　圧力</a:t>
                </a:r>
                <a:r>
                  <a:rPr kumimoji="1" lang="en-US" altLang="ja-JP" sz="1400" dirty="0"/>
                  <a:t>		p[N/m</a:t>
                </a:r>
                <a:r>
                  <a:rPr kumimoji="1" lang="en-US" altLang="ja-JP" sz="1400" baseline="30000" dirty="0"/>
                  <a:t>2</a:t>
                </a:r>
                <a:r>
                  <a:rPr kumimoji="1" lang="en-US" altLang="ja-JP" sz="1400" dirty="0"/>
                  <a:t>]</a:t>
                </a:r>
              </a:p>
              <a:p>
                <a:pPr algn="l"/>
                <a:r>
                  <a:rPr kumimoji="1" lang="ja-JP" altLang="en-US" sz="1400" dirty="0"/>
                  <a:t>　質量流量 </a:t>
                </a:r>
                <a:r>
                  <a:rPr kumimoji="1" lang="en-US" altLang="ja-JP" sz="1400" dirty="0"/>
                  <a:t>	m[kg/s]</a:t>
                </a:r>
              </a:p>
              <a:p>
                <a:pPr algn="l"/>
                <a:r>
                  <a:rPr kumimoji="1" lang="ja-JP" altLang="en-US" sz="1400" dirty="0"/>
                  <a:t>　比エンタルピー </a:t>
                </a:r>
                <a:r>
                  <a:rPr kumimoji="1" lang="en-US" altLang="ja-JP" sz="1400" dirty="0"/>
                  <a:t>	h[J/kg]</a:t>
                </a:r>
              </a:p>
              <a:p>
                <a:pPr algn="l"/>
                <a:r>
                  <a:rPr kumimoji="1" lang="ja-JP" altLang="en-US" sz="1400" dirty="0"/>
                  <a:t>　エンタルピー流量 </a:t>
                </a:r>
                <a:r>
                  <a:rPr kumimoji="1" lang="en-US" altLang="ja-JP" sz="1400" dirty="0"/>
                  <a:t>	H[J/s]</a:t>
                </a:r>
              </a:p>
              <a:p>
                <a:pPr algn="l"/>
                <a:r>
                  <a:rPr lang="ja-JP" altLang="en-US" sz="1400" dirty="0"/>
                  <a:t>　正の微小量</a:t>
                </a:r>
                <a:r>
                  <a:rPr lang="en-US" altLang="ja-JP" sz="1400" dirty="0"/>
                  <a:t>	</a:t>
                </a:r>
                <a:r>
                  <a:rPr lang="en-US" altLang="ja-JP" sz="1400" b="0" dirty="0"/>
                  <a:t> </a:t>
                </a:r>
                <a14:m>
                  <m:oMath xmlns:m="http://schemas.openxmlformats.org/officeDocument/2006/math">
                    <m:r>
                      <a:rPr lang="en-US" altLang="ja-JP" sz="1400" b="0" i="1" smtClean="0">
                        <a:latin typeface="Cambria Math" panose="02040503050406030204" pitchFamily="18" charset="0"/>
                      </a:rPr>
                      <m:t>𝜖</m:t>
                    </m:r>
                  </m:oMath>
                </a14:m>
                <a:endParaRPr kumimoji="1" lang="ja-JP" altLang="en-US" sz="1400" dirty="0"/>
              </a:p>
            </p:txBody>
          </p:sp>
        </mc:Choice>
        <mc:Fallback xmlns="">
          <p:sp>
            <p:nvSpPr>
              <p:cNvPr id="38" name="テキスト ボックス 37">
                <a:extLst>
                  <a:ext uri="{FF2B5EF4-FFF2-40B4-BE49-F238E27FC236}">
                    <a16:creationId xmlns:a16="http://schemas.microsoft.com/office/drawing/2014/main" id="{6520419D-CFF3-405F-B4EE-FB3A0917517E}"/>
                  </a:ext>
                </a:extLst>
              </p:cNvPr>
              <p:cNvSpPr txBox="1">
                <a:spLocks noRot="1" noChangeAspect="1" noMove="1" noResize="1" noEditPoints="1" noAdjustHandles="1" noChangeArrowheads="1" noChangeShapeType="1" noTextEdit="1"/>
              </p:cNvSpPr>
              <p:nvPr/>
            </p:nvSpPr>
            <p:spPr>
              <a:xfrm>
                <a:off x="8621044" y="2007676"/>
                <a:ext cx="3136698" cy="1384995"/>
              </a:xfrm>
              <a:prstGeom prst="rect">
                <a:avLst/>
              </a:prstGeom>
              <a:blipFill>
                <a:blip r:embed="rId7"/>
                <a:stretch>
                  <a:fillRect l="-583" t="-439" b="-3509"/>
                </a:stretch>
              </a:blipFill>
            </p:spPr>
            <p:txBody>
              <a:bodyPr/>
              <a:lstStyle/>
              <a:p>
                <a:r>
                  <a:rPr lang="ja-JP" altLang="en-US">
                    <a:noFill/>
                  </a:rPr>
                  <a:t> </a:t>
                </a:r>
              </a:p>
            </p:txBody>
          </p:sp>
        </mc:Fallback>
      </mc:AlternateContent>
      <p:sp>
        <p:nvSpPr>
          <p:cNvPr id="22" name="大かっこ 21">
            <a:extLst>
              <a:ext uri="{FF2B5EF4-FFF2-40B4-BE49-F238E27FC236}">
                <a16:creationId xmlns:a16="http://schemas.microsoft.com/office/drawing/2014/main" id="{5A65B43A-B9CE-43C3-BD56-3FB80DDE0CD0}"/>
              </a:ext>
            </a:extLst>
          </p:cNvPr>
          <p:cNvSpPr/>
          <p:nvPr/>
        </p:nvSpPr>
        <p:spPr>
          <a:xfrm>
            <a:off x="8464477" y="2055307"/>
            <a:ext cx="3258607" cy="1337363"/>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03442B0-8199-40AF-A53D-4BEFC740D6BB}"/>
              </a:ext>
            </a:extLst>
          </p:cNvPr>
          <p:cNvSpPr txBox="1"/>
          <p:nvPr/>
        </p:nvSpPr>
        <p:spPr>
          <a:xfrm>
            <a:off x="712261" y="5343110"/>
            <a:ext cx="3661580" cy="400110"/>
          </a:xfrm>
          <a:prstGeom prst="rect">
            <a:avLst/>
          </a:prstGeom>
          <a:noFill/>
        </p:spPr>
        <p:txBody>
          <a:bodyPr wrap="none" rtlCol="0">
            <a:spAutoFit/>
          </a:bodyPr>
          <a:lstStyle/>
          <a:p>
            <a:pPr algn="l"/>
            <a:r>
              <a:rPr kumimoji="1" lang="en-US" altLang="ja-JP" sz="2000" u="sng" dirty="0"/>
              <a:t>3</a:t>
            </a:r>
            <a:r>
              <a:rPr kumimoji="1" lang="ja-JP" altLang="en-US" sz="2000" u="sng" dirty="0"/>
              <a:t>つのブロックの接続と方程式</a:t>
            </a:r>
          </a:p>
        </p:txBody>
      </p:sp>
      <p:sp>
        <p:nvSpPr>
          <p:cNvPr id="30" name="テキスト ボックス 29">
            <a:extLst>
              <a:ext uri="{FF2B5EF4-FFF2-40B4-BE49-F238E27FC236}">
                <a16:creationId xmlns:a16="http://schemas.microsoft.com/office/drawing/2014/main" id="{531CD97D-A7C6-4682-9153-D9D91317EB31}"/>
              </a:ext>
            </a:extLst>
          </p:cNvPr>
          <p:cNvSpPr txBox="1"/>
          <p:nvPr/>
        </p:nvSpPr>
        <p:spPr>
          <a:xfrm>
            <a:off x="4883980" y="6031921"/>
            <a:ext cx="6738122" cy="307777"/>
          </a:xfrm>
          <a:prstGeom prst="rect">
            <a:avLst/>
          </a:prstGeom>
          <a:noFill/>
        </p:spPr>
        <p:txBody>
          <a:bodyPr wrap="square" rtlCol="0">
            <a:spAutoFit/>
          </a:bodyPr>
          <a:lstStyle/>
          <a:p>
            <a:pPr algn="l"/>
            <a:r>
              <a:rPr kumimoji="1" lang="ja-JP" altLang="en-US" sz="1400" b="1" dirty="0">
                <a:solidFill>
                  <a:srgbClr val="FF0000"/>
                </a:solidFill>
              </a:rPr>
              <a:t>本資料では輸送される比状態量が式</a:t>
            </a:r>
            <a:r>
              <a:rPr kumimoji="1" lang="en-US" altLang="ja-JP" sz="1400" b="1" dirty="0">
                <a:solidFill>
                  <a:srgbClr val="FF0000"/>
                </a:solidFill>
              </a:rPr>
              <a:t>(1)</a:t>
            </a:r>
            <a:r>
              <a:rPr kumimoji="1" lang="ja-JP" altLang="en-US" sz="1400" b="1" dirty="0">
                <a:solidFill>
                  <a:srgbClr val="FF0000"/>
                </a:solidFill>
              </a:rPr>
              <a:t>や式</a:t>
            </a:r>
            <a:r>
              <a:rPr kumimoji="1" lang="en-US" altLang="ja-JP" sz="1400" b="1" dirty="0">
                <a:solidFill>
                  <a:srgbClr val="FF0000"/>
                </a:solidFill>
              </a:rPr>
              <a:t>(2)</a:t>
            </a:r>
            <a:r>
              <a:rPr kumimoji="1" lang="ja-JP" altLang="en-US" sz="1400" b="1" dirty="0">
                <a:solidFill>
                  <a:srgbClr val="FF0000"/>
                </a:solidFill>
              </a:rPr>
              <a:t>で表されることを確認していきます。</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5148819" y="4118641"/>
                <a:ext cx="5690695" cy="1063369"/>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3</m:t>
                              </m:r>
                            </m:e>
                          </m:eqArr>
                        </m:e>
                      </m:d>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5148819" y="4118641"/>
                <a:ext cx="5690695" cy="106336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635666" y="4305109"/>
                <a:ext cx="1399214" cy="276999"/>
              </a:xfrm>
              <a:prstGeom prst="rect">
                <a:avLst/>
              </a:prstGeom>
              <a:solidFill>
                <a:srgbClr val="FFFFCC"/>
              </a:solidFill>
            </p:spPr>
            <p:txBody>
              <a:bodyPr wrap="square" rtlCol="0">
                <a:spAutoFit/>
              </a:bodyPr>
              <a:lstStyle/>
              <a:p>
                <a14:m>
                  <m:oMath xmlns:m="http://schemas.openxmlformats.org/officeDocument/2006/math">
                    <m:r>
                      <a:rPr lang="en-US" altLang="ja-JP" sz="120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i="1" smtClean="0">
                            <a:latin typeface="Cambria Math" panose="02040503050406030204" pitchFamily="18" charset="0"/>
                          </a:rPr>
                          <m:t>𝑚</m:t>
                        </m:r>
                      </m:e>
                      <m:sub>
                        <m:r>
                          <a:rPr lang="en-US" altLang="ja-JP" sz="1200" b="0" i="1" smtClean="0">
                            <a:latin typeface="Cambria Math" panose="02040503050406030204" pitchFamily="18" charset="0"/>
                          </a:rPr>
                          <m:t>3</m:t>
                        </m:r>
                      </m:sub>
                    </m:sSub>
                    <m:r>
                      <a:rPr lang="en-US" altLang="ja-JP" sz="1200" i="1">
                        <a:latin typeface="Cambria Math" panose="02040503050406030204" pitchFamily="18" charset="0"/>
                      </a:rPr>
                      <m:t>&gt;0)</m:t>
                    </m:r>
                  </m:oMath>
                </a14:m>
                <a:r>
                  <a:rPr kumimoji="1" lang="ja-JP" altLang="en-US" sz="12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635666" y="4305109"/>
                <a:ext cx="1399214" cy="276999"/>
              </a:xfrm>
              <a:prstGeom prst="rect">
                <a:avLst/>
              </a:prstGeom>
              <a:blipFill>
                <a:blip r:embed="rId9"/>
                <a:stretch>
                  <a:fillRect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635666" y="4905011"/>
                <a:ext cx="1333144" cy="276999"/>
              </a:xfrm>
              <a:prstGeom prst="rect">
                <a:avLst/>
              </a:prstGeom>
              <a:solidFill>
                <a:srgbClr val="FFFFCC"/>
              </a:solidFill>
            </p:spPr>
            <p:txBody>
              <a:bodyPr wrap="square" rtlCol="0">
                <a:spAutoFit/>
              </a:bodyPr>
              <a:lstStyle/>
              <a:p>
                <a14:m>
                  <m:oMath xmlns:m="http://schemas.openxmlformats.org/officeDocument/2006/math">
                    <m:r>
                      <a:rPr lang="en-US" altLang="ja-JP" sz="120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i="1" smtClean="0">
                            <a:latin typeface="Cambria Math" panose="02040503050406030204" pitchFamily="18" charset="0"/>
                          </a:rPr>
                          <m:t>𝑚</m:t>
                        </m:r>
                      </m:e>
                      <m:sub>
                        <m:r>
                          <a:rPr lang="en-US" altLang="ja-JP" sz="1200" b="0" i="1" smtClean="0">
                            <a:latin typeface="Cambria Math" panose="02040503050406030204" pitchFamily="18" charset="0"/>
                          </a:rPr>
                          <m:t>3</m:t>
                        </m:r>
                      </m:sub>
                    </m:sSub>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rPr>
                      <m:t>0)</m:t>
                    </m:r>
                  </m:oMath>
                </a14:m>
                <a:r>
                  <a:rPr kumimoji="1" lang="ja-JP" altLang="en-US" sz="12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635666" y="4905011"/>
                <a:ext cx="1333144" cy="276999"/>
              </a:xfrm>
              <a:prstGeom prst="rect">
                <a:avLst/>
              </a:prstGeom>
              <a:blipFill>
                <a:blip r:embed="rId10"/>
                <a:stretch>
                  <a:fillRect t="-2222"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576E611-64E5-4FED-B943-A60B486B6323}"/>
                  </a:ext>
                </a:extLst>
              </p:cNvPr>
              <p:cNvSpPr txBox="1"/>
              <p:nvPr/>
            </p:nvSpPr>
            <p:spPr>
              <a:xfrm>
                <a:off x="5148820" y="5417409"/>
                <a:ext cx="5690694" cy="622991"/>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𝑖𝑛𝑆𝑡𝑟𝑒𝑎𝑚</m:t>
                      </m:r>
                      <m:d>
                        <m:dPr>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e>
                      </m:d>
                      <m:r>
                        <a:rPr kumimoji="1"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b="0" i="1" smtClean="0">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b="0" i="1" smtClean="0">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b="0" i="1" baseline="-25000" smtClean="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b="0" i="1" smtClean="0">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b="0" i="1" smtClean="0">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E576E611-64E5-4FED-B943-A60B486B6323}"/>
                  </a:ext>
                </a:extLst>
              </p:cNvPr>
              <p:cNvSpPr txBox="1">
                <a:spLocks noRot="1" noChangeAspect="1" noMove="1" noResize="1" noEditPoints="1" noAdjustHandles="1" noChangeArrowheads="1" noChangeShapeType="1" noTextEdit="1"/>
              </p:cNvSpPr>
              <p:nvPr/>
            </p:nvSpPr>
            <p:spPr>
              <a:xfrm>
                <a:off x="5148820" y="5417409"/>
                <a:ext cx="5690694" cy="622991"/>
              </a:xfrm>
              <a:prstGeom prst="rect">
                <a:avLst/>
              </a:prstGeom>
              <a:blipFill>
                <a:blip r:embed="rId11"/>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13D87368-DFB4-459A-9F5F-1B4F307E485E}"/>
              </a:ext>
            </a:extLst>
          </p:cNvPr>
          <p:cNvSpPr txBox="1"/>
          <p:nvPr/>
        </p:nvSpPr>
        <p:spPr>
          <a:xfrm>
            <a:off x="9948173" y="4555820"/>
            <a:ext cx="795411" cy="261610"/>
          </a:xfrm>
          <a:prstGeom prst="rect">
            <a:avLst/>
          </a:prstGeom>
          <a:noFill/>
        </p:spPr>
        <p:txBody>
          <a:bodyPr wrap="none" rtlCol="0">
            <a:spAutoFit/>
          </a:bodyPr>
          <a:lstStyle/>
          <a:p>
            <a:pPr algn="l"/>
            <a:r>
              <a:rPr kumimoji="1" lang="ja-JP" altLang="en-US" sz="1100" dirty="0"/>
              <a:t>・・・</a:t>
            </a:r>
            <a:r>
              <a:rPr kumimoji="1" lang="en-US" altLang="ja-JP" sz="1100" dirty="0"/>
              <a:t>(1)</a:t>
            </a:r>
            <a:endParaRPr kumimoji="1" lang="ja-JP" altLang="en-US" sz="1100" dirty="0"/>
          </a:p>
        </p:txBody>
      </p:sp>
      <p:sp>
        <p:nvSpPr>
          <p:cNvPr id="52" name="テキスト ボックス 51">
            <a:extLst>
              <a:ext uri="{FF2B5EF4-FFF2-40B4-BE49-F238E27FC236}">
                <a16:creationId xmlns:a16="http://schemas.microsoft.com/office/drawing/2014/main" id="{D648F76E-A6F5-436C-98A1-621CB866AB53}"/>
              </a:ext>
            </a:extLst>
          </p:cNvPr>
          <p:cNvSpPr txBox="1"/>
          <p:nvPr/>
        </p:nvSpPr>
        <p:spPr>
          <a:xfrm>
            <a:off x="9894762" y="5627973"/>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
        <p:nvSpPr>
          <p:cNvPr id="39" name="テキスト ボックス 38">
            <a:extLst>
              <a:ext uri="{FF2B5EF4-FFF2-40B4-BE49-F238E27FC236}">
                <a16:creationId xmlns:a16="http://schemas.microsoft.com/office/drawing/2014/main" id="{3C033C76-1250-46FA-AEA5-B189A12B7730}"/>
              </a:ext>
            </a:extLst>
          </p:cNvPr>
          <p:cNvSpPr txBox="1"/>
          <p:nvPr/>
        </p:nvSpPr>
        <p:spPr>
          <a:xfrm>
            <a:off x="3035302" y="3959877"/>
            <a:ext cx="716863" cy="338554"/>
          </a:xfrm>
          <a:prstGeom prst="rect">
            <a:avLst/>
          </a:prstGeom>
          <a:noFill/>
        </p:spPr>
        <p:txBody>
          <a:bodyPr wrap="none" rtlCol="0">
            <a:spAutoFit/>
          </a:bodyPr>
          <a:lstStyle/>
          <a:p>
            <a:pPr algn="l"/>
            <a:r>
              <a:rPr lang="en-US" altLang="ja-JP" sz="1600" dirty="0">
                <a:solidFill>
                  <a:schemeClr val="bg1"/>
                </a:solidFill>
              </a:rPr>
              <a:t>h</a:t>
            </a:r>
            <a:r>
              <a:rPr lang="en-US" altLang="ja-JP" sz="1600" baseline="-25000" dirty="0">
                <a:solidFill>
                  <a:schemeClr val="bg1"/>
                </a:solidFill>
              </a:rPr>
              <a:t>3</a:t>
            </a:r>
            <a:r>
              <a:rPr lang="en-US" altLang="ja-JP" sz="1600" dirty="0">
                <a:solidFill>
                  <a:schemeClr val="bg1"/>
                </a:solidFill>
              </a:rPr>
              <a:t>=</a:t>
            </a:r>
            <a:r>
              <a:rPr lang="en-US" altLang="ja-JP" sz="1600" dirty="0" err="1">
                <a:solidFill>
                  <a:schemeClr val="bg1"/>
                </a:solidFill>
              </a:rPr>
              <a:t>h</a:t>
            </a:r>
            <a:r>
              <a:rPr lang="en-US" altLang="ja-JP" sz="1600" baseline="-25000" dirty="0" err="1">
                <a:solidFill>
                  <a:schemeClr val="bg1"/>
                </a:solidFill>
              </a:rPr>
              <a:t>c</a:t>
            </a:r>
            <a:endParaRPr kumimoji="1" lang="ja-JP" altLang="en-US" sz="1600" baseline="-25000" dirty="0">
              <a:solidFill>
                <a:schemeClr val="bg1"/>
              </a:solidFill>
            </a:endParaRPr>
          </a:p>
        </p:txBody>
      </p:sp>
      <p:cxnSp>
        <p:nvCxnSpPr>
          <p:cNvPr id="19" name="直線コネクタ 18">
            <a:extLst>
              <a:ext uri="{FF2B5EF4-FFF2-40B4-BE49-F238E27FC236}">
                <a16:creationId xmlns:a16="http://schemas.microsoft.com/office/drawing/2014/main" id="{488A3CEA-2EC1-4066-8328-102DE15A522A}"/>
              </a:ext>
            </a:extLst>
          </p:cNvPr>
          <p:cNvCxnSpPr>
            <a:cxnSpLocks/>
            <a:stCxn id="31" idx="2"/>
            <a:endCxn id="27" idx="6"/>
          </p:cNvCxnSpPr>
          <p:nvPr/>
        </p:nvCxnSpPr>
        <p:spPr>
          <a:xfrm flipH="1" flipV="1">
            <a:off x="3169034" y="3817279"/>
            <a:ext cx="326199" cy="161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D7F0D21-B48B-4507-B8A6-884E4F37C9BA}"/>
              </a:ext>
            </a:extLst>
          </p:cNvPr>
          <p:cNvSpPr txBox="1"/>
          <p:nvPr/>
        </p:nvSpPr>
        <p:spPr>
          <a:xfrm>
            <a:off x="7442737" y="5121289"/>
            <a:ext cx="375424" cy="338554"/>
          </a:xfrm>
          <a:prstGeom prst="rect">
            <a:avLst/>
          </a:prstGeom>
          <a:noFill/>
        </p:spPr>
        <p:txBody>
          <a:bodyPr wrap="none" rtlCol="0">
            <a:spAutoFit/>
          </a:bodyPr>
          <a:lstStyle/>
          <a:p>
            <a:pPr algn="l"/>
            <a:r>
              <a:rPr kumimoji="1" lang="en-US" altLang="ja-JP" sz="1600" dirty="0"/>
              <a:t>or</a:t>
            </a:r>
            <a:endParaRPr kumimoji="1" lang="ja-JP" altLang="en-US" sz="1600" dirty="0"/>
          </a:p>
        </p:txBody>
      </p:sp>
      <p:sp>
        <p:nvSpPr>
          <p:cNvPr id="44" name="テキスト ボックス 43">
            <a:extLst>
              <a:ext uri="{FF2B5EF4-FFF2-40B4-BE49-F238E27FC236}">
                <a16:creationId xmlns:a16="http://schemas.microsoft.com/office/drawing/2014/main" id="{DA65C02B-E053-4739-B0C1-B5027AA0B316}"/>
              </a:ext>
            </a:extLst>
          </p:cNvPr>
          <p:cNvSpPr txBox="1"/>
          <p:nvPr/>
        </p:nvSpPr>
        <p:spPr>
          <a:xfrm>
            <a:off x="2824167" y="4417507"/>
            <a:ext cx="1855996" cy="461665"/>
          </a:xfrm>
          <a:prstGeom prst="rect">
            <a:avLst/>
          </a:prstGeom>
          <a:noFill/>
        </p:spPr>
        <p:txBody>
          <a:bodyPr wrap="square">
            <a:spAutoFit/>
          </a:bodyPr>
          <a:lstStyle/>
          <a:p>
            <a:pPr algn="l"/>
            <a:r>
              <a:rPr lang="en-US" altLang="ja-JP" sz="1200" dirty="0" err="1"/>
              <a:t>h</a:t>
            </a:r>
            <a:r>
              <a:rPr lang="en-US" altLang="ja-JP" sz="1200" baseline="-25000" dirty="0" err="1"/>
              <a:t>c</a:t>
            </a:r>
            <a:r>
              <a:rPr lang="ja-JP" altLang="en-US" sz="1200" dirty="0"/>
              <a:t>はブロック</a:t>
            </a:r>
            <a:r>
              <a:rPr lang="en-US" altLang="ja-JP" sz="1200" dirty="0"/>
              <a:t>3</a:t>
            </a:r>
            <a:r>
              <a:rPr lang="ja-JP" altLang="en-US" sz="1200" dirty="0"/>
              <a:t>の内部の比エンタルピー</a:t>
            </a:r>
            <a:endParaRPr kumimoji="1" lang="ja-JP" altLang="en-US" sz="1200" dirty="0"/>
          </a:p>
        </p:txBody>
      </p:sp>
      <p:sp>
        <p:nvSpPr>
          <p:cNvPr id="10" name="右中かっこ 9">
            <a:extLst>
              <a:ext uri="{FF2B5EF4-FFF2-40B4-BE49-F238E27FC236}">
                <a16:creationId xmlns:a16="http://schemas.microsoft.com/office/drawing/2014/main" id="{D31AF4AD-3000-4809-96D9-5509A63D2507}"/>
              </a:ext>
            </a:extLst>
          </p:cNvPr>
          <p:cNvSpPr/>
          <p:nvPr/>
        </p:nvSpPr>
        <p:spPr>
          <a:xfrm>
            <a:off x="10896600" y="4118641"/>
            <a:ext cx="264840" cy="1921759"/>
          </a:xfrm>
          <a:prstGeom prst="rightBrac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806CC7A-703A-403D-A3D0-A21A4BFFA865}"/>
              </a:ext>
            </a:extLst>
          </p:cNvPr>
          <p:cNvSpPr txBox="1"/>
          <p:nvPr/>
        </p:nvSpPr>
        <p:spPr>
          <a:xfrm>
            <a:off x="11227326" y="4458422"/>
            <a:ext cx="941420" cy="1169551"/>
          </a:xfrm>
          <a:prstGeom prst="rect">
            <a:avLst/>
          </a:prstGeom>
          <a:noFill/>
        </p:spPr>
        <p:txBody>
          <a:bodyPr wrap="square">
            <a:spAutoFit/>
          </a:bodyPr>
          <a:lstStyle/>
          <a:p>
            <a:r>
              <a:rPr lang="ja-JP" altLang="en-US" sz="1400" dirty="0">
                <a:solidFill>
                  <a:srgbClr val="FF0000"/>
                </a:solidFill>
              </a:rPr>
              <a:t>計算したい内容に合わせてどちらかを選択</a:t>
            </a:r>
            <a:endParaRPr lang="ja-JP" altLang="en-US" sz="1400" dirty="0"/>
          </a:p>
        </p:txBody>
      </p:sp>
    </p:spTree>
    <p:extLst>
      <p:ext uri="{BB962C8B-B14F-4D97-AF65-F5344CB8AC3E}">
        <p14:creationId xmlns:p14="http://schemas.microsoft.com/office/powerpoint/2010/main" val="712363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50</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400110"/>
          </a:xfrm>
          <a:prstGeom prst="rect">
            <a:avLst/>
          </a:prstGeom>
        </p:spPr>
        <p:txBody>
          <a:bodyPr wrap="square">
            <a:spAutoFit/>
          </a:bodyPr>
          <a:lstStyle/>
          <a:p>
            <a:r>
              <a:rPr lang="ja-JP" altLang="en-US" sz="2000" dirty="0"/>
              <a:t>下図のような場合に</a:t>
            </a:r>
            <a:r>
              <a:rPr lang="en-US" altLang="ja-JP" sz="2000" dirty="0"/>
              <a:t>h</a:t>
            </a:r>
            <a:r>
              <a:rPr lang="en-US" altLang="ja-JP" sz="2000" baseline="-25000" dirty="0"/>
              <a:t>2a</a:t>
            </a:r>
            <a:r>
              <a:rPr lang="en-US" altLang="ja-JP" sz="2000" dirty="0"/>
              <a:t>, h</a:t>
            </a:r>
            <a:r>
              <a:rPr lang="en-US" altLang="ja-JP" sz="2000" baseline="-25000" dirty="0"/>
              <a:t>2b</a:t>
            </a:r>
            <a:r>
              <a:rPr lang="ja-JP" altLang="en-US" sz="2000" dirty="0"/>
              <a:t>に着目して</a:t>
            </a:r>
            <a:r>
              <a:rPr lang="en-US" altLang="ja-JP" sz="2000" dirty="0" err="1"/>
              <a:t>actualStream</a:t>
            </a:r>
            <a:r>
              <a:rPr lang="ja-JP" altLang="en-US" sz="2000" dirty="0"/>
              <a:t>オペレータの計算順序を確認しましょう。</a:t>
            </a:r>
            <a:endParaRPr lang="en-US" altLang="ja-JP" sz="2000" dirty="0"/>
          </a:p>
        </p:txBody>
      </p:sp>
      <p:sp>
        <p:nvSpPr>
          <p:cNvPr id="94" name="Shape 130">
            <a:extLst>
              <a:ext uri="{FF2B5EF4-FFF2-40B4-BE49-F238E27FC236}">
                <a16:creationId xmlns:a16="http://schemas.microsoft.com/office/drawing/2014/main" id="{D26E06BD-98A7-4B36-8A6F-887B1CB7E1EB}"/>
              </a:ext>
            </a:extLst>
          </p:cNvPr>
          <p:cNvSpPr/>
          <p:nvPr/>
        </p:nvSpPr>
        <p:spPr>
          <a:xfrm>
            <a:off x="179666" y="87415"/>
            <a:ext cx="604652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 </a:t>
            </a:r>
            <a:r>
              <a:rPr lang="en-US" altLang="ja-JP" dirty="0"/>
              <a:t>– </a:t>
            </a:r>
            <a:r>
              <a:rPr lang="ja-JP" altLang="en-US" dirty="0"/>
              <a:t>簡単な例</a:t>
            </a:r>
            <a:endParaRPr lang="en-US" altLang="ja-JP" dirty="0"/>
          </a:p>
        </p:txBody>
      </p:sp>
      <p:sp>
        <p:nvSpPr>
          <p:cNvPr id="105" name="テキスト ボックス 104">
            <a:extLst>
              <a:ext uri="{FF2B5EF4-FFF2-40B4-BE49-F238E27FC236}">
                <a16:creationId xmlns:a16="http://schemas.microsoft.com/office/drawing/2014/main" id="{130C6171-ED24-42DF-9A2C-041B01BCF19A}"/>
              </a:ext>
            </a:extLst>
          </p:cNvPr>
          <p:cNvSpPr txBox="1"/>
          <p:nvPr/>
        </p:nvSpPr>
        <p:spPr>
          <a:xfrm>
            <a:off x="9279858" y="1561337"/>
            <a:ext cx="1620957" cy="584775"/>
          </a:xfrm>
          <a:prstGeom prst="rect">
            <a:avLst/>
          </a:prstGeom>
          <a:noFill/>
        </p:spPr>
        <p:txBody>
          <a:bodyPr wrap="none" rtlCol="0">
            <a:spAutoFit/>
          </a:bodyPr>
          <a:lstStyle/>
          <a:p>
            <a:pPr algn="l"/>
            <a:r>
              <a:rPr kumimoji="1" lang="ja-JP" altLang="en-US" sz="1600" dirty="0">
                <a:solidFill>
                  <a:srgbClr val="FF0000"/>
                </a:solidFill>
              </a:rPr>
              <a:t>赤字：未知変数</a:t>
            </a:r>
            <a:endParaRPr kumimoji="1" lang="en-US" altLang="ja-JP" sz="1600" dirty="0">
              <a:solidFill>
                <a:srgbClr val="FF0000"/>
              </a:solidFill>
            </a:endParaRPr>
          </a:p>
          <a:p>
            <a:pPr algn="l"/>
            <a:r>
              <a:rPr kumimoji="1" lang="ja-JP" altLang="en-US" sz="1600" dirty="0"/>
              <a:t>黒字：既知変数</a:t>
            </a:r>
          </a:p>
        </p:txBody>
      </p:sp>
      <p:grpSp>
        <p:nvGrpSpPr>
          <p:cNvPr id="4" name="グループ化 3">
            <a:extLst>
              <a:ext uri="{FF2B5EF4-FFF2-40B4-BE49-F238E27FC236}">
                <a16:creationId xmlns:a16="http://schemas.microsoft.com/office/drawing/2014/main" id="{DCC0347B-96CE-476E-BC5B-EA669920DA3A}"/>
              </a:ext>
            </a:extLst>
          </p:cNvPr>
          <p:cNvGrpSpPr/>
          <p:nvPr/>
        </p:nvGrpSpPr>
        <p:grpSpPr>
          <a:xfrm>
            <a:off x="2011483" y="1211051"/>
            <a:ext cx="6772502" cy="1802356"/>
            <a:chOff x="2109031" y="1338051"/>
            <a:chExt cx="7247363" cy="2228370"/>
          </a:xfrm>
        </p:grpSpPr>
        <p:pic>
          <p:nvPicPr>
            <p:cNvPr id="50" name="図 49">
              <a:extLst>
                <a:ext uri="{FF2B5EF4-FFF2-40B4-BE49-F238E27FC236}">
                  <a16:creationId xmlns:a16="http://schemas.microsoft.com/office/drawing/2014/main" id="{88CFEBEF-1CA6-4466-BAB6-C5AA2D3D331B}"/>
                </a:ext>
              </a:extLst>
            </p:cNvPr>
            <p:cNvPicPr>
              <a:picLocks noChangeAspect="1"/>
            </p:cNvPicPr>
            <p:nvPr/>
          </p:nvPicPr>
          <p:blipFill>
            <a:blip r:embed="rId2"/>
            <a:stretch>
              <a:fillRect/>
            </a:stretch>
          </p:blipFill>
          <p:spPr>
            <a:xfrm>
              <a:off x="2579065" y="1338051"/>
              <a:ext cx="6345375" cy="1522890"/>
            </a:xfrm>
            <a:prstGeom prst="rect">
              <a:avLst/>
            </a:prstGeom>
          </p:spPr>
        </p:pic>
        <p:sp>
          <p:nvSpPr>
            <p:cNvPr id="38" name="テキスト ボックス 37">
              <a:extLst>
                <a:ext uri="{FF2B5EF4-FFF2-40B4-BE49-F238E27FC236}">
                  <a16:creationId xmlns:a16="http://schemas.microsoft.com/office/drawing/2014/main" id="{B3C2EC06-753F-4063-9D6B-20182CF19F90}"/>
                </a:ext>
              </a:extLst>
            </p:cNvPr>
            <p:cNvSpPr txBox="1"/>
            <p:nvPr/>
          </p:nvSpPr>
          <p:spPr>
            <a:xfrm>
              <a:off x="3408966" y="2719910"/>
              <a:ext cx="771365" cy="369332"/>
            </a:xfrm>
            <a:prstGeom prst="rect">
              <a:avLst/>
            </a:prstGeom>
            <a:noFill/>
          </p:spPr>
          <p:txBody>
            <a:bodyPr wrap="none" rtlCol="0">
              <a:spAutoFit/>
            </a:bodyPr>
            <a:lstStyle/>
            <a:p>
              <a:pPr algn="l"/>
              <a:r>
                <a:rPr kumimoji="1" lang="en-US" altLang="ja-JP" dirty="0"/>
                <a:t>pipe1</a:t>
              </a:r>
              <a:endParaRPr kumimoji="1" lang="ja-JP" altLang="en-US" dirty="0"/>
            </a:p>
          </p:txBody>
        </p:sp>
        <p:sp>
          <p:nvSpPr>
            <p:cNvPr id="39" name="テキスト ボックス 38">
              <a:extLst>
                <a:ext uri="{FF2B5EF4-FFF2-40B4-BE49-F238E27FC236}">
                  <a16:creationId xmlns:a16="http://schemas.microsoft.com/office/drawing/2014/main" id="{ED6EA8A3-0215-4E3A-8E0A-E4F2A555D025}"/>
                </a:ext>
              </a:extLst>
            </p:cNvPr>
            <p:cNvSpPr txBox="1"/>
            <p:nvPr/>
          </p:nvSpPr>
          <p:spPr>
            <a:xfrm>
              <a:off x="7431056" y="2734201"/>
              <a:ext cx="771365" cy="369332"/>
            </a:xfrm>
            <a:prstGeom prst="rect">
              <a:avLst/>
            </a:prstGeom>
            <a:noFill/>
          </p:spPr>
          <p:txBody>
            <a:bodyPr wrap="none" rtlCol="0">
              <a:spAutoFit/>
            </a:bodyPr>
            <a:lstStyle/>
            <a:p>
              <a:pPr algn="l"/>
              <a:r>
                <a:rPr kumimoji="1" lang="en-US" altLang="ja-JP" dirty="0"/>
                <a:t>pipe2</a:t>
              </a:r>
              <a:endParaRPr kumimoji="1" lang="ja-JP" altLang="en-US" dirty="0"/>
            </a:p>
          </p:txBody>
        </p:sp>
        <p:grpSp>
          <p:nvGrpSpPr>
            <p:cNvPr id="102" name="グループ化 101">
              <a:extLst>
                <a:ext uri="{FF2B5EF4-FFF2-40B4-BE49-F238E27FC236}">
                  <a16:creationId xmlns:a16="http://schemas.microsoft.com/office/drawing/2014/main" id="{AB6F7814-D0A2-4F15-8301-184933AA7F81}"/>
                </a:ext>
              </a:extLst>
            </p:cNvPr>
            <p:cNvGrpSpPr/>
            <p:nvPr/>
          </p:nvGrpSpPr>
          <p:grpSpPr>
            <a:xfrm>
              <a:off x="4424666" y="2348047"/>
              <a:ext cx="776014" cy="1218374"/>
              <a:chOff x="4641706" y="3136423"/>
              <a:chExt cx="776014" cy="121837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C208E42-B6CE-4F12-B55C-83915B459239}"/>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AC208E42-B6CE-4F12-B55C-83915B459239}"/>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F03A42A-0AEC-4400-B3AC-E33D566280DC}"/>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1F03A42A-0AEC-4400-B3AC-E33D566280DC}"/>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ED9D5B74-82CF-44CA-BBB7-660DF0FDE6DF}"/>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8" name="テキスト ボックス 47">
                    <a:extLst>
                      <a:ext uri="{FF2B5EF4-FFF2-40B4-BE49-F238E27FC236}">
                        <a16:creationId xmlns:a16="http://schemas.microsoft.com/office/drawing/2014/main" id="{ED9D5B74-82CF-44CA-BBB7-660DF0FDE6DF}"/>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9"/>
                    <a:stretch>
                      <a:fillRect/>
                    </a:stretch>
                  </a:blipFill>
                </p:spPr>
                <p:txBody>
                  <a:bodyPr/>
                  <a:lstStyle/>
                  <a:p>
                    <a:r>
                      <a:rPr lang="ja-JP" altLang="en-US">
                        <a:noFill/>
                      </a:rPr>
                      <a:t> </a:t>
                    </a:r>
                  </a:p>
                </p:txBody>
              </p:sp>
            </mc:Fallback>
          </mc:AlternateContent>
        </p:grpSp>
        <p:grpSp>
          <p:nvGrpSpPr>
            <p:cNvPr id="103" name="グループ化 102">
              <a:extLst>
                <a:ext uri="{FF2B5EF4-FFF2-40B4-BE49-F238E27FC236}">
                  <a16:creationId xmlns:a16="http://schemas.microsoft.com/office/drawing/2014/main" id="{B69409FE-E614-40DC-B4E6-6332970B4038}"/>
                </a:ext>
              </a:extLst>
            </p:cNvPr>
            <p:cNvGrpSpPr/>
            <p:nvPr/>
          </p:nvGrpSpPr>
          <p:grpSpPr>
            <a:xfrm>
              <a:off x="6327850" y="2348047"/>
              <a:ext cx="776014" cy="1218374"/>
              <a:chOff x="6377056" y="3136423"/>
              <a:chExt cx="776014" cy="1218374"/>
            </a:xfrm>
          </p:grpSpPr>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C3C0894-F72F-4C9D-B765-D93EC6B5ED3D}"/>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2" name="テキスト ボックス 51">
                    <a:extLst>
                      <a:ext uri="{FF2B5EF4-FFF2-40B4-BE49-F238E27FC236}">
                        <a16:creationId xmlns:a16="http://schemas.microsoft.com/office/drawing/2014/main" id="{5C3C0894-F72F-4C9D-B765-D93EC6B5ED3D}"/>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4191FB6-BF7A-45A7-8707-F50A522632AD}"/>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3" name="テキスト ボックス 52">
                    <a:extLst>
                      <a:ext uri="{FF2B5EF4-FFF2-40B4-BE49-F238E27FC236}">
                        <a16:creationId xmlns:a16="http://schemas.microsoft.com/office/drawing/2014/main" id="{14191FB6-BF7A-45A7-8707-F50A522632AD}"/>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AC00B89-51A0-4ADB-BBB9-1818EE751CFD}"/>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3AC00B89-51A0-4ADB-BBB9-1818EE751CFD}"/>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12"/>
                    <a:stretch>
                      <a:fillRect/>
                    </a:stretch>
                  </a:blipFill>
                </p:spPr>
                <p:txBody>
                  <a:bodyPr/>
                  <a:lstStyle/>
                  <a:p>
                    <a:r>
                      <a:rPr lang="ja-JP" altLang="en-US">
                        <a:noFill/>
                      </a:rPr>
                      <a:t> </a:t>
                    </a:r>
                  </a:p>
                </p:txBody>
              </p:sp>
            </mc:Fallback>
          </mc:AlternateContent>
        </p:grpSp>
        <p:sp>
          <p:nvSpPr>
            <p:cNvPr id="55" name="テキスト ボックス 54">
              <a:extLst>
                <a:ext uri="{FF2B5EF4-FFF2-40B4-BE49-F238E27FC236}">
                  <a16:creationId xmlns:a16="http://schemas.microsoft.com/office/drawing/2014/main" id="{020AA9B8-4759-48A8-AB22-25C533D5F365}"/>
                </a:ext>
              </a:extLst>
            </p:cNvPr>
            <p:cNvSpPr txBox="1"/>
            <p:nvPr/>
          </p:nvSpPr>
          <p:spPr>
            <a:xfrm>
              <a:off x="2109031" y="2081775"/>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6" name="テキスト ボックス 55">
              <a:extLst>
                <a:ext uri="{FF2B5EF4-FFF2-40B4-BE49-F238E27FC236}">
                  <a16:creationId xmlns:a16="http://schemas.microsoft.com/office/drawing/2014/main" id="{1E568BF5-33D5-43F5-B8E7-3D6A817E9D00}"/>
                </a:ext>
              </a:extLst>
            </p:cNvPr>
            <p:cNvSpPr txBox="1"/>
            <p:nvPr/>
          </p:nvSpPr>
          <p:spPr>
            <a:xfrm>
              <a:off x="8538542" y="2081775"/>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6205114" y="2081775"/>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4424666" y="2081775"/>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104" name="グループ化 103">
              <a:extLst>
                <a:ext uri="{FF2B5EF4-FFF2-40B4-BE49-F238E27FC236}">
                  <a16:creationId xmlns:a16="http://schemas.microsoft.com/office/drawing/2014/main" id="{B769033A-C55E-4B06-B017-DAF6670C63EB}"/>
                </a:ext>
              </a:extLst>
            </p:cNvPr>
            <p:cNvGrpSpPr/>
            <p:nvPr/>
          </p:nvGrpSpPr>
          <p:grpSpPr>
            <a:xfrm>
              <a:off x="8564894" y="2348047"/>
              <a:ext cx="776014" cy="1218374"/>
              <a:chOff x="8753473" y="3195590"/>
              <a:chExt cx="776014" cy="121837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8A3CCD0-1166-4011-8E57-9B90043D6035}"/>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1" name="テキスト ボックス 60">
                    <a:extLst>
                      <a:ext uri="{FF2B5EF4-FFF2-40B4-BE49-F238E27FC236}">
                        <a16:creationId xmlns:a16="http://schemas.microsoft.com/office/drawing/2014/main" id="{08A3CCD0-1166-4011-8E57-9B90043D6035}"/>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BEF593E9-FBB0-4FEA-B962-6662472E1868}"/>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BEF593E9-FBB0-4FEA-B962-6662472E1868}"/>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58BA3A4-59C8-4045-B2E1-A2CBCAFB9D7A}"/>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3" name="テキスト ボックス 62">
                    <a:extLst>
                      <a:ext uri="{FF2B5EF4-FFF2-40B4-BE49-F238E27FC236}">
                        <a16:creationId xmlns:a16="http://schemas.microsoft.com/office/drawing/2014/main" id="{B58BA3A4-59C8-4045-B2E1-A2CBCAFB9D7A}"/>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5"/>
                    <a:stretch>
                      <a:fillRect/>
                    </a:stretch>
                  </a:blipFill>
                </p:spPr>
                <p:txBody>
                  <a:bodyPr/>
                  <a:lstStyle/>
                  <a:p>
                    <a:r>
                      <a:rPr lang="ja-JP" altLang="en-US">
                        <a:noFill/>
                      </a:rPr>
                      <a:t> </a:t>
                    </a:r>
                  </a:p>
                </p:txBody>
              </p:sp>
            </mc:Fallback>
          </mc:AlternateContent>
        </p:grpSp>
        <p:sp>
          <p:nvSpPr>
            <p:cNvPr id="95" name="矢印: 右 94">
              <a:extLst>
                <a:ext uri="{FF2B5EF4-FFF2-40B4-BE49-F238E27FC236}">
                  <a16:creationId xmlns:a16="http://schemas.microsoft.com/office/drawing/2014/main" id="{6D85D67D-0FA4-4A58-B671-2313F2D564E6}"/>
                </a:ext>
              </a:extLst>
            </p:cNvPr>
            <p:cNvSpPr/>
            <p:nvPr/>
          </p:nvSpPr>
          <p:spPr>
            <a:xfrm>
              <a:off x="5351782" y="1610013"/>
              <a:ext cx="976068" cy="33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33" name="直線矢印コネクタ 32">
              <a:extLst>
                <a:ext uri="{FF2B5EF4-FFF2-40B4-BE49-F238E27FC236}">
                  <a16:creationId xmlns:a16="http://schemas.microsoft.com/office/drawing/2014/main" id="{D2C6DD12-1460-4DAD-821F-35EB046B6F75}"/>
                </a:ext>
              </a:extLst>
            </p:cNvPr>
            <p:cNvCxnSpPr/>
            <p:nvPr/>
          </p:nvCxnSpPr>
          <p:spPr>
            <a:xfrm>
              <a:off x="7829318" y="1448132"/>
              <a:ext cx="0" cy="475652"/>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5787909-E5B3-49DD-9B31-F2C5595DA04B}"/>
                </a:ext>
              </a:extLst>
            </p:cNvPr>
            <p:cNvSpPr txBox="1"/>
            <p:nvPr/>
          </p:nvSpPr>
          <p:spPr>
            <a:xfrm>
              <a:off x="7860661" y="1338051"/>
              <a:ext cx="341760" cy="338554"/>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gr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9169BB6-E6D1-47E3-A552-3DA632928265}"/>
                  </a:ext>
                </a:extLst>
              </p:cNvPr>
              <p:cNvSpPr txBox="1"/>
              <p:nvPr/>
            </p:nvSpPr>
            <p:spPr>
              <a:xfrm>
                <a:off x="2510659" y="3294497"/>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b="0" i="1" smtClean="0">
                                  <a:solidFill>
                                    <a:srgbClr val="000000"/>
                                  </a:solidFill>
                                  <a:latin typeface="Cambria Math" panose="02040503050406030204" pitchFamily="18" charset="0"/>
                                </a:rPr>
                                <m:t>𝑏</m:t>
                              </m:r>
                            </m:sub>
                          </m:sSub>
                        </m:e>
                      </m:d>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𝑄</m:t>
                      </m:r>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3" name="テキスト ボックス 42">
                <a:extLst>
                  <a:ext uri="{FF2B5EF4-FFF2-40B4-BE49-F238E27FC236}">
                    <a16:creationId xmlns:a16="http://schemas.microsoft.com/office/drawing/2014/main" id="{F9169BB6-E6D1-47E3-A552-3DA632928265}"/>
                  </a:ext>
                </a:extLst>
              </p:cNvPr>
              <p:cNvSpPr txBox="1">
                <a:spLocks noRot="1" noChangeAspect="1" noMove="1" noResize="1" noEditPoints="1" noAdjustHandles="1" noChangeArrowheads="1" noChangeShapeType="1" noTextEdit="1"/>
              </p:cNvSpPr>
              <p:nvPr/>
            </p:nvSpPr>
            <p:spPr>
              <a:xfrm>
                <a:off x="2510659" y="3294497"/>
                <a:ext cx="6674953" cy="668581"/>
              </a:xfrm>
              <a:prstGeom prst="rect">
                <a:avLst/>
              </a:prstGeom>
              <a:blipFill>
                <a:blip r:embed="rId16"/>
                <a:stretch>
                  <a:fillRect/>
                </a:stretch>
              </a:blipFill>
              <a:ln>
                <a:solidFill>
                  <a:schemeClr val="tx1"/>
                </a:solidFill>
              </a:ln>
            </p:spPr>
            <p:txBody>
              <a:bodyPr/>
              <a:lstStyle/>
              <a:p>
                <a:r>
                  <a:rPr lang="ja-JP" altLang="en-US">
                    <a:noFill/>
                  </a:rPr>
                  <a:t> </a:t>
                </a:r>
              </a:p>
            </p:txBody>
          </p:sp>
        </mc:Fallback>
      </mc:AlternateContent>
      <p:sp>
        <p:nvSpPr>
          <p:cNvPr id="45" name="矢印: 右 44">
            <a:extLst>
              <a:ext uri="{FF2B5EF4-FFF2-40B4-BE49-F238E27FC236}">
                <a16:creationId xmlns:a16="http://schemas.microsoft.com/office/drawing/2014/main" id="{DAE348E2-8D2D-4690-B9CC-63533114A7ED}"/>
              </a:ext>
            </a:extLst>
          </p:cNvPr>
          <p:cNvSpPr/>
          <p:nvPr/>
        </p:nvSpPr>
        <p:spPr>
          <a:xfrm>
            <a:off x="2642702" y="4553149"/>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44F00E8-4664-407A-BACA-E304F35C07C2}"/>
              </a:ext>
            </a:extLst>
          </p:cNvPr>
          <p:cNvSpPr txBox="1"/>
          <p:nvPr/>
        </p:nvSpPr>
        <p:spPr>
          <a:xfrm>
            <a:off x="2659123" y="4205471"/>
            <a:ext cx="1134241" cy="276999"/>
          </a:xfrm>
          <a:prstGeom prst="rect">
            <a:avLst/>
          </a:prstGeom>
          <a:noFill/>
        </p:spPr>
        <p:txBody>
          <a:bodyPr wrap="square" rtlCol="0">
            <a:spAutoFit/>
          </a:bodyPr>
          <a:lstStyle/>
          <a:p>
            <a:pPr algn="l"/>
            <a:r>
              <a:rPr kumimoji="1" lang="ja-JP" altLang="en-US" sz="1200" dirty="0"/>
              <a:t>途中式は省略</a:t>
            </a:r>
          </a:p>
        </p:txBody>
      </p:sp>
      <p:sp>
        <p:nvSpPr>
          <p:cNvPr id="65" name="テキスト ボックス 64">
            <a:extLst>
              <a:ext uri="{FF2B5EF4-FFF2-40B4-BE49-F238E27FC236}">
                <a16:creationId xmlns:a16="http://schemas.microsoft.com/office/drawing/2014/main" id="{7EA3402C-09DF-4E02-9D8C-E713D63BE69C}"/>
              </a:ext>
            </a:extLst>
          </p:cNvPr>
          <p:cNvSpPr txBox="1"/>
          <p:nvPr/>
        </p:nvSpPr>
        <p:spPr>
          <a:xfrm>
            <a:off x="4198027" y="4186895"/>
            <a:ext cx="2342473" cy="876421"/>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098F3B9-D2A1-4001-B0A2-7B120CBCD3DF}"/>
                  </a:ext>
                </a:extLst>
              </p:cNvPr>
              <p:cNvSpPr txBox="1"/>
              <p:nvPr/>
            </p:nvSpPr>
            <p:spPr>
              <a:xfrm>
                <a:off x="4652105" y="4675944"/>
                <a:ext cx="1445832"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67" name="テキスト ボックス 66">
                <a:extLst>
                  <a:ext uri="{FF2B5EF4-FFF2-40B4-BE49-F238E27FC236}">
                    <a16:creationId xmlns:a16="http://schemas.microsoft.com/office/drawing/2014/main" id="{D098F3B9-D2A1-4001-B0A2-7B120CBCD3DF}"/>
                  </a:ext>
                </a:extLst>
              </p:cNvPr>
              <p:cNvSpPr txBox="1">
                <a:spLocks noRot="1" noChangeAspect="1" noMove="1" noResize="1" noEditPoints="1" noAdjustHandles="1" noChangeArrowheads="1" noChangeShapeType="1" noTextEdit="1"/>
              </p:cNvSpPr>
              <p:nvPr/>
            </p:nvSpPr>
            <p:spPr>
              <a:xfrm>
                <a:off x="4652105" y="4675944"/>
                <a:ext cx="1445832" cy="33855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62A7A558-4021-407E-9958-374D255771C0}"/>
                  </a:ext>
                </a:extLst>
              </p:cNvPr>
              <p:cNvSpPr txBox="1"/>
              <p:nvPr/>
            </p:nvSpPr>
            <p:spPr>
              <a:xfrm>
                <a:off x="4659383" y="4156723"/>
                <a:ext cx="1840605" cy="5965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𝑄</m:t>
                          </m:r>
                        </m:num>
                        <m:den>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2</m:t>
                              </m:r>
                              <m:r>
                                <a:rPr lang="en-US" altLang="ja-JP" sz="1600" b="0" i="1" smtClean="0">
                                  <a:latin typeface="Cambria Math" panose="02040503050406030204" pitchFamily="18" charset="0"/>
                                </a:rPr>
                                <m:t>𝑎</m:t>
                              </m:r>
                            </m:sub>
                          </m:sSub>
                        </m:den>
                      </m:f>
                    </m:oMath>
                  </m:oMathPara>
                </a14:m>
                <a:endParaRPr lang="ja-JP" altLang="en-US" sz="1600" dirty="0"/>
              </a:p>
            </p:txBody>
          </p:sp>
        </mc:Choice>
        <mc:Fallback xmlns="">
          <p:sp>
            <p:nvSpPr>
              <p:cNvPr id="68" name="テキスト ボックス 67">
                <a:extLst>
                  <a:ext uri="{FF2B5EF4-FFF2-40B4-BE49-F238E27FC236}">
                    <a16:creationId xmlns:a16="http://schemas.microsoft.com/office/drawing/2014/main" id="{62A7A558-4021-407E-9958-374D255771C0}"/>
                  </a:ext>
                </a:extLst>
              </p:cNvPr>
              <p:cNvSpPr txBox="1">
                <a:spLocks noRot="1" noChangeAspect="1" noMove="1" noResize="1" noEditPoints="1" noAdjustHandles="1" noChangeArrowheads="1" noChangeShapeType="1" noTextEdit="1"/>
              </p:cNvSpPr>
              <p:nvPr/>
            </p:nvSpPr>
            <p:spPr>
              <a:xfrm>
                <a:off x="4659383" y="4156723"/>
                <a:ext cx="1840605" cy="596510"/>
              </a:xfrm>
              <a:prstGeom prst="rect">
                <a:avLst/>
              </a:prstGeom>
              <a:blipFill>
                <a:blip r:embed="rId18"/>
                <a:stretch>
                  <a:fillRect/>
                </a:stretch>
              </a:blipFill>
            </p:spPr>
            <p:txBody>
              <a:bodyPr/>
              <a:lstStyle/>
              <a:p>
                <a:r>
                  <a:rPr lang="ja-JP" altLang="en-US">
                    <a:noFill/>
                  </a:rPr>
                  <a:t> </a:t>
                </a:r>
              </a:p>
            </p:txBody>
          </p:sp>
        </mc:Fallback>
      </mc:AlternateContent>
      <p:sp>
        <p:nvSpPr>
          <p:cNvPr id="69" name="四角形: 角を丸くする 68">
            <a:extLst>
              <a:ext uri="{FF2B5EF4-FFF2-40B4-BE49-F238E27FC236}">
                <a16:creationId xmlns:a16="http://schemas.microsoft.com/office/drawing/2014/main" id="{2E2EEEBF-D579-4A68-882F-A724A7717967}"/>
              </a:ext>
            </a:extLst>
          </p:cNvPr>
          <p:cNvSpPr/>
          <p:nvPr/>
        </p:nvSpPr>
        <p:spPr>
          <a:xfrm>
            <a:off x="1422739" y="5397788"/>
            <a:ext cx="10154497" cy="99450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800" dirty="0"/>
              <a:t>上記のように、</a:t>
            </a:r>
            <a:r>
              <a:rPr kumimoji="1" lang="en-US" altLang="ja-JP" sz="1800" dirty="0"/>
              <a:t>h</a:t>
            </a:r>
            <a:r>
              <a:rPr kumimoji="1" lang="en-US" altLang="ja-JP" sz="1800" baseline="-25000" dirty="0"/>
              <a:t>2b</a:t>
            </a:r>
            <a:r>
              <a:rPr kumimoji="1" lang="ja-JP" altLang="en-US" sz="1800" dirty="0"/>
              <a:t>は適切に計算されているが</a:t>
            </a:r>
            <a:r>
              <a:rPr kumimoji="1" lang="en-US" altLang="ja-JP" sz="1800" dirty="0"/>
              <a:t>h</a:t>
            </a:r>
            <a:r>
              <a:rPr kumimoji="1" lang="en-US" altLang="ja-JP" sz="1800" baseline="-25000" dirty="0"/>
              <a:t>2a</a:t>
            </a:r>
            <a:r>
              <a:rPr kumimoji="1" lang="ja-JP" altLang="en-US" sz="1800" dirty="0"/>
              <a:t>は不自然な計算式となっている。しかし、</a:t>
            </a:r>
            <a:r>
              <a:rPr kumimoji="1" lang="en-US" altLang="ja-JP" sz="1800" dirty="0"/>
              <a:t>stream</a:t>
            </a:r>
            <a:r>
              <a:rPr kumimoji="1" lang="ja-JP" altLang="en-US" sz="1800" dirty="0"/>
              <a:t>変数は流出量を計算することが目的であることから使用上の問題はないことが分かる。</a:t>
            </a:r>
            <a:endParaRPr kumimoji="1" lang="en-US" altLang="ja-JP" sz="1800"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C2F54444-69F2-4283-8D4F-5D54348D0292}"/>
                  </a:ext>
                </a:extLst>
              </p:cNvPr>
              <p:cNvSpPr txBox="1"/>
              <p:nvPr/>
            </p:nvSpPr>
            <p:spPr>
              <a:xfrm>
                <a:off x="6779679" y="4549622"/>
                <a:ext cx="2342472" cy="584775"/>
              </a:xfrm>
              <a:prstGeom prst="rect">
                <a:avLst/>
              </a:prstGeom>
              <a:noFill/>
            </p:spPr>
            <p:txBody>
              <a:bodyPr wrap="square">
                <a:spAutoFit/>
              </a:bodyPr>
              <a:lstStyle/>
              <a:p>
                <a:r>
                  <a:rPr lang="ja-JP" altLang="en-US" sz="1600" b="1" dirty="0">
                    <a:solidFill>
                      <a:srgbClr val="FF0000"/>
                    </a:solidFill>
                    <a:effectLst/>
                  </a:rPr>
                  <a:t>正しい答えは</a:t>
                </a:r>
                <a:endParaRPr lang="en-US" altLang="ja-JP" sz="1600" b="1" i="1" dirty="0">
                  <a:solidFill>
                    <a:srgbClr val="FF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600" b="1" i="1" smtClean="0">
                              <a:solidFill>
                                <a:srgbClr val="FF0000"/>
                              </a:solidFill>
                              <a:effectLst/>
                              <a:latin typeface="Cambria Math" panose="02040503050406030204" pitchFamily="18" charset="0"/>
                            </a:rPr>
                          </m:ctrlPr>
                        </m:sSubPr>
                        <m:e>
                          <m:r>
                            <a:rPr lang="en-US" altLang="ja-JP" sz="1600" b="1" i="1" smtClean="0">
                              <a:solidFill>
                                <a:srgbClr val="FF0000"/>
                              </a:solidFill>
                              <a:effectLst/>
                              <a:latin typeface="Cambria Math" panose="02040503050406030204" pitchFamily="18" charset="0"/>
                            </a:rPr>
                            <m:t>𝒉</m:t>
                          </m:r>
                        </m:e>
                        <m:sub>
                          <m:r>
                            <a:rPr lang="en-US" altLang="ja-JP" sz="1600" b="1" i="1" smtClean="0">
                              <a:solidFill>
                                <a:srgbClr val="FF0000"/>
                              </a:solidFill>
                              <a:effectLst/>
                              <a:latin typeface="Cambria Math" panose="02040503050406030204" pitchFamily="18" charset="0"/>
                            </a:rPr>
                            <m:t>𝟐</m:t>
                          </m:r>
                          <m:r>
                            <a:rPr lang="en-US" altLang="ja-JP" sz="1600" b="1" i="1" smtClean="0">
                              <a:solidFill>
                                <a:srgbClr val="FF0000"/>
                              </a:solidFill>
                              <a:effectLst/>
                              <a:latin typeface="Cambria Math" panose="02040503050406030204" pitchFamily="18" charset="0"/>
                            </a:rPr>
                            <m:t>𝒂</m:t>
                          </m:r>
                        </m:sub>
                      </m:sSub>
                      <m:r>
                        <a:rPr lang="en-US" altLang="ja-JP" sz="1600" b="1" i="1" smtClean="0">
                          <a:solidFill>
                            <a:srgbClr val="FF0000"/>
                          </a:solidFill>
                          <a:effectLst/>
                          <a:latin typeface="Cambria Math" panose="02040503050406030204" pitchFamily="18" charset="0"/>
                        </a:rPr>
                        <m:t>=</m:t>
                      </m:r>
                      <m:sSub>
                        <m:sSubPr>
                          <m:ctrlPr>
                            <a:rPr lang="en-US" altLang="ja-JP" sz="1600" b="1" i="1" smtClean="0">
                              <a:solidFill>
                                <a:srgbClr val="FF0000"/>
                              </a:solidFill>
                              <a:effectLst/>
                              <a:latin typeface="Cambria Math" panose="02040503050406030204" pitchFamily="18" charset="0"/>
                            </a:rPr>
                          </m:ctrlPr>
                        </m:sSubPr>
                        <m:e>
                          <m:r>
                            <a:rPr lang="en-US" altLang="ja-JP" sz="1600" b="1" i="1" smtClean="0">
                              <a:solidFill>
                                <a:srgbClr val="FF0000"/>
                              </a:solidFill>
                              <a:effectLst/>
                              <a:latin typeface="Cambria Math" panose="02040503050406030204" pitchFamily="18" charset="0"/>
                            </a:rPr>
                            <m:t>𝒉</m:t>
                          </m:r>
                        </m:e>
                        <m:sub>
                          <m:r>
                            <a:rPr lang="en-US" altLang="ja-JP" sz="1600" b="1" i="1" smtClean="0">
                              <a:solidFill>
                                <a:srgbClr val="FF0000"/>
                              </a:solidFill>
                              <a:effectLst/>
                              <a:latin typeface="Cambria Math" panose="02040503050406030204" pitchFamily="18" charset="0"/>
                            </a:rPr>
                            <m:t>𝟏</m:t>
                          </m:r>
                          <m:r>
                            <a:rPr lang="en-US" altLang="ja-JP" sz="1600" b="1" i="1" smtClean="0">
                              <a:solidFill>
                                <a:srgbClr val="FF0000"/>
                              </a:solidFill>
                              <a:effectLst/>
                              <a:latin typeface="Cambria Math" panose="02040503050406030204" pitchFamily="18" charset="0"/>
                            </a:rPr>
                            <m:t>𝒃</m:t>
                          </m:r>
                        </m:sub>
                      </m:sSub>
                    </m:oMath>
                  </m:oMathPara>
                </a14:m>
                <a:endParaRPr lang="ja-JP" altLang="en-US" sz="1600" b="1" dirty="0">
                  <a:solidFill>
                    <a:srgbClr val="FF0000"/>
                  </a:solidFill>
                </a:endParaRPr>
              </a:p>
            </p:txBody>
          </p:sp>
        </mc:Choice>
        <mc:Fallback xmlns="">
          <p:sp>
            <p:nvSpPr>
              <p:cNvPr id="70" name="テキスト ボックス 69">
                <a:extLst>
                  <a:ext uri="{FF2B5EF4-FFF2-40B4-BE49-F238E27FC236}">
                    <a16:creationId xmlns:a16="http://schemas.microsoft.com/office/drawing/2014/main" id="{C2F54444-69F2-4283-8D4F-5D54348D0292}"/>
                  </a:ext>
                </a:extLst>
              </p:cNvPr>
              <p:cNvSpPr txBox="1">
                <a:spLocks noRot="1" noChangeAspect="1" noMove="1" noResize="1" noEditPoints="1" noAdjustHandles="1" noChangeArrowheads="1" noChangeShapeType="1" noTextEdit="1"/>
              </p:cNvSpPr>
              <p:nvPr/>
            </p:nvSpPr>
            <p:spPr>
              <a:xfrm>
                <a:off x="6779679" y="4549622"/>
                <a:ext cx="2342472" cy="584775"/>
              </a:xfrm>
              <a:prstGeom prst="rect">
                <a:avLst/>
              </a:prstGeom>
              <a:blipFill>
                <a:blip r:embed="rId19"/>
                <a:stretch>
                  <a:fillRect l="-1302" t="-3125"/>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73440435-BE7D-412D-8373-4D5273DCA9F4}"/>
              </a:ext>
            </a:extLst>
          </p:cNvPr>
          <p:cNvCxnSpPr>
            <a:stCxn id="70" idx="1"/>
          </p:cNvCxnSpPr>
          <p:nvPr/>
        </p:nvCxnSpPr>
        <p:spPr>
          <a:xfrm flipH="1">
            <a:off x="5672706" y="4842010"/>
            <a:ext cx="1106973" cy="521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37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51</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707886"/>
          </a:xfrm>
          <a:prstGeom prst="rect">
            <a:avLst/>
          </a:prstGeom>
        </p:spPr>
        <p:txBody>
          <a:bodyPr wrap="square">
            <a:spAutoFit/>
          </a:bodyPr>
          <a:lstStyle/>
          <a:p>
            <a:r>
              <a:rPr lang="ja-JP" altLang="en-US" sz="2000" dirty="0"/>
              <a:t>これまで見てきた方法ではポートの</a:t>
            </a:r>
            <a:r>
              <a:rPr lang="en-US" altLang="ja-JP" sz="2000" dirty="0"/>
              <a:t>stream</a:t>
            </a:r>
            <a:r>
              <a:rPr lang="ja-JP" altLang="en-US" sz="2000" dirty="0"/>
              <a:t>変数に不自然な結果が返ってきてしまい不便です。</a:t>
            </a:r>
            <a:endParaRPr lang="en-US" altLang="ja-JP" sz="2000" dirty="0"/>
          </a:p>
          <a:p>
            <a:r>
              <a:rPr lang="ja-JP" altLang="en-US" sz="2000" dirty="0"/>
              <a:t>以下のように実装することで自然な結果が返ってくるようになります。</a:t>
            </a:r>
            <a:endParaRPr lang="en-US" altLang="ja-JP" sz="2000" dirty="0"/>
          </a:p>
        </p:txBody>
      </p:sp>
      <p:sp>
        <p:nvSpPr>
          <p:cNvPr id="94" name="Shape 130">
            <a:extLst>
              <a:ext uri="{FF2B5EF4-FFF2-40B4-BE49-F238E27FC236}">
                <a16:creationId xmlns:a16="http://schemas.microsoft.com/office/drawing/2014/main" id="{D26E06BD-98A7-4B36-8A6F-887B1CB7E1EB}"/>
              </a:ext>
            </a:extLst>
          </p:cNvPr>
          <p:cNvSpPr/>
          <p:nvPr/>
        </p:nvSpPr>
        <p:spPr>
          <a:xfrm>
            <a:off x="179666" y="87415"/>
            <a:ext cx="58509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 </a:t>
            </a:r>
            <a:r>
              <a:rPr lang="en-US" altLang="ja-JP" dirty="0"/>
              <a:t>– </a:t>
            </a:r>
            <a:r>
              <a:rPr lang="ja-JP" altLang="en-US" dirty="0"/>
              <a:t>検討案</a:t>
            </a:r>
            <a:endParaRPr lang="en-US" altLang="ja-JP" dirty="0"/>
          </a:p>
        </p:txBody>
      </p:sp>
      <p:sp>
        <p:nvSpPr>
          <p:cNvPr id="69" name="四角形: 角を丸くする 68">
            <a:extLst>
              <a:ext uri="{FF2B5EF4-FFF2-40B4-BE49-F238E27FC236}">
                <a16:creationId xmlns:a16="http://schemas.microsoft.com/office/drawing/2014/main" id="{2E2EEEBF-D579-4A68-882F-A724A7717967}"/>
              </a:ext>
            </a:extLst>
          </p:cNvPr>
          <p:cNvSpPr/>
          <p:nvPr/>
        </p:nvSpPr>
        <p:spPr>
          <a:xfrm>
            <a:off x="1190704" y="5095007"/>
            <a:ext cx="10154497" cy="99450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800" dirty="0"/>
              <a:t>ポートの</a:t>
            </a:r>
            <a:r>
              <a:rPr lang="en-US" altLang="ja-JP" sz="1800" dirty="0"/>
              <a:t>stream</a:t>
            </a:r>
            <a:r>
              <a:rPr lang="ja-JP" altLang="en-US" sz="1800" dirty="0"/>
              <a:t>変数に自然な結果が返ってくるためには他に</a:t>
            </a:r>
            <a:r>
              <a:rPr kumimoji="1" lang="ja-JP" altLang="en-US" sz="1800" dirty="0"/>
              <a:t>適切な方法があると思います。</a:t>
            </a:r>
            <a:endParaRPr kumimoji="1" lang="en-US" altLang="ja-JP" sz="1800" dirty="0"/>
          </a:p>
          <a:p>
            <a:pPr algn="ctr"/>
            <a:r>
              <a:rPr lang="ja-JP" altLang="en-US" dirty="0"/>
              <a:t>色々と検討してみてください。</a:t>
            </a:r>
            <a:endParaRPr kumimoji="1" lang="en-US" altLang="ja-JP" sz="1800" dirty="0"/>
          </a:p>
        </p:txBody>
      </p:sp>
      <p:sp>
        <p:nvSpPr>
          <p:cNvPr id="43" name="テキスト ボックス 42">
            <a:extLst>
              <a:ext uri="{FF2B5EF4-FFF2-40B4-BE49-F238E27FC236}">
                <a16:creationId xmlns:a16="http://schemas.microsoft.com/office/drawing/2014/main" id="{F9169BB6-E6D1-47E3-A552-3DA632928265}"/>
              </a:ext>
            </a:extLst>
          </p:cNvPr>
          <p:cNvSpPr txBox="1"/>
          <p:nvPr/>
        </p:nvSpPr>
        <p:spPr>
          <a:xfrm>
            <a:off x="2029974" y="3514749"/>
            <a:ext cx="8179371" cy="1200329"/>
          </a:xfrm>
          <a:prstGeom prst="rect">
            <a:avLst/>
          </a:prstGeom>
          <a:noFill/>
          <a:ln>
            <a:solidFill>
              <a:schemeClr val="tx1"/>
            </a:solidFill>
          </a:ln>
        </p:spPr>
        <p:txBody>
          <a:bodyPr wrap="square">
            <a:spAutoFit/>
          </a:bodyPr>
          <a:lstStyle/>
          <a:p>
            <a:r>
              <a:rPr lang="en-US" altLang="ja-JP" dirty="0"/>
              <a:t>//</a:t>
            </a:r>
            <a:r>
              <a:rPr lang="en-US" altLang="ja-JP" dirty="0" err="1"/>
              <a:t>h_c</a:t>
            </a:r>
            <a:r>
              <a:rPr lang="ja-JP" altLang="en-US" dirty="0"/>
              <a:t>はパイプの中央部分の比エンタルピー</a:t>
            </a:r>
            <a:endParaRPr lang="en-US" altLang="ja-JP" dirty="0"/>
          </a:p>
          <a:p>
            <a:r>
              <a:rPr lang="en-US" altLang="ja-JP" dirty="0" err="1"/>
              <a:t>h_c</a:t>
            </a:r>
            <a:r>
              <a:rPr lang="en-US" altLang="ja-JP" dirty="0"/>
              <a:t> = </a:t>
            </a:r>
            <a:r>
              <a:rPr lang="en-US" altLang="ja-JP" dirty="0" err="1"/>
              <a:t>semiLinear</a:t>
            </a:r>
            <a:r>
              <a:rPr lang="en-US" altLang="ja-JP" dirty="0"/>
              <a:t>(sign(</a:t>
            </a:r>
            <a:r>
              <a:rPr lang="en-US" altLang="ja-JP" dirty="0" err="1"/>
              <a:t>m_a</a:t>
            </a:r>
            <a:r>
              <a:rPr lang="en-US" altLang="ja-JP" dirty="0"/>
              <a:t>), </a:t>
            </a:r>
            <a:r>
              <a:rPr lang="en-US" altLang="ja-JP" dirty="0" err="1"/>
              <a:t>inStream</a:t>
            </a:r>
            <a:r>
              <a:rPr lang="en-US" altLang="ja-JP" dirty="0"/>
              <a:t>(</a:t>
            </a:r>
            <a:r>
              <a:rPr lang="en-US" altLang="ja-JP" dirty="0" err="1"/>
              <a:t>h_a</a:t>
            </a:r>
            <a:r>
              <a:rPr lang="en-US" altLang="ja-JP" dirty="0"/>
              <a:t>), -</a:t>
            </a:r>
            <a:r>
              <a:rPr lang="en-US" altLang="ja-JP" dirty="0" err="1"/>
              <a:t>inStream</a:t>
            </a:r>
            <a:r>
              <a:rPr lang="en-US" altLang="ja-JP" dirty="0"/>
              <a:t>(</a:t>
            </a:r>
            <a:r>
              <a:rPr lang="en-US" altLang="ja-JP" dirty="0" err="1"/>
              <a:t>h_b</a:t>
            </a:r>
            <a:r>
              <a:rPr lang="en-US" altLang="ja-JP" dirty="0"/>
              <a:t>))+Q/abs(</a:t>
            </a:r>
            <a:r>
              <a:rPr lang="en-US" altLang="ja-JP" dirty="0" err="1"/>
              <a:t>m_a</a:t>
            </a:r>
            <a:r>
              <a:rPr lang="en-US" altLang="ja-JP" dirty="0"/>
              <a:t>);</a:t>
            </a:r>
          </a:p>
          <a:p>
            <a:r>
              <a:rPr lang="en-US" altLang="ja-JP" dirty="0" err="1"/>
              <a:t>h_a</a:t>
            </a:r>
            <a:r>
              <a:rPr lang="en-US" altLang="ja-JP" dirty="0"/>
              <a:t> = </a:t>
            </a:r>
            <a:r>
              <a:rPr lang="en-US" altLang="ja-JP" dirty="0" err="1"/>
              <a:t>semiLinear</a:t>
            </a:r>
            <a:r>
              <a:rPr lang="en-US" altLang="ja-JP" dirty="0"/>
              <a:t>(sign(</a:t>
            </a:r>
            <a:r>
              <a:rPr lang="en-US" altLang="ja-JP" dirty="0" err="1"/>
              <a:t>m_a</a:t>
            </a:r>
            <a:r>
              <a:rPr lang="en-US" altLang="ja-JP" dirty="0"/>
              <a:t>), </a:t>
            </a:r>
            <a:r>
              <a:rPr lang="en-US" altLang="ja-JP" dirty="0" err="1"/>
              <a:t>inStream</a:t>
            </a:r>
            <a:r>
              <a:rPr lang="en-US" altLang="ja-JP" dirty="0"/>
              <a:t>(</a:t>
            </a:r>
            <a:r>
              <a:rPr lang="en-US" altLang="ja-JP" dirty="0" err="1"/>
              <a:t>h_a</a:t>
            </a:r>
            <a:r>
              <a:rPr lang="en-US" altLang="ja-JP" dirty="0"/>
              <a:t>), </a:t>
            </a:r>
            <a:r>
              <a:rPr lang="en-US" altLang="ja-JP" dirty="0" err="1"/>
              <a:t>h_c</a:t>
            </a:r>
            <a:r>
              <a:rPr lang="en-US" altLang="ja-JP" dirty="0"/>
              <a:t>);</a:t>
            </a:r>
          </a:p>
          <a:p>
            <a:r>
              <a:rPr lang="en-US" altLang="ja-JP" dirty="0" err="1"/>
              <a:t>h_b</a:t>
            </a:r>
            <a:r>
              <a:rPr lang="en-US" altLang="ja-JP" dirty="0"/>
              <a:t> = </a:t>
            </a:r>
            <a:r>
              <a:rPr lang="en-US" altLang="ja-JP" dirty="0" err="1"/>
              <a:t>semiLinear</a:t>
            </a:r>
            <a:r>
              <a:rPr lang="en-US" altLang="ja-JP" dirty="0"/>
              <a:t>(sign(</a:t>
            </a:r>
            <a:r>
              <a:rPr lang="en-US" altLang="ja-JP" dirty="0" err="1"/>
              <a:t>m_b</a:t>
            </a:r>
            <a:r>
              <a:rPr lang="en-US" altLang="ja-JP" dirty="0"/>
              <a:t>), </a:t>
            </a:r>
            <a:r>
              <a:rPr lang="en-US" altLang="ja-JP" dirty="0" err="1"/>
              <a:t>inStream</a:t>
            </a:r>
            <a:r>
              <a:rPr lang="en-US" altLang="ja-JP" dirty="0"/>
              <a:t>(</a:t>
            </a:r>
            <a:r>
              <a:rPr lang="en-US" altLang="ja-JP" dirty="0" err="1"/>
              <a:t>h_b</a:t>
            </a:r>
            <a:r>
              <a:rPr lang="en-US" altLang="ja-JP" dirty="0"/>
              <a:t>), -</a:t>
            </a:r>
            <a:r>
              <a:rPr lang="en-US" altLang="ja-JP" dirty="0" err="1"/>
              <a:t>h_c</a:t>
            </a:r>
            <a:r>
              <a:rPr lang="en-US" altLang="ja-JP" dirty="0"/>
              <a:t>);</a:t>
            </a:r>
          </a:p>
        </p:txBody>
      </p:sp>
      <p:pic>
        <p:nvPicPr>
          <p:cNvPr id="40" name="図 39">
            <a:extLst>
              <a:ext uri="{FF2B5EF4-FFF2-40B4-BE49-F238E27FC236}">
                <a16:creationId xmlns:a16="http://schemas.microsoft.com/office/drawing/2014/main" id="{A079B97B-8DCC-4D20-A078-1C9646ADD59D}"/>
              </a:ext>
            </a:extLst>
          </p:cNvPr>
          <p:cNvPicPr>
            <a:picLocks noChangeAspect="1"/>
          </p:cNvPicPr>
          <p:nvPr/>
        </p:nvPicPr>
        <p:blipFill rotWithShape="1">
          <a:blip r:embed="rId2"/>
          <a:srcRect l="12172" t="13413" r="11918" b="6663"/>
          <a:stretch/>
        </p:blipFill>
        <p:spPr>
          <a:xfrm>
            <a:off x="5066652" y="1693001"/>
            <a:ext cx="1831548" cy="1195326"/>
          </a:xfrm>
          <a:prstGeom prst="rect">
            <a:avLst/>
          </a:prstGeom>
        </p:spPr>
      </p:pic>
      <p:sp>
        <p:nvSpPr>
          <p:cNvPr id="41" name="テキスト ボックス 40">
            <a:extLst>
              <a:ext uri="{FF2B5EF4-FFF2-40B4-BE49-F238E27FC236}">
                <a16:creationId xmlns:a16="http://schemas.microsoft.com/office/drawing/2014/main" id="{AAFD9A7F-D9EE-43E4-86F0-96E367A053B2}"/>
              </a:ext>
            </a:extLst>
          </p:cNvPr>
          <p:cNvSpPr txBox="1"/>
          <p:nvPr/>
        </p:nvSpPr>
        <p:spPr>
          <a:xfrm>
            <a:off x="4317006" y="1799105"/>
            <a:ext cx="1234253" cy="513948"/>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42" name="テキスト ボックス 41">
            <a:extLst>
              <a:ext uri="{FF2B5EF4-FFF2-40B4-BE49-F238E27FC236}">
                <a16:creationId xmlns:a16="http://schemas.microsoft.com/office/drawing/2014/main" id="{D22A57A1-EBBB-4B57-B907-240E7E42093C}"/>
              </a:ext>
            </a:extLst>
          </p:cNvPr>
          <p:cNvSpPr txBox="1"/>
          <p:nvPr/>
        </p:nvSpPr>
        <p:spPr>
          <a:xfrm>
            <a:off x="6769965" y="1834565"/>
            <a:ext cx="1241555" cy="513948"/>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44" name="グループ化 43">
            <a:extLst>
              <a:ext uri="{FF2B5EF4-FFF2-40B4-BE49-F238E27FC236}">
                <a16:creationId xmlns:a16="http://schemas.microsoft.com/office/drawing/2014/main" id="{D5FA17AB-2BCA-40F6-A449-095CD9BDF4A5}"/>
              </a:ext>
            </a:extLst>
          </p:cNvPr>
          <p:cNvGrpSpPr/>
          <p:nvPr/>
        </p:nvGrpSpPr>
        <p:grpSpPr>
          <a:xfrm>
            <a:off x="4605144" y="2194264"/>
            <a:ext cx="631569" cy="1053651"/>
            <a:chOff x="1575238" y="2226059"/>
            <a:chExt cx="416035" cy="942982"/>
          </a:xfrm>
        </p:grpSpPr>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F69C51-4181-4CAA-ABB3-F2612C7C9BF8}"/>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11B99D60-401E-4CEA-8D18-08DC137257D8}"/>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87A5928-102E-4E1D-8BC1-0EA1231DEFA9}"/>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64" name="グループ化 63">
            <a:extLst>
              <a:ext uri="{FF2B5EF4-FFF2-40B4-BE49-F238E27FC236}">
                <a16:creationId xmlns:a16="http://schemas.microsoft.com/office/drawing/2014/main" id="{66097475-6555-4E65-92E0-5FC00E222B8D}"/>
              </a:ext>
            </a:extLst>
          </p:cNvPr>
          <p:cNvGrpSpPr/>
          <p:nvPr/>
        </p:nvGrpSpPr>
        <p:grpSpPr>
          <a:xfrm>
            <a:off x="6953374" y="2194264"/>
            <a:ext cx="631569" cy="1130587"/>
            <a:chOff x="3081210" y="2226059"/>
            <a:chExt cx="416035" cy="942982"/>
          </a:xfrm>
        </p:grpSpPr>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32368B0-593A-4AC2-B913-079EE626BB27}"/>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FDC2CC53-E438-4AEF-B2DA-2195068A2563}"/>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299738F-4717-44BF-9D5B-E3A91120CA03}"/>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p:cxnSp>
        <p:nvCxnSpPr>
          <p:cNvPr id="73" name="直線矢印コネクタ 72">
            <a:extLst>
              <a:ext uri="{FF2B5EF4-FFF2-40B4-BE49-F238E27FC236}">
                <a16:creationId xmlns:a16="http://schemas.microsoft.com/office/drawing/2014/main" id="{F2B63920-68D6-4EAA-849C-7FD92D62F791}"/>
              </a:ext>
            </a:extLst>
          </p:cNvPr>
          <p:cNvCxnSpPr/>
          <p:nvPr/>
        </p:nvCxnSpPr>
        <p:spPr>
          <a:xfrm>
            <a:off x="6038655" y="1599028"/>
            <a:ext cx="0" cy="47107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6A91D665-52F5-4676-BC49-DED44E3AC20D}"/>
              </a:ext>
            </a:extLst>
          </p:cNvPr>
          <p:cNvSpPr txBox="1"/>
          <p:nvPr/>
        </p:nvSpPr>
        <p:spPr>
          <a:xfrm>
            <a:off x="6119660" y="1476028"/>
            <a:ext cx="391054" cy="335296"/>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sp>
        <p:nvSpPr>
          <p:cNvPr id="8" name="楕円 7">
            <a:extLst>
              <a:ext uri="{FF2B5EF4-FFF2-40B4-BE49-F238E27FC236}">
                <a16:creationId xmlns:a16="http://schemas.microsoft.com/office/drawing/2014/main" id="{64ED9EC9-B0E9-406C-89A4-4D810CAD027B}"/>
              </a:ext>
            </a:extLst>
          </p:cNvPr>
          <p:cNvSpPr/>
          <p:nvPr/>
        </p:nvSpPr>
        <p:spPr>
          <a:xfrm>
            <a:off x="5940898" y="2104882"/>
            <a:ext cx="178762" cy="178762"/>
          </a:xfrm>
          <a:prstGeom prst="ellipse">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E141A75-C424-47A0-A15B-C8EB19A7A359}"/>
              </a:ext>
            </a:extLst>
          </p:cNvPr>
          <p:cNvSpPr txBox="1"/>
          <p:nvPr/>
        </p:nvSpPr>
        <p:spPr>
          <a:xfrm>
            <a:off x="6081043" y="2087908"/>
            <a:ext cx="373820" cy="338554"/>
          </a:xfrm>
          <a:prstGeom prst="rect">
            <a:avLst/>
          </a:prstGeom>
          <a:noFill/>
        </p:spPr>
        <p:txBody>
          <a:bodyPr wrap="none" rtlCol="0">
            <a:spAutoFit/>
          </a:bodyPr>
          <a:lstStyle/>
          <a:p>
            <a:pPr algn="l"/>
            <a:r>
              <a:rPr kumimoji="1" lang="en-US" altLang="ja-JP" sz="1600" dirty="0" err="1">
                <a:solidFill>
                  <a:schemeClr val="bg1"/>
                </a:solidFill>
              </a:rPr>
              <a:t>h</a:t>
            </a:r>
            <a:r>
              <a:rPr kumimoji="1" lang="en-US" altLang="ja-JP" sz="1600" baseline="-25000" dirty="0" err="1">
                <a:solidFill>
                  <a:schemeClr val="bg1"/>
                </a:solidFill>
              </a:rPr>
              <a:t>c</a:t>
            </a:r>
            <a:endParaRPr kumimoji="1" lang="ja-JP" altLang="en-US" sz="1600" baseline="-25000" dirty="0">
              <a:solidFill>
                <a:schemeClr val="bg1"/>
              </a:solidFill>
            </a:endParaRPr>
          </a:p>
        </p:txBody>
      </p:sp>
    </p:spTree>
    <p:extLst>
      <p:ext uri="{BB962C8B-B14F-4D97-AF65-F5344CB8AC3E}">
        <p14:creationId xmlns:p14="http://schemas.microsoft.com/office/powerpoint/2010/main" val="1383839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4007D03-6F41-4DEE-80E6-5B6817A5C59C}"/>
              </a:ext>
            </a:extLst>
          </p:cNvPr>
          <p:cNvSpPr>
            <a:spLocks noGrp="1"/>
          </p:cNvSpPr>
          <p:nvPr>
            <p:ph type="sldNum" sz="quarter" idx="12"/>
          </p:nvPr>
        </p:nvSpPr>
        <p:spPr/>
        <p:txBody>
          <a:bodyPr/>
          <a:lstStyle/>
          <a:p>
            <a:fld id="{D836F367-8F14-4921-8441-15DE2D973248}" type="slidenum">
              <a:rPr kumimoji="1" lang="ja-JP" altLang="en-US" smtClean="0"/>
              <a:t>52</a:t>
            </a:fld>
            <a:endParaRPr kumimoji="1" lang="ja-JP" altLang="en-US"/>
          </a:p>
        </p:txBody>
      </p:sp>
      <p:sp>
        <p:nvSpPr>
          <p:cNvPr id="4" name="テキスト ボックス 3">
            <a:extLst>
              <a:ext uri="{FF2B5EF4-FFF2-40B4-BE49-F238E27FC236}">
                <a16:creationId xmlns:a16="http://schemas.microsoft.com/office/drawing/2014/main" id="{0D24E38B-A845-46D4-B8F6-179830E60151}"/>
              </a:ext>
            </a:extLst>
          </p:cNvPr>
          <p:cNvSpPr txBox="1"/>
          <p:nvPr/>
        </p:nvSpPr>
        <p:spPr>
          <a:xfrm>
            <a:off x="533400" y="567035"/>
            <a:ext cx="11093450" cy="584775"/>
          </a:xfrm>
          <a:prstGeom prst="rect">
            <a:avLst/>
          </a:prstGeom>
          <a:noFill/>
        </p:spPr>
        <p:txBody>
          <a:bodyPr wrap="square">
            <a:spAutoFit/>
          </a:bodyPr>
          <a:lstStyle/>
          <a:p>
            <a:r>
              <a:rPr lang="en-US" altLang="ja-JP" sz="1600" dirty="0"/>
              <a:t>(1)</a:t>
            </a:r>
            <a:r>
              <a:rPr lang="ja-JP" altLang="en-US" sz="1600" dirty="0"/>
              <a:t>　</a:t>
            </a:r>
            <a:r>
              <a:rPr lang="en-US" altLang="ja-JP" sz="1600" dirty="0"/>
              <a:t> Francesco Casella, Martin Otter, Michael </a:t>
            </a:r>
            <a:r>
              <a:rPr lang="en-US" altLang="ja-JP" sz="1600" dirty="0" err="1"/>
              <a:t>Sielemann</a:t>
            </a:r>
            <a:r>
              <a:rPr lang="en-US" altLang="ja-JP" sz="1600" dirty="0"/>
              <a:t> and </a:t>
            </a:r>
            <a:r>
              <a:rPr lang="en-US" altLang="ja-JP" sz="1600" dirty="0" err="1"/>
              <a:t>Rüdiger</a:t>
            </a:r>
            <a:r>
              <a:rPr lang="en-US" altLang="ja-JP" sz="1600" dirty="0"/>
              <a:t> Franke, </a:t>
            </a:r>
            <a:r>
              <a:rPr lang="ja-JP" altLang="en-US" sz="1600" dirty="0"/>
              <a:t>Stream Connectors - An Extension of Modelica for Device-Oriented Modeling of Convective Transport Phenomena</a:t>
            </a:r>
            <a:r>
              <a:rPr lang="en-US" altLang="ja-JP" sz="1600" dirty="0"/>
              <a:t>, 7th Modelica Conference(2009)</a:t>
            </a:r>
            <a:endParaRPr lang="ja-JP" altLang="en-US" sz="1600" dirty="0"/>
          </a:p>
        </p:txBody>
      </p:sp>
      <p:sp>
        <p:nvSpPr>
          <p:cNvPr id="5" name="テキスト ボックス 4">
            <a:extLst>
              <a:ext uri="{FF2B5EF4-FFF2-40B4-BE49-F238E27FC236}">
                <a16:creationId xmlns:a16="http://schemas.microsoft.com/office/drawing/2014/main" id="{4CA21E10-5F31-4A9C-AE7D-6D87E4303E0F}"/>
              </a:ext>
            </a:extLst>
          </p:cNvPr>
          <p:cNvSpPr txBox="1"/>
          <p:nvPr/>
        </p:nvSpPr>
        <p:spPr>
          <a:xfrm>
            <a:off x="549275" y="1532235"/>
            <a:ext cx="4409301" cy="338554"/>
          </a:xfrm>
          <a:prstGeom prst="rect">
            <a:avLst/>
          </a:prstGeom>
          <a:noFill/>
        </p:spPr>
        <p:txBody>
          <a:bodyPr wrap="square">
            <a:spAutoFit/>
          </a:bodyPr>
          <a:lstStyle/>
          <a:p>
            <a:r>
              <a:rPr lang="en-US" altLang="ja-JP" sz="1600" dirty="0"/>
              <a:t>(2)</a:t>
            </a:r>
            <a:r>
              <a:rPr lang="ja-JP" altLang="en-US" sz="1600" dirty="0"/>
              <a:t>　</a:t>
            </a:r>
            <a:r>
              <a:rPr lang="en-US" altLang="ja-JP" sz="1600" dirty="0"/>
              <a:t>Modelica Specification 3.4</a:t>
            </a:r>
            <a:endParaRPr lang="ja-JP" altLang="en-US" sz="1600" dirty="0"/>
          </a:p>
        </p:txBody>
      </p:sp>
      <p:sp>
        <p:nvSpPr>
          <p:cNvPr id="3" name="テキスト ボックス 2">
            <a:extLst>
              <a:ext uri="{FF2B5EF4-FFF2-40B4-BE49-F238E27FC236}">
                <a16:creationId xmlns:a16="http://schemas.microsoft.com/office/drawing/2014/main" id="{EAAB46B4-CAE1-4508-B540-FEFDADCF1071}"/>
              </a:ext>
            </a:extLst>
          </p:cNvPr>
          <p:cNvSpPr txBox="1"/>
          <p:nvPr/>
        </p:nvSpPr>
        <p:spPr>
          <a:xfrm>
            <a:off x="260195" y="111513"/>
            <a:ext cx="1210588" cy="400110"/>
          </a:xfrm>
          <a:prstGeom prst="rect">
            <a:avLst/>
          </a:prstGeom>
          <a:noFill/>
        </p:spPr>
        <p:txBody>
          <a:bodyPr wrap="none" rtlCol="0">
            <a:spAutoFit/>
          </a:bodyPr>
          <a:lstStyle/>
          <a:p>
            <a:pPr algn="l"/>
            <a:r>
              <a:rPr kumimoji="1" lang="ja-JP" altLang="en-US" sz="2000" b="1" u="sng" dirty="0"/>
              <a:t>参考資料</a:t>
            </a:r>
          </a:p>
        </p:txBody>
      </p:sp>
      <p:sp>
        <p:nvSpPr>
          <p:cNvPr id="6" name="テキスト ボックス 5">
            <a:extLst>
              <a:ext uri="{FF2B5EF4-FFF2-40B4-BE49-F238E27FC236}">
                <a16:creationId xmlns:a16="http://schemas.microsoft.com/office/drawing/2014/main" id="{14C11793-CC3E-44CF-BA7B-9CFD7284287C}"/>
              </a:ext>
            </a:extLst>
          </p:cNvPr>
          <p:cNvSpPr txBox="1"/>
          <p:nvPr/>
        </p:nvSpPr>
        <p:spPr>
          <a:xfrm>
            <a:off x="533400" y="2251214"/>
            <a:ext cx="9673683" cy="830997"/>
          </a:xfrm>
          <a:prstGeom prst="rect">
            <a:avLst/>
          </a:prstGeom>
          <a:noFill/>
        </p:spPr>
        <p:txBody>
          <a:bodyPr wrap="square">
            <a:spAutoFit/>
          </a:bodyPr>
          <a:lstStyle/>
          <a:p>
            <a:r>
              <a:rPr lang="en-US" altLang="ja-JP" sz="1600" dirty="0"/>
              <a:t>(3)</a:t>
            </a:r>
            <a:r>
              <a:rPr lang="ja-JP" altLang="en-US" sz="1600" dirty="0"/>
              <a:t>　</a:t>
            </a:r>
            <a:r>
              <a:rPr lang="en-US" altLang="ja-JP" sz="1600" dirty="0"/>
              <a:t>Overview and Rationale for Modelica Stream Connectors, </a:t>
            </a:r>
            <a:r>
              <a:rPr lang="en-US" altLang="ja-JP" sz="1600" dirty="0">
                <a:hlinkClick r:id="rId2"/>
              </a:rPr>
              <a:t>https://doc.modelica.org/Modelica%204.0.0/Resources/Documentation/Fluid/Stream-Connectors-Overview-Rationale.pdf</a:t>
            </a:r>
            <a:r>
              <a:rPr lang="en-US" altLang="ja-JP" sz="1600" dirty="0"/>
              <a:t> (</a:t>
            </a:r>
            <a:r>
              <a:rPr lang="ja-JP" altLang="en-US" sz="1600" dirty="0"/>
              <a:t>参照日 </a:t>
            </a:r>
            <a:r>
              <a:rPr lang="en-US" altLang="ja-JP" sz="1600" dirty="0"/>
              <a:t>2021/8/22)</a:t>
            </a:r>
            <a:endParaRPr lang="ja-JP" altLang="en-US" sz="1600" dirty="0"/>
          </a:p>
        </p:txBody>
      </p:sp>
    </p:spTree>
    <p:extLst>
      <p:ext uri="{BB962C8B-B14F-4D97-AF65-F5344CB8AC3E}">
        <p14:creationId xmlns:p14="http://schemas.microsoft.com/office/powerpoint/2010/main" val="107335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0983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変数の難しさ</a:t>
            </a:r>
            <a:endParaRPr lang="en-US" altLang="ja-JP" dirty="0"/>
          </a:p>
        </p:txBody>
      </p:sp>
      <p:sp>
        <p:nvSpPr>
          <p:cNvPr id="42" name="テキスト ボックス 41">
            <a:extLst>
              <a:ext uri="{FF2B5EF4-FFF2-40B4-BE49-F238E27FC236}">
                <a16:creationId xmlns:a16="http://schemas.microsoft.com/office/drawing/2014/main" id="{DDC5A0FB-7AA0-4EA3-9F23-D8F975D52CEE}"/>
              </a:ext>
            </a:extLst>
          </p:cNvPr>
          <p:cNvSpPr txBox="1"/>
          <p:nvPr/>
        </p:nvSpPr>
        <p:spPr>
          <a:xfrm>
            <a:off x="332066" y="676450"/>
            <a:ext cx="9417963" cy="707886"/>
          </a:xfrm>
          <a:prstGeom prst="rect">
            <a:avLst/>
          </a:prstGeom>
          <a:noFill/>
        </p:spPr>
        <p:txBody>
          <a:bodyPr wrap="none" rtlCol="0">
            <a:spAutoFit/>
          </a:bodyPr>
          <a:lstStyle/>
          <a:p>
            <a:r>
              <a:rPr lang="en-US" altLang="ja-JP" sz="2000" dirty="0"/>
              <a:t>stream</a:t>
            </a:r>
            <a:r>
              <a:rPr lang="ja-JP" altLang="en-US" sz="2000" dirty="0"/>
              <a:t>変数は以下の</a:t>
            </a:r>
            <a:r>
              <a:rPr lang="en-US" altLang="ja-JP" sz="2000" dirty="0"/>
              <a:t>5</a:t>
            </a:r>
            <a:r>
              <a:rPr lang="ja-JP" altLang="en-US" sz="2000" dirty="0"/>
              <a:t>つの理由から難しいと感じてしまうかもしれません。</a:t>
            </a:r>
            <a:endParaRPr lang="en-US" altLang="ja-JP" sz="2000" dirty="0"/>
          </a:p>
          <a:p>
            <a:r>
              <a:rPr lang="ja-JP" altLang="en-US" sz="2000" dirty="0"/>
              <a:t>本資料では、一つずつ整理しながら出来るだけ分かりやすく解説していきます。</a:t>
            </a:r>
            <a:endParaRPr lang="en-US" altLang="ja-JP" sz="2000"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1120675" y="2367268"/>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484199" y="1498600"/>
            <a:ext cx="1786255"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600" kern="1200" dirty="0"/>
              <a:t>stream</a:t>
            </a:r>
            <a:r>
              <a:rPr kumimoji="1" lang="ja-JP" altLang="en-US" sz="1600" kern="1200" dirty="0"/>
              <a:t>変数が表す物理現象</a:t>
            </a:r>
          </a:p>
        </p:txBody>
      </p:sp>
      <p:sp>
        <p:nvSpPr>
          <p:cNvPr id="14" name="フリーフォーム: 図形 13">
            <a:extLst>
              <a:ext uri="{FF2B5EF4-FFF2-40B4-BE49-F238E27FC236}">
                <a16:creationId xmlns:a16="http://schemas.microsoft.com/office/drawing/2014/main" id="{4F7DB2D7-19CE-4D35-8DEB-085BE58A9315}"/>
              </a:ext>
            </a:extLst>
          </p:cNvPr>
          <p:cNvSpPr/>
          <p:nvPr/>
        </p:nvSpPr>
        <p:spPr>
          <a:xfrm>
            <a:off x="2286120" y="1553177"/>
            <a:ext cx="5347464" cy="689012"/>
          </a:xfrm>
          <a:custGeom>
            <a:avLst/>
            <a:gdLst>
              <a:gd name="connsiteX0" fmla="*/ 0 w 3122055"/>
              <a:gd name="connsiteY0" fmla="*/ 0 h 395566"/>
              <a:gd name="connsiteX1" fmla="*/ 3122055 w 3122055"/>
              <a:gd name="connsiteY1" fmla="*/ 0 h 395566"/>
              <a:gd name="connsiteX2" fmla="*/ 3122055 w 3122055"/>
              <a:gd name="connsiteY2" fmla="*/ 395566 h 395566"/>
              <a:gd name="connsiteX3" fmla="*/ 0 w 3122055"/>
              <a:gd name="connsiteY3" fmla="*/ 395566 h 395566"/>
              <a:gd name="connsiteX4" fmla="*/ 0 w 3122055"/>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2055" h="395566">
                <a:moveTo>
                  <a:pt x="0" y="0"/>
                </a:moveTo>
                <a:lnTo>
                  <a:pt x="3122055" y="0"/>
                </a:lnTo>
                <a:lnTo>
                  <a:pt x="3122055"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altLang="ja-JP" sz="1400" kern="1200" dirty="0"/>
              <a:t>stream</a:t>
            </a:r>
            <a:r>
              <a:rPr lang="ja-JP" altLang="en-US" sz="1400" kern="1200" dirty="0"/>
              <a:t>変数が表す代表的な物理現象に比エンタルピーや化学成分の質量分率があります。それらの性質を解説します。</a:t>
            </a:r>
            <a:endParaRPr kumimoji="1" lang="ja-JP" altLang="en-US" sz="1400" kern="1200" dirty="0"/>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1897020" y="2456217"/>
            <a:ext cx="1786255"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600" kern="1200" dirty="0"/>
              <a:t>ゼロ点の回避</a:t>
            </a:r>
          </a:p>
        </p:txBody>
      </p:sp>
      <p:sp>
        <p:nvSpPr>
          <p:cNvPr id="18" name="フリーフォーム: 図形 17">
            <a:extLst>
              <a:ext uri="{FF2B5EF4-FFF2-40B4-BE49-F238E27FC236}">
                <a16:creationId xmlns:a16="http://schemas.microsoft.com/office/drawing/2014/main" id="{BC938413-B518-4A6F-B51A-493DED4F3348}"/>
              </a:ext>
            </a:extLst>
          </p:cNvPr>
          <p:cNvSpPr/>
          <p:nvPr/>
        </p:nvSpPr>
        <p:spPr>
          <a:xfrm>
            <a:off x="3756957" y="2496927"/>
            <a:ext cx="4274523" cy="689012"/>
          </a:xfrm>
          <a:custGeom>
            <a:avLst/>
            <a:gdLst>
              <a:gd name="connsiteX0" fmla="*/ 0 w 3326052"/>
              <a:gd name="connsiteY0" fmla="*/ 0 h 395566"/>
              <a:gd name="connsiteX1" fmla="*/ 3326052 w 3326052"/>
              <a:gd name="connsiteY1" fmla="*/ 0 h 395566"/>
              <a:gd name="connsiteX2" fmla="*/ 3326052 w 3326052"/>
              <a:gd name="connsiteY2" fmla="*/ 395566 h 395566"/>
              <a:gd name="connsiteX3" fmla="*/ 0 w 3326052"/>
              <a:gd name="connsiteY3" fmla="*/ 395566 h 395566"/>
              <a:gd name="connsiteX4" fmla="*/ 0 w 3326052"/>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6052" h="395566">
                <a:moveTo>
                  <a:pt x="0" y="0"/>
                </a:moveTo>
                <a:lnTo>
                  <a:pt x="3326052" y="0"/>
                </a:lnTo>
                <a:lnTo>
                  <a:pt x="3326052"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数値計算上の不安定性の原因となるゼロ点の発生を回避するための工夫を紹介します。</a:t>
            </a:r>
            <a:endParaRPr kumimoji="1" lang="ja-JP" altLang="en-US" sz="1400" kern="1200" dirty="0"/>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3200940" y="3413835"/>
            <a:ext cx="2576290"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600" kern="1200" dirty="0"/>
              <a:t>双方向流れ</a:t>
            </a:r>
            <a:r>
              <a:rPr kumimoji="1" lang="en-US" altLang="ja-JP" sz="1600" kern="1200" dirty="0"/>
              <a:t>(</a:t>
            </a:r>
            <a:r>
              <a:rPr kumimoji="1" lang="ja-JP" altLang="en-US" sz="1600" kern="1200" dirty="0"/>
              <a:t>逆流</a:t>
            </a:r>
            <a:r>
              <a:rPr kumimoji="1" lang="en-US" altLang="ja-JP" sz="1600" kern="1200" dirty="0"/>
              <a:t>)</a:t>
            </a:r>
            <a:r>
              <a:rPr kumimoji="1" lang="ja-JP" altLang="en-US" sz="1600" kern="1200" dirty="0"/>
              <a:t>への対応</a:t>
            </a:r>
          </a:p>
        </p:txBody>
      </p:sp>
      <p:sp>
        <p:nvSpPr>
          <p:cNvPr id="21" name="フリーフォーム: 図形 20">
            <a:extLst>
              <a:ext uri="{FF2B5EF4-FFF2-40B4-BE49-F238E27FC236}">
                <a16:creationId xmlns:a16="http://schemas.microsoft.com/office/drawing/2014/main" id="{79C697AB-DC5A-4CA8-8A57-814B9F273FEA}"/>
              </a:ext>
            </a:extLst>
          </p:cNvPr>
          <p:cNvSpPr/>
          <p:nvPr/>
        </p:nvSpPr>
        <p:spPr>
          <a:xfrm>
            <a:off x="5922306" y="3479134"/>
            <a:ext cx="4274523" cy="689012"/>
          </a:xfrm>
          <a:custGeom>
            <a:avLst/>
            <a:gdLst>
              <a:gd name="connsiteX0" fmla="*/ 0 w 2650827"/>
              <a:gd name="connsiteY0" fmla="*/ 0 h 395566"/>
              <a:gd name="connsiteX1" fmla="*/ 2650827 w 2650827"/>
              <a:gd name="connsiteY1" fmla="*/ 0 h 395566"/>
              <a:gd name="connsiteX2" fmla="*/ 2650827 w 2650827"/>
              <a:gd name="connsiteY2" fmla="*/ 395566 h 395566"/>
              <a:gd name="connsiteX3" fmla="*/ 0 w 2650827"/>
              <a:gd name="connsiteY3" fmla="*/ 395566 h 395566"/>
              <a:gd name="connsiteX4" fmla="*/ 0 w 2650827"/>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827" h="395566">
                <a:moveTo>
                  <a:pt x="0" y="0"/>
                </a:moveTo>
                <a:lnTo>
                  <a:pt x="2650827" y="0"/>
                </a:lnTo>
                <a:lnTo>
                  <a:pt x="2650827"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輸送される比状態量は流れの方向に応じて計算式を切り替える必要があります。</a:t>
            </a:r>
            <a:endParaRPr kumimoji="1" lang="ja-JP" altLang="en-US" sz="1400" kern="1200" dirty="0"/>
          </a:p>
        </p:txBody>
      </p:sp>
      <p:sp>
        <p:nvSpPr>
          <p:cNvPr id="24" name="フリーフォーム: 図形 23">
            <a:extLst>
              <a:ext uri="{FF2B5EF4-FFF2-40B4-BE49-F238E27FC236}">
                <a16:creationId xmlns:a16="http://schemas.microsoft.com/office/drawing/2014/main" id="{426418C0-AD48-4BBF-A3C1-0EF971BC6894}"/>
              </a:ext>
            </a:extLst>
          </p:cNvPr>
          <p:cNvSpPr/>
          <p:nvPr/>
        </p:nvSpPr>
        <p:spPr>
          <a:xfrm>
            <a:off x="6732599" y="4453186"/>
            <a:ext cx="4541040" cy="689012"/>
          </a:xfrm>
          <a:custGeom>
            <a:avLst/>
            <a:gdLst>
              <a:gd name="connsiteX0" fmla="*/ 0 w 3830425"/>
              <a:gd name="connsiteY0" fmla="*/ 0 h 395566"/>
              <a:gd name="connsiteX1" fmla="*/ 3830425 w 3830425"/>
              <a:gd name="connsiteY1" fmla="*/ 0 h 395566"/>
              <a:gd name="connsiteX2" fmla="*/ 3830425 w 3830425"/>
              <a:gd name="connsiteY2" fmla="*/ 395566 h 395566"/>
              <a:gd name="connsiteX3" fmla="*/ 0 w 3830425"/>
              <a:gd name="connsiteY3" fmla="*/ 395566 h 395566"/>
              <a:gd name="connsiteX4" fmla="*/ 0 w 3830425"/>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0425" h="395566">
                <a:moveTo>
                  <a:pt x="0" y="0"/>
                </a:moveTo>
                <a:lnTo>
                  <a:pt x="3830425" y="0"/>
                </a:lnTo>
                <a:lnTo>
                  <a:pt x="3830425"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分岐・合流時の計算は一見複雑ですが保存式から考えるとシンプルなものとなります。</a:t>
            </a:r>
            <a:endParaRPr kumimoji="1" lang="ja-JP" altLang="en-US" sz="1400" kern="1200" dirty="0"/>
          </a:p>
        </p:txBody>
      </p:sp>
      <p:sp>
        <p:nvSpPr>
          <p:cNvPr id="26" name="フリーフォーム: 図形 25">
            <a:extLst>
              <a:ext uri="{FF2B5EF4-FFF2-40B4-BE49-F238E27FC236}">
                <a16:creationId xmlns:a16="http://schemas.microsoft.com/office/drawing/2014/main" id="{5DE9A577-E967-4D19-AB85-DDB0272F5D0D}"/>
              </a:ext>
            </a:extLst>
          </p:cNvPr>
          <p:cNvSpPr/>
          <p:nvPr/>
        </p:nvSpPr>
        <p:spPr>
          <a:xfrm>
            <a:off x="8279040" y="5417877"/>
            <a:ext cx="3835579" cy="689012"/>
          </a:xfrm>
          <a:custGeom>
            <a:avLst/>
            <a:gdLst>
              <a:gd name="connsiteX0" fmla="*/ 0 w 3903974"/>
              <a:gd name="connsiteY0" fmla="*/ 0 h 395566"/>
              <a:gd name="connsiteX1" fmla="*/ 3903974 w 3903974"/>
              <a:gd name="connsiteY1" fmla="*/ 0 h 395566"/>
              <a:gd name="connsiteX2" fmla="*/ 3903974 w 3903974"/>
              <a:gd name="connsiteY2" fmla="*/ 395566 h 395566"/>
              <a:gd name="connsiteX3" fmla="*/ 0 w 3903974"/>
              <a:gd name="connsiteY3" fmla="*/ 395566 h 395566"/>
              <a:gd name="connsiteX4" fmla="*/ 0 w 3903974"/>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3974" h="395566">
                <a:moveTo>
                  <a:pt x="0" y="0"/>
                </a:moveTo>
                <a:lnTo>
                  <a:pt x="3903974" y="0"/>
                </a:lnTo>
                <a:lnTo>
                  <a:pt x="3903974"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altLang="ja-JP" sz="1400" kern="1200" dirty="0"/>
              <a:t>stream</a:t>
            </a:r>
            <a:r>
              <a:rPr lang="ja-JP" altLang="en-US" sz="1400" kern="1200" dirty="0"/>
              <a:t>変数は</a:t>
            </a:r>
            <a:r>
              <a:rPr lang="en-US" altLang="ja-JP" sz="1400" kern="1200" dirty="0" err="1"/>
              <a:t>inStream</a:t>
            </a:r>
            <a:r>
              <a:rPr lang="ja-JP" altLang="en-US" sz="1400" kern="1200" dirty="0"/>
              <a:t>もしくは</a:t>
            </a:r>
            <a:r>
              <a:rPr lang="en-US" altLang="ja-JP" sz="1400" kern="1200" dirty="0" err="1"/>
              <a:t>actualStream</a:t>
            </a:r>
            <a:r>
              <a:rPr lang="ja-JP" altLang="en-US" sz="1400" kern="1200" dirty="0"/>
              <a:t>オペレータと必ずセットで使用します。</a:t>
            </a:r>
            <a:endParaRPr kumimoji="1" lang="ja-JP" altLang="en-US" sz="1400" kern="1200" dirty="0"/>
          </a:p>
          <a:p>
            <a:pPr marL="57150" lvl="1" indent="-57150" algn="l" defTabSz="444500">
              <a:lnSpc>
                <a:spcPct val="90000"/>
              </a:lnSpc>
              <a:spcBef>
                <a:spcPct val="0"/>
              </a:spcBef>
              <a:spcAft>
                <a:spcPct val="15000"/>
              </a:spcAft>
              <a:buChar char="•"/>
            </a:pPr>
            <a:r>
              <a:rPr lang="ja-JP" altLang="en-US" sz="1400" kern="1200" dirty="0"/>
              <a:t>使い方や注意点についても解説します。</a:t>
            </a:r>
            <a:endParaRPr lang="en-US" altLang="ja-JP" sz="1400" kern="1200" dirty="0"/>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2428416" y="3383268"/>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059667" y="4315137"/>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487368" y="5285106"/>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4766522" y="4352921"/>
            <a:ext cx="1894533" cy="82677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6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194223" y="5326973"/>
            <a:ext cx="2003030"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600" kern="1200" dirty="0"/>
              <a:t>実装時のルールとオペレータ</a:t>
            </a:r>
          </a:p>
        </p:txBody>
      </p:sp>
    </p:spTree>
    <p:extLst>
      <p:ext uri="{BB962C8B-B14F-4D97-AF65-F5344CB8AC3E}">
        <p14:creationId xmlns:p14="http://schemas.microsoft.com/office/powerpoint/2010/main" val="264810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0001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変数の計算式サマリー</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01234"/>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01234"/>
                <a:ext cx="1454203" cy="230010"/>
              </a:xfrm>
              <a:prstGeom prst="rect">
                <a:avLst/>
              </a:prstGeom>
              <a:blipFill>
                <a:blip r:embed="rId5"/>
                <a:stretch>
                  <a:fillRect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2975853"/>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2975853"/>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08872"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08872"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0201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1524122"/>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0420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659757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a:t>stream</a:t>
            </a:r>
            <a:r>
              <a:rPr lang="ja-JP" altLang="en-US" sz="3200" dirty="0"/>
              <a:t>変数が表す物理現象と計算式</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01234"/>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01234"/>
                <a:ext cx="1454203" cy="230010"/>
              </a:xfrm>
              <a:prstGeom prst="rect">
                <a:avLst/>
              </a:prstGeom>
              <a:blipFill>
                <a:blip r:embed="rId5"/>
                <a:stretch>
                  <a:fillRect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2975853"/>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2975853"/>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852545"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852545"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462440" y="918200"/>
            <a:ext cx="3012352" cy="745022"/>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440354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9525">
          <a:solidFill>
            <a:schemeClr val="tx1"/>
          </a:solidFill>
          <a:headEnd type="none" w="med" len="med"/>
          <a:tailEnd type="none" w="med" len="med"/>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43568</TotalTime>
  <Words>6369</Words>
  <Application>Microsoft Office PowerPoint</Application>
  <PresentationFormat>ワイド画面</PresentationFormat>
  <Paragraphs>1350</Paragraphs>
  <Slides>52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52</vt:i4>
      </vt:variant>
    </vt:vector>
  </HeadingPairs>
  <TitlesOfParts>
    <vt:vector size="61" baseType="lpstr">
      <vt:lpstr>Arial Unicode MS</vt:lpstr>
      <vt:lpstr>MS UI Gothic</vt:lpstr>
      <vt:lpstr>YuMincho Medium</vt:lpstr>
      <vt:lpstr>游ゴシック</vt:lpstr>
      <vt:lpstr>游ゴシック Light</vt:lpstr>
      <vt:lpstr>Arial</vt:lpstr>
      <vt:lpstr>Cambria Math</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1850</cp:revision>
  <dcterms:created xsi:type="dcterms:W3CDTF">2017-07-29T00:52:37Z</dcterms:created>
  <dcterms:modified xsi:type="dcterms:W3CDTF">2021-08-23T14:17:39Z</dcterms:modified>
</cp:coreProperties>
</file>