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34" r:id="rId3"/>
    <p:sldId id="257" r:id="rId4"/>
    <p:sldId id="258" r:id="rId5"/>
    <p:sldId id="287" r:id="rId6"/>
    <p:sldId id="259" r:id="rId7"/>
    <p:sldId id="260" r:id="rId8"/>
    <p:sldId id="261" r:id="rId9"/>
    <p:sldId id="288" r:id="rId10"/>
    <p:sldId id="328" r:id="rId11"/>
    <p:sldId id="262" r:id="rId12"/>
    <p:sldId id="329" r:id="rId13"/>
    <p:sldId id="330" r:id="rId14"/>
    <p:sldId id="331" r:id="rId15"/>
    <p:sldId id="332" r:id="rId16"/>
    <p:sldId id="333" r:id="rId17"/>
    <p:sldId id="263" r:id="rId18"/>
    <p:sldId id="264" r:id="rId19"/>
    <p:sldId id="385" r:id="rId20"/>
    <p:sldId id="265" r:id="rId21"/>
    <p:sldId id="266" r:id="rId22"/>
    <p:sldId id="289" r:id="rId23"/>
    <p:sldId id="290" r:id="rId24"/>
    <p:sldId id="291" r:id="rId25"/>
    <p:sldId id="292" r:id="rId26"/>
    <p:sldId id="293" r:id="rId27"/>
    <p:sldId id="294" r:id="rId28"/>
    <p:sldId id="295" r:id="rId29"/>
    <p:sldId id="296" r:id="rId30"/>
    <p:sldId id="297" r:id="rId31"/>
    <p:sldId id="298" r:id="rId32"/>
    <p:sldId id="267" r:id="rId33"/>
    <p:sldId id="268" r:id="rId34"/>
    <p:sldId id="300" r:id="rId35"/>
    <p:sldId id="301"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Lst>
  <p:sldSz cx="10083800" cy="7556500"/>
  <p:notesSz cx="10083800" cy="7556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96" d="100"/>
          <a:sy n="96" d="100"/>
        </p:scale>
        <p:origin x="183"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285" y="2342515"/>
            <a:ext cx="857123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5/23/2024</a:t>
            </a:fld>
            <a:endParaRPr lang="en-US"/>
          </a:p>
        </p:txBody>
      </p:sp>
      <p:sp>
        <p:nvSpPr>
          <p:cNvPr id="6" name="Holder 6"/>
          <p:cNvSpPr>
            <a:spLocks noGrp="1"/>
          </p:cNvSpPr>
          <p:nvPr>
            <p:ph type="sldNum" sz="quarter" idx="7"/>
          </p:nvPr>
        </p:nvSpPr>
        <p:spPr/>
        <p:txBody>
          <a:bodyPr lIns="0" tIns="0" rIns="0" bIns="0"/>
          <a:lstStyle>
            <a:lvl1pPr>
              <a:defRPr sz="1400" b="0" i="0">
                <a:solidFill>
                  <a:srgbClr val="191919"/>
                </a:solidFill>
                <a:latin typeface="Times New Roman" panose="02020603050405020304"/>
                <a:cs typeface="Times New Roman" panose="02020603050405020304"/>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91919"/>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3200" b="0" i="0">
                <a:solidFill>
                  <a:srgbClr val="191919"/>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5/23/2024</a:t>
            </a:fld>
            <a:endParaRPr lang="en-US"/>
          </a:p>
        </p:txBody>
      </p:sp>
      <p:sp>
        <p:nvSpPr>
          <p:cNvPr id="6" name="Holder 6"/>
          <p:cNvSpPr>
            <a:spLocks noGrp="1"/>
          </p:cNvSpPr>
          <p:nvPr>
            <p:ph type="sldNum" sz="quarter" idx="7"/>
          </p:nvPr>
        </p:nvSpPr>
        <p:spPr/>
        <p:txBody>
          <a:bodyPr lIns="0" tIns="0" rIns="0" bIns="0"/>
          <a:lstStyle>
            <a:lvl1pPr>
              <a:defRPr sz="1400" b="0" i="0">
                <a:solidFill>
                  <a:srgbClr val="191919"/>
                </a:solidFill>
                <a:latin typeface="Times New Roman" panose="02020603050405020304"/>
                <a:cs typeface="Times New Roman" panose="02020603050405020304"/>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68377" y="1786027"/>
            <a:ext cx="4939484" cy="530044"/>
          </a:xfrm>
          <a:prstGeom prst="rect">
            <a:avLst/>
          </a:prstGeom>
        </p:spPr>
      </p:pic>
      <p:sp>
        <p:nvSpPr>
          <p:cNvPr id="2" name="Holder 2"/>
          <p:cNvSpPr>
            <a:spLocks noGrp="1"/>
          </p:cNvSpPr>
          <p:nvPr>
            <p:ph type="title"/>
          </p:nvPr>
        </p:nvSpPr>
        <p:spPr/>
        <p:txBody>
          <a:bodyPr lIns="0" tIns="0" rIns="0" bIns="0"/>
          <a:lstStyle>
            <a:lvl1pPr>
              <a:defRPr sz="3200" b="0" i="0">
                <a:solidFill>
                  <a:srgbClr val="191919"/>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5/23/2024</a:t>
            </a:fld>
            <a:endParaRPr lang="en-US"/>
          </a:p>
        </p:txBody>
      </p:sp>
      <p:sp>
        <p:nvSpPr>
          <p:cNvPr id="7" name="Holder 7"/>
          <p:cNvSpPr>
            <a:spLocks noGrp="1"/>
          </p:cNvSpPr>
          <p:nvPr>
            <p:ph type="sldNum" sz="quarter" idx="7"/>
          </p:nvPr>
        </p:nvSpPr>
        <p:spPr/>
        <p:txBody>
          <a:bodyPr lIns="0" tIns="0" rIns="0" bIns="0"/>
          <a:lstStyle>
            <a:lvl1pPr>
              <a:defRPr sz="1400" b="0" i="0">
                <a:solidFill>
                  <a:srgbClr val="191919"/>
                </a:solidFill>
                <a:latin typeface="Times New Roman" panose="02020603050405020304"/>
                <a:cs typeface="Times New Roman" panose="02020603050405020304"/>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91919"/>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5/23/2024</a:t>
            </a:fld>
            <a:endParaRPr lang="en-US"/>
          </a:p>
        </p:txBody>
      </p:sp>
      <p:sp>
        <p:nvSpPr>
          <p:cNvPr id="5" name="Holder 5"/>
          <p:cNvSpPr>
            <a:spLocks noGrp="1"/>
          </p:cNvSpPr>
          <p:nvPr>
            <p:ph type="sldNum" sz="quarter" idx="7"/>
          </p:nvPr>
        </p:nvSpPr>
        <p:spPr/>
        <p:txBody>
          <a:bodyPr lIns="0" tIns="0" rIns="0" bIns="0"/>
          <a:lstStyle>
            <a:lvl1pPr>
              <a:defRPr sz="1400" b="0" i="0">
                <a:solidFill>
                  <a:srgbClr val="191919"/>
                </a:solidFill>
                <a:latin typeface="Times New Roman" panose="02020603050405020304"/>
                <a:cs typeface="Times New Roman" panose="02020603050405020304"/>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5/23/2024</a:t>
            </a:fld>
            <a:endParaRPr lang="en-US"/>
          </a:p>
        </p:txBody>
      </p:sp>
      <p:sp>
        <p:nvSpPr>
          <p:cNvPr id="4" name="Holder 4"/>
          <p:cNvSpPr>
            <a:spLocks noGrp="1"/>
          </p:cNvSpPr>
          <p:nvPr>
            <p:ph type="sldNum" sz="quarter" idx="7"/>
          </p:nvPr>
        </p:nvSpPr>
        <p:spPr/>
        <p:txBody>
          <a:bodyPr lIns="0" tIns="0" rIns="0" bIns="0"/>
          <a:lstStyle>
            <a:lvl1pPr>
              <a:defRPr sz="1400" b="0" i="0">
                <a:solidFill>
                  <a:srgbClr val="191919"/>
                </a:solidFill>
                <a:latin typeface="Times New Roman" panose="02020603050405020304"/>
                <a:cs typeface="Times New Roman" panose="02020603050405020304"/>
              </a:defRPr>
            </a:lvl1pPr>
          </a:lstStyle>
          <a:p>
            <a:pPr marL="38100">
              <a:lnSpc>
                <a:spcPts val="16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51890" y="618490"/>
            <a:ext cx="7780019" cy="1366520"/>
          </a:xfrm>
          <a:prstGeom prst="rect">
            <a:avLst/>
          </a:prstGeom>
        </p:spPr>
        <p:txBody>
          <a:bodyPr wrap="square" lIns="0" tIns="0" rIns="0" bIns="0">
            <a:spAutoFit/>
          </a:bodyPr>
          <a:lstStyle>
            <a:lvl1pPr>
              <a:defRPr sz="3200" b="0" i="0">
                <a:solidFill>
                  <a:srgbClr val="191919"/>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528955" y="1569719"/>
            <a:ext cx="9025889" cy="4752340"/>
          </a:xfrm>
          <a:prstGeom prst="rect">
            <a:avLst/>
          </a:prstGeom>
        </p:spPr>
        <p:txBody>
          <a:bodyPr wrap="square" lIns="0" tIns="0" rIns="0" bIns="0">
            <a:spAutoFit/>
          </a:bodyPr>
          <a:lstStyle>
            <a:lvl1pPr>
              <a:defRPr sz="3200" b="0" i="0">
                <a:solidFill>
                  <a:srgbClr val="191919"/>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5/23/2024</a:t>
            </a:fld>
            <a:endParaRPr lang="en-US"/>
          </a:p>
        </p:txBody>
      </p:sp>
      <p:sp>
        <p:nvSpPr>
          <p:cNvPr id="6" name="Holder 6"/>
          <p:cNvSpPr>
            <a:spLocks noGrp="1"/>
          </p:cNvSpPr>
          <p:nvPr>
            <p:ph type="sldNum" sz="quarter" idx="7"/>
          </p:nvPr>
        </p:nvSpPr>
        <p:spPr>
          <a:xfrm>
            <a:off x="9357359" y="6874819"/>
            <a:ext cx="267970" cy="222884"/>
          </a:xfrm>
          <a:prstGeom prst="rect">
            <a:avLst/>
          </a:prstGeom>
        </p:spPr>
        <p:txBody>
          <a:bodyPr wrap="square" lIns="0" tIns="0" rIns="0" bIns="0">
            <a:spAutoFit/>
          </a:bodyPr>
          <a:lstStyle>
            <a:lvl1pPr>
              <a:defRPr sz="1400" b="0" i="0">
                <a:solidFill>
                  <a:srgbClr val="191919"/>
                </a:solidFill>
                <a:latin typeface="Times New Roman" panose="02020603050405020304"/>
                <a:cs typeface="Times New Roman" panose="02020603050405020304"/>
              </a:defRPr>
            </a:lvl1pPr>
          </a:lstStyle>
          <a:p>
            <a:pPr marL="38100">
              <a:lnSpc>
                <a:spcPts val="16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nnhammer.sbc.su.se/Dott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ncbi.nlm.nih.gov/BLAST/"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ncbi.nlm.nih.gov/BLAST/"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00" y="1884680"/>
            <a:ext cx="8642350" cy="3934410"/>
          </a:xfrm>
          <a:prstGeom prst="rect">
            <a:avLst/>
          </a:prstGeom>
        </p:spPr>
        <p:txBody>
          <a:bodyPr vert="horz" wrap="square" lIns="0" tIns="12700" rIns="0" bIns="0" rtlCol="0">
            <a:spAutoFit/>
          </a:bodyPr>
          <a:lstStyle/>
          <a:p>
            <a:pPr marL="7620" algn="ctr">
              <a:lnSpc>
                <a:spcPts val="3710"/>
              </a:lnSpc>
              <a:spcBef>
                <a:spcPts val="100"/>
              </a:spcBef>
            </a:pPr>
            <a:r>
              <a:rPr sz="4400" dirty="0">
                <a:solidFill>
                  <a:srgbClr val="191919"/>
                </a:solidFill>
                <a:latin typeface="Arial" panose="020B0604020202020204"/>
                <a:cs typeface="Arial" panose="020B0604020202020204"/>
              </a:rPr>
              <a:t>Gene</a:t>
            </a:r>
            <a:r>
              <a:rPr sz="4400" spc="-10" dirty="0">
                <a:solidFill>
                  <a:srgbClr val="191919"/>
                </a:solidFill>
                <a:latin typeface="Arial" panose="020B0604020202020204"/>
                <a:cs typeface="Arial" panose="020B0604020202020204"/>
              </a:rPr>
              <a:t> </a:t>
            </a:r>
            <a:r>
              <a:rPr sz="4400" dirty="0">
                <a:solidFill>
                  <a:srgbClr val="191919"/>
                </a:solidFill>
                <a:latin typeface="Arial" panose="020B0604020202020204"/>
                <a:cs typeface="Arial" panose="020B0604020202020204"/>
              </a:rPr>
              <a:t>Sequence</a:t>
            </a:r>
            <a:r>
              <a:rPr sz="4400" spc="-190" dirty="0">
                <a:solidFill>
                  <a:srgbClr val="191919"/>
                </a:solidFill>
                <a:latin typeface="Arial" panose="020B0604020202020204"/>
                <a:cs typeface="Arial" panose="020B0604020202020204"/>
              </a:rPr>
              <a:t> </a:t>
            </a:r>
            <a:r>
              <a:rPr sz="4400" spc="-5" dirty="0">
                <a:solidFill>
                  <a:srgbClr val="191919"/>
                </a:solidFill>
                <a:latin typeface="Arial" panose="020B0604020202020204"/>
                <a:cs typeface="Arial" panose="020B0604020202020204"/>
              </a:rPr>
              <a:t>Analysis</a:t>
            </a:r>
            <a:endParaRPr sz="4400" dirty="0">
              <a:latin typeface="Arial" panose="020B0604020202020204"/>
              <a:cs typeface="Arial" panose="020B0604020202020204"/>
            </a:endParaRPr>
          </a:p>
          <a:p>
            <a:pPr>
              <a:lnSpc>
                <a:spcPct val="100000"/>
              </a:lnSpc>
              <a:spcBef>
                <a:spcPts val="45"/>
              </a:spcBef>
            </a:pPr>
            <a:endParaRPr sz="4400" dirty="0">
              <a:solidFill>
                <a:srgbClr val="191919"/>
              </a:solidFill>
              <a:latin typeface="Arial" panose="020B0604020202020204"/>
              <a:cs typeface="Arial" panose="020B0604020202020204"/>
            </a:endParaRPr>
          </a:p>
          <a:p>
            <a:pPr>
              <a:lnSpc>
                <a:spcPct val="100000"/>
              </a:lnSpc>
              <a:spcBef>
                <a:spcPts val="45"/>
              </a:spcBef>
            </a:pPr>
            <a:r>
              <a:rPr sz="3600" dirty="0">
                <a:solidFill>
                  <a:srgbClr val="191919"/>
                </a:solidFill>
                <a:latin typeface="Arial" panose="020B0604020202020204"/>
                <a:cs typeface="Arial" panose="020B0604020202020204"/>
              </a:rPr>
              <a:t>Lecture 1</a:t>
            </a:r>
            <a:r>
              <a:rPr lang="en-US" sz="3600" dirty="0">
                <a:solidFill>
                  <a:srgbClr val="191919"/>
                </a:solidFill>
                <a:latin typeface="Arial" panose="020B0604020202020204"/>
                <a:cs typeface="Arial" panose="020B0604020202020204"/>
              </a:rPr>
              <a:t>:</a:t>
            </a:r>
            <a:r>
              <a:rPr sz="4400" dirty="0">
                <a:solidFill>
                  <a:srgbClr val="191919"/>
                </a:solidFill>
                <a:latin typeface="Arial" panose="020B0604020202020204"/>
                <a:cs typeface="Arial" panose="020B0604020202020204"/>
              </a:rPr>
              <a:t> </a:t>
            </a:r>
            <a:r>
              <a:rPr sz="4800" b="1" dirty="0">
                <a:solidFill>
                  <a:srgbClr val="191919"/>
                </a:solidFill>
                <a:latin typeface="Arial" panose="020B0604020202020204"/>
                <a:cs typeface="Arial" panose="020B0604020202020204"/>
              </a:rPr>
              <a:t>Homology</a:t>
            </a:r>
            <a:r>
              <a:rPr sz="4800" b="1" spc="-90" dirty="0">
                <a:solidFill>
                  <a:srgbClr val="191919"/>
                </a:solidFill>
                <a:latin typeface="Arial" panose="020B0604020202020204"/>
                <a:cs typeface="Arial" panose="020B0604020202020204"/>
              </a:rPr>
              <a:t> </a:t>
            </a:r>
            <a:r>
              <a:rPr sz="4800" b="1" dirty="0">
                <a:solidFill>
                  <a:srgbClr val="191919"/>
                </a:solidFill>
                <a:latin typeface="Arial" panose="020B0604020202020204"/>
                <a:cs typeface="Arial" panose="020B0604020202020204"/>
              </a:rPr>
              <a:t>Searching</a:t>
            </a:r>
            <a:endParaRPr sz="4400" dirty="0">
              <a:latin typeface="Arial" panose="020B0604020202020204"/>
              <a:cs typeface="Arial" panose="020B0604020202020204"/>
            </a:endParaRPr>
          </a:p>
          <a:p>
            <a:pPr>
              <a:lnSpc>
                <a:spcPct val="100000"/>
              </a:lnSpc>
              <a:spcBef>
                <a:spcPts val="40"/>
              </a:spcBef>
            </a:pPr>
            <a:endParaRPr sz="2800" dirty="0">
              <a:latin typeface="Arial" panose="020B0604020202020204"/>
              <a:cs typeface="Arial" panose="020B0604020202020204"/>
            </a:endParaRPr>
          </a:p>
          <a:p>
            <a:pPr>
              <a:lnSpc>
                <a:spcPct val="100000"/>
              </a:lnSpc>
              <a:spcBef>
                <a:spcPts val="40"/>
              </a:spcBef>
            </a:pPr>
            <a:endParaRPr lang="en-GB" sz="2800" dirty="0">
              <a:latin typeface="Arial" panose="020B0604020202020204"/>
              <a:cs typeface="Arial" panose="020B0604020202020204"/>
            </a:endParaRPr>
          </a:p>
          <a:p>
            <a:pPr>
              <a:lnSpc>
                <a:spcPct val="100000"/>
              </a:lnSpc>
              <a:spcBef>
                <a:spcPts val="40"/>
              </a:spcBef>
            </a:pPr>
            <a:endParaRPr sz="2800" dirty="0">
              <a:latin typeface="Arial" panose="020B0604020202020204"/>
              <a:cs typeface="Arial" panose="020B0604020202020204"/>
            </a:endParaRPr>
          </a:p>
          <a:p>
            <a:pPr marL="3810" algn="ctr">
              <a:lnSpc>
                <a:spcPct val="100000"/>
              </a:lnSpc>
            </a:pPr>
            <a:r>
              <a:rPr lang="en-US" sz="2400" spc="-65" dirty="0">
                <a:solidFill>
                  <a:srgbClr val="191919"/>
                </a:solidFill>
                <a:latin typeface="Arial" panose="020B0604020202020204"/>
                <a:cs typeface="Arial" panose="020B0604020202020204"/>
              </a:rPr>
              <a:t>23/05/2024</a:t>
            </a:r>
          </a:p>
          <a:p>
            <a:pPr marL="3810" algn="ctr">
              <a:lnSpc>
                <a:spcPct val="100000"/>
              </a:lnSpc>
            </a:pPr>
            <a:r>
              <a:rPr lang="en-US" sz="2400" spc="-65" dirty="0">
                <a:solidFill>
                  <a:srgbClr val="191919"/>
                </a:solidFill>
                <a:latin typeface="Arial" panose="020B0604020202020204"/>
                <a:cs typeface="Arial" panose="020B0604020202020204"/>
              </a:rPr>
              <a:t>Phuc-Loi Luu, PhD</a:t>
            </a:r>
          </a:p>
        </p:txBody>
      </p:sp>
      <p:sp>
        <p:nvSpPr>
          <p:cNvPr id="3" name="Text Box 2"/>
          <p:cNvSpPr txBox="1"/>
          <p:nvPr/>
        </p:nvSpPr>
        <p:spPr>
          <a:xfrm>
            <a:off x="1336675" y="6426835"/>
            <a:ext cx="5567045" cy="368300"/>
          </a:xfrm>
          <a:prstGeom prst="rect">
            <a:avLst/>
          </a:prstGeom>
          <a:noFill/>
        </p:spPr>
        <p:txBody>
          <a:bodyPr wrap="none" rtlCol="0" anchor="t">
            <a:spAutoFit/>
          </a:bodyPr>
          <a:lstStyle/>
          <a:p>
            <a:pPr algn="l"/>
            <a:r>
              <a:rPr lang="en-US" err="1">
                <a:latin typeface="Times New Roman" panose="02020603050405020304" charset="0"/>
                <a:sym typeface="+mn-ea"/>
              </a:rPr>
              <a:t>Adapted from Dr. Morgan Langille and Dr. </a:t>
            </a:r>
            <a:r>
              <a:rPr err="1">
                <a:latin typeface="Times New Roman" panose="02020603050405020304" charset="0"/>
                <a:sym typeface="+mn-ea"/>
              </a:rPr>
              <a:t>G P S Raghava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10</a:t>
            </a:fld>
            <a:endParaRPr dirty="0"/>
          </a:p>
        </p:txBody>
      </p:sp>
      <p:sp>
        <p:nvSpPr>
          <p:cNvPr id="2" name="object 2"/>
          <p:cNvSpPr txBox="1">
            <a:spLocks noGrp="1"/>
          </p:cNvSpPr>
          <p:nvPr>
            <p:ph type="title"/>
          </p:nvPr>
        </p:nvSpPr>
        <p:spPr>
          <a:xfrm>
            <a:off x="2552700" y="401320"/>
            <a:ext cx="4965700" cy="695960"/>
          </a:xfrm>
          <a:prstGeom prst="rect">
            <a:avLst/>
          </a:prstGeom>
        </p:spPr>
        <p:txBody>
          <a:bodyPr vert="horz" wrap="square" lIns="0" tIns="12700" rIns="0" bIns="0" rtlCol="0">
            <a:spAutoFit/>
          </a:bodyPr>
          <a:lstStyle/>
          <a:p>
            <a:pPr marL="12700">
              <a:lnSpc>
                <a:spcPct val="100000"/>
              </a:lnSpc>
              <a:spcBef>
                <a:spcPts val="100"/>
              </a:spcBef>
            </a:pPr>
            <a:r>
              <a:rPr sz="4400" spc="-5" dirty="0"/>
              <a:t>Identity</a:t>
            </a:r>
            <a:r>
              <a:rPr sz="4400" spc="-30" dirty="0"/>
              <a:t> </a:t>
            </a:r>
            <a:r>
              <a:rPr sz="4400" dirty="0"/>
              <a:t>vs</a:t>
            </a:r>
            <a:r>
              <a:rPr sz="4400" spc="-20" dirty="0"/>
              <a:t> </a:t>
            </a:r>
            <a:r>
              <a:rPr sz="4400" spc="-5" dirty="0"/>
              <a:t>Similarity</a:t>
            </a:r>
            <a:endParaRPr sz="4400"/>
          </a:p>
        </p:txBody>
      </p:sp>
      <p:sp>
        <p:nvSpPr>
          <p:cNvPr id="61443" name="Subtitle 61442"/>
          <p:cNvSpPr>
            <a:spLocks noGrp="1"/>
          </p:cNvSpPr>
          <p:nvPr>
            <p:ph type="subTitle" idx="1"/>
          </p:nvPr>
        </p:nvSpPr>
        <p:spPr>
          <a:xfrm>
            <a:off x="1127760" y="1283970"/>
            <a:ext cx="7937500" cy="4812665"/>
          </a:xfrm>
        </p:spPr>
        <p:txBody>
          <a:bodyPr wrap="square"/>
          <a:lstStyle/>
          <a:p>
            <a:pPr algn="just" defTabSz="914400">
              <a:lnSpc>
                <a:spcPct val="115000"/>
              </a:lnSpc>
              <a:buSzPct val="100000"/>
            </a:pPr>
            <a:r>
              <a:rPr lang="en-US" altLang="x-none" sz="2400" b="1" kern="1200" baseline="0" dirty="0">
                <a:solidFill>
                  <a:schemeClr val="accent2"/>
                </a:solidFill>
                <a:latin typeface="Times New Roman" panose="02020603050405020304" charset="0"/>
              </a:rPr>
              <a:t>Identity</a:t>
            </a:r>
          </a:p>
          <a:p>
            <a:pPr algn="just" defTabSz="914400">
              <a:lnSpc>
                <a:spcPct val="115000"/>
              </a:lnSpc>
              <a:buSzPct val="100000"/>
            </a:pPr>
            <a:r>
              <a:rPr lang="en-US" altLang="x-none" sz="2000" kern="1200" baseline="0" dirty="0">
                <a:latin typeface="Times New Roman" panose="02020603050405020304" charset="0"/>
              </a:rPr>
              <a:t>The extent to which two (nucleotide or amino acid) sequences are </a:t>
            </a:r>
            <a:r>
              <a:rPr lang="en-US" altLang="x-none" sz="2000" b="1" kern="1200" baseline="0" dirty="0">
                <a:latin typeface="Times New Roman" panose="02020603050405020304" charset="0"/>
              </a:rPr>
              <a:t>invariant </a:t>
            </a:r>
            <a:r>
              <a:rPr lang="en-US" altLang="x-none" sz="2000" kern="1200" baseline="0" dirty="0">
                <a:latin typeface="Times New Roman" panose="02020603050405020304" charset="0"/>
              </a:rPr>
              <a:t>(identical).</a:t>
            </a:r>
          </a:p>
          <a:p>
            <a:pPr algn="just" defTabSz="914400">
              <a:lnSpc>
                <a:spcPct val="115000"/>
              </a:lnSpc>
              <a:buSzPct val="100000"/>
            </a:pPr>
            <a:endParaRPr lang="en-US" altLang="x-none" sz="2000" kern="1200" baseline="0" dirty="0">
              <a:latin typeface="Times New Roman" panose="02020603050405020304" charset="0"/>
            </a:endParaRPr>
          </a:p>
          <a:p>
            <a:pPr algn="just" defTabSz="914400">
              <a:lnSpc>
                <a:spcPct val="115000"/>
              </a:lnSpc>
              <a:buSzPct val="100000"/>
            </a:pPr>
            <a:r>
              <a:rPr lang="en-US" altLang="x-none" sz="2400" b="1" kern="1200" baseline="0" dirty="0">
                <a:solidFill>
                  <a:schemeClr val="accent2"/>
                </a:solidFill>
                <a:latin typeface="Times New Roman" panose="02020603050405020304" charset="0"/>
              </a:rPr>
              <a:t>Similarity</a:t>
            </a:r>
          </a:p>
          <a:p>
            <a:pPr algn="just" defTabSz="914400">
              <a:lnSpc>
                <a:spcPct val="115000"/>
              </a:lnSpc>
              <a:buSzPct val="100000"/>
            </a:pPr>
            <a:r>
              <a:rPr lang="en-US" altLang="x-none" sz="2000" kern="1200" baseline="0" dirty="0">
                <a:latin typeface="Times New Roman" panose="02020603050405020304" charset="0"/>
              </a:rPr>
              <a:t>The extent to which (nucleotide or amino acid) sequences are </a:t>
            </a:r>
            <a:r>
              <a:rPr lang="en-US" altLang="x-none" sz="2000" b="1" kern="1200" baseline="0" dirty="0">
                <a:latin typeface="Times New Roman" panose="02020603050405020304" charset="0"/>
              </a:rPr>
              <a:t>related</a:t>
            </a:r>
            <a:r>
              <a:rPr lang="en-US" altLang="x-none" sz="2000" kern="1200" baseline="0" dirty="0">
                <a:latin typeface="Times New Roman" panose="02020603050405020304" charset="0"/>
              </a:rPr>
              <a:t>. The extent of similarity between two sequences can be based on percent sequence identity and/or conservation. In BLAST similarity refers to a positive matrix score. This is quite flexible (see later examples of DNA polymerases) – similar across the whole sequence </a:t>
            </a:r>
            <a:r>
              <a:rPr lang="en-US" altLang="x-none" sz="2000" i="1" kern="1200" baseline="0" dirty="0">
                <a:latin typeface="Times New Roman" panose="02020603050405020304" charset="0"/>
              </a:rPr>
              <a:t>or</a:t>
            </a:r>
            <a:r>
              <a:rPr lang="en-US" altLang="x-none" sz="2000" kern="1200" baseline="0" dirty="0">
                <a:latin typeface="Times New Roman" panose="02020603050405020304" charset="0"/>
              </a:rPr>
              <a:t> similarity restricted to domains !</a:t>
            </a:r>
          </a:p>
          <a:p>
            <a:pPr algn="just" defTabSz="914400">
              <a:lnSpc>
                <a:spcPct val="115000"/>
              </a:lnSpc>
              <a:buSzPct val="100000"/>
            </a:pPr>
            <a:endParaRPr lang="en-US" altLang="x-none" sz="2000" kern="1200" baseline="0" dirty="0">
              <a:latin typeface="Times New Roman" panose="02020603050405020304" charset="0"/>
            </a:endParaRPr>
          </a:p>
          <a:p>
            <a:pPr algn="just" defTabSz="914400">
              <a:lnSpc>
                <a:spcPct val="115000"/>
              </a:lnSpc>
              <a:buSzPct val="100000"/>
            </a:pPr>
            <a:r>
              <a:rPr lang="en-US" altLang="x-none" sz="2400" b="1" kern="1200" baseline="0" dirty="0">
                <a:solidFill>
                  <a:schemeClr val="accent2"/>
                </a:solidFill>
                <a:latin typeface="Times New Roman" panose="02020603050405020304" charset="0"/>
              </a:rPr>
              <a:t>Homology</a:t>
            </a:r>
          </a:p>
          <a:p>
            <a:pPr algn="just" defTabSz="914400">
              <a:lnSpc>
                <a:spcPct val="115000"/>
              </a:lnSpc>
              <a:buSzPct val="100000"/>
            </a:pPr>
            <a:r>
              <a:rPr lang="en-US" altLang="x-none" sz="2000" kern="1200" baseline="0" dirty="0">
                <a:latin typeface="Times New Roman" panose="02020603050405020304" charset="0"/>
              </a:rPr>
              <a:t>Similarity attributed to </a:t>
            </a:r>
            <a:r>
              <a:rPr lang="en-US" altLang="x-none" sz="2000" b="1" kern="1200" baseline="0" dirty="0">
                <a:latin typeface="Times New Roman" panose="02020603050405020304" charset="0"/>
              </a:rPr>
              <a:t>descent from a common ancestor</a:t>
            </a:r>
            <a:r>
              <a:rPr lang="en-US" altLang="x-none" sz="2000" kern="1200" baseline="0" dirty="0">
                <a:latin typeface="Times New Roman" panose="0202060305040502030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1035050"/>
            <a:ext cx="7010400" cy="628377"/>
          </a:xfrm>
          <a:prstGeom prst="rect">
            <a:avLst/>
          </a:prstGeom>
        </p:spPr>
        <p:txBody>
          <a:bodyPr vert="horz" wrap="square" lIns="0" tIns="12700" rIns="0" bIns="0" rtlCol="0">
            <a:spAutoFit/>
          </a:bodyPr>
          <a:lstStyle/>
          <a:p>
            <a:pPr marL="1389380" marR="5080" indent="-1376680">
              <a:lnSpc>
                <a:spcPct val="100000"/>
              </a:lnSpc>
              <a:spcBef>
                <a:spcPts val="100"/>
              </a:spcBef>
            </a:pPr>
            <a:r>
              <a:rPr sz="4000" spc="-5" dirty="0"/>
              <a:t>Assessing</a:t>
            </a:r>
            <a:r>
              <a:rPr sz="4000" spc="-70" dirty="0"/>
              <a:t> </a:t>
            </a:r>
            <a:r>
              <a:rPr sz="4000" spc="-5" dirty="0"/>
              <a:t>Sequence</a:t>
            </a:r>
            <a:r>
              <a:rPr lang="en-GB" sz="4000" spc="-5" dirty="0"/>
              <a:t> </a:t>
            </a:r>
            <a:r>
              <a:rPr sz="4000" spc="-5" dirty="0"/>
              <a:t>Similarity</a:t>
            </a:r>
            <a:endParaRPr sz="4000" dirty="0"/>
          </a:p>
        </p:txBody>
      </p:sp>
      <p:sp>
        <p:nvSpPr>
          <p:cNvPr id="3" name="object 3"/>
          <p:cNvSpPr txBox="1"/>
          <p:nvPr/>
        </p:nvSpPr>
        <p:spPr>
          <a:xfrm>
            <a:off x="1144269" y="2242820"/>
            <a:ext cx="43688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91919"/>
                </a:solidFill>
                <a:latin typeface="Courier New" panose="02070309020205020404"/>
                <a:cs typeface="Courier New" panose="02070309020205020404"/>
              </a:rPr>
              <a:t>Rbn  Lsz</a:t>
            </a:r>
            <a:endParaRPr sz="1800">
              <a:latin typeface="Courier New" panose="02070309020205020404"/>
              <a:cs typeface="Courier New" panose="02070309020205020404"/>
            </a:endParaRPr>
          </a:p>
        </p:txBody>
      </p:sp>
      <p:sp>
        <p:nvSpPr>
          <p:cNvPr id="4" name="object 4"/>
          <p:cNvSpPr txBox="1"/>
          <p:nvPr/>
        </p:nvSpPr>
        <p:spPr>
          <a:xfrm>
            <a:off x="2058670" y="2242820"/>
            <a:ext cx="5511800" cy="1397000"/>
          </a:xfrm>
          <a:prstGeom prst="rect">
            <a:avLst/>
          </a:prstGeom>
        </p:spPr>
        <p:txBody>
          <a:bodyPr vert="horz" wrap="square" lIns="0" tIns="12700" rIns="0" bIns="0" rtlCol="0">
            <a:spAutoFit/>
          </a:bodyPr>
          <a:lstStyle/>
          <a:p>
            <a:pPr marL="12700" marR="5080" indent="3566160" algn="r">
              <a:lnSpc>
                <a:spcPct val="100000"/>
              </a:lnSpc>
              <a:spcBef>
                <a:spcPts val="100"/>
              </a:spcBef>
            </a:pPr>
            <a:r>
              <a:rPr sz="1800" spc="-5" dirty="0">
                <a:solidFill>
                  <a:srgbClr val="191919"/>
                </a:solidFill>
                <a:latin typeface="Courier New" panose="02070309020205020404"/>
                <a:cs typeface="Courier New" panose="02070309020205020404"/>
              </a:rPr>
              <a:t>KETAAAKFERQHMD  KVFGRCELAAAMKRHGLDNYRGYSLGNWVCAAKFESNFNT</a:t>
            </a:r>
            <a:endParaRPr sz="1800">
              <a:latin typeface="Courier New" panose="02070309020205020404"/>
              <a:cs typeface="Courier New" panose="02070309020205020404"/>
            </a:endParaRPr>
          </a:p>
          <a:p>
            <a:pPr>
              <a:lnSpc>
                <a:spcPct val="100000"/>
              </a:lnSpc>
              <a:spcBef>
                <a:spcPts val="5"/>
              </a:spcBef>
            </a:pPr>
            <a:endParaRPr sz="1900">
              <a:latin typeface="Courier New" panose="02070309020205020404"/>
              <a:cs typeface="Courier New" panose="02070309020205020404"/>
            </a:endParaRPr>
          </a:p>
          <a:p>
            <a:pPr marL="12700" marR="5080" algn="r">
              <a:lnSpc>
                <a:spcPct val="100000"/>
              </a:lnSpc>
              <a:tabLst>
                <a:tab pos="697865" algn="l"/>
                <a:tab pos="4949190" algn="l"/>
              </a:tabLst>
            </a:pPr>
            <a:r>
              <a:rPr sz="1800" spc="-5" dirty="0">
                <a:solidFill>
                  <a:srgbClr val="191919"/>
                </a:solidFill>
                <a:latin typeface="Courier New" panose="02070309020205020404"/>
                <a:cs typeface="Courier New" panose="02070309020205020404"/>
              </a:rPr>
              <a:t>SST	SAASSSNYCNQMMKSRNLTKDRCKPMNTFVHESLA </a:t>
            </a:r>
            <a:r>
              <a:rPr sz="1800" spc="-1070" dirty="0">
                <a:solidFill>
                  <a:srgbClr val="191919"/>
                </a:solidFill>
                <a:latin typeface="Courier New" panose="02070309020205020404"/>
                <a:cs typeface="Courier New" panose="02070309020205020404"/>
              </a:rPr>
              <a:t> </a:t>
            </a:r>
            <a:r>
              <a:rPr sz="1800" spc="-5" dirty="0">
                <a:solidFill>
                  <a:srgbClr val="191919"/>
                </a:solidFill>
                <a:latin typeface="Courier New" panose="02070309020205020404"/>
                <a:cs typeface="Courier New" panose="02070309020205020404"/>
              </a:rPr>
              <a:t>QATNRNTDGSTDYGILQINSRWWCNDGRT</a:t>
            </a:r>
            <a:r>
              <a:rPr sz="1800" dirty="0">
                <a:solidFill>
                  <a:srgbClr val="191919"/>
                </a:solidFill>
                <a:latin typeface="Courier New" panose="02070309020205020404"/>
                <a:cs typeface="Courier New" panose="02070309020205020404"/>
              </a:rPr>
              <a:t>P	</a:t>
            </a:r>
            <a:r>
              <a:rPr sz="1800" spc="-5" dirty="0">
                <a:solidFill>
                  <a:srgbClr val="191919"/>
                </a:solidFill>
                <a:latin typeface="Courier New" panose="02070309020205020404"/>
                <a:cs typeface="Courier New" panose="02070309020205020404"/>
              </a:rPr>
              <a:t>GSRN</a:t>
            </a:r>
            <a:endParaRPr sz="1800">
              <a:latin typeface="Courier New" panose="02070309020205020404"/>
              <a:cs typeface="Courier New" panose="02070309020205020404"/>
            </a:endParaRPr>
          </a:p>
        </p:txBody>
      </p:sp>
      <p:sp>
        <p:nvSpPr>
          <p:cNvPr id="5" name="object 5"/>
          <p:cNvSpPr txBox="1"/>
          <p:nvPr/>
        </p:nvSpPr>
        <p:spPr>
          <a:xfrm>
            <a:off x="1144269" y="3065779"/>
            <a:ext cx="43688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91919"/>
                </a:solidFill>
                <a:latin typeface="Courier New" panose="02070309020205020404"/>
                <a:cs typeface="Courier New" panose="02070309020205020404"/>
              </a:rPr>
              <a:t>Rbn  Lsz</a:t>
            </a:r>
            <a:endParaRPr sz="1800">
              <a:latin typeface="Courier New" panose="02070309020205020404"/>
              <a:cs typeface="Courier New" panose="02070309020205020404"/>
            </a:endParaRPr>
          </a:p>
        </p:txBody>
      </p:sp>
      <p:sp>
        <p:nvSpPr>
          <p:cNvPr id="6" name="object 6"/>
          <p:cNvSpPr txBox="1"/>
          <p:nvPr/>
        </p:nvSpPr>
        <p:spPr>
          <a:xfrm>
            <a:off x="1144269" y="3888740"/>
            <a:ext cx="43688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91919"/>
                </a:solidFill>
                <a:latin typeface="Courier New" panose="02070309020205020404"/>
                <a:cs typeface="Courier New" panose="02070309020205020404"/>
              </a:rPr>
              <a:t>Rbn  Lsz</a:t>
            </a:r>
            <a:endParaRPr sz="1800">
              <a:latin typeface="Courier New" panose="02070309020205020404"/>
              <a:cs typeface="Courier New" panose="02070309020205020404"/>
            </a:endParaRPr>
          </a:p>
        </p:txBody>
      </p:sp>
      <p:sp>
        <p:nvSpPr>
          <p:cNvPr id="7" name="object 7"/>
          <p:cNvSpPr txBox="1"/>
          <p:nvPr/>
        </p:nvSpPr>
        <p:spPr>
          <a:xfrm>
            <a:off x="1144269" y="4711700"/>
            <a:ext cx="43688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91919"/>
                </a:solidFill>
                <a:latin typeface="Courier New" panose="02070309020205020404"/>
                <a:cs typeface="Courier New" panose="02070309020205020404"/>
              </a:rPr>
              <a:t>Rbn  Lsz</a:t>
            </a:r>
            <a:endParaRPr sz="1800">
              <a:latin typeface="Courier New" panose="02070309020205020404"/>
              <a:cs typeface="Courier New" panose="02070309020205020404"/>
            </a:endParaRPr>
          </a:p>
        </p:txBody>
      </p:sp>
      <p:sp>
        <p:nvSpPr>
          <p:cNvPr id="8" name="object 8"/>
          <p:cNvSpPr/>
          <p:nvPr/>
        </p:nvSpPr>
        <p:spPr>
          <a:xfrm>
            <a:off x="6187440" y="2274570"/>
            <a:ext cx="685800" cy="533400"/>
          </a:xfrm>
          <a:custGeom>
            <a:avLst/>
            <a:gdLst/>
            <a:ahLst/>
            <a:cxnLst/>
            <a:rect l="l" t="t" r="r" b="b"/>
            <a:pathLst>
              <a:path w="685800" h="533400">
                <a:moveTo>
                  <a:pt x="342900" y="533400"/>
                </a:moveTo>
                <a:lnTo>
                  <a:pt x="0" y="533400"/>
                </a:lnTo>
                <a:lnTo>
                  <a:pt x="0" y="0"/>
                </a:lnTo>
                <a:lnTo>
                  <a:pt x="685800" y="0"/>
                </a:lnTo>
                <a:lnTo>
                  <a:pt x="685800" y="533400"/>
                </a:lnTo>
                <a:lnTo>
                  <a:pt x="342900" y="533400"/>
                </a:lnTo>
                <a:close/>
              </a:path>
            </a:pathLst>
          </a:custGeom>
          <a:ln w="38097">
            <a:solidFill>
              <a:srgbClr val="000000"/>
            </a:solidFill>
          </a:ln>
        </p:spPr>
        <p:txBody>
          <a:bodyPr wrap="square" lIns="0" tIns="0" rIns="0" bIns="0" rtlCol="0"/>
          <a:lstStyle/>
          <a:p>
            <a:endParaRPr/>
          </a:p>
        </p:txBody>
      </p:sp>
      <p:sp>
        <p:nvSpPr>
          <p:cNvPr id="9" name="object 9"/>
          <p:cNvSpPr/>
          <p:nvPr/>
        </p:nvSpPr>
        <p:spPr>
          <a:xfrm>
            <a:off x="2377439" y="3112770"/>
            <a:ext cx="152400" cy="533400"/>
          </a:xfrm>
          <a:custGeom>
            <a:avLst/>
            <a:gdLst/>
            <a:ahLst/>
            <a:cxnLst/>
            <a:rect l="l" t="t" r="r" b="b"/>
            <a:pathLst>
              <a:path w="152400" h="533400">
                <a:moveTo>
                  <a:pt x="76200" y="533400"/>
                </a:moveTo>
                <a:lnTo>
                  <a:pt x="0" y="533400"/>
                </a:lnTo>
                <a:lnTo>
                  <a:pt x="0" y="0"/>
                </a:lnTo>
                <a:lnTo>
                  <a:pt x="152400" y="0"/>
                </a:lnTo>
                <a:lnTo>
                  <a:pt x="152400" y="533400"/>
                </a:lnTo>
                <a:lnTo>
                  <a:pt x="76200" y="533400"/>
                </a:lnTo>
                <a:close/>
              </a:path>
            </a:pathLst>
          </a:custGeom>
          <a:ln w="28393">
            <a:solidFill>
              <a:srgbClr val="000000"/>
            </a:solidFill>
          </a:ln>
        </p:spPr>
        <p:txBody>
          <a:bodyPr wrap="square" lIns="0" tIns="0" rIns="0" bIns="0" rtlCol="0"/>
          <a:lstStyle/>
          <a:p>
            <a:endParaRPr/>
          </a:p>
        </p:txBody>
      </p:sp>
      <p:sp>
        <p:nvSpPr>
          <p:cNvPr id="10" name="object 10"/>
          <p:cNvSpPr/>
          <p:nvPr/>
        </p:nvSpPr>
        <p:spPr>
          <a:xfrm>
            <a:off x="3291840" y="3112770"/>
            <a:ext cx="152400" cy="533400"/>
          </a:xfrm>
          <a:custGeom>
            <a:avLst/>
            <a:gdLst/>
            <a:ahLst/>
            <a:cxnLst/>
            <a:rect l="l" t="t" r="r" b="b"/>
            <a:pathLst>
              <a:path w="152400" h="533400">
                <a:moveTo>
                  <a:pt x="76200" y="533400"/>
                </a:moveTo>
                <a:lnTo>
                  <a:pt x="0" y="533400"/>
                </a:lnTo>
                <a:lnTo>
                  <a:pt x="0" y="0"/>
                </a:lnTo>
                <a:lnTo>
                  <a:pt x="152400" y="0"/>
                </a:lnTo>
                <a:lnTo>
                  <a:pt x="152400" y="533400"/>
                </a:lnTo>
                <a:lnTo>
                  <a:pt x="76200" y="533400"/>
                </a:lnTo>
                <a:close/>
              </a:path>
            </a:pathLst>
          </a:custGeom>
          <a:ln w="28393">
            <a:solidFill>
              <a:srgbClr val="000000"/>
            </a:solidFill>
          </a:ln>
        </p:spPr>
        <p:txBody>
          <a:bodyPr wrap="square" lIns="0" tIns="0" rIns="0" bIns="0" rtlCol="0"/>
          <a:lstStyle/>
          <a:p>
            <a:endParaRPr/>
          </a:p>
        </p:txBody>
      </p:sp>
      <p:sp>
        <p:nvSpPr>
          <p:cNvPr id="11" name="object 11"/>
          <p:cNvSpPr/>
          <p:nvPr/>
        </p:nvSpPr>
        <p:spPr>
          <a:xfrm>
            <a:off x="3749040" y="3112770"/>
            <a:ext cx="152400" cy="533400"/>
          </a:xfrm>
          <a:custGeom>
            <a:avLst/>
            <a:gdLst/>
            <a:ahLst/>
            <a:cxnLst/>
            <a:rect l="l" t="t" r="r" b="b"/>
            <a:pathLst>
              <a:path w="152400" h="533400">
                <a:moveTo>
                  <a:pt x="76200" y="533400"/>
                </a:moveTo>
                <a:lnTo>
                  <a:pt x="0" y="533400"/>
                </a:lnTo>
                <a:lnTo>
                  <a:pt x="0" y="0"/>
                </a:lnTo>
                <a:lnTo>
                  <a:pt x="152400" y="0"/>
                </a:lnTo>
                <a:lnTo>
                  <a:pt x="152400" y="533400"/>
                </a:lnTo>
                <a:lnTo>
                  <a:pt x="76200" y="533400"/>
                </a:lnTo>
                <a:close/>
              </a:path>
            </a:pathLst>
          </a:custGeom>
          <a:ln w="28393">
            <a:solidFill>
              <a:srgbClr val="000000"/>
            </a:solidFill>
          </a:ln>
        </p:spPr>
        <p:txBody>
          <a:bodyPr wrap="square" lIns="0" tIns="0" rIns="0" bIns="0" rtlCol="0"/>
          <a:lstStyle/>
          <a:p>
            <a:endParaRPr/>
          </a:p>
        </p:txBody>
      </p:sp>
      <p:sp>
        <p:nvSpPr>
          <p:cNvPr id="12" name="object 12"/>
          <p:cNvSpPr/>
          <p:nvPr/>
        </p:nvSpPr>
        <p:spPr>
          <a:xfrm>
            <a:off x="4663440" y="3112770"/>
            <a:ext cx="304800" cy="533400"/>
          </a:xfrm>
          <a:custGeom>
            <a:avLst/>
            <a:gdLst/>
            <a:ahLst/>
            <a:cxnLst/>
            <a:rect l="l" t="t" r="r" b="b"/>
            <a:pathLst>
              <a:path w="304800" h="533400">
                <a:moveTo>
                  <a:pt x="152400" y="533400"/>
                </a:moveTo>
                <a:lnTo>
                  <a:pt x="0" y="533400"/>
                </a:lnTo>
                <a:lnTo>
                  <a:pt x="0" y="0"/>
                </a:lnTo>
                <a:lnTo>
                  <a:pt x="304800" y="0"/>
                </a:lnTo>
                <a:lnTo>
                  <a:pt x="304800" y="533400"/>
                </a:lnTo>
                <a:lnTo>
                  <a:pt x="152400" y="533400"/>
                </a:lnTo>
                <a:close/>
              </a:path>
            </a:pathLst>
          </a:custGeom>
          <a:ln w="28393">
            <a:solidFill>
              <a:srgbClr val="000000"/>
            </a:solidFill>
          </a:ln>
        </p:spPr>
        <p:txBody>
          <a:bodyPr wrap="square" lIns="0" tIns="0" rIns="0" bIns="0" rtlCol="0"/>
          <a:lstStyle/>
          <a:p>
            <a:endParaRPr/>
          </a:p>
        </p:txBody>
      </p:sp>
      <p:sp>
        <p:nvSpPr>
          <p:cNvPr id="13" name="object 13"/>
          <p:cNvSpPr/>
          <p:nvPr/>
        </p:nvSpPr>
        <p:spPr>
          <a:xfrm>
            <a:off x="5501640" y="3112770"/>
            <a:ext cx="152400" cy="533400"/>
          </a:xfrm>
          <a:custGeom>
            <a:avLst/>
            <a:gdLst/>
            <a:ahLst/>
            <a:cxnLst/>
            <a:rect l="l" t="t" r="r" b="b"/>
            <a:pathLst>
              <a:path w="152400" h="533400">
                <a:moveTo>
                  <a:pt x="76200" y="533400"/>
                </a:moveTo>
                <a:lnTo>
                  <a:pt x="0" y="533400"/>
                </a:lnTo>
                <a:lnTo>
                  <a:pt x="0" y="0"/>
                </a:lnTo>
                <a:lnTo>
                  <a:pt x="152400" y="0"/>
                </a:lnTo>
                <a:lnTo>
                  <a:pt x="152400" y="533400"/>
                </a:lnTo>
                <a:lnTo>
                  <a:pt x="76200" y="533400"/>
                </a:lnTo>
                <a:close/>
              </a:path>
            </a:pathLst>
          </a:custGeom>
          <a:ln w="28393">
            <a:solidFill>
              <a:srgbClr val="000000"/>
            </a:solidFill>
          </a:ln>
        </p:spPr>
        <p:txBody>
          <a:bodyPr wrap="square" lIns="0" tIns="0" rIns="0" bIns="0" rtlCol="0"/>
          <a:lstStyle/>
          <a:p>
            <a:endParaRPr/>
          </a:p>
        </p:txBody>
      </p:sp>
      <p:sp>
        <p:nvSpPr>
          <p:cNvPr id="14" name="object 14"/>
          <p:cNvSpPr/>
          <p:nvPr/>
        </p:nvSpPr>
        <p:spPr>
          <a:xfrm>
            <a:off x="6035040" y="3112770"/>
            <a:ext cx="152400" cy="533400"/>
          </a:xfrm>
          <a:custGeom>
            <a:avLst/>
            <a:gdLst/>
            <a:ahLst/>
            <a:cxnLst/>
            <a:rect l="l" t="t" r="r" b="b"/>
            <a:pathLst>
              <a:path w="152400" h="533400">
                <a:moveTo>
                  <a:pt x="76200" y="533400"/>
                </a:moveTo>
                <a:lnTo>
                  <a:pt x="0" y="533400"/>
                </a:lnTo>
                <a:lnTo>
                  <a:pt x="0" y="0"/>
                </a:lnTo>
                <a:lnTo>
                  <a:pt x="152400" y="0"/>
                </a:lnTo>
                <a:lnTo>
                  <a:pt x="152400" y="533400"/>
                </a:lnTo>
                <a:lnTo>
                  <a:pt x="76200" y="533400"/>
                </a:lnTo>
                <a:close/>
              </a:path>
            </a:pathLst>
          </a:custGeom>
          <a:ln w="28393">
            <a:solidFill>
              <a:srgbClr val="000000"/>
            </a:solidFill>
          </a:ln>
        </p:spPr>
        <p:txBody>
          <a:bodyPr wrap="square" lIns="0" tIns="0" rIns="0" bIns="0" rtlCol="0"/>
          <a:lstStyle/>
          <a:p>
            <a:endParaRPr/>
          </a:p>
        </p:txBody>
      </p:sp>
      <p:sp>
        <p:nvSpPr>
          <p:cNvPr id="15" name="object 15"/>
          <p:cNvSpPr/>
          <p:nvPr/>
        </p:nvSpPr>
        <p:spPr>
          <a:xfrm>
            <a:off x="7160260" y="3112770"/>
            <a:ext cx="152400" cy="533400"/>
          </a:xfrm>
          <a:custGeom>
            <a:avLst/>
            <a:gdLst/>
            <a:ahLst/>
            <a:cxnLst/>
            <a:rect l="l" t="t" r="r" b="b"/>
            <a:pathLst>
              <a:path w="152400" h="533400">
                <a:moveTo>
                  <a:pt x="76200" y="533400"/>
                </a:moveTo>
                <a:lnTo>
                  <a:pt x="0" y="533400"/>
                </a:lnTo>
                <a:lnTo>
                  <a:pt x="0" y="0"/>
                </a:lnTo>
                <a:lnTo>
                  <a:pt x="152400" y="0"/>
                </a:lnTo>
                <a:lnTo>
                  <a:pt x="152400" y="533400"/>
                </a:lnTo>
                <a:lnTo>
                  <a:pt x="76200" y="533400"/>
                </a:lnTo>
                <a:close/>
              </a:path>
            </a:pathLst>
          </a:custGeom>
          <a:ln w="28393">
            <a:solidFill>
              <a:srgbClr val="000000"/>
            </a:solidFill>
          </a:ln>
        </p:spPr>
        <p:txBody>
          <a:bodyPr wrap="square" lIns="0" tIns="0" rIns="0" bIns="0" rtlCol="0"/>
          <a:lstStyle/>
          <a:p>
            <a:endParaRPr/>
          </a:p>
        </p:txBody>
      </p:sp>
      <p:sp>
        <p:nvSpPr>
          <p:cNvPr id="16" name="object 16"/>
          <p:cNvSpPr/>
          <p:nvPr/>
        </p:nvSpPr>
        <p:spPr>
          <a:xfrm>
            <a:off x="4511040" y="3950970"/>
            <a:ext cx="304800" cy="533400"/>
          </a:xfrm>
          <a:custGeom>
            <a:avLst/>
            <a:gdLst/>
            <a:ahLst/>
            <a:cxnLst/>
            <a:rect l="l" t="t" r="r" b="b"/>
            <a:pathLst>
              <a:path w="304800" h="533400">
                <a:moveTo>
                  <a:pt x="152400" y="533399"/>
                </a:moveTo>
                <a:lnTo>
                  <a:pt x="0" y="533399"/>
                </a:lnTo>
                <a:lnTo>
                  <a:pt x="0" y="0"/>
                </a:lnTo>
                <a:lnTo>
                  <a:pt x="304800" y="0"/>
                </a:lnTo>
                <a:lnTo>
                  <a:pt x="304800" y="533399"/>
                </a:lnTo>
                <a:lnTo>
                  <a:pt x="152400" y="533399"/>
                </a:lnTo>
                <a:close/>
              </a:path>
            </a:pathLst>
          </a:custGeom>
          <a:ln w="28393">
            <a:solidFill>
              <a:srgbClr val="000000"/>
            </a:solidFill>
          </a:ln>
        </p:spPr>
        <p:txBody>
          <a:bodyPr wrap="square" lIns="0" tIns="0" rIns="0" bIns="0" rtlCol="0"/>
          <a:lstStyle/>
          <a:p>
            <a:endParaRPr/>
          </a:p>
        </p:txBody>
      </p:sp>
      <p:sp>
        <p:nvSpPr>
          <p:cNvPr id="17" name="object 17"/>
          <p:cNvSpPr/>
          <p:nvPr/>
        </p:nvSpPr>
        <p:spPr>
          <a:xfrm>
            <a:off x="5730240" y="3950970"/>
            <a:ext cx="152400" cy="533400"/>
          </a:xfrm>
          <a:custGeom>
            <a:avLst/>
            <a:gdLst/>
            <a:ahLst/>
            <a:cxnLst/>
            <a:rect l="l" t="t" r="r" b="b"/>
            <a:pathLst>
              <a:path w="152400" h="533400">
                <a:moveTo>
                  <a:pt x="76200" y="533399"/>
                </a:moveTo>
                <a:lnTo>
                  <a:pt x="0" y="533399"/>
                </a:lnTo>
                <a:lnTo>
                  <a:pt x="0" y="0"/>
                </a:lnTo>
                <a:lnTo>
                  <a:pt x="152400" y="0"/>
                </a:lnTo>
                <a:lnTo>
                  <a:pt x="152400" y="533399"/>
                </a:lnTo>
                <a:lnTo>
                  <a:pt x="76200" y="533399"/>
                </a:lnTo>
                <a:close/>
              </a:path>
            </a:pathLst>
          </a:custGeom>
          <a:ln w="28393">
            <a:solidFill>
              <a:srgbClr val="000000"/>
            </a:solidFill>
          </a:ln>
        </p:spPr>
        <p:txBody>
          <a:bodyPr wrap="square" lIns="0" tIns="0" rIns="0" bIns="0" rtlCol="0"/>
          <a:lstStyle/>
          <a:p>
            <a:endParaRPr/>
          </a:p>
        </p:txBody>
      </p:sp>
      <p:sp>
        <p:nvSpPr>
          <p:cNvPr id="18" name="object 18"/>
          <p:cNvSpPr/>
          <p:nvPr/>
        </p:nvSpPr>
        <p:spPr>
          <a:xfrm>
            <a:off x="6187440" y="3950970"/>
            <a:ext cx="152400" cy="533400"/>
          </a:xfrm>
          <a:custGeom>
            <a:avLst/>
            <a:gdLst/>
            <a:ahLst/>
            <a:cxnLst/>
            <a:rect l="l" t="t" r="r" b="b"/>
            <a:pathLst>
              <a:path w="152400" h="533400">
                <a:moveTo>
                  <a:pt x="76200" y="533399"/>
                </a:moveTo>
                <a:lnTo>
                  <a:pt x="0" y="533399"/>
                </a:lnTo>
                <a:lnTo>
                  <a:pt x="0" y="0"/>
                </a:lnTo>
                <a:lnTo>
                  <a:pt x="152400" y="0"/>
                </a:lnTo>
                <a:lnTo>
                  <a:pt x="152400" y="533399"/>
                </a:lnTo>
                <a:lnTo>
                  <a:pt x="76200" y="533399"/>
                </a:lnTo>
                <a:close/>
              </a:path>
            </a:pathLst>
          </a:custGeom>
          <a:ln w="28393">
            <a:solidFill>
              <a:srgbClr val="000000"/>
            </a:solidFill>
          </a:ln>
        </p:spPr>
        <p:txBody>
          <a:bodyPr wrap="square" lIns="0" tIns="0" rIns="0" bIns="0" rtlCol="0"/>
          <a:lstStyle/>
          <a:p>
            <a:endParaRPr/>
          </a:p>
        </p:txBody>
      </p:sp>
      <p:sp>
        <p:nvSpPr>
          <p:cNvPr id="19" name="object 19"/>
          <p:cNvSpPr/>
          <p:nvPr/>
        </p:nvSpPr>
        <p:spPr>
          <a:xfrm>
            <a:off x="3139439" y="4789170"/>
            <a:ext cx="304800" cy="533400"/>
          </a:xfrm>
          <a:custGeom>
            <a:avLst/>
            <a:gdLst/>
            <a:ahLst/>
            <a:cxnLst/>
            <a:rect l="l" t="t" r="r" b="b"/>
            <a:pathLst>
              <a:path w="304800" h="533400">
                <a:moveTo>
                  <a:pt x="152400" y="533399"/>
                </a:moveTo>
                <a:lnTo>
                  <a:pt x="0" y="533399"/>
                </a:lnTo>
                <a:lnTo>
                  <a:pt x="0" y="0"/>
                </a:lnTo>
                <a:lnTo>
                  <a:pt x="304800" y="0"/>
                </a:lnTo>
                <a:lnTo>
                  <a:pt x="304800" y="533399"/>
                </a:lnTo>
                <a:lnTo>
                  <a:pt x="152400" y="533399"/>
                </a:lnTo>
                <a:close/>
              </a:path>
            </a:pathLst>
          </a:custGeom>
          <a:ln w="28393">
            <a:solidFill>
              <a:srgbClr val="000000"/>
            </a:solidFill>
          </a:ln>
        </p:spPr>
        <p:txBody>
          <a:bodyPr wrap="square" lIns="0" tIns="0" rIns="0" bIns="0" rtlCol="0"/>
          <a:lstStyle/>
          <a:p>
            <a:endParaRPr/>
          </a:p>
        </p:txBody>
      </p:sp>
      <p:sp>
        <p:nvSpPr>
          <p:cNvPr id="20" name="object 20"/>
          <p:cNvSpPr/>
          <p:nvPr/>
        </p:nvSpPr>
        <p:spPr>
          <a:xfrm>
            <a:off x="3977640" y="4789170"/>
            <a:ext cx="152400" cy="533400"/>
          </a:xfrm>
          <a:custGeom>
            <a:avLst/>
            <a:gdLst/>
            <a:ahLst/>
            <a:cxnLst/>
            <a:rect l="l" t="t" r="r" b="b"/>
            <a:pathLst>
              <a:path w="152400" h="533400">
                <a:moveTo>
                  <a:pt x="76200" y="533399"/>
                </a:moveTo>
                <a:lnTo>
                  <a:pt x="0" y="533399"/>
                </a:lnTo>
                <a:lnTo>
                  <a:pt x="0" y="0"/>
                </a:lnTo>
                <a:lnTo>
                  <a:pt x="152400" y="0"/>
                </a:lnTo>
                <a:lnTo>
                  <a:pt x="152400" y="533399"/>
                </a:lnTo>
                <a:lnTo>
                  <a:pt x="76200" y="533399"/>
                </a:lnTo>
                <a:close/>
              </a:path>
            </a:pathLst>
          </a:custGeom>
          <a:ln w="28393">
            <a:solidFill>
              <a:srgbClr val="000000"/>
            </a:solidFill>
          </a:ln>
        </p:spPr>
        <p:txBody>
          <a:bodyPr wrap="square" lIns="0" tIns="0" rIns="0" bIns="0" rtlCol="0"/>
          <a:lstStyle/>
          <a:p>
            <a:endParaRPr/>
          </a:p>
        </p:txBody>
      </p:sp>
      <p:sp>
        <p:nvSpPr>
          <p:cNvPr id="21" name="object 21"/>
          <p:cNvSpPr/>
          <p:nvPr/>
        </p:nvSpPr>
        <p:spPr>
          <a:xfrm>
            <a:off x="4358640" y="4789170"/>
            <a:ext cx="152400" cy="533400"/>
          </a:xfrm>
          <a:custGeom>
            <a:avLst/>
            <a:gdLst/>
            <a:ahLst/>
            <a:cxnLst/>
            <a:rect l="l" t="t" r="r" b="b"/>
            <a:pathLst>
              <a:path w="152400" h="533400">
                <a:moveTo>
                  <a:pt x="76200" y="533399"/>
                </a:moveTo>
                <a:lnTo>
                  <a:pt x="0" y="533399"/>
                </a:lnTo>
                <a:lnTo>
                  <a:pt x="0" y="0"/>
                </a:lnTo>
                <a:lnTo>
                  <a:pt x="152400" y="0"/>
                </a:lnTo>
                <a:lnTo>
                  <a:pt x="152400" y="533399"/>
                </a:lnTo>
                <a:lnTo>
                  <a:pt x="76200" y="533399"/>
                </a:lnTo>
                <a:close/>
              </a:path>
            </a:pathLst>
          </a:custGeom>
          <a:ln w="28393">
            <a:solidFill>
              <a:srgbClr val="000000"/>
            </a:solidFill>
          </a:ln>
        </p:spPr>
        <p:txBody>
          <a:bodyPr wrap="square" lIns="0" tIns="0" rIns="0" bIns="0" rtlCol="0"/>
          <a:lstStyle/>
          <a:p>
            <a:endParaRPr/>
          </a:p>
        </p:txBody>
      </p:sp>
      <p:sp>
        <p:nvSpPr>
          <p:cNvPr id="22" name="object 22"/>
          <p:cNvSpPr/>
          <p:nvPr/>
        </p:nvSpPr>
        <p:spPr>
          <a:xfrm>
            <a:off x="2758439" y="3950970"/>
            <a:ext cx="304800" cy="533400"/>
          </a:xfrm>
          <a:custGeom>
            <a:avLst/>
            <a:gdLst/>
            <a:ahLst/>
            <a:cxnLst/>
            <a:rect l="l" t="t" r="r" b="b"/>
            <a:pathLst>
              <a:path w="304800" h="533400">
                <a:moveTo>
                  <a:pt x="152400" y="533399"/>
                </a:moveTo>
                <a:lnTo>
                  <a:pt x="0" y="533399"/>
                </a:lnTo>
                <a:lnTo>
                  <a:pt x="0" y="0"/>
                </a:lnTo>
                <a:lnTo>
                  <a:pt x="304800" y="0"/>
                </a:lnTo>
                <a:lnTo>
                  <a:pt x="304800" y="533399"/>
                </a:lnTo>
                <a:lnTo>
                  <a:pt x="152400" y="533399"/>
                </a:lnTo>
                <a:close/>
              </a:path>
            </a:pathLst>
          </a:custGeom>
          <a:ln w="28393">
            <a:solidFill>
              <a:srgbClr val="000000"/>
            </a:solidFill>
          </a:ln>
        </p:spPr>
        <p:txBody>
          <a:bodyPr wrap="square" lIns="0" tIns="0" rIns="0" bIns="0" rtlCol="0"/>
          <a:lstStyle/>
          <a:p>
            <a:endParaRPr/>
          </a:p>
        </p:txBody>
      </p:sp>
      <p:sp>
        <p:nvSpPr>
          <p:cNvPr id="23" name="object 23"/>
          <p:cNvSpPr txBox="1"/>
          <p:nvPr/>
        </p:nvSpPr>
        <p:spPr>
          <a:xfrm>
            <a:off x="1992629" y="3888740"/>
            <a:ext cx="5622290" cy="2145030"/>
          </a:xfrm>
          <a:prstGeom prst="rect">
            <a:avLst/>
          </a:prstGeom>
        </p:spPr>
        <p:txBody>
          <a:bodyPr vert="horz" wrap="square" lIns="0" tIns="12700" rIns="0" bIns="0" rtlCol="0">
            <a:spAutoFit/>
          </a:bodyPr>
          <a:lstStyle/>
          <a:p>
            <a:pPr marL="78105" marR="48895">
              <a:lnSpc>
                <a:spcPct val="100000"/>
              </a:lnSpc>
              <a:spcBef>
                <a:spcPts val="100"/>
              </a:spcBef>
              <a:tabLst>
                <a:tab pos="3095625" algn="l"/>
              </a:tabLst>
            </a:pPr>
            <a:r>
              <a:rPr sz="1800" spc="-5" dirty="0">
                <a:solidFill>
                  <a:srgbClr val="191919"/>
                </a:solidFill>
                <a:latin typeface="Courier New" panose="02070309020205020404"/>
                <a:cs typeface="Courier New" panose="02070309020205020404"/>
              </a:rPr>
              <a:t>DVQAVCSQKNVACKNGQTNCYQSYSTMSITDCRETGSSKY </a:t>
            </a:r>
            <a:r>
              <a:rPr sz="1800" spc="-1070" dirty="0">
                <a:solidFill>
                  <a:srgbClr val="191919"/>
                </a:solidFill>
                <a:latin typeface="Courier New" panose="02070309020205020404"/>
                <a:cs typeface="Courier New" panose="02070309020205020404"/>
              </a:rPr>
              <a:t> </a:t>
            </a:r>
            <a:r>
              <a:rPr sz="1800" spc="-5" dirty="0">
                <a:solidFill>
                  <a:srgbClr val="191919"/>
                </a:solidFill>
                <a:latin typeface="Courier New" panose="02070309020205020404"/>
                <a:cs typeface="Courier New" panose="02070309020205020404"/>
              </a:rPr>
              <a:t>LCNIPCSALLSSDITASVN</a:t>
            </a:r>
            <a:r>
              <a:rPr sz="1800" dirty="0">
                <a:solidFill>
                  <a:srgbClr val="191919"/>
                </a:solidFill>
                <a:latin typeface="Courier New" panose="02070309020205020404"/>
                <a:cs typeface="Courier New" panose="02070309020205020404"/>
              </a:rPr>
              <a:t>C	</a:t>
            </a:r>
            <a:r>
              <a:rPr sz="1800" spc="-5" dirty="0">
                <a:solidFill>
                  <a:srgbClr val="191919"/>
                </a:solidFill>
                <a:latin typeface="Courier New" panose="02070309020205020404"/>
                <a:cs typeface="Courier New" panose="02070309020205020404"/>
              </a:rPr>
              <a:t>AKKIVSDGDGMNAWVAWR</a:t>
            </a:r>
            <a:endParaRPr sz="1800" dirty="0">
              <a:latin typeface="Courier New" panose="02070309020205020404"/>
              <a:cs typeface="Courier New" panose="02070309020205020404"/>
            </a:endParaRPr>
          </a:p>
          <a:p>
            <a:pPr>
              <a:lnSpc>
                <a:spcPct val="100000"/>
              </a:lnSpc>
              <a:spcBef>
                <a:spcPts val="5"/>
              </a:spcBef>
            </a:pPr>
            <a:endParaRPr sz="1900" dirty="0">
              <a:latin typeface="Courier New" panose="02070309020205020404"/>
              <a:cs typeface="Courier New" panose="02070309020205020404"/>
            </a:endParaRPr>
          </a:p>
          <a:p>
            <a:pPr marL="78105" marR="1283335">
              <a:lnSpc>
                <a:spcPct val="100000"/>
              </a:lnSpc>
              <a:tabLst>
                <a:tab pos="1861185" algn="l"/>
              </a:tabLst>
            </a:pPr>
            <a:r>
              <a:rPr sz="1800" spc="-5" dirty="0">
                <a:solidFill>
                  <a:srgbClr val="191919"/>
                </a:solidFill>
                <a:latin typeface="Courier New" panose="02070309020205020404"/>
                <a:cs typeface="Courier New" panose="02070309020205020404"/>
              </a:rPr>
              <a:t>PNACYKTTQANKHIIVACEGNPYVPHFDASV </a:t>
            </a:r>
            <a:r>
              <a:rPr sz="1800" spc="-1070" dirty="0">
                <a:solidFill>
                  <a:srgbClr val="191919"/>
                </a:solidFill>
                <a:latin typeface="Courier New" panose="02070309020205020404"/>
                <a:cs typeface="Courier New" panose="02070309020205020404"/>
              </a:rPr>
              <a:t> </a:t>
            </a:r>
            <a:r>
              <a:rPr sz="1800" spc="-5" dirty="0">
                <a:solidFill>
                  <a:srgbClr val="191919"/>
                </a:solidFill>
                <a:latin typeface="Courier New" panose="02070309020205020404"/>
                <a:cs typeface="Courier New" panose="02070309020205020404"/>
              </a:rPr>
              <a:t>NRCKGTDVQA	WIRGCRL</a:t>
            </a:r>
            <a:endParaRPr sz="1800" dirty="0">
              <a:latin typeface="Courier New" panose="02070309020205020404"/>
              <a:cs typeface="Courier New" panose="02070309020205020404"/>
            </a:endParaRPr>
          </a:p>
          <a:p>
            <a:pPr>
              <a:lnSpc>
                <a:spcPct val="100000"/>
              </a:lnSpc>
              <a:spcBef>
                <a:spcPts val="10"/>
              </a:spcBef>
            </a:pPr>
            <a:endParaRPr sz="1800" dirty="0">
              <a:latin typeface="Courier New" panose="02070309020205020404"/>
              <a:cs typeface="Courier New" panose="02070309020205020404"/>
            </a:endParaRPr>
          </a:p>
          <a:p>
            <a:pPr marL="12700">
              <a:lnSpc>
                <a:spcPct val="100000"/>
              </a:lnSpc>
            </a:pPr>
            <a:r>
              <a:rPr sz="3200" b="1" spc="-5" dirty="0">
                <a:solidFill>
                  <a:srgbClr val="3333CC"/>
                </a:solidFill>
                <a:latin typeface="Arial" panose="020B0604020202020204"/>
                <a:cs typeface="Arial" panose="020B0604020202020204"/>
              </a:rPr>
              <a:t>is</a:t>
            </a:r>
            <a:r>
              <a:rPr sz="3200" b="1" spc="-25" dirty="0">
                <a:solidFill>
                  <a:srgbClr val="3333CC"/>
                </a:solidFill>
                <a:latin typeface="Arial" panose="020B0604020202020204"/>
                <a:cs typeface="Arial" panose="020B0604020202020204"/>
              </a:rPr>
              <a:t> </a:t>
            </a:r>
            <a:r>
              <a:rPr sz="3200" b="1" spc="-5" dirty="0">
                <a:solidFill>
                  <a:srgbClr val="3333CC"/>
                </a:solidFill>
                <a:latin typeface="Arial" panose="020B0604020202020204"/>
                <a:cs typeface="Arial" panose="020B0604020202020204"/>
              </a:rPr>
              <a:t>this</a:t>
            </a:r>
            <a:r>
              <a:rPr sz="3200" b="1" spc="-10" dirty="0">
                <a:solidFill>
                  <a:srgbClr val="3333CC"/>
                </a:solidFill>
                <a:latin typeface="Arial" panose="020B0604020202020204"/>
                <a:cs typeface="Arial" panose="020B0604020202020204"/>
              </a:rPr>
              <a:t> </a:t>
            </a:r>
            <a:r>
              <a:rPr sz="3200" b="1" spc="-5" dirty="0">
                <a:solidFill>
                  <a:srgbClr val="3333CC"/>
                </a:solidFill>
                <a:latin typeface="Arial" panose="020B0604020202020204"/>
                <a:cs typeface="Arial" panose="020B0604020202020204"/>
              </a:rPr>
              <a:t>alignment</a:t>
            </a:r>
            <a:r>
              <a:rPr sz="3200" b="1" spc="-20" dirty="0">
                <a:solidFill>
                  <a:srgbClr val="3333CC"/>
                </a:solidFill>
                <a:latin typeface="Arial" panose="020B0604020202020204"/>
                <a:cs typeface="Arial" panose="020B0604020202020204"/>
              </a:rPr>
              <a:t> </a:t>
            </a:r>
            <a:r>
              <a:rPr sz="3200" b="1" spc="-5" dirty="0">
                <a:solidFill>
                  <a:srgbClr val="3333CC"/>
                </a:solidFill>
                <a:latin typeface="Arial" panose="020B0604020202020204"/>
                <a:cs typeface="Arial" panose="020B0604020202020204"/>
              </a:rPr>
              <a:t>significant?</a:t>
            </a:r>
            <a:endParaRPr sz="3200" dirty="0">
              <a:latin typeface="Arial" panose="020B0604020202020204"/>
              <a:cs typeface="Arial" panose="020B0604020202020204"/>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041"/>
          <p:cNvSpPr txBox="1"/>
          <p:nvPr/>
        </p:nvSpPr>
        <p:spPr>
          <a:xfrm>
            <a:off x="5629628" y="4785783"/>
            <a:ext cx="3946172" cy="1416685"/>
          </a:xfrm>
          <a:prstGeom prst="rect">
            <a:avLst/>
          </a:prstGeom>
          <a:noFill/>
          <a:ln w="9525">
            <a:noFill/>
          </a:ln>
        </p:spPr>
        <p:txBody>
          <a:bodyPr>
            <a:spAutoFit/>
          </a:bodyPr>
          <a:lstStyle/>
          <a:p>
            <a:pPr defTabSz="0">
              <a:lnSpc>
                <a:spcPct val="130000"/>
              </a:lnSpc>
              <a:tabLst>
                <a:tab pos="1625600" algn="r"/>
                <a:tab pos="1816100" algn="ctr"/>
                <a:tab pos="2387600" algn="r"/>
                <a:tab pos="2578100" algn="ctr"/>
                <a:tab pos="3149600" algn="r"/>
              </a:tabLst>
            </a:pPr>
            <a:r>
              <a:rPr lang="en-US" altLang="x-none" sz="2205">
                <a:latin typeface="Arial" panose="020B0604020202020204" pitchFamily="34" charset="0"/>
              </a:rPr>
              <a:t>Match: 	5 	x 	1	=	5 </a:t>
            </a:r>
          </a:p>
          <a:p>
            <a:pPr defTabSz="0">
              <a:lnSpc>
                <a:spcPct val="130000"/>
              </a:lnSpc>
              <a:tabLst>
                <a:tab pos="1625600" algn="r"/>
                <a:tab pos="1816100" algn="ctr"/>
                <a:tab pos="2387600" algn="r"/>
                <a:tab pos="2578100" algn="ctr"/>
                <a:tab pos="3149600" algn="r"/>
              </a:tabLst>
            </a:pPr>
            <a:r>
              <a:rPr lang="en-US" altLang="x-none" sz="2205">
                <a:latin typeface="Arial" panose="020B0604020202020204" pitchFamily="34" charset="0"/>
              </a:rPr>
              <a:t>Mismatch:	19	x	0	=	0 </a:t>
            </a:r>
          </a:p>
          <a:p>
            <a:pPr defTabSz="0">
              <a:lnSpc>
                <a:spcPct val="130000"/>
              </a:lnSpc>
              <a:tabLst>
                <a:tab pos="1625600" algn="r"/>
                <a:tab pos="1816100" algn="ctr"/>
                <a:tab pos="2387600" algn="r"/>
                <a:tab pos="2578100" algn="ctr"/>
                <a:tab pos="3149600" algn="r"/>
              </a:tabLst>
            </a:pPr>
            <a:r>
              <a:rPr lang="en-US" altLang="x-none" sz="2205">
                <a:latin typeface="Arial" panose="020B0604020202020204" pitchFamily="34" charset="0"/>
              </a:rPr>
              <a:t>Score:  				       5</a:t>
            </a:r>
          </a:p>
        </p:txBody>
      </p:sp>
      <p:sp>
        <p:nvSpPr>
          <p:cNvPr id="87043" name="Text Box 87042"/>
          <p:cNvSpPr txBox="1"/>
          <p:nvPr/>
        </p:nvSpPr>
        <p:spPr>
          <a:xfrm>
            <a:off x="1431572" y="3778250"/>
            <a:ext cx="3778250" cy="2466975"/>
          </a:xfrm>
          <a:prstGeom prst="rect">
            <a:avLst/>
          </a:prstGeom>
          <a:noFill/>
          <a:ln w="9525">
            <a:noFill/>
          </a:ln>
        </p:spPr>
        <p:txBody>
          <a:bodyPr>
            <a:spAutoFit/>
          </a:bodyPr>
          <a:lstStyle/>
          <a:p>
            <a:r>
              <a:rPr lang="en-US" altLang="x-none" sz="3085">
                <a:latin typeface="Courier New" panose="02070309020205020404" pitchFamily="49" charset="0"/>
              </a:rPr>
              <a:t>   A  C  G  T </a:t>
            </a:r>
          </a:p>
          <a:p>
            <a:r>
              <a:rPr lang="en-US" altLang="x-none" sz="3085">
                <a:latin typeface="Courier New" panose="02070309020205020404" pitchFamily="49" charset="0"/>
              </a:rPr>
              <a:t>A  </a:t>
            </a:r>
            <a:r>
              <a:rPr lang="en-US" altLang="x-none" sz="3085" b="1">
                <a:latin typeface="Courier New" panose="02070309020205020404" pitchFamily="49" charset="0"/>
              </a:rPr>
              <a:t>1</a:t>
            </a:r>
            <a:r>
              <a:rPr lang="en-US" altLang="x-none" sz="3085">
                <a:latin typeface="Courier New" panose="02070309020205020404" pitchFamily="49" charset="0"/>
              </a:rPr>
              <a:t>  0  0  0 </a:t>
            </a:r>
          </a:p>
          <a:p>
            <a:r>
              <a:rPr lang="en-US" altLang="x-none" sz="3085">
                <a:latin typeface="Courier New" panose="02070309020205020404" pitchFamily="49" charset="0"/>
              </a:rPr>
              <a:t>C  0  </a:t>
            </a:r>
            <a:r>
              <a:rPr lang="en-US" altLang="x-none" sz="3085" b="1">
                <a:latin typeface="Courier New" panose="02070309020205020404" pitchFamily="49" charset="0"/>
              </a:rPr>
              <a:t>1</a:t>
            </a:r>
            <a:r>
              <a:rPr lang="en-US" altLang="x-none" sz="3085">
                <a:latin typeface="Courier New" panose="02070309020205020404" pitchFamily="49" charset="0"/>
              </a:rPr>
              <a:t>  0  0 </a:t>
            </a:r>
          </a:p>
          <a:p>
            <a:r>
              <a:rPr lang="en-US" altLang="x-none" sz="3085">
                <a:latin typeface="Courier New" panose="02070309020205020404" pitchFamily="49" charset="0"/>
              </a:rPr>
              <a:t>G  0  0  </a:t>
            </a:r>
            <a:r>
              <a:rPr lang="en-US" altLang="x-none" sz="3085" b="1">
                <a:latin typeface="Courier New" panose="02070309020205020404" pitchFamily="49" charset="0"/>
              </a:rPr>
              <a:t>1</a:t>
            </a:r>
            <a:r>
              <a:rPr lang="en-US" altLang="x-none" sz="3085">
                <a:latin typeface="Courier New" panose="02070309020205020404" pitchFamily="49" charset="0"/>
              </a:rPr>
              <a:t>  0 </a:t>
            </a:r>
          </a:p>
          <a:p>
            <a:r>
              <a:rPr lang="en-US" altLang="x-none" sz="3085">
                <a:latin typeface="Courier New" panose="02070309020205020404" pitchFamily="49" charset="0"/>
              </a:rPr>
              <a:t>T  0  0  0  </a:t>
            </a:r>
            <a:r>
              <a:rPr lang="en-US" altLang="x-none" sz="3085" b="1">
                <a:latin typeface="Courier New" panose="02070309020205020404" pitchFamily="49" charset="0"/>
              </a:rPr>
              <a:t>1</a:t>
            </a:r>
            <a:r>
              <a:rPr lang="en-US" altLang="x-none" sz="3085">
                <a:latin typeface="Courier New" panose="02070309020205020404" pitchFamily="49" charset="0"/>
              </a:rPr>
              <a:t> </a:t>
            </a:r>
          </a:p>
        </p:txBody>
      </p:sp>
      <p:sp>
        <p:nvSpPr>
          <p:cNvPr id="87044" name="Straight Connector 87043"/>
          <p:cNvSpPr/>
          <p:nvPr/>
        </p:nvSpPr>
        <p:spPr>
          <a:xfrm>
            <a:off x="1893358" y="3946172"/>
            <a:ext cx="0" cy="2266950"/>
          </a:xfrm>
          <a:prstGeom prst="line">
            <a:avLst/>
          </a:prstGeom>
          <a:ln w="9525" cap="flat" cmpd="sng">
            <a:solidFill>
              <a:schemeClr val="tx1"/>
            </a:solidFill>
            <a:prstDash val="solid"/>
            <a:headEnd type="none" w="med" len="med"/>
            <a:tailEnd type="none" w="med" len="med"/>
          </a:ln>
        </p:spPr>
      </p:sp>
      <p:sp>
        <p:nvSpPr>
          <p:cNvPr id="87045" name="Straight Connector 87044"/>
          <p:cNvSpPr/>
          <p:nvPr/>
        </p:nvSpPr>
        <p:spPr>
          <a:xfrm>
            <a:off x="1515533" y="4282017"/>
            <a:ext cx="3106561" cy="0"/>
          </a:xfrm>
          <a:prstGeom prst="line">
            <a:avLst/>
          </a:prstGeom>
          <a:ln w="9525" cap="flat" cmpd="sng">
            <a:solidFill>
              <a:schemeClr val="tx1"/>
            </a:solidFill>
            <a:prstDash val="solid"/>
            <a:headEnd type="none" w="med" len="med"/>
            <a:tailEnd type="none" w="med" len="med"/>
          </a:ln>
        </p:spPr>
      </p:sp>
      <p:sp>
        <p:nvSpPr>
          <p:cNvPr id="87046" name="Text Box 87045"/>
          <p:cNvSpPr txBox="1"/>
          <p:nvPr/>
        </p:nvSpPr>
        <p:spPr>
          <a:xfrm>
            <a:off x="574469" y="2099028"/>
            <a:ext cx="8933180" cy="804545"/>
          </a:xfrm>
          <a:prstGeom prst="rect">
            <a:avLst/>
          </a:prstGeom>
          <a:noFill/>
          <a:ln w="9525">
            <a:noFill/>
          </a:ln>
        </p:spPr>
        <p:txBody>
          <a:bodyPr wrap="none" anchor="t">
            <a:spAutoFit/>
          </a:bodyPr>
          <a:lstStyle/>
          <a:p>
            <a:pPr>
              <a:lnSpc>
                <a:spcPct val="70000"/>
              </a:lnSpc>
            </a:pPr>
            <a:r>
              <a:rPr lang="en-US" altLang="x-none" sz="2205">
                <a:latin typeface="Courier New" panose="02070309020205020404" pitchFamily="49" charset="0"/>
              </a:rPr>
              <a:t>Sequence 1  ACTACCAGTTCATTTGATACTTCTCAAA</a:t>
            </a:r>
          </a:p>
          <a:p>
            <a:pPr>
              <a:lnSpc>
                <a:spcPct val="70000"/>
              </a:lnSpc>
            </a:pPr>
            <a:r>
              <a:rPr lang="en-US" altLang="x-none" sz="2205">
                <a:latin typeface="Courier New" panose="02070309020205020404" pitchFamily="49" charset="0"/>
              </a:rPr>
              <a:t>                     | |     |       ||</a:t>
            </a:r>
          </a:p>
          <a:p>
            <a:pPr>
              <a:lnSpc>
                <a:spcPct val="70000"/>
              </a:lnSpc>
            </a:pPr>
            <a:r>
              <a:rPr lang="en-US" altLang="x-none" sz="2205">
                <a:latin typeface="Courier New" panose="02070309020205020404" pitchFamily="49" charset="0"/>
              </a:rPr>
              <a:t>Sequence 2      TACCATTACCGTGTTAACTGAAAGGACTTAAAGACT</a:t>
            </a:r>
          </a:p>
        </p:txBody>
      </p:sp>
      <p:sp>
        <p:nvSpPr>
          <p:cNvPr id="87047" name="Rectangle 87046"/>
          <p:cNvSpPr/>
          <p:nvPr/>
        </p:nvSpPr>
        <p:spPr>
          <a:xfrm>
            <a:off x="759883" y="671689"/>
            <a:ext cx="8564033" cy="671689"/>
          </a:xfrm>
          <a:prstGeom prst="rect">
            <a:avLst/>
          </a:prstGeom>
          <a:noFill/>
          <a:ln w="9525">
            <a:noFill/>
          </a:ln>
        </p:spPr>
        <p:txBody>
          <a:bodyPr anchor="ctr"/>
          <a:lstStyle/>
          <a:p>
            <a:pPr algn="ctr"/>
            <a:r>
              <a:rPr lang="en-US" altLang="x-none" sz="4000">
                <a:solidFill>
                  <a:srgbClr val="000066"/>
                </a:solidFill>
                <a:latin typeface="Arial" panose="020B0604020202020204" pitchFamily="34" charset="0"/>
              </a:rPr>
              <a:t>DNA scoring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6865"/>
          <p:cNvSpPr>
            <a:spLocks noGrp="1"/>
          </p:cNvSpPr>
          <p:nvPr>
            <p:ph type="ctrTitle"/>
          </p:nvPr>
        </p:nvSpPr>
        <p:spPr>
          <a:xfrm>
            <a:off x="759883" y="316265"/>
            <a:ext cx="8564033" cy="542925"/>
          </a:xfrm>
        </p:spPr>
        <p:txBody>
          <a:bodyPr anchor="ctr"/>
          <a:lstStyle/>
          <a:p>
            <a:pPr defTabSz="914400">
              <a:buSzPct val="100000"/>
            </a:pPr>
            <a:r>
              <a:rPr lang="en-US" altLang="x-none" sz="3525" b="1" u="sng" kern="1200" baseline="0">
                <a:latin typeface="Times New Roman" panose="02020603050405020304" charset="0"/>
              </a:rPr>
              <a:t>The Scoring Schemes or Weight Matrices</a:t>
            </a:r>
            <a:endParaRPr sz="3525" b="1" u="sng" kern="1200" baseline="0">
              <a:latin typeface="Times New Roman" panose="02020603050405020304" charset="0"/>
            </a:endParaRPr>
          </a:p>
        </p:txBody>
      </p:sp>
      <p:sp>
        <p:nvSpPr>
          <p:cNvPr id="36867" name="Subtitle 36866"/>
          <p:cNvSpPr>
            <a:spLocks noGrp="1"/>
          </p:cNvSpPr>
          <p:nvPr>
            <p:ph type="subTitle" idx="1"/>
          </p:nvPr>
        </p:nvSpPr>
        <p:spPr>
          <a:xfrm>
            <a:off x="675922" y="1259417"/>
            <a:ext cx="9151761" cy="3188970"/>
          </a:xfrm>
        </p:spPr>
        <p:txBody>
          <a:bodyPr/>
          <a:lstStyle/>
          <a:p>
            <a:pPr algn="l" defTabSz="914400">
              <a:buSzPct val="100000"/>
            </a:pPr>
            <a:r>
              <a:rPr lang="en-US" altLang="x-none" sz="3965" kern="1200" baseline="0">
                <a:latin typeface="Times New Roman" panose="02020603050405020304" charset="0"/>
              </a:rPr>
              <a:t> </a:t>
            </a:r>
            <a:r>
              <a:rPr lang="en-US" altLang="x-none" sz="3525" b="1" kern="1200" baseline="0">
                <a:latin typeface="Times New Roman" panose="02020603050405020304" charset="0"/>
              </a:rPr>
              <a:t>Genetic Code Scoring</a:t>
            </a:r>
          </a:p>
          <a:p>
            <a:pPr marL="457200" lvl="1" algn="l">
              <a:buClr>
                <a:schemeClr val="tx1"/>
              </a:buClr>
              <a:buFont typeface="Wingdings" panose="05000000000000000000" pitchFamily="2" charset="2"/>
              <a:buChar char="Ø"/>
            </a:pPr>
            <a:r>
              <a:rPr lang="en-US" altLang="x-none" sz="3085" kern="1200"/>
              <a:t>Fitch 1966 based on Nucleotide Base change required (0,1,2,3)</a:t>
            </a:r>
          </a:p>
          <a:p>
            <a:pPr marL="457200" lvl="1" algn="l">
              <a:buClr>
                <a:schemeClr val="tx1"/>
              </a:buClr>
              <a:buFont typeface="Wingdings" panose="05000000000000000000" pitchFamily="2" charset="2"/>
              <a:buChar char="Ø"/>
            </a:pPr>
            <a:r>
              <a:rPr lang="en-US" altLang="x-none" sz="3085" kern="1200"/>
              <a:t>Required to interconvert the </a:t>
            </a:r>
            <a:r>
              <a:rPr lang="en-US" altLang="x-none" sz="3085" kern="1200" err="1"/>
              <a:t>codons</a:t>
            </a:r>
            <a:r>
              <a:rPr lang="en-US" altLang="x-none" sz="3085" kern="1200"/>
              <a:t> for the two amino acids</a:t>
            </a:r>
            <a:r>
              <a:rPr lang="en-US" altLang="x-none" sz="4405" kern="1200"/>
              <a:t> </a:t>
            </a:r>
          </a:p>
          <a:p>
            <a:pPr marL="457200" lvl="1" algn="l">
              <a:buClr>
                <a:schemeClr val="tx1"/>
              </a:buClr>
              <a:buFont typeface="Wingdings" panose="05000000000000000000" pitchFamily="2" charset="2"/>
              <a:buChar char="Ø"/>
            </a:pPr>
            <a:r>
              <a:rPr lang="en-US" altLang="x-none" sz="3085" kern="1200"/>
              <a:t>Rarely used nowadays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89089"/>
          <p:cNvPicPr>
            <a:picLocks noChangeAspect="1"/>
          </p:cNvPicPr>
          <p:nvPr/>
        </p:nvPicPr>
        <p:blipFill>
          <a:blip r:embed="rId2"/>
          <a:srcRect l="4642" t="36607" r="3188"/>
          <a:stretch>
            <a:fillRect/>
          </a:stretch>
        </p:blipFill>
        <p:spPr>
          <a:xfrm>
            <a:off x="4233" y="2756723"/>
            <a:ext cx="10075333" cy="4798028"/>
          </a:xfrm>
          <a:prstGeom prst="rect">
            <a:avLst/>
          </a:prstGeom>
          <a:noFill/>
          <a:ln w="9525">
            <a:noFill/>
          </a:ln>
        </p:spPr>
      </p:pic>
      <p:sp>
        <p:nvSpPr>
          <p:cNvPr id="89091" name="Text Box 89090"/>
          <p:cNvSpPr txBox="1"/>
          <p:nvPr/>
        </p:nvSpPr>
        <p:spPr>
          <a:xfrm>
            <a:off x="308111" y="532347"/>
            <a:ext cx="9504526" cy="508601"/>
          </a:xfrm>
          <a:prstGeom prst="rect">
            <a:avLst/>
          </a:prstGeom>
          <a:solidFill>
            <a:schemeClr val="bg1"/>
          </a:solidFill>
          <a:ln w="9525">
            <a:noFill/>
          </a:ln>
        </p:spPr>
        <p:txBody>
          <a:bodyPr wrap="none" anchor="t">
            <a:spAutoFit/>
          </a:bodyPr>
          <a:lstStyle/>
          <a:p>
            <a:pPr algn="ctr">
              <a:lnSpc>
                <a:spcPct val="125000"/>
              </a:lnSpc>
            </a:pPr>
            <a:r>
              <a:rPr lang="en-US" altLang="x-none" sz="2400" dirty="0">
                <a:latin typeface="Arial" panose="020B0604020202020204" pitchFamily="34" charset="0"/>
              </a:rPr>
              <a:t>Complication: </a:t>
            </a:r>
            <a:r>
              <a:rPr lang="en-US" altLang="x-none" sz="2400" b="1" dirty="0">
                <a:latin typeface="Arial" panose="020B0604020202020204" pitchFamily="34" charset="0"/>
              </a:rPr>
              <a:t>„inexact“ is not binary (1|0) but something </a:t>
            </a:r>
            <a:r>
              <a:rPr lang="en-US" altLang="x-none" sz="2400" b="1" i="1" dirty="0">
                <a:latin typeface="Arial" panose="020B0604020202020204" pitchFamily="34" charset="0"/>
              </a:rPr>
              <a:t>relative</a:t>
            </a:r>
          </a:p>
        </p:txBody>
      </p:sp>
      <p:sp>
        <p:nvSpPr>
          <p:cNvPr id="89092" name="Text Box 89091"/>
          <p:cNvSpPr txBox="1"/>
          <p:nvPr/>
        </p:nvSpPr>
        <p:spPr>
          <a:xfrm>
            <a:off x="256117" y="1343378"/>
            <a:ext cx="9571567" cy="856615"/>
          </a:xfrm>
          <a:prstGeom prst="rect">
            <a:avLst/>
          </a:prstGeom>
          <a:noFill/>
          <a:ln w="9525">
            <a:noFill/>
          </a:ln>
        </p:spPr>
        <p:txBody>
          <a:bodyPr>
            <a:spAutoFit/>
          </a:bodyPr>
          <a:lstStyle/>
          <a:p>
            <a:pPr algn="ctr">
              <a:lnSpc>
                <a:spcPct val="125000"/>
              </a:lnSpc>
            </a:pPr>
            <a:r>
              <a:rPr lang="en-US" altLang="x-none" sz="1985" dirty="0">
                <a:latin typeface="Arial" panose="020B0604020202020204" pitchFamily="34" charset="0"/>
              </a:rPr>
              <a:t>Amino acids have different physical and biochemical properties that are/are not important for function and thus influence their probability to be replaced in evolution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46433"/>
          <p:cNvSpPr>
            <a:spLocks noGrp="1"/>
          </p:cNvSpPr>
          <p:nvPr>
            <p:ph type="ctrTitle"/>
          </p:nvPr>
        </p:nvSpPr>
        <p:spPr>
          <a:xfrm>
            <a:off x="759883" y="316265"/>
            <a:ext cx="8564033" cy="542925"/>
          </a:xfrm>
        </p:spPr>
        <p:txBody>
          <a:bodyPr anchor="ctr"/>
          <a:lstStyle/>
          <a:p>
            <a:pPr defTabSz="914400">
              <a:buSzPct val="100000"/>
            </a:pPr>
            <a:r>
              <a:rPr lang="en-US" altLang="x-none" sz="3525" u="sng" kern="1200" baseline="0">
                <a:latin typeface="Times New Roman" panose="02020603050405020304" charset="0"/>
              </a:rPr>
              <a:t>The Scoring Schemes or Weight Matrices</a:t>
            </a:r>
            <a:endParaRPr sz="3525" u="sng" kern="1200" baseline="0">
              <a:latin typeface="Times New Roman" panose="02020603050405020304" charset="0"/>
            </a:endParaRPr>
          </a:p>
        </p:txBody>
      </p:sp>
      <p:sp>
        <p:nvSpPr>
          <p:cNvPr id="146435" name="Subtitle 146434"/>
          <p:cNvSpPr>
            <a:spLocks noGrp="1"/>
          </p:cNvSpPr>
          <p:nvPr>
            <p:ph type="subTitle" idx="1"/>
          </p:nvPr>
        </p:nvSpPr>
        <p:spPr>
          <a:xfrm>
            <a:off x="759883" y="1091494"/>
            <a:ext cx="9067800" cy="3461385"/>
          </a:xfrm>
        </p:spPr>
        <p:txBody>
          <a:bodyPr/>
          <a:lstStyle/>
          <a:p>
            <a:pPr algn="l" defTabSz="914400">
              <a:buClr>
                <a:schemeClr val="tx1"/>
              </a:buClr>
              <a:buSzPct val="100000"/>
              <a:buFont typeface="Wingdings" panose="05000000000000000000" pitchFamily="2" charset="2"/>
              <a:buNone/>
            </a:pPr>
            <a:r>
              <a:rPr lang="en-US" altLang="x-none" sz="3525" b="1" kern="1200" baseline="0">
                <a:latin typeface="Times New Roman" panose="02020603050405020304" charset="0"/>
              </a:rPr>
              <a:t>Chemical Similarity Scoring</a:t>
            </a:r>
          </a:p>
          <a:p>
            <a:pPr marL="457200" lvl="1" algn="l">
              <a:buClr>
                <a:schemeClr val="tx1"/>
              </a:buClr>
              <a:buFont typeface="Wingdings" panose="05000000000000000000" pitchFamily="2" charset="2"/>
              <a:buChar char="v"/>
            </a:pPr>
            <a:r>
              <a:rPr lang="en-US" altLang="x-none" sz="3085" kern="1200"/>
              <a:t>Similarity based on </a:t>
            </a:r>
            <a:r>
              <a:rPr lang="en-US" altLang="x-none" sz="3085" kern="1200" err="1"/>
              <a:t>Physio</a:t>
            </a:r>
            <a:r>
              <a:rPr lang="en-US" altLang="x-none" sz="3085" kern="1200"/>
              <a:t>-chemical properties</a:t>
            </a:r>
          </a:p>
          <a:p>
            <a:pPr marL="457200" lvl="1" algn="l">
              <a:buClr>
                <a:schemeClr val="tx1"/>
              </a:buClr>
              <a:buFont typeface="Wingdings" panose="05000000000000000000" pitchFamily="2" charset="2"/>
              <a:buChar char="v"/>
            </a:pPr>
            <a:r>
              <a:rPr lang="en-US" altLang="x-none" sz="3085" kern="1200" err="1"/>
              <a:t>MacLachlan</a:t>
            </a:r>
            <a:r>
              <a:rPr lang="en-US" altLang="x-none" sz="3085" kern="1200"/>
              <a:t> 1972, Based on size, shape, charge and polar</a:t>
            </a:r>
          </a:p>
          <a:p>
            <a:pPr marL="457200" lvl="1" algn="l">
              <a:buClr>
                <a:schemeClr val="tx1"/>
              </a:buClr>
              <a:buFont typeface="Wingdings" panose="05000000000000000000" pitchFamily="2" charset="2"/>
              <a:buChar char="v"/>
            </a:pPr>
            <a:r>
              <a:rPr lang="en-US" altLang="x-none" sz="3085" kern="1200"/>
              <a:t>Score 0 for opposite (e.g. E &amp; F) and 6 for identical character</a:t>
            </a:r>
          </a:p>
          <a:p>
            <a:pPr algn="l" defTabSz="914400">
              <a:buClr>
                <a:schemeClr val="tx1"/>
              </a:buClr>
              <a:buSzPct val="100000"/>
              <a:buFont typeface="Wingdings" panose="05000000000000000000" pitchFamily="2" charset="2"/>
              <a:buNone/>
            </a:pPr>
            <a:r>
              <a:rPr lang="en-US" altLang="x-none" sz="3525" b="1" kern="1200" baseline="0">
                <a:latin typeface="Times New Roman" panose="02020603050405020304" charset="0"/>
              </a:rPr>
              <a:t> </a:t>
            </a:r>
            <a:endParaRPr lang="en-US" altLang="x-none" sz="3525" kern="1200" baseline="0">
              <a:latin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44385"/>
          <p:cNvSpPr>
            <a:spLocks noGrp="1"/>
          </p:cNvSpPr>
          <p:nvPr>
            <p:ph type="ctrTitle"/>
          </p:nvPr>
        </p:nvSpPr>
        <p:spPr>
          <a:xfrm>
            <a:off x="759883" y="316265"/>
            <a:ext cx="8564033" cy="542925"/>
          </a:xfrm>
        </p:spPr>
        <p:txBody>
          <a:bodyPr anchor="ctr"/>
          <a:lstStyle/>
          <a:p>
            <a:pPr defTabSz="914400">
              <a:buSzPct val="100000"/>
            </a:pPr>
            <a:r>
              <a:rPr lang="en-US" altLang="x-none" sz="3525" u="sng" kern="1200" baseline="0">
                <a:latin typeface="Times New Roman" panose="02020603050405020304" charset="0"/>
              </a:rPr>
              <a:t>The Scoring Schemes or Weight Matrices</a:t>
            </a:r>
            <a:endParaRPr sz="3525" u="sng" kern="1200" baseline="0">
              <a:latin typeface="Times New Roman" panose="02020603050405020304" charset="0"/>
            </a:endParaRPr>
          </a:p>
        </p:txBody>
      </p:sp>
      <p:sp>
        <p:nvSpPr>
          <p:cNvPr id="144387" name="Subtitle 144386"/>
          <p:cNvSpPr>
            <a:spLocks noGrp="1"/>
          </p:cNvSpPr>
          <p:nvPr>
            <p:ph type="subTitle" idx="1"/>
          </p:nvPr>
        </p:nvSpPr>
        <p:spPr>
          <a:xfrm>
            <a:off x="759883" y="1091494"/>
            <a:ext cx="9067800" cy="4829810"/>
          </a:xfrm>
        </p:spPr>
        <p:txBody>
          <a:bodyPr/>
          <a:lstStyle/>
          <a:p>
            <a:pPr algn="l" defTabSz="914400">
              <a:lnSpc>
                <a:spcPct val="90000"/>
              </a:lnSpc>
              <a:buClr>
                <a:schemeClr val="tx1"/>
              </a:buClr>
              <a:buSzPct val="100000"/>
              <a:buFont typeface="Wingdings" panose="05000000000000000000" pitchFamily="2" charset="2"/>
              <a:buNone/>
            </a:pPr>
            <a:r>
              <a:rPr lang="en-US" altLang="x-none" sz="2645" b="1" kern="1200" baseline="0">
                <a:latin typeface="Times New Roman" panose="02020603050405020304" charset="0"/>
              </a:rPr>
              <a:t> </a:t>
            </a:r>
            <a:endParaRPr lang="en-US" altLang="x-none" sz="2645" kern="1200" baseline="0">
              <a:latin typeface="Times New Roman" panose="02020603050405020304" charset="0"/>
            </a:endParaRPr>
          </a:p>
          <a:p>
            <a:pPr algn="l" defTabSz="914400">
              <a:lnSpc>
                <a:spcPct val="90000"/>
              </a:lnSpc>
              <a:buClr>
                <a:schemeClr val="tx1"/>
              </a:buClr>
              <a:buSzPct val="100000"/>
              <a:buFont typeface="Wingdings" panose="05000000000000000000" pitchFamily="2" charset="2"/>
              <a:buNone/>
            </a:pPr>
            <a:r>
              <a:rPr lang="en-US" altLang="x-none" sz="2645" b="1" kern="1200" baseline="0">
                <a:latin typeface="Times New Roman" panose="02020603050405020304" charset="0"/>
              </a:rPr>
              <a:t>Observed Substitutions or PAM matrices</a:t>
            </a:r>
          </a:p>
          <a:p>
            <a:pPr marL="457200" lvl="1" algn="l">
              <a:lnSpc>
                <a:spcPct val="90000"/>
              </a:lnSpc>
              <a:buClr>
                <a:schemeClr val="tx1"/>
              </a:buClr>
              <a:buFont typeface="Wingdings" panose="05000000000000000000" pitchFamily="2" charset="2"/>
              <a:buChar char="v"/>
            </a:pPr>
            <a:r>
              <a:rPr lang="en-US" altLang="x-none" sz="2205" kern="1200"/>
              <a:t> Based on Observed Substitutions</a:t>
            </a:r>
          </a:p>
          <a:p>
            <a:pPr marL="457200" lvl="1" algn="l">
              <a:lnSpc>
                <a:spcPct val="90000"/>
              </a:lnSpc>
              <a:buClr>
                <a:schemeClr val="tx1"/>
              </a:buClr>
              <a:buFont typeface="Wingdings" panose="05000000000000000000" pitchFamily="2" charset="2"/>
              <a:buChar char="v"/>
            </a:pPr>
            <a:r>
              <a:rPr lang="en-US" altLang="x-none" sz="2205" kern="1200"/>
              <a:t>Chicken and Egg problem</a:t>
            </a:r>
          </a:p>
          <a:p>
            <a:pPr marL="457200" lvl="1" algn="l">
              <a:lnSpc>
                <a:spcPct val="90000"/>
              </a:lnSpc>
              <a:buClr>
                <a:schemeClr val="tx1"/>
              </a:buClr>
              <a:buFont typeface="Wingdings" panose="05000000000000000000" pitchFamily="2" charset="2"/>
              <a:buChar char="v"/>
            </a:pPr>
            <a:r>
              <a:rPr lang="en-US" altLang="x-none" sz="2205" kern="1200" err="1"/>
              <a:t>Dayhoff</a:t>
            </a:r>
            <a:r>
              <a:rPr lang="en-US" altLang="x-none" sz="2205" kern="1200"/>
              <a:t> group in 1977 align sequence manually</a:t>
            </a:r>
          </a:p>
          <a:p>
            <a:pPr marL="457200" lvl="1" algn="l">
              <a:lnSpc>
                <a:spcPct val="90000"/>
              </a:lnSpc>
              <a:buClr>
                <a:schemeClr val="tx1"/>
              </a:buClr>
              <a:buFont typeface="Wingdings" panose="05000000000000000000" pitchFamily="2" charset="2"/>
              <a:buChar char="v"/>
            </a:pPr>
            <a:r>
              <a:rPr lang="en-US" altLang="x-none" sz="2205" kern="1200"/>
              <a:t>Observed Substitutions or point mutation frequency</a:t>
            </a:r>
          </a:p>
          <a:p>
            <a:pPr marL="457200" lvl="1" algn="l">
              <a:lnSpc>
                <a:spcPct val="90000"/>
              </a:lnSpc>
              <a:buClr>
                <a:schemeClr val="tx1"/>
              </a:buClr>
              <a:buFont typeface="Wingdings" panose="05000000000000000000" pitchFamily="2" charset="2"/>
              <a:buChar char="v"/>
            </a:pPr>
            <a:r>
              <a:rPr lang="en-US" altLang="x-none" sz="2205" kern="1200"/>
              <a:t>MATRICES are PAM30, PAM250, PAM100 etc</a:t>
            </a:r>
          </a:p>
          <a:p>
            <a:pPr algn="l" defTabSz="914400">
              <a:lnSpc>
                <a:spcPct val="90000"/>
              </a:lnSpc>
              <a:buClr>
                <a:schemeClr val="tx1"/>
              </a:buClr>
              <a:buSzPct val="100000"/>
              <a:buFont typeface="Wingdings" panose="05000000000000000000" pitchFamily="2" charset="2"/>
              <a:buNone/>
            </a:pPr>
            <a:endParaRPr lang="en-US" altLang="x-none" sz="2645" b="1" kern="1200" baseline="0">
              <a:latin typeface="Courier New" panose="02070309020205020404" pitchFamily="49" charset="0"/>
            </a:endParaRPr>
          </a:p>
          <a:p>
            <a:pPr algn="l" defTabSz="914400">
              <a:lnSpc>
                <a:spcPct val="90000"/>
              </a:lnSpc>
              <a:buClr>
                <a:schemeClr val="tx1"/>
              </a:buClr>
              <a:buSzPct val="100000"/>
              <a:buFont typeface="Wingdings" panose="05000000000000000000" pitchFamily="2" charset="2"/>
              <a:buNone/>
            </a:pPr>
            <a:r>
              <a:rPr lang="en-US" altLang="x-none" sz="2645" b="1" kern="1200" baseline="0">
                <a:latin typeface="Courier New" panose="02070309020205020404" pitchFamily="49" charset="0"/>
              </a:rPr>
              <a:t>AILD</a:t>
            </a:r>
            <a:r>
              <a:rPr lang="en-US" altLang="x-none" sz="2645" b="1" kern="1200" baseline="0">
                <a:solidFill>
                  <a:schemeClr val="accent2"/>
                </a:solidFill>
                <a:latin typeface="Courier New" panose="02070309020205020404" pitchFamily="49" charset="0"/>
              </a:rPr>
              <a:t>C</a:t>
            </a:r>
            <a:r>
              <a:rPr lang="en-US" altLang="x-none" sz="2645" b="1" kern="1200" baseline="0">
                <a:latin typeface="Courier New" panose="02070309020205020404" pitchFamily="49" charset="0"/>
              </a:rPr>
              <a:t>TG</a:t>
            </a:r>
            <a:r>
              <a:rPr lang="en-US" altLang="x-none" sz="2645" kern="1200" baseline="0">
                <a:latin typeface="Courier New" panose="02070309020205020404" pitchFamily="49" charset="0"/>
              </a:rPr>
              <a:t>RTG……</a:t>
            </a:r>
          </a:p>
          <a:p>
            <a:pPr algn="l" defTabSz="914400">
              <a:lnSpc>
                <a:spcPct val="90000"/>
              </a:lnSpc>
              <a:buClr>
                <a:schemeClr val="tx1"/>
              </a:buClr>
              <a:buSzPct val="100000"/>
              <a:buFont typeface="Wingdings" panose="05000000000000000000" pitchFamily="2" charset="2"/>
              <a:buNone/>
            </a:pPr>
            <a:r>
              <a:rPr lang="en-US" altLang="x-none" sz="2645" b="1" kern="1200" baseline="0">
                <a:latin typeface="Courier New" panose="02070309020205020404" pitchFamily="49" charset="0"/>
              </a:rPr>
              <a:t>ALLD</a:t>
            </a:r>
            <a:r>
              <a:rPr lang="en-US" altLang="x-none" sz="2645" b="1" kern="1200" baseline="0">
                <a:solidFill>
                  <a:schemeClr val="accent2"/>
                </a:solidFill>
                <a:latin typeface="Courier New" panose="02070309020205020404" pitchFamily="49" charset="0"/>
              </a:rPr>
              <a:t>C</a:t>
            </a:r>
            <a:r>
              <a:rPr lang="en-US" altLang="x-none" sz="2645" b="1" kern="1200" baseline="0">
                <a:latin typeface="Courier New" panose="02070309020205020404" pitchFamily="49" charset="0"/>
              </a:rPr>
              <a:t>TG</a:t>
            </a:r>
            <a:r>
              <a:rPr lang="en-US" altLang="x-none" sz="2645" kern="1200" baseline="0">
                <a:latin typeface="Courier New" panose="02070309020205020404" pitchFamily="49" charset="0"/>
              </a:rPr>
              <a:t>R--……</a:t>
            </a:r>
          </a:p>
          <a:p>
            <a:pPr algn="l" defTabSz="914400">
              <a:lnSpc>
                <a:spcPct val="90000"/>
              </a:lnSpc>
              <a:buClr>
                <a:schemeClr val="tx1"/>
              </a:buClr>
              <a:buSzPct val="100000"/>
              <a:buFont typeface="Wingdings" panose="05000000000000000000" pitchFamily="2" charset="2"/>
              <a:buNone/>
            </a:pPr>
            <a:r>
              <a:rPr lang="en-US" altLang="x-none" sz="2645" b="1" kern="1200" baseline="0">
                <a:latin typeface="Courier New" panose="02070309020205020404" pitchFamily="49" charset="0"/>
              </a:rPr>
              <a:t>SLID</a:t>
            </a:r>
            <a:r>
              <a:rPr lang="en-US" altLang="x-none" sz="2645" b="1" kern="1200" baseline="0">
                <a:solidFill>
                  <a:schemeClr val="accent2"/>
                </a:solidFill>
                <a:latin typeface="Courier New" panose="02070309020205020404" pitchFamily="49" charset="0"/>
              </a:rPr>
              <a:t>C</a:t>
            </a:r>
            <a:r>
              <a:rPr lang="en-US" altLang="x-none" sz="2645" b="1" kern="1200" baseline="0">
                <a:latin typeface="Courier New" panose="02070309020205020404" pitchFamily="49" charset="0"/>
              </a:rPr>
              <a:t>SA</a:t>
            </a:r>
            <a:r>
              <a:rPr lang="en-US" altLang="x-none" sz="2645" kern="1200" baseline="0">
                <a:latin typeface="Courier New" panose="02070309020205020404" pitchFamily="49" charset="0"/>
              </a:rPr>
              <a:t>R-G……</a:t>
            </a:r>
          </a:p>
          <a:p>
            <a:pPr algn="l" defTabSz="914400">
              <a:lnSpc>
                <a:spcPct val="90000"/>
              </a:lnSpc>
              <a:buClr>
                <a:schemeClr val="tx1"/>
              </a:buClr>
              <a:buSzPct val="100000"/>
              <a:buFont typeface="Wingdings" panose="05000000000000000000" pitchFamily="2" charset="2"/>
              <a:buNone/>
            </a:pPr>
            <a:r>
              <a:rPr lang="en-US" altLang="x-none" sz="2645" b="1" kern="1200" baseline="0">
                <a:latin typeface="Courier New" panose="02070309020205020404" pitchFamily="49" charset="0"/>
              </a:rPr>
              <a:t>AILN</a:t>
            </a:r>
            <a:r>
              <a:rPr lang="en-US" altLang="x-none" sz="2645" b="1" kern="1200" baseline="0">
                <a:solidFill>
                  <a:schemeClr val="accent2"/>
                </a:solidFill>
                <a:latin typeface="Courier New" panose="02070309020205020404" pitchFamily="49" charset="0"/>
              </a:rPr>
              <a:t>C</a:t>
            </a:r>
            <a:r>
              <a:rPr lang="en-US" altLang="x-none" sz="2645" b="1" kern="1200" baseline="0">
                <a:latin typeface="Courier New" panose="02070309020205020404" pitchFamily="49" charset="0"/>
              </a:rPr>
              <a:t>TL</a:t>
            </a:r>
            <a:r>
              <a:rPr lang="en-US" altLang="x-none" sz="2645" kern="1200" baseline="0">
                <a:latin typeface="Courier New" panose="02070309020205020404" pitchFamily="49" charset="0"/>
              </a:rPr>
              <a:t>-RG……</a:t>
            </a:r>
          </a:p>
          <a:p>
            <a:pPr algn="l" defTabSz="914400">
              <a:lnSpc>
                <a:spcPct val="90000"/>
              </a:lnSpc>
              <a:buClr>
                <a:schemeClr val="tx1"/>
              </a:buClr>
              <a:buSzPct val="100000"/>
              <a:buFont typeface="Wingdings" panose="05000000000000000000" pitchFamily="2" charset="2"/>
              <a:buNone/>
            </a:pPr>
            <a:endParaRPr lang="en-US" altLang="x-none" sz="2645" b="1" kern="1200" baseline="0">
              <a:latin typeface="Times New Roman" panose="02020603050405020304" charset="0"/>
            </a:endParaRPr>
          </a:p>
          <a:p>
            <a:pPr algn="l" defTabSz="914400">
              <a:lnSpc>
                <a:spcPct val="90000"/>
              </a:lnSpc>
              <a:buClr>
                <a:schemeClr val="tx1"/>
              </a:buClr>
              <a:buSzPct val="100000"/>
              <a:buFont typeface="Wingdings" panose="05000000000000000000" pitchFamily="2" charset="2"/>
              <a:buNone/>
            </a:pPr>
            <a:r>
              <a:rPr lang="en-US" altLang="x-none" sz="2645" b="1" kern="1200" baseline="0">
                <a:latin typeface="Times New Roman" panose="02020603050405020304" charset="0"/>
              </a:rPr>
              <a:t> </a:t>
            </a:r>
            <a:endParaRPr lang="en-US" altLang="x-none" sz="2645" kern="1200" baseline="0">
              <a:latin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8370" y="680720"/>
            <a:ext cx="3317240" cy="695960"/>
          </a:xfrm>
          <a:prstGeom prst="rect">
            <a:avLst/>
          </a:prstGeom>
        </p:spPr>
        <p:txBody>
          <a:bodyPr vert="horz" wrap="square" lIns="0" tIns="12700" rIns="0" bIns="0" rtlCol="0">
            <a:spAutoFit/>
          </a:bodyPr>
          <a:lstStyle/>
          <a:p>
            <a:pPr marL="12700">
              <a:lnSpc>
                <a:spcPct val="100000"/>
              </a:lnSpc>
              <a:spcBef>
                <a:spcPts val="100"/>
              </a:spcBef>
            </a:pPr>
            <a:r>
              <a:rPr sz="4400" spc="-35" dirty="0"/>
              <a:t>Twilight</a:t>
            </a:r>
            <a:r>
              <a:rPr sz="4400" spc="-80" dirty="0"/>
              <a:t> </a:t>
            </a:r>
            <a:r>
              <a:rPr sz="4400" spc="-5" dirty="0"/>
              <a:t>Zone</a:t>
            </a:r>
            <a:endParaRPr sz="4400"/>
          </a:p>
        </p:txBody>
      </p:sp>
      <p:grpSp>
        <p:nvGrpSpPr>
          <p:cNvPr id="3" name="object 3"/>
          <p:cNvGrpSpPr/>
          <p:nvPr/>
        </p:nvGrpSpPr>
        <p:grpSpPr>
          <a:xfrm>
            <a:off x="1749425" y="1693545"/>
            <a:ext cx="6468110" cy="4536440"/>
            <a:chOff x="1292225" y="1693545"/>
            <a:chExt cx="6468110" cy="4536440"/>
          </a:xfrm>
        </p:grpSpPr>
        <p:sp>
          <p:nvSpPr>
            <p:cNvPr id="4" name="object 4"/>
            <p:cNvSpPr/>
            <p:nvPr/>
          </p:nvSpPr>
          <p:spPr>
            <a:xfrm>
              <a:off x="1292860" y="1694180"/>
              <a:ext cx="6466840" cy="4535170"/>
            </a:xfrm>
            <a:custGeom>
              <a:avLst/>
              <a:gdLst/>
              <a:ahLst/>
              <a:cxnLst/>
              <a:rect l="l" t="t" r="r" b="b"/>
              <a:pathLst>
                <a:path w="6466840" h="4535170">
                  <a:moveTo>
                    <a:pt x="0" y="4535170"/>
                  </a:moveTo>
                  <a:lnTo>
                    <a:pt x="6466840" y="4535170"/>
                  </a:lnTo>
                  <a:lnTo>
                    <a:pt x="6466840" y="0"/>
                  </a:lnTo>
                  <a:lnTo>
                    <a:pt x="0" y="0"/>
                  </a:lnTo>
                  <a:lnTo>
                    <a:pt x="0" y="4535170"/>
                  </a:lnTo>
                  <a:close/>
                </a:path>
              </a:pathLst>
            </a:custGeom>
            <a:ln w="3175">
              <a:solidFill>
                <a:srgbClr val="000000"/>
              </a:solidFill>
            </a:ln>
          </p:spPr>
          <p:txBody>
            <a:bodyPr wrap="square" lIns="0" tIns="0" rIns="0" bIns="0" rtlCol="0"/>
            <a:lstStyle/>
            <a:p>
              <a:endParaRPr/>
            </a:p>
          </p:txBody>
        </p:sp>
        <p:sp>
          <p:nvSpPr>
            <p:cNvPr id="5" name="object 5"/>
            <p:cNvSpPr/>
            <p:nvPr/>
          </p:nvSpPr>
          <p:spPr>
            <a:xfrm>
              <a:off x="2179319" y="2672080"/>
              <a:ext cx="5448300" cy="2033270"/>
            </a:xfrm>
            <a:custGeom>
              <a:avLst/>
              <a:gdLst/>
              <a:ahLst/>
              <a:cxnLst/>
              <a:rect l="l" t="t" r="r" b="b"/>
              <a:pathLst>
                <a:path w="5448300" h="2033270">
                  <a:moveTo>
                    <a:pt x="0" y="2033270"/>
                  </a:moveTo>
                  <a:lnTo>
                    <a:pt x="5448300" y="2033270"/>
                  </a:lnTo>
                </a:path>
                <a:path w="5448300" h="2033270">
                  <a:moveTo>
                    <a:pt x="0" y="1638300"/>
                  </a:moveTo>
                  <a:lnTo>
                    <a:pt x="5448300" y="1638300"/>
                  </a:lnTo>
                </a:path>
                <a:path w="5448300" h="2033270">
                  <a:moveTo>
                    <a:pt x="0" y="1224280"/>
                  </a:moveTo>
                  <a:lnTo>
                    <a:pt x="5448300" y="1224280"/>
                  </a:lnTo>
                </a:path>
                <a:path w="5448300" h="2033270">
                  <a:moveTo>
                    <a:pt x="0" y="808990"/>
                  </a:moveTo>
                  <a:lnTo>
                    <a:pt x="5448300" y="808990"/>
                  </a:lnTo>
                </a:path>
                <a:path w="5448300" h="2033270">
                  <a:moveTo>
                    <a:pt x="0" y="414020"/>
                  </a:moveTo>
                  <a:lnTo>
                    <a:pt x="5448300" y="414020"/>
                  </a:lnTo>
                </a:path>
                <a:path w="5448300" h="2033270">
                  <a:moveTo>
                    <a:pt x="0" y="0"/>
                  </a:moveTo>
                  <a:lnTo>
                    <a:pt x="5448300" y="0"/>
                  </a:lnTo>
                </a:path>
              </a:pathLst>
            </a:custGeom>
            <a:ln w="3175">
              <a:solidFill>
                <a:srgbClr val="000000"/>
              </a:solidFill>
            </a:ln>
          </p:spPr>
          <p:txBody>
            <a:bodyPr wrap="square" lIns="0" tIns="0" rIns="0" bIns="0" rtlCol="0"/>
            <a:lstStyle/>
            <a:p>
              <a:endParaRPr/>
            </a:p>
          </p:txBody>
        </p:sp>
        <p:sp>
          <p:nvSpPr>
            <p:cNvPr id="6" name="object 6"/>
            <p:cNvSpPr/>
            <p:nvPr/>
          </p:nvSpPr>
          <p:spPr>
            <a:xfrm>
              <a:off x="2179319" y="2672080"/>
              <a:ext cx="5448300" cy="2447290"/>
            </a:xfrm>
            <a:custGeom>
              <a:avLst/>
              <a:gdLst/>
              <a:ahLst/>
              <a:cxnLst/>
              <a:rect l="l" t="t" r="r" b="b"/>
              <a:pathLst>
                <a:path w="5448300" h="2447290">
                  <a:moveTo>
                    <a:pt x="0" y="0"/>
                  </a:moveTo>
                  <a:lnTo>
                    <a:pt x="5448300" y="0"/>
                  </a:lnTo>
                </a:path>
                <a:path w="5448300" h="2447290">
                  <a:moveTo>
                    <a:pt x="5448300" y="0"/>
                  </a:moveTo>
                  <a:lnTo>
                    <a:pt x="5448300" y="2447290"/>
                  </a:lnTo>
                </a:path>
                <a:path w="5448300" h="2447290">
                  <a:moveTo>
                    <a:pt x="5448300" y="2447290"/>
                  </a:moveTo>
                  <a:lnTo>
                    <a:pt x="0" y="2447290"/>
                  </a:lnTo>
                </a:path>
                <a:path w="5448300" h="2447290">
                  <a:moveTo>
                    <a:pt x="0" y="2447290"/>
                  </a:moveTo>
                  <a:lnTo>
                    <a:pt x="0" y="0"/>
                  </a:lnTo>
                </a:path>
              </a:pathLst>
            </a:custGeom>
            <a:ln w="19050">
              <a:solidFill>
                <a:srgbClr val="7F7F7F"/>
              </a:solidFill>
            </a:ln>
          </p:spPr>
          <p:txBody>
            <a:bodyPr wrap="square" lIns="0" tIns="0" rIns="0" bIns="0" rtlCol="0"/>
            <a:lstStyle/>
            <a:p>
              <a:endParaRPr/>
            </a:p>
          </p:txBody>
        </p:sp>
        <p:sp>
          <p:nvSpPr>
            <p:cNvPr id="7" name="object 7"/>
            <p:cNvSpPr/>
            <p:nvPr/>
          </p:nvSpPr>
          <p:spPr>
            <a:xfrm>
              <a:off x="2134869" y="2672080"/>
              <a:ext cx="5492750" cy="2503170"/>
            </a:xfrm>
            <a:custGeom>
              <a:avLst/>
              <a:gdLst/>
              <a:ahLst/>
              <a:cxnLst/>
              <a:rect l="l" t="t" r="r" b="b"/>
              <a:pathLst>
                <a:path w="5492750" h="2503170">
                  <a:moveTo>
                    <a:pt x="44450" y="0"/>
                  </a:moveTo>
                  <a:lnTo>
                    <a:pt x="44450" y="2447290"/>
                  </a:lnTo>
                </a:path>
                <a:path w="5492750" h="2503170">
                  <a:moveTo>
                    <a:pt x="0" y="2447290"/>
                  </a:moveTo>
                  <a:lnTo>
                    <a:pt x="44450" y="2447290"/>
                  </a:lnTo>
                </a:path>
                <a:path w="5492750" h="2503170">
                  <a:moveTo>
                    <a:pt x="0" y="2033270"/>
                  </a:moveTo>
                  <a:lnTo>
                    <a:pt x="44450" y="2033270"/>
                  </a:lnTo>
                </a:path>
                <a:path w="5492750" h="2503170">
                  <a:moveTo>
                    <a:pt x="0" y="1638300"/>
                  </a:moveTo>
                  <a:lnTo>
                    <a:pt x="44450" y="1638300"/>
                  </a:lnTo>
                </a:path>
                <a:path w="5492750" h="2503170">
                  <a:moveTo>
                    <a:pt x="0" y="1224280"/>
                  </a:moveTo>
                  <a:lnTo>
                    <a:pt x="44450" y="1224280"/>
                  </a:lnTo>
                </a:path>
                <a:path w="5492750" h="2503170">
                  <a:moveTo>
                    <a:pt x="0" y="808990"/>
                  </a:moveTo>
                  <a:lnTo>
                    <a:pt x="44450" y="808990"/>
                  </a:lnTo>
                </a:path>
                <a:path w="5492750" h="2503170">
                  <a:moveTo>
                    <a:pt x="0" y="414020"/>
                  </a:moveTo>
                  <a:lnTo>
                    <a:pt x="44450" y="414020"/>
                  </a:lnTo>
                </a:path>
                <a:path w="5492750" h="2503170">
                  <a:moveTo>
                    <a:pt x="0" y="0"/>
                  </a:moveTo>
                  <a:lnTo>
                    <a:pt x="44450" y="0"/>
                  </a:lnTo>
                </a:path>
                <a:path w="5492750" h="2503170">
                  <a:moveTo>
                    <a:pt x="44450" y="2447290"/>
                  </a:moveTo>
                  <a:lnTo>
                    <a:pt x="5492750" y="2447290"/>
                  </a:lnTo>
                </a:path>
                <a:path w="5492750" h="2503170">
                  <a:moveTo>
                    <a:pt x="44450" y="2503170"/>
                  </a:moveTo>
                  <a:lnTo>
                    <a:pt x="44450" y="2447290"/>
                  </a:lnTo>
                </a:path>
              </a:pathLst>
            </a:custGeom>
            <a:ln w="3175">
              <a:solidFill>
                <a:srgbClr val="000000"/>
              </a:solidFill>
            </a:ln>
          </p:spPr>
          <p:txBody>
            <a:bodyPr wrap="square" lIns="0" tIns="0" rIns="0" bIns="0" rtlCol="0"/>
            <a:lstStyle/>
            <a:p>
              <a:endParaRPr/>
            </a:p>
          </p:txBody>
        </p:sp>
        <p:sp>
          <p:nvSpPr>
            <p:cNvPr id="8" name="object 8"/>
            <p:cNvSpPr/>
            <p:nvPr/>
          </p:nvSpPr>
          <p:spPr>
            <a:xfrm>
              <a:off x="2429510" y="3086100"/>
              <a:ext cx="4946650" cy="1750060"/>
            </a:xfrm>
            <a:custGeom>
              <a:avLst/>
              <a:gdLst/>
              <a:ahLst/>
              <a:cxnLst/>
              <a:rect l="l" t="t" r="r" b="b"/>
              <a:pathLst>
                <a:path w="4946650" h="1750060">
                  <a:moveTo>
                    <a:pt x="0" y="0"/>
                  </a:moveTo>
                  <a:lnTo>
                    <a:pt x="487679" y="603250"/>
                  </a:lnTo>
                </a:path>
                <a:path w="4946650" h="1750060">
                  <a:moveTo>
                    <a:pt x="487679" y="603250"/>
                  </a:moveTo>
                  <a:lnTo>
                    <a:pt x="989329" y="1016000"/>
                  </a:lnTo>
                </a:path>
                <a:path w="4946650" h="1750060">
                  <a:moveTo>
                    <a:pt x="989329" y="1016000"/>
                  </a:moveTo>
                  <a:lnTo>
                    <a:pt x="1477010" y="1261110"/>
                  </a:lnTo>
                </a:path>
                <a:path w="4946650" h="1750060">
                  <a:moveTo>
                    <a:pt x="1477010" y="1261110"/>
                  </a:moveTo>
                  <a:lnTo>
                    <a:pt x="1978660" y="1431289"/>
                  </a:lnTo>
                </a:path>
                <a:path w="4946650" h="1750060">
                  <a:moveTo>
                    <a:pt x="1978660" y="1431289"/>
                  </a:moveTo>
                  <a:lnTo>
                    <a:pt x="2480310" y="1544320"/>
                  </a:lnTo>
                </a:path>
                <a:path w="4946650" h="1750060">
                  <a:moveTo>
                    <a:pt x="2480310" y="1544320"/>
                  </a:moveTo>
                  <a:lnTo>
                    <a:pt x="2967990" y="1619250"/>
                  </a:lnTo>
                </a:path>
                <a:path w="4946650" h="1750060">
                  <a:moveTo>
                    <a:pt x="2967990" y="1619250"/>
                  </a:moveTo>
                  <a:lnTo>
                    <a:pt x="3469640" y="1694180"/>
                  </a:lnTo>
                </a:path>
                <a:path w="4946650" h="1750060">
                  <a:moveTo>
                    <a:pt x="3469640" y="1694180"/>
                  </a:moveTo>
                  <a:lnTo>
                    <a:pt x="3957319" y="1732280"/>
                  </a:lnTo>
                </a:path>
                <a:path w="4946650" h="1750060">
                  <a:moveTo>
                    <a:pt x="3957319" y="1732280"/>
                  </a:moveTo>
                  <a:lnTo>
                    <a:pt x="4458970" y="1750060"/>
                  </a:lnTo>
                </a:path>
                <a:path w="4946650" h="1750060">
                  <a:moveTo>
                    <a:pt x="4458970" y="1750060"/>
                  </a:moveTo>
                  <a:lnTo>
                    <a:pt x="4946649" y="1750060"/>
                  </a:lnTo>
                </a:path>
              </a:pathLst>
            </a:custGeom>
            <a:ln w="19050">
              <a:solidFill>
                <a:srgbClr val="FF00FF"/>
              </a:solidFill>
            </a:ln>
          </p:spPr>
          <p:txBody>
            <a:bodyPr wrap="square" lIns="0" tIns="0" rIns="0" bIns="0" rtlCol="0"/>
            <a:lstStyle/>
            <a:p>
              <a:endParaRPr/>
            </a:p>
          </p:txBody>
        </p:sp>
      </p:grpSp>
      <p:sp>
        <p:nvSpPr>
          <p:cNvPr id="9" name="object 9"/>
          <p:cNvSpPr txBox="1"/>
          <p:nvPr/>
        </p:nvSpPr>
        <p:spPr>
          <a:xfrm>
            <a:off x="2547620" y="1808480"/>
            <a:ext cx="4902835" cy="318135"/>
          </a:xfrm>
          <a:prstGeom prst="rect">
            <a:avLst/>
          </a:prstGeom>
        </p:spPr>
        <p:txBody>
          <a:bodyPr vert="horz" wrap="square" lIns="0" tIns="15240" rIns="0" bIns="0" rtlCol="0">
            <a:spAutoFit/>
          </a:bodyPr>
          <a:lstStyle/>
          <a:p>
            <a:pPr>
              <a:lnSpc>
                <a:spcPct val="100000"/>
              </a:lnSpc>
              <a:spcBef>
                <a:spcPts val="120"/>
              </a:spcBef>
            </a:pPr>
            <a:r>
              <a:rPr sz="1900" b="1" spc="-340" dirty="0">
                <a:latin typeface="Arial" panose="020B0604020202020204"/>
                <a:cs typeface="Arial" panose="020B0604020202020204"/>
              </a:rPr>
              <a:t>E</a:t>
            </a:r>
            <a:r>
              <a:rPr sz="1900" b="1" spc="-250" dirty="0">
                <a:latin typeface="Arial" panose="020B0604020202020204"/>
                <a:cs typeface="Arial" panose="020B0604020202020204"/>
              </a:rPr>
              <a:t>v</a:t>
            </a:r>
            <a:r>
              <a:rPr sz="1900" b="1" spc="-240" dirty="0">
                <a:latin typeface="Arial" panose="020B0604020202020204"/>
                <a:cs typeface="Arial" panose="020B0604020202020204"/>
              </a:rPr>
              <a:t>o</a:t>
            </a:r>
            <a:r>
              <a:rPr sz="1900" b="1" spc="-60" dirty="0">
                <a:latin typeface="Arial" panose="020B0604020202020204"/>
                <a:cs typeface="Arial" panose="020B0604020202020204"/>
              </a:rPr>
              <a:t>l</a:t>
            </a:r>
            <a:r>
              <a:rPr sz="1900" b="1" spc="-240" dirty="0">
                <a:latin typeface="Arial" panose="020B0604020202020204"/>
                <a:cs typeface="Arial" panose="020B0604020202020204"/>
              </a:rPr>
              <a:t>u</a:t>
            </a:r>
            <a:r>
              <a:rPr sz="1900" b="1" spc="-165" dirty="0">
                <a:latin typeface="Arial" panose="020B0604020202020204"/>
                <a:cs typeface="Arial" panose="020B0604020202020204"/>
              </a:rPr>
              <a:t>t</a:t>
            </a:r>
            <a:r>
              <a:rPr sz="1900" b="1" spc="-70" dirty="0">
                <a:latin typeface="Arial" panose="020B0604020202020204"/>
                <a:cs typeface="Arial" panose="020B0604020202020204"/>
              </a:rPr>
              <a:t>i</a:t>
            </a:r>
            <a:r>
              <a:rPr sz="1900" b="1" spc="-235" dirty="0">
                <a:latin typeface="Arial" panose="020B0604020202020204"/>
                <a:cs typeface="Arial" panose="020B0604020202020204"/>
              </a:rPr>
              <a:t>on</a:t>
            </a:r>
            <a:r>
              <a:rPr sz="1900" b="1" spc="-140" dirty="0">
                <a:latin typeface="Arial" panose="020B0604020202020204"/>
                <a:cs typeface="Arial" panose="020B0604020202020204"/>
              </a:rPr>
              <a:t>a</a:t>
            </a:r>
            <a:r>
              <a:rPr sz="1900" b="1" spc="-160" dirty="0">
                <a:latin typeface="Arial" panose="020B0604020202020204"/>
                <a:cs typeface="Arial" panose="020B0604020202020204"/>
              </a:rPr>
              <a:t>r</a:t>
            </a:r>
            <a:r>
              <a:rPr sz="1900" b="1" spc="-215" dirty="0">
                <a:latin typeface="Arial" panose="020B0604020202020204"/>
                <a:cs typeface="Arial" panose="020B0604020202020204"/>
              </a:rPr>
              <a:t>y</a:t>
            </a:r>
            <a:r>
              <a:rPr sz="1900" b="1" spc="-95" dirty="0">
                <a:latin typeface="Arial" panose="020B0604020202020204"/>
                <a:cs typeface="Arial" panose="020B0604020202020204"/>
              </a:rPr>
              <a:t> </a:t>
            </a:r>
            <a:r>
              <a:rPr sz="1900" b="1" spc="-345" dirty="0">
                <a:latin typeface="Arial" panose="020B0604020202020204"/>
                <a:cs typeface="Arial" panose="020B0604020202020204"/>
              </a:rPr>
              <a:t>D</a:t>
            </a:r>
            <a:r>
              <a:rPr sz="1900" b="1" spc="-60" dirty="0">
                <a:latin typeface="Arial" panose="020B0604020202020204"/>
                <a:cs typeface="Arial" panose="020B0604020202020204"/>
              </a:rPr>
              <a:t>i</a:t>
            </a:r>
            <a:r>
              <a:rPr sz="1900" b="1" spc="-365" dirty="0">
                <a:latin typeface="Arial" panose="020B0604020202020204"/>
                <a:cs typeface="Arial" panose="020B0604020202020204"/>
              </a:rPr>
              <a:t>s</a:t>
            </a:r>
            <a:r>
              <a:rPr sz="1900" b="1" spc="-165" dirty="0">
                <a:latin typeface="Arial" panose="020B0604020202020204"/>
                <a:cs typeface="Arial" panose="020B0604020202020204"/>
              </a:rPr>
              <a:t>t</a:t>
            </a:r>
            <a:r>
              <a:rPr sz="1900" b="1" spc="-130" dirty="0">
                <a:latin typeface="Arial" panose="020B0604020202020204"/>
                <a:cs typeface="Arial" panose="020B0604020202020204"/>
              </a:rPr>
              <a:t>a</a:t>
            </a:r>
            <a:r>
              <a:rPr sz="1900" b="1" spc="-240" dirty="0">
                <a:latin typeface="Arial" panose="020B0604020202020204"/>
                <a:cs typeface="Arial" panose="020B0604020202020204"/>
              </a:rPr>
              <a:t>n</a:t>
            </a:r>
            <a:r>
              <a:rPr sz="1900" b="1" spc="-250" dirty="0">
                <a:latin typeface="Arial" panose="020B0604020202020204"/>
                <a:cs typeface="Arial" panose="020B0604020202020204"/>
              </a:rPr>
              <a:t>c</a:t>
            </a:r>
            <a:r>
              <a:rPr sz="1900" b="1" spc="-215" dirty="0">
                <a:latin typeface="Arial" panose="020B0604020202020204"/>
                <a:cs typeface="Arial" panose="020B0604020202020204"/>
              </a:rPr>
              <a:t>e</a:t>
            </a:r>
            <a:r>
              <a:rPr sz="1900" b="1" spc="20" dirty="0">
                <a:latin typeface="Arial" panose="020B0604020202020204"/>
                <a:cs typeface="Arial" panose="020B0604020202020204"/>
              </a:rPr>
              <a:t> </a:t>
            </a:r>
            <a:r>
              <a:rPr sz="1900" b="1" spc="-229" dirty="0">
                <a:latin typeface="Arial" panose="020B0604020202020204"/>
                <a:cs typeface="Arial" panose="020B0604020202020204"/>
              </a:rPr>
              <a:t>V</a:t>
            </a:r>
            <a:r>
              <a:rPr sz="1900" b="1" spc="-260" dirty="0">
                <a:latin typeface="Arial" panose="020B0604020202020204"/>
                <a:cs typeface="Arial" panose="020B0604020202020204"/>
              </a:rPr>
              <a:t>S</a:t>
            </a:r>
            <a:r>
              <a:rPr sz="1900" b="1" spc="-25" dirty="0">
                <a:latin typeface="Arial" panose="020B0604020202020204"/>
                <a:cs typeface="Arial" panose="020B0604020202020204"/>
              </a:rPr>
              <a:t> </a:t>
            </a:r>
            <a:r>
              <a:rPr sz="1900" b="1" spc="-229" dirty="0">
                <a:latin typeface="Arial" panose="020B0604020202020204"/>
                <a:cs typeface="Arial" panose="020B0604020202020204"/>
              </a:rPr>
              <a:t>P</a:t>
            </a:r>
            <a:r>
              <a:rPr sz="1900" b="1" spc="-140" dirty="0">
                <a:latin typeface="Arial" panose="020B0604020202020204"/>
                <a:cs typeface="Arial" panose="020B0604020202020204"/>
              </a:rPr>
              <a:t>e</a:t>
            </a:r>
            <a:r>
              <a:rPr sz="1900" b="1" spc="-160" dirty="0">
                <a:latin typeface="Arial" panose="020B0604020202020204"/>
                <a:cs typeface="Arial" panose="020B0604020202020204"/>
              </a:rPr>
              <a:t>r</a:t>
            </a:r>
            <a:r>
              <a:rPr sz="1900" b="1" spc="-250" dirty="0">
                <a:latin typeface="Arial" panose="020B0604020202020204"/>
                <a:cs typeface="Arial" panose="020B0604020202020204"/>
              </a:rPr>
              <a:t>c</a:t>
            </a:r>
            <a:r>
              <a:rPr sz="1900" b="1" spc="-130" dirty="0">
                <a:latin typeface="Arial" panose="020B0604020202020204"/>
                <a:cs typeface="Arial" panose="020B0604020202020204"/>
              </a:rPr>
              <a:t>e</a:t>
            </a:r>
            <a:r>
              <a:rPr sz="1900" b="1" spc="-185" dirty="0">
                <a:latin typeface="Arial" panose="020B0604020202020204"/>
                <a:cs typeface="Arial" panose="020B0604020202020204"/>
              </a:rPr>
              <a:t>nt</a:t>
            </a:r>
            <a:r>
              <a:rPr sz="1900" b="1" spc="-114" dirty="0">
                <a:latin typeface="Arial" panose="020B0604020202020204"/>
                <a:cs typeface="Arial" panose="020B0604020202020204"/>
              </a:rPr>
              <a:t> </a:t>
            </a:r>
            <a:r>
              <a:rPr sz="1900" b="1" spc="-225" dirty="0">
                <a:latin typeface="Arial" panose="020B0604020202020204"/>
                <a:cs typeface="Arial" panose="020B0604020202020204"/>
              </a:rPr>
              <a:t>S</a:t>
            </a:r>
            <a:r>
              <a:rPr sz="1900" b="1" spc="-130" dirty="0">
                <a:latin typeface="Arial" panose="020B0604020202020204"/>
                <a:cs typeface="Arial" panose="020B0604020202020204"/>
              </a:rPr>
              <a:t>e</a:t>
            </a:r>
            <a:r>
              <a:rPr sz="1900" b="1" spc="-235" dirty="0">
                <a:latin typeface="Arial" panose="020B0604020202020204"/>
                <a:cs typeface="Arial" panose="020B0604020202020204"/>
              </a:rPr>
              <a:t>q</a:t>
            </a:r>
            <a:r>
              <a:rPr sz="1900" b="1" spc="-240" dirty="0">
                <a:latin typeface="Arial" panose="020B0604020202020204"/>
                <a:cs typeface="Arial" panose="020B0604020202020204"/>
              </a:rPr>
              <a:t>u</a:t>
            </a:r>
            <a:r>
              <a:rPr sz="1900" b="1" spc="-130" dirty="0">
                <a:latin typeface="Arial" panose="020B0604020202020204"/>
                <a:cs typeface="Arial" panose="020B0604020202020204"/>
              </a:rPr>
              <a:t>e</a:t>
            </a:r>
            <a:r>
              <a:rPr sz="1900" b="1" spc="-235" dirty="0">
                <a:latin typeface="Arial" panose="020B0604020202020204"/>
                <a:cs typeface="Arial" panose="020B0604020202020204"/>
              </a:rPr>
              <a:t>n</a:t>
            </a:r>
            <a:r>
              <a:rPr sz="1900" b="1" spc="-254" dirty="0">
                <a:latin typeface="Arial" panose="020B0604020202020204"/>
                <a:cs typeface="Arial" panose="020B0604020202020204"/>
              </a:rPr>
              <a:t>c</a:t>
            </a:r>
            <a:r>
              <a:rPr sz="1900" b="1" spc="-215" dirty="0">
                <a:latin typeface="Arial" panose="020B0604020202020204"/>
                <a:cs typeface="Arial" panose="020B0604020202020204"/>
              </a:rPr>
              <a:t>e</a:t>
            </a:r>
            <a:r>
              <a:rPr sz="1900" b="1" spc="20" dirty="0">
                <a:latin typeface="Arial" panose="020B0604020202020204"/>
                <a:cs typeface="Arial" panose="020B0604020202020204"/>
              </a:rPr>
              <a:t> </a:t>
            </a:r>
            <a:r>
              <a:rPr sz="1900" b="1" spc="-60" dirty="0">
                <a:latin typeface="Arial" panose="020B0604020202020204"/>
                <a:cs typeface="Arial" panose="020B0604020202020204"/>
              </a:rPr>
              <a:t>I</a:t>
            </a:r>
            <a:r>
              <a:rPr sz="1900" b="1" spc="-235" dirty="0">
                <a:latin typeface="Arial" panose="020B0604020202020204"/>
                <a:cs typeface="Arial" panose="020B0604020202020204"/>
              </a:rPr>
              <a:t>d</a:t>
            </a:r>
            <a:r>
              <a:rPr sz="1900" b="1" spc="-140" dirty="0">
                <a:latin typeface="Arial" panose="020B0604020202020204"/>
                <a:cs typeface="Arial" panose="020B0604020202020204"/>
              </a:rPr>
              <a:t>e</a:t>
            </a:r>
            <a:r>
              <a:rPr sz="1900" b="1" spc="-235" dirty="0">
                <a:latin typeface="Arial" panose="020B0604020202020204"/>
                <a:cs typeface="Arial" panose="020B0604020202020204"/>
              </a:rPr>
              <a:t>n</a:t>
            </a:r>
            <a:r>
              <a:rPr sz="1900" b="1" spc="-180" dirty="0">
                <a:latin typeface="Arial" panose="020B0604020202020204"/>
                <a:cs typeface="Arial" panose="020B0604020202020204"/>
              </a:rPr>
              <a:t>t</a:t>
            </a:r>
            <a:r>
              <a:rPr sz="1900" b="1" spc="-60" dirty="0">
                <a:latin typeface="Arial" panose="020B0604020202020204"/>
                <a:cs typeface="Arial" panose="020B0604020202020204"/>
              </a:rPr>
              <a:t>i</a:t>
            </a:r>
            <a:r>
              <a:rPr sz="1900" b="1" spc="-170" dirty="0">
                <a:latin typeface="Arial" panose="020B0604020202020204"/>
                <a:cs typeface="Arial" panose="020B0604020202020204"/>
              </a:rPr>
              <a:t>t</a:t>
            </a:r>
            <a:r>
              <a:rPr sz="1900" b="1" spc="-215" dirty="0">
                <a:latin typeface="Arial" panose="020B0604020202020204"/>
                <a:cs typeface="Arial" panose="020B0604020202020204"/>
              </a:rPr>
              <a:t>y</a:t>
            </a:r>
            <a:endParaRPr sz="1900">
              <a:latin typeface="Arial" panose="020B0604020202020204"/>
              <a:cs typeface="Arial" panose="020B0604020202020204"/>
            </a:endParaRPr>
          </a:p>
        </p:txBody>
      </p:sp>
      <p:sp>
        <p:nvSpPr>
          <p:cNvPr id="10" name="object 10"/>
          <p:cNvSpPr txBox="1"/>
          <p:nvPr/>
        </p:nvSpPr>
        <p:spPr>
          <a:xfrm>
            <a:off x="2252979" y="2509519"/>
            <a:ext cx="280035" cy="2720340"/>
          </a:xfrm>
          <a:prstGeom prst="rect">
            <a:avLst/>
          </a:prstGeom>
        </p:spPr>
        <p:txBody>
          <a:bodyPr vert="horz" wrap="square" lIns="0" tIns="16510" rIns="0" bIns="0" rtlCol="0">
            <a:spAutoFit/>
          </a:bodyPr>
          <a:lstStyle/>
          <a:p>
            <a:pPr marR="5715" algn="r">
              <a:lnSpc>
                <a:spcPct val="100000"/>
              </a:lnSpc>
              <a:spcBef>
                <a:spcPts val="130"/>
              </a:spcBef>
            </a:pPr>
            <a:r>
              <a:rPr sz="1600" spc="-204" dirty="0">
                <a:latin typeface="Arial" panose="020B0604020202020204"/>
                <a:cs typeface="Arial" panose="020B0604020202020204"/>
              </a:rPr>
              <a:t>1</a:t>
            </a:r>
            <a:r>
              <a:rPr sz="1600" spc="-195" dirty="0">
                <a:latin typeface="Arial" panose="020B0604020202020204"/>
                <a:cs typeface="Arial" panose="020B0604020202020204"/>
              </a:rPr>
              <a:t>2</a:t>
            </a:r>
            <a:r>
              <a:rPr sz="1600" spc="-180" dirty="0">
                <a:latin typeface="Arial" panose="020B0604020202020204"/>
                <a:cs typeface="Arial" panose="020B0604020202020204"/>
              </a:rPr>
              <a:t>0</a:t>
            </a:r>
            <a:endParaRPr sz="1600">
              <a:latin typeface="Arial" panose="020B0604020202020204"/>
              <a:cs typeface="Arial" panose="020B0604020202020204"/>
            </a:endParaRPr>
          </a:p>
          <a:p>
            <a:pPr marR="5715" algn="r">
              <a:lnSpc>
                <a:spcPct val="100000"/>
              </a:lnSpc>
              <a:spcBef>
                <a:spcPts val="1340"/>
              </a:spcBef>
            </a:pPr>
            <a:r>
              <a:rPr sz="1600" spc="-204" dirty="0">
                <a:latin typeface="Arial" panose="020B0604020202020204"/>
                <a:cs typeface="Arial" panose="020B0604020202020204"/>
              </a:rPr>
              <a:t>1</a:t>
            </a:r>
            <a:r>
              <a:rPr sz="1600" spc="-195" dirty="0">
                <a:latin typeface="Arial" panose="020B0604020202020204"/>
                <a:cs typeface="Arial" panose="020B0604020202020204"/>
              </a:rPr>
              <a:t>0</a:t>
            </a:r>
            <a:r>
              <a:rPr sz="1600" spc="-180" dirty="0">
                <a:latin typeface="Arial" panose="020B0604020202020204"/>
                <a:cs typeface="Arial" panose="020B0604020202020204"/>
              </a:rPr>
              <a:t>0</a:t>
            </a:r>
            <a:endParaRPr sz="1600">
              <a:latin typeface="Arial" panose="020B0604020202020204"/>
              <a:cs typeface="Arial" panose="020B0604020202020204"/>
            </a:endParaRPr>
          </a:p>
          <a:p>
            <a:pPr marR="5080" algn="r">
              <a:lnSpc>
                <a:spcPct val="100000"/>
              </a:lnSpc>
              <a:spcBef>
                <a:spcPts val="1190"/>
              </a:spcBef>
            </a:pPr>
            <a:r>
              <a:rPr sz="1600" spc="-185" dirty="0">
                <a:latin typeface="Arial" panose="020B0604020202020204"/>
                <a:cs typeface="Arial" panose="020B0604020202020204"/>
              </a:rPr>
              <a:t>80</a:t>
            </a:r>
            <a:endParaRPr sz="1600">
              <a:latin typeface="Arial" panose="020B0604020202020204"/>
              <a:cs typeface="Arial" panose="020B0604020202020204"/>
            </a:endParaRPr>
          </a:p>
          <a:p>
            <a:pPr marR="5080" algn="r">
              <a:lnSpc>
                <a:spcPct val="100000"/>
              </a:lnSpc>
              <a:spcBef>
                <a:spcPts val="1340"/>
              </a:spcBef>
            </a:pPr>
            <a:r>
              <a:rPr sz="1600" spc="-185" dirty="0">
                <a:latin typeface="Arial" panose="020B0604020202020204"/>
                <a:cs typeface="Arial" panose="020B0604020202020204"/>
              </a:rPr>
              <a:t>60</a:t>
            </a:r>
            <a:endParaRPr sz="1600">
              <a:latin typeface="Arial" panose="020B0604020202020204"/>
              <a:cs typeface="Arial" panose="020B0604020202020204"/>
            </a:endParaRPr>
          </a:p>
          <a:p>
            <a:pPr marR="5080" algn="r">
              <a:lnSpc>
                <a:spcPct val="100000"/>
              </a:lnSpc>
              <a:spcBef>
                <a:spcPts val="1340"/>
              </a:spcBef>
            </a:pPr>
            <a:r>
              <a:rPr sz="1600" spc="-185" dirty="0">
                <a:latin typeface="Arial" panose="020B0604020202020204"/>
                <a:cs typeface="Arial" panose="020B0604020202020204"/>
              </a:rPr>
              <a:t>40</a:t>
            </a:r>
            <a:endParaRPr sz="1600">
              <a:latin typeface="Arial" panose="020B0604020202020204"/>
              <a:cs typeface="Arial" panose="020B0604020202020204"/>
            </a:endParaRPr>
          </a:p>
          <a:p>
            <a:pPr marR="5080" algn="r">
              <a:lnSpc>
                <a:spcPct val="100000"/>
              </a:lnSpc>
              <a:spcBef>
                <a:spcPts val="1190"/>
              </a:spcBef>
            </a:pPr>
            <a:r>
              <a:rPr sz="1600" spc="-185" dirty="0">
                <a:latin typeface="Arial" panose="020B0604020202020204"/>
                <a:cs typeface="Arial" panose="020B0604020202020204"/>
              </a:rPr>
              <a:t>20</a:t>
            </a:r>
            <a:endParaRPr sz="1600">
              <a:latin typeface="Arial" panose="020B0604020202020204"/>
              <a:cs typeface="Arial" panose="020B0604020202020204"/>
            </a:endParaRPr>
          </a:p>
          <a:p>
            <a:pPr marR="5080" algn="r">
              <a:lnSpc>
                <a:spcPct val="100000"/>
              </a:lnSpc>
              <a:spcBef>
                <a:spcPts val="1340"/>
              </a:spcBef>
            </a:pPr>
            <a:r>
              <a:rPr sz="1600" spc="-180" dirty="0">
                <a:latin typeface="Arial" panose="020B0604020202020204"/>
                <a:cs typeface="Arial" panose="020B0604020202020204"/>
              </a:rPr>
              <a:t>0</a:t>
            </a:r>
            <a:endParaRPr sz="1600">
              <a:latin typeface="Arial" panose="020B0604020202020204"/>
              <a:cs typeface="Arial" panose="020B0604020202020204"/>
            </a:endParaRPr>
          </a:p>
        </p:txBody>
      </p:sp>
      <p:sp>
        <p:nvSpPr>
          <p:cNvPr id="11" name="object 11"/>
          <p:cNvSpPr txBox="1"/>
          <p:nvPr/>
        </p:nvSpPr>
        <p:spPr>
          <a:xfrm>
            <a:off x="2843529" y="5109971"/>
            <a:ext cx="5136515" cy="807720"/>
          </a:xfrm>
          <a:prstGeom prst="rect">
            <a:avLst/>
          </a:prstGeom>
        </p:spPr>
        <p:txBody>
          <a:bodyPr vert="horz" wrap="square" lIns="0" tIns="163195" rIns="0" bIns="0" rtlCol="0">
            <a:spAutoFit/>
          </a:bodyPr>
          <a:lstStyle/>
          <a:p>
            <a:pPr>
              <a:lnSpc>
                <a:spcPct val="100000"/>
              </a:lnSpc>
              <a:spcBef>
                <a:spcPts val="1285"/>
              </a:spcBef>
              <a:tabLst>
                <a:tab pos="441325" algn="l"/>
                <a:tab pos="943610" algn="l"/>
                <a:tab pos="1386205" algn="l"/>
                <a:tab pos="1889125" algn="l"/>
                <a:tab pos="2390775" algn="l"/>
                <a:tab pos="2877185" algn="l"/>
                <a:tab pos="3379470" algn="l"/>
                <a:tab pos="3866515" algn="l"/>
                <a:tab pos="4369435" algn="l"/>
                <a:tab pos="4855845" algn="l"/>
              </a:tabLst>
            </a:pPr>
            <a:r>
              <a:rPr sz="1600" spc="-180" dirty="0">
                <a:latin typeface="Arial" panose="020B0604020202020204"/>
                <a:cs typeface="Arial" panose="020B0604020202020204"/>
              </a:rPr>
              <a:t>0	</a:t>
            </a:r>
            <a:r>
              <a:rPr sz="1600" spc="-195" dirty="0">
                <a:latin typeface="Arial" panose="020B0604020202020204"/>
                <a:cs typeface="Arial" panose="020B0604020202020204"/>
              </a:rPr>
              <a:t>4</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204" dirty="0">
                <a:latin typeface="Arial" panose="020B0604020202020204"/>
                <a:cs typeface="Arial" panose="020B0604020202020204"/>
              </a:rPr>
              <a:t>8</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190" dirty="0">
                <a:latin typeface="Arial" panose="020B0604020202020204"/>
                <a:cs typeface="Arial" panose="020B0604020202020204"/>
              </a:rPr>
              <a:t>1</a:t>
            </a:r>
            <a:r>
              <a:rPr sz="1600" spc="-195" dirty="0">
                <a:latin typeface="Arial" panose="020B0604020202020204"/>
                <a:cs typeface="Arial" panose="020B0604020202020204"/>
              </a:rPr>
              <a:t>2</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204" dirty="0">
                <a:latin typeface="Arial" panose="020B0604020202020204"/>
                <a:cs typeface="Arial" panose="020B0604020202020204"/>
              </a:rPr>
              <a:t>1</a:t>
            </a:r>
            <a:r>
              <a:rPr sz="1600" spc="-190" dirty="0">
                <a:latin typeface="Arial" panose="020B0604020202020204"/>
                <a:cs typeface="Arial" panose="020B0604020202020204"/>
              </a:rPr>
              <a:t>6</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204" dirty="0">
                <a:latin typeface="Arial" panose="020B0604020202020204"/>
                <a:cs typeface="Arial" panose="020B0604020202020204"/>
              </a:rPr>
              <a:t>2</a:t>
            </a:r>
            <a:r>
              <a:rPr sz="1600" spc="-195" dirty="0">
                <a:latin typeface="Arial" panose="020B0604020202020204"/>
                <a:cs typeface="Arial" panose="020B0604020202020204"/>
              </a:rPr>
              <a:t>0</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190" dirty="0">
                <a:latin typeface="Arial" panose="020B0604020202020204"/>
                <a:cs typeface="Arial" panose="020B0604020202020204"/>
              </a:rPr>
              <a:t>2</a:t>
            </a:r>
            <a:r>
              <a:rPr sz="1600" spc="-195" dirty="0">
                <a:latin typeface="Arial" panose="020B0604020202020204"/>
                <a:cs typeface="Arial" panose="020B0604020202020204"/>
              </a:rPr>
              <a:t>4</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190" dirty="0">
                <a:latin typeface="Arial" panose="020B0604020202020204"/>
                <a:cs typeface="Arial" panose="020B0604020202020204"/>
              </a:rPr>
              <a:t>2</a:t>
            </a:r>
            <a:r>
              <a:rPr sz="1600" spc="-204" dirty="0">
                <a:latin typeface="Arial" panose="020B0604020202020204"/>
                <a:cs typeface="Arial" panose="020B0604020202020204"/>
              </a:rPr>
              <a:t>8</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195" dirty="0">
                <a:latin typeface="Arial" panose="020B0604020202020204"/>
                <a:cs typeface="Arial" panose="020B0604020202020204"/>
              </a:rPr>
              <a:t>3</a:t>
            </a:r>
            <a:r>
              <a:rPr sz="1600" spc="-190" dirty="0">
                <a:latin typeface="Arial" panose="020B0604020202020204"/>
                <a:cs typeface="Arial" panose="020B0604020202020204"/>
              </a:rPr>
              <a:t>2</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204" dirty="0">
                <a:latin typeface="Arial" panose="020B0604020202020204"/>
                <a:cs typeface="Arial" panose="020B0604020202020204"/>
              </a:rPr>
              <a:t>3</a:t>
            </a:r>
            <a:r>
              <a:rPr sz="1600" spc="-195" dirty="0">
                <a:latin typeface="Arial" panose="020B0604020202020204"/>
                <a:cs typeface="Arial" panose="020B0604020202020204"/>
              </a:rPr>
              <a:t>6</a:t>
            </a:r>
            <a:r>
              <a:rPr sz="1600" spc="-180" dirty="0">
                <a:latin typeface="Arial" panose="020B0604020202020204"/>
                <a:cs typeface="Arial" panose="020B0604020202020204"/>
              </a:rPr>
              <a:t>0</a:t>
            </a:r>
            <a:r>
              <a:rPr sz="1600" dirty="0">
                <a:latin typeface="Arial" panose="020B0604020202020204"/>
                <a:cs typeface="Arial" panose="020B0604020202020204"/>
              </a:rPr>
              <a:t>	</a:t>
            </a:r>
            <a:r>
              <a:rPr sz="1600" spc="-190" dirty="0">
                <a:latin typeface="Arial" panose="020B0604020202020204"/>
                <a:cs typeface="Arial" panose="020B0604020202020204"/>
              </a:rPr>
              <a:t>4</a:t>
            </a:r>
            <a:r>
              <a:rPr sz="1600" spc="-204" dirty="0">
                <a:latin typeface="Arial" panose="020B0604020202020204"/>
                <a:cs typeface="Arial" panose="020B0604020202020204"/>
              </a:rPr>
              <a:t>0</a:t>
            </a:r>
            <a:r>
              <a:rPr sz="1600" spc="-180" dirty="0">
                <a:latin typeface="Arial" panose="020B0604020202020204"/>
                <a:cs typeface="Arial" panose="020B0604020202020204"/>
              </a:rPr>
              <a:t>0</a:t>
            </a:r>
            <a:endParaRPr sz="1600">
              <a:latin typeface="Arial" panose="020B0604020202020204"/>
              <a:cs typeface="Arial" panose="020B0604020202020204"/>
            </a:endParaRPr>
          </a:p>
          <a:p>
            <a:pPr marR="107950" algn="ctr">
              <a:lnSpc>
                <a:spcPct val="100000"/>
              </a:lnSpc>
              <a:spcBef>
                <a:spcPts val="1190"/>
              </a:spcBef>
            </a:pPr>
            <a:r>
              <a:rPr sz="1600" b="1" spc="-355" dirty="0">
                <a:latin typeface="Times New Roman" panose="02020603050405020304" charset="0"/>
                <a:cs typeface="Times New Roman" panose="02020603050405020304" charset="0"/>
              </a:rPr>
              <a:t>N</a:t>
            </a:r>
            <a:r>
              <a:rPr sz="1600" b="1" spc="-160" dirty="0">
                <a:latin typeface="Times New Roman" panose="02020603050405020304" charset="0"/>
                <a:cs typeface="Times New Roman" panose="02020603050405020304" charset="0"/>
              </a:rPr>
              <a:t>um</a:t>
            </a:r>
            <a:r>
              <a:rPr sz="1600" b="1" spc="-170" dirty="0">
                <a:latin typeface="Times New Roman" panose="02020603050405020304" charset="0"/>
                <a:cs typeface="Times New Roman" panose="02020603050405020304" charset="0"/>
              </a:rPr>
              <a:t>b</a:t>
            </a:r>
            <a:r>
              <a:rPr sz="1600" b="1" spc="-70" dirty="0">
                <a:latin typeface="Times New Roman" panose="02020603050405020304" charset="0"/>
                <a:cs typeface="Times New Roman" panose="02020603050405020304" charset="0"/>
              </a:rPr>
              <a:t>e</a:t>
            </a:r>
            <a:r>
              <a:rPr sz="1600" b="1" spc="-130" dirty="0">
                <a:latin typeface="Times New Roman" panose="02020603050405020304" charset="0"/>
                <a:cs typeface="Times New Roman" panose="02020603050405020304" charset="0"/>
              </a:rPr>
              <a:t>r</a:t>
            </a:r>
            <a:r>
              <a:rPr sz="1600" b="1" spc="-15" dirty="0">
                <a:latin typeface="Times New Roman" panose="02020603050405020304" charset="0"/>
                <a:cs typeface="Times New Roman" panose="02020603050405020304" charset="0"/>
              </a:rPr>
              <a:t> </a:t>
            </a:r>
            <a:r>
              <a:rPr sz="1600" b="1" spc="-175" dirty="0">
                <a:latin typeface="Times New Roman" panose="02020603050405020304" charset="0"/>
                <a:cs typeface="Times New Roman" panose="02020603050405020304" charset="0"/>
              </a:rPr>
              <a:t>o</a:t>
            </a:r>
            <a:r>
              <a:rPr sz="1600" b="1" spc="-110" dirty="0">
                <a:latin typeface="Times New Roman" panose="02020603050405020304" charset="0"/>
                <a:cs typeface="Times New Roman" panose="02020603050405020304" charset="0"/>
              </a:rPr>
              <a:t>f</a:t>
            </a:r>
            <a:r>
              <a:rPr sz="1600" b="1" spc="-50" dirty="0">
                <a:latin typeface="Times New Roman" panose="02020603050405020304" charset="0"/>
                <a:cs typeface="Times New Roman" panose="02020603050405020304" charset="0"/>
              </a:rPr>
              <a:t> </a:t>
            </a:r>
            <a:r>
              <a:rPr sz="1600" b="1" spc="-355" dirty="0">
                <a:latin typeface="Times New Roman" panose="02020603050405020304" charset="0"/>
                <a:cs typeface="Times New Roman" panose="02020603050405020304" charset="0"/>
              </a:rPr>
              <a:t>R</a:t>
            </a:r>
            <a:r>
              <a:rPr sz="1600" b="1" spc="-70" dirty="0">
                <a:latin typeface="Times New Roman" panose="02020603050405020304" charset="0"/>
                <a:cs typeface="Times New Roman" panose="02020603050405020304" charset="0"/>
              </a:rPr>
              <a:t>e</a:t>
            </a:r>
            <a:r>
              <a:rPr sz="1600" b="1" spc="-85" dirty="0">
                <a:latin typeface="Times New Roman" panose="02020603050405020304" charset="0"/>
                <a:cs typeface="Times New Roman" panose="02020603050405020304" charset="0"/>
              </a:rPr>
              <a:t>s</a:t>
            </a:r>
            <a:r>
              <a:rPr sz="1600" b="1" spc="-95" dirty="0">
                <a:latin typeface="Times New Roman" panose="02020603050405020304" charset="0"/>
                <a:cs typeface="Times New Roman" panose="02020603050405020304" charset="0"/>
              </a:rPr>
              <a:t>i</a:t>
            </a:r>
            <a:r>
              <a:rPr sz="1600" b="1" spc="-160" dirty="0">
                <a:latin typeface="Times New Roman" panose="02020603050405020304" charset="0"/>
                <a:cs typeface="Times New Roman" panose="02020603050405020304" charset="0"/>
              </a:rPr>
              <a:t>d</a:t>
            </a:r>
            <a:r>
              <a:rPr sz="1600" b="1" spc="-175" dirty="0">
                <a:latin typeface="Times New Roman" panose="02020603050405020304" charset="0"/>
                <a:cs typeface="Times New Roman" panose="02020603050405020304" charset="0"/>
              </a:rPr>
              <a:t>u</a:t>
            </a:r>
            <a:r>
              <a:rPr sz="1600" b="1" spc="-70" dirty="0">
                <a:latin typeface="Times New Roman" panose="02020603050405020304" charset="0"/>
                <a:cs typeface="Times New Roman" panose="02020603050405020304" charset="0"/>
              </a:rPr>
              <a:t>e</a:t>
            </a:r>
            <a:r>
              <a:rPr sz="1600" b="1" spc="-180" dirty="0">
                <a:latin typeface="Times New Roman" panose="02020603050405020304" charset="0"/>
                <a:cs typeface="Times New Roman" panose="02020603050405020304" charset="0"/>
              </a:rPr>
              <a:t>s</a:t>
            </a:r>
            <a:endParaRPr sz="1600">
              <a:latin typeface="Times New Roman" panose="02020603050405020304" charset="0"/>
              <a:cs typeface="Times New Roman" panose="02020603050405020304" charset="0"/>
            </a:endParaRPr>
          </a:p>
        </p:txBody>
      </p:sp>
      <p:sp>
        <p:nvSpPr>
          <p:cNvPr id="12" name="object 12"/>
          <p:cNvSpPr txBox="1"/>
          <p:nvPr/>
        </p:nvSpPr>
        <p:spPr>
          <a:xfrm>
            <a:off x="1980565" y="2806700"/>
            <a:ext cx="242570" cy="2232025"/>
          </a:xfrm>
          <a:prstGeom prst="rect">
            <a:avLst/>
          </a:prstGeom>
        </p:spPr>
        <p:txBody>
          <a:bodyPr vert="vert270" wrap="square" lIns="0" tIns="0" rIns="0" bIns="0" rtlCol="0">
            <a:spAutoFit/>
          </a:bodyPr>
          <a:lstStyle/>
          <a:p>
            <a:pPr marL="12700">
              <a:lnSpc>
                <a:spcPts val="1895"/>
              </a:lnSpc>
            </a:pPr>
            <a:r>
              <a:rPr sz="1600" b="1" spc="-45" dirty="0">
                <a:latin typeface="Arial" panose="020B0604020202020204"/>
                <a:cs typeface="Arial" panose="020B0604020202020204"/>
              </a:rPr>
              <a:t>S</a:t>
            </a:r>
            <a:r>
              <a:rPr sz="1600" b="1" spc="105" dirty="0">
                <a:latin typeface="Arial" panose="020B0604020202020204"/>
                <a:cs typeface="Arial" panose="020B0604020202020204"/>
              </a:rPr>
              <a:t>e</a:t>
            </a:r>
            <a:r>
              <a:rPr sz="1600" b="1" spc="30" dirty="0">
                <a:latin typeface="Arial" panose="020B0604020202020204"/>
                <a:cs typeface="Arial" panose="020B0604020202020204"/>
              </a:rPr>
              <a:t>q</a:t>
            </a:r>
            <a:r>
              <a:rPr sz="1600" b="1" spc="40" dirty="0">
                <a:latin typeface="Arial" panose="020B0604020202020204"/>
                <a:cs typeface="Arial" panose="020B0604020202020204"/>
              </a:rPr>
              <a:t>u</a:t>
            </a:r>
            <a:r>
              <a:rPr sz="1600" b="1" spc="105" dirty="0">
                <a:latin typeface="Arial" panose="020B0604020202020204"/>
                <a:cs typeface="Arial" panose="020B0604020202020204"/>
              </a:rPr>
              <a:t>e</a:t>
            </a:r>
            <a:r>
              <a:rPr sz="1600" b="1" spc="30" dirty="0">
                <a:latin typeface="Arial" panose="020B0604020202020204"/>
                <a:cs typeface="Arial" panose="020B0604020202020204"/>
              </a:rPr>
              <a:t>n</a:t>
            </a:r>
            <a:r>
              <a:rPr sz="1600" b="1" spc="-15" dirty="0">
                <a:latin typeface="Arial" panose="020B0604020202020204"/>
                <a:cs typeface="Arial" panose="020B0604020202020204"/>
              </a:rPr>
              <a:t>c</a:t>
            </a:r>
            <a:r>
              <a:rPr sz="1600" b="1" dirty="0">
                <a:latin typeface="Arial" panose="020B0604020202020204"/>
                <a:cs typeface="Arial" panose="020B0604020202020204"/>
              </a:rPr>
              <a:t>e</a:t>
            </a:r>
            <a:r>
              <a:rPr sz="1600" b="1" spc="5" dirty="0">
                <a:latin typeface="Arial" panose="020B0604020202020204"/>
                <a:cs typeface="Arial" panose="020B0604020202020204"/>
              </a:rPr>
              <a:t> </a:t>
            </a:r>
            <a:r>
              <a:rPr sz="1600" b="1" spc="-5" dirty="0">
                <a:latin typeface="Arial" panose="020B0604020202020204"/>
                <a:cs typeface="Arial" panose="020B0604020202020204"/>
                <a:sym typeface="+mn-ea"/>
              </a:rPr>
              <a:t>I</a:t>
            </a:r>
            <a:r>
              <a:rPr sz="1600" b="1" spc="30" dirty="0">
                <a:latin typeface="Arial" panose="020B0604020202020204"/>
                <a:cs typeface="Arial" panose="020B0604020202020204"/>
                <a:sym typeface="+mn-ea"/>
              </a:rPr>
              <a:t>d</a:t>
            </a:r>
            <a:r>
              <a:rPr sz="1600" b="1" spc="105" dirty="0">
                <a:latin typeface="Arial" panose="020B0604020202020204"/>
                <a:cs typeface="Arial" panose="020B0604020202020204"/>
                <a:sym typeface="+mn-ea"/>
              </a:rPr>
              <a:t>e</a:t>
            </a:r>
            <a:r>
              <a:rPr sz="1600" b="1" spc="40" dirty="0">
                <a:latin typeface="Arial" panose="020B0604020202020204"/>
                <a:cs typeface="Arial" panose="020B0604020202020204"/>
                <a:sym typeface="+mn-ea"/>
              </a:rPr>
              <a:t>n</a:t>
            </a:r>
            <a:r>
              <a:rPr sz="1600" b="1" spc="30" dirty="0">
                <a:latin typeface="Arial" panose="020B0604020202020204"/>
                <a:cs typeface="Arial" panose="020B0604020202020204"/>
                <a:sym typeface="+mn-ea"/>
              </a:rPr>
              <a:t>t</a:t>
            </a:r>
            <a:r>
              <a:rPr sz="1600" b="1" spc="-5" dirty="0">
                <a:latin typeface="Arial" panose="020B0604020202020204"/>
                <a:cs typeface="Arial" panose="020B0604020202020204"/>
                <a:sym typeface="+mn-ea"/>
              </a:rPr>
              <a:t>i</a:t>
            </a:r>
            <a:r>
              <a:rPr sz="1600" b="1" spc="40" dirty="0">
                <a:latin typeface="Arial" panose="020B0604020202020204"/>
                <a:cs typeface="Arial" panose="020B0604020202020204"/>
                <a:sym typeface="+mn-ea"/>
              </a:rPr>
              <a:t>t</a:t>
            </a:r>
            <a:r>
              <a:rPr sz="1600" b="1" dirty="0">
                <a:latin typeface="Arial" panose="020B0604020202020204"/>
                <a:cs typeface="Arial" panose="020B0604020202020204"/>
                <a:sym typeface="+mn-ea"/>
              </a:rPr>
              <a:t>y</a:t>
            </a:r>
            <a:r>
              <a:rPr sz="1600" b="1" spc="-114" dirty="0">
                <a:latin typeface="Arial" panose="020B0604020202020204"/>
                <a:cs typeface="Arial" panose="020B0604020202020204"/>
                <a:sym typeface="+mn-ea"/>
              </a:rPr>
              <a:t> </a:t>
            </a:r>
            <a:r>
              <a:rPr sz="1600" b="1" spc="40" dirty="0">
                <a:latin typeface="Arial" panose="020B0604020202020204"/>
                <a:cs typeface="Arial" panose="020B0604020202020204"/>
                <a:sym typeface="+mn-ea"/>
              </a:rPr>
              <a:t>(</a:t>
            </a:r>
            <a:r>
              <a:rPr sz="1600" b="1" spc="-100" dirty="0">
                <a:latin typeface="Arial" panose="020B0604020202020204"/>
                <a:cs typeface="Arial" panose="020B0604020202020204"/>
                <a:sym typeface="+mn-ea"/>
              </a:rPr>
              <a:t>%</a:t>
            </a:r>
            <a:r>
              <a:rPr sz="1600" b="1" dirty="0">
                <a:latin typeface="Arial" panose="020B0604020202020204"/>
                <a:cs typeface="Arial" panose="020B0604020202020204"/>
                <a:sym typeface="+mn-ea"/>
              </a:rPr>
              <a:t>)</a:t>
            </a:r>
            <a:endParaRPr sz="1600">
              <a:latin typeface="Arial" panose="020B0604020202020204"/>
              <a:cs typeface="Arial" panose="020B0604020202020204"/>
            </a:endParaRPr>
          </a:p>
        </p:txBody>
      </p:sp>
      <p:grpSp>
        <p:nvGrpSpPr>
          <p:cNvPr id="13" name="object 13"/>
          <p:cNvGrpSpPr/>
          <p:nvPr/>
        </p:nvGrpSpPr>
        <p:grpSpPr>
          <a:xfrm>
            <a:off x="1749425" y="1693545"/>
            <a:ext cx="6468110" cy="4536440"/>
            <a:chOff x="1292225" y="1693545"/>
            <a:chExt cx="6468110" cy="4536440"/>
          </a:xfrm>
        </p:grpSpPr>
        <p:sp>
          <p:nvSpPr>
            <p:cNvPr id="14" name="object 14"/>
            <p:cNvSpPr/>
            <p:nvPr/>
          </p:nvSpPr>
          <p:spPr>
            <a:xfrm>
              <a:off x="1292860" y="1694180"/>
              <a:ext cx="6466840" cy="4535170"/>
            </a:xfrm>
            <a:custGeom>
              <a:avLst/>
              <a:gdLst/>
              <a:ahLst/>
              <a:cxnLst/>
              <a:rect l="l" t="t" r="r" b="b"/>
              <a:pathLst>
                <a:path w="6466840" h="4535170">
                  <a:moveTo>
                    <a:pt x="0" y="4535170"/>
                  </a:moveTo>
                  <a:lnTo>
                    <a:pt x="6466840" y="4535170"/>
                  </a:lnTo>
                  <a:lnTo>
                    <a:pt x="6466840" y="0"/>
                  </a:lnTo>
                  <a:lnTo>
                    <a:pt x="0" y="0"/>
                  </a:lnTo>
                  <a:lnTo>
                    <a:pt x="0" y="4535170"/>
                  </a:lnTo>
                  <a:close/>
                </a:path>
              </a:pathLst>
            </a:custGeom>
            <a:ln w="3175">
              <a:solidFill>
                <a:srgbClr val="000000"/>
              </a:solidFill>
            </a:ln>
          </p:spPr>
          <p:txBody>
            <a:bodyPr wrap="square" lIns="0" tIns="0" rIns="0" bIns="0" rtlCol="0"/>
            <a:lstStyle/>
            <a:p>
              <a:endParaRPr/>
            </a:p>
          </p:txBody>
        </p:sp>
        <p:sp>
          <p:nvSpPr>
            <p:cNvPr id="15" name="object 15"/>
            <p:cNvSpPr/>
            <p:nvPr/>
          </p:nvSpPr>
          <p:spPr>
            <a:xfrm>
              <a:off x="4914900" y="4589780"/>
              <a:ext cx="2491740" cy="396240"/>
            </a:xfrm>
            <a:custGeom>
              <a:avLst/>
              <a:gdLst/>
              <a:ahLst/>
              <a:cxnLst/>
              <a:rect l="l" t="t" r="r" b="b"/>
              <a:pathLst>
                <a:path w="2491740" h="396239">
                  <a:moveTo>
                    <a:pt x="1245870" y="396240"/>
                  </a:moveTo>
                  <a:lnTo>
                    <a:pt x="0" y="396240"/>
                  </a:lnTo>
                  <a:lnTo>
                    <a:pt x="0" y="0"/>
                  </a:lnTo>
                  <a:lnTo>
                    <a:pt x="2491740" y="0"/>
                  </a:lnTo>
                  <a:lnTo>
                    <a:pt x="2491740" y="396240"/>
                  </a:lnTo>
                  <a:lnTo>
                    <a:pt x="1245870" y="396240"/>
                  </a:lnTo>
                  <a:close/>
                </a:path>
              </a:pathLst>
            </a:custGeom>
            <a:ln w="12579">
              <a:solidFill>
                <a:srgbClr val="000000"/>
              </a:solidFill>
            </a:ln>
          </p:spPr>
          <p:txBody>
            <a:bodyPr wrap="square" lIns="0" tIns="0" rIns="0" bIns="0" rtlCol="0"/>
            <a:lstStyle/>
            <a:p>
              <a:endParaRPr/>
            </a:p>
          </p:txBody>
        </p:sp>
      </p:grpSp>
      <p:sp>
        <p:nvSpPr>
          <p:cNvPr id="16" name="object 16"/>
          <p:cNvSpPr txBox="1"/>
          <p:nvPr/>
        </p:nvSpPr>
        <p:spPr>
          <a:xfrm>
            <a:off x="6275070" y="3977640"/>
            <a:ext cx="755015" cy="177800"/>
          </a:xfrm>
          <a:prstGeom prst="rect">
            <a:avLst/>
          </a:prstGeom>
        </p:spPr>
        <p:txBody>
          <a:bodyPr vert="horz" wrap="square" lIns="0" tIns="12700" rIns="0" bIns="0" rtlCol="0">
            <a:spAutoFit/>
          </a:bodyPr>
          <a:lstStyle/>
          <a:p>
            <a:pPr>
              <a:lnSpc>
                <a:spcPct val="100000"/>
              </a:lnSpc>
              <a:spcBef>
                <a:spcPts val="100"/>
              </a:spcBef>
            </a:pPr>
            <a:r>
              <a:rPr sz="1000" spc="-15" dirty="0">
                <a:solidFill>
                  <a:srgbClr val="191919"/>
                </a:solidFill>
                <a:latin typeface="Arial" panose="020B0604020202020204"/>
                <a:cs typeface="Arial" panose="020B0604020202020204"/>
              </a:rPr>
              <a:t>Twilight</a:t>
            </a:r>
            <a:r>
              <a:rPr sz="1000" spc="-55" dirty="0">
                <a:solidFill>
                  <a:srgbClr val="191919"/>
                </a:solidFill>
                <a:latin typeface="Arial" panose="020B0604020202020204"/>
                <a:cs typeface="Arial" panose="020B0604020202020204"/>
              </a:rPr>
              <a:t> </a:t>
            </a:r>
            <a:r>
              <a:rPr sz="1000" spc="-10" dirty="0">
                <a:solidFill>
                  <a:srgbClr val="191919"/>
                </a:solidFill>
                <a:latin typeface="Arial" panose="020B0604020202020204"/>
                <a:cs typeface="Arial" panose="020B0604020202020204"/>
              </a:rPr>
              <a:t>Zone</a:t>
            </a:r>
            <a:endParaRPr sz="1000">
              <a:latin typeface="Arial" panose="020B0604020202020204"/>
              <a:cs typeface="Arial" panose="020B0604020202020204"/>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18</a:t>
            </a:fld>
            <a:endParaRPr dirty="0"/>
          </a:p>
        </p:txBody>
      </p:sp>
      <p:sp>
        <p:nvSpPr>
          <p:cNvPr id="2" name="object 2"/>
          <p:cNvSpPr txBox="1">
            <a:spLocks noGrp="1"/>
          </p:cNvSpPr>
          <p:nvPr>
            <p:ph type="title"/>
          </p:nvPr>
        </p:nvSpPr>
        <p:spPr>
          <a:xfrm>
            <a:off x="1845310" y="953770"/>
            <a:ext cx="6577965" cy="695960"/>
          </a:xfrm>
          <a:prstGeom prst="rect">
            <a:avLst/>
          </a:prstGeom>
        </p:spPr>
        <p:txBody>
          <a:bodyPr vert="horz" wrap="square" lIns="0" tIns="12700" rIns="0" bIns="0" rtlCol="0">
            <a:spAutoFit/>
          </a:bodyPr>
          <a:lstStyle/>
          <a:p>
            <a:pPr marL="12700">
              <a:lnSpc>
                <a:spcPct val="100000"/>
              </a:lnSpc>
              <a:spcBef>
                <a:spcPts val="100"/>
              </a:spcBef>
            </a:pPr>
            <a:r>
              <a:rPr sz="4400" spc="-5" dirty="0"/>
              <a:t>Some</a:t>
            </a:r>
            <a:r>
              <a:rPr sz="4400" spc="-35" dirty="0"/>
              <a:t> </a:t>
            </a:r>
            <a:r>
              <a:rPr sz="4400" spc="-5" dirty="0"/>
              <a:t>Simple</a:t>
            </a:r>
            <a:r>
              <a:rPr sz="4400" spc="-35" dirty="0"/>
              <a:t> </a:t>
            </a:r>
            <a:r>
              <a:rPr sz="4400" spc="-5" dirty="0"/>
              <a:t>Suggestions</a:t>
            </a:r>
            <a:endParaRPr sz="4400"/>
          </a:p>
        </p:txBody>
      </p:sp>
      <p:sp>
        <p:nvSpPr>
          <p:cNvPr id="3" name="object 3"/>
          <p:cNvSpPr txBox="1"/>
          <p:nvPr/>
        </p:nvSpPr>
        <p:spPr>
          <a:xfrm>
            <a:off x="941069" y="2311400"/>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solidFill>
                  <a:srgbClr val="191919"/>
                </a:solidFill>
                <a:latin typeface="Calibri"/>
                <a:cs typeface="Calibri"/>
              </a:rPr>
              <a:t>●</a:t>
            </a:r>
            <a:endParaRPr sz="1150">
              <a:latin typeface="Calibri"/>
              <a:cs typeface="Calibri"/>
            </a:endParaRPr>
          </a:p>
        </p:txBody>
      </p:sp>
      <p:sp>
        <p:nvSpPr>
          <p:cNvPr id="4" name="object 4"/>
          <p:cNvSpPr txBox="1"/>
          <p:nvPr/>
        </p:nvSpPr>
        <p:spPr>
          <a:xfrm>
            <a:off x="1264919" y="2217420"/>
            <a:ext cx="7953374" cy="817880"/>
          </a:xfrm>
          <a:prstGeom prst="rect">
            <a:avLst/>
          </a:prstGeom>
        </p:spPr>
        <p:txBody>
          <a:bodyPr vert="horz" wrap="square" lIns="0" tIns="12700" rIns="0" bIns="0" rtlCol="0">
            <a:spAutoFit/>
          </a:bodyPr>
          <a:lstStyle/>
          <a:p>
            <a:pPr marL="12700" marR="5080">
              <a:lnSpc>
                <a:spcPct val="100000"/>
              </a:lnSpc>
              <a:spcBef>
                <a:spcPts val="100"/>
              </a:spcBef>
            </a:pPr>
            <a:r>
              <a:rPr sz="2600" b="1" spc="-5" dirty="0">
                <a:solidFill>
                  <a:srgbClr val="191919"/>
                </a:solidFill>
                <a:latin typeface="Arial" panose="020B0604020202020204"/>
                <a:cs typeface="Arial" panose="020B0604020202020204"/>
              </a:rPr>
              <a:t>If </a:t>
            </a:r>
            <a:r>
              <a:rPr sz="2600" b="1" dirty="0">
                <a:solidFill>
                  <a:srgbClr val="191919"/>
                </a:solidFill>
                <a:latin typeface="Arial" panose="020B0604020202020204"/>
                <a:cs typeface="Arial" panose="020B0604020202020204"/>
              </a:rPr>
              <a:t>two sequence </a:t>
            </a:r>
            <a:r>
              <a:rPr sz="2600" b="1" spc="-5" dirty="0">
                <a:solidFill>
                  <a:srgbClr val="191919"/>
                </a:solidFill>
                <a:latin typeface="Arial" panose="020B0604020202020204"/>
                <a:cs typeface="Arial" panose="020B0604020202020204"/>
              </a:rPr>
              <a:t>are </a:t>
            </a:r>
            <a:r>
              <a:rPr sz="2600" b="1" dirty="0">
                <a:solidFill>
                  <a:srgbClr val="191919"/>
                </a:solidFill>
                <a:latin typeface="Arial" panose="020B0604020202020204"/>
                <a:cs typeface="Arial" panose="020B0604020202020204"/>
              </a:rPr>
              <a:t>&gt; 100 residues and &gt; 25% </a:t>
            </a:r>
            <a:r>
              <a:rPr sz="2600" b="1" spc="-710"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identical,</a:t>
            </a:r>
            <a:r>
              <a:rPr sz="2600" b="1" spc="-15"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they </a:t>
            </a:r>
            <a:r>
              <a:rPr sz="2600" b="1" spc="-5" dirty="0">
                <a:solidFill>
                  <a:srgbClr val="191919"/>
                </a:solidFill>
                <a:latin typeface="Arial" panose="020B0604020202020204"/>
                <a:cs typeface="Arial" panose="020B0604020202020204"/>
              </a:rPr>
              <a:t>are</a:t>
            </a:r>
            <a:r>
              <a:rPr sz="2600" b="1"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likely</a:t>
            </a:r>
            <a:r>
              <a:rPr sz="2600" b="1" spc="5"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related</a:t>
            </a:r>
            <a:endParaRPr sz="2600" dirty="0">
              <a:latin typeface="Arial" panose="020B0604020202020204"/>
              <a:cs typeface="Arial" panose="020B0604020202020204"/>
            </a:endParaRPr>
          </a:p>
        </p:txBody>
      </p:sp>
      <p:sp>
        <p:nvSpPr>
          <p:cNvPr id="5" name="object 5"/>
          <p:cNvSpPr txBox="1"/>
          <p:nvPr/>
        </p:nvSpPr>
        <p:spPr>
          <a:xfrm>
            <a:off x="941069" y="3676650"/>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solidFill>
                  <a:srgbClr val="191919"/>
                </a:solidFill>
                <a:latin typeface="Calibri"/>
                <a:cs typeface="Calibri"/>
              </a:rPr>
              <a:t>●</a:t>
            </a:r>
            <a:endParaRPr sz="1150">
              <a:latin typeface="Calibri"/>
              <a:cs typeface="Calibri"/>
            </a:endParaRPr>
          </a:p>
        </p:txBody>
      </p:sp>
      <p:sp>
        <p:nvSpPr>
          <p:cNvPr id="6" name="object 6"/>
          <p:cNvSpPr txBox="1"/>
          <p:nvPr/>
        </p:nvSpPr>
        <p:spPr>
          <a:xfrm>
            <a:off x="1264919" y="3582670"/>
            <a:ext cx="7953375" cy="817880"/>
          </a:xfrm>
          <a:prstGeom prst="rect">
            <a:avLst/>
          </a:prstGeom>
        </p:spPr>
        <p:txBody>
          <a:bodyPr vert="horz" wrap="square" lIns="0" tIns="12700" rIns="0" bIns="0" rtlCol="0">
            <a:spAutoFit/>
          </a:bodyPr>
          <a:lstStyle/>
          <a:p>
            <a:pPr marL="12700" marR="5080">
              <a:lnSpc>
                <a:spcPct val="100000"/>
              </a:lnSpc>
              <a:spcBef>
                <a:spcPts val="100"/>
              </a:spcBef>
            </a:pPr>
            <a:r>
              <a:rPr sz="2600" b="1" spc="-5" dirty="0">
                <a:solidFill>
                  <a:srgbClr val="191919"/>
                </a:solidFill>
                <a:latin typeface="Arial" panose="020B0604020202020204"/>
                <a:cs typeface="Arial" panose="020B0604020202020204"/>
              </a:rPr>
              <a:t>If</a:t>
            </a:r>
            <a:r>
              <a:rPr sz="2600" b="1" spc="-15"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two</a:t>
            </a:r>
            <a:r>
              <a:rPr sz="2600" b="1" spc="-5"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sequences </a:t>
            </a:r>
            <a:r>
              <a:rPr sz="2600" b="1" spc="-5" dirty="0">
                <a:solidFill>
                  <a:srgbClr val="191919"/>
                </a:solidFill>
                <a:latin typeface="Arial" panose="020B0604020202020204"/>
                <a:cs typeface="Arial" panose="020B0604020202020204"/>
              </a:rPr>
              <a:t>are</a:t>
            </a:r>
            <a:r>
              <a:rPr sz="2600" b="1" spc="10"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15-25%</a:t>
            </a:r>
            <a:r>
              <a:rPr sz="2600" b="1" spc="-10"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identical</a:t>
            </a:r>
            <a:r>
              <a:rPr sz="2600" b="1" spc="-10"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they</a:t>
            </a:r>
            <a:r>
              <a:rPr sz="2600" b="1" spc="55" dirty="0">
                <a:solidFill>
                  <a:srgbClr val="191919"/>
                </a:solidFill>
                <a:latin typeface="Arial" panose="020B0604020202020204"/>
                <a:cs typeface="Arial" panose="020B0604020202020204"/>
              </a:rPr>
              <a:t> </a:t>
            </a:r>
            <a:r>
              <a:rPr sz="2600" b="1" spc="-5" dirty="0">
                <a:solidFill>
                  <a:srgbClr val="3333CC"/>
                </a:solidFill>
                <a:latin typeface="Arial" panose="020B0604020202020204"/>
                <a:cs typeface="Arial" panose="020B0604020202020204"/>
              </a:rPr>
              <a:t>may</a:t>
            </a:r>
            <a:r>
              <a:rPr sz="2600" b="1" spc="10" dirty="0">
                <a:solidFill>
                  <a:srgbClr val="3333CC"/>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be </a:t>
            </a:r>
            <a:r>
              <a:rPr sz="2600" b="1" spc="-710"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related,</a:t>
            </a:r>
            <a:r>
              <a:rPr sz="2600" b="1" spc="-10"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but</a:t>
            </a:r>
            <a:r>
              <a:rPr sz="2600" b="1" spc="-10"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more</a:t>
            </a:r>
            <a:r>
              <a:rPr sz="2600" b="1"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tests</a:t>
            </a:r>
            <a:r>
              <a:rPr sz="2600" b="1" spc="10"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are</a:t>
            </a:r>
            <a:r>
              <a:rPr sz="2600" b="1" dirty="0">
                <a:solidFill>
                  <a:srgbClr val="191919"/>
                </a:solidFill>
                <a:latin typeface="Arial" panose="020B0604020202020204"/>
                <a:cs typeface="Arial" panose="020B0604020202020204"/>
              </a:rPr>
              <a:t> needed</a:t>
            </a:r>
            <a:endParaRPr sz="2600">
              <a:latin typeface="Arial" panose="020B0604020202020204"/>
              <a:cs typeface="Arial" panose="020B0604020202020204"/>
            </a:endParaRPr>
          </a:p>
        </p:txBody>
      </p:sp>
      <p:sp>
        <p:nvSpPr>
          <p:cNvPr id="7" name="object 7"/>
          <p:cNvSpPr txBox="1"/>
          <p:nvPr/>
        </p:nvSpPr>
        <p:spPr>
          <a:xfrm>
            <a:off x="941069" y="5041900"/>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solidFill>
                  <a:srgbClr val="191919"/>
                </a:solidFill>
                <a:latin typeface="Calibri"/>
                <a:cs typeface="Calibri"/>
              </a:rPr>
              <a:t>●</a:t>
            </a:r>
            <a:endParaRPr sz="1150">
              <a:latin typeface="Calibri"/>
              <a:cs typeface="Calibri"/>
            </a:endParaRPr>
          </a:p>
        </p:txBody>
      </p:sp>
      <p:sp>
        <p:nvSpPr>
          <p:cNvPr id="8" name="object 8"/>
          <p:cNvSpPr txBox="1"/>
          <p:nvPr/>
        </p:nvSpPr>
        <p:spPr>
          <a:xfrm>
            <a:off x="1264919" y="4947920"/>
            <a:ext cx="7108190" cy="817880"/>
          </a:xfrm>
          <a:prstGeom prst="rect">
            <a:avLst/>
          </a:prstGeom>
        </p:spPr>
        <p:txBody>
          <a:bodyPr vert="horz" wrap="square" lIns="0" tIns="12700" rIns="0" bIns="0" rtlCol="0">
            <a:spAutoFit/>
          </a:bodyPr>
          <a:lstStyle/>
          <a:p>
            <a:pPr marL="12700" marR="5080">
              <a:lnSpc>
                <a:spcPct val="100000"/>
              </a:lnSpc>
              <a:spcBef>
                <a:spcPts val="100"/>
              </a:spcBef>
            </a:pPr>
            <a:r>
              <a:rPr sz="2600" b="1" spc="-5" dirty="0">
                <a:solidFill>
                  <a:srgbClr val="191919"/>
                </a:solidFill>
                <a:latin typeface="Arial" panose="020B0604020202020204"/>
                <a:cs typeface="Arial" panose="020B0604020202020204"/>
              </a:rPr>
              <a:t>If </a:t>
            </a:r>
            <a:r>
              <a:rPr sz="2600" b="1" dirty="0">
                <a:solidFill>
                  <a:srgbClr val="191919"/>
                </a:solidFill>
                <a:latin typeface="Arial" panose="020B0604020202020204"/>
                <a:cs typeface="Arial" panose="020B0604020202020204"/>
              </a:rPr>
              <a:t>two sequences </a:t>
            </a:r>
            <a:r>
              <a:rPr sz="2600" b="1" spc="-5" dirty="0">
                <a:solidFill>
                  <a:srgbClr val="191919"/>
                </a:solidFill>
                <a:latin typeface="Arial" panose="020B0604020202020204"/>
                <a:cs typeface="Arial" panose="020B0604020202020204"/>
              </a:rPr>
              <a:t>are </a:t>
            </a:r>
            <a:r>
              <a:rPr sz="2600" b="1" dirty="0">
                <a:solidFill>
                  <a:srgbClr val="191919"/>
                </a:solidFill>
                <a:latin typeface="Arial" panose="020B0604020202020204"/>
                <a:cs typeface="Arial" panose="020B0604020202020204"/>
              </a:rPr>
              <a:t>&lt; 15% identical </a:t>
            </a:r>
            <a:r>
              <a:rPr sz="2600" b="1" spc="-5" dirty="0">
                <a:solidFill>
                  <a:srgbClr val="191919"/>
                </a:solidFill>
                <a:latin typeface="Arial" panose="020B0604020202020204"/>
                <a:cs typeface="Arial" panose="020B0604020202020204"/>
              </a:rPr>
              <a:t>they are </a:t>
            </a:r>
            <a:r>
              <a:rPr sz="2600" b="1" spc="-710" dirty="0">
                <a:solidFill>
                  <a:srgbClr val="191919"/>
                </a:solidFill>
                <a:latin typeface="Arial" panose="020B0604020202020204"/>
                <a:cs typeface="Arial" panose="020B0604020202020204"/>
              </a:rPr>
              <a:t> </a:t>
            </a:r>
            <a:r>
              <a:rPr sz="2600" b="1" dirty="0">
                <a:solidFill>
                  <a:srgbClr val="191919"/>
                </a:solidFill>
                <a:latin typeface="Arial" panose="020B0604020202020204"/>
                <a:cs typeface="Arial" panose="020B0604020202020204"/>
              </a:rPr>
              <a:t>probably not</a:t>
            </a:r>
            <a:r>
              <a:rPr sz="2600" b="1" spc="-10" dirty="0">
                <a:solidFill>
                  <a:srgbClr val="191919"/>
                </a:solidFill>
                <a:latin typeface="Arial" panose="020B0604020202020204"/>
                <a:cs typeface="Arial" panose="020B0604020202020204"/>
              </a:rPr>
              <a:t> </a:t>
            </a:r>
            <a:r>
              <a:rPr sz="2600" b="1" spc="-5" dirty="0">
                <a:solidFill>
                  <a:srgbClr val="191919"/>
                </a:solidFill>
                <a:latin typeface="Arial" panose="020B0604020202020204"/>
                <a:cs typeface="Arial" panose="020B0604020202020204"/>
              </a:rPr>
              <a:t>related</a:t>
            </a:r>
            <a:endParaRPr sz="2600">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605" y="1053465"/>
            <a:ext cx="3882390" cy="371475"/>
          </a:xfrm>
          <a:prstGeom prst="rect">
            <a:avLst/>
          </a:prstGeom>
        </p:spPr>
        <p:txBody>
          <a:bodyPr vert="horz" wrap="square" lIns="0" tIns="12347" rIns="0" bIns="0" rtlCol="0">
            <a:spAutoFit/>
          </a:bodyPr>
          <a:lstStyle/>
          <a:p>
            <a:pPr marL="12700">
              <a:lnSpc>
                <a:spcPct val="100000"/>
              </a:lnSpc>
              <a:spcBef>
                <a:spcPts val="100"/>
              </a:spcBef>
            </a:pPr>
            <a:r>
              <a:rPr sz="2335" b="1" dirty="0"/>
              <a:t>Importance</a:t>
            </a:r>
            <a:r>
              <a:rPr sz="2335" b="1" spc="-45" dirty="0"/>
              <a:t> </a:t>
            </a:r>
            <a:r>
              <a:rPr sz="2335" b="1" spc="-5" dirty="0"/>
              <a:t>of</a:t>
            </a:r>
            <a:r>
              <a:rPr sz="2335" b="1" spc="-50" dirty="0"/>
              <a:t> </a:t>
            </a:r>
            <a:r>
              <a:rPr sz="2335" b="1" dirty="0"/>
              <a:t>Similarity</a:t>
            </a:r>
            <a:endParaRPr sz="2335" b="1"/>
          </a:p>
        </p:txBody>
      </p:sp>
      <p:sp>
        <p:nvSpPr>
          <p:cNvPr id="3" name="object 3"/>
          <p:cNvSpPr txBox="1"/>
          <p:nvPr/>
        </p:nvSpPr>
        <p:spPr>
          <a:xfrm>
            <a:off x="1503821" y="3765373"/>
            <a:ext cx="6465006" cy="550545"/>
          </a:xfrm>
          <a:prstGeom prst="rect">
            <a:avLst/>
          </a:prstGeom>
        </p:spPr>
        <p:txBody>
          <a:bodyPr vert="horz" wrap="square" lIns="0" tIns="12347" rIns="0" bIns="0" rtlCol="0">
            <a:spAutoFit/>
          </a:bodyPr>
          <a:lstStyle/>
          <a:p>
            <a:pPr marL="78105" marR="5080" indent="-66040">
              <a:lnSpc>
                <a:spcPct val="100000"/>
              </a:lnSpc>
              <a:spcBef>
                <a:spcPts val="100"/>
              </a:spcBef>
            </a:pPr>
            <a:r>
              <a:rPr sz="1750" spc="-100" dirty="0">
                <a:solidFill>
                  <a:srgbClr val="3333CC"/>
                </a:solidFill>
                <a:latin typeface="Maiandra GD"/>
                <a:cs typeface="Maiandra GD"/>
              </a:rPr>
              <a:t>Twilight</a:t>
            </a:r>
            <a:r>
              <a:rPr sz="1750" spc="-10" dirty="0">
                <a:solidFill>
                  <a:srgbClr val="3333CC"/>
                </a:solidFill>
                <a:latin typeface="Maiandra GD"/>
                <a:cs typeface="Maiandra GD"/>
              </a:rPr>
              <a:t> </a:t>
            </a:r>
            <a:r>
              <a:rPr sz="1750" spc="-70" dirty="0">
                <a:solidFill>
                  <a:srgbClr val="3333CC"/>
                </a:solidFill>
                <a:latin typeface="Maiandra GD"/>
                <a:cs typeface="Maiandra GD"/>
              </a:rPr>
              <a:t>zone</a:t>
            </a:r>
            <a:r>
              <a:rPr sz="1750" spc="-5" dirty="0">
                <a:solidFill>
                  <a:srgbClr val="3333CC"/>
                </a:solidFill>
                <a:latin typeface="Maiandra GD"/>
                <a:cs typeface="Maiandra GD"/>
              </a:rPr>
              <a:t> </a:t>
            </a:r>
            <a:r>
              <a:rPr sz="1750" dirty="0">
                <a:latin typeface="Maiandra GD"/>
                <a:cs typeface="Maiandra GD"/>
              </a:rPr>
              <a:t>=</a:t>
            </a:r>
            <a:r>
              <a:rPr sz="1750" spc="-10" dirty="0">
                <a:latin typeface="Maiandra GD"/>
                <a:cs typeface="Maiandra GD"/>
              </a:rPr>
              <a:t> </a:t>
            </a:r>
            <a:r>
              <a:rPr sz="1750" spc="-75" dirty="0">
                <a:latin typeface="Maiandra GD"/>
                <a:cs typeface="Maiandra GD"/>
              </a:rPr>
              <a:t>protein</a:t>
            </a:r>
            <a:r>
              <a:rPr sz="1750" spc="-10" dirty="0">
                <a:latin typeface="Maiandra GD"/>
                <a:cs typeface="Maiandra GD"/>
              </a:rPr>
              <a:t> </a:t>
            </a:r>
            <a:r>
              <a:rPr sz="1750" dirty="0">
                <a:latin typeface="Maiandra GD"/>
                <a:cs typeface="Maiandra GD"/>
              </a:rPr>
              <a:t>sequence</a:t>
            </a:r>
            <a:r>
              <a:rPr sz="1750" spc="-10" dirty="0">
                <a:latin typeface="Maiandra GD"/>
                <a:cs typeface="Maiandra GD"/>
              </a:rPr>
              <a:t> </a:t>
            </a:r>
            <a:r>
              <a:rPr sz="1750" spc="-60" dirty="0">
                <a:latin typeface="Maiandra GD"/>
                <a:cs typeface="Maiandra GD"/>
              </a:rPr>
              <a:t>similarity</a:t>
            </a:r>
            <a:r>
              <a:rPr sz="1750" spc="-10" dirty="0">
                <a:latin typeface="Maiandra GD"/>
                <a:cs typeface="Maiandra GD"/>
              </a:rPr>
              <a:t> </a:t>
            </a:r>
            <a:r>
              <a:rPr sz="1750" spc="-85" dirty="0">
                <a:latin typeface="Maiandra GD"/>
                <a:cs typeface="Maiandra GD"/>
              </a:rPr>
              <a:t>between</a:t>
            </a:r>
            <a:r>
              <a:rPr sz="1750" spc="-10" dirty="0">
                <a:latin typeface="Maiandra GD"/>
                <a:cs typeface="Maiandra GD"/>
              </a:rPr>
              <a:t> </a:t>
            </a:r>
            <a:r>
              <a:rPr sz="1750" spc="-75" dirty="0">
                <a:latin typeface="Maiandra GD"/>
                <a:cs typeface="Maiandra GD"/>
              </a:rPr>
              <a:t>~0-20%</a:t>
            </a:r>
            <a:r>
              <a:rPr sz="1750" spc="-10" dirty="0">
                <a:latin typeface="Maiandra GD"/>
                <a:cs typeface="Maiandra GD"/>
              </a:rPr>
              <a:t> </a:t>
            </a:r>
            <a:r>
              <a:rPr sz="1750" spc="-85" dirty="0">
                <a:latin typeface="Maiandra GD"/>
                <a:cs typeface="Maiandra GD"/>
              </a:rPr>
              <a:t>identity: </a:t>
            </a:r>
            <a:r>
              <a:rPr sz="1750" spc="-509" dirty="0">
                <a:latin typeface="Maiandra GD"/>
                <a:cs typeface="Maiandra GD"/>
              </a:rPr>
              <a:t> </a:t>
            </a:r>
            <a:r>
              <a:rPr sz="1750" spc="10" dirty="0">
                <a:latin typeface="Maiandra GD"/>
                <a:cs typeface="Maiandra GD"/>
              </a:rPr>
              <a:t>is</a:t>
            </a:r>
            <a:r>
              <a:rPr sz="1750" spc="-15" dirty="0">
                <a:latin typeface="Maiandra GD"/>
                <a:cs typeface="Maiandra GD"/>
              </a:rPr>
              <a:t> </a:t>
            </a:r>
            <a:r>
              <a:rPr sz="1750" spc="-105" dirty="0">
                <a:solidFill>
                  <a:srgbClr val="3333CC"/>
                </a:solidFill>
                <a:latin typeface="Maiandra GD"/>
                <a:cs typeface="Maiandra GD"/>
              </a:rPr>
              <a:t>not</a:t>
            </a:r>
            <a:r>
              <a:rPr sz="1750" spc="-20" dirty="0">
                <a:solidFill>
                  <a:srgbClr val="3333CC"/>
                </a:solidFill>
                <a:latin typeface="Maiandra GD"/>
                <a:cs typeface="Maiandra GD"/>
              </a:rPr>
              <a:t> </a:t>
            </a:r>
            <a:r>
              <a:rPr sz="1750" spc="-40" dirty="0">
                <a:latin typeface="Maiandra GD"/>
                <a:cs typeface="Maiandra GD"/>
              </a:rPr>
              <a:t>statistically</a:t>
            </a:r>
            <a:r>
              <a:rPr sz="1750" spc="-25" dirty="0">
                <a:latin typeface="Maiandra GD"/>
                <a:cs typeface="Maiandra GD"/>
              </a:rPr>
              <a:t> </a:t>
            </a:r>
            <a:r>
              <a:rPr sz="1750" spc="-25" dirty="0">
                <a:solidFill>
                  <a:srgbClr val="3333CC"/>
                </a:solidFill>
                <a:latin typeface="Maiandra GD"/>
                <a:cs typeface="Maiandra GD"/>
              </a:rPr>
              <a:t>significant</a:t>
            </a:r>
            <a:r>
              <a:rPr sz="1750" spc="-25" dirty="0">
                <a:latin typeface="Maiandra GD"/>
                <a:cs typeface="Maiandra GD"/>
              </a:rPr>
              <a:t>,</a:t>
            </a:r>
            <a:r>
              <a:rPr sz="1750" spc="-10" dirty="0">
                <a:latin typeface="Maiandra GD"/>
                <a:cs typeface="Maiandra GD"/>
              </a:rPr>
              <a:t> i.e.</a:t>
            </a:r>
            <a:r>
              <a:rPr sz="1750" spc="-15" dirty="0">
                <a:latin typeface="Maiandra GD"/>
                <a:cs typeface="Maiandra GD"/>
              </a:rPr>
              <a:t> </a:t>
            </a:r>
            <a:r>
              <a:rPr sz="1750" spc="-40" dirty="0">
                <a:latin typeface="Maiandra GD"/>
                <a:cs typeface="Maiandra GD"/>
              </a:rPr>
              <a:t>could</a:t>
            </a:r>
            <a:r>
              <a:rPr sz="1750" spc="-15" dirty="0">
                <a:latin typeface="Maiandra GD"/>
                <a:cs typeface="Maiandra GD"/>
              </a:rPr>
              <a:t> </a:t>
            </a:r>
            <a:r>
              <a:rPr sz="1750" spc="-50" dirty="0">
                <a:latin typeface="Maiandra GD"/>
                <a:cs typeface="Maiandra GD"/>
              </a:rPr>
              <a:t>have</a:t>
            </a:r>
            <a:r>
              <a:rPr sz="1750" spc="-10" dirty="0">
                <a:latin typeface="Maiandra GD"/>
                <a:cs typeface="Maiandra GD"/>
              </a:rPr>
              <a:t> </a:t>
            </a:r>
            <a:r>
              <a:rPr sz="1750" spc="-15" dirty="0">
                <a:latin typeface="Maiandra GD"/>
                <a:cs typeface="Maiandra GD"/>
              </a:rPr>
              <a:t>arisen </a:t>
            </a:r>
            <a:r>
              <a:rPr sz="1750" spc="-130" dirty="0">
                <a:latin typeface="Maiandra GD"/>
                <a:cs typeface="Maiandra GD"/>
              </a:rPr>
              <a:t>by</a:t>
            </a:r>
            <a:r>
              <a:rPr sz="1750" spc="-15" dirty="0">
                <a:latin typeface="Maiandra GD"/>
                <a:cs typeface="Maiandra GD"/>
              </a:rPr>
              <a:t> </a:t>
            </a:r>
            <a:r>
              <a:rPr sz="1750" spc="5" dirty="0">
                <a:latin typeface="Maiandra GD"/>
                <a:cs typeface="Maiandra GD"/>
              </a:rPr>
              <a:t>chance.</a:t>
            </a:r>
            <a:endParaRPr sz="1750">
              <a:latin typeface="Maiandra GD"/>
              <a:cs typeface="Maiandra GD"/>
            </a:endParaRPr>
          </a:p>
        </p:txBody>
      </p:sp>
      <p:sp>
        <p:nvSpPr>
          <p:cNvPr id="4" name="object 4"/>
          <p:cNvSpPr txBox="1"/>
          <p:nvPr/>
        </p:nvSpPr>
        <p:spPr>
          <a:xfrm>
            <a:off x="981392" y="1909127"/>
            <a:ext cx="7840486" cy="1384935"/>
          </a:xfrm>
          <a:prstGeom prst="rect">
            <a:avLst/>
          </a:prstGeom>
          <a:ln w="9525">
            <a:solidFill>
              <a:srgbClr val="010101"/>
            </a:solidFill>
          </a:ln>
        </p:spPr>
        <p:txBody>
          <a:bodyPr vert="horz" wrap="square" lIns="0" tIns="108038" rIns="0" bIns="0" rtlCol="0">
            <a:spAutoFit/>
          </a:bodyPr>
          <a:lstStyle/>
          <a:p>
            <a:pPr marL="164465">
              <a:lnSpc>
                <a:spcPct val="100000"/>
              </a:lnSpc>
              <a:spcBef>
                <a:spcPts val="875"/>
              </a:spcBef>
            </a:pPr>
            <a:r>
              <a:rPr sz="1750" u="sng" spc="-50" dirty="0">
                <a:uFill>
                  <a:solidFill>
                    <a:srgbClr val="000000"/>
                  </a:solidFill>
                </a:uFill>
                <a:latin typeface="Maiandra GD"/>
                <a:cs typeface="Maiandra GD"/>
              </a:rPr>
              <a:t>Rule-of-thumb</a:t>
            </a:r>
            <a:r>
              <a:rPr sz="1750" spc="-50" dirty="0">
                <a:latin typeface="Maiandra GD"/>
                <a:cs typeface="Maiandra GD"/>
              </a:rPr>
              <a:t>:</a:t>
            </a:r>
            <a:endParaRPr sz="1750">
              <a:latin typeface="Maiandra GD"/>
              <a:cs typeface="Maiandra GD"/>
            </a:endParaRPr>
          </a:p>
          <a:p>
            <a:pPr marL="164465" marR="185420">
              <a:lnSpc>
                <a:spcPct val="100000"/>
              </a:lnSpc>
            </a:pPr>
            <a:r>
              <a:rPr sz="1750" spc="-95" dirty="0">
                <a:latin typeface="Maiandra GD"/>
                <a:cs typeface="Maiandra GD"/>
              </a:rPr>
              <a:t>If</a:t>
            </a:r>
            <a:r>
              <a:rPr sz="1750" spc="-10" dirty="0">
                <a:latin typeface="Maiandra GD"/>
                <a:cs typeface="Maiandra GD"/>
              </a:rPr>
              <a:t> </a:t>
            </a:r>
            <a:r>
              <a:rPr sz="1750" spc="-105" dirty="0">
                <a:latin typeface="Maiandra GD"/>
                <a:cs typeface="Maiandra GD"/>
              </a:rPr>
              <a:t>your</a:t>
            </a:r>
            <a:r>
              <a:rPr sz="1750" spc="-20" dirty="0">
                <a:latin typeface="Maiandra GD"/>
                <a:cs typeface="Maiandra GD"/>
              </a:rPr>
              <a:t> </a:t>
            </a:r>
            <a:r>
              <a:rPr sz="1750" spc="5" dirty="0">
                <a:latin typeface="Maiandra GD"/>
                <a:cs typeface="Maiandra GD"/>
              </a:rPr>
              <a:t>sequences</a:t>
            </a:r>
            <a:r>
              <a:rPr sz="1750" spc="-10" dirty="0">
                <a:latin typeface="Maiandra GD"/>
                <a:cs typeface="Maiandra GD"/>
              </a:rPr>
              <a:t> </a:t>
            </a:r>
            <a:r>
              <a:rPr sz="1750" spc="-5" dirty="0">
                <a:latin typeface="Maiandra GD"/>
                <a:cs typeface="Maiandra GD"/>
              </a:rPr>
              <a:t>are</a:t>
            </a:r>
            <a:r>
              <a:rPr sz="1750" spc="-10" dirty="0">
                <a:latin typeface="Maiandra GD"/>
                <a:cs typeface="Maiandra GD"/>
              </a:rPr>
              <a:t> </a:t>
            </a:r>
            <a:r>
              <a:rPr sz="1750" spc="-70" dirty="0">
                <a:latin typeface="Maiandra GD"/>
                <a:cs typeface="Maiandra GD"/>
              </a:rPr>
              <a:t>more</a:t>
            </a:r>
            <a:r>
              <a:rPr sz="1750" spc="-10" dirty="0">
                <a:latin typeface="Maiandra GD"/>
                <a:cs typeface="Maiandra GD"/>
              </a:rPr>
              <a:t> </a:t>
            </a:r>
            <a:r>
              <a:rPr sz="1750" spc="-55" dirty="0">
                <a:latin typeface="Maiandra GD"/>
                <a:cs typeface="Maiandra GD"/>
              </a:rPr>
              <a:t>than</a:t>
            </a:r>
            <a:r>
              <a:rPr sz="1750" spc="-10" dirty="0">
                <a:latin typeface="Maiandra GD"/>
                <a:cs typeface="Maiandra GD"/>
              </a:rPr>
              <a:t> </a:t>
            </a:r>
            <a:r>
              <a:rPr sz="1750" b="1" spc="85" dirty="0">
                <a:latin typeface="Maiandra GD"/>
                <a:cs typeface="Maiandra GD"/>
              </a:rPr>
              <a:t>100</a:t>
            </a:r>
            <a:r>
              <a:rPr sz="1750" b="1" spc="-10" dirty="0">
                <a:latin typeface="Maiandra GD"/>
                <a:cs typeface="Maiandra GD"/>
              </a:rPr>
              <a:t> </a:t>
            </a:r>
            <a:r>
              <a:rPr sz="1750" b="1" spc="-50" dirty="0">
                <a:latin typeface="Maiandra GD"/>
                <a:cs typeface="Maiandra GD"/>
              </a:rPr>
              <a:t>amino</a:t>
            </a:r>
            <a:r>
              <a:rPr sz="1750" b="1" spc="-10" dirty="0">
                <a:latin typeface="Maiandra GD"/>
                <a:cs typeface="Maiandra GD"/>
              </a:rPr>
              <a:t> </a:t>
            </a:r>
            <a:r>
              <a:rPr sz="1750" b="1" spc="15" dirty="0">
                <a:latin typeface="Maiandra GD"/>
                <a:cs typeface="Maiandra GD"/>
              </a:rPr>
              <a:t>acids</a:t>
            </a:r>
            <a:r>
              <a:rPr sz="1750" spc="-10" dirty="0">
                <a:latin typeface="Maiandra GD"/>
                <a:cs typeface="Maiandra GD"/>
              </a:rPr>
              <a:t> </a:t>
            </a:r>
            <a:r>
              <a:rPr sz="1750" spc="-40" dirty="0">
                <a:latin typeface="Maiandra GD"/>
                <a:cs typeface="Maiandra GD"/>
              </a:rPr>
              <a:t>long</a:t>
            </a:r>
            <a:r>
              <a:rPr sz="1750" spc="-10" dirty="0">
                <a:latin typeface="Maiandra GD"/>
                <a:cs typeface="Maiandra GD"/>
              </a:rPr>
              <a:t> </a:t>
            </a:r>
            <a:r>
              <a:rPr sz="1750" spc="-105" dirty="0">
                <a:latin typeface="Maiandra GD"/>
                <a:cs typeface="Maiandra GD"/>
              </a:rPr>
              <a:t>(or</a:t>
            </a:r>
            <a:r>
              <a:rPr sz="1750" spc="-20" dirty="0">
                <a:latin typeface="Maiandra GD"/>
                <a:cs typeface="Maiandra GD"/>
              </a:rPr>
              <a:t> </a:t>
            </a:r>
            <a:r>
              <a:rPr sz="1750" spc="85" dirty="0">
                <a:latin typeface="Maiandra GD"/>
                <a:cs typeface="Maiandra GD"/>
              </a:rPr>
              <a:t>100</a:t>
            </a:r>
            <a:r>
              <a:rPr sz="1750" spc="-10" dirty="0">
                <a:latin typeface="Maiandra GD"/>
                <a:cs typeface="Maiandra GD"/>
              </a:rPr>
              <a:t> </a:t>
            </a:r>
            <a:r>
              <a:rPr sz="1750" spc="-40" dirty="0">
                <a:latin typeface="Maiandra GD"/>
                <a:cs typeface="Maiandra GD"/>
              </a:rPr>
              <a:t>nucleotides</a:t>
            </a:r>
            <a:r>
              <a:rPr sz="1750" spc="-10" dirty="0">
                <a:latin typeface="Maiandra GD"/>
                <a:cs typeface="Maiandra GD"/>
              </a:rPr>
              <a:t> </a:t>
            </a:r>
            <a:r>
              <a:rPr sz="1750" spc="-60" dirty="0">
                <a:latin typeface="Maiandra GD"/>
                <a:cs typeface="Maiandra GD"/>
              </a:rPr>
              <a:t>long) </a:t>
            </a:r>
            <a:r>
              <a:rPr sz="1750" spc="-515" dirty="0">
                <a:latin typeface="Maiandra GD"/>
                <a:cs typeface="Maiandra GD"/>
              </a:rPr>
              <a:t> </a:t>
            </a:r>
            <a:r>
              <a:rPr sz="1750" spc="-110" dirty="0">
                <a:latin typeface="Maiandra GD"/>
                <a:cs typeface="Maiandra GD"/>
              </a:rPr>
              <a:t>you </a:t>
            </a:r>
            <a:r>
              <a:rPr sz="1750" spc="15" dirty="0">
                <a:latin typeface="Maiandra GD"/>
                <a:cs typeface="Maiandra GD"/>
              </a:rPr>
              <a:t>can </a:t>
            </a:r>
            <a:r>
              <a:rPr sz="1750" spc="-35" dirty="0">
                <a:latin typeface="Maiandra GD"/>
                <a:cs typeface="Maiandra GD"/>
              </a:rPr>
              <a:t>considered </a:t>
            </a:r>
            <a:r>
              <a:rPr sz="1750" spc="-80" dirty="0">
                <a:latin typeface="Maiandra GD"/>
                <a:cs typeface="Maiandra GD"/>
              </a:rPr>
              <a:t>them </a:t>
            </a:r>
            <a:r>
              <a:rPr sz="1750" spc="70" dirty="0">
                <a:latin typeface="Maiandra GD"/>
                <a:cs typeface="Maiandra GD"/>
              </a:rPr>
              <a:t>as </a:t>
            </a:r>
            <a:r>
              <a:rPr sz="1750" spc="-40" dirty="0">
                <a:latin typeface="Maiandra GD"/>
                <a:cs typeface="Maiandra GD"/>
              </a:rPr>
              <a:t>homologues </a:t>
            </a:r>
            <a:r>
              <a:rPr sz="1750" spc="-70" dirty="0">
                <a:latin typeface="Maiandra GD"/>
                <a:cs typeface="Maiandra GD"/>
              </a:rPr>
              <a:t>if </a:t>
            </a:r>
            <a:r>
              <a:rPr sz="2400" b="1" spc="-155" dirty="0">
                <a:latin typeface="Maiandra GD"/>
                <a:cs typeface="Maiandra GD"/>
              </a:rPr>
              <a:t>25%</a:t>
            </a:r>
            <a:r>
              <a:rPr sz="1750" spc="-150" dirty="0">
                <a:latin typeface="Maiandra GD"/>
                <a:cs typeface="Maiandra GD"/>
              </a:rPr>
              <a:t> </a:t>
            </a:r>
            <a:r>
              <a:rPr sz="1750" spc="-90" dirty="0">
                <a:latin typeface="Maiandra GD"/>
                <a:cs typeface="Maiandra GD"/>
              </a:rPr>
              <a:t>of </a:t>
            </a:r>
            <a:r>
              <a:rPr sz="1750" spc="-70" dirty="0">
                <a:latin typeface="Maiandra GD"/>
                <a:cs typeface="Maiandra GD"/>
              </a:rPr>
              <a:t>the </a:t>
            </a:r>
            <a:r>
              <a:rPr sz="2400" b="1" spc="70" dirty="0">
                <a:latin typeface="Maiandra GD"/>
                <a:cs typeface="Maiandra GD"/>
              </a:rPr>
              <a:t>aa</a:t>
            </a:r>
            <a:r>
              <a:rPr sz="1750" spc="70" dirty="0">
                <a:latin typeface="Maiandra GD"/>
                <a:cs typeface="Maiandra GD"/>
              </a:rPr>
              <a:t> </a:t>
            </a:r>
            <a:r>
              <a:rPr sz="1750" spc="-5" dirty="0">
                <a:latin typeface="Maiandra GD"/>
                <a:cs typeface="Maiandra GD"/>
              </a:rPr>
              <a:t>are </a:t>
            </a:r>
            <a:r>
              <a:rPr sz="1750" spc="-40" dirty="0">
                <a:latin typeface="Maiandra GD"/>
                <a:cs typeface="Maiandra GD"/>
              </a:rPr>
              <a:t>identical </a:t>
            </a:r>
            <a:r>
              <a:rPr sz="1750" spc="-160" dirty="0">
                <a:latin typeface="Maiandra GD"/>
                <a:cs typeface="Maiandra GD"/>
              </a:rPr>
              <a:t>(</a:t>
            </a:r>
            <a:r>
              <a:rPr sz="2400" b="1" spc="-160" dirty="0">
                <a:latin typeface="Maiandra GD"/>
                <a:cs typeface="Maiandra GD"/>
              </a:rPr>
              <a:t>70%</a:t>
            </a:r>
            <a:r>
              <a:rPr sz="1750" spc="-155" dirty="0">
                <a:latin typeface="Maiandra GD"/>
                <a:cs typeface="Maiandra GD"/>
              </a:rPr>
              <a:t> </a:t>
            </a:r>
            <a:r>
              <a:rPr sz="1750" spc="-90" dirty="0">
                <a:latin typeface="Maiandra GD"/>
                <a:cs typeface="Maiandra GD"/>
              </a:rPr>
              <a:t>of </a:t>
            </a:r>
            <a:r>
              <a:rPr sz="1750" spc="-85" dirty="0">
                <a:latin typeface="Maiandra GD"/>
                <a:cs typeface="Maiandra GD"/>
              </a:rPr>
              <a:t> </a:t>
            </a:r>
            <a:r>
              <a:rPr sz="1750" b="1" spc="-50" dirty="0">
                <a:latin typeface="Maiandra GD"/>
                <a:cs typeface="Maiandra GD"/>
              </a:rPr>
              <a:t>nucleotide</a:t>
            </a:r>
            <a:r>
              <a:rPr sz="1750" spc="-20" dirty="0">
                <a:latin typeface="Maiandra GD"/>
                <a:cs typeface="Maiandra GD"/>
              </a:rPr>
              <a:t> </a:t>
            </a:r>
            <a:r>
              <a:rPr sz="1750" spc="-85" dirty="0">
                <a:latin typeface="Maiandra GD"/>
                <a:cs typeface="Maiandra GD"/>
              </a:rPr>
              <a:t>for</a:t>
            </a:r>
            <a:r>
              <a:rPr sz="1750" spc="-15" dirty="0">
                <a:latin typeface="Maiandra GD"/>
                <a:cs typeface="Maiandra GD"/>
              </a:rPr>
              <a:t> </a:t>
            </a:r>
            <a:r>
              <a:rPr sz="1750" spc="-85" dirty="0">
                <a:latin typeface="Maiandra GD"/>
                <a:cs typeface="Maiandra GD"/>
              </a:rPr>
              <a:t>DNA).</a:t>
            </a:r>
            <a:r>
              <a:rPr sz="1750" spc="-10" dirty="0">
                <a:latin typeface="Maiandra GD"/>
                <a:cs typeface="Maiandra GD"/>
              </a:rPr>
              <a:t> </a:t>
            </a:r>
            <a:r>
              <a:rPr sz="1750" spc="-105" dirty="0">
                <a:latin typeface="Maiandra GD"/>
                <a:cs typeface="Maiandra GD"/>
              </a:rPr>
              <a:t>Below</a:t>
            </a:r>
            <a:r>
              <a:rPr sz="1750" spc="-20" dirty="0">
                <a:latin typeface="Maiandra GD"/>
                <a:cs typeface="Maiandra GD"/>
              </a:rPr>
              <a:t> </a:t>
            </a:r>
            <a:r>
              <a:rPr sz="1750" spc="-50" dirty="0">
                <a:latin typeface="Maiandra GD"/>
                <a:cs typeface="Maiandra GD"/>
              </a:rPr>
              <a:t>this</a:t>
            </a:r>
            <a:r>
              <a:rPr sz="1750" spc="-15" dirty="0">
                <a:latin typeface="Maiandra GD"/>
                <a:cs typeface="Maiandra GD"/>
              </a:rPr>
              <a:t> </a:t>
            </a:r>
            <a:r>
              <a:rPr sz="1750" spc="-45" dirty="0">
                <a:latin typeface="Maiandra GD"/>
                <a:cs typeface="Maiandra GD"/>
              </a:rPr>
              <a:t>value</a:t>
            </a:r>
            <a:r>
              <a:rPr sz="1750" spc="-15" dirty="0">
                <a:latin typeface="Maiandra GD"/>
                <a:cs typeface="Maiandra GD"/>
              </a:rPr>
              <a:t> </a:t>
            </a:r>
            <a:r>
              <a:rPr sz="1750" spc="-110" dirty="0">
                <a:latin typeface="Maiandra GD"/>
                <a:cs typeface="Maiandra GD"/>
              </a:rPr>
              <a:t>you</a:t>
            </a:r>
            <a:r>
              <a:rPr sz="1750" spc="-15" dirty="0">
                <a:latin typeface="Maiandra GD"/>
                <a:cs typeface="Maiandra GD"/>
              </a:rPr>
              <a:t> </a:t>
            </a:r>
            <a:r>
              <a:rPr sz="1750" spc="-65" dirty="0">
                <a:latin typeface="Maiandra GD"/>
                <a:cs typeface="Maiandra GD"/>
              </a:rPr>
              <a:t>enter</a:t>
            </a:r>
            <a:r>
              <a:rPr sz="1750" spc="-20" dirty="0">
                <a:latin typeface="Maiandra GD"/>
                <a:cs typeface="Maiandra GD"/>
              </a:rPr>
              <a:t> </a:t>
            </a:r>
            <a:r>
              <a:rPr sz="1750" spc="-70" dirty="0">
                <a:latin typeface="Maiandra GD"/>
                <a:cs typeface="Maiandra GD"/>
              </a:rPr>
              <a:t>the</a:t>
            </a:r>
            <a:r>
              <a:rPr sz="1750" spc="-10" dirty="0">
                <a:latin typeface="Maiandra GD"/>
                <a:cs typeface="Maiandra GD"/>
              </a:rPr>
              <a:t> </a:t>
            </a:r>
            <a:r>
              <a:rPr sz="1750" spc="-100" dirty="0">
                <a:solidFill>
                  <a:srgbClr val="3333CC"/>
                </a:solidFill>
                <a:latin typeface="Maiandra GD"/>
                <a:cs typeface="Maiandra GD"/>
              </a:rPr>
              <a:t>twilight</a:t>
            </a:r>
            <a:r>
              <a:rPr sz="1750" spc="-10" dirty="0">
                <a:solidFill>
                  <a:srgbClr val="3333CC"/>
                </a:solidFill>
                <a:latin typeface="Maiandra GD"/>
                <a:cs typeface="Maiandra GD"/>
              </a:rPr>
              <a:t> </a:t>
            </a:r>
            <a:r>
              <a:rPr sz="1750" spc="-55" dirty="0">
                <a:solidFill>
                  <a:srgbClr val="3333CC"/>
                </a:solidFill>
                <a:latin typeface="Maiandra GD"/>
                <a:cs typeface="Maiandra GD"/>
              </a:rPr>
              <a:t>zone</a:t>
            </a:r>
            <a:r>
              <a:rPr sz="1750" spc="-55" dirty="0">
                <a:latin typeface="Maiandra GD"/>
                <a:cs typeface="Maiandra GD"/>
              </a:rPr>
              <a:t>.</a:t>
            </a:r>
            <a:endParaRPr sz="1750">
              <a:latin typeface="Maiandra GD"/>
              <a:cs typeface="Maiandra GD"/>
            </a:endParaRPr>
          </a:p>
        </p:txBody>
      </p:sp>
      <p:pic>
        <p:nvPicPr>
          <p:cNvPr id="8" name="Picture 7" descr="Screenshot from 2021-09-06 17-09-51"/>
          <p:cNvPicPr>
            <a:picLocks noChangeAspect="1"/>
          </p:cNvPicPr>
          <p:nvPr/>
        </p:nvPicPr>
        <p:blipFill>
          <a:blip r:embed="rId2"/>
          <a:stretch>
            <a:fillRect/>
          </a:stretch>
        </p:blipFill>
        <p:spPr>
          <a:xfrm>
            <a:off x="3171825" y="4543425"/>
            <a:ext cx="3895090" cy="27419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4755" y="168275"/>
            <a:ext cx="5414010" cy="72193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20</a:t>
            </a:fld>
            <a:endParaRPr dirty="0"/>
          </a:p>
        </p:txBody>
      </p:sp>
      <p:sp>
        <p:nvSpPr>
          <p:cNvPr id="2" name="object 2"/>
          <p:cNvSpPr txBox="1">
            <a:spLocks noGrp="1"/>
          </p:cNvSpPr>
          <p:nvPr>
            <p:ph type="title"/>
          </p:nvPr>
        </p:nvSpPr>
        <p:spPr>
          <a:xfrm>
            <a:off x="3114039" y="553720"/>
            <a:ext cx="3841115" cy="695960"/>
          </a:xfrm>
          <a:prstGeom prst="rect">
            <a:avLst/>
          </a:prstGeom>
        </p:spPr>
        <p:txBody>
          <a:bodyPr vert="horz" wrap="square" lIns="0" tIns="12700" rIns="0" bIns="0" rtlCol="0">
            <a:spAutoFit/>
          </a:bodyPr>
          <a:lstStyle/>
          <a:p>
            <a:pPr marL="12700">
              <a:lnSpc>
                <a:spcPct val="100000"/>
              </a:lnSpc>
              <a:spcBef>
                <a:spcPts val="100"/>
              </a:spcBef>
            </a:pPr>
            <a:r>
              <a:rPr sz="4400" spc="-10" dirty="0"/>
              <a:t>Global</a:t>
            </a:r>
            <a:r>
              <a:rPr sz="4400" spc="-60" dirty="0"/>
              <a:t> </a:t>
            </a:r>
            <a:r>
              <a:rPr sz="4400" dirty="0"/>
              <a:t>vs</a:t>
            </a:r>
            <a:r>
              <a:rPr sz="4400" spc="-40" dirty="0"/>
              <a:t> </a:t>
            </a:r>
            <a:r>
              <a:rPr sz="4400" spc="-5" dirty="0"/>
              <a:t>Local</a:t>
            </a:r>
            <a:endParaRPr sz="4400"/>
          </a:p>
        </p:txBody>
      </p:sp>
      <p:sp>
        <p:nvSpPr>
          <p:cNvPr id="3" name="object 3"/>
          <p:cNvSpPr txBox="1"/>
          <p:nvPr/>
        </p:nvSpPr>
        <p:spPr>
          <a:xfrm>
            <a:off x="599440" y="178943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4" name="object 4"/>
          <p:cNvSpPr txBox="1"/>
          <p:nvPr/>
        </p:nvSpPr>
        <p:spPr>
          <a:xfrm>
            <a:off x="923289" y="1686559"/>
            <a:ext cx="799973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91919"/>
                </a:solidFill>
                <a:latin typeface="Arial" panose="020B0604020202020204"/>
                <a:cs typeface="Arial" panose="020B0604020202020204"/>
              </a:rPr>
              <a:t>Alignments</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can </a:t>
            </a:r>
            <a:r>
              <a:rPr sz="2400" dirty="0">
                <a:solidFill>
                  <a:srgbClr val="191919"/>
                </a:solidFill>
                <a:latin typeface="Arial" panose="020B0604020202020204"/>
                <a:cs typeface="Arial" panose="020B0604020202020204"/>
              </a:rPr>
              <a:t>be</a:t>
            </a:r>
            <a:r>
              <a:rPr sz="2400" spc="-5" dirty="0">
                <a:solidFill>
                  <a:srgbClr val="191919"/>
                </a:solidFill>
                <a:latin typeface="Arial" panose="020B0604020202020204"/>
                <a:cs typeface="Arial" panose="020B0604020202020204"/>
              </a:rPr>
              <a:t> </a:t>
            </a:r>
            <a:r>
              <a:rPr sz="2400" spc="-10" dirty="0">
                <a:solidFill>
                  <a:srgbClr val="191919"/>
                </a:solidFill>
                <a:latin typeface="Arial" panose="020B0604020202020204"/>
                <a:cs typeface="Arial" panose="020B0604020202020204"/>
              </a:rPr>
              <a:t>global</a:t>
            </a:r>
            <a:r>
              <a:rPr sz="2400" spc="-5" dirty="0">
                <a:solidFill>
                  <a:srgbClr val="191919"/>
                </a:solidFill>
                <a:latin typeface="Arial" panose="020B0604020202020204"/>
                <a:cs typeface="Arial" panose="020B0604020202020204"/>
              </a:rPr>
              <a:t> or</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local </a:t>
            </a:r>
            <a:r>
              <a:rPr sz="2400" spc="5" dirty="0">
                <a:solidFill>
                  <a:srgbClr val="191919"/>
                </a:solidFill>
                <a:latin typeface="Arial" panose="020B0604020202020204"/>
                <a:cs typeface="Arial" panose="020B0604020202020204"/>
              </a:rPr>
              <a:t>(</a:t>
            </a:r>
            <a:r>
              <a:rPr sz="2400" spc="5" dirty="0">
                <a:solidFill>
                  <a:srgbClr val="7F0000"/>
                </a:solidFill>
                <a:latin typeface="Arial" panose="020B0604020202020204"/>
                <a:cs typeface="Arial" panose="020B0604020202020204"/>
              </a:rPr>
              <a:t>this</a:t>
            </a:r>
            <a:r>
              <a:rPr sz="2400" spc="10" dirty="0">
                <a:solidFill>
                  <a:srgbClr val="7F0000"/>
                </a:solidFill>
                <a:latin typeface="Arial" panose="020B0604020202020204"/>
                <a:cs typeface="Arial" panose="020B0604020202020204"/>
              </a:rPr>
              <a:t> </a:t>
            </a:r>
            <a:r>
              <a:rPr sz="2400" spc="-10" dirty="0">
                <a:solidFill>
                  <a:srgbClr val="7F0000"/>
                </a:solidFill>
                <a:latin typeface="Arial" panose="020B0604020202020204"/>
                <a:cs typeface="Arial" panose="020B0604020202020204"/>
              </a:rPr>
              <a:t>is</a:t>
            </a:r>
            <a:r>
              <a:rPr sz="2400" dirty="0">
                <a:solidFill>
                  <a:srgbClr val="7F0000"/>
                </a:solidFill>
                <a:latin typeface="Arial" panose="020B0604020202020204"/>
                <a:cs typeface="Arial" panose="020B0604020202020204"/>
              </a:rPr>
              <a:t> </a:t>
            </a:r>
            <a:r>
              <a:rPr sz="2400" spc="-5" dirty="0">
                <a:solidFill>
                  <a:srgbClr val="7F0000"/>
                </a:solidFill>
                <a:latin typeface="Arial" panose="020B0604020202020204"/>
                <a:cs typeface="Arial" panose="020B0604020202020204"/>
              </a:rPr>
              <a:t>algorithm</a:t>
            </a:r>
            <a:r>
              <a:rPr sz="2400" spc="10" dirty="0">
                <a:solidFill>
                  <a:srgbClr val="7F0000"/>
                </a:solidFill>
                <a:latin typeface="Arial" panose="020B0604020202020204"/>
                <a:cs typeface="Arial" panose="020B0604020202020204"/>
              </a:rPr>
              <a:t> </a:t>
            </a:r>
            <a:r>
              <a:rPr sz="2400" spc="-5" dirty="0">
                <a:solidFill>
                  <a:srgbClr val="7F0000"/>
                </a:solidFill>
                <a:latin typeface="Arial" panose="020B0604020202020204"/>
                <a:cs typeface="Arial" panose="020B0604020202020204"/>
              </a:rPr>
              <a:t>specific</a:t>
            </a:r>
            <a:r>
              <a:rPr sz="2400" spc="-5" dirty="0">
                <a:solidFill>
                  <a:srgbClr val="191919"/>
                </a:solidFill>
                <a:latin typeface="Arial" panose="020B0604020202020204"/>
                <a:cs typeface="Arial" panose="020B0604020202020204"/>
              </a:rPr>
              <a:t>)</a:t>
            </a:r>
            <a:endParaRPr sz="2400">
              <a:latin typeface="Arial" panose="020B0604020202020204"/>
              <a:cs typeface="Arial" panose="020B0604020202020204"/>
            </a:endParaRPr>
          </a:p>
        </p:txBody>
      </p:sp>
      <p:sp>
        <p:nvSpPr>
          <p:cNvPr id="5" name="object 5"/>
          <p:cNvSpPr txBox="1"/>
          <p:nvPr/>
        </p:nvSpPr>
        <p:spPr>
          <a:xfrm>
            <a:off x="1031239" y="2303779"/>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6" name="object 6"/>
          <p:cNvSpPr txBox="1"/>
          <p:nvPr/>
        </p:nvSpPr>
        <p:spPr>
          <a:xfrm>
            <a:off x="1355089" y="2218690"/>
            <a:ext cx="7860030" cy="1324610"/>
          </a:xfrm>
          <a:prstGeom prst="rect">
            <a:avLst/>
          </a:prstGeom>
        </p:spPr>
        <p:txBody>
          <a:bodyPr vert="horz" wrap="square" lIns="0" tIns="40005" rIns="0" bIns="0" rtlCol="0">
            <a:spAutoFit/>
          </a:bodyPr>
          <a:lstStyle/>
          <a:p>
            <a:pPr marL="12700" marR="5080">
              <a:lnSpc>
                <a:spcPts val="2230"/>
              </a:lnSpc>
              <a:spcBef>
                <a:spcPts val="315"/>
              </a:spcBef>
            </a:pPr>
            <a:r>
              <a:rPr sz="2000" dirty="0">
                <a:solidFill>
                  <a:srgbClr val="191919"/>
                </a:solidFill>
                <a:latin typeface="Arial" panose="020B0604020202020204"/>
                <a:cs typeface="Arial" panose="020B0604020202020204"/>
              </a:rPr>
              <a:t>A global alignment is </a:t>
            </a:r>
            <a:r>
              <a:rPr sz="2000" spc="-5" dirty="0">
                <a:solidFill>
                  <a:srgbClr val="191919"/>
                </a:solidFill>
                <a:latin typeface="Arial" panose="020B0604020202020204"/>
                <a:cs typeface="Arial" panose="020B0604020202020204"/>
              </a:rPr>
              <a:t>an optimal alignment that includes all </a:t>
            </a:r>
            <a:r>
              <a:rPr sz="2000" dirty="0">
                <a:solidFill>
                  <a:srgbClr val="191919"/>
                </a:solidFill>
                <a:latin typeface="Arial" panose="020B0604020202020204"/>
                <a:cs typeface="Arial" panose="020B0604020202020204"/>
              </a:rPr>
              <a:t>characters </a:t>
            </a:r>
            <a:r>
              <a:rPr sz="2000" spc="-54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from</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each sequence</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a:t>
            </a:r>
            <a:r>
              <a:rPr sz="2000" dirty="0">
                <a:solidFill>
                  <a:srgbClr val="7F0000"/>
                </a:solidFill>
                <a:latin typeface="Arial" panose="020B0604020202020204"/>
                <a:cs typeface="Arial" panose="020B0604020202020204"/>
              </a:rPr>
              <a:t>Multiple Sequence</a:t>
            </a:r>
            <a:r>
              <a:rPr sz="2000" spc="-110" dirty="0">
                <a:solidFill>
                  <a:srgbClr val="7F0000"/>
                </a:solidFill>
                <a:latin typeface="Arial" panose="020B0604020202020204"/>
                <a:cs typeface="Arial" panose="020B0604020202020204"/>
              </a:rPr>
              <a:t> </a:t>
            </a:r>
            <a:r>
              <a:rPr sz="2000" dirty="0">
                <a:solidFill>
                  <a:srgbClr val="7F0000"/>
                </a:solidFill>
                <a:latin typeface="Arial" panose="020B0604020202020204"/>
                <a:cs typeface="Arial" panose="020B0604020202020204"/>
              </a:rPr>
              <a:t>Alignment</a:t>
            </a:r>
            <a:r>
              <a:rPr sz="2000" dirty="0">
                <a:solidFill>
                  <a:srgbClr val="191919"/>
                </a:solidFill>
                <a:latin typeface="Arial" panose="020B0604020202020204"/>
                <a:cs typeface="Arial" panose="020B0604020202020204"/>
              </a:rPr>
              <a:t>)</a:t>
            </a:r>
            <a:endParaRPr sz="2000">
              <a:latin typeface="Arial" panose="020B0604020202020204"/>
              <a:cs typeface="Arial" panose="020B0604020202020204"/>
            </a:endParaRPr>
          </a:p>
          <a:p>
            <a:pPr marL="12700" marR="160655">
              <a:lnSpc>
                <a:spcPts val="2230"/>
              </a:lnSpc>
              <a:spcBef>
                <a:spcPts val="1140"/>
              </a:spcBef>
            </a:pPr>
            <a:r>
              <a:rPr sz="2000" dirty="0">
                <a:solidFill>
                  <a:srgbClr val="191919"/>
                </a:solidFill>
                <a:latin typeface="Arial" panose="020B0604020202020204"/>
                <a:cs typeface="Arial" panose="020B0604020202020204"/>
              </a:rPr>
              <a:t>A</a:t>
            </a:r>
            <a:r>
              <a:rPr sz="2000" spc="-114"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local</a:t>
            </a:r>
            <a:r>
              <a:rPr sz="2000" spc="-5" dirty="0">
                <a:solidFill>
                  <a:srgbClr val="191919"/>
                </a:solidFill>
                <a:latin typeface="Arial" panose="020B0604020202020204"/>
                <a:cs typeface="Arial" panose="020B0604020202020204"/>
              </a:rPr>
              <a:t> alignment</a:t>
            </a:r>
            <a:r>
              <a:rPr sz="2000" spc="-1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is</a:t>
            </a:r>
            <a:r>
              <a:rPr sz="2000" dirty="0">
                <a:solidFill>
                  <a:srgbClr val="191919"/>
                </a:solidFill>
                <a:latin typeface="Arial" panose="020B0604020202020204"/>
                <a:cs typeface="Arial" panose="020B0604020202020204"/>
              </a:rPr>
              <a:t> an</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optimal</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alignment</a:t>
            </a:r>
            <a:r>
              <a:rPr sz="2000" spc="-2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that</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includes only</a:t>
            </a:r>
            <a:r>
              <a:rPr sz="2000" spc="-5" dirty="0">
                <a:solidFill>
                  <a:srgbClr val="191919"/>
                </a:solidFill>
                <a:latin typeface="Arial" panose="020B0604020202020204"/>
                <a:cs typeface="Arial" panose="020B0604020202020204"/>
              </a:rPr>
              <a:t> the</a:t>
            </a:r>
            <a:r>
              <a:rPr sz="2000" spc="5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most </a:t>
            </a:r>
            <a:r>
              <a:rPr sz="2000" spc="-54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similar</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local</a:t>
            </a:r>
            <a:r>
              <a:rPr sz="2000" spc="-5" dirty="0">
                <a:solidFill>
                  <a:srgbClr val="191919"/>
                </a:solidFill>
                <a:latin typeface="Arial" panose="020B0604020202020204"/>
                <a:cs typeface="Arial" panose="020B0604020202020204"/>
              </a:rPr>
              <a:t> region</a:t>
            </a:r>
            <a:r>
              <a:rPr sz="2000" dirty="0">
                <a:solidFill>
                  <a:srgbClr val="191919"/>
                </a:solidFill>
                <a:latin typeface="Arial" panose="020B0604020202020204"/>
                <a:cs typeface="Arial" panose="020B0604020202020204"/>
              </a:rPr>
              <a:t> or</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regions</a:t>
            </a:r>
            <a:r>
              <a:rPr sz="2000" spc="-5" dirty="0">
                <a:solidFill>
                  <a:srgbClr val="191919"/>
                </a:solidFill>
                <a:latin typeface="Arial" panose="020B0604020202020204"/>
                <a:cs typeface="Arial" panose="020B0604020202020204"/>
              </a:rPr>
              <a:t> (e.g</a:t>
            </a:r>
            <a:r>
              <a:rPr sz="2000" spc="40" dirty="0">
                <a:solidFill>
                  <a:srgbClr val="191919"/>
                </a:solidFill>
                <a:latin typeface="Arial" panose="020B0604020202020204"/>
                <a:cs typeface="Arial" panose="020B0604020202020204"/>
              </a:rPr>
              <a:t> </a:t>
            </a:r>
            <a:r>
              <a:rPr sz="2000" dirty="0">
                <a:solidFill>
                  <a:srgbClr val="7F0000"/>
                </a:solidFill>
                <a:latin typeface="Arial" panose="020B0604020202020204"/>
                <a:cs typeface="Arial" panose="020B0604020202020204"/>
              </a:rPr>
              <a:t>BLAST</a:t>
            </a:r>
            <a:r>
              <a:rPr sz="2000" dirty="0">
                <a:solidFill>
                  <a:srgbClr val="191919"/>
                </a:solidFill>
                <a:latin typeface="Arial" panose="020B0604020202020204"/>
                <a:cs typeface="Arial" panose="020B0604020202020204"/>
              </a:rPr>
              <a:t>).</a:t>
            </a:r>
            <a:endParaRPr sz="2000">
              <a:latin typeface="Arial" panose="020B0604020202020204"/>
              <a:cs typeface="Arial" panose="020B0604020202020204"/>
            </a:endParaRPr>
          </a:p>
        </p:txBody>
      </p:sp>
      <p:sp>
        <p:nvSpPr>
          <p:cNvPr id="7" name="object 7"/>
          <p:cNvSpPr txBox="1"/>
          <p:nvPr/>
        </p:nvSpPr>
        <p:spPr>
          <a:xfrm>
            <a:off x="1031239" y="3014979"/>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pic>
        <p:nvPicPr>
          <p:cNvPr id="9" name="Picture 8"/>
          <p:cNvPicPr>
            <a:picLocks noChangeAspect="1"/>
          </p:cNvPicPr>
          <p:nvPr/>
        </p:nvPicPr>
        <p:blipFill>
          <a:blip r:embed="rId2"/>
          <a:stretch>
            <a:fillRect/>
          </a:stretch>
        </p:blipFill>
        <p:spPr>
          <a:xfrm>
            <a:off x="2159000" y="3776980"/>
            <a:ext cx="5947410" cy="3240405"/>
          </a:xfrm>
          <a:prstGeom prst="rect">
            <a:avLst/>
          </a:prstGeom>
        </p:spPr>
      </p:pic>
      <p:sp>
        <p:nvSpPr>
          <p:cNvPr id="10" name="Text Box 9"/>
          <p:cNvSpPr txBox="1"/>
          <p:nvPr/>
        </p:nvSpPr>
        <p:spPr>
          <a:xfrm>
            <a:off x="117475" y="7173595"/>
            <a:ext cx="8863965" cy="275590"/>
          </a:xfrm>
          <a:prstGeom prst="rect">
            <a:avLst/>
          </a:prstGeom>
          <a:noFill/>
        </p:spPr>
        <p:txBody>
          <a:bodyPr wrap="square" rtlCol="0" anchor="t">
            <a:spAutoFit/>
          </a:bodyPr>
          <a:lstStyle/>
          <a:p>
            <a:r>
              <a:rPr lang="en-US" sz="1200"/>
              <a:t>https://www.majordifferences.com/2016/05/difference-between-global-and-local.html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89109" y="6855459"/>
            <a:ext cx="19812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191919"/>
                </a:solidFill>
                <a:latin typeface="Times New Roman" panose="02020603050405020304"/>
                <a:cs typeface="Times New Roman" panose="02020603050405020304"/>
              </a:rPr>
              <a:t>1</a:t>
            </a:r>
            <a:r>
              <a:rPr sz="1400" dirty="0">
                <a:solidFill>
                  <a:srgbClr val="191919"/>
                </a:solidFill>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3" name="object 3"/>
          <p:cNvSpPr txBox="1">
            <a:spLocks noGrp="1"/>
          </p:cNvSpPr>
          <p:nvPr>
            <p:ph type="title"/>
          </p:nvPr>
        </p:nvSpPr>
        <p:spPr>
          <a:xfrm>
            <a:off x="3900170" y="755650"/>
            <a:ext cx="2496820" cy="756920"/>
          </a:xfrm>
          <a:prstGeom prst="rect">
            <a:avLst/>
          </a:prstGeom>
        </p:spPr>
        <p:txBody>
          <a:bodyPr vert="horz" wrap="square" lIns="0" tIns="12700" rIns="0" bIns="0" rtlCol="0">
            <a:spAutoFit/>
          </a:bodyPr>
          <a:lstStyle/>
          <a:p>
            <a:pPr marL="12700">
              <a:lnSpc>
                <a:spcPct val="100000"/>
              </a:lnSpc>
              <a:spcBef>
                <a:spcPts val="100"/>
              </a:spcBef>
            </a:pPr>
            <a:r>
              <a:rPr sz="4800" spc="-5" dirty="0"/>
              <a:t>Dot</a:t>
            </a:r>
            <a:r>
              <a:rPr sz="4800" spc="-105" dirty="0"/>
              <a:t> </a:t>
            </a:r>
            <a:r>
              <a:rPr sz="4800" spc="-5" dirty="0"/>
              <a:t>Plots</a:t>
            </a:r>
            <a:endParaRPr sz="4800"/>
          </a:p>
        </p:txBody>
      </p:sp>
      <p:sp>
        <p:nvSpPr>
          <p:cNvPr id="5" name="object 5"/>
          <p:cNvSpPr txBox="1"/>
          <p:nvPr/>
        </p:nvSpPr>
        <p:spPr>
          <a:xfrm>
            <a:off x="1598930" y="631697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6" name="object 6"/>
          <p:cNvSpPr txBox="1"/>
          <p:nvPr/>
        </p:nvSpPr>
        <p:spPr>
          <a:xfrm>
            <a:off x="1922779" y="6179820"/>
            <a:ext cx="6828790" cy="828040"/>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191919"/>
                </a:solidFill>
                <a:latin typeface="Arial" panose="020B0604020202020204"/>
                <a:cs typeface="Arial" panose="020B0604020202020204"/>
              </a:rPr>
              <a:t>Popular</a:t>
            </a:r>
            <a:r>
              <a:rPr sz="3200" b="1" spc="-20" dirty="0">
                <a:solidFill>
                  <a:srgbClr val="191919"/>
                </a:solidFill>
                <a:latin typeface="Arial" panose="020B0604020202020204"/>
                <a:cs typeface="Arial" panose="020B0604020202020204"/>
              </a:rPr>
              <a:t> </a:t>
            </a:r>
            <a:r>
              <a:rPr sz="3200" b="1" dirty="0">
                <a:solidFill>
                  <a:srgbClr val="191919"/>
                </a:solidFill>
                <a:latin typeface="Arial" panose="020B0604020202020204"/>
                <a:cs typeface="Arial" panose="020B0604020202020204"/>
              </a:rPr>
              <a:t>freeware</a:t>
            </a:r>
            <a:r>
              <a:rPr sz="3200" b="1" spc="-10" dirty="0">
                <a:solidFill>
                  <a:srgbClr val="191919"/>
                </a:solidFill>
                <a:latin typeface="Arial" panose="020B0604020202020204"/>
                <a:cs typeface="Arial" panose="020B0604020202020204"/>
              </a:rPr>
              <a:t> </a:t>
            </a:r>
            <a:r>
              <a:rPr sz="3200" b="1" dirty="0">
                <a:solidFill>
                  <a:srgbClr val="191919"/>
                </a:solidFill>
                <a:latin typeface="Arial" panose="020B0604020202020204"/>
                <a:cs typeface="Arial" panose="020B0604020202020204"/>
              </a:rPr>
              <a:t>package</a:t>
            </a:r>
            <a:r>
              <a:rPr sz="3200" b="1" spc="-15" dirty="0">
                <a:solidFill>
                  <a:srgbClr val="191919"/>
                </a:solidFill>
                <a:latin typeface="Arial" panose="020B0604020202020204"/>
                <a:cs typeface="Arial" panose="020B0604020202020204"/>
              </a:rPr>
              <a:t> </a:t>
            </a:r>
            <a:r>
              <a:rPr sz="3200" b="1" spc="-5" dirty="0">
                <a:solidFill>
                  <a:srgbClr val="191919"/>
                </a:solidFill>
                <a:latin typeface="Arial" panose="020B0604020202020204"/>
                <a:cs typeface="Arial" panose="020B0604020202020204"/>
              </a:rPr>
              <a:t>is</a:t>
            </a:r>
            <a:r>
              <a:rPr sz="3200" b="1" spc="-10" dirty="0">
                <a:solidFill>
                  <a:srgbClr val="191919"/>
                </a:solidFill>
                <a:latin typeface="Arial" panose="020B0604020202020204"/>
                <a:cs typeface="Arial" panose="020B0604020202020204"/>
              </a:rPr>
              <a:t> </a:t>
            </a:r>
            <a:r>
              <a:rPr sz="3200" b="1" spc="-5" dirty="0">
                <a:solidFill>
                  <a:srgbClr val="191919"/>
                </a:solidFill>
                <a:latin typeface="Arial" panose="020B0604020202020204"/>
                <a:cs typeface="Arial" panose="020B0604020202020204"/>
              </a:rPr>
              <a:t>Dotter</a:t>
            </a:r>
            <a:endParaRPr sz="3200">
              <a:latin typeface="Arial" panose="020B0604020202020204"/>
              <a:cs typeface="Arial" panose="020B0604020202020204"/>
            </a:endParaRPr>
          </a:p>
          <a:p>
            <a:pPr marL="12700">
              <a:lnSpc>
                <a:spcPct val="100000"/>
              </a:lnSpc>
              <a:spcBef>
                <a:spcPts val="80"/>
              </a:spcBef>
            </a:pPr>
            <a:r>
              <a:rPr sz="2000" b="1" spc="-10" dirty="0">
                <a:solidFill>
                  <a:srgbClr val="3333CC"/>
                </a:solidFill>
                <a:latin typeface="Arial" panose="020B0604020202020204"/>
                <a:cs typeface="Arial" panose="020B0604020202020204"/>
                <a:hlinkClick r:id="rId2"/>
              </a:rPr>
              <a:t>http://sonnhammer.sbc.su.se/Dotter.html</a:t>
            </a:r>
            <a:endParaRPr sz="2000">
              <a:latin typeface="Arial" panose="020B0604020202020204"/>
              <a:cs typeface="Arial" panose="020B0604020202020204"/>
            </a:endParaRPr>
          </a:p>
        </p:txBody>
      </p:sp>
      <p:pic>
        <p:nvPicPr>
          <p:cNvPr id="7" name="Picture 6"/>
          <p:cNvPicPr>
            <a:picLocks noChangeAspect="1"/>
          </p:cNvPicPr>
          <p:nvPr/>
        </p:nvPicPr>
        <p:blipFill>
          <a:blip r:embed="rId3"/>
          <a:srcRect l="9198" t="20502" r="2378" b="4250"/>
          <a:stretch>
            <a:fillRect/>
          </a:stretch>
        </p:blipFill>
        <p:spPr>
          <a:xfrm>
            <a:off x="1833880" y="1818640"/>
            <a:ext cx="6606540" cy="42176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102401"/>
          <p:cNvGrpSpPr/>
          <p:nvPr/>
        </p:nvGrpSpPr>
        <p:grpSpPr>
          <a:xfrm>
            <a:off x="3376671" y="3554354"/>
            <a:ext cx="6534973" cy="2770717"/>
            <a:chOff x="1928" y="2032"/>
            <a:chExt cx="3736" cy="1584"/>
          </a:xfrm>
        </p:grpSpPr>
        <p:sp>
          <p:nvSpPr>
            <p:cNvPr id="102403" name="Straight Connector 102402"/>
            <p:cNvSpPr/>
            <p:nvPr/>
          </p:nvSpPr>
          <p:spPr>
            <a:xfrm>
              <a:off x="1928" y="2032"/>
              <a:ext cx="1592" cy="1584"/>
            </a:xfrm>
            <a:prstGeom prst="line">
              <a:avLst/>
            </a:prstGeom>
            <a:ln w="28575" cap="rnd" cmpd="sng">
              <a:solidFill>
                <a:srgbClr val="FF0000"/>
              </a:solidFill>
              <a:prstDash val="sysDot"/>
              <a:headEnd type="none" w="med" len="med"/>
              <a:tailEnd type="none" w="med" len="med"/>
            </a:ln>
          </p:spPr>
        </p:sp>
        <p:sp>
          <p:nvSpPr>
            <p:cNvPr id="102404" name="Text Box 102403"/>
            <p:cNvSpPr txBox="1"/>
            <p:nvPr/>
          </p:nvSpPr>
          <p:spPr>
            <a:xfrm>
              <a:off x="3744" y="2754"/>
              <a:ext cx="1920" cy="402"/>
            </a:xfrm>
            <a:prstGeom prst="rect">
              <a:avLst/>
            </a:prstGeom>
            <a:noFill/>
            <a:ln w="9525">
              <a:noFill/>
            </a:ln>
          </p:spPr>
          <p:txBody>
            <a:bodyPr>
              <a:spAutoFit/>
            </a:bodyPr>
            <a:lstStyle/>
            <a:p>
              <a:pPr algn="ctr"/>
              <a:r>
                <a:rPr lang="de-DE" altLang="x-none" sz="1985" dirty="0" err="1">
                  <a:latin typeface="Arial" panose="020B0604020202020204" pitchFamily="34" charset="0"/>
                </a:rPr>
                <a:t>The dotplot generates </a:t>
              </a:r>
              <a:r>
                <a:rPr lang="de-DE" altLang="x-none" sz="1985">
                  <a:latin typeface="Arial" panose="020B0604020202020204" pitchFamily="34" charset="0"/>
                </a:rPr>
                <a:t>a diagonal</a:t>
              </a:r>
              <a:endParaRPr lang="en-US" altLang="x-none" sz="1985">
                <a:latin typeface="Arial" panose="020B0604020202020204" pitchFamily="34" charset="0"/>
              </a:endParaRPr>
            </a:p>
          </p:txBody>
        </p:sp>
      </p:grpSp>
      <p:sp>
        <p:nvSpPr>
          <p:cNvPr id="102405" name="Text Box 102404"/>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de-DE" altLang="x-none" sz="1985">
                <a:latin typeface="Courier New" panose="02070309020205020404" pitchFamily="49" charset="0"/>
              </a:rPr>
              <a:t>C</a:t>
            </a:r>
            <a:endParaRPr lang="en-US" altLang="x-none" sz="1985">
              <a:latin typeface="Courier New" panose="02070309020205020404" pitchFamily="49" charset="0"/>
            </a:endParaRPr>
          </a:p>
          <a:p>
            <a:r>
              <a:rPr lang="de-DE" altLang="x-none" sz="1985">
                <a:latin typeface="Courier New" panose="02070309020205020404" pitchFamily="49" charset="0"/>
              </a:rPr>
              <a:t>G</a:t>
            </a:r>
            <a:endParaRPr lang="en-US" altLang="x-none" sz="1985">
              <a:latin typeface="Courier New" panose="02070309020205020404" pitchFamily="49" charset="0"/>
            </a:endParaRPr>
          </a:p>
          <a:p>
            <a:r>
              <a:rPr lang="en-US" altLang="x-none" sz="1985">
                <a:latin typeface="Courier New" panose="02070309020205020404" pitchFamily="49" charset="0"/>
              </a:rPr>
              <a:t>A</a:t>
            </a:r>
          </a:p>
          <a:p>
            <a:r>
              <a:rPr lang="de-DE" altLang="x-none" sz="1985">
                <a:latin typeface="Courier New" panose="02070309020205020404" pitchFamily="49" charset="0"/>
              </a:rPr>
              <a:t>A</a:t>
            </a:r>
            <a:endParaRPr lang="en-US" altLang="x-none" sz="1985">
              <a:latin typeface="Courier New" panose="02070309020205020404" pitchFamily="49" charset="0"/>
            </a:endParaRP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grpSp>
        <p:nvGrpSpPr>
          <p:cNvPr id="102406" name="Group 102405"/>
          <p:cNvGrpSpPr/>
          <p:nvPr/>
        </p:nvGrpSpPr>
        <p:grpSpPr>
          <a:xfrm>
            <a:off x="3395913" y="3592836"/>
            <a:ext cx="2807449" cy="2774215"/>
            <a:chOff x="1939" y="2054"/>
            <a:chExt cx="1605" cy="1586"/>
          </a:xfrm>
        </p:grpSpPr>
        <p:sp>
          <p:nvSpPr>
            <p:cNvPr id="102407" name="Oval 102406"/>
            <p:cNvSpPr/>
            <p:nvPr/>
          </p:nvSpPr>
          <p:spPr>
            <a:xfrm>
              <a:off x="2472" y="2568"/>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08" name="Oval 102407"/>
            <p:cNvSpPr/>
            <p:nvPr/>
          </p:nvSpPr>
          <p:spPr>
            <a:xfrm>
              <a:off x="2120" y="2224"/>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09" name="Oval 102408"/>
            <p:cNvSpPr/>
            <p:nvPr/>
          </p:nvSpPr>
          <p:spPr>
            <a:xfrm>
              <a:off x="2283" y="2388"/>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0" name="Oval 102409"/>
            <p:cNvSpPr/>
            <p:nvPr/>
          </p:nvSpPr>
          <p:spPr>
            <a:xfrm>
              <a:off x="3144" y="3248"/>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1" name="Oval 102410"/>
            <p:cNvSpPr/>
            <p:nvPr/>
          </p:nvSpPr>
          <p:spPr>
            <a:xfrm>
              <a:off x="2808" y="2904"/>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2" name="Oval 102411"/>
            <p:cNvSpPr/>
            <p:nvPr/>
          </p:nvSpPr>
          <p:spPr>
            <a:xfrm>
              <a:off x="3496" y="3592"/>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3" name="Oval 102412"/>
            <p:cNvSpPr/>
            <p:nvPr/>
          </p:nvSpPr>
          <p:spPr>
            <a:xfrm>
              <a:off x="1939" y="2054"/>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4" name="Oval 102413"/>
            <p:cNvSpPr/>
            <p:nvPr/>
          </p:nvSpPr>
          <p:spPr>
            <a:xfrm>
              <a:off x="3320" y="3432"/>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5" name="Oval 102414"/>
            <p:cNvSpPr/>
            <p:nvPr/>
          </p:nvSpPr>
          <p:spPr>
            <a:xfrm>
              <a:off x="2624" y="2728"/>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2416" name="Oval 102415"/>
            <p:cNvSpPr/>
            <p:nvPr/>
          </p:nvSpPr>
          <p:spPr>
            <a:xfrm>
              <a:off x="2976" y="3088"/>
              <a:ext cx="48"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grpSp>
      <p:sp>
        <p:nvSpPr>
          <p:cNvPr id="102417" name="Title 102416"/>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2418" name="Text Box 102417"/>
          <p:cNvSpPr txBox="1"/>
          <p:nvPr/>
        </p:nvSpPr>
        <p:spPr>
          <a:xfrm>
            <a:off x="2065655" y="1679222"/>
            <a:ext cx="5952490" cy="702945"/>
          </a:xfrm>
          <a:prstGeom prst="rect">
            <a:avLst/>
          </a:prstGeom>
          <a:noFill/>
          <a:ln w="9525">
            <a:noFill/>
          </a:ln>
        </p:spPr>
        <p:txBody>
          <a:bodyPr wrap="none" anchor="t">
            <a:spAutoFit/>
          </a:bodyPr>
          <a:lstStyle/>
          <a:p>
            <a:pPr algn="ctr"/>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endParaRPr lang="de-DE" altLang="x-none" sz="1985">
              <a:latin typeface="Arial" panose="020B0604020202020204" pitchFamily="34" charset="0"/>
            </a:endParaRPr>
          </a:p>
          <a:p>
            <a:pPr algn="ctr"/>
            <a:r>
              <a:rPr lang="de-DE" altLang="x-none" sz="1985" dirty="0" err="1">
                <a:solidFill>
                  <a:schemeClr val="accent2"/>
                </a:solidFill>
                <a:latin typeface="Arial" panose="020B0604020202020204" pitchFamily="34" charset="0"/>
              </a:rPr>
              <a:t>The </a:t>
            </a:r>
            <a:r>
              <a:rPr lang="de-DE" altLang="x-none" sz="1985">
                <a:solidFill>
                  <a:schemeClr val="accent2"/>
                </a:solidFill>
                <a:latin typeface="Arial" panose="020B0604020202020204" pitchFamily="34" charset="0"/>
              </a:rPr>
              <a:t>ideal </a:t>
            </a:r>
            <a:r>
              <a:rPr lang="de-DE" altLang="x-none" sz="1985" dirty="0" err="1">
                <a:solidFill>
                  <a:schemeClr val="accent2"/>
                </a:solidFill>
                <a:latin typeface="Arial" panose="020B0604020202020204" pitchFamily="34" charset="0"/>
              </a:rPr>
              <a:t>case</a:t>
            </a:r>
            <a:r>
              <a:rPr lang="de-DE" altLang="x-none" sz="1985">
                <a:solidFill>
                  <a:schemeClr val="accent2"/>
                </a:solidFill>
                <a:latin typeface="Arial" panose="020B0604020202020204" pitchFamily="34" charset="0"/>
              </a:rPr>
              <a:t>: </a:t>
            </a:r>
            <a:r>
              <a:rPr lang="de-DE" altLang="x-none" sz="1985" dirty="0" err="1">
                <a:solidFill>
                  <a:schemeClr val="accent2"/>
                </a:solidFill>
                <a:latin typeface="Arial" panose="020B0604020202020204" pitchFamily="34" charset="0"/>
              </a:rPr>
              <a:t>two identical sequences</a:t>
            </a:r>
            <a:endParaRPr lang="en-US" altLang="x-none" sz="1985">
              <a:solidFill>
                <a:schemeClr val="accent2"/>
              </a:solidFill>
              <a:latin typeface="Arial" panose="020B0604020202020204" pitchFamily="34" charset="0"/>
            </a:endParaRPr>
          </a:p>
        </p:txBody>
      </p:sp>
      <p:sp>
        <p:nvSpPr>
          <p:cNvPr id="102419" name="Text Box 102418"/>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2420" name="Text Box 102419"/>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2421" name="Straight Connector 102420"/>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2422" name="Straight Connector 102421"/>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2423" name="Text Box 102422"/>
          <p:cNvSpPr txBox="1"/>
          <p:nvPr/>
        </p:nvSpPr>
        <p:spPr>
          <a:xfrm>
            <a:off x="6889044" y="3106561"/>
            <a:ext cx="2788209" cy="1314450"/>
          </a:xfrm>
          <a:prstGeom prst="rect">
            <a:avLst/>
          </a:prstGeom>
          <a:noFill/>
          <a:ln w="9525">
            <a:noFill/>
          </a:ln>
        </p:spPr>
        <p:txBody>
          <a:bodyPr>
            <a:spAutoFit/>
          </a:bodyPr>
          <a:lstStyle/>
          <a:p>
            <a:pPr algn="ctr"/>
            <a:r>
              <a:rPr lang="de-DE" altLang="x-none" sz="1985" dirty="0" err="1">
                <a:latin typeface="Arial" panose="020B0604020202020204" pitchFamily="34" charset="0"/>
              </a:rPr>
              <a:t>Every word </a:t>
            </a:r>
            <a:r>
              <a:rPr lang="de-DE" altLang="x-none" sz="1985">
                <a:latin typeface="Arial" panose="020B0604020202020204" pitchFamily="34" charset="0"/>
              </a:rPr>
              <a:t>in </a:t>
            </a:r>
            <a:r>
              <a:rPr lang="de-DE" altLang="x-none" sz="1985" dirty="0" err="1">
                <a:latin typeface="Arial" panose="020B0604020202020204" pitchFamily="34" charset="0"/>
              </a:rPr>
              <a:t>one sequence is aligned with each word </a:t>
            </a:r>
            <a:r>
              <a:rPr lang="de-DE" altLang="x-none" sz="1985">
                <a:latin typeface="Arial" panose="020B0604020202020204" pitchFamily="34" charset="0"/>
              </a:rPr>
              <a:t>in </a:t>
            </a:r>
            <a:r>
              <a:rPr lang="de-DE" altLang="x-none" sz="1985" dirty="0" err="1">
                <a:latin typeface="Arial" panose="020B0604020202020204" pitchFamily="34" charset="0"/>
              </a:rPr>
              <a:t>the </a:t>
            </a:r>
            <a:r>
              <a:rPr lang="de-DE" altLang="x-none" sz="1985">
                <a:latin typeface="Arial" panose="020B0604020202020204" pitchFamily="34" charset="0"/>
              </a:rPr>
              <a:t>second </a:t>
            </a:r>
            <a:r>
              <a:rPr lang="de-DE" altLang="x-none" sz="1985" dirty="0" err="1">
                <a:latin typeface="Arial" panose="020B0604020202020204" pitchFamily="34" charset="0"/>
              </a:rPr>
              <a:t>sequence</a:t>
            </a:r>
            <a:endParaRPr lang="en-US" altLang="x-none" sz="1985">
              <a:latin typeface="Arial" panose="020B0604020202020204" pitchFamily="34" charset="0"/>
            </a:endParaRPr>
          </a:p>
        </p:txBody>
      </p:sp>
      <p:grpSp>
        <p:nvGrpSpPr>
          <p:cNvPr id="102424" name="Group 102423"/>
          <p:cNvGrpSpPr/>
          <p:nvPr/>
        </p:nvGrpSpPr>
        <p:grpSpPr>
          <a:xfrm>
            <a:off x="3395913" y="3592836"/>
            <a:ext cx="6169392" cy="3377686"/>
            <a:chOff x="1939" y="2054"/>
            <a:chExt cx="3527" cy="1931"/>
          </a:xfrm>
        </p:grpSpPr>
        <p:grpSp>
          <p:nvGrpSpPr>
            <p:cNvPr id="102425" name="Group 102424"/>
            <p:cNvGrpSpPr/>
            <p:nvPr/>
          </p:nvGrpSpPr>
          <p:grpSpPr>
            <a:xfrm>
              <a:off x="1939" y="2054"/>
              <a:ext cx="1605" cy="1587"/>
              <a:chOff x="1939" y="2054"/>
              <a:chExt cx="1605" cy="1587"/>
            </a:xfrm>
          </p:grpSpPr>
          <p:sp>
            <p:nvSpPr>
              <p:cNvPr id="102426" name="Oval 102425"/>
              <p:cNvSpPr/>
              <p:nvPr/>
            </p:nvSpPr>
            <p:spPr>
              <a:xfrm>
                <a:off x="2984" y="2216"/>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27" name="Oval 102426"/>
              <p:cNvSpPr/>
              <p:nvPr/>
            </p:nvSpPr>
            <p:spPr>
              <a:xfrm>
                <a:off x="2808" y="2216"/>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28" name="Oval 102427"/>
              <p:cNvSpPr/>
              <p:nvPr/>
            </p:nvSpPr>
            <p:spPr>
              <a:xfrm>
                <a:off x="3496" y="222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29" name="Oval 102428"/>
              <p:cNvSpPr/>
              <p:nvPr/>
            </p:nvSpPr>
            <p:spPr>
              <a:xfrm>
                <a:off x="1939" y="238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0" name="Oval 102429"/>
              <p:cNvSpPr/>
              <p:nvPr/>
            </p:nvSpPr>
            <p:spPr>
              <a:xfrm>
                <a:off x="3320" y="238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1" name="Oval 102430"/>
              <p:cNvSpPr/>
              <p:nvPr/>
            </p:nvSpPr>
            <p:spPr>
              <a:xfrm>
                <a:off x="2624" y="3248"/>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2" name="Oval 102431"/>
              <p:cNvSpPr/>
              <p:nvPr/>
            </p:nvSpPr>
            <p:spPr>
              <a:xfrm>
                <a:off x="2984" y="290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3" name="Oval 102432"/>
              <p:cNvSpPr/>
              <p:nvPr/>
            </p:nvSpPr>
            <p:spPr>
              <a:xfrm>
                <a:off x="2120" y="290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4" name="Oval 102433"/>
              <p:cNvSpPr/>
              <p:nvPr/>
            </p:nvSpPr>
            <p:spPr>
              <a:xfrm>
                <a:off x="3496" y="290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5" name="Oval 102434"/>
              <p:cNvSpPr/>
              <p:nvPr/>
            </p:nvSpPr>
            <p:spPr>
              <a:xfrm>
                <a:off x="2984" y="3593"/>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6" name="Oval 102435"/>
              <p:cNvSpPr/>
              <p:nvPr/>
            </p:nvSpPr>
            <p:spPr>
              <a:xfrm>
                <a:off x="2120" y="3592"/>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7" name="Oval 102436"/>
              <p:cNvSpPr/>
              <p:nvPr/>
            </p:nvSpPr>
            <p:spPr>
              <a:xfrm>
                <a:off x="2808" y="3592"/>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8" name="Oval 102437"/>
              <p:cNvSpPr/>
              <p:nvPr/>
            </p:nvSpPr>
            <p:spPr>
              <a:xfrm>
                <a:off x="2287" y="205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39" name="Oval 102438"/>
              <p:cNvSpPr/>
              <p:nvPr/>
            </p:nvSpPr>
            <p:spPr>
              <a:xfrm>
                <a:off x="3320" y="2056"/>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40" name="Oval 102439"/>
              <p:cNvSpPr/>
              <p:nvPr/>
            </p:nvSpPr>
            <p:spPr>
              <a:xfrm>
                <a:off x="2288" y="3440"/>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41" name="Oval 102440"/>
              <p:cNvSpPr/>
              <p:nvPr/>
            </p:nvSpPr>
            <p:spPr>
              <a:xfrm>
                <a:off x="1939" y="3434"/>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42" name="Oval 102441"/>
              <p:cNvSpPr/>
              <p:nvPr/>
            </p:nvSpPr>
            <p:spPr>
              <a:xfrm>
                <a:off x="2120" y="3088"/>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43" name="Oval 102442"/>
              <p:cNvSpPr/>
              <p:nvPr/>
            </p:nvSpPr>
            <p:spPr>
              <a:xfrm>
                <a:off x="3144" y="2728"/>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44" name="Oval 102443"/>
              <p:cNvSpPr/>
              <p:nvPr/>
            </p:nvSpPr>
            <p:spPr>
              <a:xfrm>
                <a:off x="2808" y="3088"/>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sp>
            <p:nvSpPr>
              <p:cNvPr id="102445" name="Oval 102444"/>
              <p:cNvSpPr/>
              <p:nvPr/>
            </p:nvSpPr>
            <p:spPr>
              <a:xfrm>
                <a:off x="3496" y="3088"/>
                <a:ext cx="48" cy="48"/>
              </a:xfrm>
              <a:prstGeom prst="ellipse">
                <a:avLst/>
              </a:prstGeom>
              <a:solidFill>
                <a:srgbClr val="C0C0C0"/>
              </a:solidFill>
              <a:ln w="9525" cap="flat" cmpd="sng">
                <a:solidFill>
                  <a:schemeClr val="tx1"/>
                </a:solidFill>
                <a:prstDash val="solid"/>
                <a:headEnd type="none" w="med" len="med"/>
                <a:tailEnd type="none" w="med" len="med"/>
              </a:ln>
            </p:spPr>
            <p:txBody>
              <a:bodyPr/>
              <a:lstStyle/>
              <a:p>
                <a:endParaRPr lang="en-US" sz="1985"/>
              </a:p>
            </p:txBody>
          </p:sp>
        </p:grpSp>
        <p:sp>
          <p:nvSpPr>
            <p:cNvPr id="102446" name="Text Box 102445"/>
            <p:cNvSpPr txBox="1"/>
            <p:nvPr/>
          </p:nvSpPr>
          <p:spPr>
            <a:xfrm>
              <a:off x="3968" y="3272"/>
              <a:ext cx="1498" cy="713"/>
            </a:xfrm>
            <a:prstGeom prst="rect">
              <a:avLst/>
            </a:prstGeom>
            <a:noFill/>
            <a:ln w="9525">
              <a:noFill/>
            </a:ln>
          </p:spPr>
          <p:txBody>
            <a:bodyPr>
              <a:spAutoFit/>
            </a:bodyPr>
            <a:lstStyle/>
            <a:p>
              <a:pPr algn="ctr"/>
              <a:r>
                <a:rPr lang="de-DE" altLang="x-none" sz="1985" dirty="0" err="1">
                  <a:solidFill>
                    <a:schemeClr val="accent2"/>
                  </a:solidFill>
                  <a:latin typeface="Arial" panose="020B0604020202020204" pitchFamily="34" charset="0"/>
                </a:rPr>
                <a:t>But there are more matches</a:t>
              </a:r>
            </a:p>
            <a:p>
              <a:pPr algn="ctr"/>
              <a:r>
                <a:rPr lang="de-DE" altLang="x-none" sz="1765" dirty="0" err="1">
                  <a:solidFill>
                    <a:schemeClr val="accent2"/>
                  </a:solidFill>
                  <a:latin typeface="Arial" panose="020B0604020202020204" pitchFamily="34" charset="0"/>
                </a:rPr>
                <a:t>which are either meaningful</a:t>
              </a:r>
              <a:r>
                <a:rPr lang="de-DE" altLang="x-none" sz="1765">
                  <a:solidFill>
                    <a:schemeClr val="accent2"/>
                  </a:solidFill>
                  <a:latin typeface="Arial" panose="020B0604020202020204" pitchFamily="34" charset="0"/>
                </a:rPr>
                <a:t>, </a:t>
              </a:r>
              <a:r>
                <a:rPr lang="de-DE" altLang="x-none" sz="1765" dirty="0" err="1">
                  <a:solidFill>
                    <a:schemeClr val="accent2"/>
                  </a:solidFill>
                  <a:latin typeface="Arial" panose="020B0604020202020204" pitchFamily="34" charset="0"/>
                </a:rPr>
                <a:t>or noise</a:t>
              </a:r>
              <a:endParaRPr lang="en-US" altLang="x-none" sz="1765">
                <a:solidFill>
                  <a:schemeClr val="accent2"/>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2424"/>
                                        </p:tgtEl>
                                        <p:attrNameLst>
                                          <p:attrName>style.visibility</p:attrName>
                                        </p:attrNameLst>
                                      </p:cBhvr>
                                      <p:to>
                                        <p:strVal val="visible"/>
                                      </p:to>
                                    </p:set>
                                    <p:animEffect transition="in" filter="dissolve">
                                      <p:cBhvr>
                                        <p:cTn id="11" dur="500"/>
                                        <p:tgtEl>
                                          <p:spTgt spid="102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03425"/>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sp>
        <p:nvSpPr>
          <p:cNvPr id="103427" name="Straight Connector 103426"/>
          <p:cNvSpPr/>
          <p:nvPr/>
        </p:nvSpPr>
        <p:spPr>
          <a:xfrm>
            <a:off x="3376671" y="3554354"/>
            <a:ext cx="2784710" cy="2770717"/>
          </a:xfrm>
          <a:prstGeom prst="line">
            <a:avLst/>
          </a:prstGeom>
          <a:ln w="28575" cap="rnd" cmpd="sng">
            <a:solidFill>
              <a:srgbClr val="FF0000"/>
            </a:solidFill>
            <a:prstDash val="sysDot"/>
            <a:headEnd type="none" w="med" len="med"/>
            <a:tailEnd type="none" w="med" len="med"/>
          </a:ln>
        </p:spPr>
      </p:sp>
      <p:sp>
        <p:nvSpPr>
          <p:cNvPr id="103428" name="Title 103427"/>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3429" name="Text Box 103428"/>
          <p:cNvSpPr txBox="1"/>
          <p:nvPr/>
        </p:nvSpPr>
        <p:spPr>
          <a:xfrm>
            <a:off x="2065655" y="1679222"/>
            <a:ext cx="5952490" cy="702945"/>
          </a:xfrm>
          <a:prstGeom prst="rect">
            <a:avLst/>
          </a:prstGeom>
          <a:noFill/>
          <a:ln w="9525">
            <a:noFill/>
          </a:ln>
        </p:spPr>
        <p:txBody>
          <a:bodyPr wrap="none" anchor="t">
            <a:spAutoFit/>
          </a:bodyPr>
          <a:lstStyle/>
          <a:p>
            <a:pPr algn="ctr"/>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endParaRPr lang="de-DE" altLang="x-none" sz="1985">
              <a:latin typeface="Arial" panose="020B0604020202020204" pitchFamily="34" charset="0"/>
            </a:endParaRPr>
          </a:p>
          <a:p>
            <a:pPr algn="ctr"/>
            <a:r>
              <a:rPr lang="de-DE" altLang="x-none" sz="1985" dirty="0" err="1">
                <a:solidFill>
                  <a:schemeClr val="accent2"/>
                </a:solidFill>
                <a:latin typeface="Arial" panose="020B0604020202020204" pitchFamily="34" charset="0"/>
              </a:rPr>
              <a:t>The</a:t>
            </a:r>
            <a:r>
              <a:rPr lang="de-DE" altLang="x-none" sz="1985">
                <a:solidFill>
                  <a:schemeClr val="accent2"/>
                </a:solidFill>
                <a:latin typeface="Arial" panose="020B0604020202020204" pitchFamily="34" charset="0"/>
              </a:rPr>
              <a:t> normal </a:t>
            </a:r>
            <a:r>
              <a:rPr lang="de-DE" altLang="x-none" sz="1985" dirty="0" err="1">
                <a:solidFill>
                  <a:schemeClr val="accent2"/>
                </a:solidFill>
                <a:latin typeface="Arial" panose="020B0604020202020204" pitchFamily="34" charset="0"/>
              </a:rPr>
              <a:t>case</a:t>
            </a:r>
            <a:r>
              <a:rPr lang="de-DE" altLang="x-none" sz="1985">
                <a:solidFill>
                  <a:schemeClr val="accent2"/>
                </a:solidFill>
                <a:latin typeface="Arial" panose="020B0604020202020204" pitchFamily="34" charset="0"/>
              </a:rPr>
              <a:t>:</a:t>
            </a:r>
            <a:r>
              <a:rPr lang="de-DE" altLang="x-none" sz="1985" dirty="0" err="1">
                <a:solidFill>
                  <a:schemeClr val="accent2"/>
                </a:solidFill>
                <a:latin typeface="Arial" panose="020B0604020202020204" pitchFamily="34" charset="0"/>
              </a:rPr>
              <a:t> two somewhat similar sequences</a:t>
            </a:r>
            <a:endParaRPr lang="en-US" altLang="x-none" sz="1985">
              <a:solidFill>
                <a:schemeClr val="accent2"/>
              </a:solidFill>
              <a:latin typeface="Arial" panose="020B0604020202020204" pitchFamily="34" charset="0"/>
            </a:endParaRPr>
          </a:p>
        </p:txBody>
      </p:sp>
      <p:sp>
        <p:nvSpPr>
          <p:cNvPr id="103430" name="Oval 103429"/>
          <p:cNvSpPr/>
          <p:nvPr/>
        </p:nvSpPr>
        <p:spPr>
          <a:xfrm>
            <a:off x="4291498" y="4778787"/>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31" name="Oval 103430"/>
          <p:cNvSpPr/>
          <p:nvPr/>
        </p:nvSpPr>
        <p:spPr>
          <a:xfrm>
            <a:off x="5239559" y="3867459"/>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32" name="Oval 103431"/>
          <p:cNvSpPr/>
          <p:nvPr/>
        </p:nvSpPr>
        <p:spPr>
          <a:xfrm>
            <a:off x="3705519" y="3881453"/>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33" name="Oval 103432"/>
          <p:cNvSpPr/>
          <p:nvPr/>
        </p:nvSpPr>
        <p:spPr>
          <a:xfrm>
            <a:off x="4922955" y="385346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34" name="Oval 103433"/>
          <p:cNvSpPr/>
          <p:nvPr/>
        </p:nvSpPr>
        <p:spPr>
          <a:xfrm>
            <a:off x="6129896" y="3881453"/>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35" name="Oval 103434"/>
          <p:cNvSpPr/>
          <p:nvPr/>
        </p:nvSpPr>
        <p:spPr>
          <a:xfrm>
            <a:off x="3997634" y="417706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36" name="Oval 103435"/>
          <p:cNvSpPr/>
          <p:nvPr/>
        </p:nvSpPr>
        <p:spPr>
          <a:xfrm>
            <a:off x="3395913" y="4170069"/>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37" name="Oval 103436"/>
          <p:cNvSpPr/>
          <p:nvPr/>
        </p:nvSpPr>
        <p:spPr>
          <a:xfrm>
            <a:off x="5829035" y="415432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38" name="Oval 103437"/>
          <p:cNvSpPr/>
          <p:nvPr/>
        </p:nvSpPr>
        <p:spPr>
          <a:xfrm>
            <a:off x="4599356" y="569886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39" name="Oval 103438"/>
          <p:cNvSpPr/>
          <p:nvPr/>
        </p:nvSpPr>
        <p:spPr>
          <a:xfrm>
            <a:off x="5505436" y="567962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40" name="Oval 103439"/>
          <p:cNvSpPr/>
          <p:nvPr/>
        </p:nvSpPr>
        <p:spPr>
          <a:xfrm>
            <a:off x="5216819" y="507440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41" name="Oval 103440"/>
          <p:cNvSpPr/>
          <p:nvPr/>
        </p:nvSpPr>
        <p:spPr>
          <a:xfrm>
            <a:off x="3661790" y="5070902"/>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42" name="Oval 103441"/>
          <p:cNvSpPr/>
          <p:nvPr/>
        </p:nvSpPr>
        <p:spPr>
          <a:xfrm>
            <a:off x="4879226" y="5067403"/>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43" name="Oval 103442"/>
          <p:cNvSpPr/>
          <p:nvPr/>
        </p:nvSpPr>
        <p:spPr>
          <a:xfrm>
            <a:off x="6107157" y="5067403"/>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44" name="Oval 103443"/>
          <p:cNvSpPr/>
          <p:nvPr/>
        </p:nvSpPr>
        <p:spPr>
          <a:xfrm>
            <a:off x="5167842" y="628484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45" name="Oval 103444"/>
          <p:cNvSpPr/>
          <p:nvPr/>
        </p:nvSpPr>
        <p:spPr>
          <a:xfrm>
            <a:off x="3640800" y="6284840"/>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46" name="Oval 103445"/>
          <p:cNvSpPr/>
          <p:nvPr/>
        </p:nvSpPr>
        <p:spPr>
          <a:xfrm>
            <a:off x="4879226" y="628484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47" name="Oval 103446"/>
          <p:cNvSpPr/>
          <p:nvPr/>
        </p:nvSpPr>
        <p:spPr>
          <a:xfrm>
            <a:off x="6086167" y="628484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48" name="Oval 103447"/>
          <p:cNvSpPr/>
          <p:nvPr/>
        </p:nvSpPr>
        <p:spPr>
          <a:xfrm>
            <a:off x="4004631" y="359283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49" name="Oval 103448"/>
          <p:cNvSpPr/>
          <p:nvPr/>
        </p:nvSpPr>
        <p:spPr>
          <a:xfrm>
            <a:off x="3395913" y="3592836"/>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50" name="Oval 103449"/>
          <p:cNvSpPr/>
          <p:nvPr/>
        </p:nvSpPr>
        <p:spPr>
          <a:xfrm>
            <a:off x="5815042" y="3598084"/>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51" name="Oval 103450"/>
          <p:cNvSpPr/>
          <p:nvPr/>
        </p:nvSpPr>
        <p:spPr>
          <a:xfrm>
            <a:off x="4004631" y="4516408"/>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52" name="Oval 103451"/>
          <p:cNvSpPr/>
          <p:nvPr/>
        </p:nvSpPr>
        <p:spPr>
          <a:xfrm>
            <a:off x="3395913" y="4488421"/>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53" name="Oval 103452"/>
          <p:cNvSpPr/>
          <p:nvPr/>
        </p:nvSpPr>
        <p:spPr>
          <a:xfrm>
            <a:off x="5836032" y="4493669"/>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54" name="Oval 103453"/>
          <p:cNvSpPr/>
          <p:nvPr/>
        </p:nvSpPr>
        <p:spPr>
          <a:xfrm>
            <a:off x="3983641" y="5394501"/>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55" name="Oval 103454"/>
          <p:cNvSpPr/>
          <p:nvPr/>
        </p:nvSpPr>
        <p:spPr>
          <a:xfrm>
            <a:off x="3395913" y="538400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56" name="Oval 103455"/>
          <p:cNvSpPr/>
          <p:nvPr/>
        </p:nvSpPr>
        <p:spPr>
          <a:xfrm>
            <a:off x="5815042" y="5361267"/>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57" name="Oval 103456"/>
          <p:cNvSpPr/>
          <p:nvPr/>
        </p:nvSpPr>
        <p:spPr>
          <a:xfrm>
            <a:off x="3990637" y="6017213"/>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58" name="Oval 103457"/>
          <p:cNvSpPr/>
          <p:nvPr/>
        </p:nvSpPr>
        <p:spPr>
          <a:xfrm>
            <a:off x="3395913" y="6006718"/>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59" name="Oval 103458"/>
          <p:cNvSpPr/>
          <p:nvPr/>
        </p:nvSpPr>
        <p:spPr>
          <a:xfrm>
            <a:off x="5804547" y="5994474"/>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60" name="Text Box 103459"/>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3461" name="Text Box 103460"/>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3462" name="Straight Connector 103461"/>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3463" name="Straight Connector 103462"/>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3464" name="Oval 103463"/>
          <p:cNvSpPr/>
          <p:nvPr/>
        </p:nvSpPr>
        <p:spPr>
          <a:xfrm>
            <a:off x="6805083" y="3890198"/>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3465" name="Oval 103464"/>
          <p:cNvSpPr/>
          <p:nvPr/>
        </p:nvSpPr>
        <p:spPr>
          <a:xfrm>
            <a:off x="6805083" y="4771790"/>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3466" name="Oval 103465"/>
          <p:cNvSpPr/>
          <p:nvPr/>
        </p:nvSpPr>
        <p:spPr>
          <a:xfrm>
            <a:off x="6805083" y="566737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3467" name="Text Box 103466"/>
          <p:cNvSpPr txBox="1"/>
          <p:nvPr/>
        </p:nvSpPr>
        <p:spPr>
          <a:xfrm>
            <a:off x="6973006" y="3729273"/>
            <a:ext cx="1600835" cy="396875"/>
          </a:xfrm>
          <a:prstGeom prst="rect">
            <a:avLst/>
          </a:prstGeom>
          <a:noFill/>
          <a:ln w="9525">
            <a:noFill/>
          </a:ln>
        </p:spPr>
        <p:txBody>
          <a:bodyPr wrap="none" anchor="t">
            <a:spAutoFit/>
          </a:bodyPr>
          <a:lstStyle/>
          <a:p>
            <a:r>
              <a:rPr lang="de-DE" altLang="x-none" sz="1985" dirty="0" err="1">
                <a:latin typeface="Arial" panose="020B0604020202020204" pitchFamily="34" charset="0"/>
              </a:rPr>
              <a:t>isolated dots</a:t>
            </a:r>
            <a:endParaRPr lang="en-US" altLang="x-none" sz="1985">
              <a:latin typeface="Arial" panose="020B0604020202020204" pitchFamily="34" charset="0"/>
            </a:endParaRPr>
          </a:p>
        </p:txBody>
      </p:sp>
      <p:sp>
        <p:nvSpPr>
          <p:cNvPr id="103468" name="Text Box 103467"/>
          <p:cNvSpPr txBox="1"/>
          <p:nvPr/>
        </p:nvSpPr>
        <p:spPr>
          <a:xfrm>
            <a:off x="6973006" y="4610864"/>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2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3469" name="Text Box 103468"/>
          <p:cNvSpPr txBox="1"/>
          <p:nvPr/>
        </p:nvSpPr>
        <p:spPr>
          <a:xfrm>
            <a:off x="6973006" y="5520443"/>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3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3470" name="Straight Connector 103469"/>
          <p:cNvSpPr/>
          <p:nvPr/>
        </p:nvSpPr>
        <p:spPr>
          <a:xfrm>
            <a:off x="3418652" y="4827764"/>
            <a:ext cx="1539287" cy="1567274"/>
          </a:xfrm>
          <a:prstGeom prst="line">
            <a:avLst/>
          </a:prstGeom>
          <a:ln w="28575" cap="rnd" cmpd="sng">
            <a:solidFill>
              <a:srgbClr val="FF0000"/>
            </a:solidFill>
            <a:prstDash val="sysDot"/>
            <a:headEnd type="none" w="med" len="med"/>
            <a:tailEnd type="non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ext Box 104449"/>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t>
            </a:r>
            <a:r>
              <a:rPr lang="en-US" altLang="x-none" sz="1985">
                <a:solidFill>
                  <a:srgbClr val="FF0000"/>
                </a:solidFill>
                <a:latin typeface="Courier New" panose="02070309020205020404" pitchFamily="49" charset="0"/>
              </a:rPr>
              <a:t>A</a:t>
            </a:r>
            <a:r>
              <a:rPr lang="en-US" altLang="x-none" sz="1985">
                <a:latin typeface="Courier New" panose="02070309020205020404" pitchFamily="49" charset="0"/>
              </a:rPr>
              <a:t> A G T A</a:t>
            </a:r>
          </a:p>
          <a:p>
            <a:r>
              <a:rPr lang="en-US" altLang="x-none" sz="1985">
                <a:latin typeface="Courier New" panose="02070309020205020404" pitchFamily="49" charset="0"/>
              </a:rPr>
              <a:t>T</a:t>
            </a:r>
          </a:p>
          <a:p>
            <a:r>
              <a:rPr lang="en-US" altLang="x-none" sz="1985">
                <a:solidFill>
                  <a:srgbClr val="FF0000"/>
                </a:solidFill>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solidFill>
                  <a:srgbClr val="FF0000"/>
                </a:solidFill>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solidFill>
                  <a:srgbClr val="FF0000"/>
                </a:solidFill>
                <a:latin typeface="Courier New" panose="02070309020205020404" pitchFamily="49" charset="0"/>
              </a:rPr>
              <a:t>A</a:t>
            </a:r>
          </a:p>
        </p:txBody>
      </p:sp>
      <p:sp>
        <p:nvSpPr>
          <p:cNvPr id="104451" name="Title 104450"/>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4452" name="Text Box 104451"/>
          <p:cNvSpPr txBox="1"/>
          <p:nvPr/>
        </p:nvSpPr>
        <p:spPr>
          <a:xfrm>
            <a:off x="2064779" y="1679222"/>
            <a:ext cx="5952490" cy="396875"/>
          </a:xfrm>
          <a:prstGeom prst="rect">
            <a:avLst/>
          </a:prstGeom>
          <a:noFill/>
          <a:ln w="9525">
            <a:noFill/>
          </a:ln>
        </p:spPr>
        <p:txBody>
          <a:bodyPr wrap="none" anchor="t">
            <a:spAutoFit/>
          </a:bodyPr>
          <a:lstStyle/>
          <a:p>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p>
        </p:txBody>
      </p:sp>
      <p:sp>
        <p:nvSpPr>
          <p:cNvPr id="104453" name="Oval 104452"/>
          <p:cNvSpPr/>
          <p:nvPr/>
        </p:nvSpPr>
        <p:spPr>
          <a:xfrm>
            <a:off x="4291498" y="4778787"/>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54" name="Oval 104453"/>
          <p:cNvSpPr/>
          <p:nvPr/>
        </p:nvSpPr>
        <p:spPr>
          <a:xfrm>
            <a:off x="5239559" y="3867459"/>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55" name="Oval 104454"/>
          <p:cNvSpPr/>
          <p:nvPr/>
        </p:nvSpPr>
        <p:spPr>
          <a:xfrm>
            <a:off x="3705519" y="388145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56" name="Oval 104455"/>
          <p:cNvSpPr/>
          <p:nvPr/>
        </p:nvSpPr>
        <p:spPr>
          <a:xfrm>
            <a:off x="4922955" y="3853466"/>
            <a:ext cx="83961" cy="83961"/>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en-US" sz="1985"/>
          </a:p>
        </p:txBody>
      </p:sp>
      <p:sp>
        <p:nvSpPr>
          <p:cNvPr id="104457" name="Oval 104456"/>
          <p:cNvSpPr/>
          <p:nvPr/>
        </p:nvSpPr>
        <p:spPr>
          <a:xfrm>
            <a:off x="6129896" y="388145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58" name="Oval 104457"/>
          <p:cNvSpPr/>
          <p:nvPr/>
        </p:nvSpPr>
        <p:spPr>
          <a:xfrm>
            <a:off x="3997634" y="4177065"/>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59" name="Oval 104458"/>
          <p:cNvSpPr/>
          <p:nvPr/>
        </p:nvSpPr>
        <p:spPr>
          <a:xfrm>
            <a:off x="3395913" y="4170069"/>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0" name="Oval 104459"/>
          <p:cNvSpPr/>
          <p:nvPr/>
        </p:nvSpPr>
        <p:spPr>
          <a:xfrm>
            <a:off x="5829035" y="415432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1" name="Oval 104460"/>
          <p:cNvSpPr/>
          <p:nvPr/>
        </p:nvSpPr>
        <p:spPr>
          <a:xfrm>
            <a:off x="4599356" y="569886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2" name="Oval 104461"/>
          <p:cNvSpPr/>
          <p:nvPr/>
        </p:nvSpPr>
        <p:spPr>
          <a:xfrm>
            <a:off x="5505436" y="567962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3" name="Oval 104462"/>
          <p:cNvSpPr/>
          <p:nvPr/>
        </p:nvSpPr>
        <p:spPr>
          <a:xfrm>
            <a:off x="5216819" y="507440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4" name="Oval 104463"/>
          <p:cNvSpPr/>
          <p:nvPr/>
        </p:nvSpPr>
        <p:spPr>
          <a:xfrm>
            <a:off x="3661790" y="5070902"/>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5" name="Oval 104464"/>
          <p:cNvSpPr/>
          <p:nvPr/>
        </p:nvSpPr>
        <p:spPr>
          <a:xfrm>
            <a:off x="4879226" y="5067403"/>
            <a:ext cx="83961" cy="83961"/>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en-US" sz="1985"/>
          </a:p>
        </p:txBody>
      </p:sp>
      <p:sp>
        <p:nvSpPr>
          <p:cNvPr id="104466" name="Oval 104465"/>
          <p:cNvSpPr/>
          <p:nvPr/>
        </p:nvSpPr>
        <p:spPr>
          <a:xfrm>
            <a:off x="6107157" y="506740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7" name="Oval 104466"/>
          <p:cNvSpPr/>
          <p:nvPr/>
        </p:nvSpPr>
        <p:spPr>
          <a:xfrm>
            <a:off x="5167842" y="628484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8" name="Oval 104467"/>
          <p:cNvSpPr/>
          <p:nvPr/>
        </p:nvSpPr>
        <p:spPr>
          <a:xfrm>
            <a:off x="3640800" y="628484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69" name="Oval 104468"/>
          <p:cNvSpPr/>
          <p:nvPr/>
        </p:nvSpPr>
        <p:spPr>
          <a:xfrm>
            <a:off x="4879226" y="6284840"/>
            <a:ext cx="83961" cy="83961"/>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en-US" sz="1985"/>
          </a:p>
        </p:txBody>
      </p:sp>
      <p:sp>
        <p:nvSpPr>
          <p:cNvPr id="104470" name="Oval 104469"/>
          <p:cNvSpPr/>
          <p:nvPr/>
        </p:nvSpPr>
        <p:spPr>
          <a:xfrm>
            <a:off x="6086167" y="628484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1" name="Oval 104470"/>
          <p:cNvSpPr/>
          <p:nvPr/>
        </p:nvSpPr>
        <p:spPr>
          <a:xfrm>
            <a:off x="4004631" y="359283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2" name="Oval 104471"/>
          <p:cNvSpPr/>
          <p:nvPr/>
        </p:nvSpPr>
        <p:spPr>
          <a:xfrm>
            <a:off x="3395913" y="359283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3" name="Oval 104472"/>
          <p:cNvSpPr/>
          <p:nvPr/>
        </p:nvSpPr>
        <p:spPr>
          <a:xfrm>
            <a:off x="5815042" y="3598084"/>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4" name="Oval 104473"/>
          <p:cNvSpPr/>
          <p:nvPr/>
        </p:nvSpPr>
        <p:spPr>
          <a:xfrm>
            <a:off x="4004631" y="4516408"/>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5" name="Oval 104474"/>
          <p:cNvSpPr/>
          <p:nvPr/>
        </p:nvSpPr>
        <p:spPr>
          <a:xfrm>
            <a:off x="3395913" y="4488421"/>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6" name="Oval 104475"/>
          <p:cNvSpPr/>
          <p:nvPr/>
        </p:nvSpPr>
        <p:spPr>
          <a:xfrm>
            <a:off x="5836032" y="4493669"/>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7" name="Oval 104476"/>
          <p:cNvSpPr/>
          <p:nvPr/>
        </p:nvSpPr>
        <p:spPr>
          <a:xfrm>
            <a:off x="3983641" y="5394501"/>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8" name="Oval 104477"/>
          <p:cNvSpPr/>
          <p:nvPr/>
        </p:nvSpPr>
        <p:spPr>
          <a:xfrm>
            <a:off x="3395913" y="538400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79" name="Oval 104478"/>
          <p:cNvSpPr/>
          <p:nvPr/>
        </p:nvSpPr>
        <p:spPr>
          <a:xfrm>
            <a:off x="5815042" y="5361267"/>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80" name="Oval 104479"/>
          <p:cNvSpPr/>
          <p:nvPr/>
        </p:nvSpPr>
        <p:spPr>
          <a:xfrm>
            <a:off x="3990637" y="601721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81" name="Oval 104480"/>
          <p:cNvSpPr/>
          <p:nvPr/>
        </p:nvSpPr>
        <p:spPr>
          <a:xfrm>
            <a:off x="3395913" y="6006718"/>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82" name="Oval 104481"/>
          <p:cNvSpPr/>
          <p:nvPr/>
        </p:nvSpPr>
        <p:spPr>
          <a:xfrm>
            <a:off x="5804547" y="5994474"/>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4483" name="Text Box 104482"/>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4484" name="Text Box 104483"/>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4485" name="Straight Connector 104484"/>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4486" name="Straight Connector 104485"/>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4487" name="Text Box 104486"/>
          <p:cNvSpPr txBox="1"/>
          <p:nvPr/>
        </p:nvSpPr>
        <p:spPr>
          <a:xfrm>
            <a:off x="6469239" y="6297083"/>
            <a:ext cx="1771650" cy="396875"/>
          </a:xfrm>
          <a:prstGeom prst="rect">
            <a:avLst/>
          </a:prstGeom>
          <a:noFill/>
          <a:ln w="9525">
            <a:noFill/>
          </a:ln>
        </p:spPr>
        <p:txBody>
          <a:bodyPr wrap="none" anchor="t">
            <a:spAutoFit/>
          </a:bodyPr>
          <a:lstStyle/>
          <a:p>
            <a:r>
              <a:rPr lang="en-US" altLang="x-none" sz="1985">
                <a:latin typeface="Arial" panose="020B0604020202020204" pitchFamily="34" charset="0"/>
              </a:rPr>
              <a:t>Word Size = 1</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Straight Connector 105473"/>
          <p:cNvSpPr/>
          <p:nvPr/>
        </p:nvSpPr>
        <p:spPr>
          <a:xfrm>
            <a:off x="3775487" y="3610328"/>
            <a:ext cx="2448866" cy="2462859"/>
          </a:xfrm>
          <a:prstGeom prst="line">
            <a:avLst/>
          </a:prstGeom>
          <a:ln w="9525" cap="rnd" cmpd="sng">
            <a:solidFill>
              <a:schemeClr val="tx1"/>
            </a:solidFill>
            <a:prstDash val="sysDot"/>
            <a:headEnd type="none" w="med" len="med"/>
            <a:tailEnd type="none" w="med" len="med"/>
          </a:ln>
        </p:spPr>
      </p:sp>
      <p:sp>
        <p:nvSpPr>
          <p:cNvPr id="105475" name="Straight Connector 105474"/>
          <p:cNvSpPr/>
          <p:nvPr/>
        </p:nvSpPr>
        <p:spPr>
          <a:xfrm>
            <a:off x="4076347" y="3617325"/>
            <a:ext cx="2155002" cy="2168995"/>
          </a:xfrm>
          <a:prstGeom prst="line">
            <a:avLst/>
          </a:prstGeom>
          <a:ln w="9525" cap="rnd" cmpd="sng">
            <a:solidFill>
              <a:schemeClr val="tx1"/>
            </a:solidFill>
            <a:prstDash val="sysDot"/>
            <a:headEnd type="none" w="med" len="med"/>
            <a:tailEnd type="none" w="med" len="med"/>
          </a:ln>
        </p:spPr>
      </p:sp>
      <p:sp>
        <p:nvSpPr>
          <p:cNvPr id="105476" name="Straight Connector 105475"/>
          <p:cNvSpPr/>
          <p:nvPr/>
        </p:nvSpPr>
        <p:spPr>
          <a:xfrm>
            <a:off x="4678069" y="3617325"/>
            <a:ext cx="1539287" cy="1567274"/>
          </a:xfrm>
          <a:prstGeom prst="line">
            <a:avLst/>
          </a:prstGeom>
          <a:ln w="9525" cap="rnd" cmpd="sng">
            <a:solidFill>
              <a:schemeClr val="tx1"/>
            </a:solidFill>
            <a:prstDash val="sysDot"/>
            <a:headEnd type="none" w="med" len="med"/>
            <a:tailEnd type="none" w="med" len="med"/>
          </a:ln>
        </p:spPr>
      </p:sp>
      <p:sp>
        <p:nvSpPr>
          <p:cNvPr id="105477" name="Straight Connector 105476"/>
          <p:cNvSpPr/>
          <p:nvPr/>
        </p:nvSpPr>
        <p:spPr>
          <a:xfrm>
            <a:off x="4377208" y="3610328"/>
            <a:ext cx="1833151" cy="1861138"/>
          </a:xfrm>
          <a:prstGeom prst="line">
            <a:avLst/>
          </a:prstGeom>
          <a:ln w="9525" cap="rnd" cmpd="sng">
            <a:solidFill>
              <a:schemeClr val="tx1"/>
            </a:solidFill>
            <a:prstDash val="sysDot"/>
            <a:headEnd type="none" w="med" len="med"/>
            <a:tailEnd type="none" w="med" len="med"/>
          </a:ln>
        </p:spPr>
      </p:sp>
      <p:sp>
        <p:nvSpPr>
          <p:cNvPr id="105478" name="Straight Connector 105477"/>
          <p:cNvSpPr/>
          <p:nvPr/>
        </p:nvSpPr>
        <p:spPr>
          <a:xfrm>
            <a:off x="5293783" y="3617325"/>
            <a:ext cx="937566" cy="951559"/>
          </a:xfrm>
          <a:prstGeom prst="line">
            <a:avLst/>
          </a:prstGeom>
          <a:ln w="9525" cap="rnd" cmpd="sng">
            <a:solidFill>
              <a:schemeClr val="tx1"/>
            </a:solidFill>
            <a:prstDash val="sysDot"/>
            <a:headEnd type="none" w="med" len="med"/>
            <a:tailEnd type="none" w="med" len="med"/>
          </a:ln>
        </p:spPr>
      </p:sp>
      <p:sp>
        <p:nvSpPr>
          <p:cNvPr id="105479" name="Straight Connector 105478"/>
          <p:cNvSpPr/>
          <p:nvPr/>
        </p:nvSpPr>
        <p:spPr>
          <a:xfrm>
            <a:off x="4978929" y="3610328"/>
            <a:ext cx="1287404" cy="1301397"/>
          </a:xfrm>
          <a:prstGeom prst="line">
            <a:avLst/>
          </a:prstGeom>
          <a:ln w="9525" cap="rnd" cmpd="sng">
            <a:solidFill>
              <a:schemeClr val="tx1"/>
            </a:solidFill>
            <a:prstDash val="sysDot"/>
            <a:headEnd type="none" w="med" len="med"/>
            <a:tailEnd type="none" w="med" len="med"/>
          </a:ln>
        </p:spPr>
      </p:sp>
      <p:sp>
        <p:nvSpPr>
          <p:cNvPr id="105480" name="Straight Connector 105479"/>
          <p:cNvSpPr/>
          <p:nvPr/>
        </p:nvSpPr>
        <p:spPr>
          <a:xfrm>
            <a:off x="5874514" y="3631318"/>
            <a:ext cx="328848" cy="314854"/>
          </a:xfrm>
          <a:prstGeom prst="line">
            <a:avLst/>
          </a:prstGeom>
          <a:ln w="9525" cap="rnd" cmpd="sng">
            <a:solidFill>
              <a:schemeClr val="tx1"/>
            </a:solidFill>
            <a:prstDash val="sysDot"/>
            <a:headEnd type="none" w="med" len="med"/>
            <a:tailEnd type="none" w="med" len="med"/>
          </a:ln>
        </p:spPr>
      </p:sp>
      <p:sp>
        <p:nvSpPr>
          <p:cNvPr id="105481" name="Straight Connector 105480"/>
          <p:cNvSpPr/>
          <p:nvPr/>
        </p:nvSpPr>
        <p:spPr>
          <a:xfrm>
            <a:off x="5594644" y="3617325"/>
            <a:ext cx="643702" cy="643702"/>
          </a:xfrm>
          <a:prstGeom prst="line">
            <a:avLst/>
          </a:prstGeom>
          <a:ln w="9525" cap="rnd" cmpd="sng">
            <a:solidFill>
              <a:schemeClr val="tx1"/>
            </a:solidFill>
            <a:prstDash val="sysDot"/>
            <a:headEnd type="none" w="med" len="med"/>
            <a:tailEnd type="none" w="med" len="med"/>
          </a:ln>
        </p:spPr>
      </p:sp>
      <p:sp>
        <p:nvSpPr>
          <p:cNvPr id="105482" name="Text Box 105481"/>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sp>
        <p:nvSpPr>
          <p:cNvPr id="105483" name="Straight Connector 105482"/>
          <p:cNvSpPr/>
          <p:nvPr/>
        </p:nvSpPr>
        <p:spPr>
          <a:xfrm>
            <a:off x="3418652" y="5443479"/>
            <a:ext cx="937566" cy="951559"/>
          </a:xfrm>
          <a:prstGeom prst="line">
            <a:avLst/>
          </a:prstGeom>
          <a:ln w="9525" cap="rnd" cmpd="sng">
            <a:solidFill>
              <a:schemeClr val="tx1"/>
            </a:solidFill>
            <a:prstDash val="sysDot"/>
            <a:headEnd type="none" w="med" len="med"/>
            <a:tailEnd type="none" w="med" len="med"/>
          </a:ln>
        </p:spPr>
      </p:sp>
      <p:sp>
        <p:nvSpPr>
          <p:cNvPr id="105484" name="Straight Connector 105483"/>
          <p:cNvSpPr/>
          <p:nvPr/>
        </p:nvSpPr>
        <p:spPr>
          <a:xfrm>
            <a:off x="3418652" y="5751336"/>
            <a:ext cx="643702" cy="643702"/>
          </a:xfrm>
          <a:prstGeom prst="line">
            <a:avLst/>
          </a:prstGeom>
          <a:ln w="9525" cap="rnd" cmpd="sng">
            <a:solidFill>
              <a:schemeClr val="tx1"/>
            </a:solidFill>
            <a:prstDash val="sysDot"/>
            <a:headEnd type="none" w="med" len="med"/>
            <a:tailEnd type="none" w="med" len="med"/>
          </a:ln>
        </p:spPr>
      </p:sp>
      <p:sp>
        <p:nvSpPr>
          <p:cNvPr id="105485" name="Straight Connector 105484"/>
          <p:cNvSpPr/>
          <p:nvPr/>
        </p:nvSpPr>
        <p:spPr>
          <a:xfrm>
            <a:off x="3418652" y="6059194"/>
            <a:ext cx="307857" cy="335844"/>
          </a:xfrm>
          <a:prstGeom prst="line">
            <a:avLst/>
          </a:prstGeom>
          <a:ln w="9525" cap="rnd" cmpd="sng">
            <a:solidFill>
              <a:schemeClr val="tx1"/>
            </a:solidFill>
            <a:prstDash val="sysDot"/>
            <a:headEnd type="none" w="med" len="med"/>
            <a:tailEnd type="none" w="med" len="med"/>
          </a:ln>
        </p:spPr>
      </p:sp>
      <p:sp>
        <p:nvSpPr>
          <p:cNvPr id="105486" name="Straight Connector 105485"/>
          <p:cNvSpPr/>
          <p:nvPr/>
        </p:nvSpPr>
        <p:spPr>
          <a:xfrm>
            <a:off x="3418652" y="3596334"/>
            <a:ext cx="2742730" cy="2756723"/>
          </a:xfrm>
          <a:prstGeom prst="line">
            <a:avLst/>
          </a:prstGeom>
          <a:ln w="9525" cap="rnd" cmpd="sng">
            <a:solidFill>
              <a:schemeClr val="tx1"/>
            </a:solidFill>
            <a:prstDash val="sysDot"/>
            <a:headEnd type="none" w="med" len="med"/>
            <a:tailEnd type="none" w="med" len="med"/>
          </a:ln>
        </p:spPr>
      </p:sp>
      <p:sp>
        <p:nvSpPr>
          <p:cNvPr id="105487" name="Straight Connector 105486"/>
          <p:cNvSpPr/>
          <p:nvPr/>
        </p:nvSpPr>
        <p:spPr>
          <a:xfrm>
            <a:off x="3418652" y="3904192"/>
            <a:ext cx="2448866" cy="2462859"/>
          </a:xfrm>
          <a:prstGeom prst="line">
            <a:avLst/>
          </a:prstGeom>
          <a:ln w="9525" cap="rnd" cmpd="sng">
            <a:solidFill>
              <a:schemeClr val="tx1"/>
            </a:solidFill>
            <a:prstDash val="sysDot"/>
            <a:headEnd type="none" w="med" len="med"/>
            <a:tailEnd type="none" w="med" len="med"/>
          </a:ln>
        </p:spPr>
      </p:sp>
      <p:sp>
        <p:nvSpPr>
          <p:cNvPr id="105488" name="Straight Connector 105487"/>
          <p:cNvSpPr/>
          <p:nvPr/>
        </p:nvSpPr>
        <p:spPr>
          <a:xfrm>
            <a:off x="3418652" y="4212049"/>
            <a:ext cx="2155002" cy="2168995"/>
          </a:xfrm>
          <a:prstGeom prst="line">
            <a:avLst/>
          </a:prstGeom>
          <a:ln w="9525" cap="rnd" cmpd="sng">
            <a:solidFill>
              <a:schemeClr val="tx1"/>
            </a:solidFill>
            <a:prstDash val="sysDot"/>
            <a:headEnd type="none" w="med" len="med"/>
            <a:tailEnd type="none" w="med" len="med"/>
          </a:ln>
        </p:spPr>
      </p:sp>
      <p:sp>
        <p:nvSpPr>
          <p:cNvPr id="105489" name="Straight Connector 105488"/>
          <p:cNvSpPr/>
          <p:nvPr/>
        </p:nvSpPr>
        <p:spPr>
          <a:xfrm>
            <a:off x="3418652" y="4505913"/>
            <a:ext cx="1833151" cy="1861138"/>
          </a:xfrm>
          <a:prstGeom prst="line">
            <a:avLst/>
          </a:prstGeom>
          <a:ln w="9525" cap="rnd" cmpd="sng">
            <a:solidFill>
              <a:schemeClr val="tx1"/>
            </a:solidFill>
            <a:prstDash val="sysDot"/>
            <a:headEnd type="none" w="med" len="med"/>
            <a:tailEnd type="none" w="med" len="med"/>
          </a:ln>
        </p:spPr>
      </p:sp>
      <p:sp>
        <p:nvSpPr>
          <p:cNvPr id="105490" name="Straight Connector 105489"/>
          <p:cNvSpPr/>
          <p:nvPr/>
        </p:nvSpPr>
        <p:spPr>
          <a:xfrm>
            <a:off x="3418652" y="4827764"/>
            <a:ext cx="1539287" cy="1567274"/>
          </a:xfrm>
          <a:prstGeom prst="line">
            <a:avLst/>
          </a:prstGeom>
          <a:ln w="28575" cap="rnd" cmpd="sng">
            <a:solidFill>
              <a:srgbClr val="FF0000"/>
            </a:solidFill>
            <a:prstDash val="sysDot"/>
            <a:headEnd type="none" w="med" len="med"/>
            <a:tailEnd type="none" w="med" len="med"/>
          </a:ln>
        </p:spPr>
      </p:sp>
      <p:sp>
        <p:nvSpPr>
          <p:cNvPr id="105491" name="Straight Connector 105490"/>
          <p:cNvSpPr/>
          <p:nvPr/>
        </p:nvSpPr>
        <p:spPr>
          <a:xfrm>
            <a:off x="3418652" y="5135621"/>
            <a:ext cx="1287404" cy="1301397"/>
          </a:xfrm>
          <a:prstGeom prst="line">
            <a:avLst/>
          </a:prstGeom>
          <a:ln w="9525" cap="rnd" cmpd="sng">
            <a:solidFill>
              <a:schemeClr val="tx1"/>
            </a:solidFill>
            <a:prstDash val="sysDot"/>
            <a:headEnd type="none" w="med" len="med"/>
            <a:tailEnd type="none" w="med" len="med"/>
          </a:ln>
        </p:spPr>
      </p:sp>
      <p:sp>
        <p:nvSpPr>
          <p:cNvPr id="105492" name="Title 105491"/>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5493" name="Oval 105492"/>
          <p:cNvSpPr/>
          <p:nvPr/>
        </p:nvSpPr>
        <p:spPr>
          <a:xfrm>
            <a:off x="4291498" y="4778787"/>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494" name="Oval 105493"/>
          <p:cNvSpPr/>
          <p:nvPr/>
        </p:nvSpPr>
        <p:spPr>
          <a:xfrm>
            <a:off x="5239559" y="3867459"/>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495" name="Oval 105494"/>
          <p:cNvSpPr/>
          <p:nvPr/>
        </p:nvSpPr>
        <p:spPr>
          <a:xfrm>
            <a:off x="3705519" y="388145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496" name="Oval 105495"/>
          <p:cNvSpPr/>
          <p:nvPr/>
        </p:nvSpPr>
        <p:spPr>
          <a:xfrm>
            <a:off x="4922955" y="385346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497" name="Oval 105496"/>
          <p:cNvSpPr/>
          <p:nvPr/>
        </p:nvSpPr>
        <p:spPr>
          <a:xfrm>
            <a:off x="6129896" y="388145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498" name="Oval 105497"/>
          <p:cNvSpPr/>
          <p:nvPr/>
        </p:nvSpPr>
        <p:spPr>
          <a:xfrm>
            <a:off x="3997634" y="4177065"/>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499" name="Oval 105498"/>
          <p:cNvSpPr/>
          <p:nvPr/>
        </p:nvSpPr>
        <p:spPr>
          <a:xfrm>
            <a:off x="3395913" y="4170069"/>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0" name="Oval 105499"/>
          <p:cNvSpPr/>
          <p:nvPr/>
        </p:nvSpPr>
        <p:spPr>
          <a:xfrm>
            <a:off x="5829035" y="415432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1" name="Oval 105500"/>
          <p:cNvSpPr/>
          <p:nvPr/>
        </p:nvSpPr>
        <p:spPr>
          <a:xfrm>
            <a:off x="4599356" y="569886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2" name="Oval 105501"/>
          <p:cNvSpPr/>
          <p:nvPr/>
        </p:nvSpPr>
        <p:spPr>
          <a:xfrm>
            <a:off x="5505436" y="567962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3" name="Oval 105502"/>
          <p:cNvSpPr/>
          <p:nvPr/>
        </p:nvSpPr>
        <p:spPr>
          <a:xfrm>
            <a:off x="5216819" y="507440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4" name="Oval 105503"/>
          <p:cNvSpPr/>
          <p:nvPr/>
        </p:nvSpPr>
        <p:spPr>
          <a:xfrm>
            <a:off x="3661790" y="5070902"/>
            <a:ext cx="83961" cy="83961"/>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en-US" sz="1985"/>
          </a:p>
        </p:txBody>
      </p:sp>
      <p:sp>
        <p:nvSpPr>
          <p:cNvPr id="105505" name="Oval 105504"/>
          <p:cNvSpPr/>
          <p:nvPr/>
        </p:nvSpPr>
        <p:spPr>
          <a:xfrm>
            <a:off x="4879226" y="506740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6" name="Oval 105505"/>
          <p:cNvSpPr/>
          <p:nvPr/>
        </p:nvSpPr>
        <p:spPr>
          <a:xfrm>
            <a:off x="6107157" y="506740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7" name="Oval 105506"/>
          <p:cNvSpPr/>
          <p:nvPr/>
        </p:nvSpPr>
        <p:spPr>
          <a:xfrm>
            <a:off x="5167842" y="628484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8" name="Oval 105507"/>
          <p:cNvSpPr/>
          <p:nvPr/>
        </p:nvSpPr>
        <p:spPr>
          <a:xfrm>
            <a:off x="3640800" y="628484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09" name="Oval 105508"/>
          <p:cNvSpPr/>
          <p:nvPr/>
        </p:nvSpPr>
        <p:spPr>
          <a:xfrm>
            <a:off x="4879226" y="6284840"/>
            <a:ext cx="83961" cy="83961"/>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en-US" sz="1985"/>
          </a:p>
        </p:txBody>
      </p:sp>
      <p:sp>
        <p:nvSpPr>
          <p:cNvPr id="105510" name="Oval 105509"/>
          <p:cNvSpPr/>
          <p:nvPr/>
        </p:nvSpPr>
        <p:spPr>
          <a:xfrm>
            <a:off x="6086167" y="6284840"/>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1" name="Oval 105510"/>
          <p:cNvSpPr/>
          <p:nvPr/>
        </p:nvSpPr>
        <p:spPr>
          <a:xfrm>
            <a:off x="4004631" y="359283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2" name="Oval 105511"/>
          <p:cNvSpPr/>
          <p:nvPr/>
        </p:nvSpPr>
        <p:spPr>
          <a:xfrm>
            <a:off x="3395913" y="359283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3" name="Oval 105512"/>
          <p:cNvSpPr/>
          <p:nvPr/>
        </p:nvSpPr>
        <p:spPr>
          <a:xfrm>
            <a:off x="5815042" y="3598084"/>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4" name="Oval 105513"/>
          <p:cNvSpPr/>
          <p:nvPr/>
        </p:nvSpPr>
        <p:spPr>
          <a:xfrm>
            <a:off x="4004631" y="4516408"/>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5" name="Oval 105514"/>
          <p:cNvSpPr/>
          <p:nvPr/>
        </p:nvSpPr>
        <p:spPr>
          <a:xfrm>
            <a:off x="3395913" y="4488421"/>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6" name="Oval 105515"/>
          <p:cNvSpPr/>
          <p:nvPr/>
        </p:nvSpPr>
        <p:spPr>
          <a:xfrm>
            <a:off x="5836032" y="4493669"/>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7" name="Oval 105516"/>
          <p:cNvSpPr/>
          <p:nvPr/>
        </p:nvSpPr>
        <p:spPr>
          <a:xfrm>
            <a:off x="3983641" y="5394501"/>
            <a:ext cx="83961" cy="83961"/>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en-US" sz="1985"/>
          </a:p>
        </p:txBody>
      </p:sp>
      <p:sp>
        <p:nvSpPr>
          <p:cNvPr id="105518" name="Oval 105517"/>
          <p:cNvSpPr/>
          <p:nvPr/>
        </p:nvSpPr>
        <p:spPr>
          <a:xfrm>
            <a:off x="3395913" y="5384006"/>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19" name="Oval 105518"/>
          <p:cNvSpPr/>
          <p:nvPr/>
        </p:nvSpPr>
        <p:spPr>
          <a:xfrm>
            <a:off x="5815042" y="5361267"/>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20" name="Oval 105519"/>
          <p:cNvSpPr/>
          <p:nvPr/>
        </p:nvSpPr>
        <p:spPr>
          <a:xfrm>
            <a:off x="3990637" y="6017213"/>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21" name="Oval 105520"/>
          <p:cNvSpPr/>
          <p:nvPr/>
        </p:nvSpPr>
        <p:spPr>
          <a:xfrm>
            <a:off x="3395913" y="6006718"/>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22" name="Oval 105521"/>
          <p:cNvSpPr/>
          <p:nvPr/>
        </p:nvSpPr>
        <p:spPr>
          <a:xfrm>
            <a:off x="5804547" y="5994474"/>
            <a:ext cx="83961" cy="83961"/>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sz="1985"/>
          </a:p>
        </p:txBody>
      </p:sp>
      <p:sp>
        <p:nvSpPr>
          <p:cNvPr id="105523" name="Text Box 105522"/>
          <p:cNvSpPr txBox="1"/>
          <p:nvPr/>
        </p:nvSpPr>
        <p:spPr>
          <a:xfrm>
            <a:off x="770378" y="1679222"/>
            <a:ext cx="8551545" cy="396875"/>
          </a:xfrm>
          <a:prstGeom prst="rect">
            <a:avLst/>
          </a:prstGeom>
          <a:noFill/>
          <a:ln w="9525">
            <a:noFill/>
          </a:ln>
        </p:spPr>
        <p:txBody>
          <a:bodyPr wrap="none" anchor="t">
            <a:spAutoFit/>
          </a:bodyPr>
          <a:lstStyle/>
          <a:p>
            <a:r>
              <a:rPr lang="en-US" altLang="x-none" sz="1985">
                <a:latin typeface="Arial" panose="020B0604020202020204" pitchFamily="34" charset="0"/>
              </a:rPr>
              <a:t>In a </a:t>
            </a:r>
            <a:r>
              <a:rPr lang="en-US" altLang="x-none" sz="1985" err="1">
                <a:latin typeface="Arial" panose="020B0604020202020204" pitchFamily="34" charset="0"/>
              </a:rPr>
              <a:t>dotplot</a:t>
            </a:r>
            <a:r>
              <a:rPr lang="en-US" altLang="x-none" sz="1985">
                <a:latin typeface="Arial" panose="020B0604020202020204" pitchFamily="34" charset="0"/>
              </a:rPr>
              <a:t> each diagonal corresponds to a possible (</a:t>
            </a:r>
            <a:r>
              <a:rPr lang="en-US" altLang="x-none" sz="1985" err="1">
                <a:latin typeface="Arial" panose="020B0604020202020204" pitchFamily="34" charset="0"/>
              </a:rPr>
              <a:t>ungapped</a:t>
            </a:r>
            <a:r>
              <a:rPr lang="en-US" altLang="x-none" sz="1985">
                <a:latin typeface="Arial" panose="020B0604020202020204" pitchFamily="34" charset="0"/>
              </a:rPr>
              <a:t>) alignment</a:t>
            </a:r>
          </a:p>
        </p:txBody>
      </p:sp>
      <p:sp>
        <p:nvSpPr>
          <p:cNvPr id="105524" name="Text Box 105523"/>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5525" name="Text Box 105524"/>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5526" name="Straight Connector 105525"/>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5527" name="Straight Connector 105526"/>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5528" name="Text Box 105527"/>
          <p:cNvSpPr txBox="1"/>
          <p:nvPr/>
        </p:nvSpPr>
        <p:spPr>
          <a:xfrm>
            <a:off x="6973006" y="4791031"/>
            <a:ext cx="2307590" cy="733425"/>
          </a:xfrm>
          <a:prstGeom prst="rect">
            <a:avLst/>
          </a:prstGeom>
          <a:noFill/>
          <a:ln w="9525">
            <a:noFill/>
          </a:ln>
        </p:spPr>
        <p:txBody>
          <a:bodyPr wrap="none" anchor="t">
            <a:spAutoFit/>
          </a:bodyPr>
          <a:lstStyle/>
          <a:p>
            <a:pPr>
              <a:lnSpc>
                <a:spcPct val="70000"/>
              </a:lnSpc>
            </a:pPr>
            <a:r>
              <a:rPr lang="en-US" altLang="x-none" sz="1985">
                <a:latin typeface="Courier New" panose="02070309020205020404" pitchFamily="49" charset="0"/>
              </a:rPr>
              <a:t>    T</a:t>
            </a:r>
            <a:r>
              <a:rPr lang="en-US" altLang="x-none" sz="1985">
                <a:solidFill>
                  <a:srgbClr val="FF0000"/>
                </a:solidFill>
                <a:latin typeface="Courier New" panose="02070309020205020404" pitchFamily="49" charset="0"/>
              </a:rPr>
              <a:t>AT</a:t>
            </a:r>
            <a:r>
              <a:rPr lang="en-US" altLang="x-none" sz="1985">
                <a:latin typeface="Courier New" panose="02070309020205020404" pitchFamily="49" charset="0"/>
              </a:rPr>
              <a:t>CG</a:t>
            </a:r>
            <a:r>
              <a:rPr lang="en-US" altLang="x-none" sz="1985">
                <a:solidFill>
                  <a:srgbClr val="FF0000"/>
                </a:solidFill>
                <a:latin typeface="Courier New" panose="02070309020205020404" pitchFamily="49" charset="0"/>
              </a:rPr>
              <a:t>A</a:t>
            </a:r>
            <a:r>
              <a:rPr lang="en-US" altLang="x-none" sz="1985">
                <a:latin typeface="Courier New" panose="02070309020205020404" pitchFamily="49" charset="0"/>
              </a:rPr>
              <a:t>AGTA</a:t>
            </a:r>
          </a:p>
          <a:p>
            <a:pPr>
              <a:lnSpc>
                <a:spcPct val="70000"/>
              </a:lnSpc>
            </a:pPr>
            <a:r>
              <a:rPr lang="en-US" altLang="x-none" sz="1985">
                <a:latin typeface="Courier New" panose="02070309020205020404" pitchFamily="49" charset="0"/>
              </a:rPr>
              <a:t>     ||  |</a:t>
            </a:r>
          </a:p>
          <a:p>
            <a:pPr>
              <a:lnSpc>
                <a:spcPct val="70000"/>
              </a:lnSpc>
            </a:pPr>
            <a:r>
              <a:rPr lang="en-US" altLang="x-none" sz="1985">
                <a:latin typeface="Courier New" panose="02070309020205020404" pitchFamily="49" charset="0"/>
              </a:rPr>
              <a:t>TATTC</a:t>
            </a:r>
            <a:r>
              <a:rPr lang="en-US" altLang="x-none" sz="1985">
                <a:solidFill>
                  <a:srgbClr val="FF0000"/>
                </a:solidFill>
                <a:latin typeface="Courier New" panose="02070309020205020404" pitchFamily="49" charset="0"/>
              </a:rPr>
              <a:t>AT</a:t>
            </a:r>
            <a:r>
              <a:rPr lang="en-US" altLang="x-none" sz="1985">
                <a:latin typeface="Courier New" panose="02070309020205020404" pitchFamily="49" charset="0"/>
              </a:rPr>
              <a:t>GT</a:t>
            </a:r>
            <a:r>
              <a:rPr lang="en-US" altLang="x-none" sz="1985">
                <a:solidFill>
                  <a:srgbClr val="FF0000"/>
                </a:solidFill>
                <a:latin typeface="Courier New" panose="02070309020205020404" pitchFamily="49" charset="0"/>
              </a:rPr>
              <a:t>A</a:t>
            </a:r>
          </a:p>
        </p:txBody>
      </p:sp>
      <p:sp>
        <p:nvSpPr>
          <p:cNvPr id="105529" name="Text Box 105528"/>
          <p:cNvSpPr txBox="1"/>
          <p:nvPr/>
        </p:nvSpPr>
        <p:spPr>
          <a:xfrm>
            <a:off x="6868054" y="4336242"/>
            <a:ext cx="2533015" cy="363220"/>
          </a:xfrm>
          <a:prstGeom prst="rect">
            <a:avLst/>
          </a:prstGeom>
          <a:noFill/>
          <a:ln w="9525">
            <a:noFill/>
          </a:ln>
        </p:spPr>
        <p:txBody>
          <a:bodyPr wrap="none" anchor="t">
            <a:spAutoFit/>
          </a:bodyPr>
          <a:lstStyle/>
          <a:p>
            <a:r>
              <a:rPr lang="en-US" altLang="x-none" sz="1765">
                <a:latin typeface="Arial" panose="020B0604020202020204" pitchFamily="34" charset="0"/>
              </a:rPr>
              <a:t>One possible alignment</a:t>
            </a:r>
          </a:p>
        </p:txBody>
      </p:sp>
      <p:sp>
        <p:nvSpPr>
          <p:cNvPr id="105530" name="Text Box 105529"/>
          <p:cNvSpPr txBox="1"/>
          <p:nvPr/>
        </p:nvSpPr>
        <p:spPr>
          <a:xfrm>
            <a:off x="6469239" y="6297083"/>
            <a:ext cx="1771650" cy="396875"/>
          </a:xfrm>
          <a:prstGeom prst="rect">
            <a:avLst/>
          </a:prstGeom>
          <a:noFill/>
          <a:ln w="9525">
            <a:noFill/>
          </a:ln>
        </p:spPr>
        <p:txBody>
          <a:bodyPr wrap="none" anchor="t">
            <a:spAutoFit/>
          </a:bodyPr>
          <a:lstStyle/>
          <a:p>
            <a:r>
              <a:rPr lang="en-US" altLang="x-none" sz="1985">
                <a:latin typeface="Arial" panose="020B0604020202020204" pitchFamily="34" charset="0"/>
              </a:rPr>
              <a:t>Word Size = 1</a:t>
            </a:r>
          </a:p>
        </p:txBody>
      </p:sp>
      <p:sp>
        <p:nvSpPr>
          <p:cNvPr id="105531" name="Oval 105530"/>
          <p:cNvSpPr/>
          <p:nvPr/>
        </p:nvSpPr>
        <p:spPr>
          <a:xfrm rot="-2780530">
            <a:off x="3670535" y="4833012"/>
            <a:ext cx="372578" cy="832614"/>
          </a:xfrm>
          <a:prstGeom prst="ellipse">
            <a:avLst/>
          </a:prstGeom>
          <a:noFill/>
          <a:ln w="9525" cap="flat" cmpd="sng">
            <a:solidFill>
              <a:schemeClr val="tx1"/>
            </a:solidFill>
            <a:prstDash val="solid"/>
            <a:headEnd type="none" w="med" len="med"/>
            <a:tailEnd type="none" w="med" len="med"/>
          </a:ln>
        </p:spPr>
        <p:txBody>
          <a:bodyPr/>
          <a:lstStyle/>
          <a:p>
            <a:endParaRPr lang="en-US" sz="1985"/>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06497"/>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sp>
        <p:nvSpPr>
          <p:cNvPr id="106499" name="Title 106498"/>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6500" name="Text Box 106499"/>
          <p:cNvSpPr txBox="1"/>
          <p:nvPr/>
        </p:nvSpPr>
        <p:spPr>
          <a:xfrm>
            <a:off x="1909763" y="1679222"/>
            <a:ext cx="6264275" cy="702945"/>
          </a:xfrm>
          <a:prstGeom prst="rect">
            <a:avLst/>
          </a:prstGeom>
          <a:noFill/>
          <a:ln w="9525">
            <a:noFill/>
          </a:ln>
        </p:spPr>
        <p:txBody>
          <a:bodyPr wrap="none" anchor="t">
            <a:spAutoFit/>
          </a:bodyPr>
          <a:lstStyle/>
          <a:p>
            <a:pPr algn="ctr"/>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endParaRPr lang="de-DE" altLang="x-none" sz="1985">
              <a:latin typeface="Arial" panose="020B0604020202020204" pitchFamily="34" charset="0"/>
            </a:endParaRPr>
          </a:p>
          <a:p>
            <a:pPr algn="ctr"/>
            <a:r>
              <a:rPr lang="de-DE" altLang="x-none" sz="1985">
                <a:solidFill>
                  <a:schemeClr val="accent2"/>
                </a:solidFill>
                <a:latin typeface="Arial" panose="020B0604020202020204" pitchFamily="34" charset="0"/>
              </a:rPr>
              <a:t>Filters (</a:t>
            </a:r>
            <a:r>
              <a:rPr lang="de-DE" altLang="x-none" sz="1985" dirty="0" err="1">
                <a:solidFill>
                  <a:schemeClr val="accent2"/>
                </a:solidFill>
                <a:latin typeface="Arial" panose="020B0604020202020204" pitchFamily="34" charset="0"/>
              </a:rPr>
              <a:t>word size</a:t>
            </a:r>
            <a:r>
              <a:rPr lang="de-DE" altLang="x-none" sz="1985">
                <a:solidFill>
                  <a:schemeClr val="accent2"/>
                </a:solidFill>
                <a:latin typeface="Arial" panose="020B0604020202020204" pitchFamily="34" charset="0"/>
              </a:rPr>
              <a:t>)</a:t>
            </a:r>
            <a:r>
              <a:rPr lang="de-DE" altLang="x-none" sz="1985" dirty="0" err="1">
                <a:solidFill>
                  <a:schemeClr val="accent2"/>
                </a:solidFill>
                <a:latin typeface="Arial" panose="020B0604020202020204" pitchFamily="34" charset="0"/>
              </a:rPr>
              <a:t> can be introduced </a:t>
            </a:r>
            <a:r>
              <a:rPr lang="de-DE" altLang="x-none" sz="1985">
                <a:solidFill>
                  <a:schemeClr val="accent2"/>
                </a:solidFill>
                <a:latin typeface="Arial" panose="020B0604020202020204" pitchFamily="34" charset="0"/>
              </a:rPr>
              <a:t>to </a:t>
            </a:r>
            <a:r>
              <a:rPr lang="de-DE" altLang="x-none" sz="1985" dirty="0" err="1">
                <a:solidFill>
                  <a:schemeClr val="accent2"/>
                </a:solidFill>
                <a:latin typeface="Arial" panose="020B0604020202020204" pitchFamily="34" charset="0"/>
              </a:rPr>
              <a:t>get rid </a:t>
            </a:r>
            <a:r>
              <a:rPr lang="de-DE" altLang="x-none" sz="1985">
                <a:solidFill>
                  <a:schemeClr val="accent2"/>
                </a:solidFill>
                <a:latin typeface="Arial" panose="020B0604020202020204" pitchFamily="34" charset="0"/>
              </a:rPr>
              <a:t>of </a:t>
            </a:r>
            <a:r>
              <a:rPr lang="de-DE" altLang="x-none" sz="1985" dirty="0" err="1">
                <a:solidFill>
                  <a:schemeClr val="accent2"/>
                </a:solidFill>
                <a:latin typeface="Arial" panose="020B0604020202020204" pitchFamily="34" charset="0"/>
              </a:rPr>
              <a:t>noise</a:t>
            </a:r>
            <a:endParaRPr lang="en-US" altLang="x-none" sz="1985">
              <a:solidFill>
                <a:schemeClr val="accent2"/>
              </a:solidFill>
              <a:latin typeface="Arial" panose="020B0604020202020204" pitchFamily="34" charset="0"/>
            </a:endParaRPr>
          </a:p>
        </p:txBody>
      </p:sp>
      <p:sp>
        <p:nvSpPr>
          <p:cNvPr id="106501" name="Oval 106500"/>
          <p:cNvSpPr/>
          <p:nvPr/>
        </p:nvSpPr>
        <p:spPr>
          <a:xfrm>
            <a:off x="4291498" y="4778787"/>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02" name="Oval 106501"/>
          <p:cNvSpPr/>
          <p:nvPr/>
        </p:nvSpPr>
        <p:spPr>
          <a:xfrm>
            <a:off x="5239559" y="3867459"/>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03" name="Oval 106502"/>
          <p:cNvSpPr/>
          <p:nvPr/>
        </p:nvSpPr>
        <p:spPr>
          <a:xfrm>
            <a:off x="3705519" y="3881453"/>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04" name="Oval 106503"/>
          <p:cNvSpPr/>
          <p:nvPr/>
        </p:nvSpPr>
        <p:spPr>
          <a:xfrm>
            <a:off x="4922955" y="385346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05" name="Oval 106504"/>
          <p:cNvSpPr/>
          <p:nvPr/>
        </p:nvSpPr>
        <p:spPr>
          <a:xfrm>
            <a:off x="6129896" y="3881453"/>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06" name="Oval 106505"/>
          <p:cNvSpPr/>
          <p:nvPr/>
        </p:nvSpPr>
        <p:spPr>
          <a:xfrm>
            <a:off x="3997634" y="417706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07" name="Oval 106506"/>
          <p:cNvSpPr/>
          <p:nvPr/>
        </p:nvSpPr>
        <p:spPr>
          <a:xfrm>
            <a:off x="3395913" y="4170069"/>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08" name="Oval 106507"/>
          <p:cNvSpPr/>
          <p:nvPr/>
        </p:nvSpPr>
        <p:spPr>
          <a:xfrm>
            <a:off x="5829035" y="415432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09" name="Oval 106508"/>
          <p:cNvSpPr/>
          <p:nvPr/>
        </p:nvSpPr>
        <p:spPr>
          <a:xfrm>
            <a:off x="4599356" y="569886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10" name="Oval 106509"/>
          <p:cNvSpPr/>
          <p:nvPr/>
        </p:nvSpPr>
        <p:spPr>
          <a:xfrm>
            <a:off x="5505436" y="567962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11" name="Oval 106510"/>
          <p:cNvSpPr/>
          <p:nvPr/>
        </p:nvSpPr>
        <p:spPr>
          <a:xfrm>
            <a:off x="5216819" y="507440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12" name="Oval 106511"/>
          <p:cNvSpPr/>
          <p:nvPr/>
        </p:nvSpPr>
        <p:spPr>
          <a:xfrm>
            <a:off x="3661790" y="5070902"/>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13" name="Oval 106512"/>
          <p:cNvSpPr/>
          <p:nvPr/>
        </p:nvSpPr>
        <p:spPr>
          <a:xfrm>
            <a:off x="4879226" y="5067403"/>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14" name="Oval 106513"/>
          <p:cNvSpPr/>
          <p:nvPr/>
        </p:nvSpPr>
        <p:spPr>
          <a:xfrm>
            <a:off x="6107157" y="5067403"/>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15" name="Oval 106514"/>
          <p:cNvSpPr/>
          <p:nvPr/>
        </p:nvSpPr>
        <p:spPr>
          <a:xfrm>
            <a:off x="5167842" y="628484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16" name="Oval 106515"/>
          <p:cNvSpPr/>
          <p:nvPr/>
        </p:nvSpPr>
        <p:spPr>
          <a:xfrm>
            <a:off x="3640800" y="6284840"/>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17" name="Oval 106516"/>
          <p:cNvSpPr/>
          <p:nvPr/>
        </p:nvSpPr>
        <p:spPr>
          <a:xfrm>
            <a:off x="4879226" y="6284840"/>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18" name="Oval 106517"/>
          <p:cNvSpPr/>
          <p:nvPr/>
        </p:nvSpPr>
        <p:spPr>
          <a:xfrm>
            <a:off x="6086167" y="628484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19" name="Oval 106518"/>
          <p:cNvSpPr/>
          <p:nvPr/>
        </p:nvSpPr>
        <p:spPr>
          <a:xfrm>
            <a:off x="4004631" y="359283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20" name="Oval 106519"/>
          <p:cNvSpPr/>
          <p:nvPr/>
        </p:nvSpPr>
        <p:spPr>
          <a:xfrm>
            <a:off x="3395913" y="3592836"/>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21" name="Oval 106520"/>
          <p:cNvSpPr/>
          <p:nvPr/>
        </p:nvSpPr>
        <p:spPr>
          <a:xfrm>
            <a:off x="5815042" y="3598084"/>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22" name="Oval 106521"/>
          <p:cNvSpPr/>
          <p:nvPr/>
        </p:nvSpPr>
        <p:spPr>
          <a:xfrm>
            <a:off x="4004631" y="4516408"/>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23" name="Oval 106522"/>
          <p:cNvSpPr/>
          <p:nvPr/>
        </p:nvSpPr>
        <p:spPr>
          <a:xfrm>
            <a:off x="3395913" y="4488421"/>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24" name="Oval 106523"/>
          <p:cNvSpPr/>
          <p:nvPr/>
        </p:nvSpPr>
        <p:spPr>
          <a:xfrm>
            <a:off x="5836032" y="4493669"/>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25" name="Oval 106524"/>
          <p:cNvSpPr/>
          <p:nvPr/>
        </p:nvSpPr>
        <p:spPr>
          <a:xfrm>
            <a:off x="3983641" y="5394501"/>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26" name="Oval 106525"/>
          <p:cNvSpPr/>
          <p:nvPr/>
        </p:nvSpPr>
        <p:spPr>
          <a:xfrm>
            <a:off x="3395913" y="5384006"/>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27" name="Oval 106526"/>
          <p:cNvSpPr/>
          <p:nvPr/>
        </p:nvSpPr>
        <p:spPr>
          <a:xfrm>
            <a:off x="5815042" y="5361267"/>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28" name="Oval 106527"/>
          <p:cNvSpPr/>
          <p:nvPr/>
        </p:nvSpPr>
        <p:spPr>
          <a:xfrm>
            <a:off x="3990637" y="6017213"/>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29" name="Oval 106528"/>
          <p:cNvSpPr/>
          <p:nvPr/>
        </p:nvSpPr>
        <p:spPr>
          <a:xfrm>
            <a:off x="3395913" y="6006718"/>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30" name="Oval 106529"/>
          <p:cNvSpPr/>
          <p:nvPr/>
        </p:nvSpPr>
        <p:spPr>
          <a:xfrm>
            <a:off x="5804547" y="5994474"/>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31" name="Text Box 106530"/>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6532" name="Text Box 106531"/>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6533" name="Straight Connector 106532"/>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6534" name="Straight Connector 106533"/>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6535" name="Oval 106534"/>
          <p:cNvSpPr/>
          <p:nvPr/>
        </p:nvSpPr>
        <p:spPr>
          <a:xfrm>
            <a:off x="6805083" y="3890198"/>
            <a:ext cx="83961" cy="83961"/>
          </a:xfrm>
          <a:prstGeom prst="ellipse">
            <a:avLst/>
          </a:prstGeom>
          <a:solidFill>
            <a:schemeClr val="folHlink"/>
          </a:solidFill>
          <a:ln w="9525" cap="flat" cmpd="sng">
            <a:solidFill>
              <a:schemeClr val="tx1"/>
            </a:solidFill>
            <a:prstDash val="solid"/>
            <a:headEnd type="none" w="med" len="med"/>
            <a:tailEnd type="none" w="med" len="med"/>
          </a:ln>
        </p:spPr>
        <p:txBody>
          <a:bodyPr/>
          <a:lstStyle/>
          <a:p>
            <a:endParaRPr lang="en-US" sz="1985"/>
          </a:p>
        </p:txBody>
      </p:sp>
      <p:sp>
        <p:nvSpPr>
          <p:cNvPr id="106536" name="Oval 106535"/>
          <p:cNvSpPr/>
          <p:nvPr/>
        </p:nvSpPr>
        <p:spPr>
          <a:xfrm>
            <a:off x="6805083" y="4771790"/>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6537" name="Oval 106536"/>
          <p:cNvSpPr/>
          <p:nvPr/>
        </p:nvSpPr>
        <p:spPr>
          <a:xfrm>
            <a:off x="6805083" y="566737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6538" name="Text Box 106537"/>
          <p:cNvSpPr txBox="1"/>
          <p:nvPr/>
        </p:nvSpPr>
        <p:spPr>
          <a:xfrm>
            <a:off x="6973006" y="3729273"/>
            <a:ext cx="1600835" cy="396875"/>
          </a:xfrm>
          <a:prstGeom prst="rect">
            <a:avLst/>
          </a:prstGeom>
          <a:noFill/>
          <a:ln w="9525">
            <a:noFill/>
          </a:ln>
        </p:spPr>
        <p:txBody>
          <a:bodyPr wrap="none" anchor="t">
            <a:spAutoFit/>
          </a:bodyPr>
          <a:lstStyle/>
          <a:p>
            <a:r>
              <a:rPr lang="de-DE" altLang="x-none" sz="1985" dirty="0" err="1">
                <a:latin typeface="Arial" panose="020B0604020202020204" pitchFamily="34" charset="0"/>
              </a:rPr>
              <a:t>isolated dots</a:t>
            </a:r>
            <a:endParaRPr lang="en-US" altLang="x-none" sz="1985">
              <a:latin typeface="Arial" panose="020B0604020202020204" pitchFamily="34" charset="0"/>
            </a:endParaRPr>
          </a:p>
        </p:txBody>
      </p:sp>
      <p:sp>
        <p:nvSpPr>
          <p:cNvPr id="106539" name="Text Box 106538"/>
          <p:cNvSpPr txBox="1"/>
          <p:nvPr/>
        </p:nvSpPr>
        <p:spPr>
          <a:xfrm>
            <a:off x="6973006" y="4610864"/>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2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6540" name="Text Box 106539"/>
          <p:cNvSpPr txBox="1"/>
          <p:nvPr/>
        </p:nvSpPr>
        <p:spPr>
          <a:xfrm>
            <a:off x="6973006" y="5520443"/>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3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6541" name="Text Box 106540"/>
          <p:cNvSpPr txBox="1"/>
          <p:nvPr/>
        </p:nvSpPr>
        <p:spPr>
          <a:xfrm>
            <a:off x="424039" y="3022600"/>
            <a:ext cx="1786255" cy="39687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r>
              <a:rPr lang="de-DE" altLang="x-none" sz="1985">
                <a:latin typeface="Comic Sans MS" panose="030F0702030302020204" pitchFamily="66" charset="0"/>
              </a:rPr>
              <a:t>Word </a:t>
            </a:r>
            <a:r>
              <a:rPr lang="de-DE" altLang="x-none" sz="1985" dirty="0" err="1">
                <a:latin typeface="Comic Sans MS" panose="030F0702030302020204" pitchFamily="66" charset="0"/>
              </a:rPr>
              <a:t>size </a:t>
            </a:r>
            <a:r>
              <a:rPr lang="de-DE" altLang="x-none" sz="1985">
                <a:latin typeface="Comic Sans MS" panose="030F0702030302020204" pitchFamily="66" charset="0"/>
              </a:rPr>
              <a:t>= 1</a:t>
            </a:r>
            <a:endParaRPr lang="en-US" altLang="x-none" sz="1985">
              <a:latin typeface="Comic Sans MS" panose="030F0702030302020204"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07521"/>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sp>
        <p:nvSpPr>
          <p:cNvPr id="107523" name="Title 107522"/>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7524" name="Text Box 107523"/>
          <p:cNvSpPr txBox="1"/>
          <p:nvPr/>
        </p:nvSpPr>
        <p:spPr>
          <a:xfrm>
            <a:off x="1909763" y="1679222"/>
            <a:ext cx="6264275" cy="702945"/>
          </a:xfrm>
          <a:prstGeom prst="rect">
            <a:avLst/>
          </a:prstGeom>
          <a:noFill/>
          <a:ln w="9525">
            <a:noFill/>
          </a:ln>
        </p:spPr>
        <p:txBody>
          <a:bodyPr wrap="none" anchor="t">
            <a:spAutoFit/>
          </a:bodyPr>
          <a:lstStyle/>
          <a:p>
            <a:pPr algn="ctr"/>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endParaRPr lang="de-DE" altLang="x-none" sz="1985">
              <a:latin typeface="Arial" panose="020B0604020202020204" pitchFamily="34" charset="0"/>
            </a:endParaRPr>
          </a:p>
          <a:p>
            <a:pPr algn="ctr"/>
            <a:r>
              <a:rPr lang="de-DE" altLang="x-none" sz="1985">
                <a:solidFill>
                  <a:schemeClr val="accent2"/>
                </a:solidFill>
                <a:latin typeface="Arial" panose="020B0604020202020204" pitchFamily="34" charset="0"/>
              </a:rPr>
              <a:t>Filters (</a:t>
            </a:r>
            <a:r>
              <a:rPr lang="de-DE" altLang="x-none" sz="1985" dirty="0" err="1">
                <a:solidFill>
                  <a:schemeClr val="accent2"/>
                </a:solidFill>
                <a:latin typeface="Arial" panose="020B0604020202020204" pitchFamily="34" charset="0"/>
              </a:rPr>
              <a:t>word size</a:t>
            </a:r>
            <a:r>
              <a:rPr lang="de-DE" altLang="x-none" sz="1985">
                <a:solidFill>
                  <a:schemeClr val="accent2"/>
                </a:solidFill>
                <a:latin typeface="Arial" panose="020B0604020202020204" pitchFamily="34" charset="0"/>
              </a:rPr>
              <a:t>)</a:t>
            </a:r>
            <a:r>
              <a:rPr lang="de-DE" altLang="x-none" sz="1985" dirty="0" err="1">
                <a:solidFill>
                  <a:schemeClr val="accent2"/>
                </a:solidFill>
                <a:latin typeface="Arial" panose="020B0604020202020204" pitchFamily="34" charset="0"/>
              </a:rPr>
              <a:t> can be introduced </a:t>
            </a:r>
            <a:r>
              <a:rPr lang="de-DE" altLang="x-none" sz="1985">
                <a:solidFill>
                  <a:schemeClr val="accent2"/>
                </a:solidFill>
                <a:latin typeface="Arial" panose="020B0604020202020204" pitchFamily="34" charset="0"/>
              </a:rPr>
              <a:t>to </a:t>
            </a:r>
            <a:r>
              <a:rPr lang="de-DE" altLang="x-none" sz="1985" dirty="0" err="1">
                <a:solidFill>
                  <a:schemeClr val="accent2"/>
                </a:solidFill>
                <a:latin typeface="Arial" panose="020B0604020202020204" pitchFamily="34" charset="0"/>
              </a:rPr>
              <a:t>get rid </a:t>
            </a:r>
            <a:r>
              <a:rPr lang="de-DE" altLang="x-none" sz="1985">
                <a:solidFill>
                  <a:schemeClr val="accent2"/>
                </a:solidFill>
                <a:latin typeface="Arial" panose="020B0604020202020204" pitchFamily="34" charset="0"/>
              </a:rPr>
              <a:t>of </a:t>
            </a:r>
            <a:r>
              <a:rPr lang="de-DE" altLang="x-none" sz="1985" dirty="0" err="1">
                <a:solidFill>
                  <a:schemeClr val="accent2"/>
                </a:solidFill>
                <a:latin typeface="Arial" panose="020B0604020202020204" pitchFamily="34" charset="0"/>
              </a:rPr>
              <a:t>noise</a:t>
            </a:r>
            <a:endParaRPr lang="en-US" altLang="x-none" sz="1985">
              <a:solidFill>
                <a:schemeClr val="accent2"/>
              </a:solidFill>
              <a:latin typeface="Arial" panose="020B0604020202020204" pitchFamily="34" charset="0"/>
            </a:endParaRPr>
          </a:p>
        </p:txBody>
      </p:sp>
      <p:sp>
        <p:nvSpPr>
          <p:cNvPr id="107525" name="Oval 107524"/>
          <p:cNvSpPr/>
          <p:nvPr/>
        </p:nvSpPr>
        <p:spPr>
          <a:xfrm>
            <a:off x="4291498" y="4778787"/>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26" name="Oval 107525"/>
          <p:cNvSpPr/>
          <p:nvPr/>
        </p:nvSpPr>
        <p:spPr>
          <a:xfrm>
            <a:off x="3705519" y="3881453"/>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27" name="Oval 107526"/>
          <p:cNvSpPr/>
          <p:nvPr/>
        </p:nvSpPr>
        <p:spPr>
          <a:xfrm>
            <a:off x="6129896" y="3881453"/>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28" name="Oval 107527"/>
          <p:cNvSpPr/>
          <p:nvPr/>
        </p:nvSpPr>
        <p:spPr>
          <a:xfrm>
            <a:off x="3997634" y="417706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29" name="Oval 107528"/>
          <p:cNvSpPr/>
          <p:nvPr/>
        </p:nvSpPr>
        <p:spPr>
          <a:xfrm>
            <a:off x="5505436" y="567962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30" name="Oval 107529"/>
          <p:cNvSpPr/>
          <p:nvPr/>
        </p:nvSpPr>
        <p:spPr>
          <a:xfrm>
            <a:off x="3661790" y="5070902"/>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31" name="Oval 107530"/>
          <p:cNvSpPr/>
          <p:nvPr/>
        </p:nvSpPr>
        <p:spPr>
          <a:xfrm>
            <a:off x="3640800" y="6284840"/>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32" name="Oval 107531"/>
          <p:cNvSpPr/>
          <p:nvPr/>
        </p:nvSpPr>
        <p:spPr>
          <a:xfrm>
            <a:off x="6086167" y="628484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33" name="Oval 107532"/>
          <p:cNvSpPr/>
          <p:nvPr/>
        </p:nvSpPr>
        <p:spPr>
          <a:xfrm>
            <a:off x="3395913" y="3592836"/>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34" name="Oval 107533"/>
          <p:cNvSpPr/>
          <p:nvPr/>
        </p:nvSpPr>
        <p:spPr>
          <a:xfrm>
            <a:off x="5815042" y="3598084"/>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35" name="Oval 107534"/>
          <p:cNvSpPr/>
          <p:nvPr/>
        </p:nvSpPr>
        <p:spPr>
          <a:xfrm>
            <a:off x="4004631" y="4516408"/>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36" name="Oval 107535"/>
          <p:cNvSpPr/>
          <p:nvPr/>
        </p:nvSpPr>
        <p:spPr>
          <a:xfrm>
            <a:off x="3983641" y="5394501"/>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37" name="Oval 107536"/>
          <p:cNvSpPr/>
          <p:nvPr/>
        </p:nvSpPr>
        <p:spPr>
          <a:xfrm>
            <a:off x="3395913" y="6006718"/>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38" name="Oval 107537"/>
          <p:cNvSpPr/>
          <p:nvPr/>
        </p:nvSpPr>
        <p:spPr>
          <a:xfrm>
            <a:off x="5804547" y="5994474"/>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39" name="Text Box 107538"/>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7540" name="Text Box 107539"/>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7541" name="Straight Connector 107540"/>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7542" name="Straight Connector 107541"/>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7543" name="Oval 107542"/>
          <p:cNvSpPr/>
          <p:nvPr/>
        </p:nvSpPr>
        <p:spPr>
          <a:xfrm>
            <a:off x="6805083" y="4771790"/>
            <a:ext cx="83961" cy="83961"/>
          </a:xfrm>
          <a:prstGeom prst="ellipse">
            <a:avLst/>
          </a:prstGeom>
          <a:solidFill>
            <a:srgbClr val="00CCFF"/>
          </a:solidFill>
          <a:ln w="9525" cap="flat" cmpd="sng">
            <a:solidFill>
              <a:schemeClr val="tx1"/>
            </a:solidFill>
            <a:prstDash val="solid"/>
            <a:headEnd type="none" w="med" len="med"/>
            <a:tailEnd type="none" w="med" len="med"/>
          </a:ln>
        </p:spPr>
        <p:txBody>
          <a:bodyPr/>
          <a:lstStyle/>
          <a:p>
            <a:endParaRPr lang="en-US" sz="1985"/>
          </a:p>
        </p:txBody>
      </p:sp>
      <p:sp>
        <p:nvSpPr>
          <p:cNvPr id="107544" name="Oval 107543"/>
          <p:cNvSpPr/>
          <p:nvPr/>
        </p:nvSpPr>
        <p:spPr>
          <a:xfrm>
            <a:off x="6805083" y="566737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7545" name="Text Box 107544"/>
          <p:cNvSpPr txBox="1"/>
          <p:nvPr/>
        </p:nvSpPr>
        <p:spPr>
          <a:xfrm>
            <a:off x="6973006" y="4610864"/>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2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7546" name="Text Box 107545"/>
          <p:cNvSpPr txBox="1"/>
          <p:nvPr/>
        </p:nvSpPr>
        <p:spPr>
          <a:xfrm>
            <a:off x="6973006" y="5520443"/>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3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7547" name="Text Box 107546"/>
          <p:cNvSpPr txBox="1"/>
          <p:nvPr/>
        </p:nvSpPr>
        <p:spPr>
          <a:xfrm>
            <a:off x="424039" y="3022600"/>
            <a:ext cx="1826895" cy="39687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r>
              <a:rPr lang="de-DE" altLang="x-none" sz="1985">
                <a:latin typeface="Comic Sans MS" panose="030F0702030302020204" pitchFamily="66" charset="0"/>
              </a:rPr>
              <a:t>Word </a:t>
            </a:r>
            <a:r>
              <a:rPr lang="de-DE" altLang="x-none" sz="1985" dirty="0" err="1">
                <a:latin typeface="Comic Sans MS" panose="030F0702030302020204" pitchFamily="66" charset="0"/>
              </a:rPr>
              <a:t>size </a:t>
            </a:r>
            <a:r>
              <a:rPr lang="de-DE" altLang="x-none" sz="1985">
                <a:latin typeface="Comic Sans MS" panose="030F0702030302020204" pitchFamily="66" charset="0"/>
              </a:rPr>
              <a:t>= 2</a:t>
            </a:r>
            <a:endParaRPr lang="en-US" altLang="x-none" sz="1985">
              <a:latin typeface="Comic Sans MS" panose="030F0702030302020204"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08545"/>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sp>
        <p:nvSpPr>
          <p:cNvPr id="108547" name="Title 108546"/>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8548" name="Text Box 108547"/>
          <p:cNvSpPr txBox="1"/>
          <p:nvPr/>
        </p:nvSpPr>
        <p:spPr>
          <a:xfrm>
            <a:off x="1909763" y="1679222"/>
            <a:ext cx="6264275" cy="702945"/>
          </a:xfrm>
          <a:prstGeom prst="rect">
            <a:avLst/>
          </a:prstGeom>
          <a:noFill/>
          <a:ln w="9525">
            <a:noFill/>
          </a:ln>
        </p:spPr>
        <p:txBody>
          <a:bodyPr wrap="none" anchor="t">
            <a:spAutoFit/>
          </a:bodyPr>
          <a:lstStyle/>
          <a:p>
            <a:pPr algn="ctr"/>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endParaRPr lang="de-DE" altLang="x-none" sz="1985">
              <a:latin typeface="Arial" panose="020B0604020202020204" pitchFamily="34" charset="0"/>
            </a:endParaRPr>
          </a:p>
          <a:p>
            <a:pPr algn="ctr"/>
            <a:r>
              <a:rPr lang="de-DE" altLang="x-none" sz="1985">
                <a:solidFill>
                  <a:schemeClr val="accent2"/>
                </a:solidFill>
                <a:latin typeface="Arial" panose="020B0604020202020204" pitchFamily="34" charset="0"/>
              </a:rPr>
              <a:t>Filters (</a:t>
            </a:r>
            <a:r>
              <a:rPr lang="de-DE" altLang="x-none" sz="1985" dirty="0" err="1">
                <a:solidFill>
                  <a:schemeClr val="accent2"/>
                </a:solidFill>
                <a:latin typeface="Arial" panose="020B0604020202020204" pitchFamily="34" charset="0"/>
              </a:rPr>
              <a:t>word size</a:t>
            </a:r>
            <a:r>
              <a:rPr lang="de-DE" altLang="x-none" sz="1985">
                <a:solidFill>
                  <a:schemeClr val="accent2"/>
                </a:solidFill>
                <a:latin typeface="Arial" panose="020B0604020202020204" pitchFamily="34" charset="0"/>
              </a:rPr>
              <a:t>)</a:t>
            </a:r>
            <a:r>
              <a:rPr lang="de-DE" altLang="x-none" sz="1985" dirty="0" err="1">
                <a:solidFill>
                  <a:schemeClr val="accent2"/>
                </a:solidFill>
                <a:latin typeface="Arial" panose="020B0604020202020204" pitchFamily="34" charset="0"/>
              </a:rPr>
              <a:t> can be introduced </a:t>
            </a:r>
            <a:r>
              <a:rPr lang="de-DE" altLang="x-none" sz="1985">
                <a:solidFill>
                  <a:schemeClr val="accent2"/>
                </a:solidFill>
                <a:latin typeface="Arial" panose="020B0604020202020204" pitchFamily="34" charset="0"/>
              </a:rPr>
              <a:t>to </a:t>
            </a:r>
            <a:r>
              <a:rPr lang="de-DE" altLang="x-none" sz="1985" dirty="0" err="1">
                <a:solidFill>
                  <a:schemeClr val="accent2"/>
                </a:solidFill>
                <a:latin typeface="Arial" panose="020B0604020202020204" pitchFamily="34" charset="0"/>
              </a:rPr>
              <a:t>get rid </a:t>
            </a:r>
            <a:r>
              <a:rPr lang="de-DE" altLang="x-none" sz="1985">
                <a:solidFill>
                  <a:schemeClr val="accent2"/>
                </a:solidFill>
                <a:latin typeface="Arial" panose="020B0604020202020204" pitchFamily="34" charset="0"/>
              </a:rPr>
              <a:t>of </a:t>
            </a:r>
            <a:r>
              <a:rPr lang="de-DE" altLang="x-none" sz="1985" dirty="0" err="1">
                <a:solidFill>
                  <a:schemeClr val="accent2"/>
                </a:solidFill>
                <a:latin typeface="Arial" panose="020B0604020202020204" pitchFamily="34" charset="0"/>
              </a:rPr>
              <a:t>noise</a:t>
            </a:r>
            <a:endParaRPr lang="en-US" altLang="x-none" sz="1985">
              <a:solidFill>
                <a:schemeClr val="accent2"/>
              </a:solidFill>
              <a:latin typeface="Arial" panose="020B0604020202020204" pitchFamily="34" charset="0"/>
            </a:endParaRPr>
          </a:p>
        </p:txBody>
      </p:sp>
      <p:sp>
        <p:nvSpPr>
          <p:cNvPr id="108549" name="Oval 108548"/>
          <p:cNvSpPr/>
          <p:nvPr/>
        </p:nvSpPr>
        <p:spPr>
          <a:xfrm>
            <a:off x="3705519" y="3881453"/>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50" name="Oval 108549"/>
          <p:cNvSpPr/>
          <p:nvPr/>
        </p:nvSpPr>
        <p:spPr>
          <a:xfrm>
            <a:off x="3997634" y="417706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51" name="Oval 108550"/>
          <p:cNvSpPr/>
          <p:nvPr/>
        </p:nvSpPr>
        <p:spPr>
          <a:xfrm>
            <a:off x="5505436" y="567962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52" name="Oval 108551"/>
          <p:cNvSpPr/>
          <p:nvPr/>
        </p:nvSpPr>
        <p:spPr>
          <a:xfrm>
            <a:off x="6086167" y="6284840"/>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53" name="Oval 108552"/>
          <p:cNvSpPr/>
          <p:nvPr/>
        </p:nvSpPr>
        <p:spPr>
          <a:xfrm>
            <a:off x="3395913" y="3592836"/>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54" name="Oval 108553"/>
          <p:cNvSpPr/>
          <p:nvPr/>
        </p:nvSpPr>
        <p:spPr>
          <a:xfrm>
            <a:off x="5804547" y="5994474"/>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55" name="Text Box 108554"/>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8556" name="Text Box 108555"/>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8557" name="Straight Connector 108556"/>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8558" name="Straight Connector 108557"/>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8559" name="Oval 108558"/>
          <p:cNvSpPr/>
          <p:nvPr/>
        </p:nvSpPr>
        <p:spPr>
          <a:xfrm>
            <a:off x="6805083" y="5667375"/>
            <a:ext cx="83961" cy="83961"/>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en-US" sz="1985"/>
          </a:p>
        </p:txBody>
      </p:sp>
      <p:sp>
        <p:nvSpPr>
          <p:cNvPr id="108560" name="Text Box 108559"/>
          <p:cNvSpPr txBox="1"/>
          <p:nvPr/>
        </p:nvSpPr>
        <p:spPr>
          <a:xfrm>
            <a:off x="6973006" y="5520443"/>
            <a:ext cx="2682875" cy="396875"/>
          </a:xfrm>
          <a:prstGeom prst="rect">
            <a:avLst/>
          </a:prstGeom>
          <a:noFill/>
          <a:ln w="9525">
            <a:noFill/>
          </a:ln>
        </p:spPr>
        <p:txBody>
          <a:bodyPr wrap="none" anchor="t">
            <a:spAutoFit/>
          </a:bodyPr>
          <a:lstStyle/>
          <a:p>
            <a:r>
              <a:rPr lang="de-DE" altLang="x-none" sz="1985">
                <a:latin typeface="Arial" panose="020B0604020202020204" pitchFamily="34" charset="0"/>
              </a:rPr>
              <a:t>3 </a:t>
            </a:r>
            <a:r>
              <a:rPr lang="de-DE" altLang="x-none" sz="1985" dirty="0" err="1">
                <a:latin typeface="Arial" panose="020B0604020202020204" pitchFamily="34" charset="0"/>
              </a:rPr>
              <a:t>dots </a:t>
            </a:r>
            <a:r>
              <a:rPr lang="de-DE" altLang="x-none" sz="1985">
                <a:latin typeface="Arial" panose="020B0604020202020204" pitchFamily="34" charset="0"/>
              </a:rPr>
              <a:t>form a diagonal</a:t>
            </a:r>
            <a:endParaRPr lang="en-US" altLang="x-none" sz="1985">
              <a:latin typeface="Arial" panose="020B0604020202020204" pitchFamily="34" charset="0"/>
            </a:endParaRPr>
          </a:p>
        </p:txBody>
      </p:sp>
      <p:sp>
        <p:nvSpPr>
          <p:cNvPr id="108561" name="Text Box 108560"/>
          <p:cNvSpPr txBox="1"/>
          <p:nvPr/>
        </p:nvSpPr>
        <p:spPr>
          <a:xfrm>
            <a:off x="424039" y="3022600"/>
            <a:ext cx="1826895" cy="39687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r>
              <a:rPr lang="de-DE" altLang="x-none" sz="1985">
                <a:latin typeface="Comic Sans MS" panose="030F0702030302020204" pitchFamily="66" charset="0"/>
              </a:rPr>
              <a:t>Word </a:t>
            </a:r>
            <a:r>
              <a:rPr lang="de-DE" altLang="x-none" sz="1985" dirty="0" err="1">
                <a:latin typeface="Comic Sans MS" panose="030F0702030302020204" pitchFamily="66" charset="0"/>
              </a:rPr>
              <a:t>size </a:t>
            </a:r>
            <a:r>
              <a:rPr lang="de-DE" altLang="x-none" sz="1985">
                <a:latin typeface="Comic Sans MS" panose="030F0702030302020204" pitchFamily="66" charset="0"/>
              </a:rPr>
              <a:t>= 3</a:t>
            </a:r>
            <a:endParaRPr lang="en-US" altLang="x-none" sz="1985">
              <a:latin typeface="Comic Sans MS" panose="030F0702030302020204" pitchFamily="66"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09569"/>
          <p:cNvSpPr txBox="1"/>
          <p:nvPr/>
        </p:nvSpPr>
        <p:spPr>
          <a:xfrm>
            <a:off x="2960364" y="3106561"/>
            <a:ext cx="3369945" cy="3455670"/>
          </a:xfrm>
          <a:prstGeom prst="rect">
            <a:avLst/>
          </a:prstGeom>
          <a:noFill/>
          <a:ln w="9525">
            <a:noFill/>
          </a:ln>
        </p:spPr>
        <p:txBody>
          <a:bodyPr wrap="none" anchor="t">
            <a:spAutoFit/>
          </a:bodyPr>
          <a:lstStyle/>
          <a:p>
            <a:r>
              <a:rPr lang="en-US" altLang="x-none" sz="1985">
                <a:latin typeface="Courier New" panose="02070309020205020404" pitchFamily="49" charset="0"/>
              </a:rPr>
              <a:t>  T A T C G A A G T A</a:t>
            </a:r>
          </a:p>
          <a:p>
            <a:r>
              <a:rPr lang="en-US" altLang="x-none" sz="1985">
                <a:latin typeface="Courier New" panose="02070309020205020404" pitchFamily="49" charset="0"/>
              </a:rPr>
              <a:t>T</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T</a:t>
            </a:r>
          </a:p>
          <a:p>
            <a:r>
              <a:rPr lang="en-US" altLang="x-none" sz="1985">
                <a:latin typeface="Courier New" panose="02070309020205020404" pitchFamily="49" charset="0"/>
              </a:rPr>
              <a:t>C</a:t>
            </a:r>
          </a:p>
          <a:p>
            <a:r>
              <a:rPr lang="en-US" altLang="x-none" sz="1985">
                <a:latin typeface="Courier New" panose="02070309020205020404" pitchFamily="49" charset="0"/>
              </a:rPr>
              <a:t>A</a:t>
            </a:r>
          </a:p>
          <a:p>
            <a:r>
              <a:rPr lang="en-US" altLang="x-none" sz="1985">
                <a:latin typeface="Courier New" panose="02070309020205020404" pitchFamily="49" charset="0"/>
              </a:rPr>
              <a:t>T</a:t>
            </a:r>
          </a:p>
          <a:p>
            <a:r>
              <a:rPr lang="en-US" altLang="x-none" sz="1985">
                <a:latin typeface="Courier New" panose="02070309020205020404" pitchFamily="49" charset="0"/>
              </a:rPr>
              <a:t>G</a:t>
            </a:r>
          </a:p>
          <a:p>
            <a:r>
              <a:rPr lang="en-US" altLang="x-none" sz="1985">
                <a:latin typeface="Courier New" panose="02070309020205020404" pitchFamily="49" charset="0"/>
              </a:rPr>
              <a:t>T</a:t>
            </a:r>
          </a:p>
          <a:p>
            <a:r>
              <a:rPr lang="en-US" altLang="x-none" sz="1985">
                <a:latin typeface="Courier New" panose="02070309020205020404" pitchFamily="49" charset="0"/>
              </a:rPr>
              <a:t>A</a:t>
            </a:r>
          </a:p>
        </p:txBody>
      </p:sp>
      <p:sp>
        <p:nvSpPr>
          <p:cNvPr id="109571" name="Title 109570"/>
          <p:cNvSpPr>
            <a:spLocks noGrp="1"/>
          </p:cNvSpPr>
          <p:nvPr>
            <p:ph type="title"/>
          </p:nvPr>
        </p:nvSpPr>
        <p:spPr>
          <a:xfrm>
            <a:off x="759883" y="803451"/>
            <a:ext cx="8564033" cy="492125"/>
          </a:xfrm>
        </p:spPr>
        <p:txBody>
          <a:bodyPr anchor="ctr"/>
          <a:lstStyle/>
          <a:p>
            <a:r>
              <a:rPr lang="en-US" altLang="x-none" err="1"/>
              <a:t>Dotplot</a:t>
            </a:r>
            <a:endParaRPr lang="en-US" altLang="x-none"/>
          </a:p>
        </p:txBody>
      </p:sp>
      <p:sp>
        <p:nvSpPr>
          <p:cNvPr id="109572" name="Text Box 109571"/>
          <p:cNvSpPr txBox="1"/>
          <p:nvPr/>
        </p:nvSpPr>
        <p:spPr>
          <a:xfrm>
            <a:off x="1909763" y="1679222"/>
            <a:ext cx="6264275" cy="702945"/>
          </a:xfrm>
          <a:prstGeom prst="rect">
            <a:avLst/>
          </a:prstGeom>
          <a:noFill/>
          <a:ln w="9525">
            <a:noFill/>
          </a:ln>
        </p:spPr>
        <p:txBody>
          <a:bodyPr wrap="none" anchor="t">
            <a:spAutoFit/>
          </a:bodyPr>
          <a:lstStyle/>
          <a:p>
            <a:pPr algn="ctr"/>
            <a:r>
              <a:rPr lang="en-US" altLang="x-none" sz="1985" err="1">
                <a:latin typeface="Arial" panose="020B0604020202020204" pitchFamily="34" charset="0"/>
              </a:rPr>
              <a:t>Dotplot</a:t>
            </a:r>
            <a:r>
              <a:rPr lang="en-US" altLang="x-none" sz="1985">
                <a:latin typeface="Arial" panose="020B0604020202020204" pitchFamily="34" charset="0"/>
              </a:rPr>
              <a:t> gives an overview of all possible alignments</a:t>
            </a:r>
            <a:endParaRPr lang="de-DE" altLang="x-none" sz="1985">
              <a:latin typeface="Arial" panose="020B0604020202020204" pitchFamily="34" charset="0"/>
            </a:endParaRPr>
          </a:p>
          <a:p>
            <a:pPr algn="ctr"/>
            <a:r>
              <a:rPr lang="de-DE" altLang="x-none" sz="1985">
                <a:solidFill>
                  <a:schemeClr val="accent2"/>
                </a:solidFill>
                <a:latin typeface="Arial" panose="020B0604020202020204" pitchFamily="34" charset="0"/>
              </a:rPr>
              <a:t>Filters (</a:t>
            </a:r>
            <a:r>
              <a:rPr lang="de-DE" altLang="x-none" sz="1985" dirty="0" err="1">
                <a:solidFill>
                  <a:schemeClr val="accent2"/>
                </a:solidFill>
                <a:latin typeface="Arial" panose="020B0604020202020204" pitchFamily="34" charset="0"/>
              </a:rPr>
              <a:t>word size</a:t>
            </a:r>
            <a:r>
              <a:rPr lang="de-DE" altLang="x-none" sz="1985">
                <a:solidFill>
                  <a:schemeClr val="accent2"/>
                </a:solidFill>
                <a:latin typeface="Arial" panose="020B0604020202020204" pitchFamily="34" charset="0"/>
              </a:rPr>
              <a:t>)</a:t>
            </a:r>
            <a:r>
              <a:rPr lang="de-DE" altLang="x-none" sz="1985" dirty="0" err="1">
                <a:solidFill>
                  <a:schemeClr val="accent2"/>
                </a:solidFill>
                <a:latin typeface="Arial" panose="020B0604020202020204" pitchFamily="34" charset="0"/>
              </a:rPr>
              <a:t> can be introduced </a:t>
            </a:r>
            <a:r>
              <a:rPr lang="de-DE" altLang="x-none" sz="1985">
                <a:solidFill>
                  <a:schemeClr val="accent2"/>
                </a:solidFill>
                <a:latin typeface="Arial" panose="020B0604020202020204" pitchFamily="34" charset="0"/>
              </a:rPr>
              <a:t>to </a:t>
            </a:r>
            <a:r>
              <a:rPr lang="de-DE" altLang="x-none" sz="1985" dirty="0" err="1">
                <a:solidFill>
                  <a:schemeClr val="accent2"/>
                </a:solidFill>
                <a:latin typeface="Arial" panose="020B0604020202020204" pitchFamily="34" charset="0"/>
              </a:rPr>
              <a:t>get rid </a:t>
            </a:r>
            <a:r>
              <a:rPr lang="de-DE" altLang="x-none" sz="1985">
                <a:solidFill>
                  <a:schemeClr val="accent2"/>
                </a:solidFill>
                <a:latin typeface="Arial" panose="020B0604020202020204" pitchFamily="34" charset="0"/>
              </a:rPr>
              <a:t>of </a:t>
            </a:r>
            <a:r>
              <a:rPr lang="de-DE" altLang="x-none" sz="1985" dirty="0" err="1">
                <a:solidFill>
                  <a:schemeClr val="accent2"/>
                </a:solidFill>
                <a:latin typeface="Arial" panose="020B0604020202020204" pitchFamily="34" charset="0"/>
              </a:rPr>
              <a:t>noise</a:t>
            </a:r>
            <a:endParaRPr lang="en-US" altLang="x-none" sz="1985">
              <a:solidFill>
                <a:schemeClr val="accent2"/>
              </a:solidFill>
              <a:latin typeface="Arial" panose="020B0604020202020204" pitchFamily="34" charset="0"/>
            </a:endParaRPr>
          </a:p>
        </p:txBody>
      </p:sp>
      <p:sp>
        <p:nvSpPr>
          <p:cNvPr id="109573" name="Text Box 109572"/>
          <p:cNvSpPr txBox="1"/>
          <p:nvPr/>
        </p:nvSpPr>
        <p:spPr>
          <a:xfrm>
            <a:off x="3889184" y="2646525"/>
            <a:ext cx="148717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1</a:t>
            </a:r>
          </a:p>
        </p:txBody>
      </p:sp>
      <p:sp>
        <p:nvSpPr>
          <p:cNvPr id="109574" name="Text Box 109573"/>
          <p:cNvSpPr txBox="1"/>
          <p:nvPr/>
        </p:nvSpPr>
        <p:spPr>
          <a:xfrm>
            <a:off x="1039754" y="4617861"/>
            <a:ext cx="1527810" cy="396875"/>
          </a:xfrm>
          <a:prstGeom prst="rect">
            <a:avLst/>
          </a:prstGeom>
          <a:noFill/>
          <a:ln w="9525">
            <a:noFill/>
          </a:ln>
        </p:spPr>
        <p:txBody>
          <a:bodyPr wrap="none" anchor="t">
            <a:spAutoFit/>
          </a:bodyPr>
          <a:lstStyle/>
          <a:p>
            <a:r>
              <a:rPr lang="en-US" altLang="x-none" sz="1985">
                <a:latin typeface="Comic Sans MS" panose="030F0702030302020204" pitchFamily="66" charset="0"/>
              </a:rPr>
              <a:t>Sequence 2</a:t>
            </a:r>
          </a:p>
        </p:txBody>
      </p:sp>
      <p:sp>
        <p:nvSpPr>
          <p:cNvPr id="109575" name="Straight Connector 109574"/>
          <p:cNvSpPr/>
          <p:nvPr/>
        </p:nvSpPr>
        <p:spPr>
          <a:xfrm>
            <a:off x="2774950" y="3526367"/>
            <a:ext cx="0" cy="2854678"/>
          </a:xfrm>
          <a:prstGeom prst="line">
            <a:avLst/>
          </a:prstGeom>
          <a:ln w="9525" cap="flat" cmpd="sng">
            <a:solidFill>
              <a:schemeClr val="tx1"/>
            </a:solidFill>
            <a:prstDash val="solid"/>
            <a:headEnd type="none" w="med" len="med"/>
            <a:tailEnd type="triangle" w="med" len="med"/>
          </a:ln>
        </p:spPr>
      </p:sp>
      <p:sp>
        <p:nvSpPr>
          <p:cNvPr id="109576" name="Straight Connector 109575"/>
          <p:cNvSpPr/>
          <p:nvPr/>
        </p:nvSpPr>
        <p:spPr>
          <a:xfrm>
            <a:off x="3362678" y="3106561"/>
            <a:ext cx="2854678" cy="0"/>
          </a:xfrm>
          <a:prstGeom prst="line">
            <a:avLst/>
          </a:prstGeom>
          <a:ln w="9525" cap="flat" cmpd="sng">
            <a:solidFill>
              <a:schemeClr val="tx1"/>
            </a:solidFill>
            <a:prstDash val="solid"/>
            <a:headEnd type="none" w="med" len="med"/>
            <a:tailEnd type="triangle" w="med" len="med"/>
          </a:ln>
        </p:spPr>
      </p:sp>
      <p:sp>
        <p:nvSpPr>
          <p:cNvPr id="109577" name="Text Box 109576"/>
          <p:cNvSpPr txBox="1"/>
          <p:nvPr/>
        </p:nvSpPr>
        <p:spPr>
          <a:xfrm>
            <a:off x="424039" y="3022600"/>
            <a:ext cx="1826895" cy="39687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r>
              <a:rPr lang="de-DE" altLang="x-none" sz="1985">
                <a:latin typeface="Comic Sans MS" panose="030F0702030302020204" pitchFamily="66" charset="0"/>
              </a:rPr>
              <a:t>Word </a:t>
            </a:r>
            <a:r>
              <a:rPr lang="de-DE" altLang="x-none" sz="1985" dirty="0" err="1">
                <a:latin typeface="Comic Sans MS" panose="030F0702030302020204" pitchFamily="66" charset="0"/>
              </a:rPr>
              <a:t>size </a:t>
            </a:r>
            <a:r>
              <a:rPr lang="de-DE" altLang="x-none" sz="1985">
                <a:latin typeface="Comic Sans MS" panose="030F0702030302020204" pitchFamily="66" charset="0"/>
              </a:rPr>
              <a:t>= 4</a:t>
            </a:r>
            <a:endParaRPr lang="en-US" altLang="x-none" sz="1985">
              <a:latin typeface="Comic Sans MS" panose="030F0702030302020204" pitchFamily="66" charset="0"/>
            </a:endParaRPr>
          </a:p>
        </p:txBody>
      </p:sp>
      <p:sp>
        <p:nvSpPr>
          <p:cNvPr id="109578" name="Text Box 109577"/>
          <p:cNvSpPr txBox="1"/>
          <p:nvPr/>
        </p:nvSpPr>
        <p:spPr>
          <a:xfrm>
            <a:off x="6973006" y="5520443"/>
            <a:ext cx="2992120" cy="396875"/>
          </a:xfrm>
          <a:prstGeom prst="rect">
            <a:avLst/>
          </a:prstGeom>
          <a:noFill/>
          <a:ln w="9525">
            <a:noFill/>
          </a:ln>
        </p:spPr>
        <p:txBody>
          <a:bodyPr wrap="none" anchor="t">
            <a:spAutoFit/>
          </a:bodyPr>
          <a:lstStyle/>
          <a:p>
            <a:r>
              <a:rPr lang="de-DE" altLang="x-none" sz="1985" dirty="0" err="1">
                <a:latin typeface="Arial" panose="020B0604020202020204" pitchFamily="34" charset="0"/>
              </a:rPr>
              <a:t>conditions too </a:t>
            </a:r>
            <a:r>
              <a:rPr lang="de-DE" altLang="x-none" sz="1985">
                <a:latin typeface="Arial" panose="020B0604020202020204" pitchFamily="34" charset="0"/>
              </a:rPr>
              <a:t>stringent !!</a:t>
            </a:r>
            <a:endParaRPr lang="en-US" altLang="x-none" sz="1985">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1470" y="553720"/>
            <a:ext cx="1795780" cy="695960"/>
          </a:xfrm>
          <a:prstGeom prst="rect">
            <a:avLst/>
          </a:prstGeom>
        </p:spPr>
        <p:txBody>
          <a:bodyPr vert="horz" wrap="square" lIns="0" tIns="12700" rIns="0" bIns="0" rtlCol="0">
            <a:spAutoFit/>
          </a:bodyPr>
          <a:lstStyle/>
          <a:p>
            <a:pPr marL="12700">
              <a:lnSpc>
                <a:spcPct val="100000"/>
              </a:lnSpc>
              <a:spcBef>
                <a:spcPts val="100"/>
              </a:spcBef>
            </a:pPr>
            <a:r>
              <a:rPr sz="4400" spc="-5" dirty="0"/>
              <a:t>O</a:t>
            </a:r>
            <a:r>
              <a:rPr sz="4400" spc="-10" dirty="0"/>
              <a:t>u</a:t>
            </a:r>
            <a:r>
              <a:rPr sz="4400" spc="5" dirty="0"/>
              <a:t>t</a:t>
            </a:r>
            <a:r>
              <a:rPr sz="4400" spc="-5" dirty="0"/>
              <a:t>l</a:t>
            </a:r>
            <a:r>
              <a:rPr sz="4400" spc="5" dirty="0"/>
              <a:t>i</a:t>
            </a:r>
            <a:r>
              <a:rPr sz="4400" spc="-10" dirty="0"/>
              <a:t>n</a:t>
            </a:r>
            <a:r>
              <a:rPr sz="4400" dirty="0"/>
              <a:t>e</a:t>
            </a:r>
            <a:endParaRPr sz="4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a:t>
            </a:fld>
            <a:endParaRPr dirty="0"/>
          </a:p>
        </p:txBody>
      </p:sp>
      <p:sp>
        <p:nvSpPr>
          <p:cNvPr id="14" name="TextBox 13">
            <a:extLst>
              <a:ext uri="{FF2B5EF4-FFF2-40B4-BE49-F238E27FC236}">
                <a16:creationId xmlns:a16="http://schemas.microsoft.com/office/drawing/2014/main" id="{B236CA58-F101-5B1C-1DCF-86E1D5688B91}"/>
              </a:ext>
            </a:extLst>
          </p:cNvPr>
          <p:cNvSpPr txBox="1"/>
          <p:nvPr/>
        </p:nvSpPr>
        <p:spPr>
          <a:xfrm>
            <a:off x="850900" y="1515758"/>
            <a:ext cx="8153400" cy="3539430"/>
          </a:xfrm>
          <a:prstGeom prst="rect">
            <a:avLst/>
          </a:prstGeom>
          <a:noFill/>
        </p:spPr>
        <p:txBody>
          <a:bodyPr wrap="square">
            <a:spAutoFit/>
          </a:bodyPr>
          <a:lstStyle/>
          <a:p>
            <a:pPr marL="285750" indent="-285750" algn="just">
              <a:buFont typeface="Arial" panose="020B0604020202020204" pitchFamily="34" charset="0"/>
              <a:buChar char="•"/>
            </a:pPr>
            <a:r>
              <a:rPr lang="en-US" sz="3200" dirty="0"/>
              <a:t>What is homology, orthologs, paralogs? </a:t>
            </a:r>
          </a:p>
          <a:p>
            <a:pPr marL="285750" indent="-285750" algn="just">
              <a:buFont typeface="Arial" panose="020B0604020202020204" pitchFamily="34" charset="0"/>
              <a:buChar char="•"/>
            </a:pPr>
            <a:r>
              <a:rPr lang="en-US" sz="3200" dirty="0"/>
              <a:t>Local vs global alignment</a:t>
            </a:r>
          </a:p>
          <a:p>
            <a:pPr marL="285750" indent="-285750" algn="just">
              <a:buFont typeface="Arial" panose="020B0604020202020204" pitchFamily="34" charset="0"/>
              <a:buChar char="•"/>
            </a:pPr>
            <a:r>
              <a:rPr lang="en-US" sz="3200" dirty="0"/>
              <a:t>E-values, bit scores, "coverage", identity vs  similarity</a:t>
            </a:r>
          </a:p>
          <a:p>
            <a:pPr marL="285750" indent="-285750" algn="just">
              <a:buFont typeface="Arial" panose="020B0604020202020204" pitchFamily="34" charset="0"/>
              <a:buChar char="•"/>
            </a:pPr>
            <a:r>
              <a:rPr lang="en-US" sz="3200" dirty="0"/>
              <a:t>Different blast </a:t>
            </a:r>
            <a:r>
              <a:rPr lang="en-US" sz="3200" dirty="0" err="1"/>
              <a:t>flavours</a:t>
            </a:r>
            <a:r>
              <a:rPr lang="en-US" sz="3200" dirty="0"/>
              <a:t> (</a:t>
            </a:r>
            <a:r>
              <a:rPr lang="en-US" sz="3200" dirty="0" err="1"/>
              <a:t>blastn</a:t>
            </a:r>
            <a:r>
              <a:rPr lang="en-US" sz="3200" dirty="0"/>
              <a:t>, </a:t>
            </a:r>
            <a:r>
              <a:rPr lang="en-US" sz="3200" dirty="0" err="1"/>
              <a:t>blastp</a:t>
            </a:r>
            <a:r>
              <a:rPr lang="en-US" sz="3200" dirty="0"/>
              <a:t>, </a:t>
            </a:r>
            <a:r>
              <a:rPr lang="en-US" sz="3200" dirty="0" err="1"/>
              <a:t>tblastn</a:t>
            </a:r>
            <a:r>
              <a:rPr lang="en-US" sz="3200" dirty="0"/>
              <a:t>,  etc.)</a:t>
            </a:r>
          </a:p>
          <a:p>
            <a:pPr marL="285750" indent="-285750" algn="just">
              <a:buFont typeface="Arial" panose="020B0604020202020204" pitchFamily="34" charset="0"/>
              <a:buChar char="•"/>
            </a:pPr>
            <a:r>
              <a:rPr lang="en-US" sz="3200" dirty="0"/>
              <a:t>Blast (Web)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18785"/>
          <p:cNvSpPr>
            <a:spLocks noGrp="1"/>
          </p:cNvSpPr>
          <p:nvPr>
            <p:ph type="title"/>
          </p:nvPr>
        </p:nvSpPr>
        <p:spPr>
          <a:xfrm>
            <a:off x="759883" y="467607"/>
            <a:ext cx="8564033" cy="492125"/>
          </a:xfrm>
        </p:spPr>
        <p:txBody>
          <a:bodyPr anchor="ctr"/>
          <a:lstStyle/>
          <a:p>
            <a:r>
              <a:rPr lang="en-US" altLang="x-none">
                <a:latin typeface="Times New Roman" panose="02020603050405020304" charset="0"/>
                <a:cs typeface="Times New Roman" panose="02020603050405020304" charset="0"/>
              </a:rPr>
              <a:t>Dot matrix</a:t>
            </a:r>
            <a:r>
              <a:rPr lang="en-US" altLang="en-US">
                <a:latin typeface="Times New Roman" panose="02020603050405020304" charset="0"/>
                <a:cs typeface="Times New Roman" panose="02020603050405020304" charset="0"/>
              </a:rPr>
              <a:t>: </a:t>
            </a:r>
            <a:r>
              <a:rPr lang="de-DE" altLang="x-none" dirty="0" err="1">
                <a:latin typeface="Times New Roman" panose="02020603050405020304" charset="0"/>
                <a:cs typeface="Times New Roman" panose="02020603050405020304" charset="0"/>
              </a:rPr>
              <a:t>example </a:t>
            </a:r>
            <a:r>
              <a:rPr lang="de-DE" altLang="x-none">
                <a:latin typeface="Times New Roman" panose="02020603050405020304" charset="0"/>
                <a:cs typeface="Times New Roman" panose="02020603050405020304" charset="0"/>
              </a:rPr>
              <a:t>of a</a:t>
            </a:r>
            <a:r>
              <a:rPr lang="de-DE" altLang="x-none" dirty="0" err="1">
                <a:latin typeface="Times New Roman" panose="02020603050405020304" charset="0"/>
                <a:cs typeface="Times New Roman" panose="02020603050405020304" charset="0"/>
              </a:rPr>
              <a:t> repetitive</a:t>
            </a:r>
            <a:r>
              <a:rPr lang="de-DE" altLang="x-none">
                <a:latin typeface="Times New Roman" panose="02020603050405020304" charset="0"/>
                <a:cs typeface="Times New Roman" panose="02020603050405020304" charset="0"/>
              </a:rPr>
              <a:t> DNA </a:t>
            </a:r>
            <a:r>
              <a:rPr lang="de-DE" altLang="x-none" dirty="0" err="1">
                <a:latin typeface="Times New Roman" panose="02020603050405020304" charset="0"/>
                <a:cs typeface="Times New Roman" panose="02020603050405020304" charset="0"/>
              </a:rPr>
              <a:t>sequence</a:t>
            </a:r>
            <a:endParaRPr lang="en-US" altLang="x-none">
              <a:latin typeface="Times New Roman" panose="02020603050405020304" charset="0"/>
              <a:cs typeface="Times New Roman" panose="02020603050405020304" charset="0"/>
            </a:endParaRPr>
          </a:p>
        </p:txBody>
      </p:sp>
      <p:sp>
        <p:nvSpPr>
          <p:cNvPr id="118787" name="Text Placeholder 118786"/>
          <p:cNvSpPr>
            <a:spLocks noGrp="1"/>
          </p:cNvSpPr>
          <p:nvPr>
            <p:ph type="body" idx="1"/>
          </p:nvPr>
        </p:nvSpPr>
        <p:spPr>
          <a:xfrm>
            <a:off x="5004435" y="2078849"/>
            <a:ext cx="4801527" cy="1477010"/>
          </a:xfrm>
        </p:spPr>
        <p:txBody>
          <a:bodyPr/>
          <a:lstStyle/>
          <a:p>
            <a:pPr marL="342900" indent="-342900">
              <a:buFont typeface="Arial" panose="020B0604020202020204" pitchFamily="34" charset="0"/>
              <a:buChar char="•"/>
            </a:pPr>
            <a:r>
              <a:rPr lang="de-DE" altLang="x-none" sz="2400">
                <a:latin typeface="Times New Roman" panose="02020603050405020304" charset="0"/>
                <a:cs typeface="Times New Roman" panose="02020603050405020304" charset="0"/>
              </a:rPr>
              <a:t>In </a:t>
            </a:r>
            <a:r>
              <a:rPr lang="de-DE" altLang="x-none" sz="2400" dirty="0" err="1">
                <a:latin typeface="Times New Roman" panose="02020603050405020304" charset="0"/>
                <a:cs typeface="Times New Roman" panose="02020603050405020304" charset="0"/>
              </a:rPr>
              <a:t>addition </a:t>
            </a:r>
            <a:r>
              <a:rPr lang="de-DE" altLang="x-none" sz="2400">
                <a:latin typeface="Times New Roman" panose="02020603050405020304" charset="0"/>
                <a:cs typeface="Times New Roman" panose="02020603050405020304" charset="0"/>
              </a:rPr>
              <a:t>to </a:t>
            </a:r>
            <a:r>
              <a:rPr lang="de-DE" altLang="x-none" sz="2400" dirty="0" err="1">
                <a:latin typeface="Times New Roman" panose="02020603050405020304" charset="0"/>
                <a:cs typeface="Times New Roman" panose="02020603050405020304" charset="0"/>
              </a:rPr>
              <a:t>the main </a:t>
            </a:r>
            <a:r>
              <a:rPr lang="de-DE" altLang="x-none" sz="2400">
                <a:latin typeface="Times New Roman" panose="02020603050405020304" charset="0"/>
                <a:cs typeface="Times New Roman" panose="02020603050405020304" charset="0"/>
              </a:rPr>
              <a:t>diagonal, </a:t>
            </a:r>
            <a:r>
              <a:rPr lang="de-DE" altLang="x-none" sz="2400" dirty="0" err="1">
                <a:latin typeface="Times New Roman" panose="02020603050405020304" charset="0"/>
                <a:cs typeface="Times New Roman" panose="02020603050405020304" charset="0"/>
              </a:rPr>
              <a:t>there are several other diagonal</a:t>
            </a:r>
            <a:r>
              <a:rPr lang="en-US" altLang="de-DE" sz="2400" dirty="0" err="1">
                <a:latin typeface="Times New Roman" panose="02020603050405020304" charset="0"/>
                <a:cs typeface="Times New Roman" panose="02020603050405020304" charset="0"/>
              </a:rPr>
              <a:t>.</a:t>
            </a:r>
            <a:endParaRPr lang="de-DE" altLang="x-none" sz="2400" dirty="0" err="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de-DE" altLang="x-none" sz="2400" dirty="0" err="1">
                <a:latin typeface="Times New Roman" panose="02020603050405020304" charset="0"/>
                <a:cs typeface="Times New Roman" panose="02020603050405020304" charset="0"/>
              </a:rPr>
              <a:t>Only one </a:t>
            </a:r>
            <a:r>
              <a:rPr lang="de-DE" altLang="x-none" sz="2400">
                <a:latin typeface="Times New Roman" panose="02020603050405020304" charset="0"/>
                <a:cs typeface="Times New Roman" panose="02020603050405020304" charset="0"/>
              </a:rPr>
              <a:t>half of </a:t>
            </a:r>
            <a:r>
              <a:rPr lang="de-DE" altLang="x-none" sz="2400" dirty="0" err="1">
                <a:latin typeface="Times New Roman" panose="02020603050405020304" charset="0"/>
                <a:cs typeface="Times New Roman" panose="02020603050405020304" charset="0"/>
              </a:rPr>
              <a:t>the matrix is shown because </a:t>
            </a:r>
            <a:r>
              <a:rPr lang="de-DE" altLang="x-none" sz="2400">
                <a:latin typeface="Times New Roman" panose="02020603050405020304" charset="0"/>
                <a:cs typeface="Times New Roman" panose="02020603050405020304" charset="0"/>
              </a:rPr>
              <a:t>of </a:t>
            </a:r>
            <a:r>
              <a:rPr lang="de-DE" altLang="x-none" sz="2400" dirty="0" err="1">
                <a:latin typeface="Times New Roman" panose="02020603050405020304" charset="0"/>
                <a:cs typeface="Times New Roman" panose="02020603050405020304" charset="0"/>
              </a:rPr>
              <a:t>the symmetry.</a:t>
            </a:r>
            <a:endParaRPr lang="en-US" altLang="en-US" sz="2400">
              <a:latin typeface="Times New Roman" panose="02020603050405020304" charset="0"/>
              <a:cs typeface="Times New Roman" panose="02020603050405020304" charset="0"/>
            </a:endParaRPr>
          </a:p>
        </p:txBody>
      </p:sp>
      <p:pic>
        <p:nvPicPr>
          <p:cNvPr id="118788" name="Picture 118787" descr="dotter1"/>
          <p:cNvPicPr>
            <a:picLocks noChangeAspect="1"/>
          </p:cNvPicPr>
          <p:nvPr/>
        </p:nvPicPr>
        <p:blipFill>
          <a:blip r:embed="rId2"/>
          <a:stretch>
            <a:fillRect/>
          </a:stretch>
        </p:blipFill>
        <p:spPr>
          <a:xfrm>
            <a:off x="376273" y="1953754"/>
            <a:ext cx="4282017" cy="4247033"/>
          </a:xfrm>
          <a:prstGeom prst="rect">
            <a:avLst/>
          </a:prstGeom>
          <a:noFill/>
          <a:ln w="9525">
            <a:noFill/>
          </a:ln>
        </p:spPr>
      </p:pic>
      <p:sp>
        <p:nvSpPr>
          <p:cNvPr id="118792" name="Text Box 118791"/>
          <p:cNvSpPr txBox="1"/>
          <p:nvPr/>
        </p:nvSpPr>
        <p:spPr>
          <a:xfrm>
            <a:off x="5377744" y="3862211"/>
            <a:ext cx="4053840" cy="431165"/>
          </a:xfrm>
          <a:prstGeom prst="rect">
            <a:avLst/>
          </a:prstGeom>
          <a:noFill/>
          <a:ln w="9525" cap="flat" cmpd="sng">
            <a:solidFill>
              <a:srgbClr val="000066"/>
            </a:solidFill>
            <a:prstDash val="solid"/>
            <a:miter/>
            <a:headEnd type="none" w="med" len="med"/>
            <a:tailEnd type="none" w="med" len="med"/>
          </a:ln>
        </p:spPr>
        <p:txBody>
          <a:bodyPr wrap="none" anchor="t">
            <a:spAutoFit/>
          </a:bodyPr>
          <a:lstStyle/>
          <a:p>
            <a:r>
              <a:rPr lang="en-US" altLang="x-none" sz="2205">
                <a:solidFill>
                  <a:srgbClr val="000066"/>
                </a:solidFill>
                <a:latin typeface="Arial" panose="020B0604020202020204" pitchFamily="34" charset="0"/>
              </a:rPr>
              <a:t>perfect tool to visualize repeats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19809"/>
          <p:cNvSpPr>
            <a:spLocks noGrp="1"/>
          </p:cNvSpPr>
          <p:nvPr>
            <p:ph type="title"/>
          </p:nvPr>
        </p:nvSpPr>
        <p:spPr>
          <a:xfrm>
            <a:off x="381000" y="602615"/>
            <a:ext cx="8888730" cy="615315"/>
          </a:xfrm>
        </p:spPr>
        <p:txBody>
          <a:bodyPr wrap="square" anchor="ctr"/>
          <a:lstStyle/>
          <a:p>
            <a:r>
              <a:rPr lang="en-US" altLang="x-none" sz="4000"/>
              <a:t>Problems with Dot matrices</a:t>
            </a:r>
          </a:p>
        </p:txBody>
      </p:sp>
      <p:sp>
        <p:nvSpPr>
          <p:cNvPr id="119811" name="Text Placeholder 119810"/>
          <p:cNvSpPr>
            <a:spLocks noGrp="1"/>
          </p:cNvSpPr>
          <p:nvPr>
            <p:ph type="body" idx="1"/>
          </p:nvPr>
        </p:nvSpPr>
        <p:spPr>
          <a:xfrm>
            <a:off x="435649" y="1680563"/>
            <a:ext cx="9475361" cy="4933950"/>
          </a:xfrm>
        </p:spPr>
        <p:txBody>
          <a:bodyPr/>
          <a:lstStyle/>
          <a:p>
            <a:pPr marL="342900" indent="-342900" defTabSz="0">
              <a:lnSpc>
                <a:spcPct val="115000"/>
              </a:lnSpc>
              <a:spcBef>
                <a:spcPct val="45000"/>
              </a:spcBef>
              <a:buFont typeface="Arial" panose="020B0604020202020204" pitchFamily="34" charset="0"/>
              <a:buChar char="•"/>
              <a:tabLst>
                <a:tab pos="2006600" algn="l"/>
                <a:tab pos="6477000" algn="ctr"/>
                <a:tab pos="6858000" algn="ctr"/>
                <a:tab pos="7239000" algn="ctr"/>
                <a:tab pos="7334250" algn="ctr"/>
              </a:tabLst>
            </a:pPr>
            <a:r>
              <a:rPr lang="en-US" altLang="x-none" sz="2400"/>
              <a:t>Rely on visual analysis </a:t>
            </a:r>
            <a:br>
              <a:rPr lang="en-US" altLang="x-none" sz="2400"/>
            </a:br>
            <a:r>
              <a:rPr lang="en-US" altLang="x-none" sz="2000"/>
              <a:t>(necessarily merely a screen dump due to number of operations) </a:t>
            </a:r>
            <a:br>
              <a:rPr lang="en-US" altLang="x-none" sz="2000"/>
            </a:br>
            <a:r>
              <a:rPr lang="en-US" altLang="x-none" sz="2000"/>
              <a:t>Improvement: Dotter (</a:t>
            </a:r>
            <a:r>
              <a:rPr lang="en-US" altLang="x-none" sz="2000" err="1"/>
              <a:t>Sonnhammer</a:t>
            </a:r>
            <a:r>
              <a:rPr lang="en-US" altLang="x-none" sz="2000"/>
              <a:t> et al.)</a:t>
            </a:r>
          </a:p>
          <a:p>
            <a:pPr marL="342900" indent="-342900" defTabSz="0">
              <a:lnSpc>
                <a:spcPct val="115000"/>
              </a:lnSpc>
              <a:spcBef>
                <a:spcPct val="45000"/>
              </a:spcBef>
              <a:buFont typeface="Arial" panose="020B0604020202020204" pitchFamily="34" charset="0"/>
              <a:buChar char="•"/>
              <a:tabLst>
                <a:tab pos="2006600" algn="l"/>
                <a:tab pos="6477000" algn="ctr"/>
                <a:tab pos="6858000" algn="ctr"/>
                <a:tab pos="7239000" algn="ctr"/>
                <a:tab pos="7334250" algn="ctr"/>
              </a:tabLst>
            </a:pPr>
            <a:r>
              <a:rPr lang="en-US" altLang="x-none" sz="2400"/>
              <a:t>Difficult to find optimal alignments</a:t>
            </a:r>
          </a:p>
          <a:p>
            <a:pPr marL="342900" indent="-342900" defTabSz="0">
              <a:lnSpc>
                <a:spcPct val="115000"/>
              </a:lnSpc>
              <a:spcBef>
                <a:spcPct val="45000"/>
              </a:spcBef>
              <a:buFont typeface="Arial" panose="020B0604020202020204" pitchFamily="34" charset="0"/>
              <a:buChar char="•"/>
              <a:tabLst>
                <a:tab pos="2006600" algn="l"/>
                <a:tab pos="6477000" algn="ctr"/>
                <a:tab pos="6858000" algn="ctr"/>
                <a:tab pos="7239000" algn="ctr"/>
                <a:tab pos="7334250" algn="ctr"/>
              </a:tabLst>
            </a:pPr>
            <a:r>
              <a:rPr lang="en-US" altLang="x-none" sz="2400"/>
              <a:t>Difficult to estimate significance of alignments</a:t>
            </a:r>
          </a:p>
          <a:p>
            <a:pPr marL="342900" indent="-342900" defTabSz="0">
              <a:lnSpc>
                <a:spcPct val="115000"/>
              </a:lnSpc>
              <a:spcBef>
                <a:spcPct val="45000"/>
              </a:spcBef>
              <a:buFont typeface="Arial" panose="020B0604020202020204" pitchFamily="34" charset="0"/>
              <a:buChar char="•"/>
              <a:tabLst>
                <a:tab pos="2006600" algn="l"/>
                <a:tab pos="6477000" algn="ctr"/>
                <a:tab pos="6858000" algn="ctr"/>
                <a:tab pos="7239000" algn="ctr"/>
                <a:tab pos="7334250" algn="ctr"/>
              </a:tabLst>
            </a:pPr>
            <a:r>
              <a:rPr lang="en-US" altLang="x-none" sz="2400"/>
              <a:t>Insensitive to conserved substitutions (e.g. L ↔ I or S ↔T)</a:t>
            </a:r>
            <a:r>
              <a:rPr lang="de-DE" altLang="x-none" sz="2400"/>
              <a:t> </a:t>
            </a:r>
            <a:r>
              <a:rPr lang="de-DE" altLang="x-none" sz="2400" dirty="0" err="1"/>
              <a:t>if </a:t>
            </a:r>
            <a:r>
              <a:rPr lang="de-DE" altLang="x-none" sz="2400"/>
              <a:t>no </a:t>
            </a:r>
            <a:r>
              <a:rPr lang="de-DE" altLang="x-none" sz="2400" dirty="0" err="1"/>
              <a:t>substitution matrix can be applied</a:t>
            </a:r>
            <a:endParaRPr lang="en-US" altLang="x-none" sz="2400"/>
          </a:p>
          <a:p>
            <a:pPr marL="342900" indent="-342900" defTabSz="0">
              <a:lnSpc>
                <a:spcPct val="115000"/>
              </a:lnSpc>
              <a:spcBef>
                <a:spcPct val="45000"/>
              </a:spcBef>
              <a:buFont typeface="Arial" panose="020B0604020202020204" pitchFamily="34" charset="0"/>
              <a:buChar char="•"/>
              <a:tabLst>
                <a:tab pos="2006600" algn="l"/>
                <a:tab pos="6477000" algn="ctr"/>
                <a:tab pos="6858000" algn="ctr"/>
                <a:tab pos="7239000" algn="ctr"/>
                <a:tab pos="7334250" algn="ctr"/>
              </a:tabLst>
            </a:pPr>
            <a:r>
              <a:rPr lang="en-US" altLang="x-none" sz="2400"/>
              <a:t>Compares only two sequences (</a:t>
            </a:r>
            <a:r>
              <a:rPr lang="en-US" altLang="x-none" sz="2400" i="1"/>
              <a:t>vs</a:t>
            </a:r>
            <a:r>
              <a:rPr lang="en-US" altLang="x-none" sz="2400"/>
              <a:t>. multiple alignment)</a:t>
            </a:r>
          </a:p>
          <a:p>
            <a:pPr marL="342900" indent="-342900" defTabSz="0">
              <a:lnSpc>
                <a:spcPct val="115000"/>
              </a:lnSpc>
              <a:spcBef>
                <a:spcPct val="45000"/>
              </a:spcBef>
              <a:buFont typeface="Arial" panose="020B0604020202020204" pitchFamily="34" charset="0"/>
              <a:buChar char="•"/>
              <a:tabLst>
                <a:tab pos="2006600" algn="l"/>
                <a:tab pos="6477000" algn="ctr"/>
                <a:tab pos="6858000" algn="ctr"/>
                <a:tab pos="7239000" algn="ctr"/>
                <a:tab pos="7334250" algn="ctr"/>
              </a:tabLst>
            </a:pPr>
            <a:r>
              <a:rPr lang="en-US" altLang="x-none" sz="2400"/>
              <a:t>Time consuming (1,000 </a:t>
            </a:r>
            <a:r>
              <a:rPr lang="en-US" altLang="x-none" sz="2400" err="1"/>
              <a:t>bp</a:t>
            </a:r>
            <a:r>
              <a:rPr lang="en-US" altLang="x-none" sz="2400"/>
              <a:t> </a:t>
            </a:r>
            <a:r>
              <a:rPr lang="en-US" altLang="x-none" sz="2400" i="1"/>
              <a:t>vs</a:t>
            </a:r>
            <a:r>
              <a:rPr lang="en-US" altLang="x-none" sz="2400"/>
              <a:t>. 1,000 </a:t>
            </a:r>
            <a:r>
              <a:rPr lang="en-US" altLang="x-none" sz="2400" err="1"/>
              <a:t>bp</a:t>
            </a:r>
            <a:r>
              <a:rPr lang="en-US" altLang="x-none" sz="2400"/>
              <a:t> = 10</a:t>
            </a:r>
            <a:r>
              <a:rPr lang="en-US" altLang="x-none" sz="2400" baseline="30000"/>
              <a:t>6</a:t>
            </a:r>
            <a:r>
              <a:rPr lang="en-US" altLang="x-none" sz="2400"/>
              <a:t> operations, </a:t>
            </a:r>
            <a:br>
              <a:rPr lang="en-US" altLang="x-none" sz="2400"/>
            </a:br>
            <a:r>
              <a:rPr lang="en-US" altLang="x-none" sz="2400"/>
              <a:t>	1,000,000 </a:t>
            </a:r>
            <a:r>
              <a:rPr lang="en-US" altLang="x-none" sz="2400" i="1"/>
              <a:t>vs</a:t>
            </a:r>
            <a:r>
              <a:rPr lang="en-US" altLang="x-none" sz="2400"/>
              <a:t>. 1,000,000 </a:t>
            </a:r>
            <a:r>
              <a:rPr lang="en-US" altLang="x-none" sz="2400" err="1"/>
              <a:t>bp</a:t>
            </a:r>
            <a:r>
              <a:rPr lang="en-US" altLang="x-none" sz="2400"/>
              <a:t> = 10</a:t>
            </a:r>
            <a:r>
              <a:rPr lang="en-US" altLang="x-none" sz="2400" baseline="30000"/>
              <a:t>12</a:t>
            </a:r>
            <a:r>
              <a:rPr lang="en-US" altLang="x-none" sz="2400"/>
              <a:t> operations)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82759" y="6855459"/>
            <a:ext cx="20447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191919"/>
                </a:solidFill>
                <a:latin typeface="Times New Roman" panose="02020603050405020304"/>
                <a:cs typeface="Times New Roman" panose="02020603050405020304"/>
              </a:rPr>
              <a:t>1</a:t>
            </a:r>
            <a:r>
              <a:rPr sz="1400" dirty="0">
                <a:solidFill>
                  <a:srgbClr val="191919"/>
                </a:solidFill>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3" name="object 3"/>
          <p:cNvSpPr txBox="1">
            <a:spLocks noGrp="1"/>
          </p:cNvSpPr>
          <p:nvPr>
            <p:ph type="title"/>
          </p:nvPr>
        </p:nvSpPr>
        <p:spPr>
          <a:xfrm>
            <a:off x="2458720" y="953770"/>
            <a:ext cx="5355590" cy="695960"/>
          </a:xfrm>
          <a:prstGeom prst="rect">
            <a:avLst/>
          </a:prstGeom>
        </p:spPr>
        <p:txBody>
          <a:bodyPr vert="horz" wrap="square" lIns="0" tIns="12700" rIns="0" bIns="0" rtlCol="0">
            <a:spAutoFit/>
          </a:bodyPr>
          <a:lstStyle/>
          <a:p>
            <a:pPr marL="12700">
              <a:lnSpc>
                <a:spcPct val="100000"/>
              </a:lnSpc>
              <a:spcBef>
                <a:spcPts val="100"/>
              </a:spcBef>
            </a:pPr>
            <a:r>
              <a:rPr sz="4400" spc="-5" dirty="0"/>
              <a:t>The</a:t>
            </a:r>
            <a:r>
              <a:rPr sz="4400" spc="-45" dirty="0"/>
              <a:t> </a:t>
            </a:r>
            <a:r>
              <a:rPr sz="4400" spc="-5" dirty="0"/>
              <a:t>BLAST</a:t>
            </a:r>
            <a:r>
              <a:rPr sz="4400" spc="-120" dirty="0"/>
              <a:t> </a:t>
            </a:r>
            <a:r>
              <a:rPr sz="4400" spc="-5" dirty="0"/>
              <a:t>algorithm</a:t>
            </a:r>
            <a:endParaRPr sz="4400"/>
          </a:p>
        </p:txBody>
      </p:sp>
      <p:sp>
        <p:nvSpPr>
          <p:cNvPr id="4" name="object 4"/>
          <p:cNvSpPr txBox="1"/>
          <p:nvPr/>
        </p:nvSpPr>
        <p:spPr>
          <a:xfrm>
            <a:off x="941069" y="226821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5" name="object 5"/>
          <p:cNvSpPr txBox="1"/>
          <p:nvPr/>
        </p:nvSpPr>
        <p:spPr>
          <a:xfrm>
            <a:off x="1264919" y="2181859"/>
            <a:ext cx="7248525" cy="1377950"/>
          </a:xfrm>
          <a:prstGeom prst="rect">
            <a:avLst/>
          </a:prstGeom>
        </p:spPr>
        <p:txBody>
          <a:bodyPr vert="horz" wrap="square" lIns="0" tIns="53975" rIns="0" bIns="0" rtlCol="0">
            <a:spAutoFit/>
          </a:bodyPr>
          <a:lstStyle/>
          <a:p>
            <a:pPr marL="12700" marR="5080" algn="just">
              <a:lnSpc>
                <a:spcPts val="2590"/>
              </a:lnSpc>
              <a:spcBef>
                <a:spcPts val="425"/>
              </a:spcBef>
            </a:pPr>
            <a:r>
              <a:rPr sz="2400" spc="-5" dirty="0">
                <a:solidFill>
                  <a:srgbClr val="191919"/>
                </a:solidFill>
                <a:latin typeface="Arial" panose="020B0604020202020204"/>
                <a:cs typeface="Arial" panose="020B0604020202020204"/>
              </a:rPr>
              <a:t>The </a:t>
            </a:r>
            <a:r>
              <a:rPr sz="2400" spc="-10" dirty="0">
                <a:solidFill>
                  <a:srgbClr val="191919"/>
                </a:solidFill>
                <a:latin typeface="Arial" panose="020B0604020202020204"/>
                <a:cs typeface="Arial" panose="020B0604020202020204"/>
              </a:rPr>
              <a:t>BLAST </a:t>
            </a:r>
            <a:r>
              <a:rPr sz="2400" spc="-5" dirty="0">
                <a:solidFill>
                  <a:srgbClr val="191919"/>
                </a:solidFill>
                <a:latin typeface="Arial" panose="020B0604020202020204"/>
                <a:cs typeface="Arial" panose="020B0604020202020204"/>
              </a:rPr>
              <a:t>programs </a:t>
            </a:r>
            <a:r>
              <a:rPr sz="2400" dirty="0">
                <a:solidFill>
                  <a:srgbClr val="191919"/>
                </a:solidFill>
                <a:latin typeface="Arial" panose="020B0604020202020204"/>
                <a:cs typeface="Arial" panose="020B0604020202020204"/>
              </a:rPr>
              <a:t>(</a:t>
            </a:r>
            <a:r>
              <a:rPr sz="2400" b="1" dirty="0">
                <a:solidFill>
                  <a:srgbClr val="191919"/>
                </a:solidFill>
                <a:latin typeface="Arial" panose="020B0604020202020204"/>
                <a:cs typeface="Arial" panose="020B0604020202020204"/>
              </a:rPr>
              <a:t>B</a:t>
            </a:r>
            <a:r>
              <a:rPr sz="2400" dirty="0">
                <a:solidFill>
                  <a:srgbClr val="191919"/>
                </a:solidFill>
                <a:latin typeface="Arial" panose="020B0604020202020204"/>
                <a:cs typeface="Arial" panose="020B0604020202020204"/>
              </a:rPr>
              <a:t>asic </a:t>
            </a:r>
            <a:r>
              <a:rPr sz="2400" b="1" spc="-5" dirty="0">
                <a:solidFill>
                  <a:srgbClr val="191919"/>
                </a:solidFill>
                <a:latin typeface="Arial" panose="020B0604020202020204"/>
                <a:cs typeface="Arial" panose="020B0604020202020204"/>
              </a:rPr>
              <a:t>L</a:t>
            </a:r>
            <a:r>
              <a:rPr sz="2400" spc="-5" dirty="0">
                <a:solidFill>
                  <a:srgbClr val="191919"/>
                </a:solidFill>
                <a:latin typeface="Arial" panose="020B0604020202020204"/>
                <a:cs typeface="Arial" panose="020B0604020202020204"/>
              </a:rPr>
              <a:t>ocal </a:t>
            </a:r>
            <a:r>
              <a:rPr sz="2400" b="1" spc="-10" dirty="0">
                <a:solidFill>
                  <a:srgbClr val="191919"/>
                </a:solidFill>
                <a:latin typeface="Arial" panose="020B0604020202020204"/>
                <a:cs typeface="Arial" panose="020B0604020202020204"/>
              </a:rPr>
              <a:t>A</a:t>
            </a:r>
            <a:r>
              <a:rPr sz="2400" spc="-10" dirty="0">
                <a:solidFill>
                  <a:srgbClr val="191919"/>
                </a:solidFill>
                <a:latin typeface="Arial" panose="020B0604020202020204"/>
                <a:cs typeface="Arial" panose="020B0604020202020204"/>
              </a:rPr>
              <a:t>lignment </a:t>
            </a:r>
            <a:r>
              <a:rPr sz="2400" b="1" spc="-5" dirty="0">
                <a:solidFill>
                  <a:srgbClr val="191919"/>
                </a:solidFill>
                <a:latin typeface="Arial" panose="020B0604020202020204"/>
                <a:cs typeface="Arial" panose="020B0604020202020204"/>
              </a:rPr>
              <a:t>S</a:t>
            </a:r>
            <a:r>
              <a:rPr sz="2400" spc="-5" dirty="0">
                <a:solidFill>
                  <a:srgbClr val="191919"/>
                </a:solidFill>
                <a:latin typeface="Arial" panose="020B0604020202020204"/>
                <a:cs typeface="Arial" panose="020B0604020202020204"/>
              </a:rPr>
              <a:t>earch </a:t>
            </a:r>
            <a:r>
              <a:rPr sz="2400" spc="-655" dirty="0">
                <a:solidFill>
                  <a:srgbClr val="191919"/>
                </a:solidFill>
                <a:latin typeface="Arial" panose="020B0604020202020204"/>
                <a:cs typeface="Arial" panose="020B0604020202020204"/>
              </a:rPr>
              <a:t> </a:t>
            </a:r>
            <a:r>
              <a:rPr sz="2400" b="1" spc="-5" dirty="0">
                <a:solidFill>
                  <a:srgbClr val="191919"/>
                </a:solidFill>
                <a:latin typeface="Arial" panose="020B0604020202020204"/>
                <a:cs typeface="Arial" panose="020B0604020202020204"/>
              </a:rPr>
              <a:t>T</a:t>
            </a:r>
            <a:r>
              <a:rPr sz="2400" spc="-5" dirty="0">
                <a:solidFill>
                  <a:srgbClr val="191919"/>
                </a:solidFill>
                <a:latin typeface="Arial" panose="020B0604020202020204"/>
                <a:cs typeface="Arial" panose="020B0604020202020204"/>
              </a:rPr>
              <a:t>ools) </a:t>
            </a:r>
            <a:r>
              <a:rPr sz="2400" dirty="0">
                <a:solidFill>
                  <a:srgbClr val="191919"/>
                </a:solidFill>
                <a:latin typeface="Arial" panose="020B0604020202020204"/>
                <a:cs typeface="Arial" panose="020B0604020202020204"/>
              </a:rPr>
              <a:t>are a </a:t>
            </a:r>
            <a:r>
              <a:rPr sz="2400" spc="-5" dirty="0">
                <a:solidFill>
                  <a:srgbClr val="191919"/>
                </a:solidFill>
                <a:latin typeface="Arial" panose="020B0604020202020204"/>
                <a:cs typeface="Arial" panose="020B0604020202020204"/>
              </a:rPr>
              <a:t>set </a:t>
            </a:r>
            <a:r>
              <a:rPr sz="2400" dirty="0">
                <a:solidFill>
                  <a:srgbClr val="191919"/>
                </a:solidFill>
                <a:latin typeface="Arial" panose="020B0604020202020204"/>
                <a:cs typeface="Arial" panose="020B0604020202020204"/>
              </a:rPr>
              <a:t>of </a:t>
            </a:r>
            <a:r>
              <a:rPr sz="2400" spc="-5" dirty="0">
                <a:solidFill>
                  <a:srgbClr val="191919"/>
                </a:solidFill>
                <a:latin typeface="Arial" panose="020B0604020202020204"/>
                <a:cs typeface="Arial" panose="020B0604020202020204"/>
              </a:rPr>
              <a:t>sequence comparison algorithms </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introduced in 1990 that </a:t>
            </a:r>
            <a:r>
              <a:rPr sz="2400" dirty="0">
                <a:solidFill>
                  <a:srgbClr val="191919"/>
                </a:solidFill>
                <a:latin typeface="Arial" panose="020B0604020202020204"/>
                <a:cs typeface="Arial" panose="020B0604020202020204"/>
              </a:rPr>
              <a:t>are </a:t>
            </a:r>
            <a:r>
              <a:rPr sz="2400" spc="-5" dirty="0">
                <a:solidFill>
                  <a:srgbClr val="191919"/>
                </a:solidFill>
                <a:latin typeface="Arial" panose="020B0604020202020204"/>
                <a:cs typeface="Arial" panose="020B0604020202020204"/>
              </a:rPr>
              <a:t>used </a:t>
            </a:r>
            <a:r>
              <a:rPr sz="2400" dirty="0">
                <a:solidFill>
                  <a:srgbClr val="191919"/>
                </a:solidFill>
                <a:latin typeface="Arial" panose="020B0604020202020204"/>
                <a:cs typeface="Arial" panose="020B0604020202020204"/>
              </a:rPr>
              <a:t>to </a:t>
            </a:r>
            <a:r>
              <a:rPr sz="2400" spc="-5" dirty="0">
                <a:solidFill>
                  <a:srgbClr val="191919"/>
                </a:solidFill>
                <a:latin typeface="Arial" panose="020B0604020202020204"/>
                <a:cs typeface="Arial" panose="020B0604020202020204"/>
              </a:rPr>
              <a:t>search sequence </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databases for</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optimal local </a:t>
            </a:r>
            <a:r>
              <a:rPr sz="2400" spc="-10" dirty="0">
                <a:solidFill>
                  <a:srgbClr val="191919"/>
                </a:solidFill>
                <a:latin typeface="Arial" panose="020B0604020202020204"/>
                <a:cs typeface="Arial" panose="020B0604020202020204"/>
              </a:rPr>
              <a:t>alignments</a:t>
            </a:r>
            <a:r>
              <a:rPr sz="2400" spc="-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to</a:t>
            </a:r>
            <a:r>
              <a:rPr sz="2400" spc="-5"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a</a:t>
            </a:r>
            <a:r>
              <a:rPr sz="2400" spc="-5" dirty="0">
                <a:solidFill>
                  <a:srgbClr val="191919"/>
                </a:solidFill>
                <a:latin typeface="Arial" panose="020B0604020202020204"/>
                <a:cs typeface="Arial" panose="020B0604020202020204"/>
              </a:rPr>
              <a:t> </a:t>
            </a:r>
            <a:r>
              <a:rPr sz="2400" spc="-35" dirty="0">
                <a:solidFill>
                  <a:srgbClr val="191919"/>
                </a:solidFill>
                <a:latin typeface="Arial" panose="020B0604020202020204"/>
                <a:cs typeface="Arial" panose="020B0604020202020204"/>
              </a:rPr>
              <a:t>query.</a:t>
            </a:r>
            <a:endParaRPr sz="2400">
              <a:latin typeface="Arial" panose="020B0604020202020204"/>
              <a:cs typeface="Arial" panose="020B0604020202020204"/>
            </a:endParaRPr>
          </a:p>
        </p:txBody>
      </p:sp>
      <p:sp>
        <p:nvSpPr>
          <p:cNvPr id="6" name="object 6"/>
          <p:cNvSpPr txBox="1"/>
          <p:nvPr/>
        </p:nvSpPr>
        <p:spPr>
          <a:xfrm>
            <a:off x="1372869" y="3887469"/>
            <a:ext cx="98425" cy="135255"/>
          </a:xfrm>
          <a:prstGeom prst="rect">
            <a:avLst/>
          </a:prstGeom>
        </p:spPr>
        <p:txBody>
          <a:bodyPr vert="horz" wrap="square" lIns="0" tIns="15240" rIns="0" bIns="0" rtlCol="0">
            <a:spAutoFit/>
          </a:bodyPr>
          <a:lstStyle/>
          <a:p>
            <a:pPr marL="12700">
              <a:lnSpc>
                <a:spcPct val="100000"/>
              </a:lnSpc>
              <a:spcBef>
                <a:spcPts val="120"/>
              </a:spcBef>
            </a:pPr>
            <a:r>
              <a:rPr sz="700" spc="145" dirty="0">
                <a:solidFill>
                  <a:srgbClr val="191919"/>
                </a:solidFill>
                <a:latin typeface="Calibri"/>
                <a:cs typeface="Calibri"/>
              </a:rPr>
              <a:t>●</a:t>
            </a:r>
            <a:endParaRPr sz="700">
              <a:latin typeface="Calibri"/>
              <a:cs typeface="Calibri"/>
            </a:endParaRPr>
          </a:p>
        </p:txBody>
      </p:sp>
      <p:sp>
        <p:nvSpPr>
          <p:cNvPr id="7" name="object 7"/>
          <p:cNvSpPr txBox="1"/>
          <p:nvPr/>
        </p:nvSpPr>
        <p:spPr>
          <a:xfrm>
            <a:off x="1696720" y="3830320"/>
            <a:ext cx="7089775" cy="481965"/>
          </a:xfrm>
          <a:prstGeom prst="rect">
            <a:avLst/>
          </a:prstGeom>
        </p:spPr>
        <p:txBody>
          <a:bodyPr vert="horz" wrap="square" lIns="0" tIns="41275" rIns="0" bIns="0" rtlCol="0">
            <a:spAutoFit/>
          </a:bodyPr>
          <a:lstStyle/>
          <a:p>
            <a:pPr marL="12700" marR="5080" algn="just">
              <a:lnSpc>
                <a:spcPts val="1720"/>
              </a:lnSpc>
              <a:spcBef>
                <a:spcPts val="325"/>
              </a:spcBef>
            </a:pPr>
            <a:r>
              <a:rPr sz="1600" spc="-5" dirty="0">
                <a:solidFill>
                  <a:srgbClr val="191919"/>
                </a:solidFill>
                <a:latin typeface="Arial" panose="020B0604020202020204"/>
                <a:cs typeface="Arial" panose="020B0604020202020204"/>
              </a:rPr>
              <a:t>Altschul</a:t>
            </a:r>
            <a:r>
              <a:rPr sz="1600" spc="5" dirty="0">
                <a:solidFill>
                  <a:srgbClr val="191919"/>
                </a:solidFill>
                <a:latin typeface="Arial" panose="020B0604020202020204"/>
                <a:cs typeface="Arial" panose="020B0604020202020204"/>
              </a:rPr>
              <a:t> </a:t>
            </a:r>
            <a:r>
              <a:rPr sz="1600" spc="-70" dirty="0">
                <a:solidFill>
                  <a:srgbClr val="191919"/>
                </a:solidFill>
                <a:latin typeface="Arial" panose="020B0604020202020204"/>
                <a:cs typeface="Arial" panose="020B0604020202020204"/>
              </a:rPr>
              <a:t>SF,</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Gish</a:t>
            </a:r>
            <a:r>
              <a:rPr sz="1600" spc="5" dirty="0">
                <a:solidFill>
                  <a:srgbClr val="191919"/>
                </a:solidFill>
                <a:latin typeface="Arial" panose="020B0604020202020204"/>
                <a:cs typeface="Arial" panose="020B0604020202020204"/>
              </a:rPr>
              <a:t> </a:t>
            </a:r>
            <a:r>
              <a:rPr sz="1600" spc="-50" dirty="0">
                <a:solidFill>
                  <a:srgbClr val="191919"/>
                </a:solidFill>
                <a:latin typeface="Arial" panose="020B0604020202020204"/>
                <a:cs typeface="Arial" panose="020B0604020202020204"/>
              </a:rPr>
              <a:t>W,</a:t>
            </a:r>
            <a:r>
              <a:rPr sz="1600" spc="-5" dirty="0">
                <a:solidFill>
                  <a:srgbClr val="191919"/>
                </a:solidFill>
                <a:latin typeface="Arial" panose="020B0604020202020204"/>
                <a:cs typeface="Arial" panose="020B0604020202020204"/>
              </a:rPr>
              <a:t> Miller </a:t>
            </a:r>
            <a:r>
              <a:rPr sz="1600" spc="-40" dirty="0">
                <a:solidFill>
                  <a:srgbClr val="191919"/>
                </a:solidFill>
                <a:latin typeface="Arial" panose="020B0604020202020204"/>
                <a:cs typeface="Arial" panose="020B0604020202020204"/>
              </a:rPr>
              <a:t>W,</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Myers</a:t>
            </a:r>
            <a:r>
              <a:rPr sz="1600" dirty="0">
                <a:solidFill>
                  <a:srgbClr val="191919"/>
                </a:solidFill>
                <a:latin typeface="Arial" panose="020B0604020202020204"/>
                <a:cs typeface="Arial" panose="020B0604020202020204"/>
              </a:rPr>
              <a:t> </a:t>
            </a:r>
            <a:r>
              <a:rPr sz="1600" spc="-30" dirty="0">
                <a:solidFill>
                  <a:srgbClr val="191919"/>
                </a:solidFill>
                <a:latin typeface="Arial" panose="020B0604020202020204"/>
                <a:cs typeface="Arial" panose="020B0604020202020204"/>
              </a:rPr>
              <a:t>EW,</a:t>
            </a:r>
            <a:r>
              <a:rPr sz="1600" spc="-5" dirty="0">
                <a:solidFill>
                  <a:srgbClr val="191919"/>
                </a:solidFill>
                <a:latin typeface="Arial" panose="020B0604020202020204"/>
                <a:cs typeface="Arial" panose="020B0604020202020204"/>
              </a:rPr>
              <a:t> Lipman</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DJ</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(1990) “Basic</a:t>
            </a:r>
            <a:r>
              <a:rPr sz="1600" spc="5"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local alignment </a:t>
            </a:r>
            <a:r>
              <a:rPr sz="1600" spc="-43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search</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tool.”</a:t>
            </a:r>
            <a:r>
              <a:rPr sz="1600" dirty="0">
                <a:solidFill>
                  <a:srgbClr val="191919"/>
                </a:solidFill>
                <a:latin typeface="Arial" panose="020B0604020202020204"/>
                <a:cs typeface="Arial" panose="020B0604020202020204"/>
              </a:rPr>
              <a:t> J. </a:t>
            </a:r>
            <a:r>
              <a:rPr sz="1600" spc="-5" dirty="0">
                <a:solidFill>
                  <a:srgbClr val="191919"/>
                </a:solidFill>
                <a:latin typeface="Arial" panose="020B0604020202020204"/>
                <a:cs typeface="Arial" panose="020B0604020202020204"/>
              </a:rPr>
              <a:t>Mol.</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Biol. </a:t>
            </a:r>
            <a:r>
              <a:rPr sz="1600" spc="-10" dirty="0">
                <a:solidFill>
                  <a:srgbClr val="191919"/>
                </a:solidFill>
                <a:latin typeface="Arial" panose="020B0604020202020204"/>
                <a:cs typeface="Arial" panose="020B0604020202020204"/>
              </a:rPr>
              <a:t>215:403-410.</a:t>
            </a:r>
            <a:endParaRPr sz="1600" dirty="0">
              <a:latin typeface="Arial" panose="020B0604020202020204"/>
              <a:cs typeface="Arial" panose="020B0604020202020204"/>
            </a:endParaRPr>
          </a:p>
        </p:txBody>
      </p:sp>
      <p:sp>
        <p:nvSpPr>
          <p:cNvPr id="8" name="object 8"/>
          <p:cNvSpPr txBox="1"/>
          <p:nvPr/>
        </p:nvSpPr>
        <p:spPr>
          <a:xfrm>
            <a:off x="1372869" y="4645659"/>
            <a:ext cx="98425" cy="135255"/>
          </a:xfrm>
          <a:prstGeom prst="rect">
            <a:avLst/>
          </a:prstGeom>
        </p:spPr>
        <p:txBody>
          <a:bodyPr vert="horz" wrap="square" lIns="0" tIns="15240" rIns="0" bIns="0" rtlCol="0">
            <a:spAutoFit/>
          </a:bodyPr>
          <a:lstStyle/>
          <a:p>
            <a:pPr marL="12700">
              <a:lnSpc>
                <a:spcPct val="100000"/>
              </a:lnSpc>
              <a:spcBef>
                <a:spcPts val="120"/>
              </a:spcBef>
            </a:pPr>
            <a:r>
              <a:rPr sz="700" spc="145" dirty="0">
                <a:solidFill>
                  <a:srgbClr val="191919"/>
                </a:solidFill>
                <a:latin typeface="Calibri"/>
                <a:cs typeface="Calibri"/>
              </a:rPr>
              <a:t>●</a:t>
            </a:r>
            <a:endParaRPr sz="700">
              <a:latin typeface="Calibri"/>
              <a:cs typeface="Calibri"/>
            </a:endParaRPr>
          </a:p>
        </p:txBody>
      </p:sp>
      <p:sp>
        <p:nvSpPr>
          <p:cNvPr id="9" name="object 9"/>
          <p:cNvSpPr txBox="1"/>
          <p:nvPr/>
        </p:nvSpPr>
        <p:spPr>
          <a:xfrm>
            <a:off x="1696720" y="4588509"/>
            <a:ext cx="7089775" cy="706120"/>
          </a:xfrm>
          <a:prstGeom prst="rect">
            <a:avLst/>
          </a:prstGeom>
        </p:spPr>
        <p:txBody>
          <a:bodyPr vert="horz" wrap="square" lIns="0" tIns="41275" rIns="0" bIns="0" rtlCol="0">
            <a:spAutoFit/>
          </a:bodyPr>
          <a:lstStyle/>
          <a:p>
            <a:pPr marL="12700" marR="5080" algn="just">
              <a:lnSpc>
                <a:spcPts val="1720"/>
              </a:lnSpc>
              <a:spcBef>
                <a:spcPts val="325"/>
              </a:spcBef>
            </a:pPr>
            <a:r>
              <a:rPr sz="1600" spc="-5" dirty="0">
                <a:solidFill>
                  <a:srgbClr val="191919"/>
                </a:solidFill>
                <a:latin typeface="Arial" panose="020B0604020202020204"/>
                <a:cs typeface="Arial" panose="020B0604020202020204"/>
              </a:rPr>
              <a:t>Altschul </a:t>
            </a:r>
            <a:r>
              <a:rPr sz="1600" spc="-70" dirty="0">
                <a:solidFill>
                  <a:srgbClr val="191919"/>
                </a:solidFill>
                <a:latin typeface="Arial" panose="020B0604020202020204"/>
                <a:cs typeface="Arial" panose="020B0604020202020204"/>
              </a:rPr>
              <a:t>SF, </a:t>
            </a:r>
            <a:r>
              <a:rPr sz="1600" spc="-5" dirty="0">
                <a:solidFill>
                  <a:srgbClr val="191919"/>
                </a:solidFill>
                <a:latin typeface="Arial" panose="020B0604020202020204"/>
                <a:cs typeface="Arial" panose="020B0604020202020204"/>
              </a:rPr>
              <a:t>Madden TL, </a:t>
            </a:r>
            <a:r>
              <a:rPr sz="1600" spc="-10" dirty="0">
                <a:solidFill>
                  <a:srgbClr val="191919"/>
                </a:solidFill>
                <a:latin typeface="Arial" panose="020B0604020202020204"/>
                <a:cs typeface="Arial" panose="020B0604020202020204"/>
              </a:rPr>
              <a:t>Schaeffer </a:t>
            </a:r>
            <a:r>
              <a:rPr sz="1600" spc="-5" dirty="0">
                <a:solidFill>
                  <a:srgbClr val="191919"/>
                </a:solidFill>
                <a:latin typeface="Arial" panose="020B0604020202020204"/>
                <a:cs typeface="Arial" panose="020B0604020202020204"/>
              </a:rPr>
              <a:t>AA, Zhang </a:t>
            </a:r>
            <a:r>
              <a:rPr sz="1600" dirty="0">
                <a:solidFill>
                  <a:srgbClr val="191919"/>
                </a:solidFill>
                <a:latin typeface="Arial" panose="020B0604020202020204"/>
                <a:cs typeface="Arial" panose="020B0604020202020204"/>
              </a:rPr>
              <a:t>J, </a:t>
            </a:r>
            <a:r>
              <a:rPr sz="1600" spc="-5" dirty="0">
                <a:solidFill>
                  <a:srgbClr val="191919"/>
                </a:solidFill>
                <a:latin typeface="Arial" panose="020B0604020202020204"/>
                <a:cs typeface="Arial" panose="020B0604020202020204"/>
              </a:rPr>
              <a:t>Zhang Z, Miller </a:t>
            </a:r>
            <a:r>
              <a:rPr sz="1600" spc="-40" dirty="0">
                <a:solidFill>
                  <a:srgbClr val="191919"/>
                </a:solidFill>
                <a:latin typeface="Arial" panose="020B0604020202020204"/>
                <a:cs typeface="Arial" panose="020B0604020202020204"/>
              </a:rPr>
              <a:t>W, </a:t>
            </a:r>
            <a:r>
              <a:rPr sz="1600" spc="-5" dirty="0">
                <a:solidFill>
                  <a:srgbClr val="191919"/>
                </a:solidFill>
                <a:latin typeface="Arial" panose="020B0604020202020204"/>
                <a:cs typeface="Arial" panose="020B0604020202020204"/>
              </a:rPr>
              <a:t>Lipman DJ </a:t>
            </a:r>
            <a:r>
              <a:rPr sz="1600" spc="-43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(1997) </a:t>
            </a:r>
            <a:r>
              <a:rPr sz="1600" spc="-10" dirty="0">
                <a:solidFill>
                  <a:srgbClr val="191919"/>
                </a:solidFill>
                <a:latin typeface="Arial" panose="020B0604020202020204"/>
                <a:cs typeface="Arial" panose="020B0604020202020204"/>
              </a:rPr>
              <a:t>“Gapped </a:t>
            </a:r>
            <a:r>
              <a:rPr sz="1600" spc="-5" dirty="0">
                <a:solidFill>
                  <a:srgbClr val="191919"/>
                </a:solidFill>
                <a:latin typeface="Arial" panose="020B0604020202020204"/>
                <a:cs typeface="Arial" panose="020B0604020202020204"/>
              </a:rPr>
              <a:t>BLAST and </a:t>
            </a:r>
            <a:r>
              <a:rPr sz="1600" spc="-25" dirty="0">
                <a:solidFill>
                  <a:srgbClr val="191919"/>
                </a:solidFill>
                <a:latin typeface="Arial" panose="020B0604020202020204"/>
                <a:cs typeface="Arial" panose="020B0604020202020204"/>
              </a:rPr>
              <a:t>PSI-BLAST: </a:t>
            </a:r>
            <a:r>
              <a:rPr sz="1600" dirty="0">
                <a:solidFill>
                  <a:srgbClr val="191919"/>
                </a:solidFill>
                <a:latin typeface="Arial" panose="020B0604020202020204"/>
                <a:cs typeface="Arial" panose="020B0604020202020204"/>
              </a:rPr>
              <a:t>a </a:t>
            </a:r>
            <a:r>
              <a:rPr sz="1600" spc="-5" dirty="0">
                <a:solidFill>
                  <a:srgbClr val="191919"/>
                </a:solidFill>
                <a:latin typeface="Arial" panose="020B0604020202020204"/>
                <a:cs typeface="Arial" panose="020B0604020202020204"/>
              </a:rPr>
              <a:t>new generation of protein database </a:t>
            </a:r>
            <a:r>
              <a:rPr sz="1600" spc="-43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search</a:t>
            </a:r>
            <a:r>
              <a:rPr sz="1600" spc="-15"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programs.”</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NAR </a:t>
            </a:r>
            <a:r>
              <a:rPr sz="1600" spc="-10" dirty="0">
                <a:solidFill>
                  <a:srgbClr val="191919"/>
                </a:solidFill>
                <a:latin typeface="Arial" panose="020B0604020202020204"/>
                <a:cs typeface="Arial" panose="020B0604020202020204"/>
              </a:rPr>
              <a:t>25:3389-3402.</a:t>
            </a:r>
            <a:endParaRPr sz="1600">
              <a:latin typeface="Arial" panose="020B0604020202020204"/>
              <a:cs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95459" y="6887519"/>
            <a:ext cx="179070" cy="197485"/>
          </a:xfrm>
          <a:prstGeom prst="rect">
            <a:avLst/>
          </a:prstGeom>
        </p:spPr>
        <p:txBody>
          <a:bodyPr vert="horz" wrap="square" lIns="0" tIns="0" rIns="0" bIns="0" rtlCol="0">
            <a:spAutoFit/>
          </a:bodyPr>
          <a:lstStyle/>
          <a:p>
            <a:pPr>
              <a:lnSpc>
                <a:spcPts val="1530"/>
              </a:lnSpc>
            </a:pPr>
            <a:r>
              <a:rPr sz="1400" spc="5" dirty="0">
                <a:solidFill>
                  <a:srgbClr val="191919"/>
                </a:solidFill>
                <a:latin typeface="Times New Roman" panose="02020603050405020304"/>
                <a:cs typeface="Times New Roman" panose="02020603050405020304"/>
              </a:rPr>
              <a:t>1</a:t>
            </a:r>
            <a:r>
              <a:rPr sz="1400" dirty="0">
                <a:solidFill>
                  <a:srgbClr val="191919"/>
                </a:solidFill>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3" name="object 3"/>
          <p:cNvSpPr txBox="1">
            <a:spLocks noGrp="1"/>
          </p:cNvSpPr>
          <p:nvPr>
            <p:ph type="title"/>
          </p:nvPr>
        </p:nvSpPr>
        <p:spPr>
          <a:xfrm>
            <a:off x="1948179" y="541019"/>
            <a:ext cx="6317615" cy="504825"/>
          </a:xfrm>
          <a:prstGeom prst="rect">
            <a:avLst/>
          </a:prstGeom>
        </p:spPr>
        <p:txBody>
          <a:bodyPr vert="horz" wrap="square" lIns="0" tIns="12700" rIns="0" bIns="0" rtlCol="0">
            <a:spAutoFit/>
          </a:bodyPr>
          <a:lstStyle/>
          <a:p>
            <a:pPr marL="12700">
              <a:lnSpc>
                <a:spcPct val="100000"/>
              </a:lnSpc>
              <a:spcBef>
                <a:spcPts val="100"/>
              </a:spcBef>
            </a:pPr>
            <a:r>
              <a:rPr dirty="0"/>
              <a:t>Several</a:t>
            </a:r>
            <a:r>
              <a:rPr spc="-30" dirty="0"/>
              <a:t> </a:t>
            </a:r>
            <a:r>
              <a:rPr spc="-10" dirty="0"/>
              <a:t>different</a:t>
            </a:r>
            <a:r>
              <a:rPr spc="-40" dirty="0"/>
              <a:t> </a:t>
            </a:r>
            <a:r>
              <a:rPr dirty="0"/>
              <a:t>BLAST</a:t>
            </a:r>
            <a:r>
              <a:rPr spc="-85" dirty="0"/>
              <a:t> </a:t>
            </a:r>
            <a:r>
              <a:rPr dirty="0"/>
              <a:t>programs</a:t>
            </a:r>
          </a:p>
        </p:txBody>
      </p:sp>
      <p:sp>
        <p:nvSpPr>
          <p:cNvPr id="4" name="object 4"/>
          <p:cNvSpPr txBox="1"/>
          <p:nvPr/>
        </p:nvSpPr>
        <p:spPr>
          <a:xfrm>
            <a:off x="610869" y="1540509"/>
            <a:ext cx="528955" cy="208279"/>
          </a:xfrm>
          <a:prstGeom prst="rect">
            <a:avLst/>
          </a:prstGeom>
        </p:spPr>
        <p:txBody>
          <a:bodyPr vert="horz" wrap="square" lIns="0" tIns="12700" rIns="0" bIns="0" rtlCol="0">
            <a:spAutoFit/>
          </a:bodyPr>
          <a:lstStyle/>
          <a:p>
            <a:pPr marL="12700">
              <a:lnSpc>
                <a:spcPct val="100000"/>
              </a:lnSpc>
              <a:spcBef>
                <a:spcPts val="100"/>
              </a:spcBef>
            </a:pPr>
            <a:r>
              <a:rPr sz="1200" spc="-145" dirty="0">
                <a:latin typeface="Arial" panose="020B0604020202020204"/>
                <a:cs typeface="Arial" panose="020B0604020202020204"/>
              </a:rPr>
              <a:t>P</a:t>
            </a:r>
            <a:r>
              <a:rPr sz="1200" spc="-80" dirty="0">
                <a:latin typeface="Arial" panose="020B0604020202020204"/>
                <a:cs typeface="Arial" panose="020B0604020202020204"/>
              </a:rPr>
              <a:t>r</a:t>
            </a:r>
            <a:r>
              <a:rPr sz="1200" spc="-110" dirty="0">
                <a:latin typeface="Arial" panose="020B0604020202020204"/>
                <a:cs typeface="Arial" panose="020B0604020202020204"/>
              </a:rPr>
              <a:t>o</a:t>
            </a:r>
            <a:r>
              <a:rPr sz="1200" spc="-120" dirty="0">
                <a:latin typeface="Arial" panose="020B0604020202020204"/>
                <a:cs typeface="Arial" panose="020B0604020202020204"/>
              </a:rPr>
              <a:t>g</a:t>
            </a:r>
            <a:r>
              <a:rPr sz="1200" spc="-80" dirty="0">
                <a:latin typeface="Arial" panose="020B0604020202020204"/>
                <a:cs typeface="Arial" panose="020B0604020202020204"/>
              </a:rPr>
              <a:t>r</a:t>
            </a:r>
            <a:r>
              <a:rPr sz="1200" spc="-120" dirty="0">
                <a:latin typeface="Arial" panose="020B0604020202020204"/>
                <a:cs typeface="Arial" panose="020B0604020202020204"/>
              </a:rPr>
              <a:t>a</a:t>
            </a:r>
            <a:r>
              <a:rPr sz="1200" dirty="0">
                <a:latin typeface="Arial" panose="020B0604020202020204"/>
                <a:cs typeface="Arial" panose="020B0604020202020204"/>
              </a:rPr>
              <a:t>m</a:t>
            </a:r>
            <a:endParaRPr sz="1200">
              <a:latin typeface="Arial" panose="020B0604020202020204"/>
              <a:cs typeface="Arial" panose="020B0604020202020204"/>
            </a:endParaRPr>
          </a:p>
        </p:txBody>
      </p:sp>
      <p:sp>
        <p:nvSpPr>
          <p:cNvPr id="5" name="object 5"/>
          <p:cNvSpPr txBox="1"/>
          <p:nvPr/>
        </p:nvSpPr>
        <p:spPr>
          <a:xfrm>
            <a:off x="1449069" y="1540509"/>
            <a:ext cx="666750" cy="208279"/>
          </a:xfrm>
          <a:prstGeom prst="rect">
            <a:avLst/>
          </a:prstGeom>
        </p:spPr>
        <p:txBody>
          <a:bodyPr vert="horz" wrap="square" lIns="0" tIns="12700" rIns="0" bIns="0" rtlCol="0">
            <a:spAutoFit/>
          </a:bodyPr>
          <a:lstStyle/>
          <a:p>
            <a:pPr marL="12700">
              <a:lnSpc>
                <a:spcPct val="100000"/>
              </a:lnSpc>
              <a:spcBef>
                <a:spcPts val="100"/>
              </a:spcBef>
            </a:pPr>
            <a:r>
              <a:rPr sz="1200" spc="-160" dirty="0">
                <a:latin typeface="Arial" panose="020B0604020202020204"/>
                <a:cs typeface="Arial" panose="020B0604020202020204"/>
              </a:rPr>
              <a:t>D</a:t>
            </a:r>
            <a:r>
              <a:rPr sz="1200" spc="-120" dirty="0">
                <a:latin typeface="Arial" panose="020B0604020202020204"/>
                <a:cs typeface="Arial" panose="020B0604020202020204"/>
              </a:rPr>
              <a:t>e</a:t>
            </a:r>
            <a:r>
              <a:rPr sz="1200" spc="-114" dirty="0">
                <a:latin typeface="Arial" panose="020B0604020202020204"/>
                <a:cs typeface="Arial" panose="020B0604020202020204"/>
              </a:rPr>
              <a:t>sc</a:t>
            </a:r>
            <a:r>
              <a:rPr sz="1200" spc="-70" dirty="0">
                <a:latin typeface="Arial" panose="020B0604020202020204"/>
                <a:cs typeface="Arial" panose="020B0604020202020204"/>
              </a:rPr>
              <a:t>r</a:t>
            </a:r>
            <a:r>
              <a:rPr sz="1200" spc="-60" dirty="0">
                <a:latin typeface="Arial" panose="020B0604020202020204"/>
                <a:cs typeface="Arial" panose="020B0604020202020204"/>
              </a:rPr>
              <a:t>i</a:t>
            </a:r>
            <a:r>
              <a:rPr sz="1200" spc="-110" dirty="0">
                <a:latin typeface="Arial" panose="020B0604020202020204"/>
                <a:cs typeface="Arial" panose="020B0604020202020204"/>
              </a:rPr>
              <a:t>p</a:t>
            </a:r>
            <a:r>
              <a:rPr sz="1200" spc="-65" dirty="0">
                <a:latin typeface="Arial" panose="020B0604020202020204"/>
                <a:cs typeface="Arial" panose="020B0604020202020204"/>
              </a:rPr>
              <a:t>t</a:t>
            </a:r>
            <a:r>
              <a:rPr sz="1200" spc="-50" dirty="0">
                <a:latin typeface="Arial" panose="020B0604020202020204"/>
                <a:cs typeface="Arial" panose="020B0604020202020204"/>
              </a:rPr>
              <a:t>i</a:t>
            </a:r>
            <a:r>
              <a:rPr sz="1200" spc="-120" dirty="0">
                <a:latin typeface="Arial" panose="020B0604020202020204"/>
                <a:cs typeface="Arial" panose="020B0604020202020204"/>
              </a:rPr>
              <a:t>o</a:t>
            </a:r>
            <a:r>
              <a:rPr sz="1200" dirty="0">
                <a:latin typeface="Arial" panose="020B0604020202020204"/>
                <a:cs typeface="Arial" panose="020B0604020202020204"/>
              </a:rPr>
              <a:t>n</a:t>
            </a:r>
            <a:endParaRPr sz="1200">
              <a:latin typeface="Arial" panose="020B0604020202020204"/>
              <a:cs typeface="Arial" panose="020B0604020202020204"/>
            </a:endParaRPr>
          </a:p>
        </p:txBody>
      </p:sp>
      <p:sp>
        <p:nvSpPr>
          <p:cNvPr id="6" name="object 6"/>
          <p:cNvSpPr txBox="1"/>
          <p:nvPr/>
        </p:nvSpPr>
        <p:spPr>
          <a:xfrm>
            <a:off x="610869" y="2075179"/>
            <a:ext cx="548005" cy="299720"/>
          </a:xfrm>
          <a:prstGeom prst="rect">
            <a:avLst/>
          </a:prstGeom>
        </p:spPr>
        <p:txBody>
          <a:bodyPr vert="horz" wrap="square" lIns="0" tIns="12700" rIns="0" bIns="0" rtlCol="0">
            <a:spAutoFit/>
          </a:bodyPr>
          <a:lstStyle/>
          <a:p>
            <a:pPr marL="12700">
              <a:lnSpc>
                <a:spcPct val="100000"/>
              </a:lnSpc>
              <a:spcBef>
                <a:spcPts val="100"/>
              </a:spcBef>
            </a:pPr>
            <a:r>
              <a:rPr sz="1800" spc="-180" dirty="0">
                <a:latin typeface="Arial" panose="020B0604020202020204"/>
                <a:cs typeface="Arial" panose="020B0604020202020204"/>
              </a:rPr>
              <a:t>b</a:t>
            </a:r>
            <a:r>
              <a:rPr sz="1800" spc="-80" dirty="0">
                <a:latin typeface="Arial" panose="020B0604020202020204"/>
                <a:cs typeface="Arial" panose="020B0604020202020204"/>
              </a:rPr>
              <a:t>l</a:t>
            </a:r>
            <a:r>
              <a:rPr sz="1800" spc="-195" dirty="0">
                <a:latin typeface="Arial" panose="020B0604020202020204"/>
                <a:cs typeface="Arial" panose="020B0604020202020204"/>
              </a:rPr>
              <a:t>a</a:t>
            </a:r>
            <a:r>
              <a:rPr sz="1800" spc="-150" dirty="0">
                <a:latin typeface="Arial" panose="020B0604020202020204"/>
                <a:cs typeface="Arial" panose="020B0604020202020204"/>
              </a:rPr>
              <a:t>s</a:t>
            </a:r>
            <a:r>
              <a:rPr sz="1800" spc="-90" dirty="0">
                <a:latin typeface="Arial" panose="020B0604020202020204"/>
                <a:cs typeface="Arial" panose="020B0604020202020204"/>
              </a:rPr>
              <a:t>t</a:t>
            </a:r>
            <a:r>
              <a:rPr sz="1800" dirty="0">
                <a:latin typeface="Arial" panose="020B0604020202020204"/>
                <a:cs typeface="Arial" panose="020B0604020202020204"/>
              </a:rPr>
              <a:t>p</a:t>
            </a:r>
            <a:endParaRPr sz="1800">
              <a:latin typeface="Arial" panose="020B0604020202020204"/>
              <a:cs typeface="Arial" panose="020B0604020202020204"/>
            </a:endParaRPr>
          </a:p>
        </p:txBody>
      </p:sp>
      <p:sp>
        <p:nvSpPr>
          <p:cNvPr id="7" name="object 7"/>
          <p:cNvSpPr txBox="1"/>
          <p:nvPr/>
        </p:nvSpPr>
        <p:spPr>
          <a:xfrm>
            <a:off x="1449069" y="2075179"/>
            <a:ext cx="6665595" cy="299720"/>
          </a:xfrm>
          <a:prstGeom prst="rect">
            <a:avLst/>
          </a:prstGeom>
        </p:spPr>
        <p:txBody>
          <a:bodyPr vert="horz" wrap="square" lIns="0" tIns="12700" rIns="0" bIns="0" rtlCol="0">
            <a:spAutoFit/>
          </a:bodyPr>
          <a:lstStyle/>
          <a:p>
            <a:pPr marL="12700">
              <a:lnSpc>
                <a:spcPct val="100000"/>
              </a:lnSpc>
              <a:spcBef>
                <a:spcPts val="100"/>
              </a:spcBef>
            </a:pPr>
            <a:r>
              <a:rPr sz="1800" spc="-175" dirty="0">
                <a:latin typeface="Arial" panose="020B0604020202020204"/>
                <a:cs typeface="Arial" panose="020B0604020202020204"/>
              </a:rPr>
              <a:t>Compares</a:t>
            </a:r>
            <a:r>
              <a:rPr sz="1800" spc="-254" dirty="0">
                <a:latin typeface="Arial" panose="020B0604020202020204"/>
                <a:cs typeface="Arial" panose="020B0604020202020204"/>
              </a:rPr>
              <a:t> </a:t>
            </a:r>
            <a:r>
              <a:rPr sz="1800" spc="-90" dirty="0">
                <a:latin typeface="Arial" panose="020B0604020202020204"/>
                <a:cs typeface="Arial" panose="020B0604020202020204"/>
              </a:rPr>
              <a:t>an</a:t>
            </a:r>
            <a:r>
              <a:rPr sz="1800" spc="-280" dirty="0">
                <a:latin typeface="Arial" panose="020B0604020202020204"/>
                <a:cs typeface="Arial" panose="020B0604020202020204"/>
              </a:rPr>
              <a:t> </a:t>
            </a:r>
            <a:r>
              <a:rPr sz="1800" spc="-145" dirty="0">
                <a:latin typeface="Arial" panose="020B0604020202020204"/>
                <a:cs typeface="Arial" panose="020B0604020202020204"/>
              </a:rPr>
              <a:t>amino</a:t>
            </a:r>
            <a:r>
              <a:rPr sz="1800" spc="-280" dirty="0">
                <a:latin typeface="Arial" panose="020B0604020202020204"/>
                <a:cs typeface="Arial" panose="020B0604020202020204"/>
              </a:rPr>
              <a:t> </a:t>
            </a:r>
            <a:r>
              <a:rPr sz="1800" spc="-105" dirty="0">
                <a:latin typeface="Arial" panose="020B0604020202020204"/>
                <a:cs typeface="Arial" panose="020B0604020202020204"/>
              </a:rPr>
              <a:t>acid</a:t>
            </a:r>
            <a:r>
              <a:rPr sz="1800" spc="-280" dirty="0">
                <a:latin typeface="Arial" panose="020B0604020202020204"/>
                <a:cs typeface="Arial" panose="020B0604020202020204"/>
              </a:rPr>
              <a:t> </a:t>
            </a:r>
            <a:r>
              <a:rPr sz="1800" spc="-130" dirty="0">
                <a:latin typeface="Arial" panose="020B0604020202020204"/>
                <a:cs typeface="Arial" panose="020B0604020202020204"/>
              </a:rPr>
              <a:t>query</a:t>
            </a:r>
            <a:r>
              <a:rPr sz="1800" spc="-254" dirty="0">
                <a:latin typeface="Arial" panose="020B0604020202020204"/>
                <a:cs typeface="Arial" panose="020B0604020202020204"/>
              </a:rPr>
              <a:t> </a:t>
            </a:r>
            <a:r>
              <a:rPr sz="1800" spc="-160" dirty="0">
                <a:latin typeface="Arial" panose="020B0604020202020204"/>
                <a:cs typeface="Arial" panose="020B0604020202020204"/>
              </a:rPr>
              <a:t>sequence</a:t>
            </a:r>
            <a:r>
              <a:rPr sz="1800" spc="-280" dirty="0">
                <a:latin typeface="Arial" panose="020B0604020202020204"/>
                <a:cs typeface="Arial" panose="020B0604020202020204"/>
              </a:rPr>
              <a:t> </a:t>
            </a:r>
            <a:r>
              <a:rPr sz="1800" spc="-140" dirty="0">
                <a:latin typeface="Arial" panose="020B0604020202020204"/>
                <a:cs typeface="Arial" panose="020B0604020202020204"/>
              </a:rPr>
              <a:t>against</a:t>
            </a:r>
            <a:r>
              <a:rPr sz="1800" spc="-175" dirty="0">
                <a:latin typeface="Arial" panose="020B0604020202020204"/>
                <a:cs typeface="Arial" panose="020B0604020202020204"/>
              </a:rPr>
              <a:t> </a:t>
            </a:r>
            <a:r>
              <a:rPr sz="1800" dirty="0">
                <a:latin typeface="Arial" panose="020B0604020202020204"/>
                <a:cs typeface="Arial" panose="020B0604020202020204"/>
              </a:rPr>
              <a:t>a</a:t>
            </a:r>
            <a:r>
              <a:rPr sz="1800" spc="-280" dirty="0">
                <a:latin typeface="Arial" panose="020B0604020202020204"/>
                <a:cs typeface="Arial" panose="020B0604020202020204"/>
              </a:rPr>
              <a:t> </a:t>
            </a:r>
            <a:r>
              <a:rPr sz="1800" spc="-125" dirty="0">
                <a:latin typeface="Arial" panose="020B0604020202020204"/>
                <a:cs typeface="Arial" panose="020B0604020202020204"/>
              </a:rPr>
              <a:t>protein</a:t>
            </a:r>
            <a:r>
              <a:rPr sz="1800" spc="-265" dirty="0">
                <a:latin typeface="Arial" panose="020B0604020202020204"/>
                <a:cs typeface="Arial" panose="020B0604020202020204"/>
              </a:rPr>
              <a:t> </a:t>
            </a:r>
            <a:r>
              <a:rPr sz="1800" spc="-160" dirty="0">
                <a:latin typeface="Arial" panose="020B0604020202020204"/>
                <a:cs typeface="Arial" panose="020B0604020202020204"/>
              </a:rPr>
              <a:t>sequence</a:t>
            </a:r>
            <a:r>
              <a:rPr sz="1800" spc="-265" dirty="0">
                <a:latin typeface="Arial" panose="020B0604020202020204"/>
                <a:cs typeface="Arial" panose="020B0604020202020204"/>
              </a:rPr>
              <a:t> </a:t>
            </a:r>
            <a:r>
              <a:rPr sz="1800" spc="-155" dirty="0">
                <a:latin typeface="Arial" panose="020B0604020202020204"/>
                <a:cs typeface="Arial" panose="020B0604020202020204"/>
              </a:rPr>
              <a:t>database.</a:t>
            </a:r>
            <a:endParaRPr sz="1800">
              <a:latin typeface="Arial" panose="020B0604020202020204"/>
              <a:cs typeface="Arial" panose="020B0604020202020204"/>
            </a:endParaRPr>
          </a:p>
        </p:txBody>
      </p:sp>
      <p:sp>
        <p:nvSpPr>
          <p:cNvPr id="8" name="object 8"/>
          <p:cNvSpPr txBox="1"/>
          <p:nvPr/>
        </p:nvSpPr>
        <p:spPr>
          <a:xfrm>
            <a:off x="610869" y="2846070"/>
            <a:ext cx="548005" cy="299720"/>
          </a:xfrm>
          <a:prstGeom prst="rect">
            <a:avLst/>
          </a:prstGeom>
        </p:spPr>
        <p:txBody>
          <a:bodyPr vert="horz" wrap="square" lIns="0" tIns="12700" rIns="0" bIns="0" rtlCol="0">
            <a:spAutoFit/>
          </a:bodyPr>
          <a:lstStyle/>
          <a:p>
            <a:pPr marL="12700">
              <a:lnSpc>
                <a:spcPct val="100000"/>
              </a:lnSpc>
              <a:spcBef>
                <a:spcPts val="100"/>
              </a:spcBef>
            </a:pPr>
            <a:r>
              <a:rPr sz="1800" spc="-180" dirty="0">
                <a:latin typeface="Arial" panose="020B0604020202020204"/>
                <a:cs typeface="Arial" panose="020B0604020202020204"/>
              </a:rPr>
              <a:t>b</a:t>
            </a:r>
            <a:r>
              <a:rPr sz="1800" spc="-80" dirty="0">
                <a:latin typeface="Arial" panose="020B0604020202020204"/>
                <a:cs typeface="Arial" panose="020B0604020202020204"/>
              </a:rPr>
              <a:t>l</a:t>
            </a:r>
            <a:r>
              <a:rPr sz="1800" spc="-195" dirty="0">
                <a:latin typeface="Arial" panose="020B0604020202020204"/>
                <a:cs typeface="Arial" panose="020B0604020202020204"/>
              </a:rPr>
              <a:t>a</a:t>
            </a:r>
            <a:r>
              <a:rPr sz="1800" spc="-150" dirty="0">
                <a:latin typeface="Arial" panose="020B0604020202020204"/>
                <a:cs typeface="Arial" panose="020B0604020202020204"/>
              </a:rPr>
              <a:t>s</a:t>
            </a:r>
            <a:r>
              <a:rPr sz="1800" spc="-90" dirty="0">
                <a:latin typeface="Arial" panose="020B0604020202020204"/>
                <a:cs typeface="Arial" panose="020B0604020202020204"/>
              </a:rPr>
              <a:t>t</a:t>
            </a:r>
            <a:r>
              <a:rPr sz="1800" dirty="0">
                <a:latin typeface="Arial" panose="020B0604020202020204"/>
                <a:cs typeface="Arial" panose="020B0604020202020204"/>
              </a:rPr>
              <a:t>n</a:t>
            </a:r>
            <a:endParaRPr sz="1800">
              <a:latin typeface="Arial" panose="020B0604020202020204"/>
              <a:cs typeface="Arial" panose="020B0604020202020204"/>
            </a:endParaRPr>
          </a:p>
        </p:txBody>
      </p:sp>
      <p:sp>
        <p:nvSpPr>
          <p:cNvPr id="9" name="object 9"/>
          <p:cNvSpPr txBox="1"/>
          <p:nvPr/>
        </p:nvSpPr>
        <p:spPr>
          <a:xfrm>
            <a:off x="1449069" y="2846070"/>
            <a:ext cx="6793865" cy="299720"/>
          </a:xfrm>
          <a:prstGeom prst="rect">
            <a:avLst/>
          </a:prstGeom>
        </p:spPr>
        <p:txBody>
          <a:bodyPr vert="horz" wrap="square" lIns="0" tIns="12700" rIns="0" bIns="0" rtlCol="0">
            <a:spAutoFit/>
          </a:bodyPr>
          <a:lstStyle/>
          <a:p>
            <a:pPr marL="12700">
              <a:lnSpc>
                <a:spcPct val="100000"/>
              </a:lnSpc>
              <a:spcBef>
                <a:spcPts val="100"/>
              </a:spcBef>
            </a:pPr>
            <a:r>
              <a:rPr sz="1800" spc="-175" dirty="0">
                <a:latin typeface="Arial" panose="020B0604020202020204"/>
                <a:cs typeface="Arial" panose="020B0604020202020204"/>
              </a:rPr>
              <a:t>Compares</a:t>
            </a:r>
            <a:r>
              <a:rPr sz="1800" spc="-250" dirty="0">
                <a:latin typeface="Arial" panose="020B0604020202020204"/>
                <a:cs typeface="Arial" panose="020B0604020202020204"/>
              </a:rPr>
              <a:t> </a:t>
            </a:r>
            <a:r>
              <a:rPr sz="1800" dirty="0">
                <a:latin typeface="Arial" panose="020B0604020202020204"/>
                <a:cs typeface="Arial" panose="020B0604020202020204"/>
              </a:rPr>
              <a:t>a</a:t>
            </a:r>
            <a:r>
              <a:rPr sz="1800" spc="-280" dirty="0">
                <a:latin typeface="Arial" panose="020B0604020202020204"/>
                <a:cs typeface="Arial" panose="020B0604020202020204"/>
              </a:rPr>
              <a:t> </a:t>
            </a:r>
            <a:r>
              <a:rPr sz="1800" spc="-135" dirty="0">
                <a:latin typeface="Arial" panose="020B0604020202020204"/>
                <a:cs typeface="Arial" panose="020B0604020202020204"/>
              </a:rPr>
              <a:t>nucleotide</a:t>
            </a:r>
            <a:r>
              <a:rPr sz="1800" spc="-260" dirty="0">
                <a:latin typeface="Arial" panose="020B0604020202020204"/>
                <a:cs typeface="Arial" panose="020B0604020202020204"/>
              </a:rPr>
              <a:t> </a:t>
            </a:r>
            <a:r>
              <a:rPr sz="1800" spc="-130" dirty="0">
                <a:latin typeface="Arial" panose="020B0604020202020204"/>
                <a:cs typeface="Arial" panose="020B0604020202020204"/>
              </a:rPr>
              <a:t>query</a:t>
            </a:r>
            <a:r>
              <a:rPr sz="1800" spc="-250" dirty="0">
                <a:latin typeface="Arial" panose="020B0604020202020204"/>
                <a:cs typeface="Arial" panose="020B0604020202020204"/>
              </a:rPr>
              <a:t> </a:t>
            </a:r>
            <a:r>
              <a:rPr sz="1800" spc="-160" dirty="0">
                <a:latin typeface="Arial" panose="020B0604020202020204"/>
                <a:cs typeface="Arial" panose="020B0604020202020204"/>
              </a:rPr>
              <a:t>sequence</a:t>
            </a:r>
            <a:r>
              <a:rPr sz="1800" spc="-265" dirty="0">
                <a:latin typeface="Arial" panose="020B0604020202020204"/>
                <a:cs typeface="Arial" panose="020B0604020202020204"/>
              </a:rPr>
              <a:t> </a:t>
            </a:r>
            <a:r>
              <a:rPr sz="1800" spc="-140" dirty="0">
                <a:latin typeface="Arial" panose="020B0604020202020204"/>
                <a:cs typeface="Arial" panose="020B0604020202020204"/>
              </a:rPr>
              <a:t>against</a:t>
            </a:r>
            <a:r>
              <a:rPr sz="1800" spc="-185" dirty="0">
                <a:latin typeface="Arial" panose="020B0604020202020204"/>
                <a:cs typeface="Arial" panose="020B0604020202020204"/>
              </a:rPr>
              <a:t> </a:t>
            </a:r>
            <a:r>
              <a:rPr sz="1800" dirty="0">
                <a:latin typeface="Arial" panose="020B0604020202020204"/>
                <a:cs typeface="Arial" panose="020B0604020202020204"/>
              </a:rPr>
              <a:t>a</a:t>
            </a:r>
            <a:r>
              <a:rPr sz="1800" spc="-260" dirty="0">
                <a:latin typeface="Arial" panose="020B0604020202020204"/>
                <a:cs typeface="Arial" panose="020B0604020202020204"/>
              </a:rPr>
              <a:t> </a:t>
            </a:r>
            <a:r>
              <a:rPr sz="1800" spc="-135" dirty="0">
                <a:latin typeface="Arial" panose="020B0604020202020204"/>
                <a:cs typeface="Arial" panose="020B0604020202020204"/>
              </a:rPr>
              <a:t>nucleotide</a:t>
            </a:r>
            <a:r>
              <a:rPr sz="1800" spc="-280" dirty="0">
                <a:latin typeface="Arial" panose="020B0604020202020204"/>
                <a:cs typeface="Arial" panose="020B0604020202020204"/>
              </a:rPr>
              <a:t> </a:t>
            </a:r>
            <a:r>
              <a:rPr sz="1800" spc="-160" dirty="0">
                <a:latin typeface="Arial" panose="020B0604020202020204"/>
                <a:cs typeface="Arial" panose="020B0604020202020204"/>
              </a:rPr>
              <a:t>sequence</a:t>
            </a:r>
            <a:r>
              <a:rPr sz="1800" spc="-280" dirty="0">
                <a:latin typeface="Arial" panose="020B0604020202020204"/>
                <a:cs typeface="Arial" panose="020B0604020202020204"/>
              </a:rPr>
              <a:t> </a:t>
            </a:r>
            <a:r>
              <a:rPr sz="1800" spc="-155" dirty="0">
                <a:latin typeface="Arial" panose="020B0604020202020204"/>
                <a:cs typeface="Arial" panose="020B0604020202020204"/>
              </a:rPr>
              <a:t>database.</a:t>
            </a:r>
            <a:endParaRPr sz="1800">
              <a:latin typeface="Arial" panose="020B0604020202020204"/>
              <a:cs typeface="Arial" panose="020B0604020202020204"/>
            </a:endParaRPr>
          </a:p>
        </p:txBody>
      </p:sp>
      <p:sp>
        <p:nvSpPr>
          <p:cNvPr id="10" name="object 10"/>
          <p:cNvSpPr txBox="1"/>
          <p:nvPr/>
        </p:nvSpPr>
        <p:spPr>
          <a:xfrm>
            <a:off x="610869" y="3724909"/>
            <a:ext cx="535305" cy="299720"/>
          </a:xfrm>
          <a:prstGeom prst="rect">
            <a:avLst/>
          </a:prstGeom>
        </p:spPr>
        <p:txBody>
          <a:bodyPr vert="horz" wrap="square" lIns="0" tIns="12700" rIns="0" bIns="0" rtlCol="0">
            <a:spAutoFit/>
          </a:bodyPr>
          <a:lstStyle/>
          <a:p>
            <a:pPr marL="12700">
              <a:lnSpc>
                <a:spcPct val="100000"/>
              </a:lnSpc>
              <a:spcBef>
                <a:spcPts val="100"/>
              </a:spcBef>
            </a:pPr>
            <a:r>
              <a:rPr sz="1800" spc="-180" dirty="0">
                <a:latin typeface="Arial" panose="020B0604020202020204"/>
                <a:cs typeface="Arial" panose="020B0604020202020204"/>
              </a:rPr>
              <a:t>b</a:t>
            </a:r>
            <a:r>
              <a:rPr sz="1800" spc="-80" dirty="0">
                <a:latin typeface="Arial" panose="020B0604020202020204"/>
                <a:cs typeface="Arial" panose="020B0604020202020204"/>
              </a:rPr>
              <a:t>l</a:t>
            </a:r>
            <a:r>
              <a:rPr sz="1800" spc="-195" dirty="0">
                <a:latin typeface="Arial" panose="020B0604020202020204"/>
                <a:cs typeface="Arial" panose="020B0604020202020204"/>
              </a:rPr>
              <a:t>a</a:t>
            </a:r>
            <a:r>
              <a:rPr sz="1800" spc="-150" dirty="0">
                <a:latin typeface="Arial" panose="020B0604020202020204"/>
                <a:cs typeface="Arial" panose="020B0604020202020204"/>
              </a:rPr>
              <a:t>s</a:t>
            </a:r>
            <a:r>
              <a:rPr sz="1800" spc="-90" dirty="0">
                <a:latin typeface="Arial" panose="020B0604020202020204"/>
                <a:cs typeface="Arial" panose="020B0604020202020204"/>
              </a:rPr>
              <a:t>t</a:t>
            </a:r>
            <a:r>
              <a:rPr sz="1800" dirty="0">
                <a:latin typeface="Arial" panose="020B0604020202020204"/>
                <a:cs typeface="Arial" panose="020B0604020202020204"/>
              </a:rPr>
              <a:t>x</a:t>
            </a:r>
            <a:endParaRPr sz="1800">
              <a:latin typeface="Arial" panose="020B0604020202020204"/>
              <a:cs typeface="Arial" panose="020B0604020202020204"/>
            </a:endParaRPr>
          </a:p>
        </p:txBody>
      </p:sp>
      <p:sp>
        <p:nvSpPr>
          <p:cNvPr id="11" name="object 11"/>
          <p:cNvSpPr txBox="1"/>
          <p:nvPr/>
        </p:nvSpPr>
        <p:spPr>
          <a:xfrm>
            <a:off x="1449069" y="3667759"/>
            <a:ext cx="8251825" cy="869950"/>
          </a:xfrm>
          <a:prstGeom prst="rect">
            <a:avLst/>
          </a:prstGeom>
        </p:spPr>
        <p:txBody>
          <a:bodyPr vert="horz" wrap="square" lIns="0" tIns="1905" rIns="0" bIns="0" rtlCol="0">
            <a:spAutoFit/>
          </a:bodyPr>
          <a:lstStyle/>
          <a:p>
            <a:pPr marL="355600" marR="5080" indent="-342900">
              <a:lnSpc>
                <a:spcPct val="104000"/>
              </a:lnSpc>
              <a:spcBef>
                <a:spcPts val="15"/>
              </a:spcBef>
            </a:pPr>
            <a:r>
              <a:rPr sz="1800" spc="-175" dirty="0">
                <a:latin typeface="Arial" panose="020B0604020202020204"/>
                <a:cs typeface="Arial" panose="020B0604020202020204"/>
              </a:rPr>
              <a:t>Compares</a:t>
            </a:r>
            <a:r>
              <a:rPr sz="1800" spc="-254" dirty="0">
                <a:latin typeface="Arial" panose="020B0604020202020204"/>
                <a:cs typeface="Arial" panose="020B0604020202020204"/>
              </a:rPr>
              <a:t> </a:t>
            </a:r>
            <a:r>
              <a:rPr sz="1800" dirty="0">
                <a:latin typeface="Arial" panose="020B0604020202020204"/>
                <a:cs typeface="Arial" panose="020B0604020202020204"/>
              </a:rPr>
              <a:t>a</a:t>
            </a:r>
            <a:r>
              <a:rPr sz="1800" spc="-280" dirty="0">
                <a:latin typeface="Arial" panose="020B0604020202020204"/>
                <a:cs typeface="Arial" panose="020B0604020202020204"/>
              </a:rPr>
              <a:t> </a:t>
            </a:r>
            <a:r>
              <a:rPr sz="1800" spc="-135" dirty="0">
                <a:latin typeface="Arial" panose="020B0604020202020204"/>
                <a:cs typeface="Arial" panose="020B0604020202020204"/>
              </a:rPr>
              <a:t>nucleotide</a:t>
            </a:r>
            <a:r>
              <a:rPr sz="1800" spc="-265" dirty="0">
                <a:latin typeface="Arial" panose="020B0604020202020204"/>
                <a:cs typeface="Arial" panose="020B0604020202020204"/>
              </a:rPr>
              <a:t> </a:t>
            </a:r>
            <a:r>
              <a:rPr sz="1800" spc="-130" dirty="0">
                <a:latin typeface="Arial" panose="020B0604020202020204"/>
                <a:cs typeface="Arial" panose="020B0604020202020204"/>
              </a:rPr>
              <a:t>query</a:t>
            </a:r>
            <a:r>
              <a:rPr sz="1800" spc="-250" dirty="0">
                <a:latin typeface="Arial" panose="020B0604020202020204"/>
                <a:cs typeface="Arial" panose="020B0604020202020204"/>
              </a:rPr>
              <a:t> </a:t>
            </a:r>
            <a:r>
              <a:rPr sz="1800" spc="-160" dirty="0">
                <a:latin typeface="Arial" panose="020B0604020202020204"/>
                <a:cs typeface="Arial" panose="020B0604020202020204"/>
              </a:rPr>
              <a:t>sequence</a:t>
            </a:r>
            <a:r>
              <a:rPr sz="1800" spc="-270" dirty="0">
                <a:latin typeface="Arial" panose="020B0604020202020204"/>
                <a:cs typeface="Arial" panose="020B0604020202020204"/>
              </a:rPr>
              <a:t> </a:t>
            </a:r>
            <a:r>
              <a:rPr sz="1800" spc="-130" dirty="0">
                <a:latin typeface="Arial" panose="020B0604020202020204"/>
                <a:cs typeface="Arial" panose="020B0604020202020204"/>
              </a:rPr>
              <a:t>translated</a:t>
            </a:r>
            <a:r>
              <a:rPr sz="1800" spc="-280" dirty="0">
                <a:latin typeface="Arial" panose="020B0604020202020204"/>
                <a:cs typeface="Arial" panose="020B0604020202020204"/>
              </a:rPr>
              <a:t> </a:t>
            </a:r>
            <a:r>
              <a:rPr sz="1800" spc="-40" dirty="0">
                <a:latin typeface="Arial" panose="020B0604020202020204"/>
                <a:cs typeface="Arial" panose="020B0604020202020204"/>
              </a:rPr>
              <a:t>in</a:t>
            </a:r>
            <a:r>
              <a:rPr sz="1800" spc="-265" dirty="0">
                <a:latin typeface="Arial" panose="020B0604020202020204"/>
                <a:cs typeface="Arial" panose="020B0604020202020204"/>
              </a:rPr>
              <a:t> </a:t>
            </a:r>
            <a:r>
              <a:rPr sz="1800" spc="-90" dirty="0">
                <a:latin typeface="Arial" panose="020B0604020202020204"/>
                <a:cs typeface="Arial" panose="020B0604020202020204"/>
              </a:rPr>
              <a:t>all</a:t>
            </a:r>
            <a:r>
              <a:rPr sz="1800" spc="-165" dirty="0">
                <a:latin typeface="Arial" panose="020B0604020202020204"/>
                <a:cs typeface="Arial" panose="020B0604020202020204"/>
              </a:rPr>
              <a:t> </a:t>
            </a:r>
            <a:r>
              <a:rPr sz="1800" spc="-135" dirty="0">
                <a:latin typeface="Arial" panose="020B0604020202020204"/>
                <a:cs typeface="Arial" panose="020B0604020202020204"/>
              </a:rPr>
              <a:t>reading</a:t>
            </a:r>
            <a:r>
              <a:rPr sz="1800" spc="-280" dirty="0">
                <a:latin typeface="Arial" panose="020B0604020202020204"/>
                <a:cs typeface="Arial" panose="020B0604020202020204"/>
              </a:rPr>
              <a:t> </a:t>
            </a:r>
            <a:r>
              <a:rPr sz="1800" spc="-140" dirty="0">
                <a:latin typeface="Arial" panose="020B0604020202020204"/>
                <a:cs typeface="Arial" panose="020B0604020202020204"/>
              </a:rPr>
              <a:t>frames</a:t>
            </a:r>
            <a:r>
              <a:rPr sz="1800" spc="-254" dirty="0">
                <a:latin typeface="Arial" panose="020B0604020202020204"/>
                <a:cs typeface="Arial" panose="020B0604020202020204"/>
              </a:rPr>
              <a:t> </a:t>
            </a:r>
            <a:r>
              <a:rPr sz="1800" spc="-140" dirty="0">
                <a:latin typeface="Arial" panose="020B0604020202020204"/>
                <a:cs typeface="Arial" panose="020B0604020202020204"/>
              </a:rPr>
              <a:t>against</a:t>
            </a:r>
            <a:r>
              <a:rPr sz="1800" spc="-175" dirty="0">
                <a:latin typeface="Arial" panose="020B0604020202020204"/>
                <a:cs typeface="Arial" panose="020B0604020202020204"/>
              </a:rPr>
              <a:t> </a:t>
            </a:r>
            <a:r>
              <a:rPr sz="1800" dirty="0">
                <a:latin typeface="Arial" panose="020B0604020202020204"/>
                <a:cs typeface="Arial" panose="020B0604020202020204"/>
              </a:rPr>
              <a:t>a</a:t>
            </a:r>
            <a:r>
              <a:rPr sz="1800" spc="-280" dirty="0">
                <a:latin typeface="Arial" panose="020B0604020202020204"/>
                <a:cs typeface="Arial" panose="020B0604020202020204"/>
              </a:rPr>
              <a:t> </a:t>
            </a:r>
            <a:r>
              <a:rPr sz="1800" spc="-125" dirty="0">
                <a:latin typeface="Arial" panose="020B0604020202020204"/>
                <a:cs typeface="Arial" panose="020B0604020202020204"/>
              </a:rPr>
              <a:t>protein</a:t>
            </a:r>
            <a:r>
              <a:rPr sz="1800" spc="-280" dirty="0">
                <a:latin typeface="Arial" panose="020B0604020202020204"/>
                <a:cs typeface="Arial" panose="020B0604020202020204"/>
              </a:rPr>
              <a:t> </a:t>
            </a:r>
            <a:r>
              <a:rPr sz="1800" spc="-160" dirty="0">
                <a:latin typeface="Arial" panose="020B0604020202020204"/>
                <a:cs typeface="Arial" panose="020B0604020202020204"/>
              </a:rPr>
              <a:t>sequence </a:t>
            </a:r>
            <a:r>
              <a:rPr sz="1800" spc="-484" dirty="0">
                <a:latin typeface="Arial" panose="020B0604020202020204"/>
                <a:cs typeface="Arial" panose="020B0604020202020204"/>
              </a:rPr>
              <a:t> </a:t>
            </a:r>
            <a:r>
              <a:rPr sz="1800" spc="-155" dirty="0">
                <a:latin typeface="Arial" panose="020B0604020202020204"/>
                <a:cs typeface="Arial" panose="020B0604020202020204"/>
              </a:rPr>
              <a:t>database. </a:t>
            </a:r>
            <a:r>
              <a:rPr sz="1800" spc="-175" dirty="0">
                <a:latin typeface="Arial" panose="020B0604020202020204"/>
                <a:cs typeface="Arial" panose="020B0604020202020204"/>
              </a:rPr>
              <a:t>You </a:t>
            </a:r>
            <a:r>
              <a:rPr sz="1800" spc="-125" dirty="0">
                <a:latin typeface="Arial" panose="020B0604020202020204"/>
                <a:cs typeface="Arial" panose="020B0604020202020204"/>
              </a:rPr>
              <a:t>could </a:t>
            </a:r>
            <a:r>
              <a:rPr sz="1800" spc="-114" dirty="0">
                <a:latin typeface="Arial" panose="020B0604020202020204"/>
                <a:cs typeface="Arial" panose="020B0604020202020204"/>
              </a:rPr>
              <a:t>use </a:t>
            </a:r>
            <a:r>
              <a:rPr sz="1800" spc="-90" dirty="0">
                <a:latin typeface="Arial" panose="020B0604020202020204"/>
                <a:cs typeface="Arial" panose="020B0604020202020204"/>
              </a:rPr>
              <a:t>this </a:t>
            </a:r>
            <a:r>
              <a:rPr sz="1800" spc="-125" dirty="0">
                <a:latin typeface="Arial" panose="020B0604020202020204"/>
                <a:cs typeface="Arial" panose="020B0604020202020204"/>
              </a:rPr>
              <a:t>option </a:t>
            </a:r>
            <a:r>
              <a:rPr sz="1800" spc="-55" dirty="0">
                <a:latin typeface="Arial" panose="020B0604020202020204"/>
                <a:cs typeface="Arial" panose="020B0604020202020204"/>
              </a:rPr>
              <a:t>to </a:t>
            </a:r>
            <a:r>
              <a:rPr sz="1800" spc="-95" dirty="0">
                <a:latin typeface="Arial" panose="020B0604020202020204"/>
                <a:cs typeface="Arial" panose="020B0604020202020204"/>
              </a:rPr>
              <a:t>find </a:t>
            </a:r>
            <a:r>
              <a:rPr sz="1800" spc="-135" dirty="0">
                <a:latin typeface="Arial" panose="020B0604020202020204"/>
                <a:cs typeface="Arial" panose="020B0604020202020204"/>
              </a:rPr>
              <a:t>potential </a:t>
            </a:r>
            <a:r>
              <a:rPr sz="1800" spc="-125" dirty="0">
                <a:latin typeface="Arial" panose="020B0604020202020204"/>
                <a:cs typeface="Arial" panose="020B0604020202020204"/>
              </a:rPr>
              <a:t>translation </a:t>
            </a:r>
            <a:r>
              <a:rPr sz="1800" spc="-145" dirty="0">
                <a:latin typeface="Arial" panose="020B0604020202020204"/>
                <a:cs typeface="Arial" panose="020B0604020202020204"/>
              </a:rPr>
              <a:t>products </a:t>
            </a:r>
            <a:r>
              <a:rPr sz="1800" spc="-100" dirty="0">
                <a:latin typeface="Arial" panose="020B0604020202020204"/>
                <a:cs typeface="Arial" panose="020B0604020202020204"/>
              </a:rPr>
              <a:t>of an </a:t>
            </a:r>
            <a:r>
              <a:rPr sz="1800" spc="-165" dirty="0">
                <a:latin typeface="Arial" panose="020B0604020202020204"/>
                <a:cs typeface="Arial" panose="020B0604020202020204"/>
              </a:rPr>
              <a:t>unknown </a:t>
            </a:r>
            <a:r>
              <a:rPr sz="1800" spc="-160" dirty="0">
                <a:latin typeface="Arial" panose="020B0604020202020204"/>
                <a:cs typeface="Arial" panose="020B0604020202020204"/>
              </a:rPr>
              <a:t> </a:t>
            </a:r>
            <a:r>
              <a:rPr sz="1800" spc="-135" dirty="0">
                <a:latin typeface="Arial" panose="020B0604020202020204"/>
                <a:cs typeface="Arial" panose="020B0604020202020204"/>
              </a:rPr>
              <a:t>nucleotide</a:t>
            </a:r>
            <a:r>
              <a:rPr sz="1800" spc="-290" dirty="0">
                <a:latin typeface="Arial" panose="020B0604020202020204"/>
                <a:cs typeface="Arial" panose="020B0604020202020204"/>
              </a:rPr>
              <a:t> </a:t>
            </a:r>
            <a:r>
              <a:rPr sz="1800" spc="-160" dirty="0">
                <a:latin typeface="Arial" panose="020B0604020202020204"/>
                <a:cs typeface="Arial" panose="020B0604020202020204"/>
              </a:rPr>
              <a:t>sequence.</a:t>
            </a:r>
            <a:endParaRPr sz="1800">
              <a:latin typeface="Arial" panose="020B0604020202020204"/>
              <a:cs typeface="Arial" panose="020B0604020202020204"/>
            </a:endParaRPr>
          </a:p>
        </p:txBody>
      </p:sp>
      <p:sp>
        <p:nvSpPr>
          <p:cNvPr id="12" name="object 12"/>
          <p:cNvSpPr txBox="1"/>
          <p:nvPr/>
        </p:nvSpPr>
        <p:spPr>
          <a:xfrm>
            <a:off x="610869" y="4908550"/>
            <a:ext cx="598805"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panose="020B0604020202020204"/>
                <a:cs typeface="Arial" panose="020B0604020202020204"/>
              </a:rPr>
              <a:t>tblastn</a:t>
            </a:r>
            <a:endParaRPr sz="1800">
              <a:latin typeface="Arial" panose="020B0604020202020204"/>
              <a:cs typeface="Arial" panose="020B0604020202020204"/>
            </a:endParaRPr>
          </a:p>
        </p:txBody>
      </p:sp>
      <p:sp>
        <p:nvSpPr>
          <p:cNvPr id="13" name="object 13"/>
          <p:cNvSpPr txBox="1"/>
          <p:nvPr/>
        </p:nvSpPr>
        <p:spPr>
          <a:xfrm>
            <a:off x="1449069" y="4918709"/>
            <a:ext cx="8371205" cy="584200"/>
          </a:xfrm>
          <a:prstGeom prst="rect">
            <a:avLst/>
          </a:prstGeom>
        </p:spPr>
        <p:txBody>
          <a:bodyPr vert="horz" wrap="square" lIns="0" tIns="2540" rIns="0" bIns="0" rtlCol="0">
            <a:spAutoFit/>
          </a:bodyPr>
          <a:lstStyle/>
          <a:p>
            <a:pPr marL="355600" marR="5080" indent="-342900">
              <a:lnSpc>
                <a:spcPct val="104000"/>
              </a:lnSpc>
              <a:spcBef>
                <a:spcPts val="20"/>
              </a:spcBef>
            </a:pPr>
            <a:r>
              <a:rPr sz="1800" spc="-175" dirty="0">
                <a:latin typeface="Arial" panose="020B0604020202020204"/>
                <a:cs typeface="Arial" panose="020B0604020202020204"/>
              </a:rPr>
              <a:t>Compares</a:t>
            </a:r>
            <a:r>
              <a:rPr sz="1800" spc="-245" dirty="0">
                <a:latin typeface="Arial" panose="020B0604020202020204"/>
                <a:cs typeface="Arial" panose="020B0604020202020204"/>
              </a:rPr>
              <a:t> </a:t>
            </a:r>
            <a:r>
              <a:rPr sz="1800" dirty="0">
                <a:latin typeface="Arial" panose="020B0604020202020204"/>
                <a:cs typeface="Arial" panose="020B0604020202020204"/>
              </a:rPr>
              <a:t>a</a:t>
            </a:r>
            <a:r>
              <a:rPr sz="1800" spc="-275" dirty="0">
                <a:latin typeface="Arial" panose="020B0604020202020204"/>
                <a:cs typeface="Arial" panose="020B0604020202020204"/>
              </a:rPr>
              <a:t> </a:t>
            </a:r>
            <a:r>
              <a:rPr sz="1800" spc="-125" dirty="0">
                <a:latin typeface="Arial" panose="020B0604020202020204"/>
                <a:cs typeface="Arial" panose="020B0604020202020204"/>
              </a:rPr>
              <a:t>protein</a:t>
            </a:r>
            <a:r>
              <a:rPr sz="1800" spc="-254" dirty="0">
                <a:latin typeface="Arial" panose="020B0604020202020204"/>
                <a:cs typeface="Arial" panose="020B0604020202020204"/>
              </a:rPr>
              <a:t> </a:t>
            </a:r>
            <a:r>
              <a:rPr sz="1800" spc="-130" dirty="0">
                <a:latin typeface="Arial" panose="020B0604020202020204"/>
                <a:cs typeface="Arial" panose="020B0604020202020204"/>
              </a:rPr>
              <a:t>query</a:t>
            </a:r>
            <a:r>
              <a:rPr sz="1800" spc="-245" dirty="0">
                <a:latin typeface="Arial" panose="020B0604020202020204"/>
                <a:cs typeface="Arial" panose="020B0604020202020204"/>
              </a:rPr>
              <a:t> </a:t>
            </a:r>
            <a:r>
              <a:rPr sz="1800" spc="-160" dirty="0">
                <a:latin typeface="Arial" panose="020B0604020202020204"/>
                <a:cs typeface="Arial" panose="020B0604020202020204"/>
              </a:rPr>
              <a:t>sequence</a:t>
            </a:r>
            <a:r>
              <a:rPr sz="1800" spc="-254" dirty="0">
                <a:latin typeface="Arial" panose="020B0604020202020204"/>
                <a:cs typeface="Arial" panose="020B0604020202020204"/>
              </a:rPr>
              <a:t> </a:t>
            </a:r>
            <a:r>
              <a:rPr sz="1800" spc="-145" dirty="0">
                <a:latin typeface="Arial" panose="020B0604020202020204"/>
                <a:cs typeface="Arial" panose="020B0604020202020204"/>
              </a:rPr>
              <a:t>against</a:t>
            </a:r>
            <a:r>
              <a:rPr sz="1800" spc="-180" dirty="0">
                <a:latin typeface="Arial" panose="020B0604020202020204"/>
                <a:cs typeface="Arial" panose="020B0604020202020204"/>
              </a:rPr>
              <a:t> </a:t>
            </a:r>
            <a:r>
              <a:rPr sz="1800" dirty="0">
                <a:latin typeface="Arial" panose="020B0604020202020204"/>
                <a:cs typeface="Arial" panose="020B0604020202020204"/>
              </a:rPr>
              <a:t>a</a:t>
            </a:r>
            <a:r>
              <a:rPr sz="1800" spc="-260" dirty="0">
                <a:latin typeface="Arial" panose="020B0604020202020204"/>
                <a:cs typeface="Arial" panose="020B0604020202020204"/>
              </a:rPr>
              <a:t> </a:t>
            </a:r>
            <a:r>
              <a:rPr sz="1800" spc="-135" dirty="0">
                <a:latin typeface="Arial" panose="020B0604020202020204"/>
                <a:cs typeface="Arial" panose="020B0604020202020204"/>
              </a:rPr>
              <a:t>nucleotide</a:t>
            </a:r>
            <a:r>
              <a:rPr sz="1800" spc="-270" dirty="0">
                <a:latin typeface="Arial" panose="020B0604020202020204"/>
                <a:cs typeface="Arial" panose="020B0604020202020204"/>
              </a:rPr>
              <a:t> </a:t>
            </a:r>
            <a:r>
              <a:rPr sz="1800" spc="-160" dirty="0">
                <a:latin typeface="Arial" panose="020B0604020202020204"/>
                <a:cs typeface="Arial" panose="020B0604020202020204"/>
              </a:rPr>
              <a:t>sequence</a:t>
            </a:r>
            <a:r>
              <a:rPr sz="1800" spc="-275" dirty="0">
                <a:latin typeface="Arial" panose="020B0604020202020204"/>
                <a:cs typeface="Arial" panose="020B0604020202020204"/>
              </a:rPr>
              <a:t> </a:t>
            </a:r>
            <a:r>
              <a:rPr sz="1800" spc="-150" dirty="0">
                <a:latin typeface="Arial" panose="020B0604020202020204"/>
                <a:cs typeface="Arial" panose="020B0604020202020204"/>
              </a:rPr>
              <a:t>database</a:t>
            </a:r>
            <a:r>
              <a:rPr sz="1800" spc="-275" dirty="0">
                <a:latin typeface="Arial" panose="020B0604020202020204"/>
                <a:cs typeface="Arial" panose="020B0604020202020204"/>
              </a:rPr>
              <a:t> </a:t>
            </a:r>
            <a:r>
              <a:rPr sz="1800" spc="-145" dirty="0">
                <a:latin typeface="Arial" panose="020B0604020202020204"/>
                <a:cs typeface="Arial" panose="020B0604020202020204"/>
              </a:rPr>
              <a:t>dynamically</a:t>
            </a:r>
            <a:r>
              <a:rPr sz="1800" spc="-240" dirty="0">
                <a:latin typeface="Arial" panose="020B0604020202020204"/>
                <a:cs typeface="Arial" panose="020B0604020202020204"/>
              </a:rPr>
              <a:t> </a:t>
            </a:r>
            <a:r>
              <a:rPr sz="1800" spc="-130" dirty="0">
                <a:latin typeface="Arial" panose="020B0604020202020204"/>
                <a:cs typeface="Arial" panose="020B0604020202020204"/>
              </a:rPr>
              <a:t>translated </a:t>
            </a:r>
            <a:r>
              <a:rPr sz="1800" spc="-484" dirty="0">
                <a:latin typeface="Arial" panose="020B0604020202020204"/>
                <a:cs typeface="Arial" panose="020B0604020202020204"/>
              </a:rPr>
              <a:t> </a:t>
            </a:r>
            <a:r>
              <a:rPr sz="1800" spc="-40" dirty="0">
                <a:latin typeface="Arial" panose="020B0604020202020204"/>
                <a:cs typeface="Arial" panose="020B0604020202020204"/>
              </a:rPr>
              <a:t>in</a:t>
            </a:r>
            <a:r>
              <a:rPr sz="1800" spc="-290" dirty="0">
                <a:latin typeface="Arial" panose="020B0604020202020204"/>
                <a:cs typeface="Arial" panose="020B0604020202020204"/>
              </a:rPr>
              <a:t> </a:t>
            </a:r>
            <a:r>
              <a:rPr sz="1800" spc="-90" dirty="0">
                <a:latin typeface="Arial" panose="020B0604020202020204"/>
                <a:cs typeface="Arial" panose="020B0604020202020204"/>
              </a:rPr>
              <a:t>all</a:t>
            </a:r>
            <a:r>
              <a:rPr sz="1800" spc="-165" dirty="0">
                <a:latin typeface="Arial" panose="020B0604020202020204"/>
                <a:cs typeface="Arial" panose="020B0604020202020204"/>
              </a:rPr>
              <a:t> </a:t>
            </a:r>
            <a:r>
              <a:rPr sz="1800" spc="-135" dirty="0">
                <a:latin typeface="Arial" panose="020B0604020202020204"/>
                <a:cs typeface="Arial" panose="020B0604020202020204"/>
              </a:rPr>
              <a:t>reading</a:t>
            </a:r>
            <a:r>
              <a:rPr sz="1800" spc="-285" dirty="0">
                <a:latin typeface="Arial" panose="020B0604020202020204"/>
                <a:cs typeface="Arial" panose="020B0604020202020204"/>
              </a:rPr>
              <a:t> </a:t>
            </a:r>
            <a:r>
              <a:rPr sz="1800" spc="-145" dirty="0">
                <a:latin typeface="Arial" panose="020B0604020202020204"/>
                <a:cs typeface="Arial" panose="020B0604020202020204"/>
              </a:rPr>
              <a:t>frames.</a:t>
            </a:r>
            <a:endParaRPr sz="1800">
              <a:latin typeface="Arial" panose="020B0604020202020204"/>
              <a:cs typeface="Arial" panose="020B0604020202020204"/>
            </a:endParaRPr>
          </a:p>
        </p:txBody>
      </p:sp>
      <p:sp>
        <p:nvSpPr>
          <p:cNvPr id="14" name="object 14"/>
          <p:cNvSpPr txBox="1"/>
          <p:nvPr/>
        </p:nvSpPr>
        <p:spPr>
          <a:xfrm>
            <a:off x="610869" y="6108700"/>
            <a:ext cx="586105"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panose="020B0604020202020204"/>
                <a:cs typeface="Arial" panose="020B0604020202020204"/>
              </a:rPr>
              <a:t>tblastx</a:t>
            </a:r>
            <a:endParaRPr sz="1800">
              <a:latin typeface="Arial" panose="020B0604020202020204"/>
              <a:cs typeface="Arial" panose="020B0604020202020204"/>
            </a:endParaRPr>
          </a:p>
        </p:txBody>
      </p:sp>
      <p:sp>
        <p:nvSpPr>
          <p:cNvPr id="15" name="object 15"/>
          <p:cNvSpPr/>
          <p:nvPr/>
        </p:nvSpPr>
        <p:spPr>
          <a:xfrm>
            <a:off x="1371600" y="5610859"/>
            <a:ext cx="8624570" cy="1780539"/>
          </a:xfrm>
          <a:custGeom>
            <a:avLst/>
            <a:gdLst/>
            <a:ahLst/>
            <a:cxnLst/>
            <a:rect l="l" t="t" r="r" b="b"/>
            <a:pathLst>
              <a:path w="8624570" h="1780540">
                <a:moveTo>
                  <a:pt x="8624570" y="0"/>
                </a:moveTo>
                <a:lnTo>
                  <a:pt x="0" y="0"/>
                </a:lnTo>
                <a:lnTo>
                  <a:pt x="0" y="1780539"/>
                </a:lnTo>
                <a:lnTo>
                  <a:pt x="8624570" y="1780539"/>
                </a:lnTo>
                <a:lnTo>
                  <a:pt x="8624570" y="0"/>
                </a:lnTo>
                <a:close/>
              </a:path>
            </a:pathLst>
          </a:custGeom>
          <a:solidFill>
            <a:srgbClr val="FFFFFF"/>
          </a:solidFill>
        </p:spPr>
        <p:txBody>
          <a:bodyPr wrap="square" lIns="0" tIns="0" rIns="0" bIns="0" rtlCol="0"/>
          <a:lstStyle/>
          <a:p>
            <a:endParaRPr/>
          </a:p>
        </p:txBody>
      </p:sp>
      <p:sp>
        <p:nvSpPr>
          <p:cNvPr id="16" name="object 16"/>
          <p:cNvSpPr txBox="1"/>
          <p:nvPr/>
        </p:nvSpPr>
        <p:spPr>
          <a:xfrm>
            <a:off x="1449069" y="6052820"/>
            <a:ext cx="8271509" cy="869950"/>
          </a:xfrm>
          <a:prstGeom prst="rect">
            <a:avLst/>
          </a:prstGeom>
        </p:spPr>
        <p:txBody>
          <a:bodyPr vert="horz" wrap="square" lIns="0" tIns="1905" rIns="0" bIns="0" rtlCol="0">
            <a:spAutoFit/>
          </a:bodyPr>
          <a:lstStyle/>
          <a:p>
            <a:pPr marL="355600" marR="5080" indent="-342900">
              <a:lnSpc>
                <a:spcPct val="104000"/>
              </a:lnSpc>
              <a:spcBef>
                <a:spcPts val="15"/>
              </a:spcBef>
            </a:pPr>
            <a:r>
              <a:rPr sz="1800" spc="-175" dirty="0">
                <a:latin typeface="Arial" panose="020B0604020202020204"/>
                <a:cs typeface="Arial" panose="020B0604020202020204"/>
              </a:rPr>
              <a:t>Compares </a:t>
            </a:r>
            <a:r>
              <a:rPr sz="1800" spc="-95" dirty="0">
                <a:latin typeface="Arial" panose="020B0604020202020204"/>
                <a:cs typeface="Arial" panose="020B0604020202020204"/>
              </a:rPr>
              <a:t>the </a:t>
            </a:r>
            <a:r>
              <a:rPr sz="1800" spc="-130" dirty="0">
                <a:latin typeface="Arial" panose="020B0604020202020204"/>
                <a:cs typeface="Arial" panose="020B0604020202020204"/>
              </a:rPr>
              <a:t>six-frame translations </a:t>
            </a:r>
            <a:r>
              <a:rPr sz="1800" spc="-100" dirty="0">
                <a:latin typeface="Arial" panose="020B0604020202020204"/>
                <a:cs typeface="Arial" panose="020B0604020202020204"/>
              </a:rPr>
              <a:t>of </a:t>
            </a:r>
            <a:r>
              <a:rPr sz="1800" dirty="0">
                <a:latin typeface="Arial" panose="020B0604020202020204"/>
                <a:cs typeface="Arial" panose="020B0604020202020204"/>
              </a:rPr>
              <a:t>a </a:t>
            </a:r>
            <a:r>
              <a:rPr sz="1800" spc="-135" dirty="0">
                <a:latin typeface="Arial" panose="020B0604020202020204"/>
                <a:cs typeface="Arial" panose="020B0604020202020204"/>
              </a:rPr>
              <a:t>nucleotide </a:t>
            </a:r>
            <a:r>
              <a:rPr sz="1800" spc="-130" dirty="0">
                <a:latin typeface="Arial" panose="020B0604020202020204"/>
                <a:cs typeface="Arial" panose="020B0604020202020204"/>
              </a:rPr>
              <a:t>query </a:t>
            </a:r>
            <a:r>
              <a:rPr sz="1800" spc="-160" dirty="0">
                <a:latin typeface="Arial" panose="020B0604020202020204"/>
                <a:cs typeface="Arial" panose="020B0604020202020204"/>
              </a:rPr>
              <a:t>sequence </a:t>
            </a:r>
            <a:r>
              <a:rPr sz="1800" spc="-145" dirty="0">
                <a:latin typeface="Arial" panose="020B0604020202020204"/>
                <a:cs typeface="Arial" panose="020B0604020202020204"/>
              </a:rPr>
              <a:t>against </a:t>
            </a:r>
            <a:r>
              <a:rPr sz="1800" spc="-95" dirty="0">
                <a:latin typeface="Arial" panose="020B0604020202020204"/>
                <a:cs typeface="Arial" panose="020B0604020202020204"/>
              </a:rPr>
              <a:t>the </a:t>
            </a:r>
            <a:r>
              <a:rPr sz="1800" spc="-130" dirty="0">
                <a:latin typeface="Arial" panose="020B0604020202020204"/>
                <a:cs typeface="Arial" panose="020B0604020202020204"/>
              </a:rPr>
              <a:t>six-frame </a:t>
            </a:r>
            <a:r>
              <a:rPr sz="1800" spc="-125" dirty="0">
                <a:latin typeface="Arial" panose="020B0604020202020204"/>
                <a:cs typeface="Arial" panose="020B0604020202020204"/>
              </a:rPr>
              <a:t> </a:t>
            </a:r>
            <a:r>
              <a:rPr sz="1800" spc="-130" dirty="0">
                <a:latin typeface="Arial" panose="020B0604020202020204"/>
                <a:cs typeface="Arial" panose="020B0604020202020204"/>
              </a:rPr>
              <a:t>translations</a:t>
            </a:r>
            <a:r>
              <a:rPr sz="1800" spc="-254" dirty="0">
                <a:latin typeface="Arial" panose="020B0604020202020204"/>
                <a:cs typeface="Arial" panose="020B0604020202020204"/>
              </a:rPr>
              <a:t> </a:t>
            </a:r>
            <a:r>
              <a:rPr sz="1800" spc="-100" dirty="0">
                <a:latin typeface="Arial" panose="020B0604020202020204"/>
                <a:cs typeface="Arial" panose="020B0604020202020204"/>
              </a:rPr>
              <a:t>of</a:t>
            </a:r>
            <a:r>
              <a:rPr sz="1800" spc="-175" dirty="0">
                <a:latin typeface="Arial" panose="020B0604020202020204"/>
                <a:cs typeface="Arial" panose="020B0604020202020204"/>
              </a:rPr>
              <a:t> </a:t>
            </a:r>
            <a:r>
              <a:rPr sz="1800" dirty="0">
                <a:latin typeface="Arial" panose="020B0604020202020204"/>
                <a:cs typeface="Arial" panose="020B0604020202020204"/>
              </a:rPr>
              <a:t>a</a:t>
            </a:r>
            <a:r>
              <a:rPr sz="1800" spc="-265" dirty="0">
                <a:latin typeface="Arial" panose="020B0604020202020204"/>
                <a:cs typeface="Arial" panose="020B0604020202020204"/>
              </a:rPr>
              <a:t> </a:t>
            </a:r>
            <a:r>
              <a:rPr sz="1800" spc="-135" dirty="0">
                <a:latin typeface="Arial" panose="020B0604020202020204"/>
                <a:cs typeface="Arial" panose="020B0604020202020204"/>
              </a:rPr>
              <a:t>nucleotide</a:t>
            </a:r>
            <a:r>
              <a:rPr sz="1800" spc="-270" dirty="0">
                <a:latin typeface="Arial" panose="020B0604020202020204"/>
                <a:cs typeface="Arial" panose="020B0604020202020204"/>
              </a:rPr>
              <a:t> </a:t>
            </a:r>
            <a:r>
              <a:rPr sz="1800" spc="-160" dirty="0">
                <a:latin typeface="Arial" panose="020B0604020202020204"/>
                <a:cs typeface="Arial" panose="020B0604020202020204"/>
              </a:rPr>
              <a:t>sequence</a:t>
            </a:r>
            <a:r>
              <a:rPr sz="1800" spc="-280" dirty="0">
                <a:latin typeface="Arial" panose="020B0604020202020204"/>
                <a:cs typeface="Arial" panose="020B0604020202020204"/>
              </a:rPr>
              <a:t> </a:t>
            </a:r>
            <a:r>
              <a:rPr sz="1800" spc="-155" dirty="0">
                <a:latin typeface="Arial" panose="020B0604020202020204"/>
                <a:cs typeface="Arial" panose="020B0604020202020204"/>
              </a:rPr>
              <a:t>database.</a:t>
            </a:r>
            <a:r>
              <a:rPr sz="1800" spc="-190" dirty="0">
                <a:latin typeface="Arial" panose="020B0604020202020204"/>
                <a:cs typeface="Arial" panose="020B0604020202020204"/>
              </a:rPr>
              <a:t> </a:t>
            </a:r>
            <a:r>
              <a:rPr sz="1800" spc="-140" dirty="0">
                <a:latin typeface="Arial" panose="020B0604020202020204"/>
                <a:cs typeface="Arial" panose="020B0604020202020204"/>
              </a:rPr>
              <a:t>Please</a:t>
            </a:r>
            <a:r>
              <a:rPr sz="1800" spc="-285" dirty="0">
                <a:latin typeface="Arial" panose="020B0604020202020204"/>
                <a:cs typeface="Arial" panose="020B0604020202020204"/>
              </a:rPr>
              <a:t> </a:t>
            </a:r>
            <a:r>
              <a:rPr sz="1800" spc="-120" dirty="0">
                <a:latin typeface="Arial" panose="020B0604020202020204"/>
                <a:cs typeface="Arial" panose="020B0604020202020204"/>
              </a:rPr>
              <a:t>note</a:t>
            </a:r>
            <a:r>
              <a:rPr sz="1800" spc="-280" dirty="0">
                <a:latin typeface="Arial" panose="020B0604020202020204"/>
                <a:cs typeface="Arial" panose="020B0604020202020204"/>
              </a:rPr>
              <a:t> </a:t>
            </a:r>
            <a:r>
              <a:rPr sz="1800" spc="-114" dirty="0">
                <a:latin typeface="Arial" panose="020B0604020202020204"/>
                <a:cs typeface="Arial" panose="020B0604020202020204"/>
              </a:rPr>
              <a:t>that</a:t>
            </a:r>
            <a:r>
              <a:rPr sz="1800" spc="-190" dirty="0">
                <a:latin typeface="Arial" panose="020B0604020202020204"/>
                <a:cs typeface="Arial" panose="020B0604020202020204"/>
              </a:rPr>
              <a:t> </a:t>
            </a:r>
            <a:r>
              <a:rPr sz="1800" spc="-95" dirty="0">
                <a:latin typeface="Arial" panose="020B0604020202020204"/>
                <a:cs typeface="Arial" panose="020B0604020202020204"/>
              </a:rPr>
              <a:t>the</a:t>
            </a:r>
            <a:r>
              <a:rPr sz="1800" spc="-270" dirty="0">
                <a:latin typeface="Arial" panose="020B0604020202020204"/>
                <a:cs typeface="Arial" panose="020B0604020202020204"/>
              </a:rPr>
              <a:t> </a:t>
            </a:r>
            <a:r>
              <a:rPr sz="1800" spc="-114" dirty="0">
                <a:latin typeface="Arial" panose="020B0604020202020204"/>
                <a:cs typeface="Arial" panose="020B0604020202020204"/>
              </a:rPr>
              <a:t>tblastx</a:t>
            </a:r>
            <a:r>
              <a:rPr sz="1800" spc="-250" dirty="0">
                <a:latin typeface="Arial" panose="020B0604020202020204"/>
                <a:cs typeface="Arial" panose="020B0604020202020204"/>
              </a:rPr>
              <a:t> </a:t>
            </a:r>
            <a:r>
              <a:rPr sz="1800" spc="-140" dirty="0">
                <a:latin typeface="Arial" panose="020B0604020202020204"/>
                <a:cs typeface="Arial" panose="020B0604020202020204"/>
              </a:rPr>
              <a:t>program</a:t>
            </a:r>
            <a:r>
              <a:rPr sz="1800" spc="-375" dirty="0">
                <a:latin typeface="Arial" panose="020B0604020202020204"/>
                <a:cs typeface="Arial" panose="020B0604020202020204"/>
              </a:rPr>
              <a:t> </a:t>
            </a:r>
            <a:r>
              <a:rPr sz="1800" spc="-150" dirty="0">
                <a:latin typeface="Arial" panose="020B0604020202020204"/>
                <a:cs typeface="Arial" panose="020B0604020202020204"/>
              </a:rPr>
              <a:t>cannot</a:t>
            </a:r>
            <a:r>
              <a:rPr sz="1800" spc="-175" dirty="0">
                <a:latin typeface="Arial" panose="020B0604020202020204"/>
                <a:cs typeface="Arial" panose="020B0604020202020204"/>
              </a:rPr>
              <a:t> </a:t>
            </a:r>
            <a:r>
              <a:rPr sz="1800" spc="-90" dirty="0">
                <a:latin typeface="Arial" panose="020B0604020202020204"/>
                <a:cs typeface="Arial" panose="020B0604020202020204"/>
              </a:rPr>
              <a:t>be </a:t>
            </a:r>
            <a:r>
              <a:rPr sz="1800" spc="-484" dirty="0">
                <a:latin typeface="Arial" panose="020B0604020202020204"/>
                <a:cs typeface="Arial" panose="020B0604020202020204"/>
              </a:rPr>
              <a:t> </a:t>
            </a:r>
            <a:r>
              <a:rPr sz="1800" spc="-135" dirty="0">
                <a:latin typeface="Arial" panose="020B0604020202020204"/>
                <a:cs typeface="Arial" panose="020B0604020202020204"/>
              </a:rPr>
              <a:t>used</a:t>
            </a:r>
            <a:r>
              <a:rPr sz="1800" spc="-270" dirty="0">
                <a:latin typeface="Arial" panose="020B0604020202020204"/>
                <a:cs typeface="Arial" panose="020B0604020202020204"/>
              </a:rPr>
              <a:t> </a:t>
            </a:r>
            <a:r>
              <a:rPr sz="1800" spc="-105" dirty="0">
                <a:latin typeface="Arial" panose="020B0604020202020204"/>
                <a:cs typeface="Arial" panose="020B0604020202020204"/>
              </a:rPr>
              <a:t>with</a:t>
            </a:r>
            <a:r>
              <a:rPr sz="1800" spc="-285" dirty="0">
                <a:latin typeface="Arial" panose="020B0604020202020204"/>
                <a:cs typeface="Arial" panose="020B0604020202020204"/>
              </a:rPr>
              <a:t> </a:t>
            </a:r>
            <a:r>
              <a:rPr sz="1800" spc="-90" dirty="0">
                <a:latin typeface="Arial" panose="020B0604020202020204"/>
                <a:cs typeface="Arial" panose="020B0604020202020204"/>
              </a:rPr>
              <a:t>the</a:t>
            </a:r>
            <a:r>
              <a:rPr sz="1800" spc="-280" dirty="0">
                <a:latin typeface="Arial" panose="020B0604020202020204"/>
                <a:cs typeface="Arial" panose="020B0604020202020204"/>
              </a:rPr>
              <a:t> </a:t>
            </a:r>
            <a:r>
              <a:rPr sz="1800" spc="-100" dirty="0">
                <a:latin typeface="Arial" panose="020B0604020202020204"/>
                <a:cs typeface="Arial" panose="020B0604020202020204"/>
              </a:rPr>
              <a:t>nr</a:t>
            </a:r>
            <a:r>
              <a:rPr sz="1800" spc="-185" dirty="0">
                <a:latin typeface="Arial" panose="020B0604020202020204"/>
                <a:cs typeface="Arial" panose="020B0604020202020204"/>
              </a:rPr>
              <a:t> </a:t>
            </a:r>
            <a:r>
              <a:rPr sz="1800" spc="-150" dirty="0">
                <a:latin typeface="Arial" panose="020B0604020202020204"/>
                <a:cs typeface="Arial" panose="020B0604020202020204"/>
              </a:rPr>
              <a:t>database</a:t>
            </a:r>
            <a:r>
              <a:rPr sz="1800" spc="-285" dirty="0">
                <a:latin typeface="Arial" panose="020B0604020202020204"/>
                <a:cs typeface="Arial" panose="020B0604020202020204"/>
              </a:rPr>
              <a:t> </a:t>
            </a:r>
            <a:r>
              <a:rPr sz="1800" spc="-90" dirty="0">
                <a:latin typeface="Arial" panose="020B0604020202020204"/>
                <a:cs typeface="Arial" panose="020B0604020202020204"/>
              </a:rPr>
              <a:t>on</a:t>
            </a:r>
            <a:r>
              <a:rPr sz="1800" spc="-280" dirty="0">
                <a:latin typeface="Arial" panose="020B0604020202020204"/>
                <a:cs typeface="Arial" panose="020B0604020202020204"/>
              </a:rPr>
              <a:t> </a:t>
            </a:r>
            <a:r>
              <a:rPr sz="1800" spc="-90" dirty="0">
                <a:latin typeface="Arial" panose="020B0604020202020204"/>
                <a:cs typeface="Arial" panose="020B0604020202020204"/>
              </a:rPr>
              <a:t>the</a:t>
            </a:r>
            <a:r>
              <a:rPr sz="1800" spc="-285" dirty="0">
                <a:latin typeface="Arial" panose="020B0604020202020204"/>
                <a:cs typeface="Arial" panose="020B0604020202020204"/>
              </a:rPr>
              <a:t> </a:t>
            </a:r>
            <a:r>
              <a:rPr sz="1800" spc="-170" dirty="0">
                <a:latin typeface="Arial" panose="020B0604020202020204"/>
                <a:cs typeface="Arial" panose="020B0604020202020204"/>
              </a:rPr>
              <a:t>BLAST</a:t>
            </a:r>
            <a:r>
              <a:rPr sz="1800" spc="-285" dirty="0">
                <a:latin typeface="Arial" panose="020B0604020202020204"/>
                <a:cs typeface="Arial" panose="020B0604020202020204"/>
              </a:rPr>
              <a:t> </a:t>
            </a:r>
            <a:r>
              <a:rPr sz="1800" spc="-180" dirty="0">
                <a:latin typeface="Arial" panose="020B0604020202020204"/>
                <a:cs typeface="Arial" panose="020B0604020202020204"/>
              </a:rPr>
              <a:t>Web</a:t>
            </a:r>
            <a:r>
              <a:rPr sz="1800" spc="-270" dirty="0">
                <a:latin typeface="Arial" panose="020B0604020202020204"/>
                <a:cs typeface="Arial" panose="020B0604020202020204"/>
              </a:rPr>
              <a:t> </a:t>
            </a:r>
            <a:r>
              <a:rPr sz="1800" spc="-140" dirty="0">
                <a:latin typeface="Arial" panose="020B0604020202020204"/>
                <a:cs typeface="Arial" panose="020B0604020202020204"/>
              </a:rPr>
              <a:t>page</a:t>
            </a:r>
            <a:r>
              <a:rPr sz="1800" spc="-280" dirty="0">
                <a:latin typeface="Arial" panose="020B0604020202020204"/>
                <a:cs typeface="Arial" panose="020B0604020202020204"/>
              </a:rPr>
              <a:t> </a:t>
            </a:r>
            <a:r>
              <a:rPr sz="1800" spc="-155" dirty="0">
                <a:latin typeface="Arial" panose="020B0604020202020204"/>
                <a:cs typeface="Arial" panose="020B0604020202020204"/>
              </a:rPr>
              <a:t>because</a:t>
            </a:r>
            <a:r>
              <a:rPr sz="1800" spc="-270" dirty="0">
                <a:latin typeface="Arial" panose="020B0604020202020204"/>
                <a:cs typeface="Arial" panose="020B0604020202020204"/>
              </a:rPr>
              <a:t> </a:t>
            </a:r>
            <a:r>
              <a:rPr sz="1800" spc="-40" dirty="0">
                <a:latin typeface="Arial" panose="020B0604020202020204"/>
                <a:cs typeface="Arial" panose="020B0604020202020204"/>
              </a:rPr>
              <a:t>it</a:t>
            </a:r>
            <a:r>
              <a:rPr sz="1800" spc="-175" dirty="0">
                <a:latin typeface="Arial" panose="020B0604020202020204"/>
                <a:cs typeface="Arial" panose="020B0604020202020204"/>
              </a:rPr>
              <a:t> </a:t>
            </a:r>
            <a:r>
              <a:rPr sz="1800" spc="-40" dirty="0">
                <a:latin typeface="Arial" panose="020B0604020202020204"/>
                <a:cs typeface="Arial" panose="020B0604020202020204"/>
              </a:rPr>
              <a:t>is</a:t>
            </a:r>
            <a:r>
              <a:rPr sz="1800" spc="-254" dirty="0">
                <a:latin typeface="Arial" panose="020B0604020202020204"/>
                <a:cs typeface="Arial" panose="020B0604020202020204"/>
              </a:rPr>
              <a:t> </a:t>
            </a:r>
            <a:r>
              <a:rPr sz="1800" spc="-100" dirty="0">
                <a:latin typeface="Arial" panose="020B0604020202020204"/>
                <a:cs typeface="Arial" panose="020B0604020202020204"/>
              </a:rPr>
              <a:t>too</a:t>
            </a:r>
            <a:r>
              <a:rPr sz="1800" spc="-265" dirty="0">
                <a:latin typeface="Arial" panose="020B0604020202020204"/>
                <a:cs typeface="Arial" panose="020B0604020202020204"/>
              </a:rPr>
              <a:t> </a:t>
            </a:r>
            <a:r>
              <a:rPr sz="1800" spc="-145" dirty="0">
                <a:latin typeface="Arial" panose="020B0604020202020204"/>
                <a:cs typeface="Arial" panose="020B0604020202020204"/>
              </a:rPr>
              <a:t>computationally</a:t>
            </a:r>
            <a:r>
              <a:rPr sz="1800" spc="-254" dirty="0">
                <a:latin typeface="Arial" panose="020B0604020202020204"/>
                <a:cs typeface="Arial" panose="020B0604020202020204"/>
              </a:rPr>
              <a:t> </a:t>
            </a:r>
            <a:r>
              <a:rPr sz="1800" spc="-135" dirty="0">
                <a:latin typeface="Arial" panose="020B0604020202020204"/>
                <a:cs typeface="Arial" panose="020B0604020202020204"/>
              </a:rPr>
              <a:t>intensive.</a:t>
            </a:r>
            <a:endParaRPr sz="1800">
              <a:latin typeface="Arial" panose="020B0604020202020204"/>
              <a:cs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160" y="890270"/>
            <a:ext cx="9555480" cy="5775960"/>
          </a:xfrm>
          <a:prstGeom prst="rect">
            <a:avLst/>
          </a:prstGeom>
        </p:spPr>
      </p:pic>
      <p:sp>
        <p:nvSpPr>
          <p:cNvPr id="6" name="Text Box 5"/>
          <p:cNvSpPr txBox="1"/>
          <p:nvPr/>
        </p:nvSpPr>
        <p:spPr>
          <a:xfrm>
            <a:off x="323850" y="6931025"/>
            <a:ext cx="4413250" cy="368300"/>
          </a:xfrm>
          <a:prstGeom prst="rect">
            <a:avLst/>
          </a:prstGeom>
          <a:noFill/>
        </p:spPr>
        <p:txBody>
          <a:bodyPr wrap="square" rtlCol="0" anchor="t">
            <a:spAutoFit/>
          </a:bodyPr>
          <a:lstStyle/>
          <a:p>
            <a:r>
              <a:rPr lang="en-US"/>
              <a:t>https://blast.ncbi.nlm.nih.gov/Blast.cgi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7390" y="800735"/>
            <a:ext cx="8821420" cy="59556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36</a:t>
            </a:fld>
            <a:endParaRPr dirty="0"/>
          </a:p>
        </p:txBody>
      </p:sp>
      <p:sp>
        <p:nvSpPr>
          <p:cNvPr id="2" name="object 2"/>
          <p:cNvSpPr txBox="1">
            <a:spLocks noGrp="1"/>
          </p:cNvSpPr>
          <p:nvPr>
            <p:ph type="title"/>
          </p:nvPr>
        </p:nvSpPr>
        <p:spPr>
          <a:xfrm>
            <a:off x="3540759" y="953770"/>
            <a:ext cx="3194685" cy="695960"/>
          </a:xfrm>
          <a:prstGeom prst="rect">
            <a:avLst/>
          </a:prstGeom>
        </p:spPr>
        <p:txBody>
          <a:bodyPr vert="horz" wrap="square" lIns="0" tIns="12700" rIns="0" bIns="0" rtlCol="0">
            <a:spAutoFit/>
          </a:bodyPr>
          <a:lstStyle/>
          <a:p>
            <a:pPr marL="12700">
              <a:lnSpc>
                <a:spcPct val="100000"/>
              </a:lnSpc>
              <a:spcBef>
                <a:spcPts val="100"/>
              </a:spcBef>
            </a:pPr>
            <a:r>
              <a:rPr sz="4400" spc="-5" dirty="0"/>
              <a:t>MegaBLAST</a:t>
            </a:r>
            <a:endParaRPr sz="4400"/>
          </a:p>
        </p:txBody>
      </p:sp>
      <p:sp>
        <p:nvSpPr>
          <p:cNvPr id="3" name="object 3"/>
          <p:cNvSpPr txBox="1"/>
          <p:nvPr/>
        </p:nvSpPr>
        <p:spPr>
          <a:xfrm>
            <a:off x="941069" y="233299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1264919" y="2217420"/>
            <a:ext cx="233299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91919"/>
                </a:solidFill>
                <a:latin typeface="Arial" panose="020B0604020202020204"/>
                <a:cs typeface="Arial" panose="020B0604020202020204"/>
              </a:rPr>
              <a:t>m</a:t>
            </a:r>
            <a:r>
              <a:rPr sz="3200" spc="5" dirty="0">
                <a:solidFill>
                  <a:srgbClr val="191919"/>
                </a:solidFill>
                <a:latin typeface="Arial" panose="020B0604020202020204"/>
                <a:cs typeface="Arial" panose="020B0604020202020204"/>
              </a:rPr>
              <a:t>e</a:t>
            </a:r>
            <a:r>
              <a:rPr sz="3200" spc="-5" dirty="0">
                <a:solidFill>
                  <a:srgbClr val="191919"/>
                </a:solidFill>
                <a:latin typeface="Arial" panose="020B0604020202020204"/>
                <a:cs typeface="Arial" panose="020B0604020202020204"/>
              </a:rPr>
              <a:t>g</a:t>
            </a:r>
            <a:r>
              <a:rPr sz="3200" spc="5" dirty="0">
                <a:solidFill>
                  <a:srgbClr val="191919"/>
                </a:solidFill>
                <a:latin typeface="Arial" panose="020B0604020202020204"/>
                <a:cs typeface="Arial" panose="020B0604020202020204"/>
              </a:rPr>
              <a:t>a</a:t>
            </a:r>
            <a:r>
              <a:rPr sz="3200" dirty="0">
                <a:solidFill>
                  <a:srgbClr val="191919"/>
                </a:solidFill>
                <a:latin typeface="Arial" panose="020B0604020202020204"/>
                <a:cs typeface="Arial" panose="020B0604020202020204"/>
              </a:rPr>
              <a:t>B</a:t>
            </a:r>
            <a:r>
              <a:rPr sz="3200" spc="-5" dirty="0">
                <a:solidFill>
                  <a:srgbClr val="191919"/>
                </a:solidFill>
                <a:latin typeface="Arial" panose="020B0604020202020204"/>
                <a:cs typeface="Arial" panose="020B0604020202020204"/>
              </a:rPr>
              <a:t>L</a:t>
            </a:r>
            <a:r>
              <a:rPr sz="3200" spc="5" dirty="0">
                <a:solidFill>
                  <a:srgbClr val="191919"/>
                </a:solidFill>
                <a:latin typeface="Arial" panose="020B0604020202020204"/>
                <a:cs typeface="Arial" panose="020B0604020202020204"/>
              </a:rPr>
              <a:t>A</a:t>
            </a:r>
            <a:r>
              <a:rPr sz="3200" dirty="0">
                <a:solidFill>
                  <a:srgbClr val="191919"/>
                </a:solidFill>
                <a:latin typeface="Arial" panose="020B0604020202020204"/>
                <a:cs typeface="Arial" panose="020B0604020202020204"/>
              </a:rPr>
              <a:t>ST</a:t>
            </a:r>
            <a:endParaRPr sz="3200">
              <a:latin typeface="Arial" panose="020B0604020202020204"/>
              <a:cs typeface="Arial" panose="020B0604020202020204"/>
            </a:endParaRPr>
          </a:p>
        </p:txBody>
      </p:sp>
      <p:sp>
        <p:nvSpPr>
          <p:cNvPr id="5" name="object 5"/>
          <p:cNvSpPr txBox="1"/>
          <p:nvPr/>
        </p:nvSpPr>
        <p:spPr>
          <a:xfrm>
            <a:off x="1372869" y="288162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6" name="object 6"/>
          <p:cNvSpPr txBox="1"/>
          <p:nvPr/>
        </p:nvSpPr>
        <p:spPr>
          <a:xfrm>
            <a:off x="1671320" y="2705100"/>
            <a:ext cx="6998334" cy="2465070"/>
          </a:xfrm>
          <a:prstGeom prst="rect">
            <a:avLst/>
          </a:prstGeom>
        </p:spPr>
        <p:txBody>
          <a:bodyPr vert="horz" wrap="square" lIns="0" tIns="12065" rIns="0" bIns="0" rtlCol="0">
            <a:spAutoFit/>
          </a:bodyPr>
          <a:lstStyle/>
          <a:p>
            <a:pPr marL="38100" marR="1374775">
              <a:lnSpc>
                <a:spcPct val="118000"/>
              </a:lnSpc>
              <a:spcBef>
                <a:spcPts val="95"/>
              </a:spcBef>
            </a:pPr>
            <a:r>
              <a:rPr sz="2800" spc="-5" dirty="0">
                <a:solidFill>
                  <a:srgbClr val="191919"/>
                </a:solidFill>
                <a:latin typeface="Arial" panose="020B0604020202020204"/>
                <a:cs typeface="Arial" panose="020B0604020202020204"/>
              </a:rPr>
              <a:t>For aligning </a:t>
            </a:r>
            <a:r>
              <a:rPr sz="2800" dirty="0">
                <a:solidFill>
                  <a:srgbClr val="191919"/>
                </a:solidFill>
                <a:latin typeface="Arial" panose="020B0604020202020204"/>
                <a:cs typeface="Arial" panose="020B0604020202020204"/>
              </a:rPr>
              <a:t>very </a:t>
            </a:r>
            <a:r>
              <a:rPr sz="2800" spc="-5" dirty="0">
                <a:solidFill>
                  <a:srgbClr val="191919"/>
                </a:solidFill>
                <a:latin typeface="Arial" panose="020B0604020202020204"/>
                <a:cs typeface="Arial" panose="020B0604020202020204"/>
              </a:rPr>
              <a:t>similar sequences </a:t>
            </a:r>
            <a:r>
              <a:rPr sz="2800" spc="-76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Nucleotide</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only</a:t>
            </a:r>
            <a:endParaRPr sz="2800">
              <a:latin typeface="Arial" panose="020B0604020202020204"/>
              <a:cs typeface="Arial" panose="020B0604020202020204"/>
            </a:endParaRPr>
          </a:p>
          <a:p>
            <a:pPr marL="38100" marR="30480">
              <a:lnSpc>
                <a:spcPts val="3960"/>
              </a:lnSpc>
              <a:spcBef>
                <a:spcPts val="225"/>
              </a:spcBef>
            </a:pPr>
            <a:r>
              <a:rPr sz="2800" spc="-40" dirty="0">
                <a:solidFill>
                  <a:srgbClr val="191919"/>
                </a:solidFill>
                <a:latin typeface="Arial" panose="020B0604020202020204"/>
                <a:cs typeface="Arial" panose="020B0604020202020204"/>
              </a:rPr>
              <a:t>Very</a:t>
            </a:r>
            <a:r>
              <a:rPr sz="2800" spc="20" dirty="0">
                <a:solidFill>
                  <a:srgbClr val="191919"/>
                </a:solidFill>
                <a:latin typeface="Arial" panose="020B0604020202020204"/>
                <a:cs typeface="Arial" panose="020B0604020202020204"/>
              </a:rPr>
              <a:t> </a:t>
            </a:r>
            <a:r>
              <a:rPr sz="2800" spc="-10" dirty="0">
                <a:solidFill>
                  <a:srgbClr val="191919"/>
                </a:solidFill>
                <a:latin typeface="Arial" panose="020B0604020202020204"/>
                <a:cs typeface="Arial" panose="020B0604020202020204"/>
              </a:rPr>
              <a:t>efficient</a:t>
            </a:r>
            <a:r>
              <a:rPr sz="2800" spc="2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for</a:t>
            </a:r>
            <a:r>
              <a:rPr sz="2800" spc="2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long</a:t>
            </a:r>
            <a:r>
              <a:rPr sz="2800" spc="1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query</a:t>
            </a:r>
            <a:r>
              <a:rPr sz="2800" spc="2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sequences </a:t>
            </a:r>
            <a:r>
              <a:rPr sz="280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Uses</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big</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word</a:t>
            </a:r>
            <a:r>
              <a:rPr sz="280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(k-tuple) </a:t>
            </a:r>
            <a:r>
              <a:rPr sz="2800" dirty="0">
                <a:solidFill>
                  <a:srgbClr val="191919"/>
                </a:solidFill>
                <a:latin typeface="Arial" panose="020B0604020202020204"/>
                <a:cs typeface="Arial" panose="020B0604020202020204"/>
              </a:rPr>
              <a:t>sizes to</a:t>
            </a:r>
            <a:r>
              <a:rPr sz="2800" spc="-1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start search</a:t>
            </a:r>
            <a:endParaRPr sz="2800">
              <a:latin typeface="Arial" panose="020B0604020202020204"/>
              <a:cs typeface="Arial" panose="020B0604020202020204"/>
            </a:endParaRPr>
          </a:p>
          <a:p>
            <a:pPr marL="182880">
              <a:lnSpc>
                <a:spcPct val="100000"/>
              </a:lnSpc>
              <a:spcBef>
                <a:spcPts val="265"/>
              </a:spcBef>
              <a:tabLst>
                <a:tab pos="469900" algn="l"/>
              </a:tabLst>
            </a:pPr>
            <a:r>
              <a:rPr sz="2700" spc="150" baseline="12000" dirty="0">
                <a:solidFill>
                  <a:srgbClr val="191919"/>
                </a:solidFill>
                <a:latin typeface="Calibri"/>
                <a:cs typeface="Calibri"/>
              </a:rPr>
              <a:t>–	</a:t>
            </a:r>
            <a:r>
              <a:rPr sz="2400" spc="-40" dirty="0">
                <a:solidFill>
                  <a:srgbClr val="191919"/>
                </a:solidFill>
                <a:latin typeface="Arial" panose="020B0604020202020204"/>
                <a:cs typeface="Arial" panose="020B0604020202020204"/>
              </a:rPr>
              <a:t>Very</a:t>
            </a:r>
            <a:r>
              <a:rPr sz="2400" spc="-4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fast</a:t>
            </a:r>
            <a:endParaRPr sz="2400">
              <a:latin typeface="Arial" panose="020B0604020202020204"/>
              <a:cs typeface="Arial" panose="020B0604020202020204"/>
            </a:endParaRPr>
          </a:p>
        </p:txBody>
      </p:sp>
      <p:sp>
        <p:nvSpPr>
          <p:cNvPr id="7" name="object 7"/>
          <p:cNvSpPr txBox="1"/>
          <p:nvPr/>
        </p:nvSpPr>
        <p:spPr>
          <a:xfrm>
            <a:off x="1372869" y="338455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8" name="object 8"/>
          <p:cNvSpPr txBox="1"/>
          <p:nvPr/>
        </p:nvSpPr>
        <p:spPr>
          <a:xfrm>
            <a:off x="1372869" y="388747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9" name="object 9"/>
          <p:cNvSpPr txBox="1"/>
          <p:nvPr/>
        </p:nvSpPr>
        <p:spPr>
          <a:xfrm>
            <a:off x="1372869" y="439039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460" y="648970"/>
            <a:ext cx="8060690" cy="635000"/>
          </a:xfrm>
          <a:prstGeom prst="rect">
            <a:avLst/>
          </a:prstGeom>
        </p:spPr>
        <p:txBody>
          <a:bodyPr vert="horz" wrap="square" lIns="0" tIns="12700" rIns="0" bIns="0" rtlCol="0">
            <a:spAutoFit/>
          </a:bodyPr>
          <a:lstStyle/>
          <a:p>
            <a:pPr marL="12700">
              <a:lnSpc>
                <a:spcPct val="100000"/>
              </a:lnSpc>
              <a:spcBef>
                <a:spcPts val="100"/>
              </a:spcBef>
            </a:pPr>
            <a:r>
              <a:rPr sz="4000" spc="-15" dirty="0">
                <a:hlinkClick r:id="rId2"/>
              </a:rPr>
              <a:t>http://www.ncbi.nlm.nih.gov/BLAST/</a:t>
            </a:r>
            <a:endParaRPr sz="4000"/>
          </a:p>
        </p:txBody>
      </p:sp>
      <p:pic>
        <p:nvPicPr>
          <p:cNvPr id="3" name="object 3"/>
          <p:cNvPicPr/>
          <p:nvPr/>
        </p:nvPicPr>
        <p:blipFill>
          <a:blip r:embed="rId3" cstate="print"/>
          <a:stretch>
            <a:fillRect/>
          </a:stretch>
        </p:blipFill>
        <p:spPr>
          <a:xfrm>
            <a:off x="733065" y="1875900"/>
            <a:ext cx="6626584" cy="5511428"/>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460" y="648970"/>
            <a:ext cx="8060690" cy="635000"/>
          </a:xfrm>
          <a:prstGeom prst="rect">
            <a:avLst/>
          </a:prstGeom>
        </p:spPr>
        <p:txBody>
          <a:bodyPr vert="horz" wrap="square" lIns="0" tIns="12700" rIns="0" bIns="0" rtlCol="0">
            <a:spAutoFit/>
          </a:bodyPr>
          <a:lstStyle/>
          <a:p>
            <a:pPr marL="12700">
              <a:lnSpc>
                <a:spcPct val="100000"/>
              </a:lnSpc>
              <a:spcBef>
                <a:spcPts val="100"/>
              </a:spcBef>
            </a:pPr>
            <a:r>
              <a:rPr sz="4000" spc="-15" dirty="0">
                <a:hlinkClick r:id="rId2"/>
              </a:rPr>
              <a:t>http://www.ncbi.nlm.nih.gov/BLAST/</a:t>
            </a:r>
            <a:endParaRPr sz="4000"/>
          </a:p>
        </p:txBody>
      </p:sp>
      <p:pic>
        <p:nvPicPr>
          <p:cNvPr id="3" name="object 3"/>
          <p:cNvPicPr/>
          <p:nvPr/>
        </p:nvPicPr>
        <p:blipFill>
          <a:blip r:embed="rId3" cstate="print"/>
          <a:stretch>
            <a:fillRect/>
          </a:stretch>
        </p:blipFill>
        <p:spPr>
          <a:xfrm>
            <a:off x="733065" y="1875900"/>
            <a:ext cx="6626584" cy="5511428"/>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609" y="923289"/>
            <a:ext cx="4860290" cy="775970"/>
          </a:xfrm>
          <a:prstGeom prst="rect">
            <a:avLst/>
          </a:prstGeom>
          <a:ln w="9344">
            <a:solidFill>
              <a:srgbClr val="000000"/>
            </a:solidFill>
          </a:ln>
        </p:spPr>
        <p:txBody>
          <a:bodyPr vert="horz" wrap="square" lIns="0" tIns="46990" rIns="0" bIns="0" rtlCol="0">
            <a:spAutoFit/>
          </a:bodyPr>
          <a:lstStyle/>
          <a:p>
            <a:pPr marL="89535">
              <a:lnSpc>
                <a:spcPct val="100000"/>
              </a:lnSpc>
              <a:spcBef>
                <a:spcPts val="370"/>
              </a:spcBef>
            </a:pPr>
            <a:r>
              <a:rPr sz="4000" spc="-10" dirty="0">
                <a:latin typeface="Times New Roman" panose="02020603050405020304"/>
                <a:cs typeface="Times New Roman" panose="02020603050405020304"/>
              </a:rPr>
              <a:t>QU</a:t>
            </a:r>
            <a:r>
              <a:rPr sz="4000" spc="-5" dirty="0">
                <a:latin typeface="Times New Roman" panose="02020603050405020304"/>
                <a:cs typeface="Times New Roman" panose="02020603050405020304"/>
              </a:rPr>
              <a:t>E</a:t>
            </a:r>
            <a:r>
              <a:rPr sz="4000" spc="-220" dirty="0">
                <a:latin typeface="Times New Roman" panose="02020603050405020304"/>
                <a:cs typeface="Times New Roman" panose="02020603050405020304"/>
              </a:rPr>
              <a:t>R</a:t>
            </a:r>
            <a:r>
              <a:rPr sz="4000" dirty="0">
                <a:latin typeface="Times New Roman" panose="02020603050405020304"/>
                <a:cs typeface="Times New Roman" panose="02020603050405020304"/>
              </a:rPr>
              <a:t>Y</a:t>
            </a:r>
            <a:r>
              <a:rPr sz="4000" spc="-165" dirty="0">
                <a:latin typeface="Times New Roman" panose="02020603050405020304"/>
                <a:cs typeface="Times New Roman" panose="02020603050405020304"/>
              </a:rPr>
              <a:t> </a:t>
            </a:r>
            <a:r>
              <a:rPr sz="4000" spc="-5" dirty="0">
                <a:latin typeface="Times New Roman" panose="02020603050405020304"/>
                <a:cs typeface="Times New Roman" panose="02020603050405020304"/>
              </a:rPr>
              <a:t>se</a:t>
            </a:r>
            <a:r>
              <a:rPr sz="4000" spc="5" dirty="0">
                <a:latin typeface="Times New Roman" panose="02020603050405020304"/>
                <a:cs typeface="Times New Roman" panose="02020603050405020304"/>
              </a:rPr>
              <a:t>q</a:t>
            </a:r>
            <a:r>
              <a:rPr sz="4000" dirty="0">
                <a:latin typeface="Times New Roman" panose="02020603050405020304"/>
                <a:cs typeface="Times New Roman" panose="02020603050405020304"/>
              </a:rPr>
              <a:t>uence</a:t>
            </a:r>
            <a:r>
              <a:rPr sz="4000" spc="-5" dirty="0">
                <a:latin typeface="Times New Roman" panose="02020603050405020304"/>
                <a:cs typeface="Times New Roman" panose="02020603050405020304"/>
              </a:rPr>
              <a:t>(s)</a:t>
            </a:r>
            <a:endParaRPr sz="4000">
              <a:latin typeface="Times New Roman" panose="02020603050405020304"/>
              <a:cs typeface="Times New Roman" panose="02020603050405020304"/>
            </a:endParaRPr>
          </a:p>
        </p:txBody>
      </p:sp>
      <p:grpSp>
        <p:nvGrpSpPr>
          <p:cNvPr id="3" name="object 3"/>
          <p:cNvGrpSpPr/>
          <p:nvPr/>
        </p:nvGrpSpPr>
        <p:grpSpPr>
          <a:xfrm>
            <a:off x="589597" y="2347595"/>
            <a:ext cx="4693285" cy="1996439"/>
            <a:chOff x="589597" y="2347595"/>
            <a:chExt cx="4693285" cy="1996439"/>
          </a:xfrm>
        </p:grpSpPr>
        <p:sp>
          <p:nvSpPr>
            <p:cNvPr id="4" name="object 4"/>
            <p:cNvSpPr/>
            <p:nvPr/>
          </p:nvSpPr>
          <p:spPr>
            <a:xfrm>
              <a:off x="2341880" y="2352040"/>
              <a:ext cx="0" cy="563880"/>
            </a:xfrm>
            <a:custGeom>
              <a:avLst/>
              <a:gdLst/>
              <a:ahLst/>
              <a:cxnLst/>
              <a:rect l="l" t="t" r="r" b="b"/>
              <a:pathLst>
                <a:path h="563880">
                  <a:moveTo>
                    <a:pt x="0" y="0"/>
                  </a:moveTo>
                  <a:lnTo>
                    <a:pt x="0" y="563880"/>
                  </a:lnTo>
                </a:path>
              </a:pathLst>
            </a:custGeom>
            <a:ln w="8890">
              <a:solidFill>
                <a:srgbClr val="000000"/>
              </a:solidFill>
            </a:ln>
          </p:spPr>
          <p:txBody>
            <a:bodyPr wrap="square" lIns="0" tIns="0" rIns="0" bIns="0" rtlCol="0"/>
            <a:lstStyle/>
            <a:p>
              <a:endParaRPr/>
            </a:p>
          </p:txBody>
        </p:sp>
        <p:sp>
          <p:nvSpPr>
            <p:cNvPr id="5" name="object 5"/>
            <p:cNvSpPr/>
            <p:nvPr/>
          </p:nvSpPr>
          <p:spPr>
            <a:xfrm>
              <a:off x="2303780" y="2910840"/>
              <a:ext cx="74930" cy="76200"/>
            </a:xfrm>
            <a:custGeom>
              <a:avLst/>
              <a:gdLst/>
              <a:ahLst/>
              <a:cxnLst/>
              <a:rect l="l" t="t" r="r" b="b"/>
              <a:pathLst>
                <a:path w="74930" h="76200">
                  <a:moveTo>
                    <a:pt x="74930" y="0"/>
                  </a:moveTo>
                  <a:lnTo>
                    <a:pt x="0" y="0"/>
                  </a:lnTo>
                  <a:lnTo>
                    <a:pt x="38100" y="76200"/>
                  </a:lnTo>
                  <a:lnTo>
                    <a:pt x="74930" y="0"/>
                  </a:lnTo>
                  <a:close/>
                </a:path>
              </a:pathLst>
            </a:custGeom>
            <a:solidFill>
              <a:srgbClr val="000000"/>
            </a:solidFill>
          </p:spPr>
          <p:txBody>
            <a:bodyPr wrap="square" lIns="0" tIns="0" rIns="0" bIns="0" rtlCol="0"/>
            <a:lstStyle/>
            <a:p>
              <a:endParaRPr/>
            </a:p>
          </p:txBody>
        </p:sp>
        <p:sp>
          <p:nvSpPr>
            <p:cNvPr id="6" name="object 6"/>
            <p:cNvSpPr/>
            <p:nvPr/>
          </p:nvSpPr>
          <p:spPr>
            <a:xfrm>
              <a:off x="594359" y="2985229"/>
              <a:ext cx="4683760" cy="1353820"/>
            </a:xfrm>
            <a:custGeom>
              <a:avLst/>
              <a:gdLst/>
              <a:ahLst/>
              <a:cxnLst/>
              <a:rect l="l" t="t" r="r" b="b"/>
              <a:pathLst>
                <a:path w="4683760" h="1353820">
                  <a:moveTo>
                    <a:pt x="1024307" y="73"/>
                  </a:moveTo>
                  <a:lnTo>
                    <a:pt x="975530" y="0"/>
                  </a:lnTo>
                  <a:lnTo>
                    <a:pt x="926752" y="279"/>
                  </a:lnTo>
                  <a:lnTo>
                    <a:pt x="877975" y="924"/>
                  </a:lnTo>
                  <a:lnTo>
                    <a:pt x="829197" y="1948"/>
                  </a:lnTo>
                  <a:lnTo>
                    <a:pt x="780420" y="3362"/>
                  </a:lnTo>
                  <a:lnTo>
                    <a:pt x="731643" y="5180"/>
                  </a:lnTo>
                  <a:lnTo>
                    <a:pt x="682867" y="7414"/>
                  </a:lnTo>
                  <a:lnTo>
                    <a:pt x="634090" y="10076"/>
                  </a:lnTo>
                  <a:lnTo>
                    <a:pt x="585313" y="13180"/>
                  </a:lnTo>
                  <a:lnTo>
                    <a:pt x="536537" y="16738"/>
                  </a:lnTo>
                  <a:lnTo>
                    <a:pt x="487760" y="20762"/>
                  </a:lnTo>
                  <a:lnTo>
                    <a:pt x="438984" y="25266"/>
                  </a:lnTo>
                  <a:lnTo>
                    <a:pt x="390208" y="30261"/>
                  </a:lnTo>
                  <a:lnTo>
                    <a:pt x="341432" y="35761"/>
                  </a:lnTo>
                  <a:lnTo>
                    <a:pt x="292655" y="41777"/>
                  </a:lnTo>
                  <a:lnTo>
                    <a:pt x="243879" y="48324"/>
                  </a:lnTo>
                  <a:lnTo>
                    <a:pt x="195103" y="55412"/>
                  </a:lnTo>
                  <a:lnTo>
                    <a:pt x="146327" y="63055"/>
                  </a:lnTo>
                  <a:lnTo>
                    <a:pt x="97551" y="71266"/>
                  </a:lnTo>
                  <a:lnTo>
                    <a:pt x="48775" y="80056"/>
                  </a:lnTo>
                  <a:lnTo>
                    <a:pt x="0" y="89440"/>
                  </a:lnTo>
                  <a:lnTo>
                    <a:pt x="0" y="1264190"/>
                  </a:lnTo>
                  <a:lnTo>
                    <a:pt x="48775" y="1254806"/>
                  </a:lnTo>
                  <a:lnTo>
                    <a:pt x="97551" y="1246016"/>
                  </a:lnTo>
                  <a:lnTo>
                    <a:pt x="146327" y="1237805"/>
                  </a:lnTo>
                  <a:lnTo>
                    <a:pt x="195103" y="1230162"/>
                  </a:lnTo>
                  <a:lnTo>
                    <a:pt x="243879" y="1223074"/>
                  </a:lnTo>
                  <a:lnTo>
                    <a:pt x="292655" y="1216527"/>
                  </a:lnTo>
                  <a:lnTo>
                    <a:pt x="341432" y="1210511"/>
                  </a:lnTo>
                  <a:lnTo>
                    <a:pt x="390208" y="1205011"/>
                  </a:lnTo>
                  <a:lnTo>
                    <a:pt x="438984" y="1200016"/>
                  </a:lnTo>
                  <a:lnTo>
                    <a:pt x="487760" y="1195512"/>
                  </a:lnTo>
                  <a:lnTo>
                    <a:pt x="536537" y="1191488"/>
                  </a:lnTo>
                  <a:lnTo>
                    <a:pt x="585313" y="1187930"/>
                  </a:lnTo>
                  <a:lnTo>
                    <a:pt x="634090" y="1184826"/>
                  </a:lnTo>
                  <a:lnTo>
                    <a:pt x="682867" y="1182164"/>
                  </a:lnTo>
                  <a:lnTo>
                    <a:pt x="731643" y="1179930"/>
                  </a:lnTo>
                  <a:lnTo>
                    <a:pt x="780420" y="1178112"/>
                  </a:lnTo>
                  <a:lnTo>
                    <a:pt x="829197" y="1176698"/>
                  </a:lnTo>
                  <a:lnTo>
                    <a:pt x="877975" y="1175674"/>
                  </a:lnTo>
                  <a:lnTo>
                    <a:pt x="926752" y="1175029"/>
                  </a:lnTo>
                  <a:lnTo>
                    <a:pt x="975530" y="1174750"/>
                  </a:lnTo>
                  <a:lnTo>
                    <a:pt x="1024307" y="1174823"/>
                  </a:lnTo>
                  <a:lnTo>
                    <a:pt x="1073085" y="1175237"/>
                  </a:lnTo>
                  <a:lnTo>
                    <a:pt x="1121864" y="1175979"/>
                  </a:lnTo>
                  <a:lnTo>
                    <a:pt x="1170642" y="1177036"/>
                  </a:lnTo>
                  <a:lnTo>
                    <a:pt x="1219420" y="1178396"/>
                  </a:lnTo>
                  <a:lnTo>
                    <a:pt x="1268199" y="1180045"/>
                  </a:lnTo>
                  <a:lnTo>
                    <a:pt x="1316978" y="1181972"/>
                  </a:lnTo>
                  <a:lnTo>
                    <a:pt x="1414537" y="1186608"/>
                  </a:lnTo>
                  <a:lnTo>
                    <a:pt x="1512096" y="1192203"/>
                  </a:lnTo>
                  <a:lnTo>
                    <a:pt x="1609657" y="1198654"/>
                  </a:lnTo>
                  <a:lnTo>
                    <a:pt x="1707219" y="1205862"/>
                  </a:lnTo>
                  <a:lnTo>
                    <a:pt x="1804782" y="1213726"/>
                  </a:lnTo>
                  <a:lnTo>
                    <a:pt x="1951129" y="1226531"/>
                  </a:lnTo>
                  <a:lnTo>
                    <a:pt x="2097479" y="1240243"/>
                  </a:lnTo>
                  <a:lnTo>
                    <a:pt x="2487763" y="1278659"/>
                  </a:lnTo>
                  <a:lnTo>
                    <a:pt x="2731704" y="1301849"/>
                  </a:lnTo>
                  <a:lnTo>
                    <a:pt x="2878075" y="1314653"/>
                  </a:lnTo>
                  <a:lnTo>
                    <a:pt x="2975658" y="1322517"/>
                  </a:lnTo>
                  <a:lnTo>
                    <a:pt x="3073242" y="1329725"/>
                  </a:lnTo>
                  <a:lnTo>
                    <a:pt x="3170830" y="1336177"/>
                  </a:lnTo>
                  <a:lnTo>
                    <a:pt x="3268419" y="1341771"/>
                  </a:lnTo>
                  <a:lnTo>
                    <a:pt x="3366011" y="1346407"/>
                  </a:lnTo>
                  <a:lnTo>
                    <a:pt x="3414807" y="1348334"/>
                  </a:lnTo>
                  <a:lnTo>
                    <a:pt x="3463605" y="1349984"/>
                  </a:lnTo>
                  <a:lnTo>
                    <a:pt x="3512403" y="1351343"/>
                  </a:lnTo>
                  <a:lnTo>
                    <a:pt x="3561201" y="1352400"/>
                  </a:lnTo>
                  <a:lnTo>
                    <a:pt x="3610001" y="1353142"/>
                  </a:lnTo>
                  <a:lnTo>
                    <a:pt x="3658800" y="1353556"/>
                  </a:lnTo>
                  <a:lnTo>
                    <a:pt x="3707601" y="1353630"/>
                  </a:lnTo>
                  <a:lnTo>
                    <a:pt x="3756402" y="1353350"/>
                  </a:lnTo>
                  <a:lnTo>
                    <a:pt x="3805204" y="1352705"/>
                  </a:lnTo>
                  <a:lnTo>
                    <a:pt x="3854006" y="1351682"/>
                  </a:lnTo>
                  <a:lnTo>
                    <a:pt x="3902809" y="1350267"/>
                  </a:lnTo>
                  <a:lnTo>
                    <a:pt x="3951613" y="1348450"/>
                  </a:lnTo>
                  <a:lnTo>
                    <a:pt x="4000418" y="1346216"/>
                  </a:lnTo>
                  <a:lnTo>
                    <a:pt x="4049223" y="1343553"/>
                  </a:lnTo>
                  <a:lnTo>
                    <a:pt x="4098029" y="1340449"/>
                  </a:lnTo>
                  <a:lnTo>
                    <a:pt x="4146836" y="1336891"/>
                  </a:lnTo>
                  <a:lnTo>
                    <a:pt x="4195643" y="1332867"/>
                  </a:lnTo>
                  <a:lnTo>
                    <a:pt x="4244451" y="1328363"/>
                  </a:lnTo>
                  <a:lnTo>
                    <a:pt x="4293260" y="1323368"/>
                  </a:lnTo>
                  <a:lnTo>
                    <a:pt x="4342070" y="1317869"/>
                  </a:lnTo>
                  <a:lnTo>
                    <a:pt x="4390880" y="1311852"/>
                  </a:lnTo>
                  <a:lnTo>
                    <a:pt x="4439692" y="1305306"/>
                  </a:lnTo>
                  <a:lnTo>
                    <a:pt x="4488504" y="1298217"/>
                  </a:lnTo>
                  <a:lnTo>
                    <a:pt x="4537316" y="1290574"/>
                  </a:lnTo>
                  <a:lnTo>
                    <a:pt x="4586130" y="1282364"/>
                  </a:lnTo>
                  <a:lnTo>
                    <a:pt x="4634944" y="1273573"/>
                  </a:lnTo>
                  <a:lnTo>
                    <a:pt x="4683760" y="1264190"/>
                  </a:lnTo>
                  <a:lnTo>
                    <a:pt x="4683760" y="89440"/>
                  </a:lnTo>
                  <a:lnTo>
                    <a:pt x="4634944" y="98823"/>
                  </a:lnTo>
                  <a:lnTo>
                    <a:pt x="4586130" y="107614"/>
                  </a:lnTo>
                  <a:lnTo>
                    <a:pt x="4537316" y="115824"/>
                  </a:lnTo>
                  <a:lnTo>
                    <a:pt x="4488504" y="123467"/>
                  </a:lnTo>
                  <a:lnTo>
                    <a:pt x="4439692" y="130556"/>
                  </a:lnTo>
                  <a:lnTo>
                    <a:pt x="4390880" y="137102"/>
                  </a:lnTo>
                  <a:lnTo>
                    <a:pt x="4342070" y="143119"/>
                  </a:lnTo>
                  <a:lnTo>
                    <a:pt x="4293260" y="148618"/>
                  </a:lnTo>
                  <a:lnTo>
                    <a:pt x="4244451" y="153613"/>
                  </a:lnTo>
                  <a:lnTo>
                    <a:pt x="4195643" y="158117"/>
                  </a:lnTo>
                  <a:lnTo>
                    <a:pt x="4146836" y="162141"/>
                  </a:lnTo>
                  <a:lnTo>
                    <a:pt x="4098029" y="165699"/>
                  </a:lnTo>
                  <a:lnTo>
                    <a:pt x="4049223" y="168803"/>
                  </a:lnTo>
                  <a:lnTo>
                    <a:pt x="4000418" y="171466"/>
                  </a:lnTo>
                  <a:lnTo>
                    <a:pt x="3951613" y="173700"/>
                  </a:lnTo>
                  <a:lnTo>
                    <a:pt x="3902809" y="175517"/>
                  </a:lnTo>
                  <a:lnTo>
                    <a:pt x="3854006" y="176932"/>
                  </a:lnTo>
                  <a:lnTo>
                    <a:pt x="3805204" y="177955"/>
                  </a:lnTo>
                  <a:lnTo>
                    <a:pt x="3756402" y="178600"/>
                  </a:lnTo>
                  <a:lnTo>
                    <a:pt x="3707601" y="178880"/>
                  </a:lnTo>
                  <a:lnTo>
                    <a:pt x="3658800" y="178806"/>
                  </a:lnTo>
                  <a:lnTo>
                    <a:pt x="3610001" y="178392"/>
                  </a:lnTo>
                  <a:lnTo>
                    <a:pt x="3561201" y="177650"/>
                  </a:lnTo>
                  <a:lnTo>
                    <a:pt x="3512403" y="176593"/>
                  </a:lnTo>
                  <a:lnTo>
                    <a:pt x="3463605" y="175234"/>
                  </a:lnTo>
                  <a:lnTo>
                    <a:pt x="3414807" y="173584"/>
                  </a:lnTo>
                  <a:lnTo>
                    <a:pt x="3366011" y="171657"/>
                  </a:lnTo>
                  <a:lnTo>
                    <a:pt x="3268419" y="167021"/>
                  </a:lnTo>
                  <a:lnTo>
                    <a:pt x="3170830" y="161427"/>
                  </a:lnTo>
                  <a:lnTo>
                    <a:pt x="3073242" y="154975"/>
                  </a:lnTo>
                  <a:lnTo>
                    <a:pt x="2975658" y="147767"/>
                  </a:lnTo>
                  <a:lnTo>
                    <a:pt x="2878075" y="139903"/>
                  </a:lnTo>
                  <a:lnTo>
                    <a:pt x="2731704" y="127099"/>
                  </a:lnTo>
                  <a:lnTo>
                    <a:pt x="2585338" y="113386"/>
                  </a:lnTo>
                  <a:lnTo>
                    <a:pt x="2195047" y="74971"/>
                  </a:lnTo>
                  <a:lnTo>
                    <a:pt x="1951129" y="51781"/>
                  </a:lnTo>
                  <a:lnTo>
                    <a:pt x="1804782" y="38976"/>
                  </a:lnTo>
                  <a:lnTo>
                    <a:pt x="1707219" y="31112"/>
                  </a:lnTo>
                  <a:lnTo>
                    <a:pt x="1609657" y="23904"/>
                  </a:lnTo>
                  <a:lnTo>
                    <a:pt x="1512096" y="17453"/>
                  </a:lnTo>
                  <a:lnTo>
                    <a:pt x="1414537" y="11858"/>
                  </a:lnTo>
                  <a:lnTo>
                    <a:pt x="1316978" y="7222"/>
                  </a:lnTo>
                  <a:lnTo>
                    <a:pt x="1268199" y="5295"/>
                  </a:lnTo>
                  <a:lnTo>
                    <a:pt x="1219420" y="3646"/>
                  </a:lnTo>
                  <a:lnTo>
                    <a:pt x="1170642" y="2286"/>
                  </a:lnTo>
                  <a:lnTo>
                    <a:pt x="1121864" y="1229"/>
                  </a:lnTo>
                  <a:lnTo>
                    <a:pt x="1073085" y="487"/>
                  </a:lnTo>
                  <a:lnTo>
                    <a:pt x="1024307" y="73"/>
                  </a:lnTo>
                  <a:close/>
                </a:path>
              </a:pathLst>
            </a:custGeom>
            <a:solidFill>
              <a:srgbClr val="99CCFF"/>
            </a:solidFill>
          </p:spPr>
          <p:txBody>
            <a:bodyPr wrap="square" lIns="0" tIns="0" rIns="0" bIns="0" rtlCol="0"/>
            <a:lstStyle/>
            <a:p>
              <a:endParaRPr/>
            </a:p>
          </p:txBody>
        </p:sp>
        <p:sp>
          <p:nvSpPr>
            <p:cNvPr id="7" name="object 7"/>
            <p:cNvSpPr/>
            <p:nvPr/>
          </p:nvSpPr>
          <p:spPr>
            <a:xfrm>
              <a:off x="594359" y="2985229"/>
              <a:ext cx="4683760" cy="1353820"/>
            </a:xfrm>
            <a:custGeom>
              <a:avLst/>
              <a:gdLst/>
              <a:ahLst/>
              <a:cxnLst/>
              <a:rect l="l" t="t" r="r" b="b"/>
              <a:pathLst>
                <a:path w="4683760" h="1353820">
                  <a:moveTo>
                    <a:pt x="0" y="89440"/>
                  </a:moveTo>
                  <a:lnTo>
                    <a:pt x="48775" y="80056"/>
                  </a:lnTo>
                  <a:lnTo>
                    <a:pt x="97551" y="71266"/>
                  </a:lnTo>
                  <a:lnTo>
                    <a:pt x="146327" y="63055"/>
                  </a:lnTo>
                  <a:lnTo>
                    <a:pt x="195103" y="55412"/>
                  </a:lnTo>
                  <a:lnTo>
                    <a:pt x="243879" y="48324"/>
                  </a:lnTo>
                  <a:lnTo>
                    <a:pt x="292655" y="41777"/>
                  </a:lnTo>
                  <a:lnTo>
                    <a:pt x="341432" y="35761"/>
                  </a:lnTo>
                  <a:lnTo>
                    <a:pt x="390208" y="30261"/>
                  </a:lnTo>
                  <a:lnTo>
                    <a:pt x="438984" y="25266"/>
                  </a:lnTo>
                  <a:lnTo>
                    <a:pt x="487760" y="20762"/>
                  </a:lnTo>
                  <a:lnTo>
                    <a:pt x="536537" y="16738"/>
                  </a:lnTo>
                  <a:lnTo>
                    <a:pt x="585313" y="13180"/>
                  </a:lnTo>
                  <a:lnTo>
                    <a:pt x="634090" y="10076"/>
                  </a:lnTo>
                  <a:lnTo>
                    <a:pt x="682867" y="7414"/>
                  </a:lnTo>
                  <a:lnTo>
                    <a:pt x="731643" y="5180"/>
                  </a:lnTo>
                  <a:lnTo>
                    <a:pt x="780420" y="3362"/>
                  </a:lnTo>
                  <a:lnTo>
                    <a:pt x="829197" y="1948"/>
                  </a:lnTo>
                  <a:lnTo>
                    <a:pt x="877975" y="924"/>
                  </a:lnTo>
                  <a:lnTo>
                    <a:pt x="926752" y="279"/>
                  </a:lnTo>
                  <a:lnTo>
                    <a:pt x="975530" y="0"/>
                  </a:lnTo>
                  <a:lnTo>
                    <a:pt x="1024307" y="73"/>
                  </a:lnTo>
                  <a:lnTo>
                    <a:pt x="1073085" y="487"/>
                  </a:lnTo>
                  <a:lnTo>
                    <a:pt x="1121864" y="1229"/>
                  </a:lnTo>
                  <a:lnTo>
                    <a:pt x="1170642" y="2286"/>
                  </a:lnTo>
                  <a:lnTo>
                    <a:pt x="1219420" y="3646"/>
                  </a:lnTo>
                  <a:lnTo>
                    <a:pt x="1268199" y="5295"/>
                  </a:lnTo>
                  <a:lnTo>
                    <a:pt x="1316978" y="7222"/>
                  </a:lnTo>
                  <a:lnTo>
                    <a:pt x="1365757" y="9414"/>
                  </a:lnTo>
                  <a:lnTo>
                    <a:pt x="1414537" y="11858"/>
                  </a:lnTo>
                  <a:lnTo>
                    <a:pt x="1463316" y="14542"/>
                  </a:lnTo>
                  <a:lnTo>
                    <a:pt x="1512096" y="17453"/>
                  </a:lnTo>
                  <a:lnTo>
                    <a:pt x="1560877" y="20577"/>
                  </a:lnTo>
                  <a:lnTo>
                    <a:pt x="1609657" y="23904"/>
                  </a:lnTo>
                  <a:lnTo>
                    <a:pt x="1658438" y="27420"/>
                  </a:lnTo>
                  <a:lnTo>
                    <a:pt x="1707219" y="31112"/>
                  </a:lnTo>
                  <a:lnTo>
                    <a:pt x="1756000" y="34969"/>
                  </a:lnTo>
                  <a:lnTo>
                    <a:pt x="1804782" y="38976"/>
                  </a:lnTo>
                  <a:lnTo>
                    <a:pt x="1853564" y="43122"/>
                  </a:lnTo>
                  <a:lnTo>
                    <a:pt x="1902346" y="47395"/>
                  </a:lnTo>
                  <a:lnTo>
                    <a:pt x="1951129" y="51781"/>
                  </a:lnTo>
                  <a:lnTo>
                    <a:pt x="1999912" y="56267"/>
                  </a:lnTo>
                  <a:lnTo>
                    <a:pt x="2048695" y="60842"/>
                  </a:lnTo>
                  <a:lnTo>
                    <a:pt x="2097479" y="65493"/>
                  </a:lnTo>
                  <a:lnTo>
                    <a:pt x="2146263" y="70207"/>
                  </a:lnTo>
                  <a:lnTo>
                    <a:pt x="2195047" y="74971"/>
                  </a:lnTo>
                  <a:lnTo>
                    <a:pt x="2243832" y="79773"/>
                  </a:lnTo>
                  <a:lnTo>
                    <a:pt x="2292618" y="84600"/>
                  </a:lnTo>
                  <a:lnTo>
                    <a:pt x="2341403" y="89440"/>
                  </a:lnTo>
                  <a:lnTo>
                    <a:pt x="2390189" y="94279"/>
                  </a:lnTo>
                  <a:lnTo>
                    <a:pt x="2438976" y="99107"/>
                  </a:lnTo>
                  <a:lnTo>
                    <a:pt x="2487763" y="103909"/>
                  </a:lnTo>
                  <a:lnTo>
                    <a:pt x="2536550" y="108673"/>
                  </a:lnTo>
                  <a:lnTo>
                    <a:pt x="2585338" y="113386"/>
                  </a:lnTo>
                  <a:lnTo>
                    <a:pt x="2634126" y="118037"/>
                  </a:lnTo>
                  <a:lnTo>
                    <a:pt x="2682915" y="122612"/>
                  </a:lnTo>
                  <a:lnTo>
                    <a:pt x="2731704" y="127099"/>
                  </a:lnTo>
                  <a:lnTo>
                    <a:pt x="2780494" y="131485"/>
                  </a:lnTo>
                  <a:lnTo>
                    <a:pt x="2829284" y="135757"/>
                  </a:lnTo>
                  <a:lnTo>
                    <a:pt x="2878075" y="139903"/>
                  </a:lnTo>
                  <a:lnTo>
                    <a:pt x="2926866" y="143911"/>
                  </a:lnTo>
                  <a:lnTo>
                    <a:pt x="2975658" y="147767"/>
                  </a:lnTo>
                  <a:lnTo>
                    <a:pt x="3024450" y="151459"/>
                  </a:lnTo>
                  <a:lnTo>
                    <a:pt x="3073242" y="154975"/>
                  </a:lnTo>
                  <a:lnTo>
                    <a:pt x="3122036" y="158302"/>
                  </a:lnTo>
                  <a:lnTo>
                    <a:pt x="3170830" y="161427"/>
                  </a:lnTo>
                  <a:lnTo>
                    <a:pt x="3219624" y="164337"/>
                  </a:lnTo>
                  <a:lnTo>
                    <a:pt x="3268419" y="167021"/>
                  </a:lnTo>
                  <a:lnTo>
                    <a:pt x="3317215" y="169465"/>
                  </a:lnTo>
                  <a:lnTo>
                    <a:pt x="3366011" y="171657"/>
                  </a:lnTo>
                  <a:lnTo>
                    <a:pt x="3414807" y="173584"/>
                  </a:lnTo>
                  <a:lnTo>
                    <a:pt x="3463605" y="175234"/>
                  </a:lnTo>
                  <a:lnTo>
                    <a:pt x="3512403" y="176593"/>
                  </a:lnTo>
                  <a:lnTo>
                    <a:pt x="3561201" y="177650"/>
                  </a:lnTo>
                  <a:lnTo>
                    <a:pt x="3610001" y="178392"/>
                  </a:lnTo>
                  <a:lnTo>
                    <a:pt x="3658800" y="178806"/>
                  </a:lnTo>
                  <a:lnTo>
                    <a:pt x="3707601" y="178880"/>
                  </a:lnTo>
                  <a:lnTo>
                    <a:pt x="3756402" y="178600"/>
                  </a:lnTo>
                  <a:lnTo>
                    <a:pt x="3805204" y="177955"/>
                  </a:lnTo>
                  <a:lnTo>
                    <a:pt x="3854006" y="176932"/>
                  </a:lnTo>
                  <a:lnTo>
                    <a:pt x="3902809" y="175517"/>
                  </a:lnTo>
                  <a:lnTo>
                    <a:pt x="3951613" y="173700"/>
                  </a:lnTo>
                  <a:lnTo>
                    <a:pt x="4000418" y="171466"/>
                  </a:lnTo>
                  <a:lnTo>
                    <a:pt x="4049223" y="168803"/>
                  </a:lnTo>
                  <a:lnTo>
                    <a:pt x="4098029" y="165699"/>
                  </a:lnTo>
                  <a:lnTo>
                    <a:pt x="4146836" y="162141"/>
                  </a:lnTo>
                  <a:lnTo>
                    <a:pt x="4195643" y="158117"/>
                  </a:lnTo>
                  <a:lnTo>
                    <a:pt x="4244451" y="153613"/>
                  </a:lnTo>
                  <a:lnTo>
                    <a:pt x="4293260" y="148618"/>
                  </a:lnTo>
                  <a:lnTo>
                    <a:pt x="4342070" y="143119"/>
                  </a:lnTo>
                  <a:lnTo>
                    <a:pt x="4390880" y="137102"/>
                  </a:lnTo>
                  <a:lnTo>
                    <a:pt x="4439692" y="130556"/>
                  </a:lnTo>
                  <a:lnTo>
                    <a:pt x="4488504" y="123467"/>
                  </a:lnTo>
                  <a:lnTo>
                    <a:pt x="4537316" y="115824"/>
                  </a:lnTo>
                  <a:lnTo>
                    <a:pt x="4586130" y="107614"/>
                  </a:lnTo>
                  <a:lnTo>
                    <a:pt x="4634944" y="98823"/>
                  </a:lnTo>
                  <a:lnTo>
                    <a:pt x="4683760" y="89440"/>
                  </a:lnTo>
                  <a:lnTo>
                    <a:pt x="4683760" y="1264190"/>
                  </a:lnTo>
                  <a:lnTo>
                    <a:pt x="4634944" y="1273573"/>
                  </a:lnTo>
                  <a:lnTo>
                    <a:pt x="4586130" y="1282364"/>
                  </a:lnTo>
                  <a:lnTo>
                    <a:pt x="4537316" y="1290574"/>
                  </a:lnTo>
                  <a:lnTo>
                    <a:pt x="4488504" y="1298217"/>
                  </a:lnTo>
                  <a:lnTo>
                    <a:pt x="4439692" y="1305306"/>
                  </a:lnTo>
                  <a:lnTo>
                    <a:pt x="4390880" y="1311852"/>
                  </a:lnTo>
                  <a:lnTo>
                    <a:pt x="4342070" y="1317869"/>
                  </a:lnTo>
                  <a:lnTo>
                    <a:pt x="4293260" y="1323368"/>
                  </a:lnTo>
                  <a:lnTo>
                    <a:pt x="4244451" y="1328363"/>
                  </a:lnTo>
                  <a:lnTo>
                    <a:pt x="4195643" y="1332867"/>
                  </a:lnTo>
                  <a:lnTo>
                    <a:pt x="4146836" y="1336891"/>
                  </a:lnTo>
                  <a:lnTo>
                    <a:pt x="4098029" y="1340449"/>
                  </a:lnTo>
                  <a:lnTo>
                    <a:pt x="4049223" y="1343553"/>
                  </a:lnTo>
                  <a:lnTo>
                    <a:pt x="4000418" y="1346216"/>
                  </a:lnTo>
                  <a:lnTo>
                    <a:pt x="3951613" y="1348450"/>
                  </a:lnTo>
                  <a:lnTo>
                    <a:pt x="3902809" y="1350267"/>
                  </a:lnTo>
                  <a:lnTo>
                    <a:pt x="3854006" y="1351682"/>
                  </a:lnTo>
                  <a:lnTo>
                    <a:pt x="3805204" y="1352705"/>
                  </a:lnTo>
                  <a:lnTo>
                    <a:pt x="3756402" y="1353350"/>
                  </a:lnTo>
                  <a:lnTo>
                    <a:pt x="3707601" y="1353630"/>
                  </a:lnTo>
                  <a:lnTo>
                    <a:pt x="3658800" y="1353556"/>
                  </a:lnTo>
                  <a:lnTo>
                    <a:pt x="3610001" y="1353142"/>
                  </a:lnTo>
                  <a:lnTo>
                    <a:pt x="3561201" y="1352400"/>
                  </a:lnTo>
                  <a:lnTo>
                    <a:pt x="3512403" y="1351343"/>
                  </a:lnTo>
                  <a:lnTo>
                    <a:pt x="3463605" y="1349984"/>
                  </a:lnTo>
                  <a:lnTo>
                    <a:pt x="3414807" y="1348334"/>
                  </a:lnTo>
                  <a:lnTo>
                    <a:pt x="3366011" y="1346407"/>
                  </a:lnTo>
                  <a:lnTo>
                    <a:pt x="3317215" y="1344215"/>
                  </a:lnTo>
                  <a:lnTo>
                    <a:pt x="3268419" y="1341771"/>
                  </a:lnTo>
                  <a:lnTo>
                    <a:pt x="3219624" y="1339087"/>
                  </a:lnTo>
                  <a:lnTo>
                    <a:pt x="3170830" y="1336177"/>
                  </a:lnTo>
                  <a:lnTo>
                    <a:pt x="3122036" y="1333052"/>
                  </a:lnTo>
                  <a:lnTo>
                    <a:pt x="3073242" y="1329725"/>
                  </a:lnTo>
                  <a:lnTo>
                    <a:pt x="3024450" y="1326209"/>
                  </a:lnTo>
                  <a:lnTo>
                    <a:pt x="2975658" y="1322517"/>
                  </a:lnTo>
                  <a:lnTo>
                    <a:pt x="2926866" y="1318661"/>
                  </a:lnTo>
                  <a:lnTo>
                    <a:pt x="2878075" y="1314653"/>
                  </a:lnTo>
                  <a:lnTo>
                    <a:pt x="2829284" y="1310507"/>
                  </a:lnTo>
                  <a:lnTo>
                    <a:pt x="2780494" y="1306235"/>
                  </a:lnTo>
                  <a:lnTo>
                    <a:pt x="2731704" y="1301849"/>
                  </a:lnTo>
                  <a:lnTo>
                    <a:pt x="2682915" y="1297362"/>
                  </a:lnTo>
                  <a:lnTo>
                    <a:pt x="2634126" y="1292787"/>
                  </a:lnTo>
                  <a:lnTo>
                    <a:pt x="2585338" y="1288136"/>
                  </a:lnTo>
                  <a:lnTo>
                    <a:pt x="2536550" y="1283423"/>
                  </a:lnTo>
                  <a:lnTo>
                    <a:pt x="2487763" y="1278659"/>
                  </a:lnTo>
                  <a:lnTo>
                    <a:pt x="2438976" y="1273857"/>
                  </a:lnTo>
                  <a:lnTo>
                    <a:pt x="2390189" y="1269029"/>
                  </a:lnTo>
                  <a:lnTo>
                    <a:pt x="2341403" y="1264190"/>
                  </a:lnTo>
                  <a:lnTo>
                    <a:pt x="2292618" y="1259350"/>
                  </a:lnTo>
                  <a:lnTo>
                    <a:pt x="2243832" y="1254523"/>
                  </a:lnTo>
                  <a:lnTo>
                    <a:pt x="2195047" y="1249721"/>
                  </a:lnTo>
                  <a:lnTo>
                    <a:pt x="2146263" y="1244957"/>
                  </a:lnTo>
                  <a:lnTo>
                    <a:pt x="2097479" y="1240243"/>
                  </a:lnTo>
                  <a:lnTo>
                    <a:pt x="2048695" y="1235592"/>
                  </a:lnTo>
                  <a:lnTo>
                    <a:pt x="1999912" y="1231017"/>
                  </a:lnTo>
                  <a:lnTo>
                    <a:pt x="1951129" y="1226531"/>
                  </a:lnTo>
                  <a:lnTo>
                    <a:pt x="1902346" y="1222145"/>
                  </a:lnTo>
                  <a:lnTo>
                    <a:pt x="1853564" y="1217872"/>
                  </a:lnTo>
                  <a:lnTo>
                    <a:pt x="1804782" y="1213726"/>
                  </a:lnTo>
                  <a:lnTo>
                    <a:pt x="1756000" y="1209719"/>
                  </a:lnTo>
                  <a:lnTo>
                    <a:pt x="1707219" y="1205862"/>
                  </a:lnTo>
                  <a:lnTo>
                    <a:pt x="1658438" y="1202170"/>
                  </a:lnTo>
                  <a:lnTo>
                    <a:pt x="1609657" y="1198654"/>
                  </a:lnTo>
                  <a:lnTo>
                    <a:pt x="1560877" y="1195327"/>
                  </a:lnTo>
                  <a:lnTo>
                    <a:pt x="1512096" y="1192203"/>
                  </a:lnTo>
                  <a:lnTo>
                    <a:pt x="1463316" y="1189292"/>
                  </a:lnTo>
                  <a:lnTo>
                    <a:pt x="1414537" y="1186608"/>
                  </a:lnTo>
                  <a:lnTo>
                    <a:pt x="1365757" y="1184164"/>
                  </a:lnTo>
                  <a:lnTo>
                    <a:pt x="1316978" y="1181972"/>
                  </a:lnTo>
                  <a:lnTo>
                    <a:pt x="1268199" y="1180045"/>
                  </a:lnTo>
                  <a:lnTo>
                    <a:pt x="1219420" y="1178396"/>
                  </a:lnTo>
                  <a:lnTo>
                    <a:pt x="1170642" y="1177036"/>
                  </a:lnTo>
                  <a:lnTo>
                    <a:pt x="1121864" y="1175979"/>
                  </a:lnTo>
                  <a:lnTo>
                    <a:pt x="1073085" y="1175237"/>
                  </a:lnTo>
                  <a:lnTo>
                    <a:pt x="1024307" y="1174823"/>
                  </a:lnTo>
                  <a:lnTo>
                    <a:pt x="975530" y="1174750"/>
                  </a:lnTo>
                  <a:lnTo>
                    <a:pt x="926752" y="1175029"/>
                  </a:lnTo>
                  <a:lnTo>
                    <a:pt x="877975" y="1175674"/>
                  </a:lnTo>
                  <a:lnTo>
                    <a:pt x="829197" y="1176698"/>
                  </a:lnTo>
                  <a:lnTo>
                    <a:pt x="780420" y="1178112"/>
                  </a:lnTo>
                  <a:lnTo>
                    <a:pt x="731643" y="1179930"/>
                  </a:lnTo>
                  <a:lnTo>
                    <a:pt x="682867" y="1182164"/>
                  </a:lnTo>
                  <a:lnTo>
                    <a:pt x="634090" y="1184826"/>
                  </a:lnTo>
                  <a:lnTo>
                    <a:pt x="585313" y="1187930"/>
                  </a:lnTo>
                  <a:lnTo>
                    <a:pt x="536537" y="1191488"/>
                  </a:lnTo>
                  <a:lnTo>
                    <a:pt x="487760" y="1195512"/>
                  </a:lnTo>
                  <a:lnTo>
                    <a:pt x="438984" y="1200016"/>
                  </a:lnTo>
                  <a:lnTo>
                    <a:pt x="390208" y="1205011"/>
                  </a:lnTo>
                  <a:lnTo>
                    <a:pt x="341432" y="1210511"/>
                  </a:lnTo>
                  <a:lnTo>
                    <a:pt x="292655" y="1216527"/>
                  </a:lnTo>
                  <a:lnTo>
                    <a:pt x="243879" y="1223074"/>
                  </a:lnTo>
                  <a:lnTo>
                    <a:pt x="195103" y="1230162"/>
                  </a:lnTo>
                  <a:lnTo>
                    <a:pt x="146327" y="1237805"/>
                  </a:lnTo>
                  <a:lnTo>
                    <a:pt x="97551" y="1246016"/>
                  </a:lnTo>
                  <a:lnTo>
                    <a:pt x="48775" y="1254806"/>
                  </a:lnTo>
                  <a:lnTo>
                    <a:pt x="0" y="1264190"/>
                  </a:lnTo>
                  <a:lnTo>
                    <a:pt x="0" y="89440"/>
                  </a:lnTo>
                  <a:close/>
                </a:path>
              </a:pathLst>
            </a:custGeom>
            <a:ln w="9344">
              <a:solidFill>
                <a:srgbClr val="000000"/>
              </a:solidFill>
            </a:ln>
          </p:spPr>
          <p:txBody>
            <a:bodyPr wrap="square" lIns="0" tIns="0" rIns="0" bIns="0" rtlCol="0"/>
            <a:lstStyle/>
            <a:p>
              <a:endParaRPr/>
            </a:p>
          </p:txBody>
        </p:sp>
        <p:sp>
          <p:nvSpPr>
            <p:cNvPr id="8" name="object 8"/>
            <p:cNvSpPr/>
            <p:nvPr/>
          </p:nvSpPr>
          <p:spPr>
            <a:xfrm>
              <a:off x="589686" y="2982378"/>
              <a:ext cx="4693285" cy="1359535"/>
            </a:xfrm>
            <a:custGeom>
              <a:avLst/>
              <a:gdLst/>
              <a:ahLst/>
              <a:cxnLst/>
              <a:rect l="l" t="t" r="r" b="b"/>
              <a:pathLst>
                <a:path w="4693285" h="1359535">
                  <a:moveTo>
                    <a:pt x="9334" y="4660"/>
                  </a:moveTo>
                  <a:lnTo>
                    <a:pt x="7975" y="1358"/>
                  </a:lnTo>
                  <a:lnTo>
                    <a:pt x="4673" y="0"/>
                  </a:lnTo>
                  <a:lnTo>
                    <a:pt x="1358" y="1358"/>
                  </a:lnTo>
                  <a:lnTo>
                    <a:pt x="0" y="4660"/>
                  </a:lnTo>
                  <a:lnTo>
                    <a:pt x="1358" y="7975"/>
                  </a:lnTo>
                  <a:lnTo>
                    <a:pt x="4673" y="9334"/>
                  </a:lnTo>
                  <a:lnTo>
                    <a:pt x="7975" y="7975"/>
                  </a:lnTo>
                  <a:lnTo>
                    <a:pt x="9334" y="4660"/>
                  </a:lnTo>
                  <a:close/>
                </a:path>
                <a:path w="4693285" h="1359535">
                  <a:moveTo>
                    <a:pt x="4693094" y="1354670"/>
                  </a:moveTo>
                  <a:lnTo>
                    <a:pt x="4691735" y="1351368"/>
                  </a:lnTo>
                  <a:lnTo>
                    <a:pt x="4688433" y="1350010"/>
                  </a:lnTo>
                  <a:lnTo>
                    <a:pt x="4685119" y="1351368"/>
                  </a:lnTo>
                  <a:lnTo>
                    <a:pt x="4683760" y="1354670"/>
                  </a:lnTo>
                  <a:lnTo>
                    <a:pt x="4685119" y="1357985"/>
                  </a:lnTo>
                  <a:lnTo>
                    <a:pt x="4688433" y="1359344"/>
                  </a:lnTo>
                  <a:lnTo>
                    <a:pt x="4691735" y="1357985"/>
                  </a:lnTo>
                  <a:lnTo>
                    <a:pt x="4693094" y="1354670"/>
                  </a:lnTo>
                  <a:close/>
                </a:path>
              </a:pathLst>
            </a:custGeom>
            <a:solidFill>
              <a:srgbClr val="000000"/>
            </a:solidFill>
          </p:spPr>
          <p:txBody>
            <a:bodyPr wrap="square" lIns="0" tIns="0" rIns="0" bIns="0" rtlCol="0"/>
            <a:lstStyle/>
            <a:p>
              <a:endParaRPr/>
            </a:p>
          </p:txBody>
        </p:sp>
      </p:grpSp>
      <p:grpSp>
        <p:nvGrpSpPr>
          <p:cNvPr id="9" name="object 9"/>
          <p:cNvGrpSpPr/>
          <p:nvPr/>
        </p:nvGrpSpPr>
        <p:grpSpPr>
          <a:xfrm>
            <a:off x="352197" y="4647337"/>
            <a:ext cx="4057015" cy="1678305"/>
            <a:chOff x="352197" y="4647337"/>
            <a:chExt cx="4057015" cy="1678305"/>
          </a:xfrm>
        </p:grpSpPr>
        <p:sp>
          <p:nvSpPr>
            <p:cNvPr id="10" name="object 10"/>
            <p:cNvSpPr/>
            <p:nvPr/>
          </p:nvSpPr>
          <p:spPr>
            <a:xfrm>
              <a:off x="356869" y="4652009"/>
              <a:ext cx="4047490" cy="1668780"/>
            </a:xfrm>
            <a:custGeom>
              <a:avLst/>
              <a:gdLst/>
              <a:ahLst/>
              <a:cxnLst/>
              <a:rect l="l" t="t" r="r" b="b"/>
              <a:pathLst>
                <a:path w="4047490" h="1668779">
                  <a:moveTo>
                    <a:pt x="2023110" y="0"/>
                  </a:moveTo>
                  <a:lnTo>
                    <a:pt x="2090254" y="415"/>
                  </a:lnTo>
                  <a:lnTo>
                    <a:pt x="2156749" y="1654"/>
                  </a:lnTo>
                  <a:lnTo>
                    <a:pt x="2222569" y="3706"/>
                  </a:lnTo>
                  <a:lnTo>
                    <a:pt x="2287685" y="6558"/>
                  </a:lnTo>
                  <a:lnTo>
                    <a:pt x="2352070" y="10199"/>
                  </a:lnTo>
                  <a:lnTo>
                    <a:pt x="2415696" y="14619"/>
                  </a:lnTo>
                  <a:lnTo>
                    <a:pt x="2478536" y="19806"/>
                  </a:lnTo>
                  <a:lnTo>
                    <a:pt x="2540562" y="25747"/>
                  </a:lnTo>
                  <a:lnTo>
                    <a:pt x="2601747" y="32433"/>
                  </a:lnTo>
                  <a:lnTo>
                    <a:pt x="2662063" y="39851"/>
                  </a:lnTo>
                  <a:lnTo>
                    <a:pt x="2721484" y="47991"/>
                  </a:lnTo>
                  <a:lnTo>
                    <a:pt x="2779980" y="56840"/>
                  </a:lnTo>
                  <a:lnTo>
                    <a:pt x="2837525" y="66388"/>
                  </a:lnTo>
                  <a:lnTo>
                    <a:pt x="2894091" y="76623"/>
                  </a:lnTo>
                  <a:lnTo>
                    <a:pt x="2949651" y="87533"/>
                  </a:lnTo>
                  <a:lnTo>
                    <a:pt x="3004177" y="99108"/>
                  </a:lnTo>
                  <a:lnTo>
                    <a:pt x="3057642" y="111336"/>
                  </a:lnTo>
                  <a:lnTo>
                    <a:pt x="3110018" y="124206"/>
                  </a:lnTo>
                  <a:lnTo>
                    <a:pt x="3161278" y="137705"/>
                  </a:lnTo>
                  <a:lnTo>
                    <a:pt x="3211393" y="151824"/>
                  </a:lnTo>
                  <a:lnTo>
                    <a:pt x="3260338" y="166550"/>
                  </a:lnTo>
                  <a:lnTo>
                    <a:pt x="3308083" y="181872"/>
                  </a:lnTo>
                  <a:lnTo>
                    <a:pt x="3354602" y="197779"/>
                  </a:lnTo>
                  <a:lnTo>
                    <a:pt x="3399867" y="214259"/>
                  </a:lnTo>
                  <a:lnTo>
                    <a:pt x="3443851" y="231301"/>
                  </a:lnTo>
                  <a:lnTo>
                    <a:pt x="3486525" y="248894"/>
                  </a:lnTo>
                  <a:lnTo>
                    <a:pt x="3527863" y="267026"/>
                  </a:lnTo>
                  <a:lnTo>
                    <a:pt x="3567837" y="285686"/>
                  </a:lnTo>
                  <a:lnTo>
                    <a:pt x="3606420" y="304862"/>
                  </a:lnTo>
                  <a:lnTo>
                    <a:pt x="3643583" y="324544"/>
                  </a:lnTo>
                  <a:lnTo>
                    <a:pt x="3679300" y="344719"/>
                  </a:lnTo>
                  <a:lnTo>
                    <a:pt x="3713543" y="365376"/>
                  </a:lnTo>
                  <a:lnTo>
                    <a:pt x="3746285" y="386505"/>
                  </a:lnTo>
                  <a:lnTo>
                    <a:pt x="3807153" y="430129"/>
                  </a:lnTo>
                  <a:lnTo>
                    <a:pt x="3861684" y="475501"/>
                  </a:lnTo>
                  <a:lnTo>
                    <a:pt x="3909658" y="522529"/>
                  </a:lnTo>
                  <a:lnTo>
                    <a:pt x="3950856" y="571123"/>
                  </a:lnTo>
                  <a:lnTo>
                    <a:pt x="3985057" y="621191"/>
                  </a:lnTo>
                  <a:lnTo>
                    <a:pt x="4012041" y="672643"/>
                  </a:lnTo>
                  <a:lnTo>
                    <a:pt x="4031588" y="725387"/>
                  </a:lnTo>
                  <a:lnTo>
                    <a:pt x="4043477" y="779333"/>
                  </a:lnTo>
                  <a:lnTo>
                    <a:pt x="4047490" y="834389"/>
                  </a:lnTo>
                  <a:lnTo>
                    <a:pt x="4046482" y="862123"/>
                  </a:lnTo>
                  <a:lnTo>
                    <a:pt x="4038504" y="916762"/>
                  </a:lnTo>
                  <a:lnTo>
                    <a:pt x="4022758" y="970223"/>
                  </a:lnTo>
                  <a:lnTo>
                    <a:pt x="3999465" y="1022418"/>
                  </a:lnTo>
                  <a:lnTo>
                    <a:pt x="3968845" y="1073256"/>
                  </a:lnTo>
                  <a:lnTo>
                    <a:pt x="3931118" y="1122648"/>
                  </a:lnTo>
                  <a:lnTo>
                    <a:pt x="3886504" y="1170504"/>
                  </a:lnTo>
                  <a:lnTo>
                    <a:pt x="3835224" y="1216735"/>
                  </a:lnTo>
                  <a:lnTo>
                    <a:pt x="3777497" y="1261251"/>
                  </a:lnTo>
                  <a:lnTo>
                    <a:pt x="3713543" y="1303962"/>
                  </a:lnTo>
                  <a:lnTo>
                    <a:pt x="3679300" y="1324612"/>
                  </a:lnTo>
                  <a:lnTo>
                    <a:pt x="3643583" y="1344778"/>
                  </a:lnTo>
                  <a:lnTo>
                    <a:pt x="3606420" y="1364448"/>
                  </a:lnTo>
                  <a:lnTo>
                    <a:pt x="3567837" y="1383611"/>
                  </a:lnTo>
                  <a:lnTo>
                    <a:pt x="3527863" y="1402256"/>
                  </a:lnTo>
                  <a:lnTo>
                    <a:pt x="3486525" y="1420370"/>
                  </a:lnTo>
                  <a:lnTo>
                    <a:pt x="3443851" y="1437944"/>
                  </a:lnTo>
                  <a:lnTo>
                    <a:pt x="3399867" y="1454967"/>
                  </a:lnTo>
                  <a:lnTo>
                    <a:pt x="3354602" y="1471426"/>
                  </a:lnTo>
                  <a:lnTo>
                    <a:pt x="3308083" y="1487310"/>
                  </a:lnTo>
                  <a:lnTo>
                    <a:pt x="3260338" y="1502609"/>
                  </a:lnTo>
                  <a:lnTo>
                    <a:pt x="3211393" y="1517311"/>
                  </a:lnTo>
                  <a:lnTo>
                    <a:pt x="3161278" y="1531405"/>
                  </a:lnTo>
                  <a:lnTo>
                    <a:pt x="3110018" y="1544880"/>
                  </a:lnTo>
                  <a:lnTo>
                    <a:pt x="3057642" y="1557725"/>
                  </a:lnTo>
                  <a:lnTo>
                    <a:pt x="3004177" y="1569928"/>
                  </a:lnTo>
                  <a:lnTo>
                    <a:pt x="2949651" y="1581478"/>
                  </a:lnTo>
                  <a:lnTo>
                    <a:pt x="2894091" y="1592365"/>
                  </a:lnTo>
                  <a:lnTo>
                    <a:pt x="2837525" y="1602576"/>
                  </a:lnTo>
                  <a:lnTo>
                    <a:pt x="2779980" y="1612100"/>
                  </a:lnTo>
                  <a:lnTo>
                    <a:pt x="2721484" y="1620927"/>
                  </a:lnTo>
                  <a:lnTo>
                    <a:pt x="2662063" y="1629046"/>
                  </a:lnTo>
                  <a:lnTo>
                    <a:pt x="2601747" y="1636444"/>
                  </a:lnTo>
                  <a:lnTo>
                    <a:pt x="2540562" y="1643111"/>
                  </a:lnTo>
                  <a:lnTo>
                    <a:pt x="2478536" y="1649035"/>
                  </a:lnTo>
                  <a:lnTo>
                    <a:pt x="2415696" y="1654206"/>
                  </a:lnTo>
                  <a:lnTo>
                    <a:pt x="2352070" y="1658613"/>
                  </a:lnTo>
                  <a:lnTo>
                    <a:pt x="2287685" y="1662243"/>
                  </a:lnTo>
                  <a:lnTo>
                    <a:pt x="2222569" y="1665086"/>
                  </a:lnTo>
                  <a:lnTo>
                    <a:pt x="2156749" y="1667130"/>
                  </a:lnTo>
                  <a:lnTo>
                    <a:pt x="2090254" y="1668365"/>
                  </a:lnTo>
                  <a:lnTo>
                    <a:pt x="2023110" y="1668779"/>
                  </a:lnTo>
                  <a:lnTo>
                    <a:pt x="1955967" y="1668365"/>
                  </a:lnTo>
                  <a:lnTo>
                    <a:pt x="1889475" y="1667130"/>
                  </a:lnTo>
                  <a:lnTo>
                    <a:pt x="1823663" y="1665086"/>
                  </a:lnTo>
                  <a:lnTo>
                    <a:pt x="1758556" y="1662243"/>
                  </a:lnTo>
                  <a:lnTo>
                    <a:pt x="1694183" y="1658613"/>
                  </a:lnTo>
                  <a:lnTo>
                    <a:pt x="1630572" y="1654206"/>
                  </a:lnTo>
                  <a:lnTo>
                    <a:pt x="1567748" y="1649035"/>
                  </a:lnTo>
                  <a:lnTo>
                    <a:pt x="1505741" y="1643111"/>
                  </a:lnTo>
                  <a:lnTo>
                    <a:pt x="1444577" y="1636444"/>
                  </a:lnTo>
                  <a:lnTo>
                    <a:pt x="1384283" y="1629046"/>
                  </a:lnTo>
                  <a:lnTo>
                    <a:pt x="1324887" y="1620927"/>
                  </a:lnTo>
                  <a:lnTo>
                    <a:pt x="1266417" y="1612100"/>
                  </a:lnTo>
                  <a:lnTo>
                    <a:pt x="1208900" y="1602576"/>
                  </a:lnTo>
                  <a:lnTo>
                    <a:pt x="1152362" y="1592365"/>
                  </a:lnTo>
                  <a:lnTo>
                    <a:pt x="1096833" y="1581478"/>
                  </a:lnTo>
                  <a:lnTo>
                    <a:pt x="1042338" y="1569928"/>
                  </a:lnTo>
                  <a:lnTo>
                    <a:pt x="988906" y="1557725"/>
                  </a:lnTo>
                  <a:lnTo>
                    <a:pt x="936564" y="1544880"/>
                  </a:lnTo>
                  <a:lnTo>
                    <a:pt x="885339" y="1531405"/>
                  </a:lnTo>
                  <a:lnTo>
                    <a:pt x="835258" y="1517311"/>
                  </a:lnTo>
                  <a:lnTo>
                    <a:pt x="786350" y="1502609"/>
                  </a:lnTo>
                  <a:lnTo>
                    <a:pt x="738641" y="1487310"/>
                  </a:lnTo>
                  <a:lnTo>
                    <a:pt x="692159" y="1471426"/>
                  </a:lnTo>
                  <a:lnTo>
                    <a:pt x="646931" y="1454967"/>
                  </a:lnTo>
                  <a:lnTo>
                    <a:pt x="602985" y="1437944"/>
                  </a:lnTo>
                  <a:lnTo>
                    <a:pt x="560347" y="1420370"/>
                  </a:lnTo>
                  <a:lnTo>
                    <a:pt x="519047" y="1402256"/>
                  </a:lnTo>
                  <a:lnTo>
                    <a:pt x="479110" y="1383611"/>
                  </a:lnTo>
                  <a:lnTo>
                    <a:pt x="440564" y="1364448"/>
                  </a:lnTo>
                  <a:lnTo>
                    <a:pt x="403437" y="1344778"/>
                  </a:lnTo>
                  <a:lnTo>
                    <a:pt x="367756" y="1324612"/>
                  </a:lnTo>
                  <a:lnTo>
                    <a:pt x="333548" y="1303962"/>
                  </a:lnTo>
                  <a:lnTo>
                    <a:pt x="300841" y="1282837"/>
                  </a:lnTo>
                  <a:lnTo>
                    <a:pt x="240040" y="1239213"/>
                  </a:lnTo>
                  <a:lnTo>
                    <a:pt x="185571" y="1193828"/>
                  </a:lnTo>
                  <a:lnTo>
                    <a:pt x="137653" y="1146774"/>
                  </a:lnTo>
                  <a:lnTo>
                    <a:pt x="96505" y="1098139"/>
                  </a:lnTo>
                  <a:lnTo>
                    <a:pt x="62348" y="1048012"/>
                  </a:lnTo>
                  <a:lnTo>
                    <a:pt x="35399" y="996485"/>
                  </a:lnTo>
                  <a:lnTo>
                    <a:pt x="15879" y="943645"/>
                  </a:lnTo>
                  <a:lnTo>
                    <a:pt x="4006" y="889584"/>
                  </a:lnTo>
                  <a:lnTo>
                    <a:pt x="0" y="834389"/>
                  </a:lnTo>
                  <a:lnTo>
                    <a:pt x="1006" y="806728"/>
                  </a:lnTo>
                  <a:lnTo>
                    <a:pt x="8973" y="752216"/>
                  </a:lnTo>
                  <a:lnTo>
                    <a:pt x="24697" y="698860"/>
                  </a:lnTo>
                  <a:lnTo>
                    <a:pt x="47959" y="646750"/>
                  </a:lnTo>
                  <a:lnTo>
                    <a:pt x="78539" y="595979"/>
                  </a:lnTo>
                  <a:lnTo>
                    <a:pt x="116219" y="546636"/>
                  </a:lnTo>
                  <a:lnTo>
                    <a:pt x="160779" y="498814"/>
                  </a:lnTo>
                  <a:lnTo>
                    <a:pt x="212000" y="452602"/>
                  </a:lnTo>
                  <a:lnTo>
                    <a:pt x="269663" y="408093"/>
                  </a:lnTo>
                  <a:lnTo>
                    <a:pt x="333548" y="365376"/>
                  </a:lnTo>
                  <a:lnTo>
                    <a:pt x="367756" y="344719"/>
                  </a:lnTo>
                  <a:lnTo>
                    <a:pt x="403437" y="324544"/>
                  </a:lnTo>
                  <a:lnTo>
                    <a:pt x="440564" y="304862"/>
                  </a:lnTo>
                  <a:lnTo>
                    <a:pt x="479110" y="285686"/>
                  </a:lnTo>
                  <a:lnTo>
                    <a:pt x="519047" y="267026"/>
                  </a:lnTo>
                  <a:lnTo>
                    <a:pt x="560347" y="248894"/>
                  </a:lnTo>
                  <a:lnTo>
                    <a:pt x="602985" y="231301"/>
                  </a:lnTo>
                  <a:lnTo>
                    <a:pt x="646931" y="214259"/>
                  </a:lnTo>
                  <a:lnTo>
                    <a:pt x="692159" y="197779"/>
                  </a:lnTo>
                  <a:lnTo>
                    <a:pt x="738641" y="181872"/>
                  </a:lnTo>
                  <a:lnTo>
                    <a:pt x="786350" y="166550"/>
                  </a:lnTo>
                  <a:lnTo>
                    <a:pt x="835258" y="151824"/>
                  </a:lnTo>
                  <a:lnTo>
                    <a:pt x="885339" y="137705"/>
                  </a:lnTo>
                  <a:lnTo>
                    <a:pt x="936564" y="124206"/>
                  </a:lnTo>
                  <a:lnTo>
                    <a:pt x="988906" y="111336"/>
                  </a:lnTo>
                  <a:lnTo>
                    <a:pt x="1042338" y="99108"/>
                  </a:lnTo>
                  <a:lnTo>
                    <a:pt x="1096833" y="87533"/>
                  </a:lnTo>
                  <a:lnTo>
                    <a:pt x="1152362" y="76623"/>
                  </a:lnTo>
                  <a:lnTo>
                    <a:pt x="1208900" y="66388"/>
                  </a:lnTo>
                  <a:lnTo>
                    <a:pt x="1266417" y="56840"/>
                  </a:lnTo>
                  <a:lnTo>
                    <a:pt x="1324887" y="47991"/>
                  </a:lnTo>
                  <a:lnTo>
                    <a:pt x="1384283" y="39851"/>
                  </a:lnTo>
                  <a:lnTo>
                    <a:pt x="1444577" y="32433"/>
                  </a:lnTo>
                  <a:lnTo>
                    <a:pt x="1505741" y="25747"/>
                  </a:lnTo>
                  <a:lnTo>
                    <a:pt x="1567748" y="19806"/>
                  </a:lnTo>
                  <a:lnTo>
                    <a:pt x="1630572" y="14619"/>
                  </a:lnTo>
                  <a:lnTo>
                    <a:pt x="1694183" y="10199"/>
                  </a:lnTo>
                  <a:lnTo>
                    <a:pt x="1758556" y="6558"/>
                  </a:lnTo>
                  <a:lnTo>
                    <a:pt x="1823663" y="3706"/>
                  </a:lnTo>
                  <a:lnTo>
                    <a:pt x="1889475" y="1654"/>
                  </a:lnTo>
                  <a:lnTo>
                    <a:pt x="1955967" y="415"/>
                  </a:lnTo>
                  <a:lnTo>
                    <a:pt x="2023110" y="0"/>
                  </a:lnTo>
                  <a:close/>
                </a:path>
              </a:pathLst>
            </a:custGeom>
            <a:ln w="9344">
              <a:solidFill>
                <a:srgbClr val="000000"/>
              </a:solidFill>
            </a:ln>
          </p:spPr>
          <p:txBody>
            <a:bodyPr wrap="square" lIns="0" tIns="0" rIns="0" bIns="0" rtlCol="0"/>
            <a:lstStyle/>
            <a:p>
              <a:endParaRPr/>
            </a:p>
          </p:txBody>
        </p:sp>
        <p:sp>
          <p:nvSpPr>
            <p:cNvPr id="11" name="object 11"/>
            <p:cNvSpPr/>
            <p:nvPr/>
          </p:nvSpPr>
          <p:spPr>
            <a:xfrm>
              <a:off x="352196" y="4647348"/>
              <a:ext cx="4057015" cy="1678305"/>
            </a:xfrm>
            <a:custGeom>
              <a:avLst/>
              <a:gdLst/>
              <a:ahLst/>
              <a:cxnLst/>
              <a:rect l="l" t="t" r="r" b="b"/>
              <a:pathLst>
                <a:path w="4057015" h="1678304">
                  <a:moveTo>
                    <a:pt x="9334" y="4660"/>
                  </a:moveTo>
                  <a:lnTo>
                    <a:pt x="7975" y="1358"/>
                  </a:lnTo>
                  <a:lnTo>
                    <a:pt x="4673" y="0"/>
                  </a:lnTo>
                  <a:lnTo>
                    <a:pt x="1358" y="1358"/>
                  </a:lnTo>
                  <a:lnTo>
                    <a:pt x="0" y="4660"/>
                  </a:lnTo>
                  <a:lnTo>
                    <a:pt x="1358" y="7975"/>
                  </a:lnTo>
                  <a:lnTo>
                    <a:pt x="4673" y="9334"/>
                  </a:lnTo>
                  <a:lnTo>
                    <a:pt x="7975" y="7975"/>
                  </a:lnTo>
                  <a:lnTo>
                    <a:pt x="9334" y="4660"/>
                  </a:lnTo>
                  <a:close/>
                </a:path>
                <a:path w="4057015" h="1678304">
                  <a:moveTo>
                    <a:pt x="4056824" y="1673440"/>
                  </a:moveTo>
                  <a:lnTo>
                    <a:pt x="4055465" y="1670138"/>
                  </a:lnTo>
                  <a:lnTo>
                    <a:pt x="4052163" y="1668780"/>
                  </a:lnTo>
                  <a:lnTo>
                    <a:pt x="4048849" y="1670138"/>
                  </a:lnTo>
                  <a:lnTo>
                    <a:pt x="4047490" y="1673440"/>
                  </a:lnTo>
                  <a:lnTo>
                    <a:pt x="4048849" y="1676755"/>
                  </a:lnTo>
                  <a:lnTo>
                    <a:pt x="4052163" y="1678114"/>
                  </a:lnTo>
                  <a:lnTo>
                    <a:pt x="4055465" y="1676755"/>
                  </a:lnTo>
                  <a:lnTo>
                    <a:pt x="4056824" y="1673440"/>
                  </a:lnTo>
                  <a:close/>
                </a:path>
              </a:pathLst>
            </a:custGeom>
            <a:solidFill>
              <a:srgbClr val="000000"/>
            </a:solidFill>
          </p:spPr>
          <p:txBody>
            <a:bodyPr wrap="square" lIns="0" tIns="0" rIns="0" bIns="0" rtlCol="0"/>
            <a:lstStyle/>
            <a:p>
              <a:endParaRPr/>
            </a:p>
          </p:txBody>
        </p:sp>
      </p:grpSp>
      <p:sp>
        <p:nvSpPr>
          <p:cNvPr id="12" name="object 12"/>
          <p:cNvSpPr txBox="1"/>
          <p:nvPr/>
        </p:nvSpPr>
        <p:spPr>
          <a:xfrm>
            <a:off x="1201419" y="3343909"/>
            <a:ext cx="3468370" cy="276479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191919"/>
                </a:solidFill>
                <a:latin typeface="Times New Roman" panose="02020603050405020304"/>
                <a:cs typeface="Times New Roman" panose="02020603050405020304"/>
              </a:rPr>
              <a:t>BLAST</a:t>
            </a:r>
            <a:r>
              <a:rPr sz="4000" spc="-140" dirty="0">
                <a:solidFill>
                  <a:srgbClr val="191919"/>
                </a:solidFill>
                <a:latin typeface="Times New Roman" panose="02020603050405020304"/>
                <a:cs typeface="Times New Roman" panose="02020603050405020304"/>
              </a:rPr>
              <a:t> </a:t>
            </a:r>
            <a:r>
              <a:rPr sz="4000" spc="-5" dirty="0">
                <a:solidFill>
                  <a:srgbClr val="191919"/>
                </a:solidFill>
                <a:latin typeface="Times New Roman" panose="02020603050405020304"/>
                <a:cs typeface="Times New Roman" panose="02020603050405020304"/>
              </a:rPr>
              <a:t>program</a:t>
            </a:r>
            <a:endParaRPr sz="4000">
              <a:latin typeface="Times New Roman" panose="02020603050405020304"/>
              <a:cs typeface="Times New Roman" panose="02020603050405020304"/>
            </a:endParaRPr>
          </a:p>
          <a:p>
            <a:pPr>
              <a:lnSpc>
                <a:spcPct val="100000"/>
              </a:lnSpc>
              <a:spcBef>
                <a:spcPts val="40"/>
              </a:spcBef>
            </a:pPr>
            <a:endParaRPr sz="6200">
              <a:latin typeface="Times New Roman" panose="02020603050405020304"/>
              <a:cs typeface="Times New Roman" panose="02020603050405020304"/>
            </a:endParaRPr>
          </a:p>
          <a:p>
            <a:pPr marL="317500">
              <a:lnSpc>
                <a:spcPct val="100000"/>
              </a:lnSpc>
            </a:pPr>
            <a:r>
              <a:rPr sz="4000" spc="-10" dirty="0">
                <a:solidFill>
                  <a:srgbClr val="191919"/>
                </a:solidFill>
                <a:latin typeface="Times New Roman" panose="02020603050405020304"/>
                <a:cs typeface="Times New Roman" panose="02020603050405020304"/>
              </a:rPr>
              <a:t>BLAST</a:t>
            </a:r>
            <a:endParaRPr sz="4000">
              <a:latin typeface="Times New Roman" panose="02020603050405020304"/>
              <a:cs typeface="Times New Roman" panose="02020603050405020304"/>
            </a:endParaRPr>
          </a:p>
          <a:p>
            <a:pPr marL="303530">
              <a:lnSpc>
                <a:spcPct val="100000"/>
              </a:lnSpc>
            </a:pPr>
            <a:r>
              <a:rPr sz="4000" spc="-5" dirty="0">
                <a:solidFill>
                  <a:srgbClr val="191919"/>
                </a:solidFill>
                <a:latin typeface="Times New Roman" panose="02020603050405020304"/>
                <a:cs typeface="Times New Roman" panose="02020603050405020304"/>
              </a:rPr>
              <a:t>database</a:t>
            </a:r>
            <a:endParaRPr sz="4000">
              <a:latin typeface="Times New Roman" panose="02020603050405020304"/>
              <a:cs typeface="Times New Roman" panose="02020603050405020304"/>
            </a:endParaRPr>
          </a:p>
        </p:txBody>
      </p:sp>
      <p:grpSp>
        <p:nvGrpSpPr>
          <p:cNvPr id="13" name="object 13"/>
          <p:cNvGrpSpPr/>
          <p:nvPr/>
        </p:nvGrpSpPr>
        <p:grpSpPr>
          <a:xfrm>
            <a:off x="2303779" y="4098290"/>
            <a:ext cx="74930" cy="476250"/>
            <a:chOff x="2303779" y="4098290"/>
            <a:chExt cx="74930" cy="476250"/>
          </a:xfrm>
        </p:grpSpPr>
        <p:sp>
          <p:nvSpPr>
            <p:cNvPr id="14" name="object 14"/>
            <p:cNvSpPr/>
            <p:nvPr/>
          </p:nvSpPr>
          <p:spPr>
            <a:xfrm>
              <a:off x="2341879" y="4169410"/>
              <a:ext cx="0" cy="405130"/>
            </a:xfrm>
            <a:custGeom>
              <a:avLst/>
              <a:gdLst/>
              <a:ahLst/>
              <a:cxnLst/>
              <a:rect l="l" t="t" r="r" b="b"/>
              <a:pathLst>
                <a:path h="405129">
                  <a:moveTo>
                    <a:pt x="0" y="405129"/>
                  </a:moveTo>
                  <a:lnTo>
                    <a:pt x="0" y="0"/>
                  </a:lnTo>
                </a:path>
              </a:pathLst>
            </a:custGeom>
            <a:ln w="8890">
              <a:solidFill>
                <a:srgbClr val="000000"/>
              </a:solidFill>
            </a:ln>
          </p:spPr>
          <p:txBody>
            <a:bodyPr wrap="square" lIns="0" tIns="0" rIns="0" bIns="0" rtlCol="0"/>
            <a:lstStyle/>
            <a:p>
              <a:endParaRPr/>
            </a:p>
          </p:txBody>
        </p:sp>
        <p:sp>
          <p:nvSpPr>
            <p:cNvPr id="15" name="object 15"/>
            <p:cNvSpPr/>
            <p:nvPr/>
          </p:nvSpPr>
          <p:spPr>
            <a:xfrm>
              <a:off x="2303779" y="4098290"/>
              <a:ext cx="74930" cy="74930"/>
            </a:xfrm>
            <a:custGeom>
              <a:avLst/>
              <a:gdLst/>
              <a:ahLst/>
              <a:cxnLst/>
              <a:rect l="l" t="t" r="r" b="b"/>
              <a:pathLst>
                <a:path w="74930" h="74929">
                  <a:moveTo>
                    <a:pt x="38100" y="0"/>
                  </a:moveTo>
                  <a:lnTo>
                    <a:pt x="0" y="74930"/>
                  </a:lnTo>
                  <a:lnTo>
                    <a:pt x="74930" y="74930"/>
                  </a:lnTo>
                  <a:lnTo>
                    <a:pt x="38100" y="0"/>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5356859" y="3583940"/>
            <a:ext cx="793750" cy="76200"/>
            <a:chOff x="5356859" y="3583940"/>
            <a:chExt cx="793750" cy="76200"/>
          </a:xfrm>
        </p:grpSpPr>
        <p:sp>
          <p:nvSpPr>
            <p:cNvPr id="17" name="object 17"/>
            <p:cNvSpPr/>
            <p:nvPr/>
          </p:nvSpPr>
          <p:spPr>
            <a:xfrm>
              <a:off x="5356859" y="3622040"/>
              <a:ext cx="723900" cy="0"/>
            </a:xfrm>
            <a:custGeom>
              <a:avLst/>
              <a:gdLst/>
              <a:ahLst/>
              <a:cxnLst/>
              <a:rect l="l" t="t" r="r" b="b"/>
              <a:pathLst>
                <a:path w="723900">
                  <a:moveTo>
                    <a:pt x="0" y="0"/>
                  </a:moveTo>
                  <a:lnTo>
                    <a:pt x="723900" y="0"/>
                  </a:lnTo>
                </a:path>
              </a:pathLst>
            </a:custGeom>
            <a:ln w="8890">
              <a:solidFill>
                <a:srgbClr val="000000"/>
              </a:solidFill>
            </a:ln>
          </p:spPr>
          <p:txBody>
            <a:bodyPr wrap="square" lIns="0" tIns="0" rIns="0" bIns="0" rtlCol="0"/>
            <a:lstStyle/>
            <a:p>
              <a:endParaRPr/>
            </a:p>
          </p:txBody>
        </p:sp>
        <p:sp>
          <p:nvSpPr>
            <p:cNvPr id="18" name="object 18"/>
            <p:cNvSpPr/>
            <p:nvPr/>
          </p:nvSpPr>
          <p:spPr>
            <a:xfrm>
              <a:off x="6075679" y="3583940"/>
              <a:ext cx="74930" cy="76200"/>
            </a:xfrm>
            <a:custGeom>
              <a:avLst/>
              <a:gdLst/>
              <a:ahLst/>
              <a:cxnLst/>
              <a:rect l="l" t="t" r="r" b="b"/>
              <a:pathLst>
                <a:path w="74929" h="76200">
                  <a:moveTo>
                    <a:pt x="0" y="0"/>
                  </a:moveTo>
                  <a:lnTo>
                    <a:pt x="0" y="76200"/>
                  </a:lnTo>
                  <a:lnTo>
                    <a:pt x="74930" y="38100"/>
                  </a:lnTo>
                  <a:lnTo>
                    <a:pt x="0" y="0"/>
                  </a:lnTo>
                  <a:close/>
                </a:path>
              </a:pathLst>
            </a:custGeom>
            <a:solidFill>
              <a:srgbClr val="000000"/>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6220867" y="2818537"/>
            <a:ext cx="3675834" cy="2235654"/>
          </a:xfrm>
          <a:prstGeom prst="rect">
            <a:avLst/>
          </a:prstGeom>
        </p:spPr>
      </p:pic>
      <p:sp>
        <p:nvSpPr>
          <p:cNvPr id="20" name="object 20"/>
          <p:cNvSpPr txBox="1"/>
          <p:nvPr/>
        </p:nvSpPr>
        <p:spPr>
          <a:xfrm>
            <a:off x="6229350" y="1954529"/>
            <a:ext cx="3652520" cy="775970"/>
          </a:xfrm>
          <a:prstGeom prst="rect">
            <a:avLst/>
          </a:prstGeom>
          <a:ln w="9344">
            <a:solidFill>
              <a:srgbClr val="000000"/>
            </a:solidFill>
          </a:ln>
        </p:spPr>
        <p:txBody>
          <a:bodyPr vert="horz" wrap="square" lIns="0" tIns="46990" rIns="0" bIns="0" rtlCol="0">
            <a:spAutoFit/>
          </a:bodyPr>
          <a:lstStyle/>
          <a:p>
            <a:pPr marL="90170">
              <a:lnSpc>
                <a:spcPct val="100000"/>
              </a:lnSpc>
              <a:spcBef>
                <a:spcPts val="370"/>
              </a:spcBef>
            </a:pPr>
            <a:r>
              <a:rPr sz="4000" spc="-10" dirty="0">
                <a:solidFill>
                  <a:srgbClr val="191919"/>
                </a:solidFill>
                <a:latin typeface="Times New Roman" panose="02020603050405020304"/>
                <a:cs typeface="Times New Roman" panose="02020603050405020304"/>
              </a:rPr>
              <a:t>BLAST</a:t>
            </a:r>
            <a:r>
              <a:rPr sz="4000" spc="-114" dirty="0">
                <a:solidFill>
                  <a:srgbClr val="191919"/>
                </a:solidFill>
                <a:latin typeface="Times New Roman" panose="02020603050405020304"/>
                <a:cs typeface="Times New Roman" panose="02020603050405020304"/>
              </a:rPr>
              <a:t> </a:t>
            </a:r>
            <a:r>
              <a:rPr sz="4000" spc="-5" dirty="0">
                <a:solidFill>
                  <a:srgbClr val="191919"/>
                </a:solidFill>
                <a:latin typeface="Times New Roman" panose="02020603050405020304"/>
                <a:cs typeface="Times New Roman" panose="02020603050405020304"/>
              </a:rPr>
              <a:t>results</a:t>
            </a:r>
            <a:endParaRPr sz="4000">
              <a:latin typeface="Times New Roman" panose="02020603050405020304"/>
              <a:cs typeface="Times New Roman" panose="02020603050405020304"/>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a:t>
            </a:fld>
            <a:endParaRPr dirty="0"/>
          </a:p>
        </p:txBody>
      </p:sp>
      <p:sp>
        <p:nvSpPr>
          <p:cNvPr id="2" name="object 2"/>
          <p:cNvSpPr txBox="1">
            <a:spLocks noGrp="1"/>
          </p:cNvSpPr>
          <p:nvPr>
            <p:ph type="title"/>
          </p:nvPr>
        </p:nvSpPr>
        <p:spPr>
          <a:xfrm>
            <a:off x="2647950" y="553720"/>
            <a:ext cx="4777740" cy="695960"/>
          </a:xfrm>
          <a:prstGeom prst="rect">
            <a:avLst/>
          </a:prstGeom>
        </p:spPr>
        <p:txBody>
          <a:bodyPr vert="horz" wrap="square" lIns="0" tIns="12700" rIns="0" bIns="0" rtlCol="0">
            <a:spAutoFit/>
          </a:bodyPr>
          <a:lstStyle/>
          <a:p>
            <a:pPr marL="12700">
              <a:lnSpc>
                <a:spcPct val="100000"/>
              </a:lnSpc>
              <a:spcBef>
                <a:spcPts val="100"/>
              </a:spcBef>
              <a:tabLst>
                <a:tab pos="2030730" algn="l"/>
              </a:tabLst>
            </a:pPr>
            <a:r>
              <a:rPr sz="4400" spc="-5" dirty="0"/>
              <a:t>What</a:t>
            </a:r>
            <a:r>
              <a:rPr sz="4400" spc="5" dirty="0"/>
              <a:t> </a:t>
            </a:r>
            <a:r>
              <a:rPr sz="4400" spc="-5" dirty="0"/>
              <a:t>is	homology?</a:t>
            </a:r>
            <a:endParaRPr sz="4400"/>
          </a:p>
        </p:txBody>
      </p:sp>
      <p:sp>
        <p:nvSpPr>
          <p:cNvPr id="3" name="object 3"/>
          <p:cNvSpPr txBox="1"/>
          <p:nvPr/>
        </p:nvSpPr>
        <p:spPr>
          <a:xfrm>
            <a:off x="599440" y="185547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923289" y="1718309"/>
            <a:ext cx="646874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191919"/>
                </a:solidFill>
                <a:latin typeface="Arial" panose="020B0604020202020204"/>
                <a:cs typeface="Arial" panose="020B0604020202020204"/>
              </a:rPr>
              <a:t>Homology</a:t>
            </a:r>
            <a:r>
              <a:rPr sz="3200" spc="-10"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refers</a:t>
            </a:r>
            <a:r>
              <a:rPr sz="3200" spc="-1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to</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shared</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ancestry</a:t>
            </a:r>
            <a:endParaRPr sz="3200">
              <a:latin typeface="Arial" panose="020B0604020202020204"/>
              <a:cs typeface="Arial" panose="020B0604020202020204"/>
            </a:endParaRPr>
          </a:p>
        </p:txBody>
      </p:sp>
      <p:sp>
        <p:nvSpPr>
          <p:cNvPr id="5" name="object 5"/>
          <p:cNvSpPr txBox="1"/>
          <p:nvPr/>
        </p:nvSpPr>
        <p:spPr>
          <a:xfrm>
            <a:off x="599440" y="312674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6" name="object 6"/>
          <p:cNvSpPr txBox="1"/>
          <p:nvPr/>
        </p:nvSpPr>
        <p:spPr>
          <a:xfrm>
            <a:off x="923289" y="2989579"/>
            <a:ext cx="7940040" cy="969010"/>
          </a:xfrm>
          <a:prstGeom prst="rect">
            <a:avLst/>
          </a:prstGeom>
        </p:spPr>
        <p:txBody>
          <a:bodyPr vert="horz" wrap="square" lIns="0" tIns="53975" rIns="0" bIns="0" rtlCol="0">
            <a:spAutoFit/>
          </a:bodyPr>
          <a:lstStyle/>
          <a:p>
            <a:pPr marL="12700" marR="5080">
              <a:lnSpc>
                <a:spcPts val="3590"/>
              </a:lnSpc>
              <a:spcBef>
                <a:spcPts val="425"/>
              </a:spcBef>
            </a:pPr>
            <a:r>
              <a:rPr sz="3200" spc="-65" dirty="0">
                <a:solidFill>
                  <a:srgbClr val="191919"/>
                </a:solidFill>
                <a:latin typeface="Arial" panose="020B0604020202020204"/>
                <a:cs typeface="Arial" panose="020B0604020202020204"/>
              </a:rPr>
              <a:t>Two</a:t>
            </a:r>
            <a:r>
              <a:rPr sz="3200" spc="-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sequences</a:t>
            </a:r>
            <a:r>
              <a:rPr sz="3200" spc="-5" dirty="0">
                <a:solidFill>
                  <a:srgbClr val="191919"/>
                </a:solidFill>
                <a:latin typeface="Arial" panose="020B0604020202020204"/>
                <a:cs typeface="Arial" panose="020B0604020202020204"/>
              </a:rPr>
              <a:t> are</a:t>
            </a:r>
            <a:r>
              <a:rPr sz="3200" dirty="0">
                <a:solidFill>
                  <a:srgbClr val="191919"/>
                </a:solidFill>
                <a:latin typeface="Arial" panose="020B0604020202020204"/>
                <a:cs typeface="Arial" panose="020B0604020202020204"/>
              </a:rPr>
              <a:t> homologous</a:t>
            </a:r>
            <a:r>
              <a:rPr sz="3200" spc="-10"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if they are </a:t>
            </a:r>
            <a:r>
              <a:rPr sz="3200" dirty="0">
                <a:solidFill>
                  <a:srgbClr val="191919"/>
                </a:solidFill>
                <a:latin typeface="Arial" panose="020B0604020202020204"/>
                <a:cs typeface="Arial" panose="020B0604020202020204"/>
              </a:rPr>
              <a:t> derived</a:t>
            </a:r>
            <a:r>
              <a:rPr sz="3200" spc="-1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from</a:t>
            </a:r>
            <a:r>
              <a:rPr sz="3200" spc="-1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a</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common</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ancestral</a:t>
            </a:r>
            <a:r>
              <a:rPr sz="3200" spc="-2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sequence</a:t>
            </a:r>
            <a:endParaRPr sz="3200">
              <a:latin typeface="Arial" panose="020B0604020202020204"/>
              <a:cs typeface="Arial" panose="020B0604020202020204"/>
            </a:endParaRPr>
          </a:p>
        </p:txBody>
      </p:sp>
      <p:sp>
        <p:nvSpPr>
          <p:cNvPr id="7" name="object 7"/>
          <p:cNvSpPr txBox="1"/>
          <p:nvPr/>
        </p:nvSpPr>
        <p:spPr>
          <a:xfrm>
            <a:off x="599440" y="484124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8" name="object 8"/>
          <p:cNvSpPr txBox="1"/>
          <p:nvPr/>
        </p:nvSpPr>
        <p:spPr>
          <a:xfrm>
            <a:off x="923289" y="4704079"/>
            <a:ext cx="7462520" cy="504825"/>
          </a:xfrm>
          <a:prstGeom prst="rect">
            <a:avLst/>
          </a:prstGeom>
        </p:spPr>
        <p:txBody>
          <a:bodyPr vert="horz" wrap="square" lIns="0" tIns="12700" rIns="0" bIns="0" rtlCol="0">
            <a:spAutoFit/>
          </a:bodyPr>
          <a:lstStyle/>
          <a:p>
            <a:pPr marL="12700">
              <a:lnSpc>
                <a:spcPct val="100000"/>
              </a:lnSpc>
              <a:spcBef>
                <a:spcPts val="100"/>
              </a:spcBef>
            </a:pPr>
            <a:r>
              <a:rPr sz="3200" dirty="0">
                <a:latin typeface="Arial" panose="020B0604020202020204"/>
                <a:cs typeface="Arial" panose="020B0604020202020204"/>
              </a:rPr>
              <a:t>One</a:t>
            </a:r>
            <a:r>
              <a:rPr sz="3200" spc="-5" dirty="0">
                <a:latin typeface="Arial" panose="020B0604020202020204"/>
                <a:cs typeface="Arial" panose="020B0604020202020204"/>
              </a:rPr>
              <a:t> </a:t>
            </a:r>
            <a:r>
              <a:rPr sz="3200" dirty="0">
                <a:latin typeface="Arial" panose="020B0604020202020204"/>
                <a:cs typeface="Arial" panose="020B0604020202020204"/>
              </a:rPr>
              <a:t>sequence</a:t>
            </a:r>
            <a:r>
              <a:rPr sz="3200" spc="-10" dirty="0">
                <a:latin typeface="Arial" panose="020B0604020202020204"/>
                <a:cs typeface="Arial" panose="020B0604020202020204"/>
              </a:rPr>
              <a:t> </a:t>
            </a:r>
            <a:r>
              <a:rPr sz="3200" dirty="0">
                <a:latin typeface="Arial" panose="020B0604020202020204"/>
                <a:cs typeface="Arial" panose="020B0604020202020204"/>
              </a:rPr>
              <a:t>by</a:t>
            </a:r>
            <a:r>
              <a:rPr sz="3200" spc="-5" dirty="0">
                <a:latin typeface="Arial" panose="020B0604020202020204"/>
                <a:cs typeface="Arial" panose="020B0604020202020204"/>
              </a:rPr>
              <a:t> itself</a:t>
            </a:r>
            <a:r>
              <a:rPr sz="3200" spc="-15" dirty="0">
                <a:latin typeface="Arial" panose="020B0604020202020204"/>
                <a:cs typeface="Arial" panose="020B0604020202020204"/>
              </a:rPr>
              <a:t> </a:t>
            </a:r>
            <a:r>
              <a:rPr sz="3200" spc="-5" dirty="0">
                <a:latin typeface="Arial" panose="020B0604020202020204"/>
                <a:cs typeface="Arial" panose="020B0604020202020204"/>
              </a:rPr>
              <a:t>is </a:t>
            </a:r>
            <a:r>
              <a:rPr sz="3200" dirty="0">
                <a:latin typeface="Arial" panose="020B0604020202020204"/>
                <a:cs typeface="Arial" panose="020B0604020202020204"/>
              </a:rPr>
              <a:t>not</a:t>
            </a:r>
            <a:r>
              <a:rPr sz="3200" spc="-10" dirty="0">
                <a:latin typeface="Arial" panose="020B0604020202020204"/>
                <a:cs typeface="Arial" panose="020B0604020202020204"/>
              </a:rPr>
              <a:t> </a:t>
            </a:r>
            <a:r>
              <a:rPr sz="3200" spc="-5" dirty="0">
                <a:latin typeface="Arial" panose="020B0604020202020204"/>
                <a:cs typeface="Arial" panose="020B0604020202020204"/>
              </a:rPr>
              <a:t>informative</a:t>
            </a:r>
            <a:endParaRPr sz="3200">
              <a:latin typeface="Arial" panose="020B0604020202020204"/>
              <a:cs typeface="Arial" panose="020B0604020202020204"/>
            </a:endParaRPr>
          </a:p>
        </p:txBody>
      </p:sp>
      <p:sp>
        <p:nvSpPr>
          <p:cNvPr id="9" name="object 9"/>
          <p:cNvSpPr txBox="1"/>
          <p:nvPr/>
        </p:nvSpPr>
        <p:spPr>
          <a:xfrm>
            <a:off x="1031239" y="546354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10" name="object 10"/>
          <p:cNvSpPr txBox="1"/>
          <p:nvPr/>
        </p:nvSpPr>
        <p:spPr>
          <a:xfrm>
            <a:off x="1355089" y="5342890"/>
            <a:ext cx="7600950" cy="1244600"/>
          </a:xfrm>
          <a:prstGeom prst="rect">
            <a:avLst/>
          </a:prstGeom>
        </p:spPr>
        <p:txBody>
          <a:bodyPr vert="horz" wrap="square" lIns="0" tIns="50800" rIns="0" bIns="0" rtlCol="0">
            <a:spAutoFit/>
          </a:bodyPr>
          <a:lstStyle/>
          <a:p>
            <a:pPr marL="12700" marR="5080">
              <a:lnSpc>
                <a:spcPts val="3120"/>
              </a:lnSpc>
              <a:spcBef>
                <a:spcPts val="400"/>
              </a:spcBef>
            </a:pPr>
            <a:r>
              <a:rPr sz="2800" dirty="0">
                <a:latin typeface="Arial" panose="020B0604020202020204"/>
                <a:cs typeface="Arial" panose="020B0604020202020204"/>
              </a:rPr>
              <a:t>it </a:t>
            </a:r>
            <a:r>
              <a:rPr sz="2800" spc="-5" dirty="0">
                <a:latin typeface="Arial" panose="020B0604020202020204"/>
                <a:cs typeface="Arial" panose="020B0604020202020204"/>
              </a:rPr>
              <a:t>must be analyzed by comparative methods </a:t>
            </a:r>
            <a:r>
              <a:rPr sz="2800" dirty="0">
                <a:latin typeface="Arial" panose="020B0604020202020204"/>
                <a:cs typeface="Arial" panose="020B0604020202020204"/>
              </a:rPr>
              <a:t> </a:t>
            </a:r>
            <a:r>
              <a:rPr sz="2800" spc="-5" dirty="0">
                <a:latin typeface="Arial" panose="020B0604020202020204"/>
                <a:cs typeface="Arial" panose="020B0604020202020204"/>
              </a:rPr>
              <a:t>against </a:t>
            </a:r>
            <a:r>
              <a:rPr sz="2800" dirty="0">
                <a:latin typeface="Arial" panose="020B0604020202020204"/>
                <a:cs typeface="Arial" panose="020B0604020202020204"/>
              </a:rPr>
              <a:t>existing </a:t>
            </a:r>
            <a:r>
              <a:rPr sz="2800" spc="-5" dirty="0">
                <a:latin typeface="Arial" panose="020B0604020202020204"/>
                <a:cs typeface="Arial" panose="020B0604020202020204"/>
              </a:rPr>
              <a:t>sequence databases </a:t>
            </a:r>
            <a:r>
              <a:rPr sz="2800" dirty="0">
                <a:latin typeface="Arial" panose="020B0604020202020204"/>
                <a:cs typeface="Arial" panose="020B0604020202020204"/>
              </a:rPr>
              <a:t>to </a:t>
            </a:r>
            <a:r>
              <a:rPr sz="2800" spc="-5" dirty="0">
                <a:latin typeface="Arial" panose="020B0604020202020204"/>
                <a:cs typeface="Arial" panose="020B0604020202020204"/>
              </a:rPr>
              <a:t>develop </a:t>
            </a:r>
            <a:r>
              <a:rPr sz="2800" spc="-765" dirty="0">
                <a:latin typeface="Arial" panose="020B0604020202020204"/>
                <a:cs typeface="Arial" panose="020B0604020202020204"/>
              </a:rPr>
              <a:t> </a:t>
            </a:r>
            <a:r>
              <a:rPr sz="2800" spc="-5" dirty="0">
                <a:latin typeface="Arial" panose="020B0604020202020204"/>
                <a:cs typeface="Arial" panose="020B0604020202020204"/>
              </a:rPr>
              <a:t>hypothesis</a:t>
            </a:r>
            <a:r>
              <a:rPr sz="2800" spc="5" dirty="0">
                <a:latin typeface="Arial" panose="020B0604020202020204"/>
                <a:cs typeface="Arial" panose="020B0604020202020204"/>
              </a:rPr>
              <a:t> </a:t>
            </a:r>
            <a:r>
              <a:rPr sz="2800" dirty="0">
                <a:latin typeface="Arial" panose="020B0604020202020204"/>
                <a:cs typeface="Arial" panose="020B0604020202020204"/>
              </a:rPr>
              <a:t>concerning</a:t>
            </a:r>
            <a:r>
              <a:rPr sz="2800" spc="-5" dirty="0">
                <a:latin typeface="Arial" panose="020B0604020202020204"/>
                <a:cs typeface="Arial" panose="020B0604020202020204"/>
              </a:rPr>
              <a:t> relatives</a:t>
            </a:r>
            <a:r>
              <a:rPr sz="2800" spc="5" dirty="0">
                <a:latin typeface="Arial" panose="020B0604020202020204"/>
                <a:cs typeface="Arial" panose="020B0604020202020204"/>
              </a:rPr>
              <a:t> </a:t>
            </a:r>
            <a:r>
              <a:rPr sz="2800" spc="-5" dirty="0">
                <a:latin typeface="Arial" panose="020B0604020202020204"/>
                <a:cs typeface="Arial" panose="020B0604020202020204"/>
              </a:rPr>
              <a:t>and function.</a:t>
            </a:r>
            <a:endParaRPr sz="2800">
              <a:latin typeface="Arial" panose="020B0604020202020204"/>
              <a:cs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40</a:t>
            </a:fld>
            <a:endParaRPr dirty="0"/>
          </a:p>
        </p:txBody>
      </p:sp>
      <p:sp>
        <p:nvSpPr>
          <p:cNvPr id="2" name="object 2"/>
          <p:cNvSpPr txBox="1">
            <a:spLocks noGrp="1"/>
          </p:cNvSpPr>
          <p:nvPr>
            <p:ph type="title"/>
          </p:nvPr>
        </p:nvSpPr>
        <p:spPr>
          <a:xfrm>
            <a:off x="772160" y="618490"/>
            <a:ext cx="8467725" cy="1366520"/>
          </a:xfrm>
          <a:prstGeom prst="rect">
            <a:avLst/>
          </a:prstGeom>
        </p:spPr>
        <p:txBody>
          <a:bodyPr vert="horz" wrap="square" lIns="0" tIns="12700" rIns="0" bIns="0" rtlCol="0">
            <a:spAutoFit/>
          </a:bodyPr>
          <a:lstStyle/>
          <a:p>
            <a:pPr marL="1779270" marR="5080" indent="-1492250">
              <a:lnSpc>
                <a:spcPct val="100000"/>
              </a:lnSpc>
              <a:spcBef>
                <a:spcPts val="100"/>
              </a:spcBef>
            </a:pPr>
            <a:r>
              <a:rPr sz="4400" b="1" spc="-5" dirty="0"/>
              <a:t>Considerations </a:t>
            </a:r>
            <a:r>
              <a:rPr sz="4400" b="1" dirty="0"/>
              <a:t>for </a:t>
            </a:r>
            <a:r>
              <a:rPr sz="4400" b="1" spc="-5" dirty="0"/>
              <a:t>choosing </a:t>
            </a:r>
            <a:r>
              <a:rPr sz="4400" b="1" dirty="0"/>
              <a:t>a </a:t>
            </a:r>
            <a:r>
              <a:rPr sz="4400" b="1" spc="-1210" dirty="0"/>
              <a:t> </a:t>
            </a:r>
            <a:r>
              <a:rPr sz="4400" b="1" spc="-5" dirty="0"/>
              <a:t>BLAST</a:t>
            </a:r>
            <a:r>
              <a:rPr sz="4400" b="1" spc="-95" dirty="0"/>
              <a:t> </a:t>
            </a:r>
            <a:r>
              <a:rPr sz="4400" b="1" spc="-5" dirty="0"/>
              <a:t>database</a:t>
            </a:r>
            <a:endParaRPr sz="4400" b="1"/>
          </a:p>
        </p:txBody>
      </p:sp>
      <p:sp>
        <p:nvSpPr>
          <p:cNvPr id="3" name="object 3"/>
          <p:cNvSpPr txBox="1"/>
          <p:nvPr/>
        </p:nvSpPr>
        <p:spPr>
          <a:xfrm>
            <a:off x="941069" y="228472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1264919" y="2169159"/>
            <a:ext cx="683387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191919"/>
                </a:solidFill>
                <a:latin typeface="Arial" panose="020B0604020202020204"/>
                <a:cs typeface="Arial" panose="020B0604020202020204"/>
              </a:rPr>
              <a:t>First</a:t>
            </a:r>
            <a:r>
              <a:rPr sz="3200" spc="-1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consider</a:t>
            </a:r>
            <a:r>
              <a:rPr sz="3200" spc="-1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your</a:t>
            </a:r>
            <a:r>
              <a:rPr sz="3200" spc="-1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research</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question:</a:t>
            </a:r>
            <a:endParaRPr sz="3200">
              <a:latin typeface="Arial" panose="020B0604020202020204"/>
              <a:cs typeface="Arial" panose="020B0604020202020204"/>
            </a:endParaRPr>
          </a:p>
        </p:txBody>
      </p:sp>
      <p:sp>
        <p:nvSpPr>
          <p:cNvPr id="5" name="object 5"/>
          <p:cNvSpPr txBox="1"/>
          <p:nvPr/>
        </p:nvSpPr>
        <p:spPr>
          <a:xfrm>
            <a:off x="1372869" y="279018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6" name="object 6"/>
          <p:cNvSpPr txBox="1"/>
          <p:nvPr/>
        </p:nvSpPr>
        <p:spPr>
          <a:xfrm>
            <a:off x="1658620" y="2689859"/>
            <a:ext cx="6948170" cy="1982470"/>
          </a:xfrm>
          <a:prstGeom prst="rect">
            <a:avLst/>
          </a:prstGeom>
        </p:spPr>
        <p:txBody>
          <a:bodyPr vert="horz" wrap="square" lIns="0" tIns="60960" rIns="0" bIns="0" rtlCol="0">
            <a:spAutoFit/>
          </a:bodyPr>
          <a:lstStyle/>
          <a:p>
            <a:pPr marL="50800" marR="305435">
              <a:lnSpc>
                <a:spcPts val="3020"/>
              </a:lnSpc>
              <a:spcBef>
                <a:spcPts val="480"/>
              </a:spcBef>
            </a:pPr>
            <a:r>
              <a:rPr sz="2800" spc="-5" dirty="0">
                <a:solidFill>
                  <a:srgbClr val="191919"/>
                </a:solidFill>
                <a:latin typeface="Arial" panose="020B0604020202020204"/>
                <a:cs typeface="Arial" panose="020B0604020202020204"/>
              </a:rPr>
              <a:t>Are </a:t>
            </a:r>
            <a:r>
              <a:rPr sz="2800" dirty="0">
                <a:solidFill>
                  <a:srgbClr val="191919"/>
                </a:solidFill>
                <a:latin typeface="Arial" panose="020B0604020202020204"/>
                <a:cs typeface="Arial" panose="020B0604020202020204"/>
              </a:rPr>
              <a:t>you </a:t>
            </a:r>
            <a:r>
              <a:rPr sz="2800" spc="-5" dirty="0">
                <a:solidFill>
                  <a:srgbClr val="191919"/>
                </a:solidFill>
                <a:latin typeface="Arial" panose="020B0604020202020204"/>
                <a:cs typeface="Arial" panose="020B0604020202020204"/>
              </a:rPr>
              <a:t>looking for an particular gene in </a:t>
            </a:r>
            <a:r>
              <a:rPr sz="2800" dirty="0">
                <a:solidFill>
                  <a:srgbClr val="191919"/>
                </a:solidFill>
                <a:latin typeface="Arial" panose="020B0604020202020204"/>
                <a:cs typeface="Arial" panose="020B0604020202020204"/>
              </a:rPr>
              <a:t>a </a:t>
            </a:r>
            <a:r>
              <a:rPr sz="2800" spc="-76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particular</a:t>
            </a:r>
            <a:r>
              <a:rPr sz="2800" dirty="0">
                <a:solidFill>
                  <a:srgbClr val="191919"/>
                </a:solidFill>
                <a:latin typeface="Arial" panose="020B0604020202020204"/>
                <a:cs typeface="Arial" panose="020B0604020202020204"/>
              </a:rPr>
              <a:t> species?</a:t>
            </a:r>
            <a:endParaRPr sz="2800">
              <a:latin typeface="Arial" panose="020B0604020202020204"/>
              <a:cs typeface="Arial" panose="020B0604020202020204"/>
            </a:endParaRPr>
          </a:p>
          <a:p>
            <a:pPr marL="195580">
              <a:lnSpc>
                <a:spcPct val="100000"/>
              </a:lnSpc>
              <a:spcBef>
                <a:spcPts val="190"/>
              </a:spcBef>
              <a:tabLst>
                <a:tab pos="482600" algn="l"/>
              </a:tabLst>
            </a:pPr>
            <a:r>
              <a:rPr sz="2025" spc="112" baseline="12000" dirty="0">
                <a:solidFill>
                  <a:srgbClr val="191919"/>
                </a:solidFill>
                <a:latin typeface="Calibri"/>
                <a:cs typeface="Calibri"/>
              </a:rPr>
              <a:t>–	</a:t>
            </a:r>
            <a:r>
              <a:rPr sz="1800" spc="-10" dirty="0">
                <a:solidFill>
                  <a:srgbClr val="191919"/>
                </a:solidFill>
                <a:latin typeface="Arial" panose="020B0604020202020204"/>
                <a:cs typeface="Arial" panose="020B0604020202020204"/>
              </a:rPr>
              <a:t>BLAST</a:t>
            </a:r>
            <a:r>
              <a:rPr sz="1800" spc="-35"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against</a:t>
            </a:r>
            <a:r>
              <a:rPr sz="1800" spc="-5" dirty="0">
                <a:solidFill>
                  <a:srgbClr val="191919"/>
                </a:solidFill>
                <a:latin typeface="Arial" panose="020B0604020202020204"/>
                <a:cs typeface="Arial" panose="020B0604020202020204"/>
              </a:rPr>
              <a:t> the </a:t>
            </a:r>
            <a:r>
              <a:rPr sz="1800" spc="-10" dirty="0">
                <a:solidFill>
                  <a:srgbClr val="191919"/>
                </a:solidFill>
                <a:latin typeface="Arial" panose="020B0604020202020204"/>
                <a:cs typeface="Arial" panose="020B0604020202020204"/>
              </a:rPr>
              <a:t>genome</a:t>
            </a:r>
            <a:r>
              <a:rPr sz="1800" spc="-5"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of</a:t>
            </a:r>
            <a:r>
              <a:rPr sz="1800" spc="5"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that species.</a:t>
            </a:r>
            <a:endParaRPr sz="1800">
              <a:latin typeface="Arial" panose="020B0604020202020204"/>
              <a:cs typeface="Arial" panose="020B0604020202020204"/>
            </a:endParaRPr>
          </a:p>
          <a:p>
            <a:pPr marL="50800" marR="30480">
              <a:lnSpc>
                <a:spcPts val="3020"/>
              </a:lnSpc>
              <a:spcBef>
                <a:spcPts val="645"/>
              </a:spcBef>
            </a:pPr>
            <a:r>
              <a:rPr sz="2800" spc="-5" dirty="0">
                <a:solidFill>
                  <a:srgbClr val="191919"/>
                </a:solidFill>
                <a:latin typeface="Arial" panose="020B0604020202020204"/>
                <a:cs typeface="Arial" panose="020B0604020202020204"/>
              </a:rPr>
              <a:t>Are </a:t>
            </a:r>
            <a:r>
              <a:rPr sz="2800" dirty="0">
                <a:solidFill>
                  <a:srgbClr val="191919"/>
                </a:solidFill>
                <a:latin typeface="Arial" panose="020B0604020202020204"/>
                <a:cs typeface="Arial" panose="020B0604020202020204"/>
              </a:rPr>
              <a:t>you </a:t>
            </a:r>
            <a:r>
              <a:rPr sz="2800" spc="-5" dirty="0">
                <a:solidFill>
                  <a:srgbClr val="191919"/>
                </a:solidFill>
                <a:latin typeface="Arial" panose="020B0604020202020204"/>
                <a:cs typeface="Arial" panose="020B0604020202020204"/>
              </a:rPr>
              <a:t>looking for additional members of </a:t>
            </a:r>
            <a:r>
              <a:rPr sz="2800" dirty="0">
                <a:solidFill>
                  <a:srgbClr val="191919"/>
                </a:solidFill>
                <a:latin typeface="Arial" panose="020B0604020202020204"/>
                <a:cs typeface="Arial" panose="020B0604020202020204"/>
              </a:rPr>
              <a:t>a </a:t>
            </a:r>
            <a:r>
              <a:rPr sz="2800" spc="-76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protein</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family</a:t>
            </a:r>
            <a:r>
              <a:rPr sz="2800" spc="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across</a:t>
            </a:r>
            <a:r>
              <a:rPr sz="2800" dirty="0">
                <a:solidFill>
                  <a:srgbClr val="191919"/>
                </a:solidFill>
                <a:latin typeface="Arial" panose="020B0604020202020204"/>
                <a:cs typeface="Arial" panose="020B0604020202020204"/>
              </a:rPr>
              <a:t> all</a:t>
            </a:r>
            <a:r>
              <a:rPr sz="2800" spc="-5" dirty="0">
                <a:solidFill>
                  <a:srgbClr val="191919"/>
                </a:solidFill>
                <a:latin typeface="Arial" panose="020B0604020202020204"/>
                <a:cs typeface="Arial" panose="020B0604020202020204"/>
              </a:rPr>
              <a:t> species?</a:t>
            </a:r>
            <a:endParaRPr sz="2800">
              <a:latin typeface="Arial" panose="020B0604020202020204"/>
              <a:cs typeface="Arial" panose="020B0604020202020204"/>
            </a:endParaRPr>
          </a:p>
        </p:txBody>
      </p:sp>
      <p:sp>
        <p:nvSpPr>
          <p:cNvPr id="7" name="object 7"/>
          <p:cNvSpPr txBox="1"/>
          <p:nvPr/>
        </p:nvSpPr>
        <p:spPr>
          <a:xfrm>
            <a:off x="1372869" y="393700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8" name="object 8"/>
          <p:cNvSpPr txBox="1"/>
          <p:nvPr/>
        </p:nvSpPr>
        <p:spPr>
          <a:xfrm>
            <a:off x="1841500" y="4692650"/>
            <a:ext cx="121285" cy="231140"/>
          </a:xfrm>
          <a:prstGeom prst="rect">
            <a:avLst/>
          </a:prstGeom>
        </p:spPr>
        <p:txBody>
          <a:bodyPr vert="horz" wrap="square" lIns="0" tIns="12700" rIns="0" bIns="0" rtlCol="0">
            <a:spAutoFit/>
          </a:bodyPr>
          <a:lstStyle/>
          <a:p>
            <a:pPr marL="12700">
              <a:lnSpc>
                <a:spcPct val="100000"/>
              </a:lnSpc>
              <a:spcBef>
                <a:spcPts val="100"/>
              </a:spcBef>
            </a:pPr>
            <a:r>
              <a:rPr sz="1350" spc="75" dirty="0">
                <a:solidFill>
                  <a:srgbClr val="191919"/>
                </a:solidFill>
                <a:latin typeface="Calibri"/>
                <a:cs typeface="Calibri"/>
              </a:rPr>
              <a:t>–</a:t>
            </a:r>
            <a:endParaRPr sz="1350">
              <a:latin typeface="Calibri"/>
              <a:cs typeface="Calibri"/>
            </a:endParaRPr>
          </a:p>
        </p:txBody>
      </p:sp>
      <p:sp>
        <p:nvSpPr>
          <p:cNvPr id="9" name="object 9"/>
          <p:cNvSpPr txBox="1"/>
          <p:nvPr/>
        </p:nvSpPr>
        <p:spPr>
          <a:xfrm>
            <a:off x="1696720" y="4676140"/>
            <a:ext cx="7261859" cy="1389380"/>
          </a:xfrm>
          <a:prstGeom prst="rect">
            <a:avLst/>
          </a:prstGeom>
        </p:spPr>
        <p:txBody>
          <a:bodyPr vert="horz" wrap="square" lIns="0" tIns="43815" rIns="0" bIns="0" rtlCol="0">
            <a:spAutoFit/>
          </a:bodyPr>
          <a:lstStyle/>
          <a:p>
            <a:pPr marL="445135" marR="5080">
              <a:lnSpc>
                <a:spcPts val="1940"/>
              </a:lnSpc>
              <a:spcBef>
                <a:spcPts val="345"/>
              </a:spcBef>
            </a:pPr>
            <a:r>
              <a:rPr sz="1800" spc="-10" dirty="0">
                <a:solidFill>
                  <a:srgbClr val="191919"/>
                </a:solidFill>
                <a:latin typeface="Arial" panose="020B0604020202020204"/>
                <a:cs typeface="Arial" panose="020B0604020202020204"/>
              </a:rPr>
              <a:t>BLAST</a:t>
            </a:r>
            <a:r>
              <a:rPr sz="1800" spc="-30"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against</a:t>
            </a:r>
            <a:r>
              <a:rPr sz="1800"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the</a:t>
            </a:r>
            <a:r>
              <a:rPr sz="1800"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non-redudant</a:t>
            </a:r>
            <a:r>
              <a:rPr sz="1800" spc="5"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database</a:t>
            </a:r>
            <a:r>
              <a:rPr sz="1800"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(nr),</a:t>
            </a:r>
            <a:r>
              <a:rPr sz="1800" spc="15"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if</a:t>
            </a:r>
            <a:r>
              <a:rPr sz="1800" spc="10"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you</a:t>
            </a:r>
            <a:r>
              <a:rPr sz="1800"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can’t</a:t>
            </a:r>
            <a:r>
              <a:rPr sz="1800" spc="10"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find</a:t>
            </a:r>
            <a:r>
              <a:rPr sz="1800"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hits </a:t>
            </a:r>
            <a:r>
              <a:rPr sz="1800" spc="-484"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check</a:t>
            </a:r>
            <a:r>
              <a:rPr sz="1800" spc="-10" dirty="0">
                <a:solidFill>
                  <a:srgbClr val="191919"/>
                </a:solidFill>
                <a:latin typeface="Arial" panose="020B0604020202020204"/>
                <a:cs typeface="Arial" panose="020B0604020202020204"/>
              </a:rPr>
              <a:t> wgs,</a:t>
            </a:r>
            <a:r>
              <a:rPr sz="1800" spc="5"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htgs,</a:t>
            </a:r>
            <a:r>
              <a:rPr sz="1800" spc="5"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and</a:t>
            </a:r>
            <a:r>
              <a:rPr sz="1800" spc="-5" dirty="0">
                <a:solidFill>
                  <a:srgbClr val="191919"/>
                </a:solidFill>
                <a:latin typeface="Arial" panose="020B0604020202020204"/>
                <a:cs typeface="Arial" panose="020B0604020202020204"/>
              </a:rPr>
              <a:t> the trace </a:t>
            </a:r>
            <a:r>
              <a:rPr sz="1800" spc="-10" dirty="0">
                <a:solidFill>
                  <a:srgbClr val="191919"/>
                </a:solidFill>
                <a:latin typeface="Arial" panose="020B0604020202020204"/>
                <a:cs typeface="Arial" panose="020B0604020202020204"/>
              </a:rPr>
              <a:t>archives.</a:t>
            </a:r>
            <a:endParaRPr sz="1800">
              <a:latin typeface="Arial" panose="020B0604020202020204"/>
              <a:cs typeface="Arial" panose="020B0604020202020204"/>
            </a:endParaRPr>
          </a:p>
          <a:p>
            <a:pPr marL="12700" marR="676275">
              <a:lnSpc>
                <a:spcPts val="3020"/>
              </a:lnSpc>
              <a:spcBef>
                <a:spcPts val="620"/>
              </a:spcBef>
            </a:pPr>
            <a:r>
              <a:rPr sz="2800" spc="-5" dirty="0">
                <a:solidFill>
                  <a:srgbClr val="191919"/>
                </a:solidFill>
                <a:latin typeface="Arial" panose="020B0604020202020204"/>
                <a:cs typeface="Arial" panose="020B0604020202020204"/>
              </a:rPr>
              <a:t>Are </a:t>
            </a:r>
            <a:r>
              <a:rPr sz="2800" dirty="0">
                <a:solidFill>
                  <a:srgbClr val="191919"/>
                </a:solidFill>
                <a:latin typeface="Arial" panose="020B0604020202020204"/>
                <a:cs typeface="Arial" panose="020B0604020202020204"/>
              </a:rPr>
              <a:t>you </a:t>
            </a:r>
            <a:r>
              <a:rPr sz="2800" spc="-5" dirty="0">
                <a:solidFill>
                  <a:srgbClr val="191919"/>
                </a:solidFill>
                <a:latin typeface="Arial" panose="020B0604020202020204"/>
                <a:cs typeface="Arial" panose="020B0604020202020204"/>
              </a:rPr>
              <a:t>looking </a:t>
            </a:r>
            <a:r>
              <a:rPr sz="2800" dirty="0">
                <a:solidFill>
                  <a:srgbClr val="191919"/>
                </a:solidFill>
                <a:latin typeface="Arial" panose="020B0604020202020204"/>
                <a:cs typeface="Arial" panose="020B0604020202020204"/>
              </a:rPr>
              <a:t>to </a:t>
            </a:r>
            <a:r>
              <a:rPr sz="2800" spc="-5" dirty="0">
                <a:solidFill>
                  <a:srgbClr val="191919"/>
                </a:solidFill>
                <a:latin typeface="Arial" panose="020B0604020202020204"/>
                <a:cs typeface="Arial" panose="020B0604020202020204"/>
              </a:rPr>
              <a:t>annotate genes in </a:t>
            </a:r>
            <a:r>
              <a:rPr sz="2800" dirty="0">
                <a:solidFill>
                  <a:srgbClr val="191919"/>
                </a:solidFill>
                <a:latin typeface="Arial" panose="020B0604020202020204"/>
                <a:cs typeface="Arial" panose="020B0604020202020204"/>
              </a:rPr>
              <a:t>your </a:t>
            </a:r>
            <a:r>
              <a:rPr sz="2800" spc="-76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species</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of</a:t>
            </a:r>
            <a:r>
              <a:rPr sz="280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interest?</a:t>
            </a:r>
            <a:endParaRPr sz="2800">
              <a:latin typeface="Arial" panose="020B0604020202020204"/>
              <a:cs typeface="Arial" panose="020B0604020202020204"/>
            </a:endParaRPr>
          </a:p>
        </p:txBody>
      </p:sp>
      <p:sp>
        <p:nvSpPr>
          <p:cNvPr id="10" name="object 10"/>
          <p:cNvSpPr txBox="1"/>
          <p:nvPr/>
        </p:nvSpPr>
        <p:spPr>
          <a:xfrm>
            <a:off x="1372869" y="533145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11" name="object 11"/>
          <p:cNvSpPr txBox="1"/>
          <p:nvPr/>
        </p:nvSpPr>
        <p:spPr>
          <a:xfrm>
            <a:off x="1841500" y="6069329"/>
            <a:ext cx="6990080" cy="546100"/>
          </a:xfrm>
          <a:prstGeom prst="rect">
            <a:avLst/>
          </a:prstGeom>
        </p:spPr>
        <p:txBody>
          <a:bodyPr vert="horz" wrap="square" lIns="0" tIns="43815" rIns="0" bIns="0" rtlCol="0">
            <a:spAutoFit/>
          </a:bodyPr>
          <a:lstStyle/>
          <a:p>
            <a:pPr marL="300355" marR="5080" indent="-288290">
              <a:lnSpc>
                <a:spcPts val="1940"/>
              </a:lnSpc>
              <a:spcBef>
                <a:spcPts val="345"/>
              </a:spcBef>
              <a:tabLst>
                <a:tab pos="300355" algn="l"/>
              </a:tabLst>
            </a:pPr>
            <a:r>
              <a:rPr sz="2025" spc="112" baseline="12000" dirty="0">
                <a:solidFill>
                  <a:srgbClr val="191919"/>
                </a:solidFill>
                <a:latin typeface="Calibri"/>
                <a:cs typeface="Calibri"/>
              </a:rPr>
              <a:t>–	</a:t>
            </a:r>
            <a:r>
              <a:rPr sz="1800" spc="-10" dirty="0">
                <a:solidFill>
                  <a:srgbClr val="191919"/>
                </a:solidFill>
                <a:latin typeface="Arial" panose="020B0604020202020204"/>
                <a:cs typeface="Arial" panose="020B0604020202020204"/>
              </a:rPr>
              <a:t>BLAST</a:t>
            </a:r>
            <a:r>
              <a:rPr sz="1800" spc="-35"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against</a:t>
            </a:r>
            <a:r>
              <a:rPr sz="1800" spc="-5" dirty="0">
                <a:solidFill>
                  <a:srgbClr val="191919"/>
                </a:solidFill>
                <a:latin typeface="Arial" panose="020B0604020202020204"/>
                <a:cs typeface="Arial" panose="020B0604020202020204"/>
              </a:rPr>
              <a:t> known</a:t>
            </a:r>
            <a:r>
              <a:rPr sz="1800"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genes</a:t>
            </a:r>
            <a:r>
              <a:rPr sz="1800" spc="5"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(RefSeq)</a:t>
            </a:r>
            <a:r>
              <a:rPr sz="1800"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and/or</a:t>
            </a:r>
            <a:r>
              <a:rPr sz="1800" spc="-5" dirty="0">
                <a:solidFill>
                  <a:srgbClr val="191919"/>
                </a:solidFill>
                <a:latin typeface="Arial" panose="020B0604020202020204"/>
                <a:cs typeface="Arial" panose="020B0604020202020204"/>
              </a:rPr>
              <a:t> </a:t>
            </a:r>
            <a:r>
              <a:rPr sz="1800" spc="-55" dirty="0">
                <a:solidFill>
                  <a:srgbClr val="191919"/>
                </a:solidFill>
                <a:latin typeface="Arial" panose="020B0604020202020204"/>
                <a:cs typeface="Arial" panose="020B0604020202020204"/>
              </a:rPr>
              <a:t>ESTs</a:t>
            </a:r>
            <a:r>
              <a:rPr sz="1800" spc="10" dirty="0">
                <a:solidFill>
                  <a:srgbClr val="191919"/>
                </a:solidFill>
                <a:latin typeface="Arial" panose="020B0604020202020204"/>
                <a:cs typeface="Arial" panose="020B0604020202020204"/>
              </a:rPr>
              <a:t> </a:t>
            </a:r>
            <a:r>
              <a:rPr sz="1800" spc="-5" dirty="0">
                <a:solidFill>
                  <a:srgbClr val="191919"/>
                </a:solidFill>
                <a:latin typeface="Arial" panose="020B0604020202020204"/>
                <a:cs typeface="Arial" panose="020B0604020202020204"/>
              </a:rPr>
              <a:t>from </a:t>
            </a:r>
            <a:r>
              <a:rPr sz="1800" dirty="0">
                <a:solidFill>
                  <a:srgbClr val="191919"/>
                </a:solidFill>
                <a:latin typeface="Arial" panose="020B0604020202020204"/>
                <a:cs typeface="Arial" panose="020B0604020202020204"/>
              </a:rPr>
              <a:t>a</a:t>
            </a:r>
            <a:r>
              <a:rPr sz="1800" spc="-5" dirty="0">
                <a:solidFill>
                  <a:srgbClr val="191919"/>
                </a:solidFill>
                <a:latin typeface="Arial" panose="020B0604020202020204"/>
                <a:cs typeface="Arial" panose="020B0604020202020204"/>
              </a:rPr>
              <a:t> closely </a:t>
            </a:r>
            <a:r>
              <a:rPr sz="1800" spc="-484" dirty="0">
                <a:solidFill>
                  <a:srgbClr val="191919"/>
                </a:solidFill>
                <a:latin typeface="Arial" panose="020B0604020202020204"/>
                <a:cs typeface="Arial" panose="020B0604020202020204"/>
              </a:rPr>
              <a:t> </a:t>
            </a:r>
            <a:r>
              <a:rPr sz="1800" spc="-10" dirty="0">
                <a:solidFill>
                  <a:srgbClr val="191919"/>
                </a:solidFill>
                <a:latin typeface="Arial" panose="020B0604020202020204"/>
                <a:cs typeface="Arial" panose="020B0604020202020204"/>
              </a:rPr>
              <a:t>related </a:t>
            </a:r>
            <a:r>
              <a:rPr sz="1800" spc="-5" dirty="0">
                <a:solidFill>
                  <a:srgbClr val="191919"/>
                </a:solidFill>
                <a:latin typeface="Arial" panose="020B0604020202020204"/>
                <a:cs typeface="Arial" panose="020B0604020202020204"/>
              </a:rPr>
              <a:t>species.</a:t>
            </a:r>
            <a:endParaRPr sz="1800">
              <a:latin typeface="Arial" panose="020B0604020202020204"/>
              <a:cs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41</a:t>
            </a:fld>
            <a:endParaRPr dirty="0"/>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tabLst>
                <a:tab pos="4664075" algn="l"/>
              </a:tabLst>
            </a:pPr>
            <a:r>
              <a:rPr sz="4400" spc="-10" dirty="0"/>
              <a:t>When </a:t>
            </a:r>
            <a:r>
              <a:rPr sz="4400" spc="-5" dirty="0"/>
              <a:t>choosing</a:t>
            </a:r>
            <a:r>
              <a:rPr sz="4400" spc="10" dirty="0"/>
              <a:t> </a:t>
            </a:r>
            <a:r>
              <a:rPr sz="4400" dirty="0"/>
              <a:t>a	</a:t>
            </a:r>
            <a:r>
              <a:rPr sz="4400" spc="-5" dirty="0"/>
              <a:t>database</a:t>
            </a:r>
            <a:r>
              <a:rPr sz="4400" spc="-95" dirty="0"/>
              <a:t> </a:t>
            </a:r>
            <a:r>
              <a:rPr sz="4400" spc="-10" dirty="0"/>
              <a:t>for</a:t>
            </a:r>
            <a:endParaRPr sz="4400"/>
          </a:p>
          <a:p>
            <a:pPr marL="180975" marR="592455" algn="ctr">
              <a:lnSpc>
                <a:spcPct val="100000"/>
              </a:lnSpc>
            </a:pPr>
            <a:r>
              <a:rPr sz="4400" spc="-5" dirty="0"/>
              <a:t>BLAST…</a:t>
            </a:r>
            <a:endParaRPr sz="4400"/>
          </a:p>
        </p:txBody>
      </p:sp>
      <p:sp>
        <p:nvSpPr>
          <p:cNvPr id="3" name="object 3"/>
          <p:cNvSpPr txBox="1"/>
          <p:nvPr/>
        </p:nvSpPr>
        <p:spPr>
          <a:xfrm>
            <a:off x="941069" y="248539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1264920" y="2369820"/>
            <a:ext cx="7667625" cy="997585"/>
          </a:xfrm>
          <a:prstGeom prst="rect">
            <a:avLst/>
          </a:prstGeom>
        </p:spPr>
        <p:txBody>
          <a:bodyPr vert="horz" wrap="square" lIns="0" tIns="12700" rIns="0" bIns="0" rtlCol="0">
            <a:spAutoFit/>
          </a:bodyPr>
          <a:lstStyle/>
          <a:p>
            <a:pPr marL="12700" marR="5080" algn="just">
              <a:lnSpc>
                <a:spcPct val="100000"/>
              </a:lnSpc>
              <a:spcBef>
                <a:spcPts val="100"/>
              </a:spcBef>
            </a:pPr>
            <a:r>
              <a:rPr sz="3200" dirty="0">
                <a:solidFill>
                  <a:srgbClr val="191919"/>
                </a:solidFill>
                <a:latin typeface="Arial" panose="020B0604020202020204"/>
                <a:cs typeface="Arial" panose="020B0604020202020204"/>
              </a:rPr>
              <a:t>Changing</a:t>
            </a:r>
            <a:r>
              <a:rPr sz="3200" spc="-1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your</a:t>
            </a:r>
            <a:r>
              <a:rPr sz="3200" spc="-2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choice</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of</a:t>
            </a:r>
            <a:r>
              <a:rPr sz="3200" spc="-2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database</a:t>
            </a:r>
            <a:r>
              <a:rPr sz="3200" spc="-1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is </a:t>
            </a:r>
            <a:r>
              <a:rPr sz="3200" spc="-87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changing</a:t>
            </a:r>
            <a:r>
              <a:rPr sz="3200" spc="-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your</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search</a:t>
            </a:r>
            <a:r>
              <a:rPr sz="3200" spc="-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space</a:t>
            </a:r>
            <a:endParaRPr sz="3200">
              <a:latin typeface="Arial" panose="020B0604020202020204"/>
              <a:cs typeface="Arial" panose="020B0604020202020204"/>
            </a:endParaRPr>
          </a:p>
        </p:txBody>
      </p:sp>
      <p:sp>
        <p:nvSpPr>
          <p:cNvPr id="5" name="object 5"/>
          <p:cNvSpPr txBox="1"/>
          <p:nvPr/>
        </p:nvSpPr>
        <p:spPr>
          <a:xfrm>
            <a:off x="941069" y="412750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6" name="object 6"/>
          <p:cNvSpPr txBox="1"/>
          <p:nvPr/>
        </p:nvSpPr>
        <p:spPr>
          <a:xfrm>
            <a:off x="1264919" y="4013200"/>
            <a:ext cx="7651115"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91919"/>
                </a:solidFill>
                <a:latin typeface="Arial" panose="020B0604020202020204"/>
                <a:cs typeface="Arial" panose="020B0604020202020204"/>
              </a:rPr>
              <a:t>Database</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size</a:t>
            </a:r>
            <a:r>
              <a:rPr sz="3200" spc="-5" dirty="0">
                <a:solidFill>
                  <a:srgbClr val="191919"/>
                </a:solidFill>
                <a:latin typeface="Arial" panose="020B0604020202020204"/>
                <a:cs typeface="Arial" panose="020B0604020202020204"/>
              </a:rPr>
              <a:t> </a:t>
            </a:r>
            <a:r>
              <a:rPr sz="3200" spc="-10" dirty="0">
                <a:solidFill>
                  <a:srgbClr val="191919"/>
                </a:solidFill>
                <a:latin typeface="Arial" panose="020B0604020202020204"/>
                <a:cs typeface="Arial" panose="020B0604020202020204"/>
              </a:rPr>
              <a:t>affects</a:t>
            </a:r>
            <a:r>
              <a:rPr sz="3200" spc="-5" dirty="0">
                <a:solidFill>
                  <a:srgbClr val="191919"/>
                </a:solidFill>
                <a:latin typeface="Arial" panose="020B0604020202020204"/>
                <a:cs typeface="Arial" panose="020B0604020202020204"/>
              </a:rPr>
              <a:t> the</a:t>
            </a:r>
            <a:r>
              <a:rPr sz="3200"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BLAST</a:t>
            </a:r>
            <a:r>
              <a:rPr sz="3200" spc="-60"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statistics</a:t>
            </a:r>
            <a:endParaRPr sz="3200">
              <a:latin typeface="Arial" panose="020B0604020202020204"/>
              <a:cs typeface="Arial" panose="020B0604020202020204"/>
            </a:endParaRPr>
          </a:p>
        </p:txBody>
      </p:sp>
      <p:sp>
        <p:nvSpPr>
          <p:cNvPr id="7" name="object 7"/>
          <p:cNvSpPr txBox="1"/>
          <p:nvPr/>
        </p:nvSpPr>
        <p:spPr>
          <a:xfrm>
            <a:off x="941069" y="506984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8" name="object 8"/>
          <p:cNvSpPr txBox="1"/>
          <p:nvPr/>
        </p:nvSpPr>
        <p:spPr>
          <a:xfrm>
            <a:off x="1264919" y="4954270"/>
            <a:ext cx="7809230" cy="1000760"/>
          </a:xfrm>
          <a:prstGeom prst="rect">
            <a:avLst/>
          </a:prstGeom>
        </p:spPr>
        <p:txBody>
          <a:bodyPr vert="horz" wrap="square" lIns="0" tIns="12700" rIns="0" bIns="0" rtlCol="0">
            <a:spAutoFit/>
          </a:bodyPr>
          <a:lstStyle/>
          <a:p>
            <a:pPr marL="12700" marR="5080">
              <a:lnSpc>
                <a:spcPct val="100000"/>
              </a:lnSpc>
              <a:spcBef>
                <a:spcPts val="100"/>
              </a:spcBef>
            </a:pPr>
            <a:r>
              <a:rPr sz="3200" dirty="0">
                <a:solidFill>
                  <a:srgbClr val="191919"/>
                </a:solidFill>
                <a:latin typeface="Arial" panose="020B0604020202020204"/>
                <a:cs typeface="Arial" panose="020B0604020202020204"/>
              </a:rPr>
              <a:t>Databases change </a:t>
            </a:r>
            <a:r>
              <a:rPr sz="3200" spc="-5" dirty="0">
                <a:solidFill>
                  <a:srgbClr val="191919"/>
                </a:solidFill>
                <a:latin typeface="Arial" panose="020B0604020202020204"/>
                <a:cs typeface="Arial" panose="020B0604020202020204"/>
              </a:rPr>
              <a:t>rapidly </a:t>
            </a:r>
            <a:r>
              <a:rPr sz="3200" dirty="0">
                <a:solidFill>
                  <a:srgbClr val="191919"/>
                </a:solidFill>
                <a:latin typeface="Arial" panose="020B0604020202020204"/>
                <a:cs typeface="Arial" panose="020B0604020202020204"/>
              </a:rPr>
              <a:t>and are </a:t>
            </a:r>
            <a:r>
              <a:rPr sz="3200" spc="-5" dirty="0">
                <a:solidFill>
                  <a:srgbClr val="191919"/>
                </a:solidFill>
                <a:latin typeface="Arial" panose="020B0604020202020204"/>
                <a:cs typeface="Arial" panose="020B0604020202020204"/>
              </a:rPr>
              <a:t>updated </a:t>
            </a:r>
            <a:r>
              <a:rPr sz="3200" spc="-87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frequently</a:t>
            </a:r>
            <a:endParaRPr sz="3200">
              <a:latin typeface="Arial" panose="020B0604020202020204"/>
              <a:cs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42</a:t>
            </a:fld>
            <a:endParaRPr dirty="0"/>
          </a:p>
        </p:txBody>
      </p:sp>
      <p:sp>
        <p:nvSpPr>
          <p:cNvPr id="2" name="object 2"/>
          <p:cNvSpPr txBox="1">
            <a:spLocks noGrp="1"/>
          </p:cNvSpPr>
          <p:nvPr>
            <p:ph type="title"/>
          </p:nvPr>
        </p:nvSpPr>
        <p:spPr>
          <a:xfrm>
            <a:off x="1645920" y="1045209"/>
            <a:ext cx="6917690" cy="513080"/>
          </a:xfrm>
          <a:prstGeom prst="rect">
            <a:avLst/>
          </a:prstGeom>
        </p:spPr>
        <p:txBody>
          <a:bodyPr vert="horz" wrap="square" lIns="0" tIns="12700" rIns="0" bIns="0" rtlCol="0">
            <a:spAutoFit/>
          </a:bodyPr>
          <a:lstStyle/>
          <a:p>
            <a:pPr marL="12700">
              <a:lnSpc>
                <a:spcPct val="100000"/>
              </a:lnSpc>
              <a:spcBef>
                <a:spcPts val="100"/>
              </a:spcBef>
            </a:pPr>
            <a:r>
              <a:rPr spc="-5" dirty="0"/>
              <a:t>Where</a:t>
            </a:r>
            <a:r>
              <a:rPr spc="-10" dirty="0"/>
              <a:t> </a:t>
            </a:r>
            <a:r>
              <a:rPr dirty="0"/>
              <a:t>does</a:t>
            </a:r>
            <a:r>
              <a:rPr spc="-10" dirty="0"/>
              <a:t> </a:t>
            </a:r>
            <a:r>
              <a:rPr spc="-5" dirty="0"/>
              <a:t>the</a:t>
            </a:r>
            <a:r>
              <a:rPr spc="-15" dirty="0"/>
              <a:t> </a:t>
            </a:r>
            <a:r>
              <a:rPr dirty="0"/>
              <a:t>score</a:t>
            </a:r>
            <a:r>
              <a:rPr spc="-10" dirty="0"/>
              <a:t> </a:t>
            </a:r>
            <a:r>
              <a:rPr spc="-5" dirty="0"/>
              <a:t>(S)</a:t>
            </a:r>
            <a:r>
              <a:rPr spc="-15" dirty="0"/>
              <a:t> </a:t>
            </a:r>
            <a:r>
              <a:rPr dirty="0"/>
              <a:t>come</a:t>
            </a:r>
            <a:r>
              <a:rPr spc="-5" dirty="0"/>
              <a:t> from?</a:t>
            </a:r>
          </a:p>
        </p:txBody>
      </p:sp>
      <p:sp>
        <p:nvSpPr>
          <p:cNvPr id="3" name="object 3"/>
          <p:cNvSpPr txBox="1"/>
          <p:nvPr/>
        </p:nvSpPr>
        <p:spPr>
          <a:xfrm>
            <a:off x="941069" y="228472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1264919" y="2169159"/>
            <a:ext cx="7873365" cy="3759200"/>
          </a:xfrm>
          <a:prstGeom prst="rect">
            <a:avLst/>
          </a:prstGeom>
        </p:spPr>
        <p:txBody>
          <a:bodyPr vert="horz" wrap="square" lIns="0" tIns="68580" rIns="0" bIns="0" rtlCol="0">
            <a:spAutoFit/>
          </a:bodyPr>
          <a:lstStyle/>
          <a:p>
            <a:pPr marL="12700" marR="207645">
              <a:lnSpc>
                <a:spcPts val="3450"/>
              </a:lnSpc>
              <a:spcBef>
                <a:spcPts val="540"/>
              </a:spcBef>
            </a:pPr>
            <a:r>
              <a:rPr sz="3200" dirty="0">
                <a:solidFill>
                  <a:srgbClr val="191919"/>
                </a:solidFill>
                <a:latin typeface="Arial" panose="020B0604020202020204"/>
                <a:cs typeface="Arial" panose="020B0604020202020204"/>
              </a:rPr>
              <a:t>The</a:t>
            </a:r>
            <a:r>
              <a:rPr sz="3200" spc="-5" dirty="0">
                <a:solidFill>
                  <a:srgbClr val="191919"/>
                </a:solidFill>
                <a:latin typeface="Arial" panose="020B0604020202020204"/>
                <a:cs typeface="Arial" panose="020B0604020202020204"/>
              </a:rPr>
              <a:t> quality</a:t>
            </a:r>
            <a:r>
              <a:rPr sz="3200" spc="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of </a:t>
            </a:r>
            <a:r>
              <a:rPr sz="3200" dirty="0">
                <a:solidFill>
                  <a:srgbClr val="191919"/>
                </a:solidFill>
                <a:latin typeface="Arial" panose="020B0604020202020204"/>
                <a:cs typeface="Arial" panose="020B0604020202020204"/>
              </a:rPr>
              <a:t>each </a:t>
            </a:r>
            <a:r>
              <a:rPr sz="3200" spc="-5" dirty="0">
                <a:solidFill>
                  <a:srgbClr val="191919"/>
                </a:solidFill>
                <a:latin typeface="Arial" panose="020B0604020202020204"/>
                <a:cs typeface="Arial" panose="020B0604020202020204"/>
              </a:rPr>
              <a:t>pair-wise</a:t>
            </a:r>
            <a:r>
              <a:rPr sz="3200" spc="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alignment</a:t>
            </a:r>
            <a:r>
              <a:rPr sz="3200" spc="-15"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is </a:t>
            </a:r>
            <a:r>
              <a:rPr sz="3200" dirty="0">
                <a:solidFill>
                  <a:srgbClr val="191919"/>
                </a:solidFill>
                <a:latin typeface="Arial" panose="020B0604020202020204"/>
                <a:cs typeface="Arial" panose="020B0604020202020204"/>
              </a:rPr>
              <a:t> represented as a score and </a:t>
            </a:r>
            <a:r>
              <a:rPr sz="3200" spc="-5" dirty="0">
                <a:solidFill>
                  <a:srgbClr val="191919"/>
                </a:solidFill>
                <a:latin typeface="Arial" panose="020B0604020202020204"/>
                <a:cs typeface="Arial" panose="020B0604020202020204"/>
              </a:rPr>
              <a:t>the </a:t>
            </a:r>
            <a:r>
              <a:rPr sz="3200" dirty="0">
                <a:solidFill>
                  <a:srgbClr val="191919"/>
                </a:solidFill>
                <a:latin typeface="Arial" panose="020B0604020202020204"/>
                <a:cs typeface="Arial" panose="020B0604020202020204"/>
              </a:rPr>
              <a:t>scores </a:t>
            </a:r>
            <a:r>
              <a:rPr sz="3200" spc="-5" dirty="0">
                <a:solidFill>
                  <a:srgbClr val="191919"/>
                </a:solidFill>
                <a:latin typeface="Arial" panose="020B0604020202020204"/>
                <a:cs typeface="Arial" panose="020B0604020202020204"/>
              </a:rPr>
              <a:t>are </a:t>
            </a:r>
            <a:r>
              <a:rPr sz="3200" spc="-87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ranked.</a:t>
            </a:r>
            <a:endParaRPr sz="3200">
              <a:latin typeface="Arial" panose="020B0604020202020204"/>
              <a:cs typeface="Arial" panose="020B0604020202020204"/>
            </a:endParaRPr>
          </a:p>
          <a:p>
            <a:pPr marL="12700" marR="5080" algn="just">
              <a:lnSpc>
                <a:spcPct val="90000"/>
              </a:lnSpc>
              <a:spcBef>
                <a:spcPts val="640"/>
              </a:spcBef>
            </a:pPr>
            <a:r>
              <a:rPr sz="3200" b="1" spc="-5" dirty="0">
                <a:solidFill>
                  <a:srgbClr val="7F0000"/>
                </a:solidFill>
                <a:latin typeface="Arial" panose="020B0604020202020204"/>
                <a:cs typeface="Arial" panose="020B0604020202020204"/>
              </a:rPr>
              <a:t>Scoring matrices </a:t>
            </a:r>
            <a:r>
              <a:rPr sz="3200" spc="-5" dirty="0">
                <a:solidFill>
                  <a:srgbClr val="191919"/>
                </a:solidFill>
                <a:latin typeface="Arial" panose="020B0604020202020204"/>
                <a:cs typeface="Arial" panose="020B0604020202020204"/>
              </a:rPr>
              <a:t>are </a:t>
            </a:r>
            <a:r>
              <a:rPr sz="3200" dirty="0">
                <a:solidFill>
                  <a:srgbClr val="191919"/>
                </a:solidFill>
                <a:latin typeface="Arial" panose="020B0604020202020204"/>
                <a:cs typeface="Arial" panose="020B0604020202020204"/>
              </a:rPr>
              <a:t>used </a:t>
            </a:r>
            <a:r>
              <a:rPr sz="3200" spc="-5" dirty="0">
                <a:solidFill>
                  <a:srgbClr val="191919"/>
                </a:solidFill>
                <a:latin typeface="Arial" panose="020B0604020202020204"/>
                <a:cs typeface="Arial" panose="020B0604020202020204"/>
              </a:rPr>
              <a:t>to calculate the </a:t>
            </a:r>
            <a:r>
              <a:rPr sz="3200" spc="-87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score of </a:t>
            </a:r>
            <a:r>
              <a:rPr sz="3200" spc="-5" dirty="0">
                <a:solidFill>
                  <a:srgbClr val="191919"/>
                </a:solidFill>
                <a:latin typeface="Arial" panose="020B0604020202020204"/>
                <a:cs typeface="Arial" panose="020B0604020202020204"/>
              </a:rPr>
              <a:t>the alignment </a:t>
            </a:r>
            <a:r>
              <a:rPr sz="3200" dirty="0">
                <a:solidFill>
                  <a:srgbClr val="191919"/>
                </a:solidFill>
                <a:latin typeface="Arial" panose="020B0604020202020204"/>
                <a:cs typeface="Arial" panose="020B0604020202020204"/>
              </a:rPr>
              <a:t>base by base </a:t>
            </a:r>
            <a:r>
              <a:rPr sz="3200" spc="-5" dirty="0">
                <a:solidFill>
                  <a:srgbClr val="191919"/>
                </a:solidFill>
                <a:latin typeface="Arial" panose="020B0604020202020204"/>
                <a:cs typeface="Arial" panose="020B0604020202020204"/>
              </a:rPr>
              <a:t>(DNA) </a:t>
            </a:r>
            <a:r>
              <a:rPr sz="3200" spc="-87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or</a:t>
            </a:r>
            <a:r>
              <a:rPr sz="3200" spc="-10"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amino </a:t>
            </a:r>
            <a:r>
              <a:rPr sz="3200" dirty="0">
                <a:solidFill>
                  <a:srgbClr val="191919"/>
                </a:solidFill>
                <a:latin typeface="Arial" panose="020B0604020202020204"/>
                <a:cs typeface="Arial" panose="020B0604020202020204"/>
              </a:rPr>
              <a:t>acid</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by</a:t>
            </a:r>
            <a:r>
              <a:rPr sz="3200" spc="-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amino</a:t>
            </a:r>
            <a:r>
              <a:rPr sz="3200" spc="-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acid </a:t>
            </a:r>
            <a:r>
              <a:rPr sz="3200" spc="-5" dirty="0">
                <a:solidFill>
                  <a:srgbClr val="191919"/>
                </a:solidFill>
                <a:latin typeface="Arial" panose="020B0604020202020204"/>
                <a:cs typeface="Arial" panose="020B0604020202020204"/>
              </a:rPr>
              <a:t>(protein).</a:t>
            </a:r>
            <a:endParaRPr sz="3200">
              <a:latin typeface="Arial" panose="020B0604020202020204"/>
              <a:cs typeface="Arial" panose="020B0604020202020204"/>
            </a:endParaRPr>
          </a:p>
          <a:p>
            <a:pPr marL="12700" marR="381000" algn="just">
              <a:lnSpc>
                <a:spcPts val="3450"/>
              </a:lnSpc>
              <a:spcBef>
                <a:spcPts val="750"/>
              </a:spcBef>
            </a:pPr>
            <a:r>
              <a:rPr sz="3200" b="1" spc="-5" dirty="0">
                <a:solidFill>
                  <a:srgbClr val="7F0000"/>
                </a:solidFill>
                <a:latin typeface="Arial" panose="020B0604020202020204"/>
                <a:cs typeface="Arial" panose="020B0604020202020204"/>
              </a:rPr>
              <a:t>The alignment </a:t>
            </a:r>
            <a:r>
              <a:rPr sz="3200" b="1" dirty="0">
                <a:solidFill>
                  <a:srgbClr val="7F0000"/>
                </a:solidFill>
                <a:latin typeface="Arial" panose="020B0604020202020204"/>
                <a:cs typeface="Arial" panose="020B0604020202020204"/>
              </a:rPr>
              <a:t>score </a:t>
            </a:r>
            <a:r>
              <a:rPr sz="3200" b="1" spc="-10" dirty="0">
                <a:solidFill>
                  <a:srgbClr val="7F0000"/>
                </a:solidFill>
                <a:latin typeface="Arial" panose="020B0604020202020204"/>
                <a:cs typeface="Arial" panose="020B0604020202020204"/>
              </a:rPr>
              <a:t>will </a:t>
            </a:r>
            <a:r>
              <a:rPr sz="3200" b="1" dirty="0">
                <a:solidFill>
                  <a:srgbClr val="7F0000"/>
                </a:solidFill>
                <a:latin typeface="Arial" panose="020B0604020202020204"/>
                <a:cs typeface="Arial" panose="020B0604020202020204"/>
              </a:rPr>
              <a:t>be </a:t>
            </a:r>
            <a:r>
              <a:rPr sz="3200" b="1" spc="-5" dirty="0">
                <a:solidFill>
                  <a:srgbClr val="7F0000"/>
                </a:solidFill>
                <a:latin typeface="Arial" panose="020B0604020202020204"/>
                <a:cs typeface="Arial" panose="020B0604020202020204"/>
              </a:rPr>
              <a:t>the sum </a:t>
            </a:r>
            <a:r>
              <a:rPr sz="3200" b="1" dirty="0">
                <a:solidFill>
                  <a:srgbClr val="7F0000"/>
                </a:solidFill>
                <a:latin typeface="Arial" panose="020B0604020202020204"/>
                <a:cs typeface="Arial" panose="020B0604020202020204"/>
              </a:rPr>
              <a:t>of </a:t>
            </a:r>
            <a:r>
              <a:rPr sz="3200" b="1" spc="-875" dirty="0">
                <a:solidFill>
                  <a:srgbClr val="7F0000"/>
                </a:solidFill>
                <a:latin typeface="Arial" panose="020B0604020202020204"/>
                <a:cs typeface="Arial" panose="020B0604020202020204"/>
              </a:rPr>
              <a:t> </a:t>
            </a:r>
            <a:r>
              <a:rPr sz="3200" b="1" dirty="0">
                <a:solidFill>
                  <a:srgbClr val="7F0000"/>
                </a:solidFill>
                <a:latin typeface="Arial" panose="020B0604020202020204"/>
                <a:cs typeface="Arial" panose="020B0604020202020204"/>
              </a:rPr>
              <a:t>the</a:t>
            </a:r>
            <a:r>
              <a:rPr sz="3200" b="1" spc="-10" dirty="0">
                <a:solidFill>
                  <a:srgbClr val="7F0000"/>
                </a:solidFill>
                <a:latin typeface="Arial" panose="020B0604020202020204"/>
                <a:cs typeface="Arial" panose="020B0604020202020204"/>
              </a:rPr>
              <a:t> </a:t>
            </a:r>
            <a:r>
              <a:rPr sz="3200" b="1" dirty="0">
                <a:solidFill>
                  <a:srgbClr val="7F0000"/>
                </a:solidFill>
                <a:latin typeface="Arial" panose="020B0604020202020204"/>
                <a:cs typeface="Arial" panose="020B0604020202020204"/>
              </a:rPr>
              <a:t>scores </a:t>
            </a:r>
            <a:r>
              <a:rPr sz="3200" b="1" spc="-5" dirty="0">
                <a:solidFill>
                  <a:srgbClr val="7F0000"/>
                </a:solidFill>
                <a:latin typeface="Arial" panose="020B0604020202020204"/>
                <a:cs typeface="Arial" panose="020B0604020202020204"/>
              </a:rPr>
              <a:t>for </a:t>
            </a:r>
            <a:r>
              <a:rPr sz="3200" b="1" dirty="0">
                <a:solidFill>
                  <a:srgbClr val="7F0000"/>
                </a:solidFill>
                <a:latin typeface="Arial" panose="020B0604020202020204"/>
                <a:cs typeface="Arial" panose="020B0604020202020204"/>
              </a:rPr>
              <a:t>each</a:t>
            </a:r>
            <a:r>
              <a:rPr sz="3200" b="1" spc="-10" dirty="0">
                <a:solidFill>
                  <a:srgbClr val="7F0000"/>
                </a:solidFill>
                <a:latin typeface="Arial" panose="020B0604020202020204"/>
                <a:cs typeface="Arial" panose="020B0604020202020204"/>
              </a:rPr>
              <a:t> </a:t>
            </a:r>
            <a:r>
              <a:rPr sz="3200" b="1" dirty="0">
                <a:solidFill>
                  <a:srgbClr val="7F0000"/>
                </a:solidFill>
                <a:latin typeface="Arial" panose="020B0604020202020204"/>
                <a:cs typeface="Arial" panose="020B0604020202020204"/>
              </a:rPr>
              <a:t>position</a:t>
            </a:r>
            <a:r>
              <a:rPr sz="3200" dirty="0">
                <a:solidFill>
                  <a:srgbClr val="191919"/>
                </a:solidFill>
                <a:latin typeface="Arial" panose="020B0604020202020204"/>
                <a:cs typeface="Arial" panose="020B0604020202020204"/>
              </a:rPr>
              <a:t>.</a:t>
            </a:r>
            <a:endParaRPr sz="3200">
              <a:latin typeface="Arial" panose="020B0604020202020204"/>
              <a:cs typeface="Arial" panose="020B0604020202020204"/>
            </a:endParaRPr>
          </a:p>
        </p:txBody>
      </p:sp>
      <p:sp>
        <p:nvSpPr>
          <p:cNvPr id="5" name="object 5"/>
          <p:cNvSpPr txBox="1"/>
          <p:nvPr/>
        </p:nvSpPr>
        <p:spPr>
          <a:xfrm>
            <a:off x="941069" y="368807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6" name="object 6"/>
          <p:cNvSpPr txBox="1"/>
          <p:nvPr/>
        </p:nvSpPr>
        <p:spPr>
          <a:xfrm>
            <a:off x="941069" y="509270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4849" y="899795"/>
            <a:ext cx="6133465" cy="695960"/>
          </a:xfrm>
          <a:prstGeom prst="rect">
            <a:avLst/>
          </a:prstGeom>
        </p:spPr>
        <p:txBody>
          <a:bodyPr vert="horz" wrap="square" lIns="0" tIns="12700" rIns="0" bIns="0" rtlCol="0">
            <a:spAutoFit/>
          </a:bodyPr>
          <a:lstStyle/>
          <a:p>
            <a:pPr marL="12700">
              <a:lnSpc>
                <a:spcPct val="100000"/>
              </a:lnSpc>
              <a:spcBef>
                <a:spcPts val="100"/>
              </a:spcBef>
            </a:pPr>
            <a:r>
              <a:rPr sz="4400" spc="-20" dirty="0"/>
              <a:t>What’s</a:t>
            </a:r>
            <a:r>
              <a:rPr sz="4400" spc="-25" dirty="0"/>
              <a:t> </a:t>
            </a:r>
            <a:r>
              <a:rPr sz="4400" dirty="0"/>
              <a:t>a</a:t>
            </a:r>
            <a:r>
              <a:rPr sz="4400" spc="-30" dirty="0"/>
              <a:t> </a:t>
            </a:r>
            <a:r>
              <a:rPr sz="4400" dirty="0"/>
              <a:t>scoring</a:t>
            </a:r>
            <a:r>
              <a:rPr sz="4400" spc="-30" dirty="0"/>
              <a:t> </a:t>
            </a:r>
            <a:r>
              <a:rPr sz="4400" dirty="0"/>
              <a:t>matrix?</a:t>
            </a:r>
            <a:endParaRPr sz="4400"/>
          </a:p>
        </p:txBody>
      </p:sp>
      <p:sp>
        <p:nvSpPr>
          <p:cNvPr id="3" name="object 3"/>
          <p:cNvSpPr txBox="1"/>
          <p:nvPr/>
        </p:nvSpPr>
        <p:spPr>
          <a:xfrm>
            <a:off x="560069" y="230504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4" name="object 4"/>
          <p:cNvSpPr txBox="1"/>
          <p:nvPr/>
        </p:nvSpPr>
        <p:spPr>
          <a:xfrm>
            <a:off x="883919" y="2217420"/>
            <a:ext cx="4121785"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Arial" panose="020B0604020202020204"/>
                <a:cs typeface="Arial" panose="020B0604020202020204"/>
              </a:rPr>
              <a:t>Substitution matrices are used </a:t>
            </a:r>
            <a:r>
              <a:rPr sz="2400" spc="-655" dirty="0">
                <a:latin typeface="Arial" panose="020B0604020202020204"/>
                <a:cs typeface="Arial" panose="020B0604020202020204"/>
              </a:rPr>
              <a:t> </a:t>
            </a:r>
            <a:r>
              <a:rPr sz="2400" dirty="0">
                <a:latin typeface="Arial" panose="020B0604020202020204"/>
                <a:cs typeface="Arial" panose="020B0604020202020204"/>
              </a:rPr>
              <a:t>for</a:t>
            </a:r>
            <a:r>
              <a:rPr sz="2400" spc="-10" dirty="0">
                <a:latin typeface="Arial" panose="020B0604020202020204"/>
                <a:cs typeface="Arial" panose="020B0604020202020204"/>
              </a:rPr>
              <a:t> </a:t>
            </a:r>
            <a:r>
              <a:rPr sz="2400" spc="-5" dirty="0">
                <a:latin typeface="Arial" panose="020B0604020202020204"/>
                <a:cs typeface="Arial" panose="020B0604020202020204"/>
              </a:rPr>
              <a:t>amino</a:t>
            </a:r>
            <a:r>
              <a:rPr sz="2400" spc="-15" dirty="0">
                <a:latin typeface="Arial" panose="020B0604020202020204"/>
                <a:cs typeface="Arial" panose="020B0604020202020204"/>
              </a:rPr>
              <a:t> </a:t>
            </a:r>
            <a:r>
              <a:rPr sz="2400" spc="-5" dirty="0">
                <a:latin typeface="Arial" panose="020B0604020202020204"/>
                <a:cs typeface="Arial" panose="020B0604020202020204"/>
              </a:rPr>
              <a:t>acid alignments.</a:t>
            </a:r>
            <a:endParaRPr sz="2400">
              <a:latin typeface="Arial" panose="020B0604020202020204"/>
              <a:cs typeface="Arial" panose="020B0604020202020204"/>
            </a:endParaRPr>
          </a:p>
        </p:txBody>
      </p:sp>
      <p:sp>
        <p:nvSpPr>
          <p:cNvPr id="5" name="object 5"/>
          <p:cNvSpPr txBox="1"/>
          <p:nvPr/>
        </p:nvSpPr>
        <p:spPr>
          <a:xfrm>
            <a:off x="991869" y="3084829"/>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6" name="object 6"/>
          <p:cNvSpPr txBox="1"/>
          <p:nvPr/>
        </p:nvSpPr>
        <p:spPr>
          <a:xfrm>
            <a:off x="883919" y="3012440"/>
            <a:ext cx="4277360" cy="1442720"/>
          </a:xfrm>
          <a:prstGeom prst="rect">
            <a:avLst/>
          </a:prstGeom>
        </p:spPr>
        <p:txBody>
          <a:bodyPr vert="horz" wrap="square" lIns="0" tIns="12700" rIns="0" bIns="0" rtlCol="0">
            <a:spAutoFit/>
          </a:bodyPr>
          <a:lstStyle/>
          <a:p>
            <a:pPr marL="444500" marR="5080">
              <a:lnSpc>
                <a:spcPct val="100000"/>
              </a:lnSpc>
              <a:spcBef>
                <a:spcPts val="100"/>
              </a:spcBef>
            </a:pPr>
            <a:r>
              <a:rPr sz="2000" dirty="0">
                <a:latin typeface="Arial" panose="020B0604020202020204"/>
                <a:cs typeface="Arial" panose="020B0604020202020204"/>
              </a:rPr>
              <a:t>each possible residue </a:t>
            </a:r>
            <a:r>
              <a:rPr sz="2000" spc="-5" dirty="0">
                <a:latin typeface="Arial" panose="020B0604020202020204"/>
                <a:cs typeface="Arial" panose="020B0604020202020204"/>
              </a:rPr>
              <a:t>substitution </a:t>
            </a:r>
            <a:r>
              <a:rPr sz="2000" spc="-545" dirty="0">
                <a:latin typeface="Arial" panose="020B0604020202020204"/>
                <a:cs typeface="Arial" panose="020B0604020202020204"/>
              </a:rPr>
              <a:t> </a:t>
            </a:r>
            <a:r>
              <a:rPr sz="2000" dirty="0">
                <a:latin typeface="Arial" panose="020B0604020202020204"/>
                <a:cs typeface="Arial" panose="020B0604020202020204"/>
              </a:rPr>
              <a:t>is</a:t>
            </a:r>
            <a:r>
              <a:rPr sz="2000" spc="-5" dirty="0">
                <a:latin typeface="Arial" panose="020B0604020202020204"/>
                <a:cs typeface="Arial" panose="020B0604020202020204"/>
              </a:rPr>
              <a:t> </a:t>
            </a:r>
            <a:r>
              <a:rPr sz="2000" dirty="0">
                <a:latin typeface="Arial" panose="020B0604020202020204"/>
                <a:cs typeface="Arial" panose="020B0604020202020204"/>
              </a:rPr>
              <a:t>given</a:t>
            </a:r>
            <a:r>
              <a:rPr sz="2000" spc="-5" dirty="0">
                <a:latin typeface="Arial" panose="020B0604020202020204"/>
                <a:cs typeface="Arial" panose="020B0604020202020204"/>
              </a:rPr>
              <a:t> </a:t>
            </a:r>
            <a:r>
              <a:rPr sz="2000" dirty="0">
                <a:latin typeface="Arial" panose="020B0604020202020204"/>
                <a:cs typeface="Arial" panose="020B0604020202020204"/>
              </a:rPr>
              <a:t>a score</a:t>
            </a:r>
            <a:endParaRPr sz="2000">
              <a:latin typeface="Arial" panose="020B0604020202020204"/>
              <a:cs typeface="Arial" panose="020B0604020202020204"/>
            </a:endParaRPr>
          </a:p>
          <a:p>
            <a:pPr marL="12700" marR="41275">
              <a:lnSpc>
                <a:spcPct val="100000"/>
              </a:lnSpc>
              <a:spcBef>
                <a:spcPts val="600"/>
              </a:spcBef>
            </a:pPr>
            <a:r>
              <a:rPr sz="2400" dirty="0">
                <a:latin typeface="Arial" panose="020B0604020202020204"/>
                <a:cs typeface="Arial" panose="020B0604020202020204"/>
              </a:rPr>
              <a:t>A</a:t>
            </a:r>
            <a:r>
              <a:rPr sz="2400" spc="-145" dirty="0">
                <a:latin typeface="Arial" panose="020B0604020202020204"/>
                <a:cs typeface="Arial" panose="020B0604020202020204"/>
              </a:rPr>
              <a:t> </a:t>
            </a:r>
            <a:r>
              <a:rPr sz="2400" spc="-5" dirty="0">
                <a:latin typeface="Arial" panose="020B0604020202020204"/>
                <a:cs typeface="Arial" panose="020B0604020202020204"/>
              </a:rPr>
              <a:t>simpler</a:t>
            </a:r>
            <a:r>
              <a:rPr sz="2400" dirty="0">
                <a:latin typeface="Arial" panose="020B0604020202020204"/>
                <a:cs typeface="Arial" panose="020B0604020202020204"/>
              </a:rPr>
              <a:t> </a:t>
            </a:r>
            <a:r>
              <a:rPr sz="2400" spc="-5" dirty="0">
                <a:latin typeface="Arial" panose="020B0604020202020204"/>
                <a:cs typeface="Arial" panose="020B0604020202020204"/>
              </a:rPr>
              <a:t>unitary</a:t>
            </a:r>
            <a:r>
              <a:rPr sz="2400" spc="-10" dirty="0">
                <a:latin typeface="Arial" panose="020B0604020202020204"/>
                <a:cs typeface="Arial" panose="020B0604020202020204"/>
              </a:rPr>
              <a:t> </a:t>
            </a:r>
            <a:r>
              <a:rPr sz="2400" spc="-5" dirty="0">
                <a:latin typeface="Arial" panose="020B0604020202020204"/>
                <a:cs typeface="Arial" panose="020B0604020202020204"/>
              </a:rPr>
              <a:t>matrix is</a:t>
            </a:r>
            <a:r>
              <a:rPr sz="2400" spc="-10" dirty="0">
                <a:latin typeface="Arial" panose="020B0604020202020204"/>
                <a:cs typeface="Arial" panose="020B0604020202020204"/>
              </a:rPr>
              <a:t> </a:t>
            </a:r>
            <a:r>
              <a:rPr sz="2400" spc="-5" dirty="0">
                <a:latin typeface="Arial" panose="020B0604020202020204"/>
                <a:cs typeface="Arial" panose="020B0604020202020204"/>
              </a:rPr>
              <a:t>used </a:t>
            </a:r>
            <a:r>
              <a:rPr sz="2400" spc="-655" dirty="0">
                <a:latin typeface="Arial" panose="020B0604020202020204"/>
                <a:cs typeface="Arial" panose="020B0604020202020204"/>
              </a:rPr>
              <a:t> </a:t>
            </a:r>
            <a:r>
              <a:rPr sz="2400" dirty="0">
                <a:latin typeface="Arial" panose="020B0604020202020204"/>
                <a:cs typeface="Arial" panose="020B0604020202020204"/>
              </a:rPr>
              <a:t>for</a:t>
            </a:r>
            <a:r>
              <a:rPr sz="2400" spc="-5" dirty="0">
                <a:latin typeface="Arial" panose="020B0604020202020204"/>
                <a:cs typeface="Arial" panose="020B0604020202020204"/>
              </a:rPr>
              <a:t> DNA</a:t>
            </a:r>
            <a:r>
              <a:rPr sz="2400" spc="-145" dirty="0">
                <a:latin typeface="Arial" panose="020B0604020202020204"/>
                <a:cs typeface="Arial" panose="020B0604020202020204"/>
              </a:rPr>
              <a:t> </a:t>
            </a:r>
            <a:r>
              <a:rPr sz="2400" spc="-5" dirty="0">
                <a:latin typeface="Arial" panose="020B0604020202020204"/>
                <a:cs typeface="Arial" panose="020B0604020202020204"/>
              </a:rPr>
              <a:t>pairs</a:t>
            </a:r>
            <a:endParaRPr sz="2400">
              <a:latin typeface="Arial" panose="020B0604020202020204"/>
              <a:cs typeface="Arial" panose="020B0604020202020204"/>
            </a:endParaRPr>
          </a:p>
        </p:txBody>
      </p:sp>
      <p:sp>
        <p:nvSpPr>
          <p:cNvPr id="7" name="object 7"/>
          <p:cNvSpPr txBox="1"/>
          <p:nvPr/>
        </p:nvSpPr>
        <p:spPr>
          <a:xfrm>
            <a:off x="560069" y="378587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8" name="object 8"/>
          <p:cNvSpPr txBox="1"/>
          <p:nvPr/>
        </p:nvSpPr>
        <p:spPr>
          <a:xfrm>
            <a:off x="991869" y="456565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9" name="object 9"/>
          <p:cNvSpPr txBox="1"/>
          <p:nvPr/>
        </p:nvSpPr>
        <p:spPr>
          <a:xfrm>
            <a:off x="1315720" y="4493259"/>
            <a:ext cx="3944620" cy="939800"/>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Arial" panose="020B0604020202020204"/>
                <a:cs typeface="Arial" panose="020B0604020202020204"/>
              </a:rPr>
              <a:t>each</a:t>
            </a:r>
            <a:r>
              <a:rPr sz="2000" spc="-10" dirty="0">
                <a:latin typeface="Arial" panose="020B0604020202020204"/>
                <a:cs typeface="Arial" panose="020B0604020202020204"/>
              </a:rPr>
              <a:t> </a:t>
            </a:r>
            <a:r>
              <a:rPr sz="2000" dirty="0">
                <a:latin typeface="Arial" panose="020B0604020202020204"/>
                <a:cs typeface="Arial" panose="020B0604020202020204"/>
              </a:rPr>
              <a:t>position</a:t>
            </a:r>
            <a:r>
              <a:rPr sz="2000" spc="-10" dirty="0">
                <a:latin typeface="Arial" panose="020B0604020202020204"/>
                <a:cs typeface="Arial" panose="020B0604020202020204"/>
              </a:rPr>
              <a:t> </a:t>
            </a:r>
            <a:r>
              <a:rPr sz="2000" dirty="0">
                <a:latin typeface="Arial" panose="020B0604020202020204"/>
                <a:cs typeface="Arial" panose="020B0604020202020204"/>
              </a:rPr>
              <a:t>can</a:t>
            </a:r>
            <a:r>
              <a:rPr sz="2000" spc="-10" dirty="0">
                <a:latin typeface="Arial" panose="020B0604020202020204"/>
                <a:cs typeface="Arial" panose="020B0604020202020204"/>
              </a:rPr>
              <a:t> </a:t>
            </a:r>
            <a:r>
              <a:rPr sz="2000" spc="-5" dirty="0">
                <a:latin typeface="Arial" panose="020B0604020202020204"/>
                <a:cs typeface="Arial" panose="020B0604020202020204"/>
              </a:rPr>
              <a:t>be</a:t>
            </a:r>
            <a:r>
              <a:rPr sz="2000" spc="-10" dirty="0">
                <a:latin typeface="Arial" panose="020B0604020202020204"/>
                <a:cs typeface="Arial" panose="020B0604020202020204"/>
              </a:rPr>
              <a:t> </a:t>
            </a:r>
            <a:r>
              <a:rPr sz="2000" dirty="0">
                <a:latin typeface="Arial" panose="020B0604020202020204"/>
                <a:cs typeface="Arial" panose="020B0604020202020204"/>
              </a:rPr>
              <a:t>given</a:t>
            </a:r>
            <a:r>
              <a:rPr sz="2000" spc="-10" dirty="0">
                <a:latin typeface="Arial" panose="020B0604020202020204"/>
                <a:cs typeface="Arial" panose="020B0604020202020204"/>
              </a:rPr>
              <a:t> </a:t>
            </a:r>
            <a:r>
              <a:rPr sz="2000" dirty="0">
                <a:latin typeface="Arial" panose="020B0604020202020204"/>
                <a:cs typeface="Arial" panose="020B0604020202020204"/>
              </a:rPr>
              <a:t>a</a:t>
            </a:r>
            <a:r>
              <a:rPr sz="2000" spc="-15" dirty="0">
                <a:latin typeface="Arial" panose="020B0604020202020204"/>
                <a:cs typeface="Arial" panose="020B0604020202020204"/>
              </a:rPr>
              <a:t> </a:t>
            </a:r>
            <a:r>
              <a:rPr sz="2000" dirty="0">
                <a:latin typeface="Arial" panose="020B0604020202020204"/>
                <a:cs typeface="Arial" panose="020B0604020202020204"/>
              </a:rPr>
              <a:t>score </a:t>
            </a:r>
            <a:r>
              <a:rPr sz="2000" spc="-540" dirty="0">
                <a:latin typeface="Arial" panose="020B0604020202020204"/>
                <a:cs typeface="Arial" panose="020B0604020202020204"/>
              </a:rPr>
              <a:t> </a:t>
            </a:r>
            <a:r>
              <a:rPr sz="2000" dirty="0">
                <a:latin typeface="Arial" panose="020B0604020202020204"/>
                <a:cs typeface="Arial" panose="020B0604020202020204"/>
              </a:rPr>
              <a:t>of</a:t>
            </a:r>
            <a:r>
              <a:rPr sz="2000" spc="-20" dirty="0">
                <a:latin typeface="Arial" panose="020B0604020202020204"/>
                <a:cs typeface="Arial" panose="020B0604020202020204"/>
              </a:rPr>
              <a:t> </a:t>
            </a:r>
            <a:r>
              <a:rPr sz="2000" spc="5" dirty="0">
                <a:latin typeface="Arial" panose="020B0604020202020204"/>
                <a:cs typeface="Arial" panose="020B0604020202020204"/>
              </a:rPr>
              <a:t>+1</a:t>
            </a:r>
            <a:r>
              <a:rPr sz="2000" spc="-5" dirty="0">
                <a:latin typeface="Arial" panose="020B0604020202020204"/>
                <a:cs typeface="Arial" panose="020B0604020202020204"/>
              </a:rPr>
              <a:t> if</a:t>
            </a:r>
            <a:r>
              <a:rPr sz="2000" spc="-10" dirty="0">
                <a:latin typeface="Arial" panose="020B0604020202020204"/>
                <a:cs typeface="Arial" panose="020B0604020202020204"/>
              </a:rPr>
              <a:t> </a:t>
            </a:r>
            <a:r>
              <a:rPr sz="2000" spc="-5" dirty="0">
                <a:latin typeface="Arial" panose="020B0604020202020204"/>
                <a:cs typeface="Arial" panose="020B0604020202020204"/>
              </a:rPr>
              <a:t>it</a:t>
            </a:r>
            <a:r>
              <a:rPr sz="2000" spc="-10" dirty="0">
                <a:latin typeface="Arial" panose="020B0604020202020204"/>
                <a:cs typeface="Arial" panose="020B0604020202020204"/>
              </a:rPr>
              <a:t> </a:t>
            </a:r>
            <a:r>
              <a:rPr sz="2000" spc="-5" dirty="0">
                <a:latin typeface="Arial" panose="020B0604020202020204"/>
                <a:cs typeface="Arial" panose="020B0604020202020204"/>
              </a:rPr>
              <a:t>matches</a:t>
            </a:r>
            <a:r>
              <a:rPr sz="2000" dirty="0">
                <a:latin typeface="Arial" panose="020B0604020202020204"/>
                <a:cs typeface="Arial" panose="020B0604020202020204"/>
              </a:rPr>
              <a:t> and</a:t>
            </a:r>
            <a:r>
              <a:rPr sz="2000" spc="-5" dirty="0">
                <a:latin typeface="Arial" panose="020B0604020202020204"/>
                <a:cs typeface="Arial" panose="020B0604020202020204"/>
              </a:rPr>
              <a:t> </a:t>
            </a:r>
            <a:r>
              <a:rPr sz="2000" dirty="0">
                <a:latin typeface="Arial" panose="020B0604020202020204"/>
                <a:cs typeface="Arial" panose="020B0604020202020204"/>
              </a:rPr>
              <a:t>a</a:t>
            </a:r>
            <a:r>
              <a:rPr sz="2000" spc="-5" dirty="0">
                <a:latin typeface="Arial" panose="020B0604020202020204"/>
                <a:cs typeface="Arial" panose="020B0604020202020204"/>
              </a:rPr>
              <a:t> </a:t>
            </a:r>
            <a:r>
              <a:rPr sz="2000" dirty="0">
                <a:latin typeface="Arial" panose="020B0604020202020204"/>
                <a:cs typeface="Arial" panose="020B0604020202020204"/>
              </a:rPr>
              <a:t>score</a:t>
            </a:r>
            <a:r>
              <a:rPr sz="2000" spc="-5" dirty="0">
                <a:latin typeface="Arial" panose="020B0604020202020204"/>
                <a:cs typeface="Arial" panose="020B0604020202020204"/>
              </a:rPr>
              <a:t> </a:t>
            </a:r>
            <a:r>
              <a:rPr sz="2000" dirty="0">
                <a:latin typeface="Arial" panose="020B0604020202020204"/>
                <a:cs typeface="Arial" panose="020B0604020202020204"/>
              </a:rPr>
              <a:t>of</a:t>
            </a:r>
            <a:endParaRPr sz="2000">
              <a:latin typeface="Arial" panose="020B0604020202020204"/>
              <a:cs typeface="Arial" panose="020B0604020202020204"/>
            </a:endParaRPr>
          </a:p>
          <a:p>
            <a:pPr marL="12700">
              <a:lnSpc>
                <a:spcPct val="100000"/>
              </a:lnSpc>
            </a:pPr>
            <a:r>
              <a:rPr sz="2000" spc="5" dirty="0">
                <a:latin typeface="Arial" panose="020B0604020202020204"/>
                <a:cs typeface="Arial" panose="020B0604020202020204"/>
              </a:rPr>
              <a:t>-1</a:t>
            </a:r>
            <a:r>
              <a:rPr sz="2000" spc="-20" dirty="0">
                <a:latin typeface="Arial" panose="020B0604020202020204"/>
                <a:cs typeface="Arial" panose="020B0604020202020204"/>
              </a:rPr>
              <a:t> </a:t>
            </a:r>
            <a:r>
              <a:rPr sz="2000" spc="-5" dirty="0">
                <a:latin typeface="Arial" panose="020B0604020202020204"/>
                <a:cs typeface="Arial" panose="020B0604020202020204"/>
              </a:rPr>
              <a:t>if</a:t>
            </a:r>
            <a:r>
              <a:rPr sz="2000" spc="-30" dirty="0">
                <a:latin typeface="Arial" panose="020B0604020202020204"/>
                <a:cs typeface="Arial" panose="020B0604020202020204"/>
              </a:rPr>
              <a:t> </a:t>
            </a:r>
            <a:r>
              <a:rPr sz="2000" dirty="0">
                <a:latin typeface="Arial" panose="020B0604020202020204"/>
                <a:cs typeface="Arial" panose="020B0604020202020204"/>
              </a:rPr>
              <a:t>it</a:t>
            </a:r>
            <a:r>
              <a:rPr sz="2000" spc="-30" dirty="0">
                <a:latin typeface="Arial" panose="020B0604020202020204"/>
                <a:cs typeface="Arial" panose="020B0604020202020204"/>
              </a:rPr>
              <a:t> </a:t>
            </a:r>
            <a:r>
              <a:rPr sz="2000" dirty="0">
                <a:latin typeface="Arial" panose="020B0604020202020204"/>
                <a:cs typeface="Arial" panose="020B0604020202020204"/>
              </a:rPr>
              <a:t>does</a:t>
            </a:r>
            <a:r>
              <a:rPr sz="2000" spc="-15" dirty="0">
                <a:latin typeface="Arial" panose="020B0604020202020204"/>
                <a:cs typeface="Arial" panose="020B0604020202020204"/>
              </a:rPr>
              <a:t> </a:t>
            </a:r>
            <a:r>
              <a:rPr sz="2000" spc="-5" dirty="0">
                <a:latin typeface="Arial" panose="020B0604020202020204"/>
                <a:cs typeface="Arial" panose="020B0604020202020204"/>
              </a:rPr>
              <a:t>not.</a:t>
            </a:r>
            <a:endParaRPr sz="2000">
              <a:latin typeface="Arial" panose="020B0604020202020204"/>
              <a:cs typeface="Arial" panose="020B0604020202020204"/>
            </a:endParaRPr>
          </a:p>
        </p:txBody>
      </p:sp>
      <p:pic>
        <p:nvPicPr>
          <p:cNvPr id="10" name="object 10"/>
          <p:cNvPicPr/>
          <p:nvPr/>
        </p:nvPicPr>
        <p:blipFill>
          <a:blip r:embed="rId2" cstate="print"/>
          <a:stretch>
            <a:fillRect/>
          </a:stretch>
        </p:blipFill>
        <p:spPr>
          <a:xfrm>
            <a:off x="5425440" y="2350770"/>
            <a:ext cx="4189729" cy="4199890"/>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6070" y="953770"/>
            <a:ext cx="4582160" cy="695960"/>
          </a:xfrm>
          <a:prstGeom prst="rect">
            <a:avLst/>
          </a:prstGeom>
        </p:spPr>
        <p:txBody>
          <a:bodyPr vert="horz" wrap="square" lIns="0" tIns="12700" rIns="0" bIns="0" rtlCol="0">
            <a:spAutoFit/>
          </a:bodyPr>
          <a:lstStyle/>
          <a:p>
            <a:pPr marL="12700">
              <a:lnSpc>
                <a:spcPct val="100000"/>
              </a:lnSpc>
              <a:spcBef>
                <a:spcPts val="100"/>
              </a:spcBef>
            </a:pPr>
            <a:r>
              <a:rPr sz="4400" spc="-5" dirty="0"/>
              <a:t>BLOSUM</a:t>
            </a:r>
            <a:r>
              <a:rPr sz="4400" spc="-40" dirty="0"/>
              <a:t> </a:t>
            </a:r>
            <a:r>
              <a:rPr sz="4400" dirty="0"/>
              <a:t>vs.</a:t>
            </a:r>
            <a:r>
              <a:rPr sz="4400" spc="-35" dirty="0"/>
              <a:t> </a:t>
            </a:r>
            <a:r>
              <a:rPr sz="4400" spc="-110" dirty="0"/>
              <a:t>PAM</a:t>
            </a:r>
            <a:endParaRPr sz="4400"/>
          </a:p>
        </p:txBody>
      </p:sp>
      <p:grpSp>
        <p:nvGrpSpPr>
          <p:cNvPr id="3" name="object 3"/>
          <p:cNvGrpSpPr/>
          <p:nvPr/>
        </p:nvGrpSpPr>
        <p:grpSpPr>
          <a:xfrm>
            <a:off x="483869" y="1577339"/>
            <a:ext cx="8858250" cy="1885950"/>
            <a:chOff x="483869" y="1577339"/>
            <a:chExt cx="8858250" cy="1885950"/>
          </a:xfrm>
        </p:grpSpPr>
        <p:sp>
          <p:nvSpPr>
            <p:cNvPr id="4" name="object 4"/>
            <p:cNvSpPr/>
            <p:nvPr/>
          </p:nvSpPr>
          <p:spPr>
            <a:xfrm>
              <a:off x="502919" y="1596389"/>
              <a:ext cx="8820150" cy="1847850"/>
            </a:xfrm>
            <a:custGeom>
              <a:avLst/>
              <a:gdLst/>
              <a:ahLst/>
              <a:cxnLst/>
              <a:rect l="l" t="t" r="r" b="b"/>
              <a:pathLst>
                <a:path w="8820150" h="1847850">
                  <a:moveTo>
                    <a:pt x="8820150" y="0"/>
                  </a:moveTo>
                  <a:lnTo>
                    <a:pt x="0" y="0"/>
                  </a:lnTo>
                  <a:lnTo>
                    <a:pt x="0" y="1847850"/>
                  </a:lnTo>
                  <a:lnTo>
                    <a:pt x="4410709" y="1847850"/>
                  </a:lnTo>
                  <a:lnTo>
                    <a:pt x="8820150" y="1847850"/>
                  </a:lnTo>
                  <a:lnTo>
                    <a:pt x="8820150" y="0"/>
                  </a:lnTo>
                  <a:close/>
                </a:path>
              </a:pathLst>
            </a:custGeom>
            <a:solidFill>
              <a:srgbClr val="F7F7F7"/>
            </a:solidFill>
          </p:spPr>
          <p:txBody>
            <a:bodyPr wrap="square" lIns="0" tIns="0" rIns="0" bIns="0" rtlCol="0"/>
            <a:lstStyle/>
            <a:p>
              <a:endParaRPr/>
            </a:p>
          </p:txBody>
        </p:sp>
        <p:sp>
          <p:nvSpPr>
            <p:cNvPr id="5" name="object 5"/>
            <p:cNvSpPr/>
            <p:nvPr/>
          </p:nvSpPr>
          <p:spPr>
            <a:xfrm>
              <a:off x="502919" y="1596389"/>
              <a:ext cx="8820150" cy="1847850"/>
            </a:xfrm>
            <a:custGeom>
              <a:avLst/>
              <a:gdLst/>
              <a:ahLst/>
              <a:cxnLst/>
              <a:rect l="l" t="t" r="r" b="b"/>
              <a:pathLst>
                <a:path w="8820150" h="1847850">
                  <a:moveTo>
                    <a:pt x="4410709" y="1847850"/>
                  </a:moveTo>
                  <a:lnTo>
                    <a:pt x="0" y="1847850"/>
                  </a:lnTo>
                  <a:lnTo>
                    <a:pt x="0" y="0"/>
                  </a:lnTo>
                  <a:lnTo>
                    <a:pt x="8820150" y="0"/>
                  </a:lnTo>
                  <a:lnTo>
                    <a:pt x="8820150" y="1847850"/>
                  </a:lnTo>
                  <a:lnTo>
                    <a:pt x="4410709" y="1847850"/>
                  </a:lnTo>
                  <a:close/>
                </a:path>
              </a:pathLst>
            </a:custGeom>
            <a:ln w="38097">
              <a:solidFill>
                <a:srgbClr val="3333CC"/>
              </a:solidFill>
            </a:ln>
          </p:spPr>
          <p:txBody>
            <a:bodyPr wrap="square" lIns="0" tIns="0" rIns="0" bIns="0" rtlCol="0"/>
            <a:lstStyle/>
            <a:p>
              <a:endParaRPr/>
            </a:p>
          </p:txBody>
        </p:sp>
      </p:grpSp>
      <p:sp>
        <p:nvSpPr>
          <p:cNvPr id="6" name="object 6"/>
          <p:cNvSpPr txBox="1"/>
          <p:nvPr/>
        </p:nvSpPr>
        <p:spPr>
          <a:xfrm>
            <a:off x="3323590" y="1555749"/>
            <a:ext cx="1767205" cy="906780"/>
          </a:xfrm>
          <a:prstGeom prst="rect">
            <a:avLst/>
          </a:prstGeom>
        </p:spPr>
        <p:txBody>
          <a:bodyPr vert="horz" wrap="square" lIns="0" tIns="87630" rIns="0" bIns="0" rtlCol="0">
            <a:spAutoFit/>
          </a:bodyPr>
          <a:lstStyle/>
          <a:p>
            <a:pPr marL="12700">
              <a:lnSpc>
                <a:spcPct val="100000"/>
              </a:lnSpc>
              <a:spcBef>
                <a:spcPts val="690"/>
              </a:spcBef>
            </a:pPr>
            <a:r>
              <a:rPr sz="2400" b="1" spc="-5" dirty="0">
                <a:solidFill>
                  <a:srgbClr val="191919"/>
                </a:solidFill>
                <a:latin typeface="Arial" panose="020B0604020202020204"/>
                <a:cs typeface="Arial" panose="020B0604020202020204"/>
              </a:rPr>
              <a:t>BLOSUM</a:t>
            </a:r>
            <a:r>
              <a:rPr sz="2400" b="1" spc="-85" dirty="0">
                <a:solidFill>
                  <a:srgbClr val="191919"/>
                </a:solidFill>
                <a:latin typeface="Arial" panose="020B0604020202020204"/>
                <a:cs typeface="Arial" panose="020B0604020202020204"/>
              </a:rPr>
              <a:t> </a:t>
            </a:r>
            <a:r>
              <a:rPr sz="2400" b="1" spc="-5" dirty="0">
                <a:solidFill>
                  <a:srgbClr val="191919"/>
                </a:solidFill>
                <a:latin typeface="Arial" panose="020B0604020202020204"/>
                <a:cs typeface="Arial" panose="020B0604020202020204"/>
              </a:rPr>
              <a:t>62</a:t>
            </a:r>
            <a:endParaRPr sz="2400">
              <a:latin typeface="Arial" panose="020B0604020202020204"/>
              <a:cs typeface="Arial" panose="020B0604020202020204"/>
            </a:endParaRPr>
          </a:p>
          <a:p>
            <a:pPr marL="12700">
              <a:lnSpc>
                <a:spcPct val="100000"/>
              </a:lnSpc>
              <a:spcBef>
                <a:spcPts val="590"/>
              </a:spcBef>
            </a:pPr>
            <a:r>
              <a:rPr sz="2400" b="1" spc="-65" dirty="0">
                <a:solidFill>
                  <a:srgbClr val="191919"/>
                </a:solidFill>
                <a:latin typeface="Arial" panose="020B0604020202020204"/>
                <a:cs typeface="Arial" panose="020B0604020202020204"/>
              </a:rPr>
              <a:t>PAM</a:t>
            </a:r>
            <a:r>
              <a:rPr sz="2400" b="1" spc="-35" dirty="0">
                <a:solidFill>
                  <a:srgbClr val="191919"/>
                </a:solidFill>
                <a:latin typeface="Arial" panose="020B0604020202020204"/>
                <a:cs typeface="Arial" panose="020B0604020202020204"/>
              </a:rPr>
              <a:t> </a:t>
            </a:r>
            <a:r>
              <a:rPr sz="2400" b="1" spc="-10" dirty="0">
                <a:solidFill>
                  <a:srgbClr val="191919"/>
                </a:solidFill>
                <a:latin typeface="Arial" panose="020B0604020202020204"/>
                <a:cs typeface="Arial" panose="020B0604020202020204"/>
              </a:rPr>
              <a:t>160</a:t>
            </a:r>
            <a:endParaRPr sz="2400">
              <a:latin typeface="Arial" panose="020B0604020202020204"/>
              <a:cs typeface="Arial" panose="020B0604020202020204"/>
            </a:endParaRPr>
          </a:p>
        </p:txBody>
      </p:sp>
      <p:sp>
        <p:nvSpPr>
          <p:cNvPr id="7" name="object 7"/>
          <p:cNvSpPr txBox="1"/>
          <p:nvPr/>
        </p:nvSpPr>
        <p:spPr>
          <a:xfrm>
            <a:off x="580390" y="1555749"/>
            <a:ext cx="1875789" cy="1275080"/>
          </a:xfrm>
          <a:prstGeom prst="rect">
            <a:avLst/>
          </a:prstGeom>
        </p:spPr>
        <p:txBody>
          <a:bodyPr vert="horz" wrap="square" lIns="0" tIns="87630" rIns="0" bIns="0" rtlCol="0">
            <a:spAutoFit/>
          </a:bodyPr>
          <a:lstStyle/>
          <a:p>
            <a:pPr marL="12700">
              <a:lnSpc>
                <a:spcPct val="100000"/>
              </a:lnSpc>
              <a:spcBef>
                <a:spcPts val="690"/>
              </a:spcBef>
            </a:pPr>
            <a:r>
              <a:rPr sz="2400" b="1" spc="-5" dirty="0">
                <a:solidFill>
                  <a:srgbClr val="191919"/>
                </a:solidFill>
                <a:latin typeface="Arial" panose="020B0604020202020204"/>
                <a:cs typeface="Arial" panose="020B0604020202020204"/>
              </a:rPr>
              <a:t>BLOSUM</a:t>
            </a:r>
            <a:r>
              <a:rPr sz="2400" b="1" spc="-35" dirty="0">
                <a:solidFill>
                  <a:srgbClr val="191919"/>
                </a:solidFill>
                <a:latin typeface="Arial" panose="020B0604020202020204"/>
                <a:cs typeface="Arial" panose="020B0604020202020204"/>
              </a:rPr>
              <a:t> </a:t>
            </a:r>
            <a:r>
              <a:rPr sz="2400" b="1" spc="-5" dirty="0">
                <a:solidFill>
                  <a:srgbClr val="191919"/>
                </a:solidFill>
                <a:latin typeface="Arial" panose="020B0604020202020204"/>
                <a:cs typeface="Arial" panose="020B0604020202020204"/>
              </a:rPr>
              <a:t>45</a:t>
            </a:r>
            <a:endParaRPr sz="2400">
              <a:latin typeface="Arial" panose="020B0604020202020204"/>
              <a:cs typeface="Arial" panose="020B0604020202020204"/>
            </a:endParaRPr>
          </a:p>
          <a:p>
            <a:pPr marL="12700">
              <a:lnSpc>
                <a:spcPct val="100000"/>
              </a:lnSpc>
              <a:spcBef>
                <a:spcPts val="590"/>
              </a:spcBef>
            </a:pPr>
            <a:r>
              <a:rPr sz="2400" b="1" spc="-65" dirty="0">
                <a:solidFill>
                  <a:srgbClr val="191919"/>
                </a:solidFill>
                <a:latin typeface="Arial" panose="020B0604020202020204"/>
                <a:cs typeface="Arial" panose="020B0604020202020204"/>
              </a:rPr>
              <a:t>PAM</a:t>
            </a:r>
            <a:r>
              <a:rPr sz="2400" b="1" spc="-40" dirty="0">
                <a:solidFill>
                  <a:srgbClr val="191919"/>
                </a:solidFill>
                <a:latin typeface="Arial" panose="020B0604020202020204"/>
                <a:cs typeface="Arial" panose="020B0604020202020204"/>
              </a:rPr>
              <a:t> </a:t>
            </a:r>
            <a:r>
              <a:rPr sz="2400" b="1" spc="-5" dirty="0">
                <a:solidFill>
                  <a:srgbClr val="191919"/>
                </a:solidFill>
                <a:latin typeface="Arial" panose="020B0604020202020204"/>
                <a:cs typeface="Arial" panose="020B0604020202020204"/>
              </a:rPr>
              <a:t>250</a:t>
            </a:r>
            <a:endParaRPr sz="2400">
              <a:latin typeface="Arial" panose="020B0604020202020204"/>
              <a:cs typeface="Arial" panose="020B0604020202020204"/>
            </a:endParaRPr>
          </a:p>
          <a:p>
            <a:pPr marL="12700">
              <a:lnSpc>
                <a:spcPct val="100000"/>
              </a:lnSpc>
              <a:spcBef>
                <a:spcPts val="500"/>
              </a:spcBef>
            </a:pPr>
            <a:r>
              <a:rPr sz="2000" b="1" i="1" spc="-5" dirty="0">
                <a:solidFill>
                  <a:srgbClr val="3333CC"/>
                </a:solidFill>
                <a:latin typeface="Arial" panose="020B0604020202020204"/>
                <a:cs typeface="Arial" panose="020B0604020202020204"/>
              </a:rPr>
              <a:t>More</a:t>
            </a:r>
            <a:r>
              <a:rPr sz="2000" b="1" i="1" spc="-55" dirty="0">
                <a:solidFill>
                  <a:srgbClr val="3333CC"/>
                </a:solidFill>
                <a:latin typeface="Arial" panose="020B0604020202020204"/>
                <a:cs typeface="Arial" panose="020B0604020202020204"/>
              </a:rPr>
              <a:t> </a:t>
            </a:r>
            <a:r>
              <a:rPr sz="2000" b="1" i="1" spc="-5" dirty="0">
                <a:solidFill>
                  <a:srgbClr val="3333CC"/>
                </a:solidFill>
                <a:latin typeface="Arial" panose="020B0604020202020204"/>
                <a:cs typeface="Arial" panose="020B0604020202020204"/>
              </a:rPr>
              <a:t>Divergent</a:t>
            </a:r>
            <a:endParaRPr sz="2000">
              <a:latin typeface="Arial" panose="020B0604020202020204"/>
              <a:cs typeface="Arial" panose="020B0604020202020204"/>
            </a:endParaRPr>
          </a:p>
        </p:txBody>
      </p:sp>
      <p:sp>
        <p:nvSpPr>
          <p:cNvPr id="8" name="object 8"/>
          <p:cNvSpPr txBox="1"/>
          <p:nvPr/>
        </p:nvSpPr>
        <p:spPr>
          <a:xfrm>
            <a:off x="6066790" y="1555749"/>
            <a:ext cx="1848485" cy="1275080"/>
          </a:xfrm>
          <a:prstGeom prst="rect">
            <a:avLst/>
          </a:prstGeom>
        </p:spPr>
        <p:txBody>
          <a:bodyPr vert="horz" wrap="square" lIns="0" tIns="87630" rIns="0" bIns="0" rtlCol="0">
            <a:spAutoFit/>
          </a:bodyPr>
          <a:lstStyle/>
          <a:p>
            <a:pPr marL="12700">
              <a:lnSpc>
                <a:spcPct val="100000"/>
              </a:lnSpc>
              <a:spcBef>
                <a:spcPts val="690"/>
              </a:spcBef>
            </a:pPr>
            <a:r>
              <a:rPr sz="2400" b="1" spc="-5" dirty="0">
                <a:solidFill>
                  <a:srgbClr val="191919"/>
                </a:solidFill>
                <a:latin typeface="Arial" panose="020B0604020202020204"/>
                <a:cs typeface="Arial" panose="020B0604020202020204"/>
              </a:rPr>
              <a:t>BLOSUM</a:t>
            </a:r>
            <a:r>
              <a:rPr sz="2400" b="1" spc="-45" dirty="0">
                <a:solidFill>
                  <a:srgbClr val="191919"/>
                </a:solidFill>
                <a:latin typeface="Arial" panose="020B0604020202020204"/>
                <a:cs typeface="Arial" panose="020B0604020202020204"/>
              </a:rPr>
              <a:t> </a:t>
            </a:r>
            <a:r>
              <a:rPr sz="2400" b="1" spc="-5" dirty="0">
                <a:solidFill>
                  <a:srgbClr val="191919"/>
                </a:solidFill>
                <a:latin typeface="Arial" panose="020B0604020202020204"/>
                <a:cs typeface="Arial" panose="020B0604020202020204"/>
              </a:rPr>
              <a:t>90</a:t>
            </a:r>
            <a:endParaRPr sz="2400">
              <a:latin typeface="Arial" panose="020B0604020202020204"/>
              <a:cs typeface="Arial" panose="020B0604020202020204"/>
            </a:endParaRPr>
          </a:p>
          <a:p>
            <a:pPr marL="12700">
              <a:lnSpc>
                <a:spcPct val="100000"/>
              </a:lnSpc>
              <a:spcBef>
                <a:spcPts val="590"/>
              </a:spcBef>
            </a:pPr>
            <a:r>
              <a:rPr sz="2400" b="1" spc="-65" dirty="0">
                <a:solidFill>
                  <a:srgbClr val="191919"/>
                </a:solidFill>
                <a:latin typeface="Arial" panose="020B0604020202020204"/>
                <a:cs typeface="Arial" panose="020B0604020202020204"/>
              </a:rPr>
              <a:t>PAM</a:t>
            </a:r>
            <a:r>
              <a:rPr sz="2400" b="1" spc="-35" dirty="0">
                <a:solidFill>
                  <a:srgbClr val="191919"/>
                </a:solidFill>
                <a:latin typeface="Arial" panose="020B0604020202020204"/>
                <a:cs typeface="Arial" panose="020B0604020202020204"/>
              </a:rPr>
              <a:t> </a:t>
            </a:r>
            <a:r>
              <a:rPr sz="2400" b="1" spc="-10" dirty="0">
                <a:solidFill>
                  <a:srgbClr val="191919"/>
                </a:solidFill>
                <a:latin typeface="Arial" panose="020B0604020202020204"/>
                <a:cs typeface="Arial" panose="020B0604020202020204"/>
              </a:rPr>
              <a:t>100</a:t>
            </a:r>
            <a:endParaRPr sz="2400">
              <a:latin typeface="Arial" panose="020B0604020202020204"/>
              <a:cs typeface="Arial" panose="020B0604020202020204"/>
            </a:endParaRPr>
          </a:p>
          <a:p>
            <a:pPr marL="12700">
              <a:lnSpc>
                <a:spcPct val="100000"/>
              </a:lnSpc>
              <a:spcBef>
                <a:spcPts val="500"/>
              </a:spcBef>
            </a:pPr>
            <a:r>
              <a:rPr sz="2000" b="1" i="1" spc="-5" dirty="0">
                <a:solidFill>
                  <a:srgbClr val="3333CC"/>
                </a:solidFill>
                <a:latin typeface="Arial" panose="020B0604020202020204"/>
                <a:cs typeface="Arial" panose="020B0604020202020204"/>
              </a:rPr>
              <a:t>Less</a:t>
            </a:r>
            <a:r>
              <a:rPr sz="2000" b="1" i="1" spc="-50" dirty="0">
                <a:solidFill>
                  <a:srgbClr val="3333CC"/>
                </a:solidFill>
                <a:latin typeface="Arial" panose="020B0604020202020204"/>
                <a:cs typeface="Arial" panose="020B0604020202020204"/>
              </a:rPr>
              <a:t> </a:t>
            </a:r>
            <a:r>
              <a:rPr sz="2000" b="1" i="1" spc="-5" dirty="0">
                <a:solidFill>
                  <a:srgbClr val="3333CC"/>
                </a:solidFill>
                <a:latin typeface="Arial" panose="020B0604020202020204"/>
                <a:cs typeface="Arial" panose="020B0604020202020204"/>
              </a:rPr>
              <a:t>Divergent</a:t>
            </a:r>
            <a:endParaRPr sz="2000">
              <a:latin typeface="Arial" panose="020B0604020202020204"/>
              <a:cs typeface="Arial" panose="020B0604020202020204"/>
            </a:endParaRPr>
          </a:p>
        </p:txBody>
      </p:sp>
      <p:grpSp>
        <p:nvGrpSpPr>
          <p:cNvPr id="9" name="object 9"/>
          <p:cNvGrpSpPr/>
          <p:nvPr/>
        </p:nvGrpSpPr>
        <p:grpSpPr>
          <a:xfrm>
            <a:off x="3186837" y="2767737"/>
            <a:ext cx="3286125" cy="428625"/>
            <a:chOff x="3186837" y="2767737"/>
            <a:chExt cx="3286125" cy="428625"/>
          </a:xfrm>
        </p:grpSpPr>
        <p:sp>
          <p:nvSpPr>
            <p:cNvPr id="10" name="object 10"/>
            <p:cNvSpPr/>
            <p:nvPr/>
          </p:nvSpPr>
          <p:spPr>
            <a:xfrm>
              <a:off x="3191509" y="2772409"/>
              <a:ext cx="3276600" cy="419100"/>
            </a:xfrm>
            <a:custGeom>
              <a:avLst/>
              <a:gdLst/>
              <a:ahLst/>
              <a:cxnLst/>
              <a:rect l="l" t="t" r="r" b="b"/>
              <a:pathLst>
                <a:path w="3276600" h="419100">
                  <a:moveTo>
                    <a:pt x="3021329" y="0"/>
                  </a:moveTo>
                  <a:lnTo>
                    <a:pt x="3021329" y="104139"/>
                  </a:lnTo>
                  <a:lnTo>
                    <a:pt x="255269" y="104139"/>
                  </a:lnTo>
                  <a:lnTo>
                    <a:pt x="255269" y="0"/>
                  </a:lnTo>
                  <a:lnTo>
                    <a:pt x="0" y="209550"/>
                  </a:lnTo>
                  <a:lnTo>
                    <a:pt x="255269" y="419100"/>
                  </a:lnTo>
                  <a:lnTo>
                    <a:pt x="255269" y="314960"/>
                  </a:lnTo>
                  <a:lnTo>
                    <a:pt x="3021329" y="314960"/>
                  </a:lnTo>
                  <a:lnTo>
                    <a:pt x="3021329" y="419100"/>
                  </a:lnTo>
                  <a:lnTo>
                    <a:pt x="3276600" y="209550"/>
                  </a:lnTo>
                  <a:lnTo>
                    <a:pt x="3021329" y="0"/>
                  </a:lnTo>
                  <a:close/>
                </a:path>
              </a:pathLst>
            </a:custGeom>
            <a:solidFill>
              <a:srgbClr val="00CC99"/>
            </a:solidFill>
          </p:spPr>
          <p:txBody>
            <a:bodyPr wrap="square" lIns="0" tIns="0" rIns="0" bIns="0" rtlCol="0"/>
            <a:lstStyle/>
            <a:p>
              <a:endParaRPr/>
            </a:p>
          </p:txBody>
        </p:sp>
        <p:sp>
          <p:nvSpPr>
            <p:cNvPr id="11" name="object 11"/>
            <p:cNvSpPr/>
            <p:nvPr/>
          </p:nvSpPr>
          <p:spPr>
            <a:xfrm>
              <a:off x="3191509" y="2772409"/>
              <a:ext cx="3276600" cy="419100"/>
            </a:xfrm>
            <a:custGeom>
              <a:avLst/>
              <a:gdLst/>
              <a:ahLst/>
              <a:cxnLst/>
              <a:rect l="l" t="t" r="r" b="b"/>
              <a:pathLst>
                <a:path w="3276600" h="419100">
                  <a:moveTo>
                    <a:pt x="0" y="209550"/>
                  </a:moveTo>
                  <a:lnTo>
                    <a:pt x="255269" y="0"/>
                  </a:lnTo>
                  <a:lnTo>
                    <a:pt x="255269" y="104139"/>
                  </a:lnTo>
                  <a:lnTo>
                    <a:pt x="3021329" y="104139"/>
                  </a:lnTo>
                  <a:lnTo>
                    <a:pt x="3021329" y="0"/>
                  </a:lnTo>
                  <a:lnTo>
                    <a:pt x="3276600" y="209550"/>
                  </a:lnTo>
                  <a:lnTo>
                    <a:pt x="3021329" y="419100"/>
                  </a:lnTo>
                  <a:lnTo>
                    <a:pt x="3021329" y="314960"/>
                  </a:lnTo>
                  <a:lnTo>
                    <a:pt x="255269" y="314960"/>
                  </a:lnTo>
                  <a:lnTo>
                    <a:pt x="255269" y="419100"/>
                  </a:lnTo>
                  <a:lnTo>
                    <a:pt x="0" y="209550"/>
                  </a:lnTo>
                  <a:close/>
                </a:path>
              </a:pathLst>
            </a:custGeom>
            <a:ln w="9344">
              <a:solidFill>
                <a:srgbClr val="000000"/>
              </a:solidFill>
            </a:ln>
          </p:spPr>
          <p:txBody>
            <a:bodyPr wrap="square" lIns="0" tIns="0" rIns="0" bIns="0" rtlCol="0"/>
            <a:lstStyle/>
            <a:p>
              <a:endParaRPr/>
            </a:p>
          </p:txBody>
        </p:sp>
        <p:sp>
          <p:nvSpPr>
            <p:cNvPr id="12" name="object 12"/>
            <p:cNvSpPr/>
            <p:nvPr/>
          </p:nvSpPr>
          <p:spPr>
            <a:xfrm>
              <a:off x="3186836" y="2767748"/>
              <a:ext cx="3286125" cy="428625"/>
            </a:xfrm>
            <a:custGeom>
              <a:avLst/>
              <a:gdLst/>
              <a:ahLst/>
              <a:cxnLst/>
              <a:rect l="l" t="t" r="r" b="b"/>
              <a:pathLst>
                <a:path w="3286125" h="428625">
                  <a:moveTo>
                    <a:pt x="9334" y="4660"/>
                  </a:moveTo>
                  <a:lnTo>
                    <a:pt x="7975" y="1358"/>
                  </a:lnTo>
                  <a:lnTo>
                    <a:pt x="4673" y="0"/>
                  </a:lnTo>
                  <a:lnTo>
                    <a:pt x="1358" y="1358"/>
                  </a:lnTo>
                  <a:lnTo>
                    <a:pt x="0" y="4660"/>
                  </a:lnTo>
                  <a:lnTo>
                    <a:pt x="1358" y="7975"/>
                  </a:lnTo>
                  <a:lnTo>
                    <a:pt x="4673" y="9334"/>
                  </a:lnTo>
                  <a:lnTo>
                    <a:pt x="7975" y="7975"/>
                  </a:lnTo>
                  <a:lnTo>
                    <a:pt x="9334" y="4660"/>
                  </a:lnTo>
                  <a:close/>
                </a:path>
                <a:path w="3286125" h="428625">
                  <a:moveTo>
                    <a:pt x="3285934" y="423760"/>
                  </a:moveTo>
                  <a:lnTo>
                    <a:pt x="3284575" y="420458"/>
                  </a:lnTo>
                  <a:lnTo>
                    <a:pt x="3281273" y="419100"/>
                  </a:lnTo>
                  <a:lnTo>
                    <a:pt x="3277959" y="420458"/>
                  </a:lnTo>
                  <a:lnTo>
                    <a:pt x="3276600" y="423760"/>
                  </a:lnTo>
                  <a:lnTo>
                    <a:pt x="3277959" y="427075"/>
                  </a:lnTo>
                  <a:lnTo>
                    <a:pt x="3281273" y="428434"/>
                  </a:lnTo>
                  <a:lnTo>
                    <a:pt x="3284575" y="427075"/>
                  </a:lnTo>
                  <a:lnTo>
                    <a:pt x="3285934" y="423760"/>
                  </a:lnTo>
                  <a:close/>
                </a:path>
              </a:pathLst>
            </a:custGeom>
            <a:solidFill>
              <a:srgbClr val="000000"/>
            </a:solidFill>
          </p:spPr>
          <p:txBody>
            <a:bodyPr wrap="square" lIns="0" tIns="0" rIns="0" bIns="0" rtlCol="0"/>
            <a:lstStyle/>
            <a:p>
              <a:endParaRPr/>
            </a:p>
          </p:txBody>
        </p:sp>
      </p:grpSp>
      <p:sp>
        <p:nvSpPr>
          <p:cNvPr id="13" name="object 13"/>
          <p:cNvSpPr txBox="1"/>
          <p:nvPr/>
        </p:nvSpPr>
        <p:spPr>
          <a:xfrm>
            <a:off x="991869" y="4020820"/>
            <a:ext cx="143510" cy="429259"/>
          </a:xfrm>
          <a:prstGeom prst="rect">
            <a:avLst/>
          </a:prstGeom>
        </p:spPr>
        <p:txBody>
          <a:bodyPr vert="horz" wrap="square" lIns="0" tIns="12700" rIns="0" bIns="0" rtlCol="0">
            <a:spAutoFit/>
          </a:bodyPr>
          <a:lstStyle/>
          <a:p>
            <a:pPr marL="12700">
              <a:lnSpc>
                <a:spcPct val="100000"/>
              </a:lnSpc>
              <a:spcBef>
                <a:spcPts val="100"/>
              </a:spcBef>
            </a:pPr>
            <a:r>
              <a:rPr sz="2650" dirty="0">
                <a:solidFill>
                  <a:srgbClr val="FF0000"/>
                </a:solidFill>
                <a:latin typeface="Arial" panose="020B0604020202020204"/>
                <a:cs typeface="Arial" panose="020B0604020202020204"/>
              </a:rPr>
              <a:t>•</a:t>
            </a:r>
            <a:endParaRPr sz="2650">
              <a:latin typeface="Arial" panose="020B0604020202020204"/>
              <a:cs typeface="Arial" panose="020B0604020202020204"/>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44</a:t>
            </a:fld>
            <a:endParaRPr dirty="0"/>
          </a:p>
        </p:txBody>
      </p:sp>
      <p:sp>
        <p:nvSpPr>
          <p:cNvPr id="14" name="object 14"/>
          <p:cNvSpPr txBox="1"/>
          <p:nvPr/>
        </p:nvSpPr>
        <p:spPr>
          <a:xfrm>
            <a:off x="1334769" y="4041140"/>
            <a:ext cx="8016875" cy="1640839"/>
          </a:xfrm>
          <a:prstGeom prst="rect">
            <a:avLst/>
          </a:prstGeom>
        </p:spPr>
        <p:txBody>
          <a:bodyPr vert="horz" wrap="square" lIns="0" tIns="12700" rIns="0" bIns="0" rtlCol="0">
            <a:spAutoFit/>
          </a:bodyPr>
          <a:lstStyle/>
          <a:p>
            <a:pPr marL="12700" marR="5080">
              <a:lnSpc>
                <a:spcPct val="100000"/>
              </a:lnSpc>
              <a:spcBef>
                <a:spcPts val="100"/>
              </a:spcBef>
            </a:pPr>
            <a:r>
              <a:rPr sz="2650" spc="-280" dirty="0">
                <a:latin typeface="Arial" panose="020B0604020202020204"/>
                <a:cs typeface="Arial" panose="020B0604020202020204"/>
              </a:rPr>
              <a:t>BLOSUM</a:t>
            </a:r>
            <a:r>
              <a:rPr sz="2650" spc="-540" dirty="0">
                <a:latin typeface="Arial" panose="020B0604020202020204"/>
                <a:cs typeface="Arial" panose="020B0604020202020204"/>
              </a:rPr>
              <a:t> </a:t>
            </a:r>
            <a:r>
              <a:rPr sz="2650" spc="-135" dirty="0">
                <a:latin typeface="Arial" panose="020B0604020202020204"/>
                <a:cs typeface="Arial" panose="020B0604020202020204"/>
              </a:rPr>
              <a:t>62</a:t>
            </a:r>
            <a:r>
              <a:rPr sz="2650" spc="-405" dirty="0">
                <a:latin typeface="Arial" panose="020B0604020202020204"/>
                <a:cs typeface="Arial" panose="020B0604020202020204"/>
              </a:rPr>
              <a:t> </a:t>
            </a:r>
            <a:r>
              <a:rPr sz="2650" spc="-55" dirty="0">
                <a:latin typeface="Arial" panose="020B0604020202020204"/>
                <a:cs typeface="Arial" panose="020B0604020202020204"/>
              </a:rPr>
              <a:t>is</a:t>
            </a:r>
            <a:r>
              <a:rPr sz="2650" spc="-375" dirty="0">
                <a:latin typeface="Arial" panose="020B0604020202020204"/>
                <a:cs typeface="Arial" panose="020B0604020202020204"/>
              </a:rPr>
              <a:t> </a:t>
            </a:r>
            <a:r>
              <a:rPr sz="2650" spc="-135" dirty="0">
                <a:latin typeface="Arial" panose="020B0604020202020204"/>
                <a:cs typeface="Arial" panose="020B0604020202020204"/>
              </a:rPr>
              <a:t>the</a:t>
            </a:r>
            <a:r>
              <a:rPr sz="2650" spc="-405" dirty="0">
                <a:latin typeface="Arial" panose="020B0604020202020204"/>
                <a:cs typeface="Arial" panose="020B0604020202020204"/>
              </a:rPr>
              <a:t> </a:t>
            </a:r>
            <a:r>
              <a:rPr sz="2650" spc="-190" dirty="0">
                <a:latin typeface="Arial" panose="020B0604020202020204"/>
                <a:cs typeface="Arial" panose="020B0604020202020204"/>
              </a:rPr>
              <a:t>default</a:t>
            </a:r>
            <a:r>
              <a:rPr sz="2650" spc="-285" dirty="0">
                <a:latin typeface="Arial" panose="020B0604020202020204"/>
                <a:cs typeface="Arial" panose="020B0604020202020204"/>
              </a:rPr>
              <a:t> </a:t>
            </a:r>
            <a:r>
              <a:rPr sz="2650" spc="-180" dirty="0">
                <a:latin typeface="Arial" panose="020B0604020202020204"/>
                <a:cs typeface="Arial" panose="020B0604020202020204"/>
              </a:rPr>
              <a:t>matrix</a:t>
            </a:r>
            <a:r>
              <a:rPr sz="2650" spc="-375" dirty="0">
                <a:latin typeface="Arial" panose="020B0604020202020204"/>
                <a:cs typeface="Arial" panose="020B0604020202020204"/>
              </a:rPr>
              <a:t> </a:t>
            </a:r>
            <a:r>
              <a:rPr sz="2650" spc="-55" dirty="0">
                <a:latin typeface="Arial" panose="020B0604020202020204"/>
                <a:cs typeface="Arial" panose="020B0604020202020204"/>
              </a:rPr>
              <a:t>in</a:t>
            </a:r>
            <a:r>
              <a:rPr sz="2650" spc="-405" dirty="0">
                <a:latin typeface="Arial" panose="020B0604020202020204"/>
                <a:cs typeface="Arial" panose="020B0604020202020204"/>
              </a:rPr>
              <a:t> </a:t>
            </a:r>
            <a:r>
              <a:rPr sz="2650" spc="-285" dirty="0">
                <a:latin typeface="Arial" panose="020B0604020202020204"/>
                <a:cs typeface="Arial" panose="020B0604020202020204"/>
              </a:rPr>
              <a:t>BLAST.</a:t>
            </a:r>
            <a:r>
              <a:rPr sz="2650" spc="-275" dirty="0">
                <a:latin typeface="Arial" panose="020B0604020202020204"/>
                <a:cs typeface="Arial" panose="020B0604020202020204"/>
              </a:rPr>
              <a:t> </a:t>
            </a:r>
            <a:r>
              <a:rPr sz="2650" spc="-225" dirty="0">
                <a:latin typeface="Arial" panose="020B0604020202020204"/>
                <a:cs typeface="Arial" panose="020B0604020202020204"/>
              </a:rPr>
              <a:t>Though</a:t>
            </a:r>
            <a:r>
              <a:rPr sz="2650" spc="-390" dirty="0">
                <a:latin typeface="Arial" panose="020B0604020202020204"/>
                <a:cs typeface="Arial" panose="020B0604020202020204"/>
              </a:rPr>
              <a:t> </a:t>
            </a:r>
            <a:r>
              <a:rPr sz="2650" spc="-60" dirty="0">
                <a:latin typeface="Arial" panose="020B0604020202020204"/>
                <a:cs typeface="Arial" panose="020B0604020202020204"/>
              </a:rPr>
              <a:t>it</a:t>
            </a:r>
            <a:r>
              <a:rPr sz="2650" spc="-275" dirty="0">
                <a:latin typeface="Arial" panose="020B0604020202020204"/>
                <a:cs typeface="Arial" panose="020B0604020202020204"/>
              </a:rPr>
              <a:t> </a:t>
            </a:r>
            <a:r>
              <a:rPr sz="2650" spc="-50" dirty="0">
                <a:latin typeface="Arial" panose="020B0604020202020204"/>
                <a:cs typeface="Arial" panose="020B0604020202020204"/>
              </a:rPr>
              <a:t>is</a:t>
            </a:r>
            <a:r>
              <a:rPr sz="2650" spc="-375" dirty="0">
                <a:latin typeface="Arial" panose="020B0604020202020204"/>
                <a:cs typeface="Arial" panose="020B0604020202020204"/>
              </a:rPr>
              <a:t> </a:t>
            </a:r>
            <a:r>
              <a:rPr sz="2650" spc="-170" dirty="0">
                <a:latin typeface="Arial" panose="020B0604020202020204"/>
                <a:cs typeface="Arial" panose="020B0604020202020204"/>
              </a:rPr>
              <a:t>tailored </a:t>
            </a:r>
            <a:r>
              <a:rPr sz="2650" spc="-165" dirty="0">
                <a:latin typeface="Arial" panose="020B0604020202020204"/>
                <a:cs typeface="Arial" panose="020B0604020202020204"/>
              </a:rPr>
              <a:t> </a:t>
            </a:r>
            <a:r>
              <a:rPr sz="2650" spc="-145" dirty="0">
                <a:latin typeface="Arial" panose="020B0604020202020204"/>
                <a:cs typeface="Arial" panose="020B0604020202020204"/>
              </a:rPr>
              <a:t>for</a:t>
            </a:r>
            <a:r>
              <a:rPr sz="2650" spc="-310" dirty="0">
                <a:latin typeface="Arial" panose="020B0604020202020204"/>
                <a:cs typeface="Arial" panose="020B0604020202020204"/>
              </a:rPr>
              <a:t> </a:t>
            </a:r>
            <a:r>
              <a:rPr sz="2650" spc="-225" dirty="0">
                <a:latin typeface="Arial" panose="020B0604020202020204"/>
                <a:cs typeface="Arial" panose="020B0604020202020204"/>
              </a:rPr>
              <a:t>comparisons</a:t>
            </a:r>
            <a:r>
              <a:rPr sz="2650" spc="-375" dirty="0">
                <a:latin typeface="Arial" panose="020B0604020202020204"/>
                <a:cs typeface="Arial" panose="020B0604020202020204"/>
              </a:rPr>
              <a:t> </a:t>
            </a:r>
            <a:r>
              <a:rPr sz="2650" spc="-130" dirty="0">
                <a:latin typeface="Arial" panose="020B0604020202020204"/>
                <a:cs typeface="Arial" panose="020B0604020202020204"/>
              </a:rPr>
              <a:t>of</a:t>
            </a:r>
            <a:r>
              <a:rPr sz="2650" spc="-280" dirty="0">
                <a:latin typeface="Arial" panose="020B0604020202020204"/>
                <a:cs typeface="Arial" panose="020B0604020202020204"/>
              </a:rPr>
              <a:t> </a:t>
            </a:r>
            <a:r>
              <a:rPr sz="2650" spc="-215" dirty="0">
                <a:latin typeface="Arial" panose="020B0604020202020204"/>
                <a:cs typeface="Arial" panose="020B0604020202020204"/>
              </a:rPr>
              <a:t>moderately</a:t>
            </a:r>
            <a:r>
              <a:rPr sz="2650" spc="-375" dirty="0">
                <a:latin typeface="Arial" panose="020B0604020202020204"/>
                <a:cs typeface="Arial" panose="020B0604020202020204"/>
              </a:rPr>
              <a:t> </a:t>
            </a:r>
            <a:r>
              <a:rPr sz="2650" spc="-185" dirty="0">
                <a:latin typeface="Arial" panose="020B0604020202020204"/>
                <a:cs typeface="Arial" panose="020B0604020202020204"/>
              </a:rPr>
              <a:t>distant</a:t>
            </a:r>
            <a:r>
              <a:rPr sz="2650" spc="-280" dirty="0">
                <a:latin typeface="Arial" panose="020B0604020202020204"/>
                <a:cs typeface="Arial" panose="020B0604020202020204"/>
              </a:rPr>
              <a:t> </a:t>
            </a:r>
            <a:r>
              <a:rPr sz="2650" spc="-195" dirty="0">
                <a:latin typeface="Arial" panose="020B0604020202020204"/>
                <a:cs typeface="Arial" panose="020B0604020202020204"/>
              </a:rPr>
              <a:t>proteins,</a:t>
            </a:r>
            <a:r>
              <a:rPr sz="2650" spc="-280" dirty="0">
                <a:latin typeface="Arial" panose="020B0604020202020204"/>
                <a:cs typeface="Arial" panose="020B0604020202020204"/>
              </a:rPr>
              <a:t> </a:t>
            </a:r>
            <a:r>
              <a:rPr sz="2650" spc="-55" dirty="0">
                <a:latin typeface="Arial" panose="020B0604020202020204"/>
                <a:cs typeface="Arial" panose="020B0604020202020204"/>
              </a:rPr>
              <a:t>it</a:t>
            </a:r>
            <a:r>
              <a:rPr sz="2650" spc="-280" dirty="0">
                <a:latin typeface="Arial" panose="020B0604020202020204"/>
                <a:cs typeface="Arial" panose="020B0604020202020204"/>
              </a:rPr>
              <a:t> </a:t>
            </a:r>
            <a:r>
              <a:rPr sz="2650" spc="-204" dirty="0">
                <a:latin typeface="Arial" panose="020B0604020202020204"/>
                <a:cs typeface="Arial" panose="020B0604020202020204"/>
              </a:rPr>
              <a:t>performs</a:t>
            </a:r>
            <a:r>
              <a:rPr sz="2650" spc="-365" dirty="0">
                <a:latin typeface="Arial" panose="020B0604020202020204"/>
                <a:cs typeface="Arial" panose="020B0604020202020204"/>
              </a:rPr>
              <a:t> </a:t>
            </a:r>
            <a:r>
              <a:rPr sz="2650" spc="-185" dirty="0">
                <a:latin typeface="Arial" panose="020B0604020202020204"/>
                <a:cs typeface="Arial" panose="020B0604020202020204"/>
              </a:rPr>
              <a:t>well</a:t>
            </a:r>
            <a:r>
              <a:rPr sz="2650" spc="-250" dirty="0">
                <a:latin typeface="Arial" panose="020B0604020202020204"/>
                <a:cs typeface="Arial" panose="020B0604020202020204"/>
              </a:rPr>
              <a:t> </a:t>
            </a:r>
            <a:r>
              <a:rPr sz="2650" spc="-55" dirty="0">
                <a:latin typeface="Arial" panose="020B0604020202020204"/>
                <a:cs typeface="Arial" panose="020B0604020202020204"/>
              </a:rPr>
              <a:t>in </a:t>
            </a:r>
            <a:r>
              <a:rPr sz="2650" spc="-720" dirty="0">
                <a:latin typeface="Arial" panose="020B0604020202020204"/>
                <a:cs typeface="Arial" panose="020B0604020202020204"/>
              </a:rPr>
              <a:t> </a:t>
            </a:r>
            <a:r>
              <a:rPr sz="2650" spc="-190" dirty="0">
                <a:latin typeface="Arial" panose="020B0604020202020204"/>
                <a:cs typeface="Arial" panose="020B0604020202020204"/>
              </a:rPr>
              <a:t>detecting closer </a:t>
            </a:r>
            <a:r>
              <a:rPr sz="2650" spc="-195" dirty="0">
                <a:latin typeface="Arial" panose="020B0604020202020204"/>
                <a:cs typeface="Arial" panose="020B0604020202020204"/>
              </a:rPr>
              <a:t>relationships. </a:t>
            </a:r>
            <a:r>
              <a:rPr sz="2650" dirty="0">
                <a:latin typeface="Arial" panose="020B0604020202020204"/>
                <a:cs typeface="Arial" panose="020B0604020202020204"/>
              </a:rPr>
              <a:t>A </a:t>
            </a:r>
            <a:r>
              <a:rPr sz="2650" spc="-195" dirty="0">
                <a:latin typeface="Arial" panose="020B0604020202020204"/>
                <a:cs typeface="Arial" panose="020B0604020202020204"/>
              </a:rPr>
              <a:t>search </a:t>
            </a:r>
            <a:r>
              <a:rPr sz="2650" spc="-145" dirty="0">
                <a:latin typeface="Arial" panose="020B0604020202020204"/>
                <a:cs typeface="Arial" panose="020B0604020202020204"/>
              </a:rPr>
              <a:t>for </a:t>
            </a:r>
            <a:r>
              <a:rPr sz="2650" spc="-185" dirty="0">
                <a:latin typeface="Arial" panose="020B0604020202020204"/>
                <a:cs typeface="Arial" panose="020B0604020202020204"/>
              </a:rPr>
              <a:t>distant </a:t>
            </a:r>
            <a:r>
              <a:rPr sz="2650" spc="-180" dirty="0">
                <a:latin typeface="Arial" panose="020B0604020202020204"/>
                <a:cs typeface="Arial" panose="020B0604020202020204"/>
              </a:rPr>
              <a:t>relatives </a:t>
            </a:r>
            <a:r>
              <a:rPr sz="2650" spc="-235" dirty="0">
                <a:latin typeface="Arial" panose="020B0604020202020204"/>
                <a:cs typeface="Arial" panose="020B0604020202020204"/>
              </a:rPr>
              <a:t>may </a:t>
            </a:r>
            <a:r>
              <a:rPr sz="2650" spc="-725" dirty="0">
                <a:latin typeface="Arial" panose="020B0604020202020204"/>
                <a:cs typeface="Arial" panose="020B0604020202020204"/>
              </a:rPr>
              <a:t> </a:t>
            </a:r>
            <a:r>
              <a:rPr sz="2650" spc="-265" dirty="0">
                <a:latin typeface="Arial" panose="020B0604020202020204"/>
                <a:cs typeface="Arial" panose="020B0604020202020204"/>
              </a:rPr>
              <a:t>b</a:t>
            </a:r>
            <a:r>
              <a:rPr sz="2650" dirty="0">
                <a:latin typeface="Arial" panose="020B0604020202020204"/>
                <a:cs typeface="Arial" panose="020B0604020202020204"/>
              </a:rPr>
              <a:t>e</a:t>
            </a:r>
            <a:r>
              <a:rPr sz="2650" spc="-405" dirty="0">
                <a:latin typeface="Arial" panose="020B0604020202020204"/>
                <a:cs typeface="Arial" panose="020B0604020202020204"/>
              </a:rPr>
              <a:t> </a:t>
            </a:r>
            <a:r>
              <a:rPr sz="2650" spc="-400" dirty="0">
                <a:latin typeface="Arial" panose="020B0604020202020204"/>
                <a:cs typeface="Arial" panose="020B0604020202020204"/>
              </a:rPr>
              <a:t>m</a:t>
            </a:r>
            <a:r>
              <a:rPr sz="2650" spc="-254" dirty="0">
                <a:latin typeface="Arial" panose="020B0604020202020204"/>
                <a:cs typeface="Arial" panose="020B0604020202020204"/>
              </a:rPr>
              <a:t>o</a:t>
            </a:r>
            <a:r>
              <a:rPr sz="2650" spc="-185" dirty="0">
                <a:latin typeface="Arial" panose="020B0604020202020204"/>
                <a:cs typeface="Arial" panose="020B0604020202020204"/>
              </a:rPr>
              <a:t>r</a:t>
            </a:r>
            <a:r>
              <a:rPr sz="2650" dirty="0">
                <a:latin typeface="Arial" panose="020B0604020202020204"/>
                <a:cs typeface="Arial" panose="020B0604020202020204"/>
              </a:rPr>
              <a:t>e</a:t>
            </a:r>
            <a:r>
              <a:rPr sz="2650" spc="-395" dirty="0">
                <a:latin typeface="Arial" panose="020B0604020202020204"/>
                <a:cs typeface="Arial" panose="020B0604020202020204"/>
              </a:rPr>
              <a:t> </a:t>
            </a:r>
            <a:r>
              <a:rPr sz="2650" spc="-240" dirty="0">
                <a:latin typeface="Arial" panose="020B0604020202020204"/>
                <a:cs typeface="Arial" panose="020B0604020202020204"/>
              </a:rPr>
              <a:t>s</a:t>
            </a:r>
            <a:r>
              <a:rPr sz="2650" spc="-265" dirty="0">
                <a:latin typeface="Arial" panose="020B0604020202020204"/>
                <a:cs typeface="Arial" panose="020B0604020202020204"/>
              </a:rPr>
              <a:t>en</a:t>
            </a:r>
            <a:r>
              <a:rPr sz="2650" spc="-240" dirty="0">
                <a:latin typeface="Arial" panose="020B0604020202020204"/>
                <a:cs typeface="Arial" panose="020B0604020202020204"/>
              </a:rPr>
              <a:t>s</a:t>
            </a:r>
            <a:r>
              <a:rPr sz="2650" spc="-110" dirty="0">
                <a:latin typeface="Arial" panose="020B0604020202020204"/>
                <a:cs typeface="Arial" panose="020B0604020202020204"/>
              </a:rPr>
              <a:t>i</a:t>
            </a:r>
            <a:r>
              <a:rPr sz="2650" spc="-140" dirty="0">
                <a:latin typeface="Arial" panose="020B0604020202020204"/>
                <a:cs typeface="Arial" panose="020B0604020202020204"/>
              </a:rPr>
              <a:t>t</a:t>
            </a:r>
            <a:r>
              <a:rPr sz="2650" spc="-110" dirty="0">
                <a:latin typeface="Arial" panose="020B0604020202020204"/>
                <a:cs typeface="Arial" panose="020B0604020202020204"/>
              </a:rPr>
              <a:t>i</a:t>
            </a:r>
            <a:r>
              <a:rPr sz="2650" spc="-265" dirty="0">
                <a:latin typeface="Arial" panose="020B0604020202020204"/>
                <a:cs typeface="Arial" panose="020B0604020202020204"/>
              </a:rPr>
              <a:t>v</a:t>
            </a:r>
            <a:r>
              <a:rPr sz="2650" dirty="0">
                <a:latin typeface="Arial" panose="020B0604020202020204"/>
                <a:cs typeface="Arial" panose="020B0604020202020204"/>
              </a:rPr>
              <a:t>e</a:t>
            </a:r>
            <a:r>
              <a:rPr sz="2650" spc="-405" dirty="0">
                <a:latin typeface="Arial" panose="020B0604020202020204"/>
                <a:cs typeface="Arial" panose="020B0604020202020204"/>
              </a:rPr>
              <a:t> </a:t>
            </a:r>
            <a:r>
              <a:rPr sz="2650" spc="-345" dirty="0">
                <a:latin typeface="Arial" panose="020B0604020202020204"/>
                <a:cs typeface="Arial" panose="020B0604020202020204"/>
              </a:rPr>
              <a:t>w</a:t>
            </a:r>
            <a:r>
              <a:rPr sz="2650" spc="-110" dirty="0">
                <a:latin typeface="Arial" panose="020B0604020202020204"/>
                <a:cs typeface="Arial" panose="020B0604020202020204"/>
              </a:rPr>
              <a:t>i</a:t>
            </a:r>
            <a:r>
              <a:rPr sz="2650" spc="-140" dirty="0">
                <a:latin typeface="Arial" panose="020B0604020202020204"/>
                <a:cs typeface="Arial" panose="020B0604020202020204"/>
              </a:rPr>
              <a:t>t</a:t>
            </a:r>
            <a:r>
              <a:rPr sz="2650" dirty="0">
                <a:latin typeface="Arial" panose="020B0604020202020204"/>
                <a:cs typeface="Arial" panose="020B0604020202020204"/>
              </a:rPr>
              <a:t>h</a:t>
            </a:r>
            <a:r>
              <a:rPr sz="2650" spc="-405" dirty="0">
                <a:latin typeface="Arial" panose="020B0604020202020204"/>
                <a:cs typeface="Arial" panose="020B0604020202020204"/>
              </a:rPr>
              <a:t> </a:t>
            </a:r>
            <a:r>
              <a:rPr sz="2650" dirty="0">
                <a:latin typeface="Arial" panose="020B0604020202020204"/>
                <a:cs typeface="Arial" panose="020B0604020202020204"/>
              </a:rPr>
              <a:t>a</a:t>
            </a:r>
            <a:r>
              <a:rPr sz="2650" spc="-395" dirty="0">
                <a:latin typeface="Arial" panose="020B0604020202020204"/>
                <a:cs typeface="Arial" panose="020B0604020202020204"/>
              </a:rPr>
              <a:t> </a:t>
            </a:r>
            <a:r>
              <a:rPr sz="2650" spc="-265" dirty="0">
                <a:latin typeface="Arial" panose="020B0604020202020204"/>
                <a:cs typeface="Arial" panose="020B0604020202020204"/>
              </a:rPr>
              <a:t>d</a:t>
            </a:r>
            <a:r>
              <a:rPr sz="2650" spc="-110" dirty="0">
                <a:latin typeface="Arial" panose="020B0604020202020204"/>
                <a:cs typeface="Arial" panose="020B0604020202020204"/>
              </a:rPr>
              <a:t>i</a:t>
            </a:r>
            <a:r>
              <a:rPr sz="2650" spc="-90" dirty="0">
                <a:latin typeface="Arial" panose="020B0604020202020204"/>
                <a:cs typeface="Arial" panose="020B0604020202020204"/>
              </a:rPr>
              <a:t>f</a:t>
            </a:r>
            <a:r>
              <a:rPr sz="2650" spc="-170" dirty="0">
                <a:latin typeface="Arial" panose="020B0604020202020204"/>
                <a:cs typeface="Arial" panose="020B0604020202020204"/>
              </a:rPr>
              <a:t>f</a:t>
            </a:r>
            <a:r>
              <a:rPr sz="2650" spc="-254" dirty="0">
                <a:latin typeface="Arial" panose="020B0604020202020204"/>
                <a:cs typeface="Arial" panose="020B0604020202020204"/>
              </a:rPr>
              <a:t>e</a:t>
            </a:r>
            <a:r>
              <a:rPr sz="2650" spc="-185" dirty="0">
                <a:latin typeface="Arial" panose="020B0604020202020204"/>
                <a:cs typeface="Arial" panose="020B0604020202020204"/>
              </a:rPr>
              <a:t>r</a:t>
            </a:r>
            <a:r>
              <a:rPr sz="2650" spc="-254" dirty="0">
                <a:latin typeface="Arial" panose="020B0604020202020204"/>
                <a:cs typeface="Arial" panose="020B0604020202020204"/>
              </a:rPr>
              <a:t>e</a:t>
            </a:r>
            <a:r>
              <a:rPr sz="2650" spc="-265" dirty="0">
                <a:latin typeface="Arial" panose="020B0604020202020204"/>
                <a:cs typeface="Arial" panose="020B0604020202020204"/>
              </a:rPr>
              <a:t>n</a:t>
            </a:r>
            <a:r>
              <a:rPr sz="2650" dirty="0">
                <a:latin typeface="Arial" panose="020B0604020202020204"/>
                <a:cs typeface="Arial" panose="020B0604020202020204"/>
              </a:rPr>
              <a:t>t</a:t>
            </a:r>
            <a:r>
              <a:rPr sz="2650" spc="-280" dirty="0">
                <a:latin typeface="Arial" panose="020B0604020202020204"/>
                <a:cs typeface="Arial" panose="020B0604020202020204"/>
              </a:rPr>
              <a:t> </a:t>
            </a:r>
            <a:r>
              <a:rPr sz="2650" spc="-400" dirty="0">
                <a:latin typeface="Arial" panose="020B0604020202020204"/>
                <a:cs typeface="Arial" panose="020B0604020202020204"/>
              </a:rPr>
              <a:t>m</a:t>
            </a:r>
            <a:r>
              <a:rPr sz="2650" spc="-265" dirty="0">
                <a:latin typeface="Arial" panose="020B0604020202020204"/>
                <a:cs typeface="Arial" panose="020B0604020202020204"/>
              </a:rPr>
              <a:t>a</a:t>
            </a:r>
            <a:r>
              <a:rPr sz="2650" spc="-140" dirty="0">
                <a:latin typeface="Arial" panose="020B0604020202020204"/>
                <a:cs typeface="Arial" panose="020B0604020202020204"/>
              </a:rPr>
              <a:t>t</a:t>
            </a:r>
            <a:r>
              <a:rPr sz="2650" spc="-165" dirty="0">
                <a:latin typeface="Arial" panose="020B0604020202020204"/>
                <a:cs typeface="Arial" panose="020B0604020202020204"/>
              </a:rPr>
              <a:t>r</a:t>
            </a:r>
            <a:r>
              <a:rPr sz="2650" spc="-110" dirty="0">
                <a:latin typeface="Arial" panose="020B0604020202020204"/>
                <a:cs typeface="Arial" panose="020B0604020202020204"/>
              </a:rPr>
              <a:t>i</a:t>
            </a:r>
            <a:r>
              <a:rPr sz="2650" spc="-240" dirty="0">
                <a:latin typeface="Arial" panose="020B0604020202020204"/>
                <a:cs typeface="Arial" panose="020B0604020202020204"/>
              </a:rPr>
              <a:t>x</a:t>
            </a:r>
            <a:r>
              <a:rPr sz="2650" dirty="0">
                <a:latin typeface="Arial" panose="020B0604020202020204"/>
                <a:cs typeface="Arial" panose="020B0604020202020204"/>
              </a:rPr>
              <a:t>.</a:t>
            </a:r>
            <a:endParaRPr sz="2650">
              <a:latin typeface="Arial" panose="020B0604020202020204"/>
              <a:cs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45</a:t>
            </a:fld>
            <a:endParaRPr dirty="0"/>
          </a:p>
        </p:txBody>
      </p:sp>
      <p:sp>
        <p:nvSpPr>
          <p:cNvPr id="2" name="object 2"/>
          <p:cNvSpPr txBox="1">
            <a:spLocks noGrp="1"/>
          </p:cNvSpPr>
          <p:nvPr>
            <p:ph type="title"/>
          </p:nvPr>
        </p:nvSpPr>
        <p:spPr>
          <a:xfrm>
            <a:off x="1151890" y="618490"/>
            <a:ext cx="7780019" cy="1302385"/>
          </a:xfrm>
          <a:prstGeom prst="rect">
            <a:avLst/>
          </a:prstGeom>
        </p:spPr>
        <p:txBody>
          <a:bodyPr vert="horz" wrap="square" lIns="0" tIns="195579" rIns="0" bIns="0" rtlCol="0">
            <a:spAutoFit/>
          </a:bodyPr>
          <a:lstStyle/>
          <a:p>
            <a:pPr marL="1850390" marR="5080" indent="-1242060" algn="ctr">
              <a:lnSpc>
                <a:spcPct val="100000"/>
              </a:lnSpc>
              <a:spcBef>
                <a:spcPts val="100"/>
              </a:spcBef>
            </a:pPr>
            <a:r>
              <a:rPr sz="3600" dirty="0"/>
              <a:t>Sequence</a:t>
            </a:r>
            <a:r>
              <a:rPr sz="3600" spc="-10" dirty="0"/>
              <a:t> </a:t>
            </a:r>
            <a:r>
              <a:rPr sz="3600" spc="-5" dirty="0"/>
              <a:t>Similarity</a:t>
            </a:r>
            <a:r>
              <a:rPr sz="3600" spc="-10" dirty="0"/>
              <a:t> </a:t>
            </a:r>
            <a:r>
              <a:rPr sz="3600" spc="-5" dirty="0"/>
              <a:t>Searching</a:t>
            </a:r>
            <a:r>
              <a:rPr sz="3600" spc="-10" dirty="0"/>
              <a:t> </a:t>
            </a:r>
            <a:r>
              <a:rPr sz="3600" dirty="0"/>
              <a:t>– </a:t>
            </a:r>
            <a:r>
              <a:rPr sz="3600" dirty="0">
                <a:solidFill>
                  <a:srgbClr val="3333CC"/>
                </a:solidFill>
              </a:rPr>
              <a:t>The </a:t>
            </a:r>
            <a:r>
              <a:rPr sz="3600" spc="-875" dirty="0">
                <a:solidFill>
                  <a:srgbClr val="3333CC"/>
                </a:solidFill>
              </a:rPr>
              <a:t> </a:t>
            </a:r>
            <a:r>
              <a:rPr sz="3600" spc="-5" dirty="0">
                <a:solidFill>
                  <a:srgbClr val="3333CC"/>
                </a:solidFill>
              </a:rPr>
              <a:t>statistics </a:t>
            </a:r>
            <a:r>
              <a:rPr sz="3600" dirty="0">
                <a:solidFill>
                  <a:srgbClr val="3333CC"/>
                </a:solidFill>
              </a:rPr>
              <a:t>are</a:t>
            </a:r>
            <a:r>
              <a:rPr sz="3600" spc="-10" dirty="0">
                <a:solidFill>
                  <a:srgbClr val="3333CC"/>
                </a:solidFill>
              </a:rPr>
              <a:t> </a:t>
            </a:r>
            <a:r>
              <a:rPr sz="3600" spc="-5" dirty="0">
                <a:solidFill>
                  <a:srgbClr val="3333CC"/>
                </a:solidFill>
              </a:rPr>
              <a:t>important</a:t>
            </a:r>
          </a:p>
        </p:txBody>
      </p:sp>
      <p:sp>
        <p:nvSpPr>
          <p:cNvPr id="3" name="object 3"/>
          <p:cNvSpPr txBox="1"/>
          <p:nvPr/>
        </p:nvSpPr>
        <p:spPr>
          <a:xfrm>
            <a:off x="941069" y="233299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a:spLocks noGrp="1"/>
          </p:cNvSpPr>
          <p:nvPr>
            <p:ph type="body" idx="1"/>
          </p:nvPr>
        </p:nvSpPr>
        <p:spPr>
          <a:prstGeom prst="rect">
            <a:avLst/>
          </a:prstGeom>
        </p:spPr>
        <p:txBody>
          <a:bodyPr vert="horz" wrap="square" lIns="0" tIns="660400" rIns="0" bIns="0" rtlCol="0">
            <a:spAutoFit/>
          </a:bodyPr>
          <a:lstStyle/>
          <a:p>
            <a:pPr marL="748030" marR="5080" algn="just">
              <a:lnSpc>
                <a:spcPct val="100000"/>
              </a:lnSpc>
              <a:spcBef>
                <a:spcPts val="100"/>
              </a:spcBef>
            </a:pPr>
            <a:r>
              <a:rPr spc="-5" dirty="0"/>
              <a:t>Discriminating</a:t>
            </a:r>
            <a:r>
              <a:rPr dirty="0"/>
              <a:t> between real</a:t>
            </a:r>
            <a:r>
              <a:rPr spc="-5" dirty="0"/>
              <a:t> </a:t>
            </a:r>
            <a:r>
              <a:rPr dirty="0"/>
              <a:t>and </a:t>
            </a:r>
            <a:r>
              <a:rPr spc="-5" dirty="0"/>
              <a:t>artifactual </a:t>
            </a:r>
            <a:r>
              <a:rPr spc="-869" dirty="0"/>
              <a:t> </a:t>
            </a:r>
            <a:r>
              <a:rPr dirty="0"/>
              <a:t>matches </a:t>
            </a:r>
            <a:r>
              <a:rPr spc="-5" dirty="0"/>
              <a:t>is </a:t>
            </a:r>
            <a:r>
              <a:rPr dirty="0"/>
              <a:t>done using an </a:t>
            </a:r>
            <a:r>
              <a:rPr spc="-5" dirty="0"/>
              <a:t>estimate </a:t>
            </a:r>
            <a:r>
              <a:rPr dirty="0"/>
              <a:t>of </a:t>
            </a:r>
            <a:r>
              <a:rPr spc="5" dirty="0"/>
              <a:t> </a:t>
            </a:r>
            <a:r>
              <a:rPr spc="-5" dirty="0"/>
              <a:t>probability that the </a:t>
            </a:r>
            <a:r>
              <a:rPr dirty="0"/>
              <a:t>match might occur by </a:t>
            </a:r>
            <a:r>
              <a:rPr spc="5" dirty="0"/>
              <a:t> </a:t>
            </a:r>
            <a:r>
              <a:rPr dirty="0"/>
              <a:t>chance.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46</a:t>
            </a:fld>
            <a:endParaRPr dirty="0"/>
          </a:p>
        </p:txBody>
      </p:sp>
      <p:sp>
        <p:nvSpPr>
          <p:cNvPr id="2" name="object 2"/>
          <p:cNvSpPr txBox="1">
            <a:spLocks noGrp="1"/>
          </p:cNvSpPr>
          <p:nvPr>
            <p:ph type="title"/>
          </p:nvPr>
        </p:nvSpPr>
        <p:spPr>
          <a:prstGeom prst="rect">
            <a:avLst/>
          </a:prstGeom>
        </p:spPr>
        <p:txBody>
          <a:bodyPr vert="horz" wrap="square" lIns="0" tIns="195579" rIns="0" bIns="0" rtlCol="0">
            <a:spAutoFit/>
          </a:bodyPr>
          <a:lstStyle/>
          <a:p>
            <a:pPr marL="123825" algn="ctr">
              <a:lnSpc>
                <a:spcPct val="100000"/>
              </a:lnSpc>
              <a:spcBef>
                <a:spcPts val="100"/>
              </a:spcBef>
            </a:pPr>
            <a:r>
              <a:rPr dirty="0"/>
              <a:t>What</a:t>
            </a:r>
            <a:r>
              <a:rPr spc="-15" dirty="0"/>
              <a:t> </a:t>
            </a:r>
            <a:r>
              <a:rPr dirty="0"/>
              <a:t>do</a:t>
            </a:r>
            <a:r>
              <a:rPr spc="-5" dirty="0"/>
              <a:t> the</a:t>
            </a:r>
            <a:r>
              <a:rPr spc="-10" dirty="0"/>
              <a:t> </a:t>
            </a:r>
            <a:r>
              <a:rPr spc="-5" dirty="0"/>
              <a:t>Score</a:t>
            </a:r>
            <a:r>
              <a:rPr dirty="0"/>
              <a:t> and</a:t>
            </a:r>
            <a:r>
              <a:rPr spc="-10" dirty="0"/>
              <a:t> </a:t>
            </a:r>
            <a:r>
              <a:rPr spc="-5" dirty="0"/>
              <a:t>the </a:t>
            </a:r>
            <a:r>
              <a:rPr dirty="0"/>
              <a:t>e-value </a:t>
            </a:r>
            <a:r>
              <a:rPr spc="-5" dirty="0"/>
              <a:t>really</a:t>
            </a:r>
          </a:p>
          <a:p>
            <a:pPr marL="123190" marR="121920" algn="ctr">
              <a:lnSpc>
                <a:spcPct val="100000"/>
              </a:lnSpc>
            </a:pPr>
            <a:r>
              <a:rPr dirty="0"/>
              <a:t>mean?</a:t>
            </a:r>
          </a:p>
        </p:txBody>
      </p:sp>
      <p:sp>
        <p:nvSpPr>
          <p:cNvPr id="3" name="object 3"/>
          <p:cNvSpPr txBox="1"/>
          <p:nvPr/>
        </p:nvSpPr>
        <p:spPr>
          <a:xfrm>
            <a:off x="941069" y="226821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4" name="object 4"/>
          <p:cNvSpPr txBox="1"/>
          <p:nvPr/>
        </p:nvSpPr>
        <p:spPr>
          <a:xfrm>
            <a:off x="1264919" y="2181859"/>
            <a:ext cx="765873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91919"/>
                </a:solidFill>
                <a:latin typeface="Arial" panose="020B0604020202020204"/>
                <a:cs typeface="Arial" panose="020B0604020202020204"/>
              </a:rPr>
              <a:t>The </a:t>
            </a:r>
            <a:r>
              <a:rPr sz="2400" spc="-5" dirty="0">
                <a:solidFill>
                  <a:srgbClr val="7F0000"/>
                </a:solidFill>
                <a:latin typeface="Arial" panose="020B0604020202020204"/>
                <a:cs typeface="Arial" panose="020B0604020202020204"/>
              </a:rPr>
              <a:t>quality</a:t>
            </a:r>
            <a:r>
              <a:rPr sz="2400" spc="5" dirty="0">
                <a:solidFill>
                  <a:srgbClr val="7F0000"/>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of </a:t>
            </a:r>
            <a:r>
              <a:rPr sz="2400" dirty="0">
                <a:solidFill>
                  <a:srgbClr val="191919"/>
                </a:solidFill>
                <a:latin typeface="Arial" panose="020B0604020202020204"/>
                <a:cs typeface="Arial" panose="020B0604020202020204"/>
              </a:rPr>
              <a:t>the</a:t>
            </a:r>
            <a:r>
              <a:rPr sz="2400" spc="-5" dirty="0">
                <a:solidFill>
                  <a:srgbClr val="191919"/>
                </a:solidFill>
                <a:latin typeface="Arial" panose="020B0604020202020204"/>
                <a:cs typeface="Arial" panose="020B0604020202020204"/>
              </a:rPr>
              <a:t> </a:t>
            </a:r>
            <a:r>
              <a:rPr sz="2400" spc="-10" dirty="0">
                <a:solidFill>
                  <a:srgbClr val="191919"/>
                </a:solidFill>
                <a:latin typeface="Arial" panose="020B0604020202020204"/>
                <a:cs typeface="Arial" panose="020B0604020202020204"/>
              </a:rPr>
              <a:t>alignment</a:t>
            </a:r>
            <a:r>
              <a:rPr sz="2400" spc="5" dirty="0">
                <a:solidFill>
                  <a:srgbClr val="191919"/>
                </a:solidFill>
                <a:latin typeface="Arial" panose="020B0604020202020204"/>
                <a:cs typeface="Arial" panose="020B0604020202020204"/>
              </a:rPr>
              <a:t> </a:t>
            </a:r>
            <a:r>
              <a:rPr sz="2400" spc="-10" dirty="0">
                <a:solidFill>
                  <a:srgbClr val="191919"/>
                </a:solidFill>
                <a:latin typeface="Arial" panose="020B0604020202020204"/>
                <a:cs typeface="Arial" panose="020B0604020202020204"/>
              </a:rPr>
              <a:t>is</a:t>
            </a:r>
            <a:r>
              <a:rPr sz="2400" spc="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represented </a:t>
            </a:r>
            <a:r>
              <a:rPr sz="2400" dirty="0">
                <a:solidFill>
                  <a:srgbClr val="191919"/>
                </a:solidFill>
                <a:latin typeface="Arial" panose="020B0604020202020204"/>
                <a:cs typeface="Arial" panose="020B0604020202020204"/>
              </a:rPr>
              <a:t>by</a:t>
            </a:r>
            <a:r>
              <a:rPr sz="2400" spc="-5" dirty="0">
                <a:solidFill>
                  <a:srgbClr val="191919"/>
                </a:solidFill>
                <a:latin typeface="Arial" panose="020B0604020202020204"/>
                <a:cs typeface="Arial" panose="020B0604020202020204"/>
              </a:rPr>
              <a:t> the Score.</a:t>
            </a:r>
            <a:endParaRPr sz="2400">
              <a:latin typeface="Arial" panose="020B0604020202020204"/>
              <a:cs typeface="Arial" panose="020B0604020202020204"/>
            </a:endParaRPr>
          </a:p>
        </p:txBody>
      </p:sp>
      <p:sp>
        <p:nvSpPr>
          <p:cNvPr id="5" name="object 5"/>
          <p:cNvSpPr txBox="1"/>
          <p:nvPr/>
        </p:nvSpPr>
        <p:spPr>
          <a:xfrm>
            <a:off x="1372869" y="2640329"/>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solidFill>
                  <a:srgbClr val="191919"/>
                </a:solidFill>
                <a:latin typeface="Calibri"/>
                <a:cs typeface="Calibri"/>
              </a:rPr>
              <a:t>●</a:t>
            </a:r>
            <a:endParaRPr sz="800">
              <a:latin typeface="Calibri"/>
              <a:cs typeface="Calibri"/>
            </a:endParaRPr>
          </a:p>
        </p:txBody>
      </p:sp>
      <p:sp>
        <p:nvSpPr>
          <p:cNvPr id="6" name="object 6"/>
          <p:cNvSpPr txBox="1"/>
          <p:nvPr/>
        </p:nvSpPr>
        <p:spPr>
          <a:xfrm>
            <a:off x="1696720" y="2575559"/>
            <a:ext cx="1026794"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7F0000"/>
                </a:solidFill>
                <a:latin typeface="Arial" panose="020B0604020202020204"/>
                <a:cs typeface="Arial" panose="020B0604020202020204"/>
              </a:rPr>
              <a:t>Score</a:t>
            </a:r>
            <a:r>
              <a:rPr sz="1800" b="1" spc="-90" dirty="0">
                <a:solidFill>
                  <a:srgbClr val="7F0000"/>
                </a:solidFill>
                <a:latin typeface="Arial" panose="020B0604020202020204"/>
                <a:cs typeface="Arial" panose="020B0604020202020204"/>
              </a:rPr>
              <a:t> </a:t>
            </a:r>
            <a:r>
              <a:rPr sz="1800" b="1" dirty="0">
                <a:solidFill>
                  <a:srgbClr val="7F0000"/>
                </a:solidFill>
                <a:latin typeface="Arial" panose="020B0604020202020204"/>
                <a:cs typeface="Arial" panose="020B0604020202020204"/>
              </a:rPr>
              <a:t>(S)</a:t>
            </a:r>
            <a:endParaRPr sz="1800">
              <a:latin typeface="Arial" panose="020B0604020202020204"/>
              <a:cs typeface="Arial" panose="020B0604020202020204"/>
            </a:endParaRPr>
          </a:p>
        </p:txBody>
      </p:sp>
      <p:sp>
        <p:nvSpPr>
          <p:cNvPr id="7" name="object 7"/>
          <p:cNvSpPr txBox="1"/>
          <p:nvPr/>
        </p:nvSpPr>
        <p:spPr>
          <a:xfrm>
            <a:off x="1841500" y="2891790"/>
            <a:ext cx="110489"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191919"/>
                </a:solidFill>
                <a:latin typeface="Calibri"/>
                <a:cs typeface="Calibri"/>
              </a:rPr>
              <a:t>–</a:t>
            </a:r>
            <a:endParaRPr sz="1200">
              <a:latin typeface="Calibri"/>
              <a:cs typeface="Calibri"/>
            </a:endParaRPr>
          </a:p>
        </p:txBody>
      </p:sp>
      <p:sp>
        <p:nvSpPr>
          <p:cNvPr id="8" name="object 8"/>
          <p:cNvSpPr txBox="1"/>
          <p:nvPr/>
        </p:nvSpPr>
        <p:spPr>
          <a:xfrm>
            <a:off x="1264919" y="2876550"/>
            <a:ext cx="7559675" cy="1440180"/>
          </a:xfrm>
          <a:prstGeom prst="rect">
            <a:avLst/>
          </a:prstGeom>
        </p:spPr>
        <p:txBody>
          <a:bodyPr vert="horz" wrap="square" lIns="0" tIns="37465" rIns="0" bIns="0" rtlCol="0">
            <a:spAutoFit/>
          </a:bodyPr>
          <a:lstStyle/>
          <a:p>
            <a:pPr marL="877570" marR="5080" algn="just">
              <a:lnSpc>
                <a:spcPct val="90000"/>
              </a:lnSpc>
              <a:spcBef>
                <a:spcPts val="295"/>
              </a:spcBef>
            </a:pPr>
            <a:r>
              <a:rPr sz="1600" spc="-5" dirty="0">
                <a:solidFill>
                  <a:srgbClr val="191919"/>
                </a:solidFill>
                <a:latin typeface="Arial" panose="020B0604020202020204"/>
                <a:cs typeface="Arial" panose="020B0604020202020204"/>
              </a:rPr>
              <a:t>The</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score of</a:t>
            </a:r>
            <a:r>
              <a:rPr sz="1600" spc="5"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an alignment</a:t>
            </a:r>
            <a:r>
              <a:rPr sz="1600" spc="5" dirty="0">
                <a:solidFill>
                  <a:srgbClr val="191919"/>
                </a:solidFill>
                <a:latin typeface="Arial" panose="020B0604020202020204"/>
                <a:cs typeface="Arial" panose="020B0604020202020204"/>
              </a:rPr>
              <a:t> </a:t>
            </a:r>
            <a:r>
              <a:rPr sz="1600" dirty="0">
                <a:solidFill>
                  <a:srgbClr val="191919"/>
                </a:solidFill>
                <a:latin typeface="Arial" panose="020B0604020202020204"/>
                <a:cs typeface="Arial" panose="020B0604020202020204"/>
              </a:rPr>
              <a:t>is </a:t>
            </a:r>
            <a:r>
              <a:rPr sz="1600" spc="-5" dirty="0">
                <a:solidFill>
                  <a:srgbClr val="191919"/>
                </a:solidFill>
                <a:latin typeface="Arial" panose="020B0604020202020204"/>
                <a:cs typeface="Arial" panose="020B0604020202020204"/>
              </a:rPr>
              <a:t>calculated</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as</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the</a:t>
            </a:r>
            <a:r>
              <a:rPr sz="1600" dirty="0">
                <a:solidFill>
                  <a:srgbClr val="191919"/>
                </a:solidFill>
                <a:latin typeface="Arial" panose="020B0604020202020204"/>
                <a:cs typeface="Arial" panose="020B0604020202020204"/>
              </a:rPr>
              <a:t> sum</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of</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substitution</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and gap </a:t>
            </a:r>
            <a:r>
              <a:rPr sz="1600" spc="-43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scores.</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Substitution scores</a:t>
            </a:r>
            <a:r>
              <a:rPr sz="1600" dirty="0">
                <a:solidFill>
                  <a:srgbClr val="191919"/>
                </a:solidFill>
                <a:latin typeface="Arial" panose="020B0604020202020204"/>
                <a:cs typeface="Arial" panose="020B0604020202020204"/>
              </a:rPr>
              <a:t> </a:t>
            </a:r>
            <a:r>
              <a:rPr sz="1600" spc="-10" dirty="0">
                <a:solidFill>
                  <a:srgbClr val="191919"/>
                </a:solidFill>
                <a:latin typeface="Arial" panose="020B0604020202020204"/>
                <a:cs typeface="Arial" panose="020B0604020202020204"/>
              </a:rPr>
              <a:t>are</a:t>
            </a:r>
            <a:r>
              <a:rPr sz="1600" spc="5"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given</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by</a:t>
            </a:r>
            <a:r>
              <a:rPr sz="1600" dirty="0">
                <a:solidFill>
                  <a:srgbClr val="191919"/>
                </a:solidFill>
                <a:latin typeface="Arial" panose="020B0604020202020204"/>
                <a:cs typeface="Arial" panose="020B0604020202020204"/>
              </a:rPr>
              <a:t> a</a:t>
            </a:r>
            <a:r>
              <a:rPr sz="1600" spc="-5" dirty="0">
                <a:solidFill>
                  <a:srgbClr val="191919"/>
                </a:solidFill>
                <a:latin typeface="Arial" panose="020B0604020202020204"/>
                <a:cs typeface="Arial" panose="020B0604020202020204"/>
              </a:rPr>
              <a:t> look-up table</a:t>
            </a:r>
            <a:r>
              <a:rPr sz="1600" dirty="0">
                <a:solidFill>
                  <a:srgbClr val="191919"/>
                </a:solidFill>
                <a:latin typeface="Arial" panose="020B0604020202020204"/>
                <a:cs typeface="Arial" panose="020B0604020202020204"/>
              </a:rPr>
              <a:t> </a:t>
            </a:r>
            <a:r>
              <a:rPr sz="1600" spc="-30" dirty="0">
                <a:solidFill>
                  <a:srgbClr val="191919"/>
                </a:solidFill>
                <a:latin typeface="Arial" panose="020B0604020202020204"/>
                <a:cs typeface="Arial" panose="020B0604020202020204"/>
              </a:rPr>
              <a:t>(PAM,</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BLOSUM) </a:t>
            </a:r>
            <a:r>
              <a:rPr sz="1600" dirty="0">
                <a:solidFill>
                  <a:srgbClr val="191919"/>
                </a:solidFill>
                <a:latin typeface="Arial" panose="020B0604020202020204"/>
                <a:cs typeface="Arial" panose="020B0604020202020204"/>
              </a:rPr>
              <a:t> </a:t>
            </a:r>
            <a:r>
              <a:rPr sz="1600" spc="-10" dirty="0">
                <a:solidFill>
                  <a:srgbClr val="191919"/>
                </a:solidFill>
                <a:latin typeface="Arial" panose="020B0604020202020204"/>
                <a:cs typeface="Arial" panose="020B0604020202020204"/>
              </a:rPr>
              <a:t>whereas</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gap scores are assigned empirically</a:t>
            </a:r>
            <a:r>
              <a:rPr sz="1600" dirty="0">
                <a:solidFill>
                  <a:srgbClr val="191919"/>
                </a:solidFill>
                <a:latin typeface="Arial" panose="020B0604020202020204"/>
                <a:cs typeface="Arial" panose="020B0604020202020204"/>
              </a:rPr>
              <a:t> .</a:t>
            </a:r>
            <a:endParaRPr sz="1600">
              <a:latin typeface="Arial" panose="020B0604020202020204"/>
              <a:cs typeface="Arial" panose="020B0604020202020204"/>
            </a:endParaRPr>
          </a:p>
          <a:p>
            <a:pPr marL="12700" marR="7620">
              <a:lnSpc>
                <a:spcPts val="2590"/>
              </a:lnSpc>
              <a:spcBef>
                <a:spcPts val="625"/>
              </a:spcBef>
            </a:pPr>
            <a:r>
              <a:rPr sz="2400" spc="-5" dirty="0">
                <a:solidFill>
                  <a:srgbClr val="191919"/>
                </a:solidFill>
                <a:latin typeface="Arial" panose="020B0604020202020204"/>
                <a:cs typeface="Arial" panose="020B0604020202020204"/>
              </a:rPr>
              <a:t>The </a:t>
            </a:r>
            <a:r>
              <a:rPr sz="2400" spc="-5" dirty="0">
                <a:solidFill>
                  <a:srgbClr val="7F0000"/>
                </a:solidFill>
                <a:latin typeface="Arial" panose="020B0604020202020204"/>
                <a:cs typeface="Arial" panose="020B0604020202020204"/>
              </a:rPr>
              <a:t>significance</a:t>
            </a:r>
            <a:r>
              <a:rPr sz="2400" spc="10" dirty="0">
                <a:solidFill>
                  <a:srgbClr val="7F0000"/>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of</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each</a:t>
            </a:r>
            <a:r>
              <a:rPr sz="2400" spc="-10" dirty="0">
                <a:solidFill>
                  <a:srgbClr val="191919"/>
                </a:solidFill>
                <a:latin typeface="Arial" panose="020B0604020202020204"/>
                <a:cs typeface="Arial" panose="020B0604020202020204"/>
              </a:rPr>
              <a:t> alignment</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is</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computed as</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an </a:t>
            </a:r>
            <a:r>
              <a:rPr sz="2400" dirty="0">
                <a:solidFill>
                  <a:srgbClr val="191919"/>
                </a:solidFill>
                <a:latin typeface="Arial" panose="020B0604020202020204"/>
                <a:cs typeface="Arial" panose="020B0604020202020204"/>
              </a:rPr>
              <a:t>E </a:t>
            </a:r>
            <a:r>
              <a:rPr sz="2400" spc="-65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value.</a:t>
            </a:r>
            <a:endParaRPr sz="2400">
              <a:latin typeface="Arial" panose="020B0604020202020204"/>
              <a:cs typeface="Arial" panose="020B0604020202020204"/>
            </a:endParaRPr>
          </a:p>
        </p:txBody>
      </p:sp>
      <p:sp>
        <p:nvSpPr>
          <p:cNvPr id="9" name="object 9"/>
          <p:cNvSpPr txBox="1"/>
          <p:nvPr/>
        </p:nvSpPr>
        <p:spPr>
          <a:xfrm>
            <a:off x="941069" y="368427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10" name="object 10"/>
          <p:cNvSpPr txBox="1"/>
          <p:nvPr/>
        </p:nvSpPr>
        <p:spPr>
          <a:xfrm>
            <a:off x="1372869" y="4385309"/>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solidFill>
                  <a:srgbClr val="191919"/>
                </a:solidFill>
                <a:latin typeface="Calibri"/>
                <a:cs typeface="Calibri"/>
              </a:rPr>
              <a:t>●</a:t>
            </a:r>
            <a:endParaRPr sz="800">
              <a:latin typeface="Calibri"/>
              <a:cs typeface="Calibri"/>
            </a:endParaRPr>
          </a:p>
        </p:txBody>
      </p:sp>
      <p:sp>
        <p:nvSpPr>
          <p:cNvPr id="11" name="object 11"/>
          <p:cNvSpPr txBox="1"/>
          <p:nvPr/>
        </p:nvSpPr>
        <p:spPr>
          <a:xfrm>
            <a:off x="1696720" y="4320540"/>
            <a:ext cx="11938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7F0000"/>
                </a:solidFill>
                <a:latin typeface="Arial" panose="020B0604020202020204"/>
                <a:cs typeface="Arial" panose="020B0604020202020204"/>
              </a:rPr>
              <a:t>E</a:t>
            </a:r>
            <a:r>
              <a:rPr sz="1800" b="1" spc="-45" dirty="0">
                <a:solidFill>
                  <a:srgbClr val="7F0000"/>
                </a:solidFill>
                <a:latin typeface="Arial" panose="020B0604020202020204"/>
                <a:cs typeface="Arial" panose="020B0604020202020204"/>
              </a:rPr>
              <a:t> </a:t>
            </a:r>
            <a:r>
              <a:rPr sz="1800" b="1" spc="-5" dirty="0">
                <a:solidFill>
                  <a:srgbClr val="7F0000"/>
                </a:solidFill>
                <a:latin typeface="Arial" panose="020B0604020202020204"/>
                <a:cs typeface="Arial" panose="020B0604020202020204"/>
              </a:rPr>
              <a:t>value</a:t>
            </a:r>
            <a:r>
              <a:rPr sz="1800" b="1" spc="-45" dirty="0">
                <a:solidFill>
                  <a:srgbClr val="7F0000"/>
                </a:solidFill>
                <a:latin typeface="Arial" panose="020B0604020202020204"/>
                <a:cs typeface="Arial" panose="020B0604020202020204"/>
              </a:rPr>
              <a:t> </a:t>
            </a:r>
            <a:r>
              <a:rPr sz="1800" b="1" dirty="0">
                <a:solidFill>
                  <a:srgbClr val="7F0000"/>
                </a:solidFill>
                <a:latin typeface="Arial" panose="020B0604020202020204"/>
                <a:cs typeface="Arial" panose="020B0604020202020204"/>
              </a:rPr>
              <a:t>(E)</a:t>
            </a:r>
            <a:endParaRPr sz="1800">
              <a:latin typeface="Arial" panose="020B0604020202020204"/>
              <a:cs typeface="Arial" panose="020B0604020202020204"/>
            </a:endParaRPr>
          </a:p>
        </p:txBody>
      </p:sp>
      <p:sp>
        <p:nvSpPr>
          <p:cNvPr id="12" name="object 12"/>
          <p:cNvSpPr txBox="1"/>
          <p:nvPr/>
        </p:nvSpPr>
        <p:spPr>
          <a:xfrm>
            <a:off x="1841500" y="4636770"/>
            <a:ext cx="110489"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191919"/>
                </a:solidFill>
                <a:latin typeface="Calibri"/>
                <a:cs typeface="Calibri"/>
              </a:rPr>
              <a:t>–</a:t>
            </a:r>
            <a:endParaRPr sz="1200">
              <a:latin typeface="Calibri"/>
              <a:cs typeface="Calibri"/>
            </a:endParaRPr>
          </a:p>
        </p:txBody>
      </p:sp>
      <p:sp>
        <p:nvSpPr>
          <p:cNvPr id="13" name="object 13"/>
          <p:cNvSpPr txBox="1"/>
          <p:nvPr/>
        </p:nvSpPr>
        <p:spPr>
          <a:xfrm>
            <a:off x="2129790" y="4621530"/>
            <a:ext cx="6694170" cy="701040"/>
          </a:xfrm>
          <a:prstGeom prst="rect">
            <a:avLst/>
          </a:prstGeom>
        </p:spPr>
        <p:txBody>
          <a:bodyPr vert="horz" wrap="square" lIns="0" tIns="37465" rIns="0" bIns="0" rtlCol="0">
            <a:spAutoFit/>
          </a:bodyPr>
          <a:lstStyle/>
          <a:p>
            <a:pPr marL="12700" marR="5080" algn="just">
              <a:lnSpc>
                <a:spcPct val="90000"/>
              </a:lnSpc>
              <a:spcBef>
                <a:spcPts val="295"/>
              </a:spcBef>
            </a:pPr>
            <a:r>
              <a:rPr sz="1600" spc="-5" dirty="0">
                <a:solidFill>
                  <a:srgbClr val="191919"/>
                </a:solidFill>
                <a:latin typeface="Arial" panose="020B0604020202020204"/>
                <a:cs typeface="Arial" panose="020B0604020202020204"/>
              </a:rPr>
              <a:t>Expectation value.</a:t>
            </a:r>
            <a:r>
              <a:rPr sz="1600" spc="-2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The</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number of</a:t>
            </a:r>
            <a:r>
              <a:rPr sz="1600" spc="5" dirty="0">
                <a:solidFill>
                  <a:srgbClr val="191919"/>
                </a:solidFill>
                <a:latin typeface="Arial" panose="020B0604020202020204"/>
                <a:cs typeface="Arial" panose="020B0604020202020204"/>
              </a:rPr>
              <a:t> </a:t>
            </a:r>
            <a:r>
              <a:rPr sz="1600" spc="-10" dirty="0">
                <a:solidFill>
                  <a:srgbClr val="191919"/>
                </a:solidFill>
                <a:latin typeface="Arial" panose="020B0604020202020204"/>
                <a:cs typeface="Arial" panose="020B0604020202020204"/>
              </a:rPr>
              <a:t>different</a:t>
            </a:r>
            <a:r>
              <a:rPr sz="1600" spc="-5" dirty="0">
                <a:solidFill>
                  <a:srgbClr val="191919"/>
                </a:solidFill>
                <a:latin typeface="Arial" panose="020B0604020202020204"/>
                <a:cs typeface="Arial" panose="020B0604020202020204"/>
              </a:rPr>
              <a:t> alignments</a:t>
            </a:r>
            <a:r>
              <a:rPr sz="1600" spc="5"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with</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scores equivalent </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to or better than </a:t>
            </a:r>
            <a:r>
              <a:rPr sz="1600" dirty="0">
                <a:solidFill>
                  <a:srgbClr val="191919"/>
                </a:solidFill>
                <a:latin typeface="Arial" panose="020B0604020202020204"/>
                <a:cs typeface="Arial" panose="020B0604020202020204"/>
              </a:rPr>
              <a:t>S </a:t>
            </a:r>
            <a:r>
              <a:rPr sz="1600" spc="-5" dirty="0">
                <a:solidFill>
                  <a:srgbClr val="191919"/>
                </a:solidFill>
                <a:latin typeface="Arial" panose="020B0604020202020204"/>
                <a:cs typeface="Arial" panose="020B0604020202020204"/>
              </a:rPr>
              <a:t>that </a:t>
            </a:r>
            <a:r>
              <a:rPr sz="1600" spc="-10" dirty="0">
                <a:solidFill>
                  <a:srgbClr val="191919"/>
                </a:solidFill>
                <a:latin typeface="Arial" panose="020B0604020202020204"/>
                <a:cs typeface="Arial" panose="020B0604020202020204"/>
              </a:rPr>
              <a:t>are </a:t>
            </a:r>
            <a:r>
              <a:rPr sz="1600" spc="-5" dirty="0">
                <a:solidFill>
                  <a:srgbClr val="191919"/>
                </a:solidFill>
                <a:latin typeface="Arial" panose="020B0604020202020204"/>
                <a:cs typeface="Arial" panose="020B0604020202020204"/>
              </a:rPr>
              <a:t>expected </a:t>
            </a:r>
            <a:r>
              <a:rPr sz="1600" dirty="0">
                <a:solidFill>
                  <a:srgbClr val="191919"/>
                </a:solidFill>
                <a:latin typeface="Arial" panose="020B0604020202020204"/>
                <a:cs typeface="Arial" panose="020B0604020202020204"/>
              </a:rPr>
              <a:t>to </a:t>
            </a:r>
            <a:r>
              <a:rPr sz="1600" spc="-5" dirty="0">
                <a:solidFill>
                  <a:srgbClr val="191919"/>
                </a:solidFill>
                <a:latin typeface="Arial" panose="020B0604020202020204"/>
                <a:cs typeface="Arial" panose="020B0604020202020204"/>
              </a:rPr>
              <a:t>occur </a:t>
            </a:r>
            <a:r>
              <a:rPr sz="1600" dirty="0">
                <a:solidFill>
                  <a:srgbClr val="191919"/>
                </a:solidFill>
                <a:latin typeface="Arial" panose="020B0604020202020204"/>
                <a:cs typeface="Arial" panose="020B0604020202020204"/>
              </a:rPr>
              <a:t>in a </a:t>
            </a:r>
            <a:r>
              <a:rPr sz="1600" spc="-5" dirty="0">
                <a:solidFill>
                  <a:srgbClr val="191919"/>
                </a:solidFill>
                <a:latin typeface="Arial" panose="020B0604020202020204"/>
                <a:cs typeface="Arial" panose="020B0604020202020204"/>
              </a:rPr>
              <a:t>database search by </a:t>
            </a:r>
            <a:r>
              <a:rPr sz="1600" dirty="0">
                <a:solidFill>
                  <a:srgbClr val="191919"/>
                </a:solidFill>
                <a:latin typeface="Arial" panose="020B0604020202020204"/>
                <a:cs typeface="Arial" panose="020B0604020202020204"/>
              </a:rPr>
              <a:t>chance. </a:t>
            </a:r>
            <a:r>
              <a:rPr sz="1600" spc="-43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The</a:t>
            </a:r>
            <a:r>
              <a:rPr sz="1600" spc="-15"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lower</a:t>
            </a:r>
            <a:r>
              <a:rPr sz="1600" spc="-1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the </a:t>
            </a:r>
            <a:r>
              <a:rPr sz="1600" dirty="0">
                <a:solidFill>
                  <a:srgbClr val="191919"/>
                </a:solidFill>
                <a:latin typeface="Arial" panose="020B0604020202020204"/>
                <a:cs typeface="Arial" panose="020B0604020202020204"/>
              </a:rPr>
              <a:t>E</a:t>
            </a:r>
            <a:r>
              <a:rPr sz="1600" spc="-5" dirty="0">
                <a:solidFill>
                  <a:srgbClr val="191919"/>
                </a:solidFill>
                <a:latin typeface="Arial" panose="020B0604020202020204"/>
                <a:cs typeface="Arial" panose="020B0604020202020204"/>
              </a:rPr>
              <a:t> value,</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the</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more significant</a:t>
            </a:r>
            <a:r>
              <a:rPr sz="1600" dirty="0">
                <a:solidFill>
                  <a:srgbClr val="191919"/>
                </a:solidFill>
                <a:latin typeface="Arial" panose="020B0604020202020204"/>
                <a:cs typeface="Arial" panose="020B0604020202020204"/>
              </a:rPr>
              <a:t> </a:t>
            </a:r>
            <a:r>
              <a:rPr sz="1600" spc="-5" dirty="0">
                <a:solidFill>
                  <a:srgbClr val="191919"/>
                </a:solidFill>
                <a:latin typeface="Arial" panose="020B0604020202020204"/>
                <a:cs typeface="Arial" panose="020B0604020202020204"/>
              </a:rPr>
              <a:t>the score.</a:t>
            </a:r>
            <a:endParaRPr sz="1600">
              <a:latin typeface="Arial" panose="020B0604020202020204"/>
              <a:cs typeface="Arial" panose="020B060402020202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47</a:t>
            </a:fld>
            <a:endParaRPr dirty="0"/>
          </a:p>
        </p:txBody>
      </p:sp>
      <p:sp>
        <p:nvSpPr>
          <p:cNvPr id="2" name="object 2"/>
          <p:cNvSpPr txBox="1">
            <a:spLocks noGrp="1"/>
          </p:cNvSpPr>
          <p:nvPr>
            <p:ph type="title"/>
          </p:nvPr>
        </p:nvSpPr>
        <p:spPr>
          <a:xfrm>
            <a:off x="1146810" y="801370"/>
            <a:ext cx="7912100" cy="1000760"/>
          </a:xfrm>
          <a:prstGeom prst="rect">
            <a:avLst/>
          </a:prstGeom>
        </p:spPr>
        <p:txBody>
          <a:bodyPr vert="horz" wrap="square" lIns="0" tIns="12700" rIns="0" bIns="0" rtlCol="0">
            <a:spAutoFit/>
          </a:bodyPr>
          <a:lstStyle/>
          <a:p>
            <a:pPr algn="ctr">
              <a:lnSpc>
                <a:spcPct val="100000"/>
              </a:lnSpc>
              <a:spcBef>
                <a:spcPts val="100"/>
              </a:spcBef>
              <a:tabLst>
                <a:tab pos="2642870" algn="l"/>
              </a:tabLst>
            </a:pPr>
            <a:r>
              <a:rPr spc="-5" dirty="0"/>
              <a:t>I’m</a:t>
            </a:r>
            <a:r>
              <a:rPr spc="-10" dirty="0"/>
              <a:t> </a:t>
            </a:r>
            <a:r>
              <a:rPr dirty="0"/>
              <a:t>confused!	What</a:t>
            </a:r>
            <a:r>
              <a:rPr spc="-25" dirty="0"/>
              <a:t> </a:t>
            </a:r>
            <a:r>
              <a:rPr dirty="0"/>
              <a:t>does</a:t>
            </a:r>
            <a:r>
              <a:rPr spc="-20" dirty="0"/>
              <a:t> </a:t>
            </a:r>
            <a:r>
              <a:rPr spc="-5" dirty="0"/>
              <a:t>the</a:t>
            </a:r>
            <a:r>
              <a:rPr spc="-15" dirty="0"/>
              <a:t> </a:t>
            </a:r>
            <a:r>
              <a:rPr spc="-5" dirty="0"/>
              <a:t>E-value</a:t>
            </a:r>
            <a:r>
              <a:rPr spc="-15" dirty="0"/>
              <a:t> </a:t>
            </a:r>
            <a:r>
              <a:rPr dirty="0"/>
              <a:t>mean</a:t>
            </a:r>
          </a:p>
          <a:p>
            <a:pPr marR="120650" algn="ctr">
              <a:lnSpc>
                <a:spcPct val="100000"/>
              </a:lnSpc>
            </a:pPr>
            <a:r>
              <a:rPr dirty="0"/>
              <a:t>again?</a:t>
            </a:r>
          </a:p>
        </p:txBody>
      </p:sp>
      <p:sp>
        <p:nvSpPr>
          <p:cNvPr id="3" name="object 3"/>
          <p:cNvSpPr txBox="1"/>
          <p:nvPr/>
        </p:nvSpPr>
        <p:spPr>
          <a:xfrm>
            <a:off x="941069" y="230504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4" name="object 4"/>
          <p:cNvSpPr txBox="1"/>
          <p:nvPr/>
        </p:nvSpPr>
        <p:spPr>
          <a:xfrm>
            <a:off x="1264919" y="2217420"/>
            <a:ext cx="15811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7F0000"/>
                </a:solidFill>
                <a:latin typeface="Arial" panose="020B0604020202020204"/>
                <a:cs typeface="Arial" panose="020B0604020202020204"/>
              </a:rPr>
              <a:t>E</a:t>
            </a:r>
            <a:r>
              <a:rPr sz="2400" b="1" spc="-50" dirty="0">
                <a:solidFill>
                  <a:srgbClr val="7F0000"/>
                </a:solidFill>
                <a:latin typeface="Arial" panose="020B0604020202020204"/>
                <a:cs typeface="Arial" panose="020B0604020202020204"/>
              </a:rPr>
              <a:t> </a:t>
            </a:r>
            <a:r>
              <a:rPr sz="2400" b="1" spc="-5" dirty="0">
                <a:solidFill>
                  <a:srgbClr val="7F0000"/>
                </a:solidFill>
                <a:latin typeface="Arial" panose="020B0604020202020204"/>
                <a:cs typeface="Arial" panose="020B0604020202020204"/>
              </a:rPr>
              <a:t>value</a:t>
            </a:r>
            <a:r>
              <a:rPr sz="2400" b="1" spc="-45" dirty="0">
                <a:solidFill>
                  <a:srgbClr val="7F0000"/>
                </a:solidFill>
                <a:latin typeface="Arial" panose="020B0604020202020204"/>
                <a:cs typeface="Arial" panose="020B0604020202020204"/>
              </a:rPr>
              <a:t> </a:t>
            </a:r>
            <a:r>
              <a:rPr sz="2400" b="1" spc="-5" dirty="0">
                <a:solidFill>
                  <a:srgbClr val="7F0000"/>
                </a:solidFill>
                <a:latin typeface="Arial" panose="020B0604020202020204"/>
                <a:cs typeface="Arial" panose="020B0604020202020204"/>
              </a:rPr>
              <a:t>(E)</a:t>
            </a:r>
            <a:endParaRPr sz="2400">
              <a:latin typeface="Arial" panose="020B0604020202020204"/>
              <a:cs typeface="Arial" panose="020B0604020202020204"/>
            </a:endParaRPr>
          </a:p>
        </p:txBody>
      </p:sp>
      <p:sp>
        <p:nvSpPr>
          <p:cNvPr id="5" name="object 5"/>
          <p:cNvSpPr txBox="1"/>
          <p:nvPr/>
        </p:nvSpPr>
        <p:spPr>
          <a:xfrm>
            <a:off x="1372869" y="271907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6" name="object 6"/>
          <p:cNvSpPr txBox="1"/>
          <p:nvPr/>
        </p:nvSpPr>
        <p:spPr>
          <a:xfrm>
            <a:off x="1264919" y="2646679"/>
            <a:ext cx="7880984" cy="1687830"/>
          </a:xfrm>
          <a:prstGeom prst="rect">
            <a:avLst/>
          </a:prstGeom>
        </p:spPr>
        <p:txBody>
          <a:bodyPr vert="horz" wrap="square" lIns="0" tIns="12065" rIns="0" bIns="0" rtlCol="0">
            <a:spAutoFit/>
          </a:bodyPr>
          <a:lstStyle/>
          <a:p>
            <a:pPr marL="444500" marR="5080">
              <a:lnSpc>
                <a:spcPct val="100000"/>
              </a:lnSpc>
              <a:spcBef>
                <a:spcPts val="95"/>
              </a:spcBef>
            </a:pPr>
            <a:r>
              <a:rPr sz="2000" spc="-5" dirty="0">
                <a:solidFill>
                  <a:srgbClr val="191919"/>
                </a:solidFill>
                <a:latin typeface="Arial" panose="020B0604020202020204"/>
                <a:cs typeface="Arial" panose="020B0604020202020204"/>
              </a:rPr>
              <a:t>Expectation</a:t>
            </a:r>
            <a:r>
              <a:rPr sz="2000" dirty="0">
                <a:solidFill>
                  <a:srgbClr val="191919"/>
                </a:solidFill>
                <a:latin typeface="Arial" panose="020B0604020202020204"/>
                <a:cs typeface="Arial" panose="020B0604020202020204"/>
              </a:rPr>
              <a:t> value.</a:t>
            </a:r>
            <a:r>
              <a:rPr sz="2000" spc="-4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The</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number</a:t>
            </a:r>
            <a:r>
              <a:rPr sz="2000" spc="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of</a:t>
            </a:r>
            <a:r>
              <a:rPr sz="2000" dirty="0">
                <a:solidFill>
                  <a:srgbClr val="191919"/>
                </a:solidFill>
                <a:latin typeface="Arial" panose="020B0604020202020204"/>
                <a:cs typeface="Arial" panose="020B0604020202020204"/>
              </a:rPr>
              <a:t> </a:t>
            </a:r>
            <a:r>
              <a:rPr sz="2000" spc="-10" dirty="0">
                <a:solidFill>
                  <a:srgbClr val="191919"/>
                </a:solidFill>
                <a:latin typeface="Arial" panose="020B0604020202020204"/>
                <a:cs typeface="Arial" panose="020B0604020202020204"/>
              </a:rPr>
              <a:t>different</a:t>
            </a:r>
            <a:r>
              <a:rPr sz="200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alignments</a:t>
            </a:r>
            <a:r>
              <a:rPr sz="2000" spc="1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with</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scores </a:t>
            </a:r>
            <a:r>
              <a:rPr sz="2000" spc="-54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equivalent </a:t>
            </a:r>
            <a:r>
              <a:rPr sz="2000" spc="-5" dirty="0">
                <a:solidFill>
                  <a:srgbClr val="191919"/>
                </a:solidFill>
                <a:latin typeface="Arial" panose="020B0604020202020204"/>
                <a:cs typeface="Arial" panose="020B0604020202020204"/>
              </a:rPr>
              <a:t>to </a:t>
            </a:r>
            <a:r>
              <a:rPr sz="2000" dirty="0">
                <a:solidFill>
                  <a:srgbClr val="191919"/>
                </a:solidFill>
                <a:latin typeface="Arial" panose="020B0604020202020204"/>
                <a:cs typeface="Arial" panose="020B0604020202020204"/>
              </a:rPr>
              <a:t>or </a:t>
            </a:r>
            <a:r>
              <a:rPr sz="2000" spc="-5" dirty="0">
                <a:solidFill>
                  <a:srgbClr val="191919"/>
                </a:solidFill>
                <a:latin typeface="Arial" panose="020B0604020202020204"/>
                <a:cs typeface="Arial" panose="020B0604020202020204"/>
              </a:rPr>
              <a:t>better than </a:t>
            </a:r>
            <a:r>
              <a:rPr sz="2000" dirty="0">
                <a:solidFill>
                  <a:srgbClr val="191919"/>
                </a:solidFill>
                <a:latin typeface="Arial" panose="020B0604020202020204"/>
                <a:cs typeface="Arial" panose="020B0604020202020204"/>
              </a:rPr>
              <a:t>S that are expected </a:t>
            </a:r>
            <a:r>
              <a:rPr sz="2000" spc="-5" dirty="0">
                <a:solidFill>
                  <a:srgbClr val="191919"/>
                </a:solidFill>
                <a:latin typeface="Arial" panose="020B0604020202020204"/>
                <a:cs typeface="Arial" panose="020B0604020202020204"/>
              </a:rPr>
              <a:t>to </a:t>
            </a:r>
            <a:r>
              <a:rPr sz="2000" dirty="0">
                <a:solidFill>
                  <a:srgbClr val="191919"/>
                </a:solidFill>
                <a:latin typeface="Arial" panose="020B0604020202020204"/>
                <a:cs typeface="Arial" panose="020B0604020202020204"/>
              </a:rPr>
              <a:t>occur </a:t>
            </a:r>
            <a:r>
              <a:rPr sz="2000" spc="-5" dirty="0">
                <a:solidFill>
                  <a:srgbClr val="191919"/>
                </a:solidFill>
                <a:latin typeface="Arial" panose="020B0604020202020204"/>
                <a:cs typeface="Arial" panose="020B0604020202020204"/>
              </a:rPr>
              <a:t>in </a:t>
            </a:r>
            <a:r>
              <a:rPr sz="2000" dirty="0">
                <a:solidFill>
                  <a:srgbClr val="191919"/>
                </a:solidFill>
                <a:latin typeface="Arial" panose="020B0604020202020204"/>
                <a:cs typeface="Arial" panose="020B0604020202020204"/>
              </a:rPr>
              <a:t>a </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database search by chance. The lower </a:t>
            </a:r>
            <a:r>
              <a:rPr sz="2000" spc="-5" dirty="0">
                <a:solidFill>
                  <a:srgbClr val="191919"/>
                </a:solidFill>
                <a:latin typeface="Arial" panose="020B0604020202020204"/>
                <a:cs typeface="Arial" panose="020B0604020202020204"/>
              </a:rPr>
              <a:t>the </a:t>
            </a:r>
            <a:r>
              <a:rPr sz="2000" dirty="0">
                <a:solidFill>
                  <a:srgbClr val="191919"/>
                </a:solidFill>
                <a:latin typeface="Arial" panose="020B0604020202020204"/>
                <a:cs typeface="Arial" panose="020B0604020202020204"/>
              </a:rPr>
              <a:t>E value, </a:t>
            </a:r>
            <a:r>
              <a:rPr sz="2000" spc="-5" dirty="0">
                <a:solidFill>
                  <a:srgbClr val="191919"/>
                </a:solidFill>
                <a:latin typeface="Arial" panose="020B0604020202020204"/>
                <a:cs typeface="Arial" panose="020B0604020202020204"/>
              </a:rPr>
              <a:t>the </a:t>
            </a:r>
            <a:r>
              <a:rPr sz="2000" dirty="0">
                <a:solidFill>
                  <a:srgbClr val="191919"/>
                </a:solidFill>
                <a:latin typeface="Arial" panose="020B0604020202020204"/>
                <a:cs typeface="Arial" panose="020B0604020202020204"/>
              </a:rPr>
              <a:t>more </a:t>
            </a:r>
            <a:r>
              <a:rPr sz="2000" spc="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significant</a:t>
            </a:r>
            <a:r>
              <a:rPr sz="2000" spc="-2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the</a:t>
            </a:r>
            <a:r>
              <a:rPr sz="2000" dirty="0">
                <a:solidFill>
                  <a:srgbClr val="191919"/>
                </a:solidFill>
                <a:latin typeface="Arial" panose="020B0604020202020204"/>
                <a:cs typeface="Arial" panose="020B0604020202020204"/>
              </a:rPr>
              <a:t> score.</a:t>
            </a:r>
            <a:endParaRPr sz="2000">
              <a:latin typeface="Arial" panose="020B0604020202020204"/>
              <a:cs typeface="Arial" panose="020B0604020202020204"/>
            </a:endParaRPr>
          </a:p>
          <a:p>
            <a:pPr marL="12700">
              <a:lnSpc>
                <a:spcPct val="100000"/>
              </a:lnSpc>
              <a:spcBef>
                <a:spcPts val="600"/>
              </a:spcBef>
            </a:pPr>
            <a:r>
              <a:rPr sz="2400" spc="-5" dirty="0">
                <a:solidFill>
                  <a:srgbClr val="000066"/>
                </a:solidFill>
                <a:latin typeface="Arial" panose="020B0604020202020204"/>
                <a:cs typeface="Arial" panose="020B0604020202020204"/>
              </a:rPr>
              <a:t>When</a:t>
            </a:r>
            <a:r>
              <a:rPr sz="2400" spc="-10" dirty="0">
                <a:solidFill>
                  <a:srgbClr val="000066"/>
                </a:solidFill>
                <a:latin typeface="Arial" panose="020B0604020202020204"/>
                <a:cs typeface="Arial" panose="020B0604020202020204"/>
              </a:rPr>
              <a:t> </a:t>
            </a:r>
            <a:r>
              <a:rPr sz="2400" i="1" dirty="0">
                <a:solidFill>
                  <a:srgbClr val="000066"/>
                </a:solidFill>
                <a:latin typeface="Arial" panose="020B0604020202020204"/>
                <a:cs typeface="Arial" panose="020B0604020202020204"/>
              </a:rPr>
              <a:t>E</a:t>
            </a:r>
            <a:r>
              <a:rPr sz="2400" i="1" spc="-10" dirty="0">
                <a:solidFill>
                  <a:srgbClr val="000066"/>
                </a:solidFill>
                <a:latin typeface="Arial" panose="020B0604020202020204"/>
                <a:cs typeface="Arial" panose="020B0604020202020204"/>
              </a:rPr>
              <a:t> </a:t>
            </a:r>
            <a:r>
              <a:rPr sz="2400" dirty="0">
                <a:solidFill>
                  <a:srgbClr val="000066"/>
                </a:solidFill>
                <a:latin typeface="Arial" panose="020B0604020202020204"/>
                <a:cs typeface="Arial" panose="020B0604020202020204"/>
              </a:rPr>
              <a:t>&lt;</a:t>
            </a:r>
            <a:r>
              <a:rPr sz="2400" spc="-10" dirty="0">
                <a:solidFill>
                  <a:srgbClr val="000066"/>
                </a:solidFill>
                <a:latin typeface="Arial" panose="020B0604020202020204"/>
                <a:cs typeface="Arial" panose="020B0604020202020204"/>
              </a:rPr>
              <a:t> </a:t>
            </a:r>
            <a:r>
              <a:rPr sz="2400" spc="-5" dirty="0">
                <a:solidFill>
                  <a:srgbClr val="000066"/>
                </a:solidFill>
                <a:latin typeface="Arial" panose="020B0604020202020204"/>
                <a:cs typeface="Arial" panose="020B0604020202020204"/>
              </a:rPr>
              <a:t>0.01,</a:t>
            </a:r>
            <a:r>
              <a:rPr sz="2400" spc="5" dirty="0">
                <a:solidFill>
                  <a:srgbClr val="000066"/>
                </a:solidFill>
                <a:latin typeface="Arial" panose="020B0604020202020204"/>
                <a:cs typeface="Arial" panose="020B0604020202020204"/>
              </a:rPr>
              <a:t> </a:t>
            </a:r>
            <a:r>
              <a:rPr sz="2400" i="1" spc="-5" dirty="0">
                <a:solidFill>
                  <a:srgbClr val="000066"/>
                </a:solidFill>
                <a:latin typeface="Arial" panose="020B0604020202020204"/>
                <a:cs typeface="Arial" panose="020B0604020202020204"/>
              </a:rPr>
              <a:t>P</a:t>
            </a:r>
            <a:r>
              <a:rPr sz="2400" spc="-5" dirty="0">
                <a:solidFill>
                  <a:srgbClr val="000066"/>
                </a:solidFill>
                <a:latin typeface="Arial" panose="020B0604020202020204"/>
                <a:cs typeface="Arial" panose="020B0604020202020204"/>
              </a:rPr>
              <a:t>-values </a:t>
            </a:r>
            <a:r>
              <a:rPr sz="2400" spc="-10" dirty="0">
                <a:solidFill>
                  <a:srgbClr val="000066"/>
                </a:solidFill>
                <a:latin typeface="Arial" panose="020B0604020202020204"/>
                <a:cs typeface="Arial" panose="020B0604020202020204"/>
              </a:rPr>
              <a:t>and</a:t>
            </a:r>
            <a:r>
              <a:rPr sz="2400" spc="10" dirty="0">
                <a:solidFill>
                  <a:srgbClr val="000066"/>
                </a:solidFill>
                <a:latin typeface="Arial" panose="020B0604020202020204"/>
                <a:cs typeface="Arial" panose="020B0604020202020204"/>
              </a:rPr>
              <a:t> </a:t>
            </a:r>
            <a:r>
              <a:rPr sz="2400" i="1" spc="-5" dirty="0">
                <a:solidFill>
                  <a:srgbClr val="000066"/>
                </a:solidFill>
                <a:latin typeface="Arial" panose="020B0604020202020204"/>
                <a:cs typeface="Arial" panose="020B0604020202020204"/>
              </a:rPr>
              <a:t>E</a:t>
            </a:r>
            <a:r>
              <a:rPr sz="2400" spc="-5" dirty="0">
                <a:solidFill>
                  <a:srgbClr val="000066"/>
                </a:solidFill>
                <a:latin typeface="Arial" panose="020B0604020202020204"/>
                <a:cs typeface="Arial" panose="020B0604020202020204"/>
              </a:rPr>
              <a:t>-value</a:t>
            </a:r>
            <a:r>
              <a:rPr sz="2400" spc="-15" dirty="0">
                <a:solidFill>
                  <a:srgbClr val="000066"/>
                </a:solidFill>
                <a:latin typeface="Arial" panose="020B0604020202020204"/>
                <a:cs typeface="Arial" panose="020B0604020202020204"/>
              </a:rPr>
              <a:t> </a:t>
            </a:r>
            <a:r>
              <a:rPr sz="2400" dirty="0">
                <a:solidFill>
                  <a:srgbClr val="000066"/>
                </a:solidFill>
                <a:latin typeface="Arial" panose="020B0604020202020204"/>
                <a:cs typeface="Arial" panose="020B0604020202020204"/>
              </a:rPr>
              <a:t>are </a:t>
            </a:r>
            <a:r>
              <a:rPr sz="2400" spc="-5" dirty="0">
                <a:solidFill>
                  <a:srgbClr val="000066"/>
                </a:solidFill>
                <a:latin typeface="Arial" panose="020B0604020202020204"/>
                <a:cs typeface="Arial" panose="020B0604020202020204"/>
              </a:rPr>
              <a:t>nearly</a:t>
            </a:r>
            <a:r>
              <a:rPr sz="2400" spc="5" dirty="0">
                <a:solidFill>
                  <a:srgbClr val="000066"/>
                </a:solidFill>
                <a:latin typeface="Arial" panose="020B0604020202020204"/>
                <a:cs typeface="Arial" panose="020B0604020202020204"/>
              </a:rPr>
              <a:t> </a:t>
            </a:r>
            <a:r>
              <a:rPr sz="2400" spc="-5" dirty="0">
                <a:solidFill>
                  <a:srgbClr val="000066"/>
                </a:solidFill>
                <a:latin typeface="Arial" panose="020B0604020202020204"/>
                <a:cs typeface="Arial" panose="020B0604020202020204"/>
              </a:rPr>
              <a:t>identical.</a:t>
            </a:r>
            <a:endParaRPr sz="2400">
              <a:latin typeface="Arial" panose="020B0604020202020204"/>
              <a:cs typeface="Arial" panose="020B0604020202020204"/>
            </a:endParaRPr>
          </a:p>
        </p:txBody>
      </p:sp>
      <p:sp>
        <p:nvSpPr>
          <p:cNvPr id="7" name="object 7"/>
          <p:cNvSpPr txBox="1"/>
          <p:nvPr/>
        </p:nvSpPr>
        <p:spPr>
          <a:xfrm>
            <a:off x="941069" y="402971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8" name="object 8"/>
          <p:cNvSpPr txBox="1"/>
          <p:nvPr/>
        </p:nvSpPr>
        <p:spPr>
          <a:xfrm>
            <a:off x="1372869" y="4443729"/>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9" name="object 9"/>
          <p:cNvSpPr txBox="1"/>
          <p:nvPr/>
        </p:nvSpPr>
        <p:spPr>
          <a:xfrm>
            <a:off x="1696720" y="4371340"/>
            <a:ext cx="7301865" cy="941069"/>
          </a:xfrm>
          <a:prstGeom prst="rect">
            <a:avLst/>
          </a:prstGeom>
        </p:spPr>
        <p:txBody>
          <a:bodyPr vert="horz" wrap="square" lIns="0" tIns="12065" rIns="0" bIns="0" rtlCol="0">
            <a:spAutoFit/>
          </a:bodyPr>
          <a:lstStyle/>
          <a:p>
            <a:pPr marL="12700" marR="5080">
              <a:lnSpc>
                <a:spcPct val="100000"/>
              </a:lnSpc>
              <a:spcBef>
                <a:spcPts val="95"/>
              </a:spcBef>
            </a:pPr>
            <a:r>
              <a:rPr sz="2000" spc="-5" dirty="0">
                <a:solidFill>
                  <a:srgbClr val="191919"/>
                </a:solidFill>
                <a:latin typeface="Arial" panose="020B0604020202020204"/>
                <a:cs typeface="Arial" panose="020B0604020202020204"/>
              </a:rPr>
              <a:t>So, the E-value is the </a:t>
            </a:r>
            <a:r>
              <a:rPr sz="2000" dirty="0">
                <a:solidFill>
                  <a:srgbClr val="191919"/>
                </a:solidFill>
                <a:latin typeface="Arial" panose="020B0604020202020204"/>
                <a:cs typeface="Arial" panose="020B0604020202020204"/>
              </a:rPr>
              <a:t>number </a:t>
            </a:r>
            <a:r>
              <a:rPr sz="2000" spc="-5" dirty="0">
                <a:solidFill>
                  <a:srgbClr val="191919"/>
                </a:solidFill>
                <a:latin typeface="Arial" panose="020B0604020202020204"/>
                <a:cs typeface="Arial" panose="020B0604020202020204"/>
              </a:rPr>
              <a:t>of </a:t>
            </a:r>
            <a:r>
              <a:rPr sz="2000" dirty="0">
                <a:solidFill>
                  <a:srgbClr val="191919"/>
                </a:solidFill>
                <a:latin typeface="Arial" panose="020B0604020202020204"/>
                <a:cs typeface="Arial" panose="020B0604020202020204"/>
              </a:rPr>
              <a:t>times you expect to see your hit </a:t>
            </a:r>
            <a:r>
              <a:rPr sz="2000" spc="-54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occur</a:t>
            </a:r>
            <a:r>
              <a:rPr sz="2000" spc="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in</a:t>
            </a:r>
            <a:r>
              <a:rPr sz="200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the</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database </a:t>
            </a:r>
            <a:r>
              <a:rPr sz="2000" spc="-5" dirty="0">
                <a:solidFill>
                  <a:srgbClr val="191919"/>
                </a:solidFill>
                <a:latin typeface="Arial" panose="020B0604020202020204"/>
                <a:cs typeface="Arial" panose="020B0604020202020204"/>
              </a:rPr>
              <a:t>(with</a:t>
            </a:r>
            <a:r>
              <a:rPr sz="2000" dirty="0">
                <a:solidFill>
                  <a:srgbClr val="191919"/>
                </a:solidFill>
                <a:latin typeface="Arial" panose="020B0604020202020204"/>
                <a:cs typeface="Arial" panose="020B0604020202020204"/>
              </a:rPr>
              <a:t> as good</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as </a:t>
            </a:r>
            <a:r>
              <a:rPr sz="2000" spc="-5" dirty="0">
                <a:solidFill>
                  <a:srgbClr val="191919"/>
                </a:solidFill>
                <a:latin typeface="Arial" panose="020B0604020202020204"/>
                <a:cs typeface="Arial" panose="020B0604020202020204"/>
              </a:rPr>
              <a:t>or</a:t>
            </a:r>
            <a:r>
              <a:rPr sz="2000" spc="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better </a:t>
            </a:r>
            <a:r>
              <a:rPr sz="2000" dirty="0">
                <a:solidFill>
                  <a:srgbClr val="191919"/>
                </a:solidFill>
                <a:latin typeface="Arial" panose="020B0604020202020204"/>
                <a:cs typeface="Arial" panose="020B0604020202020204"/>
              </a:rPr>
              <a:t>score)</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due </a:t>
            </a:r>
            <a:r>
              <a:rPr sz="2000" spc="-5" dirty="0">
                <a:solidFill>
                  <a:srgbClr val="191919"/>
                </a:solidFill>
                <a:latin typeface="Arial" panose="020B0604020202020204"/>
                <a:cs typeface="Arial" panose="020B0604020202020204"/>
              </a:rPr>
              <a:t>to </a:t>
            </a:r>
            <a:r>
              <a:rPr sz="2000" dirty="0">
                <a:solidFill>
                  <a:srgbClr val="191919"/>
                </a:solidFill>
                <a:latin typeface="Arial" panose="020B0604020202020204"/>
                <a:cs typeface="Arial" panose="020B0604020202020204"/>
              </a:rPr>
              <a:t> random</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chance alone.</a:t>
            </a:r>
            <a:endParaRPr sz="2000">
              <a:latin typeface="Arial" panose="020B0604020202020204"/>
              <a:cs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48</a:t>
            </a:fld>
            <a:endParaRPr dirty="0"/>
          </a:p>
        </p:txBody>
      </p:sp>
      <p:sp>
        <p:nvSpPr>
          <p:cNvPr id="2" name="object 2"/>
          <p:cNvSpPr txBox="1">
            <a:spLocks noGrp="1"/>
          </p:cNvSpPr>
          <p:nvPr>
            <p:ph type="title"/>
          </p:nvPr>
        </p:nvSpPr>
        <p:spPr>
          <a:xfrm>
            <a:off x="2840989" y="953770"/>
            <a:ext cx="4590415" cy="695960"/>
          </a:xfrm>
          <a:prstGeom prst="rect">
            <a:avLst/>
          </a:prstGeom>
        </p:spPr>
        <p:txBody>
          <a:bodyPr vert="horz" wrap="square" lIns="0" tIns="12700" rIns="0" bIns="0" rtlCol="0">
            <a:spAutoFit/>
          </a:bodyPr>
          <a:lstStyle/>
          <a:p>
            <a:pPr marL="12700">
              <a:lnSpc>
                <a:spcPct val="100000"/>
              </a:lnSpc>
              <a:spcBef>
                <a:spcPts val="100"/>
              </a:spcBef>
              <a:tabLst>
                <a:tab pos="1626870" algn="l"/>
              </a:tabLst>
            </a:pPr>
            <a:r>
              <a:rPr sz="4400" spc="-5" dirty="0"/>
              <a:t>Notes	on</a:t>
            </a:r>
            <a:r>
              <a:rPr sz="4400" spc="-75" dirty="0"/>
              <a:t> </a:t>
            </a:r>
            <a:r>
              <a:rPr sz="4400" spc="-5" dirty="0"/>
              <a:t>E-values</a:t>
            </a:r>
            <a:endParaRPr sz="4400"/>
          </a:p>
        </p:txBody>
      </p:sp>
      <p:sp>
        <p:nvSpPr>
          <p:cNvPr id="3" name="object 3"/>
          <p:cNvSpPr txBox="1"/>
          <p:nvPr/>
        </p:nvSpPr>
        <p:spPr>
          <a:xfrm>
            <a:off x="941069" y="230504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4" name="object 4"/>
          <p:cNvSpPr txBox="1"/>
          <p:nvPr/>
        </p:nvSpPr>
        <p:spPr>
          <a:xfrm>
            <a:off x="1264919" y="2217420"/>
            <a:ext cx="742060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91919"/>
                </a:solidFill>
                <a:latin typeface="Arial" panose="020B0604020202020204"/>
                <a:cs typeface="Arial" panose="020B0604020202020204"/>
              </a:rPr>
              <a:t>Low</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E-values suggest that sequences are </a:t>
            </a:r>
            <a:r>
              <a:rPr sz="2400" spc="-10" dirty="0">
                <a:solidFill>
                  <a:srgbClr val="191919"/>
                </a:solidFill>
                <a:latin typeface="Arial" panose="020B0604020202020204"/>
                <a:cs typeface="Arial" panose="020B0604020202020204"/>
              </a:rPr>
              <a:t>homologous</a:t>
            </a:r>
            <a:endParaRPr sz="2400">
              <a:latin typeface="Arial" panose="020B0604020202020204"/>
              <a:cs typeface="Arial" panose="020B0604020202020204"/>
            </a:endParaRPr>
          </a:p>
        </p:txBody>
      </p:sp>
      <p:sp>
        <p:nvSpPr>
          <p:cNvPr id="5" name="object 5"/>
          <p:cNvSpPr txBox="1"/>
          <p:nvPr/>
        </p:nvSpPr>
        <p:spPr>
          <a:xfrm>
            <a:off x="1372869" y="271907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6" name="object 6"/>
          <p:cNvSpPr txBox="1"/>
          <p:nvPr/>
        </p:nvSpPr>
        <p:spPr>
          <a:xfrm>
            <a:off x="1696720" y="2646679"/>
            <a:ext cx="296735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191919"/>
                </a:solidFill>
                <a:latin typeface="Arial" panose="020B0604020202020204"/>
                <a:cs typeface="Arial" panose="020B0604020202020204"/>
              </a:rPr>
              <a:t>Can’t</a:t>
            </a:r>
            <a:r>
              <a:rPr sz="2000" spc="-4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show</a:t>
            </a:r>
            <a:r>
              <a:rPr sz="2000" spc="-4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non-homology</a:t>
            </a:r>
            <a:endParaRPr sz="2000">
              <a:latin typeface="Arial" panose="020B0604020202020204"/>
              <a:cs typeface="Arial" panose="020B0604020202020204"/>
            </a:endParaRPr>
          </a:p>
        </p:txBody>
      </p:sp>
      <p:sp>
        <p:nvSpPr>
          <p:cNvPr id="7" name="object 7"/>
          <p:cNvSpPr txBox="1"/>
          <p:nvPr/>
        </p:nvSpPr>
        <p:spPr>
          <a:xfrm>
            <a:off x="941069" y="311403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8" name="object 8"/>
          <p:cNvSpPr txBox="1"/>
          <p:nvPr/>
        </p:nvSpPr>
        <p:spPr>
          <a:xfrm>
            <a:off x="1264919" y="3027679"/>
            <a:ext cx="7334884"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191919"/>
                </a:solidFill>
                <a:latin typeface="Arial" panose="020B0604020202020204"/>
                <a:cs typeface="Arial" panose="020B0604020202020204"/>
              </a:rPr>
              <a:t>Statistical</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significance </a:t>
            </a:r>
            <a:r>
              <a:rPr sz="2400" spc="-10" dirty="0">
                <a:solidFill>
                  <a:srgbClr val="191919"/>
                </a:solidFill>
                <a:latin typeface="Arial" panose="020B0604020202020204"/>
                <a:cs typeface="Arial" panose="020B0604020202020204"/>
              </a:rPr>
              <a:t>depends</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on both </a:t>
            </a:r>
            <a:r>
              <a:rPr sz="2400" dirty="0">
                <a:solidFill>
                  <a:srgbClr val="191919"/>
                </a:solidFill>
                <a:latin typeface="Arial" panose="020B0604020202020204"/>
                <a:cs typeface="Arial" panose="020B0604020202020204"/>
              </a:rPr>
              <a:t>the</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size of</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the </a:t>
            </a:r>
            <a:r>
              <a:rPr sz="2400" spc="-655" dirty="0">
                <a:solidFill>
                  <a:srgbClr val="191919"/>
                </a:solidFill>
                <a:latin typeface="Arial" panose="020B0604020202020204"/>
                <a:cs typeface="Arial" panose="020B0604020202020204"/>
              </a:rPr>
              <a:t> </a:t>
            </a:r>
            <a:r>
              <a:rPr sz="2400" spc="-10" dirty="0">
                <a:solidFill>
                  <a:srgbClr val="191919"/>
                </a:solidFill>
                <a:latin typeface="Arial" panose="020B0604020202020204"/>
                <a:cs typeface="Arial" panose="020B0604020202020204"/>
              </a:rPr>
              <a:t>alignments</a:t>
            </a:r>
            <a:r>
              <a:rPr sz="2400" spc="5" dirty="0">
                <a:solidFill>
                  <a:srgbClr val="191919"/>
                </a:solidFill>
                <a:latin typeface="Arial" panose="020B0604020202020204"/>
                <a:cs typeface="Arial" panose="020B0604020202020204"/>
              </a:rPr>
              <a:t> </a:t>
            </a:r>
            <a:r>
              <a:rPr sz="2400" spc="-10" dirty="0">
                <a:solidFill>
                  <a:srgbClr val="191919"/>
                </a:solidFill>
                <a:latin typeface="Arial" panose="020B0604020202020204"/>
                <a:cs typeface="Arial" panose="020B0604020202020204"/>
              </a:rPr>
              <a:t>and</a:t>
            </a:r>
            <a:r>
              <a:rPr sz="2400" spc="-5"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the</a:t>
            </a:r>
            <a:r>
              <a:rPr sz="2400" spc="-5" dirty="0">
                <a:solidFill>
                  <a:srgbClr val="191919"/>
                </a:solidFill>
                <a:latin typeface="Arial" panose="020B0604020202020204"/>
                <a:cs typeface="Arial" panose="020B0604020202020204"/>
              </a:rPr>
              <a:t> size</a:t>
            </a:r>
            <a:r>
              <a:rPr sz="2400" spc="-10"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of </a:t>
            </a:r>
            <a:r>
              <a:rPr sz="2400" spc="-5" dirty="0">
                <a:solidFill>
                  <a:srgbClr val="191919"/>
                </a:solidFill>
                <a:latin typeface="Arial" panose="020B0604020202020204"/>
                <a:cs typeface="Arial" panose="020B0604020202020204"/>
              </a:rPr>
              <a:t>the</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sequence</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database</a:t>
            </a:r>
            <a:endParaRPr sz="2400">
              <a:latin typeface="Arial" panose="020B0604020202020204"/>
              <a:cs typeface="Arial" panose="020B0604020202020204"/>
            </a:endParaRPr>
          </a:p>
        </p:txBody>
      </p:sp>
      <p:sp>
        <p:nvSpPr>
          <p:cNvPr id="9" name="object 9"/>
          <p:cNvSpPr txBox="1"/>
          <p:nvPr/>
        </p:nvSpPr>
        <p:spPr>
          <a:xfrm>
            <a:off x="1372869" y="38950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10" name="object 10"/>
          <p:cNvSpPr txBox="1"/>
          <p:nvPr/>
        </p:nvSpPr>
        <p:spPr>
          <a:xfrm>
            <a:off x="1696720" y="3822700"/>
            <a:ext cx="6935470" cy="137160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191919"/>
                </a:solidFill>
                <a:latin typeface="Arial" panose="020B0604020202020204"/>
                <a:cs typeface="Arial" panose="020B0604020202020204"/>
              </a:rPr>
              <a:t>Important </a:t>
            </a:r>
            <a:r>
              <a:rPr sz="2000" dirty="0">
                <a:solidFill>
                  <a:srgbClr val="191919"/>
                </a:solidFill>
                <a:latin typeface="Arial" panose="020B0604020202020204"/>
                <a:cs typeface="Arial" panose="020B0604020202020204"/>
              </a:rPr>
              <a:t>consideration </a:t>
            </a:r>
            <a:r>
              <a:rPr sz="2000" spc="-5" dirty="0">
                <a:solidFill>
                  <a:srgbClr val="191919"/>
                </a:solidFill>
                <a:latin typeface="Arial" panose="020B0604020202020204"/>
                <a:cs typeface="Arial" panose="020B0604020202020204"/>
              </a:rPr>
              <a:t>for </a:t>
            </a:r>
            <a:r>
              <a:rPr sz="2000" dirty="0">
                <a:solidFill>
                  <a:srgbClr val="191919"/>
                </a:solidFill>
                <a:latin typeface="Arial" panose="020B0604020202020204"/>
                <a:cs typeface="Arial" panose="020B0604020202020204"/>
              </a:rPr>
              <a:t>comparing results across </a:t>
            </a:r>
            <a:r>
              <a:rPr sz="2000" spc="-5" dirty="0">
                <a:solidFill>
                  <a:srgbClr val="191919"/>
                </a:solidFill>
                <a:latin typeface="Arial" panose="020B0604020202020204"/>
                <a:cs typeface="Arial" panose="020B0604020202020204"/>
              </a:rPr>
              <a:t>different </a:t>
            </a:r>
            <a:r>
              <a:rPr sz="2000" spc="-54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searches</a:t>
            </a:r>
            <a:endParaRPr sz="2000">
              <a:latin typeface="Arial" panose="020B0604020202020204"/>
              <a:cs typeface="Arial" panose="020B0604020202020204"/>
            </a:endParaRPr>
          </a:p>
          <a:p>
            <a:pPr marL="12700" marR="1964055">
              <a:lnSpc>
                <a:spcPct val="121000"/>
              </a:lnSpc>
            </a:pPr>
            <a:r>
              <a:rPr sz="2000" spc="-5" dirty="0">
                <a:solidFill>
                  <a:srgbClr val="191919"/>
                </a:solidFill>
                <a:latin typeface="Arial" panose="020B0604020202020204"/>
                <a:cs typeface="Arial" panose="020B0604020202020204"/>
              </a:rPr>
              <a:t>E-value </a:t>
            </a:r>
            <a:r>
              <a:rPr sz="2000" dirty="0">
                <a:solidFill>
                  <a:srgbClr val="191919"/>
                </a:solidFill>
                <a:latin typeface="Arial" panose="020B0604020202020204"/>
                <a:cs typeface="Arial" panose="020B0604020202020204"/>
              </a:rPr>
              <a:t>increases </a:t>
            </a:r>
            <a:r>
              <a:rPr sz="2000" spc="-5" dirty="0">
                <a:solidFill>
                  <a:srgbClr val="191919"/>
                </a:solidFill>
                <a:latin typeface="Arial" panose="020B0604020202020204"/>
                <a:cs typeface="Arial" panose="020B0604020202020204"/>
              </a:rPr>
              <a:t>as </a:t>
            </a:r>
            <a:r>
              <a:rPr sz="2000" dirty="0">
                <a:solidFill>
                  <a:srgbClr val="191919"/>
                </a:solidFill>
                <a:latin typeface="Arial" panose="020B0604020202020204"/>
                <a:cs typeface="Arial" panose="020B0604020202020204"/>
              </a:rPr>
              <a:t>database gets </a:t>
            </a:r>
            <a:r>
              <a:rPr sz="2000" spc="-5" dirty="0">
                <a:solidFill>
                  <a:srgbClr val="191919"/>
                </a:solidFill>
                <a:latin typeface="Arial" panose="020B0604020202020204"/>
                <a:cs typeface="Arial" panose="020B0604020202020204"/>
              </a:rPr>
              <a:t>bigger </a:t>
            </a:r>
            <a:r>
              <a:rPr sz="200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E-value</a:t>
            </a:r>
            <a:r>
              <a:rPr sz="2000" dirty="0">
                <a:solidFill>
                  <a:srgbClr val="191919"/>
                </a:solidFill>
                <a:latin typeface="Arial" panose="020B0604020202020204"/>
                <a:cs typeface="Arial" panose="020B0604020202020204"/>
              </a:rPr>
              <a:t> decreases as</a:t>
            </a:r>
            <a:r>
              <a:rPr sz="2000" spc="-5" dirty="0">
                <a:solidFill>
                  <a:srgbClr val="191919"/>
                </a:solidFill>
                <a:latin typeface="Arial" panose="020B0604020202020204"/>
                <a:cs typeface="Arial" panose="020B0604020202020204"/>
              </a:rPr>
              <a:t> alignments</a:t>
            </a:r>
            <a:r>
              <a:rPr sz="2000" dirty="0">
                <a:solidFill>
                  <a:srgbClr val="191919"/>
                </a:solidFill>
                <a:latin typeface="Arial" panose="020B0604020202020204"/>
                <a:cs typeface="Arial" panose="020B0604020202020204"/>
              </a:rPr>
              <a:t> get</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longer</a:t>
            </a:r>
            <a:endParaRPr sz="2000">
              <a:latin typeface="Arial" panose="020B0604020202020204"/>
              <a:cs typeface="Arial" panose="020B0604020202020204"/>
            </a:endParaRPr>
          </a:p>
        </p:txBody>
      </p:sp>
      <p:sp>
        <p:nvSpPr>
          <p:cNvPr id="11" name="object 11"/>
          <p:cNvSpPr txBox="1"/>
          <p:nvPr/>
        </p:nvSpPr>
        <p:spPr>
          <a:xfrm>
            <a:off x="1372869" y="45681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12" name="object 12"/>
          <p:cNvSpPr txBox="1"/>
          <p:nvPr/>
        </p:nvSpPr>
        <p:spPr>
          <a:xfrm>
            <a:off x="1372869" y="49364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49</a:t>
            </a:fld>
            <a:endParaRPr dirty="0"/>
          </a:p>
        </p:txBody>
      </p:sp>
      <p:sp>
        <p:nvSpPr>
          <p:cNvPr id="2" name="object 2"/>
          <p:cNvSpPr txBox="1">
            <a:spLocks noGrp="1"/>
          </p:cNvSpPr>
          <p:nvPr>
            <p:ph type="title"/>
          </p:nvPr>
        </p:nvSpPr>
        <p:spPr>
          <a:xfrm>
            <a:off x="3815079" y="553720"/>
            <a:ext cx="2447290" cy="695960"/>
          </a:xfrm>
          <a:prstGeom prst="rect">
            <a:avLst/>
          </a:prstGeom>
        </p:spPr>
        <p:txBody>
          <a:bodyPr vert="horz" wrap="square" lIns="0" tIns="12700" rIns="0" bIns="0" rtlCol="0">
            <a:spAutoFit/>
          </a:bodyPr>
          <a:lstStyle/>
          <a:p>
            <a:pPr marL="12700">
              <a:lnSpc>
                <a:spcPct val="100000"/>
              </a:lnSpc>
              <a:spcBef>
                <a:spcPts val="100"/>
              </a:spcBef>
            </a:pPr>
            <a:r>
              <a:rPr sz="4400" spc="-10" dirty="0"/>
              <a:t>Coverage</a:t>
            </a:r>
            <a:endParaRPr sz="4400"/>
          </a:p>
        </p:txBody>
      </p:sp>
      <p:sp>
        <p:nvSpPr>
          <p:cNvPr id="3" name="object 3"/>
          <p:cNvSpPr txBox="1"/>
          <p:nvPr/>
        </p:nvSpPr>
        <p:spPr>
          <a:xfrm>
            <a:off x="546100" y="189102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869950" y="1753870"/>
            <a:ext cx="4553585" cy="1943100"/>
          </a:xfrm>
          <a:prstGeom prst="rect">
            <a:avLst/>
          </a:prstGeom>
        </p:spPr>
        <p:txBody>
          <a:bodyPr vert="horz" wrap="square" lIns="0" tIns="53975" rIns="0" bIns="0" rtlCol="0">
            <a:spAutoFit/>
          </a:bodyPr>
          <a:lstStyle/>
          <a:p>
            <a:pPr marL="12700" marR="5080" algn="just">
              <a:lnSpc>
                <a:spcPts val="3590"/>
              </a:lnSpc>
              <a:spcBef>
                <a:spcPts val="425"/>
              </a:spcBef>
            </a:pPr>
            <a:r>
              <a:rPr sz="2400" dirty="0">
                <a:solidFill>
                  <a:srgbClr val="191919"/>
                </a:solidFill>
                <a:latin typeface="Arial" panose="020B0604020202020204"/>
                <a:cs typeface="Arial" panose="020B0604020202020204"/>
              </a:rPr>
              <a:t>Coverage:</a:t>
            </a:r>
            <a:r>
              <a:rPr sz="2400" spc="-7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The </a:t>
            </a:r>
            <a:r>
              <a:rPr sz="2400" dirty="0">
                <a:solidFill>
                  <a:srgbClr val="191919"/>
                </a:solidFill>
                <a:latin typeface="Arial" panose="020B0604020202020204"/>
                <a:cs typeface="Arial" panose="020B0604020202020204"/>
              </a:rPr>
              <a:t>proportion</a:t>
            </a:r>
            <a:r>
              <a:rPr sz="2400" spc="-5" dirty="0">
                <a:solidFill>
                  <a:srgbClr val="191919"/>
                </a:solidFill>
                <a:latin typeface="Arial" panose="020B0604020202020204"/>
                <a:cs typeface="Arial" panose="020B0604020202020204"/>
              </a:rPr>
              <a:t> of</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the</a:t>
            </a:r>
            <a:r>
              <a:rPr sz="2400" spc="-10"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aligned</a:t>
            </a:r>
            <a:r>
              <a:rPr sz="2400" spc="-5" dirty="0">
                <a:solidFill>
                  <a:srgbClr val="191919"/>
                </a:solidFill>
                <a:latin typeface="Arial" panose="020B0604020202020204"/>
                <a:cs typeface="Arial" panose="020B0604020202020204"/>
              </a:rPr>
              <a:t> length </a:t>
            </a:r>
            <a:r>
              <a:rPr sz="2400" spc="-87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with </a:t>
            </a:r>
            <a:r>
              <a:rPr sz="2400" dirty="0">
                <a:solidFill>
                  <a:srgbClr val="191919"/>
                </a:solidFill>
                <a:latin typeface="Arial" panose="020B0604020202020204"/>
                <a:cs typeface="Arial" panose="020B0604020202020204"/>
              </a:rPr>
              <a:t>respect </a:t>
            </a:r>
            <a:r>
              <a:rPr sz="2400" spc="-5" dirty="0">
                <a:solidFill>
                  <a:srgbClr val="191919"/>
                </a:solidFill>
                <a:latin typeface="Arial" panose="020B0604020202020204"/>
                <a:cs typeface="Arial" panose="020B0604020202020204"/>
              </a:rPr>
              <a:t>to the length </a:t>
            </a:r>
            <a:r>
              <a:rPr sz="2400" dirty="0">
                <a:solidFill>
                  <a:srgbClr val="191919"/>
                </a:solidFill>
                <a:latin typeface="Arial" panose="020B0604020202020204"/>
                <a:cs typeface="Arial" panose="020B0604020202020204"/>
              </a:rPr>
              <a:t>of </a:t>
            </a:r>
            <a:r>
              <a:rPr sz="2400" spc="-5" dirty="0">
                <a:solidFill>
                  <a:srgbClr val="191919"/>
                </a:solidFill>
                <a:latin typeface="Arial" panose="020B0604020202020204"/>
                <a:cs typeface="Arial" panose="020B0604020202020204"/>
              </a:rPr>
              <a:t>the </a:t>
            </a:r>
            <a:r>
              <a:rPr sz="2400" dirty="0">
                <a:solidFill>
                  <a:srgbClr val="191919"/>
                </a:solidFill>
                <a:latin typeface="Arial" panose="020B0604020202020204"/>
                <a:cs typeface="Arial" panose="020B0604020202020204"/>
              </a:rPr>
              <a:t>query or </a:t>
            </a:r>
            <a:r>
              <a:rPr sz="2400" spc="5"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subject.</a:t>
            </a:r>
            <a:endParaRPr sz="2400">
              <a:latin typeface="Arial" panose="020B0604020202020204"/>
              <a:cs typeface="Arial" panose="020B0604020202020204"/>
            </a:endParaRPr>
          </a:p>
          <a:p>
            <a:pPr marL="12700">
              <a:lnSpc>
                <a:spcPct val="100000"/>
              </a:lnSpc>
              <a:spcBef>
                <a:spcPts val="1085"/>
              </a:spcBef>
            </a:pPr>
            <a:r>
              <a:rPr sz="2400" spc="-5" dirty="0">
                <a:solidFill>
                  <a:srgbClr val="191919"/>
                </a:solidFill>
                <a:latin typeface="Arial" panose="020B0604020202020204"/>
                <a:cs typeface="Arial" panose="020B0604020202020204"/>
              </a:rPr>
              <a:t>Example</a:t>
            </a:r>
          </a:p>
        </p:txBody>
      </p:sp>
      <p:sp>
        <p:nvSpPr>
          <p:cNvPr id="5" name="object 5"/>
          <p:cNvSpPr txBox="1"/>
          <p:nvPr/>
        </p:nvSpPr>
        <p:spPr>
          <a:xfrm>
            <a:off x="546100" y="343789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6" name="object 6"/>
          <p:cNvSpPr txBox="1"/>
          <p:nvPr/>
        </p:nvSpPr>
        <p:spPr>
          <a:xfrm>
            <a:off x="977900" y="406018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7" name="object 7"/>
          <p:cNvSpPr txBox="1"/>
          <p:nvPr/>
        </p:nvSpPr>
        <p:spPr>
          <a:xfrm>
            <a:off x="1301750" y="3940810"/>
            <a:ext cx="3940175" cy="1251585"/>
          </a:xfrm>
          <a:prstGeom prst="rect">
            <a:avLst/>
          </a:prstGeom>
        </p:spPr>
        <p:txBody>
          <a:bodyPr vert="horz" wrap="square" lIns="0" tIns="51435" rIns="0" bIns="0" rtlCol="0">
            <a:spAutoFit/>
          </a:bodyPr>
          <a:lstStyle/>
          <a:p>
            <a:pPr marL="12700" marR="5080" algn="just">
              <a:lnSpc>
                <a:spcPts val="3120"/>
              </a:lnSpc>
              <a:spcBef>
                <a:spcPts val="405"/>
              </a:spcBef>
            </a:pPr>
            <a:r>
              <a:rPr sz="2000" spc="-70" dirty="0">
                <a:solidFill>
                  <a:srgbClr val="191919"/>
                </a:solidFill>
                <a:latin typeface="Arial" panose="020B0604020202020204"/>
                <a:cs typeface="Arial" panose="020B0604020202020204"/>
              </a:rPr>
              <a:t>Your </a:t>
            </a:r>
            <a:r>
              <a:rPr sz="2000" spc="-5" dirty="0">
                <a:solidFill>
                  <a:srgbClr val="191919"/>
                </a:solidFill>
                <a:latin typeface="Arial" panose="020B0604020202020204"/>
                <a:cs typeface="Arial" panose="020B0604020202020204"/>
              </a:rPr>
              <a:t>gene is 1000bp, and </a:t>
            </a:r>
            <a:r>
              <a:rPr sz="2000" dirty="0">
                <a:solidFill>
                  <a:srgbClr val="191919"/>
                </a:solidFill>
                <a:latin typeface="Arial" panose="020B0604020202020204"/>
                <a:cs typeface="Arial" panose="020B0604020202020204"/>
              </a:rPr>
              <a:t>you </a:t>
            </a:r>
            <a:r>
              <a:rPr sz="2000" spc="-5" dirty="0">
                <a:solidFill>
                  <a:srgbClr val="191919"/>
                </a:solidFill>
                <a:latin typeface="Arial" panose="020B0604020202020204"/>
                <a:cs typeface="Arial" panose="020B0604020202020204"/>
              </a:rPr>
              <a:t>have </a:t>
            </a:r>
            <a:r>
              <a:rPr sz="2000" dirty="0">
                <a:solidFill>
                  <a:srgbClr val="191919"/>
                </a:solidFill>
                <a:latin typeface="Arial" panose="020B0604020202020204"/>
                <a:cs typeface="Arial" panose="020B0604020202020204"/>
              </a:rPr>
              <a:t>a </a:t>
            </a:r>
            <a:r>
              <a:rPr sz="2000" spc="-5" dirty="0">
                <a:solidFill>
                  <a:srgbClr val="191919"/>
                </a:solidFill>
                <a:latin typeface="Arial" panose="020B0604020202020204"/>
                <a:cs typeface="Arial" panose="020B0604020202020204"/>
              </a:rPr>
              <a:t>Blast </a:t>
            </a:r>
            <a:r>
              <a:rPr sz="2000" spc="-76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alignment from 250-500. What is the query </a:t>
            </a:r>
            <a:r>
              <a:rPr sz="2000" spc="-76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coverage?</a:t>
            </a:r>
          </a:p>
        </p:txBody>
      </p:sp>
      <p:pic>
        <p:nvPicPr>
          <p:cNvPr id="9" name="Picture 8"/>
          <p:cNvPicPr>
            <a:picLocks noChangeAspect="1"/>
          </p:cNvPicPr>
          <p:nvPr/>
        </p:nvPicPr>
        <p:blipFill>
          <a:blip r:embed="rId2"/>
          <a:stretch>
            <a:fillRect/>
          </a:stretch>
        </p:blipFill>
        <p:spPr>
          <a:xfrm>
            <a:off x="5495925" y="1454150"/>
            <a:ext cx="4485640" cy="4647565"/>
          </a:xfrm>
          <a:prstGeom prst="rect">
            <a:avLst/>
          </a:prstGeom>
        </p:spPr>
      </p:pic>
      <p:sp>
        <p:nvSpPr>
          <p:cNvPr id="10" name="Text Box 9"/>
          <p:cNvSpPr txBox="1"/>
          <p:nvPr/>
        </p:nvSpPr>
        <p:spPr>
          <a:xfrm>
            <a:off x="401320" y="6997700"/>
            <a:ext cx="8409305" cy="245110"/>
          </a:xfrm>
          <a:prstGeom prst="rect">
            <a:avLst/>
          </a:prstGeom>
          <a:noFill/>
        </p:spPr>
        <p:txBody>
          <a:bodyPr wrap="square" rtlCol="0" anchor="t">
            <a:spAutoFit/>
          </a:bodyPr>
          <a:lstStyle/>
          <a:p>
            <a:r>
              <a:rPr lang="en-US" sz="1000"/>
              <a:t>https://www.stn.org/help/stnext/Managing_Your_STNext_Files/Biosequences/Biosequence_Results/BLAST/Filter_Results_-_BLAST.htm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5</a:t>
            </a:fld>
            <a:endParaRPr dirty="0"/>
          </a:p>
        </p:txBody>
      </p:sp>
      <p:sp>
        <p:nvSpPr>
          <p:cNvPr id="2" name="object 2"/>
          <p:cNvSpPr txBox="1">
            <a:spLocks noGrp="1"/>
          </p:cNvSpPr>
          <p:nvPr>
            <p:ph type="title"/>
          </p:nvPr>
        </p:nvSpPr>
        <p:spPr>
          <a:xfrm>
            <a:off x="2647950" y="553720"/>
            <a:ext cx="4777740" cy="695960"/>
          </a:xfrm>
          <a:prstGeom prst="rect">
            <a:avLst/>
          </a:prstGeom>
        </p:spPr>
        <p:txBody>
          <a:bodyPr vert="horz" wrap="square" lIns="0" tIns="12700" rIns="0" bIns="0" rtlCol="0">
            <a:spAutoFit/>
          </a:bodyPr>
          <a:lstStyle/>
          <a:p>
            <a:pPr marL="12700">
              <a:lnSpc>
                <a:spcPct val="100000"/>
              </a:lnSpc>
              <a:spcBef>
                <a:spcPts val="100"/>
              </a:spcBef>
              <a:tabLst>
                <a:tab pos="2030730" algn="l"/>
              </a:tabLst>
            </a:pPr>
            <a:r>
              <a:rPr sz="4400" spc="-5" dirty="0"/>
              <a:t>What</a:t>
            </a:r>
            <a:r>
              <a:rPr sz="4400" spc="5" dirty="0"/>
              <a:t> </a:t>
            </a:r>
            <a:r>
              <a:rPr sz="4400" spc="-5" dirty="0"/>
              <a:t>is	homology?</a:t>
            </a:r>
            <a:endParaRPr sz="4400"/>
          </a:p>
        </p:txBody>
      </p:sp>
      <p:pic>
        <p:nvPicPr>
          <p:cNvPr id="12" name="Picture 11"/>
          <p:cNvPicPr>
            <a:picLocks noChangeAspect="1"/>
          </p:cNvPicPr>
          <p:nvPr/>
        </p:nvPicPr>
        <p:blipFill>
          <a:blip r:embed="rId2"/>
          <a:stretch>
            <a:fillRect/>
          </a:stretch>
        </p:blipFill>
        <p:spPr>
          <a:xfrm>
            <a:off x="512445" y="1962785"/>
            <a:ext cx="4352290" cy="3847465"/>
          </a:xfrm>
          <a:prstGeom prst="rect">
            <a:avLst/>
          </a:prstGeom>
        </p:spPr>
      </p:pic>
      <p:sp>
        <p:nvSpPr>
          <p:cNvPr id="13" name="Text Box 12"/>
          <p:cNvSpPr txBox="1"/>
          <p:nvPr/>
        </p:nvSpPr>
        <p:spPr>
          <a:xfrm>
            <a:off x="360680" y="6330315"/>
            <a:ext cx="4378325" cy="245110"/>
          </a:xfrm>
          <a:prstGeom prst="rect">
            <a:avLst/>
          </a:prstGeom>
          <a:noFill/>
        </p:spPr>
        <p:txBody>
          <a:bodyPr wrap="square" rtlCol="0" anchor="t">
            <a:spAutoFit/>
          </a:bodyPr>
          <a:lstStyle/>
          <a:p>
            <a:r>
              <a:rPr lang="en-US" sz="1000"/>
              <a:t>https://evolution.berkeley.edu/evolibrary/article/1_0_0/eyes_10</a:t>
            </a:r>
          </a:p>
        </p:txBody>
      </p:sp>
      <p:pic>
        <p:nvPicPr>
          <p:cNvPr id="14" name="Picture 13"/>
          <p:cNvPicPr>
            <a:picLocks noChangeAspect="1"/>
          </p:cNvPicPr>
          <p:nvPr/>
        </p:nvPicPr>
        <p:blipFill>
          <a:blip r:embed="rId3"/>
          <a:stretch>
            <a:fillRect/>
          </a:stretch>
        </p:blipFill>
        <p:spPr>
          <a:xfrm>
            <a:off x="5328285" y="2096770"/>
            <a:ext cx="4029075" cy="3785235"/>
          </a:xfrm>
          <a:prstGeom prst="rect">
            <a:avLst/>
          </a:prstGeom>
        </p:spPr>
      </p:pic>
      <p:sp>
        <p:nvSpPr>
          <p:cNvPr id="15" name="Text Box 14"/>
          <p:cNvSpPr txBox="1"/>
          <p:nvPr/>
        </p:nvSpPr>
        <p:spPr>
          <a:xfrm>
            <a:off x="5577840" y="6191885"/>
            <a:ext cx="3779520" cy="521970"/>
          </a:xfrm>
          <a:prstGeom prst="rect">
            <a:avLst/>
          </a:prstGeom>
          <a:noFill/>
        </p:spPr>
        <p:txBody>
          <a:bodyPr wrap="square" rtlCol="0" anchor="t">
            <a:spAutoFit/>
          </a:bodyPr>
          <a:lstStyle/>
          <a:p>
            <a:r>
              <a:rPr lang="en-US" sz="1400" dirty="0"/>
              <a:t>Photo courtesy of:  Popo H. Liao (Own work), via Wikimedia Commons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82759" y="6855459"/>
            <a:ext cx="20447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191919"/>
                </a:solidFill>
                <a:latin typeface="Times New Roman" panose="02020603050405020304"/>
                <a:cs typeface="Times New Roman" panose="02020603050405020304"/>
              </a:rPr>
              <a:t>2</a:t>
            </a:r>
            <a:r>
              <a:rPr sz="1400" dirty="0">
                <a:solidFill>
                  <a:srgbClr val="191919"/>
                </a:solidFill>
                <a:latin typeface="Times New Roman" panose="02020603050405020304"/>
                <a:cs typeface="Times New Roman" panose="02020603050405020304"/>
              </a:rPr>
              <a:t>8</a:t>
            </a:r>
            <a:endParaRPr sz="1400">
              <a:latin typeface="Times New Roman" panose="02020603050405020304"/>
              <a:cs typeface="Times New Roman" panose="02020603050405020304"/>
            </a:endParaRPr>
          </a:p>
        </p:txBody>
      </p:sp>
      <p:sp>
        <p:nvSpPr>
          <p:cNvPr id="3" name="object 3"/>
          <p:cNvSpPr txBox="1">
            <a:spLocks noGrp="1"/>
          </p:cNvSpPr>
          <p:nvPr>
            <p:ph type="title"/>
          </p:nvPr>
        </p:nvSpPr>
        <p:spPr>
          <a:xfrm>
            <a:off x="2689859" y="219075"/>
            <a:ext cx="4704080" cy="695960"/>
          </a:xfrm>
          <a:prstGeom prst="rect">
            <a:avLst/>
          </a:prstGeom>
        </p:spPr>
        <p:txBody>
          <a:bodyPr vert="horz" wrap="square" lIns="0" tIns="12700" rIns="0" bIns="0" rtlCol="0">
            <a:spAutoFit/>
          </a:bodyPr>
          <a:lstStyle/>
          <a:p>
            <a:pPr marL="12700">
              <a:lnSpc>
                <a:spcPct val="100000"/>
              </a:lnSpc>
              <a:spcBef>
                <a:spcPts val="100"/>
              </a:spcBef>
            </a:pPr>
            <a:r>
              <a:rPr sz="4400" spc="-240" dirty="0"/>
              <a:t>F</a:t>
            </a:r>
            <a:r>
              <a:rPr sz="4400" dirty="0"/>
              <a:t>AS</a:t>
            </a:r>
            <a:r>
              <a:rPr sz="4400" spc="-330" dirty="0"/>
              <a:t>T</a:t>
            </a:r>
            <a:r>
              <a:rPr sz="4400" dirty="0"/>
              <a:t>A</a:t>
            </a:r>
            <a:r>
              <a:rPr sz="4400" spc="-229" dirty="0"/>
              <a:t> </a:t>
            </a:r>
            <a:r>
              <a:rPr sz="4400" spc="-10" dirty="0"/>
              <a:t>F</a:t>
            </a:r>
            <a:r>
              <a:rPr sz="4400" spc="5" dirty="0"/>
              <a:t>i</a:t>
            </a:r>
            <a:r>
              <a:rPr sz="4400" spc="-5" dirty="0"/>
              <a:t>l</a:t>
            </a:r>
            <a:r>
              <a:rPr sz="4400" dirty="0"/>
              <a:t>e</a:t>
            </a:r>
            <a:r>
              <a:rPr sz="4400" spc="-10" dirty="0"/>
              <a:t> </a:t>
            </a:r>
            <a:r>
              <a:rPr sz="4400" spc="-5" dirty="0"/>
              <a:t>Fo</a:t>
            </a:r>
            <a:r>
              <a:rPr sz="4400" spc="-10" dirty="0"/>
              <a:t>r</a:t>
            </a:r>
            <a:r>
              <a:rPr sz="4400" spc="5" dirty="0"/>
              <a:t>m</a:t>
            </a:r>
            <a:r>
              <a:rPr sz="4400" spc="-10" dirty="0"/>
              <a:t>a</a:t>
            </a:r>
            <a:r>
              <a:rPr sz="4400" dirty="0"/>
              <a:t>t</a:t>
            </a:r>
            <a:endParaRPr sz="4400"/>
          </a:p>
        </p:txBody>
      </p:sp>
      <p:sp>
        <p:nvSpPr>
          <p:cNvPr id="4" name="object 4"/>
          <p:cNvSpPr txBox="1"/>
          <p:nvPr/>
        </p:nvSpPr>
        <p:spPr>
          <a:xfrm>
            <a:off x="599440" y="124587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5" name="object 5"/>
          <p:cNvSpPr txBox="1"/>
          <p:nvPr/>
        </p:nvSpPr>
        <p:spPr>
          <a:xfrm>
            <a:off x="923289" y="960119"/>
            <a:ext cx="7414259" cy="1140460"/>
          </a:xfrm>
          <a:prstGeom prst="rect">
            <a:avLst/>
          </a:prstGeom>
        </p:spPr>
        <p:txBody>
          <a:bodyPr vert="horz" wrap="square" lIns="0" tIns="12065" rIns="0" bIns="0" rtlCol="0">
            <a:spAutoFit/>
          </a:bodyPr>
          <a:lstStyle/>
          <a:p>
            <a:pPr marL="12700" marR="5080">
              <a:lnSpc>
                <a:spcPct val="131000"/>
              </a:lnSpc>
              <a:spcBef>
                <a:spcPts val="95"/>
              </a:spcBef>
            </a:pPr>
            <a:r>
              <a:rPr sz="2800" spc="-5" dirty="0">
                <a:solidFill>
                  <a:srgbClr val="191919"/>
                </a:solidFill>
                <a:latin typeface="Arial" panose="020B0604020202020204"/>
                <a:cs typeface="Arial" panose="020B0604020202020204"/>
              </a:rPr>
              <a:t>Plain </a:t>
            </a:r>
            <a:r>
              <a:rPr sz="2800" dirty="0">
                <a:solidFill>
                  <a:srgbClr val="191919"/>
                </a:solidFill>
                <a:latin typeface="Arial" panose="020B0604020202020204"/>
                <a:cs typeface="Arial" panose="020B0604020202020204"/>
              </a:rPr>
              <a:t>text </a:t>
            </a:r>
            <a:r>
              <a:rPr sz="2800" spc="-5" dirty="0">
                <a:solidFill>
                  <a:srgbClr val="191919"/>
                </a:solidFill>
                <a:latin typeface="Arial" panose="020B0604020202020204"/>
                <a:cs typeface="Arial" panose="020B0604020202020204"/>
              </a:rPr>
              <a:t>file (e.g. don't </a:t>
            </a:r>
            <a:r>
              <a:rPr sz="2800" dirty="0">
                <a:solidFill>
                  <a:srgbClr val="191919"/>
                </a:solidFill>
                <a:latin typeface="Arial" panose="020B0604020202020204"/>
                <a:cs typeface="Arial" panose="020B0604020202020204"/>
              </a:rPr>
              <a:t>open </a:t>
            </a:r>
            <a:r>
              <a:rPr sz="2800" spc="-5" dirty="0">
                <a:solidFill>
                  <a:srgbClr val="191919"/>
                </a:solidFill>
                <a:latin typeface="Arial" panose="020B0604020202020204"/>
                <a:cs typeface="Arial" panose="020B0604020202020204"/>
              </a:rPr>
              <a:t>with </a:t>
            </a:r>
            <a:r>
              <a:rPr sz="2800" spc="-15" dirty="0">
                <a:solidFill>
                  <a:srgbClr val="191919"/>
                </a:solidFill>
                <a:latin typeface="Arial" panose="020B0604020202020204"/>
                <a:cs typeface="Arial" panose="020B0604020202020204"/>
              </a:rPr>
              <a:t>Word!) </a:t>
            </a:r>
            <a:r>
              <a:rPr sz="2800" spc="-87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Each</a:t>
            </a:r>
            <a:r>
              <a:rPr sz="2800" spc="-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sequence has</a:t>
            </a:r>
            <a:r>
              <a:rPr sz="2800" spc="-1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2 </a:t>
            </a:r>
            <a:r>
              <a:rPr sz="2800" spc="-5" dirty="0">
                <a:solidFill>
                  <a:srgbClr val="191919"/>
                </a:solidFill>
                <a:latin typeface="Arial" panose="020B0604020202020204"/>
                <a:cs typeface="Arial" panose="020B0604020202020204"/>
              </a:rPr>
              <a:t>parts.</a:t>
            </a:r>
            <a:endParaRPr sz="2800">
              <a:latin typeface="Arial" panose="020B0604020202020204"/>
              <a:cs typeface="Arial" panose="020B0604020202020204"/>
            </a:endParaRPr>
          </a:p>
        </p:txBody>
      </p:sp>
      <p:sp>
        <p:nvSpPr>
          <p:cNvPr id="6" name="object 6"/>
          <p:cNvSpPr txBox="1"/>
          <p:nvPr/>
        </p:nvSpPr>
        <p:spPr>
          <a:xfrm>
            <a:off x="599440" y="188214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7" name="object 7"/>
          <p:cNvSpPr txBox="1"/>
          <p:nvPr/>
        </p:nvSpPr>
        <p:spPr>
          <a:xfrm>
            <a:off x="1031239" y="227583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8" name="object 8"/>
          <p:cNvSpPr txBox="1"/>
          <p:nvPr/>
        </p:nvSpPr>
        <p:spPr>
          <a:xfrm>
            <a:off x="1329689" y="2015913"/>
            <a:ext cx="7454900" cy="2065020"/>
          </a:xfrm>
          <a:prstGeom prst="rect">
            <a:avLst/>
          </a:prstGeom>
        </p:spPr>
        <p:txBody>
          <a:bodyPr vert="horz" wrap="square" lIns="0" tIns="151765" rIns="0" bIns="0" rtlCol="0">
            <a:spAutoFit/>
          </a:bodyPr>
          <a:lstStyle/>
          <a:p>
            <a:pPr marL="38100">
              <a:lnSpc>
                <a:spcPct val="100000"/>
              </a:lnSpc>
              <a:spcBef>
                <a:spcPts val="1195"/>
              </a:spcBef>
            </a:pPr>
            <a:r>
              <a:rPr sz="2800" spc="-5" dirty="0">
                <a:solidFill>
                  <a:srgbClr val="191919"/>
                </a:solidFill>
                <a:latin typeface="Arial" panose="020B0604020202020204"/>
                <a:cs typeface="Arial" panose="020B0604020202020204"/>
              </a:rPr>
              <a:t>One</a:t>
            </a:r>
            <a:r>
              <a:rPr sz="2800" spc="-1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header line</a:t>
            </a:r>
            <a:r>
              <a:rPr sz="2800" spc="-1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starts</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with</a:t>
            </a:r>
            <a:r>
              <a:rPr sz="2800" spc="-1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“&gt;”</a:t>
            </a:r>
            <a:endParaRPr sz="2800">
              <a:latin typeface="Arial" panose="020B0604020202020204"/>
              <a:cs typeface="Arial" panose="020B0604020202020204"/>
            </a:endParaRPr>
          </a:p>
          <a:p>
            <a:pPr marL="469900" indent="-287655">
              <a:lnSpc>
                <a:spcPct val="100000"/>
              </a:lnSpc>
              <a:spcBef>
                <a:spcPts val="940"/>
              </a:spcBef>
              <a:buSzPct val="75000"/>
              <a:buFont typeface="Calibri"/>
              <a:buChar char="–"/>
              <a:tabLst>
                <a:tab pos="469265" algn="l"/>
                <a:tab pos="469900" algn="l"/>
              </a:tabLst>
            </a:pPr>
            <a:r>
              <a:rPr sz="2400" spc="-5" dirty="0">
                <a:solidFill>
                  <a:srgbClr val="191919"/>
                </a:solidFill>
                <a:latin typeface="Arial" panose="020B0604020202020204"/>
                <a:cs typeface="Arial" panose="020B0604020202020204"/>
              </a:rPr>
              <a:t>e.g. “&gt;This </a:t>
            </a:r>
            <a:r>
              <a:rPr sz="2400" spc="-10" dirty="0">
                <a:solidFill>
                  <a:srgbClr val="191919"/>
                </a:solidFill>
                <a:latin typeface="Arial" panose="020B0604020202020204"/>
                <a:cs typeface="Arial" panose="020B0604020202020204"/>
              </a:rPr>
              <a:t>is</a:t>
            </a:r>
            <a:r>
              <a:rPr sz="2400" dirty="0">
                <a:solidFill>
                  <a:srgbClr val="191919"/>
                </a:solidFill>
                <a:latin typeface="Arial" panose="020B0604020202020204"/>
                <a:cs typeface="Arial" panose="020B0604020202020204"/>
              </a:rPr>
              <a:t> a</a:t>
            </a:r>
            <a:r>
              <a:rPr sz="2400" spc="-10"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fasta</a:t>
            </a:r>
            <a:r>
              <a:rPr sz="2400" spc="-10" dirty="0">
                <a:solidFill>
                  <a:srgbClr val="191919"/>
                </a:solidFill>
                <a:latin typeface="Arial" panose="020B0604020202020204"/>
                <a:cs typeface="Arial" panose="020B0604020202020204"/>
              </a:rPr>
              <a:t> </a:t>
            </a:r>
            <a:r>
              <a:rPr sz="2400" spc="-25" dirty="0">
                <a:solidFill>
                  <a:srgbClr val="191919"/>
                </a:solidFill>
                <a:latin typeface="Arial" panose="020B0604020202020204"/>
                <a:cs typeface="Arial" panose="020B0604020202020204"/>
              </a:rPr>
              <a:t>header.</a:t>
            </a:r>
            <a:r>
              <a:rPr sz="2400" spc="-125" dirty="0">
                <a:solidFill>
                  <a:srgbClr val="191919"/>
                </a:solidFill>
                <a:latin typeface="Arial" panose="020B0604020202020204"/>
                <a:cs typeface="Arial" panose="020B0604020202020204"/>
              </a:rPr>
              <a:t> </a:t>
            </a:r>
            <a:r>
              <a:rPr sz="2400" spc="-10" dirty="0">
                <a:solidFill>
                  <a:srgbClr val="191919"/>
                </a:solidFill>
                <a:latin typeface="Arial" panose="020B0604020202020204"/>
                <a:cs typeface="Arial" panose="020B0604020202020204"/>
              </a:rPr>
              <a:t>Any</a:t>
            </a:r>
            <a:r>
              <a:rPr sz="2400" spc="-5" dirty="0">
                <a:solidFill>
                  <a:srgbClr val="191919"/>
                </a:solidFill>
                <a:latin typeface="Arial" panose="020B0604020202020204"/>
                <a:cs typeface="Arial" panose="020B0604020202020204"/>
              </a:rPr>
              <a:t> </a:t>
            </a:r>
            <a:r>
              <a:rPr sz="2400" dirty="0">
                <a:solidFill>
                  <a:srgbClr val="191919"/>
                </a:solidFill>
                <a:latin typeface="Arial" panose="020B0604020202020204"/>
                <a:cs typeface="Arial" panose="020B0604020202020204"/>
              </a:rPr>
              <a:t>text</a:t>
            </a:r>
            <a:r>
              <a:rPr sz="2400" spc="-5" dirty="0">
                <a:solidFill>
                  <a:srgbClr val="191919"/>
                </a:solidFill>
                <a:latin typeface="Arial" panose="020B0604020202020204"/>
                <a:cs typeface="Arial" panose="020B0604020202020204"/>
              </a:rPr>
              <a:t> goes</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here.”</a:t>
            </a:r>
            <a:endParaRPr sz="2400">
              <a:latin typeface="Arial" panose="020B0604020202020204"/>
              <a:cs typeface="Arial" panose="020B0604020202020204"/>
            </a:endParaRPr>
          </a:p>
          <a:p>
            <a:pPr marL="38100">
              <a:lnSpc>
                <a:spcPct val="100000"/>
              </a:lnSpc>
              <a:spcBef>
                <a:spcPts val="600"/>
              </a:spcBef>
            </a:pPr>
            <a:r>
              <a:rPr sz="2800" spc="-5" dirty="0">
                <a:solidFill>
                  <a:srgbClr val="191919"/>
                </a:solidFill>
                <a:latin typeface="Arial" panose="020B0604020202020204"/>
                <a:cs typeface="Arial" panose="020B0604020202020204"/>
              </a:rPr>
              <a:t>One</a:t>
            </a:r>
            <a:r>
              <a:rPr sz="2800" spc="-2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or</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more</a:t>
            </a:r>
            <a:r>
              <a:rPr sz="2800" spc="-1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sequence</a:t>
            </a:r>
            <a:r>
              <a:rPr sz="2800" spc="-1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lines:</a:t>
            </a:r>
            <a:endParaRPr sz="2800">
              <a:latin typeface="Arial" panose="020B0604020202020204"/>
              <a:cs typeface="Arial" panose="020B0604020202020204"/>
            </a:endParaRPr>
          </a:p>
          <a:p>
            <a:pPr marL="469900" indent="-287655">
              <a:lnSpc>
                <a:spcPct val="100000"/>
              </a:lnSpc>
              <a:spcBef>
                <a:spcPts val="940"/>
              </a:spcBef>
              <a:buSzPct val="75000"/>
              <a:buFont typeface="Calibri"/>
              <a:buChar char="–"/>
              <a:tabLst>
                <a:tab pos="469265" algn="l"/>
                <a:tab pos="469900" algn="l"/>
              </a:tabLst>
            </a:pPr>
            <a:r>
              <a:rPr sz="2400" spc="-5" dirty="0">
                <a:solidFill>
                  <a:srgbClr val="191919"/>
                </a:solidFill>
                <a:latin typeface="Arial" panose="020B0604020202020204"/>
                <a:cs typeface="Arial" panose="020B0604020202020204"/>
              </a:rPr>
              <a:t>e.g.</a:t>
            </a:r>
            <a:r>
              <a:rPr sz="2400" spc="-30" dirty="0">
                <a:solidFill>
                  <a:srgbClr val="191919"/>
                </a:solidFill>
                <a:latin typeface="Arial" panose="020B0604020202020204"/>
                <a:cs typeface="Arial" panose="020B0604020202020204"/>
              </a:rPr>
              <a:t> </a:t>
            </a:r>
            <a:r>
              <a:rPr sz="2400" spc="-40" dirty="0">
                <a:solidFill>
                  <a:srgbClr val="191919"/>
                </a:solidFill>
                <a:latin typeface="Arial" panose="020B0604020202020204"/>
                <a:cs typeface="Arial" panose="020B0604020202020204"/>
              </a:rPr>
              <a:t>“ATTCTCGCTCGAATCGATCGCATAGTAGCA”</a:t>
            </a:r>
            <a:endParaRPr sz="2400">
              <a:latin typeface="Arial" panose="020B0604020202020204"/>
              <a:cs typeface="Arial" panose="020B0604020202020204"/>
            </a:endParaRPr>
          </a:p>
        </p:txBody>
      </p:sp>
      <p:sp>
        <p:nvSpPr>
          <p:cNvPr id="9" name="object 9"/>
          <p:cNvSpPr txBox="1"/>
          <p:nvPr/>
        </p:nvSpPr>
        <p:spPr>
          <a:xfrm>
            <a:off x="1031239" y="326390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10" name="object 10"/>
          <p:cNvSpPr txBox="1"/>
          <p:nvPr/>
        </p:nvSpPr>
        <p:spPr>
          <a:xfrm>
            <a:off x="599440" y="434212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11" name="object 11"/>
          <p:cNvSpPr txBox="1"/>
          <p:nvPr/>
        </p:nvSpPr>
        <p:spPr>
          <a:xfrm>
            <a:off x="935990" y="4057650"/>
            <a:ext cx="8000365" cy="1241425"/>
          </a:xfrm>
          <a:prstGeom prst="rect">
            <a:avLst/>
          </a:prstGeom>
        </p:spPr>
        <p:txBody>
          <a:bodyPr vert="horz" wrap="square" lIns="0" tIns="160020" rIns="0" bIns="0" rtlCol="0">
            <a:spAutoFit/>
          </a:bodyPr>
          <a:lstStyle/>
          <a:p>
            <a:pPr>
              <a:lnSpc>
                <a:spcPct val="100000"/>
              </a:lnSpc>
              <a:spcBef>
                <a:spcPts val="1260"/>
              </a:spcBef>
            </a:pPr>
            <a:r>
              <a:rPr sz="2800" dirty="0">
                <a:solidFill>
                  <a:srgbClr val="191919"/>
                </a:solidFill>
                <a:latin typeface="Arial" panose="020B0604020202020204"/>
                <a:cs typeface="Arial" panose="020B0604020202020204"/>
              </a:rPr>
              <a:t>Each</a:t>
            </a:r>
            <a:r>
              <a:rPr sz="2800" spc="-5" dirty="0">
                <a:solidFill>
                  <a:srgbClr val="191919"/>
                </a:solidFill>
                <a:latin typeface="Arial" panose="020B0604020202020204"/>
                <a:cs typeface="Arial" panose="020B0604020202020204"/>
              </a:rPr>
              <a:t> </a:t>
            </a:r>
            <a:r>
              <a:rPr sz="2800" spc="-10" dirty="0">
                <a:solidFill>
                  <a:srgbClr val="191919"/>
                </a:solidFill>
                <a:latin typeface="Arial" panose="020B0604020202020204"/>
                <a:cs typeface="Arial" panose="020B0604020202020204"/>
              </a:rPr>
              <a:t>file</a:t>
            </a:r>
            <a:r>
              <a:rPr sz="2800" spc="-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can</a:t>
            </a:r>
            <a:r>
              <a:rPr sz="2800" spc="-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contain</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multiple</a:t>
            </a:r>
            <a:r>
              <a:rPr sz="2800" spc="-1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sequences</a:t>
            </a:r>
            <a:endParaRPr sz="2800">
              <a:latin typeface="Arial" panose="020B0604020202020204"/>
              <a:cs typeface="Arial" panose="020B0604020202020204"/>
            </a:endParaRPr>
          </a:p>
          <a:p>
            <a:pPr marR="37465">
              <a:lnSpc>
                <a:spcPts val="3590"/>
              </a:lnSpc>
              <a:spcBef>
                <a:spcPts val="1485"/>
              </a:spcBef>
            </a:pPr>
            <a:r>
              <a:rPr sz="2800" dirty="0">
                <a:solidFill>
                  <a:srgbClr val="191919"/>
                </a:solidFill>
                <a:latin typeface="Arial" panose="020B0604020202020204"/>
                <a:cs typeface="Arial" panose="020B0604020202020204"/>
              </a:rPr>
              <a:t>Sequences</a:t>
            </a:r>
            <a:r>
              <a:rPr sz="2800" spc="-1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can</a:t>
            </a:r>
            <a:r>
              <a:rPr sz="2800" spc="-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be</a:t>
            </a:r>
            <a:r>
              <a:rPr sz="2800" spc="-1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DNA</a:t>
            </a:r>
            <a:r>
              <a:rPr sz="2800" spc="-19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or</a:t>
            </a:r>
            <a:r>
              <a:rPr sz="2800" spc="-1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protein </a:t>
            </a:r>
            <a:r>
              <a:rPr sz="2800" dirty="0">
                <a:solidFill>
                  <a:srgbClr val="191919"/>
                </a:solidFill>
                <a:latin typeface="Arial" panose="020B0604020202020204"/>
                <a:cs typeface="Arial" panose="020B0604020202020204"/>
              </a:rPr>
              <a:t>(not</a:t>
            </a:r>
            <a:r>
              <a:rPr sz="2800" spc="-10"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a </a:t>
            </a:r>
            <a:r>
              <a:rPr sz="2800" spc="-87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mixture)</a:t>
            </a:r>
            <a:endParaRPr sz="2800">
              <a:latin typeface="Arial" panose="020B0604020202020204"/>
              <a:cs typeface="Arial" panose="020B0604020202020204"/>
            </a:endParaRPr>
          </a:p>
        </p:txBody>
      </p:sp>
      <p:sp>
        <p:nvSpPr>
          <p:cNvPr id="12" name="object 12"/>
          <p:cNvSpPr txBox="1"/>
          <p:nvPr/>
        </p:nvSpPr>
        <p:spPr>
          <a:xfrm>
            <a:off x="599440" y="497712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pic>
        <p:nvPicPr>
          <p:cNvPr id="14" name="Picture 13"/>
          <p:cNvPicPr>
            <a:picLocks noChangeAspect="1"/>
          </p:cNvPicPr>
          <p:nvPr/>
        </p:nvPicPr>
        <p:blipFill>
          <a:blip r:embed="rId2"/>
          <a:stretch>
            <a:fillRect/>
          </a:stretch>
        </p:blipFill>
        <p:spPr>
          <a:xfrm>
            <a:off x="3425190" y="5450840"/>
            <a:ext cx="3525520" cy="18332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2359" y="553720"/>
            <a:ext cx="2790825" cy="695960"/>
          </a:xfrm>
          <a:prstGeom prst="rect">
            <a:avLst/>
          </a:prstGeom>
        </p:spPr>
        <p:txBody>
          <a:bodyPr vert="horz" wrap="square" lIns="0" tIns="12700" rIns="0" bIns="0" rtlCol="0">
            <a:spAutoFit/>
          </a:bodyPr>
          <a:lstStyle/>
          <a:p>
            <a:pPr marL="12700">
              <a:lnSpc>
                <a:spcPct val="100000"/>
              </a:lnSpc>
              <a:spcBef>
                <a:spcPts val="100"/>
              </a:spcBef>
            </a:pPr>
            <a:r>
              <a:rPr sz="4400" spc="-5" dirty="0"/>
              <a:t>Alignments</a:t>
            </a:r>
            <a:endParaRPr sz="4400"/>
          </a:p>
        </p:txBody>
      </p:sp>
      <p:pic>
        <p:nvPicPr>
          <p:cNvPr id="3" name="object 3"/>
          <p:cNvPicPr/>
          <p:nvPr/>
        </p:nvPicPr>
        <p:blipFill>
          <a:blip r:embed="rId2" cstate="print"/>
          <a:stretch>
            <a:fillRect/>
          </a:stretch>
        </p:blipFill>
        <p:spPr>
          <a:xfrm>
            <a:off x="746125" y="1492885"/>
            <a:ext cx="8296275" cy="5381625"/>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52</a:t>
            </a:fld>
            <a:endParaRPr dirty="0"/>
          </a:p>
        </p:txBody>
      </p:sp>
      <p:sp>
        <p:nvSpPr>
          <p:cNvPr id="2" name="object 2"/>
          <p:cNvSpPr txBox="1">
            <a:spLocks noGrp="1"/>
          </p:cNvSpPr>
          <p:nvPr>
            <p:ph type="title"/>
          </p:nvPr>
        </p:nvSpPr>
        <p:spPr>
          <a:xfrm>
            <a:off x="3689350" y="553720"/>
            <a:ext cx="2697480" cy="695960"/>
          </a:xfrm>
          <a:prstGeom prst="rect">
            <a:avLst/>
          </a:prstGeom>
        </p:spPr>
        <p:txBody>
          <a:bodyPr vert="horz" wrap="square" lIns="0" tIns="12700" rIns="0" bIns="0" rtlCol="0">
            <a:spAutoFit/>
          </a:bodyPr>
          <a:lstStyle/>
          <a:p>
            <a:pPr marL="12700">
              <a:lnSpc>
                <a:spcPct val="100000"/>
              </a:lnSpc>
              <a:spcBef>
                <a:spcPts val="100"/>
              </a:spcBef>
            </a:pPr>
            <a:r>
              <a:rPr sz="4400" spc="-5" dirty="0"/>
              <a:t>Databases</a:t>
            </a:r>
            <a:endParaRPr sz="4400"/>
          </a:p>
        </p:txBody>
      </p:sp>
      <p:sp>
        <p:nvSpPr>
          <p:cNvPr id="3" name="object 3"/>
          <p:cNvSpPr txBox="1"/>
          <p:nvPr/>
        </p:nvSpPr>
        <p:spPr>
          <a:xfrm>
            <a:off x="599440" y="1823720"/>
            <a:ext cx="125730" cy="176530"/>
          </a:xfrm>
          <a:prstGeom prst="rect">
            <a:avLst/>
          </a:prstGeom>
        </p:spPr>
        <p:txBody>
          <a:bodyPr vert="horz" wrap="square" lIns="0" tIns="11430" rIns="0" bIns="0" rtlCol="0">
            <a:spAutoFit/>
          </a:bodyPr>
          <a:lstStyle/>
          <a:p>
            <a:pPr marL="12700">
              <a:lnSpc>
                <a:spcPct val="100000"/>
              </a:lnSpc>
              <a:spcBef>
                <a:spcPts val="90"/>
              </a:spcBef>
            </a:pPr>
            <a:r>
              <a:rPr sz="1000" spc="180" dirty="0">
                <a:solidFill>
                  <a:srgbClr val="191919"/>
                </a:solidFill>
                <a:latin typeface="Calibri"/>
                <a:cs typeface="Calibri"/>
              </a:rPr>
              <a:t>●</a:t>
            </a:r>
            <a:endParaRPr sz="1000">
              <a:latin typeface="Calibri"/>
              <a:cs typeface="Calibri"/>
            </a:endParaRPr>
          </a:p>
        </p:txBody>
      </p:sp>
      <p:sp>
        <p:nvSpPr>
          <p:cNvPr id="4" name="object 4"/>
          <p:cNvSpPr txBox="1"/>
          <p:nvPr/>
        </p:nvSpPr>
        <p:spPr>
          <a:xfrm>
            <a:off x="923289" y="1729740"/>
            <a:ext cx="3736340"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191919"/>
                </a:solidFill>
                <a:latin typeface="Arial" panose="020B0604020202020204"/>
                <a:cs typeface="Arial" panose="020B0604020202020204"/>
              </a:rPr>
              <a:t>NR</a:t>
            </a:r>
            <a:r>
              <a:rPr sz="2200" spc="-25"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“non-redundant”</a:t>
            </a:r>
            <a:r>
              <a:rPr sz="2200" spc="-3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database</a:t>
            </a:r>
            <a:endParaRPr sz="2200">
              <a:latin typeface="Arial" panose="020B0604020202020204"/>
              <a:cs typeface="Arial" panose="020B0604020202020204"/>
            </a:endParaRPr>
          </a:p>
        </p:txBody>
      </p:sp>
      <p:sp>
        <p:nvSpPr>
          <p:cNvPr id="5" name="object 5"/>
          <p:cNvSpPr txBox="1"/>
          <p:nvPr/>
        </p:nvSpPr>
        <p:spPr>
          <a:xfrm>
            <a:off x="1031239" y="2310129"/>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6" name="object 6"/>
          <p:cNvSpPr txBox="1"/>
          <p:nvPr/>
        </p:nvSpPr>
        <p:spPr>
          <a:xfrm>
            <a:off x="1355089" y="2103120"/>
            <a:ext cx="7646670" cy="878840"/>
          </a:xfrm>
          <a:prstGeom prst="rect">
            <a:avLst/>
          </a:prstGeom>
        </p:spPr>
        <p:txBody>
          <a:bodyPr vert="horz" wrap="square" lIns="0" tIns="12700" rIns="0" bIns="0" rtlCol="0">
            <a:spAutoFit/>
          </a:bodyPr>
          <a:lstStyle/>
          <a:p>
            <a:pPr marL="12700" marR="5080">
              <a:lnSpc>
                <a:spcPct val="140000"/>
              </a:lnSpc>
              <a:spcBef>
                <a:spcPts val="100"/>
              </a:spcBef>
            </a:pPr>
            <a:r>
              <a:rPr sz="2000" dirty="0">
                <a:solidFill>
                  <a:srgbClr val="191919"/>
                </a:solidFill>
                <a:latin typeface="Arial" panose="020B0604020202020204"/>
                <a:cs typeface="Arial" panose="020B0604020202020204"/>
              </a:rPr>
              <a:t>Sequences </a:t>
            </a:r>
            <a:r>
              <a:rPr sz="2000" spc="-5" dirty="0">
                <a:solidFill>
                  <a:srgbClr val="191919"/>
                </a:solidFill>
                <a:latin typeface="Arial" panose="020B0604020202020204"/>
                <a:cs typeface="Arial" panose="020B0604020202020204"/>
              </a:rPr>
              <a:t>from </a:t>
            </a:r>
            <a:r>
              <a:rPr sz="2000" dirty="0">
                <a:solidFill>
                  <a:srgbClr val="191919"/>
                </a:solidFill>
                <a:latin typeface="Arial" panose="020B0604020202020204"/>
                <a:cs typeface="Arial" panose="020B0604020202020204"/>
              </a:rPr>
              <a:t>various experiments (not just </a:t>
            </a:r>
            <a:r>
              <a:rPr sz="2000" spc="-5" dirty="0">
                <a:solidFill>
                  <a:srgbClr val="191919"/>
                </a:solidFill>
                <a:latin typeface="Arial" panose="020B0604020202020204"/>
                <a:cs typeface="Arial" panose="020B0604020202020204"/>
              </a:rPr>
              <a:t>completed </a:t>
            </a:r>
            <a:r>
              <a:rPr sz="2000" dirty="0">
                <a:solidFill>
                  <a:srgbClr val="191919"/>
                </a:solidFill>
                <a:latin typeface="Arial" panose="020B0604020202020204"/>
                <a:cs typeface="Arial" panose="020B0604020202020204"/>
              </a:rPr>
              <a:t>genomes) </a:t>
            </a:r>
            <a:r>
              <a:rPr sz="2000" spc="-54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May</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not</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be</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that</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“non-redundant”</a:t>
            </a:r>
            <a:endParaRPr sz="2000">
              <a:latin typeface="Arial" panose="020B0604020202020204"/>
              <a:cs typeface="Arial" panose="020B0604020202020204"/>
            </a:endParaRPr>
          </a:p>
        </p:txBody>
      </p:sp>
      <p:sp>
        <p:nvSpPr>
          <p:cNvPr id="7" name="object 7"/>
          <p:cNvSpPr txBox="1"/>
          <p:nvPr/>
        </p:nvSpPr>
        <p:spPr>
          <a:xfrm>
            <a:off x="1031239" y="273812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8" name="object 8"/>
          <p:cNvSpPr txBox="1"/>
          <p:nvPr/>
        </p:nvSpPr>
        <p:spPr>
          <a:xfrm>
            <a:off x="599440" y="3171190"/>
            <a:ext cx="125730" cy="176530"/>
          </a:xfrm>
          <a:prstGeom prst="rect">
            <a:avLst/>
          </a:prstGeom>
        </p:spPr>
        <p:txBody>
          <a:bodyPr vert="horz" wrap="square" lIns="0" tIns="11430" rIns="0" bIns="0" rtlCol="0">
            <a:spAutoFit/>
          </a:bodyPr>
          <a:lstStyle/>
          <a:p>
            <a:pPr marL="12700">
              <a:lnSpc>
                <a:spcPct val="100000"/>
              </a:lnSpc>
              <a:spcBef>
                <a:spcPts val="90"/>
              </a:spcBef>
            </a:pPr>
            <a:r>
              <a:rPr sz="1000" spc="180" dirty="0">
                <a:solidFill>
                  <a:srgbClr val="191919"/>
                </a:solidFill>
                <a:latin typeface="Calibri"/>
                <a:cs typeface="Calibri"/>
              </a:rPr>
              <a:t>●</a:t>
            </a:r>
            <a:endParaRPr sz="1000">
              <a:latin typeface="Calibri"/>
              <a:cs typeface="Calibri"/>
            </a:endParaRPr>
          </a:p>
        </p:txBody>
      </p:sp>
      <p:sp>
        <p:nvSpPr>
          <p:cNvPr id="9" name="object 9"/>
          <p:cNvSpPr txBox="1"/>
          <p:nvPr/>
        </p:nvSpPr>
        <p:spPr>
          <a:xfrm>
            <a:off x="923289" y="3077209"/>
            <a:ext cx="956310"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191919"/>
                </a:solidFill>
                <a:latin typeface="Arial" panose="020B0604020202020204"/>
                <a:cs typeface="Arial" panose="020B0604020202020204"/>
              </a:rPr>
              <a:t>R</a:t>
            </a:r>
            <a:r>
              <a:rPr sz="2200" dirty="0">
                <a:solidFill>
                  <a:srgbClr val="191919"/>
                </a:solidFill>
                <a:latin typeface="Arial" panose="020B0604020202020204"/>
                <a:cs typeface="Arial" panose="020B0604020202020204"/>
              </a:rPr>
              <a:t>e</a:t>
            </a:r>
            <a:r>
              <a:rPr sz="2200" spc="-5" dirty="0">
                <a:solidFill>
                  <a:srgbClr val="191919"/>
                </a:solidFill>
                <a:latin typeface="Arial" panose="020B0604020202020204"/>
                <a:cs typeface="Arial" panose="020B0604020202020204"/>
              </a:rPr>
              <a:t>f</a:t>
            </a:r>
            <a:r>
              <a:rPr sz="2200" spc="-10" dirty="0">
                <a:solidFill>
                  <a:srgbClr val="191919"/>
                </a:solidFill>
                <a:latin typeface="Arial" panose="020B0604020202020204"/>
                <a:cs typeface="Arial" panose="020B0604020202020204"/>
              </a:rPr>
              <a:t>S</a:t>
            </a:r>
            <a:r>
              <a:rPr sz="2200" dirty="0">
                <a:solidFill>
                  <a:srgbClr val="191919"/>
                </a:solidFill>
                <a:latin typeface="Arial" panose="020B0604020202020204"/>
                <a:cs typeface="Arial" panose="020B0604020202020204"/>
              </a:rPr>
              <a:t>eq</a:t>
            </a:r>
            <a:endParaRPr sz="2200">
              <a:latin typeface="Arial" panose="020B0604020202020204"/>
              <a:cs typeface="Arial" panose="020B0604020202020204"/>
            </a:endParaRPr>
          </a:p>
        </p:txBody>
      </p:sp>
      <p:sp>
        <p:nvSpPr>
          <p:cNvPr id="10" name="object 10"/>
          <p:cNvSpPr txBox="1"/>
          <p:nvPr/>
        </p:nvSpPr>
        <p:spPr>
          <a:xfrm>
            <a:off x="1031239" y="365760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11" name="object 11"/>
          <p:cNvSpPr txBox="1"/>
          <p:nvPr/>
        </p:nvSpPr>
        <p:spPr>
          <a:xfrm>
            <a:off x="1355089" y="3450589"/>
            <a:ext cx="3252470" cy="878840"/>
          </a:xfrm>
          <a:prstGeom prst="rect">
            <a:avLst/>
          </a:prstGeom>
        </p:spPr>
        <p:txBody>
          <a:bodyPr vert="horz" wrap="square" lIns="0" tIns="12700" rIns="0" bIns="0" rtlCol="0">
            <a:spAutoFit/>
          </a:bodyPr>
          <a:lstStyle/>
          <a:p>
            <a:pPr marL="12700" marR="5080">
              <a:lnSpc>
                <a:spcPct val="140000"/>
              </a:lnSpc>
              <a:spcBef>
                <a:spcPts val="100"/>
              </a:spcBef>
            </a:pPr>
            <a:r>
              <a:rPr sz="2000" dirty="0">
                <a:solidFill>
                  <a:srgbClr val="191919"/>
                </a:solidFill>
                <a:latin typeface="Arial" panose="020B0604020202020204"/>
                <a:cs typeface="Arial" panose="020B0604020202020204"/>
              </a:rPr>
              <a:t>Curated</a:t>
            </a:r>
            <a:r>
              <a:rPr sz="2000" spc="-3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sequences</a:t>
            </a:r>
            <a:r>
              <a:rPr sz="2000" spc="-3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by</a:t>
            </a:r>
            <a:r>
              <a:rPr sz="2000" spc="-2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NCBI </a:t>
            </a:r>
            <a:r>
              <a:rPr sz="2000" spc="-54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Does</a:t>
            </a:r>
            <a:r>
              <a:rPr sz="2000" spc="-1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not</a:t>
            </a:r>
            <a:r>
              <a:rPr sz="2000" spc="-30"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contain</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duplicates</a:t>
            </a:r>
            <a:endParaRPr sz="2000">
              <a:latin typeface="Arial" panose="020B0604020202020204"/>
              <a:cs typeface="Arial" panose="020B0604020202020204"/>
            </a:endParaRPr>
          </a:p>
        </p:txBody>
      </p:sp>
      <p:sp>
        <p:nvSpPr>
          <p:cNvPr id="12" name="object 12"/>
          <p:cNvSpPr txBox="1"/>
          <p:nvPr/>
        </p:nvSpPr>
        <p:spPr>
          <a:xfrm>
            <a:off x="1031239" y="408432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13" name="object 13"/>
          <p:cNvSpPr txBox="1"/>
          <p:nvPr/>
        </p:nvSpPr>
        <p:spPr>
          <a:xfrm>
            <a:off x="599440" y="4518659"/>
            <a:ext cx="125730" cy="176530"/>
          </a:xfrm>
          <a:prstGeom prst="rect">
            <a:avLst/>
          </a:prstGeom>
        </p:spPr>
        <p:txBody>
          <a:bodyPr vert="horz" wrap="square" lIns="0" tIns="11430" rIns="0" bIns="0" rtlCol="0">
            <a:spAutoFit/>
          </a:bodyPr>
          <a:lstStyle/>
          <a:p>
            <a:pPr marL="12700">
              <a:lnSpc>
                <a:spcPct val="100000"/>
              </a:lnSpc>
              <a:spcBef>
                <a:spcPts val="90"/>
              </a:spcBef>
            </a:pPr>
            <a:r>
              <a:rPr sz="1000" spc="180" dirty="0">
                <a:solidFill>
                  <a:srgbClr val="191919"/>
                </a:solidFill>
                <a:latin typeface="Calibri"/>
                <a:cs typeface="Calibri"/>
              </a:rPr>
              <a:t>●</a:t>
            </a:r>
            <a:endParaRPr sz="1000">
              <a:latin typeface="Calibri"/>
              <a:cs typeface="Calibri"/>
            </a:endParaRPr>
          </a:p>
        </p:txBody>
      </p:sp>
      <p:sp>
        <p:nvSpPr>
          <p:cNvPr id="14" name="object 14"/>
          <p:cNvSpPr txBox="1"/>
          <p:nvPr/>
        </p:nvSpPr>
        <p:spPr>
          <a:xfrm>
            <a:off x="923289" y="4424679"/>
            <a:ext cx="1236980"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191919"/>
                </a:solidFill>
                <a:latin typeface="Arial" panose="020B0604020202020204"/>
                <a:cs typeface="Arial" panose="020B0604020202020204"/>
              </a:rPr>
              <a:t>Swissprot</a:t>
            </a:r>
            <a:endParaRPr sz="2200">
              <a:latin typeface="Arial" panose="020B0604020202020204"/>
              <a:cs typeface="Arial" panose="020B0604020202020204"/>
            </a:endParaRPr>
          </a:p>
        </p:txBody>
      </p:sp>
      <p:sp>
        <p:nvSpPr>
          <p:cNvPr id="15" name="object 15"/>
          <p:cNvSpPr txBox="1"/>
          <p:nvPr/>
        </p:nvSpPr>
        <p:spPr>
          <a:xfrm>
            <a:off x="1031239" y="500507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16" name="object 16"/>
          <p:cNvSpPr txBox="1"/>
          <p:nvPr/>
        </p:nvSpPr>
        <p:spPr>
          <a:xfrm>
            <a:off x="1355089" y="4918709"/>
            <a:ext cx="462089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191919"/>
                </a:solidFill>
                <a:latin typeface="Arial" panose="020B0604020202020204"/>
                <a:cs typeface="Arial" panose="020B0604020202020204"/>
              </a:rPr>
              <a:t>A</a:t>
            </a:r>
            <a:r>
              <a:rPr sz="2000" spc="-114"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manually </a:t>
            </a:r>
            <a:r>
              <a:rPr sz="2000" dirty="0">
                <a:solidFill>
                  <a:srgbClr val="191919"/>
                </a:solidFill>
                <a:latin typeface="Arial" panose="020B0604020202020204"/>
                <a:cs typeface="Arial" panose="020B0604020202020204"/>
              </a:rPr>
              <a:t>curated</a:t>
            </a:r>
            <a:r>
              <a:rPr sz="2000" spc="-10"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sequence</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of</a:t>
            </a:r>
            <a:r>
              <a:rPr sz="2000" spc="-1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proteins</a:t>
            </a:r>
            <a:endParaRPr sz="2000">
              <a:latin typeface="Arial" panose="020B0604020202020204"/>
              <a:cs typeface="Arial" panose="020B0604020202020204"/>
            </a:endParaRPr>
          </a:p>
        </p:txBody>
      </p:sp>
      <p:sp>
        <p:nvSpPr>
          <p:cNvPr id="17" name="object 17"/>
          <p:cNvSpPr txBox="1"/>
          <p:nvPr/>
        </p:nvSpPr>
        <p:spPr>
          <a:xfrm>
            <a:off x="599440" y="5438140"/>
            <a:ext cx="125730" cy="176530"/>
          </a:xfrm>
          <a:prstGeom prst="rect">
            <a:avLst/>
          </a:prstGeom>
        </p:spPr>
        <p:txBody>
          <a:bodyPr vert="horz" wrap="square" lIns="0" tIns="11430" rIns="0" bIns="0" rtlCol="0">
            <a:spAutoFit/>
          </a:bodyPr>
          <a:lstStyle/>
          <a:p>
            <a:pPr marL="12700">
              <a:lnSpc>
                <a:spcPct val="100000"/>
              </a:lnSpc>
              <a:spcBef>
                <a:spcPts val="90"/>
              </a:spcBef>
            </a:pPr>
            <a:r>
              <a:rPr sz="1000" spc="180" dirty="0">
                <a:solidFill>
                  <a:srgbClr val="191919"/>
                </a:solidFill>
                <a:latin typeface="Calibri"/>
                <a:cs typeface="Calibri"/>
              </a:rPr>
              <a:t>●</a:t>
            </a:r>
            <a:endParaRPr sz="1000">
              <a:latin typeface="Calibri"/>
              <a:cs typeface="Calibri"/>
            </a:endParaRPr>
          </a:p>
        </p:txBody>
      </p:sp>
      <p:sp>
        <p:nvSpPr>
          <p:cNvPr id="18" name="object 18"/>
          <p:cNvSpPr txBox="1"/>
          <p:nvPr/>
        </p:nvSpPr>
        <p:spPr>
          <a:xfrm>
            <a:off x="923289" y="5344159"/>
            <a:ext cx="2291080"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191919"/>
                </a:solidFill>
                <a:latin typeface="Arial" panose="020B0604020202020204"/>
                <a:cs typeface="Arial" panose="020B0604020202020204"/>
              </a:rPr>
              <a:t>Protein</a:t>
            </a:r>
            <a:r>
              <a:rPr sz="2200" spc="-45"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Data</a:t>
            </a:r>
            <a:r>
              <a:rPr sz="2200" spc="-35"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Bank</a:t>
            </a:r>
            <a:endParaRPr sz="2200">
              <a:latin typeface="Arial" panose="020B0604020202020204"/>
              <a:cs typeface="Arial" panose="020B0604020202020204"/>
            </a:endParaRPr>
          </a:p>
        </p:txBody>
      </p:sp>
      <p:sp>
        <p:nvSpPr>
          <p:cNvPr id="19" name="object 19"/>
          <p:cNvSpPr txBox="1"/>
          <p:nvPr/>
        </p:nvSpPr>
        <p:spPr>
          <a:xfrm>
            <a:off x="1031239" y="592455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191919"/>
                </a:solidFill>
                <a:latin typeface="Calibri"/>
                <a:cs typeface="Calibri"/>
              </a:rPr>
              <a:t>●</a:t>
            </a:r>
            <a:endParaRPr sz="900">
              <a:latin typeface="Calibri"/>
              <a:cs typeface="Calibri"/>
            </a:endParaRPr>
          </a:p>
        </p:txBody>
      </p:sp>
      <p:sp>
        <p:nvSpPr>
          <p:cNvPr id="20" name="object 20"/>
          <p:cNvSpPr txBox="1"/>
          <p:nvPr/>
        </p:nvSpPr>
        <p:spPr>
          <a:xfrm>
            <a:off x="1355089" y="5839459"/>
            <a:ext cx="695579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191919"/>
                </a:solidFill>
                <a:latin typeface="Arial" panose="020B0604020202020204"/>
                <a:cs typeface="Arial" panose="020B0604020202020204"/>
              </a:rPr>
              <a:t>Contains</a:t>
            </a:r>
            <a:r>
              <a:rPr sz="2000" dirty="0">
                <a:solidFill>
                  <a:srgbClr val="191919"/>
                </a:solidFill>
                <a:latin typeface="Arial" panose="020B0604020202020204"/>
                <a:cs typeface="Arial" panose="020B0604020202020204"/>
              </a:rPr>
              <a:t> protein sequences</a:t>
            </a:r>
            <a:r>
              <a:rPr sz="2000" spc="5" dirty="0">
                <a:solidFill>
                  <a:srgbClr val="191919"/>
                </a:solidFill>
                <a:latin typeface="Arial" panose="020B0604020202020204"/>
                <a:cs typeface="Arial" panose="020B0604020202020204"/>
              </a:rPr>
              <a:t> </a:t>
            </a:r>
            <a:r>
              <a:rPr sz="2000" spc="-5" dirty="0">
                <a:solidFill>
                  <a:srgbClr val="191919"/>
                </a:solidFill>
                <a:latin typeface="Arial" panose="020B0604020202020204"/>
                <a:cs typeface="Arial" panose="020B0604020202020204"/>
              </a:rPr>
              <a:t>that </a:t>
            </a:r>
            <a:r>
              <a:rPr sz="2000" dirty="0">
                <a:solidFill>
                  <a:srgbClr val="191919"/>
                </a:solidFill>
                <a:latin typeface="Arial" panose="020B0604020202020204"/>
                <a:cs typeface="Arial" panose="020B0604020202020204"/>
              </a:rPr>
              <a:t>have</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3D</a:t>
            </a:r>
            <a:r>
              <a:rPr sz="2000" spc="5" dirty="0">
                <a:solidFill>
                  <a:srgbClr val="191919"/>
                </a:solidFill>
                <a:latin typeface="Arial" panose="020B0604020202020204"/>
                <a:cs typeface="Arial" panose="020B0604020202020204"/>
              </a:rPr>
              <a:t> </a:t>
            </a:r>
            <a:r>
              <a:rPr sz="2000" dirty="0">
                <a:solidFill>
                  <a:srgbClr val="191919"/>
                </a:solidFill>
                <a:latin typeface="Arial" panose="020B0604020202020204"/>
                <a:cs typeface="Arial" panose="020B0604020202020204"/>
              </a:rPr>
              <a:t>structures </a:t>
            </a:r>
            <a:r>
              <a:rPr sz="2000" spc="-5" dirty="0">
                <a:solidFill>
                  <a:srgbClr val="191919"/>
                </a:solidFill>
                <a:latin typeface="Arial" panose="020B0604020202020204"/>
                <a:cs typeface="Arial" panose="020B0604020202020204"/>
              </a:rPr>
              <a:t>available</a:t>
            </a:r>
            <a:endParaRPr sz="2000">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6</a:t>
            </a:fld>
            <a:endParaRPr dirty="0"/>
          </a:p>
        </p:txBody>
      </p:sp>
      <p:sp>
        <p:nvSpPr>
          <p:cNvPr id="2" name="object 2"/>
          <p:cNvSpPr txBox="1">
            <a:spLocks noGrp="1"/>
          </p:cNvSpPr>
          <p:nvPr>
            <p:ph type="title"/>
          </p:nvPr>
        </p:nvSpPr>
        <p:spPr>
          <a:xfrm>
            <a:off x="2678429" y="553720"/>
            <a:ext cx="4716780" cy="695960"/>
          </a:xfrm>
          <a:prstGeom prst="rect">
            <a:avLst/>
          </a:prstGeom>
        </p:spPr>
        <p:txBody>
          <a:bodyPr vert="horz" wrap="square" lIns="0" tIns="12700" rIns="0" bIns="0" rtlCol="0">
            <a:spAutoFit/>
          </a:bodyPr>
          <a:lstStyle/>
          <a:p>
            <a:pPr marL="12700">
              <a:lnSpc>
                <a:spcPct val="100000"/>
              </a:lnSpc>
              <a:spcBef>
                <a:spcPts val="100"/>
              </a:spcBef>
            </a:pPr>
            <a:r>
              <a:rPr sz="4400" spc="-55" dirty="0"/>
              <a:t>Types</a:t>
            </a:r>
            <a:r>
              <a:rPr sz="4400" spc="-40" dirty="0"/>
              <a:t> </a:t>
            </a:r>
            <a:r>
              <a:rPr sz="4400" spc="-5" dirty="0"/>
              <a:t>of</a:t>
            </a:r>
            <a:r>
              <a:rPr sz="4400" spc="-35" dirty="0"/>
              <a:t> </a:t>
            </a:r>
            <a:r>
              <a:rPr sz="4400" spc="-5" dirty="0"/>
              <a:t>homologs</a:t>
            </a:r>
            <a:endParaRPr sz="4400"/>
          </a:p>
        </p:txBody>
      </p:sp>
      <p:sp>
        <p:nvSpPr>
          <p:cNvPr id="3" name="object 3"/>
          <p:cNvSpPr txBox="1"/>
          <p:nvPr/>
        </p:nvSpPr>
        <p:spPr>
          <a:xfrm>
            <a:off x="599440" y="162687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923289" y="1489709"/>
            <a:ext cx="178943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191919"/>
                </a:solidFill>
                <a:latin typeface="Arial" panose="020B0604020202020204"/>
                <a:cs typeface="Arial" panose="020B0604020202020204"/>
              </a:rPr>
              <a:t>Orthologs</a:t>
            </a:r>
            <a:endParaRPr sz="3200">
              <a:latin typeface="Arial" panose="020B0604020202020204"/>
              <a:cs typeface="Arial" panose="020B0604020202020204"/>
            </a:endParaRPr>
          </a:p>
        </p:txBody>
      </p:sp>
      <p:sp>
        <p:nvSpPr>
          <p:cNvPr id="5" name="object 5"/>
          <p:cNvSpPr txBox="1"/>
          <p:nvPr/>
        </p:nvSpPr>
        <p:spPr>
          <a:xfrm>
            <a:off x="1031239" y="2249170"/>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6" name="object 6"/>
          <p:cNvSpPr txBox="1"/>
          <p:nvPr/>
        </p:nvSpPr>
        <p:spPr>
          <a:xfrm>
            <a:off x="1355089" y="2016760"/>
            <a:ext cx="6068695" cy="1104900"/>
          </a:xfrm>
          <a:prstGeom prst="rect">
            <a:avLst/>
          </a:prstGeom>
        </p:spPr>
        <p:txBody>
          <a:bodyPr vert="horz" wrap="square" lIns="0" tIns="12700" rIns="0" bIns="0" rtlCol="0">
            <a:spAutoFit/>
          </a:bodyPr>
          <a:lstStyle/>
          <a:p>
            <a:pPr marL="12700" marR="5080">
              <a:lnSpc>
                <a:spcPct val="126000"/>
              </a:lnSpc>
              <a:spcBef>
                <a:spcPts val="100"/>
              </a:spcBef>
            </a:pPr>
            <a:r>
              <a:rPr sz="2800" spc="-5" dirty="0">
                <a:solidFill>
                  <a:srgbClr val="191919"/>
                </a:solidFill>
                <a:latin typeface="Arial" panose="020B0604020202020204"/>
                <a:cs typeface="Arial" panose="020B0604020202020204"/>
              </a:rPr>
              <a:t>Think same gene </a:t>
            </a:r>
            <a:r>
              <a:rPr sz="2800" dirty="0">
                <a:solidFill>
                  <a:srgbClr val="191919"/>
                </a:solidFill>
                <a:latin typeface="Arial" panose="020B0604020202020204"/>
                <a:cs typeface="Arial" panose="020B0604020202020204"/>
              </a:rPr>
              <a:t>in </a:t>
            </a:r>
            <a:r>
              <a:rPr sz="2800" spc="-10" dirty="0">
                <a:solidFill>
                  <a:srgbClr val="191919"/>
                </a:solidFill>
                <a:latin typeface="Arial" panose="020B0604020202020204"/>
                <a:cs typeface="Arial" panose="020B0604020202020204"/>
              </a:rPr>
              <a:t>different </a:t>
            </a:r>
            <a:r>
              <a:rPr sz="2800" spc="-5" dirty="0">
                <a:solidFill>
                  <a:srgbClr val="191919"/>
                </a:solidFill>
                <a:latin typeface="Arial" panose="020B0604020202020204"/>
                <a:cs typeface="Arial" panose="020B0604020202020204"/>
              </a:rPr>
              <a:t>organism </a:t>
            </a:r>
            <a:r>
              <a:rPr sz="2800" spc="-76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Often</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thought </a:t>
            </a:r>
            <a:r>
              <a:rPr sz="2800" dirty="0">
                <a:solidFill>
                  <a:srgbClr val="191919"/>
                </a:solidFill>
                <a:latin typeface="Arial" panose="020B0604020202020204"/>
                <a:cs typeface="Arial" panose="020B0604020202020204"/>
              </a:rPr>
              <a:t>to</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have similar</a:t>
            </a:r>
            <a:r>
              <a:rPr sz="280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function</a:t>
            </a:r>
            <a:endParaRPr sz="2800">
              <a:latin typeface="Arial" panose="020B0604020202020204"/>
              <a:cs typeface="Arial" panose="020B0604020202020204"/>
            </a:endParaRPr>
          </a:p>
        </p:txBody>
      </p:sp>
      <p:sp>
        <p:nvSpPr>
          <p:cNvPr id="7" name="object 7"/>
          <p:cNvSpPr txBox="1"/>
          <p:nvPr/>
        </p:nvSpPr>
        <p:spPr>
          <a:xfrm>
            <a:off x="1031239" y="279018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8" name="object 8"/>
          <p:cNvSpPr txBox="1"/>
          <p:nvPr/>
        </p:nvSpPr>
        <p:spPr>
          <a:xfrm>
            <a:off x="599440" y="3521709"/>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9" name="object 9"/>
          <p:cNvSpPr txBox="1"/>
          <p:nvPr/>
        </p:nvSpPr>
        <p:spPr>
          <a:xfrm>
            <a:off x="923289" y="3384550"/>
            <a:ext cx="1631314"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191919"/>
                </a:solidFill>
                <a:latin typeface="Arial" panose="020B0604020202020204"/>
                <a:cs typeface="Arial" panose="020B0604020202020204"/>
              </a:rPr>
              <a:t>Paralogs</a:t>
            </a:r>
            <a:endParaRPr sz="3200">
              <a:latin typeface="Arial" panose="020B0604020202020204"/>
              <a:cs typeface="Arial" panose="020B0604020202020204"/>
            </a:endParaRPr>
          </a:p>
        </p:txBody>
      </p:sp>
      <p:sp>
        <p:nvSpPr>
          <p:cNvPr id="10" name="object 10"/>
          <p:cNvSpPr txBox="1"/>
          <p:nvPr/>
        </p:nvSpPr>
        <p:spPr>
          <a:xfrm>
            <a:off x="1031239" y="414400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sp>
        <p:nvSpPr>
          <p:cNvPr id="11" name="object 11"/>
          <p:cNvSpPr txBox="1"/>
          <p:nvPr/>
        </p:nvSpPr>
        <p:spPr>
          <a:xfrm>
            <a:off x="1355089" y="3911600"/>
            <a:ext cx="5403850" cy="1104900"/>
          </a:xfrm>
          <a:prstGeom prst="rect">
            <a:avLst/>
          </a:prstGeom>
        </p:spPr>
        <p:txBody>
          <a:bodyPr vert="horz" wrap="square" lIns="0" tIns="125730" rIns="0" bIns="0" rtlCol="0">
            <a:spAutoFit/>
          </a:bodyPr>
          <a:lstStyle/>
          <a:p>
            <a:pPr marL="12700">
              <a:lnSpc>
                <a:spcPct val="100000"/>
              </a:lnSpc>
              <a:spcBef>
                <a:spcPts val="990"/>
              </a:spcBef>
            </a:pPr>
            <a:r>
              <a:rPr sz="2800" spc="-5" dirty="0">
                <a:solidFill>
                  <a:srgbClr val="191919"/>
                </a:solidFill>
                <a:latin typeface="Arial" panose="020B0604020202020204"/>
                <a:cs typeface="Arial" panose="020B0604020202020204"/>
              </a:rPr>
              <a:t>Think</a:t>
            </a:r>
            <a:r>
              <a:rPr sz="2800" spc="-25"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gene</a:t>
            </a:r>
            <a:r>
              <a:rPr sz="2800" spc="-2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duplication</a:t>
            </a:r>
            <a:endParaRPr sz="2800" dirty="0">
              <a:latin typeface="Arial" panose="020B0604020202020204"/>
              <a:cs typeface="Arial" panose="020B0604020202020204"/>
            </a:endParaRPr>
          </a:p>
          <a:p>
            <a:pPr marL="12700">
              <a:lnSpc>
                <a:spcPct val="100000"/>
              </a:lnSpc>
              <a:spcBef>
                <a:spcPts val="890"/>
              </a:spcBef>
            </a:pPr>
            <a:r>
              <a:rPr sz="2800" spc="-5" dirty="0">
                <a:solidFill>
                  <a:srgbClr val="191919"/>
                </a:solidFill>
                <a:latin typeface="Arial" panose="020B0604020202020204"/>
                <a:cs typeface="Arial" panose="020B0604020202020204"/>
              </a:rPr>
              <a:t>Less likely</a:t>
            </a:r>
            <a:r>
              <a:rPr sz="2800" spc="5" dirty="0">
                <a:solidFill>
                  <a:srgbClr val="191919"/>
                </a:solidFill>
                <a:latin typeface="Arial" panose="020B0604020202020204"/>
                <a:cs typeface="Arial" panose="020B0604020202020204"/>
              </a:rPr>
              <a:t> </a:t>
            </a:r>
            <a:r>
              <a:rPr sz="2800" dirty="0">
                <a:solidFill>
                  <a:srgbClr val="191919"/>
                </a:solidFill>
                <a:latin typeface="Arial" panose="020B0604020202020204"/>
                <a:cs typeface="Arial" panose="020B0604020202020204"/>
              </a:rPr>
              <a:t>to</a:t>
            </a:r>
            <a:r>
              <a:rPr sz="2800" spc="-10" dirty="0">
                <a:solidFill>
                  <a:srgbClr val="191919"/>
                </a:solidFill>
                <a:latin typeface="Arial" panose="020B0604020202020204"/>
                <a:cs typeface="Arial" panose="020B0604020202020204"/>
              </a:rPr>
              <a:t> </a:t>
            </a:r>
            <a:r>
              <a:rPr sz="2800" spc="-5" dirty="0">
                <a:solidFill>
                  <a:srgbClr val="191919"/>
                </a:solidFill>
                <a:latin typeface="Arial" panose="020B0604020202020204"/>
                <a:cs typeface="Arial" panose="020B0604020202020204"/>
              </a:rPr>
              <a:t>have similar function</a:t>
            </a:r>
            <a:endParaRPr sz="2800" dirty="0">
              <a:latin typeface="Arial" panose="020B0604020202020204"/>
              <a:cs typeface="Arial" panose="020B0604020202020204"/>
            </a:endParaRPr>
          </a:p>
        </p:txBody>
      </p:sp>
      <p:sp>
        <p:nvSpPr>
          <p:cNvPr id="12" name="object 12"/>
          <p:cNvSpPr txBox="1"/>
          <p:nvPr/>
        </p:nvSpPr>
        <p:spPr>
          <a:xfrm>
            <a:off x="1031239" y="4685029"/>
            <a:ext cx="153035" cy="217804"/>
          </a:xfrm>
          <a:prstGeom prst="rect">
            <a:avLst/>
          </a:prstGeom>
        </p:spPr>
        <p:txBody>
          <a:bodyPr vert="horz" wrap="square" lIns="0" tIns="13970" rIns="0" bIns="0" rtlCol="0">
            <a:spAutoFit/>
          </a:bodyPr>
          <a:lstStyle/>
          <a:p>
            <a:pPr marL="12700">
              <a:lnSpc>
                <a:spcPct val="100000"/>
              </a:lnSpc>
              <a:spcBef>
                <a:spcPts val="110"/>
              </a:spcBef>
            </a:pPr>
            <a:r>
              <a:rPr sz="1250" spc="245" dirty="0">
                <a:solidFill>
                  <a:srgbClr val="191919"/>
                </a:solidFill>
                <a:latin typeface="Calibri"/>
                <a:cs typeface="Calibri"/>
              </a:rPr>
              <a:t>●</a:t>
            </a:r>
            <a:endParaRPr sz="1250">
              <a:latin typeface="Calibri"/>
              <a:cs typeface="Calibri"/>
            </a:endParaRPr>
          </a:p>
        </p:txBody>
      </p:sp>
      <p:pic>
        <p:nvPicPr>
          <p:cNvPr id="14" name="Picture 13"/>
          <p:cNvPicPr>
            <a:picLocks noChangeAspect="1"/>
          </p:cNvPicPr>
          <p:nvPr/>
        </p:nvPicPr>
        <p:blipFill>
          <a:blip r:embed="rId2"/>
          <a:stretch>
            <a:fillRect/>
          </a:stretch>
        </p:blipFill>
        <p:spPr>
          <a:xfrm>
            <a:off x="2775585" y="5118735"/>
            <a:ext cx="4532630" cy="2281555"/>
          </a:xfrm>
          <a:prstGeom prst="rect">
            <a:avLst/>
          </a:prstGeom>
        </p:spPr>
      </p:pic>
      <p:sp>
        <p:nvSpPr>
          <p:cNvPr id="15" name="Text Box 14"/>
          <p:cNvSpPr txBox="1"/>
          <p:nvPr/>
        </p:nvSpPr>
        <p:spPr>
          <a:xfrm>
            <a:off x="172720" y="7278370"/>
            <a:ext cx="2540000" cy="213995"/>
          </a:xfrm>
          <a:prstGeom prst="rect">
            <a:avLst/>
          </a:prstGeom>
          <a:noFill/>
        </p:spPr>
        <p:txBody>
          <a:bodyPr wrap="square" rtlCol="0" anchor="t">
            <a:spAutoFit/>
          </a:bodyPr>
          <a:lstStyle/>
          <a:p>
            <a:r>
              <a:rPr lang="en-US" sz="800"/>
              <a:t>https://en.wikipedia.org/wiki/Sequence_homology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7</a:t>
            </a:fld>
            <a:endParaRPr dirty="0"/>
          </a:p>
        </p:txBody>
      </p:sp>
      <p:sp>
        <p:nvSpPr>
          <p:cNvPr id="2" name="object 2"/>
          <p:cNvSpPr txBox="1">
            <a:spLocks noGrp="1"/>
          </p:cNvSpPr>
          <p:nvPr>
            <p:ph type="title"/>
          </p:nvPr>
        </p:nvSpPr>
        <p:spPr>
          <a:xfrm>
            <a:off x="2771139" y="553720"/>
            <a:ext cx="4530725" cy="695960"/>
          </a:xfrm>
          <a:prstGeom prst="rect">
            <a:avLst/>
          </a:prstGeom>
        </p:spPr>
        <p:txBody>
          <a:bodyPr vert="horz" wrap="square" lIns="0" tIns="12700" rIns="0" bIns="0" rtlCol="0">
            <a:spAutoFit/>
          </a:bodyPr>
          <a:lstStyle/>
          <a:p>
            <a:pPr marL="12700">
              <a:lnSpc>
                <a:spcPct val="100000"/>
              </a:lnSpc>
              <a:spcBef>
                <a:spcPts val="100"/>
              </a:spcBef>
              <a:tabLst>
                <a:tab pos="2030730" algn="l"/>
              </a:tabLst>
            </a:pPr>
            <a:r>
              <a:rPr sz="4400" spc="-5" dirty="0"/>
              <a:t>What</a:t>
            </a:r>
            <a:r>
              <a:rPr sz="4400" spc="5" dirty="0"/>
              <a:t> </a:t>
            </a:r>
            <a:r>
              <a:rPr sz="4400" spc="-5" dirty="0"/>
              <a:t>is	similarity?</a:t>
            </a:r>
            <a:endParaRPr sz="4400"/>
          </a:p>
        </p:txBody>
      </p:sp>
      <p:sp>
        <p:nvSpPr>
          <p:cNvPr id="3" name="object 3"/>
          <p:cNvSpPr txBox="1"/>
          <p:nvPr/>
        </p:nvSpPr>
        <p:spPr>
          <a:xfrm>
            <a:off x="669290" y="193548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4" name="object 4"/>
          <p:cNvSpPr txBox="1"/>
          <p:nvPr/>
        </p:nvSpPr>
        <p:spPr>
          <a:xfrm>
            <a:off x="994410" y="1832609"/>
            <a:ext cx="79940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91919"/>
                </a:solidFill>
                <a:latin typeface="Arial" panose="020B0604020202020204"/>
                <a:cs typeface="Arial" panose="020B0604020202020204"/>
              </a:rPr>
              <a:t>Similarity </a:t>
            </a:r>
            <a:r>
              <a:rPr sz="2400" spc="-10" dirty="0">
                <a:solidFill>
                  <a:srgbClr val="191919"/>
                </a:solidFill>
                <a:latin typeface="Arial" panose="020B0604020202020204"/>
                <a:cs typeface="Arial" panose="020B0604020202020204"/>
              </a:rPr>
              <a:t>is</a:t>
            </a:r>
            <a:r>
              <a:rPr sz="2400" dirty="0">
                <a:solidFill>
                  <a:srgbClr val="191919"/>
                </a:solidFill>
                <a:latin typeface="Arial" panose="020B0604020202020204"/>
                <a:cs typeface="Arial" panose="020B0604020202020204"/>
              </a:rPr>
              <a:t> a</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measure of </a:t>
            </a:r>
            <a:r>
              <a:rPr sz="2400" dirty="0">
                <a:solidFill>
                  <a:srgbClr val="191919"/>
                </a:solidFill>
                <a:latin typeface="Arial" panose="020B0604020202020204"/>
                <a:cs typeface="Arial" panose="020B0604020202020204"/>
              </a:rPr>
              <a:t>the</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likeness between</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sequences.</a:t>
            </a:r>
            <a:endParaRPr sz="2400">
              <a:latin typeface="Arial" panose="020B0604020202020204"/>
              <a:cs typeface="Arial" panose="020B0604020202020204"/>
            </a:endParaRPr>
          </a:p>
        </p:txBody>
      </p:sp>
      <p:sp>
        <p:nvSpPr>
          <p:cNvPr id="5" name="object 5"/>
          <p:cNvSpPr txBox="1"/>
          <p:nvPr/>
        </p:nvSpPr>
        <p:spPr>
          <a:xfrm>
            <a:off x="669290" y="297561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6" name="object 6"/>
          <p:cNvSpPr txBox="1"/>
          <p:nvPr/>
        </p:nvSpPr>
        <p:spPr>
          <a:xfrm>
            <a:off x="994410" y="2872740"/>
            <a:ext cx="7994015" cy="732155"/>
          </a:xfrm>
          <a:prstGeom prst="rect">
            <a:avLst/>
          </a:prstGeom>
        </p:spPr>
        <p:txBody>
          <a:bodyPr vert="horz" wrap="square" lIns="0" tIns="45085" rIns="0" bIns="0" rtlCol="0">
            <a:spAutoFit/>
          </a:bodyPr>
          <a:lstStyle/>
          <a:p>
            <a:pPr marL="12700" marR="5080" algn="just">
              <a:lnSpc>
                <a:spcPts val="2680"/>
              </a:lnSpc>
              <a:spcBef>
                <a:spcPts val="355"/>
              </a:spcBef>
            </a:pPr>
            <a:r>
              <a:rPr sz="2400" spc="-5" dirty="0">
                <a:solidFill>
                  <a:srgbClr val="191919"/>
                </a:solidFill>
                <a:latin typeface="Arial" panose="020B0604020202020204"/>
                <a:cs typeface="Arial" panose="020B0604020202020204"/>
              </a:rPr>
              <a:t>Gene searching tools calculate </a:t>
            </a:r>
            <a:r>
              <a:rPr sz="2400" dirty="0">
                <a:solidFill>
                  <a:srgbClr val="191919"/>
                </a:solidFill>
                <a:latin typeface="Arial" panose="020B0604020202020204"/>
                <a:cs typeface="Arial" panose="020B0604020202020204"/>
              </a:rPr>
              <a:t>the </a:t>
            </a:r>
            <a:r>
              <a:rPr sz="2400" spc="-5" dirty="0">
                <a:solidFill>
                  <a:srgbClr val="191919"/>
                </a:solidFill>
                <a:latin typeface="Arial" panose="020B0604020202020204"/>
                <a:cs typeface="Arial" panose="020B0604020202020204"/>
              </a:rPr>
              <a:t>similarity </a:t>
            </a:r>
            <a:r>
              <a:rPr sz="2400" spc="-10" dirty="0">
                <a:solidFill>
                  <a:srgbClr val="191919"/>
                </a:solidFill>
                <a:latin typeface="Arial" panose="020B0604020202020204"/>
                <a:cs typeface="Arial" panose="020B0604020202020204"/>
              </a:rPr>
              <a:t>between </a:t>
            </a:r>
            <a:r>
              <a:rPr sz="2400" spc="-65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sequences</a:t>
            </a:r>
            <a:r>
              <a:rPr sz="2400" spc="-10" dirty="0">
                <a:solidFill>
                  <a:srgbClr val="191919"/>
                </a:solidFill>
                <a:latin typeface="Arial" panose="020B0604020202020204"/>
                <a:cs typeface="Arial" panose="020B0604020202020204"/>
              </a:rPr>
              <a:t> and</a:t>
            </a:r>
            <a:r>
              <a:rPr sz="2400" spc="-5" dirty="0">
                <a:solidFill>
                  <a:srgbClr val="191919"/>
                </a:solidFill>
                <a:latin typeface="Arial" panose="020B0604020202020204"/>
                <a:cs typeface="Arial" panose="020B0604020202020204"/>
              </a:rPr>
              <a:t> rank </a:t>
            </a:r>
            <a:r>
              <a:rPr sz="2400" dirty="0">
                <a:solidFill>
                  <a:srgbClr val="191919"/>
                </a:solidFill>
                <a:latin typeface="Arial" panose="020B0604020202020204"/>
                <a:cs typeface="Arial" panose="020B0604020202020204"/>
              </a:rPr>
              <a:t>more</a:t>
            </a:r>
            <a:r>
              <a:rPr sz="2400" spc="-1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similar</a:t>
            </a:r>
            <a:r>
              <a:rPr sz="2400" spc="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sequences </a:t>
            </a:r>
            <a:r>
              <a:rPr sz="2400" spc="-25" dirty="0">
                <a:solidFill>
                  <a:srgbClr val="191919"/>
                </a:solidFill>
                <a:latin typeface="Arial" panose="020B0604020202020204"/>
                <a:cs typeface="Arial" panose="020B0604020202020204"/>
              </a:rPr>
              <a:t>higher.</a:t>
            </a:r>
            <a:endParaRPr sz="2400">
              <a:latin typeface="Arial" panose="020B0604020202020204"/>
              <a:cs typeface="Arial" panose="020B0604020202020204"/>
            </a:endParaRPr>
          </a:p>
        </p:txBody>
      </p:sp>
      <p:sp>
        <p:nvSpPr>
          <p:cNvPr id="7" name="object 7"/>
          <p:cNvSpPr txBox="1"/>
          <p:nvPr/>
        </p:nvSpPr>
        <p:spPr>
          <a:xfrm>
            <a:off x="669290" y="435482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8" name="object 8"/>
          <p:cNvSpPr txBox="1"/>
          <p:nvPr/>
        </p:nvSpPr>
        <p:spPr>
          <a:xfrm>
            <a:off x="994410" y="4251959"/>
            <a:ext cx="614235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191919"/>
                </a:solidFill>
                <a:latin typeface="Arial" panose="020B0604020202020204"/>
                <a:cs typeface="Arial" panose="020B0604020202020204"/>
              </a:rPr>
              <a:t>Sequences</a:t>
            </a:r>
            <a:r>
              <a:rPr sz="240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can</a:t>
            </a:r>
            <a:r>
              <a:rPr sz="2400" spc="-1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NOT</a:t>
            </a:r>
            <a:r>
              <a:rPr sz="2400" spc="-5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be</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partially</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homologous</a:t>
            </a:r>
            <a:endParaRPr sz="2400">
              <a:latin typeface="Arial" panose="020B0604020202020204"/>
              <a:cs typeface="Arial" panose="020B0604020202020204"/>
            </a:endParaRPr>
          </a:p>
        </p:txBody>
      </p:sp>
      <p:sp>
        <p:nvSpPr>
          <p:cNvPr id="9" name="object 9"/>
          <p:cNvSpPr txBox="1"/>
          <p:nvPr/>
        </p:nvSpPr>
        <p:spPr>
          <a:xfrm>
            <a:off x="1102360" y="4869179"/>
            <a:ext cx="125730" cy="176530"/>
          </a:xfrm>
          <a:prstGeom prst="rect">
            <a:avLst/>
          </a:prstGeom>
        </p:spPr>
        <p:txBody>
          <a:bodyPr vert="horz" wrap="square" lIns="0" tIns="11430" rIns="0" bIns="0" rtlCol="0">
            <a:spAutoFit/>
          </a:bodyPr>
          <a:lstStyle/>
          <a:p>
            <a:pPr marL="12700">
              <a:lnSpc>
                <a:spcPct val="100000"/>
              </a:lnSpc>
              <a:spcBef>
                <a:spcPts val="90"/>
              </a:spcBef>
            </a:pPr>
            <a:r>
              <a:rPr sz="1000" spc="180" dirty="0">
                <a:solidFill>
                  <a:srgbClr val="191919"/>
                </a:solidFill>
                <a:latin typeface="Calibri"/>
                <a:cs typeface="Calibri"/>
              </a:rPr>
              <a:t>●</a:t>
            </a:r>
            <a:endParaRPr sz="1000">
              <a:latin typeface="Calibri"/>
              <a:cs typeface="Calibri"/>
            </a:endParaRPr>
          </a:p>
        </p:txBody>
      </p:sp>
      <p:sp>
        <p:nvSpPr>
          <p:cNvPr id="10" name="object 10"/>
          <p:cNvSpPr txBox="1"/>
          <p:nvPr/>
        </p:nvSpPr>
        <p:spPr>
          <a:xfrm>
            <a:off x="1426210" y="4775200"/>
            <a:ext cx="6070600"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191919"/>
                </a:solidFill>
                <a:latin typeface="Arial" panose="020B0604020202020204"/>
                <a:cs typeface="Arial" panose="020B0604020202020204"/>
              </a:rPr>
              <a:t>WRONG:</a:t>
            </a:r>
            <a:r>
              <a:rPr sz="2200" spc="-15"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Gene</a:t>
            </a:r>
            <a:r>
              <a:rPr sz="2200" spc="-10" dirty="0">
                <a:solidFill>
                  <a:srgbClr val="191919"/>
                </a:solidFill>
                <a:latin typeface="Arial" panose="020B0604020202020204"/>
                <a:cs typeface="Arial" panose="020B0604020202020204"/>
              </a:rPr>
              <a:t> </a:t>
            </a:r>
            <a:r>
              <a:rPr sz="2200" dirty="0">
                <a:solidFill>
                  <a:srgbClr val="191919"/>
                </a:solidFill>
                <a:latin typeface="Arial" panose="020B0604020202020204"/>
                <a:cs typeface="Arial" panose="020B0604020202020204"/>
              </a:rPr>
              <a:t>X</a:t>
            </a:r>
            <a:r>
              <a:rPr sz="2200" spc="-1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is</a:t>
            </a:r>
            <a:r>
              <a:rPr sz="220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80% homologous</a:t>
            </a:r>
            <a:r>
              <a:rPr sz="2200" spc="-1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to Gene</a:t>
            </a:r>
            <a:r>
              <a:rPr sz="2200" spc="-40" dirty="0">
                <a:solidFill>
                  <a:srgbClr val="191919"/>
                </a:solidFill>
                <a:latin typeface="Arial" panose="020B0604020202020204"/>
                <a:cs typeface="Arial" panose="020B0604020202020204"/>
              </a:rPr>
              <a:t> </a:t>
            </a:r>
            <a:r>
              <a:rPr sz="2200" dirty="0">
                <a:solidFill>
                  <a:srgbClr val="191919"/>
                </a:solidFill>
                <a:latin typeface="Arial" panose="020B0604020202020204"/>
                <a:cs typeface="Arial" panose="020B0604020202020204"/>
              </a:rPr>
              <a:t>Y</a:t>
            </a:r>
            <a:endParaRPr sz="2200">
              <a:latin typeface="Arial" panose="020B0604020202020204"/>
              <a:cs typeface="Arial" panose="020B0604020202020204"/>
            </a:endParaRPr>
          </a:p>
        </p:txBody>
      </p:sp>
      <p:sp>
        <p:nvSpPr>
          <p:cNvPr id="11" name="object 11"/>
          <p:cNvSpPr txBox="1"/>
          <p:nvPr/>
        </p:nvSpPr>
        <p:spPr>
          <a:xfrm>
            <a:off x="669290" y="578739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solidFill>
                  <a:srgbClr val="191919"/>
                </a:solidFill>
                <a:latin typeface="Calibri"/>
                <a:cs typeface="Calibri"/>
              </a:rPr>
              <a:t>●</a:t>
            </a:r>
            <a:endParaRPr sz="1050">
              <a:latin typeface="Calibri"/>
              <a:cs typeface="Calibri"/>
            </a:endParaRPr>
          </a:p>
        </p:txBody>
      </p:sp>
      <p:sp>
        <p:nvSpPr>
          <p:cNvPr id="12" name="object 12"/>
          <p:cNvSpPr txBox="1"/>
          <p:nvPr/>
        </p:nvSpPr>
        <p:spPr>
          <a:xfrm>
            <a:off x="994410" y="5684520"/>
            <a:ext cx="464248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191919"/>
                </a:solidFill>
                <a:latin typeface="Arial" panose="020B0604020202020204"/>
                <a:cs typeface="Arial" panose="020B0604020202020204"/>
              </a:rPr>
              <a:t>Sequences</a:t>
            </a:r>
            <a:r>
              <a:rPr sz="2400" spc="5"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can</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be </a:t>
            </a:r>
            <a:r>
              <a:rPr sz="2400" spc="-10" dirty="0">
                <a:solidFill>
                  <a:srgbClr val="191919"/>
                </a:solidFill>
                <a:latin typeface="Arial" panose="020B0604020202020204"/>
                <a:cs typeface="Arial" panose="020B0604020202020204"/>
              </a:rPr>
              <a:t>partially</a:t>
            </a:r>
            <a:r>
              <a:rPr sz="2400" spc="10" dirty="0">
                <a:solidFill>
                  <a:srgbClr val="191919"/>
                </a:solidFill>
                <a:latin typeface="Arial" panose="020B0604020202020204"/>
                <a:cs typeface="Arial" panose="020B0604020202020204"/>
              </a:rPr>
              <a:t> </a:t>
            </a:r>
            <a:r>
              <a:rPr sz="2400" spc="-5" dirty="0">
                <a:solidFill>
                  <a:srgbClr val="191919"/>
                </a:solidFill>
                <a:latin typeface="Arial" panose="020B0604020202020204"/>
                <a:cs typeface="Arial" panose="020B0604020202020204"/>
              </a:rPr>
              <a:t>similar</a:t>
            </a:r>
            <a:endParaRPr sz="2400">
              <a:latin typeface="Arial" panose="020B0604020202020204"/>
              <a:cs typeface="Arial" panose="020B0604020202020204"/>
            </a:endParaRPr>
          </a:p>
        </p:txBody>
      </p:sp>
      <p:sp>
        <p:nvSpPr>
          <p:cNvPr id="13" name="object 13"/>
          <p:cNvSpPr txBox="1"/>
          <p:nvPr/>
        </p:nvSpPr>
        <p:spPr>
          <a:xfrm>
            <a:off x="1102360" y="6315709"/>
            <a:ext cx="125730" cy="176530"/>
          </a:xfrm>
          <a:prstGeom prst="rect">
            <a:avLst/>
          </a:prstGeom>
        </p:spPr>
        <p:txBody>
          <a:bodyPr vert="horz" wrap="square" lIns="0" tIns="11430" rIns="0" bIns="0" rtlCol="0">
            <a:spAutoFit/>
          </a:bodyPr>
          <a:lstStyle/>
          <a:p>
            <a:pPr marL="12700">
              <a:lnSpc>
                <a:spcPct val="100000"/>
              </a:lnSpc>
              <a:spcBef>
                <a:spcPts val="90"/>
              </a:spcBef>
            </a:pPr>
            <a:r>
              <a:rPr sz="1000" spc="180" dirty="0">
                <a:solidFill>
                  <a:srgbClr val="191919"/>
                </a:solidFill>
                <a:latin typeface="Calibri"/>
                <a:cs typeface="Calibri"/>
              </a:rPr>
              <a:t>●</a:t>
            </a:r>
            <a:endParaRPr sz="1000">
              <a:latin typeface="Calibri"/>
              <a:cs typeface="Calibri"/>
            </a:endParaRPr>
          </a:p>
        </p:txBody>
      </p:sp>
      <p:sp>
        <p:nvSpPr>
          <p:cNvPr id="14" name="object 14"/>
          <p:cNvSpPr txBox="1"/>
          <p:nvPr/>
        </p:nvSpPr>
        <p:spPr>
          <a:xfrm>
            <a:off x="1426210" y="6230620"/>
            <a:ext cx="5932170" cy="360680"/>
          </a:xfrm>
          <a:prstGeom prst="rect">
            <a:avLst/>
          </a:prstGeom>
        </p:spPr>
        <p:txBody>
          <a:bodyPr vert="horz" wrap="square" lIns="0" tIns="12700" rIns="0" bIns="0" rtlCol="0">
            <a:spAutoFit/>
          </a:bodyPr>
          <a:lstStyle/>
          <a:p>
            <a:pPr marL="12700">
              <a:lnSpc>
                <a:spcPct val="100000"/>
              </a:lnSpc>
              <a:spcBef>
                <a:spcPts val="100"/>
              </a:spcBef>
            </a:pPr>
            <a:r>
              <a:rPr sz="2200" spc="-40" dirty="0">
                <a:solidFill>
                  <a:srgbClr val="191919"/>
                </a:solidFill>
                <a:latin typeface="Arial" panose="020B0604020202020204"/>
                <a:cs typeface="Arial" panose="020B0604020202020204"/>
              </a:rPr>
              <a:t>CORRECT:</a:t>
            </a:r>
            <a:r>
              <a:rPr sz="220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Gene </a:t>
            </a:r>
            <a:r>
              <a:rPr sz="2200" dirty="0">
                <a:solidFill>
                  <a:srgbClr val="191919"/>
                </a:solidFill>
                <a:latin typeface="Arial" panose="020B0604020202020204"/>
                <a:cs typeface="Arial" panose="020B0604020202020204"/>
              </a:rPr>
              <a:t>X</a:t>
            </a:r>
            <a:r>
              <a:rPr sz="2200" spc="-15"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has</a:t>
            </a:r>
            <a:r>
              <a:rPr sz="220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80% identity</a:t>
            </a:r>
            <a:r>
              <a:rPr sz="220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to</a:t>
            </a:r>
            <a:r>
              <a:rPr sz="2200" dirty="0">
                <a:solidFill>
                  <a:srgbClr val="191919"/>
                </a:solidFill>
                <a:latin typeface="Arial" panose="020B0604020202020204"/>
                <a:cs typeface="Arial" panose="020B0604020202020204"/>
              </a:rPr>
              <a:t> </a:t>
            </a:r>
            <a:r>
              <a:rPr sz="2200" spc="-5" dirty="0">
                <a:solidFill>
                  <a:srgbClr val="191919"/>
                </a:solidFill>
                <a:latin typeface="Arial" panose="020B0604020202020204"/>
                <a:cs typeface="Arial" panose="020B0604020202020204"/>
              </a:rPr>
              <a:t>Gene</a:t>
            </a:r>
            <a:r>
              <a:rPr sz="2200" spc="-40" dirty="0">
                <a:solidFill>
                  <a:srgbClr val="191919"/>
                </a:solidFill>
                <a:latin typeface="Arial" panose="020B0604020202020204"/>
                <a:cs typeface="Arial" panose="020B0604020202020204"/>
              </a:rPr>
              <a:t> </a:t>
            </a:r>
            <a:r>
              <a:rPr sz="2200" dirty="0">
                <a:solidFill>
                  <a:srgbClr val="191919"/>
                </a:solidFill>
                <a:latin typeface="Arial" panose="020B0604020202020204"/>
                <a:cs typeface="Arial" panose="020B0604020202020204"/>
              </a:rPr>
              <a:t>Y</a:t>
            </a:r>
            <a:endParaRPr sz="2200">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8</a:t>
            </a:fld>
            <a:endParaRPr dirty="0"/>
          </a:p>
        </p:txBody>
      </p:sp>
      <p:sp>
        <p:nvSpPr>
          <p:cNvPr id="2" name="object 2"/>
          <p:cNvSpPr txBox="1">
            <a:spLocks noGrp="1"/>
          </p:cNvSpPr>
          <p:nvPr>
            <p:ph type="title"/>
          </p:nvPr>
        </p:nvSpPr>
        <p:spPr>
          <a:xfrm>
            <a:off x="2552700" y="553720"/>
            <a:ext cx="4965700" cy="695960"/>
          </a:xfrm>
          <a:prstGeom prst="rect">
            <a:avLst/>
          </a:prstGeom>
        </p:spPr>
        <p:txBody>
          <a:bodyPr vert="horz" wrap="square" lIns="0" tIns="12700" rIns="0" bIns="0" rtlCol="0">
            <a:spAutoFit/>
          </a:bodyPr>
          <a:lstStyle/>
          <a:p>
            <a:pPr marL="12700">
              <a:lnSpc>
                <a:spcPct val="100000"/>
              </a:lnSpc>
              <a:spcBef>
                <a:spcPts val="100"/>
              </a:spcBef>
            </a:pPr>
            <a:r>
              <a:rPr sz="4400" spc="-5" dirty="0"/>
              <a:t>Identity</a:t>
            </a:r>
            <a:r>
              <a:rPr sz="4400" spc="-30" dirty="0"/>
              <a:t> </a:t>
            </a:r>
            <a:r>
              <a:rPr sz="4400" dirty="0"/>
              <a:t>vs</a:t>
            </a:r>
            <a:r>
              <a:rPr sz="4400" spc="-20" dirty="0"/>
              <a:t> </a:t>
            </a:r>
            <a:r>
              <a:rPr sz="4400" spc="-5" dirty="0"/>
              <a:t>Similarity</a:t>
            </a:r>
            <a:endParaRPr sz="4400"/>
          </a:p>
        </p:txBody>
      </p:sp>
      <p:sp>
        <p:nvSpPr>
          <p:cNvPr id="3" name="object 3"/>
          <p:cNvSpPr txBox="1"/>
          <p:nvPr/>
        </p:nvSpPr>
        <p:spPr>
          <a:xfrm>
            <a:off x="599440" y="185547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4" name="object 4"/>
          <p:cNvSpPr txBox="1"/>
          <p:nvPr/>
        </p:nvSpPr>
        <p:spPr>
          <a:xfrm>
            <a:off x="923289" y="1718309"/>
            <a:ext cx="8076565" cy="1424940"/>
          </a:xfrm>
          <a:prstGeom prst="rect">
            <a:avLst/>
          </a:prstGeom>
        </p:spPr>
        <p:txBody>
          <a:bodyPr vert="horz" wrap="square" lIns="0" tIns="53975" rIns="0" bIns="0" rtlCol="0">
            <a:spAutoFit/>
          </a:bodyPr>
          <a:lstStyle/>
          <a:p>
            <a:pPr marL="12700" marR="5080" algn="just">
              <a:lnSpc>
                <a:spcPts val="3590"/>
              </a:lnSpc>
              <a:spcBef>
                <a:spcPts val="425"/>
              </a:spcBef>
            </a:pPr>
            <a:r>
              <a:rPr sz="3200" spc="-5" dirty="0">
                <a:solidFill>
                  <a:srgbClr val="191919"/>
                </a:solidFill>
                <a:latin typeface="Arial" panose="020B0604020202020204"/>
                <a:cs typeface="Arial" panose="020B0604020202020204"/>
              </a:rPr>
              <a:t>Identity is </a:t>
            </a:r>
            <a:r>
              <a:rPr sz="3200" dirty="0">
                <a:solidFill>
                  <a:srgbClr val="191919"/>
                </a:solidFill>
                <a:latin typeface="Arial" panose="020B0604020202020204"/>
                <a:cs typeface="Arial" panose="020B0604020202020204"/>
              </a:rPr>
              <a:t>a percentage measurement </a:t>
            </a:r>
            <a:r>
              <a:rPr sz="3200" spc="-5" dirty="0">
                <a:solidFill>
                  <a:srgbClr val="191919"/>
                </a:solidFill>
                <a:latin typeface="Arial" panose="020B0604020202020204"/>
                <a:cs typeface="Arial" panose="020B0604020202020204"/>
              </a:rPr>
              <a:t>that </a:t>
            </a:r>
            <a:r>
              <a:rPr sz="3200" dirty="0">
                <a:solidFill>
                  <a:srgbClr val="191919"/>
                </a:solidFill>
                <a:latin typeface="Arial" panose="020B0604020202020204"/>
                <a:cs typeface="Arial" panose="020B0604020202020204"/>
              </a:rPr>
              <a:t> </a:t>
            </a:r>
            <a:r>
              <a:rPr sz="3200" spc="-5" dirty="0">
                <a:solidFill>
                  <a:srgbClr val="191919"/>
                </a:solidFill>
                <a:latin typeface="Arial" panose="020B0604020202020204"/>
                <a:cs typeface="Arial" panose="020B0604020202020204"/>
              </a:rPr>
              <a:t>states </a:t>
            </a:r>
            <a:r>
              <a:rPr sz="3200" dirty="0">
                <a:solidFill>
                  <a:srgbClr val="191919"/>
                </a:solidFill>
                <a:latin typeface="Arial" panose="020B0604020202020204"/>
                <a:cs typeface="Arial" panose="020B0604020202020204"/>
              </a:rPr>
              <a:t>how many characters </a:t>
            </a:r>
            <a:r>
              <a:rPr sz="3200" spc="-5" dirty="0">
                <a:solidFill>
                  <a:srgbClr val="191919"/>
                </a:solidFill>
                <a:latin typeface="Arial" panose="020B0604020202020204"/>
                <a:cs typeface="Arial" panose="020B0604020202020204"/>
              </a:rPr>
              <a:t>in the </a:t>
            </a:r>
            <a:r>
              <a:rPr sz="3200" dirty="0">
                <a:solidFill>
                  <a:srgbClr val="191919"/>
                </a:solidFill>
                <a:latin typeface="Arial" panose="020B0604020202020204"/>
                <a:cs typeface="Arial" panose="020B0604020202020204"/>
              </a:rPr>
              <a:t>sequence </a:t>
            </a:r>
            <a:r>
              <a:rPr sz="3200" spc="-87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are</a:t>
            </a:r>
            <a:r>
              <a:rPr sz="3200" spc="-10"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identical</a:t>
            </a:r>
            <a:endParaRPr sz="3200">
              <a:latin typeface="Arial" panose="020B0604020202020204"/>
              <a:cs typeface="Arial" panose="020B0604020202020204"/>
            </a:endParaRPr>
          </a:p>
        </p:txBody>
      </p:sp>
      <p:sp>
        <p:nvSpPr>
          <p:cNvPr id="5" name="object 5"/>
          <p:cNvSpPr txBox="1"/>
          <p:nvPr/>
        </p:nvSpPr>
        <p:spPr>
          <a:xfrm>
            <a:off x="599440" y="4038600"/>
            <a:ext cx="170815" cy="245110"/>
          </a:xfrm>
          <a:prstGeom prst="rect">
            <a:avLst/>
          </a:prstGeom>
        </p:spPr>
        <p:txBody>
          <a:bodyPr vert="horz" wrap="square" lIns="0" tIns="11430" rIns="0" bIns="0" rtlCol="0">
            <a:spAutoFit/>
          </a:bodyPr>
          <a:lstStyle/>
          <a:p>
            <a:pPr marL="12700">
              <a:lnSpc>
                <a:spcPct val="100000"/>
              </a:lnSpc>
              <a:spcBef>
                <a:spcPts val="90"/>
              </a:spcBef>
            </a:pPr>
            <a:r>
              <a:rPr sz="1450" spc="265" dirty="0">
                <a:solidFill>
                  <a:srgbClr val="191919"/>
                </a:solidFill>
                <a:latin typeface="Calibri"/>
                <a:cs typeface="Calibri"/>
              </a:rPr>
              <a:t>●</a:t>
            </a:r>
            <a:endParaRPr sz="1450">
              <a:latin typeface="Calibri"/>
              <a:cs typeface="Calibri"/>
            </a:endParaRPr>
          </a:p>
        </p:txBody>
      </p:sp>
      <p:sp>
        <p:nvSpPr>
          <p:cNvPr id="6" name="object 6"/>
          <p:cNvSpPr txBox="1"/>
          <p:nvPr/>
        </p:nvSpPr>
        <p:spPr>
          <a:xfrm>
            <a:off x="923289" y="3901440"/>
            <a:ext cx="8116570" cy="1424940"/>
          </a:xfrm>
          <a:prstGeom prst="rect">
            <a:avLst/>
          </a:prstGeom>
        </p:spPr>
        <p:txBody>
          <a:bodyPr vert="horz" wrap="square" lIns="0" tIns="53975" rIns="0" bIns="0" rtlCol="0">
            <a:spAutoFit/>
          </a:bodyPr>
          <a:lstStyle/>
          <a:p>
            <a:pPr marL="12700" marR="5080" algn="just">
              <a:lnSpc>
                <a:spcPts val="3590"/>
              </a:lnSpc>
              <a:spcBef>
                <a:spcPts val="425"/>
              </a:spcBef>
            </a:pPr>
            <a:r>
              <a:rPr sz="3200" spc="-5" dirty="0">
                <a:solidFill>
                  <a:srgbClr val="191919"/>
                </a:solidFill>
                <a:latin typeface="Arial" panose="020B0604020202020204"/>
                <a:cs typeface="Arial" panose="020B0604020202020204"/>
              </a:rPr>
              <a:t>Similarity </a:t>
            </a:r>
            <a:r>
              <a:rPr sz="3200" dirty="0">
                <a:solidFill>
                  <a:srgbClr val="191919"/>
                </a:solidFill>
                <a:latin typeface="Arial" panose="020B0604020202020204"/>
                <a:cs typeface="Arial" panose="020B0604020202020204"/>
              </a:rPr>
              <a:t>can also </a:t>
            </a:r>
            <a:r>
              <a:rPr sz="3200" spc="-5" dirty="0">
                <a:solidFill>
                  <a:srgbClr val="191919"/>
                </a:solidFill>
                <a:latin typeface="Arial" panose="020B0604020202020204"/>
                <a:cs typeface="Arial" panose="020B0604020202020204"/>
              </a:rPr>
              <a:t>be </a:t>
            </a:r>
            <a:r>
              <a:rPr sz="3200" dirty="0">
                <a:solidFill>
                  <a:srgbClr val="191919"/>
                </a:solidFill>
                <a:latin typeface="Arial" panose="020B0604020202020204"/>
                <a:cs typeface="Arial" panose="020B0604020202020204"/>
              </a:rPr>
              <a:t>used as a </a:t>
            </a:r>
            <a:r>
              <a:rPr sz="3200" spc="-5" dirty="0">
                <a:solidFill>
                  <a:srgbClr val="191919"/>
                </a:solidFill>
                <a:latin typeface="Arial" panose="020B0604020202020204"/>
                <a:cs typeface="Arial" panose="020B0604020202020204"/>
              </a:rPr>
              <a:t>metric </a:t>
            </a:r>
            <a:r>
              <a:rPr sz="3200" dirty="0">
                <a:solidFill>
                  <a:srgbClr val="191919"/>
                </a:solidFill>
                <a:latin typeface="Arial" panose="020B0604020202020204"/>
                <a:cs typeface="Arial" panose="020B0604020202020204"/>
              </a:rPr>
              <a:t>which </a:t>
            </a:r>
            <a:r>
              <a:rPr sz="3200" spc="-875" dirty="0">
                <a:solidFill>
                  <a:srgbClr val="191919"/>
                </a:solidFill>
                <a:latin typeface="Arial" panose="020B0604020202020204"/>
                <a:cs typeface="Arial" panose="020B0604020202020204"/>
              </a:rPr>
              <a:t> </a:t>
            </a:r>
            <a:r>
              <a:rPr sz="3200" dirty="0">
                <a:solidFill>
                  <a:srgbClr val="191919"/>
                </a:solidFill>
                <a:latin typeface="Arial" panose="020B0604020202020204"/>
                <a:cs typeface="Arial" panose="020B0604020202020204"/>
              </a:rPr>
              <a:t>means how many </a:t>
            </a:r>
            <a:r>
              <a:rPr sz="3200" spc="-5" dirty="0">
                <a:solidFill>
                  <a:srgbClr val="191919"/>
                </a:solidFill>
                <a:latin typeface="Arial" panose="020B0604020202020204"/>
                <a:cs typeface="Arial" panose="020B0604020202020204"/>
              </a:rPr>
              <a:t>characters are “positive </a:t>
            </a:r>
            <a:r>
              <a:rPr sz="3200" dirty="0">
                <a:solidFill>
                  <a:srgbClr val="191919"/>
                </a:solidFill>
                <a:latin typeface="Arial" panose="020B0604020202020204"/>
                <a:cs typeface="Arial" panose="020B0604020202020204"/>
              </a:rPr>
              <a:t> scoring”</a:t>
            </a:r>
            <a:endParaRPr sz="32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9</a:t>
            </a:fld>
            <a:endParaRPr dirty="0"/>
          </a:p>
        </p:txBody>
      </p:sp>
      <p:sp>
        <p:nvSpPr>
          <p:cNvPr id="2" name="object 2"/>
          <p:cNvSpPr txBox="1">
            <a:spLocks noGrp="1"/>
          </p:cNvSpPr>
          <p:nvPr>
            <p:ph type="title"/>
          </p:nvPr>
        </p:nvSpPr>
        <p:spPr>
          <a:xfrm>
            <a:off x="2552700" y="401320"/>
            <a:ext cx="4965700" cy="695960"/>
          </a:xfrm>
          <a:prstGeom prst="rect">
            <a:avLst/>
          </a:prstGeom>
        </p:spPr>
        <p:txBody>
          <a:bodyPr vert="horz" wrap="square" lIns="0" tIns="12700" rIns="0" bIns="0" rtlCol="0">
            <a:spAutoFit/>
          </a:bodyPr>
          <a:lstStyle/>
          <a:p>
            <a:pPr marL="12700">
              <a:lnSpc>
                <a:spcPct val="100000"/>
              </a:lnSpc>
              <a:spcBef>
                <a:spcPts val="100"/>
              </a:spcBef>
            </a:pPr>
            <a:r>
              <a:rPr sz="4400" spc="-5" dirty="0"/>
              <a:t>Identity</a:t>
            </a:r>
            <a:r>
              <a:rPr sz="4400" spc="-30" dirty="0"/>
              <a:t> </a:t>
            </a:r>
            <a:r>
              <a:rPr sz="4400" dirty="0"/>
              <a:t>vs</a:t>
            </a:r>
            <a:r>
              <a:rPr sz="4400" spc="-20" dirty="0"/>
              <a:t> </a:t>
            </a:r>
            <a:r>
              <a:rPr sz="4400" spc="-5" dirty="0"/>
              <a:t>Similarity</a:t>
            </a:r>
            <a:endParaRPr sz="4400"/>
          </a:p>
        </p:txBody>
      </p:sp>
      <p:pic>
        <p:nvPicPr>
          <p:cNvPr id="8" name="Picture 7"/>
          <p:cNvPicPr>
            <a:picLocks noChangeAspect="1"/>
          </p:cNvPicPr>
          <p:nvPr/>
        </p:nvPicPr>
        <p:blipFill>
          <a:blip r:embed="rId2"/>
          <a:stretch>
            <a:fillRect/>
          </a:stretch>
        </p:blipFill>
        <p:spPr>
          <a:xfrm>
            <a:off x="433705" y="3698875"/>
            <a:ext cx="4346575" cy="3299460"/>
          </a:xfrm>
          <a:prstGeom prst="rect">
            <a:avLst/>
          </a:prstGeom>
        </p:spPr>
      </p:pic>
      <p:sp>
        <p:nvSpPr>
          <p:cNvPr id="9" name="Text Box 8"/>
          <p:cNvSpPr txBox="1"/>
          <p:nvPr/>
        </p:nvSpPr>
        <p:spPr>
          <a:xfrm>
            <a:off x="433705" y="1368425"/>
            <a:ext cx="4286885" cy="2306955"/>
          </a:xfrm>
          <a:prstGeom prst="rect">
            <a:avLst/>
          </a:prstGeom>
          <a:noFill/>
        </p:spPr>
        <p:txBody>
          <a:bodyPr wrap="square" rtlCol="0" anchor="t">
            <a:spAutoFit/>
          </a:bodyPr>
          <a:lstStyle/>
          <a:p>
            <a:pPr algn="just"/>
            <a:r>
              <a:rPr lang="en-US" sz="1600" b="1"/>
              <a:t>Similarity</a:t>
            </a:r>
            <a:r>
              <a:rPr lang="en-US" sz="1600"/>
              <a:t> in sequence alignment is the resemblance between two sequences when compared. This fact is dependent on the identity of sequences. Similarity depicts the extent to which the residues are aligned. Hence, similar sequences contain similar properties. In bioinformatics, similarity is a tool to assess the likeness between two proteins.</a:t>
            </a:r>
          </a:p>
        </p:txBody>
      </p:sp>
      <p:pic>
        <p:nvPicPr>
          <p:cNvPr id="10" name="Picture 9"/>
          <p:cNvPicPr>
            <a:picLocks noChangeAspect="1"/>
          </p:cNvPicPr>
          <p:nvPr/>
        </p:nvPicPr>
        <p:blipFill>
          <a:blip r:embed="rId3"/>
          <a:stretch>
            <a:fillRect/>
          </a:stretch>
        </p:blipFill>
        <p:spPr>
          <a:xfrm>
            <a:off x="5080635" y="4291330"/>
            <a:ext cx="4839970" cy="2344420"/>
          </a:xfrm>
          <a:prstGeom prst="rect">
            <a:avLst/>
          </a:prstGeom>
        </p:spPr>
      </p:pic>
      <p:sp>
        <p:nvSpPr>
          <p:cNvPr id="11" name="Text Box 10"/>
          <p:cNvSpPr txBox="1"/>
          <p:nvPr/>
        </p:nvSpPr>
        <p:spPr>
          <a:xfrm>
            <a:off x="5180330" y="1350645"/>
            <a:ext cx="4640580" cy="2676525"/>
          </a:xfrm>
          <a:prstGeom prst="rect">
            <a:avLst/>
          </a:prstGeom>
          <a:noFill/>
        </p:spPr>
        <p:txBody>
          <a:bodyPr wrap="square" rtlCol="0" anchor="t">
            <a:spAutoFit/>
          </a:bodyPr>
          <a:lstStyle/>
          <a:p>
            <a:pPr algn="just"/>
            <a:r>
              <a:rPr lang="en-US" sz="1200" b="1"/>
              <a:t>Identity</a:t>
            </a:r>
            <a:r>
              <a:rPr lang="en-US" sz="1200"/>
              <a:t> in sequence alignment is the number of characters that match exactly between two different sequences. Hence, gaps do not count when assessing identity. The measurement is considered to be relational to the shorter sequence among the two sequences. It significantly implies that it has the effect where the sequence identity is not transitive. If X=Y and Y=Z, then X is not necessarily equal to Z. This is deduced in terms of the identity distance measure.</a:t>
            </a:r>
          </a:p>
          <a:p>
            <a:pPr algn="just"/>
            <a:r>
              <a:rPr lang="en-US" sz="1200"/>
              <a:t>X </a:t>
            </a:r>
            <a:r>
              <a:rPr lang="" altLang="en-US" sz="1200"/>
              <a:t>= </a:t>
            </a:r>
            <a:r>
              <a:rPr lang="en-US" sz="1200"/>
              <a:t>AAGGCTT, Y </a:t>
            </a:r>
            <a:r>
              <a:rPr lang="" altLang="en-US" sz="1200"/>
              <a:t>=</a:t>
            </a:r>
            <a:r>
              <a:rPr lang="en-US" sz="1200"/>
              <a:t> AAGGC and Z </a:t>
            </a:r>
            <a:r>
              <a:rPr lang="" altLang="en-US" sz="1200"/>
              <a:t>= </a:t>
            </a:r>
            <a:r>
              <a:rPr lang="en-US" sz="1200"/>
              <a:t>AAGGCAT. </a:t>
            </a:r>
          </a:p>
          <a:p>
            <a:pPr algn="just"/>
            <a:r>
              <a:rPr lang="en-US" sz="1200"/>
              <a:t>Identity between X and Y is 100% {5 identical nucleotides / min[length(X),length(Y)]}. </a:t>
            </a:r>
          </a:p>
          <a:p>
            <a:pPr algn="just"/>
            <a:r>
              <a:rPr lang="en-US" sz="1200"/>
              <a:t>Identity between Y and Z is also 100%. </a:t>
            </a:r>
          </a:p>
          <a:p>
            <a:pPr algn="just"/>
            <a:r>
              <a:rPr lang="en-US" sz="1200"/>
              <a:t>But identity between X and Z is only 85% {(6 identical nucleotides / 7)}.</a:t>
            </a:r>
          </a:p>
        </p:txBody>
      </p:sp>
      <p:sp>
        <p:nvSpPr>
          <p:cNvPr id="12" name="Text Box 11"/>
          <p:cNvSpPr txBox="1"/>
          <p:nvPr/>
        </p:nvSpPr>
        <p:spPr>
          <a:xfrm>
            <a:off x="433705" y="7157085"/>
            <a:ext cx="6176010" cy="245110"/>
          </a:xfrm>
          <a:prstGeom prst="rect">
            <a:avLst/>
          </a:prstGeom>
          <a:noFill/>
        </p:spPr>
        <p:txBody>
          <a:bodyPr wrap="square" rtlCol="0" anchor="t">
            <a:spAutoFit/>
          </a:bodyPr>
          <a:lstStyle/>
          <a:p>
            <a:r>
              <a:rPr lang="en-US" sz="1000"/>
              <a:t>https://www.differencebetween.com/difference-between-similarity-and-identity-in-sequence-alignment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2989</Words>
  <Application>Microsoft Office PowerPoint</Application>
  <PresentationFormat>Custom</PresentationFormat>
  <Paragraphs>526</Paragraphs>
  <Slides>52</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Comic Sans MS</vt:lpstr>
      <vt:lpstr>Courier New</vt:lpstr>
      <vt:lpstr>Maiandra GD</vt:lpstr>
      <vt:lpstr>Times New Roman</vt:lpstr>
      <vt:lpstr>Wingdings</vt:lpstr>
      <vt:lpstr>Office Theme</vt:lpstr>
      <vt:lpstr>PowerPoint Presentation</vt:lpstr>
      <vt:lpstr>PowerPoint Presentation</vt:lpstr>
      <vt:lpstr>Outline</vt:lpstr>
      <vt:lpstr>What is homology?</vt:lpstr>
      <vt:lpstr>What is homology?</vt:lpstr>
      <vt:lpstr>Types of homologs</vt:lpstr>
      <vt:lpstr>What is similarity?</vt:lpstr>
      <vt:lpstr>Identity vs Similarity</vt:lpstr>
      <vt:lpstr>Identity vs Similarity</vt:lpstr>
      <vt:lpstr>Identity vs Similarity</vt:lpstr>
      <vt:lpstr>Assessing Sequence Similarity</vt:lpstr>
      <vt:lpstr>PowerPoint Presentation</vt:lpstr>
      <vt:lpstr>The Scoring Schemes or Weight Matrices</vt:lpstr>
      <vt:lpstr>PowerPoint Presentation</vt:lpstr>
      <vt:lpstr>The Scoring Schemes or Weight Matrices</vt:lpstr>
      <vt:lpstr>The Scoring Schemes or Weight Matrices</vt:lpstr>
      <vt:lpstr>Twilight Zone</vt:lpstr>
      <vt:lpstr>Some Simple Suggestions</vt:lpstr>
      <vt:lpstr>Importance of Similarity</vt:lpstr>
      <vt:lpstr>Global vs Local</vt:lpstr>
      <vt:lpstr>Dot Plots</vt:lpstr>
      <vt:lpstr>Dotplot</vt:lpstr>
      <vt:lpstr>Dotplot</vt:lpstr>
      <vt:lpstr>Dotplot</vt:lpstr>
      <vt:lpstr>Dotplot</vt:lpstr>
      <vt:lpstr>Dotplot</vt:lpstr>
      <vt:lpstr>Dotplot</vt:lpstr>
      <vt:lpstr>Dotplot</vt:lpstr>
      <vt:lpstr>Dotplot</vt:lpstr>
      <vt:lpstr>Dot matrix: example of a repetitive DNA sequence</vt:lpstr>
      <vt:lpstr>Problems with Dot matrices</vt:lpstr>
      <vt:lpstr>The BLAST algorithm</vt:lpstr>
      <vt:lpstr>Several different BLAST programs</vt:lpstr>
      <vt:lpstr>PowerPoint Presentation</vt:lpstr>
      <vt:lpstr>PowerPoint Presentation</vt:lpstr>
      <vt:lpstr>MegaBLAST</vt:lpstr>
      <vt:lpstr>http://www.ncbi.nlm.nih.gov/BLAST/</vt:lpstr>
      <vt:lpstr>http://www.ncbi.nlm.nih.gov/BLAST/</vt:lpstr>
      <vt:lpstr>QUERY sequence(s)</vt:lpstr>
      <vt:lpstr>Considerations for choosing a  BLAST database</vt:lpstr>
      <vt:lpstr>When choosing a database for BLAST…</vt:lpstr>
      <vt:lpstr>Where does the score (S) come from?</vt:lpstr>
      <vt:lpstr>What’s a scoring matrix?</vt:lpstr>
      <vt:lpstr>BLOSUM vs. PAM</vt:lpstr>
      <vt:lpstr>Sequence Similarity Searching – The  statistics are important</vt:lpstr>
      <vt:lpstr>What do the Score and the e-value really mean?</vt:lpstr>
      <vt:lpstr>I’m confused! What does the E-value mean again?</vt:lpstr>
      <vt:lpstr>Notes on E-values</vt:lpstr>
      <vt:lpstr>Coverage</vt:lpstr>
      <vt:lpstr>FASTA File Format</vt:lpstr>
      <vt:lpstr>Alignments</vt:lpstr>
      <vt:lpstr>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Langille</dc:creator>
  <cp:lastModifiedBy>Luu Loi</cp:lastModifiedBy>
  <cp:revision>67</cp:revision>
  <dcterms:created xsi:type="dcterms:W3CDTF">2021-09-06T07:28:24Z</dcterms:created>
  <dcterms:modified xsi:type="dcterms:W3CDTF">2024-05-23T12:24:27Z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Impress</vt:lpwstr>
  </property>
  <property fmtid="{D5CDD505-2E9C-101B-9397-08002B2CF9AE}" pid="3" name="KSOProductBuildVer">
    <vt:lpwstr>1033-10.1.0.6757</vt:lpwstr>
  </property>
</Properties>
</file>