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64" r:id="rId4"/>
    <p:sldId id="265" r:id="rId5"/>
    <p:sldId id="296" r:id="rId6"/>
    <p:sldId id="354" r:id="rId7"/>
    <p:sldId id="297" r:id="rId8"/>
    <p:sldId id="298" r:id="rId9"/>
    <p:sldId id="299" r:id="rId10"/>
    <p:sldId id="316" r:id="rId11"/>
    <p:sldId id="317" r:id="rId12"/>
    <p:sldId id="344" r:id="rId13"/>
    <p:sldId id="342" r:id="rId14"/>
    <p:sldId id="346" r:id="rId15"/>
    <p:sldId id="318" r:id="rId16"/>
    <p:sldId id="319" r:id="rId17"/>
    <p:sldId id="320" r:id="rId18"/>
    <p:sldId id="337" r:id="rId19"/>
    <p:sldId id="338" r:id="rId20"/>
    <p:sldId id="340" r:id="rId21"/>
    <p:sldId id="28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A11"/>
    <a:srgbClr val="149E17"/>
    <a:srgbClr val="16AE1A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hyperlink" Target="https://colorbrewer2.org/#type=sequential&amp;scheme=BuGn&amp;n=3&#13;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8.png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juanmerinobermejo/smartphones-price-dataset&#13;" TargetMode="External"/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603673" y="1286510"/>
            <a:ext cx="6006253" cy="3006090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-1437419" y="5914900"/>
            <a:ext cx="4441647" cy="1074071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9860956" y="-130971"/>
            <a:ext cx="3768463" cy="911283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6840767" y="876961"/>
            <a:ext cx="4724681" cy="5134589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7128011" y="2934476"/>
            <a:ext cx="4150192" cy="2595756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733497" y="2001149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203414">
            <a:off x="7449287" y="2333013"/>
            <a:ext cx="214632" cy="307716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58003" y="3795183"/>
            <a:ext cx="487257" cy="329777"/>
          </a:xfrm>
          <a:custGeom>
            <a:avLst/>
            <a:gdLst/>
            <a:ahLst/>
            <a:cxnLst/>
            <a:rect l="l" t="t" r="r" b="b"/>
            <a:pathLst>
              <a:path w="974589" h="659177">
                <a:moveTo>
                  <a:pt x="0" y="0"/>
                </a:moveTo>
                <a:lnTo>
                  <a:pt x="974589" y="0"/>
                </a:lnTo>
                <a:lnTo>
                  <a:pt x="974589" y="659177"/>
                </a:lnTo>
                <a:lnTo>
                  <a:pt x="0" y="6591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026583" y="4752763"/>
            <a:ext cx="3345603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altLang="en-US" sz="1865" spc="-169">
                <a:solidFill>
                  <a:srgbClr val="003EA8"/>
                </a:solidFill>
                <a:latin typeface="Muli Bold"/>
              </a:rPr>
              <a:t>Presenter: Nguyen Thi My Ai</a:t>
            </a:r>
            <a:endParaRPr lang="en-US" altLang="en-US" sz="1865" spc="-169">
              <a:solidFill>
                <a:srgbClr val="003EA8"/>
              </a:solidFill>
              <a:latin typeface="Muli Bold"/>
            </a:endParaRPr>
          </a:p>
          <a:p>
            <a:pPr algn="l">
              <a:lnSpc>
                <a:spcPts val="2240"/>
              </a:lnSpc>
              <a:spcBef>
                <a:spcPct val="0"/>
              </a:spcBef>
            </a:pPr>
            <a:endParaRPr lang="en-US" altLang="en-US" sz="1865" spc="-169">
              <a:solidFill>
                <a:srgbClr val="003EA8"/>
              </a:solidFill>
              <a:latin typeface="Muli Bold"/>
            </a:endParaRP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altLang="en-US" sz="1865" spc="-169">
                <a:solidFill>
                  <a:srgbClr val="003EA8"/>
                </a:solidFill>
                <a:latin typeface="Muli Bold"/>
              </a:rPr>
              <a:t>6/6/2024 </a:t>
            </a:r>
            <a:endParaRPr lang="en-US" altLang="en-US" sz="1865" spc="-169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8460229" y="1327768"/>
            <a:ext cx="1485755" cy="1210215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 rot="0">
            <a:off x="958215" y="2267585"/>
            <a:ext cx="5882640" cy="2098463"/>
            <a:chOff x="0" y="1422400"/>
            <a:chExt cx="10595188" cy="419692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1422400"/>
              <a:ext cx="10594989" cy="3484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590"/>
                </a:lnSpc>
              </a:pPr>
              <a:r>
                <a:rPr lang="en-US" altLang="en-US" sz="9065" spc="-169">
                  <a:solidFill>
                    <a:srgbClr val="003EA8"/>
                  </a:solidFill>
                  <a:latin typeface="Muli Bold"/>
                </a:rPr>
                <a:t>Basic in R2</a:t>
              </a:r>
              <a:endParaRPr lang="en-US" altLang="en-US" sz="9065" spc="-169">
                <a:solidFill>
                  <a:srgbClr val="003EA8"/>
                </a:solidFill>
                <a:latin typeface="Muli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43847" y="4758267"/>
              <a:ext cx="9451341" cy="861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altLang="en-US" sz="2935" spc="-169">
                  <a:solidFill>
                    <a:srgbClr val="003EA8"/>
                  </a:solidFill>
                  <a:latin typeface="Muli Bold"/>
                </a:rPr>
                <a:t>Course Micriobial genome </a:t>
              </a:r>
              <a:endParaRPr lang="en-US" altLang="en-US" sz="2935" spc="-169">
                <a:solidFill>
                  <a:srgbClr val="003EA8"/>
                </a:solidFill>
                <a:latin typeface="Muli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t="5278" r="4826" b="3363"/>
          <a:stretch>
            <a:fillRect/>
          </a:stretch>
        </p:blipFill>
        <p:spPr>
          <a:xfrm>
            <a:off x="2759710" y="589280"/>
            <a:ext cx="6673215" cy="48279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74440" y="5536565"/>
            <a:ext cx="5482590" cy="1003935"/>
            <a:chOff x="5944" y="8719"/>
            <a:chExt cx="8634" cy="158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2195" y="10296"/>
              <a:ext cx="1583" cy="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" y="8719"/>
              <a:ext cx="8634" cy="153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9623" y="10286"/>
              <a:ext cx="595" cy="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/>
            <p:cNvCxnSpPr/>
            <p:nvPr/>
          </p:nvCxnSpPr>
          <p:spPr>
            <a:xfrm flipV="1">
              <a:off x="7137" y="10299"/>
              <a:ext cx="75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0" y="228600"/>
            <a:ext cx="4610735" cy="2290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l="6970" t="5360" r="6642" b="3771"/>
          <a:stretch>
            <a:fillRect/>
          </a:stretch>
        </p:blipFill>
        <p:spPr>
          <a:xfrm>
            <a:off x="8373110" y="86360"/>
            <a:ext cx="3517265" cy="3020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l="485" t="6340" r="6642" b="4172"/>
          <a:stretch>
            <a:fillRect/>
          </a:stretch>
        </p:blipFill>
        <p:spPr>
          <a:xfrm>
            <a:off x="101600" y="3171190"/>
            <a:ext cx="3978910" cy="31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t="6355" r="6812" b="4172"/>
          <a:stretch>
            <a:fillRect/>
          </a:stretch>
        </p:blipFill>
        <p:spPr>
          <a:xfrm>
            <a:off x="4196080" y="3190240"/>
            <a:ext cx="3996055" cy="3132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rcRect l="7468" t="6308" r="6123" b="3978"/>
          <a:stretch>
            <a:fillRect/>
          </a:stretch>
        </p:blipFill>
        <p:spPr>
          <a:xfrm>
            <a:off x="8308340" y="3141980"/>
            <a:ext cx="3768725" cy="319532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7840980" y="1412875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857375" y="6353810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249035" y="6322695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959340" y="6322695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28424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t="5774" r="10469" b="4622"/>
          <a:stretch>
            <a:fillRect/>
          </a:stretch>
        </p:blipFill>
        <p:spPr>
          <a:xfrm>
            <a:off x="1247140" y="1635125"/>
            <a:ext cx="3632835" cy="395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t="6364" r="11080" b="4622"/>
          <a:stretch>
            <a:fillRect/>
          </a:stretch>
        </p:blipFill>
        <p:spPr>
          <a:xfrm>
            <a:off x="7035165" y="1783715"/>
            <a:ext cx="3608070" cy="3925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5709285"/>
            <a:ext cx="568198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055" y="5821045"/>
            <a:ext cx="5271770" cy="693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rcRect t="48340" r="57161"/>
          <a:stretch>
            <a:fillRect/>
          </a:stretch>
        </p:blipFill>
        <p:spPr>
          <a:xfrm>
            <a:off x="8107045" y="284480"/>
            <a:ext cx="2566035" cy="13506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195" y="337820"/>
            <a:ext cx="5855970" cy="129667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859905" y="706755"/>
            <a:ext cx="297180" cy="237490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40660" y="6395720"/>
            <a:ext cx="11461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0550" y="6626860"/>
            <a:ext cx="81724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7380" y="6633210"/>
            <a:ext cx="81724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1517650"/>
            <a:ext cx="3009900" cy="3295650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505460" y="170815"/>
            <a:ext cx="4065905" cy="582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550"/>
              </a:lnSpc>
            </a:pPr>
            <a:r>
              <a:rPr lang="en-US" altLang="en-US" sz="2800">
                <a:solidFill>
                  <a:srgbClr val="003EA8"/>
                </a:solidFill>
                <a:latin typeface="Muli Bold"/>
              </a:rPr>
              <a:t>box.lty = (0,1,2,3,4,5,6)</a:t>
            </a:r>
            <a:endParaRPr lang="en-US" altLang="en-US" sz="2800">
              <a:solidFill>
                <a:srgbClr val="003EA8"/>
              </a:solidFill>
              <a:latin typeface="Muli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5954" r="9406" b="4365"/>
          <a:stretch>
            <a:fillRect/>
          </a:stretch>
        </p:blipFill>
        <p:spPr>
          <a:xfrm>
            <a:off x="4610735" y="212725"/>
            <a:ext cx="3514725" cy="2840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327" t="6355" r="9236" b="4959"/>
          <a:stretch>
            <a:fillRect/>
          </a:stretch>
        </p:blipFill>
        <p:spPr>
          <a:xfrm>
            <a:off x="8426450" y="335280"/>
            <a:ext cx="3394710" cy="271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t="6548" r="9079" b="4573"/>
          <a:stretch>
            <a:fillRect/>
          </a:stretch>
        </p:blipFill>
        <p:spPr>
          <a:xfrm>
            <a:off x="4610735" y="3515360"/>
            <a:ext cx="3549015" cy="283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rcRect t="6147" r="9394" b="4573"/>
          <a:stretch>
            <a:fillRect/>
          </a:stretch>
        </p:blipFill>
        <p:spPr>
          <a:xfrm>
            <a:off x="8408035" y="3620770"/>
            <a:ext cx="3413125" cy="274574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442075" y="3081020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0171430" y="3081020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442075" y="6366510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171430" y="6366510"/>
            <a:ext cx="4673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</a:rPr>
              <a:t>4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65309" y="8633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Pie charts 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35" y="1436370"/>
            <a:ext cx="3911600" cy="23164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r="466"/>
          <a:stretch>
            <a:fillRect/>
          </a:stretch>
        </p:blipFill>
        <p:spPr>
          <a:xfrm>
            <a:off x="248285" y="5485765"/>
            <a:ext cx="7327265" cy="74295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110615" y="508635"/>
            <a:ext cx="10530205" cy="87630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pie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(var, label, col, main, density)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legend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altLang="en-US" sz="240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sz="240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legend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cex, fill)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632700" y="3866515"/>
            <a:ext cx="3912235" cy="15055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solidFill>
                  <a:srgbClr val="118A1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“bottomright”, “bottom”, </a:t>
            </a:r>
            <a:endParaRPr lang="en-US" altLang="en-US" sz="1800">
              <a:solidFill>
                <a:srgbClr val="118A1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solidFill>
                  <a:srgbClr val="118A1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“bottomleft”, “left”, “topleft”,</a:t>
            </a:r>
            <a:endParaRPr lang="en-US" altLang="en-US" sz="1800">
              <a:solidFill>
                <a:srgbClr val="118A1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solidFill>
                  <a:srgbClr val="118A1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“top”, “topright”, “right”, </a:t>
            </a:r>
            <a:endParaRPr lang="en-US" altLang="en-US" sz="1800">
              <a:solidFill>
                <a:srgbClr val="118A1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solidFill>
                  <a:srgbClr val="118A1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“center”</a:t>
            </a:r>
            <a:endParaRPr lang="en-US" altLang="en-US" sz="1800">
              <a:solidFill>
                <a:srgbClr val="118A1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15720" y="5372100"/>
            <a:ext cx="8273415" cy="1149985"/>
            <a:chOff x="2072" y="8460"/>
            <a:chExt cx="13029" cy="1811"/>
          </a:xfrm>
        </p:grpSpPr>
        <p:cxnSp>
          <p:nvCxnSpPr>
            <p:cNvPr id="11" name="Elbow Connector 10"/>
            <p:cNvCxnSpPr>
              <a:endCxn id="8" idx="2"/>
            </p:cNvCxnSpPr>
            <p:nvPr/>
          </p:nvCxnSpPr>
          <p:spPr>
            <a:xfrm flipV="1">
              <a:off x="2099" y="8460"/>
              <a:ext cx="13002" cy="179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72" y="9711"/>
              <a:ext cx="0" cy="56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5608" t="4690" b="24702"/>
          <a:stretch>
            <a:fillRect/>
          </a:stretch>
        </p:blipFill>
        <p:spPr>
          <a:xfrm>
            <a:off x="1110615" y="1436370"/>
            <a:ext cx="5718175" cy="3833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590" y="4951730"/>
            <a:ext cx="7323455" cy="1265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t="4690" b="13918"/>
          <a:stretch>
            <a:fillRect/>
          </a:stretch>
        </p:blipFill>
        <p:spPr>
          <a:xfrm>
            <a:off x="2914650" y="340995"/>
            <a:ext cx="636270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65309" y="8633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Plot and scatterplot 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1110615" y="508635"/>
            <a:ext cx="10530205" cy="87630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plot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~var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pch, col, xlab, ylab, main, xlim, ylim)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scatterplot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~ var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| group, pch, col, smooth, grid, frame, xlab, ylab, main)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4687" r="7586" b="4204"/>
          <a:stretch>
            <a:fillRect/>
          </a:stretch>
        </p:blipFill>
        <p:spPr>
          <a:xfrm>
            <a:off x="198755" y="1810385"/>
            <a:ext cx="4050665" cy="3387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t="5040" b="4622"/>
          <a:stretch>
            <a:fillRect/>
          </a:stretch>
        </p:blipFill>
        <p:spPr>
          <a:xfrm>
            <a:off x="4401820" y="1384935"/>
            <a:ext cx="5140325" cy="381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" y="5622290"/>
            <a:ext cx="314325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820" y="5503545"/>
            <a:ext cx="6032500" cy="941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rcRect l="14451" t="14451" r="7008" b="19278"/>
          <a:stretch>
            <a:fillRect/>
          </a:stretch>
        </p:blipFill>
        <p:spPr>
          <a:xfrm>
            <a:off x="9374505" y="2057400"/>
            <a:ext cx="2698115" cy="2276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727440" y="4333875"/>
            <a:ext cx="1996440" cy="1288415"/>
            <a:chOff x="13744" y="6825"/>
            <a:chExt cx="3144" cy="2029"/>
          </a:xfrm>
        </p:grpSpPr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flipV="1">
              <a:off x="13744" y="6825"/>
              <a:ext cx="3144" cy="1562"/>
            </a:xfrm>
            <a:prstGeom prst="bentConnector2">
              <a:avLst/>
            </a:prstGeom>
            <a:ln w="1905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744" y="8360"/>
              <a:ext cx="0" cy="4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/>
          <p:cNvCxnSpPr/>
          <p:nvPr/>
        </p:nvCxnSpPr>
        <p:spPr>
          <a:xfrm>
            <a:off x="4106545" y="1383665"/>
            <a:ext cx="962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-45954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30" y="5188585"/>
            <a:ext cx="4972050" cy="108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" y="376555"/>
            <a:ext cx="5638800" cy="441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65" y="376555"/>
            <a:ext cx="5638800" cy="44100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804150" y="5599430"/>
            <a:ext cx="2148205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rcRect t="2602"/>
          <a:stretch>
            <a:fillRect/>
          </a:stretch>
        </p:blipFill>
        <p:spPr>
          <a:xfrm>
            <a:off x="958215" y="4991735"/>
            <a:ext cx="4679950" cy="1283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1604" t="17307" r="4517" b="10396"/>
          <a:stretch>
            <a:fillRect/>
          </a:stretch>
        </p:blipFill>
        <p:spPr>
          <a:xfrm>
            <a:off x="6343650" y="3599815"/>
            <a:ext cx="5463540" cy="3188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3066" t="3844" r="10944" b="3844"/>
          <a:stretch>
            <a:fillRect/>
          </a:stretch>
        </p:blipFill>
        <p:spPr>
          <a:xfrm>
            <a:off x="7026910" y="106680"/>
            <a:ext cx="4096385" cy="33324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19134" y="170793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4550"/>
              </a:lnSpc>
            </a:pPr>
            <a:r>
              <a:rPr lang="en-US" altLang="en-US" sz="2800">
                <a:solidFill>
                  <a:srgbClr val="003EA8"/>
                </a:solidFill>
                <a:latin typeface="Muli Bold"/>
              </a:rPr>
              <a:t>Scatterplot with new dataset </a:t>
            </a:r>
            <a:endParaRPr lang="en-US" altLang="en-US" sz="2800">
              <a:solidFill>
                <a:srgbClr val="003EA8"/>
              </a:solidFill>
              <a:latin typeface="Muli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" y="1003300"/>
            <a:ext cx="6179820" cy="47072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91920" y="3669030"/>
            <a:ext cx="13163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8" idx="1"/>
          </p:cNvCxnSpPr>
          <p:nvPr/>
        </p:nvCxnSpPr>
        <p:spPr>
          <a:xfrm flipV="1">
            <a:off x="3803015" y="1772920"/>
            <a:ext cx="3223895" cy="1871980"/>
          </a:xfrm>
          <a:prstGeom prst="bentConnector3">
            <a:avLst>
              <a:gd name="adj1" fmla="val 83454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874395" y="4986020"/>
            <a:ext cx="5484495" cy="848995"/>
          </a:xfrm>
          <a:prstGeom prst="bentConnector3">
            <a:avLst>
              <a:gd name="adj1" fmla="val -162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45740" y="5982970"/>
            <a:ext cx="6699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https://colorbrewer2.org/#type=sequential&amp;scheme=BuGn&amp;n=3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0" y="669290"/>
            <a:ext cx="7311390" cy="516953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465309" y="8633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Color palette: ColorBrewer 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603663" y="438136"/>
            <a:ext cx="10963497" cy="1271013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6417305" y="1943470"/>
            <a:ext cx="5149855" cy="3845829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5490" y="1943735"/>
            <a:ext cx="5375275" cy="3845560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821307" y="2363981"/>
            <a:ext cx="3852316" cy="3004807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03414">
            <a:off x="10758579" y="3057157"/>
            <a:ext cx="278224" cy="398887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6605933" y="2156667"/>
            <a:ext cx="81272" cy="81272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6703719" y="5330141"/>
            <a:ext cx="81272" cy="8127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2229188" y="616465"/>
            <a:ext cx="7733624" cy="138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altLang="en-US" sz="6000">
                <a:solidFill>
                  <a:srgbClr val="003EA8"/>
                </a:solidFill>
                <a:latin typeface="Muli Bold"/>
              </a:rPr>
              <a:t>R Graphics</a:t>
            </a:r>
            <a:endParaRPr lang="en-US" altLang="en-US" sz="600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851041" y="-104517"/>
            <a:ext cx="4488109" cy="1085307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203414">
            <a:off x="7659485" y="3055356"/>
            <a:ext cx="214632" cy="307716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278358">
            <a:off x="8790824" y="5620383"/>
            <a:ext cx="3912409" cy="1230630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0"/>
          <p:cNvGrpSpPr/>
          <p:nvPr/>
        </p:nvGrpSpPr>
        <p:grpSpPr>
          <a:xfrm>
            <a:off x="1287780" y="2072685"/>
            <a:ext cx="4542790" cy="3501345"/>
            <a:chOff x="2530" y="5133"/>
            <a:chExt cx="13944" cy="5798"/>
          </a:xfrm>
        </p:grpSpPr>
        <p:sp>
          <p:nvSpPr>
            <p:cNvPr id="30" name="TextBox 19"/>
            <p:cNvSpPr txBox="1"/>
            <p:nvPr/>
          </p:nvSpPr>
          <p:spPr>
            <a:xfrm>
              <a:off x="2530" y="8977"/>
              <a:ext cx="10816" cy="965"/>
            </a:xfrm>
            <a:prstGeom prst="rect">
              <a:avLst/>
            </a:prstGeom>
          </p:spPr>
          <p:txBody>
            <a:bodyPr lIns="0" tIns="0" rIns="0" bIns="0" rtlCol="0" anchor="ctr" anchorCtr="0">
              <a:spAutoFit/>
            </a:bodyPr>
            <a:p>
              <a:pPr algn="l">
                <a:lnSpc>
                  <a:spcPts val="4550"/>
                </a:lnSpc>
              </a:pPr>
              <a:r>
                <a:rPr lang="en-US" altLang="en-US" sz="3600">
                  <a:solidFill>
                    <a:srgbClr val="003EA8"/>
                  </a:solidFill>
                  <a:latin typeface="Muli Bold"/>
                </a:rPr>
                <a:t>Pie charts </a:t>
              </a:r>
              <a:endParaRPr lang="en-US" altLang="en-US" sz="3600">
                <a:solidFill>
                  <a:srgbClr val="003EA8"/>
                </a:solidFill>
                <a:latin typeface="Muli Bold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530" y="5133"/>
              <a:ext cx="13944" cy="5798"/>
              <a:chOff x="2530" y="5133"/>
              <a:chExt cx="13944" cy="5798"/>
            </a:xfrm>
          </p:grpSpPr>
          <p:grpSp>
            <p:nvGrpSpPr>
              <p:cNvPr id="17" name="Group 17"/>
              <p:cNvGrpSpPr/>
              <p:nvPr/>
            </p:nvGrpSpPr>
            <p:grpSpPr>
              <a:xfrm rot="0">
                <a:off x="2530" y="5133"/>
                <a:ext cx="10817" cy="3393"/>
                <a:chOff x="-705" y="-48585"/>
                <a:chExt cx="9158192" cy="2872580"/>
              </a:xfrm>
            </p:grpSpPr>
            <p:sp>
              <p:nvSpPr>
                <p:cNvPr id="19" name="TextBox 19"/>
                <p:cNvSpPr txBox="1"/>
                <p:nvPr/>
              </p:nvSpPr>
              <p:spPr>
                <a:xfrm>
                  <a:off x="-705" y="2006737"/>
                  <a:ext cx="9157487" cy="817258"/>
                </a:xfrm>
                <a:prstGeom prst="rect">
                  <a:avLst/>
                </a:prstGeom>
              </p:spPr>
              <p:txBody>
                <a:bodyPr lIns="0" tIns="0" rIns="0" bIns="0" rtlCol="0" anchor="ctr" anchorCtr="0">
                  <a:spAutoFit/>
                </a:bodyPr>
                <a:lstStyle/>
                <a:p>
                  <a:pPr algn="l">
                    <a:lnSpc>
                      <a:spcPts val="4550"/>
                    </a:lnSpc>
                  </a:pPr>
                  <a:r>
                    <a:rPr lang="en-US" altLang="en-US" sz="3600">
                      <a:solidFill>
                        <a:srgbClr val="003EA8"/>
                      </a:solidFill>
                      <a:latin typeface="Muli Bold"/>
                    </a:rPr>
                    <a:t>Barplot</a:t>
                  </a:r>
                  <a:endParaRPr lang="en-US" altLang="en-US" sz="3600">
                    <a:solidFill>
                      <a:srgbClr val="003EA8"/>
                    </a:solidFill>
                    <a:latin typeface="Muli Bold"/>
                  </a:endParaRPr>
                </a:p>
              </p:txBody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0" y="952439"/>
                  <a:ext cx="9157487" cy="817244"/>
                </a:xfrm>
                <a:prstGeom prst="rect">
                  <a:avLst/>
                </a:prstGeom>
              </p:spPr>
              <p:txBody>
                <a:bodyPr lIns="0" tIns="0" rIns="0" bIns="0" rtlCol="0" anchor="ctr" anchorCtr="0">
                  <a:spAutoFit/>
                </a:bodyPr>
                <a:lstStyle/>
                <a:p>
                  <a:pPr algn="l">
                    <a:lnSpc>
                      <a:spcPts val="4550"/>
                    </a:lnSpc>
                  </a:pPr>
                  <a:r>
                    <a:rPr lang="en-US" altLang="en-US" sz="3600">
                      <a:solidFill>
                        <a:srgbClr val="003EA8"/>
                      </a:solidFill>
                      <a:latin typeface="Muli Bold"/>
                    </a:rPr>
                    <a:t>Boxplot</a:t>
                  </a:r>
                  <a:endParaRPr lang="en-US" altLang="en-US" sz="3600">
                    <a:solidFill>
                      <a:srgbClr val="003EA8"/>
                    </a:solidFill>
                    <a:latin typeface="Muli Bold"/>
                  </a:endParaRPr>
                </a:p>
              </p:txBody>
            </p:sp>
            <p:sp>
              <p:nvSpPr>
                <p:cNvPr id="23" name="TextBox 23"/>
                <p:cNvSpPr txBox="1"/>
                <p:nvPr/>
              </p:nvSpPr>
              <p:spPr>
                <a:xfrm>
                  <a:off x="0" y="-48585"/>
                  <a:ext cx="9157487" cy="817244"/>
                </a:xfrm>
                <a:prstGeom prst="rect">
                  <a:avLst/>
                </a:prstGeom>
              </p:spPr>
              <p:txBody>
                <a:bodyPr lIns="0" tIns="0" rIns="0" bIns="0" rtlCol="0" anchor="ctr" anchorCtr="0">
                  <a:spAutoFit/>
                </a:bodyPr>
                <a:lstStyle/>
                <a:p>
                  <a:pPr algn="l">
                    <a:lnSpc>
                      <a:spcPts val="4550"/>
                    </a:lnSpc>
                  </a:pPr>
                  <a:r>
                    <a:rPr lang="en-US" altLang="en-US" sz="3600">
                      <a:solidFill>
                        <a:srgbClr val="003EA8"/>
                      </a:solidFill>
                      <a:latin typeface="Muli Bold"/>
                    </a:rPr>
                    <a:t>Histogram</a:t>
                  </a:r>
                  <a:endParaRPr lang="en-US" altLang="en-US" sz="3600">
                    <a:solidFill>
                      <a:srgbClr val="003EA8"/>
                    </a:solidFill>
                    <a:latin typeface="Muli Bold"/>
                  </a:endParaRPr>
                </a:p>
              </p:txBody>
            </p:sp>
          </p:grpSp>
          <p:sp>
            <p:nvSpPr>
              <p:cNvPr id="31" name="TextBox 19"/>
              <p:cNvSpPr txBox="1"/>
              <p:nvPr/>
            </p:nvSpPr>
            <p:spPr>
              <a:xfrm>
                <a:off x="2530" y="9966"/>
                <a:ext cx="13944" cy="965"/>
              </a:xfrm>
              <a:prstGeom prst="rect">
                <a:avLst/>
              </a:prstGeom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l">
                  <a:lnSpc>
                    <a:spcPts val="4550"/>
                  </a:lnSpc>
                </a:pPr>
                <a:r>
                  <a:rPr lang="en-US" altLang="en-US" sz="3600">
                    <a:solidFill>
                      <a:srgbClr val="003EA8"/>
                    </a:solidFill>
                    <a:latin typeface="Muli Bold"/>
                    <a:sym typeface="+mn-ea"/>
                  </a:rPr>
                  <a:t>Plot and Scatterplot</a:t>
                </a:r>
                <a:endParaRPr lang="en-US" altLang="en-US" sz="3600">
                  <a:solidFill>
                    <a:srgbClr val="003EA8"/>
                  </a:solidFill>
                  <a:latin typeface="Muli Bold"/>
                  <a:sym typeface="+mn-ea"/>
                </a:endParaRPr>
              </a:p>
            </p:txBody>
          </p:sp>
        </p:grpSp>
      </p:grpSp>
      <p:sp>
        <p:nvSpPr>
          <p:cNvPr id="32" name="Text Box 31"/>
          <p:cNvSpPr txBox="1"/>
          <p:nvPr/>
        </p:nvSpPr>
        <p:spPr>
          <a:xfrm>
            <a:off x="961813" y="2169583"/>
            <a:ext cx="274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tx2"/>
                </a:solidFill>
                <a:latin typeface="东文宋体" charset="0"/>
              </a:rPr>
              <a:t>●</a:t>
            </a:r>
            <a:endParaRPr lang="en-US" sz="1200">
              <a:solidFill>
                <a:schemeClr val="tx2"/>
              </a:solidFill>
              <a:latin typeface="东文宋体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961813" y="2883323"/>
            <a:ext cx="274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tx2"/>
                </a:solidFill>
                <a:latin typeface="东文宋体" charset="0"/>
              </a:rPr>
              <a:t>●</a:t>
            </a:r>
            <a:endParaRPr lang="en-US" sz="1200">
              <a:solidFill>
                <a:schemeClr val="tx2"/>
              </a:solidFill>
              <a:latin typeface="东文宋体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961813" y="3655060"/>
            <a:ext cx="274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tx2"/>
                </a:solidFill>
                <a:latin typeface="东文宋体" charset="0"/>
              </a:rPr>
              <a:t>●</a:t>
            </a:r>
            <a:endParaRPr lang="en-US" sz="1200">
              <a:solidFill>
                <a:schemeClr val="tx2"/>
              </a:solidFill>
              <a:latin typeface="东文宋体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961813" y="4393777"/>
            <a:ext cx="274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tx2"/>
                </a:solidFill>
                <a:latin typeface="东文宋体" charset="0"/>
              </a:rPr>
              <a:t>●</a:t>
            </a:r>
            <a:endParaRPr lang="en-US" sz="1200">
              <a:solidFill>
                <a:schemeClr val="tx2"/>
              </a:solidFill>
              <a:latin typeface="东文宋体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961813" y="5101167"/>
            <a:ext cx="274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tx2"/>
                </a:solidFill>
                <a:latin typeface="东文宋体" charset="0"/>
              </a:rPr>
              <a:t>●</a:t>
            </a:r>
            <a:endParaRPr lang="en-US" sz="1200">
              <a:solidFill>
                <a:schemeClr val="tx2"/>
              </a:solidFill>
              <a:latin typeface="东文宋体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4354" r="-1468" b="-56033"/>
            </a:stretch>
          </a:blipFill>
        </p:spPr>
      </p:sp>
      <p:sp>
        <p:nvSpPr>
          <p:cNvPr id="12" name="Text Box 11"/>
          <p:cNvSpPr txBox="1"/>
          <p:nvPr/>
        </p:nvSpPr>
        <p:spPr>
          <a:xfrm>
            <a:off x="1860973" y="2419350"/>
            <a:ext cx="8470477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665">
                <a:latin typeface="Karumbi" panose="02000603000000000000" charset="0"/>
                <a:cs typeface="Karumbi" panose="02000603000000000000" charset="0"/>
              </a:rPr>
              <a:t>Thank you for your attention!  </a:t>
            </a:r>
            <a:endParaRPr lang="en-US" altLang="en-US" sz="7665">
              <a:latin typeface="Karumbi" panose="02000603000000000000" charset="0"/>
              <a:cs typeface="Karumbi" panose="02000603000000000000" charset="0"/>
            </a:endParaRPr>
          </a:p>
        </p:txBody>
      </p:sp>
      <p:pic>
        <p:nvPicPr>
          <p:cNvPr id="13" name="Picture 12" descr="icon-trai-tim-mau-do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03" y="3380317"/>
            <a:ext cx="2789343" cy="1906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502285"/>
            <a:ext cx="10351135" cy="29184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465309" y="632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Dataset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1490310" y="2457404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73100" y="85447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2026285" y="3174365"/>
            <a:ext cx="9093200" cy="310896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Smartphone Name: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unique identifier or model name of the smartphone.</a:t>
            </a:r>
            <a:endParaRPr lang="en-US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Brand: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Smartphone brand.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Model: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Smartphone brand model.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RAM (Random Access Memory):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amount of memory available for multitasking.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Storage: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capacity of the smartphone.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Color: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Color of the smarthpone.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Free: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Yes/No if the smartphone is attached to a cell company contract.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Price: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cost of the smartphone in the respective currency.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Freeform 16"/>
          <p:cNvSpPr/>
          <p:nvPr/>
        </p:nvSpPr>
        <p:spPr>
          <a:xfrm>
            <a:off x="11195685" y="6175141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 Box 3"/>
          <p:cNvSpPr txBox="1"/>
          <p:nvPr/>
        </p:nvSpPr>
        <p:spPr>
          <a:xfrm>
            <a:off x="309245" y="6470015"/>
            <a:ext cx="11548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hlinkClick r:id="rId4" action="ppaction://hlinkfile"/>
              </a:rPr>
              <a:t>https://www.kaggle.com/datasets/juanmerinobermejo/smartphones-price-dataset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65309" y="632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Histogram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673100" y="85447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30" y="5422265"/>
            <a:ext cx="2433320" cy="40767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102360" y="589280"/>
            <a:ext cx="9784715" cy="310896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hist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(var, col, border, xlab, ylab, main, prob, xlim, ylim)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line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(density(na.omit(var)), col, lwd)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rcRect r="5223"/>
          <a:stretch>
            <a:fillRect/>
          </a:stretch>
        </p:blipFill>
        <p:spPr>
          <a:xfrm>
            <a:off x="6106160" y="1384935"/>
            <a:ext cx="5925185" cy="3790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rcRect r="7949"/>
          <a:stretch>
            <a:fillRect/>
          </a:stretch>
        </p:blipFill>
        <p:spPr>
          <a:xfrm>
            <a:off x="310515" y="1440180"/>
            <a:ext cx="5795645" cy="3818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830" y="5015230"/>
            <a:ext cx="5517515" cy="122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673100" y="85447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5" y="3108960"/>
            <a:ext cx="7115810" cy="36017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3302000" y="1207135"/>
            <a:ext cx="5566410" cy="1656080"/>
            <a:chOff x="4920" y="569"/>
            <a:chExt cx="8766" cy="26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2" y="569"/>
              <a:ext cx="8735" cy="260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4920" y="913"/>
              <a:ext cx="29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/>
          <p:cNvSpPr>
            <a:spLocks noGrp="1"/>
          </p:cNvSpPr>
          <p:nvPr/>
        </p:nvSpPr>
        <p:spPr>
          <a:xfrm>
            <a:off x="8522970" y="94615"/>
            <a:ext cx="3255645" cy="86741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number of rows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number of columns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711700" y="307975"/>
            <a:ext cx="3871595" cy="925830"/>
          </a:xfrm>
          <a:prstGeom prst="bentConnector3">
            <a:avLst>
              <a:gd name="adj1" fmla="val 229"/>
            </a:avLst>
          </a:prstGeom>
          <a:ln w="1905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4890135" y="749935"/>
            <a:ext cx="3701415" cy="449580"/>
          </a:xfrm>
          <a:prstGeom prst="bentConnector3">
            <a:avLst>
              <a:gd name="adj1" fmla="val -223"/>
            </a:avLst>
          </a:prstGeom>
          <a:ln w="1905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65309" y="632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Boxplot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673100" y="85447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1102360" y="589280"/>
            <a:ext cx="10548620" cy="310896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boxplot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(var, col, border, xlab, ylab, main, xlim, ylim, notch, horizontal)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boxplot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~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var2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col, border, xlab, ylab, main, xlim, ylim, notch, horizontal)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rcRect t="6132" r="7037" b="3798"/>
          <a:stretch>
            <a:fillRect/>
          </a:stretch>
        </p:blipFill>
        <p:spPr>
          <a:xfrm>
            <a:off x="2025015" y="1614170"/>
            <a:ext cx="3131820" cy="37280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55" y="5544185"/>
            <a:ext cx="4420870" cy="77851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301105" y="5470525"/>
            <a:ext cx="4522470" cy="999490"/>
            <a:chOff x="10658" y="8538"/>
            <a:chExt cx="7122" cy="15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8" y="8538"/>
              <a:ext cx="7123" cy="1566"/>
            </a:xfrm>
            <a:prstGeom prst="rect">
              <a:avLst/>
            </a:prstGeom>
          </p:spPr>
        </p:pic>
        <p:cxnSp>
          <p:nvCxnSpPr>
            <p:cNvPr id="2" name="Straight Connector 1"/>
            <p:cNvCxnSpPr/>
            <p:nvPr/>
          </p:nvCxnSpPr>
          <p:spPr>
            <a:xfrm>
              <a:off x="11930" y="10104"/>
              <a:ext cx="1868" cy="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16447" y="8988"/>
              <a:ext cx="1256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rcRect t="6551" r="8169" b="4622"/>
          <a:stretch>
            <a:fillRect/>
          </a:stretch>
        </p:blipFill>
        <p:spPr>
          <a:xfrm>
            <a:off x="6301740" y="1701800"/>
            <a:ext cx="3286125" cy="3454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6360" y="4438650"/>
            <a:ext cx="1248410" cy="4927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04030" y="4141470"/>
            <a:ext cx="8407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96360" y="3610610"/>
            <a:ext cx="1299210" cy="241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3505" y="3164840"/>
            <a:ext cx="12992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/>
        </p:nvSpPr>
        <p:spPr>
          <a:xfrm>
            <a:off x="5144770" y="4755515"/>
            <a:ext cx="555625" cy="34988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buClrTx/>
              <a:buSz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Min </a:t>
            </a:r>
            <a:endParaRPr lang="en-US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5212715" y="2989580"/>
            <a:ext cx="547370" cy="349885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ax</a:t>
            </a: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5212080" y="3966210"/>
            <a:ext cx="865505" cy="34988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buClrTx/>
              <a:buSz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edian</a:t>
            </a: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05250" y="4315460"/>
            <a:ext cx="1264920" cy="280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/>
        </p:nvSpPr>
        <p:spPr>
          <a:xfrm>
            <a:off x="5292725" y="4405630"/>
            <a:ext cx="784860" cy="349885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5292725" y="4438650"/>
            <a:ext cx="408305" cy="34988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buClrTx/>
              <a:buSz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Q1</a:t>
            </a:r>
            <a:endParaRPr lang="en-US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Content Placeholder 2"/>
          <p:cNvSpPr>
            <a:spLocks noGrp="1"/>
          </p:cNvSpPr>
          <p:nvPr/>
        </p:nvSpPr>
        <p:spPr>
          <a:xfrm>
            <a:off x="5292725" y="3348355"/>
            <a:ext cx="407035" cy="349885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endParaRPr lang="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4197985"/>
            <a:ext cx="4663440" cy="907415"/>
          </a:xfrm>
          <a:prstGeom prst="rect">
            <a:avLst/>
          </a:prstGeom>
        </p:spPr>
      </p:pic>
      <p:sp>
        <p:nvSpPr>
          <p:cNvPr id="16" name="Freeform 16"/>
          <p:cNvSpPr/>
          <p:nvPr/>
        </p:nvSpPr>
        <p:spPr>
          <a:xfrm>
            <a:off x="673100" y="85447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t="5679" b="4403"/>
          <a:stretch>
            <a:fillRect/>
          </a:stretch>
        </p:blipFill>
        <p:spPr>
          <a:xfrm>
            <a:off x="6279515" y="862965"/>
            <a:ext cx="5570855" cy="310134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289685" y="4417695"/>
            <a:ext cx="2343785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5" y="736600"/>
            <a:ext cx="5390515" cy="3337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350" y="4175760"/>
            <a:ext cx="4652645" cy="115760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7640320" y="4646930"/>
            <a:ext cx="3371215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65309" y="6328"/>
            <a:ext cx="9261527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altLang="en-US" sz="3665">
                <a:solidFill>
                  <a:srgbClr val="003EA8"/>
                </a:solidFill>
                <a:latin typeface="Muli Bold"/>
              </a:rPr>
              <a:t>Barplot</a:t>
            </a:r>
            <a:endParaRPr lang="en-US" altLang="en-US" sz="3665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797560" y="589280"/>
            <a:ext cx="10826750" cy="477520"/>
          </a:xfrm>
          <a:prstGeom prst="rect">
            <a:avLst/>
          </a:prstGeom>
        </p:spPr>
        <p:txBody>
          <a:bodyPr vert="horz" lIns="60960" tIns="30480" rIns="60960" bIns="3048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>
                <a:solidFill>
                  <a:srgbClr val="003EA8"/>
                </a:solidFill>
                <a:latin typeface="Muli Bold"/>
                <a:sym typeface="+mn-ea"/>
              </a:rPr>
              <a:t>barplot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(var, col, border, xlab, ylab, main, cex.axis, cex.name, density, las, horiz)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692" r="5644" b="3573"/>
          <a:stretch>
            <a:fillRect/>
          </a:stretch>
        </p:blipFill>
        <p:spPr>
          <a:xfrm>
            <a:off x="1696085" y="945515"/>
            <a:ext cx="8800465" cy="3488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5" y="4305935"/>
            <a:ext cx="7925435" cy="23329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236595" y="6397625"/>
            <a:ext cx="19799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332740" y="86126"/>
            <a:ext cx="294411" cy="422094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4"/>
          <p:cNvGrpSpPr/>
          <p:nvPr/>
        </p:nvGrpSpPr>
        <p:grpSpPr>
          <a:xfrm>
            <a:off x="3210560" y="5322570"/>
            <a:ext cx="5920105" cy="1183005"/>
            <a:chOff x="5244" y="7506"/>
            <a:chExt cx="8802" cy="17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4" y="7506"/>
              <a:ext cx="8802" cy="171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8461" y="9217"/>
              <a:ext cx="1713" cy="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29" y="8080"/>
              <a:ext cx="4909" cy="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0" y="86360"/>
            <a:ext cx="9747885" cy="5236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Presentation</Application>
  <PresentationFormat>宽屏</PresentationFormat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Muli Bold</vt:lpstr>
      <vt:lpstr>Gubbi</vt:lpstr>
      <vt:lpstr>东文宋体</vt:lpstr>
      <vt:lpstr>Times New Roman</vt:lpstr>
      <vt:lpstr>Karumbi</vt:lpstr>
      <vt:lpstr>微软雅黑</vt:lpstr>
      <vt:lpstr>Arial Unicode MS</vt:lpstr>
      <vt:lpstr>Arial Black</vt:lpstr>
      <vt:lpstr>宋体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</dc:creator>
  <cp:lastModifiedBy>nguyen</cp:lastModifiedBy>
  <cp:revision>116</cp:revision>
  <dcterms:created xsi:type="dcterms:W3CDTF">2024-06-06T10:15:25Z</dcterms:created>
  <dcterms:modified xsi:type="dcterms:W3CDTF">2024-06-06T10:15:25Z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