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
  </p:handoutMasterIdLst>
  <p:sldIdLst>
    <p:sldId id="257" r:id="rId2"/>
    <p:sldId id="258" r:id="rId3"/>
    <p:sldId id="259" r:id="rId4"/>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82" d="100"/>
          <a:sy n="82" d="100"/>
        </p:scale>
        <p:origin x="845" y="72"/>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2024/6/15</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2024/6/15</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2024/6/15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2024/6/15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2024/6/15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2024/6/15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2024/6/15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2024/6/15</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2024/6/15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27965"/>
            <a:ext cx="10916285" cy="451485"/>
          </a:xfrm>
        </p:spPr>
        <p:txBody>
          <a:bodyPr>
            <a:normAutofit fontScale="90000"/>
          </a:bodyPr>
          <a:lstStyle/>
          <a:p>
            <a:pPr algn="ctr"/>
            <a:r>
              <a:rPr lang="en-US" altLang="en-US" sz="3200"/>
              <a:t>Homework</a:t>
            </a:r>
          </a:p>
        </p:txBody>
      </p:sp>
      <p:sp>
        <p:nvSpPr>
          <p:cNvPr id="3" name="Content Placeholder 2"/>
          <p:cNvSpPr>
            <a:spLocks noGrp="1"/>
          </p:cNvSpPr>
          <p:nvPr>
            <p:ph idx="1"/>
          </p:nvPr>
        </p:nvSpPr>
        <p:spPr>
          <a:xfrm>
            <a:off x="732155" y="709295"/>
            <a:ext cx="10610215" cy="6058535"/>
          </a:xfrm>
        </p:spPr>
        <p:txBody>
          <a:bodyPr>
            <a:normAutofit fontScale="90000" lnSpcReduction="20000"/>
          </a:bodyPr>
          <a:lstStyle/>
          <a:p>
            <a:pPr marL="0" indent="0" algn="just">
              <a:buNone/>
            </a:pPr>
            <a:r>
              <a:rPr lang="en-US" altLang="en-US" b="1" dirty="0"/>
              <a:t>1. Use “</a:t>
            </a:r>
            <a:r>
              <a:rPr lang="en-US" altLang="en-US" b="1" dirty="0" err="1">
                <a:sym typeface="+mn-ea"/>
              </a:rPr>
              <a:t>palmerpenguins</a:t>
            </a:r>
            <a:r>
              <a:rPr lang="en-US" altLang="en-US" b="1" dirty="0">
                <a:sym typeface="+mn-ea"/>
              </a:rPr>
              <a:t>” </a:t>
            </a:r>
            <a:r>
              <a:rPr lang="en-US" altLang="en-US" b="1" dirty="0"/>
              <a:t>dataset in R and do as requested:</a:t>
            </a:r>
          </a:p>
          <a:p>
            <a:pPr marL="0" indent="0" algn="ctr">
              <a:buNone/>
            </a:pPr>
            <a:r>
              <a:rPr lang="en-US" altLang="en-US" b="1" dirty="0" err="1"/>
              <a:t>install.packages</a:t>
            </a:r>
            <a:r>
              <a:rPr lang="en-US" altLang="en-US" b="1" dirty="0"/>
              <a:t>("</a:t>
            </a:r>
            <a:r>
              <a:rPr lang="en-US" altLang="en-US" b="1" dirty="0" err="1"/>
              <a:t>palmerpenguins</a:t>
            </a:r>
            <a:r>
              <a:rPr lang="en-US" altLang="en-US" b="1" dirty="0"/>
              <a:t>")</a:t>
            </a:r>
          </a:p>
          <a:p>
            <a:pPr marL="0" indent="0" algn="ctr">
              <a:buNone/>
            </a:pPr>
            <a:r>
              <a:rPr lang="en-US" altLang="en-US" b="1" dirty="0"/>
              <a:t>library(</a:t>
            </a:r>
            <a:r>
              <a:rPr lang="en-US" altLang="en-US" b="1" dirty="0" err="1"/>
              <a:t>palmerpenguins</a:t>
            </a:r>
            <a:r>
              <a:rPr lang="en-US" altLang="en-US" b="1" dirty="0"/>
              <a:t>)</a:t>
            </a:r>
          </a:p>
          <a:p>
            <a:pPr marL="0" indent="0" algn="ctr">
              <a:buNone/>
            </a:pPr>
            <a:r>
              <a:rPr lang="en-US" altLang="en-US" b="1" dirty="0"/>
              <a:t>dim(penguins)</a:t>
            </a:r>
          </a:p>
          <a:p>
            <a:pPr marL="0" indent="0" algn="ctr">
              <a:buNone/>
            </a:pPr>
            <a:r>
              <a:rPr lang="en-US" altLang="en-US" b="1" dirty="0"/>
              <a:t>head(penguins)</a:t>
            </a:r>
          </a:p>
          <a:p>
            <a:pPr marL="0" indent="0" algn="just">
              <a:buNone/>
            </a:pPr>
            <a:endParaRPr lang="en-US" altLang="en-US" b="1" dirty="0"/>
          </a:p>
          <a:p>
            <a:pPr marL="0" indent="0" algn="just">
              <a:buNone/>
            </a:pPr>
            <a:endParaRPr lang="en-US" altLang="en-US" b="1" dirty="0"/>
          </a:p>
          <a:p>
            <a:pPr marL="0" indent="0" algn="just">
              <a:buNone/>
            </a:pPr>
            <a:endParaRPr lang="en-US" altLang="en-US" b="1" dirty="0"/>
          </a:p>
          <a:p>
            <a:pPr marL="0" indent="0" algn="just">
              <a:buNone/>
            </a:pPr>
            <a:endParaRPr lang="en-US" altLang="en-US" b="1" dirty="0"/>
          </a:p>
          <a:p>
            <a:pPr marL="0" indent="0" algn="just">
              <a:buNone/>
            </a:pPr>
            <a:endParaRPr lang="en-US" altLang="en-US" b="1" dirty="0"/>
          </a:p>
          <a:p>
            <a:pPr marL="0" indent="0" algn="just">
              <a:buNone/>
            </a:pPr>
            <a:endParaRPr lang="en-US" altLang="en-US" b="1" dirty="0"/>
          </a:p>
          <a:p>
            <a:pPr marL="0" indent="0" algn="just">
              <a:buNone/>
            </a:pPr>
            <a:endParaRPr lang="en-US" altLang="en-US" b="1" dirty="0"/>
          </a:p>
          <a:p>
            <a:pPr marL="0" indent="0" algn="just">
              <a:buNone/>
            </a:pPr>
            <a:r>
              <a:rPr lang="en-US" altLang="en-US" dirty="0"/>
              <a:t>a. Calculate the variance of "</a:t>
            </a:r>
            <a:r>
              <a:rPr lang="en-US" altLang="en-US" dirty="0" err="1"/>
              <a:t>body_mass_g</a:t>
            </a:r>
            <a:r>
              <a:rPr lang="en-US" altLang="en-US" dirty="0"/>
              <a:t>" </a:t>
            </a:r>
            <a:r>
              <a:rPr lang="" altLang="en-US" dirty="0"/>
              <a:t>and  u</a:t>
            </a:r>
            <a:r>
              <a:rPr lang="en-US" altLang="en-US" dirty="0"/>
              <a:t>se the </a:t>
            </a:r>
            <a:r>
              <a:rPr lang="en-US" altLang="en-US" dirty="0" err="1"/>
              <a:t>tapply</a:t>
            </a:r>
            <a:r>
              <a:rPr lang="en-US" altLang="en-US" dirty="0"/>
              <a:t> function to calculate the variance of "</a:t>
            </a:r>
            <a:r>
              <a:rPr lang="en-US" altLang="en-US" dirty="0" err="1"/>
              <a:t>body_mass_g</a:t>
            </a:r>
            <a:r>
              <a:rPr lang="en-US" altLang="en-US" dirty="0"/>
              <a:t>" by species.</a:t>
            </a:r>
          </a:p>
          <a:p>
            <a:pPr marL="0" indent="0" algn="just">
              <a:buNone/>
            </a:pPr>
            <a:r>
              <a:rPr lang="" altLang="en-US" dirty="0"/>
              <a:t>b</a:t>
            </a:r>
            <a:r>
              <a:rPr lang="en-US" altLang="en-US" dirty="0"/>
              <a:t>. Calculate the covariance and correlation between "</a:t>
            </a:r>
            <a:r>
              <a:rPr lang="en-US" altLang="en-US" dirty="0" err="1"/>
              <a:t>body_mass_g</a:t>
            </a:r>
            <a:r>
              <a:rPr lang="en-US" altLang="en-US" dirty="0"/>
              <a:t>" and "</a:t>
            </a:r>
            <a:r>
              <a:rPr lang="en-US" altLang="en-US" dirty="0" err="1"/>
              <a:t>flipper_length</a:t>
            </a:r>
            <a:r>
              <a:rPr lang="en-US" altLang="en-US" dirty="0"/>
              <a:t>".</a:t>
            </a:r>
          </a:p>
          <a:p>
            <a:pPr marL="0" indent="0" algn="just">
              <a:buNone/>
            </a:pPr>
            <a:r>
              <a:rPr lang="" altLang="en-US" dirty="0"/>
              <a:t>c</a:t>
            </a:r>
            <a:r>
              <a:rPr lang="en-US" altLang="en-US" dirty="0"/>
              <a:t>. Check if the body mass of penguins is normally distributed </a:t>
            </a:r>
            <a:r>
              <a:rPr lang="" altLang="en-US" dirty="0"/>
              <a:t>(plot and statistic).</a:t>
            </a:r>
            <a:endParaRPr lang="en-US" altLang="en-US" dirty="0"/>
          </a:p>
          <a:p>
            <a:pPr marL="0" indent="0" algn="just">
              <a:buNone/>
            </a:pPr>
            <a:r>
              <a:rPr lang="" altLang="en-US" dirty="0"/>
              <a:t>d</a:t>
            </a:r>
            <a:r>
              <a:rPr lang="en-US" altLang="en-US" dirty="0"/>
              <a:t>. Determine if there is any statistical difference in body mass between gender groups.</a:t>
            </a:r>
          </a:p>
          <a:p>
            <a:pPr marL="0" indent="0" algn="just">
              <a:buNone/>
            </a:pPr>
            <a:r>
              <a:rPr lang="" altLang="en-US" dirty="0"/>
              <a:t>e</a:t>
            </a:r>
            <a:r>
              <a:rPr lang="en-US" altLang="en-US" dirty="0"/>
              <a:t>. Determine if there is any statistical difference in body mass among the penguin species groups.</a:t>
            </a:r>
          </a:p>
          <a:p>
            <a:pPr marL="0" indent="0" algn="just">
              <a:buNone/>
            </a:pPr>
            <a:endParaRPr lang="en-US" altLang="en-US" dirty="0"/>
          </a:p>
        </p:txBody>
      </p:sp>
      <p:pic>
        <p:nvPicPr>
          <p:cNvPr id="4" name="Picture 3"/>
          <p:cNvPicPr>
            <a:picLocks noChangeAspect="1"/>
          </p:cNvPicPr>
          <p:nvPr/>
        </p:nvPicPr>
        <p:blipFill>
          <a:blip r:embed="rId2"/>
          <a:stretch>
            <a:fillRect/>
          </a:stretch>
        </p:blipFill>
        <p:spPr>
          <a:xfrm>
            <a:off x="2361247" y="2231960"/>
            <a:ext cx="7489190" cy="20961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06F57-76CF-D7ED-26A4-68CE5B62DB71}"/>
              </a:ext>
            </a:extLst>
          </p:cNvPr>
          <p:cNvSpPr>
            <a:spLocks noGrp="1"/>
          </p:cNvSpPr>
          <p:nvPr>
            <p:ph type="title"/>
          </p:nvPr>
        </p:nvSpPr>
        <p:spPr>
          <a:xfrm>
            <a:off x="838199" y="317785"/>
            <a:ext cx="10515600" cy="2553056"/>
          </a:xfrm>
        </p:spPr>
        <p:txBody>
          <a:bodyPr>
            <a:normAutofit/>
          </a:bodyPr>
          <a:lstStyle/>
          <a:p>
            <a:r>
              <a:rPr lang="en-US" sz="2000" b="0" dirty="0">
                <a:latin typeface="+mn-lt"/>
                <a:cs typeface="Helvetica" panose="020B0604020202020204" pitchFamily="34" charset="0"/>
              </a:rPr>
              <a:t>2. Install packages “</a:t>
            </a:r>
            <a:r>
              <a:rPr lang="en-US" sz="2000" b="0" dirty="0" err="1">
                <a:latin typeface="+mn-lt"/>
                <a:cs typeface="Helvetica" panose="020B0604020202020204" pitchFamily="34" charset="0"/>
              </a:rPr>
              <a:t>gcookbook</a:t>
            </a:r>
            <a:r>
              <a:rPr lang="en-US" sz="2000" b="0" dirty="0">
                <a:latin typeface="+mn-lt"/>
                <a:cs typeface="Helvetica" panose="020B0604020202020204" pitchFamily="34" charset="0"/>
              </a:rPr>
              <a:t>”, open dataset “diamonds” in R and do as requested:</a:t>
            </a:r>
            <a:br>
              <a:rPr lang="en-US" sz="2000" b="0" dirty="0">
                <a:latin typeface="+mn-lt"/>
                <a:cs typeface="Helvetica" panose="020B0604020202020204" pitchFamily="34" charset="0"/>
              </a:rPr>
            </a:br>
            <a:br>
              <a:rPr lang="en-US" sz="2000" b="0" dirty="0">
                <a:latin typeface="+mn-lt"/>
                <a:cs typeface="Helvetica" panose="020B0604020202020204" pitchFamily="34" charset="0"/>
              </a:rPr>
            </a:br>
            <a:r>
              <a:rPr lang="en-US" sz="2000" b="0" dirty="0">
                <a:latin typeface="+mn-lt"/>
                <a:cs typeface="Helvetica" panose="020B0604020202020204" pitchFamily="34" charset="0"/>
              </a:rPr>
              <a:t>a. Check if the depth and price of diamonds having Ideal cut and premium cut are normally distributed (plot and statistic)</a:t>
            </a:r>
            <a:br>
              <a:rPr lang="en-US" sz="2000" b="0" dirty="0">
                <a:latin typeface="+mn-lt"/>
                <a:cs typeface="Helvetica" panose="020B0604020202020204" pitchFamily="34" charset="0"/>
              </a:rPr>
            </a:br>
            <a:r>
              <a:rPr lang="en-US" sz="2000" b="0" dirty="0">
                <a:latin typeface="+mn-lt"/>
                <a:cs typeface="Helvetica" panose="020B0604020202020204" pitchFamily="34" charset="0"/>
              </a:rPr>
              <a:t>b. Determine if there is any statistical difference in depth between Ideal and premium cut.</a:t>
            </a:r>
            <a:br>
              <a:rPr lang="en-US" sz="2000" b="0" dirty="0">
                <a:latin typeface="+mn-lt"/>
                <a:cs typeface="Helvetica" panose="020B0604020202020204" pitchFamily="34" charset="0"/>
              </a:rPr>
            </a:br>
            <a:r>
              <a:rPr lang="en-US" sz="2000" b="0" dirty="0">
                <a:latin typeface="+mn-lt"/>
                <a:cs typeface="Helvetica" panose="020B0604020202020204" pitchFamily="34" charset="0"/>
              </a:rPr>
              <a:t>c. Determine if there is any statistical difference in price between Ideal, premium and Fair cut</a:t>
            </a:r>
            <a:br>
              <a:rPr lang="en-US" sz="2000" b="0" dirty="0">
                <a:latin typeface="+mn-lt"/>
                <a:cs typeface="Helvetica" panose="020B0604020202020204" pitchFamily="34" charset="0"/>
              </a:rPr>
            </a:br>
            <a:endParaRPr lang="en-US" sz="2000" b="0" dirty="0">
              <a:latin typeface="+mn-lt"/>
              <a:cs typeface="Helvetica" panose="020B0604020202020204" pitchFamily="34" charset="0"/>
            </a:endParaRPr>
          </a:p>
        </p:txBody>
      </p:sp>
      <p:pic>
        <p:nvPicPr>
          <p:cNvPr id="5" name="Picture 4">
            <a:extLst>
              <a:ext uri="{FF2B5EF4-FFF2-40B4-BE49-F238E27FC236}">
                <a16:creationId xmlns:a16="http://schemas.microsoft.com/office/drawing/2014/main" id="{91982DBA-4291-1D2B-7CFF-C3B6F9812825}"/>
              </a:ext>
            </a:extLst>
          </p:cNvPr>
          <p:cNvPicPr>
            <a:picLocks noChangeAspect="1"/>
          </p:cNvPicPr>
          <p:nvPr/>
        </p:nvPicPr>
        <p:blipFill>
          <a:blip r:embed="rId2"/>
          <a:stretch>
            <a:fillRect/>
          </a:stretch>
        </p:blipFill>
        <p:spPr>
          <a:xfrm>
            <a:off x="2609363" y="2870841"/>
            <a:ext cx="6973273" cy="2553056"/>
          </a:xfrm>
          <a:prstGeom prst="rect">
            <a:avLst/>
          </a:prstGeom>
        </p:spPr>
      </p:pic>
    </p:spTree>
    <p:extLst>
      <p:ext uri="{BB962C8B-B14F-4D97-AF65-F5344CB8AC3E}">
        <p14:creationId xmlns:p14="http://schemas.microsoft.com/office/powerpoint/2010/main" val="4040206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B25E38-0C14-27F8-A050-6780CE4A1445}"/>
              </a:ext>
            </a:extLst>
          </p:cNvPr>
          <p:cNvSpPr/>
          <p:nvPr/>
        </p:nvSpPr>
        <p:spPr>
          <a:xfrm>
            <a:off x="634482" y="447869"/>
            <a:ext cx="11252718" cy="59995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spTree>
    <p:extLst>
      <p:ext uri="{BB962C8B-B14F-4D97-AF65-F5344CB8AC3E}">
        <p14:creationId xmlns:p14="http://schemas.microsoft.com/office/powerpoint/2010/main" val="3828704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981</TotalTime>
  <Words>222</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宋体</vt:lpstr>
      <vt:lpstr>Arial</vt:lpstr>
      <vt:lpstr>Arial Black</vt:lpstr>
      <vt:lpstr>Calibri</vt:lpstr>
      <vt:lpstr>Office Theme</vt:lpstr>
      <vt:lpstr>Homework</vt:lpstr>
      <vt:lpstr>2. Install packages “gcookbook”, open dataset “diamonds” in R and do as requested:  a. Check if the depth and price of diamonds having Ideal cut and premium cut are normally distributed (plot and statistic) b. Determine if there is any statistical difference in depth between Ideal and premium cut. c. Determine if there is any statistical difference in price between Ideal, premium and Fair cut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dc:creator>
  <cp:lastModifiedBy>Quan Pham</cp:lastModifiedBy>
  <cp:revision>14</cp:revision>
  <dcterms:created xsi:type="dcterms:W3CDTF">2024-06-12T14:21:25Z</dcterms:created>
  <dcterms:modified xsi:type="dcterms:W3CDTF">2024-06-15T05:11:32Z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ies>
</file>