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203429-49EE-4506-9E47-B80D00E20697}">
  <a:tblStyle styleId="{5F203429-49EE-4506-9E47-B80D00E20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a6aa165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a6aa16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15b65ee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15b65ee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b754390f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b754390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b754390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b754390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a6aa1651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a6aa1651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b754390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b754390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b754390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b754390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15b65ee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15b65ee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ad4f5a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ad4f5a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a6aa165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a6aa165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a6aa165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a6aa165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6aa165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6aa165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a6aa165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da6aa165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a6aa1651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a6aa1651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d85d3bd3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dd85d3bd3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a6aa1651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a6aa1651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a6aa165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a6aa165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d85d3bd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dd85d3bd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dd85d3bd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dd85d3bd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a6aa1651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a6aa1651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e08232e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de08232e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de39a35e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de39a35e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a6aa1651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a6aa1651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71df2515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71df2515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a6aa1651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a6aa1651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85d3bd3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85d3bd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14024e5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14024e5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14024e5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14024e5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15b65ee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15b65ee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5b65ee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5b65ee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horturl.at/prOPY" TargetMode="External"/><Relationship Id="rId4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hyperlink" Target="https://shorturl.at/prOPY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hyperlink" Target="https://shorturl.at/prOPY" TargetMode="External"/><Relationship Id="rId5" Type="http://schemas.openxmlformats.org/officeDocument/2006/relationships/image" Target="../media/image44.png"/><Relationship Id="rId6" Type="http://schemas.openxmlformats.org/officeDocument/2006/relationships/image" Target="../media/image43.png"/><Relationship Id="rId7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2400" y="1439125"/>
            <a:ext cx="8239200" cy="10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4700"/>
              <a:t>basic</a:t>
            </a:r>
            <a:r>
              <a:rPr lang="vi" sz="4700"/>
              <a:t> Linux command</a:t>
            </a:r>
            <a:r>
              <a:rPr lang="vi" sz="4700"/>
              <a:t>s </a:t>
            </a:r>
            <a:r>
              <a:rPr lang="vi" sz="4700"/>
              <a:t>part 2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35650" y="2886175"/>
            <a:ext cx="327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/>
              <a:t>Nguyen Quang Khai</a:t>
            </a:r>
            <a:endParaRPr sz="1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/>
              <a:t>23/05/2024</a:t>
            </a:r>
            <a:endParaRPr sz="1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793950" y="1843450"/>
            <a:ext cx="73515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2</a:t>
            </a:r>
            <a:r>
              <a:rPr lang="vi" sz="5200"/>
              <a:t>. </a:t>
            </a:r>
            <a:r>
              <a:rPr lang="vi" sz="5200"/>
              <a:t>input/output redirection</a:t>
            </a:r>
            <a:endParaRPr sz="5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110850" y="1056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input/output redirection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56050" y="491125"/>
            <a:ext cx="98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chemeClr val="dk1"/>
                </a:solidFill>
              </a:rPr>
              <a:t>Piping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41500" y="775725"/>
            <a:ext cx="8661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Pipe is formed using </a:t>
            </a:r>
            <a:r>
              <a:rPr lang="vi" sz="1300">
                <a:solidFill>
                  <a:srgbClr val="FF0000"/>
                </a:solidFill>
              </a:rPr>
              <a:t>the vertical dash</a:t>
            </a:r>
            <a:r>
              <a:rPr lang="vi" sz="1300">
                <a:solidFill>
                  <a:schemeClr val="dk1"/>
                </a:solidFill>
              </a:rPr>
              <a:t> </a:t>
            </a:r>
            <a:r>
              <a:rPr lang="vi" sz="1300">
                <a:solidFill>
                  <a:srgbClr val="FF0000"/>
                </a:solidFill>
              </a:rPr>
              <a:t>| 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 | B |      output of command A will be input of B command.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 | B | C   output of command A will be input of B command, output of command B will be input of C command.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1"/>
                </a:solidFill>
              </a:rPr>
              <a:t>The pipe is used to combine two or more commands.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875525" y="2016225"/>
            <a:ext cx="35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595959"/>
                </a:solidFill>
              </a:rPr>
              <a:t>ls | grep “Do"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288925" y="1760925"/>
            <a:ext cx="10797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2"/>
                </a:solidFill>
              </a:rPr>
              <a:t>Example: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50" y="3319325"/>
            <a:ext cx="4083376" cy="1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225" y="3412640"/>
            <a:ext cx="4633650" cy="122608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2806250" y="2649925"/>
            <a:ext cx="9135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ls's output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81" name="Google Shape;181;p23"/>
          <p:cNvCxnSpPr>
            <a:stCxn id="180" idx="2"/>
          </p:cNvCxnSpPr>
          <p:nvPr/>
        </p:nvCxnSpPr>
        <p:spPr>
          <a:xfrm flipH="1">
            <a:off x="3259700" y="3019225"/>
            <a:ext cx="3300" cy="38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3"/>
          <p:cNvSpPr txBox="1"/>
          <p:nvPr/>
        </p:nvSpPr>
        <p:spPr>
          <a:xfrm>
            <a:off x="3952350" y="2689000"/>
            <a:ext cx="9852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grep</a:t>
            </a:r>
            <a:r>
              <a:rPr lang="vi" sz="1100">
                <a:solidFill>
                  <a:schemeClr val="dk1"/>
                </a:solidFill>
              </a:rPr>
              <a:t>'s </a:t>
            </a:r>
            <a:r>
              <a:rPr lang="vi" sz="1100">
                <a:solidFill>
                  <a:schemeClr val="dk1"/>
                </a:solidFill>
              </a:rPr>
              <a:t>in</a:t>
            </a:r>
            <a:r>
              <a:rPr lang="vi" sz="1100">
                <a:solidFill>
                  <a:schemeClr val="dk1"/>
                </a:solidFill>
              </a:rPr>
              <a:t>put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424625" y="2657575"/>
            <a:ext cx="1079700" cy="35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grep's </a:t>
            </a:r>
            <a:r>
              <a:rPr lang="vi" sz="1100">
                <a:solidFill>
                  <a:schemeClr val="dk1"/>
                </a:solidFill>
              </a:rPr>
              <a:t>output</a:t>
            </a:r>
            <a:r>
              <a:rPr lang="vi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84" name="Google Shape;184;p23"/>
          <p:cNvCxnSpPr/>
          <p:nvPr/>
        </p:nvCxnSpPr>
        <p:spPr>
          <a:xfrm flipH="1" rot="10800000">
            <a:off x="3689550" y="3048450"/>
            <a:ext cx="258000" cy="35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>
            <a:endCxn id="186" idx="0"/>
          </p:cNvCxnSpPr>
          <p:nvPr/>
        </p:nvCxnSpPr>
        <p:spPr>
          <a:xfrm flipH="1">
            <a:off x="5045250" y="3010425"/>
            <a:ext cx="917100" cy="71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3"/>
          <p:cNvSpPr/>
          <p:nvPr/>
        </p:nvSpPr>
        <p:spPr>
          <a:xfrm>
            <a:off x="132875" y="3431600"/>
            <a:ext cx="4127400" cy="113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4345050" y="3720825"/>
            <a:ext cx="1400400" cy="60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117225" y="498250"/>
            <a:ext cx="424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chemeClr val="dk1"/>
                </a:solidFill>
              </a:rPr>
              <a:t>Output redirection: T</a:t>
            </a:r>
            <a:r>
              <a:rPr b="1" lang="vi" sz="1500">
                <a:solidFill>
                  <a:schemeClr val="dk1"/>
                </a:solidFill>
              </a:rPr>
              <a:t>he "&gt;" character  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28300" y="787475"/>
            <a:ext cx="30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To redirect output to a file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00" y="1156400"/>
            <a:ext cx="4442075" cy="1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110850" y="1056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input/output redirection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14275" y="2459600"/>
            <a:ext cx="50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If the view.txt file already exists,  its content will be overwritten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50" y="2826525"/>
            <a:ext cx="5111861" cy="19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484525" y="719725"/>
            <a:ext cx="19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110850" y="1056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input/output redirection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5" y="995850"/>
            <a:ext cx="3856750" cy="1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502125" y="568600"/>
            <a:ext cx="72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If you do not want the content to be overwritten, </a:t>
            </a:r>
            <a:r>
              <a:rPr lang="vi"/>
              <a:t>use the "&gt;&gt;" character  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95550" y="2778800"/>
            <a:ext cx="34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chemeClr val="dk1"/>
                </a:solidFill>
              </a:rPr>
              <a:t>Input redirection: </a:t>
            </a:r>
            <a:r>
              <a:rPr b="1" lang="vi" sz="1500">
                <a:solidFill>
                  <a:schemeClr val="dk1"/>
                </a:solidFill>
              </a:rPr>
              <a:t>The "&lt;" character  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975" y="2528701"/>
            <a:ext cx="2690426" cy="2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72" y="3458410"/>
            <a:ext cx="5607375" cy="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1168700" y="2041325"/>
            <a:ext cx="669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3</a:t>
            </a:r>
            <a:r>
              <a:rPr lang="vi" sz="5200"/>
              <a:t>. </a:t>
            </a:r>
            <a:r>
              <a:rPr lang="vi" sz="5200"/>
              <a:t>Download file</a:t>
            </a:r>
            <a:endParaRPr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82675" y="4790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wget</a:t>
            </a:r>
            <a:r>
              <a:rPr b="1" lang="vi">
                <a:solidFill>
                  <a:schemeClr val="dk1"/>
                </a:solidFill>
              </a:rPr>
              <a:t> command: </a:t>
            </a:r>
            <a:r>
              <a:rPr lang="vi">
                <a:solidFill>
                  <a:schemeClr val="dk1"/>
                </a:solidFill>
              </a:rPr>
              <a:t>Downloader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Download file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30775" y="751275"/>
            <a:ext cx="447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Default: </a:t>
            </a:r>
            <a:r>
              <a:rPr b="1" lang="vi" sz="1300">
                <a:solidFill>
                  <a:schemeClr val="dk1"/>
                </a:solidFill>
              </a:rPr>
              <a:t>Download file from a URL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154575" y="2881375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--output-document option: d</a:t>
            </a:r>
            <a:r>
              <a:rPr b="1" lang="vi" sz="1300">
                <a:solidFill>
                  <a:schemeClr val="dk1"/>
                </a:solidFill>
              </a:rPr>
              <a:t>ownload file from </a:t>
            </a:r>
            <a:r>
              <a:rPr b="1" lang="vi" sz="1300">
                <a:solidFill>
                  <a:schemeClr val="dk1"/>
                </a:solidFill>
              </a:rPr>
              <a:t>URL</a:t>
            </a:r>
            <a:r>
              <a:rPr b="1" lang="vi" sz="1300">
                <a:solidFill>
                  <a:schemeClr val="dk1"/>
                </a:solidFill>
              </a:rPr>
              <a:t>, </a:t>
            </a:r>
            <a:r>
              <a:rPr b="1" lang="vi" sz="1300">
                <a:solidFill>
                  <a:schemeClr val="dk1"/>
                </a:solidFill>
              </a:rPr>
              <a:t>with a different name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25" y="1115375"/>
            <a:ext cx="6793348" cy="17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325" y="3266275"/>
            <a:ext cx="6663276" cy="17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Download file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9100" y="667663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--</a:t>
            </a:r>
            <a:r>
              <a:rPr b="1" lang="vi" sz="1300">
                <a:solidFill>
                  <a:schemeClr val="dk1"/>
                </a:solidFill>
              </a:rPr>
              <a:t>input-file</a:t>
            </a:r>
            <a:r>
              <a:rPr b="1" lang="vi" sz="1300">
                <a:solidFill>
                  <a:schemeClr val="dk1"/>
                </a:solidFill>
              </a:rPr>
              <a:t> option: download from </a:t>
            </a:r>
            <a:r>
              <a:rPr b="1" lang="vi" sz="1300">
                <a:solidFill>
                  <a:schemeClr val="dk1"/>
                </a:solidFill>
              </a:rPr>
              <a:t>multiple</a:t>
            </a:r>
            <a:r>
              <a:rPr b="1" lang="vi" sz="1300">
                <a:solidFill>
                  <a:schemeClr val="dk1"/>
                </a:solidFill>
              </a:rPr>
              <a:t> </a:t>
            </a:r>
            <a:r>
              <a:rPr b="1" lang="vi" sz="1300">
                <a:solidFill>
                  <a:schemeClr val="dk1"/>
                </a:solidFill>
              </a:rPr>
              <a:t>URL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300" y="1500300"/>
            <a:ext cx="5862975" cy="13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485650" y="1115388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1. </a:t>
            </a:r>
            <a:r>
              <a:rPr lang="vi" sz="1300">
                <a:solidFill>
                  <a:schemeClr val="dk1"/>
                </a:solidFill>
              </a:rPr>
              <a:t>Create a text file containing URLs, each line includes a URL, use: nano.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44300" y="3109325"/>
            <a:ext cx="267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2. wget </a:t>
            </a:r>
            <a:r>
              <a:rPr lang="vi" sz="1300">
                <a:solidFill>
                  <a:schemeClr val="dk1"/>
                </a:solidFill>
              </a:rPr>
              <a:t>--input-file link_down.txt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96883" l="0" r="47478" t="0"/>
          <a:stretch/>
        </p:blipFill>
        <p:spPr>
          <a:xfrm>
            <a:off x="485650" y="3697500"/>
            <a:ext cx="7811649" cy="3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/>
        </p:nvSpPr>
        <p:spPr>
          <a:xfrm>
            <a:off x="496650" y="1533675"/>
            <a:ext cx="8150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4</a:t>
            </a:r>
            <a:r>
              <a:rPr lang="vi" sz="5200"/>
              <a:t>. </a:t>
            </a:r>
            <a:r>
              <a:rPr lang="vi" sz="5200"/>
              <a:t>File permission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3772" l="0" r="31086" t="84190"/>
          <a:stretch/>
        </p:blipFill>
        <p:spPr>
          <a:xfrm>
            <a:off x="1338029" y="871087"/>
            <a:ext cx="7087172" cy="52038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/>
          <p:nvPr/>
        </p:nvSpPr>
        <p:spPr>
          <a:xfrm>
            <a:off x="1455060" y="774481"/>
            <a:ext cx="277200" cy="691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1747258" y="774481"/>
            <a:ext cx="277200" cy="691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2039456" y="774315"/>
            <a:ext cx="277200" cy="691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2693912" y="757425"/>
            <a:ext cx="987000" cy="69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3758621" y="774304"/>
            <a:ext cx="1029900" cy="691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4565698" y="1702800"/>
            <a:ext cx="109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user </a:t>
            </a:r>
            <a:r>
              <a:rPr b="1" lang="vi" sz="1100">
                <a:solidFill>
                  <a:schemeClr val="dk1"/>
                </a:solidFill>
              </a:rPr>
              <a:t>group </a:t>
            </a:r>
            <a:endParaRPr b="1" sz="1100">
              <a:solidFill>
                <a:schemeClr val="dk1"/>
              </a:solidFill>
            </a:endParaRPr>
          </a:p>
        </p:txBody>
      </p:sp>
      <p:cxnSp>
        <p:nvCxnSpPr>
          <p:cNvPr id="256" name="Google Shape;256;p30"/>
          <p:cNvCxnSpPr>
            <a:stCxn id="254" idx="2"/>
          </p:cNvCxnSpPr>
          <p:nvPr/>
        </p:nvCxnSpPr>
        <p:spPr>
          <a:xfrm>
            <a:off x="4273571" y="1465504"/>
            <a:ext cx="586800" cy="31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0"/>
          <p:cNvCxnSpPr>
            <a:stCxn id="253" idx="2"/>
          </p:cNvCxnSpPr>
          <p:nvPr/>
        </p:nvCxnSpPr>
        <p:spPr>
          <a:xfrm>
            <a:off x="3187412" y="1448625"/>
            <a:ext cx="301800" cy="29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0"/>
          <p:cNvCxnSpPr>
            <a:stCxn id="252" idx="2"/>
          </p:cNvCxnSpPr>
          <p:nvPr/>
        </p:nvCxnSpPr>
        <p:spPr>
          <a:xfrm>
            <a:off x="2178056" y="1465515"/>
            <a:ext cx="346800" cy="389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0"/>
          <p:cNvCxnSpPr>
            <a:stCxn id="251" idx="2"/>
          </p:cNvCxnSpPr>
          <p:nvPr/>
        </p:nvCxnSpPr>
        <p:spPr>
          <a:xfrm flipH="1">
            <a:off x="1796758" y="1465681"/>
            <a:ext cx="89100" cy="493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0"/>
          <p:cNvCxnSpPr>
            <a:stCxn id="250" idx="2"/>
          </p:cNvCxnSpPr>
          <p:nvPr/>
        </p:nvCxnSpPr>
        <p:spPr>
          <a:xfrm flipH="1">
            <a:off x="804060" y="1465681"/>
            <a:ext cx="789600" cy="29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0"/>
          <p:cNvSpPr txBox="1"/>
          <p:nvPr/>
        </p:nvSpPr>
        <p:spPr>
          <a:xfrm>
            <a:off x="1517450" y="2960600"/>
            <a:ext cx="1853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Meaning of r, w, x, -: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2"/>
                </a:solidFill>
              </a:rPr>
              <a:t>r</a:t>
            </a:r>
            <a:r>
              <a:rPr lang="vi" sz="1700">
                <a:solidFill>
                  <a:schemeClr val="dk2"/>
                </a:solidFill>
              </a:rPr>
              <a:t> = readable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2"/>
                </a:solidFill>
              </a:rPr>
              <a:t>w</a:t>
            </a:r>
            <a:r>
              <a:rPr lang="vi" sz="1700">
                <a:solidFill>
                  <a:schemeClr val="dk2"/>
                </a:solidFill>
              </a:rPr>
              <a:t> = writeable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2"/>
                </a:solidFill>
              </a:rPr>
              <a:t>x</a:t>
            </a:r>
            <a:r>
              <a:rPr lang="vi" sz="1700">
                <a:solidFill>
                  <a:schemeClr val="dk2"/>
                </a:solidFill>
              </a:rPr>
              <a:t> = executable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2"/>
                </a:solidFill>
              </a:rPr>
              <a:t>-</a:t>
            </a:r>
            <a:r>
              <a:rPr lang="vi" sz="1700">
                <a:solidFill>
                  <a:schemeClr val="dk2"/>
                </a:solidFill>
              </a:rPr>
              <a:t>  = denied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216875" y="1702800"/>
            <a:ext cx="102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Owner</a:t>
            </a:r>
            <a:r>
              <a:rPr lang="vi" sz="1100">
                <a:solidFill>
                  <a:srgbClr val="595959"/>
                </a:solidFill>
              </a:rPr>
              <a:t> of file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(user_name)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217827" y="1702800"/>
            <a:ext cx="12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user</a:t>
            </a:r>
            <a:r>
              <a:rPr lang="vi" sz="1100">
                <a:solidFill>
                  <a:srgbClr val="595959"/>
                </a:solidFill>
              </a:rPr>
              <a:t> (or </a:t>
            </a:r>
            <a:r>
              <a:rPr b="1" lang="vi" sz="1100">
                <a:solidFill>
                  <a:schemeClr val="dk1"/>
                </a:solidFill>
              </a:rPr>
              <a:t>owner</a:t>
            </a:r>
            <a:r>
              <a:rPr lang="vi" sz="1100">
                <a:solidFill>
                  <a:srgbClr val="595959"/>
                </a:solidFill>
              </a:rPr>
              <a:t>)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1372238" y="1834775"/>
            <a:ext cx="102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group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2340249" y="1798875"/>
            <a:ext cx="8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other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4572000" y="2571750"/>
            <a:ext cx="371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accent1"/>
                </a:solidFill>
              </a:rPr>
              <a:t>snap</a:t>
            </a:r>
            <a:r>
              <a:rPr b="1" lang="vi" sz="1100">
                <a:solidFill>
                  <a:schemeClr val="dk2"/>
                </a:solidFill>
              </a:rPr>
              <a:t> directory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User permission: read (yes), write (yes), execute (yes).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Group permission: read (no), write (no), execute (no).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2"/>
                </a:solidFill>
              </a:rPr>
              <a:t>- Other permission: read (no), write (no, execute(no).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4634700" y="3545600"/>
            <a:ext cx="371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accent1"/>
                </a:solidFill>
              </a:rPr>
              <a:t>Templates</a:t>
            </a:r>
            <a:r>
              <a:rPr b="1" lang="vi" sz="1100">
                <a:solidFill>
                  <a:schemeClr val="dk2"/>
                </a:solidFill>
              </a:rPr>
              <a:t> directory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User permission: read (yes), write (yes), execute (yes).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Group permission: read (</a:t>
            </a:r>
            <a:r>
              <a:rPr lang="vi" sz="1100">
                <a:solidFill>
                  <a:schemeClr val="dk2"/>
                </a:solidFill>
              </a:rPr>
              <a:t>yes</a:t>
            </a:r>
            <a:r>
              <a:rPr lang="vi" sz="1100">
                <a:solidFill>
                  <a:schemeClr val="dk2"/>
                </a:solidFill>
              </a:rPr>
              <a:t>), write (no), execute (</a:t>
            </a:r>
            <a:r>
              <a:rPr lang="vi" sz="1100">
                <a:solidFill>
                  <a:schemeClr val="dk2"/>
                </a:solidFill>
              </a:rPr>
              <a:t>yes</a:t>
            </a:r>
            <a:r>
              <a:rPr lang="vi" sz="1100">
                <a:solidFill>
                  <a:schemeClr val="dk2"/>
                </a:solidFill>
              </a:rPr>
              <a:t>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Other permission: read (</a:t>
            </a:r>
            <a:r>
              <a:rPr lang="vi" sz="1100">
                <a:solidFill>
                  <a:schemeClr val="dk2"/>
                </a:solidFill>
              </a:rPr>
              <a:t>yes</a:t>
            </a:r>
            <a:r>
              <a:rPr lang="vi" sz="1100">
                <a:solidFill>
                  <a:schemeClr val="dk2"/>
                </a:solidFill>
              </a:rPr>
              <a:t>), write (no), execute (</a:t>
            </a:r>
            <a:r>
              <a:rPr lang="vi" sz="1100">
                <a:solidFill>
                  <a:schemeClr val="dk2"/>
                </a:solidFill>
              </a:rPr>
              <a:t>yes</a:t>
            </a:r>
            <a:r>
              <a:rPr lang="vi" sz="1100">
                <a:solidFill>
                  <a:schemeClr val="dk2"/>
                </a:solidFill>
              </a:rPr>
              <a:t>).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141625" y="259150"/>
            <a:ext cx="189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2"/>
                </a:solidFill>
              </a:rPr>
              <a:t>When run: ls -l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3914050" y="4676575"/>
            <a:ext cx="17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3"/>
              </a:rPr>
              <a:t>https://shorturl.at/prOPY</a:t>
            </a:r>
            <a:r>
              <a:rPr lang="vi" sz="1000">
                <a:solidFill>
                  <a:schemeClr val="dk1"/>
                </a:solidFill>
              </a:rPr>
              <a:t> </a:t>
            </a:r>
            <a:endParaRPr sz="1000"/>
          </a:p>
        </p:txBody>
      </p:sp>
      <p:sp>
        <p:nvSpPr>
          <p:cNvPr id="276" name="Google Shape;276;p31"/>
          <p:cNvSpPr txBox="1"/>
          <p:nvPr/>
        </p:nvSpPr>
        <p:spPr>
          <a:xfrm>
            <a:off x="3465250" y="142375"/>
            <a:ext cx="26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Permission Attributes</a:t>
            </a:r>
            <a:endParaRPr b="1" sz="1600"/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313" y="613338"/>
            <a:ext cx="6835364" cy="402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766950" y="325600"/>
            <a:ext cx="2137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3150"/>
              <a:t>Contents</a:t>
            </a:r>
            <a:endParaRPr sz="315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66950" y="961300"/>
            <a:ext cx="76101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chemeClr val="dk1"/>
                </a:solidFill>
              </a:rPr>
              <a:t>I. </a:t>
            </a:r>
            <a:r>
              <a:rPr lang="vi" sz="2600">
                <a:solidFill>
                  <a:schemeClr val="dk1"/>
                </a:solidFill>
              </a:rPr>
              <a:t>Working with text file.</a:t>
            </a:r>
            <a:endParaRPr sz="2600">
              <a:solidFill>
                <a:schemeClr val="dk1"/>
              </a:solidFill>
            </a:endParaRPr>
          </a:p>
          <a:p>
            <a:pPr indent="3600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chemeClr val="dk1"/>
                </a:solidFill>
              </a:rPr>
              <a:t>1. Search and filter.</a:t>
            </a:r>
            <a:endParaRPr sz="2600">
              <a:solidFill>
                <a:schemeClr val="dk1"/>
              </a:solidFill>
            </a:endParaRPr>
          </a:p>
          <a:p>
            <a:pPr indent="3600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vi" sz="2600">
                <a:solidFill>
                  <a:schemeClr val="dk1"/>
                </a:solidFill>
              </a:rPr>
              <a:t>2. Input/output redirection.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vi" sz="2600">
                <a:solidFill>
                  <a:schemeClr val="dk1"/>
                </a:solidFill>
              </a:rPr>
              <a:t>II. Some other commands</a:t>
            </a:r>
            <a:endParaRPr sz="2600">
              <a:solidFill>
                <a:schemeClr val="dk1"/>
              </a:solidFill>
            </a:endParaRPr>
          </a:p>
          <a:p>
            <a:pPr indent="3600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vi" sz="2600">
                <a:solidFill>
                  <a:schemeClr val="dk1"/>
                </a:solidFill>
              </a:rPr>
              <a:t>3. Download file.</a:t>
            </a:r>
            <a:endParaRPr sz="2600">
              <a:solidFill>
                <a:schemeClr val="dk1"/>
              </a:solidFill>
            </a:endParaRPr>
          </a:p>
          <a:p>
            <a:pPr indent="3600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vi" sz="2600">
                <a:solidFill>
                  <a:schemeClr val="dk1"/>
                </a:solidFill>
              </a:rPr>
              <a:t>4</a:t>
            </a:r>
            <a:r>
              <a:rPr lang="vi" sz="2600">
                <a:solidFill>
                  <a:schemeClr val="dk1"/>
                </a:solidFill>
              </a:rPr>
              <a:t>. </a:t>
            </a:r>
            <a:r>
              <a:rPr lang="vi" sz="2600">
                <a:solidFill>
                  <a:schemeClr val="dk1"/>
                </a:solidFill>
              </a:rPr>
              <a:t>File permission. </a:t>
            </a:r>
            <a:endParaRPr sz="2600">
              <a:solidFill>
                <a:schemeClr val="dk1"/>
              </a:solidFill>
            </a:endParaRPr>
          </a:p>
          <a:p>
            <a:pPr indent="3600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vi" sz="2600">
                <a:solidFill>
                  <a:schemeClr val="dk1"/>
                </a:solidFill>
              </a:rPr>
              <a:t>5</a:t>
            </a:r>
            <a:r>
              <a:rPr lang="vi" sz="2600">
                <a:solidFill>
                  <a:schemeClr val="dk1"/>
                </a:solidFill>
              </a:rPr>
              <a:t>. Compress and decompress.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/>
        </p:nvSpPr>
        <p:spPr>
          <a:xfrm>
            <a:off x="156625" y="456000"/>
            <a:ext cx="886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To change the mode (permissions) of a file or directory, use the </a:t>
            </a:r>
            <a:r>
              <a:rPr b="1" lang="vi" sz="1300">
                <a:solidFill>
                  <a:schemeClr val="dk2"/>
                </a:solidFill>
              </a:rPr>
              <a:t>chmod</a:t>
            </a:r>
            <a:r>
              <a:rPr lang="vi" sz="1300">
                <a:solidFill>
                  <a:schemeClr val="dk2"/>
                </a:solidFill>
              </a:rPr>
              <a:t> command.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chmod supports </a:t>
            </a:r>
            <a:r>
              <a:rPr b="1" lang="vi" sz="1300">
                <a:solidFill>
                  <a:schemeClr val="dk1"/>
                </a:solidFill>
              </a:rPr>
              <a:t>two distinct ways</a:t>
            </a:r>
            <a:r>
              <a:rPr lang="vi" sz="1300">
                <a:solidFill>
                  <a:schemeClr val="dk2"/>
                </a:solidFill>
              </a:rPr>
              <a:t> of specifying mode changes: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2997750" y="124875"/>
            <a:ext cx="31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chmod: Change File Mode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82700" y="919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/>
              <a:t>1. </a:t>
            </a:r>
            <a:r>
              <a:rPr b="1" lang="vi" sz="1300"/>
              <a:t>Octal number representation</a:t>
            </a:r>
            <a:endParaRPr b="1" sz="1300"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5" y="1524488"/>
            <a:ext cx="3327175" cy="252620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233338" y="41360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File Modes in Binary and Octal</a:t>
            </a:r>
            <a:endParaRPr sz="1300"/>
          </a:p>
        </p:txBody>
      </p:sp>
      <p:sp>
        <p:nvSpPr>
          <p:cNvPr id="288" name="Google Shape;288;p32"/>
          <p:cNvSpPr txBox="1"/>
          <p:nvPr/>
        </p:nvSpPr>
        <p:spPr>
          <a:xfrm>
            <a:off x="0" y="4804800"/>
            <a:ext cx="17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4"/>
              </a:rPr>
              <a:t>https://shorturl.at/prOPY</a:t>
            </a:r>
            <a:r>
              <a:rPr lang="vi" sz="1000">
                <a:solidFill>
                  <a:schemeClr val="dk1"/>
                </a:solidFill>
              </a:rPr>
              <a:t> </a:t>
            </a:r>
            <a:endParaRPr sz="1000"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366" y="3146138"/>
            <a:ext cx="5164309" cy="146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543" y="1215552"/>
            <a:ext cx="283577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/>
        </p:nvSpPr>
        <p:spPr>
          <a:xfrm>
            <a:off x="4515025" y="2104150"/>
            <a:ext cx="85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rwx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b="1" lang="vi" sz="1800">
                <a:solidFill>
                  <a:schemeClr val="dk1"/>
                </a:solidFill>
              </a:rPr>
              <a:t>user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5756701" y="2062800"/>
            <a:ext cx="10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r-x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b="1" lang="vi" sz="1800">
                <a:solidFill>
                  <a:schemeClr val="dk1"/>
                </a:solidFill>
              </a:rPr>
              <a:t>group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7268675" y="2011500"/>
            <a:ext cx="9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r-x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b="1" lang="vi" sz="1800">
                <a:solidFill>
                  <a:schemeClr val="dk1"/>
                </a:solidFill>
              </a:rPr>
              <a:t>other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94" name="Google Shape;294;p32"/>
          <p:cNvCxnSpPr>
            <a:stCxn id="290" idx="2"/>
          </p:cNvCxnSpPr>
          <p:nvPr/>
        </p:nvCxnSpPr>
        <p:spPr>
          <a:xfrm>
            <a:off x="6240428" y="16157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/>
          <p:nvPr/>
        </p:nvCxnSpPr>
        <p:spPr>
          <a:xfrm flipH="1" rot="10800000">
            <a:off x="6153450" y="1549500"/>
            <a:ext cx="174000" cy="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2"/>
          <p:cNvCxnSpPr/>
          <p:nvPr/>
        </p:nvCxnSpPr>
        <p:spPr>
          <a:xfrm>
            <a:off x="6229650" y="1561700"/>
            <a:ext cx="10200" cy="62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2"/>
          <p:cNvCxnSpPr/>
          <p:nvPr/>
        </p:nvCxnSpPr>
        <p:spPr>
          <a:xfrm flipH="1" rot="10800000">
            <a:off x="5937550" y="1549500"/>
            <a:ext cx="174000" cy="4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/>
          <p:nvPr/>
        </p:nvCxnSpPr>
        <p:spPr>
          <a:xfrm flipH="1">
            <a:off x="5181700" y="1570575"/>
            <a:ext cx="850800" cy="7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2"/>
          <p:cNvCxnSpPr/>
          <p:nvPr/>
        </p:nvCxnSpPr>
        <p:spPr>
          <a:xfrm flipH="1" rot="10800000">
            <a:off x="6356650" y="1549500"/>
            <a:ext cx="1740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/>
          <p:nvPr/>
        </p:nvCxnSpPr>
        <p:spPr>
          <a:xfrm>
            <a:off x="6438900" y="1566325"/>
            <a:ext cx="1104900" cy="669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82700" y="6872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/>
              <a:t>2</a:t>
            </a:r>
            <a:r>
              <a:rPr b="1" lang="vi" sz="1300"/>
              <a:t>. </a:t>
            </a:r>
            <a:r>
              <a:rPr b="1" lang="vi" sz="1300"/>
              <a:t>Symbolic representation</a:t>
            </a:r>
            <a:endParaRPr b="1" sz="1300"/>
          </a:p>
        </p:txBody>
      </p:sp>
      <p:sp>
        <p:nvSpPr>
          <p:cNvPr id="307" name="Google Shape;307;p33"/>
          <p:cNvSpPr txBox="1"/>
          <p:nvPr/>
        </p:nvSpPr>
        <p:spPr>
          <a:xfrm>
            <a:off x="2997750" y="124875"/>
            <a:ext cx="31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chmod: Change File Mode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0" y="1107925"/>
            <a:ext cx="4041900" cy="12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/>
        </p:nvSpPr>
        <p:spPr>
          <a:xfrm>
            <a:off x="1010501" y="2338525"/>
            <a:ext cx="233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chmod Symbolic Notation</a:t>
            </a:r>
            <a:endParaRPr sz="1300"/>
          </a:p>
        </p:txBody>
      </p:sp>
      <p:sp>
        <p:nvSpPr>
          <p:cNvPr id="310" name="Google Shape;310;p33"/>
          <p:cNvSpPr txBox="1"/>
          <p:nvPr/>
        </p:nvSpPr>
        <p:spPr>
          <a:xfrm>
            <a:off x="227788" y="2723425"/>
            <a:ext cx="4041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If no character is specified, “all” will be assumed.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+</a:t>
            </a:r>
            <a:r>
              <a:rPr lang="vi" sz="1300"/>
              <a:t>   a permission is to be added.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</a:t>
            </a:r>
            <a:r>
              <a:rPr lang="vi" sz="1300"/>
              <a:t>    a permission is to be taken away.</a:t>
            </a:r>
            <a:endParaRPr sz="1300"/>
          </a:p>
          <a:p>
            <a:pPr indent="-26670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=</a:t>
            </a:r>
            <a:r>
              <a:rPr lang="vi" sz="1300"/>
              <a:t>   only the specified permissions are to be applied and that all others are to be removed.</a:t>
            </a:r>
            <a:endParaRPr sz="1300"/>
          </a:p>
        </p:txBody>
      </p:sp>
      <p:sp>
        <p:nvSpPr>
          <p:cNvPr id="311" name="Google Shape;311;p33"/>
          <p:cNvSpPr txBox="1"/>
          <p:nvPr/>
        </p:nvSpPr>
        <p:spPr>
          <a:xfrm>
            <a:off x="0" y="4804800"/>
            <a:ext cx="173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 u="sng">
                <a:solidFill>
                  <a:schemeClr val="hlink"/>
                </a:solidFill>
                <a:hlinkClick r:id="rId4"/>
              </a:rPr>
              <a:t>https://shorturl.at/prOPY</a:t>
            </a:r>
            <a:r>
              <a:rPr lang="vi" sz="900">
                <a:solidFill>
                  <a:schemeClr val="dk1"/>
                </a:solidFill>
              </a:rPr>
              <a:t> </a:t>
            </a:r>
            <a:endParaRPr sz="900"/>
          </a:p>
        </p:txBody>
      </p:sp>
      <p:sp>
        <p:nvSpPr>
          <p:cNvPr id="312" name="Google Shape;312;p33"/>
          <p:cNvSpPr txBox="1"/>
          <p:nvPr/>
        </p:nvSpPr>
        <p:spPr>
          <a:xfrm>
            <a:off x="250150" y="3819588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Permission: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r</a:t>
            </a:r>
            <a:r>
              <a:rPr lang="vi" sz="1300">
                <a:solidFill>
                  <a:schemeClr val="dk1"/>
                </a:solidFill>
              </a:rPr>
              <a:t>  </a:t>
            </a:r>
            <a:r>
              <a:rPr lang="vi" sz="1300">
                <a:solidFill>
                  <a:schemeClr val="dk1"/>
                </a:solidFill>
              </a:rPr>
              <a:t>  readable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w</a:t>
            </a:r>
            <a:r>
              <a:rPr lang="vi" sz="1300">
                <a:solidFill>
                  <a:schemeClr val="dk1"/>
                </a:solidFill>
              </a:rPr>
              <a:t>   writeable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x</a:t>
            </a:r>
            <a:r>
              <a:rPr lang="vi" sz="1300">
                <a:solidFill>
                  <a:schemeClr val="dk1"/>
                </a:solidFill>
              </a:rPr>
              <a:t>   executable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174" y="1072175"/>
            <a:ext cx="4709981" cy="1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7088" y="2435175"/>
            <a:ext cx="4638140" cy="8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4046" y="3636530"/>
            <a:ext cx="4824228" cy="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/>
        </p:nvSpPr>
        <p:spPr>
          <a:xfrm>
            <a:off x="422125" y="1566800"/>
            <a:ext cx="8150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5</a:t>
            </a:r>
            <a:r>
              <a:rPr lang="vi" sz="5200"/>
              <a:t>. </a:t>
            </a:r>
            <a:r>
              <a:rPr lang="vi" sz="5200"/>
              <a:t>Compress and decompress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321" name="Google Shape;3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25400"/>
            <a:ext cx="6306969" cy="3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82675" y="5552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tar</a:t>
            </a:r>
            <a:r>
              <a:rPr b="1" lang="vi">
                <a:solidFill>
                  <a:schemeClr val="dk1"/>
                </a:solidFill>
              </a:rPr>
              <a:t> command: </a:t>
            </a:r>
            <a:r>
              <a:rPr lang="vi">
                <a:solidFill>
                  <a:schemeClr val="dk1"/>
                </a:solidFill>
              </a:rPr>
              <a:t>compress and decompress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2828550" y="74550"/>
            <a:ext cx="34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Compress and decompress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790175" y="1275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-c </a:t>
            </a:r>
            <a:r>
              <a:rPr lang="vi" sz="1300">
                <a:solidFill>
                  <a:schemeClr val="dk1"/>
                </a:solidFill>
              </a:rPr>
              <a:t>--create: create a new archive file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4988275" y="2963650"/>
            <a:ext cx="194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FF0000"/>
                </a:solidFill>
              </a:rPr>
              <a:t>-v </a:t>
            </a:r>
            <a:r>
              <a:rPr lang="vi" sz="1300">
                <a:solidFill>
                  <a:srgbClr val="FF0000"/>
                </a:solidFill>
              </a:rPr>
              <a:t>or --</a:t>
            </a:r>
            <a:r>
              <a:rPr lang="vi" sz="1300">
                <a:solidFill>
                  <a:srgbClr val="FF0000"/>
                </a:solidFill>
              </a:rPr>
              <a:t>verbose: Verbosely list files processed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4123950" y="1287688"/>
            <a:ext cx="31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-z, --gzip: </a:t>
            </a:r>
            <a:r>
              <a:rPr lang="vi" sz="1300"/>
              <a:t>Using gzip to compress</a:t>
            </a:r>
            <a:endParaRPr sz="1300"/>
          </a:p>
        </p:txBody>
      </p:sp>
      <p:sp>
        <p:nvSpPr>
          <p:cNvPr id="333" name="Google Shape;333;p35"/>
          <p:cNvSpPr txBox="1"/>
          <p:nvPr/>
        </p:nvSpPr>
        <p:spPr>
          <a:xfrm>
            <a:off x="5067775" y="2203050"/>
            <a:ext cx="186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accent4"/>
                </a:solidFill>
              </a:rPr>
              <a:t>-f or </a:t>
            </a:r>
            <a:r>
              <a:rPr lang="vi" sz="1300">
                <a:solidFill>
                  <a:schemeClr val="accent4"/>
                </a:solidFill>
              </a:rPr>
              <a:t>--file</a:t>
            </a:r>
            <a:r>
              <a:rPr lang="vi" sz="1300">
                <a:solidFill>
                  <a:schemeClr val="accent4"/>
                </a:solidFill>
              </a:rPr>
              <a:t>: </a:t>
            </a:r>
            <a:r>
              <a:rPr lang="vi" sz="1300">
                <a:solidFill>
                  <a:schemeClr val="accent4"/>
                </a:solidFill>
              </a:rPr>
              <a:t>compressed file name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790175" y="2319125"/>
            <a:ext cx="3180600" cy="164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35"/>
          <p:cNvCxnSpPr>
            <a:stCxn id="334" idx="3"/>
            <a:endCxn id="331" idx="1"/>
          </p:cNvCxnSpPr>
          <p:nvPr/>
        </p:nvCxnSpPr>
        <p:spPr>
          <a:xfrm>
            <a:off x="3970775" y="3143225"/>
            <a:ext cx="1017600" cy="21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3970775" y="2142925"/>
            <a:ext cx="795900" cy="6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3792025" y="2155275"/>
            <a:ext cx="1313100" cy="255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5"/>
          <p:cNvSpPr txBox="1"/>
          <p:nvPr/>
        </p:nvSpPr>
        <p:spPr>
          <a:xfrm>
            <a:off x="86125" y="987075"/>
            <a:ext cx="85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Compress all files and directories in the “Documents" directory to a compressed file named “doc.tar.gz"  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339" name="Google Shape;339;p35"/>
          <p:cNvCxnSpPr/>
          <p:nvPr/>
        </p:nvCxnSpPr>
        <p:spPr>
          <a:xfrm flipH="1" rot="10800000">
            <a:off x="3776100" y="2142025"/>
            <a:ext cx="66000" cy="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5"/>
          <p:cNvCxnSpPr/>
          <p:nvPr/>
        </p:nvCxnSpPr>
        <p:spPr>
          <a:xfrm rot="10800000">
            <a:off x="4756450" y="2167325"/>
            <a:ext cx="617100" cy="146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5"/>
          <p:cNvSpPr txBox="1"/>
          <p:nvPr/>
        </p:nvSpPr>
        <p:spPr>
          <a:xfrm>
            <a:off x="289600" y="4704800"/>
            <a:ext cx="49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The four options "-c -v -z -f" can be written as "cvzf"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75" y="1115425"/>
            <a:ext cx="7125797" cy="35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310650" y="730525"/>
            <a:ext cx="85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Decompress</a:t>
            </a:r>
            <a:r>
              <a:rPr b="1" lang="vi" sz="1300">
                <a:solidFill>
                  <a:schemeClr val="dk1"/>
                </a:solidFill>
              </a:rPr>
              <a:t> a compressed file named “doc.tar.gz"  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3941700" y="2768050"/>
            <a:ext cx="348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accent4"/>
                </a:solidFill>
              </a:rPr>
              <a:t>-x, --extract: Extract files from an archive.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2828550" y="74550"/>
            <a:ext cx="34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Compress and decompress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351" name="Google Shape;351;p36"/>
          <p:cNvCxnSpPr/>
          <p:nvPr/>
        </p:nvCxnSpPr>
        <p:spPr>
          <a:xfrm>
            <a:off x="3685750" y="1689650"/>
            <a:ext cx="116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6"/>
          <p:cNvCxnSpPr/>
          <p:nvPr/>
        </p:nvCxnSpPr>
        <p:spPr>
          <a:xfrm>
            <a:off x="3760300" y="1697925"/>
            <a:ext cx="637800" cy="1134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graphicFrame>
        <p:nvGraphicFramePr>
          <p:cNvPr id="358" name="Google Shape;358;p37"/>
          <p:cNvGraphicFramePr/>
          <p:nvPr/>
        </p:nvGraphicFramePr>
        <p:xfrm>
          <a:off x="910850" y="9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{5F203429-49EE-4506-9E47-B80D00E20697}</a:tableStyleId>
              </a:tblPr>
              <a:tblGrid>
                <a:gridCol w="2059450"/>
                <a:gridCol w="517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find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2100"/>
                        <a:t>search for files or directories in a directory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head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prints the first few lines in the file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tail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prints the last few lines in the file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wc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 newline, word, and byte counts for each given file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cut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 selected parts of lines from each FILE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grep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 lines that match patterns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p37"/>
          <p:cNvSpPr txBox="1"/>
          <p:nvPr/>
        </p:nvSpPr>
        <p:spPr>
          <a:xfrm>
            <a:off x="841275" y="407975"/>
            <a:ext cx="186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Summary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725300" y="570325"/>
            <a:ext cx="176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100">
                <a:solidFill>
                  <a:schemeClr val="dk2"/>
                </a:solidFill>
              </a:rPr>
              <a:t>Summary</a:t>
            </a:r>
            <a:endParaRPr b="1" sz="2100">
              <a:solidFill>
                <a:schemeClr val="dk2"/>
              </a:solidFill>
            </a:endParaRPr>
          </a:p>
        </p:txBody>
      </p:sp>
      <p:graphicFrame>
        <p:nvGraphicFramePr>
          <p:cNvPr id="366" name="Google Shape;366;p38"/>
          <p:cNvGraphicFramePr/>
          <p:nvPr/>
        </p:nvGraphicFramePr>
        <p:xfrm>
          <a:off x="784950" y="13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{5F203429-49EE-4506-9E47-B80D00E20697}</a:tableStyleId>
              </a:tblPr>
              <a:tblGrid>
                <a:gridCol w="2059450"/>
                <a:gridCol w="517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|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pipe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“&gt;”, “&gt;&gt;”</a:t>
                      </a:r>
                      <a:endParaRPr sz="2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output redirection</a:t>
                      </a:r>
                      <a:endParaRPr sz="2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“&lt;”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input redirection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wget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download file from &lt;link&gt;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chmod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Change File Mode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tar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compress and decompress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3607050" y="107675"/>
            <a:ext cx="19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dk1"/>
                </a:solidFill>
              </a:rPr>
              <a:t>Homeworks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222375" y="507050"/>
            <a:ext cx="84168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1. </a:t>
            </a:r>
            <a:r>
              <a:rPr lang="vi" sz="1200">
                <a:solidFill>
                  <a:schemeClr val="dk1"/>
                </a:solidFill>
              </a:rPr>
              <a:t>Create a directory named “hw2".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2. Move to “hw2" directory, and d</a:t>
            </a:r>
            <a:r>
              <a:rPr lang="vi" sz="1200">
                <a:solidFill>
                  <a:schemeClr val="dk1"/>
                </a:solidFill>
              </a:rPr>
              <a:t>ownload this file (SRR25653406.fasta.tar.gz) using wget command: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https://github.com/UeenHuynh/MGMA_2024/raw/main/lecture2/2.%20basic%20Linux%20commands%20part%202/SRR25653406.fasta.tar.gz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3. Decompressing this file SRR25653406.fasta.tar.gz using tar command.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226650" y="1525375"/>
            <a:ext cx="8416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FF0000"/>
                </a:solidFill>
              </a:rPr>
              <a:t>Additional information about FASTA format (The file has the extension .fasta, .faa, .fna, etc.):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FASTA format is a text-based format, contains two lines: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    </a:t>
            </a:r>
            <a:r>
              <a:rPr lang="vi" sz="1300">
                <a:solidFill>
                  <a:schemeClr val="dk1"/>
                </a:solidFill>
              </a:rPr>
              <a:t>- </a:t>
            </a:r>
            <a:r>
              <a:rPr lang="vi" sz="1300">
                <a:solidFill>
                  <a:schemeClr val="dk1"/>
                </a:solidFill>
              </a:rPr>
              <a:t>First line: is the comment (description) line.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+ </a:t>
            </a:r>
            <a:r>
              <a:rPr lang="vi" sz="1300">
                <a:solidFill>
                  <a:srgbClr val="FF0000"/>
                </a:solidFill>
              </a:rPr>
              <a:t>Always starts with “&gt;” sign (This information is useful for the exercise).</a:t>
            </a:r>
            <a:endParaRPr sz="13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+ </a:t>
            </a:r>
            <a:r>
              <a:rPr lang="vi" sz="1300">
                <a:solidFill>
                  <a:schemeClr val="dk1"/>
                </a:solidFill>
              </a:rPr>
              <a:t>Give basic information about the sequence (nucleotide or amino acid).</a:t>
            </a:r>
            <a:endParaRPr sz="1300">
              <a:solidFill>
                <a:schemeClr val="dk1"/>
              </a:solidFill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 Second line: The actual sequence of the first line description, using a standard one-letter character string.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Example: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2265850" y="3720550"/>
            <a:ext cx="406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(</a:t>
            </a:r>
            <a:r>
              <a:rPr lang="vi" sz="1100"/>
              <a:t>https://www.ncbi.nlm.nih.gov/nuccore/M35309.1?report=fasta)</a:t>
            </a:r>
            <a:endParaRPr sz="1100"/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25" y="2971500"/>
            <a:ext cx="6557551" cy="8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9"/>
          <p:cNvSpPr txBox="1"/>
          <p:nvPr/>
        </p:nvSpPr>
        <p:spPr>
          <a:xfrm>
            <a:off x="267550" y="4028325"/>
            <a:ext cx="865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=&gt; Let's call this single-sequence FASTA format (https://en.wikipedia.org/wiki/FASTA_format), so if a text file contains a single-sequence FASTA format, this file is called a single-sequence FASTA file.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     If a text file contains two or more single-sequence FASTA format, this file is called a multiple-sequence FASTA file or multi-FASTA file.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83" name="Google Shape;383;p40"/>
          <p:cNvSpPr txBox="1"/>
          <p:nvPr/>
        </p:nvSpPr>
        <p:spPr>
          <a:xfrm>
            <a:off x="3607050" y="107675"/>
            <a:ext cx="19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dk1"/>
                </a:solidFill>
              </a:rPr>
              <a:t>Homeworks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222375" y="583250"/>
            <a:ext cx="841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251225" y="2713725"/>
            <a:ext cx="87987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FF0000"/>
                </a:solidFill>
              </a:rPr>
              <a:t>Additional information for this file: </a:t>
            </a:r>
            <a:r>
              <a:rPr b="1" lang="vi" sz="1300">
                <a:solidFill>
                  <a:srgbClr val="FF0000"/>
                </a:solidFill>
              </a:rPr>
              <a:t>SRR25653406.fasta (after decompressing using tar command).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 This is a multi-FASTA file. It is converted from fastq to fasta format file (Don't worry about fastq format in this exercise), the original fastq format file is obtained from the sequencing machine.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 Each single-sequence FASTA in this file is information about </a:t>
            </a:r>
            <a:r>
              <a:rPr lang="vi" sz="1300">
                <a:solidFill>
                  <a:srgbClr val="FF0000"/>
                </a:solidFill>
              </a:rPr>
              <a:t>a read</a:t>
            </a:r>
            <a:r>
              <a:rPr lang="vi" sz="1300">
                <a:solidFill>
                  <a:schemeClr val="dk1"/>
                </a:solidFill>
              </a:rPr>
              <a:t> - a piece of DNA sequence obtained from the sequencing machine: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    + First line: some information about the sequencing platform of this file, that's all, don't worry about the details.</a:t>
            </a:r>
            <a:endParaRPr sz="1300">
              <a:solidFill>
                <a:schemeClr val="dk1"/>
              </a:solidFill>
            </a:endParaRPr>
          </a:p>
          <a:p>
            <a:pPr indent="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+ Second line: DNA sequence of that </a:t>
            </a:r>
            <a:r>
              <a:rPr lang="vi" sz="1300">
                <a:solidFill>
                  <a:srgbClr val="FF0000"/>
                </a:solidFill>
              </a:rPr>
              <a:t>read</a:t>
            </a:r>
            <a:r>
              <a:rPr lang="vi" sz="1300">
                <a:solidFill>
                  <a:schemeClr val="dk1"/>
                </a:solidFill>
              </a:rPr>
              <a:t>, a character string consisting of 4 types of letters: A, T, G, C representing 4 types of nucleotides. In addition, there is the letter N, which means 1 of 4 possible types of nucleotides, because the sequencing machine cannot identify which type of nucleotide it is.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 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98325" y="483500"/>
            <a:ext cx="87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An example of multi-FASTA format :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1738350" y="2346675"/>
            <a:ext cx="585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(</a:t>
            </a:r>
            <a:r>
              <a:rPr lang="vi" sz="1100">
                <a:solidFill>
                  <a:schemeClr val="dk1"/>
                </a:solidFill>
              </a:rPr>
              <a:t>https://www.researchgate.net/figure/A-sample-of-the-Multi-FASTA-file_fig1_309134977)</a:t>
            </a:r>
            <a:endParaRPr sz="1100"/>
          </a:p>
        </p:txBody>
      </p:sp>
      <p:pic>
        <p:nvPicPr>
          <p:cNvPr id="388" name="Google Shape;3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46" y="891863"/>
            <a:ext cx="5115678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3607050" y="107675"/>
            <a:ext cx="19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dk1"/>
                </a:solidFill>
              </a:rPr>
              <a:t>Homeworks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222375" y="583250"/>
            <a:ext cx="841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206400" y="630875"/>
            <a:ext cx="826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 single-sequence FASTA in this file: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97" name="Google Shape;3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00" y="1019381"/>
            <a:ext cx="8260499" cy="49499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 txBox="1"/>
          <p:nvPr/>
        </p:nvSpPr>
        <p:spPr>
          <a:xfrm>
            <a:off x="794025" y="1458800"/>
            <a:ext cx="748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(The DNA sequence has 2 lines because the screen is not enough to display 1 line, so it is split into 2 lines)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303600" y="2185063"/>
            <a:ext cx="8066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4. How many lines does this file have? Using: wc.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5. How many reads does this file have? Using: grep for the search “^&gt;” means the line starts with the character "&gt;", and -c option.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6. How many reads </a:t>
            </a:r>
            <a:r>
              <a:rPr lang="vi" sz="1300">
                <a:solidFill>
                  <a:srgbClr val="FF0000"/>
                </a:solidFill>
              </a:rPr>
              <a:t>do not have any N</a:t>
            </a:r>
            <a:r>
              <a:rPr lang="vi" sz="1300">
                <a:solidFill>
                  <a:schemeClr val="dk1"/>
                </a:solidFill>
              </a:rPr>
              <a:t>? Using: grep with -v, -c option; pipe.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7. Create a file named "id_read.txt" containing only the first line (the line contains information) of all reads. Using: grep with “^v"; output redirection.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26700" y="2082750"/>
            <a:ext cx="669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1. Search and filter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405" name="Google Shape;405;p42"/>
          <p:cNvSpPr txBox="1"/>
          <p:nvPr/>
        </p:nvSpPr>
        <p:spPr>
          <a:xfrm>
            <a:off x="3607050" y="107675"/>
            <a:ext cx="19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dk1"/>
                </a:solidFill>
              </a:rPr>
              <a:t>Homeworks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151300" y="746950"/>
            <a:ext cx="8623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8. Create a file named "part_of_id_read.txt" containing </a:t>
            </a:r>
            <a:r>
              <a:rPr lang="vi" sz="1300">
                <a:solidFill>
                  <a:srgbClr val="FF0000"/>
                </a:solidFill>
              </a:rPr>
              <a:t>a part of the first line</a:t>
            </a:r>
            <a:r>
              <a:rPr lang="vi" sz="1300">
                <a:solidFill>
                  <a:schemeClr val="dk1"/>
                </a:solidFill>
              </a:rPr>
              <a:t> (the line contains information) of </a:t>
            </a:r>
            <a:r>
              <a:rPr lang="vi" sz="1300">
                <a:solidFill>
                  <a:srgbClr val="FF0000"/>
                </a:solidFill>
              </a:rPr>
              <a:t>all reads</a:t>
            </a:r>
            <a:r>
              <a:rPr lang="vi" sz="1300">
                <a:solidFill>
                  <a:schemeClr val="dk1"/>
                </a:solidFill>
              </a:rPr>
              <a:t>. Using: grep; pipe; cut; output redirection.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Two lines of 1 read: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00" y="1732150"/>
            <a:ext cx="7732874" cy="4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2"/>
          <p:cNvSpPr txBox="1"/>
          <p:nvPr/>
        </p:nvSpPr>
        <p:spPr>
          <a:xfrm>
            <a:off x="760300" y="2089550"/>
            <a:ext cx="83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FF0000"/>
                </a:solidFill>
              </a:rPr>
              <a:t>(The line containing the DNA sequence has 2 lines because the screen is not enough to display 1 line, so it is split into 2 lines).</a:t>
            </a:r>
            <a:endParaRPr sz="1100"/>
          </a:p>
        </p:txBody>
      </p:sp>
      <p:sp>
        <p:nvSpPr>
          <p:cNvPr id="409" name="Google Shape;409;p42"/>
          <p:cNvSpPr txBox="1"/>
          <p:nvPr/>
        </p:nvSpPr>
        <p:spPr>
          <a:xfrm>
            <a:off x="322600" y="2571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FF0000"/>
                </a:solidFill>
              </a:rPr>
              <a:t>a part of the first line</a:t>
            </a:r>
            <a:r>
              <a:rPr b="1" lang="vi" sz="1200">
                <a:solidFill>
                  <a:schemeClr val="dk1"/>
                </a:solidFill>
              </a:rPr>
              <a:t> of 1 reads: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10" name="Google Shape;410;p42"/>
          <p:cNvPicPr preferRelativeResize="0"/>
          <p:nvPr/>
        </p:nvPicPr>
        <p:blipFill rotWithShape="1">
          <a:blip r:embed="rId3">
            <a:alphaModFix/>
          </a:blip>
          <a:srcRect b="64196" l="20222" r="39373" t="0"/>
          <a:stretch/>
        </p:blipFill>
        <p:spPr>
          <a:xfrm>
            <a:off x="703025" y="3000575"/>
            <a:ext cx="63436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Search and filter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82675" y="631425"/>
            <a:ext cx="53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find</a:t>
            </a:r>
            <a:r>
              <a:rPr b="1" lang="vi">
                <a:solidFill>
                  <a:schemeClr val="dk1"/>
                </a:solidFill>
              </a:rPr>
              <a:t> command: </a:t>
            </a:r>
            <a:r>
              <a:rPr lang="vi">
                <a:solidFill>
                  <a:schemeClr val="dk1"/>
                </a:solidFill>
              </a:rPr>
              <a:t>search for files or directories in a directory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831450" y="944850"/>
            <a:ext cx="654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Search for files and directories named "vui", with -name option: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625" y="1329750"/>
            <a:ext cx="2828450" cy="7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150" y="2584288"/>
            <a:ext cx="3834851" cy="6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904325" y="2024763"/>
            <a:ext cx="395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Search for files named "</a:t>
            </a:r>
            <a:r>
              <a:rPr b="1" lang="vi" sz="1300">
                <a:solidFill>
                  <a:schemeClr val="dk1"/>
                </a:solidFill>
              </a:rPr>
              <a:t>vui</a:t>
            </a:r>
            <a:r>
              <a:rPr b="1" lang="vi" sz="1300">
                <a:solidFill>
                  <a:schemeClr val="dk1"/>
                </a:solidFill>
              </a:rPr>
              <a:t>", </a:t>
            </a:r>
            <a:r>
              <a:rPr b="1" lang="vi" sz="1300">
                <a:solidFill>
                  <a:schemeClr val="dk1"/>
                </a:solidFill>
              </a:rPr>
              <a:t>with -type option, f means file: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600" y="2558188"/>
            <a:ext cx="3568864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2675" y="2013988"/>
            <a:ext cx="450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Search for </a:t>
            </a:r>
            <a:r>
              <a:rPr b="1" lang="vi" sz="1300">
                <a:solidFill>
                  <a:schemeClr val="dk1"/>
                </a:solidFill>
              </a:rPr>
              <a:t>directories</a:t>
            </a:r>
            <a:r>
              <a:rPr b="1" lang="vi" sz="1300">
                <a:solidFill>
                  <a:schemeClr val="dk1"/>
                </a:solidFill>
              </a:rPr>
              <a:t> named "</a:t>
            </a:r>
            <a:r>
              <a:rPr b="1" lang="vi" sz="1300">
                <a:solidFill>
                  <a:schemeClr val="dk1"/>
                </a:solidFill>
              </a:rPr>
              <a:t>vui</a:t>
            </a:r>
            <a:r>
              <a:rPr b="1" lang="vi" sz="1300">
                <a:solidFill>
                  <a:schemeClr val="dk1"/>
                </a:solidFill>
              </a:rPr>
              <a:t>", </a:t>
            </a:r>
            <a:r>
              <a:rPr b="1" lang="vi" sz="1300">
                <a:solidFill>
                  <a:schemeClr val="dk1"/>
                </a:solidFill>
              </a:rPr>
              <a:t>with -type option, d means directory: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400" y="3581373"/>
            <a:ext cx="6297925" cy="10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4400" y="3272675"/>
            <a:ext cx="717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don't remember the file name clearly, but there is "vu" at the beginning of the name: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564275" y="4542175"/>
            <a:ext cx="308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chemeClr val="dk2"/>
                </a:solidFill>
              </a:rPr>
              <a:t>*</a:t>
            </a:r>
            <a:r>
              <a:rPr lang="vi" sz="1500">
                <a:solidFill>
                  <a:schemeClr val="dk2"/>
                </a:solidFill>
              </a:rPr>
              <a:t>  means zero or any characters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Search and filter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2675" y="631425"/>
            <a:ext cx="49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head command: </a:t>
            </a:r>
            <a:r>
              <a:rPr lang="vi">
                <a:solidFill>
                  <a:schemeClr val="dk1"/>
                </a:solidFill>
              </a:rPr>
              <a:t>prints the first few lines in the file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50" y="1342908"/>
            <a:ext cx="2137800" cy="358039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88650" y="942700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Default</a:t>
            </a:r>
            <a:r>
              <a:rPr lang="vi">
                <a:solidFill>
                  <a:schemeClr val="dk2"/>
                </a:solidFill>
              </a:rPr>
              <a:t>: prints the first 10 lines in the file: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2000" y="10316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print the first #number lines instead of the first 10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800" y="1479288"/>
            <a:ext cx="3049748" cy="34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Search and filter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2675" y="631425"/>
            <a:ext cx="49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tail</a:t>
            </a:r>
            <a:r>
              <a:rPr b="1" lang="vi">
                <a:solidFill>
                  <a:schemeClr val="dk1"/>
                </a:solidFill>
              </a:rPr>
              <a:t> command: </a:t>
            </a:r>
            <a:r>
              <a:rPr lang="vi">
                <a:solidFill>
                  <a:schemeClr val="dk1"/>
                </a:solidFill>
              </a:rPr>
              <a:t>prints the </a:t>
            </a:r>
            <a:r>
              <a:rPr lang="vi">
                <a:solidFill>
                  <a:schemeClr val="dk1"/>
                </a:solidFill>
              </a:rPr>
              <a:t>last</a:t>
            </a:r>
            <a:r>
              <a:rPr lang="vi">
                <a:solidFill>
                  <a:schemeClr val="dk1"/>
                </a:solidFill>
              </a:rPr>
              <a:t> few lines in the 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88650" y="942700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Default</a:t>
            </a:r>
            <a:r>
              <a:rPr lang="vi">
                <a:solidFill>
                  <a:schemeClr val="dk2"/>
                </a:solidFill>
              </a:rPr>
              <a:t>: prints the </a:t>
            </a:r>
            <a:r>
              <a:rPr lang="vi">
                <a:solidFill>
                  <a:schemeClr val="dk2"/>
                </a:solidFill>
              </a:rPr>
              <a:t>last</a:t>
            </a:r>
            <a:r>
              <a:rPr lang="vi">
                <a:solidFill>
                  <a:schemeClr val="dk2"/>
                </a:solidFill>
              </a:rPr>
              <a:t> 10 lines in the file: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572000" y="10316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print the </a:t>
            </a:r>
            <a:r>
              <a:rPr b="1" lang="vi">
                <a:solidFill>
                  <a:schemeClr val="dk1"/>
                </a:solidFill>
              </a:rPr>
              <a:t>last</a:t>
            </a:r>
            <a:r>
              <a:rPr b="1" lang="vi">
                <a:solidFill>
                  <a:schemeClr val="dk1"/>
                </a:solidFill>
              </a:rPr>
              <a:t> #number lines instead of the </a:t>
            </a:r>
            <a:r>
              <a:rPr b="1" lang="vi">
                <a:solidFill>
                  <a:schemeClr val="dk1"/>
                </a:solidFill>
              </a:rPr>
              <a:t>last</a:t>
            </a:r>
            <a:r>
              <a:rPr b="1" lang="vi">
                <a:solidFill>
                  <a:schemeClr val="dk1"/>
                </a:solidFill>
              </a:rPr>
              <a:t> 10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50" y="1342900"/>
            <a:ext cx="2248376" cy="371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101" y="1496425"/>
            <a:ext cx="2734666" cy="34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Search and filter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82675" y="6314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wc</a:t>
            </a:r>
            <a:r>
              <a:rPr b="1" lang="vi">
                <a:solidFill>
                  <a:schemeClr val="dk1"/>
                </a:solidFill>
              </a:rPr>
              <a:t> command: </a:t>
            </a:r>
            <a:r>
              <a:rPr lang="vi">
                <a:solidFill>
                  <a:schemeClr val="dk1"/>
                </a:solidFill>
              </a:rPr>
              <a:t>print newline, word, and byte counts for each given 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88650" y="942700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Default: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360300" y="1058200"/>
            <a:ext cx="32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select which counts are printed: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00" y="1305737"/>
            <a:ext cx="2685800" cy="308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07100" y="4393000"/>
            <a:ext cx="25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13 lines, 14 words, 32 bytes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2675" y="4735775"/>
            <a:ext cx="824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/>
              <a:t>wc </a:t>
            </a:r>
            <a:r>
              <a:rPr i="1" lang="vi" sz="1200"/>
              <a:t>--help: </a:t>
            </a:r>
            <a:r>
              <a:rPr i="1" lang="vi" sz="1200"/>
              <a:t>A word is a non-zero-length sequence of characters delimited by white space.</a:t>
            </a:r>
            <a:endParaRPr i="1" sz="12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00" y="2471660"/>
            <a:ext cx="4493826" cy="75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0300" y="1484976"/>
            <a:ext cx="4302225" cy="71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0300" y="3443199"/>
            <a:ext cx="4493826" cy="75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Search and filter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2675" y="6314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cut</a:t>
            </a:r>
            <a:r>
              <a:rPr b="1" lang="vi">
                <a:solidFill>
                  <a:schemeClr val="dk1"/>
                </a:solidFill>
              </a:rPr>
              <a:t> command: </a:t>
            </a:r>
            <a:r>
              <a:rPr lang="vi">
                <a:solidFill>
                  <a:schemeClr val="dk1"/>
                </a:solidFill>
              </a:rPr>
              <a:t>Print selected parts of lines from each 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60875" y="2501425"/>
            <a:ext cx="3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Print the 3rd character, 5th to 7th characters of the file: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50" y="1112175"/>
            <a:ext cx="2693025" cy="1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47448" l="0" r="0" t="0"/>
          <a:stretch/>
        </p:blipFill>
        <p:spPr>
          <a:xfrm>
            <a:off x="771725" y="4672025"/>
            <a:ext cx="3952673" cy="2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0" t="48315"/>
          <a:stretch/>
        </p:blipFill>
        <p:spPr>
          <a:xfrm>
            <a:off x="4778625" y="4663225"/>
            <a:ext cx="4018900" cy="2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075" y="3086425"/>
            <a:ext cx="3773750" cy="108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/>
          <p:nvPr/>
        </p:nvCxnSpPr>
        <p:spPr>
          <a:xfrm>
            <a:off x="33075" y="4531575"/>
            <a:ext cx="8964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128" y="1523525"/>
            <a:ext cx="4367196" cy="10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440125" y="938525"/>
            <a:ext cx="419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Specify fields separated by a space,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printing the 2nd field: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9749" y="3531550"/>
            <a:ext cx="4671026" cy="5478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/>
          <p:nvPr/>
        </p:nvCxnSpPr>
        <p:spPr>
          <a:xfrm>
            <a:off x="4233875" y="1099825"/>
            <a:ext cx="0" cy="3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Google Shape;140;p20"/>
          <p:cNvSpPr txBox="1"/>
          <p:nvPr/>
        </p:nvSpPr>
        <p:spPr>
          <a:xfrm>
            <a:off x="4526125" y="2946550"/>
            <a:ext cx="419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use </a:t>
            </a:r>
            <a:r>
              <a:rPr b="1" lang="vi" sz="1300">
                <a:solidFill>
                  <a:schemeClr val="dk1"/>
                </a:solidFill>
              </a:rPr>
              <a:t>--only-delimited option: do not print lines not containing delimiters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-39575" y="4659925"/>
            <a:ext cx="10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>
                <a:solidFill>
                  <a:schemeClr val="dk2"/>
                </a:solidFill>
              </a:rPr>
              <a:t>cut </a:t>
            </a:r>
            <a:r>
              <a:rPr i="1" lang="vi" sz="1200">
                <a:solidFill>
                  <a:schemeClr val="dk2"/>
                </a:solidFill>
              </a:rPr>
              <a:t>--help:</a:t>
            </a:r>
            <a:endParaRPr i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Search and filter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82675" y="6314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grep</a:t>
            </a:r>
            <a:r>
              <a:rPr b="1" lang="vi">
                <a:solidFill>
                  <a:schemeClr val="dk1"/>
                </a:solidFill>
              </a:rPr>
              <a:t> command: </a:t>
            </a:r>
            <a:r>
              <a:rPr lang="vi">
                <a:solidFill>
                  <a:schemeClr val="dk1"/>
                </a:solidFill>
              </a:rPr>
              <a:t>print lines that match patterns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30775" y="979875"/>
            <a:ext cx="349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Default</a:t>
            </a:r>
            <a:r>
              <a:rPr b="1" lang="vi" sz="1300">
                <a:solidFill>
                  <a:schemeClr val="dk1"/>
                </a:solidFill>
              </a:rPr>
              <a:t>: </a:t>
            </a:r>
            <a:r>
              <a:rPr b="1" lang="vi" sz="1300">
                <a:solidFill>
                  <a:schemeClr val="dk1"/>
                </a:solidFill>
              </a:rPr>
              <a:t>case-sensitive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109275" y="4531575"/>
            <a:ext cx="8964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/>
        </p:nvSpPr>
        <p:spPr>
          <a:xfrm>
            <a:off x="4088675" y="1057025"/>
            <a:ext cx="444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--line-number</a:t>
            </a:r>
            <a:r>
              <a:rPr b="1" lang="vi" sz="1300">
                <a:solidFill>
                  <a:schemeClr val="dk1"/>
                </a:solidFill>
              </a:rPr>
              <a:t> option:  Display the matched lines and their line numbers.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088675" y="2314525"/>
            <a:ext cx="419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--</a:t>
            </a:r>
            <a:r>
              <a:rPr b="1" lang="vi" sz="1300">
                <a:solidFill>
                  <a:schemeClr val="dk1"/>
                </a:solidFill>
              </a:rPr>
              <a:t>count option: print a count of matching lines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50" y="1364775"/>
            <a:ext cx="3002025" cy="17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57266" l="0" r="0" t="14586"/>
          <a:stretch/>
        </p:blipFill>
        <p:spPr>
          <a:xfrm>
            <a:off x="597150" y="4615949"/>
            <a:ext cx="1367371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12842" l="0" r="0" t="58670"/>
          <a:stretch/>
        </p:blipFill>
        <p:spPr>
          <a:xfrm>
            <a:off x="2371898" y="4667587"/>
            <a:ext cx="1351177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50" y="3594025"/>
            <a:ext cx="3316249" cy="5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305200" y="3209125"/>
            <a:ext cx="349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--</a:t>
            </a:r>
            <a:r>
              <a:rPr b="1" lang="vi" sz="1300">
                <a:solidFill>
                  <a:schemeClr val="dk1"/>
                </a:solidFill>
              </a:rPr>
              <a:t>ignore-case option: case-insensitive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4875" y="1564400"/>
            <a:ext cx="4703875" cy="62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5000" y="2699429"/>
            <a:ext cx="4519200" cy="5096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3982600" y="3391750"/>
            <a:ext cx="419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--invert-match</a:t>
            </a:r>
            <a:r>
              <a:rPr b="1" lang="vi" sz="1300">
                <a:solidFill>
                  <a:schemeClr val="dk1"/>
                </a:solidFill>
              </a:rPr>
              <a:t> option: print </a:t>
            </a:r>
            <a:r>
              <a:rPr b="1" lang="vi" sz="1300">
                <a:solidFill>
                  <a:schemeClr val="dk1"/>
                </a:solidFill>
              </a:rPr>
              <a:t>non-</a:t>
            </a:r>
            <a:r>
              <a:rPr b="1" lang="vi" sz="1300">
                <a:solidFill>
                  <a:schemeClr val="dk1"/>
                </a:solidFill>
              </a:rPr>
              <a:t>matching lines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3449" y="3773050"/>
            <a:ext cx="4982542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