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90" r:id="rId3"/>
    <p:sldId id="4692" r:id="rId4"/>
    <p:sldId id="469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6" d="100"/>
          <a:sy n="76" d="100"/>
        </p:scale>
        <p:origin x="8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EC0F-B57A-1E2D-ED87-03CB81D4B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F09A9-A450-CA2A-FD10-945A146FC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E2917-1223-4019-4379-1EEF18C3F98D}"/>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66497097-0415-4CBE-2EBF-11A7F0756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26384-9DBB-B9CE-ACFF-AFED1F9D532C}"/>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414071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FE7E-E4B8-9AE8-0EF2-1F9C41AA5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27B4BD-E9AC-540F-F081-CEE72E59A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61117-98F3-1BF7-29DA-39276EEAB132}"/>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E0E58D21-6E13-C3B0-34BE-062291B41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427D2-8DA8-693E-3EAD-77ED5C9D1023}"/>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404466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D7575-CFC2-AF16-E30A-0F8598062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C473D-04C0-647C-F961-658E14E94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25B62-1A7B-1FD1-961A-A2928942DFD7}"/>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C2C3F130-7FC5-AB44-D568-06BA92986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FC8DC-3B74-CEF1-4F90-D5C52BA22390}"/>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255859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B15E-1091-7ABC-49DC-DDC772F91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979E9-D5C8-B808-5C12-F2C5EA834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BDE8-9C4E-6E5B-F038-AE5CA2754106}"/>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C0D1BC83-805B-9F08-9A99-E9C040180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B00B2-524A-AFD5-51F7-DAF4A382EE0D}"/>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26493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642A-1FF2-8D48-E8ED-8FFA09E5A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EC1D0-84E2-EA9B-2FD3-77EC9B553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ED4BF6-47DC-533B-1E58-086D7ED48231}"/>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CC4C8EBC-0FAF-D0BF-3F91-E9EA2A9C4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B68FD-8D11-8AF9-2071-058993BFB3B3}"/>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16226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D7C8-912B-0E09-226B-74726F913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BD824-FAEA-4867-B859-2F6C48742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4A0BE-A11E-8716-269B-C28A9C471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303E4-83BF-8331-527A-2AE852ED7F87}"/>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6" name="Footer Placeholder 5">
            <a:extLst>
              <a:ext uri="{FF2B5EF4-FFF2-40B4-BE49-F238E27FC236}">
                <a16:creationId xmlns:a16="http://schemas.microsoft.com/office/drawing/2014/main" id="{6B489DA4-5A24-F8BC-FCBC-1087A2166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0BFFA-B141-0E26-F55D-281EE6CA520F}"/>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301062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4FD9-B867-11B0-88A8-C68DC4FC0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04BCC5-C2B4-C6DB-DA2D-12A49BA52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82B2B-432A-FD57-F80E-55495371C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71818-90A1-CFDE-2069-82FD3A32A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91027-FBC2-9C87-389C-23BBEBFF4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249FBF-74CC-DD2C-EDF4-F9D180442B9D}"/>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8" name="Footer Placeholder 7">
            <a:extLst>
              <a:ext uri="{FF2B5EF4-FFF2-40B4-BE49-F238E27FC236}">
                <a16:creationId xmlns:a16="http://schemas.microsoft.com/office/drawing/2014/main" id="{536CAA55-3E10-3FFB-D4B6-BF27960EB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DFA4D4-1D15-DF28-241E-59EB836F09FA}"/>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329162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B06C-723A-2018-4368-E47161C9D2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4A43-073A-737A-1998-5FA7EF6FDA53}"/>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4" name="Footer Placeholder 3">
            <a:extLst>
              <a:ext uri="{FF2B5EF4-FFF2-40B4-BE49-F238E27FC236}">
                <a16:creationId xmlns:a16="http://schemas.microsoft.com/office/drawing/2014/main" id="{59EE9384-61E7-E37A-478E-F6C0DC9421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332342-7A6E-CE40-2884-33B29127B2C2}"/>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166105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6C7D2-E988-CF32-D3E6-288A3E751C67}"/>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3" name="Footer Placeholder 2">
            <a:extLst>
              <a:ext uri="{FF2B5EF4-FFF2-40B4-BE49-F238E27FC236}">
                <a16:creationId xmlns:a16="http://schemas.microsoft.com/office/drawing/2014/main" id="{37D4DDE5-589E-21C3-9B32-C3AA03C4C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AA400-E2CE-EC2F-75E8-BB25281ED894}"/>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106885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DC8-F2B3-DB98-6981-ECAE0A802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DAFD7C-2210-D618-E891-A95615576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FEFD8-FC9D-2471-1311-1A9D6987E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3E431-21B9-7530-DF6B-806D57AE9B53}"/>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6" name="Footer Placeholder 5">
            <a:extLst>
              <a:ext uri="{FF2B5EF4-FFF2-40B4-BE49-F238E27FC236}">
                <a16:creationId xmlns:a16="http://schemas.microsoft.com/office/drawing/2014/main" id="{D7ADACEF-B19D-B39D-8C07-F418D4C7A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35443-6A03-EDB6-8AD6-B1B838BD7E91}"/>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192103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5FA8-83A9-9E05-23B9-4C4BA4A42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5D0638-FCD3-0B2E-B17B-89E319AA4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F22E2-0EE4-C175-DA53-77396C7EE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79177-2F6B-115B-DBE0-68CCFE44EBAB}"/>
              </a:ext>
            </a:extLst>
          </p:cNvPr>
          <p:cNvSpPr>
            <a:spLocks noGrp="1"/>
          </p:cNvSpPr>
          <p:nvPr>
            <p:ph type="dt" sz="half" idx="10"/>
          </p:nvPr>
        </p:nvSpPr>
        <p:spPr/>
        <p:txBody>
          <a:bodyPr/>
          <a:lstStyle/>
          <a:p>
            <a:fld id="{747327BB-B08F-41D2-A4FF-8FDAC38DB372}" type="datetimeFigureOut">
              <a:rPr lang="en-US" smtClean="0"/>
              <a:t>6/10/2024</a:t>
            </a:fld>
            <a:endParaRPr lang="en-US"/>
          </a:p>
        </p:txBody>
      </p:sp>
      <p:sp>
        <p:nvSpPr>
          <p:cNvPr id="6" name="Footer Placeholder 5">
            <a:extLst>
              <a:ext uri="{FF2B5EF4-FFF2-40B4-BE49-F238E27FC236}">
                <a16:creationId xmlns:a16="http://schemas.microsoft.com/office/drawing/2014/main" id="{F2E0567E-A064-27B6-EF37-100CA1182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EE400-0E78-1E41-3E65-8BC17E134815}"/>
              </a:ext>
            </a:extLst>
          </p:cNvPr>
          <p:cNvSpPr>
            <a:spLocks noGrp="1"/>
          </p:cNvSpPr>
          <p:nvPr>
            <p:ph type="sldNum" sz="quarter" idx="12"/>
          </p:nvPr>
        </p:nvSpPr>
        <p:spPr/>
        <p:txBody>
          <a:bodyPr/>
          <a:lstStyle/>
          <a:p>
            <a:fld id="{38AEDCCE-1B40-45C5-B3FA-6D246217F92E}" type="slidenum">
              <a:rPr lang="en-US" smtClean="0"/>
              <a:t>‹#›</a:t>
            </a:fld>
            <a:endParaRPr lang="en-US"/>
          </a:p>
        </p:txBody>
      </p:sp>
    </p:spTree>
    <p:extLst>
      <p:ext uri="{BB962C8B-B14F-4D97-AF65-F5344CB8AC3E}">
        <p14:creationId xmlns:p14="http://schemas.microsoft.com/office/powerpoint/2010/main" val="24413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3A365-E6C1-7CFA-DA83-A5A0FC372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1EB7B4-7212-2C56-3813-BCEAE24C8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94783-D634-CF21-C44A-45B719B5B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327BB-B08F-41D2-A4FF-8FDAC38DB372}" type="datetimeFigureOut">
              <a:rPr lang="en-US" smtClean="0"/>
              <a:t>6/10/2024</a:t>
            </a:fld>
            <a:endParaRPr lang="en-US"/>
          </a:p>
        </p:txBody>
      </p:sp>
      <p:sp>
        <p:nvSpPr>
          <p:cNvPr id="5" name="Footer Placeholder 4">
            <a:extLst>
              <a:ext uri="{FF2B5EF4-FFF2-40B4-BE49-F238E27FC236}">
                <a16:creationId xmlns:a16="http://schemas.microsoft.com/office/drawing/2014/main" id="{462B7D11-48D6-CAA6-8F48-C19F278CA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7013C8-CB14-560F-B054-5AA149460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EDCCE-1B40-45C5-B3FA-6D246217F92E}" type="slidenum">
              <a:rPr lang="en-US" smtClean="0"/>
              <a:t>‹#›</a:t>
            </a:fld>
            <a:endParaRPr lang="en-US"/>
          </a:p>
        </p:txBody>
      </p:sp>
    </p:spTree>
    <p:extLst>
      <p:ext uri="{BB962C8B-B14F-4D97-AF65-F5344CB8AC3E}">
        <p14:creationId xmlns:p14="http://schemas.microsoft.com/office/powerpoint/2010/main" val="33226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C3B4-CF65-8617-218B-F66AC4A2939E}"/>
              </a:ext>
            </a:extLst>
          </p:cNvPr>
          <p:cNvSpPr>
            <a:spLocks noGrp="1"/>
          </p:cNvSpPr>
          <p:nvPr>
            <p:ph type="ctrTitle"/>
          </p:nvPr>
        </p:nvSpPr>
        <p:spPr/>
        <p:txBody>
          <a:bodyPr>
            <a:normAutofit/>
          </a:bodyPr>
          <a:lstStyle/>
          <a:p>
            <a:r>
              <a:rPr lang="en-US" sz="13800" b="1" dirty="0"/>
              <a:t>Q&amp;A</a:t>
            </a:r>
          </a:p>
        </p:txBody>
      </p:sp>
      <p:sp>
        <p:nvSpPr>
          <p:cNvPr id="3" name="Subtitle 2">
            <a:extLst>
              <a:ext uri="{FF2B5EF4-FFF2-40B4-BE49-F238E27FC236}">
                <a16:creationId xmlns:a16="http://schemas.microsoft.com/office/drawing/2014/main" id="{9B78D379-1F48-90DE-C638-A495EABFC5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457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FE1E-18C0-5CC4-DE6F-C4AFBC70006F}"/>
              </a:ext>
            </a:extLst>
          </p:cNvPr>
          <p:cNvSpPr>
            <a:spLocks noGrp="1"/>
          </p:cNvSpPr>
          <p:nvPr>
            <p:ph type="title"/>
          </p:nvPr>
        </p:nvSpPr>
        <p:spPr>
          <a:xfrm>
            <a:off x="607088" y="186826"/>
            <a:ext cx="10515600" cy="494211"/>
          </a:xfrm>
        </p:spPr>
        <p:txBody>
          <a:bodyPr>
            <a:normAutofit fontScale="90000"/>
          </a:bodyPr>
          <a:lstStyle/>
          <a:p>
            <a:r>
              <a:rPr lang="en-US" sz="3600" dirty="0"/>
              <a:t>[SISC – </a:t>
            </a:r>
            <a:r>
              <a:rPr lang="en-US" sz="3600" dirty="0" err="1"/>
              <a:t>Thiết</a:t>
            </a:r>
            <a:r>
              <a:rPr lang="en-US" sz="3600" dirty="0"/>
              <a:t> </a:t>
            </a:r>
            <a:r>
              <a:rPr lang="en-US" sz="3600" dirty="0" err="1"/>
              <a:t>bị</a:t>
            </a:r>
            <a:r>
              <a:rPr lang="en-US" sz="3600" dirty="0"/>
              <a:t> </a:t>
            </a:r>
            <a:r>
              <a:rPr lang="en-US" sz="3600" dirty="0" err="1"/>
              <a:t>Sài</a:t>
            </a:r>
            <a:r>
              <a:rPr lang="en-US" sz="3600" dirty="0"/>
              <a:t> </a:t>
            </a:r>
            <a:r>
              <a:rPr lang="en-US" sz="3600" dirty="0" err="1"/>
              <a:t>Gòn</a:t>
            </a:r>
            <a:r>
              <a:rPr lang="en-US" sz="3600" dirty="0"/>
              <a:t>] </a:t>
            </a:r>
            <a:r>
              <a:rPr lang="en-US" sz="3600" dirty="0" err="1"/>
              <a:t>Thermo</a:t>
            </a:r>
            <a:r>
              <a:rPr lang="en-US" sz="3600" dirty="0"/>
              <a:t> Fisher - </a:t>
            </a:r>
            <a:r>
              <a:rPr lang="en-US" sz="3600" b="1" dirty="0"/>
              <a:t>Ion Torrent</a:t>
            </a:r>
          </a:p>
        </p:txBody>
      </p:sp>
      <p:sp>
        <p:nvSpPr>
          <p:cNvPr id="5" name="TextBox 4">
            <a:extLst>
              <a:ext uri="{FF2B5EF4-FFF2-40B4-BE49-F238E27FC236}">
                <a16:creationId xmlns:a16="http://schemas.microsoft.com/office/drawing/2014/main" id="{82107128-1397-262B-8384-40ECFFAB2BA7}"/>
              </a:ext>
            </a:extLst>
          </p:cNvPr>
          <p:cNvSpPr txBox="1"/>
          <p:nvPr/>
        </p:nvSpPr>
        <p:spPr>
          <a:xfrm>
            <a:off x="393561" y="926300"/>
            <a:ext cx="11404878" cy="4076950"/>
          </a:xfrm>
          <a:prstGeom prst="rect">
            <a:avLst/>
          </a:prstGeom>
          <a:noFill/>
        </p:spPr>
        <p:txBody>
          <a:bodyPr wrap="square">
            <a:spAutoFit/>
          </a:bodyPr>
          <a:lstStyle/>
          <a:p>
            <a:pPr algn="just">
              <a:lnSpc>
                <a:spcPct val="170000"/>
              </a:lnSpc>
            </a:pPr>
            <a:r>
              <a:rPr lang="vi-VN" sz="1400" b="1">
                <a:effectLst/>
                <a:latin typeface="Segoe UI" panose="020B0502040204020203" pitchFamily="34" charset="0"/>
              </a:rPr>
              <a:t>Cho mình hỏi anh Phước là sau khi làm giàu bằng emulsion PCR thì mỗi một beat có khoảng bao nhiêu?</a:t>
            </a:r>
            <a:endParaRPr lang="en-US" sz="1400" b="1">
              <a:effectLst/>
              <a:latin typeface="Segoe UI" panose="020B0502040204020203" pitchFamily="34" charset="0"/>
            </a:endParaRPr>
          </a:p>
          <a:p>
            <a:pPr marL="0" indent="0" algn="just">
              <a:lnSpc>
                <a:spcPct val="170000"/>
              </a:lnSpc>
              <a:buNone/>
            </a:pPr>
            <a:r>
              <a:rPr lang="en-US" sz="1400">
                <a:effectLst/>
                <a:latin typeface="Segoe UI" panose="020B0502040204020203" pitchFamily="34" charset="0"/>
                <a:sym typeface="Wingdings" panose="05000000000000000000" pitchFamily="2" charset="2"/>
              </a:rPr>
              <a:t> </a:t>
            </a:r>
            <a:r>
              <a:rPr lang="en-US" sz="1400">
                <a:effectLst/>
                <a:latin typeface="Segoe UI" panose="020B0502040204020203" pitchFamily="34" charset="0"/>
              </a:rPr>
              <a:t>1 beat hay gọi là hạt từ IPS chỉ mang 1 trình tự, trong quá trình làm template thì sẽ có rất nhiều ISP khác nhau. Mong muốn thu nhận được là 1 ISP mang 1 trình tự, nếu có 2 trình tự trong 1 ISP sẽ bị loại lúc giải trình tự.</a:t>
            </a:r>
          </a:p>
          <a:p>
            <a:pPr algn="just">
              <a:lnSpc>
                <a:spcPct val="170000"/>
              </a:lnSpc>
            </a:pPr>
            <a:r>
              <a:rPr lang="en-US" sz="1400" b="1">
                <a:latin typeface="Segoe UI" panose="020B0502040204020203" pitchFamily="34" charset="0"/>
              </a:rPr>
              <a:t>Thời gian trả kết quả của Array cho microbiome là bao lâu?  Và số mẫu tới thiểu và tối đa cho mỗi lần chạy? Và giá thành so với NGS?</a:t>
            </a:r>
          </a:p>
          <a:p>
            <a:pPr marL="0" indent="0" algn="just">
              <a:lnSpc>
                <a:spcPct val="170000"/>
              </a:lnSpc>
              <a:buNone/>
            </a:pPr>
            <a:r>
              <a:rPr lang="en-US" sz="1400">
                <a:latin typeface="Segoe UI" panose="020B0502040204020203" pitchFamily="34" charset="0"/>
                <a:sym typeface="Wingdings" panose="05000000000000000000" pitchFamily="2" charset="2"/>
              </a:rPr>
              <a:t> </a:t>
            </a:r>
            <a:r>
              <a:rPr lang="vi-VN" sz="1400">
                <a:latin typeface="Segoe UI" panose="020B0502040204020203" pitchFamily="34" charset="0"/>
                <a:sym typeface="Wingdings" panose="05000000000000000000" pitchFamily="2" charset="2"/>
              </a:rPr>
              <a:t>array t</a:t>
            </a:r>
            <a:r>
              <a:rPr lang="en-US" sz="1400">
                <a:latin typeface="Segoe UI" panose="020B0502040204020203" pitchFamily="34" charset="0"/>
                <a:sym typeface="Wingdings" panose="05000000000000000000" pitchFamily="2" charset="2"/>
              </a:rPr>
              <a:t>hường</a:t>
            </a:r>
            <a:r>
              <a:rPr lang="vi-VN" sz="1400">
                <a:latin typeface="Segoe UI" panose="020B0502040204020203" pitchFamily="34" charset="0"/>
                <a:sym typeface="Wingdings" panose="05000000000000000000" pitchFamily="2" charset="2"/>
              </a:rPr>
              <a:t> 3-5 ngày, số mẫu 24 hoặc 96 mẫu. với microarray sẽ </a:t>
            </a:r>
            <a:r>
              <a:rPr lang="en-US" sz="1400">
                <a:latin typeface="Segoe UI" panose="020B0502040204020203" pitchFamily="34" charset="0"/>
                <a:sym typeface="Wingdings" panose="05000000000000000000" pitchFamily="2" charset="2"/>
              </a:rPr>
              <a:t>có độ coverage và tin cậy </a:t>
            </a:r>
            <a:r>
              <a:rPr lang="vi-VN" sz="1400">
                <a:latin typeface="Segoe UI" panose="020B0502040204020203" pitchFamily="34" charset="0"/>
                <a:sym typeface="Wingdings" panose="05000000000000000000" pitchFamily="2" charset="2"/>
              </a:rPr>
              <a:t>hơn NGS và rẻ hơn. </a:t>
            </a:r>
            <a:r>
              <a:rPr lang="en-US" sz="1400">
                <a:latin typeface="Segoe UI" panose="020B0502040204020203" pitchFamily="34" charset="0"/>
                <a:sym typeface="Wingdings" panose="05000000000000000000" pitchFamily="2" charset="2"/>
              </a:rPr>
              <a:t>1 </a:t>
            </a:r>
            <a:r>
              <a:rPr lang="vi-VN" sz="1400">
                <a:latin typeface="Segoe UI" panose="020B0502040204020203" pitchFamily="34" charset="0"/>
                <a:sym typeface="Wingdings" panose="05000000000000000000" pitchFamily="2" charset="2"/>
              </a:rPr>
              <a:t>nhưng nhược điểm là đối với các dòng mới mà ko có đầu dò sẵn trên array</a:t>
            </a:r>
            <a:r>
              <a:rPr lang="en-US" sz="1400">
                <a:latin typeface="Segoe UI" panose="020B0502040204020203" pitchFamily="34" charset="0"/>
                <a:sym typeface="Wingdings" panose="05000000000000000000" pitchFamily="2" charset="2"/>
              </a:rPr>
              <a:t> thì sẽ bị miss. Microarray phù hợp với các đa chỉ tiêu mà các chỉ tiêu đã cố định.</a:t>
            </a:r>
            <a:endParaRPr lang="en-US" sz="1400">
              <a:latin typeface="Segoe UI" panose="020B0502040204020203" pitchFamily="34" charset="0"/>
            </a:endParaRPr>
          </a:p>
          <a:p>
            <a:pPr algn="just">
              <a:lnSpc>
                <a:spcPct val="170000"/>
              </a:lnSpc>
            </a:pPr>
            <a:r>
              <a:rPr lang="en-US" sz="1400" b="1">
                <a:latin typeface="Segoe UI" panose="020B0502040204020203" pitchFamily="34" charset="0"/>
              </a:rPr>
              <a:t>Cụ thể hóa ưu điểm của Ion Torrent cho phân tích genome hệ vi sinh là gì?</a:t>
            </a:r>
          </a:p>
          <a:p>
            <a:pPr marL="0" indent="0">
              <a:lnSpc>
                <a:spcPct val="170000"/>
              </a:lnSpc>
              <a:buNone/>
            </a:pPr>
            <a:r>
              <a:rPr lang="en-US" sz="1400">
                <a:latin typeface="Segoe UI" panose="020B0502040204020203" pitchFamily="34" charset="0"/>
                <a:sym typeface="Wingdings" panose="05000000000000000000" pitchFamily="2" charset="2"/>
              </a:rPr>
              <a:t> Quy trình </a:t>
            </a:r>
            <a:r>
              <a:rPr lang="vi-VN" sz="1400">
                <a:effectLst/>
                <a:latin typeface="Segoe UI" panose="020B0502040204020203" pitchFamily="34" charset="0"/>
              </a:rPr>
              <a:t>nhanh,</a:t>
            </a:r>
            <a:r>
              <a:rPr lang="en-US" sz="1400">
                <a:effectLst/>
                <a:latin typeface="Segoe UI" panose="020B0502040204020203" pitchFamily="34" charset="0"/>
              </a:rPr>
              <a:t> hệ thống và Thương hiệu uy tín toàn cầu, bền bỉ,</a:t>
            </a:r>
            <a:r>
              <a:rPr lang="vi-VN" sz="1400">
                <a:effectLst/>
                <a:latin typeface="Segoe UI" panose="020B0502040204020203" pitchFamily="34" charset="0"/>
              </a:rPr>
              <a:t> </a:t>
            </a:r>
            <a:r>
              <a:rPr lang="en-US" sz="1400">
                <a:effectLst/>
                <a:latin typeface="Segoe UI" panose="020B0502040204020203" pitchFamily="34" charset="0"/>
              </a:rPr>
              <a:t>kết quả tin cậy cao, quy trình phân tích có sẵn</a:t>
            </a:r>
            <a:r>
              <a:rPr lang="vi-VN" sz="1400">
                <a:effectLst/>
                <a:latin typeface="Segoe UI" panose="020B0502040204020203" pitchFamily="34" charset="0"/>
              </a:rPr>
              <a:t> có thể dùng trên windown ko cần lệnh hay pineline </a:t>
            </a:r>
            <a:r>
              <a:rPr lang="en-US" sz="1400">
                <a:effectLst/>
                <a:latin typeface="Segoe UI" panose="020B0502040204020203" pitchFamily="34" charset="0"/>
              </a:rPr>
              <a:t>với</a:t>
            </a:r>
            <a:r>
              <a:rPr lang="vi-VN" sz="1400">
                <a:effectLst/>
                <a:latin typeface="Segoe UI" panose="020B0502040204020203" pitchFamily="34" charset="0"/>
              </a:rPr>
              <a:t> phần mềm đã tối ưu sẵn</a:t>
            </a:r>
            <a:r>
              <a:rPr lang="en-US" sz="1400">
                <a:effectLst/>
                <a:latin typeface="Segoe UI" panose="020B0502040204020203" pitchFamily="34" charset="0"/>
              </a:rPr>
              <a:t>, </a:t>
            </a:r>
            <a:r>
              <a:rPr lang="vi-VN" sz="1400">
                <a:effectLst/>
                <a:latin typeface="Segoe UI" panose="020B0502040204020203" pitchFamily="34" charset="0"/>
              </a:rPr>
              <a:t>ngoài ra khách hàng có thể tự phân tích bằng pineline</a:t>
            </a:r>
            <a:r>
              <a:rPr lang="en-US" sz="1400">
                <a:effectLst/>
                <a:latin typeface="Segoe UI" panose="020B0502040204020203" pitchFamily="34" charset="0"/>
              </a:rPr>
              <a:t> riêng của mình.</a:t>
            </a:r>
            <a:endParaRPr lang="en-US" sz="1400">
              <a:latin typeface="Segoe UI" panose="020B0502040204020203" pitchFamily="34" charset="0"/>
            </a:endParaRPr>
          </a:p>
          <a:p>
            <a:pPr algn="just">
              <a:lnSpc>
                <a:spcPct val="170000"/>
              </a:lnSpc>
            </a:pPr>
            <a:endParaRPr lang="en-US" sz="1400" dirty="0"/>
          </a:p>
        </p:txBody>
      </p:sp>
    </p:spTree>
    <p:extLst>
      <p:ext uri="{BB962C8B-B14F-4D97-AF65-F5344CB8AC3E}">
        <p14:creationId xmlns:p14="http://schemas.microsoft.com/office/powerpoint/2010/main" val="401095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FE1E-18C0-5CC4-DE6F-C4AFBC70006F}"/>
              </a:ext>
            </a:extLst>
          </p:cNvPr>
          <p:cNvSpPr>
            <a:spLocks noGrp="1"/>
          </p:cNvSpPr>
          <p:nvPr>
            <p:ph type="title"/>
          </p:nvPr>
        </p:nvSpPr>
        <p:spPr>
          <a:xfrm>
            <a:off x="607088" y="186826"/>
            <a:ext cx="10515600" cy="494211"/>
          </a:xfrm>
        </p:spPr>
        <p:txBody>
          <a:bodyPr>
            <a:normAutofit fontScale="90000"/>
          </a:bodyPr>
          <a:lstStyle/>
          <a:p>
            <a:r>
              <a:rPr lang="en-US" sz="3600" dirty="0"/>
              <a:t>[SISC – </a:t>
            </a:r>
            <a:r>
              <a:rPr lang="en-US" sz="3600" dirty="0" err="1"/>
              <a:t>Thiết</a:t>
            </a:r>
            <a:r>
              <a:rPr lang="en-US" sz="3600" dirty="0"/>
              <a:t> </a:t>
            </a:r>
            <a:r>
              <a:rPr lang="en-US" sz="3600" dirty="0" err="1"/>
              <a:t>bị</a:t>
            </a:r>
            <a:r>
              <a:rPr lang="en-US" sz="3600" dirty="0"/>
              <a:t> </a:t>
            </a:r>
            <a:r>
              <a:rPr lang="en-US" sz="3600" dirty="0" err="1"/>
              <a:t>Sài</a:t>
            </a:r>
            <a:r>
              <a:rPr lang="en-US" sz="3600" dirty="0"/>
              <a:t> </a:t>
            </a:r>
            <a:r>
              <a:rPr lang="en-US" sz="3600" dirty="0" err="1"/>
              <a:t>Gòn</a:t>
            </a:r>
            <a:r>
              <a:rPr lang="en-US" sz="3600" dirty="0"/>
              <a:t>] </a:t>
            </a:r>
            <a:r>
              <a:rPr lang="en-US" sz="3600" dirty="0" err="1"/>
              <a:t>Thermo</a:t>
            </a:r>
            <a:r>
              <a:rPr lang="en-US" sz="3600" dirty="0"/>
              <a:t> Fisher - </a:t>
            </a:r>
            <a:r>
              <a:rPr lang="en-US" sz="3600" b="1" dirty="0"/>
              <a:t>Ion Torrent</a:t>
            </a:r>
          </a:p>
        </p:txBody>
      </p:sp>
      <p:sp>
        <p:nvSpPr>
          <p:cNvPr id="3" name="Content Placeholder 2">
            <a:extLst>
              <a:ext uri="{FF2B5EF4-FFF2-40B4-BE49-F238E27FC236}">
                <a16:creationId xmlns:a16="http://schemas.microsoft.com/office/drawing/2014/main" id="{CC1F5323-732A-8016-E0BB-602FFE21B73F}"/>
              </a:ext>
            </a:extLst>
          </p:cNvPr>
          <p:cNvSpPr>
            <a:spLocks noGrp="1"/>
          </p:cNvSpPr>
          <p:nvPr>
            <p:ph idx="1"/>
          </p:nvPr>
        </p:nvSpPr>
        <p:spPr>
          <a:xfrm>
            <a:off x="321547" y="681037"/>
            <a:ext cx="11032253" cy="5495926"/>
          </a:xfrm>
        </p:spPr>
        <p:txBody>
          <a:bodyPr>
            <a:normAutofit fontScale="55000" lnSpcReduction="20000"/>
          </a:bodyPr>
          <a:lstStyle/>
          <a:p>
            <a:pPr algn="just">
              <a:lnSpc>
                <a:spcPct val="170000"/>
              </a:lnSpc>
            </a:pPr>
            <a:r>
              <a:rPr lang="vi-VN" b="1">
                <a:effectLst/>
                <a:latin typeface="Segoe UI" panose="020B0502040204020203" pitchFamily="34" charset="0"/>
              </a:rPr>
              <a:t>Phước </a:t>
            </a:r>
            <a:r>
              <a:rPr lang="vi-VN" b="1" dirty="0">
                <a:effectLst/>
                <a:latin typeface="Segoe UI" panose="020B0502040204020203" pitchFamily="34" charset="0"/>
              </a:rPr>
              <a:t>cho m hỏi các platform của TFS với output về read thấp hơn hẳn với các hệ short read NGS khác. Vậy với yêu cầu về coverage trong các nghiên cứu de-novo thường cao hơn thì khả năng đáp ứng được như thế nào?</a:t>
            </a:r>
            <a:endParaRPr lang="en-US" b="1" dirty="0">
              <a:effectLst/>
              <a:latin typeface="Segoe UI" panose="020B0502040204020203" pitchFamily="34" charset="0"/>
            </a:endParaRPr>
          </a:p>
          <a:p>
            <a:pPr algn="just">
              <a:lnSpc>
                <a:spcPct val="170000"/>
              </a:lnSpc>
              <a:buFont typeface="Wingdings" panose="05000000000000000000" pitchFamily="2" charset="2"/>
              <a:buChar char="à"/>
            </a:pPr>
            <a:r>
              <a:rPr lang="en-US">
                <a:latin typeface="Segoe UI" panose="020B0502040204020203" pitchFamily="34" charset="0"/>
                <a:sym typeface="Wingdings" panose="05000000000000000000" pitchFamily="2" charset="2"/>
              </a:rPr>
              <a:t>Đầu tiên, hang thermo không theo đuổi giải pháp denovo mà tập trung vào target seq, low pass whole genome. Hãng tập trung vào việc phân tích kết quả cuối cùng đảm bảo độ coverage depth, độ chính xác, tin cậy trong việc calling các biên thể. Bằng việc cho read đọc dài lên tới 400 và 600 bp, công nghệ đọc tin cậy cao, tối ưu Phương pháp lắp ghép đoạn  giúp cho việc đánh giá biến thể được thống nhất, có thể xem thêm các bài báo và công bố trên website của hang trên hệ S5.</a:t>
            </a:r>
          </a:p>
          <a:p>
            <a:pPr algn="just">
              <a:lnSpc>
                <a:spcPct val="170000"/>
              </a:lnSpc>
            </a:pPr>
            <a:r>
              <a:rPr lang="vi-VN" b="1">
                <a:effectLst/>
                <a:latin typeface="Segoe UI" panose="020B0502040204020203" pitchFamily="34" charset="0"/>
              </a:rPr>
              <a:t>Cho </a:t>
            </a:r>
            <a:r>
              <a:rPr lang="vi-VN" b="1" dirty="0">
                <a:effectLst/>
                <a:latin typeface="Segoe UI" panose="020B0502040204020203" pitchFamily="34" charset="0"/>
              </a:rPr>
              <a:t>mình hỏi là thường 1 máy sẽ cho được chạy bao nhiêu mẫu, mỗi mẫu thì nặng bao nhiêu Gb, bao nhiêu Reads và độ</a:t>
            </a:r>
            <a:r>
              <a:rPr lang="en-US" b="1" dirty="0">
                <a:effectLst/>
                <a:latin typeface="Segoe UI" panose="020B0502040204020203" pitchFamily="34" charset="0"/>
              </a:rPr>
              <a:t> </a:t>
            </a:r>
            <a:r>
              <a:rPr lang="en-US" b="1" dirty="0" err="1">
                <a:effectLst/>
                <a:latin typeface="Segoe UI" panose="020B0502040204020203" pitchFamily="34" charset="0"/>
              </a:rPr>
              <a:t>sâu</a:t>
            </a:r>
            <a:r>
              <a:rPr lang="en-US" b="1" dirty="0">
                <a:effectLst/>
                <a:latin typeface="Segoe UI" panose="020B0502040204020203" pitchFamily="34" charset="0"/>
              </a:rPr>
              <a:t> bao </a:t>
            </a:r>
            <a:r>
              <a:rPr lang="en-US" b="1" dirty="0" err="1">
                <a:effectLst/>
                <a:latin typeface="Segoe UI" panose="020B0502040204020203" pitchFamily="34" charset="0"/>
              </a:rPr>
              <a:t>nhiêu</a:t>
            </a:r>
            <a:r>
              <a:rPr lang="en-US" b="1" dirty="0">
                <a:effectLst/>
                <a:latin typeface="Segoe UI" panose="020B0502040204020203" pitchFamily="34" charset="0"/>
              </a:rPr>
              <a:t>?</a:t>
            </a:r>
          </a:p>
          <a:p>
            <a:pPr marL="0" indent="0" algn="just">
              <a:lnSpc>
                <a:spcPct val="170000"/>
              </a:lnSpc>
              <a:buNone/>
            </a:pPr>
            <a:r>
              <a:rPr lang="en-US">
                <a:effectLst/>
                <a:latin typeface="Segoe UI" panose="020B0502040204020203" pitchFamily="34" charset="0"/>
                <a:sym typeface="Wingdings" panose="05000000000000000000" pitchFamily="2" charset="2"/>
              </a:rPr>
              <a:t> Ví dụ: </a:t>
            </a:r>
            <a:r>
              <a:rPr lang="vi-VN">
                <a:effectLst/>
                <a:latin typeface="Segoe UI" panose="020B0502040204020203" pitchFamily="34" charset="0"/>
              </a:rPr>
              <a:t>read 400bp</a:t>
            </a:r>
            <a:r>
              <a:rPr lang="en-US">
                <a:effectLst/>
                <a:latin typeface="Segoe UI" panose="020B0502040204020203" pitchFamily="34" charset="0"/>
              </a:rPr>
              <a:t> với</a:t>
            </a:r>
            <a:r>
              <a:rPr lang="vi-VN">
                <a:effectLst/>
                <a:latin typeface="Segoe UI" panose="020B0502040204020203" pitchFamily="34" charset="0"/>
              </a:rPr>
              <a:t> </a:t>
            </a:r>
            <a:r>
              <a:rPr lang="vi-VN" dirty="0">
                <a:effectLst/>
                <a:latin typeface="Segoe UI" panose="020B0502040204020203" pitchFamily="34" charset="0"/>
              </a:rPr>
              <a:t>chip </a:t>
            </a:r>
            <a:r>
              <a:rPr lang="vi-VN">
                <a:effectLst/>
                <a:latin typeface="Segoe UI" panose="020B0502040204020203" pitchFamily="34" charset="0"/>
              </a:rPr>
              <a:t>510 </a:t>
            </a:r>
            <a:r>
              <a:rPr lang="en-US">
                <a:effectLst/>
                <a:latin typeface="Segoe UI" panose="020B0502040204020203" pitchFamily="34" charset="0"/>
              </a:rPr>
              <a:t>yêu cầu phải </a:t>
            </a:r>
            <a:r>
              <a:rPr lang="vi-VN">
                <a:effectLst/>
                <a:latin typeface="Segoe UI" panose="020B0502040204020203" pitchFamily="34" charset="0"/>
              </a:rPr>
              <a:t>cho </a:t>
            </a:r>
            <a:r>
              <a:rPr lang="vi-VN" dirty="0">
                <a:effectLst/>
                <a:latin typeface="Segoe UI" panose="020B0502040204020203" pitchFamily="34" charset="0"/>
              </a:rPr>
              <a:t>ra &gt; 50k read/</a:t>
            </a:r>
            <a:r>
              <a:rPr lang="vi-VN">
                <a:effectLst/>
                <a:latin typeface="Segoe UI" panose="020B0502040204020203" pitchFamily="34" charset="0"/>
              </a:rPr>
              <a:t>mẫu  </a:t>
            </a:r>
            <a:r>
              <a:rPr lang="vi-VN" dirty="0">
                <a:effectLst/>
                <a:latin typeface="Segoe UI" panose="020B0502040204020203" pitchFamily="34" charset="0"/>
              </a:rPr>
              <a:t>và coverage depth thường 400-500x, chip 510 chạy dc tầm 50 mẫu, </a:t>
            </a:r>
            <a:r>
              <a:rPr lang="vi-VN">
                <a:effectLst/>
                <a:latin typeface="Segoe UI" panose="020B0502040204020203" pitchFamily="34" charset="0"/>
              </a:rPr>
              <a:t>chip nhỏ</a:t>
            </a:r>
            <a:r>
              <a:rPr lang="en-US">
                <a:effectLst/>
                <a:latin typeface="Segoe UI" panose="020B0502040204020203" pitchFamily="34" charset="0"/>
              </a:rPr>
              <a:t> nhất.</a:t>
            </a:r>
            <a:endParaRPr lang="en-US" dirty="0">
              <a:effectLst/>
              <a:latin typeface="Segoe UI" panose="020B0502040204020203" pitchFamily="34" charset="0"/>
            </a:endParaRPr>
          </a:p>
          <a:p>
            <a:pPr algn="just">
              <a:lnSpc>
                <a:spcPct val="170000"/>
              </a:lnSpc>
            </a:pPr>
            <a:r>
              <a:rPr lang="vi-VN" b="1" dirty="0">
                <a:effectLst/>
                <a:latin typeface="Segoe UI" panose="020B0502040204020203" pitchFamily="34" charset="0"/>
              </a:rPr>
              <a:t>Hi anh Phước, cho em hỏi chiều dài và độ chính xác base call của Ion Torrent hiện tại như thế nào. Và hiện tại Ion Torrent có đọc được Paired-end Read không?</a:t>
            </a:r>
            <a:endParaRPr lang="en-US" b="1" dirty="0">
              <a:effectLst/>
              <a:latin typeface="Segoe UI" panose="020B0502040204020203" pitchFamily="34" charset="0"/>
            </a:endParaRPr>
          </a:p>
          <a:p>
            <a:pPr algn="just">
              <a:lnSpc>
                <a:spcPct val="170000"/>
              </a:lnSpc>
              <a:buFont typeface="Wingdings" panose="05000000000000000000" pitchFamily="2" charset="2"/>
              <a:buChar char="à"/>
            </a:pPr>
            <a:r>
              <a:rPr lang="en-US" dirty="0">
                <a:effectLst/>
                <a:latin typeface="Segoe UI" panose="020B0502040204020203" pitchFamily="34" charset="0"/>
                <a:sym typeface="Wingdings" panose="05000000000000000000" pitchFamily="2" charset="2"/>
              </a:rPr>
              <a:t>B</a:t>
            </a:r>
            <a:r>
              <a:rPr lang="vi-VN" dirty="0">
                <a:effectLst/>
                <a:latin typeface="Segoe UI" panose="020B0502040204020203" pitchFamily="34" charset="0"/>
              </a:rPr>
              <a:t>ase call thường mỗi lần chạy sẽ khác nhau, nhưng thường sẽ </a:t>
            </a:r>
            <a:r>
              <a:rPr lang="vi-VN">
                <a:effectLst/>
                <a:latin typeface="Segoe UI" panose="020B0502040204020203" pitchFamily="34" charset="0"/>
              </a:rPr>
              <a:t>hơn 9</a:t>
            </a:r>
            <a:r>
              <a:rPr lang="en-US">
                <a:effectLst/>
                <a:latin typeface="Segoe UI" panose="020B0502040204020203" pitchFamily="34" charset="0"/>
              </a:rPr>
              <a:t>5</a:t>
            </a:r>
            <a:r>
              <a:rPr lang="vi-VN">
                <a:effectLst/>
                <a:latin typeface="Segoe UI" panose="020B0502040204020203" pitchFamily="34" charset="0"/>
              </a:rPr>
              <a:t>% </a:t>
            </a:r>
            <a:r>
              <a:rPr lang="vi-VN" dirty="0">
                <a:effectLst/>
                <a:latin typeface="Segoe UI" panose="020B0502040204020203" pitchFamily="34" charset="0"/>
              </a:rPr>
              <a:t>nếu đáp ứng được yêu cầu về hóa chất </a:t>
            </a:r>
            <a:r>
              <a:rPr lang="vi-VN">
                <a:effectLst/>
                <a:latin typeface="Segoe UI" panose="020B0502040204020203" pitchFamily="34" charset="0"/>
              </a:rPr>
              <a:t>chạy máy</a:t>
            </a:r>
            <a:r>
              <a:rPr lang="en-US">
                <a:effectLst/>
                <a:latin typeface="Segoe UI" panose="020B0502040204020203" pitchFamily="34" charset="0"/>
              </a:rPr>
              <a:t>, loại mẫu</a:t>
            </a:r>
            <a:r>
              <a:rPr lang="en-US">
                <a:latin typeface="Segoe UI" panose="020B0502040204020203" pitchFamily="34" charset="0"/>
              </a:rPr>
              <a:t> và các quy định khác của hãng.</a:t>
            </a:r>
            <a:endParaRPr lang="en-US" dirty="0"/>
          </a:p>
        </p:txBody>
      </p:sp>
    </p:spTree>
    <p:extLst>
      <p:ext uri="{BB962C8B-B14F-4D97-AF65-F5344CB8AC3E}">
        <p14:creationId xmlns:p14="http://schemas.microsoft.com/office/powerpoint/2010/main" val="9324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FE1E-18C0-5CC4-DE6F-C4AFBC70006F}"/>
              </a:ext>
            </a:extLst>
          </p:cNvPr>
          <p:cNvSpPr>
            <a:spLocks noGrp="1"/>
          </p:cNvSpPr>
          <p:nvPr>
            <p:ph type="title"/>
          </p:nvPr>
        </p:nvSpPr>
        <p:spPr/>
        <p:txBody>
          <a:bodyPr>
            <a:normAutofit/>
          </a:bodyPr>
          <a:lstStyle/>
          <a:p>
            <a:r>
              <a:rPr lang="en-US" sz="3600" dirty="0"/>
              <a:t>[SISC – </a:t>
            </a:r>
            <a:r>
              <a:rPr lang="en-US" sz="3600" dirty="0" err="1"/>
              <a:t>Thiết</a:t>
            </a:r>
            <a:r>
              <a:rPr lang="en-US" sz="3600" dirty="0"/>
              <a:t> </a:t>
            </a:r>
            <a:r>
              <a:rPr lang="en-US" sz="3600" dirty="0" err="1"/>
              <a:t>bị</a:t>
            </a:r>
            <a:r>
              <a:rPr lang="en-US" sz="3600" dirty="0"/>
              <a:t> </a:t>
            </a:r>
            <a:r>
              <a:rPr lang="en-US" sz="3600" dirty="0" err="1"/>
              <a:t>Sài</a:t>
            </a:r>
            <a:r>
              <a:rPr lang="en-US" sz="3600" dirty="0"/>
              <a:t> </a:t>
            </a:r>
            <a:r>
              <a:rPr lang="en-US" sz="3600" dirty="0" err="1"/>
              <a:t>Gòn</a:t>
            </a:r>
            <a:r>
              <a:rPr lang="en-US" sz="3600" dirty="0"/>
              <a:t>] </a:t>
            </a:r>
            <a:r>
              <a:rPr lang="en-US" sz="3600" dirty="0" err="1"/>
              <a:t>Thermo</a:t>
            </a:r>
            <a:r>
              <a:rPr lang="en-US" sz="3600" dirty="0"/>
              <a:t> Fisher - </a:t>
            </a:r>
            <a:r>
              <a:rPr lang="en-US" sz="3600" b="1" dirty="0"/>
              <a:t>Ion Torrent</a:t>
            </a:r>
          </a:p>
        </p:txBody>
      </p:sp>
      <p:sp>
        <p:nvSpPr>
          <p:cNvPr id="3" name="Content Placeholder 2">
            <a:extLst>
              <a:ext uri="{FF2B5EF4-FFF2-40B4-BE49-F238E27FC236}">
                <a16:creationId xmlns:a16="http://schemas.microsoft.com/office/drawing/2014/main" id="{CC1F5323-732A-8016-E0BB-602FFE21B73F}"/>
              </a:ext>
            </a:extLst>
          </p:cNvPr>
          <p:cNvSpPr>
            <a:spLocks noGrp="1"/>
          </p:cNvSpPr>
          <p:nvPr>
            <p:ph idx="1"/>
          </p:nvPr>
        </p:nvSpPr>
        <p:spPr/>
        <p:txBody>
          <a:bodyPr>
            <a:normAutofit/>
          </a:bodyPr>
          <a:lstStyle/>
          <a:p>
            <a:pPr lvl="1" algn="just"/>
            <a:r>
              <a:rPr lang="vi-VN" sz="4000" dirty="0">
                <a:effectLst/>
                <a:latin typeface="Segoe UI" panose="020B0502040204020203" pitchFamily="34" charset="0"/>
              </a:rPr>
              <a:t>ĐINH THÀNH PHƯỚC</a:t>
            </a:r>
          </a:p>
          <a:p>
            <a:pPr lvl="1" algn="just"/>
            <a:r>
              <a:rPr lang="vi-VN" sz="4000" dirty="0">
                <a:effectLst/>
                <a:latin typeface="Segoe UI" panose="020B0502040204020203" pitchFamily="34" charset="0"/>
              </a:rPr>
              <a:t>Nhân viên ứng dụng</a:t>
            </a:r>
          </a:p>
          <a:p>
            <a:pPr lvl="1" algn="just"/>
            <a:r>
              <a:rPr lang="vi-VN" sz="4000" dirty="0">
                <a:effectLst/>
                <a:latin typeface="Segoe UI" panose="020B0502040204020203" pitchFamily="34" charset="0"/>
              </a:rPr>
              <a:t>Email: dinhthanhphuoc@sisc.com.vn        </a:t>
            </a:r>
          </a:p>
          <a:p>
            <a:pPr lvl="1" algn="just"/>
            <a:r>
              <a:rPr lang="vi-VN" sz="4000" dirty="0">
                <a:effectLst/>
                <a:latin typeface="Segoe UI" panose="020B0502040204020203" pitchFamily="34" charset="0"/>
              </a:rPr>
              <a:t>Phone: (+84) 988.97.97.08</a:t>
            </a:r>
            <a:endParaRPr lang="en-US" sz="4000" dirty="0"/>
          </a:p>
        </p:txBody>
      </p:sp>
    </p:spTree>
    <p:extLst>
      <p:ext uri="{BB962C8B-B14F-4D97-AF65-F5344CB8AC3E}">
        <p14:creationId xmlns:p14="http://schemas.microsoft.com/office/powerpoint/2010/main" val="1136130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628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Wingdings</vt:lpstr>
      <vt:lpstr>Office Theme</vt:lpstr>
      <vt:lpstr>Q&amp;A</vt:lpstr>
      <vt:lpstr>[SISC – Thiết bị Sài Gòn] Thermo Fisher - Ion Torrent</vt:lpstr>
      <vt:lpstr>[SISC – Thiết bị Sài Gòn] Thermo Fisher - Ion Torrent</vt:lpstr>
      <vt:lpstr>[SISC – Thiết bị Sài Gòn] Thermo Fisher - Ion Torrent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Lưu Phúc Lợi</dc:creator>
  <cp:lastModifiedBy>Dinh Thanh Phuoc</cp:lastModifiedBy>
  <cp:revision>5</cp:revision>
  <dcterms:created xsi:type="dcterms:W3CDTF">2024-06-09T15:58:20Z</dcterms:created>
  <dcterms:modified xsi:type="dcterms:W3CDTF">2024-06-10T04:10:26Z</dcterms:modified>
</cp:coreProperties>
</file>