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C8C6AD-23F7-4A57-AA0A-27FBE5E029EC}">
  <a:tblStyle styleId="{E1C8C6AD-23F7-4A57-AA0A-27FBE5E029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b754390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b754390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a6aa165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a6aa165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6aa165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a6aa165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d85d3bd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d85d3bd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d85d3bd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d85d3bd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a6aa1651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a6aa1651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e08232e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e08232e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39a35e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e39a35e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1df2515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1df2515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b754390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b754390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15b65ee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15b65ee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ad4f5a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ad4f5a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6aa1651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a6aa1651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a6aa165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a6aa165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a6aa165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a6aa165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a6aa1651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a6aa1651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85d3bd3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85d3bd3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horturl.at/prOPY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shorturl.at/prOPY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shorturl.at/prOPY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168700" y="2041325"/>
            <a:ext cx="669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3. Download file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25400"/>
            <a:ext cx="6306969" cy="3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82675" y="5552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tar command: </a:t>
            </a:r>
            <a:r>
              <a:rPr lang="vi">
                <a:solidFill>
                  <a:schemeClr val="dk1"/>
                </a:solidFill>
              </a:rPr>
              <a:t>compress and decompress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828550" y="74550"/>
            <a:ext cx="34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Compress and decompress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90175" y="1275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-c --create: create a new archive file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988275" y="2963650"/>
            <a:ext cx="194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0000"/>
                </a:solidFill>
              </a:rPr>
              <a:t>-v or --verbose: Verbosely list files processed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123950" y="1287688"/>
            <a:ext cx="318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-z, --gzip: Using gzip to compress</a:t>
            </a:r>
            <a:endParaRPr sz="1300"/>
          </a:p>
        </p:txBody>
      </p:sp>
      <p:sp>
        <p:nvSpPr>
          <p:cNvPr id="172" name="Google Shape;172;p22"/>
          <p:cNvSpPr txBox="1"/>
          <p:nvPr/>
        </p:nvSpPr>
        <p:spPr>
          <a:xfrm>
            <a:off x="5067775" y="2203050"/>
            <a:ext cx="18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accent4"/>
                </a:solidFill>
              </a:rPr>
              <a:t>-f or --file: compressed file name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790175" y="2319125"/>
            <a:ext cx="3180600" cy="164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2"/>
          <p:cNvCxnSpPr>
            <a:stCxn id="173" idx="3"/>
            <a:endCxn id="170" idx="1"/>
          </p:cNvCxnSpPr>
          <p:nvPr/>
        </p:nvCxnSpPr>
        <p:spPr>
          <a:xfrm>
            <a:off x="3970775" y="3143225"/>
            <a:ext cx="1017600" cy="21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3970775" y="2142925"/>
            <a:ext cx="795900" cy="6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3792025" y="2155275"/>
            <a:ext cx="1313100" cy="255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86125" y="987075"/>
            <a:ext cx="85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Compress all files and directories in the “Documents" directory to a compressed file named “doc.tar.gz"  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 flipH="1" rot="10800000">
            <a:off x="3776100" y="2142025"/>
            <a:ext cx="66000" cy="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4756450" y="2167325"/>
            <a:ext cx="617100" cy="146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2"/>
          <p:cNvSpPr txBox="1"/>
          <p:nvPr/>
        </p:nvSpPr>
        <p:spPr>
          <a:xfrm>
            <a:off x="289600" y="4704800"/>
            <a:ext cx="49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The four options "-c -v -z -f" can be written as "cvzf"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75" y="1115425"/>
            <a:ext cx="7125797" cy="35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10650" y="730525"/>
            <a:ext cx="85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Decompress a compressed file named “doc.tar.gz"  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941700" y="2768050"/>
            <a:ext cx="348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accent4"/>
                </a:solidFill>
              </a:rPr>
              <a:t>-x, --extract: Extract files from an archive.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828550" y="74550"/>
            <a:ext cx="34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Compress and decompress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>
            <a:off x="3685750" y="1689650"/>
            <a:ext cx="116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3760300" y="1697925"/>
            <a:ext cx="637800" cy="1134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graphicFrame>
        <p:nvGraphicFramePr>
          <p:cNvPr id="197" name="Google Shape;197;p24"/>
          <p:cNvGraphicFramePr/>
          <p:nvPr/>
        </p:nvGraphicFramePr>
        <p:xfrm>
          <a:off x="910850" y="9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{E1C8C6AD-23F7-4A57-AA0A-27FBE5E029EC}</a:tableStyleId>
              </a:tblPr>
              <a:tblGrid>
                <a:gridCol w="2059450"/>
                <a:gridCol w="517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find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vi" sz="2100"/>
                        <a:t>search for files or directories in a directory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head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prints the first few lines in the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tail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prints the last few lines in the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wc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 newline, word, and byte counts for each given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cut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 selected parts of lines from each FILE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grep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100"/>
                        <a:t>print lines that match patterns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24"/>
          <p:cNvSpPr txBox="1"/>
          <p:nvPr/>
        </p:nvSpPr>
        <p:spPr>
          <a:xfrm>
            <a:off x="841275" y="407975"/>
            <a:ext cx="186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Summary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725300" y="570325"/>
            <a:ext cx="176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>
                <a:solidFill>
                  <a:schemeClr val="dk2"/>
                </a:solidFill>
              </a:rPr>
              <a:t>Summary</a:t>
            </a:r>
            <a:endParaRPr b="1" sz="2100">
              <a:solidFill>
                <a:schemeClr val="dk2"/>
              </a:solidFill>
            </a:endParaRPr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784950" y="13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{E1C8C6AD-23F7-4A57-AA0A-27FBE5E029EC}</a:tableStyleId>
              </a:tblPr>
              <a:tblGrid>
                <a:gridCol w="2059450"/>
                <a:gridCol w="5179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|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pipe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“&gt;”, “&gt;&gt;”</a:t>
                      </a:r>
                      <a:endParaRPr sz="2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output redirection</a:t>
                      </a:r>
                      <a:endParaRPr sz="2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“&lt;”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input redirection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wget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download file from &lt;link&gt;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chmod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Change File Mode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tar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compress and decompress</a:t>
                      </a:r>
                      <a:endParaRPr sz="2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222375" y="507050"/>
            <a:ext cx="84168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1. Create a directory named “hw2".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2. Move to “hw2" directory, and download this file (SRR25653406.fasta.tar.gz) using wget command: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https://github.com/UeenHuynh/MGMA_2024/raw/main/lecture2/2.%20basic%20Linux%20commands%20part%202/SRR25653406.fasta.tar.gz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3. Decompressing this file SRR25653406.fasta.tar.gz using tar command.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226650" y="1525375"/>
            <a:ext cx="8416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FF0000"/>
                </a:solidFill>
              </a:rPr>
              <a:t>Additional information about FASTA format (The file has the extension .fasta, .faa, .fna, etc.):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FASTA format is a text-based format, contains two lines: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- First line: is the comment (description) line.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+ </a:t>
            </a:r>
            <a:r>
              <a:rPr lang="vi" sz="1300">
                <a:solidFill>
                  <a:srgbClr val="FF0000"/>
                </a:solidFill>
              </a:rPr>
              <a:t>Always starts with “&gt;” sign (This information is useful for the exercise).</a:t>
            </a:r>
            <a:endParaRPr sz="13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+ Give basic information about the sequence (nucleotide or amino acid).</a:t>
            </a:r>
            <a:endParaRPr sz="1300">
              <a:solidFill>
                <a:schemeClr val="dk1"/>
              </a:solidFill>
            </a:endParaRPr>
          </a:p>
          <a:p>
            <a:pPr indent="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 Second line: The actual sequence of the first line description, using a standard one-letter character string.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Example: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2265850" y="3720550"/>
            <a:ext cx="406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(https://www.ncbi.nlm.nih.gov/nuccore/M35309.1?report=fasta)</a:t>
            </a:r>
            <a:endParaRPr sz="11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25" y="2971500"/>
            <a:ext cx="6557551" cy="8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267550" y="4028325"/>
            <a:ext cx="865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=&gt; Let's call this single-sequence FASTA format (https://en.wikipedia.org/wiki/FASTA_format), so if a text file contains a single-sequence FASTA format, this file is called a single-sequence FASTA file.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 If a text file contains two or more single-sequence FASTA format, this file is called a multiple-sequence FASTA file or multi-FASTA file.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222375" y="583250"/>
            <a:ext cx="84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51225" y="2713725"/>
            <a:ext cx="87987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rgbClr val="FF0000"/>
                </a:solidFill>
              </a:rPr>
              <a:t>Additional information for this file: SRR25653406.fasta (after decompressing using tar command).</a:t>
            </a:r>
            <a:endParaRPr b="1" sz="13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 This is a multi-FASTA file. It is converted from fastq to fasta format file (Don't worry about fastq format in this exercise), the original fastq format file is obtained from the sequencing machine.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 Each single-sequence FASTA in this file is information about </a:t>
            </a:r>
            <a:r>
              <a:rPr lang="vi" sz="1300">
                <a:solidFill>
                  <a:srgbClr val="FF0000"/>
                </a:solidFill>
              </a:rPr>
              <a:t>a read</a:t>
            </a:r>
            <a:r>
              <a:rPr lang="vi" sz="1300">
                <a:solidFill>
                  <a:schemeClr val="dk1"/>
                </a:solidFill>
              </a:rPr>
              <a:t> - a piece of DNA sequence obtained from the sequencing machine: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+ First line: some information about the sequencing platform of this file, that's all, don't worry about the details.</a:t>
            </a:r>
            <a:endParaRPr sz="1300">
              <a:solidFill>
                <a:schemeClr val="dk1"/>
              </a:solidFill>
            </a:endParaRPr>
          </a:p>
          <a:p>
            <a:pPr indent="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+ Second line: DNA sequence of that </a:t>
            </a:r>
            <a:r>
              <a:rPr lang="vi" sz="1300">
                <a:solidFill>
                  <a:srgbClr val="FF0000"/>
                </a:solidFill>
              </a:rPr>
              <a:t>read</a:t>
            </a:r>
            <a:r>
              <a:rPr lang="vi" sz="1300">
                <a:solidFill>
                  <a:schemeClr val="dk1"/>
                </a:solidFill>
              </a:rPr>
              <a:t>, a character string consisting of 4 types of letters: A, T, G, C representing 4 types of nucleotides. In addition, there is the letter N, which means 1 of 4 possible types of nucleotides, because the sequencing machine cannot identify which type of nucleotide it is.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  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98325" y="483500"/>
            <a:ext cx="879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An example of multi-FASTA format :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738350" y="2346675"/>
            <a:ext cx="585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(https://www.researchgate.net/figure/A-sample-of-the-Multi-FASTA-file_fig1_309134977)</a:t>
            </a:r>
            <a:endParaRPr sz="1100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46" y="891863"/>
            <a:ext cx="5115678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222375" y="583250"/>
            <a:ext cx="841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06400" y="630875"/>
            <a:ext cx="826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 single-sequence FASTA in this file: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00" y="1019381"/>
            <a:ext cx="8260499" cy="49499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794025" y="1458800"/>
            <a:ext cx="748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(The DNA sequence has 2 lines because the screen is not enough to display 1 line, so it is split into 2 lines)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03600" y="2185063"/>
            <a:ext cx="8066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4. How many lines does this file have? Using: wc.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5. How many reads does this file have? Using: grep for the search “^&gt;” means the line starts with the character "&gt;", and -c option.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6. How many reads </a:t>
            </a:r>
            <a:r>
              <a:rPr lang="vi" sz="1300">
                <a:solidFill>
                  <a:srgbClr val="FF0000"/>
                </a:solidFill>
              </a:rPr>
              <a:t>do not have any N</a:t>
            </a:r>
            <a:r>
              <a:rPr lang="vi" sz="1300">
                <a:solidFill>
                  <a:schemeClr val="dk1"/>
                </a:solidFill>
              </a:rPr>
              <a:t>? Using: grep with -v, -c option; pipe.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7. Create a file named "id_read.txt" containing only the first line (the line contains information) of all reads. Using: grep with “^v"; output redirection.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3607050" y="107675"/>
            <a:ext cx="19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chemeClr val="dk1"/>
                </a:solidFill>
              </a:rPr>
              <a:t>Homeworks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151300" y="746950"/>
            <a:ext cx="862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8. Create a file named "part_of_id_read.txt" containing </a:t>
            </a:r>
            <a:r>
              <a:rPr lang="vi" sz="1300">
                <a:solidFill>
                  <a:srgbClr val="FF0000"/>
                </a:solidFill>
              </a:rPr>
              <a:t>a part of the first line</a:t>
            </a:r>
            <a:r>
              <a:rPr lang="vi" sz="1300">
                <a:solidFill>
                  <a:schemeClr val="dk1"/>
                </a:solidFill>
              </a:rPr>
              <a:t> (the line contains information) of </a:t>
            </a:r>
            <a:r>
              <a:rPr lang="vi" sz="1300">
                <a:solidFill>
                  <a:srgbClr val="FF0000"/>
                </a:solidFill>
              </a:rPr>
              <a:t>all reads</a:t>
            </a:r>
            <a:r>
              <a:rPr lang="vi" sz="1300">
                <a:solidFill>
                  <a:schemeClr val="dk1"/>
                </a:solidFill>
              </a:rPr>
              <a:t>. Using: grep; pipe; cut; output redirection.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Two lines of 1 read: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00" y="1732150"/>
            <a:ext cx="7732874" cy="4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760300" y="2089550"/>
            <a:ext cx="834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FF0000"/>
                </a:solidFill>
              </a:rPr>
              <a:t>(The line containing the DNA sequence has 2 lines because the screen is not enough to display 1 line, so it is split into 2 lines).</a:t>
            </a:r>
            <a:endParaRPr sz="1100"/>
          </a:p>
        </p:txBody>
      </p:sp>
      <p:sp>
        <p:nvSpPr>
          <p:cNvPr id="248" name="Google Shape;248;p29"/>
          <p:cNvSpPr txBox="1"/>
          <p:nvPr/>
        </p:nvSpPr>
        <p:spPr>
          <a:xfrm>
            <a:off x="322600" y="25717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rgbClr val="FF0000"/>
                </a:solidFill>
              </a:rPr>
              <a:t>a part of the first line</a:t>
            </a:r>
            <a:r>
              <a:rPr b="1" lang="vi" sz="1200">
                <a:solidFill>
                  <a:schemeClr val="dk1"/>
                </a:solidFill>
              </a:rPr>
              <a:t> of 1 reads: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64196" l="20222" r="39373" t="0"/>
          <a:stretch/>
        </p:blipFill>
        <p:spPr>
          <a:xfrm>
            <a:off x="703025" y="3000575"/>
            <a:ext cx="63436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2675" y="4790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1"/>
                </a:solidFill>
              </a:rPr>
              <a:t>wget command: </a:t>
            </a:r>
            <a:r>
              <a:rPr lang="vi">
                <a:solidFill>
                  <a:schemeClr val="dk1"/>
                </a:solidFill>
              </a:rPr>
              <a:t>Downloader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Download file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0775" y="751275"/>
            <a:ext cx="447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Default: Download file from a URL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4575" y="2881375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--output-document option: download file from URL, with a different name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5" y="1115375"/>
            <a:ext cx="6793348" cy="17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25" y="3266275"/>
            <a:ext cx="6663276" cy="1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Download file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100" y="667663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--input-file option: download from multiple URL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00" y="1500300"/>
            <a:ext cx="5862975" cy="13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5650" y="1115388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1. Create a text file containing URLs, each line includes a URL, use: nano.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4300" y="3109325"/>
            <a:ext cx="267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2. wget --input-file link_down.txt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96883" l="0" r="47478" t="0"/>
          <a:stretch/>
        </p:blipFill>
        <p:spPr>
          <a:xfrm>
            <a:off x="485650" y="3697500"/>
            <a:ext cx="7811649" cy="3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96650" y="1533675"/>
            <a:ext cx="8150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4. File permission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772" l="0" r="31086" t="84190"/>
          <a:stretch/>
        </p:blipFill>
        <p:spPr>
          <a:xfrm>
            <a:off x="1338029" y="871087"/>
            <a:ext cx="7087172" cy="52038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455060" y="774481"/>
            <a:ext cx="277200" cy="691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747258" y="774481"/>
            <a:ext cx="277200" cy="691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39456" y="774315"/>
            <a:ext cx="277200" cy="691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693912" y="757425"/>
            <a:ext cx="987000" cy="69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758621" y="774304"/>
            <a:ext cx="1029900" cy="691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565698" y="1702800"/>
            <a:ext cx="1096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user </a:t>
            </a:r>
            <a:r>
              <a:rPr b="1" lang="vi" sz="1100">
                <a:solidFill>
                  <a:schemeClr val="dk1"/>
                </a:solidFill>
              </a:rPr>
              <a:t>group </a:t>
            </a:r>
            <a:endParaRPr b="1" sz="1100">
              <a:solidFill>
                <a:schemeClr val="dk1"/>
              </a:solidFill>
            </a:endParaRPr>
          </a:p>
        </p:txBody>
      </p:sp>
      <p:cxnSp>
        <p:nvCxnSpPr>
          <p:cNvPr id="95" name="Google Shape;95;p17"/>
          <p:cNvCxnSpPr>
            <a:stCxn id="93" idx="2"/>
          </p:cNvCxnSpPr>
          <p:nvPr/>
        </p:nvCxnSpPr>
        <p:spPr>
          <a:xfrm>
            <a:off x="4273571" y="1465504"/>
            <a:ext cx="586800" cy="313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2" idx="2"/>
          </p:cNvCxnSpPr>
          <p:nvPr/>
        </p:nvCxnSpPr>
        <p:spPr>
          <a:xfrm>
            <a:off x="3187412" y="1448625"/>
            <a:ext cx="301800" cy="29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91" idx="2"/>
          </p:cNvCxnSpPr>
          <p:nvPr/>
        </p:nvCxnSpPr>
        <p:spPr>
          <a:xfrm>
            <a:off x="2178056" y="1465515"/>
            <a:ext cx="346800" cy="389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0" idx="2"/>
          </p:cNvCxnSpPr>
          <p:nvPr/>
        </p:nvCxnSpPr>
        <p:spPr>
          <a:xfrm flipH="1">
            <a:off x="1796758" y="1465681"/>
            <a:ext cx="89100" cy="493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89" idx="2"/>
          </p:cNvCxnSpPr>
          <p:nvPr/>
        </p:nvCxnSpPr>
        <p:spPr>
          <a:xfrm flipH="1">
            <a:off x="804060" y="1465681"/>
            <a:ext cx="789600" cy="29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1517450" y="2960600"/>
            <a:ext cx="1853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Meaning of r, w, x, -: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r</a:t>
            </a:r>
            <a:r>
              <a:rPr lang="vi" sz="1700">
                <a:solidFill>
                  <a:schemeClr val="dk2"/>
                </a:solidFill>
              </a:rPr>
              <a:t> = readable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w</a:t>
            </a:r>
            <a:r>
              <a:rPr lang="vi" sz="1700">
                <a:solidFill>
                  <a:schemeClr val="dk2"/>
                </a:solidFill>
              </a:rPr>
              <a:t> = writeable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x</a:t>
            </a:r>
            <a:r>
              <a:rPr lang="vi" sz="1700">
                <a:solidFill>
                  <a:schemeClr val="dk2"/>
                </a:solidFill>
              </a:rPr>
              <a:t> = executable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2"/>
                </a:solidFill>
              </a:rPr>
              <a:t>-</a:t>
            </a:r>
            <a:r>
              <a:rPr lang="vi" sz="1700">
                <a:solidFill>
                  <a:schemeClr val="dk2"/>
                </a:solidFill>
              </a:rPr>
              <a:t>  = denied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216875" y="1702800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Owner</a:t>
            </a:r>
            <a:r>
              <a:rPr lang="vi" sz="1100">
                <a:solidFill>
                  <a:srgbClr val="595959"/>
                </a:solidFill>
              </a:rPr>
              <a:t> of file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(user_name)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17827" y="1702800"/>
            <a:ext cx="121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user</a:t>
            </a:r>
            <a:r>
              <a:rPr lang="vi" sz="1100">
                <a:solidFill>
                  <a:srgbClr val="595959"/>
                </a:solidFill>
              </a:rPr>
              <a:t> (or </a:t>
            </a:r>
            <a:r>
              <a:rPr b="1" lang="vi" sz="1100">
                <a:solidFill>
                  <a:schemeClr val="dk1"/>
                </a:solidFill>
              </a:rPr>
              <a:t>owner</a:t>
            </a:r>
            <a:r>
              <a:rPr lang="vi" sz="1100">
                <a:solidFill>
                  <a:srgbClr val="595959"/>
                </a:solidFill>
              </a:rPr>
              <a:t>)</a:t>
            </a:r>
            <a:endParaRPr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372238" y="1834775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group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40249" y="1798875"/>
            <a:ext cx="8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other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572000" y="2571750"/>
            <a:ext cx="371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accent1"/>
                </a:solidFill>
              </a:rPr>
              <a:t>snap</a:t>
            </a:r>
            <a:r>
              <a:rPr b="1" lang="vi" sz="1100">
                <a:solidFill>
                  <a:schemeClr val="dk2"/>
                </a:solidFill>
              </a:rPr>
              <a:t> directory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User permission: read (yes), write (yes), execute (yes).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Group permission: read (no), write (no), execute (no).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</a:rPr>
              <a:t>- Other permission: read (no), write (no, execute(no).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634700" y="3545600"/>
            <a:ext cx="371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accent1"/>
                </a:solidFill>
              </a:rPr>
              <a:t>Templates</a:t>
            </a:r>
            <a:r>
              <a:rPr b="1" lang="vi" sz="1100">
                <a:solidFill>
                  <a:schemeClr val="dk2"/>
                </a:solidFill>
              </a:rPr>
              <a:t> directory 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User permission: read (yes), write (yes), execute (yes).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Group permission: read (yes), write (no), execute (yes).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Other permission: read (yes), write (no), execute (yes).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41625" y="259150"/>
            <a:ext cx="189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2"/>
                </a:solidFill>
              </a:rPr>
              <a:t>When run: ls -l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914050" y="4676575"/>
            <a:ext cx="17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3"/>
              </a:rPr>
              <a:t>https://shorturl.at/prOPY</a:t>
            </a:r>
            <a:r>
              <a:rPr lang="vi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sp>
        <p:nvSpPr>
          <p:cNvPr id="115" name="Google Shape;115;p18"/>
          <p:cNvSpPr txBox="1"/>
          <p:nvPr/>
        </p:nvSpPr>
        <p:spPr>
          <a:xfrm>
            <a:off x="3465250" y="142375"/>
            <a:ext cx="26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chemeClr val="dk1"/>
                </a:solidFill>
              </a:rPr>
              <a:t>Permission Attributes</a:t>
            </a:r>
            <a:endParaRPr b="1" sz="16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313" y="613338"/>
            <a:ext cx="6835364" cy="402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156625" y="456000"/>
            <a:ext cx="886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To change the mode (permissions) of a file or directory, use the </a:t>
            </a:r>
            <a:r>
              <a:rPr b="1" lang="vi" sz="1300">
                <a:solidFill>
                  <a:schemeClr val="dk2"/>
                </a:solidFill>
              </a:rPr>
              <a:t>chmod</a:t>
            </a:r>
            <a:r>
              <a:rPr lang="vi" sz="1300">
                <a:solidFill>
                  <a:schemeClr val="dk2"/>
                </a:solidFill>
              </a:rPr>
              <a:t> command.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chmod supports </a:t>
            </a:r>
            <a:r>
              <a:rPr b="1" lang="vi" sz="1300">
                <a:solidFill>
                  <a:schemeClr val="dk1"/>
                </a:solidFill>
              </a:rPr>
              <a:t>two distinct ways</a:t>
            </a:r>
            <a:r>
              <a:rPr lang="vi" sz="1300">
                <a:solidFill>
                  <a:schemeClr val="dk2"/>
                </a:solidFill>
              </a:rPr>
              <a:t> of specifying mode changes: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997750" y="124875"/>
            <a:ext cx="31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chmod: Change File Mode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82700" y="919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/>
              <a:t>1. Octal number representation</a:t>
            </a:r>
            <a:endParaRPr b="1" sz="13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5" y="1524488"/>
            <a:ext cx="3327175" cy="25262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33338" y="41360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File Modes in Binary and Octal</a:t>
            </a:r>
            <a:endParaRPr sz="1300"/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4804800"/>
            <a:ext cx="17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4"/>
              </a:rPr>
              <a:t>https://shorturl.at/prOPY</a:t>
            </a:r>
            <a:r>
              <a:rPr lang="vi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366" y="3146138"/>
            <a:ext cx="5164309" cy="146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543" y="1215552"/>
            <a:ext cx="283577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515025" y="2104150"/>
            <a:ext cx="85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rwx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b="1" lang="vi" sz="1800">
                <a:solidFill>
                  <a:schemeClr val="dk1"/>
                </a:solidFill>
              </a:rPr>
              <a:t>user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756701" y="2062800"/>
            <a:ext cx="10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r-x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b="1" lang="vi" sz="1800">
                <a:solidFill>
                  <a:schemeClr val="dk1"/>
                </a:solidFill>
              </a:rPr>
              <a:t>group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268675" y="2011500"/>
            <a:ext cx="9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r-x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b="1" lang="vi" sz="1800">
                <a:solidFill>
                  <a:schemeClr val="dk1"/>
                </a:solidFill>
              </a:rPr>
              <a:t>other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3" name="Google Shape;133;p19"/>
          <p:cNvCxnSpPr>
            <a:stCxn id="129" idx="2"/>
          </p:cNvCxnSpPr>
          <p:nvPr/>
        </p:nvCxnSpPr>
        <p:spPr>
          <a:xfrm>
            <a:off x="6240428" y="161575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 flipH="1" rot="10800000">
            <a:off x="6153450" y="1549500"/>
            <a:ext cx="1740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6229650" y="1561700"/>
            <a:ext cx="10200" cy="62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flipH="1" rot="10800000">
            <a:off x="5937550" y="1549500"/>
            <a:ext cx="174000" cy="4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 flipH="1">
            <a:off x="5181700" y="1570575"/>
            <a:ext cx="850800" cy="7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 flipH="1" rot="10800000">
            <a:off x="6356650" y="1549500"/>
            <a:ext cx="1740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438900" y="1566325"/>
            <a:ext cx="1104900" cy="669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82700" y="6872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/>
              <a:t>2. Symbolic representation</a:t>
            </a:r>
            <a:endParaRPr b="1" sz="1300"/>
          </a:p>
        </p:txBody>
      </p:sp>
      <p:sp>
        <p:nvSpPr>
          <p:cNvPr id="146" name="Google Shape;146;p20"/>
          <p:cNvSpPr txBox="1"/>
          <p:nvPr/>
        </p:nvSpPr>
        <p:spPr>
          <a:xfrm>
            <a:off x="2997750" y="124875"/>
            <a:ext cx="31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1"/>
                </a:solidFill>
              </a:rPr>
              <a:t>chmod: Change File Mode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0" y="1107925"/>
            <a:ext cx="4041900" cy="12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010501" y="2338525"/>
            <a:ext cx="233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chmod Symbolic Notation</a:t>
            </a:r>
            <a:endParaRPr sz="1300"/>
          </a:p>
        </p:txBody>
      </p:sp>
      <p:sp>
        <p:nvSpPr>
          <p:cNvPr id="149" name="Google Shape;149;p20"/>
          <p:cNvSpPr txBox="1"/>
          <p:nvPr/>
        </p:nvSpPr>
        <p:spPr>
          <a:xfrm>
            <a:off x="227788" y="2723425"/>
            <a:ext cx="4041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If no character is specified, “all” will be assumed.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+</a:t>
            </a:r>
            <a:r>
              <a:rPr lang="vi" sz="1300"/>
              <a:t>   a permission is to be added.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-</a:t>
            </a:r>
            <a:r>
              <a:rPr lang="vi" sz="1300"/>
              <a:t>    a permission is to be taken away.</a:t>
            </a:r>
            <a:endParaRPr sz="1300"/>
          </a:p>
          <a:p>
            <a:pPr indent="-266700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=</a:t>
            </a:r>
            <a:r>
              <a:rPr lang="vi" sz="1300"/>
              <a:t>   only the specified permissions are to be applied and that all others are to be removed.</a:t>
            </a:r>
            <a:endParaRPr sz="1300"/>
          </a:p>
        </p:txBody>
      </p:sp>
      <p:sp>
        <p:nvSpPr>
          <p:cNvPr id="150" name="Google Shape;150;p20"/>
          <p:cNvSpPr txBox="1"/>
          <p:nvPr/>
        </p:nvSpPr>
        <p:spPr>
          <a:xfrm>
            <a:off x="0" y="4804800"/>
            <a:ext cx="173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 u="sng">
                <a:solidFill>
                  <a:schemeClr val="hlink"/>
                </a:solidFill>
                <a:hlinkClick r:id="rId4"/>
              </a:rPr>
              <a:t>https://shorturl.at/prOPY</a:t>
            </a:r>
            <a:r>
              <a:rPr lang="vi" sz="900">
                <a:solidFill>
                  <a:schemeClr val="dk1"/>
                </a:solidFill>
              </a:rPr>
              <a:t> </a:t>
            </a:r>
            <a:endParaRPr sz="900"/>
          </a:p>
        </p:txBody>
      </p:sp>
      <p:sp>
        <p:nvSpPr>
          <p:cNvPr id="151" name="Google Shape;151;p20"/>
          <p:cNvSpPr txBox="1"/>
          <p:nvPr/>
        </p:nvSpPr>
        <p:spPr>
          <a:xfrm>
            <a:off x="250150" y="3819588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Permission: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r</a:t>
            </a:r>
            <a:r>
              <a:rPr lang="vi" sz="1300">
                <a:solidFill>
                  <a:schemeClr val="dk1"/>
                </a:solidFill>
              </a:rPr>
              <a:t>    readable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w</a:t>
            </a:r>
            <a:r>
              <a:rPr lang="vi" sz="1300">
                <a:solidFill>
                  <a:schemeClr val="dk1"/>
                </a:solidFill>
              </a:rPr>
              <a:t>   writeable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x</a:t>
            </a:r>
            <a:r>
              <a:rPr lang="vi" sz="1300">
                <a:solidFill>
                  <a:schemeClr val="dk1"/>
                </a:solidFill>
              </a:rPr>
              <a:t>   executable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174" y="1072175"/>
            <a:ext cx="4709981" cy="1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7088" y="2435175"/>
            <a:ext cx="4638140" cy="8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4046" y="3636530"/>
            <a:ext cx="4824228" cy="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422125" y="1566800"/>
            <a:ext cx="8150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5. Compress and decompress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