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201916-FB0D-43A7-ABCC-0860675D6447}">
  <a:tblStyle styleId="{81201916-FB0D-43A7-ABCC-0860675D64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2397a0c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2397a0c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28eb86f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28eb86f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2397a0c4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2397a0c4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01d576f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01d576f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1962df9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1962df9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1962df96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1962df9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1962df96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1962df96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1962df9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1962df9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1962df96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1962df96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1962df96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1962df9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2397a0c4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d2397a0c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261173a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261173a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1962df96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d1962df96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d1962df96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d1962df96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d1962df96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d1962df96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da6bb6f6d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da6bb6f6d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261173ac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261173ac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261173a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261173a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034c41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034c41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261173ac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261173a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00ba5a54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00ba5a54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2397a0c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2397a0c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01d576f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01d576f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505125"/>
            <a:ext cx="8520600" cy="1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4020"/>
              <a:t>2. Some basic Linux commands work with files and directories</a:t>
            </a:r>
            <a:endParaRPr sz="4020"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4948200" y="200250"/>
            <a:ext cx="19359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ls -l path_to_directory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25550" y="238625"/>
            <a:ext cx="51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l</a:t>
            </a:r>
            <a:r>
              <a:rPr lang="vi">
                <a:solidFill>
                  <a:schemeClr val="dk2"/>
                </a:solidFill>
              </a:rPr>
              <a:t>i</a:t>
            </a:r>
            <a:r>
              <a:rPr lang="vi">
                <a:solidFill>
                  <a:srgbClr val="FF0000"/>
                </a:solidFill>
              </a:rPr>
              <a:t>s</a:t>
            </a:r>
            <a:r>
              <a:rPr lang="vi">
                <a:solidFill>
                  <a:schemeClr val="dk2"/>
                </a:solidFill>
              </a:rPr>
              <a:t>t files and directories in another directory (in </a:t>
            </a:r>
            <a:r>
              <a:rPr lang="vi">
                <a:solidFill>
                  <a:srgbClr val="FF0000"/>
                </a:solidFill>
              </a:rPr>
              <a:t>l</a:t>
            </a:r>
            <a:r>
              <a:rPr lang="vi">
                <a:solidFill>
                  <a:schemeClr val="dk2"/>
                </a:solidFill>
              </a:rPr>
              <a:t>ong format):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50" y="821850"/>
            <a:ext cx="7476326" cy="40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3772" l="0" r="0" t="0"/>
          <a:stretch/>
        </p:blipFill>
        <p:spPr>
          <a:xfrm>
            <a:off x="1066366" y="121525"/>
            <a:ext cx="7783333" cy="314859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1052550" y="401061"/>
            <a:ext cx="95400" cy="292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1154943" y="401061"/>
            <a:ext cx="209700" cy="2925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1376091" y="401061"/>
            <a:ext cx="209700" cy="2925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597239" y="413835"/>
            <a:ext cx="209700" cy="2912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2092575" y="401050"/>
            <a:ext cx="747000" cy="291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2898400" y="413825"/>
            <a:ext cx="779400" cy="2912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3718600" y="407500"/>
            <a:ext cx="689700" cy="2912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4449100" y="401050"/>
            <a:ext cx="1137900" cy="291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5627800" y="357725"/>
            <a:ext cx="3174600" cy="29685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7406500" y="3447900"/>
            <a:ext cx="139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directory/file name 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74" name="Google Shape;174;p23"/>
          <p:cNvCxnSpPr>
            <a:stCxn id="172" idx="2"/>
          </p:cNvCxnSpPr>
          <p:nvPr/>
        </p:nvCxnSpPr>
        <p:spPr>
          <a:xfrm>
            <a:off x="7215100" y="3326225"/>
            <a:ext cx="7398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>
            <a:stCxn id="171" idx="2"/>
          </p:cNvCxnSpPr>
          <p:nvPr/>
        </p:nvCxnSpPr>
        <p:spPr>
          <a:xfrm>
            <a:off x="5018050" y="3313450"/>
            <a:ext cx="33840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3"/>
          <p:cNvCxnSpPr>
            <a:stCxn id="170" idx="2"/>
          </p:cNvCxnSpPr>
          <p:nvPr/>
        </p:nvCxnSpPr>
        <p:spPr>
          <a:xfrm>
            <a:off x="4063450" y="3319900"/>
            <a:ext cx="534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 txBox="1"/>
          <p:nvPr/>
        </p:nvSpPr>
        <p:spPr>
          <a:xfrm>
            <a:off x="3850750" y="3430575"/>
            <a:ext cx="90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size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(in bytes) 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3023950" y="3505750"/>
            <a:ext cx="6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user group 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79" name="Google Shape;179;p23"/>
          <p:cNvCxnSpPr>
            <a:stCxn id="169" idx="2"/>
          </p:cNvCxnSpPr>
          <p:nvPr/>
        </p:nvCxnSpPr>
        <p:spPr>
          <a:xfrm>
            <a:off x="3288100" y="3326225"/>
            <a:ext cx="840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3"/>
          <p:cNvCxnSpPr>
            <a:stCxn id="168" idx="2"/>
          </p:cNvCxnSpPr>
          <p:nvPr/>
        </p:nvCxnSpPr>
        <p:spPr>
          <a:xfrm flipH="1">
            <a:off x="2457075" y="3313450"/>
            <a:ext cx="900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67" idx="2"/>
          </p:cNvCxnSpPr>
          <p:nvPr/>
        </p:nvCxnSpPr>
        <p:spPr>
          <a:xfrm flipH="1">
            <a:off x="1696689" y="3326235"/>
            <a:ext cx="54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3"/>
          <p:cNvCxnSpPr>
            <a:stCxn id="166" idx="2"/>
          </p:cNvCxnSpPr>
          <p:nvPr/>
        </p:nvCxnSpPr>
        <p:spPr>
          <a:xfrm>
            <a:off x="1480941" y="3326361"/>
            <a:ext cx="18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3"/>
          <p:cNvCxnSpPr/>
          <p:nvPr/>
        </p:nvCxnSpPr>
        <p:spPr>
          <a:xfrm>
            <a:off x="1267643" y="3355586"/>
            <a:ext cx="12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3"/>
          <p:cNvCxnSpPr>
            <a:stCxn id="164" idx="1"/>
          </p:cNvCxnSpPr>
          <p:nvPr/>
        </p:nvCxnSpPr>
        <p:spPr>
          <a:xfrm flipH="1">
            <a:off x="637950" y="1863711"/>
            <a:ext cx="4146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3"/>
          <p:cNvSpPr txBox="1"/>
          <p:nvPr/>
        </p:nvSpPr>
        <p:spPr>
          <a:xfrm>
            <a:off x="93000" y="2016100"/>
            <a:ext cx="90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2"/>
                </a:solidFill>
              </a:rPr>
              <a:t>File type</a:t>
            </a:r>
            <a:r>
              <a:rPr lang="vi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“d” means this is a directory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5005225" y="3471125"/>
            <a:ext cx="162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Last modification time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954850" y="3471125"/>
            <a:ext cx="102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Permissions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2004850" y="3505750"/>
            <a:ext cx="102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Owner of file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(user_name)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1844902" y="407510"/>
            <a:ext cx="209700" cy="29124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3"/>
          <p:cNvCxnSpPr/>
          <p:nvPr/>
        </p:nvCxnSpPr>
        <p:spPr>
          <a:xfrm flipH="1">
            <a:off x="1731139" y="3315710"/>
            <a:ext cx="240000" cy="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3"/>
          <p:cNvSpPr txBox="1"/>
          <p:nvPr/>
        </p:nvSpPr>
        <p:spPr>
          <a:xfrm>
            <a:off x="995100" y="4026125"/>
            <a:ext cx="106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number of hard links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2534550" y="121350"/>
            <a:ext cx="40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Create and remove directory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76200" y="780425"/>
            <a:ext cx="87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</a:rPr>
              <a:t>Create a directory named “Huka” in the current directory (~) , with the command: mkdir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21775" y="1314900"/>
            <a:ext cx="14193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mkdir Huka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51" y="2002375"/>
            <a:ext cx="8555876" cy="20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258850" y="4343250"/>
            <a:ext cx="211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Run “ls" to check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1040950" y="3572950"/>
            <a:ext cx="548700" cy="19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2991725" y="4263025"/>
            <a:ext cx="23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a new directory is created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04" name="Google Shape;204;p24"/>
          <p:cNvCxnSpPr/>
          <p:nvPr/>
        </p:nvCxnSpPr>
        <p:spPr>
          <a:xfrm>
            <a:off x="1285750" y="3753600"/>
            <a:ext cx="161070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4"/>
          <p:cNvSpPr txBox="1"/>
          <p:nvPr/>
        </p:nvSpPr>
        <p:spPr>
          <a:xfrm>
            <a:off x="4978800" y="1383750"/>
            <a:ext cx="32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2"/>
                </a:solidFill>
              </a:rPr>
              <a:t>“mkdir” stands for “</a:t>
            </a:r>
            <a:r>
              <a:rPr lang="vi" sz="1500">
                <a:solidFill>
                  <a:srgbClr val="FF0000"/>
                </a:solidFill>
              </a:rPr>
              <a:t>m</a:t>
            </a:r>
            <a:r>
              <a:rPr lang="vi" sz="1500">
                <a:solidFill>
                  <a:schemeClr val="dk2"/>
                </a:solidFill>
              </a:rPr>
              <a:t>ake </a:t>
            </a:r>
            <a:r>
              <a:rPr lang="vi" sz="1500">
                <a:solidFill>
                  <a:srgbClr val="FF0000"/>
                </a:solidFill>
              </a:rPr>
              <a:t>dir</a:t>
            </a:r>
            <a:r>
              <a:rPr lang="vi" sz="1500">
                <a:solidFill>
                  <a:schemeClr val="dk2"/>
                </a:solidFill>
              </a:rPr>
              <a:t>ectory”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2726950" y="1314900"/>
            <a:ext cx="18129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mkdir ./Huka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2051388" y="1314900"/>
            <a:ext cx="5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223850" y="813413"/>
            <a:ext cx="79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</a:rPr>
              <a:t>Create three directory named “Huki”, “Huka", “Huke" in the current directory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772400" y="1309000"/>
            <a:ext cx="19047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mkdir Huki Huka Huke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2534550" y="45150"/>
            <a:ext cx="40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</a:rPr>
              <a:t>Create and remove directory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204800" y="1819000"/>
            <a:ext cx="79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</a:rPr>
              <a:t>Delete a </a:t>
            </a:r>
            <a:r>
              <a:rPr b="1" lang="vi">
                <a:solidFill>
                  <a:srgbClr val="FF0000"/>
                </a:solidFill>
              </a:rPr>
              <a:t>empty</a:t>
            </a:r>
            <a:r>
              <a:rPr b="1" lang="vi">
                <a:solidFill>
                  <a:schemeClr val="dk2"/>
                </a:solidFill>
              </a:rPr>
              <a:t> directory named “Huka” in current directory, with command: rmdir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2166950" y="2262900"/>
            <a:ext cx="310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“rmdir” stands for “</a:t>
            </a:r>
            <a:r>
              <a:rPr lang="vi" sz="1300">
                <a:solidFill>
                  <a:srgbClr val="FF0000"/>
                </a:solidFill>
              </a:rPr>
              <a:t>r</a:t>
            </a:r>
            <a:r>
              <a:rPr lang="vi" sz="1300">
                <a:solidFill>
                  <a:schemeClr val="dk2"/>
                </a:solidFill>
              </a:rPr>
              <a:t>e</a:t>
            </a:r>
            <a:r>
              <a:rPr lang="vi" sz="1300">
                <a:solidFill>
                  <a:srgbClr val="FF0000"/>
                </a:solidFill>
              </a:rPr>
              <a:t>m</a:t>
            </a:r>
            <a:r>
              <a:rPr lang="vi" sz="1300">
                <a:solidFill>
                  <a:schemeClr val="dk2"/>
                </a:solidFill>
              </a:rPr>
              <a:t>ove </a:t>
            </a:r>
            <a:r>
              <a:rPr lang="vi" sz="1300">
                <a:solidFill>
                  <a:srgbClr val="FF0000"/>
                </a:solidFill>
              </a:rPr>
              <a:t>dir</a:t>
            </a:r>
            <a:r>
              <a:rPr lang="vi" sz="1300">
                <a:solidFill>
                  <a:schemeClr val="dk2"/>
                </a:solidFill>
              </a:rPr>
              <a:t>ectory”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734300" y="2247450"/>
            <a:ext cx="12762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rmdir Huka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174275" y="2853325"/>
            <a:ext cx="87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</a:rPr>
              <a:t>Delete a </a:t>
            </a:r>
            <a:r>
              <a:rPr b="1" lang="vi">
                <a:solidFill>
                  <a:srgbClr val="FF0000"/>
                </a:solidFill>
              </a:rPr>
              <a:t>non-empty </a:t>
            </a:r>
            <a:r>
              <a:rPr b="1" lang="vi">
                <a:solidFill>
                  <a:schemeClr val="dk2"/>
                </a:solidFill>
              </a:rPr>
              <a:t>directory named “Huka” in current directory, with the command “rm”, option -r: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734300" y="3225475"/>
            <a:ext cx="12762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rm -r Huka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22420" l="0" r="0" t="19284"/>
          <a:stretch/>
        </p:blipFill>
        <p:spPr>
          <a:xfrm>
            <a:off x="463475" y="4595000"/>
            <a:ext cx="6309551" cy="1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463475" y="4027100"/>
            <a:ext cx="10962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rm --help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2525863" y="3245875"/>
            <a:ext cx="13611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rm -R Huka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430025" y="3225475"/>
            <a:ext cx="22614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rm --recursive Huka/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2091475" y="3230150"/>
            <a:ext cx="59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or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3974600" y="3230150"/>
            <a:ext cx="59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or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27" name="Google Shape;227;p25"/>
          <p:cNvCxnSpPr/>
          <p:nvPr/>
        </p:nvCxnSpPr>
        <p:spPr>
          <a:xfrm>
            <a:off x="210425" y="3850125"/>
            <a:ext cx="8724900" cy="2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8" name="Google Shape;228;p25"/>
          <p:cNvSpPr txBox="1"/>
          <p:nvPr/>
        </p:nvSpPr>
        <p:spPr>
          <a:xfrm>
            <a:off x="6691325" y="3253525"/>
            <a:ext cx="241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“rm” stands for “</a:t>
            </a:r>
            <a:r>
              <a:rPr lang="vi" sz="1300">
                <a:solidFill>
                  <a:srgbClr val="FF0000"/>
                </a:solidFill>
              </a:rPr>
              <a:t>r</a:t>
            </a:r>
            <a:r>
              <a:rPr lang="vi" sz="1300">
                <a:solidFill>
                  <a:schemeClr val="dk2"/>
                </a:solidFill>
              </a:rPr>
              <a:t>e</a:t>
            </a:r>
            <a:r>
              <a:rPr lang="vi" sz="1300">
                <a:solidFill>
                  <a:srgbClr val="FF0000"/>
                </a:solidFill>
              </a:rPr>
              <a:t>m</a:t>
            </a:r>
            <a:r>
              <a:rPr lang="vi" sz="1300">
                <a:solidFill>
                  <a:schemeClr val="dk2"/>
                </a:solidFill>
              </a:rPr>
              <a:t>ove”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2534550" y="121350"/>
            <a:ext cx="40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Create and remove file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6577475" y="745800"/>
            <a:ext cx="11916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2"/>
                </a:solidFill>
              </a:rPr>
              <a:t>nano uuu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29450" y="554475"/>
            <a:ext cx="622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</a:rPr>
              <a:t>Create and edit text file with nano, a text editor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2"/>
                </a:solidFill>
              </a:rPr>
              <a:t>    1. Create a text file named “uuu" (“uuu” doesn't exist):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5268200" y="747975"/>
            <a:ext cx="7620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2"/>
                </a:solidFill>
              </a:rPr>
              <a:t>nano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6067350" y="747975"/>
            <a:ext cx="45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2"/>
                </a:solidFill>
              </a:rPr>
              <a:t>or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625" y="1231575"/>
            <a:ext cx="5801550" cy="3812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232550" y="190050"/>
            <a:ext cx="240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2"/>
                </a:solidFill>
              </a:rPr>
              <a:t>2. Exit nano: ctrl + x  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25" y="834149"/>
            <a:ext cx="3062959" cy="17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/>
        </p:nvSpPr>
        <p:spPr>
          <a:xfrm>
            <a:off x="4147325" y="114300"/>
            <a:ext cx="240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2"/>
                </a:solidFill>
              </a:rPr>
              <a:t>3. Type “y" to save: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000" y="699700"/>
            <a:ext cx="4346333" cy="18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/>
          <p:nvPr/>
        </p:nvSpPr>
        <p:spPr>
          <a:xfrm>
            <a:off x="6634125" y="2612025"/>
            <a:ext cx="220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Edit the file name if you don't want the name "uuu"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232550" y="2780475"/>
            <a:ext cx="26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4. Finish: press ENTER key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51" name="Google Shape;251;p27"/>
          <p:cNvCxnSpPr/>
          <p:nvPr/>
        </p:nvCxnSpPr>
        <p:spPr>
          <a:xfrm>
            <a:off x="1172500" y="506850"/>
            <a:ext cx="0" cy="24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7"/>
          <p:cNvCxnSpPr>
            <a:stCxn id="253" idx="3"/>
          </p:cNvCxnSpPr>
          <p:nvPr/>
        </p:nvCxnSpPr>
        <p:spPr>
          <a:xfrm flipH="1" rot="10800000">
            <a:off x="3420350" y="364025"/>
            <a:ext cx="790800" cy="206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7"/>
          <p:cNvCxnSpPr/>
          <p:nvPr/>
        </p:nvCxnSpPr>
        <p:spPr>
          <a:xfrm>
            <a:off x="4839625" y="451900"/>
            <a:ext cx="0" cy="24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7"/>
          <p:cNvSpPr/>
          <p:nvPr/>
        </p:nvSpPr>
        <p:spPr>
          <a:xfrm>
            <a:off x="232550" y="2175125"/>
            <a:ext cx="3187800" cy="50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4147325" y="2064225"/>
            <a:ext cx="1968600" cy="24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7"/>
          <p:cNvCxnSpPr>
            <a:stCxn id="255" idx="3"/>
          </p:cNvCxnSpPr>
          <p:nvPr/>
        </p:nvCxnSpPr>
        <p:spPr>
          <a:xfrm>
            <a:off x="6115925" y="2188125"/>
            <a:ext cx="723900" cy="50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7"/>
          <p:cNvSpPr txBox="1"/>
          <p:nvPr/>
        </p:nvSpPr>
        <p:spPr>
          <a:xfrm>
            <a:off x="3950" y="3126225"/>
            <a:ext cx="73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</a:rPr>
              <a:t>We can view the file “uuu" with nano by run (if the file exist in current directory): 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652900" y="3489400"/>
            <a:ext cx="1043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nano uuu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80550" y="4464275"/>
            <a:ext cx="85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Delete a (</a:t>
            </a:r>
            <a:r>
              <a:rPr lang="vi">
                <a:solidFill>
                  <a:srgbClr val="FF0000"/>
                </a:solidFill>
              </a:rPr>
              <a:t>empty or non-empty) </a:t>
            </a:r>
            <a:r>
              <a:rPr lang="vi">
                <a:solidFill>
                  <a:schemeClr val="dk2"/>
                </a:solidFill>
              </a:rPr>
              <a:t>file named “uuu” in current directory, with the command “rm”: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7585800" y="4388075"/>
            <a:ext cx="790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rm uuu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77125" y="3974125"/>
            <a:ext cx="553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2"/>
                </a:solidFill>
              </a:rPr>
              <a:t>Create a empty file named “uuu", with “touch” command : 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4797275" y="3981100"/>
            <a:ext cx="9243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touch uuu 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170925" y="179350"/>
            <a:ext cx="500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2"/>
                </a:solidFill>
              </a:rPr>
              <a:t>View the file with another commands</a:t>
            </a:r>
            <a:endParaRPr b="1" sz="1600">
              <a:solidFill>
                <a:schemeClr val="dk2"/>
              </a:solidFill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3243000"/>
            <a:ext cx="4375425" cy="138693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/>
          <p:nvPr/>
        </p:nvSpPr>
        <p:spPr>
          <a:xfrm>
            <a:off x="486700" y="2583300"/>
            <a:ext cx="500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2"/>
                </a:solidFill>
              </a:rPr>
              <a:t>View the file with command: cat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379475" y="887850"/>
            <a:ext cx="348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chemeClr val="dk2"/>
                </a:solidFill>
              </a:rPr>
              <a:t>View the file with command: less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75" y="1280813"/>
            <a:ext cx="3572801" cy="3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5524" y="517600"/>
            <a:ext cx="3488699" cy="182660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8"/>
          <p:cNvSpPr txBox="1"/>
          <p:nvPr/>
        </p:nvSpPr>
        <p:spPr>
          <a:xfrm>
            <a:off x="6220750" y="2308650"/>
            <a:ext cx="196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2"/>
                </a:solidFill>
              </a:rPr>
              <a:t>press “q" key to quit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275" name="Google Shape;275;p28"/>
          <p:cNvCxnSpPr>
            <a:endCxn id="273" idx="1"/>
          </p:cNvCxnSpPr>
          <p:nvPr/>
        </p:nvCxnSpPr>
        <p:spPr>
          <a:xfrm>
            <a:off x="4020524" y="1392803"/>
            <a:ext cx="1155000" cy="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8"/>
          <p:cNvSpPr txBox="1"/>
          <p:nvPr/>
        </p:nvSpPr>
        <p:spPr>
          <a:xfrm>
            <a:off x="4191000" y="143090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ENTER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2534550" y="45150"/>
            <a:ext cx="40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</a:rPr>
              <a:t>Copy and move file/directory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90500" y="689600"/>
            <a:ext cx="88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Copy a file named “uuu” in the current directory to ./Download/, with command: cp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543800" y="1059250"/>
            <a:ext cx="1906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cp ./uuu ./Download/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2797675" y="1059250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“cp” stands for “</a:t>
            </a:r>
            <a:r>
              <a:rPr lang="vi">
                <a:solidFill>
                  <a:srgbClr val="FF0000"/>
                </a:solidFill>
              </a:rPr>
              <a:t>c</a:t>
            </a:r>
            <a:r>
              <a:rPr lang="vi">
                <a:solidFill>
                  <a:schemeClr val="dk2"/>
                </a:solidFill>
              </a:rPr>
              <a:t>o</a:t>
            </a:r>
            <a:r>
              <a:rPr lang="vi">
                <a:solidFill>
                  <a:srgbClr val="FF0000"/>
                </a:solidFill>
              </a:rPr>
              <a:t>p</a:t>
            </a:r>
            <a:r>
              <a:rPr lang="vi">
                <a:solidFill>
                  <a:schemeClr val="dk2"/>
                </a:solidFill>
              </a:rPr>
              <a:t>y”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109550" y="1634200"/>
            <a:ext cx="88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Copy three the file named “uuu”, “iii", “yyy" in the current directory to./Download/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477125" y="2125825"/>
            <a:ext cx="2530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cp ./uuu ./iii ./yyy ./Download/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5917325" y="2127200"/>
            <a:ext cx="2530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cp ./{iii,yyy,uuu} ./Downloads/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3334475" y="2125825"/>
            <a:ext cx="2256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cp uuu iii yyy ./Download/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3039200" y="2125825"/>
            <a:ext cx="4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or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5590475" y="2125813"/>
            <a:ext cx="4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or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76700" y="4775800"/>
            <a:ext cx="301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FF0000"/>
                </a:solidFill>
              </a:rPr>
              <a:t>note again:</a:t>
            </a:r>
            <a:r>
              <a:rPr lang="vi" sz="1200">
                <a:solidFill>
                  <a:schemeClr val="dk2"/>
                </a:solidFill>
              </a:rPr>
              <a:t> </a:t>
            </a:r>
            <a:r>
              <a:rPr b="1" lang="vi" sz="1200">
                <a:solidFill>
                  <a:schemeClr val="dk2"/>
                </a:solidFill>
              </a:rPr>
              <a:t>./</a:t>
            </a:r>
            <a:r>
              <a:rPr lang="vi" sz="1200">
                <a:solidFill>
                  <a:schemeClr val="dk2"/>
                </a:solidFill>
              </a:rPr>
              <a:t> means the current directory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130475" y="2682813"/>
            <a:ext cx="88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Create a copy of the file named "uuu" with a different name "ooo" in the current directory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614375" y="3090700"/>
            <a:ext cx="2256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cp ./uuu ./ooo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185750" y="3620900"/>
            <a:ext cx="85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Copy a empty directory named “Huka” in the current directory to ./Download/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858125" y="4081663"/>
            <a:ext cx="2042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cp ./Huka/ ./Download/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02" name="Google Shape;302;p30"/>
          <p:cNvSpPr txBox="1"/>
          <p:nvPr/>
        </p:nvSpPr>
        <p:spPr>
          <a:xfrm>
            <a:off x="2534550" y="45150"/>
            <a:ext cx="40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</a:rPr>
              <a:t>Copy and move file/directory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117900" y="1456175"/>
            <a:ext cx="88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Move a file named “uuu” in the current directory to /home/khainguyen/Download/, with command: mv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618600" y="1875275"/>
            <a:ext cx="2105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mv ./uuu ./Download/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2937525" y="1799075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“mv” stands for “</a:t>
            </a:r>
            <a:r>
              <a:rPr lang="vi">
                <a:solidFill>
                  <a:srgbClr val="FF0000"/>
                </a:solidFill>
              </a:rPr>
              <a:t>m</a:t>
            </a:r>
            <a:r>
              <a:rPr lang="vi">
                <a:solidFill>
                  <a:schemeClr val="dk2"/>
                </a:solidFill>
              </a:rPr>
              <a:t>o</a:t>
            </a:r>
            <a:r>
              <a:rPr lang="vi">
                <a:solidFill>
                  <a:srgbClr val="FF0000"/>
                </a:solidFill>
              </a:rPr>
              <a:t>v</a:t>
            </a:r>
            <a:r>
              <a:rPr lang="vi">
                <a:solidFill>
                  <a:schemeClr val="dk2"/>
                </a:solidFill>
              </a:rPr>
              <a:t>e”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59400" y="531050"/>
            <a:ext cx="88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Copy a </a:t>
            </a:r>
            <a:r>
              <a:rPr b="1" lang="vi">
                <a:solidFill>
                  <a:srgbClr val="FF0000"/>
                </a:solidFill>
              </a:rPr>
              <a:t>non-empty</a:t>
            </a:r>
            <a:r>
              <a:rPr b="1" lang="vi">
                <a:solidFill>
                  <a:schemeClr val="dk1"/>
                </a:solidFill>
              </a:rPr>
              <a:t> directory named “Huka” in the current directory to ./Download/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596525" y="952850"/>
            <a:ext cx="2330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cp -r ./Huka/ ./Download/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437075" y="4013650"/>
            <a:ext cx="353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Rename a file named “uuu” to “eee":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1254725" y="4450650"/>
            <a:ext cx="1471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mv ./uuu ./eee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4340800" y="4013650"/>
            <a:ext cx="444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Rename a directory named “Huka” to “Huko":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5571900" y="4398050"/>
            <a:ext cx="1697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mv ./Huka/ ./Huko/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160150" y="2377150"/>
            <a:ext cx="82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Move a </a:t>
            </a:r>
            <a:r>
              <a:rPr b="1" lang="vi">
                <a:solidFill>
                  <a:srgbClr val="FF0000"/>
                </a:solidFill>
              </a:rPr>
              <a:t>empty</a:t>
            </a:r>
            <a:r>
              <a:rPr b="1" lang="vi">
                <a:solidFill>
                  <a:schemeClr val="dk1"/>
                </a:solidFill>
              </a:rPr>
              <a:t> directory named “Huka” in the current directory to /home/khainguyen/Download/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618600" y="2773000"/>
            <a:ext cx="2192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mv ./Huka/ ./Downloads/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831000" y="3415288"/>
            <a:ext cx="3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if Huka/ is a </a:t>
            </a:r>
            <a:r>
              <a:rPr lang="vi">
                <a:solidFill>
                  <a:srgbClr val="FF0000"/>
                </a:solidFill>
              </a:rPr>
              <a:t>non-empty</a:t>
            </a:r>
            <a:r>
              <a:rPr lang="vi">
                <a:solidFill>
                  <a:schemeClr val="dk1"/>
                </a:solidFill>
              </a:rPr>
              <a:t> directory, add -r option: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4637425" y="3387600"/>
            <a:ext cx="24969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mv -r ./Huka/ ./Downloads/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21" name="Google Shape;321;p31"/>
          <p:cNvSpPr txBox="1"/>
          <p:nvPr/>
        </p:nvSpPr>
        <p:spPr>
          <a:xfrm>
            <a:off x="430075" y="171500"/>
            <a:ext cx="738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2"/>
                </a:solidFill>
              </a:rPr>
              <a:t>Shortcuts: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∙ Ctrl-C   stops the current in-progress command and/or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437025" y="2419350"/>
            <a:ext cx="450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solidFill>
                  <a:schemeClr val="dk2"/>
                </a:solidFill>
              </a:rPr>
              <a:t>∙ </a:t>
            </a:r>
            <a:r>
              <a:rPr b="1" lang="vi" sz="1700">
                <a:solidFill>
                  <a:schemeClr val="dk2"/>
                </a:solidFill>
              </a:rPr>
              <a:t>Up arrow</a:t>
            </a:r>
            <a:r>
              <a:rPr lang="vi" sz="1700">
                <a:solidFill>
                  <a:schemeClr val="dk2"/>
                </a:solidFill>
              </a:rPr>
              <a:t> key:  shows previous commands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323" name="Google Shape;3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25" y="1347525"/>
            <a:ext cx="2782307" cy="6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225" y="1347525"/>
            <a:ext cx="3540799" cy="63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31"/>
          <p:cNvCxnSpPr>
            <a:stCxn id="323" idx="3"/>
            <a:endCxn id="324" idx="1"/>
          </p:cNvCxnSpPr>
          <p:nvPr/>
        </p:nvCxnSpPr>
        <p:spPr>
          <a:xfrm>
            <a:off x="3582532" y="1662600"/>
            <a:ext cx="1680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1"/>
          <p:cNvSpPr txBox="1"/>
          <p:nvPr/>
        </p:nvSpPr>
        <p:spPr>
          <a:xfrm>
            <a:off x="4071550" y="1262400"/>
            <a:ext cx="9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Ctrl-C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27" name="Google Shape;32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3025" y="2978275"/>
            <a:ext cx="3540835" cy="6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1"/>
          <p:cNvSpPr txBox="1"/>
          <p:nvPr/>
        </p:nvSpPr>
        <p:spPr>
          <a:xfrm>
            <a:off x="484875" y="3992638"/>
            <a:ext cx="757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∙ </a:t>
            </a:r>
            <a:r>
              <a:rPr lang="vi" sz="1800">
                <a:solidFill>
                  <a:schemeClr val="dk1"/>
                </a:solidFill>
                <a:highlight>
                  <a:srgbClr val="CCCCCC"/>
                </a:highlight>
              </a:rPr>
              <a:t>history</a:t>
            </a:r>
            <a:r>
              <a:rPr lang="vi" sz="1800">
                <a:solidFill>
                  <a:schemeClr val="dk2"/>
                </a:solidFill>
              </a:rPr>
              <a:t> command: will show the history of commands you have run.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01550" y="118350"/>
            <a:ext cx="29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1562"/>
              <a:buNone/>
            </a:pPr>
            <a:r>
              <a:rPr b="1" lang="vi" sz="1920"/>
              <a:t>change working directory</a:t>
            </a:r>
            <a:endParaRPr b="1" sz="1920"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24875" y="919650"/>
            <a:ext cx="650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  <a:highlight>
                  <a:schemeClr val="lt2"/>
                </a:highlight>
              </a:rPr>
              <a:t>cd  </a:t>
            </a:r>
            <a:r>
              <a:rPr lang="vi" sz="1800">
                <a:solidFill>
                  <a:schemeClr val="dk2"/>
                </a:solidFill>
              </a:rPr>
              <a:t>command, an abbreviation for ‘</a:t>
            </a:r>
            <a:r>
              <a:rPr lang="vi" sz="1800">
                <a:solidFill>
                  <a:srgbClr val="FF0000"/>
                </a:solidFill>
              </a:rPr>
              <a:t>c</a:t>
            </a:r>
            <a:r>
              <a:rPr lang="vi" sz="1800">
                <a:solidFill>
                  <a:schemeClr val="dk2"/>
                </a:solidFill>
              </a:rPr>
              <a:t>hange </a:t>
            </a:r>
            <a:r>
              <a:rPr lang="vi" sz="1800">
                <a:solidFill>
                  <a:srgbClr val="FF0000"/>
                </a:solidFill>
              </a:rPr>
              <a:t>d</a:t>
            </a:r>
            <a:r>
              <a:rPr lang="vi" sz="1800">
                <a:solidFill>
                  <a:schemeClr val="dk2"/>
                </a:solidFill>
              </a:rPr>
              <a:t>irectory’.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9950"/>
            <a:ext cx="8839198" cy="162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88" y="2128575"/>
            <a:ext cx="2727678" cy="198904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35" name="Google Shape;335;p32"/>
          <p:cNvSpPr txBox="1"/>
          <p:nvPr/>
        </p:nvSpPr>
        <p:spPr>
          <a:xfrm>
            <a:off x="619300" y="1446625"/>
            <a:ext cx="53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430075" y="247700"/>
            <a:ext cx="7380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2"/>
                </a:solidFill>
              </a:rPr>
              <a:t>Shortcuts: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800">
                <a:solidFill>
                  <a:schemeClr val="dk2"/>
                </a:solidFill>
              </a:rPr>
              <a:t>∙ Ctrl-A       moves the cursor to the beginning of the line.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800">
                <a:solidFill>
                  <a:schemeClr val="dk2"/>
                </a:solidFill>
              </a:rPr>
              <a:t>∙ Ctrl-E       moves the cursor to the end of the line.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800">
                <a:solidFill>
                  <a:schemeClr val="dk2"/>
                </a:solidFill>
              </a:rPr>
              <a:t>∙ Tab key    automatically completes commands.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1718200" y="3101700"/>
            <a:ext cx="977400" cy="39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 txBox="1"/>
          <p:nvPr/>
        </p:nvSpPr>
        <p:spPr>
          <a:xfrm>
            <a:off x="256225" y="2681938"/>
            <a:ext cx="131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have the same “Do”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39" name="Google Shape;339;p32"/>
          <p:cNvCxnSpPr/>
          <p:nvPr/>
        </p:nvCxnSpPr>
        <p:spPr>
          <a:xfrm>
            <a:off x="698207" y="3253275"/>
            <a:ext cx="1004700" cy="5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2"/>
          <p:cNvSpPr txBox="1"/>
          <p:nvPr/>
        </p:nvSpPr>
        <p:spPr>
          <a:xfrm>
            <a:off x="51850" y="3753900"/>
            <a:ext cx="121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press </a:t>
            </a:r>
            <a:r>
              <a:rPr b="1" lang="vi">
                <a:solidFill>
                  <a:srgbClr val="FF0000"/>
                </a:solidFill>
              </a:rPr>
              <a:t>tab</a:t>
            </a:r>
            <a:r>
              <a:rPr lang="vi"/>
              <a:t> a second time</a:t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1718200" y="3525900"/>
            <a:ext cx="2688600" cy="5916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32"/>
          <p:cNvCxnSpPr/>
          <p:nvPr/>
        </p:nvCxnSpPr>
        <p:spPr>
          <a:xfrm flipH="1" rot="10800000">
            <a:off x="1077275" y="3856950"/>
            <a:ext cx="640800" cy="1074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2"/>
          <p:cNvCxnSpPr>
            <a:stCxn id="341" idx="3"/>
            <a:endCxn id="344" idx="1"/>
          </p:cNvCxnSpPr>
          <p:nvPr/>
        </p:nvCxnSpPr>
        <p:spPr>
          <a:xfrm flipH="1" rot="10800000">
            <a:off x="4406800" y="2388600"/>
            <a:ext cx="920100" cy="14331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2"/>
          <p:cNvSpPr txBox="1"/>
          <p:nvPr/>
        </p:nvSpPr>
        <p:spPr>
          <a:xfrm>
            <a:off x="5287375" y="3096850"/>
            <a:ext cx="40800" cy="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6" name="Google Shape;346;p32"/>
          <p:cNvSpPr txBox="1"/>
          <p:nvPr/>
        </p:nvSpPr>
        <p:spPr>
          <a:xfrm rot="-2091448">
            <a:off x="4507174" y="2311981"/>
            <a:ext cx="1004660" cy="4002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type “c"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375" y="2076473"/>
            <a:ext cx="3560296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7774" y="3358625"/>
            <a:ext cx="3560300" cy="6156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32"/>
          <p:cNvCxnSpPr>
            <a:stCxn id="347" idx="2"/>
            <a:endCxn id="348" idx="0"/>
          </p:cNvCxnSpPr>
          <p:nvPr/>
        </p:nvCxnSpPr>
        <p:spPr>
          <a:xfrm>
            <a:off x="7067523" y="2692073"/>
            <a:ext cx="20400" cy="66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32"/>
          <p:cNvSpPr txBox="1"/>
          <p:nvPr/>
        </p:nvSpPr>
        <p:spPr>
          <a:xfrm>
            <a:off x="7067525" y="2825250"/>
            <a:ext cx="1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press </a:t>
            </a:r>
            <a:r>
              <a:rPr b="1" lang="vi">
                <a:solidFill>
                  <a:srgbClr val="FF0000"/>
                </a:solidFill>
              </a:rPr>
              <a:t>tab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619300" y="4462850"/>
            <a:ext cx="31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800">
                <a:solidFill>
                  <a:schemeClr val="dk2"/>
                </a:solidFill>
              </a:rPr>
              <a:t>∙ Ctrl-D       exit the terminal.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graphicFrame>
        <p:nvGraphicFramePr>
          <p:cNvPr id="357" name="Google Shape;357;p33"/>
          <p:cNvGraphicFramePr/>
          <p:nvPr/>
        </p:nvGraphicFramePr>
        <p:xfrm>
          <a:off x="917475" y="9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{81201916-FB0D-43A7-ABCC-0860675D6447}</a:tableStyleId>
              </a:tblPr>
              <a:tblGrid>
                <a:gridCol w="2059450"/>
                <a:gridCol w="517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pwd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print working directory (or current directory) path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cd 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change working directory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ls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Listing content (files and subdirectories) of the directory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clear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clean up all the command lines and results above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mkdir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create the directory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rmdir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delete the empty directory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rm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delete file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rm -r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delete non-empty (or empty) directory, </a:t>
                      </a:r>
                      <a:r>
                        <a:rPr lang="vi" sz="1600">
                          <a:solidFill>
                            <a:schemeClr val="dk1"/>
                          </a:solidFill>
                        </a:rPr>
                        <a:t>delete file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" name="Google Shape;358;p33"/>
          <p:cNvSpPr txBox="1"/>
          <p:nvPr/>
        </p:nvSpPr>
        <p:spPr>
          <a:xfrm>
            <a:off x="765075" y="255575"/>
            <a:ext cx="12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2"/>
                </a:solidFill>
              </a:rPr>
              <a:t>Summary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graphicFrame>
        <p:nvGraphicFramePr>
          <p:cNvPr id="364" name="Google Shape;364;p34"/>
          <p:cNvGraphicFramePr/>
          <p:nvPr/>
        </p:nvGraphicFramePr>
        <p:xfrm>
          <a:off x="1028700" y="79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{81201916-FB0D-43A7-ABCC-0860675D6447}</a:tableStyleId>
              </a:tblPr>
              <a:tblGrid>
                <a:gridCol w="2286375"/>
                <a:gridCol w="4952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nano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a text editor: create, view, edit the text file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touch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create the empty file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less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view text file page by page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cat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Print the content of the text file to the terminal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cp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copy file/directory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mv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move file/directory, rename file/directory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man command_name</a:t>
                      </a:r>
                      <a:endParaRPr sz="15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/>
                        <a:t>Instructions for using the command</a:t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>
                          <a:solidFill>
                            <a:schemeClr val="dk1"/>
                          </a:solidFill>
                        </a:rPr>
                        <a:t>command_name --help</a:t>
                      </a:r>
                      <a:endParaRPr sz="1500"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365" name="Google Shape;365;p34"/>
          <p:cNvSpPr txBox="1"/>
          <p:nvPr/>
        </p:nvSpPr>
        <p:spPr>
          <a:xfrm>
            <a:off x="841275" y="255575"/>
            <a:ext cx="12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2"/>
                </a:solidFill>
              </a:rPr>
              <a:t>Summary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>
            <p:ph type="title"/>
          </p:nvPr>
        </p:nvSpPr>
        <p:spPr>
          <a:xfrm>
            <a:off x="3648000" y="130700"/>
            <a:ext cx="18480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1562"/>
              <a:buNone/>
            </a:pPr>
            <a:r>
              <a:rPr b="1" lang="vi" sz="1920"/>
              <a:t>Homework</a:t>
            </a:r>
            <a:endParaRPr b="1" sz="1920"/>
          </a:p>
        </p:txBody>
      </p:sp>
      <p:sp>
        <p:nvSpPr>
          <p:cNvPr id="371" name="Google Shape;371;p35"/>
          <p:cNvSpPr txBox="1"/>
          <p:nvPr>
            <p:ph idx="1" type="body"/>
          </p:nvPr>
        </p:nvSpPr>
        <p:spPr>
          <a:xfrm>
            <a:off x="321600" y="683450"/>
            <a:ext cx="83064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190500" lvl="0" marL="17999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vi" sz="1500"/>
              <a:t>Move to the “Documents” directory in “user_name" directory in home directory. Use: cd</a:t>
            </a:r>
            <a:endParaRPr sz="1500"/>
          </a:p>
          <a:p>
            <a:pPr indent="-89999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500"/>
              <a:t>Solve the questions below while </a:t>
            </a:r>
            <a:r>
              <a:rPr b="1" lang="vi" sz="1500">
                <a:solidFill>
                  <a:srgbClr val="FF0000"/>
                </a:solidFill>
              </a:rPr>
              <a:t>still</a:t>
            </a:r>
            <a:r>
              <a:rPr b="1" lang="vi" sz="1500"/>
              <a:t> in the “Documents” directory</a:t>
            </a:r>
            <a:endParaRPr b="1" sz="1500"/>
          </a:p>
          <a:p>
            <a:pPr indent="-190500" lvl="0" marL="179999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vi" sz="1500"/>
              <a:t>Create 01 directory named “bio1” in “Documents” directory. Use: mkdir</a:t>
            </a:r>
            <a:endParaRPr sz="1500"/>
          </a:p>
          <a:p>
            <a:pPr indent="-190500" lvl="0" marL="17999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vi" sz="1500"/>
              <a:t>Create 01 file named “chr1” in “bio1" directory. Use: touch or nano</a:t>
            </a:r>
            <a:endParaRPr sz="1500"/>
          </a:p>
          <a:p>
            <a:pPr indent="-190500" lvl="0" marL="17999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vi" sz="1500"/>
              <a:t>Create 02 directories named “bio2” and “bio3” in “Documents” directory, with </a:t>
            </a:r>
            <a:r>
              <a:rPr b="1" lang="vi" sz="1500"/>
              <a:t>one command line</a:t>
            </a:r>
            <a:r>
              <a:rPr lang="vi" sz="1500"/>
              <a:t>. Use: mkdir</a:t>
            </a:r>
            <a:endParaRPr sz="1500"/>
          </a:p>
          <a:p>
            <a:pPr indent="-190500" lvl="0" marL="17999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vi" sz="1500"/>
              <a:t>Create: 2 files named “chr2” and “chr3” in “bio2" directory, 2 files named “chr4” and “chr5” in “bio3" directory, with </a:t>
            </a:r>
            <a:r>
              <a:rPr b="1" lang="vi" sz="1500"/>
              <a:t>one command line</a:t>
            </a:r>
            <a:r>
              <a:rPr lang="vi" sz="1500"/>
              <a:t>. Use: mkdir</a:t>
            </a:r>
            <a:endParaRPr sz="1500"/>
          </a:p>
          <a:p>
            <a:pPr indent="-190500" lvl="0" marL="17999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vi" sz="1500"/>
              <a:t>Copy “chr2" file into “bio1" directory, with a different name “c2". Use: cp </a:t>
            </a:r>
            <a:endParaRPr sz="1500"/>
          </a:p>
          <a:p>
            <a:pPr indent="-190500" lvl="0" marL="179999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ts val="1500"/>
              <a:buAutoNum type="arabicPeriod"/>
            </a:pPr>
            <a:r>
              <a:rPr lang="vi" sz="1500"/>
              <a:t>Delete all newly created files and folders above, with </a:t>
            </a:r>
            <a:r>
              <a:rPr b="1" lang="vi" sz="1500"/>
              <a:t>one command line</a:t>
            </a:r>
            <a:r>
              <a:rPr lang="vi" sz="1500"/>
              <a:t>. Use: rm -r</a:t>
            </a:r>
            <a:endParaRPr sz="1500"/>
          </a:p>
        </p:txBody>
      </p:sp>
      <p:sp>
        <p:nvSpPr>
          <p:cNvPr id="372" name="Google Shape;37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73" name="Google Shape;373;p35"/>
          <p:cNvSpPr txBox="1"/>
          <p:nvPr/>
        </p:nvSpPr>
        <p:spPr>
          <a:xfrm>
            <a:off x="321600" y="4704350"/>
            <a:ext cx="325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accent1"/>
                </a:solidFill>
              </a:rPr>
              <a:t>Answers will be sent on 22/05/2024</a:t>
            </a:r>
            <a:endParaRPr b="1"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02600" y="341500"/>
            <a:ext cx="293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Path shortcuts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62225" y="1512950"/>
            <a:ext cx="757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~       the home directory of the currently logged in ‘user_name’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/        the root directory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.        the current directory (or the working directory)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..       the parent directory of the working directory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../..    the parent directory of the parent directory of the working directory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900" y="107050"/>
            <a:ext cx="5691752" cy="2975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298" y="3358225"/>
            <a:ext cx="5636350" cy="15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977550" y="3698850"/>
            <a:ext cx="154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just </a:t>
            </a:r>
            <a:r>
              <a:rPr lang="vi" sz="1800">
                <a:solidFill>
                  <a:schemeClr val="dk2"/>
                </a:solidFill>
                <a:highlight>
                  <a:schemeClr val="lt2"/>
                </a:highlight>
              </a:rPr>
              <a:t>cd</a:t>
            </a:r>
            <a:r>
              <a:rPr lang="vi" sz="1800">
                <a:solidFill>
                  <a:schemeClr val="dk2"/>
                </a:solidFill>
              </a:rPr>
              <a:t> to change to </a:t>
            </a:r>
            <a:r>
              <a:rPr lang="vi" sz="1800">
                <a:solidFill>
                  <a:srgbClr val="FF0000"/>
                </a:solidFill>
              </a:rPr>
              <a:t>~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876350" y="4059550"/>
            <a:ext cx="587400" cy="31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 flipH="1" rot="10800000">
            <a:off x="814850" y="887325"/>
            <a:ext cx="6297300" cy="1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/>
          <p:nvPr/>
        </p:nvCxnSpPr>
        <p:spPr>
          <a:xfrm flipH="1" rot="10800000">
            <a:off x="877450" y="1481675"/>
            <a:ext cx="6297300" cy="1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flipH="1" rot="10800000">
            <a:off x="922175" y="2076025"/>
            <a:ext cx="6297300" cy="1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587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05150" y="439600"/>
            <a:ext cx="7309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0000"/>
                </a:solidFill>
              </a:rPr>
              <a:t>Absolute path</a:t>
            </a:r>
            <a:r>
              <a:rPr lang="vi" sz="1800">
                <a:solidFill>
                  <a:schemeClr val="dk2"/>
                </a:solidFill>
              </a:rPr>
              <a:t>: from the root directory to the interest directory/file.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0000"/>
                </a:solidFill>
              </a:rPr>
              <a:t>Relative path: </a:t>
            </a:r>
            <a:r>
              <a:rPr lang="vi" sz="1800">
                <a:solidFill>
                  <a:schemeClr val="dk2"/>
                </a:solidFill>
              </a:rPr>
              <a:t>from the working directory to the interest directory/file.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44625" y="1503325"/>
            <a:ext cx="8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25" y="1503325"/>
            <a:ext cx="5691752" cy="297533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3631750" y="3661025"/>
            <a:ext cx="587400" cy="31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641650" y="2215525"/>
            <a:ext cx="2684100" cy="31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631750" y="2839525"/>
            <a:ext cx="360900" cy="31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641650" y="1686050"/>
            <a:ext cx="263700" cy="27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7020150" y="1472575"/>
            <a:ext cx="169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0000"/>
                </a:solidFill>
              </a:rPr>
              <a:t>Absolute path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7160025" y="3151525"/>
            <a:ext cx="15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0000"/>
                </a:solidFill>
              </a:rPr>
              <a:t>Relative path</a:t>
            </a:r>
            <a:endParaRPr/>
          </a:p>
        </p:txBody>
      </p:sp>
      <p:cxnSp>
        <p:nvCxnSpPr>
          <p:cNvPr id="97" name="Google Shape;97;p17"/>
          <p:cNvCxnSpPr>
            <a:stCxn id="93" idx="3"/>
            <a:endCxn id="96" idx="1"/>
          </p:cNvCxnSpPr>
          <p:nvPr/>
        </p:nvCxnSpPr>
        <p:spPr>
          <a:xfrm>
            <a:off x="3992650" y="2995525"/>
            <a:ext cx="3167400" cy="38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1" idx="3"/>
            <a:endCxn id="96" idx="1"/>
          </p:cNvCxnSpPr>
          <p:nvPr/>
        </p:nvCxnSpPr>
        <p:spPr>
          <a:xfrm flipH="1" rot="10800000">
            <a:off x="4219150" y="3382325"/>
            <a:ext cx="2940900" cy="43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94" idx="3"/>
            <a:endCxn id="95" idx="1"/>
          </p:cNvCxnSpPr>
          <p:nvPr/>
        </p:nvCxnSpPr>
        <p:spPr>
          <a:xfrm flipH="1" rot="10800000">
            <a:off x="2905350" y="1703450"/>
            <a:ext cx="4114800" cy="11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stCxn id="92" idx="3"/>
            <a:endCxn id="95" idx="1"/>
          </p:cNvCxnSpPr>
          <p:nvPr/>
        </p:nvCxnSpPr>
        <p:spPr>
          <a:xfrm flipH="1" rot="10800000">
            <a:off x="5325750" y="1703425"/>
            <a:ext cx="1694400" cy="66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14639" t="0"/>
          <a:stretch/>
        </p:blipFill>
        <p:spPr>
          <a:xfrm>
            <a:off x="52375" y="1139900"/>
            <a:ext cx="4231625" cy="25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14646" t="0"/>
          <a:stretch/>
        </p:blipFill>
        <p:spPr>
          <a:xfrm>
            <a:off x="4871350" y="1139900"/>
            <a:ext cx="4149800" cy="2541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>
            <a:stCxn id="106" idx="3"/>
            <a:endCxn id="107" idx="1"/>
          </p:cNvCxnSpPr>
          <p:nvPr/>
        </p:nvCxnSpPr>
        <p:spPr>
          <a:xfrm flipH="1" rot="10800000">
            <a:off x="4284000" y="2410475"/>
            <a:ext cx="587400" cy="2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52375" y="418000"/>
            <a:ext cx="76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Clean up all the command lines and results above, with command: </a:t>
            </a:r>
            <a:r>
              <a:rPr lang="vi" sz="1800">
                <a:solidFill>
                  <a:schemeClr val="dk2"/>
                </a:solidFill>
                <a:highlight>
                  <a:schemeClr val="lt2"/>
                </a:highlight>
              </a:rPr>
              <a:t>clear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235625" y="2374025"/>
            <a:ext cx="7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FF0000"/>
                </a:solidFill>
              </a:rPr>
              <a:t>ENTER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958100" y="3462475"/>
            <a:ext cx="587400" cy="31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33275" y="4434775"/>
            <a:ext cx="181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or using: Ctrl-L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1243900" y="39200"/>
            <a:ext cx="697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800">
                <a:solidFill>
                  <a:schemeClr val="dk1"/>
                </a:solidFill>
              </a:rPr>
              <a:t>Listing content (files and subdirectories) of a directory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with command: </a:t>
            </a:r>
            <a:r>
              <a:rPr lang="vi" sz="1600">
                <a:solidFill>
                  <a:schemeClr val="dk1"/>
                </a:solidFill>
                <a:highlight>
                  <a:schemeClr val="lt2"/>
                </a:highlight>
              </a:rPr>
              <a:t>ls</a:t>
            </a:r>
            <a:r>
              <a:rPr lang="vi" sz="1600">
                <a:solidFill>
                  <a:schemeClr val="dk1"/>
                </a:solidFill>
              </a:rPr>
              <a:t> (“ls" stands for “</a:t>
            </a:r>
            <a:r>
              <a:rPr lang="vi" sz="1600">
                <a:solidFill>
                  <a:srgbClr val="FF0000"/>
                </a:solidFill>
              </a:rPr>
              <a:t>l</a:t>
            </a:r>
            <a:r>
              <a:rPr lang="vi" sz="1600">
                <a:solidFill>
                  <a:schemeClr val="dk1"/>
                </a:solidFill>
              </a:rPr>
              <a:t>i</a:t>
            </a:r>
            <a:r>
              <a:rPr lang="vi" sz="1600">
                <a:solidFill>
                  <a:srgbClr val="FF0000"/>
                </a:solidFill>
              </a:rPr>
              <a:t>s</a:t>
            </a:r>
            <a:r>
              <a:rPr lang="vi" sz="1600">
                <a:solidFill>
                  <a:schemeClr val="dk1"/>
                </a:solidFill>
              </a:rPr>
              <a:t>t”)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173200" y="778100"/>
            <a:ext cx="37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267075" y="7781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l</a:t>
            </a:r>
            <a:r>
              <a:rPr lang="vi">
                <a:solidFill>
                  <a:schemeClr val="dk2"/>
                </a:solidFill>
              </a:rPr>
              <a:t>i</a:t>
            </a:r>
            <a:r>
              <a:rPr lang="vi">
                <a:solidFill>
                  <a:srgbClr val="FF0000"/>
                </a:solidFill>
              </a:rPr>
              <a:t>s</a:t>
            </a:r>
            <a:r>
              <a:rPr lang="vi">
                <a:solidFill>
                  <a:schemeClr val="dk2"/>
                </a:solidFill>
              </a:rPr>
              <a:t>t files and directories in current directory (in short format):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031025" y="2146275"/>
            <a:ext cx="5487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ls -a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06625" y="2113850"/>
            <a:ext cx="480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FF0000"/>
                </a:solidFill>
              </a:rPr>
              <a:t>l</a:t>
            </a:r>
            <a:r>
              <a:rPr lang="vi" sz="1300">
                <a:solidFill>
                  <a:schemeClr val="dk2"/>
                </a:solidFill>
              </a:rPr>
              <a:t>i</a:t>
            </a:r>
            <a:r>
              <a:rPr lang="vi" sz="1300">
                <a:solidFill>
                  <a:srgbClr val="FF0000"/>
                </a:solidFill>
              </a:rPr>
              <a:t>s</a:t>
            </a:r>
            <a:r>
              <a:rPr lang="vi" sz="1300">
                <a:solidFill>
                  <a:schemeClr val="dk2"/>
                </a:solidFill>
              </a:rPr>
              <a:t>t </a:t>
            </a:r>
            <a:r>
              <a:rPr lang="vi" sz="1300">
                <a:solidFill>
                  <a:srgbClr val="FF0000"/>
                </a:solidFill>
              </a:rPr>
              <a:t>a</a:t>
            </a:r>
            <a:r>
              <a:rPr lang="vi" sz="1300">
                <a:solidFill>
                  <a:schemeClr val="dk2"/>
                </a:solidFill>
              </a:rPr>
              <a:t>ll files and directories in current directory (in short format):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349" y="2565534"/>
            <a:ext cx="4972799" cy="2084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419" y="1242950"/>
            <a:ext cx="5395331" cy="83841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993050" y="2153650"/>
            <a:ext cx="8088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ls --all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653038" y="2145988"/>
            <a:ext cx="41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or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6525" y="4806100"/>
            <a:ext cx="5478699" cy="213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737725" y="4759075"/>
            <a:ext cx="548700" cy="30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800">
                <a:solidFill>
                  <a:schemeClr val="dk2"/>
                </a:solidFill>
              </a:rPr>
              <a:t>ls --help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 flipH="1" rot="10800000">
            <a:off x="156825" y="4739350"/>
            <a:ext cx="8666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4872000" y="124050"/>
            <a:ext cx="6129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ls -l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208" y="628150"/>
            <a:ext cx="6994467" cy="38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125550" y="124050"/>
            <a:ext cx="48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l</a:t>
            </a:r>
            <a:r>
              <a:rPr lang="vi">
                <a:solidFill>
                  <a:schemeClr val="dk2"/>
                </a:solidFill>
              </a:rPr>
              <a:t>i</a:t>
            </a:r>
            <a:r>
              <a:rPr lang="vi">
                <a:solidFill>
                  <a:srgbClr val="FF0000"/>
                </a:solidFill>
              </a:rPr>
              <a:t>s</a:t>
            </a:r>
            <a:r>
              <a:rPr lang="vi">
                <a:solidFill>
                  <a:schemeClr val="dk2"/>
                </a:solidFill>
              </a:rPr>
              <a:t>t files and directories in current directory (in </a:t>
            </a:r>
            <a:r>
              <a:rPr lang="vi">
                <a:solidFill>
                  <a:srgbClr val="FF0000"/>
                </a:solidFill>
              </a:rPr>
              <a:t>l</a:t>
            </a:r>
            <a:r>
              <a:rPr lang="vi">
                <a:solidFill>
                  <a:schemeClr val="dk2"/>
                </a:solidFill>
              </a:rPr>
              <a:t>ong format):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19478" l="0" r="0" t="0"/>
          <a:stretch/>
        </p:blipFill>
        <p:spPr>
          <a:xfrm>
            <a:off x="1337571" y="4775862"/>
            <a:ext cx="6359704" cy="2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737725" y="4759075"/>
            <a:ext cx="548700" cy="30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800">
                <a:solidFill>
                  <a:schemeClr val="dk2"/>
                </a:solidFill>
              </a:rPr>
              <a:t>ls --help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40" name="Google Shape;140;p20"/>
          <p:cNvCxnSpPr/>
          <p:nvPr/>
        </p:nvCxnSpPr>
        <p:spPr>
          <a:xfrm flipH="1" rot="10800000">
            <a:off x="156825" y="4663150"/>
            <a:ext cx="8666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5212375" y="276450"/>
            <a:ext cx="6129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ls -al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25550" y="276450"/>
            <a:ext cx="51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l</a:t>
            </a:r>
            <a:r>
              <a:rPr lang="vi">
                <a:solidFill>
                  <a:schemeClr val="dk2"/>
                </a:solidFill>
              </a:rPr>
              <a:t>i</a:t>
            </a:r>
            <a:r>
              <a:rPr lang="vi">
                <a:solidFill>
                  <a:srgbClr val="FF0000"/>
                </a:solidFill>
              </a:rPr>
              <a:t>s</a:t>
            </a:r>
            <a:r>
              <a:rPr lang="vi">
                <a:solidFill>
                  <a:schemeClr val="dk2"/>
                </a:solidFill>
              </a:rPr>
              <a:t>t </a:t>
            </a:r>
            <a:r>
              <a:rPr lang="vi">
                <a:solidFill>
                  <a:srgbClr val="FF0000"/>
                </a:solidFill>
              </a:rPr>
              <a:t>a</a:t>
            </a:r>
            <a:r>
              <a:rPr lang="vi">
                <a:solidFill>
                  <a:schemeClr val="dk2"/>
                </a:solidFill>
              </a:rPr>
              <a:t>ll files and directories in current directory (in </a:t>
            </a:r>
            <a:r>
              <a:rPr lang="vi">
                <a:solidFill>
                  <a:srgbClr val="FF0000"/>
                </a:solidFill>
              </a:rPr>
              <a:t>l</a:t>
            </a:r>
            <a:r>
              <a:rPr lang="vi">
                <a:solidFill>
                  <a:schemeClr val="dk2"/>
                </a:solidFill>
              </a:rPr>
              <a:t>ong format):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0" y="777000"/>
            <a:ext cx="4582674" cy="35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300" y="1361325"/>
            <a:ext cx="4281475" cy="218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