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D1E0-DA10-15B6-B248-BD7E68099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8CA64-4ABF-2231-180D-78E29F671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76DCD-B54B-6D9C-CB4B-F604E3EF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231-68F4-4593-BAAA-9968B3748D3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998-4237-1D81-9494-6A3B3C10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BEF5-BCFF-63B7-CE1E-C9D0B9F6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7020-D1C6-4245-85DF-FB8AB31C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4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E0D6-5EC5-4111-B78B-EDF0355D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0DFA6-EF16-E90C-4BC0-6202C7424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93DF-2B04-2EAC-6EAE-B56E2F8F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231-68F4-4593-BAAA-9968B3748D3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3E6E8-A6DC-ABA4-C91E-66C777BE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44E9D-3B5F-813E-5945-518DA4E1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7020-D1C6-4245-85DF-FB8AB31C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387E4-437F-323E-ABA5-E908F955C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D4863-A323-C6A7-282F-23708CCBE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0DFA7-43F7-C5AE-A4F5-82260796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231-68F4-4593-BAAA-9968B3748D3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48C53-E00D-90F2-EFE4-E7B48FCC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7968A-AEE8-1B7C-9EB9-6949D1B0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7020-D1C6-4245-85DF-FB8AB31C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4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2924-F3B4-E895-FF8C-D0A2CEA5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C586-2C9C-8C06-1613-9F2695E3E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F27A2-72E3-4F38-990F-C264A142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231-68F4-4593-BAAA-9968B3748D3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48A60-2488-CA9B-5797-8B4A3CF4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46791-DBAE-876B-AF21-7CB60FA4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7020-D1C6-4245-85DF-FB8AB31C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8415-3DD2-480A-B9B6-029519F3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FDF5A-C42F-BAAA-AED1-F07BF4447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33BA2-42B0-8FC3-B16D-EFF02414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231-68F4-4593-BAAA-9968B3748D3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59EC6-38BA-69C9-22EA-FA042173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2F89B-B066-B14A-6A5B-B022652D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7020-D1C6-4245-85DF-FB8AB31C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35CA-E113-55FE-D22C-72E79BD1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E2E93-0D62-52D7-30A1-E89477E9D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F6B4C-0B7C-7920-9E80-BA527E9CC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F0EE7-1EA8-89DE-8F36-53B66A12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231-68F4-4593-BAAA-9968B3748D3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00C9F-FB2F-829F-509B-31A30902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43D5A-524E-1FF4-DFC2-D669C8DF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7020-D1C6-4245-85DF-FB8AB31C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EA28-57FA-E7BB-AECD-C5F81E435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6400C-07CB-77D5-F54C-85A515EBE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4B30D-0BB0-4367-EB86-5BC2C4D71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C2F0A-DF01-59D1-EC5B-565246944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FE986-3D92-E72C-9F28-0462A459E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14816-BB65-BF90-76CD-6032516D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231-68F4-4593-BAAA-9968B3748D3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876E1-0D31-D46E-8389-8B50AB6B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C1D69-2597-74CE-E964-52CA9636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7020-D1C6-4245-85DF-FB8AB31C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2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0361-B900-2A54-335E-E89CC849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0C9F5-5527-E7D9-59F9-8C96D922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231-68F4-4593-BAAA-9968B3748D3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AD3F1-1239-15E4-587A-AD2DBDEA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F5D0F-E7B7-6280-633E-306053B7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7020-D1C6-4245-85DF-FB8AB31C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5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F0F25-0FC5-C8E5-62FD-DFF40A61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231-68F4-4593-BAAA-9968B3748D3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FEBC0-AEDD-AAE0-7C3D-0B7A6D22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45E99-0572-9A3C-0CF4-79A720B0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7020-D1C6-4245-85DF-FB8AB31C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6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7C82-641A-2B45-9B6C-12D86D9E1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3E970-26A4-C490-CEF4-08531488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F95CF-E7FD-6B2C-FED9-132C7DDEB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B9956-C968-70CA-C7BA-38C43F9B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231-68F4-4593-BAAA-9968B3748D3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15C08-79E2-CCAC-8D5F-F6D7F273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3A26A-31E8-4D57-F448-E69A0C8E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7020-D1C6-4245-85DF-FB8AB31C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8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6626-31E4-ACC6-7E6C-086BE3E9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E47CC-7DF0-EB98-7B3F-0628AA8C8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5C8B9-6D08-969C-7D67-3282EE82F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5677B-248A-5ABD-F163-8130308C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231-68F4-4593-BAAA-9968B3748D3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34AD9-DCEF-CE57-6C4A-71B4D114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6B8E2-FBFA-49F3-EC5F-F879EE12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7020-D1C6-4245-85DF-FB8AB31C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DE3237-5E61-3634-C458-1D33E0E8A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B2E4B-0BEB-5BDA-0A6A-4ADF96A17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169CD-C35B-C012-0CC9-6BD5D30E0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15231-68F4-4593-BAAA-9968B3748D3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50AE3-50AD-33DE-E97A-EEB44E203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74352-13C9-B8ED-AAF0-002839307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7020-D1C6-4245-85DF-FB8AB31C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26D5-DB3C-2BD4-66B3-29925D444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Applications of Microbiome in health and clinic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A568A-8CB7-0D87-B634-B3E2689F4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296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August 08 2024</a:t>
            </a:r>
          </a:p>
          <a:p>
            <a:r>
              <a:rPr lang="en-US" dirty="0">
                <a:solidFill>
                  <a:srgbClr val="7030A0"/>
                </a:solidFill>
              </a:rPr>
              <a:t>Phuc </a:t>
            </a:r>
            <a:r>
              <a:rPr lang="en-US" dirty="0" err="1">
                <a:solidFill>
                  <a:srgbClr val="7030A0"/>
                </a:solidFill>
              </a:rPr>
              <a:t>Loi</a:t>
            </a:r>
            <a:r>
              <a:rPr lang="en-US" dirty="0">
                <a:solidFill>
                  <a:srgbClr val="7030A0"/>
                </a:solidFill>
              </a:rPr>
              <a:t> Luu, PhD</a:t>
            </a:r>
          </a:p>
          <a:p>
            <a:r>
              <a:rPr lang="en-US" dirty="0">
                <a:solidFill>
                  <a:srgbClr val="7030A0"/>
                </a:solidFill>
              </a:rPr>
              <a:t>Luu.p.loi@googlemail.com</a:t>
            </a:r>
          </a:p>
        </p:txBody>
      </p:sp>
    </p:spTree>
    <p:extLst>
      <p:ext uri="{BB962C8B-B14F-4D97-AF65-F5344CB8AC3E}">
        <p14:creationId xmlns:p14="http://schemas.microsoft.com/office/powerpoint/2010/main" val="51163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D74-9A44-E4D2-1EAD-8020F79F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BC554-FFBC-AF68-0875-FBC7D1B9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dirty="0">
                <a:solidFill>
                  <a:srgbClr val="7030A0"/>
                </a:solidFill>
                <a:effectLst/>
                <a:latin typeface="+mj-lt"/>
              </a:rPr>
              <a:t>Review of Microbiome</a:t>
            </a:r>
          </a:p>
          <a:p>
            <a:r>
              <a:rPr lang="en-US" sz="3200" dirty="0">
                <a:solidFill>
                  <a:srgbClr val="7030A0"/>
                </a:solidFill>
                <a:latin typeface="+mj-lt"/>
              </a:rPr>
              <a:t>The Gut Microbiome and Health</a:t>
            </a:r>
          </a:p>
          <a:p>
            <a:r>
              <a:rPr lang="en-US" sz="3200" dirty="0">
                <a:solidFill>
                  <a:srgbClr val="7030A0"/>
                </a:solidFill>
                <a:latin typeface="+mj-lt"/>
              </a:rPr>
              <a:t>The Skin Microbiome and Clinical Applications</a:t>
            </a:r>
          </a:p>
          <a:p>
            <a:r>
              <a:rPr lang="en-US" sz="3200" dirty="0">
                <a:solidFill>
                  <a:srgbClr val="7030A0"/>
                </a:solidFill>
                <a:latin typeface="+mj-lt"/>
              </a:rPr>
              <a:t>The Oral Microbiome and Clinical Applications</a:t>
            </a:r>
          </a:p>
          <a:p>
            <a:r>
              <a:rPr lang="en-US" sz="3200" dirty="0">
                <a:solidFill>
                  <a:srgbClr val="7030A0"/>
                </a:solidFill>
                <a:latin typeface="+mj-lt"/>
              </a:rPr>
              <a:t>The Microbiome and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117546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D74-9A44-E4D2-1EAD-8020F79F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719"/>
          </a:xfrm>
        </p:spPr>
        <p:txBody>
          <a:bodyPr>
            <a:normAutofit/>
          </a:bodyPr>
          <a:lstStyle/>
          <a:p>
            <a:r>
              <a:rPr lang="en-US" sz="4000" b="0" i="0" u="none" strike="noStrike" dirty="0">
                <a:solidFill>
                  <a:srgbClr val="7030A0"/>
                </a:solidFill>
                <a:effectLst/>
                <a:latin typeface="+mj-lt"/>
              </a:rPr>
              <a:t>The Human Microbiome: A Complex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BC554-FFBC-AF68-0875-FBC7D1B96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8681" cy="4351338"/>
          </a:xfrm>
        </p:spPr>
        <p:txBody>
          <a:bodyPr>
            <a:normAutofit/>
          </a:bodyPr>
          <a:lstStyle/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 The microbiome is the collection of microorganisms (bacteria, fungi, viruses, and others) that live in and on the human body.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Importance:</a:t>
            </a: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 Crucial for human health, involved in digestion, immune function, metabolism, and protection against pathogens.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1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Diversity:</a:t>
            </a: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 Varies by body site (gut, skin, oral cavity, etc.) and individual.</a:t>
            </a:r>
            <a:endParaRPr lang="en-US" sz="3200" dirty="0">
              <a:solidFill>
                <a:srgbClr val="7030A0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4FEBF-46C8-324F-383E-6462D63F1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108" y="1571934"/>
            <a:ext cx="4858719" cy="485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D74-9A44-E4D2-1EAD-8020F79F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71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+mj-lt"/>
              </a:rPr>
              <a:t>The Gut Microbiome: A Key Player in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BC554-FFBC-AF68-0875-FBC7D1B96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49" y="1825625"/>
            <a:ext cx="6447295" cy="4351338"/>
          </a:xfrm>
        </p:spPr>
        <p:txBody>
          <a:bodyPr>
            <a:normAutofit/>
          </a:bodyPr>
          <a:lstStyle/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Composition:</a:t>
            </a: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 Primarily bacteria, with diverse species.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Role in health:</a:t>
            </a: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 Digestion, nutrient absorption, immune system development, and mental health.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Clinical applications: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4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Gut disorders (Irritable Bowel Syndrome, Inflammatory Bowel Disease)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4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Metabolic diseases (obesity, type 2 diabetes)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4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Mental health conditions (depression, anxiety)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Fecal microbiota transplantation (FMT) for recurrent </a:t>
            </a:r>
            <a:r>
              <a:rPr lang="en-US" sz="1400" b="0" i="1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Clostridium difficile</a:t>
            </a:r>
            <a:r>
              <a:rPr lang="en-US" sz="14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 infection</a:t>
            </a:r>
            <a:endParaRPr lang="en-US" sz="2800" dirty="0">
              <a:solidFill>
                <a:srgbClr val="7030A0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7A8BC4-0459-73B6-E423-525438B3F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286" y="1983711"/>
            <a:ext cx="4520765" cy="28905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60086-AAD1-BBE2-C5C4-560F8AC235A6}"/>
              </a:ext>
            </a:extLst>
          </p:cNvPr>
          <p:cNvSpPr txBox="1"/>
          <p:nvPr/>
        </p:nvSpPr>
        <p:spPr>
          <a:xfrm>
            <a:off x="8203344" y="5807631"/>
            <a:ext cx="3032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10.1021/acs.jafc.1c00468</a:t>
            </a:r>
          </a:p>
        </p:txBody>
      </p:sp>
    </p:spTree>
    <p:extLst>
      <p:ext uri="{BB962C8B-B14F-4D97-AF65-F5344CB8AC3E}">
        <p14:creationId xmlns:p14="http://schemas.microsoft.com/office/powerpoint/2010/main" val="365804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D74-9A44-E4D2-1EAD-8020F79F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71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+mj-lt"/>
              </a:rPr>
              <a:t>The Skin Microbiome: Our First Line of Defense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BC554-FFBC-AF68-0875-FBC7D1B96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49" y="1825625"/>
            <a:ext cx="6447295" cy="4351338"/>
          </a:xfrm>
        </p:spPr>
        <p:txBody>
          <a:bodyPr>
            <a:norm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Composition:</a:t>
            </a: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 Diverse community of bacteria, fungi, and viruses.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Role in health:</a:t>
            </a: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 Skin barrier function, immune response, and protection against pathogens.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Clinical applications: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Skin disorders (eczema, psoriasis, acne)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Wound healing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Allergic diseases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Probiotic skincare products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2B3B9-20F6-3146-B099-42B501ACB105}"/>
              </a:ext>
            </a:extLst>
          </p:cNvPr>
          <p:cNvSpPr txBox="1"/>
          <p:nvPr/>
        </p:nvSpPr>
        <p:spPr>
          <a:xfrm>
            <a:off x="6768885" y="6123543"/>
            <a:ext cx="5195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https://en.wikipedia.org/wiki/Skin_flora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F5719F-90F1-C1D8-571C-18DE7FF1E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293" y="2256998"/>
            <a:ext cx="4216507" cy="34351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2AE8D0-3CD8-A8DE-2589-89C2B1EBF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169" y="4020344"/>
            <a:ext cx="13620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0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D74-9A44-E4D2-1EAD-8020F79F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71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+mj-lt"/>
              </a:rPr>
              <a:t>The Oral Microbiome: A Complex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BC554-FFBC-AF68-0875-FBC7D1B96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49" y="1599024"/>
            <a:ext cx="6447295" cy="4351338"/>
          </a:xfrm>
        </p:spPr>
        <p:txBody>
          <a:bodyPr>
            <a:norm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Composition:</a:t>
            </a: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 Diverse community of bacteria, fungi, and viruses.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Role in health:</a:t>
            </a: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 Oral health, digestion, and immune response.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Clinical applications: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Dental caries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Periodontal disease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Oral cancer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Systemic diseases (heart disease, diabetes)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2B3B9-20F6-3146-B099-42B501ACB105}"/>
              </a:ext>
            </a:extLst>
          </p:cNvPr>
          <p:cNvSpPr txBox="1"/>
          <p:nvPr/>
        </p:nvSpPr>
        <p:spPr>
          <a:xfrm>
            <a:off x="6768885" y="6123543"/>
            <a:ext cx="5195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10.3390/nu14122426</a:t>
            </a:r>
          </a:p>
        </p:txBody>
      </p:sp>
      <p:sp>
        <p:nvSpPr>
          <p:cNvPr id="4" name="AutoShape 2" descr="Composition of the human oral microbiota.">
            <a:extLst>
              <a:ext uri="{FF2B5EF4-FFF2-40B4-BE49-F238E27FC236}">
                <a16:creationId xmlns:a16="http://schemas.microsoft.com/office/drawing/2014/main" id="{13F579F3-EE2B-FF5F-19CF-6A09EA7232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B312B-DD29-6D69-6DA0-77EBEE343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326" y="1845644"/>
            <a:ext cx="4902924" cy="316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6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D74-9A44-E4D2-1EAD-8020F79F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71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7030A0"/>
                </a:solidFill>
                <a:latin typeface="+mj-lt"/>
              </a:rPr>
              <a:t>The Microbiome: A Frontier in Medicine</a:t>
            </a:r>
            <a:endParaRPr lang="en-US" sz="40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BC554-FFBC-AF68-0875-FBC7D1B96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49" y="1825625"/>
            <a:ext cx="6447295" cy="4351338"/>
          </a:xfrm>
        </p:spPr>
        <p:txBody>
          <a:bodyPr>
            <a:normAutofit/>
          </a:bodyPr>
          <a:lstStyle/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Personalized medicine:</a:t>
            </a: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 Tailored treatments based on individual microbiome profiles.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Probiotics and prebiotics:</a:t>
            </a: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 Potential therapeutic agents for various diseases.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Microbiome-based diagnostics:</a:t>
            </a: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 Early detection of diseases.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1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Challenges:</a:t>
            </a:r>
            <a:r>
              <a:rPr lang="en-US" sz="18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 Standardization of microbiome research, ethical considerations.</a:t>
            </a:r>
            <a:endParaRPr lang="en-US" sz="28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2B3B9-20F6-3146-B099-42B501ACB105}"/>
              </a:ext>
            </a:extLst>
          </p:cNvPr>
          <p:cNvSpPr txBox="1"/>
          <p:nvPr/>
        </p:nvSpPr>
        <p:spPr>
          <a:xfrm>
            <a:off x="6768885" y="6123543"/>
            <a:ext cx="5195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https://doi.org/10.1016/j.mayocp.2017.10.004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EF509-2FA1-2963-A0E7-1147E8EC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240" y="1275728"/>
            <a:ext cx="4005719" cy="430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0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390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Applications of Microbiome in health and clinic</vt:lpstr>
      <vt:lpstr>Content</vt:lpstr>
      <vt:lpstr>The Human Microbiome: A Complex Ecosystem</vt:lpstr>
      <vt:lpstr>The Gut Microbiome: A Key Player in Health</vt:lpstr>
      <vt:lpstr>The Skin Microbiome: Our First Line of Defense</vt:lpstr>
      <vt:lpstr>The Oral Microbiome: A Complex Ecosystem</vt:lpstr>
      <vt:lpstr>The Microbiome: A Frontier in Medicine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Lưu Phúc Lợi</dc:creator>
  <cp:lastModifiedBy>Lưu Phúc Lợi</cp:lastModifiedBy>
  <cp:revision>15</cp:revision>
  <dcterms:created xsi:type="dcterms:W3CDTF">2024-08-08T11:41:30Z</dcterms:created>
  <dcterms:modified xsi:type="dcterms:W3CDTF">2024-08-08T13:59:45Z</dcterms:modified>
</cp:coreProperties>
</file>