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256" r:id="rId2"/>
    <p:sldId id="257" r:id="rId3"/>
    <p:sldId id="305" r:id="rId4"/>
    <p:sldId id="262" r:id="rId5"/>
    <p:sldId id="304" r:id="rId6"/>
    <p:sldId id="306" r:id="rId7"/>
    <p:sldId id="303" r:id="rId8"/>
    <p:sldId id="263" r:id="rId9"/>
    <p:sldId id="264" r:id="rId10"/>
    <p:sldId id="267" r:id="rId11"/>
    <p:sldId id="307" r:id="rId12"/>
    <p:sldId id="320" r:id="rId13"/>
    <p:sldId id="308" r:id="rId14"/>
    <p:sldId id="309" r:id="rId15"/>
    <p:sldId id="310" r:id="rId16"/>
    <p:sldId id="311" r:id="rId17"/>
    <p:sldId id="312" r:id="rId18"/>
    <p:sldId id="313" r:id="rId19"/>
    <p:sldId id="317" r:id="rId20"/>
    <p:sldId id="318" r:id="rId21"/>
    <p:sldId id="319" r:id="rId2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3">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B2B2B2"/>
    <a:srgbClr val="202020"/>
    <a:srgbClr val="323232"/>
    <a:srgbClr val="CC3300"/>
    <a:srgbClr val="CC0000"/>
    <a:srgbClr val="FF3300"/>
    <a:srgbClr val="990000"/>
    <a:srgbClr val="FF8D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8" autoAdjust="0"/>
    <p:restoredTop sz="94660"/>
  </p:normalViewPr>
  <p:slideViewPr>
    <p:cSldViewPr snapToGrid="0" showGuides="1">
      <p:cViewPr varScale="1">
        <p:scale>
          <a:sx n="66" d="100"/>
          <a:sy n="66" d="100"/>
        </p:scale>
        <p:origin x="930" y="66"/>
      </p:cViewPr>
      <p:guideLst>
        <p:guide orient="horz" pos="2153"/>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2024/7/7</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2024/7/7</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Calibri" panose="020F0502020204030204" pitchFamily="34" charset="0"/>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2024/7/7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2024/7/7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2024/7/7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2024/7/7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2024/7/7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2024/7/7</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latin typeface="Calibri" panose="020F0502020204030204" pitchFamily="34" charset="0"/>
              </a:defRPr>
            </a:lvl1pPr>
          </a:lstStyle>
          <a:p>
            <a:fld id="{760FBDFE-C587-4B4C-A407-44438C67B59E}" type="datetimeFigureOut">
              <a:rPr lang="zh-CN" altLang="en-US" smtClean="0"/>
              <a:pPr/>
              <a:t>2024/7/7</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Calibri" panose="020F0502020204030204" pitchFamily="34" charset="0"/>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latin typeface="Calibri" panose="020F0502020204030204" pitchFamily="34" charset="0"/>
              </a:defRPr>
            </a:lvl1pPr>
          </a:lstStyle>
          <a:p>
            <a:fld id="{49AE70B2-8BF9-45C0-BB95-33D1B9D3A854}"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sz="4400" b="1" i="0" dirty="0">
                <a:solidFill>
                  <a:schemeClr val="accent5"/>
                </a:solidFill>
                <a:effectLst/>
                <a:highlight>
                  <a:srgbClr val="FFFFFF"/>
                </a:highlight>
              </a:rPr>
              <a:t>Current challenges and best-practice protocols for microbiome analysis</a:t>
            </a:r>
            <a:endParaRPr lang="en-US" altLang="zh-CN" sz="4400" b="1" dirty="0">
              <a:solidFill>
                <a:schemeClr val="accent5"/>
              </a:solidFill>
            </a:endParaRPr>
          </a:p>
        </p:txBody>
      </p:sp>
      <p:sp>
        <p:nvSpPr>
          <p:cNvPr id="5" name="副标题 4"/>
          <p:cNvSpPr>
            <a:spLocks noGrp="1"/>
          </p:cNvSpPr>
          <p:nvPr>
            <p:ph type="subTitle" idx="1"/>
          </p:nvPr>
        </p:nvSpPr>
        <p:spPr>
          <a:xfrm>
            <a:off x="1524000" y="4403324"/>
            <a:ext cx="9144000" cy="1329456"/>
          </a:xfrm>
        </p:spPr>
        <p:txBody>
          <a:bodyPr/>
          <a:lstStyle/>
          <a:p>
            <a:r>
              <a:rPr lang="en-US" altLang="zh-CN" dirty="0"/>
              <a:t>Phuc </a:t>
            </a:r>
            <a:r>
              <a:rPr lang="en-US" altLang="zh-CN" dirty="0" err="1"/>
              <a:t>Loi</a:t>
            </a:r>
            <a:r>
              <a:rPr lang="en-US" altLang="zh-CN" dirty="0"/>
              <a:t> Luu, PhD</a:t>
            </a:r>
          </a:p>
          <a:p>
            <a:r>
              <a:rPr lang="en-US" altLang="zh-CN" dirty="0"/>
              <a:t>luu.p.loi@googlemail.com</a:t>
            </a:r>
          </a:p>
          <a:p>
            <a:r>
              <a:rPr lang="en-US" altLang="zh-CN" dirty="0"/>
              <a:t>July 07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6"/>
            <a:ext cx="10515600" cy="844640"/>
          </a:xfrm>
        </p:spPr>
        <p:txBody>
          <a:bodyPr>
            <a:normAutofit fontScale="90000"/>
          </a:bodyPr>
          <a:lstStyle/>
          <a:p>
            <a:pPr algn="ctr" fontAlgn="base"/>
            <a:r>
              <a:rPr lang="en-US" sz="3600" b="1" i="0" dirty="0">
                <a:solidFill>
                  <a:schemeClr val="accent5"/>
                </a:solidFill>
                <a:effectLst/>
                <a:highlight>
                  <a:srgbClr val="FFFFFF"/>
                </a:highlight>
              </a:rPr>
              <a:t>Study design/experimental design</a:t>
            </a:r>
            <a:br>
              <a:rPr lang="en-US" sz="3600" b="1" i="0" dirty="0">
                <a:solidFill>
                  <a:schemeClr val="accent5"/>
                </a:solidFill>
                <a:effectLst/>
                <a:highlight>
                  <a:srgbClr val="FFFFFF"/>
                </a:highlight>
              </a:rPr>
            </a:br>
            <a:r>
              <a:rPr lang="en-US" sz="2800" i="0" dirty="0">
                <a:solidFill>
                  <a:schemeClr val="accent6"/>
                </a:solidFill>
                <a:effectLst/>
                <a:highlight>
                  <a:srgbClr val="FFFFFF"/>
                </a:highlight>
              </a:rPr>
              <a:t>eliminating confounding effects</a:t>
            </a:r>
            <a:r>
              <a:rPr lang="en-US" sz="2800" b="0" i="0" dirty="0">
                <a:solidFill>
                  <a:srgbClr val="2A2A2A"/>
                </a:solidFill>
                <a:effectLst/>
                <a:highlight>
                  <a:srgbClr val="FFFFFF"/>
                </a:highlight>
              </a:rPr>
              <a:t> </a:t>
            </a:r>
            <a:endParaRPr lang="en-US" sz="3600" b="1" i="0" dirty="0">
              <a:solidFill>
                <a:schemeClr val="accent5"/>
              </a:solidFill>
              <a:effectLst/>
              <a:highlight>
                <a:srgbClr val="FFFFFF"/>
              </a:highlight>
            </a:endParaRPr>
          </a:p>
        </p:txBody>
      </p:sp>
      <p:sp>
        <p:nvSpPr>
          <p:cNvPr id="3" name="Content Placeholder 2"/>
          <p:cNvSpPr>
            <a:spLocks noGrp="1"/>
          </p:cNvSpPr>
          <p:nvPr>
            <p:ph idx="1"/>
          </p:nvPr>
        </p:nvSpPr>
        <p:spPr>
          <a:xfrm>
            <a:off x="618672" y="1529080"/>
            <a:ext cx="4809671" cy="4648200"/>
          </a:xfrm>
        </p:spPr>
        <p:txBody>
          <a:bodyPr>
            <a:normAutofit fontScale="92500"/>
          </a:bodyPr>
          <a:lstStyle/>
          <a:p>
            <a:pPr marL="457200" indent="-457200" algn="just">
              <a:lnSpc>
                <a:spcPct val="150000"/>
              </a:lnSpc>
              <a:buFont typeface="+mj-lt"/>
              <a:buAutoNum type="arabicPeriod"/>
            </a:pPr>
            <a:r>
              <a:rPr lang="en-US" b="1" i="0" dirty="0">
                <a:solidFill>
                  <a:srgbClr val="2A2A2A"/>
                </a:solidFill>
                <a:effectLst/>
                <a:highlight>
                  <a:srgbClr val="FFFFFF"/>
                </a:highlight>
              </a:rPr>
              <a:t>Number of samples</a:t>
            </a:r>
            <a:r>
              <a:rPr lang="en-US" b="0" i="0" dirty="0">
                <a:solidFill>
                  <a:srgbClr val="2A2A2A"/>
                </a:solidFill>
                <a:effectLst/>
                <a:highlight>
                  <a:srgbClr val="FFFFFF"/>
                </a:highlight>
              </a:rPr>
              <a:t>: choosing appropriate sample sizes based on statistical principles can certainly help to avoid biases and spurious interpretations.</a:t>
            </a:r>
          </a:p>
          <a:p>
            <a:pPr marL="457200" indent="-457200" algn="just">
              <a:lnSpc>
                <a:spcPct val="150000"/>
              </a:lnSpc>
              <a:buFont typeface="+mj-lt"/>
              <a:buAutoNum type="arabicPeriod"/>
            </a:pPr>
            <a:r>
              <a:rPr lang="en-US" b="1" i="0" dirty="0">
                <a:solidFill>
                  <a:srgbClr val="2A2A2A"/>
                </a:solidFill>
                <a:effectLst/>
                <a:highlight>
                  <a:srgbClr val="FFFFFF"/>
                </a:highlight>
              </a:rPr>
              <a:t>Controls</a:t>
            </a:r>
            <a:r>
              <a:rPr lang="en-US" b="0" i="0" dirty="0">
                <a:solidFill>
                  <a:srgbClr val="2A2A2A"/>
                </a:solidFill>
                <a:effectLst/>
                <a:highlight>
                  <a:srgbClr val="FFFFFF"/>
                </a:highlight>
              </a:rPr>
              <a:t>: whether a signal is real and not just a stochastic</a:t>
            </a:r>
          </a:p>
          <a:p>
            <a:pPr marL="457200" indent="-457200" algn="just">
              <a:lnSpc>
                <a:spcPct val="150000"/>
              </a:lnSpc>
              <a:buFont typeface="+mj-lt"/>
              <a:buAutoNum type="arabicPeriod"/>
            </a:pPr>
            <a:r>
              <a:rPr lang="en-US" b="1" i="0" dirty="0">
                <a:solidFill>
                  <a:srgbClr val="2A2A2A"/>
                </a:solidFill>
                <a:effectLst/>
                <a:highlight>
                  <a:srgbClr val="FFFFFF"/>
                </a:highlight>
              </a:rPr>
              <a:t>Cross-sectional and longitudinal studies</a:t>
            </a:r>
            <a:endParaRPr lang="en-US" b="1" dirty="0">
              <a:solidFill>
                <a:srgbClr val="2A2A2A"/>
              </a:solidFill>
              <a:highlight>
                <a:srgbClr val="FFFFFF"/>
              </a:highlight>
            </a:endParaRPr>
          </a:p>
          <a:p>
            <a:pPr marL="457200" indent="-457200" algn="just">
              <a:lnSpc>
                <a:spcPct val="150000"/>
              </a:lnSpc>
              <a:buFont typeface="+mj-lt"/>
              <a:buAutoNum type="arabicPeriod"/>
            </a:pPr>
            <a:r>
              <a:rPr lang="en-US" b="1" i="0" dirty="0">
                <a:solidFill>
                  <a:srgbClr val="2A2A2A"/>
                </a:solidFill>
                <a:effectLst/>
                <a:highlight>
                  <a:srgbClr val="FFFFFF"/>
                </a:highlight>
              </a:rPr>
              <a:t>Metadata</a:t>
            </a:r>
          </a:p>
          <a:p>
            <a:pPr algn="just"/>
            <a:endParaRPr lang="en-US" dirty="0"/>
          </a:p>
        </p:txBody>
      </p:sp>
      <p:pic>
        <p:nvPicPr>
          <p:cNvPr id="5" name="Picture 4">
            <a:extLst>
              <a:ext uri="{FF2B5EF4-FFF2-40B4-BE49-F238E27FC236}">
                <a16:creationId xmlns:a16="http://schemas.microsoft.com/office/drawing/2014/main" id="{E8FBEB15-DE88-00F8-711A-54931042B45A}"/>
              </a:ext>
            </a:extLst>
          </p:cNvPr>
          <p:cNvPicPr>
            <a:picLocks noChangeAspect="1"/>
          </p:cNvPicPr>
          <p:nvPr/>
        </p:nvPicPr>
        <p:blipFill>
          <a:blip r:embed="rId2"/>
          <a:stretch>
            <a:fillRect/>
          </a:stretch>
        </p:blipFill>
        <p:spPr>
          <a:xfrm>
            <a:off x="5680982" y="1351461"/>
            <a:ext cx="6229350" cy="4648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672" y="246744"/>
            <a:ext cx="10515600" cy="1282336"/>
          </a:xfrm>
        </p:spPr>
        <p:txBody>
          <a:bodyPr>
            <a:normAutofit fontScale="90000"/>
          </a:bodyPr>
          <a:lstStyle/>
          <a:p>
            <a:pPr algn="ctr" fontAlgn="base">
              <a:lnSpc>
                <a:spcPct val="150000"/>
              </a:lnSpc>
            </a:pPr>
            <a:r>
              <a:rPr lang="en-US" sz="3600" b="1" i="0" dirty="0">
                <a:solidFill>
                  <a:schemeClr val="accent5"/>
                </a:solidFill>
                <a:effectLst/>
                <a:highlight>
                  <a:srgbClr val="FFFFFF"/>
                </a:highlight>
              </a:rPr>
              <a:t>Sample collection and handling</a:t>
            </a:r>
            <a:br>
              <a:rPr lang="en-US" sz="3600" b="1" i="0" dirty="0">
                <a:solidFill>
                  <a:schemeClr val="accent5"/>
                </a:solidFill>
                <a:effectLst/>
                <a:highlight>
                  <a:srgbClr val="FFFFFF"/>
                </a:highlight>
              </a:rPr>
            </a:br>
            <a:r>
              <a:rPr lang="en-US" sz="2800" i="0" dirty="0">
                <a:solidFill>
                  <a:schemeClr val="accent6"/>
                </a:solidFill>
                <a:effectLst/>
                <a:highlight>
                  <a:srgbClr val="FFFFFF"/>
                </a:highlight>
              </a:rPr>
              <a:t> a significant confounding factor</a:t>
            </a:r>
            <a:endParaRPr lang="en-US" sz="3600" b="1" i="0" dirty="0">
              <a:solidFill>
                <a:schemeClr val="accent5"/>
              </a:solidFill>
              <a:effectLst/>
              <a:highlight>
                <a:srgbClr val="FFFFFF"/>
              </a:highlight>
            </a:endParaRPr>
          </a:p>
        </p:txBody>
      </p:sp>
      <p:sp>
        <p:nvSpPr>
          <p:cNvPr id="3" name="Content Placeholder 2"/>
          <p:cNvSpPr>
            <a:spLocks noGrp="1"/>
          </p:cNvSpPr>
          <p:nvPr>
            <p:ph idx="1"/>
          </p:nvPr>
        </p:nvSpPr>
        <p:spPr>
          <a:xfrm>
            <a:off x="618672" y="2061028"/>
            <a:ext cx="10920185" cy="4116251"/>
          </a:xfrm>
        </p:spPr>
        <p:txBody>
          <a:bodyPr>
            <a:normAutofit/>
          </a:bodyPr>
          <a:lstStyle/>
          <a:p>
            <a:pPr marL="457200" indent="-457200" algn="just">
              <a:lnSpc>
                <a:spcPct val="150000"/>
              </a:lnSpc>
              <a:buFont typeface="+mj-lt"/>
              <a:buAutoNum type="arabicPeriod"/>
            </a:pPr>
            <a:r>
              <a:rPr lang="en-US" b="1" i="0" dirty="0">
                <a:solidFill>
                  <a:srgbClr val="2A2A2A"/>
                </a:solidFill>
                <a:effectLst/>
                <a:highlight>
                  <a:srgbClr val="FFFFFF"/>
                </a:highlight>
              </a:rPr>
              <a:t>Contamination</a:t>
            </a:r>
            <a:r>
              <a:rPr lang="en-US" b="0" i="0" dirty="0">
                <a:solidFill>
                  <a:srgbClr val="2A2A2A"/>
                </a:solidFill>
                <a:effectLst/>
                <a:highlight>
                  <a:srgbClr val="FFFFFF"/>
                </a:highlight>
              </a:rPr>
              <a:t>: time, temperature, humidity and proximity distance</a:t>
            </a:r>
          </a:p>
          <a:p>
            <a:pPr marL="457200" indent="-457200" algn="just">
              <a:lnSpc>
                <a:spcPct val="150000"/>
              </a:lnSpc>
              <a:buFont typeface="+mj-lt"/>
              <a:buAutoNum type="arabicPeriod"/>
            </a:pPr>
            <a:r>
              <a:rPr lang="en-US" b="1" i="0" dirty="0">
                <a:solidFill>
                  <a:srgbClr val="2A2A2A"/>
                </a:solidFill>
                <a:effectLst/>
                <a:highlight>
                  <a:srgbClr val="FFFFFF"/>
                </a:highlight>
              </a:rPr>
              <a:t>Transportation:</a:t>
            </a:r>
            <a:r>
              <a:rPr lang="en-US" b="0" i="0" dirty="0">
                <a:solidFill>
                  <a:srgbClr val="2A2A2A"/>
                </a:solidFill>
                <a:effectLst/>
                <a:highlight>
                  <a:srgbClr val="FFFFFF"/>
                </a:highlight>
              </a:rPr>
              <a:t> several chemical preservation methods and immediate freezing</a:t>
            </a:r>
          </a:p>
          <a:p>
            <a:pPr marL="457200" indent="-457200" algn="just">
              <a:lnSpc>
                <a:spcPct val="150000"/>
              </a:lnSpc>
              <a:buFont typeface="+mj-lt"/>
              <a:buAutoNum type="arabicPeriod"/>
            </a:pPr>
            <a:r>
              <a:rPr lang="en-US" b="1" i="0" dirty="0">
                <a:solidFill>
                  <a:srgbClr val="2A2A2A"/>
                </a:solidFill>
                <a:effectLst/>
                <a:highlight>
                  <a:srgbClr val="FFFFFF"/>
                </a:highlight>
              </a:rPr>
              <a:t>Storage and safety: </a:t>
            </a:r>
            <a:r>
              <a:rPr lang="en-US" b="0" i="0" dirty="0">
                <a:solidFill>
                  <a:srgbClr val="2A2A2A"/>
                </a:solidFill>
                <a:effectLst/>
                <a:highlight>
                  <a:srgbClr val="FFFFFF"/>
                </a:highlight>
              </a:rPr>
              <a:t>−80°C conserves microbiota diversity</a:t>
            </a:r>
            <a:endParaRPr lang="en-US" b="1" i="0" dirty="0">
              <a:solidFill>
                <a:srgbClr val="2A2A2A"/>
              </a:solidFill>
              <a:effectLst/>
              <a:highlight>
                <a:srgbClr val="FFFFFF"/>
              </a:highlight>
            </a:endParaRPr>
          </a:p>
          <a:p>
            <a:pPr marL="0" indent="0" algn="just">
              <a:buNone/>
            </a:pPr>
            <a:endParaRPr lang="en-US" dirty="0"/>
          </a:p>
        </p:txBody>
      </p:sp>
    </p:spTree>
    <p:extLst>
      <p:ext uri="{BB962C8B-B14F-4D97-AF65-F5344CB8AC3E}">
        <p14:creationId xmlns:p14="http://schemas.microsoft.com/office/powerpoint/2010/main" val="1112475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214" y="101604"/>
            <a:ext cx="10515600" cy="957942"/>
          </a:xfrm>
        </p:spPr>
        <p:txBody>
          <a:bodyPr>
            <a:normAutofit fontScale="90000"/>
          </a:bodyPr>
          <a:lstStyle/>
          <a:p>
            <a:pPr algn="ctr" fontAlgn="base">
              <a:lnSpc>
                <a:spcPct val="100000"/>
              </a:lnSpc>
            </a:pPr>
            <a:r>
              <a:rPr lang="en-US" sz="3600" b="1" i="0" dirty="0">
                <a:solidFill>
                  <a:schemeClr val="accent5"/>
                </a:solidFill>
                <a:effectLst/>
                <a:highlight>
                  <a:srgbClr val="FFFFFF"/>
                </a:highlight>
              </a:rPr>
              <a:t>Sample collection and handling</a:t>
            </a:r>
            <a:br>
              <a:rPr lang="en-US" sz="3600" b="1" i="0" dirty="0">
                <a:solidFill>
                  <a:schemeClr val="accent5"/>
                </a:solidFill>
                <a:effectLst/>
                <a:highlight>
                  <a:srgbClr val="FFFFFF"/>
                </a:highlight>
              </a:rPr>
            </a:br>
            <a:r>
              <a:rPr lang="en-US" sz="2800" i="0" dirty="0">
                <a:solidFill>
                  <a:schemeClr val="accent6"/>
                </a:solidFill>
                <a:effectLst/>
                <a:highlight>
                  <a:srgbClr val="FFFFFF"/>
                </a:highlight>
              </a:rPr>
              <a:t> a significant confounding factor</a:t>
            </a:r>
            <a:endParaRPr lang="en-US" sz="3600" b="1" i="0" dirty="0">
              <a:solidFill>
                <a:schemeClr val="accent5"/>
              </a:solidFill>
              <a:effectLst/>
              <a:highlight>
                <a:srgbClr val="FFFFFF"/>
              </a:highlight>
            </a:endParaRPr>
          </a:p>
        </p:txBody>
      </p:sp>
      <p:pic>
        <p:nvPicPr>
          <p:cNvPr id="5122" name="Picture 2">
            <a:extLst>
              <a:ext uri="{FF2B5EF4-FFF2-40B4-BE49-F238E27FC236}">
                <a16:creationId xmlns:a16="http://schemas.microsoft.com/office/drawing/2014/main" id="{FEA2D697-9064-7C40-0805-2C9A109D24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313" y="1263049"/>
            <a:ext cx="6021161" cy="534820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1E77967-D102-A472-53B1-A257C9B4980C}"/>
              </a:ext>
            </a:extLst>
          </p:cNvPr>
          <p:cNvSpPr txBox="1"/>
          <p:nvPr/>
        </p:nvSpPr>
        <p:spPr>
          <a:xfrm>
            <a:off x="6574968" y="1407886"/>
            <a:ext cx="5094515" cy="4616648"/>
          </a:xfrm>
          <a:prstGeom prst="rect">
            <a:avLst/>
          </a:prstGeom>
          <a:noFill/>
        </p:spPr>
        <p:txBody>
          <a:bodyPr wrap="square">
            <a:spAutoFit/>
          </a:bodyPr>
          <a:lstStyle/>
          <a:p>
            <a:pPr algn="just"/>
            <a:r>
              <a:rPr lang="en-US" sz="1400" dirty="0"/>
              <a:t>Overview of methods that can be used for sample collection and storage before DNA extraction. Collections can be performed at home by patients, or in healthcare settings. When performed at home by patients (left) it is easier to collect stool samples rather than the complete bowel movement. If 16S analysis is to be performed, swabbing toilet paper can collect sufficient amount of material, whereas whole genome shotgun sequencing will require more material (∼1 g) (1). In both cases, collected material will have to be immersed in stabilization buffer (2) before shipping to the lab that can then be done at ambient temperature and ambient atmosphere (3). In hospital or healthcare settings, the full specimen or samples can be collected (4). In both cases intermediary storage can be performed: (5) at 4°C in anaerobic atmosphere for less than 24 h, (6) at -20°C for several days (anaerobic or ambient atmosphere), (7) directly at -80°C for several months/ years (anaerobic or ambient atmosphere). Long-term storage of samples immersed in stabilization buffer, of the complete specimen or of the stool sample can be performed at -80°C in ambient atmosphere (8) before DNA extraction (9). </a:t>
            </a:r>
          </a:p>
        </p:txBody>
      </p:sp>
      <p:sp>
        <p:nvSpPr>
          <p:cNvPr id="13" name="TextBox 12">
            <a:extLst>
              <a:ext uri="{FF2B5EF4-FFF2-40B4-BE49-F238E27FC236}">
                <a16:creationId xmlns:a16="http://schemas.microsoft.com/office/drawing/2014/main" id="{CC3D611C-19CC-0E55-B39D-E7B933581108}"/>
              </a:ext>
            </a:extLst>
          </p:cNvPr>
          <p:cNvSpPr txBox="1"/>
          <p:nvPr/>
        </p:nvSpPr>
        <p:spPr>
          <a:xfrm>
            <a:off x="7982854" y="6372874"/>
            <a:ext cx="3686629" cy="307777"/>
          </a:xfrm>
          <a:prstGeom prst="rect">
            <a:avLst/>
          </a:prstGeom>
          <a:noFill/>
        </p:spPr>
        <p:txBody>
          <a:bodyPr wrap="square">
            <a:spAutoFit/>
          </a:bodyPr>
          <a:lstStyle/>
          <a:p>
            <a:r>
              <a:rPr lang="en-US" sz="1400" dirty="0"/>
              <a:t>https://doi.org/10.2217/fmb.15.87</a:t>
            </a:r>
          </a:p>
        </p:txBody>
      </p:sp>
    </p:spTree>
    <p:extLst>
      <p:ext uri="{BB962C8B-B14F-4D97-AF65-F5344CB8AC3E}">
        <p14:creationId xmlns:p14="http://schemas.microsoft.com/office/powerpoint/2010/main" val="2854539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672" y="246744"/>
            <a:ext cx="10515600" cy="1282336"/>
          </a:xfrm>
        </p:spPr>
        <p:txBody>
          <a:bodyPr>
            <a:normAutofit fontScale="90000"/>
          </a:bodyPr>
          <a:lstStyle/>
          <a:p>
            <a:pPr algn="ctr" fontAlgn="base">
              <a:lnSpc>
                <a:spcPct val="150000"/>
              </a:lnSpc>
            </a:pPr>
            <a:r>
              <a:rPr lang="en-US" sz="3600" b="1" i="0" dirty="0">
                <a:solidFill>
                  <a:schemeClr val="accent5"/>
                </a:solidFill>
                <a:effectLst/>
                <a:highlight>
                  <a:srgbClr val="FFFFFF"/>
                </a:highlight>
              </a:rPr>
              <a:t>Nucleic acid extraction</a:t>
            </a:r>
            <a:br>
              <a:rPr lang="en-US" sz="3600" b="1" i="0" dirty="0">
                <a:solidFill>
                  <a:schemeClr val="accent5"/>
                </a:solidFill>
                <a:effectLst/>
                <a:highlight>
                  <a:srgbClr val="FFFFFF"/>
                </a:highlight>
              </a:rPr>
            </a:br>
            <a:r>
              <a:rPr lang="en-US" sz="2800" i="0" dirty="0">
                <a:solidFill>
                  <a:schemeClr val="accent6"/>
                </a:solidFill>
                <a:effectLst/>
                <a:highlight>
                  <a:srgbClr val="FFFFFF"/>
                </a:highlight>
              </a:rPr>
              <a:t>  effectively capture all types of microbes</a:t>
            </a:r>
            <a:endParaRPr lang="en-US" sz="3600" b="1" i="0" dirty="0">
              <a:solidFill>
                <a:schemeClr val="accent5"/>
              </a:solidFill>
              <a:effectLst/>
              <a:highlight>
                <a:srgbClr val="FFFFFF"/>
              </a:highlight>
            </a:endParaRPr>
          </a:p>
        </p:txBody>
      </p:sp>
      <p:sp>
        <p:nvSpPr>
          <p:cNvPr id="3" name="Content Placeholder 2"/>
          <p:cNvSpPr>
            <a:spLocks noGrp="1"/>
          </p:cNvSpPr>
          <p:nvPr>
            <p:ph idx="1"/>
          </p:nvPr>
        </p:nvSpPr>
        <p:spPr>
          <a:xfrm>
            <a:off x="618672" y="2061028"/>
            <a:ext cx="10920185" cy="4116251"/>
          </a:xfrm>
        </p:spPr>
        <p:txBody>
          <a:bodyPr>
            <a:normAutofit/>
          </a:bodyPr>
          <a:lstStyle/>
          <a:p>
            <a:pPr marL="0" indent="0" algn="just">
              <a:lnSpc>
                <a:spcPct val="150000"/>
              </a:lnSpc>
              <a:buNone/>
            </a:pPr>
            <a:r>
              <a:rPr lang="en-US" sz="2400" b="0" i="0" dirty="0">
                <a:solidFill>
                  <a:srgbClr val="2A2A2A"/>
                </a:solidFill>
                <a:effectLst/>
                <a:highlight>
                  <a:srgbClr val="FFFFFF"/>
                </a:highlight>
              </a:rPr>
              <a:t>There are two major extraction methodologies: </a:t>
            </a:r>
          </a:p>
          <a:p>
            <a:pPr marL="971550" lvl="1" indent="-514350" algn="just">
              <a:lnSpc>
                <a:spcPct val="150000"/>
              </a:lnSpc>
              <a:buAutoNum type="romanLcParenBoth"/>
            </a:pPr>
            <a:r>
              <a:rPr lang="en-US" sz="2400" b="0" i="0" dirty="0">
                <a:solidFill>
                  <a:srgbClr val="FF6600"/>
                </a:solidFill>
                <a:effectLst/>
                <a:highlight>
                  <a:srgbClr val="FFFFFF"/>
                </a:highlight>
              </a:rPr>
              <a:t>mechanical lysis/bead beating </a:t>
            </a:r>
          </a:p>
          <a:p>
            <a:pPr marL="971550" lvl="1" indent="-514350" algn="just">
              <a:lnSpc>
                <a:spcPct val="150000"/>
              </a:lnSpc>
              <a:buAutoNum type="romanLcParenBoth"/>
            </a:pPr>
            <a:r>
              <a:rPr lang="en-US" sz="2400" b="0" i="0" dirty="0">
                <a:solidFill>
                  <a:srgbClr val="2A2A2A"/>
                </a:solidFill>
                <a:effectLst/>
                <a:highlight>
                  <a:srgbClr val="FFFFFF"/>
                </a:highlight>
              </a:rPr>
              <a:t>chemical lysis </a:t>
            </a:r>
            <a:endParaRPr lang="en-US" sz="2400" dirty="0"/>
          </a:p>
        </p:txBody>
      </p:sp>
    </p:spTree>
    <p:extLst>
      <p:ext uri="{BB962C8B-B14F-4D97-AF65-F5344CB8AC3E}">
        <p14:creationId xmlns:p14="http://schemas.microsoft.com/office/powerpoint/2010/main" val="519369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672" y="246744"/>
            <a:ext cx="10515600" cy="1282336"/>
          </a:xfrm>
        </p:spPr>
        <p:txBody>
          <a:bodyPr>
            <a:normAutofit fontScale="90000"/>
          </a:bodyPr>
          <a:lstStyle/>
          <a:p>
            <a:pPr algn="ctr" fontAlgn="base">
              <a:lnSpc>
                <a:spcPct val="150000"/>
              </a:lnSpc>
            </a:pPr>
            <a:r>
              <a:rPr lang="en-US" sz="3600" b="1" i="0" dirty="0">
                <a:solidFill>
                  <a:schemeClr val="accent5"/>
                </a:solidFill>
                <a:effectLst/>
                <a:highlight>
                  <a:srgbClr val="FFFFFF"/>
                </a:highlight>
              </a:rPr>
              <a:t>Nucleic acid preparation</a:t>
            </a:r>
            <a:br>
              <a:rPr lang="en-US" sz="3600" b="1" i="0" dirty="0">
                <a:solidFill>
                  <a:schemeClr val="accent5"/>
                </a:solidFill>
                <a:effectLst/>
                <a:highlight>
                  <a:srgbClr val="FFFFFF"/>
                </a:highlight>
              </a:rPr>
            </a:br>
            <a:r>
              <a:rPr lang="en-US" sz="2800" i="0" dirty="0">
                <a:solidFill>
                  <a:schemeClr val="accent6"/>
                </a:solidFill>
                <a:effectLst/>
                <a:highlight>
                  <a:srgbClr val="FFFFFF"/>
                </a:highlight>
              </a:rPr>
              <a:t>  effectively capture all types of microbes</a:t>
            </a:r>
            <a:endParaRPr lang="en-US" sz="3600" b="1" i="0" dirty="0">
              <a:solidFill>
                <a:schemeClr val="accent5"/>
              </a:solidFill>
              <a:effectLst/>
              <a:highlight>
                <a:srgbClr val="FFFFFF"/>
              </a:highlight>
            </a:endParaRPr>
          </a:p>
        </p:txBody>
      </p:sp>
      <p:sp>
        <p:nvSpPr>
          <p:cNvPr id="3" name="Content Placeholder 2"/>
          <p:cNvSpPr>
            <a:spLocks noGrp="1"/>
          </p:cNvSpPr>
          <p:nvPr>
            <p:ph idx="1"/>
          </p:nvPr>
        </p:nvSpPr>
        <p:spPr>
          <a:xfrm>
            <a:off x="618672" y="1959430"/>
            <a:ext cx="10920185" cy="4217850"/>
          </a:xfrm>
        </p:spPr>
        <p:txBody>
          <a:bodyPr>
            <a:normAutofit lnSpcReduction="10000"/>
          </a:bodyPr>
          <a:lstStyle/>
          <a:p>
            <a:pPr marL="0" indent="0" algn="just">
              <a:lnSpc>
                <a:spcPct val="150000"/>
              </a:lnSpc>
              <a:buNone/>
            </a:pPr>
            <a:r>
              <a:rPr lang="en-US" sz="2000" b="0" i="0" dirty="0">
                <a:solidFill>
                  <a:srgbClr val="2A2A2A"/>
                </a:solidFill>
                <a:effectLst/>
                <a:highlight>
                  <a:srgbClr val="FFFFFF"/>
                </a:highlight>
              </a:rPr>
              <a:t>Widely used DNA isolation kits for </a:t>
            </a:r>
            <a:r>
              <a:rPr lang="en-US" dirty="0">
                <a:solidFill>
                  <a:srgbClr val="2A2A2A"/>
                </a:solidFill>
                <a:highlight>
                  <a:srgbClr val="FFFFFF"/>
                </a:highlight>
              </a:rPr>
              <a:t>library prep of short-read NGS:</a:t>
            </a:r>
          </a:p>
          <a:p>
            <a:pPr marL="457200" indent="-457200" algn="just">
              <a:lnSpc>
                <a:spcPct val="150000"/>
              </a:lnSpc>
              <a:buFont typeface="+mj-lt"/>
              <a:buAutoNum type="arabicPeriod"/>
            </a:pPr>
            <a:r>
              <a:rPr lang="en-US" sz="2000" b="1" i="0" dirty="0" err="1">
                <a:solidFill>
                  <a:srgbClr val="2A2A2A"/>
                </a:solidFill>
                <a:effectLst/>
                <a:highlight>
                  <a:srgbClr val="FFFFFF"/>
                </a:highlight>
              </a:rPr>
              <a:t>Nextera</a:t>
            </a:r>
            <a:r>
              <a:rPr lang="en-US" sz="2000" b="1" i="0" dirty="0">
                <a:solidFill>
                  <a:srgbClr val="2A2A2A"/>
                </a:solidFill>
                <a:effectLst/>
                <a:highlight>
                  <a:srgbClr val="FFFFFF"/>
                </a:highlight>
              </a:rPr>
              <a:t> DNA Flex</a:t>
            </a:r>
            <a:r>
              <a:rPr lang="en-US" sz="2000" b="0" i="0" dirty="0">
                <a:solidFill>
                  <a:srgbClr val="2A2A2A"/>
                </a:solidFill>
                <a:effectLst/>
                <a:highlight>
                  <a:srgbClr val="FFFFFF"/>
                </a:highlight>
              </a:rPr>
              <a:t> </a:t>
            </a:r>
          </a:p>
          <a:p>
            <a:pPr lvl="1" algn="just">
              <a:lnSpc>
                <a:spcPct val="150000"/>
              </a:lnSpc>
              <a:buFont typeface="Wingdings" panose="05000000000000000000" pitchFamily="2" charset="2"/>
              <a:buChar char="§"/>
            </a:pPr>
            <a:r>
              <a:rPr lang="en-US" b="0" i="0" dirty="0">
                <a:solidFill>
                  <a:srgbClr val="2A2A2A"/>
                </a:solidFill>
                <a:effectLst/>
                <a:highlight>
                  <a:srgbClr val="FFFFFF"/>
                </a:highlight>
              </a:rPr>
              <a:t>both large and small genome sizes with input DNA amounts of 100–500 ng and 1–500 ng</a:t>
            </a:r>
          </a:p>
          <a:p>
            <a:pPr lvl="1" algn="just">
              <a:lnSpc>
                <a:spcPct val="150000"/>
              </a:lnSpc>
              <a:buFont typeface="Wingdings" panose="05000000000000000000" pitchFamily="2" charset="2"/>
              <a:buChar char="§"/>
            </a:pPr>
            <a:r>
              <a:rPr lang="en-US" b="0" i="0" dirty="0">
                <a:solidFill>
                  <a:srgbClr val="2A2A2A"/>
                </a:solidFill>
                <a:effectLst/>
                <a:highlight>
                  <a:srgbClr val="FFFFFF"/>
                </a:highlight>
              </a:rPr>
              <a:t>96 multiplexed metagenomic samples</a:t>
            </a:r>
          </a:p>
          <a:p>
            <a:pPr marL="457200" indent="-457200" algn="just">
              <a:lnSpc>
                <a:spcPct val="150000"/>
              </a:lnSpc>
              <a:buFont typeface="+mj-lt"/>
              <a:buAutoNum type="arabicPeriod"/>
            </a:pPr>
            <a:r>
              <a:rPr lang="en-US" sz="2000" b="1" i="0" dirty="0" err="1">
                <a:solidFill>
                  <a:srgbClr val="2A2A2A"/>
                </a:solidFill>
                <a:effectLst/>
                <a:highlight>
                  <a:srgbClr val="FFFFFF"/>
                </a:highlight>
              </a:rPr>
              <a:t>Nextera</a:t>
            </a:r>
            <a:r>
              <a:rPr lang="en-US" sz="2000" b="1" i="0" dirty="0">
                <a:solidFill>
                  <a:srgbClr val="2A2A2A"/>
                </a:solidFill>
                <a:effectLst/>
                <a:highlight>
                  <a:srgbClr val="FFFFFF"/>
                </a:highlight>
              </a:rPr>
              <a:t> XT</a:t>
            </a:r>
          </a:p>
          <a:p>
            <a:pPr lvl="1" algn="just">
              <a:lnSpc>
                <a:spcPct val="150000"/>
              </a:lnSpc>
              <a:buFont typeface="Wingdings" panose="05000000000000000000" pitchFamily="2" charset="2"/>
              <a:buChar char="§"/>
            </a:pPr>
            <a:r>
              <a:rPr lang="en-US" b="0" i="0" dirty="0">
                <a:solidFill>
                  <a:srgbClr val="2A2A2A"/>
                </a:solidFill>
                <a:effectLst/>
                <a:highlight>
                  <a:srgbClr val="FFFFFF"/>
                </a:highlight>
              </a:rPr>
              <a:t> 1 ng of input DNA samples</a:t>
            </a:r>
          </a:p>
          <a:p>
            <a:pPr lvl="1" algn="just">
              <a:lnSpc>
                <a:spcPct val="150000"/>
              </a:lnSpc>
              <a:buFont typeface="Wingdings" panose="05000000000000000000" pitchFamily="2" charset="2"/>
              <a:buChar char="§"/>
            </a:pPr>
            <a:r>
              <a:rPr lang="en-US" b="0" i="0" dirty="0">
                <a:solidFill>
                  <a:srgbClr val="2A2A2A"/>
                </a:solidFill>
                <a:effectLst/>
                <a:highlight>
                  <a:srgbClr val="FFFFFF"/>
                </a:highlight>
              </a:rPr>
              <a:t>384 uniquely indexed samples can be pooled and sequenced together</a:t>
            </a:r>
          </a:p>
          <a:p>
            <a:pPr marL="457200" indent="-457200" algn="just">
              <a:lnSpc>
                <a:spcPct val="150000"/>
              </a:lnSpc>
              <a:buFont typeface="+mj-lt"/>
              <a:buAutoNum type="arabicPeriod"/>
            </a:pPr>
            <a:r>
              <a:rPr lang="en-US" sz="2000" b="1" i="0" dirty="0" err="1">
                <a:solidFill>
                  <a:srgbClr val="2A2A2A"/>
                </a:solidFill>
                <a:effectLst/>
                <a:highlight>
                  <a:srgbClr val="FFFFFF"/>
                </a:highlight>
              </a:rPr>
              <a:t>TruSeq</a:t>
            </a:r>
            <a:r>
              <a:rPr lang="en-US" sz="2000" b="1" i="0" dirty="0">
                <a:solidFill>
                  <a:srgbClr val="2A2A2A"/>
                </a:solidFill>
                <a:effectLst/>
                <a:highlight>
                  <a:srgbClr val="FFFFFF"/>
                </a:highlight>
              </a:rPr>
              <a:t> DNA PCR-Free</a:t>
            </a:r>
            <a:r>
              <a:rPr lang="en-US" sz="2400" b="0" i="0" dirty="0">
                <a:solidFill>
                  <a:srgbClr val="2A2A2A"/>
                </a:solidFill>
                <a:effectLst/>
                <a:highlight>
                  <a:srgbClr val="FFFFFF"/>
                </a:highlight>
              </a:rPr>
              <a:t>: </a:t>
            </a:r>
            <a:r>
              <a:rPr lang="en-US" b="0" i="0" dirty="0">
                <a:solidFill>
                  <a:srgbClr val="2A2A2A"/>
                </a:solidFill>
                <a:effectLst/>
                <a:highlight>
                  <a:srgbClr val="FFFFFF"/>
                </a:highlight>
              </a:rPr>
              <a:t> little amounts of input DNA (~1 ng)</a:t>
            </a:r>
            <a:endParaRPr lang="en-US" sz="2000" b="0" i="0" dirty="0">
              <a:solidFill>
                <a:srgbClr val="2A2A2A"/>
              </a:solidFill>
              <a:effectLst/>
              <a:highlight>
                <a:srgbClr val="FFFFFF"/>
              </a:highlight>
            </a:endParaRPr>
          </a:p>
        </p:txBody>
      </p:sp>
    </p:spTree>
    <p:extLst>
      <p:ext uri="{BB962C8B-B14F-4D97-AF65-F5344CB8AC3E}">
        <p14:creationId xmlns:p14="http://schemas.microsoft.com/office/powerpoint/2010/main" val="920696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672" y="246744"/>
            <a:ext cx="10515600" cy="1282336"/>
          </a:xfrm>
        </p:spPr>
        <p:txBody>
          <a:bodyPr>
            <a:normAutofit fontScale="90000"/>
          </a:bodyPr>
          <a:lstStyle/>
          <a:p>
            <a:pPr algn="ctr" fontAlgn="base">
              <a:lnSpc>
                <a:spcPct val="150000"/>
              </a:lnSpc>
            </a:pPr>
            <a:r>
              <a:rPr lang="en-US" sz="3600" b="1" i="0" dirty="0">
                <a:solidFill>
                  <a:schemeClr val="accent5"/>
                </a:solidFill>
                <a:effectLst/>
                <a:highlight>
                  <a:srgbClr val="FFFFFF"/>
                </a:highlight>
              </a:rPr>
              <a:t>Nucleic acid preparation</a:t>
            </a:r>
            <a:br>
              <a:rPr lang="en-US" sz="3600" b="1" i="0" dirty="0">
                <a:solidFill>
                  <a:schemeClr val="accent5"/>
                </a:solidFill>
                <a:effectLst/>
                <a:highlight>
                  <a:srgbClr val="FFFFFF"/>
                </a:highlight>
              </a:rPr>
            </a:br>
            <a:r>
              <a:rPr lang="en-US" sz="2800" i="0" dirty="0">
                <a:solidFill>
                  <a:schemeClr val="accent6"/>
                </a:solidFill>
                <a:effectLst/>
                <a:highlight>
                  <a:srgbClr val="FFFFFF"/>
                </a:highlight>
              </a:rPr>
              <a:t>  effectively capture all types of microbes</a:t>
            </a:r>
            <a:endParaRPr lang="en-US" sz="3600" b="1" i="0" dirty="0">
              <a:solidFill>
                <a:schemeClr val="accent5"/>
              </a:solidFill>
              <a:effectLst/>
              <a:highlight>
                <a:srgbClr val="FFFFFF"/>
              </a:highlight>
            </a:endParaRPr>
          </a:p>
        </p:txBody>
      </p:sp>
      <p:sp>
        <p:nvSpPr>
          <p:cNvPr id="3" name="Content Placeholder 2"/>
          <p:cNvSpPr>
            <a:spLocks noGrp="1"/>
          </p:cNvSpPr>
          <p:nvPr>
            <p:ph idx="1"/>
          </p:nvPr>
        </p:nvSpPr>
        <p:spPr>
          <a:xfrm>
            <a:off x="618672" y="1959430"/>
            <a:ext cx="10920185" cy="4217850"/>
          </a:xfrm>
        </p:spPr>
        <p:txBody>
          <a:bodyPr>
            <a:normAutofit fontScale="85000" lnSpcReduction="10000"/>
          </a:bodyPr>
          <a:lstStyle/>
          <a:p>
            <a:pPr marL="457200" indent="-457200" algn="just">
              <a:lnSpc>
                <a:spcPct val="150000"/>
              </a:lnSpc>
              <a:buFont typeface="+mj-lt"/>
              <a:buAutoNum type="arabicPeriod"/>
            </a:pPr>
            <a:r>
              <a:rPr lang="en-US" dirty="0">
                <a:solidFill>
                  <a:srgbClr val="2A2A2A"/>
                </a:solidFill>
                <a:highlight>
                  <a:srgbClr val="FFFFFF"/>
                </a:highlight>
              </a:rPr>
              <a:t>T</a:t>
            </a:r>
            <a:r>
              <a:rPr lang="en-US" b="0" i="0" dirty="0">
                <a:solidFill>
                  <a:srgbClr val="2A2A2A"/>
                </a:solidFill>
                <a:effectLst/>
                <a:highlight>
                  <a:srgbClr val="FFFFFF"/>
                </a:highlight>
              </a:rPr>
              <a:t>hird-generation sequencing platforms </a:t>
            </a:r>
            <a:r>
              <a:rPr lang="en-US" dirty="0">
                <a:solidFill>
                  <a:srgbClr val="2A2A2A"/>
                </a:solidFill>
                <a:highlight>
                  <a:srgbClr val="FFFFFF"/>
                </a:highlight>
              </a:rPr>
              <a:t>(</a:t>
            </a:r>
            <a:r>
              <a:rPr lang="en-US" b="0" i="0" dirty="0">
                <a:solidFill>
                  <a:srgbClr val="2A2A2A"/>
                </a:solidFill>
                <a:effectLst/>
                <a:highlight>
                  <a:srgbClr val="FFFFFF"/>
                </a:highlight>
              </a:rPr>
              <a:t>PacBio and ONT) prove to be more efficient</a:t>
            </a:r>
          </a:p>
          <a:p>
            <a:pPr lvl="1" algn="just">
              <a:lnSpc>
                <a:spcPct val="150000"/>
              </a:lnSpc>
            </a:pPr>
            <a:r>
              <a:rPr lang="en-US" b="0" i="0" dirty="0">
                <a:solidFill>
                  <a:srgbClr val="2A2A2A"/>
                </a:solidFill>
                <a:effectLst/>
                <a:highlight>
                  <a:srgbClr val="FFFFFF"/>
                </a:highlight>
              </a:rPr>
              <a:t>longer read sizes</a:t>
            </a:r>
          </a:p>
          <a:p>
            <a:pPr lvl="1" algn="just">
              <a:lnSpc>
                <a:spcPct val="150000"/>
              </a:lnSpc>
            </a:pPr>
            <a:r>
              <a:rPr lang="en-US" b="0" i="0" dirty="0">
                <a:solidFill>
                  <a:srgbClr val="2A2A2A"/>
                </a:solidFill>
                <a:effectLst/>
                <a:highlight>
                  <a:srgbClr val="FFFFFF"/>
                </a:highlight>
              </a:rPr>
              <a:t>Species/strain-level resolution</a:t>
            </a:r>
          </a:p>
          <a:p>
            <a:pPr lvl="1" algn="just">
              <a:lnSpc>
                <a:spcPct val="150000"/>
              </a:lnSpc>
            </a:pPr>
            <a:r>
              <a:rPr lang="en-US" b="0" i="0" dirty="0">
                <a:solidFill>
                  <a:srgbClr val="2A2A2A"/>
                </a:solidFill>
                <a:effectLst/>
                <a:highlight>
                  <a:srgbClr val="FFFFFF"/>
                </a:highlight>
              </a:rPr>
              <a:t>absence of DNA amplification-based biases</a:t>
            </a:r>
          </a:p>
          <a:p>
            <a:pPr marL="457200" indent="-457200" algn="just">
              <a:lnSpc>
                <a:spcPct val="150000"/>
              </a:lnSpc>
              <a:buFont typeface="+mj-lt"/>
              <a:buAutoNum type="arabicPeriod"/>
            </a:pPr>
            <a:r>
              <a:rPr lang="en-US" b="0" i="0" dirty="0" err="1">
                <a:solidFill>
                  <a:srgbClr val="2A2A2A"/>
                </a:solidFill>
                <a:effectLst/>
                <a:highlight>
                  <a:srgbClr val="FFFFFF"/>
                </a:highlight>
              </a:rPr>
              <a:t>Pacbio</a:t>
            </a:r>
            <a:r>
              <a:rPr lang="en-US" b="0" i="0" dirty="0">
                <a:solidFill>
                  <a:srgbClr val="2A2A2A"/>
                </a:solidFill>
                <a:effectLst/>
                <a:highlight>
                  <a:srgbClr val="FFFFFF"/>
                </a:highlight>
              </a:rPr>
              <a:t> Sequel II</a:t>
            </a:r>
          </a:p>
          <a:p>
            <a:pPr lvl="1" algn="just">
              <a:lnSpc>
                <a:spcPct val="150000"/>
              </a:lnSpc>
            </a:pPr>
            <a:r>
              <a:rPr lang="en-US" b="0" i="0" dirty="0">
                <a:solidFill>
                  <a:srgbClr val="2A2A2A"/>
                </a:solidFill>
                <a:effectLst/>
                <a:highlight>
                  <a:srgbClr val="FFFFFF"/>
                </a:highlight>
              </a:rPr>
              <a:t>enzymatic lysis of DNA for the extraction of longer DNA fragments </a:t>
            </a:r>
          </a:p>
          <a:p>
            <a:pPr lvl="1" algn="just">
              <a:lnSpc>
                <a:spcPct val="150000"/>
              </a:lnSpc>
            </a:pPr>
            <a:r>
              <a:rPr lang="en-US" b="0" i="0" dirty="0">
                <a:solidFill>
                  <a:srgbClr val="2A2A2A"/>
                </a:solidFill>
                <a:effectLst/>
                <a:highlight>
                  <a:srgbClr val="FFFFFF"/>
                </a:highlight>
              </a:rPr>
              <a:t>DNA output from &gt; 10 Gb</a:t>
            </a:r>
          </a:p>
          <a:p>
            <a:pPr marL="457200" indent="-457200" algn="just">
              <a:lnSpc>
                <a:spcPct val="150000"/>
              </a:lnSpc>
              <a:buFont typeface="+mj-lt"/>
              <a:buAutoNum type="arabicPeriod"/>
            </a:pPr>
            <a:r>
              <a:rPr lang="en-US" dirty="0">
                <a:solidFill>
                  <a:srgbClr val="2A2A2A"/>
                </a:solidFill>
                <a:highlight>
                  <a:srgbClr val="FFFFFF"/>
                </a:highlight>
              </a:rPr>
              <a:t>ONT </a:t>
            </a:r>
            <a:r>
              <a:rPr lang="en-US" dirty="0" err="1">
                <a:solidFill>
                  <a:srgbClr val="2A2A2A"/>
                </a:solidFill>
                <a:highlight>
                  <a:srgbClr val="FFFFFF"/>
                </a:highlight>
              </a:rPr>
              <a:t>MinION</a:t>
            </a:r>
            <a:endParaRPr lang="en-US" dirty="0">
              <a:solidFill>
                <a:srgbClr val="2A2A2A"/>
              </a:solidFill>
              <a:highlight>
                <a:srgbClr val="FFFFFF"/>
              </a:highlight>
            </a:endParaRPr>
          </a:p>
          <a:p>
            <a:pPr lvl="1" algn="just">
              <a:lnSpc>
                <a:spcPct val="150000"/>
              </a:lnSpc>
            </a:pPr>
            <a:r>
              <a:rPr lang="en-US" b="0" i="0" dirty="0">
                <a:solidFill>
                  <a:srgbClr val="2A2A2A"/>
                </a:solidFill>
                <a:effectLst/>
                <a:highlight>
                  <a:srgbClr val="FFFFFF"/>
                </a:highlight>
              </a:rPr>
              <a:t>portable (size of a USB stick) </a:t>
            </a:r>
            <a:endParaRPr lang="en-US" dirty="0">
              <a:solidFill>
                <a:srgbClr val="2A2A2A"/>
              </a:solidFill>
              <a:highlight>
                <a:srgbClr val="FFFFFF"/>
              </a:highlight>
            </a:endParaRPr>
          </a:p>
          <a:p>
            <a:pPr lvl="1" algn="just">
              <a:lnSpc>
                <a:spcPct val="150000"/>
              </a:lnSpc>
            </a:pPr>
            <a:r>
              <a:rPr lang="en-US" b="0" i="0" dirty="0">
                <a:solidFill>
                  <a:srgbClr val="2A2A2A"/>
                </a:solidFill>
                <a:effectLst/>
                <a:highlight>
                  <a:srgbClr val="FFFFFF"/>
                </a:highlight>
              </a:rPr>
              <a:t>provides the agility to sequence samples from extreme conditions</a:t>
            </a:r>
          </a:p>
        </p:txBody>
      </p:sp>
    </p:spTree>
    <p:extLst>
      <p:ext uri="{BB962C8B-B14F-4D97-AF65-F5344CB8AC3E}">
        <p14:creationId xmlns:p14="http://schemas.microsoft.com/office/powerpoint/2010/main" val="1977866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514" y="305027"/>
            <a:ext cx="6792686" cy="783544"/>
          </a:xfrm>
        </p:spPr>
        <p:txBody>
          <a:bodyPr>
            <a:normAutofit/>
          </a:bodyPr>
          <a:lstStyle/>
          <a:p>
            <a:pPr fontAlgn="base">
              <a:lnSpc>
                <a:spcPct val="100000"/>
              </a:lnSpc>
            </a:pPr>
            <a:r>
              <a:rPr lang="en-US" b="1" i="0" dirty="0">
                <a:solidFill>
                  <a:schemeClr val="accent5"/>
                </a:solidFill>
                <a:effectLst/>
                <a:highlight>
                  <a:srgbClr val="FFFFFF"/>
                </a:highlight>
              </a:rPr>
              <a:t>Challenges for amplicon sequencing analysis</a:t>
            </a:r>
            <a:endParaRPr lang="en-US" sz="3200" b="1" i="0" dirty="0">
              <a:solidFill>
                <a:schemeClr val="accent5"/>
              </a:solidFill>
              <a:effectLst/>
              <a:highlight>
                <a:srgbClr val="FFFFFF"/>
              </a:highlight>
            </a:endParaRPr>
          </a:p>
        </p:txBody>
      </p:sp>
      <p:pic>
        <p:nvPicPr>
          <p:cNvPr id="6" name="New picture">
            <a:extLst>
              <a:ext uri="{FF2B5EF4-FFF2-40B4-BE49-F238E27FC236}">
                <a16:creationId xmlns:a16="http://schemas.microsoft.com/office/drawing/2014/main" id="{9134CF38-02BA-12C3-143A-CEADB7BE4F7F}"/>
              </a:ext>
            </a:extLst>
          </p:cNvPr>
          <p:cNvPicPr>
            <a:picLocks noGrp="1"/>
          </p:cNvPicPr>
          <p:nvPr>
            <p:ph idx="1"/>
          </p:nvPr>
        </p:nvPicPr>
        <p:blipFill rotWithShape="1">
          <a:blip r:embed="rId2"/>
          <a:srcRect r="58550" b="25210"/>
          <a:stretch/>
        </p:blipFill>
        <p:spPr>
          <a:xfrm>
            <a:off x="7315200" y="87312"/>
            <a:ext cx="4757859" cy="6683375"/>
          </a:xfrm>
          <a:prstGeom prst="rect">
            <a:avLst/>
          </a:prstGeom>
        </p:spPr>
      </p:pic>
      <p:sp>
        <p:nvSpPr>
          <p:cNvPr id="7" name="Rectangle 6">
            <a:extLst>
              <a:ext uri="{FF2B5EF4-FFF2-40B4-BE49-F238E27FC236}">
                <a16:creationId xmlns:a16="http://schemas.microsoft.com/office/drawing/2014/main" id="{7003C085-68CB-3786-E232-6BC8DF1BBECF}"/>
              </a:ext>
            </a:extLst>
          </p:cNvPr>
          <p:cNvSpPr/>
          <p:nvPr/>
        </p:nvSpPr>
        <p:spPr>
          <a:xfrm>
            <a:off x="11117943" y="812800"/>
            <a:ext cx="551543" cy="2757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9" name="TextBox 8">
            <a:extLst>
              <a:ext uri="{FF2B5EF4-FFF2-40B4-BE49-F238E27FC236}">
                <a16:creationId xmlns:a16="http://schemas.microsoft.com/office/drawing/2014/main" id="{0FEC724B-1B22-47F1-0852-588C7940878F}"/>
              </a:ext>
            </a:extLst>
          </p:cNvPr>
          <p:cNvSpPr txBox="1"/>
          <p:nvPr/>
        </p:nvSpPr>
        <p:spPr>
          <a:xfrm>
            <a:off x="522514" y="1197661"/>
            <a:ext cx="6473372" cy="4801314"/>
          </a:xfrm>
          <a:prstGeom prst="rect">
            <a:avLst/>
          </a:prstGeom>
          <a:noFill/>
        </p:spPr>
        <p:txBody>
          <a:bodyPr wrap="square">
            <a:spAutoFit/>
          </a:bodyPr>
          <a:lstStyle/>
          <a:p>
            <a:pPr marL="285750" indent="-285750" algn="just">
              <a:buFont typeface="Arial" panose="020B0604020202020204" pitchFamily="34" charset="0"/>
              <a:buChar char="•"/>
            </a:pPr>
            <a:r>
              <a:rPr lang="en-US" b="1" dirty="0">
                <a:latin typeface="Calibri" panose="020F0502020204030204" pitchFamily="34" charset="0"/>
              </a:rPr>
              <a:t>Raw reads </a:t>
            </a:r>
            <a:r>
              <a:rPr lang="en-US" dirty="0">
                <a:latin typeface="Calibri" panose="020F0502020204030204" pitchFamily="34" charset="0"/>
              </a:rPr>
              <a:t>are quality filtered and processed by either</a:t>
            </a:r>
          </a:p>
          <a:p>
            <a:pPr marL="742950" lvl="1" indent="-285750" algn="just">
              <a:buFont typeface="Courier New" panose="02070309020205020404" pitchFamily="49" charset="0"/>
              <a:buChar char="o"/>
            </a:pPr>
            <a:r>
              <a:rPr lang="en-US" b="0" i="0" dirty="0">
                <a:solidFill>
                  <a:srgbClr val="2A2A2A"/>
                </a:solidFill>
                <a:effectLst/>
                <a:highlight>
                  <a:srgbClr val="FFFFFF"/>
                </a:highlight>
                <a:latin typeface="Calibri" panose="020F0502020204030204" pitchFamily="34" charset="0"/>
              </a:rPr>
              <a:t>OTU-based (</a:t>
            </a:r>
            <a:r>
              <a:rPr lang="en-US" b="1" i="0" dirty="0">
                <a:solidFill>
                  <a:srgbClr val="2A2A2A"/>
                </a:solidFill>
                <a:effectLst/>
                <a:highlight>
                  <a:srgbClr val="FFFFFF"/>
                </a:highlight>
                <a:latin typeface="Calibri" panose="020F0502020204030204" pitchFamily="34" charset="0"/>
              </a:rPr>
              <a:t>QIIME</a:t>
            </a:r>
            <a:r>
              <a:rPr lang="en-US" b="0" i="0" dirty="0">
                <a:solidFill>
                  <a:srgbClr val="2A2A2A"/>
                </a:solidFill>
                <a:effectLst/>
                <a:highlight>
                  <a:srgbClr val="FFFFFF"/>
                </a:highlight>
                <a:latin typeface="Calibri" panose="020F0502020204030204" pitchFamily="34" charset="0"/>
              </a:rPr>
              <a:t> and </a:t>
            </a:r>
            <a:r>
              <a:rPr lang="en-US" b="1" i="0" dirty="0" err="1">
                <a:solidFill>
                  <a:srgbClr val="2A2A2A"/>
                </a:solidFill>
                <a:effectLst/>
                <a:highlight>
                  <a:srgbClr val="FFFFFF"/>
                </a:highlight>
                <a:latin typeface="Calibri" panose="020F0502020204030204" pitchFamily="34" charset="0"/>
              </a:rPr>
              <a:t>Mothur</a:t>
            </a:r>
            <a:r>
              <a:rPr lang="en-US" b="0" i="0" dirty="0">
                <a:solidFill>
                  <a:srgbClr val="2A2A2A"/>
                </a:solidFill>
                <a:effectLst/>
                <a:highlight>
                  <a:srgbClr val="FFFFFF"/>
                </a:highlight>
                <a:latin typeface="Calibri" panose="020F0502020204030204" pitchFamily="34" charset="0"/>
              </a:rPr>
              <a:t>): </a:t>
            </a:r>
          </a:p>
          <a:p>
            <a:pPr marL="1200150" lvl="2" indent="-285750" algn="just">
              <a:buFont typeface="Wingdings" panose="05000000000000000000" pitchFamily="2" charset="2"/>
              <a:buChar char="§"/>
            </a:pPr>
            <a:r>
              <a:rPr lang="en-US" b="0" i="0" dirty="0">
                <a:solidFill>
                  <a:srgbClr val="2A2A2A"/>
                </a:solidFill>
                <a:effectLst/>
                <a:highlight>
                  <a:srgbClr val="FFFFFF"/>
                </a:highlight>
                <a:latin typeface="Calibri" panose="020F0502020204030204" pitchFamily="34" charset="0"/>
              </a:rPr>
              <a:t>a predefined identity threshold (commonly 97%) into OTUs</a:t>
            </a:r>
          </a:p>
          <a:p>
            <a:pPr marL="1200150" lvl="2" indent="-285750" algn="just">
              <a:buFont typeface="Wingdings" panose="05000000000000000000" pitchFamily="2" charset="2"/>
              <a:buChar char="§"/>
            </a:pPr>
            <a:r>
              <a:rPr lang="en-US" b="0" i="0" dirty="0">
                <a:solidFill>
                  <a:srgbClr val="2A2A2A"/>
                </a:solidFill>
                <a:effectLst/>
                <a:highlight>
                  <a:srgbClr val="FFFFFF"/>
                </a:highlight>
                <a:latin typeface="Calibri" panose="020F0502020204030204" pitchFamily="34" charset="0"/>
              </a:rPr>
              <a:t>lower taxonomic resolution</a:t>
            </a:r>
            <a:endParaRPr lang="en-US" dirty="0">
              <a:latin typeface="Calibri" panose="020F0502020204030204" pitchFamily="34" charset="0"/>
            </a:endParaRPr>
          </a:p>
          <a:p>
            <a:pPr marL="742950" lvl="1" indent="-285750" algn="just">
              <a:buFont typeface="Courier New" panose="02070309020205020404" pitchFamily="49" charset="0"/>
              <a:buChar char="o"/>
            </a:pPr>
            <a:r>
              <a:rPr lang="en-US" b="0" i="0" dirty="0">
                <a:solidFill>
                  <a:srgbClr val="2A2A2A"/>
                </a:solidFill>
                <a:effectLst/>
                <a:highlight>
                  <a:srgbClr val="FFFFFF"/>
                </a:highlight>
                <a:latin typeface="Calibri" panose="020F0502020204030204" pitchFamily="34" charset="0"/>
              </a:rPr>
              <a:t>ASV-based (</a:t>
            </a:r>
            <a:r>
              <a:rPr lang="en-US" b="1" i="0" dirty="0">
                <a:solidFill>
                  <a:srgbClr val="2A2A2A"/>
                </a:solidFill>
                <a:effectLst/>
                <a:highlight>
                  <a:srgbClr val="FFFFFF"/>
                </a:highlight>
                <a:latin typeface="Calibri" panose="020F0502020204030204" pitchFamily="34" charset="0"/>
              </a:rPr>
              <a:t>DADA2</a:t>
            </a:r>
            <a:r>
              <a:rPr lang="en-US" b="0" i="0" dirty="0">
                <a:solidFill>
                  <a:srgbClr val="2A2A2A"/>
                </a:solidFill>
                <a:effectLst/>
                <a:highlight>
                  <a:srgbClr val="FFFFFF"/>
                </a:highlight>
                <a:latin typeface="Calibri" panose="020F0502020204030204" pitchFamily="34" charset="0"/>
              </a:rPr>
              <a:t>, </a:t>
            </a:r>
            <a:r>
              <a:rPr lang="en-US" b="1" i="0" dirty="0">
                <a:solidFill>
                  <a:srgbClr val="2A2A2A"/>
                </a:solidFill>
                <a:effectLst/>
                <a:highlight>
                  <a:srgbClr val="FFFFFF"/>
                </a:highlight>
                <a:latin typeface="Calibri" panose="020F0502020204030204" pitchFamily="34" charset="0"/>
              </a:rPr>
              <a:t>Deblur</a:t>
            </a:r>
            <a:r>
              <a:rPr lang="en-US" b="0" i="0" dirty="0">
                <a:solidFill>
                  <a:srgbClr val="2A2A2A"/>
                </a:solidFill>
                <a:effectLst/>
                <a:highlight>
                  <a:srgbClr val="FFFFFF"/>
                </a:highlight>
                <a:latin typeface="Calibri" panose="020F0502020204030204" pitchFamily="34" charset="0"/>
              </a:rPr>
              <a:t>, </a:t>
            </a:r>
            <a:r>
              <a:rPr lang="en-US" b="1" i="0" dirty="0">
                <a:solidFill>
                  <a:srgbClr val="2A2A2A"/>
                </a:solidFill>
                <a:effectLst/>
                <a:highlight>
                  <a:srgbClr val="FFFFFF"/>
                </a:highlight>
                <a:latin typeface="Calibri" panose="020F0502020204030204" pitchFamily="34" charset="0"/>
              </a:rPr>
              <a:t>MED</a:t>
            </a:r>
            <a:r>
              <a:rPr lang="en-US" b="0" i="0" dirty="0">
                <a:solidFill>
                  <a:srgbClr val="2A2A2A"/>
                </a:solidFill>
                <a:effectLst/>
                <a:highlight>
                  <a:srgbClr val="FFFFFF"/>
                </a:highlight>
                <a:latin typeface="Calibri" panose="020F0502020204030204" pitchFamily="34" charset="0"/>
              </a:rPr>
              <a:t>, and </a:t>
            </a:r>
            <a:r>
              <a:rPr lang="en-US" b="1" i="0" dirty="0">
                <a:solidFill>
                  <a:srgbClr val="2A2A2A"/>
                </a:solidFill>
                <a:effectLst/>
                <a:highlight>
                  <a:srgbClr val="FFFFFF"/>
                </a:highlight>
                <a:latin typeface="Calibri" panose="020F0502020204030204" pitchFamily="34" charset="0"/>
              </a:rPr>
              <a:t>UNOISE</a:t>
            </a:r>
            <a:r>
              <a:rPr lang="en-US" b="0" i="0" dirty="0">
                <a:solidFill>
                  <a:srgbClr val="2A2A2A"/>
                </a:solidFill>
                <a:effectLst/>
                <a:highlight>
                  <a:srgbClr val="FFFFFF"/>
                </a:highlight>
                <a:latin typeface="Calibri" panose="020F0502020204030204" pitchFamily="34" charset="0"/>
              </a:rPr>
              <a:t>) denoising </a:t>
            </a:r>
            <a:r>
              <a:rPr lang="en-US" dirty="0">
                <a:latin typeface="Calibri" panose="020F0502020204030204" pitchFamily="34" charset="0"/>
              </a:rPr>
              <a:t>methods utilizing a dissimilarity threshold</a:t>
            </a:r>
          </a:p>
          <a:p>
            <a:pPr marL="285750" indent="-285750" algn="just">
              <a:buFont typeface="Arial" panose="020B0604020202020204" pitchFamily="34" charset="0"/>
              <a:buChar char="•"/>
            </a:pPr>
            <a:endParaRPr lang="en-US" dirty="0">
              <a:latin typeface="Calibri" panose="020F0502020204030204" pitchFamily="34" charset="0"/>
            </a:endParaRPr>
          </a:p>
          <a:p>
            <a:pPr marL="285750" indent="-285750" algn="just">
              <a:buFont typeface="Arial" panose="020B0604020202020204" pitchFamily="34" charset="0"/>
              <a:buChar char="•"/>
            </a:pPr>
            <a:r>
              <a:rPr lang="en-US" b="1" dirty="0">
                <a:latin typeface="Calibri" panose="020F0502020204030204" pitchFamily="34" charset="0"/>
              </a:rPr>
              <a:t>Taxonomy</a:t>
            </a:r>
            <a:r>
              <a:rPr lang="en-US" dirty="0">
                <a:latin typeface="Calibri" panose="020F0502020204030204" pitchFamily="34" charset="0"/>
              </a:rPr>
              <a:t>: Microbial communities are identified through a rigorous protocol that results in multiple pangenome alignments using customized databases (</a:t>
            </a:r>
            <a:r>
              <a:rPr lang="en-US" b="1" dirty="0">
                <a:latin typeface="Calibri" panose="020F0502020204030204" pitchFamily="34" charset="0"/>
              </a:rPr>
              <a:t>SILVA</a:t>
            </a:r>
            <a:r>
              <a:rPr lang="en-US" dirty="0">
                <a:latin typeface="Calibri" panose="020F0502020204030204" pitchFamily="34" charset="0"/>
              </a:rPr>
              <a:t>, </a:t>
            </a:r>
            <a:r>
              <a:rPr lang="en-US" b="1" dirty="0" err="1">
                <a:latin typeface="Calibri" panose="020F0502020204030204" pitchFamily="34" charset="0"/>
              </a:rPr>
              <a:t>Greengenes</a:t>
            </a:r>
            <a:r>
              <a:rPr lang="en-US" dirty="0">
                <a:latin typeface="Calibri" panose="020F0502020204030204" pitchFamily="34" charset="0"/>
              </a:rPr>
              <a:t> and </a:t>
            </a:r>
            <a:r>
              <a:rPr lang="en-US" b="1" dirty="0">
                <a:latin typeface="Calibri" panose="020F0502020204030204" pitchFamily="34" charset="0"/>
              </a:rPr>
              <a:t>RDP</a:t>
            </a:r>
            <a:r>
              <a:rPr lang="en-US" dirty="0">
                <a:latin typeface="Calibri" panose="020F0502020204030204" pitchFamily="34" charset="0"/>
              </a:rPr>
              <a:t>)</a:t>
            </a:r>
          </a:p>
          <a:p>
            <a:pPr marL="285750" indent="-285750" algn="just">
              <a:buFont typeface="Arial" panose="020B0604020202020204" pitchFamily="34" charset="0"/>
              <a:buChar char="•"/>
            </a:pPr>
            <a:endParaRPr lang="en-US" dirty="0">
              <a:latin typeface="Calibri" panose="020F0502020204030204" pitchFamily="34" charset="0"/>
            </a:endParaRPr>
          </a:p>
          <a:p>
            <a:pPr marL="285750" indent="-285750" algn="just">
              <a:buFont typeface="Arial" panose="020B0604020202020204" pitchFamily="34" charset="0"/>
              <a:buChar char="•"/>
            </a:pPr>
            <a:r>
              <a:rPr lang="en-US" b="1" dirty="0">
                <a:latin typeface="Calibri" panose="020F0502020204030204" pitchFamily="34" charset="0"/>
              </a:rPr>
              <a:t>Functional annotation</a:t>
            </a:r>
            <a:r>
              <a:rPr lang="en-US" dirty="0">
                <a:latin typeface="Calibri" panose="020F0502020204030204" pitchFamily="34" charset="0"/>
              </a:rPr>
              <a:t>: </a:t>
            </a:r>
            <a:r>
              <a:rPr lang="en-US" b="1" dirty="0">
                <a:latin typeface="Calibri" panose="020F0502020204030204" pitchFamily="34" charset="0"/>
              </a:rPr>
              <a:t>Tax4Fun</a:t>
            </a:r>
            <a:r>
              <a:rPr lang="en-US" dirty="0">
                <a:latin typeface="Calibri" panose="020F0502020204030204" pitchFamily="34" charset="0"/>
              </a:rPr>
              <a:t> (R-based algorithm utilizing SILVA) or </a:t>
            </a:r>
            <a:r>
              <a:rPr lang="en-US" b="1" dirty="0" err="1">
                <a:latin typeface="Calibri" panose="020F0502020204030204" pitchFamily="34" charset="0"/>
              </a:rPr>
              <a:t>PICRUSt</a:t>
            </a:r>
            <a:r>
              <a:rPr lang="en-US" dirty="0">
                <a:latin typeface="Calibri" panose="020F0502020204030204" pitchFamily="34" charset="0"/>
              </a:rPr>
              <a:t> (clusters protein sequences based on KEGG or COG gene families and 16S rRNA gene copy numbers).</a:t>
            </a:r>
          </a:p>
          <a:p>
            <a:pPr marL="285750" indent="-285750" algn="just">
              <a:buFont typeface="Arial" panose="020B0604020202020204" pitchFamily="34" charset="0"/>
              <a:buChar char="•"/>
            </a:pPr>
            <a:endParaRPr lang="en-US" dirty="0">
              <a:latin typeface="Calibri" panose="020F0502020204030204" pitchFamily="34" charset="0"/>
            </a:endParaRPr>
          </a:p>
          <a:p>
            <a:pPr marL="285750" indent="-285750" algn="just">
              <a:buFont typeface="Arial" panose="020B0604020202020204" pitchFamily="34" charset="0"/>
              <a:buChar char="•"/>
            </a:pPr>
            <a:r>
              <a:rPr lang="en-US" dirty="0">
                <a:latin typeface="Calibri" panose="020F0502020204030204" pitchFamily="34" charset="0"/>
              </a:rPr>
              <a:t>Data visualization: R Bioconductor package </a:t>
            </a:r>
            <a:r>
              <a:rPr lang="en-US" b="1" dirty="0" err="1">
                <a:latin typeface="Calibri" panose="020F0502020204030204" pitchFamily="34" charset="0"/>
              </a:rPr>
              <a:t>phyloseq</a:t>
            </a:r>
            <a:endParaRPr lang="en-US" b="1" dirty="0">
              <a:latin typeface="Calibri" panose="020F0502020204030204" pitchFamily="34" charset="0"/>
            </a:endParaRPr>
          </a:p>
        </p:txBody>
      </p:sp>
      <p:sp>
        <p:nvSpPr>
          <p:cNvPr id="10" name="Rectangle 9">
            <a:extLst>
              <a:ext uri="{FF2B5EF4-FFF2-40B4-BE49-F238E27FC236}">
                <a16:creationId xmlns:a16="http://schemas.microsoft.com/office/drawing/2014/main" id="{3CE16EF3-E000-7BB6-B511-EFDFF7F783AA}"/>
              </a:ext>
            </a:extLst>
          </p:cNvPr>
          <p:cNvSpPr/>
          <p:nvPr/>
        </p:nvSpPr>
        <p:spPr>
          <a:xfrm>
            <a:off x="11669486" y="624114"/>
            <a:ext cx="522514" cy="5735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98577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3" y="515427"/>
            <a:ext cx="6662057" cy="783544"/>
          </a:xfrm>
        </p:spPr>
        <p:txBody>
          <a:bodyPr>
            <a:normAutofit fontScale="90000"/>
          </a:bodyPr>
          <a:lstStyle/>
          <a:p>
            <a:pPr algn="ctr" fontAlgn="base">
              <a:lnSpc>
                <a:spcPct val="100000"/>
              </a:lnSpc>
            </a:pPr>
            <a:r>
              <a:rPr lang="en-US" b="1" i="0" dirty="0">
                <a:solidFill>
                  <a:schemeClr val="accent5"/>
                </a:solidFill>
                <a:effectLst/>
                <a:highlight>
                  <a:srgbClr val="FFFFFF"/>
                </a:highlight>
              </a:rPr>
              <a:t>Challenges in shot-gun metagenomics analysis</a:t>
            </a:r>
            <a:br>
              <a:rPr lang="en-US" sz="2000" b="1" i="0" dirty="0">
                <a:solidFill>
                  <a:schemeClr val="accent5"/>
                </a:solidFill>
                <a:effectLst/>
                <a:highlight>
                  <a:srgbClr val="FFFFFF"/>
                </a:highlight>
              </a:rPr>
            </a:br>
            <a:r>
              <a:rPr lang="en-US" sz="2800" b="1" i="0" dirty="0">
                <a:solidFill>
                  <a:srgbClr val="00B050"/>
                </a:solidFill>
                <a:effectLst/>
                <a:highlight>
                  <a:srgbClr val="FFFFFF"/>
                </a:highlight>
              </a:rPr>
              <a:t>Quality filtering</a:t>
            </a:r>
          </a:p>
        </p:txBody>
      </p:sp>
      <p:sp>
        <p:nvSpPr>
          <p:cNvPr id="7" name="Rectangle 6">
            <a:extLst>
              <a:ext uri="{FF2B5EF4-FFF2-40B4-BE49-F238E27FC236}">
                <a16:creationId xmlns:a16="http://schemas.microsoft.com/office/drawing/2014/main" id="{7003C085-68CB-3786-E232-6BC8DF1BBECF}"/>
              </a:ext>
            </a:extLst>
          </p:cNvPr>
          <p:cNvSpPr/>
          <p:nvPr/>
        </p:nvSpPr>
        <p:spPr>
          <a:xfrm>
            <a:off x="11117943" y="812800"/>
            <a:ext cx="551543" cy="2757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pic>
        <p:nvPicPr>
          <p:cNvPr id="5" name="New picture">
            <a:extLst>
              <a:ext uri="{FF2B5EF4-FFF2-40B4-BE49-F238E27FC236}">
                <a16:creationId xmlns:a16="http://schemas.microsoft.com/office/drawing/2014/main" id="{DF2EF990-7AB9-BF9C-E0EF-74C670DB13C7}"/>
              </a:ext>
            </a:extLst>
          </p:cNvPr>
          <p:cNvPicPr/>
          <p:nvPr/>
        </p:nvPicPr>
        <p:blipFill>
          <a:blip r:embed="rId2"/>
          <a:stretch>
            <a:fillRect/>
          </a:stretch>
        </p:blipFill>
        <p:spPr>
          <a:xfrm>
            <a:off x="6589486" y="116229"/>
            <a:ext cx="5558972" cy="6683715"/>
          </a:xfrm>
          <a:prstGeom prst="rect">
            <a:avLst/>
          </a:prstGeom>
        </p:spPr>
      </p:pic>
      <p:sp>
        <p:nvSpPr>
          <p:cNvPr id="8" name="Rectangle 7">
            <a:extLst>
              <a:ext uri="{FF2B5EF4-FFF2-40B4-BE49-F238E27FC236}">
                <a16:creationId xmlns:a16="http://schemas.microsoft.com/office/drawing/2014/main" id="{1103EC8D-4531-83B5-FAC4-614ED6A08544}"/>
              </a:ext>
            </a:extLst>
          </p:cNvPr>
          <p:cNvSpPr/>
          <p:nvPr/>
        </p:nvSpPr>
        <p:spPr>
          <a:xfrm>
            <a:off x="6589486" y="1524000"/>
            <a:ext cx="2307771" cy="3759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9" name="TextBox 8">
            <a:extLst>
              <a:ext uri="{FF2B5EF4-FFF2-40B4-BE49-F238E27FC236}">
                <a16:creationId xmlns:a16="http://schemas.microsoft.com/office/drawing/2014/main" id="{0FEC724B-1B22-47F1-0852-588C7940878F}"/>
              </a:ext>
            </a:extLst>
          </p:cNvPr>
          <p:cNvSpPr txBox="1"/>
          <p:nvPr/>
        </p:nvSpPr>
        <p:spPr>
          <a:xfrm>
            <a:off x="522515" y="1516744"/>
            <a:ext cx="7866742" cy="259782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800" b="1" dirty="0">
                <a:solidFill>
                  <a:srgbClr val="2A2A2A"/>
                </a:solidFill>
                <a:highlight>
                  <a:srgbClr val="FFFFFF"/>
                </a:highlight>
                <a:latin typeface="Calibri" panose="020F0502020204030204" pitchFamily="34" charset="0"/>
              </a:rPr>
              <a:t>Tools for trimming</a:t>
            </a:r>
          </a:p>
          <a:p>
            <a:pPr marL="742950" lvl="1" indent="-285750" algn="just">
              <a:lnSpc>
                <a:spcPct val="150000"/>
              </a:lnSpc>
              <a:buFont typeface="Arial" panose="020B0604020202020204" pitchFamily="34" charset="0"/>
              <a:buChar char="•"/>
            </a:pPr>
            <a:r>
              <a:rPr lang="en-US" sz="2800" b="0" i="0" dirty="0" err="1">
                <a:solidFill>
                  <a:srgbClr val="2A2A2A"/>
                </a:solidFill>
                <a:effectLst/>
                <a:highlight>
                  <a:srgbClr val="FFFFFF"/>
                </a:highlight>
                <a:latin typeface="Calibri" panose="020F0502020204030204" pitchFamily="34" charset="0"/>
              </a:rPr>
              <a:t>Trimmomatic</a:t>
            </a:r>
            <a:endParaRPr lang="en-US" sz="2800" dirty="0">
              <a:solidFill>
                <a:srgbClr val="2A2A2A"/>
              </a:solidFill>
              <a:highlight>
                <a:srgbClr val="FFFFFF"/>
              </a:highlight>
              <a:latin typeface="Calibri" panose="020F0502020204030204" pitchFamily="34" charset="0"/>
            </a:endParaRPr>
          </a:p>
          <a:p>
            <a:pPr marL="742950" lvl="1" indent="-285750" algn="just">
              <a:lnSpc>
                <a:spcPct val="150000"/>
              </a:lnSpc>
              <a:buFont typeface="Arial" panose="020B0604020202020204" pitchFamily="34" charset="0"/>
              <a:buChar char="•"/>
            </a:pPr>
            <a:r>
              <a:rPr lang="en-US" sz="2800" b="0" i="0" dirty="0">
                <a:solidFill>
                  <a:srgbClr val="2A2A2A"/>
                </a:solidFill>
                <a:effectLst/>
                <a:highlight>
                  <a:srgbClr val="FFFFFF"/>
                </a:highlight>
                <a:latin typeface="Calibri" panose="020F0502020204030204" pitchFamily="34" charset="0"/>
              </a:rPr>
              <a:t>Sickle</a:t>
            </a:r>
            <a:endParaRPr lang="en-US" sz="2800" dirty="0">
              <a:solidFill>
                <a:srgbClr val="2A2A2A"/>
              </a:solidFill>
              <a:highlight>
                <a:srgbClr val="FFFFFF"/>
              </a:highlight>
              <a:latin typeface="Calibri" panose="020F0502020204030204" pitchFamily="34" charset="0"/>
            </a:endParaRPr>
          </a:p>
          <a:p>
            <a:pPr marL="742950" lvl="1" indent="-285750" algn="just">
              <a:lnSpc>
                <a:spcPct val="150000"/>
              </a:lnSpc>
              <a:buFont typeface="Arial" panose="020B0604020202020204" pitchFamily="34" charset="0"/>
              <a:buChar char="•"/>
            </a:pPr>
            <a:r>
              <a:rPr lang="en-US" sz="2800" b="0" i="0" dirty="0" err="1">
                <a:solidFill>
                  <a:srgbClr val="2A2A2A"/>
                </a:solidFill>
                <a:effectLst/>
                <a:highlight>
                  <a:srgbClr val="FFFFFF"/>
                </a:highlight>
                <a:latin typeface="Calibri" panose="020F0502020204030204" pitchFamily="34" charset="0"/>
              </a:rPr>
              <a:t>BBTools</a:t>
            </a:r>
            <a:endParaRPr lang="en-US" sz="2800" b="1" dirty="0">
              <a:latin typeface="Calibri" panose="020F0502020204030204" pitchFamily="34" charset="0"/>
            </a:endParaRPr>
          </a:p>
        </p:txBody>
      </p:sp>
    </p:spTree>
    <p:extLst>
      <p:ext uri="{BB962C8B-B14F-4D97-AF65-F5344CB8AC3E}">
        <p14:creationId xmlns:p14="http://schemas.microsoft.com/office/powerpoint/2010/main" val="3865502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3" y="515427"/>
            <a:ext cx="6662057" cy="783544"/>
          </a:xfrm>
        </p:spPr>
        <p:txBody>
          <a:bodyPr>
            <a:normAutofit fontScale="90000"/>
          </a:bodyPr>
          <a:lstStyle/>
          <a:p>
            <a:pPr algn="ctr" fontAlgn="base">
              <a:lnSpc>
                <a:spcPct val="100000"/>
              </a:lnSpc>
            </a:pPr>
            <a:r>
              <a:rPr lang="en-US" b="1" i="0" dirty="0">
                <a:solidFill>
                  <a:schemeClr val="accent5"/>
                </a:solidFill>
                <a:effectLst/>
                <a:highlight>
                  <a:srgbClr val="FFFFFF"/>
                </a:highlight>
              </a:rPr>
              <a:t>Challenges in shot-gun metagenomics analysis</a:t>
            </a:r>
            <a:br>
              <a:rPr lang="en-US" sz="2000" b="1" i="0" dirty="0">
                <a:solidFill>
                  <a:schemeClr val="accent5"/>
                </a:solidFill>
                <a:effectLst/>
                <a:highlight>
                  <a:srgbClr val="FFFFFF"/>
                </a:highlight>
              </a:rPr>
            </a:br>
            <a:r>
              <a:rPr lang="en-US" sz="2800" b="1" i="0" dirty="0">
                <a:solidFill>
                  <a:srgbClr val="00B050"/>
                </a:solidFill>
                <a:effectLst/>
                <a:highlight>
                  <a:srgbClr val="FFFFFF"/>
                </a:highlight>
              </a:rPr>
              <a:t>Reference-based analysis</a:t>
            </a:r>
          </a:p>
        </p:txBody>
      </p:sp>
      <p:sp>
        <p:nvSpPr>
          <p:cNvPr id="7" name="Rectangle 6">
            <a:extLst>
              <a:ext uri="{FF2B5EF4-FFF2-40B4-BE49-F238E27FC236}">
                <a16:creationId xmlns:a16="http://schemas.microsoft.com/office/drawing/2014/main" id="{7003C085-68CB-3786-E232-6BC8DF1BBECF}"/>
              </a:ext>
            </a:extLst>
          </p:cNvPr>
          <p:cNvSpPr/>
          <p:nvPr/>
        </p:nvSpPr>
        <p:spPr>
          <a:xfrm>
            <a:off x="11117943" y="812800"/>
            <a:ext cx="551543" cy="2757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pic>
        <p:nvPicPr>
          <p:cNvPr id="5" name="New picture">
            <a:extLst>
              <a:ext uri="{FF2B5EF4-FFF2-40B4-BE49-F238E27FC236}">
                <a16:creationId xmlns:a16="http://schemas.microsoft.com/office/drawing/2014/main" id="{DF2EF990-7AB9-BF9C-E0EF-74C670DB13C7}"/>
              </a:ext>
            </a:extLst>
          </p:cNvPr>
          <p:cNvPicPr/>
          <p:nvPr/>
        </p:nvPicPr>
        <p:blipFill>
          <a:blip r:embed="rId2"/>
          <a:stretch>
            <a:fillRect/>
          </a:stretch>
        </p:blipFill>
        <p:spPr>
          <a:xfrm>
            <a:off x="6589486" y="174285"/>
            <a:ext cx="5558972" cy="6683715"/>
          </a:xfrm>
          <a:prstGeom prst="rect">
            <a:avLst/>
          </a:prstGeom>
        </p:spPr>
      </p:pic>
      <p:sp>
        <p:nvSpPr>
          <p:cNvPr id="8" name="Rectangle 7">
            <a:extLst>
              <a:ext uri="{FF2B5EF4-FFF2-40B4-BE49-F238E27FC236}">
                <a16:creationId xmlns:a16="http://schemas.microsoft.com/office/drawing/2014/main" id="{1103EC8D-4531-83B5-FAC4-614ED6A08544}"/>
              </a:ext>
            </a:extLst>
          </p:cNvPr>
          <p:cNvSpPr/>
          <p:nvPr/>
        </p:nvSpPr>
        <p:spPr>
          <a:xfrm>
            <a:off x="6589486" y="1582056"/>
            <a:ext cx="2307771" cy="3759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9" name="TextBox 8">
            <a:extLst>
              <a:ext uri="{FF2B5EF4-FFF2-40B4-BE49-F238E27FC236}">
                <a16:creationId xmlns:a16="http://schemas.microsoft.com/office/drawing/2014/main" id="{0FEC724B-1B22-47F1-0852-588C7940878F}"/>
              </a:ext>
            </a:extLst>
          </p:cNvPr>
          <p:cNvSpPr txBox="1"/>
          <p:nvPr/>
        </p:nvSpPr>
        <p:spPr>
          <a:xfrm>
            <a:off x="522515" y="1865087"/>
            <a:ext cx="7866742" cy="3751733"/>
          </a:xfrm>
          <a:prstGeom prst="rect">
            <a:avLst/>
          </a:prstGeom>
          <a:noFill/>
        </p:spPr>
        <p:txBody>
          <a:bodyPr wrap="square">
            <a:spAutoFit/>
          </a:bodyPr>
          <a:lstStyle/>
          <a:p>
            <a:pPr algn="just" fontAlgn="base">
              <a:lnSpc>
                <a:spcPct val="120000"/>
              </a:lnSpc>
              <a:buFont typeface="Arial" panose="020B0604020202020204" pitchFamily="34" charset="0"/>
              <a:buChar char="•"/>
            </a:pPr>
            <a:r>
              <a:rPr lang="en-US" sz="2000" dirty="0">
                <a:solidFill>
                  <a:srgbClr val="2A2A2A"/>
                </a:solidFill>
                <a:highlight>
                  <a:srgbClr val="FFFFFF"/>
                </a:highlight>
                <a:latin typeface="Calibri" panose="020F0502020204030204" pitchFamily="34" charset="0"/>
              </a:rPr>
              <a:t> </a:t>
            </a:r>
            <a:r>
              <a:rPr lang="en-US" sz="2000" b="1" i="0" dirty="0">
                <a:solidFill>
                  <a:srgbClr val="2A2A2A"/>
                </a:solidFill>
                <a:effectLst/>
                <a:highlight>
                  <a:srgbClr val="FFFFFF"/>
                </a:highlight>
                <a:latin typeface="Calibri" panose="020F0502020204030204" pitchFamily="34" charset="0"/>
              </a:rPr>
              <a:t>Taxonomy</a:t>
            </a:r>
            <a:r>
              <a:rPr lang="en-US" sz="2000" b="0" i="0" dirty="0">
                <a:solidFill>
                  <a:srgbClr val="2A2A2A"/>
                </a:solidFill>
                <a:effectLst/>
                <a:highlight>
                  <a:srgbClr val="FFFFFF"/>
                </a:highlight>
                <a:latin typeface="Calibri" panose="020F0502020204030204" pitchFamily="34" charset="0"/>
              </a:rPr>
              <a:t>: Compositional profiling of communities from metagenomic sequencing data can be optimally done by either using unique clade-specific marker genes identified from 3000 reference genomes (</a:t>
            </a:r>
            <a:r>
              <a:rPr lang="en-US" sz="2000" b="1" i="0" dirty="0" err="1">
                <a:solidFill>
                  <a:srgbClr val="2A2A2A"/>
                </a:solidFill>
                <a:effectLst/>
                <a:highlight>
                  <a:srgbClr val="FFFFFF"/>
                </a:highlight>
                <a:latin typeface="Calibri" panose="020F0502020204030204" pitchFamily="34" charset="0"/>
              </a:rPr>
              <a:t>MetaPhlAn</a:t>
            </a:r>
            <a:r>
              <a:rPr lang="en-US" sz="2000" b="0" i="0" dirty="0">
                <a:solidFill>
                  <a:srgbClr val="2A2A2A"/>
                </a:solidFill>
                <a:effectLst/>
                <a:highlight>
                  <a:srgbClr val="FFFFFF"/>
                </a:highlight>
                <a:latin typeface="Calibri" panose="020F0502020204030204" pitchFamily="34" charset="0"/>
              </a:rPr>
              <a:t>) or by exact alignments of </a:t>
            </a:r>
            <a:r>
              <a:rPr lang="en-US" sz="2000" b="0" i="1" dirty="0">
                <a:solidFill>
                  <a:srgbClr val="2A2A2A"/>
                </a:solidFill>
                <a:effectLst/>
                <a:highlight>
                  <a:srgbClr val="FFFFFF"/>
                </a:highlight>
                <a:latin typeface="Calibri" panose="020F0502020204030204" pitchFamily="34" charset="0"/>
              </a:rPr>
              <a:t>k</a:t>
            </a:r>
            <a:r>
              <a:rPr lang="en-US" sz="2000" b="0" i="0" dirty="0">
                <a:solidFill>
                  <a:srgbClr val="2A2A2A"/>
                </a:solidFill>
                <a:effectLst/>
                <a:highlight>
                  <a:srgbClr val="FFFFFF"/>
                </a:highlight>
                <a:latin typeface="Calibri" panose="020F0502020204030204" pitchFamily="34" charset="0"/>
              </a:rPr>
              <a:t>-</a:t>
            </a:r>
            <a:r>
              <a:rPr lang="en-US" sz="2000" b="0" i="0" dirty="0" err="1">
                <a:solidFill>
                  <a:srgbClr val="2A2A2A"/>
                </a:solidFill>
                <a:effectLst/>
                <a:highlight>
                  <a:srgbClr val="FFFFFF"/>
                </a:highlight>
                <a:latin typeface="Calibri" panose="020F0502020204030204" pitchFamily="34" charset="0"/>
              </a:rPr>
              <a:t>mers</a:t>
            </a:r>
            <a:r>
              <a:rPr lang="en-US" sz="2000" b="0" i="0" dirty="0">
                <a:solidFill>
                  <a:srgbClr val="2A2A2A"/>
                </a:solidFill>
                <a:effectLst/>
                <a:highlight>
                  <a:srgbClr val="FFFFFF"/>
                </a:highlight>
                <a:latin typeface="Calibri" panose="020F0502020204030204" pitchFamily="34" charset="0"/>
              </a:rPr>
              <a:t> alongside a classification algorithm (</a:t>
            </a:r>
            <a:r>
              <a:rPr lang="en-US" sz="2000" b="1" i="0" dirty="0">
                <a:solidFill>
                  <a:srgbClr val="2A2A2A"/>
                </a:solidFill>
                <a:effectLst/>
                <a:highlight>
                  <a:srgbClr val="FFFFFF"/>
                </a:highlight>
                <a:latin typeface="Calibri" panose="020F0502020204030204" pitchFamily="34" charset="0"/>
              </a:rPr>
              <a:t>Kraken</a:t>
            </a:r>
            <a:r>
              <a:rPr lang="en-US" sz="2000" b="0" i="0" dirty="0">
                <a:solidFill>
                  <a:srgbClr val="2A2A2A"/>
                </a:solidFill>
                <a:effectLst/>
                <a:highlight>
                  <a:srgbClr val="FFFFFF"/>
                </a:highlight>
                <a:latin typeface="Calibri" panose="020F0502020204030204" pitchFamily="34" charset="0"/>
              </a:rPr>
              <a:t>).</a:t>
            </a:r>
          </a:p>
          <a:p>
            <a:pPr algn="just" fontAlgn="base">
              <a:lnSpc>
                <a:spcPct val="120000"/>
              </a:lnSpc>
            </a:pPr>
            <a:endParaRPr lang="en-US" sz="2000" b="0" i="0" dirty="0">
              <a:solidFill>
                <a:srgbClr val="2A2A2A"/>
              </a:solidFill>
              <a:effectLst/>
              <a:highlight>
                <a:srgbClr val="FFFFFF"/>
              </a:highlight>
              <a:latin typeface="Calibri" panose="020F0502020204030204" pitchFamily="34" charset="0"/>
            </a:endParaRPr>
          </a:p>
          <a:p>
            <a:pPr algn="just" fontAlgn="base">
              <a:lnSpc>
                <a:spcPct val="120000"/>
              </a:lnSpc>
              <a:buFont typeface="Arial" panose="020B0604020202020204" pitchFamily="34" charset="0"/>
              <a:buChar char="•"/>
            </a:pPr>
            <a:r>
              <a:rPr lang="en-US" sz="2000" dirty="0">
                <a:solidFill>
                  <a:srgbClr val="2A2A2A"/>
                </a:solidFill>
                <a:highlight>
                  <a:srgbClr val="FFFFFF"/>
                </a:highlight>
                <a:latin typeface="Calibri" panose="020F0502020204030204" pitchFamily="34" charset="0"/>
              </a:rPr>
              <a:t> </a:t>
            </a:r>
            <a:r>
              <a:rPr lang="en-US" sz="2000" b="1" i="0" dirty="0">
                <a:solidFill>
                  <a:srgbClr val="2A2A2A"/>
                </a:solidFill>
                <a:effectLst/>
                <a:highlight>
                  <a:srgbClr val="FFFFFF"/>
                </a:highlight>
                <a:latin typeface="Calibri" panose="020F0502020204030204" pitchFamily="34" charset="0"/>
              </a:rPr>
              <a:t>Functional annotation</a:t>
            </a:r>
            <a:r>
              <a:rPr lang="en-US" sz="2000" b="0" i="0" dirty="0">
                <a:solidFill>
                  <a:srgbClr val="2A2A2A"/>
                </a:solidFill>
                <a:effectLst/>
                <a:highlight>
                  <a:srgbClr val="FFFFFF"/>
                </a:highlight>
                <a:latin typeface="Calibri" panose="020F0502020204030204" pitchFamily="34" charset="0"/>
              </a:rPr>
              <a:t>: The functional profiling of metagenomic communities can be optimally performed using </a:t>
            </a:r>
            <a:r>
              <a:rPr lang="en-US" sz="2000" b="1" i="0" dirty="0">
                <a:solidFill>
                  <a:srgbClr val="2A2A2A"/>
                </a:solidFill>
                <a:effectLst/>
                <a:highlight>
                  <a:srgbClr val="FFFFFF"/>
                </a:highlight>
                <a:latin typeface="Calibri" panose="020F0502020204030204" pitchFamily="34" charset="0"/>
              </a:rPr>
              <a:t>HUMAnN2</a:t>
            </a:r>
            <a:r>
              <a:rPr lang="en-US" sz="2000" b="0" i="0" dirty="0">
                <a:solidFill>
                  <a:srgbClr val="2A2A2A"/>
                </a:solidFill>
                <a:effectLst/>
                <a:highlight>
                  <a:srgbClr val="FFFFFF"/>
                </a:highlight>
                <a:latin typeface="Calibri" panose="020F0502020204030204" pitchFamily="34" charset="0"/>
              </a:rPr>
              <a:t> or </a:t>
            </a:r>
            <a:r>
              <a:rPr lang="en-US" sz="2000" b="1" i="0" dirty="0">
                <a:solidFill>
                  <a:srgbClr val="2A2A2A"/>
                </a:solidFill>
                <a:effectLst/>
                <a:highlight>
                  <a:srgbClr val="FFFFFF"/>
                </a:highlight>
                <a:latin typeface="Calibri" panose="020F0502020204030204" pitchFamily="34" charset="0"/>
              </a:rPr>
              <a:t>Megan</a:t>
            </a:r>
            <a:r>
              <a:rPr lang="en-US" sz="2000" b="0" i="0" dirty="0">
                <a:solidFill>
                  <a:srgbClr val="2A2A2A"/>
                </a:solidFill>
                <a:effectLst/>
                <a:highlight>
                  <a:srgbClr val="FFFFFF"/>
                </a:highlight>
                <a:latin typeface="Calibri" panose="020F0502020204030204" pitchFamily="34" charset="0"/>
              </a:rPr>
              <a:t> pipelines. For long reads the </a:t>
            </a:r>
            <a:r>
              <a:rPr lang="en-US" sz="2000" b="1" i="0" dirty="0">
                <a:solidFill>
                  <a:srgbClr val="2A2A2A"/>
                </a:solidFill>
                <a:effectLst/>
                <a:highlight>
                  <a:srgbClr val="FFFFFF"/>
                </a:highlight>
                <a:latin typeface="Calibri" panose="020F0502020204030204" pitchFamily="34" charset="0"/>
              </a:rPr>
              <a:t>DIAMOND</a:t>
            </a:r>
            <a:r>
              <a:rPr lang="en-US" sz="2000" b="0" i="0" dirty="0">
                <a:solidFill>
                  <a:srgbClr val="2A2A2A"/>
                </a:solidFill>
                <a:effectLst/>
                <a:highlight>
                  <a:srgbClr val="FFFFFF"/>
                </a:highlight>
                <a:latin typeface="Calibri" panose="020F0502020204030204" pitchFamily="34" charset="0"/>
              </a:rPr>
              <a:t> sequence aligner can be used alone or with Megan to perform pairwise and frameshift alignments.</a:t>
            </a:r>
          </a:p>
        </p:txBody>
      </p:sp>
    </p:spTree>
    <p:extLst>
      <p:ext uri="{BB962C8B-B14F-4D97-AF65-F5344CB8AC3E}">
        <p14:creationId xmlns:p14="http://schemas.microsoft.com/office/powerpoint/2010/main" val="2188586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3" y="515427"/>
            <a:ext cx="6662057" cy="783544"/>
          </a:xfrm>
        </p:spPr>
        <p:txBody>
          <a:bodyPr>
            <a:normAutofit fontScale="90000"/>
          </a:bodyPr>
          <a:lstStyle/>
          <a:p>
            <a:pPr algn="ctr" fontAlgn="base">
              <a:lnSpc>
                <a:spcPct val="100000"/>
              </a:lnSpc>
            </a:pPr>
            <a:r>
              <a:rPr lang="en-US" b="1" i="0" dirty="0">
                <a:solidFill>
                  <a:schemeClr val="accent5"/>
                </a:solidFill>
                <a:effectLst/>
                <a:highlight>
                  <a:srgbClr val="FFFFFF"/>
                </a:highlight>
              </a:rPr>
              <a:t>Challenges in shot-gun metagenomics analysis</a:t>
            </a:r>
            <a:br>
              <a:rPr lang="en-US" sz="2000" b="1" i="0" dirty="0">
                <a:solidFill>
                  <a:schemeClr val="accent5"/>
                </a:solidFill>
                <a:effectLst/>
                <a:highlight>
                  <a:srgbClr val="FFFFFF"/>
                </a:highlight>
              </a:rPr>
            </a:br>
            <a:r>
              <a:rPr lang="en-US" sz="2800" b="1" i="0" dirty="0">
                <a:solidFill>
                  <a:srgbClr val="00B050"/>
                </a:solidFill>
                <a:effectLst/>
                <a:highlight>
                  <a:srgbClr val="FFFFFF"/>
                </a:highlight>
              </a:rPr>
              <a:t>Assembly-based analysis</a:t>
            </a:r>
          </a:p>
        </p:txBody>
      </p:sp>
      <p:sp>
        <p:nvSpPr>
          <p:cNvPr id="7" name="Rectangle 6">
            <a:extLst>
              <a:ext uri="{FF2B5EF4-FFF2-40B4-BE49-F238E27FC236}">
                <a16:creationId xmlns:a16="http://schemas.microsoft.com/office/drawing/2014/main" id="{7003C085-68CB-3786-E232-6BC8DF1BBECF}"/>
              </a:ext>
            </a:extLst>
          </p:cNvPr>
          <p:cNvSpPr/>
          <p:nvPr/>
        </p:nvSpPr>
        <p:spPr>
          <a:xfrm>
            <a:off x="11117943" y="812800"/>
            <a:ext cx="551543" cy="2757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pic>
        <p:nvPicPr>
          <p:cNvPr id="5" name="New picture">
            <a:extLst>
              <a:ext uri="{FF2B5EF4-FFF2-40B4-BE49-F238E27FC236}">
                <a16:creationId xmlns:a16="http://schemas.microsoft.com/office/drawing/2014/main" id="{DF2EF990-7AB9-BF9C-E0EF-74C670DB13C7}"/>
              </a:ext>
            </a:extLst>
          </p:cNvPr>
          <p:cNvPicPr/>
          <p:nvPr/>
        </p:nvPicPr>
        <p:blipFill>
          <a:blip r:embed="rId2"/>
          <a:stretch>
            <a:fillRect/>
          </a:stretch>
        </p:blipFill>
        <p:spPr>
          <a:xfrm>
            <a:off x="6589486" y="174285"/>
            <a:ext cx="5558972" cy="6683715"/>
          </a:xfrm>
          <a:prstGeom prst="rect">
            <a:avLst/>
          </a:prstGeom>
        </p:spPr>
      </p:pic>
      <p:sp>
        <p:nvSpPr>
          <p:cNvPr id="8" name="Rectangle 7">
            <a:extLst>
              <a:ext uri="{FF2B5EF4-FFF2-40B4-BE49-F238E27FC236}">
                <a16:creationId xmlns:a16="http://schemas.microsoft.com/office/drawing/2014/main" id="{1103EC8D-4531-83B5-FAC4-614ED6A08544}"/>
              </a:ext>
            </a:extLst>
          </p:cNvPr>
          <p:cNvSpPr/>
          <p:nvPr/>
        </p:nvSpPr>
        <p:spPr>
          <a:xfrm>
            <a:off x="6589486" y="1582056"/>
            <a:ext cx="2307771" cy="3759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9" name="TextBox 8">
            <a:extLst>
              <a:ext uri="{FF2B5EF4-FFF2-40B4-BE49-F238E27FC236}">
                <a16:creationId xmlns:a16="http://schemas.microsoft.com/office/drawing/2014/main" id="{0FEC724B-1B22-47F1-0852-588C7940878F}"/>
              </a:ext>
            </a:extLst>
          </p:cNvPr>
          <p:cNvSpPr txBox="1"/>
          <p:nvPr/>
        </p:nvSpPr>
        <p:spPr>
          <a:xfrm>
            <a:off x="522515" y="1865087"/>
            <a:ext cx="7866742" cy="4093428"/>
          </a:xfrm>
          <a:prstGeom prst="rect">
            <a:avLst/>
          </a:prstGeom>
          <a:noFill/>
        </p:spPr>
        <p:txBody>
          <a:bodyPr wrap="square">
            <a:spAutoFit/>
          </a:bodyPr>
          <a:lstStyle/>
          <a:p>
            <a:pPr marL="342900" indent="-342900" algn="just" fontAlgn="base">
              <a:buFont typeface="Arial" panose="020B0604020202020204" pitchFamily="34" charset="0"/>
              <a:buChar char="•"/>
            </a:pPr>
            <a:r>
              <a:rPr lang="en-US" sz="2000" b="0" i="0" dirty="0">
                <a:solidFill>
                  <a:srgbClr val="2A2A2A"/>
                </a:solidFill>
                <a:effectLst/>
                <a:highlight>
                  <a:srgbClr val="FFFFFF"/>
                </a:highlight>
                <a:latin typeface="Calibri" panose="020F0502020204030204" pitchFamily="34" charset="0"/>
              </a:rPr>
              <a:t>The three most optimal assembling algorithms: </a:t>
            </a:r>
            <a:r>
              <a:rPr lang="en-US" sz="2000" b="1" i="0" dirty="0" err="1">
                <a:solidFill>
                  <a:srgbClr val="2A2A2A"/>
                </a:solidFill>
                <a:effectLst/>
                <a:highlight>
                  <a:srgbClr val="FFFFFF"/>
                </a:highlight>
                <a:latin typeface="Calibri" panose="020F0502020204030204" pitchFamily="34" charset="0"/>
              </a:rPr>
              <a:t>MegaHit</a:t>
            </a:r>
            <a:r>
              <a:rPr lang="en-US" sz="2000" b="0" i="0" dirty="0">
                <a:solidFill>
                  <a:srgbClr val="2A2A2A"/>
                </a:solidFill>
                <a:effectLst/>
                <a:highlight>
                  <a:srgbClr val="FFFFFF"/>
                </a:highlight>
                <a:latin typeface="Calibri" panose="020F0502020204030204" pitchFamily="34" charset="0"/>
              </a:rPr>
              <a:t>, </a:t>
            </a:r>
            <a:r>
              <a:rPr lang="en-US" sz="2000" b="1" i="0" dirty="0" err="1">
                <a:solidFill>
                  <a:srgbClr val="2A2A2A"/>
                </a:solidFill>
                <a:effectLst/>
                <a:highlight>
                  <a:srgbClr val="FFFFFF"/>
                </a:highlight>
                <a:latin typeface="Calibri" panose="020F0502020204030204" pitchFamily="34" charset="0"/>
              </a:rPr>
              <a:t>MetaSPAdes</a:t>
            </a:r>
            <a:r>
              <a:rPr lang="en-US" sz="2000" b="0" i="0" dirty="0">
                <a:solidFill>
                  <a:srgbClr val="2A2A2A"/>
                </a:solidFill>
                <a:effectLst/>
                <a:highlight>
                  <a:srgbClr val="FFFFFF"/>
                </a:highlight>
                <a:latin typeface="Calibri" panose="020F0502020204030204" pitchFamily="34" charset="0"/>
              </a:rPr>
              <a:t> and </a:t>
            </a:r>
            <a:r>
              <a:rPr lang="en-US" sz="2000" b="1" i="0" dirty="0" err="1">
                <a:solidFill>
                  <a:srgbClr val="2A2A2A"/>
                </a:solidFill>
                <a:effectLst/>
                <a:highlight>
                  <a:srgbClr val="FFFFFF"/>
                </a:highlight>
                <a:latin typeface="Calibri" panose="020F0502020204030204" pitchFamily="34" charset="0"/>
              </a:rPr>
              <a:t>MetaIDBA</a:t>
            </a:r>
            <a:endParaRPr lang="en-US" sz="2000" b="1" i="0" dirty="0">
              <a:solidFill>
                <a:srgbClr val="2A2A2A"/>
              </a:solidFill>
              <a:effectLst/>
              <a:highlight>
                <a:srgbClr val="FFFFFF"/>
              </a:highlight>
              <a:latin typeface="Calibri" panose="020F0502020204030204" pitchFamily="34" charset="0"/>
            </a:endParaRPr>
          </a:p>
          <a:p>
            <a:pPr marL="342900" indent="-342900" algn="just" fontAlgn="base">
              <a:buFont typeface="Arial" panose="020B0604020202020204" pitchFamily="34" charset="0"/>
              <a:buChar char="•"/>
            </a:pPr>
            <a:r>
              <a:rPr lang="en-US" sz="2000" b="1" dirty="0">
                <a:solidFill>
                  <a:srgbClr val="2A2A2A"/>
                </a:solidFill>
                <a:effectLst/>
                <a:highlight>
                  <a:srgbClr val="FFFFFF"/>
                </a:highlight>
                <a:latin typeface="Calibri" panose="020F0502020204030204" pitchFamily="34" charset="0"/>
              </a:rPr>
              <a:t>Contig assembly</a:t>
            </a:r>
            <a:r>
              <a:rPr lang="en-US" sz="2000" b="0" i="0" dirty="0">
                <a:solidFill>
                  <a:srgbClr val="2A2A2A"/>
                </a:solidFill>
                <a:effectLst/>
                <a:highlight>
                  <a:srgbClr val="FFFFFF"/>
                </a:highlight>
                <a:latin typeface="Calibri" panose="020F0502020204030204" pitchFamily="34" charset="0"/>
              </a:rPr>
              <a:t>: assembled reads are clustered into contigs and evaluated by </a:t>
            </a:r>
            <a:r>
              <a:rPr lang="en-US" sz="2000" b="1" i="0" dirty="0" err="1">
                <a:solidFill>
                  <a:srgbClr val="2A2A2A"/>
                </a:solidFill>
                <a:effectLst/>
                <a:highlight>
                  <a:srgbClr val="FFFFFF"/>
                </a:highlight>
                <a:latin typeface="Calibri" panose="020F0502020204030204" pitchFamily="34" charset="0"/>
              </a:rPr>
              <a:t>MetaQUAST</a:t>
            </a:r>
            <a:r>
              <a:rPr lang="en-US" sz="2000" b="0" i="0" dirty="0">
                <a:solidFill>
                  <a:srgbClr val="2A2A2A"/>
                </a:solidFill>
                <a:effectLst/>
                <a:highlight>
                  <a:srgbClr val="FFFFFF"/>
                </a:highlight>
                <a:latin typeface="Calibri" panose="020F0502020204030204" pitchFamily="34" charset="0"/>
              </a:rPr>
              <a:t>  </a:t>
            </a:r>
          </a:p>
          <a:p>
            <a:pPr marL="342900" indent="-342900" algn="just" fontAlgn="base">
              <a:buFont typeface="Arial" panose="020B0604020202020204" pitchFamily="34" charset="0"/>
              <a:buChar char="•"/>
            </a:pPr>
            <a:r>
              <a:rPr lang="en-US" sz="2000" b="1" dirty="0">
                <a:solidFill>
                  <a:srgbClr val="2A2A2A"/>
                </a:solidFill>
                <a:effectLst/>
                <a:highlight>
                  <a:srgbClr val="FFFFFF"/>
                </a:highlight>
                <a:latin typeface="Calibri" panose="020F0502020204030204" pitchFamily="34" charset="0"/>
              </a:rPr>
              <a:t>Assembly statistics</a:t>
            </a:r>
            <a:r>
              <a:rPr lang="en-US" sz="2000" b="0" i="0" dirty="0">
                <a:solidFill>
                  <a:srgbClr val="2A2A2A"/>
                </a:solidFill>
                <a:effectLst/>
                <a:highlight>
                  <a:srgbClr val="FFFFFF"/>
                </a:highlight>
                <a:latin typeface="Calibri" panose="020F0502020204030204" pitchFamily="34" charset="0"/>
              </a:rPr>
              <a:t>: This step is a prerequisite of remapping/coverage calculations and comparative analysis with </a:t>
            </a:r>
            <a:r>
              <a:rPr lang="en-US" sz="2000" b="1" i="0" dirty="0" err="1">
                <a:solidFill>
                  <a:srgbClr val="2A2A2A"/>
                </a:solidFill>
                <a:effectLst/>
                <a:highlight>
                  <a:srgbClr val="FFFFFF"/>
                </a:highlight>
                <a:latin typeface="Calibri" panose="020F0502020204030204" pitchFamily="34" charset="0"/>
              </a:rPr>
              <a:t>BBMap</a:t>
            </a:r>
            <a:r>
              <a:rPr lang="en-US" sz="2000" b="0" i="0" dirty="0">
                <a:solidFill>
                  <a:srgbClr val="2A2A2A"/>
                </a:solidFill>
                <a:effectLst/>
                <a:highlight>
                  <a:srgbClr val="FFFFFF"/>
                </a:highlight>
                <a:latin typeface="Calibri" panose="020F0502020204030204" pitchFamily="34" charset="0"/>
              </a:rPr>
              <a:t> (both short- and long-read sequences from Illumina, PacBio, </a:t>
            </a:r>
            <a:r>
              <a:rPr lang="en-US" sz="2000" b="0" dirty="0">
                <a:solidFill>
                  <a:srgbClr val="2A2A2A"/>
                </a:solidFill>
                <a:effectLst/>
                <a:highlight>
                  <a:srgbClr val="FFFFFF"/>
                </a:highlight>
                <a:latin typeface="Calibri" panose="020F0502020204030204" pitchFamily="34" charset="0"/>
              </a:rPr>
              <a:t>or </a:t>
            </a:r>
            <a:r>
              <a:rPr lang="en-US" sz="2000" b="0" dirty="0" err="1">
                <a:solidFill>
                  <a:srgbClr val="2A2A2A"/>
                </a:solidFill>
                <a:effectLst/>
                <a:highlight>
                  <a:srgbClr val="FFFFFF"/>
                </a:highlight>
                <a:latin typeface="Calibri" panose="020F0502020204030204" pitchFamily="34" charset="0"/>
              </a:rPr>
              <a:t>MinION</a:t>
            </a:r>
            <a:r>
              <a:rPr lang="en-US" sz="2000" dirty="0">
                <a:solidFill>
                  <a:srgbClr val="2A2A2A"/>
                </a:solidFill>
                <a:highlight>
                  <a:srgbClr val="FFFFFF"/>
                </a:highlight>
                <a:latin typeface="Calibri" panose="020F0502020204030204" pitchFamily="34" charset="0"/>
              </a:rPr>
              <a:t>)</a:t>
            </a:r>
            <a:endParaRPr lang="en-US" sz="2000" b="0" dirty="0">
              <a:solidFill>
                <a:srgbClr val="2A2A2A"/>
              </a:solidFill>
              <a:effectLst/>
              <a:highlight>
                <a:srgbClr val="FFFFFF"/>
              </a:highlight>
              <a:latin typeface="Calibri" panose="020F0502020204030204" pitchFamily="34" charset="0"/>
            </a:endParaRPr>
          </a:p>
          <a:p>
            <a:pPr marL="342900" indent="-342900" algn="just" fontAlgn="base">
              <a:buFont typeface="Arial" panose="020B0604020202020204" pitchFamily="34" charset="0"/>
              <a:buChar char="•"/>
            </a:pPr>
            <a:r>
              <a:rPr lang="en-US" sz="2000" b="1" dirty="0">
                <a:solidFill>
                  <a:srgbClr val="2A2A2A"/>
                </a:solidFill>
                <a:effectLst/>
                <a:highlight>
                  <a:srgbClr val="FFFFFF"/>
                </a:highlight>
                <a:latin typeface="Calibri" panose="020F0502020204030204" pitchFamily="34" charset="0"/>
              </a:rPr>
              <a:t>Comparative analysis</a:t>
            </a:r>
            <a:r>
              <a:rPr lang="en-US" sz="2000" b="0" dirty="0">
                <a:solidFill>
                  <a:srgbClr val="2A2A2A"/>
                </a:solidFill>
                <a:effectLst/>
                <a:highlight>
                  <a:srgbClr val="FFFFFF"/>
                </a:highlight>
                <a:latin typeface="Calibri" panose="020F0502020204030204" pitchFamily="34" charset="0"/>
              </a:rPr>
              <a:t>: incorporates algorithm-based gene predictions and metabolic pathway identifications. </a:t>
            </a:r>
            <a:r>
              <a:rPr lang="en-US" sz="2000" b="1" dirty="0" err="1">
                <a:solidFill>
                  <a:srgbClr val="2A2A2A"/>
                </a:solidFill>
                <a:effectLst/>
                <a:highlight>
                  <a:srgbClr val="FFFFFF"/>
                </a:highlight>
                <a:latin typeface="Calibri" panose="020F0502020204030204" pitchFamily="34" charset="0"/>
              </a:rPr>
              <a:t>Prokka</a:t>
            </a:r>
            <a:r>
              <a:rPr lang="en-US" sz="2000" b="0" dirty="0">
                <a:solidFill>
                  <a:srgbClr val="2A2A2A"/>
                </a:solidFill>
                <a:effectLst/>
                <a:highlight>
                  <a:srgbClr val="FFFFFF"/>
                </a:highlight>
                <a:latin typeface="Calibri" panose="020F0502020204030204" pitchFamily="34" charset="0"/>
              </a:rPr>
              <a:t> annotates the data by predicting genes using </a:t>
            </a:r>
            <a:r>
              <a:rPr lang="en-US" sz="2000" b="1" dirty="0">
                <a:solidFill>
                  <a:srgbClr val="2A2A2A"/>
                </a:solidFill>
                <a:effectLst/>
                <a:highlight>
                  <a:srgbClr val="FFFFFF"/>
                </a:highlight>
                <a:latin typeface="Calibri" panose="020F0502020204030204" pitchFamily="34" charset="0"/>
              </a:rPr>
              <a:t>Prodigal</a:t>
            </a:r>
            <a:r>
              <a:rPr lang="en-US" sz="2000" b="0" dirty="0">
                <a:solidFill>
                  <a:srgbClr val="2A2A2A"/>
                </a:solidFill>
                <a:effectLst/>
                <a:highlight>
                  <a:srgbClr val="FFFFFF"/>
                </a:highlight>
                <a:latin typeface="Calibri" panose="020F0502020204030204" pitchFamily="34" charset="0"/>
              </a:rPr>
              <a:t> and then performs functional annotation on these genes. The </a:t>
            </a:r>
            <a:r>
              <a:rPr lang="en-US" sz="2000" b="1" dirty="0" err="1">
                <a:solidFill>
                  <a:srgbClr val="2A2A2A"/>
                </a:solidFill>
                <a:effectLst/>
                <a:highlight>
                  <a:srgbClr val="FFFFFF"/>
                </a:highlight>
                <a:latin typeface="Calibri" panose="020F0502020204030204" pitchFamily="34" charset="0"/>
              </a:rPr>
              <a:t>MinPath</a:t>
            </a:r>
            <a:r>
              <a:rPr lang="en-US" sz="2000" b="0" dirty="0">
                <a:solidFill>
                  <a:srgbClr val="2A2A2A"/>
                </a:solidFill>
                <a:effectLst/>
                <a:highlight>
                  <a:srgbClr val="FFFFFF"/>
                </a:highlight>
                <a:latin typeface="Calibri" panose="020F0502020204030204" pitchFamily="34" charset="0"/>
              </a:rPr>
              <a:t> algorithm could be implemented for biological pathway reconstructions based on protein family predictions.</a:t>
            </a:r>
          </a:p>
        </p:txBody>
      </p:sp>
    </p:spTree>
    <p:extLst>
      <p:ext uri="{BB962C8B-B14F-4D97-AF65-F5344CB8AC3E}">
        <p14:creationId xmlns:p14="http://schemas.microsoft.com/office/powerpoint/2010/main" val="2194780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a:t>Content</a:t>
            </a:r>
          </a:p>
        </p:txBody>
      </p:sp>
      <p:sp>
        <p:nvSpPr>
          <p:cNvPr id="3" name="Content Placeholder 2"/>
          <p:cNvSpPr>
            <a:spLocks noGrp="1"/>
          </p:cNvSpPr>
          <p:nvPr>
            <p:ph idx="1"/>
          </p:nvPr>
        </p:nvSpPr>
        <p:spPr>
          <a:xfrm>
            <a:off x="595630" y="1584325"/>
            <a:ext cx="10515600" cy="4351338"/>
          </a:xfrm>
        </p:spPr>
        <p:txBody>
          <a:bodyPr>
            <a:normAutofit lnSpcReduction="10000"/>
          </a:bodyPr>
          <a:lstStyle/>
          <a:p>
            <a:pPr>
              <a:lnSpc>
                <a:spcPct val="150000"/>
              </a:lnSpc>
            </a:pPr>
            <a:r>
              <a:rPr lang="en-US" sz="2800" dirty="0"/>
              <a:t>NGS-based microbial genotyping</a:t>
            </a:r>
          </a:p>
          <a:p>
            <a:pPr>
              <a:lnSpc>
                <a:spcPct val="150000"/>
              </a:lnSpc>
            </a:pPr>
            <a:r>
              <a:rPr lang="en-US" sz="2800" dirty="0"/>
              <a:t>Gene amplicon/target/marker Metagenomics</a:t>
            </a:r>
          </a:p>
          <a:p>
            <a:pPr>
              <a:lnSpc>
                <a:spcPct val="150000"/>
              </a:lnSpc>
            </a:pPr>
            <a:r>
              <a:rPr lang="en-US" sz="2800" dirty="0"/>
              <a:t>Shotgun Metagenomics</a:t>
            </a:r>
          </a:p>
          <a:p>
            <a:pPr>
              <a:lnSpc>
                <a:spcPct val="150000"/>
              </a:lnSpc>
            </a:pPr>
            <a:r>
              <a:rPr lang="en-US" sz="2800" dirty="0"/>
              <a:t>Experimental challenges and solutions</a:t>
            </a:r>
          </a:p>
          <a:p>
            <a:pPr>
              <a:lnSpc>
                <a:spcPct val="150000"/>
              </a:lnSpc>
            </a:pPr>
            <a:r>
              <a:rPr lang="en-US" sz="2800" dirty="0"/>
              <a:t>Sequencing and computational challenges</a:t>
            </a:r>
          </a:p>
          <a:p>
            <a:pPr>
              <a:lnSpc>
                <a:spcPct val="150000"/>
              </a:lnSpc>
            </a:pPr>
            <a:r>
              <a:rPr lang="en-US" sz="2800" dirty="0"/>
              <a:t>Discussion</a:t>
            </a:r>
          </a:p>
        </p:txBody>
      </p:sp>
      <p:sp>
        <p:nvSpPr>
          <p:cNvPr id="7" name="TextBox 6">
            <a:extLst>
              <a:ext uri="{FF2B5EF4-FFF2-40B4-BE49-F238E27FC236}">
                <a16:creationId xmlns:a16="http://schemas.microsoft.com/office/drawing/2014/main" id="{A71F615E-BE1A-7815-CCC5-1C03592D3610}"/>
              </a:ext>
            </a:extLst>
          </p:cNvPr>
          <p:cNvSpPr txBox="1"/>
          <p:nvPr/>
        </p:nvSpPr>
        <p:spPr>
          <a:xfrm>
            <a:off x="7634513" y="6230223"/>
            <a:ext cx="3976915" cy="369332"/>
          </a:xfrm>
          <a:prstGeom prst="rect">
            <a:avLst/>
          </a:prstGeom>
          <a:noFill/>
        </p:spPr>
        <p:txBody>
          <a:bodyPr wrap="square">
            <a:spAutoFit/>
          </a:bodyPr>
          <a:lstStyle/>
          <a:p>
            <a:r>
              <a:rPr lang="en-US" dirty="0">
                <a:latin typeface="Calibri" panose="020F0502020204030204" pitchFamily="34" charset="0"/>
              </a:rPr>
              <a:t>https://doi.org/10.1093/bib/bbz155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3" y="515427"/>
            <a:ext cx="6662057" cy="783544"/>
          </a:xfrm>
        </p:spPr>
        <p:txBody>
          <a:bodyPr>
            <a:normAutofit fontScale="90000"/>
          </a:bodyPr>
          <a:lstStyle/>
          <a:p>
            <a:pPr algn="ctr" fontAlgn="base">
              <a:lnSpc>
                <a:spcPct val="100000"/>
              </a:lnSpc>
            </a:pPr>
            <a:r>
              <a:rPr lang="en-US" b="1" i="0" dirty="0">
                <a:solidFill>
                  <a:schemeClr val="accent5"/>
                </a:solidFill>
                <a:effectLst/>
                <a:highlight>
                  <a:srgbClr val="FFFFFF"/>
                </a:highlight>
              </a:rPr>
              <a:t>Challenges in shot-gun metagenomics analysis</a:t>
            </a:r>
            <a:br>
              <a:rPr lang="en-US" sz="2000" b="1" i="0" dirty="0">
                <a:solidFill>
                  <a:schemeClr val="accent5"/>
                </a:solidFill>
                <a:effectLst/>
                <a:highlight>
                  <a:srgbClr val="FFFFFF"/>
                </a:highlight>
              </a:rPr>
            </a:br>
            <a:r>
              <a:rPr lang="en-US" sz="2800" b="1" i="0" dirty="0">
                <a:solidFill>
                  <a:srgbClr val="00B050"/>
                </a:solidFill>
                <a:effectLst/>
                <a:highlight>
                  <a:srgbClr val="FFFFFF"/>
                </a:highlight>
              </a:rPr>
              <a:t>Assembly-based analysis</a:t>
            </a:r>
          </a:p>
        </p:txBody>
      </p:sp>
      <p:sp>
        <p:nvSpPr>
          <p:cNvPr id="7" name="Rectangle 6">
            <a:extLst>
              <a:ext uri="{FF2B5EF4-FFF2-40B4-BE49-F238E27FC236}">
                <a16:creationId xmlns:a16="http://schemas.microsoft.com/office/drawing/2014/main" id="{7003C085-68CB-3786-E232-6BC8DF1BBECF}"/>
              </a:ext>
            </a:extLst>
          </p:cNvPr>
          <p:cNvSpPr/>
          <p:nvPr/>
        </p:nvSpPr>
        <p:spPr>
          <a:xfrm>
            <a:off x="11117943" y="812800"/>
            <a:ext cx="551543" cy="2757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pic>
        <p:nvPicPr>
          <p:cNvPr id="5" name="New picture">
            <a:extLst>
              <a:ext uri="{FF2B5EF4-FFF2-40B4-BE49-F238E27FC236}">
                <a16:creationId xmlns:a16="http://schemas.microsoft.com/office/drawing/2014/main" id="{DF2EF990-7AB9-BF9C-E0EF-74C670DB13C7}"/>
              </a:ext>
            </a:extLst>
          </p:cNvPr>
          <p:cNvPicPr/>
          <p:nvPr/>
        </p:nvPicPr>
        <p:blipFill>
          <a:blip r:embed="rId2"/>
          <a:stretch>
            <a:fillRect/>
          </a:stretch>
        </p:blipFill>
        <p:spPr>
          <a:xfrm>
            <a:off x="6589486" y="174285"/>
            <a:ext cx="5558972" cy="6683715"/>
          </a:xfrm>
          <a:prstGeom prst="rect">
            <a:avLst/>
          </a:prstGeom>
        </p:spPr>
      </p:pic>
      <p:sp>
        <p:nvSpPr>
          <p:cNvPr id="8" name="Rectangle 7">
            <a:extLst>
              <a:ext uri="{FF2B5EF4-FFF2-40B4-BE49-F238E27FC236}">
                <a16:creationId xmlns:a16="http://schemas.microsoft.com/office/drawing/2014/main" id="{1103EC8D-4531-83B5-FAC4-614ED6A08544}"/>
              </a:ext>
            </a:extLst>
          </p:cNvPr>
          <p:cNvSpPr/>
          <p:nvPr/>
        </p:nvSpPr>
        <p:spPr>
          <a:xfrm>
            <a:off x="6589486" y="1582056"/>
            <a:ext cx="2307771" cy="3759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9" name="TextBox 8">
            <a:extLst>
              <a:ext uri="{FF2B5EF4-FFF2-40B4-BE49-F238E27FC236}">
                <a16:creationId xmlns:a16="http://schemas.microsoft.com/office/drawing/2014/main" id="{0FEC724B-1B22-47F1-0852-588C7940878F}"/>
              </a:ext>
            </a:extLst>
          </p:cNvPr>
          <p:cNvSpPr txBox="1"/>
          <p:nvPr/>
        </p:nvSpPr>
        <p:spPr>
          <a:xfrm>
            <a:off x="522515" y="1865087"/>
            <a:ext cx="7866742" cy="3477875"/>
          </a:xfrm>
          <a:prstGeom prst="rect">
            <a:avLst/>
          </a:prstGeom>
          <a:noFill/>
        </p:spPr>
        <p:txBody>
          <a:bodyPr wrap="square">
            <a:spAutoFit/>
          </a:bodyPr>
          <a:lstStyle/>
          <a:p>
            <a:pPr marL="342900" indent="-342900" algn="just" fontAlgn="base">
              <a:buFont typeface="Arial" panose="020B0604020202020204" pitchFamily="34" charset="0"/>
              <a:buChar char="•"/>
            </a:pPr>
            <a:r>
              <a:rPr lang="en-US" sz="2000" b="1" i="0" dirty="0">
                <a:solidFill>
                  <a:srgbClr val="2A2A2A"/>
                </a:solidFill>
                <a:effectLst/>
                <a:highlight>
                  <a:srgbClr val="FFFFFF"/>
                </a:highlight>
                <a:latin typeface="Calibri" panose="020F0502020204030204" pitchFamily="34" charset="0"/>
              </a:rPr>
              <a:t>Binning</a:t>
            </a:r>
            <a:r>
              <a:rPr lang="en-US" sz="2000" b="0" i="0" dirty="0">
                <a:solidFill>
                  <a:srgbClr val="2A2A2A"/>
                </a:solidFill>
                <a:effectLst/>
                <a:highlight>
                  <a:srgbClr val="FFFFFF"/>
                </a:highlight>
                <a:latin typeface="Calibri" panose="020F0502020204030204" pitchFamily="34" charset="0"/>
              </a:rPr>
              <a:t>: binning or grouping of generated contigs is done before further downstream analysis. Either </a:t>
            </a:r>
            <a:r>
              <a:rPr lang="en-US" sz="2000" b="1" i="0" dirty="0" err="1">
                <a:solidFill>
                  <a:srgbClr val="2A2A2A"/>
                </a:solidFill>
                <a:effectLst/>
                <a:highlight>
                  <a:srgbClr val="FFFFFF"/>
                </a:highlight>
                <a:latin typeface="Calibri" panose="020F0502020204030204" pitchFamily="34" charset="0"/>
              </a:rPr>
              <a:t>MetaBAT</a:t>
            </a:r>
            <a:r>
              <a:rPr lang="en-US" sz="2000" b="0" i="0" dirty="0">
                <a:solidFill>
                  <a:srgbClr val="2A2A2A"/>
                </a:solidFill>
                <a:effectLst/>
                <a:highlight>
                  <a:srgbClr val="FFFFFF"/>
                </a:highlight>
                <a:latin typeface="Calibri" panose="020F0502020204030204" pitchFamily="34" charset="0"/>
              </a:rPr>
              <a:t> with an adaptive binning algorithm or </a:t>
            </a:r>
            <a:r>
              <a:rPr lang="en-US" sz="2000" b="1" i="0" dirty="0" err="1">
                <a:solidFill>
                  <a:srgbClr val="2A2A2A"/>
                </a:solidFill>
                <a:effectLst/>
                <a:highlight>
                  <a:srgbClr val="FFFFFF"/>
                </a:highlight>
                <a:latin typeface="Calibri" panose="020F0502020204030204" pitchFamily="34" charset="0"/>
              </a:rPr>
              <a:t>MaxBin</a:t>
            </a:r>
            <a:r>
              <a:rPr lang="en-US" sz="2000" b="0" i="0" dirty="0">
                <a:solidFill>
                  <a:srgbClr val="2A2A2A"/>
                </a:solidFill>
                <a:effectLst/>
                <a:highlight>
                  <a:srgbClr val="FFFFFF"/>
                </a:highlight>
                <a:latin typeface="Calibri" panose="020F0502020204030204" pitchFamily="34" charset="0"/>
              </a:rPr>
              <a:t> that utilizes an EM algorithm could be used for metagenomic contig binning.</a:t>
            </a:r>
          </a:p>
          <a:p>
            <a:pPr marL="342900" indent="-342900" algn="just" fontAlgn="base">
              <a:buFont typeface="Arial" panose="020B0604020202020204" pitchFamily="34" charset="0"/>
              <a:buChar char="•"/>
            </a:pPr>
            <a:endParaRPr lang="en-US" sz="2000" b="0" i="0" dirty="0">
              <a:solidFill>
                <a:srgbClr val="2A2A2A"/>
              </a:solidFill>
              <a:effectLst/>
              <a:highlight>
                <a:srgbClr val="FFFFFF"/>
              </a:highlight>
              <a:latin typeface="Calibri" panose="020F0502020204030204" pitchFamily="34" charset="0"/>
            </a:endParaRPr>
          </a:p>
          <a:p>
            <a:pPr marL="342900" indent="-342900" algn="just" fontAlgn="base">
              <a:buFont typeface="Arial" panose="020B0604020202020204" pitchFamily="34" charset="0"/>
              <a:buChar char="•"/>
            </a:pPr>
            <a:r>
              <a:rPr lang="en-US" sz="2000" b="1" i="0" dirty="0">
                <a:solidFill>
                  <a:srgbClr val="2A2A2A"/>
                </a:solidFill>
                <a:effectLst/>
                <a:highlight>
                  <a:srgbClr val="FFFFFF"/>
                </a:highlight>
                <a:latin typeface="Calibri" panose="020F0502020204030204" pitchFamily="34" charset="0"/>
              </a:rPr>
              <a:t>Refinement</a:t>
            </a:r>
            <a:r>
              <a:rPr lang="en-US" sz="2000" b="0" i="0" dirty="0">
                <a:solidFill>
                  <a:srgbClr val="2A2A2A"/>
                </a:solidFill>
                <a:effectLst/>
                <a:highlight>
                  <a:srgbClr val="FFFFFF"/>
                </a:highlight>
                <a:latin typeface="Calibri" panose="020F0502020204030204" pitchFamily="34" charset="0"/>
              </a:rPr>
              <a:t>: generating taxonomic profiles and annotation of any novel genomes present in samples. Both </a:t>
            </a:r>
            <a:r>
              <a:rPr lang="en-US" sz="2000" b="1" i="0" dirty="0" err="1">
                <a:solidFill>
                  <a:srgbClr val="2A2A2A"/>
                </a:solidFill>
                <a:effectLst/>
                <a:highlight>
                  <a:srgbClr val="FFFFFF"/>
                </a:highlight>
                <a:latin typeface="Calibri" panose="020F0502020204030204" pitchFamily="34" charset="0"/>
              </a:rPr>
              <a:t>CheckM</a:t>
            </a:r>
            <a:r>
              <a:rPr lang="en-US" sz="2000" b="0" i="0" dirty="0">
                <a:solidFill>
                  <a:srgbClr val="2A2A2A"/>
                </a:solidFill>
                <a:effectLst/>
                <a:highlight>
                  <a:srgbClr val="FFFFFF"/>
                </a:highlight>
                <a:latin typeface="Calibri" panose="020F0502020204030204" pitchFamily="34" charset="0"/>
              </a:rPr>
              <a:t> and </a:t>
            </a:r>
            <a:r>
              <a:rPr lang="en-US" sz="2000" b="1" i="0" dirty="0">
                <a:solidFill>
                  <a:srgbClr val="2A2A2A"/>
                </a:solidFill>
                <a:effectLst/>
                <a:highlight>
                  <a:srgbClr val="FFFFFF"/>
                </a:highlight>
                <a:latin typeface="Calibri" panose="020F0502020204030204" pitchFamily="34" charset="0"/>
              </a:rPr>
              <a:t>bin-refiner</a:t>
            </a:r>
            <a:r>
              <a:rPr lang="en-US" sz="2000" b="0" i="0" dirty="0">
                <a:solidFill>
                  <a:srgbClr val="2A2A2A"/>
                </a:solidFill>
                <a:effectLst/>
                <a:highlight>
                  <a:srgbClr val="FFFFFF"/>
                </a:highlight>
                <a:latin typeface="Calibri" panose="020F0502020204030204" pitchFamily="34" charset="0"/>
              </a:rPr>
              <a:t> are optimally used for estimating genome completeness and contamination. Taxonomic profiles and novel genome identification can be optimally performed using </a:t>
            </a:r>
            <a:r>
              <a:rPr lang="en-US" sz="2000" b="1" dirty="0">
                <a:solidFill>
                  <a:srgbClr val="2A2A2A"/>
                </a:solidFill>
                <a:highlight>
                  <a:srgbClr val="FFFFFF"/>
                </a:highlight>
                <a:latin typeface="Calibri" panose="020F0502020204030204" pitchFamily="34" charset="0"/>
              </a:rPr>
              <a:t>Kraken </a:t>
            </a:r>
            <a:r>
              <a:rPr lang="en-US" sz="2000" b="0" i="0" dirty="0">
                <a:solidFill>
                  <a:srgbClr val="2A2A2A"/>
                </a:solidFill>
                <a:effectLst/>
                <a:highlight>
                  <a:srgbClr val="FFFFFF"/>
                </a:highlight>
                <a:latin typeface="Calibri" panose="020F0502020204030204" pitchFamily="34" charset="0"/>
              </a:rPr>
              <a:t>and Diamond algorithms with or without the </a:t>
            </a:r>
            <a:r>
              <a:rPr lang="en-US" sz="2000" b="1" i="0" dirty="0">
                <a:solidFill>
                  <a:srgbClr val="2A2A2A"/>
                </a:solidFill>
                <a:effectLst/>
                <a:highlight>
                  <a:srgbClr val="FFFFFF"/>
                </a:highlight>
                <a:latin typeface="Calibri" panose="020F0502020204030204" pitchFamily="34" charset="0"/>
              </a:rPr>
              <a:t>Megan</a:t>
            </a:r>
            <a:r>
              <a:rPr lang="en-US" sz="2000" b="0" i="0" dirty="0">
                <a:solidFill>
                  <a:srgbClr val="2A2A2A"/>
                </a:solidFill>
                <a:effectLst/>
                <a:highlight>
                  <a:srgbClr val="FFFFFF"/>
                </a:highlight>
                <a:latin typeface="Calibri" panose="020F0502020204030204" pitchFamily="34" charset="0"/>
              </a:rPr>
              <a:t> pipeline.</a:t>
            </a:r>
            <a:endParaRPr lang="en-US" sz="2000" b="0" dirty="0">
              <a:solidFill>
                <a:srgbClr val="2A2A2A"/>
              </a:solidFill>
              <a:effectLst/>
              <a:highlight>
                <a:srgbClr val="FFFFFF"/>
              </a:highlight>
              <a:latin typeface="Calibri" panose="020F0502020204030204" pitchFamily="34" charset="0"/>
            </a:endParaRPr>
          </a:p>
        </p:txBody>
      </p:sp>
    </p:spTree>
    <p:extLst>
      <p:ext uri="{BB962C8B-B14F-4D97-AF65-F5344CB8AC3E}">
        <p14:creationId xmlns:p14="http://schemas.microsoft.com/office/powerpoint/2010/main" val="1674107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03C085-68CB-3786-E232-6BC8DF1BBECF}"/>
              </a:ext>
            </a:extLst>
          </p:cNvPr>
          <p:cNvSpPr/>
          <p:nvPr/>
        </p:nvSpPr>
        <p:spPr>
          <a:xfrm>
            <a:off x="11117943" y="812800"/>
            <a:ext cx="551543" cy="2757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pic>
        <p:nvPicPr>
          <p:cNvPr id="5" name="New picture">
            <a:extLst>
              <a:ext uri="{FF2B5EF4-FFF2-40B4-BE49-F238E27FC236}">
                <a16:creationId xmlns:a16="http://schemas.microsoft.com/office/drawing/2014/main" id="{DF2EF990-7AB9-BF9C-E0EF-74C670DB13C7}"/>
              </a:ext>
            </a:extLst>
          </p:cNvPr>
          <p:cNvPicPr/>
          <p:nvPr/>
        </p:nvPicPr>
        <p:blipFill>
          <a:blip r:embed="rId2"/>
          <a:stretch>
            <a:fillRect/>
          </a:stretch>
        </p:blipFill>
        <p:spPr>
          <a:xfrm>
            <a:off x="5558971" y="130743"/>
            <a:ext cx="5558972" cy="6683715"/>
          </a:xfrm>
          <a:prstGeom prst="rect">
            <a:avLst/>
          </a:prstGeom>
        </p:spPr>
      </p:pic>
      <p:sp>
        <p:nvSpPr>
          <p:cNvPr id="9" name="TextBox 8">
            <a:extLst>
              <a:ext uri="{FF2B5EF4-FFF2-40B4-BE49-F238E27FC236}">
                <a16:creationId xmlns:a16="http://schemas.microsoft.com/office/drawing/2014/main" id="{0FEC724B-1B22-47F1-0852-588C7940878F}"/>
              </a:ext>
            </a:extLst>
          </p:cNvPr>
          <p:cNvSpPr txBox="1"/>
          <p:nvPr/>
        </p:nvSpPr>
        <p:spPr>
          <a:xfrm>
            <a:off x="580571" y="397301"/>
            <a:ext cx="4673600" cy="830997"/>
          </a:xfrm>
          <a:prstGeom prst="rect">
            <a:avLst/>
          </a:prstGeom>
          <a:noFill/>
        </p:spPr>
        <p:txBody>
          <a:bodyPr wrap="square">
            <a:spAutoFit/>
          </a:bodyPr>
          <a:lstStyle/>
          <a:p>
            <a:pPr algn="ctr" fontAlgn="base"/>
            <a:r>
              <a:rPr lang="en-US" sz="4800" b="1" i="0" dirty="0">
                <a:solidFill>
                  <a:srgbClr val="2A2A2A"/>
                </a:solidFill>
                <a:effectLst/>
                <a:highlight>
                  <a:srgbClr val="FFFFFF"/>
                </a:highlight>
                <a:latin typeface="Calibri" panose="020F0502020204030204" pitchFamily="34" charset="0"/>
              </a:rPr>
              <a:t>Thank you!</a:t>
            </a:r>
            <a:endParaRPr lang="en-US" sz="4800" b="0" dirty="0">
              <a:solidFill>
                <a:srgbClr val="2A2A2A"/>
              </a:solidFill>
              <a:effectLst/>
              <a:highlight>
                <a:srgbClr val="FFFFFF"/>
              </a:highlight>
              <a:latin typeface="Calibri" panose="020F0502020204030204" pitchFamily="34" charset="0"/>
            </a:endParaRPr>
          </a:p>
        </p:txBody>
      </p:sp>
      <p:sp>
        <p:nvSpPr>
          <p:cNvPr id="10" name="TextBox 9">
            <a:extLst>
              <a:ext uri="{FF2B5EF4-FFF2-40B4-BE49-F238E27FC236}">
                <a16:creationId xmlns:a16="http://schemas.microsoft.com/office/drawing/2014/main" id="{BF762A61-DD76-26D6-B4FF-48CBF4C4E7B9}"/>
              </a:ext>
            </a:extLst>
          </p:cNvPr>
          <p:cNvSpPr txBox="1"/>
          <p:nvPr/>
        </p:nvSpPr>
        <p:spPr>
          <a:xfrm>
            <a:off x="580571" y="6259954"/>
            <a:ext cx="6908800" cy="369332"/>
          </a:xfrm>
          <a:prstGeom prst="rect">
            <a:avLst/>
          </a:prstGeom>
          <a:noFill/>
        </p:spPr>
        <p:txBody>
          <a:bodyPr wrap="square">
            <a:spAutoFit/>
          </a:bodyPr>
          <a:lstStyle/>
          <a:p>
            <a:r>
              <a:rPr lang="en-US" dirty="0"/>
              <a:t>https://github.com/grimmlab/MicrobiomeBestPracticeReview</a:t>
            </a:r>
          </a:p>
        </p:txBody>
      </p:sp>
    </p:spTree>
    <p:extLst>
      <p:ext uri="{BB962C8B-B14F-4D97-AF65-F5344CB8AC3E}">
        <p14:creationId xmlns:p14="http://schemas.microsoft.com/office/powerpoint/2010/main" val="292644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925195"/>
          </a:xfrm>
        </p:spPr>
        <p:txBody>
          <a:bodyPr>
            <a:noAutofit/>
          </a:bodyPr>
          <a:lstStyle/>
          <a:p>
            <a:pPr algn="ctr"/>
            <a:r>
              <a:rPr lang="en-US" sz="3200" dirty="0">
                <a:effectLst/>
              </a:rPr>
              <a:t>Next-Generation Sequencing (NGS): </a:t>
            </a:r>
            <a:br>
              <a:rPr lang="en-US" sz="3200" dirty="0">
                <a:effectLst/>
              </a:rPr>
            </a:br>
            <a:r>
              <a:rPr lang="en-US" sz="3200" dirty="0">
                <a:solidFill>
                  <a:schemeClr val="accent6"/>
                </a:solidFill>
                <a:effectLst/>
              </a:rPr>
              <a:t>1) Reference</a:t>
            </a:r>
            <a:r>
              <a:rPr lang="en-US" sz="3200" dirty="0">
                <a:effectLst/>
              </a:rPr>
              <a:t>     </a:t>
            </a:r>
            <a:r>
              <a:rPr lang="en-US" sz="3200" dirty="0">
                <a:solidFill>
                  <a:schemeClr val="accent5"/>
                </a:solidFill>
                <a:effectLst/>
              </a:rPr>
              <a:t>2) Massive Parallel Sequencing</a:t>
            </a:r>
          </a:p>
        </p:txBody>
      </p:sp>
      <p:pic>
        <p:nvPicPr>
          <p:cNvPr id="4" name="Content Placeholder 3"/>
          <p:cNvPicPr>
            <a:picLocks noGrp="1" noChangeAspect="1"/>
          </p:cNvPicPr>
          <p:nvPr>
            <p:ph idx="1"/>
          </p:nvPr>
        </p:nvPicPr>
        <p:blipFill>
          <a:blip r:embed="rId2"/>
          <a:stretch>
            <a:fillRect/>
          </a:stretch>
        </p:blipFill>
        <p:spPr>
          <a:xfrm>
            <a:off x="1503997" y="1321435"/>
            <a:ext cx="8803005" cy="5347335"/>
          </a:xfrm>
          <a:prstGeom prst="rect">
            <a:avLst/>
          </a:prstGeom>
        </p:spPr>
      </p:pic>
      <p:sp>
        <p:nvSpPr>
          <p:cNvPr id="5" name="Text Box 4"/>
          <p:cNvSpPr txBox="1"/>
          <p:nvPr/>
        </p:nvSpPr>
        <p:spPr>
          <a:xfrm>
            <a:off x="831850" y="6530975"/>
            <a:ext cx="8930005" cy="275590"/>
          </a:xfrm>
          <a:prstGeom prst="rect">
            <a:avLst/>
          </a:prstGeom>
          <a:noFill/>
        </p:spPr>
        <p:txBody>
          <a:bodyPr wrap="square" rtlCol="0" anchor="t">
            <a:spAutoFit/>
          </a:bodyPr>
          <a:lstStyle/>
          <a:p>
            <a:r>
              <a:rPr lang="en-US" sz="1200" dirty="0">
                <a:latin typeface="Calibri" panose="020F0502020204030204" pitchFamily="34" charset="0"/>
              </a:rPr>
              <a:t>https://pharmafeatures.com/cracking-genetic-ciphers-secondary-ngs-analysis/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868" y="258445"/>
            <a:ext cx="10515600" cy="824602"/>
          </a:xfrm>
        </p:spPr>
        <p:txBody>
          <a:bodyPr>
            <a:noAutofit/>
          </a:bodyPr>
          <a:lstStyle/>
          <a:p>
            <a:pPr algn="ctr"/>
            <a:r>
              <a:rPr lang="en-US" sz="2800" dirty="0">
                <a:solidFill>
                  <a:schemeClr val="accent5"/>
                </a:solidFill>
                <a:effectLst/>
                <a:highlight>
                  <a:srgbClr val="FFFFFF"/>
                </a:highlight>
              </a:rPr>
              <a:t>T</a:t>
            </a:r>
            <a:r>
              <a:rPr lang="en-US" sz="2800" i="0" dirty="0">
                <a:solidFill>
                  <a:schemeClr val="accent5"/>
                </a:solidFill>
                <a:effectLst/>
                <a:highlight>
                  <a:srgbClr val="FFFFFF"/>
                </a:highlight>
              </a:rPr>
              <a:t>he opportunities for transdisciplinary One Health surveillance, </a:t>
            </a:r>
            <a:br>
              <a:rPr lang="en-US" sz="2800" i="0" dirty="0">
                <a:solidFill>
                  <a:schemeClr val="accent5"/>
                </a:solidFill>
                <a:effectLst/>
                <a:highlight>
                  <a:srgbClr val="FFFFFF"/>
                </a:highlight>
              </a:rPr>
            </a:br>
            <a:r>
              <a:rPr lang="en-US" sz="2800" i="0" dirty="0">
                <a:solidFill>
                  <a:schemeClr val="accent5"/>
                </a:solidFill>
                <a:effectLst/>
                <a:highlight>
                  <a:srgbClr val="FFFFFF"/>
                </a:highlight>
              </a:rPr>
              <a:t>utilizing metagenomic sequencing</a:t>
            </a:r>
          </a:p>
        </p:txBody>
      </p:sp>
      <p:sp>
        <p:nvSpPr>
          <p:cNvPr id="10" name="TextBox 9">
            <a:extLst>
              <a:ext uri="{FF2B5EF4-FFF2-40B4-BE49-F238E27FC236}">
                <a16:creationId xmlns:a16="http://schemas.microsoft.com/office/drawing/2014/main" id="{ED967BE5-104D-B919-BD22-EBA315D0BC11}"/>
              </a:ext>
            </a:extLst>
          </p:cNvPr>
          <p:cNvSpPr txBox="1"/>
          <p:nvPr/>
        </p:nvSpPr>
        <p:spPr>
          <a:xfrm>
            <a:off x="7190017" y="6445666"/>
            <a:ext cx="4610100" cy="307777"/>
          </a:xfrm>
          <a:prstGeom prst="rect">
            <a:avLst/>
          </a:prstGeom>
          <a:noFill/>
        </p:spPr>
        <p:txBody>
          <a:bodyPr wrap="square">
            <a:spAutoFit/>
          </a:bodyPr>
          <a:lstStyle/>
          <a:p>
            <a:r>
              <a:rPr lang="en-US" sz="1400" dirty="0">
                <a:latin typeface="Calibri" panose="020F0502020204030204" pitchFamily="34" charset="0"/>
              </a:rPr>
              <a:t>https://www.nature.com/articles/s41564-022-01089-w</a:t>
            </a:r>
          </a:p>
        </p:txBody>
      </p:sp>
      <p:pic>
        <p:nvPicPr>
          <p:cNvPr id="1030" name="Picture 6" descr="Fig. 2">
            <a:extLst>
              <a:ext uri="{FF2B5EF4-FFF2-40B4-BE49-F238E27FC236}">
                <a16:creationId xmlns:a16="http://schemas.microsoft.com/office/drawing/2014/main" id="{AA96D0EE-E740-5687-A0A9-D0AE2D8683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1868" y="1484687"/>
            <a:ext cx="6072418" cy="511486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4EC1988-AD21-FF9B-577C-EC800FAB6DEB}"/>
              </a:ext>
            </a:extLst>
          </p:cNvPr>
          <p:cNvSpPr txBox="1"/>
          <p:nvPr/>
        </p:nvSpPr>
        <p:spPr>
          <a:xfrm>
            <a:off x="7291615" y="4289700"/>
            <a:ext cx="4296233" cy="1754326"/>
          </a:xfrm>
          <a:prstGeom prst="rect">
            <a:avLst/>
          </a:prstGeom>
          <a:noFill/>
        </p:spPr>
        <p:txBody>
          <a:bodyPr wrap="square">
            <a:spAutoFit/>
          </a:bodyPr>
          <a:lstStyle/>
          <a:p>
            <a:pPr algn="just"/>
            <a:r>
              <a:rPr lang="en-US" dirty="0">
                <a:solidFill>
                  <a:srgbClr val="222222"/>
                </a:solidFill>
                <a:highlight>
                  <a:srgbClr val="FFFFFF"/>
                </a:highlight>
                <a:latin typeface="Calibri" panose="020F0502020204030204" pitchFamily="34" charset="0"/>
              </a:rPr>
              <a:t>A</a:t>
            </a:r>
            <a:r>
              <a:rPr lang="en-US" b="0" i="0" dirty="0">
                <a:solidFill>
                  <a:srgbClr val="222222"/>
                </a:solidFill>
                <a:effectLst/>
                <a:highlight>
                  <a:srgbClr val="FFFFFF"/>
                </a:highlight>
                <a:latin typeface="Calibri" panose="020F0502020204030204" pitchFamily="34" charset="0"/>
              </a:rPr>
              <a:t> way to unify workflows and harmonize data. Key drivers for this integration are highlighted, including climate change and its impact on zoonotic reservoirs, globalization and international travel, medical tourism and global food trade.</a:t>
            </a:r>
            <a:endParaRPr lang="en-US" dirty="0">
              <a:latin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868" y="258445"/>
            <a:ext cx="10515600" cy="598514"/>
          </a:xfrm>
        </p:spPr>
        <p:txBody>
          <a:bodyPr>
            <a:normAutofit fontScale="90000"/>
          </a:bodyPr>
          <a:lstStyle/>
          <a:p>
            <a:pPr algn="ctr"/>
            <a:r>
              <a:rPr lang="en-US" sz="4400" dirty="0">
                <a:solidFill>
                  <a:schemeClr val="accent5"/>
                </a:solidFill>
                <a:effectLst/>
                <a:highlight>
                  <a:srgbClr val="FFFFFF"/>
                </a:highlight>
              </a:rPr>
              <a:t>C</a:t>
            </a:r>
            <a:r>
              <a:rPr lang="en-US" sz="4400" b="1" i="0" dirty="0">
                <a:solidFill>
                  <a:schemeClr val="accent5"/>
                </a:solidFill>
                <a:effectLst/>
                <a:highlight>
                  <a:srgbClr val="FFFFFF"/>
                </a:highlight>
              </a:rPr>
              <a:t>ulture-dependent/gold standard approach</a:t>
            </a:r>
            <a:endParaRPr lang="en-US" sz="4400" b="1" i="0" dirty="0">
              <a:solidFill>
                <a:schemeClr val="accent6"/>
              </a:solidFill>
              <a:effectLst/>
              <a:highlight>
                <a:srgbClr val="FFFFFF"/>
              </a:highlight>
            </a:endParaRPr>
          </a:p>
        </p:txBody>
      </p:sp>
      <p:sp>
        <p:nvSpPr>
          <p:cNvPr id="8" name="TextBox 7">
            <a:extLst>
              <a:ext uri="{FF2B5EF4-FFF2-40B4-BE49-F238E27FC236}">
                <a16:creationId xmlns:a16="http://schemas.microsoft.com/office/drawing/2014/main" id="{4D252878-5F83-E30C-8E7E-0FA9B4D440C8}"/>
              </a:ext>
            </a:extLst>
          </p:cNvPr>
          <p:cNvSpPr txBox="1"/>
          <p:nvPr/>
        </p:nvSpPr>
        <p:spPr>
          <a:xfrm>
            <a:off x="7349671" y="3712727"/>
            <a:ext cx="4098472" cy="646331"/>
          </a:xfrm>
          <a:prstGeom prst="rect">
            <a:avLst/>
          </a:prstGeom>
          <a:noFill/>
        </p:spPr>
        <p:txBody>
          <a:bodyPr wrap="square">
            <a:spAutoFit/>
          </a:bodyPr>
          <a:lstStyle/>
          <a:p>
            <a:pPr algn="just"/>
            <a:r>
              <a:rPr lang="en-US" b="0" i="0" dirty="0">
                <a:solidFill>
                  <a:srgbClr val="333333"/>
                </a:solidFill>
                <a:effectLst/>
                <a:highlight>
                  <a:srgbClr val="FFFFFF"/>
                </a:highlight>
                <a:latin typeface="Calibri" panose="020F0502020204030204" pitchFamily="34" charset="0"/>
              </a:rPr>
              <a:t>The culturing step is followed by various typing and phenotypic assays </a:t>
            </a:r>
            <a:endParaRPr lang="en-US" dirty="0">
              <a:latin typeface="Calibri" panose="020F0502020204030204" pitchFamily="34" charset="0"/>
            </a:endParaRPr>
          </a:p>
        </p:txBody>
      </p:sp>
      <p:sp>
        <p:nvSpPr>
          <p:cNvPr id="10" name="TextBox 9">
            <a:extLst>
              <a:ext uri="{FF2B5EF4-FFF2-40B4-BE49-F238E27FC236}">
                <a16:creationId xmlns:a16="http://schemas.microsoft.com/office/drawing/2014/main" id="{ED967BE5-104D-B919-BD22-EBA315D0BC11}"/>
              </a:ext>
            </a:extLst>
          </p:cNvPr>
          <p:cNvSpPr txBox="1"/>
          <p:nvPr/>
        </p:nvSpPr>
        <p:spPr>
          <a:xfrm>
            <a:off x="7349671" y="6445666"/>
            <a:ext cx="4610100" cy="307777"/>
          </a:xfrm>
          <a:prstGeom prst="rect">
            <a:avLst/>
          </a:prstGeom>
          <a:noFill/>
        </p:spPr>
        <p:txBody>
          <a:bodyPr wrap="square">
            <a:spAutoFit/>
          </a:bodyPr>
          <a:lstStyle/>
          <a:p>
            <a:r>
              <a:rPr lang="en-US" sz="1400" dirty="0">
                <a:latin typeface="Calibri" panose="020F0502020204030204" pitchFamily="34" charset="0"/>
              </a:rPr>
              <a:t>https://www.nature.com/articles/s41564-022-01089-w</a:t>
            </a:r>
          </a:p>
        </p:txBody>
      </p:sp>
      <p:pic>
        <p:nvPicPr>
          <p:cNvPr id="1028" name="Picture 4" descr="Fig. 1">
            <a:extLst>
              <a:ext uri="{FF2B5EF4-FFF2-40B4-BE49-F238E27FC236}">
                <a16:creationId xmlns:a16="http://schemas.microsoft.com/office/drawing/2014/main" id="{1BFF8FAE-E205-62D8-7904-D8CFAFBB6ABF}"/>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97378" y="979789"/>
            <a:ext cx="6184900" cy="5465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318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9942"/>
            <a:ext cx="10515600" cy="598514"/>
          </a:xfrm>
        </p:spPr>
        <p:txBody>
          <a:bodyPr>
            <a:normAutofit fontScale="90000"/>
          </a:bodyPr>
          <a:lstStyle/>
          <a:p>
            <a:pPr algn="ctr"/>
            <a:r>
              <a:rPr lang="en-US" sz="4400" dirty="0">
                <a:solidFill>
                  <a:schemeClr val="accent5"/>
                </a:solidFill>
                <a:effectLst/>
                <a:highlight>
                  <a:srgbClr val="FFFFFF"/>
                </a:highlight>
              </a:rPr>
              <a:t>C</a:t>
            </a:r>
            <a:r>
              <a:rPr lang="en-US" sz="4400" b="1" i="0" dirty="0">
                <a:solidFill>
                  <a:schemeClr val="accent5"/>
                </a:solidFill>
                <a:effectLst/>
                <a:highlight>
                  <a:srgbClr val="FFFFFF"/>
                </a:highlight>
              </a:rPr>
              <a:t>ulture vs unculture genomics</a:t>
            </a:r>
            <a:endParaRPr lang="en-US" sz="4400" b="1" i="0" dirty="0">
              <a:solidFill>
                <a:schemeClr val="accent6"/>
              </a:solidFill>
              <a:effectLst/>
              <a:highlight>
                <a:srgbClr val="FFFFFF"/>
              </a:highlight>
            </a:endParaRPr>
          </a:p>
        </p:txBody>
      </p:sp>
      <p:sp>
        <p:nvSpPr>
          <p:cNvPr id="8" name="TextBox 7">
            <a:extLst>
              <a:ext uri="{FF2B5EF4-FFF2-40B4-BE49-F238E27FC236}">
                <a16:creationId xmlns:a16="http://schemas.microsoft.com/office/drawing/2014/main" id="{4D252878-5F83-E30C-8E7E-0FA9B4D440C8}"/>
              </a:ext>
            </a:extLst>
          </p:cNvPr>
          <p:cNvSpPr txBox="1"/>
          <p:nvPr/>
        </p:nvSpPr>
        <p:spPr>
          <a:xfrm>
            <a:off x="6879771" y="2870898"/>
            <a:ext cx="4568372" cy="2308324"/>
          </a:xfrm>
          <a:prstGeom prst="rect">
            <a:avLst/>
          </a:prstGeom>
          <a:noFill/>
        </p:spPr>
        <p:txBody>
          <a:bodyPr wrap="square">
            <a:spAutoFit/>
          </a:bodyPr>
          <a:lstStyle/>
          <a:p>
            <a:pPr algn="just"/>
            <a:r>
              <a:rPr lang="en-US" b="0" i="0" dirty="0">
                <a:solidFill>
                  <a:srgbClr val="222222"/>
                </a:solidFill>
                <a:effectLst/>
                <a:highlight>
                  <a:srgbClr val="FFFFFF"/>
                </a:highlight>
                <a:latin typeface="Calibri" panose="020F0502020204030204" pitchFamily="34" charset="0"/>
              </a:rPr>
              <a:t>There are many variations of each protocol and additional steps, such as filtering samples according to molecular size cutoffs and normalization of data which are not illustrated in this diagram. The purpose is to illustrate simplified general steps to obtain uncultured genomes, which are common in most of the studies.</a:t>
            </a:r>
            <a:endParaRPr lang="en-US" dirty="0">
              <a:latin typeface="Calibri" panose="020F0502020204030204" pitchFamily="34" charset="0"/>
            </a:endParaRPr>
          </a:p>
        </p:txBody>
      </p:sp>
      <p:sp>
        <p:nvSpPr>
          <p:cNvPr id="10" name="TextBox 9">
            <a:extLst>
              <a:ext uri="{FF2B5EF4-FFF2-40B4-BE49-F238E27FC236}">
                <a16:creationId xmlns:a16="http://schemas.microsoft.com/office/drawing/2014/main" id="{ED967BE5-104D-B919-BD22-EBA315D0BC11}"/>
              </a:ext>
            </a:extLst>
          </p:cNvPr>
          <p:cNvSpPr txBox="1"/>
          <p:nvPr/>
        </p:nvSpPr>
        <p:spPr>
          <a:xfrm>
            <a:off x="6879771" y="6445666"/>
            <a:ext cx="5080000" cy="307777"/>
          </a:xfrm>
          <a:prstGeom prst="rect">
            <a:avLst/>
          </a:prstGeom>
          <a:noFill/>
        </p:spPr>
        <p:txBody>
          <a:bodyPr wrap="square">
            <a:spAutoFit/>
          </a:bodyPr>
          <a:lstStyle/>
          <a:p>
            <a:r>
              <a:rPr lang="en-US" sz="1400" dirty="0">
                <a:latin typeface="Calibri" panose="020F0502020204030204" pitchFamily="34" charset="0"/>
              </a:rPr>
              <a:t>https://link.springer.com/article/10.1007/s00018-015-2004-1</a:t>
            </a:r>
          </a:p>
        </p:txBody>
      </p:sp>
      <p:pic>
        <p:nvPicPr>
          <p:cNvPr id="2050" name="Picture 2" descr="Fig. 1">
            <a:extLst>
              <a:ext uri="{FF2B5EF4-FFF2-40B4-BE49-F238E27FC236}">
                <a16:creationId xmlns:a16="http://schemas.microsoft.com/office/drawing/2014/main" id="{59BDED2D-8302-EA07-5275-2231A860D2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882807"/>
            <a:ext cx="5751601" cy="5816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255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937260"/>
          </a:xfrm>
        </p:spPr>
        <p:txBody>
          <a:bodyPr>
            <a:normAutofit/>
          </a:bodyPr>
          <a:lstStyle/>
          <a:p>
            <a:pPr algn="ctr"/>
            <a:r>
              <a:rPr lang="en-US" sz="4400" b="1" i="0" dirty="0">
                <a:solidFill>
                  <a:schemeClr val="accent5"/>
                </a:solidFill>
                <a:effectLst/>
                <a:highlight>
                  <a:srgbClr val="FFFFFF"/>
                </a:highlight>
              </a:rPr>
              <a:t>Metagenomic and culture-dependent</a:t>
            </a:r>
          </a:p>
        </p:txBody>
      </p:sp>
      <p:pic>
        <p:nvPicPr>
          <p:cNvPr id="1026" name="Picture 2" descr="Fig. 1">
            <a:extLst>
              <a:ext uri="{FF2B5EF4-FFF2-40B4-BE49-F238E27FC236}">
                <a16:creationId xmlns:a16="http://schemas.microsoft.com/office/drawing/2014/main" id="{71E54554-6EC2-E833-E07D-EDDFD94F5417}"/>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47700" y="1549858"/>
            <a:ext cx="7579750" cy="435133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D252878-5F83-E30C-8E7E-0FA9B4D440C8}"/>
              </a:ext>
            </a:extLst>
          </p:cNvPr>
          <p:cNvSpPr txBox="1"/>
          <p:nvPr/>
        </p:nvSpPr>
        <p:spPr>
          <a:xfrm>
            <a:off x="8636000" y="3138719"/>
            <a:ext cx="2908300" cy="2585323"/>
          </a:xfrm>
          <a:prstGeom prst="rect">
            <a:avLst/>
          </a:prstGeom>
          <a:noFill/>
        </p:spPr>
        <p:txBody>
          <a:bodyPr wrap="square">
            <a:spAutoFit/>
          </a:bodyPr>
          <a:lstStyle/>
          <a:p>
            <a:pPr algn="just"/>
            <a:r>
              <a:rPr lang="en-US" b="0" i="0" dirty="0">
                <a:solidFill>
                  <a:srgbClr val="333333"/>
                </a:solidFill>
                <a:effectLst/>
                <a:highlight>
                  <a:srgbClr val="FFFFFF"/>
                </a:highlight>
                <a:latin typeface="Calibri" panose="020F0502020204030204" pitchFamily="34" charset="0"/>
              </a:rPr>
              <a:t>This study was carried out to assess the diversity and transformation potentials of the arsenic-affected groundwater microbiomes using both culture-dependent and independent (shotgun metagenomics) approaches</a:t>
            </a:r>
            <a:endParaRPr lang="en-US" dirty="0">
              <a:latin typeface="Calibri" panose="020F0502020204030204" pitchFamily="34" charset="0"/>
            </a:endParaRPr>
          </a:p>
        </p:txBody>
      </p:sp>
      <p:sp>
        <p:nvSpPr>
          <p:cNvPr id="10" name="TextBox 9">
            <a:extLst>
              <a:ext uri="{FF2B5EF4-FFF2-40B4-BE49-F238E27FC236}">
                <a16:creationId xmlns:a16="http://schemas.microsoft.com/office/drawing/2014/main" id="{ED967BE5-104D-B919-BD22-EBA315D0BC11}"/>
              </a:ext>
            </a:extLst>
          </p:cNvPr>
          <p:cNvSpPr txBox="1"/>
          <p:nvPr/>
        </p:nvSpPr>
        <p:spPr>
          <a:xfrm>
            <a:off x="333828" y="6445666"/>
            <a:ext cx="7112000" cy="307777"/>
          </a:xfrm>
          <a:prstGeom prst="rect">
            <a:avLst/>
          </a:prstGeom>
          <a:noFill/>
        </p:spPr>
        <p:txBody>
          <a:bodyPr wrap="square">
            <a:spAutoFit/>
          </a:bodyPr>
          <a:lstStyle/>
          <a:p>
            <a:r>
              <a:rPr lang="en-US" sz="1400" dirty="0">
                <a:latin typeface="Calibri" panose="020F0502020204030204" pitchFamily="34" charset="0"/>
              </a:rPr>
              <a:t>https://bmcmicrobiol.biomedcentral.com/articles/10.1186/s12866-023-02980-0</a:t>
            </a:r>
          </a:p>
        </p:txBody>
      </p:sp>
    </p:spTree>
    <p:extLst>
      <p:ext uri="{BB962C8B-B14F-4D97-AF65-F5344CB8AC3E}">
        <p14:creationId xmlns:p14="http://schemas.microsoft.com/office/powerpoint/2010/main" val="3911907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214" y="112168"/>
            <a:ext cx="10515600" cy="568869"/>
          </a:xfrm>
        </p:spPr>
        <p:txBody>
          <a:bodyPr>
            <a:normAutofit/>
          </a:bodyPr>
          <a:lstStyle/>
          <a:p>
            <a:pPr algn="ctr"/>
            <a:r>
              <a:rPr lang="en-US" sz="3200" i="0" dirty="0">
                <a:solidFill>
                  <a:schemeClr val="accent5"/>
                </a:solidFill>
                <a:effectLst/>
                <a:highlight>
                  <a:srgbClr val="FFFFFF"/>
                </a:highlight>
              </a:rPr>
              <a:t>Targeted amplicon and metagenomic sequencing approaches</a:t>
            </a:r>
            <a:endParaRPr lang="en-US" sz="4000" dirty="0">
              <a:solidFill>
                <a:schemeClr val="accent5"/>
              </a:solidFill>
            </a:endParaRPr>
          </a:p>
        </p:txBody>
      </p:sp>
      <p:pic>
        <p:nvPicPr>
          <p:cNvPr id="3074" name="Picture 2">
            <a:extLst>
              <a:ext uri="{FF2B5EF4-FFF2-40B4-BE49-F238E27FC236}">
                <a16:creationId xmlns:a16="http://schemas.microsoft.com/office/drawing/2014/main" id="{22EF6A3B-2F65-858A-CF74-3AEF31B6E1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315" y="780598"/>
            <a:ext cx="10350500" cy="570312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5091B05-E44D-EF6A-7F3B-8D5BA122C4A4}"/>
              </a:ext>
            </a:extLst>
          </p:cNvPr>
          <p:cNvSpPr txBox="1"/>
          <p:nvPr/>
        </p:nvSpPr>
        <p:spPr>
          <a:xfrm>
            <a:off x="8026400" y="6463584"/>
            <a:ext cx="3773714" cy="338554"/>
          </a:xfrm>
          <a:prstGeom prst="rect">
            <a:avLst/>
          </a:prstGeom>
          <a:noFill/>
        </p:spPr>
        <p:txBody>
          <a:bodyPr wrap="square">
            <a:spAutoFit/>
          </a:bodyPr>
          <a:lstStyle/>
          <a:p>
            <a:pPr algn="r"/>
            <a:r>
              <a:rPr lang="en-US" sz="1600" dirty="0">
                <a:latin typeface="Calibri" panose="020F0502020204030204" pitchFamily="34" charset="0"/>
              </a:rPr>
              <a:t>https://doi.org/10.1093/bib/bbz155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756" y="258445"/>
            <a:ext cx="10515600" cy="641441"/>
          </a:xfrm>
        </p:spPr>
        <p:txBody>
          <a:bodyPr>
            <a:normAutofit/>
          </a:bodyPr>
          <a:lstStyle/>
          <a:p>
            <a:pPr algn="ctr"/>
            <a:r>
              <a:rPr lang="en-US" sz="2800" dirty="0">
                <a:solidFill>
                  <a:schemeClr val="accent5"/>
                </a:solidFill>
                <a:effectLst/>
                <a:highlight>
                  <a:srgbClr val="FFFFFF"/>
                </a:highlight>
              </a:rPr>
              <a:t>O</a:t>
            </a:r>
            <a:r>
              <a:rPr lang="en-US" sz="2800" i="0" dirty="0">
                <a:solidFill>
                  <a:schemeClr val="accent5"/>
                </a:solidFill>
                <a:effectLst/>
                <a:highlight>
                  <a:srgbClr val="FFFFFF"/>
                </a:highlight>
              </a:rPr>
              <a:t>verview of common experimental and computational challenges</a:t>
            </a:r>
            <a:endParaRPr lang="en-US" sz="2800" dirty="0">
              <a:solidFill>
                <a:schemeClr val="accent5"/>
              </a:solidFill>
            </a:endParaRPr>
          </a:p>
        </p:txBody>
      </p:sp>
      <p:pic>
        <p:nvPicPr>
          <p:cNvPr id="4098" name="Picture 2" descr="A schematic overview outlining various experimental and computational challenges associated with 16S rRNA-based and shotgun metagenomic sequencing.">
            <a:extLst>
              <a:ext uri="{FF2B5EF4-FFF2-40B4-BE49-F238E27FC236}">
                <a16:creationId xmlns:a16="http://schemas.microsoft.com/office/drawing/2014/main" id="{E8526B0E-B39D-99B2-A707-C7D720C4D8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5609" y="1095824"/>
            <a:ext cx="10790635" cy="56996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TotalTime>
  <Words>1273</Words>
  <Application>Microsoft Office PowerPoint</Application>
  <PresentationFormat>Widescreen</PresentationFormat>
  <Paragraphs>97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宋体</vt:lpstr>
      <vt:lpstr>Arial</vt:lpstr>
      <vt:lpstr>Calibri</vt:lpstr>
      <vt:lpstr>Courier New</vt:lpstr>
      <vt:lpstr>Wingdings</vt:lpstr>
      <vt:lpstr>Office Theme</vt:lpstr>
      <vt:lpstr>Current challenges and best-practice protocols for microbiome analysis</vt:lpstr>
      <vt:lpstr>Content</vt:lpstr>
      <vt:lpstr>Next-Generation Sequencing (NGS):  1) Reference     2) Massive Parallel Sequencing</vt:lpstr>
      <vt:lpstr>The opportunities for transdisciplinary One Health surveillance,  utilizing metagenomic sequencing</vt:lpstr>
      <vt:lpstr>Culture-dependent/gold standard approach</vt:lpstr>
      <vt:lpstr>Culture vs unculture genomics</vt:lpstr>
      <vt:lpstr>Metagenomic and culture-dependent</vt:lpstr>
      <vt:lpstr>Targeted amplicon and metagenomic sequencing approaches</vt:lpstr>
      <vt:lpstr>Overview of common experimental and computational challenges</vt:lpstr>
      <vt:lpstr>Study design/experimental design eliminating confounding effects </vt:lpstr>
      <vt:lpstr>Sample collection and handling  a significant confounding factor</vt:lpstr>
      <vt:lpstr>Sample collection and handling  a significant confounding factor</vt:lpstr>
      <vt:lpstr>Nucleic acid extraction   effectively capture all types of microbes</vt:lpstr>
      <vt:lpstr>Nucleic acid preparation   effectively capture all types of microbes</vt:lpstr>
      <vt:lpstr>Nucleic acid preparation   effectively capture all types of microbes</vt:lpstr>
      <vt:lpstr>Challenges for amplicon sequencing analysis</vt:lpstr>
      <vt:lpstr>Challenges in shot-gun metagenomics analysis Quality filtering</vt:lpstr>
      <vt:lpstr>Challenges in shot-gun metagenomics analysis Reference-based analysis</vt:lpstr>
      <vt:lpstr>Challenges in shot-gun metagenomics analysis Assembly-based analysis</vt:lpstr>
      <vt:lpstr>Challenges in shot-gun metagenomics analysis Assembly-based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Lưu Phúc Lợi</dc:creator>
  <cp:lastModifiedBy>Lưu Phúc Lợi</cp:lastModifiedBy>
  <cp:revision>154</cp:revision>
  <dcterms:created xsi:type="dcterms:W3CDTF">2024-03-17T14:37:51Z</dcterms:created>
  <dcterms:modified xsi:type="dcterms:W3CDTF">2024-07-07T14:30:23Z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1033-11.1.0.11708</vt:lpwstr>
  </property>
  <property fmtid="{D5CDD505-2E9C-101B-9397-08002B2CF9AE}" pid="3" name="ICV">
    <vt:lpwstr/>
  </property>
</Properties>
</file>