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22"/>
  </p:notesMasterIdLst>
  <p:sldIdLst>
    <p:sldId id="268" r:id="rId2"/>
    <p:sldId id="269" r:id="rId3"/>
    <p:sldId id="270" r:id="rId4"/>
    <p:sldId id="271" r:id="rId5"/>
    <p:sldId id="272" r:id="rId6"/>
    <p:sldId id="273" r:id="rId7"/>
    <p:sldId id="276" r:id="rId8"/>
    <p:sldId id="277" r:id="rId9"/>
    <p:sldId id="278" r:id="rId10"/>
    <p:sldId id="279" r:id="rId11"/>
    <p:sldId id="288" r:id="rId12"/>
    <p:sldId id="28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4" name="Slide Image Placeholder 3"/>
          <p:cNvSpPr txBox="1"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Notes Placeholder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idx="4"/>
          </p:nvPr>
        </p:nvSpPr>
        <p:spPr>
          <a:xfrm>
            <a:off x="0" y="8685212"/>
            <a:ext cx="2971800" cy="4572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idx="5"/>
          </p:nvPr>
        </p:nvSpPr>
        <p:spPr>
          <a:xfrm>
            <a:off x="3884613" y="8685212"/>
            <a:ext cx="2971800" cy="4572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3552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307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lvl="0" algn="r" rtl="0">
              <a:defRPr sz="2000" b="1"/>
            </a:lvl1pPr>
          </a:lstStyle>
          <a:p>
            <a:pPr lvl="0" rt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4"/>
          </a:xfrm>
          <a:prstGeom prst="rect">
            <a:avLst/>
          </a:prstGeom>
        </p:spPr>
        <p:txBody>
          <a:bodyPr/>
          <a:lstStyle>
            <a:lvl1pPr lvl="0" rtl="0">
              <a:defRPr sz="3200"/>
            </a:lvl1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lvl="0" indent="0" rtl="0">
              <a:buNone/>
              <a:defRPr sz="14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lvl="0" rtl="0">
              <a:defRPr sz="2800"/>
            </a:lvl1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lvl="0" rtl="0">
              <a:defRPr sz="2800"/>
            </a:lvl1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lvl="0" algn="r" rtl="0">
              <a:defRPr sz="2000" b="1"/>
            </a:lvl1pPr>
          </a:lstStyle>
          <a:p>
            <a:pPr lvl="0" rt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/>
          <a:lstStyle>
            <a:lvl1pPr marL="0" lvl="0" indent="0" rtl="0">
              <a:buNone/>
              <a:defRPr sz="3200"/>
            </a:lvl1pPr>
          </a:lstStyle>
          <a:p>
            <a:endParaRPr/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1792288" y="5367338"/>
            <a:ext cx="5486401" cy="804862"/>
          </a:xfrm>
          <a:prstGeom prst="rect">
            <a:avLst/>
          </a:prstGeom>
        </p:spPr>
        <p:txBody>
          <a:bodyPr/>
          <a:lstStyle>
            <a:lvl1pPr marL="0" lvl="0" indent="0" rtl="0">
              <a:buNone/>
              <a:defRPr sz="14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lvl="0" algn="r" rtl="0">
              <a:defRPr sz="4000" b="1" cap="all"/>
            </a:lvl1pPr>
          </a:lstStyle>
          <a:p>
            <a:pPr lvl="0" rt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1" cy="1500187"/>
          </a:xfrm>
          <a:prstGeom prst="rect">
            <a:avLst/>
          </a:prstGeom>
        </p:spPr>
        <p:txBody>
          <a:bodyPr anchor="b"/>
          <a:lstStyle>
            <a:lvl1pPr marL="0" lvl="0" indent="0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lvl="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rt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 rtl="0">
              <a:defRPr/>
            </a:lvl1pPr>
          </a:lstStyle>
          <a:p>
            <a:pPr lvl="0" rt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lvl="0" indent="0" rtl="0">
              <a:buNone/>
              <a:defRPr sz="2400" b="1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lvl="0" rtl="0">
              <a:defRPr sz="2400"/>
            </a:lvl1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lvl="0" indent="0" rtl="0">
              <a:buNone/>
              <a:defRPr sz="2400" b="1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 txBox="1">
            <a:spLocks noGrp="1"/>
          </p:cNvSpPr>
          <p:nvPr>
            <p:ph type="body"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lvl="0" rtl="0">
              <a:defRPr sz="2400"/>
            </a:lvl1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>
              <a:defRPr/>
            </a:lvl1pPr>
          </a:lstStyle>
          <a:p>
            <a:pPr lvl="0" rt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 lvl="0"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lvl="0" algn="ctr" rtl="1">
        <a:buNone/>
        <a:defRPr sz="4400">
          <a:solidFill>
            <a:schemeClr val="tx1"/>
          </a:solidFill>
          <a:latin typeface="Calibri"/>
        </a:defRPr>
      </a:lvl1pPr>
    </p:titleStyle>
    <p:bodyStyle>
      <a:lvl1pPr marL="342900" lvl="0" indent="-342900" algn="r" rtl="1">
        <a:spcBef>
          <a:spcPct val="20000"/>
        </a:spcBef>
        <a:buFont typeface="Arial"/>
        <a:buChar char="•"/>
        <a:defRPr sz="3200">
          <a:solidFill>
            <a:schemeClr val="tx1"/>
          </a:solidFill>
          <a:latin typeface="Calibri"/>
        </a:defRPr>
      </a:lvl1pPr>
      <a:lvl2pPr marL="742950" lvl="0" indent="-285750" algn="r" rtl="1">
        <a:spcBef>
          <a:spcPct val="20000"/>
        </a:spcBef>
        <a:buFont typeface="Arial"/>
        <a:buChar char="–"/>
        <a:defRPr sz="2800">
          <a:solidFill>
            <a:schemeClr val="tx1"/>
          </a:solidFill>
          <a:latin typeface="Calibri"/>
        </a:defRPr>
      </a:lvl2pPr>
      <a:lvl3pPr marL="1143000" lvl="0" indent="-228600" algn="r" rtl="1">
        <a:spcBef>
          <a:spcPct val="20000"/>
        </a:spcBef>
        <a:buFont typeface="Arial"/>
        <a:buChar char="•"/>
        <a:defRPr sz="2400">
          <a:solidFill>
            <a:schemeClr val="tx1"/>
          </a:solidFill>
          <a:latin typeface="Calibri"/>
        </a:defRPr>
      </a:lvl3pPr>
      <a:lvl4pPr marL="1600200" lvl="0" indent="-228600" algn="r" rtl="1">
        <a:spcBef>
          <a:spcPct val="20000"/>
        </a:spcBef>
        <a:buFont typeface="Arial"/>
        <a:buChar char="–"/>
        <a:defRPr sz="2000">
          <a:solidFill>
            <a:schemeClr val="tx1"/>
          </a:solidFill>
          <a:latin typeface="Calibri"/>
        </a:defRPr>
      </a:lvl4pPr>
      <a:lvl5pPr marL="2057400" lvl="0" indent="-228600" algn="r" rtl="1">
        <a:spcBef>
          <a:spcPct val="20000"/>
        </a:spcBef>
        <a:buFont typeface="Arial"/>
        <a:buChar char="»"/>
        <a:defRPr sz="2000">
          <a:solidFill>
            <a:schemeClr val="tx1"/>
          </a:solidFill>
          <a:latin typeface="Calibri"/>
        </a:defRPr>
      </a:lvl5pPr>
      <a:lvl6pPr marL="2514600" lvl="0" indent="-228600" algn="r" rtl="1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Calibri"/>
        </a:defRPr>
      </a:lvl6pPr>
      <a:lvl7pPr marL="2971800" lvl="0" indent="-228600" algn="r" rtl="1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Calibri"/>
        </a:defRPr>
      </a:lvl7pPr>
      <a:lvl8pPr marL="3429000" lvl="0" indent="-228600" algn="r" rtl="1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Calibri"/>
        </a:defRPr>
      </a:lvl8pPr>
      <a:lvl9pPr marL="3886200" lvl="0" indent="-228600" algn="r" rtl="1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Calibri"/>
        </a:defRPr>
      </a:lvl9pPr>
    </p:bodyStyle>
    <p:otherStyle>
      <a:lvl1pPr marL="0" lvl="0" algn="r" rtl="1">
        <a:defRPr sz="1800">
          <a:solidFill>
            <a:schemeClr val="tx1"/>
          </a:solidFill>
          <a:latin typeface="Calibri"/>
        </a:defRPr>
      </a:lvl1pPr>
      <a:lvl2pPr marL="457200" lvl="0" algn="r" rtl="1">
        <a:defRPr sz="1800">
          <a:solidFill>
            <a:schemeClr val="tx1"/>
          </a:solidFill>
          <a:latin typeface="Calibri"/>
        </a:defRPr>
      </a:lvl2pPr>
      <a:lvl3pPr marL="914400" lvl="0" algn="r" rtl="1">
        <a:defRPr sz="1800">
          <a:solidFill>
            <a:schemeClr val="tx1"/>
          </a:solidFill>
          <a:latin typeface="Calibri"/>
        </a:defRPr>
      </a:lvl3pPr>
      <a:lvl4pPr marL="1371600" lvl="0" algn="r" rtl="1">
        <a:defRPr sz="1800">
          <a:solidFill>
            <a:schemeClr val="tx1"/>
          </a:solidFill>
          <a:latin typeface="Calibri"/>
        </a:defRPr>
      </a:lvl4pPr>
      <a:lvl5pPr marL="1828800" lvl="0" algn="r" rtl="1">
        <a:defRPr sz="1800">
          <a:solidFill>
            <a:schemeClr val="tx1"/>
          </a:solidFill>
          <a:latin typeface="Calibri"/>
        </a:defRPr>
      </a:lvl5pPr>
      <a:lvl6pPr marL="2286000" lvl="0" algn="r" rtl="1">
        <a:defRPr sz="1800">
          <a:solidFill>
            <a:schemeClr val="tx1"/>
          </a:solidFill>
          <a:latin typeface="Calibri"/>
        </a:defRPr>
      </a:lvl6pPr>
      <a:lvl7pPr marL="2743200" lvl="0" algn="r" rtl="1">
        <a:defRPr sz="1800">
          <a:solidFill>
            <a:schemeClr val="tx1"/>
          </a:solidFill>
          <a:latin typeface="Calibri"/>
        </a:defRPr>
      </a:lvl7pPr>
      <a:lvl8pPr marL="3200400" lvl="0" algn="r" rtl="1">
        <a:defRPr sz="1800">
          <a:solidFill>
            <a:schemeClr val="tx1"/>
          </a:solidFill>
          <a:latin typeface="Calibri"/>
        </a:defRPr>
      </a:lvl8pPr>
      <a:lvl9pPr marL="3657600" lvl="0" algn="r" rtl="1">
        <a:defRPr sz="1800">
          <a:solidFill>
            <a:schemeClr val="tx1"/>
          </a:solidFill>
          <a:latin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en-US" b="1"/>
              <a:t>Chapter 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895600"/>
            <a:ext cx="7315200" cy="523220"/>
          </a:xfrm>
          <a:prstGeom prst="rect">
            <a:avLst/>
          </a:prstGeom>
          <a:noFill/>
        </p:spPr>
        <p:txBody>
          <a:bodyPr wrap="square"/>
          <a:lstStyle>
            <a:lvl1pPr lvl="0">
              <a:defRPr/>
            </a:lvl1pPr>
          </a:lstStyle>
          <a:p>
            <a:pPr lvl="0" algn="ctr" rtl="0"/>
            <a:r>
              <a:rPr lang="en-US" sz="2800" b="1" dirty="0"/>
              <a:t>Introduction to </a:t>
            </a:r>
            <a:r>
              <a:rPr lang="en-US" sz="2800" b="1" dirty="0" smtClean="0"/>
              <a:t>Object Oriented Programming and Java </a:t>
            </a:r>
            <a:r>
              <a:rPr lang="en-US" sz="2800" b="1" dirty="0"/>
              <a:t>Programming Language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lvl="0">
              <a:defRPr/>
            </a:lvl1pPr>
          </a:lstStyle>
          <a:p>
            <a:pPr lvl="0" rtl="0"/>
            <a:r>
              <a:rPr lang="en-US"/>
              <a:t>Java Program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algn="just" rtl="0">
              <a:buFont typeface="Wingdings"/>
              <a:buChar char="ü"/>
            </a:pPr>
            <a:r>
              <a:rPr lang="en-US" sz="3600"/>
              <a:t>Java written in many ways</a:t>
            </a:r>
          </a:p>
          <a:p>
            <a:pPr lvl="1" algn="just" rtl="0">
              <a:buFont typeface="Wingdings"/>
              <a:buChar char="§"/>
            </a:pPr>
            <a:r>
              <a:rPr lang="en-US" sz="3200"/>
              <a:t>Java applications – standalone programs that can be executed from any computer with JVM</a:t>
            </a:r>
          </a:p>
          <a:p>
            <a:pPr lvl="1" algn="just" rtl="0">
              <a:buFont typeface="Wingdings"/>
              <a:buChar char="§"/>
            </a:pPr>
            <a:r>
              <a:rPr lang="en-US" sz="3200"/>
              <a:t>Java applets – special program that run from a web browser.</a:t>
            </a:r>
          </a:p>
          <a:p>
            <a:pPr lvl="1" algn="just" rtl="0">
              <a:buFont typeface="Wingdings"/>
              <a:buChar char="§"/>
            </a:pPr>
            <a:r>
              <a:rPr lang="en-US" sz="3200"/>
              <a:t>Java servlets – special program that run from web server to generate dynamic web content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503238"/>
            <a:ext cx="8229600" cy="487362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en-US" sz="3200" b="1"/>
              <a:t>The Java Virtual Machine and the Byte Code</a:t>
            </a:r>
            <a:r>
              <a:t/>
            </a:r>
            <a:br/>
            <a:endParaRPr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algn="just" rtl="0">
              <a:buFont typeface="Wingdings"/>
              <a:buChar char="ü"/>
            </a:pPr>
            <a:r>
              <a:rPr lang="en-US" sz="2400"/>
              <a:t>Compilers usually translate a higher level language into the machine language of a particular type of computer. </a:t>
            </a:r>
          </a:p>
          <a:p>
            <a:pPr lvl="0" algn="just" rtl="0">
              <a:buFont typeface="Wingdings"/>
              <a:buChar char="ü"/>
            </a:pPr>
            <a:r>
              <a:rPr lang="en-US" sz="2400"/>
              <a:t>However, the Java compiler translates Java not into machine language but into a </a:t>
            </a:r>
            <a:r>
              <a:rPr lang="en-US" sz="2400" i="1">
                <a:solidFill>
                  <a:srgbClr val="FF0000"/>
                </a:solidFill>
              </a:rPr>
              <a:t>pseudo machine language </a:t>
            </a:r>
            <a:r>
              <a:rPr lang="en-US" sz="2400"/>
              <a:t>called Java Byte code.</a:t>
            </a:r>
          </a:p>
          <a:p>
            <a:pPr lvl="0" algn="just" rtl="0">
              <a:buFont typeface="Wingdings"/>
              <a:buChar char="ü"/>
            </a:pPr>
            <a:r>
              <a:rPr lang="en-US" sz="2400"/>
              <a:t>Byte code is the machine language for imaginary Java computer. </a:t>
            </a:r>
          </a:p>
          <a:p>
            <a:pPr lvl="0" algn="just" rtl="0">
              <a:buFont typeface="Wingdings"/>
              <a:buChar char="ü"/>
            </a:pPr>
            <a:r>
              <a:rPr lang="en-US" sz="2400"/>
              <a:t>To run Java byte code on a particular computer, you must install a JVM on that computer.</a:t>
            </a:r>
          </a:p>
          <a:p>
            <a:pPr lvl="0" algn="just" rtl="0">
              <a:buFont typeface="Wingdings"/>
              <a:buChar char="ü"/>
            </a:pPr>
            <a:r>
              <a:rPr lang="en-US" sz="2400"/>
              <a:t>JVM is a program that behaves like a computer. Such a program is called an interpreter</a:t>
            </a:r>
          </a:p>
        </p:txBody>
      </p:sp>
    </p:spTree>
    <p:extLst>
      <p:ext uri="{BB962C8B-B14F-4D97-AF65-F5344CB8AC3E}">
        <p14:creationId xmlns:p14="http://schemas.microsoft.com/office/powerpoint/2010/main" val="248360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en-US" sz="3600"/>
              <a:t>Creating, Compiling and Running Java Code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1295400"/>
            <a:ext cx="6477000" cy="685800"/>
            <a:chOff x="152400" y="1295400"/>
            <a:chExt cx="6477000" cy="685800"/>
          </a:xfrm>
        </p:grpSpPr>
        <p:sp>
          <p:nvSpPr>
            <p:cNvPr id="4" name="Rectangle 3"/>
            <p:cNvSpPr/>
            <p:nvPr/>
          </p:nvSpPr>
          <p:spPr>
            <a:xfrm>
              <a:off x="1447800" y="1295400"/>
              <a:ext cx="1981200" cy="6858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accent1">
                  <a:shade val="50000"/>
                </a:schemeClr>
              </a:solidFill>
            </a:ln>
          </p:spPr>
          <p:txBody>
            <a:bodyPr anchor="ctr"/>
            <a:lstStyle>
              <a:lvl1pPr lvl="0">
                <a:defRPr/>
              </a:lvl1pPr>
            </a:lstStyle>
            <a:p>
              <a:pPr lvl="0" algn="ctr" rtl="0"/>
              <a:r>
                <a:rPr lang="en-US" sz="2800">
                  <a:solidFill>
                    <a:schemeClr val="tx1"/>
                  </a:solidFill>
                </a:rPr>
                <a:t>Editor</a:t>
              </a:r>
            </a:p>
          </p:txBody>
        </p:sp>
        <p:sp>
          <p:nvSpPr>
            <p:cNvPr id="5" name="Can 4"/>
            <p:cNvSpPr/>
            <p:nvPr/>
          </p:nvSpPr>
          <p:spPr>
            <a:xfrm>
              <a:off x="4572000" y="1295400"/>
              <a:ext cx="2057400" cy="685800"/>
            </a:xfrm>
            <a:prstGeom prst="can">
              <a:avLst/>
            </a:prstGeom>
            <a:solidFill>
              <a:schemeClr val="bg1"/>
            </a:solidFill>
            <a:ln w="25400" cap="flat">
              <a:solidFill>
                <a:schemeClr val="accent1">
                  <a:shade val="50000"/>
                </a:schemeClr>
              </a:solidFill>
            </a:ln>
          </p:spPr>
          <p:txBody>
            <a:bodyPr anchor="ctr"/>
            <a:lstStyle>
              <a:lvl1pPr lvl="0">
                <a:defRPr/>
              </a:lvl1pPr>
            </a:lstStyle>
            <a:p>
              <a:pPr lvl="0" algn="ctr" rtl="0"/>
              <a:r>
                <a:rPr lang="en-US" sz="3200">
                  <a:solidFill>
                    <a:schemeClr val="tx1"/>
                  </a:solidFill>
                </a:rPr>
                <a:t>Disk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" y="1371600"/>
              <a:ext cx="1295400" cy="461665"/>
            </a:xfrm>
            <a:prstGeom prst="rect">
              <a:avLst/>
            </a:prstGeom>
            <a:noFill/>
          </p:spPr>
          <p:txBody>
            <a:bodyPr wrap="square"/>
            <a:lstStyle>
              <a:lvl1pPr lvl="0">
                <a:defRPr/>
              </a:lvl1pPr>
            </a:lstStyle>
            <a:p>
              <a:pPr lvl="0" rtl="0"/>
              <a:r>
                <a:rPr lang="en-US" sz="2400" b="1"/>
                <a:t>Phase 1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429000" y="1638300"/>
              <a:ext cx="1143000" cy="0"/>
            </a:xfrm>
            <a:prstGeom prst="straightConnector1">
              <a:avLst/>
            </a:prstGeom>
            <a:noFill/>
            <a:ln w="38100" cap="flat">
              <a:solidFill>
                <a:schemeClr val="tx1"/>
              </a:solidFill>
              <a:headEnd type="arrow"/>
              <a:tailEnd type="arrow"/>
            </a:ln>
          </p:spPr>
        </p:cxnSp>
      </p:grpSp>
      <p:grpSp>
        <p:nvGrpSpPr>
          <p:cNvPr id="8" name="Group 7"/>
          <p:cNvGrpSpPr/>
          <p:nvPr/>
        </p:nvGrpSpPr>
        <p:grpSpPr>
          <a:xfrm>
            <a:off x="152400" y="2209800"/>
            <a:ext cx="6477000" cy="685800"/>
            <a:chOff x="152400" y="1295400"/>
            <a:chExt cx="6477000" cy="685800"/>
          </a:xfrm>
        </p:grpSpPr>
        <p:sp>
          <p:nvSpPr>
            <p:cNvPr id="9" name="Rectangle 8"/>
            <p:cNvSpPr/>
            <p:nvPr/>
          </p:nvSpPr>
          <p:spPr>
            <a:xfrm>
              <a:off x="1447800" y="1295400"/>
              <a:ext cx="1981200" cy="6858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accent1">
                  <a:shade val="50000"/>
                </a:schemeClr>
              </a:solidFill>
            </a:ln>
          </p:spPr>
          <p:txBody>
            <a:bodyPr anchor="ctr"/>
            <a:lstStyle>
              <a:lvl1pPr lvl="0">
                <a:defRPr/>
              </a:lvl1pPr>
            </a:lstStyle>
            <a:p>
              <a:pPr lvl="0" algn="ctr" rtl="0"/>
              <a:r>
                <a:rPr lang="en-US" sz="2800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10" name="Can 9"/>
            <p:cNvSpPr/>
            <p:nvPr/>
          </p:nvSpPr>
          <p:spPr>
            <a:xfrm>
              <a:off x="4572000" y="1295400"/>
              <a:ext cx="2057400" cy="685800"/>
            </a:xfrm>
            <a:prstGeom prst="can">
              <a:avLst/>
            </a:prstGeom>
            <a:solidFill>
              <a:schemeClr val="bg1"/>
            </a:solidFill>
            <a:ln w="25400" cap="flat">
              <a:solidFill>
                <a:schemeClr val="accent1">
                  <a:shade val="50000"/>
                </a:schemeClr>
              </a:solidFill>
            </a:ln>
          </p:spPr>
          <p:txBody>
            <a:bodyPr anchor="ctr"/>
            <a:lstStyle>
              <a:lvl1pPr lvl="0">
                <a:defRPr/>
              </a:lvl1pPr>
            </a:lstStyle>
            <a:p>
              <a:pPr lvl="0" algn="ctr" rtl="0"/>
              <a:r>
                <a:rPr lang="en-US" sz="3200">
                  <a:solidFill>
                    <a:schemeClr val="tx1"/>
                  </a:solidFill>
                </a:rPr>
                <a:t>Disk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1371600"/>
              <a:ext cx="1295400" cy="461665"/>
            </a:xfrm>
            <a:prstGeom prst="rect">
              <a:avLst/>
            </a:prstGeom>
            <a:noFill/>
          </p:spPr>
          <p:txBody>
            <a:bodyPr wrap="square"/>
            <a:lstStyle>
              <a:lvl1pPr lvl="0">
                <a:defRPr/>
              </a:lvl1pPr>
            </a:lstStyle>
            <a:p>
              <a:pPr lvl="0" rtl="0"/>
              <a:r>
                <a:rPr lang="en-US" sz="2400" b="1"/>
                <a:t>Phase 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429000" y="1638300"/>
              <a:ext cx="1143000" cy="0"/>
            </a:xfrm>
            <a:prstGeom prst="straightConnector1">
              <a:avLst/>
            </a:prstGeom>
            <a:noFill/>
            <a:ln w="38100" cap="flat">
              <a:solidFill>
                <a:schemeClr val="tx1"/>
              </a:solidFill>
              <a:headEnd type="arrow"/>
              <a:tailEnd type="arrow"/>
            </a:ln>
          </p:spPr>
        </p:cxnSp>
      </p:grpSp>
      <p:grpSp>
        <p:nvGrpSpPr>
          <p:cNvPr id="13" name="Group 12"/>
          <p:cNvGrpSpPr/>
          <p:nvPr/>
        </p:nvGrpSpPr>
        <p:grpSpPr>
          <a:xfrm>
            <a:off x="152400" y="3048000"/>
            <a:ext cx="6477000" cy="2057400"/>
            <a:chOff x="152400" y="3048000"/>
            <a:chExt cx="6477000" cy="2057400"/>
          </a:xfrm>
        </p:grpSpPr>
        <p:grpSp>
          <p:nvGrpSpPr>
            <p:cNvPr id="14" name="Group 13"/>
            <p:cNvGrpSpPr/>
            <p:nvPr/>
          </p:nvGrpSpPr>
          <p:grpSpPr>
            <a:xfrm>
              <a:off x="152400" y="3048000"/>
              <a:ext cx="6477000" cy="685800"/>
              <a:chOff x="152400" y="3048000"/>
              <a:chExt cx="6477000" cy="6858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52400" y="3048000"/>
                <a:ext cx="4419600" cy="685800"/>
                <a:chOff x="152400" y="3048000"/>
                <a:chExt cx="4419600" cy="68580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447800" y="3048000"/>
                  <a:ext cx="1981200" cy="685800"/>
                </a:xfrm>
                <a:prstGeom prst="rect">
                  <a:avLst/>
                </a:prstGeom>
                <a:solidFill>
                  <a:schemeClr val="bg1"/>
                </a:solidFill>
                <a:ln w="25400" cap="flat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anchor="ctr"/>
                <a:lstStyle>
                  <a:lvl1pPr lvl="0">
                    <a:defRPr/>
                  </a:lvl1pPr>
                </a:lstStyle>
                <a:p>
                  <a:pPr lvl="0" algn="ctr" rtl="0"/>
                  <a:r>
                    <a:rPr lang="en-US" sz="2800">
                      <a:solidFill>
                        <a:schemeClr val="tx1"/>
                      </a:solidFill>
                    </a:rPr>
                    <a:t>Class Loader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52400" y="3124200"/>
                  <a:ext cx="1295400" cy="461665"/>
                </a:xfrm>
                <a:prstGeom prst="rect">
                  <a:avLst/>
                </a:prstGeom>
                <a:noFill/>
              </p:spPr>
              <p:txBody>
                <a:bodyPr wrap="square"/>
                <a:lstStyle>
                  <a:lvl1pPr lvl="0">
                    <a:defRPr/>
                  </a:lvl1pPr>
                </a:lstStyle>
                <a:p>
                  <a:pPr lvl="0" rtl="0"/>
                  <a:r>
                    <a:rPr lang="en-US" sz="2400" b="1"/>
                    <a:t>Phase 3</a:t>
                  </a:r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3429000" y="3390900"/>
                  <a:ext cx="1143000" cy="0"/>
                </a:xfrm>
                <a:prstGeom prst="straightConnector1">
                  <a:avLst/>
                </a:prstGeom>
                <a:noFill/>
                <a:ln w="38100" cap="flat">
                  <a:solidFill>
                    <a:schemeClr val="tx1"/>
                  </a:solidFill>
                  <a:headEnd type="arrow"/>
                  <a:tailEnd type="arrow"/>
                </a:ln>
              </p:spPr>
            </p:cxnSp>
          </p:grpSp>
          <p:sp>
            <p:nvSpPr>
              <p:cNvPr id="19" name="Rectangle 18"/>
              <p:cNvSpPr/>
              <p:nvPr/>
            </p:nvSpPr>
            <p:spPr>
              <a:xfrm>
                <a:off x="4572000" y="3048000"/>
                <a:ext cx="2057400" cy="685800"/>
              </a:xfrm>
              <a:prstGeom prst="rect">
                <a:avLst/>
              </a:prstGeom>
              <a:solidFill>
                <a:schemeClr val="bg1"/>
              </a:solidFill>
              <a:ln w="25400" cap="flat">
                <a:solidFill>
                  <a:schemeClr val="accent1">
                    <a:shade val="50000"/>
                  </a:schemeClr>
                </a:solidFill>
              </a:ln>
            </p:spPr>
            <p:txBody>
              <a:bodyPr anchor="ctr"/>
              <a:lstStyle>
                <a:lvl1pPr lvl="0">
                  <a:defRPr/>
                </a:lvl1pPr>
              </a:lstStyle>
              <a:p>
                <a:pPr lvl="0" algn="ctr" rtl="0"/>
                <a:r>
                  <a:rPr lang="en-US" sz="2000">
                    <a:solidFill>
                      <a:schemeClr val="tx1"/>
                    </a:solidFill>
                  </a:rPr>
                  <a:t>Primary Memory</a:t>
                </a:r>
              </a:p>
            </p:txBody>
          </p:sp>
        </p:grpSp>
        <p:sp>
          <p:nvSpPr>
            <p:cNvPr id="20" name="Can 19"/>
            <p:cNvSpPr/>
            <p:nvPr/>
          </p:nvSpPr>
          <p:spPr>
            <a:xfrm>
              <a:off x="1371600" y="4419600"/>
              <a:ext cx="2057400" cy="685800"/>
            </a:xfrm>
            <a:prstGeom prst="can">
              <a:avLst/>
            </a:prstGeom>
            <a:solidFill>
              <a:schemeClr val="bg1"/>
            </a:solidFill>
            <a:ln w="25400" cap="flat">
              <a:solidFill>
                <a:schemeClr val="accent1">
                  <a:shade val="50000"/>
                </a:schemeClr>
              </a:solidFill>
            </a:ln>
          </p:spPr>
          <p:txBody>
            <a:bodyPr anchor="ctr"/>
            <a:lstStyle>
              <a:lvl1pPr lvl="0">
                <a:defRPr/>
              </a:lvl1pPr>
            </a:lstStyle>
            <a:p>
              <a:pPr lvl="0" algn="ctr" rtl="0"/>
              <a:r>
                <a:rPr lang="en-US" sz="3200">
                  <a:solidFill>
                    <a:schemeClr val="tx1"/>
                  </a:solidFill>
                </a:rPr>
                <a:t>Disk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362200" y="3733800"/>
              <a:ext cx="0" cy="685800"/>
            </a:xfrm>
            <a:prstGeom prst="straightConnector1">
              <a:avLst/>
            </a:prstGeom>
            <a:noFill/>
            <a:ln w="28575" cap="flat">
              <a:solidFill>
                <a:schemeClr val="tx1"/>
              </a:solidFill>
              <a:headEnd type="arrow"/>
              <a:tailEnd type="arrow"/>
            </a:ln>
          </p:spPr>
        </p:cxnSp>
      </p:grpSp>
      <p:grpSp>
        <p:nvGrpSpPr>
          <p:cNvPr id="22" name="Group 21"/>
          <p:cNvGrpSpPr/>
          <p:nvPr/>
        </p:nvGrpSpPr>
        <p:grpSpPr>
          <a:xfrm>
            <a:off x="152400" y="5257800"/>
            <a:ext cx="6477000" cy="685800"/>
            <a:chOff x="152400" y="3048000"/>
            <a:chExt cx="6477000" cy="685800"/>
          </a:xfrm>
        </p:grpSpPr>
        <p:grpSp>
          <p:nvGrpSpPr>
            <p:cNvPr id="23" name="Group 22"/>
            <p:cNvGrpSpPr/>
            <p:nvPr/>
          </p:nvGrpSpPr>
          <p:grpSpPr>
            <a:xfrm>
              <a:off x="152400" y="3048000"/>
              <a:ext cx="4419600" cy="685800"/>
              <a:chOff x="152400" y="3048000"/>
              <a:chExt cx="4419600" cy="6858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47800" y="3048000"/>
                <a:ext cx="1981200" cy="685800"/>
              </a:xfrm>
              <a:prstGeom prst="rect">
                <a:avLst/>
              </a:prstGeom>
              <a:solidFill>
                <a:schemeClr val="bg1"/>
              </a:solidFill>
              <a:ln w="25400" cap="flat">
                <a:solidFill>
                  <a:schemeClr val="accent1">
                    <a:shade val="50000"/>
                  </a:schemeClr>
                </a:solidFill>
              </a:ln>
            </p:spPr>
            <p:txBody>
              <a:bodyPr anchor="ctr"/>
              <a:lstStyle>
                <a:lvl1pPr lvl="0">
                  <a:defRPr/>
                </a:lvl1pPr>
              </a:lstStyle>
              <a:p>
                <a:pPr lvl="0" algn="ctr" rtl="0"/>
                <a:r>
                  <a:rPr lang="en-US" sz="2800">
                    <a:solidFill>
                      <a:schemeClr val="tx1"/>
                    </a:solidFill>
                  </a:rPr>
                  <a:t>Bytecode Verifier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52400" y="3124200"/>
                <a:ext cx="1295400" cy="461665"/>
              </a:xfrm>
              <a:prstGeom prst="rect">
                <a:avLst/>
              </a:prstGeom>
              <a:noFill/>
            </p:spPr>
            <p:txBody>
              <a:bodyPr wrap="square"/>
              <a:lstStyle>
                <a:lvl1pPr lvl="0">
                  <a:defRPr/>
                </a:lvl1pPr>
              </a:lstStyle>
              <a:p>
                <a:pPr lvl="0" rtl="0"/>
                <a:r>
                  <a:rPr lang="en-US" sz="2400" b="1"/>
                  <a:t>Phase 4</a:t>
                </a: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3429000" y="3390900"/>
                <a:ext cx="1143000" cy="0"/>
              </a:xfrm>
              <a:prstGeom prst="straightConnector1">
                <a:avLst/>
              </a:prstGeom>
              <a:noFill/>
              <a:ln w="38100" cap="flat">
                <a:solidFill>
                  <a:schemeClr val="tx1"/>
                </a:solidFill>
                <a:headEnd type="arrow"/>
                <a:tailEnd type="arrow"/>
              </a:ln>
            </p:spPr>
          </p:cxnSp>
        </p:grpSp>
        <p:sp>
          <p:nvSpPr>
            <p:cNvPr id="27" name="Rectangle 26"/>
            <p:cNvSpPr/>
            <p:nvPr/>
          </p:nvSpPr>
          <p:spPr>
            <a:xfrm>
              <a:off x="4572000" y="3048000"/>
              <a:ext cx="2057400" cy="6858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accent1">
                  <a:shade val="50000"/>
                </a:schemeClr>
              </a:solidFill>
            </a:ln>
          </p:spPr>
          <p:txBody>
            <a:bodyPr anchor="ctr"/>
            <a:lstStyle>
              <a:lvl1pPr lvl="0">
                <a:defRPr/>
              </a:lvl1pPr>
            </a:lstStyle>
            <a:p>
              <a:pPr lvl="0" algn="ctr" rtl="0"/>
              <a:r>
                <a:rPr lang="en-US" sz="2000">
                  <a:solidFill>
                    <a:schemeClr val="tx1"/>
                  </a:solidFill>
                </a:rPr>
                <a:t>Primary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328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533400" y="228600"/>
            <a:ext cx="8153400" cy="7620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en-US" sz="2400" b="1" dirty="0"/>
              <a:t>Basic </a:t>
            </a:r>
            <a:r>
              <a:rPr lang="en-US" sz="2400" b="1" dirty="0" smtClean="0"/>
              <a:t>Concepts </a:t>
            </a:r>
            <a:r>
              <a:rPr lang="en-US" sz="2400" b="1" dirty="0"/>
              <a:t>of OOP </a:t>
            </a:r>
            <a:r>
              <a:rPr lang="en-US" sz="2400" b="1" dirty="0" smtClean="0"/>
              <a:t>- Intro </a:t>
            </a:r>
            <a:r>
              <a:rPr lang="en-US" sz="2400" b="1" dirty="0"/>
              <a:t>to Classes and Objects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990600"/>
            <a:ext cx="8077200" cy="5181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lvl="0">
              <a:defRPr/>
            </a:lvl1pPr>
          </a:lstStyle>
          <a:p>
            <a:pPr lvl="0" algn="just" rtl="0"/>
            <a:r>
              <a:rPr lang="en-US" b="1" dirty="0">
                <a:solidFill>
                  <a:schemeClr val="tx1"/>
                </a:solidFill>
              </a:rPr>
              <a:t>Classes</a:t>
            </a:r>
          </a:p>
          <a:p>
            <a:pPr lvl="0" algn="just" rtl="0">
              <a:buFont typeface="Wingdings"/>
              <a:buChar char="ü"/>
            </a:pPr>
            <a:r>
              <a:rPr lang="en-US" dirty="0">
                <a:solidFill>
                  <a:schemeClr val="tx1"/>
                </a:solidFill>
              </a:rPr>
              <a:t>A class is user-defined data type that is used to implement an abstract object</a:t>
            </a:r>
          </a:p>
          <a:p>
            <a:pPr lvl="0" algn="just" rtl="0">
              <a:buFont typeface="Wingdings"/>
              <a:buChar char="ü"/>
            </a:pPr>
            <a:r>
              <a:rPr lang="en-US" dirty="0">
                <a:solidFill>
                  <a:schemeClr val="tx1"/>
                </a:solidFill>
              </a:rPr>
              <a:t>Give the capability to use OOP with Java. </a:t>
            </a:r>
          </a:p>
          <a:p>
            <a:pPr lvl="0" algn="just" rtl="0">
              <a:buFont typeface="Wingdings"/>
              <a:buChar char="ü"/>
            </a:pPr>
            <a:r>
              <a:rPr lang="en-US" dirty="0">
                <a:solidFill>
                  <a:schemeClr val="tx1"/>
                </a:solidFill>
              </a:rPr>
              <a:t>A class includes members, which can be either </a:t>
            </a:r>
          </a:p>
          <a:p>
            <a:pPr lvl="1" algn="just" rtl="0">
              <a:buFont typeface="Wingdings"/>
              <a:buChar char="ü"/>
            </a:pPr>
            <a:r>
              <a:rPr lang="en-US" dirty="0">
                <a:solidFill>
                  <a:schemeClr val="tx1"/>
                </a:solidFill>
              </a:rPr>
              <a:t>data known as a </a:t>
            </a:r>
            <a:r>
              <a:rPr lang="en-US" b="1" i="1" dirty="0">
                <a:solidFill>
                  <a:schemeClr val="tx1"/>
                </a:solidFill>
              </a:rPr>
              <a:t>data member </a:t>
            </a:r>
            <a:r>
              <a:rPr lang="en-US" dirty="0">
                <a:solidFill>
                  <a:schemeClr val="tx1"/>
                </a:solidFill>
              </a:rPr>
              <a:t>or </a:t>
            </a:r>
          </a:p>
          <a:p>
            <a:pPr lvl="1" algn="just" rtl="0">
              <a:buFont typeface="Wingdings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method </a:t>
            </a:r>
            <a:r>
              <a:rPr lang="en-US" dirty="0">
                <a:solidFill>
                  <a:schemeClr val="tx1"/>
                </a:solidFill>
              </a:rPr>
              <a:t>know as a </a:t>
            </a:r>
            <a:r>
              <a:rPr lang="en-US" b="1" i="1" dirty="0">
                <a:solidFill>
                  <a:schemeClr val="tx1"/>
                </a:solidFill>
              </a:rPr>
              <a:t>member method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0" algn="just" rtl="0"/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lvl="0" algn="just" rtl="0"/>
            <a:r>
              <a:rPr lang="en-US" dirty="0">
                <a:solidFill>
                  <a:schemeClr val="tx1"/>
                </a:solidFill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6019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lvl="0">
              <a:defRPr/>
            </a:lvl1pPr>
          </a:lstStyle>
          <a:p>
            <a:pPr lvl="0" algn="just" rtl="0">
              <a:buNone/>
            </a:pPr>
            <a:r>
              <a:rPr lang="en-US" b="1" dirty="0"/>
              <a:t>Objects</a:t>
            </a:r>
          </a:p>
          <a:p>
            <a:pPr lvl="0" algn="just" rtl="0">
              <a:buFont typeface="Wingdings"/>
              <a:buChar char="ü"/>
            </a:pPr>
            <a:r>
              <a:rPr lang="en-US" dirty="0"/>
              <a:t>An object is a self-contained abstraction of an item. </a:t>
            </a:r>
          </a:p>
          <a:p>
            <a:pPr lvl="1" algn="just" rtl="0">
              <a:buFont typeface="Wingdings"/>
              <a:buChar char="q"/>
            </a:pPr>
            <a:r>
              <a:rPr lang="en-US" dirty="0"/>
              <a:t>Such as a student record, employee record, a customer record or </a:t>
            </a:r>
            <a:r>
              <a:rPr lang="en-US" dirty="0">
                <a:solidFill>
                  <a:srgbClr val="FF0000"/>
                </a:solidFill>
              </a:rPr>
              <a:t>any screen window</a:t>
            </a:r>
            <a:r>
              <a:rPr lang="en-US" dirty="0"/>
              <a:t>. </a:t>
            </a:r>
          </a:p>
          <a:p>
            <a:pPr lvl="0" algn="just" rtl="0">
              <a:buFont typeface="Wingdings"/>
              <a:buChar char="ü"/>
            </a:pPr>
            <a:r>
              <a:rPr lang="en-US" dirty="0"/>
              <a:t>An object includes all the </a:t>
            </a:r>
            <a:r>
              <a:rPr lang="en-US" b="1" i="1" dirty="0"/>
              <a:t>data necessary </a:t>
            </a:r>
            <a:r>
              <a:rPr lang="en-US" dirty="0"/>
              <a:t>to represent the item and the </a:t>
            </a:r>
            <a:r>
              <a:rPr lang="en-US" b="1" i="1" dirty="0"/>
              <a:t>methods</a:t>
            </a:r>
            <a:r>
              <a:rPr lang="en-US" dirty="0"/>
              <a:t> that manipulate the data. </a:t>
            </a:r>
          </a:p>
          <a:p>
            <a:pPr lvl="0" algn="just" rtl="0">
              <a:buFont typeface="Wingdings"/>
              <a:buChar char="ü"/>
            </a:pPr>
            <a:r>
              <a:rPr lang="en-US" dirty="0"/>
              <a:t>The perfect object knows everything about itself, including how to get input, give output and manipulate its data.</a:t>
            </a:r>
          </a:p>
          <a:p>
            <a:pPr lvl="0" algn="just" rtl="0">
              <a:buFont typeface="Wingdings"/>
              <a:buChar char="ü"/>
            </a:pPr>
            <a:r>
              <a:rPr lang="en-US" dirty="0"/>
              <a:t>Otherwise, an object is an </a:t>
            </a:r>
            <a:r>
              <a:rPr lang="en-US" b="1" i="1" dirty="0"/>
              <a:t>instance</a:t>
            </a:r>
            <a:r>
              <a:rPr lang="en-US" i="1" dirty="0"/>
              <a:t> </a:t>
            </a:r>
            <a:r>
              <a:rPr lang="en-US" dirty="0"/>
              <a:t>of a class. </a:t>
            </a:r>
          </a:p>
          <a:p>
            <a:pPr lvl="0" algn="just" rtl="0">
              <a:buFont typeface="Wingdings"/>
              <a:buChar char="ü"/>
            </a:pPr>
            <a:r>
              <a:rPr lang="en-US" dirty="0"/>
              <a:t>It can be uniquely identified by its </a:t>
            </a:r>
            <a:r>
              <a:rPr lang="en-US" b="1" i="1" dirty="0"/>
              <a:t>name</a:t>
            </a:r>
            <a:r>
              <a:rPr lang="en-US" dirty="0"/>
              <a:t> and</a:t>
            </a:r>
          </a:p>
          <a:p>
            <a:pPr lvl="0" algn="just" rtl="0">
              <a:buFont typeface="Wingdings"/>
              <a:buChar char="ü"/>
            </a:pPr>
            <a:r>
              <a:rPr lang="en-US" dirty="0"/>
              <a:t>it defines a state that is represented by the values of its </a:t>
            </a:r>
            <a:r>
              <a:rPr lang="en-US" b="1" i="1" dirty="0"/>
              <a:t>attribute</a:t>
            </a:r>
            <a:r>
              <a:rPr lang="en-US" dirty="0"/>
              <a:t> at a particular point of time.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lvl="0">
              <a:defRPr/>
            </a:lvl1pPr>
          </a:lstStyle>
          <a:p>
            <a:pPr lvl="0" rtl="0"/>
            <a:r>
              <a:t/>
            </a:r>
            <a:br/>
            <a:r>
              <a:rPr lang="en-US" b="1"/>
              <a:t>Members</a:t>
            </a:r>
            <a:r>
              <a:t/>
            </a:r>
            <a:br/>
            <a:endParaRPr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903794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algn="l" rtl="0">
              <a:buFont typeface="Wingdings"/>
              <a:buChar char="ü"/>
            </a:pPr>
            <a:r>
              <a:rPr lang="en-US" sz="1600" dirty="0"/>
              <a:t>A class has one or more variable types, called members. The two types of members are </a:t>
            </a:r>
            <a:r>
              <a:rPr lang="en-US" sz="1600" i="1" dirty="0"/>
              <a:t>data members </a:t>
            </a:r>
            <a:r>
              <a:rPr lang="en-US" sz="1600" dirty="0"/>
              <a:t>and </a:t>
            </a:r>
            <a:r>
              <a:rPr lang="en-US" sz="1600" i="1" dirty="0"/>
              <a:t>member methods</a:t>
            </a:r>
            <a:r>
              <a:rPr lang="en-US" sz="1600" dirty="0"/>
              <a:t>.</a:t>
            </a:r>
          </a:p>
          <a:p>
            <a:pPr lvl="0" algn="l" rtl="0">
              <a:buFont typeface="Wingdings"/>
              <a:buChar char="ü"/>
            </a:pPr>
            <a:r>
              <a:rPr lang="en-US" sz="1600" i="1" dirty="0"/>
              <a:t>Data members</a:t>
            </a:r>
            <a:r>
              <a:rPr lang="en-US" sz="1600" dirty="0"/>
              <a:t>: data members of a class are exactly like the variables in C++ or structures.</a:t>
            </a:r>
          </a:p>
          <a:p>
            <a:pPr lvl="3" algn="l" rtl="0">
              <a:buNone/>
            </a:pPr>
            <a:r>
              <a:rPr lang="en-US" sz="2400" dirty="0" err="1"/>
              <a:t>eg</a:t>
            </a:r>
            <a:r>
              <a:rPr lang="en-US" sz="2400" dirty="0"/>
              <a:t>. 	</a:t>
            </a:r>
            <a:r>
              <a:rPr lang="en-US" sz="2400" dirty="0">
                <a:solidFill>
                  <a:srgbClr val="FF0000"/>
                </a:solidFill>
              </a:rPr>
              <a:t>class </a:t>
            </a:r>
            <a:r>
              <a:rPr lang="en-US" sz="2400" dirty="0" smtClean="0">
                <a:solidFill>
                  <a:srgbClr val="FF0000"/>
                </a:solidFill>
              </a:rPr>
              <a:t>Car</a:t>
            </a:r>
            <a:r>
              <a:rPr lang="en-US" sz="2400" dirty="0">
                <a:solidFill>
                  <a:srgbClr val="FF0000"/>
                </a:solidFill>
              </a:rPr>
              <a:t>{</a:t>
            </a:r>
          </a:p>
          <a:p>
            <a:pPr lvl="3" algn="l" rtl="0">
              <a:buNone/>
            </a:pPr>
            <a:r>
              <a:rPr lang="en-US" sz="2400" dirty="0">
                <a:solidFill>
                  <a:srgbClr val="FF000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         String </a:t>
            </a:r>
            <a:r>
              <a:rPr lang="en-US" sz="2400" dirty="0">
                <a:solidFill>
                  <a:srgbClr val="FF0000"/>
                </a:solidFill>
              </a:rPr>
              <a:t>name</a:t>
            </a:r>
            <a:r>
              <a:rPr lang="en-US" dirty="0">
                <a:solidFill>
                  <a:srgbClr val="FF0000"/>
                </a:solidFill>
              </a:rPr>
              <a:t>;// </a:t>
            </a:r>
            <a:r>
              <a:rPr lang="en-US" sz="1800" dirty="0">
                <a:solidFill>
                  <a:srgbClr val="FF0000"/>
                </a:solidFill>
              </a:rPr>
              <a:t>data member</a:t>
            </a:r>
          </a:p>
          <a:p>
            <a:pPr lvl="3" algn="l" rtl="0">
              <a:buNone/>
            </a:pPr>
            <a:r>
              <a:rPr lang="en-US" sz="2400" dirty="0">
                <a:solidFill>
                  <a:srgbClr val="FF000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         Color </a:t>
            </a:r>
            <a:r>
              <a:rPr lang="en-US" sz="2400" dirty="0" err="1">
                <a:solidFill>
                  <a:srgbClr val="FF0000"/>
                </a:solidFill>
              </a:rPr>
              <a:t>color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  <a:p>
            <a:pPr lvl="3" algn="l" rtl="0">
              <a:buNone/>
            </a:pPr>
            <a:r>
              <a:rPr lang="en-US" sz="2400" dirty="0">
                <a:solidFill>
                  <a:srgbClr val="FF0000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}//</a:t>
            </a:r>
            <a:r>
              <a:rPr lang="en-US" sz="1800" dirty="0">
                <a:solidFill>
                  <a:srgbClr val="FF0000"/>
                </a:solidFill>
              </a:rPr>
              <a:t>class end</a:t>
            </a:r>
          </a:p>
          <a:p>
            <a:pPr lvl="0" algn="l" rtl="0">
              <a:buFont typeface="Wingdings"/>
              <a:buChar char="ü"/>
            </a:pPr>
            <a:r>
              <a:rPr lang="en-US" sz="1600" i="1" dirty="0"/>
              <a:t>Member methods</a:t>
            </a:r>
            <a:r>
              <a:rPr lang="en-US" sz="1600" dirty="0"/>
              <a:t>: are methods defined within a class that act on the data members in the class.</a:t>
            </a:r>
          </a:p>
          <a:p>
            <a:pPr lvl="0" algn="l" rtl="0">
              <a:buNone/>
            </a:pPr>
            <a:r>
              <a:rPr lang="en-US" sz="1600" dirty="0"/>
              <a:t> </a:t>
            </a:r>
          </a:p>
          <a:p>
            <a:pPr lvl="3" algn="l" rtl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eg</a:t>
            </a:r>
            <a:r>
              <a:rPr lang="en-US" sz="1800" dirty="0">
                <a:solidFill>
                  <a:srgbClr val="FF0000"/>
                </a:solidFill>
              </a:rPr>
              <a:t>.	 class First{</a:t>
            </a:r>
          </a:p>
          <a:p>
            <a:pPr lvl="4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   void </a:t>
            </a:r>
            <a:r>
              <a:rPr lang="en-US" sz="1800" dirty="0" err="1">
                <a:solidFill>
                  <a:srgbClr val="FF0000"/>
                </a:solidFill>
              </a:rPr>
              <a:t>new_line</a:t>
            </a:r>
            <a:r>
              <a:rPr lang="en-US" sz="1800" dirty="0">
                <a:solidFill>
                  <a:srgbClr val="FF0000"/>
                </a:solidFill>
              </a:rPr>
              <a:t>()//this is a member method</a:t>
            </a:r>
          </a:p>
          <a:p>
            <a:pPr lvl="4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         {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6" algn="l" rtl="0"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1800" dirty="0" smtClean="0">
                <a:solidFill>
                  <a:srgbClr val="FF0000"/>
                </a:solidFill>
              </a:rPr>
              <a:t>();</a:t>
            </a:r>
            <a:r>
              <a:rPr lang="en-US" sz="1800" dirty="0">
                <a:solidFill>
                  <a:srgbClr val="FF0000"/>
                </a:solidFill>
              </a:rPr>
              <a:t>	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6" algn="l" rtl="0"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1800" dirty="0">
                <a:solidFill>
                  <a:srgbClr val="FF0000"/>
                </a:solidFill>
              </a:rPr>
              <a:t>(“Hello</a:t>
            </a:r>
            <a:r>
              <a:rPr lang="en-US" sz="1800" dirty="0" smtClean="0">
                <a:solidFill>
                  <a:srgbClr val="FF0000"/>
                </a:solidFill>
              </a:rPr>
              <a:t>”);</a:t>
            </a:r>
          </a:p>
          <a:p>
            <a:pPr lvl="5" algn="l" rtl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}</a:t>
            </a:r>
            <a:endParaRPr lang="en-US" sz="1800" dirty="0">
              <a:solidFill>
                <a:srgbClr val="FF0000"/>
              </a:solidFill>
            </a:endParaRPr>
          </a:p>
          <a:p>
            <a:pPr lvl="3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		}//class end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lvl="0">
              <a:defRPr/>
            </a:lvl1pPr>
          </a:lstStyle>
          <a:p>
            <a:pPr lvl="0" rtl="0"/>
            <a:r>
              <a:rPr lang="en-US" b="1"/>
              <a:t>Class Member Visibility</a:t>
            </a:r>
            <a:r>
              <a:t/>
            </a:r>
            <a:br/>
            <a:endParaRPr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5867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algn="l" rtl="0">
              <a:buFont typeface="Wingdings"/>
              <a:buChar char="ü"/>
            </a:pPr>
            <a:r>
              <a:rPr lang="en-US" sz="1800" dirty="0"/>
              <a:t>Each member function and data member of a class has an attribute known as its </a:t>
            </a:r>
            <a:r>
              <a:rPr lang="en-US" sz="1800" b="1" i="1" dirty="0">
                <a:solidFill>
                  <a:srgbClr val="FF0000"/>
                </a:solidFill>
              </a:rPr>
              <a:t>visibility</a:t>
            </a:r>
            <a:r>
              <a:rPr lang="en-US" sz="1800" dirty="0"/>
              <a:t>. A class member’s visibility determines who can use the member of the class.</a:t>
            </a:r>
          </a:p>
          <a:p>
            <a:pPr lvl="0" algn="l" rtl="0">
              <a:buFont typeface="Wingdings"/>
              <a:buChar char="ü"/>
            </a:pPr>
            <a:r>
              <a:rPr lang="en-US" sz="1800" dirty="0"/>
              <a:t>Java has three levels of visibility as follows.</a:t>
            </a:r>
          </a:p>
          <a:p>
            <a:pPr lvl="1" algn="l" rtl="0">
              <a:buFont typeface="Wingdings"/>
              <a:buChar char="q"/>
            </a:pPr>
            <a:r>
              <a:rPr lang="en-US" sz="1800" dirty="0"/>
              <a:t>public</a:t>
            </a:r>
          </a:p>
          <a:p>
            <a:pPr lvl="1" algn="l" rtl="0">
              <a:buFont typeface="Wingdings"/>
              <a:buChar char="q"/>
            </a:pPr>
            <a:r>
              <a:rPr lang="en-US" sz="1800" dirty="0"/>
              <a:t>private</a:t>
            </a:r>
          </a:p>
          <a:p>
            <a:pPr lvl="1" algn="l" rtl="0">
              <a:buFont typeface="Wingdings"/>
              <a:buChar char="q"/>
            </a:pPr>
            <a:r>
              <a:rPr lang="en-US" sz="1800" dirty="0"/>
              <a:t>Protected</a:t>
            </a:r>
          </a:p>
          <a:p>
            <a:pPr lvl="0" algn="l" rtl="0">
              <a:buFont typeface="Wingdings"/>
              <a:buChar char="ü"/>
            </a:pPr>
            <a:r>
              <a:rPr lang="en-US" sz="1800" dirty="0"/>
              <a:t>Public and Private visibility</a:t>
            </a:r>
          </a:p>
          <a:p>
            <a:pPr lvl="2" algn="l" rtl="0">
              <a:buNone/>
            </a:pPr>
            <a:r>
              <a:rPr lang="en-US" sz="1800" dirty="0" err="1"/>
              <a:t>eg</a:t>
            </a:r>
            <a:r>
              <a:rPr lang="en-US" sz="1800" dirty="0"/>
              <a:t>. 	</a:t>
            </a:r>
            <a:r>
              <a:rPr lang="en-US" sz="1800" dirty="0">
                <a:solidFill>
                  <a:srgbClr val="FF0000"/>
                </a:solidFill>
              </a:rPr>
              <a:t>class Employee{</a:t>
            </a:r>
          </a:p>
          <a:p>
            <a:pPr lvl="2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			private  String </a:t>
            </a:r>
            <a:r>
              <a:rPr lang="en-US" sz="1800" dirty="0" err="1">
                <a:solidFill>
                  <a:srgbClr val="FF0000"/>
                </a:solidFill>
              </a:rPr>
              <a:t>empName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  <a:p>
            <a:pPr lvl="2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			private String address;</a:t>
            </a:r>
          </a:p>
          <a:p>
            <a:pPr lvl="2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			private String city;</a:t>
            </a:r>
          </a:p>
          <a:p>
            <a:pPr lvl="2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		}</a:t>
            </a:r>
          </a:p>
          <a:p>
            <a:pPr lvl="0" algn="just" rtl="0">
              <a:buFont typeface="Wingdings"/>
              <a:buChar char="ü"/>
            </a:pPr>
            <a:r>
              <a:rPr lang="en-US" sz="1800" dirty="0"/>
              <a:t>Here, the data members of the Employee class are declared as </a:t>
            </a:r>
            <a:r>
              <a:rPr lang="en-US" sz="1800" b="1" i="1" dirty="0"/>
              <a:t>private</a:t>
            </a:r>
            <a:r>
              <a:rPr lang="en-US" sz="1800" dirty="0"/>
              <a:t>. </a:t>
            </a:r>
          </a:p>
          <a:p>
            <a:pPr lvl="0" algn="l" rtl="0">
              <a:buFont typeface="Wingdings"/>
              <a:buChar char="ü"/>
            </a:pPr>
            <a:r>
              <a:rPr lang="en-US" sz="1800" dirty="0"/>
              <a:t>Private members can be accessed </a:t>
            </a:r>
            <a:r>
              <a:rPr lang="en-US" sz="1800" b="1" i="1" dirty="0"/>
              <a:t>only by a member method of that class </a:t>
            </a:r>
            <a:r>
              <a:rPr lang="en-US" sz="1800" dirty="0"/>
              <a:t>or within the class only. They can’t be accessed by a non-member method; the data is hidden from the outside world.</a:t>
            </a:r>
          </a:p>
          <a:p>
            <a:pPr lvl="0" algn="l" rtl="0">
              <a:buFont typeface="Wingdings"/>
              <a:buChar char="ü"/>
            </a:pP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1"/>
          </p:nvPr>
        </p:nvSpPr>
        <p:spPr>
          <a:xfrm>
            <a:off x="457200" y="533400"/>
            <a:ext cx="8229600" cy="5592764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algn="l" rtl="0">
              <a:buNone/>
            </a:pPr>
            <a:r>
              <a:rPr lang="en-US" sz="3600" dirty="0"/>
              <a:t>Public members</a:t>
            </a:r>
          </a:p>
          <a:p>
            <a:pPr lvl="3" algn="l" rtl="0">
              <a:buNone/>
            </a:pPr>
            <a:r>
              <a:rPr lang="en-US" sz="2400" dirty="0" err="1"/>
              <a:t>eg</a:t>
            </a:r>
            <a:r>
              <a:rPr lang="en-US" sz="2400" dirty="0"/>
              <a:t>.	</a:t>
            </a:r>
            <a:r>
              <a:rPr lang="en-US" sz="2800" dirty="0" smtClean="0">
                <a:solidFill>
                  <a:srgbClr val="FF0000"/>
                </a:solidFill>
              </a:rPr>
              <a:t>class </a:t>
            </a:r>
            <a:r>
              <a:rPr lang="en-US" sz="2800" dirty="0">
                <a:solidFill>
                  <a:srgbClr val="FF0000"/>
                </a:solidFill>
              </a:rPr>
              <a:t>Employee{</a:t>
            </a:r>
          </a:p>
          <a:p>
            <a:pPr lvl="3" algn="l" rtl="0">
              <a:buNone/>
            </a:pPr>
            <a:r>
              <a:rPr lang="en-US" sz="2800" dirty="0">
                <a:solidFill>
                  <a:srgbClr val="FF0000"/>
                </a:solidFill>
              </a:rPr>
              <a:t>				public String </a:t>
            </a:r>
            <a:r>
              <a:rPr lang="en-US" sz="2800" dirty="0" err="1">
                <a:solidFill>
                  <a:srgbClr val="FF0000"/>
                </a:solidFill>
              </a:rPr>
              <a:t>empName</a:t>
            </a:r>
            <a:r>
              <a:rPr lang="en-US" sz="2800" dirty="0">
                <a:solidFill>
                  <a:srgbClr val="FF0000"/>
                </a:solidFill>
              </a:rPr>
              <a:t>;</a:t>
            </a:r>
          </a:p>
          <a:p>
            <a:pPr lvl="3" algn="l" rtl="0">
              <a:buNone/>
            </a:pPr>
            <a:r>
              <a:rPr lang="en-US" sz="2800" dirty="0">
                <a:solidFill>
                  <a:srgbClr val="FF0000"/>
                </a:solidFill>
              </a:rPr>
              <a:t>				public String address;</a:t>
            </a:r>
          </a:p>
          <a:p>
            <a:pPr lvl="3" algn="l" rtl="0">
              <a:buNone/>
            </a:pPr>
            <a:r>
              <a:rPr lang="en-US" sz="2800" dirty="0">
                <a:solidFill>
                  <a:srgbClr val="FF0000"/>
                </a:solidFill>
              </a:rPr>
              <a:t>				public </a:t>
            </a:r>
            <a:r>
              <a:rPr lang="en-US" sz="2800" dirty="0" err="1">
                <a:solidFill>
                  <a:srgbClr val="FF0000"/>
                </a:solidFill>
              </a:rPr>
              <a:t>Sring</a:t>
            </a:r>
            <a:r>
              <a:rPr lang="en-US" sz="2800" dirty="0">
                <a:solidFill>
                  <a:srgbClr val="FF0000"/>
                </a:solidFill>
              </a:rPr>
              <a:t> city;</a:t>
            </a:r>
          </a:p>
          <a:p>
            <a:pPr lvl="3" algn="l" rtl="0">
              <a:buNone/>
            </a:pPr>
            <a:r>
              <a:rPr lang="en-US" sz="2800" dirty="0">
                <a:solidFill>
                  <a:srgbClr val="FF0000"/>
                </a:solidFill>
              </a:rPr>
              <a:t>			}</a:t>
            </a:r>
          </a:p>
          <a:p>
            <a:pPr lvl="0" algn="l" rtl="0">
              <a:buFont typeface="Wingdings"/>
              <a:buChar char="ü"/>
            </a:pPr>
            <a:r>
              <a:rPr lang="en-US" sz="2800" dirty="0"/>
              <a:t>This class contains the class visibility label public. By declaring a class member public, we make that member accessible to both member and </a:t>
            </a:r>
            <a:r>
              <a:rPr lang="en-US" sz="2800" dirty="0" smtClean="0"/>
              <a:t>non-member </a:t>
            </a:r>
            <a:r>
              <a:rPr lang="en-US" sz="2800" dirty="0"/>
              <a:t>methods.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382000" cy="6858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algn="l" rtl="0"/>
            <a:r>
              <a:rPr lang="en-US" sz="2000" b="1"/>
              <a:t>Encapsulation, inheritance and polymorphism</a:t>
            </a:r>
            <a:r>
              <a:t/>
            </a:r>
            <a:br/>
            <a:r>
              <a:rPr lang="en-US" sz="2000" b="1"/>
              <a:t>Data hiding and Encapsulation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6388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algn="just" rtl="0">
              <a:buFont typeface="Wingdings"/>
              <a:buChar char="ü"/>
            </a:pPr>
            <a:r>
              <a:rPr lang="en-US" sz="2000" dirty="0"/>
              <a:t>A goal of OOP is to differentiate the </a:t>
            </a:r>
            <a:r>
              <a:rPr lang="en-US" sz="2000" b="1" i="1" dirty="0">
                <a:solidFill>
                  <a:srgbClr val="FF0000"/>
                </a:solidFill>
              </a:rPr>
              <a:t>use of an object </a:t>
            </a:r>
            <a:r>
              <a:rPr lang="en-US" sz="2000" dirty="0"/>
              <a:t>from the </a:t>
            </a:r>
            <a:r>
              <a:rPr lang="en-US" sz="2000" b="1" i="1" dirty="0">
                <a:solidFill>
                  <a:srgbClr val="FF0000"/>
                </a:solidFill>
              </a:rPr>
              <a:t>implementation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of that object.</a:t>
            </a:r>
          </a:p>
          <a:p>
            <a:pPr lvl="0" algn="just" rtl="0">
              <a:buFont typeface="Wingdings"/>
              <a:buChar char="ü"/>
            </a:pPr>
            <a:r>
              <a:rPr lang="en-US" sz="2000" dirty="0"/>
              <a:t>One method to accomplish this is through the usage of data hiding. </a:t>
            </a:r>
          </a:p>
          <a:p>
            <a:pPr lvl="0" algn="just" rtl="0">
              <a:buFont typeface="Wingdings"/>
              <a:buChar char="ü"/>
            </a:pPr>
            <a:r>
              <a:rPr lang="en-US" sz="2000" dirty="0"/>
              <a:t>Data hiding enable us to completely encapsulate an object’s data members. </a:t>
            </a:r>
          </a:p>
          <a:p>
            <a:pPr lvl="0" algn="just" rtl="0">
              <a:buFont typeface="Wingdings"/>
              <a:buChar char="ü"/>
            </a:pPr>
            <a:r>
              <a:rPr lang="en-US" sz="2000" dirty="0"/>
              <a:t>Data hiding prevents the users of an object from directly accessing the data members of the class. </a:t>
            </a:r>
          </a:p>
          <a:p>
            <a:pPr lvl="0" algn="just" rtl="0">
              <a:buFont typeface="Wingdings"/>
              <a:buChar char="ü"/>
            </a:pPr>
            <a:r>
              <a:rPr lang="en-US" sz="2000" dirty="0"/>
              <a:t>The usage of data hiding provides the following benefits.</a:t>
            </a:r>
          </a:p>
          <a:p>
            <a:pPr lvl="1" algn="just" rtl="0">
              <a:buFont typeface="Wingdings"/>
              <a:buChar char="ü"/>
            </a:pPr>
            <a:r>
              <a:rPr lang="en-US" sz="2000" dirty="0"/>
              <a:t>Users of the class are isolated from the actual representation of the data.</a:t>
            </a:r>
          </a:p>
          <a:p>
            <a:pPr lvl="1" algn="just" rtl="0">
              <a:buFont typeface="Wingdings"/>
              <a:buChar char="ü"/>
            </a:pPr>
            <a:r>
              <a:rPr lang="en-US" sz="2000" dirty="0"/>
              <a:t>Class programmers can change how data is represented or even, where data comes from, without affecting applications that use the class.</a:t>
            </a:r>
          </a:p>
          <a:p>
            <a:pPr lvl="1" algn="just" rtl="0">
              <a:buFont typeface="Wingdings"/>
              <a:buChar char="ü"/>
            </a:pPr>
            <a:r>
              <a:rPr lang="en-US" sz="2000" dirty="0"/>
              <a:t>The data-hiding paradigm does not allow non-member methods to access data members. </a:t>
            </a:r>
          </a:p>
          <a:p>
            <a:pPr lvl="0" algn="just" rtl="0">
              <a:buNone/>
            </a:pPr>
            <a:r>
              <a:rPr lang="en-US" sz="2000" i="1" dirty="0">
                <a:solidFill>
                  <a:srgbClr val="FF0000"/>
                </a:solidFill>
              </a:rPr>
              <a:t>Note:</a:t>
            </a:r>
            <a:r>
              <a:rPr lang="en-US" sz="2000" dirty="0"/>
              <a:t> It is a good programming practice to make our entire </a:t>
            </a:r>
            <a:r>
              <a:rPr lang="en-US" sz="2000" i="1" dirty="0">
                <a:solidFill>
                  <a:srgbClr val="FF0000"/>
                </a:solidFill>
              </a:rPr>
              <a:t>data members private </a:t>
            </a:r>
            <a:r>
              <a:rPr lang="en-US" sz="2000" dirty="0"/>
              <a:t>while defining a good interface for the object.</a:t>
            </a:r>
          </a:p>
          <a:p>
            <a:pPr lvl="0" algn="just" rtl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257800"/>
          </a:xfrm>
          <a:prstGeom prst="rect">
            <a:avLst/>
          </a:prstGeom>
        </p:spPr>
        <p:txBody>
          <a:bodyPr>
            <a:normAutofit fontScale="92000" lnSpcReduction="10000"/>
          </a:bodyPr>
          <a:lstStyle>
            <a:lvl1pPr lvl="0">
              <a:defRPr/>
            </a:lvl1pPr>
          </a:lstStyle>
          <a:p>
            <a:pPr lvl="0" algn="just" rtl="0">
              <a:buNone/>
            </a:pPr>
            <a:r>
              <a:rPr lang="en-US" sz="3600" dirty="0"/>
              <a:t> </a:t>
            </a:r>
            <a:r>
              <a:rPr lang="en-US" b="1" dirty="0"/>
              <a:t>Inheritance</a:t>
            </a:r>
          </a:p>
          <a:p>
            <a:pPr lvl="0" algn="just" rtl="0">
              <a:buFont typeface="Wingdings"/>
              <a:buChar char="ü"/>
            </a:pPr>
            <a:r>
              <a:rPr lang="en-US" dirty="0"/>
              <a:t>Inheritance is a technique for creating a new class from an existing class by </a:t>
            </a:r>
            <a:r>
              <a:rPr lang="en-US" dirty="0">
                <a:solidFill>
                  <a:srgbClr val="FF0000"/>
                </a:solidFill>
              </a:rPr>
              <a:t>adding</a:t>
            </a:r>
            <a:r>
              <a:rPr lang="en-US" dirty="0"/>
              <a:t> more </a:t>
            </a:r>
            <a:r>
              <a:rPr lang="en-US" b="1" i="1" dirty="0">
                <a:solidFill>
                  <a:srgbClr val="FF0000"/>
                </a:solidFill>
              </a:rPr>
              <a:t>functionality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it. </a:t>
            </a:r>
          </a:p>
          <a:p>
            <a:pPr lvl="0" algn="just" rtl="0">
              <a:buFont typeface="Wingdings"/>
              <a:buChar char="ü"/>
            </a:pPr>
            <a:r>
              <a:rPr lang="en-US" dirty="0"/>
              <a:t>We say that the new class inherits all the functionality from the existing class.</a:t>
            </a:r>
          </a:p>
          <a:p>
            <a:pPr lvl="0" algn="just" rtl="0">
              <a:buNone/>
            </a:pPr>
            <a:r>
              <a:rPr lang="en-US" b="1" dirty="0"/>
              <a:t>Polymorphism</a:t>
            </a:r>
          </a:p>
          <a:p>
            <a:pPr lvl="0" algn="just" rtl="0">
              <a:buFont typeface="Wingdings"/>
              <a:buChar char="ü"/>
            </a:pPr>
            <a:r>
              <a:rPr lang="en-US" dirty="0"/>
              <a:t>Is the ability of a reference to a class to designate objects of its own class as well as its derived class. The term polymorphism is derived from a Greek term meaning many forms.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en-US" sz="2800" b="1"/>
              <a:t>Introduction to Object-Oriented Programming</a:t>
            </a:r>
            <a:r>
              <a:t/>
            </a:r>
            <a:br/>
            <a:r>
              <a:rPr lang="en-US" sz="2800" b="1"/>
              <a:t>What is Object-Oriented Programming?</a:t>
            </a:r>
            <a:r>
              <a:t/>
            </a:r>
            <a:br/>
            <a:endParaRPr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9436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algn="just" rtl="0">
              <a:buFont typeface="Wingdings"/>
              <a:buChar char="ü"/>
            </a:pPr>
            <a:r>
              <a:rPr lang="en-US" sz="2800"/>
              <a:t>Object Oriented Programming (OOP) is a different method of thinking about programming. </a:t>
            </a:r>
          </a:p>
          <a:p>
            <a:pPr lvl="0" algn="just" rtl="0">
              <a:buFont typeface="Wingdings"/>
              <a:buChar char="ü"/>
            </a:pPr>
            <a:r>
              <a:rPr lang="en-US" sz="2800"/>
              <a:t>In procedural programming (structured), we think about methods and the execution flow through these methods. </a:t>
            </a:r>
          </a:p>
          <a:p>
            <a:pPr lvl="1" algn="just" rtl="0">
              <a:buFont typeface="Wingdings"/>
              <a:buChar char="q"/>
            </a:pPr>
            <a:r>
              <a:rPr lang="en-US" sz="2000"/>
              <a:t>We think separately about data and how the methods interact with data.</a:t>
            </a:r>
          </a:p>
          <a:p>
            <a:pPr lvl="0" algn="just" rtl="0">
              <a:buFont typeface="Wingdings"/>
              <a:buChar char="ü"/>
            </a:pPr>
            <a:r>
              <a:rPr lang="en-US" sz="2800"/>
              <a:t>Object-Oriented Programming, however, forces us to think in terms of objects and the interaction between objects. </a:t>
            </a:r>
          </a:p>
          <a:p>
            <a:pPr lvl="0" algn="just" rtl="0">
              <a:buFont typeface="Wingdings"/>
              <a:buChar char="ü"/>
            </a:pPr>
            <a:r>
              <a:rPr lang="en-US" sz="2800"/>
              <a:t>An object is a self-contained entity that describes not only certain data, but also the procedures to maintain the data.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en-US" b="1"/>
              <a:t>Summary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lvl="0">
              <a:defRPr/>
            </a:lvl1pPr>
          </a:lstStyle>
          <a:p>
            <a:pPr lvl="0" algn="l" rtl="0">
              <a:buFont typeface="Wingdings"/>
              <a:buChar char="ü"/>
            </a:pPr>
            <a:r>
              <a:rPr lang="en-US" dirty="0"/>
              <a:t>Object oriented programming is a new way of  thinking about programming -- paradigm shift in programming </a:t>
            </a:r>
          </a:p>
          <a:p>
            <a:pPr lvl="0" algn="l" rtl="0">
              <a:buFont typeface="Wingdings"/>
              <a:buChar char="ü"/>
            </a:pPr>
            <a:r>
              <a:rPr lang="en-US" dirty="0"/>
              <a:t>Java is enormously growing language in the world.  Full-featured and full-fledged</a:t>
            </a:r>
          </a:p>
          <a:p>
            <a:pPr lvl="0" algn="l" rtl="0">
              <a:buFont typeface="Wingdings"/>
              <a:buChar char="ü"/>
            </a:pPr>
            <a:r>
              <a:rPr lang="en-US" dirty="0"/>
              <a:t>Java standard defined in terms of the Java Language Specification and API</a:t>
            </a:r>
          </a:p>
          <a:p>
            <a:pPr lvl="0" algn="l" rtl="0">
              <a:buFont typeface="Wingdings"/>
              <a:buChar char="ü"/>
            </a:pPr>
            <a:r>
              <a:rPr lang="en-US" dirty="0"/>
              <a:t>Java comes in three edition: Java SE, Java EE and Java ME</a:t>
            </a:r>
          </a:p>
          <a:p>
            <a:pPr lvl="0" algn="l" rtl="0">
              <a:buFont typeface="Wingdings"/>
              <a:buChar char="ü"/>
            </a:pPr>
            <a:r>
              <a:rPr lang="en-US" dirty="0"/>
              <a:t>Class is a user defined data type </a:t>
            </a:r>
          </a:p>
          <a:p>
            <a:pPr lvl="0" algn="l" rtl="0">
              <a:buFont typeface="Wingdings"/>
              <a:buChar char="ü"/>
            </a:pPr>
            <a:r>
              <a:rPr lang="en-US" dirty="0"/>
              <a:t>Object is an instance of a class</a:t>
            </a:r>
          </a:p>
          <a:p>
            <a:pPr lvl="0" algn="l" rtl="0">
              <a:buFont typeface="Wingdings"/>
              <a:buChar char="ü"/>
            </a:pPr>
            <a:r>
              <a:rPr lang="en-US" dirty="0" smtClean="0"/>
              <a:t>Class </a:t>
            </a:r>
            <a:r>
              <a:rPr lang="en-US" dirty="0"/>
              <a:t>member visibility specify the access level of the members of the class</a:t>
            </a:r>
          </a:p>
          <a:p>
            <a:pPr lvl="0" algn="l" rtl="0">
              <a:buFont typeface="Wingdings"/>
              <a:buChar char="ü"/>
            </a:pPr>
            <a:r>
              <a:rPr lang="en-US" dirty="0"/>
              <a:t>Data hiding is a technique to encapsulate the object’s data members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440363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algn="just" rtl="0">
              <a:buFont typeface="Wingdings"/>
              <a:buChar char="ü"/>
            </a:pPr>
            <a:r>
              <a:rPr lang="en-US"/>
              <a:t>Problem  solving method in OOP is slightly different from the procedural approach. </a:t>
            </a:r>
          </a:p>
          <a:p>
            <a:pPr lvl="1" algn="just" rtl="0">
              <a:buFont typeface="Wingdings"/>
              <a:buChar char="ü"/>
            </a:pPr>
            <a:r>
              <a:rPr lang="en-US" sz="2400"/>
              <a:t>In procedural approach, a problem is decomposed into sub-problems and this process is repeated until the subtasks can be coded.</a:t>
            </a:r>
          </a:p>
          <a:p>
            <a:pPr lvl="1" algn="just" rtl="0">
              <a:buFont typeface="Wingdings"/>
              <a:buChar char="ü"/>
            </a:pPr>
            <a:r>
              <a:rPr lang="en-US" sz="2400"/>
              <a:t>In contrast, in addition to this, an object oriented approach identifies the keywords in the problem. </a:t>
            </a:r>
          </a:p>
          <a:p>
            <a:pPr lvl="1" algn="just" rtl="0">
              <a:buFont typeface="Wingdings"/>
              <a:buChar char="ü"/>
            </a:pPr>
            <a:r>
              <a:rPr lang="en-US" sz="2400"/>
              <a:t>The keywords would be the object in the implementation and the hierarchy defines the relationship between these objects. </a:t>
            </a:r>
          </a:p>
          <a:p>
            <a:pPr lvl="1" algn="just" rtl="0">
              <a:buFont typeface="Wingdings"/>
              <a:buChar char="ü"/>
            </a:pPr>
            <a:r>
              <a:rPr lang="en-US" sz="2400"/>
              <a:t>The term object is used here to describe a limited well defined structure, containing all the information about some entity-data type and methods-to manipulate the data.</a:t>
            </a:r>
          </a:p>
          <a:p>
            <a:pPr lvl="0" algn="l" rtl="0"/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56388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algn="l" rtl="0">
              <a:buNone/>
            </a:pPr>
            <a:r>
              <a:rPr lang="en-US" b="1"/>
              <a:t>Why do we use Object-Oriented Programming?</a:t>
            </a:r>
          </a:p>
          <a:p>
            <a:pPr lvl="0" algn="l" rtl="0">
              <a:buFont typeface="Wingdings"/>
              <a:buChar char="ü"/>
            </a:pPr>
            <a:r>
              <a:rPr lang="en-US"/>
              <a:t>OOP enable us to model real-world problem through programs in more logical manner</a:t>
            </a:r>
          </a:p>
          <a:p>
            <a:pPr lvl="0" algn="l" rtl="0">
              <a:buFont typeface="Wingdings"/>
              <a:buChar char="ü"/>
            </a:pPr>
            <a:r>
              <a:rPr lang="en-US"/>
              <a:t>Because objects are discrete entities, we can debug, modify and maintain them more easily</a:t>
            </a:r>
          </a:p>
          <a:p>
            <a:pPr lvl="0" algn="l" rtl="0">
              <a:buFont typeface="Wingdings"/>
              <a:buChar char="ü"/>
            </a:pPr>
            <a:r>
              <a:rPr lang="en-US"/>
              <a:t>If thoughtfully designed much of our code can be resuable than is the case with procedural programming.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1"/>
          </p:nvPr>
        </p:nvSpPr>
        <p:spPr>
          <a:xfrm>
            <a:off x="457200" y="304800"/>
            <a:ext cx="8229600" cy="61722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algn="l" rtl="0">
              <a:buNone/>
            </a:pPr>
            <a:r>
              <a:rPr lang="en-US" sz="1700"/>
              <a:t> </a:t>
            </a:r>
            <a:r>
              <a:rPr lang="en-US" sz="1700" b="1"/>
              <a:t>Why Java?</a:t>
            </a:r>
          </a:p>
          <a:p>
            <a:pPr lvl="0" algn="l" rtl="0">
              <a:buFont typeface="Wingdings"/>
              <a:buChar char="ü"/>
            </a:pPr>
            <a:r>
              <a:rPr lang="en-US" sz="1700"/>
              <a:t>Java is the fastest growing programming language in the world. </a:t>
            </a:r>
          </a:p>
          <a:p>
            <a:pPr lvl="1" algn="l" rtl="0">
              <a:buFont typeface="Wingdings"/>
              <a:buChar char="ü"/>
            </a:pPr>
            <a:r>
              <a:rPr lang="en-US" sz="1700"/>
              <a:t>Major application development language ,  for big companies such as IBM and Sun </a:t>
            </a:r>
          </a:p>
          <a:p>
            <a:pPr lvl="0" algn="l" rtl="0">
              <a:buFont typeface="Wingdings"/>
              <a:buChar char="ü"/>
            </a:pPr>
            <a:r>
              <a:rPr lang="en-US" sz="1700"/>
              <a:t>There are several reason for this.</a:t>
            </a:r>
          </a:p>
          <a:p>
            <a:pPr lvl="1" algn="just" rtl="0">
              <a:buFont typeface="Wingdings"/>
              <a:buChar char="ü"/>
            </a:pPr>
            <a:r>
              <a:rPr lang="en-US" sz="1700"/>
              <a:t> </a:t>
            </a:r>
            <a:r>
              <a:rPr lang="en-US" sz="1700" i="1"/>
              <a:t>First</a:t>
            </a:r>
            <a:r>
              <a:rPr lang="en-US" sz="1700"/>
              <a:t>, Java is a modern OOP. The designers of Java spent much time studying the features of classical OOP languages such as Smalltalk and C++, and made a successful effort to incorporate the good features and omit the less desirable ones.</a:t>
            </a:r>
          </a:p>
          <a:p>
            <a:pPr lvl="1" algn="just" rtl="0">
              <a:buFont typeface="Wingdings"/>
              <a:buChar char="ü"/>
            </a:pPr>
            <a:r>
              <a:rPr lang="en-US" sz="1700"/>
              <a:t> </a:t>
            </a:r>
            <a:r>
              <a:rPr lang="en-US" sz="1700" i="1"/>
              <a:t>Second</a:t>
            </a:r>
            <a:r>
              <a:rPr lang="en-US" sz="1700"/>
              <a:t>, Java is secure, robust and portable. That is, Java language </a:t>
            </a:r>
          </a:p>
          <a:p>
            <a:pPr lvl="2" algn="just" rtl="0">
              <a:buFont typeface="Wingdings"/>
              <a:buChar char="ü"/>
            </a:pPr>
            <a:r>
              <a:rPr lang="en-US" sz="1700"/>
              <a:t>Enables the construction of virus-free, tamper-free system (Secure)</a:t>
            </a:r>
          </a:p>
          <a:p>
            <a:pPr lvl="2" algn="just" rtl="0">
              <a:buFont typeface="Wingdings"/>
              <a:buChar char="ü"/>
            </a:pPr>
            <a:r>
              <a:rPr lang="en-US" sz="1700"/>
              <a:t>Supports the developments of programs that do not overwrite memory (Robust)</a:t>
            </a:r>
          </a:p>
          <a:p>
            <a:pPr lvl="2" algn="just" rtl="0">
              <a:buFont typeface="Wingdings"/>
              <a:buChar char="ü"/>
            </a:pPr>
            <a:r>
              <a:rPr lang="en-US" sz="1700"/>
              <a:t>The programs can run on different types of computers without change (Portable)</a:t>
            </a:r>
          </a:p>
          <a:p>
            <a:pPr lvl="1" algn="l" rtl="0">
              <a:buFont typeface="Wingdings"/>
              <a:buChar char="ü"/>
            </a:pPr>
            <a:r>
              <a:rPr lang="en-US" sz="1700" i="1"/>
              <a:t>Third</a:t>
            </a:r>
            <a:r>
              <a:rPr lang="en-US" sz="1700"/>
              <a:t>, Java supports the use of advanced programming concepts such as threads.</a:t>
            </a:r>
          </a:p>
          <a:p>
            <a:pPr lvl="2" algn="l" rtl="0">
              <a:buFont typeface="Wingdings"/>
              <a:buChar char="ü"/>
            </a:pPr>
            <a:r>
              <a:rPr lang="en-US" sz="1700"/>
              <a:t> A thread is a process that can run concurrently with other processes</a:t>
            </a:r>
          </a:p>
          <a:p>
            <a:pPr lvl="1" algn="l" rtl="0">
              <a:buFont typeface="Wingdings"/>
              <a:buChar char="ü"/>
            </a:pPr>
            <a:r>
              <a:rPr lang="en-US" sz="1700"/>
              <a:t>Finally, Java bears a superficial resemblance to C++. </a:t>
            </a:r>
          </a:p>
          <a:p>
            <a:pPr lvl="2" algn="l" rtl="0">
              <a:buFont typeface="Wingdings"/>
              <a:buChar char="ü"/>
            </a:pPr>
            <a:r>
              <a:rPr lang="en-US" sz="1700"/>
              <a:t>Thus, it is easy for a C++ programmer to learn Java and for a Java programmer to learn C++. </a:t>
            </a:r>
          </a:p>
          <a:p>
            <a:pPr lvl="2" algn="l" rtl="0">
              <a:buFont typeface="Wingdings"/>
              <a:buChar char="ü"/>
            </a:pPr>
            <a:r>
              <a:rPr lang="en-US" sz="1700"/>
              <a:t>However, compared to C++, Java is easier to use and learn, and is less error prone, more portable and better suited to the internet.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lvl="0">
              <a:defRPr/>
            </a:lvl1pPr>
          </a:lstStyle>
          <a:p>
            <a:pPr lvl="0" rtl="0"/>
            <a:r>
              <a:rPr lang="en-US"/>
              <a:t>Brief history of Java and it dev’t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229600" cy="57912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algn="l" rtl="0">
              <a:buFont typeface="Wingdings"/>
              <a:buChar char="ü"/>
            </a:pPr>
            <a:r>
              <a:rPr lang="en-US" sz="2000"/>
              <a:t>Java developed at Sun Microsystems</a:t>
            </a:r>
          </a:p>
          <a:p>
            <a:pPr lvl="0" algn="l" rtl="0">
              <a:buFont typeface="Wingdings"/>
              <a:buChar char="ü"/>
            </a:pPr>
            <a:r>
              <a:rPr lang="en-US" sz="2000"/>
              <a:t>First designed in 1991</a:t>
            </a:r>
          </a:p>
          <a:p>
            <a:pPr lvl="1" algn="l" rtl="0">
              <a:buFont typeface="Wingdings"/>
              <a:buChar char="ü"/>
            </a:pPr>
            <a:r>
              <a:rPr lang="en-US" sz="1600"/>
              <a:t>By a team led by James Gosling</a:t>
            </a:r>
          </a:p>
          <a:p>
            <a:pPr lvl="1" algn="l" rtl="0">
              <a:buFont typeface="Wingdings"/>
              <a:buChar char="ü"/>
            </a:pPr>
            <a:r>
              <a:rPr lang="en-US" sz="1600"/>
              <a:t>For use in embedded chips (Customer electronics appliance)</a:t>
            </a:r>
          </a:p>
          <a:p>
            <a:pPr lvl="1" algn="l" rtl="0">
              <a:buFont typeface="Wingdings"/>
              <a:buChar char="ü"/>
            </a:pPr>
            <a:r>
              <a:rPr lang="en-US" sz="1600"/>
              <a:t>Originally called  OAK</a:t>
            </a:r>
          </a:p>
          <a:p>
            <a:pPr lvl="0" algn="l" rtl="0">
              <a:buFont typeface="Wingdings"/>
              <a:buChar char="ü"/>
            </a:pPr>
            <a:r>
              <a:rPr lang="en-US" sz="2000"/>
              <a:t>Later redesigned in 1995</a:t>
            </a:r>
          </a:p>
          <a:p>
            <a:pPr lvl="1" algn="l" rtl="0">
              <a:buFont typeface="Wingdings"/>
              <a:buChar char="ü"/>
            </a:pPr>
            <a:r>
              <a:rPr lang="en-US" sz="1600"/>
              <a:t>This time the objective was for  developing internet application</a:t>
            </a:r>
          </a:p>
          <a:p>
            <a:pPr lvl="1" algn="l" rtl="0">
              <a:buFont typeface="Wingdings"/>
              <a:buChar char="ü"/>
            </a:pPr>
            <a:r>
              <a:rPr lang="en-US" sz="1600"/>
              <a:t>Renamed as Java</a:t>
            </a:r>
          </a:p>
          <a:p>
            <a:pPr lvl="0" algn="l" rtl="0">
              <a:buFont typeface="Wingdings"/>
              <a:buChar char="ü"/>
            </a:pPr>
            <a:r>
              <a:rPr lang="en-US" sz="2000"/>
              <a:t>Java become enormously popular which trace its design characteristics</a:t>
            </a:r>
          </a:p>
          <a:p>
            <a:pPr lvl="1" algn="l" rtl="0">
              <a:buFont typeface="Wingdings"/>
              <a:buChar char="ü"/>
            </a:pPr>
            <a:r>
              <a:rPr lang="en-US" sz="1600"/>
              <a:t>It is simple,  distributed, interpreted, architecture neutral, high-performance…</a:t>
            </a:r>
          </a:p>
          <a:p>
            <a:pPr lvl="0" algn="l" rtl="0">
              <a:buFont typeface="Wingdings"/>
              <a:buChar char="ü"/>
            </a:pPr>
            <a:r>
              <a:rPr lang="en-US" sz="2000"/>
              <a:t>Java is a full-featured, general purpose programming language used for</a:t>
            </a:r>
          </a:p>
          <a:p>
            <a:pPr lvl="1" algn="l" rtl="0">
              <a:buFont typeface="Wingdings"/>
              <a:buChar char="ü"/>
            </a:pPr>
            <a:r>
              <a:rPr lang="en-US" sz="1600"/>
              <a:t>developing standalone application across platform  on  server, Desktops and  mobile device </a:t>
            </a:r>
          </a:p>
          <a:p>
            <a:pPr lvl="1" algn="l" rtl="0">
              <a:buFont typeface="Wingdings"/>
              <a:buChar char="ü"/>
            </a:pPr>
            <a:r>
              <a:rPr lang="en-US" sz="1600"/>
              <a:t>Web programming</a:t>
            </a:r>
          </a:p>
          <a:p>
            <a:pPr lvl="0" algn="l" rtl="0">
              <a:buFont typeface="Wingdings"/>
              <a:buChar char="ü"/>
            </a:pPr>
            <a:r>
              <a:rPr lang="en-US" sz="2000"/>
              <a:t>Java has significant contribution in making the internet  more attractive and usable.</a:t>
            </a:r>
          </a:p>
          <a:p>
            <a:pPr lvl="1" algn="l" rtl="0">
              <a:buFont typeface="Wingdings"/>
              <a:buChar char="ü"/>
            </a:pPr>
            <a:r>
              <a:rPr lang="en-US" sz="2000"/>
              <a:t>Internet become more responsive and dynamic because of Java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229600" cy="868362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en-US" sz="2800" b="1"/>
              <a:t>The Java Language Specification, API, JDK and IDE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algn="just" rtl="0">
              <a:buFont typeface="Wingdings"/>
              <a:buChar char="ü"/>
            </a:pPr>
            <a:r>
              <a:rPr lang="en-US" sz="2800"/>
              <a:t>Any language has strict rule of usage. </a:t>
            </a:r>
          </a:p>
          <a:p>
            <a:pPr lvl="0" algn="just" rtl="0">
              <a:buFont typeface="Wingdings"/>
              <a:buChar char="ü"/>
            </a:pPr>
            <a:r>
              <a:rPr lang="en-US" sz="2800"/>
              <a:t>Java language standard defined in terms of</a:t>
            </a:r>
          </a:p>
          <a:p>
            <a:pPr lvl="1" algn="just" rtl="0">
              <a:buFont typeface="Wingdings"/>
              <a:buChar char="ü"/>
            </a:pPr>
            <a:r>
              <a:rPr lang="en-US" sz="2400"/>
              <a:t>Java language specification</a:t>
            </a:r>
          </a:p>
          <a:p>
            <a:pPr lvl="1" algn="just" rtl="0">
              <a:buFont typeface="Wingdings"/>
              <a:buChar char="ü"/>
            </a:pPr>
            <a:r>
              <a:rPr lang="en-US" sz="2400"/>
              <a:t>Java Application Program Interface (API)</a:t>
            </a:r>
          </a:p>
          <a:p>
            <a:pPr lvl="0" algn="just" rtl="0">
              <a:buFont typeface="Wingdings"/>
              <a:buChar char="ü"/>
            </a:pPr>
            <a:r>
              <a:rPr lang="en-US" sz="2800"/>
              <a:t>Java Language specification- is the technical definition of the language that includes the Syntax and Semantics of java programming language. </a:t>
            </a:r>
            <a:r>
              <a:rPr lang="en-US" sz="2800">
                <a:solidFill>
                  <a:srgbClr val="FF0000"/>
                </a:solidFill>
              </a:rPr>
              <a:t>Relatively stable</a:t>
            </a:r>
            <a:r>
              <a:rPr lang="en-US" sz="2800"/>
              <a:t>!</a:t>
            </a:r>
          </a:p>
          <a:p>
            <a:pPr lvl="0" algn="just" rtl="0">
              <a:buFont typeface="Wingdings"/>
              <a:buChar char="ü"/>
            </a:pPr>
            <a:r>
              <a:rPr lang="en-US" sz="2800"/>
              <a:t>Java API contains predefined classes and interface for developing java program. </a:t>
            </a:r>
            <a:r>
              <a:rPr lang="en-US" sz="2800">
                <a:solidFill>
                  <a:srgbClr val="FF0000"/>
                </a:solidFill>
              </a:rPr>
              <a:t>Still expanding</a:t>
            </a:r>
            <a:r>
              <a:rPr lang="en-US" sz="2800"/>
              <a:t>!</a:t>
            </a:r>
          </a:p>
          <a:p>
            <a:pPr lvl="0" algn="just" rtl="0">
              <a:buFont typeface="Wingdings"/>
              <a:buChar char="ü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7912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algn="just" rtl="0">
              <a:buFont typeface="Wingdings"/>
              <a:buChar char="ü"/>
            </a:pPr>
            <a:r>
              <a:rPr lang="en-US"/>
              <a:t>Java is a full- fledged and powerful language – used in many ways.  It comes in three edition.</a:t>
            </a:r>
          </a:p>
          <a:p>
            <a:pPr lvl="1" algn="just" rtl="0">
              <a:buFont typeface="Wingdings"/>
              <a:buChar char="ü"/>
            </a:pPr>
            <a:r>
              <a:rPr lang="en-US"/>
              <a:t>Java Standard Edition (Java SE)</a:t>
            </a:r>
          </a:p>
          <a:p>
            <a:pPr lvl="2" algn="just" rtl="0">
              <a:buFont typeface="Wingdings"/>
              <a:buChar char="§"/>
            </a:pPr>
            <a:r>
              <a:rPr lang="en-US"/>
              <a:t>To develop client-side standard application or applets</a:t>
            </a:r>
          </a:p>
          <a:p>
            <a:pPr lvl="1" algn="just" rtl="0">
              <a:buFont typeface="Wingdings"/>
              <a:buChar char="ü"/>
            </a:pPr>
            <a:r>
              <a:rPr lang="en-US"/>
              <a:t>Java Enterprise Edition (Java EE)</a:t>
            </a:r>
          </a:p>
          <a:p>
            <a:pPr lvl="2" algn="just" rtl="0">
              <a:buFont typeface="Wingdings"/>
              <a:buChar char="§"/>
            </a:pPr>
            <a:r>
              <a:rPr lang="en-US"/>
              <a:t>To develop server side application such as Java Servlets and Java Server Pages</a:t>
            </a:r>
          </a:p>
          <a:p>
            <a:pPr lvl="1" algn="just" rtl="0">
              <a:buFont typeface="Wingdings"/>
              <a:buChar char="ü"/>
            </a:pPr>
            <a:r>
              <a:rPr lang="en-US"/>
              <a:t>Java Micro Edition (Java ME)</a:t>
            </a:r>
          </a:p>
          <a:p>
            <a:pPr lvl="2" algn="just" rtl="0">
              <a:buFont typeface="Wingdings"/>
              <a:buChar char="§"/>
            </a:pPr>
            <a:r>
              <a:rPr lang="en-US"/>
              <a:t>To develop applications for Mobile devices such as Cell phones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5943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lvl="0">
              <a:defRPr/>
            </a:lvl1pPr>
          </a:lstStyle>
          <a:p>
            <a:pPr lvl="0" algn="just" rtl="0">
              <a:buFont typeface="Wingdings"/>
              <a:buChar char="ü"/>
            </a:pPr>
            <a:r>
              <a:rPr lang="en-US" dirty="0"/>
              <a:t>Many versions of Java SE</a:t>
            </a:r>
          </a:p>
          <a:p>
            <a:pPr lvl="1" algn="just" rtl="0">
              <a:buFont typeface="Wingdings"/>
              <a:buChar char="§"/>
            </a:pPr>
            <a:r>
              <a:rPr lang="en-US" dirty="0"/>
              <a:t>The latest is JSE </a:t>
            </a:r>
            <a:r>
              <a:rPr lang="en-US" dirty="0" smtClean="0"/>
              <a:t>11 (released as of September 2018)</a:t>
            </a:r>
            <a:endParaRPr lang="en-US" dirty="0"/>
          </a:p>
          <a:p>
            <a:pPr lvl="1" algn="just" rtl="0">
              <a:buFont typeface="Wingdings"/>
              <a:buChar char="§"/>
            </a:pPr>
            <a:r>
              <a:rPr lang="en-US" dirty="0"/>
              <a:t>Each released with a Java </a:t>
            </a:r>
            <a:r>
              <a:rPr lang="en-US" dirty="0" err="1"/>
              <a:t>Dev’t</a:t>
            </a:r>
            <a:r>
              <a:rPr lang="en-US" dirty="0"/>
              <a:t> Toolkit (JDK)</a:t>
            </a:r>
          </a:p>
          <a:p>
            <a:pPr lvl="1" algn="just" rtl="0">
              <a:buFont typeface="Wingdings"/>
              <a:buChar char="§"/>
            </a:pPr>
            <a:r>
              <a:rPr lang="en-US" dirty="0"/>
              <a:t>For Java SE 6 – the java </a:t>
            </a:r>
            <a:r>
              <a:rPr lang="en-US" dirty="0" err="1"/>
              <a:t>dev’t</a:t>
            </a:r>
            <a:r>
              <a:rPr lang="en-US" dirty="0"/>
              <a:t> toolkit is called JDK1.6</a:t>
            </a:r>
          </a:p>
          <a:p>
            <a:pPr lvl="0" algn="just" rtl="0">
              <a:buFont typeface="Wingdings"/>
              <a:buChar char="ü"/>
            </a:pPr>
            <a:r>
              <a:rPr lang="en-US" dirty="0"/>
              <a:t>JDK- consists of separate programs for developing and testing Java program (each invoked from command line)</a:t>
            </a:r>
          </a:p>
          <a:p>
            <a:pPr lvl="0" algn="just" rtl="0">
              <a:buFont typeface="Wingdings"/>
              <a:buChar char="ü"/>
            </a:pPr>
            <a:r>
              <a:rPr lang="en-US" dirty="0"/>
              <a:t>Also you can use Java </a:t>
            </a:r>
            <a:r>
              <a:rPr lang="en-US" dirty="0" err="1"/>
              <a:t>dev’t</a:t>
            </a:r>
            <a:r>
              <a:rPr lang="en-US" dirty="0"/>
              <a:t> tool that provide Integrated Development Environment (IDE) for rapid development.</a:t>
            </a:r>
          </a:p>
          <a:p>
            <a:pPr lvl="1" algn="just" rtl="0">
              <a:buFont typeface="Wingdings"/>
              <a:buChar char="§"/>
            </a:pP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NetBreans</a:t>
            </a:r>
            <a:r>
              <a:rPr lang="en-US" dirty="0"/>
              <a:t>, Eclipse, </a:t>
            </a:r>
            <a:r>
              <a:rPr lang="en-US" dirty="0" err="1"/>
              <a:t>JBuilder</a:t>
            </a:r>
            <a:r>
              <a:rPr lang="en-US" dirty="0"/>
              <a:t> and </a:t>
            </a:r>
            <a:r>
              <a:rPr lang="en-US" dirty="0" err="1"/>
              <a:t>TextPad</a:t>
            </a:r>
            <a:endParaRPr lang="en-US" dirty="0"/>
          </a:p>
          <a:p>
            <a:pPr lvl="0" algn="just" rtl="0">
              <a:buFont typeface="Wingdings"/>
              <a:buChar char="§"/>
            </a:pPr>
            <a:endParaRPr lang="en-US" dirty="0"/>
          </a:p>
          <a:p>
            <a:pPr lvl="0" algn="just" rtl="0">
              <a:buFont typeface="Wingdings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1290</Words>
  <Application>Microsoft Office PowerPoint</Application>
  <PresentationFormat>On-screen Show (4:3)</PresentationFormat>
  <Paragraphs>171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Chapter One</vt:lpstr>
      <vt:lpstr>Introduction to Object-Oriented Programming What is Object-Oriented Programming? </vt:lpstr>
      <vt:lpstr>PowerPoint Presentation</vt:lpstr>
      <vt:lpstr>PowerPoint Presentation</vt:lpstr>
      <vt:lpstr>PowerPoint Presentation</vt:lpstr>
      <vt:lpstr>Brief history of Java and it dev’t</vt:lpstr>
      <vt:lpstr>The Java Language Specification, API, JDK and IDE</vt:lpstr>
      <vt:lpstr>PowerPoint Presentation</vt:lpstr>
      <vt:lpstr>PowerPoint Presentation</vt:lpstr>
      <vt:lpstr>Java Program</vt:lpstr>
      <vt:lpstr>The Java Virtual Machine and the Byte Code </vt:lpstr>
      <vt:lpstr>Creating, Compiling and Running Java Code</vt:lpstr>
      <vt:lpstr>Basic Concepts of OOP - Intro to Classes and Objects </vt:lpstr>
      <vt:lpstr>PowerPoint Presentation</vt:lpstr>
      <vt:lpstr> Members </vt:lpstr>
      <vt:lpstr>Class Member Visibility </vt:lpstr>
      <vt:lpstr>PowerPoint Presentation</vt:lpstr>
      <vt:lpstr>Encapsulation, inheritance and polymorphism Data hiding and Encapsulation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cp:lastModifiedBy>Dag</cp:lastModifiedBy>
  <cp:revision>17</cp:revision>
  <dcterms:modified xsi:type="dcterms:W3CDTF">2018-11-01T07:00:29Z</dcterms:modified>
</cp:coreProperties>
</file>