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62" r:id="rId3"/>
    <p:sldId id="263" r:id="rId4"/>
    <p:sldId id="257" r:id="rId5"/>
    <p:sldId id="258" r:id="rId6"/>
    <p:sldId id="259" r:id="rId7"/>
    <p:sldId id="264" r:id="rId8"/>
    <p:sldId id="260" r:id="rId9"/>
    <p:sldId id="261" r:id="rId10"/>
    <p:sldId id="265" r:id="rId11"/>
    <p:sldId id="271" r:id="rId12"/>
    <p:sldId id="266" r:id="rId13"/>
    <p:sldId id="267" r:id="rId14"/>
    <p:sldId id="268" r:id="rId15"/>
    <p:sldId id="269" r:id="rId16"/>
    <p:sldId id="272" r:id="rId17"/>
    <p:sldId id="273" r:id="rId18"/>
    <p:sldId id="274" r:id="rId19"/>
    <p:sldId id="270" r:id="rId20"/>
    <p:sldId id="275" r:id="rId21"/>
    <p:sldId id="278" r:id="rId22"/>
    <p:sldId id="276" r:id="rId23"/>
    <p:sldId id="280" r:id="rId24"/>
    <p:sldId id="277" r:id="rId25"/>
    <p:sldId id="279"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E67432-2D58-46F9-88D0-6E97E01D7E15}" type="datetimeFigureOut">
              <a:rPr lang="en-US" smtClean="0"/>
              <a:pPr/>
              <a:t>11/14/2018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0AEE9-3C88-4D96-9C30-0B18220616EC}" type="slidenum">
              <a:rPr lang="en-US" smtClean="0"/>
              <a:pPr/>
              <a:t>‹#›</a:t>
            </a:fld>
            <a:endParaRPr lang="en-US"/>
          </a:p>
        </p:txBody>
      </p:sp>
    </p:spTree>
    <p:extLst>
      <p:ext uri="{BB962C8B-B14F-4D97-AF65-F5344CB8AC3E}">
        <p14:creationId xmlns:p14="http://schemas.microsoft.com/office/powerpoint/2010/main" val="258137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A2002C-0781-46CA-985B-EC28B165A0FE}" type="datetime1">
              <a:rPr lang="en-US" smtClean="0"/>
              <a:pPr/>
              <a:t>11/14/2018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A4F51EC-BEA5-4681-88EE-A835D2CC7A4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41DD4E-AAA6-420E-B31D-8D43E8F846E2}"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EC-BEA5-4681-88EE-A835D2CC7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F75AB-6AD7-4A8C-8748-E084ACF5E32C}"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EC-BEA5-4681-88EE-A835D2CC7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CC8CAA-DD06-449A-BCDF-68A47E4619AF}"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EC-BEA5-4681-88EE-A835D2CC7A4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75DEB6-FD85-4B24-9DDC-7119728BD9D1}" type="datetime1">
              <a:rPr lang="en-US" smtClean="0"/>
              <a:pPr/>
              <a:t>11/14/2018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A4F51EC-BEA5-4681-88EE-A835D2CC7A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493841-EE89-4794-9D9A-42FD879A6B14}"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51EC-BEA5-4681-88EE-A835D2CC7A4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DEC96B6-C47E-4AE0-A9B5-9432F0E3F66F}" type="datetime1">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51EC-BEA5-4681-88EE-A835D2CC7A4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FAD486-4933-46E7-91B5-590EC33D9A9A}" type="datetime1">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51EC-BEA5-4681-88EE-A835D2CC7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A7A66-9850-49FF-B4DC-AE7B5BFC5577}" type="datetime1">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51EC-BEA5-4681-88EE-A835D2CC7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7DAC80-6D39-44CB-AA28-8C4DD7AD7017}"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51EC-BEA5-4681-88EE-A835D2CC7A4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0C5C10-F784-4F63-B00E-D2D13618113E}" type="datetime1">
              <a:rPr lang="en-US" smtClean="0"/>
              <a:pPr/>
              <a:t>11/14/2018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A4F51EC-BEA5-4681-88EE-A835D2CC7A4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7B58BD6-F3CC-4178-8AE8-7C54CFC9F21B}" type="datetime1">
              <a:rPr lang="en-US" smtClean="0"/>
              <a:pPr/>
              <a:t>11/14/2018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A4F51EC-BEA5-4681-88EE-A835D2CC7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Decision making and looping statement </a:t>
            </a:r>
            <a:endParaRPr lang="en-US" dirty="0"/>
          </a:p>
        </p:txBody>
      </p:sp>
      <p:sp>
        <p:nvSpPr>
          <p:cNvPr id="4" name="Date Placeholder 3"/>
          <p:cNvSpPr>
            <a:spLocks noGrp="1"/>
          </p:cNvSpPr>
          <p:nvPr>
            <p:ph type="dt" sz="half" idx="10"/>
          </p:nvPr>
        </p:nvSpPr>
        <p:spPr/>
        <p:txBody>
          <a:bodyPr/>
          <a:lstStyle/>
          <a:p>
            <a:fld id="{E6D300F8-6B13-4412-835A-95D4A1498338}" type="datetime1">
              <a:rPr lang="en-US" smtClean="0"/>
              <a:pPr/>
              <a:t>11/14/2018</a:t>
            </a:fld>
            <a:endParaRPr lang="en-US"/>
          </a:p>
        </p:txBody>
      </p:sp>
      <p:sp>
        <p:nvSpPr>
          <p:cNvPr id="5" name="Slide Number Placeholder 4"/>
          <p:cNvSpPr>
            <a:spLocks noGrp="1"/>
          </p:cNvSpPr>
          <p:nvPr>
            <p:ph type="sldNum" sz="quarter" idx="12"/>
          </p:nvPr>
        </p:nvSpPr>
        <p:spPr/>
        <p:txBody>
          <a:bodyPr/>
          <a:lstStyle/>
          <a:p>
            <a:fld id="{EA4F51EC-BEA5-4681-88EE-A835D2CC7A43}" type="slidenum">
              <a:rPr lang="en-US" smtClean="0"/>
              <a:pPr/>
              <a:t>1</a:t>
            </a:fld>
            <a:endParaRPr lang="en-US"/>
          </a:p>
        </p:txBody>
      </p:sp>
      <p:sp>
        <p:nvSpPr>
          <p:cNvPr id="2" name="Title 1"/>
          <p:cNvSpPr>
            <a:spLocks noGrp="1"/>
          </p:cNvSpPr>
          <p:nvPr>
            <p:ph type="ctrTitle"/>
          </p:nvPr>
        </p:nvSpPr>
        <p:spPr/>
        <p:txBody>
          <a:bodyPr/>
          <a:lstStyle/>
          <a:p>
            <a:r>
              <a:rPr lang="en-US" dirty="0" smtClean="0"/>
              <a:t>Part IV</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10</a:t>
            </a:fld>
            <a:endParaRPr lang="en-US"/>
          </a:p>
        </p:txBody>
      </p:sp>
      <p:pic>
        <p:nvPicPr>
          <p:cNvPr id="3075" name="Picture 3"/>
          <p:cNvPicPr>
            <a:picLocks noChangeAspect="1" noChangeArrowheads="1"/>
          </p:cNvPicPr>
          <p:nvPr/>
        </p:nvPicPr>
        <p:blipFill>
          <a:blip r:embed="rId2"/>
          <a:srcRect/>
          <a:stretch>
            <a:fillRect/>
          </a:stretch>
        </p:blipFill>
        <p:spPr bwMode="auto">
          <a:xfrm>
            <a:off x="838200" y="1828800"/>
            <a:ext cx="6781800" cy="3352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11</a:t>
            </a:fld>
            <a:endParaRPr lang="en-US"/>
          </a:p>
        </p:txBody>
      </p:sp>
      <p:pic>
        <p:nvPicPr>
          <p:cNvPr id="4098" name="Picture 2"/>
          <p:cNvPicPr>
            <a:picLocks noChangeAspect="1" noChangeArrowheads="1"/>
          </p:cNvPicPr>
          <p:nvPr/>
        </p:nvPicPr>
        <p:blipFill>
          <a:blip r:embed="rId2"/>
          <a:srcRect/>
          <a:stretch>
            <a:fillRect/>
          </a:stretch>
        </p:blipFill>
        <p:spPr bwMode="auto">
          <a:xfrm>
            <a:off x="838200" y="2133600"/>
            <a:ext cx="5757863" cy="3657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12</a:t>
            </a:fld>
            <a:endParaRPr lang="en-US"/>
          </a:p>
        </p:txBody>
      </p:sp>
      <p:sp>
        <p:nvSpPr>
          <p:cNvPr id="5" name="Content Placeholder 4"/>
          <p:cNvSpPr>
            <a:spLocks noGrp="1"/>
          </p:cNvSpPr>
          <p:nvPr>
            <p:ph sz="quarter" idx="1"/>
          </p:nvPr>
        </p:nvSpPr>
        <p:spPr/>
        <p:txBody>
          <a:bodyPr/>
          <a:lstStyle/>
          <a:p>
            <a:r>
              <a:rPr lang="en-US" dirty="0" smtClean="0"/>
              <a:t>3. Write a java method that calculates a factorial of a number. The method should take a number as a parameter and return the factorial of a number  using WHILE loop. Demonstrate this program.</a:t>
            </a:r>
          </a:p>
          <a:p>
            <a:pPr lvl="1"/>
            <a:r>
              <a:rPr lang="en-US" dirty="0" smtClean="0"/>
              <a:t>Method Name: </a:t>
            </a:r>
            <a:r>
              <a:rPr lang="en-US" dirty="0" err="1" smtClean="0"/>
              <a:t>factorialWhile</a:t>
            </a:r>
            <a:endParaRPr lang="en-US" dirty="0" smtClean="0"/>
          </a:p>
          <a:p>
            <a:pPr lvl="1"/>
            <a:r>
              <a:rPr lang="en-US" dirty="0" smtClean="0"/>
              <a:t>Parameter: number … type: </a:t>
            </a:r>
            <a:r>
              <a:rPr lang="en-US" dirty="0" err="1" smtClean="0"/>
              <a:t>int</a:t>
            </a:r>
            <a:endParaRPr lang="en-US" dirty="0" smtClean="0"/>
          </a:p>
          <a:p>
            <a:pPr lvl="1"/>
            <a:r>
              <a:rPr lang="en-US" dirty="0" smtClean="0"/>
              <a:t>Return type: </a:t>
            </a:r>
            <a:r>
              <a:rPr lang="en-US" dirty="0" err="1" smtClean="0"/>
              <a:t>int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13</a:t>
            </a:fld>
            <a:endParaRPr lang="en-US"/>
          </a:p>
        </p:txBody>
      </p:sp>
      <p:pic>
        <p:nvPicPr>
          <p:cNvPr id="5123" name="Picture 3"/>
          <p:cNvPicPr>
            <a:picLocks noChangeAspect="1" noChangeArrowheads="1"/>
          </p:cNvPicPr>
          <p:nvPr/>
        </p:nvPicPr>
        <p:blipFill>
          <a:blip r:embed="rId2"/>
          <a:srcRect/>
          <a:stretch>
            <a:fillRect/>
          </a:stretch>
        </p:blipFill>
        <p:spPr bwMode="auto">
          <a:xfrm>
            <a:off x="1295400" y="1981200"/>
            <a:ext cx="6248400" cy="3505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14</a:t>
            </a:fld>
            <a:endParaRPr lang="en-US"/>
          </a:p>
        </p:txBody>
      </p:sp>
      <p:sp>
        <p:nvSpPr>
          <p:cNvPr id="5" name="Content Placeholder 4"/>
          <p:cNvSpPr>
            <a:spLocks noGrp="1"/>
          </p:cNvSpPr>
          <p:nvPr>
            <p:ph sz="quarter" idx="1"/>
          </p:nvPr>
        </p:nvSpPr>
        <p:spPr/>
        <p:txBody>
          <a:bodyPr/>
          <a:lstStyle/>
          <a:p>
            <a:r>
              <a:rPr lang="en-US" dirty="0" smtClean="0"/>
              <a:t>Syntax</a:t>
            </a:r>
          </a:p>
          <a:p>
            <a:pPr lvl="2">
              <a:buNone/>
            </a:pPr>
            <a:r>
              <a:rPr lang="en-US" dirty="0" smtClean="0"/>
              <a:t>for(initialization; </a:t>
            </a:r>
            <a:r>
              <a:rPr lang="en-US" dirty="0" err="1" smtClean="0"/>
              <a:t>Boolean_expression</a:t>
            </a:r>
            <a:r>
              <a:rPr lang="en-US" dirty="0" smtClean="0"/>
              <a:t>; update) </a:t>
            </a:r>
          </a:p>
          <a:p>
            <a:pPr lvl="2">
              <a:buNone/>
            </a:pPr>
            <a:r>
              <a:rPr lang="en-US" dirty="0" smtClean="0"/>
              <a:t>{ </a:t>
            </a:r>
          </a:p>
          <a:p>
            <a:pPr lvl="2">
              <a:buNone/>
            </a:pPr>
            <a:r>
              <a:rPr lang="en-US" dirty="0" smtClean="0"/>
              <a:t>   //Statements </a:t>
            </a:r>
          </a:p>
          <a:p>
            <a:pPr lvl="2">
              <a:buNone/>
            </a:pPr>
            <a:r>
              <a:rPr lang="en-US" dirty="0" smtClean="0"/>
              <a:t>}</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15</a:t>
            </a:fld>
            <a:endParaRPr lang="en-US"/>
          </a:p>
        </p:txBody>
      </p:sp>
      <p:pic>
        <p:nvPicPr>
          <p:cNvPr id="6146" name="Picture 2"/>
          <p:cNvPicPr>
            <a:picLocks noChangeAspect="1" noChangeArrowheads="1"/>
          </p:cNvPicPr>
          <p:nvPr/>
        </p:nvPicPr>
        <p:blipFill>
          <a:blip r:embed="rId2"/>
          <a:srcRect/>
          <a:stretch>
            <a:fillRect/>
          </a:stretch>
        </p:blipFill>
        <p:spPr bwMode="auto">
          <a:xfrm>
            <a:off x="1143000" y="2133600"/>
            <a:ext cx="5943600" cy="2971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16</a:t>
            </a:fld>
            <a:endParaRPr lang="en-US"/>
          </a:p>
        </p:txBody>
      </p:sp>
      <p:pic>
        <p:nvPicPr>
          <p:cNvPr id="7170" name="Picture 2"/>
          <p:cNvPicPr>
            <a:picLocks noChangeAspect="1" noChangeArrowheads="1"/>
          </p:cNvPicPr>
          <p:nvPr/>
        </p:nvPicPr>
        <p:blipFill>
          <a:blip r:embed="rId2"/>
          <a:srcRect/>
          <a:stretch>
            <a:fillRect/>
          </a:stretch>
        </p:blipFill>
        <p:spPr bwMode="auto">
          <a:xfrm>
            <a:off x="1066800" y="1905000"/>
            <a:ext cx="6400799" cy="3352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17</a:t>
            </a:fld>
            <a:endParaRPr lang="en-US"/>
          </a:p>
        </p:txBody>
      </p:sp>
      <p:sp>
        <p:nvSpPr>
          <p:cNvPr id="5" name="Content Placeholder 4"/>
          <p:cNvSpPr>
            <a:spLocks noGrp="1"/>
          </p:cNvSpPr>
          <p:nvPr>
            <p:ph sz="quarter" idx="1"/>
          </p:nvPr>
        </p:nvSpPr>
        <p:spPr/>
        <p:txBody>
          <a:bodyPr/>
          <a:lstStyle/>
          <a:p>
            <a:r>
              <a:rPr lang="en-US" dirty="0" smtClean="0"/>
              <a:t>4. Write a java method that calculates a factorial of a number. The method should take a number as a parameter and return the factorial of a number  using FOR loop. Demonstrate this program.</a:t>
            </a:r>
          </a:p>
          <a:p>
            <a:pPr lvl="1"/>
            <a:r>
              <a:rPr lang="en-US" dirty="0" smtClean="0"/>
              <a:t>Method Name: </a:t>
            </a:r>
            <a:r>
              <a:rPr lang="en-US" dirty="0" err="1" smtClean="0"/>
              <a:t>factorialFor</a:t>
            </a:r>
            <a:endParaRPr lang="en-US" dirty="0" smtClean="0"/>
          </a:p>
          <a:p>
            <a:pPr lvl="1"/>
            <a:r>
              <a:rPr lang="en-US" dirty="0" smtClean="0"/>
              <a:t>Parameter: number … type: </a:t>
            </a:r>
            <a:r>
              <a:rPr lang="en-US" dirty="0" err="1" smtClean="0"/>
              <a:t>int</a:t>
            </a:r>
            <a:endParaRPr lang="en-US" dirty="0" smtClean="0"/>
          </a:p>
          <a:p>
            <a:pPr lvl="1"/>
            <a:r>
              <a:rPr lang="en-US" dirty="0" smtClean="0"/>
              <a:t>Return type: </a:t>
            </a:r>
            <a:r>
              <a:rPr lang="en-US" dirty="0" err="1" smtClean="0"/>
              <a:t>int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18</a:t>
            </a:fld>
            <a:endParaRPr lang="en-US"/>
          </a:p>
        </p:txBody>
      </p:sp>
      <p:pic>
        <p:nvPicPr>
          <p:cNvPr id="9218" name="Picture 2"/>
          <p:cNvPicPr>
            <a:picLocks noChangeAspect="1" noChangeArrowheads="1"/>
          </p:cNvPicPr>
          <p:nvPr/>
        </p:nvPicPr>
        <p:blipFill>
          <a:blip r:embed="rId2"/>
          <a:srcRect/>
          <a:stretch>
            <a:fillRect/>
          </a:stretch>
        </p:blipFill>
        <p:spPr bwMode="auto">
          <a:xfrm>
            <a:off x="1219200" y="1828800"/>
            <a:ext cx="6324600" cy="37337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loop</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19</a:t>
            </a:fld>
            <a:endParaRPr lang="en-US"/>
          </a:p>
        </p:txBody>
      </p:sp>
      <p:sp>
        <p:nvSpPr>
          <p:cNvPr id="5" name="Content Placeholder 4"/>
          <p:cNvSpPr>
            <a:spLocks noGrp="1"/>
          </p:cNvSpPr>
          <p:nvPr>
            <p:ph sz="quarter" idx="1"/>
          </p:nvPr>
        </p:nvSpPr>
        <p:spPr/>
        <p:txBody>
          <a:bodyPr/>
          <a:lstStyle/>
          <a:p>
            <a:r>
              <a:rPr lang="en-US" dirty="0" smtClean="0"/>
              <a:t>A do...while loop is guaranteed to execute at least one time.</a:t>
            </a:r>
          </a:p>
          <a:p>
            <a:r>
              <a:rPr lang="en-US" dirty="0" smtClean="0"/>
              <a:t>Syntax</a:t>
            </a:r>
          </a:p>
          <a:p>
            <a:pPr lvl="2">
              <a:buNone/>
            </a:pPr>
            <a:r>
              <a:rPr lang="en-US" dirty="0" smtClean="0"/>
              <a:t>do </a:t>
            </a:r>
          </a:p>
          <a:p>
            <a:pPr lvl="2">
              <a:buNone/>
            </a:pPr>
            <a:r>
              <a:rPr lang="en-US" dirty="0" smtClean="0"/>
              <a:t>{ </a:t>
            </a:r>
          </a:p>
          <a:p>
            <a:pPr lvl="2">
              <a:buNone/>
            </a:pPr>
            <a:r>
              <a:rPr lang="en-US" dirty="0" smtClean="0"/>
              <a:t>   //Statements </a:t>
            </a:r>
          </a:p>
          <a:p>
            <a:pPr lvl="2">
              <a:buNone/>
            </a:pPr>
            <a:r>
              <a:rPr lang="en-US" dirty="0" smtClean="0"/>
              <a:t>}while(</a:t>
            </a:r>
            <a:r>
              <a:rPr lang="en-US" dirty="0" err="1" smtClean="0"/>
              <a:t>Boolean_expression</a:t>
            </a:r>
            <a:r>
              <a:rPr lang="en-US" dirty="0" smtClean="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a:t>
            </a:fld>
            <a:endParaRPr lang="en-US"/>
          </a:p>
        </p:txBody>
      </p:sp>
      <p:sp>
        <p:nvSpPr>
          <p:cNvPr id="5" name="Content Placeholder 4"/>
          <p:cNvSpPr>
            <a:spLocks noGrp="1"/>
          </p:cNvSpPr>
          <p:nvPr>
            <p:ph sz="quarter" idx="1"/>
          </p:nvPr>
        </p:nvSpPr>
        <p:spPr/>
        <p:txBody>
          <a:bodyPr/>
          <a:lstStyle/>
          <a:p>
            <a:r>
              <a:rPr lang="en-US" dirty="0" smtClean="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p>
          <a:p>
            <a:pPr lvl="1"/>
            <a:r>
              <a:rPr lang="en-US" dirty="0" smtClean="0"/>
              <a:t>If … else</a:t>
            </a:r>
          </a:p>
          <a:p>
            <a:pPr lvl="1"/>
            <a:r>
              <a:rPr lang="en-US" dirty="0" smtClean="0"/>
              <a:t>Switch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20</a:t>
            </a:fld>
            <a:endParaRPr lang="en-US"/>
          </a:p>
        </p:txBody>
      </p:sp>
      <p:pic>
        <p:nvPicPr>
          <p:cNvPr id="10242" name="Picture 2"/>
          <p:cNvPicPr>
            <a:picLocks noGrp="1" noChangeAspect="1" noChangeArrowheads="1"/>
          </p:cNvPicPr>
          <p:nvPr>
            <p:ph sz="quarter" idx="1"/>
          </p:nvPr>
        </p:nvPicPr>
        <p:blipFill>
          <a:blip r:embed="rId2"/>
          <a:srcRect/>
          <a:stretch>
            <a:fillRect/>
          </a:stretch>
        </p:blipFill>
        <p:spPr bwMode="auto">
          <a:xfrm>
            <a:off x="990600" y="1828800"/>
            <a:ext cx="6857999" cy="3810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5. Write a java method that calculates a factorial of a number. The method should take a number as a parameter and return the factorial of a number  using DO…WHILE loop. Demonstrate this program.</a:t>
            </a:r>
          </a:p>
          <a:p>
            <a:pPr lvl="1"/>
            <a:r>
              <a:rPr lang="en-US" dirty="0" smtClean="0"/>
              <a:t>Method Name: </a:t>
            </a:r>
            <a:r>
              <a:rPr lang="en-US" dirty="0" err="1" smtClean="0"/>
              <a:t>factorialDoWhile</a:t>
            </a:r>
            <a:endParaRPr lang="en-US" dirty="0" smtClean="0"/>
          </a:p>
          <a:p>
            <a:pPr lvl="1"/>
            <a:r>
              <a:rPr lang="en-US" dirty="0" smtClean="0"/>
              <a:t>Parameter: number … type: </a:t>
            </a:r>
            <a:r>
              <a:rPr lang="en-US" dirty="0" err="1" smtClean="0"/>
              <a:t>int</a:t>
            </a:r>
            <a:endParaRPr lang="en-US" dirty="0" smtClean="0"/>
          </a:p>
          <a:p>
            <a:pPr lvl="1"/>
            <a:r>
              <a:rPr lang="en-US" dirty="0" smtClean="0"/>
              <a:t>Return type: </a:t>
            </a:r>
            <a:r>
              <a:rPr lang="en-US" dirty="0" err="1" smtClean="0"/>
              <a:t>int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22</a:t>
            </a:fld>
            <a:endParaRPr lang="en-US"/>
          </a:p>
        </p:txBody>
      </p:sp>
      <p:pic>
        <p:nvPicPr>
          <p:cNvPr id="11266" name="Picture 2"/>
          <p:cNvPicPr>
            <a:picLocks noChangeAspect="1" noChangeArrowheads="1"/>
          </p:cNvPicPr>
          <p:nvPr/>
        </p:nvPicPr>
        <p:blipFill>
          <a:blip r:embed="rId2"/>
          <a:srcRect/>
          <a:stretch>
            <a:fillRect/>
          </a:stretch>
        </p:blipFill>
        <p:spPr bwMode="auto">
          <a:xfrm>
            <a:off x="1295400" y="2057400"/>
            <a:ext cx="6019800" cy="40385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0600" y="2286000"/>
            <a:ext cx="7772400" cy="1143000"/>
          </a:xfrm>
        </p:spPr>
        <p:txBody>
          <a:bodyPr/>
          <a:lstStyle/>
          <a:p>
            <a:pPr algn="ctr"/>
            <a:r>
              <a:rPr lang="en-US" dirty="0" smtClean="0"/>
              <a:t>Assignment II</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lstStyle/>
          <a:p>
            <a:fld id="{EA4F51EC-BEA5-4681-88EE-A835D2CC7A43}" type="slidenum">
              <a:rPr lang="en-US" smtClean="0"/>
              <a:pPr/>
              <a:t>23</a:t>
            </a:fld>
            <a:endParaRPr lang="en-US"/>
          </a:p>
        </p:txBody>
      </p:sp>
    </p:spTree>
    <p:extLst>
      <p:ext uri="{BB962C8B-B14F-4D97-AF65-F5344CB8AC3E}">
        <p14:creationId xmlns:p14="http://schemas.microsoft.com/office/powerpoint/2010/main" val="568450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No.1: </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24</a:t>
            </a:fld>
            <a:endParaRPr lang="en-US"/>
          </a:p>
        </p:txBody>
      </p:sp>
      <p:sp>
        <p:nvSpPr>
          <p:cNvPr id="5" name="Content Placeholder 4"/>
          <p:cNvSpPr>
            <a:spLocks noGrp="1"/>
          </p:cNvSpPr>
          <p:nvPr>
            <p:ph sz="quarter" idx="1"/>
          </p:nvPr>
        </p:nvSpPr>
        <p:spPr/>
        <p:txBody>
          <a:bodyPr/>
          <a:lstStyle/>
          <a:p>
            <a:r>
              <a:rPr lang="en-US" dirty="0" smtClean="0"/>
              <a:t>The process of finding the largest value (i.e., the maximum of a group of values) is used frequently in computer applications. For example, a program that determines the winner of a sales contest would input the number of units sold by each salesperson. The salesperson who sells the most units wins the contest. </a:t>
            </a:r>
          </a:p>
          <a:p>
            <a:r>
              <a:rPr lang="en-US" dirty="0" smtClean="0"/>
              <a:t>Write two java methods, one for accepting 5 sales values and other for finding the largest value.</a:t>
            </a:r>
          </a:p>
          <a:p>
            <a:r>
              <a:rPr lang="en-US" dirty="0" smtClean="0"/>
              <a:t>Demonstrate the program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No.2:</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25</a:t>
            </a:fld>
            <a:endParaRPr lang="en-US"/>
          </a:p>
        </p:txBody>
      </p:sp>
      <p:sp>
        <p:nvSpPr>
          <p:cNvPr id="5" name="Content Placeholder 4"/>
          <p:cNvSpPr>
            <a:spLocks noGrp="1"/>
          </p:cNvSpPr>
          <p:nvPr>
            <p:ph sz="quarter" idx="1"/>
          </p:nvPr>
        </p:nvSpPr>
        <p:spPr/>
        <p:txBody>
          <a:bodyPr/>
          <a:lstStyle/>
          <a:p>
            <a:r>
              <a:rPr lang="en-US" dirty="0" smtClean="0"/>
              <a:t>Write an application that prompts the user to enter the size of the side of a square, then displays a hollow square of that size made of asterisks. Your program should work for squares of all side lengths between 1 and 20.</a:t>
            </a:r>
          </a:p>
          <a:p>
            <a:pPr lvl="1"/>
            <a:r>
              <a:rPr lang="en-US" dirty="0" smtClean="0"/>
              <a:t>Use two methods for accepting the size and drawing the square.</a:t>
            </a:r>
          </a:p>
          <a:p>
            <a:pPr lvl="1"/>
            <a:r>
              <a:rPr lang="en-US" dirty="0" smtClean="0"/>
              <a:t>Sample output</a:t>
            </a:r>
          </a:p>
          <a:p>
            <a:pPr lvl="2"/>
            <a:r>
              <a:rPr lang="en-US" dirty="0" smtClean="0"/>
              <a:t>Enter the size= 5</a:t>
            </a:r>
          </a:p>
          <a:p>
            <a:pPr lvl="2">
              <a:buNone/>
            </a:pPr>
            <a:endParaRPr lang="en-US" dirty="0" smtClean="0"/>
          </a:p>
          <a:p>
            <a:pPr lvl="2"/>
            <a:endParaRPr lang="en-US" dirty="0" smtClean="0"/>
          </a:p>
        </p:txBody>
      </p:sp>
      <p:pic>
        <p:nvPicPr>
          <p:cNvPr id="12291" name="Picture 3"/>
          <p:cNvPicPr>
            <a:picLocks noChangeAspect="1" noChangeArrowheads="1"/>
          </p:cNvPicPr>
          <p:nvPr/>
        </p:nvPicPr>
        <p:blipFill>
          <a:blip r:embed="rId2"/>
          <a:srcRect/>
          <a:stretch>
            <a:fillRect/>
          </a:stretch>
        </p:blipFill>
        <p:spPr bwMode="auto">
          <a:xfrm>
            <a:off x="4495800" y="5105400"/>
            <a:ext cx="1524000" cy="1295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In Java</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lstStyle/>
          <a:p>
            <a:fld id="{EA4F51EC-BEA5-4681-88EE-A835D2CC7A43}" type="slidenum">
              <a:rPr lang="en-US" smtClean="0"/>
              <a:pPr/>
              <a:t>26</a:t>
            </a:fld>
            <a:endParaRPr lang="en-US"/>
          </a:p>
        </p:txBody>
      </p:sp>
      <p:sp>
        <p:nvSpPr>
          <p:cNvPr id="5" name="Content Placeholder 4"/>
          <p:cNvSpPr>
            <a:spLocks noGrp="1"/>
          </p:cNvSpPr>
          <p:nvPr>
            <p:ph sz="quarter" idx="1"/>
          </p:nvPr>
        </p:nvSpPr>
        <p:spPr/>
        <p:txBody>
          <a:bodyPr>
            <a:normAutofit lnSpcReduction="10000"/>
          </a:bodyPr>
          <a:lstStyle/>
          <a:p>
            <a:r>
              <a:rPr lang="en-US" b="1" dirty="0"/>
              <a:t>Taking inputs using </a:t>
            </a:r>
            <a:r>
              <a:rPr lang="en-US" b="1" dirty="0" err="1" smtClean="0"/>
              <a:t>BufferedReader</a:t>
            </a:r>
            <a:r>
              <a:rPr lang="en-US" b="1" dirty="0" smtClean="0"/>
              <a:t> </a:t>
            </a:r>
            <a:r>
              <a:rPr lang="en-US" b="1" dirty="0"/>
              <a:t>Class</a:t>
            </a:r>
          </a:p>
          <a:p>
            <a:pPr lvl="2"/>
            <a:r>
              <a:rPr lang="en-US" dirty="0"/>
              <a:t>Importing important file </a:t>
            </a:r>
          </a:p>
          <a:p>
            <a:pPr lvl="2"/>
            <a:r>
              <a:rPr lang="en-US" dirty="0"/>
              <a:t>import </a:t>
            </a:r>
            <a:r>
              <a:rPr lang="en-US" dirty="0" err="1"/>
              <a:t>java.io.BufferedReader</a:t>
            </a:r>
            <a:r>
              <a:rPr lang="en-US" dirty="0"/>
              <a:t>;</a:t>
            </a:r>
          </a:p>
          <a:p>
            <a:pPr lvl="2"/>
            <a:r>
              <a:rPr lang="en-US" dirty="0"/>
              <a:t>import </a:t>
            </a:r>
            <a:r>
              <a:rPr lang="en-US" dirty="0" err="1"/>
              <a:t>java.io.IOException</a:t>
            </a:r>
            <a:r>
              <a:rPr lang="en-US" dirty="0"/>
              <a:t>;</a:t>
            </a:r>
          </a:p>
          <a:p>
            <a:pPr lvl="2"/>
            <a:r>
              <a:rPr lang="en-US" dirty="0"/>
              <a:t>import </a:t>
            </a:r>
            <a:r>
              <a:rPr lang="en-US" dirty="0" err="1"/>
              <a:t>java.io.InputStreamReader</a:t>
            </a:r>
            <a:r>
              <a:rPr lang="en-US" dirty="0"/>
              <a:t>;</a:t>
            </a:r>
          </a:p>
          <a:p>
            <a:pPr lvl="2"/>
            <a:r>
              <a:rPr lang="en-US" dirty="0"/>
              <a:t>The next thing you need to do is to create an object from the </a:t>
            </a:r>
            <a:r>
              <a:rPr lang="en-US" dirty="0" err="1"/>
              <a:t>BufferReader</a:t>
            </a:r>
            <a:r>
              <a:rPr lang="en-US" dirty="0"/>
              <a:t> class. To create a new </a:t>
            </a:r>
            <a:r>
              <a:rPr lang="en-US" dirty="0" err="1"/>
              <a:t>BufferReader</a:t>
            </a:r>
            <a:r>
              <a:rPr lang="en-US" dirty="0"/>
              <a:t> object the code is this:</a:t>
            </a:r>
          </a:p>
          <a:p>
            <a:pPr lvl="2"/>
            <a:r>
              <a:rPr lang="en-US" b="1" dirty="0" err="1"/>
              <a:t>BufferedReader</a:t>
            </a:r>
            <a:r>
              <a:rPr lang="en-US" b="1" dirty="0"/>
              <a:t> </a:t>
            </a:r>
            <a:r>
              <a:rPr lang="en-US" dirty="0" err="1"/>
              <a:t>userinput</a:t>
            </a:r>
            <a:r>
              <a:rPr lang="en-US" dirty="0"/>
              <a:t> </a:t>
            </a:r>
            <a:r>
              <a:rPr lang="en-US" b="1" dirty="0"/>
              <a:t>= new </a:t>
            </a:r>
            <a:r>
              <a:rPr lang="en-US" b="1" dirty="0" err="1"/>
              <a:t>BufferedReader</a:t>
            </a:r>
            <a:r>
              <a:rPr lang="en-US" b="1" dirty="0"/>
              <a:t> (</a:t>
            </a:r>
            <a:r>
              <a:rPr lang="en-US" dirty="0"/>
              <a:t>new </a:t>
            </a:r>
            <a:r>
              <a:rPr lang="en-US" b="1" dirty="0" err="1"/>
              <a:t>InputStreamReader</a:t>
            </a:r>
            <a:r>
              <a:rPr lang="en-US" dirty="0"/>
              <a:t>(System.in)</a:t>
            </a:r>
            <a:r>
              <a:rPr lang="en-US" b="1" dirty="0"/>
              <a:t>);</a:t>
            </a:r>
            <a:endParaRPr lang="en-US" dirty="0"/>
          </a:p>
          <a:p>
            <a:pPr lvl="2"/>
            <a:r>
              <a:rPr lang="en-US" dirty="0"/>
              <a:t>To get the user input, you can call into action one of the many methods available to your new Scanner object. One of these methods is called </a:t>
            </a:r>
            <a:r>
              <a:rPr lang="en-US" b="1" dirty="0" err="1"/>
              <a:t>readLine</a:t>
            </a:r>
            <a:r>
              <a:rPr lang="en-US" dirty="0"/>
              <a:t>. This reads a line of text.</a:t>
            </a:r>
          </a:p>
          <a:p>
            <a:pPr marL="320040" lvl="1" indent="0">
              <a:buNone/>
            </a:pPr>
            <a:r>
              <a:rPr lang="en-US" b="1" dirty="0"/>
              <a:t>String name = </a:t>
            </a:r>
            <a:r>
              <a:rPr lang="en-US" b="1" dirty="0" err="1"/>
              <a:t>userinput.readLine</a:t>
            </a:r>
            <a:r>
              <a:rPr lang="en-US" b="1" dirty="0"/>
              <a:t>( );</a:t>
            </a:r>
            <a:endParaRPr lang="en-US" dirty="0"/>
          </a:p>
          <a:p>
            <a:endParaRPr lang="en-US" dirty="0"/>
          </a:p>
        </p:txBody>
      </p:sp>
    </p:spTree>
    <p:extLst>
      <p:ext uri="{BB962C8B-B14F-4D97-AF65-F5344CB8AC3E}">
        <p14:creationId xmlns:p14="http://schemas.microsoft.com/office/powerpoint/2010/main" val="1736869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lstStyle/>
          <a:p>
            <a:fld id="{EA4F51EC-BEA5-4681-88EE-A835D2CC7A43}" type="slidenum">
              <a:rPr lang="en-US" smtClean="0"/>
              <a:pPr/>
              <a:t>27</a:t>
            </a:fld>
            <a:endParaRPr lang="en-US"/>
          </a:p>
        </p:txBody>
      </p:sp>
      <p:sp>
        <p:nvSpPr>
          <p:cNvPr id="5" name="Content Placeholder 4"/>
          <p:cNvSpPr>
            <a:spLocks noGrp="1"/>
          </p:cNvSpPr>
          <p:nvPr>
            <p:ph sz="quarter" idx="1"/>
          </p:nvPr>
        </p:nvSpPr>
        <p:spPr/>
        <p:txBody>
          <a:bodyPr/>
          <a:lstStyle/>
          <a:p>
            <a:pPr lvl="0"/>
            <a:r>
              <a:rPr lang="en-US" dirty="0"/>
              <a:t>… = </a:t>
            </a:r>
            <a:r>
              <a:rPr lang="en-US" dirty="0" err="1"/>
              <a:t>userinput.read</a:t>
            </a:r>
            <a:r>
              <a:rPr lang="en-US" dirty="0"/>
              <a:t>( );</a:t>
            </a:r>
          </a:p>
          <a:p>
            <a:r>
              <a:rPr lang="en-US" dirty="0"/>
              <a:t>It reads a character of text. Since it returns an integer value, it needs to be explicitly casted as char for reading the content of file.</a:t>
            </a:r>
          </a:p>
          <a:p>
            <a:r>
              <a:rPr lang="en-US" dirty="0"/>
              <a:t>Char </a:t>
            </a:r>
            <a:r>
              <a:rPr lang="en-US" dirty="0" err="1"/>
              <a:t>mychar</a:t>
            </a:r>
            <a:r>
              <a:rPr lang="en-US" dirty="0"/>
              <a:t> = (char)</a:t>
            </a:r>
            <a:r>
              <a:rPr lang="en-US" dirty="0" err="1"/>
              <a:t>userinput.read</a:t>
            </a:r>
            <a:r>
              <a:rPr lang="en-US" dirty="0"/>
              <a:t>( );</a:t>
            </a:r>
          </a:p>
          <a:p>
            <a:pPr lvl="0"/>
            <a:r>
              <a:rPr lang="en-US" dirty="0" err="1"/>
              <a:t>int</a:t>
            </a:r>
            <a:r>
              <a:rPr lang="en-US" dirty="0"/>
              <a:t> </a:t>
            </a:r>
            <a:r>
              <a:rPr lang="en-US" dirty="0" err="1"/>
              <a:t>myint</a:t>
            </a:r>
            <a:r>
              <a:rPr lang="en-US" dirty="0"/>
              <a:t>= </a:t>
            </a:r>
            <a:r>
              <a:rPr lang="en-US" dirty="0" err="1"/>
              <a:t>Integer.parseInteger</a:t>
            </a:r>
            <a:r>
              <a:rPr lang="en-US" dirty="0"/>
              <a:t>(</a:t>
            </a:r>
            <a:r>
              <a:rPr lang="en-US" dirty="0" err="1"/>
              <a:t>userinput.readLine</a:t>
            </a:r>
            <a:r>
              <a:rPr lang="en-US" dirty="0"/>
              <a:t>());</a:t>
            </a:r>
          </a:p>
          <a:p>
            <a:pPr lvl="0"/>
            <a:r>
              <a:rPr lang="en-US" dirty="0"/>
              <a:t>float </a:t>
            </a:r>
            <a:r>
              <a:rPr lang="en-US" dirty="0" err="1"/>
              <a:t>myfloat</a:t>
            </a:r>
            <a:r>
              <a:rPr lang="en-US" dirty="0"/>
              <a:t>=</a:t>
            </a:r>
            <a:r>
              <a:rPr lang="en-US" dirty="0" err="1"/>
              <a:t>Float.parseFloat</a:t>
            </a:r>
            <a:r>
              <a:rPr lang="en-US" dirty="0"/>
              <a:t>(</a:t>
            </a:r>
            <a:r>
              <a:rPr lang="en-US" dirty="0" err="1"/>
              <a:t>userinput.readLine</a:t>
            </a:r>
            <a:r>
              <a:rPr lang="en-US" dirty="0"/>
              <a:t>());</a:t>
            </a:r>
          </a:p>
          <a:p>
            <a:pPr lvl="0"/>
            <a:r>
              <a:rPr lang="en-US" dirty="0"/>
              <a:t>Double </a:t>
            </a:r>
            <a:r>
              <a:rPr lang="en-US" dirty="0" err="1"/>
              <a:t>mydouble</a:t>
            </a:r>
            <a:r>
              <a:rPr lang="en-US" dirty="0"/>
              <a:t>=</a:t>
            </a:r>
            <a:r>
              <a:rPr lang="en-US" dirty="0" err="1"/>
              <a:t>Double.parseDouble</a:t>
            </a:r>
            <a:r>
              <a:rPr lang="en-US" dirty="0"/>
              <a:t>(</a:t>
            </a:r>
            <a:r>
              <a:rPr lang="en-US" dirty="0" err="1"/>
              <a:t>userinput.readLine</a:t>
            </a:r>
            <a:r>
              <a:rPr lang="en-US" dirty="0"/>
              <a:t>());</a:t>
            </a:r>
          </a:p>
          <a:p>
            <a:endParaRPr lang="en-US" dirty="0"/>
          </a:p>
          <a:p>
            <a:endParaRPr lang="en-US" dirty="0"/>
          </a:p>
        </p:txBody>
      </p:sp>
    </p:spTree>
    <p:extLst>
      <p:ext uri="{BB962C8B-B14F-4D97-AF65-F5344CB8AC3E}">
        <p14:creationId xmlns:p14="http://schemas.microsoft.com/office/powerpoint/2010/main" val="471885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lstStyle/>
          <a:p>
            <a:fld id="{EA4F51EC-BEA5-4681-88EE-A835D2CC7A43}" type="slidenum">
              <a:rPr lang="en-US" smtClean="0"/>
              <a:pPr/>
              <a:t>28</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Examples</a:t>
            </a:r>
            <a:r>
              <a:rPr lang="en-US" dirty="0"/>
              <a:t> for reading a number from keyboard using buffer reader class</a:t>
            </a:r>
          </a:p>
          <a:p>
            <a:pPr lvl="1"/>
            <a:r>
              <a:rPr lang="en-US" dirty="0" err="1"/>
              <a:t>BufferedReader</a:t>
            </a:r>
            <a:r>
              <a:rPr lang="en-US" dirty="0"/>
              <a:t> read= new </a:t>
            </a:r>
            <a:r>
              <a:rPr lang="en-US" dirty="0" err="1"/>
              <a:t>BufferedReader</a:t>
            </a:r>
            <a:r>
              <a:rPr lang="en-US" dirty="0"/>
              <a:t>(new </a:t>
            </a:r>
            <a:r>
              <a:rPr lang="en-US" dirty="0" err="1"/>
              <a:t>InputStreamReader</a:t>
            </a:r>
            <a:r>
              <a:rPr lang="en-US" dirty="0"/>
              <a:t>(System.in));</a:t>
            </a:r>
          </a:p>
          <a:p>
            <a:pPr lvl="1"/>
            <a:r>
              <a:rPr lang="en-US" dirty="0"/>
              <a:t>        	</a:t>
            </a:r>
          </a:p>
          <a:p>
            <a:pPr lvl="1"/>
            <a:r>
              <a:rPr lang="en-US" dirty="0"/>
              <a:t>try</a:t>
            </a:r>
          </a:p>
          <a:p>
            <a:pPr lvl="1"/>
            <a:r>
              <a:rPr lang="en-US" dirty="0"/>
              <a:t>{</a:t>
            </a:r>
          </a:p>
          <a:p>
            <a:pPr lvl="1"/>
            <a:r>
              <a:rPr lang="en-US" dirty="0"/>
              <a:t>        </a:t>
            </a:r>
            <a:r>
              <a:rPr lang="en-US" dirty="0" err="1"/>
              <a:t>int</a:t>
            </a:r>
            <a:r>
              <a:rPr lang="en-US" dirty="0"/>
              <a:t> </a:t>
            </a:r>
            <a:r>
              <a:rPr lang="en-US" dirty="0" err="1"/>
              <a:t>abe</a:t>
            </a:r>
            <a:r>
              <a:rPr lang="en-US" dirty="0"/>
              <a:t>= </a:t>
            </a:r>
            <a:r>
              <a:rPr lang="en-US" dirty="0" err="1"/>
              <a:t>Integer.parseInteger</a:t>
            </a:r>
            <a:r>
              <a:rPr lang="en-US" dirty="0"/>
              <a:t>(</a:t>
            </a:r>
            <a:r>
              <a:rPr lang="en-US" dirty="0" err="1"/>
              <a:t>read.readLine</a:t>
            </a:r>
            <a:r>
              <a:rPr lang="en-US" dirty="0"/>
              <a:t>());</a:t>
            </a:r>
          </a:p>
          <a:p>
            <a:pPr lvl="1"/>
            <a:r>
              <a:rPr lang="en-US" dirty="0"/>
              <a:t>}</a:t>
            </a:r>
          </a:p>
          <a:p>
            <a:pPr lvl="1"/>
            <a:r>
              <a:rPr lang="en-US" dirty="0"/>
              <a:t>catch (</a:t>
            </a:r>
            <a:r>
              <a:rPr lang="en-US" dirty="0" err="1"/>
              <a:t>IOException</a:t>
            </a:r>
            <a:r>
              <a:rPr lang="en-US" dirty="0"/>
              <a:t> e)</a:t>
            </a:r>
          </a:p>
          <a:p>
            <a:pPr lvl="1"/>
            <a:r>
              <a:rPr lang="en-US" dirty="0"/>
              <a:t>{</a:t>
            </a:r>
          </a:p>
          <a:p>
            <a:pPr lvl="1"/>
            <a:r>
              <a:rPr lang="en-US" dirty="0"/>
              <a:t>            		</a:t>
            </a:r>
          </a:p>
          <a:p>
            <a:pPr lvl="1"/>
            <a:r>
              <a:rPr lang="en-US" dirty="0"/>
              <a:t>}</a:t>
            </a:r>
          </a:p>
          <a:p>
            <a:endParaRPr lang="en-US" dirty="0"/>
          </a:p>
        </p:txBody>
      </p:sp>
    </p:spTree>
    <p:extLst>
      <p:ext uri="{BB962C8B-B14F-4D97-AF65-F5344CB8AC3E}">
        <p14:creationId xmlns:p14="http://schemas.microsoft.com/office/powerpoint/2010/main" val="77981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3</a:t>
            </a:fld>
            <a:endParaRPr lang="en-US"/>
          </a:p>
        </p:txBody>
      </p:sp>
      <p:sp>
        <p:nvSpPr>
          <p:cNvPr id="6" name="Content Placeholder 5"/>
          <p:cNvSpPr>
            <a:spLocks noGrp="1"/>
          </p:cNvSpPr>
          <p:nvPr>
            <p:ph sz="quarter" idx="1"/>
          </p:nvPr>
        </p:nvSpPr>
        <p:spPr/>
        <p:txBody>
          <a:bodyPr>
            <a:normAutofit fontScale="77500" lnSpcReduction="20000"/>
          </a:bodyPr>
          <a:lstStyle/>
          <a:p>
            <a:r>
              <a:rPr lang="en-US" b="1" dirty="0" smtClean="0"/>
              <a:t>If statement: </a:t>
            </a:r>
          </a:p>
          <a:p>
            <a:pPr>
              <a:buNone/>
            </a:pPr>
            <a:r>
              <a:rPr lang="en-US" dirty="0" smtClean="0"/>
              <a:t>if(</a:t>
            </a:r>
            <a:r>
              <a:rPr lang="en-US" dirty="0" err="1" smtClean="0"/>
              <a:t>Boolean_expression</a:t>
            </a:r>
            <a:r>
              <a:rPr lang="en-US" dirty="0" smtClean="0"/>
              <a:t>) </a:t>
            </a:r>
          </a:p>
          <a:p>
            <a:pPr>
              <a:buNone/>
            </a:pPr>
            <a:r>
              <a:rPr lang="en-US" dirty="0" smtClean="0"/>
              <a:t>{ </a:t>
            </a:r>
          </a:p>
          <a:p>
            <a:pPr>
              <a:buNone/>
            </a:pPr>
            <a:r>
              <a:rPr lang="en-US" dirty="0" smtClean="0"/>
              <a:t>   //Statements will execute if the Boolean expression is true </a:t>
            </a:r>
          </a:p>
          <a:p>
            <a:pPr>
              <a:buNone/>
            </a:pPr>
            <a:r>
              <a:rPr lang="en-US" dirty="0" smtClean="0"/>
              <a:t>} </a:t>
            </a:r>
            <a:endParaRPr lang="en-US" dirty="0"/>
          </a:p>
        </p:txBody>
      </p:sp>
      <p:sp>
        <p:nvSpPr>
          <p:cNvPr id="7" name="Content Placeholder 6"/>
          <p:cNvSpPr>
            <a:spLocks noGrp="1"/>
          </p:cNvSpPr>
          <p:nvPr>
            <p:ph sz="quarter" idx="2"/>
          </p:nvPr>
        </p:nvSpPr>
        <p:spPr/>
        <p:txBody>
          <a:bodyPr>
            <a:normAutofit fontScale="77500" lnSpcReduction="20000"/>
          </a:bodyPr>
          <a:lstStyle/>
          <a:p>
            <a:r>
              <a:rPr lang="en-US" b="1" dirty="0" smtClean="0"/>
              <a:t>Switch statement </a:t>
            </a:r>
          </a:p>
          <a:p>
            <a:pPr>
              <a:buNone/>
            </a:pPr>
            <a:r>
              <a:rPr lang="en-US" dirty="0" smtClean="0"/>
              <a:t>switch(expression)</a:t>
            </a:r>
          </a:p>
          <a:p>
            <a:pPr>
              <a:buNone/>
            </a:pPr>
            <a:r>
              <a:rPr lang="en-US" dirty="0" smtClean="0"/>
              <a:t>{ </a:t>
            </a:r>
          </a:p>
          <a:p>
            <a:pPr>
              <a:buNone/>
            </a:pPr>
            <a:r>
              <a:rPr lang="en-US" dirty="0" smtClean="0"/>
              <a:t>    case value : </a:t>
            </a:r>
          </a:p>
          <a:p>
            <a:pPr>
              <a:buNone/>
            </a:pPr>
            <a:r>
              <a:rPr lang="en-US" dirty="0" smtClean="0"/>
              <a:t>       //Statements </a:t>
            </a:r>
          </a:p>
          <a:p>
            <a:pPr>
              <a:buNone/>
            </a:pPr>
            <a:r>
              <a:rPr lang="en-US" dirty="0" smtClean="0"/>
              <a:t>       break; //optional </a:t>
            </a:r>
          </a:p>
          <a:p>
            <a:pPr>
              <a:buNone/>
            </a:pPr>
            <a:r>
              <a:rPr lang="en-US" dirty="0" smtClean="0"/>
              <a:t>    case value : </a:t>
            </a:r>
          </a:p>
          <a:p>
            <a:pPr>
              <a:buNone/>
            </a:pPr>
            <a:r>
              <a:rPr lang="en-US" dirty="0" smtClean="0"/>
              <a:t>       //Statements </a:t>
            </a:r>
          </a:p>
          <a:p>
            <a:pPr>
              <a:buNone/>
            </a:pPr>
            <a:r>
              <a:rPr lang="en-US" dirty="0" smtClean="0"/>
              <a:t>       break; //optional </a:t>
            </a:r>
          </a:p>
          <a:p>
            <a:pPr>
              <a:buNone/>
            </a:pPr>
            <a:r>
              <a:rPr lang="en-US" dirty="0" smtClean="0"/>
              <a:t>    //You can have any number of case statements. </a:t>
            </a:r>
          </a:p>
          <a:p>
            <a:pPr>
              <a:buNone/>
            </a:pPr>
            <a:r>
              <a:rPr lang="en-US" dirty="0" smtClean="0"/>
              <a:t>    default : //Optional </a:t>
            </a:r>
          </a:p>
          <a:p>
            <a:pPr>
              <a:buNone/>
            </a:pPr>
            <a:r>
              <a:rPr lang="en-US" dirty="0" smtClean="0"/>
              <a:t>       //Statements </a:t>
            </a:r>
          </a:p>
          <a:p>
            <a:pPr>
              <a:buNone/>
            </a:pP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4</a:t>
            </a:fld>
            <a:endParaRPr lang="en-US"/>
          </a:p>
        </p:txBody>
      </p:sp>
      <p:sp>
        <p:nvSpPr>
          <p:cNvPr id="5" name="Content Placeholder 4"/>
          <p:cNvSpPr>
            <a:spLocks noGrp="1"/>
          </p:cNvSpPr>
          <p:nvPr>
            <p:ph sz="quarter" idx="1"/>
          </p:nvPr>
        </p:nvSpPr>
        <p:spPr/>
        <p:txBody>
          <a:bodyPr/>
          <a:lstStyle/>
          <a:p>
            <a:r>
              <a:rPr lang="en-US" dirty="0" smtClean="0"/>
              <a:t>1. Write a java method that accepts a number and  checks whether the given number is even or odd using an IF statement. Demonstrate this program.</a:t>
            </a:r>
          </a:p>
          <a:p>
            <a:pPr lvl="1"/>
            <a:r>
              <a:rPr lang="en-US" dirty="0" smtClean="0"/>
              <a:t>Method name: </a:t>
            </a:r>
            <a:r>
              <a:rPr lang="en-US" dirty="0" err="1" smtClean="0"/>
              <a:t>checkEvenOdd</a:t>
            </a:r>
            <a:endParaRPr lang="en-US" dirty="0" smtClean="0"/>
          </a:p>
          <a:p>
            <a:pPr lvl="1"/>
            <a:r>
              <a:rPr lang="en-US" dirty="0" smtClean="0"/>
              <a:t>Parameter: number … type= </a:t>
            </a:r>
            <a:r>
              <a:rPr lang="en-US" dirty="0" err="1" smtClean="0"/>
              <a:t>int</a:t>
            </a:r>
            <a:endParaRPr lang="en-US" dirty="0" smtClean="0"/>
          </a:p>
          <a:p>
            <a:pPr lvl="1"/>
            <a:r>
              <a:rPr lang="en-US" dirty="0" smtClean="0"/>
              <a:t>Return type: void</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1219200" y="1219200"/>
            <a:ext cx="6553200" cy="4114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en-US" dirty="0" smtClean="0"/>
              <a:t>ont’d </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6</a:t>
            </a:fld>
            <a:endParaRPr lang="en-US"/>
          </a:p>
        </p:txBody>
      </p:sp>
      <p:sp>
        <p:nvSpPr>
          <p:cNvPr id="5" name="Content Placeholder 4"/>
          <p:cNvSpPr>
            <a:spLocks noGrp="1"/>
          </p:cNvSpPr>
          <p:nvPr>
            <p:ph sz="quarter" idx="1"/>
          </p:nvPr>
        </p:nvSpPr>
        <p:spPr/>
        <p:txBody>
          <a:bodyPr>
            <a:normAutofit/>
          </a:bodyPr>
          <a:lstStyle/>
          <a:p>
            <a:r>
              <a:rPr lang="en-US" dirty="0" smtClean="0"/>
              <a:t>2. Write a java method that can accept the grade letter as a parameter and the following message accordingly using SWITCH statement. Demonstrate this program.</a:t>
            </a:r>
          </a:p>
          <a:p>
            <a:pPr lvl="2"/>
            <a:r>
              <a:rPr lang="en-US" dirty="0" smtClean="0"/>
              <a:t>Grade=A….. Excellent </a:t>
            </a:r>
          </a:p>
          <a:p>
            <a:pPr lvl="2"/>
            <a:r>
              <a:rPr lang="en-US" dirty="0" smtClean="0"/>
              <a:t>Grade=B …Good</a:t>
            </a:r>
          </a:p>
          <a:p>
            <a:pPr lvl="2"/>
            <a:r>
              <a:rPr lang="en-US" dirty="0" smtClean="0"/>
              <a:t>Grade=C … You Passed</a:t>
            </a:r>
          </a:p>
          <a:p>
            <a:pPr lvl="2"/>
            <a:r>
              <a:rPr lang="en-US" dirty="0" smtClean="0"/>
              <a:t>Grade=D… Failed</a:t>
            </a:r>
          </a:p>
          <a:p>
            <a:pPr lvl="2"/>
            <a:r>
              <a:rPr lang="en-US" dirty="0" smtClean="0"/>
              <a:t>Other … Invalid grade</a:t>
            </a:r>
          </a:p>
          <a:p>
            <a:pPr lvl="1"/>
            <a:r>
              <a:rPr lang="en-US" dirty="0" smtClean="0"/>
              <a:t>Method name: </a:t>
            </a:r>
            <a:r>
              <a:rPr lang="en-US" dirty="0" err="1" smtClean="0"/>
              <a:t>checkGrade</a:t>
            </a:r>
            <a:endParaRPr lang="en-US" dirty="0" smtClean="0"/>
          </a:p>
          <a:p>
            <a:pPr lvl="1"/>
            <a:r>
              <a:rPr lang="en-US" dirty="0" smtClean="0"/>
              <a:t>Parameter: grade …  type=char</a:t>
            </a:r>
          </a:p>
          <a:p>
            <a:pPr lvl="1"/>
            <a:r>
              <a:rPr lang="en-US" dirty="0" smtClean="0"/>
              <a:t>Return type =  void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914400" y="304800"/>
            <a:ext cx="6858000" cy="5638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Control</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8</a:t>
            </a:fld>
            <a:endParaRPr lang="en-US"/>
          </a:p>
        </p:txBody>
      </p:sp>
      <p:sp>
        <p:nvSpPr>
          <p:cNvPr id="5" name="Content Placeholder 4"/>
          <p:cNvSpPr>
            <a:spLocks noGrp="1"/>
          </p:cNvSpPr>
          <p:nvPr>
            <p:ph sz="quarter" idx="1"/>
          </p:nvPr>
        </p:nvSpPr>
        <p:spPr/>
        <p:txBody>
          <a:bodyPr/>
          <a:lstStyle/>
          <a:p>
            <a:r>
              <a:rPr lang="en-US" dirty="0" smtClean="0"/>
              <a:t>There may be a situation when you need to execute a block of code several number of times. </a:t>
            </a:r>
          </a:p>
          <a:p>
            <a:r>
              <a:rPr lang="en-US" b="1" dirty="0" smtClean="0"/>
              <a:t>A loop statement</a:t>
            </a:r>
            <a:r>
              <a:rPr lang="en-US" dirty="0" smtClean="0"/>
              <a:t> allows us to execute a statement or group of statements multiple times.</a:t>
            </a:r>
          </a:p>
          <a:p>
            <a:pPr lvl="1"/>
            <a:r>
              <a:rPr lang="en-US" dirty="0" smtClean="0"/>
              <a:t>While loop</a:t>
            </a:r>
          </a:p>
          <a:p>
            <a:pPr lvl="1"/>
            <a:r>
              <a:rPr lang="en-US" dirty="0" smtClean="0"/>
              <a:t>For loop</a:t>
            </a:r>
          </a:p>
          <a:p>
            <a:pPr lvl="1"/>
            <a:r>
              <a:rPr lang="en-US" dirty="0" smtClean="0"/>
              <a:t>Do…while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Date Placeholder 2"/>
          <p:cNvSpPr>
            <a:spLocks noGrp="1"/>
          </p:cNvSpPr>
          <p:nvPr>
            <p:ph type="dt" sz="half" idx="10"/>
          </p:nvPr>
        </p:nvSpPr>
        <p:spPr/>
        <p:txBody>
          <a:bodyPr/>
          <a:lstStyle/>
          <a:p>
            <a:fld id="{A1CC8CAA-DD06-449A-BCDF-68A47E4619AF}" type="datetime1">
              <a:rPr lang="en-US" smtClean="0"/>
              <a:pPr/>
              <a:t>11/14/2018</a:t>
            </a:fld>
            <a:endParaRPr lang="en-US"/>
          </a:p>
        </p:txBody>
      </p:sp>
      <p:sp>
        <p:nvSpPr>
          <p:cNvPr id="4" name="Slide Number Placeholder 3"/>
          <p:cNvSpPr>
            <a:spLocks noGrp="1"/>
          </p:cNvSpPr>
          <p:nvPr>
            <p:ph type="sldNum" sz="quarter" idx="12"/>
          </p:nvPr>
        </p:nvSpPr>
        <p:spPr/>
        <p:txBody>
          <a:bodyPr>
            <a:normAutofit/>
          </a:bodyPr>
          <a:lstStyle/>
          <a:p>
            <a:fld id="{EA4F51EC-BEA5-4681-88EE-A835D2CC7A43}" type="slidenum">
              <a:rPr lang="en-US" smtClean="0"/>
              <a:pPr/>
              <a:t>9</a:t>
            </a:fld>
            <a:endParaRPr lang="en-US"/>
          </a:p>
        </p:txBody>
      </p:sp>
      <p:sp>
        <p:nvSpPr>
          <p:cNvPr id="5" name="Content Placeholder 4"/>
          <p:cNvSpPr>
            <a:spLocks noGrp="1"/>
          </p:cNvSpPr>
          <p:nvPr>
            <p:ph sz="quarter" idx="1"/>
          </p:nvPr>
        </p:nvSpPr>
        <p:spPr/>
        <p:txBody>
          <a:bodyPr/>
          <a:lstStyle/>
          <a:p>
            <a:r>
              <a:rPr lang="en-US" dirty="0" smtClean="0"/>
              <a:t>Repeatedly executes a target statement as long as a given condition is true.</a:t>
            </a:r>
          </a:p>
          <a:p>
            <a:r>
              <a:rPr lang="en-US" dirty="0" smtClean="0"/>
              <a:t>Syntax</a:t>
            </a:r>
          </a:p>
          <a:p>
            <a:pPr lvl="2">
              <a:buNone/>
            </a:pPr>
            <a:r>
              <a:rPr lang="en-US" dirty="0" smtClean="0"/>
              <a:t>while (</a:t>
            </a:r>
            <a:r>
              <a:rPr lang="en-US" dirty="0" err="1" smtClean="0"/>
              <a:t>Boolean_expression</a:t>
            </a:r>
            <a:r>
              <a:rPr lang="en-US" dirty="0" smtClean="0"/>
              <a:t>)</a:t>
            </a:r>
            <a:endParaRPr lang="en-US" sz="3400" dirty="0" smtClean="0"/>
          </a:p>
          <a:p>
            <a:pPr lvl="2">
              <a:buNone/>
            </a:pPr>
            <a:r>
              <a:rPr lang="en-US" dirty="0" smtClean="0"/>
              <a:t>{ </a:t>
            </a:r>
            <a:endParaRPr lang="en-US" sz="3400" dirty="0" smtClean="0"/>
          </a:p>
          <a:p>
            <a:pPr lvl="2">
              <a:buNone/>
            </a:pPr>
            <a:r>
              <a:rPr lang="en-US" dirty="0" smtClean="0"/>
              <a:t>   //Statements </a:t>
            </a:r>
            <a:endParaRPr lang="en-US" sz="3400" dirty="0" smtClean="0"/>
          </a:p>
          <a:p>
            <a:pPr lvl="2">
              <a:buNone/>
            </a:pPr>
            <a:r>
              <a:rPr lang="en-US" dirty="0" smtClean="0"/>
              <a:t>}</a:t>
            </a:r>
            <a:endParaRPr lang="en-US" sz="3400" dirty="0" smtClean="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627</TotalTime>
  <Words>901</Words>
  <Application>Microsoft Office PowerPoint</Application>
  <PresentationFormat>On-screen Show (4:3)</PresentationFormat>
  <Paragraphs>183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Part IV</vt:lpstr>
      <vt:lpstr>Decision making</vt:lpstr>
      <vt:lpstr>Syntax</vt:lpstr>
      <vt:lpstr>Examples</vt:lpstr>
      <vt:lpstr>PowerPoint Presentation</vt:lpstr>
      <vt:lpstr>Cont’d </vt:lpstr>
      <vt:lpstr>PowerPoint Presentation</vt:lpstr>
      <vt:lpstr>Loop Control</vt:lpstr>
      <vt:lpstr>While loop</vt:lpstr>
      <vt:lpstr>Example</vt:lpstr>
      <vt:lpstr>Cont’d</vt:lpstr>
      <vt:lpstr>Examples</vt:lpstr>
      <vt:lpstr>Cont’d</vt:lpstr>
      <vt:lpstr>For loop</vt:lpstr>
      <vt:lpstr>Example</vt:lpstr>
      <vt:lpstr>PowerPoint Presentation</vt:lpstr>
      <vt:lpstr>Examples</vt:lpstr>
      <vt:lpstr>Cont’d</vt:lpstr>
      <vt:lpstr>Do…while loop</vt:lpstr>
      <vt:lpstr>Examples</vt:lpstr>
      <vt:lpstr>Examples</vt:lpstr>
      <vt:lpstr>Cont’d</vt:lpstr>
      <vt:lpstr>Assignment II</vt:lpstr>
      <vt:lpstr>Question No.1: </vt:lpstr>
      <vt:lpstr>Question No.2:</vt:lpstr>
      <vt:lpstr>File I/O In Java</vt:lpstr>
      <vt:lpstr>Cont’d</vt:lpstr>
      <vt:lpstr>Cont’d</vt:lpstr>
    </vt:vector>
  </TitlesOfParts>
  <Company>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Session 3 (3 Hrs)</dc:title>
  <dc:creator>fire7-</dc:creator>
  <cp:lastModifiedBy>Gebremichael</cp:lastModifiedBy>
  <cp:revision>113</cp:revision>
  <dcterms:created xsi:type="dcterms:W3CDTF">2016-11-23T11:31:10Z</dcterms:created>
  <dcterms:modified xsi:type="dcterms:W3CDTF">2018-11-14T17:50:25Z</dcterms:modified>
</cp:coreProperties>
</file>