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8404800" cy="32918400"/>
  <p:notesSz cx="32461200" cy="379476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74BC-649A-4807-B112-239423B96487}" v="7" dt="2024-11-30T01:03:1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13" autoAdjust="0"/>
    <p:restoredTop sz="92730" autoAdjust="0"/>
  </p:normalViewPr>
  <p:slideViewPr>
    <p:cSldViewPr>
      <p:cViewPr varScale="1">
        <p:scale>
          <a:sx n="23" d="100"/>
          <a:sy n="23" d="100"/>
        </p:scale>
        <p:origin x="2598" y="102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387173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r">
              <a:defRPr sz="5300"/>
            </a:lvl1pPr>
          </a:lstStyle>
          <a:p>
            <a:fld id="{DD777315-A631-4713-8135-0A8B6989D79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r">
              <a:defRPr sz="5300"/>
            </a:lvl1pPr>
          </a:lstStyle>
          <a:p>
            <a:fld id="{1B08247A-01EC-4CFA-8252-B95AFACF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73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r">
              <a:defRPr sz="5300"/>
            </a:lvl1pPr>
          </a:lstStyle>
          <a:p>
            <a:fld id="{8384CE78-08A7-4061-8A96-13D27C2D2A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2738" y="2849563"/>
            <a:ext cx="16595725" cy="1422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2309" tIns="201154" rIns="402309" bIns="201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2" y="18025112"/>
            <a:ext cx="25968959" cy="17076420"/>
          </a:xfrm>
          <a:prstGeom prst="rect">
            <a:avLst/>
          </a:prstGeom>
        </p:spPr>
        <p:txBody>
          <a:bodyPr vert="horz" lIns="402309" tIns="201154" rIns="402309" bIns="201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r">
              <a:defRPr sz="5300"/>
            </a:lvl1pPr>
          </a:lstStyle>
          <a:p>
            <a:fld id="{C0B05648-FBA9-4C63-904C-870752F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5648-FBA9-4C63-904C-870752FF8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5EBD-54F8-456B-AEF9-39F1A9900D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BC76-DB03-4F06-8D71-6DED9C500A83}"/>
              </a:ext>
            </a:extLst>
          </p:cNvPr>
          <p:cNvSpPr/>
          <p:nvPr/>
        </p:nvSpPr>
        <p:spPr>
          <a:xfrm>
            <a:off x="0" y="-1"/>
            <a:ext cx="38404800" cy="5544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8084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Approach 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548640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458" y="6920187"/>
            <a:ext cx="1170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Data Leakage is a critical concern for organizations, exposing sensitive information to malicious parties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4242" y="448415"/>
            <a:ext cx="2712495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120640"/>
            <a:r>
              <a:rPr lang="en-US" dirty="0"/>
              <a:t>Data Leak Detection</a:t>
            </a:r>
          </a:p>
          <a:p>
            <a:pPr lvl="0" algn="ctr" defTabSz="5120640"/>
            <a:r>
              <a:rPr lang="en-US" sz="5300" dirty="0"/>
              <a:t>Sheng-Chun Lim and Hunter Paul</a:t>
            </a:r>
          </a:p>
          <a:p>
            <a:pPr lvl="0" algn="ctr" defTabSz="5120640"/>
            <a:r>
              <a:rPr lang="en-US" sz="5000" dirty="0"/>
              <a:t>Computer Science Department</a:t>
            </a:r>
          </a:p>
          <a:p>
            <a:pPr lvl="0" algn="ctr" defTabSz="5120640"/>
            <a:r>
              <a:rPr lang="en-US" sz="5000" dirty="0"/>
              <a:t>San Diego State University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B417-3D0B-405C-946C-194B7C25D6E5}"/>
              </a:ext>
            </a:extLst>
          </p:cNvPr>
          <p:cNvSpPr txBox="1"/>
          <p:nvPr/>
        </p:nvSpPr>
        <p:spPr>
          <a:xfrm>
            <a:off x="25913691" y="30172698"/>
            <a:ext cx="11804904" cy="861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13691" y="18812133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" y="20714770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Problem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59430-2D4B-4175-BEF5-5DA4A165B812}"/>
              </a:ext>
            </a:extLst>
          </p:cNvPr>
          <p:cNvSpPr txBox="1">
            <a:spLocks noChangeAspect="1"/>
          </p:cNvSpPr>
          <p:nvPr/>
        </p:nvSpPr>
        <p:spPr>
          <a:xfrm>
            <a:off x="548640" y="10550548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8084" y="22132450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Evaluation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D19F4-A84E-4305-B629-4342A7510B3E}"/>
              </a:ext>
            </a:extLst>
          </p:cNvPr>
          <p:cNvSpPr/>
          <p:nvPr/>
        </p:nvSpPr>
        <p:spPr>
          <a:xfrm>
            <a:off x="26045330" y="31082748"/>
            <a:ext cx="11899392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endParaRPr lang="en-US" sz="2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2E0A60-4182-4F80-9C9C-0BC0D4FA9CC6}"/>
              </a:ext>
            </a:extLst>
          </p:cNvPr>
          <p:cNvSpPr txBox="1"/>
          <p:nvPr/>
        </p:nvSpPr>
        <p:spPr>
          <a:xfrm>
            <a:off x="25887528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24CCCE6-5F23-48DB-BC57-1DB5E378ECEE}"/>
              </a:ext>
            </a:extLst>
          </p:cNvPr>
          <p:cNvSpPr txBox="1"/>
          <p:nvPr/>
        </p:nvSpPr>
        <p:spPr>
          <a:xfrm>
            <a:off x="13218084" y="14349215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Approach details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8C75CD-F7E0-4D39-8976-141C5776D702}"/>
              </a:ext>
            </a:extLst>
          </p:cNvPr>
          <p:cNvSpPr txBox="1"/>
          <p:nvPr/>
        </p:nvSpPr>
        <p:spPr>
          <a:xfrm>
            <a:off x="25913691" y="20345438"/>
            <a:ext cx="11804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Key Findings: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Random Forest demonstrated the highest accuracy, making it the most suitable for detecting data leaks in the given dataset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Combining semi-supervised and supervised methods may improve real-world performance</a:t>
            </a:r>
          </a:p>
          <a:p>
            <a:pPr marL="45720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Future Work: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Integrate models into real-time monitoring systems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Explore ensemble methods combining the strengths of multiple paradigms</a:t>
            </a:r>
          </a:p>
        </p:txBody>
      </p:sp>
      <p:pic>
        <p:nvPicPr>
          <p:cNvPr id="1030" name="Picture 6" descr="San Diego State University logo transparent PNG - StickPNG">
            <a:extLst>
              <a:ext uri="{FF2B5EF4-FFF2-40B4-BE49-F238E27FC236}">
                <a16:creationId xmlns:a16="http://schemas.microsoft.com/office/drawing/2014/main" id="{776E6A26-2AD6-029B-B8DC-14C592DD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-37869"/>
            <a:ext cx="5544433" cy="55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 Diego State University (SDSU) Rankings, Fees, Courses, Admission 2022,  Requirements &amp; Scholarships">
            <a:extLst>
              <a:ext uri="{FF2B5EF4-FFF2-40B4-BE49-F238E27FC236}">
                <a16:creationId xmlns:a16="http://schemas.microsoft.com/office/drawing/2014/main" id="{B7758A18-BAE4-7EC8-6A57-1643E0AE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980" y="278520"/>
            <a:ext cx="7605742" cy="50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C95E3-18C6-1B62-9504-FD43A7BD3ED0}"/>
              </a:ext>
            </a:extLst>
          </p:cNvPr>
          <p:cNvSpPr txBox="1"/>
          <p:nvPr/>
        </p:nvSpPr>
        <p:spPr>
          <a:xfrm>
            <a:off x="645457" y="11818120"/>
            <a:ext cx="11708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Anomaly detection techniques have traditionally focused on single paradigms like unsupervised learning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Semi-supervised and supervised methods are often underutilized in the context of data leakage detection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Limitations: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Lack of integration between approaches to enhance detection rates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Limited evaluation of diverse methods on realistic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A119F-954F-599B-F839-235E49C2A3B4}"/>
              </a:ext>
            </a:extLst>
          </p:cNvPr>
          <p:cNvSpPr txBox="1"/>
          <p:nvPr/>
        </p:nvSpPr>
        <p:spPr>
          <a:xfrm>
            <a:off x="548640" y="22132450"/>
            <a:ext cx="11804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Current detection methods often lack real-time effectiveness or generalizability necessary to stop data leakages before its too late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This project aims to explore various machine learning techniques to identify the most accurate methods for detecting anomalies in a simulated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4E16A-904E-5BC3-4878-65721FC34C0A}"/>
              </a:ext>
            </a:extLst>
          </p:cNvPr>
          <p:cNvSpPr txBox="1"/>
          <p:nvPr/>
        </p:nvSpPr>
        <p:spPr>
          <a:xfrm>
            <a:off x="13218084" y="6978721"/>
            <a:ext cx="118131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Data Preprocessing: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Clean and transform the dataset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Extract key features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Split data into training and testing sets for model evaluation</a:t>
            </a:r>
          </a:p>
          <a:p>
            <a:pPr marL="45720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Models Explored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Unsupervised Learning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Isolation Forest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Semi-Supervised Learning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Autoencoder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Supervised Learning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Logistic Regression, Decision Tree, Random Forest, 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EE567-54EF-2594-E672-EE617B35B8AD}"/>
              </a:ext>
            </a:extLst>
          </p:cNvPr>
          <p:cNvSpPr txBox="1"/>
          <p:nvPr/>
        </p:nvSpPr>
        <p:spPr>
          <a:xfrm>
            <a:off x="13348356" y="15441979"/>
            <a:ext cx="117080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Models: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Isolation Forest: 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Detect anomalies by isolating data points in a high-dimensional space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Autoencoder: 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Learn to reconstruct normal patterns and flag deviations as anomalies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Logistic Regression, Decision Tree, Random Forest, SVM: 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Models trained on labeled data to classify normal vs. anomalous behavior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2B065-A678-99EE-1FFC-694508C7DF63}"/>
              </a:ext>
            </a:extLst>
          </p:cNvPr>
          <p:cNvSpPr txBox="1"/>
          <p:nvPr/>
        </p:nvSpPr>
        <p:spPr>
          <a:xfrm>
            <a:off x="13218084" y="23408104"/>
            <a:ext cx="1180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Metrics Used: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Classification reports: 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Precision, recall, F1-score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AUC-ROC scores to evaluate model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31228-4A66-FB78-74C2-A85A80DEC9E0}"/>
              </a:ext>
            </a:extLst>
          </p:cNvPr>
          <p:cNvSpPr txBox="1"/>
          <p:nvPr/>
        </p:nvSpPr>
        <p:spPr>
          <a:xfrm>
            <a:off x="25887528" y="7102107"/>
            <a:ext cx="1180490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Findings: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Isolation Forest: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Moderate detection rates with no labeled data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Autoencoder: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Effective reconstruction of normal patterns</a:t>
            </a:r>
          </a:p>
          <a:p>
            <a:pPr marL="2494986" lvl="1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Supervised Models: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Random Forest achieved the highest accuracy (after hyperparameter tuning via </a:t>
            </a:r>
            <a:r>
              <a:rPr lang="en-US" sz="3600" dirty="0" err="1">
                <a:solidFill>
                  <a:prstClr val="black"/>
                </a:solidFill>
              </a:rPr>
              <a:t>GridSearchCV</a:t>
            </a:r>
            <a:r>
              <a:rPr lang="en-US" sz="3600" dirty="0">
                <a:solidFill>
                  <a:prstClr val="black"/>
                </a:solidFill>
              </a:rPr>
              <a:t>)</a:t>
            </a:r>
          </a:p>
          <a:p>
            <a:pPr marL="4532772" lvl="2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Logistic Regression and SVM showed strong performance but were slightly outperformed by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85371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D6FF94BD8A904F8F9A0DBA0B85816B" ma:contentTypeVersion="13" ma:contentTypeDescription="Create a new document." ma:contentTypeScope="" ma:versionID="cb6691033929028f730a92bc77ca6308">
  <xsd:schema xmlns:xsd="http://www.w3.org/2001/XMLSchema" xmlns:xs="http://www.w3.org/2001/XMLSchema" xmlns:p="http://schemas.microsoft.com/office/2006/metadata/properties" xmlns:ns3="8bb6aa66-9d9a-4a8e-a09d-cf0d19dc14dd" xmlns:ns4="58c6260b-e539-44a1-af98-7e74fc762677" targetNamespace="http://schemas.microsoft.com/office/2006/metadata/properties" ma:root="true" ma:fieldsID="7f37e7425e30419342e9a6e779ff81cb" ns3:_="" ns4:_="">
    <xsd:import namespace="8bb6aa66-9d9a-4a8e-a09d-cf0d19dc14dd"/>
    <xsd:import namespace="58c6260b-e539-44a1-af98-7e74fc762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6aa66-9d9a-4a8e-a09d-cf0d19dc14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6260b-e539-44a1-af98-7e74fc762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b6aa66-9d9a-4a8e-a09d-cf0d19dc14dd" xsi:nil="true"/>
  </documentManagement>
</p:properties>
</file>

<file path=customXml/itemProps1.xml><?xml version="1.0" encoding="utf-8"?>
<ds:datastoreItem xmlns:ds="http://schemas.openxmlformats.org/officeDocument/2006/customXml" ds:itemID="{1CB44AA5-C566-453F-AC2C-0C55501A5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b6aa66-9d9a-4a8e-a09d-cf0d19dc14dd"/>
    <ds:schemaRef ds:uri="58c6260b-e539-44a1-af98-7e74fc762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70F368-9BCE-4D4D-855C-9E4E728917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47AD67-27DA-43B5-A4C6-109D3F59A232}">
  <ds:schemaRefs>
    <ds:schemaRef ds:uri="http://purl.org/dc/dcmitype/"/>
    <ds:schemaRef ds:uri="http://schemas.microsoft.com/office/2006/metadata/properties"/>
    <ds:schemaRef ds:uri="58c6260b-e539-44a1-af98-7e74fc7626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8bb6aa66-9d9a-4a8e-a09d-cf0d19dc14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3684</TotalTime>
  <Words>336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CAHS Labs</dc:creator>
  <cp:lastModifiedBy>Hunter Paul</cp:lastModifiedBy>
  <cp:revision>179</cp:revision>
  <cp:lastPrinted>2013-02-14T14:08:56Z</cp:lastPrinted>
  <dcterms:created xsi:type="dcterms:W3CDTF">2013-02-13T04:08:36Z</dcterms:created>
  <dcterms:modified xsi:type="dcterms:W3CDTF">2024-11-30T01:09:50Z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0x010100B8D6FF94BD8A904F8F9A0DBA0B85816B</vt:lpwstr>
  </property>
</Properties>
</file>