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715000" cx="9144000"/>
  <p:notesSz cx="9144000" cy="6858000"/>
  <p:embeddedFontLst>
    <p:embeddedFont>
      <p:font typeface="Arial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F8CB5D7-E7A0-4EAB-A0A0-16C0A8BCE536}">
  <a:tblStyle styleId="{2F8CB5D7-E7A0-4EAB-A0A0-16C0A8BCE5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2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514600" y="514350"/>
            <a:ext cx="41148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/>
          <p:nvPr>
            <p:ph idx="2" type="sldImg"/>
          </p:nvPr>
        </p:nvSpPr>
        <p:spPr>
          <a:xfrm>
            <a:off x="2514600" y="514350"/>
            <a:ext cx="41148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d75a151c_0_5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50d75a151c_0_55:notes"/>
          <p:cNvSpPr/>
          <p:nvPr>
            <p:ph idx="2" type="sldImg"/>
          </p:nvPr>
        </p:nvSpPr>
        <p:spPr>
          <a:xfrm>
            <a:off x="2514600" y="514350"/>
            <a:ext cx="41148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0d75a151c_0_6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50d75a151c_0_63:notes"/>
          <p:cNvSpPr/>
          <p:nvPr>
            <p:ph idx="2" type="sldImg"/>
          </p:nvPr>
        </p:nvSpPr>
        <p:spPr>
          <a:xfrm>
            <a:off x="2514600" y="514350"/>
            <a:ext cx="41148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d75a151c_0_7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50d75a151c_0_70:notes"/>
          <p:cNvSpPr/>
          <p:nvPr>
            <p:ph idx="2" type="sldImg"/>
          </p:nvPr>
        </p:nvSpPr>
        <p:spPr>
          <a:xfrm>
            <a:off x="2514600" y="514350"/>
            <a:ext cx="41148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0d75a151c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50d75a151c_0_0:notes"/>
          <p:cNvSpPr/>
          <p:nvPr>
            <p:ph idx="2" type="sldImg"/>
          </p:nvPr>
        </p:nvSpPr>
        <p:spPr>
          <a:xfrm>
            <a:off x="2514600" y="514350"/>
            <a:ext cx="41148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0d75a151c_0_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0d75a151c_0_6:notes"/>
          <p:cNvSpPr/>
          <p:nvPr>
            <p:ph idx="2" type="sldImg"/>
          </p:nvPr>
        </p:nvSpPr>
        <p:spPr>
          <a:xfrm>
            <a:off x="2514600" y="514350"/>
            <a:ext cx="41148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d75a151c_0_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50d75a151c_0_12:notes"/>
          <p:cNvSpPr/>
          <p:nvPr>
            <p:ph idx="2" type="sldImg"/>
          </p:nvPr>
        </p:nvSpPr>
        <p:spPr>
          <a:xfrm>
            <a:off x="2514600" y="514350"/>
            <a:ext cx="41148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d75a151c_0_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50d75a151c_0_20:notes"/>
          <p:cNvSpPr/>
          <p:nvPr>
            <p:ph idx="2" type="sldImg"/>
          </p:nvPr>
        </p:nvSpPr>
        <p:spPr>
          <a:xfrm>
            <a:off x="2514600" y="514350"/>
            <a:ext cx="41148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0d75a151c_0_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50d75a151c_0_27:notes"/>
          <p:cNvSpPr/>
          <p:nvPr>
            <p:ph idx="2" type="sldImg"/>
          </p:nvPr>
        </p:nvSpPr>
        <p:spPr>
          <a:xfrm>
            <a:off x="2514600" y="514350"/>
            <a:ext cx="41148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d75a151c_0_3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50d75a151c_0_34:notes"/>
          <p:cNvSpPr/>
          <p:nvPr>
            <p:ph idx="2" type="sldImg"/>
          </p:nvPr>
        </p:nvSpPr>
        <p:spPr>
          <a:xfrm>
            <a:off x="2514600" y="514350"/>
            <a:ext cx="41148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d75a151c_0_4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50d75a151c_0_41:notes"/>
          <p:cNvSpPr/>
          <p:nvPr>
            <p:ph idx="2" type="sldImg"/>
          </p:nvPr>
        </p:nvSpPr>
        <p:spPr>
          <a:xfrm>
            <a:off x="2514600" y="514350"/>
            <a:ext cx="41148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d75a151c_0_4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50d75a151c_0_48:notes"/>
          <p:cNvSpPr/>
          <p:nvPr>
            <p:ph idx="2" type="sldImg"/>
          </p:nvPr>
        </p:nvSpPr>
        <p:spPr>
          <a:xfrm>
            <a:off x="2514600" y="514350"/>
            <a:ext cx="41148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ctrTitle"/>
          </p:nvPr>
        </p:nvSpPr>
        <p:spPr>
          <a:xfrm>
            <a:off x="2971800" y="1524000"/>
            <a:ext cx="6019800" cy="1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2971800" y="3556000"/>
            <a:ext cx="6019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>
            <a:off x="457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>
            <a:off x="3124200" y="520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" type="body"/>
          </p:nvPr>
        </p:nvSpPr>
        <p:spPr>
          <a:xfrm>
            <a:off x="457200" y="1651000"/>
            <a:ext cx="40386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04" name="Google Shape;104;p12"/>
          <p:cNvSpPr txBox="1"/>
          <p:nvPr>
            <p:ph idx="2" type="body"/>
          </p:nvPr>
        </p:nvSpPr>
        <p:spPr>
          <a:xfrm>
            <a:off x="4648200" y="1651000"/>
            <a:ext cx="40386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3124200" y="520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>
            <p:ph idx="10" type="dt"/>
          </p:nvPr>
        </p:nvSpPr>
        <p:spPr>
          <a:xfrm>
            <a:off x="457200" y="5203825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1" name="Google Shape;111;p13"/>
          <p:cNvSpPr txBox="1"/>
          <p:nvPr>
            <p:ph idx="11" type="ftr"/>
          </p:nvPr>
        </p:nvSpPr>
        <p:spPr>
          <a:xfrm>
            <a:off x="3124200" y="520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3"/>
          <p:cNvSpPr txBox="1"/>
          <p:nvPr>
            <p:ph idx="10" type="dt"/>
          </p:nvPr>
        </p:nvSpPr>
        <p:spPr>
          <a:xfrm>
            <a:off x="457200" y="5203825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457200" y="1651000"/>
            <a:ext cx="82296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1" type="ftr"/>
          </p:nvPr>
        </p:nvSpPr>
        <p:spPr>
          <a:xfrm>
            <a:off x="3124200" y="520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457200" y="5203825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>
            <p:ph type="title"/>
          </p:nvPr>
        </p:nvSpPr>
        <p:spPr>
          <a:xfrm rot="5400000">
            <a:off x="5403850" y="1606550"/>
            <a:ext cx="4508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 rot="5400000">
            <a:off x="1212850" y="-374650"/>
            <a:ext cx="4508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>
            <a:off x="3124200" y="520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5"/>
          <p:cNvSpPr txBox="1"/>
          <p:nvPr>
            <p:ph idx="10" type="dt"/>
          </p:nvPr>
        </p:nvSpPr>
        <p:spPr>
          <a:xfrm>
            <a:off x="457200" y="5203825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 rot="5400000">
            <a:off x="2952750" y="-844550"/>
            <a:ext cx="3238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1" type="ftr"/>
          </p:nvPr>
        </p:nvSpPr>
        <p:spPr>
          <a:xfrm>
            <a:off x="3124200" y="520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2" type="sldNum"/>
          </p:nvPr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457200" y="5203825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/>
          <p:nvPr>
            <p:ph idx="2" type="pic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3124200" y="520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7"/>
          <p:cNvSpPr txBox="1"/>
          <p:nvPr>
            <p:ph idx="10" type="dt"/>
          </p:nvPr>
        </p:nvSpPr>
        <p:spPr>
          <a:xfrm>
            <a:off x="457200" y="5203825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" type="body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79" name="Google Shape;79;p8"/>
          <p:cNvSpPr txBox="1"/>
          <p:nvPr>
            <p:ph idx="2" type="body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8"/>
          <p:cNvSpPr txBox="1"/>
          <p:nvPr>
            <p:ph idx="11" type="ftr"/>
          </p:nvPr>
        </p:nvSpPr>
        <p:spPr>
          <a:xfrm>
            <a:off x="3124200" y="520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8"/>
          <p:cNvSpPr txBox="1"/>
          <p:nvPr>
            <p:ph idx="10" type="dt"/>
          </p:nvPr>
        </p:nvSpPr>
        <p:spPr>
          <a:xfrm>
            <a:off x="457200" y="5203825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idx="11" type="ftr"/>
          </p:nvPr>
        </p:nvSpPr>
        <p:spPr>
          <a:xfrm>
            <a:off x="3124200" y="520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9"/>
          <p:cNvSpPr txBox="1"/>
          <p:nvPr>
            <p:ph idx="10" type="dt"/>
          </p:nvPr>
        </p:nvSpPr>
        <p:spPr>
          <a:xfrm>
            <a:off x="457200" y="5203825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1" type="ftr"/>
          </p:nvPr>
        </p:nvSpPr>
        <p:spPr>
          <a:xfrm>
            <a:off x="3124200" y="520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457200" y="5203825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11"/>
          <p:cNvSpPr txBox="1"/>
          <p:nvPr>
            <p:ph idx="2" type="body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96" name="Google Shape;96;p11"/>
          <p:cNvSpPr txBox="1"/>
          <p:nvPr>
            <p:ph idx="3" type="body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11"/>
          <p:cNvSpPr txBox="1"/>
          <p:nvPr>
            <p:ph idx="4" type="body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3124200" y="520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1"/>
          <p:cNvSpPr txBox="1"/>
          <p:nvPr>
            <p:ph idx="10" type="dt"/>
          </p:nvPr>
        </p:nvSpPr>
        <p:spPr>
          <a:xfrm>
            <a:off x="457200" y="5203825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144000" cy="5715000"/>
            <a:chOff x="0" y="0"/>
            <a:chExt cx="5760" cy="432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1081" y="1066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1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1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1081" y="1066"/>
                <a:ext cx="362" cy="40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1437" y="1066"/>
                <a:ext cx="369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719" y="1464"/>
                <a:ext cx="368" cy="401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 txBox="1"/>
              <p:nvPr/>
            </p:nvSpPr>
            <p:spPr>
              <a:xfrm>
                <a:off x="0" y="1464"/>
                <a:ext cx="367" cy="401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 txBox="1"/>
              <p:nvPr/>
            </p:nvSpPr>
            <p:spPr>
              <a:xfrm>
                <a:off x="1081" y="1464"/>
                <a:ext cx="362" cy="4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 txBox="1"/>
              <p:nvPr/>
            </p:nvSpPr>
            <p:spPr>
              <a:xfrm>
                <a:off x="361" y="1859"/>
                <a:ext cx="363" cy="40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 txBox="1"/>
              <p:nvPr/>
            </p:nvSpPr>
            <p:spPr>
              <a:xfrm>
                <a:off x="719" y="1859"/>
                <a:ext cx="368" cy="4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1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457200" y="1651000"/>
            <a:ext cx="82296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0" type="dt"/>
          </p:nvPr>
        </p:nvSpPr>
        <p:spPr>
          <a:xfrm>
            <a:off x="457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1" type="ftr"/>
          </p:nvPr>
        </p:nvSpPr>
        <p:spPr>
          <a:xfrm>
            <a:off x="3124200" y="520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2" type="sldNum"/>
          </p:nvPr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idx="11" type="ftr"/>
          </p:nvPr>
        </p:nvSpPr>
        <p:spPr>
          <a:xfrm>
            <a:off x="3124200" y="520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3"/>
          <p:cNvGrpSpPr/>
          <p:nvPr/>
        </p:nvGrpSpPr>
        <p:grpSpPr>
          <a:xfrm>
            <a:off x="0" y="0"/>
            <a:ext cx="9144000" cy="455612"/>
            <a:chOff x="0" y="0"/>
            <a:chExt cx="5760" cy="344"/>
          </a:xfrm>
        </p:grpSpPr>
        <p:sp>
          <p:nvSpPr>
            <p:cNvPr id="39" name="Google Shape;39;p3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 txBox="1"/>
            <p:nvPr/>
          </p:nvSpPr>
          <p:spPr>
            <a:xfrm>
              <a:off x="83" y="86"/>
              <a:ext cx="89" cy="8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 txBox="1"/>
            <p:nvPr/>
          </p:nvSpPr>
          <p:spPr>
            <a:xfrm>
              <a:off x="258" y="171"/>
              <a:ext cx="87" cy="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457200" y="1651000"/>
            <a:ext cx="82296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0" type="dt"/>
          </p:nvPr>
        </p:nvSpPr>
        <p:spPr>
          <a:xfrm>
            <a:off x="457200" y="5203825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74000">
              <a:srgbClr val="FFFFFF"/>
            </a:gs>
            <a:gs pos="83000">
              <a:srgbClr val="FFFFFF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idx="1" type="subTitle"/>
          </p:nvPr>
        </p:nvSpPr>
        <p:spPr>
          <a:xfrm>
            <a:off x="90487" y="3556000"/>
            <a:ext cx="8901112" cy="174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UEMG – Universidade do Estado de Minas Gerais/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Unidade Frutal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Discentes: Uemerson Pinheiro Junior, Gabriel Queiroz de Paula Lacerda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descr="frutal cmyk" id="121" name="Google Shape;1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262" y="120650"/>
            <a:ext cx="3863975" cy="109696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>
            <p:ph type="ctrTitle"/>
          </p:nvPr>
        </p:nvSpPr>
        <p:spPr>
          <a:xfrm>
            <a:off x="2873375" y="1704975"/>
            <a:ext cx="6292850" cy="156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Aula 1 - </a:t>
            </a:r>
            <a:r>
              <a:rPr lang="en-US" sz="4800"/>
              <a:t>Condicionais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Exercício 9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457200" y="1324825"/>
            <a:ext cx="82296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2400"/>
              <a:t>Uma agência </a:t>
            </a:r>
            <a:r>
              <a:rPr lang="en-US" sz="2400"/>
              <a:t>bancária</a:t>
            </a:r>
            <a:r>
              <a:rPr lang="en-US" sz="2400"/>
              <a:t> possui dois tipos de investimentos, conforme a tabela abaixo. Faça um programa que receba o tipo de investimento e seu valor de investimento e mostre o valor corrigido após um mês de investimento.</a:t>
            </a:r>
            <a:endParaRPr sz="2400"/>
          </a:p>
        </p:txBody>
      </p:sp>
      <p:sp>
        <p:nvSpPr>
          <p:cNvPr id="189" name="Google Shape;189;p23"/>
          <p:cNvSpPr txBox="1"/>
          <p:nvPr/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graphicFrame>
        <p:nvGraphicFramePr>
          <p:cNvPr id="190" name="Google Shape;190;p23"/>
          <p:cNvGraphicFramePr/>
          <p:nvPr/>
        </p:nvGraphicFramePr>
        <p:xfrm>
          <a:off x="952500" y="341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{2F8CB5D7-E7A0-4EAB-A0A0-16C0A8BCE536}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Tipo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Descrição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Rendimento mensal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Poupança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Fundos de renda fixa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Exercício 10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324825"/>
            <a:ext cx="82296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2400"/>
              <a:t>Faça um programa que receba a idade de um nadador e mostre sua categoria, usando a tabela abaixo. Para menor de 5 anos mostrar uma mensagem “Não se encaixa em nenhuma categoria”</a:t>
            </a:r>
            <a:endParaRPr sz="2400"/>
          </a:p>
        </p:txBody>
      </p:sp>
      <p:sp>
        <p:nvSpPr>
          <p:cNvPr id="197" name="Google Shape;197;p24"/>
          <p:cNvSpPr txBox="1"/>
          <p:nvPr/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graphicFrame>
        <p:nvGraphicFramePr>
          <p:cNvPr id="198" name="Google Shape;198;p24"/>
          <p:cNvGraphicFramePr/>
          <p:nvPr/>
        </p:nvGraphicFramePr>
        <p:xfrm>
          <a:off x="2159000" y="298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{2F8CB5D7-E7A0-4EAB-A0A0-16C0A8BCE536}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Categoria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IDADE</a:t>
                      </a:r>
                      <a:r>
                        <a:rPr lang="en-US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Infantil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 a 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Juvenil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 a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Adolecente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 a 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Adulto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 a 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Sênior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Acima de 30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 agora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457200" y="1324825"/>
            <a:ext cx="8229600" cy="38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Noto Sans Symbols"/>
              <a:buChar char="■"/>
            </a:pPr>
            <a:r>
              <a:rPr lang="en-US" sz="3600"/>
              <a:t>Resolvendo os </a:t>
            </a:r>
            <a:r>
              <a:rPr lang="en-US" sz="3600"/>
              <a:t>exercícios</a:t>
            </a:r>
            <a:r>
              <a:rPr lang="en-US" sz="3600"/>
              <a:t> que o Sérgio passou!</a:t>
            </a:r>
            <a:endParaRPr sz="3600"/>
          </a:p>
        </p:txBody>
      </p:sp>
      <p:sp>
        <p:nvSpPr>
          <p:cNvPr id="205" name="Google Shape;205;p25"/>
          <p:cNvSpPr txBox="1"/>
          <p:nvPr/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Exercício 1</a:t>
            </a:r>
            <a:endParaRPr/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457200" y="1651000"/>
            <a:ext cx="82296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/>
              <a:t>Faça um programa que peça dois números e mostre o maior ou se são iguais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Exercício 2</a:t>
            </a:r>
            <a:endParaRPr/>
          </a:p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457200" y="1651000"/>
            <a:ext cx="82296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/>
              <a:t>Faça um programa que peça a idade do usuário e mostre se ele é maior de idade ou não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Exercício 3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457200" y="1524000"/>
            <a:ext cx="82296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2400"/>
              <a:t>Faça um programa que peça a nota da etapa 1 (Máx 10 pts) e da etapa 2 (Máx 10 pts), calcule a média ((nota 1 + nota 2) / 2), e mostre a </a:t>
            </a:r>
            <a:r>
              <a:rPr lang="en-US" sz="2400"/>
              <a:t>média</a:t>
            </a:r>
            <a:r>
              <a:rPr lang="en-US" sz="2400"/>
              <a:t> e se o aluno foi reprovado ou não de acordo com tabela abaixo </a:t>
            </a:r>
            <a:endParaRPr sz="2400"/>
          </a:p>
        </p:txBody>
      </p:sp>
      <p:sp>
        <p:nvSpPr>
          <p:cNvPr id="143" name="Google Shape;143;p17"/>
          <p:cNvSpPr txBox="1"/>
          <p:nvPr/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graphicFrame>
        <p:nvGraphicFramePr>
          <p:cNvPr id="144" name="Google Shape;144;p17"/>
          <p:cNvGraphicFramePr/>
          <p:nvPr/>
        </p:nvGraphicFramePr>
        <p:xfrm>
          <a:off x="952500" y="323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{2F8CB5D7-E7A0-4EAB-A0A0-16C0A8BCE536}</a:tableStyleId>
              </a:tblPr>
              <a:tblGrid>
                <a:gridCol w="3619500"/>
                <a:gridCol w="3619500"/>
              </a:tblGrid>
              <a:tr h="63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Média &lt;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Reprovado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Média &gt;= 5 e Média &lt;=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Média &gt;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Aprovado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Exercício 4</a:t>
            </a:r>
            <a:endParaRPr/>
          </a:p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457200" y="1524000"/>
            <a:ext cx="82296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2400"/>
              <a:t>Faça um programa que peça três números e mostre o maior deles, ou se são iguais</a:t>
            </a:r>
            <a:endParaRPr sz="2400"/>
          </a:p>
        </p:txBody>
      </p:sp>
      <p:sp>
        <p:nvSpPr>
          <p:cNvPr id="151" name="Google Shape;151;p18"/>
          <p:cNvSpPr txBox="1"/>
          <p:nvPr/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Exercício 5</a:t>
            </a:r>
            <a:endParaRPr/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457200" y="1524000"/>
            <a:ext cx="82296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2400"/>
              <a:t>Faça um programa que receba um </a:t>
            </a:r>
            <a:r>
              <a:rPr lang="en-US" sz="2400"/>
              <a:t>número</a:t>
            </a:r>
            <a:r>
              <a:rPr lang="en-US" sz="2400"/>
              <a:t> inteiro e mostre se ele é par</a:t>
            </a:r>
            <a:endParaRPr sz="2400"/>
          </a:p>
        </p:txBody>
      </p:sp>
      <p:sp>
        <p:nvSpPr>
          <p:cNvPr id="158" name="Google Shape;158;p19"/>
          <p:cNvSpPr txBox="1"/>
          <p:nvPr/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741600" y="2553250"/>
            <a:ext cx="766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Observação, todo numero par inteiro dividido por 2 tem resto 0. Em C ou C++ para pegar o resto de uma divisão usa-se o operador %. Ficando assim: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resto = numero % 2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Exercício 6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457200" y="1324825"/>
            <a:ext cx="82296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2400"/>
              <a:t>Faça um programa que peça dois números, mostre um menu de opções (tabela abaixo), receba qual a opção do usuário e execute ela. </a:t>
            </a:r>
            <a:endParaRPr sz="2400"/>
          </a:p>
        </p:txBody>
      </p:sp>
      <p:sp>
        <p:nvSpPr>
          <p:cNvPr id="166" name="Google Shape;166;p20"/>
          <p:cNvSpPr txBox="1"/>
          <p:nvPr/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graphicFrame>
        <p:nvGraphicFramePr>
          <p:cNvPr id="167" name="Google Shape;167;p20"/>
          <p:cNvGraphicFramePr/>
          <p:nvPr/>
        </p:nvGraphicFramePr>
        <p:xfrm>
          <a:off x="952500" y="255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{2F8CB5D7-E7A0-4EAB-A0A0-16C0A8BCE536}</a:tableStyleId>
              </a:tblPr>
              <a:tblGrid>
                <a:gridCol w="3619500"/>
                <a:gridCol w="3619500"/>
              </a:tblGrid>
              <a:tr h="759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Opção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Somar os números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59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Opção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Subtrair os números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59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Opção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Multiplicar os números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59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Opção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Dividir os números (Obs: Não é possível dividir por zero, informar ao usuário)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Exercício 7</a:t>
            </a:r>
            <a:endParaRPr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457200" y="1324825"/>
            <a:ext cx="82296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2400"/>
              <a:t>Faça um programa que peça um </a:t>
            </a:r>
            <a:r>
              <a:rPr lang="en-US" sz="2400"/>
              <a:t>número</a:t>
            </a:r>
            <a:r>
              <a:rPr lang="en-US" sz="2400"/>
              <a:t> do mês e mostre seu nome por extenso. Exemplo:</a:t>
            </a:r>
            <a:br>
              <a:rPr lang="en-US" sz="2400"/>
            </a:br>
            <a:r>
              <a:rPr lang="en-US" sz="2400"/>
              <a:t>1 - Janeiro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2400"/>
              <a:t>2 - Fevereiro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2400"/>
              <a:t>3 - Março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2400"/>
              <a:t>... </a:t>
            </a:r>
            <a:endParaRPr sz="2400"/>
          </a:p>
        </p:txBody>
      </p:sp>
      <p:sp>
        <p:nvSpPr>
          <p:cNvPr id="174" name="Google Shape;174;p21"/>
          <p:cNvSpPr txBox="1"/>
          <p:nvPr/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Exercício 8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457200" y="1324825"/>
            <a:ext cx="82296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2400"/>
              <a:t>Faça um programa que peça o </a:t>
            </a:r>
            <a:r>
              <a:rPr lang="en-US" sz="2400"/>
              <a:t>salário</a:t>
            </a:r>
            <a:r>
              <a:rPr lang="en-US" sz="2400"/>
              <a:t> atual e a profissão (1 para caixa, 2 para gerente, 3 diretor) e calcule e mostre o novo </a:t>
            </a:r>
            <a:r>
              <a:rPr lang="en-US" sz="2400"/>
              <a:t>salário</a:t>
            </a:r>
            <a:r>
              <a:rPr lang="en-US" sz="2400"/>
              <a:t> com base na tabela abaixo</a:t>
            </a:r>
            <a:endParaRPr sz="2400"/>
          </a:p>
        </p:txBody>
      </p:sp>
      <p:sp>
        <p:nvSpPr>
          <p:cNvPr id="181" name="Google Shape;181;p22"/>
          <p:cNvSpPr txBox="1"/>
          <p:nvPr/>
        </p:nvSpPr>
        <p:spPr>
          <a:xfrm>
            <a:off x="6553200" y="520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graphicFrame>
        <p:nvGraphicFramePr>
          <p:cNvPr id="182" name="Google Shape;182;p22"/>
          <p:cNvGraphicFramePr/>
          <p:nvPr/>
        </p:nvGraphicFramePr>
        <p:xfrm>
          <a:off x="952500" y="304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{2F8CB5D7-E7A0-4EAB-A0A0-16C0A8BCE536}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salário</a:t>
                      </a:r>
                      <a:r>
                        <a:rPr lang="en-US"/>
                        <a:t> &lt; 1000 OU profissão = caixa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aumento de 15%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salário &gt;= 1000 E salário &lt; 1500 E profissão = gerente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aumento de 10%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salário &gt;= 1500 E </a:t>
                      </a:r>
                      <a:r>
                        <a:rPr lang="en-US"/>
                        <a:t>salário</a:t>
                      </a:r>
                      <a:r>
                        <a:rPr lang="en-US"/>
                        <a:t> &lt; 2000 E profissão = gerente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aumento de 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salário &gt;= 2000 OU profissão = diretor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sem aumento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