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8" r:id="rId2"/>
  </p:sldMasterIdLst>
  <p:notesMasterIdLst>
    <p:notesMasterId r:id="rId44"/>
  </p:notesMasterIdLst>
  <p:handoutMasterIdLst>
    <p:handoutMasterId r:id="rId45"/>
  </p:handoutMasterIdLst>
  <p:sldIdLst>
    <p:sldId id="256" r:id="rId3"/>
    <p:sldId id="507" r:id="rId4"/>
    <p:sldId id="510" r:id="rId5"/>
    <p:sldId id="512" r:id="rId6"/>
    <p:sldId id="509" r:id="rId7"/>
    <p:sldId id="511" r:id="rId8"/>
    <p:sldId id="547" r:id="rId9"/>
    <p:sldId id="548" r:id="rId10"/>
    <p:sldId id="549" r:id="rId11"/>
    <p:sldId id="550" r:id="rId12"/>
    <p:sldId id="551" r:id="rId13"/>
    <p:sldId id="552" r:id="rId14"/>
    <p:sldId id="508" r:id="rId15"/>
    <p:sldId id="537" r:id="rId16"/>
    <p:sldId id="539" r:id="rId17"/>
    <p:sldId id="538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36" r:id="rId36"/>
    <p:sldId id="533" r:id="rId37"/>
    <p:sldId id="535" r:id="rId38"/>
    <p:sldId id="534" r:id="rId39"/>
    <p:sldId id="529" r:id="rId40"/>
    <p:sldId id="530" r:id="rId41"/>
    <p:sldId id="531" r:id="rId42"/>
    <p:sldId id="502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">
          <p15:clr>
            <a:srgbClr val="A4A3A4"/>
          </p15:clr>
        </p15:guide>
        <p15:guide id="2" pos="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0000"/>
    <a:srgbClr val="00CC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8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2454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BCC7B-3083-4E92-A305-12A43EA0D757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16047-505A-43E3-9AF3-5E0D2D6883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29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6B713A-C2CB-45D0-AF38-160D8EC84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371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D5CA34-FD2A-4F2E-A614-F38782744496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916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FE9F5-DBD2-466C-8813-98FAF53B7DA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71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D96701-D72E-4312-A064-F44BE17FC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7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AF31F9-856A-4A94-8E66-660A580F83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4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8C9ED1-81EF-4E06-9127-2947C5D13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4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967E1168-9D0D-424E-8EE5-32275F9A61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12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7937CD-F696-42A8-A74A-75F25F37CB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692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9D97B11A-88A5-496B-B2C7-343A84AE16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393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30E713-3B62-4D7D-A33F-F7D715E46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8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F03BDC-0219-43FA-8282-051829417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6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82290B-BC88-4D0E-AEB5-455B78890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78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58425A-44C1-4C4D-8E77-20EF039909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114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AC751D-C7FC-4B27-B706-08A33F3C5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92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1CD778-F9CD-472B-954B-22F54C2B19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23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6D2BD8-913E-490E-B5EF-8E6C36736D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019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D7EDA8-3056-4B83-A5DA-DC587333E6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703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E8CFB6-E855-4A30-B148-180160838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73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48D66E-5265-4238-AC84-DBD5FCE8DB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6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22A7D0-E171-4D9B-86D9-91BFA86EE5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AA96F7-5AFC-44C4-AA17-09B5758A1A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5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EE3D5-9849-4488-978F-1EE4A04ADE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1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EC0595-D147-4451-937D-6037A2231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1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A6E32E-98E0-4979-ADA4-C6D047B22A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0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A523A2-6B84-4F16-A4D6-45A651970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97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04FAC55-47FC-4296-832C-066EB6DE9A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05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4C4C2F21-524C-4845-BA1A-A83720DBD4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7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32" y="2500306"/>
            <a:ext cx="4971256" cy="1003176"/>
          </a:xfrm>
          <a:noFill/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6600" dirty="0">
                <a:solidFill>
                  <a:srgbClr val="00CC00"/>
                </a:solidFill>
                <a:effectLst/>
                <a:latin typeface="+mj-ea"/>
              </a:rPr>
              <a:t>人 工 智 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E1168-9D0D-424E-8EE5-32275F9A611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179570" cy="222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图片 6" descr="3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765160" y="2448656"/>
            <a:ext cx="6357950" cy="4042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179570" cy="222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图片 6" descr="44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409072" y="2357430"/>
            <a:ext cx="6715172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179570" cy="222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图片 6" descr="55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500298" y="2285992"/>
            <a:ext cx="6500858" cy="4572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7"/>
            <a:ext cx="8856984" cy="5668738"/>
          </a:xfrm>
        </p:spPr>
        <p:txBody>
          <a:bodyPr/>
          <a:lstStyle/>
          <a:p>
            <a:r>
              <a:rPr lang="zh-CN" altLang="en-US" b="1" dirty="0"/>
              <a:t>知识回顾：</a:t>
            </a:r>
            <a:endParaRPr lang="en-US" altLang="zh-CN" b="1" dirty="0"/>
          </a:p>
          <a:p>
            <a:pPr lvl="2"/>
            <a:r>
              <a:rPr lang="zh-CN" altLang="en-US" b="1" dirty="0"/>
              <a:t>①不确定性推理：从不确定的</a:t>
            </a:r>
            <a:r>
              <a:rPr lang="zh-CN" altLang="en-US" b="1" dirty="0">
                <a:solidFill>
                  <a:srgbClr val="FF0000"/>
                </a:solidFill>
              </a:rPr>
              <a:t>初始证据</a:t>
            </a:r>
            <a:r>
              <a:rPr lang="zh-CN" altLang="en-US" b="1" dirty="0"/>
              <a:t>出发，通过运用不确定性的</a:t>
            </a:r>
            <a:r>
              <a:rPr lang="zh-CN" altLang="en-US" b="1" dirty="0">
                <a:solidFill>
                  <a:srgbClr val="FF0000"/>
                </a:solidFill>
              </a:rPr>
              <a:t>知识</a:t>
            </a:r>
            <a:r>
              <a:rPr lang="zh-CN" altLang="en-US" b="1" dirty="0"/>
              <a:t>推出具有一定程度的不确定性的和合理的或者近乎合理的</a:t>
            </a:r>
            <a:r>
              <a:rPr lang="zh-CN" altLang="en-US" b="1" dirty="0">
                <a:solidFill>
                  <a:srgbClr val="FF0000"/>
                </a:solidFill>
              </a:rPr>
              <a:t>结论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b="1" dirty="0"/>
              <a:t>②主观贝叶斯、证据理论</a:t>
            </a:r>
            <a:endParaRPr lang="en-US" altLang="zh-CN" b="1" dirty="0"/>
          </a:p>
          <a:p>
            <a:pPr lvl="2">
              <a:buNone/>
            </a:pPr>
            <a:endParaRPr lang="en-US" altLang="zh-CN" b="1" dirty="0"/>
          </a:p>
          <a:p>
            <a:pPr marL="1125537" lvl="2" indent="-457200">
              <a:buNone/>
            </a:pPr>
            <a:endParaRPr lang="en-US" altLang="zh-CN" b="1" dirty="0"/>
          </a:p>
          <a:p>
            <a:pPr marL="1125537" lvl="2" indent="-457200">
              <a:buNone/>
            </a:pPr>
            <a:endParaRPr lang="en-US" altLang="zh-CN" b="1" dirty="0"/>
          </a:p>
          <a:p>
            <a:pPr marL="1125537" lvl="2" indent="-457200">
              <a:buNone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 descr="C:\Users\ABC\Documents\Tencent Files\79190152\Image\Group\B{H)N2O}NV9@{B8R911C8}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0"/>
            <a:ext cx="557216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1644"/>
            <a:ext cx="646467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49560"/>
            <a:ext cx="6438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 descr="C:\Users\ABC\Documents\Tencent Files\79190152\Image\Group\W6OOCJT1K4_K_W2D@V2FYH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2786058"/>
            <a:ext cx="4953000" cy="3667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857232"/>
            <a:ext cx="712822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714356"/>
            <a:ext cx="6605614" cy="478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285992"/>
            <a:ext cx="8723353" cy="224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00108"/>
            <a:ext cx="7417889" cy="430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zh-CN" altLang="en-US" dirty="0"/>
              <a:t>作业讲评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第二章：</a:t>
            </a:r>
            <a:r>
              <a:rPr lang="en-US" altLang="zh-CN" sz="2800" b="1" dirty="0"/>
              <a:t>P66     2-4</a:t>
            </a:r>
          </a:p>
          <a:p>
            <a:r>
              <a:rPr lang="zh-CN" altLang="en-US" sz="2800" b="1" dirty="0"/>
              <a:t>第三章：</a:t>
            </a:r>
            <a:r>
              <a:rPr lang="en-US" altLang="zh-CN" sz="2800" b="1" dirty="0"/>
              <a:t>P115     3-7</a:t>
            </a:r>
          </a:p>
          <a:p>
            <a:r>
              <a:rPr lang="zh-CN" altLang="en-US" sz="2800" b="1" dirty="0"/>
              <a:t>第四章：</a:t>
            </a:r>
            <a:r>
              <a:rPr lang="en-US" altLang="zh-CN" sz="2800" b="1" dirty="0"/>
              <a:t>P149    4-4   4-6</a:t>
            </a:r>
          </a:p>
          <a:p>
            <a:r>
              <a:rPr lang="zh-CN" altLang="en-US" sz="2800" b="1" dirty="0"/>
              <a:t>第七章：</a:t>
            </a:r>
            <a:r>
              <a:rPr lang="en-US" altLang="zh-CN" sz="2800" b="1" dirty="0"/>
              <a:t>ID3 </a:t>
            </a:r>
            <a:r>
              <a:rPr lang="zh-CN" altLang="en-US" sz="2800" b="1" dirty="0"/>
              <a:t>算法</a:t>
            </a:r>
            <a:endParaRPr lang="en-US" altLang="zh-CN" sz="2800" b="1" dirty="0"/>
          </a:p>
          <a:p>
            <a:r>
              <a:rPr lang="zh-CN" altLang="en-US" sz="2800" b="1" dirty="0"/>
              <a:t>第十章：</a:t>
            </a:r>
            <a:r>
              <a:rPr lang="en-US" altLang="zh-CN" sz="2800" b="1" dirty="0"/>
              <a:t>P412    10-11</a:t>
            </a: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5093" y="1214422"/>
            <a:ext cx="7788907" cy="451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928934"/>
            <a:ext cx="7673800" cy="162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0"/>
            <a:ext cx="5591169" cy="213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9311" y="2086076"/>
            <a:ext cx="5543401" cy="472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14356"/>
            <a:ext cx="8669775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7"/>
            <a:ext cx="5266928" cy="1674515"/>
          </a:xfrm>
        </p:spPr>
        <p:txBody>
          <a:bodyPr/>
          <a:lstStyle/>
          <a:p>
            <a:r>
              <a:rPr lang="zh-CN" altLang="en-US" sz="5400" dirty="0"/>
              <a:t>第七章：</a:t>
            </a:r>
            <a:r>
              <a:rPr lang="en-US" altLang="zh-CN" sz="5400" dirty="0"/>
              <a:t>ID3 </a:t>
            </a:r>
            <a:r>
              <a:rPr lang="zh-CN" altLang="en-US" sz="5400" dirty="0"/>
              <a:t>算法</a:t>
            </a:r>
            <a:br>
              <a:rPr lang="en-US" altLang="zh-CN" sz="54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686800" cy="4839816"/>
          </a:xfrm>
        </p:spPr>
        <p:txBody>
          <a:bodyPr/>
          <a:lstStyle/>
          <a:p>
            <a:r>
              <a:rPr lang="zh-CN" altLang="en-US" b="1" dirty="0"/>
              <a:t>知识回顾：</a:t>
            </a:r>
            <a:endParaRPr lang="en-US" altLang="zh-CN" b="1" dirty="0"/>
          </a:p>
          <a:p>
            <a:r>
              <a:rPr lang="zh-CN" altLang="en-US" b="1" dirty="0"/>
              <a:t>决策树的构造：树的根节点表示分类的开始，叶节点表示一个实例的结束，中间节点表示相应实例中的某一属性，而边代表某一属性可能的属性值。</a:t>
            </a:r>
            <a:endParaRPr lang="en-US" altLang="zh-CN" b="1" dirty="0"/>
          </a:p>
          <a:p>
            <a:r>
              <a:rPr lang="en-US" altLang="zh-CN" b="1" dirty="0"/>
              <a:t>I3D</a:t>
            </a:r>
            <a:r>
              <a:rPr lang="zh-CN" altLang="en-US" b="1" dirty="0"/>
              <a:t>的核心思想：通过观测样本来逐步最大化信息增益。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1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9A80E-13B9-48CD-9D41-6372E2A9131B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395536" y="908720"/>
            <a:ext cx="8496944" cy="559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A50021"/>
                </a:solidFill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7.1 </a:t>
            </a:r>
            <a:r>
              <a:rPr lang="zh-CN" altLang="en-US" sz="2800" b="1" dirty="0">
                <a:solidFill>
                  <a:srgbClr val="FF0000"/>
                </a:solidFill>
              </a:rPr>
              <a:t>用</a:t>
            </a:r>
            <a:r>
              <a:rPr lang="en-US" altLang="zh-CN" sz="2800" b="1" dirty="0">
                <a:solidFill>
                  <a:srgbClr val="FF0000"/>
                </a:solidFill>
              </a:rPr>
              <a:t>ID3</a:t>
            </a:r>
            <a:r>
              <a:rPr lang="zh-CN" altLang="en-US" sz="2800" b="1" dirty="0">
                <a:solidFill>
                  <a:srgbClr val="FF0000"/>
                </a:solidFill>
              </a:rPr>
              <a:t>算法完成下述学生选课的例子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    假设将决策</a:t>
            </a:r>
            <a:r>
              <a:rPr lang="en-US" altLang="zh-CN" b="1" dirty="0">
                <a:solidFill>
                  <a:srgbClr val="0000CC"/>
                </a:solidFill>
              </a:rPr>
              <a:t>y</a:t>
            </a:r>
            <a:r>
              <a:rPr lang="zh-CN" altLang="en-US" b="1" dirty="0">
                <a:solidFill>
                  <a:srgbClr val="0000CC"/>
                </a:solidFill>
              </a:rPr>
              <a:t>分为以下３类：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    </a:t>
            </a:r>
            <a:r>
              <a:rPr lang="en-US" altLang="zh-CN" b="1" dirty="0">
                <a:solidFill>
                  <a:srgbClr val="0000CC"/>
                </a:solidFill>
              </a:rPr>
              <a:t>y</a:t>
            </a:r>
            <a:r>
              <a:rPr lang="en-US" altLang="zh-CN" b="1" baseline="-25000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：必修</a:t>
            </a:r>
            <a:r>
              <a:rPr lang="en-US" altLang="zh-CN" b="1" dirty="0">
                <a:solidFill>
                  <a:srgbClr val="0000CC"/>
                </a:solidFill>
              </a:rPr>
              <a:t>AI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    y</a:t>
            </a:r>
            <a:r>
              <a:rPr lang="en-US" altLang="zh-CN" b="1" baseline="-25000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：选修</a:t>
            </a:r>
            <a:r>
              <a:rPr lang="en-US" altLang="zh-CN" b="1" dirty="0">
                <a:solidFill>
                  <a:srgbClr val="0000CC"/>
                </a:solidFill>
              </a:rPr>
              <a:t>AI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    y</a:t>
            </a:r>
            <a:r>
              <a:rPr lang="en-US" altLang="zh-CN" b="1" baseline="-25000" dirty="0">
                <a:solidFill>
                  <a:srgbClr val="0000CC"/>
                </a:solidFill>
              </a:rPr>
              <a:t>3</a:t>
            </a:r>
            <a:r>
              <a:rPr lang="zh-CN" altLang="en-US" b="1" dirty="0">
                <a:solidFill>
                  <a:srgbClr val="0000CC"/>
                </a:solidFill>
              </a:rPr>
              <a:t>：不修</a:t>
            </a:r>
            <a:r>
              <a:rPr lang="en-US" altLang="zh-CN" b="1" dirty="0">
                <a:solidFill>
                  <a:srgbClr val="0000CC"/>
                </a:solidFill>
              </a:rPr>
              <a:t>AI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    做出这些决策的依据有以下</a:t>
            </a:r>
            <a:r>
              <a:rPr lang="en-US" altLang="zh-CN" b="1" dirty="0">
                <a:solidFill>
                  <a:srgbClr val="0000CC"/>
                </a:solidFill>
              </a:rPr>
              <a:t>3</a:t>
            </a:r>
            <a:r>
              <a:rPr lang="zh-CN" altLang="en-US" b="1" dirty="0">
                <a:solidFill>
                  <a:srgbClr val="0000CC"/>
                </a:solidFill>
              </a:rPr>
              <a:t>个属性：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    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：学历层次　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=1 </a:t>
            </a:r>
            <a:r>
              <a:rPr lang="zh-CN" altLang="en-US" b="1" dirty="0">
                <a:solidFill>
                  <a:srgbClr val="0000CC"/>
                </a:solidFill>
              </a:rPr>
              <a:t>研究生，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=2 </a:t>
            </a:r>
            <a:r>
              <a:rPr lang="zh-CN" altLang="en-US" b="1" dirty="0">
                <a:solidFill>
                  <a:srgbClr val="0000CC"/>
                </a:solidFill>
              </a:rPr>
              <a:t>本科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    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：专业类别　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2</a:t>
            </a:r>
            <a:r>
              <a:rPr lang="en-US" altLang="zh-CN" b="1" dirty="0">
                <a:solidFill>
                  <a:srgbClr val="0000CC"/>
                </a:solidFill>
              </a:rPr>
              <a:t>=1 </a:t>
            </a:r>
            <a:r>
              <a:rPr lang="zh-CN" altLang="en-US" b="1" dirty="0">
                <a:solidFill>
                  <a:srgbClr val="0000CC"/>
                </a:solidFill>
              </a:rPr>
              <a:t>电信类，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2</a:t>
            </a:r>
            <a:r>
              <a:rPr lang="en-US" altLang="zh-CN" b="1" dirty="0">
                <a:solidFill>
                  <a:srgbClr val="0000CC"/>
                </a:solidFill>
              </a:rPr>
              <a:t>=2 </a:t>
            </a:r>
            <a:r>
              <a:rPr lang="zh-CN" altLang="en-US" b="1" dirty="0">
                <a:solidFill>
                  <a:srgbClr val="0000CC"/>
                </a:solidFill>
              </a:rPr>
              <a:t>机电类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    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3</a:t>
            </a:r>
            <a:r>
              <a:rPr lang="zh-CN" altLang="en-US" b="1" dirty="0">
                <a:solidFill>
                  <a:srgbClr val="0000CC"/>
                </a:solidFill>
              </a:rPr>
              <a:t>：学习基础　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3</a:t>
            </a:r>
            <a:r>
              <a:rPr lang="en-US" altLang="zh-CN" b="1" dirty="0">
                <a:solidFill>
                  <a:srgbClr val="0000CC"/>
                </a:solidFill>
              </a:rPr>
              <a:t>=1 </a:t>
            </a:r>
            <a:r>
              <a:rPr lang="zh-CN" altLang="en-US" b="1" dirty="0">
                <a:solidFill>
                  <a:srgbClr val="0000CC"/>
                </a:solidFill>
              </a:rPr>
              <a:t>修过</a:t>
            </a:r>
            <a:r>
              <a:rPr lang="en-US" altLang="zh-CN" b="1" dirty="0">
                <a:solidFill>
                  <a:srgbClr val="0000CC"/>
                </a:solidFill>
              </a:rPr>
              <a:t>AI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3</a:t>
            </a:r>
            <a:r>
              <a:rPr lang="en-US" altLang="zh-CN" b="1" dirty="0">
                <a:solidFill>
                  <a:srgbClr val="0000CC"/>
                </a:solidFill>
              </a:rPr>
              <a:t>=2 </a:t>
            </a:r>
            <a:r>
              <a:rPr lang="zh-CN" altLang="en-US" b="1" dirty="0">
                <a:solidFill>
                  <a:srgbClr val="0000CC"/>
                </a:solidFill>
              </a:rPr>
              <a:t>未修</a:t>
            </a:r>
            <a:r>
              <a:rPr lang="en-US" altLang="zh-CN" b="1" dirty="0">
                <a:solidFill>
                  <a:srgbClr val="0000CC"/>
                </a:solidFill>
              </a:rPr>
              <a:t>AI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   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    </a:t>
            </a:r>
            <a:r>
              <a:rPr lang="zh-CN" altLang="en-US" b="1" dirty="0">
                <a:solidFill>
                  <a:srgbClr val="0000CC"/>
                </a:solidFill>
              </a:rPr>
              <a:t>表</a:t>
            </a:r>
            <a:r>
              <a:rPr lang="en-US" altLang="zh-CN" b="1" dirty="0">
                <a:solidFill>
                  <a:srgbClr val="0000CC"/>
                </a:solidFill>
              </a:rPr>
              <a:t>7.1</a:t>
            </a:r>
            <a:r>
              <a:rPr lang="zh-CN" altLang="en-US" b="1" dirty="0">
                <a:solidFill>
                  <a:srgbClr val="0000CC"/>
                </a:solidFill>
              </a:rPr>
              <a:t>给出了一个关于选课决策的训练例子集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zh-CN" altLang="en-US" b="1" dirty="0">
                <a:solidFill>
                  <a:srgbClr val="0000CC"/>
                </a:solidFill>
              </a:rPr>
              <a:t>。</a:t>
            </a:r>
            <a:r>
              <a:rPr lang="zh-CN" altLang="en-US" b="1" dirty="0"/>
              <a:t> 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827584" y="0"/>
            <a:ext cx="7596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2. ID3</a:t>
            </a:r>
            <a:r>
              <a:rPr lang="zh-CN" altLang="en-US" sz="2800" b="1" dirty="0">
                <a:solidFill>
                  <a:srgbClr val="FF0000"/>
                </a:solidFill>
              </a:rPr>
              <a:t>算法</a:t>
            </a:r>
            <a:r>
              <a:rPr lang="en-US" altLang="zh-CN" sz="2800" b="1" dirty="0">
                <a:solidFill>
                  <a:srgbClr val="FF0000"/>
                </a:solidFill>
              </a:rPr>
              <a:t>(5/11)</a:t>
            </a:r>
          </a:p>
        </p:txBody>
      </p:sp>
    </p:spTree>
    <p:extLst>
      <p:ext uri="{BB962C8B-B14F-4D97-AF65-F5344CB8AC3E}">
        <p14:creationId xmlns:p14="http://schemas.microsoft.com/office/powerpoint/2010/main" val="37006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E841A3-08A4-451F-8C87-385EAA2FDC35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33802" y="795706"/>
            <a:ext cx="8534400" cy="603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0000CC"/>
                </a:solidFill>
              </a:rPr>
              <a:t>表</a:t>
            </a:r>
            <a:r>
              <a:rPr lang="en-US" altLang="zh-CN" b="1" dirty="0">
                <a:solidFill>
                  <a:srgbClr val="0000CC"/>
                </a:solidFill>
              </a:rPr>
              <a:t>7-1</a:t>
            </a:r>
            <a:r>
              <a:rPr lang="zh-CN" altLang="en-US" b="1" dirty="0">
                <a:solidFill>
                  <a:srgbClr val="0000CC"/>
                </a:solidFill>
              </a:rPr>
              <a:t>　关于选课决策的训练例子集</a:t>
            </a:r>
            <a:endParaRPr lang="zh-CN" altLang="en-US" dirty="0">
              <a:solidFill>
                <a:srgbClr val="0000CC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sz="2000" b="1" dirty="0">
              <a:solidFill>
                <a:srgbClr val="0000CC"/>
              </a:solidFill>
              <a:latin typeface="宋体" pitchFamily="2" charset="-122"/>
            </a:endParaRPr>
          </a:p>
          <a:p>
            <a:endParaRPr lang="en-US" altLang="zh-CN" sz="2000" b="1" dirty="0">
              <a:solidFill>
                <a:srgbClr val="0000CC"/>
              </a:solidFill>
            </a:endParaRPr>
          </a:p>
          <a:p>
            <a:endParaRPr lang="en-US" altLang="zh-CN" sz="2000" b="1" dirty="0">
              <a:solidFill>
                <a:srgbClr val="0000CC"/>
              </a:solidFill>
            </a:endParaRPr>
          </a:p>
          <a:p>
            <a:endParaRPr lang="en-US" altLang="zh-CN" sz="2200" b="1" dirty="0">
              <a:solidFill>
                <a:srgbClr val="0000CC"/>
              </a:solidFill>
            </a:endParaRPr>
          </a:p>
          <a:p>
            <a:endParaRPr lang="en-US" altLang="zh-CN" sz="2200" b="1" dirty="0">
              <a:solidFill>
                <a:srgbClr val="0000CC"/>
              </a:solidFill>
            </a:endParaRPr>
          </a:p>
          <a:p>
            <a:endParaRPr lang="en-US" altLang="zh-CN" sz="2200" b="1" dirty="0">
              <a:solidFill>
                <a:srgbClr val="0000CC"/>
              </a:solidFill>
            </a:endParaRPr>
          </a:p>
          <a:p>
            <a:r>
              <a:rPr lang="zh-CN" altLang="en-US" sz="2200" b="1" dirty="0">
                <a:solidFill>
                  <a:srgbClr val="0000CC"/>
                </a:solidFill>
              </a:rPr>
              <a:t>在该表中，</a:t>
            </a:r>
            <a:r>
              <a:rPr lang="zh-CN" altLang="en-US" sz="2200" b="1" dirty="0">
                <a:solidFill>
                  <a:srgbClr val="FF0000"/>
                </a:solidFill>
              </a:rPr>
              <a:t>训练例子集</a:t>
            </a:r>
            <a:r>
              <a:rPr lang="en-US" altLang="zh-CN" sz="2200" b="1" dirty="0">
                <a:solidFill>
                  <a:srgbClr val="FF0000"/>
                </a:solidFill>
              </a:rPr>
              <a:t>S</a:t>
            </a:r>
            <a:r>
              <a:rPr lang="zh-CN" altLang="en-US" sz="2200" b="1" dirty="0">
                <a:solidFill>
                  <a:srgbClr val="FF0000"/>
                </a:solidFill>
              </a:rPr>
              <a:t>的大小为８</a:t>
            </a:r>
            <a:r>
              <a:rPr lang="zh-CN" altLang="en-US" sz="2200" b="1" dirty="0">
                <a:solidFill>
                  <a:srgbClr val="0000CC"/>
                </a:solidFill>
              </a:rPr>
              <a:t>。</a:t>
            </a:r>
            <a:r>
              <a:rPr lang="en-US" altLang="zh-CN" sz="2200" b="1" dirty="0">
                <a:solidFill>
                  <a:srgbClr val="0000CC"/>
                </a:solidFill>
              </a:rPr>
              <a:t>ID3</a:t>
            </a:r>
            <a:r>
              <a:rPr lang="zh-CN" altLang="en-US" sz="2200" b="1" dirty="0">
                <a:solidFill>
                  <a:srgbClr val="0000CC"/>
                </a:solidFill>
              </a:rPr>
              <a:t>算法是依据这些训练例子，以</a:t>
            </a:r>
            <a:r>
              <a:rPr lang="en-US" altLang="zh-CN" sz="2200" b="1" dirty="0">
                <a:solidFill>
                  <a:srgbClr val="0000CC"/>
                </a:solidFill>
              </a:rPr>
              <a:t>S</a:t>
            </a:r>
            <a:r>
              <a:rPr lang="zh-CN" altLang="en-US" sz="2200" b="1" dirty="0">
                <a:solidFill>
                  <a:srgbClr val="0000CC"/>
                </a:solidFill>
              </a:rPr>
              <a:t>为根节点，按照信息熵下降最大的原则来构造决策树的。</a:t>
            </a:r>
          </a:p>
        </p:txBody>
      </p:sp>
      <p:graphicFrame>
        <p:nvGraphicFramePr>
          <p:cNvPr id="59462" name="Group 70"/>
          <p:cNvGraphicFramePr>
            <a:graphicFrameLocks noGrp="1"/>
          </p:cNvGraphicFramePr>
          <p:nvPr/>
        </p:nvGraphicFramePr>
        <p:xfrm>
          <a:off x="755576" y="1402592"/>
          <a:ext cx="7740650" cy="45847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序号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决策方案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244" name="Text Box 71"/>
          <p:cNvSpPr txBox="1">
            <a:spLocks noChangeArrowheads="1"/>
          </p:cNvSpPr>
          <p:nvPr/>
        </p:nvSpPr>
        <p:spPr bwMode="auto">
          <a:xfrm>
            <a:off x="755576" y="0"/>
            <a:ext cx="7596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2. ID3</a:t>
            </a:r>
            <a:r>
              <a:rPr lang="zh-CN" altLang="en-US" sz="2800" b="1" dirty="0">
                <a:solidFill>
                  <a:srgbClr val="FF0000"/>
                </a:solidFill>
              </a:rPr>
              <a:t>算法</a:t>
            </a:r>
            <a:r>
              <a:rPr lang="en-US" altLang="zh-CN" sz="2800" b="1" dirty="0">
                <a:solidFill>
                  <a:srgbClr val="FF0000"/>
                </a:solidFill>
              </a:rPr>
              <a:t>(6/11)</a:t>
            </a:r>
          </a:p>
        </p:txBody>
      </p:sp>
    </p:spTree>
    <p:extLst>
      <p:ext uri="{BB962C8B-B14F-4D97-AF65-F5344CB8AC3E}">
        <p14:creationId xmlns:p14="http://schemas.microsoft.com/office/powerpoint/2010/main" val="3380955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96E25-5AD3-4201-BA49-8B9F06AB6A3B}" type="slidenum">
              <a:rPr lang="en-US" altLang="zh-CN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214282" y="752572"/>
            <a:ext cx="8678198" cy="609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解： 首先对根节点，其信息熵为：</a:t>
            </a:r>
          </a:p>
          <a:p>
            <a:pPr>
              <a:lnSpc>
                <a:spcPct val="95000"/>
              </a:lnSpc>
            </a:pPr>
            <a:endParaRPr lang="zh-CN" altLang="en-US" b="1" dirty="0">
              <a:solidFill>
                <a:srgbClr val="D60093"/>
              </a:solidFill>
            </a:endParaRPr>
          </a:p>
          <a:p>
            <a:pPr>
              <a:lnSpc>
                <a:spcPct val="95000"/>
              </a:lnSpc>
            </a:pPr>
            <a:endParaRPr lang="zh-CN" altLang="en-US" b="1" dirty="0">
              <a:solidFill>
                <a:srgbClr val="0000CC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其中，３为可选的决策方案数，且有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　　　</a:t>
            </a:r>
            <a:r>
              <a:rPr lang="fr-FR" altLang="zh-CN" b="1" dirty="0">
                <a:solidFill>
                  <a:srgbClr val="0000CC"/>
                </a:solidFill>
              </a:rPr>
              <a:t>P(y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)=1/8</a:t>
            </a:r>
            <a:r>
              <a:rPr lang="zh-CN" altLang="fr-FR" b="1" dirty="0">
                <a:solidFill>
                  <a:srgbClr val="0000CC"/>
                </a:solidFill>
              </a:rPr>
              <a:t>，</a:t>
            </a:r>
            <a:r>
              <a:rPr lang="fr-FR" altLang="zh-CN" b="1" dirty="0">
                <a:solidFill>
                  <a:srgbClr val="0000CC"/>
                </a:solidFill>
              </a:rPr>
              <a:t>P(y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)=2/8</a:t>
            </a:r>
            <a:r>
              <a:rPr lang="zh-CN" altLang="fr-FR" b="1" dirty="0">
                <a:solidFill>
                  <a:srgbClr val="0000CC"/>
                </a:solidFill>
              </a:rPr>
              <a:t>，</a:t>
            </a:r>
            <a:r>
              <a:rPr lang="fr-FR" altLang="zh-CN" b="1" dirty="0">
                <a:solidFill>
                  <a:srgbClr val="0000CC"/>
                </a:solidFill>
              </a:rPr>
              <a:t>P(y</a:t>
            </a:r>
            <a:r>
              <a:rPr lang="fr-FR" altLang="zh-CN" b="1" baseline="-25000" dirty="0">
                <a:solidFill>
                  <a:srgbClr val="0000CC"/>
                </a:solidFill>
              </a:rPr>
              <a:t>3</a:t>
            </a:r>
            <a:r>
              <a:rPr lang="fr-FR" altLang="zh-CN" b="1" dirty="0">
                <a:solidFill>
                  <a:srgbClr val="0000CC"/>
                </a:solidFill>
              </a:rPr>
              <a:t>)=5/8</a:t>
            </a:r>
          </a:p>
          <a:p>
            <a:pPr>
              <a:lnSpc>
                <a:spcPct val="115000"/>
              </a:lnSpc>
            </a:pPr>
            <a:r>
              <a:rPr lang="zh-CN" altLang="fr-FR" b="1" dirty="0">
                <a:solidFill>
                  <a:srgbClr val="0000CC"/>
                </a:solidFill>
              </a:rPr>
              <a:t>即有：</a:t>
            </a:r>
            <a:endParaRPr lang="zh-CN" altLang="de-DE" b="1" dirty="0">
              <a:solidFill>
                <a:srgbClr val="0000CC"/>
              </a:solidFill>
            </a:endParaRPr>
          </a:p>
          <a:p>
            <a:pPr>
              <a:lnSpc>
                <a:spcPct val="115000"/>
              </a:lnSpc>
            </a:pPr>
            <a:r>
              <a:rPr lang="de-DE" altLang="zh-CN" b="1" dirty="0">
                <a:solidFill>
                  <a:srgbClr val="0000CC"/>
                </a:solidFill>
              </a:rPr>
              <a:t>         H(S)= -(1/8)log</a:t>
            </a:r>
            <a:r>
              <a:rPr lang="de-DE" altLang="zh-CN" b="1" baseline="-25000" dirty="0">
                <a:solidFill>
                  <a:srgbClr val="0000CC"/>
                </a:solidFill>
              </a:rPr>
              <a:t>2</a:t>
            </a:r>
            <a:r>
              <a:rPr lang="de-DE" altLang="zh-CN" b="1" dirty="0">
                <a:solidFill>
                  <a:srgbClr val="0000CC"/>
                </a:solidFill>
              </a:rPr>
              <a:t>(1/8)- (2/8)log</a:t>
            </a:r>
            <a:r>
              <a:rPr lang="de-DE" altLang="zh-CN" b="1" baseline="-25000" dirty="0">
                <a:solidFill>
                  <a:srgbClr val="0000CC"/>
                </a:solidFill>
              </a:rPr>
              <a:t>2</a:t>
            </a:r>
            <a:r>
              <a:rPr lang="de-DE" altLang="zh-CN" b="1" dirty="0">
                <a:solidFill>
                  <a:srgbClr val="0000CC"/>
                </a:solidFill>
              </a:rPr>
              <a:t>(2/8)- (5/8)log</a:t>
            </a:r>
            <a:r>
              <a:rPr lang="de-DE" altLang="zh-CN" b="1" baseline="-25000" dirty="0">
                <a:solidFill>
                  <a:srgbClr val="0000CC"/>
                </a:solidFill>
              </a:rPr>
              <a:t>2</a:t>
            </a:r>
            <a:r>
              <a:rPr lang="de-DE" altLang="zh-CN" b="1" dirty="0">
                <a:solidFill>
                  <a:srgbClr val="0000CC"/>
                </a:solidFill>
              </a:rPr>
              <a:t>(5/8) </a:t>
            </a:r>
            <a:r>
              <a:rPr lang="en-US" altLang="zh-CN" b="1" dirty="0">
                <a:solidFill>
                  <a:srgbClr val="0000CC"/>
                </a:solidFill>
              </a:rPr>
              <a:t>=1.2988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按照</a:t>
            </a:r>
            <a:r>
              <a:rPr lang="en-US" altLang="zh-CN" b="1" dirty="0">
                <a:solidFill>
                  <a:srgbClr val="0000CC"/>
                </a:solidFill>
              </a:rPr>
              <a:t>ID3</a:t>
            </a:r>
            <a:r>
              <a:rPr lang="zh-CN" altLang="en-US" b="1" dirty="0">
                <a:solidFill>
                  <a:srgbClr val="0000CC"/>
                </a:solidFill>
              </a:rPr>
              <a:t>算法，用属性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i</a:t>
            </a:r>
            <a:r>
              <a:rPr lang="zh-CN" altLang="en-US" b="1" dirty="0">
                <a:solidFill>
                  <a:srgbClr val="0000CC"/>
                </a:solidFill>
              </a:rPr>
              <a:t>对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zh-CN" altLang="en-US" b="1" dirty="0">
                <a:solidFill>
                  <a:srgbClr val="0000CC"/>
                </a:solidFill>
              </a:rPr>
              <a:t>进行划分，选一个使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zh-CN" altLang="en-US" b="1" dirty="0">
                <a:solidFill>
                  <a:srgbClr val="0000CC"/>
                </a:solidFill>
              </a:rPr>
              <a:t>的期望熵最小的属性进行扩展，因此需要先计算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zh-CN" altLang="en-US" b="1" dirty="0">
                <a:solidFill>
                  <a:srgbClr val="0000CC"/>
                </a:solidFill>
              </a:rPr>
              <a:t>关于每个属性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i</a:t>
            </a:r>
            <a:r>
              <a:rPr lang="zh-CN" altLang="en-US" b="1" dirty="0">
                <a:solidFill>
                  <a:srgbClr val="0000CC"/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条件熵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</a:p>
          <a:p>
            <a:pPr>
              <a:lnSpc>
                <a:spcPct val="105000"/>
              </a:lnSpc>
            </a:pPr>
            <a:endParaRPr lang="zh-CN" altLang="en-US" b="1" dirty="0">
              <a:solidFill>
                <a:srgbClr val="0000CC"/>
              </a:solidFill>
            </a:endParaRPr>
          </a:p>
          <a:p>
            <a:pPr>
              <a:lnSpc>
                <a:spcPct val="115000"/>
              </a:lnSpc>
            </a:pP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其中，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zh-CN" altLang="en-US" b="1" dirty="0">
                <a:solidFill>
                  <a:srgbClr val="FF0000"/>
                </a:solidFill>
              </a:rPr>
              <a:t>为属性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i</a:t>
            </a:r>
            <a:r>
              <a:rPr lang="zh-CN" altLang="en-US" b="1" dirty="0">
                <a:solidFill>
                  <a:srgbClr val="FF0000"/>
                </a:solidFill>
              </a:rPr>
              <a:t>的属性值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b="1" baseline="-25000" dirty="0">
                <a:solidFill>
                  <a:srgbClr val="FF0000"/>
                </a:solidFill>
              </a:rPr>
              <a:t>t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=t</a:t>
            </a:r>
            <a:r>
              <a:rPr lang="zh-CN" altLang="en-US" b="1" dirty="0">
                <a:solidFill>
                  <a:srgbClr val="FF0000"/>
                </a:solidFill>
              </a:rPr>
              <a:t>时的例子集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|S|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|S</a:t>
            </a:r>
            <a:r>
              <a:rPr lang="en-US" altLang="zh-CN" b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|</a:t>
            </a:r>
            <a:r>
              <a:rPr lang="zh-CN" altLang="en-US" b="1" dirty="0">
                <a:solidFill>
                  <a:srgbClr val="0000CC"/>
                </a:solidFill>
              </a:rPr>
              <a:t>分别是例子集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zh-CN" altLang="en-US" b="1" dirty="0">
                <a:solidFill>
                  <a:srgbClr val="0000CC"/>
                </a:solidFill>
              </a:rPr>
              <a:t>和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en-US" altLang="zh-CN" b="1" baseline="-25000" dirty="0">
                <a:solidFill>
                  <a:srgbClr val="0000CC"/>
                </a:solidFill>
              </a:rPr>
              <a:t>i</a:t>
            </a:r>
            <a:r>
              <a:rPr lang="zh-CN" altLang="en-US" b="1" dirty="0">
                <a:solidFill>
                  <a:srgbClr val="0000CC"/>
                </a:solidFill>
              </a:rPr>
              <a:t>的大小。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            信息增益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Gain(S,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)=H(S)-H(S/ x</a:t>
            </a:r>
            <a:r>
              <a:rPr lang="en-US" altLang="zh-CN" b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899952" y="1114560"/>
          <a:ext cx="4421519" cy="892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公式" r:id="rId2" imgW="42672000" imgH="10363200" progId="Equation.3">
                  <p:embed/>
                </p:oleObj>
              </mc:Choice>
              <mc:Fallback>
                <p:oleObj name="公式" r:id="rId2" imgW="42672000" imgH="10363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52" y="1114560"/>
                        <a:ext cx="4421519" cy="892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883395"/>
              </p:ext>
            </p:extLst>
          </p:nvPr>
        </p:nvGraphicFramePr>
        <p:xfrm>
          <a:off x="2752582" y="3558130"/>
          <a:ext cx="3601597" cy="96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公式" r:id="rId4" imgW="37185600" imgH="10058400" progId="Equation.3">
                  <p:embed/>
                </p:oleObj>
              </mc:Choice>
              <mc:Fallback>
                <p:oleObj name="公式" r:id="rId4" imgW="37185600" imgH="10058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582" y="3558130"/>
                        <a:ext cx="3601597" cy="968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755650" y="-11357"/>
            <a:ext cx="7596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2. ID3</a:t>
            </a:r>
            <a:r>
              <a:rPr lang="zh-CN" altLang="en-US" sz="2800" b="1" dirty="0">
                <a:solidFill>
                  <a:srgbClr val="FF0000"/>
                </a:solidFill>
              </a:rPr>
              <a:t>算法</a:t>
            </a:r>
            <a:r>
              <a:rPr lang="en-US" altLang="zh-CN" sz="2800" b="1" dirty="0">
                <a:solidFill>
                  <a:srgbClr val="FF0000"/>
                </a:solidFill>
              </a:rPr>
              <a:t>(7/11)</a:t>
            </a:r>
          </a:p>
        </p:txBody>
      </p:sp>
      <p:pic>
        <p:nvPicPr>
          <p:cNvPr id="3330" name="Picture 25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88692" y="250284"/>
            <a:ext cx="3277408" cy="1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619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E38A8-FFD1-4AEF-B5D1-0E05E3B8E8F6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0" y="836712"/>
            <a:ext cx="8681669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rgbClr val="D60093"/>
                </a:solidFill>
              </a:rPr>
              <a:t>    </a:t>
            </a:r>
            <a:r>
              <a:rPr lang="zh-CN" altLang="en-US" b="1" dirty="0">
                <a:solidFill>
                  <a:srgbClr val="D60093"/>
                </a:solidFill>
              </a:rPr>
              <a:t>下面先计算</a:t>
            </a:r>
            <a:r>
              <a:rPr lang="en-US" altLang="zh-CN" b="1" dirty="0">
                <a:solidFill>
                  <a:srgbClr val="D60093"/>
                </a:solidFill>
              </a:rPr>
              <a:t>S</a:t>
            </a:r>
            <a:r>
              <a:rPr lang="zh-CN" altLang="en-US" b="1" dirty="0">
                <a:solidFill>
                  <a:srgbClr val="D60093"/>
                </a:solidFill>
              </a:rPr>
              <a:t>关于属性</a:t>
            </a:r>
            <a:r>
              <a:rPr lang="en-US" altLang="zh-CN" b="1" dirty="0">
                <a:solidFill>
                  <a:srgbClr val="D60093"/>
                </a:solidFill>
              </a:rPr>
              <a:t>x</a:t>
            </a:r>
            <a:r>
              <a:rPr lang="en-US" altLang="zh-CN" b="1" baseline="-25000" dirty="0">
                <a:solidFill>
                  <a:srgbClr val="D60093"/>
                </a:solidFill>
              </a:rPr>
              <a:t>1</a:t>
            </a:r>
            <a:r>
              <a:rPr lang="zh-CN" altLang="en-US" b="1" dirty="0">
                <a:solidFill>
                  <a:srgbClr val="D60093"/>
                </a:solidFill>
              </a:rPr>
              <a:t>的条件熵：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    在表</a:t>
            </a:r>
            <a:r>
              <a:rPr lang="en-US" altLang="zh-CN" b="1" dirty="0">
                <a:solidFill>
                  <a:srgbClr val="0000CC"/>
                </a:solidFill>
              </a:rPr>
              <a:t>7-1</a:t>
            </a:r>
            <a:r>
              <a:rPr lang="zh-CN" altLang="en-US" b="1" dirty="0">
                <a:solidFill>
                  <a:srgbClr val="0000CC"/>
                </a:solidFill>
              </a:rPr>
              <a:t>中，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的属性值可以为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或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。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    </a:t>
            </a:r>
            <a:r>
              <a:rPr lang="zh-CN" altLang="en-US" b="1" dirty="0">
                <a:solidFill>
                  <a:srgbClr val="0000CC"/>
                </a:solidFill>
              </a:rPr>
              <a:t>当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=1</a:t>
            </a:r>
            <a:r>
              <a:rPr lang="zh-CN" altLang="en-US" b="1" dirty="0">
                <a:solidFill>
                  <a:srgbClr val="0000CC"/>
                </a:solidFill>
              </a:rPr>
              <a:t>时，</a:t>
            </a:r>
            <a:r>
              <a:rPr lang="en-US" altLang="zh-CN" b="1" dirty="0">
                <a:solidFill>
                  <a:srgbClr val="0000CC"/>
                </a:solidFill>
              </a:rPr>
              <a:t>t=1</a:t>
            </a:r>
            <a:r>
              <a:rPr lang="zh-CN" altLang="en-US" b="1" dirty="0">
                <a:solidFill>
                  <a:srgbClr val="0000CC"/>
                </a:solidFill>
              </a:rPr>
              <a:t>时，有：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en-US" altLang="zh-CN" b="1" baseline="-25000" dirty="0">
                <a:solidFill>
                  <a:srgbClr val="0000CC"/>
                </a:solidFill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={1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3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4}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    当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=2</a:t>
            </a:r>
            <a:r>
              <a:rPr lang="zh-CN" altLang="en-US" b="1" dirty="0">
                <a:solidFill>
                  <a:srgbClr val="0000CC"/>
                </a:solidFill>
              </a:rPr>
              <a:t>时，</a:t>
            </a:r>
            <a:r>
              <a:rPr lang="en-US" altLang="zh-CN" b="1" dirty="0">
                <a:solidFill>
                  <a:srgbClr val="0000CC"/>
                </a:solidFill>
              </a:rPr>
              <a:t>t=2</a:t>
            </a:r>
            <a:r>
              <a:rPr lang="zh-CN" altLang="en-US" b="1" dirty="0">
                <a:solidFill>
                  <a:srgbClr val="0000CC"/>
                </a:solidFill>
              </a:rPr>
              <a:t>时，有：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en-US" altLang="zh-CN" b="1" baseline="-25000" dirty="0">
                <a:solidFill>
                  <a:srgbClr val="0000CC"/>
                </a:solidFill>
              </a:rPr>
              <a:t>2</a:t>
            </a:r>
            <a:r>
              <a:rPr lang="en-US" altLang="zh-CN" b="1" dirty="0">
                <a:solidFill>
                  <a:srgbClr val="0000CC"/>
                </a:solidFill>
              </a:rPr>
              <a:t>={5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6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7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8}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其中，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en-US" altLang="zh-CN" b="1" baseline="-25000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和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en-US" altLang="zh-CN" b="1" baseline="-25000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中的数字均为例子集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zh-CN" altLang="en-US" b="1" dirty="0">
                <a:solidFill>
                  <a:srgbClr val="0000CC"/>
                </a:solidFill>
              </a:rPr>
              <a:t>中的</a:t>
            </a:r>
            <a:r>
              <a:rPr lang="zh-CN" altLang="en-US" b="1" dirty="0">
                <a:solidFill>
                  <a:srgbClr val="FF0000"/>
                </a:solidFill>
              </a:rPr>
              <a:t>各个例子的序号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且有</a:t>
            </a:r>
            <a:r>
              <a:rPr lang="en-US" altLang="zh-CN" b="1" dirty="0">
                <a:solidFill>
                  <a:srgbClr val="0000CC"/>
                </a:solidFill>
              </a:rPr>
              <a:t>|S|=8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|S</a:t>
            </a:r>
            <a:r>
              <a:rPr lang="en-US" altLang="zh-CN" b="1" baseline="-25000" dirty="0">
                <a:solidFill>
                  <a:srgbClr val="0000CC"/>
                </a:solidFill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|=|S</a:t>
            </a:r>
            <a:r>
              <a:rPr lang="en-US" altLang="zh-CN" b="1" baseline="-25000" dirty="0">
                <a:solidFill>
                  <a:srgbClr val="0000CC"/>
                </a:solidFill>
              </a:rPr>
              <a:t>2</a:t>
            </a:r>
            <a:r>
              <a:rPr lang="en-US" altLang="zh-CN" b="1" dirty="0">
                <a:solidFill>
                  <a:srgbClr val="0000CC"/>
                </a:solidFill>
              </a:rPr>
              <a:t>|=4</a:t>
            </a:r>
            <a:r>
              <a:rPr lang="zh-CN" altLang="en-US" b="1" dirty="0">
                <a:solidFill>
                  <a:srgbClr val="0000CC"/>
                </a:solidFill>
              </a:rPr>
              <a:t>。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b="1" dirty="0">
                <a:solidFill>
                  <a:srgbClr val="006600"/>
                </a:solidFill>
              </a:rPr>
              <a:t>     由</a:t>
            </a:r>
            <a:r>
              <a:rPr lang="en-US" altLang="zh-CN" b="1" dirty="0">
                <a:solidFill>
                  <a:srgbClr val="006600"/>
                </a:solidFill>
              </a:rPr>
              <a:t>S</a:t>
            </a:r>
            <a:r>
              <a:rPr lang="en-US" altLang="zh-CN" b="1" baseline="-25000" dirty="0">
                <a:solidFill>
                  <a:srgbClr val="006600"/>
                </a:solidFill>
              </a:rPr>
              <a:t>1</a:t>
            </a:r>
            <a:r>
              <a:rPr lang="zh-CN" altLang="en-US" b="1" dirty="0">
                <a:solidFill>
                  <a:srgbClr val="006600"/>
                </a:solidFill>
              </a:rPr>
              <a:t>可知</a:t>
            </a:r>
            <a:r>
              <a:rPr lang="zh-CN" altLang="fr-FR" b="1" dirty="0">
                <a:solidFill>
                  <a:srgbClr val="006600"/>
                </a:solidFill>
              </a:rPr>
              <a:t>：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fr-FR" b="1" dirty="0">
                <a:solidFill>
                  <a:srgbClr val="0000CC"/>
                </a:solidFill>
              </a:rPr>
              <a:t>        </a:t>
            </a:r>
            <a:r>
              <a:rPr lang="fr-FR" altLang="zh-CN" b="1" dirty="0">
                <a:solidFill>
                  <a:srgbClr val="0000CC"/>
                </a:solidFill>
              </a:rPr>
              <a:t>Ps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)=1/4,     Ps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)=1/4,     Ps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3</a:t>
            </a:r>
            <a:r>
              <a:rPr lang="fr-FR" altLang="zh-CN" b="1" dirty="0">
                <a:solidFill>
                  <a:srgbClr val="0000CC"/>
                </a:solidFill>
              </a:rPr>
              <a:t>)=2/4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fr-FR" b="1" dirty="0">
                <a:solidFill>
                  <a:srgbClr val="0000CC"/>
                </a:solidFill>
              </a:rPr>
              <a:t>则有</a:t>
            </a:r>
            <a:r>
              <a:rPr lang="zh-CN" altLang="de-DE" b="1" dirty="0">
                <a:solidFill>
                  <a:srgbClr val="0000CC"/>
                </a:solidFill>
              </a:rPr>
              <a:t>：</a:t>
            </a:r>
            <a:endParaRPr lang="zh-CN" altLang="fr-FR" b="1" dirty="0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fr-FR" altLang="zh-CN" b="1" dirty="0">
                <a:solidFill>
                  <a:srgbClr val="0000CC"/>
                </a:solidFill>
              </a:rPr>
              <a:t>H(S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)= -Ps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)log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Ps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)-Ps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)log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Ps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)-Ps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3</a:t>
            </a:r>
            <a:r>
              <a:rPr lang="fr-FR" altLang="zh-CN" b="1" dirty="0">
                <a:solidFill>
                  <a:srgbClr val="0000CC"/>
                </a:solidFill>
              </a:rPr>
              <a:t>)log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Ps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3</a:t>
            </a:r>
            <a:r>
              <a:rPr lang="fr-FR" altLang="zh-CN" b="1" dirty="0">
                <a:solidFill>
                  <a:srgbClr val="0000CC"/>
                </a:solidFill>
              </a:rPr>
              <a:t> )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fr-FR" altLang="zh-CN" b="1" dirty="0">
                <a:solidFill>
                  <a:srgbClr val="0000CC"/>
                </a:solidFill>
              </a:rPr>
              <a:t>         = -(1/4)log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(1/4)- (1/4)log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(1/4)- (2/4)log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(2/4) =1.5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0" y="0"/>
            <a:ext cx="7596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2. ID3</a:t>
            </a:r>
            <a:r>
              <a:rPr lang="zh-CN" altLang="en-US" sz="2800" b="1" dirty="0">
                <a:solidFill>
                  <a:srgbClr val="FF0000"/>
                </a:solidFill>
              </a:rPr>
              <a:t>算法</a:t>
            </a:r>
            <a:r>
              <a:rPr lang="en-US" altLang="zh-CN" sz="2800" b="1" dirty="0">
                <a:solidFill>
                  <a:srgbClr val="FF0000"/>
                </a:solidFill>
              </a:rPr>
              <a:t>(8/11)</a:t>
            </a:r>
          </a:p>
        </p:txBody>
      </p:sp>
      <p:pic>
        <p:nvPicPr>
          <p:cNvPr id="6" name="Picture 2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964" y="0"/>
            <a:ext cx="3277408" cy="1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1082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6458-ED56-43A0-8107-2B74849CF3A1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0" y="1225689"/>
            <a:ext cx="85693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    </a:t>
            </a:r>
            <a:r>
              <a:rPr lang="zh-CN" altLang="en-US" b="1" dirty="0">
                <a:solidFill>
                  <a:srgbClr val="C00000"/>
                </a:solidFill>
              </a:rPr>
              <a:t>再由</a:t>
            </a:r>
            <a:r>
              <a:rPr lang="fr-FR" altLang="zh-CN" b="1" dirty="0">
                <a:solidFill>
                  <a:srgbClr val="C00000"/>
                </a:solidFill>
              </a:rPr>
              <a:t>S</a:t>
            </a:r>
            <a:r>
              <a:rPr lang="fr-FR" altLang="zh-CN" b="1" baseline="-25000" dirty="0">
                <a:solidFill>
                  <a:srgbClr val="C00000"/>
                </a:solidFill>
              </a:rPr>
              <a:t>2</a:t>
            </a:r>
            <a:r>
              <a:rPr lang="zh-CN" altLang="fr-FR" b="1" dirty="0">
                <a:solidFill>
                  <a:srgbClr val="C00000"/>
                </a:solidFill>
              </a:rPr>
              <a:t>可知：</a:t>
            </a:r>
          </a:p>
          <a:p>
            <a:pPr>
              <a:lnSpc>
                <a:spcPct val="125000"/>
              </a:lnSpc>
            </a:pPr>
            <a:r>
              <a:rPr lang="fr-FR" altLang="zh-CN" b="1" dirty="0">
                <a:solidFill>
                  <a:srgbClr val="0000CC"/>
                </a:solidFill>
              </a:rPr>
              <a:t>    Ps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)=0/4,     Ps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)=1/4,    Ps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3</a:t>
            </a:r>
            <a:r>
              <a:rPr lang="fr-FR" altLang="zh-CN" b="1" dirty="0">
                <a:solidFill>
                  <a:srgbClr val="0000CC"/>
                </a:solidFill>
              </a:rPr>
              <a:t>)=3/4</a:t>
            </a:r>
          </a:p>
          <a:p>
            <a:pPr>
              <a:lnSpc>
                <a:spcPct val="125000"/>
              </a:lnSpc>
            </a:pPr>
            <a:r>
              <a:rPr lang="zh-CN" altLang="fr-FR" b="1" dirty="0">
                <a:solidFill>
                  <a:srgbClr val="0000CC"/>
                </a:solidFill>
              </a:rPr>
              <a:t>则有</a:t>
            </a:r>
            <a:r>
              <a:rPr lang="zh-CN" altLang="de-DE" b="1" dirty="0">
                <a:solidFill>
                  <a:srgbClr val="0000CC"/>
                </a:solidFill>
              </a:rPr>
              <a:t>：</a:t>
            </a:r>
            <a:r>
              <a:rPr lang="fr-FR" altLang="zh-CN" b="1" dirty="0">
                <a:solidFill>
                  <a:srgbClr val="0000CC"/>
                </a:solidFill>
              </a:rPr>
              <a:t>H(S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)=-Ps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)log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Ps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)-Ps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(y</a:t>
            </a:r>
            <a:r>
              <a:rPr lang="fr-FR" altLang="zh-CN" b="1" baseline="-25000" dirty="0">
                <a:solidFill>
                  <a:srgbClr val="0000CC"/>
                </a:solidFill>
              </a:rPr>
              <a:t>3</a:t>
            </a:r>
            <a:r>
              <a:rPr lang="fr-FR" altLang="zh-CN" b="1" dirty="0">
                <a:solidFill>
                  <a:srgbClr val="0000CC"/>
                </a:solidFill>
              </a:rPr>
              <a:t>)log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Ps2(y</a:t>
            </a:r>
            <a:r>
              <a:rPr lang="fr-FR" altLang="zh-CN" b="1" baseline="-25000" dirty="0">
                <a:solidFill>
                  <a:srgbClr val="0000CC"/>
                </a:solidFill>
              </a:rPr>
              <a:t>3</a:t>
            </a:r>
            <a:r>
              <a:rPr lang="fr-FR" altLang="zh-CN" b="1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fr-FR" altLang="zh-CN" b="1" dirty="0">
                <a:solidFill>
                  <a:srgbClr val="0000CC"/>
                </a:solidFill>
              </a:rPr>
              <a:t>                      =-(1/4)log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(1/4)-(3/4)log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(3/4) =0.8113</a:t>
            </a:r>
          </a:p>
          <a:p>
            <a:pPr>
              <a:lnSpc>
                <a:spcPct val="125000"/>
              </a:lnSpc>
            </a:pPr>
            <a:r>
              <a:rPr lang="zh-CN" altLang="fr-FR" b="1" dirty="0">
                <a:solidFill>
                  <a:srgbClr val="0000CC"/>
                </a:solidFill>
              </a:rPr>
              <a:t>将</a:t>
            </a:r>
            <a:r>
              <a:rPr lang="fr-FR" altLang="zh-CN" b="1" dirty="0">
                <a:solidFill>
                  <a:srgbClr val="0000CC"/>
                </a:solidFill>
              </a:rPr>
              <a:t>H(S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)</a:t>
            </a:r>
            <a:r>
              <a:rPr lang="zh-CN" altLang="fr-FR" b="1" dirty="0">
                <a:solidFill>
                  <a:srgbClr val="0000CC"/>
                </a:solidFill>
              </a:rPr>
              <a:t>和</a:t>
            </a:r>
            <a:r>
              <a:rPr lang="fr-FR" altLang="zh-CN" b="1" dirty="0">
                <a:solidFill>
                  <a:srgbClr val="0000CC"/>
                </a:solidFill>
              </a:rPr>
              <a:t>H(S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)</a:t>
            </a:r>
            <a:r>
              <a:rPr lang="zh-CN" altLang="fr-FR" b="1" dirty="0">
                <a:solidFill>
                  <a:srgbClr val="0000CC"/>
                </a:solidFill>
              </a:rPr>
              <a:t>代入条件熵公式，有：</a:t>
            </a:r>
          </a:p>
          <a:p>
            <a:pPr>
              <a:lnSpc>
                <a:spcPct val="125000"/>
              </a:lnSpc>
            </a:pPr>
            <a:r>
              <a:rPr lang="fr-FR" altLang="zh-CN" b="1" dirty="0">
                <a:solidFill>
                  <a:srgbClr val="0000CC"/>
                </a:solidFill>
              </a:rPr>
              <a:t>    H(S/x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)=(|S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|/|S|)H(S</a:t>
            </a:r>
            <a:r>
              <a:rPr lang="fr-FR" altLang="zh-CN" b="1" baseline="-25000" dirty="0">
                <a:solidFill>
                  <a:srgbClr val="0000CC"/>
                </a:solidFill>
              </a:rPr>
              <a:t>1</a:t>
            </a:r>
            <a:r>
              <a:rPr lang="fr-FR" altLang="zh-CN" b="1" dirty="0">
                <a:solidFill>
                  <a:srgbClr val="0000CC"/>
                </a:solidFill>
              </a:rPr>
              <a:t>)+ (|S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|/|S|)H(S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fr-FR" altLang="zh-CN" b="1" dirty="0">
                <a:solidFill>
                  <a:srgbClr val="0000CC"/>
                </a:solidFill>
              </a:rPr>
              <a:t>                =(4/8)﹡1.5+(4/8)﹡0.8113 =1.1557</a:t>
            </a:r>
          </a:p>
          <a:p>
            <a:pPr>
              <a:lnSpc>
                <a:spcPct val="125000"/>
              </a:lnSpc>
            </a:pPr>
            <a:r>
              <a:rPr lang="zh-CN" altLang="fr-FR" b="1" dirty="0">
                <a:solidFill>
                  <a:srgbClr val="0000CC"/>
                </a:solidFill>
              </a:rPr>
              <a:t>同理，可以求得：</a:t>
            </a:r>
          </a:p>
          <a:p>
            <a:pPr>
              <a:lnSpc>
                <a:spcPct val="125000"/>
              </a:lnSpc>
            </a:pPr>
            <a:r>
              <a:rPr lang="fr-FR" altLang="zh-CN" b="1" dirty="0">
                <a:solidFill>
                  <a:srgbClr val="0000CC"/>
                </a:solidFill>
              </a:rPr>
              <a:t>    H(S/x</a:t>
            </a:r>
            <a:r>
              <a:rPr lang="fr-FR" altLang="zh-CN" b="1" baseline="-25000" dirty="0">
                <a:solidFill>
                  <a:srgbClr val="0000CC"/>
                </a:solidFill>
              </a:rPr>
              <a:t>2</a:t>
            </a:r>
            <a:r>
              <a:rPr lang="fr-FR" altLang="zh-CN" b="1" dirty="0">
                <a:solidFill>
                  <a:srgbClr val="0000CC"/>
                </a:solidFill>
              </a:rPr>
              <a:t>)=1.1557</a:t>
            </a:r>
          </a:p>
          <a:p>
            <a:pPr>
              <a:lnSpc>
                <a:spcPct val="125000"/>
              </a:lnSpc>
            </a:pPr>
            <a:r>
              <a:rPr lang="fr-FR" altLang="zh-CN" b="1" dirty="0">
                <a:solidFill>
                  <a:srgbClr val="0000CC"/>
                </a:solidFill>
              </a:rPr>
              <a:t>    H(S/x</a:t>
            </a:r>
            <a:r>
              <a:rPr lang="fr-FR" altLang="zh-CN" b="1" baseline="-25000" dirty="0">
                <a:solidFill>
                  <a:srgbClr val="0000CC"/>
                </a:solidFill>
              </a:rPr>
              <a:t>3</a:t>
            </a:r>
            <a:r>
              <a:rPr lang="fr-FR" altLang="zh-CN" b="1" dirty="0">
                <a:solidFill>
                  <a:srgbClr val="0000CC"/>
                </a:solidFill>
              </a:rPr>
              <a:t>)=0.75</a:t>
            </a:r>
          </a:p>
          <a:p>
            <a:pPr>
              <a:lnSpc>
                <a:spcPct val="125000"/>
              </a:lnSpc>
            </a:pPr>
            <a:r>
              <a:rPr lang="zh-CN" altLang="fr-FR" b="1" dirty="0">
                <a:solidFill>
                  <a:srgbClr val="0000CC"/>
                </a:solidFill>
              </a:rPr>
              <a:t>    </a:t>
            </a:r>
            <a:r>
              <a:rPr lang="zh-CN" altLang="en-US" b="1" dirty="0">
                <a:solidFill>
                  <a:srgbClr val="0000CC"/>
                </a:solidFill>
              </a:rPr>
              <a:t>根据</a:t>
            </a:r>
            <a:r>
              <a:rPr lang="zh-CN" altLang="en-US" b="1" dirty="0">
                <a:solidFill>
                  <a:srgbClr val="FF0000"/>
                </a:solidFill>
              </a:rPr>
              <a:t>最小熵原理</a:t>
            </a:r>
            <a:r>
              <a:rPr lang="zh-CN" altLang="fr-FR" b="1" dirty="0">
                <a:solidFill>
                  <a:srgbClr val="0000CC"/>
                </a:solidFill>
              </a:rPr>
              <a:t>，应该</a:t>
            </a:r>
            <a:r>
              <a:rPr lang="zh-CN" altLang="fr-FR" b="1" dirty="0">
                <a:solidFill>
                  <a:srgbClr val="C00000"/>
                </a:solidFill>
              </a:rPr>
              <a:t>选择属性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r>
              <a:rPr lang="en-US" altLang="zh-CN" b="1" baseline="-25000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对根节点进行扩展</a:t>
            </a:r>
            <a:r>
              <a:rPr lang="zh-CN" altLang="en-US" b="1" dirty="0">
                <a:solidFill>
                  <a:srgbClr val="0000CC"/>
                </a:solidFill>
              </a:rPr>
              <a:t>。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</a:rPr>
              <a:t>    </a:t>
            </a:r>
            <a:r>
              <a:rPr lang="zh-CN" altLang="en-US" b="1" dirty="0">
                <a:solidFill>
                  <a:srgbClr val="0000CC"/>
                </a:solidFill>
              </a:rPr>
              <a:t>用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</a:rPr>
              <a:t>3</a:t>
            </a:r>
            <a:r>
              <a:rPr lang="zh-CN" altLang="en-US" b="1" dirty="0">
                <a:solidFill>
                  <a:srgbClr val="0000CC"/>
                </a:solidFill>
              </a:rPr>
              <a:t>对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zh-CN" altLang="en-US" b="1" dirty="0">
                <a:solidFill>
                  <a:srgbClr val="0000CC"/>
                </a:solidFill>
              </a:rPr>
              <a:t>扩展后所得到的部分决策树如图</a:t>
            </a:r>
            <a:r>
              <a:rPr lang="en-US" altLang="zh-CN" b="1" dirty="0">
                <a:solidFill>
                  <a:srgbClr val="0000CC"/>
                </a:solidFill>
              </a:rPr>
              <a:t>7.5</a:t>
            </a:r>
            <a:r>
              <a:rPr lang="zh-CN" altLang="en-US" b="1" dirty="0">
                <a:solidFill>
                  <a:srgbClr val="0000CC"/>
                </a:solidFill>
              </a:rPr>
              <a:t>所示。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0" y="0"/>
            <a:ext cx="7596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2. ID3</a:t>
            </a:r>
            <a:r>
              <a:rPr lang="zh-CN" altLang="en-US" sz="2800" b="1" dirty="0">
                <a:solidFill>
                  <a:srgbClr val="FF0000"/>
                </a:solidFill>
              </a:rPr>
              <a:t>算法</a:t>
            </a:r>
            <a:r>
              <a:rPr lang="en-US" altLang="zh-CN" sz="2800" b="1" dirty="0">
                <a:solidFill>
                  <a:srgbClr val="FF0000"/>
                </a:solidFill>
              </a:rPr>
              <a:t>(9/10)</a:t>
            </a:r>
          </a:p>
        </p:txBody>
      </p:sp>
      <p:pic>
        <p:nvPicPr>
          <p:cNvPr id="6" name="Picture 2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964" y="0"/>
            <a:ext cx="3277408" cy="1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004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05BE6-60DF-4D87-B134-CF34D4E2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976"/>
            <a:ext cx="8229600" cy="1143000"/>
          </a:xfrm>
        </p:spPr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2-4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3FDBE-19E4-4969-B5B3-B2487C96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54977"/>
            <a:ext cx="8640960" cy="5169624"/>
          </a:xfrm>
        </p:spPr>
        <p:txBody>
          <a:bodyPr/>
          <a:lstStyle/>
          <a:p>
            <a:r>
              <a:rPr lang="zh-CN" altLang="en-US" b="1" dirty="0"/>
              <a:t>知识回顾：与或图用于直观化表示问题归约的过程</a:t>
            </a:r>
            <a:endParaRPr lang="en-US" altLang="zh-CN" b="1" dirty="0"/>
          </a:p>
          <a:p>
            <a:r>
              <a:rPr lang="en-US" altLang="zh-CN" b="1" dirty="0"/>
              <a:t>           </a:t>
            </a:r>
            <a:r>
              <a:rPr lang="zh-CN" altLang="en-US" b="1" dirty="0"/>
              <a:t>与节点：解决所有子问题，才可解决其父辈问题</a:t>
            </a:r>
          </a:p>
          <a:p>
            <a:r>
              <a:rPr lang="zh-CN" altLang="en-US" b="1" dirty="0"/>
              <a:t>           或节点：解决某个子问题，就可解决其父辈问题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19497A-D314-4698-9FDE-0BD2CEB1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1AE4BE-A8EC-4360-AC6B-B56E9CC29F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9" y="2672196"/>
            <a:ext cx="2257425" cy="1371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CA90C4-99F6-450C-A37A-0B222D2E29E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555136"/>
            <a:ext cx="2276475" cy="15335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989FCA-8E48-4659-8504-9C085AA8BEFE}"/>
              </a:ext>
            </a:extLst>
          </p:cNvPr>
          <p:cNvSpPr txBox="1"/>
          <p:nvPr/>
        </p:nvSpPr>
        <p:spPr>
          <a:xfrm>
            <a:off x="2135411" y="317333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与节点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D119A3-24A8-4C3F-807A-B93CA4A836BF}"/>
              </a:ext>
            </a:extLst>
          </p:cNvPr>
          <p:cNvSpPr txBox="1"/>
          <p:nvPr/>
        </p:nvSpPr>
        <p:spPr>
          <a:xfrm>
            <a:off x="2276475" y="533369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或节点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15DFAB-B734-404E-A371-F1092CC951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3150" y="2996952"/>
            <a:ext cx="6080850" cy="29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1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D2E5B-E39D-4C55-BB22-80E6E955369A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53251" name="Group 2"/>
          <p:cNvGrpSpPr>
            <a:grpSpLocks noChangeAspect="1"/>
          </p:cNvGrpSpPr>
          <p:nvPr/>
        </p:nvGrpSpPr>
        <p:grpSpPr bwMode="auto">
          <a:xfrm>
            <a:off x="4274054" y="364489"/>
            <a:ext cx="4572000" cy="2073275"/>
            <a:chOff x="2729" y="2535"/>
            <a:chExt cx="2920" cy="1327"/>
          </a:xfrm>
        </p:grpSpPr>
        <p:sp>
          <p:nvSpPr>
            <p:cNvPr id="53254" name="AutoShape 3"/>
            <p:cNvSpPr>
              <a:spLocks noChangeAspect="1" noChangeArrowheads="1"/>
            </p:cNvSpPr>
            <p:nvPr/>
          </p:nvSpPr>
          <p:spPr bwMode="auto">
            <a:xfrm>
              <a:off x="2729" y="2535"/>
              <a:ext cx="2920" cy="1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5" name="Text Box 4"/>
            <p:cNvSpPr txBox="1">
              <a:spLocks noChangeArrowheads="1"/>
            </p:cNvSpPr>
            <p:nvPr/>
          </p:nvSpPr>
          <p:spPr bwMode="auto">
            <a:xfrm>
              <a:off x="3816" y="2637"/>
              <a:ext cx="405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 S</a:t>
              </a:r>
            </a:p>
          </p:txBody>
        </p:sp>
        <p:sp>
          <p:nvSpPr>
            <p:cNvPr id="53256" name="Text Box 5"/>
            <p:cNvSpPr txBox="1">
              <a:spLocks noChangeArrowheads="1"/>
            </p:cNvSpPr>
            <p:nvPr/>
          </p:nvSpPr>
          <p:spPr bwMode="auto">
            <a:xfrm>
              <a:off x="2967" y="3181"/>
              <a:ext cx="950" cy="30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 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3</a:t>
              </a:r>
              <a:r>
                <a:rPr lang="en-US" altLang="zh-CN" b="1">
                  <a:solidFill>
                    <a:srgbClr val="0000CC"/>
                  </a:solidFill>
                </a:rPr>
                <a:t>=1, y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53257" name="Text Box 6"/>
            <p:cNvSpPr txBox="1">
              <a:spLocks noChangeArrowheads="1"/>
            </p:cNvSpPr>
            <p:nvPr/>
          </p:nvSpPr>
          <p:spPr bwMode="auto">
            <a:xfrm>
              <a:off x="4223" y="3181"/>
              <a:ext cx="1053" cy="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 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3</a:t>
              </a:r>
              <a:r>
                <a:rPr lang="en-US" altLang="zh-CN" b="1">
                  <a:solidFill>
                    <a:srgbClr val="0000CC"/>
                  </a:solidFill>
                </a:rPr>
                <a:t>=2, 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1</a:t>
              </a:r>
              <a:r>
                <a:rPr lang="en-US" altLang="zh-CN" b="1">
                  <a:solidFill>
                    <a:srgbClr val="0000CC"/>
                  </a:solidFill>
                </a:rPr>
                <a:t>,x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2</a:t>
              </a:r>
              <a:endParaRPr lang="en-US" altLang="zh-CN" b="1">
                <a:solidFill>
                  <a:srgbClr val="0000CC"/>
                </a:solidFill>
              </a:endParaRPr>
            </a:p>
          </p:txBody>
        </p:sp>
        <p:sp>
          <p:nvSpPr>
            <p:cNvPr id="53258" name="Line 7"/>
            <p:cNvSpPr>
              <a:spLocks noChangeShapeType="1"/>
            </p:cNvSpPr>
            <p:nvPr/>
          </p:nvSpPr>
          <p:spPr bwMode="auto">
            <a:xfrm flipH="1">
              <a:off x="3340" y="2909"/>
              <a:ext cx="679" cy="27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Line 8"/>
            <p:cNvSpPr>
              <a:spLocks noChangeShapeType="1"/>
            </p:cNvSpPr>
            <p:nvPr/>
          </p:nvSpPr>
          <p:spPr bwMode="auto">
            <a:xfrm>
              <a:off x="4053" y="2909"/>
              <a:ext cx="646" cy="27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Text Box 9"/>
            <p:cNvSpPr txBox="1">
              <a:spLocks noChangeArrowheads="1"/>
            </p:cNvSpPr>
            <p:nvPr/>
          </p:nvSpPr>
          <p:spPr bwMode="auto">
            <a:xfrm>
              <a:off x="3011" y="3522"/>
              <a:ext cx="1926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 dirty="0">
                  <a:solidFill>
                    <a:srgbClr val="0000CC"/>
                  </a:solidFill>
                </a:rPr>
                <a:t>    </a:t>
              </a:r>
              <a:r>
                <a:rPr lang="zh-CN" altLang="en-US" b="1" dirty="0">
                  <a:solidFill>
                    <a:srgbClr val="0000CC"/>
                  </a:solidFill>
                </a:rPr>
                <a:t>图</a:t>
              </a:r>
              <a:r>
                <a:rPr lang="en-US" altLang="zh-CN" b="1" dirty="0">
                  <a:solidFill>
                    <a:srgbClr val="0000CC"/>
                  </a:solidFill>
                </a:rPr>
                <a:t>7.5 </a:t>
              </a:r>
              <a:r>
                <a:rPr lang="zh-CN" altLang="en-US" b="1" dirty="0">
                  <a:solidFill>
                    <a:srgbClr val="0000CC"/>
                  </a:solidFill>
                </a:rPr>
                <a:t>部分决策树</a:t>
              </a:r>
            </a:p>
          </p:txBody>
        </p:sp>
        <p:sp>
          <p:nvSpPr>
            <p:cNvPr id="53261" name="Text Box 10"/>
            <p:cNvSpPr txBox="1">
              <a:spLocks noChangeArrowheads="1"/>
            </p:cNvSpPr>
            <p:nvPr/>
          </p:nvSpPr>
          <p:spPr bwMode="auto">
            <a:xfrm>
              <a:off x="3102" y="2841"/>
              <a:ext cx="5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3</a:t>
              </a:r>
              <a:r>
                <a:rPr lang="en-US" altLang="zh-CN" b="1">
                  <a:solidFill>
                    <a:srgbClr val="0000CC"/>
                  </a:solidFill>
                </a:rPr>
                <a:t>=1</a:t>
              </a:r>
            </a:p>
          </p:txBody>
        </p:sp>
        <p:sp>
          <p:nvSpPr>
            <p:cNvPr id="53262" name="Text Box 11"/>
            <p:cNvSpPr txBox="1">
              <a:spLocks noChangeArrowheads="1"/>
            </p:cNvSpPr>
            <p:nvPr/>
          </p:nvSpPr>
          <p:spPr bwMode="auto">
            <a:xfrm>
              <a:off x="4393" y="2807"/>
              <a:ext cx="509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3</a:t>
              </a:r>
              <a:r>
                <a:rPr lang="en-US" altLang="zh-CN" b="1">
                  <a:solidFill>
                    <a:srgbClr val="0000CC"/>
                  </a:solidFill>
                </a:rPr>
                <a:t>=2</a:t>
              </a:r>
            </a:p>
          </p:txBody>
        </p:sp>
      </p:grpSp>
      <p:sp>
        <p:nvSpPr>
          <p:cNvPr id="53252" name="Text Box 12"/>
          <p:cNvSpPr txBox="1">
            <a:spLocks noChangeArrowheads="1"/>
          </p:cNvSpPr>
          <p:nvPr/>
        </p:nvSpPr>
        <p:spPr bwMode="auto">
          <a:xfrm>
            <a:off x="250825" y="2367385"/>
            <a:ext cx="8605838" cy="417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0000CC"/>
                </a:solidFill>
              </a:rPr>
              <a:t>在该树中</a:t>
            </a:r>
            <a:r>
              <a:rPr lang="zh-CN" altLang="en-US" sz="2200" b="1" dirty="0">
                <a:solidFill>
                  <a:srgbClr val="C00000"/>
                </a:solidFill>
              </a:rPr>
              <a:t>，节点“</a:t>
            </a:r>
            <a:r>
              <a:rPr lang="en-US" altLang="zh-CN" sz="2200" b="1" dirty="0">
                <a:solidFill>
                  <a:srgbClr val="C00000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C00000"/>
                </a:solidFill>
              </a:rPr>
              <a:t>3</a:t>
            </a:r>
            <a:r>
              <a:rPr lang="en-US" altLang="zh-CN" sz="2200" b="1" dirty="0">
                <a:solidFill>
                  <a:srgbClr val="C00000"/>
                </a:solidFill>
              </a:rPr>
              <a:t>=1, y</a:t>
            </a:r>
            <a:r>
              <a:rPr lang="en-US" altLang="zh-CN" sz="2200" b="1" baseline="-25000" dirty="0">
                <a:solidFill>
                  <a:srgbClr val="C00000"/>
                </a:solidFill>
              </a:rPr>
              <a:t>3</a:t>
            </a:r>
            <a:r>
              <a:rPr lang="en-US" altLang="zh-CN" sz="2200" b="1" dirty="0">
                <a:solidFill>
                  <a:srgbClr val="C00000"/>
                </a:solidFill>
              </a:rPr>
              <a:t>”</a:t>
            </a:r>
            <a:r>
              <a:rPr lang="zh-CN" altLang="en-US" sz="2200" b="1" dirty="0">
                <a:solidFill>
                  <a:srgbClr val="C00000"/>
                </a:solidFill>
              </a:rPr>
              <a:t>表示当</a:t>
            </a:r>
            <a:r>
              <a:rPr lang="en-US" altLang="zh-CN" sz="2200" b="1" dirty="0">
                <a:solidFill>
                  <a:srgbClr val="C00000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C00000"/>
                </a:solidFill>
              </a:rPr>
              <a:t>3</a:t>
            </a:r>
            <a:r>
              <a:rPr lang="zh-CN" altLang="en-US" sz="2200" b="1" dirty="0">
                <a:solidFill>
                  <a:srgbClr val="C00000"/>
                </a:solidFill>
              </a:rPr>
              <a:t>的属性值为</a:t>
            </a:r>
            <a:r>
              <a:rPr lang="en-US" altLang="zh-CN" sz="2200" b="1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</a:rPr>
              <a:t>时，得到决策方案</a:t>
            </a:r>
            <a:r>
              <a:rPr lang="en-US" altLang="zh-CN" sz="2200" b="1" dirty="0">
                <a:solidFill>
                  <a:srgbClr val="C00000"/>
                </a:solidFill>
              </a:rPr>
              <a:t>y</a:t>
            </a:r>
            <a:r>
              <a:rPr lang="en-US" altLang="zh-CN" sz="2200" b="1" baseline="-25000" dirty="0">
                <a:solidFill>
                  <a:srgbClr val="C00000"/>
                </a:solidFill>
              </a:rPr>
              <a:t>3</a:t>
            </a:r>
            <a:r>
              <a:rPr lang="zh-CN" altLang="en-US" sz="2200" b="1" dirty="0">
                <a:solidFill>
                  <a:srgbClr val="C00000"/>
                </a:solidFill>
              </a:rPr>
              <a:t>。</a:t>
            </a:r>
            <a:r>
              <a:rPr lang="zh-CN" altLang="en-US" sz="2200" b="1" dirty="0">
                <a:solidFill>
                  <a:srgbClr val="0000CC"/>
                </a:solidFill>
              </a:rPr>
              <a:t>由于</a:t>
            </a:r>
            <a:r>
              <a:rPr lang="en-US" altLang="zh-CN" sz="2200" b="1" dirty="0">
                <a:solidFill>
                  <a:srgbClr val="0000CC"/>
                </a:solidFill>
              </a:rPr>
              <a:t>y</a:t>
            </a:r>
            <a:r>
              <a:rPr lang="en-US" altLang="zh-CN" sz="2200" b="1" baseline="-25000" dirty="0">
                <a:solidFill>
                  <a:srgbClr val="0000CC"/>
                </a:solidFill>
              </a:rPr>
              <a:t>3</a:t>
            </a:r>
            <a:r>
              <a:rPr lang="zh-CN" altLang="en-US" sz="2200" b="1" dirty="0">
                <a:solidFill>
                  <a:srgbClr val="0000CC"/>
                </a:solidFill>
              </a:rPr>
              <a:t>已是具体的决策方案，</a:t>
            </a:r>
            <a:r>
              <a:rPr lang="zh-CN" altLang="en-US" sz="2200" b="1" dirty="0">
                <a:solidFill>
                  <a:srgbClr val="C00000"/>
                </a:solidFill>
              </a:rPr>
              <a:t>故该节点的信息熵为</a:t>
            </a:r>
            <a:r>
              <a:rPr lang="en-US" altLang="zh-CN" sz="2200" b="1" dirty="0">
                <a:solidFill>
                  <a:srgbClr val="C00000"/>
                </a:solidFill>
              </a:rPr>
              <a:t>0</a:t>
            </a:r>
            <a:r>
              <a:rPr lang="zh-CN" altLang="en-US" sz="2200" b="1" dirty="0">
                <a:solidFill>
                  <a:srgbClr val="C00000"/>
                </a:solidFill>
              </a:rPr>
              <a:t>，已经为叶节点</a:t>
            </a:r>
            <a:r>
              <a:rPr lang="zh-CN" altLang="en-US" sz="2200" b="1" dirty="0">
                <a:solidFill>
                  <a:srgbClr val="0000CC"/>
                </a:solidFill>
              </a:rPr>
              <a:t>。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0000CC"/>
                </a:solidFill>
              </a:rPr>
              <a:t>节点</a:t>
            </a:r>
            <a:r>
              <a:rPr lang="zh-CN" altLang="en-US" sz="2200" b="1" dirty="0">
                <a:solidFill>
                  <a:srgbClr val="C00000"/>
                </a:solidFill>
              </a:rPr>
              <a:t>“</a:t>
            </a:r>
            <a:r>
              <a:rPr lang="en-US" altLang="zh-CN" sz="2200" b="1" dirty="0">
                <a:solidFill>
                  <a:srgbClr val="C00000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C00000"/>
                </a:solidFill>
              </a:rPr>
              <a:t>3</a:t>
            </a:r>
            <a:r>
              <a:rPr lang="en-US" altLang="zh-CN" sz="2200" b="1" dirty="0">
                <a:solidFill>
                  <a:srgbClr val="C00000"/>
                </a:solidFill>
              </a:rPr>
              <a:t>=2</a:t>
            </a:r>
            <a:r>
              <a:rPr lang="zh-CN" altLang="en-US" sz="2200" b="1" dirty="0">
                <a:solidFill>
                  <a:srgbClr val="C00000"/>
                </a:solidFill>
              </a:rPr>
              <a:t>，</a:t>
            </a:r>
            <a:r>
              <a:rPr lang="en-US" altLang="zh-CN" sz="2200" b="1" dirty="0">
                <a:solidFill>
                  <a:srgbClr val="C00000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C00000"/>
                </a:solidFill>
              </a:rPr>
              <a:t>1</a:t>
            </a:r>
            <a:r>
              <a:rPr lang="en-US" altLang="zh-CN" sz="2200" b="1" dirty="0">
                <a:solidFill>
                  <a:srgbClr val="C00000"/>
                </a:solidFill>
              </a:rPr>
              <a:t>,x</a:t>
            </a:r>
            <a:r>
              <a:rPr lang="en-US" altLang="zh-CN" sz="2200" b="1" baseline="-25000" dirty="0">
                <a:solidFill>
                  <a:srgbClr val="C00000"/>
                </a:solidFill>
              </a:rPr>
              <a:t>2</a:t>
            </a:r>
            <a:r>
              <a:rPr lang="en-US" altLang="zh-CN" sz="2200" b="1" dirty="0">
                <a:solidFill>
                  <a:srgbClr val="C00000"/>
                </a:solidFill>
              </a:rPr>
              <a:t>”</a:t>
            </a:r>
            <a:r>
              <a:rPr lang="zh-CN" altLang="en-US" sz="2200" b="1" dirty="0">
                <a:solidFill>
                  <a:srgbClr val="C00000"/>
                </a:solidFill>
              </a:rPr>
              <a:t>的含义是“当</a:t>
            </a:r>
            <a:r>
              <a:rPr lang="en-US" altLang="zh-CN" sz="2200" b="1" dirty="0">
                <a:solidFill>
                  <a:srgbClr val="C00000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C00000"/>
                </a:solidFill>
              </a:rPr>
              <a:t>3</a:t>
            </a:r>
            <a:r>
              <a:rPr lang="zh-CN" altLang="en-US" sz="2200" b="1" dirty="0">
                <a:solidFill>
                  <a:srgbClr val="C00000"/>
                </a:solidFill>
              </a:rPr>
              <a:t>的属性值为</a:t>
            </a:r>
            <a:r>
              <a:rPr lang="en-US" altLang="zh-CN" sz="2200" b="1" dirty="0">
                <a:solidFill>
                  <a:srgbClr val="C00000"/>
                </a:solidFill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</a:rPr>
              <a:t>时，还需要考虑属性</a:t>
            </a:r>
            <a:r>
              <a:rPr lang="en-US" altLang="zh-CN" sz="2200" b="1" dirty="0">
                <a:solidFill>
                  <a:srgbClr val="C00000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C00000"/>
                </a:solidFill>
              </a:rPr>
              <a:t>1</a:t>
            </a:r>
            <a:r>
              <a:rPr lang="en-US" altLang="zh-CN" sz="2200" b="1" dirty="0">
                <a:solidFill>
                  <a:srgbClr val="C00000"/>
                </a:solidFill>
              </a:rPr>
              <a:t>,x</a:t>
            </a:r>
            <a:r>
              <a:rPr lang="en-US" altLang="zh-CN" sz="2200" b="1" baseline="-25000" dirty="0">
                <a:solidFill>
                  <a:srgbClr val="C00000"/>
                </a:solidFill>
              </a:rPr>
              <a:t>2</a:t>
            </a:r>
            <a:r>
              <a:rPr lang="en-US" altLang="zh-CN" sz="2200" b="1" dirty="0">
                <a:solidFill>
                  <a:srgbClr val="C00000"/>
                </a:solidFill>
              </a:rPr>
              <a:t>”</a:t>
            </a:r>
            <a:r>
              <a:rPr lang="zh-CN" altLang="en-US" sz="2200" b="1" dirty="0">
                <a:solidFill>
                  <a:srgbClr val="C00000"/>
                </a:solidFill>
              </a:rPr>
              <a:t>，它是一个中间节点，还需要继续扩展</a:t>
            </a:r>
            <a:r>
              <a:rPr lang="zh-CN" altLang="en-US" sz="2200" b="1" dirty="0">
                <a:solidFill>
                  <a:srgbClr val="0000CC"/>
                </a:solidFill>
              </a:rPr>
              <a:t>。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0000CC"/>
                </a:solidFill>
              </a:rPr>
              <a:t>至于节点“</a:t>
            </a:r>
            <a:r>
              <a:rPr lang="en-US" altLang="zh-CN" sz="2200" b="1" dirty="0">
                <a:solidFill>
                  <a:srgbClr val="0000CC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0000CC"/>
                </a:solidFill>
              </a:rPr>
              <a:t>3</a:t>
            </a:r>
            <a:r>
              <a:rPr lang="en-US" altLang="zh-CN" sz="2200" b="1" dirty="0">
                <a:solidFill>
                  <a:srgbClr val="0000CC"/>
                </a:solidFill>
              </a:rPr>
              <a:t>=2</a:t>
            </a:r>
            <a:r>
              <a:rPr lang="zh-CN" altLang="en-US" sz="2200" b="1" dirty="0">
                <a:solidFill>
                  <a:srgbClr val="0000CC"/>
                </a:solidFill>
              </a:rPr>
              <a:t>，</a:t>
            </a:r>
            <a:r>
              <a:rPr lang="en-US" altLang="zh-CN" sz="2200" b="1" dirty="0">
                <a:solidFill>
                  <a:srgbClr val="0000CC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0000CC"/>
                </a:solidFill>
              </a:rPr>
              <a:t>1</a:t>
            </a:r>
            <a:r>
              <a:rPr lang="en-US" altLang="zh-CN" sz="2200" b="1" dirty="0">
                <a:solidFill>
                  <a:srgbClr val="0000CC"/>
                </a:solidFill>
              </a:rPr>
              <a:t>,x</a:t>
            </a:r>
            <a:r>
              <a:rPr lang="en-US" altLang="zh-CN" sz="2200" b="1" baseline="-25000" dirty="0">
                <a:solidFill>
                  <a:srgbClr val="0000CC"/>
                </a:solidFill>
              </a:rPr>
              <a:t>2</a:t>
            </a:r>
            <a:r>
              <a:rPr lang="en-US" altLang="zh-CN" sz="2200" b="1" dirty="0">
                <a:solidFill>
                  <a:srgbClr val="0000CC"/>
                </a:solidFill>
              </a:rPr>
              <a:t>”</a:t>
            </a:r>
            <a:r>
              <a:rPr lang="zh-CN" altLang="en-US" sz="2200" b="1" dirty="0">
                <a:solidFill>
                  <a:srgbClr val="0000CC"/>
                </a:solidFill>
              </a:rPr>
              <a:t>，其扩展方法与上面的过程类似。通过计算可知，该节点对属性</a:t>
            </a:r>
            <a:r>
              <a:rPr lang="en-US" altLang="zh-CN" sz="2200" b="1" dirty="0">
                <a:solidFill>
                  <a:srgbClr val="0000CC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0000CC"/>
                </a:solidFill>
              </a:rPr>
              <a:t>1</a:t>
            </a:r>
            <a:r>
              <a:rPr lang="zh-CN" altLang="en-US" sz="2200" b="1" dirty="0">
                <a:solidFill>
                  <a:srgbClr val="0000CC"/>
                </a:solidFill>
              </a:rPr>
              <a:t>和</a:t>
            </a:r>
            <a:r>
              <a:rPr lang="en-US" altLang="zh-CN" sz="2200" b="1" dirty="0">
                <a:solidFill>
                  <a:srgbClr val="0000CC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0000CC"/>
                </a:solidFill>
              </a:rPr>
              <a:t>2</a:t>
            </a:r>
            <a:r>
              <a:rPr lang="zh-CN" altLang="en-US" sz="2200" b="1" dirty="0">
                <a:solidFill>
                  <a:srgbClr val="0000CC"/>
                </a:solidFill>
              </a:rPr>
              <a:t>，</a:t>
            </a:r>
            <a:r>
              <a:rPr lang="zh-CN" altLang="en-US" sz="2200" b="1" dirty="0">
                <a:solidFill>
                  <a:srgbClr val="FF0000"/>
                </a:solidFill>
              </a:rPr>
              <a:t>其条件熵均为</a:t>
            </a:r>
            <a:r>
              <a:rPr lang="en-US" altLang="zh-CN" sz="2200" b="1" dirty="0">
                <a:solidFill>
                  <a:srgbClr val="FF0000"/>
                </a:solidFill>
              </a:rPr>
              <a:t>1</a:t>
            </a:r>
            <a:r>
              <a:rPr lang="zh-CN" altLang="en-US" sz="2200" b="1" dirty="0">
                <a:solidFill>
                  <a:srgbClr val="0000CC"/>
                </a:solidFill>
              </a:rPr>
              <a:t>。因它对属性</a:t>
            </a:r>
            <a:r>
              <a:rPr lang="en-US" altLang="zh-CN" sz="2200" b="1" dirty="0">
                <a:solidFill>
                  <a:srgbClr val="0000CC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0000CC"/>
                </a:solidFill>
              </a:rPr>
              <a:t>1</a:t>
            </a:r>
            <a:r>
              <a:rPr lang="zh-CN" altLang="en-US" sz="2200" b="1" dirty="0">
                <a:solidFill>
                  <a:srgbClr val="0000CC"/>
                </a:solidFill>
              </a:rPr>
              <a:t>和</a:t>
            </a:r>
            <a:r>
              <a:rPr lang="en-US" altLang="zh-CN" sz="2200" b="1" dirty="0">
                <a:solidFill>
                  <a:srgbClr val="0000CC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0000CC"/>
                </a:solidFill>
              </a:rPr>
              <a:t>2</a:t>
            </a:r>
            <a:r>
              <a:rPr lang="zh-CN" altLang="en-US" sz="2200" b="1" dirty="0">
                <a:solidFill>
                  <a:srgbClr val="0000CC"/>
                </a:solidFill>
              </a:rPr>
              <a:t>的条件熵相同，因此</a:t>
            </a:r>
            <a:r>
              <a:rPr lang="zh-CN" altLang="en-US" sz="2200" b="1" dirty="0">
                <a:solidFill>
                  <a:srgbClr val="FF0000"/>
                </a:solidFill>
              </a:rPr>
              <a:t>可先选</a:t>
            </a:r>
            <a:r>
              <a:rPr lang="en-US" altLang="zh-CN" sz="2200" b="1" dirty="0">
                <a:solidFill>
                  <a:srgbClr val="FF0000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</a:rPr>
              <a:t>，也可先选</a:t>
            </a:r>
            <a:r>
              <a:rPr lang="en-US" altLang="zh-CN" sz="2200" b="1" dirty="0">
                <a:solidFill>
                  <a:srgbClr val="FF0000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FF0000"/>
                </a:solidFill>
              </a:rPr>
              <a:t>2</a:t>
            </a:r>
            <a:r>
              <a:rPr lang="zh-CN" altLang="en-US" sz="2200" b="1" dirty="0">
                <a:solidFill>
                  <a:srgbClr val="0000CC"/>
                </a:solidFill>
              </a:rPr>
              <a:t>，本例是先选择</a:t>
            </a:r>
            <a:r>
              <a:rPr lang="en-US" altLang="zh-CN" sz="2200" b="1" dirty="0">
                <a:solidFill>
                  <a:srgbClr val="0000CC"/>
                </a:solidFill>
              </a:rPr>
              <a:t>x</a:t>
            </a:r>
            <a:r>
              <a:rPr lang="en-US" altLang="zh-CN" sz="2200" b="1" baseline="-25000" dirty="0">
                <a:solidFill>
                  <a:srgbClr val="0000CC"/>
                </a:solidFill>
              </a:rPr>
              <a:t>2</a:t>
            </a:r>
            <a:r>
              <a:rPr lang="zh-CN" altLang="en-US" sz="2200" b="1" dirty="0">
                <a:solidFill>
                  <a:srgbClr val="0000CC"/>
                </a:solidFill>
              </a:rPr>
              <a:t>。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0000CC"/>
                </a:solidFill>
              </a:rPr>
              <a:t>依此进行下去，可得到如图</a:t>
            </a:r>
            <a:r>
              <a:rPr lang="en-US" altLang="zh-CN" sz="2200" b="1" dirty="0">
                <a:solidFill>
                  <a:srgbClr val="0000CC"/>
                </a:solidFill>
              </a:rPr>
              <a:t>7.6</a:t>
            </a:r>
            <a:r>
              <a:rPr lang="zh-CN" altLang="en-US" sz="2200" b="1" dirty="0">
                <a:solidFill>
                  <a:srgbClr val="0000CC"/>
                </a:solidFill>
              </a:rPr>
              <a:t>所示的最终的决策树。在该决策树中，各节点的含义与图</a:t>
            </a:r>
            <a:r>
              <a:rPr lang="en-US" altLang="zh-CN" sz="2200" b="1" dirty="0">
                <a:solidFill>
                  <a:srgbClr val="0000CC"/>
                </a:solidFill>
              </a:rPr>
              <a:t>7.5</a:t>
            </a:r>
            <a:r>
              <a:rPr lang="zh-CN" altLang="en-US" sz="2200" b="1" dirty="0">
                <a:solidFill>
                  <a:srgbClr val="0000CC"/>
                </a:solidFill>
              </a:rPr>
              <a:t>类似。</a:t>
            </a:r>
            <a:r>
              <a:rPr lang="zh-CN" altLang="en-US" sz="2200" dirty="0"/>
              <a:t> </a:t>
            </a:r>
          </a:p>
        </p:txBody>
      </p:sp>
      <p:sp>
        <p:nvSpPr>
          <p:cNvPr id="53253" name="Text Box 13"/>
          <p:cNvSpPr txBox="1">
            <a:spLocks noChangeArrowheads="1"/>
          </p:cNvSpPr>
          <p:nvPr/>
        </p:nvSpPr>
        <p:spPr bwMode="auto">
          <a:xfrm>
            <a:off x="250825" y="620713"/>
            <a:ext cx="4176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2. ID3</a:t>
            </a:r>
            <a:r>
              <a:rPr lang="zh-CN" altLang="en-US" sz="2800" b="1">
                <a:solidFill>
                  <a:srgbClr val="FF0000"/>
                </a:solidFill>
              </a:rPr>
              <a:t>算法</a:t>
            </a:r>
            <a:r>
              <a:rPr lang="en-US" altLang="zh-CN" sz="2800" b="1">
                <a:solidFill>
                  <a:srgbClr val="FF0000"/>
                </a:solidFill>
              </a:rPr>
              <a:t>(10/11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8999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19A797-01A2-4089-86DB-C13C1EF8F3A9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54275" name="Group 2"/>
          <p:cNvGrpSpPr>
            <a:grpSpLocks noChangeAspect="1"/>
          </p:cNvGrpSpPr>
          <p:nvPr/>
        </p:nvGrpSpPr>
        <p:grpSpPr bwMode="auto">
          <a:xfrm>
            <a:off x="827584" y="1772816"/>
            <a:ext cx="7380288" cy="3803678"/>
            <a:chOff x="3035" y="2535"/>
            <a:chExt cx="5093" cy="2631"/>
          </a:xfrm>
        </p:grpSpPr>
        <p:sp>
          <p:nvSpPr>
            <p:cNvPr id="54277" name="AutoShape 3"/>
            <p:cNvSpPr>
              <a:spLocks noChangeAspect="1" noChangeArrowheads="1"/>
            </p:cNvSpPr>
            <p:nvPr/>
          </p:nvSpPr>
          <p:spPr bwMode="auto">
            <a:xfrm>
              <a:off x="3035" y="2535"/>
              <a:ext cx="5093" cy="2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" name="Text Box 4"/>
            <p:cNvSpPr txBox="1">
              <a:spLocks noChangeArrowheads="1"/>
            </p:cNvSpPr>
            <p:nvPr/>
          </p:nvSpPr>
          <p:spPr bwMode="auto">
            <a:xfrm>
              <a:off x="4631" y="2603"/>
              <a:ext cx="405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  S</a:t>
              </a:r>
            </a:p>
          </p:txBody>
        </p:sp>
        <p:sp>
          <p:nvSpPr>
            <p:cNvPr id="54279" name="Text Box 5"/>
            <p:cNvSpPr txBox="1">
              <a:spLocks noChangeArrowheads="1"/>
            </p:cNvSpPr>
            <p:nvPr/>
          </p:nvSpPr>
          <p:spPr bwMode="auto">
            <a:xfrm>
              <a:off x="3239" y="3147"/>
              <a:ext cx="883" cy="31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  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3</a:t>
              </a:r>
              <a:r>
                <a:rPr lang="en-US" altLang="zh-CN" b="1">
                  <a:solidFill>
                    <a:srgbClr val="0000CC"/>
                  </a:solidFill>
                </a:rPr>
                <a:t>=1, y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54280" name="Text Box 6"/>
            <p:cNvSpPr txBox="1">
              <a:spLocks noChangeArrowheads="1"/>
            </p:cNvSpPr>
            <p:nvPr/>
          </p:nvSpPr>
          <p:spPr bwMode="auto">
            <a:xfrm>
              <a:off x="5412" y="3113"/>
              <a:ext cx="1300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 dirty="0">
                  <a:solidFill>
                    <a:srgbClr val="0000CC"/>
                  </a:solidFill>
                </a:rPr>
                <a:t>  x</a:t>
              </a:r>
              <a:r>
                <a:rPr lang="en-US" altLang="zh-CN" b="1" baseline="-25000" dirty="0">
                  <a:solidFill>
                    <a:srgbClr val="0000CC"/>
                  </a:solidFill>
                </a:rPr>
                <a:t>3</a:t>
              </a:r>
              <a:r>
                <a:rPr lang="en-US" altLang="zh-CN" b="1" dirty="0">
                  <a:solidFill>
                    <a:srgbClr val="0000CC"/>
                  </a:solidFill>
                </a:rPr>
                <a:t>=2, x</a:t>
              </a:r>
              <a:r>
                <a:rPr lang="en-US" altLang="zh-CN" b="1" baseline="-25000" dirty="0">
                  <a:solidFill>
                    <a:srgbClr val="0000CC"/>
                  </a:solidFill>
                </a:rPr>
                <a:t>1</a:t>
              </a:r>
              <a:r>
                <a:rPr lang="en-US" altLang="zh-CN" b="1" dirty="0">
                  <a:solidFill>
                    <a:srgbClr val="0000CC"/>
                  </a:solidFill>
                </a:rPr>
                <a:t>,x</a:t>
              </a:r>
              <a:r>
                <a:rPr lang="en-US" altLang="zh-CN" b="1" baseline="-25000" dirty="0">
                  <a:solidFill>
                    <a:srgbClr val="0000CC"/>
                  </a:solidFill>
                </a:rPr>
                <a:t>2</a:t>
              </a:r>
              <a:endParaRPr lang="en-US" altLang="zh-CN" b="1" dirty="0">
                <a:solidFill>
                  <a:srgbClr val="0000CC"/>
                </a:solidFill>
              </a:endParaRPr>
            </a:p>
          </p:txBody>
        </p:sp>
        <p:sp>
          <p:nvSpPr>
            <p:cNvPr id="54281" name="Line 7"/>
            <p:cNvSpPr>
              <a:spLocks noChangeShapeType="1"/>
            </p:cNvSpPr>
            <p:nvPr/>
          </p:nvSpPr>
          <p:spPr bwMode="auto">
            <a:xfrm flipH="1">
              <a:off x="3612" y="2875"/>
              <a:ext cx="1222" cy="27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Line 8"/>
            <p:cNvSpPr>
              <a:spLocks noChangeShapeType="1"/>
            </p:cNvSpPr>
            <p:nvPr/>
          </p:nvSpPr>
          <p:spPr bwMode="auto">
            <a:xfrm>
              <a:off x="4834" y="2875"/>
              <a:ext cx="1087" cy="2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Text Box 9"/>
            <p:cNvSpPr txBox="1">
              <a:spLocks noChangeArrowheads="1"/>
            </p:cNvSpPr>
            <p:nvPr/>
          </p:nvSpPr>
          <p:spPr bwMode="auto">
            <a:xfrm>
              <a:off x="4526" y="4826"/>
              <a:ext cx="2038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b="1" dirty="0">
                  <a:solidFill>
                    <a:srgbClr val="0000CC"/>
                  </a:solidFill>
                </a:rPr>
                <a:t>图</a:t>
              </a:r>
              <a:r>
                <a:rPr lang="en-US" altLang="zh-CN" b="1" dirty="0">
                  <a:solidFill>
                    <a:srgbClr val="0000CC"/>
                  </a:solidFill>
                </a:rPr>
                <a:t>7.6 </a:t>
              </a:r>
              <a:r>
                <a:rPr lang="zh-CN" altLang="en-US" b="1" dirty="0">
                  <a:solidFill>
                    <a:srgbClr val="0000CC"/>
                  </a:solidFill>
                </a:rPr>
                <a:t>最终的决策树</a:t>
              </a:r>
            </a:p>
          </p:txBody>
        </p:sp>
        <p:sp>
          <p:nvSpPr>
            <p:cNvPr id="54284" name="Text Box 10"/>
            <p:cNvSpPr txBox="1">
              <a:spLocks noChangeArrowheads="1"/>
            </p:cNvSpPr>
            <p:nvPr/>
          </p:nvSpPr>
          <p:spPr bwMode="auto">
            <a:xfrm>
              <a:off x="3646" y="2773"/>
              <a:ext cx="5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3</a:t>
              </a:r>
              <a:r>
                <a:rPr lang="en-US" altLang="zh-CN" b="1">
                  <a:solidFill>
                    <a:srgbClr val="0000CC"/>
                  </a:solidFill>
                </a:rPr>
                <a:t>=1</a:t>
              </a:r>
            </a:p>
          </p:txBody>
        </p:sp>
        <p:sp>
          <p:nvSpPr>
            <p:cNvPr id="54285" name="Text Box 11"/>
            <p:cNvSpPr txBox="1">
              <a:spLocks noChangeArrowheads="1"/>
            </p:cNvSpPr>
            <p:nvPr/>
          </p:nvSpPr>
          <p:spPr bwMode="auto">
            <a:xfrm>
              <a:off x="5412" y="2739"/>
              <a:ext cx="5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3</a:t>
              </a:r>
              <a:r>
                <a:rPr lang="en-US" altLang="zh-CN" b="1">
                  <a:solidFill>
                    <a:srgbClr val="0000CC"/>
                  </a:solidFill>
                </a:rPr>
                <a:t>=2</a:t>
              </a:r>
            </a:p>
          </p:txBody>
        </p:sp>
        <p:sp>
          <p:nvSpPr>
            <p:cNvPr id="54286" name="Text Box 12"/>
            <p:cNvSpPr txBox="1">
              <a:spLocks noChangeArrowheads="1"/>
            </p:cNvSpPr>
            <p:nvPr/>
          </p:nvSpPr>
          <p:spPr bwMode="auto">
            <a:xfrm>
              <a:off x="4020" y="3726"/>
              <a:ext cx="950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 dirty="0">
                  <a:solidFill>
                    <a:srgbClr val="0000CC"/>
                  </a:solidFill>
                </a:rPr>
                <a:t>   x</a:t>
              </a:r>
              <a:r>
                <a:rPr lang="en-US" altLang="zh-CN" b="1" baseline="-25000" dirty="0">
                  <a:solidFill>
                    <a:srgbClr val="0000CC"/>
                  </a:solidFill>
                </a:rPr>
                <a:t>2</a:t>
              </a:r>
              <a:r>
                <a:rPr lang="en-US" altLang="zh-CN" b="1" dirty="0">
                  <a:solidFill>
                    <a:srgbClr val="0000CC"/>
                  </a:solidFill>
                </a:rPr>
                <a:t>=1, x</a:t>
              </a:r>
              <a:r>
                <a:rPr lang="en-US" altLang="zh-CN" b="1" baseline="-25000" dirty="0">
                  <a:solidFill>
                    <a:srgbClr val="0000CC"/>
                  </a:solidFill>
                </a:rPr>
                <a:t>1</a:t>
              </a:r>
              <a:endParaRPr lang="en-US" altLang="zh-CN" b="1" dirty="0">
                <a:solidFill>
                  <a:srgbClr val="0000CC"/>
                </a:solidFill>
              </a:endParaRPr>
            </a:p>
          </p:txBody>
        </p:sp>
        <p:sp>
          <p:nvSpPr>
            <p:cNvPr id="54287" name="Text Box 13"/>
            <p:cNvSpPr txBox="1">
              <a:spLocks noChangeArrowheads="1"/>
            </p:cNvSpPr>
            <p:nvPr/>
          </p:nvSpPr>
          <p:spPr bwMode="auto">
            <a:xfrm>
              <a:off x="6328" y="3658"/>
              <a:ext cx="985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 dirty="0">
                  <a:solidFill>
                    <a:srgbClr val="0000CC"/>
                  </a:solidFill>
                </a:rPr>
                <a:t>   x</a:t>
              </a:r>
              <a:r>
                <a:rPr lang="en-US" altLang="zh-CN" b="1" baseline="-25000" dirty="0">
                  <a:solidFill>
                    <a:srgbClr val="0000CC"/>
                  </a:solidFill>
                </a:rPr>
                <a:t>2</a:t>
              </a:r>
              <a:r>
                <a:rPr lang="en-US" altLang="zh-CN" b="1" dirty="0">
                  <a:solidFill>
                    <a:srgbClr val="0000CC"/>
                  </a:solidFill>
                </a:rPr>
                <a:t>=2, x</a:t>
              </a:r>
              <a:r>
                <a:rPr lang="en-US" altLang="zh-CN" b="1" baseline="-25000" dirty="0">
                  <a:solidFill>
                    <a:srgbClr val="0000CC"/>
                  </a:solidFill>
                </a:rPr>
                <a:t>1</a:t>
              </a:r>
              <a:endParaRPr lang="en-US" altLang="zh-CN" b="1" dirty="0">
                <a:solidFill>
                  <a:srgbClr val="0000CC"/>
                </a:solidFill>
              </a:endParaRPr>
            </a:p>
          </p:txBody>
        </p:sp>
        <p:sp>
          <p:nvSpPr>
            <p:cNvPr id="54288" name="Text Box 14"/>
            <p:cNvSpPr txBox="1">
              <a:spLocks noChangeArrowheads="1"/>
            </p:cNvSpPr>
            <p:nvPr/>
          </p:nvSpPr>
          <p:spPr bwMode="auto">
            <a:xfrm>
              <a:off x="3239" y="4338"/>
              <a:ext cx="916" cy="3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  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1</a:t>
              </a:r>
              <a:r>
                <a:rPr lang="en-US" altLang="zh-CN" b="1">
                  <a:solidFill>
                    <a:srgbClr val="0000CC"/>
                  </a:solidFill>
                </a:rPr>
                <a:t>=1, y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1</a:t>
              </a:r>
              <a:endParaRPr lang="en-US" altLang="zh-CN" b="1">
                <a:solidFill>
                  <a:srgbClr val="0000CC"/>
                </a:solidFill>
              </a:endParaRPr>
            </a:p>
          </p:txBody>
        </p:sp>
        <p:sp>
          <p:nvSpPr>
            <p:cNvPr id="54289" name="Text Box 15"/>
            <p:cNvSpPr txBox="1">
              <a:spLocks noChangeArrowheads="1"/>
            </p:cNvSpPr>
            <p:nvPr/>
          </p:nvSpPr>
          <p:spPr bwMode="auto">
            <a:xfrm>
              <a:off x="4495" y="4338"/>
              <a:ext cx="917" cy="3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  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1</a:t>
              </a:r>
              <a:r>
                <a:rPr lang="en-US" altLang="zh-CN" b="1">
                  <a:solidFill>
                    <a:srgbClr val="0000CC"/>
                  </a:solidFill>
                </a:rPr>
                <a:t>=2, y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2</a:t>
              </a:r>
              <a:endParaRPr lang="en-US" altLang="zh-CN" b="1">
                <a:solidFill>
                  <a:srgbClr val="0000CC"/>
                </a:solidFill>
              </a:endParaRPr>
            </a:p>
          </p:txBody>
        </p:sp>
        <p:sp>
          <p:nvSpPr>
            <p:cNvPr id="54290" name="Text Box 16"/>
            <p:cNvSpPr txBox="1">
              <a:spLocks noChangeArrowheads="1"/>
            </p:cNvSpPr>
            <p:nvPr/>
          </p:nvSpPr>
          <p:spPr bwMode="auto">
            <a:xfrm>
              <a:off x="5717" y="4304"/>
              <a:ext cx="917" cy="3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  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1</a:t>
              </a:r>
              <a:r>
                <a:rPr lang="en-US" altLang="zh-CN" b="1">
                  <a:solidFill>
                    <a:srgbClr val="0000CC"/>
                  </a:solidFill>
                </a:rPr>
                <a:t>=1, y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2</a:t>
              </a:r>
              <a:endParaRPr lang="en-US" altLang="zh-CN" b="1">
                <a:solidFill>
                  <a:srgbClr val="0000CC"/>
                </a:solidFill>
              </a:endParaRPr>
            </a:p>
          </p:txBody>
        </p:sp>
        <p:sp>
          <p:nvSpPr>
            <p:cNvPr id="54291" name="Text Box 17"/>
            <p:cNvSpPr txBox="1">
              <a:spLocks noChangeArrowheads="1"/>
            </p:cNvSpPr>
            <p:nvPr/>
          </p:nvSpPr>
          <p:spPr bwMode="auto">
            <a:xfrm>
              <a:off x="7041" y="4304"/>
              <a:ext cx="917" cy="3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  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1</a:t>
              </a:r>
              <a:r>
                <a:rPr lang="en-US" altLang="zh-CN" b="1">
                  <a:solidFill>
                    <a:srgbClr val="0000CC"/>
                  </a:solidFill>
                </a:rPr>
                <a:t>=2, y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3</a:t>
              </a:r>
              <a:endParaRPr lang="en-US" altLang="zh-CN" b="1">
                <a:solidFill>
                  <a:srgbClr val="0000CC"/>
                </a:solidFill>
              </a:endParaRPr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 flipH="1">
              <a:off x="4495" y="3420"/>
              <a:ext cx="1426" cy="30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>
              <a:off x="5989" y="3420"/>
              <a:ext cx="815" cy="2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Line 20"/>
            <p:cNvSpPr>
              <a:spLocks noChangeShapeType="1"/>
            </p:cNvSpPr>
            <p:nvPr/>
          </p:nvSpPr>
          <p:spPr bwMode="auto">
            <a:xfrm flipH="1">
              <a:off x="3646" y="4032"/>
              <a:ext cx="781" cy="30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21"/>
            <p:cNvSpPr>
              <a:spLocks noChangeShapeType="1"/>
            </p:cNvSpPr>
            <p:nvPr/>
          </p:nvSpPr>
          <p:spPr bwMode="auto">
            <a:xfrm>
              <a:off x="4427" y="4032"/>
              <a:ext cx="645" cy="30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22"/>
            <p:cNvSpPr>
              <a:spLocks noChangeShapeType="1"/>
            </p:cNvSpPr>
            <p:nvPr/>
          </p:nvSpPr>
          <p:spPr bwMode="auto">
            <a:xfrm flipH="1">
              <a:off x="6125" y="3964"/>
              <a:ext cx="645" cy="34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23"/>
            <p:cNvSpPr>
              <a:spLocks noChangeShapeType="1"/>
            </p:cNvSpPr>
            <p:nvPr/>
          </p:nvSpPr>
          <p:spPr bwMode="auto">
            <a:xfrm>
              <a:off x="6804" y="3964"/>
              <a:ext cx="747" cy="34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Text Box 24"/>
            <p:cNvSpPr txBox="1">
              <a:spLocks noChangeArrowheads="1"/>
            </p:cNvSpPr>
            <p:nvPr/>
          </p:nvSpPr>
          <p:spPr bwMode="auto">
            <a:xfrm>
              <a:off x="4631" y="3284"/>
              <a:ext cx="5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2</a:t>
              </a:r>
              <a:r>
                <a:rPr lang="en-US" altLang="zh-CN" b="1">
                  <a:solidFill>
                    <a:srgbClr val="0000CC"/>
                  </a:solidFill>
                </a:rPr>
                <a:t>=1</a:t>
              </a:r>
            </a:p>
          </p:txBody>
        </p:sp>
        <p:sp>
          <p:nvSpPr>
            <p:cNvPr id="54299" name="Text Box 25"/>
            <p:cNvSpPr txBox="1">
              <a:spLocks noChangeArrowheads="1"/>
            </p:cNvSpPr>
            <p:nvPr/>
          </p:nvSpPr>
          <p:spPr bwMode="auto">
            <a:xfrm>
              <a:off x="6566" y="3318"/>
              <a:ext cx="543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2</a:t>
              </a:r>
              <a:r>
                <a:rPr lang="en-US" altLang="zh-CN" b="1">
                  <a:solidFill>
                    <a:srgbClr val="0000CC"/>
                  </a:solidFill>
                </a:rPr>
                <a:t>=2</a:t>
              </a:r>
            </a:p>
          </p:txBody>
        </p:sp>
        <p:sp>
          <p:nvSpPr>
            <p:cNvPr id="54300" name="Text Box 26"/>
            <p:cNvSpPr txBox="1">
              <a:spLocks noChangeArrowheads="1"/>
            </p:cNvSpPr>
            <p:nvPr/>
          </p:nvSpPr>
          <p:spPr bwMode="auto">
            <a:xfrm>
              <a:off x="3375" y="3964"/>
              <a:ext cx="5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1</a:t>
              </a:r>
              <a:r>
                <a:rPr lang="en-US" altLang="zh-CN" b="1">
                  <a:solidFill>
                    <a:srgbClr val="0000CC"/>
                  </a:solidFill>
                </a:rPr>
                <a:t>=1</a:t>
              </a:r>
            </a:p>
          </p:txBody>
        </p:sp>
        <p:sp>
          <p:nvSpPr>
            <p:cNvPr id="54301" name="Text Box 27"/>
            <p:cNvSpPr txBox="1">
              <a:spLocks noChangeArrowheads="1"/>
            </p:cNvSpPr>
            <p:nvPr/>
          </p:nvSpPr>
          <p:spPr bwMode="auto">
            <a:xfrm>
              <a:off x="4902" y="3998"/>
              <a:ext cx="5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1</a:t>
              </a:r>
              <a:r>
                <a:rPr lang="en-US" altLang="zh-CN" b="1">
                  <a:solidFill>
                    <a:srgbClr val="0000CC"/>
                  </a:solidFill>
                </a:rPr>
                <a:t>=2</a:t>
              </a:r>
            </a:p>
          </p:txBody>
        </p:sp>
        <p:sp>
          <p:nvSpPr>
            <p:cNvPr id="54302" name="Text Box 28"/>
            <p:cNvSpPr txBox="1">
              <a:spLocks noChangeArrowheads="1"/>
            </p:cNvSpPr>
            <p:nvPr/>
          </p:nvSpPr>
          <p:spPr bwMode="auto">
            <a:xfrm>
              <a:off x="7313" y="3930"/>
              <a:ext cx="5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1</a:t>
              </a:r>
              <a:r>
                <a:rPr lang="en-US" altLang="zh-CN" b="1">
                  <a:solidFill>
                    <a:srgbClr val="0000CC"/>
                  </a:solidFill>
                </a:rPr>
                <a:t>=2</a:t>
              </a:r>
            </a:p>
          </p:txBody>
        </p:sp>
        <p:sp>
          <p:nvSpPr>
            <p:cNvPr id="54303" name="Text Box 29"/>
            <p:cNvSpPr txBox="1">
              <a:spLocks noChangeArrowheads="1"/>
            </p:cNvSpPr>
            <p:nvPr/>
          </p:nvSpPr>
          <p:spPr bwMode="auto">
            <a:xfrm>
              <a:off x="5717" y="3930"/>
              <a:ext cx="54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b="1">
                  <a:solidFill>
                    <a:srgbClr val="0000CC"/>
                  </a:solidFill>
                </a:rPr>
                <a:t>x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1</a:t>
              </a:r>
              <a:r>
                <a:rPr lang="en-US" altLang="zh-CN" b="1">
                  <a:solidFill>
                    <a:srgbClr val="0000CC"/>
                  </a:solidFill>
                </a:rPr>
                <a:t>=1</a:t>
              </a:r>
            </a:p>
          </p:txBody>
        </p:sp>
      </p:grpSp>
      <p:sp>
        <p:nvSpPr>
          <p:cNvPr id="54276" name="Text Box 30"/>
          <p:cNvSpPr txBox="1">
            <a:spLocks noChangeArrowheads="1"/>
          </p:cNvSpPr>
          <p:nvPr/>
        </p:nvSpPr>
        <p:spPr bwMode="auto">
          <a:xfrm>
            <a:off x="755650" y="441325"/>
            <a:ext cx="7596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2. ID3</a:t>
            </a:r>
            <a:r>
              <a:rPr lang="zh-CN" altLang="en-US" sz="2800" b="1">
                <a:solidFill>
                  <a:srgbClr val="FF0000"/>
                </a:solidFill>
              </a:rPr>
              <a:t>算法</a:t>
            </a:r>
            <a:r>
              <a:rPr lang="en-US" altLang="zh-CN" sz="2800" b="1">
                <a:solidFill>
                  <a:srgbClr val="FF0000"/>
                </a:solidFill>
              </a:rPr>
              <a:t>(11/11)</a:t>
            </a:r>
          </a:p>
        </p:txBody>
      </p:sp>
    </p:spTree>
    <p:extLst>
      <p:ext uri="{BB962C8B-B14F-4D97-AF65-F5344CB8AC3E}">
        <p14:creationId xmlns:p14="http://schemas.microsoft.com/office/powerpoint/2010/main" val="2313184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7"/>
            <a:ext cx="6275040" cy="1674515"/>
          </a:xfrm>
        </p:spPr>
        <p:txBody>
          <a:bodyPr/>
          <a:lstStyle/>
          <a:p>
            <a:r>
              <a:rPr lang="zh-CN" altLang="en-US" sz="5400" b="1" dirty="0"/>
              <a:t>第十章</a:t>
            </a:r>
            <a:r>
              <a:rPr lang="zh-CN" altLang="en-US" sz="5400" dirty="0"/>
              <a:t>：</a:t>
            </a:r>
            <a:r>
              <a:rPr lang="en-US" altLang="zh-CN" sz="5400" dirty="0"/>
              <a:t>P412 10-11</a:t>
            </a:r>
            <a:br>
              <a:rPr lang="en-US" altLang="zh-CN" sz="54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839816"/>
          </a:xfrm>
        </p:spPr>
        <p:txBody>
          <a:bodyPr/>
          <a:lstStyle/>
          <a:p>
            <a:r>
              <a:rPr lang="zh-CN" altLang="en-US" b="1" dirty="0"/>
              <a:t>知识回顾：</a:t>
            </a:r>
            <a:endParaRPr lang="en-US" altLang="zh-CN" b="1" dirty="0"/>
          </a:p>
          <a:p>
            <a:r>
              <a:rPr lang="zh-CN" altLang="en-US" b="1" dirty="0"/>
              <a:t>语句分析树的构造：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41480" y="1340768"/>
            <a:ext cx="4572000" cy="426270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语句 → 句子   终标符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句子 → 名词短语   动词短语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动词短语 → 动词   名词短语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名词短语 → 冠词   名词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名词短语 → 专用名词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冠词 →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the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名词 →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professor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动词 →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wrote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名词 →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book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动词 →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trains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专用名词 →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Jack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u="sng" dirty="0">
                <a:solidFill>
                  <a:srgbClr val="0000CC"/>
                </a:solidFill>
                <a:latin typeface="Times New Roman" panose="02020603050405020304" pitchFamily="18" charset="0"/>
              </a:rPr>
              <a:t>终标符 →</a:t>
            </a:r>
            <a:r>
              <a:rPr lang="en-US" altLang="zh-CN" b="1" u="sng" dirty="0">
                <a:solidFill>
                  <a:srgbClr val="0000CC"/>
                </a:solidFill>
                <a:latin typeface="Times New Roman" panose="02020603050405020304" pitchFamily="18" charset="0"/>
              </a:rPr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566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22"/>
          <p:cNvSpPr txBox="1">
            <a:spLocks noChangeArrowheads="1"/>
          </p:cNvSpPr>
          <p:nvPr/>
        </p:nvSpPr>
        <p:spPr bwMode="auto">
          <a:xfrm>
            <a:off x="179512" y="332656"/>
            <a:ext cx="8748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利用上述上下文无关文法，给出如下语句的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分析树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The  professor  trains  Jack.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8425A-44C1-4C4D-8E77-20EF039909C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3" name="Rectangle 24"/>
          <p:cNvSpPr>
            <a:spLocks noChangeArrowheads="1"/>
          </p:cNvSpPr>
          <p:nvPr/>
        </p:nvSpPr>
        <p:spPr bwMode="auto">
          <a:xfrm>
            <a:off x="4860032" y="1481572"/>
            <a:ext cx="936625" cy="3238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  <a:latin typeface="Comic Sans MS" panose="030F0702030302020204" pitchFamily="66" charset="0"/>
              </a:rPr>
              <a:t>语句</a:t>
            </a:r>
          </a:p>
        </p:txBody>
      </p:sp>
      <p:sp>
        <p:nvSpPr>
          <p:cNvPr id="64" name="Rectangle 25"/>
          <p:cNvSpPr>
            <a:spLocks noChangeArrowheads="1"/>
          </p:cNvSpPr>
          <p:nvPr/>
        </p:nvSpPr>
        <p:spPr bwMode="auto">
          <a:xfrm>
            <a:off x="2699444" y="2129272"/>
            <a:ext cx="936625" cy="3238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CC"/>
                </a:solidFill>
                <a:latin typeface="Comic Sans MS" panose="030F0702030302020204" pitchFamily="66" charset="0"/>
              </a:rPr>
              <a:t>句子</a:t>
            </a:r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6876156" y="2165784"/>
            <a:ext cx="936625" cy="3238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0000CC"/>
                </a:solidFill>
              </a:rPr>
              <a:t>终标符</a:t>
            </a:r>
          </a:p>
        </p:txBody>
      </p:sp>
      <p:sp>
        <p:nvSpPr>
          <p:cNvPr id="66" name="Rectangle 27"/>
          <p:cNvSpPr>
            <a:spLocks noChangeArrowheads="1"/>
          </p:cNvSpPr>
          <p:nvPr/>
        </p:nvSpPr>
        <p:spPr bwMode="auto">
          <a:xfrm>
            <a:off x="3959919" y="2776972"/>
            <a:ext cx="1116013" cy="323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CC"/>
                </a:solidFill>
                <a:latin typeface="Comic Sans MS" panose="030F0702030302020204" pitchFamily="66" charset="0"/>
              </a:rPr>
              <a:t>动词短语</a:t>
            </a: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1331019" y="2813484"/>
            <a:ext cx="1189038" cy="323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  <a:latin typeface="Comic Sans MS" panose="030F0702030302020204" pitchFamily="66" charset="0"/>
              </a:rPr>
              <a:t>名词短语</a:t>
            </a:r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899219" y="5261409"/>
            <a:ext cx="611188" cy="323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</a:rPr>
              <a:t>The</a:t>
            </a:r>
          </a:p>
        </p:txBody>
      </p: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1799332" y="5261409"/>
            <a:ext cx="1331912" cy="323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70" name="Rectangle 31"/>
          <p:cNvSpPr>
            <a:spLocks noChangeArrowheads="1"/>
          </p:cNvSpPr>
          <p:nvPr/>
        </p:nvSpPr>
        <p:spPr bwMode="auto">
          <a:xfrm>
            <a:off x="7091709" y="5261409"/>
            <a:ext cx="468312" cy="323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3491607" y="5261409"/>
            <a:ext cx="827087" cy="323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</a:rPr>
              <a:t>trains</a:t>
            </a: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H="1">
            <a:off x="3167757" y="1768909"/>
            <a:ext cx="2159000" cy="36036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5436294" y="1768909"/>
            <a:ext cx="1908175" cy="36036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 flipH="1">
            <a:off x="5831582" y="4829609"/>
            <a:ext cx="0" cy="3968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3275707" y="2489634"/>
            <a:ext cx="1295400" cy="28733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 flipH="1">
            <a:off x="1835844" y="2489634"/>
            <a:ext cx="1258888" cy="32385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38"/>
          <p:cNvSpPr>
            <a:spLocks noChangeShapeType="1"/>
          </p:cNvSpPr>
          <p:nvPr/>
        </p:nvSpPr>
        <p:spPr bwMode="auto">
          <a:xfrm>
            <a:off x="1186557" y="4000934"/>
            <a:ext cx="0" cy="122555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>
            <a:off x="1978719" y="3137334"/>
            <a:ext cx="504825" cy="6127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Rectangle 41"/>
          <p:cNvSpPr>
            <a:spLocks noChangeArrowheads="1"/>
          </p:cNvSpPr>
          <p:nvPr/>
        </p:nvSpPr>
        <p:spPr bwMode="auto">
          <a:xfrm>
            <a:off x="827782" y="3713597"/>
            <a:ext cx="790575" cy="323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  <a:latin typeface="Comic Sans MS" panose="030F0702030302020204" pitchFamily="66" charset="0"/>
              </a:rPr>
              <a:t>冠词</a:t>
            </a:r>
          </a:p>
        </p:txBody>
      </p:sp>
      <p:sp>
        <p:nvSpPr>
          <p:cNvPr id="80" name="Rectangle 42"/>
          <p:cNvSpPr>
            <a:spLocks noChangeArrowheads="1"/>
          </p:cNvSpPr>
          <p:nvPr/>
        </p:nvSpPr>
        <p:spPr bwMode="auto">
          <a:xfrm>
            <a:off x="2086669" y="3750109"/>
            <a:ext cx="828675" cy="323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  <a:latin typeface="Comic Sans MS" panose="030F0702030302020204" pitchFamily="66" charset="0"/>
              </a:rPr>
              <a:t>名词</a:t>
            </a:r>
          </a:p>
        </p:txBody>
      </p: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3418582" y="3713597"/>
            <a:ext cx="936625" cy="323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CC"/>
                </a:solidFill>
                <a:latin typeface="Comic Sans MS" panose="030F0702030302020204" pitchFamily="66" charset="0"/>
              </a:rPr>
              <a:t>动词</a:t>
            </a:r>
          </a:p>
        </p:txBody>
      </p:sp>
      <p:sp>
        <p:nvSpPr>
          <p:cNvPr id="82" name="Rectangle 44"/>
          <p:cNvSpPr>
            <a:spLocks noChangeArrowheads="1"/>
          </p:cNvSpPr>
          <p:nvPr/>
        </p:nvSpPr>
        <p:spPr bwMode="auto">
          <a:xfrm>
            <a:off x="5291832" y="4577197"/>
            <a:ext cx="1081087" cy="323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CC"/>
                </a:solidFill>
                <a:latin typeface="Comic Sans MS" panose="030F0702030302020204" pitchFamily="66" charset="0"/>
              </a:rPr>
              <a:t>专用名词</a:t>
            </a:r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5291832" y="3677084"/>
            <a:ext cx="1081087" cy="323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  <a:latin typeface="Comic Sans MS" panose="030F0702030302020204" pitchFamily="66" charset="0"/>
              </a:rPr>
              <a:t>名词短语</a:t>
            </a:r>
          </a:p>
        </p:txBody>
      </p:sp>
      <p:sp>
        <p:nvSpPr>
          <p:cNvPr id="84" name="Line 46"/>
          <p:cNvSpPr>
            <a:spLocks noChangeShapeType="1"/>
          </p:cNvSpPr>
          <p:nvPr/>
        </p:nvSpPr>
        <p:spPr bwMode="auto">
          <a:xfrm flipH="1">
            <a:off x="1259582" y="3100822"/>
            <a:ext cx="576262" cy="6127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47"/>
          <p:cNvSpPr>
            <a:spLocks noChangeShapeType="1"/>
          </p:cNvSpPr>
          <p:nvPr/>
        </p:nvSpPr>
        <p:spPr bwMode="auto">
          <a:xfrm flipH="1">
            <a:off x="3851969" y="3065897"/>
            <a:ext cx="647700" cy="68421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48"/>
          <p:cNvSpPr>
            <a:spLocks noChangeShapeType="1"/>
          </p:cNvSpPr>
          <p:nvPr/>
        </p:nvSpPr>
        <p:spPr bwMode="auto">
          <a:xfrm>
            <a:off x="4607619" y="3100822"/>
            <a:ext cx="1187450" cy="5762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>
            <a:off x="2483544" y="4073959"/>
            <a:ext cx="0" cy="118745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Rectangle 50"/>
          <p:cNvSpPr>
            <a:spLocks noChangeArrowheads="1"/>
          </p:cNvSpPr>
          <p:nvPr/>
        </p:nvSpPr>
        <p:spPr bwMode="auto">
          <a:xfrm>
            <a:off x="5436294" y="5261409"/>
            <a:ext cx="827088" cy="323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</a:rPr>
              <a:t>Jack</a:t>
            </a:r>
          </a:p>
        </p:txBody>
      </p:sp>
      <p:sp>
        <p:nvSpPr>
          <p:cNvPr id="89" name="Line 51"/>
          <p:cNvSpPr>
            <a:spLocks noChangeShapeType="1"/>
          </p:cNvSpPr>
          <p:nvPr/>
        </p:nvSpPr>
        <p:spPr bwMode="auto">
          <a:xfrm>
            <a:off x="3886894" y="4000934"/>
            <a:ext cx="0" cy="12604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>
            <a:off x="7307957" y="2453122"/>
            <a:ext cx="0" cy="27733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53"/>
          <p:cNvSpPr>
            <a:spLocks noChangeShapeType="1"/>
          </p:cNvSpPr>
          <p:nvPr/>
        </p:nvSpPr>
        <p:spPr bwMode="auto">
          <a:xfrm>
            <a:off x="5831582" y="3966009"/>
            <a:ext cx="0" cy="6127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0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79177"/>
          </a:xfrm>
        </p:spPr>
        <p:txBody>
          <a:bodyPr/>
          <a:lstStyle/>
          <a:p>
            <a:r>
              <a:rPr lang="en-US" altLang="zh-CN" b="1" dirty="0"/>
              <a:t>BP</a:t>
            </a:r>
            <a:r>
              <a:rPr lang="zh-CN" altLang="en-US" b="1" dirty="0"/>
              <a:t>实例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323850" y="981075"/>
            <a:ext cx="8640763" cy="4530725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0000CC"/>
                </a:solidFill>
              </a:rPr>
              <a:t>随机一些权重，输入*权重之后求和，得到下一层每个节点的输入；经过激活函数，得到该层的输出；然后继续向下一层传播，直到输出。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B814B-22CD-4DA5-85E5-5DD3C0845D11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1674813"/>
            <a:ext cx="7345363" cy="5167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b="1" dirty="0"/>
              <a:t>关于期末考试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8943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考试时间：待定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答疑时间：周五上午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10:00-12:00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答疑地点：主楼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B1-201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b="1" dirty="0"/>
              <a:t>成绩构成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389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0000FF"/>
                </a:solidFill>
              </a:rPr>
              <a:t>平时作业及课堂表现</a:t>
            </a:r>
            <a:r>
              <a:rPr lang="en-US" altLang="zh-CN" sz="2800" b="1" dirty="0">
                <a:solidFill>
                  <a:srgbClr val="0000FF"/>
                </a:solidFill>
              </a:rPr>
              <a:t>(20%)</a:t>
            </a:r>
            <a:r>
              <a:rPr lang="zh-CN" altLang="zh-CN" sz="2800" b="1" dirty="0">
                <a:solidFill>
                  <a:srgbClr val="0000FF"/>
                </a:solidFill>
              </a:rPr>
              <a:t>；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4</a:t>
            </a:r>
            <a:r>
              <a:rPr lang="zh-CN" altLang="en-US" b="1" dirty="0"/>
              <a:t>次作业（</a:t>
            </a:r>
            <a:r>
              <a:rPr lang="en-US" altLang="zh-CN" b="1" dirty="0"/>
              <a:t>5</a:t>
            </a:r>
            <a:r>
              <a:rPr lang="zh-CN" altLang="en-US" b="1" dirty="0"/>
              <a:t>分</a:t>
            </a:r>
            <a:r>
              <a:rPr lang="en-US" altLang="zh-CN" b="1" dirty="0"/>
              <a:t>/</a:t>
            </a:r>
            <a:r>
              <a:rPr lang="zh-CN" altLang="en-US" b="1" dirty="0"/>
              <a:t>次，共</a:t>
            </a:r>
            <a:r>
              <a:rPr lang="en-US" altLang="zh-CN" b="1" dirty="0"/>
              <a:t>20</a:t>
            </a:r>
            <a:r>
              <a:rPr lang="zh-CN" altLang="en-US" b="1" dirty="0"/>
              <a:t>分）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0000FF"/>
                </a:solidFill>
              </a:rPr>
              <a:t>期中考</a:t>
            </a:r>
            <a:r>
              <a:rPr lang="zh-CN" altLang="en-US" sz="2800" b="1" dirty="0">
                <a:solidFill>
                  <a:srgbClr val="0000FF"/>
                </a:solidFill>
              </a:rPr>
              <a:t>查</a:t>
            </a:r>
            <a:r>
              <a:rPr lang="en-US" altLang="zh-CN" sz="2800" b="1" dirty="0">
                <a:solidFill>
                  <a:srgbClr val="0000FF"/>
                </a:solidFill>
              </a:rPr>
              <a:t>(10%</a:t>
            </a:r>
            <a:r>
              <a:rPr lang="zh-CN" altLang="zh-CN" sz="2800" b="1" dirty="0">
                <a:solidFill>
                  <a:srgbClr val="0000FF"/>
                </a:solidFill>
              </a:rPr>
              <a:t>，开卷，</a:t>
            </a:r>
            <a:r>
              <a:rPr lang="zh-CN" altLang="en-US" sz="2800" b="1" dirty="0">
                <a:solidFill>
                  <a:srgbClr val="0000FF"/>
                </a:solidFill>
              </a:rPr>
              <a:t>论述题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zh-CN" sz="2800" b="1" dirty="0">
                <a:solidFill>
                  <a:srgbClr val="0000FF"/>
                </a:solidFill>
              </a:rPr>
              <a:t>；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0000FF"/>
                </a:solidFill>
              </a:rPr>
              <a:t>实验</a:t>
            </a:r>
            <a:r>
              <a:rPr lang="en-US" altLang="zh-CN" sz="2800" b="1" dirty="0">
                <a:solidFill>
                  <a:srgbClr val="0000FF"/>
                </a:solidFill>
              </a:rPr>
              <a:t>(20%)</a:t>
            </a:r>
            <a:r>
              <a:rPr lang="zh-CN" altLang="zh-CN" sz="2800" b="1" dirty="0">
                <a:solidFill>
                  <a:srgbClr val="0000FF"/>
                </a:solidFill>
              </a:rPr>
              <a:t>；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4</a:t>
            </a:r>
            <a:r>
              <a:rPr lang="zh-CN" altLang="en-US" b="1" dirty="0"/>
              <a:t>次实验（</a:t>
            </a:r>
            <a:r>
              <a:rPr lang="en-US" altLang="zh-CN" b="1" dirty="0"/>
              <a:t> 5</a:t>
            </a:r>
            <a:r>
              <a:rPr lang="zh-CN" altLang="en-US" b="1" dirty="0"/>
              <a:t>分</a:t>
            </a:r>
            <a:r>
              <a:rPr lang="en-US" altLang="zh-CN" b="1" dirty="0"/>
              <a:t>/</a:t>
            </a:r>
            <a:r>
              <a:rPr lang="zh-CN" altLang="en-US" b="1" dirty="0"/>
              <a:t>次）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0000FF"/>
                </a:solidFill>
              </a:rPr>
              <a:t>期末考核</a:t>
            </a:r>
            <a:r>
              <a:rPr lang="en-US" altLang="zh-CN" sz="2800" b="1" dirty="0">
                <a:solidFill>
                  <a:srgbClr val="0000FF"/>
                </a:solidFill>
              </a:rPr>
              <a:t>(50%</a:t>
            </a:r>
            <a:r>
              <a:rPr lang="zh-CN" altLang="zh-CN" sz="2800" b="1" dirty="0">
                <a:solidFill>
                  <a:srgbClr val="0000FF"/>
                </a:solidFill>
              </a:rPr>
              <a:t>，闭卷，考试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zh-CN" sz="2800" b="1" dirty="0">
                <a:solidFill>
                  <a:srgbClr val="0000FF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401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zh-CN" altLang="en-US" b="1" dirty="0"/>
              <a:t>期末考试题型及分值构成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89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判断题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(15*2=30)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简答题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(4*10=40)  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要求掌握的内容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证明题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(1*15=15) 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(1*5+1*10=15) 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CN" altLang="en-US" b="1" dirty="0"/>
              <a:t>总复习（一）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3924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sz="2800" b="1" dirty="0"/>
              <a:t>第一章 绪论</a:t>
            </a:r>
            <a:endParaRPr lang="en-US" altLang="zh-CN" sz="2800" b="1" dirty="0"/>
          </a:p>
          <a:p>
            <a:pPr lvl="1">
              <a:spcBef>
                <a:spcPts val="1200"/>
              </a:spcBef>
            </a:pPr>
            <a:r>
              <a:rPr lang="zh-CN" altLang="zh-CN" b="1" dirty="0"/>
              <a:t>理解：人工智能研究方法，图灵测试、物理符号系统假设。</a:t>
            </a:r>
          </a:p>
          <a:p>
            <a:pPr lvl="1">
              <a:spcBef>
                <a:spcPts val="1200"/>
              </a:spcBef>
            </a:pPr>
            <a:r>
              <a:rPr lang="zh-CN" altLang="zh-CN" b="1" dirty="0">
                <a:solidFill>
                  <a:srgbClr val="0000FF"/>
                </a:solidFill>
              </a:rPr>
              <a:t>掌握：人工智能定义、人工智能三大流派。</a:t>
            </a:r>
          </a:p>
          <a:p>
            <a:pPr>
              <a:spcBef>
                <a:spcPts val="1200"/>
              </a:spcBef>
            </a:pPr>
            <a:r>
              <a:rPr lang="zh-CN" altLang="zh-CN" sz="2800" b="1" dirty="0"/>
              <a:t>第二章 知识表示方法</a:t>
            </a:r>
            <a:endParaRPr lang="en-US" altLang="zh-CN" sz="2800" b="1" dirty="0"/>
          </a:p>
          <a:p>
            <a:pPr lvl="1">
              <a:spcBef>
                <a:spcPts val="1200"/>
              </a:spcBef>
            </a:pPr>
            <a:r>
              <a:rPr lang="zh-CN" altLang="zh-CN" b="1" dirty="0"/>
              <a:t>理解：谓词逻辑。</a:t>
            </a:r>
          </a:p>
          <a:p>
            <a:pPr lvl="1">
              <a:spcBef>
                <a:spcPts val="1200"/>
              </a:spcBef>
            </a:pPr>
            <a:r>
              <a:rPr lang="zh-CN" altLang="zh-CN" b="1" dirty="0">
                <a:solidFill>
                  <a:srgbClr val="0000FF"/>
                </a:solidFill>
              </a:rPr>
              <a:t>掌握：状态空间、问题归约、语义网络、框架表示。</a:t>
            </a:r>
          </a:p>
          <a:p>
            <a:pPr>
              <a:spcBef>
                <a:spcPts val="1200"/>
              </a:spcBef>
            </a:pPr>
            <a:r>
              <a:rPr lang="zh-CN" altLang="zh-CN" sz="2800" b="1" dirty="0"/>
              <a:t>第三章 确定性推理</a:t>
            </a:r>
            <a:endParaRPr lang="en-US" altLang="zh-CN" sz="2800" b="1" dirty="0"/>
          </a:p>
          <a:p>
            <a:pPr lvl="1">
              <a:spcBef>
                <a:spcPts val="1200"/>
              </a:spcBef>
            </a:pPr>
            <a:r>
              <a:rPr lang="zh-CN" altLang="zh-CN" b="1" dirty="0"/>
              <a:t>理解：消解原理、产生式系统。</a:t>
            </a:r>
          </a:p>
          <a:p>
            <a:pPr lvl="1">
              <a:spcBef>
                <a:spcPts val="1200"/>
              </a:spcBef>
            </a:pPr>
            <a:r>
              <a:rPr lang="zh-CN" altLang="zh-CN" b="1" dirty="0">
                <a:solidFill>
                  <a:srgbClr val="0000FF"/>
                </a:solidFill>
              </a:rPr>
              <a:t>掌握：</a:t>
            </a:r>
            <a:r>
              <a:rPr lang="en-US" altLang="zh-CN" b="1" dirty="0">
                <a:solidFill>
                  <a:srgbClr val="0000FF"/>
                </a:solidFill>
              </a:rPr>
              <a:t>A*</a:t>
            </a:r>
            <a:r>
              <a:rPr lang="zh-CN" altLang="zh-CN" b="1" dirty="0">
                <a:solidFill>
                  <a:srgbClr val="0000FF"/>
                </a:solidFill>
              </a:rPr>
              <a:t>算法、基于搜索的问题求解、规则演绎系统</a:t>
            </a:r>
            <a:r>
              <a:rPr lang="zh-CN" altLang="zh-CN" sz="2200" b="1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856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CN" altLang="en-US" b="1" dirty="0"/>
              <a:t>总复习（二）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3924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b="1" dirty="0"/>
              <a:t>第四章 非经典推理</a:t>
            </a:r>
            <a:endParaRPr lang="en-US" altLang="zh-CN" sz="2800" b="1" dirty="0"/>
          </a:p>
          <a:p>
            <a:pPr lvl="1">
              <a:spcBef>
                <a:spcPts val="1200"/>
              </a:spcBef>
            </a:pPr>
            <a:r>
              <a:rPr lang="zh-CN" altLang="en-US" b="1" dirty="0"/>
              <a:t>理解：不确定性定义。</a:t>
            </a:r>
          </a:p>
          <a:p>
            <a:pPr lvl="1">
              <a:spcBef>
                <a:spcPts val="12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掌握：概率推理、主观贝叶斯推理、证据理论。</a:t>
            </a:r>
          </a:p>
          <a:p>
            <a:pPr>
              <a:spcBef>
                <a:spcPts val="1200"/>
              </a:spcBef>
            </a:pPr>
            <a:r>
              <a:rPr lang="zh-CN" altLang="en-US" sz="2800" b="1" dirty="0"/>
              <a:t>第五章 计算智能</a:t>
            </a:r>
          </a:p>
          <a:p>
            <a:pPr lvl="1">
              <a:spcBef>
                <a:spcPts val="1200"/>
              </a:spcBef>
            </a:pPr>
            <a:r>
              <a:rPr lang="zh-CN" altLang="en-US" b="1" dirty="0"/>
              <a:t>理解：神经计算。</a:t>
            </a:r>
          </a:p>
          <a:p>
            <a:pPr lvl="1">
              <a:spcBef>
                <a:spcPts val="12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掌握：简单遗传算法。</a:t>
            </a:r>
          </a:p>
          <a:p>
            <a:pPr>
              <a:spcBef>
                <a:spcPts val="1200"/>
              </a:spcBef>
            </a:pPr>
            <a:r>
              <a:rPr lang="zh-CN" altLang="en-US" sz="2800" b="1" dirty="0"/>
              <a:t>第七章 机器学习</a:t>
            </a:r>
            <a:endParaRPr lang="en-US" altLang="zh-CN" sz="2800" b="1" dirty="0"/>
          </a:p>
          <a:p>
            <a:pPr lvl="1">
              <a:spcBef>
                <a:spcPts val="1200"/>
              </a:spcBef>
            </a:pPr>
            <a:r>
              <a:rPr lang="zh-CN" altLang="en-US" b="1" dirty="0"/>
              <a:t>理解：机器学习的主要策略与基本结构、机器学习分类。</a:t>
            </a:r>
          </a:p>
          <a:p>
            <a:pPr lvl="1">
              <a:spcBef>
                <a:spcPts val="12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掌握：归纳学习、决策树、</a:t>
            </a:r>
            <a:r>
              <a:rPr lang="en-US" altLang="zh-CN" b="1" dirty="0">
                <a:solidFill>
                  <a:srgbClr val="0000FF"/>
                </a:solidFill>
              </a:rPr>
              <a:t>BP</a:t>
            </a:r>
            <a:r>
              <a:rPr lang="zh-CN" altLang="en-US" b="1" dirty="0">
                <a:solidFill>
                  <a:srgbClr val="0000FF"/>
                </a:solidFill>
              </a:rPr>
              <a:t>神经网络、</a:t>
            </a:r>
            <a:r>
              <a:rPr lang="en-US" altLang="zh-CN" b="1" dirty="0">
                <a:solidFill>
                  <a:srgbClr val="0000FF"/>
                </a:solidFill>
              </a:rPr>
              <a:t>CNN</a:t>
            </a:r>
            <a:r>
              <a:rPr lang="zh-CN" altLang="en-US" b="1" dirty="0">
                <a:solidFill>
                  <a:srgbClr val="0000FF"/>
                </a:solidFill>
              </a:rPr>
              <a:t>深度学习。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28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BD08B4-0E73-49C0-8128-15C22322D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182" y="220663"/>
            <a:ext cx="4570642" cy="613568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9B9B49-3ABF-4858-8247-4C7FAAFA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EDF1D6-962E-4E3B-A676-94B8A9F61274}"/>
              </a:ext>
            </a:extLst>
          </p:cNvPr>
          <p:cNvSpPr txBox="1"/>
          <p:nvPr/>
        </p:nvSpPr>
        <p:spPr>
          <a:xfrm>
            <a:off x="4716016" y="2474892"/>
            <a:ext cx="37444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回看本题，若想求解阻抗</a:t>
            </a:r>
            <a:r>
              <a:rPr lang="en-US" altLang="zh-CN" sz="2000" dirty="0"/>
              <a:t>Z</a:t>
            </a:r>
            <a:r>
              <a:rPr lang="zh-CN" altLang="en-US" sz="2000" dirty="0"/>
              <a:t>，其实每一部分的电阻都是需要求出的，故在此“与</a:t>
            </a:r>
            <a:r>
              <a:rPr lang="en-US" altLang="zh-CN" sz="2000" dirty="0"/>
              <a:t>/</a:t>
            </a:r>
            <a:r>
              <a:rPr lang="zh-CN" altLang="en-US" sz="2000" dirty="0"/>
              <a:t>或”的关系只可理解为是一种约定的对电路不同结构所特定的表示方法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449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CN" altLang="en-US" b="1" dirty="0"/>
              <a:t>总复习（三）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3924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b="1" dirty="0"/>
              <a:t>第十章 自然语言理解</a:t>
            </a:r>
            <a:endParaRPr lang="en-US" altLang="zh-CN" sz="2800" b="1" dirty="0"/>
          </a:p>
          <a:p>
            <a:pPr lvl="1">
              <a:spcBef>
                <a:spcPts val="1200"/>
              </a:spcBef>
            </a:pPr>
            <a:r>
              <a:rPr lang="zh-CN" altLang="en-US" b="1" dirty="0"/>
              <a:t>理解：乔姆斯基文法体系、句法分析。</a:t>
            </a:r>
            <a:endParaRPr lang="en-US" altLang="zh-CN" b="1" dirty="0"/>
          </a:p>
          <a:p>
            <a:pPr lvl="1">
              <a:spcBef>
                <a:spcPts val="1200"/>
              </a:spcBef>
            </a:pPr>
            <a:endParaRPr lang="en-US" altLang="zh-CN" b="1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4400" b="1" dirty="0">
                <a:solidFill>
                  <a:srgbClr val="FF0000"/>
                </a:solidFill>
              </a:rPr>
              <a:t>提纲</a:t>
            </a:r>
            <a:r>
              <a:rPr lang="en-US" altLang="zh-CN" sz="4400" b="1" dirty="0">
                <a:solidFill>
                  <a:srgbClr val="FF0000"/>
                </a:solidFill>
              </a:rPr>
              <a:t>+</a:t>
            </a:r>
            <a:r>
              <a:rPr lang="zh-CN" altLang="en-US" sz="4400" b="1" dirty="0">
                <a:solidFill>
                  <a:srgbClr val="FF0000"/>
                </a:solidFill>
              </a:rPr>
              <a:t>作业</a:t>
            </a:r>
            <a:r>
              <a:rPr lang="en-US" altLang="zh-CN" sz="4400" b="1" dirty="0">
                <a:solidFill>
                  <a:srgbClr val="FF0000"/>
                </a:solidFill>
              </a:rPr>
              <a:t>+</a:t>
            </a:r>
            <a:r>
              <a:rPr lang="zh-CN" altLang="en-US" sz="4400" b="1" dirty="0">
                <a:solidFill>
                  <a:srgbClr val="FF0000"/>
                </a:solidFill>
              </a:rPr>
              <a:t>样例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590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5775920"/>
          </a:xfrm>
        </p:spPr>
        <p:txBody>
          <a:bodyPr/>
          <a:lstStyle/>
          <a:p>
            <a:pPr algn="ctr">
              <a:buNone/>
            </a:pPr>
            <a:endParaRPr lang="en-US" altLang="zh-CN" sz="9600" b="1" i="1" dirty="0">
              <a:solidFill>
                <a:srgbClr val="0000CC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pPr algn="ctr">
              <a:buNone/>
            </a:pPr>
            <a:r>
              <a:rPr lang="zh-CN" altLang="en-US" sz="9600" b="1" i="1" dirty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谢谢</a:t>
            </a:r>
            <a:r>
              <a:rPr lang="en-US" altLang="zh-CN" sz="9600" b="1" i="1" dirty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!</a:t>
            </a:r>
            <a:endParaRPr lang="zh-CN" altLang="en-US" sz="9600" b="1" i="1" dirty="0">
              <a:solidFill>
                <a:srgbClr val="FF000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181600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知识回顾：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 ①深度搜索：搜索沿状态空间某条单一的路径起，从起始节点向下进行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 ②节点深度：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）根节点：点深度为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                     2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）其余节点深度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父节点深度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+1</a:t>
            </a:r>
          </a:p>
          <a:p>
            <a:pPr marL="0" indent="0">
              <a:buNone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 ③深度界限：沿单一路径可扩展最大深度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解：扩展规则：空格按“上、右、下、左”顺序试探（非重复）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1A31E-F4E7-492D-83A1-9F540636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6525"/>
            <a:ext cx="8507288" cy="658495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A4D670-3E9B-4522-8D17-FA3B483C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D97A2-989A-475D-BE93-77636CB5EE54}"/>
              </a:ext>
            </a:extLst>
          </p:cNvPr>
          <p:cNvSpPr txBox="1"/>
          <p:nvPr/>
        </p:nvSpPr>
        <p:spPr>
          <a:xfrm>
            <a:off x="37274" y="404664"/>
            <a:ext cx="446271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</a:rPr>
              <a:t>3-7     </a:t>
            </a:r>
            <a:r>
              <a:rPr lang="zh-CN" altLang="en-US" b="1" dirty="0">
                <a:solidFill>
                  <a:srgbClr val="0000FF"/>
                </a:solidFill>
              </a:rPr>
              <a:t>算法流程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ctr"/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）把起始节点</a:t>
            </a:r>
            <a:r>
              <a:rPr lang="en-US" altLang="zh-CN" b="1" dirty="0">
                <a:solidFill>
                  <a:srgbClr val="0000FF"/>
                </a:solidFill>
              </a:rPr>
              <a:t>S</a:t>
            </a:r>
            <a:r>
              <a:rPr lang="zh-CN" altLang="en-US" b="1" dirty="0">
                <a:solidFill>
                  <a:srgbClr val="0000FF"/>
                </a:solidFill>
              </a:rPr>
              <a:t>放到未扩展节点</a:t>
            </a:r>
            <a:r>
              <a:rPr lang="en-US" altLang="zh-CN" b="1" dirty="0">
                <a:solidFill>
                  <a:srgbClr val="0000FF"/>
                </a:solidFill>
              </a:rPr>
              <a:t>OPEN</a:t>
            </a:r>
            <a:r>
              <a:rPr lang="zh-CN" altLang="en-US" b="1" dirty="0">
                <a:solidFill>
                  <a:srgbClr val="0000FF"/>
                </a:solidFill>
              </a:rPr>
              <a:t>表中，如果此节点为一目标节点，则得到一个解。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>
                <a:solidFill>
                  <a:srgbClr val="0000FF"/>
                </a:solidFill>
              </a:rPr>
              <a:t>）如果</a:t>
            </a:r>
            <a:r>
              <a:rPr lang="en-US" altLang="zh-CN" b="1" dirty="0">
                <a:solidFill>
                  <a:srgbClr val="0000FF"/>
                </a:solidFill>
              </a:rPr>
              <a:t>OPEN</a:t>
            </a:r>
            <a:r>
              <a:rPr lang="zh-CN" altLang="en-US" b="1" dirty="0">
                <a:solidFill>
                  <a:srgbClr val="0000FF"/>
                </a:solidFill>
              </a:rPr>
              <a:t>为一空表，则失败退出。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>
                <a:solidFill>
                  <a:srgbClr val="0000FF"/>
                </a:solidFill>
              </a:rPr>
              <a:t>）把第一个节点（节点</a:t>
            </a:r>
            <a:r>
              <a:rPr lang="en-US" altLang="zh-CN" b="1" dirty="0">
                <a:solidFill>
                  <a:srgbClr val="0000FF"/>
                </a:solidFill>
              </a:rPr>
              <a:t>n</a:t>
            </a:r>
            <a:r>
              <a:rPr lang="zh-CN" altLang="en-US" b="1" dirty="0">
                <a:solidFill>
                  <a:srgbClr val="0000FF"/>
                </a:solidFill>
              </a:rPr>
              <a:t>）从</a:t>
            </a:r>
            <a:r>
              <a:rPr lang="en-US" altLang="zh-CN" b="1" dirty="0">
                <a:solidFill>
                  <a:srgbClr val="0000FF"/>
                </a:solidFill>
              </a:rPr>
              <a:t>OPEN</a:t>
            </a:r>
            <a:r>
              <a:rPr lang="zh-CN" altLang="en-US" b="1" dirty="0">
                <a:solidFill>
                  <a:srgbClr val="0000FF"/>
                </a:solidFill>
              </a:rPr>
              <a:t>表移到</a:t>
            </a:r>
            <a:r>
              <a:rPr lang="en-US" altLang="zh-CN" b="1" dirty="0">
                <a:solidFill>
                  <a:srgbClr val="0000FF"/>
                </a:solidFill>
              </a:rPr>
              <a:t>CLOSED</a:t>
            </a:r>
            <a:r>
              <a:rPr lang="zh-CN" altLang="en-US" b="1" dirty="0">
                <a:solidFill>
                  <a:srgbClr val="0000FF"/>
                </a:solidFill>
              </a:rPr>
              <a:t>表。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zh-CN" altLang="en-US" b="1" dirty="0">
                <a:solidFill>
                  <a:srgbClr val="0000FF"/>
                </a:solidFill>
              </a:rPr>
              <a:t>）如果节点</a:t>
            </a:r>
            <a:r>
              <a:rPr lang="en-US" altLang="zh-CN" b="1" dirty="0">
                <a:solidFill>
                  <a:srgbClr val="0000FF"/>
                </a:solidFill>
              </a:rPr>
              <a:t>n</a:t>
            </a:r>
            <a:r>
              <a:rPr lang="zh-CN" altLang="en-US" b="1" dirty="0">
                <a:solidFill>
                  <a:srgbClr val="0000FF"/>
                </a:solidFill>
              </a:rPr>
              <a:t>的深度等于最大深度，则转向（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>
                <a:solidFill>
                  <a:srgbClr val="0000FF"/>
                </a:solidFill>
              </a:rPr>
              <a:t>）。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5</a:t>
            </a:r>
            <a:r>
              <a:rPr lang="zh-CN" altLang="en-US" b="1" dirty="0">
                <a:solidFill>
                  <a:srgbClr val="0000FF"/>
                </a:solidFill>
              </a:rPr>
              <a:t>）扩展节点</a:t>
            </a:r>
            <a:r>
              <a:rPr lang="en-US" altLang="zh-CN" b="1" dirty="0">
                <a:solidFill>
                  <a:srgbClr val="0000FF"/>
                </a:solidFill>
              </a:rPr>
              <a:t>n</a:t>
            </a:r>
            <a:r>
              <a:rPr lang="zh-CN" altLang="en-US" b="1" dirty="0">
                <a:solidFill>
                  <a:srgbClr val="0000FF"/>
                </a:solidFill>
              </a:rPr>
              <a:t>，产生其全部后裔，并把它们放入</a:t>
            </a:r>
            <a:r>
              <a:rPr lang="en-US" altLang="zh-CN" b="1" dirty="0">
                <a:solidFill>
                  <a:srgbClr val="0000FF"/>
                </a:solidFill>
              </a:rPr>
              <a:t>OPEN</a:t>
            </a:r>
            <a:r>
              <a:rPr lang="zh-CN" altLang="en-US" b="1" dirty="0">
                <a:solidFill>
                  <a:srgbClr val="0000FF"/>
                </a:solidFill>
              </a:rPr>
              <a:t>表的前头。如果没有后裔，则转向（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>
                <a:solidFill>
                  <a:srgbClr val="0000FF"/>
                </a:solidFill>
              </a:rPr>
              <a:t>）。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6</a:t>
            </a:r>
            <a:r>
              <a:rPr lang="zh-CN" altLang="en-US" b="1" dirty="0">
                <a:solidFill>
                  <a:srgbClr val="0000FF"/>
                </a:solidFill>
              </a:rPr>
              <a:t>）如果后续节点中有任一个为目标节点，则求得一个解，成功退出；否则转向（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>
                <a:solidFill>
                  <a:srgbClr val="0000FF"/>
                </a:solidFill>
              </a:rPr>
              <a:t>）。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692696"/>
            <a:ext cx="42957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576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r>
              <a:rPr lang="zh-CN" altLang="en-US" sz="3600" b="1" dirty="0"/>
              <a:t>补充：</a:t>
            </a:r>
            <a:br>
              <a:rPr lang="zh-CN" altLang="en-US" sz="3600" b="1" dirty="0"/>
            </a:br>
            <a:r>
              <a:rPr lang="zh-CN" altLang="en-US" sz="3600" b="1" dirty="0"/>
              <a:t>用</a:t>
            </a:r>
            <a:r>
              <a:rPr lang="en-US" sz="3600" b="1" dirty="0"/>
              <a:t>5</a:t>
            </a:r>
            <a:r>
              <a:rPr lang="zh-CN" altLang="en-US" sz="3600" b="1" dirty="0"/>
              <a:t>种搜索方法分别求解其搜索路径，并给出对应的</a:t>
            </a:r>
            <a:r>
              <a:rPr lang="en-US" sz="3600" b="1" dirty="0"/>
              <a:t>OPEN:{ }</a:t>
            </a:r>
            <a:r>
              <a:rPr lang="zh-CN" altLang="en-US" sz="3600" b="1" dirty="0"/>
              <a:t>表和</a:t>
            </a:r>
            <a:r>
              <a:rPr lang="en-US" sz="3600" b="1" dirty="0"/>
              <a:t>CLOSED:{ }</a:t>
            </a:r>
            <a:r>
              <a:rPr lang="zh-CN" altLang="en-US" sz="3600" b="1" dirty="0"/>
              <a:t>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628654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179570" cy="222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 descr="C:\Users\ABC\AppData\Local\Temp\1604285542(1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2285992"/>
            <a:ext cx="5786478" cy="428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937CD-F696-42A8-A74A-75F25F37CB1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179570" cy="222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图片 6" descr="2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786050" y="2357430"/>
            <a:ext cx="6357950" cy="4214842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9884</TotalTime>
  <Words>1982</Words>
  <Application>Microsoft Office PowerPoint</Application>
  <PresentationFormat>全屏显示(4:3)</PresentationFormat>
  <Paragraphs>330</Paragraphs>
  <Slides>41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华文彩云</vt:lpstr>
      <vt:lpstr>隶书</vt:lpstr>
      <vt:lpstr>宋体</vt:lpstr>
      <vt:lpstr>Arial</vt:lpstr>
      <vt:lpstr>Calibri</vt:lpstr>
      <vt:lpstr>Comic Sans MS</vt:lpstr>
      <vt:lpstr>Constantia</vt:lpstr>
      <vt:lpstr>Segoe UI Black</vt:lpstr>
      <vt:lpstr>Times New Roman</vt:lpstr>
      <vt:lpstr>Wingdings 2</vt:lpstr>
      <vt:lpstr>自定义设计方案</vt:lpstr>
      <vt:lpstr>流畅</vt:lpstr>
      <vt:lpstr>公式</vt:lpstr>
      <vt:lpstr>人 工 智 能</vt:lpstr>
      <vt:lpstr>作业讲评</vt:lpstr>
      <vt:lpstr>第二章 2-4</vt:lpstr>
      <vt:lpstr>PowerPoint 演示文稿</vt:lpstr>
      <vt:lpstr>第三章</vt:lpstr>
      <vt:lpstr>PowerPoint 演示文稿</vt:lpstr>
      <vt:lpstr>补充： 用5种搜索方法分别求解其搜索路径，并给出对应的OPEN:{ }表和CLOSED:{ }表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</vt:lpstr>
      <vt:lpstr>4-4</vt:lpstr>
      <vt:lpstr>4-6</vt:lpstr>
      <vt:lpstr>4-6</vt:lpstr>
      <vt:lpstr>4-6</vt:lpstr>
      <vt:lpstr>4-6</vt:lpstr>
      <vt:lpstr>4-6</vt:lpstr>
      <vt:lpstr>4-6</vt:lpstr>
      <vt:lpstr>4-6</vt:lpstr>
      <vt:lpstr>PowerPoint 演示文稿</vt:lpstr>
      <vt:lpstr>PowerPoint 演示文稿</vt:lpstr>
      <vt:lpstr>第七章：ID3 算法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第十章：P412 10-11 </vt:lpstr>
      <vt:lpstr>PowerPoint 演示文稿</vt:lpstr>
      <vt:lpstr>BP实例</vt:lpstr>
      <vt:lpstr>关于期末考试</vt:lpstr>
      <vt:lpstr>成绩构成</vt:lpstr>
      <vt:lpstr>期末考试题型及分值构成</vt:lpstr>
      <vt:lpstr>总复习（一）</vt:lpstr>
      <vt:lpstr>总复习（二）</vt:lpstr>
      <vt:lpstr>总复习（三）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统计自然语言处理与信息检索</dc:title>
  <dc:creator>yhsun</dc:creator>
  <cp:lastModifiedBy>刘 文晨</cp:lastModifiedBy>
  <cp:revision>513</cp:revision>
  <dcterms:created xsi:type="dcterms:W3CDTF">2008-02-26T05:52:21Z</dcterms:created>
  <dcterms:modified xsi:type="dcterms:W3CDTF">2020-12-09T07:39:26Z</dcterms:modified>
</cp:coreProperties>
</file>