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73" r:id="rId6"/>
    <p:sldId id="266" r:id="rId7"/>
    <p:sldId id="272" r:id="rId8"/>
    <p:sldId id="267" r:id="rId9"/>
    <p:sldId id="268" r:id="rId10"/>
    <p:sldId id="259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245F3-19E3-46BB-AFDB-B2B966D67D8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46B1-3ED4-44B3-A5C0-E63AFABDB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46B1-3ED4-44B3-A5C0-E63AFABDB3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46B1-3ED4-44B3-A5C0-E63AFABDB3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DFB3E-12DC-4E34-B0B0-244094A2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D3B95-9E62-4456-B93F-5560278A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4211E-545B-4592-8FA4-243EC899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D0257-5D26-4280-9FA9-494F13FD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AC84-CAC1-4343-BD8D-88B94353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45E4B-5059-4C05-A331-41EBB6D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238A5-E2D9-403A-AE1A-97002AE3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6289F-AF34-4D4F-A915-ACECE4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E9ED2-43A8-4FC8-9966-5330450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1B957-8EE6-4FFD-967F-2CB93DF3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83B01-9071-47C6-A4C1-D59BA524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DAFAD-488B-4312-95F9-3417AD99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0DD5D-D62D-4CA4-A4E8-3FA52472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57173-493B-4622-997A-7AF0C1D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BE22A-B6CE-41A9-9B03-E9DFD465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03823-EDD4-4F89-BEDC-7E9AB7D0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EF723-DF3E-4E76-A7AB-B99B9CFF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3997A-F64C-4909-9A4C-8C838724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ED54A-4CAA-4F90-AA3F-5DBE4963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D8271-F3A8-49D8-9BD1-4E2D6D97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EF41-C5ED-4643-8450-0F727B66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A7898-B7E2-4355-9256-C6EEA637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DBF3B-ED02-4767-B712-6DB8976A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EFAB1-8F04-411F-880F-5FA8D818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C73B7-7803-489D-BABF-41A2EF89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E4FF-3A5E-4D26-A140-868D7D47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9A7B6-72C7-43AB-94CA-64816A939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A5ACD-8133-43F4-9A25-78295F888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6299D-E152-4057-89B0-A04C1C63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BC0A0-E463-4623-AD6F-27EED7B6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B8D17-5A81-43CC-AC6D-DB988491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0F910-4F0C-44D8-9D87-3F72A6C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DAEFF-A595-4B92-BDC5-7C7FAD65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77B47-5551-4983-9D2E-F1CE4AD1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47B2B-F934-4F01-AFAD-E9B48B23E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EFF0B-40A4-491F-83B3-32802BA4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68AEA2-8FE0-4932-9961-128478BE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BBE6A-04AD-4D2F-ABA5-15F71C9E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2260A-8045-4DDA-A452-7FBDCDE3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C01B-15D5-49B0-BF9B-C48F5818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778ED8-4B88-42BC-99ED-EEF36FE6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D14EA-AE15-4450-8B36-6B70CAA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00A953-280A-4D1E-996E-160CD2B3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FD2631-62D7-4618-9546-1EB7427C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23317-1B70-43E8-8876-9DDA717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8E1AC-D617-4BB5-9DB1-8E95F3A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E753-12E5-41A1-A9FC-6AD0127E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508F8-B3B9-4CB7-85C6-DBF54E8B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70E5C-3B81-4128-B25E-88CA802F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AB988-8709-4884-BD9C-74BD7E4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3DFF9-490E-4F18-9388-7B090A5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CDE66-3613-4C26-B6FE-8198659D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7A434-3069-4DD0-8C7B-1E0B83CC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66D096-FA89-4F2D-9913-9AA126BC1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8188F-B90D-4173-8E17-85A666AAF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DEC1B-DD6E-454D-9BE6-937FB6A2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E4EAE-385B-453F-A465-EBF1676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51EB1-F475-4C1E-B991-2CACDFB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5E2648-601F-42CD-8208-F390F17F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01E7E-89B1-4A16-A7EF-08589C51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34F45-BC71-464C-95C2-32569C63E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6771-B7AD-47FD-8DB3-4189BDEAE4A9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E4140-8402-44BC-A561-7156C35C3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85D96-BF2C-4656-9C07-70548F1E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D283-F9F2-4101-BCD1-2F8F60A8B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next.xuetangx.com/inde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slide" Target="slide8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slide" Target="slide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3F0646-0B03-411E-9E24-687E08E84770}"/>
              </a:ext>
            </a:extLst>
          </p:cNvPr>
          <p:cNvSpPr txBox="1"/>
          <p:nvPr/>
        </p:nvSpPr>
        <p:spPr>
          <a:xfrm>
            <a:off x="5482993" y="2413915"/>
            <a:ext cx="5986584" cy="707886"/>
          </a:xfrm>
          <a:prstGeom prst="rect">
            <a:avLst/>
          </a:prstGeom>
          <a:solidFill>
            <a:srgbClr val="CEA6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学堂在线使用说明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E88D161-B86C-451F-958F-E001ACCCFD16}"/>
              </a:ext>
            </a:extLst>
          </p:cNvPr>
          <p:cNvGrpSpPr/>
          <p:nvPr/>
        </p:nvGrpSpPr>
        <p:grpSpPr>
          <a:xfrm>
            <a:off x="5482993" y="3275768"/>
            <a:ext cx="1717972" cy="153232"/>
            <a:chOff x="5470769" y="2852615"/>
            <a:chExt cx="1117601" cy="11128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AD39D09-0375-4249-9424-46470C1A8BDA}"/>
                </a:ext>
              </a:extLst>
            </p:cNvPr>
            <p:cNvCxnSpPr/>
            <p:nvPr/>
          </p:nvCxnSpPr>
          <p:spPr>
            <a:xfrm>
              <a:off x="5470769" y="2852615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73CBB57-7372-4B9B-9A06-9B001185C526}"/>
                </a:ext>
              </a:extLst>
            </p:cNvPr>
            <p:cNvCxnSpPr/>
            <p:nvPr/>
          </p:nvCxnSpPr>
          <p:spPr>
            <a:xfrm>
              <a:off x="5470770" y="2909890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2AA93D4-FBBB-443A-BE12-9411455CCDFD}"/>
                </a:ext>
              </a:extLst>
            </p:cNvPr>
            <p:cNvCxnSpPr/>
            <p:nvPr/>
          </p:nvCxnSpPr>
          <p:spPr>
            <a:xfrm>
              <a:off x="5470769" y="2963899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3484D5-9170-4B9B-B712-6949538545B1}"/>
              </a:ext>
            </a:extLst>
          </p:cNvPr>
          <p:cNvGrpSpPr/>
          <p:nvPr/>
        </p:nvGrpSpPr>
        <p:grpSpPr>
          <a:xfrm>
            <a:off x="9751605" y="3275768"/>
            <a:ext cx="1717972" cy="153232"/>
            <a:chOff x="5470769" y="2852615"/>
            <a:chExt cx="1117601" cy="111284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A87D49-8E17-4D8E-99B4-DD0EB6A0A31C}"/>
                </a:ext>
              </a:extLst>
            </p:cNvPr>
            <p:cNvCxnSpPr/>
            <p:nvPr/>
          </p:nvCxnSpPr>
          <p:spPr>
            <a:xfrm>
              <a:off x="5470769" y="2852615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F0C79A6-7010-43CC-B738-BE075DE477F9}"/>
                </a:ext>
              </a:extLst>
            </p:cNvPr>
            <p:cNvCxnSpPr/>
            <p:nvPr/>
          </p:nvCxnSpPr>
          <p:spPr>
            <a:xfrm>
              <a:off x="5470770" y="2909890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325D93-3147-4BC5-ACA4-01890841987D}"/>
                </a:ext>
              </a:extLst>
            </p:cNvPr>
            <p:cNvCxnSpPr/>
            <p:nvPr/>
          </p:nvCxnSpPr>
          <p:spPr>
            <a:xfrm>
              <a:off x="5470769" y="2963899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1823E52-3289-466B-BC89-E3CED100939E}"/>
              </a:ext>
            </a:extLst>
          </p:cNvPr>
          <p:cNvSpPr txBox="1"/>
          <p:nvPr/>
        </p:nvSpPr>
        <p:spPr>
          <a:xfrm>
            <a:off x="5482993" y="2045391"/>
            <a:ext cx="55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</a:rPr>
              <a:t>UESTC SUMMER THEME </a:t>
            </a:r>
            <a:endParaRPr lang="zh-CN" altLang="en-US" sz="1400" spc="6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4DCDEE-DCE8-43DD-AACC-1210B26D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52" y="6314867"/>
            <a:ext cx="1567424" cy="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6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4B23102-DA9C-4BD0-9B18-3D487A4F452F}"/>
              </a:ext>
            </a:extLst>
          </p:cNvPr>
          <p:cNvGrpSpPr/>
          <p:nvPr/>
        </p:nvGrpSpPr>
        <p:grpSpPr>
          <a:xfrm flipV="1">
            <a:off x="117276" y="565551"/>
            <a:ext cx="1224812" cy="45719"/>
            <a:chOff x="5470769" y="2852615"/>
            <a:chExt cx="1117601" cy="11128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D2F48C-4B19-45A7-9D42-D0722DC9933A}"/>
                </a:ext>
              </a:extLst>
            </p:cNvPr>
            <p:cNvCxnSpPr/>
            <p:nvPr/>
          </p:nvCxnSpPr>
          <p:spPr>
            <a:xfrm>
              <a:off x="5470769" y="2852615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5981816-7CA9-429C-9062-B859284DA290}"/>
                </a:ext>
              </a:extLst>
            </p:cNvPr>
            <p:cNvCxnSpPr/>
            <p:nvPr/>
          </p:nvCxnSpPr>
          <p:spPr>
            <a:xfrm>
              <a:off x="5470770" y="2909890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7C037CD-CC0A-48AE-8C3A-3E7D14BDB957}"/>
                </a:ext>
              </a:extLst>
            </p:cNvPr>
            <p:cNvCxnSpPr/>
            <p:nvPr/>
          </p:nvCxnSpPr>
          <p:spPr>
            <a:xfrm>
              <a:off x="5470769" y="2963899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238C3B-D72D-4C36-85F0-E24B904E6382}"/>
              </a:ext>
            </a:extLst>
          </p:cNvPr>
          <p:cNvGrpSpPr/>
          <p:nvPr/>
        </p:nvGrpSpPr>
        <p:grpSpPr>
          <a:xfrm>
            <a:off x="5720867" y="565551"/>
            <a:ext cx="1341753" cy="45719"/>
            <a:chOff x="4856210" y="565551"/>
            <a:chExt cx="1341753" cy="45719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4A3927C-E581-403D-BAE5-0A1851E96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0" y="611270"/>
              <a:ext cx="13417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8AF1A38-5D67-4AD3-AEB8-5EEC22273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1" y="587740"/>
              <a:ext cx="13417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556D02-C4A3-4B2B-A60E-13077440B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0" y="565551"/>
              <a:ext cx="13417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575B0A8-A585-483F-83EE-B6C17E3C78D9}"/>
              </a:ext>
            </a:extLst>
          </p:cNvPr>
          <p:cNvSpPr txBox="1"/>
          <p:nvPr/>
        </p:nvSpPr>
        <p:spPr>
          <a:xfrm>
            <a:off x="1667773" y="326130"/>
            <a:ext cx="434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扫码使用小程序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C9916E1-7A36-4563-834D-FE96C8816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pic>
        <p:nvPicPr>
          <p:cNvPr id="3074" name="图片 135">
            <a:extLst>
              <a:ext uri="{FF2B5EF4-FFF2-40B4-BE49-F238E27FC236}">
                <a16:creationId xmlns:a16="http://schemas.microsoft.com/office/drawing/2014/main" id="{8720B344-3423-41D1-876E-1D2B9CD5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53" y="2316481"/>
            <a:ext cx="4164428" cy="34937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429A5F6-D7EF-4C64-8C66-531DBD725BBA}"/>
              </a:ext>
            </a:extLst>
          </p:cNvPr>
          <p:cNvSpPr txBox="1"/>
          <p:nvPr/>
        </p:nvSpPr>
        <p:spPr>
          <a:xfrm>
            <a:off x="686257" y="1287899"/>
            <a:ext cx="10659801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长按图片或微信扫描识别二维码，前往图中包含的小程序</a:t>
            </a:r>
            <a:r>
              <a:rPr lang="zh-CN" altLang="en-US" sz="24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学堂在线”</a:t>
            </a:r>
          </a:p>
        </p:txBody>
      </p:sp>
    </p:spTree>
    <p:extLst>
      <p:ext uri="{BB962C8B-B14F-4D97-AF65-F5344CB8AC3E}">
        <p14:creationId xmlns:p14="http://schemas.microsoft.com/office/powerpoint/2010/main" val="164153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4B23102-DA9C-4BD0-9B18-3D487A4F452F}"/>
              </a:ext>
            </a:extLst>
          </p:cNvPr>
          <p:cNvGrpSpPr/>
          <p:nvPr/>
        </p:nvGrpSpPr>
        <p:grpSpPr>
          <a:xfrm flipV="1">
            <a:off x="117276" y="565551"/>
            <a:ext cx="1224812" cy="45719"/>
            <a:chOff x="5470769" y="2852615"/>
            <a:chExt cx="1117601" cy="11128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D2F48C-4B19-45A7-9D42-D0722DC9933A}"/>
                </a:ext>
              </a:extLst>
            </p:cNvPr>
            <p:cNvCxnSpPr/>
            <p:nvPr/>
          </p:nvCxnSpPr>
          <p:spPr>
            <a:xfrm>
              <a:off x="5470769" y="2852615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5981816-7CA9-429C-9062-B859284DA290}"/>
                </a:ext>
              </a:extLst>
            </p:cNvPr>
            <p:cNvCxnSpPr/>
            <p:nvPr/>
          </p:nvCxnSpPr>
          <p:spPr>
            <a:xfrm>
              <a:off x="5470770" y="2909890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7C037CD-CC0A-48AE-8C3A-3E7D14BDB957}"/>
                </a:ext>
              </a:extLst>
            </p:cNvPr>
            <p:cNvCxnSpPr/>
            <p:nvPr/>
          </p:nvCxnSpPr>
          <p:spPr>
            <a:xfrm>
              <a:off x="5470769" y="2963899"/>
              <a:ext cx="11176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3238C3B-D72D-4C36-85F0-E24B904E6382}"/>
              </a:ext>
            </a:extLst>
          </p:cNvPr>
          <p:cNvGrpSpPr/>
          <p:nvPr/>
        </p:nvGrpSpPr>
        <p:grpSpPr>
          <a:xfrm>
            <a:off x="6932722" y="611270"/>
            <a:ext cx="1341753" cy="45719"/>
            <a:chOff x="4856210" y="565551"/>
            <a:chExt cx="1341753" cy="45719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4A3927C-E581-403D-BAE5-0A1851E96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0" y="611270"/>
              <a:ext cx="13417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8AF1A38-5D67-4AD3-AEB8-5EEC22273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1" y="587740"/>
              <a:ext cx="13417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556D02-C4A3-4B2B-A60E-13077440B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0" y="565551"/>
              <a:ext cx="13417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575B0A8-A585-483F-83EE-B6C17E3C78D9}"/>
              </a:ext>
            </a:extLst>
          </p:cNvPr>
          <p:cNvSpPr txBox="1"/>
          <p:nvPr/>
        </p:nvSpPr>
        <p:spPr>
          <a:xfrm>
            <a:off x="1853430" y="326130"/>
            <a:ext cx="597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搜索课程、加入与学习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C9916E1-7A36-4563-834D-FE96C8816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433D07-1458-42CE-AD50-ADFD77B082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23524" y="2098172"/>
            <a:ext cx="3546033" cy="3841533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E0BEDA-ED9D-4495-8281-A86A5B14DCDD}"/>
              </a:ext>
            </a:extLst>
          </p:cNvPr>
          <p:cNvGrpSpPr/>
          <p:nvPr/>
        </p:nvGrpSpPr>
        <p:grpSpPr>
          <a:xfrm>
            <a:off x="4138765" y="1269022"/>
            <a:ext cx="2491070" cy="5241899"/>
            <a:chOff x="4271014" y="1251294"/>
            <a:chExt cx="2491070" cy="524189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2E2175D-2443-460C-8C76-C3830A03A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4" y="1251294"/>
              <a:ext cx="2419338" cy="5241899"/>
            </a:xfrm>
            <a:prstGeom prst="rect">
              <a:avLst/>
            </a:prstGeom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392FDE9-DAEB-4351-9980-D649DD5CB878}"/>
                </a:ext>
              </a:extLst>
            </p:cNvPr>
            <p:cNvSpPr/>
            <p:nvPr/>
          </p:nvSpPr>
          <p:spPr>
            <a:xfrm>
              <a:off x="5739788" y="3822853"/>
              <a:ext cx="903383" cy="5232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0BC9024-A0FA-4B7F-9E05-AAECDCF7D665}"/>
                </a:ext>
              </a:extLst>
            </p:cNvPr>
            <p:cNvSpPr/>
            <p:nvPr/>
          </p:nvSpPr>
          <p:spPr>
            <a:xfrm>
              <a:off x="5620874" y="5529087"/>
              <a:ext cx="1141210" cy="7857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8EFF88C-6DDA-4706-AC34-8F26D0147313}"/>
              </a:ext>
            </a:extLst>
          </p:cNvPr>
          <p:cNvGrpSpPr/>
          <p:nvPr/>
        </p:nvGrpSpPr>
        <p:grpSpPr>
          <a:xfrm>
            <a:off x="6578588" y="1269022"/>
            <a:ext cx="2488547" cy="5241900"/>
            <a:chOff x="6710837" y="1251294"/>
            <a:chExt cx="2488547" cy="524190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3B49958-B904-4D4E-AB21-E24A85FF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837" y="1251294"/>
              <a:ext cx="2419339" cy="5241900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B623457-2660-4911-93B6-194E5CF4FBF9}"/>
                </a:ext>
              </a:extLst>
            </p:cNvPr>
            <p:cNvSpPr/>
            <p:nvPr/>
          </p:nvSpPr>
          <p:spPr>
            <a:xfrm>
              <a:off x="6718921" y="2217249"/>
              <a:ext cx="1642881" cy="5232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D856816-EF22-4F70-B57E-A16F89FCE25D}"/>
                </a:ext>
              </a:extLst>
            </p:cNvPr>
            <p:cNvGrpSpPr/>
            <p:nvPr/>
          </p:nvGrpSpPr>
          <p:grpSpPr>
            <a:xfrm>
              <a:off x="7888076" y="4061381"/>
              <a:ext cx="1311308" cy="929260"/>
              <a:chOff x="7888076" y="4061381"/>
              <a:chExt cx="1311308" cy="929260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A71C3EE-C3E9-49B9-98F9-8A8560B10C74}"/>
                  </a:ext>
                </a:extLst>
              </p:cNvPr>
              <p:cNvSpPr/>
              <p:nvPr/>
            </p:nvSpPr>
            <p:spPr>
              <a:xfrm>
                <a:off x="8654544" y="4606073"/>
                <a:ext cx="544840" cy="38456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EF97D6AD-3651-4E56-B6EC-02D2399F5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5923" y="4346073"/>
                <a:ext cx="261910" cy="3216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C5F53C-6C01-421E-9915-3FD7F0B412E5}"/>
                  </a:ext>
                </a:extLst>
              </p:cNvPr>
              <p:cNvSpPr txBox="1"/>
              <p:nvPr/>
            </p:nvSpPr>
            <p:spPr>
              <a:xfrm>
                <a:off x="7888076" y="4061381"/>
                <a:ext cx="9474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观看进度</a:t>
                </a: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3F793D-DF65-4343-BF47-E1B84D84EFF3}"/>
              </a:ext>
            </a:extLst>
          </p:cNvPr>
          <p:cNvGrpSpPr/>
          <p:nvPr/>
        </p:nvGrpSpPr>
        <p:grpSpPr>
          <a:xfrm>
            <a:off x="9067135" y="1269022"/>
            <a:ext cx="2419339" cy="5241900"/>
            <a:chOff x="8879895" y="1269022"/>
            <a:chExt cx="2419339" cy="5241900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583C265-1855-4B30-A807-D3807DC2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895" y="1269022"/>
              <a:ext cx="2419339" cy="5241900"/>
            </a:xfrm>
            <a:prstGeom prst="rect">
              <a:avLst/>
            </a:prstGeom>
          </p:spPr>
        </p:pic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C76A406-79D1-41BD-989B-74E13FB2E5F8}"/>
                </a:ext>
              </a:extLst>
            </p:cNvPr>
            <p:cNvSpPr/>
            <p:nvPr/>
          </p:nvSpPr>
          <p:spPr>
            <a:xfrm>
              <a:off x="10551182" y="4759911"/>
              <a:ext cx="748052" cy="8290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62B8F0E-8DF9-445D-8918-07169110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064" y="5047914"/>
              <a:ext cx="261910" cy="3216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CC70AE5-402E-48A8-9A5E-44B60D9FD111}"/>
                </a:ext>
              </a:extLst>
            </p:cNvPr>
            <p:cNvSpPr txBox="1"/>
            <p:nvPr/>
          </p:nvSpPr>
          <p:spPr>
            <a:xfrm>
              <a:off x="9976993" y="4779899"/>
              <a:ext cx="74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0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F8FFC26-0DAB-4FBE-8C9D-AFA137AB94FF}"/>
              </a:ext>
            </a:extLst>
          </p:cNvPr>
          <p:cNvGrpSpPr/>
          <p:nvPr/>
        </p:nvGrpSpPr>
        <p:grpSpPr>
          <a:xfrm>
            <a:off x="8468678" y="1388677"/>
            <a:ext cx="729473" cy="800916"/>
            <a:chOff x="5102207" y="2261168"/>
            <a:chExt cx="729473" cy="8009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432209-E026-44B3-BFFC-36CF73B2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207" y="2261168"/>
              <a:ext cx="729473" cy="80091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47D3B4-D09B-4F54-8393-43576FF08CB9}"/>
                </a:ext>
              </a:extLst>
            </p:cNvPr>
            <p:cNvSpPr txBox="1"/>
            <p:nvPr/>
          </p:nvSpPr>
          <p:spPr>
            <a:xfrm>
              <a:off x="5312377" y="2447607"/>
              <a:ext cx="27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583E3F-38D5-4D68-84A4-352C5070539D}"/>
              </a:ext>
            </a:extLst>
          </p:cNvPr>
          <p:cNvGrpSpPr/>
          <p:nvPr/>
        </p:nvGrpSpPr>
        <p:grpSpPr>
          <a:xfrm>
            <a:off x="6673719" y="2978011"/>
            <a:ext cx="4356152" cy="45719"/>
            <a:chOff x="6698575" y="2982875"/>
            <a:chExt cx="4356152" cy="457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B23102-DA9C-4BD0-9B18-3D487A4F452F}"/>
                </a:ext>
              </a:extLst>
            </p:cNvPr>
            <p:cNvGrpSpPr/>
            <p:nvPr/>
          </p:nvGrpSpPr>
          <p:grpSpPr>
            <a:xfrm flipV="1">
              <a:off x="6698575" y="2982875"/>
              <a:ext cx="1224812" cy="45719"/>
              <a:chOff x="5470769" y="2852615"/>
              <a:chExt cx="1117601" cy="111284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CD2F48C-4B19-45A7-9D42-D0722DC9933A}"/>
                  </a:ext>
                </a:extLst>
              </p:cNvPr>
              <p:cNvCxnSpPr/>
              <p:nvPr/>
            </p:nvCxnSpPr>
            <p:spPr>
              <a:xfrm>
                <a:off x="5470769" y="2852615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5981816-7CA9-429C-9062-B859284DA290}"/>
                  </a:ext>
                </a:extLst>
              </p:cNvPr>
              <p:cNvCxnSpPr/>
              <p:nvPr/>
            </p:nvCxnSpPr>
            <p:spPr>
              <a:xfrm>
                <a:off x="5470770" y="2909890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7C037CD-CC0A-48AE-8C3A-3E7D14BDB957}"/>
                  </a:ext>
                </a:extLst>
              </p:cNvPr>
              <p:cNvCxnSpPr/>
              <p:nvPr/>
            </p:nvCxnSpPr>
            <p:spPr>
              <a:xfrm>
                <a:off x="5470769" y="2963899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F37AEC4-974C-4C09-A576-923DCD5D3773}"/>
                </a:ext>
              </a:extLst>
            </p:cNvPr>
            <p:cNvGrpSpPr/>
            <p:nvPr/>
          </p:nvGrpSpPr>
          <p:grpSpPr>
            <a:xfrm flipV="1">
              <a:off x="9712974" y="2982875"/>
              <a:ext cx="1341753" cy="45719"/>
              <a:chOff x="5470769" y="2852615"/>
              <a:chExt cx="1117601" cy="111284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4A3927C-E581-403D-BAE5-0A1851E967A0}"/>
                  </a:ext>
                </a:extLst>
              </p:cNvPr>
              <p:cNvCxnSpPr/>
              <p:nvPr/>
            </p:nvCxnSpPr>
            <p:spPr>
              <a:xfrm>
                <a:off x="5470769" y="2852615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AF1A38-5D67-4AD3-AEB8-5EEC2227302B}"/>
                  </a:ext>
                </a:extLst>
              </p:cNvPr>
              <p:cNvCxnSpPr/>
              <p:nvPr/>
            </p:nvCxnSpPr>
            <p:spPr>
              <a:xfrm>
                <a:off x="5470770" y="2909890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7556D02-C4A3-4B2B-A60E-13077440B47E}"/>
                  </a:ext>
                </a:extLst>
              </p:cNvPr>
              <p:cNvCxnSpPr/>
              <p:nvPr/>
            </p:nvCxnSpPr>
            <p:spPr>
              <a:xfrm>
                <a:off x="5470769" y="2963899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575B0A8-A585-483F-83EE-B6C17E3C78D9}"/>
              </a:ext>
            </a:extLst>
          </p:cNvPr>
          <p:cNvSpPr txBox="1"/>
          <p:nvPr/>
        </p:nvSpPr>
        <p:spPr>
          <a:xfrm>
            <a:off x="7666096" y="2870073"/>
            <a:ext cx="2334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chemeClr val="bg1"/>
                </a:solidFill>
              </a:rPr>
              <a:t>SUMMER</a:t>
            </a:r>
            <a:endParaRPr lang="zh-CN" altLang="en-US" sz="1200" spc="6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D417B2-AAD6-4185-AB86-4D98B94E4549}"/>
              </a:ext>
            </a:extLst>
          </p:cNvPr>
          <p:cNvSpPr txBox="1"/>
          <p:nvPr/>
        </p:nvSpPr>
        <p:spPr>
          <a:xfrm>
            <a:off x="6028233" y="2189593"/>
            <a:ext cx="561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使用说明（电脑端）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3826C6-B69C-423E-BEF1-8F10B6C9B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52" y="6314867"/>
            <a:ext cx="1567424" cy="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5EAAA9F-AA23-4C37-91DF-E046FB39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2957">
            <a:off x="474286" y="3844384"/>
            <a:ext cx="1865980" cy="14629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4EB1093-079A-464F-9BC7-7298E1CC0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553" y="2574897"/>
            <a:ext cx="4685892" cy="38256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D6E8A-8D60-443B-A55A-66F1036DE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54EC548-8E91-47D0-A033-CBBAB3ED04FB}"/>
              </a:ext>
            </a:extLst>
          </p:cNvPr>
          <p:cNvGrpSpPr/>
          <p:nvPr/>
        </p:nvGrpSpPr>
        <p:grpSpPr>
          <a:xfrm>
            <a:off x="286006" y="51572"/>
            <a:ext cx="3865489" cy="1049815"/>
            <a:chOff x="6071662" y="1218780"/>
            <a:chExt cx="3747470" cy="1027484"/>
          </a:xfrm>
        </p:grpSpPr>
        <p:sp>
          <p:nvSpPr>
            <p:cNvPr id="6" name="MH_Entry_1">
              <a:hlinkClick r:id="rId6" action="ppaction://hlinksldjump"/>
              <a:extLst>
                <a:ext uri="{FF2B5EF4-FFF2-40B4-BE49-F238E27FC236}">
                  <a16:creationId xmlns:a16="http://schemas.microsoft.com/office/drawing/2014/main" id="{7D7DFF31-6956-4659-BF8F-9FF0918FCC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71662" y="1218780"/>
              <a:ext cx="3747470" cy="102748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注册与登录</a:t>
              </a: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F72BC277-234B-4E75-AC0B-8224C310A515}"/>
                </a:ext>
              </a:extLst>
            </p:cNvPr>
            <p:cNvSpPr/>
            <p:nvPr/>
          </p:nvSpPr>
          <p:spPr>
            <a:xfrm>
              <a:off x="6130834" y="1525817"/>
              <a:ext cx="882117" cy="6251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28345B-B86D-4787-81E4-4546DD71BA7C}"/>
              </a:ext>
            </a:extLst>
          </p:cNvPr>
          <p:cNvSpPr txBox="1"/>
          <p:nvPr/>
        </p:nvSpPr>
        <p:spPr>
          <a:xfrm>
            <a:off x="948533" y="1108110"/>
            <a:ext cx="9550642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请</a:t>
            </a: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同学们</a:t>
            </a:r>
            <a:r>
              <a:rPr lang="zh-CN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在电脑浏览器（建议使用谷歌</a:t>
            </a:r>
            <a:r>
              <a:rPr lang="en-US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Chrome</a:t>
            </a:r>
            <a:r>
              <a:rPr lang="zh-CN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浏览器，请勿使用</a:t>
            </a:r>
            <a:r>
              <a:rPr lang="en-US" altLang="zh-CN" sz="2000" b="1" kern="100" dirty="0" err="1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ie</a:t>
            </a:r>
            <a:r>
              <a:rPr lang="zh-CN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浏览器）里打开学堂在线新平台的地址：</a:t>
            </a:r>
            <a:r>
              <a:rPr lang="en-US" altLang="zh-CN" sz="2000" b="1" u="sng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www.xuetangx.com</a:t>
            </a:r>
            <a:r>
              <a:rPr lang="zh-CN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或</a:t>
            </a:r>
            <a:r>
              <a:rPr lang="en-US" altLang="zh-CN" sz="2000" b="1" u="sng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next.xuetangx.com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DEDFE3-24A6-423D-82C1-5309834BE3DB}"/>
              </a:ext>
            </a:extLst>
          </p:cNvPr>
          <p:cNvSpPr txBox="1"/>
          <p:nvPr/>
        </p:nvSpPr>
        <p:spPr>
          <a:xfrm>
            <a:off x="7926151" y="3135009"/>
            <a:ext cx="3825607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ea"/>
                <a:cs typeface="仿宋" panose="02010609060101010101" pitchFamily="49" charset="-122"/>
              </a:rPr>
              <a:t>强烈推荐使用微信登录，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ea"/>
              <a:cs typeface="仿宋" panose="02010609060101010101" pitchFamily="49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ea"/>
                <a:cs typeface="仿宋" panose="02010609060101010101" pitchFamily="49" charset="-122"/>
              </a:rPr>
              <a:t>不推荐手机和邮箱登录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7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5EAAA9F-AA23-4C37-91DF-E046FB39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2957">
            <a:off x="-200829" y="3062186"/>
            <a:ext cx="1865980" cy="1462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D6E8A-8D60-443B-A55A-66F1036DE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54EC548-8E91-47D0-A033-CBBAB3ED04FB}"/>
              </a:ext>
            </a:extLst>
          </p:cNvPr>
          <p:cNvGrpSpPr/>
          <p:nvPr/>
        </p:nvGrpSpPr>
        <p:grpSpPr>
          <a:xfrm>
            <a:off x="286006" y="51572"/>
            <a:ext cx="3865489" cy="1049815"/>
            <a:chOff x="6071662" y="1218780"/>
            <a:chExt cx="3747470" cy="1027484"/>
          </a:xfrm>
        </p:grpSpPr>
        <p:sp>
          <p:nvSpPr>
            <p:cNvPr id="6" name="MH_Entry_1">
              <a:hlinkClick r:id="rId5" action="ppaction://hlinksldjump"/>
              <a:extLst>
                <a:ext uri="{FF2B5EF4-FFF2-40B4-BE49-F238E27FC236}">
                  <a16:creationId xmlns:a16="http://schemas.microsoft.com/office/drawing/2014/main" id="{7D7DFF31-6956-4659-BF8F-9FF0918FCC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71662" y="1218780"/>
              <a:ext cx="3747470" cy="102748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进入课程</a:t>
              </a: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F72BC277-234B-4E75-AC0B-8224C310A515}"/>
                </a:ext>
              </a:extLst>
            </p:cNvPr>
            <p:cNvSpPr/>
            <p:nvPr/>
          </p:nvSpPr>
          <p:spPr>
            <a:xfrm>
              <a:off x="6130834" y="1525817"/>
              <a:ext cx="882117" cy="6251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28345B-B86D-4787-81E4-4546DD71BA7C}"/>
              </a:ext>
            </a:extLst>
          </p:cNvPr>
          <p:cNvSpPr txBox="1"/>
          <p:nvPr/>
        </p:nvSpPr>
        <p:spPr>
          <a:xfrm>
            <a:off x="948533" y="1108110"/>
            <a:ext cx="9550642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在电脑端搜索</a:t>
            </a:r>
            <a:r>
              <a:rPr lang="en-US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《</a:t>
            </a:r>
            <a:r>
              <a:rPr lang="zh-CN" altLang="en-US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工程伦理与学术道德</a:t>
            </a:r>
            <a:r>
              <a:rPr lang="en-US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》</a:t>
            </a:r>
            <a:r>
              <a:rPr lang="zh-CN" altLang="en-US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课程：选择“</a:t>
            </a:r>
            <a:r>
              <a:rPr lang="en-US" altLang="zh-CN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2020</a:t>
            </a:r>
            <a:r>
              <a:rPr lang="zh-CN" altLang="en-US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秋”，点击“加入学习”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DE78F-1371-435B-BDB6-033B21FBA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075" y="2001431"/>
            <a:ext cx="9771961" cy="40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5EAAA9F-AA23-4C37-91DF-E046FB39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2957">
            <a:off x="-200829" y="3062186"/>
            <a:ext cx="1865980" cy="1462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D6E8A-8D60-443B-A55A-66F1036DE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54EC548-8E91-47D0-A033-CBBAB3ED04FB}"/>
              </a:ext>
            </a:extLst>
          </p:cNvPr>
          <p:cNvGrpSpPr/>
          <p:nvPr/>
        </p:nvGrpSpPr>
        <p:grpSpPr>
          <a:xfrm>
            <a:off x="286006" y="51572"/>
            <a:ext cx="3865489" cy="1049815"/>
            <a:chOff x="6071662" y="1218780"/>
            <a:chExt cx="3747470" cy="1027484"/>
          </a:xfrm>
        </p:grpSpPr>
        <p:sp>
          <p:nvSpPr>
            <p:cNvPr id="6" name="MH_Entry_1">
              <a:hlinkClick r:id="rId5" action="ppaction://hlinksldjump"/>
              <a:extLst>
                <a:ext uri="{FF2B5EF4-FFF2-40B4-BE49-F238E27FC236}">
                  <a16:creationId xmlns:a16="http://schemas.microsoft.com/office/drawing/2014/main" id="{7D7DFF31-6956-4659-BF8F-9FF0918FCC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71662" y="1218780"/>
              <a:ext cx="3747470" cy="102748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修改个人资料</a:t>
              </a: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F72BC277-234B-4E75-AC0B-8224C310A515}"/>
                </a:ext>
              </a:extLst>
            </p:cNvPr>
            <p:cNvSpPr/>
            <p:nvPr/>
          </p:nvSpPr>
          <p:spPr>
            <a:xfrm>
              <a:off x="6130834" y="1525817"/>
              <a:ext cx="882117" cy="6251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28345B-B86D-4787-81E4-4546DD71BA7C}"/>
              </a:ext>
            </a:extLst>
          </p:cNvPr>
          <p:cNvSpPr txBox="1"/>
          <p:nvPr/>
        </p:nvSpPr>
        <p:spPr>
          <a:xfrm>
            <a:off x="1069718" y="1227906"/>
            <a:ext cx="9550642" cy="89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zh-CN" altLang="en-US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请各位同学务必将姓名改为“班级</a:t>
            </a:r>
            <a:r>
              <a:rPr lang="en-US" altLang="zh-CN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+</a:t>
            </a:r>
            <a:r>
              <a:rPr lang="zh-CN" altLang="en-US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学号</a:t>
            </a:r>
            <a:r>
              <a:rPr lang="en-US" altLang="zh-CN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+</a:t>
            </a:r>
            <a:r>
              <a:rPr lang="zh-CN" altLang="en-US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姓名”，以便后期统计成绩。（非常重要！！！）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46D3D7-DF41-43C9-A404-1B43133ED448}"/>
              </a:ext>
            </a:extLst>
          </p:cNvPr>
          <p:cNvGrpSpPr/>
          <p:nvPr/>
        </p:nvGrpSpPr>
        <p:grpSpPr>
          <a:xfrm>
            <a:off x="1653496" y="2354262"/>
            <a:ext cx="8708735" cy="3726929"/>
            <a:chOff x="1631463" y="2354262"/>
            <a:chExt cx="8708735" cy="37269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990BC2-F665-4069-B623-E1537935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1463" y="2354262"/>
              <a:ext cx="8708735" cy="3726929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66FA7C2-CBE7-42B4-B2B4-4A141CBCE286}"/>
                </a:ext>
              </a:extLst>
            </p:cNvPr>
            <p:cNvSpPr/>
            <p:nvPr/>
          </p:nvSpPr>
          <p:spPr>
            <a:xfrm>
              <a:off x="4401829" y="3900160"/>
              <a:ext cx="1377108" cy="5029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517FA28-A9A1-4FC7-8905-4057613E199F}"/>
                </a:ext>
              </a:extLst>
            </p:cNvPr>
            <p:cNvSpPr/>
            <p:nvPr/>
          </p:nvSpPr>
          <p:spPr>
            <a:xfrm>
              <a:off x="9397388" y="3334978"/>
              <a:ext cx="942810" cy="5029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59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5EAAA9F-AA23-4C37-91DF-E046FB39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2957">
            <a:off x="-200829" y="3062186"/>
            <a:ext cx="1865980" cy="1462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D6E8A-8D60-443B-A55A-66F1036DE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54EC548-8E91-47D0-A033-CBBAB3ED04FB}"/>
              </a:ext>
            </a:extLst>
          </p:cNvPr>
          <p:cNvGrpSpPr/>
          <p:nvPr/>
        </p:nvGrpSpPr>
        <p:grpSpPr>
          <a:xfrm>
            <a:off x="286006" y="51572"/>
            <a:ext cx="3865489" cy="1049815"/>
            <a:chOff x="6071662" y="1218780"/>
            <a:chExt cx="3747470" cy="1027484"/>
          </a:xfrm>
        </p:grpSpPr>
        <p:sp>
          <p:nvSpPr>
            <p:cNvPr id="6" name="MH_Entry_1">
              <a:hlinkClick r:id="rId5" action="ppaction://hlinksldjump"/>
              <a:extLst>
                <a:ext uri="{FF2B5EF4-FFF2-40B4-BE49-F238E27FC236}">
                  <a16:creationId xmlns:a16="http://schemas.microsoft.com/office/drawing/2014/main" id="{7D7DFF31-6956-4659-BF8F-9FF0918FCC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71662" y="1218780"/>
              <a:ext cx="3747470" cy="102748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课程学习</a:t>
              </a: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F72BC277-234B-4E75-AC0B-8224C310A515}"/>
                </a:ext>
              </a:extLst>
            </p:cNvPr>
            <p:cNvSpPr/>
            <p:nvPr/>
          </p:nvSpPr>
          <p:spPr>
            <a:xfrm>
              <a:off x="6130834" y="1525817"/>
              <a:ext cx="882117" cy="6251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28345B-B86D-4787-81E4-4546DD71BA7C}"/>
              </a:ext>
            </a:extLst>
          </p:cNvPr>
          <p:cNvSpPr txBox="1"/>
          <p:nvPr/>
        </p:nvSpPr>
        <p:spPr>
          <a:xfrm>
            <a:off x="882431" y="989157"/>
            <a:ext cx="9550642" cy="1699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进入后，</a:t>
            </a:r>
            <a:r>
              <a:rPr lang="zh-CN" altLang="en-US" sz="20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课程分为三部分：上课、讨论、成绩和公告。点击上课可以观看课程视频，完成课后习题等：点击讨论可以讨论、发帖等（此处发帖不计入成绩）：在成绩这一部分可以看到总成绩以及成绩明细等。左侧为学习单元目录，点击相关的章节即可学习。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1F8E4D-1316-49E0-AF66-483982583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401" y="2425952"/>
            <a:ext cx="7623672" cy="41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5EAAA9F-AA23-4C37-91DF-E046FB39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2957">
            <a:off x="-200829" y="3062186"/>
            <a:ext cx="1865980" cy="1462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D6E8A-8D60-443B-A55A-66F1036DE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54EC548-8E91-47D0-A033-CBBAB3ED04FB}"/>
              </a:ext>
            </a:extLst>
          </p:cNvPr>
          <p:cNvGrpSpPr/>
          <p:nvPr/>
        </p:nvGrpSpPr>
        <p:grpSpPr>
          <a:xfrm>
            <a:off x="347041" y="69734"/>
            <a:ext cx="4588165" cy="1049815"/>
            <a:chOff x="6130834" y="1236556"/>
            <a:chExt cx="4448082" cy="1027484"/>
          </a:xfrm>
        </p:grpSpPr>
        <p:sp>
          <p:nvSpPr>
            <p:cNvPr id="6" name="MH_Entry_1">
              <a:hlinkClick r:id="rId5" action="ppaction://hlinksldjump"/>
              <a:extLst>
                <a:ext uri="{FF2B5EF4-FFF2-40B4-BE49-F238E27FC236}">
                  <a16:creationId xmlns:a16="http://schemas.microsoft.com/office/drawing/2014/main" id="{7D7DFF31-6956-4659-BF8F-9FF0918FCC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831446" y="1236556"/>
              <a:ext cx="3747470" cy="102748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作业与讨论</a:t>
              </a: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F72BC277-234B-4E75-AC0B-8224C310A515}"/>
                </a:ext>
              </a:extLst>
            </p:cNvPr>
            <p:cNvSpPr/>
            <p:nvPr/>
          </p:nvSpPr>
          <p:spPr>
            <a:xfrm>
              <a:off x="6130834" y="1525817"/>
              <a:ext cx="882117" cy="6251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28345B-B86D-4787-81E4-4546DD71BA7C}"/>
              </a:ext>
            </a:extLst>
          </p:cNvPr>
          <p:cNvSpPr txBox="1"/>
          <p:nvPr/>
        </p:nvSpPr>
        <p:spPr>
          <a:xfrm>
            <a:off x="1061130" y="1151858"/>
            <a:ext cx="9550642" cy="89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zh-CN" altLang="en-US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每章节若有作业与讨论（注意与讨论区的区别），会计入平时成绩，各位同学需要及时完成。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2F0CA0-39D3-4702-A96C-4033041467AB}"/>
              </a:ext>
            </a:extLst>
          </p:cNvPr>
          <p:cNvGrpSpPr/>
          <p:nvPr/>
        </p:nvGrpSpPr>
        <p:grpSpPr>
          <a:xfrm>
            <a:off x="1061130" y="2344472"/>
            <a:ext cx="5171990" cy="4008292"/>
            <a:chOff x="1603384" y="2307754"/>
            <a:chExt cx="5171990" cy="400829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BE3C285-66FB-4C18-BC7A-60D74DAD3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3384" y="2307754"/>
              <a:ext cx="5171990" cy="400829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626C2EF-FE53-4004-AE00-F810D467E7E3}"/>
                </a:ext>
              </a:extLst>
            </p:cNvPr>
            <p:cNvSpPr/>
            <p:nvPr/>
          </p:nvSpPr>
          <p:spPr>
            <a:xfrm>
              <a:off x="1961003" y="4638101"/>
              <a:ext cx="980502" cy="4516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A82E61-FA02-4E80-92DC-6EA9B469AF34}"/>
              </a:ext>
            </a:extLst>
          </p:cNvPr>
          <p:cNvGrpSpPr/>
          <p:nvPr/>
        </p:nvGrpSpPr>
        <p:grpSpPr>
          <a:xfrm>
            <a:off x="6398687" y="2113117"/>
            <a:ext cx="5198252" cy="4415725"/>
            <a:chOff x="6398687" y="2113117"/>
            <a:chExt cx="5198252" cy="44157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FE529CD-0002-4FD7-AA5C-A11A5A2F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818" y="2113117"/>
              <a:ext cx="5171990" cy="226967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86D0BAD-500A-46BF-B3B6-F8A7AEA9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8687" y="4426684"/>
              <a:ext cx="5198252" cy="210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2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65EAAA9F-AA23-4C37-91DF-E046FB39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2957">
            <a:off x="-200829" y="3062186"/>
            <a:ext cx="1865980" cy="1462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0D6E8A-8D60-443B-A55A-66F1036DE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" y="6314867"/>
            <a:ext cx="1567424" cy="35665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54EC548-8E91-47D0-A033-CBBAB3ED04FB}"/>
              </a:ext>
            </a:extLst>
          </p:cNvPr>
          <p:cNvGrpSpPr/>
          <p:nvPr/>
        </p:nvGrpSpPr>
        <p:grpSpPr>
          <a:xfrm>
            <a:off x="286006" y="51572"/>
            <a:ext cx="3865489" cy="1049815"/>
            <a:chOff x="6071662" y="1218780"/>
            <a:chExt cx="3747470" cy="1027484"/>
          </a:xfrm>
        </p:grpSpPr>
        <p:sp>
          <p:nvSpPr>
            <p:cNvPr id="6" name="MH_Entry_1">
              <a:hlinkClick r:id="rId5" action="ppaction://hlinksldjump"/>
              <a:extLst>
                <a:ext uri="{FF2B5EF4-FFF2-40B4-BE49-F238E27FC236}">
                  <a16:creationId xmlns:a16="http://schemas.microsoft.com/office/drawing/2014/main" id="{7D7DFF31-6956-4659-BF8F-9FF0918FCC9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71662" y="1218780"/>
              <a:ext cx="3747470" cy="102748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考核说明</a:t>
              </a:r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F72BC277-234B-4E75-AC0B-8224C310A515}"/>
                </a:ext>
              </a:extLst>
            </p:cNvPr>
            <p:cNvSpPr/>
            <p:nvPr/>
          </p:nvSpPr>
          <p:spPr>
            <a:xfrm>
              <a:off x="6130834" y="1525817"/>
              <a:ext cx="882117" cy="6251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28345B-B86D-4787-81E4-4546DD71BA7C}"/>
              </a:ext>
            </a:extLst>
          </p:cNvPr>
          <p:cNvSpPr txBox="1"/>
          <p:nvPr/>
        </p:nvSpPr>
        <p:spPr>
          <a:xfrm>
            <a:off x="1069718" y="1328165"/>
            <a:ext cx="9550642" cy="482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3200"/>
              </a:lnSpc>
            </a:pPr>
            <a:r>
              <a:rPr lang="zh-CN" altLang="en-US" sz="2400" b="1" kern="100" dirty="0">
                <a:solidFill>
                  <a:schemeClr val="bg1"/>
                </a:solidFill>
                <a:latin typeface="+mn-ea"/>
                <a:cs typeface="仿宋" panose="02010609060101010101" pitchFamily="49" charset="-122"/>
              </a:rPr>
              <a:t>在线教学考核分为四个模块：视频、讨论、作业、考试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+mn-ea"/>
                <a:cs typeface="仿宋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1A0E9E-88E9-4E5D-98DA-C68DCEF0C26B}"/>
              </a:ext>
            </a:extLst>
          </p:cNvPr>
          <p:cNvSpPr txBox="1"/>
          <p:nvPr/>
        </p:nvSpPr>
        <p:spPr>
          <a:xfrm>
            <a:off x="1446396" y="2378559"/>
            <a:ext cx="9550641" cy="33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视频考核（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30%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）：观看超过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90%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即可获得该单元实际分值；观看少于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90%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不得分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讨论考核（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10%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）：发言即可获得该单元实际分值。注意：不是在讨论区发帖，而是完成老师设置的课程讨论。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作业考核（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50%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）：答对即可得分，可重复作答。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期末考试（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10%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）：一次性作答，多种题型组合，与平时作业相关</a:t>
            </a:r>
          </a:p>
        </p:txBody>
      </p:sp>
    </p:spTree>
    <p:extLst>
      <p:ext uri="{BB962C8B-B14F-4D97-AF65-F5344CB8AC3E}">
        <p14:creationId xmlns:p14="http://schemas.microsoft.com/office/powerpoint/2010/main" val="189729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F8FFC26-0DAB-4FBE-8C9D-AFA137AB94FF}"/>
              </a:ext>
            </a:extLst>
          </p:cNvPr>
          <p:cNvGrpSpPr/>
          <p:nvPr/>
        </p:nvGrpSpPr>
        <p:grpSpPr>
          <a:xfrm>
            <a:off x="8468678" y="1388677"/>
            <a:ext cx="729473" cy="800916"/>
            <a:chOff x="5102207" y="2261168"/>
            <a:chExt cx="729473" cy="8009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432209-E026-44B3-BFFC-36CF73B2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207" y="2261168"/>
              <a:ext cx="729473" cy="80091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47D3B4-D09B-4F54-8393-43576FF08CB9}"/>
                </a:ext>
              </a:extLst>
            </p:cNvPr>
            <p:cNvSpPr txBox="1"/>
            <p:nvPr/>
          </p:nvSpPr>
          <p:spPr>
            <a:xfrm>
              <a:off x="5312377" y="2447607"/>
              <a:ext cx="272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583E3F-38D5-4D68-84A4-352C5070539D}"/>
              </a:ext>
            </a:extLst>
          </p:cNvPr>
          <p:cNvGrpSpPr/>
          <p:nvPr/>
        </p:nvGrpSpPr>
        <p:grpSpPr>
          <a:xfrm>
            <a:off x="6673719" y="2978011"/>
            <a:ext cx="4356152" cy="45719"/>
            <a:chOff x="6698575" y="2982875"/>
            <a:chExt cx="4356152" cy="457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B23102-DA9C-4BD0-9B18-3D487A4F452F}"/>
                </a:ext>
              </a:extLst>
            </p:cNvPr>
            <p:cNvGrpSpPr/>
            <p:nvPr/>
          </p:nvGrpSpPr>
          <p:grpSpPr>
            <a:xfrm flipV="1">
              <a:off x="6698575" y="2982875"/>
              <a:ext cx="1224812" cy="45719"/>
              <a:chOff x="5470769" y="2852615"/>
              <a:chExt cx="1117601" cy="111284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CD2F48C-4B19-45A7-9D42-D0722DC9933A}"/>
                  </a:ext>
                </a:extLst>
              </p:cNvPr>
              <p:cNvCxnSpPr/>
              <p:nvPr/>
            </p:nvCxnSpPr>
            <p:spPr>
              <a:xfrm>
                <a:off x="5470769" y="2852615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5981816-7CA9-429C-9062-B859284DA290}"/>
                  </a:ext>
                </a:extLst>
              </p:cNvPr>
              <p:cNvCxnSpPr/>
              <p:nvPr/>
            </p:nvCxnSpPr>
            <p:spPr>
              <a:xfrm>
                <a:off x="5470770" y="2909890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7C037CD-CC0A-48AE-8C3A-3E7D14BDB957}"/>
                  </a:ext>
                </a:extLst>
              </p:cNvPr>
              <p:cNvCxnSpPr/>
              <p:nvPr/>
            </p:nvCxnSpPr>
            <p:spPr>
              <a:xfrm>
                <a:off x="5470769" y="2963899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F37AEC4-974C-4C09-A576-923DCD5D3773}"/>
                </a:ext>
              </a:extLst>
            </p:cNvPr>
            <p:cNvGrpSpPr/>
            <p:nvPr/>
          </p:nvGrpSpPr>
          <p:grpSpPr>
            <a:xfrm flipV="1">
              <a:off x="9712974" y="2982875"/>
              <a:ext cx="1341753" cy="45719"/>
              <a:chOff x="5470769" y="2852615"/>
              <a:chExt cx="1117601" cy="111284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4A3927C-E581-403D-BAE5-0A1851E967A0}"/>
                  </a:ext>
                </a:extLst>
              </p:cNvPr>
              <p:cNvCxnSpPr/>
              <p:nvPr/>
            </p:nvCxnSpPr>
            <p:spPr>
              <a:xfrm>
                <a:off x="5470769" y="2852615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AF1A38-5D67-4AD3-AEB8-5EEC2227302B}"/>
                  </a:ext>
                </a:extLst>
              </p:cNvPr>
              <p:cNvCxnSpPr/>
              <p:nvPr/>
            </p:nvCxnSpPr>
            <p:spPr>
              <a:xfrm>
                <a:off x="5470770" y="2909890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7556D02-C4A3-4B2B-A60E-13077440B47E}"/>
                  </a:ext>
                </a:extLst>
              </p:cNvPr>
              <p:cNvCxnSpPr/>
              <p:nvPr/>
            </p:nvCxnSpPr>
            <p:spPr>
              <a:xfrm>
                <a:off x="5470769" y="2963899"/>
                <a:ext cx="111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575B0A8-A585-483F-83EE-B6C17E3C78D9}"/>
              </a:ext>
            </a:extLst>
          </p:cNvPr>
          <p:cNvSpPr txBox="1"/>
          <p:nvPr/>
        </p:nvSpPr>
        <p:spPr>
          <a:xfrm>
            <a:off x="7666096" y="2870073"/>
            <a:ext cx="2334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chemeClr val="bg1"/>
                </a:solidFill>
              </a:rPr>
              <a:t>SUMMER</a:t>
            </a:r>
            <a:endParaRPr lang="zh-CN" altLang="en-US" sz="1200" spc="6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D417B2-AAD6-4185-AB86-4D98B94E4549}"/>
              </a:ext>
            </a:extLst>
          </p:cNvPr>
          <p:cNvSpPr txBox="1"/>
          <p:nvPr/>
        </p:nvSpPr>
        <p:spPr>
          <a:xfrm>
            <a:off x="6028233" y="2189593"/>
            <a:ext cx="561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使用说明（移动端）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3826C6-B69C-423E-BEF1-8F10B6C9B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52" y="6314867"/>
            <a:ext cx="1567424" cy="3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6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703202524"/>
  <p:tag name="MH_LIBRARY" val="CONTENTS"/>
  <p:tag name="MH_TYPE" val="ENTRY"/>
  <p:tag name="ID" val="54583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703202524"/>
  <p:tag name="MH_LIBRARY" val="CONTENTS"/>
  <p:tag name="MH_TYPE" val="ENTRY"/>
  <p:tag name="ID" val="54583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703202524"/>
  <p:tag name="MH_LIBRARY" val="CONTENTS"/>
  <p:tag name="MH_TYPE" val="ENTRY"/>
  <p:tag name="ID" val="54583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703202524"/>
  <p:tag name="MH_LIBRARY" val="CONTENTS"/>
  <p:tag name="MH_TYPE" val="ENTRY"/>
  <p:tag name="ID" val="54583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703202524"/>
  <p:tag name="MH_LIBRARY" val="CONTENTS"/>
  <p:tag name="MH_TYPE" val="ENTRY"/>
  <p:tag name="ID" val="54583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703202524"/>
  <p:tag name="MH_LIBRARY" val="CONTENTS"/>
  <p:tag name="MH_TYPE" val="ENTRY"/>
  <p:tag name="ID" val="545836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396</Words>
  <Application>Microsoft Office PowerPoint</Application>
  <PresentationFormat>宽屏</PresentationFormat>
  <Paragraphs>42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gabriel.bun@gmail.com</dc:creator>
  <cp:lastModifiedBy>faping shui</cp:lastModifiedBy>
  <cp:revision>27</cp:revision>
  <dcterms:created xsi:type="dcterms:W3CDTF">2019-07-08T05:19:36Z</dcterms:created>
  <dcterms:modified xsi:type="dcterms:W3CDTF">2020-09-04T13:09:43Z</dcterms:modified>
</cp:coreProperties>
</file>