
<file path=[Content_Types].xml><?xml version="1.0" encoding="utf-8"?>
<Types xmlns="http://schemas.openxmlformats.org/package/2006/content-types">
  <Default Extension="bin" ContentType="application/vnd.openxmlformats-officedocument.oleObject"/>
  <Default Extension="crdownload" ContentType="image/jpeg"/>
  <Default Extension="emf" ContentType="image/x-emf"/>
  <Default Extension="jpeg" ContentType="image/jpeg"/>
  <Default Extension="jpg" ContentType="image/png"/>
  <Default Extension="png" ContentType="image/png"/>
  <Default Extension="rels" ContentType="application/vnd.openxmlformats-package.relationships+xml"/>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handoutMasterIdLst>
    <p:handoutMasterId r:id="rId26"/>
  </p:handoutMasterIdLst>
  <p:sldIdLst>
    <p:sldId id="256" r:id="rId2"/>
    <p:sldId id="257" r:id="rId3"/>
    <p:sldId id="258" r:id="rId4"/>
    <p:sldId id="270" r:id="rId5"/>
    <p:sldId id="269" r:id="rId6"/>
    <p:sldId id="268" r:id="rId7"/>
    <p:sldId id="267" r:id="rId8"/>
    <p:sldId id="266" r:id="rId9"/>
    <p:sldId id="265" r:id="rId10"/>
    <p:sldId id="264" r:id="rId11"/>
    <p:sldId id="259" r:id="rId12"/>
    <p:sldId id="263" r:id="rId13"/>
    <p:sldId id="261" r:id="rId14"/>
    <p:sldId id="262" r:id="rId15"/>
    <p:sldId id="260" r:id="rId16"/>
    <p:sldId id="271" r:id="rId17"/>
    <p:sldId id="272" r:id="rId18"/>
    <p:sldId id="273" r:id="rId19"/>
    <p:sldId id="274" r:id="rId20"/>
    <p:sldId id="275" r:id="rId21"/>
    <p:sldId id="277" r:id="rId22"/>
    <p:sldId id="276"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BEA693-8296-4F7F-9A85-271EDD934358}" type="datetimeFigureOut">
              <a:rPr lang="zh-CN" altLang="en-US" smtClean="0"/>
              <a:pPr/>
              <a:t>2023/2/22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F4C14E-9E33-44EF-89A9-DE53EA7F13D7}" type="slidenum">
              <a:rPr lang="zh-CN" altLang="en-US" smtClean="0"/>
              <a:pPr/>
              <a:t>‹#›</a:t>
            </a:fld>
            <a:endParaRPr lang="zh-CN" altLang="en-US"/>
          </a:p>
        </p:txBody>
      </p:sp>
    </p:spTree>
    <p:extLst>
      <p:ext uri="{BB962C8B-B14F-4D97-AF65-F5344CB8AC3E}">
        <p14:creationId xmlns:p14="http://schemas.microsoft.com/office/powerpoint/2010/main" val="1174679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056231-D843-47AA-9BCD-46E34E0578E0}" type="datetimeFigureOut">
              <a:rPr lang="zh-CN" altLang="en-US" smtClean="0"/>
              <a:pPr/>
              <a:t>2023/2/22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75FFC6-BFBB-4203-9754-BD781B2B6E67}" type="slidenum">
              <a:rPr lang="zh-CN" altLang="en-US" smtClean="0"/>
              <a:pPr/>
              <a:t>‹#›</a:t>
            </a:fld>
            <a:endParaRPr lang="zh-CN" altLang="en-US"/>
          </a:p>
        </p:txBody>
      </p:sp>
    </p:spTree>
    <p:extLst>
      <p:ext uri="{BB962C8B-B14F-4D97-AF65-F5344CB8AC3E}">
        <p14:creationId xmlns:p14="http://schemas.microsoft.com/office/powerpoint/2010/main" val="4220661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1584375"/>
            <a:ext cx="7772400" cy="1470025"/>
          </a:xfrm>
          <a:prstGeom prst="rect">
            <a:avLst/>
          </a:prstGeom>
        </p:spPr>
        <p:txBody>
          <a:bodyPr/>
          <a:lstStyle>
            <a:lvl1pPr marL="0" indent="0" algn="ctr" rtl="0" eaLnBrk="1" fontAlgn="base" hangingPunct="1">
              <a:lnSpc>
                <a:spcPct val="150000"/>
              </a:lnSpc>
              <a:spcBef>
                <a:spcPct val="20000"/>
              </a:spcBef>
              <a:spcAft>
                <a:spcPct val="0"/>
              </a:spcAft>
              <a:buFont typeface="Wingdings" pitchFamily="2" charset="2"/>
              <a:buNone/>
              <a:defRPr lang="zh-CN" altLang="en-US" sz="3600" b="1" dirty="0">
                <a:solidFill>
                  <a:schemeClr val="tx1"/>
                </a:solidFill>
                <a:latin typeface="+mn-lt"/>
                <a:ea typeface="+mn-ea"/>
                <a:cs typeface="+mn-cs"/>
              </a:defRPr>
            </a:lvl1pPr>
          </a:lstStyle>
          <a:p>
            <a:r>
              <a:rPr lang="zh-CN" altLang="en-US" dirty="0"/>
              <a:t>单击此处编辑母版标题样式</a:t>
            </a:r>
          </a:p>
        </p:txBody>
      </p:sp>
      <p:sp>
        <p:nvSpPr>
          <p:cNvPr id="3" name="副标题 2"/>
          <p:cNvSpPr>
            <a:spLocks noGrp="1"/>
          </p:cNvSpPr>
          <p:nvPr>
            <p:ph type="subTitle" idx="1" hasCustomPrompt="1"/>
          </p:nvPr>
        </p:nvSpPr>
        <p:spPr>
          <a:xfrm>
            <a:off x="2468860" y="3948894"/>
            <a:ext cx="4206280" cy="476473"/>
          </a:xfrm>
        </p:spPr>
        <p:txBody>
          <a:bodyPr/>
          <a:lstStyle>
            <a:lvl1pPr marL="0" indent="0" algn="ctr">
              <a:buNone/>
              <a:defRPr sz="20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报告人</a:t>
            </a:r>
          </a:p>
        </p:txBody>
      </p:sp>
      <p:cxnSp>
        <p:nvCxnSpPr>
          <p:cNvPr id="11" name="直接连接符 10"/>
          <p:cNvCxnSpPr/>
          <p:nvPr userDrawn="1"/>
        </p:nvCxnSpPr>
        <p:spPr bwMode="auto">
          <a:xfrm>
            <a:off x="611560" y="3212976"/>
            <a:ext cx="7848872" cy="0"/>
          </a:xfrm>
          <a:prstGeom prst="line">
            <a:avLst/>
          </a:prstGeom>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7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87624" y="116632"/>
            <a:ext cx="7901460" cy="864094"/>
          </a:xfrm>
          <a:prstGeom prst="rect">
            <a:avLst/>
          </a:prstGeom>
        </p:spPr>
        <p:txBody>
          <a:bodyPr anchor="ctr"/>
          <a:lstStyle>
            <a:lvl1pPr algn="l">
              <a:defRPr sz="3200">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a:xfrm>
            <a:off x="323528" y="1268760"/>
            <a:ext cx="8640960" cy="5400600"/>
          </a:xfrm>
        </p:spPr>
        <p:txBody>
          <a:bodyPr/>
          <a:lstStyle>
            <a:lvl1pPr>
              <a:lnSpc>
                <a:spcPct val="150000"/>
              </a:lnSpc>
              <a:defRPr/>
            </a:lvl1pPr>
            <a:lvl2pPr>
              <a:lnSpc>
                <a:spcPct val="150000"/>
              </a:lnSpc>
              <a:buFont typeface="Wingdings" pitchFamily="2" charset="2"/>
              <a:buChar char="Ø"/>
              <a:defRPr>
                <a:latin typeface="+mn-ea"/>
                <a:ea typeface="+mn-ea"/>
              </a:defRPr>
            </a:lvl2pPr>
            <a:lvl3pPr>
              <a:lnSpc>
                <a:spcPct val="150000"/>
              </a:lnSpc>
              <a:buFont typeface="Wingdings" pitchFamily="2" charset="2"/>
              <a:buChar char="l"/>
              <a:defRPr>
                <a:latin typeface="+mn-ea"/>
                <a:ea typeface="+mn-ea"/>
              </a:defRPr>
            </a:lvl3pPr>
            <a:lvl4pPr>
              <a:lnSpc>
                <a:spcPct val="150000"/>
              </a:lnSpc>
              <a:buFont typeface="Wingdings" pitchFamily="2" charset="2"/>
              <a:buChar char="ü"/>
              <a:defRPr>
                <a:latin typeface="+mn-ea"/>
                <a:ea typeface="+mn-ea"/>
              </a:defRPr>
            </a:lvl4pPr>
            <a:lvl5pPr>
              <a:lnSpc>
                <a:spcPct val="150000"/>
              </a:lnSpc>
              <a:buFont typeface="黑体" pitchFamily="49" charset="-122"/>
              <a:buChar char="-"/>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4" name="直接连接符 3"/>
          <p:cNvCxnSpPr/>
          <p:nvPr userDrawn="1"/>
        </p:nvCxnSpPr>
        <p:spPr bwMode="auto">
          <a:xfrm>
            <a:off x="1187624" y="980726"/>
            <a:ext cx="7848872" cy="0"/>
          </a:xfrm>
          <a:prstGeom prst="line">
            <a:avLst/>
          </a:prstGeom>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04350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23528" y="1124744"/>
            <a:ext cx="8363272" cy="5001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solidFill>
                  <a:srgbClr val="000000"/>
                </a:solidFill>
                <a:latin typeface="Arial" charset="0"/>
                <a:ea typeface="宋体" pitchFamily="2" charset="-122"/>
                <a:cs typeface="+mn-cs"/>
              </a:defRPr>
            </a:lvl1pPr>
          </a:lstStyle>
          <a:p>
            <a:fld id="{EEC54D8C-7379-42AF-9166-8F08C5E87FD8}" type="datetimeFigureOut">
              <a:rPr lang="zh-CN" altLang="en-US" smtClean="0"/>
              <a:pPr/>
              <a:t>2023/2/22</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rgbClr val="000000"/>
                </a:solidFill>
                <a:latin typeface="Arial" charset="0"/>
                <a:ea typeface="宋体" pitchFamily="2" charset="-122"/>
                <a:cs typeface="+mn-cs"/>
              </a:defRPr>
            </a:lvl1pPr>
          </a:lstStyle>
          <a:p>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ea typeface="宋体" pitchFamily="2" charset="-122"/>
              </a:defRPr>
            </a:lvl1pPr>
          </a:lstStyle>
          <a:p>
            <a:fld id="{ED01A4A7-52BC-43F7-BAF9-694800396A9D}" type="slidenum">
              <a:rPr lang="zh-CN" altLang="en-US" smtClean="0"/>
              <a:pPr/>
              <a:t>‹#›</a:t>
            </a:fld>
            <a:endParaRPr lang="zh-CN" altLang="en-US"/>
          </a:p>
        </p:txBody>
      </p:sp>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0430" y="-27384"/>
            <a:ext cx="1219202" cy="1219202"/>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Lst>
  <p:txStyles>
    <p:titleStyle>
      <a:lvl1pPr algn="ctr" rtl="0" eaLnBrk="1" fontAlgn="base" hangingPunct="1">
        <a:spcBef>
          <a:spcPct val="0"/>
        </a:spcBef>
        <a:spcAft>
          <a:spcPct val="0"/>
        </a:spcAft>
        <a:defRPr sz="2800" b="1">
          <a:solidFill>
            <a:schemeClr val="bg1"/>
          </a:solidFill>
          <a:latin typeface="+mj-lt"/>
          <a:ea typeface="+mj-ea"/>
          <a:cs typeface="+mj-cs"/>
        </a:defRPr>
      </a:lvl1pPr>
      <a:lvl2pPr algn="ctr" rtl="0" eaLnBrk="1" fontAlgn="base" hangingPunct="1">
        <a:spcBef>
          <a:spcPct val="0"/>
        </a:spcBef>
        <a:spcAft>
          <a:spcPct val="0"/>
        </a:spcAft>
        <a:defRPr sz="2800" b="1">
          <a:solidFill>
            <a:schemeClr val="bg1"/>
          </a:solidFill>
          <a:latin typeface="Arial" charset="0"/>
          <a:ea typeface="黑体" pitchFamily="2" charset="-122"/>
        </a:defRPr>
      </a:lvl2pPr>
      <a:lvl3pPr algn="ctr" rtl="0" eaLnBrk="1" fontAlgn="base" hangingPunct="1">
        <a:spcBef>
          <a:spcPct val="0"/>
        </a:spcBef>
        <a:spcAft>
          <a:spcPct val="0"/>
        </a:spcAft>
        <a:defRPr sz="2800" b="1">
          <a:solidFill>
            <a:schemeClr val="bg1"/>
          </a:solidFill>
          <a:latin typeface="Arial" charset="0"/>
          <a:ea typeface="黑体" pitchFamily="2" charset="-122"/>
        </a:defRPr>
      </a:lvl3pPr>
      <a:lvl4pPr algn="ctr" rtl="0" eaLnBrk="1" fontAlgn="base" hangingPunct="1">
        <a:spcBef>
          <a:spcPct val="0"/>
        </a:spcBef>
        <a:spcAft>
          <a:spcPct val="0"/>
        </a:spcAft>
        <a:defRPr sz="2800" b="1">
          <a:solidFill>
            <a:schemeClr val="bg1"/>
          </a:solidFill>
          <a:latin typeface="Arial" charset="0"/>
          <a:ea typeface="黑体" pitchFamily="2" charset="-122"/>
        </a:defRPr>
      </a:lvl4pPr>
      <a:lvl5pPr algn="ctr" rtl="0" eaLnBrk="1" fontAlgn="base" hangingPunct="1">
        <a:spcBef>
          <a:spcPct val="0"/>
        </a:spcBef>
        <a:spcAft>
          <a:spcPct val="0"/>
        </a:spcAft>
        <a:defRPr sz="2800" b="1">
          <a:solidFill>
            <a:schemeClr val="bg1"/>
          </a:solidFill>
          <a:latin typeface="Arial" charset="0"/>
          <a:ea typeface="黑体" pitchFamily="2" charset="-122"/>
        </a:defRPr>
      </a:lvl5pPr>
      <a:lvl6pPr marL="457200" algn="ctr" rtl="0" eaLnBrk="1" fontAlgn="base" hangingPunct="1">
        <a:spcBef>
          <a:spcPct val="0"/>
        </a:spcBef>
        <a:spcAft>
          <a:spcPct val="0"/>
        </a:spcAft>
        <a:defRPr sz="2800" b="1">
          <a:solidFill>
            <a:schemeClr val="bg1"/>
          </a:solidFill>
          <a:latin typeface="Arial" charset="0"/>
          <a:ea typeface="黑体" pitchFamily="2" charset="-122"/>
        </a:defRPr>
      </a:lvl6pPr>
      <a:lvl7pPr marL="914400" algn="ctr" rtl="0" eaLnBrk="1" fontAlgn="base" hangingPunct="1">
        <a:spcBef>
          <a:spcPct val="0"/>
        </a:spcBef>
        <a:spcAft>
          <a:spcPct val="0"/>
        </a:spcAft>
        <a:defRPr sz="2800" b="1">
          <a:solidFill>
            <a:schemeClr val="bg1"/>
          </a:solidFill>
          <a:latin typeface="Arial" charset="0"/>
          <a:ea typeface="黑体" pitchFamily="2" charset="-122"/>
        </a:defRPr>
      </a:lvl7pPr>
      <a:lvl8pPr marL="1371600" algn="ctr" rtl="0" eaLnBrk="1" fontAlgn="base" hangingPunct="1">
        <a:spcBef>
          <a:spcPct val="0"/>
        </a:spcBef>
        <a:spcAft>
          <a:spcPct val="0"/>
        </a:spcAft>
        <a:defRPr sz="2800" b="1">
          <a:solidFill>
            <a:schemeClr val="bg1"/>
          </a:solidFill>
          <a:latin typeface="Arial" charset="0"/>
          <a:ea typeface="黑体" pitchFamily="2" charset="-122"/>
        </a:defRPr>
      </a:lvl8pPr>
      <a:lvl9pPr marL="1828800" algn="ctr" rtl="0" eaLnBrk="1" fontAlgn="base" hangingPunct="1">
        <a:spcBef>
          <a:spcPct val="0"/>
        </a:spcBef>
        <a:spcAft>
          <a:spcPct val="0"/>
        </a:spcAft>
        <a:defRPr sz="2800" b="1">
          <a:solidFill>
            <a:schemeClr val="bg1"/>
          </a:solidFill>
          <a:latin typeface="Arial" charset="0"/>
          <a:ea typeface="黑体" pitchFamily="2" charset="-122"/>
        </a:defRPr>
      </a:lvl9pPr>
    </p:titleStyle>
    <p:bodyStyle>
      <a:lvl1pPr marL="342900" indent="-342900" algn="l" rtl="0" eaLnBrk="1" fontAlgn="base" hangingPunct="1">
        <a:spcBef>
          <a:spcPct val="20000"/>
        </a:spcBef>
        <a:spcAft>
          <a:spcPct val="0"/>
        </a:spcAft>
        <a:buFont typeface="Wingdings" pitchFamily="2" charset="2"/>
        <a:buChar char="n"/>
        <a:defRPr sz="3200" b="1">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l"/>
        <a:defRPr sz="2800" b="1">
          <a:solidFill>
            <a:schemeClr val="tx1"/>
          </a:solidFill>
          <a:latin typeface="+mn-lt"/>
          <a:ea typeface="楷体_GB2312" pitchFamily="49" charset="-122"/>
          <a:cs typeface="楷体_GB2312"/>
        </a:defRPr>
      </a:lvl2pPr>
      <a:lvl3pPr marL="1143000" indent="-228600" algn="l" rtl="0" eaLnBrk="1" fontAlgn="base" hangingPunct="1">
        <a:spcBef>
          <a:spcPct val="20000"/>
        </a:spcBef>
        <a:spcAft>
          <a:spcPct val="0"/>
        </a:spcAft>
        <a:buChar char="•"/>
        <a:defRPr sz="2400" b="1">
          <a:solidFill>
            <a:schemeClr val="tx1"/>
          </a:solidFill>
          <a:latin typeface="+mn-lt"/>
          <a:ea typeface="楷体_GB2312" pitchFamily="49" charset="-122"/>
          <a:cs typeface="楷体_GB2312"/>
        </a:defRPr>
      </a:lvl3pPr>
      <a:lvl4pPr marL="1600200" indent="-228600" algn="l" rtl="0" eaLnBrk="1" fontAlgn="base" hangingPunct="1">
        <a:spcBef>
          <a:spcPct val="20000"/>
        </a:spcBef>
        <a:spcAft>
          <a:spcPct val="0"/>
        </a:spcAft>
        <a:buChar char="•"/>
        <a:defRPr sz="2000" b="1">
          <a:solidFill>
            <a:schemeClr val="tx1"/>
          </a:solidFill>
          <a:latin typeface="+mn-lt"/>
          <a:ea typeface="楷体_GB2312" pitchFamily="49" charset="-122"/>
          <a:cs typeface="楷体_GB2312"/>
        </a:defRPr>
      </a:lvl4pPr>
      <a:lvl5pPr marL="2057400" indent="-228600" algn="l" rtl="0" eaLnBrk="1" fontAlgn="base" hangingPunct="1">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crdownload"/><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9.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2" Type="http://schemas.openxmlformats.org/officeDocument/2006/relationships/image" Target="../media/image21.web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9.bin"/><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31.emf"/><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34.wmf"/><Relationship Id="rId4"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42.wmf"/><Relationship Id="rId18" Type="http://schemas.openxmlformats.org/officeDocument/2006/relationships/oleObject" Target="../embeddings/oleObject27.bin"/><Relationship Id="rId3" Type="http://schemas.openxmlformats.org/officeDocument/2006/relationships/image" Target="../media/image37.wmf"/><Relationship Id="rId21" Type="http://schemas.openxmlformats.org/officeDocument/2006/relationships/image" Target="../media/image46.wmf"/><Relationship Id="rId7" Type="http://schemas.openxmlformats.org/officeDocument/2006/relationships/image" Target="../media/image39.wmf"/><Relationship Id="rId12" Type="http://schemas.openxmlformats.org/officeDocument/2006/relationships/oleObject" Target="../embeddings/oleObject24.bin"/><Relationship Id="rId17" Type="http://schemas.openxmlformats.org/officeDocument/2006/relationships/image" Target="../media/image44.wmf"/><Relationship Id="rId2" Type="http://schemas.openxmlformats.org/officeDocument/2006/relationships/oleObject" Target="../embeddings/oleObject19.bin"/><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21.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emf"/><Relationship Id="rId10" Type="http://schemas.openxmlformats.org/officeDocument/2006/relationships/oleObject" Target="../embeddings/oleObject23.bin"/><Relationship Id="rId19" Type="http://schemas.openxmlformats.org/officeDocument/2006/relationships/image" Target="../media/image45.wmf"/><Relationship Id="rId4" Type="http://schemas.openxmlformats.org/officeDocument/2006/relationships/oleObject" Target="../embeddings/oleObject20.bin"/><Relationship Id="rId9" Type="http://schemas.openxmlformats.org/officeDocument/2006/relationships/image" Target="../media/image40.wmf"/><Relationship Id="rId14"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推荐系统</a:t>
            </a:r>
          </a:p>
        </p:txBody>
      </p:sp>
      <p:sp>
        <p:nvSpPr>
          <p:cNvPr id="4" name="日期占位符 3"/>
          <p:cNvSpPr>
            <a:spLocks noGrp="1"/>
          </p:cNvSpPr>
          <p:nvPr>
            <p:ph type="dt" sz="half" idx="4294967295"/>
          </p:nvPr>
        </p:nvSpPr>
        <p:spPr>
          <a:xfrm>
            <a:off x="6876256" y="6354740"/>
            <a:ext cx="2133600" cy="476250"/>
          </a:xfrm>
        </p:spPr>
        <p:txBody>
          <a:bodyPr/>
          <a:lstStyle/>
          <a:p>
            <a:pPr algn="r"/>
            <a:fld id="{0A335AEC-A609-4204-B20D-AF3B535129F0}" type="datetime1">
              <a:rPr lang="zh-CN" altLang="en-US" smtClean="0"/>
              <a:pPr algn="r"/>
              <a:t>2023/2/22</a:t>
            </a:fld>
            <a:endParaRPr lang="zh-CN" altLang="en-US" dirty="0"/>
          </a:p>
        </p:txBody>
      </p:sp>
      <p:sp>
        <p:nvSpPr>
          <p:cNvPr id="6" name="副标题 5">
            <a:extLst>
              <a:ext uri="{FF2B5EF4-FFF2-40B4-BE49-F238E27FC236}">
                <a16:creationId xmlns:a16="http://schemas.microsoft.com/office/drawing/2014/main" id="{7FEEEEB3-1EA6-470B-8C14-F0F8FBB5C07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31561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A3BEF-8257-6FE9-087B-BDB6C9846918}"/>
              </a:ext>
            </a:extLst>
          </p:cNvPr>
          <p:cNvSpPr>
            <a:spLocks noGrp="1"/>
          </p:cNvSpPr>
          <p:nvPr>
            <p:ph type="title"/>
          </p:nvPr>
        </p:nvSpPr>
        <p:spPr/>
        <p:txBody>
          <a:bodyPr/>
          <a:lstStyle/>
          <a:p>
            <a:r>
              <a:rPr lang="zh-CN" altLang="en-US" dirty="0">
                <a:solidFill>
                  <a:srgbClr val="005CA2"/>
                </a:solidFill>
              </a:rPr>
              <a:t>用户模型的建立</a:t>
            </a:r>
          </a:p>
        </p:txBody>
      </p:sp>
      <p:graphicFrame>
        <p:nvGraphicFramePr>
          <p:cNvPr id="5" name="对象 4">
            <a:extLst>
              <a:ext uri="{FF2B5EF4-FFF2-40B4-BE49-F238E27FC236}">
                <a16:creationId xmlns:a16="http://schemas.microsoft.com/office/drawing/2014/main" id="{70B6F6A7-0785-26C5-1795-B37EE69D59D2}"/>
              </a:ext>
            </a:extLst>
          </p:cNvPr>
          <p:cNvGraphicFramePr>
            <a:graphicFrameLocks noChangeAspect="1"/>
          </p:cNvGraphicFramePr>
          <p:nvPr>
            <p:extLst>
              <p:ext uri="{D42A27DB-BD31-4B8C-83A1-F6EECF244321}">
                <p14:modId xmlns:p14="http://schemas.microsoft.com/office/powerpoint/2010/main" val="2840122799"/>
              </p:ext>
            </p:extLst>
          </p:nvPr>
        </p:nvGraphicFramePr>
        <p:xfrm>
          <a:off x="1043608" y="1193875"/>
          <a:ext cx="1331913" cy="2608263"/>
        </p:xfrm>
        <a:graphic>
          <a:graphicData uri="http://schemas.openxmlformats.org/presentationml/2006/ole">
            <mc:AlternateContent xmlns:mc="http://schemas.openxmlformats.org/markup-compatibility/2006">
              <mc:Choice xmlns:v="urn:schemas-microsoft-com:vml" Requires="v">
                <p:oleObj name="Equation" r:id="rId2" imgW="596880" imgH="1168200" progId="Equation.DSMT4">
                  <p:embed/>
                </p:oleObj>
              </mc:Choice>
              <mc:Fallback>
                <p:oleObj name="Equation" r:id="rId2" imgW="596880" imgH="1168200" progId="Equation.DSMT4">
                  <p:embed/>
                  <p:pic>
                    <p:nvPicPr>
                      <p:cNvPr id="0" name=""/>
                      <p:cNvPicPr/>
                      <p:nvPr/>
                    </p:nvPicPr>
                    <p:blipFill>
                      <a:blip r:embed="rId3"/>
                      <a:stretch>
                        <a:fillRect/>
                      </a:stretch>
                    </p:blipFill>
                    <p:spPr>
                      <a:xfrm>
                        <a:off x="1043608" y="1193875"/>
                        <a:ext cx="1331913" cy="2608263"/>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812D34F4-4182-1D44-B468-E94A91005813}"/>
              </a:ext>
            </a:extLst>
          </p:cNvPr>
          <p:cNvSpPr txBox="1"/>
          <p:nvPr/>
        </p:nvSpPr>
        <p:spPr>
          <a:xfrm>
            <a:off x="2843808" y="1193875"/>
            <a:ext cx="6120680" cy="3416320"/>
          </a:xfrm>
          <a:prstGeom prst="rect">
            <a:avLst/>
          </a:prstGeom>
          <a:noFill/>
        </p:spPr>
        <p:txBody>
          <a:bodyPr wrap="square" rtlCol="0">
            <a:spAutoFit/>
          </a:bodyPr>
          <a:lstStyle/>
          <a:p>
            <a:r>
              <a:rPr lang="zh-CN" altLang="en-US" dirty="0"/>
              <a:t>表示用户</a:t>
            </a:r>
            <a:r>
              <a:rPr lang="en-US" altLang="zh-CN" dirty="0"/>
              <a:t>J</a:t>
            </a:r>
            <a:r>
              <a:rPr lang="zh-CN" altLang="en-US" dirty="0"/>
              <a:t>评价过电影</a:t>
            </a:r>
            <a:r>
              <a:rPr lang="en-US" altLang="zh-CN" dirty="0"/>
              <a:t>I</a:t>
            </a:r>
            <a:r>
              <a:rPr lang="zh-CN" altLang="en-US" dirty="0"/>
              <a:t>。</a:t>
            </a:r>
            <a:br>
              <a:rPr lang="en-US" altLang="zh-CN" dirty="0"/>
            </a:br>
            <a:endParaRPr lang="en-US" altLang="zh-CN" dirty="0"/>
          </a:p>
          <a:p>
            <a:r>
              <a:rPr lang="zh-CN" altLang="en-US" dirty="0"/>
              <a:t>表示用户</a:t>
            </a:r>
            <a:r>
              <a:rPr lang="en-US" altLang="zh-CN" dirty="0"/>
              <a:t>J</a:t>
            </a:r>
            <a:r>
              <a:rPr lang="zh-CN" altLang="en-US" dirty="0"/>
              <a:t>对电影</a:t>
            </a:r>
            <a:r>
              <a:rPr lang="en-US" altLang="zh-CN" dirty="0" err="1"/>
              <a:t>i</a:t>
            </a:r>
            <a:r>
              <a:rPr lang="zh-CN" altLang="en-US" dirty="0"/>
              <a:t>的真实评分。例如</a:t>
            </a:r>
            <a:r>
              <a:rPr lang="en-US" altLang="zh-CN" dirty="0"/>
              <a:t>Alice</a:t>
            </a:r>
            <a:r>
              <a:rPr lang="zh-CN" altLang="en-US" dirty="0"/>
              <a:t>对电影</a:t>
            </a:r>
            <a:r>
              <a:rPr lang="en-US" altLang="zh-CN" dirty="0"/>
              <a:t>Love at last </a:t>
            </a:r>
            <a:r>
              <a:rPr lang="zh-CN" altLang="en-US" dirty="0"/>
              <a:t>的评分就是</a:t>
            </a:r>
            <a:r>
              <a:rPr lang="en-US" altLang="zh-CN" dirty="0"/>
              <a:t>5</a:t>
            </a:r>
            <a:r>
              <a:rPr lang="zh-CN" altLang="en-US" dirty="0"/>
              <a:t>。</a:t>
            </a:r>
            <a:endParaRPr lang="en-US" altLang="zh-CN" dirty="0"/>
          </a:p>
          <a:p>
            <a:r>
              <a:rPr lang="zh-CN" altLang="en-US" dirty="0"/>
              <a:t>表示用户</a:t>
            </a:r>
            <a:r>
              <a:rPr lang="en-US" altLang="zh-CN" dirty="0"/>
              <a:t>J</a:t>
            </a:r>
            <a:r>
              <a:rPr lang="zh-CN" altLang="en-US" dirty="0"/>
              <a:t>的喜爱偏好的向量，即用户模型。</a:t>
            </a:r>
            <a:endParaRPr lang="en-US" altLang="zh-CN" dirty="0"/>
          </a:p>
          <a:p>
            <a:endParaRPr lang="en-US" altLang="zh-CN" dirty="0"/>
          </a:p>
          <a:p>
            <a:r>
              <a:rPr lang="zh-CN" altLang="en-US" dirty="0"/>
              <a:t>表示电影</a:t>
            </a:r>
            <a:r>
              <a:rPr lang="en-US" altLang="zh-CN" dirty="0"/>
              <a:t>I</a:t>
            </a:r>
            <a:r>
              <a:rPr lang="zh-CN" altLang="en-US" dirty="0"/>
              <a:t>的特征向量，即项模型。例如电影</a:t>
            </a:r>
            <a:r>
              <a:rPr lang="en-US" altLang="zh-CN" dirty="0"/>
              <a:t>Love at last</a:t>
            </a:r>
            <a:r>
              <a:rPr lang="zh-CN" altLang="en-US" dirty="0"/>
              <a:t>关于</a:t>
            </a:r>
            <a:r>
              <a:rPr lang="en-US" altLang="zh-CN" dirty="0"/>
              <a:t>X1(romance)</a:t>
            </a:r>
            <a:r>
              <a:rPr lang="zh-CN" altLang="en-US" dirty="0"/>
              <a:t>，</a:t>
            </a:r>
            <a:r>
              <a:rPr lang="en-US" altLang="zh-CN" dirty="0"/>
              <a:t>X2(action)</a:t>
            </a:r>
            <a:r>
              <a:rPr lang="zh-CN" altLang="en-US" dirty="0"/>
              <a:t>的特征向量为</a:t>
            </a:r>
            <a:r>
              <a:rPr lang="en-US" altLang="zh-CN" dirty="0"/>
              <a:t>[0.9</a:t>
            </a:r>
            <a:r>
              <a:rPr lang="zh-CN" altLang="en-US" dirty="0"/>
              <a:t>，</a:t>
            </a:r>
            <a:r>
              <a:rPr lang="en-US" altLang="zh-CN" dirty="0"/>
              <a:t>0]</a:t>
            </a:r>
            <a:r>
              <a:rPr lang="zh-CN" altLang="en-US" dirty="0"/>
              <a:t>。</a:t>
            </a:r>
            <a:endParaRPr lang="en-US" altLang="zh-CN" dirty="0"/>
          </a:p>
          <a:p>
            <a:r>
              <a:rPr lang="zh-CN" altLang="en-US" dirty="0"/>
              <a:t>表示用户</a:t>
            </a:r>
            <a:r>
              <a:rPr lang="en-US" altLang="zh-CN" dirty="0"/>
              <a:t>J</a:t>
            </a:r>
            <a:r>
              <a:rPr lang="zh-CN" altLang="en-US" dirty="0"/>
              <a:t>评价过的电影数量。</a:t>
            </a:r>
            <a:endParaRPr lang="en-US" altLang="zh-CN" dirty="0"/>
          </a:p>
          <a:p>
            <a:endParaRPr lang="en-US" altLang="zh-CN" dirty="0"/>
          </a:p>
          <a:p>
            <a:endParaRPr lang="en-US" altLang="zh-CN" dirty="0"/>
          </a:p>
          <a:p>
            <a:endParaRPr lang="zh-CN" altLang="en-US" dirty="0"/>
          </a:p>
        </p:txBody>
      </p:sp>
      <p:pic>
        <p:nvPicPr>
          <p:cNvPr id="7" name="图片 6">
            <a:extLst>
              <a:ext uri="{FF2B5EF4-FFF2-40B4-BE49-F238E27FC236}">
                <a16:creationId xmlns:a16="http://schemas.microsoft.com/office/drawing/2014/main" id="{C34A46A3-07DB-7AFF-90AD-05EC5D747083}"/>
              </a:ext>
            </a:extLst>
          </p:cNvPr>
          <p:cNvPicPr>
            <a:picLocks noChangeAspect="1"/>
          </p:cNvPicPr>
          <p:nvPr/>
        </p:nvPicPr>
        <p:blipFill>
          <a:blip r:embed="rId4"/>
          <a:stretch>
            <a:fillRect/>
          </a:stretch>
        </p:blipFill>
        <p:spPr>
          <a:xfrm>
            <a:off x="1403648" y="3802138"/>
            <a:ext cx="6742760" cy="3164098"/>
          </a:xfrm>
          <a:prstGeom prst="rect">
            <a:avLst/>
          </a:prstGeom>
        </p:spPr>
      </p:pic>
    </p:spTree>
    <p:extLst>
      <p:ext uri="{BB962C8B-B14F-4D97-AF65-F5344CB8AC3E}">
        <p14:creationId xmlns:p14="http://schemas.microsoft.com/office/powerpoint/2010/main" val="227671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99730-2E7F-4737-7892-BBEA5BE82A26}"/>
              </a:ext>
            </a:extLst>
          </p:cNvPr>
          <p:cNvSpPr>
            <a:spLocks noGrp="1"/>
          </p:cNvSpPr>
          <p:nvPr>
            <p:ph type="title"/>
          </p:nvPr>
        </p:nvSpPr>
        <p:spPr/>
        <p:txBody>
          <a:bodyPr/>
          <a:lstStyle/>
          <a:p>
            <a:r>
              <a:rPr lang="zh-CN" altLang="en-US" dirty="0">
                <a:solidFill>
                  <a:srgbClr val="005CA2"/>
                </a:solidFill>
              </a:rPr>
              <a:t>用户模型的建立</a:t>
            </a:r>
            <a:endParaRPr lang="zh-CN" altLang="en-US" dirty="0"/>
          </a:p>
        </p:txBody>
      </p:sp>
      <p:graphicFrame>
        <p:nvGraphicFramePr>
          <p:cNvPr id="4" name="对象 3">
            <a:extLst>
              <a:ext uri="{FF2B5EF4-FFF2-40B4-BE49-F238E27FC236}">
                <a16:creationId xmlns:a16="http://schemas.microsoft.com/office/drawing/2014/main" id="{F635A470-5A28-404C-B9C4-1AE464CEA6EB}"/>
              </a:ext>
            </a:extLst>
          </p:cNvPr>
          <p:cNvGraphicFramePr>
            <a:graphicFrameLocks noChangeAspect="1"/>
          </p:cNvGraphicFramePr>
          <p:nvPr>
            <p:extLst>
              <p:ext uri="{D42A27DB-BD31-4B8C-83A1-F6EECF244321}">
                <p14:modId xmlns:p14="http://schemas.microsoft.com/office/powerpoint/2010/main" val="2009344714"/>
              </p:ext>
            </p:extLst>
          </p:nvPr>
        </p:nvGraphicFramePr>
        <p:xfrm>
          <a:off x="611560" y="1412776"/>
          <a:ext cx="8040688" cy="4303935"/>
        </p:xfrm>
        <a:graphic>
          <a:graphicData uri="http://schemas.openxmlformats.org/presentationml/2006/ole">
            <mc:AlternateContent xmlns:mc="http://schemas.openxmlformats.org/markup-compatibility/2006">
              <mc:Choice xmlns:v="urn:schemas-microsoft-com:vml" Requires="v">
                <p:oleObj name="Equation" r:id="rId2" imgW="6311880" imgH="3860640" progId="Equation.DSMT4">
                  <p:embed/>
                </p:oleObj>
              </mc:Choice>
              <mc:Fallback>
                <p:oleObj name="Equation" r:id="rId2" imgW="6311880" imgH="3860640" progId="Equation.DSMT4">
                  <p:embed/>
                  <p:pic>
                    <p:nvPicPr>
                      <p:cNvPr id="0" name=""/>
                      <p:cNvPicPr/>
                      <p:nvPr/>
                    </p:nvPicPr>
                    <p:blipFill>
                      <a:blip r:embed="rId3"/>
                      <a:stretch>
                        <a:fillRect/>
                      </a:stretch>
                    </p:blipFill>
                    <p:spPr>
                      <a:xfrm>
                        <a:off x="611560" y="1412776"/>
                        <a:ext cx="8040688" cy="4303935"/>
                      </a:xfrm>
                      <a:prstGeom prst="rect">
                        <a:avLst/>
                      </a:prstGeom>
                    </p:spPr>
                  </p:pic>
                </p:oleObj>
              </mc:Fallback>
            </mc:AlternateContent>
          </a:graphicData>
        </a:graphic>
      </p:graphicFrame>
    </p:spTree>
    <p:extLst>
      <p:ext uri="{BB962C8B-B14F-4D97-AF65-F5344CB8AC3E}">
        <p14:creationId xmlns:p14="http://schemas.microsoft.com/office/powerpoint/2010/main" val="63187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136B9-CF93-9E89-9F27-3E1CF903B179}"/>
              </a:ext>
            </a:extLst>
          </p:cNvPr>
          <p:cNvSpPr>
            <a:spLocks noGrp="1"/>
          </p:cNvSpPr>
          <p:nvPr>
            <p:ph type="title"/>
          </p:nvPr>
        </p:nvSpPr>
        <p:spPr/>
        <p:txBody>
          <a:bodyPr/>
          <a:lstStyle/>
          <a:p>
            <a:r>
              <a:rPr lang="zh-CN" altLang="en-US" dirty="0">
                <a:solidFill>
                  <a:srgbClr val="005CA2"/>
                </a:solidFill>
              </a:rPr>
              <a:t>用户模型的建立</a:t>
            </a:r>
          </a:p>
        </p:txBody>
      </p:sp>
      <p:graphicFrame>
        <p:nvGraphicFramePr>
          <p:cNvPr id="4" name="对象 3">
            <a:extLst>
              <a:ext uri="{FF2B5EF4-FFF2-40B4-BE49-F238E27FC236}">
                <a16:creationId xmlns:a16="http://schemas.microsoft.com/office/drawing/2014/main" id="{D35692A6-5368-C91E-C703-89A9C57719A9}"/>
              </a:ext>
            </a:extLst>
          </p:cNvPr>
          <p:cNvGraphicFramePr>
            <a:graphicFrameLocks noChangeAspect="1"/>
          </p:cNvGraphicFramePr>
          <p:nvPr>
            <p:extLst>
              <p:ext uri="{D42A27DB-BD31-4B8C-83A1-F6EECF244321}">
                <p14:modId xmlns:p14="http://schemas.microsoft.com/office/powerpoint/2010/main" val="659806364"/>
              </p:ext>
            </p:extLst>
          </p:nvPr>
        </p:nvGraphicFramePr>
        <p:xfrm>
          <a:off x="5308600" y="2674938"/>
          <a:ext cx="152400" cy="254000"/>
        </p:xfrm>
        <a:graphic>
          <a:graphicData uri="http://schemas.openxmlformats.org/presentationml/2006/ole">
            <mc:AlternateContent xmlns:mc="http://schemas.openxmlformats.org/markup-compatibility/2006">
              <mc:Choice xmlns:v="urn:schemas-microsoft-com:vml" Requires="v">
                <p:oleObj name="Equation" r:id="rId2" imgW="152280" imgH="253800" progId="Equation.DSMT4">
                  <p:embed/>
                </p:oleObj>
              </mc:Choice>
              <mc:Fallback>
                <p:oleObj name="Equation" r:id="rId2" imgW="152280" imgH="253800" progId="Equation.DSMT4">
                  <p:embed/>
                  <p:pic>
                    <p:nvPicPr>
                      <p:cNvPr id="0" name=""/>
                      <p:cNvPicPr/>
                      <p:nvPr/>
                    </p:nvPicPr>
                    <p:blipFill>
                      <a:blip r:embed="rId3"/>
                      <a:stretch>
                        <a:fillRect/>
                      </a:stretch>
                    </p:blipFill>
                    <p:spPr>
                      <a:xfrm>
                        <a:off x="5308600" y="2674938"/>
                        <a:ext cx="152400" cy="2540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53C9C5AD-0FDC-AB5E-2226-E9F25DD9A728}"/>
              </a:ext>
            </a:extLst>
          </p:cNvPr>
          <p:cNvGraphicFramePr>
            <a:graphicFrameLocks noChangeAspect="1"/>
          </p:cNvGraphicFramePr>
          <p:nvPr>
            <p:extLst>
              <p:ext uri="{D42A27DB-BD31-4B8C-83A1-F6EECF244321}">
                <p14:modId xmlns:p14="http://schemas.microsoft.com/office/powerpoint/2010/main" val="545256759"/>
              </p:ext>
            </p:extLst>
          </p:nvPr>
        </p:nvGraphicFramePr>
        <p:xfrm>
          <a:off x="971600" y="1268760"/>
          <a:ext cx="6573838" cy="5295900"/>
        </p:xfrm>
        <a:graphic>
          <a:graphicData uri="http://schemas.openxmlformats.org/presentationml/2006/ole">
            <mc:AlternateContent xmlns:mc="http://schemas.openxmlformats.org/markup-compatibility/2006">
              <mc:Choice xmlns:v="urn:schemas-microsoft-com:vml" Requires="v">
                <p:oleObj name="Equation" r:id="rId4" imgW="6210000" imgH="5003640" progId="Equation.DSMT4">
                  <p:embed/>
                </p:oleObj>
              </mc:Choice>
              <mc:Fallback>
                <p:oleObj name="Equation" r:id="rId4" imgW="6210000" imgH="5003640" progId="Equation.DSMT4">
                  <p:embed/>
                  <p:pic>
                    <p:nvPicPr>
                      <p:cNvPr id="0" name=""/>
                      <p:cNvPicPr/>
                      <p:nvPr/>
                    </p:nvPicPr>
                    <p:blipFill>
                      <a:blip r:embed="rId5"/>
                      <a:stretch>
                        <a:fillRect/>
                      </a:stretch>
                    </p:blipFill>
                    <p:spPr>
                      <a:xfrm>
                        <a:off x="971600" y="1268760"/>
                        <a:ext cx="6573838" cy="5295900"/>
                      </a:xfrm>
                      <a:prstGeom prst="rect">
                        <a:avLst/>
                      </a:prstGeom>
                    </p:spPr>
                  </p:pic>
                </p:oleObj>
              </mc:Fallback>
            </mc:AlternateContent>
          </a:graphicData>
        </a:graphic>
      </p:graphicFrame>
    </p:spTree>
    <p:extLst>
      <p:ext uri="{BB962C8B-B14F-4D97-AF65-F5344CB8AC3E}">
        <p14:creationId xmlns:p14="http://schemas.microsoft.com/office/powerpoint/2010/main" val="67643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99730-2E7F-4737-7892-BBEA5BE82A26}"/>
              </a:ext>
            </a:extLst>
          </p:cNvPr>
          <p:cNvSpPr>
            <a:spLocks noGrp="1"/>
          </p:cNvSpPr>
          <p:nvPr>
            <p:ph type="title"/>
          </p:nvPr>
        </p:nvSpPr>
        <p:spPr/>
        <p:txBody>
          <a:bodyPr/>
          <a:lstStyle/>
          <a:p>
            <a:r>
              <a:rPr lang="zh-CN" altLang="en-US" dirty="0">
                <a:solidFill>
                  <a:srgbClr val="005CA2"/>
                </a:solidFill>
              </a:rPr>
              <a:t>基于内容推荐的优缺点</a:t>
            </a:r>
          </a:p>
        </p:txBody>
      </p:sp>
      <p:sp>
        <p:nvSpPr>
          <p:cNvPr id="3" name="内容占位符 2">
            <a:extLst>
              <a:ext uri="{FF2B5EF4-FFF2-40B4-BE49-F238E27FC236}">
                <a16:creationId xmlns:a16="http://schemas.microsoft.com/office/drawing/2014/main" id="{0CC464DD-E926-74E4-1EF0-034BF83DD2C3}"/>
              </a:ext>
            </a:extLst>
          </p:cNvPr>
          <p:cNvSpPr>
            <a:spLocks noGrp="1"/>
          </p:cNvSpPr>
          <p:nvPr>
            <p:ph idx="1"/>
          </p:nvPr>
        </p:nvSpPr>
        <p:spPr>
          <a:xfrm>
            <a:off x="323528" y="1268760"/>
            <a:ext cx="8640960" cy="5589240"/>
          </a:xfrm>
        </p:spPr>
        <p:txBody>
          <a:bodyPr/>
          <a:lstStyle/>
          <a:p>
            <a:pPr marL="0" indent="0">
              <a:lnSpc>
                <a:spcPct val="100000"/>
              </a:lnSpc>
              <a:buNone/>
            </a:pPr>
            <a:r>
              <a:rPr lang="en-US" altLang="zh-CN" sz="1800" dirty="0"/>
              <a:t>      </a:t>
            </a:r>
            <a:r>
              <a:rPr lang="zh-CN" altLang="en-US" sz="1800" b="0" dirty="0"/>
              <a:t>基于内容的推荐一般是推荐系统的起步阶段，而且在推荐系统的发展过程中           会持续存在，其重要性不可取代。因为它拥有以下优势：</a:t>
            </a:r>
            <a:endParaRPr lang="en-US" altLang="zh-CN" sz="1800" b="0" dirty="0"/>
          </a:p>
          <a:p>
            <a:pPr>
              <a:lnSpc>
                <a:spcPct val="100000"/>
              </a:lnSpc>
              <a:buFont typeface="Wingdings" panose="05000000000000000000" pitchFamily="2" charset="2"/>
              <a:buChar char="Ø"/>
            </a:pPr>
            <a:r>
              <a:rPr lang="zh-CN" altLang="en-US" sz="1800" b="0" dirty="0"/>
              <a:t>为某一用户做推荐的时候不需要使用其他用户的数据，仅使用当前用户的数据和产品数据就能很好的对用户口味进行建模。</a:t>
            </a:r>
            <a:endParaRPr lang="en-US" altLang="zh-CN" sz="1800" b="0" dirty="0"/>
          </a:p>
          <a:p>
            <a:pPr>
              <a:lnSpc>
                <a:spcPct val="100000"/>
              </a:lnSpc>
              <a:buFont typeface="Wingdings" panose="05000000000000000000" pitchFamily="2" charset="2"/>
              <a:buChar char="Ø"/>
            </a:pPr>
            <a:r>
              <a:rPr lang="zh-CN" altLang="en-US" sz="1800" b="0" dirty="0"/>
              <a:t>在产品冷启动阶段，新的产品要想被推荐出去，首选的就是内容推荐。</a:t>
            </a:r>
            <a:endParaRPr lang="en-US" altLang="zh-CN" sz="1800" b="0" dirty="0"/>
          </a:p>
          <a:p>
            <a:pPr>
              <a:lnSpc>
                <a:spcPct val="100000"/>
              </a:lnSpc>
              <a:buFont typeface="Wingdings" panose="05000000000000000000" pitchFamily="2" charset="2"/>
              <a:buChar char="Ø"/>
            </a:pPr>
            <a:r>
              <a:rPr lang="zh-CN" altLang="en-US" sz="1800" b="0" dirty="0"/>
              <a:t>可解释性好，产品的特征决定了推荐值。</a:t>
            </a:r>
            <a:endParaRPr lang="en-US" altLang="zh-CN" sz="1800" b="0" dirty="0"/>
          </a:p>
          <a:p>
            <a:pPr marL="0" indent="0">
              <a:lnSpc>
                <a:spcPct val="100000"/>
              </a:lnSpc>
              <a:buNone/>
            </a:pPr>
            <a:endParaRPr lang="en-US" altLang="zh-CN" sz="1800" b="0" dirty="0"/>
          </a:p>
          <a:p>
            <a:pPr marL="0" indent="0">
              <a:lnSpc>
                <a:spcPct val="100000"/>
              </a:lnSpc>
              <a:buNone/>
            </a:pPr>
            <a:r>
              <a:rPr lang="en-US" altLang="zh-CN" sz="1800" b="0" dirty="0"/>
              <a:t>     </a:t>
            </a:r>
            <a:r>
              <a:rPr lang="zh-CN" altLang="en-US" sz="1800" b="0" dirty="0"/>
              <a:t>但是基于内容的推荐也相应的存在以下几个问题：</a:t>
            </a:r>
            <a:endParaRPr lang="en-US" altLang="zh-CN" sz="1800" b="0" dirty="0"/>
          </a:p>
          <a:p>
            <a:pPr>
              <a:buFont typeface="Wingdings" panose="05000000000000000000" pitchFamily="2" charset="2"/>
              <a:buChar char="Ø"/>
            </a:pPr>
            <a:r>
              <a:rPr lang="zh-CN" altLang="en-US" sz="1800" b="0" dirty="0"/>
              <a:t>某些产品的特征提取比较困难，例如：图像、音乐，如果提供这些产品的人没有提供元数据（例如：风格、作者、导演等等），自动提取特征是非常不便的。</a:t>
            </a:r>
            <a:endParaRPr lang="en-US" altLang="zh-CN" sz="1800" b="0" dirty="0"/>
          </a:p>
          <a:p>
            <a:pPr>
              <a:buFont typeface="Wingdings" panose="05000000000000000000" pitchFamily="2" charset="2"/>
              <a:buChar char="Ø"/>
            </a:pPr>
            <a:r>
              <a:rPr lang="zh-CN" altLang="en-US" sz="1800" b="0" dirty="0"/>
              <a:t>过于专门化。永远不会推荐和用户曾经喜欢的产品不相干的产品，完全没有利用其他用户的喜好提高对此用户的推荐质量，跳不出舒适圈。</a:t>
            </a:r>
            <a:endParaRPr lang="en-US" altLang="zh-CN" sz="1800" b="0" dirty="0"/>
          </a:p>
          <a:p>
            <a:pPr>
              <a:buFont typeface="Wingdings" panose="05000000000000000000" pitchFamily="2" charset="2"/>
              <a:buChar char="Ø"/>
            </a:pPr>
            <a:r>
              <a:rPr lang="zh-CN" altLang="en-US" sz="1800" b="0" dirty="0"/>
              <a:t>对新用户有冷启动问题。刚出现的用户的用户画像为空，无法做出推荐。</a:t>
            </a:r>
            <a:endParaRPr lang="en-US" altLang="zh-CN" sz="1800" b="0" dirty="0"/>
          </a:p>
          <a:p>
            <a:pPr marL="0" indent="0">
              <a:buNone/>
            </a:pPr>
            <a:r>
              <a:rPr lang="zh-CN" altLang="en-US" sz="1800" b="0" dirty="0"/>
              <a:t>      </a:t>
            </a:r>
            <a:r>
              <a:rPr lang="zh-CN" altLang="en-US" sz="1800" b="0" dirty="0">
                <a:solidFill>
                  <a:schemeClr val="accent2"/>
                </a:solidFill>
              </a:rPr>
              <a:t>因此基于内容推荐特别适用于产品特征提取方便的场景，比如新闻等文本内容形式的推荐。</a:t>
            </a:r>
            <a:endParaRPr lang="en-US" altLang="zh-CN" sz="1800" b="0" dirty="0"/>
          </a:p>
        </p:txBody>
      </p:sp>
    </p:spTree>
    <p:extLst>
      <p:ext uri="{BB962C8B-B14F-4D97-AF65-F5344CB8AC3E}">
        <p14:creationId xmlns:p14="http://schemas.microsoft.com/office/powerpoint/2010/main" val="408923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99730-2E7F-4737-7892-BBEA5BE82A26}"/>
              </a:ext>
            </a:extLst>
          </p:cNvPr>
          <p:cNvSpPr>
            <a:spLocks noGrp="1"/>
          </p:cNvSpPr>
          <p:nvPr>
            <p:ph type="title"/>
          </p:nvPr>
        </p:nvSpPr>
        <p:spPr/>
        <p:txBody>
          <a:bodyPr/>
          <a:lstStyle/>
          <a:p>
            <a:r>
              <a:rPr lang="zh-CN" altLang="en-US" dirty="0">
                <a:solidFill>
                  <a:srgbClr val="005CA2"/>
                </a:solidFill>
              </a:rPr>
              <a:t>协同过滤推荐</a:t>
            </a:r>
          </a:p>
        </p:txBody>
      </p:sp>
      <p:sp>
        <p:nvSpPr>
          <p:cNvPr id="3" name="内容占位符 2">
            <a:extLst>
              <a:ext uri="{FF2B5EF4-FFF2-40B4-BE49-F238E27FC236}">
                <a16:creationId xmlns:a16="http://schemas.microsoft.com/office/drawing/2014/main" id="{0CC464DD-E926-74E4-1EF0-034BF83DD2C3}"/>
              </a:ext>
            </a:extLst>
          </p:cNvPr>
          <p:cNvSpPr>
            <a:spLocks noGrp="1"/>
          </p:cNvSpPr>
          <p:nvPr>
            <p:ph idx="1"/>
          </p:nvPr>
        </p:nvSpPr>
        <p:spPr/>
        <p:txBody>
          <a:bodyPr/>
          <a:lstStyle/>
          <a:p>
            <a:pPr marL="0" indent="0">
              <a:buNone/>
            </a:pPr>
            <a:r>
              <a:rPr lang="en-US" altLang="zh-CN" sz="1800" b="0" dirty="0"/>
              <a:t>       </a:t>
            </a:r>
            <a:r>
              <a:rPr lang="zh-CN" altLang="en-US" sz="1800" b="0" dirty="0"/>
              <a:t>所谓协同过滤，是指当我们执行算法时要观察大量用户的实际行为（分析行为数据）来协同得到每个用户对产品的评价。从而使每个用户的推荐列表能够不断地过滤掉自己不感兴趣的产品。</a:t>
            </a:r>
            <a:endParaRPr lang="en-US" altLang="zh-CN" sz="1800" b="0" dirty="0"/>
          </a:p>
          <a:p>
            <a:pPr marL="0" indent="0">
              <a:buNone/>
            </a:pPr>
            <a:r>
              <a:rPr lang="en-US" altLang="zh-CN" sz="1800" b="0" dirty="0"/>
              <a:t>       </a:t>
            </a:r>
            <a:r>
              <a:rPr lang="zh-CN" altLang="en-US" sz="1800" b="0" dirty="0"/>
              <a:t>要实现协同过滤，需要以下几个步骤：</a:t>
            </a:r>
            <a:endParaRPr lang="en-US" altLang="zh-CN" sz="1800" b="0" dirty="0"/>
          </a:p>
          <a:p>
            <a:pPr>
              <a:buFont typeface="Arial" panose="020B0604020202020204" pitchFamily="34" charset="0"/>
              <a:buChar char="•"/>
            </a:pPr>
            <a:r>
              <a:rPr lang="en-US" altLang="zh-CN" sz="1800" b="0" dirty="0"/>
              <a:t> </a:t>
            </a:r>
            <a:r>
              <a:rPr lang="zh-CN" altLang="en-US" sz="1800" b="0" dirty="0"/>
              <a:t>收集用户偏好。</a:t>
            </a:r>
            <a:endParaRPr lang="en-US" altLang="zh-CN" sz="1800" b="0" dirty="0"/>
          </a:p>
          <a:p>
            <a:pPr>
              <a:buFont typeface="Arial" panose="020B0604020202020204" pitchFamily="34" charset="0"/>
              <a:buChar char="•"/>
            </a:pPr>
            <a:r>
              <a:rPr lang="en-US" altLang="zh-CN" sz="1800" b="0" dirty="0"/>
              <a:t> </a:t>
            </a:r>
            <a:r>
              <a:rPr lang="zh-CN" altLang="en-US" sz="1800" b="0" dirty="0"/>
              <a:t>找到相似的用户或产品。</a:t>
            </a:r>
            <a:endParaRPr lang="en-US" altLang="zh-CN" sz="1800" b="0" dirty="0"/>
          </a:p>
          <a:p>
            <a:pPr>
              <a:buFont typeface="Arial" panose="020B0604020202020204" pitchFamily="34" charset="0"/>
              <a:buChar char="•"/>
            </a:pPr>
            <a:r>
              <a:rPr lang="en-US" altLang="zh-CN" sz="1800" b="0" dirty="0"/>
              <a:t> </a:t>
            </a:r>
            <a:r>
              <a:rPr lang="zh-CN" altLang="en-US" sz="1800" b="0" dirty="0"/>
              <a:t>计算相似度和感兴趣程度进行推荐。</a:t>
            </a:r>
            <a:endParaRPr lang="en-US" altLang="zh-CN" sz="1800" b="0" dirty="0"/>
          </a:p>
          <a:p>
            <a:pPr>
              <a:buFont typeface="Arial" panose="020B0604020202020204" pitchFamily="34" charset="0"/>
              <a:buChar char="•"/>
            </a:pPr>
            <a:endParaRPr lang="en-US" altLang="zh-CN" sz="1800" b="0" dirty="0"/>
          </a:p>
          <a:p>
            <a:pPr marL="0" indent="0">
              <a:buNone/>
            </a:pPr>
            <a:r>
              <a:rPr lang="en-US" altLang="zh-CN" sz="1800" b="0" dirty="0"/>
              <a:t>       </a:t>
            </a:r>
            <a:r>
              <a:rPr lang="zh-CN" altLang="en-US" sz="1800" b="0" dirty="0"/>
              <a:t>在协同过滤算法中最为重要的显然就是对相似用户或者产品的寻找，那么怎样计算相似度就是非常重要的问题。</a:t>
            </a:r>
            <a:endParaRPr lang="en-US" altLang="zh-CN" sz="1800" b="0" dirty="0"/>
          </a:p>
        </p:txBody>
      </p:sp>
      <p:pic>
        <p:nvPicPr>
          <p:cNvPr id="6" name="图片 5">
            <a:extLst>
              <a:ext uri="{FF2B5EF4-FFF2-40B4-BE49-F238E27FC236}">
                <a16:creationId xmlns:a16="http://schemas.microsoft.com/office/drawing/2014/main" id="{1D2B030C-9DFE-C2CA-3F9D-FDA5961B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008" y="2420888"/>
            <a:ext cx="4499992" cy="2160240"/>
          </a:xfrm>
          <a:prstGeom prst="rect">
            <a:avLst/>
          </a:prstGeom>
        </p:spPr>
      </p:pic>
    </p:spTree>
    <p:extLst>
      <p:ext uri="{BB962C8B-B14F-4D97-AF65-F5344CB8AC3E}">
        <p14:creationId xmlns:p14="http://schemas.microsoft.com/office/powerpoint/2010/main" val="211188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99730-2E7F-4737-7892-BBEA5BE82A26}"/>
              </a:ext>
            </a:extLst>
          </p:cNvPr>
          <p:cNvSpPr>
            <a:spLocks noGrp="1"/>
          </p:cNvSpPr>
          <p:nvPr>
            <p:ph type="title"/>
          </p:nvPr>
        </p:nvSpPr>
        <p:spPr/>
        <p:txBody>
          <a:bodyPr/>
          <a:lstStyle/>
          <a:p>
            <a:r>
              <a:rPr lang="zh-CN" altLang="en-US" dirty="0">
                <a:solidFill>
                  <a:srgbClr val="005CA2"/>
                </a:solidFill>
              </a:rPr>
              <a:t>相似度计算</a:t>
            </a:r>
          </a:p>
        </p:txBody>
      </p:sp>
      <p:sp>
        <p:nvSpPr>
          <p:cNvPr id="3" name="内容占位符 2">
            <a:extLst>
              <a:ext uri="{FF2B5EF4-FFF2-40B4-BE49-F238E27FC236}">
                <a16:creationId xmlns:a16="http://schemas.microsoft.com/office/drawing/2014/main" id="{0CC464DD-E926-74E4-1EF0-034BF83DD2C3}"/>
              </a:ext>
            </a:extLst>
          </p:cNvPr>
          <p:cNvSpPr>
            <a:spLocks noGrp="1"/>
          </p:cNvSpPr>
          <p:nvPr>
            <p:ph idx="1"/>
          </p:nvPr>
        </p:nvSpPr>
        <p:spPr/>
        <p:txBody>
          <a:bodyPr/>
          <a:lstStyle/>
          <a:p>
            <a:pPr marL="0" indent="0">
              <a:buNone/>
            </a:pPr>
            <a:r>
              <a:rPr lang="zh-CN" altLang="en-US" sz="1800" b="0" dirty="0"/>
              <a:t>       关于相似度的计算，现有的几种基本方法都是基于向量的，实质上就是计算俩个向量的距离，距离越近则认为相似度越高。</a:t>
            </a:r>
            <a:endParaRPr lang="en-US" altLang="zh-CN" sz="1800" b="0" dirty="0"/>
          </a:p>
          <a:p>
            <a:pPr marL="0" indent="0">
              <a:buNone/>
            </a:pPr>
            <a:r>
              <a:rPr lang="en-US" altLang="zh-CN" sz="1800" b="0" dirty="0"/>
              <a:t>       </a:t>
            </a:r>
            <a:r>
              <a:rPr lang="zh-CN" altLang="en-US" sz="1800" b="0" dirty="0"/>
              <a:t>例如，我们可以将一个用户对所有产品的偏好作为一个向量来计算用户直接的相似度，或者将所有用户对某个产品的偏好作为一个向量来计算产品之间的相似度。</a:t>
            </a:r>
            <a:endParaRPr lang="en-US" altLang="zh-CN" sz="1800" b="0" dirty="0"/>
          </a:p>
          <a:p>
            <a:pPr marL="0" indent="0">
              <a:buNone/>
            </a:pPr>
            <a:r>
              <a:rPr lang="zh-CN" altLang="en-US" sz="1800" b="0" dirty="0"/>
              <a:t>       常见的相似度计算方式有：</a:t>
            </a:r>
            <a:endParaRPr lang="en-US" altLang="zh-CN" sz="1800" b="0" dirty="0"/>
          </a:p>
          <a:p>
            <a:pPr marL="0" indent="0">
              <a:buNone/>
            </a:pPr>
            <a:r>
              <a:rPr lang="en-US" altLang="zh-CN" sz="1800" b="0" dirty="0"/>
              <a:t>       Jaccard</a:t>
            </a:r>
            <a:r>
              <a:rPr lang="zh-CN" altLang="en-US" sz="1800" b="0" dirty="0"/>
              <a:t>相似度：</a:t>
            </a:r>
            <a:endParaRPr lang="en-US" altLang="zh-CN" sz="1800" b="0" dirty="0"/>
          </a:p>
          <a:p>
            <a:pPr marL="0" indent="0">
              <a:buNone/>
            </a:pPr>
            <a:r>
              <a:rPr lang="en-US" altLang="zh-CN" sz="1800" b="0" dirty="0"/>
              <a:t>        </a:t>
            </a:r>
          </a:p>
          <a:p>
            <a:pPr marL="0" indent="0">
              <a:buNone/>
            </a:pPr>
            <a:r>
              <a:rPr lang="en-US" altLang="zh-CN" sz="1800" b="0" dirty="0"/>
              <a:t>       </a:t>
            </a:r>
            <a:r>
              <a:rPr lang="zh-CN" altLang="en-US" sz="1800" b="0" dirty="0"/>
              <a:t>同现相似度： </a:t>
            </a:r>
            <a:endParaRPr lang="en-US" altLang="zh-CN" sz="1800" b="0" dirty="0"/>
          </a:p>
          <a:p>
            <a:pPr marL="0" indent="0">
              <a:buNone/>
            </a:pPr>
            <a:r>
              <a:rPr lang="en-US" altLang="zh-CN" sz="1800" b="0" dirty="0"/>
              <a:t>    </a:t>
            </a:r>
          </a:p>
          <a:p>
            <a:pPr marL="0" indent="0">
              <a:buNone/>
            </a:pPr>
            <a:r>
              <a:rPr lang="en-US" altLang="zh-CN" sz="1800" b="0" dirty="0"/>
              <a:t>       </a:t>
            </a:r>
            <a:r>
              <a:rPr lang="zh-CN" altLang="en-US" sz="1800" b="0" dirty="0"/>
              <a:t>余弦相似度：</a:t>
            </a:r>
            <a:endParaRPr lang="en-US" altLang="zh-CN" sz="1800" b="0" dirty="0"/>
          </a:p>
          <a:p>
            <a:pPr marL="0" indent="0">
              <a:buNone/>
            </a:pPr>
            <a:r>
              <a:rPr lang="zh-CN" altLang="en-US" sz="1800" b="0" dirty="0"/>
              <a:t>       </a:t>
            </a:r>
            <a:r>
              <a:rPr lang="zh-CN" altLang="en-US" sz="1800" b="0" dirty="0">
                <a:solidFill>
                  <a:srgbClr val="FF0000"/>
                </a:solidFill>
              </a:rPr>
              <a:t>基于相似度计算对象的不同，协同过滤算法可以分为基于用户的协同过滤和基于物品的协同过滤。</a:t>
            </a:r>
            <a:endParaRPr lang="en-US" altLang="zh-CN" sz="1800" b="0" dirty="0">
              <a:solidFill>
                <a:srgbClr val="FF0000"/>
              </a:solidFill>
            </a:endParaRPr>
          </a:p>
        </p:txBody>
      </p:sp>
      <p:graphicFrame>
        <p:nvGraphicFramePr>
          <p:cNvPr id="4" name="对象 3">
            <a:extLst>
              <a:ext uri="{FF2B5EF4-FFF2-40B4-BE49-F238E27FC236}">
                <a16:creationId xmlns:a16="http://schemas.microsoft.com/office/drawing/2014/main" id="{F56B051E-0960-D97E-ED2F-85219C3E3BB7}"/>
              </a:ext>
            </a:extLst>
          </p:cNvPr>
          <p:cNvGraphicFramePr>
            <a:graphicFrameLocks noChangeAspect="1"/>
          </p:cNvGraphicFramePr>
          <p:nvPr>
            <p:extLst>
              <p:ext uri="{D42A27DB-BD31-4B8C-83A1-F6EECF244321}">
                <p14:modId xmlns:p14="http://schemas.microsoft.com/office/powerpoint/2010/main" val="4156503564"/>
              </p:ext>
            </p:extLst>
          </p:nvPr>
        </p:nvGraphicFramePr>
        <p:xfrm>
          <a:off x="2786658" y="3498510"/>
          <a:ext cx="1955800" cy="609600"/>
        </p:xfrm>
        <a:graphic>
          <a:graphicData uri="http://schemas.openxmlformats.org/presentationml/2006/ole">
            <mc:AlternateContent xmlns:mc="http://schemas.openxmlformats.org/markup-compatibility/2006">
              <mc:Choice xmlns:v="urn:schemas-microsoft-com:vml" Requires="v">
                <p:oleObj name="Equation" r:id="rId2" imgW="1955520" imgH="609480" progId="Equation.DSMT4">
                  <p:embed/>
                </p:oleObj>
              </mc:Choice>
              <mc:Fallback>
                <p:oleObj name="Equation" r:id="rId2" imgW="1955520" imgH="609480" progId="Equation.DSMT4">
                  <p:embed/>
                  <p:pic>
                    <p:nvPicPr>
                      <p:cNvPr id="0" name=""/>
                      <p:cNvPicPr/>
                      <p:nvPr/>
                    </p:nvPicPr>
                    <p:blipFill>
                      <a:blip r:embed="rId3"/>
                      <a:stretch>
                        <a:fillRect/>
                      </a:stretch>
                    </p:blipFill>
                    <p:spPr>
                      <a:xfrm>
                        <a:off x="2786658" y="3498510"/>
                        <a:ext cx="1955800" cy="6096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A12F1268-4635-94A8-F07F-ED6C98A7FF2D}"/>
              </a:ext>
            </a:extLst>
          </p:cNvPr>
          <p:cNvGraphicFramePr>
            <a:graphicFrameLocks noChangeAspect="1"/>
          </p:cNvGraphicFramePr>
          <p:nvPr>
            <p:extLst>
              <p:ext uri="{D42A27DB-BD31-4B8C-83A1-F6EECF244321}">
                <p14:modId xmlns:p14="http://schemas.microsoft.com/office/powerpoint/2010/main" val="1162852315"/>
              </p:ext>
            </p:extLst>
          </p:nvPr>
        </p:nvGraphicFramePr>
        <p:xfrm>
          <a:off x="2786658" y="4398642"/>
          <a:ext cx="2070100" cy="647700"/>
        </p:xfrm>
        <a:graphic>
          <a:graphicData uri="http://schemas.openxmlformats.org/presentationml/2006/ole">
            <mc:AlternateContent xmlns:mc="http://schemas.openxmlformats.org/markup-compatibility/2006">
              <mc:Choice xmlns:v="urn:schemas-microsoft-com:vml" Requires="v">
                <p:oleObj name="Equation" r:id="rId4" imgW="2070000" imgH="647640" progId="Equation.DSMT4">
                  <p:embed/>
                </p:oleObj>
              </mc:Choice>
              <mc:Fallback>
                <p:oleObj name="Equation" r:id="rId4" imgW="2070000" imgH="647640" progId="Equation.DSMT4">
                  <p:embed/>
                  <p:pic>
                    <p:nvPicPr>
                      <p:cNvPr id="0" name=""/>
                      <p:cNvPicPr/>
                      <p:nvPr/>
                    </p:nvPicPr>
                    <p:blipFill>
                      <a:blip r:embed="rId5"/>
                      <a:stretch>
                        <a:fillRect/>
                      </a:stretch>
                    </p:blipFill>
                    <p:spPr>
                      <a:xfrm>
                        <a:off x="2786658" y="4398642"/>
                        <a:ext cx="2070100" cy="6477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670B050-CB32-F28B-8F02-689FC1A49DD6}"/>
              </a:ext>
            </a:extLst>
          </p:cNvPr>
          <p:cNvGraphicFramePr>
            <a:graphicFrameLocks noChangeAspect="1"/>
          </p:cNvGraphicFramePr>
          <p:nvPr>
            <p:extLst>
              <p:ext uri="{D42A27DB-BD31-4B8C-83A1-F6EECF244321}">
                <p14:modId xmlns:p14="http://schemas.microsoft.com/office/powerpoint/2010/main" val="2721778756"/>
              </p:ext>
            </p:extLst>
          </p:nvPr>
        </p:nvGraphicFramePr>
        <p:xfrm>
          <a:off x="2786658" y="5305411"/>
          <a:ext cx="4165600" cy="749300"/>
        </p:xfrm>
        <a:graphic>
          <a:graphicData uri="http://schemas.openxmlformats.org/presentationml/2006/ole">
            <mc:AlternateContent xmlns:mc="http://schemas.openxmlformats.org/markup-compatibility/2006">
              <mc:Choice xmlns:v="urn:schemas-microsoft-com:vml" Requires="v">
                <p:oleObj name="Equation" r:id="rId6" imgW="4165560" imgH="749160" progId="Equation.DSMT4">
                  <p:embed/>
                </p:oleObj>
              </mc:Choice>
              <mc:Fallback>
                <p:oleObj name="Equation" r:id="rId6" imgW="4165560" imgH="749160" progId="Equation.DSMT4">
                  <p:embed/>
                  <p:pic>
                    <p:nvPicPr>
                      <p:cNvPr id="0" name=""/>
                      <p:cNvPicPr/>
                      <p:nvPr/>
                    </p:nvPicPr>
                    <p:blipFill>
                      <a:blip r:embed="rId7"/>
                      <a:stretch>
                        <a:fillRect/>
                      </a:stretch>
                    </p:blipFill>
                    <p:spPr>
                      <a:xfrm>
                        <a:off x="2786658" y="5305411"/>
                        <a:ext cx="4165600" cy="749300"/>
                      </a:xfrm>
                      <a:prstGeom prst="rect">
                        <a:avLst/>
                      </a:prstGeom>
                    </p:spPr>
                  </p:pic>
                </p:oleObj>
              </mc:Fallback>
            </mc:AlternateContent>
          </a:graphicData>
        </a:graphic>
      </p:graphicFrame>
    </p:spTree>
    <p:extLst>
      <p:ext uri="{BB962C8B-B14F-4D97-AF65-F5344CB8AC3E}">
        <p14:creationId xmlns:p14="http://schemas.microsoft.com/office/powerpoint/2010/main" val="399195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00296-767E-54B6-33F3-46B5A10E8005}"/>
              </a:ext>
            </a:extLst>
          </p:cNvPr>
          <p:cNvSpPr>
            <a:spLocks noGrp="1"/>
          </p:cNvSpPr>
          <p:nvPr>
            <p:ph type="title"/>
          </p:nvPr>
        </p:nvSpPr>
        <p:spPr/>
        <p:txBody>
          <a:bodyPr/>
          <a:lstStyle/>
          <a:p>
            <a:r>
              <a:rPr lang="zh-CN" altLang="en-US" dirty="0">
                <a:solidFill>
                  <a:srgbClr val="005CA2"/>
                </a:solidFill>
              </a:rPr>
              <a:t>基于用户的协同过滤算法（</a:t>
            </a:r>
            <a:r>
              <a:rPr lang="en-US" altLang="zh-CN" dirty="0" err="1">
                <a:solidFill>
                  <a:srgbClr val="005CA2"/>
                </a:solidFill>
              </a:rPr>
              <a:t>UserCF</a:t>
            </a:r>
            <a:r>
              <a:rPr lang="en-US" altLang="zh-CN" dirty="0">
                <a:solidFill>
                  <a:srgbClr val="005CA2"/>
                </a:solidFill>
              </a:rPr>
              <a:t>)</a:t>
            </a:r>
            <a:endParaRPr lang="zh-CN" altLang="en-US" dirty="0">
              <a:solidFill>
                <a:srgbClr val="005CA2"/>
              </a:solidFill>
            </a:endParaRPr>
          </a:p>
        </p:txBody>
      </p:sp>
      <p:sp>
        <p:nvSpPr>
          <p:cNvPr id="3" name="内容占位符 2">
            <a:extLst>
              <a:ext uri="{FF2B5EF4-FFF2-40B4-BE49-F238E27FC236}">
                <a16:creationId xmlns:a16="http://schemas.microsoft.com/office/drawing/2014/main" id="{04B1385B-9F08-8542-65D7-0D2953B0B362}"/>
              </a:ext>
            </a:extLst>
          </p:cNvPr>
          <p:cNvSpPr>
            <a:spLocks noGrp="1"/>
          </p:cNvSpPr>
          <p:nvPr>
            <p:ph idx="1"/>
          </p:nvPr>
        </p:nvSpPr>
        <p:spPr/>
        <p:txBody>
          <a:bodyPr/>
          <a:lstStyle/>
          <a:p>
            <a:pPr marL="0" indent="0">
              <a:buNone/>
            </a:pPr>
            <a:r>
              <a:rPr lang="zh-CN" altLang="en-US" sz="1800" b="0" dirty="0"/>
              <a:t>       每年新学期开始，刚进实验室的师弟总会问师兄相似的问题，比如“我应该买什么专业的书啊”。这个时候，师兄一般都会给他们做一些推荐。在这个例子中师弟之所以会请教师兄，一方面可能是他们相互之间认识，更主要的方面是师兄和师弟在同一个实验室有共同的研究领域和兴趣。</a:t>
            </a:r>
            <a:endParaRPr lang="en-US" altLang="zh-CN" sz="1800" b="0" dirty="0"/>
          </a:p>
          <a:p>
            <a:pPr marL="0" indent="0">
              <a:buNone/>
            </a:pPr>
            <a:r>
              <a:rPr lang="en-US" altLang="zh-CN" sz="1800" b="0" dirty="0"/>
              <a:t>       </a:t>
            </a:r>
            <a:r>
              <a:rPr lang="zh-CN" altLang="en-US" sz="1800" b="0" dirty="0"/>
              <a:t>那么在推荐系统中，当一个用户需要个性化推荐时，</a:t>
            </a:r>
            <a:endParaRPr lang="en-US" altLang="zh-CN" sz="1800" b="0" dirty="0"/>
          </a:p>
          <a:p>
            <a:pPr marL="0" indent="0">
              <a:buNone/>
            </a:pPr>
            <a:r>
              <a:rPr lang="zh-CN" altLang="en-US" sz="1800" b="0" dirty="0"/>
              <a:t>系统也需要为他寻找有相似“研究领域”的其他用户，</a:t>
            </a:r>
            <a:endParaRPr lang="en-US" altLang="zh-CN" sz="1800" b="0" dirty="0"/>
          </a:p>
          <a:p>
            <a:pPr marL="0" indent="0">
              <a:buNone/>
            </a:pPr>
            <a:r>
              <a:rPr lang="zh-CN" altLang="en-US" sz="1800" b="0" dirty="0"/>
              <a:t>然后把那些用户喜欢的、而当前用户没有接触过的产品推</a:t>
            </a:r>
            <a:endParaRPr lang="en-US" altLang="zh-CN" sz="1800" b="0" dirty="0"/>
          </a:p>
          <a:p>
            <a:pPr marL="0" indent="0">
              <a:buNone/>
            </a:pPr>
            <a:r>
              <a:rPr lang="zh-CN" altLang="en-US" sz="1800" b="0" dirty="0"/>
              <a:t>荐给用户。这种方法就是</a:t>
            </a:r>
            <a:r>
              <a:rPr lang="zh-CN" altLang="en-US" sz="1800" dirty="0"/>
              <a:t>基于用户的协同过滤算法。</a:t>
            </a:r>
            <a:endParaRPr lang="en-US" altLang="zh-CN" sz="1800" dirty="0"/>
          </a:p>
          <a:p>
            <a:pPr marL="0" indent="0">
              <a:buNone/>
            </a:pPr>
            <a:r>
              <a:rPr lang="zh-CN" altLang="en-US" sz="1800" dirty="0"/>
              <a:t> </a:t>
            </a:r>
            <a:r>
              <a:rPr lang="zh-CN" altLang="en-US" sz="1800" b="0" dirty="0"/>
              <a:t>从上面的例子我们可以看到，基于用户的协同过滤算法主要包括俩个步骤：</a:t>
            </a:r>
            <a:endParaRPr lang="en-US" altLang="zh-CN" sz="1800" b="0" dirty="0"/>
          </a:p>
          <a:p>
            <a:pPr>
              <a:buFont typeface="Wingdings" panose="05000000000000000000" pitchFamily="2" charset="2"/>
              <a:buChar char="l"/>
            </a:pPr>
            <a:r>
              <a:rPr lang="zh-CN" altLang="en-US" sz="1800" b="0" dirty="0"/>
              <a:t>找到和目标用户兴趣相似的用户集合。</a:t>
            </a:r>
            <a:endParaRPr lang="en-US" altLang="zh-CN" sz="1800" b="0" dirty="0"/>
          </a:p>
          <a:p>
            <a:pPr>
              <a:buFont typeface="Wingdings" panose="05000000000000000000" pitchFamily="2" charset="2"/>
              <a:buChar char="l"/>
            </a:pPr>
            <a:r>
              <a:rPr lang="zh-CN" altLang="en-US" sz="1800" b="0" dirty="0"/>
              <a:t>找到这个集合中用户喜欢的，且没有接触过的产品推荐给目标用户。</a:t>
            </a:r>
            <a:endParaRPr lang="en-US" altLang="zh-CN" sz="1800" dirty="0"/>
          </a:p>
        </p:txBody>
      </p:sp>
      <p:pic>
        <p:nvPicPr>
          <p:cNvPr id="5" name="图片 4">
            <a:extLst>
              <a:ext uri="{FF2B5EF4-FFF2-40B4-BE49-F238E27FC236}">
                <a16:creationId xmlns:a16="http://schemas.microsoft.com/office/drawing/2014/main" id="{3424FB70-A3E4-5E0C-7EF8-5275C818D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076" y="3070256"/>
            <a:ext cx="2696412" cy="1797608"/>
          </a:xfrm>
          <a:prstGeom prst="rect">
            <a:avLst/>
          </a:prstGeom>
        </p:spPr>
      </p:pic>
    </p:spTree>
    <p:extLst>
      <p:ext uri="{BB962C8B-B14F-4D97-AF65-F5344CB8AC3E}">
        <p14:creationId xmlns:p14="http://schemas.microsoft.com/office/powerpoint/2010/main" val="22558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4" dur="500"/>
                                        <p:tgtEl>
                                          <p:spTgt spid="3">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A2C80-250E-A489-963C-7B6810B48174}"/>
              </a:ext>
            </a:extLst>
          </p:cNvPr>
          <p:cNvSpPr>
            <a:spLocks noGrp="1"/>
          </p:cNvSpPr>
          <p:nvPr>
            <p:ph type="title"/>
          </p:nvPr>
        </p:nvSpPr>
        <p:spPr/>
        <p:txBody>
          <a:bodyPr/>
          <a:lstStyle/>
          <a:p>
            <a:r>
              <a:rPr lang="zh-CN" altLang="en-US" dirty="0">
                <a:solidFill>
                  <a:srgbClr val="005CA2"/>
                </a:solidFill>
              </a:rPr>
              <a:t>用户兴趣相似度计算</a:t>
            </a:r>
          </a:p>
        </p:txBody>
      </p:sp>
      <p:sp>
        <p:nvSpPr>
          <p:cNvPr id="3" name="内容占位符 2">
            <a:extLst>
              <a:ext uri="{FF2B5EF4-FFF2-40B4-BE49-F238E27FC236}">
                <a16:creationId xmlns:a16="http://schemas.microsoft.com/office/drawing/2014/main" id="{4CC233D7-7BFD-D4AA-9AE0-937446DA6845}"/>
              </a:ext>
            </a:extLst>
          </p:cNvPr>
          <p:cNvSpPr>
            <a:spLocks noGrp="1"/>
          </p:cNvSpPr>
          <p:nvPr>
            <p:ph idx="1"/>
          </p:nvPr>
        </p:nvSpPr>
        <p:spPr/>
        <p:txBody>
          <a:bodyPr/>
          <a:lstStyle/>
          <a:p>
            <a:pPr marL="0" indent="0">
              <a:buNone/>
            </a:pPr>
            <a:r>
              <a:rPr lang="zh-CN" altLang="en-US" sz="1800" b="0" dirty="0"/>
              <a:t>       假设我们拥有如右图所示的用户行为记录：   </a:t>
            </a:r>
            <a:endParaRPr lang="en-US" altLang="zh-CN" sz="1800" b="0" dirty="0"/>
          </a:p>
          <a:p>
            <a:pPr marL="0" indent="0">
              <a:buNone/>
            </a:pPr>
            <a:r>
              <a:rPr lang="en-US" altLang="zh-CN" sz="1800" b="0" dirty="0"/>
              <a:t>       </a:t>
            </a:r>
            <a:r>
              <a:rPr lang="zh-CN" altLang="en-US" sz="1800" b="0" dirty="0"/>
              <a:t>在该图中，我们可以看见用户</a:t>
            </a:r>
            <a:r>
              <a:rPr lang="en-US" altLang="zh-CN" sz="1800" b="0" dirty="0"/>
              <a:t>A</a:t>
            </a:r>
            <a:r>
              <a:rPr lang="zh-CN" altLang="en-US" sz="1800" b="0" dirty="0"/>
              <a:t>对产品</a:t>
            </a:r>
            <a:r>
              <a:rPr lang="en-US" altLang="zh-CN" sz="1800" b="0" dirty="0"/>
              <a:t>{</a:t>
            </a:r>
            <a:r>
              <a:rPr lang="en-US" altLang="zh-CN" sz="1800" b="0" dirty="0" err="1"/>
              <a:t>a,b,c</a:t>
            </a:r>
            <a:r>
              <a:rPr lang="en-US" altLang="zh-CN" sz="1800" b="0" dirty="0"/>
              <a:t>}</a:t>
            </a:r>
          </a:p>
          <a:p>
            <a:pPr marL="0" indent="0">
              <a:buNone/>
            </a:pPr>
            <a:r>
              <a:rPr lang="zh-CN" altLang="en-US" sz="1800" b="0" dirty="0"/>
              <a:t>有过行为，用户</a:t>
            </a:r>
            <a:r>
              <a:rPr lang="en-US" altLang="zh-CN" sz="1800" b="0" dirty="0"/>
              <a:t>B</a:t>
            </a:r>
            <a:r>
              <a:rPr lang="zh-CN" altLang="en-US" sz="1800" b="0" dirty="0"/>
              <a:t>对产品</a:t>
            </a:r>
            <a:r>
              <a:rPr lang="en-US" altLang="zh-CN" sz="1800" b="0" dirty="0"/>
              <a:t>{</a:t>
            </a:r>
            <a:r>
              <a:rPr lang="en-US" altLang="zh-CN" sz="1800" b="0" dirty="0" err="1"/>
              <a:t>a,c</a:t>
            </a:r>
            <a:r>
              <a:rPr lang="en-US" altLang="zh-CN" sz="1800" b="0" dirty="0"/>
              <a:t>}</a:t>
            </a:r>
            <a:r>
              <a:rPr lang="zh-CN" altLang="en-US" sz="1800" b="0" dirty="0"/>
              <a:t>有过行为，利用之前</a:t>
            </a:r>
            <a:endParaRPr lang="en-US" altLang="zh-CN" sz="1800" b="0" dirty="0"/>
          </a:p>
          <a:p>
            <a:pPr marL="0" indent="0">
              <a:buNone/>
            </a:pPr>
            <a:r>
              <a:rPr lang="zh-CN" altLang="en-US" sz="1800" b="0" dirty="0"/>
              <a:t>我们所介绍的同现相似度公式：</a:t>
            </a:r>
            <a:endParaRPr lang="en-US" altLang="zh-CN" sz="1800" b="0" dirty="0"/>
          </a:p>
          <a:p>
            <a:pPr marL="0" indent="0">
              <a:buNone/>
            </a:pPr>
            <a:r>
              <a:rPr lang="zh-CN" altLang="en-US" sz="1800" b="0" dirty="0"/>
              <a:t>计算用户</a:t>
            </a:r>
            <a:r>
              <a:rPr lang="en-US" altLang="zh-CN" sz="1800" b="0" dirty="0"/>
              <a:t>A</a:t>
            </a:r>
            <a:r>
              <a:rPr lang="zh-CN" altLang="en-US" sz="1800" b="0" dirty="0"/>
              <a:t>和用户</a:t>
            </a:r>
            <a:r>
              <a:rPr lang="en-US" altLang="zh-CN" sz="1800" b="0" dirty="0"/>
              <a:t>B</a:t>
            </a:r>
            <a:r>
              <a:rPr lang="zh-CN" altLang="en-US" sz="1800" b="0" dirty="0"/>
              <a:t>的兴趣相似度。</a:t>
            </a:r>
            <a:endParaRPr lang="en-US" altLang="zh-CN" sz="1800" b="0" dirty="0"/>
          </a:p>
          <a:p>
            <a:pPr marL="0" indent="0">
              <a:buNone/>
            </a:pPr>
            <a:r>
              <a:rPr lang="zh-CN" altLang="en-US" sz="1800" b="0" dirty="0"/>
              <a:t>       其中</a:t>
            </a:r>
            <a:r>
              <a:rPr lang="en-US" altLang="zh-CN" sz="1800" b="0" dirty="0"/>
              <a:t>N(u)</a:t>
            </a:r>
            <a:r>
              <a:rPr lang="zh-CN" altLang="en-US" sz="1800" b="0" dirty="0"/>
              <a:t>表示用户</a:t>
            </a:r>
            <a:r>
              <a:rPr lang="en-US" altLang="zh-CN" sz="1800" b="0" dirty="0"/>
              <a:t>u</a:t>
            </a:r>
            <a:r>
              <a:rPr lang="zh-CN" altLang="en-US" sz="1800" b="0" dirty="0"/>
              <a:t>曾经有关反馈的产品集合，</a:t>
            </a:r>
            <a:r>
              <a:rPr lang="en-US" altLang="zh-CN" sz="1800" b="0" dirty="0"/>
              <a:t>N</a:t>
            </a:r>
            <a:r>
              <a:rPr lang="zh-CN" altLang="en-US" sz="1800" b="0" dirty="0"/>
              <a:t>（</a:t>
            </a:r>
            <a:r>
              <a:rPr lang="en-US" altLang="zh-CN" sz="1800" b="0" dirty="0"/>
              <a:t>v</a:t>
            </a:r>
            <a:r>
              <a:rPr lang="zh-CN" altLang="en-US" sz="1800" b="0" dirty="0"/>
              <a:t>）表示用户</a:t>
            </a:r>
            <a:r>
              <a:rPr lang="en-US" altLang="zh-CN" sz="1800" b="0" dirty="0"/>
              <a:t>v</a:t>
            </a:r>
            <a:r>
              <a:rPr lang="zh-CN" altLang="en-US" sz="1800" b="0" dirty="0"/>
              <a:t>的产品集合。</a:t>
            </a:r>
            <a:endParaRPr lang="en-US" altLang="zh-CN" sz="1800" b="0" dirty="0"/>
          </a:p>
          <a:p>
            <a:pPr marL="0" indent="0">
              <a:buNone/>
            </a:pPr>
            <a:endParaRPr lang="en-US" altLang="zh-CN" sz="1800" b="0" dirty="0"/>
          </a:p>
          <a:p>
            <a:pPr marL="0" indent="0">
              <a:buNone/>
            </a:pPr>
            <a:endParaRPr lang="en-US" altLang="zh-CN" sz="1800" b="0" dirty="0"/>
          </a:p>
          <a:p>
            <a:pPr marL="0" indent="0">
              <a:buNone/>
            </a:pPr>
            <a:r>
              <a:rPr lang="en-US" altLang="zh-CN" sz="1800" b="0" dirty="0"/>
              <a:t>       </a:t>
            </a:r>
            <a:r>
              <a:rPr lang="zh-CN" altLang="en-US" sz="1800" b="0" dirty="0"/>
              <a:t>这样的方式对两两用户都利用同现相似度计算相似度，但是事实上，很多用户之间并没有对同样的产品产生过行为，即</a:t>
            </a:r>
            <a:r>
              <a:rPr lang="en-US" altLang="zh-CN" sz="1800" b="0" dirty="0"/>
              <a:t>                             </a:t>
            </a:r>
            <a:r>
              <a:rPr lang="zh-CN" altLang="en-US" sz="1800" b="0" dirty="0"/>
              <a:t>。这样就会有很多浪费。</a:t>
            </a:r>
            <a:endParaRPr lang="en-US" altLang="zh-CN" sz="1800" b="0" dirty="0"/>
          </a:p>
          <a:p>
            <a:pPr marL="0" indent="0">
              <a:buNone/>
            </a:pPr>
            <a:r>
              <a:rPr lang="en-US" altLang="zh-CN" sz="1800" b="0" dirty="0"/>
              <a:t>       </a:t>
            </a:r>
            <a:r>
              <a:rPr lang="zh-CN" altLang="en-US" sz="1800" b="0" dirty="0">
                <a:solidFill>
                  <a:srgbClr val="FF0000"/>
                </a:solidFill>
              </a:rPr>
              <a:t>为了解决这样的浪费，我们可以先建立物品到用户的倒排表。每个物品都保持对该物品产生过行为的用户列表。</a:t>
            </a:r>
            <a:endParaRPr lang="en-US" altLang="zh-CN" sz="1800" b="0" dirty="0">
              <a:solidFill>
                <a:srgbClr val="FF0000"/>
              </a:solidFill>
            </a:endParaRPr>
          </a:p>
          <a:p>
            <a:pPr marL="0" indent="0">
              <a:buNone/>
            </a:pPr>
            <a:endParaRPr lang="en-US" altLang="zh-CN" sz="1800" b="0" dirty="0">
              <a:solidFill>
                <a:schemeClr val="accent4"/>
              </a:solidFill>
            </a:endParaRPr>
          </a:p>
          <a:p>
            <a:pPr marL="0" indent="0">
              <a:buNone/>
            </a:pPr>
            <a:endParaRPr lang="en-US" altLang="zh-CN" sz="1800" b="0" dirty="0">
              <a:solidFill>
                <a:schemeClr val="accent4"/>
              </a:solidFill>
            </a:endParaRPr>
          </a:p>
          <a:p>
            <a:pPr marL="0" indent="0">
              <a:buNone/>
            </a:pPr>
            <a:endParaRPr lang="en-US" altLang="zh-CN" sz="1800" b="0" dirty="0">
              <a:solidFill>
                <a:schemeClr val="accent4"/>
              </a:solidFill>
            </a:endParaRPr>
          </a:p>
        </p:txBody>
      </p:sp>
      <p:pic>
        <p:nvPicPr>
          <p:cNvPr id="5" name="图片 4">
            <a:extLst>
              <a:ext uri="{FF2B5EF4-FFF2-40B4-BE49-F238E27FC236}">
                <a16:creationId xmlns:a16="http://schemas.microsoft.com/office/drawing/2014/main" id="{913CE6D4-B930-03BC-109D-B522C3534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1124744"/>
            <a:ext cx="2736304" cy="2495456"/>
          </a:xfrm>
          <a:prstGeom prst="rect">
            <a:avLst/>
          </a:prstGeom>
        </p:spPr>
      </p:pic>
      <p:graphicFrame>
        <p:nvGraphicFramePr>
          <p:cNvPr id="6" name="对象 5">
            <a:extLst>
              <a:ext uri="{FF2B5EF4-FFF2-40B4-BE49-F238E27FC236}">
                <a16:creationId xmlns:a16="http://schemas.microsoft.com/office/drawing/2014/main" id="{C1FBD266-6AFF-86AF-CD5F-0DA30484C305}"/>
              </a:ext>
            </a:extLst>
          </p:cNvPr>
          <p:cNvGraphicFramePr>
            <a:graphicFrameLocks noChangeAspect="1"/>
          </p:cNvGraphicFramePr>
          <p:nvPr>
            <p:extLst>
              <p:ext uri="{D42A27DB-BD31-4B8C-83A1-F6EECF244321}">
                <p14:modId xmlns:p14="http://schemas.microsoft.com/office/powerpoint/2010/main" val="2890530017"/>
              </p:ext>
            </p:extLst>
          </p:nvPr>
        </p:nvGraphicFramePr>
        <p:xfrm>
          <a:off x="3583952" y="2648766"/>
          <a:ext cx="2070100" cy="647700"/>
        </p:xfrm>
        <a:graphic>
          <a:graphicData uri="http://schemas.openxmlformats.org/presentationml/2006/ole">
            <mc:AlternateContent xmlns:mc="http://schemas.openxmlformats.org/markup-compatibility/2006">
              <mc:Choice xmlns:v="urn:schemas-microsoft-com:vml" Requires="v">
                <p:oleObj name="Equation" r:id="rId3" imgW="2070000" imgH="647640" progId="Equation.DSMT4">
                  <p:embed/>
                </p:oleObj>
              </mc:Choice>
              <mc:Fallback>
                <p:oleObj name="Equation" r:id="rId3" imgW="2070000" imgH="647640" progId="Equation.DSMT4">
                  <p:embed/>
                  <p:pic>
                    <p:nvPicPr>
                      <p:cNvPr id="0" name=""/>
                      <p:cNvPicPr/>
                      <p:nvPr/>
                    </p:nvPicPr>
                    <p:blipFill>
                      <a:blip r:embed="rId4"/>
                      <a:stretch>
                        <a:fillRect/>
                      </a:stretch>
                    </p:blipFill>
                    <p:spPr>
                      <a:xfrm>
                        <a:off x="3583952" y="2648766"/>
                        <a:ext cx="2070100" cy="6477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B7209228-A257-E5A7-0BFA-2983C66B0165}"/>
              </a:ext>
            </a:extLst>
          </p:cNvPr>
          <p:cNvGraphicFramePr>
            <a:graphicFrameLocks noChangeAspect="1"/>
          </p:cNvGraphicFramePr>
          <p:nvPr>
            <p:extLst>
              <p:ext uri="{D42A27DB-BD31-4B8C-83A1-F6EECF244321}">
                <p14:modId xmlns:p14="http://schemas.microsoft.com/office/powerpoint/2010/main" val="1316595042"/>
              </p:ext>
            </p:extLst>
          </p:nvPr>
        </p:nvGraphicFramePr>
        <p:xfrm>
          <a:off x="2808858" y="4209234"/>
          <a:ext cx="2870200" cy="647700"/>
        </p:xfrm>
        <a:graphic>
          <a:graphicData uri="http://schemas.openxmlformats.org/presentationml/2006/ole">
            <mc:AlternateContent xmlns:mc="http://schemas.openxmlformats.org/markup-compatibility/2006">
              <mc:Choice xmlns:v="urn:schemas-microsoft-com:vml" Requires="v">
                <p:oleObj name="Equation" r:id="rId5" imgW="2869920" imgH="647640" progId="Equation.DSMT4">
                  <p:embed/>
                </p:oleObj>
              </mc:Choice>
              <mc:Fallback>
                <p:oleObj name="Equation" r:id="rId5" imgW="2869920" imgH="647640" progId="Equation.DSMT4">
                  <p:embed/>
                  <p:pic>
                    <p:nvPicPr>
                      <p:cNvPr id="0" name=""/>
                      <p:cNvPicPr/>
                      <p:nvPr/>
                    </p:nvPicPr>
                    <p:blipFill>
                      <a:blip r:embed="rId6"/>
                      <a:stretch>
                        <a:fillRect/>
                      </a:stretch>
                    </p:blipFill>
                    <p:spPr>
                      <a:xfrm>
                        <a:off x="2808858" y="4209234"/>
                        <a:ext cx="2870200" cy="6477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8C8D2F28-48BB-D654-6698-0EDBA3CB25EF}"/>
              </a:ext>
            </a:extLst>
          </p:cNvPr>
          <p:cNvGraphicFramePr>
            <a:graphicFrameLocks noChangeAspect="1"/>
          </p:cNvGraphicFramePr>
          <p:nvPr>
            <p:extLst>
              <p:ext uri="{D42A27DB-BD31-4B8C-83A1-F6EECF244321}">
                <p14:modId xmlns:p14="http://schemas.microsoft.com/office/powerpoint/2010/main" val="3545680531"/>
              </p:ext>
            </p:extLst>
          </p:nvPr>
        </p:nvGraphicFramePr>
        <p:xfrm>
          <a:off x="4427984" y="5554960"/>
          <a:ext cx="1625600" cy="279400"/>
        </p:xfrm>
        <a:graphic>
          <a:graphicData uri="http://schemas.openxmlformats.org/presentationml/2006/ole">
            <mc:AlternateContent xmlns:mc="http://schemas.openxmlformats.org/markup-compatibility/2006">
              <mc:Choice xmlns:v="urn:schemas-microsoft-com:vml" Requires="v">
                <p:oleObj name="Equation" r:id="rId7" imgW="1625400" imgH="279360" progId="Equation.DSMT4">
                  <p:embed/>
                </p:oleObj>
              </mc:Choice>
              <mc:Fallback>
                <p:oleObj name="Equation" r:id="rId7" imgW="1625400" imgH="279360" progId="Equation.DSMT4">
                  <p:embed/>
                  <p:pic>
                    <p:nvPicPr>
                      <p:cNvPr id="0" name=""/>
                      <p:cNvPicPr/>
                      <p:nvPr/>
                    </p:nvPicPr>
                    <p:blipFill>
                      <a:blip r:embed="rId8"/>
                      <a:stretch>
                        <a:fillRect/>
                      </a:stretch>
                    </p:blipFill>
                    <p:spPr>
                      <a:xfrm>
                        <a:off x="4427984" y="5554960"/>
                        <a:ext cx="1625600" cy="279400"/>
                      </a:xfrm>
                      <a:prstGeom prst="rect">
                        <a:avLst/>
                      </a:prstGeom>
                    </p:spPr>
                  </p:pic>
                </p:oleObj>
              </mc:Fallback>
            </mc:AlternateContent>
          </a:graphicData>
        </a:graphic>
      </p:graphicFrame>
    </p:spTree>
    <p:extLst>
      <p:ext uri="{BB962C8B-B14F-4D97-AF65-F5344CB8AC3E}">
        <p14:creationId xmlns:p14="http://schemas.microsoft.com/office/powerpoint/2010/main" val="81109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C1DAE-8688-027E-646C-BCD13B2826BF}"/>
              </a:ext>
            </a:extLst>
          </p:cNvPr>
          <p:cNvSpPr>
            <a:spLocks noGrp="1"/>
          </p:cNvSpPr>
          <p:nvPr>
            <p:ph type="title"/>
          </p:nvPr>
        </p:nvSpPr>
        <p:spPr/>
        <p:txBody>
          <a:bodyPr/>
          <a:lstStyle/>
          <a:p>
            <a:r>
              <a:rPr lang="zh-CN" altLang="en-US" dirty="0">
                <a:solidFill>
                  <a:srgbClr val="005CA2"/>
                </a:solidFill>
              </a:rPr>
              <a:t>用户兴趣相似度计算</a:t>
            </a:r>
            <a:endParaRPr lang="zh-CN" altLang="en-US" dirty="0"/>
          </a:p>
        </p:txBody>
      </p:sp>
      <p:pic>
        <p:nvPicPr>
          <p:cNvPr id="5" name="内容占位符 4">
            <a:extLst>
              <a:ext uri="{FF2B5EF4-FFF2-40B4-BE49-F238E27FC236}">
                <a16:creationId xmlns:a16="http://schemas.microsoft.com/office/drawing/2014/main" id="{34531398-1FF5-D309-F9D7-1B97FC0DCB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1196752"/>
            <a:ext cx="6918125" cy="3083113"/>
          </a:xfrm>
        </p:spPr>
      </p:pic>
      <p:sp>
        <p:nvSpPr>
          <p:cNvPr id="6" name="文本框 5">
            <a:extLst>
              <a:ext uri="{FF2B5EF4-FFF2-40B4-BE49-F238E27FC236}">
                <a16:creationId xmlns:a16="http://schemas.microsoft.com/office/drawing/2014/main" id="{88EA9DEF-5A13-3220-BCE8-B0ADA263877E}"/>
              </a:ext>
            </a:extLst>
          </p:cNvPr>
          <p:cNvSpPr txBox="1"/>
          <p:nvPr/>
        </p:nvSpPr>
        <p:spPr>
          <a:xfrm>
            <a:off x="390634" y="4244153"/>
            <a:ext cx="8698450" cy="2585323"/>
          </a:xfrm>
          <a:prstGeom prst="rect">
            <a:avLst/>
          </a:prstGeom>
          <a:noFill/>
        </p:spPr>
        <p:txBody>
          <a:bodyPr wrap="square" rtlCol="0">
            <a:spAutoFit/>
          </a:bodyPr>
          <a:lstStyle/>
          <a:p>
            <a:r>
              <a:rPr lang="zh-CN" altLang="en-US" dirty="0"/>
              <a:t>      通过扫描倒排表中每个物品对应的用户列表，将用户列表中的两两用户对应的</a:t>
            </a:r>
            <a:endParaRPr lang="en-US" altLang="zh-CN" dirty="0"/>
          </a:p>
          <a:p>
            <a:r>
              <a:rPr lang="zh-CN" altLang="en-US" dirty="0"/>
              <a:t>               加</a:t>
            </a:r>
            <a:r>
              <a:rPr lang="en-US" altLang="zh-CN" dirty="0"/>
              <a:t>1</a:t>
            </a:r>
            <a:r>
              <a:rPr lang="zh-CN" altLang="en-US" dirty="0"/>
              <a:t>，最终得到用户之间的相似度矩阵，通过矩阵我们很容易得出相互之间对同种物品有行为的用户对。</a:t>
            </a:r>
            <a:endParaRPr lang="en-US" altLang="zh-CN" dirty="0"/>
          </a:p>
          <a:p>
            <a:r>
              <a:rPr lang="zh-CN" altLang="en-US" dirty="0"/>
              <a:t>       得到用户之间的兴趣相似度后，系统会给用户推荐和他兴趣最相似的</a:t>
            </a:r>
            <a:r>
              <a:rPr lang="en-US" altLang="zh-CN" dirty="0"/>
              <a:t>K</a:t>
            </a:r>
            <a:r>
              <a:rPr lang="zh-CN" altLang="en-US" dirty="0"/>
              <a:t>个用户喜欢的物品。</a:t>
            </a:r>
            <a:endParaRPr lang="en-US" altLang="zh-CN" dirty="0"/>
          </a:p>
          <a:p>
            <a:r>
              <a:rPr lang="en-US" altLang="zh-CN" dirty="0"/>
              <a:t>       </a:t>
            </a:r>
            <a:r>
              <a:rPr lang="zh-CN" altLang="en-US" dirty="0"/>
              <a:t>用户</a:t>
            </a:r>
            <a:r>
              <a:rPr lang="en-US" altLang="zh-CN" dirty="0"/>
              <a:t>u</a:t>
            </a:r>
            <a:r>
              <a:rPr lang="zh-CN" altLang="en-US" dirty="0"/>
              <a:t>对物品</a:t>
            </a:r>
            <a:r>
              <a:rPr lang="en-US" altLang="zh-CN" dirty="0" err="1"/>
              <a:t>i</a:t>
            </a:r>
            <a:r>
              <a:rPr lang="zh-CN" altLang="en-US" dirty="0"/>
              <a:t>的感兴趣程度计算：</a:t>
            </a:r>
            <a:endParaRPr lang="en-US" altLang="zh-CN" dirty="0"/>
          </a:p>
          <a:p>
            <a:r>
              <a:rPr lang="zh-CN" altLang="en-US" dirty="0"/>
              <a:t>       其中</a:t>
            </a:r>
            <a:r>
              <a:rPr lang="en-US" altLang="zh-CN" dirty="0">
                <a:latin typeface="+mj-ea"/>
                <a:ea typeface="+mj-ea"/>
              </a:rPr>
              <a:t>S(</a:t>
            </a:r>
            <a:r>
              <a:rPr lang="en-US" altLang="zh-CN" dirty="0" err="1">
                <a:latin typeface="+mj-ea"/>
                <a:ea typeface="+mj-ea"/>
              </a:rPr>
              <a:t>u,K</a:t>
            </a:r>
            <a:r>
              <a:rPr lang="en-US" altLang="zh-CN" dirty="0">
                <a:latin typeface="+mj-ea"/>
                <a:ea typeface="+mj-ea"/>
              </a:rPr>
              <a:t>)</a:t>
            </a:r>
            <a:r>
              <a:rPr lang="zh-CN" altLang="en-US" dirty="0"/>
              <a:t>包含和用户</a:t>
            </a:r>
            <a:r>
              <a:rPr lang="en-US" altLang="zh-CN" dirty="0"/>
              <a:t>u</a:t>
            </a:r>
            <a:r>
              <a:rPr lang="zh-CN" altLang="en-US" dirty="0"/>
              <a:t>兴趣最接近的</a:t>
            </a:r>
            <a:r>
              <a:rPr lang="en-US" altLang="zh-CN" dirty="0"/>
              <a:t>K</a:t>
            </a:r>
            <a:r>
              <a:rPr lang="zh-CN" altLang="en-US" dirty="0"/>
              <a:t>个用户，</a:t>
            </a:r>
            <a:r>
              <a:rPr lang="en-US" altLang="zh-CN" dirty="0"/>
              <a:t>N(</a:t>
            </a:r>
            <a:r>
              <a:rPr lang="en-US" altLang="zh-CN" dirty="0" err="1"/>
              <a:t>i</a:t>
            </a:r>
            <a:r>
              <a:rPr lang="en-US" altLang="zh-CN" dirty="0"/>
              <a:t>)</a:t>
            </a:r>
            <a:r>
              <a:rPr lang="zh-CN" altLang="en-US" dirty="0"/>
              <a:t>是对物品</a:t>
            </a:r>
            <a:r>
              <a:rPr lang="en-US" altLang="zh-CN" dirty="0" err="1"/>
              <a:t>i</a:t>
            </a:r>
            <a:r>
              <a:rPr lang="zh-CN" altLang="en-US" dirty="0"/>
              <a:t>有关行为的用户集合，      是用户</a:t>
            </a:r>
            <a:r>
              <a:rPr lang="en-US" altLang="zh-CN" dirty="0"/>
              <a:t>u</a:t>
            </a:r>
            <a:r>
              <a:rPr lang="zh-CN" altLang="en-US" dirty="0"/>
              <a:t>和用户</a:t>
            </a:r>
            <a:r>
              <a:rPr lang="en-US" altLang="zh-CN" dirty="0"/>
              <a:t>v</a:t>
            </a:r>
            <a:r>
              <a:rPr lang="zh-CN" altLang="en-US" dirty="0"/>
              <a:t>的兴趣相似度，      表示用户</a:t>
            </a:r>
            <a:r>
              <a:rPr lang="en-US" altLang="zh-CN" dirty="0"/>
              <a:t>v</a:t>
            </a:r>
            <a:r>
              <a:rPr lang="zh-CN" altLang="en-US" dirty="0"/>
              <a:t>对物品</a:t>
            </a:r>
            <a:r>
              <a:rPr lang="en-US" altLang="zh-CN" dirty="0" err="1"/>
              <a:t>i</a:t>
            </a:r>
            <a:r>
              <a:rPr lang="zh-CN" altLang="en-US" dirty="0"/>
              <a:t>的兴趣。      可以通过用户对商品评价的高低得出。</a:t>
            </a:r>
            <a:endParaRPr lang="en-US" altLang="zh-CN" dirty="0"/>
          </a:p>
        </p:txBody>
      </p:sp>
      <p:graphicFrame>
        <p:nvGraphicFramePr>
          <p:cNvPr id="7" name="对象 6">
            <a:extLst>
              <a:ext uri="{FF2B5EF4-FFF2-40B4-BE49-F238E27FC236}">
                <a16:creationId xmlns:a16="http://schemas.microsoft.com/office/drawing/2014/main" id="{71D11AE2-CA29-A9AE-39FB-81E10AB535A0}"/>
              </a:ext>
            </a:extLst>
          </p:cNvPr>
          <p:cNvGraphicFramePr>
            <a:graphicFrameLocks noChangeAspect="1"/>
          </p:cNvGraphicFramePr>
          <p:nvPr>
            <p:extLst>
              <p:ext uri="{D42A27DB-BD31-4B8C-83A1-F6EECF244321}">
                <p14:modId xmlns:p14="http://schemas.microsoft.com/office/powerpoint/2010/main" val="483172637"/>
              </p:ext>
            </p:extLst>
          </p:nvPr>
        </p:nvGraphicFramePr>
        <p:xfrm>
          <a:off x="539552" y="4537129"/>
          <a:ext cx="762000" cy="342900"/>
        </p:xfrm>
        <a:graphic>
          <a:graphicData uri="http://schemas.openxmlformats.org/presentationml/2006/ole">
            <mc:AlternateContent xmlns:mc="http://schemas.openxmlformats.org/markup-compatibility/2006">
              <mc:Choice xmlns:v="urn:schemas-microsoft-com:vml" Requires="v">
                <p:oleObj name="Equation" r:id="rId3" imgW="761760" imgH="342720" progId="Equation.DSMT4">
                  <p:embed/>
                </p:oleObj>
              </mc:Choice>
              <mc:Fallback>
                <p:oleObj name="Equation" r:id="rId3" imgW="761760" imgH="342720" progId="Equation.DSMT4">
                  <p:embed/>
                  <p:pic>
                    <p:nvPicPr>
                      <p:cNvPr id="0" name=""/>
                      <p:cNvPicPr/>
                      <p:nvPr/>
                    </p:nvPicPr>
                    <p:blipFill>
                      <a:blip r:embed="rId4"/>
                      <a:stretch>
                        <a:fillRect/>
                      </a:stretch>
                    </p:blipFill>
                    <p:spPr>
                      <a:xfrm>
                        <a:off x="539552" y="4537129"/>
                        <a:ext cx="762000" cy="3429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48F35233-6840-1DB2-BD75-04A872C57FF5}"/>
              </a:ext>
            </a:extLst>
          </p:cNvPr>
          <p:cNvGraphicFramePr>
            <a:graphicFrameLocks noChangeAspect="1"/>
          </p:cNvGraphicFramePr>
          <p:nvPr>
            <p:extLst>
              <p:ext uri="{D42A27DB-BD31-4B8C-83A1-F6EECF244321}">
                <p14:modId xmlns:p14="http://schemas.microsoft.com/office/powerpoint/2010/main" val="3116877244"/>
              </p:ext>
            </p:extLst>
          </p:nvPr>
        </p:nvGraphicFramePr>
        <p:xfrm>
          <a:off x="4427984" y="5445224"/>
          <a:ext cx="2311400" cy="508000"/>
        </p:xfrm>
        <a:graphic>
          <a:graphicData uri="http://schemas.openxmlformats.org/presentationml/2006/ole">
            <mc:AlternateContent xmlns:mc="http://schemas.openxmlformats.org/markup-compatibility/2006">
              <mc:Choice xmlns:v="urn:schemas-microsoft-com:vml" Requires="v">
                <p:oleObj name="Equation" r:id="rId5" imgW="2311200" imgH="507960" progId="Equation.DSMT4">
                  <p:embed/>
                </p:oleObj>
              </mc:Choice>
              <mc:Fallback>
                <p:oleObj name="Equation" r:id="rId5" imgW="2311200" imgH="507960" progId="Equation.DSMT4">
                  <p:embed/>
                  <p:pic>
                    <p:nvPicPr>
                      <p:cNvPr id="0" name=""/>
                      <p:cNvPicPr/>
                      <p:nvPr/>
                    </p:nvPicPr>
                    <p:blipFill>
                      <a:blip r:embed="rId6"/>
                      <a:stretch>
                        <a:fillRect/>
                      </a:stretch>
                    </p:blipFill>
                    <p:spPr>
                      <a:xfrm>
                        <a:off x="4427984" y="5445224"/>
                        <a:ext cx="2311400" cy="5080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EAD859BB-77C8-A440-0059-502194DD714D}"/>
              </a:ext>
            </a:extLst>
          </p:cNvPr>
          <p:cNvGraphicFramePr>
            <a:graphicFrameLocks noChangeAspect="1"/>
          </p:cNvGraphicFramePr>
          <p:nvPr>
            <p:extLst>
              <p:ext uri="{D42A27DB-BD31-4B8C-83A1-F6EECF244321}">
                <p14:modId xmlns:p14="http://schemas.microsoft.com/office/powerpoint/2010/main" val="3976006941"/>
              </p:ext>
            </p:extLst>
          </p:nvPr>
        </p:nvGraphicFramePr>
        <p:xfrm>
          <a:off x="827584" y="6143884"/>
          <a:ext cx="473968" cy="408593"/>
        </p:xfrm>
        <a:graphic>
          <a:graphicData uri="http://schemas.openxmlformats.org/presentationml/2006/ole">
            <mc:AlternateContent xmlns:mc="http://schemas.openxmlformats.org/markup-compatibility/2006">
              <mc:Choice xmlns:v="urn:schemas-microsoft-com:vml" Requires="v">
                <p:oleObj name="Equation" r:id="rId7" imgW="368280" imgH="317160" progId="Equation.DSMT4">
                  <p:embed/>
                </p:oleObj>
              </mc:Choice>
              <mc:Fallback>
                <p:oleObj name="Equation" r:id="rId7" imgW="368280" imgH="317160" progId="Equation.DSMT4">
                  <p:embed/>
                  <p:pic>
                    <p:nvPicPr>
                      <p:cNvPr id="0" name=""/>
                      <p:cNvPicPr/>
                      <p:nvPr/>
                    </p:nvPicPr>
                    <p:blipFill>
                      <a:blip r:embed="rId8"/>
                      <a:stretch>
                        <a:fillRect/>
                      </a:stretch>
                    </p:blipFill>
                    <p:spPr>
                      <a:xfrm>
                        <a:off x="827584" y="6143884"/>
                        <a:ext cx="473968" cy="40859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31489DC1-872E-69AA-0C50-59B61E5E3693}"/>
              </a:ext>
            </a:extLst>
          </p:cNvPr>
          <p:cNvGraphicFramePr>
            <a:graphicFrameLocks noChangeAspect="1"/>
          </p:cNvGraphicFramePr>
          <p:nvPr>
            <p:extLst>
              <p:ext uri="{D42A27DB-BD31-4B8C-83A1-F6EECF244321}">
                <p14:modId xmlns:p14="http://schemas.microsoft.com/office/powerpoint/2010/main" val="48952499"/>
              </p:ext>
            </p:extLst>
          </p:nvPr>
        </p:nvGraphicFramePr>
        <p:xfrm>
          <a:off x="4468989" y="6096955"/>
          <a:ext cx="401959" cy="502449"/>
        </p:xfrm>
        <a:graphic>
          <a:graphicData uri="http://schemas.openxmlformats.org/presentationml/2006/ole">
            <mc:AlternateContent xmlns:mc="http://schemas.openxmlformats.org/markup-compatibility/2006">
              <mc:Choice xmlns:v="urn:schemas-microsoft-com:vml" Requires="v">
                <p:oleObj name="Equation" r:id="rId9" imgW="253800" imgH="317160" progId="Equation.DSMT4">
                  <p:embed/>
                </p:oleObj>
              </mc:Choice>
              <mc:Fallback>
                <p:oleObj name="Equation" r:id="rId9" imgW="253800" imgH="317160" progId="Equation.DSMT4">
                  <p:embed/>
                  <p:pic>
                    <p:nvPicPr>
                      <p:cNvPr id="0" name=""/>
                      <p:cNvPicPr/>
                      <p:nvPr/>
                    </p:nvPicPr>
                    <p:blipFill>
                      <a:blip r:embed="rId10"/>
                      <a:stretch>
                        <a:fillRect/>
                      </a:stretch>
                    </p:blipFill>
                    <p:spPr>
                      <a:xfrm>
                        <a:off x="4468989" y="6096955"/>
                        <a:ext cx="401959" cy="502449"/>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D439F739-7890-19D2-89E8-E953A5AD54DD}"/>
              </a:ext>
            </a:extLst>
          </p:cNvPr>
          <p:cNvGraphicFramePr>
            <a:graphicFrameLocks noChangeAspect="1"/>
          </p:cNvGraphicFramePr>
          <p:nvPr>
            <p:extLst>
              <p:ext uri="{D42A27DB-BD31-4B8C-83A1-F6EECF244321}">
                <p14:modId xmlns:p14="http://schemas.microsoft.com/office/powerpoint/2010/main" val="4113020625"/>
              </p:ext>
            </p:extLst>
          </p:nvPr>
        </p:nvGraphicFramePr>
        <p:xfrm>
          <a:off x="7524328" y="6096955"/>
          <a:ext cx="403225" cy="501650"/>
        </p:xfrm>
        <a:graphic>
          <a:graphicData uri="http://schemas.openxmlformats.org/presentationml/2006/ole">
            <mc:AlternateContent xmlns:mc="http://schemas.openxmlformats.org/markup-compatibility/2006">
              <mc:Choice xmlns:v="urn:schemas-microsoft-com:vml" Requires="v">
                <p:oleObj name="Equation" r:id="rId11" imgW="402510" imgH="501498" progId="Equation.DSMT4">
                  <p:embed/>
                </p:oleObj>
              </mc:Choice>
              <mc:Fallback>
                <p:oleObj name="Equation" r:id="rId11" imgW="402510" imgH="501498" progId="Equation.DSMT4">
                  <p:embed/>
                  <p:pic>
                    <p:nvPicPr>
                      <p:cNvPr id="0" name=""/>
                      <p:cNvPicPr/>
                      <p:nvPr/>
                    </p:nvPicPr>
                    <p:blipFill>
                      <a:blip r:embed="rId12"/>
                      <a:stretch>
                        <a:fillRect/>
                      </a:stretch>
                    </p:blipFill>
                    <p:spPr>
                      <a:xfrm>
                        <a:off x="7524328" y="6096955"/>
                        <a:ext cx="403225" cy="501650"/>
                      </a:xfrm>
                      <a:prstGeom prst="rect">
                        <a:avLst/>
                      </a:prstGeom>
                    </p:spPr>
                  </p:pic>
                </p:oleObj>
              </mc:Fallback>
            </mc:AlternateContent>
          </a:graphicData>
        </a:graphic>
      </p:graphicFrame>
    </p:spTree>
    <p:extLst>
      <p:ext uri="{BB962C8B-B14F-4D97-AF65-F5344CB8AC3E}">
        <p14:creationId xmlns:p14="http://schemas.microsoft.com/office/powerpoint/2010/main" val="150045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B8869-43A4-FA42-25D9-525DE69F5EE8}"/>
              </a:ext>
            </a:extLst>
          </p:cNvPr>
          <p:cNvSpPr>
            <a:spLocks noGrp="1"/>
          </p:cNvSpPr>
          <p:nvPr>
            <p:ph type="title"/>
          </p:nvPr>
        </p:nvSpPr>
        <p:spPr/>
        <p:txBody>
          <a:bodyPr/>
          <a:lstStyle/>
          <a:p>
            <a:r>
              <a:rPr lang="zh-CN" altLang="en-US" dirty="0">
                <a:solidFill>
                  <a:srgbClr val="005CA2"/>
                </a:solidFill>
              </a:rPr>
              <a:t>基于物品的协同过滤算法（</a:t>
            </a:r>
            <a:r>
              <a:rPr lang="en-US" altLang="zh-CN" dirty="0" err="1">
                <a:solidFill>
                  <a:srgbClr val="005CA2"/>
                </a:solidFill>
              </a:rPr>
              <a:t>ItemCF</a:t>
            </a:r>
            <a:r>
              <a:rPr lang="en-US" altLang="zh-CN" dirty="0">
                <a:solidFill>
                  <a:srgbClr val="005CA2"/>
                </a:solidFill>
              </a:rPr>
              <a:t>)</a:t>
            </a:r>
            <a:endParaRPr lang="zh-CN" altLang="en-US" dirty="0"/>
          </a:p>
        </p:txBody>
      </p:sp>
      <p:sp>
        <p:nvSpPr>
          <p:cNvPr id="3" name="内容占位符 2">
            <a:extLst>
              <a:ext uri="{FF2B5EF4-FFF2-40B4-BE49-F238E27FC236}">
                <a16:creationId xmlns:a16="http://schemas.microsoft.com/office/drawing/2014/main" id="{1472C083-14D1-9D3F-322A-6C43CA7860B6}"/>
              </a:ext>
            </a:extLst>
          </p:cNvPr>
          <p:cNvSpPr>
            <a:spLocks noGrp="1"/>
          </p:cNvSpPr>
          <p:nvPr>
            <p:ph idx="1"/>
          </p:nvPr>
        </p:nvSpPr>
        <p:spPr/>
        <p:txBody>
          <a:bodyPr/>
          <a:lstStyle/>
          <a:p>
            <a:pPr marL="0" indent="0">
              <a:buNone/>
            </a:pPr>
            <a:r>
              <a:rPr lang="zh-CN" altLang="en-US" sz="1800" b="0" dirty="0"/>
              <a:t>       虽然基于用户的协同过滤算法在一些网站中得到了应用，但是该算法有一些缺点。</a:t>
            </a:r>
            <a:endParaRPr lang="en-US" altLang="zh-CN" sz="1800" b="0" dirty="0"/>
          </a:p>
          <a:p>
            <a:pPr marL="0" indent="0">
              <a:buNone/>
            </a:pPr>
            <a:r>
              <a:rPr lang="zh-CN" altLang="en-US" sz="1800" b="0" dirty="0"/>
              <a:t>随着用户数目的不断增加，计算用户兴趣相似度矩阵将越来越困难，其运算时间复杂度和空间复杂度的增长和用户数量的增长近似于平方关系。因此基于物品的协同过滤算法应运而生。</a:t>
            </a:r>
            <a:endParaRPr lang="en-US" altLang="zh-CN" sz="1800" b="0" dirty="0"/>
          </a:p>
          <a:p>
            <a:pPr marL="0" indent="0">
              <a:buNone/>
            </a:pPr>
            <a:r>
              <a:rPr lang="en-US" altLang="zh-CN" sz="1800" b="0" dirty="0"/>
              <a:t>       </a:t>
            </a:r>
            <a:r>
              <a:rPr lang="zh-CN" altLang="en-US" sz="1800" b="0" dirty="0"/>
              <a:t>基于物品的协同过滤算法给用户推荐那些和他们之前喜欢的物品相似的物品。比如，该算法会因为你购买过</a:t>
            </a:r>
            <a:r>
              <a:rPr lang="en-US" altLang="zh-CN" sz="1800" b="0" dirty="0"/>
              <a:t>《</a:t>
            </a:r>
            <a:r>
              <a:rPr lang="zh-CN" altLang="en-US" sz="1800" b="0" dirty="0"/>
              <a:t>数据挖掘</a:t>
            </a:r>
            <a:r>
              <a:rPr lang="en-US" altLang="zh-CN" sz="1800" b="0" dirty="0"/>
              <a:t>》</a:t>
            </a:r>
            <a:r>
              <a:rPr lang="zh-CN" altLang="en-US" sz="1800" b="0" dirty="0"/>
              <a:t>而给你推荐</a:t>
            </a:r>
            <a:r>
              <a:rPr lang="en-US" altLang="zh-CN" sz="1800" b="0" dirty="0"/>
              <a:t>《</a:t>
            </a:r>
            <a:r>
              <a:rPr lang="zh-CN" altLang="en-US" sz="1800" b="0" dirty="0"/>
              <a:t>机器学习</a:t>
            </a:r>
            <a:r>
              <a:rPr lang="en-US" altLang="zh-CN" sz="1800" b="0" dirty="0"/>
              <a:t>》</a:t>
            </a:r>
            <a:r>
              <a:rPr lang="zh-CN" altLang="en-US" sz="1800" b="0" dirty="0"/>
              <a:t>。</a:t>
            </a:r>
            <a:r>
              <a:rPr lang="en-US" altLang="zh-CN" sz="1800" b="0" dirty="0" err="1"/>
              <a:t>ItemCF</a:t>
            </a:r>
            <a:r>
              <a:rPr lang="zh-CN" altLang="en-US" sz="1800" b="0" dirty="0"/>
              <a:t>算法并不利用物品的内容属性计算物品之间的相似度，它主要通过</a:t>
            </a:r>
            <a:endParaRPr lang="en-US" altLang="zh-CN" sz="1800" b="0" dirty="0"/>
          </a:p>
          <a:p>
            <a:pPr marL="0" indent="0">
              <a:buNone/>
            </a:pPr>
            <a:r>
              <a:rPr lang="zh-CN" altLang="en-US" sz="1800" b="0" dirty="0"/>
              <a:t>分析用户的行为数据来计算物品之间的相似度。简言之就是</a:t>
            </a:r>
            <a:endParaRPr lang="en-US" altLang="zh-CN" sz="1800" b="0" dirty="0"/>
          </a:p>
          <a:p>
            <a:pPr marL="0" indent="0">
              <a:buNone/>
            </a:pPr>
            <a:r>
              <a:rPr lang="zh-CN" altLang="en-US" sz="1800" b="0" dirty="0"/>
              <a:t>该算法认为物品</a:t>
            </a:r>
            <a:r>
              <a:rPr lang="en-US" altLang="zh-CN" sz="1800" b="0" dirty="0"/>
              <a:t>A</a:t>
            </a:r>
            <a:r>
              <a:rPr lang="zh-CN" altLang="en-US" sz="1800" b="0" dirty="0"/>
              <a:t>和物品</a:t>
            </a:r>
            <a:r>
              <a:rPr lang="en-US" altLang="zh-CN" sz="1800" b="0" dirty="0"/>
              <a:t>B</a:t>
            </a:r>
            <a:r>
              <a:rPr lang="zh-CN" altLang="en-US" sz="1800" b="0" dirty="0"/>
              <a:t>具有很大的相似度是因为喜欢物品</a:t>
            </a:r>
            <a:endParaRPr lang="en-US" altLang="zh-CN" sz="1800" b="0" dirty="0"/>
          </a:p>
          <a:p>
            <a:pPr marL="0" indent="0">
              <a:buNone/>
            </a:pPr>
            <a:r>
              <a:rPr lang="en-US" altLang="zh-CN" sz="1800" b="0" dirty="0"/>
              <a:t>A</a:t>
            </a:r>
            <a:r>
              <a:rPr lang="zh-CN" altLang="en-US" sz="1800" b="0" dirty="0"/>
              <a:t>的用户大都也喜欢物品</a:t>
            </a:r>
            <a:r>
              <a:rPr lang="en-US" altLang="zh-CN" sz="1800" b="0" dirty="0"/>
              <a:t>B</a:t>
            </a:r>
            <a:r>
              <a:rPr lang="zh-CN" altLang="en-US" sz="1800" b="0" dirty="0"/>
              <a:t>。</a:t>
            </a:r>
            <a:endParaRPr lang="en-US" altLang="zh-CN" sz="1800" b="0" dirty="0"/>
          </a:p>
          <a:p>
            <a:pPr marL="0" indent="0">
              <a:buNone/>
            </a:pPr>
            <a:r>
              <a:rPr lang="en-US" altLang="zh-CN" sz="1800" b="0" dirty="0"/>
              <a:t>      </a:t>
            </a:r>
            <a:r>
              <a:rPr lang="zh-CN" altLang="en-US" sz="1800" b="0" dirty="0">
                <a:solidFill>
                  <a:srgbClr val="005CA2"/>
                </a:solidFill>
              </a:rPr>
              <a:t>右图展示的是在淘宝购买篮球时，他会为你推荐和</a:t>
            </a:r>
            <a:endParaRPr lang="en-US" altLang="zh-CN" sz="1800" b="0" dirty="0">
              <a:solidFill>
                <a:srgbClr val="005CA2"/>
              </a:solidFill>
            </a:endParaRPr>
          </a:p>
          <a:p>
            <a:pPr marL="0" indent="0">
              <a:buNone/>
            </a:pPr>
            <a:r>
              <a:rPr lang="zh-CN" altLang="en-US" sz="1800" b="0" dirty="0">
                <a:solidFill>
                  <a:srgbClr val="005CA2"/>
                </a:solidFill>
              </a:rPr>
              <a:t>篮球相关的其他商品，比如图中所示的篮球袜。</a:t>
            </a:r>
          </a:p>
        </p:txBody>
      </p:sp>
      <p:pic>
        <p:nvPicPr>
          <p:cNvPr id="5" name="图片 4">
            <a:extLst>
              <a:ext uri="{FF2B5EF4-FFF2-40B4-BE49-F238E27FC236}">
                <a16:creationId xmlns:a16="http://schemas.microsoft.com/office/drawing/2014/main" id="{168F4798-D255-58B1-3376-07865324D8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75599" y="3969060"/>
            <a:ext cx="1988889" cy="2849857"/>
          </a:xfrm>
          <a:prstGeom prst="rect">
            <a:avLst/>
          </a:prstGeom>
        </p:spPr>
      </p:pic>
    </p:spTree>
    <p:extLst>
      <p:ext uri="{BB962C8B-B14F-4D97-AF65-F5344CB8AC3E}">
        <p14:creationId xmlns:p14="http://schemas.microsoft.com/office/powerpoint/2010/main" val="177058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0" dur="500"/>
                                        <p:tgtEl>
                                          <p:spTgt spid="3">
                                            <p:txEl>
                                              <p:pRg st="7" end="7"/>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5CA2"/>
                </a:solidFill>
              </a:rPr>
              <a:t>推荐系统</a:t>
            </a:r>
          </a:p>
        </p:txBody>
      </p:sp>
      <p:pic>
        <p:nvPicPr>
          <p:cNvPr id="4" name="图片 3">
            <a:extLst>
              <a:ext uri="{FF2B5EF4-FFF2-40B4-BE49-F238E27FC236}">
                <a16:creationId xmlns:a16="http://schemas.microsoft.com/office/drawing/2014/main" id="{51785F8A-6F55-32FC-9446-5781B24FD0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576" y="908720"/>
            <a:ext cx="6096012" cy="6096012"/>
          </a:xfrm>
          <a:prstGeom prst="rect">
            <a:avLst/>
          </a:prstGeom>
        </p:spPr>
      </p:pic>
      <p:sp>
        <p:nvSpPr>
          <p:cNvPr id="5" name="文本框 4">
            <a:extLst>
              <a:ext uri="{FF2B5EF4-FFF2-40B4-BE49-F238E27FC236}">
                <a16:creationId xmlns:a16="http://schemas.microsoft.com/office/drawing/2014/main" id="{6CE24F9E-2FF5-086F-80E8-1CB30C262CFB}"/>
              </a:ext>
            </a:extLst>
          </p:cNvPr>
          <p:cNvSpPr txBox="1"/>
          <p:nvPr/>
        </p:nvSpPr>
        <p:spPr>
          <a:xfrm>
            <a:off x="1475656" y="3956726"/>
            <a:ext cx="2340450" cy="595356"/>
          </a:xfrm>
          <a:prstGeom prst="rect">
            <a:avLst/>
          </a:prstGeom>
          <a:noFill/>
        </p:spPr>
        <p:txBody>
          <a:bodyPr wrap="square" rtlCol="0">
            <a:spAutoFit/>
          </a:bodyPr>
          <a:lstStyle>
            <a:defPPr>
              <a:defRPr lang="en-US"/>
            </a:defPPr>
            <a:lvl1pPr algn="ctr">
              <a:lnSpc>
                <a:spcPct val="120000"/>
              </a:lnSpc>
              <a:defRPr sz="7000">
                <a:solidFill>
                  <a:schemeClr val="bg1"/>
                </a:solidFill>
                <a:effectLst>
                  <a:glow rad="139700">
                    <a:schemeClr val="accent1">
                      <a:satMod val="175000"/>
                      <a:alpha val="40000"/>
                    </a:schemeClr>
                  </a:glow>
                </a:effectLst>
                <a:latin typeface="微软雅黑 Light" panose="020B0502040204020203" pitchFamily="34" charset="-122"/>
                <a:ea typeface="微软雅黑 Light" panose="020B0502040204020203" pitchFamily="34" charset="-122"/>
                <a:cs typeface="+mn-ea"/>
              </a:defRPr>
            </a:lvl1pPr>
          </a:lstStyle>
          <a:p>
            <a:pPr algn="l"/>
            <a:r>
              <a:rPr lang="en-US" altLang="zh-CN" sz="3000" dirty="0">
                <a:solidFill>
                  <a:prstClr val="white"/>
                </a:solidFill>
                <a:effectLst>
                  <a:glow rad="139700">
                    <a:srgbClr val="4472C4">
                      <a:satMod val="175000"/>
                      <a:alpha val="40000"/>
                    </a:srgbClr>
                  </a:glow>
                </a:effectLst>
                <a:latin typeface="Arial"/>
                <a:ea typeface="微软雅黑"/>
                <a:sym typeface="+mn-lt"/>
              </a:rPr>
              <a:t>CONTENTS</a:t>
            </a:r>
            <a:endParaRPr lang="en-US" sz="3000" dirty="0">
              <a:solidFill>
                <a:prstClr val="white"/>
              </a:solidFill>
              <a:effectLst>
                <a:glow rad="139700">
                  <a:srgbClr val="4472C4">
                    <a:satMod val="175000"/>
                    <a:alpha val="40000"/>
                  </a:srgbClr>
                </a:glow>
              </a:effectLst>
              <a:latin typeface="Arial"/>
              <a:ea typeface="微软雅黑"/>
              <a:sym typeface="+mn-lt"/>
            </a:endParaRPr>
          </a:p>
        </p:txBody>
      </p:sp>
      <p:sp>
        <p:nvSpPr>
          <p:cNvPr id="6" name="文本框 5">
            <a:extLst>
              <a:ext uri="{FF2B5EF4-FFF2-40B4-BE49-F238E27FC236}">
                <a16:creationId xmlns:a16="http://schemas.microsoft.com/office/drawing/2014/main" id="{CCCBBB1A-4FC5-F7A7-D6B4-F9158D96C4F1}"/>
              </a:ext>
            </a:extLst>
          </p:cNvPr>
          <p:cNvSpPr txBox="1"/>
          <p:nvPr/>
        </p:nvSpPr>
        <p:spPr>
          <a:xfrm>
            <a:off x="971600" y="2129937"/>
            <a:ext cx="3084499" cy="1533561"/>
          </a:xfrm>
          <a:prstGeom prst="rect">
            <a:avLst/>
          </a:prstGeom>
          <a:noFill/>
        </p:spPr>
        <p:txBody>
          <a:bodyPr wrap="none" rtlCol="0">
            <a:spAutoFit/>
          </a:bodyPr>
          <a:lstStyle>
            <a:defPPr>
              <a:defRPr lang="en-US"/>
            </a:defPPr>
            <a:lvl1pPr algn="ctr">
              <a:lnSpc>
                <a:spcPct val="120000"/>
              </a:lnSpc>
              <a:defRPr sz="7000">
                <a:solidFill>
                  <a:schemeClr val="bg1"/>
                </a:solidFill>
                <a:effectLst>
                  <a:glow rad="139700">
                    <a:schemeClr val="accent1">
                      <a:satMod val="175000"/>
                      <a:alpha val="40000"/>
                    </a:schemeClr>
                  </a:glow>
                </a:effectLst>
                <a:latin typeface="微软雅黑 Light" panose="020B0502040204020203" pitchFamily="34" charset="-122"/>
                <a:ea typeface="微软雅黑 Light" panose="020B0502040204020203" pitchFamily="34" charset="-122"/>
                <a:cs typeface="+mn-ea"/>
              </a:defRPr>
            </a:lvl1pPr>
          </a:lstStyle>
          <a:p>
            <a:pPr algn="l"/>
            <a:r>
              <a:rPr lang="zh-CN" altLang="en-US" sz="9000" b="1" dirty="0">
                <a:solidFill>
                  <a:prstClr val="white"/>
                </a:solidFill>
                <a:effectLst>
                  <a:glow rad="139700">
                    <a:srgbClr val="4472C4">
                      <a:satMod val="175000"/>
                      <a:alpha val="40000"/>
                    </a:srgbClr>
                  </a:glow>
                </a:effectLst>
                <a:latin typeface="宋体" panose="02010600030101010101" pitchFamily="2" charset="-122"/>
                <a:ea typeface="宋体" panose="02010600030101010101" pitchFamily="2" charset="-122"/>
                <a:sym typeface="+mn-lt"/>
              </a:rPr>
              <a:t>目 录</a:t>
            </a:r>
            <a:endParaRPr lang="en-US" sz="9000" b="1" dirty="0">
              <a:solidFill>
                <a:prstClr val="white"/>
              </a:solidFill>
              <a:effectLst>
                <a:glow rad="139700">
                  <a:srgbClr val="4472C4">
                    <a:satMod val="175000"/>
                    <a:alpha val="40000"/>
                  </a:srgbClr>
                </a:glow>
              </a:effectLst>
              <a:latin typeface="宋体" panose="02010600030101010101" pitchFamily="2" charset="-122"/>
              <a:ea typeface="宋体" panose="02010600030101010101" pitchFamily="2" charset="-122"/>
              <a:sym typeface="+mn-lt"/>
            </a:endParaRPr>
          </a:p>
        </p:txBody>
      </p:sp>
      <p:sp>
        <p:nvSpPr>
          <p:cNvPr id="7" name="文本框 6">
            <a:extLst>
              <a:ext uri="{FF2B5EF4-FFF2-40B4-BE49-F238E27FC236}">
                <a16:creationId xmlns:a16="http://schemas.microsoft.com/office/drawing/2014/main" id="{182D3BF4-7548-C6D9-0BF3-552274326E7D}"/>
              </a:ext>
            </a:extLst>
          </p:cNvPr>
          <p:cNvSpPr txBox="1"/>
          <p:nvPr/>
        </p:nvSpPr>
        <p:spPr>
          <a:xfrm>
            <a:off x="4780924" y="2330320"/>
            <a:ext cx="4339650" cy="2221762"/>
          </a:xfrm>
          <a:prstGeom prst="rect">
            <a:avLst/>
          </a:prstGeom>
          <a:noFill/>
          <a:ln>
            <a:gradFill>
              <a:gsLst>
                <a:gs pos="0">
                  <a:schemeClr val="accent1">
                    <a:lumMod val="3000"/>
                    <a:lumOff val="97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none" rtlCol="0">
            <a:spAutoFit/>
          </a:bodyPr>
          <a:lstStyle/>
          <a:p>
            <a:pPr marL="457200" indent="-457200">
              <a:lnSpc>
                <a:spcPct val="150000"/>
              </a:lnSpc>
              <a:buFont typeface="+mj-lt"/>
              <a:buAutoNum type="arabicPeriod"/>
            </a:pPr>
            <a:r>
              <a:rPr lang="zh-CN" altLang="en-US" sz="2400" dirty="0">
                <a:ln>
                  <a:gradFill>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B0F0"/>
                </a:solidFill>
                <a:effectLst>
                  <a:innerShdw blurRad="63500" dist="50800" dir="13500000">
                    <a:schemeClr val="tx1">
                      <a:alpha val="50000"/>
                    </a:schemeClr>
                  </a:innerShdw>
                </a:effectLst>
                <a:latin typeface="宋体" panose="02010600030101010101" pitchFamily="2" charset="-122"/>
                <a:ea typeface="宋体" panose="02010600030101010101" pitchFamily="2" charset="-122"/>
                <a:cs typeface="+mn-ea"/>
                <a:sym typeface="+mn-lt"/>
              </a:rPr>
              <a:t>推荐系统的产生背景和意义</a:t>
            </a:r>
            <a:endParaRPr lang="en-US" altLang="zh-CN" sz="2400" dirty="0">
              <a:ln>
                <a:gradFill>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B0F0"/>
              </a:solidFill>
              <a:effectLst>
                <a:innerShdw blurRad="63500" dist="50800" dir="13500000">
                  <a:schemeClr val="tx1">
                    <a:alpha val="50000"/>
                  </a:schemeClr>
                </a:innerShdw>
              </a:effectLst>
              <a:latin typeface="宋体" panose="02010600030101010101" pitchFamily="2" charset="-122"/>
              <a:ea typeface="宋体" panose="02010600030101010101" pitchFamily="2" charset="-122"/>
              <a:cs typeface="+mn-ea"/>
              <a:sym typeface="+mn-lt"/>
            </a:endParaRPr>
          </a:p>
          <a:p>
            <a:pPr marL="457200" indent="-457200">
              <a:lnSpc>
                <a:spcPct val="150000"/>
              </a:lnSpc>
              <a:buFont typeface="+mj-lt"/>
              <a:buAutoNum type="arabicPeriod"/>
            </a:pPr>
            <a:r>
              <a:rPr lang="zh-CN" altLang="en-US" sz="2400" dirty="0">
                <a:ln>
                  <a:gradFill>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B0F0"/>
                </a:solidFill>
                <a:effectLst>
                  <a:innerShdw blurRad="63500" dist="50800" dir="13500000">
                    <a:schemeClr val="tx1">
                      <a:alpha val="50000"/>
                    </a:schemeClr>
                  </a:innerShdw>
                </a:effectLst>
                <a:latin typeface="宋体" panose="02010600030101010101" pitchFamily="2" charset="-122"/>
                <a:ea typeface="宋体" panose="02010600030101010101" pitchFamily="2" charset="-122"/>
                <a:cs typeface="+mn-ea"/>
                <a:sym typeface="+mn-lt"/>
              </a:rPr>
              <a:t>效用矩阵和长尾效应</a:t>
            </a:r>
            <a:endParaRPr lang="en-US" altLang="zh-CN" sz="2400" dirty="0">
              <a:ln>
                <a:gradFill>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B0F0"/>
              </a:solidFill>
              <a:effectLst>
                <a:innerShdw blurRad="63500" dist="50800" dir="13500000">
                  <a:schemeClr val="tx1">
                    <a:alpha val="50000"/>
                  </a:schemeClr>
                </a:innerShdw>
              </a:effectLst>
              <a:latin typeface="宋体" panose="02010600030101010101" pitchFamily="2" charset="-122"/>
              <a:ea typeface="宋体" panose="02010600030101010101" pitchFamily="2" charset="-122"/>
              <a:cs typeface="+mn-ea"/>
              <a:sym typeface="+mn-lt"/>
            </a:endParaRPr>
          </a:p>
          <a:p>
            <a:pPr marL="457200" indent="-457200">
              <a:lnSpc>
                <a:spcPct val="150000"/>
              </a:lnSpc>
              <a:buFont typeface="+mj-lt"/>
              <a:buAutoNum type="arabicPeriod"/>
            </a:pPr>
            <a:r>
              <a:rPr lang="zh-CN" altLang="en-US" sz="2400" dirty="0">
                <a:ln>
                  <a:gradFill>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B0F0"/>
                </a:solidFill>
                <a:effectLst>
                  <a:innerShdw blurRad="63500" dist="50800" dir="13500000">
                    <a:schemeClr val="tx1">
                      <a:alpha val="50000"/>
                    </a:schemeClr>
                  </a:innerShdw>
                </a:effectLst>
                <a:latin typeface="宋体" panose="02010600030101010101" pitchFamily="2" charset="-122"/>
                <a:ea typeface="宋体" panose="02010600030101010101" pitchFamily="2" charset="-122"/>
                <a:cs typeface="+mn-ea"/>
                <a:sym typeface="+mn-lt"/>
              </a:rPr>
              <a:t>基于内容的推荐</a:t>
            </a:r>
            <a:endParaRPr lang="en-US" altLang="zh-CN" sz="2400" dirty="0">
              <a:ln>
                <a:gradFill>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B0F0"/>
              </a:solidFill>
              <a:effectLst>
                <a:innerShdw blurRad="63500" dist="50800" dir="13500000">
                  <a:schemeClr val="tx1">
                    <a:alpha val="50000"/>
                  </a:schemeClr>
                </a:innerShdw>
              </a:effectLst>
              <a:latin typeface="宋体" panose="02010600030101010101" pitchFamily="2" charset="-122"/>
              <a:ea typeface="宋体" panose="02010600030101010101" pitchFamily="2" charset="-122"/>
              <a:cs typeface="+mn-ea"/>
              <a:sym typeface="+mn-lt"/>
            </a:endParaRPr>
          </a:p>
          <a:p>
            <a:pPr marL="457200" indent="-457200">
              <a:lnSpc>
                <a:spcPct val="150000"/>
              </a:lnSpc>
              <a:buFont typeface="+mj-lt"/>
              <a:buAutoNum type="arabicPeriod"/>
            </a:pPr>
            <a:r>
              <a:rPr lang="zh-CN" altLang="en-US" sz="2400" dirty="0">
                <a:ln>
                  <a:gradFill>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B0F0"/>
                </a:solidFill>
                <a:effectLst>
                  <a:innerShdw blurRad="63500" dist="50800" dir="13500000">
                    <a:schemeClr val="tx1">
                      <a:alpha val="50000"/>
                    </a:schemeClr>
                  </a:innerShdw>
                </a:effectLst>
                <a:latin typeface="宋体" panose="02010600030101010101" pitchFamily="2" charset="-122"/>
                <a:ea typeface="宋体" panose="02010600030101010101" pitchFamily="2" charset="-122"/>
                <a:cs typeface="+mn-ea"/>
                <a:sym typeface="+mn-lt"/>
              </a:rPr>
              <a:t>协同过滤</a:t>
            </a:r>
            <a:endParaRPr lang="en-US" altLang="zh-CN" sz="2400" dirty="0">
              <a:ln>
                <a:gradFill>
                  <a:gsLst>
                    <a:gs pos="2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B0F0"/>
              </a:solidFill>
              <a:effectLst>
                <a:innerShdw blurRad="63500" dist="50800" dir="13500000">
                  <a:schemeClr val="tx1">
                    <a:alpha val="50000"/>
                  </a:schemeClr>
                </a:innerShdw>
              </a:effectLst>
              <a:latin typeface="宋体" panose="02010600030101010101" pitchFamily="2" charset="-122"/>
              <a:ea typeface="宋体" panose="02010600030101010101" pitchFamily="2" charset="-122"/>
              <a:cs typeface="+mn-ea"/>
              <a:sym typeface="+mn-lt"/>
            </a:endParaRPr>
          </a:p>
        </p:txBody>
      </p:sp>
    </p:spTree>
    <p:extLst>
      <p:ext uri="{BB962C8B-B14F-4D97-AF65-F5344CB8AC3E}">
        <p14:creationId xmlns:p14="http://schemas.microsoft.com/office/powerpoint/2010/main" val="293200148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xit" presetSubtype="0" fill="hold" grpId="1" nodeType="withEffect">
                                      <p:stCondLst>
                                        <p:cond delay="0"/>
                                      </p:stCondLst>
                                      <p:childTnLst>
                                        <p:set>
                                          <p:cBhvr>
                                            <p:cTn id="11" dur="1" fill="hold">
                                              <p:stCondLst>
                                                <p:cond delay="0"/>
                                              </p:stCondLst>
                                            </p:cTn>
                                            <p:tgtEl>
                                              <p:spTgt spid="6"/>
                                            </p:tgtEl>
                                            <p:attrNameLst>
                                              <p:attrName>style.visibility</p:attrName>
                                            </p:attrNameLst>
                                          </p:cBhvr>
                                          <p:to>
                                            <p:strVal val="hidden"/>
                                          </p:to>
                                        </p:set>
                                      </p:childTnLst>
                                    </p:cTn>
                                  </p:par>
                                  <p:par>
                                    <p:cTn id="12" presetID="1" presetClass="entr" presetSubtype="0" fill="hold" grpId="2"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xit" presetSubtype="0" fill="hold" grpId="3"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par>
                                    <p:cTn id="16" presetID="1" presetClass="entr" presetSubtype="0" fill="hold" grpId="4"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5"/>
                                            </p:tgtEl>
                                            <p:attrNameLst>
                                              <p:attrName>style.visibility</p:attrName>
                                            </p:attrNameLst>
                                          </p:cBhvr>
                                          <p:to>
                                            <p:strVal val="hidden"/>
                                          </p:to>
                                        </p:set>
                                      </p:childTnLst>
                                    </p:cTn>
                                  </p:par>
                                  <p:par>
                                    <p:cTn id="22" presetID="1" presetClass="entr" presetSubtype="0" fill="hold" grpId="2"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xit" presetSubtype="0" fill="hold" grpId="3" nodeType="with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ntr" presetSubtype="0" fill="hold" grpId="4"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2" presetClass="entr" presetSubtype="2" fill="hold" grpId="0" nodeType="withEffect" p14:presetBounceEnd="64000">
                                      <p:stCondLst>
                                        <p:cond delay="0"/>
                                      </p:stCondLst>
                                      <p:childTnLst>
                                        <p:set>
                                          <p:cBhvr>
                                            <p:cTn id="29" dur="1" fill="hold">
                                              <p:stCondLst>
                                                <p:cond delay="0"/>
                                              </p:stCondLst>
                                            </p:cTn>
                                            <p:tgtEl>
                                              <p:spTgt spid="7">
                                                <p:bg/>
                                              </p:spTgt>
                                            </p:tgtEl>
                                            <p:attrNameLst>
                                              <p:attrName>style.visibility</p:attrName>
                                            </p:attrNameLst>
                                          </p:cBhvr>
                                          <p:to>
                                            <p:strVal val="visible"/>
                                          </p:to>
                                        </p:set>
                                        <p:anim calcmode="lin" valueType="num" p14:bounceEnd="64000">
                                          <p:cBhvr additive="base">
                                            <p:cTn id="30" dur="1000" fill="hold"/>
                                            <p:tgtEl>
                                              <p:spTgt spid="7">
                                                <p:bg/>
                                              </p:spTgt>
                                            </p:tgtEl>
                                            <p:attrNameLst>
                                              <p:attrName>ppt_x</p:attrName>
                                            </p:attrNameLst>
                                          </p:cBhvr>
                                          <p:tavLst>
                                            <p:tav tm="0">
                                              <p:val>
                                                <p:strVal val="1+#ppt_w/2"/>
                                              </p:val>
                                            </p:tav>
                                            <p:tav tm="100000">
                                              <p:val>
                                                <p:strVal val="#ppt_x"/>
                                              </p:val>
                                            </p:tav>
                                          </p:tavLst>
                                        </p:anim>
                                        <p:anim calcmode="lin" valueType="num" p14:bounceEnd="64000">
                                          <p:cBhvr additive="base">
                                            <p:cTn id="31" dur="1000" fill="hold"/>
                                            <p:tgtEl>
                                              <p:spTgt spid="7">
                                                <p:bg/>
                                              </p:spTgt>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14:presetBounceEnd="64000">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 calcmode="lin" valueType="num" p14:bounceEnd="64000">
                                          <p:cBhvr additive="base">
                                            <p:cTn id="34" dur="1000" fill="hold"/>
                                            <p:tgtEl>
                                              <p:spTgt spid="7">
                                                <p:txEl>
                                                  <p:pRg st="0" end="0"/>
                                                </p:txEl>
                                              </p:spTgt>
                                            </p:tgtEl>
                                            <p:attrNameLst>
                                              <p:attrName>ppt_x</p:attrName>
                                            </p:attrNameLst>
                                          </p:cBhvr>
                                          <p:tavLst>
                                            <p:tav tm="0">
                                              <p:val>
                                                <p:strVal val="1+#ppt_w/2"/>
                                              </p:val>
                                            </p:tav>
                                            <p:tav tm="100000">
                                              <p:val>
                                                <p:strVal val="#ppt_x"/>
                                              </p:val>
                                            </p:tav>
                                          </p:tavLst>
                                        </p:anim>
                                        <p:anim calcmode="lin" valueType="num" p14:bounceEnd="64000">
                                          <p:cBhvr additive="base">
                                            <p:cTn id="35" dur="1000" fill="hold"/>
                                            <p:tgtEl>
                                              <p:spTgt spid="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14:presetBounceEnd="64000">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 calcmode="lin" valueType="num" p14:bounceEnd="64000">
                                          <p:cBhvr additive="base">
                                            <p:cTn id="38" dur="1000" fill="hold"/>
                                            <p:tgtEl>
                                              <p:spTgt spid="7">
                                                <p:txEl>
                                                  <p:pRg st="1" end="1"/>
                                                </p:txEl>
                                              </p:spTgt>
                                            </p:tgtEl>
                                            <p:attrNameLst>
                                              <p:attrName>ppt_x</p:attrName>
                                            </p:attrNameLst>
                                          </p:cBhvr>
                                          <p:tavLst>
                                            <p:tav tm="0">
                                              <p:val>
                                                <p:strVal val="1+#ppt_w/2"/>
                                              </p:val>
                                            </p:tav>
                                            <p:tav tm="100000">
                                              <p:val>
                                                <p:strVal val="#ppt_x"/>
                                              </p:val>
                                            </p:tav>
                                          </p:tavLst>
                                        </p:anim>
                                        <p:anim calcmode="lin" valueType="num" p14:bounceEnd="64000">
                                          <p:cBhvr additive="base">
                                            <p:cTn id="39" dur="1000" fill="hold"/>
                                            <p:tgtEl>
                                              <p:spTgt spid="7">
                                                <p:txEl>
                                                  <p:pRg st="1" end="1"/>
                                                </p:txEl>
                                              </p:spTgt>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14:presetBounceEnd="64000">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 calcmode="lin" valueType="num" p14:bounceEnd="64000">
                                          <p:cBhvr additive="base">
                                            <p:cTn id="42" dur="1000" fill="hold"/>
                                            <p:tgtEl>
                                              <p:spTgt spid="7">
                                                <p:txEl>
                                                  <p:pRg st="2" end="2"/>
                                                </p:txEl>
                                              </p:spTgt>
                                            </p:tgtEl>
                                            <p:attrNameLst>
                                              <p:attrName>ppt_x</p:attrName>
                                            </p:attrNameLst>
                                          </p:cBhvr>
                                          <p:tavLst>
                                            <p:tav tm="0">
                                              <p:val>
                                                <p:strVal val="1+#ppt_w/2"/>
                                              </p:val>
                                            </p:tav>
                                            <p:tav tm="100000">
                                              <p:val>
                                                <p:strVal val="#ppt_x"/>
                                              </p:val>
                                            </p:tav>
                                          </p:tavLst>
                                        </p:anim>
                                        <p:anim calcmode="lin" valueType="num" p14:bounceEnd="64000">
                                          <p:cBhvr additive="base">
                                            <p:cTn id="43" dur="1000" fill="hold"/>
                                            <p:tgtEl>
                                              <p:spTgt spid="7">
                                                <p:txEl>
                                                  <p:pRg st="2" end="2"/>
                                                </p:txEl>
                                              </p:spTgt>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14:presetBounceEnd="64000">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 calcmode="lin" valueType="num" p14:bounceEnd="64000">
                                          <p:cBhvr additive="base">
                                            <p:cTn id="46" dur="1000" fill="hold"/>
                                            <p:tgtEl>
                                              <p:spTgt spid="7">
                                                <p:txEl>
                                                  <p:pRg st="3" end="3"/>
                                                </p:txEl>
                                              </p:spTgt>
                                            </p:tgtEl>
                                            <p:attrNameLst>
                                              <p:attrName>ppt_x</p:attrName>
                                            </p:attrNameLst>
                                          </p:cBhvr>
                                          <p:tavLst>
                                            <p:tav tm="0">
                                              <p:val>
                                                <p:strVal val="1+#ppt_w/2"/>
                                              </p:val>
                                            </p:tav>
                                            <p:tav tm="100000">
                                              <p:val>
                                                <p:strVal val="#ppt_x"/>
                                              </p:val>
                                            </p:tav>
                                          </p:tavLst>
                                        </p:anim>
                                        <p:anim calcmode="lin" valueType="num" p14:bounceEnd="64000">
                                          <p:cBhvr additive="base">
                                            <p:cTn id="47" dur="10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P spid="5" grpId="3"/>
          <p:bldP spid="5" grpId="4"/>
          <p:bldP spid="6" grpId="0"/>
          <p:bldP spid="6" grpId="1"/>
          <p:bldP spid="6" grpId="2"/>
          <p:bldP spid="6" grpId="3"/>
          <p:bldP spid="6" grpId="4"/>
          <p:bldP spid="7" grpId="0" uiExpand="1" build="allAtOnce"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xit" presetSubtype="0" fill="hold" grpId="1" nodeType="withEffect">
                                      <p:stCondLst>
                                        <p:cond delay="0"/>
                                      </p:stCondLst>
                                      <p:childTnLst>
                                        <p:set>
                                          <p:cBhvr>
                                            <p:cTn id="11" dur="1" fill="hold">
                                              <p:stCondLst>
                                                <p:cond delay="0"/>
                                              </p:stCondLst>
                                            </p:cTn>
                                            <p:tgtEl>
                                              <p:spTgt spid="6"/>
                                            </p:tgtEl>
                                            <p:attrNameLst>
                                              <p:attrName>style.visibility</p:attrName>
                                            </p:attrNameLst>
                                          </p:cBhvr>
                                          <p:to>
                                            <p:strVal val="hidden"/>
                                          </p:to>
                                        </p:set>
                                      </p:childTnLst>
                                    </p:cTn>
                                  </p:par>
                                  <p:par>
                                    <p:cTn id="12" presetID="1" presetClass="entr" presetSubtype="0" fill="hold" grpId="2"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xit" presetSubtype="0" fill="hold" grpId="3"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par>
                                    <p:cTn id="16" presetID="1" presetClass="entr" presetSubtype="0" fill="hold" grpId="4"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5"/>
                                            </p:tgtEl>
                                            <p:attrNameLst>
                                              <p:attrName>style.visibility</p:attrName>
                                            </p:attrNameLst>
                                          </p:cBhvr>
                                          <p:to>
                                            <p:strVal val="hidden"/>
                                          </p:to>
                                        </p:set>
                                      </p:childTnLst>
                                    </p:cTn>
                                  </p:par>
                                  <p:par>
                                    <p:cTn id="22" presetID="1" presetClass="entr" presetSubtype="0" fill="hold" grpId="2"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xit" presetSubtype="0" fill="hold" grpId="3" nodeType="with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ntr" presetSubtype="0" fill="hold" grpId="4"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2" presetClass="entr" presetSubtype="2" fill="hold" grpId="0" nodeType="withEffect">
                                      <p:stCondLst>
                                        <p:cond delay="0"/>
                                      </p:stCondLst>
                                      <p:childTnLst>
                                        <p:set>
                                          <p:cBhvr>
                                            <p:cTn id="29" dur="1" fill="hold">
                                              <p:stCondLst>
                                                <p:cond delay="0"/>
                                              </p:stCondLst>
                                            </p:cTn>
                                            <p:tgtEl>
                                              <p:spTgt spid="7">
                                                <p:bg/>
                                              </p:spTgt>
                                            </p:tgtEl>
                                            <p:attrNameLst>
                                              <p:attrName>style.visibility</p:attrName>
                                            </p:attrNameLst>
                                          </p:cBhvr>
                                          <p:to>
                                            <p:strVal val="visible"/>
                                          </p:to>
                                        </p:set>
                                        <p:anim calcmode="lin" valueType="num">
                                          <p:cBhvr additive="base">
                                            <p:cTn id="30" dur="1000" fill="hold"/>
                                            <p:tgtEl>
                                              <p:spTgt spid="7">
                                                <p:bg/>
                                              </p:spTgt>
                                            </p:tgtEl>
                                            <p:attrNameLst>
                                              <p:attrName>ppt_x</p:attrName>
                                            </p:attrNameLst>
                                          </p:cBhvr>
                                          <p:tavLst>
                                            <p:tav tm="0">
                                              <p:val>
                                                <p:strVal val="1+#ppt_w/2"/>
                                              </p:val>
                                            </p:tav>
                                            <p:tav tm="100000">
                                              <p:val>
                                                <p:strVal val="#ppt_x"/>
                                              </p:val>
                                            </p:tav>
                                          </p:tavLst>
                                        </p:anim>
                                        <p:anim calcmode="lin" valueType="num">
                                          <p:cBhvr additive="base">
                                            <p:cTn id="31" dur="1000" fill="hold"/>
                                            <p:tgtEl>
                                              <p:spTgt spid="7">
                                                <p:bg/>
                                              </p:spTgt>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 calcmode="lin" valueType="num">
                                          <p:cBhvr additive="base">
                                            <p:cTn id="34" dur="10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35" dur="1000" fill="hold"/>
                                            <p:tgtEl>
                                              <p:spTgt spid="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 calcmode="lin" valueType="num">
                                          <p:cBhvr additive="base">
                                            <p:cTn id="38" dur="10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39" dur="1000" fill="hold"/>
                                            <p:tgtEl>
                                              <p:spTgt spid="7">
                                                <p:txEl>
                                                  <p:pRg st="1" end="1"/>
                                                </p:txEl>
                                              </p:spTgt>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 calcmode="lin" valueType="num">
                                          <p:cBhvr additive="base">
                                            <p:cTn id="42" dur="10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7">
                                                <p:txEl>
                                                  <p:pRg st="2" end="2"/>
                                                </p:txEl>
                                              </p:spTgt>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7">
                                                <p:txEl>
                                                  <p:pRg st="3" end="3"/>
                                                </p:txEl>
                                              </p:spTgt>
                                            </p:tgtEl>
                                            <p:attrNameLst>
                                              <p:attrName>style.visibility</p:attrName>
                                            </p:attrNameLst>
                                          </p:cBhvr>
                                          <p:to>
                                            <p:strVal val="visible"/>
                                          </p:to>
                                        </p:set>
                                        <p:anim calcmode="lin" valueType="num">
                                          <p:cBhvr additive="base">
                                            <p:cTn id="46" dur="10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47" dur="10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2"/>
          <p:bldP spid="5" grpId="3"/>
          <p:bldP spid="5" grpId="4"/>
          <p:bldP spid="6" grpId="0"/>
          <p:bldP spid="6" grpId="1"/>
          <p:bldP spid="6" grpId="2"/>
          <p:bldP spid="6" grpId="3"/>
          <p:bldP spid="6" grpId="4"/>
          <p:bldP spid="7" grpId="0" uiExpand="1" build="allAtOnce"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49B35-19BB-94A5-23E5-BE50CA070EEB}"/>
              </a:ext>
            </a:extLst>
          </p:cNvPr>
          <p:cNvSpPr>
            <a:spLocks noGrp="1"/>
          </p:cNvSpPr>
          <p:nvPr>
            <p:ph type="title"/>
          </p:nvPr>
        </p:nvSpPr>
        <p:spPr/>
        <p:txBody>
          <a:bodyPr/>
          <a:lstStyle/>
          <a:p>
            <a:r>
              <a:rPr lang="zh-CN" altLang="en-US" dirty="0">
                <a:solidFill>
                  <a:srgbClr val="005CA2"/>
                </a:solidFill>
              </a:rPr>
              <a:t>物品相似度的计算</a:t>
            </a:r>
          </a:p>
        </p:txBody>
      </p:sp>
      <p:sp>
        <p:nvSpPr>
          <p:cNvPr id="3" name="内容占位符 2">
            <a:extLst>
              <a:ext uri="{FF2B5EF4-FFF2-40B4-BE49-F238E27FC236}">
                <a16:creationId xmlns:a16="http://schemas.microsoft.com/office/drawing/2014/main" id="{C0FC9BE4-7C7C-FD08-5BC9-FABF613C0E1E}"/>
              </a:ext>
            </a:extLst>
          </p:cNvPr>
          <p:cNvSpPr>
            <a:spLocks noGrp="1"/>
          </p:cNvSpPr>
          <p:nvPr>
            <p:ph idx="1"/>
          </p:nvPr>
        </p:nvSpPr>
        <p:spPr/>
        <p:txBody>
          <a:bodyPr/>
          <a:lstStyle/>
          <a:p>
            <a:pPr marL="0" indent="0">
              <a:buNone/>
            </a:pPr>
            <a:r>
              <a:rPr lang="zh-CN" altLang="en-US" sz="1800" b="0" dirty="0"/>
              <a:t>       同基于用户的协同过滤算法相似，基于物品的协同过滤算法主要要有俩个步骤</a:t>
            </a:r>
            <a:r>
              <a:rPr lang="en-US" altLang="zh-CN" sz="1800" b="0" dirty="0"/>
              <a:t>:</a:t>
            </a:r>
          </a:p>
          <a:p>
            <a:pPr>
              <a:buFont typeface="Wingdings" panose="05000000000000000000" pitchFamily="2" charset="2"/>
              <a:buChar char="l"/>
            </a:pPr>
            <a:r>
              <a:rPr lang="zh-CN" altLang="en-US" sz="1800" b="0" dirty="0"/>
              <a:t>  计算物品之间的相似度。</a:t>
            </a:r>
            <a:endParaRPr lang="en-US" altLang="zh-CN" sz="1800" b="0" dirty="0"/>
          </a:p>
          <a:p>
            <a:pPr>
              <a:buFont typeface="Wingdings" panose="05000000000000000000" pitchFamily="2" charset="2"/>
              <a:buChar char="l"/>
            </a:pPr>
            <a:r>
              <a:rPr lang="en-US" altLang="zh-CN" sz="1800" b="0" dirty="0"/>
              <a:t>  </a:t>
            </a:r>
            <a:r>
              <a:rPr lang="zh-CN" altLang="en-US" sz="1800" b="0" dirty="0"/>
              <a:t>根据物品的相似度和用户的历史行为给用户生成推荐列表。</a:t>
            </a:r>
            <a:endParaRPr lang="en-US" altLang="zh-CN" sz="1800" b="0" dirty="0"/>
          </a:p>
          <a:p>
            <a:pPr marL="0" indent="0">
              <a:buNone/>
            </a:pPr>
            <a:r>
              <a:rPr lang="en-US" altLang="zh-CN" sz="1800" b="0" dirty="0"/>
              <a:t>       </a:t>
            </a:r>
            <a:r>
              <a:rPr lang="zh-CN" altLang="en-US" sz="1800" b="0" dirty="0"/>
              <a:t>和计算用户兴趣相似度一样，我们也可以使用同现相似度计算物品的相似度：</a:t>
            </a:r>
            <a:endParaRPr lang="en-US" altLang="zh-CN" sz="1800" b="0" dirty="0"/>
          </a:p>
          <a:p>
            <a:pPr marL="0" indent="0">
              <a:buNone/>
            </a:pPr>
            <a:endParaRPr lang="en-US" altLang="zh-CN" sz="1800" b="0" dirty="0"/>
          </a:p>
          <a:p>
            <a:pPr marL="0" indent="0">
              <a:buNone/>
            </a:pPr>
            <a:endParaRPr lang="en-US" altLang="zh-CN" sz="1800" b="0" dirty="0"/>
          </a:p>
          <a:p>
            <a:pPr marL="0" indent="0">
              <a:buNone/>
            </a:pPr>
            <a:r>
              <a:rPr lang="zh-CN" altLang="en-US" sz="1800" b="0" dirty="0"/>
              <a:t>       其中        表示喜欢物品</a:t>
            </a:r>
            <a:r>
              <a:rPr lang="en-US" altLang="zh-CN" sz="1800" b="0" dirty="0" err="1"/>
              <a:t>i</a:t>
            </a:r>
            <a:r>
              <a:rPr lang="zh-CN" altLang="en-US" sz="1800" b="0" dirty="0"/>
              <a:t>的用户数。</a:t>
            </a:r>
            <a:endParaRPr lang="en-US" altLang="zh-CN" sz="1800" b="0" dirty="0"/>
          </a:p>
          <a:p>
            <a:pPr marL="0" indent="0">
              <a:buNone/>
            </a:pPr>
            <a:r>
              <a:rPr lang="en-US" altLang="zh-CN" sz="1800" b="0" dirty="0"/>
              <a:t>       </a:t>
            </a:r>
            <a:r>
              <a:rPr lang="zh-CN" altLang="en-US" sz="1800" b="0" dirty="0"/>
              <a:t>当然根据物品相似度的定义我们可以使用                                 将计算喜欢物品</a:t>
            </a:r>
            <a:r>
              <a:rPr lang="en-US" altLang="zh-CN" sz="1800" b="0" dirty="0" err="1"/>
              <a:t>i</a:t>
            </a:r>
            <a:r>
              <a:rPr lang="zh-CN" altLang="en-US" sz="1800" b="0" dirty="0"/>
              <a:t>的用户中，同时还喜欢物品</a:t>
            </a:r>
            <a:r>
              <a:rPr lang="en-US" altLang="zh-CN" sz="1800" b="0" dirty="0"/>
              <a:t>j</a:t>
            </a:r>
            <a:r>
              <a:rPr lang="zh-CN" altLang="en-US" sz="1800" b="0" dirty="0"/>
              <a:t>所占的比例作为物品相似度。</a:t>
            </a:r>
            <a:endParaRPr lang="en-US" altLang="zh-CN" sz="1800" b="0" dirty="0"/>
          </a:p>
          <a:p>
            <a:pPr marL="0" indent="0">
              <a:buNone/>
            </a:pPr>
            <a:r>
              <a:rPr lang="en-US" altLang="zh-CN" sz="1800" b="0" dirty="0"/>
              <a:t>        </a:t>
            </a:r>
            <a:r>
              <a:rPr lang="zh-CN" altLang="en-US" sz="1800" b="0" dirty="0"/>
              <a:t>但是使用同现相似度时，惩罚了物品</a:t>
            </a:r>
            <a:r>
              <a:rPr lang="en-US" altLang="zh-CN" sz="1800" b="0" dirty="0"/>
              <a:t>j</a:t>
            </a:r>
            <a:r>
              <a:rPr lang="zh-CN" altLang="en-US" sz="1800" b="0" dirty="0"/>
              <a:t>的权重，因此减轻了热门商品会和很多物品相似的可能性。</a:t>
            </a:r>
            <a:endParaRPr lang="en-US" altLang="zh-CN" sz="1800" b="0" dirty="0"/>
          </a:p>
          <a:p>
            <a:pPr marL="0" indent="0">
              <a:buNone/>
            </a:pPr>
            <a:endParaRPr lang="zh-CN" altLang="en-US" sz="1800" b="0" dirty="0"/>
          </a:p>
        </p:txBody>
      </p:sp>
      <p:graphicFrame>
        <p:nvGraphicFramePr>
          <p:cNvPr id="6" name="对象 5">
            <a:extLst>
              <a:ext uri="{FF2B5EF4-FFF2-40B4-BE49-F238E27FC236}">
                <a16:creationId xmlns:a16="http://schemas.microsoft.com/office/drawing/2014/main" id="{AF07BF95-8E9A-F7F4-4D24-59598045F963}"/>
              </a:ext>
            </a:extLst>
          </p:cNvPr>
          <p:cNvGraphicFramePr>
            <a:graphicFrameLocks noChangeAspect="1"/>
          </p:cNvGraphicFramePr>
          <p:nvPr>
            <p:extLst>
              <p:ext uri="{D42A27DB-BD31-4B8C-83A1-F6EECF244321}">
                <p14:modId xmlns:p14="http://schemas.microsoft.com/office/powerpoint/2010/main" val="4144436645"/>
              </p:ext>
            </p:extLst>
          </p:nvPr>
        </p:nvGraphicFramePr>
        <p:xfrm>
          <a:off x="2987824" y="3212976"/>
          <a:ext cx="2554739" cy="824631"/>
        </p:xfrm>
        <a:graphic>
          <a:graphicData uri="http://schemas.openxmlformats.org/presentationml/2006/ole">
            <mc:AlternateContent xmlns:mc="http://schemas.openxmlformats.org/markup-compatibility/2006">
              <mc:Choice xmlns:v="urn:schemas-microsoft-com:vml" Requires="v">
                <p:oleObj name="Equation" r:id="rId2" imgW="2006280" imgH="647640" progId="Equation.DSMT4">
                  <p:embed/>
                </p:oleObj>
              </mc:Choice>
              <mc:Fallback>
                <p:oleObj name="Equation" r:id="rId2" imgW="2006280" imgH="647640" progId="Equation.DSMT4">
                  <p:embed/>
                  <p:pic>
                    <p:nvPicPr>
                      <p:cNvPr id="0" name=""/>
                      <p:cNvPicPr/>
                      <p:nvPr/>
                    </p:nvPicPr>
                    <p:blipFill>
                      <a:blip r:embed="rId3"/>
                      <a:stretch>
                        <a:fillRect/>
                      </a:stretch>
                    </p:blipFill>
                    <p:spPr>
                      <a:xfrm>
                        <a:off x="2987824" y="3212976"/>
                        <a:ext cx="2554739" cy="824631"/>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969D10D-08AD-B536-AFBD-F6B8C0085E6F}"/>
              </a:ext>
            </a:extLst>
          </p:cNvPr>
          <p:cNvGraphicFramePr>
            <a:graphicFrameLocks noChangeAspect="1"/>
          </p:cNvGraphicFramePr>
          <p:nvPr>
            <p:extLst>
              <p:ext uri="{D42A27DB-BD31-4B8C-83A1-F6EECF244321}">
                <p14:modId xmlns:p14="http://schemas.microsoft.com/office/powerpoint/2010/main" val="193476308"/>
              </p:ext>
            </p:extLst>
          </p:nvPr>
        </p:nvGraphicFramePr>
        <p:xfrm>
          <a:off x="1331640" y="4221088"/>
          <a:ext cx="457200" cy="266700"/>
        </p:xfrm>
        <a:graphic>
          <a:graphicData uri="http://schemas.openxmlformats.org/presentationml/2006/ole">
            <mc:AlternateContent xmlns:mc="http://schemas.openxmlformats.org/markup-compatibility/2006">
              <mc:Choice xmlns:v="urn:schemas-microsoft-com:vml" Requires="v">
                <p:oleObj name="Equation" r:id="rId4" imgW="457200" imgH="266400" progId="Equation.DSMT4">
                  <p:embed/>
                </p:oleObj>
              </mc:Choice>
              <mc:Fallback>
                <p:oleObj name="Equation" r:id="rId4" imgW="457200" imgH="266400" progId="Equation.DSMT4">
                  <p:embed/>
                  <p:pic>
                    <p:nvPicPr>
                      <p:cNvPr id="0" name=""/>
                      <p:cNvPicPr/>
                      <p:nvPr/>
                    </p:nvPicPr>
                    <p:blipFill>
                      <a:blip r:embed="rId5"/>
                      <a:stretch>
                        <a:fillRect/>
                      </a:stretch>
                    </p:blipFill>
                    <p:spPr>
                      <a:xfrm>
                        <a:off x="1331640" y="4221088"/>
                        <a:ext cx="457200" cy="2667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3710C27E-E9D4-4A16-055C-FF8E8F900F47}"/>
              </a:ext>
            </a:extLst>
          </p:cNvPr>
          <p:cNvGraphicFramePr>
            <a:graphicFrameLocks noChangeAspect="1"/>
          </p:cNvGraphicFramePr>
          <p:nvPr>
            <p:extLst>
              <p:ext uri="{D42A27DB-BD31-4B8C-83A1-F6EECF244321}">
                <p14:modId xmlns:p14="http://schemas.microsoft.com/office/powerpoint/2010/main" val="3376290314"/>
              </p:ext>
            </p:extLst>
          </p:nvPr>
        </p:nvGraphicFramePr>
        <p:xfrm>
          <a:off x="5076056" y="4487788"/>
          <a:ext cx="1892300" cy="609600"/>
        </p:xfrm>
        <a:graphic>
          <a:graphicData uri="http://schemas.openxmlformats.org/presentationml/2006/ole">
            <mc:AlternateContent xmlns:mc="http://schemas.openxmlformats.org/markup-compatibility/2006">
              <mc:Choice xmlns:v="urn:schemas-microsoft-com:vml" Requires="v">
                <p:oleObj name="Equation" r:id="rId6" imgW="1892160" imgH="609480" progId="Equation.DSMT4">
                  <p:embed/>
                </p:oleObj>
              </mc:Choice>
              <mc:Fallback>
                <p:oleObj name="Equation" r:id="rId6" imgW="1892160" imgH="609480" progId="Equation.DSMT4">
                  <p:embed/>
                  <p:pic>
                    <p:nvPicPr>
                      <p:cNvPr id="0" name=""/>
                      <p:cNvPicPr/>
                      <p:nvPr/>
                    </p:nvPicPr>
                    <p:blipFill>
                      <a:blip r:embed="rId7"/>
                      <a:stretch>
                        <a:fillRect/>
                      </a:stretch>
                    </p:blipFill>
                    <p:spPr>
                      <a:xfrm>
                        <a:off x="5076056" y="4487788"/>
                        <a:ext cx="1892300" cy="609600"/>
                      </a:xfrm>
                      <a:prstGeom prst="rect">
                        <a:avLst/>
                      </a:prstGeom>
                    </p:spPr>
                  </p:pic>
                </p:oleObj>
              </mc:Fallback>
            </mc:AlternateContent>
          </a:graphicData>
        </a:graphic>
      </p:graphicFrame>
    </p:spTree>
    <p:extLst>
      <p:ext uri="{BB962C8B-B14F-4D97-AF65-F5344CB8AC3E}">
        <p14:creationId xmlns:p14="http://schemas.microsoft.com/office/powerpoint/2010/main" val="424480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2E6C48E-DE92-D8F0-D4C9-042756679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56" y="2420888"/>
            <a:ext cx="7308304" cy="4200784"/>
          </a:xfrm>
          <a:prstGeom prst="rect">
            <a:avLst/>
          </a:prstGeom>
        </p:spPr>
      </p:pic>
      <p:sp>
        <p:nvSpPr>
          <p:cNvPr id="2" name="标题 1">
            <a:extLst>
              <a:ext uri="{FF2B5EF4-FFF2-40B4-BE49-F238E27FC236}">
                <a16:creationId xmlns:a16="http://schemas.microsoft.com/office/drawing/2014/main" id="{F443A72D-10C5-FF93-FE06-E774F1CF9FB4}"/>
              </a:ext>
            </a:extLst>
          </p:cNvPr>
          <p:cNvSpPr>
            <a:spLocks noGrp="1"/>
          </p:cNvSpPr>
          <p:nvPr>
            <p:ph type="title"/>
          </p:nvPr>
        </p:nvSpPr>
        <p:spPr/>
        <p:txBody>
          <a:bodyPr/>
          <a:lstStyle/>
          <a:p>
            <a:r>
              <a:rPr lang="zh-CN" altLang="en-US" dirty="0">
                <a:solidFill>
                  <a:srgbClr val="005CA2"/>
                </a:solidFill>
              </a:rPr>
              <a:t>物品相似度的计算</a:t>
            </a:r>
            <a:endParaRPr lang="zh-CN" altLang="en-US" dirty="0"/>
          </a:p>
        </p:txBody>
      </p:sp>
      <p:sp>
        <p:nvSpPr>
          <p:cNvPr id="3" name="内容占位符 2">
            <a:extLst>
              <a:ext uri="{FF2B5EF4-FFF2-40B4-BE49-F238E27FC236}">
                <a16:creationId xmlns:a16="http://schemas.microsoft.com/office/drawing/2014/main" id="{091C7CFE-89AA-C09F-8C97-C7A35631C026}"/>
              </a:ext>
            </a:extLst>
          </p:cNvPr>
          <p:cNvSpPr>
            <a:spLocks noGrp="1"/>
          </p:cNvSpPr>
          <p:nvPr>
            <p:ph idx="1"/>
          </p:nvPr>
        </p:nvSpPr>
        <p:spPr/>
        <p:txBody>
          <a:bodyPr/>
          <a:lstStyle/>
          <a:p>
            <a:pPr marL="0" indent="0">
              <a:buNone/>
            </a:pPr>
            <a:r>
              <a:rPr lang="zh-CN" altLang="en-US" sz="1800" b="0" dirty="0"/>
              <a:t>       用</a:t>
            </a:r>
            <a:r>
              <a:rPr lang="en-US" altLang="zh-CN" sz="1800" b="0" dirty="0" err="1"/>
              <a:t>ItemCF</a:t>
            </a:r>
            <a:r>
              <a:rPr lang="zh-CN" altLang="en-US" sz="1800" b="0" dirty="0"/>
              <a:t>算法计算物品相似度时也可以首先建立用户</a:t>
            </a:r>
            <a:r>
              <a:rPr lang="en-US" altLang="zh-CN" sz="1800" b="0" dirty="0"/>
              <a:t>-</a:t>
            </a:r>
            <a:r>
              <a:rPr lang="zh-CN" altLang="en-US" sz="1800" b="0" dirty="0"/>
              <a:t>物品的倒排表（即对每个用户建立一个包含他喜欢的物品列表），然后对于每个用户，将他物品列表中的物品两两在共现矩阵中加</a:t>
            </a:r>
            <a:r>
              <a:rPr lang="en-US" altLang="zh-CN" sz="1800" b="0" dirty="0"/>
              <a:t>1</a:t>
            </a:r>
            <a:r>
              <a:rPr lang="zh-CN" altLang="en-US" sz="1800" b="0" dirty="0"/>
              <a:t>。下图是一个计算物品相似度的一个简单例子：</a:t>
            </a:r>
            <a:endParaRPr lang="en-US" altLang="zh-CN" sz="1800" b="0" dirty="0"/>
          </a:p>
        </p:txBody>
      </p:sp>
    </p:spTree>
    <p:extLst>
      <p:ext uri="{BB962C8B-B14F-4D97-AF65-F5344CB8AC3E}">
        <p14:creationId xmlns:p14="http://schemas.microsoft.com/office/powerpoint/2010/main" val="291057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B5E40-9A95-1B55-229D-F015A20CA32B}"/>
              </a:ext>
            </a:extLst>
          </p:cNvPr>
          <p:cNvSpPr>
            <a:spLocks noGrp="1"/>
          </p:cNvSpPr>
          <p:nvPr>
            <p:ph type="title"/>
          </p:nvPr>
        </p:nvSpPr>
        <p:spPr/>
        <p:txBody>
          <a:bodyPr/>
          <a:lstStyle/>
          <a:p>
            <a:r>
              <a:rPr lang="zh-CN" altLang="en-US" dirty="0">
                <a:solidFill>
                  <a:srgbClr val="005CA2"/>
                </a:solidFill>
              </a:rPr>
              <a:t>物品相似度的计算</a:t>
            </a:r>
            <a:endParaRPr lang="zh-CN" altLang="en-US" dirty="0"/>
          </a:p>
        </p:txBody>
      </p:sp>
      <p:sp>
        <p:nvSpPr>
          <p:cNvPr id="3" name="内容占位符 2">
            <a:extLst>
              <a:ext uri="{FF2B5EF4-FFF2-40B4-BE49-F238E27FC236}">
                <a16:creationId xmlns:a16="http://schemas.microsoft.com/office/drawing/2014/main" id="{74E3FA94-FA54-3769-881B-1ADCFD90D5F7}"/>
              </a:ext>
            </a:extLst>
          </p:cNvPr>
          <p:cNvSpPr>
            <a:spLocks noGrp="1"/>
          </p:cNvSpPr>
          <p:nvPr>
            <p:ph idx="1"/>
          </p:nvPr>
        </p:nvSpPr>
        <p:spPr/>
        <p:txBody>
          <a:bodyPr/>
          <a:lstStyle/>
          <a:p>
            <a:pPr marL="0" indent="0">
              <a:buNone/>
            </a:pPr>
            <a:r>
              <a:rPr lang="zh-CN" altLang="en-US" sz="1800" b="0" dirty="0"/>
              <a:t>       通过上述的物品同现矩阵，我们可以得到任意俩个物品之间的相似度，</a:t>
            </a:r>
            <a:r>
              <a:rPr lang="en-US" altLang="zh-CN" sz="1800" b="0" dirty="0" err="1"/>
              <a:t>ItemCF</a:t>
            </a:r>
            <a:r>
              <a:rPr lang="zh-CN" altLang="en-US" sz="1800" b="0" dirty="0"/>
              <a:t>通过如下公式计算用户</a:t>
            </a:r>
            <a:r>
              <a:rPr lang="en-US" altLang="zh-CN" sz="1800" b="0" dirty="0"/>
              <a:t>u</a:t>
            </a:r>
            <a:r>
              <a:rPr lang="zh-CN" altLang="en-US" sz="1800" b="0" dirty="0"/>
              <a:t>对一个物品</a:t>
            </a:r>
            <a:r>
              <a:rPr lang="en-US" altLang="zh-CN" sz="1800" b="0" dirty="0"/>
              <a:t>j</a:t>
            </a:r>
            <a:r>
              <a:rPr lang="zh-CN" altLang="en-US" sz="1800" b="0" dirty="0"/>
              <a:t>的兴趣。</a:t>
            </a:r>
            <a:endParaRPr lang="en-US" altLang="zh-CN" sz="1800" b="0" dirty="0"/>
          </a:p>
          <a:p>
            <a:pPr marL="0" indent="0">
              <a:buNone/>
            </a:pPr>
            <a:endParaRPr lang="en-US" altLang="zh-CN" sz="1800" b="0" dirty="0"/>
          </a:p>
          <a:p>
            <a:pPr marL="0" indent="0">
              <a:buNone/>
            </a:pPr>
            <a:endParaRPr lang="en-US" altLang="zh-CN" sz="1800" b="0" dirty="0"/>
          </a:p>
          <a:p>
            <a:pPr marL="0" indent="0">
              <a:buNone/>
            </a:pPr>
            <a:r>
              <a:rPr lang="zh-CN" altLang="en-US" sz="1800" b="0" dirty="0"/>
              <a:t>       这里           是用户喜欢的物品的集合，            是和物品</a:t>
            </a:r>
            <a:r>
              <a:rPr lang="en-US" altLang="zh-CN" sz="1800" b="0" dirty="0"/>
              <a:t>j</a:t>
            </a:r>
            <a:r>
              <a:rPr lang="zh-CN" altLang="en-US" sz="1800" b="0" dirty="0"/>
              <a:t>最相似的</a:t>
            </a:r>
            <a:r>
              <a:rPr lang="en-US" altLang="zh-CN" sz="1800" b="0" dirty="0"/>
              <a:t>K</a:t>
            </a:r>
            <a:r>
              <a:rPr lang="zh-CN" altLang="en-US" sz="1800" b="0" dirty="0"/>
              <a:t>个物品的集合，       是物品</a:t>
            </a:r>
            <a:r>
              <a:rPr lang="en-US" altLang="zh-CN" sz="1800" b="0" dirty="0"/>
              <a:t>j</a:t>
            </a:r>
            <a:r>
              <a:rPr lang="zh-CN" altLang="en-US" sz="1800" b="0" dirty="0"/>
              <a:t>和</a:t>
            </a:r>
            <a:r>
              <a:rPr lang="en-US" altLang="zh-CN" sz="1800" b="0" dirty="0" err="1"/>
              <a:t>i</a:t>
            </a:r>
            <a:r>
              <a:rPr lang="zh-CN" altLang="en-US" sz="1800" b="0" dirty="0"/>
              <a:t>的相似度，      是用户</a:t>
            </a:r>
            <a:r>
              <a:rPr lang="en-US" altLang="zh-CN" sz="1800" b="0" dirty="0"/>
              <a:t>u</a:t>
            </a:r>
            <a:r>
              <a:rPr lang="zh-CN" altLang="en-US" sz="1800" b="0" dirty="0"/>
              <a:t>对物品</a:t>
            </a:r>
            <a:r>
              <a:rPr lang="en-US" altLang="zh-CN" sz="1800" b="0" dirty="0" err="1"/>
              <a:t>i</a:t>
            </a:r>
            <a:r>
              <a:rPr lang="zh-CN" altLang="en-US" sz="1800" b="0" dirty="0"/>
              <a:t>的兴趣程度。与基于用户的协同过滤一样         可以通过用户对商品评价的高低得出。</a:t>
            </a:r>
            <a:endParaRPr lang="en-US" altLang="zh-CN" sz="1800" b="0" dirty="0"/>
          </a:p>
          <a:p>
            <a:pPr marL="0" indent="0">
              <a:buNone/>
            </a:pPr>
            <a:r>
              <a:rPr lang="en-US" altLang="zh-CN" sz="1800" b="0" dirty="0"/>
              <a:t>       </a:t>
            </a:r>
            <a:r>
              <a:rPr lang="zh-CN" altLang="en-US" sz="1800" b="0" dirty="0"/>
              <a:t>基于上面物品相似度的例子，我们不妨取</a:t>
            </a:r>
            <a:r>
              <a:rPr lang="en-US" altLang="zh-CN" sz="1800" b="0" dirty="0"/>
              <a:t>K=3,         =1 </a:t>
            </a:r>
            <a:r>
              <a:rPr lang="zh-CN" altLang="en-US" sz="1800" b="0" dirty="0"/>
              <a:t>来为用户提供推荐产品。</a:t>
            </a:r>
            <a:endParaRPr lang="en-US" altLang="zh-CN" sz="1800" b="0" dirty="0"/>
          </a:p>
          <a:p>
            <a:pPr marL="0" indent="0">
              <a:buNone/>
            </a:pPr>
            <a:r>
              <a:rPr lang="en-US" altLang="zh-CN" sz="1800" b="0" dirty="0"/>
              <a:t>       </a:t>
            </a:r>
            <a:r>
              <a:rPr lang="zh-CN" altLang="en-US" sz="1800" b="0" dirty="0"/>
              <a:t>由上图可知                        ，根据同现相似度易知</a:t>
            </a:r>
            <a:endParaRPr lang="en-US" altLang="zh-CN" sz="1800" b="0" dirty="0"/>
          </a:p>
          <a:p>
            <a:pPr marL="0" indent="0">
              <a:buNone/>
            </a:pPr>
            <a:r>
              <a:rPr lang="en-US" altLang="zh-CN" sz="1800" b="0" dirty="0"/>
              <a:t>       </a:t>
            </a:r>
          </a:p>
          <a:p>
            <a:pPr marL="0" indent="0">
              <a:buNone/>
            </a:pPr>
            <a:r>
              <a:rPr lang="en-US" altLang="zh-CN" sz="1800" b="0" dirty="0"/>
              <a:t>       </a:t>
            </a:r>
            <a:r>
              <a:rPr lang="zh-CN" altLang="en-US" sz="1800" b="0" dirty="0"/>
              <a:t>根据上述兴趣计算公式可得                                                  ，从而为用户</a:t>
            </a:r>
            <a:r>
              <a:rPr lang="en-US" altLang="zh-CN" sz="1800" b="0" dirty="0"/>
              <a:t>A</a:t>
            </a:r>
            <a:r>
              <a:rPr lang="zh-CN" altLang="en-US" sz="1800" b="0" dirty="0"/>
              <a:t>推荐产品</a:t>
            </a:r>
            <a:r>
              <a:rPr lang="en-US" altLang="zh-CN" sz="1800" b="0" dirty="0"/>
              <a:t>c</a:t>
            </a:r>
            <a:r>
              <a:rPr lang="zh-CN" altLang="en-US" sz="1800" b="0" dirty="0"/>
              <a:t>。</a:t>
            </a:r>
          </a:p>
        </p:txBody>
      </p:sp>
      <p:graphicFrame>
        <p:nvGraphicFramePr>
          <p:cNvPr id="4" name="对象 3">
            <a:extLst>
              <a:ext uri="{FF2B5EF4-FFF2-40B4-BE49-F238E27FC236}">
                <a16:creationId xmlns:a16="http://schemas.microsoft.com/office/drawing/2014/main" id="{C673D3B0-98B1-4D2A-C2A6-837DE553D3E3}"/>
              </a:ext>
            </a:extLst>
          </p:cNvPr>
          <p:cNvGraphicFramePr>
            <a:graphicFrameLocks noChangeAspect="1"/>
          </p:cNvGraphicFramePr>
          <p:nvPr>
            <p:extLst>
              <p:ext uri="{D42A27DB-BD31-4B8C-83A1-F6EECF244321}">
                <p14:modId xmlns:p14="http://schemas.microsoft.com/office/powerpoint/2010/main" val="4224458589"/>
              </p:ext>
            </p:extLst>
          </p:nvPr>
        </p:nvGraphicFramePr>
        <p:xfrm>
          <a:off x="2757398" y="2204863"/>
          <a:ext cx="3038738" cy="741155"/>
        </p:xfrm>
        <a:graphic>
          <a:graphicData uri="http://schemas.openxmlformats.org/presentationml/2006/ole">
            <mc:AlternateContent xmlns:mc="http://schemas.openxmlformats.org/markup-compatibility/2006">
              <mc:Choice xmlns:v="urn:schemas-microsoft-com:vml" Requires="v">
                <p:oleObj name="Equation" r:id="rId2" imgW="2082600" imgH="507960" progId="Equation.DSMT4">
                  <p:embed/>
                </p:oleObj>
              </mc:Choice>
              <mc:Fallback>
                <p:oleObj name="Equation" r:id="rId2" imgW="2082600" imgH="507960" progId="Equation.DSMT4">
                  <p:embed/>
                  <p:pic>
                    <p:nvPicPr>
                      <p:cNvPr id="0" name=""/>
                      <p:cNvPicPr/>
                      <p:nvPr/>
                    </p:nvPicPr>
                    <p:blipFill>
                      <a:blip r:embed="rId3"/>
                      <a:stretch>
                        <a:fillRect/>
                      </a:stretch>
                    </p:blipFill>
                    <p:spPr>
                      <a:xfrm>
                        <a:off x="2757398" y="2204863"/>
                        <a:ext cx="3038738" cy="74115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91B10862-D00D-CA27-0805-7ADF37ABE06B}"/>
              </a:ext>
            </a:extLst>
          </p:cNvPr>
          <p:cNvGraphicFramePr>
            <a:graphicFrameLocks noChangeAspect="1"/>
          </p:cNvGraphicFramePr>
          <p:nvPr>
            <p:extLst>
              <p:ext uri="{D42A27DB-BD31-4B8C-83A1-F6EECF244321}">
                <p14:modId xmlns:p14="http://schemas.microsoft.com/office/powerpoint/2010/main" val="1341378149"/>
              </p:ext>
            </p:extLst>
          </p:nvPr>
        </p:nvGraphicFramePr>
        <p:xfrm>
          <a:off x="1287120" y="3140968"/>
          <a:ext cx="671497" cy="373054"/>
        </p:xfrm>
        <a:graphic>
          <a:graphicData uri="http://schemas.openxmlformats.org/presentationml/2006/ole">
            <mc:AlternateContent xmlns:mc="http://schemas.openxmlformats.org/markup-compatibility/2006">
              <mc:Choice xmlns:v="urn:schemas-microsoft-com:vml" Requires="v">
                <p:oleObj name="Equation" r:id="rId4" imgW="342720" imgH="190440" progId="Equation.DSMT4">
                  <p:embed/>
                </p:oleObj>
              </mc:Choice>
              <mc:Fallback>
                <p:oleObj name="Equation" r:id="rId4" imgW="342720" imgH="190440" progId="Equation.DSMT4">
                  <p:embed/>
                  <p:pic>
                    <p:nvPicPr>
                      <p:cNvPr id="0" name=""/>
                      <p:cNvPicPr/>
                      <p:nvPr/>
                    </p:nvPicPr>
                    <p:blipFill>
                      <a:blip r:embed="rId5"/>
                      <a:stretch>
                        <a:fillRect/>
                      </a:stretch>
                    </p:blipFill>
                    <p:spPr>
                      <a:xfrm>
                        <a:off x="1287120" y="3140968"/>
                        <a:ext cx="671497" cy="37305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D234FC63-EAF7-22BE-491F-3D063DB10738}"/>
              </a:ext>
            </a:extLst>
          </p:cNvPr>
          <p:cNvGraphicFramePr>
            <a:graphicFrameLocks noChangeAspect="1"/>
          </p:cNvGraphicFramePr>
          <p:nvPr>
            <p:extLst>
              <p:ext uri="{D42A27DB-BD31-4B8C-83A1-F6EECF244321}">
                <p14:modId xmlns:p14="http://schemas.microsoft.com/office/powerpoint/2010/main" val="3863387405"/>
              </p:ext>
            </p:extLst>
          </p:nvPr>
        </p:nvGraphicFramePr>
        <p:xfrm>
          <a:off x="4644008" y="3186448"/>
          <a:ext cx="851692" cy="327574"/>
        </p:xfrm>
        <a:graphic>
          <a:graphicData uri="http://schemas.openxmlformats.org/presentationml/2006/ole">
            <mc:AlternateContent xmlns:mc="http://schemas.openxmlformats.org/markup-compatibility/2006">
              <mc:Choice xmlns:v="urn:schemas-microsoft-com:vml" Requires="v">
                <p:oleObj name="Equation" r:id="rId6" imgW="495000" imgH="190440" progId="Equation.DSMT4">
                  <p:embed/>
                </p:oleObj>
              </mc:Choice>
              <mc:Fallback>
                <p:oleObj name="Equation" r:id="rId6" imgW="495000" imgH="190440" progId="Equation.DSMT4">
                  <p:embed/>
                  <p:pic>
                    <p:nvPicPr>
                      <p:cNvPr id="0" name=""/>
                      <p:cNvPicPr/>
                      <p:nvPr/>
                    </p:nvPicPr>
                    <p:blipFill>
                      <a:blip r:embed="rId7"/>
                      <a:stretch>
                        <a:fillRect/>
                      </a:stretch>
                    </p:blipFill>
                    <p:spPr>
                      <a:xfrm>
                        <a:off x="4644008" y="3186448"/>
                        <a:ext cx="851692" cy="32757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196530FE-8303-3C6D-7C8E-3E6FF893AA19}"/>
              </a:ext>
            </a:extLst>
          </p:cNvPr>
          <p:cNvGraphicFramePr>
            <a:graphicFrameLocks noChangeAspect="1"/>
          </p:cNvGraphicFramePr>
          <p:nvPr>
            <p:extLst>
              <p:ext uri="{D42A27DB-BD31-4B8C-83A1-F6EECF244321}">
                <p14:modId xmlns:p14="http://schemas.microsoft.com/office/powerpoint/2010/main" val="3463056780"/>
              </p:ext>
            </p:extLst>
          </p:nvPr>
        </p:nvGraphicFramePr>
        <p:xfrm>
          <a:off x="755576" y="3514022"/>
          <a:ext cx="504056" cy="466719"/>
        </p:xfrm>
        <a:graphic>
          <a:graphicData uri="http://schemas.openxmlformats.org/presentationml/2006/ole">
            <mc:AlternateContent xmlns:mc="http://schemas.openxmlformats.org/markup-compatibility/2006">
              <mc:Choice xmlns:v="urn:schemas-microsoft-com:vml" Requires="v">
                <p:oleObj name="Equation" r:id="rId8" imgW="342720" imgH="317160" progId="Equation.DSMT4">
                  <p:embed/>
                </p:oleObj>
              </mc:Choice>
              <mc:Fallback>
                <p:oleObj name="Equation" r:id="rId8" imgW="342720" imgH="317160" progId="Equation.DSMT4">
                  <p:embed/>
                  <p:pic>
                    <p:nvPicPr>
                      <p:cNvPr id="0" name=""/>
                      <p:cNvPicPr/>
                      <p:nvPr/>
                    </p:nvPicPr>
                    <p:blipFill>
                      <a:blip r:embed="rId9"/>
                      <a:stretch>
                        <a:fillRect/>
                      </a:stretch>
                    </p:blipFill>
                    <p:spPr>
                      <a:xfrm>
                        <a:off x="755576" y="3514022"/>
                        <a:ext cx="504056" cy="466719"/>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80798A1-00F2-193A-ECEB-879C3097D137}"/>
              </a:ext>
            </a:extLst>
          </p:cNvPr>
          <p:cNvGraphicFramePr>
            <a:graphicFrameLocks noChangeAspect="1"/>
          </p:cNvGraphicFramePr>
          <p:nvPr>
            <p:extLst>
              <p:ext uri="{D42A27DB-BD31-4B8C-83A1-F6EECF244321}">
                <p14:modId xmlns:p14="http://schemas.microsoft.com/office/powerpoint/2010/main" val="754728825"/>
              </p:ext>
            </p:extLst>
          </p:nvPr>
        </p:nvGraphicFramePr>
        <p:xfrm>
          <a:off x="3419872" y="3491793"/>
          <a:ext cx="410716" cy="488948"/>
        </p:xfrm>
        <a:graphic>
          <a:graphicData uri="http://schemas.openxmlformats.org/presentationml/2006/ole">
            <mc:AlternateContent xmlns:mc="http://schemas.openxmlformats.org/markup-compatibility/2006">
              <mc:Choice xmlns:v="urn:schemas-microsoft-com:vml" Requires="v">
                <p:oleObj name="Equation" r:id="rId10" imgW="266400" imgH="317160" progId="Equation.DSMT4">
                  <p:embed/>
                </p:oleObj>
              </mc:Choice>
              <mc:Fallback>
                <p:oleObj name="Equation" r:id="rId10" imgW="266400" imgH="317160" progId="Equation.DSMT4">
                  <p:embed/>
                  <p:pic>
                    <p:nvPicPr>
                      <p:cNvPr id="0" name=""/>
                      <p:cNvPicPr/>
                      <p:nvPr/>
                    </p:nvPicPr>
                    <p:blipFill>
                      <a:blip r:embed="rId11"/>
                      <a:stretch>
                        <a:fillRect/>
                      </a:stretch>
                    </p:blipFill>
                    <p:spPr>
                      <a:xfrm>
                        <a:off x="3419872" y="3491793"/>
                        <a:ext cx="410716" cy="488948"/>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A5B0396A-3AE4-F81C-77E0-943EFFFCE5EB}"/>
              </a:ext>
            </a:extLst>
          </p:cNvPr>
          <p:cNvGraphicFramePr>
            <a:graphicFrameLocks noChangeAspect="1"/>
          </p:cNvGraphicFramePr>
          <p:nvPr>
            <p:extLst>
              <p:ext uri="{D42A27DB-BD31-4B8C-83A1-F6EECF244321}">
                <p14:modId xmlns:p14="http://schemas.microsoft.com/office/powerpoint/2010/main" val="1599119521"/>
              </p:ext>
            </p:extLst>
          </p:nvPr>
        </p:nvGraphicFramePr>
        <p:xfrm>
          <a:off x="1169073" y="3888757"/>
          <a:ext cx="410716" cy="488948"/>
        </p:xfrm>
        <a:graphic>
          <a:graphicData uri="http://schemas.openxmlformats.org/presentationml/2006/ole">
            <mc:AlternateContent xmlns:mc="http://schemas.openxmlformats.org/markup-compatibility/2006">
              <mc:Choice xmlns:v="urn:schemas-microsoft-com:vml" Requires="v">
                <p:oleObj name="Equation" r:id="rId12" imgW="266400" imgH="317160" progId="Equation.DSMT4">
                  <p:embed/>
                </p:oleObj>
              </mc:Choice>
              <mc:Fallback>
                <p:oleObj name="Equation" r:id="rId12" imgW="266400" imgH="317160" progId="Equation.DSMT4">
                  <p:embed/>
                  <p:pic>
                    <p:nvPicPr>
                      <p:cNvPr id="0" name=""/>
                      <p:cNvPicPr/>
                      <p:nvPr/>
                    </p:nvPicPr>
                    <p:blipFill>
                      <a:blip r:embed="rId13"/>
                      <a:stretch>
                        <a:fillRect/>
                      </a:stretch>
                    </p:blipFill>
                    <p:spPr>
                      <a:xfrm>
                        <a:off x="1169073" y="3888757"/>
                        <a:ext cx="410716" cy="488948"/>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FCEDDFCD-BD16-F788-63EF-1830FA0C96BA}"/>
              </a:ext>
            </a:extLst>
          </p:cNvPr>
          <p:cNvGraphicFramePr>
            <a:graphicFrameLocks noChangeAspect="1"/>
          </p:cNvGraphicFramePr>
          <p:nvPr>
            <p:extLst>
              <p:ext uri="{D42A27DB-BD31-4B8C-83A1-F6EECF244321}">
                <p14:modId xmlns:p14="http://schemas.microsoft.com/office/powerpoint/2010/main" val="4133937236"/>
              </p:ext>
            </p:extLst>
          </p:nvPr>
        </p:nvGraphicFramePr>
        <p:xfrm>
          <a:off x="5495700" y="4401176"/>
          <a:ext cx="411163" cy="488950"/>
        </p:xfrm>
        <a:graphic>
          <a:graphicData uri="http://schemas.openxmlformats.org/presentationml/2006/ole">
            <mc:AlternateContent xmlns:mc="http://schemas.openxmlformats.org/markup-compatibility/2006">
              <mc:Choice xmlns:v="urn:schemas-microsoft-com:vml" Requires="v">
                <p:oleObj name="Equation" r:id="rId14" imgW="411511" imgH="489258" progId="Equation.DSMT4">
                  <p:embed/>
                </p:oleObj>
              </mc:Choice>
              <mc:Fallback>
                <p:oleObj name="Equation" r:id="rId14" imgW="411511" imgH="489258" progId="Equation.DSMT4">
                  <p:embed/>
                  <p:pic>
                    <p:nvPicPr>
                      <p:cNvPr id="0" name=""/>
                      <p:cNvPicPr/>
                      <p:nvPr/>
                    </p:nvPicPr>
                    <p:blipFill>
                      <a:blip r:embed="rId15"/>
                      <a:stretch>
                        <a:fillRect/>
                      </a:stretch>
                    </p:blipFill>
                    <p:spPr>
                      <a:xfrm>
                        <a:off x="5495700" y="4401176"/>
                        <a:ext cx="411163" cy="48895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637E1B57-3D48-715F-FCF7-65A229DE80A9}"/>
              </a:ext>
            </a:extLst>
          </p:cNvPr>
          <p:cNvGraphicFramePr>
            <a:graphicFrameLocks noChangeAspect="1"/>
          </p:cNvGraphicFramePr>
          <p:nvPr>
            <p:extLst>
              <p:ext uri="{D42A27DB-BD31-4B8C-83A1-F6EECF244321}">
                <p14:modId xmlns:p14="http://schemas.microsoft.com/office/powerpoint/2010/main" val="2142569384"/>
              </p:ext>
            </p:extLst>
          </p:nvPr>
        </p:nvGraphicFramePr>
        <p:xfrm>
          <a:off x="2025560" y="4930720"/>
          <a:ext cx="1463675" cy="280988"/>
        </p:xfrm>
        <a:graphic>
          <a:graphicData uri="http://schemas.openxmlformats.org/presentationml/2006/ole">
            <mc:AlternateContent xmlns:mc="http://schemas.openxmlformats.org/markup-compatibility/2006">
              <mc:Choice xmlns:v="urn:schemas-microsoft-com:vml" Requires="v">
                <p:oleObj name="Equation" r:id="rId16" imgW="990360" imgH="190440" progId="Equation.DSMT4">
                  <p:embed/>
                </p:oleObj>
              </mc:Choice>
              <mc:Fallback>
                <p:oleObj name="Equation" r:id="rId16" imgW="990360" imgH="190440" progId="Equation.DSMT4">
                  <p:embed/>
                  <p:pic>
                    <p:nvPicPr>
                      <p:cNvPr id="0" name=""/>
                      <p:cNvPicPr/>
                      <p:nvPr/>
                    </p:nvPicPr>
                    <p:blipFill>
                      <a:blip r:embed="rId17"/>
                      <a:stretch>
                        <a:fillRect/>
                      </a:stretch>
                    </p:blipFill>
                    <p:spPr>
                      <a:xfrm>
                        <a:off x="2025560" y="4930720"/>
                        <a:ext cx="1463675" cy="280988"/>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11087989-C7C2-FB55-70C3-A9EB75AE43E1}"/>
              </a:ext>
            </a:extLst>
          </p:cNvPr>
          <p:cNvGraphicFramePr>
            <a:graphicFrameLocks noChangeAspect="1"/>
          </p:cNvGraphicFramePr>
          <p:nvPr>
            <p:extLst>
              <p:ext uri="{D42A27DB-BD31-4B8C-83A1-F6EECF244321}">
                <p14:modId xmlns:p14="http://schemas.microsoft.com/office/powerpoint/2010/main" val="159994794"/>
              </p:ext>
            </p:extLst>
          </p:nvPr>
        </p:nvGraphicFramePr>
        <p:xfrm>
          <a:off x="5906863" y="4731993"/>
          <a:ext cx="2806700" cy="698500"/>
        </p:xfrm>
        <a:graphic>
          <a:graphicData uri="http://schemas.openxmlformats.org/presentationml/2006/ole">
            <mc:AlternateContent xmlns:mc="http://schemas.openxmlformats.org/markup-compatibility/2006">
              <mc:Choice xmlns:v="urn:schemas-microsoft-com:vml" Requires="v">
                <p:oleObj name="Equation" r:id="rId18" imgW="2806560" imgH="698400" progId="Equation.DSMT4">
                  <p:embed/>
                </p:oleObj>
              </mc:Choice>
              <mc:Fallback>
                <p:oleObj name="Equation" r:id="rId18" imgW="2806560" imgH="698400" progId="Equation.DSMT4">
                  <p:embed/>
                  <p:pic>
                    <p:nvPicPr>
                      <p:cNvPr id="0" name=""/>
                      <p:cNvPicPr/>
                      <p:nvPr/>
                    </p:nvPicPr>
                    <p:blipFill>
                      <a:blip r:embed="rId19"/>
                      <a:stretch>
                        <a:fillRect/>
                      </a:stretch>
                    </p:blipFill>
                    <p:spPr>
                      <a:xfrm>
                        <a:off x="5906863" y="4731993"/>
                        <a:ext cx="2806700" cy="6985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42D37762-C8A1-AF41-CBC7-995C206D866C}"/>
              </a:ext>
            </a:extLst>
          </p:cNvPr>
          <p:cNvGraphicFramePr>
            <a:graphicFrameLocks noChangeAspect="1"/>
          </p:cNvGraphicFramePr>
          <p:nvPr>
            <p:extLst>
              <p:ext uri="{D42A27DB-BD31-4B8C-83A1-F6EECF244321}">
                <p14:modId xmlns:p14="http://schemas.microsoft.com/office/powerpoint/2010/main" val="96034505"/>
              </p:ext>
            </p:extLst>
          </p:nvPr>
        </p:nvGraphicFramePr>
        <p:xfrm>
          <a:off x="3707904" y="5601361"/>
          <a:ext cx="3092483" cy="809936"/>
        </p:xfrm>
        <a:graphic>
          <a:graphicData uri="http://schemas.openxmlformats.org/presentationml/2006/ole">
            <mc:AlternateContent xmlns:mc="http://schemas.openxmlformats.org/markup-compatibility/2006">
              <mc:Choice xmlns:v="urn:schemas-microsoft-com:vml" Requires="v">
                <p:oleObj name="Equation" r:id="rId20" imgW="2666880" imgH="698400" progId="Equation.DSMT4">
                  <p:embed/>
                </p:oleObj>
              </mc:Choice>
              <mc:Fallback>
                <p:oleObj name="Equation" r:id="rId20" imgW="2666880" imgH="698400" progId="Equation.DSMT4">
                  <p:embed/>
                  <p:pic>
                    <p:nvPicPr>
                      <p:cNvPr id="0" name=""/>
                      <p:cNvPicPr/>
                      <p:nvPr/>
                    </p:nvPicPr>
                    <p:blipFill>
                      <a:blip r:embed="rId21"/>
                      <a:stretch>
                        <a:fillRect/>
                      </a:stretch>
                    </p:blipFill>
                    <p:spPr>
                      <a:xfrm>
                        <a:off x="3707904" y="5601361"/>
                        <a:ext cx="3092483" cy="809936"/>
                      </a:xfrm>
                      <a:prstGeom prst="rect">
                        <a:avLst/>
                      </a:prstGeom>
                    </p:spPr>
                  </p:pic>
                </p:oleObj>
              </mc:Fallback>
            </mc:AlternateContent>
          </a:graphicData>
        </a:graphic>
      </p:graphicFrame>
    </p:spTree>
    <p:extLst>
      <p:ext uri="{BB962C8B-B14F-4D97-AF65-F5344CB8AC3E}">
        <p14:creationId xmlns:p14="http://schemas.microsoft.com/office/powerpoint/2010/main" val="158961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AE202-670E-ED70-5AC7-B4206B332636}"/>
              </a:ext>
            </a:extLst>
          </p:cNvPr>
          <p:cNvSpPr>
            <a:spLocks noGrp="1"/>
          </p:cNvSpPr>
          <p:nvPr>
            <p:ph type="title"/>
          </p:nvPr>
        </p:nvSpPr>
        <p:spPr/>
        <p:txBody>
          <a:bodyPr/>
          <a:lstStyle/>
          <a:p>
            <a:r>
              <a:rPr lang="en-US" altLang="zh-CN" dirty="0" err="1">
                <a:solidFill>
                  <a:srgbClr val="005CA2"/>
                </a:solidFill>
              </a:rPr>
              <a:t>UserCF</a:t>
            </a:r>
            <a:r>
              <a:rPr lang="zh-CN" altLang="en-US" dirty="0">
                <a:solidFill>
                  <a:srgbClr val="005CA2"/>
                </a:solidFill>
              </a:rPr>
              <a:t>和</a:t>
            </a:r>
            <a:r>
              <a:rPr lang="en-US" altLang="zh-CN" dirty="0" err="1">
                <a:solidFill>
                  <a:srgbClr val="005CA2"/>
                </a:solidFill>
              </a:rPr>
              <a:t>ItemCF</a:t>
            </a:r>
            <a:r>
              <a:rPr lang="zh-CN" altLang="en-US" dirty="0">
                <a:solidFill>
                  <a:srgbClr val="005CA2"/>
                </a:solidFill>
              </a:rPr>
              <a:t>优缺点的对比</a:t>
            </a:r>
          </a:p>
        </p:txBody>
      </p:sp>
      <p:graphicFrame>
        <p:nvGraphicFramePr>
          <p:cNvPr id="4" name="表格 4">
            <a:extLst>
              <a:ext uri="{FF2B5EF4-FFF2-40B4-BE49-F238E27FC236}">
                <a16:creationId xmlns:a16="http://schemas.microsoft.com/office/drawing/2014/main" id="{9D83222F-C470-A69F-07B6-6699A0235D3A}"/>
              </a:ext>
            </a:extLst>
          </p:cNvPr>
          <p:cNvGraphicFramePr>
            <a:graphicFrameLocks noGrp="1"/>
          </p:cNvGraphicFramePr>
          <p:nvPr>
            <p:ph idx="1"/>
            <p:extLst>
              <p:ext uri="{D42A27DB-BD31-4B8C-83A1-F6EECF244321}">
                <p14:modId xmlns:p14="http://schemas.microsoft.com/office/powerpoint/2010/main" val="932163948"/>
              </p:ext>
            </p:extLst>
          </p:nvPr>
        </p:nvGraphicFramePr>
        <p:xfrm>
          <a:off x="323850" y="1268413"/>
          <a:ext cx="8640762" cy="5217160"/>
        </p:xfrm>
        <a:graphic>
          <a:graphicData uri="http://schemas.openxmlformats.org/drawingml/2006/table">
            <a:tbl>
              <a:tblPr firstRow="1" bandRow="1">
                <a:tableStyleId>{5C22544A-7EE6-4342-B048-85BDC9FD1C3A}</a:tableStyleId>
              </a:tblPr>
              <a:tblGrid>
                <a:gridCol w="2880254">
                  <a:extLst>
                    <a:ext uri="{9D8B030D-6E8A-4147-A177-3AD203B41FA5}">
                      <a16:colId xmlns:a16="http://schemas.microsoft.com/office/drawing/2014/main" val="2279811597"/>
                    </a:ext>
                  </a:extLst>
                </a:gridCol>
                <a:gridCol w="2880254">
                  <a:extLst>
                    <a:ext uri="{9D8B030D-6E8A-4147-A177-3AD203B41FA5}">
                      <a16:colId xmlns:a16="http://schemas.microsoft.com/office/drawing/2014/main" val="2694398886"/>
                    </a:ext>
                  </a:extLst>
                </a:gridCol>
                <a:gridCol w="2880254">
                  <a:extLst>
                    <a:ext uri="{9D8B030D-6E8A-4147-A177-3AD203B41FA5}">
                      <a16:colId xmlns:a16="http://schemas.microsoft.com/office/drawing/2014/main" val="561609487"/>
                    </a:ext>
                  </a:extLst>
                </a:gridCol>
              </a:tblGrid>
              <a:tr h="370840">
                <a:tc>
                  <a:txBody>
                    <a:bodyPr/>
                    <a:lstStyle/>
                    <a:p>
                      <a:pPr algn="ctr"/>
                      <a:endParaRPr lang="zh-CN" altLang="en-US" sz="1600" dirty="0"/>
                    </a:p>
                  </a:txBody>
                  <a:tcPr/>
                </a:tc>
                <a:tc>
                  <a:txBody>
                    <a:bodyPr/>
                    <a:lstStyle/>
                    <a:p>
                      <a:pPr algn="ctr"/>
                      <a:r>
                        <a:rPr lang="en-US" altLang="zh-CN" sz="1600" dirty="0" err="1"/>
                        <a:t>UserCF</a:t>
                      </a:r>
                      <a:endParaRPr lang="zh-CN" altLang="en-US" sz="1600" dirty="0"/>
                    </a:p>
                  </a:txBody>
                  <a:tcPr/>
                </a:tc>
                <a:tc>
                  <a:txBody>
                    <a:bodyPr/>
                    <a:lstStyle/>
                    <a:p>
                      <a:pPr algn="ctr"/>
                      <a:r>
                        <a:rPr lang="en-US" altLang="zh-CN" sz="1600" dirty="0" err="1"/>
                        <a:t>ItemCF</a:t>
                      </a:r>
                      <a:endParaRPr lang="zh-CN" altLang="en-US" sz="1600" dirty="0"/>
                    </a:p>
                  </a:txBody>
                  <a:tcPr/>
                </a:tc>
                <a:extLst>
                  <a:ext uri="{0D108BD9-81ED-4DB2-BD59-A6C34878D82A}">
                    <a16:rowId xmlns:a16="http://schemas.microsoft.com/office/drawing/2014/main" val="2605190464"/>
                  </a:ext>
                </a:extLst>
              </a:tr>
              <a:tr h="370840">
                <a:tc>
                  <a:txBody>
                    <a:bodyPr/>
                    <a:lstStyle/>
                    <a:p>
                      <a:pPr algn="ctr"/>
                      <a:endParaRPr lang="en-US" altLang="zh-CN" sz="1600" dirty="0"/>
                    </a:p>
                    <a:p>
                      <a:pPr algn="ctr"/>
                      <a:r>
                        <a:rPr lang="zh-CN" altLang="en-US" sz="1600" dirty="0"/>
                        <a:t>性能</a:t>
                      </a:r>
                    </a:p>
                  </a:txBody>
                  <a:tcPr/>
                </a:tc>
                <a:tc>
                  <a:txBody>
                    <a:bodyPr/>
                    <a:lstStyle/>
                    <a:p>
                      <a:pPr algn="l"/>
                      <a:r>
                        <a:rPr lang="zh-CN" altLang="en-US" sz="1600" dirty="0"/>
                        <a:t>适用于用户较少的场合，如果用户很多，计算用户相似度矩阵代价很大。</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适用于物品数明显小于用户数的场合，如果物品很多，计算物品相似度矩阵代价很大。</a:t>
                      </a:r>
                    </a:p>
                  </a:txBody>
                  <a:tcPr/>
                </a:tc>
                <a:extLst>
                  <a:ext uri="{0D108BD9-81ED-4DB2-BD59-A6C34878D82A}">
                    <a16:rowId xmlns:a16="http://schemas.microsoft.com/office/drawing/2014/main" val="175210177"/>
                  </a:ext>
                </a:extLst>
              </a:tr>
              <a:tr h="370840">
                <a:tc>
                  <a:txBody>
                    <a:bodyPr/>
                    <a:lstStyle/>
                    <a:p>
                      <a:pPr algn="ctr"/>
                      <a:endParaRPr lang="en-US" altLang="zh-CN" sz="1600" dirty="0"/>
                    </a:p>
                    <a:p>
                      <a:pPr algn="ctr"/>
                      <a:r>
                        <a:rPr lang="zh-CN" altLang="en-US" sz="1600" dirty="0"/>
                        <a:t>领域</a:t>
                      </a:r>
                    </a:p>
                  </a:txBody>
                  <a:tcPr/>
                </a:tc>
                <a:tc>
                  <a:txBody>
                    <a:bodyPr/>
                    <a:lstStyle/>
                    <a:p>
                      <a:pPr algn="l"/>
                      <a:r>
                        <a:rPr lang="zh-CN" altLang="en-US" sz="1600" dirty="0"/>
                        <a:t>时效性强，用户个性化兴趣不太明显的领域。比如餐饮推荐。</a:t>
                      </a:r>
                    </a:p>
                  </a:txBody>
                  <a:tcPr/>
                </a:tc>
                <a:tc>
                  <a:txBody>
                    <a:bodyPr/>
                    <a:lstStyle/>
                    <a:p>
                      <a:pPr algn="l"/>
                      <a:r>
                        <a:rPr lang="zh-CN" altLang="en-US" sz="1600" dirty="0"/>
                        <a:t>长尾物品丰富，用户个性化需求强烈的领域。比如护肤品推荐。</a:t>
                      </a:r>
                    </a:p>
                  </a:txBody>
                  <a:tcPr/>
                </a:tc>
                <a:extLst>
                  <a:ext uri="{0D108BD9-81ED-4DB2-BD59-A6C34878D82A}">
                    <a16:rowId xmlns:a16="http://schemas.microsoft.com/office/drawing/2014/main" val="868726141"/>
                  </a:ext>
                </a:extLst>
              </a:tr>
              <a:tr h="370840">
                <a:tc>
                  <a:txBody>
                    <a:bodyPr/>
                    <a:lstStyle/>
                    <a:p>
                      <a:pPr algn="ctr"/>
                      <a:r>
                        <a:rPr lang="zh-CN" altLang="en-US" sz="1600" dirty="0"/>
                        <a:t>实时性</a:t>
                      </a:r>
                    </a:p>
                  </a:txBody>
                  <a:tcPr/>
                </a:tc>
                <a:tc>
                  <a:txBody>
                    <a:bodyPr/>
                    <a:lstStyle/>
                    <a:p>
                      <a:pPr algn="l"/>
                      <a:r>
                        <a:rPr lang="zh-CN" altLang="en-US" sz="1600" dirty="0"/>
                        <a:t>用户有了新行为，不一定能造成推荐结果的立即变化</a:t>
                      </a:r>
                    </a:p>
                  </a:txBody>
                  <a:tcPr/>
                </a:tc>
                <a:tc>
                  <a:txBody>
                    <a:bodyPr/>
                    <a:lstStyle/>
                    <a:p>
                      <a:pPr algn="l"/>
                      <a:r>
                        <a:rPr lang="zh-CN" altLang="en-US" sz="1600" dirty="0"/>
                        <a:t>用户有了新行为，一会能造成推荐结果的实时变化</a:t>
                      </a:r>
                    </a:p>
                  </a:txBody>
                  <a:tcPr/>
                </a:tc>
                <a:extLst>
                  <a:ext uri="{0D108BD9-81ED-4DB2-BD59-A6C34878D82A}">
                    <a16:rowId xmlns:a16="http://schemas.microsoft.com/office/drawing/2014/main" val="3783507776"/>
                  </a:ext>
                </a:extLst>
              </a:tr>
              <a:tr h="370840">
                <a:tc>
                  <a:txBody>
                    <a:bodyPr/>
                    <a:lstStyle/>
                    <a:p>
                      <a:pPr algn="ctr"/>
                      <a:endParaRPr lang="en-US" altLang="zh-CN" sz="1600" dirty="0"/>
                    </a:p>
                    <a:p>
                      <a:pPr algn="ctr"/>
                      <a:endParaRPr lang="en-US" altLang="zh-CN" sz="1600" dirty="0"/>
                    </a:p>
                    <a:p>
                      <a:pPr algn="ctr"/>
                      <a:endParaRPr lang="en-US" altLang="zh-CN" sz="1600" dirty="0"/>
                    </a:p>
                    <a:p>
                      <a:pPr algn="ctr"/>
                      <a:endParaRPr lang="en-US" altLang="zh-CN" sz="1600" dirty="0"/>
                    </a:p>
                    <a:p>
                      <a:pPr algn="ctr"/>
                      <a:r>
                        <a:rPr lang="zh-CN" altLang="en-US" sz="1600" dirty="0"/>
                        <a:t>冷启动</a:t>
                      </a:r>
                    </a:p>
                  </a:txBody>
                  <a:tcPr/>
                </a:tc>
                <a:tc>
                  <a:txBody>
                    <a:bodyPr/>
                    <a:lstStyle/>
                    <a:p>
                      <a:pPr algn="l"/>
                      <a:r>
                        <a:rPr lang="zh-CN" altLang="en-US" sz="1600" dirty="0"/>
                        <a:t>在新用户对很少的物品产生行为后，不能立即对他进行个性化推荐，因为用户相似度是每隔一段时间计算。</a:t>
                      </a:r>
                      <a:endParaRPr lang="en-US" altLang="zh-CN" sz="1600" dirty="0"/>
                    </a:p>
                    <a:p>
                      <a:pPr algn="l"/>
                      <a:r>
                        <a:rPr lang="zh-CN" altLang="en-US" sz="1600" dirty="0"/>
                        <a:t>新物品上线时，一旦有用户对其产生了行为，就可以将新物品推荐给对它产生行为的用户兴趣相似的其他用户。</a:t>
                      </a:r>
                    </a:p>
                  </a:txBody>
                  <a:tcPr/>
                </a:tc>
                <a:tc>
                  <a:txBody>
                    <a:bodyPr/>
                    <a:lstStyle/>
                    <a:p>
                      <a:pPr algn="l"/>
                      <a:r>
                        <a:rPr lang="zh-CN" altLang="en-US" sz="1600" dirty="0"/>
                        <a:t>新用户只要对一个物品产生行为，就可以给他推荐于该物品相关的其他商品。</a:t>
                      </a:r>
                      <a:endParaRPr lang="en-US" altLang="zh-CN" sz="1600" dirty="0"/>
                    </a:p>
                    <a:p>
                      <a:pPr algn="l"/>
                      <a:endParaRPr lang="en-US" altLang="zh-CN" sz="1600" dirty="0"/>
                    </a:p>
                    <a:p>
                      <a:pPr algn="l"/>
                      <a:endParaRPr lang="en-US" altLang="zh-CN" sz="1600" dirty="0"/>
                    </a:p>
                    <a:p>
                      <a:pPr algn="l"/>
                      <a:r>
                        <a:rPr lang="zh-CN" altLang="en-US" sz="1600" dirty="0"/>
                        <a:t>但是没有办法在不离线更新物品相似度表的情况下将新物品推荐给用户。</a:t>
                      </a:r>
                      <a:endParaRPr lang="en-US" altLang="zh-CN" sz="1600" dirty="0"/>
                    </a:p>
                  </a:txBody>
                  <a:tcPr/>
                </a:tc>
                <a:extLst>
                  <a:ext uri="{0D108BD9-81ED-4DB2-BD59-A6C34878D82A}">
                    <a16:rowId xmlns:a16="http://schemas.microsoft.com/office/drawing/2014/main" val="241030561"/>
                  </a:ext>
                </a:extLst>
              </a:tr>
              <a:tr h="370840">
                <a:tc>
                  <a:txBody>
                    <a:bodyPr/>
                    <a:lstStyle/>
                    <a:p>
                      <a:pPr algn="ctr"/>
                      <a:r>
                        <a:rPr lang="zh-CN" altLang="en-US" sz="1600" dirty="0"/>
                        <a:t>解释性</a:t>
                      </a:r>
                    </a:p>
                  </a:txBody>
                  <a:tcPr/>
                </a:tc>
                <a:tc>
                  <a:txBody>
                    <a:bodyPr/>
                    <a:lstStyle/>
                    <a:p>
                      <a:pPr algn="l"/>
                      <a:r>
                        <a:rPr lang="zh-CN" altLang="en-US" sz="1600" dirty="0"/>
                        <a:t>很难为用户提供信服的推荐解释。</a:t>
                      </a:r>
                    </a:p>
                  </a:txBody>
                  <a:tcPr/>
                </a:tc>
                <a:tc>
                  <a:txBody>
                    <a:bodyPr/>
                    <a:lstStyle/>
                    <a:p>
                      <a:pPr algn="l"/>
                      <a:r>
                        <a:rPr lang="zh-CN" altLang="en-US" sz="1600" dirty="0"/>
                        <a:t>利用用户的历史行为可以给用户提供比较信服的推荐解释</a:t>
                      </a:r>
                    </a:p>
                  </a:txBody>
                  <a:tcPr/>
                </a:tc>
                <a:extLst>
                  <a:ext uri="{0D108BD9-81ED-4DB2-BD59-A6C34878D82A}">
                    <a16:rowId xmlns:a16="http://schemas.microsoft.com/office/drawing/2014/main" val="3106143431"/>
                  </a:ext>
                </a:extLst>
              </a:tr>
            </a:tbl>
          </a:graphicData>
        </a:graphic>
      </p:graphicFrame>
    </p:spTree>
    <p:extLst>
      <p:ext uri="{BB962C8B-B14F-4D97-AF65-F5344CB8AC3E}">
        <p14:creationId xmlns:p14="http://schemas.microsoft.com/office/powerpoint/2010/main" val="161059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F4D1D-D766-5012-2F90-0EC5FF996265}"/>
              </a:ext>
            </a:extLst>
          </p:cNvPr>
          <p:cNvSpPr>
            <a:spLocks noGrp="1"/>
          </p:cNvSpPr>
          <p:nvPr>
            <p:ph type="title"/>
          </p:nvPr>
        </p:nvSpPr>
        <p:spPr/>
        <p:txBody>
          <a:bodyPr/>
          <a:lstStyle/>
          <a:p>
            <a:r>
              <a:rPr lang="zh-CN" altLang="en-US" dirty="0">
                <a:solidFill>
                  <a:srgbClr val="0070C0"/>
                </a:solidFill>
                <a:latin typeface="黑体" panose="02010609060101010101" pitchFamily="49" charset="-122"/>
                <a:ea typeface="黑体" panose="02010609060101010101" pitchFamily="49" charset="-122"/>
              </a:rPr>
              <a:t>推荐系统产生的背景</a:t>
            </a:r>
          </a:p>
        </p:txBody>
      </p:sp>
      <p:pic>
        <p:nvPicPr>
          <p:cNvPr id="4" name="图片 3">
            <a:extLst>
              <a:ext uri="{FF2B5EF4-FFF2-40B4-BE49-F238E27FC236}">
                <a16:creationId xmlns:a16="http://schemas.microsoft.com/office/drawing/2014/main" id="{B093997F-658F-4C9C-1558-68D2313B2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2379"/>
            <a:ext cx="4819906" cy="4851477"/>
          </a:xfrm>
          <a:prstGeom prst="rect">
            <a:avLst/>
          </a:prstGeom>
        </p:spPr>
      </p:pic>
      <p:sp>
        <p:nvSpPr>
          <p:cNvPr id="5" name="矩形: 圆角 4">
            <a:extLst>
              <a:ext uri="{FF2B5EF4-FFF2-40B4-BE49-F238E27FC236}">
                <a16:creationId xmlns:a16="http://schemas.microsoft.com/office/drawing/2014/main" id="{D4F2B426-C947-D626-8051-469561C3E2CA}"/>
              </a:ext>
            </a:extLst>
          </p:cNvPr>
          <p:cNvSpPr/>
          <p:nvPr/>
        </p:nvSpPr>
        <p:spPr>
          <a:xfrm>
            <a:off x="4716498" y="1846912"/>
            <a:ext cx="4208486" cy="4215720"/>
          </a:xfrm>
          <a:prstGeom prst="roundRect">
            <a:avLst>
              <a:gd name="adj" fmla="val 10158"/>
            </a:avLst>
          </a:prstGeom>
          <a:solidFill>
            <a:schemeClr val="bg1">
              <a:alpha val="14902"/>
            </a:schemeClr>
          </a:soli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微软雅黑"/>
              <a:cs typeface="+mn-ea"/>
              <a:sym typeface="+mn-lt"/>
            </a:endParaRPr>
          </a:p>
        </p:txBody>
      </p:sp>
      <p:sp>
        <p:nvSpPr>
          <p:cNvPr id="7" name="文本框 6">
            <a:extLst>
              <a:ext uri="{FF2B5EF4-FFF2-40B4-BE49-F238E27FC236}">
                <a16:creationId xmlns:a16="http://schemas.microsoft.com/office/drawing/2014/main" id="{ACE50E83-01A7-7F04-97E6-6FAA8C408089}"/>
              </a:ext>
            </a:extLst>
          </p:cNvPr>
          <p:cNvSpPr txBox="1"/>
          <p:nvPr/>
        </p:nvSpPr>
        <p:spPr>
          <a:xfrm>
            <a:off x="4850193" y="2348880"/>
            <a:ext cx="3898271" cy="2947025"/>
          </a:xfrm>
          <a:prstGeom prst="rect">
            <a:avLst/>
          </a:prstGeom>
          <a:noFill/>
        </p:spPr>
        <p:txBody>
          <a:bodyPr wrap="square" rtlCol="0">
            <a:spAutoFit/>
          </a:bodyPr>
          <a:lstStyle/>
          <a:p>
            <a:pPr>
              <a:lnSpc>
                <a:spcPct val="150000"/>
              </a:lnSpc>
            </a:pPr>
            <a:r>
              <a:rPr lang="zh-CN" altLang="zh-CN" dirty="0"/>
              <a:t>随着信息技术、互联网技术和移动互联网的高速发展，人们从信息匮乏的时代进入信息“过载”的时代。人们难以从大量的信息中找到自身感兴趣的信息，信息也越来越难展示给可能对他们感兴趣的用户，所</a:t>
            </a:r>
            <a:r>
              <a:rPr lang="zh-CN" altLang="en-US" dirty="0"/>
              <a:t>以</a:t>
            </a:r>
            <a:r>
              <a:rPr lang="zh-CN" altLang="zh-CN" dirty="0"/>
              <a:t>推荐系统应运而生。</a:t>
            </a:r>
            <a:endParaRPr lang="en-US" sz="1700" dirty="0">
              <a:solidFill>
                <a:prstClr val="white"/>
              </a:solidFill>
              <a:ea typeface="微软雅黑"/>
              <a:cs typeface="+mn-ea"/>
              <a:sym typeface="+mn-lt"/>
            </a:endParaRPr>
          </a:p>
        </p:txBody>
      </p:sp>
    </p:spTree>
    <p:extLst>
      <p:ext uri="{BB962C8B-B14F-4D97-AF65-F5344CB8AC3E}">
        <p14:creationId xmlns:p14="http://schemas.microsoft.com/office/powerpoint/2010/main" val="165454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1" presetClass="entr" presetSubtype="0" fill="hold" grpId="0" nodeType="withEffect">
                                  <p:stCondLst>
                                    <p:cond delay="0"/>
                                  </p:stCondLst>
                                  <p:iterate type="lt">
                                    <p:tmAbs val="30"/>
                                  </p:iterate>
                                  <p:childTnLst>
                                    <p:set>
                                      <p:cBhvr>
                                        <p:cTn id="11" dur="1" fill="hold">
                                          <p:stCondLst>
                                            <p:cond delay="0"/>
                                          </p:stCondLst>
                                        </p:cTn>
                                        <p:tgtEl>
                                          <p:spTgt spid="7"/>
                                        </p:tgtEl>
                                        <p:attrNameLst>
                                          <p:attrName>style.visibility</p:attrName>
                                        </p:attrNameLst>
                                      </p:cBhvr>
                                      <p:to>
                                        <p:strVal val="visible"/>
                                      </p:to>
                                    </p:set>
                                  </p:childTnLst>
                                </p:cTn>
                              </p:par>
                              <p:par>
                                <p:cTn id="12" presetID="14"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14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032BC5-1FAF-F297-65C1-8B83D949D9A4}"/>
              </a:ext>
            </a:extLst>
          </p:cNvPr>
          <p:cNvSpPr>
            <a:spLocks noGrp="1"/>
          </p:cNvSpPr>
          <p:nvPr>
            <p:ph type="title"/>
          </p:nvPr>
        </p:nvSpPr>
        <p:spPr/>
        <p:txBody>
          <a:bodyPr/>
          <a:lstStyle/>
          <a:p>
            <a:r>
              <a:rPr lang="zh-CN" altLang="en-US" dirty="0">
                <a:solidFill>
                  <a:srgbClr val="005CA2"/>
                </a:solidFill>
              </a:rPr>
              <a:t>推荐系统的意义</a:t>
            </a:r>
          </a:p>
        </p:txBody>
      </p:sp>
      <p:sp>
        <p:nvSpPr>
          <p:cNvPr id="6" name="文本框 5">
            <a:extLst>
              <a:ext uri="{FF2B5EF4-FFF2-40B4-BE49-F238E27FC236}">
                <a16:creationId xmlns:a16="http://schemas.microsoft.com/office/drawing/2014/main" id="{97F21781-C302-8AB4-7376-7B6BF700F798}"/>
              </a:ext>
            </a:extLst>
          </p:cNvPr>
          <p:cNvSpPr txBox="1"/>
          <p:nvPr/>
        </p:nvSpPr>
        <p:spPr>
          <a:xfrm>
            <a:off x="611560" y="1128319"/>
            <a:ext cx="8477524" cy="1689373"/>
          </a:xfrm>
          <a:prstGeom prst="rect">
            <a:avLst/>
          </a:prstGeom>
          <a:noFill/>
        </p:spPr>
        <p:txBody>
          <a:bodyPr wrap="square" rtlCol="0">
            <a:spAutoFit/>
          </a:bodyPr>
          <a:lstStyle/>
          <a:p>
            <a:pPr>
              <a:lnSpc>
                <a:spcPct val="150000"/>
              </a:lnSpc>
            </a:pPr>
            <a:r>
              <a:rPr lang="zh-CN" altLang="en-US" dirty="0">
                <a:latin typeface="+mn-ea"/>
                <a:cs typeface="+mn-ea"/>
                <a:sym typeface="+mn-lt"/>
              </a:rPr>
              <a:t>    推荐系统的出现就是为了解决互联网时代下“信息过载”的问题，它通过联系用户和信息，一方面帮助用户发现对自己有价值的信息，另一方面让信息能够展现在对他感兴趣的用户面前，从而实现信息消费者和信息生产者的双赢。目前推荐系统已广泛应用于</a:t>
            </a:r>
            <a:r>
              <a:rPr lang="zh-CN" altLang="zh-CN" dirty="0">
                <a:latin typeface="+mn-ea"/>
              </a:rPr>
              <a:t>电子商务推荐，视频网站，个性化音乐推荐等诸多领域</a:t>
            </a:r>
            <a:r>
              <a:rPr lang="zh-CN" altLang="en-US" dirty="0">
                <a:latin typeface="+mn-ea"/>
              </a:rPr>
              <a:t>。</a:t>
            </a:r>
            <a:endParaRPr lang="zh-CN" altLang="en-US" dirty="0">
              <a:latin typeface="+mn-ea"/>
              <a:cs typeface="+mn-ea"/>
              <a:sym typeface="+mn-lt"/>
            </a:endParaRPr>
          </a:p>
        </p:txBody>
      </p:sp>
      <p:pic>
        <p:nvPicPr>
          <p:cNvPr id="7" name="图片 6">
            <a:extLst>
              <a:ext uri="{FF2B5EF4-FFF2-40B4-BE49-F238E27FC236}">
                <a16:creationId xmlns:a16="http://schemas.microsoft.com/office/drawing/2014/main" id="{F00FBF7C-DBA9-57EB-56B2-78ED79F43A42}"/>
              </a:ext>
            </a:extLst>
          </p:cNvPr>
          <p:cNvPicPr>
            <a:picLocks noChangeAspect="1"/>
          </p:cNvPicPr>
          <p:nvPr/>
        </p:nvPicPr>
        <p:blipFill>
          <a:blip r:embed="rId2"/>
          <a:stretch>
            <a:fillRect/>
          </a:stretch>
        </p:blipFill>
        <p:spPr>
          <a:xfrm>
            <a:off x="827584" y="3195258"/>
            <a:ext cx="2931582" cy="3298715"/>
          </a:xfrm>
          <a:prstGeom prst="rect">
            <a:avLst/>
          </a:prstGeom>
        </p:spPr>
      </p:pic>
      <p:pic>
        <p:nvPicPr>
          <p:cNvPr id="8" name="图片 7">
            <a:extLst>
              <a:ext uri="{FF2B5EF4-FFF2-40B4-BE49-F238E27FC236}">
                <a16:creationId xmlns:a16="http://schemas.microsoft.com/office/drawing/2014/main" id="{1DC21AD0-C44B-660E-D697-656073DACDFB}"/>
              </a:ext>
            </a:extLst>
          </p:cNvPr>
          <p:cNvPicPr>
            <a:picLocks noChangeAspect="1"/>
          </p:cNvPicPr>
          <p:nvPr/>
        </p:nvPicPr>
        <p:blipFill>
          <a:blip r:embed="rId3"/>
          <a:stretch>
            <a:fillRect/>
          </a:stretch>
        </p:blipFill>
        <p:spPr>
          <a:xfrm>
            <a:off x="3759166" y="3613653"/>
            <a:ext cx="2508447" cy="2880320"/>
          </a:xfrm>
          <a:prstGeom prst="rect">
            <a:avLst/>
          </a:prstGeom>
        </p:spPr>
      </p:pic>
      <p:pic>
        <p:nvPicPr>
          <p:cNvPr id="9" name="图片 8">
            <a:extLst>
              <a:ext uri="{FF2B5EF4-FFF2-40B4-BE49-F238E27FC236}">
                <a16:creationId xmlns:a16="http://schemas.microsoft.com/office/drawing/2014/main" id="{B40AF4E1-5456-E06A-89FC-77EAE935A4F7}"/>
              </a:ext>
            </a:extLst>
          </p:cNvPr>
          <p:cNvPicPr>
            <a:picLocks noChangeAspect="1"/>
          </p:cNvPicPr>
          <p:nvPr/>
        </p:nvPicPr>
        <p:blipFill>
          <a:blip r:embed="rId4"/>
          <a:stretch>
            <a:fillRect/>
          </a:stretch>
        </p:blipFill>
        <p:spPr>
          <a:xfrm>
            <a:off x="6668924" y="3434133"/>
            <a:ext cx="2174286" cy="3059840"/>
          </a:xfrm>
          <a:prstGeom prst="rect">
            <a:avLst/>
          </a:prstGeom>
        </p:spPr>
      </p:pic>
    </p:spTree>
    <p:extLst>
      <p:ext uri="{BB962C8B-B14F-4D97-AF65-F5344CB8AC3E}">
        <p14:creationId xmlns:p14="http://schemas.microsoft.com/office/powerpoint/2010/main" val="198380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18241-51B1-A36A-F5B7-FD4F3642CA05}"/>
              </a:ext>
            </a:extLst>
          </p:cNvPr>
          <p:cNvSpPr>
            <a:spLocks noGrp="1"/>
          </p:cNvSpPr>
          <p:nvPr>
            <p:ph type="title"/>
          </p:nvPr>
        </p:nvSpPr>
        <p:spPr/>
        <p:txBody>
          <a:bodyPr/>
          <a:lstStyle/>
          <a:p>
            <a:r>
              <a:rPr lang="zh-CN" altLang="en-US" dirty="0">
                <a:solidFill>
                  <a:srgbClr val="005CA2"/>
                </a:solidFill>
              </a:rPr>
              <a:t>效用矩阵</a:t>
            </a:r>
          </a:p>
        </p:txBody>
      </p:sp>
      <p:pic>
        <p:nvPicPr>
          <p:cNvPr id="5" name="内容占位符 4">
            <a:extLst>
              <a:ext uri="{FF2B5EF4-FFF2-40B4-BE49-F238E27FC236}">
                <a16:creationId xmlns:a16="http://schemas.microsoft.com/office/drawing/2014/main" id="{F807D9AA-F8D9-3A30-8749-545FFE7187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2722275"/>
            <a:ext cx="7270051" cy="3085113"/>
          </a:xfrm>
        </p:spPr>
      </p:pic>
      <p:sp>
        <p:nvSpPr>
          <p:cNvPr id="6" name="文本框 5">
            <a:extLst>
              <a:ext uri="{FF2B5EF4-FFF2-40B4-BE49-F238E27FC236}">
                <a16:creationId xmlns:a16="http://schemas.microsoft.com/office/drawing/2014/main" id="{81B69085-D0E6-F97A-3074-0AFCE487FF4A}"/>
              </a:ext>
            </a:extLst>
          </p:cNvPr>
          <p:cNvSpPr txBox="1"/>
          <p:nvPr/>
        </p:nvSpPr>
        <p:spPr>
          <a:xfrm>
            <a:off x="395536" y="1139085"/>
            <a:ext cx="8568952" cy="1477328"/>
          </a:xfrm>
          <a:prstGeom prst="rect">
            <a:avLst/>
          </a:prstGeom>
          <a:noFill/>
        </p:spPr>
        <p:txBody>
          <a:bodyPr wrap="square" rtlCol="0">
            <a:spAutoFit/>
          </a:bodyPr>
          <a:lstStyle/>
          <a:p>
            <a:r>
              <a:rPr lang="zh-CN" altLang="en-US" dirty="0">
                <a:latin typeface="+mn-ea"/>
              </a:rPr>
              <a:t>    在推荐系统应用中，存在俩类元素，一类称为用户（</a:t>
            </a:r>
            <a:r>
              <a:rPr lang="en-US" altLang="zh-CN" dirty="0">
                <a:latin typeface="+mn-ea"/>
              </a:rPr>
              <a:t>user</a:t>
            </a:r>
            <a:r>
              <a:rPr lang="zh-CN" altLang="en-US" dirty="0">
                <a:latin typeface="+mn-ea"/>
              </a:rPr>
              <a:t>），另一类称为项（</a:t>
            </a:r>
            <a:r>
              <a:rPr lang="en-US" altLang="zh-CN" dirty="0">
                <a:latin typeface="+mn-ea"/>
              </a:rPr>
              <a:t>items</a:t>
            </a:r>
            <a:r>
              <a:rPr lang="zh-CN" altLang="en-US" dirty="0">
                <a:latin typeface="+mn-ea"/>
              </a:rPr>
              <a:t>），用户会偏爱某些项，这些偏好数据必须要从数据中梳理出来。数据本身就是会表示成一个效用矩阵，该矩阵中每个用户</a:t>
            </a:r>
            <a:r>
              <a:rPr lang="en-US" altLang="zh-CN" dirty="0">
                <a:latin typeface="+mn-ea"/>
              </a:rPr>
              <a:t>—</a:t>
            </a:r>
            <a:r>
              <a:rPr lang="zh-CN" altLang="en-US" dirty="0">
                <a:latin typeface="+mn-ea"/>
              </a:rPr>
              <a:t>项对所对应的元素值代表的是当前用户对当前项的喜好程度。一般情况下，效用矩阵是稀疏矩阵，即意味着大部分元素未知。一个未知的评级也暗示着我们对当前用户对当前项的喜好信息并不清楚。</a:t>
            </a:r>
          </a:p>
        </p:txBody>
      </p:sp>
      <p:sp>
        <p:nvSpPr>
          <p:cNvPr id="9" name="文本框 8">
            <a:extLst>
              <a:ext uri="{FF2B5EF4-FFF2-40B4-BE49-F238E27FC236}">
                <a16:creationId xmlns:a16="http://schemas.microsoft.com/office/drawing/2014/main" id="{0E375B2B-9443-028C-30CF-987AD8610903}"/>
              </a:ext>
            </a:extLst>
          </p:cNvPr>
          <p:cNvSpPr txBox="1"/>
          <p:nvPr/>
        </p:nvSpPr>
        <p:spPr>
          <a:xfrm>
            <a:off x="395536" y="5807388"/>
            <a:ext cx="8424936" cy="923330"/>
          </a:xfrm>
          <a:prstGeom prst="rect">
            <a:avLst/>
          </a:prstGeom>
          <a:noFill/>
        </p:spPr>
        <p:txBody>
          <a:bodyPr wrap="square" rtlCol="0">
            <a:spAutoFit/>
          </a:bodyPr>
          <a:lstStyle/>
          <a:p>
            <a:r>
              <a:rPr lang="zh-CN" altLang="en-US" dirty="0">
                <a:latin typeface="+mn-ea"/>
              </a:rPr>
              <a:t>    上图代表用户对电影评级结果的效用矩阵，我们注意到大部分用户</a:t>
            </a:r>
            <a:r>
              <a:rPr lang="en-US" altLang="zh-CN" dirty="0">
                <a:latin typeface="+mn-ea"/>
              </a:rPr>
              <a:t>—</a:t>
            </a:r>
            <a:r>
              <a:rPr lang="zh-CN" altLang="en-US" dirty="0">
                <a:latin typeface="+mn-ea"/>
              </a:rPr>
              <a:t>电影对应的元素都是空白的。这意味着该用户还没有对该电影进行评级。推荐系统的目标就是预测效用矩阵的空白元素。</a:t>
            </a:r>
          </a:p>
        </p:txBody>
      </p:sp>
    </p:spTree>
    <p:extLst>
      <p:ext uri="{BB962C8B-B14F-4D97-AF65-F5344CB8AC3E}">
        <p14:creationId xmlns:p14="http://schemas.microsoft.com/office/powerpoint/2010/main" val="158862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683AD-A8B9-2255-07D0-17C969C690DB}"/>
              </a:ext>
            </a:extLst>
          </p:cNvPr>
          <p:cNvSpPr>
            <a:spLocks noGrp="1"/>
          </p:cNvSpPr>
          <p:nvPr>
            <p:ph type="title"/>
          </p:nvPr>
        </p:nvSpPr>
        <p:spPr/>
        <p:txBody>
          <a:bodyPr/>
          <a:lstStyle/>
          <a:p>
            <a:r>
              <a:rPr lang="zh-CN" altLang="en-US" dirty="0">
                <a:solidFill>
                  <a:srgbClr val="005CA2"/>
                </a:solidFill>
              </a:rPr>
              <a:t>长尾效应</a:t>
            </a:r>
          </a:p>
        </p:txBody>
      </p:sp>
      <p:sp>
        <p:nvSpPr>
          <p:cNvPr id="3" name="内容占位符 2">
            <a:extLst>
              <a:ext uri="{FF2B5EF4-FFF2-40B4-BE49-F238E27FC236}">
                <a16:creationId xmlns:a16="http://schemas.microsoft.com/office/drawing/2014/main" id="{1A768FD0-61CB-D382-D300-A512A3DBE9A0}"/>
              </a:ext>
            </a:extLst>
          </p:cNvPr>
          <p:cNvSpPr>
            <a:spLocks noGrp="1"/>
          </p:cNvSpPr>
          <p:nvPr>
            <p:ph idx="1"/>
          </p:nvPr>
        </p:nvSpPr>
        <p:spPr>
          <a:xfrm>
            <a:off x="323528" y="1097360"/>
            <a:ext cx="8424936" cy="3312368"/>
          </a:xfrm>
        </p:spPr>
        <p:txBody>
          <a:bodyPr/>
          <a:lstStyle/>
          <a:p>
            <a:pPr marL="0" indent="0">
              <a:buNone/>
            </a:pPr>
            <a:r>
              <a:rPr lang="en-US" altLang="zh-CN" sz="1800" b="0" dirty="0">
                <a:effectLst/>
                <a:latin typeface="+mn-ea"/>
                <a:cs typeface="Times New Roman" panose="02020603050405020304" pitchFamily="18" charset="0"/>
              </a:rPr>
              <a:t>    </a:t>
            </a:r>
            <a:r>
              <a:rPr lang="zh-CN" altLang="zh-CN" sz="1800" b="0" dirty="0">
                <a:effectLst/>
                <a:latin typeface="+mn-ea"/>
                <a:cs typeface="Times New Roman" panose="02020603050405020304" pitchFamily="18" charset="0"/>
              </a:rPr>
              <a:t>在这样一个信息爆炸的时代下，传统的</a:t>
            </a:r>
            <a:r>
              <a:rPr lang="en-US" altLang="zh-CN" sz="1800" b="0" dirty="0">
                <a:effectLst/>
                <a:latin typeface="+mn-ea"/>
                <a:cs typeface="Times New Roman" panose="02020603050405020304" pitchFamily="18" charset="0"/>
              </a:rPr>
              <a:t>80/20</a:t>
            </a:r>
            <a:r>
              <a:rPr lang="zh-CN" altLang="zh-CN" sz="1800" b="0" dirty="0">
                <a:effectLst/>
                <a:latin typeface="+mn-ea"/>
                <a:cs typeface="Times New Roman" panose="02020603050405020304" pitchFamily="18" charset="0"/>
              </a:rPr>
              <a:t>原则（</a:t>
            </a:r>
            <a:r>
              <a:rPr lang="en-US" altLang="zh-CN" sz="1800" b="0" dirty="0">
                <a:effectLst/>
                <a:latin typeface="+mn-ea"/>
                <a:cs typeface="Times New Roman" panose="02020603050405020304" pitchFamily="18" charset="0"/>
              </a:rPr>
              <a:t>80%</a:t>
            </a:r>
            <a:r>
              <a:rPr lang="zh-CN" altLang="zh-CN" sz="1800" b="0" dirty="0">
                <a:effectLst/>
                <a:latin typeface="+mn-ea"/>
                <a:cs typeface="Times New Roman" panose="02020603050405020304" pitchFamily="18" charset="0"/>
              </a:rPr>
              <a:t>的销售额来自于</a:t>
            </a:r>
            <a:r>
              <a:rPr lang="en-US" altLang="zh-CN" sz="1800" b="0" dirty="0">
                <a:effectLst/>
                <a:latin typeface="+mn-ea"/>
                <a:cs typeface="Times New Roman" panose="02020603050405020304" pitchFamily="18" charset="0"/>
              </a:rPr>
              <a:t>20%</a:t>
            </a:r>
            <a:r>
              <a:rPr lang="zh-CN" altLang="zh-CN" sz="1800" b="0" dirty="0">
                <a:effectLst/>
                <a:latin typeface="+mn-ea"/>
                <a:cs typeface="Times New Roman" panose="02020603050405020304" pitchFamily="18" charset="0"/>
              </a:rPr>
              <a:t>的热门品牌）在互联网的加入下会受到挑战，在互联网条件下，由于货架陈本极端低廉，电子商务平台往往能出售比传统零售商店更多的商品。虽然绝大多数商品都不是热门，但与传统零售业相比，这些不热门的商品数量极其庞大，</a:t>
            </a:r>
            <a:r>
              <a:rPr lang="zh-CN" altLang="en-US" sz="1800" b="0" dirty="0">
                <a:latin typeface="+mn-ea"/>
                <a:cs typeface="Times New Roman" panose="02020603050405020304" pitchFamily="18" charset="0"/>
              </a:rPr>
              <a:t>因此</a:t>
            </a:r>
            <a:r>
              <a:rPr lang="zh-CN" altLang="zh-CN" sz="1800" b="0" dirty="0">
                <a:effectLst/>
                <a:latin typeface="+mn-ea"/>
                <a:cs typeface="Times New Roman" panose="02020603050405020304" pitchFamily="18" charset="0"/>
              </a:rPr>
              <a:t>长尾商品的销售额将是一个不可小觑的数字，也许会超过热门商品带来的销售额。主流商品往往代表看绝大多数客户的需求，而长尾商品往往代表了一小部分用户的个性化需求。因此，如果通过发掘长尾提高销售总额，就必须充分研究用户的兴趣，这与个性化推荐系统所要解决的问题不谋而合。</a:t>
            </a:r>
            <a:endParaRPr lang="en-US" altLang="zh-CN" sz="1800" b="0" dirty="0">
              <a:effectLst/>
              <a:latin typeface="+mn-ea"/>
              <a:cs typeface="Times New Roman" panose="02020603050405020304" pitchFamily="18" charset="0"/>
            </a:endParaRPr>
          </a:p>
          <a:p>
            <a:pPr marL="0" indent="0">
              <a:buNone/>
            </a:pPr>
            <a:endParaRPr lang="zh-CN" altLang="en-US" b="0" dirty="0">
              <a:latin typeface="+mn-ea"/>
            </a:endParaRPr>
          </a:p>
        </p:txBody>
      </p:sp>
      <p:pic>
        <p:nvPicPr>
          <p:cNvPr id="8" name="图片 7">
            <a:extLst>
              <a:ext uri="{FF2B5EF4-FFF2-40B4-BE49-F238E27FC236}">
                <a16:creationId xmlns:a16="http://schemas.microsoft.com/office/drawing/2014/main" id="{991F5500-94FA-68D8-DDB2-506A8A6F3A90}"/>
              </a:ext>
            </a:extLst>
          </p:cNvPr>
          <p:cNvPicPr>
            <a:picLocks noChangeAspect="1"/>
          </p:cNvPicPr>
          <p:nvPr/>
        </p:nvPicPr>
        <p:blipFill>
          <a:blip r:embed="rId2"/>
          <a:stretch>
            <a:fillRect/>
          </a:stretch>
        </p:blipFill>
        <p:spPr>
          <a:xfrm>
            <a:off x="4283968" y="3977680"/>
            <a:ext cx="4320480" cy="2880320"/>
          </a:xfrm>
          <a:prstGeom prst="rect">
            <a:avLst/>
          </a:prstGeom>
        </p:spPr>
      </p:pic>
    </p:spTree>
    <p:extLst>
      <p:ext uri="{BB962C8B-B14F-4D97-AF65-F5344CB8AC3E}">
        <p14:creationId xmlns:p14="http://schemas.microsoft.com/office/powerpoint/2010/main" val="94849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D406F-A964-0046-B6AE-3B8303D969AE}"/>
              </a:ext>
            </a:extLst>
          </p:cNvPr>
          <p:cNvSpPr>
            <a:spLocks noGrp="1"/>
          </p:cNvSpPr>
          <p:nvPr>
            <p:ph type="title"/>
          </p:nvPr>
        </p:nvSpPr>
        <p:spPr/>
        <p:txBody>
          <a:bodyPr/>
          <a:lstStyle/>
          <a:p>
            <a:r>
              <a:rPr lang="zh-CN" altLang="en-US" dirty="0">
                <a:solidFill>
                  <a:srgbClr val="005CA2"/>
                </a:solidFill>
              </a:rPr>
              <a:t>基于内容的推荐</a:t>
            </a:r>
          </a:p>
        </p:txBody>
      </p:sp>
      <p:sp>
        <p:nvSpPr>
          <p:cNvPr id="3" name="内容占位符 2">
            <a:extLst>
              <a:ext uri="{FF2B5EF4-FFF2-40B4-BE49-F238E27FC236}">
                <a16:creationId xmlns:a16="http://schemas.microsoft.com/office/drawing/2014/main" id="{CA96813F-C567-2C66-ADC4-09C7AE79D015}"/>
              </a:ext>
            </a:extLst>
          </p:cNvPr>
          <p:cNvSpPr>
            <a:spLocks noGrp="1"/>
          </p:cNvSpPr>
          <p:nvPr>
            <p:ph idx="1"/>
          </p:nvPr>
        </p:nvSpPr>
        <p:spPr>
          <a:xfrm>
            <a:off x="323528" y="1268760"/>
            <a:ext cx="8765556" cy="5400600"/>
          </a:xfrm>
        </p:spPr>
        <p:txBody>
          <a:bodyPr/>
          <a:lstStyle/>
          <a:p>
            <a:pPr marL="0" indent="0">
              <a:lnSpc>
                <a:spcPct val="100000"/>
              </a:lnSpc>
              <a:buNone/>
            </a:pPr>
            <a:r>
              <a:rPr lang="zh-CN" altLang="en-US" sz="1800" b="0" dirty="0">
                <a:latin typeface="+mn-ea"/>
              </a:rPr>
              <a:t>    基于内容的推荐算法</a:t>
            </a:r>
            <a:r>
              <a:rPr lang="en-US" altLang="zh-CN" sz="1800" b="0" dirty="0">
                <a:latin typeface="+mn-ea"/>
              </a:rPr>
              <a:t>(Content-based Recommendations) </a:t>
            </a:r>
            <a:r>
              <a:rPr lang="zh-CN" altLang="en-US" sz="1800" b="0" dirty="0">
                <a:latin typeface="+mn-ea"/>
              </a:rPr>
              <a:t>的原理就是根据用户过去喜欢的产品（</a:t>
            </a:r>
            <a:r>
              <a:rPr lang="en-US" altLang="zh-CN" sz="1800" b="0" dirty="0">
                <a:latin typeface="+mn-ea"/>
              </a:rPr>
              <a:t>Item</a:t>
            </a:r>
            <a:r>
              <a:rPr lang="zh-CN" altLang="en-US" sz="1800" b="0" dirty="0">
                <a:latin typeface="+mn-ea"/>
              </a:rPr>
              <a:t>），为用户推荐和他过去喜欢的产品相似的产品。是通过抽取物品内在或者外在的特征值，构建产品特征向量。</a:t>
            </a:r>
            <a:endParaRPr lang="en-US" altLang="zh-CN" sz="1800" b="0" dirty="0">
              <a:latin typeface="+mn-ea"/>
            </a:endParaRPr>
          </a:p>
          <a:p>
            <a:pPr marL="0" indent="0">
              <a:lnSpc>
                <a:spcPct val="100000"/>
              </a:lnSpc>
              <a:buNone/>
            </a:pPr>
            <a:r>
              <a:rPr lang="en-US" altLang="zh-CN" sz="1800" b="0" dirty="0">
                <a:latin typeface="+mn-ea"/>
              </a:rPr>
              <a:t>    </a:t>
            </a:r>
            <a:r>
              <a:rPr lang="zh-CN" altLang="en-US" sz="1800" b="0" dirty="0">
                <a:latin typeface="+mn-ea"/>
              </a:rPr>
              <a:t>推荐系统根据这些物品的内容属性和用户历史评分或者操作记录，计算出用户对不同内容属性的爱好程度，再根据这些爱好推荐其他相同属性的物品。其本质就是对产品</a:t>
            </a:r>
            <a:r>
              <a:rPr lang="en-US" altLang="zh-CN" sz="1800" b="0" dirty="0">
                <a:latin typeface="+mn-ea"/>
              </a:rPr>
              <a:t>(Item)</a:t>
            </a:r>
            <a:r>
              <a:rPr lang="zh-CN" altLang="en-US" sz="1800" b="0" dirty="0">
                <a:latin typeface="+mn-ea"/>
              </a:rPr>
              <a:t>内容进行分析，建立特征，然后基于用户对何种特征的内容感兴趣以及分析一个产品（</a:t>
            </a:r>
            <a:r>
              <a:rPr lang="en-US" altLang="zh-CN" sz="1800" b="0" dirty="0">
                <a:latin typeface="+mn-ea"/>
              </a:rPr>
              <a:t>Item</a:t>
            </a:r>
            <a:r>
              <a:rPr lang="zh-CN" altLang="en-US" sz="1800" b="0" dirty="0">
                <a:latin typeface="+mn-ea"/>
              </a:rPr>
              <a:t>）具备什么样的特征进行推荐。</a:t>
            </a:r>
          </a:p>
        </p:txBody>
      </p:sp>
      <p:pic>
        <p:nvPicPr>
          <p:cNvPr id="5" name="图片 4">
            <a:extLst>
              <a:ext uri="{FF2B5EF4-FFF2-40B4-BE49-F238E27FC236}">
                <a16:creationId xmlns:a16="http://schemas.microsoft.com/office/drawing/2014/main" id="{8733A92A-B1B6-3F38-5756-C5386BDBA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3429000"/>
            <a:ext cx="6984776" cy="3122270"/>
          </a:xfrm>
          <a:prstGeom prst="rect">
            <a:avLst/>
          </a:prstGeom>
        </p:spPr>
      </p:pic>
    </p:spTree>
    <p:extLst>
      <p:ext uri="{BB962C8B-B14F-4D97-AF65-F5344CB8AC3E}">
        <p14:creationId xmlns:p14="http://schemas.microsoft.com/office/powerpoint/2010/main" val="55378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10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35932F-8909-AF45-2BF1-5E0787285B87}"/>
              </a:ext>
            </a:extLst>
          </p:cNvPr>
          <p:cNvSpPr>
            <a:spLocks noGrp="1"/>
          </p:cNvSpPr>
          <p:nvPr>
            <p:ph type="title"/>
          </p:nvPr>
        </p:nvSpPr>
        <p:spPr/>
        <p:txBody>
          <a:bodyPr/>
          <a:lstStyle/>
          <a:p>
            <a:r>
              <a:rPr lang="zh-CN" altLang="en-US" dirty="0">
                <a:solidFill>
                  <a:srgbClr val="005CA2"/>
                </a:solidFill>
              </a:rPr>
              <a:t>项模型</a:t>
            </a:r>
            <a:r>
              <a:rPr lang="en-US" altLang="zh-CN" dirty="0">
                <a:solidFill>
                  <a:srgbClr val="005CA2"/>
                </a:solidFill>
              </a:rPr>
              <a:t>/</a:t>
            </a:r>
            <a:r>
              <a:rPr lang="zh-CN" altLang="en-US" dirty="0">
                <a:solidFill>
                  <a:srgbClr val="005CA2"/>
                </a:solidFill>
              </a:rPr>
              <a:t>物品的特征向量</a:t>
            </a:r>
          </a:p>
        </p:txBody>
      </p:sp>
      <p:sp>
        <p:nvSpPr>
          <p:cNvPr id="3" name="内容占位符 2">
            <a:extLst>
              <a:ext uri="{FF2B5EF4-FFF2-40B4-BE49-F238E27FC236}">
                <a16:creationId xmlns:a16="http://schemas.microsoft.com/office/drawing/2014/main" id="{B10395B1-2A48-30DC-0020-F041C747DD86}"/>
              </a:ext>
            </a:extLst>
          </p:cNvPr>
          <p:cNvSpPr>
            <a:spLocks noGrp="1"/>
          </p:cNvSpPr>
          <p:nvPr>
            <p:ph idx="1"/>
          </p:nvPr>
        </p:nvSpPr>
        <p:spPr>
          <a:xfrm>
            <a:off x="417511" y="1268893"/>
            <a:ext cx="8640960" cy="864094"/>
          </a:xfrm>
        </p:spPr>
        <p:txBody>
          <a:bodyPr/>
          <a:lstStyle/>
          <a:p>
            <a:pPr marL="0" indent="0">
              <a:lnSpc>
                <a:spcPct val="100000"/>
              </a:lnSpc>
              <a:buNone/>
            </a:pPr>
            <a:r>
              <a:rPr lang="zh-CN" altLang="en-US" sz="1800" b="0" dirty="0"/>
              <a:t>       项模型</a:t>
            </a:r>
            <a:r>
              <a:rPr lang="en-US" altLang="zh-CN" sz="1800" b="0" dirty="0"/>
              <a:t>/</a:t>
            </a:r>
            <a:r>
              <a:rPr lang="zh-CN" altLang="en-US" sz="1800" b="0" dirty="0"/>
              <a:t>物品的特征向量：用于代表该项的重要特性的一条或多条记录</a:t>
            </a:r>
            <a:r>
              <a:rPr lang="en-US" altLang="zh-CN" sz="1800" b="0" dirty="0"/>
              <a:t>.</a:t>
            </a:r>
          </a:p>
          <a:p>
            <a:pPr marL="0" indent="0">
              <a:lnSpc>
                <a:spcPct val="100000"/>
              </a:lnSpc>
              <a:buNone/>
            </a:pPr>
            <a:r>
              <a:rPr lang="en-US" altLang="zh-CN" sz="1800" b="0" dirty="0"/>
              <a:t>       </a:t>
            </a:r>
            <a:r>
              <a:rPr lang="zh-CN" altLang="en-US" sz="1800" b="0" dirty="0"/>
              <a:t>一般情况下项模型（物品的特征向量）都是由一些很容易发现的项特征所构成。</a:t>
            </a:r>
            <a:endParaRPr lang="en-US" altLang="zh-CN" sz="1800" b="0" dirty="0"/>
          </a:p>
          <a:p>
            <a:pPr marL="0" indent="0">
              <a:lnSpc>
                <a:spcPct val="100000"/>
              </a:lnSpc>
              <a:buNone/>
            </a:pPr>
            <a:endParaRPr lang="zh-CN" altLang="en-US" sz="1800" b="0" dirty="0"/>
          </a:p>
        </p:txBody>
      </p:sp>
      <p:sp>
        <p:nvSpPr>
          <p:cNvPr id="5" name="文本框 4">
            <a:extLst>
              <a:ext uri="{FF2B5EF4-FFF2-40B4-BE49-F238E27FC236}">
                <a16:creationId xmlns:a16="http://schemas.microsoft.com/office/drawing/2014/main" id="{053621BD-17EB-EA14-F13A-63E5A02C5A90}"/>
              </a:ext>
            </a:extLst>
          </p:cNvPr>
          <p:cNvSpPr txBox="1"/>
          <p:nvPr/>
        </p:nvSpPr>
        <p:spPr>
          <a:xfrm>
            <a:off x="417511" y="2419852"/>
            <a:ext cx="4464496" cy="2585323"/>
          </a:xfrm>
          <a:prstGeom prst="rect">
            <a:avLst/>
          </a:prstGeom>
          <a:noFill/>
        </p:spPr>
        <p:txBody>
          <a:bodyPr wrap="square" rtlCol="0">
            <a:spAutoFit/>
          </a:bodyPr>
          <a:lstStyle/>
          <a:p>
            <a:r>
              <a:rPr lang="zh-CN" altLang="en-US" dirty="0"/>
              <a:t>       例如，我们考虑与某个推荐系统有关的电影的特征时，最令我们关注的可能就是电影的主演是谁？</a:t>
            </a:r>
            <a:endParaRPr lang="en-US" altLang="zh-CN" dirty="0"/>
          </a:p>
          <a:p>
            <a:r>
              <a:rPr lang="zh-CN" altLang="en-US" dirty="0"/>
              <a:t>       网络上最近很流行“含腾量”这种电影评价词语。我们可以用沈腾老师在某一部电影里的出演时长占电影总时长的百分比，作为“含腾量”这一电影属性的值。</a:t>
            </a:r>
            <a:endParaRPr lang="en-US" altLang="zh-CN" dirty="0"/>
          </a:p>
          <a:p>
            <a:r>
              <a:rPr lang="zh-CN" altLang="en-US" dirty="0"/>
              <a:t>例如：电影</a:t>
            </a:r>
            <a:r>
              <a:rPr lang="en-US" altLang="zh-CN" dirty="0"/>
              <a:t>《</a:t>
            </a:r>
            <a:r>
              <a:rPr lang="zh-CN" altLang="en-US" dirty="0"/>
              <a:t>西虹市首富</a:t>
            </a:r>
            <a:r>
              <a:rPr lang="en-US" altLang="zh-CN" dirty="0"/>
              <a:t>》</a:t>
            </a:r>
            <a:r>
              <a:rPr lang="zh-CN" altLang="en-US" dirty="0"/>
              <a:t>的含腾量就是</a:t>
            </a:r>
            <a:r>
              <a:rPr lang="en-US" altLang="zh-CN" dirty="0"/>
              <a:t>100%</a:t>
            </a:r>
            <a:endParaRPr lang="zh-CN" altLang="en-US" dirty="0"/>
          </a:p>
        </p:txBody>
      </p:sp>
      <p:pic>
        <p:nvPicPr>
          <p:cNvPr id="9" name="图片 8">
            <a:extLst>
              <a:ext uri="{FF2B5EF4-FFF2-40B4-BE49-F238E27FC236}">
                <a16:creationId xmlns:a16="http://schemas.microsoft.com/office/drawing/2014/main" id="{E57589B9-B0C1-E545-42E4-5D4A16FC4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420888"/>
            <a:ext cx="3024336" cy="2903363"/>
          </a:xfrm>
          <a:prstGeom prst="rect">
            <a:avLst/>
          </a:prstGeom>
        </p:spPr>
      </p:pic>
    </p:spTree>
    <p:extLst>
      <p:ext uri="{BB962C8B-B14F-4D97-AF65-F5344CB8AC3E}">
        <p14:creationId xmlns:p14="http://schemas.microsoft.com/office/powerpoint/2010/main" val="178626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47FDA-D3C1-151A-C484-5D83B60A00B8}"/>
              </a:ext>
            </a:extLst>
          </p:cNvPr>
          <p:cNvSpPr>
            <a:spLocks noGrp="1"/>
          </p:cNvSpPr>
          <p:nvPr>
            <p:ph type="title"/>
          </p:nvPr>
        </p:nvSpPr>
        <p:spPr/>
        <p:txBody>
          <a:bodyPr/>
          <a:lstStyle/>
          <a:p>
            <a:r>
              <a:rPr lang="zh-CN" altLang="en-US" dirty="0">
                <a:solidFill>
                  <a:srgbClr val="005CA2"/>
                </a:solidFill>
              </a:rPr>
              <a:t>用户模型的建立</a:t>
            </a:r>
          </a:p>
        </p:txBody>
      </p:sp>
      <p:sp>
        <p:nvSpPr>
          <p:cNvPr id="3" name="内容占位符 2">
            <a:extLst>
              <a:ext uri="{FF2B5EF4-FFF2-40B4-BE49-F238E27FC236}">
                <a16:creationId xmlns:a16="http://schemas.microsoft.com/office/drawing/2014/main" id="{39FBCE5E-D823-70E5-8547-25F20E5BD76F}"/>
              </a:ext>
            </a:extLst>
          </p:cNvPr>
          <p:cNvSpPr>
            <a:spLocks noGrp="1"/>
          </p:cNvSpPr>
          <p:nvPr>
            <p:ph idx="1"/>
          </p:nvPr>
        </p:nvSpPr>
        <p:spPr>
          <a:xfrm>
            <a:off x="395536" y="1232756"/>
            <a:ext cx="8640960" cy="5400600"/>
          </a:xfrm>
        </p:spPr>
        <p:txBody>
          <a:bodyPr/>
          <a:lstStyle/>
          <a:p>
            <a:pPr marL="0" indent="0">
              <a:buNone/>
            </a:pPr>
            <a:r>
              <a:rPr lang="zh-CN" altLang="en-US" sz="1800" b="0" dirty="0"/>
              <a:t>       在基于内容的推荐系统中，我们不仅要建立项模型，也需要将用户的偏好表</a:t>
            </a:r>
            <a:endParaRPr lang="en-US" altLang="zh-CN" sz="1800" b="0" dirty="0"/>
          </a:p>
          <a:p>
            <a:pPr marL="0" indent="0">
              <a:buNone/>
            </a:pPr>
            <a:r>
              <a:rPr lang="zh-CN" altLang="en-US" sz="1800" b="0" dirty="0"/>
              <a:t>示成同一空间下的向量。我们拥有将用户关联起来的效用矩阵。通过效用矩阵，</a:t>
            </a:r>
            <a:endParaRPr lang="en-US" altLang="zh-CN" sz="1800" b="0" dirty="0"/>
          </a:p>
          <a:p>
            <a:pPr marL="0" indent="0">
              <a:buNone/>
            </a:pPr>
            <a:r>
              <a:rPr lang="zh-CN" altLang="en-US" sz="1800" b="0" dirty="0"/>
              <a:t>我们可以根据某种学习算法得到用户的喜爱偏好。从而得到对未评价产品的喜爱</a:t>
            </a:r>
            <a:endParaRPr lang="en-US" altLang="zh-CN" sz="1800" b="0" dirty="0"/>
          </a:p>
          <a:p>
            <a:pPr marL="0" indent="0">
              <a:buNone/>
            </a:pPr>
            <a:r>
              <a:rPr lang="zh-CN" altLang="en-US" sz="1800" b="0" dirty="0"/>
              <a:t>预测。</a:t>
            </a:r>
            <a:endParaRPr lang="en-US" altLang="zh-CN" sz="1800" b="0" dirty="0"/>
          </a:p>
        </p:txBody>
      </p:sp>
      <p:sp>
        <p:nvSpPr>
          <p:cNvPr id="6" name="文本框 5">
            <a:extLst>
              <a:ext uri="{FF2B5EF4-FFF2-40B4-BE49-F238E27FC236}">
                <a16:creationId xmlns:a16="http://schemas.microsoft.com/office/drawing/2014/main" id="{E98B696A-D752-A375-199B-ECEAB065C70E}"/>
              </a:ext>
            </a:extLst>
          </p:cNvPr>
          <p:cNvSpPr txBox="1"/>
          <p:nvPr/>
        </p:nvSpPr>
        <p:spPr>
          <a:xfrm>
            <a:off x="827584" y="3069338"/>
            <a:ext cx="8064896" cy="369332"/>
          </a:xfrm>
          <a:prstGeom prst="rect">
            <a:avLst/>
          </a:prstGeom>
          <a:noFill/>
        </p:spPr>
        <p:txBody>
          <a:bodyPr wrap="square" rtlCol="0">
            <a:spAutoFit/>
          </a:bodyPr>
          <a:lstStyle/>
          <a:p>
            <a:r>
              <a:rPr lang="zh-CN" altLang="en-US" dirty="0"/>
              <a:t>我们使用下面的效用矩阵为例建立用户模型：</a:t>
            </a:r>
          </a:p>
        </p:txBody>
      </p:sp>
      <p:pic>
        <p:nvPicPr>
          <p:cNvPr id="9" name="图片 8">
            <a:extLst>
              <a:ext uri="{FF2B5EF4-FFF2-40B4-BE49-F238E27FC236}">
                <a16:creationId xmlns:a16="http://schemas.microsoft.com/office/drawing/2014/main" id="{384D0E30-4212-B48C-327A-7B299ADE4F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478171"/>
            <a:ext cx="6744370" cy="3168352"/>
          </a:xfrm>
          <a:prstGeom prst="rect">
            <a:avLst/>
          </a:prstGeom>
        </p:spPr>
      </p:pic>
    </p:spTree>
    <p:extLst>
      <p:ext uri="{BB962C8B-B14F-4D97-AF65-F5344CB8AC3E}">
        <p14:creationId xmlns:p14="http://schemas.microsoft.com/office/powerpoint/2010/main" val="303128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theme/theme1.xml><?xml version="1.0" encoding="utf-8"?>
<a:theme xmlns:a="http://schemas.openxmlformats.org/drawingml/2006/main" name="template">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1" i="0" u="none" strike="noStrike" cap="none" normalizeH="0" baseline="0" smtClean="0">
            <a:ln>
              <a:noFill/>
            </a:ln>
            <a:solidFill>
              <a:schemeClr val="bg1"/>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1" i="0" u="none" strike="noStrike" cap="none" normalizeH="0" baseline="0" smtClean="0">
            <a:ln>
              <a:noFill/>
            </a:ln>
            <a:solidFill>
              <a:schemeClr val="bg1"/>
            </a:solidFill>
            <a:effectLst/>
            <a:latin typeface="Arial" charset="0"/>
            <a:ea typeface="黑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2626</TotalTime>
  <Words>2770</Words>
  <Application>Microsoft Office PowerPoint</Application>
  <PresentationFormat>全屏显示(4:3)</PresentationFormat>
  <Paragraphs>157</Paragraphs>
  <Slides>23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0" baseType="lpstr">
      <vt:lpstr>黑体</vt:lpstr>
      <vt:lpstr>宋体</vt:lpstr>
      <vt:lpstr>Arial</vt:lpstr>
      <vt:lpstr>Calibri</vt:lpstr>
      <vt:lpstr>Wingdings</vt:lpstr>
      <vt:lpstr>template</vt:lpstr>
      <vt:lpstr>Equation</vt:lpstr>
      <vt:lpstr>推荐系统</vt:lpstr>
      <vt:lpstr>推荐系统</vt:lpstr>
      <vt:lpstr>推荐系统产生的背景</vt:lpstr>
      <vt:lpstr>推荐系统的意义</vt:lpstr>
      <vt:lpstr>效用矩阵</vt:lpstr>
      <vt:lpstr>长尾效应</vt:lpstr>
      <vt:lpstr>基于内容的推荐</vt:lpstr>
      <vt:lpstr>项模型/物品的特征向量</vt:lpstr>
      <vt:lpstr>用户模型的建立</vt:lpstr>
      <vt:lpstr>用户模型的建立</vt:lpstr>
      <vt:lpstr>用户模型的建立</vt:lpstr>
      <vt:lpstr>用户模型的建立</vt:lpstr>
      <vt:lpstr>基于内容推荐的优缺点</vt:lpstr>
      <vt:lpstr>协同过滤推荐</vt:lpstr>
      <vt:lpstr>相似度计算</vt:lpstr>
      <vt:lpstr>基于用户的协同过滤算法（UserCF)</vt:lpstr>
      <vt:lpstr>用户兴趣相似度计算</vt:lpstr>
      <vt:lpstr>用户兴趣相似度计算</vt:lpstr>
      <vt:lpstr>基于物品的协同过滤算法（ItemCF)</vt:lpstr>
      <vt:lpstr>物品相似度的计算</vt:lpstr>
      <vt:lpstr>物品相似度的计算</vt:lpstr>
      <vt:lpstr>物品相似度的计算</vt:lpstr>
      <vt:lpstr>UserCF和ItemCF优缺点的对比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满汉辅助翻译软件平台建设技术汇报 </dc:title>
  <dc:creator>Honglei</dc:creator>
  <cp:lastModifiedBy>刘 文晨</cp:lastModifiedBy>
  <cp:revision>121</cp:revision>
  <dcterms:created xsi:type="dcterms:W3CDTF">2015-05-08T15:43:09Z</dcterms:created>
  <dcterms:modified xsi:type="dcterms:W3CDTF">2023-02-22T07:45:41Z</dcterms:modified>
</cp:coreProperties>
</file>