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handoutMasterIdLst>
    <p:handoutMasterId r:id="rId40"/>
  </p:handoutMasterIdLst>
  <p:sldIdLst>
    <p:sldId id="256" r:id="rId2"/>
    <p:sldId id="257" r:id="rId3"/>
    <p:sldId id="308" r:id="rId4"/>
    <p:sldId id="309" r:id="rId5"/>
    <p:sldId id="310" r:id="rId6"/>
    <p:sldId id="311" r:id="rId7"/>
    <p:sldId id="312" r:id="rId8"/>
    <p:sldId id="259" r:id="rId9"/>
    <p:sldId id="260" r:id="rId10"/>
    <p:sldId id="261" r:id="rId11"/>
    <p:sldId id="265" r:id="rId12"/>
    <p:sldId id="271" r:id="rId13"/>
    <p:sldId id="262" r:id="rId14"/>
    <p:sldId id="272" r:id="rId15"/>
    <p:sldId id="281" r:id="rId16"/>
    <p:sldId id="282" r:id="rId17"/>
    <p:sldId id="283" r:id="rId18"/>
    <p:sldId id="263" r:id="rId19"/>
    <p:sldId id="284" r:id="rId20"/>
    <p:sldId id="273" r:id="rId21"/>
    <p:sldId id="274" r:id="rId22"/>
    <p:sldId id="275" r:id="rId23"/>
    <p:sldId id="294" r:id="rId24"/>
    <p:sldId id="296" r:id="rId25"/>
    <p:sldId id="295" r:id="rId26"/>
    <p:sldId id="276" r:id="rId27"/>
    <p:sldId id="277" r:id="rId28"/>
    <p:sldId id="278" r:id="rId29"/>
    <p:sldId id="279" r:id="rId30"/>
    <p:sldId id="280" r:id="rId31"/>
    <p:sldId id="297" r:id="rId32"/>
    <p:sldId id="305" r:id="rId33"/>
    <p:sldId id="306" r:id="rId34"/>
    <p:sldId id="307" r:id="rId35"/>
    <p:sldId id="313" r:id="rId36"/>
    <p:sldId id="314" r:id="rId37"/>
    <p:sldId id="317" r:id="rId38"/>
  </p:sldIdLst>
  <p:sldSz cx="9144000" cy="6858000" type="screen4x3"/>
  <p:notesSz cx="6858000" cy="9144000"/>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a:srgbClr val="B1468F"/>
    <a:srgbClr val="005C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notesViewPr>
    <p:cSldViewPr>
      <p:cViewPr varScale="1">
        <p:scale>
          <a:sx n="86" d="100"/>
          <a:sy n="86" d="100"/>
        </p:scale>
        <p:origin x="-384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1BEA693-8296-4F7F-9A85-271EDD934358}" type="datetimeFigureOut">
              <a:rPr lang="zh-CN" altLang="en-US" smtClean="0"/>
              <a:t>2022/10/14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CF4C14E-9E33-44EF-89A9-DE53EA7F13D7}"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056231-D843-47AA-9BCD-46E34E0578E0}" type="datetimeFigureOut">
              <a:rPr lang="zh-CN" altLang="en-US" smtClean="0"/>
              <a:t>2022/10/14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75FFC6-BFBB-4203-9754-BD781B2B6E6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1584375"/>
            <a:ext cx="7772400" cy="1470025"/>
          </a:xfrm>
          <a:prstGeom prst="rect">
            <a:avLst/>
          </a:prstGeom>
        </p:spPr>
        <p:txBody>
          <a:bodyPr/>
          <a:lstStyle>
            <a:lvl1pPr marL="0" indent="0" algn="ctr" rtl="0" eaLnBrk="1" fontAlgn="base" hangingPunct="1">
              <a:lnSpc>
                <a:spcPct val="150000"/>
              </a:lnSpc>
              <a:spcBef>
                <a:spcPct val="20000"/>
              </a:spcBef>
              <a:spcAft>
                <a:spcPct val="0"/>
              </a:spcAft>
              <a:buFont typeface="Wingdings" panose="05000000000000000000" pitchFamily="2" charset="2"/>
              <a:buNone/>
              <a:defRPr lang="zh-CN" altLang="en-US" sz="3600" b="1" dirty="0">
                <a:solidFill>
                  <a:schemeClr val="tx1"/>
                </a:solidFill>
                <a:latin typeface="+mn-lt"/>
                <a:ea typeface="+mn-ea"/>
                <a:cs typeface="+mn-cs"/>
              </a:defRPr>
            </a:lvl1pPr>
          </a:lstStyle>
          <a:p>
            <a:r>
              <a:rPr lang="zh-CN" altLang="en-US" dirty="0"/>
              <a:t>单击此处编辑母版标题样式</a:t>
            </a:r>
          </a:p>
        </p:txBody>
      </p:sp>
      <p:sp>
        <p:nvSpPr>
          <p:cNvPr id="3" name="副标题 2"/>
          <p:cNvSpPr>
            <a:spLocks noGrp="1"/>
          </p:cNvSpPr>
          <p:nvPr>
            <p:ph type="subTitle" idx="1" hasCustomPrompt="1"/>
          </p:nvPr>
        </p:nvSpPr>
        <p:spPr>
          <a:xfrm>
            <a:off x="2468860" y="3948894"/>
            <a:ext cx="4206280" cy="476473"/>
          </a:xfrm>
        </p:spPr>
        <p:txBody>
          <a:bodyPr/>
          <a:lstStyle>
            <a:lvl1pPr marL="0" indent="0" algn="ctr">
              <a:buNone/>
              <a:defRPr sz="200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a:t>报告人</a:t>
            </a:r>
          </a:p>
        </p:txBody>
      </p:sp>
      <p:cxnSp>
        <p:nvCxnSpPr>
          <p:cNvPr id="11" name="直接连接符 10"/>
          <p:cNvCxnSpPr/>
          <p:nvPr userDrawn="1"/>
        </p:nvCxnSpPr>
        <p:spPr bwMode="auto">
          <a:xfrm>
            <a:off x="611560" y="3212976"/>
            <a:ext cx="7848872" cy="0"/>
          </a:xfrm>
          <a:prstGeom prst="line">
            <a:avLst/>
          </a:prstGeom>
          <a:ln w="57150">
            <a:solidFill>
              <a:srgbClr val="005CA2"/>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87624" y="116632"/>
            <a:ext cx="7901460" cy="864094"/>
          </a:xfrm>
          <a:prstGeom prst="rect">
            <a:avLst/>
          </a:prstGeom>
        </p:spPr>
        <p:txBody>
          <a:bodyPr anchor="ctr"/>
          <a:lstStyle>
            <a:lvl1pPr algn="l">
              <a:defRPr sz="3200">
                <a:solidFill>
                  <a:schemeClr val="tx1"/>
                </a:solidFill>
              </a:defRPr>
            </a:lvl1pPr>
          </a:lstStyle>
          <a:p>
            <a:r>
              <a:rPr lang="zh-CN" altLang="en-US" dirty="0"/>
              <a:t>单击此处编辑母版标题样式</a:t>
            </a:r>
          </a:p>
        </p:txBody>
      </p:sp>
      <p:sp>
        <p:nvSpPr>
          <p:cNvPr id="3" name="内容占位符 2"/>
          <p:cNvSpPr>
            <a:spLocks noGrp="1"/>
          </p:cNvSpPr>
          <p:nvPr>
            <p:ph idx="1"/>
          </p:nvPr>
        </p:nvSpPr>
        <p:spPr>
          <a:xfrm>
            <a:off x="323528" y="1268760"/>
            <a:ext cx="8640960" cy="5400600"/>
          </a:xfrm>
        </p:spPr>
        <p:txBody>
          <a:bodyPr/>
          <a:lstStyle>
            <a:lvl1pPr>
              <a:lnSpc>
                <a:spcPct val="150000"/>
              </a:lnSpc>
              <a:defRPr/>
            </a:lvl1pPr>
            <a:lvl2pPr>
              <a:lnSpc>
                <a:spcPct val="150000"/>
              </a:lnSpc>
              <a:buFont typeface="Wingdings" panose="05000000000000000000" pitchFamily="2" charset="2"/>
              <a:buChar char="Ø"/>
              <a:defRPr>
                <a:latin typeface="+mn-ea"/>
                <a:ea typeface="+mn-ea"/>
              </a:defRPr>
            </a:lvl2pPr>
            <a:lvl3pPr>
              <a:lnSpc>
                <a:spcPct val="150000"/>
              </a:lnSpc>
              <a:buFont typeface="Wingdings" panose="05000000000000000000" pitchFamily="2" charset="2"/>
              <a:buChar char="l"/>
              <a:defRPr>
                <a:latin typeface="+mn-ea"/>
                <a:ea typeface="+mn-ea"/>
              </a:defRPr>
            </a:lvl3pPr>
            <a:lvl4pPr>
              <a:lnSpc>
                <a:spcPct val="150000"/>
              </a:lnSpc>
              <a:buFont typeface="Wingdings" panose="05000000000000000000" pitchFamily="2" charset="2"/>
              <a:buChar char="ü"/>
              <a:defRPr>
                <a:latin typeface="+mn-ea"/>
                <a:ea typeface="+mn-ea"/>
              </a:defRPr>
            </a:lvl4pPr>
            <a:lvl5pPr>
              <a:lnSpc>
                <a:spcPct val="150000"/>
              </a:lnSpc>
              <a:buFont typeface="黑体" panose="02010609060101010101" pitchFamily="2" charset="-122"/>
              <a:buChar char="-"/>
              <a:defRPr>
                <a:latin typeface="+mn-ea"/>
                <a:ea typeface="+mn-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4" name="直接连接符 3"/>
          <p:cNvCxnSpPr/>
          <p:nvPr userDrawn="1"/>
        </p:nvCxnSpPr>
        <p:spPr bwMode="auto">
          <a:xfrm>
            <a:off x="1187624" y="980726"/>
            <a:ext cx="7848872" cy="0"/>
          </a:xfrm>
          <a:prstGeom prst="line">
            <a:avLst/>
          </a:prstGeom>
          <a:ln w="57150">
            <a:solidFill>
              <a:srgbClr val="005CA2"/>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C54D8C-7379-42AF-9166-8F08C5E87FD8}" type="datetimeFigureOut">
              <a:rPr lang="zh-CN" altLang="en-US" smtClean="0"/>
              <a:t>2022/10/14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D01A4A7-52BC-43F7-BAF9-694800396A9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323528" y="1124744"/>
            <a:ext cx="8363272" cy="5001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400" b="0">
                <a:solidFill>
                  <a:srgbClr val="000000"/>
                </a:solidFill>
                <a:latin typeface="Arial" panose="020B0604020202020204" pitchFamily="34" charset="0"/>
                <a:ea typeface="宋体" panose="02010600030101010101" pitchFamily="2" charset="-122"/>
                <a:cs typeface="+mn-cs"/>
              </a:defRPr>
            </a:lvl1pPr>
          </a:lstStyle>
          <a:p>
            <a:fld id="{EEC54D8C-7379-42AF-9166-8F08C5E87FD8}" type="datetimeFigureOut">
              <a:rPr lang="zh-CN" altLang="en-US" smtClean="0"/>
              <a:t>2022/10/14</a:t>
            </a:fld>
            <a:endParaRPr lang="zh-CN"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b="0">
                <a:solidFill>
                  <a:srgbClr val="000000"/>
                </a:solidFill>
                <a:latin typeface="Arial" panose="020B0604020202020204" pitchFamily="34" charset="0"/>
                <a:ea typeface="宋体" panose="02010600030101010101" pitchFamily="2" charset="-122"/>
                <a:cs typeface="+mn-cs"/>
              </a:defRPr>
            </a:lvl1pPr>
          </a:lstStyle>
          <a:p>
            <a:endParaRPr lang="zh-CN"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a:solidFill>
                  <a:srgbClr val="000000"/>
                </a:solidFill>
                <a:ea typeface="宋体" panose="02010600030101010101" pitchFamily="2" charset="-122"/>
              </a:defRPr>
            </a:lvl1pPr>
          </a:lstStyle>
          <a:p>
            <a:fld id="{ED01A4A7-52BC-43F7-BAF9-694800396A9D}" type="slidenum">
              <a:rPr lang="zh-CN" altLang="en-US" smtClean="0"/>
              <a:t>‹#›</a:t>
            </a:fld>
            <a:endParaRPr lang="zh-CN" altLang="en-US"/>
          </a:p>
        </p:txBody>
      </p:sp>
      <p:pic>
        <p:nvPicPr>
          <p:cNvPr id="8" name="图片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0430" y="-27384"/>
            <a:ext cx="1219202" cy="121920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rtl="0" eaLnBrk="1" fontAlgn="base" hangingPunct="1">
        <a:spcBef>
          <a:spcPct val="0"/>
        </a:spcBef>
        <a:spcAft>
          <a:spcPct val="0"/>
        </a:spcAft>
        <a:defRPr sz="2800" b="1">
          <a:solidFill>
            <a:schemeClr val="bg1"/>
          </a:solidFill>
          <a:latin typeface="+mj-lt"/>
          <a:ea typeface="+mj-ea"/>
          <a:cs typeface="+mj-cs"/>
        </a:defRPr>
      </a:lvl1pPr>
      <a:lvl2pPr algn="ctr" rtl="0" eaLnBrk="1" fontAlgn="base" hangingPunct="1">
        <a:spcBef>
          <a:spcPct val="0"/>
        </a:spcBef>
        <a:spcAft>
          <a:spcPct val="0"/>
        </a:spcAft>
        <a:defRPr sz="2800" b="1">
          <a:solidFill>
            <a:schemeClr val="bg1"/>
          </a:solidFill>
          <a:latin typeface="Arial" panose="020B0604020202020204" pitchFamily="34" charset="0"/>
          <a:ea typeface="黑体" panose="02010609060101010101" pitchFamily="2" charset="-122"/>
        </a:defRPr>
      </a:lvl2pPr>
      <a:lvl3pPr algn="ctr" rtl="0" eaLnBrk="1" fontAlgn="base" hangingPunct="1">
        <a:spcBef>
          <a:spcPct val="0"/>
        </a:spcBef>
        <a:spcAft>
          <a:spcPct val="0"/>
        </a:spcAft>
        <a:defRPr sz="2800" b="1">
          <a:solidFill>
            <a:schemeClr val="bg1"/>
          </a:solidFill>
          <a:latin typeface="Arial" panose="020B0604020202020204" pitchFamily="34" charset="0"/>
          <a:ea typeface="黑体" panose="02010609060101010101" pitchFamily="2" charset="-122"/>
        </a:defRPr>
      </a:lvl3pPr>
      <a:lvl4pPr algn="ctr" rtl="0" eaLnBrk="1" fontAlgn="base" hangingPunct="1">
        <a:spcBef>
          <a:spcPct val="0"/>
        </a:spcBef>
        <a:spcAft>
          <a:spcPct val="0"/>
        </a:spcAft>
        <a:defRPr sz="2800" b="1">
          <a:solidFill>
            <a:schemeClr val="bg1"/>
          </a:solidFill>
          <a:latin typeface="Arial" panose="020B0604020202020204" pitchFamily="34" charset="0"/>
          <a:ea typeface="黑体" panose="02010609060101010101" pitchFamily="2" charset="-122"/>
        </a:defRPr>
      </a:lvl4pPr>
      <a:lvl5pPr algn="ctr" rtl="0" eaLnBrk="1" fontAlgn="base" hangingPunct="1">
        <a:spcBef>
          <a:spcPct val="0"/>
        </a:spcBef>
        <a:spcAft>
          <a:spcPct val="0"/>
        </a:spcAft>
        <a:defRPr sz="2800" b="1">
          <a:solidFill>
            <a:schemeClr val="bg1"/>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2800" b="1">
          <a:solidFill>
            <a:schemeClr val="bg1"/>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2800" b="1">
          <a:solidFill>
            <a:schemeClr val="bg1"/>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2800" b="1">
          <a:solidFill>
            <a:schemeClr val="bg1"/>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2800" b="1">
          <a:solidFill>
            <a:schemeClr val="bg1"/>
          </a:solidFill>
          <a:latin typeface="Arial" panose="020B0604020202020204" pitchFamily="34" charset="0"/>
          <a:ea typeface="黑体" panose="02010609060101010101" pitchFamily="2" charset="-122"/>
        </a:defRPr>
      </a:lvl9pPr>
    </p:titleStyle>
    <p:bodyStyle>
      <a:lvl1pPr marL="342900" indent="-342900" algn="l" rtl="0" eaLnBrk="1" fontAlgn="base" hangingPunct="1">
        <a:spcBef>
          <a:spcPct val="20000"/>
        </a:spcBef>
        <a:spcAft>
          <a:spcPct val="0"/>
        </a:spcAft>
        <a:buFont typeface="Wingdings" panose="05000000000000000000" pitchFamily="2" charset="2"/>
        <a:buChar char="n"/>
        <a:defRPr sz="3200" b="1">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anose="05000000000000000000" pitchFamily="2" charset="2"/>
        <a:buChar char="l"/>
        <a:defRPr sz="2800" b="1">
          <a:solidFill>
            <a:schemeClr val="tx1"/>
          </a:solidFill>
          <a:latin typeface="+mn-lt"/>
          <a:ea typeface="楷体_GB2312" pitchFamily="49" charset="-122"/>
          <a:cs typeface="楷体_GB2312"/>
        </a:defRPr>
      </a:lvl2pPr>
      <a:lvl3pPr marL="1143000" indent="-228600" algn="l" rtl="0" eaLnBrk="1" fontAlgn="base" hangingPunct="1">
        <a:spcBef>
          <a:spcPct val="20000"/>
        </a:spcBef>
        <a:spcAft>
          <a:spcPct val="0"/>
        </a:spcAft>
        <a:buChar char="•"/>
        <a:defRPr sz="2400" b="1">
          <a:solidFill>
            <a:schemeClr val="tx1"/>
          </a:solidFill>
          <a:latin typeface="+mn-lt"/>
          <a:ea typeface="楷体_GB2312" pitchFamily="49" charset="-122"/>
          <a:cs typeface="楷体_GB2312"/>
        </a:defRPr>
      </a:lvl3pPr>
      <a:lvl4pPr marL="1600200" indent="-228600" algn="l" rtl="0" eaLnBrk="1" fontAlgn="base" hangingPunct="1">
        <a:spcBef>
          <a:spcPct val="20000"/>
        </a:spcBef>
        <a:spcAft>
          <a:spcPct val="0"/>
        </a:spcAft>
        <a:buChar char="•"/>
        <a:defRPr sz="2000" b="1">
          <a:solidFill>
            <a:schemeClr val="tx1"/>
          </a:solidFill>
          <a:latin typeface="+mn-lt"/>
          <a:ea typeface="楷体_GB2312" pitchFamily="49" charset="-122"/>
          <a:cs typeface="楷体_GB2312"/>
        </a:defRPr>
      </a:lvl4pPr>
      <a:lvl5pPr marL="2057400" indent="-228600" algn="l" rtl="0" eaLnBrk="1" fontAlgn="base" hangingPunct="1">
        <a:spcBef>
          <a:spcPct val="20000"/>
        </a:spcBef>
        <a:spcAft>
          <a:spcPct val="0"/>
        </a:spcAft>
        <a:buChar char="•"/>
        <a:defRPr sz="2000" b="1">
          <a:solidFill>
            <a:schemeClr val="tx1"/>
          </a:solidFill>
          <a:latin typeface="+mn-lt"/>
          <a:ea typeface="楷体_GB2312" pitchFamily="49" charset="-122"/>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第八章</a:t>
            </a:r>
            <a:r>
              <a:rPr lang="en-US" altLang="zh-CN"/>
              <a:t> Web</a:t>
            </a:r>
            <a:r>
              <a:t>广告</a:t>
            </a:r>
          </a:p>
        </p:txBody>
      </p:sp>
      <p:sp>
        <p:nvSpPr>
          <p:cNvPr id="4" name="日期占位符 3"/>
          <p:cNvSpPr>
            <a:spLocks noGrp="1"/>
          </p:cNvSpPr>
          <p:nvPr>
            <p:ph type="dt" sz="half" idx="4294967295"/>
          </p:nvPr>
        </p:nvSpPr>
        <p:spPr>
          <a:xfrm>
            <a:off x="6876256" y="6354740"/>
            <a:ext cx="2133600" cy="476250"/>
          </a:xfrm>
        </p:spPr>
        <p:txBody>
          <a:bodyPr/>
          <a:lstStyle/>
          <a:p>
            <a:pPr algn="r"/>
            <a:fld id="{0A335AEC-A609-4204-B20D-AF3B535129F0}" type="datetime1">
              <a:rPr lang="zh-CN" altLang="en-US" smtClean="0"/>
              <a:t>2022/10/14</a:t>
            </a:fld>
            <a:endParaRPr lang="zh-CN" altLang="en-US" dirty="0"/>
          </a:p>
        </p:txBody>
      </p:sp>
      <p:sp>
        <p:nvSpPr>
          <p:cNvPr id="6" name="副标题 5">
            <a:extLst>
              <a:ext uri="{FF2B5EF4-FFF2-40B4-BE49-F238E27FC236}">
                <a16:creationId xmlns:a16="http://schemas.microsoft.com/office/drawing/2014/main" id="{1BE10ECF-F526-48DA-9567-DDE7839D67D8}"/>
              </a:ext>
            </a:extLst>
          </p:cNvPr>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二分图匹配问题</a:t>
            </a:r>
          </a:p>
        </p:txBody>
      </p:sp>
      <p:sp>
        <p:nvSpPr>
          <p:cNvPr id="3" name="内容占位符 2"/>
          <p:cNvSpPr>
            <a:spLocks noGrp="1"/>
          </p:cNvSpPr>
          <p:nvPr>
            <p:ph idx="1"/>
          </p:nvPr>
        </p:nvSpPr>
        <p:spPr/>
        <p:txBody>
          <a:bodyPr/>
          <a:lstStyle/>
          <a:p>
            <a:r>
              <a:rPr lang="zh-CN" altLang="en-US" sz="1800"/>
              <a:t>广告与搜索查询的匹配问题可以抽象简化为二分图匹配问题。</a:t>
            </a:r>
          </a:p>
          <a:p>
            <a:r>
              <a:rPr lang="zh-CN" altLang="en-US" sz="1800"/>
              <a:t>已知广告商与搜索关键字之间的关系如下：</a:t>
            </a:r>
          </a:p>
          <a:p>
            <a:pPr marL="0" indent="0">
              <a:buNone/>
            </a:pPr>
            <a:r>
              <a:rPr lang="en-US" altLang="zh-CN" sz="1800"/>
              <a:t>     {(1,a), (1,c), (2,b), (3,b), (3,d), (4,a)}</a:t>
            </a:r>
          </a:p>
        </p:txBody>
      </p:sp>
      <p:grpSp>
        <p:nvGrpSpPr>
          <p:cNvPr id="30" name="Group 29"/>
          <p:cNvGrpSpPr/>
          <p:nvPr/>
        </p:nvGrpSpPr>
        <p:grpSpPr>
          <a:xfrm>
            <a:off x="1619885" y="3048635"/>
            <a:ext cx="5327650" cy="3012440"/>
            <a:chOff x="107604" y="1524000"/>
            <a:chExt cx="4923501" cy="2590800"/>
          </a:xfrm>
        </p:grpSpPr>
        <p:sp>
          <p:nvSpPr>
            <p:cNvPr id="68611" name="Oval 3"/>
            <p:cNvSpPr>
              <a:spLocks noChangeArrowheads="1"/>
            </p:cNvSpPr>
            <p:nvPr/>
          </p:nvSpPr>
          <p:spPr bwMode="auto">
            <a:xfrm>
              <a:off x="1905000" y="1828800"/>
              <a:ext cx="152400" cy="152400"/>
            </a:xfrm>
            <a:prstGeom prst="ellipse">
              <a:avLst/>
            </a:prstGeom>
            <a:solidFill>
              <a:schemeClr val="accent1"/>
            </a:solidFill>
            <a:ln w="9525">
              <a:solidFill>
                <a:schemeClr val="tx1"/>
              </a:solidFill>
              <a:round/>
            </a:ln>
            <a:effectLst/>
          </p:spPr>
          <p:txBody>
            <a:bodyPr wrap="none" anchor="ctr"/>
            <a:lstStyle/>
            <a:p>
              <a:endParaRPr lang="en-US"/>
            </a:p>
          </p:txBody>
        </p:sp>
        <p:sp>
          <p:nvSpPr>
            <p:cNvPr id="68612" name="Oval 4"/>
            <p:cNvSpPr>
              <a:spLocks noChangeArrowheads="1"/>
            </p:cNvSpPr>
            <p:nvPr/>
          </p:nvSpPr>
          <p:spPr bwMode="auto">
            <a:xfrm>
              <a:off x="1905000" y="2362200"/>
              <a:ext cx="152400" cy="152400"/>
            </a:xfrm>
            <a:prstGeom prst="ellipse">
              <a:avLst/>
            </a:prstGeom>
            <a:solidFill>
              <a:schemeClr val="accent1"/>
            </a:solidFill>
            <a:ln w="9525">
              <a:solidFill>
                <a:schemeClr val="tx1"/>
              </a:solidFill>
              <a:round/>
            </a:ln>
            <a:effectLst/>
          </p:spPr>
          <p:txBody>
            <a:bodyPr wrap="none" anchor="ctr"/>
            <a:lstStyle/>
            <a:p>
              <a:endParaRPr lang="en-US"/>
            </a:p>
          </p:txBody>
        </p:sp>
        <p:sp>
          <p:nvSpPr>
            <p:cNvPr id="68613" name="Oval 5"/>
            <p:cNvSpPr>
              <a:spLocks noChangeArrowheads="1"/>
            </p:cNvSpPr>
            <p:nvPr/>
          </p:nvSpPr>
          <p:spPr bwMode="auto">
            <a:xfrm>
              <a:off x="1905000" y="2895600"/>
              <a:ext cx="152400" cy="152400"/>
            </a:xfrm>
            <a:prstGeom prst="ellipse">
              <a:avLst/>
            </a:prstGeom>
            <a:solidFill>
              <a:schemeClr val="accent1"/>
            </a:solidFill>
            <a:ln w="9525">
              <a:solidFill>
                <a:schemeClr val="tx1"/>
              </a:solidFill>
              <a:round/>
            </a:ln>
            <a:effectLst/>
          </p:spPr>
          <p:txBody>
            <a:bodyPr wrap="none" anchor="ctr"/>
            <a:lstStyle/>
            <a:p>
              <a:endParaRPr lang="en-US"/>
            </a:p>
          </p:txBody>
        </p:sp>
        <p:sp>
          <p:nvSpPr>
            <p:cNvPr id="68614" name="Oval 6"/>
            <p:cNvSpPr>
              <a:spLocks noChangeArrowheads="1"/>
            </p:cNvSpPr>
            <p:nvPr/>
          </p:nvSpPr>
          <p:spPr bwMode="auto">
            <a:xfrm>
              <a:off x="1905000" y="3429000"/>
              <a:ext cx="152400" cy="152400"/>
            </a:xfrm>
            <a:prstGeom prst="ellipse">
              <a:avLst/>
            </a:prstGeom>
            <a:solidFill>
              <a:schemeClr val="accent1"/>
            </a:solidFill>
            <a:ln w="9525">
              <a:solidFill>
                <a:schemeClr val="tx1"/>
              </a:solidFill>
              <a:round/>
            </a:ln>
            <a:effectLst/>
          </p:spPr>
          <p:txBody>
            <a:bodyPr wrap="none" anchor="ctr"/>
            <a:lstStyle/>
            <a:p>
              <a:endParaRPr lang="en-US"/>
            </a:p>
          </p:txBody>
        </p:sp>
        <p:sp>
          <p:nvSpPr>
            <p:cNvPr id="68615" name="Oval 7"/>
            <p:cNvSpPr>
              <a:spLocks noChangeArrowheads="1"/>
            </p:cNvSpPr>
            <p:nvPr/>
          </p:nvSpPr>
          <p:spPr bwMode="auto">
            <a:xfrm>
              <a:off x="3352800" y="1828800"/>
              <a:ext cx="152400" cy="152400"/>
            </a:xfrm>
            <a:prstGeom prst="ellipse">
              <a:avLst/>
            </a:prstGeom>
            <a:solidFill>
              <a:schemeClr val="accent1"/>
            </a:solidFill>
            <a:ln w="9525">
              <a:solidFill>
                <a:schemeClr val="tx1"/>
              </a:solidFill>
              <a:round/>
            </a:ln>
            <a:effectLst/>
          </p:spPr>
          <p:txBody>
            <a:bodyPr wrap="none" anchor="ctr"/>
            <a:lstStyle/>
            <a:p>
              <a:endParaRPr lang="en-US"/>
            </a:p>
          </p:txBody>
        </p:sp>
        <p:sp>
          <p:nvSpPr>
            <p:cNvPr id="68616" name="Oval 8"/>
            <p:cNvSpPr>
              <a:spLocks noChangeArrowheads="1"/>
            </p:cNvSpPr>
            <p:nvPr/>
          </p:nvSpPr>
          <p:spPr bwMode="auto">
            <a:xfrm>
              <a:off x="3352800" y="2362200"/>
              <a:ext cx="152400" cy="152400"/>
            </a:xfrm>
            <a:prstGeom prst="ellipse">
              <a:avLst/>
            </a:prstGeom>
            <a:solidFill>
              <a:schemeClr val="accent1"/>
            </a:solidFill>
            <a:ln w="9525">
              <a:solidFill>
                <a:schemeClr val="tx1"/>
              </a:solidFill>
              <a:round/>
            </a:ln>
            <a:effectLst/>
          </p:spPr>
          <p:txBody>
            <a:bodyPr wrap="none" anchor="ctr"/>
            <a:lstStyle/>
            <a:p>
              <a:endParaRPr lang="en-US"/>
            </a:p>
          </p:txBody>
        </p:sp>
        <p:sp>
          <p:nvSpPr>
            <p:cNvPr id="68617" name="Oval 9"/>
            <p:cNvSpPr>
              <a:spLocks noChangeArrowheads="1"/>
            </p:cNvSpPr>
            <p:nvPr/>
          </p:nvSpPr>
          <p:spPr bwMode="auto">
            <a:xfrm>
              <a:off x="3352800" y="2895600"/>
              <a:ext cx="152400" cy="152400"/>
            </a:xfrm>
            <a:prstGeom prst="ellipse">
              <a:avLst/>
            </a:prstGeom>
            <a:solidFill>
              <a:schemeClr val="accent1"/>
            </a:solidFill>
            <a:ln w="9525">
              <a:solidFill>
                <a:schemeClr val="tx1"/>
              </a:solidFill>
              <a:round/>
            </a:ln>
            <a:effectLst/>
          </p:spPr>
          <p:txBody>
            <a:bodyPr wrap="none" anchor="ctr"/>
            <a:lstStyle/>
            <a:p>
              <a:endParaRPr lang="en-US"/>
            </a:p>
          </p:txBody>
        </p:sp>
        <p:sp>
          <p:nvSpPr>
            <p:cNvPr id="68618" name="Oval 10"/>
            <p:cNvSpPr>
              <a:spLocks noChangeArrowheads="1"/>
            </p:cNvSpPr>
            <p:nvPr/>
          </p:nvSpPr>
          <p:spPr bwMode="auto">
            <a:xfrm>
              <a:off x="3352800" y="3429000"/>
              <a:ext cx="152400" cy="152400"/>
            </a:xfrm>
            <a:prstGeom prst="ellipse">
              <a:avLst/>
            </a:prstGeom>
            <a:solidFill>
              <a:schemeClr val="accent1"/>
            </a:solidFill>
            <a:ln w="9525">
              <a:solidFill>
                <a:schemeClr val="tx1"/>
              </a:solidFill>
              <a:round/>
            </a:ln>
            <a:effectLst/>
          </p:spPr>
          <p:txBody>
            <a:bodyPr wrap="none" anchor="ctr"/>
            <a:lstStyle/>
            <a:p>
              <a:endParaRPr lang="en-US"/>
            </a:p>
          </p:txBody>
        </p:sp>
        <p:sp>
          <p:nvSpPr>
            <p:cNvPr id="68619" name="Line 11"/>
            <p:cNvSpPr>
              <a:spLocks noChangeShapeType="1"/>
            </p:cNvSpPr>
            <p:nvPr/>
          </p:nvSpPr>
          <p:spPr bwMode="auto">
            <a:xfrm>
              <a:off x="2057400" y="1905000"/>
              <a:ext cx="1295400" cy="0"/>
            </a:xfrm>
            <a:prstGeom prst="line">
              <a:avLst/>
            </a:prstGeom>
            <a:noFill/>
            <a:ln w="3175">
              <a:solidFill>
                <a:schemeClr val="tx1"/>
              </a:solidFill>
              <a:round/>
            </a:ln>
            <a:effectLst/>
          </p:spPr>
          <p:txBody>
            <a:bodyPr/>
            <a:lstStyle/>
            <a:p>
              <a:endParaRPr lang="en-US"/>
            </a:p>
          </p:txBody>
        </p:sp>
        <p:sp>
          <p:nvSpPr>
            <p:cNvPr id="68620" name="Line 12"/>
            <p:cNvSpPr>
              <a:spLocks noChangeShapeType="1"/>
            </p:cNvSpPr>
            <p:nvPr/>
          </p:nvSpPr>
          <p:spPr bwMode="auto">
            <a:xfrm>
              <a:off x="2057400" y="1981200"/>
              <a:ext cx="1295400" cy="990600"/>
            </a:xfrm>
            <a:prstGeom prst="line">
              <a:avLst/>
            </a:prstGeom>
            <a:noFill/>
            <a:ln w="38100">
              <a:solidFill>
                <a:schemeClr val="tx1"/>
              </a:solidFill>
              <a:round/>
            </a:ln>
            <a:effectLst/>
          </p:spPr>
          <p:txBody>
            <a:bodyPr/>
            <a:lstStyle/>
            <a:p>
              <a:endParaRPr lang="en-US"/>
            </a:p>
          </p:txBody>
        </p:sp>
        <p:sp>
          <p:nvSpPr>
            <p:cNvPr id="68621" name="Line 13"/>
            <p:cNvSpPr>
              <a:spLocks noChangeShapeType="1"/>
            </p:cNvSpPr>
            <p:nvPr/>
          </p:nvSpPr>
          <p:spPr bwMode="auto">
            <a:xfrm>
              <a:off x="2057400" y="2438400"/>
              <a:ext cx="1295400" cy="0"/>
            </a:xfrm>
            <a:prstGeom prst="line">
              <a:avLst/>
            </a:prstGeom>
            <a:noFill/>
            <a:ln w="38100">
              <a:solidFill>
                <a:schemeClr val="tx1"/>
              </a:solidFill>
              <a:round/>
            </a:ln>
            <a:effectLst/>
          </p:spPr>
          <p:txBody>
            <a:bodyPr/>
            <a:lstStyle/>
            <a:p>
              <a:endParaRPr lang="en-US"/>
            </a:p>
          </p:txBody>
        </p:sp>
        <p:sp>
          <p:nvSpPr>
            <p:cNvPr id="68622" name="Line 14"/>
            <p:cNvSpPr>
              <a:spLocks noChangeShapeType="1"/>
            </p:cNvSpPr>
            <p:nvPr/>
          </p:nvSpPr>
          <p:spPr bwMode="auto">
            <a:xfrm flipV="1">
              <a:off x="2057400" y="2438400"/>
              <a:ext cx="1295400" cy="533400"/>
            </a:xfrm>
            <a:prstGeom prst="line">
              <a:avLst/>
            </a:prstGeom>
            <a:noFill/>
            <a:ln w="9525">
              <a:solidFill>
                <a:schemeClr val="tx1"/>
              </a:solidFill>
              <a:round/>
            </a:ln>
            <a:effectLst/>
          </p:spPr>
          <p:txBody>
            <a:bodyPr/>
            <a:lstStyle/>
            <a:p>
              <a:endParaRPr lang="en-US"/>
            </a:p>
          </p:txBody>
        </p:sp>
        <p:sp>
          <p:nvSpPr>
            <p:cNvPr id="68623" name="Line 15"/>
            <p:cNvSpPr>
              <a:spLocks noChangeShapeType="1"/>
            </p:cNvSpPr>
            <p:nvPr/>
          </p:nvSpPr>
          <p:spPr bwMode="auto">
            <a:xfrm>
              <a:off x="2057400" y="2971800"/>
              <a:ext cx="1295400" cy="533400"/>
            </a:xfrm>
            <a:prstGeom prst="line">
              <a:avLst/>
            </a:prstGeom>
            <a:noFill/>
            <a:ln w="38100">
              <a:solidFill>
                <a:schemeClr val="tx1"/>
              </a:solidFill>
              <a:round/>
            </a:ln>
            <a:effectLst/>
          </p:spPr>
          <p:txBody>
            <a:bodyPr/>
            <a:lstStyle/>
            <a:p>
              <a:endParaRPr lang="en-US"/>
            </a:p>
          </p:txBody>
        </p:sp>
        <p:sp>
          <p:nvSpPr>
            <p:cNvPr id="68624" name="Line 16"/>
            <p:cNvSpPr>
              <a:spLocks noChangeShapeType="1"/>
            </p:cNvSpPr>
            <p:nvPr/>
          </p:nvSpPr>
          <p:spPr bwMode="auto">
            <a:xfrm flipV="1">
              <a:off x="2057400" y="1981200"/>
              <a:ext cx="1295400" cy="1524000"/>
            </a:xfrm>
            <a:prstGeom prst="line">
              <a:avLst/>
            </a:prstGeom>
            <a:noFill/>
            <a:ln w="38100">
              <a:solidFill>
                <a:schemeClr val="tx1"/>
              </a:solidFill>
              <a:round/>
            </a:ln>
            <a:effectLst/>
          </p:spPr>
          <p:txBody>
            <a:bodyPr/>
            <a:lstStyle/>
            <a:p>
              <a:endParaRPr lang="en-US"/>
            </a:p>
          </p:txBody>
        </p:sp>
        <p:sp>
          <p:nvSpPr>
            <p:cNvPr id="68625" name="Text Box 17"/>
            <p:cNvSpPr txBox="1">
              <a:spLocks noChangeArrowheads="1"/>
            </p:cNvSpPr>
            <p:nvPr/>
          </p:nvSpPr>
          <p:spPr bwMode="auto">
            <a:xfrm>
              <a:off x="1574800" y="1676400"/>
              <a:ext cx="330200" cy="316750"/>
            </a:xfrm>
            <a:prstGeom prst="rect">
              <a:avLst/>
            </a:prstGeom>
            <a:noFill/>
            <a:ln w="9525">
              <a:noFill/>
              <a:miter lim="800000"/>
            </a:ln>
            <a:effectLst/>
          </p:spPr>
          <p:txBody>
            <a:bodyPr wrap="square">
              <a:spAutoFit/>
            </a:bodyPr>
            <a:lstStyle/>
            <a:p>
              <a:r>
                <a:rPr lang="en-US"/>
                <a:t>1</a:t>
              </a:r>
            </a:p>
          </p:txBody>
        </p:sp>
        <p:sp>
          <p:nvSpPr>
            <p:cNvPr id="68626" name="Text Box 18"/>
            <p:cNvSpPr txBox="1">
              <a:spLocks noChangeArrowheads="1"/>
            </p:cNvSpPr>
            <p:nvPr/>
          </p:nvSpPr>
          <p:spPr bwMode="auto">
            <a:xfrm>
              <a:off x="1600200" y="2241550"/>
              <a:ext cx="330200" cy="316750"/>
            </a:xfrm>
            <a:prstGeom prst="rect">
              <a:avLst/>
            </a:prstGeom>
            <a:noFill/>
            <a:ln w="9525">
              <a:noFill/>
              <a:miter lim="800000"/>
            </a:ln>
            <a:effectLst/>
          </p:spPr>
          <p:txBody>
            <a:bodyPr wrap="square">
              <a:spAutoFit/>
            </a:bodyPr>
            <a:lstStyle/>
            <a:p>
              <a:r>
                <a:rPr lang="en-US"/>
                <a:t>2</a:t>
              </a:r>
            </a:p>
          </p:txBody>
        </p:sp>
        <p:sp>
          <p:nvSpPr>
            <p:cNvPr id="68627" name="Text Box 19"/>
            <p:cNvSpPr txBox="1">
              <a:spLocks noChangeArrowheads="1"/>
            </p:cNvSpPr>
            <p:nvPr/>
          </p:nvSpPr>
          <p:spPr bwMode="auto">
            <a:xfrm>
              <a:off x="1574800" y="2774950"/>
              <a:ext cx="330200" cy="316750"/>
            </a:xfrm>
            <a:prstGeom prst="rect">
              <a:avLst/>
            </a:prstGeom>
            <a:noFill/>
            <a:ln w="9525">
              <a:noFill/>
              <a:miter lim="800000"/>
            </a:ln>
            <a:effectLst/>
          </p:spPr>
          <p:txBody>
            <a:bodyPr wrap="square">
              <a:spAutoFit/>
            </a:bodyPr>
            <a:lstStyle/>
            <a:p>
              <a:r>
                <a:rPr lang="en-US"/>
                <a:t>3</a:t>
              </a:r>
            </a:p>
          </p:txBody>
        </p:sp>
        <p:sp>
          <p:nvSpPr>
            <p:cNvPr id="68628" name="Text Box 20"/>
            <p:cNvSpPr txBox="1">
              <a:spLocks noChangeArrowheads="1"/>
            </p:cNvSpPr>
            <p:nvPr/>
          </p:nvSpPr>
          <p:spPr bwMode="auto">
            <a:xfrm>
              <a:off x="1574800" y="3308350"/>
              <a:ext cx="330200" cy="316750"/>
            </a:xfrm>
            <a:prstGeom prst="rect">
              <a:avLst/>
            </a:prstGeom>
            <a:noFill/>
            <a:ln w="9525">
              <a:noFill/>
              <a:miter lim="800000"/>
            </a:ln>
            <a:effectLst/>
          </p:spPr>
          <p:txBody>
            <a:bodyPr wrap="square">
              <a:spAutoFit/>
            </a:bodyPr>
            <a:lstStyle/>
            <a:p>
              <a:r>
                <a:rPr lang="en-US"/>
                <a:t>4</a:t>
              </a:r>
            </a:p>
          </p:txBody>
        </p:sp>
        <p:sp>
          <p:nvSpPr>
            <p:cNvPr id="68629" name="Text Box 21"/>
            <p:cNvSpPr txBox="1">
              <a:spLocks noChangeArrowheads="1"/>
            </p:cNvSpPr>
            <p:nvPr/>
          </p:nvSpPr>
          <p:spPr bwMode="auto">
            <a:xfrm>
              <a:off x="3489325" y="1631950"/>
              <a:ext cx="320675" cy="316750"/>
            </a:xfrm>
            <a:prstGeom prst="rect">
              <a:avLst/>
            </a:prstGeom>
            <a:noFill/>
            <a:ln w="9525">
              <a:noFill/>
              <a:miter lim="800000"/>
            </a:ln>
            <a:effectLst/>
          </p:spPr>
          <p:txBody>
            <a:bodyPr wrap="square">
              <a:spAutoFit/>
            </a:bodyPr>
            <a:lstStyle/>
            <a:p>
              <a:r>
                <a:rPr lang="en-US"/>
                <a:t>a</a:t>
              </a:r>
            </a:p>
          </p:txBody>
        </p:sp>
        <p:sp>
          <p:nvSpPr>
            <p:cNvPr id="68630" name="Text Box 22"/>
            <p:cNvSpPr txBox="1">
              <a:spLocks noChangeArrowheads="1"/>
            </p:cNvSpPr>
            <p:nvPr/>
          </p:nvSpPr>
          <p:spPr bwMode="auto">
            <a:xfrm>
              <a:off x="3489325" y="2241550"/>
              <a:ext cx="327025" cy="316750"/>
            </a:xfrm>
            <a:prstGeom prst="rect">
              <a:avLst/>
            </a:prstGeom>
            <a:noFill/>
            <a:ln w="9525">
              <a:noFill/>
              <a:miter lim="800000"/>
            </a:ln>
            <a:effectLst/>
          </p:spPr>
          <p:txBody>
            <a:bodyPr wrap="square">
              <a:spAutoFit/>
            </a:bodyPr>
            <a:lstStyle/>
            <a:p>
              <a:r>
                <a:rPr lang="en-US"/>
                <a:t>b</a:t>
              </a:r>
            </a:p>
          </p:txBody>
        </p:sp>
        <p:sp>
          <p:nvSpPr>
            <p:cNvPr id="68631" name="Text Box 23"/>
            <p:cNvSpPr txBox="1">
              <a:spLocks noChangeArrowheads="1"/>
            </p:cNvSpPr>
            <p:nvPr/>
          </p:nvSpPr>
          <p:spPr bwMode="auto">
            <a:xfrm>
              <a:off x="3505200" y="2743200"/>
              <a:ext cx="303213" cy="316750"/>
            </a:xfrm>
            <a:prstGeom prst="rect">
              <a:avLst/>
            </a:prstGeom>
            <a:noFill/>
            <a:ln w="9525">
              <a:noFill/>
              <a:miter lim="800000"/>
            </a:ln>
            <a:effectLst/>
          </p:spPr>
          <p:txBody>
            <a:bodyPr wrap="square">
              <a:spAutoFit/>
            </a:bodyPr>
            <a:lstStyle/>
            <a:p>
              <a:r>
                <a:rPr lang="en-US"/>
                <a:t>c</a:t>
              </a:r>
            </a:p>
          </p:txBody>
        </p:sp>
        <p:sp>
          <p:nvSpPr>
            <p:cNvPr id="68632" name="Text Box 24"/>
            <p:cNvSpPr txBox="1">
              <a:spLocks noChangeArrowheads="1"/>
            </p:cNvSpPr>
            <p:nvPr/>
          </p:nvSpPr>
          <p:spPr bwMode="auto">
            <a:xfrm>
              <a:off x="3505200" y="3308350"/>
              <a:ext cx="327025" cy="316750"/>
            </a:xfrm>
            <a:prstGeom prst="rect">
              <a:avLst/>
            </a:prstGeom>
            <a:noFill/>
            <a:ln w="9525">
              <a:noFill/>
              <a:miter lim="800000"/>
            </a:ln>
            <a:effectLst/>
          </p:spPr>
          <p:txBody>
            <a:bodyPr wrap="square">
              <a:spAutoFit/>
            </a:bodyPr>
            <a:lstStyle/>
            <a:p>
              <a:r>
                <a:rPr lang="en-US"/>
                <a:t>d</a:t>
              </a:r>
            </a:p>
          </p:txBody>
        </p:sp>
        <p:sp>
          <p:nvSpPr>
            <p:cNvPr id="68634" name="Oval 26"/>
            <p:cNvSpPr>
              <a:spLocks noChangeArrowheads="1"/>
            </p:cNvSpPr>
            <p:nvPr/>
          </p:nvSpPr>
          <p:spPr bwMode="auto">
            <a:xfrm>
              <a:off x="1371600" y="1524000"/>
              <a:ext cx="1143000" cy="2514600"/>
            </a:xfrm>
            <a:prstGeom prst="ellipse">
              <a:avLst/>
            </a:prstGeom>
            <a:noFill/>
            <a:ln w="9525">
              <a:solidFill>
                <a:schemeClr val="tx1"/>
              </a:solidFill>
              <a:round/>
            </a:ln>
            <a:effectLst/>
          </p:spPr>
          <p:txBody>
            <a:bodyPr wrap="none" anchor="ctr"/>
            <a:lstStyle/>
            <a:p>
              <a:endParaRPr lang="en-US"/>
            </a:p>
          </p:txBody>
        </p:sp>
        <p:sp>
          <p:nvSpPr>
            <p:cNvPr id="68635" name="Oval 27"/>
            <p:cNvSpPr>
              <a:spLocks noChangeArrowheads="1"/>
            </p:cNvSpPr>
            <p:nvPr/>
          </p:nvSpPr>
          <p:spPr bwMode="auto">
            <a:xfrm>
              <a:off x="3048000" y="1524000"/>
              <a:ext cx="1066800" cy="2590800"/>
            </a:xfrm>
            <a:prstGeom prst="ellipse">
              <a:avLst/>
            </a:prstGeom>
            <a:noFill/>
            <a:ln w="9525">
              <a:solidFill>
                <a:schemeClr val="tx1"/>
              </a:solidFill>
              <a:round/>
            </a:ln>
            <a:effectLst/>
          </p:spPr>
          <p:txBody>
            <a:bodyPr wrap="none" anchor="ctr"/>
            <a:lstStyle/>
            <a:p>
              <a:endParaRPr lang="en-US"/>
            </a:p>
          </p:txBody>
        </p:sp>
        <p:sp>
          <p:nvSpPr>
            <p:cNvPr id="68636" name="Text Box 28"/>
            <p:cNvSpPr txBox="1">
              <a:spLocks noChangeArrowheads="1"/>
            </p:cNvSpPr>
            <p:nvPr/>
          </p:nvSpPr>
          <p:spPr bwMode="auto">
            <a:xfrm>
              <a:off x="107604" y="3384550"/>
              <a:ext cx="1336243" cy="316750"/>
            </a:xfrm>
            <a:prstGeom prst="rect">
              <a:avLst/>
            </a:prstGeom>
            <a:noFill/>
            <a:ln w="9525">
              <a:noFill/>
              <a:miter lim="800000"/>
            </a:ln>
            <a:effectLst/>
          </p:spPr>
          <p:txBody>
            <a:bodyPr wrap="square">
              <a:spAutoFit/>
            </a:bodyPr>
            <a:lstStyle/>
            <a:p>
              <a:pPr algn="l"/>
              <a:r>
                <a:rPr lang="en-US" b="1" dirty="0">
                  <a:solidFill>
                    <a:srgbClr val="008000"/>
                  </a:solidFill>
                </a:rPr>
                <a:t>advertisers</a:t>
              </a:r>
            </a:p>
          </p:txBody>
        </p:sp>
        <p:sp>
          <p:nvSpPr>
            <p:cNvPr id="68637" name="Text Box 29"/>
            <p:cNvSpPr txBox="1">
              <a:spLocks noChangeArrowheads="1"/>
            </p:cNvSpPr>
            <p:nvPr/>
          </p:nvSpPr>
          <p:spPr bwMode="auto">
            <a:xfrm>
              <a:off x="4022725" y="3384550"/>
              <a:ext cx="1008380" cy="554859"/>
            </a:xfrm>
            <a:prstGeom prst="rect">
              <a:avLst/>
            </a:prstGeom>
            <a:noFill/>
            <a:ln w="9525">
              <a:noFill/>
              <a:miter lim="800000"/>
            </a:ln>
            <a:effectLst/>
          </p:spPr>
          <p:txBody>
            <a:bodyPr wrap="square">
              <a:spAutoFit/>
            </a:bodyPr>
            <a:lstStyle/>
            <a:p>
              <a:r>
                <a:rPr lang="en-US" b="1" dirty="0">
                  <a:solidFill>
                    <a:srgbClr val="008000"/>
                  </a:solidFill>
                </a:rPr>
                <a:t>Key words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匹配</a:t>
            </a:r>
          </a:p>
        </p:txBody>
      </p:sp>
      <p:sp>
        <p:nvSpPr>
          <p:cNvPr id="3" name="内容占位符 2"/>
          <p:cNvSpPr>
            <a:spLocks noGrp="1"/>
          </p:cNvSpPr>
          <p:nvPr>
            <p:ph idx="1"/>
          </p:nvPr>
        </p:nvSpPr>
        <p:spPr/>
        <p:txBody>
          <a:bodyPr/>
          <a:lstStyle/>
          <a:p>
            <a:r>
              <a:rPr lang="zh-CN" altLang="en-US" sz="1800"/>
              <a:t>匹配：一个由边构成的子集。</a:t>
            </a:r>
          </a:p>
          <a:p>
            <a:r>
              <a:rPr lang="zh-CN" altLang="en-US" sz="1800"/>
              <a:t>完美匹配：如果对于上述这些边而言满足：</a:t>
            </a:r>
          </a:p>
          <a:p>
            <a:pPr lvl="1">
              <a:buFont typeface="Wingdings" panose="05000000000000000000" charset="0"/>
              <a:buChar char="Ø"/>
            </a:pPr>
            <a:r>
              <a:rPr lang="zh-CN" altLang="en-US" sz="1575"/>
              <a:t>任何一个节点都不会同时是两条或多条边的端点。</a:t>
            </a:r>
          </a:p>
          <a:p>
            <a:pPr lvl="1">
              <a:buFont typeface="Wingdings" panose="05000000000000000000" charset="0"/>
              <a:buChar char="Ø"/>
            </a:pPr>
            <a:r>
              <a:rPr lang="zh-CN" altLang="en-US" sz="1575"/>
              <a:t>所有的节点都出现在这个匹配中。</a:t>
            </a:r>
          </a:p>
          <a:p>
            <a:pPr marL="457200" lvl="1" indent="0">
              <a:buFont typeface="Wingdings" panose="05000000000000000000" charset="0"/>
              <a:buNone/>
            </a:pPr>
            <a:r>
              <a:rPr lang="zh-CN" altLang="en-US" sz="1575"/>
              <a:t>可以称这个匹配是完美匹配，但是需要注意的是，当且仅当左集合和右集合中的节点个数一样时才可能出现完美匹配。</a:t>
            </a:r>
          </a:p>
          <a:p>
            <a:pPr>
              <a:buFont typeface="Wingdings" panose="05000000000000000000" charset="0"/>
              <a:buChar char="n"/>
            </a:pPr>
            <a:r>
              <a:rPr lang="zh-CN" altLang="en-US" sz="1800"/>
              <a:t>下图的完美匹配集合为：</a:t>
            </a:r>
            <a:r>
              <a:rPr lang="en-US" altLang="zh-CN" sz="1800"/>
              <a:t>{(1,c), (2,b), (3,d), (4,a)}</a:t>
            </a:r>
          </a:p>
        </p:txBody>
      </p:sp>
      <p:pic>
        <p:nvPicPr>
          <p:cNvPr id="4" name="图片 3"/>
          <p:cNvPicPr>
            <a:picLocks noChangeAspect="1"/>
          </p:cNvPicPr>
          <p:nvPr/>
        </p:nvPicPr>
        <p:blipFill>
          <a:blip r:embed="rId2"/>
          <a:stretch>
            <a:fillRect/>
          </a:stretch>
        </p:blipFill>
        <p:spPr>
          <a:xfrm>
            <a:off x="899160" y="4317365"/>
            <a:ext cx="3896360" cy="22142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linds(horizontal)">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linds(horizontal)">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blinds(horizontal)">
                                      <p:cBhvr>
                                        <p:cTn id="3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最大匹配贪心算法</a:t>
            </a:r>
            <a:endParaRPr lang="zh-CN" altLang="en-US"/>
          </a:p>
        </p:txBody>
      </p:sp>
      <p:sp>
        <p:nvSpPr>
          <p:cNvPr id="3" name="内容占位符 2"/>
          <p:cNvSpPr>
            <a:spLocks noGrp="1"/>
          </p:cNvSpPr>
          <p:nvPr>
            <p:ph idx="1"/>
          </p:nvPr>
        </p:nvSpPr>
        <p:spPr/>
        <p:txBody>
          <a:bodyPr/>
          <a:lstStyle/>
          <a:p>
            <a:r>
              <a:rPr lang="zh-CN" altLang="en-US" sz="1800"/>
              <a:t>最大匹配：所有匹配中最大的匹配，所有完美匹配都是最大匹配。霍普克洛夫特－卡普算法（Hopcroft Karp算法）是用来解决二分图最大匹配问题的一种算法。但是这种离线算法并不能解决在线问题。</a:t>
            </a:r>
          </a:p>
          <a:p>
            <a:r>
              <a:rPr lang="zh-CN" altLang="en-US" sz="1800"/>
              <a:t>最大匹配贪心算法：按照任意但确定的次序来考虑边。当考虑边(x,y)时，如果x和y都不是已有匹配中边的端点，则将其加入，否则跳过。</a:t>
            </a:r>
          </a:p>
          <a:p>
            <a:pPr marL="0" indent="0">
              <a:buNone/>
            </a:pPr>
            <a:r>
              <a:rPr lang="zh-CN" altLang="en-US" sz="1800"/>
              <a:t>对于下图，假定按照节点的词典顺序贪心，最终选出的序列为{(1, a),(2, b),(3, d)}，显然非最大匹配。</a:t>
            </a:r>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en-US" altLang="zh-CN" sz="1800"/>
          </a:p>
        </p:txBody>
      </p:sp>
      <p:grpSp>
        <p:nvGrpSpPr>
          <p:cNvPr id="30" name="Group 29"/>
          <p:cNvGrpSpPr/>
          <p:nvPr/>
        </p:nvGrpSpPr>
        <p:grpSpPr>
          <a:xfrm>
            <a:off x="1691640" y="3932555"/>
            <a:ext cx="5266690" cy="2590800"/>
            <a:chOff x="107604" y="1524000"/>
            <a:chExt cx="4923501" cy="2590800"/>
          </a:xfrm>
        </p:grpSpPr>
        <p:sp>
          <p:nvSpPr>
            <p:cNvPr id="68611" name="Oval 3"/>
            <p:cNvSpPr>
              <a:spLocks noChangeArrowheads="1"/>
            </p:cNvSpPr>
            <p:nvPr/>
          </p:nvSpPr>
          <p:spPr bwMode="auto">
            <a:xfrm>
              <a:off x="1905000" y="1828800"/>
              <a:ext cx="152400" cy="152400"/>
            </a:xfrm>
            <a:prstGeom prst="ellipse">
              <a:avLst/>
            </a:prstGeom>
            <a:solidFill>
              <a:schemeClr val="accent1"/>
            </a:solidFill>
            <a:ln w="9525">
              <a:solidFill>
                <a:schemeClr val="tx1"/>
              </a:solidFill>
              <a:round/>
            </a:ln>
            <a:effectLst/>
          </p:spPr>
          <p:txBody>
            <a:bodyPr wrap="none" anchor="ctr"/>
            <a:lstStyle/>
            <a:p>
              <a:endParaRPr lang="en-US"/>
            </a:p>
          </p:txBody>
        </p:sp>
        <p:sp>
          <p:nvSpPr>
            <p:cNvPr id="68612" name="Oval 4"/>
            <p:cNvSpPr>
              <a:spLocks noChangeArrowheads="1"/>
            </p:cNvSpPr>
            <p:nvPr/>
          </p:nvSpPr>
          <p:spPr bwMode="auto">
            <a:xfrm>
              <a:off x="1905000" y="2362200"/>
              <a:ext cx="152400" cy="152400"/>
            </a:xfrm>
            <a:prstGeom prst="ellipse">
              <a:avLst/>
            </a:prstGeom>
            <a:solidFill>
              <a:schemeClr val="accent1"/>
            </a:solidFill>
            <a:ln w="9525">
              <a:solidFill>
                <a:schemeClr val="tx1"/>
              </a:solidFill>
              <a:round/>
            </a:ln>
            <a:effectLst/>
          </p:spPr>
          <p:txBody>
            <a:bodyPr wrap="none" anchor="ctr"/>
            <a:lstStyle/>
            <a:p>
              <a:endParaRPr lang="en-US"/>
            </a:p>
          </p:txBody>
        </p:sp>
        <p:sp>
          <p:nvSpPr>
            <p:cNvPr id="68613" name="Oval 5"/>
            <p:cNvSpPr>
              <a:spLocks noChangeArrowheads="1"/>
            </p:cNvSpPr>
            <p:nvPr/>
          </p:nvSpPr>
          <p:spPr bwMode="auto">
            <a:xfrm>
              <a:off x="1905000" y="2895600"/>
              <a:ext cx="152400" cy="152400"/>
            </a:xfrm>
            <a:prstGeom prst="ellipse">
              <a:avLst/>
            </a:prstGeom>
            <a:solidFill>
              <a:schemeClr val="accent1"/>
            </a:solidFill>
            <a:ln w="9525">
              <a:solidFill>
                <a:schemeClr val="tx1"/>
              </a:solidFill>
              <a:round/>
            </a:ln>
            <a:effectLst/>
          </p:spPr>
          <p:txBody>
            <a:bodyPr wrap="none" anchor="ctr"/>
            <a:lstStyle/>
            <a:p>
              <a:endParaRPr lang="en-US"/>
            </a:p>
          </p:txBody>
        </p:sp>
        <p:sp>
          <p:nvSpPr>
            <p:cNvPr id="68614" name="Oval 6"/>
            <p:cNvSpPr>
              <a:spLocks noChangeArrowheads="1"/>
            </p:cNvSpPr>
            <p:nvPr/>
          </p:nvSpPr>
          <p:spPr bwMode="auto">
            <a:xfrm>
              <a:off x="1905000" y="3429000"/>
              <a:ext cx="152400" cy="152400"/>
            </a:xfrm>
            <a:prstGeom prst="ellipse">
              <a:avLst/>
            </a:prstGeom>
            <a:solidFill>
              <a:schemeClr val="accent1"/>
            </a:solidFill>
            <a:ln w="9525">
              <a:solidFill>
                <a:schemeClr val="tx1"/>
              </a:solidFill>
              <a:round/>
            </a:ln>
            <a:effectLst/>
          </p:spPr>
          <p:txBody>
            <a:bodyPr wrap="none" anchor="ctr"/>
            <a:lstStyle/>
            <a:p>
              <a:endParaRPr lang="en-US"/>
            </a:p>
          </p:txBody>
        </p:sp>
        <p:sp>
          <p:nvSpPr>
            <p:cNvPr id="68615" name="Oval 7"/>
            <p:cNvSpPr>
              <a:spLocks noChangeArrowheads="1"/>
            </p:cNvSpPr>
            <p:nvPr/>
          </p:nvSpPr>
          <p:spPr bwMode="auto">
            <a:xfrm>
              <a:off x="3352800" y="1828800"/>
              <a:ext cx="152400" cy="152400"/>
            </a:xfrm>
            <a:prstGeom prst="ellipse">
              <a:avLst/>
            </a:prstGeom>
            <a:solidFill>
              <a:schemeClr val="accent1"/>
            </a:solidFill>
            <a:ln w="9525">
              <a:solidFill>
                <a:schemeClr val="tx1"/>
              </a:solidFill>
              <a:round/>
            </a:ln>
            <a:effectLst/>
          </p:spPr>
          <p:txBody>
            <a:bodyPr wrap="none" anchor="ctr"/>
            <a:lstStyle/>
            <a:p>
              <a:endParaRPr lang="en-US"/>
            </a:p>
          </p:txBody>
        </p:sp>
        <p:sp>
          <p:nvSpPr>
            <p:cNvPr id="68616" name="Oval 8"/>
            <p:cNvSpPr>
              <a:spLocks noChangeArrowheads="1"/>
            </p:cNvSpPr>
            <p:nvPr/>
          </p:nvSpPr>
          <p:spPr bwMode="auto">
            <a:xfrm>
              <a:off x="3352800" y="2362200"/>
              <a:ext cx="152400" cy="152400"/>
            </a:xfrm>
            <a:prstGeom prst="ellipse">
              <a:avLst/>
            </a:prstGeom>
            <a:solidFill>
              <a:schemeClr val="accent1"/>
            </a:solidFill>
            <a:ln w="9525">
              <a:solidFill>
                <a:schemeClr val="tx1"/>
              </a:solidFill>
              <a:round/>
            </a:ln>
            <a:effectLst/>
          </p:spPr>
          <p:txBody>
            <a:bodyPr wrap="none" anchor="ctr"/>
            <a:lstStyle/>
            <a:p>
              <a:endParaRPr lang="en-US"/>
            </a:p>
          </p:txBody>
        </p:sp>
        <p:sp>
          <p:nvSpPr>
            <p:cNvPr id="68617" name="Oval 9"/>
            <p:cNvSpPr>
              <a:spLocks noChangeArrowheads="1"/>
            </p:cNvSpPr>
            <p:nvPr/>
          </p:nvSpPr>
          <p:spPr bwMode="auto">
            <a:xfrm>
              <a:off x="3352800" y="2895600"/>
              <a:ext cx="152400" cy="152400"/>
            </a:xfrm>
            <a:prstGeom prst="ellipse">
              <a:avLst/>
            </a:prstGeom>
            <a:solidFill>
              <a:schemeClr val="accent1"/>
            </a:solidFill>
            <a:ln w="9525">
              <a:solidFill>
                <a:schemeClr val="tx1"/>
              </a:solidFill>
              <a:round/>
            </a:ln>
            <a:effectLst/>
          </p:spPr>
          <p:txBody>
            <a:bodyPr wrap="none" anchor="ctr"/>
            <a:lstStyle/>
            <a:p>
              <a:endParaRPr lang="en-US"/>
            </a:p>
          </p:txBody>
        </p:sp>
        <p:sp>
          <p:nvSpPr>
            <p:cNvPr id="68618" name="Oval 10"/>
            <p:cNvSpPr>
              <a:spLocks noChangeArrowheads="1"/>
            </p:cNvSpPr>
            <p:nvPr/>
          </p:nvSpPr>
          <p:spPr bwMode="auto">
            <a:xfrm>
              <a:off x="3352800" y="3429000"/>
              <a:ext cx="152400" cy="152400"/>
            </a:xfrm>
            <a:prstGeom prst="ellipse">
              <a:avLst/>
            </a:prstGeom>
            <a:solidFill>
              <a:schemeClr val="accent1"/>
            </a:solidFill>
            <a:ln w="9525">
              <a:solidFill>
                <a:schemeClr val="tx1"/>
              </a:solidFill>
              <a:round/>
            </a:ln>
            <a:effectLst/>
          </p:spPr>
          <p:txBody>
            <a:bodyPr wrap="none" anchor="ctr"/>
            <a:lstStyle/>
            <a:p>
              <a:endParaRPr lang="en-US"/>
            </a:p>
          </p:txBody>
        </p:sp>
        <p:sp>
          <p:nvSpPr>
            <p:cNvPr id="68619" name="Line 11"/>
            <p:cNvSpPr>
              <a:spLocks noChangeShapeType="1"/>
            </p:cNvSpPr>
            <p:nvPr/>
          </p:nvSpPr>
          <p:spPr bwMode="auto">
            <a:xfrm>
              <a:off x="2057400" y="1905000"/>
              <a:ext cx="1295400" cy="0"/>
            </a:xfrm>
            <a:prstGeom prst="line">
              <a:avLst/>
            </a:prstGeom>
            <a:noFill/>
            <a:ln w="3175">
              <a:solidFill>
                <a:schemeClr val="tx1"/>
              </a:solidFill>
              <a:round/>
            </a:ln>
            <a:effectLst/>
          </p:spPr>
          <p:txBody>
            <a:bodyPr/>
            <a:lstStyle/>
            <a:p>
              <a:endParaRPr lang="en-US"/>
            </a:p>
          </p:txBody>
        </p:sp>
        <p:sp>
          <p:nvSpPr>
            <p:cNvPr id="68620" name="Line 12"/>
            <p:cNvSpPr>
              <a:spLocks noChangeShapeType="1"/>
            </p:cNvSpPr>
            <p:nvPr/>
          </p:nvSpPr>
          <p:spPr bwMode="auto">
            <a:xfrm>
              <a:off x="2057400" y="1981200"/>
              <a:ext cx="1295400" cy="990600"/>
            </a:xfrm>
            <a:prstGeom prst="line">
              <a:avLst/>
            </a:prstGeom>
            <a:noFill/>
            <a:ln w="38100">
              <a:solidFill>
                <a:schemeClr val="tx1"/>
              </a:solidFill>
              <a:round/>
            </a:ln>
            <a:effectLst/>
          </p:spPr>
          <p:txBody>
            <a:bodyPr/>
            <a:lstStyle/>
            <a:p>
              <a:endParaRPr lang="en-US"/>
            </a:p>
          </p:txBody>
        </p:sp>
        <p:sp>
          <p:nvSpPr>
            <p:cNvPr id="68621" name="Line 13"/>
            <p:cNvSpPr>
              <a:spLocks noChangeShapeType="1"/>
            </p:cNvSpPr>
            <p:nvPr/>
          </p:nvSpPr>
          <p:spPr bwMode="auto">
            <a:xfrm>
              <a:off x="2057400" y="2438400"/>
              <a:ext cx="1295400" cy="0"/>
            </a:xfrm>
            <a:prstGeom prst="line">
              <a:avLst/>
            </a:prstGeom>
            <a:noFill/>
            <a:ln w="38100">
              <a:solidFill>
                <a:schemeClr val="tx1"/>
              </a:solidFill>
              <a:round/>
            </a:ln>
            <a:effectLst/>
          </p:spPr>
          <p:txBody>
            <a:bodyPr/>
            <a:lstStyle/>
            <a:p>
              <a:endParaRPr lang="en-US"/>
            </a:p>
          </p:txBody>
        </p:sp>
        <p:sp>
          <p:nvSpPr>
            <p:cNvPr id="68622" name="Line 14"/>
            <p:cNvSpPr>
              <a:spLocks noChangeShapeType="1"/>
            </p:cNvSpPr>
            <p:nvPr/>
          </p:nvSpPr>
          <p:spPr bwMode="auto">
            <a:xfrm flipV="1">
              <a:off x="2057400" y="2438400"/>
              <a:ext cx="1295400" cy="533400"/>
            </a:xfrm>
            <a:prstGeom prst="line">
              <a:avLst/>
            </a:prstGeom>
            <a:noFill/>
            <a:ln w="9525">
              <a:solidFill>
                <a:schemeClr val="tx1"/>
              </a:solidFill>
              <a:round/>
            </a:ln>
            <a:effectLst/>
          </p:spPr>
          <p:txBody>
            <a:bodyPr/>
            <a:lstStyle/>
            <a:p>
              <a:endParaRPr lang="en-US"/>
            </a:p>
          </p:txBody>
        </p:sp>
        <p:sp>
          <p:nvSpPr>
            <p:cNvPr id="68623" name="Line 15"/>
            <p:cNvSpPr>
              <a:spLocks noChangeShapeType="1"/>
            </p:cNvSpPr>
            <p:nvPr/>
          </p:nvSpPr>
          <p:spPr bwMode="auto">
            <a:xfrm>
              <a:off x="2057400" y="2971800"/>
              <a:ext cx="1295400" cy="533400"/>
            </a:xfrm>
            <a:prstGeom prst="line">
              <a:avLst/>
            </a:prstGeom>
            <a:noFill/>
            <a:ln w="38100">
              <a:solidFill>
                <a:schemeClr val="tx1"/>
              </a:solidFill>
              <a:round/>
            </a:ln>
            <a:effectLst/>
          </p:spPr>
          <p:txBody>
            <a:bodyPr/>
            <a:lstStyle/>
            <a:p>
              <a:endParaRPr lang="en-US"/>
            </a:p>
          </p:txBody>
        </p:sp>
        <p:sp>
          <p:nvSpPr>
            <p:cNvPr id="68624" name="Line 16"/>
            <p:cNvSpPr>
              <a:spLocks noChangeShapeType="1"/>
            </p:cNvSpPr>
            <p:nvPr/>
          </p:nvSpPr>
          <p:spPr bwMode="auto">
            <a:xfrm flipV="1">
              <a:off x="2057400" y="1981200"/>
              <a:ext cx="1295400" cy="1524000"/>
            </a:xfrm>
            <a:prstGeom prst="line">
              <a:avLst/>
            </a:prstGeom>
            <a:noFill/>
            <a:ln w="38100">
              <a:solidFill>
                <a:schemeClr val="tx1"/>
              </a:solidFill>
              <a:round/>
            </a:ln>
            <a:effectLst/>
          </p:spPr>
          <p:txBody>
            <a:bodyPr/>
            <a:lstStyle/>
            <a:p>
              <a:endParaRPr lang="en-US"/>
            </a:p>
          </p:txBody>
        </p:sp>
        <p:sp>
          <p:nvSpPr>
            <p:cNvPr id="68625" name="Text Box 17"/>
            <p:cNvSpPr txBox="1">
              <a:spLocks noChangeArrowheads="1"/>
            </p:cNvSpPr>
            <p:nvPr/>
          </p:nvSpPr>
          <p:spPr bwMode="auto">
            <a:xfrm>
              <a:off x="1574800" y="1676400"/>
              <a:ext cx="330200" cy="368300"/>
            </a:xfrm>
            <a:prstGeom prst="rect">
              <a:avLst/>
            </a:prstGeom>
            <a:noFill/>
            <a:ln w="9525">
              <a:noFill/>
              <a:miter lim="800000"/>
            </a:ln>
            <a:effectLst/>
          </p:spPr>
          <p:txBody>
            <a:bodyPr wrap="square">
              <a:spAutoFit/>
            </a:bodyPr>
            <a:lstStyle/>
            <a:p>
              <a:r>
                <a:rPr lang="en-US"/>
                <a:t>1</a:t>
              </a:r>
            </a:p>
          </p:txBody>
        </p:sp>
        <p:sp>
          <p:nvSpPr>
            <p:cNvPr id="68626" name="Text Box 18"/>
            <p:cNvSpPr txBox="1">
              <a:spLocks noChangeArrowheads="1"/>
            </p:cNvSpPr>
            <p:nvPr/>
          </p:nvSpPr>
          <p:spPr bwMode="auto">
            <a:xfrm>
              <a:off x="1600200" y="2241550"/>
              <a:ext cx="330200" cy="368300"/>
            </a:xfrm>
            <a:prstGeom prst="rect">
              <a:avLst/>
            </a:prstGeom>
            <a:noFill/>
            <a:ln w="9525">
              <a:noFill/>
              <a:miter lim="800000"/>
            </a:ln>
            <a:effectLst/>
          </p:spPr>
          <p:txBody>
            <a:bodyPr wrap="square">
              <a:spAutoFit/>
            </a:bodyPr>
            <a:lstStyle/>
            <a:p>
              <a:r>
                <a:rPr lang="en-US"/>
                <a:t>2</a:t>
              </a:r>
            </a:p>
          </p:txBody>
        </p:sp>
        <p:sp>
          <p:nvSpPr>
            <p:cNvPr id="68627" name="Text Box 19"/>
            <p:cNvSpPr txBox="1">
              <a:spLocks noChangeArrowheads="1"/>
            </p:cNvSpPr>
            <p:nvPr/>
          </p:nvSpPr>
          <p:spPr bwMode="auto">
            <a:xfrm>
              <a:off x="1574800" y="2774950"/>
              <a:ext cx="330200" cy="368300"/>
            </a:xfrm>
            <a:prstGeom prst="rect">
              <a:avLst/>
            </a:prstGeom>
            <a:noFill/>
            <a:ln w="9525">
              <a:noFill/>
              <a:miter lim="800000"/>
            </a:ln>
            <a:effectLst/>
          </p:spPr>
          <p:txBody>
            <a:bodyPr wrap="square">
              <a:spAutoFit/>
            </a:bodyPr>
            <a:lstStyle/>
            <a:p>
              <a:r>
                <a:rPr lang="en-US"/>
                <a:t>3</a:t>
              </a:r>
            </a:p>
          </p:txBody>
        </p:sp>
        <p:sp>
          <p:nvSpPr>
            <p:cNvPr id="68628" name="Text Box 20"/>
            <p:cNvSpPr txBox="1">
              <a:spLocks noChangeArrowheads="1"/>
            </p:cNvSpPr>
            <p:nvPr/>
          </p:nvSpPr>
          <p:spPr bwMode="auto">
            <a:xfrm>
              <a:off x="1574800" y="3308350"/>
              <a:ext cx="330200" cy="368300"/>
            </a:xfrm>
            <a:prstGeom prst="rect">
              <a:avLst/>
            </a:prstGeom>
            <a:noFill/>
            <a:ln w="9525">
              <a:noFill/>
              <a:miter lim="800000"/>
            </a:ln>
            <a:effectLst/>
          </p:spPr>
          <p:txBody>
            <a:bodyPr wrap="square">
              <a:spAutoFit/>
            </a:bodyPr>
            <a:lstStyle/>
            <a:p>
              <a:r>
                <a:rPr lang="en-US"/>
                <a:t>4</a:t>
              </a:r>
            </a:p>
          </p:txBody>
        </p:sp>
        <p:sp>
          <p:nvSpPr>
            <p:cNvPr id="68629" name="Text Box 21"/>
            <p:cNvSpPr txBox="1">
              <a:spLocks noChangeArrowheads="1"/>
            </p:cNvSpPr>
            <p:nvPr/>
          </p:nvSpPr>
          <p:spPr bwMode="auto">
            <a:xfrm>
              <a:off x="3489325" y="1631950"/>
              <a:ext cx="320675" cy="368300"/>
            </a:xfrm>
            <a:prstGeom prst="rect">
              <a:avLst/>
            </a:prstGeom>
            <a:noFill/>
            <a:ln w="9525">
              <a:noFill/>
              <a:miter lim="800000"/>
            </a:ln>
            <a:effectLst/>
          </p:spPr>
          <p:txBody>
            <a:bodyPr wrap="square">
              <a:spAutoFit/>
            </a:bodyPr>
            <a:lstStyle/>
            <a:p>
              <a:r>
                <a:rPr lang="en-US"/>
                <a:t>a</a:t>
              </a:r>
            </a:p>
          </p:txBody>
        </p:sp>
        <p:sp>
          <p:nvSpPr>
            <p:cNvPr id="68630" name="Text Box 22"/>
            <p:cNvSpPr txBox="1">
              <a:spLocks noChangeArrowheads="1"/>
            </p:cNvSpPr>
            <p:nvPr/>
          </p:nvSpPr>
          <p:spPr bwMode="auto">
            <a:xfrm>
              <a:off x="3489325" y="2241550"/>
              <a:ext cx="327025" cy="368300"/>
            </a:xfrm>
            <a:prstGeom prst="rect">
              <a:avLst/>
            </a:prstGeom>
            <a:noFill/>
            <a:ln w="9525">
              <a:noFill/>
              <a:miter lim="800000"/>
            </a:ln>
            <a:effectLst/>
          </p:spPr>
          <p:txBody>
            <a:bodyPr wrap="square">
              <a:spAutoFit/>
            </a:bodyPr>
            <a:lstStyle/>
            <a:p>
              <a:r>
                <a:rPr lang="en-US"/>
                <a:t>b</a:t>
              </a:r>
            </a:p>
          </p:txBody>
        </p:sp>
        <p:sp>
          <p:nvSpPr>
            <p:cNvPr id="68631" name="Text Box 23"/>
            <p:cNvSpPr txBox="1">
              <a:spLocks noChangeArrowheads="1"/>
            </p:cNvSpPr>
            <p:nvPr/>
          </p:nvSpPr>
          <p:spPr bwMode="auto">
            <a:xfrm>
              <a:off x="3505200" y="2743200"/>
              <a:ext cx="303213" cy="368300"/>
            </a:xfrm>
            <a:prstGeom prst="rect">
              <a:avLst/>
            </a:prstGeom>
            <a:noFill/>
            <a:ln w="9525">
              <a:noFill/>
              <a:miter lim="800000"/>
            </a:ln>
            <a:effectLst/>
          </p:spPr>
          <p:txBody>
            <a:bodyPr wrap="square">
              <a:spAutoFit/>
            </a:bodyPr>
            <a:lstStyle/>
            <a:p>
              <a:r>
                <a:rPr lang="en-US"/>
                <a:t>c</a:t>
              </a:r>
            </a:p>
          </p:txBody>
        </p:sp>
        <p:sp>
          <p:nvSpPr>
            <p:cNvPr id="68632" name="Text Box 24"/>
            <p:cNvSpPr txBox="1">
              <a:spLocks noChangeArrowheads="1"/>
            </p:cNvSpPr>
            <p:nvPr/>
          </p:nvSpPr>
          <p:spPr bwMode="auto">
            <a:xfrm>
              <a:off x="3505200" y="3308350"/>
              <a:ext cx="327025" cy="368300"/>
            </a:xfrm>
            <a:prstGeom prst="rect">
              <a:avLst/>
            </a:prstGeom>
            <a:noFill/>
            <a:ln w="9525">
              <a:noFill/>
              <a:miter lim="800000"/>
            </a:ln>
            <a:effectLst/>
          </p:spPr>
          <p:txBody>
            <a:bodyPr wrap="square">
              <a:spAutoFit/>
            </a:bodyPr>
            <a:lstStyle/>
            <a:p>
              <a:r>
                <a:rPr lang="en-US"/>
                <a:t>d</a:t>
              </a:r>
            </a:p>
          </p:txBody>
        </p:sp>
        <p:sp>
          <p:nvSpPr>
            <p:cNvPr id="68634" name="Oval 26"/>
            <p:cNvSpPr>
              <a:spLocks noChangeArrowheads="1"/>
            </p:cNvSpPr>
            <p:nvPr/>
          </p:nvSpPr>
          <p:spPr bwMode="auto">
            <a:xfrm>
              <a:off x="1371600" y="1524000"/>
              <a:ext cx="1143000" cy="2514600"/>
            </a:xfrm>
            <a:prstGeom prst="ellipse">
              <a:avLst/>
            </a:prstGeom>
            <a:noFill/>
            <a:ln w="9525">
              <a:solidFill>
                <a:schemeClr val="tx1"/>
              </a:solidFill>
              <a:round/>
            </a:ln>
            <a:effectLst/>
          </p:spPr>
          <p:txBody>
            <a:bodyPr wrap="none" anchor="ctr"/>
            <a:lstStyle/>
            <a:p>
              <a:endParaRPr lang="en-US"/>
            </a:p>
          </p:txBody>
        </p:sp>
        <p:sp>
          <p:nvSpPr>
            <p:cNvPr id="68635" name="Oval 27"/>
            <p:cNvSpPr>
              <a:spLocks noChangeArrowheads="1"/>
            </p:cNvSpPr>
            <p:nvPr/>
          </p:nvSpPr>
          <p:spPr bwMode="auto">
            <a:xfrm>
              <a:off x="3048000" y="1524000"/>
              <a:ext cx="1066800" cy="2590800"/>
            </a:xfrm>
            <a:prstGeom prst="ellipse">
              <a:avLst/>
            </a:prstGeom>
            <a:noFill/>
            <a:ln w="9525">
              <a:solidFill>
                <a:schemeClr val="tx1"/>
              </a:solidFill>
              <a:round/>
            </a:ln>
            <a:effectLst/>
          </p:spPr>
          <p:txBody>
            <a:bodyPr wrap="none" anchor="ctr"/>
            <a:lstStyle/>
            <a:p>
              <a:endParaRPr lang="en-US"/>
            </a:p>
          </p:txBody>
        </p:sp>
        <p:sp>
          <p:nvSpPr>
            <p:cNvPr id="68636" name="Text Box 28"/>
            <p:cNvSpPr txBox="1">
              <a:spLocks noChangeArrowheads="1"/>
            </p:cNvSpPr>
            <p:nvPr/>
          </p:nvSpPr>
          <p:spPr bwMode="auto">
            <a:xfrm>
              <a:off x="107604" y="3384550"/>
              <a:ext cx="1336243" cy="368300"/>
            </a:xfrm>
            <a:prstGeom prst="rect">
              <a:avLst/>
            </a:prstGeom>
            <a:noFill/>
            <a:ln w="9525">
              <a:noFill/>
              <a:miter lim="800000"/>
            </a:ln>
            <a:effectLst/>
          </p:spPr>
          <p:txBody>
            <a:bodyPr wrap="square">
              <a:spAutoFit/>
            </a:bodyPr>
            <a:lstStyle/>
            <a:p>
              <a:pPr algn="l"/>
              <a:r>
                <a:rPr lang="en-US" b="1" dirty="0">
                  <a:solidFill>
                    <a:srgbClr val="008000"/>
                  </a:solidFill>
                </a:rPr>
                <a:t>advertisers</a:t>
              </a:r>
            </a:p>
          </p:txBody>
        </p:sp>
        <p:sp>
          <p:nvSpPr>
            <p:cNvPr id="68637" name="Text Box 29"/>
            <p:cNvSpPr txBox="1">
              <a:spLocks noChangeArrowheads="1"/>
            </p:cNvSpPr>
            <p:nvPr/>
          </p:nvSpPr>
          <p:spPr bwMode="auto">
            <a:xfrm>
              <a:off x="4022725" y="3384550"/>
              <a:ext cx="1008380" cy="645160"/>
            </a:xfrm>
            <a:prstGeom prst="rect">
              <a:avLst/>
            </a:prstGeom>
            <a:noFill/>
            <a:ln w="9525">
              <a:noFill/>
              <a:miter lim="800000"/>
            </a:ln>
            <a:effectLst/>
          </p:spPr>
          <p:txBody>
            <a:bodyPr wrap="square">
              <a:spAutoFit/>
            </a:bodyPr>
            <a:lstStyle/>
            <a:p>
              <a:r>
                <a:rPr lang="en-US" b="1" dirty="0">
                  <a:solidFill>
                    <a:srgbClr val="008000"/>
                  </a:solidFill>
                </a:rPr>
                <a:t>Key words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linds(horizontal)">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贪心算法的竞争率</a:t>
            </a:r>
          </a:p>
        </p:txBody>
      </p:sp>
      <p:sp>
        <p:nvSpPr>
          <p:cNvPr id="3" name="内容占位符 2"/>
          <p:cNvSpPr>
            <a:spLocks noGrp="1"/>
          </p:cNvSpPr>
          <p:nvPr>
            <p:ph idx="1"/>
          </p:nvPr>
        </p:nvSpPr>
        <p:spPr/>
        <p:txBody>
          <a:bodyPr/>
          <a:lstStyle/>
          <a:p>
            <a:r>
              <a:rPr lang="zh-CN" altLang="en-US" sz="2000"/>
              <a:t>上界的证明：</a:t>
            </a:r>
          </a:p>
          <a:p>
            <a:endParaRPr lang="zh-CN" altLang="en-US"/>
          </a:p>
          <a:p>
            <a:endParaRPr lang="zh-CN" altLang="en-US"/>
          </a:p>
          <a:p>
            <a:pPr marL="0" indent="0">
              <a:buNone/>
            </a:pPr>
            <a:endParaRPr lang="zh-CN" altLang="en-US"/>
          </a:p>
          <a:p>
            <a:pPr>
              <a:buFont typeface="Wingdings" panose="05000000000000000000" charset="0"/>
              <a:buChar char="Ø"/>
            </a:pPr>
            <a:r>
              <a:rPr lang="zh-CN" altLang="en-US" sz="1600"/>
              <a:t>如果贪心算法以</a:t>
            </a:r>
            <a:r>
              <a:rPr lang="en-US" altLang="zh-CN" sz="1600"/>
              <a:t>{(1,a), (3,b)}</a:t>
            </a:r>
            <a:r>
              <a:rPr lang="zh-CN" altLang="en-US" sz="1600"/>
              <a:t>开始贪心，则后续没有任何边可以加入集合，此时竞争率为</a:t>
            </a:r>
            <a:r>
              <a:rPr lang="en-US" altLang="zh-CN" sz="1600"/>
              <a:t>2/4</a:t>
            </a:r>
            <a:r>
              <a:rPr lang="zh-CN" altLang="en-US" sz="1600"/>
              <a:t>，且找不到比此种顺序更差的贪心顺序。</a:t>
            </a:r>
          </a:p>
          <a:p>
            <a:pPr>
              <a:buFont typeface="Wingdings" panose="05000000000000000000" charset="0"/>
              <a:buChar char="Ø"/>
            </a:pPr>
            <a:r>
              <a:rPr lang="zh-CN" altLang="en-US" sz="1600"/>
              <a:t>由于算法的竞争率是算法在</a:t>
            </a:r>
            <a:r>
              <a:rPr lang="zh-CN" altLang="en-US" sz="1600">
                <a:solidFill>
                  <a:srgbClr val="D60093"/>
                </a:solidFill>
              </a:rPr>
              <a:t>所有可能的输入</a:t>
            </a:r>
            <a:r>
              <a:rPr lang="zh-CN" altLang="en-US" sz="1600"/>
              <a:t>下所得到的</a:t>
            </a:r>
            <a:r>
              <a:rPr lang="zh-CN" altLang="en-US" sz="1600">
                <a:solidFill>
                  <a:srgbClr val="D60093"/>
                </a:solidFill>
              </a:rPr>
              <a:t>最小值</a:t>
            </a:r>
            <a:r>
              <a:rPr lang="zh-CN" altLang="en-US" sz="1600"/>
              <a:t>和最优结果的比值，因此我们知道1/2是竞争率的上界。</a:t>
            </a:r>
          </a:p>
          <a:p>
            <a:endParaRPr lang="zh-CN" altLang="en-US" sz="1600"/>
          </a:p>
        </p:txBody>
      </p:sp>
      <p:pic>
        <p:nvPicPr>
          <p:cNvPr id="4" name="图片 3"/>
          <p:cNvPicPr>
            <a:picLocks noChangeAspect="1"/>
          </p:cNvPicPr>
          <p:nvPr/>
        </p:nvPicPr>
        <p:blipFill>
          <a:blip r:embed="rId2"/>
          <a:stretch>
            <a:fillRect/>
          </a:stretch>
        </p:blipFill>
        <p:spPr>
          <a:xfrm>
            <a:off x="611505" y="2060575"/>
            <a:ext cx="3896360" cy="22142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贪心算法的竞争率</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2000"/>
                  <a:t>下界的证明：</a:t>
                </a:r>
              </a:p>
              <a:p>
                <a:pPr>
                  <a:buFont typeface="Wingdings" panose="05000000000000000000" charset="0"/>
                  <a:buChar char="Ø"/>
                </a:pPr>
                <a14:m>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m:t>
                        </m:r>
                      </m:e>
                      <m:sub>
                        <m:r>
                          <a:rPr lang="en-US" altLang="zh-CN" sz="1600" i="1">
                            <a:latin typeface="Cambria Math" panose="02040503050406030204" charset="0"/>
                            <a:cs typeface="Cambria Math" panose="02040503050406030204" charset="0"/>
                          </a:rPr>
                          <m:t>𝑔</m:t>
                        </m:r>
                      </m:sub>
                    </m:sSub>
                    <m:r>
                      <a:rPr lang="en-US" altLang="zh-CN" sz="1600" i="1">
                        <a:latin typeface="Cambria Math" panose="02040503050406030204" charset="0"/>
                        <a:cs typeface="Cambria Math" panose="02040503050406030204" charset="0"/>
                      </a:rPr>
                      <m:t> </m:t>
                    </m:r>
                  </m:oMath>
                </a14:m>
                <a:r>
                  <a:rPr lang="zh-CN" altLang="en-US" sz="1600">
                    <a:latin typeface="+mn-ea"/>
                    <a:cs typeface="+mn-ea"/>
                  </a:rPr>
                  <a:t>为贪心算法得到的匹配。</a:t>
                </a:r>
              </a:p>
              <a:p>
                <a:pPr>
                  <a:buFont typeface="Wingdings" panose="05000000000000000000" charset="0"/>
                  <a:buChar char="Ø"/>
                </a:pPr>
                <a14:m>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m:t>
                        </m:r>
                      </m:e>
                      <m:sub>
                        <m:r>
                          <a:rPr lang="en-US" altLang="zh-CN" sz="1600" i="1">
                            <a:latin typeface="Cambria Math" panose="02040503050406030204" charset="0"/>
                            <a:cs typeface="Cambria Math" panose="02040503050406030204" charset="0"/>
                          </a:rPr>
                          <m:t>𝑜</m:t>
                        </m:r>
                      </m:sub>
                    </m:sSub>
                    <m:r>
                      <a:rPr lang="en-US" altLang="zh-CN" sz="1600" i="1">
                        <a:latin typeface="Cambria Math" panose="02040503050406030204" charset="0"/>
                        <a:cs typeface="Cambria Math" panose="02040503050406030204" charset="0"/>
                      </a:rPr>
                      <m:t> </m:t>
                    </m:r>
                  </m:oMath>
                </a14:m>
                <a:r>
                  <a:rPr lang="zh-CN" altLang="en-US" sz="1600">
                    <a:latin typeface="+mn-ea"/>
                    <a:cs typeface="+mn-ea"/>
                    <a:sym typeface="+mn-ea"/>
                  </a:rPr>
                  <a:t>为贪心算法得到的匹配。</a:t>
                </a:r>
              </a:p>
              <a:p>
                <a:pPr>
                  <a:buFont typeface="Wingdings" panose="05000000000000000000" charset="0"/>
                  <a:buChar char="Ø"/>
                </a:pPr>
                <a:r>
                  <a:rPr lang="en-US" altLang="zh-CN" sz="1600">
                    <a:latin typeface="+mn-ea"/>
                    <a:cs typeface="+mn-ea"/>
                    <a:sym typeface="+mn-ea"/>
                  </a:rPr>
                  <a:t>L</a:t>
                </a:r>
                <a:r>
                  <a:rPr lang="zh-CN" altLang="en-US" sz="1600">
                    <a:latin typeface="+mn-ea"/>
                    <a:cs typeface="+mn-ea"/>
                    <a:sym typeface="+mn-ea"/>
                  </a:rPr>
                  <a:t>为是在</a:t>
                </a:r>
                <a14:m>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m:t>
                        </m:r>
                      </m:e>
                      <m:sub>
                        <m:r>
                          <a:rPr lang="en-US" altLang="zh-CN" sz="1600" i="1">
                            <a:latin typeface="Cambria Math" panose="02040503050406030204" charset="0"/>
                            <a:cs typeface="Cambria Math" panose="02040503050406030204" charset="0"/>
                          </a:rPr>
                          <m:t>𝑜</m:t>
                        </m:r>
                      </m:sub>
                    </m:sSub>
                    <m:r>
                      <a:rPr lang="en-US" altLang="zh-CN" sz="1600" i="1">
                        <a:latin typeface="Cambria Math" panose="02040503050406030204" charset="0"/>
                        <a:cs typeface="Cambria Math" panose="02040503050406030204" charset="0"/>
                      </a:rPr>
                      <m:t> </m:t>
                    </m:r>
                  </m:oMath>
                </a14:m>
                <a:r>
                  <a:rPr lang="zh-CN" altLang="en-US" sz="1600">
                    <a:latin typeface="+mn-ea"/>
                    <a:cs typeface="+mn-ea"/>
                    <a:sym typeface="+mn-ea"/>
                  </a:rPr>
                  <a:t>中匹配但在</a:t>
                </a:r>
                <a14:m>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m:t>
                        </m:r>
                      </m:e>
                      <m:sub>
                        <m:r>
                          <a:rPr lang="en-US" altLang="zh-CN" sz="1600" i="1">
                            <a:latin typeface="Cambria Math" panose="02040503050406030204" charset="0"/>
                            <a:cs typeface="Cambria Math" panose="02040503050406030204" charset="0"/>
                          </a:rPr>
                          <m:t>𝑔</m:t>
                        </m:r>
                      </m:sub>
                    </m:sSub>
                    <m:r>
                      <a:rPr lang="en-US" altLang="zh-CN" sz="1600" i="1">
                        <a:latin typeface="Cambria Math" panose="02040503050406030204" charset="0"/>
                        <a:cs typeface="Cambria Math" panose="02040503050406030204" charset="0"/>
                      </a:rPr>
                      <m:t> </m:t>
                    </m:r>
                  </m:oMath>
                </a14:m>
                <a:r>
                  <a:rPr lang="zh-CN" altLang="en-US" sz="1600">
                    <a:latin typeface="+mn-ea"/>
                    <a:cs typeface="+mn-ea"/>
                    <a:sym typeface="+mn-ea"/>
                  </a:rPr>
                  <a:t>中不匹配的左</a:t>
                </a:r>
                <a:r>
                  <a:rPr lang="zh-CN" altLang="en-US" sz="1600">
                    <a:latin typeface="+mn-ea"/>
                    <a:cs typeface="+mn-ea"/>
                  </a:rPr>
                  <a:t>节点集合。</a:t>
                </a:r>
              </a:p>
              <a:p>
                <a:pPr>
                  <a:buFont typeface="Wingdings" panose="05000000000000000000" charset="0"/>
                  <a:buChar char="Ø"/>
                </a:pPr>
                <a:r>
                  <a:rPr lang="zh-CN" altLang="en-US" sz="1600">
                    <a:latin typeface="+mn-ea"/>
                    <a:cs typeface="+mn-ea"/>
                  </a:rPr>
                  <a:t>R是L中所有节点所连接的边的右节点的集合。</a:t>
                </a:r>
              </a:p>
              <a:p>
                <a:pPr>
                  <a:buFont typeface="Wingdings" panose="05000000000000000000" charset="0"/>
                  <a:buChar char="Ø"/>
                </a:pPr>
                <a:r>
                  <a:rPr lang="zh-CN" altLang="en-US" sz="1600"/>
                  <a:t>有断言，R中的每个节点在</a:t>
                </a:r>
                <a14:m>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m:t>
                        </m:r>
                      </m:e>
                      <m:sub>
                        <m:r>
                          <a:rPr lang="en-US" altLang="zh-CN" sz="1600" i="1">
                            <a:latin typeface="Cambria Math" panose="02040503050406030204" charset="0"/>
                            <a:cs typeface="Cambria Math" panose="02040503050406030204" charset="0"/>
                          </a:rPr>
                          <m:t>𝑔</m:t>
                        </m:r>
                      </m:sub>
                    </m:sSub>
                    <m:r>
                      <a:rPr lang="en-US" altLang="zh-CN" sz="1600" i="1">
                        <a:latin typeface="Cambria Math" panose="02040503050406030204" charset="0"/>
                        <a:cs typeface="Cambria Math" panose="02040503050406030204" charset="0"/>
                      </a:rPr>
                      <m:t> </m:t>
                    </m:r>
                  </m:oMath>
                </a14:m>
                <a:r>
                  <a:rPr lang="zh-CN" altLang="en-US" sz="1600"/>
                  <a:t>中都有匹配。用反证法可以证明结论：</a:t>
                </a:r>
              </a:p>
              <a:p>
                <a:pPr marL="457200" lvl="1" indent="0">
                  <a:buFont typeface="Wingdings" panose="05000000000000000000" charset="0"/>
                  <a:buNone/>
                </a:pPr>
                <a:r>
                  <a:rPr lang="zh-CN" altLang="en-US" sz="1400"/>
                  <a:t>假设不成立，即R中存在某个节点r在</a:t>
                </a:r>
                <a14:m>
                  <m:oMath xmlns:m="http://schemas.openxmlformats.org/officeDocument/2006/math">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𝑀</m:t>
                        </m:r>
                      </m:e>
                      <m:sub>
                        <m:r>
                          <a:rPr lang="en-US" altLang="zh-CN" sz="1400" i="1">
                            <a:latin typeface="Cambria Math" panose="02040503050406030204" charset="0"/>
                            <a:cs typeface="Cambria Math" panose="02040503050406030204" charset="0"/>
                          </a:rPr>
                          <m:t>𝑔</m:t>
                        </m:r>
                      </m:sub>
                    </m:sSub>
                  </m:oMath>
                </a14:m>
                <a:r>
                  <a:rPr lang="zh-CN" altLang="en-US" sz="1400"/>
                  <a:t>中没有匹配。那么贪心算法最终会考虑某条边(I, r) ，其中来l属于L。此时，由于我们假定不论是l还是</a:t>
                </a:r>
                <a:r>
                  <a:rPr lang="en-US" altLang="zh-CN" sz="1400"/>
                  <a:t>r</a:t>
                </a:r>
                <a:r>
                  <a:rPr lang="zh-CN" altLang="en-US" sz="1400"/>
                  <a:t>都没被贪心算法所匹配，因此这条边的两个端点都不在已有匹配中，该结果与贪心算法的流程定义相矛盾。</a:t>
                </a:r>
                <a:endParaRPr lang="zh-CN" altLang="en-US" sz="1600"/>
              </a:p>
              <a:p>
                <a:endParaRPr lang="zh-CN" altLang="en-US" sz="1600"/>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l="-4" t="-1" r="2" b="11"/>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贪心算法的竞争率</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2000"/>
                  <a:t>下界的证明：</a:t>
                </a:r>
              </a:p>
              <a:p>
                <a:pPr marL="0" indent="0">
                  <a:buFont typeface="Wingdings" panose="05000000000000000000" charset="0"/>
                  <a:buNone/>
                </a:pPr>
                <a:r>
                  <a:rPr lang="zh-CN" altLang="en-US" sz="1600"/>
                  <a:t>根据上述的假设与推论我们可以得到一些结论：</a:t>
                </a:r>
              </a:p>
              <a:p>
                <a:pPr marL="0" indent="0">
                  <a:buFont typeface="Wingdings" panose="05000000000000000000" charset="0"/>
                  <a:buNone/>
                </a:pPr>
                <a:r>
                  <a:rPr lang="en-US" altLang="zh-CN" sz="1600"/>
                  <a:t>1.</a:t>
                </a:r>
                <a:r>
                  <a:rPr lang="zh-CN" altLang="en-US" sz="1600"/>
                  <a:t>在所有的左节点中，只有L中的节点才在</a:t>
                </a:r>
                <a14:m>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m:t>
                        </m:r>
                      </m:e>
                      <m:sub>
                        <m:r>
                          <a:rPr lang="en-US" altLang="zh-CN" sz="1600" i="1">
                            <a:latin typeface="Cambria Math" panose="02040503050406030204" charset="0"/>
                            <a:cs typeface="Cambria Math" panose="02040503050406030204" charset="0"/>
                          </a:rPr>
                          <m:t>𝑜</m:t>
                        </m:r>
                      </m:sub>
                    </m:sSub>
                  </m:oMath>
                </a14:m>
                <a:r>
                  <a:rPr lang="zh-CN" altLang="en-US" sz="1600"/>
                  <a:t>而不是</a:t>
                </a:r>
                <a14:m>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m:t>
                        </m:r>
                      </m:e>
                      <m:sub>
                        <m:r>
                          <a:rPr lang="en-US" altLang="zh-CN" sz="1600" i="1">
                            <a:latin typeface="Cambria Math" panose="02040503050406030204" charset="0"/>
                            <a:cs typeface="Cambria Math" panose="02040503050406030204" charset="0"/>
                          </a:rPr>
                          <m:t>𝑔</m:t>
                        </m:r>
                      </m:sub>
                    </m:sSub>
                    <m:r>
                      <a:rPr lang="en-US" altLang="zh-CN" sz="1600" i="1">
                        <a:latin typeface="Cambria Math" panose="02040503050406030204" charset="0"/>
                        <a:cs typeface="Cambria Math" panose="02040503050406030204" charset="0"/>
                      </a:rPr>
                      <m:t> </m:t>
                    </m:r>
                  </m:oMath>
                </a14:m>
                <a:r>
                  <a:rPr lang="zh-CN" altLang="en-US" sz="1600"/>
                  <a:t>中找到匹配</a:t>
                </a:r>
                <a:r>
                  <a:rPr lang="en-US" altLang="zh-CN" sz="1600"/>
                  <a:t>,</a:t>
                </a:r>
                <a:r>
                  <a:rPr lang="zh-CN" altLang="en-US" sz="1600"/>
                  <a:t>因此有：</a:t>
                </a:r>
              </a:p>
              <a:p>
                <a:pPr marL="0" indent="0" algn="ctr">
                  <a:buFont typeface="Wingdings" panose="05000000000000000000" charset="0"/>
                  <a:buNone/>
                </a:pPr>
                <a:r>
                  <a:rPr lang="en-US" altLang="zh-CN" sz="1600">
                    <a:sym typeface="+mn-ea"/>
                  </a:rPr>
                  <a:t>|</a:t>
                </a:r>
                <a14:m>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m:t>
                        </m:r>
                      </m:e>
                      <m:sub>
                        <m:r>
                          <a:rPr lang="en-US" altLang="zh-CN" sz="1600" i="1">
                            <a:latin typeface="Cambria Math" panose="02040503050406030204" charset="0"/>
                            <a:cs typeface="Cambria Math" panose="02040503050406030204" charset="0"/>
                          </a:rPr>
                          <m:t>𝑜</m:t>
                        </m:r>
                      </m:sub>
                    </m:sSub>
                  </m:oMath>
                </a14:m>
                <a:r>
                  <a:rPr lang="en-US" altLang="zh-CN" sz="1600">
                    <a:sym typeface="+mn-ea"/>
                  </a:rPr>
                  <a:t>| </a:t>
                </a:r>
                <a:r>
                  <a:rPr lang="zh-CN" altLang="en-US" sz="1600">
                    <a:sym typeface="+mn-ea"/>
                  </a:rPr>
                  <a:t>&lt;</a:t>
                </a:r>
                <a:r>
                  <a:rPr lang="en-US" altLang="zh-CN" sz="1600">
                    <a:sym typeface="+mn-ea"/>
                  </a:rPr>
                  <a:t>=</a:t>
                </a:r>
                <a:r>
                  <a:rPr lang="zh-CN" altLang="en-US" sz="1600">
                    <a:sym typeface="+mn-ea"/>
                  </a:rPr>
                  <a:t> </a:t>
                </a:r>
                <a:r>
                  <a:rPr lang="en-US" altLang="zh-CN" sz="1600">
                    <a:sym typeface="+mn-ea"/>
                  </a:rPr>
                  <a:t>|</a:t>
                </a:r>
                <a14:m>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m:t>
                        </m:r>
                      </m:e>
                      <m:sub>
                        <m:r>
                          <a:rPr lang="en-US" altLang="zh-CN" sz="1600" i="1">
                            <a:latin typeface="Cambria Math" panose="02040503050406030204" charset="0"/>
                            <a:cs typeface="Cambria Math" panose="02040503050406030204" charset="0"/>
                          </a:rPr>
                          <m:t>𝑔</m:t>
                        </m:r>
                      </m:sub>
                    </m:sSub>
                  </m:oMath>
                </a14:m>
                <a:r>
                  <a:rPr lang="en-US" altLang="zh-CN" sz="1600">
                    <a:sym typeface="+mn-ea"/>
                  </a:rPr>
                  <a:t>|</a:t>
                </a:r>
                <a:r>
                  <a:rPr lang="zh-CN" altLang="en-US" sz="1600">
                    <a:sym typeface="+mn-ea"/>
                  </a:rPr>
                  <a:t> </a:t>
                </a:r>
                <a:r>
                  <a:rPr lang="en-US" altLang="zh-CN" sz="1600">
                    <a:sym typeface="+mn-ea"/>
                  </a:rPr>
                  <a:t>+| L | </a:t>
                </a:r>
              </a:p>
              <a:p>
                <a:pPr marL="0" indent="0" algn="l">
                  <a:buFont typeface="Wingdings" panose="05000000000000000000" charset="0"/>
                  <a:buNone/>
                </a:pPr>
                <a:r>
                  <a:rPr lang="en-US" altLang="zh-CN" sz="1600">
                    <a:sym typeface="+mn-ea"/>
                  </a:rPr>
                  <a:t>2.因为在</a:t>
                </a:r>
                <a14:m>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m:t>
                        </m:r>
                      </m:e>
                      <m:sub>
                        <m:r>
                          <a:rPr lang="en-US" altLang="zh-CN" sz="1600" i="1">
                            <a:latin typeface="Cambria Math" panose="02040503050406030204" charset="0"/>
                            <a:cs typeface="Cambria Math" panose="02040503050406030204" charset="0"/>
                          </a:rPr>
                          <m:t>𝑜</m:t>
                        </m:r>
                      </m:sub>
                    </m:sSub>
                  </m:oMath>
                </a14:m>
                <a:r>
                  <a:rPr lang="en-US" altLang="zh-CN" sz="1600">
                    <a:sym typeface="+mn-ea"/>
                  </a:rPr>
                  <a:t>中， L 中的所有节点都能找到匹配</a:t>
                </a:r>
                <a:r>
                  <a:rPr lang="zh-CN" altLang="en-US" sz="1600">
                    <a:sym typeface="+mn-ea"/>
                  </a:rPr>
                  <a:t>，因此有：</a:t>
                </a:r>
                <a:endParaRPr lang="en-US" altLang="zh-CN" sz="1600">
                  <a:sym typeface="+mn-ea"/>
                </a:endParaRPr>
              </a:p>
              <a:p>
                <a:pPr marL="0" indent="0" algn="ctr">
                  <a:buFont typeface="Wingdings" panose="05000000000000000000" charset="0"/>
                  <a:buNone/>
                </a:pPr>
                <a:r>
                  <a:rPr lang="en-US" altLang="zh-CN" sz="1600">
                    <a:sym typeface="+mn-ea"/>
                  </a:rPr>
                  <a:t>| L</a:t>
                </a:r>
                <a:r>
                  <a:rPr lang="en-US" altLang="zh-CN" sz="1600" i="1">
                    <a:latin typeface="Cambria Math" panose="02040503050406030204" charset="0"/>
                    <a:cs typeface="Cambria Math" panose="02040503050406030204" charset="0"/>
                  </a:rPr>
                  <a:t> </a:t>
                </a:r>
                <a:r>
                  <a:rPr lang="en-US" altLang="zh-CN" sz="1600">
                    <a:sym typeface="+mn-ea"/>
                  </a:rPr>
                  <a:t>| </a:t>
                </a:r>
                <a:r>
                  <a:rPr lang="zh-CN" altLang="en-US" sz="1600">
                    <a:sym typeface="+mn-ea"/>
                  </a:rPr>
                  <a:t>&lt;</a:t>
                </a:r>
                <a:r>
                  <a:rPr lang="en-US" altLang="zh-CN" sz="1600">
                    <a:sym typeface="+mn-ea"/>
                  </a:rPr>
                  <a:t>=</a:t>
                </a:r>
                <a:r>
                  <a:rPr lang="zh-CN" altLang="en-US" sz="1600">
                    <a:sym typeface="+mn-ea"/>
                  </a:rPr>
                  <a:t> </a:t>
                </a:r>
                <a:r>
                  <a:rPr lang="en-US" altLang="zh-CN" sz="1600">
                    <a:sym typeface="+mn-ea"/>
                  </a:rPr>
                  <a:t>| R | </a:t>
                </a:r>
              </a:p>
              <a:p>
                <a:pPr marL="0" indent="0">
                  <a:buFont typeface="Wingdings" panose="05000000000000000000" charset="0"/>
                  <a:buNone/>
                </a:pPr>
                <a:r>
                  <a:rPr lang="en-US" altLang="zh-CN" sz="1600"/>
                  <a:t>3.</a:t>
                </a:r>
                <a:r>
                  <a:rPr lang="zh-CN" altLang="en-US" sz="1600"/>
                  <a:t>R 中的所有节点在</a:t>
                </a:r>
                <a14:m>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m:t>
                        </m:r>
                      </m:e>
                      <m:sub>
                        <m:r>
                          <a:rPr lang="en-US" altLang="zh-CN" sz="1600" i="1">
                            <a:latin typeface="Cambria Math" panose="02040503050406030204" charset="0"/>
                            <a:cs typeface="Cambria Math" panose="02040503050406030204" charset="0"/>
                          </a:rPr>
                          <m:t>𝑔</m:t>
                        </m:r>
                      </m:sub>
                    </m:sSub>
                  </m:oMath>
                </a14:m>
                <a:r>
                  <a:rPr lang="zh-CN" altLang="en-US" sz="1600"/>
                  <a:t>中都能找到匹配，因此有：</a:t>
                </a:r>
              </a:p>
              <a:p>
                <a:pPr marL="0" indent="0" algn="ctr">
                  <a:buFont typeface="Wingdings" panose="05000000000000000000" charset="0"/>
                  <a:buNone/>
                </a:pPr>
                <a:r>
                  <a:rPr lang="en-US" altLang="zh-CN" sz="1600">
                    <a:sym typeface="+mn-ea"/>
                  </a:rPr>
                  <a:t> | R | </a:t>
                </a:r>
                <a:r>
                  <a:rPr lang="zh-CN" altLang="en-US" sz="1600">
                    <a:sym typeface="+mn-ea"/>
                  </a:rPr>
                  <a:t>&lt;</a:t>
                </a:r>
                <a:r>
                  <a:rPr lang="en-US" altLang="zh-CN" sz="1600">
                    <a:sym typeface="+mn-ea"/>
                  </a:rPr>
                  <a:t>= |</a:t>
                </a:r>
                <a14:m>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m:t>
                        </m:r>
                      </m:e>
                      <m:sub>
                        <m:r>
                          <a:rPr lang="en-US" altLang="zh-CN" sz="1600" i="1">
                            <a:latin typeface="Cambria Math" panose="02040503050406030204" charset="0"/>
                            <a:cs typeface="Cambria Math" panose="02040503050406030204" charset="0"/>
                          </a:rPr>
                          <m:t>𝑔</m:t>
                        </m:r>
                      </m:sub>
                    </m:sSub>
                  </m:oMath>
                </a14:m>
                <a:r>
                  <a:rPr lang="en-US" altLang="zh-CN" sz="1600">
                    <a:sym typeface="+mn-ea"/>
                  </a:rPr>
                  <a:t>|</a:t>
                </a:r>
              </a:p>
              <a:p>
                <a:pPr marL="0" indent="0" algn="l">
                  <a:buFont typeface="Wingdings" panose="05000000000000000000" charset="0"/>
                  <a:buNone/>
                </a:pPr>
                <a:r>
                  <a:rPr lang="zh-CN" altLang="en-US" sz="1600">
                    <a:latin typeface="+mn-ea"/>
                    <a:cs typeface="+mn-ea"/>
                  </a:rPr>
                  <a:t>由</a:t>
                </a:r>
                <a:r>
                  <a:rPr lang="en-US" altLang="zh-CN" sz="1600">
                    <a:latin typeface="+mn-ea"/>
                    <a:cs typeface="+mn-ea"/>
                  </a:rPr>
                  <a:t>(2)(3)</a:t>
                </a:r>
                <a:r>
                  <a:rPr lang="zh-CN" altLang="en-US" sz="1600">
                    <a:latin typeface="+mn-ea"/>
                    <a:cs typeface="+mn-ea"/>
                  </a:rPr>
                  <a:t>得到</a:t>
                </a:r>
                <a:r>
                  <a:rPr lang="en-US" altLang="zh-CN" sz="1600">
                    <a:sym typeface="+mn-ea"/>
                  </a:rPr>
                  <a:t>|L|</a:t>
                </a:r>
                <a:r>
                  <a:rPr lang="zh-CN" altLang="en-US" sz="1600">
                    <a:sym typeface="+mn-ea"/>
                  </a:rPr>
                  <a:t>&lt;</a:t>
                </a:r>
                <a:r>
                  <a:rPr lang="en-US" altLang="zh-CN" sz="1600">
                    <a:sym typeface="+mn-ea"/>
                  </a:rPr>
                  <a:t>=|</a:t>
                </a:r>
                <a14:m>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m:t>
                        </m:r>
                      </m:e>
                      <m:sub>
                        <m:r>
                          <a:rPr lang="en-US" altLang="zh-CN" sz="1600" i="1">
                            <a:latin typeface="Cambria Math" panose="02040503050406030204" charset="0"/>
                            <a:cs typeface="Cambria Math" panose="02040503050406030204" charset="0"/>
                          </a:rPr>
                          <m:t>𝑔</m:t>
                        </m:r>
                      </m:sub>
                    </m:sSub>
                  </m:oMath>
                </a14:m>
                <a:r>
                  <a:rPr lang="en-US" altLang="zh-CN" sz="1600">
                    <a:sym typeface="+mn-ea"/>
                  </a:rPr>
                  <a:t>|</a:t>
                </a:r>
                <a:r>
                  <a:rPr lang="zh-CN" altLang="en-US" sz="1600">
                    <a:sym typeface="+mn-ea"/>
                  </a:rPr>
                  <a:t>，又由</a:t>
                </a:r>
                <a:r>
                  <a:rPr lang="en-US" altLang="zh-CN" sz="1600">
                    <a:sym typeface="+mn-ea"/>
                  </a:rPr>
                  <a:t>(1)</a:t>
                </a:r>
                <a:r>
                  <a:rPr lang="zh-CN" altLang="en-US" sz="1600">
                    <a:sym typeface="+mn-ea"/>
                  </a:rPr>
                  <a:t>知</a:t>
                </a:r>
                <a:r>
                  <a:rPr lang="en-US" altLang="zh-CN" sz="1600">
                    <a:sym typeface="+mn-ea"/>
                  </a:rPr>
                  <a:t>|</a:t>
                </a:r>
                <a14:m>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m:t>
                        </m:r>
                      </m:e>
                      <m:sub>
                        <m:r>
                          <a:rPr lang="en-US" altLang="zh-CN" sz="1600" i="1">
                            <a:latin typeface="Cambria Math" panose="02040503050406030204" charset="0"/>
                            <a:cs typeface="Cambria Math" panose="02040503050406030204" charset="0"/>
                          </a:rPr>
                          <m:t>𝒐</m:t>
                        </m:r>
                      </m:sub>
                    </m:sSub>
                  </m:oMath>
                </a14:m>
                <a:r>
                  <a:rPr lang="en-US" altLang="zh-CN" sz="1600">
                    <a:sym typeface="+mn-ea"/>
                  </a:rPr>
                  <a:t>|&lt;=2*|</a:t>
                </a:r>
                <a14:m>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m:t>
                        </m:r>
                      </m:e>
                      <m:sub>
                        <m:r>
                          <a:rPr lang="en-US" altLang="zh-CN" sz="1600" i="1">
                            <a:latin typeface="Cambria Math" panose="02040503050406030204" charset="0"/>
                            <a:cs typeface="Cambria Math" panose="02040503050406030204" charset="0"/>
                          </a:rPr>
                          <m:t>𝑔</m:t>
                        </m:r>
                      </m:sub>
                    </m:sSub>
                  </m:oMath>
                </a14:m>
                <a:r>
                  <a:rPr lang="en-US" altLang="zh-CN" sz="1600">
                    <a:sym typeface="+mn-ea"/>
                  </a:rPr>
                  <a:t>|,</a:t>
                </a:r>
                <a:r>
                  <a:rPr lang="zh-CN" altLang="en-US" sz="1600">
                    <a:sym typeface="+mn-ea"/>
                  </a:rPr>
                  <a:t>因此竞争率</a:t>
                </a:r>
                <a:r>
                  <a:rPr lang="en-US" altLang="zh-CN" sz="1600">
                    <a:sym typeface="+mn-ea"/>
                  </a:rPr>
                  <a:t>c&gt;=1/2</a:t>
                </a:r>
                <a:r>
                  <a:rPr lang="zh-CN" altLang="en-US" sz="1600">
                    <a:sym typeface="+mn-ea"/>
                  </a:rPr>
                  <a:t>，</a:t>
                </a:r>
                <a:r>
                  <a:rPr lang="en-US" altLang="zh-CN" sz="1600">
                    <a:sym typeface="+mn-ea"/>
                  </a:rPr>
                  <a:t>c</a:t>
                </a:r>
                <a:r>
                  <a:rPr lang="zh-CN" altLang="en-US" sz="1600">
                    <a:sym typeface="+mn-ea"/>
                  </a:rPr>
                  <a:t>的下界为</a:t>
                </a:r>
                <a:r>
                  <a:rPr lang="en-US" altLang="zh-CN" sz="1600">
                    <a:sym typeface="+mn-ea"/>
                  </a:rPr>
                  <a:t>1/2</a:t>
                </a:r>
                <a:r>
                  <a:rPr lang="zh-CN" altLang="en-US" sz="1600">
                    <a:sym typeface="+mn-ea"/>
                  </a:rPr>
                  <a:t>。</a:t>
                </a:r>
              </a:p>
              <a:p>
                <a:pPr marL="0" indent="0" algn="l">
                  <a:buFont typeface="Wingdings" panose="05000000000000000000" charset="0"/>
                  <a:buNone/>
                </a:pPr>
                <a:r>
                  <a:rPr lang="zh-CN" altLang="en-US" sz="1600">
                    <a:sym typeface="+mn-ea"/>
                  </a:rPr>
                  <a:t>又因为上界也是</a:t>
                </a:r>
                <a:r>
                  <a:rPr lang="en-US" altLang="zh-CN" sz="1600">
                    <a:sym typeface="+mn-ea"/>
                  </a:rPr>
                  <a:t>1/2</a:t>
                </a:r>
                <a:r>
                  <a:rPr lang="zh-CN" altLang="en-US" sz="1600">
                    <a:sym typeface="+mn-ea"/>
                  </a:rPr>
                  <a:t>，所以贪心算法的</a:t>
                </a:r>
                <a:r>
                  <a:rPr lang="en-US" altLang="zh-CN" sz="1600">
                    <a:sym typeface="+mn-ea"/>
                  </a:rPr>
                  <a:t>c=1/2</a:t>
                </a:r>
                <a:r>
                  <a:rPr lang="zh-CN" altLang="en-US" sz="1600">
                    <a:sym typeface="+mn-ea"/>
                  </a:rPr>
                  <a:t>。</a:t>
                </a:r>
                <a:r>
                  <a:rPr lang="en-US" altLang="zh-CN" sz="1600">
                    <a:sym typeface="+mn-ea"/>
                  </a:rPr>
                  <a:t> </a:t>
                </a:r>
                <a:endParaRPr lang="zh-CN" altLang="en-US" sz="1600">
                  <a:sym typeface="+mn-ea"/>
                </a:endParaRPr>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l="-4" t="-1" r="2" b="11"/>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 calcmode="lin" valueType="num">
                                      <p:cBhvr additive="base">
                                        <p:cTn id="1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additive="base">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 calcmode="lin" valueType="num">
                                      <p:cBhvr additive="base">
                                        <p:cTn id="2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 calcmode="lin" valueType="num">
                                      <p:cBhvr additive="base">
                                        <p:cTn id="3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 calcmode="lin" valueType="num">
                                      <p:cBhvr additive="base">
                                        <p:cTn id="3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 calcmode="lin" valueType="num">
                                      <p:cBhvr additive="base">
                                        <p:cTn id="4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 calcmode="lin" valueType="num">
                                      <p:cBhvr additive="base">
                                        <p:cTn id="46"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广告的历史</a:t>
            </a:r>
          </a:p>
        </p:txBody>
      </p:sp>
      <p:sp>
        <p:nvSpPr>
          <p:cNvPr id="3" name="内容占位符 2"/>
          <p:cNvSpPr>
            <a:spLocks noGrp="1"/>
          </p:cNvSpPr>
          <p:nvPr>
            <p:ph idx="1"/>
          </p:nvPr>
        </p:nvSpPr>
        <p:spPr/>
        <p:txBody>
          <a:bodyPr/>
          <a:lstStyle/>
          <a:p>
            <a:r>
              <a:rPr lang="zh-CN" altLang="en-US" sz="2000" dirty="0">
                <a:solidFill>
                  <a:schemeClr val="tx1"/>
                </a:solidFill>
                <a:sym typeface="+mn-ea"/>
              </a:rPr>
              <a:t>横幅式广告</a:t>
            </a:r>
            <a:r>
              <a:rPr lang="en-US" sz="2000" dirty="0">
                <a:solidFill>
                  <a:srgbClr val="D60093"/>
                </a:solidFill>
                <a:sym typeface="+mn-ea"/>
              </a:rPr>
              <a:t> </a:t>
            </a:r>
            <a:r>
              <a:rPr lang="en-US" sz="2000" dirty="0">
                <a:sym typeface="+mn-ea"/>
              </a:rPr>
              <a:t>(1980</a:t>
            </a:r>
            <a:r>
              <a:rPr lang="zh-CN" altLang="en-US" sz="2000" dirty="0">
                <a:sym typeface="+mn-ea"/>
              </a:rPr>
              <a:t>年代</a:t>
            </a:r>
            <a:r>
              <a:rPr lang="en-US" sz="2000" dirty="0">
                <a:sym typeface="+mn-ea"/>
              </a:rPr>
              <a:t>)</a:t>
            </a:r>
          </a:p>
          <a:p>
            <a:pPr lvl="1"/>
            <a:r>
              <a:rPr lang="en-US" sz="1600" dirty="0">
                <a:sym typeface="+mn-ea"/>
              </a:rPr>
              <a:t>Web</a:t>
            </a:r>
            <a:r>
              <a:rPr lang="zh-CN" altLang="en-US" sz="1600" dirty="0">
                <a:sym typeface="+mn-ea"/>
              </a:rPr>
              <a:t>广告最早的形式</a:t>
            </a:r>
            <a:r>
              <a:rPr lang="en-US" altLang="zh-CN" sz="1600" dirty="0">
                <a:sym typeface="+mn-ea"/>
              </a:rPr>
              <a:t>(</a:t>
            </a:r>
            <a:r>
              <a:rPr lang="zh-CN" altLang="en-US" sz="1600" dirty="0">
                <a:sym typeface="+mn-ea"/>
              </a:rPr>
              <a:t>一般以</a:t>
            </a:r>
            <a:r>
              <a:rPr lang="en-US" altLang="zh-CN" sz="1600" dirty="0">
                <a:sym typeface="+mn-ea"/>
              </a:rPr>
              <a:t>jpg</a:t>
            </a:r>
            <a:r>
              <a:rPr lang="zh-CN" altLang="en-US" sz="1600" dirty="0">
                <a:sym typeface="+mn-ea"/>
              </a:rPr>
              <a:t>或者</a:t>
            </a:r>
            <a:r>
              <a:rPr lang="en-US" altLang="zh-CN" sz="1600" dirty="0">
                <a:sym typeface="+mn-ea"/>
              </a:rPr>
              <a:t>gif</a:t>
            </a:r>
            <a:r>
              <a:rPr lang="zh-CN" altLang="en-US" sz="1600" dirty="0">
                <a:sym typeface="+mn-ea"/>
              </a:rPr>
              <a:t>为主</a:t>
            </a:r>
            <a:r>
              <a:rPr lang="en-US" altLang="zh-CN" sz="1600" dirty="0">
                <a:sym typeface="+mn-ea"/>
              </a:rPr>
              <a:t>)</a:t>
            </a:r>
            <a:endParaRPr lang="zh-CN" altLang="en-US" sz="1600" dirty="0">
              <a:sym typeface="+mn-ea"/>
            </a:endParaRPr>
          </a:p>
          <a:p>
            <a:pPr lvl="1"/>
            <a:r>
              <a:rPr lang="zh-CN" altLang="en-US" sz="1600" dirty="0">
                <a:sym typeface="+mn-ea"/>
              </a:rPr>
              <a:t>主流网站按照</a:t>
            </a:r>
            <a:r>
              <a:rPr lang="en-US" altLang="zh-CN" sz="1600" dirty="0">
                <a:sym typeface="+mn-ea"/>
              </a:rPr>
              <a:t>CPM(</a:t>
            </a:r>
            <a:r>
              <a:rPr lang="zh-CN" altLang="en-US" sz="1600" dirty="0">
                <a:sym typeface="+mn-ea"/>
              </a:rPr>
              <a:t>每千次展示费用</a:t>
            </a:r>
            <a:r>
              <a:rPr lang="en-US" altLang="zh-CN" sz="1600" dirty="0">
                <a:sym typeface="+mn-ea"/>
              </a:rPr>
              <a:t>)</a:t>
            </a:r>
            <a:r>
              <a:rPr lang="zh-CN" altLang="en-US" sz="1600" dirty="0">
                <a:sym typeface="+mn-ea"/>
              </a:rPr>
              <a:t>收费</a:t>
            </a:r>
            <a:endParaRPr lang="en-US" sz="1600" dirty="0"/>
          </a:p>
          <a:p>
            <a:endParaRPr lang="zh-CN" altLang="en-US" sz="1600"/>
          </a:p>
        </p:txBody>
      </p:sp>
      <p:pic>
        <p:nvPicPr>
          <p:cNvPr id="4" name="图片 3"/>
          <p:cNvPicPr>
            <a:picLocks noChangeAspect="1"/>
          </p:cNvPicPr>
          <p:nvPr>
            <p:custDataLst>
              <p:tags r:id="rId1"/>
            </p:custDataLst>
          </p:nvPr>
        </p:nvPicPr>
        <p:blipFill>
          <a:blip r:embed="rId3"/>
          <a:stretch>
            <a:fillRect/>
          </a:stretch>
        </p:blipFill>
        <p:spPr>
          <a:xfrm>
            <a:off x="827405" y="2996565"/>
            <a:ext cx="6965315" cy="34055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广告的历史</a:t>
            </a:r>
          </a:p>
        </p:txBody>
      </p:sp>
      <p:sp>
        <p:nvSpPr>
          <p:cNvPr id="3" name="内容占位符 2"/>
          <p:cNvSpPr>
            <a:spLocks noGrp="1"/>
          </p:cNvSpPr>
          <p:nvPr>
            <p:ph idx="1"/>
          </p:nvPr>
        </p:nvSpPr>
        <p:spPr/>
        <p:txBody>
          <a:bodyPr/>
          <a:lstStyle/>
          <a:p>
            <a:r>
              <a:rPr lang="zh-CN" altLang="en-US" sz="2000" dirty="0">
                <a:solidFill>
                  <a:schemeClr val="tx1"/>
                </a:solidFill>
                <a:sym typeface="+mn-ea"/>
              </a:rPr>
              <a:t>基于关键词的广告</a:t>
            </a:r>
            <a:r>
              <a:rPr lang="en-US" sz="2000" dirty="0">
                <a:solidFill>
                  <a:schemeClr val="tx1"/>
                </a:solidFill>
                <a:sym typeface="+mn-ea"/>
              </a:rPr>
              <a:t> (2000</a:t>
            </a:r>
            <a:r>
              <a:rPr lang="zh-CN" altLang="en-US" sz="2000" dirty="0">
                <a:solidFill>
                  <a:schemeClr val="tx1"/>
                </a:solidFill>
                <a:sym typeface="+mn-ea"/>
              </a:rPr>
              <a:t>年左右</a:t>
            </a:r>
            <a:r>
              <a:rPr lang="en-US" sz="2000" dirty="0">
                <a:solidFill>
                  <a:schemeClr val="tx1"/>
                </a:solidFill>
                <a:sym typeface="+mn-ea"/>
              </a:rPr>
              <a:t>)</a:t>
            </a:r>
          </a:p>
          <a:p>
            <a:pPr lvl="1"/>
            <a:r>
              <a:rPr lang="zh-CN" altLang="en-US" sz="1600" dirty="0">
                <a:solidFill>
                  <a:schemeClr val="tx1"/>
                </a:solidFill>
                <a:sym typeface="+mn-ea"/>
              </a:rPr>
              <a:t>广告商对关键词</a:t>
            </a:r>
            <a:r>
              <a:rPr lang="en-US" altLang="zh-CN" sz="1600" dirty="0">
                <a:solidFill>
                  <a:schemeClr val="tx1"/>
                </a:solidFill>
                <a:sym typeface="+mn-ea"/>
              </a:rPr>
              <a:t>(</a:t>
            </a:r>
            <a:r>
              <a:rPr lang="zh-CN" altLang="en-US" sz="1600" dirty="0">
                <a:solidFill>
                  <a:schemeClr val="tx1"/>
                </a:solidFill>
                <a:sym typeface="+mn-ea"/>
              </a:rPr>
              <a:t>搜索查询中的字</a:t>
            </a:r>
            <a:r>
              <a:rPr lang="en-US" altLang="zh-CN" sz="1600" dirty="0">
                <a:solidFill>
                  <a:schemeClr val="tx1"/>
                </a:solidFill>
                <a:sym typeface="+mn-ea"/>
              </a:rPr>
              <a:t>)</a:t>
            </a:r>
            <a:r>
              <a:rPr lang="zh-CN" altLang="en-US" sz="1600" dirty="0">
                <a:solidFill>
                  <a:schemeClr val="tx1"/>
                </a:solidFill>
                <a:sym typeface="+mn-ea"/>
              </a:rPr>
              <a:t>进行投标。</a:t>
            </a:r>
          </a:p>
          <a:p>
            <a:pPr lvl="1"/>
            <a:r>
              <a:rPr lang="en-US" sz="1600" dirty="0">
                <a:solidFill>
                  <a:schemeClr val="tx1"/>
                </a:solidFill>
                <a:sym typeface="+mn-ea"/>
              </a:rPr>
              <a:t>当有人搜索该关键字时，会显示出价最高者的广告</a:t>
            </a:r>
            <a:r>
              <a:rPr lang="zh-CN" altLang="en-US" sz="1600" dirty="0">
                <a:solidFill>
                  <a:schemeClr val="tx1"/>
                </a:solidFill>
                <a:sym typeface="+mn-ea"/>
              </a:rPr>
              <a:t>。</a:t>
            </a:r>
            <a:endParaRPr lang="en-US" sz="1600" dirty="0">
              <a:solidFill>
                <a:schemeClr val="tx1"/>
              </a:solidFill>
              <a:sym typeface="+mn-ea"/>
            </a:endParaRPr>
          </a:p>
          <a:p>
            <a:pPr lvl="1"/>
            <a:r>
              <a:rPr lang="en-US" sz="1600" dirty="0">
                <a:solidFill>
                  <a:schemeClr val="tx1"/>
                </a:solidFill>
                <a:sym typeface="+mn-ea"/>
              </a:rPr>
              <a:t>广告商仅在点击广告</a:t>
            </a:r>
            <a:r>
              <a:rPr lang="zh-CN" altLang="en-US" sz="1600" dirty="0">
                <a:solidFill>
                  <a:schemeClr val="tx1"/>
                </a:solidFill>
                <a:sym typeface="+mn-ea"/>
              </a:rPr>
              <a:t>被点击</a:t>
            </a:r>
            <a:r>
              <a:rPr lang="en-US" sz="1600" dirty="0">
                <a:solidFill>
                  <a:schemeClr val="tx1"/>
                </a:solidFill>
                <a:sym typeface="+mn-ea"/>
              </a:rPr>
              <a:t>时才收费</a:t>
            </a:r>
            <a:r>
              <a:rPr lang="zh-CN" altLang="en-US" sz="1600" dirty="0">
                <a:solidFill>
                  <a:schemeClr val="tx1"/>
                </a:solidFill>
                <a:sym typeface="+mn-ea"/>
              </a:rPr>
              <a:t>。</a:t>
            </a:r>
            <a:endParaRPr lang="en-US" dirty="0">
              <a:solidFill>
                <a:schemeClr val="tx1"/>
              </a:solidFill>
              <a:sym typeface="+mn-ea"/>
            </a:endParaRPr>
          </a:p>
          <a:p>
            <a:r>
              <a:rPr lang="en-US" sz="2000" dirty="0">
                <a:solidFill>
                  <a:schemeClr val="tx1"/>
                </a:solidFill>
                <a:sym typeface="+mn-ea"/>
              </a:rPr>
              <a:t>adwords</a:t>
            </a:r>
            <a:r>
              <a:rPr lang="zh-CN" altLang="en-US" sz="2000" dirty="0">
                <a:solidFill>
                  <a:schemeClr val="tx1"/>
                </a:solidFill>
                <a:sym typeface="+mn-ea"/>
              </a:rPr>
              <a:t>系统</a:t>
            </a:r>
            <a:r>
              <a:rPr lang="en-US" altLang="zh-CN" sz="2000" dirty="0">
                <a:solidFill>
                  <a:schemeClr val="tx1"/>
                </a:solidFill>
                <a:sym typeface="+mn-ea"/>
              </a:rPr>
              <a:t>(2002</a:t>
            </a:r>
            <a:r>
              <a:rPr lang="zh-CN" altLang="en-US" sz="2000" dirty="0">
                <a:solidFill>
                  <a:schemeClr val="tx1"/>
                </a:solidFill>
                <a:sym typeface="+mn-ea"/>
              </a:rPr>
              <a:t>年由</a:t>
            </a:r>
            <a:r>
              <a:rPr lang="en-US" altLang="zh-CN" sz="2000" dirty="0">
                <a:solidFill>
                  <a:schemeClr val="tx1"/>
                </a:solidFill>
                <a:sym typeface="+mn-ea"/>
              </a:rPr>
              <a:t>google</a:t>
            </a:r>
            <a:r>
              <a:rPr lang="zh-CN" altLang="en-US" sz="2000" dirty="0">
                <a:solidFill>
                  <a:schemeClr val="tx1"/>
                </a:solidFill>
                <a:sym typeface="+mn-ea"/>
              </a:rPr>
              <a:t>发布</a:t>
            </a:r>
            <a:r>
              <a:rPr lang="en-US" altLang="zh-CN" sz="2000" dirty="0">
                <a:solidFill>
                  <a:schemeClr val="tx1"/>
                </a:solidFill>
                <a:sym typeface="+mn-ea"/>
              </a:rPr>
              <a:t>)</a:t>
            </a:r>
          </a:p>
          <a:p>
            <a:pPr lvl="1" algn="l">
              <a:buFont typeface="Wingdings" panose="05000000000000000000" charset="0"/>
              <a:buChar char="Ø"/>
            </a:pPr>
            <a:r>
              <a:rPr lang="zh-CN" altLang="en-US" sz="1600" dirty="0">
                <a:solidFill>
                  <a:schemeClr val="tx1"/>
                </a:solidFill>
                <a:sym typeface="+mn-ea"/>
              </a:rPr>
              <a:t>限制了广告的数量，但是确定了广告展示的类型与次序。</a:t>
            </a:r>
          </a:p>
          <a:p>
            <a:pPr lvl="1" algn="l">
              <a:buFont typeface="Wingdings" panose="05000000000000000000" charset="0"/>
              <a:buChar char="Ø"/>
            </a:pPr>
            <a:r>
              <a:rPr lang="zh-CN" altLang="en-US" sz="1600" dirty="0">
                <a:solidFill>
                  <a:schemeClr val="tx1"/>
                </a:solidFill>
                <a:sym typeface="+mn-ea"/>
              </a:rPr>
              <a:t>广告厂商需指定预算，即当月为其广告所有点击愿意支付的价格。</a:t>
            </a:r>
          </a:p>
          <a:p>
            <a:pPr lvl="1" algn="l">
              <a:buFont typeface="Wingdings" panose="05000000000000000000" charset="0"/>
              <a:buChar char="Ø"/>
            </a:pPr>
            <a:r>
              <a:rPr lang="zh-CN" altLang="en-US" sz="1600" dirty="0">
                <a:solidFill>
                  <a:schemeClr val="tx1"/>
                </a:solidFill>
                <a:sym typeface="+mn-ea"/>
              </a:rPr>
              <a:t>对广告的展示按照期望收益</a:t>
            </a:r>
            <a:r>
              <a:rPr lang="en-US" altLang="zh-CN" sz="1600" dirty="0">
                <a:solidFill>
                  <a:schemeClr val="tx1"/>
                </a:solidFill>
                <a:sym typeface="+mn-ea"/>
              </a:rPr>
              <a:t>(</a:t>
            </a:r>
            <a:r>
              <a:rPr lang="zh-CN" altLang="en-US" sz="1600" dirty="0">
                <a:solidFill>
                  <a:schemeClr val="tx1"/>
                </a:solidFill>
                <a:sym typeface="+mn-ea"/>
              </a:rPr>
              <a:t>出价</a:t>
            </a:r>
            <a:r>
              <a:rPr lang="en-US" altLang="zh-CN" sz="1600" dirty="0">
                <a:solidFill>
                  <a:schemeClr val="tx1"/>
                </a:solidFill>
                <a:sym typeface="+mn-ea"/>
              </a:rPr>
              <a:t>*</a:t>
            </a:r>
            <a:r>
              <a:rPr lang="zh-CN" altLang="en-US" sz="1600" dirty="0">
                <a:solidFill>
                  <a:schemeClr val="tx1"/>
                </a:solidFill>
                <a:sym typeface="+mn-ea"/>
              </a:rPr>
              <a:t>点击率</a:t>
            </a:r>
            <a:r>
              <a:rPr lang="en-US" altLang="zh-CN" sz="1600" dirty="0">
                <a:solidFill>
                  <a:schemeClr val="tx1"/>
                </a:solidFill>
                <a:sym typeface="+mn-ea"/>
              </a:rPr>
              <a:t>)</a:t>
            </a:r>
            <a:r>
              <a:rPr lang="zh-CN" altLang="en-US" sz="1600" dirty="0">
                <a:solidFill>
                  <a:schemeClr val="tx1"/>
                </a:solidFill>
                <a:sym typeface="+mn-ea"/>
              </a:rPr>
              <a:t>排序，而非简单的价格排序。</a:t>
            </a:r>
          </a:p>
          <a:p>
            <a:pPr lvl="1" algn="l">
              <a:buFont typeface="Wingdings" panose="05000000000000000000" charset="0"/>
              <a:buChar char="Ø"/>
            </a:pPr>
            <a:endParaRPr lang="en-US" sz="1600" dirty="0">
              <a:solidFill>
                <a:schemeClr val="tx1"/>
              </a:solidFill>
              <a:sym typeface="+mn-ea"/>
            </a:endParaRPr>
          </a:p>
          <a:p>
            <a:pPr marL="457200" lvl="1" indent="0">
              <a:buNone/>
            </a:pPr>
            <a:endParaRPr lang="en-US" sz="1600" dirty="0">
              <a:solidFill>
                <a:schemeClr val="tx1"/>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adwords</a:t>
            </a:r>
            <a:r>
              <a:rPr lang="zh-CN" altLang="en-US"/>
              <a:t>的定义</a:t>
            </a:r>
          </a:p>
        </p:txBody>
      </p:sp>
      <p:sp>
        <p:nvSpPr>
          <p:cNvPr id="3" name="内容占位符 2"/>
          <p:cNvSpPr>
            <a:spLocks noGrp="1"/>
          </p:cNvSpPr>
          <p:nvPr>
            <p:ph idx="1"/>
          </p:nvPr>
        </p:nvSpPr>
        <p:spPr/>
        <p:txBody>
          <a:bodyPr/>
          <a:lstStyle/>
          <a:p>
            <a:r>
              <a:rPr lang="zh-CN" altLang="en-US" sz="2000"/>
              <a:t>给定下列信息：</a:t>
            </a:r>
          </a:p>
          <a:p>
            <a:pPr marL="457200" lvl="1" indent="0">
              <a:buNone/>
            </a:pPr>
            <a:r>
              <a:rPr lang="zh-CN" altLang="en-US" sz="1600">
                <a:sym typeface="+mn-ea"/>
              </a:rPr>
              <a:t>1. 一组广告商对搜索查询的出价。</a:t>
            </a:r>
            <a:endParaRPr lang="zh-CN" altLang="en-US" sz="1600"/>
          </a:p>
          <a:p>
            <a:pPr marL="457200" lvl="1" indent="0">
              <a:buNone/>
            </a:pPr>
            <a:r>
              <a:rPr lang="zh-CN" altLang="en-US" sz="1600">
                <a:sym typeface="+mn-ea"/>
              </a:rPr>
              <a:t>2. 每个</a:t>
            </a:r>
            <a:r>
              <a:rPr lang="en-US" altLang="zh-CN" sz="1600">
                <a:sym typeface="+mn-ea"/>
              </a:rPr>
              <a:t>(</a:t>
            </a:r>
            <a:r>
              <a:rPr lang="zh-CN" altLang="en-US" sz="1600">
                <a:sym typeface="+mn-ea"/>
              </a:rPr>
              <a:t>广告商---查询</a:t>
            </a:r>
            <a:r>
              <a:rPr lang="en-US" altLang="zh-CN" sz="1600">
                <a:sym typeface="+mn-ea"/>
              </a:rPr>
              <a:t>)</a:t>
            </a:r>
            <a:r>
              <a:rPr lang="zh-CN" altLang="en-US" sz="1600">
                <a:sym typeface="+mn-ea"/>
              </a:rPr>
              <a:t>对的点击率。</a:t>
            </a:r>
          </a:p>
          <a:p>
            <a:pPr marL="457200" lvl="1" indent="0">
              <a:buNone/>
            </a:pPr>
            <a:r>
              <a:rPr lang="zh-CN" altLang="en-US" sz="1600">
                <a:sym typeface="+mn-ea"/>
              </a:rPr>
              <a:t>3. 每个广告客户的预算（比如 1 个月）。</a:t>
            </a:r>
            <a:endParaRPr lang="zh-CN" altLang="en-US" sz="1600"/>
          </a:p>
          <a:p>
            <a:pPr marL="457200" lvl="1" indent="0">
              <a:buNone/>
            </a:pPr>
            <a:r>
              <a:rPr lang="zh-CN" altLang="en-US" sz="1600">
                <a:sym typeface="+mn-ea"/>
              </a:rPr>
              <a:t>4. 每个搜索查询显示的广告数量限制。</a:t>
            </a:r>
            <a:endParaRPr lang="zh-CN" altLang="en-US"/>
          </a:p>
          <a:p>
            <a:r>
              <a:rPr lang="zh-CN" altLang="en-US" sz="2000"/>
              <a:t>对每个搜索查询，算法会给出一系列广告商的应答结果集合：</a:t>
            </a:r>
          </a:p>
          <a:p>
            <a:pPr marL="457200" lvl="1" indent="0">
              <a:buNone/>
            </a:pPr>
            <a:r>
              <a:rPr lang="zh-CN" altLang="en-US" sz="1600"/>
              <a:t>1.</a:t>
            </a:r>
            <a:r>
              <a:rPr lang="en-US" altLang="zh-CN" sz="1600"/>
              <a:t> </a:t>
            </a:r>
            <a:r>
              <a:rPr lang="zh-CN" altLang="en-US" sz="1600"/>
              <a:t>集合的大小不大于每次查询的广告数量限制。</a:t>
            </a:r>
          </a:p>
          <a:p>
            <a:pPr marL="457200" lvl="1" indent="0">
              <a:buNone/>
            </a:pPr>
            <a:r>
              <a:rPr lang="zh-CN" altLang="en-US" sz="1600"/>
              <a:t>2. 每个广告商对搜索查询都有出价。</a:t>
            </a:r>
          </a:p>
          <a:p>
            <a:pPr marL="457200" lvl="1" indent="0">
              <a:buNone/>
            </a:pPr>
            <a:r>
              <a:rPr lang="zh-CN" altLang="en-US" sz="1600"/>
              <a:t>3. 如果广告被点击，每个广告商都有足够的预算来支付广告费用。</a:t>
            </a:r>
          </a:p>
          <a:p>
            <a:pPr marL="457200" lvl="1" indent="0">
              <a:buNone/>
            </a:pPr>
            <a:endParaRPr lang="zh-CN" alt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blinds(horizontal)">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 calcmode="lin" valueType="num">
                                      <p:cBhvr additive="base">
                                        <p:cTn id="3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additive="base">
                                        <p:cTn id="4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 calcmode="lin" valueType="num">
                                      <p:cBhvr additive="base">
                                        <p:cTn id="4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7624" y="115997"/>
            <a:ext cx="7901460" cy="864094"/>
          </a:xfrm>
        </p:spPr>
        <p:txBody>
          <a:bodyPr/>
          <a:lstStyle/>
          <a:p>
            <a:r>
              <a:rPr lang="en-US" altLang="zh-CN"/>
              <a:t>adwords</a:t>
            </a:r>
            <a:r>
              <a:rPr lang="zh-CN" altLang="en-US"/>
              <a:t>问题的贪心方法</a:t>
            </a:r>
          </a:p>
        </p:txBody>
      </p:sp>
      <p:sp>
        <p:nvSpPr>
          <p:cNvPr id="3" name="内容占位符 2"/>
          <p:cNvSpPr>
            <a:spLocks noGrp="1"/>
          </p:cNvSpPr>
          <p:nvPr>
            <p:ph idx="1"/>
          </p:nvPr>
        </p:nvSpPr>
        <p:spPr/>
        <p:txBody>
          <a:bodyPr/>
          <a:lstStyle/>
          <a:p>
            <a:r>
              <a:rPr lang="zh-CN" altLang="en-US" sz="2000"/>
              <a:t>对</a:t>
            </a:r>
            <a:r>
              <a:rPr lang="en-US" altLang="zh-CN" sz="2000"/>
              <a:t>adwords</a:t>
            </a:r>
            <a:r>
              <a:rPr lang="zh-CN" altLang="en-US" sz="2000"/>
              <a:t>问题进行进一步简化：</a:t>
            </a:r>
          </a:p>
          <a:p>
            <a:pPr marL="800100" lvl="1" indent="-342900">
              <a:buAutoNum type="arabicPeriod"/>
            </a:pPr>
            <a:r>
              <a:rPr lang="zh-CN" altLang="en-US" sz="1600">
                <a:sym typeface="+mn-ea"/>
              </a:rPr>
              <a:t>每个查询显示 1 个广告。</a:t>
            </a:r>
          </a:p>
          <a:p>
            <a:pPr marL="800100" lvl="1" indent="-342900">
              <a:buAutoNum type="arabicPeriod"/>
            </a:pPr>
            <a:r>
              <a:rPr lang="zh-CN" altLang="en-US" sz="1600">
                <a:sym typeface="+mn-ea"/>
              </a:rPr>
              <a:t>所有广告客户的预算相同，都设为B。</a:t>
            </a:r>
          </a:p>
          <a:p>
            <a:pPr marL="800100" lvl="1" indent="-342900">
              <a:buAutoNum type="arabicPeriod"/>
            </a:pPr>
            <a:r>
              <a:rPr lang="zh-CN" altLang="en-US" sz="1600">
                <a:sym typeface="+mn-ea"/>
              </a:rPr>
              <a:t>所有广告被点击的可能性相同。</a:t>
            </a:r>
          </a:p>
          <a:p>
            <a:pPr marL="800100" lvl="1" indent="-342900">
              <a:buAutoNum type="arabicPeriod"/>
            </a:pPr>
            <a:r>
              <a:rPr lang="zh-CN" altLang="en-US" sz="1600">
                <a:sym typeface="+mn-ea"/>
              </a:rPr>
              <a:t>每个广告的价值相同都设为</a:t>
            </a:r>
            <a:r>
              <a:rPr lang="en-US" altLang="zh-CN" sz="1600">
                <a:sym typeface="+mn-ea"/>
              </a:rPr>
              <a:t>1</a:t>
            </a:r>
            <a:r>
              <a:rPr lang="zh-CN" altLang="en-US" sz="1600">
                <a:sym typeface="+mn-ea"/>
              </a:rPr>
              <a:t>。</a:t>
            </a:r>
            <a:endParaRPr lang="zh-CN" altLang="en-US" sz="1600"/>
          </a:p>
          <a:p>
            <a:r>
              <a:rPr lang="zh-CN" altLang="en-US" sz="2000"/>
              <a:t>此时解决简化</a:t>
            </a:r>
            <a:r>
              <a:rPr lang="en-US" altLang="zh-CN" sz="2000"/>
              <a:t>adwords</a:t>
            </a:r>
            <a:r>
              <a:rPr lang="zh-CN" altLang="en-US" sz="2000"/>
              <a:t>问题的最直接的方法是贪心：</a:t>
            </a:r>
          </a:p>
          <a:p>
            <a:pPr lvl="1">
              <a:buFont typeface="Wingdings" panose="05000000000000000000" charset="0"/>
              <a:buChar char="Ø"/>
            </a:pPr>
            <a:r>
              <a:rPr lang="en-US" altLang="zh-CN" sz="1600"/>
              <a:t>对每条搜索查询，贪心算法会选择出价为1 的广告商。</a:t>
            </a:r>
          </a:p>
          <a:p>
            <a:pPr marL="800100" lvl="1" indent="-342900">
              <a:buNone/>
            </a:pPr>
            <a:endParaRPr lang="zh-CN" alt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linds(horizontal)">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本章概要</a:t>
            </a:r>
          </a:p>
        </p:txBody>
      </p:sp>
      <p:sp>
        <p:nvSpPr>
          <p:cNvPr id="3" name="内容占位符 2"/>
          <p:cNvSpPr>
            <a:spLocks noGrp="1"/>
          </p:cNvSpPr>
          <p:nvPr>
            <p:ph idx="1"/>
          </p:nvPr>
        </p:nvSpPr>
        <p:spPr/>
        <p:txBody>
          <a:bodyPr/>
          <a:lstStyle/>
          <a:p>
            <a:pPr marL="514350" indent="-514350">
              <a:buAutoNum type="arabicPeriod"/>
            </a:pPr>
            <a:r>
              <a:rPr lang="zh-CN" altLang="en-US"/>
              <a:t>广告与广告展示</a:t>
            </a:r>
            <a:endParaRPr lang="en-US" altLang="zh-CN"/>
          </a:p>
          <a:p>
            <a:pPr marL="514350" indent="-514350">
              <a:buAutoNum type="arabicPeriod"/>
            </a:pPr>
            <a:r>
              <a:rPr lang="zh-CN" altLang="en-US"/>
              <a:t>离线算法与在线算法</a:t>
            </a:r>
          </a:p>
          <a:p>
            <a:pPr marL="514350" indent="-514350">
              <a:buAutoNum type="arabicPeriod"/>
            </a:pPr>
            <a:r>
              <a:rPr lang="zh-CN" altLang="en-US"/>
              <a:t>广告与关键词的匹配</a:t>
            </a:r>
          </a:p>
          <a:p>
            <a:pPr marL="514350" indent="-514350">
              <a:buAutoNum type="arabicPeriod"/>
            </a:pPr>
            <a:r>
              <a:rPr lang="en-US" altLang="zh-CN"/>
              <a:t>adwords</a:t>
            </a:r>
            <a:r>
              <a:rPr lang="zh-CN" altLang="en-US"/>
              <a:t>问题与</a:t>
            </a:r>
            <a:r>
              <a:rPr lang="en-US" altLang="zh-CN"/>
              <a:t>Balance</a:t>
            </a:r>
            <a:r>
              <a:rPr lang="zh-CN" altLang="en-US"/>
              <a:t>算法</a:t>
            </a:r>
          </a:p>
          <a:p>
            <a:pPr marL="514350" indent="-514350">
              <a:buAutoNum type="arabicPeriod"/>
            </a:pPr>
            <a:r>
              <a:rPr lang="en-US" altLang="zh-CN"/>
              <a:t>adwords</a:t>
            </a:r>
            <a:r>
              <a:rPr lang="zh-CN" altLang="en-US"/>
              <a:t>的实现</a:t>
            </a:r>
          </a:p>
          <a:p>
            <a:pPr marL="514350" indent="-514350"/>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adwords</a:t>
            </a:r>
            <a:r>
              <a:rPr lang="zh-CN" altLang="en-US">
                <a:sym typeface="+mn-ea"/>
              </a:rPr>
              <a:t>问题的贪心方法</a:t>
            </a:r>
            <a:endParaRPr lang="zh-CN" altLang="en-US"/>
          </a:p>
        </p:txBody>
      </p:sp>
      <p:sp>
        <p:nvSpPr>
          <p:cNvPr id="3" name="内容占位符 2"/>
          <p:cNvSpPr>
            <a:spLocks noGrp="1"/>
          </p:cNvSpPr>
          <p:nvPr>
            <p:ph idx="1"/>
          </p:nvPr>
        </p:nvSpPr>
        <p:spPr/>
        <p:txBody>
          <a:bodyPr/>
          <a:lstStyle/>
          <a:p>
            <a:r>
              <a:rPr lang="zh-CN" altLang="en-US" sz="1600" dirty="0">
                <a:solidFill>
                  <a:schemeClr val="tx1"/>
                </a:solidFill>
                <a:sym typeface="+mn-ea"/>
              </a:rPr>
              <a:t>以下为</a:t>
            </a:r>
            <a:r>
              <a:rPr lang="en-US" altLang="zh-CN" sz="1600" dirty="0">
                <a:solidFill>
                  <a:schemeClr val="tx1"/>
                </a:solidFill>
                <a:sym typeface="+mn-ea"/>
              </a:rPr>
              <a:t>adwords</a:t>
            </a:r>
            <a:r>
              <a:rPr lang="zh-CN" altLang="en-US" sz="1600" dirty="0">
                <a:solidFill>
                  <a:schemeClr val="tx1"/>
                </a:solidFill>
                <a:sym typeface="+mn-ea"/>
              </a:rPr>
              <a:t>问题的最差情况：</a:t>
            </a:r>
            <a:endParaRPr lang="en-US" sz="1600" dirty="0">
              <a:solidFill>
                <a:schemeClr val="tx1"/>
              </a:solidFill>
              <a:sym typeface="+mn-ea"/>
            </a:endParaRPr>
          </a:p>
          <a:p>
            <a:r>
              <a:rPr lang="zh-CN" altLang="en-US" sz="1600" dirty="0">
                <a:sym typeface="+mn-ea"/>
              </a:rPr>
              <a:t>对于广告商</a:t>
            </a:r>
            <a:r>
              <a:rPr lang="en-US" sz="1600" dirty="0">
                <a:sym typeface="+mn-ea"/>
              </a:rPr>
              <a:t> A </a:t>
            </a:r>
            <a:r>
              <a:rPr lang="zh-CN" altLang="en-US" sz="1600" dirty="0">
                <a:sym typeface="+mn-ea"/>
              </a:rPr>
              <a:t>和</a:t>
            </a:r>
            <a:r>
              <a:rPr lang="en-US" altLang="zh-CN" sz="1600" dirty="0">
                <a:sym typeface="+mn-ea"/>
              </a:rPr>
              <a:t> </a:t>
            </a:r>
            <a:r>
              <a:rPr lang="en-US" sz="1600" dirty="0">
                <a:sym typeface="+mn-ea"/>
              </a:rPr>
              <a:t>B</a:t>
            </a:r>
            <a:endParaRPr lang="en-US" sz="1600" b="1" dirty="0">
              <a:solidFill>
                <a:schemeClr val="tx1"/>
              </a:solidFill>
            </a:endParaRPr>
          </a:p>
          <a:p>
            <a:pPr lvl="1"/>
            <a:r>
              <a:rPr lang="en-US" altLang="zh-CN" sz="1600" dirty="0">
                <a:solidFill>
                  <a:schemeClr val="tx1"/>
                </a:solidFill>
                <a:sym typeface="+mn-ea"/>
              </a:rPr>
              <a:t>A</a:t>
            </a:r>
            <a:r>
              <a:rPr lang="zh-CN" altLang="en-US" sz="1600" dirty="0">
                <a:solidFill>
                  <a:schemeClr val="tx1"/>
                </a:solidFill>
                <a:sym typeface="+mn-ea"/>
              </a:rPr>
              <a:t>对查询</a:t>
            </a:r>
            <a:r>
              <a:rPr lang="en-US" altLang="zh-CN" sz="1600" dirty="0">
                <a:solidFill>
                  <a:schemeClr val="tx1"/>
                </a:solidFill>
                <a:sym typeface="+mn-ea"/>
              </a:rPr>
              <a:t>x</a:t>
            </a:r>
            <a:r>
              <a:rPr lang="zh-CN" altLang="en-US" sz="1600" i="1" dirty="0">
                <a:solidFill>
                  <a:schemeClr val="tx1"/>
                </a:solidFill>
                <a:sym typeface="+mn-ea"/>
              </a:rPr>
              <a:t>投标，</a:t>
            </a:r>
            <a:r>
              <a:rPr lang="en-US" altLang="zh-CN" sz="1600" dirty="0">
                <a:solidFill>
                  <a:schemeClr val="tx1"/>
                </a:solidFill>
                <a:sym typeface="+mn-ea"/>
              </a:rPr>
              <a:t>A</a:t>
            </a:r>
            <a:r>
              <a:rPr lang="zh-CN" altLang="en-US" sz="1600" dirty="0">
                <a:solidFill>
                  <a:schemeClr val="tx1"/>
                </a:solidFill>
                <a:sym typeface="+mn-ea"/>
              </a:rPr>
              <a:t>的预算为</a:t>
            </a:r>
            <a:r>
              <a:rPr lang="en-US" altLang="zh-CN" sz="1600" dirty="0">
                <a:solidFill>
                  <a:schemeClr val="tx1"/>
                </a:solidFill>
                <a:sym typeface="+mn-ea"/>
              </a:rPr>
              <a:t>2</a:t>
            </a:r>
          </a:p>
          <a:p>
            <a:pPr lvl="1"/>
            <a:r>
              <a:rPr lang="en-US" altLang="zh-CN" sz="1600" dirty="0">
                <a:solidFill>
                  <a:schemeClr val="tx1"/>
                </a:solidFill>
                <a:sym typeface="+mn-ea"/>
              </a:rPr>
              <a:t>B</a:t>
            </a:r>
            <a:r>
              <a:rPr lang="zh-CN" altLang="en-US" sz="1600" dirty="0">
                <a:solidFill>
                  <a:schemeClr val="tx1"/>
                </a:solidFill>
                <a:sym typeface="+mn-ea"/>
              </a:rPr>
              <a:t>对查询</a:t>
            </a:r>
            <a:r>
              <a:rPr lang="en-US" sz="1600" dirty="0">
                <a:solidFill>
                  <a:schemeClr val="tx1"/>
                </a:solidFill>
                <a:sym typeface="+mn-ea"/>
              </a:rPr>
              <a:t>x</a:t>
            </a:r>
            <a:r>
              <a:rPr lang="zh-CN" altLang="en-US" sz="1600" dirty="0">
                <a:solidFill>
                  <a:schemeClr val="tx1"/>
                </a:solidFill>
                <a:sym typeface="+mn-ea"/>
              </a:rPr>
              <a:t>与</a:t>
            </a:r>
            <a:r>
              <a:rPr lang="en-US" sz="1600" dirty="0">
                <a:solidFill>
                  <a:schemeClr val="tx1"/>
                </a:solidFill>
                <a:sym typeface="+mn-ea"/>
              </a:rPr>
              <a:t>y</a:t>
            </a:r>
            <a:r>
              <a:rPr lang="zh-CN" altLang="en-US" sz="1600" dirty="0">
                <a:solidFill>
                  <a:schemeClr val="tx1"/>
                </a:solidFill>
                <a:sym typeface="+mn-ea"/>
              </a:rPr>
              <a:t>投标，</a:t>
            </a:r>
            <a:r>
              <a:rPr lang="en-US" altLang="zh-CN" sz="1600" dirty="0">
                <a:solidFill>
                  <a:schemeClr val="tx1"/>
                </a:solidFill>
                <a:sym typeface="+mn-ea"/>
              </a:rPr>
              <a:t>B</a:t>
            </a:r>
            <a:r>
              <a:rPr lang="zh-CN" altLang="en-US" sz="1600" dirty="0">
                <a:solidFill>
                  <a:schemeClr val="tx1"/>
                </a:solidFill>
                <a:sym typeface="+mn-ea"/>
              </a:rPr>
              <a:t>的预算为</a:t>
            </a:r>
            <a:r>
              <a:rPr lang="en-US" altLang="zh-CN" sz="1600" dirty="0">
                <a:solidFill>
                  <a:schemeClr val="tx1"/>
                </a:solidFill>
                <a:sym typeface="+mn-ea"/>
              </a:rPr>
              <a:t>2</a:t>
            </a:r>
            <a:endParaRPr lang="en-US" sz="1600" b="1" i="1" dirty="0">
              <a:solidFill>
                <a:schemeClr val="tx1"/>
              </a:solidFill>
            </a:endParaRPr>
          </a:p>
          <a:p>
            <a:r>
              <a:rPr lang="zh-CN" altLang="en-US" sz="1600" dirty="0">
                <a:solidFill>
                  <a:schemeClr val="tx1"/>
                </a:solidFill>
                <a:sym typeface="+mn-ea"/>
              </a:rPr>
              <a:t>假设当月的搜索序列为</a:t>
            </a:r>
            <a:r>
              <a:rPr lang="en-US" sz="1600" dirty="0">
                <a:solidFill>
                  <a:schemeClr val="tx1"/>
                </a:solidFill>
                <a:sym typeface="+mn-ea"/>
              </a:rPr>
              <a:t>: </a:t>
            </a:r>
            <a:r>
              <a:rPr lang="en-US" sz="1600" i="1" dirty="0">
                <a:solidFill>
                  <a:schemeClr val="tx1"/>
                </a:solidFill>
                <a:sym typeface="+mn-ea"/>
              </a:rPr>
              <a:t>x </a:t>
            </a:r>
            <a:r>
              <a:rPr lang="en-US" sz="1600" i="1" dirty="0" err="1">
                <a:solidFill>
                  <a:schemeClr val="tx1"/>
                </a:solidFill>
                <a:sym typeface="+mn-ea"/>
              </a:rPr>
              <a:t>x</a:t>
            </a:r>
            <a:r>
              <a:rPr lang="en-US" sz="1600" i="1" dirty="0">
                <a:solidFill>
                  <a:schemeClr val="tx1"/>
                </a:solidFill>
                <a:sym typeface="+mn-ea"/>
              </a:rPr>
              <a:t> </a:t>
            </a:r>
            <a:r>
              <a:rPr lang="en-US" sz="1600" i="1" dirty="0" err="1">
                <a:solidFill>
                  <a:schemeClr val="tx1"/>
                </a:solidFill>
                <a:sym typeface="+mn-ea"/>
              </a:rPr>
              <a:t>y</a:t>
            </a:r>
            <a:r>
              <a:rPr lang="en-US" sz="1600" i="1" dirty="0">
                <a:solidFill>
                  <a:schemeClr val="tx1"/>
                </a:solidFill>
                <a:sym typeface="+mn-ea"/>
              </a:rPr>
              <a:t> </a:t>
            </a:r>
            <a:r>
              <a:rPr lang="en-US" sz="1600" i="1" dirty="0" err="1">
                <a:solidFill>
                  <a:schemeClr val="tx1"/>
                </a:solidFill>
                <a:sym typeface="+mn-ea"/>
              </a:rPr>
              <a:t>y</a:t>
            </a:r>
            <a:r>
              <a:rPr lang="en-US" sz="1600" i="1" dirty="0">
                <a:solidFill>
                  <a:schemeClr val="tx1"/>
                </a:solidFill>
                <a:sym typeface="+mn-ea"/>
              </a:rPr>
              <a:t> </a:t>
            </a:r>
            <a:endParaRPr lang="en-US" sz="1600" b="1" i="1" dirty="0">
              <a:solidFill>
                <a:schemeClr val="tx1"/>
              </a:solidFill>
            </a:endParaRPr>
          </a:p>
          <a:p>
            <a:pPr lvl="1"/>
            <a:r>
              <a:rPr lang="zh-CN" altLang="en-US" sz="1600" dirty="0">
                <a:solidFill>
                  <a:schemeClr val="tx1"/>
                </a:solidFill>
                <a:sym typeface="+mn-ea"/>
              </a:rPr>
              <a:t>最坏贪心策略</a:t>
            </a:r>
            <a:r>
              <a:rPr lang="en-US" sz="1600" dirty="0">
                <a:solidFill>
                  <a:schemeClr val="tx1"/>
                </a:solidFill>
                <a:sym typeface="+mn-ea"/>
              </a:rPr>
              <a:t>: </a:t>
            </a:r>
            <a:r>
              <a:rPr lang="en-US" sz="1600" i="1" dirty="0">
                <a:solidFill>
                  <a:schemeClr val="tx1"/>
                </a:solidFill>
                <a:sym typeface="+mn-ea"/>
              </a:rPr>
              <a:t>B </a:t>
            </a:r>
            <a:r>
              <a:rPr lang="en-US" sz="1600" i="1" dirty="0" err="1">
                <a:solidFill>
                  <a:schemeClr val="tx1"/>
                </a:solidFill>
                <a:sym typeface="+mn-ea"/>
              </a:rPr>
              <a:t>B</a:t>
            </a:r>
            <a:r>
              <a:rPr lang="en-US" sz="1600" i="1" dirty="0">
                <a:solidFill>
                  <a:schemeClr val="tx1"/>
                </a:solidFill>
                <a:sym typeface="+mn-ea"/>
              </a:rPr>
              <a:t> _ _  </a:t>
            </a:r>
            <a:endParaRPr lang="en-US" sz="1600" b="1" dirty="0">
              <a:solidFill>
                <a:schemeClr val="tx1"/>
              </a:solidFill>
            </a:endParaRPr>
          </a:p>
          <a:p>
            <a:pPr lvl="1"/>
            <a:r>
              <a:rPr lang="zh-CN" altLang="en-US" sz="1600" dirty="0">
                <a:solidFill>
                  <a:schemeClr val="tx1"/>
                </a:solidFill>
                <a:sym typeface="+mn-ea"/>
              </a:rPr>
              <a:t>最优离线策略</a:t>
            </a:r>
            <a:r>
              <a:rPr lang="en-US" sz="1600" dirty="0">
                <a:solidFill>
                  <a:schemeClr val="tx1"/>
                </a:solidFill>
                <a:sym typeface="+mn-ea"/>
              </a:rPr>
              <a:t>:  </a:t>
            </a:r>
            <a:r>
              <a:rPr lang="en-US" sz="1600" i="1" dirty="0">
                <a:solidFill>
                  <a:schemeClr val="tx1"/>
                </a:solidFill>
                <a:sym typeface="+mn-ea"/>
              </a:rPr>
              <a:t>A </a:t>
            </a:r>
            <a:r>
              <a:rPr lang="en-US" sz="1600" i="1" dirty="0" err="1">
                <a:solidFill>
                  <a:schemeClr val="tx1"/>
                </a:solidFill>
                <a:sym typeface="+mn-ea"/>
              </a:rPr>
              <a:t>A</a:t>
            </a:r>
            <a:r>
              <a:rPr lang="en-US" sz="1600" i="1" dirty="0">
                <a:solidFill>
                  <a:schemeClr val="tx1"/>
                </a:solidFill>
                <a:sym typeface="+mn-ea"/>
              </a:rPr>
              <a:t> </a:t>
            </a:r>
            <a:r>
              <a:rPr lang="en-US" sz="1600" i="1" dirty="0" err="1">
                <a:solidFill>
                  <a:schemeClr val="tx1"/>
                </a:solidFill>
                <a:sym typeface="+mn-ea"/>
              </a:rPr>
              <a:t>B</a:t>
            </a:r>
            <a:r>
              <a:rPr lang="en-US" sz="1600" i="1" dirty="0">
                <a:solidFill>
                  <a:schemeClr val="tx1"/>
                </a:solidFill>
                <a:sym typeface="+mn-ea"/>
              </a:rPr>
              <a:t> </a:t>
            </a:r>
            <a:r>
              <a:rPr lang="en-US" sz="1600" i="1" dirty="0" err="1">
                <a:solidFill>
                  <a:schemeClr val="tx1"/>
                </a:solidFill>
                <a:sym typeface="+mn-ea"/>
              </a:rPr>
              <a:t>B</a:t>
            </a:r>
            <a:r>
              <a:rPr lang="en-US" sz="1600" i="1" dirty="0">
                <a:solidFill>
                  <a:schemeClr val="tx1"/>
                </a:solidFill>
                <a:sym typeface="+mn-ea"/>
              </a:rPr>
              <a:t> </a:t>
            </a:r>
            <a:endParaRPr lang="en-US" sz="1600" b="1" dirty="0">
              <a:solidFill>
                <a:schemeClr val="tx1"/>
              </a:solidFill>
            </a:endParaRPr>
          </a:p>
          <a:p>
            <a:pPr lvl="1"/>
            <a:r>
              <a:rPr lang="en-US" sz="1600" dirty="0">
                <a:solidFill>
                  <a:schemeClr val="tx1"/>
                </a:solidFill>
                <a:sym typeface="+mn-ea"/>
              </a:rPr>
              <a:t>c &lt;= 1/2</a:t>
            </a:r>
            <a:endParaRPr lang="en-US" sz="1600" b="1" dirty="0">
              <a:solidFill>
                <a:schemeClr val="tx1"/>
              </a:solidFill>
            </a:endParaRPr>
          </a:p>
          <a:p>
            <a:r>
              <a:rPr lang="zh-CN" altLang="en-US" sz="1600" dirty="0">
                <a:solidFill>
                  <a:schemeClr val="tx1"/>
                </a:solidFill>
              </a:rPr>
              <a:t>由此可得</a:t>
            </a:r>
            <a:r>
              <a:rPr lang="en-US" altLang="zh-CN" sz="1600" dirty="0">
                <a:solidFill>
                  <a:schemeClr val="tx1"/>
                </a:solidFill>
              </a:rPr>
              <a:t>c&lt;=1/2</a:t>
            </a:r>
            <a:r>
              <a:rPr lang="zh-CN" altLang="en-US" sz="1600" dirty="0">
                <a:solidFill>
                  <a:schemeClr val="tx1"/>
                </a:solidFill>
              </a:rPr>
              <a:t>，同理根据二分图匹配的贪心算法的推导，可知</a:t>
            </a:r>
            <a:r>
              <a:rPr lang="en-US" altLang="zh-CN" sz="1600" dirty="0">
                <a:solidFill>
                  <a:schemeClr val="tx1"/>
                </a:solidFill>
              </a:rPr>
              <a:t>c&gt;=1/2</a:t>
            </a:r>
            <a:r>
              <a:rPr lang="zh-CN" altLang="en-US" sz="1600" dirty="0">
                <a:solidFill>
                  <a:schemeClr val="tx1"/>
                </a:solidFill>
              </a:rPr>
              <a:t>，所以</a:t>
            </a:r>
            <a:r>
              <a:rPr lang="en-US" altLang="zh-CN" sz="1600" dirty="0">
                <a:solidFill>
                  <a:schemeClr val="tx1"/>
                </a:solidFill>
              </a:rPr>
              <a:t>c=1/2</a:t>
            </a:r>
            <a:r>
              <a:rPr lang="zh-CN" altLang="en-US" sz="1600" dirty="0">
                <a:solidFill>
                  <a:schemeClr val="tx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 calcmode="lin" valueType="num">
                                      <p:cBhvr additive="base">
                                        <p:cTn id="2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500"/>
                                        <p:tgtEl>
                                          <p:spTgt spid="3">
                                            <p:txEl>
                                              <p:pRg st="4" end="4"/>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blinds(horizontal)">
                                      <p:cBhvr>
                                        <p:cTn id="29" dur="500"/>
                                        <p:tgtEl>
                                          <p:spTgt spid="3">
                                            <p:txEl>
                                              <p:pRg st="5" end="5"/>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blinds(horizontal)">
                                      <p:cBhvr>
                                        <p:cTn id="35" dur="500"/>
                                        <p:tgtEl>
                                          <p:spTgt spid="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blinds(horizontal)">
                                      <p:cBhvr>
                                        <p:cTn id="4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Balance</a:t>
            </a:r>
            <a:r>
              <a:rPr lang="zh-CN" altLang="en-US"/>
              <a:t>算法</a:t>
            </a:r>
          </a:p>
        </p:txBody>
      </p:sp>
      <p:sp>
        <p:nvSpPr>
          <p:cNvPr id="3" name="内容占位符 2"/>
          <p:cNvSpPr>
            <a:spLocks noGrp="1"/>
          </p:cNvSpPr>
          <p:nvPr>
            <p:ph idx="1"/>
          </p:nvPr>
        </p:nvSpPr>
        <p:spPr/>
        <p:txBody>
          <a:bodyPr/>
          <a:lstStyle/>
          <a:p>
            <a:r>
              <a:rPr lang="zh-CN" altLang="en-US" sz="2000"/>
              <a:t>算法核心思想：</a:t>
            </a:r>
          </a:p>
          <a:p>
            <a:pPr marL="457200" lvl="1" indent="0">
              <a:buNone/>
            </a:pPr>
            <a:r>
              <a:rPr lang="zh-CN" altLang="en-US" sz="1400"/>
              <a:t>将查询分配给出价最高且剩余预算最多的广告商。如果多个广告商的剩余预算相等，那么就随意地选择其中一个。</a:t>
            </a:r>
          </a:p>
          <a:p>
            <a:pPr lvl="0">
              <a:buFont typeface="Wingdings" panose="05000000000000000000" charset="0"/>
              <a:buChar char="n"/>
            </a:pPr>
            <a:r>
              <a:rPr lang="zh-CN" altLang="en-US" sz="2000" dirty="0">
                <a:sym typeface="+mn-ea"/>
              </a:rPr>
              <a:t>对于广告商</a:t>
            </a:r>
            <a:r>
              <a:rPr lang="en-US" sz="2000" dirty="0">
                <a:sym typeface="+mn-ea"/>
              </a:rPr>
              <a:t> A </a:t>
            </a:r>
            <a:r>
              <a:rPr lang="zh-CN" altLang="en-US" sz="2000" dirty="0">
                <a:sym typeface="+mn-ea"/>
              </a:rPr>
              <a:t>和</a:t>
            </a:r>
            <a:r>
              <a:rPr lang="en-US" altLang="zh-CN" sz="2000" dirty="0">
                <a:sym typeface="+mn-ea"/>
              </a:rPr>
              <a:t> </a:t>
            </a:r>
            <a:r>
              <a:rPr lang="en-US" sz="2000" dirty="0">
                <a:sym typeface="+mn-ea"/>
              </a:rPr>
              <a:t>B</a:t>
            </a:r>
            <a:r>
              <a:rPr lang="zh-CN" altLang="en-US" sz="2000" dirty="0">
                <a:sym typeface="+mn-ea"/>
              </a:rPr>
              <a:t>：</a:t>
            </a:r>
            <a:endParaRPr lang="en-US" sz="2000" b="1" dirty="0">
              <a:solidFill>
                <a:schemeClr val="tx1"/>
              </a:solidFill>
            </a:endParaRPr>
          </a:p>
          <a:p>
            <a:pPr lvl="1"/>
            <a:r>
              <a:rPr lang="en-US" altLang="zh-CN" sz="1400" dirty="0">
                <a:sym typeface="+mn-ea"/>
              </a:rPr>
              <a:t>A</a:t>
            </a:r>
            <a:r>
              <a:rPr lang="zh-CN" altLang="en-US" sz="1400" dirty="0">
                <a:sym typeface="+mn-ea"/>
              </a:rPr>
              <a:t>对查询</a:t>
            </a:r>
            <a:r>
              <a:rPr lang="en-US" altLang="zh-CN" sz="1400" dirty="0">
                <a:sym typeface="+mn-ea"/>
              </a:rPr>
              <a:t>x</a:t>
            </a:r>
            <a:r>
              <a:rPr lang="zh-CN" altLang="en-US" sz="1400" i="1" dirty="0">
                <a:sym typeface="+mn-ea"/>
              </a:rPr>
              <a:t>投标，</a:t>
            </a:r>
            <a:r>
              <a:rPr lang="en-US" altLang="zh-CN" sz="1400" dirty="0">
                <a:sym typeface="+mn-ea"/>
              </a:rPr>
              <a:t>A</a:t>
            </a:r>
            <a:r>
              <a:rPr lang="zh-CN" altLang="en-US" sz="1400" dirty="0">
                <a:sym typeface="+mn-ea"/>
              </a:rPr>
              <a:t>的预算为</a:t>
            </a:r>
            <a:r>
              <a:rPr lang="en-US" altLang="zh-CN" sz="1400" dirty="0">
                <a:sym typeface="+mn-ea"/>
              </a:rPr>
              <a:t>2</a:t>
            </a:r>
            <a:endParaRPr lang="en-US" altLang="zh-CN" sz="1400" dirty="0">
              <a:solidFill>
                <a:schemeClr val="tx1"/>
              </a:solidFill>
              <a:sym typeface="+mn-ea"/>
            </a:endParaRPr>
          </a:p>
          <a:p>
            <a:pPr lvl="1"/>
            <a:r>
              <a:rPr lang="en-US" altLang="zh-CN" sz="1400" dirty="0">
                <a:sym typeface="+mn-ea"/>
              </a:rPr>
              <a:t>B</a:t>
            </a:r>
            <a:r>
              <a:rPr lang="zh-CN" altLang="en-US" sz="1400" dirty="0">
                <a:sym typeface="+mn-ea"/>
              </a:rPr>
              <a:t>对查询</a:t>
            </a:r>
            <a:r>
              <a:rPr lang="en-US" sz="1400" dirty="0">
                <a:sym typeface="+mn-ea"/>
              </a:rPr>
              <a:t>x</a:t>
            </a:r>
            <a:r>
              <a:rPr lang="zh-CN" altLang="en-US" sz="1400" dirty="0">
                <a:sym typeface="+mn-ea"/>
              </a:rPr>
              <a:t>与</a:t>
            </a:r>
            <a:r>
              <a:rPr lang="en-US" sz="1400" dirty="0">
                <a:sym typeface="+mn-ea"/>
              </a:rPr>
              <a:t>y</a:t>
            </a:r>
            <a:r>
              <a:rPr lang="zh-CN" altLang="en-US" sz="1400" dirty="0">
                <a:sym typeface="+mn-ea"/>
              </a:rPr>
              <a:t>投标，</a:t>
            </a:r>
            <a:r>
              <a:rPr lang="en-US" altLang="zh-CN" sz="1400" dirty="0">
                <a:sym typeface="+mn-ea"/>
              </a:rPr>
              <a:t>B</a:t>
            </a:r>
            <a:r>
              <a:rPr lang="zh-CN" altLang="en-US" sz="1400" dirty="0">
                <a:sym typeface="+mn-ea"/>
              </a:rPr>
              <a:t>的预算为</a:t>
            </a:r>
            <a:r>
              <a:rPr lang="en-US" altLang="zh-CN" sz="1400" dirty="0">
                <a:sym typeface="+mn-ea"/>
              </a:rPr>
              <a:t>2</a:t>
            </a:r>
            <a:endParaRPr lang="en-US" sz="1400" b="1" i="1" dirty="0">
              <a:solidFill>
                <a:schemeClr val="tx1"/>
              </a:solidFill>
            </a:endParaRPr>
          </a:p>
          <a:p>
            <a:pPr lvl="0">
              <a:buFont typeface="Wingdings" panose="05000000000000000000" charset="0"/>
              <a:buChar char="n"/>
            </a:pPr>
            <a:r>
              <a:rPr lang="zh-CN" altLang="en-US" sz="2000" dirty="0">
                <a:sym typeface="+mn-ea"/>
              </a:rPr>
              <a:t>假设当月的搜索序列为</a:t>
            </a:r>
            <a:r>
              <a:rPr lang="en-US" sz="2000" dirty="0">
                <a:sym typeface="+mn-ea"/>
              </a:rPr>
              <a:t>: </a:t>
            </a:r>
            <a:r>
              <a:rPr lang="en-US" sz="2000" i="1" dirty="0">
                <a:sym typeface="+mn-ea"/>
              </a:rPr>
              <a:t>x </a:t>
            </a:r>
            <a:r>
              <a:rPr lang="en-US" sz="2000" i="1" dirty="0" err="1">
                <a:sym typeface="+mn-ea"/>
              </a:rPr>
              <a:t>x</a:t>
            </a:r>
            <a:r>
              <a:rPr lang="en-US" sz="2000" i="1" dirty="0">
                <a:sym typeface="+mn-ea"/>
              </a:rPr>
              <a:t> </a:t>
            </a:r>
            <a:r>
              <a:rPr lang="en-US" sz="2000" i="1" dirty="0" err="1">
                <a:sym typeface="+mn-ea"/>
              </a:rPr>
              <a:t>y</a:t>
            </a:r>
            <a:r>
              <a:rPr lang="en-US" sz="2000" i="1" dirty="0">
                <a:sym typeface="+mn-ea"/>
              </a:rPr>
              <a:t> </a:t>
            </a:r>
            <a:r>
              <a:rPr lang="en-US" sz="2000" i="1" dirty="0" err="1">
                <a:sym typeface="+mn-ea"/>
              </a:rPr>
              <a:t>y</a:t>
            </a:r>
            <a:r>
              <a:rPr lang="en-US" sz="2000" i="1" dirty="0">
                <a:sym typeface="+mn-ea"/>
              </a:rPr>
              <a:t> </a:t>
            </a:r>
            <a:endParaRPr lang="en-US" sz="2000" b="1" i="1" dirty="0">
              <a:solidFill>
                <a:schemeClr val="tx1"/>
              </a:solidFill>
            </a:endParaRPr>
          </a:p>
          <a:p>
            <a:pPr lvl="1"/>
            <a:r>
              <a:rPr lang="en-US" altLang="zh-CN" sz="1400" dirty="0">
                <a:sym typeface="+mn-ea"/>
              </a:rPr>
              <a:t>Balance</a:t>
            </a:r>
            <a:r>
              <a:rPr lang="zh-CN" altLang="en-US" sz="1400" dirty="0">
                <a:sym typeface="+mn-ea"/>
              </a:rPr>
              <a:t>算法</a:t>
            </a:r>
            <a:r>
              <a:rPr lang="en-US" sz="1400" dirty="0">
                <a:sym typeface="+mn-ea"/>
              </a:rPr>
              <a:t>: </a:t>
            </a:r>
            <a:r>
              <a:rPr lang="en-US" sz="1400" i="1" dirty="0">
                <a:sym typeface="+mn-ea"/>
              </a:rPr>
              <a:t>B A B _ </a:t>
            </a:r>
            <a:r>
              <a:rPr lang="zh-CN" altLang="en-US" sz="1400" i="1" dirty="0">
                <a:sym typeface="+mn-ea"/>
              </a:rPr>
              <a:t>或者</a:t>
            </a:r>
            <a:r>
              <a:rPr lang="en-US" altLang="zh-CN" sz="1400" i="1" dirty="0">
                <a:sym typeface="+mn-ea"/>
              </a:rPr>
              <a:t> A B B _</a:t>
            </a:r>
            <a:r>
              <a:rPr lang="en-US" sz="1400" i="1" dirty="0">
                <a:sym typeface="+mn-ea"/>
              </a:rPr>
              <a:t>  </a:t>
            </a:r>
            <a:endParaRPr lang="en-US" sz="1400" b="1" dirty="0">
              <a:solidFill>
                <a:schemeClr val="tx1"/>
              </a:solidFill>
            </a:endParaRPr>
          </a:p>
          <a:p>
            <a:pPr lvl="1"/>
            <a:r>
              <a:rPr lang="zh-CN" altLang="en-US" sz="1400" dirty="0">
                <a:sym typeface="+mn-ea"/>
              </a:rPr>
              <a:t>最优离线策略</a:t>
            </a:r>
            <a:r>
              <a:rPr lang="en-US" sz="1400" dirty="0">
                <a:sym typeface="+mn-ea"/>
              </a:rPr>
              <a:t>:  </a:t>
            </a:r>
            <a:r>
              <a:rPr lang="en-US" sz="1400" i="1" dirty="0">
                <a:sym typeface="+mn-ea"/>
              </a:rPr>
              <a:t>A </a:t>
            </a:r>
            <a:r>
              <a:rPr lang="en-US" sz="1400" i="1" dirty="0" err="1">
                <a:sym typeface="+mn-ea"/>
              </a:rPr>
              <a:t>A</a:t>
            </a:r>
            <a:r>
              <a:rPr lang="en-US" sz="1400" i="1" dirty="0">
                <a:sym typeface="+mn-ea"/>
              </a:rPr>
              <a:t> </a:t>
            </a:r>
            <a:r>
              <a:rPr lang="en-US" sz="1400" i="1" dirty="0" err="1">
                <a:sym typeface="+mn-ea"/>
              </a:rPr>
              <a:t>B</a:t>
            </a:r>
            <a:r>
              <a:rPr lang="en-US" sz="1400" i="1" dirty="0">
                <a:sym typeface="+mn-ea"/>
              </a:rPr>
              <a:t> </a:t>
            </a:r>
            <a:r>
              <a:rPr lang="en-US" sz="1400" i="1" dirty="0" err="1">
                <a:sym typeface="+mn-ea"/>
              </a:rPr>
              <a:t>B</a:t>
            </a:r>
            <a:r>
              <a:rPr lang="en-US" sz="1400" i="1" dirty="0">
                <a:sym typeface="+mn-ea"/>
              </a:rPr>
              <a:t> </a:t>
            </a:r>
            <a:endParaRPr lang="en-US" sz="1400" b="1" dirty="0">
              <a:solidFill>
                <a:schemeClr val="tx1"/>
              </a:solidFill>
            </a:endParaRPr>
          </a:p>
          <a:p>
            <a:pPr lvl="1"/>
            <a:r>
              <a:rPr lang="en-US" sz="1400" dirty="0">
                <a:sym typeface="+mn-ea"/>
              </a:rPr>
              <a:t>c &lt;= 3/4</a:t>
            </a:r>
            <a:endParaRPr lang="en-US" sz="1400" b="1" dirty="0">
              <a:solidFill>
                <a:schemeClr val="tx1"/>
              </a:solidFill>
            </a:endParaRPr>
          </a:p>
          <a:p>
            <a:pPr marL="457200" lvl="1" indent="0">
              <a:buNone/>
            </a:pPr>
            <a:endParaRPr lang="zh-CN" alt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 calcmode="lin" valueType="num">
                                      <p:cBhvr additive="base">
                                        <p:cTn id="1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 calcmode="lin" valueType="num">
                                      <p:cBhvr additive="base">
                                        <p:cTn id="2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 calcmode="lin" valueType="num">
                                      <p:cBhvr additive="base">
                                        <p:cTn id="2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 calcmode="lin" valueType="num">
                                      <p:cBhvr additive="base">
                                        <p:cTn id="3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 calcmode="lin" valueType="num">
                                      <p:cBhvr additive="base">
                                        <p:cTn id="3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 calcmode="lin" valueType="num">
                                      <p:cBhvr additive="base">
                                        <p:cTn id="3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Balance</a:t>
            </a:r>
            <a:r>
              <a:rPr lang="zh-CN" altLang="en-US"/>
              <a:t>算法的竞争率</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2000"/>
                  <a:t>已经明确</a:t>
                </a:r>
                <a:r>
                  <a:rPr lang="en-US" altLang="zh-CN" sz="2000"/>
                  <a:t>c&lt;=3/4</a:t>
                </a:r>
                <a:r>
                  <a:rPr lang="zh-CN" altLang="en-US" sz="2000"/>
                  <a:t>，现在只需证明</a:t>
                </a:r>
                <a:r>
                  <a:rPr lang="en-US" altLang="zh-CN" sz="2000"/>
                  <a:t>c</a:t>
                </a:r>
                <a:r>
                  <a:rPr lang="zh-CN" altLang="en-US" sz="2000"/>
                  <a:t>的下界：</a:t>
                </a:r>
              </a:p>
              <a:p>
                <a:pPr lvl="1">
                  <a:buFont typeface="Wingdings" panose="05000000000000000000" charset="0"/>
                  <a:buChar char="Ø"/>
                </a:pPr>
                <a:r>
                  <a:rPr lang="zh-CN" altLang="en-US" sz="1400"/>
                  <a:t>假设有两个广告商</a:t>
                </a:r>
                <a14:m>
                  <m:oMath xmlns:m="http://schemas.openxmlformats.org/officeDocument/2006/math">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𝐴</m:t>
                        </m:r>
                      </m:e>
                      <m:sub>
                        <m:r>
                          <a:rPr lang="en-US" altLang="zh-CN" sz="1400" i="1">
                            <a:latin typeface="Cambria Math" panose="02040503050406030204" charset="0"/>
                            <a:cs typeface="Cambria Math" panose="02040503050406030204" charset="0"/>
                          </a:rPr>
                          <m:t>𝟏</m:t>
                        </m:r>
                      </m:sub>
                    </m:sSub>
                  </m:oMath>
                </a14:m>
                <a:r>
                  <a:rPr lang="zh-CN" altLang="en-US" sz="1400"/>
                  <a:t>和</a:t>
                </a:r>
                <a14:m>
                  <m:oMath xmlns:m="http://schemas.openxmlformats.org/officeDocument/2006/math">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𝐴</m:t>
                        </m:r>
                      </m:e>
                      <m:sub>
                        <m:r>
                          <a:rPr lang="en-US" altLang="zh-CN" sz="1400" i="1">
                            <a:latin typeface="Cambria Math" panose="02040503050406030204" charset="0"/>
                            <a:cs typeface="Cambria Math" panose="02040503050406030204" charset="0"/>
                          </a:rPr>
                          <m:t>𝟐</m:t>
                        </m:r>
                      </m:sub>
                    </m:sSub>
                  </m:oMath>
                </a14:m>
                <a:r>
                  <a:rPr lang="zh-CN" altLang="en-US" sz="1400" b="0">
                    <a:latin typeface="Cambria Math" panose="02040503050406030204" charset="0"/>
                    <a:cs typeface="Cambria Math" panose="02040503050406030204" charset="0"/>
                  </a:rPr>
                  <a:t>，</a:t>
                </a:r>
                <a:r>
                  <a:rPr lang="zh-CN" altLang="en-US" sz="1400"/>
                  <a:t>预算都是B。</a:t>
                </a:r>
              </a:p>
              <a:p>
                <a:pPr lvl="1">
                  <a:buFont typeface="Wingdings" panose="05000000000000000000" charset="0"/>
                  <a:buChar char="Ø"/>
                </a:pPr>
                <a:r>
                  <a:rPr lang="zh-CN" altLang="en-US" sz="1400"/>
                  <a:t>假定每个查询都会按照最优算法的结果分配给相应的广告商。</a:t>
                </a:r>
              </a:p>
              <a:p>
                <a:pPr lvl="1">
                  <a:buFont typeface="Wingdings" panose="05000000000000000000" charset="0"/>
                  <a:buChar char="Ø"/>
                </a:pPr>
                <a:r>
                  <a:rPr lang="zh-CN" altLang="en-US" sz="1400"/>
                  <a:t>再假定两个广告商的预算都被最优算法花光。否则，我们可以降低预算。</a:t>
                </a:r>
              </a:p>
              <a:p>
                <a:pPr lvl="1">
                  <a:buFont typeface="Wingdings" panose="05000000000000000000" charset="0"/>
                  <a:buChar char="Ø"/>
                </a:pPr>
                <a:endParaRPr lang="zh-CN" altLang="en-US" sz="1400"/>
              </a:p>
              <a:p>
                <a:pPr lvl="1">
                  <a:buFont typeface="Wingdings" panose="05000000000000000000" charset="0"/>
                  <a:buChar char="Ø"/>
                </a:pPr>
                <a:endParaRPr lang="zh-CN" altLang="en-US" sz="1400"/>
              </a:p>
              <a:p>
                <a:pPr marL="457200" lvl="1" indent="0">
                  <a:buFont typeface="Wingdings" panose="05000000000000000000" charset="0"/>
                  <a:buNone/>
                </a:pPr>
                <a:endParaRPr lang="zh-CN" altLang="en-US" sz="1400"/>
              </a:p>
              <a:p>
                <a:pPr marL="457200" lvl="1" indent="0">
                  <a:buFont typeface="Wingdings" panose="05000000000000000000" charset="0"/>
                  <a:buNone/>
                </a:pPr>
                <a:endParaRPr lang="zh-CN" altLang="en-US" sz="1400"/>
              </a:p>
              <a:p>
                <a:pPr marL="457200" lvl="1" indent="0">
                  <a:buFont typeface="Wingdings" panose="05000000000000000000" charset="0"/>
                  <a:buNone/>
                </a:pPr>
                <a:endParaRPr lang="zh-CN" altLang="en-US" sz="1400"/>
              </a:p>
              <a:p>
                <a:pPr marL="457200" lvl="1" indent="0">
                  <a:buFont typeface="Wingdings" panose="05000000000000000000" charset="0"/>
                  <a:buNone/>
                </a:pPr>
                <a:endParaRPr lang="zh-CN" altLang="en-US" sz="1400"/>
              </a:p>
              <a:p>
                <a:pPr marL="457200" lvl="1" indent="0">
                  <a:buFont typeface="Wingdings" panose="05000000000000000000" charset="0"/>
                  <a:buNone/>
                </a:pPr>
                <a:endParaRPr lang="zh-CN" altLang="en-US" sz="1400"/>
              </a:p>
              <a:p>
                <a:pPr lvl="1">
                  <a:buFont typeface="Wingdings" panose="05000000000000000000" charset="0"/>
                  <a:buChar char="Ø"/>
                </a:pPr>
                <a:r>
                  <a:rPr lang="zh-CN" altLang="en-US" sz="1400"/>
                  <a:t>易得：</a:t>
                </a:r>
                <a:r>
                  <a:rPr lang="en-US" altLang="zh-CN" sz="1400"/>
                  <a:t>Balance</a:t>
                </a:r>
                <a:r>
                  <a:rPr lang="zh-CN" altLang="en-US" sz="1400"/>
                  <a:t>算法必须用尽至少一位广告商的预算。</a:t>
                </a:r>
              </a:p>
              <a:p>
                <a:pPr lvl="1">
                  <a:buFont typeface="Wingdings" panose="05000000000000000000" charset="0"/>
                  <a:buChar char="Ø"/>
                </a:pPr>
                <a:r>
                  <a:rPr lang="zh-CN" altLang="en-US" sz="1400"/>
                  <a:t>否则，我们就在二者都还有预算的情况下，对某次查询没有进行分配。</a:t>
                </a:r>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l="-4" t="-1" r="2" b="11"/>
                </a:stretch>
              </a:blipFill>
            </p:spPr>
            <p:txBody>
              <a:bodyPr/>
              <a:lstStyle/>
              <a:p>
                <a:r>
                  <a:rPr lang="zh-CN" altLang="en-US">
                    <a:noFill/>
                  </a:rPr>
                  <a:t> </a:t>
                </a:r>
              </a:p>
            </p:txBody>
          </p:sp>
        </mc:Fallback>
      </mc:AlternateContent>
      <p:grpSp>
        <p:nvGrpSpPr>
          <p:cNvPr id="4" name="Group 62"/>
          <p:cNvGrpSpPr/>
          <p:nvPr/>
        </p:nvGrpSpPr>
        <p:grpSpPr bwMode="auto">
          <a:xfrm>
            <a:off x="1043305" y="3213100"/>
            <a:ext cx="1789113" cy="1585913"/>
            <a:chOff x="432" y="1008"/>
            <a:chExt cx="1127" cy="999"/>
          </a:xfrm>
        </p:grpSpPr>
        <p:sp>
          <p:nvSpPr>
            <p:cNvPr id="65539" name="Rectangle 3"/>
            <p:cNvSpPr>
              <a:spLocks noChangeArrowheads="1"/>
            </p:cNvSpPr>
            <p:nvPr/>
          </p:nvSpPr>
          <p:spPr bwMode="auto">
            <a:xfrm>
              <a:off x="432" y="1008"/>
              <a:ext cx="288" cy="768"/>
            </a:xfrm>
            <a:prstGeom prst="rect">
              <a:avLst/>
            </a:prstGeom>
            <a:solidFill>
              <a:srgbClr val="0066FF"/>
            </a:solidFill>
            <a:ln w="9525">
              <a:solidFill>
                <a:schemeClr val="tx1"/>
              </a:solidFill>
              <a:miter lim="800000"/>
            </a:ln>
            <a:effectLst/>
          </p:spPr>
          <p:txBody>
            <a:bodyPr wrap="none" anchor="ctr"/>
            <a:lstStyle/>
            <a:p>
              <a:endParaRPr lang="en-US" i="1">
                <a:latin typeface="Arial" panose="020B0604020202020204" pitchFamily="34" charset="0"/>
                <a:cs typeface="Arial" panose="020B0604020202020204" pitchFamily="34" charset="0"/>
              </a:endParaRPr>
            </a:p>
          </p:txBody>
        </p:sp>
        <p:sp>
          <p:nvSpPr>
            <p:cNvPr id="65540" name="Rectangle 4"/>
            <p:cNvSpPr>
              <a:spLocks noChangeArrowheads="1"/>
            </p:cNvSpPr>
            <p:nvPr/>
          </p:nvSpPr>
          <p:spPr bwMode="auto">
            <a:xfrm>
              <a:off x="912" y="1008"/>
              <a:ext cx="288" cy="768"/>
            </a:xfrm>
            <a:prstGeom prst="rect">
              <a:avLst/>
            </a:prstGeom>
            <a:solidFill>
              <a:srgbClr val="66FF33"/>
            </a:solidFill>
            <a:ln w="9525">
              <a:solidFill>
                <a:schemeClr val="tx1"/>
              </a:solidFill>
              <a:miter lim="800000"/>
            </a:ln>
            <a:effectLst/>
          </p:spPr>
          <p:txBody>
            <a:bodyPr wrap="none" anchor="ctr"/>
            <a:lstStyle/>
            <a:p>
              <a:endParaRPr lang="en-US" i="1">
                <a:latin typeface="Arial" panose="020B0604020202020204" pitchFamily="34" charset="0"/>
                <a:cs typeface="Arial" panose="020B0604020202020204" pitchFamily="34" charset="0"/>
              </a:endParaRPr>
            </a:p>
          </p:txBody>
        </p:sp>
        <p:sp>
          <p:nvSpPr>
            <p:cNvPr id="65545" name="Text Box 9"/>
            <p:cNvSpPr txBox="1">
              <a:spLocks noChangeArrowheads="1"/>
            </p:cNvSpPr>
            <p:nvPr/>
          </p:nvSpPr>
          <p:spPr bwMode="auto">
            <a:xfrm>
              <a:off x="470" y="1776"/>
              <a:ext cx="275" cy="231"/>
            </a:xfrm>
            <a:prstGeom prst="rect">
              <a:avLst/>
            </a:prstGeom>
            <a:noFill/>
            <a:ln w="9525">
              <a:noFill/>
              <a:miter lim="800000"/>
            </a:ln>
            <a:effectLst/>
          </p:spPr>
          <p:txBody>
            <a:bodyPr wrap="none">
              <a:spAutoFit/>
            </a:bodyPr>
            <a:lstStyle/>
            <a:p>
              <a:r>
                <a:rPr lang="en-US" i="1" dirty="0">
                  <a:latin typeface="Arial" panose="020B0604020202020204" pitchFamily="34" charset="0"/>
                  <a:cs typeface="Arial" panose="020B0604020202020204" pitchFamily="34" charset="0"/>
                </a:rPr>
                <a:t>A</a:t>
              </a:r>
              <a:r>
                <a:rPr lang="en-US" i="1" baseline="-25000" dirty="0">
                  <a:latin typeface="Arial" panose="020B0604020202020204" pitchFamily="34" charset="0"/>
                  <a:cs typeface="Arial" panose="020B0604020202020204" pitchFamily="34" charset="0"/>
                </a:rPr>
                <a:t>1</a:t>
              </a:r>
            </a:p>
          </p:txBody>
        </p:sp>
        <p:sp>
          <p:nvSpPr>
            <p:cNvPr id="65546" name="Text Box 10"/>
            <p:cNvSpPr txBox="1">
              <a:spLocks noChangeArrowheads="1"/>
            </p:cNvSpPr>
            <p:nvPr/>
          </p:nvSpPr>
          <p:spPr bwMode="auto">
            <a:xfrm>
              <a:off x="925" y="1776"/>
              <a:ext cx="275" cy="231"/>
            </a:xfrm>
            <a:prstGeom prst="rect">
              <a:avLst/>
            </a:prstGeom>
            <a:noFill/>
            <a:ln w="9525">
              <a:noFill/>
              <a:miter lim="800000"/>
            </a:ln>
            <a:effectLst/>
          </p:spPr>
          <p:txBody>
            <a:bodyPr wrap="none">
              <a:spAutoFit/>
            </a:bodyPr>
            <a:lstStyle/>
            <a:p>
              <a:r>
                <a:rPr lang="en-US" i="1" dirty="0">
                  <a:latin typeface="Arial" panose="020B0604020202020204" pitchFamily="34" charset="0"/>
                  <a:cs typeface="Arial" panose="020B0604020202020204" pitchFamily="34" charset="0"/>
                </a:rPr>
                <a:t>A</a:t>
              </a:r>
              <a:r>
                <a:rPr lang="en-US" i="1" baseline="-25000" dirty="0">
                  <a:latin typeface="Arial" panose="020B0604020202020204" pitchFamily="34" charset="0"/>
                  <a:cs typeface="Arial" panose="020B0604020202020204" pitchFamily="34" charset="0"/>
                </a:rPr>
                <a:t>2</a:t>
              </a:r>
            </a:p>
          </p:txBody>
        </p:sp>
        <p:sp>
          <p:nvSpPr>
            <p:cNvPr id="65587" name="Line 51"/>
            <p:cNvSpPr>
              <a:spLocks noChangeShapeType="1"/>
            </p:cNvSpPr>
            <p:nvPr/>
          </p:nvSpPr>
          <p:spPr bwMode="auto">
            <a:xfrm>
              <a:off x="1344" y="1008"/>
              <a:ext cx="0" cy="768"/>
            </a:xfrm>
            <a:prstGeom prst="line">
              <a:avLst/>
            </a:prstGeom>
            <a:noFill/>
            <a:ln w="9525">
              <a:solidFill>
                <a:schemeClr val="tx1"/>
              </a:solidFill>
              <a:round/>
              <a:headEnd type="arrow" w="med" len="med"/>
              <a:tailEnd type="arrow" w="med" len="med"/>
            </a:ln>
            <a:effectLst/>
          </p:spPr>
          <p:txBody>
            <a:bodyPr/>
            <a:lstStyle/>
            <a:p>
              <a:endParaRPr lang="en-US" i="1">
                <a:latin typeface="Arial" panose="020B0604020202020204" pitchFamily="34" charset="0"/>
                <a:cs typeface="Arial" panose="020B0604020202020204" pitchFamily="34" charset="0"/>
              </a:endParaRPr>
            </a:p>
          </p:txBody>
        </p:sp>
        <p:sp>
          <p:nvSpPr>
            <p:cNvPr id="65588" name="Text Box 52"/>
            <p:cNvSpPr txBox="1">
              <a:spLocks noChangeArrowheads="1"/>
            </p:cNvSpPr>
            <p:nvPr/>
          </p:nvSpPr>
          <p:spPr bwMode="auto">
            <a:xfrm>
              <a:off x="1344" y="1220"/>
              <a:ext cx="215" cy="231"/>
            </a:xfrm>
            <a:prstGeom prst="rect">
              <a:avLst/>
            </a:prstGeom>
            <a:noFill/>
            <a:ln w="9525">
              <a:noFill/>
              <a:miter lim="800000"/>
            </a:ln>
            <a:effectLst/>
          </p:spPr>
          <p:txBody>
            <a:bodyPr wrap="none">
              <a:spAutoFit/>
            </a:bodyPr>
            <a:lstStyle/>
            <a:p>
              <a:r>
                <a:rPr lang="en-US" i="1" dirty="0">
                  <a:latin typeface="Arial" panose="020B0604020202020204" pitchFamily="34" charset="0"/>
                  <a:cs typeface="Arial" panose="020B0604020202020204" pitchFamily="34" charset="0"/>
                </a:rPr>
                <a:t>B</a:t>
              </a:r>
            </a:p>
          </p:txBody>
        </p:sp>
      </p:grpSp>
      <p:sp>
        <p:nvSpPr>
          <p:cNvPr id="65601" name="Rectangle 65"/>
          <p:cNvSpPr>
            <a:spLocks noChangeArrowheads="1"/>
          </p:cNvSpPr>
          <p:nvPr/>
        </p:nvSpPr>
        <p:spPr bwMode="auto">
          <a:xfrm>
            <a:off x="3119120" y="3459480"/>
            <a:ext cx="228600" cy="228600"/>
          </a:xfrm>
          <a:prstGeom prst="rect">
            <a:avLst/>
          </a:prstGeom>
          <a:solidFill>
            <a:srgbClr val="0066FF"/>
          </a:solidFill>
          <a:ln w="9525">
            <a:solidFill>
              <a:schemeClr val="tx1"/>
            </a:solidFill>
            <a:miter lim="800000"/>
          </a:ln>
          <a:effectLst/>
        </p:spPr>
        <p:txBody>
          <a:bodyPr wrap="none" anchor="ctr"/>
          <a:lstStyle/>
          <a:p>
            <a:endParaRPr lang="en-US">
              <a:latin typeface="Arial" panose="020B0604020202020204" pitchFamily="34" charset="0"/>
              <a:cs typeface="Arial" panose="020B0604020202020204" pitchFamily="34" charset="0"/>
            </a:endParaRPr>
          </a:p>
        </p:txBody>
      </p:sp>
      <p:sp>
        <p:nvSpPr>
          <p:cNvPr id="65602" name="Rectangle 66"/>
          <p:cNvSpPr>
            <a:spLocks noChangeArrowheads="1"/>
          </p:cNvSpPr>
          <p:nvPr/>
        </p:nvSpPr>
        <p:spPr bwMode="auto">
          <a:xfrm>
            <a:off x="3119120" y="3992880"/>
            <a:ext cx="228600" cy="228600"/>
          </a:xfrm>
          <a:prstGeom prst="rect">
            <a:avLst/>
          </a:prstGeom>
          <a:solidFill>
            <a:srgbClr val="66FF33"/>
          </a:solidFill>
          <a:ln w="9525">
            <a:solidFill>
              <a:schemeClr val="tx1"/>
            </a:solidFill>
            <a:miter lim="800000"/>
          </a:ln>
          <a:effectLst/>
        </p:spPr>
        <p:txBody>
          <a:bodyPr wrap="none" anchor="ctr"/>
          <a:lstStyle/>
          <a:p>
            <a:endParaRPr lang="en-US">
              <a:latin typeface="Arial" panose="020B0604020202020204" pitchFamily="34" charset="0"/>
              <a:cs typeface="Arial" panose="020B0604020202020204" pitchFamily="34" charset="0"/>
            </a:endParaRPr>
          </a:p>
        </p:txBody>
      </p:sp>
      <p:sp>
        <p:nvSpPr>
          <p:cNvPr id="65604" name="Text Box 68"/>
          <p:cNvSpPr txBox="1">
            <a:spLocks noChangeArrowheads="1"/>
          </p:cNvSpPr>
          <p:nvPr/>
        </p:nvSpPr>
        <p:spPr bwMode="auto">
          <a:xfrm>
            <a:off x="3374390" y="3916680"/>
            <a:ext cx="3173730" cy="368300"/>
          </a:xfrm>
          <a:prstGeom prst="rect">
            <a:avLst/>
          </a:prstGeom>
          <a:noFill/>
          <a:ln w="9525">
            <a:noFill/>
            <a:miter lim="800000"/>
          </a:ln>
          <a:effectLst/>
        </p:spPr>
        <p:txBody>
          <a:bodyPr wrap="none">
            <a:spAutoFit/>
          </a:bodyPr>
          <a:lstStyle/>
          <a:p>
            <a:pPr algn="l"/>
            <a:r>
              <a:rPr lang="zh-CN" altLang="en-US" dirty="0">
                <a:latin typeface="Arial" panose="020B0604020202020204" pitchFamily="34" charset="0"/>
                <a:cs typeface="Arial" panose="020B0604020202020204" pitchFamily="34" charset="0"/>
                <a:sym typeface="+mn-ea"/>
              </a:rPr>
              <a:t>根据最优算法分配给</a:t>
            </a:r>
            <a:r>
              <a:rPr lang="en-US" b="1" i="1" dirty="0">
                <a:latin typeface="Arial" panose="020B0604020202020204" pitchFamily="34" charset="0"/>
                <a:cs typeface="Arial" panose="020B0604020202020204" pitchFamily="34" charset="0"/>
              </a:rPr>
              <a:t>A</a:t>
            </a:r>
            <a:r>
              <a:rPr lang="en-US" b="1" i="1" baseline="-25000" dirty="0">
                <a:latin typeface="Arial" panose="020B0604020202020204" pitchFamily="34" charset="0"/>
                <a:cs typeface="Arial" panose="020B0604020202020204" pitchFamily="34" charset="0"/>
              </a:rPr>
              <a:t>2</a:t>
            </a:r>
            <a:r>
              <a:rPr lang="zh-CN" altLang="en-US" dirty="0">
                <a:latin typeface="Arial" panose="020B0604020202020204" pitchFamily="34" charset="0"/>
                <a:cs typeface="Arial" panose="020B0604020202020204" pitchFamily="34" charset="0"/>
                <a:sym typeface="+mn-ea"/>
              </a:rPr>
              <a:t>的查询</a:t>
            </a:r>
            <a:endParaRPr lang="en-US" dirty="0">
              <a:latin typeface="Arial" panose="020B0604020202020204" pitchFamily="34" charset="0"/>
              <a:cs typeface="Arial" panose="020B0604020202020204" pitchFamily="34" charset="0"/>
            </a:endParaRPr>
          </a:p>
        </p:txBody>
      </p:sp>
      <p:sp>
        <p:nvSpPr>
          <p:cNvPr id="65603" name="Text Box 67"/>
          <p:cNvSpPr txBox="1">
            <a:spLocks noChangeArrowheads="1"/>
          </p:cNvSpPr>
          <p:nvPr/>
        </p:nvSpPr>
        <p:spPr bwMode="auto">
          <a:xfrm>
            <a:off x="3374390" y="3388995"/>
            <a:ext cx="3173730" cy="368300"/>
          </a:xfrm>
          <a:prstGeom prst="rect">
            <a:avLst/>
          </a:prstGeom>
          <a:noFill/>
          <a:ln w="9525">
            <a:noFill/>
            <a:miter lim="800000"/>
          </a:ln>
          <a:effectLst/>
        </p:spPr>
        <p:txBody>
          <a:bodyPr wrap="none">
            <a:spAutoFit/>
          </a:bodyPr>
          <a:lstStyle/>
          <a:p>
            <a:r>
              <a:rPr lang="zh-CN" altLang="en-US" dirty="0">
                <a:latin typeface="Arial" panose="020B0604020202020204" pitchFamily="34" charset="0"/>
                <a:cs typeface="Arial" panose="020B0604020202020204" pitchFamily="34" charset="0"/>
              </a:rPr>
              <a:t>根据最优算法分配给</a:t>
            </a:r>
            <a:r>
              <a:rPr lang="en-US" b="1" i="1" dirty="0">
                <a:latin typeface="Arial" panose="020B0604020202020204" pitchFamily="34" charset="0"/>
                <a:cs typeface="Arial" panose="020B0604020202020204" pitchFamily="34" charset="0"/>
              </a:rPr>
              <a:t>A</a:t>
            </a:r>
            <a:r>
              <a:rPr lang="en-US" b="1" i="1" baseline="-25000" dirty="0">
                <a:latin typeface="Arial" panose="020B0604020202020204" pitchFamily="34" charset="0"/>
                <a:cs typeface="Arial" panose="020B0604020202020204" pitchFamily="34" charset="0"/>
              </a:rPr>
              <a:t>1</a:t>
            </a:r>
            <a:r>
              <a:rPr lang="zh-CN" altLang="en-US" dirty="0">
                <a:latin typeface="Arial" panose="020B0604020202020204" pitchFamily="34" charset="0"/>
                <a:cs typeface="Arial" panose="020B0604020202020204" pitchFamily="34" charset="0"/>
              </a:rPr>
              <a:t>的查询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60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560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560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560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 calcmode="lin" valueType="num">
                                      <p:cBhvr additive="base">
                                        <p:cTn id="3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 calcmode="lin" valueType="num">
                                      <p:cBhvr additive="base">
                                        <p:cTn id="3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01" grpId="0" animBg="1"/>
      <p:bldP spid="65601" grpId="1" animBg="1"/>
      <p:bldP spid="65602" grpId="0" animBg="1"/>
      <p:bldP spid="65602" grpId="1" animBg="1"/>
      <p:bldP spid="65604" grpId="0" animBg="1"/>
      <p:bldP spid="65604" grpId="1" animBg="1"/>
      <p:bldP spid="65603" grpId="0" animBg="1"/>
      <p:bldP spid="65603"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Balance</a:t>
            </a:r>
            <a:r>
              <a:rPr lang="zh-CN" altLang="en-US"/>
              <a:t>算法的竞争率</a:t>
            </a:r>
          </a:p>
        </p:txBody>
      </p:sp>
      <p:sp>
        <p:nvSpPr>
          <p:cNvPr id="3" name="内容占位符 2"/>
          <p:cNvSpPr>
            <a:spLocks noGrp="1"/>
          </p:cNvSpPr>
          <p:nvPr>
            <p:ph idx="1"/>
          </p:nvPr>
        </p:nvSpPr>
        <p:spPr/>
        <p:txBody>
          <a:bodyPr/>
          <a:lstStyle/>
          <a:p>
            <a:r>
              <a:rPr lang="zh-CN" altLang="en-US" sz="2000"/>
              <a:t>根据</a:t>
            </a:r>
            <a:r>
              <a:rPr lang="en-US" altLang="zh-CN" sz="2000"/>
              <a:t>Balance</a:t>
            </a:r>
            <a:r>
              <a:rPr lang="zh-CN" altLang="en-US" sz="2000"/>
              <a:t>算法有分配图如下：</a:t>
            </a:r>
          </a:p>
          <a:p>
            <a:pPr lvl="1">
              <a:buFont typeface="Wingdings" panose="05000000000000000000" charset="0"/>
              <a:buChar char="Ø"/>
            </a:pPr>
            <a:r>
              <a:rPr lang="zh-CN" altLang="en-US" sz="1400">
                <a:sym typeface="+mn-ea"/>
              </a:rPr>
              <a:t>显然，</a:t>
            </a:r>
            <a:r>
              <a:rPr lang="en-US" altLang="zh-CN" sz="1400">
                <a:sym typeface="+mn-ea"/>
              </a:rPr>
              <a:t>Balance</a:t>
            </a:r>
            <a:r>
              <a:rPr lang="zh-CN" altLang="en-US" sz="1400">
                <a:sym typeface="+mn-ea"/>
              </a:rPr>
              <a:t>算法必须用尽至少一位广告商的预算。</a:t>
            </a:r>
            <a:endParaRPr lang="zh-CN" altLang="en-US" sz="1400"/>
          </a:p>
          <a:p>
            <a:pPr lvl="1">
              <a:buFont typeface="Wingdings" panose="05000000000000000000" charset="0"/>
              <a:buChar char="Ø"/>
            </a:pPr>
            <a:r>
              <a:rPr lang="zh-CN" altLang="en-US" sz="1400">
                <a:sym typeface="+mn-ea"/>
              </a:rPr>
              <a:t>否则，我们就在二者都还有预算的情况下，对某次查询没有进行分配，与最优算法中每次查询都至少有一位广告商出价相互矛盾。</a:t>
            </a:r>
          </a:p>
          <a:p>
            <a:pPr lvl="1">
              <a:buFont typeface="Wingdings" panose="05000000000000000000" charset="0"/>
              <a:buChar char="Ø"/>
            </a:pPr>
            <a:r>
              <a:rPr lang="zh-CN" altLang="en-US" sz="1400">
                <a:sym typeface="+mn-ea"/>
              </a:rPr>
              <a:t>因此，假设</a:t>
            </a:r>
            <a:r>
              <a:rPr lang="en-US" sz="1400" i="1" dirty="0">
                <a:latin typeface="Arial" panose="020B0604020202020204" pitchFamily="34" charset="0"/>
                <a:cs typeface="Arial" panose="020B0604020202020204" pitchFamily="34" charset="0"/>
                <a:sym typeface="+mn-ea"/>
              </a:rPr>
              <a:t>A</a:t>
            </a:r>
            <a:r>
              <a:rPr lang="en-US" sz="1400" i="1" baseline="-25000" dirty="0">
                <a:latin typeface="Arial" panose="020B0604020202020204" pitchFamily="34" charset="0"/>
                <a:cs typeface="Arial" panose="020B0604020202020204" pitchFamily="34" charset="0"/>
                <a:sym typeface="+mn-ea"/>
              </a:rPr>
              <a:t>2</a:t>
            </a:r>
            <a:r>
              <a:rPr lang="zh-CN" altLang="en-US" sz="1400">
                <a:sym typeface="+mn-ea"/>
              </a:rPr>
              <a:t>已经</a:t>
            </a:r>
            <a:r>
              <a:rPr lang="zh-CN" altLang="en-US" sz="1400"/>
              <a:t>被分配了</a:t>
            </a:r>
            <a:r>
              <a:rPr lang="en-US" altLang="zh-CN" sz="1400"/>
              <a:t>B</a:t>
            </a:r>
            <a:r>
              <a:rPr lang="zh-CN" altLang="en-US" sz="1400"/>
              <a:t>个查询，这些查询在最优算法下不一定全部属于原来的</a:t>
            </a:r>
            <a:r>
              <a:rPr lang="en-US" sz="1400" i="1" dirty="0">
                <a:latin typeface="Arial" panose="020B0604020202020204" pitchFamily="34" charset="0"/>
                <a:cs typeface="Arial" panose="020B0604020202020204" pitchFamily="34" charset="0"/>
                <a:sym typeface="+mn-ea"/>
              </a:rPr>
              <a:t>A</a:t>
            </a:r>
            <a:r>
              <a:rPr lang="en-US" sz="1400" i="1" baseline="-25000" dirty="0">
                <a:latin typeface="Arial" panose="020B0604020202020204" pitchFamily="34" charset="0"/>
                <a:cs typeface="Arial" panose="020B0604020202020204" pitchFamily="34" charset="0"/>
                <a:sym typeface="+mn-ea"/>
              </a:rPr>
              <a:t>2 </a:t>
            </a:r>
            <a:r>
              <a:rPr lang="zh-CN" altLang="en-US" sz="1400" dirty="0">
                <a:latin typeface="Arial" panose="020B0604020202020204" pitchFamily="34" charset="0"/>
                <a:cs typeface="Arial" panose="020B0604020202020204" pitchFamily="34" charset="0"/>
                <a:sym typeface="+mn-ea"/>
              </a:rPr>
              <a:t>。</a:t>
            </a:r>
            <a:endParaRPr lang="zh-CN" altLang="en-US" sz="1400"/>
          </a:p>
          <a:p>
            <a:pPr lvl="1">
              <a:buFont typeface="Wingdings" panose="05000000000000000000" charset="0"/>
              <a:buChar char="Ø"/>
            </a:pPr>
            <a:r>
              <a:rPr lang="zh-CN" altLang="en-US" sz="1400"/>
              <a:t>同时令</a:t>
            </a:r>
            <a:r>
              <a:rPr lang="en-US" sz="1400" i="1" dirty="0">
                <a:latin typeface="Arial" panose="020B0604020202020204" pitchFamily="34" charset="0"/>
                <a:cs typeface="Arial" panose="020B0604020202020204" pitchFamily="34" charset="0"/>
                <a:sym typeface="+mn-ea"/>
              </a:rPr>
              <a:t>A</a:t>
            </a:r>
            <a:r>
              <a:rPr lang="en-US" sz="1400" i="1" baseline="-25000" dirty="0">
                <a:latin typeface="Arial" panose="020B0604020202020204" pitchFamily="34" charset="0"/>
                <a:cs typeface="Arial" panose="020B0604020202020204" pitchFamily="34" charset="0"/>
                <a:sym typeface="+mn-ea"/>
              </a:rPr>
              <a:t>1</a:t>
            </a:r>
            <a:r>
              <a:rPr lang="zh-CN" altLang="en-US" sz="1400"/>
              <a:t>被分配到的总数为</a:t>
            </a:r>
            <a:r>
              <a:rPr lang="en-US" altLang="zh-CN" sz="1600"/>
              <a:t>y</a:t>
            </a:r>
            <a:r>
              <a:rPr lang="zh-CN" altLang="en-US" sz="1400"/>
              <a:t>，</a:t>
            </a:r>
            <a:r>
              <a:rPr lang="en-US" altLang="zh-CN" sz="1400"/>
              <a:t>x=B-y</a:t>
            </a:r>
            <a:r>
              <a:rPr lang="zh-CN" altLang="en-US" sz="1400"/>
              <a:t>代表在</a:t>
            </a:r>
            <a:r>
              <a:rPr lang="en-US" altLang="zh-CN" sz="1400"/>
              <a:t>Balance</a:t>
            </a:r>
            <a:r>
              <a:rPr lang="zh-CN" altLang="en-US" sz="1400"/>
              <a:t>算法中未被分配的查询。</a:t>
            </a:r>
          </a:p>
          <a:p>
            <a:pPr lvl="1">
              <a:buFont typeface="Wingdings" panose="05000000000000000000" charset="0"/>
              <a:buChar char="Ø"/>
            </a:pPr>
            <a:r>
              <a:rPr lang="zh-CN" altLang="en-US" sz="1400"/>
              <a:t>目标是证明：</a:t>
            </a:r>
            <a:r>
              <a:rPr lang="en-US" altLang="zh-CN" sz="1400"/>
              <a:t>y&gt;=x</a:t>
            </a:r>
            <a:r>
              <a:rPr lang="zh-CN" altLang="en-US" sz="1400"/>
              <a:t>，则可以保证</a:t>
            </a:r>
            <a:r>
              <a:rPr lang="en-US" altLang="zh-CN" sz="1400"/>
              <a:t>c&gt;=3/4</a:t>
            </a:r>
            <a:r>
              <a:rPr lang="zh-CN" altLang="en-US" sz="1400"/>
              <a:t>。</a:t>
            </a:r>
          </a:p>
          <a:p>
            <a:pPr marL="457200" lvl="1" indent="0">
              <a:buFont typeface="Wingdings" panose="05000000000000000000" charset="0"/>
              <a:buNone/>
            </a:pPr>
            <a:endParaRPr lang="zh-CN" altLang="en-US" sz="1400"/>
          </a:p>
          <a:p>
            <a:pPr marL="457200" lvl="1" indent="0">
              <a:buFont typeface="Wingdings" panose="05000000000000000000" charset="0"/>
              <a:buNone/>
            </a:pPr>
            <a:endParaRPr lang="zh-CN" altLang="en-US" sz="1400"/>
          </a:p>
          <a:p>
            <a:pPr marL="457200" lvl="1" indent="0">
              <a:buFont typeface="Wingdings" panose="05000000000000000000" charset="0"/>
              <a:buNone/>
            </a:pPr>
            <a:endParaRPr lang="zh-CN" altLang="en-US" sz="1400"/>
          </a:p>
          <a:p>
            <a:pPr marL="457200" lvl="1" indent="0">
              <a:buFont typeface="Wingdings" panose="05000000000000000000" charset="0"/>
              <a:buNone/>
            </a:pPr>
            <a:endParaRPr lang="zh-CN" altLang="en-US" sz="1400"/>
          </a:p>
          <a:p>
            <a:pPr marL="457200" lvl="1" indent="0">
              <a:buFont typeface="Wingdings" panose="05000000000000000000" charset="0"/>
              <a:buNone/>
            </a:pPr>
            <a:endParaRPr lang="zh-CN" altLang="en-US" sz="1400"/>
          </a:p>
          <a:p>
            <a:pPr lvl="1">
              <a:buFont typeface="Wingdings" panose="05000000000000000000" charset="0"/>
              <a:buChar char="Ø"/>
            </a:pPr>
            <a:endParaRPr lang="zh-CN" altLang="en-US" sz="1400"/>
          </a:p>
        </p:txBody>
      </p:sp>
      <p:grpSp>
        <p:nvGrpSpPr>
          <p:cNvPr id="5" name="Group 64"/>
          <p:cNvGrpSpPr/>
          <p:nvPr/>
        </p:nvGrpSpPr>
        <p:grpSpPr bwMode="auto">
          <a:xfrm>
            <a:off x="1043305" y="4149090"/>
            <a:ext cx="4188460" cy="2340774"/>
            <a:chOff x="279" y="2496"/>
            <a:chExt cx="1760" cy="911"/>
          </a:xfrm>
        </p:grpSpPr>
        <p:sp>
          <p:nvSpPr>
            <p:cNvPr id="65566" name="Rectangle 30"/>
            <p:cNvSpPr>
              <a:spLocks noChangeArrowheads="1"/>
            </p:cNvSpPr>
            <p:nvPr/>
          </p:nvSpPr>
          <p:spPr bwMode="auto">
            <a:xfrm>
              <a:off x="480" y="2544"/>
              <a:ext cx="288" cy="288"/>
            </a:xfrm>
            <a:prstGeom prst="rect">
              <a:avLst/>
            </a:prstGeom>
            <a:noFill/>
            <a:ln w="9525">
              <a:solidFill>
                <a:schemeClr val="tx1"/>
              </a:solidFill>
              <a:miter lim="800000"/>
            </a:ln>
            <a:effectLst/>
          </p:spPr>
          <p:txBody>
            <a:bodyPr wrap="none" anchor="ctr"/>
            <a:lstStyle/>
            <a:p>
              <a:endParaRPr lang="en-US" i="1">
                <a:latin typeface="Arial" panose="020B0604020202020204" pitchFamily="34" charset="0"/>
                <a:cs typeface="Arial" panose="020B0604020202020204" pitchFamily="34" charset="0"/>
              </a:endParaRPr>
            </a:p>
          </p:txBody>
        </p:sp>
        <p:sp>
          <p:nvSpPr>
            <p:cNvPr id="65567" name="Rectangle 31"/>
            <p:cNvSpPr>
              <a:spLocks noChangeArrowheads="1"/>
            </p:cNvSpPr>
            <p:nvPr/>
          </p:nvSpPr>
          <p:spPr bwMode="auto">
            <a:xfrm>
              <a:off x="480" y="2832"/>
              <a:ext cx="288" cy="432"/>
            </a:xfrm>
            <a:prstGeom prst="rect">
              <a:avLst/>
            </a:prstGeom>
            <a:solidFill>
              <a:srgbClr val="0066FF"/>
            </a:solidFill>
            <a:ln w="9525">
              <a:solidFill>
                <a:schemeClr val="tx1"/>
              </a:solidFill>
              <a:miter lim="800000"/>
            </a:ln>
            <a:effectLst/>
          </p:spPr>
          <p:txBody>
            <a:bodyPr wrap="none" anchor="ctr"/>
            <a:lstStyle/>
            <a:p>
              <a:endParaRPr lang="en-US" i="1">
                <a:latin typeface="Arial" panose="020B0604020202020204" pitchFamily="34" charset="0"/>
                <a:cs typeface="Arial" panose="020B0604020202020204" pitchFamily="34" charset="0"/>
              </a:endParaRPr>
            </a:p>
          </p:txBody>
        </p:sp>
        <p:sp>
          <p:nvSpPr>
            <p:cNvPr id="65568" name="Rectangle 32"/>
            <p:cNvSpPr>
              <a:spLocks noChangeArrowheads="1"/>
            </p:cNvSpPr>
            <p:nvPr/>
          </p:nvSpPr>
          <p:spPr bwMode="auto">
            <a:xfrm>
              <a:off x="864" y="2976"/>
              <a:ext cx="288" cy="288"/>
            </a:xfrm>
            <a:prstGeom prst="rect">
              <a:avLst/>
            </a:prstGeom>
            <a:solidFill>
              <a:srgbClr val="0066FF"/>
            </a:solidFill>
            <a:ln w="9525">
              <a:solidFill>
                <a:schemeClr val="tx1"/>
              </a:solidFill>
              <a:miter lim="800000"/>
            </a:ln>
            <a:effectLst/>
          </p:spPr>
          <p:txBody>
            <a:bodyPr wrap="none" anchor="ctr"/>
            <a:lstStyle/>
            <a:p>
              <a:endParaRPr lang="en-US" i="1">
                <a:latin typeface="Arial" panose="020B0604020202020204" pitchFamily="34" charset="0"/>
                <a:cs typeface="Arial" panose="020B0604020202020204" pitchFamily="34" charset="0"/>
              </a:endParaRPr>
            </a:p>
          </p:txBody>
        </p:sp>
        <p:sp>
          <p:nvSpPr>
            <p:cNvPr id="65569" name="Rectangle 33"/>
            <p:cNvSpPr>
              <a:spLocks noChangeArrowheads="1"/>
            </p:cNvSpPr>
            <p:nvPr/>
          </p:nvSpPr>
          <p:spPr bwMode="auto">
            <a:xfrm>
              <a:off x="864" y="2544"/>
              <a:ext cx="288" cy="432"/>
            </a:xfrm>
            <a:prstGeom prst="rect">
              <a:avLst/>
            </a:prstGeom>
            <a:solidFill>
              <a:srgbClr val="66FF33"/>
            </a:solidFill>
            <a:ln w="9525">
              <a:solidFill>
                <a:schemeClr val="tx1"/>
              </a:solidFill>
              <a:miter lim="800000"/>
            </a:ln>
            <a:effectLst/>
          </p:spPr>
          <p:txBody>
            <a:bodyPr wrap="none" anchor="ctr"/>
            <a:lstStyle/>
            <a:p>
              <a:endParaRPr lang="en-US" i="1">
                <a:latin typeface="Arial" panose="020B0604020202020204" pitchFamily="34" charset="0"/>
                <a:cs typeface="Arial" panose="020B0604020202020204" pitchFamily="34" charset="0"/>
              </a:endParaRPr>
            </a:p>
          </p:txBody>
        </p:sp>
        <p:sp>
          <p:nvSpPr>
            <p:cNvPr id="65570" name="Rectangle 34"/>
            <p:cNvSpPr>
              <a:spLocks noChangeArrowheads="1"/>
            </p:cNvSpPr>
            <p:nvPr/>
          </p:nvSpPr>
          <p:spPr bwMode="auto">
            <a:xfrm>
              <a:off x="1248" y="2976"/>
              <a:ext cx="288" cy="288"/>
            </a:xfrm>
            <a:prstGeom prst="rect">
              <a:avLst/>
            </a:prstGeom>
            <a:solidFill>
              <a:srgbClr val="66FF33"/>
            </a:solidFill>
            <a:ln w="9525">
              <a:solidFill>
                <a:schemeClr val="tx1"/>
              </a:solidFill>
              <a:miter lim="800000"/>
            </a:ln>
            <a:effectLst/>
          </p:spPr>
          <p:txBody>
            <a:bodyPr wrap="none" anchor="ctr"/>
            <a:lstStyle/>
            <a:p>
              <a:endParaRPr lang="en-US" i="1">
                <a:latin typeface="Arial" panose="020B0604020202020204" pitchFamily="34" charset="0"/>
                <a:cs typeface="Arial" panose="020B0604020202020204" pitchFamily="34" charset="0"/>
              </a:endParaRPr>
            </a:p>
          </p:txBody>
        </p:sp>
        <p:sp>
          <p:nvSpPr>
            <p:cNvPr id="65571" name="Line 35"/>
            <p:cNvSpPr>
              <a:spLocks noChangeShapeType="1"/>
            </p:cNvSpPr>
            <p:nvPr/>
          </p:nvSpPr>
          <p:spPr bwMode="auto">
            <a:xfrm>
              <a:off x="1632" y="2976"/>
              <a:ext cx="0" cy="288"/>
            </a:xfrm>
            <a:prstGeom prst="line">
              <a:avLst/>
            </a:prstGeom>
            <a:noFill/>
            <a:ln w="9525">
              <a:solidFill>
                <a:schemeClr val="tx1"/>
              </a:solidFill>
              <a:round/>
              <a:headEnd type="arrow" w="med" len="med"/>
              <a:tailEnd type="arrow" w="med" len="med"/>
            </a:ln>
            <a:effectLst/>
          </p:spPr>
          <p:txBody>
            <a:bodyPr/>
            <a:lstStyle/>
            <a:p>
              <a:endParaRPr lang="en-US" i="1">
                <a:latin typeface="Arial" panose="020B0604020202020204" pitchFamily="34" charset="0"/>
                <a:cs typeface="Arial" panose="020B0604020202020204" pitchFamily="34" charset="0"/>
              </a:endParaRPr>
            </a:p>
          </p:txBody>
        </p:sp>
        <p:sp>
          <p:nvSpPr>
            <p:cNvPr id="65572" name="Text Box 36"/>
            <p:cNvSpPr txBox="1">
              <a:spLocks noChangeArrowheads="1"/>
            </p:cNvSpPr>
            <p:nvPr/>
          </p:nvSpPr>
          <p:spPr bwMode="auto">
            <a:xfrm>
              <a:off x="1632" y="2996"/>
              <a:ext cx="189" cy="143"/>
            </a:xfrm>
            <a:prstGeom prst="rect">
              <a:avLst/>
            </a:prstGeom>
            <a:noFill/>
            <a:ln w="9525">
              <a:noFill/>
              <a:miter lim="800000"/>
            </a:ln>
            <a:effectLst/>
          </p:spPr>
          <p:txBody>
            <a:bodyPr wrap="square">
              <a:spAutoFit/>
            </a:bodyPr>
            <a:lstStyle/>
            <a:p>
              <a:r>
                <a:rPr lang="en-US" i="1">
                  <a:latin typeface="Arial" panose="020B0604020202020204" pitchFamily="34" charset="0"/>
                  <a:cs typeface="Arial" panose="020B0604020202020204" pitchFamily="34" charset="0"/>
                </a:rPr>
                <a:t>x</a:t>
              </a:r>
            </a:p>
          </p:txBody>
        </p:sp>
        <p:sp>
          <p:nvSpPr>
            <p:cNvPr id="65583" name="Line 47"/>
            <p:cNvSpPr>
              <a:spLocks noChangeShapeType="1"/>
            </p:cNvSpPr>
            <p:nvPr/>
          </p:nvSpPr>
          <p:spPr bwMode="auto">
            <a:xfrm>
              <a:off x="279" y="2832"/>
              <a:ext cx="9" cy="432"/>
            </a:xfrm>
            <a:prstGeom prst="line">
              <a:avLst/>
            </a:prstGeom>
            <a:noFill/>
            <a:ln w="9525">
              <a:solidFill>
                <a:schemeClr val="tx1"/>
              </a:solidFill>
              <a:round/>
              <a:headEnd type="arrow" w="med" len="med"/>
              <a:tailEnd type="arrow" w="med" len="med"/>
            </a:ln>
            <a:effectLst/>
          </p:spPr>
          <p:txBody>
            <a:bodyPr/>
            <a:lstStyle/>
            <a:p>
              <a:endParaRPr lang="en-US" i="1">
                <a:latin typeface="Arial" panose="020B0604020202020204" pitchFamily="34" charset="0"/>
                <a:cs typeface="Arial" panose="020B0604020202020204" pitchFamily="34" charset="0"/>
              </a:endParaRPr>
            </a:p>
          </p:txBody>
        </p:sp>
        <p:sp>
          <p:nvSpPr>
            <p:cNvPr id="65584" name="Text Box 48"/>
            <p:cNvSpPr txBox="1">
              <a:spLocks noChangeArrowheads="1"/>
            </p:cNvSpPr>
            <p:nvPr/>
          </p:nvSpPr>
          <p:spPr bwMode="auto">
            <a:xfrm>
              <a:off x="288" y="2948"/>
              <a:ext cx="189" cy="143"/>
            </a:xfrm>
            <a:prstGeom prst="rect">
              <a:avLst/>
            </a:prstGeom>
            <a:noFill/>
            <a:ln w="9525">
              <a:noFill/>
              <a:miter lim="800000"/>
            </a:ln>
            <a:effectLst/>
          </p:spPr>
          <p:txBody>
            <a:bodyPr wrap="square">
              <a:spAutoFit/>
            </a:bodyPr>
            <a:lstStyle/>
            <a:p>
              <a:r>
                <a:rPr lang="en-US" i="1">
                  <a:latin typeface="Arial" panose="020B0604020202020204" pitchFamily="34" charset="0"/>
                  <a:cs typeface="Arial" panose="020B0604020202020204" pitchFamily="34" charset="0"/>
                </a:rPr>
                <a:t>y</a:t>
              </a:r>
            </a:p>
          </p:txBody>
        </p:sp>
        <p:sp>
          <p:nvSpPr>
            <p:cNvPr id="65585" name="Line 49"/>
            <p:cNvSpPr>
              <a:spLocks noChangeShapeType="1"/>
            </p:cNvSpPr>
            <p:nvPr/>
          </p:nvSpPr>
          <p:spPr bwMode="auto">
            <a:xfrm>
              <a:off x="1824" y="2496"/>
              <a:ext cx="0" cy="768"/>
            </a:xfrm>
            <a:prstGeom prst="line">
              <a:avLst/>
            </a:prstGeom>
            <a:noFill/>
            <a:ln w="9525">
              <a:solidFill>
                <a:schemeClr val="tx1"/>
              </a:solidFill>
              <a:round/>
              <a:headEnd type="arrow" w="med" len="med"/>
              <a:tailEnd type="arrow" w="med" len="med"/>
            </a:ln>
            <a:effectLst/>
          </p:spPr>
          <p:txBody>
            <a:bodyPr/>
            <a:lstStyle/>
            <a:p>
              <a:endParaRPr lang="en-US" i="1">
                <a:latin typeface="Arial" panose="020B0604020202020204" pitchFamily="34" charset="0"/>
                <a:cs typeface="Arial" panose="020B0604020202020204" pitchFamily="34" charset="0"/>
              </a:endParaRPr>
            </a:p>
          </p:txBody>
        </p:sp>
        <p:sp>
          <p:nvSpPr>
            <p:cNvPr id="65586" name="Text Box 50"/>
            <p:cNvSpPr txBox="1">
              <a:spLocks noChangeArrowheads="1"/>
            </p:cNvSpPr>
            <p:nvPr/>
          </p:nvSpPr>
          <p:spPr bwMode="auto">
            <a:xfrm>
              <a:off x="1824" y="2708"/>
              <a:ext cx="215" cy="143"/>
            </a:xfrm>
            <a:prstGeom prst="rect">
              <a:avLst/>
            </a:prstGeom>
            <a:noFill/>
            <a:ln w="9525">
              <a:noFill/>
              <a:miter lim="800000"/>
            </a:ln>
            <a:effectLst/>
          </p:spPr>
          <p:txBody>
            <a:bodyPr wrap="square">
              <a:spAutoFit/>
            </a:bodyPr>
            <a:lstStyle/>
            <a:p>
              <a:r>
                <a:rPr lang="en-US" i="1">
                  <a:latin typeface="Arial" panose="020B0604020202020204" pitchFamily="34" charset="0"/>
                  <a:cs typeface="Arial" panose="020B0604020202020204" pitchFamily="34" charset="0"/>
                </a:rPr>
                <a:t>B</a:t>
              </a:r>
            </a:p>
          </p:txBody>
        </p:sp>
        <p:sp>
          <p:nvSpPr>
            <p:cNvPr id="65591" name="Text Box 55"/>
            <p:cNvSpPr txBox="1">
              <a:spLocks noChangeArrowheads="1"/>
            </p:cNvSpPr>
            <p:nvPr/>
          </p:nvSpPr>
          <p:spPr bwMode="auto">
            <a:xfrm>
              <a:off x="480" y="3264"/>
              <a:ext cx="275" cy="143"/>
            </a:xfrm>
            <a:prstGeom prst="rect">
              <a:avLst/>
            </a:prstGeom>
            <a:noFill/>
            <a:ln w="9525">
              <a:noFill/>
              <a:miter lim="800000"/>
            </a:ln>
            <a:effectLst/>
          </p:spPr>
          <p:txBody>
            <a:bodyPr wrap="square">
              <a:spAutoFit/>
            </a:bodyPr>
            <a:lstStyle/>
            <a:p>
              <a:r>
                <a:rPr lang="en-US" i="1">
                  <a:latin typeface="Arial" panose="020B0604020202020204" pitchFamily="34" charset="0"/>
                  <a:cs typeface="Arial" panose="020B0604020202020204" pitchFamily="34" charset="0"/>
                </a:rPr>
                <a:t>A</a:t>
              </a:r>
              <a:r>
                <a:rPr lang="en-US" i="1" baseline="-25000">
                  <a:latin typeface="Arial" panose="020B0604020202020204" pitchFamily="34" charset="0"/>
                  <a:cs typeface="Arial" panose="020B0604020202020204" pitchFamily="34" charset="0"/>
                </a:rPr>
                <a:t>1</a:t>
              </a:r>
            </a:p>
          </p:txBody>
        </p:sp>
        <p:sp>
          <p:nvSpPr>
            <p:cNvPr id="65592" name="Text Box 56"/>
            <p:cNvSpPr txBox="1">
              <a:spLocks noChangeArrowheads="1"/>
            </p:cNvSpPr>
            <p:nvPr/>
          </p:nvSpPr>
          <p:spPr bwMode="auto">
            <a:xfrm>
              <a:off x="935" y="3264"/>
              <a:ext cx="275" cy="143"/>
            </a:xfrm>
            <a:prstGeom prst="rect">
              <a:avLst/>
            </a:prstGeom>
            <a:noFill/>
            <a:ln w="9525">
              <a:noFill/>
              <a:miter lim="800000"/>
            </a:ln>
            <a:effectLst/>
          </p:spPr>
          <p:txBody>
            <a:bodyPr wrap="square">
              <a:spAutoFit/>
            </a:bodyPr>
            <a:lstStyle/>
            <a:p>
              <a:r>
                <a:rPr lang="en-US" i="1" dirty="0">
                  <a:latin typeface="Arial" panose="020B0604020202020204" pitchFamily="34" charset="0"/>
                  <a:cs typeface="Arial" panose="020B0604020202020204" pitchFamily="34" charset="0"/>
                </a:rPr>
                <a:t>A</a:t>
              </a:r>
              <a:r>
                <a:rPr lang="en-US" i="1" baseline="-25000" dirty="0">
                  <a:latin typeface="Arial" panose="020B0604020202020204" pitchFamily="34" charset="0"/>
                  <a:cs typeface="Arial" panose="020B0604020202020204" pitchFamily="34" charset="0"/>
                </a:rPr>
                <a:t>2</a:t>
              </a:r>
            </a:p>
          </p:txBody>
        </p:sp>
        <p:sp>
          <p:nvSpPr>
            <p:cNvPr id="65594" name="Line 58"/>
            <p:cNvSpPr>
              <a:spLocks noChangeShapeType="1"/>
            </p:cNvSpPr>
            <p:nvPr/>
          </p:nvSpPr>
          <p:spPr bwMode="auto">
            <a:xfrm>
              <a:off x="279" y="2544"/>
              <a:ext cx="0" cy="288"/>
            </a:xfrm>
            <a:prstGeom prst="line">
              <a:avLst/>
            </a:prstGeom>
            <a:noFill/>
            <a:ln w="9525">
              <a:solidFill>
                <a:schemeClr val="tx1"/>
              </a:solidFill>
              <a:round/>
              <a:headEnd type="arrow" w="med" len="med"/>
              <a:tailEnd type="arrow" w="med" len="med"/>
            </a:ln>
            <a:effectLst/>
          </p:spPr>
          <p:txBody>
            <a:bodyPr/>
            <a:lstStyle/>
            <a:p>
              <a:endParaRPr lang="en-US" i="1">
                <a:latin typeface="Arial" panose="020B0604020202020204" pitchFamily="34" charset="0"/>
                <a:cs typeface="Arial" panose="020B0604020202020204" pitchFamily="34" charset="0"/>
              </a:endParaRPr>
            </a:p>
          </p:txBody>
        </p:sp>
        <p:sp>
          <p:nvSpPr>
            <p:cNvPr id="65595" name="Text Box 59"/>
            <p:cNvSpPr txBox="1">
              <a:spLocks noChangeArrowheads="1"/>
            </p:cNvSpPr>
            <p:nvPr/>
          </p:nvSpPr>
          <p:spPr bwMode="auto">
            <a:xfrm>
              <a:off x="279" y="2564"/>
              <a:ext cx="189" cy="143"/>
            </a:xfrm>
            <a:prstGeom prst="rect">
              <a:avLst/>
            </a:prstGeom>
            <a:noFill/>
            <a:ln w="9525">
              <a:noFill/>
              <a:miter lim="800000"/>
            </a:ln>
            <a:effectLst/>
          </p:spPr>
          <p:txBody>
            <a:bodyPr wrap="square">
              <a:spAutoFit/>
            </a:bodyPr>
            <a:lstStyle/>
            <a:p>
              <a:r>
                <a:rPr lang="en-US" i="1">
                  <a:latin typeface="Arial" panose="020B0604020202020204" pitchFamily="34" charset="0"/>
                  <a:cs typeface="Arial" panose="020B0604020202020204" pitchFamily="34" charset="0"/>
                </a:rPr>
                <a:t>x</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Balance</a:t>
            </a:r>
            <a:r>
              <a:rPr lang="zh-CN" altLang="en-US"/>
              <a:t>算法的竞争率</a:t>
            </a:r>
          </a:p>
        </p:txBody>
      </p:sp>
      <p:sp>
        <p:nvSpPr>
          <p:cNvPr id="3" name="内容占位符 2"/>
          <p:cNvSpPr>
            <a:spLocks noGrp="1"/>
          </p:cNvSpPr>
          <p:nvPr>
            <p:ph idx="1"/>
          </p:nvPr>
        </p:nvSpPr>
        <p:spPr/>
        <p:txBody>
          <a:bodyPr/>
          <a:lstStyle/>
          <a:p>
            <a:r>
              <a:rPr lang="en-US" altLang="zh-CN" sz="2000"/>
              <a:t>Balance</a:t>
            </a:r>
            <a:r>
              <a:rPr lang="zh-CN" altLang="en-US" sz="2000"/>
              <a:t>算法的分配可以分为两种情况，这取决于是否有更多在最优算法中分配给</a:t>
            </a:r>
            <a:r>
              <a:rPr lang="en-US" sz="2000" i="1">
                <a:latin typeface="Arial" panose="020B0604020202020204" pitchFamily="34" charset="0"/>
                <a:cs typeface="Arial" panose="020B0604020202020204" pitchFamily="34" charset="0"/>
                <a:sym typeface="+mn-ea"/>
              </a:rPr>
              <a:t>A</a:t>
            </a:r>
            <a:r>
              <a:rPr lang="en-US" sz="2000" i="1" baseline="-25000">
                <a:latin typeface="Arial" panose="020B0604020202020204" pitchFamily="34" charset="0"/>
                <a:cs typeface="Arial" panose="020B0604020202020204" pitchFamily="34" charset="0"/>
                <a:sym typeface="+mn-ea"/>
              </a:rPr>
              <a:t>1</a:t>
            </a:r>
            <a:r>
              <a:rPr lang="zh-CN" altLang="en-US" sz="2000"/>
              <a:t>的查询会在Balance算法中分配给</a:t>
            </a:r>
            <a:r>
              <a:rPr lang="en-US" sz="2000" i="1">
                <a:latin typeface="Arial" panose="020B0604020202020204" pitchFamily="34" charset="0"/>
                <a:cs typeface="Arial" panose="020B0604020202020204" pitchFamily="34" charset="0"/>
                <a:sym typeface="+mn-ea"/>
              </a:rPr>
              <a:t>A</a:t>
            </a:r>
            <a:r>
              <a:rPr lang="en-US" sz="2000" i="1" baseline="-25000">
                <a:latin typeface="Arial" panose="020B0604020202020204" pitchFamily="34" charset="0"/>
                <a:cs typeface="Arial" panose="020B0604020202020204" pitchFamily="34" charset="0"/>
                <a:sym typeface="+mn-ea"/>
              </a:rPr>
              <a:t>1</a:t>
            </a:r>
            <a:r>
              <a:rPr lang="zh-CN" altLang="en-US" sz="2000" dirty="0">
                <a:latin typeface="Arial" panose="020B0604020202020204" pitchFamily="34" charset="0"/>
                <a:cs typeface="Arial" panose="020B0604020202020204" pitchFamily="34" charset="0"/>
                <a:sym typeface="+mn-ea"/>
              </a:rPr>
              <a:t>或者</a:t>
            </a:r>
            <a:r>
              <a:rPr lang="en-US" sz="2000" i="1" dirty="0">
                <a:latin typeface="Arial" panose="020B0604020202020204" pitchFamily="34" charset="0"/>
                <a:cs typeface="Arial" panose="020B0604020202020204" pitchFamily="34" charset="0"/>
                <a:sym typeface="+mn-ea"/>
              </a:rPr>
              <a:t>A</a:t>
            </a:r>
            <a:r>
              <a:rPr lang="en-US" sz="2000" i="1" baseline="-25000" dirty="0">
                <a:latin typeface="Arial" panose="020B0604020202020204" pitchFamily="34" charset="0"/>
                <a:cs typeface="Arial" panose="020B0604020202020204" pitchFamily="34" charset="0"/>
                <a:sym typeface="+mn-ea"/>
              </a:rPr>
              <a:t>2</a:t>
            </a:r>
            <a:endParaRPr lang="zh-CN" altLang="en-US" sz="2000"/>
          </a:p>
          <a:p>
            <a:pPr lvl="1">
              <a:buFont typeface="Wingdings" panose="05000000000000000000" charset="0"/>
              <a:buChar char="Ø"/>
            </a:pPr>
            <a:r>
              <a:rPr lang="zh-CN" altLang="en-US" sz="1400">
                <a:sym typeface="+mn-ea"/>
              </a:rPr>
              <a:t>情况一：假设这些查询中至少有一半会被Balance算法分配给</a:t>
            </a:r>
            <a:r>
              <a:rPr lang="en-US" sz="1400" i="1">
                <a:latin typeface="Arial" panose="020B0604020202020204" pitchFamily="34" charset="0"/>
                <a:cs typeface="Arial" panose="020B0604020202020204" pitchFamily="34" charset="0"/>
                <a:sym typeface="+mn-ea"/>
              </a:rPr>
              <a:t>A</a:t>
            </a:r>
            <a:r>
              <a:rPr lang="en-US" sz="1400" i="1" baseline="-25000">
                <a:latin typeface="Arial" panose="020B0604020202020204" pitchFamily="34" charset="0"/>
                <a:cs typeface="Arial" panose="020B0604020202020204" pitchFamily="34" charset="0"/>
                <a:sym typeface="+mn-ea"/>
              </a:rPr>
              <a:t>1 </a:t>
            </a:r>
            <a:r>
              <a:rPr lang="zh-CN" altLang="en-US" sz="1400"/>
              <a:t>则显然有y&gt;=B/2</a:t>
            </a:r>
            <a:r>
              <a:rPr lang="zh-CN" altLang="en-US" sz="1400">
                <a:sym typeface="+mn-ea"/>
              </a:rPr>
              <a:t>。</a:t>
            </a:r>
            <a:endParaRPr lang="zh-CN" altLang="en-US" sz="1400"/>
          </a:p>
          <a:p>
            <a:pPr lvl="1">
              <a:buFont typeface="Wingdings" panose="05000000000000000000" charset="0"/>
              <a:buChar char="Ø"/>
            </a:pPr>
            <a:r>
              <a:rPr lang="zh-CN" altLang="en-US" sz="1400"/>
              <a:t>所以y&gt;=x必然成立</a:t>
            </a:r>
            <a:r>
              <a:rPr lang="zh-CN" altLang="en-US" sz="1400">
                <a:sym typeface="+mn-ea"/>
              </a:rPr>
              <a:t>。</a:t>
            </a:r>
            <a:endParaRPr lang="zh-CN" altLang="en-US" sz="1400"/>
          </a:p>
          <a:p>
            <a:pPr marL="457200" lvl="1" indent="0">
              <a:buFont typeface="Wingdings" panose="05000000000000000000" charset="0"/>
              <a:buNone/>
            </a:pPr>
            <a:endParaRPr lang="zh-CN" altLang="en-US" sz="1400"/>
          </a:p>
          <a:p>
            <a:pPr marL="457200" lvl="1" indent="0">
              <a:buFont typeface="Wingdings" panose="05000000000000000000" charset="0"/>
              <a:buNone/>
            </a:pPr>
            <a:endParaRPr lang="zh-CN" altLang="en-US" sz="1400"/>
          </a:p>
          <a:p>
            <a:pPr marL="457200" lvl="1" indent="0">
              <a:buFont typeface="Wingdings" panose="05000000000000000000" charset="0"/>
              <a:buNone/>
            </a:pPr>
            <a:endParaRPr lang="zh-CN" altLang="en-US" sz="1400"/>
          </a:p>
          <a:p>
            <a:pPr lvl="1">
              <a:buFont typeface="Wingdings" panose="05000000000000000000" charset="0"/>
              <a:buChar char="Ø"/>
            </a:pPr>
            <a:endParaRPr lang="zh-CN" altLang="en-US" sz="1400"/>
          </a:p>
        </p:txBody>
      </p:sp>
      <p:grpSp>
        <p:nvGrpSpPr>
          <p:cNvPr id="5" name="Group 64"/>
          <p:cNvGrpSpPr/>
          <p:nvPr/>
        </p:nvGrpSpPr>
        <p:grpSpPr bwMode="auto">
          <a:xfrm>
            <a:off x="1019810" y="3555365"/>
            <a:ext cx="4998085" cy="2860599"/>
            <a:chOff x="279" y="2496"/>
            <a:chExt cx="1760" cy="882"/>
          </a:xfrm>
        </p:grpSpPr>
        <p:sp>
          <p:nvSpPr>
            <p:cNvPr id="65566" name="Rectangle 30"/>
            <p:cNvSpPr>
              <a:spLocks noChangeArrowheads="1"/>
            </p:cNvSpPr>
            <p:nvPr/>
          </p:nvSpPr>
          <p:spPr bwMode="auto">
            <a:xfrm>
              <a:off x="480" y="2544"/>
              <a:ext cx="288" cy="288"/>
            </a:xfrm>
            <a:prstGeom prst="rect">
              <a:avLst/>
            </a:prstGeom>
            <a:noFill/>
            <a:ln w="9525">
              <a:solidFill>
                <a:schemeClr val="tx1"/>
              </a:solidFill>
              <a:miter lim="800000"/>
            </a:ln>
            <a:effectLst/>
          </p:spPr>
          <p:txBody>
            <a:bodyPr wrap="none" anchor="ctr"/>
            <a:lstStyle/>
            <a:p>
              <a:endParaRPr lang="en-US" i="1">
                <a:latin typeface="Arial" panose="020B0604020202020204" pitchFamily="34" charset="0"/>
                <a:cs typeface="Arial" panose="020B0604020202020204" pitchFamily="34" charset="0"/>
              </a:endParaRPr>
            </a:p>
          </p:txBody>
        </p:sp>
        <p:sp>
          <p:nvSpPr>
            <p:cNvPr id="65567" name="Rectangle 31"/>
            <p:cNvSpPr>
              <a:spLocks noChangeArrowheads="1"/>
            </p:cNvSpPr>
            <p:nvPr/>
          </p:nvSpPr>
          <p:spPr bwMode="auto">
            <a:xfrm>
              <a:off x="480" y="2832"/>
              <a:ext cx="288" cy="432"/>
            </a:xfrm>
            <a:prstGeom prst="rect">
              <a:avLst/>
            </a:prstGeom>
            <a:solidFill>
              <a:srgbClr val="0066FF"/>
            </a:solidFill>
            <a:ln w="9525">
              <a:solidFill>
                <a:schemeClr val="tx1"/>
              </a:solidFill>
              <a:miter lim="800000"/>
            </a:ln>
            <a:effectLst/>
          </p:spPr>
          <p:txBody>
            <a:bodyPr wrap="none" anchor="ctr"/>
            <a:lstStyle/>
            <a:p>
              <a:endParaRPr lang="en-US" i="1">
                <a:latin typeface="Arial" panose="020B0604020202020204" pitchFamily="34" charset="0"/>
                <a:cs typeface="Arial" panose="020B0604020202020204" pitchFamily="34" charset="0"/>
              </a:endParaRPr>
            </a:p>
          </p:txBody>
        </p:sp>
        <p:sp>
          <p:nvSpPr>
            <p:cNvPr id="65568" name="Rectangle 32"/>
            <p:cNvSpPr>
              <a:spLocks noChangeArrowheads="1"/>
            </p:cNvSpPr>
            <p:nvPr/>
          </p:nvSpPr>
          <p:spPr bwMode="auto">
            <a:xfrm>
              <a:off x="864" y="2976"/>
              <a:ext cx="288" cy="288"/>
            </a:xfrm>
            <a:prstGeom prst="rect">
              <a:avLst/>
            </a:prstGeom>
            <a:solidFill>
              <a:srgbClr val="0066FF"/>
            </a:solidFill>
            <a:ln w="9525">
              <a:solidFill>
                <a:schemeClr val="tx1"/>
              </a:solidFill>
              <a:miter lim="800000"/>
            </a:ln>
            <a:effectLst/>
          </p:spPr>
          <p:txBody>
            <a:bodyPr wrap="none" anchor="ctr"/>
            <a:lstStyle/>
            <a:p>
              <a:endParaRPr lang="en-US" i="1">
                <a:latin typeface="Arial" panose="020B0604020202020204" pitchFamily="34" charset="0"/>
                <a:cs typeface="Arial" panose="020B0604020202020204" pitchFamily="34" charset="0"/>
              </a:endParaRPr>
            </a:p>
          </p:txBody>
        </p:sp>
        <p:sp>
          <p:nvSpPr>
            <p:cNvPr id="65569" name="Rectangle 33"/>
            <p:cNvSpPr>
              <a:spLocks noChangeArrowheads="1"/>
            </p:cNvSpPr>
            <p:nvPr/>
          </p:nvSpPr>
          <p:spPr bwMode="auto">
            <a:xfrm>
              <a:off x="864" y="2544"/>
              <a:ext cx="288" cy="432"/>
            </a:xfrm>
            <a:prstGeom prst="rect">
              <a:avLst/>
            </a:prstGeom>
            <a:solidFill>
              <a:srgbClr val="66FF33"/>
            </a:solidFill>
            <a:ln w="9525">
              <a:solidFill>
                <a:schemeClr val="tx1"/>
              </a:solidFill>
              <a:miter lim="800000"/>
            </a:ln>
            <a:effectLst/>
          </p:spPr>
          <p:txBody>
            <a:bodyPr wrap="none" anchor="ctr"/>
            <a:lstStyle/>
            <a:p>
              <a:endParaRPr lang="en-US" i="1">
                <a:latin typeface="Arial" panose="020B0604020202020204" pitchFamily="34" charset="0"/>
                <a:cs typeface="Arial" panose="020B0604020202020204" pitchFamily="34" charset="0"/>
              </a:endParaRPr>
            </a:p>
          </p:txBody>
        </p:sp>
        <p:sp>
          <p:nvSpPr>
            <p:cNvPr id="65570" name="Rectangle 34"/>
            <p:cNvSpPr>
              <a:spLocks noChangeArrowheads="1"/>
            </p:cNvSpPr>
            <p:nvPr/>
          </p:nvSpPr>
          <p:spPr bwMode="auto">
            <a:xfrm>
              <a:off x="1248" y="2976"/>
              <a:ext cx="288" cy="288"/>
            </a:xfrm>
            <a:prstGeom prst="rect">
              <a:avLst/>
            </a:prstGeom>
            <a:solidFill>
              <a:srgbClr val="66FF33"/>
            </a:solidFill>
            <a:ln w="9525">
              <a:solidFill>
                <a:schemeClr val="tx1"/>
              </a:solidFill>
              <a:miter lim="800000"/>
            </a:ln>
            <a:effectLst/>
          </p:spPr>
          <p:txBody>
            <a:bodyPr wrap="none" anchor="ctr"/>
            <a:lstStyle/>
            <a:p>
              <a:endParaRPr lang="en-US" i="1">
                <a:latin typeface="Arial" panose="020B0604020202020204" pitchFamily="34" charset="0"/>
                <a:cs typeface="Arial" panose="020B0604020202020204" pitchFamily="34" charset="0"/>
              </a:endParaRPr>
            </a:p>
          </p:txBody>
        </p:sp>
        <p:sp>
          <p:nvSpPr>
            <p:cNvPr id="65571" name="Line 35"/>
            <p:cNvSpPr>
              <a:spLocks noChangeShapeType="1"/>
            </p:cNvSpPr>
            <p:nvPr/>
          </p:nvSpPr>
          <p:spPr bwMode="auto">
            <a:xfrm>
              <a:off x="1632" y="2976"/>
              <a:ext cx="0" cy="288"/>
            </a:xfrm>
            <a:prstGeom prst="line">
              <a:avLst/>
            </a:prstGeom>
            <a:noFill/>
            <a:ln w="9525">
              <a:solidFill>
                <a:schemeClr val="tx1"/>
              </a:solidFill>
              <a:round/>
              <a:headEnd type="arrow" w="med" len="med"/>
              <a:tailEnd type="arrow" w="med" len="med"/>
            </a:ln>
            <a:effectLst/>
          </p:spPr>
          <p:txBody>
            <a:bodyPr/>
            <a:lstStyle/>
            <a:p>
              <a:endParaRPr lang="en-US" i="1">
                <a:latin typeface="Arial" panose="020B0604020202020204" pitchFamily="34" charset="0"/>
                <a:cs typeface="Arial" panose="020B0604020202020204" pitchFamily="34" charset="0"/>
              </a:endParaRPr>
            </a:p>
          </p:txBody>
        </p:sp>
        <p:sp>
          <p:nvSpPr>
            <p:cNvPr id="65572" name="Text Box 36"/>
            <p:cNvSpPr txBox="1">
              <a:spLocks noChangeArrowheads="1"/>
            </p:cNvSpPr>
            <p:nvPr/>
          </p:nvSpPr>
          <p:spPr bwMode="auto">
            <a:xfrm>
              <a:off x="1632" y="2996"/>
              <a:ext cx="189" cy="114"/>
            </a:xfrm>
            <a:prstGeom prst="rect">
              <a:avLst/>
            </a:prstGeom>
            <a:noFill/>
            <a:ln w="9525">
              <a:noFill/>
              <a:miter lim="800000"/>
            </a:ln>
            <a:effectLst/>
          </p:spPr>
          <p:txBody>
            <a:bodyPr wrap="square">
              <a:spAutoFit/>
            </a:bodyPr>
            <a:lstStyle/>
            <a:p>
              <a:r>
                <a:rPr lang="en-US" i="1">
                  <a:latin typeface="Arial" panose="020B0604020202020204" pitchFamily="34" charset="0"/>
                  <a:cs typeface="Arial" panose="020B0604020202020204" pitchFamily="34" charset="0"/>
                </a:rPr>
                <a:t>x</a:t>
              </a:r>
            </a:p>
          </p:txBody>
        </p:sp>
        <p:sp>
          <p:nvSpPr>
            <p:cNvPr id="65583" name="Line 47"/>
            <p:cNvSpPr>
              <a:spLocks noChangeShapeType="1"/>
            </p:cNvSpPr>
            <p:nvPr/>
          </p:nvSpPr>
          <p:spPr bwMode="auto">
            <a:xfrm>
              <a:off x="279" y="2832"/>
              <a:ext cx="9" cy="432"/>
            </a:xfrm>
            <a:prstGeom prst="line">
              <a:avLst/>
            </a:prstGeom>
            <a:noFill/>
            <a:ln w="9525">
              <a:solidFill>
                <a:schemeClr val="tx1"/>
              </a:solidFill>
              <a:round/>
              <a:headEnd type="arrow" w="med" len="med"/>
              <a:tailEnd type="arrow" w="med" len="med"/>
            </a:ln>
            <a:effectLst/>
          </p:spPr>
          <p:txBody>
            <a:bodyPr/>
            <a:lstStyle/>
            <a:p>
              <a:endParaRPr lang="en-US" i="1">
                <a:latin typeface="Arial" panose="020B0604020202020204" pitchFamily="34" charset="0"/>
                <a:cs typeface="Arial" panose="020B0604020202020204" pitchFamily="34" charset="0"/>
              </a:endParaRPr>
            </a:p>
          </p:txBody>
        </p:sp>
        <p:sp>
          <p:nvSpPr>
            <p:cNvPr id="65584" name="Text Box 48"/>
            <p:cNvSpPr txBox="1">
              <a:spLocks noChangeArrowheads="1"/>
            </p:cNvSpPr>
            <p:nvPr/>
          </p:nvSpPr>
          <p:spPr bwMode="auto">
            <a:xfrm>
              <a:off x="288" y="2948"/>
              <a:ext cx="189" cy="114"/>
            </a:xfrm>
            <a:prstGeom prst="rect">
              <a:avLst/>
            </a:prstGeom>
            <a:noFill/>
            <a:ln w="9525">
              <a:noFill/>
              <a:miter lim="800000"/>
            </a:ln>
            <a:effectLst/>
          </p:spPr>
          <p:txBody>
            <a:bodyPr wrap="square">
              <a:spAutoFit/>
            </a:bodyPr>
            <a:lstStyle/>
            <a:p>
              <a:r>
                <a:rPr lang="en-US" i="1">
                  <a:latin typeface="Arial" panose="020B0604020202020204" pitchFamily="34" charset="0"/>
                  <a:cs typeface="Arial" panose="020B0604020202020204" pitchFamily="34" charset="0"/>
                </a:rPr>
                <a:t>y</a:t>
              </a:r>
            </a:p>
          </p:txBody>
        </p:sp>
        <p:sp>
          <p:nvSpPr>
            <p:cNvPr id="65585" name="Line 49"/>
            <p:cNvSpPr>
              <a:spLocks noChangeShapeType="1"/>
            </p:cNvSpPr>
            <p:nvPr/>
          </p:nvSpPr>
          <p:spPr bwMode="auto">
            <a:xfrm>
              <a:off x="1824" y="2496"/>
              <a:ext cx="0" cy="768"/>
            </a:xfrm>
            <a:prstGeom prst="line">
              <a:avLst/>
            </a:prstGeom>
            <a:noFill/>
            <a:ln w="9525">
              <a:solidFill>
                <a:schemeClr val="tx1"/>
              </a:solidFill>
              <a:round/>
              <a:headEnd type="arrow" w="med" len="med"/>
              <a:tailEnd type="arrow" w="med" len="med"/>
            </a:ln>
            <a:effectLst/>
          </p:spPr>
          <p:txBody>
            <a:bodyPr/>
            <a:lstStyle/>
            <a:p>
              <a:endParaRPr lang="en-US" i="1">
                <a:latin typeface="Arial" panose="020B0604020202020204" pitchFamily="34" charset="0"/>
                <a:cs typeface="Arial" panose="020B0604020202020204" pitchFamily="34" charset="0"/>
              </a:endParaRPr>
            </a:p>
          </p:txBody>
        </p:sp>
        <p:sp>
          <p:nvSpPr>
            <p:cNvPr id="65586" name="Text Box 50"/>
            <p:cNvSpPr txBox="1">
              <a:spLocks noChangeArrowheads="1"/>
            </p:cNvSpPr>
            <p:nvPr/>
          </p:nvSpPr>
          <p:spPr bwMode="auto">
            <a:xfrm>
              <a:off x="1824" y="2708"/>
              <a:ext cx="215" cy="114"/>
            </a:xfrm>
            <a:prstGeom prst="rect">
              <a:avLst/>
            </a:prstGeom>
            <a:noFill/>
            <a:ln w="9525">
              <a:noFill/>
              <a:miter lim="800000"/>
            </a:ln>
            <a:effectLst/>
          </p:spPr>
          <p:txBody>
            <a:bodyPr wrap="square">
              <a:spAutoFit/>
            </a:bodyPr>
            <a:lstStyle/>
            <a:p>
              <a:r>
                <a:rPr lang="en-US" i="1">
                  <a:latin typeface="Arial" panose="020B0604020202020204" pitchFamily="34" charset="0"/>
                  <a:cs typeface="Arial" panose="020B0604020202020204" pitchFamily="34" charset="0"/>
                </a:rPr>
                <a:t>B</a:t>
              </a:r>
            </a:p>
          </p:txBody>
        </p:sp>
        <p:sp>
          <p:nvSpPr>
            <p:cNvPr id="65591" name="Text Box 55"/>
            <p:cNvSpPr txBox="1">
              <a:spLocks noChangeArrowheads="1"/>
            </p:cNvSpPr>
            <p:nvPr/>
          </p:nvSpPr>
          <p:spPr bwMode="auto">
            <a:xfrm>
              <a:off x="480" y="3264"/>
              <a:ext cx="275" cy="114"/>
            </a:xfrm>
            <a:prstGeom prst="rect">
              <a:avLst/>
            </a:prstGeom>
            <a:noFill/>
            <a:ln w="9525">
              <a:noFill/>
              <a:miter lim="800000"/>
            </a:ln>
            <a:effectLst/>
          </p:spPr>
          <p:txBody>
            <a:bodyPr wrap="square">
              <a:spAutoFit/>
            </a:bodyPr>
            <a:lstStyle/>
            <a:p>
              <a:r>
                <a:rPr lang="en-US" i="1">
                  <a:latin typeface="Arial" panose="020B0604020202020204" pitchFamily="34" charset="0"/>
                  <a:cs typeface="Arial" panose="020B0604020202020204" pitchFamily="34" charset="0"/>
                </a:rPr>
                <a:t>A</a:t>
              </a:r>
              <a:r>
                <a:rPr lang="en-US" i="1" baseline="-25000">
                  <a:latin typeface="Arial" panose="020B0604020202020204" pitchFamily="34" charset="0"/>
                  <a:cs typeface="Arial" panose="020B0604020202020204" pitchFamily="34" charset="0"/>
                </a:rPr>
                <a:t>1</a:t>
              </a:r>
            </a:p>
          </p:txBody>
        </p:sp>
        <p:sp>
          <p:nvSpPr>
            <p:cNvPr id="65592" name="Text Box 56"/>
            <p:cNvSpPr txBox="1">
              <a:spLocks noChangeArrowheads="1"/>
            </p:cNvSpPr>
            <p:nvPr/>
          </p:nvSpPr>
          <p:spPr bwMode="auto">
            <a:xfrm>
              <a:off x="935" y="3264"/>
              <a:ext cx="275" cy="114"/>
            </a:xfrm>
            <a:prstGeom prst="rect">
              <a:avLst/>
            </a:prstGeom>
            <a:noFill/>
            <a:ln w="9525">
              <a:noFill/>
              <a:miter lim="800000"/>
            </a:ln>
            <a:effectLst/>
          </p:spPr>
          <p:txBody>
            <a:bodyPr wrap="square">
              <a:spAutoFit/>
            </a:bodyPr>
            <a:lstStyle/>
            <a:p>
              <a:r>
                <a:rPr lang="en-US" i="1" dirty="0">
                  <a:latin typeface="Arial" panose="020B0604020202020204" pitchFamily="34" charset="0"/>
                  <a:cs typeface="Arial" panose="020B0604020202020204" pitchFamily="34" charset="0"/>
                </a:rPr>
                <a:t>A</a:t>
              </a:r>
              <a:r>
                <a:rPr lang="en-US" i="1" baseline="-25000" dirty="0">
                  <a:latin typeface="Arial" panose="020B0604020202020204" pitchFamily="34" charset="0"/>
                  <a:cs typeface="Arial" panose="020B0604020202020204" pitchFamily="34" charset="0"/>
                </a:rPr>
                <a:t>2</a:t>
              </a:r>
            </a:p>
          </p:txBody>
        </p:sp>
        <p:sp>
          <p:nvSpPr>
            <p:cNvPr id="65594" name="Line 58"/>
            <p:cNvSpPr>
              <a:spLocks noChangeShapeType="1"/>
            </p:cNvSpPr>
            <p:nvPr/>
          </p:nvSpPr>
          <p:spPr bwMode="auto">
            <a:xfrm>
              <a:off x="279" y="2544"/>
              <a:ext cx="0" cy="288"/>
            </a:xfrm>
            <a:prstGeom prst="line">
              <a:avLst/>
            </a:prstGeom>
            <a:noFill/>
            <a:ln w="9525">
              <a:solidFill>
                <a:schemeClr val="tx1"/>
              </a:solidFill>
              <a:round/>
              <a:headEnd type="arrow" w="med" len="med"/>
              <a:tailEnd type="arrow" w="med" len="med"/>
            </a:ln>
            <a:effectLst/>
          </p:spPr>
          <p:txBody>
            <a:bodyPr/>
            <a:lstStyle/>
            <a:p>
              <a:endParaRPr lang="en-US" i="1">
                <a:latin typeface="Arial" panose="020B0604020202020204" pitchFamily="34" charset="0"/>
                <a:cs typeface="Arial" panose="020B0604020202020204" pitchFamily="34" charset="0"/>
              </a:endParaRPr>
            </a:p>
          </p:txBody>
        </p:sp>
        <p:sp>
          <p:nvSpPr>
            <p:cNvPr id="65595" name="Text Box 59"/>
            <p:cNvSpPr txBox="1">
              <a:spLocks noChangeArrowheads="1"/>
            </p:cNvSpPr>
            <p:nvPr/>
          </p:nvSpPr>
          <p:spPr bwMode="auto">
            <a:xfrm>
              <a:off x="279" y="2564"/>
              <a:ext cx="189" cy="114"/>
            </a:xfrm>
            <a:prstGeom prst="rect">
              <a:avLst/>
            </a:prstGeom>
            <a:noFill/>
            <a:ln w="9525">
              <a:noFill/>
              <a:miter lim="800000"/>
            </a:ln>
            <a:effectLst/>
          </p:spPr>
          <p:txBody>
            <a:bodyPr wrap="square">
              <a:spAutoFit/>
            </a:bodyPr>
            <a:lstStyle/>
            <a:p>
              <a:r>
                <a:rPr lang="en-US" i="1">
                  <a:latin typeface="Arial" panose="020B0604020202020204" pitchFamily="34" charset="0"/>
                  <a:cs typeface="Arial" panose="020B0604020202020204" pitchFamily="34" charset="0"/>
                </a:rPr>
                <a:t>x</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Balance</a:t>
            </a:r>
            <a:r>
              <a:rPr lang="zh-CN" altLang="en-US"/>
              <a:t>算法的竞争率</a:t>
            </a:r>
          </a:p>
        </p:txBody>
      </p:sp>
      <p:sp>
        <p:nvSpPr>
          <p:cNvPr id="3" name="内容占位符 2"/>
          <p:cNvSpPr>
            <a:spLocks noGrp="1"/>
          </p:cNvSpPr>
          <p:nvPr>
            <p:ph idx="1"/>
          </p:nvPr>
        </p:nvSpPr>
        <p:spPr/>
        <p:txBody>
          <a:bodyPr/>
          <a:lstStyle/>
          <a:p>
            <a:r>
              <a:rPr lang="en-US" altLang="zh-CN" sz="2000"/>
              <a:t>Balance</a:t>
            </a:r>
            <a:r>
              <a:rPr lang="zh-CN" altLang="en-US" sz="2000"/>
              <a:t>算法的分配可以分为两种情况，这取决于是否有更多在最优算法中分配给</a:t>
            </a:r>
            <a:r>
              <a:rPr lang="en-US" sz="2000" i="1">
                <a:latin typeface="Arial" panose="020B0604020202020204" pitchFamily="34" charset="0"/>
                <a:cs typeface="Arial" panose="020B0604020202020204" pitchFamily="34" charset="0"/>
                <a:sym typeface="+mn-ea"/>
              </a:rPr>
              <a:t>A</a:t>
            </a:r>
            <a:r>
              <a:rPr lang="en-US" sz="2000" i="1" baseline="-25000">
                <a:latin typeface="Arial" panose="020B0604020202020204" pitchFamily="34" charset="0"/>
                <a:cs typeface="Arial" panose="020B0604020202020204" pitchFamily="34" charset="0"/>
                <a:sym typeface="+mn-ea"/>
              </a:rPr>
              <a:t>1</a:t>
            </a:r>
            <a:r>
              <a:rPr lang="zh-CN" altLang="en-US" sz="2000"/>
              <a:t>的查询会在Balance算法中分配给</a:t>
            </a:r>
            <a:r>
              <a:rPr lang="en-US" sz="2000" i="1">
                <a:latin typeface="Arial" panose="020B0604020202020204" pitchFamily="34" charset="0"/>
                <a:cs typeface="Arial" panose="020B0604020202020204" pitchFamily="34" charset="0"/>
                <a:sym typeface="+mn-ea"/>
              </a:rPr>
              <a:t>A</a:t>
            </a:r>
            <a:r>
              <a:rPr lang="en-US" sz="2000" i="1" baseline="-25000">
                <a:latin typeface="Arial" panose="020B0604020202020204" pitchFamily="34" charset="0"/>
                <a:cs typeface="Arial" panose="020B0604020202020204" pitchFamily="34" charset="0"/>
                <a:sym typeface="+mn-ea"/>
              </a:rPr>
              <a:t>1</a:t>
            </a:r>
            <a:r>
              <a:rPr lang="zh-CN" altLang="en-US" sz="2000" dirty="0">
                <a:latin typeface="Arial" panose="020B0604020202020204" pitchFamily="34" charset="0"/>
                <a:cs typeface="Arial" panose="020B0604020202020204" pitchFamily="34" charset="0"/>
                <a:sym typeface="+mn-ea"/>
              </a:rPr>
              <a:t>或者</a:t>
            </a:r>
            <a:r>
              <a:rPr lang="en-US" sz="2000" i="1" dirty="0">
                <a:latin typeface="Arial" panose="020B0604020202020204" pitchFamily="34" charset="0"/>
                <a:cs typeface="Arial" panose="020B0604020202020204" pitchFamily="34" charset="0"/>
                <a:sym typeface="+mn-ea"/>
              </a:rPr>
              <a:t>A</a:t>
            </a:r>
            <a:r>
              <a:rPr lang="en-US" sz="2000" i="1" baseline="-25000" dirty="0">
                <a:latin typeface="Arial" panose="020B0604020202020204" pitchFamily="34" charset="0"/>
                <a:cs typeface="Arial" panose="020B0604020202020204" pitchFamily="34" charset="0"/>
                <a:sym typeface="+mn-ea"/>
              </a:rPr>
              <a:t>2</a:t>
            </a:r>
            <a:endParaRPr lang="zh-CN" altLang="en-US" sz="2000"/>
          </a:p>
          <a:p>
            <a:pPr lvl="1">
              <a:buFont typeface="Wingdings" panose="05000000000000000000" charset="0"/>
              <a:buChar char="Ø"/>
            </a:pPr>
            <a:r>
              <a:rPr lang="zh-CN" altLang="en-US" sz="1400">
                <a:sym typeface="+mn-ea"/>
              </a:rPr>
              <a:t>情况二：假设这些查询中有一半多会被Balance算法分配给</a:t>
            </a:r>
            <a:r>
              <a:rPr lang="en-US" sz="1400" i="1" dirty="0">
                <a:latin typeface="Arial" panose="020B0604020202020204" pitchFamily="34" charset="0"/>
                <a:cs typeface="Arial" panose="020B0604020202020204" pitchFamily="34" charset="0"/>
                <a:sym typeface="+mn-ea"/>
              </a:rPr>
              <a:t>A</a:t>
            </a:r>
            <a:r>
              <a:rPr lang="en-US" sz="1400" i="1" baseline="-25000" dirty="0">
                <a:latin typeface="Arial" panose="020B0604020202020204" pitchFamily="34" charset="0"/>
                <a:cs typeface="Arial" panose="020B0604020202020204" pitchFamily="34" charset="0"/>
                <a:sym typeface="+mn-ea"/>
              </a:rPr>
              <a:t>2</a:t>
            </a:r>
            <a:r>
              <a:rPr lang="zh-CN" altLang="en-US" sz="1400">
                <a:sym typeface="+mn-ea"/>
              </a:rPr>
              <a:t>。</a:t>
            </a:r>
          </a:p>
          <a:p>
            <a:pPr lvl="1">
              <a:buFont typeface="Wingdings" panose="05000000000000000000" charset="0"/>
              <a:buChar char="Ø"/>
            </a:pPr>
            <a:r>
              <a:rPr lang="zh-CN" altLang="en-US" sz="1400"/>
              <a:t>考虑这些查询中的后部分查询q被Balance算法分配给</a:t>
            </a:r>
            <a:r>
              <a:rPr lang="en-US" sz="1400" i="1" dirty="0">
                <a:latin typeface="Arial" panose="020B0604020202020204" pitchFamily="34" charset="0"/>
                <a:cs typeface="Arial" panose="020B0604020202020204" pitchFamily="34" charset="0"/>
                <a:sym typeface="+mn-ea"/>
              </a:rPr>
              <a:t>A</a:t>
            </a:r>
            <a:r>
              <a:rPr lang="en-US" sz="1400" i="1" baseline="-25000" dirty="0">
                <a:latin typeface="Arial" panose="020B0604020202020204" pitchFamily="34" charset="0"/>
                <a:cs typeface="Arial" panose="020B0604020202020204" pitchFamily="34" charset="0"/>
                <a:sym typeface="+mn-ea"/>
              </a:rPr>
              <a:t>2</a:t>
            </a:r>
            <a:r>
              <a:rPr lang="zh-CN" altLang="en-US" sz="1400"/>
              <a:t> </a:t>
            </a:r>
            <a:r>
              <a:rPr lang="en-US" altLang="zh-CN" sz="1400"/>
              <a:t>(</a:t>
            </a:r>
            <a:r>
              <a:rPr lang="zh-CN" altLang="en-US" sz="1400"/>
              <a:t>如红框所示</a:t>
            </a:r>
            <a:r>
              <a:rPr lang="en-US" altLang="zh-CN" sz="1400"/>
              <a:t>)</a:t>
            </a:r>
            <a:r>
              <a:rPr lang="zh-CN" altLang="en-US" sz="1400"/>
              <a:t>，此时，</a:t>
            </a:r>
            <a:r>
              <a:rPr lang="en-US" sz="1400" i="1" dirty="0">
                <a:latin typeface="Arial" panose="020B0604020202020204" pitchFamily="34" charset="0"/>
                <a:cs typeface="Arial" panose="020B0604020202020204" pitchFamily="34" charset="0"/>
                <a:sym typeface="+mn-ea"/>
              </a:rPr>
              <a:t>A</a:t>
            </a:r>
            <a:r>
              <a:rPr lang="en-US" sz="1400" i="1" baseline="-25000" dirty="0">
                <a:latin typeface="Arial" panose="020B0604020202020204" pitchFamily="34" charset="0"/>
                <a:cs typeface="Arial" panose="020B0604020202020204" pitchFamily="34" charset="0"/>
                <a:sym typeface="+mn-ea"/>
              </a:rPr>
              <a:t>2</a:t>
            </a:r>
            <a:r>
              <a:rPr lang="zh-CN" altLang="en-US" sz="1400"/>
              <a:t>剩余的预算至少和</a:t>
            </a:r>
            <a:r>
              <a:rPr lang="en-US" sz="1400" i="1">
                <a:latin typeface="Arial" panose="020B0604020202020204" pitchFamily="34" charset="0"/>
                <a:cs typeface="Arial" panose="020B0604020202020204" pitchFamily="34" charset="0"/>
                <a:sym typeface="+mn-ea"/>
              </a:rPr>
              <a:t>A</a:t>
            </a:r>
            <a:r>
              <a:rPr lang="en-US" sz="1400" i="1" baseline="-25000">
                <a:latin typeface="Arial" panose="020B0604020202020204" pitchFamily="34" charset="0"/>
                <a:cs typeface="Arial" panose="020B0604020202020204" pitchFamily="34" charset="0"/>
                <a:sym typeface="+mn-ea"/>
              </a:rPr>
              <a:t>1</a:t>
            </a:r>
            <a:r>
              <a:rPr lang="zh-CN" altLang="en-US" sz="1400"/>
              <a:t>一样多，否则的话，Balance算法会像最优算法一样将q分配给</a:t>
            </a:r>
            <a:r>
              <a:rPr lang="en-US" sz="1400" i="1">
                <a:latin typeface="Arial" panose="020B0604020202020204" pitchFamily="34" charset="0"/>
                <a:cs typeface="Arial" panose="020B0604020202020204" pitchFamily="34" charset="0"/>
                <a:sym typeface="+mn-ea"/>
              </a:rPr>
              <a:t>A</a:t>
            </a:r>
            <a:r>
              <a:rPr lang="en-US" sz="1400" i="1" baseline="-25000">
                <a:latin typeface="Arial" panose="020B0604020202020204" pitchFamily="34" charset="0"/>
                <a:cs typeface="Arial" panose="020B0604020202020204" pitchFamily="34" charset="0"/>
                <a:sym typeface="+mn-ea"/>
              </a:rPr>
              <a:t>1</a:t>
            </a:r>
            <a:r>
              <a:rPr lang="zh-CN" altLang="en-US" sz="1400">
                <a:sym typeface="+mn-ea"/>
              </a:rPr>
              <a:t>。</a:t>
            </a:r>
            <a:endParaRPr lang="zh-CN" altLang="en-US" sz="1400"/>
          </a:p>
          <a:p>
            <a:pPr lvl="1">
              <a:buFont typeface="Wingdings" panose="05000000000000000000" charset="0"/>
              <a:buChar char="Ø"/>
            </a:pPr>
            <a:r>
              <a:rPr lang="zh-CN" altLang="en-US" sz="1400"/>
              <a:t>又知道当这部分被分配时，</a:t>
            </a:r>
            <a:r>
              <a:rPr lang="en-US" sz="1400" i="1" dirty="0">
                <a:latin typeface="Arial" panose="020B0604020202020204" pitchFamily="34" charset="0"/>
                <a:cs typeface="Arial" panose="020B0604020202020204" pitchFamily="34" charset="0"/>
                <a:sym typeface="+mn-ea"/>
              </a:rPr>
              <a:t>A</a:t>
            </a:r>
            <a:r>
              <a:rPr lang="en-US" sz="1400" i="1" baseline="-25000" dirty="0">
                <a:latin typeface="Arial" panose="020B0604020202020204" pitchFamily="34" charset="0"/>
                <a:cs typeface="Arial" panose="020B0604020202020204" pitchFamily="34" charset="0"/>
                <a:sym typeface="+mn-ea"/>
              </a:rPr>
              <a:t>2</a:t>
            </a:r>
            <a:r>
              <a:rPr lang="zh-CN" altLang="en-US" sz="1400"/>
              <a:t>的剩余预算少于B/2。因此，此时</a:t>
            </a:r>
            <a:r>
              <a:rPr lang="en-US" sz="1400" i="1">
                <a:latin typeface="Arial" panose="020B0604020202020204" pitchFamily="34" charset="0"/>
                <a:cs typeface="Arial" panose="020B0604020202020204" pitchFamily="34" charset="0"/>
                <a:sym typeface="+mn-ea"/>
              </a:rPr>
              <a:t>A</a:t>
            </a:r>
            <a:r>
              <a:rPr lang="en-US" sz="1400" i="1" baseline="-25000">
                <a:latin typeface="Arial" panose="020B0604020202020204" pitchFamily="34" charset="0"/>
                <a:cs typeface="Arial" panose="020B0604020202020204" pitchFamily="34" charset="0"/>
                <a:sym typeface="+mn-ea"/>
              </a:rPr>
              <a:t>1</a:t>
            </a:r>
            <a:r>
              <a:rPr lang="zh-CN" altLang="en-US" sz="1400"/>
              <a:t>的剩余预算也会少于B/2。</a:t>
            </a:r>
          </a:p>
          <a:p>
            <a:pPr lvl="1">
              <a:buFont typeface="Wingdings" panose="05000000000000000000" charset="0"/>
              <a:buChar char="Ø"/>
            </a:pPr>
            <a:r>
              <a:rPr lang="zh-CN" altLang="en-US" sz="1400"/>
              <a:t>所以我们知道x&lt;B/2，于是因为x+y=B，所以y&gt;x。</a:t>
            </a:r>
          </a:p>
          <a:p>
            <a:pPr lvl="1">
              <a:buFont typeface="Wingdings" panose="05000000000000000000" charset="0"/>
              <a:buChar char="Ø"/>
            </a:pPr>
            <a:r>
              <a:rPr lang="zh-CN" altLang="en-US" sz="1400"/>
              <a:t>综上所述</a:t>
            </a:r>
            <a:r>
              <a:rPr lang="en-US" altLang="zh-CN" sz="1400"/>
              <a:t>c=3/4</a:t>
            </a:r>
            <a:r>
              <a:rPr lang="zh-CN" altLang="en-US" sz="1400"/>
              <a:t>。</a:t>
            </a:r>
          </a:p>
          <a:p>
            <a:pPr lvl="1">
              <a:buFont typeface="Wingdings" panose="05000000000000000000" charset="0"/>
              <a:buChar char="Ø"/>
            </a:pPr>
            <a:endParaRPr lang="zh-CN" altLang="en-US" sz="1400"/>
          </a:p>
          <a:p>
            <a:pPr marL="457200" lvl="1" indent="0">
              <a:buFont typeface="Wingdings" panose="05000000000000000000" charset="0"/>
              <a:buNone/>
            </a:pPr>
            <a:endParaRPr lang="zh-CN" altLang="en-US" sz="1400"/>
          </a:p>
          <a:p>
            <a:pPr marL="457200" lvl="1" indent="0">
              <a:buFont typeface="Wingdings" panose="05000000000000000000" charset="0"/>
              <a:buNone/>
            </a:pPr>
            <a:endParaRPr lang="zh-CN" altLang="en-US" sz="1400"/>
          </a:p>
          <a:p>
            <a:pPr marL="457200" lvl="1" indent="0">
              <a:buFont typeface="Wingdings" panose="05000000000000000000" charset="0"/>
              <a:buNone/>
            </a:pPr>
            <a:endParaRPr lang="zh-CN" altLang="en-US" sz="1400"/>
          </a:p>
          <a:p>
            <a:pPr lvl="1">
              <a:buFont typeface="Wingdings" panose="05000000000000000000" charset="0"/>
              <a:buChar char="Ø"/>
            </a:pPr>
            <a:endParaRPr lang="zh-CN" altLang="en-US" sz="1400"/>
          </a:p>
        </p:txBody>
      </p:sp>
      <p:grpSp>
        <p:nvGrpSpPr>
          <p:cNvPr id="4" name="Group 64"/>
          <p:cNvGrpSpPr/>
          <p:nvPr/>
        </p:nvGrpSpPr>
        <p:grpSpPr bwMode="auto">
          <a:xfrm>
            <a:off x="580390" y="4356735"/>
            <a:ext cx="3665220" cy="1944289"/>
            <a:chOff x="279" y="2496"/>
            <a:chExt cx="1760" cy="947"/>
          </a:xfrm>
        </p:grpSpPr>
        <p:sp>
          <p:nvSpPr>
            <p:cNvPr id="7" name="Rectangle 30"/>
            <p:cNvSpPr>
              <a:spLocks noChangeArrowheads="1"/>
            </p:cNvSpPr>
            <p:nvPr/>
          </p:nvSpPr>
          <p:spPr bwMode="auto">
            <a:xfrm>
              <a:off x="480" y="2544"/>
              <a:ext cx="288" cy="288"/>
            </a:xfrm>
            <a:prstGeom prst="rect">
              <a:avLst/>
            </a:prstGeom>
            <a:noFill/>
            <a:ln w="9525">
              <a:solidFill>
                <a:schemeClr val="tx1"/>
              </a:solidFill>
              <a:miter lim="800000"/>
            </a:ln>
            <a:effectLst/>
          </p:spPr>
          <p:txBody>
            <a:bodyPr wrap="none" anchor="ctr"/>
            <a:lstStyle/>
            <a:p>
              <a:endParaRPr lang="en-US" i="1">
                <a:latin typeface="Arial" panose="020B0604020202020204" pitchFamily="34" charset="0"/>
                <a:cs typeface="Arial" panose="020B0604020202020204" pitchFamily="34" charset="0"/>
              </a:endParaRPr>
            </a:p>
          </p:txBody>
        </p:sp>
        <p:sp>
          <p:nvSpPr>
            <p:cNvPr id="8" name="Rectangle 31"/>
            <p:cNvSpPr>
              <a:spLocks noChangeArrowheads="1"/>
            </p:cNvSpPr>
            <p:nvPr/>
          </p:nvSpPr>
          <p:spPr bwMode="auto">
            <a:xfrm>
              <a:off x="480" y="2948"/>
              <a:ext cx="288" cy="315"/>
            </a:xfrm>
            <a:prstGeom prst="rect">
              <a:avLst/>
            </a:prstGeom>
            <a:solidFill>
              <a:srgbClr val="0066FF"/>
            </a:solidFill>
            <a:ln w="9525">
              <a:solidFill>
                <a:schemeClr val="tx1"/>
              </a:solidFill>
              <a:miter lim="800000"/>
            </a:ln>
            <a:effectLst/>
          </p:spPr>
          <p:txBody>
            <a:bodyPr wrap="none" anchor="ctr"/>
            <a:lstStyle/>
            <a:p>
              <a:endParaRPr lang="en-US" i="1">
                <a:latin typeface="Arial" panose="020B0604020202020204" pitchFamily="34" charset="0"/>
                <a:cs typeface="Arial" panose="020B0604020202020204" pitchFamily="34" charset="0"/>
              </a:endParaRPr>
            </a:p>
          </p:txBody>
        </p:sp>
        <p:sp>
          <p:nvSpPr>
            <p:cNvPr id="9" name="Rectangle 32"/>
            <p:cNvSpPr>
              <a:spLocks noChangeArrowheads="1"/>
            </p:cNvSpPr>
            <p:nvPr/>
          </p:nvSpPr>
          <p:spPr bwMode="auto">
            <a:xfrm>
              <a:off x="864" y="2823"/>
              <a:ext cx="288" cy="441"/>
            </a:xfrm>
            <a:prstGeom prst="rect">
              <a:avLst/>
            </a:prstGeom>
            <a:solidFill>
              <a:srgbClr val="0066FF"/>
            </a:solidFill>
            <a:ln w="9525">
              <a:solidFill>
                <a:schemeClr val="tx1"/>
              </a:solidFill>
              <a:miter lim="800000"/>
            </a:ln>
            <a:effectLst/>
          </p:spPr>
          <p:txBody>
            <a:bodyPr wrap="none" anchor="ctr"/>
            <a:lstStyle/>
            <a:p>
              <a:endParaRPr lang="en-US" i="1">
                <a:latin typeface="Arial" panose="020B0604020202020204" pitchFamily="34" charset="0"/>
                <a:cs typeface="Arial" panose="020B0604020202020204" pitchFamily="34" charset="0"/>
              </a:endParaRPr>
            </a:p>
          </p:txBody>
        </p:sp>
        <p:sp>
          <p:nvSpPr>
            <p:cNvPr id="10" name="Rectangle 33"/>
            <p:cNvSpPr>
              <a:spLocks noChangeArrowheads="1"/>
            </p:cNvSpPr>
            <p:nvPr/>
          </p:nvSpPr>
          <p:spPr bwMode="auto">
            <a:xfrm>
              <a:off x="864" y="2544"/>
              <a:ext cx="288" cy="288"/>
            </a:xfrm>
            <a:prstGeom prst="rect">
              <a:avLst/>
            </a:prstGeom>
            <a:solidFill>
              <a:srgbClr val="66FF33"/>
            </a:solidFill>
            <a:ln w="9525">
              <a:solidFill>
                <a:schemeClr val="tx1"/>
              </a:solidFill>
              <a:miter lim="800000"/>
            </a:ln>
            <a:effectLst/>
          </p:spPr>
          <p:txBody>
            <a:bodyPr wrap="none" anchor="ctr"/>
            <a:lstStyle/>
            <a:p>
              <a:endParaRPr lang="en-US" i="1">
                <a:latin typeface="Arial" panose="020B0604020202020204" pitchFamily="34" charset="0"/>
                <a:cs typeface="Arial" panose="020B0604020202020204" pitchFamily="34" charset="0"/>
              </a:endParaRPr>
            </a:p>
          </p:txBody>
        </p:sp>
        <p:sp>
          <p:nvSpPr>
            <p:cNvPr id="11" name="Rectangle 34"/>
            <p:cNvSpPr>
              <a:spLocks noChangeArrowheads="1"/>
            </p:cNvSpPr>
            <p:nvPr/>
          </p:nvSpPr>
          <p:spPr bwMode="auto">
            <a:xfrm>
              <a:off x="1248" y="2976"/>
              <a:ext cx="288" cy="287"/>
            </a:xfrm>
            <a:prstGeom prst="rect">
              <a:avLst/>
            </a:prstGeom>
            <a:solidFill>
              <a:srgbClr val="66FF33"/>
            </a:solidFill>
            <a:ln w="9525">
              <a:solidFill>
                <a:schemeClr val="tx1"/>
              </a:solidFill>
              <a:miter lim="800000"/>
            </a:ln>
            <a:effectLst/>
          </p:spPr>
          <p:txBody>
            <a:bodyPr wrap="none" anchor="ctr"/>
            <a:lstStyle/>
            <a:p>
              <a:endParaRPr lang="en-US" i="1">
                <a:latin typeface="Arial" panose="020B0604020202020204" pitchFamily="34" charset="0"/>
                <a:cs typeface="Arial" panose="020B0604020202020204" pitchFamily="34" charset="0"/>
              </a:endParaRPr>
            </a:p>
          </p:txBody>
        </p:sp>
        <p:sp>
          <p:nvSpPr>
            <p:cNvPr id="12" name="Line 35"/>
            <p:cNvSpPr>
              <a:spLocks noChangeShapeType="1"/>
            </p:cNvSpPr>
            <p:nvPr/>
          </p:nvSpPr>
          <p:spPr bwMode="auto">
            <a:xfrm>
              <a:off x="1632" y="2976"/>
              <a:ext cx="0" cy="288"/>
            </a:xfrm>
            <a:prstGeom prst="line">
              <a:avLst/>
            </a:prstGeom>
            <a:noFill/>
            <a:ln w="9525">
              <a:solidFill>
                <a:schemeClr val="tx1"/>
              </a:solidFill>
              <a:round/>
              <a:headEnd type="arrow" w="med" len="med"/>
              <a:tailEnd type="arrow" w="med" len="med"/>
            </a:ln>
            <a:effectLst/>
          </p:spPr>
          <p:txBody>
            <a:bodyPr/>
            <a:lstStyle/>
            <a:p>
              <a:endParaRPr lang="en-US" i="1">
                <a:latin typeface="Arial" panose="020B0604020202020204" pitchFamily="34" charset="0"/>
                <a:cs typeface="Arial" panose="020B0604020202020204" pitchFamily="34" charset="0"/>
              </a:endParaRPr>
            </a:p>
          </p:txBody>
        </p:sp>
        <p:sp>
          <p:nvSpPr>
            <p:cNvPr id="13" name="Text Box 36"/>
            <p:cNvSpPr txBox="1">
              <a:spLocks noChangeArrowheads="1"/>
            </p:cNvSpPr>
            <p:nvPr/>
          </p:nvSpPr>
          <p:spPr bwMode="auto">
            <a:xfrm>
              <a:off x="1632" y="2996"/>
              <a:ext cx="189" cy="179"/>
            </a:xfrm>
            <a:prstGeom prst="rect">
              <a:avLst/>
            </a:prstGeom>
            <a:noFill/>
            <a:ln w="9525">
              <a:noFill/>
              <a:miter lim="800000"/>
            </a:ln>
            <a:effectLst/>
          </p:spPr>
          <p:txBody>
            <a:bodyPr wrap="square">
              <a:spAutoFit/>
            </a:bodyPr>
            <a:lstStyle/>
            <a:p>
              <a:r>
                <a:rPr lang="en-US" i="1">
                  <a:latin typeface="Arial" panose="020B0604020202020204" pitchFamily="34" charset="0"/>
                  <a:cs typeface="Arial" panose="020B0604020202020204" pitchFamily="34" charset="0"/>
                </a:rPr>
                <a:t>x</a:t>
              </a:r>
            </a:p>
          </p:txBody>
        </p:sp>
        <p:sp>
          <p:nvSpPr>
            <p:cNvPr id="14" name="Line 47"/>
            <p:cNvSpPr>
              <a:spLocks noChangeShapeType="1"/>
            </p:cNvSpPr>
            <p:nvPr/>
          </p:nvSpPr>
          <p:spPr bwMode="auto">
            <a:xfrm>
              <a:off x="279" y="2832"/>
              <a:ext cx="9" cy="432"/>
            </a:xfrm>
            <a:prstGeom prst="line">
              <a:avLst/>
            </a:prstGeom>
            <a:noFill/>
            <a:ln w="9525">
              <a:solidFill>
                <a:schemeClr val="tx1"/>
              </a:solidFill>
              <a:round/>
              <a:headEnd type="arrow" w="med" len="med"/>
              <a:tailEnd type="arrow" w="med" len="med"/>
            </a:ln>
            <a:effectLst/>
          </p:spPr>
          <p:txBody>
            <a:bodyPr/>
            <a:lstStyle/>
            <a:p>
              <a:endParaRPr lang="en-US" i="1">
                <a:latin typeface="Arial" panose="020B0604020202020204" pitchFamily="34" charset="0"/>
                <a:cs typeface="Arial" panose="020B0604020202020204" pitchFamily="34" charset="0"/>
              </a:endParaRPr>
            </a:p>
          </p:txBody>
        </p:sp>
        <p:sp>
          <p:nvSpPr>
            <p:cNvPr id="15" name="Text Box 48"/>
            <p:cNvSpPr txBox="1">
              <a:spLocks noChangeArrowheads="1"/>
            </p:cNvSpPr>
            <p:nvPr/>
          </p:nvSpPr>
          <p:spPr bwMode="auto">
            <a:xfrm>
              <a:off x="288" y="2948"/>
              <a:ext cx="189" cy="179"/>
            </a:xfrm>
            <a:prstGeom prst="rect">
              <a:avLst/>
            </a:prstGeom>
            <a:noFill/>
            <a:ln w="9525">
              <a:noFill/>
              <a:miter lim="800000"/>
            </a:ln>
            <a:effectLst/>
          </p:spPr>
          <p:txBody>
            <a:bodyPr wrap="square">
              <a:spAutoFit/>
            </a:bodyPr>
            <a:lstStyle/>
            <a:p>
              <a:r>
                <a:rPr lang="en-US" i="1">
                  <a:latin typeface="Arial" panose="020B0604020202020204" pitchFamily="34" charset="0"/>
                  <a:cs typeface="Arial" panose="020B0604020202020204" pitchFamily="34" charset="0"/>
                </a:rPr>
                <a:t>y</a:t>
              </a:r>
            </a:p>
          </p:txBody>
        </p:sp>
        <p:sp>
          <p:nvSpPr>
            <p:cNvPr id="16" name="Line 49"/>
            <p:cNvSpPr>
              <a:spLocks noChangeShapeType="1"/>
            </p:cNvSpPr>
            <p:nvPr/>
          </p:nvSpPr>
          <p:spPr bwMode="auto">
            <a:xfrm>
              <a:off x="1824" y="2496"/>
              <a:ext cx="0" cy="768"/>
            </a:xfrm>
            <a:prstGeom prst="line">
              <a:avLst/>
            </a:prstGeom>
            <a:noFill/>
            <a:ln w="9525">
              <a:solidFill>
                <a:schemeClr val="tx1"/>
              </a:solidFill>
              <a:round/>
              <a:headEnd type="arrow" w="med" len="med"/>
              <a:tailEnd type="arrow" w="med" len="med"/>
            </a:ln>
            <a:effectLst/>
          </p:spPr>
          <p:txBody>
            <a:bodyPr/>
            <a:lstStyle/>
            <a:p>
              <a:endParaRPr lang="en-US" i="1">
                <a:latin typeface="Arial" panose="020B0604020202020204" pitchFamily="34" charset="0"/>
                <a:cs typeface="Arial" panose="020B0604020202020204" pitchFamily="34" charset="0"/>
              </a:endParaRPr>
            </a:p>
          </p:txBody>
        </p:sp>
        <p:sp>
          <p:nvSpPr>
            <p:cNvPr id="17" name="Text Box 50"/>
            <p:cNvSpPr txBox="1">
              <a:spLocks noChangeArrowheads="1"/>
            </p:cNvSpPr>
            <p:nvPr/>
          </p:nvSpPr>
          <p:spPr bwMode="auto">
            <a:xfrm>
              <a:off x="1824" y="2708"/>
              <a:ext cx="215" cy="179"/>
            </a:xfrm>
            <a:prstGeom prst="rect">
              <a:avLst/>
            </a:prstGeom>
            <a:noFill/>
            <a:ln w="9525">
              <a:noFill/>
              <a:miter lim="800000"/>
            </a:ln>
            <a:effectLst/>
          </p:spPr>
          <p:txBody>
            <a:bodyPr wrap="square">
              <a:spAutoFit/>
            </a:bodyPr>
            <a:lstStyle/>
            <a:p>
              <a:r>
                <a:rPr lang="en-US" i="1">
                  <a:latin typeface="Arial" panose="020B0604020202020204" pitchFamily="34" charset="0"/>
                  <a:cs typeface="Arial" panose="020B0604020202020204" pitchFamily="34" charset="0"/>
                </a:rPr>
                <a:t>B</a:t>
              </a:r>
            </a:p>
          </p:txBody>
        </p:sp>
        <p:sp>
          <p:nvSpPr>
            <p:cNvPr id="18" name="Text Box 55"/>
            <p:cNvSpPr txBox="1">
              <a:spLocks noChangeArrowheads="1"/>
            </p:cNvSpPr>
            <p:nvPr/>
          </p:nvSpPr>
          <p:spPr bwMode="auto">
            <a:xfrm>
              <a:off x="480" y="3264"/>
              <a:ext cx="275" cy="179"/>
            </a:xfrm>
            <a:prstGeom prst="rect">
              <a:avLst/>
            </a:prstGeom>
            <a:noFill/>
            <a:ln w="9525">
              <a:noFill/>
              <a:miter lim="800000"/>
            </a:ln>
            <a:effectLst/>
          </p:spPr>
          <p:txBody>
            <a:bodyPr wrap="square">
              <a:spAutoFit/>
            </a:bodyPr>
            <a:lstStyle/>
            <a:p>
              <a:r>
                <a:rPr lang="en-US" i="1">
                  <a:latin typeface="Arial" panose="020B0604020202020204" pitchFamily="34" charset="0"/>
                  <a:cs typeface="Arial" panose="020B0604020202020204" pitchFamily="34" charset="0"/>
                </a:rPr>
                <a:t>A</a:t>
              </a:r>
              <a:r>
                <a:rPr lang="en-US" i="1" baseline="-25000">
                  <a:latin typeface="Arial" panose="020B0604020202020204" pitchFamily="34" charset="0"/>
                  <a:cs typeface="Arial" panose="020B0604020202020204" pitchFamily="34" charset="0"/>
                </a:rPr>
                <a:t>1</a:t>
              </a:r>
            </a:p>
          </p:txBody>
        </p:sp>
        <p:sp>
          <p:nvSpPr>
            <p:cNvPr id="19" name="Text Box 56"/>
            <p:cNvSpPr txBox="1">
              <a:spLocks noChangeArrowheads="1"/>
            </p:cNvSpPr>
            <p:nvPr/>
          </p:nvSpPr>
          <p:spPr bwMode="auto">
            <a:xfrm>
              <a:off x="935" y="3264"/>
              <a:ext cx="275" cy="179"/>
            </a:xfrm>
            <a:prstGeom prst="rect">
              <a:avLst/>
            </a:prstGeom>
            <a:noFill/>
            <a:ln w="9525">
              <a:noFill/>
              <a:miter lim="800000"/>
            </a:ln>
            <a:effectLst/>
          </p:spPr>
          <p:txBody>
            <a:bodyPr wrap="square">
              <a:spAutoFit/>
            </a:bodyPr>
            <a:lstStyle/>
            <a:p>
              <a:r>
                <a:rPr lang="en-US" i="1" dirty="0">
                  <a:latin typeface="Arial" panose="020B0604020202020204" pitchFamily="34" charset="0"/>
                  <a:cs typeface="Arial" panose="020B0604020202020204" pitchFamily="34" charset="0"/>
                </a:rPr>
                <a:t>A</a:t>
              </a:r>
              <a:r>
                <a:rPr lang="en-US" i="1" baseline="-25000" dirty="0">
                  <a:latin typeface="Arial" panose="020B0604020202020204" pitchFamily="34" charset="0"/>
                  <a:cs typeface="Arial" panose="020B0604020202020204" pitchFamily="34" charset="0"/>
                </a:rPr>
                <a:t>2</a:t>
              </a:r>
            </a:p>
          </p:txBody>
        </p:sp>
        <p:sp>
          <p:nvSpPr>
            <p:cNvPr id="20" name="Line 58"/>
            <p:cNvSpPr>
              <a:spLocks noChangeShapeType="1"/>
            </p:cNvSpPr>
            <p:nvPr/>
          </p:nvSpPr>
          <p:spPr bwMode="auto">
            <a:xfrm>
              <a:off x="279" y="2544"/>
              <a:ext cx="0" cy="288"/>
            </a:xfrm>
            <a:prstGeom prst="line">
              <a:avLst/>
            </a:prstGeom>
            <a:noFill/>
            <a:ln w="9525">
              <a:solidFill>
                <a:schemeClr val="tx1"/>
              </a:solidFill>
              <a:round/>
              <a:headEnd type="arrow" w="med" len="med"/>
              <a:tailEnd type="arrow" w="med" len="med"/>
            </a:ln>
            <a:effectLst/>
          </p:spPr>
          <p:txBody>
            <a:bodyPr/>
            <a:lstStyle/>
            <a:p>
              <a:endParaRPr lang="en-US" i="1">
                <a:latin typeface="Arial" panose="020B0604020202020204" pitchFamily="34" charset="0"/>
                <a:cs typeface="Arial" panose="020B0604020202020204" pitchFamily="34" charset="0"/>
              </a:endParaRPr>
            </a:p>
          </p:txBody>
        </p:sp>
        <p:sp>
          <p:nvSpPr>
            <p:cNvPr id="21" name="Text Box 59"/>
            <p:cNvSpPr txBox="1">
              <a:spLocks noChangeArrowheads="1"/>
            </p:cNvSpPr>
            <p:nvPr/>
          </p:nvSpPr>
          <p:spPr bwMode="auto">
            <a:xfrm>
              <a:off x="279" y="2564"/>
              <a:ext cx="189" cy="179"/>
            </a:xfrm>
            <a:prstGeom prst="rect">
              <a:avLst/>
            </a:prstGeom>
            <a:noFill/>
            <a:ln w="9525">
              <a:noFill/>
              <a:miter lim="800000"/>
            </a:ln>
            <a:effectLst/>
          </p:spPr>
          <p:txBody>
            <a:bodyPr wrap="square">
              <a:spAutoFit/>
            </a:bodyPr>
            <a:lstStyle/>
            <a:p>
              <a:r>
                <a:rPr lang="en-US" i="1">
                  <a:latin typeface="Arial" panose="020B0604020202020204" pitchFamily="34" charset="0"/>
                  <a:cs typeface="Arial" panose="020B0604020202020204" pitchFamily="34" charset="0"/>
                </a:rPr>
                <a:t>x</a:t>
              </a:r>
            </a:p>
          </p:txBody>
        </p:sp>
      </p:grpSp>
      <p:sp>
        <p:nvSpPr>
          <p:cNvPr id="22" name="Rectangle 29"/>
          <p:cNvSpPr>
            <a:spLocks noChangeArrowheads="1"/>
          </p:cNvSpPr>
          <p:nvPr/>
        </p:nvSpPr>
        <p:spPr bwMode="auto">
          <a:xfrm>
            <a:off x="999490" y="5046345"/>
            <a:ext cx="599440" cy="238125"/>
          </a:xfrm>
          <a:prstGeom prst="rect">
            <a:avLst/>
          </a:prstGeom>
          <a:solidFill>
            <a:srgbClr val="66FF33"/>
          </a:solidFill>
          <a:ln w="9525">
            <a:solidFill>
              <a:schemeClr val="tx1"/>
            </a:solidFill>
            <a:miter lim="800000"/>
          </a:ln>
          <a:effectLst/>
        </p:spPr>
        <p:txBody>
          <a:bodyPr wrap="none" anchor="ctr"/>
          <a:lstStyle/>
          <a:p>
            <a:endParaRPr lang="en-US" i="1">
              <a:latin typeface="Arial" panose="020B0604020202020204" pitchFamily="34" charset="0"/>
              <a:cs typeface="Arial" panose="020B0604020202020204" pitchFamily="34" charset="0"/>
            </a:endParaRPr>
          </a:p>
        </p:txBody>
      </p:sp>
      <p:sp>
        <p:nvSpPr>
          <p:cNvPr id="24" name="图文框 23"/>
          <p:cNvSpPr/>
          <p:nvPr/>
        </p:nvSpPr>
        <p:spPr>
          <a:xfrm>
            <a:off x="1688465" y="5046345"/>
            <a:ext cx="862330" cy="172720"/>
          </a:xfrm>
          <a:prstGeom prst="frame">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000" b="1" i="0" u="none" strike="noStrike" cap="none" normalizeH="0" baseline="0">
              <a:ln>
                <a:noFill/>
              </a:ln>
              <a:solidFill>
                <a:schemeClr val="bg1"/>
              </a:solidFill>
              <a:effectLst/>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多广告商的</a:t>
            </a:r>
            <a:r>
              <a:rPr lang="en-US" altLang="zh-CN"/>
              <a:t>Balance</a:t>
            </a:r>
            <a:r>
              <a:rPr lang="zh-CN" altLang="en-US"/>
              <a:t>算法</a:t>
            </a:r>
          </a:p>
        </p:txBody>
      </p:sp>
      <p:sp>
        <p:nvSpPr>
          <p:cNvPr id="3" name="内容占位符 2"/>
          <p:cNvSpPr>
            <a:spLocks noGrp="1"/>
          </p:cNvSpPr>
          <p:nvPr>
            <p:ph idx="1"/>
          </p:nvPr>
        </p:nvSpPr>
        <p:spPr/>
        <p:txBody>
          <a:bodyPr/>
          <a:lstStyle/>
          <a:p>
            <a:r>
              <a:rPr lang="zh-CN" altLang="en-US" sz="2000"/>
              <a:t>针对一个简化的</a:t>
            </a:r>
            <a:r>
              <a:rPr lang="en-US" altLang="zh-CN" sz="2000"/>
              <a:t>adwords</a:t>
            </a:r>
            <a:r>
              <a:rPr lang="zh-CN" altLang="en-US" sz="2000"/>
              <a:t>问题，我们计算出</a:t>
            </a:r>
            <a:r>
              <a:rPr lang="en-US" altLang="zh-CN" sz="2000"/>
              <a:t>c=3/4</a:t>
            </a:r>
            <a:r>
              <a:rPr lang="zh-CN" altLang="en-US" sz="2000"/>
              <a:t>，但是当广告商数量增加，</a:t>
            </a:r>
            <a:r>
              <a:rPr lang="en-US" altLang="zh-CN" sz="2000"/>
              <a:t>c</a:t>
            </a:r>
            <a:r>
              <a:rPr lang="zh-CN" altLang="en-US" sz="2000"/>
              <a:t>会下降，但是仍然存在下界，针对</a:t>
            </a:r>
            <a:r>
              <a:rPr lang="en-US" altLang="zh-CN" sz="2000"/>
              <a:t>Balance</a:t>
            </a:r>
            <a:r>
              <a:rPr lang="zh-CN" altLang="en-US" sz="2000"/>
              <a:t>算法，我们可以得到算法最差情况如下：</a:t>
            </a:r>
          </a:p>
          <a:p>
            <a:pPr>
              <a:buFont typeface="Wingdings" panose="05000000000000000000" charset="0"/>
              <a:buChar char="Ø"/>
            </a:pPr>
            <a:r>
              <a:rPr lang="zh-CN" altLang="en-US" sz="1600"/>
              <a:t>N 个广告商: </a:t>
            </a:r>
            <a:r>
              <a:rPr lang="en-US" sz="1600" i="1">
                <a:latin typeface="Arial" panose="020B0604020202020204" pitchFamily="34" charset="0"/>
                <a:cs typeface="Arial" panose="020B0604020202020204" pitchFamily="34" charset="0"/>
                <a:sym typeface="+mn-ea"/>
              </a:rPr>
              <a:t>A</a:t>
            </a:r>
            <a:r>
              <a:rPr lang="en-US" sz="1600" i="1" baseline="-25000">
                <a:latin typeface="Arial" panose="020B0604020202020204" pitchFamily="34" charset="0"/>
                <a:cs typeface="Arial" panose="020B0604020202020204" pitchFamily="34" charset="0"/>
                <a:sym typeface="+mn-ea"/>
              </a:rPr>
              <a:t>1</a:t>
            </a:r>
            <a:r>
              <a:rPr lang="zh-CN" altLang="en-US" sz="1600"/>
              <a:t>, </a:t>
            </a:r>
            <a:r>
              <a:rPr lang="en-US" sz="1600" i="1">
                <a:latin typeface="Arial" panose="020B0604020202020204" pitchFamily="34" charset="0"/>
                <a:cs typeface="Arial" panose="020B0604020202020204" pitchFamily="34" charset="0"/>
                <a:sym typeface="+mn-ea"/>
              </a:rPr>
              <a:t>A</a:t>
            </a:r>
            <a:r>
              <a:rPr lang="en-US" sz="1600" i="1" baseline="-25000">
                <a:latin typeface="Arial" panose="020B0604020202020204" pitchFamily="34" charset="0"/>
                <a:cs typeface="Arial" panose="020B0604020202020204" pitchFamily="34" charset="0"/>
                <a:sym typeface="+mn-ea"/>
              </a:rPr>
              <a:t>2</a:t>
            </a:r>
            <a:r>
              <a:rPr lang="zh-CN" altLang="en-US" sz="1600"/>
              <a:t>, … </a:t>
            </a:r>
            <a:r>
              <a:rPr lang="en-US" sz="1600" i="1">
                <a:latin typeface="Arial" panose="020B0604020202020204" pitchFamily="34" charset="0"/>
                <a:cs typeface="Arial" panose="020B0604020202020204" pitchFamily="34" charset="0"/>
                <a:sym typeface="+mn-ea"/>
              </a:rPr>
              <a:t>A</a:t>
            </a:r>
            <a:r>
              <a:rPr lang="en-US" sz="1600" i="1" baseline="-25000">
                <a:latin typeface="Arial" panose="020B0604020202020204" pitchFamily="34" charset="0"/>
                <a:cs typeface="Arial" panose="020B0604020202020204" pitchFamily="34" charset="0"/>
                <a:sym typeface="+mn-ea"/>
              </a:rPr>
              <a:t>n</a:t>
            </a:r>
            <a:r>
              <a:rPr lang="en-US" altLang="zh-CN" sz="1600" i="1" baseline="-25000">
                <a:latin typeface="Arial" panose="020B0604020202020204" pitchFamily="34" charset="0"/>
                <a:cs typeface="Arial" panose="020B0604020202020204" pitchFamily="34" charset="0"/>
                <a:sym typeface="+mn-ea"/>
              </a:rPr>
              <a:t>  </a:t>
            </a:r>
            <a:r>
              <a:rPr lang="zh-CN" altLang="en-US" sz="1600">
                <a:sym typeface="+mn-ea"/>
              </a:rPr>
              <a:t>，每个广告商</a:t>
            </a:r>
            <a:r>
              <a:rPr lang="zh-CN" altLang="en-US" sz="1600"/>
              <a:t>预算B相等且大于 N</a:t>
            </a:r>
            <a:r>
              <a:rPr lang="zh-CN" altLang="en-US" sz="1600">
                <a:sym typeface="+mn-ea"/>
              </a:rPr>
              <a:t>。</a:t>
            </a:r>
            <a:endParaRPr lang="zh-CN" altLang="en-US" sz="1600"/>
          </a:p>
          <a:p>
            <a:pPr>
              <a:buFont typeface="Wingdings" panose="05000000000000000000" charset="0"/>
              <a:buChar char="Ø"/>
            </a:pPr>
            <a:r>
              <a:rPr lang="zh-CN" altLang="en-US" sz="1600"/>
              <a:t>查询：</a:t>
            </a:r>
            <a:r>
              <a:rPr lang="en-US" altLang="zh-CN" sz="1600"/>
              <a:t> </a:t>
            </a:r>
            <a:r>
              <a:rPr lang="zh-CN" altLang="en-US" sz="1600"/>
              <a:t>一共</a:t>
            </a:r>
            <a:r>
              <a:rPr lang="en-US" altLang="zh-CN" sz="1600"/>
              <a:t>N</a:t>
            </a:r>
            <a:r>
              <a:rPr lang="zh-CN" altLang="en-US" sz="1600"/>
              <a:t>轮，每一轮都有</a:t>
            </a:r>
            <a:r>
              <a:rPr lang="en-US" altLang="zh-CN" sz="1600"/>
              <a:t>B</a:t>
            </a:r>
            <a:r>
              <a:rPr lang="zh-CN" altLang="en-US" sz="1600"/>
              <a:t>个查询。</a:t>
            </a:r>
          </a:p>
          <a:p>
            <a:pPr>
              <a:buFont typeface="Wingdings" panose="05000000000000000000" charset="0"/>
              <a:buChar char="Ø"/>
            </a:pPr>
            <a:r>
              <a:rPr lang="zh-CN" altLang="en-US" sz="1600"/>
              <a:t>针对每轮查询，投标的具体情况如下:</a:t>
            </a:r>
          </a:p>
          <a:p>
            <a:pPr lvl="1">
              <a:buFont typeface="Wingdings" panose="05000000000000000000" charset="0"/>
              <a:buChar char="l"/>
            </a:pPr>
            <a:r>
              <a:rPr lang="zh-CN" altLang="en-US" sz="1400"/>
              <a:t>第</a:t>
            </a:r>
            <a:r>
              <a:rPr lang="en-US" altLang="zh-CN" sz="1400"/>
              <a:t>1</a:t>
            </a:r>
            <a:r>
              <a:rPr lang="zh-CN" altLang="en-US" sz="1400"/>
              <a:t>轮投标 :  </a:t>
            </a:r>
            <a:r>
              <a:rPr lang="en-US" sz="1400" i="1">
                <a:latin typeface="Arial" panose="020B0604020202020204" pitchFamily="34" charset="0"/>
                <a:cs typeface="Arial" panose="020B0604020202020204" pitchFamily="34" charset="0"/>
                <a:sym typeface="+mn-ea"/>
              </a:rPr>
              <a:t>A</a:t>
            </a:r>
            <a:r>
              <a:rPr lang="en-US" sz="1400" i="1" baseline="-25000">
                <a:latin typeface="Arial" panose="020B0604020202020204" pitchFamily="34" charset="0"/>
                <a:cs typeface="Arial" panose="020B0604020202020204" pitchFamily="34" charset="0"/>
                <a:sym typeface="+mn-ea"/>
              </a:rPr>
              <a:t>1</a:t>
            </a:r>
            <a:r>
              <a:rPr lang="zh-CN" altLang="en-US" sz="1400">
                <a:sym typeface="+mn-ea"/>
              </a:rPr>
              <a:t>, </a:t>
            </a:r>
            <a:r>
              <a:rPr lang="en-US" sz="1400" i="1">
                <a:latin typeface="Arial" panose="020B0604020202020204" pitchFamily="34" charset="0"/>
                <a:cs typeface="Arial" panose="020B0604020202020204" pitchFamily="34" charset="0"/>
                <a:sym typeface="+mn-ea"/>
              </a:rPr>
              <a:t>A</a:t>
            </a:r>
            <a:r>
              <a:rPr lang="en-US" sz="1400" i="1" baseline="-25000">
                <a:latin typeface="Arial" panose="020B0604020202020204" pitchFamily="34" charset="0"/>
                <a:cs typeface="Arial" panose="020B0604020202020204" pitchFamily="34" charset="0"/>
                <a:sym typeface="+mn-ea"/>
              </a:rPr>
              <a:t>2</a:t>
            </a:r>
            <a:r>
              <a:rPr lang="zh-CN" altLang="en-US" sz="1400">
                <a:sym typeface="+mn-ea"/>
              </a:rPr>
              <a:t>, … </a:t>
            </a:r>
            <a:r>
              <a:rPr lang="en-US" sz="1400" i="1">
                <a:latin typeface="Arial" panose="020B0604020202020204" pitchFamily="34" charset="0"/>
                <a:cs typeface="Arial" panose="020B0604020202020204" pitchFamily="34" charset="0"/>
                <a:sym typeface="+mn-ea"/>
              </a:rPr>
              <a:t>A</a:t>
            </a:r>
            <a:r>
              <a:rPr lang="en-US" sz="1400" i="1" baseline="-25000">
                <a:latin typeface="Arial" panose="020B0604020202020204" pitchFamily="34" charset="0"/>
                <a:cs typeface="Arial" panose="020B0604020202020204" pitchFamily="34" charset="0"/>
                <a:sym typeface="+mn-ea"/>
              </a:rPr>
              <a:t>n</a:t>
            </a:r>
            <a:r>
              <a:rPr lang="en-US" altLang="zh-CN" sz="1400" i="1" baseline="-25000">
                <a:latin typeface="Arial" panose="020B0604020202020204" pitchFamily="34" charset="0"/>
                <a:cs typeface="Arial" panose="020B0604020202020204" pitchFamily="34" charset="0"/>
                <a:sym typeface="+mn-ea"/>
              </a:rPr>
              <a:t> </a:t>
            </a:r>
          </a:p>
          <a:p>
            <a:pPr lvl="1">
              <a:buFont typeface="Wingdings" panose="05000000000000000000" charset="0"/>
              <a:buChar char="l"/>
            </a:pPr>
            <a:r>
              <a:rPr lang="zh-CN" altLang="en-US" sz="1400">
                <a:sym typeface="+mn-ea"/>
              </a:rPr>
              <a:t>第</a:t>
            </a:r>
            <a:r>
              <a:rPr lang="en-US" altLang="zh-CN" sz="1400">
                <a:sym typeface="+mn-ea"/>
              </a:rPr>
              <a:t>2</a:t>
            </a:r>
            <a:r>
              <a:rPr lang="zh-CN" altLang="en-US" sz="1400">
                <a:sym typeface="+mn-ea"/>
              </a:rPr>
              <a:t>轮投标</a:t>
            </a:r>
            <a:r>
              <a:rPr lang="en-US" altLang="zh-CN" sz="1400">
                <a:sym typeface="+mn-ea"/>
              </a:rPr>
              <a:t> </a:t>
            </a:r>
            <a:r>
              <a:rPr lang="zh-CN" altLang="en-US" sz="1400"/>
              <a:t>: </a:t>
            </a:r>
            <a:r>
              <a:rPr lang="en-US" altLang="zh-CN" sz="1400"/>
              <a:t> </a:t>
            </a:r>
            <a:r>
              <a:rPr lang="en-US" sz="1400" i="1">
                <a:latin typeface="Arial" panose="020B0604020202020204" pitchFamily="34" charset="0"/>
                <a:cs typeface="Arial" panose="020B0604020202020204" pitchFamily="34" charset="0"/>
                <a:sym typeface="+mn-ea"/>
              </a:rPr>
              <a:t>A</a:t>
            </a:r>
            <a:r>
              <a:rPr lang="en-US" sz="1400" i="1" baseline="-25000">
                <a:latin typeface="Arial" panose="020B0604020202020204" pitchFamily="34" charset="0"/>
                <a:cs typeface="Arial" panose="020B0604020202020204" pitchFamily="34" charset="0"/>
                <a:sym typeface="+mn-ea"/>
              </a:rPr>
              <a:t>2</a:t>
            </a:r>
            <a:r>
              <a:rPr lang="zh-CN" altLang="en-US" sz="1400">
                <a:sym typeface="+mn-ea"/>
              </a:rPr>
              <a:t>, … </a:t>
            </a:r>
            <a:r>
              <a:rPr lang="en-US" sz="1400" i="1">
                <a:latin typeface="Arial" panose="020B0604020202020204" pitchFamily="34" charset="0"/>
                <a:cs typeface="Arial" panose="020B0604020202020204" pitchFamily="34" charset="0"/>
                <a:sym typeface="+mn-ea"/>
              </a:rPr>
              <a:t>A</a:t>
            </a:r>
            <a:r>
              <a:rPr lang="en-US" sz="1400" i="1" baseline="-25000">
                <a:latin typeface="Arial" panose="020B0604020202020204" pitchFamily="34" charset="0"/>
                <a:cs typeface="Arial" panose="020B0604020202020204" pitchFamily="34" charset="0"/>
                <a:sym typeface="+mn-ea"/>
              </a:rPr>
              <a:t>n</a:t>
            </a:r>
            <a:r>
              <a:rPr lang="en-US" altLang="zh-CN" sz="1400" i="1" baseline="-25000">
                <a:latin typeface="Arial" panose="020B0604020202020204" pitchFamily="34" charset="0"/>
                <a:cs typeface="Arial" panose="020B0604020202020204" pitchFamily="34" charset="0"/>
                <a:sym typeface="+mn-ea"/>
              </a:rPr>
              <a:t> </a:t>
            </a:r>
            <a:endParaRPr lang="zh-CN" altLang="en-US" sz="1400"/>
          </a:p>
          <a:p>
            <a:pPr lvl="1">
              <a:buFont typeface="Wingdings" panose="05000000000000000000" charset="0"/>
              <a:buChar char="l"/>
            </a:pPr>
            <a:r>
              <a:rPr lang="zh-CN" altLang="en-US" sz="1400">
                <a:sym typeface="+mn-ea"/>
              </a:rPr>
              <a:t>第</a:t>
            </a:r>
            <a:r>
              <a:rPr lang="en-US" altLang="zh-CN" sz="1400">
                <a:sym typeface="+mn-ea"/>
              </a:rPr>
              <a:t>i</a:t>
            </a:r>
            <a:r>
              <a:rPr lang="zh-CN" altLang="en-US" sz="1400">
                <a:sym typeface="+mn-ea"/>
              </a:rPr>
              <a:t>轮投标</a:t>
            </a:r>
            <a:r>
              <a:rPr lang="en-US" altLang="zh-CN" sz="1400">
                <a:sym typeface="+mn-ea"/>
              </a:rPr>
              <a:t>  </a:t>
            </a:r>
            <a:r>
              <a:rPr lang="zh-CN" altLang="en-US" sz="1400"/>
              <a:t>:  </a:t>
            </a:r>
            <a:r>
              <a:rPr lang="en-US" sz="1400" i="1">
                <a:latin typeface="Arial" panose="020B0604020202020204" pitchFamily="34" charset="0"/>
                <a:cs typeface="Arial" panose="020B0604020202020204" pitchFamily="34" charset="0"/>
                <a:sym typeface="+mn-ea"/>
              </a:rPr>
              <a:t>A</a:t>
            </a:r>
            <a:r>
              <a:rPr lang="en-US" sz="1400" i="1" baseline="-25000">
                <a:latin typeface="Arial" panose="020B0604020202020204" pitchFamily="34" charset="0"/>
                <a:cs typeface="Arial" panose="020B0604020202020204" pitchFamily="34" charset="0"/>
                <a:sym typeface="+mn-ea"/>
              </a:rPr>
              <a:t>i</a:t>
            </a:r>
            <a:r>
              <a:rPr lang="zh-CN" altLang="en-US" sz="1400">
                <a:sym typeface="+mn-ea"/>
              </a:rPr>
              <a:t>, … </a:t>
            </a:r>
            <a:r>
              <a:rPr lang="en-US" sz="1400" i="1">
                <a:latin typeface="Arial" panose="020B0604020202020204" pitchFamily="34" charset="0"/>
                <a:cs typeface="Arial" panose="020B0604020202020204" pitchFamily="34" charset="0"/>
                <a:sym typeface="+mn-ea"/>
              </a:rPr>
              <a:t>A</a:t>
            </a:r>
            <a:r>
              <a:rPr lang="en-US" sz="1400" i="1" baseline="-25000">
                <a:latin typeface="Arial" panose="020B0604020202020204" pitchFamily="34" charset="0"/>
                <a:cs typeface="Arial" panose="020B0604020202020204" pitchFamily="34" charset="0"/>
                <a:sym typeface="+mn-ea"/>
              </a:rPr>
              <a:t>n</a:t>
            </a:r>
            <a:r>
              <a:rPr lang="en-US" altLang="zh-CN" sz="1400" i="1" baseline="-25000">
                <a:latin typeface="Arial" panose="020B0604020202020204" pitchFamily="34" charset="0"/>
                <a:cs typeface="Arial" panose="020B0604020202020204" pitchFamily="34" charset="0"/>
                <a:sym typeface="+mn-ea"/>
              </a:rPr>
              <a:t> </a:t>
            </a:r>
            <a:endParaRPr lang="zh-CN" altLang="en-US" sz="1400"/>
          </a:p>
          <a:p>
            <a:pPr>
              <a:buFont typeface="Wingdings" panose="05000000000000000000" charset="0"/>
              <a:buChar char="Ø"/>
            </a:pPr>
            <a:r>
              <a:rPr lang="zh-CN" altLang="en-US" sz="1600"/>
              <a:t>最优离线算法: </a:t>
            </a:r>
          </a:p>
          <a:p>
            <a:pPr lvl="1">
              <a:buFont typeface="Wingdings" panose="05000000000000000000" charset="0"/>
              <a:buChar char="l"/>
            </a:pPr>
            <a:r>
              <a:rPr lang="zh-CN" altLang="en-US" sz="1400"/>
              <a:t>将第</a:t>
            </a:r>
            <a:r>
              <a:rPr lang="en-US" altLang="zh-CN" sz="1400"/>
              <a:t>i</a:t>
            </a:r>
            <a:r>
              <a:rPr lang="zh-CN" altLang="en-US" sz="1400"/>
              <a:t>轮查询分配给</a:t>
            </a:r>
            <a:r>
              <a:rPr lang="en-US" sz="1400" i="1">
                <a:latin typeface="Arial" panose="020B0604020202020204" pitchFamily="34" charset="0"/>
                <a:cs typeface="Arial" panose="020B0604020202020204" pitchFamily="34" charset="0"/>
                <a:sym typeface="+mn-ea"/>
              </a:rPr>
              <a:t>A</a:t>
            </a:r>
            <a:r>
              <a:rPr lang="en-US" sz="1400" i="1" baseline="-25000">
                <a:latin typeface="Arial" panose="020B0604020202020204" pitchFamily="34" charset="0"/>
                <a:cs typeface="Arial" panose="020B0604020202020204" pitchFamily="34" charset="0"/>
                <a:sym typeface="+mn-ea"/>
              </a:rPr>
              <a:t>i</a:t>
            </a:r>
            <a:endParaRPr lang="zh-CN" altLang="en-US" sz="1400"/>
          </a:p>
          <a:p>
            <a:pPr lvl="1">
              <a:buFont typeface="Wingdings" panose="05000000000000000000" charset="0"/>
              <a:buChar char="l"/>
            </a:pPr>
            <a:r>
              <a:rPr lang="zh-CN" altLang="en-US" sz="1400"/>
              <a:t>最终收益为</a:t>
            </a:r>
            <a:r>
              <a:rPr lang="en-US" altLang="zh-CN" sz="1400"/>
              <a:t>N*B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500"/>
                                        <p:tgtEl>
                                          <p:spTgt spid="3">
                                            <p:txEl>
                                              <p:pRg st="3" end="3"/>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linds(horizontal)">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linds(horizontal)">
                                      <p:cBhvr>
                                        <p:cTn id="33" dur="500"/>
                                        <p:tgtEl>
                                          <p:spTgt spid="3">
                                            <p:txEl>
                                              <p:pRg st="7" end="7"/>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blinds(horizontal)">
                                      <p:cBhvr>
                                        <p:cTn id="36" dur="500"/>
                                        <p:tgtEl>
                                          <p:spTgt spid="3">
                                            <p:txEl>
                                              <p:pRg st="8" end="8"/>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blinds(horizontal)">
                                      <p:cBhvr>
                                        <p:cTn id="3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多广告商的</a:t>
            </a:r>
            <a:r>
              <a:rPr lang="en-US" altLang="zh-CN">
                <a:sym typeface="+mn-ea"/>
              </a:rPr>
              <a:t>Balance</a:t>
            </a:r>
            <a:r>
              <a:rPr lang="zh-CN" altLang="en-US">
                <a:sym typeface="+mn-ea"/>
              </a:rPr>
              <a:t>算法</a:t>
            </a:r>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endParaRPr lang="zh-CN" altLang="en-US"/>
              </a:p>
              <a:p>
                <a:pPr marL="0" indent="0">
                  <a:buNone/>
                </a:pPr>
                <a:endParaRPr lang="zh-CN" altLang="en-US"/>
              </a:p>
              <a:p>
                <a:pPr marL="0" indent="0">
                  <a:buNone/>
                </a:pPr>
                <a:endParaRPr lang="zh-CN" altLang="en-US"/>
              </a:p>
              <a:p>
                <a:pPr>
                  <a:buFont typeface="Wingdings" panose="05000000000000000000" charset="0"/>
                  <a:buChar char="Ø"/>
                </a:pPr>
                <a:r>
                  <a:rPr lang="zh-CN" altLang="en-US" sz="1600"/>
                  <a:t>根据</a:t>
                </a:r>
                <a:r>
                  <a:rPr lang="en-US" altLang="zh-CN" sz="1600"/>
                  <a:t>Balance</a:t>
                </a:r>
                <a:r>
                  <a:rPr lang="zh-CN" altLang="en-US" sz="1600"/>
                  <a:t>算法，第</a:t>
                </a:r>
                <a:r>
                  <a:rPr lang="en-US" altLang="zh-CN" sz="1600"/>
                  <a:t>i</a:t>
                </a:r>
                <a:r>
                  <a:rPr lang="zh-CN" altLang="en-US" sz="1600"/>
                  <a:t>轮投标将被均匀分配给</a:t>
                </a:r>
                <a:r>
                  <a:rPr lang="zh-CN" altLang="en-US" sz="1600">
                    <a:sym typeface="+mn-ea"/>
                  </a:rPr>
                  <a:t> </a:t>
                </a:r>
                <a:r>
                  <a:rPr lang="en-US" sz="1600" i="1">
                    <a:latin typeface="Arial" panose="020B0604020202020204" pitchFamily="34" charset="0"/>
                    <a:cs typeface="Arial" panose="020B0604020202020204" pitchFamily="34" charset="0"/>
                    <a:sym typeface="+mn-ea"/>
                  </a:rPr>
                  <a:t>A</a:t>
                </a:r>
                <a:r>
                  <a:rPr lang="en-US" sz="1600" i="1" baseline="-25000">
                    <a:latin typeface="Arial" panose="020B0604020202020204" pitchFamily="34" charset="0"/>
                    <a:cs typeface="Arial" panose="020B0604020202020204" pitchFamily="34" charset="0"/>
                    <a:sym typeface="+mn-ea"/>
                  </a:rPr>
                  <a:t>i</a:t>
                </a:r>
                <a:r>
                  <a:rPr lang="zh-CN" altLang="en-US" sz="1600">
                    <a:sym typeface="+mn-ea"/>
                  </a:rPr>
                  <a:t>, … </a:t>
                </a:r>
                <a:r>
                  <a:rPr lang="en-US" sz="1600" i="1">
                    <a:latin typeface="Arial" panose="020B0604020202020204" pitchFamily="34" charset="0"/>
                    <a:cs typeface="Arial" panose="020B0604020202020204" pitchFamily="34" charset="0"/>
                    <a:sym typeface="+mn-ea"/>
                  </a:rPr>
                  <a:t>A</a:t>
                </a:r>
                <a:r>
                  <a:rPr lang="en-US" sz="1600" i="1" baseline="-25000">
                    <a:latin typeface="Arial" panose="020B0604020202020204" pitchFamily="34" charset="0"/>
                    <a:cs typeface="Arial" panose="020B0604020202020204" pitchFamily="34" charset="0"/>
                    <a:sym typeface="+mn-ea"/>
                  </a:rPr>
                  <a:t>n</a:t>
                </a:r>
                <a:r>
                  <a:rPr lang="en-US" altLang="zh-CN" sz="1600" i="1" baseline="-25000">
                    <a:latin typeface="Arial" panose="020B0604020202020204" pitchFamily="34" charset="0"/>
                    <a:cs typeface="Arial" panose="020B0604020202020204" pitchFamily="34" charset="0"/>
                    <a:sym typeface="+mn-ea"/>
                  </a:rPr>
                  <a:t>  </a:t>
                </a:r>
                <a:r>
                  <a:rPr lang="zh-CN" altLang="en-US" sz="1600">
                    <a:latin typeface="Arial" panose="020B0604020202020204" pitchFamily="34" charset="0"/>
                    <a:cs typeface="Arial" panose="020B0604020202020204" pitchFamily="34" charset="0"/>
                    <a:sym typeface="+mn-ea"/>
                  </a:rPr>
                  <a:t>的所有广告商</a:t>
                </a:r>
                <a:r>
                  <a:rPr lang="zh-CN" altLang="en-US" sz="1600">
                    <a:sym typeface="+mn-ea"/>
                  </a:rPr>
                  <a:t>。</a:t>
                </a:r>
                <a:endParaRPr lang="zh-CN" altLang="en-US" sz="1600">
                  <a:latin typeface="Arial" panose="020B0604020202020204" pitchFamily="34" charset="0"/>
                  <a:cs typeface="Arial" panose="020B0604020202020204" pitchFamily="34" charset="0"/>
                  <a:sym typeface="+mn-ea"/>
                </a:endParaRPr>
              </a:p>
              <a:p>
                <a:pPr>
                  <a:buFont typeface="Wingdings" panose="05000000000000000000" charset="0"/>
                  <a:buChar char="Ø"/>
                </a:pPr>
                <a:r>
                  <a:rPr lang="zh-CN" altLang="en-US" sz="1600">
                    <a:latin typeface="Arial" panose="020B0604020202020204" pitchFamily="34" charset="0"/>
                    <a:cs typeface="Arial" panose="020B0604020202020204" pitchFamily="34" charset="0"/>
                    <a:sym typeface="+mn-ea"/>
                  </a:rPr>
                  <a:t>则对于</a:t>
                </a:r>
                <a:r>
                  <a:rPr lang="en-US" sz="1600" i="1">
                    <a:latin typeface="Arial" panose="020B0604020202020204" pitchFamily="34" charset="0"/>
                    <a:cs typeface="Arial" panose="020B0604020202020204" pitchFamily="34" charset="0"/>
                    <a:sym typeface="+mn-ea"/>
                  </a:rPr>
                  <a:t>A</a:t>
                </a:r>
                <a:r>
                  <a:rPr lang="en-US" sz="1600" i="1" baseline="-25000">
                    <a:latin typeface="Arial" panose="020B0604020202020204" pitchFamily="34" charset="0"/>
                    <a:cs typeface="Arial" panose="020B0604020202020204" pitchFamily="34" charset="0"/>
                    <a:sym typeface="+mn-ea"/>
                  </a:rPr>
                  <a:t>n</a:t>
                </a:r>
                <a:r>
                  <a:rPr lang="en-US" altLang="zh-CN" sz="1600" i="1" baseline="-25000">
                    <a:latin typeface="Arial" panose="020B0604020202020204" pitchFamily="34" charset="0"/>
                    <a:cs typeface="Arial" panose="020B0604020202020204" pitchFamily="34" charset="0"/>
                    <a:sym typeface="+mn-ea"/>
                  </a:rPr>
                  <a:t>  </a:t>
                </a:r>
                <a:r>
                  <a:rPr lang="zh-CN" altLang="en-US" sz="1600">
                    <a:latin typeface="Arial" panose="020B0604020202020204" pitchFamily="34" charset="0"/>
                    <a:cs typeface="Arial" panose="020B0604020202020204" pitchFamily="34" charset="0"/>
                    <a:sym typeface="+mn-ea"/>
                  </a:rPr>
                  <a:t>来说投标到第</a:t>
                </a:r>
                <a:r>
                  <a:rPr lang="en-US" altLang="zh-CN" sz="1600">
                    <a:latin typeface="Arial" panose="020B0604020202020204" pitchFamily="34" charset="0"/>
                    <a:cs typeface="Arial" panose="020B0604020202020204" pitchFamily="34" charset="0"/>
                    <a:sym typeface="+mn-ea"/>
                  </a:rPr>
                  <a:t>k</a:t>
                </a:r>
                <a:r>
                  <a:rPr lang="zh-CN" altLang="en-US" sz="1600">
                    <a:latin typeface="Arial" panose="020B0604020202020204" pitchFamily="34" charset="0"/>
                    <a:cs typeface="Arial" panose="020B0604020202020204" pitchFamily="34" charset="0"/>
                    <a:sym typeface="+mn-ea"/>
                  </a:rPr>
                  <a:t>轮时，有</a:t>
                </a:r>
                <a:r>
                  <a:rPr lang="en-US" altLang="zh-CN" sz="1600">
                    <a:latin typeface="Arial" panose="020B0604020202020204" pitchFamily="34" charset="0"/>
                    <a:cs typeface="Arial" panose="020B0604020202020204" pitchFamily="34" charset="0"/>
                    <a:sym typeface="+mn-ea"/>
                  </a:rPr>
                  <a:t> </a:t>
                </a:r>
                <a14:m>
                  <m:oMath xmlns:m="http://schemas.openxmlformats.org/officeDocument/2006/math">
                    <m:sSub>
                      <m:sSubPr>
                        <m:ctrlPr>
                          <a:rPr lang="en-US" altLang="zh-CN" sz="1600" i="1">
                            <a:latin typeface="Cambria Math" panose="02040503050406030204" pitchFamily="18" charset="0"/>
                            <a:cs typeface="Cambria Math" panose="02040503050406030204" charset="0"/>
                            <a:sym typeface="+mn-ea"/>
                          </a:rPr>
                        </m:ctrlPr>
                      </m:sSubPr>
                      <m:e>
                        <m:r>
                          <a:rPr lang="en-US" altLang="zh-CN" sz="1600" i="1">
                            <a:latin typeface="Cambria Math" panose="02040503050406030204" charset="0"/>
                            <a:cs typeface="Cambria Math" panose="02040503050406030204" charset="0"/>
                            <a:sym typeface="+mn-ea"/>
                          </a:rPr>
                          <m:t>𝑆</m:t>
                        </m:r>
                      </m:e>
                      <m:sub>
                        <m:r>
                          <a:rPr lang="en-US" altLang="zh-CN" sz="1600" i="1">
                            <a:latin typeface="Cambria Math" panose="02040503050406030204" charset="0"/>
                            <a:cs typeface="Cambria Math" panose="02040503050406030204" charset="0"/>
                            <a:sym typeface="+mn-ea"/>
                          </a:rPr>
                          <m:t>𝑛</m:t>
                        </m:r>
                      </m:sub>
                    </m:sSub>
                  </m:oMath>
                </a14:m>
                <a:r>
                  <a:rPr lang="en-US" altLang="zh-CN" sz="1600" i="1">
                    <a:latin typeface="Cambria Math" panose="02040503050406030204" charset="0"/>
                    <a:cs typeface="Cambria Math" panose="02040503050406030204" charset="0"/>
                    <a:sym typeface="+mn-ea"/>
                  </a:rPr>
                  <a:t>= </a:t>
                </a:r>
                <a14:m>
                  <m:oMath xmlns:m="http://schemas.openxmlformats.org/officeDocument/2006/math">
                    <m:nary>
                      <m:naryPr>
                        <m:chr m:val="∑"/>
                        <m:limLoc m:val="subSup"/>
                        <m:ctrlPr>
                          <a:rPr lang="en-US" altLang="zh-CN" sz="1600" i="1">
                            <a:latin typeface="Cambria Math" panose="02040503050406030204" pitchFamily="18" charset="0"/>
                            <a:cs typeface="Cambria Math" panose="02040503050406030204" charset="0"/>
                            <a:sym typeface="+mn-ea"/>
                          </a:rPr>
                        </m:ctrlPr>
                      </m:naryPr>
                      <m:sub>
                        <m:r>
                          <a:rPr lang="en-US" altLang="zh-CN" sz="1600" i="1">
                            <a:latin typeface="Cambria Math" panose="02040503050406030204" charset="0"/>
                            <a:cs typeface="Cambria Math" panose="02040503050406030204" charset="0"/>
                            <a:sym typeface="+mn-ea"/>
                          </a:rPr>
                          <m:t>𝑖</m:t>
                        </m:r>
                        <m:r>
                          <a:rPr lang="en-US" altLang="zh-CN" sz="1600" i="1">
                            <a:latin typeface="Cambria Math" panose="02040503050406030204" charset="0"/>
                            <a:cs typeface="Cambria Math" panose="02040503050406030204" charset="0"/>
                            <a:sym typeface="+mn-ea"/>
                          </a:rPr>
                          <m:t>=</m:t>
                        </m:r>
                        <m:r>
                          <a:rPr lang="en-US" altLang="zh-CN" sz="1600" i="1">
                            <a:latin typeface="Cambria Math" panose="02040503050406030204" charset="0"/>
                            <a:cs typeface="Cambria Math" panose="02040503050406030204" charset="0"/>
                            <a:sym typeface="+mn-ea"/>
                          </a:rPr>
                          <m:t>𝟏</m:t>
                        </m:r>
                      </m:sub>
                      <m:sup>
                        <m:r>
                          <a:rPr lang="en-US" altLang="zh-CN" sz="1600" i="1">
                            <a:latin typeface="Cambria Math" panose="02040503050406030204" charset="0"/>
                            <a:cs typeface="Cambria Math" panose="02040503050406030204" charset="0"/>
                            <a:sym typeface="+mn-ea"/>
                          </a:rPr>
                          <m:t>𝑘</m:t>
                        </m:r>
                      </m:sup>
                      <m:e>
                        <m:f>
                          <m:fPr>
                            <m:ctrlPr>
                              <a:rPr lang="en-US" altLang="zh-CN" sz="1600" i="1">
                                <a:latin typeface="Cambria Math" panose="02040503050406030204" pitchFamily="18" charset="0"/>
                                <a:cs typeface="Cambria Math" panose="02040503050406030204" charset="0"/>
                                <a:sym typeface="+mn-ea"/>
                              </a:rPr>
                            </m:ctrlPr>
                          </m:fPr>
                          <m:num>
                            <m:r>
                              <a:rPr lang="en-US" altLang="zh-CN" sz="1600" i="1">
                                <a:latin typeface="Cambria Math" panose="02040503050406030204" charset="0"/>
                                <a:cs typeface="Cambria Math" panose="02040503050406030204" charset="0"/>
                                <a:sym typeface="+mn-ea"/>
                              </a:rPr>
                              <m:t>𝐵</m:t>
                            </m:r>
                          </m:num>
                          <m:den>
                            <m:r>
                              <a:rPr lang="en-US" altLang="zh-CN" sz="1600" i="1">
                                <a:latin typeface="Cambria Math" panose="02040503050406030204" charset="0"/>
                                <a:cs typeface="Cambria Math" panose="02040503050406030204" charset="0"/>
                                <a:sym typeface="+mn-ea"/>
                              </a:rPr>
                              <m:t>𝑁</m:t>
                            </m:r>
                            <m:r>
                              <a:rPr lang="en-US" altLang="zh-CN" sz="1600" i="1">
                                <a:latin typeface="Cambria Math" panose="02040503050406030204" charset="0"/>
                                <a:cs typeface="Cambria Math" panose="02040503050406030204" charset="0"/>
                                <a:sym typeface="+mn-ea"/>
                              </a:rPr>
                              <m:t>−(</m:t>
                            </m:r>
                            <m:r>
                              <a:rPr lang="en-US" altLang="zh-CN" sz="1600" i="1">
                                <a:latin typeface="Cambria Math" panose="02040503050406030204" charset="0"/>
                                <a:cs typeface="Cambria Math" panose="02040503050406030204" charset="0"/>
                                <a:sym typeface="+mn-ea"/>
                              </a:rPr>
                              <m:t>𝒊</m:t>
                            </m:r>
                            <m:r>
                              <a:rPr lang="en-US" altLang="zh-CN" sz="1600" i="1">
                                <a:latin typeface="Cambria Math" panose="02040503050406030204" charset="0"/>
                                <a:cs typeface="Cambria Math" panose="02040503050406030204" charset="0"/>
                                <a:sym typeface="+mn-ea"/>
                              </a:rPr>
                              <m:t>−</m:t>
                            </m:r>
                            <m:r>
                              <a:rPr lang="en-US" altLang="zh-CN" sz="1600" i="1">
                                <a:latin typeface="Cambria Math" panose="02040503050406030204" charset="0"/>
                                <a:cs typeface="Cambria Math" panose="02040503050406030204" charset="0"/>
                                <a:sym typeface="+mn-ea"/>
                              </a:rPr>
                              <m:t>𝟏</m:t>
                            </m:r>
                            <m:r>
                              <a:rPr lang="en-US" altLang="zh-CN" sz="1600" i="1">
                                <a:latin typeface="Cambria Math" panose="02040503050406030204" charset="0"/>
                                <a:cs typeface="Cambria Math" panose="02040503050406030204" charset="0"/>
                                <a:sym typeface="+mn-ea"/>
                              </a:rPr>
                              <m:t>)</m:t>
                            </m:r>
                          </m:den>
                        </m:f>
                      </m:e>
                    </m:nary>
                  </m:oMath>
                </a14:m>
                <a:endParaRPr lang="en-US" altLang="zh-CN" sz="1600" i="1">
                  <a:latin typeface="Cambria Math" panose="02040503050406030204" charset="0"/>
                  <a:cs typeface="Cambria Math" panose="02040503050406030204" charset="0"/>
                  <a:sym typeface="+mn-ea"/>
                </a:endParaRPr>
              </a:p>
              <a:p>
                <a:pPr>
                  <a:buFont typeface="Wingdings" panose="05000000000000000000" charset="0"/>
                  <a:buChar char="Ø"/>
                </a:pPr>
                <a:r>
                  <a:rPr lang="en-US" altLang="zh-CN" sz="1600">
                    <a:latin typeface="+mn-ea"/>
                    <a:cs typeface="+mn-ea"/>
                    <a:sym typeface="+mn-ea"/>
                  </a:rPr>
                  <a:t>如果我们找到最小的k使得</a:t>
                </a:r>
                <a14:m>
                  <m:oMath xmlns:m="http://schemas.openxmlformats.org/officeDocument/2006/math">
                    <m:sSub>
                      <m:sSubPr>
                        <m:ctrlPr>
                          <a:rPr lang="en-US" altLang="zh-CN" sz="1600" i="1">
                            <a:latin typeface="Cambria Math" panose="02040503050406030204" pitchFamily="18" charset="0"/>
                            <a:cs typeface="Cambria Math" panose="02040503050406030204" charset="0"/>
                            <a:sym typeface="+mn-ea"/>
                          </a:rPr>
                        </m:ctrlPr>
                      </m:sSubPr>
                      <m:e>
                        <m:r>
                          <a:rPr lang="en-US" altLang="zh-CN" sz="1600" i="1">
                            <a:latin typeface="Cambria Math" panose="02040503050406030204" charset="0"/>
                            <a:cs typeface="Cambria Math" panose="02040503050406030204" charset="0"/>
                            <a:sym typeface="+mn-ea"/>
                          </a:rPr>
                          <m:t>𝑆</m:t>
                        </m:r>
                      </m:e>
                      <m:sub>
                        <m:r>
                          <a:rPr lang="en-US" altLang="zh-CN" sz="1600" i="1">
                            <a:latin typeface="Cambria Math" panose="02040503050406030204" charset="0"/>
                            <a:cs typeface="Cambria Math" panose="02040503050406030204" charset="0"/>
                            <a:sym typeface="+mn-ea"/>
                          </a:rPr>
                          <m:t>𝑛</m:t>
                        </m:r>
                      </m:sub>
                    </m:sSub>
                    <m:r>
                      <a:rPr lang="en-US" altLang="zh-CN" sz="1600" i="1">
                        <a:latin typeface="Cambria Math" panose="02040503050406030204" charset="0"/>
                        <a:cs typeface="Cambria Math" panose="02040503050406030204" charset="0"/>
                        <a:sym typeface="+mn-ea"/>
                      </a:rPr>
                      <m:t>&gt;=</m:t>
                    </m:r>
                    <m:r>
                      <a:rPr lang="en-US" altLang="zh-CN" sz="1600" i="1">
                        <a:latin typeface="Cambria Math" panose="02040503050406030204" charset="0"/>
                        <a:cs typeface="Cambria Math" panose="02040503050406030204" charset="0"/>
                        <a:sym typeface="+mn-ea"/>
                      </a:rPr>
                      <m:t>𝑩</m:t>
                    </m:r>
                  </m:oMath>
                </a14:m>
                <a:r>
                  <a:rPr lang="zh-CN" altLang="en-US" sz="1600" b="0">
                    <a:latin typeface="Cambria Math" panose="02040503050406030204" charset="0"/>
                    <a:cs typeface="Cambria Math" panose="02040503050406030204" charset="0"/>
                    <a:sym typeface="+mn-ea"/>
                  </a:rPr>
                  <a:t>，</a:t>
                </a:r>
                <a:r>
                  <a:rPr lang="en-US" altLang="zh-CN" sz="1600">
                    <a:latin typeface="+mn-ea"/>
                    <a:cs typeface="+mn-ea"/>
                    <a:sym typeface="+mn-ea"/>
                  </a:rPr>
                  <a:t>那么经过k轮</a:t>
                </a:r>
                <a:r>
                  <a:rPr lang="zh-CN" altLang="en-US" sz="1600">
                    <a:latin typeface="+mn-ea"/>
                    <a:cs typeface="+mn-ea"/>
                    <a:sym typeface="+mn-ea"/>
                  </a:rPr>
                  <a:t>后就</a:t>
                </a:r>
                <a:r>
                  <a:rPr lang="en-US" altLang="zh-CN" sz="1600">
                    <a:latin typeface="+mn-ea"/>
                    <a:cs typeface="+mn-ea"/>
                    <a:sym typeface="+mn-ea"/>
                  </a:rPr>
                  <a:t>不能将任何查询分配给任何广告商</a:t>
                </a:r>
                <a:r>
                  <a:rPr lang="zh-CN" altLang="en-US" sz="1600">
                    <a:sym typeface="+mn-ea"/>
                  </a:rPr>
                  <a:t>。</a:t>
                </a:r>
                <a:endParaRPr lang="zh-CN" altLang="en-US" sz="1600">
                  <a:latin typeface="+mn-ea"/>
                  <a:cs typeface="+mn-ea"/>
                  <a:sym typeface="+mn-ea"/>
                </a:endParaRPr>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l="-4" t="-1" r="2" b="11"/>
                </a:stretch>
              </a:blipFill>
            </p:spPr>
            <p:txBody>
              <a:bodyPr/>
              <a:lstStyle/>
              <a:p>
                <a:r>
                  <a:rPr lang="zh-CN" altLang="en-US">
                    <a:noFill/>
                  </a:rPr>
                  <a:t> </a:t>
                </a:r>
              </a:p>
            </p:txBody>
          </p:sp>
        </mc:Fallback>
      </mc:AlternateContent>
      <p:pic>
        <p:nvPicPr>
          <p:cNvPr id="6" name="图片 5"/>
          <p:cNvPicPr>
            <a:picLocks noChangeAspect="1"/>
          </p:cNvPicPr>
          <p:nvPr/>
        </p:nvPicPr>
        <p:blipFill>
          <a:blip r:embed="rId3"/>
          <a:stretch>
            <a:fillRect/>
          </a:stretch>
        </p:blipFill>
        <p:spPr>
          <a:xfrm>
            <a:off x="1115695" y="1124585"/>
            <a:ext cx="6431280" cy="26593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多广告商的</a:t>
            </a:r>
            <a:r>
              <a:rPr lang="en-US" altLang="zh-CN">
                <a:sym typeface="+mn-ea"/>
              </a:rPr>
              <a:t>Balance</a:t>
            </a:r>
            <a:r>
              <a:rPr lang="zh-CN" altLang="en-US">
                <a:sym typeface="+mn-ea"/>
              </a:rPr>
              <a:t>算法</a:t>
            </a:r>
            <a:endParaRPr lang="zh-CN" altLang="en-US"/>
          </a:p>
        </p:txBody>
      </p:sp>
      <p:sp>
        <p:nvSpPr>
          <p:cNvPr id="4" name="Text Box 4"/>
          <p:cNvSpPr txBox="1">
            <a:spLocks noChangeArrowheads="1"/>
          </p:cNvSpPr>
          <p:nvPr/>
        </p:nvSpPr>
        <p:spPr bwMode="auto">
          <a:xfrm>
            <a:off x="898525" y="1784350"/>
            <a:ext cx="7510389" cy="461665"/>
          </a:xfrm>
          <a:prstGeom prst="rect">
            <a:avLst/>
          </a:prstGeom>
          <a:noFill/>
          <a:ln w="9525">
            <a:noFill/>
            <a:miter lim="800000"/>
          </a:ln>
          <a:effectLst/>
        </p:spPr>
        <p:txBody>
          <a:bodyPr wrap="none">
            <a:spAutoFit/>
          </a:bodyPr>
          <a:lstStyle/>
          <a:p>
            <a:r>
              <a:rPr lang="en-US" sz="2400" dirty="0">
                <a:latin typeface="Verdana" panose="020B0604030504040204" pitchFamily="34" charset="0"/>
                <a:ea typeface="Verdana" panose="020B0604030504040204" pitchFamily="34" charset="0"/>
                <a:cs typeface="Verdana" panose="020B0604030504040204" pitchFamily="34" charset="0"/>
              </a:rPr>
              <a:t>B/1   B/2   B/3  …  B/(N-(k-1)) … B/(N-1)   B/N</a:t>
            </a:r>
          </a:p>
        </p:txBody>
      </p:sp>
      <p:sp>
        <p:nvSpPr>
          <p:cNvPr id="5" name="Line 5"/>
          <p:cNvSpPr>
            <a:spLocks noChangeShapeType="1"/>
          </p:cNvSpPr>
          <p:nvPr/>
        </p:nvSpPr>
        <p:spPr bwMode="auto">
          <a:xfrm>
            <a:off x="7543800" y="2362200"/>
            <a:ext cx="5334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73734" name="Text Box 6"/>
          <p:cNvSpPr txBox="1">
            <a:spLocks noChangeArrowheads="1"/>
          </p:cNvSpPr>
          <p:nvPr/>
        </p:nvSpPr>
        <p:spPr bwMode="auto">
          <a:xfrm>
            <a:off x="7640638" y="2393950"/>
            <a:ext cx="436562" cy="366713"/>
          </a:xfrm>
          <a:prstGeom prst="rect">
            <a:avLst/>
          </a:prstGeom>
          <a:noFill/>
          <a:ln w="9525">
            <a:noFill/>
            <a:miter lim="800000"/>
          </a:ln>
          <a:effectLst/>
        </p:spPr>
        <p:txBody>
          <a:bodyPr wrap="none">
            <a:spAutoFit/>
          </a:bodyPr>
          <a:lstStyle/>
          <a:p>
            <a:r>
              <a:rPr lang="en-US"/>
              <a:t>S</a:t>
            </a:r>
            <a:r>
              <a:rPr lang="en-US" baseline="-25000"/>
              <a:t>1</a:t>
            </a:r>
          </a:p>
        </p:txBody>
      </p:sp>
      <p:sp>
        <p:nvSpPr>
          <p:cNvPr id="73735" name="Line 7"/>
          <p:cNvSpPr>
            <a:spLocks noChangeShapeType="1"/>
          </p:cNvSpPr>
          <p:nvPr/>
        </p:nvSpPr>
        <p:spPr bwMode="auto">
          <a:xfrm>
            <a:off x="6248400" y="2819400"/>
            <a:ext cx="19050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73736" name="Text Box 8"/>
          <p:cNvSpPr txBox="1">
            <a:spLocks noChangeArrowheads="1"/>
          </p:cNvSpPr>
          <p:nvPr/>
        </p:nvSpPr>
        <p:spPr bwMode="auto">
          <a:xfrm>
            <a:off x="7031038" y="2833688"/>
            <a:ext cx="436562" cy="366712"/>
          </a:xfrm>
          <a:prstGeom prst="rect">
            <a:avLst/>
          </a:prstGeom>
          <a:noFill/>
          <a:ln w="9525">
            <a:noFill/>
            <a:miter lim="800000"/>
          </a:ln>
          <a:effectLst/>
        </p:spPr>
        <p:txBody>
          <a:bodyPr wrap="none">
            <a:spAutoFit/>
          </a:bodyPr>
          <a:lstStyle/>
          <a:p>
            <a:r>
              <a:rPr lang="en-US"/>
              <a:t>S</a:t>
            </a:r>
            <a:r>
              <a:rPr lang="en-US" baseline="-25000"/>
              <a:t>2</a:t>
            </a:r>
          </a:p>
        </p:txBody>
      </p:sp>
      <p:sp>
        <p:nvSpPr>
          <p:cNvPr id="73739" name="Line 11"/>
          <p:cNvSpPr>
            <a:spLocks noChangeShapeType="1"/>
          </p:cNvSpPr>
          <p:nvPr/>
        </p:nvSpPr>
        <p:spPr bwMode="auto">
          <a:xfrm>
            <a:off x="4191000" y="3352800"/>
            <a:ext cx="39624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73740" name="Text Box 12"/>
          <p:cNvSpPr txBox="1">
            <a:spLocks noChangeArrowheads="1"/>
          </p:cNvSpPr>
          <p:nvPr/>
        </p:nvSpPr>
        <p:spPr bwMode="auto">
          <a:xfrm>
            <a:off x="5715000" y="3443288"/>
            <a:ext cx="777777" cy="369332"/>
          </a:xfrm>
          <a:prstGeom prst="rect">
            <a:avLst/>
          </a:prstGeom>
          <a:noFill/>
          <a:ln w="9525">
            <a:noFill/>
            <a:miter lim="800000"/>
          </a:ln>
          <a:effectLst/>
        </p:spPr>
        <p:txBody>
          <a:bodyPr wrap="none">
            <a:spAutoFit/>
          </a:bodyPr>
          <a:lstStyle/>
          <a:p>
            <a:r>
              <a:rPr lang="en-US" dirty="0" err="1"/>
              <a:t>S</a:t>
            </a:r>
            <a:r>
              <a:rPr lang="en-US" baseline="-25000" dirty="0" err="1"/>
              <a:t>k</a:t>
            </a:r>
            <a:r>
              <a:rPr lang="en-US" dirty="0"/>
              <a:t> </a:t>
            </a:r>
            <a:r>
              <a:rPr lang="en-US" b="1" dirty="0">
                <a:solidFill>
                  <a:srgbClr val="0000FF"/>
                </a:solidFill>
              </a:rPr>
              <a:t>= B</a:t>
            </a:r>
            <a:r>
              <a:rPr lang="en-US" b="1" baseline="-25000" dirty="0">
                <a:solidFill>
                  <a:srgbClr val="0000FF"/>
                </a:solidFill>
              </a:rPr>
              <a:t> </a:t>
            </a:r>
          </a:p>
        </p:txBody>
      </p:sp>
      <p:grpSp>
        <p:nvGrpSpPr>
          <p:cNvPr id="6" name="Group 22"/>
          <p:cNvGrpSpPr/>
          <p:nvPr/>
        </p:nvGrpSpPr>
        <p:grpSpPr bwMode="auto">
          <a:xfrm>
            <a:off x="898208" y="4004945"/>
            <a:ext cx="7413626" cy="2028825"/>
            <a:chOff x="585" y="2564"/>
            <a:chExt cx="4670" cy="1278"/>
          </a:xfrm>
        </p:grpSpPr>
        <p:sp>
          <p:nvSpPr>
            <p:cNvPr id="73743" name="Text Box 15"/>
            <p:cNvSpPr txBox="1">
              <a:spLocks noChangeArrowheads="1"/>
            </p:cNvSpPr>
            <p:nvPr/>
          </p:nvSpPr>
          <p:spPr bwMode="auto">
            <a:xfrm>
              <a:off x="585" y="2564"/>
              <a:ext cx="4670" cy="291"/>
            </a:xfrm>
            <a:prstGeom prst="rect">
              <a:avLst/>
            </a:prstGeom>
            <a:noFill/>
            <a:ln w="9525">
              <a:noFill/>
              <a:miter lim="800000"/>
            </a:ln>
            <a:effectLst/>
          </p:spPr>
          <p:txBody>
            <a:bodyPr wrap="none">
              <a:spAutoFit/>
            </a:bodyPr>
            <a:lstStyle/>
            <a:p>
              <a:r>
                <a:rPr lang="en-US" sz="2400" dirty="0">
                  <a:latin typeface="Verdana" panose="020B0604030504040204" pitchFamily="34" charset="0"/>
                  <a:ea typeface="Verdana" panose="020B0604030504040204" pitchFamily="34" charset="0"/>
                  <a:cs typeface="Verdana" panose="020B0604030504040204" pitchFamily="34" charset="0"/>
                </a:rPr>
                <a:t>1/1   1/2   1/3  …  1/(N-(k-1)) … 1/(N-1)   1/N</a:t>
              </a:r>
            </a:p>
          </p:txBody>
        </p:sp>
        <p:sp>
          <p:nvSpPr>
            <p:cNvPr id="73744" name="Line 16"/>
            <p:cNvSpPr>
              <a:spLocks noChangeShapeType="1"/>
            </p:cNvSpPr>
            <p:nvPr/>
          </p:nvSpPr>
          <p:spPr bwMode="auto">
            <a:xfrm>
              <a:off x="4771" y="2928"/>
              <a:ext cx="336"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73745" name="Text Box 17"/>
            <p:cNvSpPr txBox="1">
              <a:spLocks noChangeArrowheads="1"/>
            </p:cNvSpPr>
            <p:nvPr/>
          </p:nvSpPr>
          <p:spPr bwMode="auto">
            <a:xfrm>
              <a:off x="4832" y="2948"/>
              <a:ext cx="275" cy="231"/>
            </a:xfrm>
            <a:prstGeom prst="rect">
              <a:avLst/>
            </a:prstGeom>
            <a:noFill/>
            <a:ln w="9525">
              <a:noFill/>
              <a:miter lim="800000"/>
            </a:ln>
            <a:effectLst/>
          </p:spPr>
          <p:txBody>
            <a:bodyPr wrap="none">
              <a:spAutoFit/>
            </a:bodyPr>
            <a:lstStyle/>
            <a:p>
              <a:r>
                <a:rPr lang="en-US"/>
                <a:t>S</a:t>
              </a:r>
              <a:r>
                <a:rPr lang="en-US" baseline="-25000"/>
                <a:t>1</a:t>
              </a:r>
            </a:p>
          </p:txBody>
        </p:sp>
        <p:sp>
          <p:nvSpPr>
            <p:cNvPr id="73746" name="Line 18"/>
            <p:cNvSpPr>
              <a:spLocks noChangeShapeType="1"/>
            </p:cNvSpPr>
            <p:nvPr/>
          </p:nvSpPr>
          <p:spPr bwMode="auto">
            <a:xfrm>
              <a:off x="3955" y="3216"/>
              <a:ext cx="12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73747" name="Text Box 19"/>
            <p:cNvSpPr txBox="1">
              <a:spLocks noChangeArrowheads="1"/>
            </p:cNvSpPr>
            <p:nvPr/>
          </p:nvSpPr>
          <p:spPr bwMode="auto">
            <a:xfrm>
              <a:off x="4448" y="3225"/>
              <a:ext cx="275" cy="231"/>
            </a:xfrm>
            <a:prstGeom prst="rect">
              <a:avLst/>
            </a:prstGeom>
            <a:noFill/>
            <a:ln w="9525">
              <a:noFill/>
              <a:miter lim="800000"/>
            </a:ln>
            <a:effectLst/>
          </p:spPr>
          <p:txBody>
            <a:bodyPr wrap="none">
              <a:spAutoFit/>
            </a:bodyPr>
            <a:lstStyle/>
            <a:p>
              <a:r>
                <a:rPr lang="en-US"/>
                <a:t>S</a:t>
              </a:r>
              <a:r>
                <a:rPr lang="en-US" baseline="-25000"/>
                <a:t>2</a:t>
              </a:r>
            </a:p>
          </p:txBody>
        </p:sp>
        <p:sp>
          <p:nvSpPr>
            <p:cNvPr id="73748" name="Line 20"/>
            <p:cNvSpPr>
              <a:spLocks noChangeShapeType="1"/>
            </p:cNvSpPr>
            <p:nvPr/>
          </p:nvSpPr>
          <p:spPr bwMode="auto">
            <a:xfrm>
              <a:off x="2659" y="3552"/>
              <a:ext cx="2496"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73749" name="Text Box 21"/>
            <p:cNvSpPr txBox="1">
              <a:spLocks noChangeArrowheads="1"/>
            </p:cNvSpPr>
            <p:nvPr/>
          </p:nvSpPr>
          <p:spPr bwMode="auto">
            <a:xfrm>
              <a:off x="3619" y="3609"/>
              <a:ext cx="472" cy="233"/>
            </a:xfrm>
            <a:prstGeom prst="rect">
              <a:avLst/>
            </a:prstGeom>
            <a:noFill/>
            <a:ln w="9525">
              <a:noFill/>
              <a:miter lim="800000"/>
            </a:ln>
            <a:effectLst/>
          </p:spPr>
          <p:txBody>
            <a:bodyPr wrap="none">
              <a:spAutoFit/>
            </a:bodyPr>
            <a:lstStyle/>
            <a:p>
              <a:r>
                <a:rPr lang="en-US" dirty="0" err="1"/>
                <a:t>S</a:t>
              </a:r>
              <a:r>
                <a:rPr lang="en-US" baseline="-25000" dirty="0" err="1"/>
                <a:t>k</a:t>
              </a:r>
              <a:r>
                <a:rPr lang="en-US" dirty="0"/>
                <a:t> </a:t>
              </a:r>
              <a:r>
                <a:rPr lang="en-US" b="1" dirty="0">
                  <a:solidFill>
                    <a:srgbClr val="0000FF"/>
                  </a:solidFill>
                </a:rPr>
                <a:t>= 1</a:t>
              </a:r>
              <a:r>
                <a:rPr lang="en-US" b="1" baseline="-25000" dirty="0">
                  <a:solidFill>
                    <a:srgbClr val="0000FF"/>
                  </a:solidFill>
                </a:rPr>
                <a:t> </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多广告商的</a:t>
            </a:r>
            <a:r>
              <a:rPr lang="en-US" altLang="zh-CN">
                <a:sym typeface="+mn-ea"/>
              </a:rPr>
              <a:t>Balance</a:t>
            </a:r>
            <a:r>
              <a:rPr lang="zh-CN" altLang="en-US">
                <a:sym typeface="+mn-ea"/>
              </a:rPr>
              <a:t>算法</a:t>
            </a:r>
            <a:endParaRPr lang="zh-CN" altLang="en-US"/>
          </a:p>
        </p:txBody>
      </p:sp>
      <mc:AlternateContent xmlns:mc="http://schemas.openxmlformats.org/markup-compatibility/2006" xmlns:a14="http://schemas.microsoft.com/office/drawing/2010/main">
        <mc:Choice Requires="a14">
          <p:sp>
            <p:nvSpPr>
              <p:cNvPr id="71683" name="Rectangle 3"/>
              <p:cNvSpPr>
                <a:spLocks noGrp="1" noChangeArrowheads="1"/>
              </p:cNvSpPr>
              <p:nvPr/>
            </p:nvSpPr>
            <p:spPr>
              <a:xfrm>
                <a:off x="457200" y="1295400"/>
                <a:ext cx="8229600" cy="5410200"/>
              </a:xfrm>
              <a:prstGeom prst="rect">
                <a:avLst/>
              </a:prstGeom>
            </p:spPr>
            <p:txBody>
              <a:bodyPr vert="horz" lIns="54864" tIns="91440" rtlCol="0">
                <a:normAutofit/>
              </a:bodyPr>
              <a:lstStyle>
                <a:lvl1pPr marL="438785"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anose="020F0502020204030204" charset="0"/>
                    <a:ea typeface="+mn-ea"/>
                    <a:cs typeface="Calibri" panose="020F0502020204030204" charset="0"/>
                  </a:defRPr>
                </a:lvl1pPr>
                <a:lvl2pPr marL="731520" indent="-274320" algn="l" rtl="0" eaLnBrk="1" latinLnBrk="0" hangingPunct="1">
                  <a:spcBef>
                    <a:spcPct val="20000"/>
                  </a:spcBef>
                  <a:buClr>
                    <a:schemeClr val="accent2"/>
                  </a:buClr>
                  <a:buSzPct val="100000"/>
                  <a:buFont typeface="Wingdings" panose="05000000000000000000" pitchFamily="2" charset="2"/>
                  <a:buChar char="§"/>
                  <a:defRPr kumimoji="0" sz="2800" kern="1200">
                    <a:solidFill>
                      <a:schemeClr val="tx1"/>
                    </a:solidFill>
                    <a:latin typeface="Calibri" panose="020F0502020204030204" charset="0"/>
                    <a:ea typeface="+mn-ea"/>
                    <a:cs typeface="Calibri" panose="020F0502020204030204" charset="0"/>
                  </a:defRPr>
                </a:lvl2pPr>
                <a:lvl3pPr marL="996950" indent="-228600" algn="l" rtl="0" eaLnBrk="1" latinLnBrk="0" hangingPunct="1">
                  <a:spcBef>
                    <a:spcPct val="20000"/>
                  </a:spcBef>
                  <a:buClr>
                    <a:schemeClr val="accent3"/>
                  </a:buClr>
                  <a:buSzPct val="100000"/>
                  <a:buFont typeface="Wingdings" panose="05000000000000000000" pitchFamily="2" charset="2"/>
                  <a:buChar char="§"/>
                  <a:defRPr kumimoji="0" sz="2400" kern="1200">
                    <a:solidFill>
                      <a:schemeClr val="tx1"/>
                    </a:solidFill>
                    <a:latin typeface="Calibri" panose="020F0502020204030204" charset="0"/>
                    <a:ea typeface="+mn-ea"/>
                    <a:cs typeface="Calibri" panose="020F0502020204030204" charset="0"/>
                  </a:defRPr>
                </a:lvl3pPr>
                <a:lvl4pPr marL="1216025" indent="-182880" algn="l" rtl="0" eaLnBrk="1" latinLnBrk="0" hangingPunct="1">
                  <a:spcBef>
                    <a:spcPct val="20000"/>
                  </a:spcBef>
                  <a:buClr>
                    <a:schemeClr val="accent4"/>
                  </a:buClr>
                  <a:buSzPct val="100000"/>
                  <a:buFont typeface="Wingdings" panose="05000000000000000000" pitchFamily="2" charset="2"/>
                  <a:buChar char="§"/>
                  <a:defRPr kumimoji="0" sz="2000" kern="1200">
                    <a:solidFill>
                      <a:schemeClr val="tx1"/>
                    </a:solidFill>
                    <a:latin typeface="Calibri" panose="020F0502020204030204" charset="0"/>
                    <a:ea typeface="+mn-ea"/>
                    <a:cs typeface="Calibri" panose="020F0502020204030204" charset="0"/>
                  </a:defRPr>
                </a:lvl4pPr>
                <a:lvl5pPr marL="1426210" indent="-182880" algn="l" rtl="0" eaLnBrk="1" latinLnBrk="0" hangingPunct="1">
                  <a:spcBef>
                    <a:spcPct val="20000"/>
                  </a:spcBef>
                  <a:buClr>
                    <a:schemeClr val="accent5"/>
                  </a:buClr>
                  <a:buSzPct val="100000"/>
                  <a:buFont typeface="Wingdings" panose="05000000000000000000" pitchFamily="2" charset="2"/>
                  <a:buChar char="§"/>
                  <a:defRPr kumimoji="0" lang="en-US" sz="2000" kern="1200" smtClean="0">
                    <a:solidFill>
                      <a:schemeClr val="tx1"/>
                    </a:solidFill>
                    <a:latin typeface="Calibri" panose="020F0502020204030204" charset="0"/>
                    <a:ea typeface="+mn-ea"/>
                    <a:cs typeface="Calibri" panose="020F0502020204030204" charset="0"/>
                  </a:defRPr>
                </a:lvl5pPr>
                <a:lvl6pPr marL="1627505"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30095"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390"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lstStyle>
              <a:p>
                <a:pPr>
                  <a:buClr>
                    <a:srgbClr val="000000"/>
                  </a:buClr>
                  <a:buFont typeface="Wingdings" panose="05000000000000000000" charset="0"/>
                  <a:buChar char="n"/>
                </a:pPr>
                <a:r>
                  <a:rPr lang="zh-CN" altLang="en-US" sz="2000" b="1" dirty="0">
                    <a:solidFill>
                      <a:schemeClr val="tx1">
                        <a:lumMod val="95000"/>
                        <a:lumOff val="5000"/>
                      </a:schemeClr>
                    </a:solidFill>
                  </a:rPr>
                  <a:t>根据欧拉证明</a:t>
                </a:r>
                <a:r>
                  <a:rPr lang="en-US" sz="2000" b="1" dirty="0">
                    <a:solidFill>
                      <a:schemeClr val="tx1">
                        <a:lumMod val="95000"/>
                        <a:lumOff val="5000"/>
                      </a:schemeClr>
                    </a:solidFill>
                  </a:rPr>
                  <a:t>:</a:t>
                </a:r>
                <a:r>
                  <a:rPr lang="en-US" sz="2000" dirty="0">
                    <a:solidFill>
                      <a:schemeClr val="tx1">
                        <a:lumMod val="95000"/>
                        <a:lumOff val="5000"/>
                      </a:schemeClr>
                    </a:solidFill>
                  </a:rPr>
                  <a:t> </a:t>
                </a:r>
                <a14:m>
                  <m:oMath xmlns:m="http://schemas.openxmlformats.org/officeDocument/2006/math">
                    <m:sSub>
                      <m:sSubPr>
                        <m:ctrlPr>
                          <a:rPr lang="en-US" sz="2000" b="1" i="1">
                            <a:solidFill>
                              <a:schemeClr val="tx1">
                                <a:lumMod val="95000"/>
                                <a:lumOff val="5000"/>
                              </a:schemeClr>
                            </a:solidFill>
                            <a:latin typeface="Cambria Math" panose="02040503050406030204" pitchFamily="18" charset="0"/>
                          </a:rPr>
                        </m:ctrlPr>
                      </m:sSubPr>
                      <m:e>
                        <m:r>
                          <a:rPr lang="en-US" sz="2000" b="1" i="1">
                            <a:solidFill>
                              <a:schemeClr val="tx1">
                                <a:lumMod val="95000"/>
                                <a:lumOff val="5000"/>
                              </a:schemeClr>
                            </a:solidFill>
                            <a:latin typeface="Cambria Math" panose="02040503050406030204"/>
                          </a:rPr>
                          <m:t>𝑯</m:t>
                        </m:r>
                      </m:e>
                      <m:sub>
                        <m:r>
                          <a:rPr lang="en-US" sz="2000" b="1" i="1">
                            <a:solidFill>
                              <a:schemeClr val="tx1">
                                <a:lumMod val="95000"/>
                                <a:lumOff val="5000"/>
                              </a:schemeClr>
                            </a:solidFill>
                            <a:latin typeface="Cambria Math" panose="02040503050406030204"/>
                          </a:rPr>
                          <m:t>𝒏</m:t>
                        </m:r>
                      </m:sub>
                    </m:sSub>
                    <m:r>
                      <a:rPr lang="en-US" sz="2000" b="1" i="1">
                        <a:solidFill>
                          <a:schemeClr val="tx1">
                            <a:lumMod val="95000"/>
                            <a:lumOff val="5000"/>
                          </a:schemeClr>
                        </a:solidFill>
                        <a:latin typeface="Cambria Math" panose="02040503050406030204"/>
                      </a:rPr>
                      <m:t>=</m:t>
                    </m:r>
                    <m:nary>
                      <m:naryPr>
                        <m:chr m:val="∑"/>
                        <m:ctrlPr>
                          <a:rPr lang="en-US" sz="2000" b="1" i="1">
                            <a:solidFill>
                              <a:schemeClr val="tx1">
                                <a:lumMod val="95000"/>
                                <a:lumOff val="5000"/>
                              </a:schemeClr>
                            </a:solidFill>
                            <a:latin typeface="Cambria Math" panose="02040503050406030204" pitchFamily="18" charset="0"/>
                          </a:rPr>
                        </m:ctrlPr>
                      </m:naryPr>
                      <m:sub>
                        <m:r>
                          <m:rPr>
                            <m:brk m:alnAt="23"/>
                          </m:rPr>
                          <a:rPr lang="en-US" sz="2000" b="1" i="1">
                            <a:solidFill>
                              <a:schemeClr val="tx1">
                                <a:lumMod val="95000"/>
                                <a:lumOff val="5000"/>
                              </a:schemeClr>
                            </a:solidFill>
                            <a:latin typeface="Cambria Math" panose="02040503050406030204"/>
                          </a:rPr>
                          <m:t>𝒊</m:t>
                        </m:r>
                        <m:r>
                          <a:rPr lang="en-US" sz="2000" b="1" i="1">
                            <a:solidFill>
                              <a:schemeClr val="tx1">
                                <a:lumMod val="95000"/>
                                <a:lumOff val="5000"/>
                              </a:schemeClr>
                            </a:solidFill>
                            <a:latin typeface="Cambria Math" panose="02040503050406030204"/>
                          </a:rPr>
                          <m:t>=</m:t>
                        </m:r>
                        <m:r>
                          <a:rPr lang="en-US" sz="2000" b="1" i="1">
                            <a:solidFill>
                              <a:schemeClr val="tx1">
                                <a:lumMod val="95000"/>
                                <a:lumOff val="5000"/>
                              </a:schemeClr>
                            </a:solidFill>
                            <a:latin typeface="Cambria Math" panose="02040503050406030204"/>
                          </a:rPr>
                          <m:t>𝟏</m:t>
                        </m:r>
                      </m:sub>
                      <m:sup>
                        <m:r>
                          <a:rPr lang="en-US" sz="2000" b="1" i="1">
                            <a:solidFill>
                              <a:schemeClr val="tx1">
                                <a:lumMod val="95000"/>
                                <a:lumOff val="5000"/>
                              </a:schemeClr>
                            </a:solidFill>
                            <a:latin typeface="Cambria Math" panose="02040503050406030204"/>
                          </a:rPr>
                          <m:t>𝒏</m:t>
                        </m:r>
                      </m:sup>
                      <m:e>
                        <m:r>
                          <a:rPr lang="en-US" sz="2000" b="1" i="1">
                            <a:solidFill>
                              <a:schemeClr val="tx1">
                                <a:lumMod val="95000"/>
                                <a:lumOff val="5000"/>
                              </a:schemeClr>
                            </a:solidFill>
                            <a:latin typeface="Cambria Math" panose="02040503050406030204"/>
                          </a:rPr>
                          <m:t>𝟏</m:t>
                        </m:r>
                        <m:r>
                          <a:rPr lang="en-US" sz="2000" b="1" i="1">
                            <a:solidFill>
                              <a:schemeClr val="tx1">
                                <a:lumMod val="95000"/>
                                <a:lumOff val="5000"/>
                              </a:schemeClr>
                            </a:solidFill>
                            <a:latin typeface="Cambria Math" panose="02040503050406030204"/>
                          </a:rPr>
                          <m:t>/</m:t>
                        </m:r>
                        <m:r>
                          <a:rPr lang="en-US" sz="2000" b="1" i="1">
                            <a:solidFill>
                              <a:schemeClr val="tx1">
                                <a:lumMod val="95000"/>
                                <a:lumOff val="5000"/>
                              </a:schemeClr>
                            </a:solidFill>
                            <a:latin typeface="Cambria Math" panose="02040503050406030204"/>
                          </a:rPr>
                          <m:t>𝒊</m:t>
                        </m:r>
                      </m:e>
                    </m:nary>
                    <m:r>
                      <a:rPr lang="en-US" sz="2000" b="1" i="1">
                        <a:solidFill>
                          <a:schemeClr val="tx1">
                            <a:lumMod val="95000"/>
                            <a:lumOff val="5000"/>
                          </a:schemeClr>
                        </a:solidFill>
                        <a:latin typeface="Cambria Math" panose="02040503050406030204"/>
                      </a:rPr>
                      <m:t>≈</m:t>
                    </m:r>
                    <m:func>
                      <m:funcPr>
                        <m:ctrlPr>
                          <a:rPr lang="en-US" sz="2000" b="1" i="1">
                            <a:solidFill>
                              <a:schemeClr val="tx1">
                                <a:lumMod val="95000"/>
                                <a:lumOff val="5000"/>
                              </a:schemeClr>
                            </a:solidFill>
                            <a:latin typeface="Cambria Math" panose="02040503050406030204" pitchFamily="18" charset="0"/>
                          </a:rPr>
                        </m:ctrlPr>
                      </m:funcPr>
                      <m:fName>
                        <m:r>
                          <a:rPr lang="en-US" sz="2000" b="1" i="1">
                            <a:solidFill>
                              <a:schemeClr val="tx1">
                                <a:lumMod val="95000"/>
                                <a:lumOff val="5000"/>
                              </a:schemeClr>
                            </a:solidFill>
                            <a:latin typeface="Cambria Math" panose="02040503050406030204"/>
                          </a:rPr>
                          <m:t>𝐥</m:t>
                        </m:r>
                        <m:r>
                          <a:rPr lang="en-US" sz="2000" b="1" i="0" smtClean="0">
                            <a:solidFill>
                              <a:schemeClr val="tx1">
                                <a:lumMod val="95000"/>
                                <a:lumOff val="5000"/>
                              </a:schemeClr>
                            </a:solidFill>
                            <a:latin typeface="Cambria Math" panose="02040503050406030204"/>
                          </a:rPr>
                          <m:t>𝐧</m:t>
                        </m:r>
                      </m:fName>
                      <m:e>
                        <m:d>
                          <m:dPr>
                            <m:ctrlPr>
                              <a:rPr lang="en-US" sz="2000" b="1" i="1">
                                <a:solidFill>
                                  <a:schemeClr val="tx1">
                                    <a:lumMod val="95000"/>
                                    <a:lumOff val="5000"/>
                                  </a:schemeClr>
                                </a:solidFill>
                                <a:latin typeface="Cambria Math" panose="02040503050406030204" pitchFamily="18" charset="0"/>
                              </a:rPr>
                            </m:ctrlPr>
                          </m:dPr>
                          <m:e>
                            <m:r>
                              <a:rPr lang="en-US" sz="2000" b="1" i="1">
                                <a:solidFill>
                                  <a:schemeClr val="tx1">
                                    <a:lumMod val="95000"/>
                                    <a:lumOff val="5000"/>
                                  </a:schemeClr>
                                </a:solidFill>
                                <a:latin typeface="Cambria Math" panose="02040503050406030204"/>
                              </a:rPr>
                              <m:t>𝒏</m:t>
                            </m:r>
                          </m:e>
                        </m:d>
                      </m:e>
                    </m:func>
                  </m:oMath>
                </a14:m>
                <a:r>
                  <a:rPr lang="en-US" dirty="0">
                    <a:solidFill>
                      <a:schemeClr val="tx1">
                        <a:lumMod val="95000"/>
                        <a:lumOff val="5000"/>
                      </a:schemeClr>
                    </a:solidFill>
                  </a:rPr>
                  <a:t>  </a:t>
                </a:r>
                <a:r>
                  <a:rPr lang="en-US" sz="2220" dirty="0">
                    <a:solidFill>
                      <a:schemeClr val="tx1">
                        <a:lumMod val="95000"/>
                        <a:lumOff val="5000"/>
                      </a:schemeClr>
                    </a:solidFill>
                  </a:rPr>
                  <a:t>(</a:t>
                </a:r>
                <a:r>
                  <a:rPr lang="zh-CN" altLang="en-US" sz="2220" dirty="0">
                    <a:solidFill>
                      <a:schemeClr val="tx1">
                        <a:lumMod val="95000"/>
                        <a:lumOff val="5000"/>
                      </a:schemeClr>
                    </a:solidFill>
                  </a:rPr>
                  <a:t>当</a:t>
                </a:r>
                <a:r>
                  <a:rPr lang="en-US" altLang="zh-CN" sz="2220" dirty="0">
                    <a:solidFill>
                      <a:schemeClr val="tx1">
                        <a:lumMod val="95000"/>
                        <a:lumOff val="5000"/>
                      </a:schemeClr>
                    </a:solidFill>
                  </a:rPr>
                  <a:t>n</a:t>
                </a:r>
                <a:r>
                  <a:rPr lang="zh-CN" altLang="en-US" sz="2220" dirty="0">
                    <a:solidFill>
                      <a:schemeClr val="tx1">
                        <a:lumMod val="95000"/>
                        <a:lumOff val="5000"/>
                      </a:schemeClr>
                    </a:solidFill>
                  </a:rPr>
                  <a:t>较大时成立</a:t>
                </a:r>
                <a:r>
                  <a:rPr lang="en-US" sz="2220" dirty="0">
                    <a:solidFill>
                      <a:schemeClr val="tx1">
                        <a:lumMod val="95000"/>
                        <a:lumOff val="5000"/>
                      </a:schemeClr>
                    </a:solidFill>
                  </a:rPr>
                  <a:t>)</a:t>
                </a:r>
                <a:endParaRPr lang="en-US" dirty="0">
                  <a:solidFill>
                    <a:schemeClr val="tx1">
                      <a:lumMod val="95000"/>
                      <a:lumOff val="5000"/>
                    </a:schemeClr>
                  </a:solidFill>
                </a:endParaRPr>
              </a:p>
              <a:p>
                <a:pPr lvl="1">
                  <a:buFont typeface="Wingdings" panose="05000000000000000000" charset="0"/>
                  <a:buChar char="l"/>
                </a:pPr>
                <a:endParaRPr lang="en-US" dirty="0">
                  <a:solidFill>
                    <a:schemeClr val="tx1">
                      <a:lumMod val="95000"/>
                      <a:lumOff val="5000"/>
                    </a:schemeClr>
                  </a:solidFill>
                </a:endParaRPr>
              </a:p>
              <a:p>
                <a:pPr lvl="1">
                  <a:buFont typeface="Wingdings" panose="05000000000000000000" charset="0"/>
                  <a:buChar char="l"/>
                </a:pPr>
                <a:endParaRPr lang="en-US" dirty="0">
                  <a:solidFill>
                    <a:schemeClr val="tx1">
                      <a:lumMod val="95000"/>
                      <a:lumOff val="5000"/>
                    </a:schemeClr>
                  </a:solidFill>
                </a:endParaRPr>
              </a:p>
              <a:p>
                <a:pPr lvl="1">
                  <a:buFont typeface="Wingdings" panose="05000000000000000000" charset="0"/>
                  <a:buChar char="l"/>
                </a:pPr>
                <a:endParaRPr lang="en-US" dirty="0">
                  <a:solidFill>
                    <a:schemeClr val="tx1">
                      <a:lumMod val="95000"/>
                      <a:lumOff val="5000"/>
                    </a:schemeClr>
                  </a:solidFill>
                </a:endParaRPr>
              </a:p>
              <a:p>
                <a:pPr lvl="1">
                  <a:buFont typeface="Wingdings" panose="05000000000000000000" charset="0"/>
                  <a:buChar char="l"/>
                </a:pPr>
                <a:endParaRPr lang="en-US" dirty="0">
                  <a:solidFill>
                    <a:schemeClr val="tx1">
                      <a:lumMod val="95000"/>
                      <a:lumOff val="5000"/>
                    </a:schemeClr>
                  </a:solidFill>
                </a:endParaRPr>
              </a:p>
              <a:p>
                <a:pPr lvl="1">
                  <a:buFont typeface="Wingdings" panose="05000000000000000000" charset="0"/>
                  <a:buChar char="l"/>
                </a:pPr>
                <a:endParaRPr lang="en-US" dirty="0">
                  <a:solidFill>
                    <a:schemeClr val="tx1">
                      <a:lumMod val="95000"/>
                      <a:lumOff val="5000"/>
                    </a:schemeClr>
                  </a:solidFill>
                </a:endParaRPr>
              </a:p>
              <a:p>
                <a:pPr>
                  <a:buClr>
                    <a:srgbClr val="000000"/>
                  </a:buClr>
                  <a:buFont typeface="Wingdings" panose="05000000000000000000" charset="0"/>
                  <a:buChar char="Ø"/>
                </a:pPr>
                <a14:m>
                  <m:oMath xmlns:m="http://schemas.openxmlformats.org/officeDocument/2006/math">
                    <m:r>
                      <a:rPr lang="zh-CN" altLang="en-US" sz="1600" b="1" i="1" dirty="0" smtClean="0">
                        <a:solidFill>
                          <a:schemeClr val="tx1"/>
                        </a:solidFill>
                        <a:latin typeface="Cambria Math" panose="02040503050406030204"/>
                        <a:cs typeface="Cambria Math" panose="02040503050406030204"/>
                      </a:rPr>
                      <m:t>由</m:t>
                    </m:r>
                    <m:sSub>
                      <m:sSubPr>
                        <m:ctrlPr>
                          <a:rPr lang="en-US" sz="1600" b="1" i="1" dirty="0" smtClean="0">
                            <a:solidFill>
                              <a:schemeClr val="tx1"/>
                            </a:solidFill>
                            <a:latin typeface="Cambria Math" panose="02040503050406030204" pitchFamily="18" charset="0"/>
                          </a:rPr>
                        </m:ctrlPr>
                      </m:sSubPr>
                      <m:e>
                        <m:r>
                          <a:rPr lang="en-US" sz="1600" b="1" i="1" dirty="0" smtClean="0">
                            <a:solidFill>
                              <a:schemeClr val="tx1"/>
                            </a:solidFill>
                            <a:latin typeface="Cambria Math" panose="02040503050406030204"/>
                          </a:rPr>
                          <m:t>𝑺</m:t>
                        </m:r>
                      </m:e>
                      <m:sub>
                        <m:r>
                          <a:rPr lang="en-US" sz="1600" b="1" i="1" dirty="0" smtClean="0">
                            <a:solidFill>
                              <a:schemeClr val="tx1"/>
                            </a:solidFill>
                            <a:latin typeface="Cambria Math" panose="02040503050406030204"/>
                          </a:rPr>
                          <m:t>𝒌</m:t>
                        </m:r>
                      </m:sub>
                    </m:sSub>
                    <m:r>
                      <a:rPr lang="en-US" sz="1600" b="1" i="1" dirty="0">
                        <a:solidFill>
                          <a:schemeClr val="tx1"/>
                        </a:solidFill>
                        <a:latin typeface="Cambria Math" panose="02040503050406030204"/>
                      </a:rPr>
                      <m:t>=</m:t>
                    </m:r>
                    <m:r>
                      <a:rPr lang="en-US" sz="1600" b="1" i="1" dirty="0">
                        <a:solidFill>
                          <a:schemeClr val="tx1"/>
                        </a:solidFill>
                        <a:latin typeface="Cambria Math" panose="02040503050406030204"/>
                      </a:rPr>
                      <m:t>𝟏</m:t>
                    </m:r>
                  </m:oMath>
                </a14:m>
                <a:r>
                  <a:rPr lang="en-US" sz="1600" b="1" dirty="0">
                    <a:solidFill>
                      <a:schemeClr val="tx1"/>
                    </a:solidFill>
                  </a:rPr>
                  <a:t> </a:t>
                </a:r>
                <a:r>
                  <a:rPr lang="zh-CN" altLang="en-US" sz="1600" b="1" dirty="0">
                    <a:solidFill>
                      <a:schemeClr val="tx1"/>
                    </a:solidFill>
                  </a:rPr>
                  <a:t>可知</a:t>
                </a:r>
                <a:r>
                  <a:rPr lang="en-US" sz="1600" b="1" dirty="0">
                    <a:solidFill>
                      <a:schemeClr val="tx1"/>
                    </a:solidFill>
                  </a:rPr>
                  <a:t>: </a:t>
                </a:r>
                <a14:m>
                  <m:oMath xmlns:m="http://schemas.openxmlformats.org/officeDocument/2006/math">
                    <m:sSub>
                      <m:sSubPr>
                        <m:ctrlPr>
                          <a:rPr lang="en-US" sz="1600" b="1" i="1" dirty="0" smtClean="0">
                            <a:solidFill>
                              <a:schemeClr val="tx1"/>
                            </a:solidFill>
                            <a:latin typeface="Cambria Math" panose="02040503050406030204" pitchFamily="18" charset="0"/>
                          </a:rPr>
                        </m:ctrlPr>
                      </m:sSubPr>
                      <m:e>
                        <m:r>
                          <a:rPr lang="en-US" sz="1600" b="1" i="1" dirty="0" smtClean="0">
                            <a:solidFill>
                              <a:schemeClr val="tx1"/>
                            </a:solidFill>
                            <a:latin typeface="Cambria Math" panose="02040503050406030204"/>
                          </a:rPr>
                          <m:t>𝑯</m:t>
                        </m:r>
                      </m:e>
                      <m:sub>
                        <m:r>
                          <a:rPr lang="en-US" sz="1600" b="1" i="1" dirty="0" smtClean="0">
                            <a:solidFill>
                              <a:schemeClr val="tx1"/>
                            </a:solidFill>
                            <a:latin typeface="Cambria Math" panose="02040503050406030204"/>
                          </a:rPr>
                          <m:t>𝑵</m:t>
                        </m:r>
                        <m:r>
                          <a:rPr lang="en-US" sz="1600" b="1" i="1" dirty="0" smtClean="0">
                            <a:solidFill>
                              <a:schemeClr val="tx1"/>
                            </a:solidFill>
                            <a:latin typeface="Cambria Math" panose="02040503050406030204"/>
                          </a:rPr>
                          <m:t>−</m:t>
                        </m:r>
                        <m:r>
                          <a:rPr lang="en-US" sz="1600" b="1" i="1" dirty="0" smtClean="0">
                            <a:solidFill>
                              <a:schemeClr val="tx1"/>
                            </a:solidFill>
                            <a:latin typeface="Cambria Math" panose="02040503050406030204"/>
                          </a:rPr>
                          <m:t>𝒌</m:t>
                        </m:r>
                      </m:sub>
                    </m:sSub>
                    <m:r>
                      <a:rPr lang="en-US" sz="1600" b="1" i="1" dirty="0">
                        <a:solidFill>
                          <a:schemeClr val="tx1"/>
                        </a:solidFill>
                        <a:latin typeface="Cambria Math" panose="02040503050406030204"/>
                      </a:rPr>
                      <m:t>=</m:t>
                    </m:r>
                    <m:r>
                      <a:rPr lang="en-US" sz="1600" b="1" i="1" dirty="0" err="1">
                        <a:solidFill>
                          <a:schemeClr val="tx1"/>
                        </a:solidFill>
                        <a:latin typeface="Cambria Math" panose="02040503050406030204"/>
                      </a:rPr>
                      <m:t>𝒍𝒏</m:t>
                    </m:r>
                    <m:r>
                      <a:rPr lang="en-US" sz="1600" b="1" i="1" dirty="0">
                        <a:solidFill>
                          <a:schemeClr val="tx1"/>
                        </a:solidFill>
                        <a:latin typeface="Cambria Math" panose="02040503050406030204"/>
                      </a:rPr>
                      <m:t>⁡(</m:t>
                    </m:r>
                    <m:r>
                      <a:rPr lang="en-US" sz="1600" b="1" i="1" dirty="0">
                        <a:solidFill>
                          <a:schemeClr val="tx1"/>
                        </a:solidFill>
                        <a:latin typeface="Cambria Math" panose="02040503050406030204"/>
                      </a:rPr>
                      <m:t>𝑵</m:t>
                    </m:r>
                    <m:r>
                      <a:rPr lang="en-US" sz="1600" b="1" i="1" dirty="0">
                        <a:solidFill>
                          <a:schemeClr val="tx1"/>
                        </a:solidFill>
                        <a:latin typeface="Cambria Math" panose="02040503050406030204"/>
                      </a:rPr>
                      <m:t>)−</m:t>
                    </m:r>
                    <m:r>
                      <a:rPr lang="en-US" sz="1600" b="1" i="1" dirty="0">
                        <a:solidFill>
                          <a:schemeClr val="tx1"/>
                        </a:solidFill>
                        <a:latin typeface="Cambria Math" panose="02040503050406030204"/>
                      </a:rPr>
                      <m:t>𝟏</m:t>
                    </m:r>
                    <m:r>
                      <a:rPr lang="en-US" sz="1600" b="1" i="1" dirty="0">
                        <a:solidFill>
                          <a:schemeClr val="tx1"/>
                        </a:solidFill>
                        <a:latin typeface="Cambria Math" panose="02040503050406030204"/>
                      </a:rPr>
                      <m:t>=</m:t>
                    </m:r>
                    <m:r>
                      <a:rPr lang="en-US" sz="1600" b="1" i="1" dirty="0" err="1">
                        <a:solidFill>
                          <a:schemeClr val="tx1"/>
                        </a:solidFill>
                        <a:latin typeface="Cambria Math" panose="02040503050406030204"/>
                      </a:rPr>
                      <m:t>𝒍𝒏</m:t>
                    </m:r>
                    <m:r>
                      <a:rPr lang="en-US" sz="1600" b="1" i="1" dirty="0">
                        <a:solidFill>
                          <a:schemeClr val="tx1"/>
                        </a:solidFill>
                        <a:latin typeface="Cambria Math" panose="02040503050406030204"/>
                      </a:rPr>
                      <m:t>⁡(</m:t>
                    </m:r>
                    <m:f>
                      <m:fPr>
                        <m:ctrlPr>
                          <a:rPr lang="en-US" sz="1600" b="1" i="1" dirty="0" smtClean="0">
                            <a:solidFill>
                              <a:schemeClr val="tx1"/>
                            </a:solidFill>
                            <a:latin typeface="Cambria Math" panose="02040503050406030204" pitchFamily="18" charset="0"/>
                          </a:rPr>
                        </m:ctrlPr>
                      </m:fPr>
                      <m:num>
                        <m:r>
                          <a:rPr lang="en-US" sz="1600" b="1" i="1" dirty="0">
                            <a:solidFill>
                              <a:schemeClr val="tx1"/>
                            </a:solidFill>
                            <a:latin typeface="Cambria Math" panose="02040503050406030204"/>
                          </a:rPr>
                          <m:t>𝑵</m:t>
                        </m:r>
                      </m:num>
                      <m:den>
                        <m:r>
                          <a:rPr lang="en-US" sz="1600" b="1" i="1" dirty="0" smtClean="0">
                            <a:solidFill>
                              <a:schemeClr val="tx1"/>
                            </a:solidFill>
                            <a:latin typeface="Cambria Math" panose="02040503050406030204"/>
                          </a:rPr>
                          <m:t>𝒆</m:t>
                        </m:r>
                      </m:den>
                    </m:f>
                    <m:r>
                      <a:rPr lang="en-US" sz="1600" b="1" i="1" dirty="0">
                        <a:solidFill>
                          <a:schemeClr val="tx1"/>
                        </a:solidFill>
                        <a:latin typeface="Cambria Math" panose="02040503050406030204"/>
                      </a:rPr>
                      <m:t>)</m:t>
                    </m:r>
                  </m:oMath>
                </a14:m>
                <a:r>
                  <a:rPr lang="en-US" sz="1600" b="1" dirty="0">
                    <a:solidFill>
                      <a:schemeClr val="tx1"/>
                    </a:solidFill>
                  </a:rPr>
                  <a:t>............(1)  </a:t>
                </a:r>
              </a:p>
              <a:p>
                <a:pPr>
                  <a:buClr>
                    <a:srgbClr val="000000"/>
                  </a:buClr>
                  <a:buFont typeface="Wingdings" panose="05000000000000000000" charset="0"/>
                  <a:buChar char="Ø"/>
                </a:pPr>
                <a:r>
                  <a:rPr lang="zh-CN" altLang="en-US" sz="1600" b="1" dirty="0">
                    <a:solidFill>
                      <a:schemeClr val="tx1"/>
                    </a:solidFill>
                  </a:rPr>
                  <a:t>同时由公式可知</a:t>
                </a:r>
                <a:r>
                  <a:rPr lang="en-US" sz="1600" b="1" dirty="0">
                    <a:solidFill>
                      <a:schemeClr val="tx1"/>
                    </a:solidFill>
                  </a:rPr>
                  <a:t>: </a:t>
                </a:r>
                <a14:m>
                  <m:oMath xmlns:m="http://schemas.openxmlformats.org/officeDocument/2006/math">
                    <m:sSub>
                      <m:sSubPr>
                        <m:ctrlPr>
                          <a:rPr lang="en-US" sz="1600" b="1" i="1" dirty="0">
                            <a:solidFill>
                              <a:schemeClr val="tx1"/>
                            </a:solidFill>
                            <a:latin typeface="Cambria Math" panose="02040503050406030204" pitchFamily="18" charset="0"/>
                          </a:rPr>
                        </m:ctrlPr>
                      </m:sSubPr>
                      <m:e>
                        <m:r>
                          <a:rPr lang="en-US" sz="1600" b="1" i="1" dirty="0">
                            <a:solidFill>
                              <a:schemeClr val="tx1"/>
                            </a:solidFill>
                            <a:latin typeface="Cambria Math" panose="02040503050406030204"/>
                          </a:rPr>
                          <m:t>𝑯</m:t>
                        </m:r>
                      </m:e>
                      <m:sub>
                        <m:r>
                          <a:rPr lang="en-US" sz="1600" b="1" i="1" dirty="0">
                            <a:solidFill>
                              <a:schemeClr val="tx1"/>
                            </a:solidFill>
                            <a:latin typeface="Cambria Math" panose="02040503050406030204"/>
                          </a:rPr>
                          <m:t>𝑵</m:t>
                        </m:r>
                        <m:r>
                          <a:rPr lang="en-US" sz="1600" b="1" i="1" dirty="0">
                            <a:solidFill>
                              <a:schemeClr val="tx1"/>
                            </a:solidFill>
                            <a:latin typeface="Cambria Math" panose="02040503050406030204"/>
                          </a:rPr>
                          <m:t>−</m:t>
                        </m:r>
                        <m:r>
                          <a:rPr lang="en-US" sz="1600" b="1" i="1" dirty="0">
                            <a:solidFill>
                              <a:schemeClr val="tx1"/>
                            </a:solidFill>
                            <a:latin typeface="Cambria Math" panose="02040503050406030204"/>
                          </a:rPr>
                          <m:t>𝒌</m:t>
                        </m:r>
                      </m:sub>
                    </m:sSub>
                    <m:r>
                      <a:rPr lang="en-US" sz="1600" b="1" i="1" dirty="0">
                        <a:solidFill>
                          <a:schemeClr val="tx1"/>
                        </a:solidFill>
                        <a:latin typeface="Cambria Math" panose="02040503050406030204"/>
                      </a:rPr>
                      <m:t>=</m:t>
                    </m:r>
                    <m:r>
                      <a:rPr lang="en-US" sz="1600" b="1" i="1" dirty="0" err="1">
                        <a:solidFill>
                          <a:schemeClr val="tx1"/>
                        </a:solidFill>
                        <a:latin typeface="Cambria Math" panose="02040503050406030204"/>
                      </a:rPr>
                      <m:t>𝒍𝒏</m:t>
                    </m:r>
                    <m:r>
                      <a:rPr lang="en-US" sz="1600" b="1" i="1" dirty="0">
                        <a:solidFill>
                          <a:schemeClr val="tx1"/>
                        </a:solidFill>
                        <a:latin typeface="Cambria Math" panose="02040503050406030204"/>
                      </a:rPr>
                      <m:t>⁡</m:t>
                    </m:r>
                    <m:r>
                      <a:rPr lang="en-US" sz="1600" b="1" i="1" dirty="0" smtClean="0">
                        <a:solidFill>
                          <a:schemeClr val="tx1"/>
                        </a:solidFill>
                        <a:latin typeface="Cambria Math" panose="02040503050406030204"/>
                      </a:rPr>
                      <m:t>(</m:t>
                    </m:r>
                    <m:r>
                      <a:rPr lang="en-US" sz="1600" b="1" i="1" dirty="0" smtClean="0">
                        <a:solidFill>
                          <a:schemeClr val="tx1"/>
                        </a:solidFill>
                        <a:latin typeface="Cambria Math" panose="02040503050406030204"/>
                      </a:rPr>
                      <m:t>𝑵</m:t>
                    </m:r>
                    <m:r>
                      <a:rPr lang="en-US" sz="1600" b="1" i="1" dirty="0" smtClean="0">
                        <a:solidFill>
                          <a:schemeClr val="tx1"/>
                        </a:solidFill>
                        <a:latin typeface="Cambria Math" panose="02040503050406030204"/>
                      </a:rPr>
                      <m:t>−</m:t>
                    </m:r>
                    <m:r>
                      <a:rPr lang="en-US" sz="1600" b="1" i="1" dirty="0" smtClean="0">
                        <a:solidFill>
                          <a:schemeClr val="tx1"/>
                        </a:solidFill>
                        <a:latin typeface="Cambria Math" panose="02040503050406030204"/>
                      </a:rPr>
                      <m:t>𝒌</m:t>
                    </m:r>
                    <m:r>
                      <a:rPr lang="en-US" sz="1600" b="1" i="1" dirty="0" smtClean="0">
                        <a:solidFill>
                          <a:schemeClr val="tx1"/>
                        </a:solidFill>
                        <a:latin typeface="Cambria Math" panose="02040503050406030204"/>
                      </a:rPr>
                      <m:t>)</m:t>
                    </m:r>
                  </m:oMath>
                </a14:m>
                <a:r>
                  <a:rPr lang="en-US" sz="1600" b="1" dirty="0">
                    <a:solidFill>
                      <a:schemeClr val="tx1"/>
                    </a:solidFill>
                  </a:rPr>
                  <a:t>.....</a:t>
                </a:r>
                <a:r>
                  <a:rPr lang="en-US" sz="1600" b="1" dirty="0">
                    <a:solidFill>
                      <a:schemeClr val="tx1"/>
                    </a:solidFill>
                    <a:sym typeface="+mn-ea"/>
                  </a:rPr>
                  <a:t>...............</a:t>
                </a:r>
                <a:r>
                  <a:rPr lang="en-US" sz="1600" b="1" dirty="0">
                    <a:solidFill>
                      <a:schemeClr val="tx1"/>
                    </a:solidFill>
                  </a:rPr>
                  <a:t>....(2)</a:t>
                </a:r>
              </a:p>
              <a:p>
                <a:pPr>
                  <a:buClr>
                    <a:srgbClr val="000000"/>
                  </a:buClr>
                  <a:buFont typeface="Wingdings" panose="05000000000000000000" charset="0"/>
                  <a:buChar char="Ø"/>
                </a:pPr>
                <a:r>
                  <a:rPr lang="zh-CN" altLang="en-US" sz="1600" b="1" dirty="0">
                    <a:solidFill>
                      <a:schemeClr val="tx1"/>
                    </a:solidFill>
                  </a:rPr>
                  <a:t>联立</a:t>
                </a:r>
                <a:r>
                  <a:rPr lang="en-US" altLang="zh-CN" sz="1600" b="1" dirty="0">
                    <a:solidFill>
                      <a:schemeClr val="tx1"/>
                    </a:solidFill>
                  </a:rPr>
                  <a:t>(1)(2)</a:t>
                </a:r>
                <a:r>
                  <a:rPr lang="zh-CN" altLang="en-US" sz="1600" b="1" dirty="0">
                    <a:solidFill>
                      <a:schemeClr val="tx1"/>
                    </a:solidFill>
                  </a:rPr>
                  <a:t>得</a:t>
                </a:r>
                <a:r>
                  <a:rPr lang="en-US" sz="1600" b="1" dirty="0">
                    <a:solidFill>
                      <a:schemeClr val="tx1"/>
                    </a:solidFill>
                  </a:rPr>
                  <a:t>: </a:t>
                </a:r>
                <a14:m>
                  <m:oMath xmlns:m="http://schemas.openxmlformats.org/officeDocument/2006/math">
                    <m:r>
                      <a:rPr lang="en-US" sz="1600" b="1" i="1" dirty="0" smtClean="0">
                        <a:solidFill>
                          <a:schemeClr val="tx1"/>
                        </a:solidFill>
                        <a:latin typeface="Cambria Math" panose="02040503050406030204"/>
                      </a:rPr>
                      <m:t>𝑵</m:t>
                    </m:r>
                    <m:r>
                      <a:rPr lang="en-US" sz="1600" b="1" i="1" dirty="0" smtClean="0">
                        <a:solidFill>
                          <a:schemeClr val="tx1"/>
                        </a:solidFill>
                        <a:latin typeface="Cambria Math" panose="02040503050406030204"/>
                      </a:rPr>
                      <m:t>−</m:t>
                    </m:r>
                    <m:r>
                      <a:rPr lang="en-US" sz="1600" b="1" i="1" dirty="0" smtClean="0">
                        <a:solidFill>
                          <a:schemeClr val="tx1"/>
                        </a:solidFill>
                        <a:latin typeface="Cambria Math" panose="02040503050406030204"/>
                      </a:rPr>
                      <m:t>𝒌</m:t>
                    </m:r>
                    <m:r>
                      <a:rPr lang="en-US" sz="1600" b="1" i="1" dirty="0" smtClean="0">
                        <a:solidFill>
                          <a:schemeClr val="tx1"/>
                        </a:solidFill>
                        <a:latin typeface="Cambria Math" panose="02040503050406030204"/>
                      </a:rPr>
                      <m:t>=</m:t>
                    </m:r>
                    <m:f>
                      <m:fPr>
                        <m:ctrlPr>
                          <a:rPr lang="en-US" sz="1600" b="1" i="1" dirty="0" smtClean="0">
                            <a:solidFill>
                              <a:schemeClr val="tx1"/>
                            </a:solidFill>
                            <a:latin typeface="Cambria Math" panose="02040503050406030204" pitchFamily="18" charset="0"/>
                          </a:rPr>
                        </m:ctrlPr>
                      </m:fPr>
                      <m:num>
                        <m:r>
                          <a:rPr lang="en-US" sz="1600" b="1" i="1" dirty="0" smtClean="0">
                            <a:solidFill>
                              <a:schemeClr val="tx1"/>
                            </a:solidFill>
                            <a:latin typeface="Cambria Math" panose="02040503050406030204"/>
                          </a:rPr>
                          <m:t>𝑵</m:t>
                        </m:r>
                      </m:num>
                      <m:den>
                        <m:r>
                          <a:rPr lang="en-US" sz="1600" b="1" i="1" dirty="0" smtClean="0">
                            <a:solidFill>
                              <a:schemeClr val="tx1"/>
                            </a:solidFill>
                            <a:latin typeface="Cambria Math" panose="02040503050406030204"/>
                          </a:rPr>
                          <m:t>𝒆</m:t>
                        </m:r>
                      </m:den>
                    </m:f>
                    <m:r>
                      <a:rPr lang="en-US" sz="1600" b="1" i="1" dirty="0">
                        <a:solidFill>
                          <a:schemeClr val="tx1"/>
                        </a:solidFill>
                        <a:latin typeface="Cambria Math" panose="02040503050406030204"/>
                      </a:rPr>
                      <m:t> </m:t>
                    </m:r>
                  </m:oMath>
                </a14:m>
                <a:r>
                  <a:rPr lang="en-US" sz="1600" b="1" dirty="0">
                    <a:solidFill>
                      <a:schemeClr val="tx1"/>
                    </a:solidFill>
                  </a:rPr>
                  <a:t> </a:t>
                </a:r>
              </a:p>
              <a:p>
                <a:pPr>
                  <a:buClr>
                    <a:srgbClr val="000000"/>
                  </a:buClr>
                  <a:buFont typeface="Wingdings" panose="05000000000000000000" charset="0"/>
                  <a:buChar char="Ø"/>
                </a:pPr>
                <a:r>
                  <a:rPr lang="zh-CN" altLang="en-US" sz="1600" b="1" dirty="0">
                    <a:solidFill>
                      <a:schemeClr val="tx1"/>
                    </a:solidFill>
                  </a:rPr>
                  <a:t>因此有</a:t>
                </a:r>
                <a:r>
                  <a:rPr lang="en-US" sz="1600" b="1" dirty="0">
                    <a:solidFill>
                      <a:schemeClr val="tx1"/>
                    </a:solidFill>
                  </a:rPr>
                  <a:t>: </a:t>
                </a:r>
                <a14:m>
                  <m:oMath xmlns:m="http://schemas.openxmlformats.org/officeDocument/2006/math">
                    <m:r>
                      <a:rPr lang="en-US" sz="1600" b="1" i="1" dirty="0" smtClean="0">
                        <a:solidFill>
                          <a:schemeClr val="tx1"/>
                        </a:solidFill>
                        <a:latin typeface="Cambria Math" panose="02040503050406030204"/>
                      </a:rPr>
                      <m:t>𝒌</m:t>
                    </m:r>
                    <m:r>
                      <a:rPr lang="en-US" sz="1600" b="1" i="1" dirty="0" smtClean="0">
                        <a:solidFill>
                          <a:schemeClr val="tx1"/>
                        </a:solidFill>
                        <a:latin typeface="Cambria Math" panose="02040503050406030204"/>
                      </a:rPr>
                      <m:t>=</m:t>
                    </m:r>
                    <m:r>
                      <a:rPr lang="en-US" sz="1600" b="1" i="1" dirty="0" smtClean="0">
                        <a:solidFill>
                          <a:schemeClr val="tx1"/>
                        </a:solidFill>
                        <a:latin typeface="Cambria Math" panose="02040503050406030204"/>
                      </a:rPr>
                      <m:t>𝑵</m:t>
                    </m:r>
                    <m:r>
                      <a:rPr lang="en-US" sz="1600" b="1" i="1" dirty="0" smtClean="0">
                        <a:solidFill>
                          <a:schemeClr val="tx1"/>
                        </a:solidFill>
                        <a:latin typeface="Cambria Math" panose="02040503050406030204"/>
                      </a:rPr>
                      <m:t>(</m:t>
                    </m:r>
                    <m:r>
                      <a:rPr lang="en-US" sz="1600" b="1" i="1" dirty="0" smtClean="0">
                        <a:solidFill>
                          <a:schemeClr val="tx1"/>
                        </a:solidFill>
                        <a:latin typeface="Cambria Math" panose="02040503050406030204"/>
                      </a:rPr>
                      <m:t>𝟏</m:t>
                    </m:r>
                    <m:r>
                      <a:rPr lang="en-US" sz="1600" b="1" i="1" dirty="0" smtClean="0">
                        <a:solidFill>
                          <a:schemeClr val="tx1"/>
                        </a:solidFill>
                        <a:latin typeface="Cambria Math" panose="02040503050406030204"/>
                      </a:rPr>
                      <m:t>−</m:t>
                    </m:r>
                    <m:f>
                      <m:fPr>
                        <m:ctrlPr>
                          <a:rPr lang="en-US" sz="1600" b="1" i="1" dirty="0" smtClean="0">
                            <a:solidFill>
                              <a:schemeClr val="tx1"/>
                            </a:solidFill>
                            <a:latin typeface="Cambria Math" panose="02040503050406030204" pitchFamily="18" charset="0"/>
                          </a:rPr>
                        </m:ctrlPr>
                      </m:fPr>
                      <m:num>
                        <m:r>
                          <a:rPr lang="en-US" sz="1600" b="1" i="1" dirty="0" smtClean="0">
                            <a:solidFill>
                              <a:schemeClr val="tx1"/>
                            </a:solidFill>
                            <a:latin typeface="Cambria Math" panose="02040503050406030204"/>
                          </a:rPr>
                          <m:t>𝟏</m:t>
                        </m:r>
                      </m:num>
                      <m:den>
                        <m:r>
                          <a:rPr lang="en-US" sz="1600" b="1" i="1" dirty="0" smtClean="0">
                            <a:solidFill>
                              <a:schemeClr val="tx1"/>
                            </a:solidFill>
                            <a:latin typeface="Cambria Math" panose="02040503050406030204"/>
                          </a:rPr>
                          <m:t>𝒆</m:t>
                        </m:r>
                      </m:den>
                    </m:f>
                    <m:r>
                      <a:rPr lang="en-US" sz="1600" b="1" i="1" dirty="0" smtClean="0">
                        <a:solidFill>
                          <a:schemeClr val="tx1"/>
                        </a:solidFill>
                        <a:latin typeface="Cambria Math" panose="02040503050406030204"/>
                      </a:rPr>
                      <m:t>)</m:t>
                    </m:r>
                  </m:oMath>
                </a14:m>
                <a:r>
                  <a:rPr lang="en-US" sz="1600" b="1" i="1" dirty="0">
                    <a:solidFill>
                      <a:schemeClr val="tx1"/>
                    </a:solidFill>
                    <a:latin typeface="Cambria Math" panose="02040503050406030204"/>
                  </a:rPr>
                  <a:t> </a:t>
                </a:r>
                <a:r>
                  <a:rPr lang="zh-CN" altLang="en-US" sz="1600" b="1" i="1" dirty="0">
                    <a:solidFill>
                      <a:schemeClr val="tx1"/>
                    </a:solidFill>
                    <a:latin typeface="Cambria Math" panose="02040503050406030204"/>
                  </a:rPr>
                  <a:t>，</a:t>
                </a:r>
                <a:r>
                  <a:rPr lang="zh-CN" altLang="en-US" sz="1600" b="1" dirty="0">
                    <a:solidFill>
                      <a:schemeClr val="tx1"/>
                    </a:solidFill>
                    <a:latin typeface="Cambria Math" panose="02040503050406030204"/>
                  </a:rPr>
                  <a:t>所以</a:t>
                </a:r>
                <a:r>
                  <a:rPr lang="en-US" altLang="zh-CN" sz="1600" b="1" dirty="0">
                    <a:solidFill>
                      <a:schemeClr val="tx1"/>
                    </a:solidFill>
                    <a:latin typeface="Cambria Math" panose="02040503050406030204"/>
                  </a:rPr>
                  <a:t>c=</a:t>
                </a:r>
                <a14:m>
                  <m:oMath xmlns:m="http://schemas.openxmlformats.org/officeDocument/2006/math">
                    <m:r>
                      <a:rPr lang="en-US" sz="1600" b="1" dirty="0" smtClean="0">
                        <a:solidFill>
                          <a:schemeClr val="tx1"/>
                        </a:solidFill>
                        <a:latin typeface="Cambria Math" panose="02040503050406030204"/>
                      </a:rPr>
                      <m:t>𝟏</m:t>
                    </m:r>
                    <m:r>
                      <a:rPr lang="en-US" sz="1600" b="1" dirty="0" smtClean="0">
                        <a:solidFill>
                          <a:schemeClr val="tx1"/>
                        </a:solidFill>
                        <a:latin typeface="Cambria Math" panose="02040503050406030204"/>
                      </a:rPr>
                      <m:t>−</m:t>
                    </m:r>
                    <m:f>
                      <m:fPr>
                        <m:ctrlPr>
                          <a:rPr lang="en-US" sz="1600" b="1" i="1" dirty="0" smtClean="0">
                            <a:solidFill>
                              <a:schemeClr val="tx1"/>
                            </a:solidFill>
                            <a:latin typeface="Cambria Math" panose="02040503050406030204" pitchFamily="18" charset="0"/>
                          </a:rPr>
                        </m:ctrlPr>
                      </m:fPr>
                      <m:num>
                        <m:r>
                          <a:rPr lang="en-US" sz="1600" b="1" dirty="0" smtClean="0">
                            <a:solidFill>
                              <a:schemeClr val="tx1"/>
                            </a:solidFill>
                            <a:latin typeface="Cambria Math" panose="02040503050406030204"/>
                          </a:rPr>
                          <m:t>𝟏</m:t>
                        </m:r>
                      </m:num>
                      <m:den>
                        <m:r>
                          <a:rPr lang="en-US" sz="1600" b="1" dirty="0" smtClean="0">
                            <a:solidFill>
                              <a:schemeClr val="tx1"/>
                            </a:solidFill>
                            <a:latin typeface="Cambria Math" panose="02040503050406030204"/>
                          </a:rPr>
                          <m:t>𝐞</m:t>
                        </m:r>
                      </m:den>
                    </m:f>
                  </m:oMath>
                </a14:m>
                <a:r>
                  <a:rPr lang="en-US" sz="1600" b="1" i="1" dirty="0">
                    <a:solidFill>
                      <a:schemeClr val="tx1"/>
                    </a:solidFill>
                    <a:latin typeface="Cambria Math" panose="02040503050406030204"/>
                  </a:rPr>
                  <a:t> </a:t>
                </a:r>
              </a:p>
              <a:p>
                <a:pPr>
                  <a:buClr>
                    <a:srgbClr val="000000"/>
                  </a:buClr>
                  <a:buFont typeface="Wingdings" panose="05000000000000000000" charset="0"/>
                  <a:buChar char="Ø"/>
                </a:pPr>
                <a:endParaRPr lang="en-US" sz="1600" b="1" dirty="0">
                  <a:solidFill>
                    <a:schemeClr val="tx1"/>
                  </a:solidFill>
                </a:endParaRPr>
              </a:p>
              <a:p>
                <a:pPr>
                  <a:buNone/>
                </a:pPr>
                <a:endParaRPr lang="en-US" sz="1600" b="1" dirty="0">
                  <a:solidFill>
                    <a:schemeClr val="tx1"/>
                  </a:solidFill>
                </a:endParaRPr>
              </a:p>
            </p:txBody>
          </p:sp>
        </mc:Choice>
        <mc:Fallback xmlns="">
          <p:sp>
            <p:nvSpPr>
              <p:cNvPr id="71683" name="Rectangle 3"/>
              <p:cNvSpPr>
                <a:spLocks noRot="1" noChangeAspect="1" noMove="1" noResize="1" noEditPoints="1" noAdjustHandles="1" noChangeArrowheads="1" noChangeShapeType="1" noTextEdit="1"/>
              </p:cNvSpPr>
              <p:nvPr/>
            </p:nvSpPr>
            <p:spPr>
              <a:xfrm>
                <a:off x="457200" y="1295400"/>
                <a:ext cx="8229600" cy="5410200"/>
              </a:xfrm>
              <a:prstGeom prst="rect">
                <a:avLst/>
              </a:prstGeom>
              <a:blipFill rotWithShape="1">
                <a:blip r:embed="rId2"/>
                <a:stretch>
                  <a:fillRect/>
                </a:stretch>
              </a:blipFill>
            </p:spPr>
            <p:txBody>
              <a:bodyPr/>
              <a:lstStyle/>
              <a:p>
                <a:r>
                  <a:rPr lang="zh-CN" altLang="en-US">
                    <a:noFill/>
                  </a:rPr>
                  <a:t> </a:t>
                </a:r>
              </a:p>
            </p:txBody>
          </p:sp>
        </mc:Fallback>
      </mc:AlternateContent>
      <p:sp>
        <p:nvSpPr>
          <p:cNvPr id="71693" name="Text Box 13"/>
          <p:cNvSpPr txBox="1">
            <a:spLocks noChangeArrowheads="1"/>
          </p:cNvSpPr>
          <p:nvPr/>
        </p:nvSpPr>
        <p:spPr bwMode="auto">
          <a:xfrm>
            <a:off x="864870" y="2276475"/>
            <a:ext cx="7414209" cy="461665"/>
          </a:xfrm>
          <a:prstGeom prst="rect">
            <a:avLst/>
          </a:prstGeom>
          <a:noFill/>
          <a:ln w="9525">
            <a:noFill/>
            <a:miter lim="800000"/>
          </a:ln>
          <a:effectLst/>
        </p:spPr>
        <p:txBody>
          <a:bodyPr wrap="none">
            <a:spAutoFit/>
          </a:bodyPr>
          <a:lstStyle/>
          <a:p>
            <a:r>
              <a:rPr lang="en-US" sz="2400" dirty="0">
                <a:latin typeface="Verdana" panose="020B0604030504040204" pitchFamily="34" charset="0"/>
                <a:ea typeface="Verdana" panose="020B0604030504040204" pitchFamily="34" charset="0"/>
                <a:cs typeface="Verdana" panose="020B0604030504040204" pitchFamily="34" charset="0"/>
              </a:rPr>
              <a:t>1/1   1/2   1/3  …  1/(N-(k-1)) … 1/(N-1)   1/N</a:t>
            </a:r>
          </a:p>
        </p:txBody>
      </p:sp>
      <p:grpSp>
        <p:nvGrpSpPr>
          <p:cNvPr id="4" name="Group 25"/>
          <p:cNvGrpSpPr/>
          <p:nvPr/>
        </p:nvGrpSpPr>
        <p:grpSpPr bwMode="auto">
          <a:xfrm>
            <a:off x="4130675" y="3730625"/>
            <a:ext cx="3962400" cy="369888"/>
            <a:chOff x="2602" y="2880"/>
            <a:chExt cx="2496" cy="233"/>
          </a:xfrm>
        </p:grpSpPr>
        <p:sp>
          <p:nvSpPr>
            <p:cNvPr id="71698" name="Line 18"/>
            <p:cNvSpPr>
              <a:spLocks noChangeShapeType="1"/>
            </p:cNvSpPr>
            <p:nvPr/>
          </p:nvSpPr>
          <p:spPr bwMode="auto">
            <a:xfrm>
              <a:off x="2602" y="2880"/>
              <a:ext cx="2496" cy="0"/>
            </a:xfrm>
            <a:prstGeom prst="line">
              <a:avLst/>
            </a:prstGeom>
            <a:noFill/>
            <a:ln w="9525">
              <a:solidFill>
                <a:schemeClr val="tx1"/>
              </a:solidFill>
              <a:round/>
              <a:headEnd type="triangle" w="med" len="med"/>
              <a:tailEnd type="triangle" w="med" len="med"/>
            </a:ln>
            <a:effectLst/>
          </p:spPr>
          <p:txBody>
            <a:bodyPr/>
            <a:lstStyle/>
            <a:p>
              <a:endParaRPr lang="en-US" b="1">
                <a:solidFill>
                  <a:srgbClr val="008000"/>
                </a:solidFill>
              </a:endParaRPr>
            </a:p>
          </p:txBody>
        </p:sp>
        <p:sp>
          <p:nvSpPr>
            <p:cNvPr id="71699" name="Text Box 19"/>
            <p:cNvSpPr txBox="1">
              <a:spLocks noChangeArrowheads="1"/>
            </p:cNvSpPr>
            <p:nvPr/>
          </p:nvSpPr>
          <p:spPr bwMode="auto">
            <a:xfrm>
              <a:off x="3562" y="2880"/>
              <a:ext cx="480" cy="233"/>
            </a:xfrm>
            <a:prstGeom prst="rect">
              <a:avLst/>
            </a:prstGeom>
            <a:noFill/>
            <a:ln w="9525">
              <a:noFill/>
              <a:miter lim="800000"/>
            </a:ln>
            <a:effectLst/>
          </p:spPr>
          <p:txBody>
            <a:bodyPr wrap="none">
              <a:spAutoFit/>
            </a:bodyPr>
            <a:lstStyle/>
            <a:p>
              <a:r>
                <a:rPr lang="en-US" b="1">
                  <a:solidFill>
                    <a:srgbClr val="008000"/>
                  </a:solidFill>
                </a:rPr>
                <a:t>S</a:t>
              </a:r>
              <a:r>
                <a:rPr lang="en-US" b="1" baseline="-25000">
                  <a:solidFill>
                    <a:srgbClr val="008000"/>
                  </a:solidFill>
                </a:rPr>
                <a:t>k</a:t>
              </a:r>
              <a:r>
                <a:rPr lang="en-US" b="1">
                  <a:solidFill>
                    <a:srgbClr val="008000"/>
                  </a:solidFill>
                </a:rPr>
                <a:t> = 1</a:t>
              </a:r>
              <a:r>
                <a:rPr lang="en-US" b="1" baseline="-25000">
                  <a:solidFill>
                    <a:srgbClr val="008000"/>
                  </a:solidFill>
                </a:rPr>
                <a:t> </a:t>
              </a:r>
            </a:p>
          </p:txBody>
        </p:sp>
      </p:grpSp>
      <p:sp>
        <p:nvSpPr>
          <p:cNvPr id="71700" name="Line 20"/>
          <p:cNvSpPr>
            <a:spLocks noChangeShapeType="1"/>
          </p:cNvSpPr>
          <p:nvPr/>
        </p:nvSpPr>
        <p:spPr bwMode="auto">
          <a:xfrm flipV="1">
            <a:off x="1006475" y="2996565"/>
            <a:ext cx="7086600" cy="14288"/>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71701" name="Text Box 21"/>
          <p:cNvSpPr txBox="1">
            <a:spLocks noChangeArrowheads="1"/>
          </p:cNvSpPr>
          <p:nvPr/>
        </p:nvSpPr>
        <p:spPr bwMode="auto">
          <a:xfrm>
            <a:off x="3563620" y="3140393"/>
            <a:ext cx="679994" cy="369332"/>
          </a:xfrm>
          <a:prstGeom prst="rect">
            <a:avLst/>
          </a:prstGeom>
          <a:noFill/>
          <a:ln w="9525">
            <a:noFill/>
            <a:miter lim="800000"/>
          </a:ln>
          <a:effectLst/>
        </p:spPr>
        <p:txBody>
          <a:bodyPr wrap="none">
            <a:spAutoFit/>
          </a:bodyPr>
          <a:lstStyle/>
          <a:p>
            <a:r>
              <a:rPr lang="en-US" b="1" dirty="0" err="1">
                <a:solidFill>
                  <a:srgbClr val="008000"/>
                </a:solidFill>
              </a:rPr>
              <a:t>ln</a:t>
            </a:r>
            <a:r>
              <a:rPr lang="en-US" b="1" dirty="0">
                <a:solidFill>
                  <a:srgbClr val="008000"/>
                </a:solidFill>
              </a:rPr>
              <a:t>(N)</a:t>
            </a:r>
          </a:p>
        </p:txBody>
      </p:sp>
      <p:grpSp>
        <p:nvGrpSpPr>
          <p:cNvPr id="5" name="Group 26"/>
          <p:cNvGrpSpPr/>
          <p:nvPr/>
        </p:nvGrpSpPr>
        <p:grpSpPr bwMode="auto">
          <a:xfrm>
            <a:off x="990600" y="3730625"/>
            <a:ext cx="3048000" cy="384175"/>
            <a:chOff x="624" y="2880"/>
            <a:chExt cx="1920" cy="242"/>
          </a:xfrm>
        </p:grpSpPr>
        <p:sp>
          <p:nvSpPr>
            <p:cNvPr id="71702" name="Line 22"/>
            <p:cNvSpPr>
              <a:spLocks noChangeShapeType="1"/>
            </p:cNvSpPr>
            <p:nvPr/>
          </p:nvSpPr>
          <p:spPr bwMode="auto">
            <a:xfrm>
              <a:off x="624" y="2880"/>
              <a:ext cx="1920" cy="0"/>
            </a:xfrm>
            <a:prstGeom prst="line">
              <a:avLst/>
            </a:prstGeom>
            <a:noFill/>
            <a:ln w="9525">
              <a:solidFill>
                <a:schemeClr val="tx1"/>
              </a:solidFill>
              <a:round/>
              <a:headEnd type="triangle" w="med" len="med"/>
              <a:tailEnd type="triangle" w="med" len="med"/>
            </a:ln>
            <a:effectLst/>
          </p:spPr>
          <p:txBody>
            <a:bodyPr/>
            <a:lstStyle/>
            <a:p>
              <a:endParaRPr lang="en-US" b="1">
                <a:solidFill>
                  <a:srgbClr val="008000"/>
                </a:solidFill>
              </a:endParaRPr>
            </a:p>
          </p:txBody>
        </p:sp>
        <p:sp>
          <p:nvSpPr>
            <p:cNvPr id="71703" name="Text Box 23"/>
            <p:cNvSpPr txBox="1">
              <a:spLocks noChangeArrowheads="1"/>
            </p:cNvSpPr>
            <p:nvPr/>
          </p:nvSpPr>
          <p:spPr bwMode="auto">
            <a:xfrm>
              <a:off x="1344" y="2889"/>
              <a:ext cx="549" cy="233"/>
            </a:xfrm>
            <a:prstGeom prst="rect">
              <a:avLst/>
            </a:prstGeom>
            <a:noFill/>
            <a:ln w="9525">
              <a:noFill/>
              <a:miter lim="800000"/>
            </a:ln>
            <a:effectLst/>
          </p:spPr>
          <p:txBody>
            <a:bodyPr wrap="none">
              <a:spAutoFit/>
            </a:bodyPr>
            <a:lstStyle/>
            <a:p>
              <a:r>
                <a:rPr lang="en-US" b="1" dirty="0" err="1">
                  <a:solidFill>
                    <a:srgbClr val="008000"/>
                  </a:solidFill>
                </a:rPr>
                <a:t>ln</a:t>
              </a:r>
              <a:r>
                <a:rPr lang="en-US" b="1" dirty="0">
                  <a:solidFill>
                    <a:srgbClr val="008000"/>
                  </a:solidFill>
                </a:rPr>
                <a:t>(N)-1</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9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0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70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68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68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168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16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3" grpId="0" animBg="1"/>
      <p:bldP spid="71693" grpId="1" animBg="1"/>
      <p:bldP spid="71701" grpId="0" animBg="1"/>
      <p:bldP spid="71701"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Web</a:t>
            </a:r>
            <a:r>
              <a:rPr lang="zh-CN" altLang="en-US">
                <a:sym typeface="+mn-ea"/>
              </a:rPr>
              <a:t>广告</a:t>
            </a:r>
            <a:endParaRPr lang="zh-CN" altLang="en-US"/>
          </a:p>
        </p:txBody>
      </p:sp>
      <p:sp>
        <p:nvSpPr>
          <p:cNvPr id="3" name="内容占位符 2"/>
          <p:cNvSpPr>
            <a:spLocks noGrp="1"/>
          </p:cNvSpPr>
          <p:nvPr>
            <p:ph idx="1"/>
            <p:custDataLst>
              <p:tags r:id="rId1"/>
            </p:custDataLst>
          </p:nvPr>
        </p:nvSpPr>
        <p:spPr/>
        <p:txBody>
          <a:bodyPr/>
          <a:lstStyle/>
          <a:p>
            <a:r>
              <a:rPr lang="zh-CN" altLang="en-US"/>
              <a:t>直接投放广告</a:t>
            </a:r>
          </a:p>
          <a:p>
            <a:endParaRPr lang="zh-CN" altLang="en-US"/>
          </a:p>
        </p:txBody>
      </p:sp>
      <p:pic>
        <p:nvPicPr>
          <p:cNvPr id="4" name="内容占位符 3"/>
          <p:cNvPicPr>
            <a:picLocks noChangeAspect="1"/>
          </p:cNvPicPr>
          <p:nvPr/>
        </p:nvPicPr>
        <p:blipFill>
          <a:blip r:embed="rId3"/>
          <a:stretch>
            <a:fillRect/>
          </a:stretch>
        </p:blipFill>
        <p:spPr>
          <a:xfrm>
            <a:off x="611505" y="2204720"/>
            <a:ext cx="6352540" cy="336931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更一般的</a:t>
            </a:r>
            <a:r>
              <a:rPr lang="en-US" altLang="zh-CN"/>
              <a:t>Balance</a:t>
            </a:r>
            <a:r>
              <a:rPr lang="zh-CN" altLang="en-US"/>
              <a:t>算法</a:t>
            </a:r>
          </a:p>
        </p:txBody>
      </p:sp>
      <p:sp>
        <p:nvSpPr>
          <p:cNvPr id="3" name="内容占位符 2"/>
          <p:cNvSpPr>
            <a:spLocks noGrp="1"/>
          </p:cNvSpPr>
          <p:nvPr>
            <p:ph idx="1"/>
          </p:nvPr>
        </p:nvSpPr>
        <p:spPr/>
        <p:txBody>
          <a:bodyPr/>
          <a:lstStyle/>
          <a:p>
            <a:r>
              <a:rPr lang="zh-CN" altLang="en-US" sz="1600"/>
              <a:t>前面的算法都建立在广告商出价非</a:t>
            </a:r>
            <a:r>
              <a:rPr lang="en-US" altLang="zh-CN" sz="1600"/>
              <a:t>0</a:t>
            </a:r>
            <a:r>
              <a:rPr lang="zh-CN" altLang="en-US" sz="1600"/>
              <a:t>即</a:t>
            </a:r>
            <a:r>
              <a:rPr lang="en-US" altLang="zh-CN" sz="1600"/>
              <a:t>1</a:t>
            </a:r>
            <a:r>
              <a:rPr lang="zh-CN" altLang="en-US" sz="1600"/>
              <a:t>的情况，当出价有差别时，</a:t>
            </a:r>
            <a:r>
              <a:rPr lang="en-US" altLang="zh-CN" sz="1600"/>
              <a:t>Balance</a:t>
            </a:r>
            <a:r>
              <a:rPr lang="zh-CN" altLang="en-US" sz="1600"/>
              <a:t>无法对所有出价大小设置合理的权重：</a:t>
            </a:r>
          </a:p>
          <a:p>
            <a:pPr lvl="1"/>
            <a:r>
              <a:rPr lang="zh-CN" altLang="en-US" sz="1600" dirty="0">
                <a:sym typeface="+mn-ea"/>
              </a:rPr>
              <a:t>广告商</a:t>
            </a:r>
            <a:r>
              <a:rPr lang="en-US" sz="1600" dirty="0">
                <a:sym typeface="+mn-ea"/>
              </a:rPr>
              <a:t>A</a:t>
            </a:r>
            <a:r>
              <a:rPr lang="en-US" sz="1600" baseline="-25000" dirty="0">
                <a:sym typeface="+mn-ea"/>
              </a:rPr>
              <a:t>1</a:t>
            </a:r>
            <a:r>
              <a:rPr lang="zh-CN" altLang="en-US" sz="1600" dirty="0">
                <a:sym typeface="+mn-ea"/>
              </a:rPr>
              <a:t>与</a:t>
            </a:r>
            <a:r>
              <a:rPr lang="en-US" sz="1600" dirty="0">
                <a:sym typeface="+mn-ea"/>
              </a:rPr>
              <a:t>A</a:t>
            </a:r>
            <a:r>
              <a:rPr lang="en-US" sz="1600" baseline="-25000" dirty="0">
                <a:sym typeface="+mn-ea"/>
              </a:rPr>
              <a:t>2</a:t>
            </a:r>
            <a:r>
              <a:rPr lang="en-US" sz="1600" dirty="0">
                <a:sym typeface="+mn-ea"/>
              </a:rPr>
              <a:t> </a:t>
            </a:r>
            <a:r>
              <a:rPr lang="zh-CN" altLang="en-US" sz="1600" dirty="0">
                <a:sym typeface="+mn-ea"/>
              </a:rPr>
              <a:t>对查询</a:t>
            </a:r>
            <a:r>
              <a:rPr lang="en-US" altLang="zh-CN" sz="1600" dirty="0">
                <a:sym typeface="+mn-ea"/>
              </a:rPr>
              <a:t>q</a:t>
            </a:r>
            <a:r>
              <a:rPr lang="zh-CN" altLang="en-US" sz="1600" dirty="0">
                <a:sym typeface="+mn-ea"/>
              </a:rPr>
              <a:t>同时出价</a:t>
            </a:r>
            <a:endParaRPr lang="en-US" sz="1600" b="1" dirty="0"/>
          </a:p>
          <a:p>
            <a:pPr lvl="1"/>
            <a:r>
              <a:rPr lang="en-US" sz="1600" dirty="0">
                <a:sym typeface="+mn-ea"/>
              </a:rPr>
              <a:t>A</a:t>
            </a:r>
            <a:r>
              <a:rPr lang="en-US" sz="1600" baseline="-25000" dirty="0">
                <a:sym typeface="+mn-ea"/>
              </a:rPr>
              <a:t>1</a:t>
            </a:r>
            <a:r>
              <a:rPr lang="zh-CN" altLang="en-US" sz="1600" dirty="0">
                <a:sym typeface="+mn-ea"/>
              </a:rPr>
              <a:t>出价为</a:t>
            </a:r>
            <a:r>
              <a:rPr lang="en-US" sz="1600" dirty="0">
                <a:sym typeface="+mn-ea"/>
              </a:rPr>
              <a:t>1, </a:t>
            </a:r>
            <a:r>
              <a:rPr lang="zh-CN" altLang="en-US" sz="1600" dirty="0">
                <a:sym typeface="+mn-ea"/>
              </a:rPr>
              <a:t>预算为</a:t>
            </a:r>
            <a:r>
              <a:rPr lang="en-US" sz="1600" dirty="0">
                <a:sym typeface="+mn-ea"/>
              </a:rPr>
              <a:t>110</a:t>
            </a:r>
            <a:endParaRPr lang="en-US" sz="1600" b="1" dirty="0"/>
          </a:p>
          <a:p>
            <a:pPr lvl="1"/>
            <a:r>
              <a:rPr lang="en-US" sz="1600" dirty="0">
                <a:sym typeface="+mn-ea"/>
              </a:rPr>
              <a:t>A</a:t>
            </a:r>
            <a:r>
              <a:rPr lang="en-US" sz="1600" baseline="-25000" dirty="0">
                <a:sym typeface="+mn-ea"/>
              </a:rPr>
              <a:t>2</a:t>
            </a:r>
            <a:r>
              <a:rPr lang="zh-CN" altLang="en-US" sz="1600" dirty="0">
                <a:sym typeface="+mn-ea"/>
              </a:rPr>
              <a:t>出价为</a:t>
            </a:r>
            <a:r>
              <a:rPr lang="en-US" sz="1600" dirty="0">
                <a:sym typeface="+mn-ea"/>
              </a:rPr>
              <a:t>10,</a:t>
            </a:r>
            <a:r>
              <a:rPr lang="zh-CN" altLang="en-US" sz="1600" dirty="0">
                <a:sym typeface="+mn-ea"/>
              </a:rPr>
              <a:t>预算为</a:t>
            </a:r>
            <a:r>
              <a:rPr lang="en-US" sz="1600" dirty="0">
                <a:sym typeface="+mn-ea"/>
              </a:rPr>
              <a:t>100</a:t>
            </a:r>
            <a:endParaRPr lang="en-US" sz="1600" b="1" dirty="0"/>
          </a:p>
          <a:p>
            <a:pPr lvl="1"/>
            <a:r>
              <a:rPr lang="zh-CN" altLang="en-US" sz="1600" dirty="0">
                <a:sym typeface="+mn-ea"/>
              </a:rPr>
              <a:t>假设当月的搜索序列为</a:t>
            </a:r>
            <a:r>
              <a:rPr lang="en-US" sz="1600" dirty="0">
                <a:sym typeface="+mn-ea"/>
              </a:rPr>
              <a:t>: q q q q q</a:t>
            </a:r>
            <a:r>
              <a:rPr lang="en-US" sz="1600" i="1" dirty="0">
                <a:sym typeface="+mn-ea"/>
              </a:rPr>
              <a:t> </a:t>
            </a:r>
            <a:endParaRPr lang="en-US" sz="1600" b="1" i="1" dirty="0">
              <a:solidFill>
                <a:schemeClr val="tx1"/>
              </a:solidFill>
            </a:endParaRPr>
          </a:p>
          <a:p>
            <a:pPr lvl="2"/>
            <a:r>
              <a:rPr lang="zh-CN" altLang="en-US" sz="1370" b="1" dirty="0"/>
              <a:t>最优离线：</a:t>
            </a:r>
            <a:r>
              <a:rPr lang="en-US" sz="1365" dirty="0">
                <a:sym typeface="+mn-ea"/>
              </a:rPr>
              <a:t>A</a:t>
            </a:r>
            <a:r>
              <a:rPr lang="en-US" sz="1365" baseline="-25000" dirty="0">
                <a:sym typeface="+mn-ea"/>
              </a:rPr>
              <a:t>2 </a:t>
            </a:r>
            <a:r>
              <a:rPr lang="en-US" sz="1365" dirty="0">
                <a:sym typeface="+mn-ea"/>
              </a:rPr>
              <a:t>A</a:t>
            </a:r>
            <a:r>
              <a:rPr lang="en-US" sz="1365" baseline="-25000" dirty="0">
                <a:sym typeface="+mn-ea"/>
              </a:rPr>
              <a:t>2 </a:t>
            </a:r>
            <a:r>
              <a:rPr lang="en-US" sz="1365" dirty="0">
                <a:sym typeface="+mn-ea"/>
              </a:rPr>
              <a:t>A</a:t>
            </a:r>
            <a:r>
              <a:rPr lang="en-US" sz="1365" baseline="-25000" dirty="0">
                <a:sym typeface="+mn-ea"/>
              </a:rPr>
              <a:t>2 </a:t>
            </a:r>
            <a:r>
              <a:rPr lang="en-US" sz="1365" dirty="0">
                <a:sym typeface="+mn-ea"/>
              </a:rPr>
              <a:t>A</a:t>
            </a:r>
            <a:r>
              <a:rPr lang="en-US" sz="1365" baseline="-25000" dirty="0">
                <a:sym typeface="+mn-ea"/>
              </a:rPr>
              <a:t>2 </a:t>
            </a:r>
            <a:r>
              <a:rPr lang="en-US" sz="1365" dirty="0">
                <a:sym typeface="+mn-ea"/>
              </a:rPr>
              <a:t>A</a:t>
            </a:r>
            <a:r>
              <a:rPr lang="en-US" sz="1365" baseline="-25000" dirty="0">
                <a:sym typeface="+mn-ea"/>
              </a:rPr>
              <a:t>2</a:t>
            </a:r>
            <a:endParaRPr lang="zh-CN" altLang="en-US" sz="1370" b="1" dirty="0"/>
          </a:p>
          <a:p>
            <a:pPr lvl="2"/>
            <a:r>
              <a:rPr lang="en-US" altLang="zh-CN" sz="1370" b="1" dirty="0"/>
              <a:t>Balance</a:t>
            </a:r>
            <a:r>
              <a:rPr lang="zh-CN" altLang="en-US" sz="1370" b="1" dirty="0"/>
              <a:t>算法：</a:t>
            </a:r>
            <a:r>
              <a:rPr lang="en-US" sz="1365" dirty="0">
                <a:sym typeface="+mn-ea"/>
              </a:rPr>
              <a:t>A</a:t>
            </a:r>
            <a:r>
              <a:rPr lang="en-US" sz="1365" baseline="-25000" dirty="0">
                <a:sym typeface="+mn-ea"/>
              </a:rPr>
              <a:t>1 </a:t>
            </a:r>
            <a:r>
              <a:rPr lang="en-US" sz="1365" dirty="0">
                <a:sym typeface="+mn-ea"/>
              </a:rPr>
              <a:t>A</a:t>
            </a:r>
            <a:r>
              <a:rPr lang="en-US" sz="1365" baseline="-25000" dirty="0">
                <a:sym typeface="+mn-ea"/>
              </a:rPr>
              <a:t>1 </a:t>
            </a:r>
            <a:r>
              <a:rPr lang="en-US" sz="1365" dirty="0">
                <a:sym typeface="+mn-ea"/>
              </a:rPr>
              <a:t>A</a:t>
            </a:r>
            <a:r>
              <a:rPr lang="en-US" sz="1365" baseline="-25000" dirty="0">
                <a:sym typeface="+mn-ea"/>
              </a:rPr>
              <a:t>1 </a:t>
            </a:r>
            <a:r>
              <a:rPr lang="en-US" sz="1365" dirty="0">
                <a:sym typeface="+mn-ea"/>
              </a:rPr>
              <a:t>A</a:t>
            </a:r>
            <a:r>
              <a:rPr lang="en-US" sz="1365" baseline="-25000" dirty="0">
                <a:sym typeface="+mn-ea"/>
              </a:rPr>
              <a:t>1 </a:t>
            </a:r>
            <a:r>
              <a:rPr lang="en-US" sz="1365" dirty="0">
                <a:sym typeface="+mn-ea"/>
              </a:rPr>
              <a:t>A</a:t>
            </a:r>
            <a:r>
              <a:rPr lang="en-US" sz="1365" baseline="-25000" dirty="0">
                <a:sym typeface="+mn-ea"/>
              </a:rPr>
              <a:t>1</a:t>
            </a:r>
          </a:p>
          <a:p>
            <a:pPr lvl="1"/>
            <a:r>
              <a:rPr lang="zh-CN" altLang="en-US" sz="1590" dirty="0">
                <a:sym typeface="+mn-ea"/>
              </a:rPr>
              <a:t>显然</a:t>
            </a:r>
            <a:r>
              <a:rPr lang="en-US" altLang="zh-CN" sz="1590" dirty="0">
                <a:sym typeface="+mn-ea"/>
              </a:rPr>
              <a:t>Balance</a:t>
            </a:r>
            <a:r>
              <a:rPr lang="zh-CN" altLang="en-US" sz="1590" dirty="0">
                <a:sym typeface="+mn-ea"/>
              </a:rPr>
              <a:t>算法效果很差，可以考虑以下更改</a:t>
            </a:r>
          </a:p>
          <a:p>
            <a:pPr lvl="2"/>
            <a:r>
              <a:rPr lang="en-US" sz="1365" b="1" dirty="0"/>
              <a:t>在选择时，我们必须要倾向于出价高的广告。</a:t>
            </a:r>
          </a:p>
          <a:p>
            <a:pPr lvl="2"/>
            <a:r>
              <a:rPr lang="en-US" sz="1365" b="1" dirty="0"/>
              <a:t>考虑剩余的预算比例</a:t>
            </a:r>
            <a:r>
              <a:rPr lang="zh-CN" altLang="en-US" sz="1365" b="1" dirty="0"/>
              <a:t>而非考虑剩余预算的大小</a:t>
            </a:r>
            <a:r>
              <a:rPr lang="en-US" sz="1365" b="1" dirty="0"/>
              <a:t>，这样我们就倾向于使用每个广告商的部分预算。</a:t>
            </a:r>
          </a:p>
          <a:p>
            <a:endParaRPr lang="zh-CN" alt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 calcmode="lin" valueType="num">
                                      <p:cBhvr additive="base">
                                        <p:cTn id="2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 calcmode="lin" valueType="num">
                                      <p:cBhvr additive="base">
                                        <p:cTn id="3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 calcmode="lin" valueType="num">
                                      <p:cBhvr additive="base">
                                        <p:cTn id="3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 calcmode="lin" valueType="num">
                                      <p:cBhvr additive="base">
                                        <p:cTn id="4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 calcmode="lin" valueType="num">
                                      <p:cBhvr additive="base">
                                        <p:cTn id="4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 calcmode="lin" valueType="num">
                                      <p:cBhvr additive="base">
                                        <p:cTn id="48"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更一般的</a:t>
            </a:r>
            <a:r>
              <a:rPr lang="en-US" altLang="zh-CN">
                <a:sym typeface="+mn-ea"/>
              </a:rPr>
              <a:t>Balance</a:t>
            </a:r>
            <a:r>
              <a:rPr lang="zh-CN" altLang="en-US">
                <a:sym typeface="+mn-ea"/>
              </a:rPr>
              <a:t>算法</a:t>
            </a:r>
            <a:endParaRPr lang="zh-CN" altLang="en-US"/>
          </a:p>
        </p:txBody>
      </p:sp>
      <p:sp>
        <p:nvSpPr>
          <p:cNvPr id="3" name="内容占位符 2"/>
          <p:cNvSpPr>
            <a:spLocks noGrp="1"/>
          </p:cNvSpPr>
          <p:nvPr>
            <p:ph idx="1"/>
          </p:nvPr>
        </p:nvSpPr>
        <p:spPr/>
        <p:txBody>
          <a:bodyPr/>
          <a:lstStyle/>
          <a:p>
            <a:pPr>
              <a:lnSpc>
                <a:spcPct val="90000"/>
              </a:lnSpc>
            </a:pPr>
            <a:r>
              <a:rPr lang="zh-CN" altLang="en-US" sz="2000" dirty="0">
                <a:solidFill>
                  <a:schemeClr val="tx1"/>
                </a:solidFill>
                <a:sym typeface="+mn-ea"/>
              </a:rPr>
              <a:t>针对当前查询</a:t>
            </a:r>
            <a:r>
              <a:rPr lang="en-US" altLang="zh-CN" sz="2000" dirty="0">
                <a:solidFill>
                  <a:schemeClr val="tx1"/>
                </a:solidFill>
                <a:sym typeface="+mn-ea"/>
              </a:rPr>
              <a:t>q</a:t>
            </a:r>
            <a:r>
              <a:rPr lang="zh-CN" altLang="en-US" sz="2000" dirty="0">
                <a:solidFill>
                  <a:schemeClr val="tx1"/>
                </a:solidFill>
                <a:sym typeface="+mn-ea"/>
              </a:rPr>
              <a:t>，每一个广告商</a:t>
            </a:r>
            <a:r>
              <a:rPr lang="en-US" sz="2000" dirty="0">
                <a:sym typeface="+mn-ea"/>
              </a:rPr>
              <a:t>A</a:t>
            </a:r>
            <a:r>
              <a:rPr lang="en-US" sz="2000" baseline="-25000" dirty="0">
                <a:sym typeface="+mn-ea"/>
              </a:rPr>
              <a:t>i</a:t>
            </a:r>
            <a:r>
              <a:rPr lang="zh-CN" altLang="en-US" sz="2000" dirty="0">
                <a:solidFill>
                  <a:schemeClr val="tx1"/>
                </a:solidFill>
                <a:sym typeface="+mn-ea"/>
              </a:rPr>
              <a:t>有以下定义：</a:t>
            </a:r>
            <a:endParaRPr lang="en-US" sz="2000" b="1" i="1" dirty="0">
              <a:solidFill>
                <a:schemeClr val="tx1"/>
              </a:solidFill>
            </a:endParaRPr>
          </a:p>
          <a:p>
            <a:pPr lvl="1">
              <a:lnSpc>
                <a:spcPct val="90000"/>
              </a:lnSpc>
            </a:pPr>
            <a:r>
              <a:rPr lang="zh-CN" altLang="en-US" sz="1600" dirty="0">
                <a:solidFill>
                  <a:schemeClr val="tx1"/>
                </a:solidFill>
                <a:sym typeface="+mn-ea"/>
              </a:rPr>
              <a:t>出价</a:t>
            </a:r>
            <a:r>
              <a:rPr lang="en-US" altLang="zh-CN" sz="1600" dirty="0">
                <a:solidFill>
                  <a:schemeClr val="tx1"/>
                </a:solidFill>
                <a:sym typeface="+mn-ea"/>
              </a:rPr>
              <a:t> = </a:t>
            </a:r>
            <a:r>
              <a:rPr lang="en-US" sz="1600" dirty="0">
                <a:solidFill>
                  <a:schemeClr val="tx1"/>
                </a:solidFill>
                <a:sym typeface="+mn-ea"/>
              </a:rPr>
              <a:t>x</a:t>
            </a:r>
            <a:r>
              <a:rPr lang="en-US" sz="1600" baseline="-25000" dirty="0">
                <a:solidFill>
                  <a:schemeClr val="tx1"/>
                </a:solidFill>
                <a:sym typeface="+mn-ea"/>
              </a:rPr>
              <a:t>i</a:t>
            </a:r>
            <a:endParaRPr lang="en-US" sz="1600" b="1" i="1" dirty="0">
              <a:solidFill>
                <a:schemeClr val="tx1"/>
              </a:solidFill>
            </a:endParaRPr>
          </a:p>
          <a:p>
            <a:pPr lvl="1">
              <a:lnSpc>
                <a:spcPct val="90000"/>
              </a:lnSpc>
            </a:pPr>
            <a:r>
              <a:rPr lang="zh-CN" altLang="en-US" sz="1600" dirty="0">
                <a:solidFill>
                  <a:schemeClr val="tx1"/>
                </a:solidFill>
                <a:sym typeface="+mn-ea"/>
              </a:rPr>
              <a:t>预算</a:t>
            </a:r>
            <a:r>
              <a:rPr lang="en-US" altLang="zh-CN" sz="1600" dirty="0">
                <a:solidFill>
                  <a:schemeClr val="tx1"/>
                </a:solidFill>
                <a:sym typeface="+mn-ea"/>
              </a:rPr>
              <a:t> = </a:t>
            </a:r>
            <a:r>
              <a:rPr lang="en-US" sz="1600" dirty="0">
                <a:solidFill>
                  <a:schemeClr val="tx1"/>
                </a:solidFill>
                <a:sym typeface="+mn-ea"/>
              </a:rPr>
              <a:t>b</a:t>
            </a:r>
            <a:r>
              <a:rPr lang="en-US" sz="1600" baseline="-25000" dirty="0">
                <a:solidFill>
                  <a:schemeClr val="tx1"/>
                </a:solidFill>
                <a:sym typeface="+mn-ea"/>
              </a:rPr>
              <a:t>i</a:t>
            </a:r>
            <a:endParaRPr lang="en-US" sz="1600" b="1" i="1" dirty="0">
              <a:solidFill>
                <a:schemeClr val="tx1"/>
              </a:solidFill>
            </a:endParaRPr>
          </a:p>
          <a:p>
            <a:pPr lvl="1">
              <a:lnSpc>
                <a:spcPct val="90000"/>
              </a:lnSpc>
            </a:pPr>
            <a:r>
              <a:rPr lang="zh-CN" altLang="en-US" sz="1600" dirty="0">
                <a:solidFill>
                  <a:schemeClr val="tx1"/>
                </a:solidFill>
                <a:sym typeface="+mn-ea"/>
              </a:rPr>
              <a:t>广告商</a:t>
            </a:r>
            <a:r>
              <a:rPr lang="en-US" sz="1600" dirty="0">
                <a:sym typeface="+mn-ea"/>
              </a:rPr>
              <a:t>A</a:t>
            </a:r>
            <a:r>
              <a:rPr lang="en-US" sz="1600" baseline="-25000" dirty="0">
                <a:sym typeface="+mn-ea"/>
              </a:rPr>
              <a:t>i</a:t>
            </a:r>
            <a:r>
              <a:rPr lang="zh-CN" altLang="en-US" sz="1600" dirty="0">
                <a:solidFill>
                  <a:schemeClr val="tx1"/>
                </a:solidFill>
                <a:sym typeface="+mn-ea"/>
              </a:rPr>
              <a:t>的目前花费</a:t>
            </a:r>
            <a:r>
              <a:rPr lang="en-US" sz="1600" dirty="0">
                <a:solidFill>
                  <a:schemeClr val="tx1"/>
                </a:solidFill>
                <a:sym typeface="+mn-ea"/>
              </a:rPr>
              <a:t> = m</a:t>
            </a:r>
            <a:r>
              <a:rPr lang="en-US" sz="1600" baseline="-25000" dirty="0">
                <a:solidFill>
                  <a:schemeClr val="tx1"/>
                </a:solidFill>
                <a:sym typeface="+mn-ea"/>
              </a:rPr>
              <a:t>i</a:t>
            </a:r>
            <a:endParaRPr lang="en-US" sz="1600" b="1" i="1" dirty="0">
              <a:solidFill>
                <a:schemeClr val="tx1"/>
              </a:solidFill>
            </a:endParaRPr>
          </a:p>
          <a:p>
            <a:pPr lvl="1">
              <a:lnSpc>
                <a:spcPct val="90000"/>
              </a:lnSpc>
            </a:pPr>
            <a:r>
              <a:rPr lang="zh-CN" altLang="en-US" sz="1600" dirty="0">
                <a:solidFill>
                  <a:schemeClr val="tx1"/>
                </a:solidFill>
                <a:sym typeface="+mn-ea"/>
              </a:rPr>
              <a:t>预算剩余比例</a:t>
            </a:r>
            <a:r>
              <a:rPr lang="en-US" sz="1600" dirty="0">
                <a:solidFill>
                  <a:schemeClr val="tx1"/>
                </a:solidFill>
                <a:sym typeface="+mn-ea"/>
              </a:rPr>
              <a:t> </a:t>
            </a:r>
            <a:r>
              <a:rPr lang="en-US" sz="1600" dirty="0" err="1">
                <a:solidFill>
                  <a:schemeClr val="tx1"/>
                </a:solidFill>
                <a:sym typeface="+mn-ea"/>
              </a:rPr>
              <a:t>f</a:t>
            </a:r>
            <a:r>
              <a:rPr lang="en-US" sz="1600" baseline="-25000" dirty="0" err="1">
                <a:solidFill>
                  <a:schemeClr val="tx1"/>
                </a:solidFill>
                <a:sym typeface="+mn-ea"/>
              </a:rPr>
              <a:t>i</a:t>
            </a:r>
            <a:r>
              <a:rPr lang="en-US" sz="1600" dirty="0">
                <a:solidFill>
                  <a:schemeClr val="tx1"/>
                </a:solidFill>
                <a:sym typeface="+mn-ea"/>
              </a:rPr>
              <a:t> = 1-m</a:t>
            </a:r>
            <a:r>
              <a:rPr lang="en-US" sz="1600" baseline="-25000" dirty="0">
                <a:solidFill>
                  <a:schemeClr val="tx1"/>
                </a:solidFill>
                <a:sym typeface="+mn-ea"/>
              </a:rPr>
              <a:t>i</a:t>
            </a:r>
            <a:r>
              <a:rPr lang="en-US" sz="1600" dirty="0">
                <a:solidFill>
                  <a:schemeClr val="tx1"/>
                </a:solidFill>
                <a:sym typeface="+mn-ea"/>
              </a:rPr>
              <a:t>/b</a:t>
            </a:r>
            <a:r>
              <a:rPr lang="en-US" sz="1600" baseline="-25000" dirty="0">
                <a:solidFill>
                  <a:schemeClr val="tx1"/>
                </a:solidFill>
                <a:sym typeface="+mn-ea"/>
              </a:rPr>
              <a:t>i</a:t>
            </a:r>
            <a:endParaRPr lang="en-US" sz="1600" b="1" i="1" dirty="0">
              <a:solidFill>
                <a:schemeClr val="tx1"/>
              </a:solidFill>
            </a:endParaRPr>
          </a:p>
          <a:p>
            <a:pPr lvl="1">
              <a:lnSpc>
                <a:spcPct val="90000"/>
              </a:lnSpc>
            </a:pPr>
            <a:r>
              <a:rPr lang="zh-CN" altLang="en-US" sz="1600" dirty="0">
                <a:solidFill>
                  <a:schemeClr val="tx1"/>
                </a:solidFill>
                <a:latin typeface="Symbol" panose="05050102010706020507" pitchFamily="1" charset="2"/>
                <a:sym typeface="Symbol" panose="05050102010706020507" pitchFamily="1" charset="2"/>
              </a:rPr>
              <a:t>定义</a:t>
            </a:r>
            <a:r>
              <a:rPr lang="en-US" altLang="zh-CN" sz="1600" dirty="0">
                <a:solidFill>
                  <a:schemeClr val="tx1"/>
                </a:solidFill>
                <a:latin typeface="Symbol" panose="05050102010706020507" pitchFamily="1" charset="2"/>
                <a:sym typeface="Symbol" panose="05050102010706020507" pitchFamily="1" charset="2"/>
              </a:rPr>
              <a:t> </a:t>
            </a:r>
            <a:r>
              <a:rPr lang="en-US" sz="1600" dirty="0">
                <a:solidFill>
                  <a:schemeClr val="tx1"/>
                </a:solidFill>
                <a:latin typeface="Symbol" panose="05050102010706020507" pitchFamily="1" charset="2"/>
                <a:sym typeface="Symbol" panose="05050102010706020507" pitchFamily="1" charset="2"/>
              </a:rPr>
              <a:t></a:t>
            </a:r>
            <a:r>
              <a:rPr lang="en-US" sz="1600" baseline="-25000" dirty="0" err="1">
                <a:solidFill>
                  <a:schemeClr val="tx1"/>
                </a:solidFill>
                <a:sym typeface="Symbol" panose="05050102010706020507" pitchFamily="1" charset="2"/>
              </a:rPr>
              <a:t>i</a:t>
            </a:r>
            <a:r>
              <a:rPr lang="en-US" sz="1600" dirty="0">
                <a:solidFill>
                  <a:schemeClr val="tx1"/>
                </a:solidFill>
                <a:sym typeface="+mn-ea"/>
              </a:rPr>
              <a:t>(q) = x</a:t>
            </a:r>
            <a:r>
              <a:rPr lang="en-US" sz="1600" baseline="-25000" dirty="0">
                <a:solidFill>
                  <a:schemeClr val="tx1"/>
                </a:solidFill>
                <a:sym typeface="+mn-ea"/>
              </a:rPr>
              <a:t>i</a:t>
            </a:r>
            <a:r>
              <a:rPr lang="en-US" sz="1600" dirty="0">
                <a:solidFill>
                  <a:schemeClr val="tx1"/>
                </a:solidFill>
                <a:sym typeface="+mn-ea"/>
              </a:rPr>
              <a:t>(1-</a:t>
            </a:r>
            <a:r>
              <a:rPr lang="en-US" sz="1600" i="1" dirty="0">
                <a:sym typeface="+mn-ea"/>
              </a:rPr>
              <a:t>e</a:t>
            </a:r>
            <a:r>
              <a:rPr lang="en-US" sz="1600" i="1" baseline="30000" dirty="0">
                <a:sym typeface="+mn-ea"/>
              </a:rPr>
              <a:t>-f</a:t>
            </a:r>
            <a:r>
              <a:rPr lang="en-US" sz="1600" i="1" baseline="15000" dirty="0">
                <a:sym typeface="+mn-ea"/>
              </a:rPr>
              <a:t>i</a:t>
            </a:r>
            <a:r>
              <a:rPr lang="en-US" sz="1600" dirty="0">
                <a:solidFill>
                  <a:schemeClr val="tx1"/>
                </a:solidFill>
                <a:sym typeface="+mn-ea"/>
              </a:rPr>
              <a:t>)</a:t>
            </a:r>
            <a:endParaRPr lang="en-US" sz="1600" b="1" i="1" dirty="0">
              <a:solidFill>
                <a:schemeClr val="tx1"/>
              </a:solidFill>
            </a:endParaRPr>
          </a:p>
          <a:p>
            <a:pPr lvl="8">
              <a:lnSpc>
                <a:spcPct val="90000"/>
              </a:lnSpc>
            </a:pPr>
            <a:endParaRPr lang="en-US" sz="1600" dirty="0">
              <a:solidFill>
                <a:schemeClr val="tx1"/>
              </a:solidFill>
            </a:endParaRPr>
          </a:p>
          <a:p>
            <a:pPr>
              <a:lnSpc>
                <a:spcPct val="90000"/>
              </a:lnSpc>
            </a:pPr>
            <a:r>
              <a:rPr lang="zh-CN" altLang="en-US" sz="2000" dirty="0">
                <a:solidFill>
                  <a:schemeClr val="tx1"/>
                </a:solidFill>
                <a:latin typeface="Symbol" panose="05050102010706020507" pitchFamily="1" charset="2"/>
                <a:sym typeface="Symbol" panose="05050102010706020507" pitchFamily="1" charset="2"/>
              </a:rPr>
              <a:t>当前查询</a:t>
            </a:r>
            <a:r>
              <a:rPr lang="en-US" sz="2000" dirty="0">
                <a:sym typeface="+mn-ea"/>
              </a:rPr>
              <a:t>q</a:t>
            </a:r>
            <a:r>
              <a:rPr lang="zh-CN" altLang="en-US" sz="2000" dirty="0">
                <a:sym typeface="+mn-ea"/>
              </a:rPr>
              <a:t>最终分配给</a:t>
            </a:r>
            <a:r>
              <a:rPr lang="en-US" altLang="zh-CN" sz="2000" dirty="0">
                <a:sym typeface="+mn-ea"/>
              </a:rPr>
              <a:t> </a:t>
            </a:r>
            <a:r>
              <a:rPr lang="en-US" sz="2000" dirty="0">
                <a:solidFill>
                  <a:schemeClr val="tx1"/>
                </a:solidFill>
                <a:latin typeface="Symbol" panose="05050102010706020507" pitchFamily="1" charset="2"/>
                <a:sym typeface="Symbol" panose="05050102010706020507" pitchFamily="1" charset="2"/>
              </a:rPr>
              <a:t></a:t>
            </a:r>
            <a:r>
              <a:rPr lang="en-US" sz="2000" baseline="-25000" dirty="0" err="1">
                <a:solidFill>
                  <a:schemeClr val="tx1"/>
                </a:solidFill>
                <a:sym typeface="Symbol" panose="05050102010706020507" pitchFamily="1" charset="2"/>
              </a:rPr>
              <a:t>i</a:t>
            </a:r>
            <a:r>
              <a:rPr lang="en-US" sz="2000" dirty="0">
                <a:solidFill>
                  <a:schemeClr val="tx1"/>
                </a:solidFill>
                <a:sym typeface="+mn-ea"/>
              </a:rPr>
              <a:t>(q) </a:t>
            </a:r>
            <a:r>
              <a:rPr lang="zh-CN" altLang="en-US" sz="2000" dirty="0">
                <a:solidFill>
                  <a:schemeClr val="tx1"/>
                </a:solidFill>
                <a:sym typeface="+mn-ea"/>
              </a:rPr>
              <a:t>最大的广告商</a:t>
            </a:r>
          </a:p>
          <a:p>
            <a:pPr>
              <a:lnSpc>
                <a:spcPct val="90000"/>
              </a:lnSpc>
            </a:pPr>
            <a:endParaRPr lang="zh-CN" altLang="en-US" sz="1600" dirty="0">
              <a:solidFill>
                <a:schemeClr val="tx1"/>
              </a:solidFill>
              <a:sym typeface="+mn-ea"/>
            </a:endParaRPr>
          </a:p>
          <a:p>
            <a:pPr>
              <a:lnSpc>
                <a:spcPct val="90000"/>
              </a:lnSpc>
            </a:pPr>
            <a:r>
              <a:rPr lang="zh-CN" altLang="en-US" sz="2000" dirty="0">
                <a:solidFill>
                  <a:schemeClr val="tx1"/>
                </a:solidFill>
              </a:rPr>
              <a:t>进一步推广，考虑</a:t>
            </a:r>
            <a:r>
              <a:rPr lang="en-US" sz="2000" dirty="0">
                <a:solidFill>
                  <a:schemeClr val="tx1"/>
                </a:solidFill>
              </a:rPr>
              <a:t>不同广告的点击率不同这种可能性</a:t>
            </a:r>
          </a:p>
          <a:p>
            <a:pPr lvl="1">
              <a:lnSpc>
                <a:spcPct val="90000"/>
              </a:lnSpc>
            </a:pPr>
            <a:r>
              <a:rPr lang="en-US" sz="1600" dirty="0">
                <a:solidFill>
                  <a:schemeClr val="tx1"/>
                </a:solidFill>
              </a:rPr>
              <a:t>在计算</a:t>
            </a:r>
            <a:r>
              <a:rPr lang="en-US" sz="1600" dirty="0">
                <a:latin typeface="Symbol" panose="05050102010706020507" pitchFamily="1" charset="2"/>
                <a:sym typeface="Symbol" panose="05050102010706020507" pitchFamily="1" charset="2"/>
              </a:rPr>
              <a:t></a:t>
            </a:r>
            <a:r>
              <a:rPr lang="en-US" sz="1600" baseline="-25000" dirty="0" err="1">
                <a:sym typeface="Symbol" panose="05050102010706020507" pitchFamily="1" charset="2"/>
              </a:rPr>
              <a:t>i</a:t>
            </a:r>
            <a:r>
              <a:rPr lang="en-US" sz="1600" dirty="0">
                <a:sym typeface="+mn-ea"/>
              </a:rPr>
              <a:t>(q)</a:t>
            </a:r>
            <a:r>
              <a:rPr lang="en-US" sz="1600" dirty="0">
                <a:solidFill>
                  <a:schemeClr val="tx1"/>
                </a:solidFill>
              </a:rPr>
              <a:t>时将出价和点击率相乘，最终使该预期收益最大化</a:t>
            </a:r>
          </a:p>
          <a:p>
            <a:pPr marL="457200" lvl="1" indent="0">
              <a:lnSpc>
                <a:spcPct val="90000"/>
              </a:lnSpc>
              <a:buNone/>
            </a:pPr>
            <a:endParaRPr lang="en-US" sz="1400" dirty="0">
              <a:solidFill>
                <a:schemeClr val="tx1"/>
              </a:solidFill>
            </a:endParaRPr>
          </a:p>
          <a:p>
            <a:pPr lvl="0">
              <a:lnSpc>
                <a:spcPct val="90000"/>
              </a:lnSpc>
              <a:buFont typeface="Wingdings" panose="05000000000000000000" charset="0"/>
              <a:buChar char="n"/>
            </a:pPr>
            <a:r>
              <a:rPr lang="en-US" sz="2000" dirty="0">
                <a:solidFill>
                  <a:schemeClr val="tx1"/>
                </a:solidFill>
              </a:rPr>
              <a:t>在实际中</a:t>
            </a:r>
            <a:r>
              <a:rPr lang="zh-CN" altLang="en-US" sz="2000" dirty="0">
                <a:solidFill>
                  <a:schemeClr val="tx1"/>
                </a:solidFill>
              </a:rPr>
              <a:t>还必须</a:t>
            </a:r>
            <a:r>
              <a:rPr lang="en-US" sz="2000" dirty="0">
                <a:solidFill>
                  <a:schemeClr val="tx1"/>
                </a:solidFill>
              </a:rPr>
              <a:t>要考虑查询的历史频率</a:t>
            </a:r>
          </a:p>
          <a:p>
            <a:pPr lvl="1">
              <a:lnSpc>
                <a:spcPct val="90000"/>
              </a:lnSpc>
              <a:buFont typeface="Wingdings" panose="05000000000000000000" charset="0"/>
              <a:buChar char="Ø"/>
            </a:pPr>
            <a:r>
              <a:rPr lang="en-US" sz="1600" dirty="0">
                <a:solidFill>
                  <a:schemeClr val="tx1"/>
                </a:solidFill>
              </a:rPr>
              <a:t>如果</a:t>
            </a:r>
            <a:r>
              <a:rPr lang="zh-CN" altLang="en-US" sz="1600" dirty="0">
                <a:solidFill>
                  <a:schemeClr val="tx1"/>
                </a:solidFill>
              </a:rPr>
              <a:t>已知</a:t>
            </a:r>
            <a:r>
              <a:rPr lang="en-US" sz="1600" dirty="0">
                <a:sym typeface="+mn-ea"/>
              </a:rPr>
              <a:t>A</a:t>
            </a:r>
            <a:r>
              <a:rPr lang="en-US" sz="1600" baseline="-25000" dirty="0">
                <a:sym typeface="+mn-ea"/>
              </a:rPr>
              <a:t>i</a:t>
            </a:r>
            <a:r>
              <a:rPr lang="en-US" sz="1600" dirty="0">
                <a:solidFill>
                  <a:schemeClr val="tx1"/>
                </a:solidFill>
              </a:rPr>
              <a:t>的预算足够小，</a:t>
            </a:r>
            <a:r>
              <a:rPr lang="zh-CN" altLang="en-US" sz="1600" dirty="0">
                <a:solidFill>
                  <a:schemeClr val="tx1"/>
                </a:solidFill>
              </a:rPr>
              <a:t>当月</a:t>
            </a:r>
            <a:r>
              <a:rPr lang="en-US" sz="1600" dirty="0">
                <a:solidFill>
                  <a:schemeClr val="tx1"/>
                </a:solidFill>
              </a:rPr>
              <a:t>后续查询</a:t>
            </a:r>
            <a:r>
              <a:rPr lang="zh-CN" altLang="en-US" sz="1600" dirty="0">
                <a:solidFill>
                  <a:schemeClr val="tx1"/>
                </a:solidFill>
              </a:rPr>
              <a:t>保证</a:t>
            </a:r>
            <a:r>
              <a:rPr lang="en-US" sz="1600" dirty="0">
                <a:solidFill>
                  <a:schemeClr val="tx1"/>
                </a:solidFill>
              </a:rPr>
              <a:t>满足</a:t>
            </a:r>
            <a:r>
              <a:rPr lang="en-US" sz="1600" dirty="0">
                <a:sym typeface="+mn-ea"/>
              </a:rPr>
              <a:t>A</a:t>
            </a:r>
            <a:r>
              <a:rPr lang="en-US" sz="1600" baseline="-25000" dirty="0">
                <a:sym typeface="+mn-ea"/>
              </a:rPr>
              <a:t>i</a:t>
            </a:r>
            <a:r>
              <a:rPr lang="en-US" sz="1600" dirty="0">
                <a:solidFill>
                  <a:schemeClr val="tx1"/>
                </a:solidFill>
              </a:rPr>
              <a:t>的需要，那么如果某些广告商</a:t>
            </a:r>
            <a:r>
              <a:rPr lang="en-US" sz="1600" dirty="0">
                <a:sym typeface="+mn-ea"/>
              </a:rPr>
              <a:t>A</a:t>
            </a:r>
            <a:r>
              <a:rPr lang="en-US" sz="1600" baseline="-25000" dirty="0">
                <a:sym typeface="+mn-ea"/>
              </a:rPr>
              <a:t>i</a:t>
            </a:r>
            <a:r>
              <a:rPr lang="en-US" sz="1600" dirty="0">
                <a:solidFill>
                  <a:schemeClr val="tx1"/>
                </a:solidFill>
              </a:rPr>
              <a:t>的费用已经花光时提高</a:t>
            </a:r>
            <a:r>
              <a:rPr lang="en-US" sz="1600" dirty="0">
                <a:latin typeface="Symbol" panose="05050102010706020507" pitchFamily="1" charset="2"/>
                <a:sym typeface="Symbol" panose="05050102010706020507" pitchFamily="1" charset="2"/>
              </a:rPr>
              <a:t></a:t>
            </a:r>
            <a:r>
              <a:rPr lang="en-US" sz="1600" baseline="-25000" dirty="0" err="1">
                <a:sym typeface="Symbol" panose="05050102010706020507" pitchFamily="1" charset="2"/>
              </a:rPr>
              <a:t>i</a:t>
            </a:r>
            <a:r>
              <a:rPr lang="en-US" sz="1600" dirty="0">
                <a:sym typeface="+mn-ea"/>
              </a:rPr>
              <a:t>(q)</a:t>
            </a:r>
            <a:r>
              <a:rPr lang="en-US" sz="1600" dirty="0">
                <a:solidFill>
                  <a:schemeClr val="tx1"/>
                </a:solidFill>
              </a:rPr>
              <a:t>就毫无意义。也就是说，只要我们可以预计本月当中将有足够的查询给</a:t>
            </a:r>
            <a:r>
              <a:rPr lang="en-US" sz="1600" dirty="0">
                <a:sym typeface="+mn-ea"/>
              </a:rPr>
              <a:t>A</a:t>
            </a:r>
            <a:r>
              <a:rPr lang="en-US" sz="1600" baseline="-25000" dirty="0">
                <a:sym typeface="+mn-ea"/>
              </a:rPr>
              <a:t>i</a:t>
            </a:r>
            <a:r>
              <a:rPr lang="en-US" sz="1600" dirty="0">
                <a:solidFill>
                  <a:schemeClr val="tx1"/>
                </a:solidFill>
              </a:rPr>
              <a:t>以花光其全部预算，那么就可以维持</a:t>
            </a:r>
            <a:r>
              <a:rPr lang="en-US" sz="1600" dirty="0">
                <a:latin typeface="Symbol" panose="05050102010706020507" pitchFamily="1" charset="2"/>
                <a:sym typeface="Symbol" panose="05050102010706020507" pitchFamily="1" charset="2"/>
              </a:rPr>
              <a:t></a:t>
            </a:r>
            <a:r>
              <a:rPr lang="en-US" sz="1600" baseline="-25000" dirty="0" err="1">
                <a:sym typeface="Symbol" panose="05050102010706020507" pitchFamily="1" charset="2"/>
              </a:rPr>
              <a:t>i</a:t>
            </a:r>
            <a:r>
              <a:rPr lang="en-US" sz="1600" dirty="0">
                <a:sym typeface="+mn-ea"/>
              </a:rPr>
              <a:t>(q) = x</a:t>
            </a:r>
            <a:r>
              <a:rPr lang="en-US" sz="1600" baseline="-25000" dirty="0">
                <a:sym typeface="+mn-ea"/>
              </a:rPr>
              <a:t>i</a:t>
            </a:r>
            <a:r>
              <a:rPr lang="en-US" sz="1600" dirty="0">
                <a:sym typeface="+mn-ea"/>
              </a:rPr>
              <a:t>(1-</a:t>
            </a:r>
            <a:r>
              <a:rPr lang="en-US" sz="1600" i="1" dirty="0">
                <a:sym typeface="+mn-ea"/>
              </a:rPr>
              <a:t>e</a:t>
            </a:r>
            <a:r>
              <a:rPr lang="en-US" sz="1600" i="1" baseline="30000" dirty="0">
                <a:sym typeface="+mn-ea"/>
              </a:rPr>
              <a:t>-1</a:t>
            </a:r>
            <a:r>
              <a:rPr lang="en-US" sz="1600" dirty="0">
                <a:sym typeface="+mn-ea"/>
              </a:rPr>
              <a:t>)</a:t>
            </a:r>
            <a:endParaRPr lang="en-US" sz="1600" dirty="0">
              <a:solidFill>
                <a:schemeClr val="tx1"/>
              </a:solidFill>
            </a:endParaRPr>
          </a:p>
          <a:p>
            <a:pPr lvl="0">
              <a:lnSpc>
                <a:spcPct val="90000"/>
              </a:lnSpc>
              <a:buFont typeface="Wingdings" panose="05000000000000000000" charset="0"/>
              <a:buChar char="n"/>
            </a:pPr>
            <a:endParaRPr lang="en-US" sz="1600" dirty="0">
              <a:solidFill>
                <a:schemeClr val="tx1"/>
              </a:solidFill>
            </a:endParaRPr>
          </a:p>
          <a:p>
            <a:pPr>
              <a:lnSpc>
                <a:spcPct val="90000"/>
              </a:lnSpc>
            </a:pPr>
            <a:endParaRPr lang="en-US" sz="16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linds(horizontal)">
                                      <p:cBhvr>
                                        <p:cTn id="33" dur="5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blinds(horizontal)">
                                      <p:cBhvr>
                                        <p:cTn id="41" dur="500"/>
                                        <p:tgtEl>
                                          <p:spTgt spid="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3">
                                            <p:txEl>
                                              <p:pRg st="12" end="12"/>
                                            </p:txEl>
                                          </p:spTgt>
                                        </p:tgtEl>
                                        <p:attrNameLst>
                                          <p:attrName>style.visibility</p:attrName>
                                        </p:attrNameLst>
                                      </p:cBhvr>
                                      <p:to>
                                        <p:strVal val="visible"/>
                                      </p:to>
                                    </p:set>
                                    <p:animEffect transition="in" filter="blinds(horizontal)">
                                      <p:cBhvr>
                                        <p:cTn id="46" dur="500"/>
                                        <p:tgtEl>
                                          <p:spTgt spid="3">
                                            <p:txEl>
                                              <p:pRg st="12" end="12"/>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animEffect transition="in" filter="blinds(horizontal)">
                                      <p:cBhvr>
                                        <p:cTn id="49"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投标与搜索查询的匹配</a:t>
            </a:r>
          </a:p>
        </p:txBody>
      </p:sp>
      <p:sp>
        <p:nvSpPr>
          <p:cNvPr id="3" name="内容占位符 2"/>
          <p:cNvSpPr>
            <a:spLocks noGrp="1"/>
          </p:cNvSpPr>
          <p:nvPr>
            <p:ph idx="1"/>
          </p:nvPr>
        </p:nvSpPr>
        <p:spPr/>
        <p:txBody>
          <a:bodyPr/>
          <a:lstStyle/>
          <a:p>
            <a:r>
              <a:rPr lang="zh-CN" altLang="en-US" sz="2000"/>
              <a:t>实际中广告商会对关键词集合投标。如果某个搜索查询正好是关键词集合的某个次序组合结果，那么就认为该投标和查询匹配而成为一个候选结果。</a:t>
            </a:r>
          </a:p>
          <a:p>
            <a:pPr lvl="1"/>
            <a:r>
              <a:rPr lang="zh-CN" altLang="en-US" sz="1600"/>
              <a:t>所有投标关键词的集合，可以按照词典顺序排列通过哈希表索引构建投标的哈希值。</a:t>
            </a:r>
          </a:p>
          <a:p>
            <a:pPr lvl="1"/>
            <a:r>
              <a:rPr lang="zh-CN" altLang="en-US" sz="1600"/>
              <a:t>搜索查询在哈希表中查找之前也对词进行排序。将排序后的查询词语映射成哈希值，然后在哈希表中找出所有和这些词语完全匹配的投标。</a:t>
            </a:r>
          </a:p>
          <a:p>
            <a:pPr marL="285750" lvl="1">
              <a:buFont typeface="Wingdings" panose="05000000000000000000" charset="0"/>
              <a:buChar char="n"/>
            </a:pPr>
            <a:r>
              <a:rPr lang="zh-CN" altLang="en-US" sz="2000">
                <a:sym typeface="+mn-ea"/>
              </a:rPr>
              <a:t>由于只需要检查一个桶的内容，所以上述检索过程会非常快。</a:t>
            </a:r>
            <a:endParaRPr lang="zh-CN" altLang="en-US" sz="2000"/>
          </a:p>
          <a:p>
            <a:pPr lvl="1">
              <a:buNone/>
            </a:pP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文档与投标之间的匹配</a:t>
            </a:r>
          </a:p>
        </p:txBody>
      </p:sp>
      <p:sp>
        <p:nvSpPr>
          <p:cNvPr id="3" name="内容占位符 2"/>
          <p:cNvSpPr>
            <a:spLocks noGrp="1"/>
          </p:cNvSpPr>
          <p:nvPr>
            <p:ph idx="1"/>
          </p:nvPr>
        </p:nvSpPr>
        <p:spPr/>
        <p:txBody>
          <a:bodyPr/>
          <a:lstStyle/>
          <a:p>
            <a:r>
              <a:rPr lang="zh-CN" altLang="en-US" sz="2000"/>
              <a:t>更加贴近实际情况的是多个投标</a:t>
            </a:r>
            <a:r>
              <a:rPr lang="en-US" altLang="zh-CN" sz="2000"/>
              <a:t>(</a:t>
            </a:r>
            <a:r>
              <a:rPr lang="zh-CN" altLang="en-US" sz="2000"/>
              <a:t>较小的词语集合</a:t>
            </a:r>
            <a:r>
              <a:rPr lang="en-US" altLang="zh-CN" sz="2000"/>
              <a:t>)</a:t>
            </a:r>
            <a:r>
              <a:rPr lang="zh-CN" altLang="en-US" sz="2000"/>
              <a:t>与多个文档</a:t>
            </a:r>
            <a:r>
              <a:rPr lang="en-US" altLang="zh-CN" sz="2000"/>
              <a:t>(</a:t>
            </a:r>
            <a:r>
              <a:rPr lang="zh-CN" altLang="en-US" sz="2000"/>
              <a:t>更大的词语集合</a:t>
            </a:r>
            <a:r>
              <a:rPr lang="en-US" altLang="zh-CN" sz="2000"/>
              <a:t>)</a:t>
            </a:r>
            <a:r>
              <a:rPr lang="zh-CN" altLang="en-US" sz="2000"/>
              <a:t>之间的匹配。</a:t>
            </a:r>
          </a:p>
          <a:p>
            <a:pPr lvl="1"/>
            <a:r>
              <a:rPr lang="zh-CN" altLang="en-US" sz="1750"/>
              <a:t>将投标表示成某种排序下的词语表，同时表中加入两类信息：</a:t>
            </a:r>
          </a:p>
          <a:p>
            <a:pPr lvl="2"/>
            <a:r>
              <a:rPr lang="zh-CN" altLang="en-US" sz="1500"/>
              <a:t>第一，对每个词语列表都有一个状态信息。该信息用整数表示，指出列表中从头开始巳经和当前文档匹配上的词语数目。当投标存储在索引中时，其状态值永远为0 。</a:t>
            </a:r>
          </a:p>
          <a:p>
            <a:pPr lvl="2"/>
            <a:r>
              <a:rPr lang="zh-CN" altLang="en-US" sz="1500"/>
              <a:t>第二，由于词序只可能是词典顺序，我们可以按照低频优先的方式对词语排序来减少工作量。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文档与投标之间的匹配</a:t>
            </a:r>
            <a:endParaRPr lang="zh-CN" altLang="en-US"/>
          </a:p>
        </p:txBody>
      </p:sp>
      <p:sp>
        <p:nvSpPr>
          <p:cNvPr id="3" name="内容占位符 2"/>
          <p:cNvSpPr>
            <a:spLocks noGrp="1"/>
          </p:cNvSpPr>
          <p:nvPr>
            <p:ph idx="1"/>
          </p:nvPr>
        </p:nvSpPr>
        <p:spPr/>
        <p:txBody>
          <a:bodyPr/>
          <a:lstStyle/>
          <a:p>
            <a:r>
              <a:rPr lang="zh-CN" altLang="en-US" sz="2000"/>
              <a:t>以本书的英语原名为例“</a:t>
            </a:r>
            <a:r>
              <a:rPr lang="en-US" altLang="zh-CN" sz="2000"/>
              <a:t>Mining of Massive Datasets</a:t>
            </a:r>
            <a:r>
              <a:rPr lang="zh-CN" altLang="en-US" sz="2000"/>
              <a:t>” </a:t>
            </a:r>
          </a:p>
          <a:p>
            <a:pPr lvl="1"/>
            <a:r>
              <a:rPr lang="en-US" altLang="zh-CN" sz="1750"/>
              <a:t>“of”</a:t>
            </a:r>
            <a:r>
              <a:rPr lang="zh-CN" altLang="en-US" sz="1750"/>
              <a:t>出现频率最高，</a:t>
            </a:r>
            <a:r>
              <a:rPr lang="en-US" altLang="zh-CN" sz="1750"/>
              <a:t>“Massive”</a:t>
            </a:r>
            <a:r>
              <a:rPr lang="zh-CN" altLang="en-US" sz="1750"/>
              <a:t>次之。</a:t>
            </a:r>
          </a:p>
          <a:p>
            <a:pPr lvl="1"/>
            <a:r>
              <a:rPr lang="en-US" altLang="zh-CN" sz="1750"/>
              <a:t>“Datasets”</a:t>
            </a:r>
            <a:r>
              <a:rPr lang="zh-CN" altLang="en-US" sz="1750"/>
              <a:t>与</a:t>
            </a:r>
            <a:r>
              <a:rPr lang="en-US" altLang="zh-CN" sz="1750"/>
              <a:t>“</a:t>
            </a:r>
            <a:r>
              <a:rPr lang="en-US" altLang="zh-CN" sz="1750">
                <a:sym typeface="+mn-ea"/>
              </a:rPr>
              <a:t>Mining</a:t>
            </a:r>
            <a:r>
              <a:rPr lang="en-US" altLang="zh-CN" sz="1750"/>
              <a:t>”</a:t>
            </a:r>
            <a:r>
              <a:rPr lang="zh-CN" altLang="en-US" sz="1750"/>
              <a:t>都为低频但是</a:t>
            </a:r>
            <a:r>
              <a:rPr lang="en-US" altLang="zh-CN" sz="1750"/>
              <a:t>“Datasets”</a:t>
            </a:r>
            <a:r>
              <a:rPr lang="zh-CN" altLang="en-US" sz="1750">
                <a:sym typeface="+mn-ea"/>
              </a:rPr>
              <a:t>相对更多。</a:t>
            </a:r>
          </a:p>
          <a:p>
            <a:pPr lvl="1"/>
            <a:r>
              <a:rPr lang="en-US" altLang="zh-CN" sz="1750">
                <a:sym typeface="+mn-ea"/>
              </a:rPr>
              <a:t> </a:t>
            </a:r>
            <a:r>
              <a:rPr lang="zh-CN" altLang="en-US" sz="1750">
                <a:sym typeface="+mn-ea"/>
              </a:rPr>
              <a:t>于是整个文档按照逆序排序后得到</a:t>
            </a:r>
            <a:r>
              <a:rPr lang="en-US" altLang="zh-CN" sz="1750">
                <a:sym typeface="+mn-ea"/>
              </a:rPr>
              <a:t>“Mining Datasets Massive of”</a:t>
            </a:r>
            <a:r>
              <a:rPr lang="zh-CN" altLang="en-US" sz="1750">
                <a:sym typeface="+mn-ea"/>
              </a:rPr>
              <a:t>。</a:t>
            </a:r>
            <a:endParaRPr lang="en-US" altLang="zh-CN" sz="1750">
              <a:sym typeface="+mn-ea"/>
            </a:endParaRPr>
          </a:p>
          <a:p>
            <a:pPr lvl="0"/>
            <a:r>
              <a:rPr lang="en-US" altLang="zh-CN" sz="2000">
                <a:sym typeface="+mn-ea"/>
              </a:rPr>
              <a:t>投标存放在哈希表中，其中哈希键是投标按照上述次序的第一个关键词</a:t>
            </a:r>
            <a:r>
              <a:rPr lang="zh-CN" altLang="en-US" sz="2000">
                <a:sym typeface="+mn-ea"/>
              </a:rPr>
              <a:t>。</a:t>
            </a:r>
            <a:endParaRPr lang="en-US" altLang="zh-CN" sz="2000">
              <a:sym typeface="+mn-ea"/>
            </a:endParaRPr>
          </a:p>
          <a:p>
            <a:pPr lvl="0"/>
            <a:r>
              <a:rPr lang="en-US" altLang="zh-CN" sz="2000">
                <a:sym typeface="+mn-ea"/>
              </a:rPr>
              <a:t>投标对应的记录也包括当投标匹配之后要做的信息。若状态为0, 则不需要显式存储</a:t>
            </a:r>
            <a:r>
              <a:rPr lang="zh-CN" altLang="en-US" sz="2000">
                <a:sym typeface="+mn-ea"/>
              </a:rPr>
              <a:t>。</a:t>
            </a:r>
            <a:endParaRPr lang="en-US" altLang="zh-CN" sz="2000">
              <a:sym typeface="+mn-ea"/>
            </a:endParaRPr>
          </a:p>
          <a:p>
            <a:pPr lvl="0"/>
            <a:r>
              <a:rPr lang="en-US" altLang="zh-CN" sz="2000">
                <a:sym typeface="+mn-ea"/>
              </a:rPr>
              <a:t>还有一张哈希表，其任务是保存那些已经部分匹配的投标的副本。这些投标的状态至少是1</a:t>
            </a:r>
            <a:r>
              <a:rPr lang="zh-CN" altLang="en-US" sz="2000">
                <a:sym typeface="+mn-ea"/>
              </a:rPr>
              <a:t>，</a:t>
            </a:r>
            <a:r>
              <a:rPr lang="en-US" altLang="zh-CN" sz="2000">
                <a:sym typeface="+mn-ea"/>
              </a:rPr>
              <a:t>但是不高</a:t>
            </a:r>
            <a:r>
              <a:rPr lang="zh-CN" altLang="en-US" sz="2000">
                <a:sym typeface="+mn-ea"/>
              </a:rPr>
              <a:t>于</a:t>
            </a:r>
            <a:r>
              <a:rPr lang="en-US" altLang="zh-CN" sz="2000">
                <a:sym typeface="+mn-ea"/>
              </a:rPr>
              <a:t>集合中的词汇个数。如果状态是i</a:t>
            </a:r>
            <a:r>
              <a:rPr lang="zh-CN" altLang="en-US" sz="2000">
                <a:sym typeface="+mn-ea"/>
              </a:rPr>
              <a:t>，</a:t>
            </a:r>
            <a:r>
              <a:rPr lang="en-US" altLang="zh-CN" sz="2000">
                <a:sym typeface="+mn-ea"/>
              </a:rPr>
              <a:t> 那么该哈希表的哈希键是</a:t>
            </a:r>
            <a:r>
              <a:rPr lang="zh-CN" altLang="en-US" sz="2000">
                <a:sym typeface="+mn-ea"/>
              </a:rPr>
              <a:t>第</a:t>
            </a:r>
            <a:r>
              <a:rPr lang="en-US" altLang="zh-CN" sz="2000">
                <a:sym typeface="+mn-ea"/>
              </a:rPr>
              <a:t>(i+1)个词</a:t>
            </a:r>
            <a:r>
              <a:rPr lang="zh-CN" altLang="en-US" sz="2000">
                <a:sym typeface="+mn-ea"/>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文档与投标之间的匹配</a:t>
            </a:r>
            <a:endParaRPr lang="zh-CN" altLang="en-US"/>
          </a:p>
        </p:txBody>
      </p:sp>
      <p:sp>
        <p:nvSpPr>
          <p:cNvPr id="6" name="内容占位符 5"/>
          <p:cNvSpPr>
            <a:spLocks noGrp="1"/>
          </p:cNvSpPr>
          <p:nvPr>
            <p:ph idx="1"/>
          </p:nvPr>
        </p:nvSpPr>
        <p:spPr/>
        <p:txBody>
          <a:bodyPr/>
          <a:lstStyle/>
          <a:p>
            <a:r>
              <a:rPr lang="en-US" altLang="zh-CN" sz="1400"/>
              <a:t>(1)将文档中的词按照</a:t>
            </a:r>
            <a:r>
              <a:rPr lang="zh-CN" altLang="en-US" sz="1400"/>
              <a:t>频率逆序</a:t>
            </a:r>
            <a:r>
              <a:rPr lang="en-US" altLang="zh-CN" sz="1400"/>
              <a:t>排序，同时去掉重复词</a:t>
            </a:r>
            <a:r>
              <a:rPr lang="zh-CN" altLang="en-US" sz="1400"/>
              <a:t>。</a:t>
            </a:r>
            <a:endParaRPr lang="en-US" altLang="zh-CN" sz="1400"/>
          </a:p>
          <a:p>
            <a:r>
              <a:rPr lang="en-US" altLang="zh-CN" sz="1400"/>
              <a:t>(2) 对排序列表中的每个词w, 进行如下操作</a:t>
            </a:r>
            <a:r>
              <a:rPr lang="zh-CN" altLang="en-US" sz="1400"/>
              <a:t>：</a:t>
            </a:r>
            <a:endParaRPr lang="en-US" altLang="zh-CN" sz="1400"/>
          </a:p>
          <a:p>
            <a:pPr lvl="1"/>
            <a:r>
              <a:rPr lang="en-US" altLang="zh-CN" sz="1225"/>
              <a:t>(a) 在部分匹配哈希表中使用w作为哈希键，</a:t>
            </a:r>
          </a:p>
          <a:p>
            <a:pPr marL="457200" lvl="1" indent="0">
              <a:buNone/>
            </a:pPr>
            <a:r>
              <a:rPr lang="en-US" altLang="zh-CN" sz="1225"/>
              <a:t>       </a:t>
            </a:r>
            <a:r>
              <a:rPr lang="zh-CN" altLang="en-US" sz="1225"/>
              <a:t>查找以</a:t>
            </a:r>
            <a:r>
              <a:rPr lang="en-US" altLang="zh-CN" sz="1225"/>
              <a:t>w为键的投标</a:t>
            </a:r>
            <a:r>
              <a:rPr lang="zh-CN" altLang="en-US" sz="1225"/>
              <a:t>。</a:t>
            </a:r>
            <a:endParaRPr lang="en-US" altLang="zh-CN" sz="1225"/>
          </a:p>
          <a:p>
            <a:pPr lvl="1"/>
            <a:r>
              <a:rPr lang="en-US" altLang="zh-CN" sz="1225"/>
              <a:t>(b) </a:t>
            </a:r>
            <a:r>
              <a:rPr lang="zh-CN" altLang="en-US" sz="1225"/>
              <a:t>对</a:t>
            </a:r>
            <a:r>
              <a:rPr lang="en-US" altLang="zh-CN" sz="1225"/>
              <a:t>(a)</a:t>
            </a:r>
            <a:r>
              <a:rPr lang="zh-CN" altLang="en-US" sz="1225"/>
              <a:t>中查找到的</a:t>
            </a:r>
            <a:r>
              <a:rPr lang="en-US" altLang="zh-CN" sz="1225"/>
              <a:t>每个投标b, 如果w是b中最后的那个词，</a:t>
            </a:r>
          </a:p>
          <a:p>
            <a:pPr marL="457200" lvl="1" indent="0">
              <a:buNone/>
            </a:pPr>
            <a:r>
              <a:rPr lang="en-US" altLang="zh-CN" sz="1225"/>
              <a:t>         则将b移到</a:t>
            </a:r>
            <a:r>
              <a:rPr lang="zh-CN" altLang="en-US" sz="1225"/>
              <a:t>已</a:t>
            </a:r>
            <a:r>
              <a:rPr lang="en-US" altLang="zh-CN" sz="1225"/>
              <a:t>匹配投标表中</a:t>
            </a:r>
            <a:r>
              <a:rPr lang="zh-CN" altLang="en-US" sz="1225"/>
              <a:t>。</a:t>
            </a:r>
            <a:endParaRPr lang="en-US" altLang="zh-CN" sz="1225"/>
          </a:p>
          <a:p>
            <a:pPr lvl="1"/>
            <a:r>
              <a:rPr lang="en-US" altLang="zh-CN" sz="1225"/>
              <a:t>(c) 若w不是b中最后的那个词，则对b的状态值加1</a:t>
            </a:r>
            <a:r>
              <a:rPr lang="zh-CN" altLang="en-US" sz="1225"/>
              <a:t>，</a:t>
            </a:r>
            <a:r>
              <a:rPr lang="en-US" altLang="zh-CN" sz="1225"/>
              <a:t> </a:t>
            </a:r>
          </a:p>
          <a:p>
            <a:pPr marL="457200" lvl="1" indent="0">
              <a:buNone/>
            </a:pPr>
            <a:r>
              <a:rPr lang="en-US" altLang="zh-CN" sz="1225"/>
              <a:t>         并利用比新状态值大1的位置上对应的词作为哈希键重新对b进行哈希处理</a:t>
            </a:r>
            <a:r>
              <a:rPr lang="zh-CN" altLang="en-US" sz="1225"/>
              <a:t>。</a:t>
            </a:r>
            <a:endParaRPr lang="en-US" altLang="zh-CN" sz="1225"/>
          </a:p>
          <a:p>
            <a:pPr lvl="1"/>
            <a:r>
              <a:rPr lang="en-US" altLang="zh-CN" sz="1225"/>
              <a:t>(d) 利用w</a:t>
            </a:r>
            <a:r>
              <a:rPr lang="zh-CN" altLang="en-US" sz="1225"/>
              <a:t>作</a:t>
            </a:r>
            <a:r>
              <a:rPr lang="en-US" altLang="zh-CN" sz="1225"/>
              <a:t>为所有投标表的哈希键，找到排序后第一个词为w的投标</a:t>
            </a:r>
            <a:r>
              <a:rPr lang="zh-CN" altLang="en-US" sz="1225"/>
              <a:t>。</a:t>
            </a:r>
            <a:endParaRPr lang="en-US" altLang="zh-CN" sz="1225"/>
          </a:p>
          <a:p>
            <a:pPr lvl="1"/>
            <a:r>
              <a:rPr lang="en-US" altLang="zh-CN" sz="1225"/>
              <a:t>(e) 对(d)</a:t>
            </a:r>
            <a:r>
              <a:rPr lang="zh-CN" altLang="en-US" sz="1225"/>
              <a:t>中</a:t>
            </a:r>
            <a:r>
              <a:rPr lang="en-US" altLang="zh-CN" sz="1225"/>
              <a:t>每个投标b, 如果在列表中仅有一个词，那么将它复制到已匹配投标中</a:t>
            </a:r>
            <a:r>
              <a:rPr lang="zh-CN" altLang="en-US" sz="1225"/>
              <a:t>。</a:t>
            </a:r>
            <a:endParaRPr lang="en-US" altLang="zh-CN" sz="1225"/>
          </a:p>
          <a:p>
            <a:pPr lvl="1"/>
            <a:r>
              <a:rPr lang="en-US" altLang="zh-CN" sz="1225"/>
              <a:t>(f) 如果b由不止一个词构成，则将它以状态1加到部分匹配投标表中，并使用b中的第二个词作为哈希键</a:t>
            </a:r>
            <a:r>
              <a:rPr lang="zh-CN" altLang="en-US" sz="1225"/>
              <a:t>。</a:t>
            </a:r>
            <a:endParaRPr lang="en-US" altLang="zh-CN" sz="1225"/>
          </a:p>
          <a:p>
            <a:r>
              <a:rPr lang="en-US" altLang="zh-CN" sz="1400"/>
              <a:t>(3) 将已匹配投标表作为结果输出</a:t>
            </a:r>
            <a:r>
              <a:rPr lang="zh-CN" altLang="en-US" sz="1400"/>
              <a:t>。</a:t>
            </a:r>
          </a:p>
        </p:txBody>
      </p:sp>
      <p:pic>
        <p:nvPicPr>
          <p:cNvPr id="7" name="图片 6"/>
          <p:cNvPicPr>
            <a:picLocks noChangeAspect="1"/>
          </p:cNvPicPr>
          <p:nvPr>
            <p:custDataLst>
              <p:tags r:id="rId1"/>
            </p:custDataLst>
          </p:nvPr>
        </p:nvPicPr>
        <p:blipFill>
          <a:blip r:embed="rId3"/>
          <a:stretch>
            <a:fillRect/>
          </a:stretch>
        </p:blipFill>
        <p:spPr>
          <a:xfrm>
            <a:off x="5579745" y="1052195"/>
            <a:ext cx="3261995" cy="261874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小结</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2000"/>
                  <a:t>在线算法一般不如离线算法优秀，最小化在线算法与最优离线算法的比值</a:t>
                </a:r>
                <a:r>
                  <a:rPr lang="en-US" altLang="zh-CN" sz="2000"/>
                  <a:t>c</a:t>
                </a:r>
                <a:r>
                  <a:rPr lang="zh-CN" altLang="en-US" sz="2000"/>
                  <a:t>被称为竞争率</a:t>
                </a:r>
                <a:r>
                  <a:rPr lang="en-US" altLang="zh-CN" sz="2000"/>
                  <a:t>(0&lt;c&lt;1)</a:t>
                </a:r>
                <a:r>
                  <a:rPr lang="zh-CN" altLang="en-US" sz="2000"/>
                  <a:t>。</a:t>
                </a:r>
                <a:endParaRPr lang="en-US" altLang="zh-CN" sz="2000"/>
              </a:p>
              <a:p>
                <a:r>
                  <a:rPr lang="zh-CN" altLang="en-US" sz="2000"/>
                  <a:t>在线算法一般都是贪心算法或者经过优化的贪心算法，贪心的每一步都根据最大化或者最小化某目标函数进行。</a:t>
                </a:r>
              </a:p>
              <a:p>
                <a:r>
                  <a:rPr lang="zh-CN" altLang="en-US" sz="2000"/>
                  <a:t>二部图匹配的在线算法竞争率为</a:t>
                </a:r>
                <a:r>
                  <a:rPr lang="en-US" altLang="zh-CN" sz="2000"/>
                  <a:t>1/2</a:t>
                </a:r>
                <a:r>
                  <a:rPr lang="zh-CN" altLang="en-US" sz="2000"/>
                  <a:t>，其核心思想就是对当前没有出现在匹配集合</a:t>
                </a:r>
                <a14:m>
                  <m:oMath xmlns:m="http://schemas.openxmlformats.org/officeDocument/2006/math">
                    <m:sSub>
                      <m:sSubPr>
                        <m:ctrlPr>
                          <a:rPr lang="en-US" altLang="zh-CN" sz="2000" i="1">
                            <a:latin typeface="Cambria Math" panose="02040503050406030204" pitchFamily="18" charset="0"/>
                            <a:cs typeface="Cambria Math" panose="02040503050406030204" charset="0"/>
                          </a:rPr>
                        </m:ctrlPr>
                      </m:sSubPr>
                      <m:e>
                        <m:r>
                          <a:rPr lang="en-US" altLang="zh-CN" sz="2000" i="1">
                            <a:latin typeface="Cambria Math" panose="02040503050406030204" charset="0"/>
                            <a:cs typeface="Cambria Math" panose="02040503050406030204" charset="0"/>
                          </a:rPr>
                          <m:t>𝑀</m:t>
                        </m:r>
                      </m:e>
                      <m:sub>
                        <m:r>
                          <a:rPr lang="en-US" altLang="zh-CN" sz="2000" i="1">
                            <a:latin typeface="Cambria Math" panose="02040503050406030204" charset="0"/>
                            <a:cs typeface="Cambria Math" panose="02040503050406030204" charset="0"/>
                          </a:rPr>
                          <m:t>𝑔</m:t>
                        </m:r>
                      </m:sub>
                    </m:sSub>
                  </m:oMath>
                </a14:m>
                <a:r>
                  <a:rPr lang="zh-CN" altLang="en-US" sz="2000">
                    <a:latin typeface="Cambria Math" panose="02040503050406030204" charset="0"/>
                    <a:cs typeface="Cambria Math" panose="02040503050406030204" charset="0"/>
                  </a:rPr>
                  <a:t>中的端点贪心。</a:t>
                </a:r>
                <a:endParaRPr lang="zh-CN" altLang="en-US" sz="2000"/>
              </a:p>
              <a:p>
                <a:endParaRPr lang="zh-CN" altLang="en-US" sz="2000"/>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l="-4" t="-1" r="2" b="11"/>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小结</a:t>
            </a:r>
          </a:p>
        </p:txBody>
      </p:sp>
      <p:sp>
        <p:nvSpPr>
          <p:cNvPr id="3" name="内容占位符 2"/>
          <p:cNvSpPr>
            <a:spLocks noGrp="1"/>
          </p:cNvSpPr>
          <p:nvPr>
            <p:ph idx="1"/>
          </p:nvPr>
        </p:nvSpPr>
        <p:spPr/>
        <p:txBody>
          <a:bodyPr/>
          <a:lstStyle/>
          <a:p>
            <a:r>
              <a:rPr lang="en-US" altLang="zh-CN" sz="2000"/>
              <a:t>adwords</a:t>
            </a:r>
            <a:r>
              <a:rPr lang="zh-CN" altLang="en-US" sz="2000"/>
              <a:t>问题的目标是最大化搜索引擎的收益。</a:t>
            </a:r>
            <a:endParaRPr lang="en-US" altLang="zh-CN" sz="2000"/>
          </a:p>
          <a:p>
            <a:r>
              <a:rPr lang="en-US" altLang="zh-CN" sz="2000"/>
              <a:t>adwords</a:t>
            </a:r>
            <a:r>
              <a:rPr lang="zh-CN" altLang="en-US" sz="2000"/>
              <a:t>问题的贪心解决方案竞争率可以证明为</a:t>
            </a:r>
            <a:r>
              <a:rPr lang="en-US" altLang="zh-CN" sz="2000"/>
              <a:t>1/2</a:t>
            </a:r>
            <a:r>
              <a:rPr lang="zh-CN" altLang="en-US" sz="2000"/>
              <a:t>。</a:t>
            </a:r>
          </a:p>
          <a:p>
            <a:r>
              <a:rPr lang="zh-CN" altLang="en-US" sz="2000">
                <a:sym typeface="+mn-ea"/>
              </a:rPr>
              <a:t>使用</a:t>
            </a:r>
            <a:r>
              <a:rPr lang="en-US" altLang="zh-CN" sz="2000">
                <a:sym typeface="+mn-ea"/>
              </a:rPr>
              <a:t>Balance</a:t>
            </a:r>
            <a:r>
              <a:rPr lang="zh-CN" altLang="en-US" sz="2000">
                <a:sym typeface="+mn-ea"/>
              </a:rPr>
              <a:t>算法解决</a:t>
            </a:r>
            <a:r>
              <a:rPr lang="en-US" altLang="zh-CN" sz="2000">
                <a:sym typeface="+mn-ea"/>
              </a:rPr>
              <a:t>adwords</a:t>
            </a:r>
            <a:r>
              <a:rPr lang="zh-CN" altLang="en-US" sz="2000">
                <a:sym typeface="+mn-ea"/>
              </a:rPr>
              <a:t>问题，在所有广告商预算相同的前提下，仅有两个广告商时竞争率为</a:t>
            </a:r>
            <a:r>
              <a:rPr lang="en-US" altLang="zh-CN" sz="2000">
                <a:sym typeface="+mn-ea"/>
              </a:rPr>
              <a:t>3/4</a:t>
            </a:r>
            <a:r>
              <a:rPr lang="zh-CN" altLang="en-US" sz="2000">
                <a:sym typeface="+mn-ea"/>
              </a:rPr>
              <a:t>，有多个广告商时，竞争率会趋近于</a:t>
            </a:r>
            <a:r>
              <a:rPr lang="en-US" altLang="zh-CN" sz="2000">
                <a:sym typeface="+mn-ea"/>
              </a:rPr>
              <a:t>1-1/e</a:t>
            </a:r>
            <a:r>
              <a:rPr lang="zh-CN" altLang="en-US" sz="2000">
                <a:sym typeface="+mn-ea"/>
              </a:rPr>
              <a:t>。</a:t>
            </a:r>
          </a:p>
          <a:p>
            <a:r>
              <a:rPr lang="zh-CN" altLang="en-US" sz="2000">
                <a:sym typeface="+mn-ea"/>
              </a:rPr>
              <a:t>更一般化的</a:t>
            </a:r>
            <a:r>
              <a:rPr lang="en-US" altLang="zh-CN" sz="2000">
                <a:sym typeface="+mn-ea"/>
              </a:rPr>
              <a:t>adwords</a:t>
            </a:r>
            <a:r>
              <a:rPr lang="zh-CN" altLang="en-US" sz="2000">
                <a:sym typeface="+mn-ea"/>
              </a:rPr>
              <a:t>问题要求广告商的出价不同、预算不同且不同查询的点击率不同。</a:t>
            </a:r>
            <a:r>
              <a:rPr lang="en-US" altLang="zh-CN" sz="2000" dirty="0">
                <a:latin typeface="Symbol" panose="05050102010706020507" pitchFamily="1" charset="2"/>
                <a:sym typeface="Symbol" panose="05050102010706020507" pitchFamily="1" charset="2"/>
              </a:rPr>
              <a:t> </a:t>
            </a:r>
            <a:r>
              <a:rPr lang="zh-CN" altLang="en-US" sz="2000" dirty="0">
                <a:latin typeface="Symbol" panose="05050102010706020507" pitchFamily="1" charset="2"/>
                <a:sym typeface="Symbol" panose="05050102010706020507" pitchFamily="1" charset="2"/>
              </a:rPr>
              <a:t>根据</a:t>
            </a:r>
            <a:r>
              <a:rPr lang="en-US" sz="2000" dirty="0">
                <a:latin typeface="Symbol" panose="05050102010706020507" pitchFamily="1" charset="2"/>
                <a:sym typeface="Symbol" panose="05050102010706020507" pitchFamily="1" charset="2"/>
              </a:rPr>
              <a:t></a:t>
            </a:r>
            <a:r>
              <a:rPr lang="en-US" sz="2000" baseline="-25000" dirty="0" err="1">
                <a:sym typeface="Symbol" panose="05050102010706020507" pitchFamily="1" charset="2"/>
              </a:rPr>
              <a:t>i</a:t>
            </a:r>
            <a:r>
              <a:rPr lang="en-US" sz="2000" dirty="0">
                <a:sym typeface="+mn-ea"/>
              </a:rPr>
              <a:t>(q) = x</a:t>
            </a:r>
            <a:r>
              <a:rPr lang="en-US" sz="2000" baseline="-25000" dirty="0">
                <a:sym typeface="+mn-ea"/>
              </a:rPr>
              <a:t>i</a:t>
            </a:r>
            <a:r>
              <a:rPr lang="en-US" sz="2000" dirty="0">
                <a:sym typeface="+mn-ea"/>
              </a:rPr>
              <a:t>(1-</a:t>
            </a:r>
            <a:r>
              <a:rPr lang="en-US" sz="2000" i="1" dirty="0">
                <a:sym typeface="+mn-ea"/>
              </a:rPr>
              <a:t>e</a:t>
            </a:r>
            <a:r>
              <a:rPr lang="en-US" sz="2000" i="1" baseline="30000" dirty="0">
                <a:sym typeface="+mn-ea"/>
              </a:rPr>
              <a:t>-f</a:t>
            </a:r>
            <a:r>
              <a:rPr lang="en-US" sz="2000" i="1" baseline="15000" dirty="0">
                <a:sym typeface="+mn-ea"/>
              </a:rPr>
              <a:t>i</a:t>
            </a:r>
            <a:r>
              <a:rPr lang="en-US" sz="2000" dirty="0">
                <a:sym typeface="+mn-ea"/>
              </a:rPr>
              <a:t>)</a:t>
            </a:r>
            <a:r>
              <a:rPr lang="zh-CN" altLang="en-US" sz="2000" dirty="0">
                <a:sym typeface="+mn-ea"/>
              </a:rPr>
              <a:t>，取最大</a:t>
            </a:r>
            <a:r>
              <a:rPr lang="en-US" sz="2000" dirty="0">
                <a:latin typeface="Symbol" panose="05050102010706020507" pitchFamily="1" charset="2"/>
                <a:sym typeface="Symbol" panose="05050102010706020507" pitchFamily="1" charset="2"/>
              </a:rPr>
              <a:t></a:t>
            </a:r>
            <a:r>
              <a:rPr lang="en-US" sz="2000" baseline="-25000" dirty="0" err="1">
                <a:sym typeface="Symbol" panose="05050102010706020507" pitchFamily="1" charset="2"/>
              </a:rPr>
              <a:t>i</a:t>
            </a:r>
            <a:r>
              <a:rPr lang="en-US" sz="2000" dirty="0">
                <a:sym typeface="+mn-ea"/>
              </a:rPr>
              <a:t>(q)</a:t>
            </a:r>
            <a:r>
              <a:rPr lang="zh-CN" altLang="en-US" sz="2000" dirty="0">
                <a:sym typeface="+mn-ea"/>
              </a:rPr>
              <a:t>的广告商。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Web</a:t>
            </a:r>
            <a:r>
              <a:rPr lang="zh-CN" altLang="en-US">
                <a:sym typeface="+mn-ea"/>
              </a:rPr>
              <a:t>广告</a:t>
            </a:r>
            <a:endParaRPr lang="zh-CN" altLang="en-US"/>
          </a:p>
        </p:txBody>
      </p:sp>
      <p:sp>
        <p:nvSpPr>
          <p:cNvPr id="3" name="内容占位符 2"/>
          <p:cNvSpPr>
            <a:spLocks noGrp="1"/>
          </p:cNvSpPr>
          <p:nvPr>
            <p:ph idx="1"/>
          </p:nvPr>
        </p:nvSpPr>
        <p:spPr/>
        <p:txBody>
          <a:bodyPr/>
          <a:lstStyle/>
          <a:p>
            <a:r>
              <a:rPr lang="zh-CN" altLang="en-US"/>
              <a:t>展示广告</a:t>
            </a:r>
          </a:p>
          <a:p>
            <a:endParaRPr lang="zh-CN" altLang="en-US"/>
          </a:p>
        </p:txBody>
      </p:sp>
      <p:pic>
        <p:nvPicPr>
          <p:cNvPr id="5" name="图片 4"/>
          <p:cNvPicPr>
            <a:picLocks noChangeAspect="1"/>
          </p:cNvPicPr>
          <p:nvPr/>
        </p:nvPicPr>
        <p:blipFill>
          <a:blip r:embed="rId2"/>
          <a:stretch>
            <a:fillRect/>
          </a:stretch>
        </p:blipFill>
        <p:spPr>
          <a:xfrm>
            <a:off x="6443980" y="1556385"/>
            <a:ext cx="2248535" cy="4545330"/>
          </a:xfrm>
          <a:prstGeom prst="rect">
            <a:avLst/>
          </a:prstGeom>
        </p:spPr>
      </p:pic>
      <p:pic>
        <p:nvPicPr>
          <p:cNvPr id="4" name="图片 3"/>
          <p:cNvPicPr>
            <a:picLocks noChangeAspect="1"/>
          </p:cNvPicPr>
          <p:nvPr/>
        </p:nvPicPr>
        <p:blipFill>
          <a:blip r:embed="rId3"/>
          <a:stretch>
            <a:fillRect/>
          </a:stretch>
        </p:blipFill>
        <p:spPr>
          <a:xfrm>
            <a:off x="683260" y="2280920"/>
            <a:ext cx="5629910" cy="33769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Web</a:t>
            </a:r>
            <a:r>
              <a:rPr lang="zh-CN" altLang="en-US">
                <a:sym typeface="+mn-ea"/>
              </a:rPr>
              <a:t>广告</a:t>
            </a:r>
            <a:endParaRPr lang="zh-CN" altLang="en-US"/>
          </a:p>
        </p:txBody>
      </p:sp>
      <p:sp>
        <p:nvSpPr>
          <p:cNvPr id="5" name="内容占位符 4"/>
          <p:cNvSpPr>
            <a:spLocks noGrp="1"/>
          </p:cNvSpPr>
          <p:nvPr>
            <p:ph idx="1"/>
          </p:nvPr>
        </p:nvSpPr>
        <p:spPr/>
        <p:txBody>
          <a:bodyPr/>
          <a:lstStyle/>
          <a:p>
            <a:r>
              <a:rPr lang="zh-CN" altLang="en-US"/>
              <a:t>在线商店选出的广告</a:t>
            </a:r>
          </a:p>
          <a:p>
            <a:endParaRPr lang="zh-CN" altLang="en-US"/>
          </a:p>
        </p:txBody>
      </p:sp>
      <p:pic>
        <p:nvPicPr>
          <p:cNvPr id="6" name="图片 5"/>
          <p:cNvPicPr>
            <a:picLocks noChangeAspect="1"/>
          </p:cNvPicPr>
          <p:nvPr/>
        </p:nvPicPr>
        <p:blipFill>
          <a:blip r:embed="rId2"/>
          <a:stretch>
            <a:fillRect/>
          </a:stretch>
        </p:blipFill>
        <p:spPr>
          <a:xfrm>
            <a:off x="827405" y="2420620"/>
            <a:ext cx="6803390" cy="37509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Web</a:t>
            </a:r>
            <a:r>
              <a:rPr lang="zh-CN" altLang="en-US">
                <a:sym typeface="+mn-ea"/>
              </a:rPr>
              <a:t>广告</a:t>
            </a:r>
            <a:endParaRPr lang="zh-CN" altLang="en-US"/>
          </a:p>
        </p:txBody>
      </p:sp>
      <p:sp>
        <p:nvSpPr>
          <p:cNvPr id="3" name="内容占位符 2"/>
          <p:cNvSpPr>
            <a:spLocks noGrp="1"/>
          </p:cNvSpPr>
          <p:nvPr>
            <p:ph idx="1"/>
          </p:nvPr>
        </p:nvSpPr>
        <p:spPr/>
        <p:txBody>
          <a:bodyPr/>
          <a:lstStyle/>
          <a:p>
            <a:r>
              <a:rPr lang="zh-CN" altLang="en-US"/>
              <a:t>搜索广告</a:t>
            </a:r>
          </a:p>
          <a:p>
            <a:pPr marL="0" indent="0">
              <a:buNone/>
            </a:pPr>
            <a:endParaRPr lang="zh-CN" altLang="en-US"/>
          </a:p>
        </p:txBody>
      </p:sp>
      <p:pic>
        <p:nvPicPr>
          <p:cNvPr id="4" name="内容占位符 3"/>
          <p:cNvPicPr>
            <a:picLocks noChangeAspect="1"/>
          </p:cNvPicPr>
          <p:nvPr/>
        </p:nvPicPr>
        <p:blipFill>
          <a:blip r:embed="rId2"/>
          <a:stretch>
            <a:fillRect/>
          </a:stretch>
        </p:blipFill>
        <p:spPr>
          <a:xfrm>
            <a:off x="683260" y="2204720"/>
            <a:ext cx="7301230" cy="422529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Web</a:t>
            </a:r>
            <a:r>
              <a:rPr lang="zh-CN" altLang="en-US"/>
              <a:t>广告</a:t>
            </a:r>
          </a:p>
        </p:txBody>
      </p:sp>
      <p:sp>
        <p:nvSpPr>
          <p:cNvPr id="3" name="内容占位符 2"/>
          <p:cNvSpPr>
            <a:spLocks noGrp="1"/>
          </p:cNvSpPr>
          <p:nvPr>
            <p:ph idx="1"/>
          </p:nvPr>
        </p:nvSpPr>
        <p:spPr/>
        <p:txBody>
          <a:bodyPr/>
          <a:lstStyle/>
          <a:p>
            <a:r>
              <a:rPr lang="en-US" altLang="zh-CN" sz="2000"/>
              <a:t>Web</a:t>
            </a:r>
            <a:r>
              <a:rPr lang="zh-CN" altLang="en-US" sz="2000"/>
              <a:t>广告可定制的特性可以利用用户的信息来确定应该对用户显示哪些广告，而不管他们在浏览哪个网页。</a:t>
            </a:r>
          </a:p>
          <a:p>
            <a:r>
              <a:rPr lang="en-US" altLang="zh-CN" sz="2000"/>
              <a:t>Web</a:t>
            </a:r>
            <a:r>
              <a:rPr lang="zh-CN" altLang="en-US" sz="2000"/>
              <a:t>广告在展示的时候也会面临许多问题：</a:t>
            </a:r>
          </a:p>
          <a:p>
            <a:pPr lvl="1"/>
            <a:r>
              <a:rPr lang="zh-CN" altLang="en-US" sz="1750"/>
              <a:t>广告的排序问题</a:t>
            </a:r>
          </a:p>
          <a:p>
            <a:pPr lvl="1"/>
            <a:r>
              <a:rPr lang="zh-CN" altLang="en-US" sz="1750"/>
              <a:t>过度相似广告的处理问题</a:t>
            </a:r>
          </a:p>
          <a:p>
            <a:pPr lvl="1"/>
            <a:r>
              <a:rPr lang="zh-CN" altLang="en-US" sz="1750"/>
              <a:t>广告与查询词项匹配度的问题</a:t>
            </a:r>
          </a:p>
          <a:p>
            <a:pPr lvl="1"/>
            <a:r>
              <a:rPr lang="zh-CN" altLang="en-US" sz="1750"/>
              <a:t>广告的展示机会问题</a:t>
            </a:r>
          </a:p>
          <a:p>
            <a:pPr lvl="0"/>
            <a:r>
              <a:rPr lang="zh-CN" altLang="en-US" sz="2000">
                <a:sym typeface="+mn-ea"/>
              </a:rPr>
              <a:t>本章更多关注广告与搜索查询关键词的匹配问题以及针对关键词如何选择广告商的问题。</a:t>
            </a:r>
            <a:endParaRPr lang="zh-CN" altLang="en-US" sz="2000"/>
          </a:p>
          <a:p>
            <a:pPr lvl="1"/>
            <a:endParaRPr lang="zh-CN" altLang="en-US" sz="175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blinds(horizontal)">
                                      <p:cBhvr>
                                        <p:cTn id="4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离线算法与在线算法</a:t>
            </a:r>
            <a:endParaRPr lang="zh-CN" altLang="en-US"/>
          </a:p>
        </p:txBody>
      </p:sp>
      <p:sp>
        <p:nvSpPr>
          <p:cNvPr id="3" name="内容占位符 2"/>
          <p:cNvSpPr>
            <a:spLocks noGrp="1"/>
          </p:cNvSpPr>
          <p:nvPr>
            <p:ph idx="1"/>
          </p:nvPr>
        </p:nvSpPr>
        <p:spPr/>
        <p:txBody>
          <a:bodyPr/>
          <a:lstStyle/>
          <a:p>
            <a:pPr lvl="1">
              <a:buFont typeface="Wingdings" panose="05000000000000000000" charset="0"/>
              <a:buChar char="n"/>
            </a:pPr>
            <a:r>
              <a:rPr lang="zh-CN" altLang="en-US" sz="2000" dirty="0">
                <a:solidFill>
                  <a:schemeClr val="tx1"/>
                </a:solidFill>
                <a:sym typeface="+mn-ea"/>
              </a:rPr>
              <a:t>离线算法</a:t>
            </a:r>
          </a:p>
          <a:p>
            <a:pPr lvl="2">
              <a:buFont typeface="Wingdings" panose="05000000000000000000" charset="0"/>
              <a:buChar char="Ø"/>
            </a:pPr>
            <a:r>
              <a:rPr lang="zh-CN" altLang="en-US" sz="1710" dirty="0">
                <a:solidFill>
                  <a:schemeClr val="tx1"/>
                </a:solidFill>
                <a:sym typeface="+mn-ea"/>
              </a:rPr>
              <a:t>算法先获取到完整的数据再进行数据的处理。</a:t>
            </a:r>
          </a:p>
          <a:p>
            <a:pPr lvl="2">
              <a:buFont typeface="Wingdings" panose="05000000000000000000" charset="0"/>
              <a:buChar char="Ø"/>
            </a:pPr>
            <a:r>
              <a:rPr lang="zh-CN" altLang="en-US" sz="1710" dirty="0">
                <a:solidFill>
                  <a:schemeClr val="tx1"/>
                </a:solidFill>
                <a:sym typeface="+mn-ea"/>
              </a:rPr>
              <a:t>算法可以以任意顺序访问数据。</a:t>
            </a:r>
          </a:p>
          <a:p>
            <a:pPr lvl="2">
              <a:buFont typeface="Wingdings" panose="05000000000000000000" charset="0"/>
              <a:buChar char="Ø"/>
            </a:pPr>
            <a:endParaRPr lang="zh-CN" altLang="en-US" sz="1710" dirty="0">
              <a:solidFill>
                <a:schemeClr val="tx1"/>
              </a:solidFill>
              <a:sym typeface="+mn-ea"/>
            </a:endParaRPr>
          </a:p>
          <a:p>
            <a:pPr marL="914400" lvl="2" indent="0">
              <a:buFont typeface="Wingdings" panose="05000000000000000000" charset="0"/>
              <a:buNone/>
            </a:pPr>
            <a:endParaRPr lang="en-US" sz="1710" dirty="0">
              <a:solidFill>
                <a:schemeClr val="tx1"/>
              </a:solidFill>
            </a:endParaRPr>
          </a:p>
          <a:p>
            <a:pPr lvl="1">
              <a:buFont typeface="Wingdings" panose="05000000000000000000" charset="0"/>
              <a:buChar char="n"/>
            </a:pPr>
            <a:r>
              <a:rPr lang="zh-CN" altLang="en-US" sz="2000" dirty="0">
                <a:solidFill>
                  <a:schemeClr val="tx1"/>
                </a:solidFill>
                <a:sym typeface="+mn-ea"/>
              </a:rPr>
              <a:t>在线算法</a:t>
            </a:r>
          </a:p>
          <a:p>
            <a:pPr lvl="2">
              <a:buFont typeface="Wingdings" panose="05000000000000000000" charset="0"/>
              <a:buChar char="Ø"/>
            </a:pPr>
            <a:r>
              <a:rPr lang="en-US" sz="1710" dirty="0">
                <a:solidFill>
                  <a:schemeClr val="tx1"/>
                </a:solidFill>
                <a:sym typeface="+mn-ea"/>
              </a:rPr>
              <a:t>一次只能</a:t>
            </a:r>
            <a:r>
              <a:rPr lang="zh-CN" altLang="en-US" sz="1710" dirty="0">
                <a:solidFill>
                  <a:schemeClr val="tx1"/>
                </a:solidFill>
                <a:sym typeface="+mn-ea"/>
              </a:rPr>
              <a:t>接收</a:t>
            </a:r>
            <a:r>
              <a:rPr lang="en-US" sz="1710" dirty="0">
                <a:solidFill>
                  <a:schemeClr val="tx1"/>
                </a:solidFill>
                <a:sym typeface="+mn-ea"/>
              </a:rPr>
              <a:t>一个</a:t>
            </a:r>
            <a:r>
              <a:rPr lang="zh-CN" altLang="en-US" sz="1710" dirty="0">
                <a:solidFill>
                  <a:schemeClr val="tx1"/>
                </a:solidFill>
                <a:sym typeface="+mn-ea"/>
              </a:rPr>
              <a:t>或者一批</a:t>
            </a:r>
            <a:r>
              <a:rPr lang="en-US" sz="1710" dirty="0">
                <a:solidFill>
                  <a:schemeClr val="tx1"/>
                </a:solidFill>
                <a:sym typeface="+mn-ea"/>
              </a:rPr>
              <a:t>输入，并且需要在此过程中做出不可撤销的决定</a:t>
            </a:r>
            <a:r>
              <a:rPr lang="zh-CN" altLang="en-US" sz="1710" dirty="0">
                <a:solidFill>
                  <a:schemeClr val="tx1"/>
                </a:solidFill>
                <a:sym typeface="+mn-ea"/>
              </a:rPr>
              <a:t>。</a:t>
            </a:r>
            <a:endParaRPr lang="en-US" sz="1710" dirty="0">
              <a:solidFill>
                <a:schemeClr val="tx1"/>
              </a:solidFill>
              <a:sym typeface="+mn-ea"/>
            </a:endParaRPr>
          </a:p>
          <a:p>
            <a:pPr lvl="2">
              <a:buFont typeface="Wingdings" panose="05000000000000000000" charset="0"/>
              <a:buChar char="Ø"/>
            </a:pPr>
            <a:r>
              <a:rPr lang="en-US" sz="1710" dirty="0">
                <a:solidFill>
                  <a:schemeClr val="tx1"/>
                </a:solidFill>
                <a:sym typeface="+mn-ea"/>
              </a:rPr>
              <a:t>类似于数据流模型</a:t>
            </a:r>
            <a:r>
              <a:rPr lang="zh-CN" altLang="en-US" sz="1710" dirty="0">
                <a:solidFill>
                  <a:schemeClr val="tx1"/>
                </a:solidFill>
                <a:sym typeface="+mn-ea"/>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算法的竞争率</a:t>
            </a:r>
          </a:p>
        </p:txBody>
      </p:sp>
      <p:sp>
        <p:nvSpPr>
          <p:cNvPr id="3" name="内容占位符 2"/>
          <p:cNvSpPr>
            <a:spLocks noGrp="1"/>
          </p:cNvSpPr>
          <p:nvPr>
            <p:ph idx="1"/>
          </p:nvPr>
        </p:nvSpPr>
        <p:spPr/>
        <p:txBody>
          <a:bodyPr/>
          <a:lstStyle/>
          <a:p>
            <a:r>
              <a:rPr lang="zh-CN" altLang="en-US" sz="2000"/>
              <a:t>竞争率</a:t>
            </a:r>
            <a:r>
              <a:rPr lang="en-US" altLang="zh-CN" sz="2000"/>
              <a:t>(Competitive Ratio)</a:t>
            </a:r>
            <a:r>
              <a:rPr lang="zh-CN" altLang="en-US" sz="2000"/>
              <a:t>用</a:t>
            </a:r>
            <a:r>
              <a:rPr lang="en-US" altLang="zh-CN" sz="2000"/>
              <a:t>c</a:t>
            </a:r>
            <a:r>
              <a:rPr lang="zh-CN" altLang="en-US" sz="2000"/>
              <a:t>表示：</a:t>
            </a:r>
          </a:p>
          <a:p>
            <a:endParaRPr lang="zh-CN" altLang="en-US"/>
          </a:p>
          <a:p>
            <a:pPr marL="0" indent="0">
              <a:buNone/>
            </a:pPr>
            <a:endParaRPr lang="zh-CN" altLang="en-US"/>
          </a:p>
          <a:p>
            <a:pPr>
              <a:buFont typeface="Wingdings" panose="05000000000000000000" charset="0"/>
              <a:buChar char="Ø"/>
            </a:pPr>
            <a:r>
              <a:rPr lang="zh-CN" altLang="en-US" sz="1600"/>
              <a:t>最优离线算法的概念相对容易理解，即离线算法中可以达到最好效果的算法。</a:t>
            </a:r>
          </a:p>
          <a:p>
            <a:pPr>
              <a:buFont typeface="Wingdings" panose="05000000000000000000" charset="0"/>
              <a:buChar char="Ø"/>
            </a:pPr>
            <a:r>
              <a:rPr lang="zh-CN" altLang="en-US" sz="1600"/>
              <a:t>当前在线算法的最坏结果指的是，使用的在线算法的最坏可能。以贪心算法为例，贪心算法根据初始化的不同可能产生不同的结果，假设使用某种贪心算法作为在线算法，则</a:t>
            </a:r>
            <a:r>
              <a:rPr lang="zh-CN" altLang="en-US" sz="1600">
                <a:sym typeface="+mn-ea"/>
              </a:rPr>
              <a:t>在线算法的最坏结果</a:t>
            </a:r>
            <a:r>
              <a:rPr lang="zh-CN" altLang="en-US" sz="1600"/>
              <a:t>就是指贪心算法中最坏的情况。</a:t>
            </a:r>
          </a:p>
        </p:txBody>
      </p:sp>
      <p:graphicFrame>
        <p:nvGraphicFramePr>
          <p:cNvPr id="4" name="对象 3">
            <a:hlinkClick r:id="" action="ppaction://ole?verb=0"/>
          </p:cNvPr>
          <p:cNvGraphicFramePr>
            <a:graphicFrameLocks noChangeAspect="1"/>
          </p:cNvGraphicFramePr>
          <p:nvPr/>
        </p:nvGraphicFramePr>
        <p:xfrm>
          <a:off x="2213928" y="2276475"/>
          <a:ext cx="4385945" cy="939800"/>
        </p:xfrm>
        <a:graphic>
          <a:graphicData uri="http://schemas.openxmlformats.org/presentationml/2006/ole">
            <mc:AlternateContent xmlns:mc="http://schemas.openxmlformats.org/markup-compatibility/2006">
              <mc:Choice xmlns:v="urn:schemas-microsoft-com:vml" Requires="v">
                <p:oleObj spid="_x0000_s1028" r:id="rId3" imgW="1955800" imgH="419100" progId="Equation.KSEE3">
                  <p:embed/>
                </p:oleObj>
              </mc:Choice>
              <mc:Fallback>
                <p:oleObj r:id="rId3" imgW="1955800" imgH="419100" progId="Equation.KSEE3">
                  <p:embed/>
                  <p:pic>
                    <p:nvPicPr>
                      <p:cNvPr id="0" name="图片 1024"/>
                      <p:cNvPicPr/>
                      <p:nvPr/>
                    </p:nvPicPr>
                    <p:blipFill>
                      <a:blip r:embed="rId4"/>
                      <a:stretch>
                        <a:fillRect/>
                      </a:stretch>
                    </p:blipFill>
                    <p:spPr>
                      <a:xfrm>
                        <a:off x="2213928" y="2276475"/>
                        <a:ext cx="4385945" cy="9398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jg1NzA4MDIwZTI1YWNhZDE0MTNjY2ViOGFiZDQ2NWIifQ=="/>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504.88188976378,&quot;width&quot;:13607.811023622047}"/>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692,&quot;width&quot;:15732}"/>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124,&quot;width&quot;:5137}"/>
</p:tagLst>
</file>

<file path=ppt/theme/theme1.xml><?xml version="1.0" encoding="utf-8"?>
<a:theme xmlns:a="http://schemas.openxmlformats.org/drawingml/2006/main" name="template">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w="9525"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4000" b="1" i="0" u="none" strike="noStrike" cap="none" normalizeH="0" baseline="0" smtClean="0">
            <a:ln>
              <a:noFill/>
            </a:ln>
            <a:solidFill>
              <a:schemeClr val="tx1"/>
            </a:solidFill>
            <a:effectLst/>
            <a:latin typeface="Arial" panose="020B0604020202020204" pitchFamily="34" charset="0"/>
            <a:ea typeface="黑体" panose="02010609060101010101" pitchFamily="2" charset="-122"/>
          </a:defRPr>
        </a:defPPr>
      </a:lstStyle>
    </a:spDef>
    <a:ln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4000" b="1" i="0" u="none" strike="noStrike" cap="none" normalizeH="0" baseline="0" smtClean="0">
            <a:ln>
              <a:noFill/>
            </a:ln>
            <a:solidFill>
              <a:schemeClr val="bg1"/>
            </a:solidFill>
            <a:effectLst/>
            <a:latin typeface="Arial" panose="020B0604020202020204" pitchFamily="34" charset="0"/>
            <a:ea typeface="黑体" panose="0201060906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3370</Words>
  <Application>Microsoft Office PowerPoint</Application>
  <PresentationFormat>全屏显示(4:3)</PresentationFormat>
  <Paragraphs>329</Paragraphs>
  <Slides>37</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37</vt:i4>
      </vt:variant>
    </vt:vector>
  </HeadingPairs>
  <TitlesOfParts>
    <vt:vector size="49" baseType="lpstr">
      <vt:lpstr>黑体</vt:lpstr>
      <vt:lpstr>楷体_GB2312</vt:lpstr>
      <vt:lpstr>宋体</vt:lpstr>
      <vt:lpstr>Arial</vt:lpstr>
      <vt:lpstr>Calibri</vt:lpstr>
      <vt:lpstr>Cambria Math</vt:lpstr>
      <vt:lpstr>Symbol</vt:lpstr>
      <vt:lpstr>Verdana</vt:lpstr>
      <vt:lpstr>Wingdings</vt:lpstr>
      <vt:lpstr>Wingdings 2</vt:lpstr>
      <vt:lpstr>template</vt:lpstr>
      <vt:lpstr>Equation.KSEE3</vt:lpstr>
      <vt:lpstr>第八章 Web广告</vt:lpstr>
      <vt:lpstr>本章概要</vt:lpstr>
      <vt:lpstr>Web广告</vt:lpstr>
      <vt:lpstr>Web广告</vt:lpstr>
      <vt:lpstr>Web广告</vt:lpstr>
      <vt:lpstr>Web广告</vt:lpstr>
      <vt:lpstr>Web广告</vt:lpstr>
      <vt:lpstr>离线算法与在线算法</vt:lpstr>
      <vt:lpstr>算法的竞争率</vt:lpstr>
      <vt:lpstr>二分图匹配问题</vt:lpstr>
      <vt:lpstr>匹配</vt:lpstr>
      <vt:lpstr>最大匹配贪心算法</vt:lpstr>
      <vt:lpstr>贪心算法的竞争率</vt:lpstr>
      <vt:lpstr>贪心算法的竞争率</vt:lpstr>
      <vt:lpstr>贪心算法的竞争率</vt:lpstr>
      <vt:lpstr>广告的历史</vt:lpstr>
      <vt:lpstr>广告的历史</vt:lpstr>
      <vt:lpstr>adwords的定义</vt:lpstr>
      <vt:lpstr>adwords问题的贪心方法</vt:lpstr>
      <vt:lpstr>adwords问题的贪心方法</vt:lpstr>
      <vt:lpstr>Balance算法</vt:lpstr>
      <vt:lpstr>Balance算法的竞争率</vt:lpstr>
      <vt:lpstr>Balance算法的竞争率</vt:lpstr>
      <vt:lpstr>Balance算法的竞争率</vt:lpstr>
      <vt:lpstr>Balance算法的竞争率</vt:lpstr>
      <vt:lpstr>多广告商的Balance算法</vt:lpstr>
      <vt:lpstr>多广告商的Balance算法</vt:lpstr>
      <vt:lpstr>多广告商的Balance算法</vt:lpstr>
      <vt:lpstr>多广告商的Balance算法</vt:lpstr>
      <vt:lpstr>更一般的Balance算法</vt:lpstr>
      <vt:lpstr>更一般的Balance算法</vt:lpstr>
      <vt:lpstr>投标与搜索查询的匹配</vt:lpstr>
      <vt:lpstr>文档与投标之间的匹配</vt:lpstr>
      <vt:lpstr>文档与投标之间的匹配</vt:lpstr>
      <vt:lpstr>文档与投标之间的匹配</vt:lpstr>
      <vt:lpstr>小结</vt:lpstr>
      <vt:lpstr>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满汉辅助翻译软件平台建设技术汇报 </dc:title>
  <dc:creator>Honglei</dc:creator>
  <cp:lastModifiedBy>Qinke</cp:lastModifiedBy>
  <cp:revision>519</cp:revision>
  <dcterms:created xsi:type="dcterms:W3CDTF">2015-05-08T15:43:00Z</dcterms:created>
  <dcterms:modified xsi:type="dcterms:W3CDTF">2022-10-14T07:50:23Z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0D3760DC40E4480BA52AE3D40162088B</vt:lpwstr>
  </property>
  <property fmtid="{D5CDD505-2E9C-101B-9397-08002B2CF9AE}" pid="3" name="KSOProductBuildVer">
    <vt:lpwstr>2052-11.1.0.11875</vt:lpwstr>
  </property>
</Properties>
</file>