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56" r:id="rId3"/>
    <p:sldId id="261" r:id="rId4"/>
    <p:sldId id="258" r:id="rId5"/>
    <p:sldId id="257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6" r:id="rId29"/>
    <p:sldId id="287" r:id="rId30"/>
    <p:sldId id="288" r:id="rId31"/>
    <p:sldId id="290" r:id="rId32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9170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9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EA693-8296-4F7F-9A85-271EDD934358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4C14E-9E33-44EF-89A9-DE53EA7F13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56231-D843-47AA-9BCD-46E34E0578E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5FFC6-BFBB-4203-9754-BD781B2B6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584375"/>
            <a:ext cx="7772400" cy="147002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lang="zh-CN" altLang="en-US" sz="36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68860" y="3948894"/>
            <a:ext cx="4206280" cy="476473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报告人</a:t>
            </a:r>
          </a:p>
        </p:txBody>
      </p:sp>
      <p:cxnSp>
        <p:nvCxnSpPr>
          <p:cNvPr id="11" name="直接连接符 10"/>
          <p:cNvCxnSpPr/>
          <p:nvPr userDrawn="1"/>
        </p:nvCxnSpPr>
        <p:spPr bwMode="auto">
          <a:xfrm>
            <a:off x="611560" y="3212976"/>
            <a:ext cx="7848872" cy="0"/>
          </a:xfrm>
          <a:prstGeom prst="line">
            <a:avLst/>
          </a:prstGeom>
          <a:ln w="57150">
            <a:solidFill>
              <a:srgbClr val="005CA2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901460" cy="864094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54006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+mn-ea"/>
                <a:ea typeface="+mn-ea"/>
              </a:defRPr>
            </a:lvl2pPr>
            <a:lvl3pPr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+mn-ea"/>
                <a:ea typeface="+mn-ea"/>
              </a:defRPr>
            </a:lvl3pPr>
            <a:lvl4pPr>
              <a:lnSpc>
                <a:spcPct val="150000"/>
              </a:lnSpc>
              <a:buFont typeface="Wingdings" panose="05000000000000000000" pitchFamily="2" charset="2"/>
              <a:buChar char="ü"/>
              <a:defRPr>
                <a:latin typeface="+mn-ea"/>
                <a:ea typeface="+mn-ea"/>
              </a:defRPr>
            </a:lvl4pPr>
            <a:lvl5pPr>
              <a:lnSpc>
                <a:spcPct val="150000"/>
              </a:lnSpc>
              <a:buFont typeface="黑体" panose="02010609060101010101" pitchFamily="2" charset="-122"/>
              <a:buChar char="-"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1187624" y="980726"/>
            <a:ext cx="7848872" cy="0"/>
          </a:xfrm>
          <a:prstGeom prst="line">
            <a:avLst/>
          </a:prstGeom>
          <a:ln w="57150">
            <a:solidFill>
              <a:srgbClr val="005CA2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124744"/>
            <a:ext cx="8363272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fld id="{EEC54D8C-7379-42AF-9166-8F08C5E87FD8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fld id="{ED01A4A7-52BC-43F7-BAF9-694800396A9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" y="-27384"/>
            <a:ext cx="1219202" cy="1219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876256" y="6354740"/>
            <a:ext cx="2133600" cy="476250"/>
          </a:xfrm>
        </p:spPr>
        <p:txBody>
          <a:bodyPr/>
          <a:lstStyle/>
          <a:p>
            <a:pPr algn="r"/>
            <a:fld id="{0A335AEC-A609-4204-B20D-AF3B535129F0}" type="datetime1">
              <a:rPr lang="zh-CN" altLang="en-US" smtClean="0"/>
              <a:t>2022/9/2</a:t>
            </a:fld>
            <a:endParaRPr lang="zh-CN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B1FB1B-2351-49EF-8EFB-BBCD19C5F14F}"/>
              </a:ext>
            </a:extLst>
          </p:cNvPr>
          <p:cNvSpPr txBox="1">
            <a:spLocks/>
          </p:cNvSpPr>
          <p:nvPr/>
        </p:nvSpPr>
        <p:spPr>
          <a:xfrm>
            <a:off x="838200" y="1412776"/>
            <a:ext cx="7467600" cy="15240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5400" dirty="0">
                <a:solidFill>
                  <a:srgbClr val="0070C0"/>
                </a:solidFill>
              </a:rPr>
              <a:t>Frequent Itemset Mining &amp; Association Rules</a:t>
            </a:r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9513AA6D-2256-4DBA-A2D4-C1007A569436}"/>
              </a:ext>
            </a:extLst>
          </p:cNvPr>
          <p:cNvSpPr txBox="1">
            <a:spLocks/>
          </p:cNvSpPr>
          <p:nvPr/>
        </p:nvSpPr>
        <p:spPr>
          <a:xfrm>
            <a:off x="2915816" y="3573016"/>
            <a:ext cx="2895600" cy="1447785"/>
          </a:xfrm>
          <a:prstGeom prst="rect">
            <a:avLst/>
          </a:prstGeom>
        </p:spPr>
        <p:txBody>
          <a:bodyPr vert="horz" lIns="45720" rIns="4572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1">
                    <a:tint val="9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秦    科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Qinke@uestc.edu.cn</a:t>
            </a:r>
            <a:endParaRPr lang="en-US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A-priori</a:t>
            </a:r>
            <a:r>
              <a:rPr lang="zh-CN" altLang="en-US">
                <a:sym typeface="+mn-ea"/>
              </a:rPr>
              <a:t>算法的具体步骤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8039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由项集的单调性，去除项集中包含不频繁项集的项集</a:t>
            </a:r>
          </a:p>
          <a:p>
            <a:pPr marL="0" indent="0">
              <a:buNone/>
            </a:pPr>
            <a:r>
              <a:rPr lang="zh-CN" altLang="en-US" sz="2400"/>
              <a:t>因为</a:t>
            </a:r>
            <a:r>
              <a:rPr lang="en-US" altLang="zh-CN" sz="2400"/>
              <a:t>1</a:t>
            </a:r>
            <a:r>
              <a:rPr lang="zh-CN" altLang="en-US" sz="2400"/>
              <a:t>项集中的项集全部为频繁项集，故所有项集都不需要剪掉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46100" y="2644775"/>
          <a:ext cx="8135620" cy="32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项集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项集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{K1,K2}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{K2,K4}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{K1,K3}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{K2,K5}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{K1,K4}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{K3,K4}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{K1,K5}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{K3,K5}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{K2,K3}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{K4,K5}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46100" y="6093460"/>
            <a:ext cx="7094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/>
              <a:t>本步骤也称为剪枝步，剪枝步不可以省略！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A-priori</a:t>
            </a:r>
            <a:r>
              <a:rPr lang="zh-CN" altLang="en-US">
                <a:sym typeface="+mn-ea"/>
              </a:rPr>
              <a:t>算法的具体步骤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8039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对项集的出现次数进行计数，得到候选</a:t>
            </a:r>
            <a:r>
              <a:rPr lang="en-US" altLang="zh-CN" sz="2400"/>
              <a:t>2</a:t>
            </a:r>
            <a:r>
              <a:rPr lang="zh-CN" altLang="en-US" sz="2400"/>
              <a:t>项集</a:t>
            </a:r>
            <a:r>
              <a:rPr lang="en-US" altLang="zh-CN" sz="2400"/>
              <a:t>C2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46100" y="2142490"/>
          <a:ext cx="8135620" cy="32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项集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支持度计数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项集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支持度计数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{K1,K2}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{K2,K4}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{K1,K3}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{K2,K5}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{K1,K4}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{K3,K4}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{K1,K5}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{K3,K5}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{K2,K3}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{K4,K5}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A-priori</a:t>
            </a:r>
            <a:r>
              <a:rPr lang="zh-CN" altLang="en-US">
                <a:sym typeface="+mn-ea"/>
              </a:rPr>
              <a:t>算法的具体步骤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8039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剔除</a:t>
            </a:r>
            <a:r>
              <a:rPr lang="en-US" altLang="zh-CN" sz="2400"/>
              <a:t>C2</a:t>
            </a:r>
            <a:r>
              <a:rPr lang="zh-CN" altLang="en-US" sz="2400"/>
              <a:t>中所有支持度计数小于支持度阈值</a:t>
            </a:r>
            <a:r>
              <a:rPr lang="en-US" altLang="zh-CN" sz="2400"/>
              <a:t>s</a:t>
            </a:r>
            <a:r>
              <a:rPr lang="zh-CN" altLang="en-US" sz="2400"/>
              <a:t>的项</a:t>
            </a:r>
          </a:p>
          <a:p>
            <a:pPr marL="0" indent="0">
              <a:buNone/>
            </a:pPr>
            <a:r>
              <a:rPr lang="zh-CN" altLang="en-US" sz="2400"/>
              <a:t>从而得到频繁</a:t>
            </a:r>
            <a:r>
              <a:rPr lang="en-US" altLang="zh-CN" sz="2400"/>
              <a:t>2</a:t>
            </a:r>
            <a:r>
              <a:rPr lang="zh-CN" altLang="en-US" sz="2400"/>
              <a:t>项集</a:t>
            </a:r>
            <a:r>
              <a:rPr lang="en-US" altLang="zh-CN" sz="2400"/>
              <a:t>L2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46100" y="2788285"/>
          <a:ext cx="8135620" cy="32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项集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支持度计数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项集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支持度计数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{K1,K2}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{K2,K4}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{K1,K3}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{K2,K5}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{K1,K4}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{K3,K4}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{K1,K5}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{K3,K5}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{K2,K3}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{K4,K5}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A-priori</a:t>
            </a:r>
            <a:r>
              <a:rPr lang="zh-CN" altLang="en-US">
                <a:sym typeface="+mn-ea"/>
              </a:rPr>
              <a:t>算法的具体步骤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12357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第三次迭代：同理，</a:t>
            </a:r>
            <a:r>
              <a:rPr lang="en-US" altLang="zh-CN" sz="2400"/>
              <a:t>L2</a:t>
            </a:r>
            <a:r>
              <a:rPr lang="zh-CN" altLang="en-US" sz="2400"/>
              <a:t>自连接后经过连接步和剪枝步得到候选项集</a:t>
            </a:r>
            <a:r>
              <a:rPr lang="en-US" altLang="zh-CN" sz="2400"/>
              <a:t>C3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675380" y="2277110"/>
          <a:ext cx="1793240" cy="172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项集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{K1,K2,K3}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{K1,K2,K5}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7510" y="4149090"/>
            <a:ext cx="8566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</a:pPr>
            <a:r>
              <a:rPr lang="zh-CN" altLang="en-US" sz="2400" b="1" kern="0"/>
              <a:t>对C3进行支持度计数后与支持度阈值比较，得到频繁3项集L3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372235" y="5085080"/>
          <a:ext cx="639953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</a:rPr>
                        <a:t>项集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bg1"/>
                          </a:solidFill>
                        </a:rPr>
                        <a:t>支持度计数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{K1,K2,K3}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{K1,K2,K5}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A-priori</a:t>
            </a:r>
            <a:r>
              <a:rPr lang="zh-CN" altLang="en-US">
                <a:sym typeface="+mn-ea"/>
              </a:rPr>
              <a:t>算法的具体步骤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51295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第四次迭代：对</a:t>
            </a:r>
            <a:r>
              <a:rPr lang="en-US" altLang="zh-CN" sz="2400" dirty="0"/>
              <a:t>L3</a:t>
            </a:r>
            <a:r>
              <a:rPr lang="zh-CN" altLang="en-US" sz="2400" dirty="0"/>
              <a:t>进行自连接得到</a:t>
            </a:r>
            <a:r>
              <a:rPr lang="en-US" altLang="zh-CN" sz="2400" dirty="0"/>
              <a:t>{K1,K2,K3,K5}</a:t>
            </a:r>
            <a:r>
              <a:rPr lang="zh-CN" altLang="en-US" sz="2400" dirty="0"/>
              <a:t>，进行剪枝步处理后其中子集</a:t>
            </a:r>
            <a:r>
              <a:rPr lang="en-US" altLang="zh-CN" sz="2400" dirty="0"/>
              <a:t>{K2,K3,K5}</a:t>
            </a:r>
            <a:r>
              <a:rPr lang="zh-CN" altLang="en-US" sz="2400" dirty="0"/>
              <a:t>不是频繁项集，故剪掉，得到</a:t>
            </a:r>
            <a:r>
              <a:rPr lang="en-US" altLang="zh-CN" sz="2400" dirty="0"/>
              <a:t>C4</a:t>
            </a:r>
            <a:r>
              <a:rPr lang="zh-CN" altLang="en-US" sz="2400" dirty="0"/>
              <a:t>为空。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算法到此结束，找到了所有的频繁项集。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对于寻找</a:t>
            </a:r>
            <a:r>
              <a:rPr lang="en-US" altLang="zh-CN" sz="2400" dirty="0"/>
              <a:t>k</a:t>
            </a:r>
            <a:r>
              <a:rPr lang="zh-CN" altLang="en-US" sz="2400" dirty="0"/>
              <a:t>值更大的频繁</a:t>
            </a:r>
            <a:r>
              <a:rPr lang="en-US" altLang="zh-CN" sz="2400" dirty="0"/>
              <a:t>k</a:t>
            </a:r>
            <a:r>
              <a:rPr lang="zh-CN" altLang="en-US" sz="2400" dirty="0"/>
              <a:t>项集也是同理，通过继续迭代实现。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A-priori</a:t>
            </a:r>
            <a:r>
              <a:rPr lang="zh-CN" altLang="en-US">
                <a:sym typeface="+mn-ea"/>
              </a:rPr>
              <a:t>算法总结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5240020"/>
          </a:xfrm>
        </p:spPr>
        <p:txBody>
          <a:bodyPr/>
          <a:lstStyle/>
          <a:p>
            <a:r>
              <a:rPr lang="zh-CN" altLang="en-US" sz="2400"/>
              <a:t>优点：如果使用朴素算法，随着寻找频繁</a:t>
            </a:r>
            <a:r>
              <a:rPr lang="en-US" altLang="zh-CN" sz="2400"/>
              <a:t>k</a:t>
            </a:r>
            <a:r>
              <a:rPr lang="zh-CN" altLang="en-US" sz="2400"/>
              <a:t>项集中</a:t>
            </a:r>
            <a:r>
              <a:rPr lang="en-US" altLang="zh-CN" sz="2400"/>
              <a:t>k</a:t>
            </a:r>
            <a:r>
              <a:rPr lang="zh-CN" altLang="en-US" sz="2400"/>
              <a:t>值的增大，需要遍历的候选项集数会非常巨大，而</a:t>
            </a:r>
            <a:r>
              <a:rPr lang="en-US" altLang="zh-CN" sz="2400"/>
              <a:t>A-priori</a:t>
            </a:r>
            <a:r>
              <a:rPr lang="zh-CN" altLang="en-US" sz="2400"/>
              <a:t>算法可以通过减少候选集的大小来获得相对良好的性能，并且</a:t>
            </a:r>
            <a:r>
              <a:rPr lang="en-US" altLang="zh-CN" sz="2400"/>
              <a:t>A-priori</a:t>
            </a:r>
            <a:r>
              <a:rPr lang="zh-CN" altLang="en-US" sz="2400"/>
              <a:t>算法原理较简单，易于实现。</a:t>
            </a:r>
          </a:p>
          <a:p>
            <a:endParaRPr lang="zh-CN" altLang="en-US" sz="2400"/>
          </a:p>
          <a:p>
            <a:r>
              <a:rPr lang="zh-CN" altLang="en-US" sz="2400"/>
              <a:t>缺点：在数据集很大或支持度阈值设置较小时，</a:t>
            </a:r>
            <a:r>
              <a:rPr lang="en-US" altLang="zh-CN" sz="2400"/>
              <a:t>A-priori</a:t>
            </a:r>
            <a:r>
              <a:rPr lang="zh-CN" altLang="en-US" sz="2400"/>
              <a:t>算法依然会生成数量庞大的候选项集，并需要对数据进行反复的扫描，造成算法性能的低下。</a:t>
            </a:r>
          </a:p>
          <a:p>
            <a:endParaRPr lang="zh-CN" altLang="en-US" sz="2400"/>
          </a:p>
          <a:p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什么是</a:t>
            </a:r>
            <a:r>
              <a:rPr lang="en-US" altLang="zh-CN">
                <a:sym typeface="+mn-ea"/>
              </a:rPr>
              <a:t>FP-Growth</a:t>
            </a:r>
            <a:r>
              <a:rPr lang="zh-CN" altLang="en-US">
                <a:sym typeface="+mn-ea"/>
              </a:rPr>
              <a:t>算法？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5240020"/>
          </a:xfrm>
        </p:spPr>
        <p:txBody>
          <a:bodyPr/>
          <a:lstStyle/>
          <a:p>
            <a:r>
              <a:rPr lang="zh-CN" altLang="en-US" sz="2400" dirty="0"/>
              <a:t>为了解决</a:t>
            </a:r>
            <a:r>
              <a:rPr lang="en-US" altLang="zh-CN" sz="2400" dirty="0"/>
              <a:t>A-priori</a:t>
            </a:r>
            <a:r>
              <a:rPr lang="zh-CN" altLang="en-US" sz="2400" dirty="0"/>
              <a:t>算法再产生候选项集时的巨大开销，在</a:t>
            </a:r>
          </a:p>
          <a:p>
            <a:pPr marL="0" indent="0">
              <a:buNone/>
            </a:pPr>
            <a:r>
              <a:rPr lang="en-US" altLang="zh-CN" sz="2400" dirty="0"/>
              <a:t>A-priori</a:t>
            </a:r>
            <a:r>
              <a:rPr lang="zh-CN" altLang="en-US" sz="2400" dirty="0"/>
              <a:t>算法的基础上提出了</a:t>
            </a:r>
            <a:r>
              <a:rPr lang="en-US" altLang="zh-CN" sz="2400" dirty="0"/>
              <a:t>FP-Growth</a:t>
            </a:r>
            <a:r>
              <a:rPr lang="zh-CN" altLang="en-US" sz="2400" dirty="0"/>
              <a:t>（</a:t>
            </a:r>
            <a:r>
              <a:rPr lang="en-US" altLang="zh-CN" sz="2400" dirty="0"/>
              <a:t>Frequent Pattern Growth</a:t>
            </a:r>
            <a:r>
              <a:rPr lang="zh-CN" altLang="en-US" sz="2400" dirty="0"/>
              <a:t>）算法。</a:t>
            </a:r>
          </a:p>
          <a:p>
            <a:r>
              <a:rPr lang="en-US" altLang="zh-CN" sz="2400" dirty="0"/>
              <a:t>FP-Growth</a:t>
            </a:r>
            <a:r>
              <a:rPr lang="zh-CN" altLang="en-US" sz="2400" dirty="0"/>
              <a:t>算法的中心思想：能够挖掘全部频繁项，而不产生候选。先将数据集映射成一个</a:t>
            </a:r>
            <a:r>
              <a:rPr lang="en-US" altLang="zh-CN" sz="2400" dirty="0"/>
              <a:t>FP-Tree</a:t>
            </a:r>
            <a:r>
              <a:rPr lang="zh-CN" altLang="en-US" sz="2400" dirty="0"/>
              <a:t>，对数据进行压缩，划分为条件数据库，分解成小问题后再进行频繁项集的查找。</a:t>
            </a:r>
          </a:p>
          <a:p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FP-Growth</a:t>
            </a:r>
            <a:r>
              <a:rPr lang="zh-CN" altLang="en-US">
                <a:sym typeface="+mn-ea"/>
              </a:rPr>
              <a:t>算法的具体步骤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2124075"/>
          </a:xfrm>
        </p:spPr>
        <p:txBody>
          <a:bodyPr/>
          <a:lstStyle/>
          <a:p>
            <a:r>
              <a:rPr lang="en-US" altLang="zh-CN" sz="2400"/>
              <a:t>FP-Growth</a:t>
            </a:r>
            <a:r>
              <a:rPr lang="zh-CN" altLang="en-US" sz="2400"/>
              <a:t>算法分为两大步骤（给定数据集如下）</a:t>
            </a:r>
          </a:p>
          <a:p>
            <a:pPr>
              <a:buNone/>
            </a:pPr>
            <a:r>
              <a:rPr lang="en-US" altLang="zh-CN" sz="2400"/>
              <a:t>	1</a:t>
            </a:r>
            <a:r>
              <a:rPr lang="zh-CN" altLang="en-US" sz="2400"/>
              <a:t>）将数据集映射到</a:t>
            </a:r>
            <a:r>
              <a:rPr lang="en-US" altLang="zh-CN" sz="2400"/>
              <a:t>FP-Tree</a:t>
            </a:r>
            <a:r>
              <a:rPr lang="zh-CN" altLang="en-US" sz="2400"/>
              <a:t>上</a:t>
            </a:r>
            <a:endParaRPr lang="en-US" altLang="zh-CN" sz="2400"/>
          </a:p>
          <a:p>
            <a:pPr marL="0" algn="l">
              <a:buClrTx/>
              <a:buSzTx/>
              <a:buNone/>
            </a:pPr>
            <a:r>
              <a:rPr lang="en-US" altLang="zh-CN" sz="2400"/>
              <a:t>    2</a:t>
            </a:r>
            <a:r>
              <a:rPr lang="zh-CN" altLang="en-US" sz="2400"/>
              <a:t>）在</a:t>
            </a:r>
            <a:r>
              <a:rPr lang="en-US" altLang="zh-CN" sz="2400"/>
              <a:t>FP-Tree</a:t>
            </a:r>
            <a:r>
              <a:rPr lang="zh-CN" altLang="en-US" sz="2400"/>
              <a:t>上进行频繁项集的查找</a:t>
            </a:r>
          </a:p>
          <a:p>
            <a:pPr marL="0" indent="0">
              <a:buNone/>
            </a:pPr>
            <a:endParaRPr lang="en-US" altLang="zh-CN" sz="2400"/>
          </a:p>
          <a:p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39800" y="3284855"/>
          <a:ext cx="7264400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商品</a:t>
                      </a:r>
                      <a:r>
                        <a:rPr lang="en-US" altLang="zh-CN" sz="2000" b="1"/>
                        <a:t>ID</a:t>
                      </a:r>
                      <a:r>
                        <a:rPr lang="zh-CN" altLang="en-US" sz="2000" b="1"/>
                        <a:t>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商品</a:t>
                      </a:r>
                      <a:r>
                        <a:rPr lang="en-US" altLang="zh-CN" sz="2000" b="1"/>
                        <a:t>ID</a:t>
                      </a:r>
                      <a:r>
                        <a:rPr lang="zh-CN" altLang="en-US" sz="2000" b="1"/>
                        <a:t>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K1,K2,K5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K2,K3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K2,K4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K1,K3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K2,K3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K1,K2,K3,K5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K1,K2,K4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K1,K2,K3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K1,K3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FP-Growth</a:t>
            </a:r>
            <a:r>
              <a:rPr lang="zh-CN" altLang="en-US">
                <a:sym typeface="+mn-ea"/>
              </a:rPr>
              <a:t>算法的具体步骤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7537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构建</a:t>
            </a:r>
            <a:r>
              <a:rPr lang="en-US" altLang="zh-CN" sz="2400"/>
              <a:t>FP-Tree</a:t>
            </a:r>
            <a:r>
              <a:rPr lang="zh-CN" altLang="en-US" sz="2400"/>
              <a:t>需要扫描</a:t>
            </a:r>
            <a:r>
              <a:rPr lang="en-US" altLang="zh-CN" sz="2400"/>
              <a:t>2</a:t>
            </a:r>
            <a:r>
              <a:rPr lang="zh-CN" altLang="en-US" sz="2400"/>
              <a:t>次数据库</a:t>
            </a:r>
          </a:p>
          <a:p>
            <a:pPr marL="0" indent="0">
              <a:buNone/>
            </a:pPr>
            <a:r>
              <a:rPr lang="zh-CN" altLang="en-US" sz="2400"/>
              <a:t>第一次扫描：记录各项的支持度，筛选出频繁项并按降序排列</a:t>
            </a:r>
            <a:endParaRPr lang="en-US" altLang="zh-CN" sz="2400"/>
          </a:p>
          <a:p>
            <a:pPr>
              <a:buNone/>
            </a:pPr>
            <a:endParaRPr lang="en-US" altLang="zh-CN" sz="2400"/>
          </a:p>
          <a:p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827655" y="2637155"/>
          <a:ext cx="3632200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项集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支持度计数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7360" y="6021070"/>
            <a:ext cx="3885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/>
              <a:t>给定支持度阈值s=2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FP-Growth</a:t>
            </a:r>
            <a:r>
              <a:rPr lang="zh-CN" altLang="en-US">
                <a:sym typeface="+mn-ea"/>
              </a:rPr>
              <a:t>算法的具体步骤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7537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第二次扫描：将每个事务中的项按支持度计数降序排列，并依次将事务添加到</a:t>
            </a:r>
            <a:r>
              <a:rPr lang="en-US" altLang="zh-CN" sz="2400"/>
              <a:t>FP-Tree</a:t>
            </a:r>
            <a:r>
              <a:rPr lang="zh-CN" altLang="en-US" sz="2400"/>
              <a:t>中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FP-Tree</a:t>
            </a:r>
            <a:r>
              <a:rPr lang="zh-CN" altLang="en-US" sz="2400">
                <a:sym typeface="+mn-ea"/>
              </a:rPr>
              <a:t>根节点为空）</a:t>
            </a:r>
            <a:endParaRPr lang="en-US" altLang="zh-CN" sz="2400"/>
          </a:p>
          <a:p>
            <a:pPr>
              <a:buNone/>
            </a:pPr>
            <a:endParaRPr lang="en-US" altLang="zh-CN" sz="2400"/>
          </a:p>
          <a:p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67360" y="2780665"/>
            <a:ext cx="37153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举例：对事务</a:t>
            </a:r>
            <a:r>
              <a:rPr lang="en-US" altLang="zh-CN" sz="2400" b="1"/>
              <a:t>T100</a:t>
            </a:r>
            <a:r>
              <a:rPr lang="zh-CN" altLang="en-US" sz="2400" b="1"/>
              <a:t>，在原数据集中为</a:t>
            </a:r>
            <a:r>
              <a:rPr lang="en-US" altLang="zh-CN" sz="2400" b="1"/>
              <a:t>{K1,K2,K5},</a:t>
            </a:r>
            <a:r>
              <a:rPr lang="zh-CN" altLang="en-US" sz="2400" b="1"/>
              <a:t>按照支持度计数降序的项的顺序为</a:t>
            </a:r>
            <a:r>
              <a:rPr lang="en-US" altLang="zh-CN" sz="2400" b="1"/>
              <a:t>{K2,K1,K5}</a:t>
            </a:r>
            <a:r>
              <a:rPr lang="zh-CN" altLang="en-US" sz="2400" b="1"/>
              <a:t>，按此顺序插入</a:t>
            </a:r>
            <a:r>
              <a:rPr lang="en-US" altLang="zh-CN" sz="2400" b="1"/>
              <a:t>FP-Tree</a:t>
            </a:r>
          </a:p>
        </p:txBody>
      </p:sp>
      <p:pic>
        <p:nvPicPr>
          <p:cNvPr id="11" name="ECB019B1-382A-4266-B25C-5B523AA43C14-2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2394585"/>
            <a:ext cx="2910205" cy="3633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购物篮模型：描述两类对象之间多对多关系</a:t>
            </a:r>
          </a:p>
          <a:p>
            <a:r>
              <a:rPr lang="zh-CN" altLang="en-US" dirty="0"/>
              <a:t>项：关联规则中最基础的元素，</a:t>
            </a:r>
          </a:p>
          <a:p>
            <a:r>
              <a:rPr lang="zh-CN" altLang="en-US" dirty="0"/>
              <a:t>项集：项的集合，</a:t>
            </a:r>
          </a:p>
          <a:p>
            <a:pPr>
              <a:buFont typeface="Wingdings" panose="05000000000000000000" charset="0"/>
              <a:buChar char="n"/>
            </a:pPr>
            <a:r>
              <a:rPr lang="zh-CN" altLang="en-US" dirty="0">
                <a:sym typeface="+mn-ea"/>
              </a:rPr>
              <a:t>频繁项集：在多个购物篮中出现的项集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540956"/>
              </p:ext>
            </p:extLst>
          </p:nvPr>
        </p:nvGraphicFramePr>
        <p:xfrm>
          <a:off x="6372200" y="2276872"/>
          <a:ext cx="179641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3" imgW="800100" imgH="228600" progId="Equation.KSEE3">
                  <p:embed/>
                </p:oleObj>
              </mc:Choice>
              <mc:Fallback>
                <p:oleObj r:id="rId3" imgW="8001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2200" y="2276872"/>
                        <a:ext cx="179641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146774"/>
              </p:ext>
            </p:extLst>
          </p:nvPr>
        </p:nvGraphicFramePr>
        <p:xfrm>
          <a:off x="3995936" y="3174047"/>
          <a:ext cx="2010410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5" imgW="901700" imgH="228600" progId="Equation.KSEE3">
                  <p:embed/>
                </p:oleObj>
              </mc:Choice>
              <mc:Fallback>
                <p:oleObj r:id="rId5" imgW="9017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5936" y="3174047"/>
                        <a:ext cx="2010410" cy="50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FP-Growth</a:t>
            </a:r>
            <a:r>
              <a:rPr lang="zh-CN" altLang="en-US">
                <a:sym typeface="+mn-ea"/>
              </a:rPr>
              <a:t>算法的具体步骤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753745"/>
          </a:xfrm>
        </p:spPr>
        <p:txBody>
          <a:bodyPr/>
          <a:lstStyle/>
          <a:p>
            <a:pPr marL="0" indent="0">
              <a:buNone/>
            </a:pPr>
            <a:endParaRPr lang="en-US" altLang="zh-CN" sz="2400"/>
          </a:p>
          <a:p>
            <a:pPr>
              <a:buNone/>
            </a:pP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394970" y="1268730"/>
            <a:ext cx="5081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依次添加数据集中</a:t>
            </a:r>
            <a:r>
              <a:rPr lang="en-US" altLang="zh-CN" sz="2400" b="1"/>
              <a:t>9</a:t>
            </a:r>
            <a:r>
              <a:rPr lang="zh-CN" altLang="en-US" sz="2400" b="1"/>
              <a:t>个事务</a:t>
            </a:r>
          </a:p>
        </p:txBody>
      </p:sp>
      <p:pic>
        <p:nvPicPr>
          <p:cNvPr id="5" name="ECB019B1-382A-4266-B25C-5B523AA43C14-1" descr="C:/Users/19170/AppData/Local/Temp/wpp.gDLNUw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2420620"/>
            <a:ext cx="3456305" cy="343154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2411730" y="3803015"/>
            <a:ext cx="1008380" cy="431800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360" y="2032635"/>
            <a:ext cx="6629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对已存在的子结点可以重复使用，将计数+1</a:t>
            </a:r>
          </a:p>
        </p:txBody>
      </p:sp>
      <p:sp>
        <p:nvSpPr>
          <p:cNvPr id="12" name="右箭头 11"/>
          <p:cNvSpPr/>
          <p:nvPr/>
        </p:nvSpPr>
        <p:spPr>
          <a:xfrm>
            <a:off x="5436235" y="3803015"/>
            <a:ext cx="1008380" cy="431800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13" name="ECB019B1-382A-4266-B25C-5B523AA43C14-3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195" y="2202180"/>
            <a:ext cx="2910205" cy="36334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94970" y="5949315"/>
            <a:ext cx="1665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插入T100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56940" y="5949315"/>
            <a:ext cx="1662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插入T200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15735" y="5949315"/>
            <a:ext cx="1729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/>
              <a:t>插入T300</a:t>
            </a:r>
          </a:p>
        </p:txBody>
      </p:sp>
      <p:pic>
        <p:nvPicPr>
          <p:cNvPr id="17" name="ECB019B1-382A-4266-B25C-5B523AA43C14-5" descr="C:/Users/19170/AppData/Local/Temp/wpp.ipKAUkwp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0" y="2341880"/>
            <a:ext cx="2898140" cy="34912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FP-Growth</a:t>
            </a:r>
            <a:r>
              <a:rPr lang="zh-CN" altLang="en-US">
                <a:sym typeface="+mn-ea"/>
              </a:rPr>
              <a:t>算法的具体步骤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753745"/>
          </a:xfrm>
        </p:spPr>
        <p:txBody>
          <a:bodyPr/>
          <a:lstStyle/>
          <a:p>
            <a:pPr marL="0" indent="0">
              <a:buNone/>
            </a:pPr>
            <a:endParaRPr lang="en-US" altLang="zh-CN" sz="2400"/>
          </a:p>
          <a:p>
            <a:pPr>
              <a:buNone/>
            </a:pP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394970" y="1124585"/>
            <a:ext cx="5570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/>
              <a:t>9</a:t>
            </a:r>
            <a:r>
              <a:rPr lang="zh-CN" altLang="en-US" sz="2400" b="1"/>
              <a:t>个事务添加完毕得到最终的</a:t>
            </a:r>
            <a:r>
              <a:rPr lang="en-US" altLang="zh-CN" sz="2400" b="1"/>
              <a:t>FP-Tree</a:t>
            </a:r>
          </a:p>
        </p:txBody>
      </p:sp>
      <p:pic>
        <p:nvPicPr>
          <p:cNvPr id="10" name="ECB019B1-382A-4266-B25C-5B523AA43C14-4" descr="C:/Users/19170/AppData/Local/Temp/wpp.wWjeBj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268730"/>
            <a:ext cx="5417820" cy="516318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3215" y="6309360"/>
            <a:ext cx="8024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FP-Tree</a:t>
            </a:r>
            <a:r>
              <a:rPr lang="zh-CN" altLang="en-US" sz="2000" b="1"/>
              <a:t>还带有一个头节点表，用指针指向各个结点，方便查找和遍历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FP-Growth</a:t>
            </a:r>
            <a:r>
              <a:rPr lang="zh-CN" altLang="en-US">
                <a:sym typeface="+mn-ea"/>
              </a:rPr>
              <a:t>算法的具体步骤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753745"/>
          </a:xfrm>
        </p:spPr>
        <p:txBody>
          <a:bodyPr/>
          <a:lstStyle/>
          <a:p>
            <a:pPr marL="0" indent="0">
              <a:buNone/>
            </a:pPr>
            <a:endParaRPr lang="en-US" altLang="zh-CN" sz="2400"/>
          </a:p>
          <a:p>
            <a:pPr>
              <a:buNone/>
            </a:pP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24180" y="1196975"/>
            <a:ext cx="78333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 b="1"/>
              <a:t>在进行第二步查找频繁项集之前需要了解</a:t>
            </a:r>
            <a:r>
              <a:rPr lang="en-US" altLang="zh-CN" sz="3200" b="1"/>
              <a:t>2</a:t>
            </a:r>
            <a:r>
              <a:rPr lang="zh-CN" altLang="en-US" sz="3200" b="1"/>
              <a:t>个基本概念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7359" y="3034725"/>
            <a:ext cx="8496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3200" b="1" dirty="0"/>
              <a:t>条件模式基:选择某一项作为后缀时，</a:t>
            </a:r>
            <a:r>
              <a:rPr lang="en-US" altLang="zh-CN" sz="3200" b="1" dirty="0"/>
              <a:t>FP-Tree</a:t>
            </a:r>
            <a:r>
              <a:rPr lang="zh-CN" altLang="en-US" sz="3200" b="1" dirty="0"/>
              <a:t>中与该后缀一起出现的前缀路径集。</a:t>
            </a:r>
          </a:p>
          <a:p>
            <a:pPr marL="342900" indent="-342900">
              <a:buFont typeface="Wingdings" panose="05000000000000000000" charset="0"/>
              <a:buChar char="n"/>
            </a:pPr>
            <a:endParaRPr lang="zh-CN" altLang="en-US" sz="3200" b="1" dirty="0"/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3200" b="1" dirty="0"/>
              <a:t>条件FP-Tree：将得到的条件模式基作为数据库构造的</a:t>
            </a:r>
            <a:r>
              <a:rPr lang="en-US" altLang="zh-CN" sz="3200" b="1" dirty="0"/>
              <a:t>FP-Tree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FP-Growth</a:t>
            </a:r>
            <a:r>
              <a:rPr lang="zh-CN" altLang="en-US">
                <a:sym typeface="+mn-ea"/>
              </a:rPr>
              <a:t>算法的具体步骤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753745"/>
          </a:xfrm>
        </p:spPr>
        <p:txBody>
          <a:bodyPr/>
          <a:lstStyle/>
          <a:p>
            <a:pPr marL="0" indent="0">
              <a:buNone/>
            </a:pPr>
            <a:endParaRPr lang="en-US" altLang="zh-CN" sz="2400"/>
          </a:p>
          <a:p>
            <a:pPr>
              <a:buNone/>
            </a:pP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365115" y="2564765"/>
            <a:ext cx="34550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根据支持度计数倒序排列，首先找到</a:t>
            </a:r>
            <a:r>
              <a:rPr lang="en-US" altLang="zh-CN" sz="2400" b="1"/>
              <a:t>K5</a:t>
            </a:r>
            <a:r>
              <a:rPr lang="zh-CN" altLang="en-US" sz="2400" b="1"/>
              <a:t>的条件模式基：</a:t>
            </a:r>
            <a:r>
              <a:rPr lang="en-US" altLang="zh-CN" sz="2400" b="1"/>
              <a:t>{K2,K1:1}</a:t>
            </a:r>
            <a:r>
              <a:rPr lang="zh-CN" altLang="en-US" sz="2400" b="1"/>
              <a:t>和</a:t>
            </a:r>
            <a:r>
              <a:rPr lang="en-US" altLang="zh-CN" sz="2400" b="1"/>
              <a:t>{K2,K1,K3:1}</a:t>
            </a:r>
          </a:p>
        </p:txBody>
      </p:sp>
      <p:pic>
        <p:nvPicPr>
          <p:cNvPr id="10" name="ECB019B1-382A-4266-B25C-5B523AA43C14-6" descr="C:/Users/19170/AppData/Local/Temp/wpp.sYXmXZ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1268730"/>
            <a:ext cx="5384800" cy="51631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FP-Growth</a:t>
            </a:r>
            <a:r>
              <a:rPr lang="zh-CN" altLang="en-US">
                <a:sym typeface="+mn-ea"/>
              </a:rPr>
              <a:t>算法的具体步骤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753745"/>
          </a:xfrm>
        </p:spPr>
        <p:txBody>
          <a:bodyPr/>
          <a:lstStyle/>
          <a:p>
            <a:pPr marL="0" indent="0">
              <a:buNone/>
            </a:pPr>
            <a:endParaRPr lang="en-US" altLang="zh-CN" sz="2400"/>
          </a:p>
          <a:p>
            <a:pPr>
              <a:buNone/>
            </a:pP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3810" y="1196975"/>
            <a:ext cx="9140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根据</a:t>
            </a:r>
            <a:r>
              <a:rPr lang="en-US" altLang="zh-CN" sz="2400" b="1"/>
              <a:t>{K2,K1:1}</a:t>
            </a:r>
            <a:r>
              <a:rPr lang="zh-CN" altLang="en-US" sz="2400" b="1"/>
              <a:t>和</a:t>
            </a:r>
            <a:r>
              <a:rPr lang="en-US" altLang="zh-CN" sz="2400" b="1"/>
              <a:t>{K2,K1,K3:1}</a:t>
            </a:r>
            <a:r>
              <a:rPr lang="zh-CN" altLang="en-US" sz="2400" b="1"/>
              <a:t>这两个条件模式基构建条件</a:t>
            </a:r>
            <a:r>
              <a:rPr lang="en-US" altLang="zh-CN" sz="2400" b="1"/>
              <a:t>FP-Tree</a:t>
            </a:r>
          </a:p>
        </p:txBody>
      </p:sp>
      <p:pic>
        <p:nvPicPr>
          <p:cNvPr id="4" name="ECB019B1-382A-4266-B25C-5B523AA43C14-7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1701165"/>
            <a:ext cx="2790825" cy="3060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6235" y="4580890"/>
            <a:ext cx="79101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该路径中2个节点的组合方式有</a:t>
            </a:r>
          </a:p>
          <a:p>
            <a:r>
              <a:rPr lang="en-US" altLang="zh-CN" sz="2400" b="1" dirty="0"/>
              <a:t>{K1:2},{K2:2},{K2,K1:2}</a:t>
            </a:r>
          </a:p>
          <a:p>
            <a:endParaRPr lang="en-US" altLang="zh-CN" sz="2400" b="1" dirty="0"/>
          </a:p>
          <a:p>
            <a:r>
              <a:rPr lang="zh-CN" altLang="en-US" sz="2400" b="1" dirty="0"/>
              <a:t>加上原本后缀</a:t>
            </a:r>
            <a:r>
              <a:rPr lang="en-US" altLang="zh-CN" sz="2400" b="1" dirty="0"/>
              <a:t>K5</a:t>
            </a:r>
            <a:r>
              <a:rPr lang="zh-CN" altLang="en-US" sz="2400" b="1" dirty="0"/>
              <a:t>得到以</a:t>
            </a:r>
            <a:r>
              <a:rPr lang="en-US" altLang="zh-CN" sz="2400" b="1" dirty="0"/>
              <a:t>K5</a:t>
            </a:r>
            <a:r>
              <a:rPr lang="zh-CN" altLang="en-US" sz="2400" b="1" dirty="0"/>
              <a:t>为后缀的频繁项集</a:t>
            </a:r>
            <a:r>
              <a:rPr lang="en-US" altLang="zh-CN" sz="2400" b="1" dirty="0"/>
              <a:t>{K2,K5:2},{K1,K5:2},{K2,K1,K5:2}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FP-Growth</a:t>
            </a:r>
            <a:r>
              <a:rPr lang="zh-CN" altLang="en-US">
                <a:sym typeface="+mn-ea"/>
              </a:rPr>
              <a:t>算法的具体步骤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753745"/>
          </a:xfrm>
        </p:spPr>
        <p:txBody>
          <a:bodyPr/>
          <a:lstStyle/>
          <a:p>
            <a:pPr marL="0" indent="0">
              <a:buNone/>
            </a:pPr>
            <a:endParaRPr lang="en-US" altLang="zh-CN" sz="2400"/>
          </a:p>
          <a:p>
            <a:pPr>
              <a:buNone/>
            </a:pP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787900" y="1196975"/>
            <a:ext cx="3918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根据支持度计数倒序继续对</a:t>
            </a:r>
            <a:r>
              <a:rPr lang="en-US" altLang="zh-CN" sz="2400" b="1"/>
              <a:t>K4</a:t>
            </a:r>
            <a:r>
              <a:rPr lang="zh-CN" altLang="en-US" sz="2400" b="1"/>
              <a:t>为后缀的路径进行判断</a:t>
            </a:r>
          </a:p>
        </p:txBody>
      </p:sp>
      <p:pic>
        <p:nvPicPr>
          <p:cNvPr id="10" name="ECB019B1-382A-4266-B25C-5B523AA43C14-9" descr="C:/Users/19170/AppData/Local/Temp/wpp.whJdco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730" y="1124268"/>
            <a:ext cx="5384800" cy="5162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76190" y="2829560"/>
            <a:ext cx="3415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 b="1"/>
              <a:t>K4的条件模式基：{K2,K1:1},{K2:1}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18075" y="4725035"/>
            <a:ext cx="3658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构造FP-Tree并加上原本后缀K4得到频繁项集{K2,K4:2}</a:t>
            </a:r>
          </a:p>
        </p:txBody>
      </p:sp>
      <p:sp>
        <p:nvSpPr>
          <p:cNvPr id="9" name="下箭头 8"/>
          <p:cNvSpPr/>
          <p:nvPr/>
        </p:nvSpPr>
        <p:spPr>
          <a:xfrm>
            <a:off x="6443980" y="2348865"/>
            <a:ext cx="432435" cy="575945"/>
          </a:xfrm>
          <a:prstGeom prst="downArrow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6443980" y="4149725"/>
            <a:ext cx="432435" cy="575945"/>
          </a:xfrm>
          <a:prstGeom prst="downArrow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FP-Growth</a:t>
            </a:r>
            <a:r>
              <a:rPr lang="zh-CN" altLang="en-US">
                <a:sym typeface="+mn-ea"/>
              </a:rPr>
              <a:t>算法的具体步骤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753745"/>
          </a:xfrm>
        </p:spPr>
        <p:txBody>
          <a:bodyPr/>
          <a:lstStyle/>
          <a:p>
            <a:pPr marL="0" indent="0">
              <a:buNone/>
            </a:pPr>
            <a:endParaRPr lang="en-US" altLang="zh-CN" sz="2400"/>
          </a:p>
          <a:p>
            <a:pPr>
              <a:buNone/>
            </a:pP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3596640" y="1127760"/>
            <a:ext cx="5367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对</a:t>
            </a:r>
            <a:r>
              <a:rPr lang="en-US" altLang="zh-CN" sz="2400" b="1"/>
              <a:t>K3</a:t>
            </a:r>
            <a:r>
              <a:rPr lang="zh-CN" altLang="en-US" sz="2400" b="1"/>
              <a:t>为后缀判断，得到条件</a:t>
            </a:r>
            <a:r>
              <a:rPr lang="en-US" altLang="zh-CN" sz="2400" b="1"/>
              <a:t>FP-Tree</a:t>
            </a:r>
          </a:p>
        </p:txBody>
      </p:sp>
      <p:pic>
        <p:nvPicPr>
          <p:cNvPr id="10" name="ECB019B1-382A-4266-B25C-5B523AA43C14-8" descr="C:/Users/19170/AppData/Local/Temp/wpp.KRgFVs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412" y="1124268"/>
            <a:ext cx="5384165" cy="5162550"/>
          </a:xfrm>
          <a:prstGeom prst="rect">
            <a:avLst/>
          </a:prstGeom>
        </p:spPr>
      </p:pic>
      <p:pic>
        <p:nvPicPr>
          <p:cNvPr id="12" name="ECB019B1-382A-4266-B25C-5B523AA43C14-10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90" y="1591310"/>
            <a:ext cx="3657600" cy="42291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4859655" y="3068955"/>
            <a:ext cx="1046480" cy="535305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FP-Growth</a:t>
            </a:r>
            <a:r>
              <a:rPr lang="zh-CN" altLang="en-US">
                <a:sym typeface="+mn-ea"/>
              </a:rPr>
              <a:t>算法的具体步骤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753745"/>
          </a:xfrm>
        </p:spPr>
        <p:txBody>
          <a:bodyPr/>
          <a:lstStyle/>
          <a:p>
            <a:pPr marL="0" indent="0">
              <a:buNone/>
            </a:pPr>
            <a:endParaRPr lang="en-US" altLang="zh-CN" sz="2400"/>
          </a:p>
          <a:p>
            <a:pPr>
              <a:buNone/>
            </a:pP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83895" y="1124585"/>
            <a:ext cx="8006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此时的条件</a:t>
            </a:r>
            <a:r>
              <a:rPr lang="en-US" altLang="zh-CN" sz="2400" b="1"/>
              <a:t>FP-Tree</a:t>
            </a:r>
            <a:r>
              <a:rPr lang="zh-CN" altLang="en-US" sz="2400" b="1"/>
              <a:t>有</a:t>
            </a:r>
            <a:r>
              <a:rPr lang="en-US" altLang="zh-CN" sz="2400" b="1"/>
              <a:t>2</a:t>
            </a:r>
            <a:r>
              <a:rPr lang="zh-CN" altLang="en-US" sz="2400" b="1"/>
              <a:t>个分支，处理方法与单支树不同</a:t>
            </a:r>
          </a:p>
        </p:txBody>
      </p:sp>
      <p:pic>
        <p:nvPicPr>
          <p:cNvPr id="12" name="ECB019B1-382A-4266-B25C-5B523AA43C14-11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390" y="1341120"/>
            <a:ext cx="3484880" cy="402971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827405" y="2348865"/>
          <a:ext cx="3046095" cy="1372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/>
                        <a:t>项</a:t>
                      </a:r>
                      <a:r>
                        <a:rPr lang="en-US" altLang="zh-CN" b="1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/>
                        <a:t>支持度计数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/>
                        <a:t>结点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2+2=4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3393440" y="3155315"/>
            <a:ext cx="1754505" cy="12954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475355" y="3509645"/>
            <a:ext cx="1672590" cy="9277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118860" y="3644900"/>
            <a:ext cx="973455" cy="9004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27405" y="5589270"/>
            <a:ext cx="7884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添加原后缀K3得到一组模式{K2,K3:4},{K1,K3:4}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FP-Growth</a:t>
            </a:r>
            <a:r>
              <a:rPr lang="zh-CN" altLang="en-US">
                <a:sym typeface="+mn-ea"/>
              </a:rPr>
              <a:t>算法的具体步骤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488950"/>
          </a:xfrm>
        </p:spPr>
        <p:txBody>
          <a:bodyPr/>
          <a:lstStyle/>
          <a:p>
            <a:pPr marL="0" indent="0">
              <a:buNone/>
            </a:pPr>
            <a:endParaRPr lang="en-US" altLang="zh-CN" sz="2400"/>
          </a:p>
          <a:p>
            <a:pPr>
              <a:buNone/>
            </a:pP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827405" y="1268730"/>
            <a:ext cx="7997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对</a:t>
            </a:r>
            <a:r>
              <a:rPr lang="en-US" altLang="zh-CN" sz="2400" b="1"/>
              <a:t>模式{K2,K3:4},{K1,K3:4}</a:t>
            </a:r>
            <a:r>
              <a:rPr lang="zh-CN" altLang="en-US" sz="2400" b="1"/>
              <a:t>递归调用</a:t>
            </a:r>
            <a:r>
              <a:rPr lang="en-US" altLang="zh-CN" sz="2400" b="1"/>
              <a:t>FP-Growth</a:t>
            </a:r>
            <a:r>
              <a:rPr lang="zh-CN" altLang="en-US" sz="2400" b="1"/>
              <a:t>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56100" y="1988820"/>
            <a:ext cx="51422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400" b="1"/>
              <a:t>{K1,K3:4}的条件模式基{K2:1}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b="1"/>
              <a:t>构造条件</a:t>
            </a:r>
            <a:r>
              <a:rPr lang="en-US" altLang="zh-CN" sz="2400" b="1"/>
              <a:t>FP-Tree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b="1"/>
              <a:t>得到频繁项集</a:t>
            </a:r>
            <a:r>
              <a:rPr lang="en-US" altLang="zh-CN" sz="2400" b="1"/>
              <a:t>{K2,K1,K3:2}</a:t>
            </a:r>
          </a:p>
          <a:p>
            <a:pPr marL="342900" indent="-342900">
              <a:buFont typeface="Wingdings" panose="05000000000000000000" charset="0"/>
              <a:buChar char="n"/>
            </a:pPr>
            <a:endParaRPr lang="en-US" altLang="zh-CN" sz="2400" b="1"/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400" b="1">
                <a:sym typeface="+mn-ea"/>
              </a:rPr>
              <a:t>{K2,K3:4}的条件模式基为空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b="1">
                <a:sym typeface="+mn-ea"/>
              </a:rPr>
              <a:t>不产生新的频繁项集</a:t>
            </a:r>
            <a:endParaRPr lang="zh-CN" altLang="en-US" sz="2400" b="1"/>
          </a:p>
          <a:p>
            <a:pPr indent="0">
              <a:buFont typeface="Wingdings" panose="05000000000000000000" charset="0"/>
              <a:buNone/>
            </a:pPr>
            <a:endParaRPr lang="en-US" altLang="zh-CN" sz="2400" b="1"/>
          </a:p>
          <a:p>
            <a:pPr marL="342900" indent="-342900">
              <a:buFont typeface="Wingdings" panose="05000000000000000000" charset="0"/>
              <a:buChar char="n"/>
            </a:pPr>
            <a:endParaRPr lang="en-US" altLang="zh-CN" sz="2400" b="1"/>
          </a:p>
        </p:txBody>
      </p:sp>
      <p:pic>
        <p:nvPicPr>
          <p:cNvPr id="10" name="ECB019B1-382A-4266-B25C-5B523AA43C14-12" descr="C:/Users/19170/AppData/Local/Temp/wpp.KRgFVs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240" y="1628775"/>
            <a:ext cx="4891405" cy="46901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83180" y="5266055"/>
            <a:ext cx="6381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Tx/>
              <a:buSzTx/>
              <a:buFont typeface="Wingdings" panose="05000000000000000000" charset="0"/>
              <a:buChar char="n"/>
            </a:pPr>
            <a:r>
              <a:rPr lang="zh-CN" altLang="en-US" sz="2400" b="1"/>
              <a:t>得出以K3为后缀的路径的全部频繁项集为{K2,K1,K3:2},{K1,K3:4},{K2,K3:4}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FP-Growth</a:t>
            </a:r>
            <a:r>
              <a:rPr lang="zh-CN" altLang="en-US">
                <a:sym typeface="+mn-ea"/>
              </a:rPr>
              <a:t>算法的具体步骤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5517515"/>
            <a:ext cx="8641080" cy="488950"/>
          </a:xfrm>
        </p:spPr>
        <p:txBody>
          <a:bodyPr/>
          <a:lstStyle/>
          <a:p>
            <a:pPr marL="0" indent="0">
              <a:buNone/>
            </a:pPr>
            <a:endParaRPr lang="en-US" altLang="zh-CN" sz="2400"/>
          </a:p>
          <a:p>
            <a:pPr>
              <a:buNone/>
            </a:pP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3719195" y="1484630"/>
            <a:ext cx="52641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400" b="1"/>
              <a:t>以</a:t>
            </a:r>
            <a:r>
              <a:rPr lang="en-US" altLang="zh-CN" sz="2400" b="1"/>
              <a:t>K1</a:t>
            </a:r>
            <a:r>
              <a:rPr lang="zh-CN" altLang="en-US" sz="2400" b="1"/>
              <a:t>为后缀的条件模式基有</a:t>
            </a:r>
            <a:r>
              <a:rPr lang="en-US" altLang="zh-CN" sz="2400" b="1"/>
              <a:t>{K2:4}</a:t>
            </a:r>
          </a:p>
          <a:p>
            <a:pPr marL="342900" indent="-342900">
              <a:buFont typeface="Wingdings" panose="05000000000000000000" charset="0"/>
              <a:buChar char="n"/>
            </a:pPr>
            <a:endParaRPr lang="en-US" altLang="zh-CN" sz="2400" b="1"/>
          </a:p>
          <a:p>
            <a:pPr marL="342900" indent="-342900"/>
            <a:r>
              <a:rPr lang="zh-CN" altLang="en-US" sz="2400" b="1"/>
              <a:t>建立条件</a:t>
            </a:r>
            <a:r>
              <a:rPr lang="en-US" altLang="zh-CN" sz="2400" b="1"/>
              <a:t>FP-Tree</a:t>
            </a:r>
            <a:r>
              <a:rPr lang="zh-CN" altLang="en-US" sz="2400" b="1"/>
              <a:t>，得到频繁项集</a:t>
            </a:r>
            <a:r>
              <a:rPr lang="en-US" altLang="zh-CN" sz="2400" b="1"/>
              <a:t>{K2,K1:4}</a:t>
            </a:r>
          </a:p>
        </p:txBody>
      </p:sp>
      <p:pic>
        <p:nvPicPr>
          <p:cNvPr id="8" name="ECB019B1-382A-4266-B25C-5B523AA43C14-13" descr="C:/Users/19170/AppData/Local/Temp/wpp.TbfGjd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730" y="1196975"/>
            <a:ext cx="4850765" cy="47917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19195" y="4509135"/>
            <a:ext cx="48793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Tx/>
              <a:buSzTx/>
              <a:buFont typeface="Wingdings" panose="05000000000000000000" charset="0"/>
              <a:buChar char="n"/>
            </a:pPr>
            <a:r>
              <a:rPr lang="en-US" altLang="zh-CN" sz="2400" b="1"/>
              <a:t>以K2为后缀没有条件模式基。</a:t>
            </a:r>
          </a:p>
          <a:p>
            <a:pPr marL="342900" indent="-342900" algn="l">
              <a:buClrTx/>
              <a:buSzTx/>
              <a:buFont typeface="Wingdings" panose="05000000000000000000" charset="0"/>
              <a:buChar char="n"/>
            </a:pPr>
            <a:endParaRPr lang="en-US" altLang="zh-CN" sz="2400" b="1"/>
          </a:p>
          <a:p>
            <a:pPr marL="342900" indent="-342900" algn="l">
              <a:buClrTx/>
              <a:buSzTx/>
              <a:buFont typeface="Wingdings" panose="05000000000000000000" charset="0"/>
              <a:buChar char="n"/>
            </a:pPr>
            <a:r>
              <a:rPr lang="en-US" altLang="zh-CN" sz="2400" b="1"/>
              <a:t>至此，全部频繁项集已找到，FP-Growth算法结束。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支持度阈值</a:t>
            </a:r>
            <a:r>
              <a:rPr lang="en-US" altLang="zh-CN" dirty="0"/>
              <a:t>s</a:t>
            </a:r>
            <a:r>
              <a:rPr lang="zh-CN" altLang="en-US" dirty="0"/>
              <a:t>：设</a:t>
            </a:r>
            <a:r>
              <a:rPr lang="en-US" altLang="zh-CN" dirty="0"/>
              <a:t>I</a:t>
            </a:r>
            <a:r>
              <a:rPr lang="zh-CN" altLang="en-US" dirty="0"/>
              <a:t>是一个项集，</a:t>
            </a:r>
            <a:r>
              <a:rPr lang="en-US" altLang="zh-CN" dirty="0"/>
              <a:t>I</a:t>
            </a:r>
            <a:r>
              <a:rPr lang="zh-CN" altLang="en-US" dirty="0"/>
              <a:t>的支持度就是包括</a:t>
            </a:r>
            <a:r>
              <a:rPr lang="en-US" altLang="zh-CN" dirty="0"/>
              <a:t>I</a:t>
            </a:r>
            <a:r>
              <a:rPr lang="zh-CN" altLang="en-US" dirty="0"/>
              <a:t>的购物篮的数量，当</a:t>
            </a:r>
            <a:r>
              <a:rPr lang="en-US" altLang="zh-CN" dirty="0"/>
              <a:t>I &gt;= s </a:t>
            </a:r>
            <a:r>
              <a:rPr lang="zh-CN" altLang="en-US" dirty="0"/>
              <a:t>时，称</a:t>
            </a:r>
            <a:r>
              <a:rPr lang="en-US" altLang="zh-CN" dirty="0"/>
              <a:t>I</a:t>
            </a:r>
            <a:r>
              <a:rPr lang="zh-CN" altLang="en-US" dirty="0"/>
              <a:t>为频繁项集。</a:t>
            </a:r>
          </a:p>
          <a:p>
            <a:r>
              <a:rPr lang="zh-CN" altLang="en-US" dirty="0"/>
              <a:t>项集单调性：如果项集I是频繁的，那么其所有的子集都是频繁的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FP-Growth</a:t>
            </a:r>
            <a:r>
              <a:rPr lang="zh-CN" altLang="en-US">
                <a:sym typeface="+mn-ea"/>
              </a:rPr>
              <a:t>算法总结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5240020"/>
          </a:xfrm>
        </p:spPr>
        <p:txBody>
          <a:bodyPr/>
          <a:lstStyle/>
          <a:p>
            <a:r>
              <a:rPr lang="zh-CN" altLang="en-US" sz="2400" dirty="0"/>
              <a:t>优点：无需生成候选项集，对数据库扫描次数少，提高了效率。</a:t>
            </a:r>
            <a:r>
              <a:rPr lang="en-US" altLang="zh-CN" sz="2400" dirty="0"/>
              <a:t>FP-Tree</a:t>
            </a:r>
            <a:r>
              <a:rPr lang="zh-CN" altLang="en-US" sz="2400" dirty="0"/>
              <a:t>是高度压缩的数据结构，存储了寻找频繁项集所需的全部信息。</a:t>
            </a:r>
          </a:p>
          <a:p>
            <a:endParaRPr lang="zh-CN" altLang="en-US" sz="2400" dirty="0"/>
          </a:p>
          <a:p>
            <a:r>
              <a:rPr lang="zh-CN" altLang="en-US" sz="2400" dirty="0"/>
              <a:t>缺点：递归生成条件数据库和条件</a:t>
            </a:r>
            <a:r>
              <a:rPr lang="en-US" altLang="zh-CN" sz="2400" dirty="0"/>
              <a:t>FP-Tree</a:t>
            </a:r>
            <a:r>
              <a:rPr lang="zh-CN" altLang="en-US" sz="2400" dirty="0"/>
              <a:t>的开销较大；树的子节点过多，在某些特殊数据集上效率会下降；</a:t>
            </a:r>
            <a:r>
              <a:rPr lang="en-US" altLang="zh-CN" sz="2400" dirty="0"/>
              <a:t>FP-Growth</a:t>
            </a:r>
            <a:r>
              <a:rPr lang="zh-CN" altLang="en-US" sz="2400" dirty="0"/>
              <a:t>仅能用于挖掘单维度的布尔关联规则。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设</a:t>
            </a:r>
            <a:r>
              <a:rPr lang="en-US" altLang="zh-CN" dirty="0"/>
              <a:t>I -&gt; j, I</a:t>
            </a:r>
            <a:r>
              <a:rPr lang="zh-CN" altLang="en-US" dirty="0"/>
              <a:t>为一个项集，</a:t>
            </a:r>
            <a:r>
              <a:rPr lang="en-US" altLang="zh-CN" dirty="0"/>
              <a:t>j</a:t>
            </a:r>
            <a:r>
              <a:rPr lang="zh-CN" altLang="en-US" dirty="0"/>
              <a:t>为一个项。</a:t>
            </a:r>
          </a:p>
          <a:p>
            <a:r>
              <a:rPr lang="zh-CN" altLang="en-US" dirty="0"/>
              <a:t>关联规则：表示若</a:t>
            </a:r>
            <a:r>
              <a:rPr lang="en-US" altLang="zh-CN" dirty="0"/>
              <a:t>I</a:t>
            </a:r>
            <a:r>
              <a:rPr lang="zh-CN" altLang="en-US" dirty="0"/>
              <a:t>出现在某购物篮中，</a:t>
            </a:r>
            <a:r>
              <a:rPr lang="en-US" altLang="zh-CN" dirty="0"/>
              <a:t>j</a:t>
            </a:r>
            <a:r>
              <a:rPr lang="zh-CN" altLang="en-US" dirty="0"/>
              <a:t>也出现在该购物篮中的“可能性”</a:t>
            </a:r>
            <a:endParaRPr lang="en-US" altLang="zh-CN" dirty="0"/>
          </a:p>
          <a:p>
            <a:r>
              <a:rPr lang="zh-CN" altLang="en-US" dirty="0"/>
              <a:t>置信度：表示“可能” 的形式化定义，I -&gt; j的置信度为集合的支持度与I的支持度的比值。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47DD649F-3340-4026-A098-0324B8082F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394952"/>
              </p:ext>
            </p:extLst>
          </p:nvPr>
        </p:nvGraphicFramePr>
        <p:xfrm>
          <a:off x="971600" y="5301208"/>
          <a:ext cx="373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841400" imgH="419040" progId="Equation.3">
                  <p:embed/>
                </p:oleObj>
              </mc:Choice>
              <mc:Fallback>
                <p:oleObj name="Equation" r:id="rId3" imgW="1841400" imgH="419040" progId="Equation.3">
                  <p:embed/>
                  <p:pic>
                    <p:nvPicPr>
                      <p:cNvPr id="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301208"/>
                        <a:ext cx="3733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A-priori</a:t>
            </a:r>
            <a:r>
              <a:rPr lang="zh-CN" altLang="en-US"/>
              <a:t>算法？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A-priori</a:t>
            </a:r>
            <a:r>
              <a:rPr lang="zh-CN" altLang="en-US" dirty="0"/>
              <a:t>算法的目的：寻找频繁项集或从频繁项集中推出有用的信息，如高置信度的关联规则等。</a:t>
            </a:r>
          </a:p>
          <a:p>
            <a:r>
              <a:rPr lang="en-US" altLang="zh-CN" dirty="0"/>
              <a:t>A-priori</a:t>
            </a:r>
            <a:r>
              <a:rPr lang="zh-CN" altLang="en-US" dirty="0"/>
              <a:t>算法的中心思想：多次扫描数据库，利用逐层搜索的迭代方法，通过已找到的频繁</a:t>
            </a:r>
            <a:r>
              <a:rPr lang="en-US" altLang="zh-CN" dirty="0"/>
              <a:t>k</a:t>
            </a:r>
            <a:r>
              <a:rPr lang="zh-CN" altLang="en-US" dirty="0"/>
              <a:t>项集去找频繁</a:t>
            </a:r>
            <a:r>
              <a:rPr lang="en-US" altLang="zh-CN" dirty="0"/>
              <a:t>(k+1)</a:t>
            </a:r>
            <a:r>
              <a:rPr lang="zh-CN" altLang="en-US" dirty="0"/>
              <a:t>项集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A-priori</a:t>
            </a:r>
            <a:r>
              <a:rPr lang="zh-CN" altLang="en-US"/>
              <a:t>算法的具体步骤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364615"/>
            <a:ext cx="8074025" cy="775335"/>
          </a:xfrm>
        </p:spPr>
        <p:txBody>
          <a:bodyPr/>
          <a:lstStyle/>
          <a:p>
            <a:pPr>
              <a:buFont typeface="Wingdings" panose="05000000000000000000" charset="0"/>
              <a:buChar char="n"/>
            </a:pPr>
            <a:r>
              <a:rPr lang="zh-CN" altLang="en-US" sz="2800"/>
              <a:t>以下是</a:t>
            </a:r>
            <a:r>
              <a:rPr lang="en-US" altLang="zh-CN" sz="2800"/>
              <a:t>9</a:t>
            </a:r>
            <a:r>
              <a:rPr lang="zh-CN" altLang="en-US" sz="2800"/>
              <a:t>个顾客购买的商品列表（购物篮）</a:t>
            </a:r>
            <a:endParaRPr lang="en-US" altLang="zh-CN" sz="2800"/>
          </a:p>
          <a:p>
            <a:pPr>
              <a:buFont typeface="Wingdings" panose="05000000000000000000" charset="0"/>
              <a:buChar char="n"/>
            </a:pPr>
            <a:endParaRPr lang="en-US" altLang="zh-CN" sz="28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52500" y="2286000"/>
          <a:ext cx="7264400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商品</a:t>
                      </a:r>
                      <a:r>
                        <a:rPr lang="en-US" altLang="zh-CN" sz="2000" b="1"/>
                        <a:t>ID</a:t>
                      </a:r>
                      <a:r>
                        <a:rPr lang="zh-CN" altLang="en-US" sz="2000" b="1"/>
                        <a:t>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商品</a:t>
                      </a:r>
                      <a:r>
                        <a:rPr lang="en-US" altLang="zh-CN" sz="2000" b="1"/>
                        <a:t>ID</a:t>
                      </a:r>
                      <a:r>
                        <a:rPr lang="zh-CN" altLang="en-US" sz="2000" b="1"/>
                        <a:t>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K1,K2,K5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K2,K3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K2,K4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K1,K3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K2,K3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K1,K2,K3,K5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K1,K2,K4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K1,K2,K3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T500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K1,K3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/>
        </p:nvSpPr>
        <p:spPr>
          <a:xfrm>
            <a:off x="394970" y="5661025"/>
            <a:ext cx="8321675" cy="8013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ea"/>
                <a:ea typeface="+mn-ea"/>
                <a:cs typeface="楷体_GB231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  <a:cs typeface="楷体_GB231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+mn-ea"/>
                <a:ea typeface="+mn-ea"/>
                <a:cs typeface="楷体_GB231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黑体" panose="02010609060101010101" pitchFamily="2" charset="-122"/>
              <a:buChar char="-"/>
              <a:defRPr sz="2000" b="1">
                <a:solidFill>
                  <a:schemeClr val="tx1"/>
                </a:solidFill>
                <a:latin typeface="+mn-ea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r>
              <a:rPr lang="en-US" altLang="zh-CN" sz="2400" dirty="0"/>
              <a:t>K1,K2,K3,K4,K5</a:t>
            </a:r>
            <a:r>
              <a:rPr lang="zh-CN" altLang="en-US" sz="2400" dirty="0"/>
              <a:t>分别代表泡面，矿泉水，啤酒，汽水，火腿</a:t>
            </a:r>
            <a:endParaRPr lang="en-US" altLang="zh-CN" sz="2400" dirty="0"/>
          </a:p>
          <a:p>
            <a:pPr>
              <a:buFont typeface="Wingdings" panose="05000000000000000000" charset="0"/>
              <a:buChar char="n"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A-priori</a:t>
            </a:r>
            <a:r>
              <a:rPr lang="zh-CN" altLang="en-US">
                <a:sym typeface="+mn-ea"/>
              </a:rPr>
              <a:t>算法的具体步骤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8039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进行第一次迭代：扫描数据，对每个项进行计数得到候选项集</a:t>
            </a:r>
          </a:p>
          <a:p>
            <a:endParaRPr lang="zh-CN" altLang="en-US" sz="24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46100" y="2286000"/>
          <a:ext cx="8135620" cy="32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项集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支持度计数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{K1}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{K2}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{K3}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{K4}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{K5}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6100" y="5733415"/>
            <a:ext cx="680720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kern="0"/>
              <a:t>记该候选项集为C1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A-priori</a:t>
            </a:r>
            <a:r>
              <a:rPr lang="zh-CN" altLang="en-US">
                <a:sym typeface="+mn-ea"/>
              </a:rPr>
              <a:t>算法的具体步骤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8039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对支持度计数和支持度阈值</a:t>
            </a:r>
            <a:r>
              <a:rPr lang="en-US" altLang="zh-CN" sz="2400"/>
              <a:t>s=2</a:t>
            </a:r>
            <a:r>
              <a:rPr lang="zh-CN" altLang="en-US" sz="2400"/>
              <a:t>进行比较，剔除小于</a:t>
            </a:r>
            <a:r>
              <a:rPr lang="en-US" altLang="zh-CN" sz="2400"/>
              <a:t>s</a:t>
            </a:r>
            <a:r>
              <a:rPr lang="zh-CN" altLang="en-US" sz="2400"/>
              <a:t>的项集</a:t>
            </a:r>
          </a:p>
          <a:p>
            <a:endParaRPr lang="zh-CN" altLang="en-US" sz="24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46100" y="2286000"/>
          <a:ext cx="8135620" cy="32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项集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支持度计数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{K5}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21640" y="5733415"/>
            <a:ext cx="854265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kern="0"/>
              <a:t>C1</a:t>
            </a:r>
            <a:r>
              <a:rPr lang="zh-CN" altLang="en-US" sz="2400" b="1" kern="0"/>
              <a:t>中所有项集都达到了阈值，便可以得出频繁</a:t>
            </a:r>
            <a:r>
              <a:rPr lang="en-US" altLang="zh-CN" sz="2400" b="1" kern="0"/>
              <a:t>1</a:t>
            </a:r>
            <a:r>
              <a:rPr lang="zh-CN" altLang="en-US" sz="2400" b="1" kern="0"/>
              <a:t>项集</a:t>
            </a:r>
            <a:r>
              <a:rPr lang="en-US" altLang="zh-CN" sz="2400" b="1" kern="0"/>
              <a:t>L1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A-priori</a:t>
            </a:r>
            <a:r>
              <a:rPr lang="zh-CN" altLang="en-US">
                <a:sym typeface="+mn-ea"/>
              </a:rPr>
              <a:t>算法的具体步骤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15" y="1268730"/>
            <a:ext cx="8641080" cy="8039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第二次迭代：目的是通过</a:t>
            </a:r>
            <a:r>
              <a:rPr lang="en-US" altLang="zh-CN" sz="2400"/>
              <a:t>L1</a:t>
            </a:r>
            <a:r>
              <a:rPr lang="zh-CN" altLang="en-US" sz="2400"/>
              <a:t>得到频繁</a:t>
            </a:r>
            <a:r>
              <a:rPr lang="en-US" altLang="zh-CN" sz="2400"/>
              <a:t>2</a:t>
            </a:r>
            <a:r>
              <a:rPr lang="zh-CN" altLang="en-US" sz="2400"/>
              <a:t>项集</a:t>
            </a:r>
            <a:r>
              <a:rPr lang="en-US" altLang="zh-CN" sz="2400"/>
              <a:t>L2</a:t>
            </a:r>
          </a:p>
          <a:p>
            <a:pPr marL="0" indent="0">
              <a:buNone/>
            </a:pPr>
            <a:r>
              <a:rPr lang="zh-CN" altLang="en-US" sz="2400"/>
              <a:t>通过</a:t>
            </a:r>
            <a:r>
              <a:rPr lang="en-US" altLang="zh-CN" sz="2400"/>
              <a:t>L1</a:t>
            </a:r>
            <a:r>
              <a:rPr lang="zh-CN" altLang="en-US" sz="2400"/>
              <a:t>的自连接得到以下项集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46100" y="2644775"/>
          <a:ext cx="8135620" cy="32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项集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/>
                        <a:t>项集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{K1,K2}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{K2,K4}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{K1,K3}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{K2,K5}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{K1,K4}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{K3,K4}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{K1,K5}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{K3,K5}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/>
                        <a:t>{K2,K3}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{K4,K5}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46100" y="6093460"/>
            <a:ext cx="7094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/>
              <a:t>本步骤也称为连接步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M1ODFjNzdjZTRlZGY0ODBjMjFmMDU3NWMwOWMyZTEifQ=="/>
  <p:tag name="KSO_WPP_MARK_KEY" val="33dda0ce-cdd1-4c69-abfd-fea276f51ea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117829-ab5e-4b14-9a95-5032dff06831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ef3f467-9c66-4764-8fe5-455d3a1aba8e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ef3f467-9c66-4764-8fe5-455d3a1aba8e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2003872-eace-4e02-9515-604e93564ee6}"/>
  <p:tag name="TABLE_ENDDRAG_ORIGIN_RECT" val="239*94"/>
  <p:tag name="TABLE_ENDDRAG_RECT" val="108*225*239*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7991d3e-8ff0-447d-bb4e-f35de7c07f7e}"/>
  <p:tag name="TABLE_ENDDRAG_ORIGIN_RECT" val="571*250"/>
  <p:tag name="TABLE_ENDDRAG_RECT" val="75*180*571*2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fd7b3b4-2f1b-445c-a244-69ccf58928ed}"/>
  <p:tag name="TABLE_ENDDRAG_ORIGIN_RECT" val="640*256"/>
  <p:tag name="TABLE_ENDDRAG_RECT" val="43*180*640*2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fd7b3b4-2f1b-445c-a244-69ccf58928ed}"/>
  <p:tag name="TABLE_ENDDRAG_ORIGIN_RECT" val="640*256"/>
  <p:tag name="TABLE_ENDDRAG_RECT" val="43*180*640*2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fd7b3b4-2f1b-445c-a244-69ccf58928ed}"/>
  <p:tag name="TABLE_ENDDRAG_ORIGIN_RECT" val="640*256"/>
  <p:tag name="TABLE_ENDDRAG_RECT" val="43*180*640*25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fd7b3b4-2f1b-445c-a244-69ccf58928ed}"/>
  <p:tag name="TABLE_ENDDRAG_ORIGIN_RECT" val="640*256"/>
  <p:tag name="TABLE_ENDDRAG_RECT" val="43*180*640*25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fd7b3b4-2f1b-445c-a244-69ccf58928ed}"/>
  <p:tag name="TABLE_ENDDRAG_ORIGIN_RECT" val="640*256"/>
  <p:tag name="TABLE_ENDDRAG_RECT" val="43*180*640*25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fd7b3b4-2f1b-445c-a244-69ccf58928ed}"/>
  <p:tag name="TABLE_ENDDRAG_ORIGIN_RECT" val="640*256"/>
  <p:tag name="TABLE_ENDDRAG_RECT" val="43*180*640*25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fd7b3b4-2f1b-445c-a244-69ccf58928ed}"/>
  <p:tag name="TABLE_ENDDRAG_ORIGIN_RECT" val="141*136"/>
  <p:tag name="TABLE_ENDDRAG_RECT" val="223*196*141*136"/>
</p:tagLst>
</file>

<file path=ppt/theme/theme1.xml><?xml version="1.0" encoding="utf-8"?>
<a:theme xmlns:a="http://schemas.openxmlformats.org/drawingml/2006/main" name="template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c3ODUzNjk1ODI5IiwKCSJHcm91cElkIiA6ICI0NjQwMDk3NTgiLAoJIkltYWdlIiA6ICJpVkJPUncwS0dnb0FBQUFOU1VoRVVnQUFBVW9BQUFHY0NBWUFBQUMvVHVrM0FBQUFDWEJJV1hNQUFBc1RBQUFMRXdFQW1wd1lBQUFnQUVsRVFWUjRuTzNkZVhRY1o1My8rL2RUcmU1V1M3S3N6WklzZWQ5a1cxWkwzWXJKWW1JY1p5QWtKR1FaN0pCaElJRU1NQVBuM29RRDNCOHdsMkhPelB5U0N6TXNQMmJJWVNZTElReUVOWkFKRGtzMkp6Z2hqbTIxV3JLOHlySWR5N1oyYTkrcnZ2Y1BXWXFUZUkyVzZ1WDdPb2R6T2wzZDFSODN5Y2RQVlZjOUR5aWxsRkpLS2FXVVVrb3BwWlJTU2ltbGxGSktLYVdVVWtvcHBaUlNTaW1sbEZKS0thV1VVa29wcFpSU1NpbWxsRkpLS2FXVVVrb3BwWlJTU2ltbGxGSktLYVdVVWtvcHBaUlNTaW1sbEZKS0thV1VVa29wcFpSU1NpbWxsRkpLS2FXVVVrb3BwWlJTU2ltbGxGSktLYVdVVWtvcHBaUlNTaW1sbEZKS0thV1VVa29wcFpSU1NpbWxsRkpLS2FXVVVrb3BwWlJTU3NVRjQzWUFwZFRNbXpkdlhpQTNON2ZNc3F3MXhwaWx3SElSV1c2TXlSR1JEQ0NEc1g3b05jYjBpc2dwb0I0NEtDS0hqREc3YmR1dXFhbXA2WFB6enpGVHRDaVZTZzVXS0JRS0E5Y0ROeHBqd2tES0pQZHBBMUVSMldMYjl0TTFOVFU3VGorWGNMUW9sVXBnNFhCNG1ZaDh3aGh6RnpCMy9IbXYxOHVDQlF0WXRHZ1JjK2ZPcGJDd2tNTENRbWJObWtWcWFpcXBxYWtZWXhnWUdHQm9hSWllbmg2YW1wcG9hbXJpNU1tVEhEMTZsTmRmZjUyaG9hRXpQNjVOUkI0REhvNUVJbnRtK0k4NnJiUW9sVXBBRlJVVjc3VXM2L1BBZGVQUExWaXdnSXFLQ3E2NDRncVdMMStPeCtPWjFHZll0azFEUXdQYnQyOG5Fb2x3K1BEaGlXMGk4cUxqT1A4V2pVWi9PNmtQaVJGYWxFb2xrSXFLaW5YR21QdU1NZXNCc3JLeVdMOStQZGRmZnowRkJRWFQrdG50N2UzODduZS80OFVYWDZTOXZSMEFFZGxoMi9hWGFtcHFucC9XRDU5bVdwUktKWUExYTlZVStIeSs3d0tiQVlxS2l2alFoejdFMVZkZlBlbVI0NlZ5SElkWFgzMlZYL3ppRnh3OWVuVDg2UzFEUTBPZnFhdXJlMzFHdzB3UkxVcWw0cHNwTHkvL2lHVlovMjZNeWNyTHkyUHo1czFjZSsyMUdPUHVmOTRpd3AvKzlDZCs5ck9mY2ZMa1NZQWV4M0crVUYxZC9TQWdyb2E3UkZxVVNzV3BZRENZYmxuVzl5M0wrbXZMc25qZis5N0huWGZlaWQvdmR6dmFtd3dQRC9QNDQ0L3oxRk5QNFRnT0l2SmtUMC9QeCtycjY3dmR6bmF4dENpVmlrT3JWcTFhR0FnRW5nRENjK2JNNGQ1NzcyWFZxbFZ1eHpxdmhvWUd2dld0YjNIaXhBbUFmYlp0M3h5TlJnKzRuZXRpYUZFcUZXZkM0ZkFxRWRscWpNbGZzMllOWC96aUY1azFhNWJic1M1S2YzOC8zLzcydDltMWF4ZW5MMkovWHlRUzJlbDJyZ3VaMmJPOFNxbEpLUzh2TDdVczYwVmp6SnpycnJ1T3ozLys4NlNtcHJvZDY2SjV2VjZ1dnZwcWhvZUgyYjkvZjhBWXN6ay9QLytGNXVibTQyNW5PeDh0U3FYaVJEQVlMRWxKU2ZrVGtIZlRUVGZ4TjMvek42Ny9ZUE5PR0dNb0x5OEhvSzZ1THRXeXJNM0Z4Y1YvT0hIaVJKUEwwYzVKaTFLcE9GQmFXcHJqOVhxZk44Yk0rK0FIUDhqSFAvNXh0eU5OMnBvMWE3QXNpOTI3ZDZlS3lBMjV1YmsvYVdscGljbDd4N1VvbFlwOTN2bno1Ly9LR1BPdWQ3M3JYWHoyczUrTnk1SGsyYXhldlpyVzFsYU9IRGt5MitQeHZEc25KK2RIcmEydE1YZS91T1YyQUtYVStZVkNvUzhEMTgyZlA1L1BmZTV6Q1ZPU01IWVkvdWxQZjVybHk1Y0RYT0gzKzcvcGRxYXpTWnh2WEtrRVZGWldWdWIxZWlOK3Y5L3pyVzk5aTdsejUxNzRUWEdvcmEyTmUrNjVoNEdCQVZ0RXJvNUVJbjkyTzlPWmRFU3BWSXlxckt6MHBxU2tQQUo0Tm0zYWxMQWxDWkNYbDhjblB2RUpBSTh4NXVIUzBsS2YyNW5PcEVXcFZJeXliZnRPWTh4bFM1WXM0ZFpiYjNVN3pyVGJ1SEVqYTlhc0FWamw5L3UvNkhhZU0ybFJLaFdERmkxYWxHcU0rVWNnYmk4RHVsVEdHTzYrKzI0QVJPU2VZRENZN25La0NWcVVTc1dnN096c3U0d3h4Y0Zna0pVclY3b2RaOFlzWExpUWRldldZWXlaWTFuV0Y5ek9NMDZMVXFuWTR6WEdmQlhnamp2dWNEdkxqUHZRaHo0RWdHVlpuNDJWYzVWYWxFckZtSEE0dkJFb1dyRmlCU1VsSlc3SG1YRUxGeTRrRkFvQnpQRjZ2WnZjemdOYWxFckZIQkg1T01ENjlldmRqdUthalJzM0FtQ011ZFBsS0lBV3BWSXhaZVhLbGJuR21OdDhQaDhiTm14d080NXJLaXNyeHhjNHU2YXlzdEwxNjZLMEtKV0tJWUZBWUFQZ0RRYURwS1dsdVIzSE5hbXBxYXhidHc3R2x0UjEvZG9vTFVxbFlvZ3haaU13ZmoxaFVnc0dnd0E0anJQUjVTaGFsRXJGRWhHNUFTQWNEcnNkeFhVclZxd0F3Qmh6cGN0UnRDaVZpaFdoVUdpaE1XWlJWbFlXeGNYRmJzZHhYWDUrUG5sNWVRQkZ3V0RRMVovL3RTaVZpaEVpc2dMR0xvOUpoanR4THNRWU0zR3h2Y2ZqY1hXSXJVV3BWSXl3TEdzSmpJMmsxSmo1OCtjRElDS2xidWJRb2xRcWRxd0VLQ29xY2p0SHpDZ29LQURBR0xQVXpSeGFsRXJGanRYd3hpanFuYmp0dHR1NDdiYmIrT2hIUDBwblorZWJ0ajM3N0xNVDI5LzYrbWVmZmZhYyt6cHoyL2xlZnpIYkw5VVpSYmw0U25iNERtbFJLaFVqUktRWUdQOEJZMUw2K3ZwNDhNRUhKNzBmdDgyZVBYdjg0UnczYzJoUktoVTc4Z0F5TXpPblpHZC8vdk9mMmJGang1VHN5eTBaR1JrQWlFaVdtem0wS0pXS0hSa0FnVUJnMGp1cXFLZ0E0TUVISDJSd2NIRFMrM09MenpjMmVaQXhadkpmeWlSb1VTb1ZJNHd4Zm9DVWxKUko3K3VxcTY0aUdBelMxdGJHZi8vM2YwOTZmMjQ1NDd0d2RibzFMVXFsWW9jQnB1d2F5ci85MjcvRjUvUHh1OS85am9NSEQwN0pQcE9WRnFWU3NXTUlZR1JrWkVwMlZsaFl5QjEzM0lHSThNQUREMkRiYjE4dTI3TEdLc0J4bkRjOWYrWS9lNzNlS2NuelRveU9qbzQvbkpvdjVSM1NvbFFxUm9oSUh6Q2w1eFJ2dXVrbWxpNWR5dEdqUjNubW1XZmV0ajByYSt3M2ttUEhqcjNwK2VQSGowODh6c25KbWJJOGwycDRlQmdBRVJsd0xRUmFsRXJGa2xhQTd1N3VLZHVoWlZsODVqT2Z3ZVB4ME5EUThMYnRaV1Zsd05nMWx0dTNiMmRvYUlqbTVtWWVldWdoQU5MUzBsaStmUG1VNWJsVWZYMTk0dzg3ei9lNjZUYjVzOFpLcVNsaGpEa0pyRzVyYTV2VVJlZHZ0WGp4WW02KytXYWVlT0tKdDIzYnZIa3pPM2Jzb0wrL242OS8vZXR2Mi83UmozNlUxTlRVdHozLzZLT1A4cE9mL0dUaW4yKysrV1p1dnZubWk5NStzYnE2dXNZZnRsM3ltNmVRamlpVmloRWlzZ2Vnc2JGeHl2ZDkrKzIzTTNmdTJ5Y0tuenQzTHQvNHhqZTQrdXFyeWNyS3d1UHhrSjZlVGpBWTVPLy8vdSs1N3JycnpycS8vdjUrT2pzN0ovNzMxdE1GRjlwK3NWcGFXZ0F3eGh4NVJ6dVlJanFpVkNwMjdBVTRjZUxFTzk3QjJVYU5NUGFEelBlKzk3MnpiaXNxS3VKem4vdmNwUFovc2RzdlZWTlRFd0FpVWorbE83NUVPcUpVS2tZNGp0TUEwTnpjN0hhVW1ERSt1aGFST2pkemFGRXFGU01jeHprSVk3OUFpNGpiY1Z3bklodzRjR0Q4Y2JXYldiUW9sWW9SdGJXMURTTFMyTjdlUG5ISW1jekd2d2NSYVlsR296cWlWRXFORVpHbkFhcXFxdHlPNHJyOSsvY0RZSXg1eGVVb1dwUkt4UkxMc3A0SHFLMnRkVHVLNjhhL0EyUE1WbmVUYUZFcUZWT0dob1plQkVacmFtcmlldGFmeVJvZUhtYmJ0bTBBTnZCcmwrTm9VU29WUytycTZwcUFwd1lIQjNucHBaZmNqdU9hU0NSQ2YzOC9Jckp0MTY1ZHI3dWRSNHRTcVJoajIvWWpRRklYNVFzdnZBQ0E0emcvZERrS29FV3BWTXdaSFIzOUk5QzZaODhlRGg4KzdIYWNHWGZpeEFsZWUrMDFSS1N6cTZ2cmNiZnpnQmFsVWpHbnJxNXUySEdjKzRBMzNTK2RMSDcxcTErTlAveitrU05IWXVKRXJSYWxVakhJY1p3SGdkWmR1M2FkZGRhZlJIWDgrSEZlZU9FRlJPUlVUMC9QL1c3bkdhZEZxVlFNcXFtcDZRUCtDZUNoaHg1S2lqdDFSSVJISDMxMC9QRUQ5ZlgxVXpmZjNDUjUzQTZnbERxNzlQVDBxTS9udTYyOXZYMU9abWFtcS9OQ3pvUnQyN2J4eEJOUElDS0hPenM3YisvczdCeTk4THRtaG80b2xZcFI5ZlgxUXlKeUYyRC8rTWMvcHEzTjFTa1pwMVZuWnljUFB2Z2dJdUlBbjRxVmM1UGpkRVNwVkF4cmFtbzZVVkJRa0c3YjlybzllL2F3WWNNR1BKN0UrczkyWkdTRWIzempHelEyTm1LTStVRWtFdm1PMjVuZUtyRytjYVVTVUc1dTdrc2VqK2ZhVTZkT3pXOXBhZUh5eXkrZnNwVWEzU1lpL09BSFArRGxsMThHcU9ubzZMZzFsZzY1eDJsUktoWGpXbHRiN2J5OHZDMGVqK2YybzBlUHpyWXNpOUxTVXJkalRZbW5uMzZhbi8vODU0aEk4OGpJeURVSERoem9jRHZUMldoUktoVUhXbHBhK2dvS0NsNHd4dHl4ZS9mdVZJQTFhOWE0SGVzZEV4RzJiTm5DSTQ4OGdvajBHbU51aVVhak1Uc1RpQmFsVW5HaXFhbXBLVDgvLzNuTHNqYlYxZFdsam95TVVGWldGbmVINFNMQ3IzLzlhMzc0d3g4aUlyM0FMWkZJWkt2YnVjNUhpMUtwT05MYzNIeThzTER3T1dEVHZuMzdBa2VPSENFY0R1UDFldDJPZGxFR0J3ZDU0SUVIZU9xcHB3QjZITWU1dWJxNitubTNjMTFJZlAxVnBKUUNJQmdNbHFTa3BEd0psQlFYRi9QNXozK2VSWXNXdVIzcnZFNmNPTUUzdi9uTjhmdlhqOXEyZldzMEdvMjRuZXRpNkloU3FUalUzTnpjbnA2ZS9wamY3dy8yOVBTc2VPYVpaM0FjaHhVclZzVGM1VU1qSXlQOHovLzhELy82ci85S1IwY0hJckoxZUhqNDJ0cmEycmlaOFVOSGxFckZOeE1PaCs5aDdIYkhXVVZGUlh6c1l4OWo3ZHExcnArN0ZCR3FxNnY1MFk5K3hKRWpSd0Q2Z2Z1cXFxcnVCeHhYdzEwaUxVcWxFa0JwYWVrQ244LzNhMk5NR0dESmtpWDgxVi85RlJVVkZWald6TjZBNXpnT3UzZnY1cWMvL1NuNzl1MGJmM3FiYmR0M1I2UFJBek1hWm9wb1VTcVZBTUxoOEczQXI0QnRRRG9RQXNqTHkrTURIL2dBVjE5OU5UazVPZE9hb2F1cmkyM2J0ckZseTVhSlZTUkZaQS93dFVnazhzdHAvZkJwcGtXcFZKd3JLU21abFphV3RzY1lNMDlFL2k0U2lYdy9IQTdmRHR3TFhISEc2N2pxcXFzSUJvUE1temR2MHVjeUhjZmgrUEhqMU5iVzh1Yy8vNW02dWpldEtGdGwyL1ovUktQUlI0RzRuL3BJaTFLcE9CY09oLzgzOEJVUjJSR0pSTjUxNXJaUUtGUnVqTGtIdUFuSUczL2U3L2V6WXNVS1ZxMWFSV0ZoSVRrNU9lVG01cEtXbG9iUDU4UHY5d05qaTN3TkR3L1QzOTlQZTNzN0hSMGRORGMzczIvZlB2YnYzOC9Bd01ERVo0bElwekZtaTIzYjM0MUdvNi9OeUI5K2htaFJLaFhIeXNyS1ZucTkzbHBBUk9TcVNDU3k4eHd2dFlMQjRBYVB4N01KV0crTUtXSHlWNzNZUUwySWJEUEcvS0txcXVyWjA4OGxIQzFLcGVLWENZVkNmelRHL0FYd1gxVlZWWisrMkRlV2xwWm1lTDNlSzQweFZ3SkxqREh6UldTZU1TWVRDQUJwalBWRHY0Z01BTjNHbUVZUmFRUU9BNi82Zkw2WHQyL2ZIak9UNjA0bkxVcWw0bFJGUmNVbXk3SitMaUl0bG1XdDJMVnJWNWZibVJLVlR0eXJWQnhhdG14WnBtVlovd2RBUlA1ZVMzSjZhVkVxRllkbXpacjFGV0N1aUx4YVhWMzlrTnQ1RXAwV3BWSnhKaFFLclRiR2ZBRVljUnpuTTI3blNRWmFsRXJGRndOOEQvQ0l5RVB4TXFsRXZOT2lWQ3FPaEVLaDI0MHhHNENtL3Y3Ky8rVjJubVNoUmFsVW5LaXNySndOakMrODllWDkrL2YzdUprbm1hUzRIVUFwZFhFY3gvbXFNYVpBUkY2T1JDS1B1cDBubWVpSVVxazRVRlpXVm1hTXVWZEVobzB4K2dQT0ROT2lWQ3IyV1Y2djkzdU0zWEw0WDFWVlZUVnVCMG8yV3BSS3hiaUtpb283Z0t1Qms4UER3MTkyTzA4eTBxSlVLb2FFUXFIVmxaV1Y3eDcvNTRxS2lpeGp6TGNCUk9SLzFkWFY5YnFYTG5scFVTb1ZRMFRrQXlMeVVpZ1VlamdZRE9aYmx2VTFZOHdjRVhrcEVvbjh5TzE4eVVwLzlWWXFobGlXdFJFd3hwaFBwS1NrYkJLUmRHQkk3OEJ4bHhhbFNscno1czBMNU9ibWxsbVd0Y1lZc3hSWUxpTExqVEU1SXBJQlpEQjJKMHl2TWFaWFJFNEI5Y0JCRVRsa2pObHQyM1pOVFUxTjN4UkY4akoyTG5MY3JOTUxoRFZibGhXWW9zOVE3NEJPczZhU2lSVUtoY0xBOWNDTnB4ZmltdXhnd1FhaUlyTEZ0dTJuYTJwcWR2QU9KNjhOQm9QaGxKU1VYV2ZiSmlJTzhNRG82T2cvMU5iV25wcEVYdlVPYUZHcWhCY09oNWVKeUNlTU1YY0JjOGVmdDd3V21YTXp5U3llVFhwK0J1bDU2YVRuWmVETDhKSGlUOEhqOTJBd2pBNk5Nam8weWtqL01IMnRmZlMxOWRIWDBrdjNpUzY2VDNSakQ3K3BGOXRFNURIZzRVZ2tzdWNTYzM0YStQNjV0b3RJcjRoOHRMcTYramVYOWcyb3lkS2lWQW1yb3FMaXZaWmxmUjY0YnZ5NVdVV1o1Szhxb0tpaWlLeUYyVmlleWYyZTZkZ09YY2U2T0JrOVRzdmVGcnFPZFU1c0U1RVhIY2Y1dDJnMCt0dUwyVmM0SFA0cGNQczVOamVOam83ZVVsTlRzMzFTZ2RVN29rV3BFazVGUmNVNlk4eDl4cGoxQVA1TVAvUFdMbUR4K2lXazU2VlA2MmNQbkJyZzhFc05ITnZ4T29PbnhoYmVFcEVkdG0xL3FhYW01dm56dk5XRVFxRm1ZOHljdDI0UWtiM0E5WkZJNU9nMHhWWVhvRVdwRXNhYU5Xc0tmRDdmZDRITkFCbjVHYXk0ZmlYRmxmTW1QWEs4Vk9JSUo2TEhPZkQwUHJwUFRDd3JzMlZvYU9nemRYVjFyNy8xOWVYbDVTczhIcy8rcyt6cStiNit2bHQwQWd4M2FWR3FSR0RLeThzL1lsbld2eHRqc2dMWkFVcHVXTVdDS3hkeStsZGoxNGdJeDNjMnNtL0xIdnBhK3dCNkhNZjVRblYxOVlPY3NkNTFPQnorQ1BEZmIzbnZJNUZJNUZNazZNcUc4VVNMVXNXMVlEQ1libG5XOXkzTCttdGpHUmErZXpGcmJsMkR4eGRiVjc3Wkl6WjduOXBEd3d2MWlDT0l5Sk05UFQwZnE2K3Y3d2FvcUtqNFQ4dXlQalgrY3NkeC9xRzZ1dm8rRnlPck0yaFJxcmkxYXRXcWhZRkE0QWtnSE1oSm8vS3V0ZVF1elhVNzFubDFIdXRrMXc5ZW83ZTVGMkNmYmRzM1I2UFJBNmZQVCtZREF5THlpVWdrOGxPWG82b3phRkdxdUJRT2gxZUp5RlpqVEg3dThqemU5Y2tyOEtYNzNJNTFVVVlHUnRqMTZBNmFkemNoSXFkczIvNnJsSlNVMzRsSUg3QXBFb244enUyTTZzMjBLRlhjS1M4dkwvVjRQRnVCdkVWWEx5YTR1UUpqeGRlL3lpTENuaWZycUgvbUFFQ2ZpTFNQam81ZVUxdGIyK0IyTnZWMnNYVWlSNmtMQ0FhREpSNlA1MFVnZCtuR1phejV5NkRia2Q0Ull3eWx0NnpCNC9Xdy8rbTk2Y1lZMisvM3ozWTdsem83ajlzQmxMcFlwYVdsT1Y2djkzbGp6THg0THNrejVhMllnN0VNYlFkYS9TSnlRMjV1N2s5YVdscW02dDV4TlVWMG1qVVZMN3grdi84bnhwamxoY0c1bE41VzVuYWVLYlBpL1NYTXYySUJ3SHlmei9lYjB0TFMrRGpabWtTMEtGVmNDSVZDWHdhdW0xVTRpOHFQcjNYOStzaXBaSXloL01NaHNoWm1BMXpoOS91LzZYWW05V1o2NksxaVhsbFpXWm5INDNuYzQvTlk2KzVkVDJwbXF0dVJwcHpsc1NoWVhjRFJWNDdnakRxVmhZV0Z6elExTlRXNm5VdU4wUkdsaW1tVmxaWGVsSlNVUndCUHlmVXJ5Y2pQY0R2U3RBbGtwNDJmZC9VWVl4N1dRL0RZb1VXcFlwcHQyM2NhWXk2YlBUK0xaZTlkNFhhY2FiZmd5b1hrTGM4RFdPWDMrNy9vZGg0MVJvdFN4YXhGaXhhbEdtUCtFU0M0dVR5aHprdWVpekdHc2szbEFJaklQY0ZnY0hxbk8xSVhSWXRTeGF6czdPeTdqREhGYzBybWtMTWt0bTlObkVxWnhiTXBDaGRqakpsaldkWVgzTTZqdENoVjdQSWFZNzRLc1BMRzFXNW5tWEVsNzE4SmdHVlpuOVZ6bGU3VG9sUXhLUndPYndTS3NoZm5KTlZvY2x4bThXenlWeGNBelBGNnZadmN6cFBzdENoVlRCS1Jqd1BNV3p2ZjdTaXVXWERsUWdDTU1YZTZIQ1hwYVZHcW1MTnk1Y3BjWTh4dGx0ZGkvdVVMM0k3am1vTFNRancrRDhhWWF5b3JLK2RlK0IxcXVtaFJxcGdUQ0FRMkFONDVKZmw0VTcxdXgzRk5paitGNHNwNU1EWjV6YTB1eDBscVdwUXE1aGhqTnNMWWhCSEpiazVKUGdDTzQyeDBPVXBTMDZKVU1VZEViZ0FvS0Mxd080cnJzcGZrQUdDTXVkTGxLRWxOaTFMRmxGQW90TkFZczhpZjZTZWpZSmJiY1Z5WGxwTkdJRHNBVUJRTUJrdmN6cE9zdENoVlRCR1JGUUNaUmJPVDRrNmNDekhHVEZ3ZTVmRjR3aTdIU1ZwYWxDcW1XSmExQkNBdE44M3RLREZqMXR4TUFFU2sxT1VvU1V1TFVzV2FsUUFaK2ZGNTJDMGlGMzdSSlVyUEc3dmQyeGl6ZE1wM3JpNktycG1qWXMxcWdGbHpwNjRvbi96c0V3QlVmQ1RNd3FzV0FkQzQ0eGk3SHQwQmpOMGlXWEw5U2dZN0J6ajR6QUdhZHpjeGNHb0FqODlEN3ZJODF0eGFSdm81cG5mcmF1eWk2OWdwT285MTBYV3NrNjdHTG03ODlnZW5MRHU4TWJvMnhpeWUwaDJyaTZaRnFXS0tpQlFiWXdoa1Q5K2g5MEJIUHpVL3F3YkdMdW9ldjYvNjJHdXYwN0QxRU9sNTZXVE9tMDMzOFM2YWFrN1NlZlFVMS83RCswaEpmZnQvTGx2dmYyN2Fjbzd6Wi9ySEgrcjFVaTdSb2xTeEpnL0FuekU5ODBDSUNMdCt1Sk9SZ1JIU2N0SUkzM25aeEtMTmFYbnB2UHR6NjhsZGxnZEFlMzBiMjc3OUVvTmRnN1R1YjJGdWVkSGI5amUzdklpc2hka01kZzF3K01YcFdXbldHL0NOWjgrYWxnOVFGNlJGcVdKTkJrREtOTjJSVS8vTUFkcnIyN0JTTE5aKzhuSjg2VzhVY25GNDNwdGVtN1hnalY1eVJoMEFYbjNnRlRxUG51S3FlNjRtc3lpVGQzM3FDZ0NPdm5Ka1d2SUNlSHhqSzdZWVl3TFQ5aUhxdkxRb1ZVd3h4dmdCckpTcC81MnhxN0dUbzl1T0FGQzJxWnlzQmRubmZYM3o3bWJHczV5ZWRaeSt0ajZHKzRZWjZSK2U4bnpuWW5rbXZndWRiczBsV3BRcTFremJ4Wk9OcngzRHNSMDhYZytGWmVlZlk2S3ZyWSthbjQrZHgxeHhYUW4rMHd1YVhmUGxqWXdNanVLZjVUL2YyMVdDMGN1RFZLd1pnamNPZGFmU2tnMUw4UWE4MkNNMk94L2VqamhudjVTbnI3V1hsNy96RWtNOVE4eGJPNThWMTYrYzJHWjVQVE5la280OThWMk16T2dIcXdsYWxDcW1pRWdmd09qUTFIZENJQ2VOOGp0Q0FMUWZhbWZQazd2ZjlwcWVrOTM4NlZzdk1YQnFnTVh2V1VMNHpzdGN2MFBJSHJFQkVKRUJWNE1rTVMxS0ZXdGFBWVo2cCtjY1lISGx2SWs1THV1ZlBVaFR6Y21KYlYzSE90bjI3WmNZNmhsazlTMXJDRzZ1ZUZ0Sk9pTTJRejFEMDVMdFhFYjZKLzdTNkp6UkQxWVQ5QnlsaWluR21KUEE2c0ZUQTJTZXZuVnZxZ1UzVjlCeHFKMit0ajZxSHR2SmU3NjBrZlM4ZEY3K1AzOWlaR0FFYjhCTFMxMFRMWFZORSs5WjloY3JLRmhUeU5hdnYwQnZjdy9yN3JtYTNHVjV2UHlkbHdBWTdCcWNlTzM0Yyt2dVhUOGxlWWZmS09hMktkbWh1bVE2b2xReFJVVDJBUFEwZFUvYlo2U2twbEI1MTFxTVpSZ1pHR0hIUTl0eFJoMUdCc1pHYmlNREk3UWRiSHZUL3dhN3g0b3drQlhBbStiRkd4aTdmR2w4ZTI5TDc4VCt4NStiS24zdGZRQVlZNDVNMlU3VkpkSHBXVlJNQ1lWQ2YyZU1lV0RSdXhkUG5FOU1kZ2QrdjQrOVQrMUJSTzZQUkNKZmNUdFBNdElScFlvcGp1TTBBUFMzOTdzZEpXYjBOUFVBSUNKMUxrZEpXbHFVS3FZNGpuTVFvUHRrOTdUTXhCTnZSSVNPd3gzamo2dGRqcE8wdENoVlRLbXRyVzBRa2NiQnpnSDZXdnZjanVPNmdjNEIrdHY2RUpHV2FEU3FJMHFYYUZHcW1DTWlUd08wN0dtNjBFc1QzcW5UbzBsanpDc3VSMGxxV3BRcTVsaVc5VHhBNi81V3Q2TzRydTMwZDJDTTJlcHVrdVNtUmFsaXp0RFEwSXZBYU91K0ZrYUhSdDJPNHhwNzJLWnhaeU9BRGZ6YTVUaEpUWXRTeFp5NnVyb200Q2w3MktaeHh6RzM0N2ltWlc4em80TWppTWkyWGJ0MnZlNTJubVNtUmFsaWttM2Jqd0JKWFpTdnYzb1VBTWR4ZnVoeWxLU25SYWxpMHVqbzZCK0IxdmI2TnJxT0pkOHR6cjNOUFRUVm5FUkVPcnU2dWg1M08wK3kwNkpVTWFtdXJtN1ljWno3QVBZOGxYeFh4Uno0dy83eGg5OC9jdVRJNFBsZXE2YWZGcVdLV1k3alBBaTB0dFExMDVsRW84cmU1aDZPYlg4ZEVUblYwOU56djl0NWxCYWxpbUUxTlRWOXdEOEIxUDQ4bWhSMzZvZ0l1NStvSFgvOFFIMTkvZlRORHFJdW1oYWxpbW5kM2QwUGlzaWVqb2IyYVZ2bE1KWWMzOVZJOCs0bVJPUndaMmZudjdpZFI0M1JvbFF4cmI2K2ZraEU3Z0xzdlUvVk1YQXFjU2ZMR09vWnBPWm5VVVRFQVQ2bDV5WmpoOGZ0QUVwZFNGTlQwNG1DZ29KMHNXVmRXMzBiOHk5ZmNPYktoQW5CR2JWNTdiKzIwOXZVZ3pIbUI1Rkk1RHR1WjFKdjBLSlVjU0UzTi9jbGo4ZHo3VkQzMFB6KzluN21saGU1dnBiTlZCRVJkditxbGhOVmpRQTFIUjBkdDNaMmRpYnZMVWt4U0l0U3hZWFcxbFk3THk5dmk4Zmp1YjM3UlBkc1l3eDV5K2U0SFd0S0hIN3hFUHVmM29lSU5JK01qRnh6NE1DQkRyY3pxVGZUb2xSeG82V2xwYStnb09BRlk4d2RiUWZiVWpIRWRWbUtDQTFiRDdIN2x6V0lTSzh4NXBab05GcnJkaTcxZGxxVUtxNDBOVFUxNWVmblAyOVoxcWIyZzIycGptMlR0MkpPM0IyR2l3ajF6eHlnN3RlN0VaRmU0SlpJSkxMVjdWenE3TFFvVmR4cGJtNCtYbGhZK0J5d3FlTlFSNkNyc1l1QzBrSTgzdmo0MTNsMGFKVHFIMGM0OUh3OVFJL2pPRGRYVjFjLzczWXVkVzd4OWRld1VtY0lCb01sS1NrcFR3SWxHUVVaWEhiMzVjd3VudTEyclBQcWJlbGg1eU03eHU5ZlAycmI5cTNSYURUaWRpNTFmdkh4VjdCU1o5SGMzTnllbnA3K21OL3ZEdzczRGE4NCt2SVJSSVRzeFRreGQvbVFNK3BRLzl4QmRqeTBuY0hPUVVSazYvRHc4TFcxdGJXSDNjNm1Ma3hIbENydUxWbXlaSFpXVnRZcFlCVHdadVJuVUhwckdRVmxoYTZmdXhRUld2ZTJVUGViM1hRZjd3TG9CKzZycXFxNkgzQmNEYWN1bWhhbGluY3BvVkNvMlJpVEF6d3JJaGhqL2dKZzl2d3NWdDIwbXZ4VkJSaHJadjlWRjBkb085akt2dC91b2FOaDRtcWZiYlp0M3gyTlJnL01hQmcxYVZxVUtxNkZRcUV2R1dQdUIvcXJxcW95QUttb3FQaUFaVm4vRElRQUFqa0JsbXhZUm5IbFBBSlpnV25OTTlRenhQRmRqVFJzclo5WVJWSkU5Z0JmaTBRaXY1eldEMWZUUm90U3hhMktpb3BGeHBoRGdESEdsRlpWVmUwOWMzczRITDRkdUJlNFl2eTU3TVU1RklXTG1WT1NUK2JjekVtUE5NVVJlcHA3YUR2UXlvbkljZG9QdHAyNXVjcTI3ZitJUnFPUEFvay85VkVDMDZKVWNhbTB0TlRuOC9uMkdXTVdpOGp2STVISTllZDZiU2dVS2pmRzNBUGNCT1NOUCsveGVjaGVuRVB1a2x6UzU2U1RtaFVnTlN1QU4rREY0L1dNWFc1a3hoYjVza2RzUmdkR0dPZ2NaTEJyYkszdGpvWjJPaG82M3JRQW1vaDBHbU8yMkxiOTNXZzArdHEwZmdscXhtaFJxcmcwZnNndElxY2lrVWcrWXova1hJZ1ZEQVkzZUR5ZVRjQjZZMHdKazcveXd3YnFSV1NiTWVZWFZWVlZ6NTUrVGlVUUxVb1ZkNExCNEpxVWxKUnFFVEdPNDd3bkdvMXVleWY3S1MwdHpmQjZ2VmNhWTY0RWxoaGo1b3ZJUEdOTUpoQUEwaGo3YjZSZlJBYUFibU5NbzRnMEFvZUJWMzArMzh2YnQyL1h5WFVUbkJhbGlpdW5EN21yakRHbEl2SmtKQks1eGUxTUt2SEYxbFc1U2wyQXorZjdYNmRMOHZpcFU2Yys3SFllbFJ4UzNBNmcxTVVLaDhPVndGZEZ4SEVjNTI2ZEFWek5GQjFScW5qaEJSNEV2TWFZWDBTajBUKzRIVWdsRHgxUnFyZ1FDb1UrRDRSRTVLaHQyM2U3blVjbEYvMHhSOFc4eXNyS01zZHhkZ0JleDNGdWprYWp2M1U3azBvdWV1aXRZc3FHRFJ2ZWVwVGpFWkgvTk1iNGdmL1drbFJ1MEduV1ZFekp5Y2w1ZHU3Y3ViNmlvcUxha3lkUE9oVVZGVjh5eHR3bElzMldaWDNnNU1tVFEyNW5WTWxIRDcxVlRBbUh3MGdvdnE0QUFCN29TVVJCVkNlQlF1QlY0RDdnNXlMaUJ6YnJwQkxLTFZxVUttYXNYTGt5TnhBSXRCaGozblJLU0VSK0dvbEU3bkFybDFKNmpsTEZqTlRVMVAvcnJTVjVXckM4dkx4MHhnTXBkWnFlbzFReG82aW82REhnYll2ZUdHUG1XSmIxbWNMQ1FxdTR1UGkxa3lkUGpyZ1FUeVV4SFZHcW1DRWkyUmQ0eVIyY3BVaVZtbTU2d2JtS0NjRmdzTVFZazNHMmJTSWl3SE9SU09RNmRKMFo1UUlkVWFxWTRQRjR2bktPVFNQR21LOUdJcEgzb2lXcFhLSWpTaFVUakRIdmUrdHpJaklFdkM4U2liemtRaVNsSm1oUnFyT2FOMjllSURjM3Q4eXlyRFhHbUtYQWNoRlpib3pKRVpFTUlJT3h5OHQ2alRHOUluSUtxQWNPaXNnaFk4eHUyN1pyYW1wcStpN204MFFrK3kxTHk3WmJsclZ5MTY1ZGJlZDZqMUl6UmEralZPT3NVQ2dVQnE0SGJqVEdoSm44WDZRMkVCV1JMYlp0UDExVFU3T0RzeXlURUE2SGJ3VCtoOVAvUG9ySTA4UER3N2ZXMWRVTlQvTHpsWm9TV3BSSkxod09MeE9SVHhoajdnTG1qajl2ZVMweTUyYVNXVHliOVB3TTB2UFNTYy9Md0pmaEk4V2Znc2Z2d1dBWUhScGxkR2lVa2Y1aCtscjc2R3ZybzYrbGwrNFRYWFNmNk1ZZWZsTXZ0b25JWThERGtVaGt6eGtacW9GeUFCRzVPeEtKL0FCZHRWREZFQzNLSkZWUlVmRmV5N0krRDF3My90eXNva3p5VnhWUVZGRkUxc0pzTE0va2Z1dHpiSWV1WTEyY2pCNm5aVzhMWGNjNko3YUp5SXVPNC94Yk5CcjliVGdjN2dQU0hNY0pWVmRYVjAvcVE1V2FCbHFVU2FhaW9tS2RNZVkrWTh4NkFIK21uM2xyRjdCNC9STFM4OUtuOWJNSFRnMXcrS1VHanUxNG5jRlRBd0E0anJQVEdMUGN0dTAxTlRVMWpkTWFRS2wzU0lzeVNheFpzNmJBNS9OOUY5Z01rSkdmd1lyclYxSmNPVy9TSThkTEpZNXdJbnFjQTAvdm8vdkV4QUtHVzRhR2hqNVRWMWYzK295R1Vlb2lhRkVtUGxOZVh2NFJ5N0wrM1JpVEZjZ09VSExES2haY3VaQzMvTW84NDBTRTR6c2IyYmRsRDMydGZRQTlqdU44b2JxNitrSDBIS1dLSVZxVUNTd1lES1pibHZWOXk3TCsybGlHaGU5ZXpKcGIxK0R4eGRaVllmYUl6ZDZuOXREd1FqM2lDQ0x5WkU5UHo4ZnE2K3Qxdld3VkU3UW9FOVNxVmFzV0JnS0JKNEJ3SUNlTnlydldrcnMwMSsxWTU5VjVySk5kUDNpTjN1WmVnSDIyYmQ4Y2pVWVB1SjFMS1MzS0JCUU9oMWVKeUZaalRIN3U4anplOWNrcjhLWDczSTUxVVVZR1J0ajE2QTZhZHpkeCtpTDI5MFVpa1oxdTUxTEpUYWRaU3pEbDVlV2xsbVc5YUl5WnMranF4YXo5eE9XaytHUHJVUHQ4UEY0UHhaZk53eDV4T05YUUVUREdiTTdQejMraHVibjV1TnZaVlBMU29rd2d3V0N3SkNVbDVVOUEzdEtOeXdodXJuRDlCNXQzd2hoRC9zcDhBTm9QdHFWYWxyVzV1TGo0RHlkT25HaHlPWnBLVWxxVUNhSzB0RFRINi9VK2I0eVp0M1RqTXRiOFpkRHRTSk9XdDJJT3hqSzBIV2hORlpFYmNuTnpmOUxTMG5KUjk0NHJOWlYwbXJYRTRQWDcvVDh4eGl3dkRNNmw5TFl5dC9OTW1SWHZMMkgrRlFzQTV2dDh2dCtVbHBiR3g4bFdsVkMwS0JOQUtCVDZNbkRkck1KWlZINThiVndlYnArTE1ZYnlENGZJV3BnTmNJWGY3LyttMjVsVTh0RkQ3emhYVmxaVzV2RjRIdmY0UE5hNmU5ZVRtcG5xZHFRcFoza3NDbFlYY1BTVkl6aWpUbVZoWWVFelRVMU5lcnVqbWpFNm9veGpsWldWM3BTVWxFY0FUOG4xSzhuSVArdEtDZ2toa0owMmZ0N1ZZNHg1V0EvQjFVelNvb3hqdG0zZmFZeTViUGI4TEphOWQ0WGJjYWJkZ2lzWGtyYzhEMkNWMysvL290dDVWUExRb294VGl4WXRTalhHL0NOQWNITjVRcDJYUEJkakRHV2J5Z0VRa1h1Q3dlRDBUbmVrMUdsYWxIRXFPenY3TG1OTThaeVNPZVFzaWUxYkU2ZFNadkZzaXNMRjQydDlmOEh0UENvNWFGSEdKNjh4NXFzQUsyOWM3WGFXR1ZmeS9wVUFXSmIxV1QxWHFXYUNGbVVjQ29mREc0R2k3TVU1U1RXYUhKZFpQSnY4MVFVQWM3eGU3eWEzODZqRXAwVVpoMFRrNHdEejFzNTNPNHByRmx5NUVBQmp6SjB1UjFGSlFJc3l6cXhjdVRMWEdIT2I1YldZZi9rQ3QrTzRwcUMwRUkvUGd6SG1tc3JLeXJrWGZvZFM3NXdXWlp3SkJBSWJBTytja255OHFWNjM0N2dteFo5Q2NlVThHRnRTOTFhWDQ2Z0VwMFVaWjR3eEcyRnN3b2hrTjZka2JJWWh4M0UydWh4RkpUZ3R5amdqSWpjQUZKUVd1QjNGZGRsTGNnQXd4bHpwY2hTVjRMUW80MGdvRkZwb2pGbmt6L1NUVVRETDdUaXVTOHRKSTVBZEFDZ0tCb01sYnVkUmlVdUxNbzZJeUFxQXpLTFpTWEVuem9VWVl5WXVqL0o0UEdHWDQ2Z0Vwa1VaUnl6TFdnS1FscHZtZHBTWU1XdHVKZ0FpVXVweUZKWEF0Q2pqeTBxQWpIejNEN3RGTG4zWjdYZnluZ3RKenh1NzNkc1lzM1RLZDY3VWFmR3o2cFFDV0Ewd2ErN1VGZVdUbjMwQ2dJcVBoRmw0MVNJQUduY2NZOWVqTzRDeFd5UkxybDlKVjJNWFhjZE8wWG1zaTY1am5YUTFkbkhqdHo5NDNuMi9rL2RjcXZIUnRURm04WlR1V0tremFGSEdFUkVwTnNZUXlKNitRKytCam41cWZsWU5qRjNVUFg1ZjlkYjduN3ZrZmIyVDkxd3FmNlovL0tGZUw2V21qUlpsZk1rRDhHZE16endRSXNLdUgrNWtaR0NFdEp3MHduZGVOckh5Kzl6eUlySVdaalBZTmNEaEZ4c3Vhbi92NUQyWHlodndqV2ZQbXBZUFVBb3R5bmlUQVpBeVRYZmsxRDl6Z1BiNk5xd1VpN1dmdkJ4ZitodUYvSzVQWFFIQTBWZU9uUFA5cno3d0NwMUhUM0hWUFZlVFdaUjVVZStaTEk5dmJEVVRZMHhnMmo1RUpUMHR5amhpalBFRFdDbFQveHRjVjJNblI3Y2RBYUJzVXpsWkM3SXZlUjk5YlgwTTl3MHowajg4eGVuT3pmSk1mQmM2M1pxYU5scVU4V1hhTHA1c2ZPMFlqdTNnOFhvb0xIdG5jMHhjOCtXTmpBeU80cC9sdi9DTGxZb2plbmxRZkJrQ2NFYWRLZC94a2cxTDhRYTgyQ00yT3gvZWpqaVhmaW1QNWZYTWVFazY5c1IzTVRLakg2eVNpaFpsSEJHUlBvRFJvYW52aEVCT0d1VjNoQUJvUDlUT25pZDNUL2xuVEFkN3hBWkFSQVpjanFJU21CWmxmR2tGR09xZG5uT0F4Wlh6SnVhNHJILzJJRTAxSnkvcC9jNkl6VkRQMEhSRU82ZVIvb20vTkRwbjlJTlZVdEZ6bEhIRUdITVNXRDE0YW9ETTA3ZnVUYlhnNWdvNkRyWFQxOVpIMVdNN2VjK1hOcEtlbDg3TDMza0pnTUd1d1luWGpqKzM3dDcxQUd6OStndjBOdmV3N3A2cnlWMldkMUh2bWF6aE40cTViVXAycU5SWjZJZ3lqb2pJSG9DZXB1NXArNHlVMUJRcTcxcUxzUXdqQXlQc2VHZzd6cWhEMjhFMjJnNjIwZHZTTy9IYThlZkdCYklDZU5POGVBUGVOMjAvMzNzbXE2KzlEd0JqekpFcDI2bFNiNkZUME1TUlVDajBkOGFZQnhhOWUvSEUrY1JrZCtEMys5ajcxQjVFNVA1SUpQSVZ0L09veEtRanlqamlPRTREUUg5N3Y5dFJZa1pQVXc4QUlsTG5jaFNWd0xRbzQ0ampPQWNCdWs5MlQ4dE1QUEZHUk9nNDNESCt1TnJsT0NxQmFWSEdrZHJhMmdZUmFSenNIS0N2dGMvdE9LNGI2QnlndjYwUEVXbUpScU02b2xUVFJvc3l6b2pJMHdBdGU1cmNqdUs2VTZkSGs4YVlWMXlPb2hLY0ZtV2NzU3pyZVlEVy9hMXVSM0ZkMitudndCaXoxZDBrS3RGcFVjYVpvYUdoRjRIUjFuMHRqQTZOdWgzSE5mYXdUZVBPUmdBYitMWExjVlNDMDZLTU0zVjFkVTNBVS9hd1RlT09ZMjdIY1UzTDNtWkdCMGNRa1cyN2R1MTYzZTA4S3JGcFVjWWgyN1lmQVpLNktGOS85U2dBanVQODBPVW9LZ2xvVWNhaDBkSFJQd0t0N2ZWdGRCMUx2bHVjZTV0N2FLbzVpWWgwZG5WMVBlNTJIcFg0dENqalVGMWQzYkRqT1BjQjdIa3ErYTZLT2ZDSC9lTVB2My9reUpIQjg3MVdxYW1nUlJtbkhNZDVFR2h0cVd1bU00bEdsYjNOUFJ6Yi9qb2ljcXFucCtkK3QvT281S0JGR2FkcWFtcjZnSDhDcVAxNU5DbnUxQkVSZGo5Uk8vNzRnZnI2K3VtYkhVU3BNMmhSeHJIdTd1NEhSV1JQUjBQN3RLMXlHRXVPNzJxa2VYY1RJbks0czdQelg5ek9vNUtIRm1VY3E2K3ZIeEtSdXdCNzcxTjFESnhLM01reWhub0dxZmxaRkJGeGdFL3B1VWsxa3p4dUIxQ1QwOVRVZEtLZ29DQmRiRm5YVnQvRy9Nc1huTGt5WVVKd1JtMWUrNi90OURiMVlJejVRU1FTK1k3Ym1WUnkwYUpNQUxtNXVTOTVQSjVyaDdxSDV2ZTM5ek8zdkFoakVtT3FVUkZoOTY5cU9WSFZDRkRUMGRGeGEyZG5aL0xla3FSY29VV1pBRnBiVysyOHZMd3RIby9uOXU0VDNiT05NZVF0bitOMnJDbHgrTVZEN0g5Nkh5TFNQREl5Y3MyQkF3YzYzTTZra284V1pZSm9hV25wS3lnb2VNRVljMGZid2JaVURIRmRsaUpDdzlaRDdQNWxEU0xTYTR5NUpScU4xcnFkU3lVbkxjb0UwdFRVMUpTZm4vKzhaVm1iMmcrMnBUcTJUZDZLT1hGM0dDNGkxRDl6Z0xwZjcwWkVlb0ZiSXBISVZyZHpxZVNsUlpsZ21wdWJqeGNXRmo0SGJPbzQxQkhvYXV5aW9MUVFqemMrL3E4ZUhScWwrc2NSRGoxZkQ5RGpPTTdOMWRYVno3dWRTeVczK0JwcXFJc1dEQVpMVWxKU25nUktNZ295dU96dXk1bGRQTnZ0V09mVjI5TER6a2Qyak4rL2Z0UzI3VnVqMFdqRTdWeEt4Y2N3UTEyeTV1Ym05dlQwOU1mOGZuOXd1Rzk0eGRHWGp5QWlaQy9PaWJuTGg1eFJoL3JuRHJMam9lME1kZzRpSWx1SGg0ZXZyYTJ0UGV4Mk5xVkFSNVRKd0lURDRYdUJmd0hTTXZJektMMjFqSUt5UXRmUFhZb0lyWHRicVB2TmJycVBkd0gwQS9kVlZWWGREeml1aGxQcURDbHVCMURUVGh6SDhWaVdsU1lpUjNwYmVoZHQvODgvTTN0K0ZxdHVXazMrcWdLTU5iT0ZLWTdRZHJDVmZiL2RRMGZEeE5VKzIyemJ2anNhalI2WTBUQktYUVFkVVNhNGNEaThFWGdPR0FVKzRqaE9uMlZaL3d5RUFBSTVBWlpzV0VaeDVUd0NXWUZwelRMVU04VHhYWTAwYksyZldFVlNSUFlBWDR0RUlyK2MxZzlYYWhLMEtCTllLQlJhYUl6Wkt5S3B3TDlFSXBGL0dOOFdEb2R2Qis0RnJoaC9MbnR4RGtYaFl1YVU1Sk01TjNQU0kwMXhoSjdtSHRvT3RISWljcHoyZzIxbmJxNnliZnMvb3RIb28wRGlUMzJrNHBvV1pZSUtCb1BwS1NrcFVXQ3BpRHdSaVVUKzhteXZDNFZDNWNhWWU0Q2JnTHp4NXowK0Q5bUxjOGhka2t2Nm5IUlNzd0trWmdYd0JyeDR2SjZ4eTQzTTJDSmY5b2pONk1BSUE1MkRESGFOcmJYZDBkQk9SMFBIbXhaQUU1Rk9ZOHdXMjdhL0c0MUdYNXZ1NzBDcHFhSkZtWmlzY0RqOEMrQTJFVGtZaVVSV01iWmE0WG5mRXd3R04zZzhuazNBZW1OTUNaTy9Lc0lHNmtWa216SG1GMVZWVmM5ZVJBNmxZbzRXWlFJS2g4UC9DSHdONkI0WUdGaTVkKy9lazVlNmo5TFMwZ3l2MTN1bE1lWktZSWt4WnI2SXpEUEdaQUlCSUkyeGYzLzZSV1FBNkRiR05JcElJM0FZZU5Ybjg3MjhmZnQyblZ4WHhUMHR5Z1FUQ29VK1pJejVCVEJpMi9aMTBXajBCYmN6S1JYdll1dktZelVwNWVYbEs0Q2Z5ZGk2RUgrdkphblUxTkFSWllJb0xTM044UHY5aDRFOEVmbFJKQkw1bU51WmxFb1VPcUpNREpiUDUvczlZNzlhNzlTU1ZHcHE2WjA1Q1NBY0R2OGJzQTdvR2gwZDNlQnlIS1VTam80bzQxeEZSY1dkd09jQU1jWmNmWG9aVzZYVUZOSVJaUndMaDhPVndNTUFqdU44dXJxNldtY0FWMm9hNklneWZyenA0dS9TMHRJYzRJWFR6Myt2dXJyNlFWZFNLWlVFZEVRWkJ5b3JLNzJPNDNRQW40cEVJbzh6OXVQTm40Qlp3UE5WVlZYL3Q3c0psVXBzV3BSeFFFUnVOTVprQUQ4S2g4TmhJQmRZTFNMSGJkditJRHAzbzFMVFNvc3lEb2pJSjA5UHN1c1JrYytmZm5ySXNxejNSQ0lSL2ZGR3FXbW1SUm5qU2t0TEZ3RFhqZit6ZVdOYThwNysvdjUrZDFJcGxWejB4NXdZNS9QNVBtU01PZHYvVDNtQlFHRHY2WWw1bFZMVFNJc3l4aGxqUG51ZXpiTkY1SGNWRlJXM3pGZ2dwWktRSG5ySHNJcUtpblhBa25OdEY1RVdFYm14dXJwNnh3ekdVaXJwNklneWhobGovdm84bXgvbzZlbFpyaVdwMVBUVDJZTXUwcng1OHdLNXVibGxsbVd0TWNZc0JaYUx5SEpqVEk2SVpBQVpqSDJmdmNhWVhoRTVCZFFEQjBYa2tERm10MjNiTlJkN2krSHBwUnhhR1pza2Q0S0lOSXJJYlZxUVNzMGNMY3B6czBLaFVCaTRIcmpSR0JObThxY3FiQ0FxSWx0czIzNjZwcVptQitkWUdxR3lzdkpPRVhuMHpPZEU1SDdidHYrMzNzK3QxTXpTb255TGNEaThURVErWVl5NUM1ZzcvcnpsdGNpY20wbG04V3pTOHpOSXowc25QUzhEWDRhUEZIOEtIcjhIZzJGMGFKVFJvVkZHK29mcGErMmpyNjJQdnBaZXVrOTAwWDJpRzN2NFRiM1lKaUtQQVE5SElwRTliOG54S25BNWdJZ2NkaHpudzdvZ2wxTHUwS0k4cmFLaTRyMldaWDJlTTY1Wm5GV1VTZjZxQW9vcWlzaGFtSTNsbWR3cFhjZDI2RHJXeGNub2NWcjJ0dEIxckhOaW00aTg2RGpPdjBXajBkK3VXYk5tcWRmclBXQ01zVVRrbnkzTCt2OTI3ZHFsMTB3cTVaS2tMOHFLaW9wMXhwajdqREhyQWZ5WmZ1YXRYY0RpOVV0SXowdWYxczhlT0RYQTRaY2FPTGJqZFFaUERRQWdJanNjeDZuMWVEeFhEZzhQZjNqMzd0MDEweHBDS1hWQlNWdVVhOWFzS2ZENWZOOEZOZ05rNUdldzR2cVZGRmZPbS9USThWS0pJNXlJSHVmQTAvdm9QdEhOMkpJMy9INTRlUGpUZFhWMXI4OW9HS1hVMnlSalVacnk4dktQV0piMTc4YVlyRUIyZ0pJYlZySGd5b1c4Y1hlZ08wU0U0enNiMmJkbEQzMnRmUUE5anVOODRmUVVhdUpxT0tXU1dGSVZaVEFZVExjczYvdVdaZjIxc1F3TDM3MllOYmV1d2VPTHJldnU3UkdidlUvdG9lR0Zlc1FSUk9USm5wNmVqOVhYMStzYTJVcTVJR21LY3RXcVZRc0RnY0FUUURpUWswYmxYV3ZKWFpycmRxeno2anpXeWE0ZnZFWnZjeS9BUHR1MmI0NUdvd2ZjenFWVXNrbUtvZ3lIdzZ0RVpLc3hKajkzZVI3dit1UVYrTko5YnNlNktDTURJK3g2ZEFmTnU1czRmUkg3K3lLUnlFNjNjeW1WVER3WGZrbDhLeTh2TDdVczYwVmp6SnhGVnk5bTdTY3VKOFVmVzRmYTUrUHhlaWkrYkI3MmlNT3BobzZBTVdaemZuNytDODNOemNmZHpxWlVza2pvb2d3R2d5VXBLU2wvQXZLV2JseEdjSE9GNnovWXZCUEdHUEpYNWdQUWZyQXQxYktzemNYRnhYODRjZUpFazh2UmxFb0tDVnVVcGFXbE9WNnY5M2xqekx5bEc1ZXg1aStEYmtlYXRMd1ZjekNXb2UxQWE2cUkzSkNibS91VGxwWVd2WjFScVdtV3FMTUhlZjErLzArTU1jc0xnM01wdmEzTTdUeFRac1g3UzVoL3hRS0ErVDZmN3plbHBhWHhjYkpWcVRpV2tFVVpDb1crREZ3M3EzQVdsUjlmRzVlSDIrZGlqS0g4d3lHeUZtWURYT0gzKzcvcGRpYWxFbDNDSFhxWGxaV1ZlVHlleHowK2o3WHUzdldrWnFhNkhXbktXUjZMZ3RVRkhIM2xDTTZvVTFsWVdQaE1VMU5Ubzl1NWxFcFVDVFdpckt5czlLYWtwRHdDZUVxdVgwbEdmb2Jia2FaTklEdHQvTHlyeHhqenNCNkNLelY5RXFvb2JkdSsweGh6MmV6NVdTeDc3d3EzNDB5N0JWY3VKRzk1SHNBcXY5Ly9SYmZ6S0pXb0VxWW9GeTFhbEdxTStVZUE0T2J5aERvdmVTN0dHTW8ybFFNZ0l2Y0VnOEhwbmU1SXFTU1ZNRVdabloxOWx6R21lRTdKSEhLV3hQYXRpVk1wczNnMlJlRmlqREZ6TE12Nmd0dDVsRXBFaVZLVVhtUE1Wd0ZXM3JqYTdTd3pydVQ5S3dHd0xPdXplcTVTcWFtWEVFVVpEb2MzQWtYWmkzT1NhalE1THJONE52bXJDd0RtZUwzZVRXN25VU3JSSkVSUmlzakhBZWF0bmU5MkZOY3N1SEloQU1hWU8xMk9vbFRDaWZ1aVhMbHlaYTR4NWpiTGF6SC84Z1Z1eDNGTlFXa2hIcDhIWTh3MWxaV1ZjeS84RHFYVXhZcjdvZ3dFQWhzQTc1eVNmTHlwWHJmanVDYkZuMEp4NVR3WVcxTDNWcGZqS0pWUTRyNG9qVEViWVd6Q2lHUTNwMlJzaGlISGNUYTZIRVdwaEJMM1JTa2lOd0FVbEJhNEhjVjEyVXR5QURER1hPbHlGS1VTU2x3WFpTZ1VXbWlNV2VUUDlKTlJNTXZ0T0s1THkwa2prQjBBS0FvR2d5VnU1MUVxVWNSMVVZcklDb0RNb3RsSmNTZk9oUmhqSmk2UDhuZzhZWmZqS0pVdzRyb29MY3RhQXBDV20rWjJsSmd4YTI0bUFDSlM2bklVcFJKR1hCY2xzQklnSXo4K0Q3dEZwbjZwN3ZTOHNkdTlqVEZMcDN6blNpV3ArRmxsNit4V0E4eWFPelZGK2VSbm53Q2c0aU5oRmw2MUNJREdIY2ZZOWVnT1lPejJ5SkxyVjc3cHRXKzE2cWJWckRoOVMrRmJkVFYyMFhYc0ZKM0h1dWc2MWtsWFl4YzNmdnVEVTVKOTNQam8yaGl6ZUVwM3JGUVNpK3VpRkpGaVl3eUI3T2s1OUI3bzZLZm1aOVhBMkFYZEpXY3B3SXo4REZKbnZ6RTVjQ0RuM0ZtMjN2L2MxSWQ4QzMrbWYveWhYaStsMUJTSjY2SUU4Z0Q4R1ZNL0Q0U0lzT3VIT3hrWkdDRXRKNDN3blplZGRSWDBaZTlkTVRINnZKQzU1VVZrTGN4bXNHdUF3eTgyVEczZzA3eUJzZTlDUkxLbTVRT1VTa0x4WHBRWkFDblRjRWRPL1RNSGFLOXZ3MHF4V1B2SnkvR2xYM29adi9yQUszUWVQY1ZWOTF4TlpsRW03L3JVRlFBY2ZlWElGS2Q5ZzhjM3RycUhNU1l3YlIraVZKS0o2NkkweHZnQnJKU3AvVTJxcTdHVG85dU9BRkMycVp5c0Jkbm5mRzMwOFFqUnh5T2s1YVd6Nk4yTFdiWngrY1RJczYrdGorRytZVWI2aDZjMDMvbFlub252UXFkYlUycUt4SFZSY3RhRDRjbHJmTzBZanUzZzhYb29MRHY3L0JLejVtYmlEWGdSRVhwT2R0UFgwa3ZkRTdYWVE2T1UzTEFLZ0d1K3ZKR1J3Vkg4cy94bjNZZFNLajdFZTFFT0FXbk9xRE54eURrVmxteFlTc1BXUTR3TWpMRHo0ZTJzdTNjOXhucHpKMi84Zi85aTRyRTliTFA5KzMrbWRYOExSN1lkbmloS3krdkI3NTNaaFM0ZDJ4bC9PREtqSDZ4VUFvdnI2eWhGcEE5Z2RHaHFPeUdRazBiNUhTRUEyZysxcytmSjNlZDl2Y2ZuWVc1NUVRRERmVE4zbUgwMjlvZ05nSWdNdUJwRXFRUVMxMFVKdEFJTTlVNTlPUlZYenB1WTM3TCsyWU0wMVp5YzJOWnpzcHVSZ1RmS2VXUmdoTWFkeHdDWVBmK05INXVkRVp1aG5xRXB6M1krSS8wVHVUcG45SU9WU21CeGZlaHRqRGtKckI0OE5VRG02VnYzcGxKd2N3VWRoOXJwYSt1ajZyR2R2T2RMRzBuUFMrZDQxWEVPL25FL3N3cG5ZYVZZOUp6c1lYUm9GSS9YdzVyYnlpYmV2L1hyTDlEYjNNTzZlNjRtZDFrZUwzL25KUUFHdXdZblhqUCszTHA3MTA5SjV1RTNpcmx0U25hb2xJcnZFYVdJN0FIb2FlcWVsdjJucEtaUWVkZGFqR1VZR1JoaHgwUGJjVVlkc3VabmtWRXdpOTZXWGpwZjc4UnpldExjOWYvUE5XOWFzeWVRRmNDYjVzVWJHTHQ4cWUxZ0cyMEgyK2h0NloxNHpmaHpVNld2dlE4QVk4eVJLZHVwVWtrdXJxZmNDWVZDZjJlTWVXRFJ1eGRQbkZOTWRnZCt2NCs5VCsxQlJPNlBSQ0pmY1R1UFVva2dya2VVanVNMEFQUzM5N3NkSldiME5QVUFJQ0oxTGtkUkttSEVlMUVlQk9nKzJUMHRNL0hFR3hHaDQzREgrT05xbCtNb2xURGl1aWhyYTJzYlJLUnhzSE9BdnRZK3QrTzRicUJ6Z1A2MlBrU2tKUnFONm9oU3FTa1MxMFVKSUNKUEE3VHNhWEk3aXV0T25SNU5HbU5lY1RtS1Vna2w3b3ZTc3F6bkFWcjN0N29keFhWdHA3OERZOHhXZDVNb2xWaml2aWlIaG9aZUJFWmI5N1V3T2pUcWRoelgyTU0yalRzYkFXemcxeTdIVVNxaHhIMVIxdFhWTlFGUDJjTTJqVHVPdVIzSE5TMTdteGtkSEVGRXR1M2F0ZXQxdC9Nb2xVaml2aWdCYk50K0JFanFvbno5MWFNQU9JN3pRNWVqS0pWd0VxSW9SMGRIL3dpMHR0ZTMwWFVzK1c1eDdtM3VvYW5tSkNMUzJkWFY5YmpiZVpSS05BbFJsSFYxZGNPTzQ5d0hzT2VwNUxzcTVzQWY5bzgvL1A2UkkwY0d6L2RhcGRTbFM0aWlCSEFjNTBHZ3RhV3VtYzRrR2xYMk52ZHdiUHZyaU1pcG5wNmUrOTNPbzFRaVNwaWlyS21wNlFQK0NhRDI1OUdrdUZOSFJOajlSTzM0NHdmcTYrdW5aM1lRcFpKY3doUWxRSGQzOTRNaXNxZWpvWDNhVmptTUpjZDNOZEs4dXdrUk9keloyZmt2YnVkUktsRWxWRkhXMTljUGljaGRnTDMzcVRvR1RpWHVaQmxEUFlQVS9DeUtpRGpBcC9UY3BGTFRaMllYZEprQlRVMU5Kd29LQ3RMRmxuVnQ5VzNNdjN6Qm1Tc1RKZ1JuMU9hMS85cE9iMU1QeHBnZlJDS1I3N2lkU2FsRWxuQkZDWkNibS91U3grTzVkcWg3YUg1L2V6OXp5NHN3SnE2bjNwd2dJdXorVlMwbnFob0Jham82T203dDdPeE0zbHVTbEpvQkNWbVVyYTJ0ZGw1ZTNoYVB4M043OTRudTJjWVk4cGJQY1R2V2xEajg0aUgyUDcwUEVXa2VHUm01NXNDQkF4MXVaMUlxMFNWa1VRSzB0TFQwRlJRVXZHQ011YVB0WUZzcWhyZ3VTeEdoWWVzaGR2K3lCaEhwTmNiY0VvMUdhOTNPcFZReVNOaWlCR2hxYW1yS3o4OS8zcktzVGUwSDIxSWQyeVp2eFp5NE93d1hFZXFmT1VEZHIzY2pJcjNBTFpGSVpLdmJ1WlJLRmdsZGxBRE56YzNIQ3dzTG53TTJkUnpxQ0hRMWRsRlFXb2pIR3g5LzlOR2hVYXAvSE9IUTgvVUFQWTdqM0Z4ZFhmMjgyN21VU2lieE5iU2FoR0F3V0pLU2t2SWtVSkpSa01GbGQxL083T0xaYnNjNnI5NldIblkrc21QOC92V2p0bTNmR28xR0kyN25VaXJaeE1ld2FnbzBOemUzcDZlblArYjMrNFBEZmNNcmpyNThCQkVoZTNGT3pGMCs1SXc2MUQ5M2tCMFBiV2V3Y3hBUjJUbzhQSHh0YlczdFliZXpLWldNa21aRWVRWVREb2Z2WWV4Mngxa1orUm1VM2xwR1FWbWg2K2N1UllUV3ZTM1UvV1kzM2NlN0FQcUIrNnFxcXU0SEhGZkRLWlhFa3JFb0FTZ3RMVjNnOC9rZU5zYjhCY0RzK1Ztc3VtazErYXNLTU5iTWZpM2lDRzBIVzluMzJ6MTBORXhjN2JQTnR1MjdvOUhvZ1JrTm81UjZtNlF0eW5FVkZSVWZzQ3pybjRFUVFDQW53SklOeXlpdW5FY2dLekN0bnozVU04VHhYWTAwYksyZldFVlNSUFlBWDR0RUlyK2MxZzlYU2wyMHBDL0tjZUZ3K0hiZ1h1Q0s4ZWV5RitkUUZDNW1Ua2srbVhNekp6M1NGRWZvYWU2aDdVQXJKeUxIYVQvWWR1Ym1LdHUyL3lNYWpUNEtKUDdVUjByRkVTM0t0d2lGUXVYR21IdUFtNEM4OGVjOVBnL1ppM1BJWFpKTCtweDBVck1DcEdZRjhBYThlTHllc2N1TnpOZ2lYL2FJemVqQUNBT2Rnd3gyamEyMTNkSFFUa2REeDVzV1FCT1JUbVBNRnR1MnZ4dU5SbDl6NFkrcmxMb0lXcFRuWmdXRHdRMGVqMmNUc040WVU4TGtyeEt3Z1hvUjJXYU0rVVZWVmRXenA1OVRTc1V3TGNxTFZGcGFtdUgxZXE4MHhsd0pMREhHekJlUmVjYVlUQ0FBcERIMmZmYUx5QURRYll4cEZKRkc0RER3cXMvbmUzbjc5dTA2dWE1U1NpbWxsRkpLS2FXVVVrb3BwWlJTU2ltbGxGSktLYVdVVWtvcHBaUlNTaW1sbEZKS0thV1VVa29wcFpSU1NpbWxsRkpLS2FXVVVrb3BwWlJTU2ltbGxGSktLYVdVVWtvcHBaUlNTaW1sbEZKS0thV1VVa29wcFpSU1NpbWxsRkpLS2FXVW1pbi9QOW9lVTlKZHpZTUtBQUFBQUVsRlRrU3VRbUNDIiwKCSJUaGVtZSIgOiAiIiwKCSJUeXBlIiA6ICJmbG93IiwKCSJWZXJzaW9uIiA6ICIiCn0K"/>
    </extobj>
    <extobj name="ECB019B1-382A-4266-B25C-5B523AA43C14-2">
      <extobjdata type="ECB019B1-382A-4266-B25C-5B523AA43C14" data="ewoJIkZpbGVJZCIgOiAiMTc3ODUzNjk1ODI5IiwKCSJHcm91cElkIiA6ICI0NjQwMDk3NTgiLAoJIkltYWdlIiA6ICJpVkJPUncwS0dnb0FBQUFOU1VoRVVnQUFBVW9BQUFHY0NBWUFBQUMvVHVrM0FBQUFDWEJJV1hNQUFBc1RBQUFMRXdFQW1wd1lBQUFnQUVsRVFWUjRuTzNkZVhRY1o1My8rL2RUcmU1V1M3S3N6WklzZWQ5a1cxWkwzWXJKWW1JY1p5QWtKR1FaN0pCaElJRU1NQVBuM29RRDNCOHdsMkhPelB5U0N6TXNQMmJJWVNZTElReUVOWkFKRGtzMkp6Z2hqbTIxV3JLOHlySWR5N1oyYTkrcnZ2Y1BXWXFUZUkyVzZ1WDdPb2R6T2wzZDFSODN5Y2RQVlZjOUR5aWxsRkpLS2FXVVVrb3BwWlJTU2ltbGxGSktLYVdVVWtvcHBaUlNTaW1sbEZKS0thV1VVa29wcFpSU1NpbWxsRkpLS2FXVVVrb3BwWlJTU2ltbGxGSktLYVdVVWtvcHBaUlNTaW1sbEZKS0thV1VVa29wcFpSU1NpbWxsRkpLS2FXVVVrb3BwWlJTU2ltbGxGSktLYVdVVWtvcHBaUlNTaW1sbEZKS0thV1VVa29wcFpSU1NpbWxsRkpLS2FXVVVrb3BwWlJTU3NVRjQzWUFwZFRNbXpkdlhpQTNON2ZNc3F3MXhwaWx3SElSV1c2TXlSR1JEQ0NEc1g3b05jYjBpc2dwb0I0NEtDS0hqREc3YmR1dXFhbXA2WFB6enpGVHRDaVZTZzVXS0JRS0E5Y0ROeHBqd2tES0pQZHBBMUVSMldMYjl0TTFOVFU3VGorWGNMUW9sVXBnNFhCNG1ZaDh3aGh6RnpCMy9IbXYxOHVDQlF0WXRHZ1JjK2ZPcGJDd2tNTENRbWJObWtWcWFpcXBxYWtZWXhnWUdHQm9hSWllbmg2YW1wcG9hbXJpNU1tVEhEMTZsTmRmZjUyaG9hRXpQNjVOUkI0REhvNUVJbnRtK0k4NnJiUW9sVXBBRlJVVjc3VXM2L1BBZGVQUExWaXdnSXFLQ3E2NDRncVdMMStPeCtPWjFHZll0azFEUXdQYnQyOG5Fb2x3K1BEaGlXMGk4cUxqT1A4V2pVWi9PNmtQaVJGYWxFb2xrSXFLaW5YR21QdU1NZXNCc3JLeVdMOStQZGRmZnowRkJRWFQrdG50N2UzODduZS80OFVYWDZTOXZSMEFFZGxoMi9hWGFtcHFucC9XRDU5bVdwUktKWUExYTlZVStIeSs3d0tiQVlxS2l2alFoejdFMVZkZlBlbVI0NlZ5SElkWFgzMlZYL3ppRnh3OWVuVDg2UzFEUTBPZnFhdXJlMzFHdzB3UkxVcWw0cHNwTHkvL2lHVlovMjZNeWNyTHkyUHo1czFjZSsyMUdPUHVmOTRpd3AvKzlDZCs5ck9mY2ZMa1NZQWV4M0crVUYxZC9TQWdyb2E3UkZxVVNzV3BZRENZYmxuVzl5M0wrbXZMc25qZis5N0huWGZlaWQvdmR6dmFtd3dQRC9QNDQ0L3oxRk5QNFRnT0l2SmtUMC9QeCtycjY3dmR6bmF4dENpVmlrT3JWcTFhR0FnRW5nRENjK2JNNGQ1NzcyWFZxbFZ1eHpxdmhvWUd2dld0YjNIaXhBbUFmYlp0M3h5TlJnKzRuZXRpYUZFcUZXZkM0ZkFxRWRscWpNbGZzMllOWC96aUY1azFhNWJic1M1S2YzOC8zLzcydDltMWF4ZW5MMkovWHlRUzJlbDJyZ3VaMmJPOFNxbEpLUzh2TDdVczYwVmp6SnpycnJ1T3ozLys4NlNtcHJvZDY2SjV2VjZ1dnZwcWhvZUgyYjkvZjhBWXN6ay9QLytGNXVibTQyNW5PeDh0U3FYaVJEQVlMRWxKU2ZrVGtIZlRUVGZ4TjMvek42Ny9ZUE5PR0dNb0x5OEhvSzZ1THRXeXJNM0Z4Y1YvT0hIaVJKUEwwYzVKaTFLcE9GQmFXcHJqOVhxZk44Yk0rK0FIUDhqSFAvNXh0eU5OMnBvMWE3QXNpOTI3ZDZlS3lBMjV1YmsvYVdscGljbDd4N1VvbFlwOTN2bno1Ly9LR1BPdWQ3M3JYWHoyczUrTnk1SGsyYXhldlpyVzFsYU9IRGt5MitQeHZEc25KK2RIcmEydE1YZS91T1YyQUtYVStZVkNvUzhEMTgyZlA1L1BmZTV6Q1ZPU01IWVkvdWxQZjVybHk1Y0RYT0gzKzcvcGRxYXpTWnh2WEtrRVZGWldWdWIxZWlOK3Y5L3pyVzk5aTdsejUxNzRUWEdvcmEyTmUrNjVoNEdCQVZ0RXJvNUVJbjkyTzlPWmRFU3BWSXlxckt6MHBxU2tQQUo0Tm0zYWxMQWxDWkNYbDhjblB2RUpBSTh4NXVIUzBsS2YyNW5PcEVXcFZJeXliZnRPWTh4bFM1WXM0ZFpiYjNVN3pyVGJ1SEVqYTlhc0FWamw5L3UvNkhhZU0ybFJLaFdERmkxYWxHcU0rVWNnYmk4RHVsVEdHTzYrKzI0QVJPU2VZRENZN25La0NWcVVTc1dnN096c3U0d3h4Y0Zna0pVclY3b2RaOFlzWExpUWRldldZWXlaWTFuV0Y5ek9NMDZMVXFuWTR6WEdmQlhnamp2dWNEdkxqUHZRaHo0RWdHVlpuNDJWYzVWYWxFckZtSEE0dkJFb1dyRmlCU1VsSlc3SG1YRUxGeTRrRkFvQnpQRjZ2WnZjemdOYWxFckZIQkg1T01ENjlldmRqdUthalJzM0FtQ011ZFBsS0lBV3BWSXhaZVhLbGJuR21OdDhQaDhiTm14d080NXJLaXNyeHhjNHU2YXlzdEwxNjZLMEtKV0tJWUZBWUFQZ0RRYURwS1dsdVIzSE5hbXBxYXhidHc3R2x0UjEvZG9vTFVxbFlvZ3haaU13ZmoxaFVnc0dnd0E0anJQUjVTaGFsRXJGRWhHNUFTQWNEcnNkeFhVclZxd0F3Qmh6cGN0UnRDaVZpaFdoVUdpaE1XWlJWbFlXeGNYRmJzZHhYWDUrUG5sNWVRQkZ3V0RRMVovL3RTaVZpaEVpc2dMR0xvOUpoanR4THNRWU0zR3h2Y2ZqY1hXSXJVV3BWSXl3TEdzSmpJMmsxSmo1OCtjRElDS2xidWJRb2xRcWRxd0VLQ29xY2p0SHpDZ29LQURBR0xQVXpSeGFsRXJGanRYd3hpanFuYmp0dHR1NDdiYmIrT2hIUDBwblorZWJ0ajM3N0xNVDI5LzYrbWVmZmZhYyt6cHoyL2xlZnpIYkw5VVpSYmw0U25iNERtbFJLaFVqUktRWUdQOEJZMUw2K3ZwNDhNRUhKNzBmdDgyZVBYdjg0UnczYzJoUktoVTc4Z0F5TXpPblpHZC8vdk9mMmJGang1VHN5eTBaR1JrQWlFaVdtem0wS0pXS0hSa0FnVUJnMGp1cXFLZ0E0TUVISDJSd2NIRFMrM09MenpjMmVaQXhadkpmeWlSb1VTb1ZJNHd4Zm9DVWxKUko3K3VxcTY0aUdBelMxdGJHZi8vM2YwOTZmMjQ1NDd0d2RibzFMVXFsWW9jQnB1d2F5ci85MjcvRjUvUHh1OS85am9NSEQwN0pQcE9WRnFWU3NXTUlZR1JrWkVwMlZsaFl5QjEzM0lHSThNQUREMkRiYjE4dTI3TEdLc0J4bkRjOWYrWS9lNzNlS2NuelRveU9qbzQvbkpvdjVSM1NvbFFxUm9oSUh6Q2w1eFJ2dXVrbWxpNWR5dEdqUjNubW1XZmV0ajByYSt3M2ttUEhqcjNwK2VQSGowODh6c25KbWJJOGwycDRlQmdBRVJsd0xRUmFsRXJGa2xhQTd1N3VLZHVoWlZsODVqT2Z3ZVB4ME5EUThMYnRaV1Zsd05nMWx0dTNiMmRvYUlqbTVtWWVldWdoQU5MUzBsaStmUG1VNWJsVWZYMTk0dzg3ei9lNjZUYjVzOFpLcVNsaGpEa0pyRzVyYTV2VVJlZHZ0WGp4WW02KytXYWVlT0tKdDIzYnZIa3pPM2Jzb0wrL242OS8vZXR2Mi83UmozNlUxTlRVdHozLzZLT1A4cE9mL0dUaW4yKysrV1p1dnZubWk5NStzYnE2dXNZZnRsM3ltNmVRamlpVmloRWlzZ2Vnc2JGeHl2ZDkrKzIzTTNmdTJ5Y0tuenQzTHQvNHhqZTQrdXFyeWNyS3d1UHhrSjZlVGpBWTVPLy8vdSs1N3JycnpycS8vdjUrT2pzN0ovNzMxdE1GRjlwK3NWcGFXZ0F3eGh4NVJ6dVlJanFpVkNwMjdBVTRjZUxFTzk3QjJVYU5NUGFEelBlKzk3MnpiaXNxS3VKem4vdmNwUFovc2RzdlZWTlRFd0FpVWorbE83NUVPcUpVS2tZNGp0TUEwTnpjN0hhVW1ERSt1aGFST2pkemFGRXFGU01jeHprSVk3OUFpNGpiY1Z3bklodzRjR0Q4Y2JXYldiUW9sWW9SdGJXMURTTFMyTjdlUG5ISW1jekd2d2NSYVlsR296cWlWRXFORVpHbkFhcXFxdHlPNHJyOSsvY0RZSXg1eGVVb1dwUkt4UkxMc3A0SHFLMnRkVHVLNjhhL0EyUE1WbmVUYUZFcUZWT0dob1plQkVacmFtcmlldGFmeVJvZUhtYmJ0bTBBTnZCcmwrTm9VU29WUytycTZwcUFwd1lIQjNucHBaZmNqdU9hU0NSQ2YzOC9Jckp0MTY1ZHI3dWRSNHRTcVJoajIvWWpRRklYNVFzdnZBQ0E0emcvZERrS29FV3BWTXdaSFIzOUk5QzZaODhlRGg4KzdIYWNHWGZpeEFsZWUrMDFSS1N6cTZ2cmNiZnpnQmFsVWpHbnJxNXUySEdjKzRBMzNTK2RMSDcxcTErTlAveitrU05IWXVKRXJSYWxVakhJY1p3SGdkWmR1M2FkZGRhZlJIWDgrSEZlZU9FRlJPUlVUMC9QL1c3bkdhZEZxVlFNcXFtcDZRUCtDZUNoaHg1S2lqdDFSSVJISDMxMC9QRUQ5ZlgxVXpmZjNDUjUzQTZnbERxNzlQVDBxTS9udTYyOXZYMU9abWFtcS9OQ3pvUnQyN2J4eEJOUElDS0hPenM3YisvczdCeTk4THRtaG80b2xZcFI5ZlgxUXlKeUYyRC8rTWMvcHEzTjFTa1pwMVZuWnljUFB2Z2dJdUlBbjRxVmM1UGpkRVNwVkF4cmFtbzZVVkJRa0c3YjlybzllL2F3WWNNR1BKN0UrczkyWkdTRWIzempHelEyTm1LTStVRWtFdm1PMjVuZUtyRytjYVVTVUc1dTdrc2VqK2ZhVTZkT3pXOXBhZUh5eXkrZnNwVWEzU1lpL09BSFArRGxsMThHcU9ubzZMZzFsZzY1eDJsUktoWGpXbHRiN2J5OHZDMGVqK2YybzBlUHpyWXNpOUxTVXJkalRZbW5uMzZhbi8vODU0aEk4OGpJeURVSERoem9jRHZUMldoUktoVUhXbHBhK2dvS0NsNHd4dHl4ZS9mdVZJQTFhOWE0SGVzZEV4RzJiTm5DSTQ4OGdvajBHbU51aVVhak1Uc1RpQmFsVW5HaXFhbXBLVDgvLzNuTHNqYlYxZFdsam95TVVGWldGbmVINFNMQ3IzLzlhMzc0d3g4aUlyM0FMWkZJWkt2YnVjNUhpMUtwT05MYzNIeThzTER3T1dEVHZuMzdBa2VPSENFY0R1UDFldDJPZGxFR0J3ZDU0SUVIZU9xcHB3QjZITWU1dWJxNitubTNjMTFJZlAxVnBKUUNJQmdNbHFTa3BEd0psQlFYRi9QNXozK2VSWXNXdVIzcnZFNmNPTUUzdi9uTjhmdlhqOXEyZldzMEdvMjRuZXRpNkloU3FUalUzTnpjbnA2ZS9wamY3dy8yOVBTc2VPYVpaM0FjaHhVclZzVGM1VU1qSXlQOHovLzhELy82ci85S1IwY0hJckoxZUhqNDJ0cmEycmlaOFVOSGxFckZOeE1PaCs5aDdIYkhXVVZGUlh6c1l4OWo3ZHExcnArN0ZCR3FxNnY1MFk5K3hKRWpSd0Q2Z2Z1cXFxcnVCeHhYdzEwaUxVcWxFa0JwYWVrQ244LzNhMk5NR0dESmtpWDgxVi85RlJVVkZWald6TjZBNXpnT3UzZnY1cWMvL1NuNzl1MGJmM3FiYmR0M1I2UFJBek1hWm9wb1VTcVZBTUxoOEczQXI0QnRRRG9RQXNqTHkrTURIL2dBVjE5OU5UazVPZE9hb2F1cmkyM2J0ckZseTVhSlZTUkZaQS93dFVnazhzdHAvZkJwcGtXcFZKd3JLU21abFphV3RzY1lNMDlFL2k0U2lYdy9IQTdmRHR3TFhISEc2N2pxcXFzSUJvUE1temR2MHVjeUhjZmgrUEhqMU5iVzh1Yy8vNW02dWpldEtGdGwyL1ovUktQUlI0RzRuL3BJaTFLcE9CY09oLzgzOEJVUjJSR0pSTjUxNXJaUUtGUnVqTGtIdUFuSUczL2U3L2V6WXNVS1ZxMWFSV0ZoSVRrNU9lVG01cEtXbG9iUDU4UHY5d05qaTN3TkR3L1QzOTlQZTNzN0hSMGRORGMzczIvZlB2YnYzOC9Bd01ERVo0bElwekZtaTIzYjM0MUdvNi9OeUI5K2htaFJLaFhIeXNyS1ZucTkzbHBBUk9TcVNDU3k4eHd2dFlMQjRBYVB4N01KV0crTUtXSHlWNzNZUUwySWJEUEcvS0txcXVyWjA4OGxIQzFLcGVLWENZVkNmelRHL0FYd1gxVlZWWisrMkRlV2xwWm1lTDNlSzQweFZ3SkxqREh6UldTZU1TWVRDQUJwalBWRHY0Z01BTjNHbUVZUmFRUU9BNi82Zkw2WHQyL2ZIak9UNjA0bkxVcWw0bFJGUmNVbXk3SitMaUl0bG1XdDJMVnJWNWZibVJLVlR0eXJWQnhhdG14WnBtVlovd2RBUlA1ZVMzSjZhVkVxRllkbXpacjFGV0N1aUx4YVhWMzlrTnQ1RXAwV3BWSnhKaFFLclRiR2ZBRVljUnpuTTI3blNRWmFsRXJGRndOOEQvQ0l5RVB4TXFsRXZOT2lWQ3FPaEVLaDI0MHhHNENtL3Y3Ky8rVjJubVNoUmFsVW5LaXNySndOakMrODllWDkrL2YzdUprbm1hUzRIVUFwZFhFY3gvbXFNYVpBUkY2T1JDS1B1cDBubWVpSVVxazRVRlpXVm1hTXVWZEVobzB4K2dQT0ROT2lWQ3IyV1Y2djkzdU0zWEw0WDFWVlZUVnVCMG8yV3BSS3hiaUtpb283Z0t1Qms4UER3MTkyTzA4eTBxSlVLb2FFUXFIVmxaV1Y3eDcvNTRxS2lpeGp6TGNCUk9SLzFkWFY5YnFYTG5scFVTb1ZRMFRrQXlMeVVpZ1VlamdZRE9aYmx2VTFZOHdjRVhrcEVvbjh5TzE4eVVwLzlWWXFobGlXdFJFd3hwaFBwS1NrYkJLUmRHQkk3OEJ4bHhhbFNscno1czBMNU9ibWxsbVd0Y1lZc3hSWUxpTExqVEU1SXBJQlpEQjJKMHl2TWFaWFJFNEI5Y0JCRVRsa2pObHQyM1pOVFUxTjN4UkY4akoyTG5MY3JOTUxoRFZibGhXWW9zOVE3NEJPczZhU2lSVUtoY0xBOWNDTnB4ZmltdXhnd1FhaUlyTEZ0dTJuYTJwcWR2QU9KNjhOQm9QaGxKU1VYV2ZiSmlJTzhNRG82T2cvMU5iV25wcEVYdlVPYUZHcWhCY09oNWVKeUNlTU1YY0JjOGVmdDd3V21YTXp5U3llVFhwK0J1bDU2YVRuWmVETDhKSGlUOEhqOTJBd2pBNk5Nam8weWtqL01IMnRmZlMxOWRIWDBrdjNpUzY2VDNSakQ3K3BGOXRFNURIZzRVZ2tzdWNTYzM0YStQNjV0b3RJcjRoOHRMcTYramVYOWcyb3lkS2lWQW1yb3FMaXZaWmxmUjY0YnZ5NVdVV1o1Szhxb0tpaWlLeUYyVmlleWYyZTZkZ09YY2U2T0JrOVRzdmVGcnFPZFU1c0U1RVhIY2Y1dDJnMCt0dUwyVmM0SFA0cGNQczVOamVOam83ZVVsTlRzMzFTZ2RVN29rV3BFazVGUmNVNlk4eDl4cGoxQVA1TVAvUFdMbUR4K2lXazU2VlA2MmNQbkJyZzhFc05ITnZ4T29PbnhoYmVFcEVkdG0xL3FhYW01dm56dk5XRVFxRm1ZOHljdDI0UWtiM0E5WkZJNU9nMHhWWVhvRVdwRXNhYU5Xc0tmRDdmZDRITkFCbjVHYXk0ZmlYRmxmTW1QWEs4Vk9JSUo2TEhPZkQwUHJwUFRDd3JzMlZvYU9nemRYVjFyNy8xOWVYbDVTczhIcy8rcyt6cStiNit2bHQwQWd4M2FWR3FSR0RLeThzL1lsbld2eHRqc2dMWkFVcHVXTVdDS3hkeStsZGoxNGdJeDNjMnNtL0xIdnBhK3dCNkhNZjVRblYxOVlPY3NkNTFPQnorQ1BEZmIzbnZJNUZJNUZNazZNcUc4VVNMVXNXMVlEQ1libG5XOXkzTCttdGpHUmErZXpGcmJsMkR4eGRiVjc3Wkl6WjduOXBEd3d2MWlDT0l5Sk05UFQwZnE2K3Y3d2FvcUtqNFQ4dXlQalgrY3NkeC9xRzZ1dm8rRnlPck0yaFJxcmkxYXRXcWhZRkE0QWtnSE1oSm8vS3V0ZVF1elhVNzFubDFIdXRrMXc5ZW83ZTVGMkNmYmRzM1I2UFJBNmZQVCtZREF5THlpVWdrOGxPWG82b3phRkdxdUJRT2gxZUp5RlpqVEg3dThqemU5Y2tyOEtYNzNJNTFVVVlHUnRqMTZBNmFkemNoSXFkczIvNnJsSlNVMzRsSUg3QXBFb244enUyTTZzMjBLRlhjS1M4dkwvVjRQRnVCdkVWWEx5YTR1UUpqeGRlL3lpTENuaWZycUgvbUFFQ2ZpTFNQam81ZVUxdGIyK0IyTnZWMnNYVWlSNmtMQ0FhREpSNlA1MFVnZCtuR1phejV5NkRia2Q0Ull3eWx0NnpCNC9Xdy8rbTk2Y1lZMisvM3ozWTdsem83ajlzQmxMcFlwYVdsT1Y2djkzbGp6THg0THNrejVhMllnN0VNYlFkYS9TSnlRMjV1N2s5YVdscW02dDV4TlVWMG1qVVZMN3grdi84bnhwamxoY0c1bE41VzVuYWVLYlBpL1NYTXYySUJ3SHlmei9lYjB0TFMrRGpabWtTMEtGVmNDSVZDWHdhdW0xVTRpOHFQcjNYOStzaXBaSXloL01NaHNoWm1BMXpoOS91LzZYWW05V1o2NksxaVhsbFpXWm5INDNuYzQvTlk2KzVkVDJwbXF0dVJwcHpsc1NoWVhjRFJWNDdnakRxVmhZV0Z6elExTlRXNm5VdU4wUkdsaW1tVmxaWGVsSlNVUndCUHlmVXJ5Y2pQY0R2U3RBbGtwNDJmZC9VWVl4N1dRL0RZb1VXcFlwcHQyM2NhWXk2YlBUK0xaZTlkNFhhY2FiZmd5b1hrTGM4RFdPWDMrNy9vZGg0MVJvdFN4YXhGaXhhbEdtUCtFU0M0dVR5aHprdWVpekdHc2szbEFJaklQY0ZnY0hxbk8xSVhSWXRTeGF6czdPeTdqREhGYzBybWtMTWt0bTlObkVxWnhiTXBDaGRqakpsaldkWVgzTTZqdENoVjdQSWFZNzRLc1BMRzFXNW5tWEVsNzE4SmdHVlpuOVZ6bGU3VG9sUXhLUndPYndTS3NoZm5KTlZvY2x4bThXenlWeGNBelBGNnZadmN6cFBzdENoVlRCS1Jqd1BNV3p2ZjdTaXVXWERsUWdDTU1YZTZIQ1hwYVZHcW1MTnk1Y3BjWTh4dGx0ZGkvdVVMM0k3am1vTFNRancrRDhhWWF5b3JLK2RlK0IxcXVtaFJxcGdUQ0FRMkFONDVKZmw0VTcxdXgzRk5paitGNHNwNU1EWjV6YTB1eDBscVdwUXE1aGhqTnNMWWhCSEpiazVKUGdDTzQyeDBPVXBTMDZKVU1VZEViZ0FvS0Mxd080cnJzcGZrQUdDTXVkTGxLRWxOaTFMRmxGQW90TkFZczhpZjZTZWpZSmJiY1Z5WGxwTkdJRHNBVUJRTUJrdmN6cE9zdENoVlRCR1JGUUNaUmJPVDRrNmNDekhHVEZ3ZTVmRjR3aTdIU1ZwYWxDcW1XSmExQkNBdE44M3RLREZqMXR4TUFFU2sxT1VvU1V1TFVzV2FsUUFaK2ZGNTJDMGlGMzdSSlVyUEc3dmQyeGl6ZE1wM3JpNktycG1qWXMxcWdGbHpwNjRvbi96c0V3QlVmQ1RNd3FzV0FkQzQ0eGk3SHQwQmpOMGlXWEw5U2dZN0J6ajR6QUdhZHpjeGNHb0FqODlEN3ZJODF0eGFSdm81cG5mcmF1eWk2OWdwT285MTBYV3NrNjdHTG03ODlnZW5MRHU4TWJvMnhpeWUwaDJyaTZaRnFXS0tpQlFiWXdoa1Q5K2g5MEJIUHpVL3F3YkdMdW9ldjYvNjJHdXYwN0QxRU9sNTZXVE9tMDMzOFM2YWFrN1NlZlFVMS83RCswaEpmZnQvTGx2dmYyN2Fjbzd6Wi9ySEgrcjFVaTdSb2xTeEpnL0FuekU5ODBDSUNMdCt1Sk9SZ1JIU2N0SUkzM25aeEtMTmFYbnB2UHR6NjhsZGxnZEFlMzBiMjc3OUVvTmRnN1R1YjJGdWVkSGI5amUzdklpc2hka01kZzF3K01YcFdXbldHL0NOWjgrYWxnOVFGNlJGcVdKTkJrREtOTjJSVS8vTUFkcnIyN0JTTE5aKzhuSjg2VzhVY25GNDNwdGVtN1hnalY1eVJoMEFYbjNnRlRxUG51S3FlNjRtc3lpVGQzM3FDZ0NPdm5Ka1d2SUNlSHhqSzdZWVl3TFQ5aUhxdkxRb1ZVd3h4dmdCckpTcC81MnhxN0dUbzl1T0FGQzJxWnlzQmRubmZYM3o3bWJHczV5ZWRaeSt0ajZHKzRZWjZSK2U4bnpuWW5rbXZndWRiczBsV3BRcTFremJ4Wk9OcngzRHNSMDhYZytGWmVlZlk2S3ZyWSthbjQrZHgxeHhYUW4rMHd1YVhmUGxqWXdNanVLZjVUL2YyMVdDMGN1RFZLd1pnamNPZGFmU2tnMUw4UWE4MkNNMk94L2VqamhudjVTbnI3V1hsNy96RWtNOVE4eGJPNThWMTYrYzJHWjVQVE5la280OThWMk16T2dIcXdsYWxDcW1pRWdmd09qUTFIZENJQ2VOOGp0Q0FMUWZhbWZQazd2ZjlwcWVrOTM4NlZzdk1YQnFnTVh2V1VMNHpzdGN2MFBJSHJFQkVKRUJWNE1rTVMxS0ZXdGFBWVo2cCtjY1lISGx2SWs1THV1ZlBVaFR6Y21KYlYzSE90bjI3WmNZNmhsazlTMXJDRzZ1ZUZ0Sk9pTTJRejFEMDVMdFhFYjZKLzdTNkp6UkQxWVQ5QnlsaWluR21KUEE2c0ZUQTJTZXZuVnZxZ1UzVjlCeHFKMit0ajZxSHR2SmU3NjBrZlM4ZEY3K1AzOWlaR0FFYjhCTFMxMFRMWFZORSs5WjloY3JLRmhUeU5hdnYwQnZjdy9yN3JtYTNHVjV2UHlkbHdBWTdCcWNlTzM0Yyt2dVhUOGxlWWZmS09hMktkbWh1bVE2b2xReFJVVDJBUFEwZFUvYlo2U2twbEI1MTFxTVpSZ1pHR0hIUTl0eFJoMUdCc1pHYmlNREk3UWRiSHZUL3dhN3g0b3drQlhBbStiRkd4aTdmR2w4ZTI5TDc4VCt4NStiS24zdGZRQVlZNDVNMlU3VkpkSHBXVlJNQ1lWQ2YyZU1lV0RSdXhkUG5FOU1kZ2QrdjQrOVQrMUJSTzZQUkNKZmNUdFBNdElScFlvcGp1TTBBUFMzOTdzZEpXYjBOUFVBSUNKMUxrZEpXbHFVS3FZNGpuTVFvUHRrOTdUTXhCTnZSSVNPd3gzamo2dGRqcE8wdENoVlRLbXRyVzBRa2NiQnpnSDZXdnZjanVPNmdjNEIrdHY2RUpHV2FEU3FJMHFYYUZHcW1DTWlUd08wN0dtNjBFc1QzcW5UbzBsanpDc3VSMGxxV3BRcTVsaVc5VHhBNi81V3Q2TzRydTMwZDJDTTJlcHVrdVNtUmFsaXp0RFEwSXZBYU91K0ZrYUhSdDJPNHhwNzJLWnhaeU9BRGZ6YTVUaEpUWXRTeFp5NnVyb200Q2w3MktaeHh6RzM0N2ltWlc4em80TWppTWkyWGJ0MnZlNTJubVNtUmFsaWttM2Jqd0JKWFpTdnYzb1VBTWR4ZnVoeWxLU25SYWxpMHVqbzZCK0IxdmI2TnJxT0pkOHR6cjNOUFRUVm5FUkVPcnU2dWg1M08wK3kwNkpVTWFtdXJtN1ljWno3QVBZOGxYeFh4Uno0dy83eGg5OC9jdVRJNFBsZXE2YWZGcVdLV1k3alBBaTB0dFExMDVsRW84cmU1aDZPYlg4ZEVUblYwOU56djl0NWxCYWxpbUUxTlRWOXdEOEIxUDQ4bWhSMzZvZ0l1NStvSFgvOFFIMTkvZlRORHFJdW1oYWxpbW5kM2QwUGlzaWVqb2IyYVZ2bE1KWWMzOVZJOCs0bVJPUndaMmZudjdpZFI0M1JvbFF4cmI2K2ZraEU3Z0xzdlUvVk1YQXFjU2ZMR09vWnBPWm5VVVRFQVQ2bDV5WmpoOGZ0QUVwZFNGTlQwNG1DZ29KMHNXVmRXMzBiOHk5ZmNPYktoQW5CR2JWNTdiKzIwOXZVZ3pIbUI1Rkk1RHR1WjFKdjBLSlVjU0UzTi9jbGo4ZHo3VkQzMFB6KzluN21saGU1dnBiTlZCRVJkditxbGhOVmpRQTFIUjBkdDNaMmRpYnZMVWt4U0l0U3hZWFcxbFk3THk5dmk4Zmp1YjM3UlBkc1l3eDV5K2U0SFd0S0hIN3hFUHVmM29lSU5JK01qRnh6NE1DQkRyY3pxVGZUb2xSeG82V2xwYStnb09BRlk4d2RiUWZiVWpIRWRWbUtDQTFiRDdIN2x6V0lTSzh4NXBab05GcnJkaTcxZGxxVUtxNDBOVFUxNWVmblAyOVoxcWIyZzIycGptMlR0MkpPM0IyR2l3ajF6eHlnN3RlN0VaRmU0SlpJSkxMVjdWenE3TFFvVmR4cGJtNCtYbGhZK0J5d3FlTlFSNkNyc1l1QzBrSTgzdmo0MTNsMGFKVHFIMGM0OUh3OVFJL2pPRGRYVjFjLzczWXVkVzd4OWRld1VtY0lCb01sS1NrcFR3SWxHUVVaWEhiMzVjd3VudTEyclBQcWJlbGg1eU03eHU5ZlAycmI5cTNSYURUaWRpNTFmdkh4VjdCU1o5SGMzTnllbnA3K21OL3ZEdzczRGE4NCt2SVJSSVRzeFRreGQvbVFNK3BRLzl4QmRqeTBuY0hPUVVSazYvRHc4TFcxdGJXSDNjNm1Ma3hIbENydUxWbXlaSFpXVnRZcFlCVHdadVJuVUhwckdRVmxoYTZmdXhRUld2ZTJVUGViM1hRZjd3TG9CKzZycXFxNkgzQmNEYWN1bWhhbGluY3BvVkNvMlJpVEF6d3JJaGhqL2dKZzl2d3NWdDIwbXZ4VkJSaHJadjlWRjBkb085akt2dC91b2FOaDRtcWZiYlp0M3gyTlJnL01hQmcxYVZxVUtxNkZRcUV2R1dQdUIvcXJxcW95QUttb3FQaUFaVm4vRElRQUFqa0JsbXhZUm5IbFBBSlpnV25OTTlRenhQRmRqVFJzclo5WVJWSkU5Z0JmaTBRaXY1eldEMWZUUm90U3hhMktpb3BGeHBoRGdESEdsRlpWVmUwOWMzczRITDRkdUJlNFl2eTU3TVU1RklXTG1WT1NUK2JjekVtUE5NVVJlcHA3YUR2UXlvbkljZG9QdHAyNXVjcTI3ZitJUnFPUEFvay85VkVDMDZKVWNhbTB0TlRuOC9uMkdXTVdpOGp2STVISTllZDZiU2dVS2pmRzNBUGNCT1NOUCsveGVjaGVuRVB1a2x6UzU2U1RtaFVnTlN1QU4rREY0L1dNWFc1a3hoYjVza2RzUmdkR0dPZ2NaTEJyYkszdGpvWjJPaG82M3JRQW1vaDBHbU8yMkxiOTNXZzArdHEwZmdscXhtaFJxcmcwZnNndElxY2lrVWcrWXova1hJZ1ZEQVkzZUR5ZVRjQjZZMHdKazcveXd3YnFSV1NiTWVZWFZWVlZ6NTUrVGlVUUxVb1ZkNExCNEpxVWxKUnFFVEdPNDd3bkdvMXVleWY3S1MwdHpmQjZ2VmNhWTY0RWxoaGo1b3ZJUEdOTUpoQUEwaGo3YjZSZlJBYUFibU5NbzRnMEFvZUJWMzArMzh2YnQyL1h5WFVUbkJhbGlpdW5EN21yakRHbEl2SmtKQks1eGUxTUt2SEYxbFc1U2wyQXorZjdYNmRMOHZpcFU2Yys3SFllbFJ4UzNBNmcxTVVLaDhPVndGZEZ4SEVjNTI2ZEFWek5GQjFScW5qaEJSNEV2TWFZWDBTajBUKzRIVWdsRHgxUnFyZ1FDb1UrRDRSRTVLaHQyM2U3blVjbEYvMHhSOFc4eXNyS01zZHhkZ0JleDNGdWprYWp2M1U3azBvdWV1aXRZc3FHRFJ2ZWVwVGpFWkgvTk1iNGdmL1drbFJ1MEduV1ZFekp5Y2w1ZHU3Y3ViNmlvcUxha3lkUE9oVVZGVjh5eHR3bElzMldaWDNnNU1tVFEyNW5WTWxIRDcxVlRBbUh3MGdvdnE0QUFCN29TVVJCVkNlQlF1QlY0RDdnNXlMaUJ6YnJwQkxLTFZxVUttYXNYTGt5TnhBSXRCaGozblJLU0VSK0dvbEU3bkFybDFKNmpsTEZqTlRVMVAvcnJTVjVXckM4dkx4MHhnTXBkWnFlbzFReG82aW82REhnYll2ZUdHUG1XSmIxbWNMQ1FxdTR1UGkxa3lkUGpyZ1FUeVV4SFZHcW1DRWkyUmQ0eVIyY3BVaVZtbTU2d2JtS0NjRmdzTVFZazNHMmJTSWl3SE9SU09RNmRKMFo1UUlkVWFxWTRQRjR2bktPVFNQR21LOUdJcEgzb2lXcFhLSWpTaFVUakRIdmUrdHpJaklFdkM4U2liemtRaVNsSm1oUnFyT2FOMjllSURjM3Q4eXlyRFhHbUtYQWNoRlpib3pKRVpFTUlJT3h5OHQ2alRHOUluSUtxQWNPaXNnaFk4eHUyN1pyYW1wcStpN204MFFrK3kxTHk3WmJsclZ5MTY1ZGJlZDZqMUl6UmEralZPT3NVQ2dVQnE0SGJqVEdoSm44WDZRMkVCV1JMYlp0UDExVFU3T0RzeXlURUE2SGJ3VCtoOVAvUG9ySTA4UER3N2ZXMWRVTlQvTHpsWm9TV3BSSkxod09MeE9SVHhoajdnTG1qajl2ZVMweTUyYVNXVHliOVB3TTB2UFNTYy9Md0pmaEk4V2Znc2Z2d1dBWUhScGxkR2lVa2Y1aCtscjc2R3ZybzYrbGwrNFRYWFNmNk1ZZWZsTXZ0b25JWThERGtVaGt6eGtacW9GeUFCRzVPeEtKL0FCZHRWREZFQzNLSkZWUlVmRmV5N0krRDF3My90eXNva3p5VnhWUVZGRkUxc0pzTE0va2Z1dHpiSWV1WTEyY2pCNm5aVzhMWGNjNko3YUp5SXVPNC94Yk5CcjliVGdjN2dQU0hNY0pWVmRYVjAvcVE1V2FCbHFVU2FhaW9tS2RNZVkrWTh4NkFIK21uM2xyRjdCNC9STFM4OUtuOWJNSFRnMXcrS1VHanUxNG5jRlRBd0E0anJQVEdMUGN0dTAxTlRVMWpkTWFRS2wzU0lzeVNheFpzNmJBNS9OOUY5Z01rSkdmd1lyclYxSmNPVy9TSThkTEpZNXdJbnFjQTAvdm8vdkV4QUtHVzRhR2hqNVRWMWYzK295R1Vlb2lhRkVtUGxOZVh2NFJ5N0wrM1JpVEZjZ09VSExES2haY3VaQzMvTW84NDBTRTR6c2IyYmRsRDMydGZRQTlqdU44b2JxNitrSDBIS1dLSVZxVUNTd1lES1pibHZWOXk3TCsybGlHaGU5ZXpKcGIxK0R4eGRaVllmYUl6ZDZuOXREd1FqM2lDQ0x5WkU5UHo4ZnE2K3Qxdld3VkU3UW9FOVNxVmFzV0JnS0JKNEJ3SUNlTnlydldrcnMwMSsxWTU5VjVySk5kUDNpTjN1WmVnSDIyYmQ4Y2pVWVB1SjFMS1MzS0JCUU9oMWVKeUZaalRIN3U4anplOWNrcjhLWDczSTUxVVVZR1J0ajE2QTZhZHpkeCtpTDI5MFVpa1oxdTUxTEpUYWRaU3pEbDVlV2xsbVc5YUl5WnMranF4YXo5eE9XaytHUHJVUHQ4UEY0UHhaZk53eDV4T05YUUVUREdiTTdQejMraHVibjV1TnZaVlBMU29rd2d3V0N3SkNVbDVVOUEzdEtOeXdodXJuRDlCNXQzd2hoRC9zcDhBTm9QdHFWYWxyVzV1TGo0RHlkT25HaHlPWnBLVWxxVUNhSzB0RFRINi9VK2I0eVp0M1RqTXRiOFpkRHRTSk9XdDJJT3hqSzBIV2hORlpFYmNuTnpmOUxTMG5KUjk0NHJOWlYwbXJYRTRQWDcvVDh4eGl3dkRNNmw5TFl5dC9OTW1SWHZMMkgrRlFzQTV2dDh2dCtVbHBiR3g4bFdsVkMwS0JOQUtCVDZNbkRkck1KWlZINThiVndlYnArTE1ZYnlENGZJV3BnTmNJWGY3LyttMjVsVTh0RkQ3emhYVmxaVzV2RjRIdmY0UE5hNmU5ZVRtcG5xZHFRcFoza3NDbFlYY1BTVkl6aWpUbVZoWWVFelRVMU5lcnVqbWpFNm9veGpsWldWM3BTVWxFY0FUOG4xSzhuSVArdEtDZ2toa0owMmZ0N1ZZNHg1V0EvQjFVelNvb3hqdG0zZmFZeTViUGI4TEphOWQ0WGJjYWJkZ2lzWGtyYzhEMkNWMysvL290dDVWUExRb294VGl4WXRTalhHL0NOQWNITjVRcDJYUEJkakRHV2J5Z0VRa1h1Q3dlRDBUbmVrMUdsYWxIRXFPenY3TG1OTThaeVNPZVFzaWUxYkU2ZFNadkZzaXNMRjQydDlmOEh0UENvNWFGSEdKNjh4NXFzQUsyOWM3WGFXR1ZmeS9wVUFXSmIxV1QxWHFXYUNGbVVjQ29mREc0R2k3TVU1U1RXYUhKZFpQSnY4MVFVQWM3eGU3eWEzODZqRXAwVVpoMFRrNHdEejFzNTNPNHByRmx5NUVBQmp6SjB1UjFGSlFJc3l6cXhjdVRMWEdIT2I1YldZZi9rQ3QrTzRwcUMwRUkvUGd6SG1tc3JLeXJrWGZvZFM3NXdXWlp3SkJBSWJBTytja255OHFWNjM0N2dteFo5Q2NlVThHRnRTOTFhWDQ2Z0VwMFVaWjR3eEcyRnN3b2hrTjZka2JJWWh4M0UydWh4RkpUZ3R5amdqSWpjQUZKUVd1QjNGZGRsTGNnQXd4bHpwY2hTVjRMUW80MGdvRkZwb2pGbmt6L1NUVVRETDdUaXVTOHRKSTVBZEFDZ0tCb01sYnVkUmlVdUxNbzZJeUFxQXpLTFpTWEVuem9VWVl5WXVqL0o0UEdHWDQ2Z0Vwa1VaUnl6TFdnS1FscHZtZHBTWU1XdHVKZ0FpVXVweUZKWEF0Q2pqeTBxQWpIejNEN3RGTG4zWjdYZnluZ3RKenh1NzNkc1lzM1RLZDY3VWFmR3o2cFFDV0Ewd2ErN1VGZVdUbjMwQ2dJcVBoRmw0MVNJQUduY2NZOWVqTzRDeFd5UkxybDlKVjJNWFhjZE8wWG1zaTY1am5YUTFkbkhqdHo5NDNuMi9rL2RjcXZIUnRURm04WlR1V0tremFGSEdFUkVwTnNZUXlKNitRKytCam41cWZsWU5qRjNVUFg1ZjlkYjduN3ZrZmIyVDkxd3FmNlovL0tGZUw2V21qUlpsZk1rRDhHZE16endRSXNLdUgrNWtaR0NFdEp3MHduZGVOckh5Kzl6eUlySVdaalBZTmNEaEZ4c3Vhbi92NUQyWHlodndqV2ZQbXBZUFVBb3R5bmlUQVpBeVRYZmsxRDl6Z1BiNk5xd1VpN1dmdkJ4ZitodUYvSzVQWFFIQTBWZU9uUFA5cno3d0NwMUhUM0hWUFZlVFdaUjVVZStaTEk5dmJEVVRZMHhnMmo1RUpUMHR5amhpalBFRFdDbFQveHRjVjJNblI3Y2RBYUJzVXpsWkM3SXZlUjk5YlgwTTl3MHowajg4eGVuT3pmSk1mQmM2M1pxYU5scVU4V1hhTHA1c2ZPMFlqdTNnOFhvb0xIdG5jMHhjOCtXTmpBeU80cC9sdi9DTGxZb2plbmxRZkJrQ2NFYWRLZC94a2cxTDhRYTgyQ00yT3gvZWpqaVhmaW1QNWZYTWVFazY5c1IzTVRLakg2eVNpaFpsSEJHUlBvRFJvYW52aEVCT0d1VjNoQUJvUDlUT25pZDNUL2xuVEFkN3hBWkFSQVpjanFJU21CWmxmR2tGR09xZG5uT0F4Wlh6SnVhNHJILzJJRTAxSnkvcC9jNkl6VkRQMEhSRU82ZVIvb20vTkRwbjlJTlZVdEZ6bEhIRUdITVNXRDE0YW9ETTA3ZnVUYlhnNWdvNkRyWFQxOVpIMVdNN2VjK1hOcEtlbDg3TDMza0pnTUd1d1luWGpqKzM3dDcxQUd6OStndjBOdmV3N3A2cnlWMldkMUh2bWF6aE40cTViVXAycU5SWjZJZ3lqb2pJSG9DZXB1NXArNHlVMUJRcTcxcUxzUXdqQXlQc2VHZzd6cWhEMjhFMjJnNjIwZHZTTy9IYThlZkdCYklDZU5POGVBUGVOMjAvMzNzbXE2KzlEd0JqekpFcDI2bFNiNkZUME1TUlVDajBkOGFZQnhhOWUvSEUrY1JrZCtEMys5ajcxQjVFNVA1SUpQSVZ0L09veEtRanlqamlPRTREUUg5N3Y5dFJZa1pQVXc4QUlsTG5jaFNWd0xRbzQ0ampPQWNCdWs5MlQ4dE1QUEZHUk9nNDNESCt1TnJsT0NxQmFWSEdrZHJhMmdZUmFSenNIS0N2dGMvdE9LNGI2QnlndjYwUEVXbUpScU02b2xUVFJvc3l6b2pJMHdBdGU1cmNqdUs2VTZkSGs4YVlWMXlPb2hLY0ZtV2NzU3pyZVlEVy9hMXVSM0ZkMitudndCaXoxZDBrS3RGcFVjYVpvYUdoRjRIUjFuMHRqQTZOdWgzSE5mYXdUZVBPUmdBYitMWExjVlNDMDZLTU0zVjFkVTNBVS9hd1RlT09ZMjdIY1UzTDNtWkdCMGNRa1cyN2R1MTYzZTA4S3JGcFVjWWgyN1lmQVpLNktGOS85U2dBanVQODBPVW9LZ2xvVWNhaDBkSFJQd0t0N2ZWdGRCMUx2bHVjZTV0N2FLbzVpWWgwZG5WMVBlNTJIcFg0dENqalVGMWQzYkRqT1BjQjdIa3ErYTZLT2ZDSC9lTVB2My9reUpIQjg3MVdxYW1nUlJtbkhNZDVFR2h0cVd1bU00bEdsYjNOUFJ6Yi9qb2ljcXFucCtkK3QvT281S0JGR2FkcWFtcjZnSDhDcVAxNU5DbnUxQkVSZGo5Uk8vNzRnZnI2K3VtYkhVU3BNMmhSeHJIdTd1NEhSV1JQUjBQN3RLMXlHRXVPNzJxa2VYY1RJbks0czdQelg5ek9vNUtIRm1VY3E2K3ZIeEtSdXdCNzcxTjFESnhLM01reWhub0dxZmxaRkJGeGdFL3B1VWsxa3p4dUIxQ1QwOVRVZEtLZ29DQmRiRm5YVnQvRy9Nc1huTGt5WVVKd1JtMWUrNi90OURiMVlJejVRU1FTK1k3Ym1WUnkwYUpNQUxtNXVTOTVQSjVyaDdxSDV2ZTM5ek8zdkFoakVtT3FVUkZoOTY5cU9WSFZDRkRUMGRGeGEyZG5aL0xla3FSY29VV1pBRnBiVysyOHZMd3RIby9uOXU0VDNiT05NZVF0bitOMnJDbHgrTVZEN0g5Nkh5TFNQREl5Y3MyQkF3YzYzTTZra284V1pZSm9hV25wS3lnb2VNRVljMGZid2JaVURIRmRsaUpDdzlaRDdQNWxEU0xTYTR5NUpScU4xcnFkU3lVbkxjb0UwdFRVMUpTZm4vKzhaVm1iMmcrMnBUcTJUZDZLT1hGM0dDNGkxRDl6Z0xwZjcwWkVlb0ZiSXBISVZyZHpxZVNsUlpsZ21wdWJqeGNXRmo0SGJPbzQxQkhvYXV5aW9MUVFqemMrL3E4ZUhScWwrc2NSRGoxZkQ5RGpPTTdOMWRYVno3dWRTeVczK0JwcXFJc1dEQVpMVWxKU25nUktNZ295dU96dXk1bGRQTnZ0V09mVjI5TER6a2Qyak4rL2Z0UzI3VnVqMFdqRTdWeEt4Y2N3UTEyeTV1Ym05dlQwOU1mOGZuOXd1Rzk0eGRHWGp5QWlaQy9PaWJuTGg1eFJoL3JuRHJMam9lME1kZzRpSWx1SGg0ZXZyYTJ0UGV4Mk5xVkFSNVRKd0lURDRYdUJmd0hTTXZJektMMjFqSUt5UXRmUFhZb0lyWHRicVB2TmJycVBkd0gwQS9kVlZWWGREeml1aGxQcURDbHVCMURUVGh6SDhWaVdsU1lpUjNwYmVoZHQvODgvTTN0K0ZxdHVXazMrcWdLTU5iT0ZLWTdRZHJDVmZiL2RRMGZEeE5VKzIyemJ2anNhalI2WTBUQktYUVFkVVNhNGNEaThFWGdPR0FVKzRqaE9uMlZaL3d5RUFBSTVBWlpzV0VaeDVUd0NXWUZwelRMVU04VHhYWTAwYksyZldFVlNSUFlBWDR0RUlyK2MxZzlYYWhLMEtCTllLQlJhYUl6Wkt5S3B3TDlFSXBGL0dOOFdEb2R2Qis0RnJoaC9MbnR4RGtYaFl1YVU1Sk01TjNQU0kwMXhoSjdtSHRvT3RISWljcHoyZzIxbmJxNnliZnMvb3RIb28wRGlUMzJrNHBvV1pZSUtCb1BwS1NrcFVXQ3BpRHdSaVVUKzhteXZDNFZDNWNhWWU0Q2JnTHp4NXowK0Q5bUxjOGhka2t2Nm5IUlNzd0trWmdYd0JyeDR2SjZ4eTQzTTJDSmY5b2pONk1BSUE1MkRESGFOcmJYZDBkQk9SMFBIbXhaQUU1Rk9ZOHdXMjdhL0c0MUdYNXZ1NzBDcHFhSkZtWmlzY0RqOEMrQTJFVGtZaVVSV01iWmE0WG5mRXd3R04zZzhuazNBZW1OTUNaTy9Lc0lHNmtWa216SG1GMVZWVmM5ZVJBNmxZbzRXWlFJS2g4UC9DSHdONkI0WUdGaTVkKy9lazVlNmo5TFMwZ3l2MTN1bE1lWktZSWt4WnI2SXpEUEdaQUlCSUkyeGYzLzZSV1FBNkRiR05JcElJM0FZZU5Ybjg3MjhmZnQyblZ4WHhUMHR5Z1FUQ29VK1pJejVCVEJpMi9aMTBXajBCYmN6S1JYdll1dktZelVwNWVYbEs0Q2Z5ZGk2RUgrdkphblUxTkFSWllJb0xTM044UHY5aDRFOEVmbFJKQkw1bU51WmxFb1VPcUpNREpiUDUvczlZNzlhNzlTU1ZHcHE2WjA1Q1NBY0R2OGJzQTdvR2gwZDNlQnlIS1VTam80bzQxeEZSY1dkd09jQU1jWmNmWG9aVzZYVUZOSVJaUndMaDhPVndNTUFqdU44dXJxNldtY0FWMm9hNklneWZyenA0dS9TMHRJYzRJWFR6Myt2dXJyNlFWZFNLWlVFZEVRWkJ5b3JLNzJPNDNRQW40cEVJbzh6OXVQTm40Qlp3UE5WVlZYL3Q3c0psVXBzV3BSeFFFUnVOTVprQUQ4S2g4TmhJQmRZTFNMSGJkditJRHAzbzFMVFNvc3lEb2pJSjA5UHN1c1JrYytmZm5ySXNxejNSQ0lSL2ZGR3FXbW1SUm5qU2t0TEZ3RFhqZit6ZVdOYThwNysvdjUrZDFJcGxWejB4NXdZNS9QNVBtU01PZHYvVDNtQlFHRHY2WWw1bFZMVFNJc3l4aGxqUG51ZXpiTkY1SGNWRlJXM3pGZ2dwWktRSG5ySHNJcUtpblhBa25OdEY1RVdFYm14dXJwNnh3ekdVaXJwNklneWhobGovdm84bXgvbzZlbFpyaVdwMVBUVDJZTXUwcng1OHdLNXVibGxsbVd0TWNZc0JaYUx5SEpqVEk2SVpBQVpqSDJmdmNhWVhoRTVCZFFEQjBYa2tERm10MjNiTlJkN2krSHBwUnhhR1pza2Q0S0lOSXJJYlZxUVNzMGNMY3B6czBLaFVCaTRIcmpSR0JObThxY3FiQ0FxSWx0czIzNjZwcVptQitkWUdxR3lzdkpPRVhuMHpPZEU1SDdidHYrMzNzK3QxTXpTb255TGNEaThURVErWVl5NUM1ZzcvcnpsdGNpY20wbG04V3pTOHpOSXowc25QUzhEWDRhUEZIOEtIcjhIZzJGMGFKVFJvVkZHK29mcGErMmpyNjJQdnBaZXVrOTAwWDJpRzN2NFRiM1lKaUtQQVE5SElwRTliOG54S25BNWdJZ2NkaHpudzdvZ2wxTHUwS0k4cmFLaTRyMldaWDJlTTY1Wm5GV1VTZjZxQW9vcWlzaGFtSTNsbWR3cFhjZDI2RHJXeGNub2NWcjJ0dEIxckhOaW00aTg2RGpPdjBXajBkK3VXYk5tcWRmclBXQ01zVVRrbnkzTCt2OTI3ZHFsMTB3cTVaS2tMOHFLaW9wMXhwajdqREhyQWZ5WmZ1YXRYY0RpOVV0SXowdWYxczhlT0RYQTRaY2FPTGJqZFFaUERRQWdJanNjeDZuMWVEeFhEZzhQZjNqMzd0MDEweHBDS1hWQlNWdVVhOWFzS2ZENWZOOEZOZ05rNUdldzR2cVZGRmZPbS9USThWS0pJNXlJSHVmQTAvdm9QdEhOMkpJMy9INTRlUGpUZFhWMXI4OW9HS1hVMnlSalVacnk4dktQV0piMTc4YVlyRUIyZ0pJYlZySGd5b1c4Y1hlZ08wU0U0enNiMmJkbEQzMnRmUUE5anVOODRmUVVhdUpxT0tXU1dGSVZaVEFZVExjczYvdVdaZjIxc1F3TDM3MllOYmV1d2VPTHJldnU3UkdidlUvdG9lR0Zlc1FSUk9USm5wNmVqOVhYMStzYTJVcTVJR21LY3RXcVZRc0RnY0FUUURpUWswYmxYV3ZKWFpycmRxeno2anpXeWE0ZnZFWnZjeS9BUHR1MmI0NUdvd2ZjenFWVXNrbUtvZ3lIdzZ0RVpLc3hKajkzZVI3dit1UVYrTko5YnNlNktDTURJK3g2ZEFmTnU1czRmUkg3K3lLUnlFNjNjeW1WVER3WGZrbDhLeTh2TDdVczYwVmp6SnhGVnk5bTdTY3VKOFVmVzRmYTUrUHhlaWkrYkI3MmlNT3BobzZBTVdaemZuNytDODNOemNmZHpxWlVza2pvb2d3R2d5VXBLU2wvQXZLV2JseEdjSE9GNnovWXZCUEdHUEpYNWdQUWZyQXQxYktzemNYRnhYODRjZUpFazh2UmxFb0tDVnVVcGFXbE9WNnY5M2xqekx5bEc1ZXg1aStEYmtlYXRMd1ZjekNXb2UxQWE2cUkzSkNibS91VGxwWVd2WjFScVdtV3FMTUhlZjErLzArTU1jc0xnM01wdmEzTTdUeFRac1g3UzVoL3hRS0ErVDZmN3plbHBhWHhjYkpWcVRpV2tFVVpDb1crREZ3M3EzQVdsUjlmRzVlSDIrZGlqS0g4d3lHeUZtWURYT0gzKzcvcGRpYWxFbDNDSFhxWGxaV1ZlVHlleHowK2o3WHUzdldrWnFhNkhXbktXUjZMZ3RVRkhIM2xDTTZvVTFsWVdQaE1VMU5Ubzl1NWxFcFVDVFdpckt5czlLYWtwRHdDZUVxdVgwbEdmb2Jia2FaTklEdHQvTHlyeHhqenNCNkNLelY5RXFvb2JkdSsweGh6MmV6NVdTeDc3d3EzNDB5N0JWY3VKRzk1SHNBcXY5Ly9SYmZ6S0pXb0VxWW9GeTFhbEdxTStVZUE0T2J5aERvdmVTN0dHTW8ybFFNZ0l2Y0VnOEhwbmU1SXFTU1ZNRVdabloxOWx6R21lRTdKSEhLV3hQYXRpVk1wczNnMlJlRmlqREZ6TE12Nmd0dDVsRXBFaVZLVVhtUE1Wd0ZXM3JqYTdTd3pydVQ5S3dHd0xPdXplcTVTcWFtWEVFVVpEb2MzQWtYWmkzT1NhalE1THJONE52bXJDd0RtZUwzZVRXN25VU3JSSkVSUmlzakhBZWF0bmU5MkZOY3N1SEloQU1hWU8xMk9vbFRDaWZ1aVhMbHlaYTR4NWpiTGF6SC84Z1Z1eDNGTlFXa2hIcDhIWTh3MWxaV1ZjeS84RHFYVXhZcjdvZ3dFQWhzQTc1eVNmTHlwWHJmanVDYkZuMEp4NVR3WVcxTDNWcGZqS0pWUTRyNG9qVEViWVd6Q2lHUTNwMlJzaGlISGNUYTZIRVdwaEJMM1JTa2lOd0FVbEJhNEhjVjEyVXR5QURER1hPbHlGS1VTU2x3WFpTZ1VXbWlNV2VUUDlKTlJNTXZ0T0s1THkwa2prQjBBS0FvR2d5VnU1MUVxVWNSMVVZcklDb0RNb3RsSmNTZk9oUmhqSmk2UDhuZzhZWmZqS0pVdzRyb29MY3RhQXBDV20rWjJsSmd4YTI0bUFDSlM2bklVcFJKR1hCY2xzQklnSXo4K0Q3dEZwbjZwN3ZTOHNkdTlqVEZMcDN6blNpV3ArRmxsNit4V0E4eWFPelZGK2VSbm53Q2c0aU5oRmw2MUNJREdIY2ZZOWVnT1lPejJ5SkxyVjc3cHRXKzE2cWJWckRoOVMrRmJkVFYyMFhYc0ZKM0h1dWc2MWtsWFl4YzNmdnVEVTVKOTNQam8yaGl6ZUVwM3JGUVNpK3VpRkpGaVl3eUI3T2s1OUI3bzZLZm1aOVhBMkFYZEpXY3B3SXo4REZKbnZ6RTVjQ0RuM0ZtMjN2L2MxSWQ4QzMrbWYveWhYaStsMUJTSjY2SUU4Z0Q4R1ZNL0Q0U0lzT3VIT3hrWkdDRXRKNDN3blplZGRSWDBaZTlkTVRINnZKQzU1VVZrTGN4bXNHdUF3eTgyVEczZzA3eUJzZTlDUkxLbTVRT1VTa0x4WHBRWkFDblRjRWRPL1RNSGFLOXZ3MHF4V1B2SnkvR2xYM29adi9yQUszUWVQY1ZWOTF4TlpsRW03L3JVRlFBY2ZlWElGS2Q5ZzhjM3RycUhNU1l3YlIraVZKS0o2NkkweHZnQnJKU3AvVTJxcTdHVG85dU9BRkMycVp5c0Jkbm5mRzMwOFFqUnh5T2s1YVd6Nk4yTFdiWngrY1RJczYrdGorRytZVWI2aDZjMDMvbFlub252UXFkYlUycUt4SFZSY3RhRDRjbHJmTzBZanUzZzhYb29MRHY3L0JLejVtYmlEWGdSRVhwT2R0UFgwa3ZkRTdYWVE2T1UzTEFLZ0d1K3ZKR1J3Vkg4cy94bjNZZFNLajdFZTFFT0FXbk9xRE54eURrVmxteFlTc1BXUTR3TWpMRHo0ZTJzdTNjOXhucHpKMi84Zi85aTRyRTliTFA5KzMrbWRYOExSN1lkbmloS3krdkI3NTNaaFM0ZDJ4bC9PREtqSDZ4VUFvdnI2eWhGcEE5Z2RHaHFPeUdRazBiNUhTRUEyZysxcytmSjNlZDl2Y2ZuWVc1NUVRRERmVE4zbUgwMjlvZ05nSWdNdUJwRXFRUVMxMFVKdEFJTTlVNTlPUlZYenB1WTM3TCsyWU0wMVp5YzJOWnpzcHVSZ1RmS2VXUmdoTWFkeHdDWVBmK05INXVkRVp1aG5xRXB6M1krSS8wVHVUcG45SU9WU21CeGZlaHRqRGtKckI0OE5VRG02VnYzcGxKd2N3VWRoOXJwYSt1ajZyR2R2T2RMRzBuUFMrZDQxWEVPL25FL3N3cG5ZYVZZOUp6c1lYUm9GSS9YdzVyYnlpYmV2L1hyTDlEYjNNTzZlNjRtZDFrZUwzL25KUUFHdXdZblhqUCszTHA3MTA5SjV1RTNpcmx0U25hb2xJcnZFYVdJN0FIb2FlcWVsdjJucEtaUWVkZGFqR1VZR1JoaHgwUGJjVVlkc3VabmtWRXdpOTZXWGpwZjc4UnpldExjOWYvUE5XOWFzeWVRRmNDYjVzVWJHTHQ4cWUxZ0cyMEgyK2h0NloxNHpmaHpVNld2dlE4QVk4eVJLZHVwVWtrdXJxZmNDWVZDZjJlTWVXRFJ1eGRQbkZOTWRnZCt2NCs5VCsxQlJPNlBSQ0pmY1R1UFVva2dya2VVanVNMEFQUzM5N3NkSldiME5QVUFJQ0oxTGtkUkttSEVlMUVlQk9nKzJUMHRNL0hFR3hHaDQzREgrT05xbCtNb2xURGl1aWhyYTJzYlJLUnhzSE9BdnRZK3QrTzRicUJ6Z1A2MlBrU2tKUnFONm9oU3FTa1MxMFVKSUNKUEE3VHNhWEk3aXV0T25SNU5HbU5lY1RtS1Vna2w3b3ZTc3F6bkFWcjN0N29keFhWdHA3OERZOHhXZDVNb2xWaml2aWlIaG9aZUJFWmI5N1V3T2pUcWRoelgyTU0yalRzYkFXemcxeTdIVVNxaHhIMVIxdFhWTlFGUDJjTTJqVHVPdVIzSE5TMTdteGtkSEVGRXR1M2F0ZXQxdC9Nb2xVaml2aWdCYk50K0JFanFvbno5MWFNQU9JN3pRNWVqS0pWd0VxSW9SMGRIL3dpMHR0ZTMwWFVzK1c1eDdtM3VvYW5tSkNMUzJkWFY5YmpiZVpSS05BbFJsSFYxZGNPTzQ5d0hzT2VwNUxzcTVzQWY5bzgvL1A2UkkwY0d6L2RhcGRTbFM0aWlCSEFjNTBHZ3RhV3VtYzRrR2xYMk52ZHdiUHZyaU1pcG5wNmUrOTNPbzFRaVNwaWlyS21wNlFQK0NhRDI1OUdrdUZOSFJOajlSTzM0NHdmcTYrdW5aM1lRcFpKY3doUWxRSGQzOTRNaXNxZWpvWDNhVmptTUpjZDNOZEs4dXdrUk9keloyZmt2YnVkUktsRWxWRkhXMTljUGljaGRnTDMzcVRvR1RpWHVaQmxEUFlQVS9DeUtpRGpBcC9UY3BGTFRaMllYZEprQlRVMU5Kd29LQ3RMRmxuVnQ5VzNNdjN6Qm1Tc1RKZ1JuMU9hMS85cE9iMU1QeHBnZlJDS1I3N2lkU2FsRWxuQkZDWkNibS91U3grTzVkcWg3YUg1L2V6OXp5NHN3SnE2bjNwd2dJdXorVlMwbnFob0Jham82T203dDdPeE0zbHVTbEpvQkNWbVVyYTJ0ZGw1ZTNoYVB4M043OTRudTJjWVk4cGJQY1R2V2xEajg0aUgyUDcwUEVXa2VHUm01NXNDQkF4MXVaMUlxMFNWa1VRSzB0TFQwRlJRVXZHQ011YVB0WUZzcWhyZ3VTeEdoWWVzaGR2K3lCaEhwTmNiY0VvMUdhOTNPcFZReVNOaWlCR2hxYW1yS3o4OS8zcktzVGUwSDIxSWQyeVp2eFp5NE93d1hFZXFmT1VEZHIzY2pJcjNBTFpGSVpLdmJ1WlJLRmdsZGxBRE56YzNIQ3dzTG53TTJkUnpxQ0hRMWRsRlFXb2pIR3g5LzlOR2hVYXAvSE9IUTgvVUFQWTdqM0Z4ZFhmMjgyN21VU2lieE5iU2FoR0F3V0pLU2t2SWtVSkpSa01GbGQxL083T0xaYnNjNnI5NldIblkrc21QOC92V2p0bTNmR28xR0kyN25VaXJaeE1ld2FnbzBOemUzcDZlblArYjMrNFBEZmNNcmpyNThCQkVoZTNGT3pGMCs1SXc2MUQ5M2tCMFBiV2V3Y3hBUjJUbzhQSHh0YlczdFliZXpLWldNa21aRWVRWVREb2Z2WWV4Mngxa1orUm1VM2xwR1FWbWg2K2N1UllUV3ZTM1UvV1kzM2NlN0FQcUIrNnFxcXU0SEhGZkRLWlhFa3JFb0FTZ3RMVjNnOC9rZU5zYjhCY0RzK1Ztc3VtazErYXNLTU5iTWZpM2lDRzBIVzluMzJ6MTBORXhjN2JQTnR1MjdvOUhvZ1JrTm81UjZtNlF0eW5FVkZSVWZzQ3pybjRFUVFDQW53SklOeXlpdW5FY2dLekN0bnozVU04VHhYWTAwYksyZldFVlNSUFlBWDR0RUlyK2MxZzlYU2wyMHBDL0tjZUZ3K0hiZ1h1Q0s4ZWV5RitkUUZDNW1Ua2srbVhNekp6M1NGRWZvYWU2aDdVQXJKeUxIYVQvWWR1Ym1LdHUyL3lNYWpUNEtKUDdVUjByRkVTM0t0d2lGUXVYR21IdUFtNEM4OGVjOVBnL1ppM1BJWFpKTCtweDBVck1DcEdZRjhBYThlTHllc2N1TnpOZ2lYL2FJemVqQUNBT2Rnd3gyamEyMTNkSFFUa2REeDVzV1FCT1JUbVBNRnR1MnZ4dU5SbDl6NFkrcmxMb0lXcFRuWmdXRHdRMGVqMmNUc040WVU4TGtyeEt3Z1hvUjJXYU0rVVZWVmRXenA1OVRTc1V3TGNxTFZGcGFtdUgxZXE4MHhsd0pMREhHekJlUmVjYVlUQ0FBcERIMmZmYUx5QURRYll4cEZKRkc0RER3cXMvbmUzbjc5dTA2dWE1U1NpbWxsRkpLS2FXVVVrb3BwWlJTU2ltbGxGSktLYVdVVWtvcHBaUlNTaW1sbEZKS0thV1VVa29wcFpSU1NpbWxsRkpLS2FXVVVrb3BwWlJTU2ltbGxGSktLYVdVVWtvcHBaUlNTaW1sbEZKS0thV1VVa29wcFpSU1NpbWxsRkpLS2FXVW1pbi9QOW9lVTlKZHpZTUtBQUFBQUVsRlRrU3VRbUNDIiwKCSJUaGVtZSIgOiAiIiwKCSJUeXBlIiA6ICJmbG93IiwKCSJWZXJzaW9uIiA6ICIxMCIKfQo="/>
    </extobj>
    <extobj name="ECB019B1-382A-4266-B25C-5B523AA43C14-3">
      <extobjdata type="ECB019B1-382A-4266-B25C-5B523AA43C14" data="ewoJIkZpbGVJZCIgOiAiMTc3ODUzNjk1ODI5IiwKCSJHcm91cElkIiA6ICI0NjQwMDk3NTgiLAoJIkltYWdlIiA6ICJpVkJPUncwS0dnb0FBQUFOU1VoRVVnQUFBVW9BQUFHY0NBWUFBQUMvVHVrM0FBQUFDWEJJV1hNQUFBc1RBQUFMRXdFQW1wd1lBQUFnQUVsRVFWUjRuTzNkZVhRY1o1My8rL2RUcmU1V1M3S3N6WklzZWQ5a1cxWkwzWXJKWW1JY1p5QWtKR1FaN0pCaElJRU1NQVBuM29RRDNCOHdsMkhPelB5U0N6TXNQMmJJWVNZTElReUVOWkFKRGtzMkp6Z2hqbTIxV3JLOHlySWR5N1oyYTkrcnZ2Y1BXWXFUZUkyVzZ1WDdPb2R6T2wzZDFSODN5Y2RQVlZjOUR5aWxsRkpLS2FXVVVrb3BwWlJTU2ltbGxGSktLYVdVVWtvcHBaUlNTaW1sbEZKS0thV1VVa29wcFpSU1NpbWxsRkpLS2FXVVVrb3BwWlJTU2ltbGxGSktLYVdVVWtvcHBaUlNTaW1sbEZKS0thV1VVa29wcFpSU1NpbWxsRkpLS2FXVVVrb3BwWlJTU2ltbGxGSktLYVdVVWtvcHBaUlNTaW1sbEZKS0thV1VVa29wcFpSU1NpbWxsRkpLS2FXVVVrb3BwWlJTU3NVRjQzWUFwZFRNbXpkdlhpQTNON2ZNc3F3MXhwaWx3SElSV1c2TXlSR1JEQ0NEc1g3b05jYjBpc2dwb0I0NEtDS0hqREc3YmR1dXFhbXA2WFB6enpGVHRDaVZTZzVXS0JRS0E5Y0ROeHBqd2tES0pQZHBBMUVSMldMYjl0TTFOVFU3VGorWGNMUW9sVXBnNFhCNG1ZaDh3aGh6RnpCMy9IbXYxOHVDQlF0WXRHZ1JjK2ZPcGJDd2tNTENRbWJObWtWcWFpcXBxYWtZWXhnWUdHQm9hSWllbmg2YW1wcG9hbXJpNU1tVEhEMTZsTmRmZjUyaG9hRXpQNjVOUkI0REhvNUVJbnRtK0k4NnJiUW9sVXBBRlJVVjc3VXM2L1BBZGVQUExWaXdnSXFLQ3E2NDRncVdMMStPeCtPWjFHZll0azFEUXdQYnQyOG5Fb2x3K1BEaGlXMGk4cUxqT1A4V2pVWi9PNmtQaVJGYWxFb2xrSXFLaW5YR21QdU1NZXNCc3JLeVdMOStQZGRmZnowRkJRWFQrdG50N2UzODduZS80OFVYWDZTOXZSMEFFZGxoMi9hWGFtcHFucC9XRDU5bVdwUktKWUExYTlZVStIeSs3d0tiQVlxS2l2alFoejdFMVZkZlBlbVI0NlZ5SElkWFgzMlZYL3ppRnh3OWVuVDg2UzFEUTBPZnFhdXJlMzFHdzB3UkxVcWw0cHNwTHkvL2lHVlovMjZNeWNyTHkyUHo1czFjZSsyMUdPUHVmOTRpd3AvKzlDZCs5ck9mY2ZMa1NZQWV4M0crVUYxZC9TQWdyb2E3UkZxVVNzV3BZRENZYmxuVzl5M0wrbXZMc25qZis5N0huWGZlaWQvdmR6dmFtd3dQRC9QNDQ0L3oxRk5QNFRnT0l2SmtUMC9QeCtycjY3dmR6bmF4dENpVmlrT3JWcTFhR0FnRW5nRENjK2JNNGQ1NzcyWFZxbFZ1eHpxdmhvWUd2dld0YjNIaXhBbUFmYlp0M3h5TlJnKzRuZXRpYUZFcUZXZkM0ZkFxRWRscWpNbGZzMllOWC96aUY1azFhNWJic1M1S2YzOC8zLzcydDltMWF4ZW5MMkovWHlRUzJlbDJyZ3VaMmJPOFNxbEpLUzh2TDdVczYwVmp6SnpycnJ1T3ozLys4NlNtcHJvZDY2SjV2VjZ1dnZwcWhvZUgyYjkvZjhBWXN6ay9QLytGNXVibTQyNW5PeDh0U3FYaVJEQVlMRWxKU2ZrVGtIZlRUVGZ4TjMvek42Ny9ZUE5PR0dNb0x5OEhvSzZ1THRXeXJNM0Z4Y1YvT0hIaVJKUEwwYzVKaTFLcE9GQmFXcHJqOVhxZk44Yk0rK0FIUDhqSFAvNXh0eU5OMnBvMWE3QXNpOTI3ZDZlS3lBMjV1YmsvYVdscGljbDd4N1VvbFlwOTN2bno1Ly9LR1BPdWQ3M3JYWHoyczUrTnk1SGsyYXhldlpyVzFsYU9IRGt5MitQeHZEc25KK2RIcmEydE1YZS91T1YyQUtYVStZVkNvUzhEMTgyZlA1L1BmZTV6Q1ZPU01IWVkvdWxQZjVybHk1Y0RYT0gzKzcvcGRxYXpTWnh2WEtrRVZGWldWdWIxZWlOK3Y5L3pyVzk5aTdsejUxNzRUWEdvcmEyTmUrNjVoNEdCQVZ0RXJvNUVJbjkyTzlPWmRFU3BWSXlxckt6MHBxU2tQQUo0Tm0zYWxMQWxDWkNYbDhjblB2RUpBSTh4NXVIUzBsS2YyNW5PcEVXcFZJeXliZnRPWTh4bFM1WXM0ZFpiYjNVN3pyVGJ1SEVqYTlhc0FWamw5L3UvNkhhZU0ybFJLaFdERmkxYWxHcU0rVWNnYmk4RHVsVEdHTzYrKzI0QVJPU2VZRENZN25La0NWcVVTc1dnN096c3U0d3h4Y0Zna0pVclY3b2RaOFlzWExpUWRldldZWXlaWTFuV0Y5ek9NMDZMVXFuWTR6WEdmQlhnamp2dWNEdkxqUHZRaHo0RWdHVlpuNDJWYzVWYWxFckZtSEE0dkJFb1dyRmlCU1VsSlc3SG1YRUxGeTRrRkFvQnpQRjZ2WnZjemdOYWxFckZIQkg1T01ENjlldmRqdUthalJzM0FtQ011ZFBsS0lBV3BWSXhaZVhLbGJuR21OdDhQaDhiTm14d080NXJLaXNyeHhjNHU2YXlzdEwxNjZLMEtKV0tJWUZBWUFQZ0RRYURwS1dsdVIzSE5hbXBxYXhidHc3R2x0UjEvZG9vTFVxbFlvZ3haaU13ZmoxaFVnc0dnd0E0anJQUjVTaGFsRXJGRWhHNUFTQWNEcnNkeFhVclZxd0F3Qmh6cGN0UnRDaVZpaFdoVUdpaE1XWlJWbFlXeGNYRmJzZHhYWDUrUG5sNWVRQkZ3V0RRMVovL3RTaVZpaEVpc2dMR0xvOUpoanR4THNRWU0zR3h2Y2ZqY1hXSXJVV3BWSXl3TEdzSmpJMmsxSmo1OCtjRElDS2xidWJRb2xRcWRxd0VLQ29xY2p0SHpDZ29LQURBR0xQVXpSeGFsRXJGanRYd3hpanFuYmp0dHR1NDdiYmIrT2hIUDBwblorZWJ0ajM3N0xNVDI5LzYrbWVmZmZhYyt6cHoyL2xlZnpIYkw5VVpSYmw0U25iNERtbFJLaFVqUktRWUdQOEJZMUw2K3ZwNDhNRUhKNzBmdDgyZVBYdjg0UnczYzJoUktoVTc4Z0F5TXpPblpHZC8vdk9mMmJGang1VHN5eTBaR1JrQWlFaVdtem0wS0pXS0hSa0FnVUJnMGp1cXFLZ0E0TUVISDJSd2NIRFMrM09MenpjMmVaQXhadkpmeWlSb1VTb1ZJNHd4Zm9DVWxKUko3K3VxcTY0aUdBelMxdGJHZi8vM2YwOTZmMjQ1NDd0d2RibzFMVXFsWW9jQnB1d2F5ci85MjcvRjUvUHh1OS85am9NSEQwN0pQcE9WRnFWU3NXTUlZR1JrWkVwMlZsaFl5QjEzM0lHSThNQUREMkRiYjE4dTI3TEdLc0J4bkRjOWYrWS9lNzNlS2NuelRveU9qbzQvbkpvdjVSM1NvbFFxUm9oSUh6Q2w1eFJ2dXVrbWxpNWR5dEdqUjNubW1XZmV0ajByYSt3M2ttUEhqcjNwK2VQSGowODh6c25KbWJJOGwycDRlQmdBRVJsd0xRUmFsRXJGa2xhQTd1N3VLZHVoWlZsODVqT2Z3ZVB4ME5EUThMYnRaV1Zsd05nMWx0dTNiMmRvYUlqbTVtWWVldWdoQU5MUzBsaStmUG1VNWJsVWZYMTk0dzg3ei9lNjZUYjVzOFpLcVNsaGpEa0pyRzVyYTV2VVJlZHZ0WGp4WW02KytXYWVlT0tKdDIzYnZIa3pPM2Jzb0wrL242OS8vZXR2Mi83UmozNlUxTlRVdHozLzZLT1A4cE9mL0dUaW4yKysrV1p1dnZubWk5NStzYnE2dXNZZnRsM3ltNmVRamlpVmloRWlzZ2Vnc2JGeHl2ZDkrKzIzTTNmdTJ5Y0tuenQzTHQvNHhqZTQrdXFyeWNyS3d1UHhrSjZlVGpBWTVPLy8vdSs1N3JycnpycS8vdjUrT2pzN0ovNzMxdE1GRjlwK3NWcGFXZ0F3eGh4NVJ6dVlJanFpVkNwMjdBVTRjZUxFTzk3QjJVYU5NUGFEelBlKzk3MnpiaXNxS3VKem4vdmNwUFovc2RzdlZWTlRFd0FpVWorbE83NUVPcUpVS2tZNGp0TUEwTnpjN0hhVW1ERSt1aGFST2pkemFGRXFGU01jeHprSVk3OUFpNGpiY1Z3bklodzRjR0Q4Y2JXYldiUW9sWW9SdGJXMURTTFMyTjdlUG5ISW1jekd2d2NSYVlsR296cWlWRXFORVpHbkFhcXFxdHlPNHJyOSsvY0RZSXg1eGVVb1dwUkt4UkxMc3A0SHFLMnRkVHVLNjhhL0EyUE1WbmVUYUZFcUZWT0dob1plQkVacmFtcmlldGFmeVJvZUhtYmJ0bTBBTnZCcmwrTm9VU29WUytycTZwcUFwd1lIQjNucHBaZmNqdU9hU0NSQ2YzOC9Jckp0MTY1ZHI3dWRSNHRTcVJoajIvWWpRRklYNVFzdnZBQ0E0emcvZERrS29FV3BWTXdaSFIzOUk5QzZaODhlRGg4KzdIYWNHWGZpeEFsZWUrMDFSS1N6cTZ2cmNiZnpnQmFsVWpHbnJxNXUySEdjKzRBMzNTK2RMSDcxcTErTlAveitrU05IWXVKRXJSYWxVakhJY1p3SGdkWmR1M2FkZGRhZlJIWDgrSEZlZU9FRlJPUlVUMC9QL1c3bkdhZEZxVlFNcXFtcDZRUCtDZUNoaHg1S2lqdDFSSVJISDMxMC9QRUQ5ZlgxVXpmZjNDUjUzQTZnbERxNzlQVDBxTS9udTYyOXZYMU9abWFtcS9OQ3pvUnQyN2J4eEJOUElDS0hPenM3YisvczdCeTk4THRtaG80b2xZcFI5ZlgxUXlKeUYyRC8rTWMvcHEzTjFTa1pwMVZuWnljUFB2Z2dJdUlBbjRxVmM1UGpkRVNwVkF4cmFtbzZVVkJRa0c3YjlybzllL2F3WWNNR1BKN0UrczkyWkdTRWIzempHelEyTm1LTStVRWtFdm1PMjVuZUtyRytjYVVTVUc1dTdrc2VqK2ZhVTZkT3pXOXBhZUh5eXkrZnNwVWEzU1lpL09BSFArRGxsMThHcU9ubzZMZzFsZzY1eDJsUktoWGpXbHRiN2J5OHZDMGVqK2YybzBlUHpyWXNpOUxTVXJkalRZbW5uMzZhbi8vODU0aEk4OGpJeURVSERoem9jRHZUMldoUktoVUhXbHBhK2dvS0NsNHd4dHl4ZS9mdVZJQTFhOWE0SGVzZEV4RzJiTm5DSTQ4OGdvajBHbU51aVVhak1Uc1RpQmFsVW5HaXFhbXBLVDgvLzNuTHNqYlYxZFdsam95TVVGWldGbmVINFNMQ3IzLzlhMzc0d3g4aUlyM0FMWkZJWkt2YnVjNUhpMUtwT05MYzNIeThzTER3T1dEVHZuMzdBa2VPSENFY0R1UDFldDJPZGxFR0J3ZDU0SUVIZU9xcHB3QjZITWU1dWJxNitubTNjMTFJZlAxVnBKUUNJQmdNbHFTa3BEd0psQlFYRi9QNXozK2VSWXNXdVIzcnZFNmNPTUUzdi9uTjhmdlhqOXEyZldzMEdvMjRuZXRpNkloU3FUalUzTnpjbnA2ZS9wamY3dy8yOVBTc2VPYVpaM0FjaHhVclZzVGM1VU1qSXlQOHovLzhELy82ci85S1IwY0hJckoxZUhqNDJ0cmEycmlaOFVOSGxFckZOeE1PaCs5aDdIYkhXVVZGUlh6c1l4OWo3ZHExcnArN0ZCR3FxNnY1MFk5K3hKRWpSd0Q2Z2Z1cXFxcnVCeHhYdzEwaUxVcWxFa0JwYWVrQ244LzNhMk5NR0dESmtpWDgxVi85RlJVVkZWald6TjZBNXpnT3UzZnY1cWMvL1NuNzl1MGJmM3FiYmR0M1I2UFJBek1hWm9wb1VTcVZBTUxoOEczQXI0QnRRRG9RQXNqTHkrTURIL2dBVjE5OU5UazVPZE9hb2F1cmkyM2J0ckZseTVhSlZTUkZaQS93dFVnazhzdHAvZkJwcGtXcFZKd3JLU21abFphV3RzY1lNMDlFL2k0U2lYdy9IQTdmRHR3TFhISEc2N2pxcXFzSUJvUE1temR2MHVjeUhjZmgrUEhqMU5iVzh1Yy8vNW02dWpldEtGdGwyL1ovUktQUlI0RzRuL3BJaTFLcE9CY09oLzgzOEJVUjJSR0pSTjUxNXJaUUtGUnVqTGtIdUFuSUczL2U3L2V6WXNVS1ZxMWFSV0ZoSVRrNU9lVG01cEtXbG9iUDU4UHY5d05qaTN3TkR3L1QzOTlQZTNzN0hSMGRORGMzczIvZlB2YnYzOC9Bd01ERVo0bElwekZtaTIzYjM0MUdvNi9OeUI5K2htaFJLaFhIeXNyS1ZucTkzbHBBUk9TcVNDU3k4eHd2dFlMQjRBYVB4N01KV0crTUtXSHlWNzNZUUwySWJEUEcvS0txcXVyWjA4OGxIQzFLcGVLWENZVkNmelRHL0FYd1gxVlZWWisrMkRlV2xwWm1lTDNlSzQweFZ3SkxqREh6UldTZU1TWVRDQUJwalBWRHY0Z01BTjNHbUVZUmFRUU9BNi82Zkw2WHQyL2ZIak9UNjA0bkxVcWw0bFJGUmNVbXk3SitMaUl0bG1XdDJMVnJWNWZibVJLVlR0eXJWQnhhdG14WnBtVlovd2RBUlA1ZVMzSjZhVkVxRllkbXpacjFGV0N1aUx4YVhWMzlrTnQ1RXAwV3BWSnhKaFFLclRiR2ZBRVljUnpuTTI3blNRWmFsRXJGRndOOEQvQ0l5RVB4TXFsRXZOT2lWQ3FPaEVLaDI0MHhHNENtL3Y3Ky8rVjJubVNoUmFsVW5LaXNySndOakMrODllWDkrL2YzdUprbm1hUzRIVUFwZFhFY3gvbXFNYVpBUkY2T1JDS1B1cDBubWVpSVVxazRVRlpXVm1hTXVWZEVobzB4K2dQT0ROT2lWQ3IyV1Y2djkzdU0zWEw0WDFWVlZUVnVCMG8yV3BSS3hiaUtpb283Z0t1Qms4UER3MTkyTzA4eTBxSlVLb2FFUXFIVmxaV1Y3eDcvNTRxS2lpeGp6TGNCUk9SLzFkWFY5YnFYTG5scFVTb1ZRMFRrQXlMeVVpZ1VlamdZRE9aYmx2VTFZOHdjRVhrcEVvbjh5TzE4eVVwLzlWWXFobGlXdFJFd3hwaFBwS1NrYkJLUmRHQkk3OEJ4bHhhbFNscno1czBMNU9ibWxsbVd0Y1lZc3hSWUxpTExqVEU1SXBJQlpEQjJKMHl2TWFaWFJFNEI5Y0JCRVRsa2pObHQyM1pOVFUxTjN4UkY4akoyTG5MY3JOTUxoRFZibGhXWW9zOVE3NEJPczZhU2lSVUtoY0xBOWNDTnB4ZmltdXhnd1FhaUlyTEZ0dTJuYTJwcWR2QU9KNjhOQm9QaGxKU1VYV2ZiSmlJTzhNRG82T2cvMU5iV25wcEVYdlVPYUZHcWhCY09oNWVKeUNlTU1YY0JjOGVmdDd3V21YTXp5U3llVFhwK0J1bDU2YVRuWmVETDhKSGlUOEhqOTJBd2pBNk5Nam8weWtqL01IMnRmZlMxOWRIWDBrdjNpUzY2VDNSakQ3K3BGOXRFNURIZzRVZ2tzdWNTYzM0YStQNjV0b3RJcjRoOHRMcTYramVYOWcyb3lkS2lWQW1yb3FMaXZaWmxmUjY0YnZ5NVdVV1o1Szhxb0tpaWlLeUYyVmlleWYyZTZkZ09YY2U2T0JrOVRzdmVGcnFPZFU1c0U1RVhIY2Y1dDJnMCt0dUwyVmM0SFA0cGNQczVOamVOam83ZVVsTlRzMzFTZ2RVN29rV3BFazVGUmNVNlk4eDl4cGoxQVA1TVAvUFdMbUR4K2lXazU2VlA2MmNQbkJyZzhFc05ITnZ4T29PbnhoYmVFcEVkdG0xL3FhYW01dm56dk5XRVFxRm1ZOHljdDI0UWtiM0E5WkZJNU9nMHhWWVhvRVdwRXNhYU5Xc0tmRDdmZDRITkFCbjVHYXk0ZmlYRmxmTW1QWEs4Vk9JSUo2TEhPZkQwUHJwUFRDd3JzMlZvYU9nemRYVjFyNy8xOWVYbDVTczhIcy8rcyt6cStiNit2bHQwQWd4M2FWR3FSR0RLeThzL1lsbld2eHRqc2dMWkFVcHVXTVdDS3hkeStsZGoxNGdJeDNjMnNtL0xIdnBhK3dCNkhNZjVRblYxOVlPY3NkNTFPQnorQ1BEZmIzbnZJNUZJNUZNazZNcUc4VVNMVXNXMVlEQ1libG5XOXkzTCttdGpHUmErZXpGcmJsMkR4eGRiVjc3Wkl6WjduOXBEd3d2MWlDT0l5Sk05UFQwZnE2K3Y3d2FvcUtqNFQ4dXlQalgrY3NkeC9xRzZ1dm8rRnlPck0yaFJxcmkxYXRXcWhZRkE0QWtnSE1oSm8vS3V0ZVF1elhVNzFubDFIdXRrMXc5ZW83ZTVGMkNmYmRzM1I2UFJBNmZQVCtZREF5THlpVWdrOGxPWG82b3phRkdxdUJRT2gxZUp5RlpqVEg3dThqemU5Y2tyOEtYNzNJNTFVVVlHUnRqMTZBNmFkemNoSXFkczIvNnJsSlNVMzRsSUg3QXBFb244enUyTTZzMjBLRlhjS1M4dkwvVjRQRnVCdkVWWEx5YTR1UUpqeGRlL3lpTENuaWZycUgvbUFFQ2ZpTFNQam81ZVUxdGIyK0IyTnZWMnNYVWlSNmtMQ0FhREpSNlA1MFVnZCtuR1phejV5NkRia2Q0Ull3eWx0NnpCNC9Xdy8rbTk2Y1lZMisvM3ozWTdsem83ajlzQmxMcFlwYVdsT1Y2djkzbGp6THg0THNrejVhMllnN0VNYlFkYS9TSnlRMjV1N2s5YVdscW02dDV4TlVWMG1qVVZMN3grdi84bnhwamxoY0c1bE41VzVuYWVLYlBpL1NYTXYySUJ3SHlmei9lYjB0TFMrRGpabWtTMEtGVmNDSVZDWHdhdW0xVTRpOHFQcjNYOStzaXBaSXloL01NaHNoWm1BMXpoOS91LzZYWW05V1o2NksxaVhsbFpXWm5INDNuYzQvTlk2KzVkVDJwbXF0dVJwcHpsc1NoWVhjRFJWNDdnakRxVmhZV0Z6elExTlRXNm5VdU4wUkdsaW1tVmxaWGVsSlNVUndCUHlmVXJ5Y2pQY0R2U3RBbGtwNDJmZC9VWVl4N1dRL0RZb1VXcFlwcHQyM2NhWXk2YlBUK0xaZTlkNFhhY2FiZmd5b1hrTGM4RFdPWDMrNy9vZGg0MVJvdFN4YXhGaXhhbEdtUCtFU0M0dVR5aHprdWVpekdHc2szbEFJaklQY0ZnY0hxbk8xSVhSWXRTeGF6czdPeTdqREhGYzBybWtMTWt0bTlObkVxWnhiTXBDaGRqakpsaldkWVgzTTZqdENoVjdQSWFZNzRLc1BMRzFXNW5tWEVsNzE4SmdHVlpuOVZ6bGU3VG9sUXhLUndPYndTS3NoZm5KTlZvY2x4bThXenlWeGNBelBGNnZadmN6cFBzdENoVlRCS1Jqd1BNV3p2ZjdTaXVXWERsUWdDTU1YZTZIQ1hwYVZHcW1MTnk1Y3BjWTh4dGx0ZGkvdVVMM0k3am1vTFNRancrRDhhWWF5b3JLK2RlK0IxcXVtaFJxcGdUQ0FRMkFONDVKZmw0VTcxdXgzRk5paitGNHNwNU1EWjV6YTB1eDBscVdwUXE1aGhqTnNMWWhCSEpiazVKUGdDTzQyeDBPVXBTMDZKVU1VZEViZ0FvS0Mxd080cnJzcGZrQUdDTXVkTGxLRWxOaTFMRmxGQW90TkFZczhpZjZTZWpZSmJiY1Z5WGxwTkdJRHNBVUJRTUJrdmN6cE9zdENoVlRCR1JGUUNaUmJPVDRrNmNDekhHVEZ3ZTVmRjR3aTdIU1ZwYWxDcW1XSmExQkNBdE44M3RLREZqMXR4TUFFU2sxT1VvU1V1TFVzV2FsUUFaK2ZGNTJDMGlGMzdSSlVyUEc3dmQyeGl6ZE1wM3JpNktycG1qWXMxcWdGbHpwNjRvbi96c0V3QlVmQ1RNd3FzV0FkQzQ0eGk3SHQwQmpOMGlXWEw5U2dZN0J6ajR6QUdhZHpjeGNHb0FqODlEN3ZJODF0eGFSdm81cG5mcmF1eWk2OWdwT285MTBYV3NrNjdHTG03ODlnZW5MRHU4TWJvMnhpeWUwaDJyaTZaRnFXS0tpQlFiWXdoa1Q5K2g5MEJIUHpVL3F3YkdMdW9ldjYvNjJHdXYwN0QxRU9sNTZXVE9tMDMzOFM2YWFrN1NlZlFVMS83RCswaEpmZnQvTGx2dmYyN2Fjbzd6Wi9ySEgrcjFVaTdSb2xTeEpnL0FuekU5ODBDSUNMdCt1Sk9SZ1JIU2N0SUkzM25aeEtMTmFYbnB2UHR6NjhsZGxnZEFlMzBiMjc3OUVvTmRnN1R1YjJGdWVkSGI5amUzdklpc2hka01kZzF3K01YcFdXbldHL0NOWjgrYWxnOVFGNlJGcVdKTkJrREtOTjJSVS8vTUFkcnIyN0JTTE5aKzhuSjg2VzhVY25GNDNwdGVtN1hnalY1eVJoMEFYbjNnRlRxUG51S3FlNjRtc3lpVGQzM3FDZ0NPdm5Ka1d2SUNlSHhqSzdZWVl3TFQ5aUhxdkxRb1ZVd3h4dmdCckpTcC81MnhxN0dUbzl1T0FGQzJxWnlzQmRubmZYM3o3bWJHczV5ZWRaeSt0ajZHKzRZWjZSK2U4bnpuWW5rbXZndWRiczBsV3BRcTFremJ4Wk9OcngzRHNSMDhYZytGWmVlZlk2S3ZyWSthbjQrZHgxeHhYUW4rMHd1YVhmUGxqWXdNanVLZjVUL2YyMVdDMGN1RFZLd1pnamNPZGFmU2tnMUw4UWE4MkNNMk94L2VqamhudjVTbnI3V1hsNy96RWtNOVE4eGJPNThWMTYrYzJHWjVQVE5la280OThWMk16T2dIcXdsYWxDcW1pRWdmd09qUTFIZENJQ2VOOGp0Q0FMUWZhbWZQazd2ZjlwcWVrOTM4NlZzdk1YQnFnTVh2V1VMNHpzdGN2MFBJSHJFQkVKRUJWNE1rTVMxS0ZXdGFBWVo2cCtjY1lISGx2SWs1THV1ZlBVaFR6Y21KYlYzSE90bjI3WmNZNmhsazlTMXJDRzZ1ZUZ0Sk9pTTJRejFEMDVMdFhFYjZKLzdTNkp6UkQxWVQ5QnlsaWluR21KUEE2c0ZUQTJTZXZuVnZxZ1UzVjlCeHFKMit0ajZxSHR2SmU3NjBrZlM4ZEY3K1AzOWlaR0FFYjhCTFMxMFRMWFZORSs5WjloY3JLRmhUeU5hdnYwQnZjdy9yN3JtYTNHVjV2UHlkbHdBWTdCcWNlTzM0Yyt2dVhUOGxlWWZmS09hMktkbWh1bVE2b2xReFJVVDJBUFEwZFUvYlo2U2twbEI1MTFxTVpSZ1pHR0hIUTl0eFJoMUdCc1pHYmlNREk3UWRiSHZUL3dhN3g0b3drQlhBbStiRkd4aTdmR2w4ZTI5TDc4VCt4NStiS24zdGZRQVlZNDVNMlU3VkpkSHBXVlJNQ1lWQ2YyZU1lV0RSdXhkUG5FOU1kZ2QrdjQrOVQrMUJSTzZQUkNKZmNUdFBNdElScFlvcGp1TTBBUFMzOTdzZEpXYjBOUFVBSUNKMUxrZEpXbHFVS3FZNGpuTVFvUHRrOTdUTXhCTnZSSVNPd3gzamo2dGRqcE8wdENoVlRLbXRyVzBRa2NiQnpnSDZXdnZjanVPNmdjNEIrdHY2RUpHV2FEU3FJMHFYYUZHcW1DTWlUd08wN0dtNjBFc1QzcW5UbzBsanpDc3VSMGxxV3BRcTVsaVc5VHhBNi81V3Q2TzRydTMwZDJDTTJlcHVrdVNtUmFsaXp0RFEwSXZBYU91K0ZrYUhSdDJPNHhwNzJLWnhaeU9BRGZ6YTVUaEpUWXRTeFp5NnVyb200Q2w3MktaeHh6RzM0N2ltWlc4em80TWppTWkyWGJ0MnZlNTJubVNtUmFsaWttM2Jqd0JKWFpTdnYzb1VBTWR4ZnVoeWxLU25SYWxpMHVqbzZCK0IxdmI2TnJxT0pkOHR6cjNOUFRUVm5FUkVPcnU2dWg1M08wK3kwNkpVTWFtdXJtN1ljWno3QVBZOGxYeFh4Uno0dy83eGg5OC9jdVRJNFBsZXE2YWZGcVdLV1k3alBBaTB0dFExMDVsRW84cmU1aDZPYlg4ZEVUblYwOU56djl0NWxCYWxpbUUxTlRWOXdEOEIxUDQ4bWhSMzZvZ0l1NStvSFgvOFFIMTkvZlRORHFJdW1oYWxpbW5kM2QwUGlzaWVqb2IyYVZ2bE1KWWMzOVZJOCs0bVJPUndaMmZudjdpZFI0M1JvbFF4cmI2K2ZraEU3Z0xzdlUvVk1YQXFjU2ZMR09vWnBPWm5VVVRFQVQ2bDV5WmpoOGZ0QUVwZFNGTlQwNG1DZ29KMHNXVmRXMzBiOHk5ZmNPYktoQW5CR2JWNTdiKzIwOXZVZ3pIbUI1Rkk1RHR1WjFKdjBLSlVjU0UzTi9jbGo4ZHo3VkQzMFB6KzluN21saGU1dnBiTlZCRVJkditxbGhOVmpRQTFIUjBkdDNaMmRpYnZMVWt4U0l0U3hZWFcxbFk3THk5dmk4Zmp1YjM3UlBkc1l3eDV5K2U0SFd0S0hIN3hFUHVmM29lSU5JK01qRnh6NE1DQkRyY3pxVGZUb2xSeG82V2xwYStnb09BRlk4d2RiUWZiVWpIRWRWbUtDQTFiRDdIN2x6V0lTSzh4NXBab05GcnJkaTcxZGxxVUtxNDBOVFUxNWVmblAyOVoxcWIyZzIycGptMlR0MkpPM0IyR2l3ajF6eHlnN3RlN0VaRmU0SlpJSkxMVjdWenE3TFFvVmR4cGJtNCtYbGhZK0J5d3FlTlFSNkNyc1l1QzBrSTgzdmo0MTNsMGFKVHFIMGM0OUh3OVFJL2pPRGRYVjFjLzczWXVkVzd4OWRld1VtY0lCb01sS1NrcFR3SWxHUVVaWEhiMzVjd3VudTEyclBQcWJlbGg1eU03eHU5ZlAycmI5cTNSYURUaWRpNTFmdkh4VjdCU1o5SGMzTnllbnA3K21OL3ZEdzczRGE4NCt2SVJSSVRzeFRreGQvbVFNK3BRLzl4QmRqeTBuY0hPUVVSazYvRHc4TFcxdGJXSDNjNm1Ma3hIbENydUxWbXlaSFpXVnRZcFlCVHdadVJuVUhwckdRVmxoYTZmdXhRUld2ZTJVUGViM1hRZjd3TG9CKzZycXFxNkgzQmNEYWN1bWhhbGluY3BvVkNvMlJpVEF6d3JJaGhqL2dKZzl2d3NWdDIwbXZ4VkJSaHJadjlWRjBkb085akt2dC91b2FOaDRtcWZiYlp0M3gyTlJnL01hQmcxYVZxVUtxNkZRcUV2R1dQdUIvcXJxcW95QUttb3FQaUFaVm4vRElRQUFqa0JsbXhZUm5IbFBBSlpnV25OTTlRenhQRmRqVFJzclo5WVJWSkU5Z0JmaTBRaXY1eldEMWZUUm90U3hhMktpb3BGeHBoRGdESEdsRlpWVmUwOWMzczRITDRkdUJlNFl2eTU3TVU1RklXTG1WT1NUK2JjekVtUE5NVVJlcHA3YUR2UXlvbkljZG9QdHAyNXVjcTI3ZitJUnFPUEFvay85VkVDMDZKVWNhbTB0TlRuOC9uMkdXTVdpOGp2STVISTllZDZiU2dVS2pmRzNBUGNCT1NOUCsveGVjaGVuRVB1a2x6UzU2U1RtaFVnTlN1QU4rREY0L1dNWFc1a3hoYjVza2RzUmdkR0dPZ2NaTEJyYkszdGpvWjJPaG82M3JRQW1vaDBHbU8yMkxiOTNXZzArdHEwZmdscXhtaFJxcmcwZnNndElxY2lrVWcrWXova1hJZ1ZEQVkzZUR5ZVRjQjZZMHdKazcveXd3YnFSV1NiTWVZWFZWVlZ6NTUrVGlVUUxVb1ZkNExCNEpxVWxKUnFFVEdPNDd3bkdvMXVleWY3S1MwdHpmQjZ2VmNhWTY0RWxoaGo1b3ZJUEdOTUpoQUEwaGo3YjZSZlJBYUFibU5NbzRnMEFvZUJWMzArMzh2YnQyL1h5WFVUbkJhbGlpdW5EN21yakRHbEl2SmtKQks1eGUxTUt2SEYxbFc1U2wyQXorZjdYNmRMOHZpcFU2Yys3SFllbFJ4UzNBNmcxTVVLaDhPVndGZEZ4SEVjNTI2ZEFWek5GQjFScW5qaEJSNEV2TWFZWDBTajBUKzRIVWdsRHgxUnFyZ1FDb1UrRDRSRTVLaHQyM2U3blVjbEYvMHhSOFc4eXNyS01zZHhkZ0JleDNGdWprYWp2M1U3azBvdWV1aXRZc3FHRFJ2ZWVwVGpFWkgvTk1iNGdmL1drbFJ1MEduV1ZFekp5Y2w1ZHU3Y3ViNmlvcUxha3lkUE9oVVZGVjh5eHR3bElzMldaWDNnNU1tVFEyNW5WTWxIRDcxVlRBbUh3MGdvdnE0QUFCN29TVVJCVkNlQlF1QlY0RDdnNXlMaUJ6YnJwQkxLTFZxVUttYXNYTGt5TnhBSXRCaGozblJLU0VSK0dvbEU3bkFybDFKNmpsTEZqTlRVMVAvcnJTVjVXckM4dkx4MHhnTXBkWnFlbzFReG82aW82REhnYll2ZUdHUG1XSmIxbWNMQ1FxdTR1UGkxa3lkUGpyZ1FUeVV4SFZHcW1DRWkyUmQ0eVIyY3BVaVZtbTU2d2JtS0NjRmdzTVFZazNHMmJTSWl3SE9SU09RNmRKMFo1UUlkVWFxWTRQRjR2bktPVFNQR21LOUdJcEgzb2lXcFhLSWpTaFVUakRIdmUrdHpJaklFdkM4U2liemtRaVNsSm1oUnFyT2FOMjllSURjM3Q4eXlyRFhHbUtYQWNoRlpib3pKRVpFTUlJT3h5OHQ2alRHOUluSUtxQWNPaXNnaFk4eHUyN1pyYW1wcStpN204MFFrK3kxTHk3WmJsclZ5MTY1ZGJlZDZqMUl6UmEralZPT3NVQ2dVQnE0SGJqVEdoSm44WDZRMkVCV1JMYlp0UDExVFU3T0RzeXlURUE2SGJ3VCtoOVAvUG9ySTA4UER3N2ZXMWRVTlQvTHpsWm9TV3BSSkxod09MeE9SVHhoajdnTG1qajl2ZVMweTUyYVNXVHliOVB3TTB2UFNTYy9Md0pmaEk4V2Znc2Z2d1dBWUhScGxkR2lVa2Y1aCtscjc2R3ZybzYrbGwrNFRYWFNmNk1ZZWZsTXZ0b25JWThERGtVaGt6eGtacW9GeUFCRzVPeEtKL0FCZHRWREZFQzNLSkZWUlVmRmV5N0krRDF3My90eXNva3p5VnhWUVZGRkUxc0pzTE0va2Z1dHpiSWV1WTEyY2pCNm5aVzhMWGNjNko3YUp5SXVPNC94Yk5CcjliVGdjN2dQU0hNY0pWVmRYVjAvcVE1V2FCbHFVU2FhaW9tS2RNZVkrWTh4NkFIK21uM2xyRjdCNC9STFM4OUtuOWJNSFRnMXcrS1VHanUxNG5jRlRBd0E0anJQVEdMUGN0dTAxTlRVMWpkTWFRS2wzU0lzeVNheFpzNmJBNS9OOUY5Z01rSkdmd1lyclYxSmNPVy9TSThkTEpZNXdJbnFjQTAvdm8vdkV4QUtHVzRhR2hqNVRWMWYzK295R1Vlb2lhRkVtUGxOZVh2NFJ5N0wrM1JpVEZjZ09VSExES2haY3VaQzMvTW84NDBTRTR6c2IyYmRsRDMydGZRQTlqdU44b2JxNitrSDBIS1dLSVZxVUNTd1lES1pibHZWOXk3TCsybGlHaGU5ZXpKcGIxK0R4eGRaVllmYUl6ZDZuOXREd1FqM2lDQ0x5WkU5UHo4ZnE2K3Qxdld3VkU3UW9FOVNxVmFzV0JnS0JKNEJ3SUNlTnlydldrcnMwMSsxWTU5VjVySk5kUDNpTjN1WmVnSDIyYmQ4Y2pVWVB1SjFMS1MzS0JCUU9oMWVKeUZaalRIN3U4anplOWNrcjhLWDczSTUxVVVZR1J0ajE2QTZhZHpkeCtpTDI5MFVpa1oxdTUxTEpUYWRaU3pEbDVlV2xsbVc5YUl5WnMranF4YXo5eE9XaytHUHJVUHQ4UEY0UHhaZk53eDV4T05YUUVUREdiTTdQejMraHVibjV1TnZaVlBMU29rd2d3V0N3SkNVbDVVOUEzdEtOeXdodXJuRDlCNXQzd2hoRC9zcDhBTm9QdHFWYWxyVzV1TGo0RHlkT25HaHlPWnBLVWxxVUNhSzB0RFRINi9VK2I0eVp0M1RqTXRiOFpkRHRTSk9XdDJJT3hqSzBIV2hORlpFYmNuTnpmOUxTMG5KUjk0NHJOWlYwbXJYRTRQWDcvVDh4eGl3dkRNNmw5TFl5dC9OTW1SWHZMMkgrRlFzQTV2dDh2dCtVbHBiR3g4bFdsVkMwS0JOQUtCVDZNbkRkck1KWlZINThiVndlYnArTE1ZYnlENGZJV3BnTmNJWGY3LyttMjVsVTh0RkQ3emhYVmxaVzV2RjRIdmY0UE5hNmU5ZVRtcG5xZHFRcFoza3NDbFlYY1BTVkl6aWpUbVZoWWVFelRVMU5lcnVqbWpFNm9veGpsWldWM3BTVWxFY0FUOG4xSzhuSVArdEtDZ2toa0owMmZ0N1ZZNHg1V0EvQjFVelNvb3hqdG0zZmFZeTViUGI4TEphOWQ0WGJjYWJkZ2lzWGtyYzhEMkNWMysvL290dDVWUExRb294VGl4WXRTalhHL0NOQWNITjVRcDJYUEJkakRHV2J5Z0VRa1h1Q3dlRDBUbmVrMUdsYWxIRXFPenY3TG1OTThaeVNPZVFzaWUxYkU2ZFNadkZzaXNMRjQydDlmOEh0UENvNWFGSEdKNjh4NXFzQUsyOWM3WGFXR1ZmeS9wVUFXSmIxV1QxWHFXYUNGbVVjQ29mREc0R2k3TVU1U1RXYUhKZFpQSnY4MVFVQWM3eGU3eWEzODZqRXAwVVpoMFRrNHdEejFzNTNPNHByRmx5NUVBQmp6SjB1UjFGSlFJc3l6cXhjdVRMWEdIT2I1YldZZi9rQ3QrTzRwcUMwRUkvUGd6SG1tc3JLeXJrWGZvZFM3NXdXWlp3SkJBSWJBTytja255OHFWNjM0N2dteFo5Q2NlVThHRnRTOTFhWDQ2Z0VwMFVaWjR3eEcyRnN3b2hrTjZka2JJWWh4M0UydWh4RkpUZ3R5amdqSWpjQUZKUVd1QjNGZGRsTGNnQXd4bHpwY2hTVjRMUW80MGdvRkZwb2pGbmt6L1NUVVRETDdUaXVTOHRKSTVBZEFDZ0tCb01sYnVkUmlVdUxNbzZJeUFxQXpLTFpTWEVuem9VWVl5WXVqL0o0UEdHWDQ2Z0Vwa1VaUnl6TFdnS1FscHZtZHBTWU1XdHVKZ0FpVXVweUZKWEF0Q2pqeTBxQWpIejNEN3RGTG4zWjdYZnluZ3RKenh1NzNkc1lzM1RLZDY3VWFmR3o2cFFDV0Ewd2ErN1VGZVdUbjMwQ2dJcVBoRmw0MVNJQUduY2NZOWVqTzRDeFd5UkxybDlKVjJNWFhjZE8wWG1zaTY1am5YUTFkbkhqdHo5NDNuMi9rL2RjcXZIUnRURm04WlR1V0tremFGSEdFUkVwTnNZUXlKNitRKytCam41cWZsWU5qRjNVUFg1ZjlkYjduN3ZrZmIyVDkxd3FmNlovL0tGZUw2V21qUlpsZk1rRDhHZE16endRSXNLdUgrNWtaR0NFdEp3MHduZGVOckh5Kzl6eUlySVdaalBZTmNEaEZ4c3Vhbi92NUQyWHlodndqV2ZQbXBZUFVBb3R5bmlUQVpBeVRYZmsxRDl6Z1BiNk5xd1VpN1dmdkJ4ZitodUYvSzVQWFFIQTBWZU9uUFA5cno3d0NwMUhUM0hWUFZlVFdaUjVVZStaTEk5dmJEVVRZMHhnMmo1RUpUMHR5amhpalBFRFdDbFQveHRjVjJNblI3Y2RBYUJzVXpsWkM3SXZlUjk5YlgwTTl3MHowajg4eGVuT3pmSk1mQmM2M1pxYU5scVU4V1hhTHA1c2ZPMFlqdTNnOFhvb0xIdG5jMHhjOCtXTmpBeU80cC9sdi9DTGxZb2plbmxRZkJrQ2NFYWRLZC94a2cxTDhRYTgyQ00yT3gvZWpqaVhmaW1QNWZYTWVFazY5c1IzTVRLakg2eVNpaFpsSEJHUlBvRFJvYW52aEVCT0d1VjNoQUJvUDlUT25pZDNUL2xuVEFkN3hBWkFSQVpjanFJU21CWmxmR2tGR09xZG5uT0F4Wlh6SnVhNHJILzJJRTAxSnkvcC9jNkl6VkRQMEhSRU82ZVIvb20vTkRwbjlJTlZVdEZ6bEhIRUdITVNXRDE0YW9ETTA3ZnVUYlhnNWdvNkRyWFQxOVpIMVdNN2VjK1hOcEtlbDg3TDMza0pnTUd1d1luWGpqKzM3dDcxQUd6OStndjBOdmV3N3A2cnlWMldkMUh2bWF6aE40cTViVXAycU5SWjZJZ3lqb2pJSG9DZXB1NXArNHlVMUJRcTcxcUxzUXdqQXlQc2VHZzd6cWhEMjhFMjJnNjIwZHZTTy9IYThlZkdCYklDZU5POGVBUGVOMjAvMzNzbXE2KzlEd0JqekpFcDI2bFNiNkZUME1TUlVDajBkOGFZQnhhOWUvSEUrY1JrZCtEMys5ajcxQjVFNVA1SUpQSVZ0L09veEtRanlqamlPRTREUUg5N3Y5dFJZa1pQVXc4QUlsTG5jaFNWd0xRbzQ0ampPQWNCdWs5MlQ4dE1QUEZHUk9nNDNESCt1TnJsT0NxQmFWSEdrZHJhMmdZUmFSenNIS0N2dGMvdE9LNGI2QnlndjYwUEVXbUpScU02b2xUVFJvc3l6b2pJMHdBdGU1cmNqdUs2VTZkSGs4YVlWMXlPb2hLY0ZtV2NzU3pyZVlEVy9hMXVSM0ZkMitudndCaXoxZDBrS3RGcFVjYVpvYUdoRjRIUjFuMHRqQTZOdWgzSE5mYXdUZVBPUmdBYitMWExjVlNDMDZLTU0zVjFkVTNBVS9hd1RlT09ZMjdIY1UzTDNtWkdCMGNRa1cyN2R1MTYzZTA4S3JGcFVjWWgyN1lmQVpLNktGOS85U2dBanVQODBPVW9LZ2xvVWNhaDBkSFJQd0t0N2ZWdGRCMUx2bHVjZTV0N2FLbzVpWWgwZG5WMVBlNTJIcFg0dENqalVGMWQzYkRqT1BjQjdIa3ErYTZLT2ZDSC9lTVB2My9reUpIQjg3MVdxYW1nUlJtbkhNZDVFR2h0cVd1bU00bEdsYjNOUFJ6Yi9qb2ljcXFucCtkK3QvT281S0JGR2FkcWFtcjZnSDhDcVAxNU5DbnUxQkVSZGo5Uk8vNzRnZnI2K3VtYkhVU3BNMmhSeHJIdTd1NEhSV1JQUjBQN3RLMXlHRXVPNzJxa2VYY1RJbks0czdQelg5ek9vNUtIRm1VY3E2K3ZIeEtSdXdCNzcxTjFESnhLM01reWhub0dxZmxaRkJGeGdFL3B1VWsxa3p4dUIxQ1QwOVRVZEtLZ29DQmRiRm5YVnQvRy9Nc1huTGt5WVVKd1JtMWUrNi90OURiMVlJejVRU1FTK1k3Ym1WUnkwYUpNQUxtNXVTOTVQSjVyaDdxSDV2ZTM5ek8zdkFoakVtT3FVUkZoOTY5cU9WSFZDRkRUMGRGeGEyZG5aL0xla3FSY29VV1pBRnBiVysyOHZMd3RIby9uOXU0VDNiT05NZVF0bitOMnJDbHgrTVZEN0g5Nkh5TFNQREl5Y3MyQkF3YzYzTTZra284V1pZSm9hV25wS3lnb2VNRVljMGZid2JaVURIRmRsaUpDdzlaRDdQNWxEU0xTYTR5NUpScU4xcnFkU3lVbkxjb0UwdFRVMUpTZm4vKzhaVm1iMmcrMnBUcTJUZDZLT1hGM0dDNGkxRDl6Z0xwZjcwWkVlb0ZiSXBISVZyZHpxZVNsUlpsZ21wdWJqeGNXRmo0SGJPbzQxQkhvYXV5aW9MUVFqemMrL3E4ZUhScWwrc2NSRGoxZkQ5RGpPTTdOMWRYVno3dWRTeVczK0JwcXFJc1dEQVpMVWxKU25nUktNZ295dU96dXk1bGRQTnZ0V09mVjI5TER6a2Qyak4rL2Z0UzI3VnVqMFdqRTdWeEt4Y2N3UTEyeTV1Ym05dlQwOU1mOGZuOXd1Rzk0eGRHWGp5QWlaQy9PaWJuTGg1eFJoL3JuRHJMam9lME1kZzRpSWx1SGg0ZXZyYTJ0UGV4Mk5xVkFSNVRKd0lURDRYdUJmd0hTTXZJektMMjFqSUt5UXRmUFhZb0lyWHRicVB2TmJycVBkd0gwQS9kVlZWWGREeml1aGxQcURDbHVCMURUVGh6SDhWaVdsU1lpUjNwYmVoZHQvODgvTTN0K0ZxdHVXazMrcWdLTU5iT0ZLWTdRZHJDVmZiL2RRMGZEeE5VKzIyemJ2anNhalI2WTBUQktYUVFkVVNhNGNEaThFWGdPR0FVKzRqaE9uMlZaL3d5RUFBSTVBWlpzV0VaeDVUd0NXWUZwelRMVU04VHhYWTAwYksyZldFVlNSUFlBWDR0RUlyK2MxZzlYYWhLMEtCTllLQlJhYUl6Wkt5S3B3TDlFSXBGL0dOOFdEb2R2Qis0RnJoaC9MbnR4RGtYaFl1YVU1Sk01TjNQU0kwMXhoSjdtSHRvT3RISWljcHoyZzIxbmJxNnliZnMvb3RIb28wRGlUMzJrNHBvV1pZSUtCb1BwS1NrcFVXQ3BpRHdSaVVUKzhteXZDNFZDNWNhWWU0Q2JnTHp4NXowK0Q5bUxjOGhka2t2Nm5IUlNzd0trWmdYd0JyeDR2SjZ4eTQzTTJDSmY5b2pONk1BSUE1MkRESGFOcmJYZDBkQk9SMFBIbXhaQUU1Rk9ZOHdXMjdhL0c0MUdYNXZ1NzBDcHFhSkZtWmlzY0RqOEMrQTJFVGtZaVVSV01iWmE0WG5mRXd3R04zZzhuazNBZW1OTUNaTy9Lc0lHNmtWa216SG1GMVZWVmM5ZVJBNmxZbzRXWlFJS2g4UC9DSHdONkI0WUdGaTVkKy9lazVlNmo5TFMwZ3l2MTN1bE1lWktZSWt4WnI2SXpEUEdaQUlCSUkyeGYzLzZSV1FBNkRiR05JcElJM0FZZU5Ybjg3MjhmZnQyblZ4WHhUMHR5Z1FUQ29VK1pJejVCVEJpMi9aMTBXajBCYmN6S1JYdll1dktZelVwNWVYbEs0Q2Z5ZGk2RUgrdkphblUxTkFSWllJb0xTM044UHY5aDRFOEVmbFJKQkw1bU51WmxFb1VPcUpNREpiUDUvczlZNzlhNzlTU1ZHcHE2WjA1Q1NBY0R2OGJzQTdvR2gwZDNlQnlIS1VTam80bzQxeEZSY1dkd09jQU1jWmNmWG9aVzZYVUZOSVJaUndMaDhPVndNTUFqdU44dXJxNldtY0FWMm9hNklneWZyenA0dS9TMHRJYzRJWFR6Myt2dXJyNlFWZFNLWlVFZEVRWkJ5b3JLNzJPNDNRQW40cEVJbzh6OXVQTm40Qlp3UE5WVlZYL3Q3c0psVXBzV3BSeFFFUnVOTVprQUQ4S2g4TmhJQmRZTFNMSGJkditJRHAzbzFMVFNvc3lEb2pJSjA5UHN1c1JrYytmZm5ySXNxejNSQ0lSL2ZGR3FXbW1SUm5qU2t0TEZ3RFhqZit6ZVdOYThwNysvdjUrZDFJcGxWejB4NXdZNS9QNVBtU01PZHYvVDNtQlFHRHY2WWw1bFZMVFNJc3l4aGxqUG51ZXpiTkY1SGNWRlJXM3pGZ2dwWktRSG5ySHNJcUtpblhBa25OdEY1RVdFYm14dXJwNnh3ekdVaXJwNklneWhobGovdm84bXgvbzZlbFpyaVdwMVBUVDJZTXUwcng1OHdLNXVibGxsbVd0TWNZc0JaYUx5SEpqVEk2SVpBQVpqSDJmdmNhWVhoRTVCZFFEQjBYa2tERm10MjNiTlJkN2krSHBwUnhhR1pza2Q0S0lOSXJJYlZxUVNzMGNMY3B6czBLaFVCaTRIcmpSR0JObThxY3FiQ0FxSWx0czIzNjZwcVptQitkWUdxR3lzdkpPRVhuMHpPZEU1SDdidHYrMzNzK3QxTXpTb255TGNEaThURVErWVl5NUM1ZzcvcnpsdGNpY20wbG04V3pTOHpOSXowc25QUzhEWDRhUEZIOEtIcjhIZzJGMGFKVFJvVkZHK29mcGErMmpyNjJQdnBaZXVrOTAwWDJpRzN2NFRiM1lKaUtQQVE5SElwRTliOG54S25BNWdJZ2NkaHpudzdvZ2wxTHUwS0k4cmFLaTRyMldaWDJlTTY1Wm5GV1VTZjZxQW9vcWlzaGFtSTNsbWR3cFhjZDI2RHJXeGNub2NWcjJ0dEIxckhOaW00aTg2RGpPdjBXajBkK3VXYk5tcWRmclBXQ01zVVRrbnkzTCt2OTI3ZHFsMTB3cTVaS2tMOHFLaW9wMXhwajdqREhyQWZ5WmZ1YXRYY0RpOVV0SXowdWYxczhlT0RYQTRaY2FPTGJqZFFaUERRQWdJanNjeDZuMWVEeFhEZzhQZjNqMzd0MDEweHBDS1hWQlNWdVVhOWFzS2ZENWZOOEZOZ05rNUdldzR2cVZGRmZPbS9USThWS0pJNXlJSHVmQTAvdm9QdEhOMkpJMy9INTRlUGpUZFhWMXI4OW9HS1hVMnlSalVacnk4dktQV0piMTc4YVlyRUIyZ0pJYlZySGd5b1c4Y1hlZ08wU0U0enNiMmJkbEQzMnRmUUE5anVOODRmUVVhdUpxT0tXU1dGSVZaVEFZVExjczYvdVdaZjIxc1F3TDM3MllOYmV1d2VPTHJldnU3UkdidlUvdG9lR0Zlc1FSUk9USm5wNmVqOVhYMStzYTJVcTVJR21LY3RXcVZRc0RnY0FUUURpUWswYmxYV3ZKWFpycmRxeno2anpXeWE0ZnZFWnZjeS9BUHR1MmI0NUdvd2ZjenFWVXNrbUtvZ3lIdzZ0RVpLc3hKajkzZVI3dit1UVYrTko5YnNlNktDTURJK3g2ZEFmTnU1czRmUkg3K3lLUnlFNjNjeW1WVER3WGZrbDhLeTh2TDdVczYwVmp6SnhGVnk5bTdTY3VKOFVmVzRmYTUrUHhlaWkrYkI3MmlNT3BobzZBTVdaemZuNytDODNOemNmZHpxWlVza2pvb2d3R2d5VXBLU2wvQXZLV2JseEdjSE9GNnovWXZCUEdHUEpYNWdQUWZyQXQxYktzemNYRnhYODRjZUpFazh2UmxFb0tDVnVVcGFXbE9WNnY5M2xqekx5bEc1ZXg1aStEYmtlYXRMd1ZjekNXb2UxQWE2cUkzSkNibS91VGxwWVd2WjFScVdtV3FMTUhlZjErLzArTU1jc0xnM01wdmEzTTdUeFRac1g3UzVoL3hRS0ErVDZmN3plbHBhWHhjYkpWcVRpV2tFVVpDb1crREZ3M3EzQVdsUjlmRzVlSDIrZGlqS0g4d3lHeUZtWURYT0gzKzcvcGRpYWxFbDNDSFhxWGxaV1ZlVHlleHowK2o3WHUzdldrWnFhNkhXbktXUjZMZ3RVRkhIM2xDTTZvVTFsWVdQaE1VMU5Ubzl1NWxFcFVDVFdpckt5czlLYWtwRHdDZUVxdVgwbEdmb2Jia2FaTklEdHQvTHlyeHhqenNCNkNLelY5RXFvb2JkdSsweGh6MmV6NVdTeDc3d3EzNDB5N0JWY3VKRzk1SHNBcXY5Ly9SYmZ6S0pXb0VxWW9GeTFhbEdxTStVZUE0T2J5aERvdmVTN0dHTW8ybFFNZ0l2Y0VnOEhwbmU1SXFTU1ZNRVdabloxOWx6R21lRTdKSEhLV3hQYXRpVk1wczNnMlJlRmlqREZ6TE12Nmd0dDVsRXBFaVZLVVhtUE1Wd0ZXM3JqYTdTd3pydVQ5S3dHd0xPdXplcTVTcWFtWEVFVVpEb2MzQWtYWmkzT1NhalE1THJONE52bXJDd0RtZUwzZVRXN25VU3JSSkVSUmlzakhBZWF0bmU5MkZOY3N1SEloQU1hWU8xMk9vbFRDaWZ1aVhMbHlaYTR4NWpiTGF6SC84Z1Z1eDNGTlFXa2hIcDhIWTh3MWxaV1ZjeS84RHFYVXhZcjdvZ3dFQWhzQTc1eVNmTHlwWHJmanVDYkZuMEp4NVR3WVcxTDNWcGZqS0pWUTRyNG9qVEViWVd6Q2lHUTNwMlJzaGlISGNUYTZIRVdwaEJMM1JTa2lOd0FVbEJhNEhjVjEyVXR5QURER1hPbHlGS1VTU2x3WFpTZ1VXbWlNV2VUUDlKTlJNTXZ0T0s1THkwa2prQjBBS0FvR2d5VnU1MUVxVWNSMVVZcklDb0RNb3RsSmNTZk9oUmhqSmk2UDhuZzhZWmZqS0pVdzRyb29MY3RhQXBDV20rWjJsSmd4YTI0bUFDSlM2bklVcFJKR1hCY2xzQklnSXo4K0Q3dEZwbjZwN3ZTOHNkdTlqVEZMcDN6blNpV3ArRmxsNit4V0E4eWFPelZGK2VSbm53Q2c0aU5oRmw2MUNJREdIY2ZZOWVnT1lPejJ5SkxyVjc3cHRXKzE2cWJWckRoOVMrRmJkVFYyMFhYc0ZKM0h1dWc2MWtsWFl4YzNmdnVEVTVKOTNQam8yaGl6ZUVwM3JGUVNpK3VpRkpGaVl3eUI3T2s1OUI3bzZLZm1aOVhBMkFYZEpXY3B3SXo4REZKbnZ6RTVjQ0RuM0ZtMjN2L2MxSWQ4QzMrbWYveWhYaStsMUJTSjY2SUU4Z0Q4R1ZNL0Q0U0lzT3VIT3hrWkdDRXRKNDN3blplZGRSWDBaZTlkTVRINnZKQzU1VVZrTGN4bXNHdUF3eTgyVEczZzA3eUJzZTlDUkxLbTVRT1VTa0x4WHBRWkFDblRjRWRPL1RNSGFLOXZ3MHF4V1B2SnkvR2xYM29adi9yQUszUWVQY1ZWOTF4TlpsRW03L3JVRlFBY2ZlWElGS2Q5ZzhjM3RycUhNU1l3YlIraVZKS0o2NkkweHZnQnJKU3AvVTJxcTdHVG85dU9BRkMycVp5c0Jkbm5mRzMwOFFqUnh5T2s1YVd6Nk4yTFdiWngrY1RJczYrdGorRytZVWI2aDZjMDMvbFlub252UXFkYlUycUt4SFZSY3RhRDRjbHJmTzBZanUzZzhYb29MRHY3L0JLejVtYmlEWGdSRVhwT2R0UFgwa3ZkRTdYWVE2T1UzTEFLZ0d1K3ZKR1J3Vkg4cy94bjNZZFNLajdFZTFFT0FXbk9xRE54eURrVmxteFlTc1BXUTR3TWpMRHo0ZTJzdTNjOXhucHpKMi84Zi85aTRyRTliTFA5KzMrbWRYOExSN1lkbmloS3krdkI3NTNaaFM0ZDJ4bC9PREtqSDZ4VUFvdnI2eWhGcEE5Z2RHaHFPeUdRazBiNUhTRUEyZysxcytmSjNlZDl2Y2ZuWVc1NUVRRERmVE4zbUgwMjlvZ05nSWdNdUJwRXFRUVMxMFVKdEFJTTlVNTlPUlZYenB1WTM3TCsyWU0wMVp5YzJOWnpzcHVSZ1RmS2VXUmdoTWFkeHdDWVBmK05INXVkRVp1aG5xRXB6M1krSS8wVHVUcG45SU9WU21CeGZlaHRqRGtKckI0OE5VRG02VnYzcGxKd2N3VWRoOXJwYSt1ajZyR2R2T2RMRzBuUFMrZDQxWEVPL25FL3N3cG5ZYVZZOUp6c1lYUm9GSS9YdzVyYnlpYmV2L1hyTDlEYjNNTzZlNjRtZDFrZUwzL25KUUFHdXdZblhqUCszTHA3MTA5SjV1RTNpcmx0U25hb2xJcnZFYVdJN0FIb2FlcWVsdjJucEtaUWVkZGFqR1VZR1JoaHgwUGJjVVlkc3VabmtWRXdpOTZXWGpwZjc4UnpldExjOWYvUE5XOWFzeWVRRmNDYjVzVWJHTHQ4cWUxZ0cyMEgyK2h0NloxNHpmaHpVNld2dlE4QVk4eVJLZHVwVWtrdXJxZmNDWVZDZjJlTWVXRFJ1eGRQbkZOTWRnZCt2NCs5VCsxQlJPNlBSQ0pmY1R1UFVva2dya2VVanVNMEFQUzM5N3NkSldiME5QVUFJQ0oxTGtkUkttSEVlMUVlQk9nKzJUMHRNL0hFR3hHaDQzREgrT05xbCtNb2xURGl1aWhyYTJzYlJLUnhzSE9BdnRZK3QrTzRicUJ6Z1A2MlBrU2tKUnFONm9oU3FTa1MxMFVKSUNKUEE3VHNhWEk3aXV0T25SNU5HbU5lY1RtS1Vna2w3b3ZTc3F6bkFWcjN0N29keFhWdHA3OERZOHhXZDVNb2xWaml2aWlIaG9aZUJFWmI5N1V3T2pUcWRoelgyTU0yalRzYkFXemcxeTdIVVNxaHhIMVIxdFhWTlFGUDJjTTJqVHVPdVIzSE5TMTdteGtkSEVGRXR1M2F0ZXQxdC9Nb2xVaml2aWdCYk50K0JFanFvbno5MWFNQU9JN3pRNWVqS0pWd0VxSW9SMGRIL3dpMHR0ZTMwWFVzK1c1eDdtM3VvYW5tSkNMUzJkWFY5YmpiZVpSS05BbFJsSFYxZGNPTzQ5d0hzT2VwNUxzcTVzQWY5bzgvL1A2UkkwY0d6L2RhcGRTbFM0aWlCSEFjNTBHZ3RhV3VtYzRrR2xYMk52ZHdiUHZyaU1pcG5wNmUrOTNPbzFRaVNwaWlyS21wNlFQK0NhRDI1OUdrdUZOSFJOajlSTzM0NHdmcTYrdW5aM1lRcFpKY3doUWxRSGQzOTRNaXNxZWpvWDNhVmptTUpjZDNOZEs4dXdrUk9keloyZmt2YnVkUktsRWxWRkhXMTljUGljaGRnTDMzcVRvR1RpWHVaQmxEUFlQVS9DeUtpRGpBcC9UY3BGTFRaMllYZEprQlRVMU5Kd29LQ3RMRmxuVnQ5VzNNdjN6Qm1Tc1RKZ1JuMU9hMS85cE9iMU1QeHBnZlJDS1I3N2lkU2FsRWxuQkZDWkNibS91U3grTzVkcWg3YUg1L2V6OXp5NHN3SnE2bjNwd2dJdXorVlMwbnFob0Jham82T203dDdPeE0zbHVTbEpvQkNWbVVyYTJ0ZGw1ZTNoYVB4M043OTRudTJjWVk4cGJQY1R2V2xEajg0aUgyUDcwUEVXa2VHUm01NXNDQkF4MXVaMUlxMFNWa1VRSzB0TFQwRlJRVXZHQ011YVB0WUZzcWhyZ3VTeEdoWWVzaGR2K3lCaEhwTmNiY0VvMUdhOTNPcFZReVNOaWlCR2hxYW1yS3o4OS8zcktzVGUwSDIxSWQyeVp2eFp5NE93d1hFZXFmT1VEZHIzY2pJcjNBTFpGSVpLdmJ1WlJLRmdsZGxBRE56YzNIQ3dzTG53TTJkUnpxQ0hRMWRsRlFXb2pIR3g5LzlOR2hVYXAvSE9IUTgvVUFQWTdqM0Z4ZFhmMjgyN21VU2lieE5iU2FoR0F3V0pLU2t2SWtVSkpSa01GbGQxL083T0xaYnNjNnI5NldIblkrc21QOC92V2p0bTNmR28xR0kyN25VaXJaeE1ld2FnbzBOemUzcDZlblArYjMrNFBEZmNNcmpyNThCQkVoZTNGT3pGMCs1SXc2MUQ5M2tCMFBiV2V3Y3hBUjJUbzhQSHh0YlczdFliZXpLWldNa21aRWVRWVREb2Z2WWV4Mngxa1orUm1VM2xwR1FWbWg2K2N1UllUV3ZTM1UvV1kzM2NlN0FQcUIrNnFxcXU0SEhGZkRLWlhFa3JFb0FTZ3RMVjNnOC9rZU5zYjhCY0RzK1Ztc3VtazErYXNLTU5iTWZpM2lDRzBIVzluMzJ6MTBORXhjN2JQTnR1MjdvOUhvZ1JrTm81UjZtNlF0eW5FVkZSVWZzQ3pybjRFUVFDQW53SklOeXlpdW5FY2dLekN0bnozVU04VHhYWTAwYksyZldFVlNSUFlBWDR0RUlyK2MxZzlYU2wyMHBDL0tjZUZ3K0hiZ1h1Q0s4ZWV5RitkUUZDNW1Ua2srbVhNekp6M1NGRWZvYWU2aDdVQXJKeUxIYVQvWWR1Ym1LdHUyL3lNYWpUNEtKUDdVUjByRkVTM0t0d2lGUXVYR21IdUFtNEM4OGVjOVBnL1ppM1BJWFpKTCtweDBVck1DcEdZRjhBYThlTHllc2N1TnpOZ2lYL2FJemVqQUNBT2Rnd3gyamEyMTNkSFFUa2REeDVzV1FCT1JUbVBNRnR1MnZ4dU5SbDl6NFkrcmxMb0lXcFRuWmdXRHdRMGVqMmNUc040WVU4TGtyeEt3Z1hvUjJXYU0rVVZWVmRXenA1OVRTc1V3TGNxTFZGcGFtdUgxZXE4MHhsd0pMREhHekJlUmVjYVlUQ0FBcERIMmZmYUx5QURRYll4cEZKRkc0RER3cXMvbmUzbjc5dTA2dWE1U1NpbWxsRkpLS2FXVVVrb3BwWlJTU2ltbGxGSktLYVdVVWtvcHBaUlNTaW1sbEZKS0thV1VVa29wcFpSU1NpbWxsRkpLS2FXVVVrb3BwWlJTU2ltbGxGSktLYVdVVWtvcHBaUlNTaW1sbEZKS0thV1VVa29wcFpSU1NpbWxsRkpLS2FXVW1pbi9QOW9lVTlKZHpZTUtBQUFBQUVsRlRrU3VRbUNDIiwKCSJUaGVtZSIgOiAiIiwKCSJUeXBlIiA6ICJmbG93IiwKCSJWZXJzaW9uIiA6ICIxMCIKfQo="/>
    </extobj>
    <extobj name="ECB019B1-382A-4266-B25C-5B523AA43C14-4">
      <extobjdata type="ECB019B1-382A-4266-B25C-5B523AA43C14" data="ewoJIkZpbGVJZCIgOiAiMTc3ODUzNjk1ODI5IiwKCSJHcm91cElkIiA6ICI0NjQwMDk3NTgiLAoJIkltYWdlIiA6ICJpVkJPUncwS0dnb0FBQUFOU1VoRVVnQUFBVW9BQUFHY0NBWUFBQUMvVHVrM0FBQUFDWEJJV1hNQUFBc1RBQUFMRXdFQW1wd1lBQUFnQUVsRVFWUjRuTzNkZVhRY1o1My8rL2RUcmU1V1M3S3N6WklzZWQ5a1cxWkwzWXJKWW1JY1p5QWtKR1FaN0pCaElJRU1NQVBuM29RRDNCOHdsMkhPelB5U0N6TXNQMmJJWVNZTElReUVOWkFKRGtzMkp6Z2hqbTIxV3JLOHlySWR5N1oyYTkrcnZ2Y1BXWXFUZUkyVzZ1WDdPb2R6T2wzZDFSODN5Y2RQVlZjOUR5aWxsRkpLS2FXVVVrb3BwWlJTU2ltbGxGSktLYVdVVWtvcHBaUlNTaW1sbEZKS0thV1VVa29wcFpSU1NpbWxsRkpLS2FXVVVrb3BwWlJTU2ltbGxGSktLYVdVVWtvcHBaUlNTaW1sbEZKS0thV1VVa29wcFpSU1NpbWxsRkpLS2FXVVVrb3BwWlJTU2ltbGxGSktLYVdVVWtvcHBaUlNTaW1sbEZKS0thV1VVa29wcFpSU1NpbWxsRkpLS2FXVVVrb3BwWlJTU3NVRjQzWUFwZFRNbXpkdlhpQTNON2ZNc3F3MXhwaWx3SElSV1c2TXlSR1JEQ0NEc1g3b05jYjBpc2dwb0I0NEtDS0hqREc3YmR1dXFhbXA2WFB6enpGVHRDaVZTZzVXS0JRS0E5Y0ROeHBqd2tES0pQZHBBMUVSMldMYjl0TTFOVFU3VGorWGNMUW9sVXBnNFhCNG1ZaDh3aGh6RnpCMy9IbXYxOHVDQlF0WXRHZ1JjK2ZPcGJDd2tNTENRbWJObWtWcWFpcXBxYWtZWXhnWUdHQm9hSWllbmg2YW1wcG9hbXJpNU1tVEhEMTZsTmRmZjUyaG9hRXpQNjVOUkI0REhvNUVJbnRtK0k4NnJiUW9sVXBBRlJVVjc3VXM2L1BBZGVQUExWaXdnSXFLQ3E2NDRncVdMMStPeCtPWjFHZll0azFEUXdQYnQyOG5Fb2x3K1BEaGlXMGk4cUxqT1A4V2pVWi9PNmtQaVJGYWxFb2xrSXFLaW5YR21QdU1NZXNCc3JLeVdMOStQZGRmZnowRkJRWFQrdG50N2UzODduZS80OFVYWDZTOXZSMEFFZGxoMi9hWGFtcHFucC9XRDU5bVdwUktKWUExYTlZVStIeSs3d0tiQVlxS2l2alFoejdFMVZkZlBlbVI0NlZ5SElkWFgzMlZYL3ppRnh3OWVuVDg2UzFEUTBPZnFhdXJlMzFHdzB3UkxVcWw0cHNwTHkvL2lHVlovMjZNeWNyTHkyUHo1czFjZSsyMUdPUHVmOTRpd3AvKzlDZCs5ck9mY2ZMa1NZQWV4M0crVUYxZC9TQWdyb2E3UkZxVVNzV3BZRENZYmxuVzl5M0wrbXZMc25qZis5N0huWGZlaWQvdmR6dmFtd3dQRC9QNDQ0L3oxRk5QNFRnT0l2SmtUMC9QeCtycjY3dmR6bmF4dENpVmlrT3JWcTFhR0FnRW5nRENjK2JNNGQ1NzcyWFZxbFZ1eHpxdmhvWUd2dld0YjNIaXhBbUFmYlp0M3h5TlJnKzRuZXRpYUZFcUZXZkM0ZkFxRWRscWpNbGZzMllOWC96aUY1azFhNWJic1M1S2YzOC8zLzcydDltMWF4ZW5MMkovWHlRUzJlbDJyZ3VaMmJPOFNxbEpLUzh2TDdVczYwVmp6SnpycnJ1T3ozLys4NlNtcHJvZDY2SjV2VjZ1dnZwcWhvZUgyYjkvZjhBWXN6ay9QLytGNXVibTQyNW5PeDh0U3FYaVJEQVlMRWxKU2ZrVGtIZlRUVGZ4TjMvek42Ny9ZUE5PR0dNb0x5OEhvSzZ1THRXeXJNM0Z4Y1YvT0hIaVJKUEwwYzVKaTFLcE9GQmFXcHJqOVhxZk44Yk0rK0FIUDhqSFAvNXh0eU5OMnBvMWE3QXNpOTI3ZDZlS3lBMjV1YmsvYVdscGljbDd4N1VvbFlwOTN2bno1Ly9LR1BPdWQ3M3JYWHoyczUrTnk1SGsyYXhldlpyVzFsYU9IRGt5MitQeHZEc25KK2RIcmEydE1YZS91T1YyQUtYVStZVkNvUzhEMTgyZlA1L1BmZTV6Q1ZPU01IWVkvdWxQZjVybHk1Y0RYT0gzKzcvcGRxYXpTWnh2WEtrRVZGWldWdWIxZWlOK3Y5L3pyVzk5aTdsejUxNzRUWEdvcmEyTmUrNjVoNEdCQVZ0RXJvNUVJbjkyTzlPWmRFU3BWSXlxckt6MHBxU2tQQUo0Tm0zYWxMQWxDWkNYbDhjblB2RUpBSTh4NXVIUzBsS2YyNW5PcEVXcFZJeXliZnRPWTh4bFM1WXM0ZFpiYjNVN3pyVGJ1SEVqYTlhc0FWamw5L3UvNkhhZU0ybFJLaFdERmkxYWxHcU0rVWNnYmk4RHVsVEdHTzYrKzI0QVJPU2VZRENZN25La0NWcVVTc1dnN096c3U0d3h4Y0Zna0pVclY3b2RaOFlzWExpUWRldldZWXlaWTFuV0Y5ek9NMDZMVXFuWTR6WEdmQlhnamp2dWNEdkxqUHZRaHo0RWdHVlpuNDJWYzVWYWxFckZtSEE0dkJFb1dyRmlCU1VsSlc3SG1YRUxGeTRrRkFvQnpQRjZ2WnZjemdOYWxFckZIQkg1T01ENjlldmRqdUthalJzM0FtQ011ZFBsS0lBV3BWSXhaZVhLbGJuR21OdDhQaDhiTm14d080NXJLaXNyeHhjNHU2YXlzdEwxNjZLMEtKV0tJWUZBWUFQZ0RRYURwS1dsdVIzSE5hbXBxYXhidHc3R2x0UjEvZG9vTFVxbFlvZ3haaU13ZmoxaFVnc0dnd0E0anJQUjVTaGFsRXJGRWhHNUFTQWNEcnNkeFhVclZxd0F3Qmh6cGN0UnRDaVZpaFdoVUdpaE1XWlJWbFlXeGNYRmJzZHhYWDUrUG5sNWVRQkZ3V0RRMVovL3RTaVZpaEVpc2dMR0xvOUpoanR4THNRWU0zR3h2Y2ZqY1hXSXJVV3BWSXl3TEdzSmpJMmsxSmo1OCtjRElDS2xidWJRb2xRcWRxd0VLQ29xY2p0SHpDZ29LQURBR0xQVXpSeGFsRXJGanRYd3hpanFuYmp0dHR1NDdiYmIrT2hIUDBwblorZWJ0ajM3N0xNVDI5LzYrbWVmZmZhYyt6cHoyL2xlZnpIYkw5VVpSYmw0U25iNERtbFJLaFVqUktRWUdQOEJZMUw2K3ZwNDhNRUhKNzBmdDgyZVBYdjg0UnczYzJoUktoVTc4Z0F5TXpPblpHZC8vdk9mMmJGang1VHN5eTBaR1JrQWlFaVdtem0wS0pXS0hSa0FnVUJnMGp1cXFLZ0E0TUVISDJSd2NIRFMrM09MenpjMmVaQXhadkpmeWlSb1VTb1ZJNHd4Zm9DVWxKUko3K3VxcTY0aUdBelMxdGJHZi8vM2YwOTZmMjQ1NDd0d2RibzFMVXFsWW9jQnB1d2F5ci85MjcvRjUvUHh1OS85am9NSEQwN0pQcE9WRnFWU3NXTUlZR1JrWkVwMlZsaFl5QjEzM0lHSThNQUREMkRiYjE4dTI3TEdLc0J4bkRjOWYrWS9lNzNlS2NuelRveU9qbzQvbkpvdjVSM1NvbFFxUm9oSUh6Q2w1eFJ2dXVrbWxpNWR5dEdqUjNubW1XZmV0ajByYSt3M2ttUEhqcjNwK2VQSGowODh6c25KbWJJOGwycDRlQmdBRVJsd0xRUmFsRXJGa2xhQTd1N3VLZHVoWlZsODVqT2Z3ZVB4ME5EUThMYnRaV1Zsd05nMWx0dTNiMmRvYUlqbTVtWWVldWdoQU5MUzBsaStmUG1VNWJsVWZYMTk0dzg3ei9lNjZUYjVzOFpLcVNsaGpEa0pyRzVyYTV2VVJlZHZ0WGp4WW02KytXYWVlT0tKdDIzYnZIa3pPM2Jzb0wrL242OS8vZXR2Mi83UmozNlUxTlRVdHozLzZLT1A4cE9mL0dUaW4yKysrV1p1dnZubWk5NStzYnE2dXNZZnRsM3ltNmVRamlpVmloRWlzZ2Vnc2JGeHl2ZDkrKzIzTTNmdTJ5Y0tuenQzTHQvNHhqZTQrdXFyeWNyS3d1UHhrSjZlVGpBWTVPLy8vdSs1N3JycnpycS8vdjUrT2pzN0ovNzMxdE1GRjlwK3NWcGFXZ0F3eGh4NVJ6dVlJanFpVkNwMjdBVTRjZUxFTzk3QjJVYU5NUGFEelBlKzk3MnpiaXNxS3VKem4vdmNwUFovc2RzdlZWTlRFd0FpVWorbE83NUVPcUpVS2tZNGp0TUEwTnpjN0hhVW1ERSt1aGFST2pkemFGRXFGU01jeHprSVk3OUFpNGpiY1Z3bklodzRjR0Q4Y2JXYldiUW9sWW9SdGJXMURTTFMyTjdlUG5ISW1jekd2d2NSYVlsR296cWlWRXFORVpHbkFhcXFxdHlPNHJyOSsvY0RZSXg1eGVVb1dwUkt4UkxMc3A0SHFLMnRkVHVLNjhhL0EyUE1WbmVUYUZFcUZWT0dob1plQkVacmFtcmlldGFmeVJvZUhtYmJ0bTBBTnZCcmwrTm9VU29WUytycTZwcUFwd1lIQjNucHBaZmNqdU9hU0NSQ2YzOC9Jckp0MTY1ZHI3dWRSNHRTcVJoajIvWWpRRklYNVFzdnZBQ0E0emcvZERrS29FV3BWTXdaSFIzOUk5QzZaODhlRGg4KzdIYWNHWGZpeEFsZWUrMDFSS1N6cTZ2cmNiZnpnQmFsVWpHbnJxNXUySEdjKzRBMzNTK2RMSDcxcTErTlAveitrU05IWXVKRXJSYWxVakhJY1p3SGdkWmR1M2FkZGRhZlJIWDgrSEZlZU9FRlJPUlVUMC9QL1c3bkdhZEZxVlFNcXFtcDZRUCtDZUNoaHg1S2lqdDFSSVJISDMxMC9QRUQ5ZlgxVXpmZjNDUjUzQTZnbERxNzlQVDBxTS9udTYyOXZYMU9abWFtcS9OQ3pvUnQyN2J4eEJOUElDS0hPenM3YisvczdCeTk4THRtaG80b2xZcFI5ZlgxUXlKeUYyRC8rTWMvcHEzTjFTa1pwMVZuWnljUFB2Z2dJdUlBbjRxVmM1UGpkRVNwVkF4cmFtbzZVVkJRa0c3YjlybzllL2F3WWNNR1BKN0UrczkyWkdTRWIzempHelEyTm1LTStVRWtFdm1PMjVuZUtyRytjYVVTVUc1dTdrc2VqK2ZhVTZkT3pXOXBhZUh5eXkrZnNwVWEzU1lpL09BSFArRGxsMThHcU9ubzZMZzFsZzY1eDJsUktoWGpXbHRiN2J5OHZDMGVqK2YybzBlUHpyWXNpOUxTVXJkalRZbW5uMzZhbi8vODU0aEk4OGpJeURVSERoem9jRHZUMldoUktoVUhXbHBhK2dvS0NsNHd4dHl4ZS9mdVZJQTFhOWE0SGVzZEV4RzJiTm5DSTQ4OGdvajBHbU51aVVhak1Uc1RpQmFsVW5HaXFhbXBLVDgvLzNuTHNqYlYxZFdsam95TVVGWldGbmVINFNMQ3IzLzlhMzc0d3g4aUlyM0FMWkZJWkt2YnVjNUhpMUtwT05MYzNIeThzTER3T1dEVHZuMzdBa2VPSENFY0R1UDFldDJPZGxFR0J3ZDU0SUVIZU9xcHB3QjZITWU1dWJxNitubTNjMTFJZlAxVnBKUUNJQmdNbHFTa3BEd0psQlFYRi9QNXozK2VSWXNXdVIzcnZFNmNPTUUzdi9uTjhmdlhqOXEyZldzMEdvMjRuZXRpNkloU3FUalUzTnpjbnA2ZS9wamY3dy8yOVBTc2VPYVpaM0FjaHhVclZzVGM1VU1qSXlQOHovLzhELy82ci85S1IwY0hJckoxZUhqNDJ0cmEycmlaOFVOSGxFckZOeE1PaCs5aDdIYkhXVVZGUlh6c1l4OWo3ZHExcnArN0ZCR3FxNnY1MFk5K3hKRWpSd0Q2Z2Z1cXFxcnVCeHhYdzEwaUxVcWxFa0JwYWVrQ244LzNhMk5NR0dESmtpWDgxVi85RlJVVkZWald6TjZBNXpnT3UzZnY1cWMvL1NuNzl1MGJmM3FiYmR0M1I2UFJBek1hWm9wb1VTcVZBTUxoOEczQXI0QnRRRG9RQXNqTHkrTURIL2dBVjE5OU5UazVPZE9hb2F1cmkyM2J0ckZseTVhSlZTUkZaQS93dFVnazhzdHAvZkJwcGtXcFZKd3JLU21abFphV3RzY1lNMDlFL2k0U2lYdy9IQTdmRHR3TFhISEc2N2pxcXFzSUJvUE1temR2MHVjeUhjZmgrUEhqMU5iVzh1Yy8vNW02dWpldEtGdGwyL1ovUktQUlI0RzRuL3BJaTFLcE9CY09oLzgzOEJVUjJSR0pSTjUxNXJaUUtGUnVqTGtIdUFuSUczL2U3L2V6WXNVS1ZxMWFSV0ZoSVRrNU9lVG01cEtXbG9iUDU4UHY5d05qaTN3TkR3L1QzOTlQZTNzN0hSMGRORGMzczIvZlB2YnYzOC9Bd01ERVo0bElwekZtaTIzYjM0MUdvNi9OeUI5K2htaFJLaFhIeXNyS1ZucTkzbHBBUk9TcVNDU3k4eHd2dFlMQjRBYVB4N01KV0crTUtXSHlWNzNZUUwySWJEUEcvS0txcXVyWjA4OGxIQzFLcGVLWENZVkNmelRHL0FYd1gxVlZWWisrMkRlV2xwWm1lTDNlSzQweFZ3SkxqREh6UldTZU1TWVRDQUJwalBWRHY0Z01BTjNHbUVZUmFRUU9BNi82Zkw2WHQyL2ZIak9UNjA0bkxVcWw0bFJGUmNVbXk3SitMaUl0bG1XdDJMVnJWNWZibVJLVlR0eXJWQnhhdG14WnBtVlovd2RBUlA1ZVMzSjZhVkVxRllkbXpacjFGV0N1aUx4YVhWMzlrTnQ1RXAwV3BWSnhKaFFLclRiR2ZBRVljUnpuTTI3blNRWmFsRXJGRndOOEQvQ0l5RVB4TXFsRXZOT2lWQ3FPaEVLaDI0MHhHNENtL3Y3Ky8rVjJubVNoUmFsVW5LaXNySndOakMrODllWDkrL2YzdUprbm1hUzRIVUFwZFhFY3gvbXFNYVpBUkY2T1JDS1B1cDBubWVpSVVxazRVRlpXVm1hTXVWZEVobzB4K2dQT0ROT2lWQ3IyV1Y2djkzdU0zWEw0WDFWVlZUVnVCMG8yV3BSS3hiaUtpb283Z0t1Qms4UER3MTkyTzA4eTBxSlVLb2FFUXFIVmxaV1Y3eDcvNTRxS2lpeGp6TGNCUk9SLzFkWFY5YnFYTG5scFVTb1ZRMFRrQXlMeVVpZ1VlamdZRE9aYmx2VTFZOHdjRVhrcEVvbjh5TzE4eVVwLzlWWXFobGlXdFJFd3hwaFBwS1NrYkJLUmRHQkk3OEJ4bHhhbFNscno1czBMNU9ibWxsbVd0Y1lZc3hSWUxpTExqVEU1SXBJQlpEQjJKMHl2TWFaWFJFNEI5Y0JCRVRsa2pObHQyM1pOVFUxTjN4UkY4akoyTG5MY3JOTUxoRFZibGhXWW9zOVE3NEJPczZhU2lSVUtoY0xBOWNDTnB4ZmltdXhnd1FhaUlyTEZ0dTJuYTJwcWR2QU9KNjhOQm9QaGxKU1VYV2ZiSmlJTzhNRG82T2cvMU5iV25wcEVYdlVPYUZHcWhCY09oNWVKeUNlTU1YY0JjOGVmdDd3V21YTXp5U3llVFhwK0J1bDU2YVRuWmVETDhKSGlUOEhqOTJBd2pBNk5Nam8weWtqL01IMnRmZlMxOWRIWDBrdjNpUzY2VDNSakQ3K3BGOXRFNURIZzRVZ2tzdWNTYzM0YStQNjV0b3RJcjRoOHRMcTYramVYOWcyb3lkS2lWQW1yb3FMaXZaWmxmUjY0YnZ5NVdVV1o1Szhxb0tpaWlLeUYyVmlleWYyZTZkZ09YY2U2T0JrOVRzdmVGcnFPZFU1c0U1RVhIY2Y1dDJnMCt0dUwyVmM0SFA0cGNQczVOamVOam83ZVVsTlRzMzFTZ2RVN29rV3BFazVGUmNVNlk4eDl4cGoxQVA1TVAvUFdMbUR4K2lXazU2VlA2MmNQbkJyZzhFc05ITnZ4T29PbnhoYmVFcEVkdG0xL3FhYW01dm56dk5XRVFxRm1ZOHljdDI0UWtiM0E5WkZJNU9nMHhWWVhvRVdwRXNhYU5Xc0tmRDdmZDRITkFCbjVHYXk0ZmlYRmxmTW1QWEs4Vk9JSUo2TEhPZkQwUHJwUFRDd3JzMlZvYU9nemRYVjFyNy8xOWVYbDVTczhIcy8rcyt6cStiNit2bHQwQWd4M2FWR3FSR0RLeThzL1lsbld2eHRqc2dMWkFVcHVXTVdDS3hkeStsZGoxNGdJeDNjMnNtL0xIdnBhK3dCNkhNZjVRblYxOVlPY3NkNTFPQnorQ1BEZmIzbnZJNUZJNUZNazZNcUc4VVNMVXNXMVlEQ1libG5XOXkzTCttdGpHUmErZXpGcmJsMkR4eGRiVjc3Wkl6WjduOXBEd3d2MWlDT0l5Sk05UFQwZnE2K3Y3d2FvcUtqNFQ4dXlQalgrY3NkeC9xRzZ1dm8rRnlPck0yaFJxcmkxYXRXcWhZRkE0QWtnSE1oSm8vS3V0ZVF1elhVNzFubDFIdXRrMXc5ZW83ZTVGMkNmYmRzM1I2UFJBNmZQVCtZREF5THlpVWdrOGxPWG82b3phRkdxdUJRT2gxZUp5RlpqVEg3dThqemU5Y2tyOEtYNzNJNTFVVVlHUnRqMTZBNmFkemNoSXFkczIvNnJsSlNVMzRsSUg3QXBFb244enUyTTZzMjBLRlhjS1M4dkwvVjRQRnVCdkVWWEx5YTR1UUpqeGRlL3lpTENuaWZycUgvbUFFQ2ZpTFNQam81ZVUxdGIyK0IyTnZWMnNYVWlSNmtMQ0FhREpSNlA1MFVnZCtuR1phejV5NkRia2Q0Ull3eWx0NnpCNC9Xdy8rbTk2Y1lZMisvM3ozWTdsem83ajlzQmxMcFlwYVdsT1Y2djkzbGp6THg0THNrejVhMllnN0VNYlFkYS9TSnlRMjV1N2s5YVdscW02dDV4TlVWMG1qVVZMN3grdi84bnhwamxoY0c1bE41VzVuYWVLYlBpL1NYTXYySUJ3SHlmei9lYjB0TFMrRGpabWtTMEtGVmNDSVZDWHdhdW0xVTRpOHFQcjNYOStzaXBaSXloL01NaHNoWm1BMXpoOS91LzZYWW05V1o2NksxaVhsbFpXWm5INDNuYzQvTlk2KzVkVDJwbXF0dVJwcHpsc1NoWVhjRFJWNDdnakRxVmhZV0Z6elExTlRXNm5VdU4wUkdsaW1tVmxaWGVsSlNVUndCUHlmVXJ5Y2pQY0R2U3RBbGtwNDJmZC9VWVl4N1dRL0RZb1VXcFlwcHQyM2NhWXk2YlBUK0xaZTlkNFhhY2FiZmd5b1hrTGM4RFdPWDMrNy9vZGg0MVJvdFN4YXhGaXhhbEdtUCtFU0M0dVR5aHprdWVpekdHc2szbEFJaklQY0ZnY0hxbk8xSVhSWXRTeGF6czdPeTdqREhGYzBybWtMTWt0bTlObkVxWnhiTXBDaGRqakpsaldkWVgzTTZqdENoVjdQSWFZNzRLc1BMRzFXNW5tWEVsNzE4SmdHVlpuOVZ6bGU3VG9sUXhLUndPYndTS3NoZm5KTlZvY2x4bThXenlWeGNBelBGNnZadmN6cFBzdENoVlRCS1Jqd1BNV3p2ZjdTaXVXWERsUWdDTU1YZTZIQ1hwYVZHcW1MTnk1Y3BjWTh4dGx0ZGkvdVVMM0k3am1vTFNRancrRDhhWWF5b3JLK2RlK0IxcXVtaFJxcGdUQ0FRMkFONDVKZmw0VTcxdXgzRk5paitGNHNwNU1EWjV6YTB1eDBscVdwUXE1aGhqTnNMWWhCSEpiazVKUGdDTzQyeDBPVXBTMDZKVU1VZEViZ0FvS0Mxd080cnJzcGZrQUdDTXVkTGxLRWxOaTFMRmxGQW90TkFZczhpZjZTZWpZSmJiY1Z5WGxwTkdJRHNBVUJRTUJrdmN6cE9zdENoVlRCR1JGUUNaUmJPVDRrNmNDekhHVEZ3ZTVmRjR3aTdIU1ZwYWxDcW1XSmExQkNBdE44M3RLREZqMXR4TUFFU2sxT1VvU1V1TFVzV2FsUUFaK2ZGNTJDMGlGMzdSSlVyUEc3dmQyeGl6ZE1wM3JpNktycG1qWXMxcWdGbHpwNjRvbi96c0V3QlVmQ1RNd3FzV0FkQzQ0eGk3SHQwQmpOMGlXWEw5U2dZN0J6ajR6QUdhZHpjeGNHb0FqODlEN3ZJODF0eGFSdm81cG5mcmF1eWk2OWdwT285MTBYV3NrNjdHTG03ODlnZW5MRHU4TWJvMnhpeWUwaDJyaTZaRnFXS0tpQlFiWXdoa1Q5K2g5MEJIUHpVL3F3YkdMdW9ldjYvNjJHdXYwN0QxRU9sNTZXVE9tMDMzOFM2YWFrN1NlZlFVMS83RCswaEpmZnQvTGx2dmYyN2Fjbzd6Wi9ySEgrcjFVaTdSb2xTeEpnL0FuekU5ODBDSUNMdCt1Sk9SZ1JIU2N0SUkzM25aeEtMTmFYbnB2UHR6NjhsZGxnZEFlMzBiMjc3OUVvTmRnN1R1YjJGdWVkSGI5amUzdklpc2hka01kZzF3K01YcFdXbldHL0NOWjgrYWxnOVFGNlJGcVdKTkJrREtOTjJSVS8vTUFkcnIyN0JTTE5aKzhuSjg2VzhVY25GNDNwdGVtN1hnalY1eVJoMEFYbjNnRlRxUG51S3FlNjRtc3lpVGQzM3FDZ0NPdm5Ka1d2SUNlSHhqSzdZWVl3TFQ5aUhxdkxRb1ZVd3h4dmdCckpTcC81MnhxN0dUbzl1T0FGQzJxWnlzQmRubmZYM3o3bWJHczV5ZWRaeSt0ajZHKzRZWjZSK2U4bnpuWW5rbXZndWRiczBsV3BRcTFremJ4Wk9OcngzRHNSMDhYZytGWmVlZlk2S3ZyWSthbjQrZHgxeHhYUW4rMHd1YVhmUGxqWXdNanVLZjVUL2YyMVdDMGN1RFZLd1pnamNPZGFmU2tnMUw4UWE4MkNNMk94L2VqamhudjVTbnI3V1hsNy96RWtNOVE4eGJPNThWMTYrYzJHWjVQVE5la280OThWMk16T2dIcXdsYWxDcW1pRWdmd09qUTFIZENJQ2VOOGp0Q0FMUWZhbWZQazd2ZjlwcWVrOTM4NlZzdk1YQnFnTVh2V1VMNHpzdGN2MFBJSHJFQkVKRUJWNE1rTVMxS0ZXdGFBWVo2cCtjY1lISGx2SWs1THV1ZlBVaFR6Y21KYlYzSE90bjI3WmNZNmhsazlTMXJDRzZ1ZUZ0Sk9pTTJRejFEMDVMdFhFYjZKLzdTNkp6UkQxWVQ5QnlsaWluR21KUEE2c0ZUQTJTZXZuVnZxZ1UzVjlCeHFKMit0ajZxSHR2SmU3NjBrZlM4ZEY3K1AzOWlaR0FFYjhCTFMxMFRMWFZORSs5WjloY3JLRmhUeU5hdnYwQnZjdy9yN3JtYTNHVjV2UHlkbHdBWTdCcWNlTzM0Yyt2dVhUOGxlWWZmS09hMktkbWh1bVE2b2xReFJVVDJBUFEwZFUvYlo2U2twbEI1MTFxTVpSZ1pHR0hIUTl0eFJoMUdCc1pHYmlNREk3UWRiSHZUL3dhN3g0b3drQlhBbStiRkd4aTdmR2w4ZTI5TDc4VCt4NStiS24zdGZRQVlZNDVNMlU3VkpkSHBXVlJNQ1lWQ2YyZU1lV0RSdXhkUG5FOU1kZ2QrdjQrOVQrMUJSTzZQUkNKZmNUdFBNdElScFlvcGp1TTBBUFMzOTdzZEpXYjBOUFVBSUNKMUxrZEpXbHFVS3FZNGpuTVFvUHRrOTdUTXhCTnZSSVNPd3gzamo2dGRqcE8wdENoVlRLbXRyVzBRa2NiQnpnSDZXdnZjanVPNmdjNEIrdHY2RUpHV2FEU3FJMHFYYUZHcW1DTWlUd08wN0dtNjBFc1QzcW5UbzBsanpDc3VSMGxxV3BRcTVsaVc5VHhBNi81V3Q2TzRydTMwZDJDTTJlcHVrdVNtUmFsaXp0RFEwSXZBYU91K0ZrYUhSdDJPNHhwNzJLWnhaeU9BRGZ6YTVUaEpUWXRTeFp5NnVyb200Q2w3MktaeHh6RzM0N2ltWlc4em80TWppTWkyWGJ0MnZlNTJubVNtUmFsaWttM2Jqd0JKWFpTdnYzb1VBTWR4ZnVoeWxLU25SYWxpMHVqbzZCK0IxdmI2TnJxT0pkOHR6cjNOUFRUVm5FUkVPcnU2dWg1M08wK3kwNkpVTWFtdXJtN1ljWno3QVBZOGxYeFh4Uno0dy83eGg5OC9jdVRJNFBsZXE2YWZGcVdLV1k3alBBaTB0dFExMDVsRW84cmU1aDZPYlg4ZEVUblYwOU56djl0NWxCYWxpbUUxTlRWOXdEOEIxUDQ4bWhSMzZvZ0l1NStvSFgvOFFIMTkvZlRORHFJdW1oYWxpbW5kM2QwUGlzaWVqb2IyYVZ2bE1KWWMzOVZJOCs0bVJPUndaMmZudjdpZFI0M1JvbFF4cmI2K2ZraEU3Z0xzdlUvVk1YQXFjU2ZMR09vWnBPWm5VVVRFQVQ2bDV5WmpoOGZ0QUVwZFNGTlQwNG1DZ29KMHNXVmRXMzBiOHk5ZmNPYktoQW5CR2JWNTdiKzIwOXZVZ3pIbUI1Rkk1RHR1WjFKdjBLSlVjU0UzTi9jbGo4ZHo3VkQzMFB6KzluN21saGU1dnBiTlZCRVJkditxbGhOVmpRQTFIUjBkdDNaMmRpYnZMVWt4U0l0U3hZWFcxbFk3THk5dmk4Zmp1YjM3UlBkc1l3eDV5K2U0SFd0S0hIN3hFUHVmM29lSU5JK01qRnh6NE1DQkRyY3pxVGZUb2xSeG82V2xwYStnb09BRlk4d2RiUWZiVWpIRWRWbUtDQTFiRDdIN2x6V0lTSzh4NXBab05GcnJkaTcxZGxxVUtxNDBOVFUxNWVmblAyOVoxcWIyZzIycGptMlR0MkpPM0IyR2l3ajF6eHlnN3RlN0VaRmU0SlpJSkxMVjdWenE3TFFvVmR4cGJtNCtYbGhZK0J5d3FlTlFSNkNyc1l1QzBrSTgzdmo0MTNsMGFKVHFIMGM0OUh3OVFJL2pPRGRYVjFjLzczWXVkVzd4OWRld1VtY0lCb01sS1NrcFR3SWxHUVVaWEhiMzVjd3VudTEyclBQcWJlbGg1eU03eHU5ZlAycmI5cTNSYURUaWRpNTFmdkh4VjdCU1o5SGMzTnllbnA3K21OL3ZEdzczRGE4NCt2SVJSSVRzeFRreGQvbVFNK3BRLzl4QmRqeTBuY0hPUVVSazYvRHc4TFcxdGJXSDNjNm1Ma3hIbENydUxWbXlaSFpXVnRZcFlCVHdadVJuVUhwckdRVmxoYTZmdXhRUld2ZTJVUGViM1hRZjd3TG9CKzZycXFxNkgzQmNEYWN1bWhhbGluY3BvVkNvMlJpVEF6d3JJaGhqL2dKZzl2d3NWdDIwbXZ4VkJSaHJadjlWRjBkb085akt2dC91b2FOaDRtcWZiYlp0M3gyTlJnL01hQmcxYVZxVUtxNkZRcUV2R1dQdUIvcXJxcW95QUttb3FQaUFaVm4vRElRQUFqa0JsbXhZUm5IbFBBSlpnV25OTTlRenhQRmRqVFJzclo5WVJWSkU5Z0JmaTBRaXY1eldEMWZUUm90U3hhMktpb3BGeHBoRGdESEdsRlpWVmUwOWMzczRITDRkdUJlNFl2eTU3TVU1RklXTG1WT1NUK2JjekVtUE5NVVJlcHA3YUR2UXlvbkljZG9QdHAyNXVjcTI3ZitJUnFPUEFvay85VkVDMDZKVWNhbTB0TlRuOC9uMkdXTVdpOGp2STVISTllZDZiU2dVS2pmRzNBUGNCT1NOUCsveGVjaGVuRVB1a2x6UzU2U1RtaFVnTlN1QU4rREY0L1dNWFc1a3hoYjVza2RzUmdkR0dPZ2NaTEJyYkszdGpvWjJPaG82M3JRQW1vaDBHbU8yMkxiOTNXZzArdHEwZmdscXhtaFJxcmcwZnNndElxY2lrVWcrWXova1hJZ1ZEQVkzZUR5ZVRjQjZZMHdKazcveXd3YnFSV1NiTWVZWFZWVlZ6NTUrVGlVUUxVb1ZkNExCNEpxVWxKUnFFVEdPNDd3bkdvMXVleWY3S1MwdHpmQjZ2VmNhWTY0RWxoaGo1b3ZJUEdOTUpoQUEwaGo3YjZSZlJBYUFibU5NbzRnMEFvZUJWMzArMzh2YnQyL1h5WFVUbkJhbGlpdW5EN21yakRHbEl2SmtKQks1eGUxTUt2SEYxbFc1U2wyQXorZjdYNmRMOHZpcFU2Yys3SFllbFJ4UzNBNmcxTVVLaDhPVndGZEZ4SEVjNTI2ZEFWek5GQjFScW5qaEJSNEV2TWFZWDBTajBUKzRIVWdsRHgxUnFyZ1FDb1UrRDRSRTVLaHQyM2U3blVjbEYvMHhSOFc4eXNyS01zZHhkZ0JleDNGdWprYWp2M1U3azBvdWV1aXRZc3FHRFJ2ZWVwVGpFWkgvTk1iNGdmL1drbFJ1MEduV1ZFekp5Y2w1ZHU3Y3ViNmlvcUxha3lkUE9oVVZGVjh5eHR3bElzMldaWDNnNU1tVFEyNW5WTWxIRDcxVlRBbUh3MGdvdnE0QUFCN29TVVJCVkNlQlF1QlY0RDdnNXlMaUJ6YnJwQkxLTFZxVUttYXNYTGt5TnhBSXRCaGozblJLU0VSK0dvbEU3bkFybDFKNmpsTEZqTlRVMVAvcnJTVjVXckM4dkx4MHhnTXBkWnFlbzFReG82aW82REhnYll2ZUdHUG1XSmIxbWNMQ1FxdTR1UGkxa3lkUGpyZ1FUeVV4SFZHcW1DRWkyUmQ0eVIyY3BVaVZtbTU2d2JtS0NjRmdzTVFZazNHMmJTSWl3SE9SU09RNmRKMFo1UUlkVWFxWTRQRjR2bktPVFNQR21LOUdJcEgzb2lXcFhLSWpTaFVUakRIdmUrdHpJaklFdkM4U2liemtRaVNsSm1oUnFyT2FOMjllSURjM3Q4eXlyRFhHbUtYQWNoRlpib3pKRVpFTUlJT3h5OHQ2alRHOUluSUtxQWNPaXNnaFk4eHUyN1pyYW1wcStpN204MFFrK3kxTHk3WmJsclZ5MTY1ZGJlZDZqMUl6UmEralZPT3NVQ2dVQnE0SGJqVEdoSm44WDZRMkVCV1JMYlp0UDExVFU3T0RzeXlURUE2SGJ3VCtoOVAvUG9ySTA4UER3N2ZXMWRVTlQvTHpsWm9TV3BSSkxod09MeE9SVHhoajdnTG1qajl2ZVMweTUyYVNXVHliOVB3TTB2UFNTYy9Md0pmaEk4V2Znc2Z2d1dBWUhScGxkR2lVa2Y1aCtscjc2R3ZybzYrbGwrNFRYWFNmNk1ZZWZsTXZ0b25JWThERGtVaGt6eGtacW9GeUFCRzVPeEtKL0FCZHRWREZFQzNLSkZWUlVmRmV5N0krRDF3My90eXNva3p5VnhWUVZGRkUxc0pzTE0va2Z1dHpiSWV1WTEyY2pCNm5aVzhMWGNjNko3YUp5SXVPNC94Yk5CcjliVGdjN2dQU0hNY0pWVmRYVjAvcVE1V2FCbHFVU2FhaW9tS2RNZVkrWTh4NkFIK21uM2xyRjdCNC9STFM4OUtuOWJNSFRnMXcrS1VHanUxNG5jRlRBd0E0anJQVEdMUGN0dTAxTlRVMWpkTWFRS2wzU0lzeVNheFpzNmJBNS9OOUY5Z01rSkdmd1lyclYxSmNPVy9TSThkTEpZNXdJbnFjQTAvdm8vdkV4QUtHVzRhR2hqNVRWMWYzK295R1Vlb2lhRkVtUGxOZVh2NFJ5N0wrM1JpVEZjZ09VSExES2haY3VaQzMvTW84NDBTRTR6c2IyYmRsRDMydGZRQTlqdU44b2JxNitrSDBIS1dLSVZxVUNTd1lES1pibHZWOXk3TCsybGlHaGU5ZXpKcGIxK0R4eGRaVllmYUl6ZDZuOXREd1FqM2lDQ0x5WkU5UHo4ZnE2K3Qxdld3VkU3UW9FOVNxVmFzV0JnS0JKNEJ3SUNlTnlydldrcnMwMSsxWTU5VjVySk5kUDNpTjN1WmVnSDIyYmQ4Y2pVWVB1SjFMS1MzS0JCUU9oMWVKeUZaalRIN3U4anplOWNrcjhLWDczSTUxVVVZR1J0ajE2QTZhZHpkeCtpTDI5MFVpa1oxdTUxTEpUYWRaU3pEbDVlV2xsbVc5YUl5WnMranF4YXo5eE9XaytHUHJVUHQ4UEY0UHhaZk53eDV4T05YUUVUREdiTTdQejMraHVibjV1TnZaVlBMU29rd2d3V0N3SkNVbDVVOUEzdEtOeXdodXJuRDlCNXQzd2hoRC9zcDhBTm9QdHFWYWxyVzV1TGo0RHlkT25HaHlPWnBLVWxxVUNhSzB0RFRINi9VK2I0eVp0M1RqTXRiOFpkRHRTSk9XdDJJT3hqSzBIV2hORlpFYmNuTnpmOUxTMG5KUjk0NHJOWlYwbXJYRTRQWDcvVDh4eGl3dkRNNmw5TFl5dC9OTW1SWHZMMkgrRlFzQTV2dDh2dCtVbHBiR3g4bFdsVkMwS0JOQUtCVDZNbkRkck1KWlZINThiVndlYnArTE1ZYnlENGZJV3BnTmNJWGY3LyttMjVsVTh0RkQ3emhYVmxaVzV2RjRIdmY0UE5hNmU5ZVRtcG5xZHFRcFoza3NDbFlYY1BTVkl6aWpUbVZoWWVFelRVMU5lcnVqbWpFNm9veGpsWldWM3BTVWxFY0FUOG4xSzhuSVArdEtDZ2toa0owMmZ0N1ZZNHg1V0EvQjFVelNvb3hqdG0zZmFZeTViUGI4TEphOWQ0WGJjYWJkZ2lzWGtyYzhEMkNWMysvL290dDVWUExRb294VGl4WXRTalhHL0NOQWNITjVRcDJYUEJkakRHV2J5Z0VRa1h1Q3dlRDBUbmVrMUdsYWxIRXFPenY3TG1OTThaeVNPZVFzaWUxYkU2ZFNadkZzaXNMRjQydDlmOEh0UENvNWFGSEdKNjh4NXFzQUsyOWM3WGFXR1ZmeS9wVUFXSmIxV1QxWHFXYUNGbVVjQ29mREc0R2k3TVU1U1RXYUhKZFpQSnY4MVFVQWM3eGU3eWEzODZqRXAwVVpoMFRrNHdEejFzNTNPNHByRmx5NUVBQmp6SjB1UjFGSlFJc3l6cXhjdVRMWEdIT2I1YldZZi9rQ3QrTzRwcUMwRUkvUGd6SG1tc3JLeXJrWGZvZFM3NXdXWlp3SkJBSWJBTytja255OHFWNjM0N2dteFo5Q2NlVThHRnRTOTFhWDQ2Z0VwMFVaWjR3eEcyRnN3b2hrTjZka2JJWWh4M0UydWh4RkpUZ3R5amdqSWpjQUZKUVd1QjNGZGRsTGNnQXd4bHpwY2hTVjRMUW80MGdvRkZwb2pGbmt6L1NUVVRETDdUaXVTOHRKSTVBZEFDZ0tCb01sYnVkUmlVdUxNbzZJeUFxQXpLTFpTWEVuem9VWVl5WXVqL0o0UEdHWDQ2Z0Vwa1VaUnl6TFdnS1FscHZtZHBTWU1XdHVKZ0FpVXVweUZKWEF0Q2pqeTBxQWpIejNEN3RGTG4zWjdYZnluZ3RKenh1NzNkc1lzM1RLZDY3VWFmR3o2cFFDV0Ewd2ErN1VGZVdUbjMwQ2dJcVBoRmw0MVNJQUduY2NZOWVqTzRDeFd5UkxybDlKVjJNWFhjZE8wWG1zaTY1am5YUTFkbkhqdHo5NDNuMi9rL2RjcXZIUnRURm04WlR1V0tremFGSEdFUkVwTnNZUXlKNitRKytCam41cWZsWU5qRjNVUFg1ZjlkYjduN3ZrZmIyVDkxd3FmNlovL0tGZUw2V21qUlpsZk1rRDhHZE16endRSXNLdUgrNWtaR0NFdEp3MHduZGVOckh5Kzl6eUlySVdaalBZTmNEaEZ4c3Vhbi92NUQyWHlodndqV2ZQbXBZUFVBb3R5bmlUQVpBeVRYZmsxRDl6Z1BiNk5xd1VpN1dmdkJ4ZitodUYvSzVQWFFIQTBWZU9uUFA5cno3d0NwMUhUM0hWUFZlVFdaUjVVZStaTEk5dmJEVVRZMHhnMmo1RUpUMHR5amhpalBFRFdDbFQveHRjVjJNblI3Y2RBYUJzVXpsWkM3SXZlUjk5YlgwTTl3MHowajg4eGVuT3pmSk1mQmM2M1pxYU5scVU4V1hhTHA1c2ZPMFlqdTNnOFhvb0xIdG5jMHhjOCtXTmpBeU80cC9sdi9DTGxZb2plbmxRZkJrQ2NFYWRLZC94a2cxTDhRYTgyQ00yT3gvZWpqaVhmaW1QNWZYTWVFazY5c1IzTVRLakg2eVNpaFpsSEJHUlBvRFJvYW52aEVCT0d1VjNoQUJvUDlUT25pZDNUL2xuVEFkN3hBWkFSQVpjanFJU21CWmxmR2tGR09xZG5uT0F4Wlh6SnVhNHJILzJJRTAxSnkvcC9jNkl6VkRQMEhSRU82ZVIvb20vTkRwbjlJTlZVdEZ6bEhIRUdITVNXRDE0YW9ETTA3ZnVUYlhnNWdvNkRyWFQxOVpIMVdNN2VjK1hOcEtlbDg3TDMza0pnTUd1d1luWGpqKzM3dDcxQUd6OStndjBOdmV3N3A2cnlWMldkMUh2bWF6aE40cTViVXAycU5SWjZJZ3lqb2pJSG9DZXB1NXArNHlVMUJRcTcxcUxzUXdqQXlQc2VHZzd6cWhEMjhFMjJnNjIwZHZTTy9IYThlZkdCYklDZU5POGVBUGVOMjAvMzNzbXE2KzlEd0JqekpFcDI2bFNiNkZUME1TUlVDajBkOGFZQnhhOWUvSEUrY1JrZCtEMys5ajcxQjVFNVA1SUpQSVZ0L09veEtRanlqamlPRTREUUg5N3Y5dFJZa1pQVXc4QUlsTG5jaFNWd0xRbzQ0ampPQWNCdWs5MlQ4dE1QUEZHUk9nNDNESCt1TnJsT0NxQmFWSEdrZHJhMmdZUmFSenNIS0N2dGMvdE9LNGI2QnlndjYwUEVXbUpScU02b2xUVFJvc3l6b2pJMHdBdGU1cmNqdUs2VTZkSGs4YVlWMXlPb2hLY0ZtV2NzU3pyZVlEVy9hMXVSM0ZkMitudndCaXoxZDBrS3RGcFVjYVpvYUdoRjRIUjFuMHRqQTZOdWgzSE5mYXdUZVBPUmdBYitMWExjVlNDMDZLTU0zVjFkVTNBVS9hd1RlT09ZMjdIY1UzTDNtWkdCMGNRa1cyN2R1MTYzZTA4S3JGcFVjWWgyN1lmQVpLNktGOS85U2dBanVQODBPVW9LZ2xvVWNhaDBkSFJQd0t0N2ZWdGRCMUx2bHVjZTV0N2FLbzVpWWgwZG5WMVBlNTJIcFg0dENqalVGMWQzYkRqT1BjQjdIa3ErYTZLT2ZDSC9lTVB2My9reUpIQjg3MVdxYW1nUlJtbkhNZDVFR2h0cVd1bU00bEdsYjNOUFJ6Yi9qb2ljcXFucCtkK3QvT281S0JGR2FkcWFtcjZnSDhDcVAxNU5DbnUxQkVSZGo5Uk8vNzRnZnI2K3VtYkhVU3BNMmhSeHJIdTd1NEhSV1JQUjBQN3RLMXlHRXVPNzJxa2VYY1RJbks0czdQelg5ek9vNUtIRm1VY3E2K3ZIeEtSdXdCNzcxTjFESnhLM01reWhub0dxZmxaRkJGeGdFL3B1VWsxa3p4dUIxQ1QwOVRVZEtLZ29DQmRiRm5YVnQvRy9Nc1huTGt5WVVKd1JtMWUrNi90OURiMVlJejVRU1FTK1k3Ym1WUnkwYUpNQUxtNXVTOTVQSjVyaDdxSDV2ZTM5ek8zdkFoakVtT3FVUkZoOTY5cU9WSFZDRkRUMGRGeGEyZG5aL0xla3FSY29VV1pBRnBiVysyOHZMd3RIby9uOXU0VDNiT05NZVF0bitOMnJDbHgrTVZEN0g5Nkh5TFNQREl5Y3MyQkF3YzYzTTZra284V1pZSm9hV25wS3lnb2VNRVljMGZid2JaVURIRmRsaUpDdzlaRDdQNWxEU0xTYTR5NUpScU4xcnFkU3lVbkxjb0UwdFRVMUpTZm4vKzhaVm1iMmcrMnBUcTJUZDZLT1hGM0dDNGkxRDl6Z0xwZjcwWkVlb0ZiSXBISVZyZHpxZVNsUlpsZ21wdWJqeGNXRmo0SGJPbzQxQkhvYXV5aW9MUVFqemMrL3E4ZUhScWwrc2NSRGoxZkQ5RGpPTTdOMWRYVno3dWRTeVczK0JwcXFJc1dEQVpMVWxKU25nUktNZ295dU96dXk1bGRQTnZ0V09mVjI5TER6a2Qyak4rL2Z0UzI3VnVqMFdqRTdWeEt4Y2N3UTEyeTV1Ym05dlQwOU1mOGZuOXd1Rzk0eGRHWGp5QWlaQy9PaWJuTGg1eFJoL3JuRHJMam9lME1kZzRpSWx1SGg0ZXZyYTJ0UGV4Mk5xVkFSNVRKd0lURDRYdUJmd0hTTXZJektMMjFqSUt5UXRmUFhZb0lyWHRicVB2TmJycVBkd0gwQS9kVlZWWGREeml1aGxQcURDbHVCMURUVGh6SDhWaVdsU1lpUjNwYmVoZHQvODgvTTN0K0ZxdHVXazMrcWdLTU5iT0ZLWTdRZHJDVmZiL2RRMGZEeE5VKzIyemJ2anNhalI2WTBUQktYUVFkVVNhNGNEaThFWGdPR0FVKzRqaE9uMlZaL3d5RUFBSTVBWlpzV0VaeDVUd0NXWUZwelRMVU04VHhYWTAwYksyZldFVlNSUFlBWDR0RUlyK2MxZzlYYWhLMEtCTllLQlJhYUl6Wkt5S3B3TDlFSXBGL0dOOFdEb2R2Qis0RnJoaC9MbnR4RGtYaFl1YVU1Sk01TjNQU0kwMXhoSjdtSHRvT3RISWljcHoyZzIxbmJxNnliZnMvb3RIb28wRGlUMzJrNHBvV1pZSUtCb1BwS1NrcFVXQ3BpRHdSaVVUKzhteXZDNFZDNWNhWWU0Q2JnTHp4NXowK0Q5bUxjOGhka2t2Nm5IUlNzd0trWmdYd0JyeDR2SjZ4eTQzTTJDSmY5b2pONk1BSUE1MkRESGFOcmJYZDBkQk9SMFBIbXhaQUU1Rk9ZOHdXMjdhL0c0MUdYNXZ1NzBDcHFhSkZtWmlzY0RqOEMrQTJFVGtZaVVSV01iWmE0WG5mRXd3R04zZzhuazNBZW1OTUNaTy9Lc0lHNmtWa216SG1GMVZWVmM5ZVJBNmxZbzRXWlFJS2g4UC9DSHdONkI0WUdGaTVkKy9lazVlNmo5TFMwZ3l2MTN1bE1lWktZSWt4WnI2SXpEUEdaQUlCSUkyeGYzLzZSV1FBNkRiR05JcElJM0FZZU5Ybjg3MjhmZnQyblZ4WHhUMHR5Z1FUQ29VK1pJejVCVEJpMi9aMTBXajBCYmN6S1JYdll1dktZelVwNWVYbEs0Q2Z5ZGk2RUgrdkphblUxTkFSWllJb0xTM044UHY5aDRFOEVmbFJKQkw1bU51WmxFb1VPcUpNREpiUDUvczlZNzlhNzlTU1ZHcHE2WjA1Q1NBY0R2OGJzQTdvR2gwZDNlQnlIS1VTam80bzQxeEZSY1dkd09jQU1jWmNmWG9aVzZYVUZOSVJaUndMaDhPVndNTUFqdU44dXJxNldtY0FWMm9hNklneWZyenA0dS9TMHRJYzRJWFR6Myt2dXJyNlFWZFNLWlVFZEVRWkJ5b3JLNzJPNDNRQW40cEVJbzh6OXVQTm40Qlp3UE5WVlZYL3Q3c0psVXBzV3BSeFFFUnVOTVprQUQ4S2g4TmhJQmRZTFNMSGJkditJRHAzbzFMVFNvc3lEb2pJSjA5UHN1c1JrYytmZm5ySXNxejNSQ0lSL2ZGR3FXbW1SUm5qU2t0TEZ3RFhqZit6ZVdOYThwNysvdjUrZDFJcGxWejB4NXdZNS9QNVBtU01PZHYvVDNtQlFHRHY2WWw1bFZMVFNJc3l4aGxqUG51ZXpiTkY1SGNWRlJXM3pGZ2dwWktRSG5ySHNJcUtpblhBa25OdEY1RVdFYm14dXJwNnh3ekdVaXJwNklneWhobGovdm84bXgvbzZlbFpyaVdwMVBUVDJZTXUwcng1OHdLNXVibGxsbVd0TWNZc0JaYUx5SEpqVEk2SVpBQVpqSDJmdmNhWVhoRTVCZFFEQjBYa2tERm10MjNiTlJkN2krSHBwUnhhR1pza2Q0S0lOSXJJYlZxUVNzMGNMY3B6czBLaFVCaTRIcmpSR0JObThxY3FiQ0FxSWx0czIzNjZwcVptQitkWUdxR3lzdkpPRVhuMHpPZEU1SDdidHYrMzNzK3QxTXpTb255TGNEaThURVErWVl5NUM1ZzcvcnpsdGNpY20wbG04V3pTOHpOSXowc25QUzhEWDRhUEZIOEtIcjhIZzJGMGFKVFJvVkZHK29mcGErMmpyNjJQdnBaZXVrOTAwWDJpRzN2NFRiM1lKaUtQQVE5SElwRTliOG54S25BNWdJZ2NkaHpudzdvZ2wxTHUwS0k4cmFLaTRyMldaWDJlTTY1Wm5GV1VTZjZxQW9vcWlzaGFtSTNsbWR3cFhjZDI2RHJXeGNub2NWcjJ0dEIxckhOaW00aTg2RGpPdjBXajBkK3VXYk5tcWRmclBXQ01zVVRrbnkzTCt2OTI3ZHFsMTB3cTVaS2tMOHFLaW9wMXhwajdqREhyQWZ5WmZ1YXRYY0RpOVV0SXowdWYxczhlT0RYQTRaY2FPTGJqZFFaUERRQWdJanNjeDZuMWVEeFhEZzhQZjNqMzd0MDEweHBDS1hWQlNWdVVhOWFzS2ZENWZOOEZOZ05rNUdldzR2cVZGRmZPbS9USThWS0pJNXlJSHVmQTAvdm9QdEhOMkpJMy9INTRlUGpUZFhWMXI4OW9HS1hVMnlSalVacnk4dktQV0piMTc4YVlyRUIyZ0pJYlZySGd5b1c4Y1hlZ08wU0U0enNiMmJkbEQzMnRmUUE5anVOODRmUVVhdUpxT0tXU1dGSVZaVEFZVExjczYvdVdaZjIxc1F3TDM3MllOYmV1d2VPTHJldnU3UkdidlUvdG9lR0Zlc1FSUk9USm5wNmVqOVhYMStzYTJVcTVJR21LY3RXcVZRc0RnY0FUUURpUWswYmxYV3ZKWFpycmRxeno2anpXeWE0ZnZFWnZjeS9BUHR1MmI0NUdvd2ZjenFWVXNrbUtvZ3lIdzZ0RVpLc3hKajkzZVI3dit1UVYrTko5YnNlNktDTURJK3g2ZEFmTnU1czRmUkg3K3lLUnlFNjNjeW1WVER3WGZrbDhLeTh2TDdVczYwVmp6SnhGVnk5bTdTY3VKOFVmVzRmYTUrUHhlaWkrYkI3MmlNT3BobzZBTVdaemZuNytDODNOemNmZHpxWlVza2pvb2d3R2d5VXBLU2wvQXZLV2JseEdjSE9GNnovWXZCUEdHUEpYNWdQUWZyQXQxYktzemNYRnhYODRjZUpFazh2UmxFb0tDVnVVcGFXbE9WNnY5M2xqekx5bEc1ZXg1aStEYmtlYXRMd1ZjekNXb2UxQWE2cUkzSkNibS91VGxwWVd2WjFScVdtV3FMTUhlZjErLzArTU1jc0xnM01wdmEzTTdUeFRac1g3UzVoL3hRS0ErVDZmN3plbHBhWHhjYkpWcVRpV2tFVVpDb1crREZ3M3EzQVdsUjlmRzVlSDIrZGlqS0g4d3lHeUZtWURYT0gzKzcvcGRpYWxFbDNDSFhxWGxaV1ZlVHlleHowK2o3WHUzdldrWnFhNkhXbktXUjZMZ3RVRkhIM2xDTTZvVTFsWVdQaE1VMU5Ubzl1NWxFcFVDVFdpckt5czlLYWtwRHdDZUVxdVgwbEdmb2Jia2FaTklEdHQvTHlyeHhqenNCNkNLelY5RXFvb2JkdSsweGh6MmV6NVdTeDc3d3EzNDB5N0JWY3VKRzk1SHNBcXY5Ly9SYmZ6S0pXb0VxWW9GeTFhbEdxTStVZUE0T2J5aERvdmVTN0dHTW8ybFFNZ0l2Y0VnOEhwbmU1SXFTU1ZNRVdabloxOWx6R21lRTdKSEhLV3hQYXRpVk1wczNnMlJlRmlqREZ6TE12Nmd0dDVsRXBFaVZLVVhtUE1Wd0ZXM3JqYTdTd3pydVQ5S3dHd0xPdXplcTVTcWFtWEVFVVpEb2MzQWtYWmkzT1NhalE1THJONE52bXJDd0RtZUwzZVRXN25VU3JSSkVSUmlzakhBZWF0bmU5MkZOY3N1SEloQU1hWU8xMk9vbFRDaWZ1aVhMbHlaYTR4NWpiTGF6SC84Z1Z1eDNGTlFXa2hIcDhIWTh3MWxaV1ZjeS84RHFYVXhZcjdvZ3dFQWhzQTc1eVNmTHlwWHJmanVDYkZuMEp4NVR3WVcxTDNWcGZqS0pWUTRyNG9qVEViWVd6Q2lHUTNwMlJzaGlISGNUYTZIRVdwaEJMM1JTa2lOd0FVbEJhNEhjVjEyVXR5QURER1hPbHlGS1VTU2x3WFpTZ1VXbWlNV2VUUDlKTlJNTXZ0T0s1THkwa2prQjBBS0FvR2d5VnU1MUVxVWNSMVVZcklDb0RNb3RsSmNTZk9oUmhqSmk2UDhuZzhZWmZqS0pVdzRyb29MY3RhQXBDV20rWjJsSmd4YTI0bUFDSlM2bklVcFJKR1hCY2xzQklnSXo4K0Q3dEZwbjZwN3ZTOHNkdTlqVEZMcDN6blNpV3ArRmxsNit4V0E4eWFPelZGK2VSbm53Q2c0aU5oRmw2MUNJREdIY2ZZOWVnT1lPejJ5SkxyVjc3cHRXKzE2cWJWckRoOVMrRmJkVFYyMFhYc0ZKM0h1dWc2MWtsWFl4YzNmdnVEVTVKOTNQam8yaGl6ZUVwM3JGUVNpK3VpRkpGaVl3eUI3T2s1OUI3bzZLZm1aOVhBMkFYZEpXY3B3SXo4REZKbnZ6RTVjQ0RuM0ZtMjN2L2MxSWQ4QzMrbWYveWhYaStsMUJTSjY2SUU4Z0Q4R1ZNL0Q0U0lzT3VIT3hrWkdDRXRKNDN3blplZGRSWDBaZTlkTVRINnZKQzU1VVZrTGN4bXNHdUF3eTgyVEczZzA3eUJzZTlDUkxLbTVRT1VTa0x4WHBRWkFDblRjRWRPL1RNSGFLOXZ3MHF4V1B2SnkvR2xYM29adi9yQUszUWVQY1ZWOTF4TlpsRW03L3JVRlFBY2ZlWElGS2Q5ZzhjM3RycUhNU1l3YlIraVZKS0o2NkkweHZnQnJKU3AvVTJxcTdHVG85dU9BRkMycVp5c0Jkbm5mRzMwOFFqUnh5T2s1YVd6Nk4yTFdiWngrY1RJczYrdGorRytZVWI2aDZjMDMvbFlub252UXFkYlUycUt4SFZSY3RhRDRjbHJmTzBZanUzZzhYb29MRHY3L0JLejVtYmlEWGdSRVhwT2R0UFgwa3ZkRTdYWVE2T1UzTEFLZ0d1K3ZKR1J3Vkg4cy94bjNZZFNLajdFZTFFT0FXbk9xRE54eURrVmxteFlTc1BXUTR3TWpMRHo0ZTJzdTNjOXhucHpKMi84Zi85aTRyRTliTFA5KzMrbWRYOExSN1lkbmloS3krdkI3NTNaaFM0ZDJ4bC9PREtqSDZ4VUFvdnI2eWhGcEE5Z2RHaHFPeUdRazBiNUhTRUEyZysxcytmSjNlZDl2Y2ZuWVc1NUVRRERmVE4zbUgwMjlvZ05nSWdNdUJwRXFRUVMxMFVKdEFJTTlVNTlPUlZYenB1WTM3TCsyWU0wMVp5YzJOWnpzcHVSZ1RmS2VXUmdoTWFkeHdDWVBmK05INXVkRVp1aG5xRXB6M1krSS8wVHVUcG45SU9WU21CeGZlaHRqRGtKckI0OE5VRG02VnYzcGxKd2N3VWRoOXJwYSt1ajZyR2R2T2RMRzBuUFMrZDQxWEVPL25FL3N3cG5ZYVZZOUp6c1lYUm9GSS9YdzVyYnlpYmV2L1hyTDlEYjNNTzZlNjRtZDFrZUwzL25KUUFHdXdZblhqUCszTHA3MTA5SjV1RTNpcmx0U25hb2xJcnZFYVdJN0FIb2FlcWVsdjJucEtaUWVkZGFqR1VZR1JoaHgwUGJjVVlkc3VabmtWRXdpOTZXWGpwZjc4UnpldExjOWYvUE5XOWFzeWVRRmNDYjVzVWJHTHQ4cWUxZ0cyMEgyK2h0NloxNHpmaHpVNld2dlE4QVk4eVJLZHVwVWtrdXJxZmNDWVZDZjJlTWVXRFJ1eGRQbkZOTWRnZCt2NCs5VCsxQlJPNlBSQ0pmY1R1UFVva2dya2VVanVNMEFQUzM5N3NkSldiME5QVUFJQ0oxTGtkUkttSEVlMUVlQk9nKzJUMHRNL0hFR3hHaDQzREgrT05xbCtNb2xURGl1aWhyYTJzYlJLUnhzSE9BdnRZK3QrTzRicUJ6Z1A2MlBrU2tKUnFONm9oU3FTa1MxMFVKSUNKUEE3VHNhWEk3aXV0T25SNU5HbU5lY1RtS1Vna2w3b3ZTc3F6bkFWcjN0N29keFhWdHA3OERZOHhXZDVNb2xWaml2aWlIaG9aZUJFWmI5N1V3T2pUcWRoelgyTU0yalRzYkFXemcxeTdIVVNxaHhIMVIxdFhWTlFGUDJjTTJqVHVPdVIzSE5TMTdteGtkSEVGRXR1M2F0ZXQxdC9Nb2xVaml2aWdCYk50K0JFanFvbno5MWFNQU9JN3pRNWVqS0pWd0VxSW9SMGRIL3dpMHR0ZTMwWFVzK1c1eDdtM3VvYW5tSkNMUzJkWFY5YmpiZVpSS05BbFJsSFYxZGNPTzQ5d0hzT2VwNUxzcTVzQWY5bzgvL1A2UkkwY0d6L2RhcGRTbFM0aWlCSEFjNTBHZ3RhV3VtYzRrR2xYMk52ZHdiUHZyaU1pcG5wNmUrOTNPbzFRaVNwaWlyS21wNlFQK0NhRDI1OUdrdUZOSFJOajlSTzM0NHdmcTYrdW5aM1lRcFpKY3doUWxRSGQzOTRNaXNxZWpvWDNhVmptTUpjZDNOZEs4dXdrUk9keloyZmt2YnVkUktsRWxWRkhXMTljUGljaGRnTDMzcVRvR1RpWHVaQmxEUFlQVS9DeUtpRGpBcC9UY3BGTFRaMllYZEprQlRVMU5Kd29LQ3RMRmxuVnQ5VzNNdjN6Qm1Tc1RKZ1JuMU9hMS85cE9iMU1QeHBnZlJDS1I3N2lkU2FsRWxuQkZDWkNibS91U3grTzVkcWg3YUg1L2V6OXp5NHN3SnE2bjNwd2dJdXorVlMwbnFob0Jham82T203dDdPeE0zbHVTbEpvQkNWbVVyYTJ0ZGw1ZTNoYVB4M043OTRudTJjWVk4cGJQY1R2V2xEajg0aUgyUDcwUEVXa2VHUm01NXNDQkF4MXVaMUlxMFNWa1VRSzB0TFQwRlJRVXZHQ011YVB0WUZzcWhyZ3VTeEdoWWVzaGR2K3lCaEhwTmNiY0VvMUdhOTNPcFZReVNOaWlCR2hxYW1yS3o4OS8zcktzVGUwSDIxSWQyeVp2eFp5NE93d1hFZXFmT1VEZHIzY2pJcjNBTFpGSVpLdmJ1WlJLRmdsZGxBRE56YzNIQ3dzTG53TTJkUnpxQ0hRMWRsRlFXb2pIR3g5LzlOR2hVYXAvSE9IUTgvVUFQWTdqM0Z4ZFhmMjgyN21VU2lieE5iU2FoR0F3V0pLU2t2SWtVSkpSa01GbGQxL083T0xaYnNjNnI5NldIblkrc21QOC92V2p0bTNmR28xR0kyN25VaXJaeE1ld2FnbzBOemUzcDZlblArYjMrNFBEZmNNcmpyNThCQkVoZTNGT3pGMCs1SXc2MUQ5M2tCMFBiV2V3Y3hBUjJUbzhQSHh0YlczdFliZXpLWldNa21aRWVRWVREb2Z2WWV4Mngxa1orUm1VM2xwR1FWbWg2K2N1UllUV3ZTM1UvV1kzM2NlN0FQcUIrNnFxcXU0SEhGZkRLWlhFa3JFb0FTZ3RMVjNnOC9rZU5zYjhCY0RzK1Ztc3VtazErYXNLTU5iTWZpM2lDRzBIVzluMzJ6MTBORXhjN2JQTnR1MjdvOUhvZ1JrTm81UjZtNlF0eW5FVkZSVWZzQ3pybjRFUVFDQW53SklOeXlpdW5FY2dLekN0bnozVU04VHhYWTAwYksyZldFVlNSUFlBWDR0RUlyK2MxZzlYU2wyMHBDL0tjZUZ3K0hiZ1h1Q0s4ZWV5RitkUUZDNW1Ua2srbVhNekp6M1NGRWZvYWU2aDdVQXJKeUxIYVQvWWR1Ym1LdHUyL3lNYWpUNEtKUDdVUjByRkVTM0t0d2lGUXVYR21IdUFtNEM4OGVjOVBnL1ppM1BJWFpKTCtweDBVck1DcEdZRjhBYThlTHllc2N1TnpOZ2lYL2FJemVqQUNBT2Rnd3gyamEyMTNkSFFUa2REeDVzV1FCT1JUbVBNRnR1MnZ4dU5SbDl6NFkrcmxMb0lXcFRuWmdXRHdRMGVqMmNUc040WVU4TGtyeEt3Z1hvUjJXYU0rVVZWVmRXenA1OVRTc1V3TGNxTFZGcGFtdUgxZXE4MHhsd0pMREhHekJlUmVjYVlUQ0FBcERIMmZmYUx5QURRYll4cEZKRkc0RER3cXMvbmUzbjc5dTA2dWE1U1NpbWxsRkpLS2FXVVVrb3BwWlJTU2ltbGxGSktLYVdVVWtvcHBaUlNTaW1sbEZKS0thV1VVa29wcFpSU1NpbWxsRkpLS2FXVVVrb3BwWlJTU2ltbGxGSktLYVdVVWtvcHBaUlNTaW1sbEZKS0thV1VVa29wcFpSU1NpbWxsRkpLS2FXVW1pbi9QOW9lVTlKZHpZTUtBQUFBQUVsRlRrU3VRbUNDIiwKCSJUaGVtZSIgOiAiIiwKCSJUeXBlIiA6ICJmbG93IiwKCSJWZXJzaW9uIiA6ICIiCn0K"/>
    </extobj>
    <extobj name="ECB019B1-382A-4266-B25C-5B523AA43C14-5">
      <extobjdata type="ECB019B1-382A-4266-B25C-5B523AA43C14" data="ewoJIkZpbGVJZCIgOiAiMTc3ODUzNjk1ODI5IiwKCSJHcm91cElkIiA6ICI0NjQwMDk3NTgiLAoJIkltYWdlIiA6ICJpVkJPUncwS0dnb0FBQUFOU1VoRVVnQUFBVW9BQUFHY0NBWUFBQUMvVHVrM0FBQUFDWEJJV1hNQUFBc1RBQUFMRXdFQW1wd1lBQUFnQUVsRVFWUjRuTzNkZVhRY1o1My8rL2RUcmU1V1M3S3N6WklzZWQ5a1cxWkwzWXJKWW1JY1p5QWtKR1FaN0pCaElJRU1NQVBuM29RRDNCOHdsMkhPelB5U0N6TXNQMmJJWVNZTElReUVOWkFKRGtzMkp6Z2hqbTIxV3JLOHlySWR5N1oyYTkrcnZ2Y1BXWXFUZUkyVzZ1WDdPb2R6T2wzZDFSODN5Y2RQVlZjOUR5aWxsRkpLS2FXVVVrb3BwWlJTU2ltbGxGSktLYVdVVWtvcHBaUlNTaW1sbEZKS0thV1VVa29wcFpSU1NpbWxsRkpLS2FXVVVrb3BwWlJTU2ltbGxGSktLYVdVVWtvcHBaUlNTaW1sbEZKS0thV1VVa29wcFpSU1NpbWxsRkpLS2FXVVVrb3BwWlJTU2ltbGxGSktLYVdVVWtvcHBaUlNTaW1sbEZKS0thV1VVa29wcFpSU1NpbWxsRkpLS2FXVVVrb3BwWlJTU3NVRjQzWUFwZFRNbXpkdlhpQTNON2ZNc3F3MXhwaWx3SElSV1c2TXlSR1JEQ0NEc1g3b05jYjBpc2dwb0I0NEtDS0hqREc3YmR1dXFhbXA2WFB6enpGVHRDaVZTZzVXS0JRS0E5Y0ROeHBqd2tES0pQZHBBMUVSMldMYjl0TTFOVFU3VGorWGNMUW9sVXBnNFhCNG1ZaDh3aGh6RnpCMy9IbXYxOHVDQlF0WXRHZ1JjK2ZPcGJDd2tNTENRbWJObWtWcWFpcXBxYWtZWXhnWUdHQm9hSWllbmg2YW1wcG9hbXJpNU1tVEhEMTZsTmRmZjUyaG9hRXpQNjVOUkI0REhvNUVJbnRtK0k4NnJiUW9sVXBBRlJVVjc3VXM2L1BBZGVQUExWaXdnSXFLQ3E2NDRncVdMMStPeCtPWjFHZll0azFEUXdQYnQyOG5Fb2x3K1BEaGlXMGk4cUxqT1A4V2pVWi9PNmtQaVJGYWxFb2xrSXFLaW5YR21QdU1NZXNCc3JLeVdMOStQZGRmZnowRkJRWFQrdG50N2UzODduZS80OFVYWDZTOXZSMEFFZGxoMi9hWGFtcHFucC9XRDU5bVdwUktKWUExYTlZVStIeSs3d0tiQVlxS2l2alFoejdFMVZkZlBlbVI0NlZ5SElkWFgzMlZYL3ppRnh3OWVuVDg2UzFEUTBPZnFhdXJlMzFHdzB3UkxVcWw0cHNwTHkvL2lHVlovMjZNeWNyTHkyUHo1czFjZSsyMUdPUHVmOTRpd3AvKzlDZCs5ck9mY2ZMa1NZQWV4M0crVUYxZC9TQWdyb2E3UkZxVVNzV3BZRENZYmxuVzl5M0wrbXZMc25qZis5N0huWGZlaWQvdmR6dmFtd3dQRC9QNDQ0L3oxRk5QNFRnT0l2SmtUMC9QeCtycjY3dmR6bmF4dENpVmlrT3JWcTFhR0FnRW5nRENjK2JNNGQ1NzcyWFZxbFZ1eHpxdmhvWUd2dld0YjNIaXhBbUFmYlp0M3h5TlJnKzRuZXRpYUZFcUZXZkM0ZkFxRWRscWpNbGZzMllOWC96aUY1azFhNWJic1M1S2YzOC8zLzcydDltMWF4ZW5MMkovWHlRUzJlbDJyZ3VaMmJPOFNxbEpLUzh2TDdVczYwVmp6SnpycnJ1T3ozLys4NlNtcHJvZDY2SjV2VjZ1dnZwcWhvZUgyYjkvZjhBWXN6ay9QLytGNXVibTQyNW5PeDh0U3FYaVJEQVlMRWxKU2ZrVGtIZlRUVGZ4TjMvek42Ny9ZUE5PR0dNb0x5OEhvSzZ1THRXeXJNM0Z4Y1YvT0hIaVJKUEwwYzVKaTFLcE9GQmFXcHJqOVhxZk44Yk0rK0FIUDhqSFAvNXh0eU5OMnBvMWE3QXNpOTI3ZDZlS3lBMjV1YmsvYVdscGljbDd4N1VvbFlwOTN2bno1Ly9LR1BPdWQ3M3JYWHoyczUrTnk1SGsyYXhldlpyVzFsYU9IRGt5MitQeHZEc25KK2RIcmEydE1YZS91T1YyQUtYVStZVkNvUzhEMTgyZlA1L1BmZTV6Q1ZPU01IWVkvdWxQZjVybHk1Y0RYT0gzKzcvcGRxYXpTWnh2WEtrRVZGWldWdWIxZWlOK3Y5L3pyVzk5aTdsejUxNzRUWEdvcmEyTmUrNjVoNEdCQVZ0RXJvNUVJbjkyTzlPWmRFU3BWSXlxckt6MHBxU2tQQUo0Tm0zYWxMQWxDWkNYbDhjblB2RUpBSTh4NXVIUzBsS2YyNW5PcEVXcFZJeXliZnRPWTh4bFM1WXM0ZFpiYjNVN3pyVGJ1SEVqYTlhc0FWamw5L3UvNkhhZU0ybFJLaFdERmkxYWxHcU0rVWNnYmk4RHVsVEdHTzYrKzI0QVJPU2VZRENZN25La0NWcVVTc1dnN096c3U0d3h4Y0Zna0pVclY3b2RaOFlzWExpUWRldldZWXlaWTFuV0Y5ek9NMDZMVXFuWTR6WEdmQlhnamp2dWNEdkxqUHZRaHo0RWdHVlpuNDJWYzVWYWxFckZtSEE0dkJFb1dyRmlCU1VsSlc3SG1YRUxGeTRrRkFvQnpQRjZ2WnZjemdOYWxFckZIQkg1T01ENjlldmRqdUthalJzM0FtQ011ZFBsS0lBV3BWSXhaZVhLbGJuR21OdDhQaDhiTm14d080NXJLaXNyeHhjNHU2YXlzdEwxNjZLMEtKV0tJWUZBWUFQZ0RRYURwS1dsdVIzSE5hbXBxYXhidHc3R2x0UjEvZG9vTFVxbFlvZ3haaU13ZmoxaFVnc0dnd0E0anJQUjVTaGFsRXJGRWhHNUFTQWNEcnNkeFhVclZxd0F3Qmh6cGN0UnRDaVZpaFdoVUdpaE1XWlJWbFlXeGNYRmJzZHhYWDUrUG5sNWVRQkZ3V0RRMVovL3RTaVZpaEVpc2dMR0xvOUpoanR4THNRWU0zR3h2Y2ZqY1hXSXJVV3BWSXl3TEdzSmpJMmsxSmo1OCtjRElDS2xidWJRb2xRcWRxd0VLQ29xY2p0SHpDZ29LQURBR0xQVXpSeGFsRXJGanRYd3hpanFuYmp0dHR1NDdiYmIrT2hIUDBwblorZWJ0ajM3N0xNVDI5LzYrbWVmZmZhYyt6cHoyL2xlZnpIYkw5VVpSYmw0U25iNERtbFJLaFVqUktRWUdQOEJZMUw2K3ZwNDhNRUhKNzBmdDgyZVBYdjg0UnczYzJoUktoVTc4Z0F5TXpPblpHZC8vdk9mMmJGang1VHN5eTBaR1JrQWlFaVdtem0wS0pXS0hSa0FnVUJnMGp1cXFLZ0E0TUVISDJSd2NIRFMrM09MenpjMmVaQXhadkpmeWlSb1VTb1ZJNHd4Zm9DVWxKUko3K3VxcTY0aUdBelMxdGJHZi8vM2YwOTZmMjQ1NDd0d2RibzFMVXFsWW9jQnB1d2F5ci85MjcvRjUvUHh1OS85am9NSEQwN0pQcE9WRnFWU3NXTUlZR1JrWkVwMlZsaFl5QjEzM0lHSThNQUREMkRiYjE4dTI3TEdLc0J4bkRjOWYrWS9lNzNlS2NuelRveU9qbzQvbkpvdjVSM1NvbFFxUm9oSUh6Q2w1eFJ2dXVrbWxpNWR5dEdqUjNubW1XZmV0ajByYSt3M2ttUEhqcjNwK2VQSGowODh6c25KbWJJOGwycDRlQmdBRVJsd0xRUmFsRXJGa2xhQTd1N3VLZHVoWlZsODVqT2Z3ZVB4ME5EUThMYnRaV1Zsd05nMWx0dTNiMmRvYUlqbTVtWWVldWdoQU5MUzBsaStmUG1VNWJsVWZYMTk0dzg3ei9lNjZUYjVzOFpLcVNsaGpEa0pyRzVyYTV2VVJlZHZ0WGp4WW02KytXYWVlT0tKdDIzYnZIa3pPM2Jzb0wrL242OS8vZXR2Mi83UmozNlUxTlRVdHozLzZLT1A4cE9mL0dUaW4yKysrV1p1dnZubWk5NStzYnE2dXNZZnRsM3ltNmVRamlpVmloRWlzZ2Vnc2JGeHl2ZDkrKzIzTTNmdTJ5Y0tuenQzTHQvNHhqZTQrdXFyeWNyS3d1UHhrSjZlVGpBWTVPLy8vdSs1N3JycnpycS8vdjUrT2pzN0ovNzMxdE1GRjlwK3NWcGFXZ0F3eGh4NVJ6dVlJanFpVkNwMjdBVTRjZUxFTzk3QjJVYU5NUGFEelBlKzk3MnpiaXNxS3VKem4vdmNwUFovc2RzdlZWTlRFd0FpVWorbE83NUVPcUpVS2tZNGp0TUEwTnpjN0hhVW1ERSt1aGFST2pkemFGRXFGU01jeHprSVk3OUFpNGpiY1Z3bklodzRjR0Q4Y2JXYldiUW9sWW9SdGJXMURTTFMyTjdlUG5ISW1jekd2d2NSYVlsR296cWlWRXFORVpHbkFhcXFxdHlPNHJyOSsvY0RZSXg1eGVVb1dwUkt4UkxMc3A0SHFLMnRkVHVLNjhhL0EyUE1WbmVUYUZFcUZWT0dob1plQkVacmFtcmlldGFmeVJvZUhtYmJ0bTBBTnZCcmwrTm9VU29WUytycTZwcUFwd1lIQjNucHBaZmNqdU9hU0NSQ2YzOC9Jckp0MTY1ZHI3dWRSNHRTcVJoajIvWWpRRklYNVFzdnZBQ0E0emcvZERrS29FV3BWTXdaSFIzOUk5QzZaODhlRGg4KzdIYWNHWGZpeEFsZWUrMDFSS1N6cTZ2cmNiZnpnQmFsVWpHbnJxNXUySEdjKzRBMzNTK2RMSDcxcTErTlAveitrU05IWXVKRXJSYWxVakhJY1p3SGdkWmR1M2FkZGRhZlJIWDgrSEZlZU9FRlJPUlVUMC9QL1c3bkdhZEZxVlFNcXFtcDZRUCtDZUNoaHg1S2lqdDFSSVJISDMxMC9QRUQ5ZlgxVXpmZjNDUjUzQTZnbERxNzlQVDBxTS9udTYyOXZYMU9abWFtcS9OQ3pvUnQyN2J4eEJOUElDS0hPenM3YisvczdCeTk4THRtaG80b2xZcFI5ZlgxUXlKeUYyRC8rTWMvcHEzTjFTa1pwMVZuWnljUFB2Z2dJdUlBbjRxVmM1UGpkRVNwVkF4cmFtbzZVVkJRa0c3YjlybzllL2F3WWNNR1BKN0UrczkyWkdTRWIzempHelEyTm1LTStVRWtFdm1PMjVuZUtyRytjYVVTVUc1dTdrc2VqK2ZhVTZkT3pXOXBhZUh5eXkrZnNwVWEzU1lpL09BSFArRGxsMThHcU9ubzZMZzFsZzY1eDJsUktoWGpXbHRiN2J5OHZDMGVqK2YybzBlUHpyWXNpOUxTVXJkalRZbW5uMzZhbi8vODU0aEk4OGpJeURVSERoem9jRHZUMldoUktoVUhXbHBhK2dvS0NsNHd4dHl4ZS9mdVZJQTFhOWE0SGVzZEV4RzJiTm5DSTQ4OGdvajBHbU51aVVhak1Uc1RpQmFsVW5HaXFhbXBLVDgvLzNuTHNqYlYxZFdsam95TVVGWldGbmVINFNMQ3IzLzlhMzc0d3g4aUlyM0FMWkZJWkt2YnVjNUhpMUtwT05MYzNIeThzTER3T1dEVHZuMzdBa2VPSENFY0R1UDFldDJPZGxFR0J3ZDU0SUVIZU9xcHB3QjZITWU1dWJxNitubTNjMTFJZlAxVnBKUUNJQmdNbHFTa3BEd0psQlFYRi9QNXozK2VSWXNXdVIzcnZFNmNPTUUzdi9uTjhmdlhqOXEyZldzMEdvMjRuZXRpNkloU3FUalUzTnpjbnA2ZS9wamY3dy8yOVBTc2VPYVpaM0FjaHhVclZzVGM1VU1qSXlQOHovLzhELy82ci85S1IwY0hJckoxZUhqNDJ0cmEycmlaOFVOSGxFckZOeE1PaCs5aDdIYkhXVVZGUlh6c1l4OWo3ZHExcnArN0ZCR3FxNnY1MFk5K3hKRWpSd0Q2Z2Z1cXFxcnVCeHhYdzEwaUxVcWxFa0JwYWVrQ244LzNhMk5NR0dESmtpWDgxVi85RlJVVkZWald6TjZBNXpnT3UzZnY1cWMvL1NuNzl1MGJmM3FiYmR0M1I2UFJBek1hWm9wb1VTcVZBTUxoOEczQXI0QnRRRG9RQXNqTHkrTURIL2dBVjE5OU5UazVPZE9hb2F1cmkyM2J0ckZseTVhSlZTUkZaQS93dFVnazhzdHAvZkJwcGtXcFZKd3JLU21abFphV3RzY1lNMDlFL2k0U2lYdy9IQTdmRHR3TFhISEc2N2pxcXFzSUJvUE1temR2MHVjeUhjZmgrUEhqMU5iVzh1Yy8vNW02dWpldEtGdGwyL1ovUktQUlI0RzRuL3BJaTFLcE9CY09oLzgzOEJVUjJSR0pSTjUxNXJaUUtGUnVqTGtIdUFuSUczL2U3L2V6WXNVS1ZxMWFSV0ZoSVRrNU9lVG01cEtXbG9iUDU4UHY5d05qaTN3TkR3L1QzOTlQZTNzN0hSMGRORGMzczIvZlB2YnYzOC9Bd01ERVo0bElwekZtaTIzYjM0MUdvNi9OeUI5K2htaFJLaFhIeXNyS1ZucTkzbHBBUk9TcVNDU3k4eHd2dFlMQjRBYVB4N01KV0crTUtXSHlWNzNZUUwySWJEUEcvS0txcXVyWjA4OGxIQzFLcGVLWENZVkNmelRHL0FYd1gxVlZWWisrMkRlV2xwWm1lTDNlSzQweFZ3SkxqREh6UldTZU1TWVRDQUJwalBWRHY0Z01BTjNHbUVZUmFRUU9BNi82Zkw2WHQyL2ZIak9UNjA0bkxVcWw0bFJGUmNVbXk3SitMaUl0bG1XdDJMVnJWNWZibVJLVlR0eXJWQnhhdG14WnBtVlovd2RBUlA1ZVMzSjZhVkVxRllkbXpacjFGV0N1aUx4YVhWMzlrTnQ1RXAwV3BWSnhKaFFLclRiR2ZBRVljUnpuTTI3blNRWmFsRXJGRndOOEQvQ0l5RVB4TXFsRXZOT2lWQ3FPaEVLaDI0MHhHNENtL3Y3Ky8rVjJubVNoUmFsVW5LaXNySndOakMrODllWDkrL2YzdUprbm1hUzRIVUFwZFhFY3gvbXFNYVpBUkY2T1JDS1B1cDBubWVpSVVxazRVRlpXVm1hTXVWZEVobzB4K2dQT0ROT2lWQ3IyV1Y2djkzdU0zWEw0WDFWVlZUVnVCMG8yV3BSS3hiaUtpb283Z0t1Qms4UER3MTkyTzA4eTBxSlVLb2FFUXFIVmxaV1Y3eDcvNTRxS2lpeGp6TGNCUk9SLzFkWFY5YnFYTG5scFVTb1ZRMFRrQXlMeVVpZ1VlamdZRE9aYmx2VTFZOHdjRVhrcEVvbjh5TzE4eVVwLzlWWXFobGlXdFJFd3hwaFBwS1NrYkJLUmRHQkk3OEJ4bHhhbFNscno1czBMNU9ibWxsbVd0Y1lZc3hSWUxpTExqVEU1SXBJQlpEQjJKMHl2TWFaWFJFNEI5Y0JCRVRsa2pObHQyM1pOVFUxTjN4UkY4akoyTG5MY3JOTUxoRFZibGhXWW9zOVE3NEJPczZhU2lSVUtoY0xBOWNDTnB4ZmltdXhnd1FhaUlyTEZ0dTJuYTJwcWR2QU9KNjhOQm9QaGxKU1VYV2ZiSmlJTzhNRG82T2cvMU5iV25wcEVYdlVPYUZHcWhCY09oNWVKeUNlTU1YY0JjOGVmdDd3V21YTXp5U3llVFhwK0J1bDU2YVRuWmVETDhKSGlUOEhqOTJBd2pBNk5Nam8weWtqL01IMnRmZlMxOWRIWDBrdjNpUzY2VDNSakQ3K3BGOXRFNURIZzRVZ2tzdWNTYzM0YStQNjV0b3RJcjRoOHRMcTYramVYOWcyb3lkS2lWQW1yb3FMaXZaWmxmUjY0YnZ5NVdVV1o1Szhxb0tpaWlLeUYyVmlleWYyZTZkZ09YY2U2T0JrOVRzdmVGcnFPZFU1c0U1RVhIY2Y1dDJnMCt0dUwyVmM0SFA0cGNQczVOamVOam83ZVVsTlRzMzFTZ2RVN29rV3BFazVGUmNVNlk4eDl4cGoxQVA1TVAvUFdMbUR4K2lXazU2VlA2MmNQbkJyZzhFc05ITnZ4T29PbnhoYmVFcEVkdG0xL3FhYW01dm56dk5XRVFxRm1ZOHljdDI0UWtiM0E5WkZJNU9nMHhWWVhvRVdwRXNhYU5Xc0tmRDdmZDRITkFCbjVHYXk0ZmlYRmxmTW1QWEs4Vk9JSUo2TEhPZkQwUHJwUFRDd3JzMlZvYU9nemRYVjFyNy8xOWVYbDVTczhIcy8rcyt6cStiNit2bHQwQWd4M2FWR3FSR0RLeThzL1lsbld2eHRqc2dMWkFVcHVXTVdDS3hkeStsZGoxNGdJeDNjMnNtL0xIdnBhK3dCNkhNZjVRblYxOVlPY3NkNTFPQnorQ1BEZmIzbnZJNUZJNUZNazZNcUc4VVNMVXNXMVlEQ1libG5XOXkzTCttdGpHUmErZXpGcmJsMkR4eGRiVjc3Wkl6WjduOXBEd3d2MWlDT0l5Sk05UFQwZnE2K3Y3d2FvcUtqNFQ4dXlQalgrY3NkeC9xRzZ1dm8rRnlPck0yaFJxcmkxYXRXcWhZRkE0QWtnSE1oSm8vS3V0ZVF1elhVNzFubDFIdXRrMXc5ZW83ZTVGMkNmYmRzM1I2UFJBNmZQVCtZREF5THlpVWdrOGxPWG82b3phRkdxdUJRT2gxZUp5RlpqVEg3dThqemU5Y2tyOEtYNzNJNTFVVVlHUnRqMTZBNmFkemNoSXFkczIvNnJsSlNVMzRsSUg3QXBFb244enUyTTZzMjBLRlhjS1M4dkwvVjRQRnVCdkVWWEx5YTR1UUpqeGRlL3lpTENuaWZycUgvbUFFQ2ZpTFNQam81ZVUxdGIyK0IyTnZWMnNYVWlSNmtMQ0FhREpSNlA1MFVnZCtuR1phejV5NkRia2Q0Ull3eWx0NnpCNC9Xdy8rbTk2Y1lZMisvM3ozWTdsem83ajlzQmxMcFlwYVdsT1Y2djkzbGp6THg0THNrejVhMllnN0VNYlFkYS9TSnlRMjV1N2s5YVdscW02dDV4TlVWMG1qVVZMN3grdi84bnhwamxoY0c1bE41VzVuYWVLYlBpL1NYTXYySUJ3SHlmei9lYjB0TFMrRGpabWtTMEtGVmNDSVZDWHdhdW0xVTRpOHFQcjNYOStzaXBaSXloL01NaHNoWm1BMXpoOS91LzZYWW05V1o2NksxaVhsbFpXWm5INDNuYzQvTlk2KzVkVDJwbXF0dVJwcHpsc1NoWVhjRFJWNDdnakRxVmhZV0Z6elExTlRXNm5VdU4wUkdsaW1tVmxaWGVsSlNVUndCUHlmVXJ5Y2pQY0R2U3RBbGtwNDJmZC9VWVl4N1dRL0RZb1VXcFlwcHQyM2NhWXk2YlBUK0xaZTlkNFhhY2FiZmd5b1hrTGM4RFdPWDMrNy9vZGg0MVJvdFN4YXhGaXhhbEdtUCtFU0M0dVR5aHprdWVpekdHc2szbEFJaklQY0ZnY0hxbk8xSVhSWXRTeGF6czdPeTdqREhGYzBybWtMTWt0bTlObkVxWnhiTXBDaGRqakpsaldkWVgzTTZqdENoVjdQSWFZNzRLc1BMRzFXNW5tWEVsNzE4SmdHVlpuOVZ6bGU3VG9sUXhLUndPYndTS3NoZm5KTlZvY2x4bThXenlWeGNBelBGNnZadmN6cFBzdENoVlRCS1Jqd1BNV3p2ZjdTaXVXWERsUWdDTU1YZTZIQ1hwYVZHcW1MTnk1Y3BjWTh4dGx0ZGkvdVVMM0k3am1vTFNRancrRDhhWWF5b3JLK2RlK0IxcXVtaFJxcGdUQ0FRMkFONDVKZmw0VTcxdXgzRk5paitGNHNwNU1EWjV6YTB1eDBscVdwUXE1aGhqTnNMWWhCSEpiazVKUGdDTzQyeDBPVXBTMDZKVU1VZEViZ0FvS0Mxd080cnJzcGZrQUdDTXVkTGxLRWxOaTFMRmxGQW90TkFZczhpZjZTZWpZSmJiY1Z5WGxwTkdJRHNBVUJRTUJrdmN6cE9zdENoVlRCR1JGUUNaUmJPVDRrNmNDekhHVEZ3ZTVmRjR3aTdIU1ZwYWxDcW1XSmExQkNBdE44M3RLREZqMXR4TUFFU2sxT1VvU1V1TFVzV2FsUUFaK2ZGNTJDMGlGMzdSSlVyUEc3dmQyeGl6ZE1wM3JpNktycG1qWXMxcWdGbHpwNjRvbi96c0V3QlVmQ1RNd3FzV0FkQzQ0eGk3SHQwQmpOMGlXWEw5U2dZN0J6ajR6QUdhZHpjeGNHb0FqODlEN3ZJODF0eGFSdm81cG5mcmF1eWk2OWdwT285MTBYV3NrNjdHTG03ODlnZW5MRHU4TWJvMnhpeWUwaDJyaTZaRnFXS0tpQlFiWXdoa1Q5K2g5MEJIUHpVL3F3YkdMdW9ldjYvNjJHdXYwN0QxRU9sNTZXVE9tMDMzOFM2YWFrN1NlZlFVMS83RCswaEpmZnQvTGx2dmYyN2Fjbzd6Wi9ySEgrcjFVaTdSb2xTeEpnL0FuekU5ODBDSUNMdCt1Sk9SZ1JIU2N0SUkzM25aeEtMTmFYbnB2UHR6NjhsZGxnZEFlMzBiMjc3OUVvTmRnN1R1YjJGdWVkSGI5amUzdklpc2hka01kZzF3K01YcFdXbldHL0NOWjgrYWxnOVFGNlJGcVdKTkJrREtOTjJSVS8vTUFkcnIyN0JTTE5aKzhuSjg2VzhVY25GNDNwdGVtN1hnalY1eVJoMEFYbjNnRlRxUG51S3FlNjRtc3lpVGQzM3FDZ0NPdm5Ka1d2SUNlSHhqSzdZWVl3TFQ5aUhxdkxRb1ZVd3h4dmdCckpTcC81MnhxN0dUbzl1T0FGQzJxWnlzQmRubmZYM3o3bWJHczV5ZWRaeSt0ajZHKzRZWjZSK2U4bnpuWW5rbXZndWRiczBsV3BRcTFremJ4Wk9OcngzRHNSMDhYZytGWmVlZlk2S3ZyWSthbjQrZHgxeHhYUW4rMHd1YVhmUGxqWXdNanVLZjVUL2YyMVdDMGN1RFZLd1pnamNPZGFmU2tnMUw4UWE4MkNNMk94L2VqamhudjVTbnI3V1hsNy96RWtNOVE4eGJPNThWMTYrYzJHWjVQVE5la280OThWMk16T2dIcXdsYWxDcW1pRWdmd09qUTFIZENJQ2VOOGp0Q0FMUWZhbWZQazd2ZjlwcWVrOTM4NlZzdk1YQnFnTVh2V1VMNHpzdGN2MFBJSHJFQkVKRUJWNE1rTVMxS0ZXdGFBWVo2cCtjY1lISGx2SWs1THV1ZlBVaFR6Y21KYlYzSE90bjI3WmNZNmhsazlTMXJDRzZ1ZUZ0Sk9pTTJRejFEMDVMdFhFYjZKLzdTNkp6UkQxWVQ5QnlsaWluR21KUEE2c0ZUQTJTZXZuVnZxZ1UzVjlCeHFKMit0ajZxSHR2SmU3NjBrZlM4ZEY3K1AzOWlaR0FFYjhCTFMxMFRMWFZORSs5WjloY3JLRmhUeU5hdnYwQnZjdy9yN3JtYTNHVjV2UHlkbHdBWTdCcWNlTzM0Yyt2dVhUOGxlWWZmS09hMktkbWh1bVE2b2xReFJVVDJBUFEwZFUvYlo2U2twbEI1MTFxTVpSZ1pHR0hIUTl0eFJoMUdCc1pHYmlNREk3UWRiSHZUL3dhN3g0b3drQlhBbStiRkd4aTdmR2w4ZTI5TDc4VCt4NStiS24zdGZRQVlZNDVNMlU3VkpkSHBXVlJNQ1lWQ2YyZU1lV0RSdXhkUG5FOU1kZ2QrdjQrOVQrMUJSTzZQUkNKZmNUdFBNdElScFlvcGp1TTBBUFMzOTdzZEpXYjBOUFVBSUNKMUxrZEpXbHFVS3FZNGpuTVFvUHRrOTdUTXhCTnZSSVNPd3gzamo2dGRqcE8wdENoVlRLbXRyVzBRa2NiQnpnSDZXdnZjanVPNmdjNEIrdHY2RUpHV2FEU3FJMHFYYUZHcW1DTWlUd08wN0dtNjBFc1QzcW5UbzBsanpDc3VSMGxxV3BRcTVsaVc5VHhBNi81V3Q2TzRydTMwZDJDTTJlcHVrdVNtUmFsaXp0RFEwSXZBYU91K0ZrYUhSdDJPNHhwNzJLWnhaeU9BRGZ6YTVUaEpUWXRTeFp5NnVyb200Q2w3MktaeHh6RzM0N2ltWlc4em80TWppTWkyWGJ0MnZlNTJubVNtUmFsaWttM2Jqd0JKWFpTdnYzb1VBTWR4ZnVoeWxLU25SYWxpMHVqbzZCK0IxdmI2TnJxT0pkOHR6cjNOUFRUVm5FUkVPcnU2dWg1M08wK3kwNkpVTWFtdXJtN1ljWno3QVBZOGxYeFh4Uno0dy83eGg5OC9jdVRJNFBsZXE2YWZGcVdLV1k3alBBaTB0dFExMDVsRW84cmU1aDZPYlg4ZEVUblYwOU56djl0NWxCYWxpbUUxTlRWOXdEOEIxUDQ4bWhSMzZvZ0l1NStvSFgvOFFIMTkvZlRORHFJdW1oYWxpbW5kM2QwUGlzaWVqb2IyYVZ2bE1KWWMzOVZJOCs0bVJPUndaMmZudjdpZFI0M1JvbFF4cmI2K2ZraEU3Z0xzdlUvVk1YQXFjU2ZMR09vWnBPWm5VVVRFQVQ2bDV5WmpoOGZ0QUVwZFNGTlQwNG1DZ29KMHNXVmRXMzBiOHk5ZmNPYktoQW5CR2JWNTdiKzIwOXZVZ3pIbUI1Rkk1RHR1WjFKdjBLSlVjU0UzTi9jbGo4ZHo3VkQzMFB6KzluN21saGU1dnBiTlZCRVJkditxbGhOVmpRQTFIUjBkdDNaMmRpYnZMVWt4U0l0U3hZWFcxbFk3THk5dmk4Zmp1YjM3UlBkc1l3eDV5K2U0SFd0S0hIN3hFUHVmM29lSU5JK01qRnh6NE1DQkRyY3pxVGZUb2xSeG82V2xwYStnb09BRlk4d2RiUWZiVWpIRWRWbUtDQTFiRDdIN2x6V0lTSzh4NXBab05GcnJkaTcxZGxxVUtxNDBOVFUxNWVmblAyOVoxcWIyZzIycGptMlR0MkpPM0IyR2l3ajF6eHlnN3RlN0VaRmU0SlpJSkxMVjdWenE3TFFvVmR4cGJtNCtYbGhZK0J5d3FlTlFSNkNyc1l1QzBrSTgzdmo0MTNsMGFKVHFIMGM0OUh3OVFJL2pPRGRYVjFjLzczWXVkVzd4OWRld1VtY0lCb01sS1NrcFR3SWxHUVVaWEhiMzVjd3VudTEyclBQcWJlbGg1eU03eHU5ZlAycmI5cTNSYURUaWRpNTFmdkh4VjdCU1o5SGMzTnllbnA3K21OL3ZEdzczRGE4NCt2SVJSSVRzeFRreGQvbVFNK3BRLzl4QmRqeTBuY0hPUVVSazYvRHc4TFcxdGJXSDNjNm1Ma3hIbENydUxWbXlaSFpXVnRZcFlCVHdadVJuVUhwckdRVmxoYTZmdXhRUld2ZTJVUGViM1hRZjd3TG9CKzZycXFxNkgzQmNEYWN1bWhhbGluY3BvVkNvMlJpVEF6d3JJaGhqL2dKZzl2d3NWdDIwbXZ4VkJSaHJadjlWRjBkb085akt2dC91b2FOaDRtcWZiYlp0M3gyTlJnL01hQmcxYVZxVUtxNkZRcUV2R1dQdUIvcXJxcW95QUttb3FQaUFaVm4vRElRQUFqa0JsbXhZUm5IbFBBSlpnV25OTTlRenhQRmRqVFJzclo5WVJWSkU5Z0JmaTBRaXY1eldEMWZUUm90U3hhMktpb3BGeHBoRGdESEdsRlpWVmUwOWMzczRITDRkdUJlNFl2eTU3TVU1RklXTG1WT1NUK2JjekVtUE5NVVJlcHA3YUR2UXlvbkljZG9QdHAyNXVjcTI3ZitJUnFPUEFvay85VkVDMDZKVWNhbTB0TlRuOC9uMkdXTVdpOGp2STVISTllZDZiU2dVS2pmRzNBUGNCT1NOUCsveGVjaGVuRVB1a2x6UzU2U1RtaFVnTlN1QU4rREY0L1dNWFc1a3hoYjVza2RzUmdkR0dPZ2NaTEJyYkszdGpvWjJPaG82M3JRQW1vaDBHbU8yMkxiOTNXZzArdHEwZmdscXhtaFJxcmcwZnNndElxY2lrVWcrWXova1hJZ1ZEQVkzZUR5ZVRjQjZZMHdKazcveXd3YnFSV1NiTWVZWFZWVlZ6NTUrVGlVUUxVb1ZkNExCNEpxVWxKUnFFVEdPNDd3bkdvMXVleWY3S1MwdHpmQjZ2VmNhWTY0RWxoaGo1b3ZJUEdOTUpoQUEwaGo3YjZSZlJBYUFibU5NbzRnMEFvZUJWMzArMzh2YnQyL1h5WFVUbkJhbGlpdW5EN21yakRHbEl2SmtKQks1eGUxTUt2SEYxbFc1U2wyQXorZjdYNmRMOHZpcFU2Yys3SFllbFJ4UzNBNmcxTVVLaDhPVndGZEZ4SEVjNTI2ZEFWek5GQjFScW5qaEJSNEV2TWFZWDBTajBUKzRIVWdsRHgxUnFyZ1FDb1UrRDRSRTVLaHQyM2U3blVjbEYvMHhSOFc4eXNyS01zZHhkZ0JleDNGdWprYWp2M1U3azBvdWV1aXRZc3FHRFJ2ZWVwVGpFWkgvTk1iNGdmL1drbFJ1MEduV1ZFekp5Y2w1ZHU3Y3ViNmlvcUxha3lkUE9oVVZGVjh5eHR3bElzMldaWDNnNU1tVFEyNW5WTWxIRDcxVlRBbUh3MGdvdnE0QUFCN29TVVJCVkNlQlF1QlY0RDdnNXlMaUJ6YnJwQkxLTFZxVUttYXNYTGt5TnhBSXRCaGozblJLU0VSK0dvbEU3bkFybDFKNmpsTEZqTlRVMVAvcnJTVjVXckM4dkx4MHhnTXBkWnFlbzFReG82aW82REhnYll2ZUdHUG1XSmIxbWNMQ1FxdTR1UGkxa3lkUGpyZ1FUeVV4SFZHcW1DRWkyUmQ0eVIyY3BVaVZtbTU2d2JtS0NjRmdzTVFZazNHMmJTSWl3SE9SU09RNmRKMFo1UUlkVWFxWTRQRjR2bktPVFNQR21LOUdJcEgzb2lXcFhLSWpTaFVUakRIdmUrdHpJaklFdkM4U2liemtRaVNsSm1oUnFyT2FOMjllSURjM3Q4eXlyRFhHbUtYQWNoRlpib3pKRVpFTUlJT3h5OHQ2alRHOUluSUtxQWNPaXNnaFk4eHUyN1pyYW1wcStpN204MFFrK3kxTHk3WmJsclZ5MTY1ZGJlZDZqMUl6UmEralZPT3NVQ2dVQnE0SGJqVEdoSm44WDZRMkVCV1JMYlp0UDExVFU3T0RzeXlURUE2SGJ3VCtoOVAvUG9ySTA4UER3N2ZXMWRVTlQvTHpsWm9TV3BSSkxod09MeE9SVHhoajdnTG1qajl2ZVMweTUyYVNXVHliOVB3TTB2UFNTYy9Md0pmaEk4V2Znc2Z2d1dBWUhScGxkR2lVa2Y1aCtscjc2R3ZybzYrbGwrNFRYWFNmNk1ZZWZsTXZ0b25JWThERGtVaGt6eGtacW9GeUFCRzVPeEtKL0FCZHRWREZFQzNLSkZWUlVmRmV5N0krRDF3My90eXNva3p5VnhWUVZGRkUxc0pzTE0va2Z1dHpiSWV1WTEyY2pCNm5aVzhMWGNjNko3YUp5SXVPNC94Yk5CcjliVGdjN2dQU0hNY0pWVmRYVjAvcVE1V2FCbHFVU2FhaW9tS2RNZVkrWTh4NkFIK21uM2xyRjdCNC9STFM4OUtuOWJNSFRnMXcrS1VHanUxNG5jRlRBd0E0anJQVEdMUGN0dTAxTlRVMWpkTWFRS2wzU0lzeVNheFpzNmJBNS9OOUY5Z01rSkdmd1lyclYxSmNPVy9TSThkTEpZNXdJbnFjQTAvdm8vdkV4QUtHVzRhR2hqNVRWMWYzK295R1Vlb2lhRkVtUGxOZVh2NFJ5N0wrM1JpVEZjZ09VSExES2haY3VaQzMvTW84NDBTRTR6c2IyYmRsRDMydGZRQTlqdU44b2JxNitrSDBIS1dLSVZxVUNTd1lES1pibHZWOXk3TCsybGlHaGU5ZXpKcGIxK0R4eGRaVllmYUl6ZDZuOXREd1FqM2lDQ0x5WkU5UHo4ZnE2K3Qxdld3VkU3UW9FOVNxVmFzV0JnS0JKNEJ3SUNlTnlydldrcnMwMSsxWTU5VjVySk5kUDNpTjN1WmVnSDIyYmQ4Y2pVWVB1SjFMS1MzS0JCUU9oMWVKeUZaalRIN3U4anplOWNrcjhLWDczSTUxVVVZR1J0ajE2QTZhZHpkeCtpTDI5MFVpa1oxdTUxTEpUYWRaU3pEbDVlV2xsbVc5YUl5WnMranF4YXo5eE9XaytHUHJVUHQ4UEY0UHhaZk53eDV4T05YUUVUREdiTTdQejMraHVibjV1TnZaVlBMU29rd2d3V0N3SkNVbDVVOUEzdEtOeXdodXJuRDlCNXQzd2hoRC9zcDhBTm9QdHFWYWxyVzV1TGo0RHlkT25HaHlPWnBLVWxxVUNhSzB0RFRINi9VK2I0eVp0M1RqTXRiOFpkRHRTSk9XdDJJT3hqSzBIV2hORlpFYmNuTnpmOUxTMG5KUjk0NHJOWlYwbXJYRTRQWDcvVDh4eGl3dkRNNmw5TFl5dC9OTW1SWHZMMkgrRlFzQTV2dDh2dCtVbHBiR3g4bFdsVkMwS0JOQUtCVDZNbkRkck1KWlZINThiVndlYnArTE1ZYnlENGZJV3BnTmNJWGY3LyttMjVsVTh0RkQ3emhYVmxaVzV2RjRIdmY0UE5hNmU5ZVRtcG5xZHFRcFoza3NDbFlYY1BTVkl6aWpUbVZoWWVFelRVMU5lcnVqbWpFNm9veGpsWldWM3BTVWxFY0FUOG4xSzhuSVArdEtDZ2toa0owMmZ0N1ZZNHg1V0EvQjFVelNvb3hqdG0zZmFZeTViUGI4TEphOWQ0WGJjYWJkZ2lzWGtyYzhEMkNWMysvL290dDVWUExRb294VGl4WXRTalhHL0NOQWNITjVRcDJYUEJkakRHV2J5Z0VRa1h1Q3dlRDBUbmVrMUdsYWxIRXFPenY3TG1OTThaeVNPZVFzaWUxYkU2ZFNadkZzaXNMRjQydDlmOEh0UENvNWFGSEdKNjh4NXFzQUsyOWM3WGFXR1ZmeS9wVUFXSmIxV1QxWHFXYUNGbVVjQ29mREc0R2k3TVU1U1RXYUhKZFpQSnY4MVFVQWM3eGU3eWEzODZqRXAwVVpoMFRrNHdEejFzNTNPNHByRmx5NUVBQmp6SjB1UjFGSlFJc3l6cXhjdVRMWEdIT2I1YldZZi9rQ3QrTzRwcUMwRUkvUGd6SG1tc3JLeXJrWGZvZFM3NXdXWlp3SkJBSWJBTytja255OHFWNjM0N2dteFo5Q2NlVThHRnRTOTFhWDQ2Z0VwMFVaWjR3eEcyRnN3b2hrTjZka2JJWWh4M0UydWh4RkpUZ3R5amdqSWpjQUZKUVd1QjNGZGRsTGNnQXd4bHpwY2hTVjRMUW80MGdvRkZwb2pGbmt6L1NUVVRETDdUaXVTOHRKSTVBZEFDZ0tCb01sYnVkUmlVdUxNbzZJeUFxQXpLTFpTWEVuem9VWVl5WXVqL0o0UEdHWDQ2Z0Vwa1VaUnl6TFdnS1FscHZtZHBTWU1XdHVKZ0FpVXVweUZKWEF0Q2pqeTBxQWpIejNEN3RGTG4zWjdYZnluZ3RKenh1NzNkc1lzM1RLZDY3VWFmR3o2cFFDV0Ewd2ErN1VGZVdUbjMwQ2dJcVBoRmw0MVNJQUduY2NZOWVqTzRDeFd5UkxybDlKVjJNWFhjZE8wWG1zaTY1am5YUTFkbkhqdHo5NDNuMi9rL2RjcXZIUnRURm04WlR1V0tremFGSEdFUkVwTnNZUXlKNitRKytCam41cWZsWU5qRjNVUFg1ZjlkYjduN3ZrZmIyVDkxd3FmNlovL0tGZUw2V21qUlpsZk1rRDhHZE16endRSXNLdUgrNWtaR0NFdEp3MHduZGVOckh5Kzl6eUlySVdaalBZTmNEaEZ4c3Vhbi92NUQyWHlodndqV2ZQbXBZUFVBb3R5bmlUQVpBeVRYZmsxRDl6Z1BiNk5xd1VpN1dmdkJ4ZitodUYvSzVQWFFIQTBWZU9uUFA5cno3d0NwMUhUM0hWUFZlVFdaUjVVZStaTEk5dmJEVVRZMHhnMmo1RUpUMHR5amhpalBFRFdDbFQveHRjVjJNblI3Y2RBYUJzVXpsWkM3SXZlUjk5YlgwTTl3MHowajg4eGVuT3pmSk1mQmM2M1pxYU5scVU4V1hhTHA1c2ZPMFlqdTNnOFhvb0xIdG5jMHhjOCtXTmpBeU80cC9sdi9DTGxZb2plbmxRZkJrQ2NFYWRLZC94a2cxTDhRYTgyQ00yT3gvZWpqaVhmaW1QNWZYTWVFazY5c1IzTVRLakg2eVNpaFpsSEJHUlBvRFJvYW52aEVCT0d1VjNoQUJvUDlUT25pZDNUL2xuVEFkN3hBWkFSQVpjanFJU21CWmxmR2tGR09xZG5uT0F4Wlh6SnVhNHJILzJJRTAxSnkvcC9jNkl6VkRQMEhSRU82ZVIvb20vTkRwbjlJTlZVdEZ6bEhIRUdITVNXRDE0YW9ETTA3ZnVUYlhnNWdvNkRyWFQxOVpIMVdNN2VjK1hOcEtlbDg3TDMza0pnTUd1d1luWGpqKzM3dDcxQUd6OStndjBOdmV3N3A2cnlWMldkMUh2bWF6aE40cTViVXAycU5SWjZJZ3lqb2pJSG9DZXB1NXArNHlVMUJRcTcxcUxzUXdqQXlQc2VHZzd6cWhEMjhFMjJnNjIwZHZTTy9IYThlZkdCYklDZU5POGVBUGVOMjAvMzNzbXE2KzlEd0JqekpFcDI2bFNiNkZUME1TUlVDajBkOGFZQnhhOWUvSEUrY1JrZCtEMys5ajcxQjVFNVA1SUpQSVZ0L09veEtRanlqamlPRTREUUg5N3Y5dFJZa1pQVXc4QUlsTG5jaFNWd0xRbzQ0ampPQWNCdWs5MlQ4dE1QUEZHUk9nNDNESCt1TnJsT0NxQmFWSEdrZHJhMmdZUmFSenNIS0N2dGMvdE9LNGI2QnlndjYwUEVXbUpScU02b2xUVFJvc3l6b2pJMHdBdGU1cmNqdUs2VTZkSGs4YVlWMXlPb2hLY0ZtV2NzU3pyZVlEVy9hMXVSM0ZkMitudndCaXoxZDBrS3RGcFVjYVpvYUdoRjRIUjFuMHRqQTZOdWgzSE5mYXdUZVBPUmdBYitMWExjVlNDMDZLTU0zVjFkVTNBVS9hd1RlT09ZMjdIY1UzTDNtWkdCMGNRa1cyN2R1MTYzZTA4S3JGcFVjWWgyN1lmQVpLNktGOS85U2dBanVQODBPVW9LZ2xvVWNhaDBkSFJQd0t0N2ZWdGRCMUx2bHVjZTV0N2FLbzVpWWgwZG5WMVBlNTJIcFg0dENqalVGMWQzYkRqT1BjQjdIa3ErYTZLT2ZDSC9lTVB2My9reUpIQjg3MVdxYW1nUlJtbkhNZDVFR2h0cVd1bU00bEdsYjNOUFJ6Yi9qb2ljcXFucCtkK3QvT281S0JGR2FkcWFtcjZnSDhDcVAxNU5DbnUxQkVSZGo5Uk8vNzRnZnI2K3VtYkhVU3BNMmhSeHJIdTd1NEhSV1JQUjBQN3RLMXlHRXVPNzJxa2VYY1RJbks0czdQelg5ek9vNUtIRm1VY3E2K3ZIeEtSdXdCNzcxTjFESnhLM01reWhub0dxZmxaRkJGeGdFL3B1VWsxa3p4dUIxQ1QwOVRVZEtLZ29DQmRiRm5YVnQvRy9Nc1huTGt5WVVKd1JtMWUrNi90OURiMVlJejVRU1FTK1k3Ym1WUnkwYUpNQUxtNXVTOTVQSjVyaDdxSDV2ZTM5ek8zdkFoakVtT3FVUkZoOTY5cU9WSFZDRkRUMGRGeGEyZG5aL0xla3FSY29VV1pBRnBiVysyOHZMd3RIby9uOXU0VDNiT05NZVF0bitOMnJDbHgrTVZEN0g5Nkh5TFNQREl5Y3MyQkF3YzYzTTZra284V1pZSm9hV25wS3lnb2VNRVljMGZid2JaVURIRmRsaUpDdzlaRDdQNWxEU0xTYTR5NUpScU4xcnFkU3lVbkxjb0UwdFRVMUpTZm4vKzhaVm1iMmcrMnBUcTJUZDZLT1hGM0dDNGkxRDl6Z0xwZjcwWkVlb0ZiSXBISVZyZHpxZVNsUlpsZ21wdWJqeGNXRmo0SGJPbzQxQkhvYXV5aW9MUVFqemMrL3E4ZUhScWwrc2NSRGoxZkQ5RGpPTTdOMWRYVno3dWRTeVczK0JwcXFJc1dEQVpMVWxKU25nUktNZ295dU96dXk1bGRQTnZ0V09mVjI5TER6a2Qyak4rL2Z0UzI3VnVqMFdqRTdWeEt4Y2N3UTEyeTV1Ym05dlQwOU1mOGZuOXd1Rzk0eGRHWGp5QWlaQy9PaWJuTGg1eFJoL3JuRHJMam9lME1kZzRpSWx1SGg0ZXZyYTJ0UGV4Mk5xVkFSNVRKd0lURDRYdUJmd0hTTXZJektMMjFqSUt5UXRmUFhZb0lyWHRicVB2TmJycVBkd0gwQS9kVlZWWGREeml1aGxQcURDbHVCMURUVGh6SDhWaVdsU1lpUjNwYmVoZHQvODgvTTN0K0ZxdHVXazMrcWdLTU5iT0ZLWTdRZHJDVmZiL2RRMGZEeE5VKzIyemJ2anNhalI2WTBUQktYUVFkVVNhNGNEaThFWGdPR0FVKzRqaE9uMlZaL3d5RUFBSTVBWlpzV0VaeDVUd0NXWUZwelRMVU04VHhYWTAwYksyZldFVlNSUFlBWDR0RUlyK2MxZzlYYWhLMEtCTllLQlJhYUl6Wkt5S3B3TDlFSXBGL0dOOFdEb2R2Qis0RnJoaC9MbnR4RGtYaFl1YVU1Sk01TjNQU0kwMXhoSjdtSHRvT3RISWljcHoyZzIxbmJxNnliZnMvb3RIb28wRGlUMzJrNHBvV1pZSUtCb1BwS1NrcFVXQ3BpRHdSaVVUKzhteXZDNFZDNWNhWWU0Q2JnTHp4NXowK0Q5bUxjOGhka2t2Nm5IUlNzd0trWmdYd0JyeDR2SjZ4eTQzTTJDSmY5b2pONk1BSUE1MkRESGFOcmJYZDBkQk9SMFBIbXhaQUU1Rk9ZOHdXMjdhL0c0MUdYNXZ1NzBDcHFhSkZtWmlzY0RqOEMrQTJFVGtZaVVSV01iWmE0WG5mRXd3R04zZzhuazNBZW1OTUNaTy9Lc0lHNmtWa216SG1GMVZWVmM5ZVJBNmxZbzRXWlFJS2g4UC9DSHdONkI0WUdGaTVkKy9lazVlNmo5TFMwZ3l2MTN1bE1lWktZSWt4WnI2SXpEUEdaQUlCSUkyeGYzLzZSV1FBNkRiR05JcElJM0FZZU5Ybjg3MjhmZnQyblZ4WHhUMHR5Z1FUQ29VK1pJejVCVEJpMi9aMTBXajBCYmN6S1JYdll1dktZelVwNWVYbEs0Q2Z5ZGk2RUgrdkphblUxTkFSWllJb0xTM044UHY5aDRFOEVmbFJKQkw1bU51WmxFb1VPcUpNREpiUDUvczlZNzlhNzlTU1ZHcHE2WjA1Q1NBY0R2OGJzQTdvR2gwZDNlQnlIS1VTam80bzQxeEZSY1dkd09jQU1jWmNmWG9aVzZYVUZOSVJaUndMaDhPVndNTUFqdU44dXJxNldtY0FWMm9hNklneWZyenA0dS9TMHRJYzRJWFR6Myt2dXJyNlFWZFNLWlVFZEVRWkJ5b3JLNzJPNDNRQW40cEVJbzh6OXVQTm40Qlp3UE5WVlZYL3Q3c0psVXBzV3BSeFFFUnVOTVprQUQ4S2g4TmhJQmRZTFNMSGJkditJRHAzbzFMVFNvc3lEb2pJSjA5UHN1c1JrYytmZm5ySXNxejNSQ0lSL2ZGR3FXbW1SUm5qU2t0TEZ3RFhqZit6ZVdOYThwNysvdjUrZDFJcGxWejB4NXdZNS9QNVBtU01PZHYvVDNtQlFHRHY2WWw1bFZMVFNJc3l4aGxqUG51ZXpiTkY1SGNWRlJXM3pGZ2dwWktRSG5ySHNJcUtpblhBa25OdEY1RVdFYm14dXJwNnh3ekdVaXJwNklneWhobGovdm84bXgvbzZlbFpyaVdwMVBUVDJZTXUwcng1OHdLNXVibGxsbVd0TWNZc0JaYUx5SEpqVEk2SVpBQVpqSDJmdmNhWVhoRTVCZFFEQjBYa2tERm10MjNiTlJkN2krSHBwUnhhR1pza2Q0S0lOSXJJYlZxUVNzMGNMY3B6czBLaFVCaTRIcmpSR0JObThxY3FiQ0FxSWx0czIzNjZwcVptQitkWUdxR3lzdkpPRVhuMHpPZEU1SDdidHYrMzNzK3QxTXpTb255TGNEaThURVErWVl5NUM1ZzcvcnpsdGNpY20wbG04V3pTOHpOSXowc25QUzhEWDRhUEZIOEtIcjhIZzJGMGFKVFJvVkZHK29mcGErMmpyNjJQdnBaZXVrOTAwWDJpRzN2NFRiM1lKaUtQQVE5SElwRTliOG54S25BNWdJZ2NkaHpudzdvZ2wxTHUwS0k4cmFLaTRyMldaWDJlTTY1Wm5GV1VTZjZxQW9vcWlzaGFtSTNsbWR3cFhjZDI2RHJXeGNub2NWcjJ0dEIxckhOaW00aTg2RGpPdjBXajBkK3VXYk5tcWRmclBXQ01zVVRrbnkzTCt2OTI3ZHFsMTB3cTVaS2tMOHFLaW9wMXhwajdqREhyQWZ5WmZ1YXRYY0RpOVV0SXowdWYxczhlT0RYQTRaY2FPTGJqZFFaUERRQWdJanNjeDZuMWVEeFhEZzhQZjNqMzd0MDEweHBDS1hWQlNWdVVhOWFzS2ZENWZOOEZOZ05rNUdldzR2cVZGRmZPbS9USThWS0pJNXlJSHVmQTAvdm9QdEhOMkpJMy9INTRlUGpUZFhWMXI4OW9HS1hVMnlSalVacnk4dktQV0piMTc4YVlyRUIyZ0pJYlZySGd5b1c4Y1hlZ08wU0U0enNiMmJkbEQzMnRmUUE5anVOODRmUVVhdUpxT0tXU1dGSVZaVEFZVExjczYvdVdaZjIxc1F3TDM3MllOYmV1d2VPTHJldnU3UkdidlUvdG9lR0Zlc1FSUk9USm5wNmVqOVhYMStzYTJVcTVJR21LY3RXcVZRc0RnY0FUUURpUWswYmxYV3ZKWFpycmRxeno2anpXeWE0ZnZFWnZjeS9BUHR1MmI0NUdvd2ZjenFWVXNrbUtvZ3lIdzZ0RVpLc3hKajkzZVI3dit1UVYrTko5YnNlNktDTURJK3g2ZEFmTnU1czRmUkg3K3lLUnlFNjNjeW1WVER3WGZrbDhLeTh2TDdVczYwVmp6SnhGVnk5bTdTY3VKOFVmVzRmYTUrUHhlaWkrYkI3MmlNT3BobzZBTVdaemZuNytDODNOemNmZHpxWlVza2pvb2d3R2d5VXBLU2wvQXZLV2JseEdjSE9GNnovWXZCUEdHUEpYNWdQUWZyQXQxYktzemNYRnhYODRjZUpFazh2UmxFb0tDVnVVcGFXbE9WNnY5M2xqekx5bEc1ZXg1aStEYmtlYXRMd1ZjekNXb2UxQWE2cUkzSkNibS91VGxwWVd2WjFScVdtV3FMTUhlZjErLzArTU1jc0xnM01wdmEzTTdUeFRac1g3UzVoL3hRS0ErVDZmN3plbHBhWHhjYkpWcVRpV2tFVVpDb1crREZ3M3EzQVdsUjlmRzVlSDIrZGlqS0g4d3lHeUZtWURYT0gzKzcvcGRpYWxFbDNDSFhxWGxaV1ZlVHlleHowK2o3WHUzdldrWnFhNkhXbktXUjZMZ3RVRkhIM2xDTTZvVTFsWVdQaE1VMU5Ubzl1NWxFcFVDVFdpckt5czlLYWtwRHdDZUVxdVgwbEdmb2Jia2FaTklEdHQvTHlyeHhqenNCNkNLelY5RXFvb2JkdSsweGh6MmV6NVdTeDc3d3EzNDB5N0JWY3VKRzk1SHNBcXY5Ly9SYmZ6S0pXb0VxWW9GeTFhbEdxTStVZUE0T2J5aERvdmVTN0dHTW8ybFFNZ0l2Y0VnOEhwbmU1SXFTU1ZNRVdabloxOWx6R21lRTdKSEhLV3hQYXRpVk1wczNnMlJlRmlqREZ6TE12Nmd0dDVsRXBFaVZLVVhtUE1Wd0ZXM3JqYTdTd3pydVQ5S3dHd0xPdXplcTVTcWFtWEVFVVpEb2MzQWtYWmkzT1NhalE1THJONE52bXJDd0RtZUwzZVRXN25VU3JSSkVSUmlzakhBZWF0bmU5MkZOY3N1SEloQU1hWU8xMk9vbFRDaWZ1aVhMbHlaYTR4NWpiTGF6SC84Z1Z1eDNGTlFXa2hIcDhIWTh3MWxaV1ZjeS84RHFYVXhZcjdvZ3dFQWhzQTc1eVNmTHlwWHJmanVDYkZuMEp4NVR3WVcxTDNWcGZqS0pWUTRyNG9qVEViWVd6Q2lHUTNwMlJzaGlISGNUYTZIRVdwaEJMM1JTa2lOd0FVbEJhNEhjVjEyVXR5QURER1hPbHlGS1VTU2x3WFpTZ1VXbWlNV2VUUDlKTlJNTXZ0T0s1THkwa2prQjBBS0FvR2d5VnU1MUVxVWNSMVVZcklDb0RNb3RsSmNTZk9oUmhqSmk2UDhuZzhZWmZqS0pVdzRyb29MY3RhQXBDV20rWjJsSmd4YTI0bUFDSlM2bklVcFJKR1hCY2xzQklnSXo4K0Q3dEZwbjZwN3ZTOHNkdTlqVEZMcDN6blNpV3ArRmxsNit4V0E4eWFPelZGK2VSbm53Q2c0aU5oRmw2MUNJREdIY2ZZOWVnT1lPejJ5SkxyVjc3cHRXKzE2cWJWckRoOVMrRmJkVFYyMFhYc0ZKM0h1dWc2MWtsWFl4YzNmdnVEVTVKOTNQam8yaGl6ZUVwM3JGUVNpK3VpRkpGaVl3eUI3T2s1OUI3bzZLZm1aOVhBMkFYZEpXY3B3SXo4REZKbnZ6RTVjQ0RuM0ZtMjN2L2MxSWQ4QzMrbWYveWhYaStsMUJTSjY2SUU4Z0Q4R1ZNL0Q0U0lzT3VIT3hrWkdDRXRKNDN3blplZGRSWDBaZTlkTVRINnZKQzU1VVZrTGN4bXNHdUF3eTgyVEczZzA3eUJzZTlDUkxLbTVRT1VTa0x4WHBRWkFDblRjRWRPL1RNSGFLOXZ3MHF4V1B2SnkvR2xYM29adi9yQUszUWVQY1ZWOTF4TlpsRW03L3JVRlFBY2ZlWElGS2Q5ZzhjM3RycUhNU1l3YlIraVZKS0o2NkkweHZnQnJKU3AvVTJxcTdHVG85dU9BRkMycVp5c0Jkbm5mRzMwOFFqUnh5T2s1YVd6Nk4yTFdiWngrY1RJczYrdGorRytZVWI2aDZjMDMvbFlub252UXFkYlUycUt4SFZSY3RhRDRjbHJmTzBZanUzZzhYb29MRHY3L0JLejVtYmlEWGdSRVhwT2R0UFgwa3ZkRTdYWVE2T1UzTEFLZ0d1K3ZKR1J3Vkg4cy94bjNZZFNLajdFZTFFT0FXbk9xRE54eURrVmxteFlTc1BXUTR3TWpMRHo0ZTJzdTNjOXhucHpKMi84Zi85aTRyRTliTFA5KzMrbWRYOExSN1lkbmloS3krdkI3NTNaaFM0ZDJ4bC9PREtqSDZ4VUFvdnI2eWhGcEE5Z2RHaHFPeUdRazBiNUhTRUEyZysxcytmSjNlZDl2Y2ZuWVc1NUVRRERmVE4zbUgwMjlvZ05nSWdNdUJwRXFRUVMxMFVKdEFJTTlVNTlPUlZYenB1WTM3TCsyWU0wMVp5YzJOWnpzcHVSZ1RmS2VXUmdoTWFkeHdDWVBmK05INXVkRVp1aG5xRXB6M1krSS8wVHVUcG45SU9WU21CeGZlaHRqRGtKckI0OE5VRG02VnYzcGxKd2N3VWRoOXJwYSt1ajZyR2R2T2RMRzBuUFMrZDQxWEVPL25FL3N3cG5ZYVZZOUp6c1lYUm9GSS9YdzVyYnlpYmV2L1hyTDlEYjNNTzZlNjRtZDFrZUwzL25KUUFHdXdZblhqUCszTHA3MTA5SjV1RTNpcmx0U25hb2xJcnZFYVdJN0FIb2FlcWVsdjJucEtaUWVkZGFqR1VZR1JoaHgwUGJjVVlkc3VabmtWRXdpOTZXWGpwZjc4UnpldExjOWYvUE5XOWFzeWVRRmNDYjVzVWJHTHQ4cWUxZ0cyMEgyK2h0NloxNHpmaHpVNld2dlE4QVk4eVJLZHVwVWtrdXJxZmNDWVZDZjJlTWVXRFJ1eGRQbkZOTWRnZCt2NCs5VCsxQlJPNlBSQ0pmY1R1UFVva2dya2VVanVNMEFQUzM5N3NkSldiME5QVUFJQ0oxTGtkUkttSEVlMUVlQk9nKzJUMHRNL0hFR3hHaDQzREgrT05xbCtNb2xURGl1aWhyYTJzYlJLUnhzSE9BdnRZK3QrTzRicUJ6Z1A2MlBrU2tKUnFONm9oU3FTa1MxMFVKSUNKUEE3VHNhWEk3aXV0T25SNU5HbU5lY1RtS1Vna2w3b3ZTc3F6bkFWcjN0N29keFhWdHA3OERZOHhXZDVNb2xWaml2aWlIaG9aZUJFWmI5N1V3T2pUcWRoelgyTU0yalRzYkFXemcxeTdIVVNxaHhIMVIxdFhWTlFGUDJjTTJqVHVPdVIzSE5TMTdteGtkSEVGRXR1M2F0ZXQxdC9Nb2xVaml2aWdCYk50K0JFanFvbno5MWFNQU9JN3pRNWVqS0pWd0VxSW9SMGRIL3dpMHR0ZTMwWFVzK1c1eDdtM3VvYW5tSkNMUzJkWFY5YmpiZVpSS05BbFJsSFYxZGNPTzQ5d0hzT2VwNUxzcTVzQWY5bzgvL1A2UkkwY0d6L2RhcGRTbFM0aWlCSEFjNTBHZ3RhV3VtYzRrR2xYMk52ZHdiUHZyaU1pcG5wNmUrOTNPbzFRaVNwaWlyS21wNlFQK0NhRDI1OUdrdUZOSFJOajlSTzM0NHdmcTYrdW5aM1lRcFpKY3doUWxRSGQzOTRNaXNxZWpvWDNhVmptTUpjZDNOZEs4dXdrUk9keloyZmt2YnVkUktsRWxWRkhXMTljUGljaGRnTDMzcVRvR1RpWHVaQmxEUFlQVS9DeUtpRGpBcC9UY3BGTFRaMllYZEprQlRVMU5Kd29LQ3RMRmxuVnQ5VzNNdjN6Qm1Tc1RKZ1JuMU9hMS85cE9iMU1QeHBnZlJDS1I3N2lkU2FsRWxuQkZDWkNibS91U3grTzVkcWg3YUg1L2V6OXp5NHN3SnE2bjNwd2dJdXorVlMwbnFob0Jham82T203dDdPeE0zbHVTbEpvQkNWbVVyYTJ0ZGw1ZTNoYVB4M043OTRudTJjWVk4cGJQY1R2V2xEajg0aUgyUDcwUEVXa2VHUm01NXNDQkF4MXVaMUlxMFNWa1VRSzB0TFQwRlJRVXZHQ011YVB0WUZzcWhyZ3VTeEdoWWVzaGR2K3lCaEhwTmNiY0VvMUdhOTNPcFZReVNOaWlCR2hxYW1yS3o4OS8zcktzVGUwSDIxSWQyeVp2eFp5NE93d1hFZXFmT1VEZHIzY2pJcjNBTFpGSVpLdmJ1WlJLRmdsZGxBRE56YzNIQ3dzTG53TTJkUnpxQ0hRMWRsRlFXb2pIR3g5LzlOR2hVYXAvSE9IUTgvVUFQWTdqM0Z4ZFhmMjgyN21VU2lieE5iU2FoR0F3V0pLU2t2SWtVSkpSa01GbGQxL083T0xaYnNjNnI5NldIblkrc21QOC92V2p0bTNmR28xR0kyN25VaXJaeE1ld2FnbzBOemUzcDZlblArYjMrNFBEZmNNcmpyNThCQkVoZTNGT3pGMCs1SXc2MUQ5M2tCMFBiV2V3Y3hBUjJUbzhQSHh0YlczdFliZXpLWldNa21aRWVRWVREb2Z2WWV4Mngxa1orUm1VM2xwR1FWbWg2K2N1UllUV3ZTM1UvV1kzM2NlN0FQcUIrNnFxcXU0SEhGZkRLWlhFa3JFb0FTZ3RMVjNnOC9rZU5zYjhCY0RzK1Ztc3VtazErYXNLTU5iTWZpM2lDRzBIVzluMzJ6MTBORXhjN2JQTnR1MjdvOUhvZ1JrTm81UjZtNlF0eW5FVkZSVWZzQ3pybjRFUVFDQW53SklOeXlpdW5FY2dLekN0bnozVU04VHhYWTAwYksyZldFVlNSUFlBWDR0RUlyK2MxZzlYU2wyMHBDL0tjZUZ3K0hiZ1h1Q0s4ZWV5RitkUUZDNW1Ua2srbVhNekp6M1NGRWZvYWU2aDdVQXJKeUxIYVQvWWR1Ym1LdHUyL3lNYWpUNEtKUDdVUjByRkVTM0t0d2lGUXVYR21IdUFtNEM4OGVjOVBnL1ppM1BJWFpKTCtweDBVck1DcEdZRjhBYThlTHllc2N1TnpOZ2lYL2FJemVqQUNBT2Rnd3gyamEyMTNkSFFUa2REeDVzV1FCT1JUbVBNRnR1MnZ4dU5SbDl6NFkrcmxMb0lXcFRuWmdXRHdRMGVqMmNUc040WVU4TGtyeEt3Z1hvUjJXYU0rVVZWVmRXenA1OVRTc1V3TGNxTFZGcGFtdUgxZXE4MHhsd0pMREhHekJlUmVjYVlUQ0FBcERIMmZmYUx5QURRYll4cEZKRkc0RER3cXMvbmUzbjc5dTA2dWE1U1NpbWxsRkpLS2FXVVVrb3BwWlJTU2ltbGxGSktLYVdVVWtvcHBaUlNTaW1sbEZKS0thV1VVa29wcFpSU1NpbWxsRkpLS2FXVVVrb3BwWlJTU2ltbGxGSktLYVdVVWtvcHBaUlNTaW1sbEZKS0thV1VVa29wcFpSU1NpbWxsRkpLS2FXVW1pbi9QOW9lVTlKZHpZTUtBQUFBQUVsRlRrU3VRbUNDIiwKCSJUaGVtZSIgOiAiIiwKCSJUeXBlIiA6ICJmbG93IiwKCSJWZXJzaW9uIiA6ICIiCn0K"/>
    </extobj>
    <extobj name="ECB019B1-382A-4266-B25C-5B523AA43C14-6">
      <extobjdata type="ECB019B1-382A-4266-B25C-5B523AA43C14" data="ewoJIkZpbGVJZCIgOiAiMTc3ODUzNjk1ODI5IiwKCSJHcm91cElkIiA6ICI0NjQwMDk3NTgiLAoJIkltYWdlIiA6ICJpVkJPUncwS0dnb0FBQUFOU1VoRVVnQUFBVW9BQUFHY0NBWUFBQUMvVHVrM0FBQUFDWEJJV1hNQUFBc1RBQUFMRXdFQW1wd1lBQUFnQUVsRVFWUjRuTzNkZVhRY1o1My8rL2RUcmU1V1M3S3N6WklzZWQ5a1cxWkwzWXJKWW1JY1p5QWtKR1FaN0pCaElJRU1NQVBuM29RRDNCOHdsMkhPelB5U0N6TXNQMmJJWVNZTElReUVOWkFKRGtzMkp6Z2hqbTIxV3JLOHlySWR5N1oyYTkrcnZ2Y1BXWXFUZUkyVzZ1WDdPb2R6T2wzZDFSODN5Y2RQVlZjOUR5aWxsRkpLS2FXVVVrb3BwWlJTU2ltbGxGSktLYVdVVWtvcHBaUlNTaW1sbEZKS0thV1VVa29wcFpSU1NpbWxsRkpLS2FXVVVrb3BwWlJTU2ltbGxGSktLYVdVVWtvcHBaUlNTaW1sbEZKS0thV1VVa29wcFpSU1NpbWxsRkpLS2FXVVVrb3BwWlJTU2ltbGxGSktLYVdVVWtvcHBaUlNTaW1sbEZKS0thV1VVa29wcFpSU1NpbWxsRkpLS2FXVVVrb3BwWlJTU3NVRjQzWUFwZFRNbXpkdlhpQTNON2ZNc3F3MXhwaWx3SElSV1c2TXlSR1JEQ0NEc1g3b05jYjBpc2dwb0I0NEtDS0hqREc3YmR1dXFhbXA2WFB6enpGVHRDaVZTZzVXS0JRS0E5Y0ROeHBqd2tES0pQZHBBMUVSMldMYjl0TTFOVFU3VGorWGNMUW9sVXBnNFhCNG1ZaDh3aGh6RnpCMy9IbXYxOHVDQlF0WXRHZ1JjK2ZPcGJDd2tNTENRbWJObWtWcWFpcXBxYWtZWXhnWUdHQm9hSWllbmg2YW1wcG9hbXJpNU1tVEhEMTZsTmRmZjUyaG9hRXpQNjVOUkI0REhvNUVJbnRtK0k4NnJiUW9sVXBBRlJVVjc3VXM2L1BBZGVQUExWaXdnSXFLQ3E2NDRncVdMMStPeCtPWjFHZll0azFEUXdQYnQyOG5Fb2x3K1BEaGlXMGk4cUxqT1A4V2pVWi9PNmtQaVJGYWxFb2xrSXFLaW5YR21QdU1NZXNCc3JLeVdMOStQZGRmZnowRkJRWFQrdG50N2UzODduZS80OFVYWDZTOXZSMEFFZGxoMi9hWGFtcHFucC9XRDU5bVdwUktKWUExYTlZVStIeSs3d0tiQVlxS2l2alFoejdFMVZkZlBlbVI0NlZ5SElkWFgzMlZYL3ppRnh3OWVuVDg2UzFEUTBPZnFhdXJlMzFHdzB3UkxVcWw0cHNwTHkvL2lHVlovMjZNeWNyTHkyUHo1czFjZSsyMUdPUHVmOTRpd3AvKzlDZCs5ck9mY2ZMa1NZQWV4M0crVUYxZC9TQWdyb2E3UkZxVVNzV3BZRENZYmxuVzl5M0wrbXZMc25qZis5N0huWGZlaWQvdmR6dmFtd3dQRC9QNDQ0L3oxRk5QNFRnT0l2SmtUMC9QeCtycjY3dmR6bmF4dENpVmlrT3JWcTFhR0FnRW5nRENjK2JNNGQ1NzcyWFZxbFZ1eHpxdmhvWUd2dld0YjNIaXhBbUFmYlp0M3h5TlJnKzRuZXRpYUZFcUZXZkM0ZkFxRWRscWpNbGZzMllOWC96aUY1azFhNWJic1M1S2YzOC8zLzcydDltMWF4ZW5MMkovWHlRUzJlbDJyZ3VaMmJPOFNxbEpLUzh2TDdVczYwVmp6SnpycnJ1T3ozLys4NlNtcHJvZDY2SjV2VjZ1dnZwcWhvZUgyYjkvZjhBWXN6ay9QLytGNXVibTQyNW5PeDh0U3FYaVJEQVlMRWxKU2ZrVGtIZlRUVGZ4TjMvek42Ny9ZUE5PR0dNb0x5OEhvSzZ1THRXeXJNM0Z4Y1YvT0hIaVJKUEwwYzVKaTFLcE9GQmFXcHJqOVhxZk44Yk0rK0FIUDhqSFAvNXh0eU5OMnBvMWE3QXNpOTI3ZDZlS3lBMjV1YmsvYVdscGljbDd4N1VvbFlwOTN2bno1Ly9LR1BPdWQ3M3JYWHoyczUrTnk1SGsyYXhldlpyVzFsYU9IRGt5MitQeHZEc25KK2RIcmEydE1YZS91T1YyQUtYVStZVkNvUzhEMTgyZlA1L1BmZTV6Q1ZPU01IWVkvdWxQZjVybHk1Y0RYT0gzKzcvcGRxYXpTWnh2WEtrRVZGWldWdWIxZWlOK3Y5L3pyVzk5aTdsejUxNzRUWEdvcmEyTmUrNjVoNEdCQVZ0RXJvNUVJbjkyTzlPWmRFU3BWSXlxckt6MHBxU2tQQUo0Tm0zYWxMQWxDWkNYbDhjblB2RUpBSTh4NXVIUzBsS2YyNW5PcEVXcFZJeXliZnRPWTh4bFM1WXM0ZFpiYjNVN3pyVGJ1SEVqYTlhc0FWamw5L3UvNkhhZU0ybFJLaFdERmkxYWxHcU0rVWNnYmk4RHVsVEdHTzYrKzI0QVJPU2VZRENZN25La0NWcVVTc1dnN096c3U0d3h4Y0Zna0pVclY3b2RaOFlzWExpUWRldldZWXlaWTFuV0Y5ek9NMDZMVXFuWTR6WEdmQlhnamp2dWNEdkxqUHZRaHo0RWdHVlpuNDJWYzVWYWxFckZtSEE0dkJFb1dyRmlCU1VsSlc3SG1YRUxGeTRrRkFvQnpQRjZ2WnZjemdOYWxFckZIQkg1T01ENjlldmRqdUthalJzM0FtQ011ZFBsS0lBV3BWSXhaZVhLbGJuR21OdDhQaDhiTm14d080NXJLaXNyeHhjNHU2YXlzdEwxNjZLMEtKV0tJWUZBWUFQZ0RRYURwS1dsdVIzSE5hbXBxYXhidHc3R2x0UjEvZG9vTFVxbFlvZ3haaU13ZmoxaFVnc0dnd0E0anJQUjVTaGFsRXJGRWhHNUFTQWNEcnNkeFhVclZxd0F3Qmh6cGN0UnRDaVZpaFdoVUdpaE1XWlJWbFlXeGNYRmJzZHhYWDUrUG5sNWVRQkZ3V0RRMVovL3RTaVZpaEVpc2dMR0xvOUpoanR4THNRWU0zR3h2Y2ZqY1hXSXJVV3BWSXl3TEdzSmpJMmsxSmo1OCtjRElDS2xidWJRb2xRcWRxd0VLQ29xY2p0SHpDZ29LQURBR0xQVXpSeGFsRXJGanRYd3hpanFuYmp0dHR1NDdiYmIrT2hIUDBwblorZWJ0ajM3N0xNVDI5LzYrbWVmZmZhYyt6cHoyL2xlZnpIYkw5VVpSYmw0U25iNERtbFJLaFVqUktRWUdQOEJZMUw2K3ZwNDhNRUhKNzBmdDgyZVBYdjg0UnczYzJoUktoVTc4Z0F5TXpPblpHZC8vdk9mMmJGang1VHN5eTBaR1JrQWlFaVdtem0wS0pXS0hSa0FnVUJnMGp1cXFLZ0E0TUVISDJSd2NIRFMrM09MenpjMmVaQXhadkpmeWlSb1VTb1ZJNHd4Zm9DVWxKUko3K3VxcTY0aUdBelMxdGJHZi8vM2YwOTZmMjQ1NDd0d2RibzFMVXFsWW9jQnB1d2F5ci85MjcvRjUvUHh1OS85am9NSEQwN0pQcE9WRnFWU3NXTUlZR1JrWkVwMlZsaFl5QjEzM0lHSThNQUREMkRiYjE4dTI3TEdLc0J4bkRjOWYrWS9lNzNlS2NuelRveU9qbzQvbkpvdjVSM1NvbFFxUm9oSUh6Q2w1eFJ2dXVrbWxpNWR5dEdqUjNubW1XZmV0ajByYSt3M2ttUEhqcjNwK2VQSGowODh6c25KbWJJOGwycDRlQmdBRVJsd0xRUmFsRXJGa2xhQTd1N3VLZHVoWlZsODVqT2Z3ZVB4ME5EUThMYnRaV1Zsd05nMWx0dTNiMmRvYUlqbTVtWWVldWdoQU5MUzBsaStmUG1VNWJsVWZYMTk0dzg3ei9lNjZUYjVzOFpLcVNsaGpEa0pyRzVyYTV2VVJlZHZ0WGp4WW02KytXYWVlT0tKdDIzYnZIa3pPM2Jzb0wrL242OS8vZXR2Mi83UmozNlUxTlRVdHozLzZLT1A4cE9mL0dUaW4yKysrV1p1dnZubWk5NStzYnE2dXNZZnRsM3ltNmVRamlpVmloRWlzZ2Vnc2JGeHl2ZDkrKzIzTTNmdTJ5Y0tuenQzTHQvNHhqZTQrdXFyeWNyS3d1UHhrSjZlVGpBWTVPLy8vdSs1N3JycnpycS8vdjUrT2pzN0ovNzMxdE1GRjlwK3NWcGFXZ0F3eGh4NVJ6dVlJanFpVkNwMjdBVTRjZUxFTzk3QjJVYU5NUGFEelBlKzk3MnpiaXNxS3VKem4vdmNwUFovc2RzdlZWTlRFd0FpVWorbE83NUVPcUpVS2tZNGp0TUEwTnpjN0hhVW1ERSt1aGFST2pkemFGRXFGU01jeHprSVk3OUFpNGpiY1Z3bklodzRjR0Q4Y2JXYldiUW9sWW9SdGJXMURTTFMyTjdlUG5ISW1jekd2d2NSYVlsR296cWlWRXFORVpHbkFhcXFxdHlPNHJyOSsvY0RZSXg1eGVVb1dwUkt4UkxMc3A0SHFLMnRkVHVLNjhhL0EyUE1WbmVUYUZFcUZWT0dob1plQkVacmFtcmlldGFmeVJvZUhtYmJ0bTBBTnZCcmwrTm9VU29WUytycTZwcUFwd1lIQjNucHBaZmNqdU9hU0NSQ2YzOC9Jckp0MTY1ZHI3dWRSNHRTcVJoajIvWWpRRklYNVFzdnZBQ0E0emcvZERrS29FV3BWTXdaSFIzOUk5QzZaODhlRGg4KzdIYWNHWGZpeEFsZWUrMDFSS1N6cTZ2cmNiZnpnQmFsVWpHbnJxNXUySEdjKzRBMzNTK2RMSDcxcTErTlAveitrU05IWXVKRXJSYWxVakhJY1p3SGdkWmR1M2FkZGRhZlJIWDgrSEZlZU9FRlJPUlVUMC9QL1c3bkdhZEZxVlFNcXFtcDZRUCtDZUNoaHg1S2lqdDFSSVJISDMxMC9QRUQ5ZlgxVXpmZjNDUjUzQTZnbERxNzlQVDBxTS9udTYyOXZYMU9abWFtcS9OQ3pvUnQyN2J4eEJOUElDS0hPenM3YisvczdCeTk4THRtaG80b2xZcFI5ZlgxUXlKeUYyRC8rTWMvcHEzTjFTa1pwMVZuWnljUFB2Z2dJdUlBbjRxVmM1UGpkRVNwVkF4cmFtbzZVVkJRa0c3YjlybzllL2F3WWNNR1BKN0UrczkyWkdTRWIzempHelEyTm1LTStVRWtFdm1PMjVuZUtyRytjYVVTVUc1dTdrc2VqK2ZhVTZkT3pXOXBhZUh5eXkrZnNwVWEzU1lpL09BSFArRGxsMThHcU9ubzZMZzFsZzY1eDJsUktoWGpXbHRiN2J5OHZDMGVqK2YybzBlUHpyWXNpOUxTVXJkalRZbW5uMzZhbi8vODU0aEk4OGpJeURVSERoem9jRHZUMldoUktoVUhXbHBhK2dvS0NsNHd4dHl4ZS9mdVZJQTFhOWE0SGVzZEV4RzJiTm5DSTQ4OGdvajBHbU51aVVhak1Uc1RpQmFsVW5HaXFhbXBLVDgvLzNuTHNqYlYxZFdsam95TVVGWldGbmVINFNMQ3IzLzlhMzc0d3g4aUlyM0FMWkZJWkt2YnVjNUhpMUtwT05MYzNIeThzTER3T1dEVHZuMzdBa2VPSENFY0R1UDFldDJPZGxFR0J3ZDU0SUVIZU9xcHB3QjZITWU1dWJxNitubTNjMTFJZlAxVnBKUUNJQmdNbHFTa3BEd0psQlFYRi9QNXozK2VSWXNXdVIzcnZFNmNPTUUzdi9uTjhmdlhqOXEyZldzMEdvMjRuZXRpNkloU3FUalUzTnpjbnA2ZS9wamY3dy8yOVBTc2VPYVpaM0FjaHhVclZzVGM1VU1qSXlQOHovLzhELy82ci85S1IwY0hJckoxZUhqNDJ0cmEycmlaOFVOSGxFckZOeE1PaCs5aDdIYkhXVVZGUlh6c1l4OWo3ZHExcnArN0ZCR3FxNnY1MFk5K3hKRWpSd0Q2Z2Z1cXFxcnVCeHhYdzEwaUxVcWxFa0JwYWVrQ244LzNhMk5NR0dESmtpWDgxVi85RlJVVkZWald6TjZBNXpnT3UzZnY1cWMvL1NuNzl1MGJmM3FiYmR0M1I2UFJBek1hWm9wb1VTcVZBTUxoOEczQXI0QnRRRG9RQXNqTHkrTURIL2dBVjE5OU5UazVPZE9hb2F1cmkyM2J0ckZseTVhSlZTUkZaQS93dFVnazhzdHAvZkJwcGtXcFZKd3JLU21abFphV3RzY1lNMDlFL2k0U2lYdy9IQTdmRHR3TFhISEc2N2pxcXFzSUJvUE1temR2MHVjeUhjZmgrUEhqMU5iVzh1Yy8vNW02dWpldEtGdGwyL1ovUktQUlI0RzRuL3BJaTFLcE9CY09oLzgzOEJVUjJSR0pSTjUxNXJaUUtGUnVqTGtIdUFuSUczL2U3L2V6WXNVS1ZxMWFSV0ZoSVRrNU9lVG01cEtXbG9iUDU4UHY5d05qaTN3TkR3L1QzOTlQZTNzN0hSMGRORGMzczIvZlB2YnYzOC9Bd01ERVo0bElwekZtaTIzYjM0MUdvNi9OeUI5K2htaFJLaFhIeXNyS1ZucTkzbHBBUk9TcVNDU3k4eHd2dFlMQjRBYVB4N01KV0crTUtXSHlWNzNZUUwySWJEUEcvS0txcXVyWjA4OGxIQzFLcGVLWENZVkNmelRHL0FYd1gxVlZWWisrMkRlV2xwWm1lTDNlSzQweFZ3SkxqREh6UldTZU1TWVRDQUJwalBWRHY0Z01BTjNHbUVZUmFRUU9BNi82Zkw2WHQyL2ZIak9UNjA0bkxVcWw0bFJGUmNVbXk3SitMaUl0bG1XdDJMVnJWNWZibVJLVlR0eXJWQnhhdG14WnBtVlovd2RBUlA1ZVMzSjZhVkVxRllkbXpacjFGV0N1aUx4YVhWMzlrTnQ1RXAwV3BWSnhKaFFLclRiR2ZBRVljUnpuTTI3blNRWmFsRXJGRndOOEQvQ0l5RVB4TXFsRXZOT2lWQ3FPaEVLaDI0MHhHNENtL3Y3Ky8rVjJubVNoUmFsVW5LaXNySndOakMrODllWDkrL2YzdUprbm1hUzRIVUFwZFhFY3gvbXFNYVpBUkY2T1JDS1B1cDBubWVpSVVxazRVRlpXVm1hTXVWZEVobzB4K2dQT0ROT2lWQ3IyV1Y2djkzdU0zWEw0WDFWVlZUVnVCMG8yV3BSS3hiaUtpb283Z0t1Qms4UER3MTkyTzA4eTBxSlVLb2FFUXFIVmxaV1Y3eDcvNTRxS2lpeGp6TGNCUk9SLzFkWFY5YnFYTG5scFVTb1ZRMFRrQXlMeVVpZ1VlamdZRE9aYmx2VTFZOHdjRVhrcEVvbjh5TzE4eVVwLzlWWXFobGlXdFJFd3hwaFBwS1NrYkJLUmRHQkk3OEJ4bHhhbFNscno1czBMNU9ibWxsbVd0Y1lZc3hSWUxpTExqVEU1SXBJQlpEQjJKMHl2TWFaWFJFNEI5Y0JCRVRsa2pObHQyM1pOVFUxTjN4UkY4akoyTG5MY3JOTUxoRFZibGhXWW9zOVE3NEJPczZhU2lSVUtoY0xBOWNDTnB4ZmltdXhnd1FhaUlyTEZ0dTJuYTJwcWR2QU9KNjhOQm9QaGxKU1VYV2ZiSmlJTzhNRG82T2cvMU5iV25wcEVYdlVPYUZHcWhCY09oNWVKeUNlTU1YY0JjOGVmdDd3V21YTXp5U3llVFhwK0J1bDU2YVRuWmVETDhKSGlUOEhqOTJBd2pBNk5Nam8weWtqL01IMnRmZlMxOWRIWDBrdjNpUzY2VDNSakQ3K3BGOXRFNURIZzRVZ2tzdWNTYzM0YStQNjV0b3RJcjRoOHRMcTYramVYOWcyb3lkS2lWQW1yb3FMaXZaWmxmUjY0YnZ5NVdVV1o1Szhxb0tpaWlLeUYyVmlleWYyZTZkZ09YY2U2T0JrOVRzdmVGcnFPZFU1c0U1RVhIY2Y1dDJnMCt0dUwyVmM0SFA0cGNQczVOamVOam83ZVVsTlRzMzFTZ2RVN29rV3BFazVGUmNVNlk4eDl4cGoxQVA1TVAvUFdMbUR4K2lXazU2VlA2MmNQbkJyZzhFc05ITnZ4T29PbnhoYmVFcEVkdG0xL3FhYW01dm56dk5XRVFxRm1ZOHljdDI0UWtiM0E5WkZJNU9nMHhWWVhvRVdwRXNhYU5Xc0tmRDdmZDRITkFCbjVHYXk0ZmlYRmxmTW1QWEs4Vk9JSUo2TEhPZkQwUHJwUFRDd3JzMlZvYU9nemRYVjFyNy8xOWVYbDVTczhIcy8rcyt6cStiNit2bHQwQWd4M2FWR3FSR0RLeThzL1lsbld2eHRqc2dMWkFVcHVXTVdDS3hkeStsZGoxNGdJeDNjMnNtL0xIdnBhK3dCNkhNZjVRblYxOVlPY3NkNTFPQnorQ1BEZmIzbnZJNUZJNUZNazZNcUc4VVNMVXNXMVlEQ1libG5XOXkzTCttdGpHUmErZXpGcmJsMkR4eGRiVjc3Wkl6WjduOXBEd3d2MWlDT0l5Sk05UFQwZnE2K3Y3d2FvcUtqNFQ4dXlQalgrY3NkeC9xRzZ1dm8rRnlPck0yaFJxcmkxYXRXcWhZRkE0QWtnSE1oSm8vS3V0ZVF1elhVNzFubDFIdXRrMXc5ZW83ZTVGMkNmYmRzM1I2UFJBNmZQVCtZREF5THlpVWdrOGxPWG82b3phRkdxdUJRT2gxZUp5RlpqVEg3dThqemU5Y2tyOEtYNzNJNTFVVVlHUnRqMTZBNmFkemNoSXFkczIvNnJsSlNVMzRsSUg3QXBFb244enUyTTZzMjBLRlhjS1M4dkwvVjRQRnVCdkVWWEx5YTR1UUpqeGRlL3lpTENuaWZycUgvbUFFQ2ZpTFNQam81ZVUxdGIyK0IyTnZWMnNYVWlSNmtMQ0FhREpSNlA1MFVnZCtuR1phejV5NkRia2Q0Ull3eWx0NnpCNC9Xdy8rbTk2Y1lZMisvM3ozWTdsem83ajlzQmxMcFlwYVdsT1Y2djkzbGp6THg0THNrejVhMllnN0VNYlFkYS9TSnlRMjV1N2s5YVdscW02dDV4TlVWMG1qVVZMN3grdi84bnhwamxoY0c1bE41VzVuYWVLYlBpL1NYTXYySUJ3SHlmei9lYjB0TFMrRGpabWtTMEtGVmNDSVZDWHdhdW0xVTRpOHFQcjNYOStzaXBaSXloL01NaHNoWm1BMXpoOS91LzZYWW05V1o2NksxaVhsbFpXWm5INDNuYzQvTlk2KzVkVDJwbXF0dVJwcHpsc1NoWVhjRFJWNDdnakRxVmhZV0Z6elExTlRXNm5VdU4wUkdsaW1tVmxaWGVsSlNVUndCUHlmVXJ5Y2pQY0R2U3RBbGtwNDJmZC9VWVl4N1dRL0RZb1VXcFlwcHQyM2NhWXk2YlBUK0xaZTlkNFhhY2FiZmd5b1hrTGM4RFdPWDMrNy9vZGg0MVJvdFN4YXhGaXhhbEdtUCtFU0M0dVR5aHprdWVpekdHc2szbEFJaklQY0ZnY0hxbk8xSVhSWXRTeGF6czdPeTdqREhGYzBybWtMTWt0bTlObkVxWnhiTXBDaGRqakpsaldkWVgzTTZqdENoVjdQSWFZNzRLc1BMRzFXNW5tWEVsNzE4SmdHVlpuOVZ6bGU3VG9sUXhLUndPYndTS3NoZm5KTlZvY2x4bThXenlWeGNBelBGNnZadmN6cFBzdENoVlRCS1Jqd1BNV3p2ZjdTaXVXWERsUWdDTU1YZTZIQ1hwYVZHcW1MTnk1Y3BjWTh4dGx0ZGkvdVVMM0k3am1vTFNRancrRDhhWWF5b3JLK2RlK0IxcXVtaFJxcGdUQ0FRMkFONDVKZmw0VTcxdXgzRk5paitGNHNwNU1EWjV6YTB1eDBscVdwUXE1aGhqTnNMWWhCSEpiazVKUGdDTzQyeDBPVXBTMDZKVU1VZEViZ0FvS0Mxd080cnJzcGZrQUdDTXVkTGxLRWxOaTFMRmxGQW90TkFZczhpZjZTZWpZSmJiY1Z5WGxwTkdJRHNBVUJRTUJrdmN6cE9zdENoVlRCR1JGUUNaUmJPVDRrNmNDekhHVEZ3ZTVmRjR3aTdIU1ZwYWxDcW1XSmExQkNBdE44M3RLREZqMXR4TUFFU2sxT1VvU1V1TFVzV2FsUUFaK2ZGNTJDMGlGMzdSSlVyUEc3dmQyeGl6ZE1wM3JpNktycG1qWXMxcWdGbHpwNjRvbi96c0V3QlVmQ1RNd3FzV0FkQzQ0eGk3SHQwQmpOMGlXWEw5U2dZN0J6ajR6QUdhZHpjeGNHb0FqODlEN3ZJODF0eGFSdm81cG5mcmF1eWk2OWdwT285MTBYV3NrNjdHTG03ODlnZW5MRHU4TWJvMnhpeWUwaDJyaTZaRnFXS0tpQlFiWXdoa1Q5K2g5MEJIUHpVL3F3YkdMdW9ldjYvNjJHdXYwN0QxRU9sNTZXVE9tMDMzOFM2YWFrN1NlZlFVMS83RCswaEpmZnQvTGx2dmYyN2Fjbzd6Wi9ySEgrcjFVaTdSb2xTeEpnL0FuekU5ODBDSUNMdCt1Sk9SZ1JIU2N0SUkzM25aeEtMTmFYbnB2UHR6NjhsZGxnZEFlMzBiMjc3OUVvTmRnN1R1YjJGdWVkSGI5amUzdklpc2hka01kZzF3K01YcFdXbldHL0NOWjgrYWxnOVFGNlJGcVdKTkJrREtOTjJSVS8vTUFkcnIyN0JTTE5aKzhuSjg2VzhVY25GNDNwdGVtN1hnalY1eVJoMEFYbjNnRlRxUG51S3FlNjRtc3lpVGQzM3FDZ0NPdm5Ka1d2SUNlSHhqSzdZWVl3TFQ5aUhxdkxRb1ZVd3h4dmdCckpTcC81MnhxN0dUbzl1T0FGQzJxWnlzQmRubmZYM3o3bWJHczV5ZWRaeSt0ajZHKzRZWjZSK2U4bnpuWW5rbXZndWRiczBsV3BRcTFremJ4Wk9OcngzRHNSMDhYZytGWmVlZlk2S3ZyWSthbjQrZHgxeHhYUW4rMHd1YVhmUGxqWXdNanVLZjVUL2YyMVdDMGN1RFZLd1pnamNPZGFmU2tnMUw4UWE4MkNNMk94L2VqamhudjVTbnI3V1hsNy96RWtNOVE4eGJPNThWMTYrYzJHWjVQVE5la280OThWMk16T2dIcXdsYWxDcW1pRWdmd09qUTFIZENJQ2VOOGp0Q0FMUWZhbWZQazd2ZjlwcWVrOTM4NlZzdk1YQnFnTVh2V1VMNHpzdGN2MFBJSHJFQkVKRUJWNE1rTVMxS0ZXdGFBWVo2cCtjY1lISGx2SWs1THV1ZlBVaFR6Y21KYlYzSE90bjI3WmNZNmhsazlTMXJDRzZ1ZUZ0Sk9pTTJRejFEMDVMdFhFYjZKLzdTNkp6UkQxWVQ5QnlsaWluR21KUEE2c0ZUQTJTZXZuVnZxZ1UzVjlCeHFKMit0ajZxSHR2SmU3NjBrZlM4ZEY3K1AzOWlaR0FFYjhCTFMxMFRMWFZORSs5WjloY3JLRmhUeU5hdnYwQnZjdy9yN3JtYTNHVjV2UHlkbHdBWTdCcWNlTzM0Yyt2dVhUOGxlWWZmS09hMktkbWh1bVE2b2xReFJVVDJBUFEwZFUvYlo2U2twbEI1MTFxTVpSZ1pHR0hIUTl0eFJoMUdCc1pHYmlNREk3UWRiSHZUL3dhN3g0b3drQlhBbStiRkd4aTdmR2w4ZTI5TDc4VCt4NStiS24zdGZRQVlZNDVNMlU3VkpkSHBXVlJNQ1lWQ2YyZU1lV0RSdXhkUG5FOU1kZ2QrdjQrOVQrMUJSTzZQUkNKZmNUdFBNdElScFlvcGp1TTBBUFMzOTdzZEpXYjBOUFVBSUNKMUxrZEpXbHFVS3FZNGpuTVFvUHRrOTdUTXhCTnZSSVNPd3gzamo2dGRqcE8wdENoVlRLbXRyVzBRa2NiQnpnSDZXdnZjanVPNmdjNEIrdHY2RUpHV2FEU3FJMHFYYUZHcW1DTWlUd08wN0dtNjBFc1QzcW5UbzBsanpDc3VSMGxxV3BRcTVsaVc5VHhBNi81V3Q2TzRydTMwZDJDTTJlcHVrdVNtUmFsaXp0RFEwSXZBYU91K0ZrYUhSdDJPNHhwNzJLWnhaeU9BRGZ6YTVUaEpUWXRTeFp5NnVyb200Q2w3MktaeHh6RzM0N2ltWlc4em80TWppTWkyWGJ0MnZlNTJubVNtUmFsaWttM2Jqd0JKWFpTdnYzb1VBTWR4ZnVoeWxLU25SYWxpMHVqbzZCK0IxdmI2TnJxT0pkOHR6cjNOUFRUVm5FUkVPcnU2dWg1M08wK3kwNkpVTWFtdXJtN1ljWno3QVBZOGxYeFh4Uno0dy83eGg5OC9jdVRJNFBsZXE2YWZGcVdLV1k3alBBaTB0dFExMDVsRW84cmU1aDZPYlg4ZEVUblYwOU56djl0NWxCYWxpbUUxTlRWOXdEOEIxUDQ4bWhSMzZvZ0l1NStvSFgvOFFIMTkvZlRORHFJdW1oYWxpbW5kM2QwUGlzaWVqb2IyYVZ2bE1KWWMzOVZJOCs0bVJPUndaMmZudjdpZFI0M1JvbFF4cmI2K2ZraEU3Z0xzdlUvVk1YQXFjU2ZMR09vWnBPWm5VVVRFQVQ2bDV5WmpoOGZ0QUVwZFNGTlQwNG1DZ29KMHNXVmRXMzBiOHk5ZmNPYktoQW5CR2JWNTdiKzIwOXZVZ3pIbUI1Rkk1RHR1WjFKdjBLSlVjU0UzTi9jbGo4ZHo3VkQzMFB6KzluN21saGU1dnBiTlZCRVJkditxbGhOVmpRQTFIUjBkdDNaMmRpYnZMVWt4U0l0U3hZWFcxbFk3THk5dmk4Zmp1YjM3UlBkc1l3eDV5K2U0SFd0S0hIN3hFUHVmM29lSU5JK01qRnh6NE1DQkRyY3pxVGZUb2xSeG82V2xwYStnb09BRlk4d2RiUWZiVWpIRWRWbUtDQTFiRDdIN2x6V0lTSzh4NXBab05GcnJkaTcxZGxxVUtxNDBOVFUxNWVmblAyOVoxcWIyZzIycGptMlR0MkpPM0IyR2l3ajF6eHlnN3RlN0VaRmU0SlpJSkxMVjdWenE3TFFvVmR4cGJtNCtYbGhZK0J5d3FlTlFSNkNyc1l1QzBrSTgzdmo0MTNsMGFKVHFIMGM0OUh3OVFJL2pPRGRYVjFjLzczWXVkVzd4OWRld1VtY0lCb01sS1NrcFR3SWxHUVVaWEhiMzVjd3VudTEyclBQcWJlbGg1eU03eHU5ZlAycmI5cTNSYURUaWRpNTFmdkh4VjdCU1o5SGMzTnllbnA3K21OL3ZEdzczRGE4NCt2SVJSSVRzeFRreGQvbVFNK3BRLzl4QmRqeTBuY0hPUVVSazYvRHc4TFcxdGJXSDNjNm1Ma3hIbENydUxWbXlaSFpXVnRZcFlCVHdadVJuVUhwckdRVmxoYTZmdXhRUld2ZTJVUGViM1hRZjd3TG9CKzZycXFxNkgzQmNEYWN1bWhhbGluY3BvVkNvMlJpVEF6d3JJaGhqL2dKZzl2d3NWdDIwbXZ4VkJSaHJadjlWRjBkb085akt2dC91b2FOaDRtcWZiYlp0M3gyTlJnL01hQmcxYVZxVUtxNkZRcUV2R1dQdUIvcXJxcW95QUttb3FQaUFaVm4vRElRQUFqa0JsbXhZUm5IbFBBSlpnV25OTTlRenhQRmRqVFJzclo5WVJWSkU5Z0JmaTBRaXY1eldEMWZUUm90U3hhMktpb3BGeHBoRGdESEdsRlpWVmUwOWMzczRITDRkdUJlNFl2eTU3TVU1RklXTG1WT1NUK2JjekVtUE5NVVJlcHA3YUR2UXlvbkljZG9QdHAyNXVjcTI3ZitJUnFPUEFvay85VkVDMDZKVWNhbTB0TlRuOC9uMkdXTVdpOGp2STVISTllZDZiU2dVS2pmRzNBUGNCT1NOUCsveGVjaGVuRVB1a2x6UzU2U1RtaFVnTlN1QU4rREY0L1dNWFc1a3hoYjVza2RzUmdkR0dPZ2NaTEJyYkszdGpvWjJPaG82M3JRQW1vaDBHbU8yMkxiOTNXZzArdHEwZmdscXhtaFJxcmcwZnNndElxY2lrVWcrWXova1hJZ1ZEQVkzZUR5ZVRjQjZZMHdKazcveXd3YnFSV1NiTWVZWFZWVlZ6NTUrVGlVUUxVb1ZkNExCNEpxVWxKUnFFVEdPNDd3bkdvMXVleWY3S1MwdHpmQjZ2VmNhWTY0RWxoaGo1b3ZJUEdOTUpoQUEwaGo3YjZSZlJBYUFibU5NbzRnMEFvZUJWMzArMzh2YnQyL1h5WFVUbkJhbGlpdW5EN21yakRHbEl2SmtKQks1eGUxTUt2SEYxbFc1U2wyQXorZjdYNmRMOHZpcFU2Yys3SFllbFJ4UzNBNmcxTVVLaDhPVndGZEZ4SEVjNTI2ZEFWek5GQjFScW5qaEJSNEV2TWFZWDBTajBUKzRIVWdsRHgxUnFyZ1FDb1UrRDRSRTVLaHQyM2U3blVjbEYvMHhSOFc4eXNyS01zZHhkZ0JleDNGdWprYWp2M1U3azBvdWV1aXRZc3FHRFJ2ZWVwVGpFWkgvTk1iNGdmL1drbFJ1MEduV1ZFekp5Y2w1ZHU3Y3ViNmlvcUxha3lkUE9oVVZGVjh5eHR3bElzMldaWDNnNU1tVFEyNW5WTWxIRDcxVlRBbUh3MGdvdnE0QUFCN29TVVJCVkNlQlF1QlY0RDdnNXlMaUJ6YnJwQkxLTFZxVUttYXNYTGt5TnhBSXRCaGozblJLU0VSK0dvbEU3bkFybDFKNmpsTEZqTlRVMVAvcnJTVjVXckM4dkx4MHhnTXBkWnFlbzFReG82aW82REhnYll2ZUdHUG1XSmIxbWNMQ1FxdTR1UGkxa3lkUGpyZ1FUeVV4SFZHcW1DRWkyUmQ0eVIyY3BVaVZtbTU2d2JtS0NjRmdzTVFZazNHMmJTSWl3SE9SU09RNmRKMFo1UUlkVWFxWTRQRjR2bktPVFNQR21LOUdJcEgzb2lXcFhLSWpTaFVUakRIdmUrdHpJaklFdkM4U2liemtRaVNsSm1oUnFyT2FOMjllSURjM3Q4eXlyRFhHbUtYQWNoRlpib3pKRVpFTUlJT3h5OHQ2alRHOUluSUtxQWNPaXNnaFk4eHUyN1pyYW1wcStpN204MFFrK3kxTHk3WmJsclZ5MTY1ZGJlZDZqMUl6UmEralZPT3NVQ2dVQnE0SGJqVEdoSm44WDZRMkVCV1JMYlp0UDExVFU3T0RzeXlURUE2SGJ3VCtoOVAvUG9ySTA4UER3N2ZXMWRVTlQvTHpsWm9TV3BSSkxod09MeE9SVHhoajdnTG1qajl2ZVMweTUyYVNXVHliOVB3TTB2UFNTYy9Md0pmaEk4V2Znc2Z2d1dBWUhScGxkR2lVa2Y1aCtscjc2R3ZybzYrbGwrNFRYWFNmNk1ZZWZsTXZ0b25JWThERGtVaGt6eGtacW9GeUFCRzVPeEtKL0FCZHRWREZFQzNLSkZWUlVmRmV5N0krRDF3My90eXNva3p5VnhWUVZGRkUxc0pzTE0va2Z1dHpiSWV1WTEyY2pCNm5aVzhMWGNjNko3YUp5SXVPNC94Yk5CcjliVGdjN2dQU0hNY0pWVmRYVjAvcVE1V2FCbHFVU2FhaW9tS2RNZVkrWTh4NkFIK21uM2xyRjdCNC9STFM4OUtuOWJNSFRnMXcrS1VHanUxNG5jRlRBd0E0anJQVEdMUGN0dTAxTlRVMWpkTWFRS2wzU0lzeVNheFpzNmJBNS9OOUY5Z01rSkdmd1lyclYxSmNPVy9TSThkTEpZNXdJbnFjQTAvdm8vdkV4QUtHVzRhR2hqNVRWMWYzK295R1Vlb2lhRkVtUGxOZVh2NFJ5N0wrM1JpVEZjZ09VSExES2haY3VaQzMvTW84NDBTRTR6c2IyYmRsRDMydGZRQTlqdU44b2JxNitrSDBIS1dLSVZxVUNTd1lES1pibHZWOXk3TCsybGlHaGU5ZXpKcGIxK0R4eGRaVllmYUl6ZDZuOXREd1FqM2lDQ0x5WkU5UHo4ZnE2K3Qxdld3VkU3UW9FOVNxVmFzV0JnS0JKNEJ3SUNlTnlydldrcnMwMSsxWTU5VjVySk5kUDNpTjN1WmVnSDIyYmQ4Y2pVWVB1SjFMS1MzS0JCUU9oMWVKeUZaalRIN3U4anplOWNrcjhLWDczSTUxVVVZR1J0ajE2QTZhZHpkeCtpTDI5MFVpa1oxdTUxTEpUYWRaU3pEbDVlV2xsbVc5YUl5WnMranF4YXo5eE9XaytHUHJVUHQ4UEY0UHhaZk53eDV4T05YUUVUREdiTTdQejMraHVibjV1TnZaVlBMU29rd2d3V0N3SkNVbDVVOUEzdEtOeXdodXJuRDlCNXQzd2hoRC9zcDhBTm9QdHFWYWxyVzV1TGo0RHlkT25HaHlPWnBLVWxxVUNhSzB0RFRINi9VK2I0eVp0M1RqTXRiOFpkRHRTSk9XdDJJT3hqSzBIV2hORlpFYmNuTnpmOUxTMG5KUjk0NHJOWlYwbXJYRTRQWDcvVDh4eGl3dkRNNmw5TFl5dC9OTW1SWHZMMkgrRlFzQTV2dDh2dCtVbHBiR3g4bFdsVkMwS0JOQUtCVDZNbkRkck1KWlZINThiVndlYnArTE1ZYnlENGZJV3BnTmNJWGY3LyttMjVsVTh0RkQ3emhYVmxaVzV2RjRIdmY0UE5hNmU5ZVRtcG5xZHFRcFoza3NDbFlYY1BTVkl6aWpUbVZoWWVFelRVMU5lcnVqbWpFNm9veGpsWldWM3BTVWxFY0FUOG4xSzhuSVArdEtDZ2toa0owMmZ0N1ZZNHg1V0EvQjFVelNvb3hqdG0zZmFZeTViUGI4TEphOWQ0WGJjYWJkZ2lzWGtyYzhEMkNWMysvL290dDVWUExRb294VGl4WXRTalhHL0NOQWNITjVRcDJYUEJkakRHV2J5Z0VRa1h1Q3dlRDBUbmVrMUdsYWxIRXFPenY3TG1OTThaeVNPZVFzaWUxYkU2ZFNadkZzaXNMRjQydDlmOEh0UENvNWFGSEdKNjh4NXFzQUsyOWM3WGFXR1ZmeS9wVUFXSmIxV1QxWHFXYUNGbVVjQ29mREc0R2k3TVU1U1RXYUhKZFpQSnY4MVFVQWM3eGU3eWEzODZqRXAwVVpoMFRrNHdEejFzNTNPNHByRmx5NUVBQmp6SjB1UjFGSlFJc3l6cXhjdVRMWEdIT2I1YldZZi9rQ3QrTzRwcUMwRUkvUGd6SG1tc3JLeXJrWGZvZFM3NXdXWlp3SkJBSWJBTytja255OHFWNjM0N2dteFo5Q2NlVThHRnRTOTFhWDQ2Z0VwMFVaWjR3eEcyRnN3b2hrTjZka2JJWWh4M0UydWh4RkpUZ3R5amdqSWpjQUZKUVd1QjNGZGRsTGNnQXd4bHpwY2hTVjRMUW80MGdvRkZwb2pGbmt6L1NUVVRETDdUaXVTOHRKSTVBZEFDZ0tCb01sYnVkUmlVdUxNbzZJeUFxQXpLTFpTWEVuem9VWVl5WXVqL0o0UEdHWDQ2Z0Vwa1VaUnl6TFdnS1FscHZtZHBTWU1XdHVKZ0FpVXVweUZKWEF0Q2pqeTBxQWpIejNEN3RGTG4zWjdYZnluZ3RKenh1NzNkc1lzM1RLZDY3VWFmR3o2cFFDV0Ewd2ErN1VGZVdUbjMwQ2dJcVBoRmw0MVNJQUduY2NZOWVqTzRDeFd5UkxybDlKVjJNWFhjZE8wWG1zaTY1am5YUTFkbkhqdHo5NDNuMi9rL2RjcXZIUnRURm04WlR1V0tremFGSEdFUkVwTnNZUXlKNitRKytCam41cWZsWU5qRjNVUFg1ZjlkYjduN3ZrZmIyVDkxd3FmNlovL0tGZUw2V21qUlpsZk1rRDhHZE16endRSXNLdUgrNWtaR0NFdEp3MHduZGVOckh5Kzl6eUlySVdaalBZTmNEaEZ4c3Vhbi92NUQyWHlodndqV2ZQbXBZUFVBb3R5bmlUQVpBeVRYZmsxRDl6Z1BiNk5xd1VpN1dmdkJ4ZitodUYvSzVQWFFIQTBWZU9uUFA5cno3d0NwMUhUM0hWUFZlVFdaUjVVZStaTEk5dmJEVVRZMHhnMmo1RUpUMHR5amhpalBFRFdDbFQveHRjVjJNblI3Y2RBYUJzVXpsWkM3SXZlUjk5YlgwTTl3MHowajg4eGVuT3pmSk1mQmM2M1pxYU5scVU4V1hhTHA1c2ZPMFlqdTNnOFhvb0xIdG5jMHhjOCtXTmpBeU80cC9sdi9DTGxZb2plbmxRZkJrQ2NFYWRLZC94a2cxTDhRYTgyQ00yT3gvZWpqaVhmaW1QNWZYTWVFazY5c1IzTVRLakg2eVNpaFpsSEJHUlBvRFJvYW52aEVCT0d1VjNoQUJvUDlUT25pZDNUL2xuVEFkN3hBWkFSQVpjanFJU21CWmxmR2tGR09xZG5uT0F4Wlh6SnVhNHJILzJJRTAxSnkvcC9jNkl6VkRQMEhSRU82ZVIvb20vTkRwbjlJTlZVdEZ6bEhIRUdITVNXRDE0YW9ETTA3ZnVUYlhnNWdvNkRyWFQxOVpIMVdNN2VjK1hOcEtlbDg3TDMza0pnTUd1d1luWGpqKzM3dDcxQUd6OStndjBOdmV3N3A2cnlWMldkMUh2bWF6aE40cTViVXAycU5SWjZJZ3lqb2pJSG9DZXB1NXArNHlVMUJRcTcxcUxzUXdqQXlQc2VHZzd6cWhEMjhFMjJnNjIwZHZTTy9IYThlZkdCYklDZU5POGVBUGVOMjAvMzNzbXE2KzlEd0JqekpFcDI2bFNiNkZUME1TUlVDajBkOGFZQnhhOWUvSEUrY1JrZCtEMys5ajcxQjVFNVA1SUpQSVZ0L09veEtRanlqamlPRTREUUg5N3Y5dFJZa1pQVXc4QUlsTG5jaFNWd0xRbzQ0ampPQWNCdWs5MlQ4dE1QUEZHUk9nNDNESCt1TnJsT0NxQmFWSEdrZHJhMmdZUmFSenNIS0N2dGMvdE9LNGI2QnlndjYwUEVXbUpScU02b2xUVFJvc3l6b2pJMHdBdGU1cmNqdUs2VTZkSGs4YVlWMXlPb2hLY0ZtV2NzU3pyZVlEVy9hMXVSM0ZkMitudndCaXoxZDBrS3RGcFVjYVpvYUdoRjRIUjFuMHRqQTZOdWgzSE5mYXdUZVBPUmdBYitMWExjVlNDMDZLTU0zVjFkVTNBVS9hd1RlT09ZMjdIY1UzTDNtWkdCMGNRa1cyN2R1MTYzZTA4S3JGcFVjWWgyN1lmQVpLNktGOS85U2dBanVQODBPVW9LZ2xvVWNhaDBkSFJQd0t0N2ZWdGRCMUx2bHVjZTV0N2FLbzVpWWgwZG5WMVBlNTJIcFg0dENqalVGMWQzYkRqT1BjQjdIa3ErYTZLT2ZDSC9lTVB2My9reUpIQjg3MVdxYW1nUlJtbkhNZDVFR2h0cVd1bU00bEdsYjNOUFJ6Yi9qb2ljcXFucCtkK3QvT281S0JGR2FkcWFtcjZnSDhDcVAxNU5DbnUxQkVSZGo5Uk8vNzRnZnI2K3VtYkhVU3BNMmhSeHJIdTd1NEhSV1JQUjBQN3RLMXlHRXVPNzJxa2VYY1RJbks0czdQelg5ek9vNUtIRm1VY3E2K3ZIeEtSdXdCNzcxTjFESnhLM01reWhub0dxZmxaRkJGeGdFL3B1VWsxa3p4dUIxQ1QwOVRVZEtLZ29DQmRiRm5YVnQvRy9Nc1huTGt5WVVKd1JtMWUrNi90OURiMVlJejVRU1FTK1k3Ym1WUnkwYUpNQUxtNXVTOTVQSjVyaDdxSDV2ZTM5ek8zdkFoakVtT3FVUkZoOTY5cU9WSFZDRkRUMGRGeGEyZG5aL0xla3FSY29VV1pBRnBiVysyOHZMd3RIby9uOXU0VDNiT05NZVF0bitOMnJDbHgrTVZEN0g5Nkh5TFNQREl5Y3MyQkF3YzYzTTZra284V1pZSm9hV25wS3lnb2VNRVljMGZid2JaVURIRmRsaUpDdzlaRDdQNWxEU0xTYTR5NUpScU4xcnFkU3lVbkxjb0UwdFRVMUpTZm4vKzhaVm1iMmcrMnBUcTJUZDZLT1hGM0dDNGkxRDl6Z0xwZjcwWkVlb0ZiSXBISVZyZHpxZVNsUlpsZ21wdWJqeGNXRmo0SGJPbzQxQkhvYXV5aW9MUVFqemMrL3E4ZUhScWwrc2NSRGoxZkQ5RGpPTTdOMWRYVno3dWRTeVczK0JwcXFJc1dEQVpMVWxKU25nUktNZ295dU96dXk1bGRQTnZ0V09mVjI5TER6a2Qyak4rL2Z0UzI3VnVqMFdqRTdWeEt4Y2N3UTEyeTV1Ym05dlQwOU1mOGZuOXd1Rzk0eGRHWGp5QWlaQy9PaWJuTGg1eFJoL3JuRHJMam9lME1kZzRpSWx1SGg0ZXZyYTJ0UGV4Mk5xVkFSNVRKd0lURDRYdUJmd0hTTXZJektMMjFqSUt5UXRmUFhZb0lyWHRicVB2TmJycVBkd0gwQS9kVlZWWGREeml1aGxQcURDbHVCMURUVGh6SDhWaVdsU1lpUjNwYmVoZHQvODgvTTN0K0ZxdHVXazMrcWdLTU5iT0ZLWTdRZHJDVmZiL2RRMGZEeE5VKzIyemJ2anNhalI2WTBUQktYUVFkVVNhNGNEaThFWGdPR0FVKzRqaE9uMlZaL3d5RUFBSTVBWlpzV0VaeDVUd0NXWUZwelRMVU04VHhYWTAwYksyZldFVlNSUFlBWDR0RUlyK2MxZzlYYWhLMEtCTllLQlJhYUl6Wkt5S3B3TDlFSXBGL0dOOFdEb2R2Qis0RnJoaC9MbnR4RGtYaFl1YVU1Sk01TjNQU0kwMXhoSjdtSHRvT3RISWljcHoyZzIxbmJxNnliZnMvb3RIb28wRGlUMzJrNHBvV1pZSUtCb1BwS1NrcFVXQ3BpRHdSaVVUKzhteXZDNFZDNWNhWWU0Q2JnTHp4NXowK0Q5bUxjOGhka2t2Nm5IUlNzd0trWmdYd0JyeDR2SjZ4eTQzTTJDSmY5b2pONk1BSUE1MkRESGFOcmJYZDBkQk9SMFBIbXhaQUU1Rk9ZOHdXMjdhL0c0MUdYNXZ1NzBDcHFhSkZtWmlzY0RqOEMrQTJFVGtZaVVSV01iWmE0WG5mRXd3R04zZzhuazNBZW1OTUNaTy9Lc0lHNmtWa216SG1GMVZWVmM5ZVJBNmxZbzRXWlFJS2g4UC9DSHdONkI0WUdGaTVkKy9lazVlNmo5TFMwZ3l2MTN1bE1lWktZSWt4WnI2SXpEUEdaQUlCSUkyeGYzLzZSV1FBNkRiR05JcElJM0FZZU5Ybjg3MjhmZnQyblZ4WHhUMHR5Z1FUQ29VK1pJejVCVEJpMi9aMTBXajBCYmN6S1JYdll1dktZelVwNWVYbEs0Q2Z5ZGk2RUgrdkphblUxTkFSWllJb0xTM044UHY5aDRFOEVmbFJKQkw1bU51WmxFb1VPcUpNREpiUDUvczlZNzlhNzlTU1ZHcHE2WjA1Q1NBY0R2OGJzQTdvR2gwZDNlQnlIS1VTam80bzQxeEZSY1dkd09jQU1jWmNmWG9aVzZYVUZOSVJaUndMaDhPVndNTUFqdU44dXJxNldtY0FWMm9hNklneWZyenA0dS9TMHRJYzRJWFR6Myt2dXJyNlFWZFNLWlVFZEVRWkJ5b3JLNzJPNDNRQW40cEVJbzh6OXVQTm40Qlp3UE5WVlZYL3Q3c0psVXBzV3BSeFFFUnVOTVprQUQ4S2g4TmhJQmRZTFNMSGJkditJRHAzbzFMVFNvc3lEb2pJSjA5UHN1c1JrYytmZm5ySXNxejNSQ0lSL2ZGR3FXbW1SUm5qU2t0TEZ3RFhqZit6ZVdOYThwNysvdjUrZDFJcGxWejB4NXdZNS9QNVBtU01PZHYvVDNtQlFHRHY2WWw1bFZMVFNJc3l4aGxqUG51ZXpiTkY1SGNWRlJXM3pGZ2dwWktRSG5ySHNJcUtpblhBa25OdEY1RVdFYm14dXJwNnh3ekdVaXJwNklneWhobGovdm84bXgvbzZlbFpyaVdwMVBUVDJZTXUwcng1OHdLNXVibGxsbVd0TWNZc0JaYUx5SEpqVEk2SVpBQVpqSDJmdmNhWVhoRTVCZFFEQjBYa2tERm10MjNiTlJkN2krSHBwUnhhR1pza2Q0S0lOSXJJYlZxUVNzMGNMY3B6czBLaFVCaTRIcmpSR0JObThxY3FiQ0FxSWx0czIzNjZwcVptQitkWUdxR3lzdkpPRVhuMHpPZEU1SDdidHYrMzNzK3QxTXpTb255TGNEaThURVErWVl5NUM1ZzcvcnpsdGNpY20wbG04V3pTOHpOSXowc25QUzhEWDRhUEZIOEtIcjhIZzJGMGFKVFJvVkZHK29mcGErMmpyNjJQdnBaZXVrOTAwWDJpRzN2NFRiM1lKaUtQQVE5SElwRTliOG54S25BNWdJZ2NkaHpudzdvZ2wxTHUwS0k4cmFLaTRyMldaWDJlTTY1Wm5GV1VTZjZxQW9vcWlzaGFtSTNsbWR3cFhjZDI2RHJXeGNub2NWcjJ0dEIxckhOaW00aTg2RGpPdjBXajBkK3VXYk5tcWRmclBXQ01zVVRrbnkzTCt2OTI3ZHFsMTB3cTVaS2tMOHFLaW9wMXhwajdqREhyQWZ5WmZ1YXRYY0RpOVV0SXowdWYxczhlT0RYQTRaY2FPTGJqZFFaUERRQWdJanNjeDZuMWVEeFhEZzhQZjNqMzd0MDEweHBDS1hWQlNWdVVhOWFzS2ZENWZOOEZOZ05rNUdldzR2cVZGRmZPbS9USThWS0pJNXlJSHVmQTAvdm9QdEhOMkpJMy9INTRlUGpUZFhWMXI4OW9HS1hVMnlSalVacnk4dktQV0piMTc4YVlyRUIyZ0pJYlZySGd5b1c4Y1hlZ08wU0U0enNiMmJkbEQzMnRmUUE5anVOODRmUVVhdUpxT0tXU1dGSVZaVEFZVExjczYvdVdaZjIxc1F3TDM3MllOYmV1d2VPTHJldnU3UkdidlUvdG9lR0Zlc1FSUk9USm5wNmVqOVhYMStzYTJVcTVJR21LY3RXcVZRc0RnY0FUUURpUWswYmxYV3ZKWFpycmRxeno2anpXeWE0ZnZFWnZjeS9BUHR1MmI0NUdvd2ZjenFWVXNrbUtvZ3lIdzZ0RVpLc3hKajkzZVI3dit1UVYrTko5YnNlNktDTURJK3g2ZEFmTnU1czRmUkg3K3lLUnlFNjNjeW1WVER3WGZrbDhLeTh2TDdVczYwVmp6SnhGVnk5bTdTY3VKOFVmVzRmYTUrUHhlaWkrYkI3MmlNT3BobzZBTVdaemZuNytDODNOemNmZHpxWlVza2pvb2d3R2d5VXBLU2wvQXZLV2JseEdjSE9GNnovWXZCUEdHUEpYNWdQUWZyQXQxYktzemNYRnhYODRjZUpFazh2UmxFb0tDVnVVcGFXbE9WNnY5M2xqekx5bEc1ZXg1aStEYmtlYXRMd1ZjekNXb2UxQWE2cUkzSkNibS91VGxwWVd2WjFScVdtV3FMTUhlZjErLzArTU1jc0xnM01wdmEzTTdUeFRac1g3UzVoL3hRS0ErVDZmN3plbHBhWHhjYkpWcVRpV2tFVVpDb1crREZ3M3EzQVdsUjlmRzVlSDIrZGlqS0g4d3lHeUZtWURYT0gzKzcvcGRpYWxFbDNDSFhxWGxaV1ZlVHlleHowK2o3WHUzdldrWnFhNkhXbktXUjZMZ3RVRkhIM2xDTTZvVTFsWVdQaE1VMU5Ubzl1NWxFcFVDVFdpckt5czlLYWtwRHdDZUVxdVgwbEdmb2Jia2FaTklEdHQvTHlyeHhqenNCNkNLelY5RXFvb2JkdSsweGh6MmV6NVdTeDc3d3EzNDB5N0JWY3VKRzk1SHNBcXY5Ly9SYmZ6S0pXb0VxWW9GeTFhbEdxTStVZUE0T2J5aERvdmVTN0dHTW8ybFFNZ0l2Y0VnOEhwbmU1SXFTU1ZNRVdabloxOWx6R21lRTdKSEhLV3hQYXRpVk1wczNnMlJlRmlqREZ6TE12Nmd0dDVsRXBFaVZLVVhtUE1Wd0ZXM3JqYTdTd3pydVQ5S3dHd0xPdXplcTVTcWFtWEVFVVpEb2MzQWtYWmkzT1NhalE1THJONE52bXJDd0RtZUwzZVRXN25VU3JSSkVSUmlzakhBZWF0bmU5MkZOY3N1SEloQU1hWU8xMk9vbFRDaWZ1aVhMbHlaYTR4NWpiTGF6SC84Z1Z1eDNGTlFXa2hIcDhIWTh3MWxaV1ZjeS84RHFYVXhZcjdvZ3dFQWhzQTc1eVNmTHlwWHJmanVDYkZuMEp4NVR3WVcxTDNWcGZqS0pWUTRyNG9qVEViWVd6Q2lHUTNwMlJzaGlISGNUYTZIRVdwaEJMM1JTa2lOd0FVbEJhNEhjVjEyVXR5QURER1hPbHlGS1VTU2x3WFpTZ1VXbWlNV2VUUDlKTlJNTXZ0T0s1THkwa2prQjBBS0FvR2d5VnU1MUVxVWNSMVVZcklDb0RNb3RsSmNTZk9oUmhqSmk2UDhuZzhZWmZqS0pVdzRyb29MY3RhQXBDV20rWjJsSmd4YTI0bUFDSlM2bklVcFJKR1hCY2xzQklnSXo4K0Q3dEZwbjZwN3ZTOHNkdTlqVEZMcDN6blNpV3ArRmxsNit4V0E4eWFPelZGK2VSbm53Q2c0aU5oRmw2MUNJREdIY2ZZOWVnT1lPejJ5SkxyVjc3cHRXKzE2cWJWckRoOVMrRmJkVFYyMFhYc0ZKM0h1dWc2MWtsWFl4YzNmdnVEVTVKOTNQam8yaGl6ZUVwM3JGUVNpK3VpRkpGaVl3eUI3T2s1OUI3bzZLZm1aOVhBMkFYZEpXY3B3SXo4REZKbnZ6RTVjQ0RuM0ZtMjN2L2MxSWQ4QzMrbWYveWhYaStsMUJTSjY2SUU4Z0Q4R1ZNL0Q0U0lzT3VIT3hrWkdDRXRKNDN3blplZGRSWDBaZTlkTVRINnZKQzU1VVZrTGN4bXNHdUF3eTgyVEczZzA3eUJzZTlDUkxLbTVRT1VTa0x4WHBRWkFDblRjRWRPL1RNSGFLOXZ3MHF4V1B2SnkvR2xYM29adi9yQUszUWVQY1ZWOTF4TlpsRW03L3JVRlFBY2ZlWElGS2Q5ZzhjM3RycUhNU1l3YlIraVZKS0o2NkkweHZnQnJKU3AvVTJxcTdHVG85dU9BRkMycVp5c0Jkbm5mRzMwOFFqUnh5T2s1YVd6Nk4yTFdiWngrY1RJczYrdGorRytZVWI2aDZjMDMvbFlub252UXFkYlUycUt4SFZSY3RhRDRjbHJmTzBZanUzZzhYb29MRHY3L0JLejVtYmlEWGdSRVhwT2R0UFgwa3ZkRTdYWVE2T1UzTEFLZ0d1K3ZKR1J3Vkg4cy94bjNZZFNLajdFZTFFT0FXbk9xRE54eURrVmxteFlTc1BXUTR3TWpMRHo0ZTJzdTNjOXhucHpKMi84Zi85aTRyRTliTFA5KzMrbWRYOExSN1lkbmloS3krdkI3NTNaaFM0ZDJ4bC9PREtqSDZ4VUFvdnI2eWhGcEE5Z2RHaHFPeUdRazBiNUhTRUEyZysxcytmSjNlZDl2Y2ZuWVc1NUVRRERmVE4zbUgwMjlvZ05nSWdNdUJwRXFRUVMxMFVKdEFJTTlVNTlPUlZYenB1WTM3TCsyWU0wMVp5YzJOWnpzcHVSZ1RmS2VXUmdoTWFkeHdDWVBmK05INXVkRVp1aG5xRXB6M1krSS8wVHVUcG45SU9WU21CeGZlaHRqRGtKckI0OE5VRG02VnYzcGxKd2N3VWRoOXJwYSt1ajZyR2R2T2RMRzBuUFMrZDQxWEVPL25FL3N3cG5ZYVZZOUp6c1lYUm9GSS9YdzVyYnlpYmV2L1hyTDlEYjNNTzZlNjRtZDFrZUwzL25KUUFHdXdZblhqUCszTHA3MTA5SjV1RTNpcmx0U25hb2xJcnZFYVdJN0FIb2FlcWVsdjJucEtaUWVkZGFqR1VZR1JoaHgwUGJjVVlkc3VabmtWRXdpOTZXWGpwZjc4UnpldExjOWYvUE5XOWFzeWVRRmNDYjVzVWJHTHQ4cWUxZ0cyMEgyK2h0NloxNHpmaHpVNld2dlE4QVk4eVJLZHVwVWtrdXJxZmNDWVZDZjJlTWVXRFJ1eGRQbkZOTWRnZCt2NCs5VCsxQlJPNlBSQ0pmY1R1UFVva2dya2VVanVNMEFQUzM5N3NkSldiME5QVUFJQ0oxTGtkUkttSEVlMUVlQk9nKzJUMHRNL0hFR3hHaDQzREgrT05xbCtNb2xURGl1aWhyYTJzYlJLUnhzSE9BdnRZK3QrTzRicUJ6Z1A2MlBrU2tKUnFONm9oU3FTa1MxMFVKSUNKUEE3VHNhWEk3aXV0T25SNU5HbU5lY1RtS1Vna2w3b3ZTc3F6bkFWcjN0N29keFhWdHA3OERZOHhXZDVNb2xWaml2aWlIaG9aZUJFWmI5N1V3T2pUcWRoelgyTU0yalRzYkFXemcxeTdIVVNxaHhIMVIxdFhWTlFGUDJjTTJqVHVPdVIzSE5TMTdteGtkSEVGRXR1M2F0ZXQxdC9Nb2xVaml2aWdCYk50K0JFanFvbno5MWFNQU9JN3pRNWVqS0pWd0VxSW9SMGRIL3dpMHR0ZTMwWFVzK1c1eDdtM3VvYW5tSkNMUzJkWFY5YmpiZVpSS05BbFJsSFYxZGNPTzQ5d0hzT2VwNUxzcTVzQWY5bzgvL1A2UkkwY0d6L2RhcGRTbFM0aWlCSEFjNTBHZ3RhV3VtYzRrR2xYMk52ZHdiUHZyaU1pcG5wNmUrOTNPbzFRaVNwaWlyS21wNlFQK0NhRDI1OUdrdUZOSFJOajlSTzM0NHdmcTYrdW5aM1lRcFpKY3doUWxRSGQzOTRNaXNxZWpvWDNhVmptTUpjZDNOZEs4dXdrUk9keloyZmt2YnVkUktsRWxWRkhXMTljUGljaGRnTDMzcVRvR1RpWHVaQmxEUFlQVS9DeUtpRGpBcC9UY3BGTFRaMllYZEprQlRVMU5Kd29LQ3RMRmxuVnQ5VzNNdjN6Qm1Tc1RKZ1JuMU9hMS85cE9iMU1QeHBnZlJDS1I3N2lkU2FsRWxuQkZDWkNibS91U3grTzVkcWg3YUg1L2V6OXp5NHN3SnE2bjNwd2dJdXorVlMwbnFob0Jham82T203dDdPeE0zbHVTbEpvQkNWbVVyYTJ0ZGw1ZTNoYVB4M043OTRudTJjWVk4cGJQY1R2V2xEajg0aUgyUDcwUEVXa2VHUm01NXNDQkF4MXVaMUlxMFNWa1VRSzB0TFQwRlJRVXZHQ011YVB0WUZzcWhyZ3VTeEdoWWVzaGR2K3lCaEhwTmNiY0VvMUdhOTNPcFZReVNOaWlCR2hxYW1yS3o4OS8zcktzVGUwSDIxSWQyeVp2eFp5NE93d1hFZXFmT1VEZHIzY2pJcjNBTFpGSVpLdmJ1WlJLRmdsZGxBRE56YzNIQ3dzTG53TTJkUnpxQ0hRMWRsRlFXb2pIR3g5LzlOR2hVYXAvSE9IUTgvVUFQWTdqM0Z4ZFhmMjgyN21VU2lieE5iU2FoR0F3V0pLU2t2SWtVSkpSa01GbGQxL083T0xaYnNjNnI5NldIblkrc21QOC92V2p0bTNmR28xR0kyN25VaXJaeE1ld2FnbzBOemUzcDZlblArYjMrNFBEZmNNcmpyNThCQkVoZTNGT3pGMCs1SXc2MUQ5M2tCMFBiV2V3Y3hBUjJUbzhQSHh0YlczdFliZXpLWldNa21aRWVRWVREb2Z2WWV4Mngxa1orUm1VM2xwR1FWbWg2K2N1UllUV3ZTM1UvV1kzM2NlN0FQcUIrNnFxcXU0SEhGZkRLWlhFa3JFb0FTZ3RMVjNnOC9rZU5zYjhCY0RzK1Ztc3VtazErYXNLTU5iTWZpM2lDRzBIVzluMzJ6MTBORXhjN2JQTnR1MjdvOUhvZ1JrTm81UjZtNlF0eW5FVkZSVWZzQ3pybjRFUVFDQW53SklOeXlpdW5FY2dLekN0bnozVU04VHhYWTAwYksyZldFVlNSUFlBWDR0RUlyK2MxZzlYU2wyMHBDL0tjZUZ3K0hiZ1h1Q0s4ZWV5RitkUUZDNW1Ua2srbVhNekp6M1NGRWZvYWU2aDdVQXJKeUxIYVQvWWR1Ym1LdHUyL3lNYWpUNEtKUDdVUjByRkVTM0t0d2lGUXVYR21IdUFtNEM4OGVjOVBnL1ppM1BJWFpKTCtweDBVck1DcEdZRjhBYThlTHllc2N1TnpOZ2lYL2FJemVqQUNBT2Rnd3gyamEyMTNkSFFUa2REeDVzV1FCT1JUbVBNRnR1MnZ4dU5SbDl6NFkrcmxMb0lXcFRuWmdXRHdRMGVqMmNUc040WVU4TGtyeEt3Z1hvUjJXYU0rVVZWVmRXenA1OVRTc1V3TGNxTFZGcGFtdUgxZXE4MHhsd0pMREhHekJlUmVjYVlUQ0FBcERIMmZmYUx5QURRYll4cEZKRkc0RER3cXMvbmUzbjc5dTA2dWE1U1NpbWxsRkpLS2FXVVVrb3BwWlJTU2ltbGxGSktLYVdVVWtvcHBaUlNTaW1sbEZKS0thV1VVa29wcFpSU1NpbWxsRkpLS2FXVVVrb3BwWlJTU2ltbGxGSktLYVdVVWtvcHBaUlNTaW1sbEZKS0thV1VVa29wcFpSU1NpbWxsRkpLS2FXVW1pbi9QOW9lVTlKZHpZTUtBQUFBQUVsRlRrU3VRbUNDIiwKCSJUaGVtZSIgOiAiIiwKCSJUeXBlIiA6ICJmbG93IiwKCSJWZXJzaW9uIiA6ICIiCn0K"/>
    </extobj>
    <extobj name="ECB019B1-382A-4266-B25C-5B523AA43C14-7">
      <extobjdata type="ECB019B1-382A-4266-B25C-5B523AA43C14" data="ewoJIkZpbGVJZCIgOiAiMTc3OTA0NjgwMzEyIiwKCSJHcm91cElkIiA6ICI0NjQwMDk3NTgiLAoJIkltYWdlIiA6ICJpVkJPUncwS0dnb0FBQUFOU1VoRVVnQUFBUzRBQUFGTENBWUFBQUJvZVdHcUFBQUFDWEJJV1hNQUFBc1RBQUFMRXdFQW1wd1lBQUFnQUVsRVFWUjRuTzNkZVhoYzlYMzMvZmYzekNiSmtyVXZsaVVzNzR2c2tXWWNnbG5pc0FVU0tOaUVRaUFCUXRJK0NVbXUzS1JwMmlhNTc5enRSUk5vZXpmUDA1Q1UwSnRDQ2pTUU5LUkFpQWtFQWlZWXdtYU5Sa1pHdG9VdEw3STJXL3MyR3AzemUvNlFaRXl3dkVnakhVbnpmVjJYcmtzNk0rYzNIdy9TaDNOK2N4WlFTaW1sbEZKS0thV1VVa29wcFpSU1NpbWxsRkpLS2FXVVVrb3BwWlJTU2ltbGxGSktLYVdVVWtvcHBaUlNTaW1sbEZKS0thV1VVa29wcFpSU1NpbWxsRkpLS2FXVVVrb3BwWlJTU2ltbGxGSktLYVdVVWtvcHBaUlNTaW1sbEZKS0thV1VVa29wcFpSU1NpbWxsRkpLS2FXVVVrb3BwWlJTU2ltbGxGSktLYVdVVWtvcHBaUlNTcWxKRWJjREtLV2dwS1FrTlRjM2Q1MWxXV3RGWkNtdzNCaXpYRVJ5akRIcFFEb2pmNis5SXRKcmpPa0E2b0U5eHBoM1JlUnQyN1pyYW1wcSt0ejhkMHdYTFM2bDNHR0ZRcUV3OEFuZ1QwUWtESGduT2FZTlJJMHhXMnpiZnJxbXB1Yk4wV1Z6amhhWFV0TW9IQTR2TThaOFhrUnVCUmFNTFhlOFBnYUtTaGhZVUVvc3I1QlliaUd4M0FLRzA5SnhBaWs0L2hRQXJLRkJyRmdNNzBBdmdhT3RJMTlIV2tocE9raGE4MEdzK05EeEwzZkVHUE1RY0g4a0V0azVuZi9PcWFiRnBkUTBxS3lzL0pobFdYOEpYQTVnZ01HaUVycFhyS056N1lmb0sxMENIcy9rWHNTeFNXdmNUOWJiYnpGLzF3NVNEKzgvOWdkdWpIbkpjWngvamthanY1N2NpOHdNV2x4S1RhSEt5c3J6UmVST0Vka0lFTS9JcEQxMEhtM25YY0pRVHNHVXZyYXZxNTM4VjM5SFR0VXIrTHZhQVRER3ZHbmI5amRyYW1wZW1OSVhuMkphWEVwTmdiVnIxeGI2L2Y2N2dlc0JCdk9MYUw1a0UrMlZHOENhNUpiVm1YSWNzdDUraTZMbm55U3QrZURZMGkyeFdPekx0YlcxQjZZM1RHSm9jU21WV0ZKUlVmRVp5N0orS0NKWlExbTVORjI2bWFObmJ3UngrYy9OR0xLci84Q0M1eDRuNVVnTFFJL2pPTitvcnE2K2o1RzkxMWxEaTB1cEJBa0dnL01zeTdyWHNxeWJqRmdjMlhBUmg2NjhBZU1QdUIzdGZTUWVwL2paWDFLdzdSbkVjVERHUE5uVDAzTkxmWDE5dDl2WlRwY1dsMUlKc0hyMTZrV3BxYW4vRFlSaldiazBmUHBMOUpXdGNEdldTYVUyN21meEkvZVEwdFlFVUdmYjlxWm9OTHJiN1Z5blE0dExxVWtLaDhPcmpURmJSYVNnWitscTl0NzhWZXkwZExkam5SWnJjSURGai82WXpIZXFHVDJvOWJKSUpQS1cyN2xPWlpwbkNaV2FXeW9xS3NvdHkzcEpSUExiTmx6TXZwdStNdU4yRFUvR2VIMTBWRzVBNG5FeTl1OUpGWkhyQ3dvS1hteHBhV2wwTzl2SmFIRXBOVUhCWUhDbDErdDlHY2hyK2NqbEhOcDhpL3NUOEJNaFFzK0t0UmdnWTI5ZGltVloxeTljdVBEWnc0Y1BON3NkYlR4YVhFcE5RSGw1ZVk3UDUzdEJSRXBhTm42Y3hxcys0M2FrU2V0ZHVob2pRc2E3NzZRWVk2N0l6YzE5cExXMWRVYWUrMmk1SFVDcFdjZ1hDQVFlRVpIbG5lVmhHcSs4MGUwOENkTjh5U2FPZnVnQ2dGSy8zLzlFZVhtNTMrMU1KNkxGcGRRWkNvVkMzd0l1SHloY3lMNGJ2elE3ZHcvSEk4S0JhMjRkT1FVSk5nUUNnZSs3SGVsRWRGZFJxVE93YnQyNmRSNlA1MUhiRjdCMjMvWXQ3SXdzdHlNbG5zZEQ5OG9nZVcrOGhHVVByeThxS25xdXVibjVrTnV4anFkYlhFcWRwdlhyMS91OFh1OERnS2Y1MGswTTVSVzVIV25LeExOeU9IVFZwd0U4SW5ML1ROdGwxT0pTNmpUWnR2MVpFZmxRLzhJeVdpNjgwdTA0VSs3bzJSdnBXYm9hWUhVZ0VQZ3J0L01jVDR0THFkTlFWbGFXSWlKL1o0Q0RtMjZlVy9OYTR4SGg0TlUzWVFCanpPM0JZSENlMjVIR2FIRXBkUnF5czdOdkZaR0ZQY3ZXMEZlMjNPMDQwMlp3UVNrZEZlY2dJdm1XWlgzRDdUeGp0TGlVT2pXZmlIekhBSWN2dTlidExOT3UrZUtyTVlCbFdWK1pLWE5kV2x4S25VSTRITDRZS080N2F4bjlTYlMxTldad1FTbmRLNE1BK1Q2Zjd6cTM4NEFXbDFLblpJejVIRUJINkZ5M283am02TmtiQVJDUno3b2NCZERpVXVxa1ZxMWFsU3NpbjNTOFBvNnV2OER0T0s3cFhsV0I3UThnSWhldFg3OSt3YW5YbUZwYVhFcWRSR3BxNm9XQXIzdDVPVTVLcXR0eFhPUDRBM1JVbkFNanQxQzd4dVU0V2x4S25ZeUlYQXdqSnlBbnU1NWw1UUE0am5PeHkxRzB1SlE2R1dQTUZRRGRLeXZjanVLNnZrWExBQkFSMXlmN3RMaVVHa2NvRkZva0ltWHhqRXdHQzF5ZjFuSGRVSFllc2F4Y2dPSmdNTGpTelN4YVhFcU53eGl6QW1DZ3FEUTVqcFEvRlJINkZvMGNEdUx4ZU1KdVJ0SGlVbW9jbG1VdEFZaGw1N2tkWmNZWUxDd0d3QmhUN21ZT0xTNmx4cmNLSUphdnU0bGpZcm1GQUlqSVVqZHplTjE4Y2FWbXVEWHczbGJHUklULytoWUE3TlEwZG43akg0bG5aQjU3TE8rTnJaejEyQU1BVlAzVFErOTcvb0UvL1R4SFBuemhDY2M2L3JHVFBmOTBIajlUUXpralc1OGlzbmpTZzAyQ2JuRXBOUTVqekVLQW9aRUo2VW54RFBSVCtzUkRreDdIYmZIMFk4V2I3MllPTFM2bHhwY0hNRHd2SXlHRFplMTRrOHlka1lTTTVSWTdOUTBBWTR5cmwzN1Y0bEpxZk9rQVRpQmwwZ04xcjFnSFFPa1REMklORFU1NlBMYzR2cEY3Um9xSXE2Y1JhSEVwTlE0UkNRQTRYdCtreCtvTW5rM1Bzbkw4bmUwcy9NMHZKajJlVzR6bjJHMHFYTDI4alJhWFV1Tkw2TUZiQjY3OUhJN1BULzZyenpQdjRONUVEcDEwdExpVUdsOE1RT3g0WWdiTExhRHBzaytDTVp6MWkvdkJjVDd3SEdPTi9razY1bjNMNWJqbkptSUxjS0xFdHNlK1RjeWJNa0ZhWEVxTnd4alRCK0NKeFJJMlp1dEhQazUvU1JtcHpRZkplMzNyQng0ZkhqMWNJcVcxOFgzTEEyMU54NzZQejg5T1dKNHpaUTBQQVdDTUdYQXRCRnBjU3AxTUc0QzNyeWRoQXhyTFl2K2Yvam5HOHBEVzJQQ0J4M3VXcmdFZzcvV3RaTlZ1eDRvUEVXaHZwZlRKaHdHd1U5TG9POHU5WXo4OUEzMWozM2E2RmdJOUFGV3BjWWxJRTdERzEzbVV3Y0tGQ1J0M29QZ3NXajc2Q1lwZS9QVUhIbXU2ZEJPWk95TjRCdnRaOHVBUFB2QjQ0eFhYNC9nREgxaSs4TmVQc3VDWlh4Nzd1ZldqbjZEbG8xZWM5dU9ueTl0N3JNU1BuUEhLQ2FSYlhFcU53eGl6RXlDbDlYREN4MjcrMkRYRVRuQkQyVmhlRVhWZi9UdmFRK2NTejhqRVdCN3MxRFI2bHBYejd1ZSt6cEVOSjc0VWxtZHdBRjl2MTdFdmF5aDJSbytmcmtCN0d3QWkwakNoQVJKRVQzbFhhaHloVU9oTEluSlAyemtYY2ZEYXo3a2RaMFlvK3QydktINzJNWXd4ZDBVaWtXKzdsVU8zdUpRYWgrTTRld0VDSGE3dUZjMG9ZeDhhR0dOcTNjeWh4YVhVT0J6SDJRT1EwbklJakRuVjArYytZNWkzLzkzUmIwMjFtMUcwdUpRYXg0NGRPL1lhWXc3NXV6b0lIRzF4TzQ3cmZGM3RCTnBiTWNhMFJxTlIzZUpTYXFZeXhqd05NTCt1eHUwb3JwdTN2eDRBRVhuVjVTaGFYRXFkakdWWkx3Qmt2THZUN1NpdXk2Z2ZlUTlFWkt1N1NiUzRsRHFwV0N6MkVqQ2NzYWQyd29jUXpBVVNIeUluK2hxQURUenVjaHd0THFWT3ByYTJ0aGw0eWpNVUl6dmkraDZTYStidjJvRm5jQUJqekxidDI3Y2ZjRHVQRnBkU3AyRGI5Z01BT1ZYSlcxeTUyMThHd0hHY0IxMk9BbWh4S1hWS3c4UER2d1hhMHZmdElyVnh2OXR4cGwyZ3JZbk0yaXFNTVoxZFhWMlB1cDBIdExpVU9xWGEydG9oeDNIdUZLRDQyY2ZjampQdGlsNTRhdXdVbTNzYkdocG14T1ZidGJpVU9nMk80OXdIdE0ydmk1SjZncXM2ekZXQnRpWnl0bS9ER05QUjA5TnpsOXQ1eG1oeEtYVWFhbXBxK29BN0JFWXVNWk1NUjlJYlE4bFRqeUNBTWVhZSt2cjZicmNqamRIaVV1bzBkWGQzMzJlTTJabmVzSWY4VjU5M084NlV5NDYrUm1aZEZHUE12czdPenUrNm5lZDRXbHhLbmFiNit2cVlNZVpXd0M1KzVqRjhuVWZkampSbHZMMWRsRDcrRU1ZWUIvakNUSm5iR3VNNTlWT1VVbU9hbTVzUEZ4WVd6dk00OXZucCszYlRIcjRBUEhQcnowaUc0eXg5OEc1U1d3OGpJaitKUkNMLzRuYW1QemEzM25HbHBrRnVidTd2UFI3UEpmNmV6dEpBeHhFNjE2NEhtU09YdGpPR2tsOC9RazcwZFlDYTl2YjJhem83TzRmZGp2WEh0TGlVT2tOdGJXMTJYbDdlRm8vSDg2blU1b09aeHJMb1hiTEs3VmdKa2YvS2N4US8vd1RHbUpaNFBIN1I3dDI3MjkzT2RDSmFYRXBOUUd0cmExOWhZZUdMSW5KanhydnZwQmlnZCtscXQyTk5uREhrdi9KYlNuLzFVNHd4dlNLeU9ScU43bkE3MW5pMHVKU2FvT2JtNXVhQ2dvSVhMTXU2THYzZGQxTEV0dWxkdG1iMjdUWWFRK0hXTFpScytSbkdtRjVnY3lRUzJlcDJySlBSNGxKcUVscGFXcG9XTEZpd1dVUkswdmZ0SXEzcEFGMnJLakF1M3JUMVRGaERNYzU2N044cGZQa1pnQjdIY1RaVlYxZS80SGF1VTlIaVVtb1N3dUh3bzhEbGpOeG5zQ20xclRrNzYrM3Q5Q3haZWV6bXJqTlZvSzJaWlQvNVBwbTczd2JZYjl2Mng2UFI2Qi9jem5VNnRMaVVtcUJRS1BUdkluS3pNYWJQc3F3THVydTcvekVRQ0FTOS9iMHI4dDdZQ282aDc2eGxNKzV3Q1JrZXB1RDN2MkhKd3ovRTM5MkJNV2JyME5EUUpUdDI3TmpuZHJiVE5jdDJ4cFdhR1VLaDBKMGk4azFnMkhHY2k2cXJxMThaZlVqQzRmRHR3QjFBeG1CZUVZMVgza0RYbXBEN2MxL0dNSC8zRG9xZi9qbHBUUWNCK29FN3E2cXE3Z0ljZDhPZEdTMHVwYzVRT0J6K0MyUE05d0VqSXB1cXFxbytjRXZxOHZMeXMveCsvLzBpY2lsQTM4SkZORjErSGQwcjFvSTF6U2VzT0E3cGUrc29mdmFYcE8vZk03WjBtMjNiZnhhTlJuZFBiNWpFME9KUzZneFVWbGIrdVdWWjl6Snl1dHlOVlZWVlB6L0Y4NiswTE92dmdSQkFMQ3VYdGdzdW82TnlBL0g1MlZPYTFkdmJUWGIwTmZLM1BVZks2RjJLUnUvTy9iZVJTR1JXWDU5SGkwdXAwMVJaV2JuWnNxei9BbnpHbVA4UmlVUitlTHJyaHNQaFR3RmZBellBR0tCdjBUSTZneCttZTFrNWc0WEZZRTF5THN4eFNHbHJJcU4rSjFrNzNpUjliOTN4ZitCVnRtMy9LQnFOL3Nmb3k4OXFXbHhLbllaUUtMUlJSSjRGVW93eDM0MUVJdCtaNERnVkluSTdjQldRTjdiYzhmbnBYYlNNdnJJVnhISUxHSnFmVFR3ekJ6czFGY2ZyeC9INVFjQ0t4N0hpUTNnRysvRjFkZUR2N3NEZjNrWjZ3eDdtN2QrREovYmV1ZERHbUU0UjJXTGI5dDNSYVBTTnliNEhNNGtXbDFLbnNIYnQycURQNTN0RlJOS0JIMVJWVmYwRms5OXFzWUxCNElVZWorYzZZS09JckdUeW4vTGJRTDB4WnB1SS9LS3FxdXI1MFdWempoYVhVaWV4YnQyNkpUNmZienVRQmZ5MHFxcnFzMHhCR1pTWGw2ZjdmTDV6UmVSY1lJbUlsQnBqU2tSa1BwQUtwREh5OTlwdmpCa0F1a1hra0RIbUVMQVBlTTN2OTcveSt1dXZ6NWlML1UwbExTNmx4aEVNQmdzOEhzOHVFY2tDbmhHUnE3ZHYzeDUzTzVmUzRsTHFoTXJMeTlQOWZ2OHVFU2tHWG05dGJiM28wS0ZEQTI3blVpTzhiZ2RRYXFaWnYzNjl6M0djN1NKU2JJeloyZC9mL3pFdHJabEZpMHVwOXhOanpIWVJXV0dNT1RRME5IVE9ybDI3ZXQwT3BkNVBpMHVwNDRSQ29SZUFkY2FZam9HQmdjcTZ1am90clJsSWkwdXBVZUZ3K09mQWhjYVkvcUdob2NxNnVycTVlemVNV1U3djhxTVVFQTZILzgwWWN4MHdMQ0lWdGJXMUI5ek9wTWFuVzF3cTZZVkNvVHVBTDRpSWNSem52T3JxNm5xM002bVQweTB1bGRRcUt5dS9MQ0xmQVhBYzUwK3FxNnZmZER1VE9qWGQ0bEpKS3hRSzNTSWkvd3JnT001bnFxdXJuM1k3a3pvOXVzV2xrbElvRlBxRWlEd0lZSXo1eStycTZrZmN6cVJPbng0NXI1Sk9SVVhGaHowZXordG14UCtwcnE3K0c3Y3pxVE9qVzF4cXppb3JLMHY1NDJVVkZSVXJMTXY2Z3pIR0FQZHFhYzFPV2x4cVRpb3ZMOC9KenM3ZUdRd0dDOGFXVlZaV2xsbVdWU01pQXZ3eUVvbDgyY1dJYWhKMGNsN05TVDZmNy9NaXN0amo4ZFNzVzdmdVBCSHB0U3dyQ2dTTU1Wc2prY2gxYm1kVUU2ZHpYR3JPV2JkdVhiYlA1MnZsdmY4eDl3RmRRTEV4cGlZU2lWUzRsMDRsZ201eHFUbkg1L05kei90L3QrY0I4NHd4aHlPUlNOaWxXQ3FCWnRhZEtwV2FwUFhyMTZjQnZ3VUNKM2c0VUZoWXVLT2xwYVZ1bW1PcEJOUEplVFduT0k3ekNTRGpSSStKaU4reXJNZkM0ZkRucGptV1NqQXRMalZubEplWCs0RzdUL1ljRVJreXhpeWVwa2hxaXVnY2wwcW9rcEtTMU56YzNIV1daYTBWa2FYQWNtUE1jaEhKTWNha0ErbU1mQ2pVS3lLOXhwZ09vQjdZWTR4NVYwVGV0bTI3cHFhbXB1OU1YenNRQ0Z3QUZJL3o4RER3ays3dTdtL1UxOWNueFEwbDVqTDlWRkZObGhVS2hjTEFKNEEvRVpFd2svOGZvZzFFalRGYmJOdCt1cWFtNWsxT2ZXY2RUeWdVaW9wSStmRUxqVEdPaUR3ZGk4WCtvcmEyVnEvNk1FZG9jYWtKQ1lmRHk0d3hueGVSVzRFRlk4c2RyNCtCb2hJR0ZwUVN5eXNrbGx0SUxMZUE0YlIwbkVBS2puL2tZSFpyYUJBckZzTTcwRXZnYU92STE1RVdVcG9Pa3RaOEVDcytkUHpMSFRIR1BBVGNINGxFZHA0b1QyVmw1WVdXWmIxNDNDSmpqSGxUUkw1UlZWWDFjc0xmQU9VcUxTNTFSaW9yS3o5bVdkWmZBcGZEeUYxUkI0dEs2RjZ4anM2MUg2S3ZkQWw0Sm5zcmVadTB4djFrdmYwVzgzZnRJUFh3L21PL3FNYVlseHpIK2Vkb05QcnI0OWFRY0RqOENuRHU2SE1hakRIL3E3cTYrcWVUQzZKbUtpMHVkVm9xS3l2UEY1RTdSV1FqUUR3amsvYlFlYlNkZHdsRE9RV25XbjFTZkYzdDVMLzZPM0txWHNIZjFRNkFNZVpOMjdhL1dWTlQ4MEpGUlVYSTQvRlVNYkk3K2NPcXFxcXZNL2s3VGFzWlRJdExuZFRhdFdzTC9YNy8zY0QxQUlQNVJUUmZzb24yeWcxZ1RmTmhnSTVEMXR0dlVmVDhrNlExSHh4YnVzVVlNMnlNMlRzd01QQzN1M2J0NnBuZVVNb05XbHhxUEZKUlVmRVp5N0orS0NKWlExbTVORjI2bWFObmJ3UngrZGZHR0xLci84Q0M1eDRuNVVnTGp1UDBBVit2cnE2K0Q5M1NTZ3BhWE9vRGdzSGdQTXV5N3JVczZ5WWpGa2MyWE1TaEsyL0ErRTkwTUxwN0pCNm4rTmxmVXJEdEdjUnhNTVk4MmRQVGM0c2U3akQzYVhHcDkxbTlldldpMU5UVS93YkNzYXhjR2o3OUpmcktWcmdkNjZSU0cvZXorSkY3U0dsckFxaXpiWHRUTkJyZDdYWXVOWFcwdU5ReDRYQjR0VEZtcTRnVTlDeGR6ZDZidjRxZGx1NTJyTk5pRFE2dytORWZrL2xPTmFNSHRWNFdpVVRlY2p1WG1ocDZrclVDb0tLaW90eXlySmRFSkw5dHc4WHN1K2tyTTI3WDhHU00xMGRINVFZa0hpZGovNTVVRWJtK29LRGd4WmFXbGthM3M2bkUwK0pTQklQQmxWNnY5MlVncitVamwzTm84eTN1VDhCUGhBZzlLOVppZ0l5OWRTbVdaVjIvY09IQ1p3OGZQdHpzZGpTVldGcGNTYTY4dkR6SDUvTzlJQ0lsTFJzL1R1TlZuM0U3MHFUMUxsMk5FU0hqM1hkU2pERlg1T2JtUHRMYTJuckc1ejZxbVV1dkRwSGNmSUZBNEJFUldkNVpIcWJ4eWh2ZHpwTXd6WmRzNHVpSExnQW85ZnY5VDR4ZU9VTE5FVnBjU1N3VUNuMEx1SHlnY0NIN2J2elM3Tnc5SEk4SUI2NjVkZVFVSk5nUUNBUys3M1lrbFRpNnE1aWsxcTFidDg3ajhUeHErd0xXN3R1K2haMlI1WGFreFBONDZGNFpKTytObDdEczRmVkZSVVhQTlRjM0gzSTdscG84M2VKS1F1dlhyL2Q1dmQ0SEFFL3pwWnNZeWl0eU85S1VpV2ZsY09pcVR3TjRST1IrM1dXY0c3UzRrcEJ0MjU4VmtRLzFMeXlqNWNJcjNZNHo1WTZldlpHZXBhc0JWZ2NDZ2I5eU80K2FQQzJ1SkZOV1ZwWWlJbjluZ0lPYmJwNWI4MXJqRWVIZzFUZGhBR1BNN2NGZ2NKN2JrZFRrYUhFbG1lenM3RnRGWkdIUHNqWDBsUzEzTzg2MEdWeFFTa2ZGT1loSXZtVlozM0E3ajVvY0xhN2s0aE9SN3hqZzhHWFh1cDFsMmpWZmZEVUdzQ3pyS3pyWE5idHBjU1dSY0RoOE1WRGNkOVl5K3BOb2Eydk00SUpTdWxjR0FmSjlQdDkxYnVkUkU2ZkZsVVNNTVo4RDZBaWQ2M1lVMXh3OWV5TUFJdkpabDZPb1NkRGlTaEtyVnEzS0ZaRlBPbDRmUjlkZjRIWWMxM1N2cXNEMkJ4Q1JpOWF2WDcvZzFHdW9tVWlMSzBta3BxWmVDUGk2bDVmanBLUzZIY2Mxamo5QVI4VTVNSElMdFd0Y2pxTW1TSXNyU1lqSXhUQnlBbkt5NjFrMmN1dEZ4M0V1ZGptS21pQXRyaVJoakxrQ29IdGxoZHRSWE5lM2FCa0FJcEs4azMyem5CWlhFZ2lGUW90RXBDeWVrY2xnZ1U3ckRHWG5FY3ZLQlNnT0JvTXIzYzZqenB3V1Z4SXd4cXdBR0NncVRZNGo1VTlGaEw1Rkk0ZURlRHllc010cDFBUm9jU1VCeTdLV0FNU3k4OXlPTW1NTUZoWURZSXdwZHptS21nQXRydVN3Q2lDV3I3dUpZMks1aFFDSXlGS1hvNmdKOExvZFFFMkxOZkRlVmtZaWhQLzZGZ0FPL09ubk9mTGhDd0hJaWZ5QnNrZC9ERURUWmRmU2RPa21mRjBkRkw2MGhjeDNxdkYzSHNYeEIraGRzb3BEVjk1QWJKekw2VXhrblRNMWxET3k5U2tpaXhNeW9KcFd1c1dWQkl3eEN3R0dSaWFrcDRTLzh5aWxqejhJUU5lcUNwb3V1UnFBM0twWEtOajJXekF3VUx3SWEyaUl6Tm9xVnR4N0o1N1k0QW5IbXNnNlp5cWVuam4yYlg1Q0JsVFRTcmU0a2tNZXdQQzhqS2taM1JqS2ZuWXZuc0YraHJMejJIL0RiY2MrQklqbDVMUDd0djlKNzVLUkQrL1M5KzVpeGIzZnc5ZmRTY2FlV2pyWHJ2L0FjQk5aNTB6WnFXbWowYzBjdlBUcjNLZkZsUnpTQVp4QXlwUU1YclIxQytsN2QyRzhYdmJlL0ZXRzA5NjczTlhvVWVySDlKZVVIZnRlaHVNQUxIM2crOHc3dUpjOVgvd21BMFdscDdYT1pEbStrWHRHaWtqeW5rWXdpMmx4SlFFUkNRQTRYbC9DeDA0OWZJQzgxMThFNE9EVk45TmZjdklwbzh5NktBREc0ejEyRkgrZ3ZSVnZmeStlZ2Y3VFhtZXlqT2ZZN1JiMDhqYXprQlpYY3BpeWc3ZHlJcThpdG8zajg5TzFwdktrencyMHQxTDZ4RU1BTkY5OEZmR01rWG1tdXE5OUYydHdnT0gwK2FlOWprcHVPam1mSEdJQVlpZG1OK3Q0cmVkL0REc2xEU3MreE9MLy9GZkVzVS80dk1EUkZwYmZleWZlM203YVErZlNkT25tWTQ4NVh0K0pTK3NrNjB5VzJNZHlKdjVOVVZOT2l5c0pHR1A2QUR5eFdNTEhqbWZsY3VDVHR3S1EzckNiNHQvODRnUFBTV2xwWk1VOTM4WGYyVTdiZVpmU2NOemsvWGdtc3M2WnNJYUhBRERHRENSc1VEVnR0TGlTUXh1QXQ2OW5TZ2J2cU54QSsrZzF2Z3BmZXByTTJxcGpqNlUxTnJEaXg5L0QxOXRONHhXZjR1RG1XejVRUU5ad0hHOXY5eG10TTFtZWdiNnhienNUT3JDYUZqckhsUVJFcEFsWTQrczh5bURod2lsNWpZT2JiMkhldnQwRTJsc3ArNi8vUzkzdGR4RExLV0Q1di8wRG5zRis3TlEwTXV1aXh5YmFBVm8rZWdWZHF5dFo5WVAvVGFDdGlUMWYvQmE5aTFlZTFqcVQ1ZTA5VnVKSEpqMlltbmE2eFpVRWpERTdBVkphRDAvWmE5aUJGQm8rZlJ2Rzh1QVo2R2Z4d3o5Q2hvZnhESTU4VXVnWjZDZDliOTM3dm53OUl4czdRNWs1MktuenNGTkdqcTA2blhVbUs5RGVCb0NJTkNSa1FEV3Q5RklCU1NBVUNuMUpSTzVwTytjaURsNzdPYmZqekFoRnYvc1Z4YzgraGpIbXJrZ2s4bTIzODZnem8xdGNTY0J4bkwwQWdRN2RLeHFUMHRvSWdER20xdVVvYWdLMHVKS0E0emg3QUZKYURvRXhic2R4bnpITTIvL3U2TGVtMnVVMGFnSzB1SkxBamgwNzlocGpEdm03T2dnY2JYRTdqdXQ4WGUwRTJsc3h4clJHbzFIZDRwcUZ0TGlTaERIbWFZRDVkVFZ1UjNIZHZQMzFBSWpJcXk1SFVST2t4WlVrTE10NkFTRGozWjF1UjNGZFJ2M0lleUFpVzkxTm9pWktpeXRKeEdLeGw0RGhqRDIxV0VPSlA0Sit0cEQ0RURuUjF3QnM0SEdYNDZnSjB1SktFclcxdGMzQVU1NmhHTm1SNU4xRG1yOXJCNTdCQVl3eDI3WnYzMzdBN1R4cVlyUzRrb2h0Mnc4QTVGUWxiM0hsYm44WkFNZHhIblE1aXBvRUxhNGtNanc4L0Z1Z0xYM2ZMbEliOTdzZFo5b0YycHJJckszQ0dOUFoxZFgxcU50NTFNUnBjU1dSMnRyYUljZHg3aFNnK05uSDNJNHo3WXBlZUdyc1ZKRjdHeG9hRW5QeGV1VUtMYTRrNHpqT2ZVRGIvTG9vcVkwTmJzZVpOb0cySm5LMmI4TVkwOUhUMDNPWDIzblU1R2h4SlptYW1wbys0QTRCU3A5OE9EbU9wRGVHa3FjZVFRQmp6RDMxOWZYZHAxeEh6V2hhWEVtb3U3djdQbVBNenZTR1BlUy8rcnpiY2FaY2R2UTFNdXVpR0dQMmRYWjJmdGZ0UEdyeXRMaVNVSDE5ZmN3WWN5dGdGei96R0w3T28yNUhtakxlM2k1S0gzOElZNHdEZkVIbnR1WUd6Nm1mb3VhaTV1Ym13NFdGaGZNOGpuMSsrcjdkdEljdkFNL2MrbldRNFRoTEg3eWIxTmJEaU1oUElwSEl2N2lkU1NYRzNQcE5WV2NrTnpmMzl4NlA1eEovVDJkcG9PUEl5STFXRTN5SlpOY1lROG12SHlFbitqcEFUWHQ3K3pXZG5aM0Ric2RTaWFIRmxjVGEydHJzdkx5OExSNlA1MU9welFjempXWFJ1MlNWMjdFU0l2K1Y1eWgrL2dtTU1TM3hlUHlpM2J0M3Q3dWRTU1dPRmxlU2EyMXQ3U3NzTEh4UlJHN01lUGVkRkFNSnUrbXFLNHdoLzVYZlV2cXJuMktNNlJXUnpkRm9kSWZic1ZSaWFYRXBtcHVibS9QejgxKzBMT3VtakwxMVhvYUg2VjIyWnZidE5ocEQ0ZFl0bEd6NUdjYVlYbUJ6SkJMWjZuWXNsWGhhWEFxQTR1TGlyNHZJUjREaGpJYmRWbXJUQWJwV1ZXQzhQcmVqblJacktNWlpqLzA3aFM4L0E5RGpPTTZtNnVycUY5ek9wYWFHRnBjaUhBN2ZDdnlEaU1SdDI3N0pzcXhnU2x0VFh0YmIyK2xac3BMaEdYN2IrMEJiTTh0KzhuMHlkNzhOc04rMjdZOUhvOUUvdUoxTFRSMHRyaVJYV1ZsNVB2QUxFZkVDZjE1ZFhmM1RlZlBtUFJRSUJJTGUvdDRWZVc5c0JjZlFkOWF5R1hlNGhBd1BVL0Q3MzdEazRSL2k3KzdBR0xOMWFHam9raDA3ZHV4ek81dWFXck5zRWtNbFVqQVlYT3oxZXF1QUxHUE1QMFFpa1c4ZDk3Q0V3K0hiZ1R1QWpNRzhJaHF2dklHdU5TSDM1NzZNWWY3dUhSUS8vWFBTbWc0QzlBTjNWbFZWM1FVNDdvWlQwMEdMSzBrVkZ4ZW5GUllXVm92SWNtUE1yeUtSeURXYzRJKyt2THo4TEwvZmY3K0lYQXJRdDNBUlRaZGZSL2VLdFdCTjg0a1hqa1A2M2pxS24vMGw2ZnYzakMzZFp0djJuMFdqMGQzVEcwYTVTWXNyU1lYRDRkOEFId2QyREE4UG56dDY4dlc0S2lzcnI3UXM2KytCRUVBc0s1ZTJDeTZqbzNJRDhmblpVNXJWMjl0TmR2UTE4cmM5Ujhyb1hZcEc3ODc5dDVGSUpQbXV6Nk8wdUpKUk9CeisvNEN2QVVlTU1Xc2lrVWpiR2F6N3FkRjFOd0FZb0cvUk1qcURINlo3V1RtRGhjVmdUWEl1ekhGSWFXc2lvMzRuV1R2ZUpIMXYzZkcvcUZXMmJmOG9HbzMreCtqTHF5U2t4WlZrUXFIUW53SDNpWWh0Mi9hSG85Rm9aSUxqVklqSTdjQlZRTjdZY3NmbnAzZlJNdnJLVmhETExXQm9mamJ4ekJ6czFGUWNyeC9INXdjQkt4N0hpZy9oR2V6SDE5V0J2N3NEZjNzYjZRMTdtTGQvRDU3WWUrZENHMk02UldTTGJkdDNSNlBSTnliN0hxalpUNHNyaVZSVVZGeGdXZGJ2Uk1SdmpMa2xFb2s4bklCaHJXQXdlS0hINDdrTzJDZ2lLNW44cDlVMlVHK00yU1lpdjZpcXFucCtkSmxTZ0JaWDBnaUZRb3RFcEJhWVo0eTVLeEtKZkhzcVhxZTh2RHpkNS9PZEt5TG5Ba3RFcE5RWVV5SWk4NEZVSUkyUjM3dCtZOHdBMEMwaWg0d3hoNEI5d0d0K3YvK1YxMTkvWFMvMnA4YWx4WlVFeXNyS1VuSnljbllCWndGUFZGVlZYWXNlTnFCbU1iMlFZQkxJenM1K2lwSFNlanNXaTMwS0xTMDF5M25kRHFDbVZpZ1Urb0dJWERwNms0ano2K3ZyaDl6T3BOUms2UmJYSEZaWldmbm53TUMrVzBRQUFCQmxTVVJCVkZjQjI3YnRqWHFUQ0RWWDZCYlhIQlVNQmo5aVdkYTlqTXhqZnJhbXB1WnR0ek1wbFNnNk9UOEhWVlJVTFBSNFBQVkFDdkJQVlZWVmYrTjJKcVVTU1l0cmppa3ZML2NIQW9IOVFCRWpueUJlNDNZbXBSSk41N2ptbUVBZzhCdEdTbXVubHBhYXE3UzQ1cEJRS1BSOTRHS2dwNit2YjRQYmVaU2FLam81UHp0Wi9OR3hXT0Z3K0l2QTE0SDQ4UER3ZWJ0MjdlcHhKWmxTMDBDM3VHYWhjRGo4ZkRBWS9Nall6NkZRYUNOd3J6SEdFWkZiOVJORU5kZnA1UHdzczI3ZHVsVStuKytkMFIrL1BqdzgvQXVQeC9NdTRBUCs4WSt1WXFyVW5LUmJYTE9NeitmNy9IRS8vcjhlajJlL2lQaEY1REV0TFpVc3RMaG1rZkx5Y2ovdzVlT1hpWWdGZER1Tzh3VjNVaWsxL2JTNFpoR3YxM3NOTU84RUQ4MFhrWDJWbFpYTHB6dVRVbTdRNHBwRkxNdjY2bmlQaVVpV2lOU0ZRcUdQVG1jbXBkeWd4VFZMVkZSVWxJdkkrZU05Ym96cE5jYjhUU1FTZVdrNmN5bmxCajJPNnpTVmxKU2s1dWJtcnJNc2E2MklMQVdXRzJPV2kwaU9NU1lkU0dma1U5cGVFZWsxeG5RQTljQWVZOHk3SXZLMmJkczFwN3Fiem5nOEhzOW5UN1RjR09NQTI0d3htNnFycXpzbitNOVRhbGJSd3lIR1o0VkNvVER3Q2VCUFJDVE01SXZlQnFMR21DMjJiVDlkVTFQekpxZHhMZldTa3BMVS9QejhWaEZKUDM2NU1lYXdNZWIvcWE2dWZucVN1WlNhVmJTNC9rZzRIRjVtalBtOGlOd0tMQmhiN25oOURCU1ZNTENnbEZoZUliSGNRbUs1QlF5bnBlTUVVbkQ4S1FCWVE0TllzUmplZ1Y0Q1IxdEh2bzYwa05KMGtMVG1nMWp4OTEzSDc0Z3g1aUhnL2tna3NuTzhUSldWbForMkxPdW5ZejhiWTJMQWYwWWlrZHVBNGNTK0Ewck5mRnBjb3lvckt6OW1XZFpmQXBmRHlBMzdCb3RLNkY2eGpzNjFINkt2ZEFsNEpudS9RSnUweHYxa3ZmMFc4M2Z0SVBYdy9tUC9BWXd4THptTzg4L1JhUFRYZjd4YU9CeCtDMWcvK3J4M1JPU0dxcXFxbXNtRlVXcjJTdnJpcXF5c1BGOUU3aFNSalFEeGpFemFRK2ZSZHQ0bERPVVVUT2xyKzdyYXlYLzFkK1JVdllLL3F4MEFZOHlidG0xL3M2YW01Z1dBZGV2V3JmUDVmRFhBQVBDOXFxcXE3MDFwS0tWbWdhUXRyclZyMXhiNi9mNjdnZXNCQnZPTGFMNWtFKzJWR3laL0orWXo1VGhrdmYwV1JjOC9TVnJ6d2JHbFcyS3gySmY5ZnYvL0VKRzF3OFBEdDlUVTFMUk9iekNsWnFaa0xDNnBxS2o0akdWWlB4U1JyS0dzWEpvdTNjelJzemVDdVB4MkdFTjI5UjlZOE56anBCeHBBZWd4eHZ4SEpCSzVIYjNkdkZMSEpGVnhCWVBCZVpabDNXdFoxazFHTEk1c3VJaERWOTZBOFFmY2p2WStFbzlUL093dktkajJET0k0R0dPZTdPbnB1VVZ2ZHFIVWlLUXBydFdyVnk5S1RVMzlieUFjeThxbDRkTmZvcTlzaGR1eFRpcTFjVCtMSDdtSGxMWW1nRHJidGpkRm85SGRidWRTeW0xSlVWemhjSGkxTVdhcmlCVDBMRjNOM3B1L2lwMldmdW9WWndCcmNJREZqLzZZekhlcUdUMm85YkpJSlBLVzI3bVVjdE0wejBKUHY0cUtpbkxMc2w0U2tmeTJEUmV6NzZhdnpMaGR3NU14WGg4ZGxSdVFlSnlNL1h0U1JlVDZnb0tDRjF0YVdocmR6cWFVVytaMGNRV0R3WlZlci9kbElLL2xJNWR6YVBNdDdrL0FUNFFJUFN2V1lvQ012WFVwbG1WZHYzRGh3bWNQSHo3YzdIWTBwZHd3WjR1cnZMdzh4K2Z6dlNBaUpTMGJQMDdqVlo5eE85S2s5UzVkalJFaDQ5MTNVb3d4VitUbTVqN1MydG82b1hNZmxack41dXJWSVh5QlFPQVJFVm5lV1I2bThjb2IzYzZUTU0yWGJPTG9oeTRBS1BYNy9VK01YbHhRcWFReUo0c3JGQXA5QzdoOG9IQWgrMjc4MHV6Y1BSeVBDQWV1dVhYa0ZDVFlFQWdFdnU5MkpLV20yNXpiVlZ5M2J0MDZqOGZ6cU8wTFdMdHYreFoyUnBiYmtSTFA0NkY3WlpDOE4xN0Nzb2ZYRnhVVlBkZmMzSHpJN1ZoS1RaYzV0Y1cxZnYxNm45ZnJmUUR3TkYrNmlhRzhJcmNqVFpsNFZnNkhydm8wZ0VkRTd0ZGRScFZNNWxSeDJiYjlXUkg1VVAvQ01sb3V2Tkx0T0ZQdTZOa2I2Vm02R21CMUlCRDRLN2Z6S0RWZDVreHhsWldWcFlqSTN4bmc0S2FiNTlhODFuaEVPSGoxVFJqQUdITjdNQmc4MFkwMGxKcHo1a3h4WldkbjN5b2lDM3VXcmFHdkxIbHVkak80b0pTT2luTVFrWHpMc3I3aGRoNmxwc05jS1M2ZmlIekhBSWN2dTlidExOT3UrZUtyTVlCbFdWL1J1UzZWRE9aRWNZWEQ0WXVCNHI2emx0R2ZSRnRiWXdZWGxOSzlNZ2lRNy9QNXJuTTdqMUpUYlU0VWx6SG1jd0Fkb1hQZGp1S2FvMmR2QkVCRVRuZzNJS1hta2xsZlhLdFdyY29Wa1U4NlhoOUgxMS9nZGh6WGRLK3F3UFlIRUpHTDFxOWZ2K0RVYXlnMWU4MzY0a3BOVGIwUThIVXZMOGRKU1hVN2ptc2NmNENPaW5OZzVCWnExN2djUjZrcE5ldUxTMFF1aHBFVGtKTmR6N0p5QUJ6SHVkamxLRXBOcVZsZlhNYVlLd0M2VjFhNEhjVjFmWXVXQVNBaXlUdlpwNUxDckM2dVVDaTBTRVRLNGhtWkRCYm90TTVRZGg2eHJGeUE0bUF3dU5MdFBFcE5sVmxkWE1hWUZRQURSYVhKY2FUOHFZalF0MmprY0JDUHh4TjJPWTFTVTJaV0Y1ZGxXVXNBWXRsNWJrZVpNUVlMaXdFd3hwUzdIRVdwS1RPcml3dFlCUkRMbndHN2lXWm0zUFl3bGxzSWdJZ3NkVG1LVWxQRzYzYUFTVm9ENzIxbEpFTDRyMjhCNE1DZmZwNGpINzRRZ0p6SUh5aDc5TWNBTkYxMkxVMlhiaUwxOEFIU0dodElhOXhQV21NRHFVMEhxUDd1ZlNjZDI5ZlZRZUZMVzhoOHB4cC81MUVjZjREZUphczRkT1VOeEJKMENaNmhuSkd0VHhGWm5KQUJsWnFCWm5WeEdXTVdpZ2hESXhQU1U4TGZlWlRTeHg4RW9HdFZCVTJYWEEzQTZuLzVYMmM4Vm03Vkt4UnMreTJ4bkFJR2loZVJldmdBbWJWVnBCM2N5ODYvK2lmc1FNcWs4OGJUTThlK3paLzBZRXJOVUxPNnVJQThnT0Y1R1ZNenVqR1UvZXhlUElQOURHWG5zZitHMjQ1OUNOQzVkajM5Sll2eGRYZVMvK3J6cHpWY0xDZWYzYmY5VDNxWGpIemdsNzUzRnl2dS9SNis3azR5OXRUU3VYYjlwQ1BicVdtajBjMGN2UFNyVWlObWUzR2xBemdKMkZJNWthS3RXMGpmdXd2ajliTDM1cTh5blBiZTVhNzIzbkk3QUhsdmJCMTMvYVVQZko5NUIvZXk1NHZmWktDb2RPekk5bVA2UzhxT2ZTL0Q4WVJrZG53ajk0d1VrZVE5alVETmViTzZ1RVFrQU9CNGZRa2ZPL1h3QWZKZWZ4R0FnMWZmVEgvSm1VOFpCZHBiOGZiMzRobm9QK0hqbVhWUkFJekhtN0FqLzQzbjJHMEU5UEkyYXM2YTFjVUZUTm5CV3ptUlZ4SGJ4dkg1NlZwVE9hRXg2cjcyWGF6QkFZYlQ1My9nc1VCN0s2VlBQQVJBODhWWEVjL0kvTUJ6bEZJbk50c1BoNGdCaUoyWTNhemp0WjcvTWV5VU5LejRFSXYvODE4Unh6N2pNUnl2NzhTbGRiU0Y1ZmZlaWJlM20vYlF1VFJkdWprUmtRRVErMWpPeEw4cFNzMFFzN3E0akRGOUFKNVlMT0ZqeDdOeU9mREpXd0ZJYjloTjhXOStrWkJ4VTFvYVdYSFBkL0YzdHROMjNxVTBIRGZobndqVzhCQUF4cGlCaEEycTFBd3pxNHNMYUFQdzl2Vk15ZUFkbFJ0b0g3M0dWK0ZMVDVOWlczVkc2MXZEY2J5OTNjZCtUbXRzWU1XUHY0ZXZ0NXZHS3o3RndjMjNKUHhVSmM5QTM5aTNuUWtkV0trWlpGYlBjWWxJRTdERzEzbVV3Y0tGVS9JYUJ6ZmZ3cng5dXdtMHQxTDJYLytYdXR2dklKWlR3SXA3N3dUQTEvTmVQNHd0MjMzYnR3Rlk5WVAvVGFDdGlUMWYvQmE5aTFleS9OLytBYzlnUDNacUdwbDEwV09UOHdBdEg3MkNydFVUbTBzN25yZjNXSWtmbWZSZ1NzMVFzM3FMeXhpekV5Q2w5ZkNVdllZZFNLSGgwN2RoTEErZWdYNFdQL3dqWkhpWTlMMTFwTyt0STlEV2ZPeTVZOHZHREdYbVlLZk93MDRaT2JiS016ank2YUpub1AvWWM4ZStqaS9BeVFpMHR3RWdJZzBKR1ZDcEdXaFdYMUloRkFwOVNVVHVhVHZuSWc1ZSt6bTM0OHdJUmIvN0ZjWFBQb1l4NXE1SUpQSnR0L01vTlJWbTlSYVg0emg3QVFJZHVsYzBKcVcxRVFCalRLM0xVWlNhTXJPOXVQWUFwTFFjbWpGWFozQ1ZNY3piLys3b3Q2YmE1VFJLVFpsWlhWdzdkdXpZYTR3NTVPL3FJSEMweGUwNHJ2TjF0Uk5vYjhVWTB4cU5SbldMUzgxWnM3cTRBSXd4VHdQTXI2dHhPNHJyNXUydkIwQkVYblU1aWxKVGF0WVhsMlZaTHdCa3ZMdlQ3U2l1eTZnZmVROUVaS3U3U1pTYVdyTyt1R0t4MkV2QWNNYWVXcXloeEI5QlAxdElmSWljNkdzQU52QzR5M0dVbWxLenZyaHFhMnViZ2FjOFF6R3lJOG03aHpSLzF3NDhnd01ZWTdadDM3NzlnTnQ1bEpwS3M3NjRBR3piZmdBZ3B5cDVpeXQzKzhzQU9JN3pvTXRSbEpweWM2SzRob2VIZnd1MHBlL2JSV3JqZnJmalRMdEFXeE9adFZVWVl6cTd1cm9lZFR1UFVsTnRUaFJYYlczdGtPTTRkd3BRL094amJzZVpka1V2UERWMkNzUzlEUTBOZys2bVVXcnF6WW5pQW5BYzV6NmdiWDVkbE5UR0JyZmpUSnRBV3hNNTI3ZGhqT25vNmVtNXkrMDhTazJIT1ZOY05UVTFmY0FkQXBRKytYQnlIRWx2RENWUFBZSUF4cGg3NnV2cnUwKzVqbEp6d0p3cExvRHU3dTc3akRFNzB4djJuUGFkZDJhejdPaHJaTlpGTWNiczYrenMvSzdiZVpTYUxuT3F1T3JyNjJQR21Gc0J1L2laeC9CMUhuVTcwcFR4OW5aUit2aERHR01jNEFzNnQ2V1NpZWZVVDVsZG1wdWJEeGNXRnM3ek9QYjU2ZnQyMHg2K0FEeHo2NThwdzNHV1BuZzNxYTJIRVpHZlJDS1JmM0U3azFMVGFXNzlSWS9LemMzOXZjZmp1Y1RmMDFrYTZEZ3ljcVBWQkY4aTJUWEdVUExyUjhpSnZnNVEwOTdlZmsxblorZXcyN0dVbWs1enNyamEydHJzdkx5OExSNlA1MU9welFjempXWFJ1MlNWMjdFU0l2K1Y1eWgrL2dtTU1TM3hlUHlpM2J0M3Q3dWRTYW5wTmllTEM2QzF0Yld2c0xEd1JSRzVNZVBkZDFJTUpPeW1xNjR3aHZ4WGZrdnByMzZLTWFaWFJEWkhvOUVkYnNkU3lnMXp0cmdBbXB1Ym13c0tDbDZ3TE91NmpMMTFLUXdQMDd0c3plemJiVFNHd3ExYktObnlNNHd4dmNEbVNDU3kxZTFZU3JsbFRoY1hRRXRMUzJOUlVkSHZnT3N5R25hbnBqWWRvR3RWQmNicmN6dmFhYkdHWXB6MTJMOVQrUEl6QUQyTzQyeXFycTUrd2UxY1NybHBsbTE2VEZ3d0dGenA5WHFmQkZZTzVpOWc3MDFmWVhEQldXN0hPcWxBV3pPTEgvbFgwa2JPdjl4djIvWTEwV2cwNG5ZdXBkdzI1N2U0eHJTMHRCeWROMi9lUTRGQUlPanQ3MTJSOThaV2NBeDlaeTJiY1lkTHlQQXdCYi8vRFVzZS9pSCs3ZzZNTVZ1SGhvWXUyYkZqeHo2M3N5azFFeVRORnRkeEpCd08zdzdjQVdRTTVoWFJlT1VOZEswSnVULzNaUXp6ZCsrZytPbWZrOVowRUtBZnVMT3FxdW91d0hFM25GSXpSeklXRndEbDVlVm4rZjMrKzBYa1VvQytoWXRvdXZ3NnVsZXNCV3VhVHlod0hOTDMxbEg4N0M5SjM3OW5iT2syMjdiL0xCcU43cDdlTUVyTmZFbGJYR01xS3l1dnRDenI3NEVRUUN3cmw3WUxMcU9qY2dQeCtkbFQrdHJlM202eW82K1J2KzA1VWtidlVqUjZkKzYvalVRaXlYZDlIcVZPVTlJWDE1aHdPUHdwNEd2QUJnQUQ5QzFhUm1md3czUXZLMmV3c0Jpc1NjNkZPUTRwYlUxazFPOGthOGVicE8rdE8vNC9RSlZ0MnorS1JxUC9NZnJ5U3FseGFISDlrVkFvVkNFaXR3TlhBWGxqeXgyZm45NUZ5K2dyVzBFc3Q0Q2grZG5FTTNPd1UxTnh2SDRjbng4RXJIZ2NLejZFWjdBZlgxY0gvdTRPL08xdHBEZnNZZDcrUFhoaTc1MExiWXpwRkpFdHRtM2ZIWTFHMzNEaG42dlVyS1RGTlQ0ckdBeGU2UEY0cmdNMmlzaEtKdjhwckEzVUcyTzJpY2d2cXFxcW5oOWRwcFE2QTFwY3A2bTh2RHpkNS9PZEt5TG5Ba3RFcE5RWVV5SWk4NEZVSUkyUjk3UGZHRE1BZEl2SUlXUE1JV0FmOEpyZjczL2w5ZGRmMTR2OUthV1VVa29wcFpSU1NpbWxsRkpLS2FXVVVrb3BwWlJTU2ltbGxGSktLYVdVVWtvcHBaUlNTaW1sbEZKS0thV1VVa29wcFpSU1NpbWxsRkpLS2FXVVVrb3BwWlJTU2ltbGxGSktLYVdVVWtvcHBaUlNTaW1sbEZKS0thVm1ndjhmVFBQMXhTb2tFdzRBQUFBQVNVVk9SSzVDWUlJPSIsCgkiVGhlbWUiIDogIiIsCgkiVHlwZSIgOiAiZmxvdyIsCgkiVmVyc2lvbiIgOiAiMyIKfQo="/>
    </extobj>
    <extobj name="ECB019B1-382A-4266-B25C-5B523AA43C14-8">
      <extobjdata type="ECB019B1-382A-4266-B25C-5B523AA43C14" data="ewoJIkZpbGVJZCIgOiAiMTc3ODUzNjk1ODI5IiwKCSJHcm91cElkIiA6ICI0NjQwMDk3NTgiLAoJIkltYWdlIiA6ICJpVkJPUncwS0dnb0FBQUFOU1VoRVVnQUFBVW9BQUFHY0NBWUFBQUMvVHVrM0FBQUFDWEJJV1hNQUFBc1RBQUFMRXdFQW1wd1lBQUFnQUVsRVFWUjRuTzNkZVhRY1o1My8rL2RUcmU1V1M3S3N6WklzZWQ5a1cxWkwzWXJKWW1JY1p5QWtKR1FaN0pCaElJRU1NQVBuM29RRDNCOHdsMkhPelB5U0N6TXNQMmJJWVNZTElReUVOWkFKRGtzMkp6Z2hqbTIxV3JLOHlySWR5N1oyYTkrcnZ2Y1BXWXFUZUkyVzZ1WDdPb2R6T2wzZDFSODN5Y2RQVlZjOUR5aWxsRkpLS2FXVVVrb3BwWlJTU2ltbGxGSktLYVdVVWtvcHBaUlNTaW1sbEZKS0thV1VVa29wcFpSU1NpbWxsRkpLS2FXVVVrb3BwWlJTU2ltbGxGSktLYVdVVWtvcHBaUlNTaW1sbEZKS0thV1VVa29wcFpSU1NpbWxsRkpLS2FXVVVrb3BwWlJTU2ltbGxGSktLYVdVVWtvcHBaUlNTaW1sbEZKS0thV1VVa29wcFpSU1NpbWxsRkpLS2FXVVVrb3BwWlJTU3NVRjQzWUFwZFRNbXpkdlhpQTNON2ZNc3F3MXhwaWx3SElSV1c2TXlSR1JEQ0NEc1g3b05jYjBpc2dwb0I0NEtDS0hqREc3YmR1dXFhbXA2WFB6enpGVHRDaVZTZzVXS0JRS0E5Y0ROeHBqd2tES0pQZHBBMUVSMldMYjl0TTFOVFU3VGorWGNMUW9sVXBnNFhCNG1ZaDh3aGh6RnpCMy9IbXYxOHVDQlF0WXRHZ1JjK2ZPcGJDd2tNTENRbWJObWtWcWFpcXBxYWtZWXhnWUdHQm9hSWllbmg2YW1wcG9hbXJpNU1tVEhEMTZsTmRmZjUyaG9hRXpQNjVOUkI0REhvNUVJbnRtK0k4NnJiUW9sVXBBRlJVVjc3VXM2L1BBZGVQUExWaXdnSXFLQ3E2NDRncVdMMStPeCtPWjFHZll0azFEUXdQYnQyOG5Fb2x3K1BEaGlXMGk4cUxqT1A4V2pVWi9PNmtQaVJGYWxFb2xrSXFLaW5YR21QdU1NZXNCc3JLeVdMOStQZGRmZnowRkJRWFQrdG50N2UzODduZS80OFVYWDZTOXZSMEFFZGxoMi9hWGFtcHFucC9XRDU5bVdwUktKWUExYTlZVStIeSs3d0tiQVlxS2l2alFoejdFMVZkZlBlbVI0NlZ5SElkWFgzMlZYL3ppRnh3OWVuVDg2UzFEUTBPZnFhdXJlMzFHdzB3UkxVcWw0cHNwTHkvL2lHVlovMjZNeWNyTHkyUHo1czFjZSsyMUdPUHVmOTRpd3AvKzlDZCs5ck9mY2ZMa1NZQWV4M0crVUYxZC9TQWdyb2E3UkZxVVNzV3BZRENZYmxuVzl5M0wrbXZMc25qZis5N0huWGZlaWQvdmR6dmFtd3dQRC9QNDQ0L3oxRk5QNFRnT0l2SmtUMC9QeCtycjY3dmR6bmF4dENpVmlrT3JWcTFhR0FnRW5nRENjK2JNNGQ1NzcyWFZxbFZ1eHpxdmhvWUd2dld0YjNIaXhBbUFmYlp0M3h5TlJnKzRuZXRpYUZFcUZXZkM0ZkFxRWRscWpNbGZzMllOWC96aUY1azFhNWJic1M1S2YzOC8zLzcydDltMWF4ZW5MMkovWHlRUzJlbDJyZ3VaMmJPOFNxbEpLUzh2TDdVczYwVmp6SnpycnJ1T3ozLys4NlNtcHJvZDY2SjV2VjZ1dnZwcWhvZUgyYjkvZjhBWXN6ay9QLytGNXVibTQyNW5PeDh0U3FYaVJEQVlMRWxKU2ZrVGtIZlRUVGZ4TjMvek42Ny9ZUE5PR0dNb0x5OEhvSzZ1THRXeXJNM0Z4Y1YvT0hIaVJKUEwwYzVKaTFLcE9GQmFXcHJqOVhxZk44Yk0rK0FIUDhqSFAvNXh0eU5OMnBvMWE3QXNpOTI3ZDZlS3lBMjV1YmsvYVdscGljbDd4N1VvbFlwOTN2bno1Ly9LR1BPdWQ3M3JYWHoyczUrTnk1SGsyYXhldlpyVzFsYU9IRGt5MitQeHZEc25KK2RIcmEydE1YZS91T1YyQUtYVStZVkNvUzhEMTgyZlA1L1BmZTV6Q1ZPU01IWVkvdWxQZjVybHk1Y0RYT0gzKzcvcGRxYXpTWnh2WEtrRVZGWldWdWIxZWlOK3Y5L3pyVzk5aTdsejUxNzRUWEdvcmEyTmUrNjVoNEdCQVZ0RXJvNUVJbjkyTzlPWmRFU3BWSXlxckt6MHBxU2tQQUo0Tm0zYWxMQWxDWkNYbDhjblB2RUpBSTh4NXVIUzBsS2YyNW5PcEVXcFZJeXliZnRPWTh4bFM1WXM0ZFpiYjNVN3pyVGJ1SEVqYTlhc0FWamw5L3UvNkhhZU0ybFJLaFdERmkxYWxHcU0rVWNnYmk4RHVsVEdHTzYrKzI0QVJPU2VZRENZN25La0NWcVVTc1dnN096c3U0d3h4Y0Zna0pVclY3b2RaOFlzWExpUWRldldZWXlaWTFuV0Y5ek9NMDZMVXFuWTR6WEdmQlhnamp2dWNEdkxqUHZRaHo0RWdHVlpuNDJWYzVWYWxFckZtSEE0dkJFb1dyRmlCU1VsSlc3SG1YRUxGeTRrRkFvQnpQRjZ2WnZjemdOYWxFckZIQkg1T01ENjlldmRqdUthalJzM0FtQ011ZFBsS0lBV3BWSXhaZVhLbGJuR21OdDhQaDhiTm14d080NXJLaXNyeHhjNHU2YXlzdEwxNjZLMEtKV0tJWUZBWUFQZ0RRYURwS1dsdVIzSE5hbXBxYXhidHc3R2x0UjEvZG9vTFVxbFlvZ3haaU13ZmoxaFVnc0dnd0E0anJQUjVTaGFsRXJGRWhHNUFTQWNEcnNkeFhVclZxd0F3Qmh6cGN0UnRDaVZpaFdoVUdpaE1XWlJWbFlXeGNYRmJzZHhYWDUrUG5sNWVRQkZ3V0RRMVovL3RTaVZpaEVpc2dMR0xvOUpoanR4THNRWU0zR3h2Y2ZqY1hXSXJVV3BWSXl3TEdzSmpJMmsxSmo1OCtjRElDS2xidWJRb2xRcWRxd0VLQ29xY2p0SHpDZ29LQURBR0xQVXpSeGFsRXJGanRYd3hpanFuYmp0dHR1NDdiYmIrT2hIUDBwblorZWJ0ajM3N0xNVDI5LzYrbWVmZmZhYyt6cHoyL2xlZnpIYkw5VVpSYmw0U25iNERtbFJLaFVqUktRWUdQOEJZMUw2K3ZwNDhNRUhKNzBmdDgyZVBYdjg0UnczYzJoUktoVTc4Z0F5TXpPblpHZC8vdk9mMmJGang1VHN5eTBaR1JrQWlFaVdtem0wS0pXS0hSa0FnVUJnMGp1cXFLZ0E0TUVISDJSd2NIRFMrM09MenpjMmVaQXhadkpmeWlSb1VTb1ZJNHd4Zm9DVWxKUko3K3VxcTY0aUdBelMxdGJHZi8vM2YwOTZmMjQ1NDd0d2RibzFMVXFsWW9jQnB1d2F5ci85MjcvRjUvUHh1OS85am9NSEQwN0pQcE9WRnFWU3NXTUlZR1JrWkVwMlZsaFl5QjEzM0lHSThNQUREMkRiYjE4dTI3TEdLc0J4bkRjOWYrWS9lNzNlS2NuelRveU9qbzQvbkpvdjVSM1NvbFFxUm9oSUh6Q2w1eFJ2dXVrbWxpNWR5dEdqUjNubW1XZmV0ajByYSt3M2ttUEhqcjNwK2VQSGowODh6c25KbWJJOGwycDRlQmdBRVJsd0xRUmFsRXJGa2xhQTd1N3VLZHVoWlZsODVqT2Z3ZVB4ME5EUThMYnRaV1Zsd05nMWx0dTNiMmRvYUlqbTVtWWVldWdoQU5MUzBsaStmUG1VNWJsVWZYMTk0dzg3ei9lNjZUYjVzOFpLcVNsaGpEa0pyRzVyYTV2VVJlZHZ0WGp4WW02KytXYWVlT0tKdDIzYnZIa3pPM2Jzb0wrL242OS8vZXR2Mi83UmozNlUxTlRVdHozLzZLT1A4cE9mL0dUaW4yKysrV1p1dnZubWk5NStzYnE2dXNZZnRsM3ltNmVRamlpVmloRWlzZ2Vnc2JGeHl2ZDkrKzIzTTNmdTJ5Y0tuenQzTHQvNHhqZTQrdXFyeWNyS3d1UHhrSjZlVGpBWTVPLy8vdSs1N3JycnpycS8vdjUrT2pzN0ovNzMxdE1GRjlwK3NWcGFXZ0F3eGh4NVJ6dVlJanFpVkNwMjdBVTRjZUxFTzk3QjJVYU5NUGFEelBlKzk3MnpiaXNxS3VKem4vdmNwUFovc2RzdlZWTlRFd0FpVWorbE83NUVPcUpVS2tZNGp0TUEwTnpjN0hhVW1ERSt1aGFST2pkemFGRXFGU01jeHprSVk3OUFpNGpiY1Z3bklodzRjR0Q4Y2JXYldiUW9sWW9SdGJXMURTTFMyTjdlUG5ISW1jekd2d2NSYVlsR296cWlWRXFORVpHbkFhcXFxdHlPNHJyOSsvY0RZSXg1eGVVb1dwUkt4UkxMc3A0SHFLMnRkVHVLNjhhL0EyUE1WbmVUYUZFcUZWT0dob1plQkVacmFtcmlldGFmeVJvZUhtYmJ0bTBBTnZCcmwrTm9VU29WUytycTZwcUFwd1lIQjNucHBaZmNqdU9hU0NSQ2YzOC9Jckp0MTY1ZHI3dWRSNHRTcVJoajIvWWpRRklYNVFzdnZBQ0E0emcvZERrS29FV3BWTXdaSFIzOUk5QzZaODhlRGg4KzdIYWNHWGZpeEFsZWUrMDFSS1N6cTZ2cmNiZnpnQmFsVWpHbnJxNXUySEdjKzRBMzNTK2RMSDcxcTErTlAveitrU05IWXVKRXJSYWxVakhJY1p3SGdkWmR1M2FkZGRhZlJIWDgrSEZlZU9FRlJPUlVUMC9QL1c3bkdhZEZxVlFNcXFtcDZRUCtDZUNoaHg1S2lqdDFSSVJISDMxMC9QRUQ5ZlgxVXpmZjNDUjUzQTZnbERxNzlQVDBxTS9udTYyOXZYMU9abWFtcS9OQ3pvUnQyN2J4eEJOUElDS0hPenM3YisvczdCeTk4THRtaG80b2xZcFI5ZlgxUXlKeUYyRC8rTWMvcHEzTjFTa1pwMVZuWnljUFB2Z2dJdUlBbjRxVmM1UGpkRVNwVkF4cmFtbzZVVkJRa0c3YjlybzllL2F3WWNNR1BKN0UrczkyWkdTRWIzempHelEyTm1LTStVRWtFdm1PMjVuZUtyRytjYVVTVUc1dTdrc2VqK2ZhVTZkT3pXOXBhZUh5eXkrZnNwVWEzU1lpL09BSFArRGxsMThHcU9ubzZMZzFsZzY1eDJsUktoWGpXbHRiN2J5OHZDMGVqK2YybzBlUHpyWXNpOUxTVXJkalRZbW5uMzZhbi8vODU0aEk4OGpJeURVSERoem9jRHZUMldoUktoVUhXbHBhK2dvS0NsNHd4dHl4ZS9mdVZJQTFhOWE0SGVzZEV4RzJiTm5DSTQ4OGdvajBHbU51aVVhak1Uc1RpQmFsVW5HaXFhbXBLVDgvLzNuTHNqYlYxZFdsam95TVVGWldGbmVINFNMQ3IzLzlhMzc0d3g4aUlyM0FMWkZJWkt2YnVjNUhpMUtwT05MYzNIeThzTER3T1dEVHZuMzdBa2VPSENFY0R1UDFldDJPZGxFR0J3ZDU0SUVIZU9xcHB3QjZITWU1dWJxNitubTNjMTFJZlAxVnBKUUNJQmdNbHFTa3BEd0psQlFYRi9QNXozK2VSWXNXdVIzcnZFNmNPTUUzdi9uTjhmdlhqOXEyZldzMEdvMjRuZXRpNkloU3FUalUzTnpjbnA2ZS9wamY3dy8yOVBTc2VPYVpaM0FjaHhVclZzVGM1VU1qSXlQOHovLzhELy82ci85S1IwY0hJckoxZUhqNDJ0cmEycmlaOFVOSGxFckZOeE1PaCs5aDdIYkhXVVZGUlh6c1l4OWo3ZHExcnArN0ZCR3FxNnY1MFk5K3hKRWpSd0Q2Z2Z1cXFxcnVCeHhYdzEwaUxVcWxFa0JwYWVrQ244LzNhMk5NR0dESmtpWDgxVi85RlJVVkZWald6TjZBNXpnT3UzZnY1cWMvL1NuNzl1MGJmM3FiYmR0M1I2UFJBek1hWm9wb1VTcVZBTUxoOEczQXI0QnRRRG9RQXNqTHkrTURIL2dBVjE5OU5UazVPZE9hb2F1cmkyM2J0ckZseTVhSlZTUkZaQS93dFVnazhzdHAvZkJwcGtXcFZKd3JLU21abFphV3RzY1lNMDlFL2k0U2lYdy9IQTdmRHR3TFhISEc2N2pxcXFzSUJvUE1temR2MHVjeUhjZmgrUEhqMU5iVzh1Yy8vNW02dWpldEtGdGwyL1ovUktQUlI0RzRuL3BJaTFLcE9CY09oLzgzOEJVUjJSR0pSTjUxNXJaUUtGUnVqTGtIdUFuSUczL2U3L2V6WXNVS1ZxMWFSV0ZoSVRrNU9lVG01cEtXbG9iUDU4UHY5d05qaTN3TkR3L1QzOTlQZTNzN0hSMGRORGMzczIvZlB2YnYzOC9Bd01ERVo0bElwekZtaTIzYjM0MUdvNi9OeUI5K2htaFJLaFhIeXNyS1ZucTkzbHBBUk9TcVNDU3k4eHd2dFlMQjRBYVB4N01KV0crTUtXSHlWNzNZUUwySWJEUEcvS0txcXVyWjA4OGxIQzFLcGVLWENZVkNmelRHL0FYd1gxVlZWWisrMkRlV2xwWm1lTDNlSzQweFZ3SkxqREh6UldTZU1TWVRDQUJwalBWRHY0Z01BTjNHbUVZUmFRUU9BNi82Zkw2WHQyL2ZIak9UNjA0bkxVcWw0bFJGUmNVbXk3SitMaUl0bG1XdDJMVnJWNWZibVJLVlR0eXJWQnhhdG14WnBtVlovd2RBUlA1ZVMzSjZhVkVxRllkbXpacjFGV0N1aUx4YVhWMzlrTnQ1RXAwV3BWSnhKaFFLclRiR2ZBRVljUnpuTTI3blNRWmFsRXJGRndOOEQvQ0l5RVB4TXFsRXZOT2lWQ3FPaEVLaDI0MHhHNENtL3Y3Ky8rVjJubVNoUmFsVW5LaXNySndOakMrODllWDkrL2YzdUprbm1hUzRIVUFwZFhFY3gvbXFNYVpBUkY2T1JDS1B1cDBubWVpSVVxazRVRlpXVm1hTXVWZEVobzB4K2dQT0ROT2lWQ3IyV1Y2djkzdU0zWEw0WDFWVlZUVnVCMG8yV3BSS3hiaUtpb283Z0t1Qms4UER3MTkyTzA4eTBxSlVLb2FFUXFIVmxaV1Y3eDcvNTRxS2lpeGp6TGNCUk9SLzFkWFY5YnFYTG5scFVTb1ZRMFRrQXlMeVVpZ1VlamdZRE9aYmx2VTFZOHdjRVhrcEVvbjh5TzE4eVVwLzlWWXFobGlXdFJFd3hwaFBwS1NrYkJLUmRHQkk3OEJ4bHhhbFNscno1czBMNU9ibWxsbVd0Y1lZc3hSWUxpTExqVEU1SXBJQlpEQjJKMHl2TWFaWFJFNEI5Y0JCRVRsa2pObHQyM1pOVFUxTjN4UkY4akoyTG5MY3JOTUxoRFZibGhXWW9zOVE3NEJPczZhU2lSVUtoY0xBOWNDTnB4ZmltdXhnd1FhaUlyTEZ0dTJuYTJwcWR2QU9KNjhOQm9QaGxKU1VYV2ZiSmlJTzhNRG82T2cvMU5iV25wcEVYdlVPYUZHcWhCY09oNWVKeUNlTU1YY0JjOGVmdDd3V21YTXp5U3llVFhwK0J1bDU2YVRuWmVETDhKSGlUOEhqOTJBd2pBNk5Nam8weWtqL01IMnRmZlMxOWRIWDBrdjNpUzY2VDNSakQ3K3BGOXRFNURIZzRVZ2tzdWNTYzM0YStQNjV0b3RJcjRoOHRMcTYramVYOWcyb3lkS2lWQW1yb3FMaXZaWmxmUjY0YnZ5NVdVV1o1Szhxb0tpaWlLeUYyVmlleWYyZTZkZ09YY2U2T0JrOVRzdmVGcnFPZFU1c0U1RVhIY2Y1dDJnMCt0dUwyVmM0SFA0cGNQczVOamVOam83ZVVsTlRzMzFTZ2RVN29rV3BFazVGUmNVNlk4eDl4cGoxQVA1TVAvUFdMbUR4K2lXazU2VlA2MmNQbkJyZzhFc05ITnZ4T29PbnhoYmVFcEVkdG0xL3FhYW01dm56dk5XRVFxRm1ZOHljdDI0UWtiM0E5WkZJNU9nMHhWWVhvRVdwRXNhYU5Xc0tmRDdmZDRITkFCbjVHYXk0ZmlYRmxmTW1QWEs4Vk9JSUo2TEhPZkQwUHJwUFRDd3JzMlZvYU9nemRYVjFyNy8xOWVYbDVTczhIcy8rcyt6cStiNit2bHQwQWd4M2FWR3FSR0RLeThzL1lsbld2eHRqc2dMWkFVcHVXTVdDS3hkeStsZGoxNGdJeDNjMnNtL0xIdnBhK3dCNkhNZjVRblYxOVlPY3NkNTFPQnorQ1BEZmIzbnZJNUZJNUZNazZNcUc4VVNMVXNXMVlEQ1libG5XOXkzTCttdGpHUmErZXpGcmJsMkR4eGRiVjc3Wkl6WjduOXBEd3d2MWlDT0l5Sk05UFQwZnE2K3Y3d2FvcUtqNFQ4dXlQalgrY3NkeC9xRzZ1dm8rRnlPck0yaFJxcmkxYXRXcWhZRkE0QWtnSE1oSm8vS3V0ZVF1elhVNzFubDFIdXRrMXc5ZW83ZTVGMkNmYmRzM1I2UFJBNmZQVCtZREF5THlpVWdrOGxPWG82b3phRkdxdUJRT2gxZUp5RlpqVEg3dThqemU5Y2tyOEtYNzNJNTFVVVlHUnRqMTZBNmFkemNoSXFkczIvNnJsSlNVMzRsSUg3QXBFb244enUyTTZzMjBLRlhjS1M4dkwvVjRQRnVCdkVWWEx5YTR1UUpqeGRlL3lpTENuaWZycUgvbUFFQ2ZpTFNQam81ZVUxdGIyK0IyTnZWMnNYVWlSNmtMQ0FhREpSNlA1MFVnZCtuR1phejV5NkRia2Q0Ull3eWx0NnpCNC9Xdy8rbTk2Y1lZMisvM3ozWTdsem83ajlzQmxMcFlwYVdsT1Y2djkzbGp6THg0THNrejVhMllnN0VNYlFkYS9TSnlRMjV1N2s5YVdscW02dDV4TlVWMG1qVVZMN3grdi84bnhwamxoY0c1bE41VzVuYWVLYlBpL1NYTXYySUJ3SHlmei9lYjB0TFMrRGpabWtTMEtGVmNDSVZDWHdhdW0xVTRpOHFQcjNYOStzaXBaSXloL01NaHNoWm1BMXpoOS91LzZYWW05V1o2NksxaVhsbFpXWm5INDNuYzQvTlk2KzVkVDJwbXF0dVJwcHpsc1NoWVhjRFJWNDdnakRxVmhZV0Z6elExTlRXNm5VdU4wUkdsaW1tVmxaWGVsSlNVUndCUHlmVXJ5Y2pQY0R2U3RBbGtwNDJmZC9VWVl4N1dRL0RZb1VXcFlwcHQyM2NhWXk2YlBUK0xaZTlkNFhhY2FiZmd5b1hrTGM4RFdPWDMrNy9vZGg0MVJvdFN4YXhGaXhhbEdtUCtFU0M0dVR5aHprdWVpekdHc2szbEFJaklQY0ZnY0hxbk8xSVhSWXRTeGF6czdPeTdqREhGYzBybWtMTWt0bTlObkVxWnhiTXBDaGRqakpsaldkWVgzTTZqdENoVjdQSWFZNzRLc1BMRzFXNW5tWEVsNzE4SmdHVlpuOVZ6bGU3VG9sUXhLUndPYndTS3NoZm5KTlZvY2x4bThXenlWeGNBelBGNnZadmN6cFBzdENoVlRCS1Jqd1BNV3p2ZjdTaXVXWERsUWdDTU1YZTZIQ1hwYVZHcW1MTnk1Y3BjWTh4dGx0ZGkvdVVMM0k3am1vTFNRancrRDhhWWF5b3JLK2RlK0IxcXVtaFJxcGdUQ0FRMkFONDVKZmw0VTcxdXgzRk5paitGNHNwNU1EWjV6YTB1eDBscVdwUXE1aGhqTnNMWWhCSEpiazVKUGdDTzQyeDBPVXBTMDZKVU1VZEViZ0FvS0Mxd080cnJzcGZrQUdDTXVkTGxLRWxOaTFMRmxGQW90TkFZczhpZjZTZWpZSmJiY1Z5WGxwTkdJRHNBVUJRTUJrdmN6cE9zdENoVlRCR1JGUUNaUmJPVDRrNmNDekhHVEZ3ZTVmRjR3aTdIU1ZwYWxDcW1XSmExQkNBdE44M3RLREZqMXR4TUFFU2sxT1VvU1V1TFVzV2FsUUFaK2ZGNTJDMGlGMzdSSlVyUEc3dmQyeGl6ZE1wM3JpNktycG1qWXMxcWdGbHpwNjRvbi96c0V3QlVmQ1RNd3FzV0FkQzQ0eGk3SHQwQmpOMGlXWEw5U2dZN0J6ajR6QUdhZHpjeGNHb0FqODlEN3ZJODF0eGFSdm81cG5mcmF1eWk2OWdwT285MTBYV3NrNjdHTG03ODlnZW5MRHU4TWJvMnhpeWUwaDJyaTZaRnFXS0tpQlFiWXdoa1Q5K2g5MEJIUHpVL3F3YkdMdW9ldjYvNjJHdXYwN0QxRU9sNTZXVE9tMDMzOFM2YWFrN1NlZlFVMS83RCswaEpmZnQvTGx2dmYyN2Fjbzd6Wi9ySEgrcjFVaTdSb2xTeEpnL0FuekU5ODBDSUNMdCt1Sk9SZ1JIU2N0SUkzM25aeEtMTmFYbnB2UHR6NjhsZGxnZEFlMzBiMjc3OUVvTmRnN1R1YjJGdWVkSGI5amUzdklpc2hka01kZzF3K01YcFdXbldHL0NOWjgrYWxnOVFGNlJGcVdKTkJrREtOTjJSVS8vTUFkcnIyN0JTTE5aKzhuSjg2VzhVY25GNDNwdGVtN1hnalY1eVJoMEFYbjNnRlRxUG51S3FlNjRtc3lpVGQzM3FDZ0NPdm5Ka1d2SUNlSHhqSzdZWVl3TFQ5aUhxdkxRb1ZVd3h4dmdCckpTcC81MnhxN0dUbzl1T0FGQzJxWnlzQmRubmZYM3o3bWJHczV5ZWRaeSt0ajZHKzRZWjZSK2U4bnpuWW5rbXZndWRiczBsV3BRcTFremJ4Wk9OcngzRHNSMDhYZytGWmVlZlk2S3ZyWSthbjQrZHgxeHhYUW4rMHd1YVhmUGxqWXdNanVLZjVUL2YyMVdDMGN1RFZLd1pnamNPZGFmU2tnMUw4UWE4MkNNMk94L2VqamhudjVTbnI3V1hsNy96RWtNOVE4eGJPNThWMTYrYzJHWjVQVE5la280OThWMk16T2dIcXdsYWxDcW1pRWdmd09qUTFIZENJQ2VOOGp0Q0FMUWZhbWZQazd2ZjlwcWVrOTM4NlZzdk1YQnFnTVh2V1VMNHpzdGN2MFBJSHJFQkVKRUJWNE1rTVMxS0ZXdGFBWVo2cCtjY1lISGx2SWs1THV1ZlBVaFR6Y21KYlYzSE90bjI3WmNZNmhsazlTMXJDRzZ1ZUZ0Sk9pTTJRejFEMDVMdFhFYjZKLzdTNkp6UkQxWVQ5QnlsaWluR21KUEE2c0ZUQTJTZXZuVnZxZ1UzVjlCeHFKMit0ajZxSHR2SmU3NjBrZlM4ZEY3K1AzOWlaR0FFYjhCTFMxMFRMWFZORSs5WjloY3JLRmhUeU5hdnYwQnZjdy9yN3JtYTNHVjV2UHlkbHdBWTdCcWNlTzM0Yyt2dVhUOGxlWWZmS09hMktkbWh1bVE2b2xReFJVVDJBUFEwZFUvYlo2U2twbEI1MTFxTVpSZ1pHR0hIUTl0eFJoMUdCc1pHYmlNREk3UWRiSHZUL3dhN3g0b3drQlhBbStiRkd4aTdmR2w4ZTI5TDc4VCt4NStiS24zdGZRQVlZNDVNMlU3VkpkSHBXVlJNQ1lWQ2YyZU1lV0RSdXhkUG5FOU1kZ2QrdjQrOVQrMUJSTzZQUkNKZmNUdFBNdElScFlvcGp1TTBBUFMzOTdzZEpXYjBOUFVBSUNKMUxrZEpXbHFVS3FZNGpuTVFvUHRrOTdUTXhCTnZSSVNPd3gzamo2dGRqcE8wdENoVlRLbXRyVzBRa2NiQnpnSDZXdnZjanVPNmdjNEIrdHY2RUpHV2FEU3FJMHFYYUZHcW1DTWlUd08wN0dtNjBFc1QzcW5UbzBsanpDc3VSMGxxV3BRcTVsaVc5VHhBNi81V3Q2TzRydTMwZDJDTTJlcHVrdVNtUmFsaXp0RFEwSXZBYU91K0ZrYUhSdDJPNHhwNzJLWnhaeU9BRGZ6YTVUaEpUWXRTeFp5NnVyb200Q2w3MktaeHh6RzM0N2ltWlc4em80TWppTWkyWGJ0MnZlNTJubVNtUmFsaWttM2Jqd0JKWFpTdnYzb1VBTWR4ZnVoeWxLU25SYWxpMHVqbzZCK0IxdmI2TnJxT0pkOHR6cjNOUFRUVm5FUkVPcnU2dWg1M08wK3kwNkpVTWFtdXJtN1ljWno3QVBZOGxYeFh4Uno0dy83eGg5OC9jdVRJNFBsZXE2YWZGcVdLV1k3alBBaTB0dFExMDVsRW84cmU1aDZPYlg4ZEVUblYwOU56djl0NWxCYWxpbUUxTlRWOXdEOEIxUDQ4bWhSMzZvZ0l1NStvSFgvOFFIMTkvZlRORHFJdW1oYWxpbW5kM2QwUGlzaWVqb2IyYVZ2bE1KWWMzOVZJOCs0bVJPUndaMmZudjdpZFI0M1JvbFF4cmI2K2ZraEU3Z0xzdlUvVk1YQXFjU2ZMR09vWnBPWm5VVVRFQVQ2bDV5WmpoOGZ0QUVwZFNGTlQwNG1DZ29KMHNXVmRXMzBiOHk5ZmNPYktoQW5CR2JWNTdiKzIwOXZVZ3pIbUI1Rkk1RHR1WjFKdjBLSlVjU0UzTi9jbGo4ZHo3VkQzMFB6KzluN21saGU1dnBiTlZCRVJkditxbGhOVmpRQTFIUjBkdDNaMmRpYnZMVWt4U0l0U3hZWFcxbFk3THk5dmk4Zmp1YjM3UlBkc1l3eDV5K2U0SFd0S0hIN3hFUHVmM29lSU5JK01qRnh6NE1DQkRyY3pxVGZUb2xSeG82V2xwYStnb09BRlk4d2RiUWZiVWpIRWRWbUtDQTFiRDdIN2x6V0lTSzh4NXBab05GcnJkaTcxZGxxVUtxNDBOVFUxNWVmblAyOVoxcWIyZzIycGptMlR0MkpPM0IyR2l3ajF6eHlnN3RlN0VaRmU0SlpJSkxMVjdWenE3TFFvVmR4cGJtNCtYbGhZK0J5d3FlTlFSNkNyc1l1QzBrSTgzdmo0MTNsMGFKVHFIMGM0OUh3OVFJL2pPRGRYVjFjLzczWXVkVzd4OWRld1VtY0lCb01sS1NrcFR3SWxHUVVaWEhiMzVjd3VudTEyclBQcWJlbGg1eU03eHU5ZlAycmI5cTNSYURUaWRpNTFmdkh4VjdCU1o5SGMzTnllbnA3K21OL3ZEdzczRGE4NCt2SVJSSVRzeFRreGQvbVFNK3BRLzl4QmRqeTBuY0hPUVVSazYvRHc4TFcxdGJXSDNjNm1Ma3hIbENydUxWbXlaSFpXVnRZcFlCVHdadVJuVUhwckdRVmxoYTZmdXhRUld2ZTJVUGViM1hRZjd3TG9CKzZycXFxNkgzQmNEYWN1bWhhbGluY3BvVkNvMlJpVEF6d3JJaGhqL2dKZzl2d3NWdDIwbXZ4VkJSaHJadjlWRjBkb085akt2dC91b2FOaDRtcWZiYlp0M3gyTlJnL01hQmcxYVZxVUtxNkZRcUV2R1dQdUIvcXJxcW95QUttb3FQaUFaVm4vRElRQUFqa0JsbXhZUm5IbFBBSlpnV25OTTlRenhQRmRqVFJzclo5WVJWSkU5Z0JmaTBRaXY1eldEMWZUUm90U3hhMktpb3BGeHBoRGdESEdsRlpWVmUwOWMzczRITDRkdUJlNFl2eTU3TVU1RklXTG1WT1NUK2JjekVtUE5NVVJlcHA3YUR2UXlvbkljZG9QdHAyNXVjcTI3ZitJUnFPUEFvay85VkVDMDZKVWNhbTB0TlRuOC9uMkdXTVdpOGp2STVISTllZDZiU2dVS2pmRzNBUGNCT1NOUCsveGVjaGVuRVB1a2x6UzU2U1RtaFVnTlN1QU4rREY0L1dNWFc1a3hoYjVza2RzUmdkR0dPZ2NaTEJyYkszdGpvWjJPaG82M3JRQW1vaDBHbU8yMkxiOTNXZzArdHEwZmdscXhtaFJxcmcwZnNndElxY2lrVWcrWXova1hJZ1ZEQVkzZUR5ZVRjQjZZMHdKazcveXd3YnFSV1NiTWVZWFZWVlZ6NTUrVGlVUUxVb1ZkNExCNEpxVWxKUnFFVEdPNDd3bkdvMXVleWY3S1MwdHpmQjZ2VmNhWTY0RWxoaGo1b3ZJUEdOTUpoQUEwaGo3YjZSZlJBYUFibU5NbzRnMEFvZUJWMzArMzh2YnQyL1h5WFVUbkJhbGlpdW5EN21yakRHbEl2SmtKQks1eGUxTUt2SEYxbFc1U2wyQXorZjdYNmRMOHZpcFU2Yys3SFllbFJ4UzNBNmcxTVVLaDhPVndGZEZ4SEVjNTI2ZEFWek5GQjFScW5qaEJSNEV2TWFZWDBTajBUKzRIVWdsRHgxUnFyZ1FDb1UrRDRSRTVLaHQyM2U3blVjbEYvMHhSOFc4eXNyS01zZHhkZ0JleDNGdWprYWp2M1U3azBvdWV1aXRZc3FHRFJ2ZWVwVGpFWkgvTk1iNGdmL1drbFJ1MEduV1ZFekp5Y2w1ZHU3Y3ViNmlvcUxha3lkUE9oVVZGVjh5eHR3bElzMldaWDNnNU1tVFEyNW5WTWxIRDcxVlRBbUh3MGdvdnE0QUFCN29TVVJCVkNlQlF1QlY0RDdnNXlMaUJ6YnJwQkxLTFZxVUttYXNYTGt5TnhBSXRCaGozblJLU0VSK0dvbEU3bkFybDFKNmpsTEZqTlRVMVAvcnJTVjVXckM4dkx4MHhnTXBkWnFlbzFReG82aW82REhnYll2ZUdHUG1XSmIxbWNMQ1FxdTR1UGkxa3lkUGpyZ1FUeVV4SFZHcW1DRWkyUmQ0eVIyY3BVaVZtbTU2d2JtS0NjRmdzTVFZazNHMmJTSWl3SE9SU09RNmRKMFo1UUlkVWFxWTRQRjR2bktPVFNQR21LOUdJcEgzb2lXcFhLSWpTaFVUakRIdmUrdHpJaklFdkM4U2liemtRaVNsSm1oUnFyT2FOMjllSURjM3Q4eXlyRFhHbUtYQWNoRlpib3pKRVpFTUlJT3h5OHQ2alRHOUluSUtxQWNPaXNnaFk4eHUyN1pyYW1wcStpN204MFFrK3kxTHk3WmJsclZ5MTY1ZGJlZDZqMUl6UmEralZPT3NVQ2dVQnE0SGJqVEdoSm44WDZRMkVCV1JMYlp0UDExVFU3T0RzeXlURUE2SGJ3VCtoOVAvUG9ySTA4UER3N2ZXMWRVTlQvTHpsWm9TV3BSSkxod09MeE9SVHhoajdnTG1qajl2ZVMweTUyYVNXVHliOVB3TTB2UFNTYy9Md0pmaEk4V2Znc2Z2d1dBWUhScGxkR2lVa2Y1aCtscjc2R3ZybzYrbGwrNFRYWFNmNk1ZZWZsTXZ0b25JWThERGtVaGt6eGtacW9GeUFCRzVPeEtKL0FCZHRWREZFQzNLSkZWUlVmRmV5N0krRDF3My90eXNva3p5VnhWUVZGRkUxc0pzTE0va2Z1dHpiSWV1WTEyY2pCNm5aVzhMWGNjNko3YUp5SXVPNC94Yk5CcjliVGdjN2dQU0hNY0pWVmRYVjAvcVE1V2FCbHFVU2FhaW9tS2RNZVkrWTh4NkFIK21uM2xyRjdCNC9STFM4OUtuOWJNSFRnMXcrS1VHanUxNG5jRlRBd0E0anJQVEdMUGN0dTAxTlRVMWpkTWFRS2wzU0lzeVNheFpzNmJBNS9OOUY5Z01rSkdmd1lyclYxSmNPVy9TSThkTEpZNXdJbnFjQTAvdm8vdkV4QUtHVzRhR2hqNVRWMWYzK295R1Vlb2lhRkVtUGxOZVh2NFJ5N0wrM1JpVEZjZ09VSExES2haY3VaQzMvTW84NDBTRTR6c2IyYmRsRDMydGZRQTlqdU44b2JxNitrSDBIS1dLSVZxVUNTd1lES1pibHZWOXk3TCsybGlHaGU5ZXpKcGIxK0R4eGRaVllmYUl6ZDZuOXREd1FqM2lDQ0x5WkU5UHo4ZnE2K3Qxdld3VkU3UW9FOVNxVmFzV0JnS0JKNEJ3SUNlTnlydldrcnMwMSsxWTU5VjVySk5kUDNpTjN1WmVnSDIyYmQ4Y2pVWVB1SjFMS1MzS0JCUU9oMWVKeUZaalRIN3U4anplOWNrcjhLWDczSTUxVVVZR1J0ajE2QTZhZHpkeCtpTDI5MFVpa1oxdTUxTEpUYWRaU3pEbDVlV2xsbVc5YUl5WnMranF4YXo5eE9XaytHUHJVUHQ4UEY0UHhaZk53eDV4T05YUUVUREdiTTdQejMraHVibjV1TnZaVlBMU29rd2d3V0N3SkNVbDVVOUEzdEtOeXdodXJuRDlCNXQzd2hoRC9zcDhBTm9QdHFWYWxyVzV1TGo0RHlkT25HaHlPWnBLVWxxVUNhSzB0RFRINi9VK2I0eVp0M1RqTXRiOFpkRHRTSk9XdDJJT3hqSzBIV2hORlpFYmNuTnpmOUxTMG5KUjk0NHJOWlYwbXJYRTRQWDcvVDh4eGl3dkRNNmw5TFl5dC9OTW1SWHZMMkgrRlFzQTV2dDh2dCtVbHBiR3g4bFdsVkMwS0JOQUtCVDZNbkRkck1KWlZINThiVndlYnArTE1ZYnlENGZJV3BnTmNJWGY3LyttMjVsVTh0RkQ3emhYVmxaVzV2RjRIdmY0UE5hNmU5ZVRtcG5xZHFRcFoza3NDbFlYY1BTVkl6aWpUbVZoWWVFelRVMU5lcnVqbWpFNm9veGpsWldWM3BTVWxFY0FUOG4xSzhuSVArdEtDZ2toa0owMmZ0N1ZZNHg1V0EvQjFVelNvb3hqdG0zZmFZeTViUGI4TEphOWQ0WGJjYWJkZ2lzWGtyYzhEMkNWMysvL290dDVWUExRb294VGl4WXRTalhHL0NOQWNITjVRcDJYUEJkakRHV2J5Z0VRa1h1Q3dlRDBUbmVrMUdsYWxIRXFPenY3TG1OTThaeVNPZVFzaWUxYkU2ZFNadkZzaXNMRjQydDlmOEh0UENvNWFGSEdKNjh4NXFzQUsyOWM3WGFXR1ZmeS9wVUFXSmIxV1QxWHFXYUNGbVVjQ29mREc0R2k3TVU1U1RXYUhKZFpQSnY4MVFVQWM3eGU3eWEzODZqRXAwVVpoMFRrNHdEejFzNTNPNHByRmx5NUVBQmp6SjB1UjFGSlFJc3l6cXhjdVRMWEdIT2I1YldZZi9rQ3QrTzRwcUMwRUkvUGd6SG1tc3JLeXJrWGZvZFM3NXdXWlp3SkJBSWJBTytja255OHFWNjM0N2dteFo5Q2NlVThHRnRTOTFhWDQ2Z0VwMFVaWjR3eEcyRnN3b2hrTjZka2JJWWh4M0UydWh4RkpUZ3R5amdqSWpjQUZKUVd1QjNGZGRsTGNnQXd4bHpwY2hTVjRMUW80MGdvRkZwb2pGbmt6L1NUVVRETDdUaXVTOHRKSTVBZEFDZ0tCb01sYnVkUmlVdUxNbzZJeUFxQXpLTFpTWEVuem9VWVl5WXVqL0o0UEdHWDQ2Z0Vwa1VaUnl6TFdnS1FscHZtZHBTWU1XdHVKZ0FpVXVweUZKWEF0Q2pqeTBxQWpIejNEN3RGTG4zWjdYZnluZ3RKenh1NzNkc1lzM1RLZDY3VWFmR3o2cFFDV0Ewd2ErN1VGZVdUbjMwQ2dJcVBoRmw0MVNJQUduY2NZOWVqTzRDeFd5UkxybDlKVjJNWFhjZE8wWG1zaTY1am5YUTFkbkhqdHo5NDNuMi9rL2RjcXZIUnRURm04WlR1V0tremFGSEdFUkVwTnNZUXlKNitRKytCam41cWZsWU5qRjNVUFg1ZjlkYjduN3ZrZmIyVDkxd3FmNlovL0tGZUw2V21qUlpsZk1rRDhHZE16endRSXNLdUgrNWtaR0NFdEp3MHduZGVOckh5Kzl6eUlySVdaalBZTmNEaEZ4c3Vhbi92NUQyWHlodndqV2ZQbXBZUFVBb3R5bmlUQVpBeVRYZmsxRDl6Z1BiNk5xd1VpN1dmdkJ4ZitodUYvSzVQWFFIQTBWZU9uUFA5cno3d0NwMUhUM0hWUFZlVFdaUjVVZStaTEk5dmJEVVRZMHhnMmo1RUpUMHR5amhpalBFRFdDbFQveHRjVjJNblI3Y2RBYUJzVXpsWkM3SXZlUjk5YlgwTTl3MHowajg4eGVuT3pmSk1mQmM2M1pxYU5scVU4V1hhTHA1c2ZPMFlqdTNnOFhvb0xIdG5jMHhjOCtXTmpBeU80cC9sdi9DTGxZb2plbmxRZkJrQ2NFYWRLZC94a2cxTDhRYTgyQ00yT3gvZWpqaVhmaW1QNWZYTWVFazY5c1IzTVRLakg2eVNpaFpsSEJHUlBvRFJvYW52aEVCT0d1VjNoQUJvUDlUT25pZDNUL2xuVEFkN3hBWkFSQVpjanFJU21CWmxmR2tGR09xZG5uT0F4Wlh6SnVhNHJILzJJRTAxSnkvcC9jNkl6VkRQMEhSRU82ZVIvb20vTkRwbjlJTlZVdEZ6bEhIRUdITVNXRDE0YW9ETTA3ZnVUYlhnNWdvNkRyWFQxOVpIMVdNN2VjK1hOcEtlbDg3TDMza0pnTUd1d1luWGpqKzM3dDcxQUd6OStndjBOdmV3N3A2cnlWMldkMUh2bWF6aE40cTViVXAycU5SWjZJZ3lqb2pJSG9DZXB1NXArNHlVMUJRcTcxcUxzUXdqQXlQc2VHZzd6cWhEMjhFMjJnNjIwZHZTTy9IYThlZkdCYklDZU5POGVBUGVOMjAvMzNzbXE2KzlEd0JqekpFcDI2bFNiNkZUME1TUlVDajBkOGFZQnhhOWUvSEUrY1JrZCtEMys5ajcxQjVFNVA1SUpQSVZ0L09veEtRanlqamlPRTREUUg5N3Y5dFJZa1pQVXc4QUlsTG5jaFNWd0xRbzQ0ampPQWNCdWs5MlQ4dE1QUEZHUk9nNDNESCt1TnJsT0NxQmFWSEdrZHJhMmdZUmFSenNIS0N2dGMvdE9LNGI2QnlndjYwUEVXbUpScU02b2xUVFJvc3l6b2pJMHdBdGU1cmNqdUs2VTZkSGs4YVlWMXlPb2hLY0ZtV2NzU3pyZVlEVy9hMXVSM0ZkMitudndCaXoxZDBrS3RGcFVjYVpvYUdoRjRIUjFuMHRqQTZOdWgzSE5mYXdUZVBPUmdBYitMWExjVlNDMDZLTU0zVjFkVTNBVS9hd1RlT09ZMjdIY1UzTDNtWkdCMGNRa1cyN2R1MTYzZTA4S3JGcFVjWWgyN1lmQVpLNktGOS85U2dBanVQODBPVW9LZ2xvVWNhaDBkSFJQd0t0N2ZWdGRCMUx2bHVjZTV0N2FLbzVpWWgwZG5WMVBlNTJIcFg0dENqalVGMWQzYkRqT1BjQjdIa3ErYTZLT2ZDSC9lTVB2My9reUpIQjg3MVdxYW1nUlJtbkhNZDVFR2h0cVd1bU00bEdsYjNOUFJ6Yi9qb2ljcXFucCtkK3QvT281S0JGR2FkcWFtcjZnSDhDcVAxNU5DbnUxQkVSZGo5Uk8vNzRnZnI2K3VtYkhVU3BNMmhSeHJIdTd1NEhSV1JQUjBQN3RLMXlHRXVPNzJxa2VYY1RJbks0czdQelg5ek9vNUtIRm1VY3E2K3ZIeEtSdXdCNzcxTjFESnhLM01reWhub0dxZmxaRkJGeGdFL3B1VWsxa3p4dUIxQ1QwOVRVZEtLZ29DQmRiRm5YVnQvRy9Nc1huTGt5WVVKd1JtMWUrNi90OURiMVlJejVRU1FTK1k3Ym1WUnkwYUpNQUxtNXVTOTVQSjVyaDdxSDV2ZTM5ek8zdkFoakVtT3FVUkZoOTY5cU9WSFZDRkRUMGRGeGEyZG5aL0xla3FSY29VV1pBRnBiVysyOHZMd3RIby9uOXU0VDNiT05NZVF0bitOMnJDbHgrTVZEN0g5Nkh5TFNQREl5Y3MyQkF3YzYzTTZra284V1pZSm9hV25wS3lnb2VNRVljMGZid2JaVURIRmRsaUpDdzlaRDdQNWxEU0xTYTR5NUpScU4xcnFkU3lVbkxjb0UwdFRVMUpTZm4vKzhaVm1iMmcrMnBUcTJUZDZLT1hGM0dDNGkxRDl6Z0xwZjcwWkVlb0ZiSXBISVZyZHpxZVNsUlpsZ21wdWJqeGNXRmo0SGJPbzQxQkhvYXV5aW9MUVFqemMrL3E4ZUhScWwrc2NSRGoxZkQ5RGpPTTdOMWRYVno3dWRTeVczK0JwcXFJc1dEQVpMVWxKU25nUktNZ295dU96dXk1bGRQTnZ0V09mVjI5TER6a2Qyak4rL2Z0UzI3VnVqMFdqRTdWeEt4Y2N3UTEyeTV1Ym05dlQwOU1mOGZuOXd1Rzk0eGRHWGp5QWlaQy9PaWJuTGg1eFJoL3JuRHJMam9lME1kZzRpSWx1SGg0ZXZyYTJ0UGV4Mk5xVkFSNVRKd0lURDRYdUJmd0hTTXZJektMMjFqSUt5UXRmUFhZb0lyWHRicVB2TmJycVBkd0gwQS9kVlZWWGREeml1aGxQcURDbHVCMURUVGh6SDhWaVdsU1lpUjNwYmVoZHQvODgvTTN0K0ZxdHVXazMrcWdLTU5iT0ZLWTdRZHJDVmZiL2RRMGZEeE5VKzIyemJ2anNhalI2WTBUQktYUVFkVVNhNGNEaThFWGdPR0FVKzRqaE9uMlZaL3d5RUFBSTVBWlpzV0VaeDVUd0NXWUZwelRMVU04VHhYWTAwYksyZldFVlNSUFlBWDR0RUlyK2MxZzlYYWhLMEtCTllLQlJhYUl6Wkt5S3B3TDlFSXBGL0dOOFdEb2R2Qis0RnJoaC9MbnR4RGtYaFl1YVU1Sk01TjNQU0kwMXhoSjdtSHRvT3RISWljcHoyZzIxbmJxNnliZnMvb3RIb28wRGlUMzJrNHBvV1pZSUtCb1BwS1NrcFVXQ3BpRHdSaVVUKzhteXZDNFZDNWNhWWU0Q2JnTHp4NXowK0Q5bUxjOGhka2t2Nm5IUlNzd0trWmdYd0JyeDR2SjZ4eTQzTTJDSmY5b2pONk1BSUE1MkRESGFOcmJYZDBkQk9SMFBIbXhaQUU1Rk9ZOHdXMjdhL0c0MUdYNXZ1NzBDcHFhSkZtWmlzY0RqOEMrQTJFVGtZaVVSV01iWmE0WG5mRXd3R04zZzhuazNBZW1OTUNaTy9Lc0lHNmtWa216SG1GMVZWVmM5ZVJBNmxZbzRXWlFJS2g4UC9DSHdONkI0WUdGaTVkKy9lazVlNmo5TFMwZ3l2MTN1bE1lWktZSWt4WnI2SXpEUEdaQUlCSUkyeGYzLzZSV1FBNkRiR05JcElJM0FZZU5Ybjg3MjhmZnQyblZ4WHhUMHR5Z1FUQ29VK1pJejVCVEJpMi9aMTBXajBCYmN6S1JYdll1dktZelVwNWVYbEs0Q2Z5ZGk2RUgrdkphblUxTkFSWllJb0xTM044UHY5aDRFOEVmbFJKQkw1bU51WmxFb1VPcUpNREpiUDUvczlZNzlhNzlTU1ZHcHE2WjA1Q1NBY0R2OGJzQTdvR2gwZDNlQnlIS1VTam80bzQxeEZSY1dkd09jQU1jWmNmWG9aVzZYVUZOSVJaUndMaDhPVndNTUFqdU44dXJxNldtY0FWMm9hNklneWZyenA0dS9TMHRJYzRJWFR6Myt2dXJyNlFWZFNLWlVFZEVRWkJ5b3JLNzJPNDNRQW40cEVJbzh6OXVQTm40Qlp3UE5WVlZYL3Q3c0psVXBzV3BSeFFFUnVOTVprQUQ4S2g4TmhJQmRZTFNMSGJkditJRHAzbzFMVFNvc3lEb2pJSjA5UHN1c1JrYytmZm5ySXNxejNSQ0lSL2ZGR3FXbW1SUm5qU2t0TEZ3RFhqZit6ZVdOYThwNysvdjUrZDFJcGxWejB4NXdZNS9QNVBtU01PZHYvVDNtQlFHRHY2WWw1bFZMVFNJc3l4aGxqUG51ZXpiTkY1SGNWRlJXM3pGZ2dwWktRSG5ySHNJcUtpblhBa25OdEY1RVdFYm14dXJwNnh3ekdVaXJwNklneWhobGovdm84bXgvbzZlbFpyaVdwMVBUVDJZTXUwcng1OHdLNXVibGxsbVd0TWNZc0JaYUx5SEpqVEk2SVpBQVpqSDJmdmNhWVhoRTVCZFFEQjBYa2tERm10MjNiTlJkN2krSHBwUnhhR1pza2Q0S0lOSXJJYlZxUVNzMGNMY3B6czBLaFVCaTRIcmpSR0JObThxY3FiQ0FxSWx0czIzNjZwcVptQitkWUdxR3lzdkpPRVhuMHpPZEU1SDdidHYrMzNzK3QxTXpTb255TGNEaThURVErWVl5NUM1ZzcvcnpsdGNpY20wbG04V3pTOHpOSXowc25QUzhEWDRhUEZIOEtIcjhIZzJGMGFKVFJvVkZHK29mcGErMmpyNjJQdnBaZXVrOTAwWDJpRzN2NFRiM1lKaUtQQVE5SElwRTliOG54S25BNWdJZ2NkaHpudzdvZ2wxTHUwS0k4cmFLaTRyMldaWDJlTTY1Wm5GV1VTZjZxQW9vcWlzaGFtSTNsbWR3cFhjZDI2RHJXeGNub2NWcjJ0dEIxckhOaW00aTg2RGpPdjBXajBkK3VXYk5tcWRmclBXQ01zVVRrbnkzTCt2OTI3ZHFsMTB3cTVaS2tMOHFLaW9wMXhwajdqREhyQWZ5WmZ1YXRYY0RpOVV0SXowdWYxczhlT0RYQTRaY2FPTGJqZFFaUERRQWdJanNjeDZuMWVEeFhEZzhQZjNqMzd0MDEweHBDS1hWQlNWdVVhOWFzS2ZENWZOOEZOZ05rNUdldzR2cVZGRmZPbS9USThWS0pJNXlJSHVmQTAvdm9QdEhOMkpJMy9INTRlUGpUZFhWMXI4OW9HS1hVMnlSalVacnk4dktQV0piMTc4YVlyRUIyZ0pJYlZySGd5b1c4Y1hlZ08wU0U0enNiMmJkbEQzMnRmUUE5anVOODRmUVVhdUpxT0tXU1dGSVZaVEFZVExjczYvdVdaZjIxc1F3TDM3MllOYmV1d2VPTHJldnU3UkdidlUvdG9lR0Zlc1FSUk9USm5wNmVqOVhYMStzYTJVcTVJR21LY3RXcVZRc0RnY0FUUURpUWswYmxYV3ZKWFpycmRxeno2anpXeWE0ZnZFWnZjeS9BUHR1MmI0NUdvd2ZjenFWVXNrbUtvZ3lIdzZ0RVpLc3hKajkzZVI3dit1UVYrTko5YnNlNktDTURJK3g2ZEFmTnU1czRmUkg3K3lLUnlFNjNjeW1WVER3WGZrbDhLeTh2TDdVczYwVmp6SnhGVnk5bTdTY3VKOFVmVzRmYTUrUHhlaWkrYkI3MmlNT3BobzZBTVdaemZuNytDODNOemNmZHpxWlVza2pvb2d3R2d5VXBLU2wvQXZLV2JseEdjSE9GNnovWXZCUEdHUEpYNWdQUWZyQXQxYktzemNYRnhYODRjZUpFazh2UmxFb0tDVnVVcGFXbE9WNnY5M2xqekx5bEc1ZXg1aStEYmtlYXRMd1ZjekNXb2UxQWE2cUkzSkNibS91VGxwWVd2WjFScVdtV3FMTUhlZjErLzArTU1jc0xnM01wdmEzTTdUeFRac1g3UzVoL3hRS0ErVDZmN3plbHBhWHhjYkpWcVRpV2tFVVpDb1crREZ3M3EzQVdsUjlmRzVlSDIrZGlqS0g4d3lHeUZtWURYT0gzKzcvcGRpYWxFbDNDSFhxWGxaV1ZlVHlleHowK2o3WHUzdldrWnFhNkhXbktXUjZMZ3RVRkhIM2xDTTZvVTFsWVdQaE1VMU5Ubzl1NWxFcFVDVFdpckt5czlLYWtwRHdDZUVxdVgwbEdmb2Jia2FaTklEdHQvTHlyeHhqenNCNkNLelY5RXFvb2JkdSsweGh6MmV6NVdTeDc3d3EzNDB5N0JWY3VKRzk1SHNBcXY5Ly9SYmZ6S0pXb0VxWW9GeTFhbEdxTStVZUE0T2J5aERvdmVTN0dHTW8ybFFNZ0l2Y0VnOEhwbmU1SXFTU1ZNRVdabloxOWx6R21lRTdKSEhLV3hQYXRpVk1wczNnMlJlRmlqREZ6TE12Nmd0dDVsRXBFaVZLVVhtUE1Wd0ZXM3JqYTdTd3pydVQ5S3dHd0xPdXplcTVTcWFtWEVFVVpEb2MzQWtYWmkzT1NhalE1THJONE52bXJDd0RtZUwzZVRXN25VU3JSSkVSUmlzakhBZWF0bmU5MkZOY3N1SEloQU1hWU8xMk9vbFRDaWZ1aVhMbHlaYTR4NWpiTGF6SC84Z1Z1eDNGTlFXa2hIcDhIWTh3MWxaV1ZjeS84RHFYVXhZcjdvZ3dFQWhzQTc1eVNmTHlwWHJmanVDYkZuMEp4NVR3WVcxTDNWcGZqS0pWUTRyNG9qVEViWVd6Q2lHUTNwMlJzaGlISGNUYTZIRVdwaEJMM1JTa2lOd0FVbEJhNEhjVjEyVXR5QURER1hPbHlGS1VTU2x3WFpTZ1VXbWlNV2VUUDlKTlJNTXZ0T0s1THkwa2prQjBBS0FvR2d5VnU1MUVxVWNSMVVZcklDb0RNb3RsSmNTZk9oUmhqSmk2UDhuZzhZWmZqS0pVdzRyb29MY3RhQXBDV20rWjJsSmd4YTI0bUFDSlM2bklVcFJKR1hCY2xzQklnSXo4K0Q3dEZwbjZwN3ZTOHNkdTlqVEZMcDN6blNpV3ArRmxsNit4V0E4eWFPelZGK2VSbm53Q2c0aU5oRmw2MUNJREdIY2ZZOWVnT1lPejJ5SkxyVjc3cHRXKzE2cWJWckRoOVMrRmJkVFYyMFhYc0ZKM0h1dWc2MWtsWFl4YzNmdnVEVTVKOTNQam8yaGl6ZUVwM3JGUVNpK3VpRkpGaVl3eUI3T2s1OUI3bzZLZm1aOVhBMkFYZEpXY3B3SXo4REZKbnZ6RTVjQ0RuM0ZtMjN2L2MxSWQ4QzMrbWYveWhYaStsMUJTSjY2SUU4Z0Q4R1ZNL0Q0U0lzT3VIT3hrWkdDRXRKNDN3blplZGRSWDBaZTlkTVRINnZKQzU1VVZrTGN4bXNHdUF3eTgyVEczZzA3eUJzZTlDUkxLbTVRT1VTa0x4WHBRWkFDblRjRWRPL1RNSGFLOXZ3MHF4V1B2SnkvR2xYM29adi9yQUszUWVQY1ZWOTF4TlpsRW03L3JVRlFBY2ZlWElGS2Q5ZzhjM3RycUhNU1l3YlIraVZKS0o2NkkweHZnQnJKU3AvVTJxcTdHVG85dU9BRkMycVp5c0Jkbm5mRzMwOFFqUnh5T2s1YVd6Nk4yTFdiWngrY1RJczYrdGorRytZVWI2aDZjMDMvbFlub252UXFkYlUycUt4SFZSY3RhRDRjbHJmTzBZanUzZzhYb29MRHY3L0JLejVtYmlEWGdSRVhwT2R0UFgwa3ZkRTdYWVE2T1UzTEFLZ0d1K3ZKR1J3Vkg4cy94bjNZZFNLajdFZTFFT0FXbk9xRE54eURrVmxteFlTc1BXUTR3TWpMRHo0ZTJzdTNjOXhucHpKMi84Zi85aTRyRTliTFA5KzMrbWRYOExSN1lkbmloS3krdkI3NTNaaFM0ZDJ4bC9PREtqSDZ4VUFvdnI2eWhGcEE5Z2RHaHFPeUdRazBiNUhTRUEyZysxcytmSjNlZDl2Y2ZuWVc1NUVRRERmVE4zbUgwMjlvZ05nSWdNdUJwRXFRUVMxMFVKdEFJTTlVNTlPUlZYenB1WTM3TCsyWU0wMVp5YzJOWnpzcHVSZ1RmS2VXUmdoTWFkeHdDWVBmK05INXVkRVp1aG5xRXB6M1krSS8wVHVUcG45SU9WU21CeGZlaHRqRGtKckI0OE5VRG02VnYzcGxKd2N3VWRoOXJwYSt1ajZyR2R2T2RMRzBuUFMrZDQxWEVPL25FL3N3cG5ZYVZZOUp6c1lYUm9GSS9YdzVyYnlpYmV2L1hyTDlEYjNNTzZlNjRtZDFrZUwzL25KUUFHdXdZblhqUCszTHA3MTA5SjV1RTNpcmx0U25hb2xJcnZFYVdJN0FIb2FlcWVsdjJucEtaUWVkZGFqR1VZR1JoaHgwUGJjVVlkc3VabmtWRXdpOTZXWGpwZjc4UnpldExjOWYvUE5XOWFzeWVRRmNDYjVzVWJHTHQ4cWUxZ0cyMEgyK2h0NloxNHpmaHpVNld2dlE4QVk4eVJLZHVwVWtrdXJxZmNDWVZDZjJlTWVXRFJ1eGRQbkZOTWRnZCt2NCs5VCsxQlJPNlBSQ0pmY1R1UFVva2dya2VVanVNMEFQUzM5N3NkSldiME5QVUFJQ0oxTGtkUkttSEVlMUVlQk9nKzJUMHRNL0hFR3hHaDQzREgrT05xbCtNb2xURGl1aWhyYTJzYlJLUnhzSE9BdnRZK3QrTzRicUJ6Z1A2MlBrU2tKUnFONm9oU3FTa1MxMFVKSUNKUEE3VHNhWEk3aXV0T25SNU5HbU5lY1RtS1Vna2w3b3ZTc3F6bkFWcjN0N29keFhWdHA3OERZOHhXZDVNb2xWaml2aWlIaG9aZUJFWmI5N1V3T2pUcWRoelgyTU0yalRzYkFXemcxeTdIVVNxaHhIMVIxdFhWTlFGUDJjTTJqVHVPdVIzSE5TMTdteGtkSEVGRXR1M2F0ZXQxdC9Nb2xVaml2aWdCYk50K0JFanFvbno5MWFNQU9JN3pRNWVqS0pWd0VxSW9SMGRIL3dpMHR0ZTMwWFVzK1c1eDdtM3VvYW5tSkNMUzJkWFY5YmpiZVpSS05BbFJsSFYxZGNPTzQ5d0hzT2VwNUxzcTVzQWY5bzgvL1A2UkkwY0d6L2RhcGRTbFM0aWlCSEFjNTBHZ3RhV3VtYzRrR2xYMk52ZHdiUHZyaU1pcG5wNmUrOTNPbzFRaVNwaWlyS21wNlFQK0NhRDI1OUdrdUZOSFJOajlSTzM0NHdmcTYrdW5aM1lRcFpKY3doUWxRSGQzOTRNaXNxZWpvWDNhVmptTUpjZDNOZEs4dXdrUk9keloyZmt2YnVkUktsRWxWRkhXMTljUGljaGRnTDMzcVRvR1RpWHVaQmxEUFlQVS9DeUtpRGpBcC9UY3BGTFRaMllYZEprQlRVMU5Kd29LQ3RMRmxuVnQ5VzNNdjN6Qm1Tc1RKZ1JuMU9hMS85cE9iMU1QeHBnZlJDS1I3N2lkU2FsRWxuQkZDWkNibS91U3grTzVkcWg3YUg1L2V6OXp5NHN3SnE2bjNwd2dJdXorVlMwbnFob0Jham82T203dDdPeE0zbHVTbEpvQkNWbVVyYTJ0ZGw1ZTNoYVB4M043OTRudTJjWVk4cGJQY1R2V2xEajg0aUgyUDcwUEVXa2VHUm01NXNDQkF4MXVaMUlxMFNWa1VRSzB0TFQwRlJRVXZHQ011YVB0WUZzcWhyZ3VTeEdoWWVzaGR2K3lCaEhwTmNiY0VvMUdhOTNPcFZReVNOaWlCR2hxYW1yS3o4OS8zcktzVGUwSDIxSWQyeVp2eFp5NE93d1hFZXFmT1VEZHIzY2pJcjNBTFpGSVpLdmJ1WlJLRmdsZGxBRE56YzNIQ3dzTG53TTJkUnpxQ0hRMWRsRlFXb2pIR3g5LzlOR2hVYXAvSE9IUTgvVUFQWTdqM0Z4ZFhmMjgyN21VU2lieE5iU2FoR0F3V0pLU2t2SWtVSkpSa01GbGQxL083T0xaYnNjNnI5NldIblkrc21QOC92V2p0bTNmR28xR0kyN25VaXJaeE1ld2FnbzBOemUzcDZlblArYjMrNFBEZmNNcmpyNThCQkVoZTNGT3pGMCs1SXc2MUQ5M2tCMFBiV2V3Y3hBUjJUbzhQSHh0YlczdFliZXpLWldNa21aRWVRWVREb2Z2WWV4Mngxa1orUm1VM2xwR1FWbWg2K2N1UllUV3ZTM1UvV1kzM2NlN0FQcUIrNnFxcXU0SEhGZkRLWlhFa3JFb0FTZ3RMVjNnOC9rZU5zYjhCY0RzK1Ztc3VtazErYXNLTU5iTWZpM2lDRzBIVzluMzJ6MTBORXhjN2JQTnR1MjdvOUhvZ1JrTm81UjZtNlF0eW5FVkZSVWZzQ3pybjRFUVFDQW53SklOeXlpdW5FY2dLekN0bnozVU04VHhYWTAwYksyZldFVlNSUFlBWDR0RUlyK2MxZzlYU2wyMHBDL0tjZUZ3K0hiZ1h1Q0s4ZWV5RitkUUZDNW1Ua2srbVhNekp6M1NGRWZvYWU2aDdVQXJKeUxIYVQvWWR1Ym1LdHUyL3lNYWpUNEtKUDdVUjByRkVTM0t0d2lGUXVYR21IdUFtNEM4OGVjOVBnL1ppM1BJWFpKTCtweDBVck1DcEdZRjhBYThlTHllc2N1TnpOZ2lYL2FJemVqQUNBT2Rnd3gyamEyMTNkSFFUa2REeDVzV1FCT1JUbVBNRnR1MnZ4dU5SbDl6NFkrcmxMb0lXcFRuWmdXRHdRMGVqMmNUc040WVU4TGtyeEt3Z1hvUjJXYU0rVVZWVmRXenA1OVRTc1V3TGNxTFZGcGFtdUgxZXE4MHhsd0pMREhHekJlUmVjYVlUQ0FBcERIMmZmYUx5QURRYll4cEZKRkc0RER3cXMvbmUzbjc5dTA2dWE1U1NpbWxsRkpLS2FXVVVrb3BwWlJTU2ltbGxGSktLYVdVVWtvcHBaUlNTaW1sbEZKS0thV1VVa29wcFpSU1NpbWxsRkpLS2FXVVVrb3BwWlJTU2ltbGxGSktLYVdVVWtvcHBaUlNTaW1sbEZKS0thV1VVa29wcFpSU1NpbWxsRkpLS2FXVW1pbi9QOW9lVTlKZHpZTUtBQUFBQUVsRlRrU3VRbUNDIiwKCSJUaGVtZSIgOiAiIiwKCSJUeXBlIiA6ICJmbG93IiwKCSJWZXJzaW9uIiA6ICIiCn0K"/>
    </extobj>
    <extobj name="ECB019B1-382A-4266-B25C-5B523AA43C14-9">
      <extobjdata type="ECB019B1-382A-4266-B25C-5B523AA43C14" data="ewoJIkZpbGVJZCIgOiAiMTc3ODUzNjk1ODI5IiwKCSJHcm91cElkIiA6ICI0NjQwMDk3NTgiLAoJIkltYWdlIiA6ICJpVkJPUncwS0dnb0FBQUFOU1VoRVVnQUFBVW9BQUFHY0NBWUFBQUMvVHVrM0FBQUFDWEJJV1hNQUFBc1RBQUFMRXdFQW1wd1lBQUFnQUVsRVFWUjRuTzNkZVhRY1o1My8rL2RUcmU1V1M3S3N6WklzZWQ5a1cxWkwzWXJKWW1JY1p5QWtKR1FaN0pCaElJRU1NQVBuM29RRDNCOHdsMkhPelB5U0N6TXNQMmJJWVNZTElReUVOWkFKRGtzMkp6Z2hqbTIxV3JLOHlySWR5N1oyYTkrcnZ2Y1BXWXFUZUkyVzZ1WDdPb2R6T2wzZDFSODN5Y2RQVlZjOUR5aWxsRkpLS2FXVVVrb3BwWlJTU2ltbGxGSktLYVdVVWtvcHBaUlNTaW1sbEZKS0thV1VVa29wcFpSU1NpbWxsRkpLS2FXVVVrb3BwWlJTU2ltbGxGSktLYVdVVWtvcHBaUlNTaW1sbEZKS0thV1VVa29wcFpSU1NpbWxsRkpLS2FXVVVrb3BwWlJTU2ltbGxGSktLYVdVVWtvcHBaUlNTaW1sbEZKS0thV1VVa29wcFpSU1NpbWxsRkpLS2FXVVVrb3BwWlJTU3NVRjQzWUFwZFRNbXpkdlhpQTNON2ZNc3F3MXhwaWx3SElSV1c2TXlSR1JEQ0NEc1g3b05jYjBpc2dwb0I0NEtDS0hqREc3YmR1dXFhbXA2WFB6enpGVHRDaVZTZzVXS0JRS0E5Y0ROeHBqd2tES0pQZHBBMUVSMldMYjl0TTFOVFU3VGorWGNMUW9sVXBnNFhCNG1ZaDh3aGh6RnpCMy9IbXYxOHVDQlF0WXRHZ1JjK2ZPcGJDd2tNTENRbWJObWtWcWFpcXBxYWtZWXhnWUdHQm9hSWllbmg2YW1wcG9hbXJpNU1tVEhEMTZsTmRmZjUyaG9hRXpQNjVOUkI0REhvNUVJbnRtK0k4NnJiUW9sVXBBRlJVVjc3VXM2L1BBZGVQUExWaXdnSXFLQ3E2NDRncVdMMStPeCtPWjFHZll0azFEUXdQYnQyOG5Fb2x3K1BEaGlXMGk4cUxqT1A4V2pVWi9PNmtQaVJGYWxFb2xrSXFLaW5YR21QdU1NZXNCc3JLeVdMOStQZGRmZnowRkJRWFQrdG50N2UzODduZS80OFVYWDZTOXZSMEFFZGxoMi9hWGFtcHFucC9XRDU5bVdwUktKWUExYTlZVStIeSs3d0tiQVlxS2l2alFoejdFMVZkZlBlbVI0NlZ5SElkWFgzMlZYL3ppRnh3OWVuVDg2UzFEUTBPZnFhdXJlMzFHdzB3UkxVcWw0cHNwTHkvL2lHVlovMjZNeWNyTHkyUHo1czFjZSsyMUdPUHVmOTRpd3AvKzlDZCs5ck9mY2ZMa1NZQWV4M0crVUYxZC9TQWdyb2E3UkZxVVNzV3BZRENZYmxuVzl5M0wrbXZMc25qZis5N0huWGZlaWQvdmR6dmFtd3dQRC9QNDQ0L3oxRk5QNFRnT0l2SmtUMC9QeCtycjY3dmR6bmF4dENpVmlrT3JWcTFhR0FnRW5nRENjK2JNNGQ1NzcyWFZxbFZ1eHpxdmhvWUd2dld0YjNIaXhBbUFmYlp0M3h5TlJnKzRuZXRpYUZFcUZXZkM0ZkFxRWRscWpNbGZzMllOWC96aUY1azFhNWJic1M1S2YzOC8zLzcydDltMWF4ZW5MMkovWHlRUzJlbDJyZ3VaMmJPOFNxbEpLUzh2TDdVczYwVmp6SnpycnJ1T3ozLys4NlNtcHJvZDY2SjV2VjZ1dnZwcWhvZUgyYjkvZjhBWXN6ay9QLytGNXVibTQyNW5PeDh0U3FYaVJEQVlMRWxKU2ZrVGtIZlRUVGZ4TjMvek42Ny9ZUE5PR0dNb0x5OEhvSzZ1THRXeXJNM0Z4Y1YvT0hIaVJKUEwwYzVKaTFLcE9GQmFXcHJqOVhxZk44Yk0rK0FIUDhqSFAvNXh0eU5OMnBvMWE3QXNpOTI3ZDZlS3lBMjV1YmsvYVdscGljbDd4N1VvbFlwOTN2bno1Ly9LR1BPdWQ3M3JYWHoyczUrTnk1SGsyYXhldlpyVzFsYU9IRGt5MitQeHZEc25KK2RIcmEydE1YZS91T1YyQUtYVStZVkNvUzhEMTgyZlA1L1BmZTV6Q1ZPU01IWVkvdWxQZjVybHk1Y0RYT0gzKzcvcGRxYXpTWnh2WEtrRVZGWldWdWIxZWlOK3Y5L3pyVzk5aTdsejUxNzRUWEdvcmEyTmUrNjVoNEdCQVZ0RXJvNUVJbjkyTzlPWmRFU3BWSXlxckt6MHBxU2tQQUo0Tm0zYWxMQWxDWkNYbDhjblB2RUpBSTh4NXVIUzBsS2YyNW5PcEVXcFZJeXliZnRPWTh4bFM1WXM0ZFpiYjNVN3pyVGJ1SEVqYTlhc0FWamw5L3UvNkhhZU0ybFJLaFdERmkxYWxHcU0rVWNnYmk4RHVsVEdHTzYrKzI0QVJPU2VZRENZN25La0NWcVVTc1dnN096c3U0d3h4Y0Zna0pVclY3b2RaOFlzWExpUWRldldZWXlaWTFuV0Y5ek9NMDZMVXFuWTR6WEdmQlhnamp2dWNEdkxqUHZRaHo0RWdHVlpuNDJWYzVWYWxFckZtSEE0dkJFb1dyRmlCU1VsSlc3SG1YRUxGeTRrRkFvQnpQRjZ2WnZjemdOYWxFckZIQkg1T01ENjlldmRqdUthalJzM0FtQ011ZFBsS0lBV3BWSXhaZVhLbGJuR21OdDhQaDhiTm14d080NXJLaXNyeHhjNHU2YXlzdEwxNjZLMEtKV0tJWUZBWUFQZ0RRYURwS1dsdVIzSE5hbXBxYXhidHc3R2x0UjEvZG9vTFVxbFlvZ3haaU13ZmoxaFVnc0dnd0E0anJQUjVTaGFsRXJGRWhHNUFTQWNEcnNkeFhVclZxd0F3Qmh6cGN0UnRDaVZpaFdoVUdpaE1XWlJWbFlXeGNYRmJzZHhYWDUrUG5sNWVRQkZ3V0RRMVovL3RTaVZpaEVpc2dMR0xvOUpoanR4THNRWU0zR3h2Y2ZqY1hXSXJVV3BWSXl3TEdzSmpJMmsxSmo1OCtjRElDS2xidWJRb2xRcWRxd0VLQ29xY2p0SHpDZ29LQURBR0xQVXpSeGFsRXJGanRYd3hpanFuYmp0dHR1NDdiYmIrT2hIUDBwblorZWJ0ajM3N0xNVDI5LzYrbWVmZmZhYyt6cHoyL2xlZnpIYkw5VVpSYmw0U25iNERtbFJLaFVqUktRWUdQOEJZMUw2K3ZwNDhNRUhKNzBmdDgyZVBYdjg0UnczYzJoUktoVTc4Z0F5TXpPblpHZC8vdk9mMmJGang1VHN5eTBaR1JrQWlFaVdtem0wS0pXS0hSa0FnVUJnMGp1cXFLZ0E0TUVISDJSd2NIRFMrM09MenpjMmVaQXhadkpmeWlSb1VTb1ZJNHd4Zm9DVWxKUko3K3VxcTY0aUdBelMxdGJHZi8vM2YwOTZmMjQ1NDd0d2RibzFMVXFsWW9jQnB1d2F5ci85MjcvRjUvUHh1OS85am9NSEQwN0pQcE9WRnFWU3NXTUlZR1JrWkVwMlZsaFl5QjEzM0lHSThNQUREMkRiYjE4dTI3TEdLc0J4bkRjOWYrWS9lNzNlS2NuelRveU9qbzQvbkpvdjVSM1NvbFFxUm9oSUh6Q2w1eFJ2dXVrbWxpNWR5dEdqUjNubW1XZmV0ajByYSt3M2ttUEhqcjNwK2VQSGowODh6c25KbWJJOGwycDRlQmdBRVJsd0xRUmFsRXJGa2xhQTd1N3VLZHVoWlZsODVqT2Z3ZVB4ME5EUThMYnRaV1Zsd05nMWx0dTNiMmRvYUlqbTVtWWVldWdoQU5MUzBsaStmUG1VNWJsVWZYMTk0dzg3ei9lNjZUYjVzOFpLcVNsaGpEa0pyRzVyYTV2VVJlZHZ0WGp4WW02KytXYWVlT0tKdDIzYnZIa3pPM2Jzb0wrL242OS8vZXR2Mi83UmozNlUxTlRVdHozLzZLT1A4cE9mL0dUaW4yKysrV1p1dnZubWk5NStzYnE2dXNZZnRsM3ltNmVRamlpVmloRWlzZ2Vnc2JGeHl2ZDkrKzIzTTNmdTJ5Y0tuenQzTHQvNHhqZTQrdXFyeWNyS3d1UHhrSjZlVGpBWTVPLy8vdSs1N3JycnpycS8vdjUrT2pzN0ovNzMxdE1GRjlwK3NWcGFXZ0F3eGh4NVJ6dVlJanFpVkNwMjdBVTRjZUxFTzk3QjJVYU5NUGFEelBlKzk3MnpiaXNxS3VKem4vdmNwUFovc2RzdlZWTlRFd0FpVWorbE83NUVPcUpVS2tZNGp0TUEwTnpjN0hhVW1ERSt1aGFST2pkemFGRXFGU01jeHprSVk3OUFpNGpiY1Z3bklodzRjR0Q4Y2JXYldiUW9sWW9SdGJXMURTTFMyTjdlUG5ISW1jekd2d2NSYVlsR296cWlWRXFORVpHbkFhcXFxdHlPNHJyOSsvY0RZSXg1eGVVb1dwUkt4UkxMc3A0SHFLMnRkVHVLNjhhL0EyUE1WbmVUYUZFcUZWT0dob1plQkVacmFtcmlldGFmeVJvZUhtYmJ0bTBBTnZCcmwrTm9VU29WUytycTZwcUFwd1lIQjNucHBaZmNqdU9hU0NSQ2YzOC9Jckp0MTY1ZHI3dWRSNHRTcVJoajIvWWpRRklYNVFzdnZBQ0E0emcvZERrS29FV3BWTXdaSFIzOUk5QzZaODhlRGg4KzdIYWNHWGZpeEFsZWUrMDFSS1N6cTZ2cmNiZnpnQmFsVWpHbnJxNXUySEdjKzRBMzNTK2RMSDcxcTErTlAveitrU05IWXVKRXJSYWxVakhJY1p3SGdkWmR1M2FkZGRhZlJIWDgrSEZlZU9FRlJPUlVUMC9QL1c3bkdhZEZxVlFNcXFtcDZRUCtDZUNoaHg1S2lqdDFSSVJISDMxMC9QRUQ5ZlgxVXpmZjNDUjUzQTZnbERxNzlQVDBxTS9udTYyOXZYMU9abWFtcS9OQ3pvUnQyN2J4eEJOUElDS0hPenM3YisvczdCeTk4THRtaG80b2xZcFI5ZlgxUXlKeUYyRC8rTWMvcHEzTjFTa1pwMVZuWnljUFB2Z2dJdUlBbjRxVmM1UGpkRVNwVkF4cmFtbzZVVkJRa0c3YjlybzllL2F3WWNNR1BKN0UrczkyWkdTRWIzempHelEyTm1LTStVRWtFdm1PMjVuZUtyRytjYVVTVUc1dTdrc2VqK2ZhVTZkT3pXOXBhZUh5eXkrZnNwVWEzU1lpL09BSFArRGxsMThHcU9ubzZMZzFsZzY1eDJsUktoWGpXbHRiN2J5OHZDMGVqK2YybzBlUHpyWXNpOUxTVXJkalRZbW5uMzZhbi8vODU0aEk4OGpJeURVSERoem9jRHZUMldoUktoVUhXbHBhK2dvS0NsNHd4dHl4ZS9mdVZJQTFhOWE0SGVzZEV4RzJiTm5DSTQ4OGdvajBHbU51aVVhak1Uc1RpQmFsVW5HaXFhbXBLVDgvLzNuTHNqYlYxZFdsam95TVVGWldGbmVINFNMQ3IzLzlhMzc0d3g4aUlyM0FMWkZJWkt2YnVjNUhpMUtwT05MYzNIeThzTER3T1dEVHZuMzdBa2VPSENFY0R1UDFldDJPZGxFR0J3ZDU0SUVIZU9xcHB3QjZITWU1dWJxNitubTNjMTFJZlAxVnBKUUNJQmdNbHFTa3BEd0psQlFYRi9QNXozK2VSWXNXdVIzcnZFNmNPTUUzdi9uTjhmdlhqOXEyZldzMEdvMjRuZXRpNkloU3FUalUzTnpjbnA2ZS9wamY3dy8yOVBTc2VPYVpaM0FjaHhVclZzVGM1VU1qSXlQOHovLzhELy82ci85S1IwY0hJckoxZUhqNDJ0cmEycmlaOFVOSGxFckZOeE1PaCs5aDdIYkhXVVZGUlh6c1l4OWo3ZHExcnArN0ZCR3FxNnY1MFk5K3hKRWpSd0Q2Z2Z1cXFxcnVCeHhYdzEwaUxVcWxFa0JwYWVrQ244LzNhMk5NR0dESmtpWDgxVi85RlJVVkZWald6TjZBNXpnT3UzZnY1cWMvL1NuNzl1MGJmM3FiYmR0M1I2UFJBek1hWm9wb1VTcVZBTUxoOEczQXI0QnRRRG9RQXNqTHkrTURIL2dBVjE5OU5UazVPZE9hb2F1cmkyM2J0ckZseTVhSlZTUkZaQS93dFVnazhzdHAvZkJwcGtXcFZKd3JLU21abFphV3RzY1lNMDlFL2k0U2lYdy9IQTdmRHR3TFhISEc2N2pxcXFzSUJvUE1temR2MHVjeUhjZmgrUEhqMU5iVzh1Yy8vNW02dWpldEtGdGwyL1ovUktQUlI0RzRuL3BJaTFLcE9CY09oLzgzOEJVUjJSR0pSTjUxNXJaUUtGUnVqTGtIdUFuSUczL2U3L2V6WXNVS1ZxMWFSV0ZoSVRrNU9lVG01cEtXbG9iUDU4UHY5d05qaTN3TkR3L1QzOTlQZTNzN0hSMGRORGMzczIvZlB2YnYzOC9Bd01ERVo0bElwekZtaTIzYjM0MUdvNi9OeUI5K2htaFJLaFhIeXNyS1ZucTkzbHBBUk9TcVNDU3k4eHd2dFlMQjRBYVB4N01KV0crTUtXSHlWNzNZUUwySWJEUEcvS0txcXVyWjA4OGxIQzFLcGVLWENZVkNmelRHL0FYd1gxVlZWWisrMkRlV2xwWm1lTDNlSzQweFZ3SkxqREh6UldTZU1TWVRDQUJwalBWRHY0Z01BTjNHbUVZUmFRUU9BNi82Zkw2WHQyL2ZIak9UNjA0bkxVcWw0bFJGUmNVbXk3SitMaUl0bG1XdDJMVnJWNWZibVJLVlR0eXJWQnhhdG14WnBtVlovd2RBUlA1ZVMzSjZhVkVxRllkbXpacjFGV0N1aUx4YVhWMzlrTnQ1RXAwV3BWSnhKaFFLclRiR2ZBRVljUnpuTTI3blNRWmFsRXJGRndOOEQvQ0l5RVB4TXFsRXZOT2lWQ3FPaEVLaDI0MHhHNENtL3Y3Ky8rVjJubVNoUmFsVW5LaXNySndOakMrODllWDkrL2YzdUprbm1hUzRIVUFwZFhFY3gvbXFNYVpBUkY2T1JDS1B1cDBubWVpSVVxazRVRlpXVm1hTXVWZEVobzB4K2dQT0ROT2lWQ3IyV1Y2djkzdU0zWEw0WDFWVlZUVnVCMG8yV3BSS3hiaUtpb283Z0t1Qms4UER3MTkyTzA4eTBxSlVLb2FFUXFIVmxaV1Y3eDcvNTRxS2lpeGp6TGNCUk9SLzFkWFY5YnFYTG5scFVTb1ZRMFRrQXlMeVVpZ1VlamdZRE9aYmx2VTFZOHdjRVhrcEVvbjh5TzE4eVVwLzlWWXFobGlXdFJFd3hwaFBwS1NrYkJLUmRHQkk3OEJ4bHhhbFNscno1czBMNU9ibWxsbVd0Y1lZc3hSWUxpTExqVEU1SXBJQlpEQjJKMHl2TWFaWFJFNEI5Y0JCRVRsa2pObHQyM1pOVFUxTjN4UkY4akoyTG5MY3JOTUxoRFZibGhXWW9zOVE3NEJPczZhU2lSVUtoY0xBOWNDTnB4ZmltdXhnd1FhaUlyTEZ0dTJuYTJwcWR2QU9KNjhOQm9QaGxKU1VYV2ZiSmlJTzhNRG82T2cvMU5iV25wcEVYdlVPYUZHcWhCY09oNWVKeUNlTU1YY0JjOGVmdDd3V21YTXp5U3llVFhwK0J1bDU2YVRuWmVETDhKSGlUOEhqOTJBd2pBNk5Nam8weWtqL01IMnRmZlMxOWRIWDBrdjNpUzY2VDNSakQ3K3BGOXRFNURIZzRVZ2tzdWNTYzM0YStQNjV0b3RJcjRoOHRMcTYramVYOWcyb3lkS2lWQW1yb3FMaXZaWmxmUjY0YnZ5NVdVV1o1Szhxb0tpaWlLeUYyVmlleWYyZTZkZ09YY2U2T0JrOVRzdmVGcnFPZFU1c0U1RVhIY2Y1dDJnMCt0dUwyVmM0SFA0cGNQczVOamVOam83ZVVsTlRzMzFTZ2RVN29rV3BFazVGUmNVNlk4eDl4cGoxQVA1TVAvUFdMbUR4K2lXazU2VlA2MmNQbkJyZzhFc05ITnZ4T29PbnhoYmVFcEVkdG0xL3FhYW01dm56dk5XRVFxRm1ZOHljdDI0UWtiM0E5WkZJNU9nMHhWWVhvRVdwRXNhYU5Xc0tmRDdmZDRITkFCbjVHYXk0ZmlYRmxmTW1QWEs4Vk9JSUo2TEhPZkQwUHJwUFRDd3JzMlZvYU9nemRYVjFyNy8xOWVYbDVTczhIcy8rcyt6cStiNit2bHQwQWd4M2FWR3FSR0RLeThzL1lsbld2eHRqc2dMWkFVcHVXTVdDS3hkeStsZGoxNGdJeDNjMnNtL0xIdnBhK3dCNkhNZjVRblYxOVlPY3NkNTFPQnorQ1BEZmIzbnZJNUZJNUZNazZNcUc4VVNMVXNXMVlEQ1libG5XOXkzTCttdGpHUmErZXpGcmJsMkR4eGRiVjc3Wkl6WjduOXBEd3d2MWlDT0l5Sk05UFQwZnE2K3Y3d2FvcUtqNFQ4dXlQalgrY3NkeC9xRzZ1dm8rRnlPck0yaFJxcmkxYXRXcWhZRkE0QWtnSE1oSm8vS3V0ZVF1elhVNzFubDFIdXRrMXc5ZW83ZTVGMkNmYmRzM1I2UFJBNmZQVCtZREF5THlpVWdrOGxPWG82b3phRkdxdUJRT2gxZUp5RlpqVEg3dThqemU5Y2tyOEtYNzNJNTFVVVlHUnRqMTZBNmFkemNoSXFkczIvNnJsSlNVMzRsSUg3QXBFb244enUyTTZzMjBLRlhjS1M4dkwvVjRQRnVCdkVWWEx5YTR1UUpqeGRlL3lpTENuaWZycUgvbUFFQ2ZpTFNQam81ZVUxdGIyK0IyTnZWMnNYVWlSNmtMQ0FhREpSNlA1MFVnZCtuR1phejV5NkRia2Q0Ull3eWx0NnpCNC9Xdy8rbTk2Y1lZMisvM3ozWTdsem83ajlzQmxMcFlwYVdsT1Y2djkzbGp6THg0THNrejVhMllnN0VNYlFkYS9TSnlRMjV1N2s5YVdscW02dDV4TlVWMG1qVVZMN3grdi84bnhwamxoY0c1bE41VzVuYWVLYlBpL1NYTXYySUJ3SHlmei9lYjB0TFMrRGpabWtTMEtGVmNDSVZDWHdhdW0xVTRpOHFQcjNYOStzaXBaSXloL01NaHNoWm1BMXpoOS91LzZYWW05V1o2NksxaVhsbFpXWm5INDNuYzQvTlk2KzVkVDJwbXF0dVJwcHpsc1NoWVhjRFJWNDdnakRxVmhZV0Z6elExTlRXNm5VdU4wUkdsaW1tVmxaWGVsSlNVUndCUHlmVXJ5Y2pQY0R2U3RBbGtwNDJmZC9VWVl4N1dRL0RZb1VXcFlwcHQyM2NhWXk2YlBUK0xaZTlkNFhhY2FiZmd5b1hrTGM4RFdPWDMrNy9vZGg0MVJvdFN4YXhGaXhhbEdtUCtFU0M0dVR5aHprdWVpekdHc2szbEFJaklQY0ZnY0hxbk8xSVhSWXRTeGF6czdPeTdqREhGYzBybWtMTWt0bTlObkVxWnhiTXBDaGRqakpsaldkWVgzTTZqdENoVjdQSWFZNzRLc1BMRzFXNW5tWEVsNzE4SmdHVlpuOVZ6bGU3VG9sUXhLUndPYndTS3NoZm5KTlZvY2x4bThXenlWeGNBelBGNnZadmN6cFBzdENoVlRCS1Jqd1BNV3p2ZjdTaXVXWERsUWdDTU1YZTZIQ1hwYVZHcW1MTnk1Y3BjWTh4dGx0ZGkvdVVMM0k3am1vTFNRancrRDhhWWF5b3JLK2RlK0IxcXVtaFJxcGdUQ0FRMkFONDVKZmw0VTcxdXgzRk5paitGNHNwNU1EWjV6YTB1eDBscVdwUXE1aGhqTnNMWWhCSEpiazVKUGdDTzQyeDBPVXBTMDZKVU1VZEViZ0FvS0Mxd080cnJzcGZrQUdDTXVkTGxLRWxOaTFMRmxGQW90TkFZczhpZjZTZWpZSmJiY1Z5WGxwTkdJRHNBVUJRTUJrdmN6cE9zdENoVlRCR1JGUUNaUmJPVDRrNmNDekhHVEZ3ZTVmRjR3aTdIU1ZwYWxDcW1XSmExQkNBdE44M3RLREZqMXR4TUFFU2sxT1VvU1V1TFVzV2FsUUFaK2ZGNTJDMGlGMzdSSlVyUEc3dmQyeGl6ZE1wM3JpNktycG1qWXMxcWdGbHpwNjRvbi96c0V3QlVmQ1RNd3FzV0FkQzQ0eGk3SHQwQmpOMGlXWEw5U2dZN0J6ajR6QUdhZHpjeGNHb0FqODlEN3ZJODF0eGFSdm81cG5mcmF1eWk2OWdwT285MTBYV3NrNjdHTG03ODlnZW5MRHU4TWJvMnhpeWUwaDJyaTZaRnFXS0tpQlFiWXdoa1Q5K2g5MEJIUHpVL3F3YkdMdW9ldjYvNjJHdXYwN0QxRU9sNTZXVE9tMDMzOFM2YWFrN1NlZlFVMS83RCswaEpmZnQvTGx2dmYyN2Fjbzd6Wi9ySEgrcjFVaTdSb2xTeEpnL0FuekU5ODBDSUNMdCt1Sk9SZ1JIU2N0SUkzM25aeEtMTmFYbnB2UHR6NjhsZGxnZEFlMzBiMjc3OUVvTmRnN1R1YjJGdWVkSGI5amUzdklpc2hka01kZzF3K01YcFdXbldHL0NOWjgrYWxnOVFGNlJGcVdKTkJrREtOTjJSVS8vTUFkcnIyN0JTTE5aKzhuSjg2VzhVY25GNDNwdGVtN1hnalY1eVJoMEFYbjNnRlRxUG51S3FlNjRtc3lpVGQzM3FDZ0NPdm5Ka1d2SUNlSHhqSzdZWVl3TFQ5aUhxdkxRb1ZVd3h4dmdCckpTcC81MnhxN0dUbzl1T0FGQzJxWnlzQmRubmZYM3o3bWJHczV5ZWRaeSt0ajZHKzRZWjZSK2U4bnpuWW5rbXZndWRiczBsV3BRcTFremJ4Wk9OcngzRHNSMDhYZytGWmVlZlk2S3ZyWSthbjQrZHgxeHhYUW4rMHd1YVhmUGxqWXdNanVLZjVUL2YyMVdDMGN1RFZLd1pnamNPZGFmU2tnMUw4UWE4MkNNMk94L2VqamhudjVTbnI3V1hsNy96RWtNOVE4eGJPNThWMTYrYzJHWjVQVE5la280OThWMk16T2dIcXdsYWxDcW1pRWdmd09qUTFIZENJQ2VOOGp0Q0FMUWZhbWZQazd2ZjlwcWVrOTM4NlZzdk1YQnFnTVh2V1VMNHpzdGN2MFBJSHJFQkVKRUJWNE1rTVMxS0ZXdGFBWVo2cCtjY1lISGx2SWs1THV1ZlBVaFR6Y21KYlYzSE90bjI3WmNZNmhsazlTMXJDRzZ1ZUZ0Sk9pTTJRejFEMDVMdFhFYjZKLzdTNkp6UkQxWVQ5QnlsaWluR21KUEE2c0ZUQTJTZXZuVnZxZ1UzVjlCeHFKMit0ajZxSHR2SmU3NjBrZlM4ZEY3K1AzOWlaR0FFYjhCTFMxMFRMWFZORSs5WjloY3JLRmhUeU5hdnYwQnZjdy9yN3JtYTNHVjV2UHlkbHdBWTdCcWNlTzM0Yyt2dVhUOGxlWWZmS09hMktkbWh1bVE2b2xReFJVVDJBUFEwZFUvYlo2U2twbEI1MTFxTVpSZ1pHR0hIUTl0eFJoMUdCc1pHYmlNREk3UWRiSHZUL3dhN3g0b3drQlhBbStiRkd4aTdmR2w4ZTI5TDc4VCt4NStiS24zdGZRQVlZNDVNMlU3VkpkSHBXVlJNQ1lWQ2YyZU1lV0RSdXhkUG5FOU1kZ2QrdjQrOVQrMUJSTzZQUkNKZmNUdFBNdElScFlvcGp1TTBBUFMzOTdzZEpXYjBOUFVBSUNKMUxrZEpXbHFVS3FZNGpuTVFvUHRrOTdUTXhCTnZSSVNPd3gzamo2dGRqcE8wdENoVlRLbXRyVzBRa2NiQnpnSDZXdnZjanVPNmdjNEIrdHY2RUpHV2FEU3FJMHFYYUZHcW1DTWlUd08wN0dtNjBFc1QzcW5UbzBsanpDc3VSMGxxV3BRcTVsaVc5VHhBNi81V3Q2TzRydTMwZDJDTTJlcHVrdVNtUmFsaXp0RFEwSXZBYU91K0ZrYUhSdDJPNHhwNzJLWnhaeU9BRGZ6YTVUaEpUWXRTeFp5NnVyb200Q2w3MktaeHh6RzM0N2ltWlc4em80TWppTWkyWGJ0MnZlNTJubVNtUmFsaWttM2Jqd0JKWFpTdnYzb1VBTWR4ZnVoeWxLU25SYWxpMHVqbzZCK0IxdmI2TnJxT0pkOHR6cjNOUFRUVm5FUkVPcnU2dWg1M08wK3kwNkpVTWFtdXJtN1ljWno3QVBZOGxYeFh4Uno0dy83eGg5OC9jdVRJNFBsZXE2YWZGcVdLV1k3alBBaTB0dFExMDVsRW84cmU1aDZPYlg4ZEVUblYwOU56djl0NWxCYWxpbUUxTlRWOXdEOEIxUDQ4bWhSMzZvZ0l1NStvSFgvOFFIMTkvZlRORHFJdW1oYWxpbW5kM2QwUGlzaWVqb2IyYVZ2bE1KWWMzOVZJOCs0bVJPUndaMmZudjdpZFI0M1JvbFF4cmI2K2ZraEU3Z0xzdlUvVk1YQXFjU2ZMR09vWnBPWm5VVVRFQVQ2bDV5WmpoOGZ0QUVwZFNGTlQwNG1DZ29KMHNXVmRXMzBiOHk5ZmNPYktoQW5CR2JWNTdiKzIwOXZVZ3pIbUI1Rkk1RHR1WjFKdjBLSlVjU0UzTi9jbGo4ZHo3VkQzMFB6KzluN21saGU1dnBiTlZCRVJkditxbGhOVmpRQTFIUjBkdDNaMmRpYnZMVWt4U0l0U3hZWFcxbFk3THk5dmk4Zmp1YjM3UlBkc1l3eDV5K2U0SFd0S0hIN3hFUHVmM29lSU5JK01qRnh6NE1DQkRyY3pxVGZUb2xSeG82V2xwYStnb09BRlk4d2RiUWZiVWpIRWRWbUtDQTFiRDdIN2x6V0lTSzh4NXBab05GcnJkaTcxZGxxVUtxNDBOVFUxNWVmblAyOVoxcWIyZzIycGptMlR0MkpPM0IyR2l3ajF6eHlnN3RlN0VaRmU0SlpJSkxMVjdWenE3TFFvVmR4cGJtNCtYbGhZK0J5d3FlTlFSNkNyc1l1QzBrSTgzdmo0MTNsMGFKVHFIMGM0OUh3OVFJL2pPRGRYVjFjLzczWXVkVzd4OWRld1VtY0lCb01sS1NrcFR3SWxHUVVaWEhiMzVjd3VudTEyclBQcWJlbGg1eU03eHU5ZlAycmI5cTNSYURUaWRpNTFmdkh4VjdCU1o5SGMzTnllbnA3K21OL3ZEdzczRGE4NCt2SVJSSVRzeFRreGQvbVFNK3BRLzl4QmRqeTBuY0hPUVVSazYvRHc4TFcxdGJXSDNjNm1Ma3hIbENydUxWbXlaSFpXVnRZcFlCVHdadVJuVUhwckdRVmxoYTZmdXhRUld2ZTJVUGViM1hRZjd3TG9CKzZycXFxNkgzQmNEYWN1bWhhbGluY3BvVkNvMlJpVEF6d3JJaGhqL2dKZzl2d3NWdDIwbXZ4VkJSaHJadjlWRjBkb085akt2dC91b2FOaDRtcWZiYlp0M3gyTlJnL01hQmcxYVZxVUtxNkZRcUV2R1dQdUIvcXJxcW95QUttb3FQaUFaVm4vRElRQUFqa0JsbXhZUm5IbFBBSlpnV25OTTlRenhQRmRqVFJzclo5WVJWSkU5Z0JmaTBRaXY1eldEMWZUUm90U3hhMktpb3BGeHBoRGdESEdsRlpWVmUwOWMzczRITDRkdUJlNFl2eTU3TVU1RklXTG1WT1NUK2JjekVtUE5NVVJlcHA3YUR2UXlvbkljZG9QdHAyNXVjcTI3ZitJUnFPUEFvay85VkVDMDZKVWNhbTB0TlRuOC9uMkdXTVdpOGp2STVISTllZDZiU2dVS2pmRzNBUGNCT1NOUCsveGVjaGVuRVB1a2x6UzU2U1RtaFVnTlN1QU4rREY0L1dNWFc1a3hoYjVza2RzUmdkR0dPZ2NaTEJyYkszdGpvWjJPaG82M3JRQW1vaDBHbU8yMkxiOTNXZzArdHEwZmdscXhtaFJxcmcwZnNndElxY2lrVWcrWXova1hJZ1ZEQVkzZUR5ZVRjQjZZMHdKazcveXd3YnFSV1NiTWVZWFZWVlZ6NTUrVGlVUUxVb1ZkNExCNEpxVWxKUnFFVEdPNDd3bkdvMXVleWY3S1MwdHpmQjZ2VmNhWTY0RWxoaGo1b3ZJUEdOTUpoQUEwaGo3YjZSZlJBYUFibU5NbzRnMEFvZUJWMzArMzh2YnQyL1h5WFVUbkJhbGlpdW5EN21yakRHbEl2SmtKQks1eGUxTUt2SEYxbFc1U2wyQXorZjdYNmRMOHZpcFU2Yys3SFllbFJ4UzNBNmcxTVVLaDhPVndGZEZ4SEVjNTI2ZEFWek5GQjFScW5qaEJSNEV2TWFZWDBTajBUKzRIVWdsRHgxUnFyZ1FDb1UrRDRSRTVLaHQyM2U3blVjbEYvMHhSOFc4eXNyS01zZHhkZ0JleDNGdWprYWp2M1U3azBvdWV1aXRZc3FHRFJ2ZWVwVGpFWkgvTk1iNGdmL1drbFJ1MEduV1ZFekp5Y2w1ZHU3Y3ViNmlvcUxha3lkUE9oVVZGVjh5eHR3bElzMldaWDNnNU1tVFEyNW5WTWxIRDcxVlRBbUh3MGdvdnE0QUFCN29TVVJCVkNlQlF1QlY0RDdnNXlMaUJ6YnJwQkxLTFZxVUttYXNYTGt5TnhBSXRCaGozblJLU0VSK0dvbEU3bkFybDFKNmpsTEZqTlRVMVAvcnJTVjVXckM4dkx4MHhnTXBkWnFlbzFReG82aW82REhnYll2ZUdHUG1XSmIxbWNMQ1FxdTR1UGkxa3lkUGpyZ1FUeVV4SFZHcW1DRWkyUmQ0eVIyY3BVaVZtbTU2d2JtS0NjRmdzTVFZazNHMmJTSWl3SE9SU09RNmRKMFo1UUlkVWFxWTRQRjR2bktPVFNQR21LOUdJcEgzb2lXcFhLSWpTaFVUakRIdmUrdHpJaklFdkM4U2liemtRaVNsSm1oUnFyT2FOMjllSURjM3Q4eXlyRFhHbUtYQWNoRlpib3pKRVpFTUlJT3h5OHQ2alRHOUluSUtxQWNPaXNnaFk4eHUyN1pyYW1wcStpN204MFFrK3kxTHk3WmJsclZ5MTY1ZGJlZDZqMUl6UmEralZPT3NVQ2dVQnE0SGJqVEdoSm44WDZRMkVCV1JMYlp0UDExVFU3T0RzeXlURUE2SGJ3VCtoOVAvUG9ySTA4UER3N2ZXMWRVTlQvTHpsWm9TV3BSSkxod09MeE9SVHhoajdnTG1qajl2ZVMweTUyYVNXVHliOVB3TTB2UFNTYy9Md0pmaEk4V2Znc2Z2d1dBWUhScGxkR2lVa2Y1aCtscjc2R3ZybzYrbGwrNFRYWFNmNk1ZZWZsTXZ0b25JWThERGtVaGt6eGtacW9GeUFCRzVPeEtKL0FCZHRWREZFQzNLSkZWUlVmRmV5N0krRDF3My90eXNva3p5VnhWUVZGRkUxc0pzTE0va2Z1dHpiSWV1WTEyY2pCNm5aVzhMWGNjNko3YUp5SXVPNC94Yk5CcjliVGdjN2dQU0hNY0pWVmRYVjAvcVE1V2FCbHFVU2FhaW9tS2RNZVkrWTh4NkFIK21uM2xyRjdCNC9STFM4OUtuOWJNSFRnMXcrS1VHanUxNG5jRlRBd0E0anJQVEdMUGN0dTAxTlRVMWpkTWFRS2wzU0lzeVNheFpzNmJBNS9OOUY5Z01rSkdmd1lyclYxSmNPVy9TSThkTEpZNXdJbnFjQTAvdm8vdkV4QUtHVzRhR2hqNVRWMWYzK295R1Vlb2lhRkVtUGxOZVh2NFJ5N0wrM1JpVEZjZ09VSExES2haY3VaQzMvTW84NDBTRTR6c2IyYmRsRDMydGZRQTlqdU44b2JxNitrSDBIS1dLSVZxVUNTd1lES1pibHZWOXk3TCsybGlHaGU5ZXpKcGIxK0R4eGRaVllmYUl6ZDZuOXREd1FqM2lDQ0x5WkU5UHo4ZnE2K3Qxdld3VkU3UW9FOVNxVmFzV0JnS0JKNEJ3SUNlTnlydldrcnMwMSsxWTU5VjVySk5kUDNpTjN1WmVnSDIyYmQ4Y2pVWVB1SjFMS1MzS0JCUU9oMWVKeUZaalRIN3U4anplOWNrcjhLWDczSTUxVVVZR1J0ajE2QTZhZHpkeCtpTDI5MFVpa1oxdTUxTEpUYWRaU3pEbDVlV2xsbVc5YUl5WnMranF4YXo5eE9XaytHUHJVUHQ4UEY0UHhaZk53eDV4T05YUUVUREdiTTdQejMraHVibjV1TnZaVlBMU29rd2d3V0N3SkNVbDVVOUEzdEtOeXdodXJuRDlCNXQzd2hoRC9zcDhBTm9QdHFWYWxyVzV1TGo0RHlkT25HaHlPWnBLVWxxVUNhSzB0RFRINi9VK2I0eVp0M1RqTXRiOFpkRHRTSk9XdDJJT3hqSzBIV2hORlpFYmNuTnpmOUxTMG5KUjk0NHJOWlYwbXJYRTRQWDcvVDh4eGl3dkRNNmw5TFl5dC9OTW1SWHZMMkgrRlFzQTV2dDh2dCtVbHBiR3g4bFdsVkMwS0JOQUtCVDZNbkRkck1KWlZINThiVndlYnArTE1ZYnlENGZJV3BnTmNJWGY3LyttMjVsVTh0RkQ3emhYVmxaVzV2RjRIdmY0UE5hNmU5ZVRtcG5xZHFRcFoza3NDbFlYY1BTVkl6aWpUbVZoWWVFelRVMU5lcnVqbWpFNm9veGpsWldWM3BTVWxFY0FUOG4xSzhuSVArdEtDZ2toa0owMmZ0N1ZZNHg1V0EvQjFVelNvb3hqdG0zZmFZeTViUGI4TEphOWQ0WGJjYWJkZ2lzWGtyYzhEMkNWMysvL290dDVWUExRb294VGl4WXRTalhHL0NOQWNITjVRcDJYUEJkakRHV2J5Z0VRa1h1Q3dlRDBUbmVrMUdsYWxIRXFPenY3TG1OTThaeVNPZVFzaWUxYkU2ZFNadkZzaXNMRjQydDlmOEh0UENvNWFGSEdKNjh4NXFzQUsyOWM3WGFXR1ZmeS9wVUFXSmIxV1QxWHFXYUNGbVVjQ29mREc0R2k3TVU1U1RXYUhKZFpQSnY4MVFVQWM3eGU3eWEzODZqRXAwVVpoMFRrNHdEejFzNTNPNHByRmx5NUVBQmp6SjB1UjFGSlFJc3l6cXhjdVRMWEdIT2I1YldZZi9rQ3QrTzRwcUMwRUkvUGd6SG1tc3JLeXJrWGZvZFM3NXdXWlp3SkJBSWJBTytja255OHFWNjM0N2dteFo5Q2NlVThHRnRTOTFhWDQ2Z0VwMFVaWjR3eEcyRnN3b2hrTjZka2JJWWh4M0UydWh4RkpUZ3R5amdqSWpjQUZKUVd1QjNGZGRsTGNnQXd4bHpwY2hTVjRMUW80MGdvRkZwb2pGbmt6L1NUVVRETDdUaXVTOHRKSTVBZEFDZ0tCb01sYnVkUmlVdUxNbzZJeUFxQXpLTFpTWEVuem9VWVl5WXVqL0o0UEdHWDQ2Z0Vwa1VaUnl6TFdnS1FscHZtZHBTWU1XdHVKZ0FpVXVweUZKWEF0Q2pqeTBxQWpIejNEN3RGTG4zWjdYZnluZ3RKenh1NzNkc1lzM1RLZDY3VWFmR3o2cFFDV0Ewd2ErN1VGZVdUbjMwQ2dJcVBoRmw0MVNJQUduY2NZOWVqTzRDeFd5UkxybDlKVjJNWFhjZE8wWG1zaTY1am5YUTFkbkhqdHo5NDNuMi9rL2RjcXZIUnRURm04WlR1V0tremFGSEdFUkVwTnNZUXlKNitRKytCam41cWZsWU5qRjNVUFg1ZjlkYjduN3ZrZmIyVDkxd3FmNlovL0tGZUw2V21qUlpsZk1rRDhHZE16endRSXNLdUgrNWtaR0NFdEp3MHduZGVOckh5Kzl6eUlySVdaalBZTmNEaEZ4c3Vhbi92NUQyWHlodndqV2ZQbXBZUFVBb3R5bmlUQVpBeVRYZmsxRDl6Z1BiNk5xd1VpN1dmdkJ4ZitodUYvSzVQWFFIQTBWZU9uUFA5cno3d0NwMUhUM0hWUFZlVFdaUjVVZStaTEk5dmJEVVRZMHhnMmo1RUpUMHR5amhpalBFRFdDbFQveHRjVjJNblI3Y2RBYUJzVXpsWkM3SXZlUjk5YlgwTTl3MHowajg4eGVuT3pmSk1mQmM2M1pxYU5scVU4V1hhTHA1c2ZPMFlqdTNnOFhvb0xIdG5jMHhjOCtXTmpBeU80cC9sdi9DTGxZb2plbmxRZkJrQ2NFYWRLZC94a2cxTDhRYTgyQ00yT3gvZWpqaVhmaW1QNWZYTWVFazY5c1IzTVRLakg2eVNpaFpsSEJHUlBvRFJvYW52aEVCT0d1VjNoQUJvUDlUT25pZDNUL2xuVEFkN3hBWkFSQVpjanFJU21CWmxmR2tGR09xZG5uT0F4Wlh6SnVhNHJILzJJRTAxSnkvcC9jNkl6VkRQMEhSRU82ZVIvb20vTkRwbjlJTlZVdEZ6bEhIRUdITVNXRDE0YW9ETTA3ZnVUYlhnNWdvNkRyWFQxOVpIMVdNN2VjK1hOcEtlbDg3TDMza0pnTUd1d1luWGpqKzM3dDcxQUd6OStndjBOdmV3N3A2cnlWMldkMUh2bWF6aE40cTViVXAycU5SWjZJZ3lqb2pJSG9DZXB1NXArNHlVMUJRcTcxcUxzUXdqQXlQc2VHZzd6cWhEMjhFMjJnNjIwZHZTTy9IYThlZkdCYklDZU5POGVBUGVOMjAvMzNzbXE2KzlEd0JqekpFcDI2bFNiNkZUME1TUlVDajBkOGFZQnhhOWUvSEUrY1JrZCtEMys5ajcxQjVFNVA1SUpQSVZ0L09veEtRanlqamlPRTREUUg5N3Y5dFJZa1pQVXc4QUlsTG5jaFNWd0xRbzQ0ampPQWNCdWs5MlQ4dE1QUEZHUk9nNDNESCt1TnJsT0NxQmFWSEdrZHJhMmdZUmFSenNIS0N2dGMvdE9LNGI2QnlndjYwUEVXbUpScU02b2xUVFJvc3l6b2pJMHdBdGU1cmNqdUs2VTZkSGs4YVlWMXlPb2hLY0ZtV2NzU3pyZVlEVy9hMXVSM0ZkMitudndCaXoxZDBrS3RGcFVjYVpvYUdoRjRIUjFuMHRqQTZOdWgzSE5mYXdUZVBPUmdBYitMWExjVlNDMDZLTU0zVjFkVTNBVS9hd1RlT09ZMjdIY1UzTDNtWkdCMGNRa1cyN2R1MTYzZTA4S3JGcFVjWWgyN1lmQVpLNktGOS85U2dBanVQODBPVW9LZ2xvVWNhaDBkSFJQd0t0N2ZWdGRCMUx2bHVjZTV0N2FLbzVpWWgwZG5WMVBlNTJIcFg0dENqalVGMWQzYkRqT1BjQjdIa3ErYTZLT2ZDSC9lTVB2My9reUpIQjg3MVdxYW1nUlJtbkhNZDVFR2h0cVd1bU00bEdsYjNOUFJ6Yi9qb2ljcXFucCtkK3QvT281S0JGR2FkcWFtcjZnSDhDcVAxNU5DbnUxQkVSZGo5Uk8vNzRnZnI2K3VtYkhVU3BNMmhSeHJIdTd1NEhSV1JQUjBQN3RLMXlHRXVPNzJxa2VYY1RJbks0czdQelg5ek9vNUtIRm1VY3E2K3ZIeEtSdXdCNzcxTjFESnhLM01reWhub0dxZmxaRkJGeGdFL3B1VWsxa3p4dUIxQ1QwOVRVZEtLZ29DQmRiRm5YVnQvRy9Nc1huTGt5WVVKd1JtMWUrNi90OURiMVlJejVRU1FTK1k3Ym1WUnkwYUpNQUxtNXVTOTVQSjVyaDdxSDV2ZTM5ek8zdkFoakVtT3FVUkZoOTY5cU9WSFZDRkRUMGRGeGEyZG5aL0xla3FSY29VV1pBRnBiVysyOHZMd3RIby9uOXU0VDNiT05NZVF0bitOMnJDbHgrTVZEN0g5Nkh5TFNQREl5Y3MyQkF3YzYzTTZra284V1pZSm9hV25wS3lnb2VNRVljMGZid2JaVURIRmRsaUpDdzlaRDdQNWxEU0xTYTR5NUpScU4xcnFkU3lVbkxjb0UwdFRVMUpTZm4vKzhaVm1iMmcrMnBUcTJUZDZLT1hGM0dDNGkxRDl6Z0xwZjcwWkVlb0ZiSXBISVZyZHpxZVNsUlpsZ21wdWJqeGNXRmo0SGJPbzQxQkhvYXV5aW9MUVFqemMrL3E4ZUhScWwrc2NSRGoxZkQ5RGpPTTdOMWRYVno3dWRTeVczK0JwcXFJc1dEQVpMVWxKU25nUktNZ295dU96dXk1bGRQTnZ0V09mVjI5TER6a2Qyak4rL2Z0UzI3VnVqMFdqRTdWeEt4Y2N3UTEyeTV1Ym05dlQwOU1mOGZuOXd1Rzk0eGRHWGp5QWlaQy9PaWJuTGg1eFJoL3JuRHJMam9lME1kZzRpSWx1SGg0ZXZyYTJ0UGV4Mk5xVkFSNVRKd0lURDRYdUJmd0hTTXZJektMMjFqSUt5UXRmUFhZb0lyWHRicVB2TmJycVBkd0gwQS9kVlZWWGREeml1aGxQcURDbHVCMURUVGh6SDhWaVdsU1lpUjNwYmVoZHQvODgvTTN0K0ZxdHVXazMrcWdLTU5iT0ZLWTdRZHJDVmZiL2RRMGZEeE5VKzIyemJ2anNhalI2WTBUQktYUVFkVVNhNGNEaThFWGdPR0FVKzRqaE9uMlZaL3d5RUFBSTVBWlpzV0VaeDVUd0NXWUZwelRMVU04VHhYWTAwYksyZldFVlNSUFlBWDR0RUlyK2MxZzlYYWhLMEtCTllLQlJhYUl6Wkt5S3B3TDlFSXBGL0dOOFdEb2R2Qis0RnJoaC9MbnR4RGtYaFl1YVU1Sk01TjNQU0kwMXhoSjdtSHRvT3RISWljcHoyZzIxbmJxNnliZnMvb3RIb28wRGlUMzJrNHBvV1pZSUtCb1BwS1NrcFVXQ3BpRHdSaVVUKzhteXZDNFZDNWNhWWU0Q2JnTHp4NXowK0Q5bUxjOGhka2t2Nm5IUlNzd0trWmdYd0JyeDR2SjZ4eTQzTTJDSmY5b2pONk1BSUE1MkRESGFOcmJYZDBkQk9SMFBIbXhaQUU1Rk9ZOHdXMjdhL0c0MUdYNXZ1NzBDcHFhSkZtWmlzY0RqOEMrQTJFVGtZaVVSV01iWmE0WG5mRXd3R04zZzhuazNBZW1OTUNaTy9Lc0lHNmtWa216SG1GMVZWVmM5ZVJBNmxZbzRXWlFJS2g4UC9DSHdONkI0WUdGaTVkKy9lazVlNmo5TFMwZ3l2MTN1bE1lWktZSWt4WnI2SXpEUEdaQUlCSUkyeGYzLzZSV1FBNkRiR05JcElJM0FZZU5Ybjg3MjhmZnQyblZ4WHhUMHR5Z1FUQ29VK1pJejVCVEJpMi9aMTBXajBCYmN6S1JYdll1dktZelVwNWVYbEs0Q2Z5ZGk2RUgrdkphblUxTkFSWllJb0xTM044UHY5aDRFOEVmbFJKQkw1bU51WmxFb1VPcUpNREpiUDUvczlZNzlhNzlTU1ZHcHE2WjA1Q1NBY0R2OGJzQTdvR2gwZDNlQnlIS1VTam80bzQxeEZSY1dkd09jQU1jWmNmWG9aVzZYVUZOSVJaUndMaDhPVndNTUFqdU44dXJxNldtY0FWMm9hNklneWZyenA0dS9TMHRJYzRJWFR6Myt2dXJyNlFWZFNLWlVFZEVRWkJ5b3JLNzJPNDNRQW40cEVJbzh6OXVQTm40Qlp3UE5WVlZYL3Q3c0psVXBzV3BSeFFFUnVOTVprQUQ4S2g4TmhJQmRZTFNMSGJkditJRHAzbzFMVFNvc3lEb2pJSjA5UHN1c1JrYytmZm5ySXNxejNSQ0lSL2ZGR3FXbW1SUm5qU2t0TEZ3RFhqZit6ZVdOYThwNysvdjUrZDFJcGxWejB4NXdZNS9QNVBtU01PZHYvVDNtQlFHRHY2WWw1bFZMVFNJc3l4aGxqUG51ZXpiTkY1SGNWRlJXM3pGZ2dwWktRSG5ySHNJcUtpblhBa25OdEY1RVdFYm14dXJwNnh3ekdVaXJwNklneWhobGovdm84bXgvbzZlbFpyaVdwMVBUVDJZTXUwcng1OHdLNXVibGxsbVd0TWNZc0JaYUx5SEpqVEk2SVpBQVpqSDJmdmNhWVhoRTVCZFFEQjBYa2tERm10MjNiTlJkN2krSHBwUnhhR1pza2Q0S0lOSXJJYlZxUVNzMGNMY3B6czBLaFVCaTRIcmpSR0JObThxY3FiQ0FxSWx0czIzNjZwcVptQitkWUdxR3lzdkpPRVhuMHpPZEU1SDdidHYrMzNzK3QxTXpTb255TGNEaThURVErWVl5NUM1ZzcvcnpsdGNpY20wbG04V3pTOHpOSXowc25QUzhEWDRhUEZIOEtIcjhIZzJGMGFKVFJvVkZHK29mcGErMmpyNjJQdnBaZXVrOTAwWDJpRzN2NFRiM1lKaUtQQVE5SElwRTliOG54S25BNWdJZ2NkaHpudzdvZ2wxTHUwS0k4cmFLaTRyMldaWDJlTTY1Wm5GV1VTZjZxQW9vcWlzaGFtSTNsbWR3cFhjZDI2RHJXeGNub2NWcjJ0dEIxckhOaW00aTg2RGpPdjBXajBkK3VXYk5tcWRmclBXQ01zVVRrbnkzTCt2OTI3ZHFsMTB3cTVaS2tMOHFLaW9wMXhwajdqREhyQWZ5WmZ1YXRYY0RpOVV0SXowdWYxczhlT0RYQTRaY2FPTGJqZFFaUERRQWdJanNjeDZuMWVEeFhEZzhQZjNqMzd0MDEweHBDS1hWQlNWdVVhOWFzS2ZENWZOOEZOZ05rNUdldzR2cVZGRmZPbS9USThWS0pJNXlJSHVmQTAvdm9QdEhOMkpJMy9INTRlUGpUZFhWMXI4OW9HS1hVMnlSalVacnk4dktQV0piMTc4YVlyRUIyZ0pJYlZySGd5b1c4Y1hlZ08wU0U0enNiMmJkbEQzMnRmUUE5anVOODRmUVVhdUpxT0tXU1dGSVZaVEFZVExjczYvdVdaZjIxc1F3TDM3MllOYmV1d2VPTHJldnU3UkdidlUvdG9lR0Zlc1FSUk9USm5wNmVqOVhYMStzYTJVcTVJR21LY3RXcVZRc0RnY0FUUURpUWswYmxYV3ZKWFpycmRxeno2anpXeWE0ZnZFWnZjeS9BUHR1MmI0NUdvd2ZjenFWVXNrbUtvZ3lIdzZ0RVpLc3hKajkzZVI3dit1UVYrTko5YnNlNktDTURJK3g2ZEFmTnU1czRmUkg3K3lLUnlFNjNjeW1WVER3WGZrbDhLeTh2TDdVczYwVmp6SnhGVnk5bTdTY3VKOFVmVzRmYTUrUHhlaWkrYkI3MmlNT3BobzZBTVdaemZuNytDODNOemNmZHpxWlVza2pvb2d3R2d5VXBLU2wvQXZLV2JseEdjSE9GNnovWXZCUEdHUEpYNWdQUWZyQXQxYktzemNYRnhYODRjZUpFazh2UmxFb0tDVnVVcGFXbE9WNnY5M2xqekx5bEc1ZXg1aStEYmtlYXRMd1ZjekNXb2UxQWE2cUkzSkNibS91VGxwWVd2WjFScVdtV3FMTUhlZjErLzArTU1jc0xnM01wdmEzTTdUeFRac1g3UzVoL3hRS0ErVDZmN3plbHBhWHhjYkpWcVRpV2tFVVpDb1crREZ3M3EzQVdsUjlmRzVlSDIrZGlqS0g4d3lHeUZtWURYT0gzKzcvcGRpYWxFbDNDSFhxWGxaV1ZlVHlleHowK2o3WHUzdldrWnFhNkhXbktXUjZMZ3RVRkhIM2xDTTZvVTFsWVdQaE1VMU5Ubzl1NWxFcFVDVFdpckt5czlLYWtwRHdDZUVxdVgwbEdmb2Jia2FaTklEdHQvTHlyeHhqenNCNkNLelY5RXFvb2JkdSsweGh6MmV6NVdTeDc3d3EzNDB5N0JWY3VKRzk1SHNBcXY5Ly9SYmZ6S0pXb0VxWW9GeTFhbEdxTStVZUE0T2J5aERvdmVTN0dHTW8ybFFNZ0l2Y0VnOEhwbmU1SXFTU1ZNRVdabloxOWx6R21lRTdKSEhLV3hQYXRpVk1wczNnMlJlRmlqREZ6TE12Nmd0dDVsRXBFaVZLVVhtUE1Wd0ZXM3JqYTdTd3pydVQ5S3dHd0xPdXplcTVTcWFtWEVFVVpEb2MzQWtYWmkzT1NhalE1THJONE52bXJDd0RtZUwzZVRXN25VU3JSSkVSUmlzakhBZWF0bmU5MkZOY3N1SEloQU1hWU8xMk9vbFRDaWZ1aVhMbHlaYTR4NWpiTGF6SC84Z1Z1eDNGTlFXa2hIcDhIWTh3MWxaV1ZjeS84RHFYVXhZcjdvZ3dFQWhzQTc1eVNmTHlwWHJmanVDYkZuMEp4NVR3WVcxTDNWcGZqS0pWUTRyNG9qVEViWVd6Q2lHUTNwMlJzaGlISGNUYTZIRVdwaEJMM1JTa2lOd0FVbEJhNEhjVjEyVXR5QURER1hPbHlGS1VTU2x3WFpTZ1VXbWlNV2VUUDlKTlJNTXZ0T0s1THkwa2prQjBBS0FvR2d5VnU1MUVxVWNSMVVZcklDb0RNb3RsSmNTZk9oUmhqSmk2UDhuZzhZWmZqS0pVdzRyb29MY3RhQXBDV20rWjJsSmd4YTI0bUFDSlM2bklVcFJKR1hCY2xzQklnSXo4K0Q3dEZwbjZwN3ZTOHNkdTlqVEZMcDN6blNpV3ArRmxsNit4V0E4eWFPelZGK2VSbm53Q2c0aU5oRmw2MUNJREdIY2ZZOWVnT1lPejJ5SkxyVjc3cHRXKzE2cWJWckRoOVMrRmJkVFYyMFhYc0ZKM0h1dWc2MWtsWFl4YzNmdnVEVTVKOTNQam8yaGl6ZUVwM3JGUVNpK3VpRkpGaVl3eUI3T2s1OUI3bzZLZm1aOVhBMkFYZEpXY3B3SXo4REZKbnZ6RTVjQ0RuM0ZtMjN2L2MxSWQ4QzMrbWYveWhYaStsMUJTSjY2SUU4Z0Q4R1ZNL0Q0U0lzT3VIT3hrWkdDRXRKNDN3blplZGRSWDBaZTlkTVRINnZKQzU1VVZrTGN4bXNHdUF3eTgyVEczZzA3eUJzZTlDUkxLbTVRT1VTa0x4WHBRWkFDblRjRWRPL1RNSGFLOXZ3MHF4V1B2SnkvR2xYM29adi9yQUszUWVQY1ZWOTF4TlpsRW03L3JVRlFBY2ZlWElGS2Q5ZzhjM3RycUhNU1l3YlIraVZKS0o2NkkweHZnQnJKU3AvVTJxcTdHVG85dU9BRkMycVp5c0Jkbm5mRzMwOFFqUnh5T2s1YVd6Nk4yTFdiWngrY1RJczYrdGorRytZVWI2aDZjMDMvbFlub252UXFkYlUycUt4SFZSY3RhRDRjbHJmTzBZanUzZzhYb29MRHY3L0JLejVtYmlEWGdSRVhwT2R0UFgwa3ZkRTdYWVE2T1UzTEFLZ0d1K3ZKR1J3Vkg4cy94bjNZZFNLajdFZTFFT0FXbk9xRE54eURrVmxteFlTc1BXUTR3TWpMRHo0ZTJzdTNjOXhucHpKMi84Zi85aTRyRTliTFA5KzMrbWRYOExSN1lkbmloS3krdkI3NTNaaFM0ZDJ4bC9PREtqSDZ4VUFvdnI2eWhGcEE5Z2RHaHFPeUdRazBiNUhTRUEyZysxcytmSjNlZDl2Y2ZuWVc1NUVRRERmVE4zbUgwMjlvZ05nSWdNdUJwRXFRUVMxMFVKdEFJTTlVNTlPUlZYenB1WTM3TCsyWU0wMVp5YzJOWnpzcHVSZ1RmS2VXUmdoTWFkeHdDWVBmK05INXVkRVp1aG5xRXB6M1krSS8wVHVUcG45SU9WU21CeGZlaHRqRGtKckI0OE5VRG02VnYzcGxKd2N3VWRoOXJwYSt1ajZyR2R2T2RMRzBuUFMrZDQxWEVPL25FL3N3cG5ZYVZZOUp6c1lYUm9GSS9YdzVyYnlpYmV2L1hyTDlEYjNNTzZlNjRtZDFrZUwzL25KUUFHdXdZblhqUCszTHA3MTA5SjV1RTNpcmx0U25hb2xJcnZFYVdJN0FIb2FlcWVsdjJucEtaUWVkZGFqR1VZR1JoaHgwUGJjVVlkc3VabmtWRXdpOTZXWGpwZjc4UnpldExjOWYvUE5XOWFzeWVRRmNDYjVzVWJHTHQ4cWUxZ0cyMEgyK2h0NloxNHpmaHpVNld2dlE4QVk4eVJLZHVwVWtrdXJxZmNDWVZDZjJlTWVXRFJ1eGRQbkZOTWRnZCt2NCs5VCsxQlJPNlBSQ0pmY1R1UFVva2dya2VVanVNMEFQUzM5N3NkSldiME5QVUFJQ0oxTGtkUkttSEVlMUVlQk9nKzJUMHRNL0hFR3hHaDQzREgrT05xbCtNb2xURGl1aWhyYTJzYlJLUnhzSE9BdnRZK3QrTzRicUJ6Z1A2MlBrU2tKUnFONm9oU3FTa1MxMFVKSUNKUEE3VHNhWEk3aXV0T25SNU5HbU5lY1RtS1Vna2w3b3ZTc3F6bkFWcjN0N29keFhWdHA3OERZOHhXZDVNb2xWaml2aWlIaG9aZUJFWmI5N1V3T2pUcWRoelgyTU0yalRzYkFXemcxeTdIVVNxaHhIMVIxdFhWTlFGUDJjTTJqVHVPdVIzSE5TMTdteGtkSEVGRXR1M2F0ZXQxdC9Nb2xVaml2aWdCYk50K0JFanFvbno5MWFNQU9JN3pRNWVqS0pWd0VxSW9SMGRIL3dpMHR0ZTMwWFVzK1c1eDdtM3VvYW5tSkNMUzJkWFY5YmpiZVpSS05BbFJsSFYxZGNPTzQ5d0hzT2VwNUxzcTVzQWY5bzgvL1A2UkkwY0d6L2RhcGRTbFM0aWlCSEFjNTBHZ3RhV3VtYzRrR2xYMk52ZHdiUHZyaU1pcG5wNmUrOTNPbzFRaVNwaWlyS21wNlFQK0NhRDI1OUdrdUZOSFJOajlSTzM0NHdmcTYrdW5aM1lRcFpKY3doUWxRSGQzOTRNaXNxZWpvWDNhVmptTUpjZDNOZEs4dXdrUk9keloyZmt2YnVkUktsRWxWRkhXMTljUGljaGRnTDMzcVRvR1RpWHVaQmxEUFlQVS9DeUtpRGpBcC9UY3BGTFRaMllYZEprQlRVMU5Kd29LQ3RMRmxuVnQ5VzNNdjN6Qm1Tc1RKZ1JuMU9hMS85cE9iMU1QeHBnZlJDS1I3N2lkU2FsRWxuQkZDWkNibS91U3grTzVkcWg3YUg1L2V6OXp5NHN3SnE2bjNwd2dJdXorVlMwbnFob0Jham82T203dDdPeE0zbHVTbEpvQkNWbVVyYTJ0ZGw1ZTNoYVB4M043OTRudTJjWVk4cGJQY1R2V2xEajg0aUgyUDcwUEVXa2VHUm01NXNDQkF4MXVaMUlxMFNWa1VRSzB0TFQwRlJRVXZHQ011YVB0WUZzcWhyZ3VTeEdoWWVzaGR2K3lCaEhwTmNiY0VvMUdhOTNPcFZReVNOaWlCR2hxYW1yS3o4OS8zcktzVGUwSDIxSWQyeVp2eFp5NE93d1hFZXFmT1VEZHIzY2pJcjNBTFpGSVpLdmJ1WlJLRmdsZGxBRE56YzNIQ3dzTG53TTJkUnpxQ0hRMWRsRlFXb2pIR3g5LzlOR2hVYXAvSE9IUTgvVUFQWTdqM0Z4ZFhmMjgyN21VU2lieE5iU2FoR0F3V0pLU2t2SWtVSkpSa01GbGQxL083T0xaYnNjNnI5NldIblkrc21QOC92V2p0bTNmR28xR0kyN25VaXJaeE1ld2FnbzBOemUzcDZlblArYjMrNFBEZmNNcmpyNThCQkVoZTNGT3pGMCs1SXc2MUQ5M2tCMFBiV2V3Y3hBUjJUbzhQSHh0YlczdFliZXpLWldNa21aRWVRWVREb2Z2WWV4Mngxa1orUm1VM2xwR1FWbWg2K2N1UllUV3ZTM1UvV1kzM2NlN0FQcUIrNnFxcXU0SEhGZkRLWlhFa3JFb0FTZ3RMVjNnOC9rZU5zYjhCY0RzK1Ztc3VtazErYXNLTU5iTWZpM2lDRzBIVzluMzJ6MTBORXhjN2JQTnR1MjdvOUhvZ1JrTm81UjZtNlF0eW5FVkZSVWZzQ3pybjRFUVFDQW53SklOeXlpdW5FY2dLekN0bnozVU04VHhYWTAwYksyZldFVlNSUFlBWDR0RUlyK2MxZzlYU2wyMHBDL0tjZUZ3K0hiZ1h1Q0s4ZWV5RitkUUZDNW1Ua2srbVhNekp6M1NGRWZvYWU2aDdVQXJKeUxIYVQvWWR1Ym1LdHUyL3lNYWpUNEtKUDdVUjByRkVTM0t0d2lGUXVYR21IdUFtNEM4OGVjOVBnL1ppM1BJWFpKTCtweDBVck1DcEdZRjhBYThlTHllc2N1TnpOZ2lYL2FJemVqQUNBT2Rnd3gyamEyMTNkSFFUa2REeDVzV1FCT1JUbVBNRnR1MnZ4dU5SbDl6NFkrcmxMb0lXcFRuWmdXRHdRMGVqMmNUc040WVU4TGtyeEt3Z1hvUjJXYU0rVVZWVmRXenA1OVRTc1V3TGNxTFZGcGFtdUgxZXE4MHhsd0pMREhHekJlUmVjYVlUQ0FBcERIMmZmYUx5QURRYll4cEZKRkc0RER3cXMvbmUzbjc5dTA2dWE1U1NpbWxsRkpLS2FXVVVrb3BwWlJTU2ltbGxGSktLYVdVVWtvcHBaUlNTaW1sbEZKS0thV1VVa29wcFpSU1NpbWxsRkpLS2FXVVVrb3BwWlJTU2ltbGxGSktLYVdVVWtvcHBaUlNTaW1sbEZKS0thV1VVa29wcFpSU1NpbWxsRkpLS2FXVW1pbi9QOW9lVTlKZHpZTUtBQUFBQUVsRlRrU3VRbUNDIiwKCSJUaGVtZSIgOiAiIiwKCSJUeXBlIiA6ICJmbG93IiwKCSJWZXJzaW9uIiA6ICIiCn0K"/>
    </extobj>
    <extobj name="ECB019B1-382A-4266-B25C-5B523AA43C14-10">
      <extobjdata type="ECB019B1-382A-4266-B25C-5B523AA43C14" data="ewoJIkZpbGVJZCIgOiAiMTc3OTA5MjcwMzA2IiwKCSJHcm91cElkIiA6ICI0NjQwMDk3NTgiLAoJIkltYWdlIiA6ICJpVkJPUncwS0dnb0FBQUFOU1VoRVVnQUFBU0FBQUFGTkNBWUFBQUNnNmJJRUFBQUFDWEJJV1hNQUFBc1RBQUFMRXdFQW1wd1lBQUFnQUVsRVFWUjRuTzNkZVhoYzVaVXUrbmZ0bWxTYVo4bXk1RkdlS0x1a0tqR1lJUTdZRGlRUVlrZ2FDQWtoWk9nRW11NUx6a25TSjZRNzNlazBnWFJ1dURkTjBnbHBEdERBaWVra0VDQmdBcGdZT3hqQ1pKVktzb3l3WlZteUxhbWtzcVRTckJyMlh1ZVBrb1FIMlpLdGtyNGExdTk1L0ZqYVZmcjJxMUpwYWE4OWZCc1FRZ2doaEJCQ0NDR0VFRUlJSVlRUVFnZ2hoQkJDQ0NHRUVFSUlJWVFRUWdnaGhCQkNDQ0dFRUVJSUlZUVFRZ2doaEJCQ0NDR0VFRUlJSVlRUVFnZ2hoQkJDQ0NHRUVFSUlJWVFRUWdnaGhCQkNDQ0dFRUVJSUlZUVFRZ2doaEJCQ0NDR0VFRUlJSVlRUVFnZ2hoQkJDQ0NHRUVFSUlJWVFRUWdnaGhCQkNDQ0dFRUdJU3FRNGdFbHQ1ZWJtOW9LQmduYVpwYTRsb09ZQVZ6THlDaVBLWk9STkFKcUx2c3lFaUdtTG1QZ0ROQUE0dzgwRWkycXZyZW4xOWZmMnd5dTlEcUNFRlNKd3R6ZVZ5dVFGOEFzQW5pY2dOd0R6TE1YVUFYbWJlcHV2NmkvWDE5ZStPTHhOSlRncVFtQkczMjEzSnpGOG1vdHNBTEpoWWJwZ3RHQzB0eCtpQ0NnUUxTeEFzS0VHd29CaVI5RXdZdGpRWTFqUUFnQllhZ3hZTXdqdzZCRnRQZC9UZnNTNmtkUjVCdXU4SXRIRG8rTlVkWStiSEFUenM4WGoyemVmM0tlYVhGQ0J4UnRYVjFSL1ROTzJiQUs0Q0FBWXdWbHFPZ1pYckVGaDdQb1lybGdFbTAreFdZdWhJYjI5RDd0NzNrUDFCQSt3ZGJaTnZUR2JlWlJqR1Q3eGU3d3V6VzRtSVIxS0F4SlNxcTZzdkphSjdpV2dEQUlTemN0RHJ1Z1QrU3pZaGxGODhwK3UyOVBlaTZNMC9JYi8yRFZqN2V3RUF6UHl1cnV2ZnFhK3YzekduS3hmelNncVFPTUhhdFd0THJGYnJBd0J1QklDeG9sTDRObTFCYi9WNlFKdmxsczdaTWd6azduMFBwYTgraDNUZmtZbWwyNExCNE44ME5qWWVudDh3WWk1SUFSSVRxS3FxNnZPYXB2Mk1pSEpEdVFYbzNId2RlaTdZQUpEaXR3a3o4dXIrZ2dYYm4wSGFzUzRBR0RRTTQxdDFkWFVQSWRvVmlnUWxCVWpBNlhSbWFKcjJvS1pwdHpCcE9MYitDaHk5NXJOZ3EwMTF0Qk5RT0l5eWw1OUc4ZTZYUUlZQlpuNXVjSER3MXVibTVnSFYyY1M1a1FLVTR0YXNXYlBZYnJmL0hvQTdtRnVBMXMvZGdlRWxLMVhIT2lON2V4dVdidjBGMHZ5ZEFOQ2s2L29XcjllN1gzVXVjZmFrQUtVd3Q5dTlocGwzRWxIeDRQSTFhUG5DMzBGUHoxUWRhMGEwc1ZFc2ZmS1h5SG0vRHVNbk4xN3A4WGplVTUxTG5KMTUzcXNvNGtWVlZaVkQwN1JkUkZUa1g3OFJoMjY1TSs1YXJqTmhzd1Y5MWV0QjRUQ3kyZzdZaWVqRzR1TGkxN3E2dXRwVlp4TXpKd1VvQlRtZHpsVm1zL2wxQUlWZEg3a0tSNis3VmYyTzVuTkJoTUdWYThFQXNscWEwalJOdTNIaHdvVXZkM1IwK0ZSSEV6TWpCU2pGT0J5T2ZJdkZzb09JeXJzMmZCenQxMzVlZGFSWkcxcStCa3lFcklQdnB6SHoxUVVGQlZ1N3U3dmwycklFb0trT0lPYVZ4V2F6YlNXaUZRR0hHKzNYM0t3NlQ4ejRObTFCei9tWEFVQ0YxV3A5MXVGd1dGVm5FdE9UQXBSQ1hDN1gzUUN1R2kxWmlFTTMzNUdZYmRmcEVPSHc5YmRGTHcwQjF0dHN0dnRWUnhMVGt4WXNSYXhidDI2ZHlXUjZVcmZZdFAyMzN3MDlLMWQxcE5nem1UQ3d5b25DZDNaQjB5TTFwYVdsMjMwKzMxSFZzY1RweVJaUUNxaXBxYkdZemVaSEFKaDhtN2NnVkZpcU90S2NDZWZtNCtpMW53TUFFeEU5TEsxWWZKTUNsQUowWGY4aUVaMC9zbkFKdWk2L1JuV2NPZGR6d1FZTUxsOERBR3RzTnR1M1ZlY1JweWNGS01rdFdiSWtqWWkrendDT2JQbENjdTMzT1IwaUhQblVMV0FBekh5WDArbk1VQjFKVEUwS1VKTEx5OHU3allnV0RsYWVoK0VsSzFUSG1UZGpDeXJRVjNVUmlLaEkwN1J2cWM0anBpWUZLTGxaaU9oN0RLRGp5cytvempMdmZCcy9CUWFnYWRxZHNpOG9Qa2tCU21KdXQzc2pnTExoUlpVWVNhR3Rud2xqQ3lvd3NNb0pBRVVXaStVRzFYbkVxYVFBSlRGbS9oSUE5TGt1VmgxRm1aNExOZ0FBaU9pTGlxT0lLVWdCU2xLclY2OHVJS0pQRzJZTGVtb3VVeDFIbVlIVlZkQ3ROaERSRlRVMU5RdW0vd294bjZRQUpTbTczWDQ1QU12QUNnZU1OTHZxT01vWVZodjZxaTRDb3JjT3VsNXhISEVTS1VCSmlvZzJBdEVMTlZQZFlLVURBR0FZeGtiRlVjUkpwQUFsS1dhK0dnQUdWbFdwanFMYzhPSktBQUFScGU3T3NEZ2xCU2dKdVZ5dXhVUzBKSnlWZzdGaTJlMFJ5aXRFTUxjQUFNcWNUdWNxMVhuRWg2UUFKU0ZtWGdrQW82VVZxWEhtODNTSU1MdzRlaHFDeVdSeUswNGpqaU1GS0FscG1yWU1BSUo1aGFxanhJMnhraklBQURNN0ZFY1J4NUVDbEp4V0EwQ3dTTnF2Q2NHQ0VnQUFFUzFYSEVVY3g2dzZnSmdUNXdFZi90VS9GKzYvdnhVQW9OdlRzZTliLzRad1ZzN2tZNFh2N01TaXB4NEJBTlQrK1BFVG5uLzRyNzZNWXhkZVB1Vll4ejkycHVmUDVQR3pGY3FQYmcwUzBkSlpEeVppUnJhQWtoQXpMd1NBVUhUSDY2eVlSa2RROGV6anN4NUh0WERtWkFFdFVwbERuRWdLVUhJcUJJQklSbFpNQnN0dGVCYzUrend4R1VzVjNaNE9BR0RtSkp3S01uRkpBVXBPbVFCZzJOSm1QZERBeW5VQWdJcG5INE1XR3B2MWVLb1lsdWc5ejRnb2RVOExqME5TZ0pJUUVka0F3REJiWmoxV3dIa0JCaXNkc0FaNnNmQ1B2NXYxZUtxd2FYTDZjNW1XSTQ1SUFVcE9NVDM1NS9CbnZnVERZa1hSbTY4aTQwaExMSWNXS1U0S1VISUtBZ0RwNGRnTVZsQ016aXMvRFRCajBlOGVCZ3pqbE9ld052NVdNdmlFNVhUY2MyT3hSWGF1U05jblBvek5peUppUWdwUUVtTG1ZUUF3QllNeEc3UDdJeC9IU1BrUzJIMUhVUGoyemxNZWo0d2Zway9yUHZIVzdEWi81K1RINGV5OG1PVTVXMW9rQkFCZzVsRmxJY1FwcEFBbEp6OEFtSWNIWXpZZ2F4cmEvdXFyWU0yRTlQYldVeDRmWEg0ZUFLRHc3WjNJYmR3RExSeUNyYmNiRmM4OUFRRFEwOUl4dkVqZE9ZQ20wY2s3TlFlVWhSQ25rQk1Sa3hBUmRRSTR6eExvd1ZqSndwaU5PMXEyQ0YwZi9RUktYM3ZobE1jNk4yOUJ6ajRQVEdNaldQYll2NS95ZVB2Vk44S3cyazVadnZDRko3SGdwYWNuUCsvKzZDZlE5ZEdyWi96NFRKbUhKb3Z4c2JQK1lqRm5aQXNvQ1RIelBnQkk2KzZJK2RpK2oxMlA0QlEzTmd3V2xxTHA3NzZQWHRmRkNHZmxnRFVUZEhzNkJpc2RPUGlsLzRsajY2ZWVpc2MwTmdyTFVQL2tQeTBVUEt2SFo4clc2d2NBRUZIck9RMGc1b1JjS3AyRVhDN1hIVVQwQy85RlYrRElaNzZrT2s1Y0tQM1RIMUQyOGxOZzV2czhIczkzVmVjUlViSUZsSVFNdzJnQkFGdWZkQnNUSm5hT00zT2o0aWppT0ZLQWtwQmhHQWNBSUszcktNQTgzZE9USHpNeTJnNk9mOGgxaXRPSTQwZ0JTa0lORFEwdHpIelUydDhIVzArWDZqaktXZnA3WWV2dEJqTjNlNzFlMlFLS0kxS0FraFF6dndnQTJVMzFxcU1vbDlIV0RBQWdvamNWUnhFbmtRS1VwRFJOMndFQVdRZjNxWTZpWEZaejlEVWdvcDFxazRpVFNRRktVc0ZnY0JlQVNOYUJ4bk0rZEowTUtCeEN2dmN0QU5BQlBLTTRqamlKRktBazFkalk2QVB3dkNrVVJKNG5kVHVQN0E4YVlCb2JCVFB2M3JObnoySFZlY1NKcEFBbE1WM1hId0dBL05yVUxVQUZlMTRIQUJpRzhaamlLR0lLVW9DU1dDUVNlUVdBUC9QUUI3QzN0Nm1PTSs5cy9rN2tOTmFDbVFQOS9mMVBxczRqVGlVRktJazFOamFHRE1PNGx3Q1V2ZnlVNmpqenJuVEg4eE9uK2ovWTJ0cWF1Tk01SmpFcFFFbk9NSXlIQVBpem03eXdUM0VWZTdLeStUdVJ2MmMzbUxsdmNIRHdQdFY1eE5Ta0FDVzUrdnI2WVFBL0lDQTZOVVlxbkJuTmpQTG50NElBTVBNdm1wdWJCMVJIRWxPVEFwUUNCZ1lHSG1MbWZabXRCMUQwNXF1cTQ4eTVQTzlieUdueWdwa1BCUUtCZTFUbkVhY25CU2dGTkRjM0I1bjVOZ0I2MlV0UHdSTG9VUjFwenBpSCtsSHh6T05nWmdQQTEyVGZUM3d6VGY4VWtReDhQbDlIU1VsSmhzblFMODA4dEIrOTdzc0FVM0w5K0NrU3h2TEhIb0M5dXdORTlLakg0L21wNmt6aXpKTHJIU2pPcUtDZzRNOG1rMm1UZFRCUVllczdoc0RhR29DU1pFb29acFMvc0JYNTNyY0JvTDYzdC9mNlFDQVFVUjFMbkprVW9CVGk5L3Yxbkp5Y2x5d1d5NWZUZlVmdHJHa1lXclphZGF5WUtIcGpPOHBlZlJiTTNCVU9oNi9ZdjM5L3IrcE1ZbnBTZ0ZJTExWNjgrQ2RFZEJremg3SmJta3dNWUdqNUd0VzV6aDB6RnI2d0ZXWGJud0V6RHhIUmRWNnZ0MEYxTERFelVvQlNpTnZ0dmdYQUR3RkExL1V2YUpxMkthdWxLUTJSQ0lZcXowdThkb3daaTM3N0VJcmZlZzBBSWtSMFhXMXQ3UTdWc2NUTXlWR3dGT0YydTJzQVBNSE1CalBmV2w5Zi95UXpmNHlaK3hhODlqeVdQZjd2ME1ZUzU1WlpXaWlJeGIvNUZRcjM3QVlBQm1CbTVsc2hmMVFUaXZ5d1VvREw1U29qSWk4em00am9RWS9IY3g4UVBUSldYRno4cktacEgwdnpkeGJtN3QyRHdXV3JKbTh5R0s5c2ZoOHFINzBmT2Z2M0FrQmJKQks1ZzRnK1FVUTFwYVdsUlQ2ZjcwWFZHY1hNU0FGS2NxdFdyY3F5V0N4L0lhSVNBSHM4SHM5MXh6L2UxZFhWazVHUjhiak5abk9hUjRaV0ZyNnpFekFZdzRzcTQrNHdQVVVpS1A3ekg3SHNpWi9CT3RBSFp0NFpDb1UyN2QyNzk5MlNrcEsvRU5ITlJMUytwS1NFZlQ3Zkx0VjV4ZlRpNngwbVlxcW1wc1ppc1ZoK1RVU1hNbk5uVGs3TzJ0YlcxbE51N043YjJ4dnM3T3g4Y3NHQ0JRRml2alNycGNtV1YvOE9RcmtGQ0JhVnF0ODN4SXpzL1ExWSt1dWZvOER6Sm9oNUJNQy9lRHlldi9iNy9TTUEwTlhWMVZwYVd0cEFSSDlGUkJ0TFMwdjdmRDdmMjJxRGkra2syRjVIY1RaY0x0Y1BpT2g3QUFhRHdlRGF4c2JHYVNma2NqZ2NpNnhXNjhORXRCa0FoaGN1UnVkVk4yQmc1VnBBbStkZGhvYUJ6SlltbEwzOE5ETGJEa3dzM2EzcitsZThYdS8rcWI2a3VycjZxMFQwS3lMU0RNTzRzYTZ1N25mekYxaWNMU2xBU2FxNnV2bzZUZE9lWWVZUU0xOWZWMWQzVnZ0RnFxdXJyOUUwN1Y4QnVBQWdtRnNBLzJWWG9xOTZQY0xaZVhPU2VZSjVhQUI1M3JkUXRIczcwc2J2NmpGK3Q5ZC85bmc4MDg0clVsMWQvUzBpK2pGRnQ5dzJ5NUd4K0NVRktBbTVYSzRxQU84QXNBRDRyc2ZqK2RHNWp1VjJ1MjhDOEEwQTY0SG80YWJoeFpVSU9DL0VRS1VEWXlWbGdEYkxUdDR3a09idlJGYnpQdVEydkl2TWxxYmozNWkxdXE3LzNPdjEvdGY0Nm1mRTVYTGRDK0E3UkdUb3VuNkIxK3YxekM2a21BdFNnSktNdytFb3RWcXQ3eEpST1lCZjE5YlczaEtMY1YwdVZ4VVIzUVhnV2dDRkU4c05peFZEaXlzeHZHUWxnZ1hGQ0dYbklaeVREOTF1aDJHMndyQllBUUswY0JoYU9BVFQyQWdzL1gyd0R2VEIydXRIWnVzQlpMUWRnQ240NFRXanpCd2dvbTI2cmovZzlYcmZPZGZNYnJmN0VRQmZZdWFncnV1VjlmWDFSMmZ6R29qWWt3S1VSSllzV1pLV241Ky9IY0JsQUR5MXRiWG5BemhscC9Nc2FVNm44M0tUeVhRRGdBMUV0QXF6UDVpaEEyaG01dDFFOUx2YTJ0cFh4NWZObXN2bGVvNklQZ1ZnTUJ3T0wyNW9hT2lMeGJnaU5xUUFKUkczMi8wb2dOdVl1VjNYZFhkOWZYMzNYSy9UNFhCa1dpeVdpNG5vWWdETGlLaUNtY3VKS0J1QUhVQTZvdSt6RVdZZUJUQkFSRWVaK1NpQVF3RGVzbHF0Yjd6OTl0dHpOV21ZeWUxMnZ3SGdJbVp1Nyt2cnE1eVlvcU82dXZxZkFiVFcxZFhKaFBXS1NBRktRQTZISTcreHNmR0VpeTNkYnZmZkEvZzNaaDdXZFgxemZYMzlXNHJpeFIySHcyRzEyV3hlQUt1WmViL0g0em5QNVhMOUI0Q3ZBZkI2UEI2WDRvZ3BTd3BRQW5LNVhHOEMySzVwMmoxNzl1d0pWMWRYZjB6VHRCZVpXUU53bThmamVVSjF4bmpqZERvelRDYlRCMFMwa0ptRFJHUURBR1ptQUZkNlBKN2tueW95RHNtMVlBbm04c3N2TndOd0V0RS9HWWJ4L0xwMTZ5N1dOTzFKQUdZQS95YkZaMnJqYzJOZkNDQThVWHdBZ0tMSDZ2K25zbUFwVHJhQUVvemI3ZjRmQVA2LzR4WXhvai9IWjJ0cmF6K05zemhVblVyS3k4dnR4Y1hGN3dCWWUvSmp6R3hFSWhGSFEwTkRVeXpXVTFCUXNFN1R0TFZFdEJ6QUNtWmVRVVQ1ekp3SklCUFJuOWNRRVEweGN4K0FaZ0FIbVBrZ0VlM1ZkYjErdkdBbVBiUHFBT0tzL2UxSm4xTzBpOEJya09JekpZZkRrVyt6MmVvQVZFejFPQkZwWnJQNWJnQmZQSWZoTlpmTDVRYndDUUNmSkNJM1R2cTlHajhoY3ZML2NYa0E4b2lvQW9EeitNZk5aclB1ZHJ1OXpMeE4xL1VYNit2cjMwV01qZ3JHRzlrQ1NpQ3JWcTBxeThqSWFNUHAvM0E4NnZQNS9yYWpvMk5rUG5QRnUrcnE2a3VKNkNVaXlqekQwOGFJcUhUUG5qMzlNeG5UN1haWE12T1hpZWcyQUFzbWxodG1DMFpMeXpHNm9BTEJ3aElFQzBvUUxDaEdKRDBUaGkwTmhqVU5BS0NGeHFBRmd6Q1BEc0hXMHgzOWQ2d0xhWjFIa080N0FpMGNPbjUxeDVqNWNRQVBlenllZldmOUFzUXhLVUFKeE8xMlB3UGd1ak05aDVtZjhuZzhOOHhUcElUaGREb3p6R2J6blFEKzdYVFBZZWI3UEI3UGQ4ODB6dmdPLzI4Q3VBcUlibktPbFpaallPVTZCTmFlaitHS1piT2ZSY0RRa2Q3ZWh0eTk3eUg3Z3diWU85b21mMUdaZVpkaEdEL3hlcjB2ekc0bDhVRUswQXpGUTIvdmRyc0RBRTQzV1UvSU1JeWZoc1BoN3pVMk5vWk84NXlVdDNidDJncXIxZm9BcGlqa3pOenQ4WGpLTUVXN003NFZkUzhSYlFDQWNGWU9lbDJYd0gvSkpvVHlpK2MwczZXL0YwVnYvZ241dFcvQTJ0ODdrZlZkWGRlL1UxOWZuOURYdVVrQk9yMXBlL3R6b0FNNHA5Nit1cnI2YWszVHRwM21ZUStBMjJwcmErdG5tUzlsdUZ5dTh3RThSa1RubmZUUS82cXRyZjN4eENkcjE2NHRHUzlZTndMQVdGRXBmSnUyb0xkNi9leXZnVHRiaG9IY3ZlK2g5Tlhua080N01yRjBXekFZL0p1WnpIUVFqNlFBblNSZWUzdTMyMzBZcCs1RUhUVU00MS9yNnVyK1h3QnlDNXF6VkZOVFkySG1hd0U4Q2lBYkFKaTUxZVB4TEFWQVZWVlZuOWMwN1dkRWxCdktMVURuNXV2UWM4R0d1SmdmS2EvdUwxaXcvUm1rSGVzQ2dFSERNTDVWVjFmM0VCTHNRSVFVb0hIeDNOdFhWbGJhc3JPemgzRGlGdGdPd3pDK1VsZFgxenE3VUdMZHVuVjVGb3ZsbXdEK0FRQjBYZjhNRVYydmFkb3RUQnFPcmI4Q1I2LzVMTmhxbTJhaytVWGhNTXBlZmhyRnUxOENHUWFZK2JuQndjRmJtNXViNStxeWxwaEwrUUtVQ0wyOTIrMStBc0RFVmUyRHpQdy9QQjdQSTBpd3YzYnhidDI2ZGNzc0Zzc3ZBVndNSUN1WVc0RFd6OTJCNFNVclZVYzdJM3Q3RzVadS9RWFMvSjBBMEtUcitwYlRUZGdXYjFLMkFDVlFiOS9wZHJ0REFNRE16NCtPam42cHFha3BlVy91cnBEYjdWN0R6RHVKcUhobzZVb2MvT0kzb0tlZjZjaDkvTkRHUnJIMHlWOGk1LzA2akI4QXVkTGo4YnluT3RkMFVyRUFKVlJ2ejh6L1B4SGRDZUJydGJXMXYxY2JNSGxWVlZVNVRDYlRUZ0NGL3ZVYmNlVDZXd0ZLc0N1Vm1GSDI0bTlSdW1zYkFBUjBYYjlxTnZNcHpZZVVLa0JPcHpORDA3UUhFN0MzLzhQZzRPQVhFcW0zVHlST3AzT1YyV3grQTBCQjEwZXVRdnUxbjFjZGFWWkt0eitEc3UzUEFFQy9wbWxYdlBmZWUzRTdHMlRLRktBMWE5WXN0dHZ0dndmZ2x0NWVUSEE0SFBsV3EvVXRJbHJSdGVIamFQL2s1MVJIaW9uU1Y1OUYyU3UvQjRBam9WRG9ncjE3OTNhcHpqU1ZsTGd0ajl2dFhtTTJtOThnb3NyQjVXdHc0T3ZmUWJCb3dmUmZxRmdrT3hjOU5aZkI3anVLdEdPK1FpSzZaY0dDQlgveStYd2Rxck1sQ1V0RlJjWFRSSFJod09IRzRSdStxcjROajVHaHBhdGdEUnhEZXNmaEhKUEpkRmwrZnY0VGZyOC83cTRuUy9vQ1ZGVlY1ZEEwYlJjUkZmblhiOFNoVys2TXU1YnJUTmhzUVYvMWVsQTRqS3kyQTNZaXVyRzR1UGkxcnE2dWR0WFpFcDNMNWZwSEl2cnFhTWxDTkgvbDI0QTVpYTdOSnNMQXluWElQckFYMW9HK2NyUFpuTmZaMmZsSDFiRk9sdFFGYUx5M2Z4MUFZZGRIcnNMUjYyNU56TDl3UkJoY3VSWU1JS3VsS1UzVHRCc1hMbHo0Y2tkSGgwOTF0RVMxYnQyNmRTYVQ2VW5kWXRQMjMzNDM5S3hjMVpGaXoyVEN3Q29uQ3QvWkJVMlAxSlNXbG03MytYeHhOVEYvMGhZZ2g4T1JiN0ZZZGhCUmVkZUdqeWY4amtVQUdGcStCa3lFcklQdnB6SHoxUVVGQlZ1N3U3dFRZdDZZV0txcHFiRVEwUitJcUx6enFzOWd3T0ZXSFduT0dHbDJSREt6a2J2UG94SFJKZm41K1EvRlV5dVdZTWNaWjh4aXM5bTJFdEdLZ01PTjltdHVWcDBuWm55YnRxRG4vTXNBb01KcXRUN3JjRGlzcWpNbEdsM1h2MGhFNTQ4c1hJS3V5NjlSSFdmTzlWeXdBWVBMMXdEQUdwdk45bTNWZVk2WGxBWEk1WExkRGVDcTBaS0ZPSFR6SFluWmRwME9FUTVmZjF2MDBoQmd2YzFtdTE5MXBFU3laTW1TTkNMNlBnTTRzdVVMeWZYZU9CMGlIUG5VTFdBQXpIeVgwK25NVUIxcFF0SVZvSFhyMXEwam9uL1NMVFljL09KZENiWERlYWJZWWtYTEYvNGY2RFk3QU56aGNya3VWcDBwVWVUbDVkMUdSQXNISzgvRDhKSVZxdVBNbTdFRkZlaXJ1Z2hFVktScDJyZFU1NW1RVkFXb3BxYkdZamFiSHdGZzhtM2VnbEJocWVwSWN5YWNtNCtqMTM0T0FFeEU5TEMwWWpOaUlhTHZNWUNPS3orak9zdTg4MjM4RkJpQXBtbDN4c3Y3SmFrS2tQVDI0a3pjYnZkR0FHWERpeW94a2tKYlB4UEdGbFJnWUpVVEFJb3NGa3RjekpxWk5BVklldnY0NnUzakVUTi9DUUQ2VXJoajdibGdBd0NBaU01bEF2NllTNW9DSkwxOWZQWDI4V2IxNnRVRlJQUnB3MnhCVDgxbHF1TW9NN0M2Q3JyVkJpSzZvcWFtUnZubEFNbFNnS1MzUjN6MTl2SEdicmRmRHNBeXNNSUJJODJ1T280eWh0V0d2cXFMZ09qa2R0Y3JqcE1jQlVoNisvanI3ZU1ORVcwRW9pZHpwcnJCU2djQXdEQ01qWXFqSkVjQmt0NCsvbnI3ZU1QTVZ3UEF3S29xMVZHVUcxNWNDUUFnSXVXL01BbGZnS1MzajRxMzNqNmV1Rnl1eFVTMEpKeVZnN0ZpZVdsQ2VZVUk1aFlBUUpuVDZWeWxNa3ZDRnlEcDdhUGlyYmVQSjh5OEVnQkdTeXRTNCtqb2RJZ3d2RGk2cThKa01pbTlFQzdoQzVEMDloK0twOTQrbm1pYXRnd0Fnbm1GcXFQRWpiR1NNZ0FBTXp0VTVrajRBaVM5L1lmaXFiZVBNNnNCcUoyRWp1UHJCaWJCZ2hJQXdQaGRmcFZKNkJtWXBMYy8wVVJ2Ynd2MGxEbWR6bFgxOWZVZnFNNFVKODREUHZ5ckgwdnV2Ny8xaE05cmYvdzRBTURlY1JqcDdhMUliMjlEZW5zcjdKMkhVWGZQUTJjY3k5TGZoNUpkMjVEemZoMnNnUjRZVmh1R2xxM0cwV3MraTJDTUx5c0s1VWUzQm9sb2FVd0hQa3NKWFlDWWVTVVJTVzgvWWJ5M3R3VjZKbnA3S1VBQW1Ia2hFU0VVM2ZFYVUwUExWaU96cFFrQUVDejZzRWlzK2VrL252VllCYlZ2b0hqM0t3am1GMk8wYkRIc0hZZVIwMWlMOUNNdDJQZnRIME8zcGNVc2R6Z3paK0xEb3BnTmVnNFN1Z0JKYjMrcWVPbnQ0MHdoQUVReXNtSSs4UDdidnp1NUZkVDEwYXNubHdmVzFtQ2tmQ2tzQXdFVXZmbnFqTVlLNWhkaC8rMy9nS0ZsMFFOVG1TMGZZT1dEUDRSbElJQ3NBNDBJcksySldXN2RuZzRBWUdhbFUwRW1kQUZDUFBUMmNTWmVldnM0a3drQVJneTNJS2JUY3V0ZEFJRENkM2FlOWpuTEg3a2ZHVWRhY09EcjM4Rm9hY1hFVWN4SkkrVkxKaittU0RpbStReExkSm9hSWxKNjZEalJDOUNjOVBhbjYrdGowYU12ZlBFM0tObTVEUUJ3K0srK2pHTVhYaDdUN1BIUzI4Y1RJcklCZ0dHMnFJNXlBbHR2Tjh3alF6Q05qa3o1ZUU2VEZ3REFKblBNai9LeWFYSTJacVdYN2lSMEFacXIzdjUwZmYxc2UvU013d2RSL09lNXZURkJ2UFQyY1NZdWR4QTJmZU1lYUdPamlHUm1uL0tZcmJjYkZjOUcvL0Q1Tmw2TGNGYk9LYzlKQm9sK0dINU9ldnY5dDM5Mzh1UGorL3FKSHIzeE96OUIwOTk5SHdmKytuOEJ3R1NQZmlaYUpJekZ2LzFQaExQbnR1V09sOTQremdRQmdQVFl0akd6WlpndFV4ZWZuaTZzZVBCZW1JY0cwT3U2R0oyYnI0djV1a21mbkpkZTZZdVM2QVZvWG52N3ZxcUxKbmNRQWxQMzZNc2Z1Ui9PZjdrVGR0K1JFNzUyd2N0UEk2MjdjODRueUkrWDNqNmVNUE13QUppQ1FkVlJwcFhXMVk2VnY3Z0gxa0F2L0pkc1J1dG5iNStUSTd4YUpBUUFZT2JSbUE5K05qbFVybnkyVlBmMlUvWG9VL1gxR1llYlVmTG5QeUt3N29KVGRqVEdXcnowOW5IR0R3RG00VUhWT1U2Z1JjSXdEdzFNZnA3ZTNvcVZ2L3doTEVNRGFMLzZKaHlady92WW1VWW43K1lVbUpNVnpGQkM3d09Dd3Q3K2REMzZ5WDE5dFBWNkNKSDBUQnorOUcycTRxWTBJdW9FY0o0bDBJT3hrb1V4SFh2bGcvZE9mbHl5NjhYSmd3b1R5eTJEZ1ZPZU85SGlyLzczZjRMTjM0a0RYNzhiUTB0WFljV3ZmZ1RUMkFoMGV6cHltcnlUZitDQTZLNkEvalhWTWN0dEhwb3N4c2RpTnVpNTVGQzU4aGdJQWtnblBRelc1dS91RjdhZUxxejQxWDFUOXVpRzJRSWo4OE10c29uVzY5QXRmenNuNTZHY0xGNTYrM2pDelB1SWFGTmFkd2NHby9NbXhjekV3UW9Bc1BsOVV5NC8zYkpRVGo3TVF3UFEwNkw3N1V4ajBhMW0wK2pJS2MvdGRWOFNzOHdBWU92MUF3Q0lxRFdtQTUrbGhDNUF6RHhNUk9tbVlCQVJ5L3dVb0xTdWRxejR6eC9CTXRnUC95V2JwNTEvdW1UOHFOZlMvL056bkh4Y2ZORlRqMkRSVTQ5TUh1YVBoWGpwN2VQTSt3Q1ExdDBaODRGUDk3T2J5YyswK2FzbjNrY2dsdStENmRoNnVnRUF6Tnc4Ynl1ZFFrSVhJRVI3K3lMejhPQ1VSeE5pTGIyOUZaVVAvUmptMFdHMFgzM1RsSGZlMENMaEUxcXczdXBUcnd2Tjk3d0pBQmhlVklsZ1FYRk1NOFpMYng5UERNTm9NWmxNc1BVcDdUYmlTbHAzT3dDQW1jOTgrSGFPSlhRQm1xdmUvblI5L1V4NjlKUDcrdGFiYno5bC9Ja0MxSFBoaHBpZmlCZ3Z2WDA4TVF6amdNbGtRbHJYMGVoVjZhbCszU0F6TXRvT2puL0lkU3FqSlBSUk1HYmVCd0JwM1IweEhmZDBmZjNKUGZyeC95WjJOb1p5OHFIYk15YjcrdmtXTDcxOVBHbG9hR2hoNXFQVy9qN1llcnBVeDFITzB0OExXMjgzbUxuYjYvWEtGdEFzekVsdkg4dSsvbHpIT1ZmeDB0dkhHMlora1lpK2x0MVVELzlseVh2SDNKbklhSXUrTllqb1RjVlJFbnNMeURDTUZnRFMyeDhuWG5yN2VLTnAyZzRBeURxNFQzVVU1YkthbzY4QkVlMVVteVR4QzlBQkFCLzI5cWt1am5yN2VCTU1CbmNCaUdRZGFJUVdpdjh6b3VjS2hVUEk5NzRGQURxQVp4VEhTZXdDSkwzOWllS3B0NDgzalkyTlBnRFBtMEpCNUhtVWR4N0taSC9RQU5QWUtKaDU5NTQ5ZXc2cnpwUFFCUWlJOXZZQWtOMVVyenFLY3ZIVTI4Y2pYZGNmQVlEODJ0UjllUXIydkE0QU1BempNY1ZSQUNSQkFaTGUva1B4MU52SG8wZ2s4Z29BZithaEQyQnZiMU1kWjk3Wi9KM0lhYXdGTXdmNisvdWZWSjBIU0lJQ0pMMTlWTHoxOXZHb3NiRXhaQmpHdlFTZzdPV25WTWVaZDZVN25wKzRlUExCMXRiV01iVnBvaEsrQUVsdkh4VnZ2WDI4TWd6aklRRCs3Q1l2N08ydHF1UE1HNXUvRS9sN2RvT1ord1lIQis5VG5XZEN3aGNnUUhwN0lQNTYrM2hWWDE4L0RPQUhCS0RpdVNkUzQrZ3BNOHFmM3dvQ3dNeS9hRzV1SHBqMmErWkpVaFFnNmUzanI3ZVBad01EQXc4eDg3N00xZ016dm1ORklzdnp2b1djSmkrWStWQWdFTGhIZFo3akpVVUJrdDQrL25yN2VOYmMzQnhrNXRzQTZHVXZQUVZMb0VkMXBEbGpIdXBIeFRPUGc1a05BRitMdC9kSFVoUWdRSHI3ZU92dDQxMWRYUSsrMjYwQUFCUndTVVJCVk4yN2htSGNid3FPWXRuakQ0REN5VGQ5RWtYQ1dQcnJYOEk4T2d3aStpK1B4eE4zbTN0SlU0Q2t0NCt2M2o0UmhNUGg3ekh6bXhsSEQySHhVdzhuMTN1R0dRdTMvZmZFNlNuMXZiMjlkNnFPTkJYVDlFOUpIQmtaR1Y2cjFmcHBXMzl2VVNRakN5T0xrdnZlZkhuZXQxRDYyZ3NUdmYxTmdVQWdvanBUSXZINy9YcGhZZUUyazhsMGs5MTNKSWMxRFVQTFZxdU9GUk5GYjJ4SDJhdlBncG03d3VId0ZmdjM3KzlWbldrcVNiTUZCRWh2cnpwVEl0cTdkMitYWVJpZkF0QmY5c3J2VWJvOXdVK2hZa2JSN3BkUjhZZi9BMlllSXFJYjl1N2RlMlQ2TDFRanFiYUFBTURuODNXVWxKUmttQXo5MHN4RCs5SHJ2Z3d3SmRlM1NaRXdsai8yQU96ZEhTQ2lSejBlejA5VlowcGtQcC9QVjF4Y3ZFUFR0QnV5V3ByU0VJbGdxUEs4eEp1NGpCa2xPN2VoZk50L2c1bUhBRnpuOFhoMnFvNTFKc24xbXptdW9LRGd6eWFUYVpOMU1GQmg2enVHd05xYXhIc3puUTR6eWwvWWluenYyMEMwdDc5ZVdxL1o2K3JxYWk4dExmMFRnQnV5V3ZmYjdaMkgwYis2Q2h4bnQzTStIUzBVeEtLbi9qZEtYbjhKQUFZTnc5aFNWMWUzUTNXdTZTUmxBWkxlWHB3TG44L1hVVnhjL0t5bWFSOUw4M2NXNXU3ZGc4RmxxeENKODlzaTIvdytWRDU2UDNMMjd3V0FObDNYUCs3MWV2K2lPdGRNSkdVQkFvRHU3dTdoa3BLUzE0am81cXlENzZjeE1Ibnp3SVRFaktJM1hrSEZIMzQ5MGR0ZjUvVjZHMVRIU2paZFhWMDlHUmtaajl0c05xZDVaR2hsNFRzN0FZTXh2S2d5N2xwNWlrUlEvT2MvWXRrVFA0TjFvQS9NdkRNVUNtMXFhR2c0cERyYlRNWFhLeHBqMHR1TGM5SGIyeHZzN094OGNzR0NCUUZpdmpTcnBjbVdWLzhPUXJrRkNCYVZxbi8vTUNON2Z3T1cvdnJuS1BDOENXSWVBZkF2SG8vbnIvMSsvOGkwWHg5SEV1dzM4ZHk0WEs3ekFieENSSGtCaHh1dE4zMGRSbHBpM0RwZEN3VlI4ZnRIVVJDOXptMVExL1V0WHEvM05kVzVVb1hENFZoa3RWb2ZKcUxOQURDOGNERTZyN29CQXl2WEF0bzhIMFEyREdTMk5LSHM1YWVSMlhaZ1l1bHVYZGUvNHZWNjk4OXZtTmhJaVFJRUFFNm5jNVhaYkg0T3dLcXhvZ1ZvdWVWT2pDMVlwRHJXR2RuOFBpemQraDlJajE3ZjFxYnIrdlZlcjllak9sY3FxcTZ1dmtiVHRIOEY0QUtBWUc0Qi9KZGRpYjdxOVFobjU4M3B1czFEQThqenZvV2kzZHVSTmo3ejUvZ2RZZjdaNC9FazlMVkhLVk9BQUtDeXNqSTdPenQ3SzRCcldOUFF1WEVMdXE3NEpOZ1NYMGM2S0JKQjBlNlhVZmJTVTlBTWZhSzMvMHhqWTZQc2NGYk03WGJmQk9BYkFOWURBQU1ZWGx5SmdQTkNERlE2TUZaU0JtaXozTE5oR0VqemR5S3JlUjl5Rzk1RlprdlQ4YitvdGJxdS85enI5ZjdYK09vVFdrb1ZvSEhrZHJ2dkF2QURBRmxqaGFWb3YrYXo2RC9QRlRlOWZkbUx2MEY2NXhFQUdBRndiMjF0N1gwQURMWGh4UEZjTGxjVkVkMEY0Rm9BaFJQTERZc1ZRNHNyTWJ4a0pZSUZ4UWhsNXlHY2t3L2Rib2RodHNLd1dBRUN0SEFZV2pnRTA5Z0lMUDE5c0E3MHdkcnJSMmJyQVdTMEhZQXArT0Y1cGN3Y0lLSnR1cTQvNFBWNjMxSHc3YzZaVkN4QUFLUzNGekdqT1ozT3kwMG0wdzBBTmhEUktzeis0STRPb0ptWmR4UFI3MnByYTE4ZFg1WjBVcllBVFpEZVhzU1N3K0hJdEZnc0Z4UFJ4UUNXRVZFRk01Y1RVVFlBTzRCMFJIL3ZScGg1Rk1BQUVSMWw1cU1BRGdGNHkycTF2dkgyMjIrbnhJWEZLVitBSmtodkw4VDhrd0owRXVudGhaZy9Vb0JPVDNwN0llYVlGS0Faa3Q1ZUNCRzMzRzQzdTkxdTJYY2p4RmxJcWduSmhCQ0pSUXFRRUVJWktVQkNDR1drQUFraGxKRUNKSVJRUmdxUUVFSVpLVUJDQ0dXa0FBa2hsSkVDSklSUVJncVFFRUlaS1VCQ0NHV2tBQWtobEpFQ0pJUlFSZ3FRRUVJWktVQkNDR1drQUFraGxKRUNKSVJRUnFaa1BVY3VsMnNUZ0U5TWZFNUUzd1FBWnI3L3VLZjl4ZVB4UEQzZjJZUklGR2JWQVJKWVpLTG9ITy80WmJxdWYzcCtJd21SV0tRRk8wY2VqK2NOWmo3VHZkb0hJcEhJdG5rTEpFUUNrZ0owN2lJQWZuT0d4MTl0Ykd3TXpWY1lJUktSRktEWitmM3BIbURtMzgxbkVDRVNrUlNnV1JnY0hId2R3Q24zK1dMbTRiNit2bWNWUkJJaW9VZ0Jtb1htNXVZZ016OTE4bklpMnRIYTJqbzIxZGNJSVQ0a0JXaVdtUG1Vdyt5R1ljaWhkeUZtUUFyUUxIVjNkKzhFTUh6Y290RndPQ3dGU0lnWmtBSTBTeDBkSFNNQWp0L2ZzNnV4c1hGSVZSNGhFb2tVb0Jnd0RPUDQvVUN5ODFtSUdaSUNGQU9qbzZOL0FqREd6S0Z3T1B4YjFYbUVTQlJTZ0dMZ2d3OCtHR1RtRjRob2QwTkRRNS9xUEVJa0Nya1dMRWFZK2JjQVNsWG5FQ0tSeU5Yd00xUmVYbTR2S0NoWXAybmFXaUphRG1BRk02OGdvbnhtemdTUWllanJPVVJFUTh6Y0I2QVp3QUZtUGtoRWUzVmRyNit2cng4KzAzcUVTQ1ZTZ0U1UGM3bGNia1NuM1Bna0Via3greTFHSFlDWG1iZnB1djVpZlgzOXUrUExoRWhKVW9CTzRuYTdLNW41eTBSMEc0QUZFOHNOc3dXanBlVVlYVkNCWUdFSmdnVWxDQllVSTVLZUNjT1dCc09hQmdEUVFtUFFna0dZUjRkZzYrbU8vanZXaGJUT0kwajNIWUVXUHVINjFHUE0vRGlBaHowZXo3NzUvRDZGaUFkU2dNWlZWMWQvVE5PMGJ3SzRDZ0FZd0ZocE9RWldya05nN2ZrWXJsZ0dtRXl6VzRtaEk3MjlEYmw3MzBQMkJ3MndkN1JOL2dDWWVaZGhHRC94ZXIwdnpHNGxRaVNPbEM5QTFkWFZseExSdlVTMEFRRENXVG5vZFYwQy95V2JFTW92bnROMVcvcDdVZlRtbjVCZit3YXMvZEdwaFpqNVhWM1h2MU5mWDc5alRsY3VSQnhJMlFLMGR1M2FFcXZWK2dDQUd3RmdyS2dVdmsxYjBGdTlIdEJtdWFWenRnd0R1WHZmUSttcnp5SGRkMlJpNmJaZ01QZzNqWTJOaCtjM2pCRHpKeFVMRUZWVlZYMWUwN1NmRVZGdUtMY0FuWnV2UTg4Rkd3QlMvSEl3STYvdUwxaXcvUm1rSGVzQ2dFSERNTDVWVjFmM0VLSmRvUkJKSmFVS2tOUHB6TkEwN1VGTjAyNWgwbkJzL1JVNGVzMW53VmFiNm1nbm9IQVlaUzgvamVMZEw0RU1BOHo4M09EZzRLM056YzJuekQwa1JDSkxtUUswWnMyYXhYYTcvZmNBM01IY0FyUis3ZzRNTDFtcE90WVoyZHZic0hUckw1RG03d1NBSmwzWHQzaTkzdjJxY3drUkt5bFJnTnh1OXhwbTNrbEV4WVBMMTZEbEMzOEhQVDFUZGF3WjBjWkdzZlRKWHlMbi9UcU1uOXg0cGNmamVVOTFMaUZpWVo3M3RzNi9xcW9xaDZacHU0aW95TDkrSXc3ZGNtZmN0Vnhud21ZTCtxclhnOEpoWkxVZHNCUFJqY1hGeGE5MWRYVzFxODRteEd3bGRRRnlPcDJyekdiejZ3QUt1ejV5Rlk1ZWQ2djZIYzNuZ2dpREs5ZUNBV1MxTktWcG1uYmp3b1VMWCs3bzZQQ3BqaWJFYkNSdEFYSTRIUGtXaTJVSEVaVjNiZmc0MnEvOXZPcElzemEwZkEyWUNGa0gzMDlqNXFzTENncTJkbmQzeTdWbEltRWw2M1FjRnB2TnRwV0lWZ1FjYnJSZmM3UHFQREhqMjdRRlBlZGZCZ0FWVnF2MVdZZkRZVldkU1loemxaUUZ5T1Z5M1EzZ3F0R1NoVGgwOHgySjJYYWREaEVPWDM5YjlOSVFZTDNOWnJ0L3VpOFJJbDRsWFF1MmJ0MjZkU2FUNlVuZFl0UDIzMzQzOUt4YzFaRml6MlRDd0NvbkN0L1pCVTJQMUpTV2xtNzMrWHhIVmNjUzRtd2wxUlpRVFUyTnhXdzJQd0xBNU51OEJhSEM1SjBmTEp5Ymo2UFhmZzRBVEVUMHNMUmlJaEVsVlFIU2RmMkxSSFQreU1JbDZMcjhHdFZ4NWx6UEJSc3d1SHdOQUt5eDJXemZWcDFIaUxPVk5BVm95WklsYVVUMGZRWndaTXNYa211L3ora1E0Y2luYmdFRFlPYTduRTVuaHVwSVFweU5wQ2xBZVhsNXR4SFJ3c0hLOHpDOFpJWHFPUE5tYkVFRitxb3VBaEVWYVpyMkxkVjVoRGdieVZLQUxFVDBQUWJRY2VWblZHZVpkNzZObndJRDBEVHRUdGtYSkJKSlVoUWd0OXU5RVVEWjhLSktqS1RRMXMrRXNRVVZHRmpsQklBaWk4VnlnK284UXN4VVVoUWdadjRTQVBTNUxsWWRSWm1lQ3pZQUFJam9pNHFqQ0RGakNWK0FWcTllWFVCRW56Yk1GdlRVWEtZNmpqSURxNnVnVzIwZ29pdHFhbW9XVFA4VlFxaVg4QVhJYnJkZkRzQXlzTUlCSTgydU9vNHlodFdHdnFxTGdPaXRnNjVYSEVlSUdVbjRBa1JFRzRIb2hacXBickRTQVFBd0RHT2o0aWhDekVqQ0Z5Qm12aG9BQmxaVnFZNmkzUERpU2dBQUVhWHV6akNSVUJLNkFMbGNyc1ZFdENTY2xZT3hZdG50RWNvclJEQzNBQURLbkU3bkt0VjVoSmhPUWhjZ1psNEpBS09sRmFseDV2TjBpREM4T0hvYWdzbGtjaXRPSThTMEVyb0FhWnEyREFDQ2VZV3FvOFNOc1pJeUFBQXpPeFJIRVdKYUNWMkFBS3dHZ0dDUnd2YUw0K3QyWGNHQ0VnQUFFUzFYSEVXSWFabFZCNWlsODRBUC8rckhrdnZ2YnozaDg5b2ZQdzRBc0hjY1JucDdLOUxiMjVEZTNncDc1MkhVM2ZQUUdjZXk5UGVoWk5jMjVMeGZCMnVnQjRiVmhxRmxxM0gwbXM4aUdPTXBRMEw1MGExQklsb2EwNEdGbUFNSlhZQ1llU0VSSVJUZDhScFRROHRXSTdPbENRQVFMUHF3U0t6NTZUK2U5VmdGdFcrZ2VQY3JDT1lYWTdSc01ld2RoNUhUV0l2MEl5M1k5KzBmUTdlbHhTeDNPRE5uNHNPaW1BMHF4QnhKNkFJRW9CQUFJaGxaTVI5NC8rM2ZuZHdLNnZybzFaUExBMnRyTUZLK0ZKYUJBSXJlZkhWR1l3WHppN0QvOW4vQTBMTG9nYW5NbGcrdzhzRWZ3aklRUU5hQlJnVFcxc1FzdDI1UEJ3QXdjeEpPQlNtU1RhSVhvRXdBTUdLNEJUR2RsbHZ2QWdBVXZyUHp0TTlaL3NqOXlEalNnZ05mL3c1R1N5c216bENlTkZLK1pQSmppb1JqbXMrd1JPOTVSa1NwZTFxNFNCZ0p2Uk9haUd3QVlKZ3RxcU9jd05iYkRmUElFRXlqSTFNK250UGtCUUN3eVJ6ek03alpORG5OdDB6TEllSmVvbThCeGVYSlAwM2Z1QWZhMkNnaW1kbW5QR2JyN1ViRnM5RWQycjZOMXlLY2xYUEtjNFJJRlFtOUJRUWdDQUNreDdhTm1TM0RiSm02K1BSMFljV0Q5OEk4TklCZTE4WG8zSHhkek5kTnVqN3hZWHk5S0VKTUlhRzNnSmg1bUlqU1RjRWdJcGI0dnQ5N1dsYzdWdnpuajJBWjdJZi9rczF6Tm0rMUZna0JBSmg1Tk9hREN4RmppYjRGNUFjQTgvQ2c2aHduMENKaG1JY0dKajlQYjIvRnlsLytFSmFoQWJSZmZST096T0U5NmsyamszZHFEc3pKQ29TSW9ZVGVBaUtpVGdEbldRSTlHQ3RaR05PeFZ6NTQ3K1RISmJ0ZXhMRUxMejlodVdVd2NNcHo5OS8rWFFEQTZuLy9KOWo4blRqdzlic3h0SFFWVnZ6cVJ6Q05qVUMzcHlPbnlUdTVFeHFJSHVMdlgxTWRzOXptb2NsaWZDeG1nd294UnhLNkFESHpQaUxhbE5iZGdjSG9uTWd4TTNFU0lnRFkvTDRwbDU5dVdTZ25IK2FoQWVocDBYTnlUR1BSbzJHbTBaRlRudHZydmlSbW1RSEExdXNIQUJCUmEwd0hGbUlPSkhRQkF2QStBS1IxZDhaODRJbExMMmE2L0hqTlh6M3hIb0V6K1pwWXNmVjBBd0NZdVhuZVZpckVPVXJvZlVDR1liUUFnSzFQdW8wSmFkM3RBQUJtYmxRY1JZaHBKWG9CT2dBQWFWMUg0KzZxZENXWWtkRjJjUHhEcmxPY1JvaHBKWFFCYW1ob2FHSG1vOWIrUHRoNnVsVEhVYzdTM3d0YmJ6ZVl1ZHZyOWNvV2tJaDdDVjJBQUlDWlh3U0E3S1o2MVZHVXkyaUw3dllob2pjVlJ4RmlSaEsrQUdtYXRnTUFzZzd1VXgxRnVhem02R3RBUkR2VkpoRmlaaEsrQUFXRHdWMEFJbGtIR3FHRmdxcmpLRVBoRVBLOWJ3R0FEdUFaeFhHRW1KR0VMMENOalkwK0FNK2JRa0hrZVZLMzg4aitvQUdtc1ZFdzgrNDllL1ljVnAxSGlKbEkrQUlFQUxxdVB3SUErYldwVzRBSzlyd09BREFNNHpIRlVZU1lzYVFvUUpGSTVCVUEvc3hESDhEZTNxWTZ6cnl6K1R1UjAxZ0xaZzcwOS9jL3FUcVBFRE9WRkFXb3NiRXhaQmpHdlFTZzdPV25WTWVaZDZVN25wK1lHT25CMXRiV01iVnBoSmk1cENoQUFHQVl4a01BL05sTlh0amJXMVhIbVRjMmZ5Znk5K3dHTS9jTkRnN2VwenFQRUdjamFRcFFmWDM5TUlBZkVJQ0s1NTVJalRPam1WSCsvRllRQUdiK1JYTno4OEMwWHlORUhFbWFBZ1FBQXdNRER6SHp2c3pXQXpPK1kwVWl5L08raFp3bUw1ajVVQ0FRdUVkMUhpSE9WbElWb09ibTVpQXozd1pBTDN2cEtWZ0NQYW9qelJuelVEOHFubmtjekd3QStKcnMreEdKeURUOVV4S0x6K2ZyS0NrcHlUQVorcVdaaC9hajEzMFpZRXF1YjVNaVlTeC83QUhZdXp0QVJJOTZQSjZmcXM0a3hMbElydC9NY1FVRkJYODJtVXlicklPQkNsdmZzZWlOLytab0N0UjV4NHp5RjdZaTMvczJBTlQzOXZaZUh3Z0VJcXBqQ1hFdWtySUErZjErdmJDd2NKdkpaTHJKN2p1U3c1cUdvV1dyVmNlS2lhSTN0cVBzMVdmQnpGM2hjUGlLL2Z2Mzk2ck9KTVM1U3NvQ0JBRGQzZDNESlNVbHJ4SFJ6VmtIMzA5aklPWTNBWnhYekNoNjR4VlUvT0hYWU9ZaElyck82L1UycUk0bHhHd2tiUUVDQUovUDV5c3VMdDZoYWRvTldTMU5hWWhFTUZSNVh1SzFZOHdvMmJrTjVkditHOHc4Qk9BNmo4ZXpVM1VzSVdZcnFRc1FBSFIxZGJXWGxwYitDY0FOV2EzNzdmYk93K2hmWFFXT3M5czVuNDRXQ21MUlUvOGJKYSsvQkFDRGhtRnNxYXVyMjZFNmx4Q3hrR0NiQXVmTzZYU3VNcHZOendGWU5WYTBBQzIzM0lteEJZdFV4em9qbTkrSHBWdi9BK25SNjl2YWRGMi8zdXYxZWxUbkVpSldrbjRMYUVKWFYxZFBSa2JHNHphYnpXa2VHVnBaK001T3dHQU1MNnFNdThQMEZJbWcrTTkveExJbmZnYnJRQitZZVdjb0ZOclUwTkJ3U0hVMklXSXBaYmFBamtOdXQvc3VBRDhBa0RWV1dJcjJhejZML3ZOYzZ2Y05NU043ZndQS1h2d04wanVQQU1BSWdIdHJhMnZ2QTJDb0RTZEU3S1ZpQVFJQU9CeU9SVmFyOVdFaTJnd0F3d3NYby9PcUd6Q3djaTJnemZNSjRvYUJ6SlltbEwzOE5ETGJEa3dzM2EzcitsZThYdS8rK1EwanhQeEoyUUkwb2JxNitocE4wLzRWZ0FzQWdya0Y4RjkySmZxcTF5T2NuVGVuNnpZUERTRFAreGFLZG05SDJ2aGRQWmg1SDRCLzluZzhxVGV2aUVnNUtWK0FKcmpkN3BzQWZBUEFlZ0JnQU1PTEt4RndYb2lCU2dmR1Nzb0FiWmI3aWd3RGFmNU9aRFh2UTI3RHU4aHNhVHIrQjFDcjYvclB2Vjd2ZjQydlhvaWtKd1hvSkM2WHE0cUk3Z0p3TFlEQ2llV0d4WXFoeFpVWVhySVN3WUppaExMekVNN0poMjYzd3pCYllWaXNBQUZhT0F3dEhJSnBiQVNXL2o1WUIvcGc3ZlVqcy9VQU10b093QlQ4OEpwUlpnNFEwVFpkMXgvd2VyM3ZLUGgyaFZCS0N0RHBhVTZuODNLVHlYUURnQTFFdEFxelAycW9BMmhtNXQxRTlMdmEydHBYeDVjSmtaS2tBTTJRdytISXRGZ3NGeFBSeFFDV0VWRUZNNWNUVVRZQU80QjBSRi9QRVdZZUJUQkFSRWVaK1NpQVF3RGVzbHF0Yjd6OTl0c3lhWmdRUWdnaGhCQkNDQ0dFRUVJSUlZUVFRZ2doaEJCQ0NDR0VFRUlJSVlRUVFnZ2hoQkJDQ0NHRUVFSUlJWVFRUWdnaGhCQkNDQ0dFRUVJSUlZUVFRZ2doaEJCQ0NDR0VFRUlJSVlRUVFnZ2hoQkJDQ0NHRUVFTEVuLzhMMFE4WFlZUUdHZTRBQUFBQVNVVk9SSzVDWUlJPSIsCgkiVGhlbWUiIDogIiIsCgkiVHlwZSIgOiAiZmxvdyIsCgkiVmVyc2lvbiIgOiAiNCIKfQo="/>
    </extobj>
    <extobj name="ECB019B1-382A-4266-B25C-5B523AA43C14-11">
      <extobjdata type="ECB019B1-382A-4266-B25C-5B523AA43C14" data="ewoJIkZpbGVJZCIgOiAiMTc3OTA5MjcwMzA2IiwKCSJHcm91cElkIiA6ICI0NjQwMDk3NTgiLAoJIkltYWdlIiA6ICJpVkJPUncwS0dnb0FBQUFOU1VoRVVnQUFBU0FBQUFGTkNBWUFBQUNnNmJJRUFBQUFDWEJJV1hNQUFBc1RBQUFMRXdFQW1wd1lBQUFnQUVsRVFWUjRuTzNkZVhoYzVaVXUrbmZ0bWxTYVo4bXk1RkdlS0x1a0tqR1lJUTdZRGlRUVlrZ2FDQWtoWk9nRW11NUx6a25TSjZRNzNlazBnWFJ1dURkTjBnbHBEdERBaWVra0VDQmdBcGdZT3hqQ1pKVktzb3l3WlZteUxhbWtzcVRTckJyMlh1ZVBrb1FIMlpLdGtyNGExdTk1L0ZqYVZmcjJxMUpwYWE4OWZCc1FRZ2doaEJCQ0NDR0VFRUlJSVlRUVFnZ2hoQkJDQ0NHRUVFSUlJWVFRUWdnaGhCQkNDQ0dFRUVJSUlZUVFRZ2doaEJCQ0NDR0VFRUlJSVlRUVFnZ2hoQkJDQ0NHRUVFSUlJWVFRUWdnaGhCQkNDQ0dFRUVJSUlZUVFRZ2doaEJCQ0NDR0VFRUlJSVlRUVFnZ2hoQkJDQ0NHRUVFSUlJWVFRUWdnaGhCQkNDQ0dFRUdJU3FRNGdFbHQ1ZWJtOW9LQmduYVpwYTRsb09ZQVZ6THlDaVBLWk9STkFKcUx2c3lFaUdtTG1QZ0ROQUE0dzgwRWkycXZyZW4xOWZmMnd5dTlEcUNFRlNKd3R6ZVZ5dVFGOEFzQW5pY2dOd0R6TE1YVUFYbWJlcHV2NmkvWDE5ZStPTHhOSlRncVFtQkczMjEzSnpGOG1vdHNBTEpoWWJwZ3RHQzB0eCtpQ0NnUUxTeEFzS0VHd29CaVI5RXdZdGpRWTFqUUFnQllhZ3hZTXdqdzZCRnRQZC9UZnNTNmtkUjVCdXU4SXRIRG8rTlVkWStiSEFUenM4WGoyemVmM0tlYVhGQ0J4UnRYVjFSL1ROTzJiQUs0Q0FBWXdWbHFPZ1pYckVGaDdQb1lybGdFbTAreFdZdWhJYjI5RDd0NzNrUDFCQSt3ZGJaTnZUR2JlWlJqR1Q3eGU3d3V6VzRtSVIxS0F4SlNxcTZzdkphSjdpV2dEQUlTemN0RHJ1Z1QrU3pZaGxGODhwK3UyOVBlaTZNMC9JYi8yRFZqN2V3RUF6UHl1cnV2ZnFhK3YzekduS3hmelNncVFPTUhhdFd0THJGYnJBd0J1QklDeG9sTDRObTFCYi9WNlFKdmxsczdaTWd6azduMFBwYTgraDNUZmtZbWwyNExCNE44ME5qWWVudDh3WWk1SUFSSVRxS3FxNnZPYXB2Mk1pSEpEdVFYbzNId2RlaTdZQUpEaXR3a3o4dXIrZ2dYYm4wSGFzUzRBR0RRTTQxdDFkWFVQSWRvVmlnUWxCVWpBNlhSbWFKcjJvS1pwdHpCcE9MYitDaHk5NXJOZ3EwMTF0Qk5RT0l5eWw1OUc4ZTZYUUlZQlpuNXVjSER3MXVibTVnSFYyY1M1a1FLVTR0YXNXYlBZYnJmL0hvQTdtRnVBMXMvZGdlRWxLMVhIT2lON2V4dVdidjBGMHZ5ZEFOQ2s2L29XcjllN1gzVXVjZmFrQUtVd3Q5dTlocGwzRWxIeDRQSTFhUG5DMzBGUHoxUWRhMGEwc1ZFc2ZmS1h5SG0vRHVNbk4xN3A4WGplVTUxTG5KMTUzcXNvNGtWVlZaVkQwN1JkUkZUa1g3OFJoMjY1TSs1YXJqTmhzd1Y5MWV0QjRUQ3kyZzdZaWVqRzR1TGkxN3E2dXRwVlp4TXpKd1VvQlRtZHpsVm1zL2wxQUlWZEg3a0tSNis3VmYyTzVuTkJoTUdWYThFQXNscWEwalJOdTNIaHdvVXZkM1IwK0ZSSEV6TWpCU2pGT0J5T2ZJdkZzb09JeXJzMmZCenQxMzVlZGFSWkcxcStCa3lFcklQdnB6SHoxUVVGQlZ1N3U3dmwycklFb0trT0lPYVZ4V2F6YlNXaUZRR0hHKzNYM0t3NlQ4ejRObTFCei9tWEFVQ0YxV3A5MXVGd1dGVm5FdE9UQXBSQ1hDN1gzUUN1R2kxWmlFTTMzNUdZYmRmcEVPSHc5YmRGTHcwQjF0dHN0dnRWUnhMVGt4WXNSYXhidDI2ZHlXUjZVcmZZdFAyMzN3MDlLMWQxcE5nem1UQ3d5b25DZDNaQjB5TTFwYVdsMjMwKzMxSFZzY1RweVJaUUNxaXBxYkdZemVaSEFKaDhtN2NnVkZpcU90S2NDZWZtNCtpMW53TUFFeEU5TEsxWWZKTUNsQUowWGY4aUVaMC9zbkFKdWk2L1JuV2NPZGR6d1FZTUxsOERBR3RzTnR1M1ZlY1JweWNGS01rdFdiSWtqWWkrendDT2JQbENjdTMzT1IwaUhQblVMV0FBekh5WDArbk1VQjFKVEUwS1VKTEx5OHU3allnV0RsYWVoK0VsSzFUSG1UZGpDeXJRVjNVUmlLaEkwN1J2cWM0anBpWUZLTGxaaU9oN0RLRGp5cytvempMdmZCcy9CUWFnYWRxZHNpOG9Qa2tCU21KdXQzc2pnTExoUlpVWVNhR3Rud2xqQ3lvd3NNb0pBRVVXaStVRzFYbkVxYVFBSlRGbS9oSUE5TGt1VmgxRm1aNExOZ0FBaU9pTGlxT0lLVWdCU2xLclY2OHVJS0pQRzJZTGVtb3VVeDFIbVlIVlZkQ3ROaERSRlRVMU5RdW0vd294bjZRQUpTbTczWDQ1QU12QUNnZU1OTHZxT01vWVZodjZxaTRDb3JjT3VsNXhISEVTS1VCSmlvZzJBdEVMTlZQZFlLVURBR0FZeGtiRlVjUkpwQUFsS1dhK0dnQUdWbFdwanFMYzhPSktBQUFScGU3T3NEZ2xCU2dKdVZ5dXhVUzBKSnlWZzdGaTJlMFJ5aXRFTUxjQUFNcWNUdWNxMVhuRWg2UUFKU0ZtWGdrQW82VVZxWEhtODNTSU1MdzRlaHFDeVdSeUswNGpqaU1GS0FscG1yWU1BSUo1aGFxanhJMnhraklBQURNN0ZFY1J4NUVDbEp4V0EwQ3dTTnF2Q2NHQ0VnQUFFUzFYSEVVY3g2dzZnSmdUNXdFZi90VS9GKzYvdnhVQW9OdlRzZTliLzRad1ZzN2tZNFh2N01TaXB4NEJBTlQrK1BFVG5uLzRyNzZNWXhkZVB1Vll4ejkycHVmUDVQR3pGY3FQYmcwUzBkSlpEeVppUnJhQWtoQXpMd1NBVUhUSDY2eVlSa2RROGV6anN4NUh0WERtWkFFdFVwbERuRWdLVUhJcUJJQklSbFpNQnN0dGVCYzUrend4R1VzVjNaNE9BR0RtSkp3S01uRkpBVXBPbVFCZzJOSm1QZERBeW5VQWdJcG5INE1XR3B2MWVLb1lsdWc5ejRnb2RVOExqME5TZ0pJUUVka0F3REJiWmoxV3dIa0JCaXNkc0FaNnNmQ1B2NXYxZUtxd2FYTDZjNW1XSTQ1SUFVcE9NVDM1NS9CbnZnVERZa1hSbTY4aTQwaExMSWNXS1U0S1VISUtBZ0RwNGRnTVZsQ016aXMvRFRCajBlOGVCZ3pqbE9ld052NVdNdmlFNVhUY2MyT3hSWGF1U05jblBvek5peUppUWdwUUVtTG1ZUUF3QllNeEc3UDdJeC9IU1BrUzJIMUhVUGoyemxNZWo0d2Zway9yUHZIVzdEWi81K1RINGV5OG1PVTVXMW9rQkFCZzVsRmxJY1FwcEFBbEp6OEFtSWNIWXpZZ2F4cmEvdXFyWU0yRTlQYldVeDRmWEg0ZUFLRHc3WjNJYmR3RExSeUNyYmNiRmM4OUFRRFEwOUl4dkVqZE9ZQ20wY2s3TlFlVWhSQ25rQk1Sa3hBUmRRSTR6eExvd1ZqSndwaU5PMXEyQ0YwZi9RUktYM3ZobE1jNk4yOUJ6ajRQVEdNaldQYll2NS95ZVB2Vk44S3cyazVadnZDRko3SGdwYWNuUCsvKzZDZlE5ZEdyWi96NFRKbUhKb3Z4c2JQK1lqRm5aQXNvQ1RIelBnQkk2KzZJK2RpK2oxMlA0QlEzTmd3V2xxTHA3NzZQWHRmRkNHZmxnRFVUZEhzNkJpc2RPUGlsLzRsajY2ZWVpc2MwTmdyTFVQL2tQeTBVUEt2SFo4clc2d2NBRUZIck9RMGc1b1JjS3AyRVhDN1hIVVQwQy85RlYrRElaNzZrT2s1Y0tQM1RIMUQyOGxOZzV2czhIczkzVmVjUlViSUZsSVFNdzJnQkFGdWZkQnNUSm5hT00zT2o0aWppT0ZLQWtwQmhHQWNBSUszcktNQTgzZE9USHpNeTJnNk9mOGgxaXRPSTQwZ0JTa0lORFEwdHpIelUydDhIVzArWDZqaktXZnA3WWV2dEJqTjNlNzFlMlFLS0kxS0FraFF6dndnQTJVMzFxcU1vbDlIV0RBQWdvamNWUnhFbmtRS1VwRFJOMndFQVdRZjNxWTZpWEZaejlEVWdvcDFxazRpVFNRRktVc0ZnY0JlQVNOYUJ4bk0rZEowTUtCeEN2dmN0QU5BQlBLTTRqamlKRktBazFkalk2QVB3dkNrVVJKNG5kVHVQN0E4YVlCb2JCVFB2M3JObnoySFZlY1NKcEFBbE1WM1hId0dBL05yVUxVQUZlMTRIQUJpRzhaamlLR0lLVW9DU1dDUVNlUVdBUC9QUUI3QzN0Nm1PTSs5cy9rN2tOTmFDbVFQOS9mMVBxczRqVGlVRktJazFOamFHRE1PNGx3Q1V2ZnlVNmpqenJuVEg4eE9uK2ovWTJ0cWF1Tk01SmpFcFFFbk9NSXlIQVBpem03eXdUM0VWZTdLeStUdVJ2MmMzbUxsdmNIRHdQdFY1eE5Ta0FDVzUrdnI2WVFBL0lDQTZOVVlxbkJuTmpQTG50NElBTVBNdm1wdWJCMVJIRWxPVEFwUUNCZ1lHSG1MbWZabXRCMUQwNXF1cTQ4eTVQTzlieUdueWdwa1BCUUtCZTFUbkVhY25CU2dGTkRjM0I1bjVOZ0I2MlV0UHdSTG9VUjFwenBpSCtsSHh6T05nWmdQQTEyVGZUM3d6VGY4VWtReDhQbDlIU1VsSmhzblFMODA4dEIrOTdzc0FVM0w5K0NrU3h2TEhIb0M5dXdORTlLakg0L21wNmt6aXpKTHJIU2pPcUtDZzRNOG1rMm1UZFRCUVllczdoc0RhR29DU1pFb29acFMvc0JYNTNyY0JvTDYzdC9mNlFDQVFVUjFMbkprVW9CVGk5L3Yxbkp5Y2x5d1d5NWZUZlVmdHJHa1lXclphZGF5WUtIcGpPOHBlZlJiTTNCVU9oNi9ZdjM5L3IrcE1ZbnBTZ0ZJTExWNjgrQ2RFZEJremg3SmJta3dNWUdqNUd0VzV6aDB6RnI2d0ZXWGJud0V6RHhIUmRWNnZ0MEYxTERFelVvQlNpTnZ0dmdYQUR3RkExL1V2YUpxMkthdWxLUTJSQ0lZcXowdThkb3daaTM3N0VJcmZlZzBBSWtSMFhXMXQ3UTdWc2NUTXlWR3dGT0YydTJzQVBNSE1CalBmV2w5Zi95UXpmNHlaK3hhODlqeVdQZjd2ME1ZUzU1WlpXaWlJeGIvNUZRcjM3QVlBQm1CbTVsc2hmMVFUaXZ5d1VvREw1U29qSWk4em00am9RWS9IY3g4UVBUSldYRno4cktacEgwdnpkeGJtN3QyRHdXV3JKbTh5R0s5c2ZoOHFINzBmT2Z2M0FrQmJKQks1ZzRnK1FVUTFwYVdsUlQ2ZjcwWFZHY1hNU0FGS2NxdFdyY3F5V0N4L0lhSVNBSHM4SHM5MXh6L2UxZFhWazVHUjhiak5abk9hUjRaV0ZyNnpFekFZdzRzcTQrNHdQVVVpS1A3ekg3SHNpWi9CT3RBSFp0NFpDb1UyN2QyNzk5MlNrcEsvRU5ITlJMUytwS1NFZlQ3Zkx0VjV4ZlRpNngwbVlxcW1wc1ppc1ZoK1RVU1hNbk5uVGs3TzJ0YlcxbE51N043YjJ4dnM3T3g4Y3NHQ0JRRml2alNycGNtV1YvOE9RcmtGQ0JhVnF0ODN4SXpzL1ExWSt1dWZvOER6Sm9oNUJNQy9lRHlldi9iNy9TTUEwTlhWMVZwYVd0cEFSSDlGUkJ0TFMwdjdmRDdmMjJxRGkra2syRjVIY1RaY0x0Y1BpT2g3QUFhRHdlRGF4c2JHYVNma2NqZ2NpNnhXNjhORXRCa0FoaGN1UnVkVk4yQmc1VnBBbStkZGhvYUJ6SlltbEwzOE5ETGJEa3dzM2EzcitsZThYdS8rcWI2a3VycjZxMFQwS3lMU0RNTzRzYTZ1N25mekYxaWNMU2xBU2FxNnV2bzZUZE9lWWVZUU0xOWZWMWQzVnZ0RnFxdXJyOUUwN1Y4QnVBQWdtRnNBLzJWWG9xOTZQY0xaZVhPU2VZSjVhQUI1M3JkUXRIczcwc2J2NmpGK3Q5ZC85bmc4MDg0clVsMWQvUzBpK2pGRnQ5dzJ5NUd4K0NVRktBbTVYSzRxQU84QXNBRDRyc2ZqK2RHNWp1VjJ1MjhDOEEwQTY0SG80YWJoeFpVSU9DL0VRS1VEWXlWbGdEYkxUdDR3a09idlJGYnpQdVEydkl2TWxxYmozNWkxdXE3LzNPdjEvdGY0Nm1mRTVYTGRDK0E3UkdUb3VuNkIxK3YxekM2a21BdFNnSktNdytFb3RWcXQ3eEpST1lCZjE5YlczaEtMY1YwdVZ4VVIzUVhnV2dDRkU4c05peFZEaXlzeHZHUWxnZ1hGQ0dYbklaeVREOTF1aDJHMndyQllBUUswY0JoYU9BVFQyQWdzL1gyd0R2VEIydXRIWnVzQlpMUWRnQ240NFRXanpCd2dvbTI2cmovZzlYcmZPZGZNYnJmN0VRQmZZdWFncnV1VjlmWDFSMmZ6R29qWWt3S1VSSllzV1pLV241Ky9IY0JsQUR5MXRiWG5BemhscC9Nc2FVNm44M0tUeVhRRGdBMUV0QXF6UDVpaEEyaG01dDFFOUx2YTJ0cFh4NWZObXN2bGVvNklQZ1ZnTUJ3T0wyNW9hT2lMeGJnaU5xUUFKUkczMi8wb2dOdVl1VjNYZFhkOWZYMzNYSy9UNFhCa1dpeVdpNG5vWWdETGlLaUNtY3VKS0J1QUhVQTZvdSt6RVdZZUJUQkFSRWVaK1NpQVF3RGVzbHF0Yjd6OTl0dHpOV21ZeWUxMnZ3SGdJbVp1Nyt2cnE1eVlvcU82dXZxZkFiVFcxZFhKaFBXS1NBRktRQTZISTcreHNmR0VpeTNkYnZmZkEvZzNaaDdXZFgxemZYMzlXNHJpeFIySHcyRzEyV3hlQUt1WmViL0g0em5QNVhMOUI0Q3ZBZkI2UEI2WDRvZ3BTd3BRQW5LNVhHOEMySzVwMmoxNzl1d0pWMWRYZjB6VHRCZVpXUU53bThmamVVSjF4bmpqZERvelRDYlRCMFMwa0ptRFJHUURBR1ptQUZkNlBKN2tueW95RHNtMVlBbm04c3N2TndOd0V0RS9HWWJ4L0xwMTZ5N1dOTzFKQUdZQS95YkZaMnJqYzJOZkNDQThVWHdBZ0tMSDZ2K25zbUFwVHJhQUVvemI3ZjRmQVA2LzR4WXhvai9IWjJ0cmF6K05zemhVblVyS3k4dnR4Y1hGN3dCWWUvSmp6R3hFSWhGSFEwTkRVeXpXVTFCUXNFN1R0TFZFdEJ6QUNtWmVRVVQ1ekp3SklCUFJuOWNRRVEweGN4K0FaZ0FIbVBrZ0VlM1ZkYjErdkdBbVBiUHFBT0tzL2UxSm4xTzBpOEJya09JekpZZkRrVyt6MmVvQVZFejFPQkZwWnJQNWJnQmZQSWZoTlpmTDVRYndDUUNmSkNJM1R2cTlHajhoY3ZML2NYa0E4b2lvQW9EeitNZk5aclB1ZHJ1OXpMeE4xL1VYNit2cjMwV01qZ3JHRzlrQ1NpQ3JWcTBxeThqSWFNUHAvM0E4NnZQNS9yYWpvMk5rUG5QRnUrcnE2a3VKNkNVaXlqekQwOGFJcUhUUG5qMzlNeG5UN1haWE12T1hpZWcyQUFzbWxodG1DMFpMeXpHNm9BTEJ3aElFQzBvUUxDaEdKRDBUaGkwTmhqVU5BS0NGeHFBRmd6Q1BEc0hXMHgzOWQ2d0xhWjFIa080N0FpMGNPbjUxeDVqNWNRQVBlenllZldmOUFzUXhLVUFKeE8xMlB3UGd1ak05aDVtZjhuZzhOOHhUcElUaGREb3p6R2J6blFEKzdYVFBZZWI3UEI3UGQ4ODB6dmdPLzI4Q3VBcUlibktPbFpaallPVTZCTmFlaitHS1piT2ZSY0RRa2Q3ZWh0eTk3eUg3Z3diWU85b21mMUdaZVpkaEdEL3hlcjB2ekc0bDhVRUswQXpGUTIvdmRyc0RBRTQzV1UvSU1JeWZoc1BoN3pVMk5vWk84NXlVdDNidDJncXIxZm9BcGlqa3pOenQ4WGpLTUVXN003NFZkUzhSYlFDQWNGWU9lbDJYd0gvSkpvVHlpK2MwczZXL0YwVnYvZ241dFcvQTJ0ODdrZlZkWGRlL1UxOWZuOURYdVVrQk9yMXBlL3R6b0FNNHA5Nit1cnI2YWszVHRwM21ZUStBMjJwcmErdG5tUzlsdUZ5dTh3RThSa1RubmZUUS82cXRyZjN4eENkcjE2NHRHUzlZTndMQVdGRXBmSnUyb0xkNi9leXZnVHRiaG9IY3ZlK2g5Tlhua080N01yRjBXekFZL0p1WnpIUVFqNlFBblNSZWUzdTMyMzBZcCs1RUhUVU00MS9yNnVyK1h3QnlDNXF6VkZOVFkySG1hd0U4Q2lBYkFKaTUxZVB4TEFWQVZWVlZuOWMwN1dkRWxCdktMVURuNXV2UWM4R0d1SmdmS2EvdUwxaXcvUm1rSGVzQ2dFSERNTDVWVjFmM0VCTHNRSVFVb0hIeDNOdFhWbGJhc3JPemgzRGlGdGdPd3pDK1VsZFgxenE3VUdMZHVuVjVGb3ZsbXdEK0FRQjBYZjhNRVYydmFkb3RUQnFPcmI4Q1I2LzVMTmhxbTJhaytVWGhNTXBlZmhyRnUxOENHUWFZK2JuQndjRmJtNXViNStxeWxwaEwrUUtVQ0wyOTIrMStBc0RFVmUyRHpQdy9QQjdQSTBpd3YzYnhidDI2ZGNzc0Zzc3ZBVndNSUN1WVc0RFd6OTJCNFNVclZVYzdJM3Q3RzVadS9RWFMvSjBBMEtUcitwYlRUZGdXYjFLMkFDVlFiOS9wZHJ0REFNRE16NCtPam42cHFha3BlVy91cnBEYjdWN0R6RHVKcUhobzZVb2MvT0kzb0tlZjZjaDkvTkRHUnJIMHlWOGk1LzA2akI4QXVkTGo4YnluT3RkMFVyRUFKVlJ2ejh6L1B4SGRDZUJydGJXMXYxY2JNSGxWVlZVNVRDYlRUZ0NGL3ZVYmNlVDZXd0ZLc0N1Vm1GSDI0bTlSdW1zYkFBUjBYYjlxTnZNcHpZZVVLa0JPcHpORDA3UUhFN0MzLzhQZzRPQVhFcW0zVHlST3AzT1YyV3grQTBCQjEwZXVRdnUxbjFjZGFWWkt0eitEc3UzUEFFQy9wbWxYdlBmZWUzRTdHMlRLRktBMWE5WXN0dHZ0dndmZ2x0NWVUSEE0SFBsV3EvVXRJbHJSdGVIamFQL2s1MVJIaW9uU1Y1OUYyU3UvQjRBam9WRG9ncjE3OTNhcHpqU1ZsTGd0ajl2dFhtTTJtOThnb3NyQjVXdHc0T3ZmUWJCb3dmUmZxRmdrT3hjOU5aZkI3anVLdEdPK1FpSzZaY0dDQlgveStYd2Rxck1sQ1V0RlJjWFRSSFJod09IRzRSdStxcjROajVHaHBhdGdEUnhEZXNmaEhKUEpkRmwrZnY0VGZyOC83cTRuUy9vQ1ZGVlY1ZEEwYlJjUkZmblhiOFNoVys2TXU1YnJUTmhzUVYvMWVsQTRqS3kyQTNZaXVyRzR1UGkxcnE2dWR0WFpFcDNMNWZwSEl2cnFhTWxDTkgvbDI0QTVpYTdOSnNMQXluWElQckFYMW9HK2NyUFpuTmZaMmZsSDFiRk9sdFFGYUx5M2Z4MUFZZGRIcnNMUjYyNU56TDl3UkJoY3VSWU1JS3VsS1UzVHRCc1hMbHo0Y2tkSGgwOTF0RVMxYnQyNmRTYVQ2VW5kWXRQMjMzNDM5S3hjMVpGaXoyVEN3Q29uQ3QvWkJVMlAxSlNXbG03MytYeHhOVEYvMGhZZ2g4T1JiN0ZZZGhCUmVkZUdqeWY4amtVQUdGcStCa3lFcklQdnB6SHoxUVVGQlZ1N3U3dFRZdDZZV0txcHFiRVEwUitJcUx6enFzOWd3T0ZXSFduT0dHbDJSREt6a2J2UG94SFJKZm41K1EvRlV5dVdZTWNaWjh4aXM5bTJFdEdLZ01PTjltdHVWcDBuWm55YnRxRG4vTXNBb01KcXRUN3JjRGlzcWpNbEdsM1h2MGhFNTQ4c1hJS3V5NjlSSFdmTzlWeXdBWVBMMXdEQUdwdk45bTNWZVk2WGxBWEk1WExkRGVDcTBaS0ZPSFR6SFluWmRwME9FUTVmZjF2MDBoQmd2YzFtdTE5MXBFU3laTW1TTkNMNlBnTTRzdVVMeWZYZU9CMGlIUG5VTFdBQXpIeVgwK25NVUIxcFF0SVZvSFhyMXEwam9uL1NMVFljL09KZENiWERlYWJZWWtYTEYvNGY2RFk3QU56aGNya3VWcDBwVWVUbDVkMUdSQXNISzgvRDhKSVZxdVBNbTdFRkZlaXJ1Z2hFVktScDJyZFU1NW1RVkFXb3BxYkdZamFiSHdGZzhtM2VnbEJocWVwSWN5YWNtNCtqMTM0T0FFeEU5TEMwWWpOaUlhTHZNWUNPS3orak9zdTg4MjM4RkJpQXBtbDN4c3Y3SmFrS2tQVDI0a3pjYnZkR0FHWERpeW94a2tKYlB4UEdGbFJnWUpVVEFJb3NGa3RjekpxWk5BVklldnY0NnUzakVUTi9DUUQ2VXJoajdibGdBd0NBaU01bEF2NllTNW9DSkwxOWZQWDI4V2IxNnRVRlJQUnB3MnhCVDgxbHF1TW9NN0M2Q3JyVkJpSzZvcWFtUnZubEFNbFNnS1MzUjN6MTl2SEdicmRmRHNBeXNNSUJJODJ1T280eWh0V0d2cXFMZ09qa2R0Y3JqcE1jQlVoNisvanI3ZU1ORVcwRW9pZHpwcnJCU2djQXdEQ01qWXFqSkVjQmt0NCsvbnI3ZU1QTVZ3UEF3S29xMVZHVUcxNWNDUUFnSXVXL01BbGZnS1MzajRxMzNqNmV1Rnl1eFVTMEpKeVZnN0ZpZVdsQ2VZVUk1aFlBUUpuVDZWeWxNa3ZDRnlEcDdhUGlyYmVQSjh5OEVnQkdTeXRTNCtqb2RJZ3d2RGk2cThKa01pbTlFQzdoQzVEMDloK0twOTQrbm1pYXRnd0Fnbm1GcXFQRWpiR1NNZ0FBTXp0VTVrajRBaVM5L1lmaXFiZVBNNnNCcUoyRWp1UHJCaWJCZ2hJQXdQaGRmcFZKNkJtWXBMYy8wVVJ2Ynd2MGxEbWR6bFgxOWZVZnFNNFVKODREUHZ5ckgwdnV2Ny8xaE05cmYvdzRBTURlY1JqcDdhMUliMjlEZW5zcjdKMkhVWGZQUTJjY3k5TGZoNUpkMjVEemZoMnNnUjRZVmh1R2xxM0cwV3MraTJDTUx5c0s1VWUzQm9sb2FVd0hQa3NKWFlDWWVTVVJTVzgvWWJ5M3R3VjZKbnA3S1VBQW1Ia2hFU0VVM2ZFYVUwUExWaU96cFFrQUVDejZzRWlzK2VrL252VllCYlZ2b0hqM0t3am1GMk8wYkRIc0hZZVIwMWlMOUNNdDJQZnRIME8zcGNVc2R6Z3paK0xEb3BnTmVnNFN1Z0JKYjMrcWVPbnQ0MHdoQUVReXNtSSs4UDdidnp1NUZkVDEwYXNubHdmVzFtQ2tmQ2tzQXdFVXZmbnFqTVlLNWhkaC8rMy9nS0ZsMFFOVG1TMGZZT1dEUDRSbElJQ3NBNDBJcksySldXN2RuZzRBWUdhbFUwRW1kQUZDUFBUMmNTWmVldnM0a3drQVJneTNJS2JUY3V0ZEFJRENkM2FlOWpuTEg3a2ZHVWRhY09EcjM4Rm9hY1hFVWN4SkkrVkxKaittU0RpbStReExkSm9hSWxKNjZEalJDOUNjOVBhbjYrdGowYU12ZlBFM0tObTVEUUJ3K0srK2pHTVhYaDdUN1BIUzI4Y1RJcklCZ0dHMnFJNXlBbHR2Tjh3alF6Q05qa3o1ZUU2VEZ3REFKblBNai9LeWFYSTJacVdYN2lSMEFacXIzdjUwZmYxc2UvU013d2RSL09lNXZURkJ2UFQyY1NZdWR4QTJmZU1lYUdPamlHUm1uL0tZcmJjYkZjOUcvL0Q1Tmw2TGNGYk9LYzlKQm9sK0dINU9ldnY5dDM5Mzh1UGorL3FKSHIzeE96OUIwOTk5SHdmKytuOEJ3R1NQZmlaYUpJekZ2LzFQaExQbnR1V09sOTQremdRQmdQVFl0akd6WlpndFV4ZWZuaTZzZVBCZW1JY0cwT3U2R0oyYnI0djV1a21mbkpkZTZZdVM2QVZvWG52N3ZxcUxKbmNRQWxQMzZNc2Z1Ui9PZjdrVGR0K1JFNzUyd2N0UEk2MjdjODRueUkrWDNqNmVNUE13QUppQ1FkVlJwcFhXMVk2VnY3Z0gxa0F2L0pkc1J1dG5iNStUSTd4YUpBUUFZT2JSbUE5K05qbFVybnkyVlBmMlUvWG9VL1gxR1llYlVmTG5QeUt3N29KVGRqVEdXcnowOW5IR0R3RG00VUhWT1U2Z1JjSXdEdzFNZnA3ZTNvcVZ2L3doTEVNRGFMLzZKaHlady92WW1VWW43K1lVbUpNVnpGQkM3d09Dd3Q3K2REMzZ5WDE5dFBWNkNKSDBUQnorOUcycTRxWTBJdW9FY0o0bDBJT3hrb1V4SFh2bGcvZE9mbHl5NjhYSmd3b1R5eTJEZ1ZPZU85SGlyLzczZjRMTjM0a0RYNzhiUTB0WFljV3ZmZ1RUMkFoMGV6cHltcnlUZitDQTZLNkEvalhWTWN0dEhwb3N4c2RpTnVpNTVGQzU4aGdJQWtnblBRelc1dS91RjdhZUxxejQxWDFUOXVpRzJRSWo4OE10c29uVzY5QXRmenNuNTZHY0xGNTYrM2pDelB1SWFGTmFkd2NHby9NbXhjekV3UW9Bc1BsOVV5NC8zYkpRVGo3TVF3UFEwNkw3N1V4ajBhMW0wK2pJS2MvdGRWOFNzOHdBWU92MUF3Q0lxRFdtQTUrbGhDNUF6RHhNUk9tbVlCQVJ5L3dVb0xTdWRxejR6eC9CTXRnUC95V2JwNTEvdW1UOHFOZlMvL056bkh4Y2ZORlRqMkRSVTQ5TUh1YVBoWGpwN2VQTSt3Q1ExdDBaODRGUDk3T2J5YyswK2FzbjNrY2dsdStENmRoNnVnRUF6Tnc4Ynl1ZFFrSVhJRVI3K3lMejhPQ1VSeE5pTGIyOUZaVVAvUmptMFdHMFgzM1RsSGZlMENMaEUxcXczdXBUcnd2Tjk3d0pBQmhlVklsZ1FYRk1NOFpMYng5UERNTm9NWmxNc1BVcDdUYmlTbHAzT3dDQW1jOTgrSGFPSlhRQm1xdmUvblI5L1V4NjlKUDcrdGFiYno5bC9Ja0MxSFBoaHBpZmlCZ3Z2WDA4TVF6amdNbGtRbHJYMGVoVjZhbCszU0F6TXRvT2puL0lkU3FqSlBSUk1HYmVCd0JwM1IweEhmZDBmZjNKUGZyeC95WjJOb1p5OHFIYk15YjcrdmtXTDcxOVBHbG9hR2hoNXFQVy9qN1llcnBVeDFITzB0OExXMjgzbUxuYjYvWEtGdEFzekVsdkg4dSsvbHpIT1ZmeDB0dkhHMlora1lpK2x0MVVELzlseVh2SDNKbklhSXUrTllqb1RjVlJFbnNMeURDTUZnRFMyeDhuWG5yN2VLTnAyZzRBeURxNFQzVVU1YkthbzY4QkVlMVVteVR4QzlBQkFCLzI5cWt1am5yN2VCTU1CbmNCaUdRZGFJUVdpdjh6b3VjS2hVUEk5NzRGQURxQVp4VEhTZXdDSkwzOWllS3B0NDgzalkyTlBnRFBtMEpCNUhtVWR4N0taSC9RQU5QWUtKaDU5NTQ5ZXc2cnpwUFFCUWlJOXZZQWtOMVVyenFLY3ZIVTI4Y2pYZGNmQVlEODJ0UjllUXIydkE0QU1BempNY1ZSQUNSQkFaTGUva1B4MU52SG8wZ2s4Z29BZithaEQyQnZiMU1kWjk3Wi9KM0lhYXdGTXdmNisvdWZWSjBIU0lJQ0pMMTlWTHoxOXZHb3NiRXhaQmpHdlFTZzdPV25WTWVaZDZVN25wKzRlUExCMXRiV01iVnBvaEsrQUVsdkh4VnZ2WDI4TWd6aklRRCs3Q1l2N08ydHF1UE1HNXUvRS9sN2RvT1ord1lIQis5VG5XZEN3aGNnUUhwN0lQNTYrM2hWWDE4L0RPQUhCS0RpdVNkUzQrZ3BNOHFmM3dvQ3dNeS9hRzV1SHBqMmErWkpVaFFnNmUzanI3ZVBad01EQXc4eDg3N00xZ016dm1ORklzdnp2b1djSmkrWStWQWdFTGhIZFo3akpVVUJrdDQrL25yN2VOYmMzQnhrNXRzQTZHVXZQUVZMb0VkMXBEbGpIdXBIeFRPUGc1a05BRitMdC9kSFVoUWdRSHI3ZU92dDQxMWRYUSsrMjYwQUFCUndTVVJCVk4yN2htSGNid3FPWXRuakQ0REN5VGQ5RWtYQ1dQcnJYOEk4T2d3aStpK1B4eE4zbTN0SlU0Q2t0NCt2M2o0UmhNUGg3ekh6bXhsSEQySHhVdzhuMTN1R0dRdTMvZmZFNlNuMXZiMjlkNnFPTkJYVDlFOUpIQmtaR1Y2cjFmcHBXMzl2VVNRakN5T0xrdnZlZkhuZXQxRDYyZ3NUdmYxTmdVQWdvanBUSXZINy9YcGhZZUUyazhsMGs5MTNKSWMxRFVQTFZxdU9GUk5GYjJ4SDJhdlBncG03d3VId0ZmdjM3KzlWbldrcVNiTUZCRWh2cnpwVEl0cTdkMitYWVJpZkF0QmY5c3J2VWJvOXdVK2hZa2JSN3BkUjhZZi9BMlllSXFJYjl1N2RlMlQ2TDFRanFiYUFBTURuODNXVWxKUmttQXo5MHN4RCs5SHJ2Z3d3SmRlM1NaRXdsai8yQU96ZEhTQ2lSejBlejA5VlowcGtQcC9QVjF4Y3ZFUFR0QnV5V3ByU0VJbGdxUEs4eEp1NGpCa2xPN2VoZk50L2c1bUhBRnpuOFhoMnFvNTFKc24xbXptdW9LRGd6eWFUYVpOMU1GQmg2enVHd05xYXhIc3puUTR6eWwvWWluenYyMEMwdDc5ZVdxL1o2K3JxYWk4dExmMFRnQnV5V3ZmYjdaMkgwYis2Q2h4bnQzTStIUzBVeEtLbi9qZEtYbjhKQUFZTnc5aFNWMWUzUTNXdTZTUmxBWkxlWHB3TG44L1hVVnhjL0t5bWFSOUw4M2NXNXU3ZGc4RmxxeENKODlzaTIvdytWRDU2UDNMMjd3V0FObDNYUCs3MWV2K2lPdGRNSkdVQkFvRHU3dTdoa3BLUzE0am81cXlENzZjeE1Ibnp3SVRFaktJM1hrSEZIMzQ5MGR0ZjUvVjZHMVRIU2paZFhWMDlHUmtaajl0c05xZDVaR2hsNFRzN0FZTXh2S2d5N2xwNWlrUlEvT2MvWXRrVFA0TjFvQS9NdkRNVUNtMXFhR2c0cERyYlRNWFhLeHBqMHR1TGM5SGIyeHZzN094OGNzR0NCUUZpdmpTcnBjbVdWLzhPUXJrRkNCYVZxbi8vTUNON2Z3T1cvdnJuS1BDOENXSWVBZkF2SG8vbnIvMSsvOGkwWHg5SEV1dzM4ZHk0WEs3ekFieENSSGtCaHh1dE4zMGRSbHBpM0RwZEN3VlI4ZnRIVVJDOXptMVExL1V0WHEvM05kVzVVb1hENFZoa3RWb2ZKcUxOQURDOGNERTZyN29CQXl2WEF0bzhIMFEyREdTMk5LSHM1YWVSMlhaZ1l1bHVYZGUvNHZWNjk4OXZtTmhJaVFJRUFFNm5jNVhaYkg0T3dLcXhvZ1ZvdWVWT2pDMVlwRHJXR2RuOFBpemQraDlJajE3ZjFxYnIrdlZlcjllak9sY3FxcTZ1dmtiVHRIOEY0QUtBWUc0Qi9KZGRpYjdxOVFobjU4M3B1czFEQThqenZvV2kzZHVSTmo3ejUvZ2RZZjdaNC9FazlMVkhLVk9BQUtDeXNqSTdPenQ3SzRCcldOUFF1WEVMdXE3NEpOZ1NYMGM2S0JKQjBlNlhVZmJTVTlBTWZhSzMvMHhqWTZQc2NGYk03WGJmQk9BYkFOWURBQU1ZWGx5SmdQTkNERlE2TUZaU0JtaXozTE5oR0VqemR5S3JlUjl5Rzk1RlprdlQ4YitvdGJxdS85enI5ZjdYK09vVFdrb1ZvSEhrZHJ2dkF2QURBRmxqaGFWb3YrYXo2RC9QRlRlOWZkbUx2MEY2NXhFQUdBRndiMjF0N1gwQURMWGh4UEZjTGxjVkVkMEY0Rm9BaFJQTERZc1ZRNHNyTWJ4a0pZSUZ4UWhsNXlHY2t3L2Rib2RodHNLd1dBRUN0SEFZV2pnRTA5Z0lMUDE5c0E3MHdkcnJSMmJyQVdTMEhZQXArT0Y1cGN3Y0lLSnR1cTQvNFBWNjMxSHc3YzZaVkN4QUFLUzNGekdqT1ozT3kwMG0wdzBBTmhEUktzeis0STRPb0ptWmR4UFI3MnByYTE4ZFg1WjBVcllBVFpEZVhzU1N3K0hJdEZnc0Z4UFJ4UUNXRVZFRk01Y1RVVFlBTzRCMFJIL3ZScGg1Rk1BQUVSMWw1cU1BRGdGNHkycTF2dkgyMjIrbnhJWEZLVitBSmtodkw4VDhrd0owRXVudGhaZy9Vb0JPVDNwN0llYVlGS0Faa3Q1ZUNCRzMzRzQzdTkxdTJYY2p4RmxJcWduSmhCQ0pSUXFRRUVJWktVQkNDR1drQUFraGxKRUNKSVJRUmdxUUVFSVpLVUJDQ0dXa0FBa2hsSkVDSklSUVJncVFFRUlaS1VCQ0NHV2tBQWtobEpFQ0pJUlFSZ3FRRUVJWktVQkNDR1drQUFraGxKRUNKSVJRUnFaa1BVY3VsMnNUZ0U5TWZFNUUzd1FBWnI3L3VLZjl4ZVB4UEQzZjJZUklGR2JWQVJKWVpLTG9ITy80WmJxdWYzcCtJd21SV0tRRk8wY2VqK2NOWmo3VHZkb0hJcEhJdG5rTEpFUUNrZ0owN2lJQWZuT0d4MTl0Ykd3TXpWY1lJUktSRktEWitmM3BIbURtMzgxbkVDRVNrUlNnV1JnY0hId2R3Q24zK1dMbTRiNit2bWNWUkJJaW9VZ0Jtb1htNXVZZ016OTE4bklpMnRIYTJqbzIxZGNJSVQ0a0JXaVdtUG1Vdyt5R1ljaWhkeUZtUUFyUUxIVjNkKzhFTUh6Y290RndPQ3dGU0lnWmtBSTBTeDBkSFNNQWp0L2ZzNnV4c1hGSVZSNGhFb2tVb0Jnd0RPUDQvVUN5ODFtSUdaSUNGQU9qbzZOL0FqREd6S0Z3T1B4YjFYbUVTQlJTZ0dMZ2d3OCtHR1RtRjRob2QwTkRRNS9xUEVJa0Nya1dMRWFZK2JjQVNsWG5FQ0tSeU5Yd00xUmVYbTR2S0NoWXAybmFXaUphRG1BRk02OGdvbnhtemdTUWllanJPVVJFUTh6Y0I2QVp3QUZtUGtoRWUzVmRyNit2cng4KzAzcUVTQ1ZTZ0U1UGM3bGNia1NuM1Bna0Via3greTFHSFlDWG1iZnB1djVpZlgzOXUrUExoRWhKVW9CTzRuYTdLNW41eTBSMEc0QUZFOHNOc3dXanBlVVlYVkNCWUdFSmdnVWxDQllVSTVLZUNjT1dCc09hQmdEUVFtUFFna0dZUjRkZzYrbU8vanZXaGJUT0kwajNIWUVXUHVINjFHUE0vRGlBaHowZXo3NzUvRDZGaUFkU2dNWlZWMWQvVE5PMGJ3SzRDZ0FZd0ZocE9RWldya05nN2ZrWXJsZ0dtRXl6VzRtaEk3MjlEYmw3MzBQMkJ3MndkN1JOL2dDWWVaZGhHRC94ZXIwdnpHNGxRaVNPbEM5QTFkWFZseExSdlVTMEFRRENXVG5vZFYwQy95V2JFTW92bnROMVcvcDdVZlRtbjVCZit3YXMvZEdwaFpqNVhWM1h2MU5mWDc5alRsY3VSQnhJMlFLMGR1M2FFcXZWK2dDQUd3RmdyS2dVdmsxYjBGdTlIdEJtdWFWenRnd0R1WHZmUSttcnp5SGRkMlJpNmJaZ01QZzNqWTJOaCtjM2pCRHpKeFVMRUZWVlZYMWUwN1NmRVZGdUtMY0FuWnV2UTg4Rkd3QlMvSEl3STYvdUwxaXcvUm1rSGVzQ2dFSERNTDVWVjFmM0VLSmRvUkJKSmFVS2tOUHB6TkEwN1VGTjAyNWgwbkJzL1JVNGVzMW53VmFiNm1nbm9IQVlaUzgvamVMZEw0RU1BOHo4M09EZzRLM056YzJuekQwa1JDSkxtUUswWnMyYXhYYTcvZmNBM01IY0FyUis3ZzRNTDFtcE90WVoyZHZic0hUckw1RG03d1NBSmwzWHQzaTkzdjJxY3drUkt5bFJnTnh1OXhwbTNrbEV4WVBMMTZEbEMzOEhQVDFUZGF3WjBjWkdzZlRKWHlMbi9UcU1uOXg0cGNmamVVOTFMaUZpWVo3M3RzNi9xcW9xaDZacHU0aW95TDkrSXc3ZGNtZmN0Vnhud21ZTCtxclhnOEpoWkxVZHNCUFJqY1hGeGE5MWRYVzFxODRteEd3bGRRRnlPcDJyekdiejZ3QUt1ejV5Rlk1ZWQ2djZIYzNuZ2dpREs5ZUNBV1MxTktWcG1uYmp3b1VMWCs3bzZQQ3BqaWJFYkNSdEFYSTRIUGtXaTJVSEVaVjNiZmc0MnEvOXZPcElzemEwZkEyWUNGa0gzMDlqNXFzTENncTJkbmQzeTdWbEltRWw2M1FjRnB2TnRwV0lWZ1FjYnJSZmM3UHFQREhqMjdRRlBlZGZCZ0FWVnF2MVdZZkRZVldkU1loemxaUUZ5T1Z5M1EzZ3F0R1NoVGgwOHgySjJYYWREaEVPWDM5YjlOSVFZTDNOWnJ0L3VpOFJJbDRsWFF1MmJ0MjZkU2FUNlVuZFl0UDIzMzQzOUt4YzFaRml6MlRDd0NvbkN0L1pCVTJQMUpTV2xtNzMrWHhIVmNjUzRtd2wxUlpRVFUyTnhXdzJQd0xBNU51OEJhSEM1SjBmTEp5Ymo2UFhmZzRBVEVUMHNMUmlJaEVsVlFIU2RmMkxSSFQreU1JbDZMcjhHdFZ4NWx6UEJSc3d1SHdOQUt5eDJXemZWcDFIaUxPVk5BVm95WklsYVVUMGZRWndaTXNYa211L3ora1E0Y2luYmdFRFlPYTduRTVuaHVwSVFweU5wQ2xBZVhsNXR4SFJ3c0hLOHpDOFpJWHFPUE5tYkVFRitxb3VBaEVWYVpyMkxkVjVoRGdieVZLQUxFVDBQUWJRY2VWblZHZVpkNzZObndJRDBEVHRUdGtYSkJKSlVoUWd0OXU5RVVEWjhLSktqS1RRMXMrRXNRVVZHRmpsQklBaWk4VnlnK284UXN4VVVoUWdadjRTQVBTNUxsWWRSWm1lQ3pZQUFJam9pNHFqQ0RGakNWK0FWcTllWFVCRW56Yk1GdlRVWEtZNmpqSURxNnVnVzIwZ29pdHFhbW9XVFA4VlFxaVg4QVhJYnJkZkRzQXlzTUlCSTgydU9vNHlodFdHdnFxTGdPaXRnNjVYSEVlSUdVbjRBa1JFRzRIb2hacXBickRTQVFBd0RHT2o0aWhDekVqQ0Z5Qm12aG9BQmxaVnFZNmkzUERpU2dBQUVhWHV6akNSVUJLNkFMbGNyc1ZFdENTY2xZT3hZdG50RWNvclJEQzNBQURLbkU3bkt0VjVoSmhPUWhjZ1psNEpBS09sRmFseDV2TjBpREM4T0hvYWdzbGtjaXRPSThTMEVyb0FhWnEyREFDQ2VZV3FvOFNOc1pJeUFBQXpPeFJIRVdKYUNWMkFBS3dHZ0dDUnd2YUw0K3QyWGNHQ0VnQUFFUzFYSEVXSWFabFZCNWlsODRBUC8rckhrdnZ2YnozaDg5b2ZQdzRBc0hjY1JucDdLOUxiMjVEZTNncDc1MkhVM2ZQUUdjZXk5UGVoWk5jMjVMeGZCMnVnQjRiVmhxRmxxM0gwbXM4aUdPTXBRMEw1MGExQklsb2EwNEdGbUFNSlhZQ1llU0VSSVJUZDhScFRROHRXSTdPbENRQVFMUHF3U0t6NTZUK2U5VmdGdFcrZ2VQY3JDT1lYWTdSc01ld2RoNUhUV0l2MEl5M1k5KzBmUTdlbHhTeDNPRE5uNHNPaW1BMHF4QnhKNkFJRW9CQUFJaGxaTVI5NC8rM2ZuZHdLNnZybzFaUExBMnRyTUZLK0ZKYUJBSXJlZkhWR1l3WHppN0QvOW4vQTBMTG9nYW5NbGcrdzhzRWZ3aklRUU5hQlJnVFcxc1FzdDI1UEJ3QXdjeEpPQlNtU1RhSVhvRXdBTUdLNEJUR2RsbHZ2QWdBVXZyUHp0TTlaL3NqOXlEalNnZ05mL3c1R1N5c216bENlTkZLK1pQSmppb1JqbXMrd1JPOTVSa1NwZTFxNFNCZ0p2Uk9haUd3QVlKZ3RxcU9jd05iYkRmUElFRXlqSTFNK250UGtCUUN3eVJ6ek03alpORG5OdDB6TEllSmVvbThCeGVYSlAwM2Z1QWZhMkNnaW1kbW5QR2JyN1ViRnM5RWQycjZOMXlLY2xYUEtjNFJJRlFtOUJRUWdDQUNreDdhTm1TM0RiSm02K1BSMFljV0Q5OEk4TklCZTE4WG8zSHhkek5kTnVqN3hZWHk5S0VKTUlhRzNnSmg1bUlqU1RjRWdJcGI0dnQ5N1dsYzdWdnpuajJBWjdJZi9rczF6Tm0rMUZna0JBSmg1Tk9hREN4RmppYjRGNUFjQTgvQ2c2aHduMENKaG1JY0dKajlQYjIvRnlsLytFSmFoQWJSZmZST096T0U5NmsyamszZHFEc3pKQ29TSW9ZVGVBaUtpVGdEbldRSTlHQ3RaR05PeFZ6NTQ3K1RISmJ0ZXhMRUxMejlodVdVd2NNcHo5OS8rWFFEQTZuLy9KOWo4blRqdzlic3h0SFFWVnZ6cVJ6Q05qVUMzcHlPbnlUdTVFeHFJSHVMdlgxTWRzOXptb2NsaWZDeG1nd294UnhLNkFESHpQaUxhbE5iZGdjSG9uTWd4TTNFU0lnRFkvTDRwbDU5dVdTZ25IK2FoQWVocDBYTnlUR1BSbzJHbTBaRlRudHZydmlSbW1RSEExdXNIQUJCUmEwd0hGbUlPSkhRQkF2QStBS1IxZDhaODRJbExMMmE2L0hqTlh6M3hIb0V6K1pwWXNmVjBBd0NZdVhuZVZpckVPVXJvZlVDR1liUUFnSzFQdW8wSmFkM3RBQUJtYmxRY1JZaHBKWG9CT2dBQWFWMUg0KzZxZENXWWtkRjJjUHhEcmxPY1JvaHBKWFFCYW1ob2FHSG1vOWIrUHRoNnVsVEhVYzdTM3d0YmJ6ZVl1ZHZyOWNvV2tJaDdDVjJBQUlDWlh3U0E3S1o2MVZHVXkyaUw3dllob2pjVlJ4RmlSaEsrQUdtYXRnTUFzZzd1VXgxRnVhem02R3RBUkR2VkpoRmlaaEsrQUFXRHdWMEFJbGtIR3FHRmdxcmpLRVBoRVBLOWJ3R0FEdUFaeFhHRW1KR0VMMENOalkwK0FNK2JRa0hrZVZLMzg4aitvQUdtc1ZFdzgrNDllL1ljVnAxSGlKbEkrQUlFQUxxdVB3SUErYldwVzRBSzlyd09BREFNNHpIRlVZU1lzYVFvUUpGSTVCVUEvc3hESDhEZTNxWTZ6cnl6K1R1UjAxZ0xaZzcwOS9jL3FUcVBFRE9WRkFXb3NiRXhaQmpHdlFTZzdPV25WTWVaZDZVN25wK1lHT25CMXRiV01iVnBoSmk1cENoQUFHQVl4a01BL05sTlh0amJXMVhIbVRjMmZ5Znk5K3dHTS9jTkRnN2VwenFQRUdjamFRcFFmWDM5TUlBZkVJQ0s1NTVJalRPam1WSCsvRllRQUdiK1JYTno4OEMwWHlORUhFbWFBZ1FBQXdNRER6SHp2c3pXQXpPK1kwVWl5L08raFp3bUw1ajVVQ0FRdUVkMUhpSE9WbElWb09ibTVpQXozd1pBTDN2cEtWZ0NQYW9qelJuelVEOHFubmtjekd3QStKcnMreEdKeURUOVV4S0x6K2ZyS0NrcHlUQVorcVdaaC9hajEzMFpZRXF1YjVNaVlTeC83QUhZdXp0QVJJOTZQSjZmcXM0a3hMbElydC9NY1FVRkJYODJtVXlicklPQkNsdmZzZWlOLytab0N0UjV4NHp5RjdZaTMvczJBTlQzOXZaZUh3Z0VJcXBqQ1hFdWtySUErZjErdmJDd2NKdkpaTHJKN2p1U3c1cUdvV1dyVmNlS2lhSTN0cVBzMVdmQnpGM2hjUGlLL2Z2Mzk2ck9KTVM1U3NvQ0JBRGQzZDNESlNVbHJ4SFJ6VmtIMzA5aklPWTNBWnhYekNoNjR4VlUvT0hYWU9ZaElyck82L1UycUk0bHhHd2tiUUVDQUovUDV5c3VMdDZoYWRvTldTMU5hWWhFTUZSNVh1SzFZOHdvMmJrTjVkditHOHc4Qk9BNmo4ZXpVM1VzSVdZcnFRc1FBSFIxZGJXWGxwYitDY0FOV2EzNzdmYk93K2hmWFFXT3M5czVuNDRXQ21MUlUvOGJKYSsvQkFDRGhtRnNxYXVyMjZFNmx4Q3hrR0NiQXVmTzZYU3VNcHZOendGWU5WYTBBQzIzM0lteEJZdFV4em9qbTkrSHBWdi9BK25SNjl2YWRGMi8zdXYxZWxUbkVpSldrbjRMYUVKWFYxZFBSa2JHNHphYnpXa2VHVnBaK001T3dHQU1MNnFNdThQMEZJbWcrTTkveExJbmZnYnJRQitZZVdjb0ZOclUwTkJ3U0hVMklXSXBaYmFBamtOdXQvc3VBRDhBa0RWV1dJcjJhejZML3ZOYzZ2Y05NU043ZndQS1h2d04wanVQQU1BSWdIdHJhMnZ2QTJDb0RTZEU3S1ZpQVFJQU9CeU9SVmFyOVdFaTJnd0F3d3NYby9PcUd6Q3djaTJnemZNSjRvYUJ6SlltbEwzOE5ETGJEa3dzM2EzcitsZThYdS8rK1EwanhQeEoyUUkwb2JxNitocE4wLzRWZ0FzQWdya0Y4RjkySmZxcTF5T2NuVGVuNnpZUERTRFAreGFLZG05SDJ2aGRQWmg1SDRCLzluZzhxVGV2aUVnNUtWK0FKcmpkN3BzQWZBUEFlZ0JnQU1PTEt4RndYb2lCU2dmR1Nzb0FiWmI3aWd3RGFmNU9aRFh2UTI3RHU4aHNhVHIrQjFDcjYvclB2Vjd2ZjQydlhvaWtKd1hvSkM2WHE0cUk3Z0p3TFlEQ2llV0d4WXFoeFpVWVhySVN3WUppaExMekVNN0poMjYzd3pCYllWaXNBQUZhT0F3dEhJSnBiQVNXL2o1WUIvcGc3ZlVqcy9VQU10b093QlQ4OEpwUlpnNFEwVFpkMXgvd2VyM3ZLUGgyaFZCS0N0RHBhVTZuODNLVHlYUURnQTFFdEFxelAycW9BMmhtNXQxRTlMdmEydHBYeDVjSmtaS2tBTTJRdytISXRGZ3NGeFBSeFFDV0VWRUZNNWNUVVRZQU80QjBSRi9QRVdZZUJUQkFSRWVaK1NpQVF3RGVzbHF0Yjd6OTl0c3lhWmdRUWdnaGhCQkNDQ0dFRUVJSUlZUVFRZ2doaEJCQ0NDR0VFRUlJSVlRUVFnZ2hoQkJDQ0NHRUVFSUlJWVFRUWdnaGhCQkNDQ0dFRUVJSUlZUVFRZ2doaEJCQ0NDR0VFRUlJSVlRUVFnZ2hoQkJDQ0NHRUVFTEVuLzhMMFE4WFlZUUdHZTRBQUFBQVNVVk9SSzVDWUlJPSIsCgkiVGhlbWUiIDogIiIsCgkiVHlwZSIgOiAiZmxvdyIsCgkiVmVyc2lvbiIgOiAiNCIKfQo="/>
    </extobj>
    <extobj name="ECB019B1-382A-4266-B25C-5B523AA43C14-12">
      <extobjdata type="ECB019B1-382A-4266-B25C-5B523AA43C14" data="ewoJIkZpbGVJZCIgOiAiMTc3ODUzNjk1ODI5IiwKCSJHcm91cElkIiA6ICI0NjQwMDk3NTgiLAoJIkltYWdlIiA6ICJpVkJPUncwS0dnb0FBQUFOU1VoRVVnQUFBVW9BQUFHY0NBWUFBQUMvVHVrM0FBQUFDWEJJV1hNQUFBc1RBQUFMRXdFQW1wd1lBQUFnQUVsRVFWUjRuTzNkZVhRY1o1My8rL2RUcmU1V1M3S3N6WklzZWQ5a1cxWkwzWXJKWW1JY1p5QWtKR1FaN0pCaElJRU1NQVBuM29RRDNCOHdsMkhPelB5U0N6TXNQMmJJWVNZTElReUVOWkFKRGtzMkp6Z2hqbTIxV3JLOHlySWR5N1oyYTkrcnZ2Y1BXWXFUZUkyVzZ1WDdPb2R6T2wzZDFSODN5Y2RQVlZjOUR5aWxsRkpLS2FXVVVrb3BwWlJTU2ltbGxGSktLYVdVVWtvcHBaUlNTaW1sbEZKS0thV1VVa29wcFpSU1NpbWxsRkpLS2FXVVVrb3BwWlJTU2ltbGxGSktLYVdVVWtvcHBaUlNTaW1sbEZKS0thV1VVa29wcFpSU1NpbWxsRkpLS2FXVVVrb3BwWlJTU2ltbGxGSktLYVdVVWtvcHBaUlNTaW1sbEZKS0thV1VVa29wcFpSU1NpbWxsRkpLS2FXVVVrb3BwWlJTU3NVRjQzWUFwZFRNbXpkdlhpQTNON2ZNc3F3MXhwaWx3SElSV1c2TXlSR1JEQ0NEc1g3b05jYjBpc2dwb0I0NEtDS0hqREc3YmR1dXFhbXA2WFB6enpGVHRDaVZTZzVXS0JRS0E5Y0ROeHBqd2tES0pQZHBBMUVSMldMYjl0TTFOVFU3VGorWGNMUW9sVXBnNFhCNG1ZaDh3aGh6RnpCMy9IbXYxOHVDQlF0WXRHZ1JjK2ZPcGJDd2tNTENRbWJObWtWcWFpcXBxYWtZWXhnWUdHQm9hSWllbmg2YW1wcG9hbXJpNU1tVEhEMTZsTmRmZjUyaG9hRXpQNjVOUkI0REhvNUVJbnRtK0k4NnJiUW9sVXBBRlJVVjc3VXM2L1BBZGVQUExWaXdnSXFLQ3E2NDRncVdMMStPeCtPWjFHZll0azFEUXdQYnQyOG5Fb2x3K1BEaGlXMGk4cUxqT1A4V2pVWi9PNmtQaVJGYWxFb2xrSXFLaW5YR21QdU1NZXNCc3JLeVdMOStQZGRmZnowRkJRWFQrdG50N2UzODduZS80OFVYWDZTOXZSMEFFZGxoMi9hWGFtcHFucC9XRDU5bVdwUktKWUExYTlZVStIeSs3d0tiQVlxS2l2alFoejdFMVZkZlBlbVI0NlZ5SElkWFgzMlZYL3ppRnh3OWVuVDg2UzFEUTBPZnFhdXJlMzFHdzB3UkxVcWw0cHNwTHkvL2lHVlovMjZNeWNyTHkyUHo1czFjZSsyMUdPUHVmOTRpd3AvKzlDZCs5ck9mY2ZMa1NZQWV4M0crVUYxZC9TQWdyb2E3UkZxVVNzV3BZRENZYmxuVzl5M0wrbXZMc25qZis5N0huWGZlaWQvdmR6dmFtd3dQRC9QNDQ0L3oxRk5QNFRnT0l2SmtUMC9QeCtycjY3dmR6bmF4dENpVmlrT3JWcTFhR0FnRW5nRENjK2JNNGQ1NzcyWFZxbFZ1eHpxdmhvWUd2dld0YjNIaXhBbUFmYlp0M3h5TlJnKzRuZXRpYUZFcUZXZkM0ZkFxRWRscWpNbGZzMllOWC96aUY1azFhNWJic1M1S2YzOC8zLzcydDltMWF4ZW5MMkovWHlRUzJlbDJyZ3VaMmJPOFNxbEpLUzh2TDdVczYwVmp6SnpycnJ1T3ozLys4NlNtcHJvZDY2SjV2VjZ1dnZwcWhvZUgyYjkvZjhBWXN6ay9QLytGNXVibTQyNW5PeDh0U3FYaVJEQVlMRWxKU2ZrVGtIZlRUVGZ4TjMvek42Ny9ZUE5PR0dNb0x5OEhvSzZ1THRXeXJNM0Z4Y1YvT0hIaVJKUEwwYzVKaTFLcE9GQmFXcHJqOVhxZk44Yk0rK0FIUDhqSFAvNXh0eU5OMnBvMWE3QXNpOTI3ZDZlS3lBMjV1YmsvYVdscGljbDd4N1VvbFlwOTN2bno1Ly9LR1BPdWQ3M3JYWHoyczUrTnk1SGsyYXhldlpyVzFsYU9IRGt5MitQeHZEc25KK2RIcmEydE1YZS91T1YyQUtYVStZVkNvUzhEMTgyZlA1L1BmZTV6Q1ZPU01IWVkvdWxQZjVybHk1Y0RYT0gzKzcvcGRxYXpTWnh2WEtrRVZGWldWdWIxZWlOK3Y5L3pyVzk5aTdsejUxNzRUWEdvcmEyTmUrNjVoNEdCQVZ0RXJvNUVJbjkyTzlPWmRFU3BWSXlxckt6MHBxU2tQQUo0Tm0zYWxMQWxDWkNYbDhjblB2RUpBSTh4NXVIUzBsS2YyNW5PcEVXcFZJeXliZnRPWTh4bFM1WXM0ZFpiYjNVN3pyVGJ1SEVqYTlhc0FWamw5L3UvNkhhZU0ybFJLaFdERmkxYWxHcU0rVWNnYmk4RHVsVEdHTzYrKzI0QVJPU2VZRENZN25La0NWcVVTc1dnN096c3U0d3h4Y0Zna0pVclY3b2RaOFlzWExpUWRldldZWXlaWTFuV0Y5ek9NMDZMVXFuWTR6WEdmQlhnamp2dWNEdkxqUHZRaHo0RWdHVlpuNDJWYzVWYWxFckZtSEE0dkJFb1dyRmlCU1VsSlc3SG1YRUxGeTRrRkFvQnpQRjZ2WnZjemdOYWxFckZIQkg1T01ENjlldmRqdUthalJzM0FtQ011ZFBsS0lBV3BWSXhaZVhLbGJuR21OdDhQaDhiTm14d080NXJLaXNyeHhjNHU2YXlzdEwxNjZLMEtKV0tJWUZBWUFQZ0RRYURwS1dsdVIzSE5hbXBxYXhidHc3R2x0UjEvZG9vTFVxbFlvZ3haaU13ZmoxaFVnc0dnd0E0anJQUjVTaGFsRXJGRWhHNUFTQWNEcnNkeFhVclZxd0F3Qmh6cGN0UnRDaVZpaFdoVUdpaE1XWlJWbFlXeGNYRmJzZHhYWDUrUG5sNWVRQkZ3V0RRMVovL3RTaVZpaEVpc2dMR0xvOUpoanR4THNRWU0zR3h2Y2ZqY1hXSXJVV3BWSXl3TEdzSmpJMmsxSmo1OCtjRElDS2xidWJRb2xRcWRxd0VLQ29xY2p0SHpDZ29LQURBR0xQVXpSeGFsRXJGanRYd3hpanFuYmp0dHR1NDdiYmIrT2hIUDBwblorZWJ0ajM3N0xNVDI5LzYrbWVmZmZhYyt6cHoyL2xlZnpIYkw5VVpSYmw0U25iNERtbFJLaFVqUktRWUdQOEJZMUw2K3ZwNDhNRUhKNzBmdDgyZVBYdjg0UnczYzJoUktoVTc4Z0F5TXpPblpHZC8vdk9mMmJGang1VHN5eTBaR1JrQWlFaVdtem0wS0pXS0hSa0FnVUJnMGp1cXFLZ0E0TUVISDJSd2NIRFMrM09MenpjMmVaQXhadkpmeWlSb1VTb1ZJNHd4Zm9DVWxKUko3K3VxcTY0aUdBelMxdGJHZi8vM2YwOTZmMjQ1NDd0d2RibzFMVXFsWW9jQnB1d2F5ci85MjcvRjUvUHh1OS85am9NSEQwN0pQcE9WRnFWU3NXTUlZR1JrWkVwMlZsaFl5QjEzM0lHSThNQUREMkRiYjE4dTI3TEdLc0J4bkRjOWYrWS9lNzNlS2NuelRveU9qbzQvbkpvdjVSM1NvbFFxUm9oSUh6Q2w1eFJ2dXVrbWxpNWR5dEdqUjNubW1XZmV0ajByYSt3M2ttUEhqcjNwK2VQSGowODh6c25KbWJJOGwycDRlQmdBRVJsd0xRUmFsRXJGa2xhQTd1N3VLZHVoWlZsODVqT2Z3ZVB4ME5EUThMYnRaV1Zsd05nMWx0dTNiMmRvYUlqbTVtWWVldWdoQU5MUzBsaStmUG1VNWJsVWZYMTk0dzg3ei9lNjZUYjVzOFpLcVNsaGpEa0pyRzVyYTV2VVJlZHZ0WGp4WW02KytXYWVlT0tKdDIzYnZIa3pPM2Jzb0wrL242OS8vZXR2Mi83UmozNlUxTlRVdHozLzZLT1A4cE9mL0dUaW4yKysrV1p1dnZubWk5NStzYnE2dXNZZnRsM3ltNmVRamlpVmloRWlzZ2Vnc2JGeHl2ZDkrKzIzTTNmdTJ5Y0tuenQzTHQvNHhqZTQrdXFyeWNyS3d1UHhrSjZlVGpBWTVPLy8vdSs1N3JycnpycS8vdjUrT2pzN0ovNzMxdE1GRjlwK3NWcGFXZ0F3eGh4NVJ6dVlJanFpVkNwMjdBVTRjZUxFTzk3QjJVYU5NUGFEelBlKzk3MnpiaXNxS3VKem4vdmNwUFovc2RzdlZWTlRFd0FpVWorbE83NUVPcUpVS2tZNGp0TUEwTnpjN0hhVW1ERSt1aGFST2pkemFGRXFGU01jeHprSVk3OUFpNGpiY1Z3bklodzRjR0Q4Y2JXYldiUW9sWW9SdGJXMURTTFMyTjdlUG5ISW1jekd2d2NSYVlsR296cWlWRXFORVpHbkFhcXFxdHlPNHJyOSsvY0RZSXg1eGVVb1dwUkt4UkxMc3A0SHFLMnRkVHVLNjhhL0EyUE1WbmVUYUZFcUZWT0dob1plQkVacmFtcmlldGFmeVJvZUhtYmJ0bTBBTnZCcmwrTm9VU29WUytycTZwcUFwd1lIQjNucHBaZmNqdU9hU0NSQ2YzOC9Jckp0MTY1ZHI3dWRSNHRTcVJoajIvWWpRRklYNVFzdnZBQ0E0emcvZERrS29FV3BWTXdaSFIzOUk5QzZaODhlRGg4KzdIYWNHWGZpeEFsZWUrMDFSS1N6cTZ2cmNiZnpnQmFsVWpHbnJxNXUySEdjKzRBMzNTK2RMSDcxcTErTlAveitrU05IWXVKRXJSYWxVakhJY1p3SGdkWmR1M2FkZGRhZlJIWDgrSEZlZU9FRlJPUlVUMC9QL1c3bkdhZEZxVlFNcXFtcDZRUCtDZUNoaHg1S2lqdDFSSVJISDMxMC9QRUQ5ZlgxVXpmZjNDUjUzQTZnbERxNzlQVDBxTS9udTYyOXZYMU9abWFtcS9OQ3pvUnQyN2J4eEJOUElDS0hPenM3YisvczdCeTk4THRtaG80b2xZcFI5ZlgxUXlKeUYyRC8rTWMvcHEzTjFTa1pwMVZuWnljUFB2Z2dJdUlBbjRxVmM1UGpkRVNwVkF4cmFtbzZVVkJRa0c3YjlybzllL2F3WWNNR1BKN0UrczkyWkdTRWIzempHelEyTm1LTStVRWtFdm1PMjVuZUtyRytjYVVTVUc1dTdrc2VqK2ZhVTZkT3pXOXBhZUh5eXkrZnNwVWEzU1lpL09BSFArRGxsMThHcU9ubzZMZzFsZzY1eDJsUktoWGpXbHRiN2J5OHZDMGVqK2YybzBlUHpyWXNpOUxTVXJkalRZbW5uMzZhbi8vODU0aEk4OGpJeURVSERoem9jRHZUMldoUktoVUhXbHBhK2dvS0NsNHd4dHl4ZS9mdVZJQTFhOWE0SGVzZEV4RzJiTm5DSTQ4OGdvajBHbU51aVVhak1Uc1RpQmFsVW5HaXFhbXBLVDgvLzNuTHNqYlYxZFdsam95TVVGWldGbmVINFNMQ3IzLzlhMzc0d3g4aUlyM0FMWkZJWkt2YnVjNUhpMUtwT05MYzNIeThzTER3T1dEVHZuMzdBa2VPSENFY0R1UDFldDJPZGxFR0J3ZDU0SUVIZU9xcHB3QjZITWU1dWJxNitubTNjMTFJZlAxVnBKUUNJQmdNbHFTa3BEd0psQlFYRi9QNXozK2VSWXNXdVIzcnZFNmNPTUUzdi9uTjhmdlhqOXEyZldzMEdvMjRuZXRpNkloU3FUalUzTnpjbnA2ZS9wamY3dy8yOVBTc2VPYVpaM0FjaHhVclZzVGM1VU1qSXlQOHovLzhELy82ci85S1IwY0hJckoxZUhqNDJ0cmEycmlaOFVOSGxFckZOeE1PaCs5aDdIYkhXVVZGUlh6c1l4OWo3ZHExcnArN0ZCR3FxNnY1MFk5K3hKRWpSd0Q2Z2Z1cXFxcnVCeHhYdzEwaUxVcWxFa0JwYWVrQ244LzNhMk5NR0dESmtpWDgxVi85RlJVVkZWald6TjZBNXpnT3UzZnY1cWMvL1NuNzl1MGJmM3FiYmR0M1I2UFJBek1hWm9wb1VTcVZBTUxoOEczQXI0QnRRRG9RQXNqTHkrTURIL2dBVjE5OU5UazVPZE9hb2F1cmkyM2J0ckZseTVhSlZTUkZaQS93dFVnazhzdHAvZkJwcGtXcFZKd3JLU21abFphV3RzY1lNMDlFL2k0U2lYdy9IQTdmRHR3TFhISEc2N2pxcXFzSUJvUE1temR2MHVjeUhjZmgrUEhqMU5iVzh1Yy8vNW02dWpldEtGdGwyL1ovUktQUlI0RzRuL3BJaTFLcE9CY09oLzgzOEJVUjJSR0pSTjUxNXJaUUtGUnVqTGtIdUFuSUczL2U3L2V6WXNVS1ZxMWFSV0ZoSVRrNU9lVG01cEtXbG9iUDU4UHY5d05qaTN3TkR3L1QzOTlQZTNzN0hSMGRORGMzczIvZlB2YnYzOC9Bd01ERVo0bElwekZtaTIzYjM0MUdvNi9OeUI5K2htaFJLaFhIeXNyS1ZucTkzbHBBUk9TcVNDU3k4eHd2dFlMQjRBYVB4N01KV0crTUtXSHlWNzNZUUwySWJEUEcvS0txcXVyWjA4OGxIQzFLcGVLWENZVkNmelRHL0FYd1gxVlZWWisrMkRlV2xwWm1lTDNlSzQweFZ3SkxqREh6UldTZU1TWVRDQUJwalBWRHY0Z01BTjNHbUVZUmFRUU9BNi82Zkw2WHQyL2ZIak9UNjA0bkxVcWw0bFJGUmNVbXk3SitMaUl0bG1XdDJMVnJWNWZibVJLVlR0eXJWQnhhdG14WnBtVlovd2RBUlA1ZVMzSjZhVkVxRllkbXpacjFGV0N1aUx4YVhWMzlrTnQ1RXAwV3BWSnhKaFFLclRiR2ZBRVljUnpuTTI3blNRWmFsRXJGRndOOEQvQ0l5RVB4TXFsRXZOT2lWQ3FPaEVLaDI0MHhHNENtL3Y3Ky8rVjJubVNoUmFsVW5LaXNySndOakMrODllWDkrL2YzdUprbm1hUzRIVUFwZFhFY3gvbXFNYVpBUkY2T1JDS1B1cDBubWVpSVVxazRVRlpXVm1hTXVWZEVobzB4K2dQT0ROT2lWQ3IyV1Y2djkzdU0zWEw0WDFWVlZUVnVCMG8yV3BSS3hiaUtpb283Z0t1Qms4UER3MTkyTzA4eTBxSlVLb2FFUXFIVmxaV1Y3eDcvNTRxS2lpeGp6TGNCUk9SLzFkWFY5YnFYTG5scFVTb1ZRMFRrQXlMeVVpZ1VlamdZRE9aYmx2VTFZOHdjRVhrcEVvbjh5TzE4eVVwLzlWWXFobGlXdFJFd3hwaFBwS1NrYkJLUmRHQkk3OEJ4bHhhbFNscno1czBMNU9ibWxsbVd0Y1lZc3hSWUxpTExqVEU1SXBJQlpEQjJKMHl2TWFaWFJFNEI5Y0JCRVRsa2pObHQyM1pOVFUxTjN4UkY4akoyTG5MY3JOTUxoRFZibGhXWW9zOVE3NEJPczZhU2lSVUtoY0xBOWNDTnB4ZmltdXhnd1FhaUlyTEZ0dTJuYTJwcWR2QU9KNjhOQm9QaGxKU1VYV2ZiSmlJTzhNRG82T2cvMU5iV25wcEVYdlVPYUZHcWhCY09oNWVKeUNlTU1YY0JjOGVmdDd3V21YTXp5U3llVFhwK0J1bDU2YVRuWmVETDhKSGlUOEhqOTJBd2pBNk5Nam8weWtqL01IMnRmZlMxOWRIWDBrdjNpUzY2VDNSakQ3K3BGOXRFNURIZzRVZ2tzdWNTYzM0YStQNjV0b3RJcjRoOHRMcTYramVYOWcyb3lkS2lWQW1yb3FMaXZaWmxmUjY0YnZ5NVdVV1o1Szhxb0tpaWlLeUYyVmlleWYyZTZkZ09YY2U2T0JrOVRzdmVGcnFPZFU1c0U1RVhIY2Y1dDJnMCt0dUwyVmM0SFA0cGNQczVOamVOam83ZVVsTlRzMzFTZ2RVN29rV3BFazVGUmNVNlk4eDl4cGoxQVA1TVAvUFdMbUR4K2lXazU2VlA2MmNQbkJyZzhFc05ITnZ4T29PbnhoYmVFcEVkdG0xL3FhYW01dm56dk5XRVFxRm1ZOHljdDI0UWtiM0E5WkZJNU9nMHhWWVhvRVdwRXNhYU5Xc0tmRDdmZDRITkFCbjVHYXk0ZmlYRmxmTW1QWEs4Vk9JSUo2TEhPZkQwUHJwUFRDd3JzMlZvYU9nemRYVjFyNy8xOWVYbDVTczhIcy8rcyt6cStiNit2bHQwQWd4M2FWR3FSR0RLeThzL1lsbld2eHRqc2dMWkFVcHVXTVdDS3hkeStsZGoxNGdJeDNjMnNtL0xIdnBhK3dCNkhNZjVRblYxOVlPY3NkNTFPQnorQ1BEZmIzbnZJNUZJNUZNazZNcUc4VVNMVXNXMVlEQ1libG5XOXkzTCttdGpHUmErZXpGcmJsMkR4eGRiVjc3Wkl6WjduOXBEd3d2MWlDT0l5Sk05UFQwZnE2K3Y3d2FvcUtqNFQ4dXlQalgrY3NkeC9xRzZ1dm8rRnlPck0yaFJxcmkxYXRXcWhZRkE0QWtnSE1oSm8vS3V0ZVF1elhVNzFubDFIdXRrMXc5ZW83ZTVGMkNmYmRzM1I2UFJBNmZQVCtZREF5THlpVWdrOGxPWG82b3phRkdxdUJRT2gxZUp5RlpqVEg3dThqemU5Y2tyOEtYNzNJNTFVVVlHUnRqMTZBNmFkemNoSXFkczIvNnJsSlNVMzRsSUg3QXBFb244enUyTTZzMjBLRlhjS1M4dkwvVjRQRnVCdkVWWEx5YTR1UUpqeGRlL3lpTENuaWZycUgvbUFFQ2ZpTFNQam81ZVUxdGIyK0IyTnZWMnNYVWlSNmtMQ0FhREpSNlA1MFVnZCtuR1phejV5NkRia2Q0Ull3eWx0NnpCNC9Xdy8rbTk2Y1lZMisvM3ozWTdsem83ajlzQmxMcFlwYVdsT1Y2djkzbGp6THg0THNrejVhMllnN0VNYlFkYS9TSnlRMjV1N2s5YVdscW02dDV4TlVWMG1qVVZMN3grdi84bnhwamxoY0c1bE41VzVuYWVLYlBpL1NYTXYySUJ3SHlmei9lYjB0TFMrRGpabWtTMEtGVmNDSVZDWHdhdW0xVTRpOHFQcjNYOStzaXBaSXloL01NaHNoWm1BMXpoOS91LzZYWW05V1o2NksxaVhsbFpXWm5INDNuYzQvTlk2KzVkVDJwbXF0dVJwcHpsc1NoWVhjRFJWNDdnakRxVmhZV0Z6elExTlRXNm5VdU4wUkdsaW1tVmxaWGVsSlNVUndCUHlmVXJ5Y2pQY0R2U3RBbGtwNDJmZC9VWVl4N1dRL0RZb1VXcFlwcHQyM2NhWXk2YlBUK0xaZTlkNFhhY2FiZmd5b1hrTGM4RFdPWDMrNy9vZGg0MVJvdFN4YXhGaXhhbEdtUCtFU0M0dVR5aHprdWVpekdHc2szbEFJaklQY0ZnY0hxbk8xSVhSWXRTeGF6czdPeTdqREhGYzBybWtMTWt0bTlObkVxWnhiTXBDaGRqakpsaldkWVgzTTZqdENoVjdQSWFZNzRLc1BMRzFXNW5tWEVsNzE4SmdHVlpuOVZ6bGU3VG9sUXhLUndPYndTS3NoZm5KTlZvY2x4bThXenlWeGNBelBGNnZadmN6cFBzdENoVlRCS1Jqd1BNV3p2ZjdTaXVXWERsUWdDTU1YZTZIQ1hwYVZHcW1MTnk1Y3BjWTh4dGx0ZGkvdVVMM0k3am1vTFNRancrRDhhWWF5b3JLK2RlK0IxcXVtaFJxcGdUQ0FRMkFONDVKZmw0VTcxdXgzRk5paitGNHNwNU1EWjV6YTB1eDBscVdwUXE1aGhqTnNMWWhCSEpiazVKUGdDTzQyeDBPVXBTMDZKVU1VZEViZ0FvS0Mxd080cnJzcGZrQUdDTXVkTGxLRWxOaTFMRmxGQW90TkFZczhpZjZTZWpZSmJiY1Z5WGxwTkdJRHNBVUJRTUJrdmN6cE9zdENoVlRCR1JGUUNaUmJPVDRrNmNDekhHVEZ3ZTVmRjR3aTdIU1ZwYWxDcW1XSmExQkNBdE44M3RLREZqMXR4TUFFU2sxT1VvU1V1TFVzV2FsUUFaK2ZGNTJDMGlGMzdSSlVyUEc3dmQyeGl6ZE1wM3JpNktycG1qWXMxcWdGbHpwNjRvbi96c0V3QlVmQ1RNd3FzV0FkQzQ0eGk3SHQwQmpOMGlXWEw5U2dZN0J6ajR6QUdhZHpjeGNHb0FqODlEN3ZJODF0eGFSdm81cG5mcmF1eWk2OWdwT285MTBYV3NrNjdHTG03ODlnZW5MRHU4TWJvMnhpeWUwaDJyaTZaRnFXS0tpQlFiWXdoa1Q5K2g5MEJIUHpVL3F3YkdMdW9ldjYvNjJHdXYwN0QxRU9sNTZXVE9tMDMzOFM2YWFrN1NlZlFVMS83RCswaEpmZnQvTGx2dmYyN2Fjbzd6Wi9ySEgrcjFVaTdSb2xTeEpnL0FuekU5ODBDSUNMdCt1Sk9SZ1JIU2N0SUkzM25aeEtMTmFYbnB2UHR6NjhsZGxnZEFlMzBiMjc3OUVvTmRnN1R1YjJGdWVkSGI5amUzdklpc2hka01kZzF3K01YcFdXbldHL0NOWjgrYWxnOVFGNlJGcVdKTkJrREtOTjJSVS8vTUFkcnIyN0JTTE5aKzhuSjg2VzhVY25GNDNwdGVtN1hnalY1eVJoMEFYbjNnRlRxUG51S3FlNjRtc3lpVGQzM3FDZ0NPdm5Ka1d2SUNlSHhqSzdZWVl3TFQ5aUhxdkxRb1ZVd3h4dmdCckpTcC81MnhxN0dUbzl1T0FGQzJxWnlzQmRubmZYM3o3bWJHczV5ZWRaeSt0ajZHKzRZWjZSK2U4bnpuWW5rbXZndWRiczBsV3BRcTFremJ4Wk9OcngzRHNSMDhYZytGWmVlZlk2S3ZyWSthbjQrZHgxeHhYUW4rMHd1YVhmUGxqWXdNanVLZjVUL2YyMVdDMGN1RFZLd1pnamNPZGFmU2tnMUw4UWE4MkNNMk94L2VqamhudjVTbnI3V1hsNy96RWtNOVE4eGJPNThWMTYrYzJHWjVQVE5la280OThWMk16T2dIcXdsYWxDcW1pRWdmd09qUTFIZENJQ2VOOGp0Q0FMUWZhbWZQazd2ZjlwcWVrOTM4NlZzdk1YQnFnTVh2V1VMNHpzdGN2MFBJSHJFQkVKRUJWNE1rTVMxS0ZXdGFBWVo2cCtjY1lISGx2SWs1THV1ZlBVaFR6Y21KYlYzSE90bjI3WmNZNmhsazlTMXJDRzZ1ZUZ0Sk9pTTJRejFEMDVMdFhFYjZKLzdTNkp6UkQxWVQ5QnlsaWluR21KUEE2c0ZUQTJTZXZuVnZxZ1UzVjlCeHFKMit0ajZxSHR2SmU3NjBrZlM4ZEY3K1AzOWlaR0FFYjhCTFMxMFRMWFZORSs5WjloY3JLRmhUeU5hdnYwQnZjdy9yN3JtYTNHVjV2UHlkbHdBWTdCcWNlTzM0Yyt2dVhUOGxlWWZmS09hMktkbWh1bVE2b2xReFJVVDJBUFEwZFUvYlo2U2twbEI1MTFxTVpSZ1pHR0hIUTl0eFJoMUdCc1pHYmlNREk3UWRiSHZUL3dhN3g0b3drQlhBbStiRkd4aTdmR2w4ZTI5TDc4VCt4NStiS24zdGZRQVlZNDVNMlU3VkpkSHBXVlJNQ1lWQ2YyZU1lV0RSdXhkUG5FOU1kZ2QrdjQrOVQrMUJSTzZQUkNKZmNUdFBNdElScFlvcGp1TTBBUFMzOTdzZEpXYjBOUFVBSUNKMUxrZEpXbHFVS3FZNGpuTVFvUHRrOTdUTXhCTnZSSVNPd3gzamo2dGRqcE8wdENoVlRLbXRyVzBRa2NiQnpnSDZXdnZjanVPNmdjNEIrdHY2RUpHV2FEU3FJMHFYYUZHcW1DTWlUd08wN0dtNjBFc1QzcW5UbzBsanpDc3VSMGxxV3BRcTVsaVc5VHhBNi81V3Q2TzRydTMwZDJDTTJlcHVrdVNtUmFsaXp0RFEwSXZBYU91K0ZrYUhSdDJPNHhwNzJLWnhaeU9BRGZ6YTVUaEpUWXRTeFp5NnVyb200Q2w3MktaeHh6RzM0N2ltWlc4em80TWppTWkyWGJ0MnZlNTJubVNtUmFsaWttM2Jqd0JKWFpTdnYzb1VBTWR4ZnVoeWxLU25SYWxpMHVqbzZCK0IxdmI2TnJxT0pkOHR6cjNOUFRUVm5FUkVPcnU2dWg1M08wK3kwNkpVTWFtdXJtN1ljWno3QVBZOGxYeFh4Uno0dy83eGg5OC9jdVRJNFBsZXE2YWZGcVdLV1k3alBBaTB0dFExMDVsRW84cmU1aDZPYlg4ZEVUblYwOU56djl0NWxCYWxpbUUxTlRWOXdEOEIxUDQ4bWhSMzZvZ0l1NStvSFgvOFFIMTkvZlRORHFJdW1oYWxpbW5kM2QwUGlzaWVqb2IyYVZ2bE1KWWMzOVZJOCs0bVJPUndaMmZudjdpZFI0M1JvbFF4cmI2K2ZraEU3Z0xzdlUvVk1YQXFjU2ZMR09vWnBPWm5VVVRFQVQ2bDV5WmpoOGZ0QUVwZFNGTlQwNG1DZ29KMHNXVmRXMzBiOHk5ZmNPYktoQW5CR2JWNTdiKzIwOXZVZ3pIbUI1Rkk1RHR1WjFKdjBLSlVjU0UzTi9jbGo4ZHo3VkQzMFB6KzluN21saGU1dnBiTlZCRVJkditxbGhOVmpRQTFIUjBkdDNaMmRpYnZMVWt4U0l0U3hZWFcxbFk3THk5dmk4Zmp1YjM3UlBkc1l3eDV5K2U0SFd0S0hIN3hFUHVmM29lSU5JK01qRnh6NE1DQkRyY3pxVGZUb2xSeG82V2xwYStnb09BRlk4d2RiUWZiVWpIRWRWbUtDQTFiRDdIN2x6V0lTSzh4NXBab05GcnJkaTcxZGxxVUtxNDBOVFUxNWVmblAyOVoxcWIyZzIycGptMlR0MkpPM0IyR2l3ajF6eHlnN3RlN0VaRmU0SlpJSkxMVjdWenE3TFFvVmR4cGJtNCtYbGhZK0J5d3FlTlFSNkNyc1l1QzBrSTgzdmo0MTNsMGFKVHFIMGM0OUh3OVFJL2pPRGRYVjFjLzczWXVkVzd4OWRld1VtY0lCb01sS1NrcFR3SWxHUVVaWEhiMzVjd3VudTEyclBQcWJlbGg1eU03eHU5ZlAycmI5cTNSYURUaWRpNTFmdkh4VjdCU1o5SGMzTnllbnA3K21OL3ZEdzczRGE4NCt2SVJSSVRzeFRreGQvbVFNK3BRLzl4QmRqeTBuY0hPUVVSazYvRHc4TFcxdGJXSDNjNm1Ma3hIbENydUxWbXlaSFpXVnRZcFlCVHdadVJuVUhwckdRVmxoYTZmdXhRUld2ZTJVUGViM1hRZjd3TG9CKzZycXFxNkgzQmNEYWN1bWhhbGluY3BvVkNvMlJpVEF6d3JJaGhqL2dKZzl2d3NWdDIwbXZ4VkJSaHJadjlWRjBkb085akt2dC91b2FOaDRtcWZiYlp0M3gyTlJnL01hQmcxYVZxVUtxNkZRcUV2R1dQdUIvcXJxcW95QUttb3FQaUFaVm4vRElRQUFqa0JsbXhZUm5IbFBBSlpnV25OTTlRenhQRmRqVFJzclo5WVJWSkU5Z0JmaTBRaXY1eldEMWZUUm90U3hhMktpb3BGeHBoRGdESEdsRlpWVmUwOWMzczRITDRkdUJlNFl2eTU3TVU1RklXTG1WT1NUK2JjekVtUE5NVVJlcHA3YUR2UXlvbkljZG9QdHAyNXVjcTI3ZitJUnFPUEFvay85VkVDMDZKVWNhbTB0TlRuOC9uMkdXTVdpOGp2STVISTllZDZiU2dVS2pmRzNBUGNCT1NOUCsveGVjaGVuRVB1a2x6UzU2U1RtaFVnTlN1QU4rREY0L1dNWFc1a3hoYjVza2RzUmdkR0dPZ2NaTEJyYkszdGpvWjJPaG82M3JRQW1vaDBHbU8yMkxiOTNXZzArdHEwZmdscXhtaFJxcmcwZnNndElxY2lrVWcrWXova1hJZ1ZEQVkzZUR5ZVRjQjZZMHdKazcveXd3YnFSV1NiTWVZWFZWVlZ6NTUrVGlVUUxVb1ZkNExCNEpxVWxKUnFFVEdPNDd3bkdvMXVleWY3S1MwdHpmQjZ2VmNhWTY0RWxoaGo1b3ZJUEdOTUpoQUEwaGo3YjZSZlJBYUFibU5NbzRnMEFvZUJWMzArMzh2YnQyL1h5WFVUbkJhbGlpdW5EN21yakRHbEl2SmtKQks1eGUxTUt2SEYxbFc1U2wyQXorZjdYNmRMOHZpcFU2Yys3SFllbFJ4UzNBNmcxTVVLaDhPVndGZEZ4SEVjNTI2ZEFWek5GQjFScW5qaEJSNEV2TWFZWDBTajBUKzRIVWdsRHgxUnFyZ1FDb1UrRDRSRTVLaHQyM2U3blVjbEYvMHhSOFc4eXNyS01zZHhkZ0JleDNGdWprYWp2M1U3azBvdWV1aXRZc3FHRFJ2ZWVwVGpFWkgvTk1iNGdmL1drbFJ1MEduV1ZFekp5Y2w1ZHU3Y3ViNmlvcUxha3lkUE9oVVZGVjh5eHR3bElzMldaWDNnNU1tVFEyNW5WTWxIRDcxVlRBbUh3MGdvdnE0QUFCN29TVVJCVkNlQlF1QlY0RDdnNXlMaUJ6YnJwQkxLTFZxVUttYXNYTGt5TnhBSXRCaGozblJLU0VSK0dvbEU3bkFybDFKNmpsTEZqTlRVMVAvcnJTVjVXckM4dkx4MHhnTXBkWnFlbzFReG82aW82REhnYll2ZUdHUG1XSmIxbWNMQ1FxdTR1UGkxa3lkUGpyZ1FUeVV4SFZHcW1DRWkyUmQ0eVIyY3BVaVZtbTU2d2JtS0NjRmdzTVFZazNHMmJTSWl3SE9SU09RNmRKMFo1UUlkVWFxWTRQRjR2bktPVFNQR21LOUdJcEgzb2lXcFhLSWpTaFVUakRIdmUrdHpJaklFdkM4U2liemtRaVNsSm1oUnFyT2FOMjllSURjM3Q4eXlyRFhHbUtYQWNoRlpib3pKRVpFTUlJT3h5OHQ2alRHOUluSUtxQWNPaXNnaFk4eHUyN1pyYW1wcStpN204MFFrK3kxTHk3WmJsclZ5MTY1ZGJlZDZqMUl6UmEralZPT3NVQ2dVQnE0SGJqVEdoSm44WDZRMkVCV1JMYlp0UDExVFU3T0RzeXlURUE2SGJ3VCtoOVAvUG9ySTA4UER3N2ZXMWRVTlQvTHpsWm9TV3BSSkxod09MeE9SVHhoajdnTG1qajl2ZVMweTUyYVNXVHliOVB3TTB2UFNTYy9Md0pmaEk4V2Znc2Z2d1dBWUhScGxkR2lVa2Y1aCtscjc2R3ZybzYrbGwrNFRYWFNmNk1ZZWZsTXZ0b25JWThERGtVaGt6eGtacW9GeUFCRzVPeEtKL0FCZHRWREZFQzNLSkZWUlVmRmV5N0krRDF3My90eXNva3p5VnhWUVZGRkUxc0pzTE0va2Z1dHpiSWV1WTEyY2pCNm5aVzhMWGNjNko3YUp5SXVPNC94Yk5CcjliVGdjN2dQU0hNY0pWVmRYVjAvcVE1V2FCbHFVU2FhaW9tS2RNZVkrWTh4NkFIK21uM2xyRjdCNC9STFM4OUtuOWJNSFRnMXcrS1VHanUxNG5jRlRBd0E0anJQVEdMUGN0dTAxTlRVMWpkTWFRS2wzU0lzeVNheFpzNmJBNS9OOUY5Z01rSkdmd1lyclYxSmNPVy9TSThkTEpZNXdJbnFjQTAvdm8vdkV4QUtHVzRhR2hqNVRWMWYzK295R1Vlb2lhRkVtUGxOZVh2NFJ5N0wrM1JpVEZjZ09VSExES2haY3VaQzMvTW84NDBTRTR6c2IyYmRsRDMydGZRQTlqdU44b2JxNitrSDBIS1dLSVZxVUNTd1lES1pibHZWOXk3TCsybGlHaGU5ZXpKcGIxK0R4eGRaVllmYUl6ZDZuOXREd1FqM2lDQ0x5WkU5UHo4ZnE2K3Qxdld3VkU3UW9FOVNxVmFzV0JnS0JKNEJ3SUNlTnlydldrcnMwMSsxWTU5VjVySk5kUDNpTjN1WmVnSDIyYmQ4Y2pVWVB1SjFMS1MzS0JCUU9oMWVKeUZaalRIN3U4anplOWNrcjhLWDczSTUxVVVZR1J0ajE2QTZhZHpkeCtpTDI5MFVpa1oxdTUxTEpUYWRaU3pEbDVlV2xsbVc5YUl5WnMranF4YXo5eE9XaytHUHJVUHQ4UEY0UHhaZk53eDV4T05YUUVUREdiTTdQejMraHVibjV1TnZaVlBMU29rd2d3V0N3SkNVbDVVOUEzdEtOeXdodXJuRDlCNXQzd2hoRC9zcDhBTm9QdHFWYWxyVzV1TGo0RHlkT25HaHlPWnBLVWxxVUNhSzB0RFRINi9VK2I0eVp0M1RqTXRiOFpkRHRTSk9XdDJJT3hqSzBIV2hORlpFYmNuTnpmOUxTMG5KUjk0NHJOWlYwbXJYRTRQWDcvVDh4eGl3dkRNNmw5TFl5dC9OTW1SWHZMMkgrRlFzQTV2dDh2dCtVbHBiR3g4bFdsVkMwS0JOQUtCVDZNbkRkck1KWlZINThiVndlYnArTE1ZYnlENGZJV3BnTmNJWGY3LyttMjVsVTh0RkQ3emhYVmxaVzV2RjRIdmY0UE5hNmU5ZVRtcG5xZHFRcFoza3NDbFlYY1BTVkl6aWpUbVZoWWVFelRVMU5lcnVqbWpFNm9veGpsWldWM3BTVWxFY0FUOG4xSzhuSVArdEtDZ2toa0owMmZ0N1ZZNHg1V0EvQjFVelNvb3hqdG0zZmFZeTViUGI4TEphOWQ0WGJjYWJkZ2lzWGtyYzhEMkNWMysvL290dDVWUExRb294VGl4WXRTalhHL0NOQWNITjVRcDJYUEJkakRHV2J5Z0VRa1h1Q3dlRDBUbmVrMUdsYWxIRXFPenY3TG1OTThaeVNPZVFzaWUxYkU2ZFNadkZzaXNMRjQydDlmOEh0UENvNWFGSEdKNjh4NXFzQUsyOWM3WGFXR1ZmeS9wVUFXSmIxV1QxWHFXYUNGbVVjQ29mREc0R2k3TVU1U1RXYUhKZFpQSnY4MVFVQWM3eGU3eWEzODZqRXAwVVpoMFRrNHdEejFzNTNPNHByRmx5NUVBQmp6SjB1UjFGSlFJc3l6cXhjdVRMWEdIT2I1YldZZi9rQ3QrTzRwcUMwRUkvUGd6SG1tc3JLeXJrWGZvZFM3NXdXWlp3SkJBSWJBTytja255OHFWNjM0N2dteFo5Q2NlVThHRnRTOTFhWDQ2Z0VwMFVaWjR3eEcyRnN3b2hrTjZka2JJWWh4M0UydWh4RkpUZ3R5amdqSWpjQUZKUVd1QjNGZGRsTGNnQXd4bHpwY2hTVjRMUW80MGdvRkZwb2pGbmt6L1NUVVRETDdUaXVTOHRKSTVBZEFDZ0tCb01sYnVkUmlVdUxNbzZJeUFxQXpLTFpTWEVuem9VWVl5WXVqL0o0UEdHWDQ2Z0Vwa1VaUnl6TFdnS1FscHZtZHBTWU1XdHVKZ0FpVXVweUZKWEF0Q2pqeTBxQWpIejNEN3RGTG4zWjdYZnluZ3RKenh1NzNkc1lzM1RLZDY3VWFmR3o2cFFDV0Ewd2ErN1VGZVdUbjMwQ2dJcVBoRmw0MVNJQUduY2NZOWVqTzRDeFd5UkxybDlKVjJNWFhjZE8wWG1zaTY1am5YUTFkbkhqdHo5NDNuMi9rL2RjcXZIUnRURm04WlR1V0tremFGSEdFUkVwTnNZUXlKNitRKytCam41cWZsWU5qRjNVUFg1ZjlkYjduN3ZrZmIyVDkxd3FmNlovL0tGZUw2V21qUlpsZk1rRDhHZE16endRSXNLdUgrNWtaR0NFdEp3MHduZGVOckh5Kzl6eUlySVdaalBZTmNEaEZ4c3Vhbi92NUQyWHlodndqV2ZQbXBZUFVBb3R5bmlUQVpBeVRYZmsxRDl6Z1BiNk5xd1VpN1dmdkJ4ZitodUYvSzVQWFFIQTBWZU9uUFA5cno3d0NwMUhUM0hWUFZlVFdaUjVVZStaTEk5dmJEVVRZMHhnMmo1RUpUMHR5amhpalBFRFdDbFQveHRjVjJNblI3Y2RBYUJzVXpsWkM3SXZlUjk5YlgwTTl3MHowajg4eGVuT3pmSk1mQmM2M1pxYU5scVU4V1hhTHA1c2ZPMFlqdTNnOFhvb0xIdG5jMHhjOCtXTmpBeU80cC9sdi9DTGxZb2plbmxRZkJrQ2NFYWRLZC94a2cxTDhRYTgyQ00yT3gvZWpqaVhmaW1QNWZYTWVFazY5c1IzTVRLakg2eVNpaFpsSEJHUlBvRFJvYW52aEVCT0d1VjNoQUJvUDlUT25pZDNUL2xuVEFkN3hBWkFSQVpjanFJU21CWmxmR2tGR09xZG5uT0F4Wlh6SnVhNHJILzJJRTAxSnkvcC9jNkl6VkRQMEhSRU82ZVIvb20vTkRwbjlJTlZVdEZ6bEhIRUdITVNXRDE0YW9ETTA3ZnVUYlhnNWdvNkRyWFQxOVpIMVdNN2VjK1hOcEtlbDg3TDMza0pnTUd1d1luWGpqKzM3dDcxQUd6OStndjBOdmV3N3A2cnlWMldkMUh2bWF6aE40cTViVXAycU5SWjZJZ3lqb2pJSG9DZXB1NXArNHlVMUJRcTcxcUxzUXdqQXlQc2VHZzd6cWhEMjhFMjJnNjIwZHZTTy9IYThlZkdCYklDZU5POGVBUGVOMjAvMzNzbXE2KzlEd0JqekpFcDI2bFNiNkZUME1TUlVDajBkOGFZQnhhOWUvSEUrY1JrZCtEMys5ajcxQjVFNVA1SUpQSVZ0L09veEtRanlqamlPRTREUUg5N3Y5dFJZa1pQVXc4QUlsTG5jaFNWd0xRbzQ0ampPQWNCdWs5MlQ4dE1QUEZHUk9nNDNESCt1TnJsT0NxQmFWSEdrZHJhMmdZUmFSenNIS0N2dGMvdE9LNGI2QnlndjYwUEVXbUpScU02b2xUVFJvc3l6b2pJMHdBdGU1cmNqdUs2VTZkSGs4YVlWMXlPb2hLY0ZtV2NzU3pyZVlEVy9hMXVSM0ZkMitudndCaXoxZDBrS3RGcFVjYVpvYUdoRjRIUjFuMHRqQTZOdWgzSE5mYXdUZVBPUmdBYitMWExjVlNDMDZLTU0zVjFkVTNBVS9hd1RlT09ZMjdIY1UzTDNtWkdCMGNRa1cyN2R1MTYzZTA4S3JGcFVjWWgyN1lmQVpLNktGOS85U2dBanVQODBPVW9LZ2xvVWNhaDBkSFJQd0t0N2ZWdGRCMUx2bHVjZTV0N2FLbzVpWWgwZG5WMVBlNTJIcFg0dENqalVGMWQzYkRqT1BjQjdIa3ErYTZLT2ZDSC9lTVB2My9reUpIQjg3MVdxYW1nUlJtbkhNZDVFR2h0cVd1bU00bEdsYjNOUFJ6Yi9qb2ljcXFucCtkK3QvT281S0JGR2FkcWFtcjZnSDhDcVAxNU5DbnUxQkVSZGo5Uk8vNzRnZnI2K3VtYkhVU3BNMmhSeHJIdTd1NEhSV1JQUjBQN3RLMXlHRXVPNzJxa2VYY1RJbks0czdQelg5ek9vNUtIRm1VY3E2K3ZIeEtSdXdCNzcxTjFESnhLM01reWhub0dxZmxaRkJGeGdFL3B1VWsxa3p4dUIxQ1QwOVRVZEtLZ29DQmRiRm5YVnQvRy9Nc1huTGt5WVVKd1JtMWUrNi90OURiMVlJejVRU1FTK1k3Ym1WUnkwYUpNQUxtNXVTOTVQSjVyaDdxSDV2ZTM5ek8zdkFoakVtT3FVUkZoOTY5cU9WSFZDRkRUMGRGeGEyZG5aL0xla3FSY29VV1pBRnBiVysyOHZMd3RIby9uOXU0VDNiT05NZVF0bitOMnJDbHgrTVZEN0g5Nkh5TFNQREl5Y3MyQkF3YzYzTTZra284V1pZSm9hV25wS3lnb2VNRVljMGZid2JaVURIRmRsaUpDdzlaRDdQNWxEU0xTYTR5NUpScU4xcnFkU3lVbkxjb0UwdFRVMUpTZm4vKzhaVm1iMmcrMnBUcTJUZDZLT1hGM0dDNGkxRDl6Z0xwZjcwWkVlb0ZiSXBISVZyZHpxZVNsUlpsZ21wdWJqeGNXRmo0SGJPbzQxQkhvYXV5aW9MUVFqemMrL3E4ZUhScWwrc2NSRGoxZkQ5RGpPTTdOMWRYVno3dWRTeVczK0JwcXFJc1dEQVpMVWxKU25nUktNZ295dU96dXk1bGRQTnZ0V09mVjI5TER6a2Qyak4rL2Z0UzI3VnVqMFdqRTdWeEt4Y2N3UTEyeTV1Ym05dlQwOU1mOGZuOXd1Rzk0eGRHWGp5QWlaQy9PaWJuTGg1eFJoL3JuRHJMam9lME1kZzRpSWx1SGg0ZXZyYTJ0UGV4Mk5xVkFSNVRKd0lURDRYdUJmd0hTTXZJektMMjFqSUt5UXRmUFhZb0lyWHRicVB2TmJycVBkd0gwQS9kVlZWWGREeml1aGxQcURDbHVCMURUVGh6SDhWaVdsU1lpUjNwYmVoZHQvODgvTTN0K0ZxdHVXazMrcWdLTU5iT0ZLWTdRZHJDVmZiL2RRMGZEeE5VKzIyemJ2anNhalI2WTBUQktYUVFkVVNhNGNEaThFWGdPR0FVKzRqaE9uMlZaL3d5RUFBSTVBWlpzV0VaeDVUd0NXWUZwelRMVU04VHhYWTAwYksyZldFVlNSUFlBWDR0RUlyK2MxZzlYYWhLMEtCTllLQlJhYUl6Wkt5S3B3TDlFSXBGL0dOOFdEb2R2Qis0RnJoaC9MbnR4RGtYaFl1YVU1Sk01TjNQU0kwMXhoSjdtSHRvT3RISWljcHoyZzIxbmJxNnliZnMvb3RIb28wRGlUMzJrNHBvV1pZSUtCb1BwS1NrcFVXQ3BpRHdSaVVUKzhteXZDNFZDNWNhWWU0Q2JnTHp4NXowK0Q5bUxjOGhka2t2Nm5IUlNzd0trWmdYd0JyeDR2SjZ4eTQzTTJDSmY5b2pONk1BSUE1MkRESGFOcmJYZDBkQk9SMFBIbXhaQUU1Rk9ZOHdXMjdhL0c0MUdYNXZ1NzBDcHFhSkZtWmlzY0RqOEMrQTJFVGtZaVVSV01iWmE0WG5mRXd3R04zZzhuazNBZW1OTUNaTy9Lc0lHNmtWa216SG1GMVZWVmM5ZVJBNmxZbzRXWlFJS2g4UC9DSHdONkI0WUdGaTVkKy9lazVlNmo5TFMwZ3l2MTN1bE1lWktZSWt4WnI2SXpEUEdaQUlCSUkyeGYzLzZSV1FBNkRiR05JcElJM0FZZU5Ybjg3MjhmZnQyblZ4WHhUMHR5Z1FUQ29VK1pJejVCVEJpMi9aMTBXajBCYmN6S1JYdll1dktZelVwNWVYbEs0Q2Z5ZGk2RUgrdkphblUxTkFSWllJb0xTM044UHY5aDRFOEVmbFJKQkw1bU51WmxFb1VPcUpNREpiUDUvczlZNzlhNzlTU1ZHcHE2WjA1Q1NBY0R2OGJzQTdvR2gwZDNlQnlIS1VTam80bzQxeEZSY1dkd09jQU1jWmNmWG9aVzZYVUZOSVJaUndMaDhPVndNTUFqdU44dXJxNldtY0FWMm9hNklneWZyenA0dS9TMHRJYzRJWFR6Myt2dXJyNlFWZFNLWlVFZEVRWkJ5b3JLNzJPNDNRQW40cEVJbzh6OXVQTm40Qlp3UE5WVlZYL3Q3c0psVXBzV3BSeFFFUnVOTVprQUQ4S2g4TmhJQmRZTFNMSGJkditJRHAzbzFMVFNvc3lEb2pJSjA5UHN1c1JrYytmZm5ySXNxejNSQ0lSL2ZGR3FXbW1SUm5qU2t0TEZ3RFhqZit6ZVdOYThwNysvdjUrZDFJcGxWejB4NXdZNS9QNVBtU01PZHYvVDNtQlFHRHY2WWw1bFZMVFNJc3l4aGxqUG51ZXpiTkY1SGNWRlJXM3pGZ2dwWktRSG5ySHNJcUtpblhBa25OdEY1RVdFYm14dXJwNnh3ekdVaXJwNklneWhobGovdm84bXgvbzZlbFpyaVdwMVBUVDJZTXUwcng1OHdLNXVibGxsbVd0TWNZc0JaYUx5SEpqVEk2SVpBQVpqSDJmdmNhWVhoRTVCZFFEQjBYa2tERm10MjNiTlJkN2krSHBwUnhhR1pza2Q0S0lOSXJJYlZxUVNzMGNMY3B6czBLaFVCaTRIcmpSR0JObThxY3FiQ0FxSWx0czIzNjZwcVptQitkWUdxR3lzdkpPRVhuMHpPZEU1SDdidHYrMzNzK3QxTXpTb255TGNEaThURVErWVl5NUM1ZzcvcnpsdGNpY20wbG04V3pTOHpOSXowc25QUzhEWDRhUEZIOEtIcjhIZzJGMGFKVFJvVkZHK29mcGErMmpyNjJQdnBaZXVrOTAwWDJpRzN2NFRiM1lKaUtQQVE5SElwRTliOG54S25BNWdJZ2NkaHpudzdvZ2wxTHUwS0k4cmFLaTRyMldaWDJlTTY1Wm5GV1VTZjZxQW9vcWlzaGFtSTNsbWR3cFhjZDI2RHJXeGNub2NWcjJ0dEIxckhOaW00aTg2RGpPdjBXajBkK3VXYk5tcWRmclBXQ01zVVRrbnkzTCt2OTI3ZHFsMTB3cTVaS2tMOHFLaW9wMXhwajdqREhyQWZ5WmZ1YXRYY0RpOVV0SXowdWYxczhlT0RYQTRaY2FPTGJqZFFaUERRQWdJanNjeDZuMWVEeFhEZzhQZjNqMzd0MDEweHBDS1hWQlNWdVVhOWFzS2ZENWZOOEZOZ05rNUdldzR2cVZGRmZPbS9USThWS0pJNXlJSHVmQTAvdm9QdEhOMkpJMy9INTRlUGpUZFhWMXI4OW9HS1hVMnlSalVacnk4dktQV0piMTc4YVlyRUIyZ0pJYlZySGd5b1c4Y1hlZ08wU0U0enNiMmJkbEQzMnRmUUE5anVOODRmUVVhdUpxT0tXU1dGSVZaVEFZVExjczYvdVdaZjIxc1F3TDM3MllOYmV1d2VPTHJldnU3UkdidlUvdG9lR0Zlc1FSUk9USm5wNmVqOVhYMStzYTJVcTVJR21LY3RXcVZRc0RnY0FUUURpUWswYmxYV3ZKWFpycmRxeno2anpXeWE0ZnZFWnZjeS9BUHR1MmI0NUdvd2ZjenFWVXNrbUtvZ3lIdzZ0RVpLc3hKajkzZVI3dit1UVYrTko5YnNlNktDTURJK3g2ZEFmTnU1czRmUkg3K3lLUnlFNjNjeW1WVER3WGZrbDhLeTh2TDdVczYwVmp6SnhGVnk5bTdTY3VKOFVmVzRmYTUrUHhlaWkrYkI3MmlNT3BobzZBTVdaemZuNytDODNOemNmZHpxWlVza2pvb2d3R2d5VXBLU2wvQXZLV2JseEdjSE9GNnovWXZCUEdHUEpYNWdQUWZyQXQxYktzemNYRnhYODRjZUpFazh2UmxFb0tDVnVVcGFXbE9WNnY5M2xqekx5bEc1ZXg1aStEYmtlYXRMd1ZjekNXb2UxQWE2cUkzSkNibS91VGxwWVd2WjFScVdtV3FMTUhlZjErLzArTU1jc0xnM01wdmEzTTdUeFRac1g3UzVoL3hRS0ErVDZmN3plbHBhWHhjYkpWcVRpV2tFVVpDb1crREZ3M3EzQVdsUjlmRzVlSDIrZGlqS0g4d3lHeUZtWURYT0gzKzcvcGRpYWxFbDNDSFhxWGxaV1ZlVHlleHowK2o3WHUzdldrWnFhNkhXbktXUjZMZ3RVRkhIM2xDTTZvVTFsWVdQaE1VMU5Ubzl1NWxFcFVDVFdpckt5czlLYWtwRHdDZUVxdVgwbEdmb2Jia2FaTklEdHQvTHlyeHhqenNCNkNLelY5RXFvb2JkdSsweGh6MmV6NVdTeDc3d3EzNDB5N0JWY3VKRzk1SHNBcXY5Ly9SYmZ6S0pXb0VxWW9GeTFhbEdxTStVZUE0T2J5aERvdmVTN0dHTW8ybFFNZ0l2Y0VnOEhwbmU1SXFTU1ZNRVdabloxOWx6R21lRTdKSEhLV3hQYXRpVk1wczNnMlJlRmlqREZ6TE12Nmd0dDVsRXBFaVZLVVhtUE1Wd0ZXM3JqYTdTd3pydVQ5S3dHd0xPdXplcTVTcWFtWEVFVVpEb2MzQWtYWmkzT1NhalE1THJONE52bXJDd0RtZUwzZVRXN25VU3JSSkVSUmlzakhBZWF0bmU5MkZOY3N1SEloQU1hWU8xMk9vbFRDaWZ1aVhMbHlaYTR4NWpiTGF6SC84Z1Z1eDNGTlFXa2hIcDhIWTh3MWxaV1ZjeS84RHFYVXhZcjdvZ3dFQWhzQTc1eVNmTHlwWHJmanVDYkZuMEp4NVR3WVcxTDNWcGZqS0pWUTRyNG9qVEViWVd6Q2lHUTNwMlJzaGlISGNUYTZIRVdwaEJMM1JTa2lOd0FVbEJhNEhjVjEyVXR5QURER1hPbHlGS1VTU2x3WFpTZ1VXbWlNV2VUUDlKTlJNTXZ0T0s1THkwa2prQjBBS0FvR2d5VnU1MUVxVWNSMVVZcklDb0RNb3RsSmNTZk9oUmhqSmk2UDhuZzhZWmZqS0pVdzRyb29MY3RhQXBDV20rWjJsSmd4YTI0bUFDSlM2bklVcFJKR1hCY2xzQklnSXo4K0Q3dEZwbjZwN3ZTOHNkdTlqVEZMcDN6blNpV3ArRmxsNit4V0E4eWFPelZGK2VSbm53Q2c0aU5oRmw2MUNJREdIY2ZZOWVnT1lPejJ5SkxyVjc3cHRXKzE2cWJWckRoOVMrRmJkVFYyMFhYc0ZKM0h1dWc2MWtsWFl4YzNmdnVEVTVKOTNQam8yaGl6ZUVwM3JGUVNpK3VpRkpGaVl3eUI3T2s1OUI3bzZLZm1aOVhBMkFYZEpXY3B3SXo4REZKbnZ6RTVjQ0RuM0ZtMjN2L2MxSWQ4QzMrbWYveWhYaStsMUJTSjY2SUU4Z0Q4R1ZNL0Q0U0lzT3VIT3hrWkdDRXRKNDN3blplZGRSWDBaZTlkTVRINnZKQzU1VVZrTGN4bXNHdUF3eTgyVEczZzA3eUJzZTlDUkxLbTVRT1VTa0x4WHBRWkFDblRjRWRPL1RNSGFLOXZ3MHF4V1B2SnkvR2xYM29adi9yQUszUWVQY1ZWOTF4TlpsRW03L3JVRlFBY2ZlWElGS2Q5ZzhjM3RycUhNU1l3YlIraVZKS0o2NkkweHZnQnJKU3AvVTJxcTdHVG85dU9BRkMycVp5c0Jkbm5mRzMwOFFqUnh5T2s1YVd6Nk4yTFdiWngrY1RJczYrdGorRytZVWI2aDZjMDMvbFlub252UXFkYlUycUt4SFZSY3RhRDRjbHJmTzBZanUzZzhYb29MRHY3L0JLejVtYmlEWGdSRVhwT2R0UFgwa3ZkRTdYWVE2T1UzTEFLZ0d1K3ZKR1J3Vkg4cy94bjNZZFNLajdFZTFFT0FXbk9xRE54eURrVmxteFlTc1BXUTR3TWpMRHo0ZTJzdTNjOXhucHpKMi84Zi85aTRyRTliTFA5KzMrbWRYOExSN1lkbmloS3krdkI3NTNaaFM0ZDJ4bC9PREtqSDZ4VUFvdnI2eWhGcEE5Z2RHaHFPeUdRazBiNUhTRUEyZysxcytmSjNlZDl2Y2ZuWVc1NUVRRERmVE4zbUgwMjlvZ05nSWdNdUJwRXFRUVMxMFVKdEFJTTlVNTlPUlZYenB1WTM3TCsyWU0wMVp5YzJOWnpzcHVSZ1RmS2VXUmdoTWFkeHdDWVBmK05INXVkRVp1aG5xRXB6M1krSS8wVHVUcG45SU9WU21CeGZlaHRqRGtKckI0OE5VRG02VnYzcGxKd2N3VWRoOXJwYSt1ajZyR2R2T2RMRzBuUFMrZDQxWEVPL25FL3N3cG5ZYVZZOUp6c1lYUm9GSS9YdzVyYnlpYmV2L1hyTDlEYjNNTzZlNjRtZDFrZUwzL25KUUFHdXdZblhqUCszTHA3MTA5SjV1RTNpcmx0U25hb2xJcnZFYVdJN0FIb2FlcWVsdjJucEtaUWVkZGFqR1VZR1JoaHgwUGJjVVlkc3VabmtWRXdpOTZXWGpwZjc4UnpldExjOWYvUE5XOWFzeWVRRmNDYjVzVWJHTHQ4cWUxZ0cyMEgyK2h0NloxNHpmaHpVNld2dlE4QVk4eVJLZHVwVWtrdXJxZmNDWVZDZjJlTWVXRFJ1eGRQbkZOTWRnZCt2NCs5VCsxQlJPNlBSQ0pmY1R1UFVva2dya2VVanVNMEFQUzM5N3NkSldiME5QVUFJQ0oxTGtkUkttSEVlMUVlQk9nKzJUMHRNL0hFR3hHaDQzREgrT05xbCtNb2xURGl1aWhyYTJzYlJLUnhzSE9BdnRZK3QrTzRicUJ6Z1A2MlBrU2tKUnFONm9oU3FTa1MxMFVKSUNKUEE3VHNhWEk3aXV0T25SNU5HbU5lY1RtS1Vna2w3b3ZTc3F6bkFWcjN0N29keFhWdHA3OERZOHhXZDVNb2xWaml2aWlIaG9aZUJFWmI5N1V3T2pUcWRoelgyTU0yalRzYkFXemcxeTdIVVNxaHhIMVIxdFhWTlFGUDJjTTJqVHVPdVIzSE5TMTdteGtkSEVGRXR1M2F0ZXQxdC9Nb2xVaml2aWdCYk50K0JFanFvbno5MWFNQU9JN3pRNWVqS0pWd0VxSW9SMGRIL3dpMHR0ZTMwWFVzK1c1eDdtM3VvYW5tSkNMUzJkWFY5YmpiZVpSS05BbFJsSFYxZGNPTzQ5d0hzT2VwNUxzcTVzQWY5bzgvL1A2UkkwY0d6L2RhcGRTbFM0aWlCSEFjNTBHZ3RhV3VtYzRrR2xYMk52ZHdiUHZyaU1pcG5wNmUrOTNPbzFRaVNwaWlyS21wNlFQK0NhRDI1OUdrdUZOSFJOajlSTzM0NHdmcTYrdW5aM1lRcFpKY3doUWxRSGQzOTRNaXNxZWpvWDNhVmptTUpjZDNOZEs4dXdrUk9keloyZmt2YnVkUktsRWxWRkhXMTljUGljaGRnTDMzcVRvR1RpWHVaQmxEUFlQVS9DeUtpRGpBcC9UY3BGTFRaMllYZEprQlRVMU5Kd29LQ3RMRmxuVnQ5VzNNdjN6Qm1Tc1RKZ1JuMU9hMS85cE9iMU1QeHBnZlJDS1I3N2lkU2FsRWxuQkZDWkNibS91U3grTzVkcWg3YUg1L2V6OXp5NHN3SnE2bjNwd2dJdXorVlMwbnFob0Jham82T203dDdPeE0zbHVTbEpvQkNWbVVyYTJ0ZGw1ZTNoYVB4M043OTRudTJjWVk4cGJQY1R2V2xEajg0aUgyUDcwUEVXa2VHUm01NXNDQkF4MXVaMUlxMFNWa1VRSzB0TFQwRlJRVXZHQ011YVB0WUZzcWhyZ3VTeEdoWWVzaGR2K3lCaEhwTmNiY0VvMUdhOTNPcFZReVNOaWlCR2hxYW1yS3o4OS8zcktzVGUwSDIxSWQyeVp2eFp5NE93d1hFZXFmT1VEZHIzY2pJcjNBTFpGSVpLdmJ1WlJLRmdsZGxBRE56YzNIQ3dzTG53TTJkUnpxQ0hRMWRsRlFXb2pIR3g5LzlOR2hVYXAvSE9IUTgvVUFQWTdqM0Z4ZFhmMjgyN21VU2lieE5iU2FoR0F3V0pLU2t2SWtVSkpSa01GbGQxL083T0xaYnNjNnI5NldIblkrc21QOC92V2p0bTNmR28xR0kyN25VaXJaeE1ld2FnbzBOemUzcDZlblArYjMrNFBEZmNNcmpyNThCQkVoZTNGT3pGMCs1SXc2MUQ5M2tCMFBiV2V3Y3hBUjJUbzhQSHh0YlczdFliZXpLWldNa21aRWVRWVREb2Z2WWV4Mngxa1orUm1VM2xwR1FWbWg2K2N1UllUV3ZTM1UvV1kzM2NlN0FQcUIrNnFxcXU0SEhGZkRLWlhFa3JFb0FTZ3RMVjNnOC9rZU5zYjhCY0RzK1Ztc3VtazErYXNLTU5iTWZpM2lDRzBIVzluMzJ6MTBORXhjN2JQTnR1MjdvOUhvZ1JrTm81UjZtNlF0eW5FVkZSVWZzQ3pybjRFUVFDQW53SklOeXlpdW5FY2dLekN0bnozVU04VHhYWTAwYksyZldFVlNSUFlBWDR0RUlyK2MxZzlYU2wyMHBDL0tjZUZ3K0hiZ1h1Q0s4ZWV5RitkUUZDNW1Ua2srbVhNekp6M1NGRWZvYWU2aDdVQXJKeUxIYVQvWWR1Ym1LdHUyL3lNYWpUNEtKUDdVUjByRkVTM0t0d2lGUXVYR21IdUFtNEM4OGVjOVBnL1ppM1BJWFpKTCtweDBVck1DcEdZRjhBYThlTHllc2N1TnpOZ2lYL2FJemVqQUNBT2Rnd3gyamEyMTNkSFFUa2REeDVzV1FCT1JUbVBNRnR1MnZ4dU5SbDl6NFkrcmxMb0lXcFRuWmdXRHdRMGVqMmNUc040WVU4TGtyeEt3Z1hvUjJXYU0rVVZWVmRXenA1OVRTc1V3TGNxTFZGcGFtdUgxZXE4MHhsd0pMREhHekJlUmVjYVlUQ0FBcERIMmZmYUx5QURRYll4cEZKRkc0RER3cXMvbmUzbjc5dTA2dWE1U1NpbWxsRkpLS2FXVVVrb3BwWlJTU2ltbGxGSktLYVdVVWtvcHBaUlNTaW1sbEZKS0thV1VVa29wcFpSU1NpbWxsRkpLS2FXVVVrb3BwWlJTU2ltbGxGSktLYVdVVWtvcHBaUlNTaW1sbEZKS0thV1VVa29wcFpSU1NpbWxsRkpLS2FXVW1pbi9QOW9lVTlKZHpZTUtBQUFBQUVsRlRrU3VRbUNDIiwKCSJUaGVtZSIgOiAiIiwKCSJUeXBlIiA6ICJmbG93IiwKCSJWZXJzaW9uIiA6ICIiCn0K"/>
    </extobj>
    <extobj name="ECB019B1-382A-4266-B25C-5B523AA43C14-13">
      <extobjdata type="ECB019B1-382A-4266-B25C-5B523AA43C14" data="ewoJIkZpbGVJZCIgOiAiMTc3ODUzNjk1ODI5IiwKCSJHcm91cElkIiA6ICI0NjQwMDk3NTgiLAoJIkltYWdlIiA6ICJpVkJPUncwS0dnb0FBQUFOU1VoRVVnQUFBVW9BQUFHY0NBWUFBQUMvVHVrM0FBQUFDWEJJV1hNQUFBc1RBQUFMRXdFQW1wd1lBQUFnQUVsRVFWUjRuTzNkZVhRY1o1My8rL2RUcmU1V1M3S3N6WklzZWQ5a1cxWkwzWXJKWW1JY1p5QWtKR1FaN0pCaElJRU1NQVBuM29RRDNCOHdsMkhPelB5U0N6TXNQMmJJWVNZTElReUVOWkFKRGtzMkp6Z2hqbTIxV3JLOHlySWR5N1oyYTkrcnZ2Y1BXWXFUZUkyVzZ1WDdPb2R6T2wzZDFSODN5Y2RQVlZjOUR5aWxsRkpLS2FXVVVrb3BwWlJTU2ltbGxGSktLYVdVVWtvcHBaUlNTaW1sbEZKS0thV1VVa29wcFpSU1NpbWxsRkpLS2FXVVVrb3BwWlJTU2ltbGxGSktLYVdVVWtvcHBaUlNTaW1sbEZKS0thV1VVa29wcFpSU1NpbWxsRkpLS2FXVVVrb3BwWlJTU2ltbGxGSktLYVdVVWtvcHBaUlNTaW1sbEZKS0thV1VVa29wcFpSU1NpbWxsRkpLS2FXVVVrb3BwWlJTU3NVRjQzWUFwZFRNbXpkdlhpQTNON2ZNc3F3MXhwaWx3SElSV1c2TXlSR1JEQ0NEc1g3b05jYjBpc2dwb0I0NEtDS0hqREc3YmR1dXFhbXA2WFB6enpGVHRDaVZTZzVXS0JRS0E5Y0ROeHBqd2tES0pQZHBBMUVSMldMYjl0TTFOVFU3VGorWGNMUW9sVXBnNFhCNG1ZaDh3aGh6RnpCMy9IbXYxOHVDQlF0WXRHZ1JjK2ZPcGJDd2tNTENRbWJObWtWcWFpcXBxYWtZWXhnWUdHQm9hSWllbmg2YW1wcG9hbXJpNU1tVEhEMTZsTmRmZjUyaG9hRXpQNjVOUkI0REhvNUVJbnRtK0k4NnJiUW9sVXBBRlJVVjc3VXM2L1BBZGVQUExWaXdnSXFLQ3E2NDRncVdMMStPeCtPWjFHZll0azFEUXdQYnQyOG5Fb2x3K1BEaGlXMGk4cUxqT1A4V2pVWi9PNmtQaVJGYWxFb2xrSXFLaW5YR21QdU1NZXNCc3JLeVdMOStQZGRmZnowRkJRWFQrdG50N2UzODduZS80OFVYWDZTOXZSMEFFZGxoMi9hWGFtcHFucC9XRDU5bVdwUktKWUExYTlZVStIeSs3d0tiQVlxS2l2alFoejdFMVZkZlBlbVI0NlZ5SElkWFgzMlZYL3ppRnh3OWVuVDg2UzFEUTBPZnFhdXJlMzFHdzB3UkxVcWw0cHNwTHkvL2lHVlovMjZNeWNyTHkyUHo1czFjZSsyMUdPUHVmOTRpd3AvKzlDZCs5ck9mY2ZMa1NZQWV4M0crVUYxZC9TQWdyb2E3UkZxVVNzV3BZRENZYmxuVzl5M0wrbXZMc25qZis5N0huWGZlaWQvdmR6dmFtd3dQRC9QNDQ0L3oxRk5QNFRnT0l2SmtUMC9QeCtycjY3dmR6bmF4dENpVmlrT3JWcTFhR0FnRW5nRENjK2JNNGQ1NzcyWFZxbFZ1eHpxdmhvWUd2dld0YjNIaXhBbUFmYlp0M3h5TlJnKzRuZXRpYUZFcUZXZkM0ZkFxRWRscWpNbGZzMllOWC96aUY1azFhNWJic1M1S2YzOC8zLzcydDltMWF4ZW5MMkovWHlRUzJlbDJyZ3VaMmJPOFNxbEpLUzh2TDdVczYwVmp6SnpycnJ1T3ozLys4NlNtcHJvZDY2SjV2VjZ1dnZwcWhvZUgyYjkvZjhBWXN6ay9QLytGNXVibTQyNW5PeDh0U3FYaVJEQVlMRWxKU2ZrVGtIZlRUVGZ4TjMvek42Ny9ZUE5PR0dNb0x5OEhvSzZ1THRXeXJNM0Z4Y1YvT0hIaVJKUEwwYzVKaTFLcE9GQmFXcHJqOVhxZk44Yk0rK0FIUDhqSFAvNXh0eU5OMnBvMWE3QXNpOTI3ZDZlS3lBMjV1YmsvYVdscGljbDd4N1VvbFlwOTN2bno1Ly9LR1BPdWQ3M3JYWHoyczUrTnk1SGsyYXhldlpyVzFsYU9IRGt5MitQeHZEc25KK2RIcmEydE1YZS91T1YyQUtYVStZVkNvUzhEMTgyZlA1L1BmZTV6Q1ZPU01IWVkvdWxQZjVybHk1Y0RYT0gzKzcvcGRxYXpTWnh2WEtrRVZGWldWdWIxZWlOK3Y5L3pyVzk5aTdsejUxNzRUWEdvcmEyTmUrNjVoNEdCQVZ0RXJvNUVJbjkyTzlPWmRFU3BWSXlxckt6MHBxU2tQQUo0Tm0zYWxMQWxDWkNYbDhjblB2RUpBSTh4NXVIUzBsS2YyNW5PcEVXcFZJeXliZnRPWTh4bFM1WXM0ZFpiYjNVN3pyVGJ1SEVqYTlhc0FWamw5L3UvNkhhZU0ybFJLaFdERmkxYWxHcU0rVWNnYmk4RHVsVEdHTzYrKzI0QVJPU2VZRENZN25La0NWcVVTc1dnN096c3U0d3h4Y0Zna0pVclY3b2RaOFlzWExpUWRldldZWXlaWTFuV0Y5ek9NMDZMVXFuWTR6WEdmQlhnamp2dWNEdkxqUHZRaHo0RWdHVlpuNDJWYzVWYWxFckZtSEE0dkJFb1dyRmlCU1VsSlc3SG1YRUxGeTRrRkFvQnpQRjZ2WnZjemdOYWxFckZIQkg1T01ENjlldmRqdUthalJzM0FtQ011ZFBsS0lBV3BWSXhaZVhLbGJuR21OdDhQaDhiTm14d080NXJLaXNyeHhjNHU2YXlzdEwxNjZLMEtKV0tJWUZBWUFQZ0RRYURwS1dsdVIzSE5hbXBxYXhidHc3R2x0UjEvZG9vTFVxbFlvZ3haaU13ZmoxaFVnc0dnd0E0anJQUjVTaGFsRXJGRWhHNUFTQWNEcnNkeFhVclZxd0F3Qmh6cGN0UnRDaVZpaFdoVUdpaE1XWlJWbFlXeGNYRmJzZHhYWDUrUG5sNWVRQkZ3V0RRMVovL3RTaVZpaEVpc2dMR0xvOUpoanR4THNRWU0zR3h2Y2ZqY1hXSXJVV3BWSXl3TEdzSmpJMmsxSmo1OCtjRElDS2xidWJRb2xRcWRxd0VLQ29xY2p0SHpDZ29LQURBR0xQVXpSeGFsRXJGanRYd3hpanFuYmp0dHR1NDdiYmIrT2hIUDBwblorZWJ0ajM3N0xNVDI5LzYrbWVmZmZhYyt6cHoyL2xlZnpIYkw5VVpSYmw0U25iNERtbFJLaFVqUktRWUdQOEJZMUw2K3ZwNDhNRUhKNzBmdDgyZVBYdjg0UnczYzJoUktoVTc4Z0F5TXpPblpHZC8vdk9mMmJGang1VHN5eTBaR1JrQWlFaVdtem0wS0pXS0hSa0FnVUJnMGp1cXFLZ0E0TUVISDJSd2NIRFMrM09MenpjMmVaQXhadkpmeWlSb1VTb1ZJNHd4Zm9DVWxKUko3K3VxcTY0aUdBelMxdGJHZi8vM2YwOTZmMjQ1NDd0d2RibzFMVXFsWW9jQnB1d2F5ci85MjcvRjUvUHh1OS85am9NSEQwN0pQcE9WRnFWU3NXTUlZR1JrWkVwMlZsaFl5QjEzM0lHSThNQUREMkRiYjE4dTI3TEdLc0J4bkRjOWYrWS9lNzNlS2NuelRveU9qbzQvbkpvdjVSM1NvbFFxUm9oSUh6Q2w1eFJ2dXVrbWxpNWR5dEdqUjNubW1XZmV0ajByYSt3M2ttUEhqcjNwK2VQSGowODh6c25KbWJJOGwycDRlQmdBRVJsd0xRUmFsRXJGa2xhQTd1N3VLZHVoWlZsODVqT2Z3ZVB4ME5EUThMYnRaV1Zsd05nMWx0dTNiMmRvYUlqbTVtWWVldWdoQU5MUzBsaStmUG1VNWJsVWZYMTk0dzg3ei9lNjZUYjVzOFpLcVNsaGpEa0pyRzVyYTV2VVJlZHZ0WGp4WW02KytXYWVlT0tKdDIzYnZIa3pPM2Jzb0wrL242OS8vZXR2Mi83UmozNlUxTlRVdHozLzZLT1A4cE9mL0dUaW4yKysrV1p1dnZubWk5NStzYnE2dXNZZnRsM3ltNmVRamlpVmloRWlzZ2Vnc2JGeHl2ZDkrKzIzTTNmdTJ5Y0tuenQzTHQvNHhqZTQrdXFyeWNyS3d1UHhrSjZlVGpBWTVPLy8vdSs1N3JycnpycS8vdjUrT2pzN0ovNzMxdE1GRjlwK3NWcGFXZ0F3eGh4NVJ6dVlJanFpVkNwMjdBVTRjZUxFTzk3QjJVYU5NUGFEelBlKzk3MnpiaXNxS3VKem4vdmNwUFovc2RzdlZWTlRFd0FpVWorbE83NUVPcUpVS2tZNGp0TUEwTnpjN0hhVW1ERSt1aGFST2pkemFGRXFGU01jeHprSVk3OUFpNGpiY1Z3bklodzRjR0Q4Y2JXYldiUW9sWW9SdGJXMURTTFMyTjdlUG5ISW1jekd2d2NSYVlsR296cWlWRXFORVpHbkFhcXFxdHlPNHJyOSsvY0RZSXg1eGVVb1dwUkt4UkxMc3A0SHFLMnRkVHVLNjhhL0EyUE1WbmVUYUZFcUZWT0dob1plQkVacmFtcmlldGFmeVJvZUhtYmJ0bTBBTnZCcmwrTm9VU29WUytycTZwcUFwd1lIQjNucHBaZmNqdU9hU0NSQ2YzOC9Jckp0MTY1ZHI3dWRSNHRTcVJoajIvWWpRRklYNVFzdnZBQ0E0emcvZERrS29FV3BWTXdaSFIzOUk5QzZaODhlRGg4KzdIYWNHWGZpeEFsZWUrMDFSS1N6cTZ2cmNiZnpnQmFsVWpHbnJxNXUySEdjKzRBMzNTK2RMSDcxcTErTlAveitrU05IWXVKRXJSYWxVakhJY1p3SGdkWmR1M2FkZGRhZlJIWDgrSEZlZU9FRlJPUlVUMC9QL1c3bkdhZEZxVlFNcXFtcDZRUCtDZUNoaHg1S2lqdDFSSVJISDMxMC9QRUQ5ZlgxVXpmZjNDUjUzQTZnbERxNzlQVDBxTS9udTYyOXZYMU9abWFtcS9OQ3pvUnQyN2J4eEJOUElDS0hPenM3YisvczdCeTk4THRtaG80b2xZcFI5ZlgxUXlKeUYyRC8rTWMvcHEzTjFTa1pwMVZuWnljUFB2Z2dJdUlBbjRxVmM1UGpkRVNwVkF4cmFtbzZVVkJRa0c3YjlybzllL2F3WWNNR1BKN0UrczkyWkdTRWIzempHelEyTm1LTStVRWtFdm1PMjVuZUtyRytjYVVTVUc1dTdrc2VqK2ZhVTZkT3pXOXBhZUh5eXkrZnNwVWEzU1lpL09BSFArRGxsMThHcU9ubzZMZzFsZzY1eDJsUktoWGpXbHRiN2J5OHZDMGVqK2YybzBlUHpyWXNpOUxTVXJkalRZbW5uMzZhbi8vODU0aEk4OGpJeURVSERoem9jRHZUMldoUktoVUhXbHBhK2dvS0NsNHd4dHl4ZS9mdVZJQTFhOWE0SGVzZEV4RzJiTm5DSTQ4OGdvajBHbU51aVVhak1Uc1RpQmFsVW5HaXFhbXBLVDgvLzNuTHNqYlYxZFdsam95TVVGWldGbmVINFNMQ3IzLzlhMzc0d3g4aUlyM0FMWkZJWkt2YnVjNUhpMUtwT05MYzNIeThzTER3T1dEVHZuMzdBa2VPSENFY0R1UDFldDJPZGxFR0J3ZDU0SUVIZU9xcHB3QjZITWU1dWJxNitubTNjMTFJZlAxVnBKUUNJQmdNbHFTa3BEd0psQlFYRi9QNXozK2VSWXNXdVIzcnZFNmNPTUUzdi9uTjhmdlhqOXEyZldzMEdvMjRuZXRpNkloU3FUalUzTnpjbnA2ZS9wamY3dy8yOVBTc2VPYVpaM0FjaHhVclZzVGM1VU1qSXlQOHovLzhELy82ci85S1IwY0hJckoxZUhqNDJ0cmEycmlaOFVOSGxFckZOeE1PaCs5aDdIYkhXVVZGUlh6c1l4OWo3ZHExcnArN0ZCR3FxNnY1MFk5K3hKRWpSd0Q2Z2Z1cXFxcnVCeHhYdzEwaUxVcWxFa0JwYWVrQ244LzNhMk5NR0dESmtpWDgxVi85RlJVVkZWald6TjZBNXpnT3UzZnY1cWMvL1NuNzl1MGJmM3FiYmR0M1I2UFJBek1hWm9wb1VTcVZBTUxoOEczQXI0QnRRRG9RQXNqTHkrTURIL2dBVjE5OU5UazVPZE9hb2F1cmkyM2J0ckZseTVhSlZTUkZaQS93dFVnazhzdHAvZkJwcGtXcFZKd3JLU21abFphV3RzY1lNMDlFL2k0U2lYdy9IQTdmRHR3TFhISEc2N2pxcXFzSUJvUE1temR2MHVjeUhjZmgrUEhqMU5iVzh1Yy8vNW02dWpldEtGdGwyL1ovUktQUlI0RzRuL3BJaTFLcE9CY09oLzgzOEJVUjJSR0pSTjUxNXJaUUtGUnVqTGtIdUFuSUczL2U3L2V6WXNVS1ZxMWFSV0ZoSVRrNU9lVG01cEtXbG9iUDU4UHY5d05qaTN3TkR3L1QzOTlQZTNzN0hSMGRORGMzczIvZlB2YnYzOC9Bd01ERVo0bElwekZtaTIzYjM0MUdvNi9OeUI5K2htaFJLaFhIeXNyS1ZucTkzbHBBUk9TcVNDU3k4eHd2dFlMQjRBYVB4N01KV0crTUtXSHlWNzNZUUwySWJEUEcvS0txcXVyWjA4OGxIQzFLcGVLWENZVkNmelRHL0FYd1gxVlZWWisrMkRlV2xwWm1lTDNlSzQweFZ3SkxqREh6UldTZU1TWVRDQUJwalBWRHY0Z01BTjNHbUVZUmFRUU9BNi82Zkw2WHQyL2ZIak9UNjA0bkxVcWw0bFJGUmNVbXk3SitMaUl0bG1XdDJMVnJWNWZibVJLVlR0eXJWQnhhdG14WnBtVlovd2RBUlA1ZVMzSjZhVkVxRllkbXpacjFGV0N1aUx4YVhWMzlrTnQ1RXAwV3BWSnhKaFFLclRiR2ZBRVljUnpuTTI3blNRWmFsRXJGRndOOEQvQ0l5RVB4TXFsRXZOT2lWQ3FPaEVLaDI0MHhHNENtL3Y3Ky8rVjJubVNoUmFsVW5LaXNySndOakMrODllWDkrL2YzdUprbm1hUzRIVUFwZFhFY3gvbXFNYVpBUkY2T1JDS1B1cDBubWVpSVVxazRVRlpXVm1hTXVWZEVobzB4K2dQT0ROT2lWQ3IyV1Y2djkzdU0zWEw0WDFWVlZUVnVCMG8yV3BSS3hiaUtpb283Z0t1Qms4UER3MTkyTzA4eTBxSlVLb2FFUXFIVmxaV1Y3eDcvNTRxS2lpeGp6TGNCUk9SLzFkWFY5YnFYTG5scFVTb1ZRMFRrQXlMeVVpZ1VlamdZRE9aYmx2VTFZOHdjRVhrcEVvbjh5TzE4eVVwLzlWWXFobGlXdFJFd3hwaFBwS1NrYkJLUmRHQkk3OEJ4bHhhbFNscno1czBMNU9ibWxsbVd0Y1lZc3hSWUxpTExqVEU1SXBJQlpEQjJKMHl2TWFaWFJFNEI5Y0JCRVRsa2pObHQyM1pOVFUxTjN4UkY4akoyTG5MY3JOTUxoRFZibGhXWW9zOVE3NEJPczZhU2lSVUtoY0xBOWNDTnB4ZmltdXhnd1FhaUlyTEZ0dTJuYTJwcWR2QU9KNjhOQm9QaGxKU1VYV2ZiSmlJTzhNRG82T2cvMU5iV25wcEVYdlVPYUZHcWhCY09oNWVKeUNlTU1YY0JjOGVmdDd3V21YTXp5U3llVFhwK0J1bDU2YVRuWmVETDhKSGlUOEhqOTJBd2pBNk5Nam8weWtqL01IMnRmZlMxOWRIWDBrdjNpUzY2VDNSakQ3K3BGOXRFNURIZzRVZ2tzdWNTYzM0YStQNjV0b3RJcjRoOHRMcTYramVYOWcyb3lkS2lWQW1yb3FMaXZaWmxmUjY0YnZ5NVdVV1o1Szhxb0tpaWlLeUYyVmlleWYyZTZkZ09YY2U2T0JrOVRzdmVGcnFPZFU1c0U1RVhIY2Y1dDJnMCt0dUwyVmM0SFA0cGNQczVOamVOam83ZVVsTlRzMzFTZ2RVN29rV3BFazVGUmNVNlk4eDl4cGoxQVA1TVAvUFdMbUR4K2lXazU2VlA2MmNQbkJyZzhFc05ITnZ4T29PbnhoYmVFcEVkdG0xL3FhYW01dm56dk5XRVFxRm1ZOHljdDI0UWtiM0E5WkZJNU9nMHhWWVhvRVdwRXNhYU5Xc0tmRDdmZDRITkFCbjVHYXk0ZmlYRmxmTW1QWEs4Vk9JSUo2TEhPZkQwUHJwUFRDd3JzMlZvYU9nemRYVjFyNy8xOWVYbDVTczhIcy8rcyt6cStiNit2bHQwQWd4M2FWR3FSR0RLeThzL1lsbld2eHRqc2dMWkFVcHVXTVdDS3hkeStsZGoxNGdJeDNjMnNtL0xIdnBhK3dCNkhNZjVRblYxOVlPY3NkNTFPQnorQ1BEZmIzbnZJNUZJNUZNazZNcUc4VVNMVXNXMVlEQ1libG5XOXkzTCttdGpHUmErZXpGcmJsMkR4eGRiVjc3Wkl6WjduOXBEd3d2MWlDT0l5Sk05UFQwZnE2K3Y3d2FvcUtqNFQ4dXlQalgrY3NkeC9xRzZ1dm8rRnlPck0yaFJxcmkxYXRXcWhZRkE0QWtnSE1oSm8vS3V0ZVF1elhVNzFubDFIdXRrMXc5ZW83ZTVGMkNmYmRzM1I2UFJBNmZQVCtZREF5THlpVWdrOGxPWG82b3phRkdxdUJRT2gxZUp5RlpqVEg3dThqemU5Y2tyOEtYNzNJNTFVVVlHUnRqMTZBNmFkemNoSXFkczIvNnJsSlNVMzRsSUg3QXBFb244enUyTTZzMjBLRlhjS1M4dkwvVjRQRnVCdkVWWEx5YTR1UUpqeGRlL3lpTENuaWZycUgvbUFFQ2ZpTFNQam81ZVUxdGIyK0IyTnZWMnNYVWlSNmtMQ0FhREpSNlA1MFVnZCtuR1phejV5NkRia2Q0Ull3eWx0NnpCNC9Xdy8rbTk2Y1lZMisvM3ozWTdsem83ajlzQmxMcFlwYVdsT1Y2djkzbGp6THg0THNrejVhMllnN0VNYlFkYS9TSnlRMjV1N2s5YVdscW02dDV4TlVWMG1qVVZMN3grdi84bnhwamxoY0c1bE41VzVuYWVLYlBpL1NYTXYySUJ3SHlmei9lYjB0TFMrRGpabWtTMEtGVmNDSVZDWHdhdW0xVTRpOHFQcjNYOStzaXBaSXloL01NaHNoWm1BMXpoOS91LzZYWW05V1o2NksxaVhsbFpXWm5INDNuYzQvTlk2KzVkVDJwbXF0dVJwcHpsc1NoWVhjRFJWNDdnakRxVmhZV0Z6elExTlRXNm5VdU4wUkdsaW1tVmxaWGVsSlNVUndCUHlmVXJ5Y2pQY0R2U3RBbGtwNDJmZC9VWVl4N1dRL0RZb1VXcFlwcHQyM2NhWXk2YlBUK0xaZTlkNFhhY2FiZmd5b1hrTGM4RFdPWDMrNy9vZGg0MVJvdFN4YXhGaXhhbEdtUCtFU0M0dVR5aHprdWVpekdHc2szbEFJaklQY0ZnY0hxbk8xSVhSWXRTeGF6czdPeTdqREhGYzBybWtMTWt0bTlObkVxWnhiTXBDaGRqakpsaldkWVgzTTZqdENoVjdQSWFZNzRLc1BMRzFXNW5tWEVsNzE4SmdHVlpuOVZ6bGU3VG9sUXhLUndPYndTS3NoZm5KTlZvY2x4bThXenlWeGNBelBGNnZadmN6cFBzdENoVlRCS1Jqd1BNV3p2ZjdTaXVXWERsUWdDTU1YZTZIQ1hwYVZHcW1MTnk1Y3BjWTh4dGx0ZGkvdVVMM0k3am1vTFNRancrRDhhWWF5b3JLK2RlK0IxcXVtaFJxcGdUQ0FRMkFONDVKZmw0VTcxdXgzRk5paitGNHNwNU1EWjV6YTB1eDBscVdwUXE1aGhqTnNMWWhCSEpiazVKUGdDTzQyeDBPVXBTMDZKVU1VZEViZ0FvS0Mxd080cnJzcGZrQUdDTXVkTGxLRWxOaTFMRmxGQW90TkFZczhpZjZTZWpZSmJiY1Z5WGxwTkdJRHNBVUJRTUJrdmN6cE9zdENoVlRCR1JGUUNaUmJPVDRrNmNDekhHVEZ3ZTVmRjR3aTdIU1ZwYWxDcW1XSmExQkNBdE44M3RLREZqMXR4TUFFU2sxT1VvU1V1TFVzV2FsUUFaK2ZGNTJDMGlGMzdSSlVyUEc3dmQyeGl6ZE1wM3JpNktycG1qWXMxcWdGbHpwNjRvbi96c0V3QlVmQ1RNd3FzV0FkQzQ0eGk3SHQwQmpOMGlXWEw5U2dZN0J6ajR6QUdhZHpjeGNHb0FqODlEN3ZJODF0eGFSdm81cG5mcmF1eWk2OWdwT285MTBYV3NrNjdHTG03ODlnZW5MRHU4TWJvMnhpeWUwaDJyaTZaRnFXS0tpQlFiWXdoa1Q5K2g5MEJIUHpVL3F3YkdMdW9ldjYvNjJHdXYwN0QxRU9sNTZXVE9tMDMzOFM2YWFrN1NlZlFVMS83RCswaEpmZnQvTGx2dmYyN2Fjbzd6Wi9ySEgrcjFVaTdSb2xTeEpnL0FuekU5ODBDSUNMdCt1Sk9SZ1JIU2N0SUkzM25aeEtMTmFYbnB2UHR6NjhsZGxnZEFlMzBiMjc3OUVvTmRnN1R1YjJGdWVkSGI5amUzdklpc2hka01kZzF3K01YcFdXbldHL0NOWjgrYWxnOVFGNlJGcVdKTkJrREtOTjJSVS8vTUFkcnIyN0JTTE5aKzhuSjg2VzhVY25GNDNwdGVtN1hnalY1eVJoMEFYbjNnRlRxUG51S3FlNjRtc3lpVGQzM3FDZ0NPdm5Ka1d2SUNlSHhqSzdZWVl3TFQ5aUhxdkxRb1ZVd3h4dmdCckpTcC81MnhxN0dUbzl1T0FGQzJxWnlzQmRubmZYM3o3bWJHczV5ZWRaeSt0ajZHKzRZWjZSK2U4bnpuWW5rbXZndWRiczBsV3BRcTFremJ4Wk9OcngzRHNSMDhYZytGWmVlZlk2S3ZyWSthbjQrZHgxeHhYUW4rMHd1YVhmUGxqWXdNanVLZjVUL2YyMVdDMGN1RFZLd1pnamNPZGFmU2tnMUw4UWE4MkNNMk94L2VqamhudjVTbnI3V1hsNy96RWtNOVE4eGJPNThWMTYrYzJHWjVQVE5la280OThWMk16T2dIcXdsYWxDcW1pRWdmd09qUTFIZENJQ2VOOGp0Q0FMUWZhbWZQazd2ZjlwcWVrOTM4NlZzdk1YQnFnTVh2V1VMNHpzdGN2MFBJSHJFQkVKRUJWNE1rTVMxS0ZXdGFBWVo2cCtjY1lISGx2SWs1THV1ZlBVaFR6Y21KYlYzSE90bjI3WmNZNmhsazlTMXJDRzZ1ZUZ0Sk9pTTJRejFEMDVMdFhFYjZKLzdTNkp6UkQxWVQ5QnlsaWluR21KUEE2c0ZUQTJTZXZuVnZxZ1UzVjlCeHFKMit0ajZxSHR2SmU3NjBrZlM4ZEY3K1AzOWlaR0FFYjhCTFMxMFRMWFZORSs5WjloY3JLRmhUeU5hdnYwQnZjdy9yN3JtYTNHVjV2UHlkbHdBWTdCcWNlTzM0Yyt2dVhUOGxlWWZmS09hMktkbWh1bVE2b2xReFJVVDJBUFEwZFUvYlo2U2twbEI1MTFxTVpSZ1pHR0hIUTl0eFJoMUdCc1pHYmlNREk3UWRiSHZUL3dhN3g0b3drQlhBbStiRkd4aTdmR2w4ZTI5TDc4VCt4NStiS24zdGZRQVlZNDVNMlU3VkpkSHBXVlJNQ1lWQ2YyZU1lV0RSdXhkUG5FOU1kZ2QrdjQrOVQrMUJSTzZQUkNKZmNUdFBNdElScFlvcGp1TTBBUFMzOTdzZEpXYjBOUFVBSUNKMUxrZEpXbHFVS3FZNGpuTVFvUHRrOTdUTXhCTnZSSVNPd3gzamo2dGRqcE8wdENoVlRLbXRyVzBRa2NiQnpnSDZXdnZjanVPNmdjNEIrdHY2RUpHV2FEU3FJMHFYYUZHcW1DTWlUd08wN0dtNjBFc1QzcW5UbzBsanpDc3VSMGxxV3BRcTVsaVc5VHhBNi81V3Q2TzRydTMwZDJDTTJlcHVrdVNtUmFsaXp0RFEwSXZBYU91K0ZrYUhSdDJPNHhwNzJLWnhaeU9BRGZ6YTVUaEpUWXRTeFp5NnVyb200Q2w3MktaeHh6RzM0N2ltWlc4em80TWppTWkyWGJ0MnZlNTJubVNtUmFsaWttM2Jqd0JKWFpTdnYzb1VBTWR4ZnVoeWxLU25SYWxpMHVqbzZCK0IxdmI2TnJxT0pkOHR6cjNOUFRUVm5FUkVPcnU2dWg1M08wK3kwNkpVTWFtdXJtN1ljWno3QVBZOGxYeFh4Uno0dy83eGg5OC9jdVRJNFBsZXE2YWZGcVdLV1k3alBBaTB0dFExMDVsRW84cmU1aDZPYlg4ZEVUblYwOU56djl0NWxCYWxpbUUxTlRWOXdEOEIxUDQ4bWhSMzZvZ0l1NStvSFgvOFFIMTkvZlRORHFJdW1oYWxpbW5kM2QwUGlzaWVqb2IyYVZ2bE1KWWMzOVZJOCs0bVJPUndaMmZudjdpZFI0M1JvbFF4cmI2K2ZraEU3Z0xzdlUvVk1YQXFjU2ZMR09vWnBPWm5VVVRFQVQ2bDV5WmpoOGZ0QUVwZFNGTlQwNG1DZ29KMHNXVmRXMzBiOHk5ZmNPYktoQW5CR2JWNTdiKzIwOXZVZ3pIbUI1Rkk1RHR1WjFKdjBLSlVjU0UzTi9jbGo4ZHo3VkQzMFB6KzluN21saGU1dnBiTlZCRVJkditxbGhOVmpRQTFIUjBkdDNaMmRpYnZMVWt4U0l0U3hZWFcxbFk3THk5dmk4Zmp1YjM3UlBkc1l3eDV5K2U0SFd0S0hIN3hFUHVmM29lSU5JK01qRnh6NE1DQkRyY3pxVGZUb2xSeG82V2xwYStnb09BRlk4d2RiUWZiVWpIRWRWbUtDQTFiRDdIN2x6V0lTSzh4NXBab05GcnJkaTcxZGxxVUtxNDBOVFUxNWVmblAyOVoxcWIyZzIycGptMlR0MkpPM0IyR2l3ajF6eHlnN3RlN0VaRmU0SlpJSkxMVjdWenE3TFFvVmR4cGJtNCtYbGhZK0J5d3FlTlFSNkNyc1l1QzBrSTgzdmo0MTNsMGFKVHFIMGM0OUh3OVFJL2pPRGRYVjFjLzczWXVkVzd4OWRld1VtY0lCb01sS1NrcFR3SWxHUVVaWEhiMzVjd3VudTEyclBQcWJlbGg1eU03eHU5ZlAycmI5cTNSYURUaWRpNTFmdkh4VjdCU1o5SGMzTnllbnA3K21OL3ZEdzczRGE4NCt2SVJSSVRzeFRreGQvbVFNK3BRLzl4QmRqeTBuY0hPUVVSazYvRHc4TFcxdGJXSDNjNm1Ma3hIbENydUxWbXlaSFpXVnRZcFlCVHdadVJuVUhwckdRVmxoYTZmdXhRUld2ZTJVUGViM1hRZjd3TG9CKzZycXFxNkgzQmNEYWN1bWhhbGluY3BvVkNvMlJpVEF6d3JJaGhqL2dKZzl2d3NWdDIwbXZ4VkJSaHJadjlWRjBkb085akt2dC91b2FOaDRtcWZiYlp0M3gyTlJnL01hQmcxYVZxVUtxNkZRcUV2R1dQdUIvcXJxcW95QUttb3FQaUFaVm4vRElRQUFqa0JsbXhZUm5IbFBBSlpnV25OTTlRenhQRmRqVFJzclo5WVJWSkU5Z0JmaTBRaXY1eldEMWZUUm90U3hhMktpb3BGeHBoRGdESEdsRlpWVmUwOWMzczRITDRkdUJlNFl2eTU3TVU1RklXTG1WT1NUK2JjekVtUE5NVVJlcHA3YUR2UXlvbkljZG9QdHAyNXVjcTI3ZitJUnFPUEFvay85VkVDMDZKVWNhbTB0TlRuOC9uMkdXTVdpOGp2STVISTllZDZiU2dVS2pmRzNBUGNCT1NOUCsveGVjaGVuRVB1a2x6UzU2U1RtaFVnTlN1QU4rREY0L1dNWFc1a3hoYjVza2RzUmdkR0dPZ2NaTEJyYkszdGpvWjJPaG82M3JRQW1vaDBHbU8yMkxiOTNXZzArdHEwZmdscXhtaFJxcmcwZnNndElxY2lrVWcrWXova1hJZ1ZEQVkzZUR5ZVRjQjZZMHdKazcveXd3YnFSV1NiTWVZWFZWVlZ6NTUrVGlVUUxVb1ZkNExCNEpxVWxKUnFFVEdPNDd3bkdvMXVleWY3S1MwdHpmQjZ2VmNhWTY0RWxoaGo1b3ZJUEdOTUpoQUEwaGo3YjZSZlJBYUFibU5NbzRnMEFvZUJWMzArMzh2YnQyL1h5WFVUbkJhbGlpdW5EN21yakRHbEl2SmtKQks1eGUxTUt2SEYxbFc1U2wyQXorZjdYNmRMOHZpcFU2Yys3SFllbFJ4UzNBNmcxTVVLaDhPVndGZEZ4SEVjNTI2ZEFWek5GQjFScW5qaEJSNEV2TWFZWDBTajBUKzRIVWdsRHgxUnFyZ1FDb1UrRDRSRTVLaHQyM2U3blVjbEYvMHhSOFc4eXNyS01zZHhkZ0JleDNGdWprYWp2M1U3azBvdWV1aXRZc3FHRFJ2ZWVwVGpFWkgvTk1iNGdmL1drbFJ1MEduV1ZFekp5Y2w1ZHU3Y3ViNmlvcUxha3lkUE9oVVZGVjh5eHR3bElzMldaWDNnNU1tVFEyNW5WTWxIRDcxVlRBbUh3MGdvdnE0QUFCN29TVVJCVkNlQlF1QlY0RDdnNXlMaUJ6YnJwQkxLTFZxVUttYXNYTGt5TnhBSXRCaGozblJLU0VSK0dvbEU3bkFybDFKNmpsTEZqTlRVMVAvcnJTVjVXckM4dkx4MHhnTXBkWnFlbzFReG82aW82REhnYll2ZUdHUG1XSmIxbWNMQ1FxdTR1UGkxa3lkUGpyZ1FUeVV4SFZHcW1DRWkyUmQ0eVIyY3BVaVZtbTU2d2JtS0NjRmdzTVFZazNHMmJTSWl3SE9SU09RNmRKMFo1UUlkVWFxWTRQRjR2bktPVFNQR21LOUdJcEgzb2lXcFhLSWpTaFVUakRIdmUrdHpJaklFdkM4U2liemtRaVNsSm1oUnFyT2FOMjllSURjM3Q4eXlyRFhHbUtYQWNoRlpib3pKRVpFTUlJT3h5OHQ2alRHOUluSUtxQWNPaXNnaFk4eHUyN1pyYW1wcStpN204MFFrK3kxTHk3WmJsclZ5MTY1ZGJlZDZqMUl6UmEralZPT3NVQ2dVQnE0SGJqVEdoSm44WDZRMkVCV1JMYlp0UDExVFU3T0RzeXlURUE2SGJ3VCtoOVAvUG9ySTA4UER3N2ZXMWRVTlQvTHpsWm9TV3BSSkxod09MeE9SVHhoajdnTG1qajl2ZVMweTUyYVNXVHliOVB3TTB2UFNTYy9Md0pmaEk4V2Znc2Z2d1dBWUhScGxkR2lVa2Y1aCtscjc2R3ZybzYrbGwrNFRYWFNmNk1ZZWZsTXZ0b25JWThERGtVaGt6eGtacW9GeUFCRzVPeEtKL0FCZHRWREZFQzNLSkZWUlVmRmV5N0krRDF3My90eXNva3p5VnhWUVZGRkUxc0pzTE0va2Z1dHpiSWV1WTEyY2pCNm5aVzhMWGNjNko3YUp5SXVPNC94Yk5CcjliVGdjN2dQU0hNY0pWVmRYVjAvcVE1V2FCbHFVU2FhaW9tS2RNZVkrWTh4NkFIK21uM2xyRjdCNC9STFM4OUtuOWJNSFRnMXcrS1VHanUxNG5jRlRBd0E0anJQVEdMUGN0dTAxTlRVMWpkTWFRS2wzU0lzeVNheFpzNmJBNS9OOUY5Z01rSkdmd1lyclYxSmNPVy9TSThkTEpZNXdJbnFjQTAvdm8vdkV4QUtHVzRhR2hqNVRWMWYzK295R1Vlb2lhRkVtUGxOZVh2NFJ5N0wrM1JpVEZjZ09VSExES2haY3VaQzMvTW84NDBTRTR6c2IyYmRsRDMydGZRQTlqdU44b2JxNitrSDBIS1dLSVZxVUNTd1lES1pibHZWOXk3TCsybGlHaGU5ZXpKcGIxK0R4eGRaVllmYUl6ZDZuOXREd1FqM2lDQ0x5WkU5UHo4ZnE2K3Qxdld3VkU3UW9FOVNxVmFzV0JnS0JKNEJ3SUNlTnlydldrcnMwMSsxWTU5VjVySk5kUDNpTjN1WmVnSDIyYmQ4Y2pVWVB1SjFMS1MzS0JCUU9oMWVKeUZaalRIN3U4anplOWNrcjhLWDczSTUxVVVZR1J0ajE2QTZhZHpkeCtpTDI5MFVpa1oxdTUxTEpUYWRaU3pEbDVlV2xsbVc5YUl5WnMranF4YXo5eE9XaytHUHJVUHQ4UEY0UHhaZk53eDV4T05YUUVUREdiTTdQejMraHVibjV1TnZaVlBMU29rd2d3V0N3SkNVbDVVOUEzdEtOeXdodXJuRDlCNXQzd2hoRC9zcDhBTm9QdHFWYWxyVzV1TGo0RHlkT25HaHlPWnBLVWxxVUNhSzB0RFRINi9VK2I0eVp0M1RqTXRiOFpkRHRTSk9XdDJJT3hqSzBIV2hORlpFYmNuTnpmOUxTMG5KUjk0NHJOWlYwbXJYRTRQWDcvVDh4eGl3dkRNNmw5TFl5dC9OTW1SWHZMMkgrRlFzQTV2dDh2dCtVbHBiR3g4bFdsVkMwS0JOQUtCVDZNbkRkck1KWlZINThiVndlYnArTE1ZYnlENGZJV3BnTmNJWGY3LyttMjVsVTh0RkQ3emhYVmxaVzV2RjRIdmY0UE5hNmU5ZVRtcG5xZHFRcFoza3NDbFlYY1BTVkl6aWpUbVZoWWVFelRVMU5lcnVqbWpFNm9veGpsWldWM3BTVWxFY0FUOG4xSzhuSVArdEtDZ2toa0owMmZ0N1ZZNHg1V0EvQjFVelNvb3hqdG0zZmFZeTViUGI4TEphOWQ0WGJjYWJkZ2lzWGtyYzhEMkNWMysvL290dDVWUExRb294VGl4WXRTalhHL0NOQWNITjVRcDJYUEJkakRHV2J5Z0VRa1h1Q3dlRDBUbmVrMUdsYWxIRXFPenY3TG1OTThaeVNPZVFzaWUxYkU2ZFNadkZzaXNMRjQydDlmOEh0UENvNWFGSEdKNjh4NXFzQUsyOWM3WGFXR1ZmeS9wVUFXSmIxV1QxWHFXYUNGbVVjQ29mREc0R2k3TVU1U1RXYUhKZFpQSnY4MVFVQWM3eGU3eWEzODZqRXAwVVpoMFRrNHdEejFzNTNPNHByRmx5NUVBQmp6SjB1UjFGSlFJc3l6cXhjdVRMWEdIT2I1YldZZi9rQ3QrTzRwcUMwRUkvUGd6SG1tc3JLeXJrWGZvZFM3NXdXWlp3SkJBSWJBTytja255OHFWNjM0N2dteFo5Q2NlVThHRnRTOTFhWDQ2Z0VwMFVaWjR3eEcyRnN3b2hrTjZka2JJWWh4M0UydWh4RkpUZ3R5amdqSWpjQUZKUVd1QjNGZGRsTGNnQXd4bHpwY2hTVjRMUW80MGdvRkZwb2pGbmt6L1NUVVRETDdUaXVTOHRKSTVBZEFDZ0tCb01sYnVkUmlVdUxNbzZJeUFxQXpLTFpTWEVuem9VWVl5WXVqL0o0UEdHWDQ2Z0Vwa1VaUnl6TFdnS1FscHZtZHBTWU1XdHVKZ0FpVXVweUZKWEF0Q2pqeTBxQWpIejNEN3RGTG4zWjdYZnluZ3RKenh1NzNkc1lzM1RLZDY3VWFmR3o2cFFDV0Ewd2ErN1VGZVdUbjMwQ2dJcVBoRmw0MVNJQUduY2NZOWVqTzRDeFd5UkxybDlKVjJNWFhjZE8wWG1zaTY1am5YUTFkbkhqdHo5NDNuMi9rL2RjcXZIUnRURm04WlR1V0tremFGSEdFUkVwTnNZUXlKNitRKytCam41cWZsWU5qRjNVUFg1ZjlkYjduN3ZrZmIyVDkxd3FmNlovL0tGZUw2V21qUlpsZk1rRDhHZE16endRSXNLdUgrNWtaR0NFdEp3MHduZGVOckh5Kzl6eUlySVdaalBZTmNEaEZ4c3Vhbi92NUQyWHlodndqV2ZQbXBZUFVBb3R5bmlUQVpBeVRYZmsxRDl6Z1BiNk5xd1VpN1dmdkJ4ZitodUYvSzVQWFFIQTBWZU9uUFA5cno3d0NwMUhUM0hWUFZlVFdaUjVVZStaTEk5dmJEVVRZMHhnMmo1RUpUMHR5amhpalBFRFdDbFQveHRjVjJNblI3Y2RBYUJzVXpsWkM3SXZlUjk5YlgwTTl3MHowajg4eGVuT3pmSk1mQmM2M1pxYU5scVU4V1hhTHA1c2ZPMFlqdTNnOFhvb0xIdG5jMHhjOCtXTmpBeU80cC9sdi9DTGxZb2plbmxRZkJrQ2NFYWRLZC94a2cxTDhRYTgyQ00yT3gvZWpqaVhmaW1QNWZYTWVFazY5c1IzTVRLakg2eVNpaFpsSEJHUlBvRFJvYW52aEVCT0d1VjNoQUJvUDlUT25pZDNUL2xuVEFkN3hBWkFSQVpjanFJU21CWmxmR2tGR09xZG5uT0F4Wlh6SnVhNHJILzJJRTAxSnkvcC9jNkl6VkRQMEhSRU82ZVIvb20vTkRwbjlJTlZVdEZ6bEhIRUdITVNXRDE0YW9ETTA3ZnVUYlhnNWdvNkRyWFQxOVpIMVdNN2VjK1hOcEtlbDg3TDMza0pnTUd1d1luWGpqKzM3dDcxQUd6OStndjBOdmV3N3A2cnlWMldkMUh2bWF6aE40cTViVXAycU5SWjZJZ3lqb2pJSG9DZXB1NXArNHlVMUJRcTcxcUxzUXdqQXlQc2VHZzd6cWhEMjhFMjJnNjIwZHZTTy9IYThlZkdCYklDZU5POGVBUGVOMjAvMzNzbXE2KzlEd0JqekpFcDI2bFNiNkZUME1TUlVDajBkOGFZQnhhOWUvSEUrY1JrZCtEMys5ajcxQjVFNVA1SUpQSVZ0L09veEtRanlqamlPRTREUUg5N3Y5dFJZa1pQVXc4QUlsTG5jaFNWd0xRbzQ0ampPQWNCdWs5MlQ4dE1QUEZHUk9nNDNESCt1TnJsT0NxQmFWSEdrZHJhMmdZUmFSenNIS0N2dGMvdE9LNGI2QnlndjYwUEVXbUpScU02b2xUVFJvc3l6b2pJMHdBdGU1cmNqdUs2VTZkSGs4YVlWMXlPb2hLY0ZtV2NzU3pyZVlEVy9hMXVSM0ZkMitudndCaXoxZDBrS3RGcFVjYVpvYUdoRjRIUjFuMHRqQTZOdWgzSE5mYXdUZVBPUmdBYitMWExjVlNDMDZLTU0zVjFkVTNBVS9hd1RlT09ZMjdIY1UzTDNtWkdCMGNRa1cyN2R1MTYzZTA4S3JGcFVjWWgyN1lmQVpLNktGOS85U2dBanVQODBPVW9LZ2xvVWNhaDBkSFJQd0t0N2ZWdGRCMUx2bHVjZTV0N2FLbzVpWWgwZG5WMVBlNTJIcFg0dENqalVGMWQzYkRqT1BjQjdIa3ErYTZLT2ZDSC9lTVB2My9reUpIQjg3MVdxYW1nUlJtbkhNZDVFR2h0cVd1bU00bEdsYjNOUFJ6Yi9qb2ljcXFucCtkK3QvT281S0JGR2FkcWFtcjZnSDhDcVAxNU5DbnUxQkVSZGo5Uk8vNzRnZnI2K3VtYkhVU3BNMmhSeHJIdTd1NEhSV1JQUjBQN3RLMXlHRXVPNzJxa2VYY1RJbks0czdQelg5ek9vNUtIRm1VY3E2K3ZIeEtSdXdCNzcxTjFESnhLM01reWhub0dxZmxaRkJGeGdFL3B1VWsxa3p4dUIxQ1QwOVRVZEtLZ29DQmRiRm5YVnQvRy9Nc1huTGt5WVVKd1JtMWUrNi90OURiMVlJejVRU1FTK1k3Ym1WUnkwYUpNQUxtNXVTOTVQSjVyaDdxSDV2ZTM5ek8zdkFoakVtT3FVUkZoOTY5cU9WSFZDRkRUMGRGeGEyZG5aL0xla3FSY29VV1pBRnBiVysyOHZMd3RIby9uOXU0VDNiT05NZVF0bitOMnJDbHgrTVZEN0g5Nkh5TFNQREl5Y3MyQkF3YzYzTTZra284V1pZSm9hV25wS3lnb2VNRVljMGZid2JaVURIRmRsaUpDdzlaRDdQNWxEU0xTYTR5NUpScU4xcnFkU3lVbkxjb0UwdFRVMUpTZm4vKzhaVm1iMmcrMnBUcTJUZDZLT1hGM0dDNGkxRDl6Z0xwZjcwWkVlb0ZiSXBISVZyZHpxZVNsUlpsZ21wdWJqeGNXRmo0SGJPbzQxQkhvYXV5aW9MUVFqemMrL3E4ZUhScWwrc2NSRGoxZkQ5RGpPTTdOMWRYVno3dWRTeVczK0JwcXFJc1dEQVpMVWxKU25nUktNZ295dU96dXk1bGRQTnZ0V09mVjI5TER6a2Qyak4rL2Z0UzI3VnVqMFdqRTdWeEt4Y2N3UTEyeTV1Ym05dlQwOU1mOGZuOXd1Rzk0eGRHWGp5QWlaQy9PaWJuTGg1eFJoL3JuRHJMam9lME1kZzRpSWx1SGg0ZXZyYTJ0UGV4Mk5xVkFSNVRKd0lURDRYdUJmd0hTTXZJektMMjFqSUt5UXRmUFhZb0lyWHRicVB2TmJycVBkd0gwQS9kVlZWWGREeml1aGxQcURDbHVCMURUVGh6SDhWaVdsU1lpUjNwYmVoZHQvODgvTTN0K0ZxdHVXazMrcWdLTU5iT0ZLWTdRZHJDVmZiL2RRMGZEeE5VKzIyemJ2anNhalI2WTBUQktYUVFkVVNhNGNEaThFWGdPR0FVKzRqaE9uMlZaL3d5RUFBSTVBWlpzV0VaeDVUd0NXWUZwelRMVU04VHhYWTAwYksyZldFVlNSUFlBWDR0RUlyK2MxZzlYYWhLMEtCTllLQlJhYUl6Wkt5S3B3TDlFSXBGL0dOOFdEb2R2Qis0RnJoaC9MbnR4RGtYaFl1YVU1Sk01TjNQU0kwMXhoSjdtSHRvT3RISWljcHoyZzIxbmJxNnliZnMvb3RIb28wRGlUMzJrNHBvV1pZSUtCb1BwS1NrcFVXQ3BpRHdSaVVUKzhteXZDNFZDNWNhWWU0Q2JnTHp4NXowK0Q5bUxjOGhka2t2Nm5IUlNzd0trWmdYd0JyeDR2SjZ4eTQzTTJDSmY5b2pONk1BSUE1MkRESGFOcmJYZDBkQk9SMFBIbXhaQUU1Rk9ZOHdXMjdhL0c0MUdYNXZ1NzBDcHFhSkZtWmlzY0RqOEMrQTJFVGtZaVVSV01iWmE0WG5mRXd3R04zZzhuazNBZW1OTUNaTy9Lc0lHNmtWa216SG1GMVZWVmM5ZVJBNmxZbzRXWlFJS2g4UC9DSHdONkI0WUdGaTVkKy9lazVlNmo5TFMwZ3l2MTN1bE1lWktZSWt4WnI2SXpEUEdaQUlCSUkyeGYzLzZSV1FBNkRiR05JcElJM0FZZU5Ybjg3MjhmZnQyblZ4WHhUMHR5Z1FUQ29VK1pJejVCVEJpMi9aMTBXajBCYmN6S1JYdll1dktZelVwNWVYbEs0Q2Z5ZGk2RUgrdkphblUxTkFSWllJb0xTM044UHY5aDRFOEVmbFJKQkw1bU51WmxFb1VPcUpNREpiUDUvczlZNzlhNzlTU1ZHcHE2WjA1Q1NBY0R2OGJzQTdvR2gwZDNlQnlIS1VTam80bzQxeEZSY1dkd09jQU1jWmNmWG9aVzZYVUZOSVJaUndMaDhPVndNTUFqdU44dXJxNldtY0FWMm9hNklneWZyenA0dS9TMHRJYzRJWFR6Myt2dXJyNlFWZFNLWlVFZEVRWkJ5b3JLNzJPNDNRQW40cEVJbzh6OXVQTm40Qlp3UE5WVlZYL3Q3c0psVXBzV3BSeFFFUnVOTVprQUQ4S2g4TmhJQmRZTFNMSGJkditJRHAzbzFMVFNvc3lEb2pJSjA5UHN1c1JrYytmZm5ySXNxejNSQ0lSL2ZGR3FXbW1SUm5qU2t0TEZ3RFhqZit6ZVdOYThwNysvdjUrZDFJcGxWejB4NXdZNS9QNVBtU01PZHYvVDNtQlFHRHY2WWw1bFZMVFNJc3l4aGxqUG51ZXpiTkY1SGNWRlJXM3pGZ2dwWktRSG5ySHNJcUtpblhBa25OdEY1RVdFYm14dXJwNnh3ekdVaXJwNklneWhobGovdm84bXgvbzZlbFpyaVdwMVBUVDJZTXUwcng1OHdLNXVibGxsbVd0TWNZc0JaYUx5SEpqVEk2SVpBQVpqSDJmdmNhWVhoRTVCZFFEQjBYa2tERm10MjNiTlJkN2krSHBwUnhhR1pza2Q0S0lOSXJJYlZxUVNzMGNMY3B6czBLaFVCaTRIcmpSR0JObThxY3FiQ0FxSWx0czIzNjZwcVptQitkWUdxR3lzdkpPRVhuMHpPZEU1SDdidHYrMzNzK3QxTXpTb255TGNEaThURVErWVl5NUM1ZzcvcnpsdGNpY20wbG04V3pTOHpOSXowc25QUzhEWDRhUEZIOEtIcjhIZzJGMGFKVFJvVkZHK29mcGErMmpyNjJQdnBaZXVrOTAwWDJpRzN2NFRiM1lKaUtQQVE5SElwRTliOG54S25BNWdJZ2NkaHpudzdvZ2wxTHUwS0k4cmFLaTRyMldaWDJlTTY1Wm5GV1VTZjZxQW9vcWlzaGFtSTNsbWR3cFhjZDI2RHJXeGNub2NWcjJ0dEIxckhOaW00aTg2RGpPdjBXajBkK3VXYk5tcWRmclBXQ01zVVRrbnkzTCt2OTI3ZHFsMTB3cTVaS2tMOHFLaW9wMXhwajdqREhyQWZ5WmZ1YXRYY0RpOVV0SXowdWYxczhlT0RYQTRaY2FPTGJqZFFaUERRQWdJanNjeDZuMWVEeFhEZzhQZjNqMzd0MDEweHBDS1hWQlNWdVVhOWFzS2ZENWZOOEZOZ05rNUdldzR2cVZGRmZPbS9USThWS0pJNXlJSHVmQTAvdm9QdEhOMkpJMy9INTRlUGpUZFhWMXI4OW9HS1hVMnlSalVacnk4dktQV0piMTc4YVlyRUIyZ0pJYlZySGd5b1c4Y1hlZ08wU0U0enNiMmJkbEQzMnRmUUE5anVOODRmUVVhdUpxT0tXU1dGSVZaVEFZVExjczYvdVdaZjIxc1F3TDM3MllOYmV1d2VPTHJldnU3UkdidlUvdG9lR0Zlc1FSUk9USm5wNmVqOVhYMStzYTJVcTVJR21LY3RXcVZRc0RnY0FUUURpUWswYmxYV3ZKWFpycmRxeno2anpXeWE0ZnZFWnZjeS9BUHR1MmI0NUdvd2ZjenFWVXNrbUtvZ3lIdzZ0RVpLc3hKajkzZVI3dit1UVYrTko5YnNlNktDTURJK3g2ZEFmTnU1czRmUkg3K3lLUnlFNjNjeW1WVER3WGZrbDhLeTh2TDdVczYwVmp6SnhGVnk5bTdTY3VKOFVmVzRmYTUrUHhlaWkrYkI3MmlNT3BobzZBTVdaemZuNytDODNOemNmZHpxWlVza2pvb2d3R2d5VXBLU2wvQXZLV2JseEdjSE9GNnovWXZCUEdHUEpYNWdQUWZyQXQxYktzemNYRnhYODRjZUpFazh2UmxFb0tDVnVVcGFXbE9WNnY5M2xqekx5bEc1ZXg1aStEYmtlYXRMd1ZjekNXb2UxQWE2cUkzSkNibS91VGxwWVd2WjFScVdtV3FMTUhlZjErLzArTU1jc0xnM01wdmEzTTdUeFRac1g3UzVoL3hRS0ErVDZmN3plbHBhWHhjYkpWcVRpV2tFVVpDb1crREZ3M3EzQVdsUjlmRzVlSDIrZGlqS0g4d3lHeUZtWURYT0gzKzcvcGRpYWxFbDNDSFhxWGxaV1ZlVHlleHowK2o3WHUzdldrWnFhNkhXbktXUjZMZ3RVRkhIM2xDTTZvVTFsWVdQaE1VMU5Ubzl1NWxFcFVDVFdpckt5czlLYWtwRHdDZUVxdVgwbEdmb2Jia2FaTklEdHQvTHlyeHhqenNCNkNLelY5RXFvb2JkdSsweGh6MmV6NVdTeDc3d3EzNDB5N0JWY3VKRzk1SHNBcXY5Ly9SYmZ6S0pXb0VxWW9GeTFhbEdxTStVZUE0T2J5aERvdmVTN0dHTW8ybFFNZ0l2Y0VnOEhwbmU1SXFTU1ZNRVdabloxOWx6R21lRTdKSEhLV3hQYXRpVk1wczNnMlJlRmlqREZ6TE12Nmd0dDVsRXBFaVZLVVhtUE1Wd0ZXM3JqYTdTd3pydVQ5S3dHd0xPdXplcTVTcWFtWEVFVVpEb2MzQWtYWmkzT1NhalE1THJONE52bXJDd0RtZUwzZVRXN25VU3JSSkVSUmlzakhBZWF0bmU5MkZOY3N1SEloQU1hWU8xMk9vbFRDaWZ1aVhMbHlaYTR4NWpiTGF6SC84Z1Z1eDNGTlFXa2hIcDhIWTh3MWxaV1ZjeS84RHFYVXhZcjdvZ3dFQWhzQTc1eVNmTHlwWHJmanVDYkZuMEp4NVR3WVcxTDNWcGZqS0pWUTRyNG9qVEViWVd6Q2lHUTNwMlJzaGlISGNUYTZIRVdwaEJMM1JTa2lOd0FVbEJhNEhjVjEyVXR5QURER1hPbHlGS1VTU2x3WFpTZ1VXbWlNV2VUUDlKTlJNTXZ0T0s1THkwa2prQjBBS0FvR2d5VnU1MUVxVWNSMVVZcklDb0RNb3RsSmNTZk9oUmhqSmk2UDhuZzhZWmZqS0pVdzRyb29MY3RhQXBDV20rWjJsSmd4YTI0bUFDSlM2bklVcFJKR1hCY2xzQklnSXo4K0Q3dEZwbjZwN3ZTOHNkdTlqVEZMcDN6blNpV3ArRmxsNit4V0E4eWFPelZGK2VSbm53Q2c0aU5oRmw2MUNJREdIY2ZZOWVnT1lPejJ5SkxyVjc3cHRXKzE2cWJWckRoOVMrRmJkVFYyMFhYc0ZKM0h1dWc2MWtsWFl4YzNmdnVEVTVKOTNQam8yaGl6ZUVwM3JGUVNpK3VpRkpGaVl3eUI3T2s1OUI3bzZLZm1aOVhBMkFYZEpXY3B3SXo4REZKbnZ6RTVjQ0RuM0ZtMjN2L2MxSWQ4QzMrbWYveWhYaStsMUJTSjY2SUU4Z0Q4R1ZNL0Q0U0lzT3VIT3hrWkdDRXRKNDN3blplZGRSWDBaZTlkTVRINnZKQzU1VVZrTGN4bXNHdUF3eTgyVEczZzA3eUJzZTlDUkxLbTVRT1VTa0x4WHBRWkFDblRjRWRPL1RNSGFLOXZ3MHF4V1B2SnkvR2xYM29adi9yQUszUWVQY1ZWOTF4TlpsRW03L3JVRlFBY2ZlWElGS2Q5ZzhjM3RycUhNU1l3YlIraVZKS0o2NkkweHZnQnJKU3AvVTJxcTdHVG85dU9BRkMycVp5c0Jkbm5mRzMwOFFqUnh5T2s1YVd6Nk4yTFdiWngrY1RJczYrdGorRytZVWI2aDZjMDMvbFlub252UXFkYlUycUt4SFZSY3RhRDRjbHJmTzBZanUzZzhYb29MRHY3L0JLejVtYmlEWGdSRVhwT2R0UFgwa3ZkRTdYWVE2T1UzTEFLZ0d1K3ZKR1J3Vkg4cy94bjNZZFNLajdFZTFFT0FXbk9xRE54eURrVmxteFlTc1BXUTR3TWpMRHo0ZTJzdTNjOXhucHpKMi84Zi85aTRyRTliTFA5KzMrbWRYOExSN1lkbmloS3krdkI3NTNaaFM0ZDJ4bC9PREtqSDZ4VUFvdnI2eWhGcEE5Z2RHaHFPeUdRazBiNUhTRUEyZysxcytmSjNlZDl2Y2ZuWVc1NUVRRERmVE4zbUgwMjlvZ05nSWdNdUJwRXFRUVMxMFVKdEFJTTlVNTlPUlZYenB1WTM3TCsyWU0wMVp5YzJOWnpzcHVSZ1RmS2VXUmdoTWFkeHdDWVBmK05INXVkRVp1aG5xRXB6M1krSS8wVHVUcG45SU9WU21CeGZlaHRqRGtKckI0OE5VRG02VnYzcGxKd2N3VWRoOXJwYSt1ajZyR2R2T2RMRzBuUFMrZDQxWEVPL25FL3N3cG5ZYVZZOUp6c1lYUm9GSS9YdzVyYnlpYmV2L1hyTDlEYjNNTzZlNjRtZDFrZUwzL25KUUFHdXdZblhqUCszTHA3MTA5SjV1RTNpcmx0U25hb2xJcnZFYVdJN0FIb2FlcWVsdjJucEtaUWVkZGFqR1VZR1JoaHgwUGJjVVlkc3VabmtWRXdpOTZXWGpwZjc4UnpldExjOWYvUE5XOWFzeWVRRmNDYjVzVWJHTHQ4cWUxZ0cyMEgyK2h0NloxNHpmaHpVNld2dlE4QVk4eVJLZHVwVWtrdXJxZmNDWVZDZjJlTWVXRFJ1eGRQbkZOTWRnZCt2NCs5VCsxQlJPNlBSQ0pmY1R1UFVva2dya2VVanVNMEFQUzM5N3NkSldiME5QVUFJQ0oxTGtkUkttSEVlMUVlQk9nKzJUMHRNL0hFR3hHaDQzREgrT05xbCtNb2xURGl1aWhyYTJzYlJLUnhzSE9BdnRZK3QrTzRicUJ6Z1A2MlBrU2tKUnFONm9oU3FTa1MxMFVKSUNKUEE3VHNhWEk3aXV0T25SNU5HbU5lY1RtS1Vna2w3b3ZTc3F6bkFWcjN0N29keFhWdHA3OERZOHhXZDVNb2xWaml2aWlIaG9aZUJFWmI5N1V3T2pUcWRoelgyTU0yalRzYkFXemcxeTdIVVNxaHhIMVIxdFhWTlFGUDJjTTJqVHVPdVIzSE5TMTdteGtkSEVGRXR1M2F0ZXQxdC9Nb2xVaml2aWdCYk50K0JFanFvbno5MWFNQU9JN3pRNWVqS0pWd0VxSW9SMGRIL3dpMHR0ZTMwWFVzK1c1eDdtM3VvYW5tSkNMUzJkWFY5YmpiZVpSS05BbFJsSFYxZGNPTzQ5d0hzT2VwNUxzcTVzQWY5bzgvL1A2UkkwY0d6L2RhcGRTbFM0aWlCSEFjNTBHZ3RhV3VtYzRrR2xYMk52ZHdiUHZyaU1pcG5wNmUrOTNPbzFRaVNwaWlyS21wNlFQK0NhRDI1OUdrdUZOSFJOajlSTzM0NHdmcTYrdW5aM1lRcFpKY3doUWxRSGQzOTRNaXNxZWpvWDNhVmptTUpjZDNOZEs4dXdrUk9keloyZmt2YnVkUktsRWxWRkhXMTljUGljaGRnTDMzcVRvR1RpWHVaQmxEUFlQVS9DeUtpRGpBcC9UY3BGTFRaMllYZEprQlRVMU5Kd29LQ3RMRmxuVnQ5VzNNdjN6Qm1Tc1RKZ1JuMU9hMS85cE9iMU1QeHBnZlJDS1I3N2lkU2FsRWxuQkZDWkNibS91U3grTzVkcWg3YUg1L2V6OXp5NHN3SnE2bjNwd2dJdXorVlMwbnFob0Jham82T203dDdPeE0zbHVTbEpvQkNWbVVyYTJ0ZGw1ZTNoYVB4M043OTRudTJjWVk4cGJQY1R2V2xEajg0aUgyUDcwUEVXa2VHUm01NXNDQkF4MXVaMUlxMFNWa1VRSzB0TFQwRlJRVXZHQ011YVB0WUZzcWhyZ3VTeEdoWWVzaGR2K3lCaEhwTmNiY0VvMUdhOTNPcFZReVNOaWlCR2hxYW1yS3o4OS8zcktzVGUwSDIxSWQyeVp2eFp5NE93d1hFZXFmT1VEZHIzY2pJcjNBTFpGSVpLdmJ1WlJLRmdsZGxBRE56YzNIQ3dzTG53TTJkUnpxQ0hRMWRsRlFXb2pIR3g5LzlOR2hVYXAvSE9IUTgvVUFQWTdqM0Z4ZFhmMjgyN21VU2lieE5iU2FoR0F3V0pLU2t2SWtVSkpSa01GbGQxL083T0xaYnNjNnI5NldIblkrc21QOC92V2p0bTNmR28xR0kyN25VaXJaeE1ld2FnbzBOemUzcDZlblArYjMrNFBEZmNNcmpyNThCQkVoZTNGT3pGMCs1SXc2MUQ5M2tCMFBiV2V3Y3hBUjJUbzhQSHh0YlczdFliZXpLWldNa21aRWVRWVREb2Z2WWV4Mngxa1orUm1VM2xwR1FWbWg2K2N1UllUV3ZTM1UvV1kzM2NlN0FQcUIrNnFxcXU0SEhGZkRLWlhFa3JFb0FTZ3RMVjNnOC9rZU5zYjhCY0RzK1Ztc3VtazErYXNLTU5iTWZpM2lDRzBIVzluMzJ6MTBORXhjN2JQTnR1MjdvOUhvZ1JrTm81UjZtNlF0eW5FVkZSVWZzQ3pybjRFUVFDQW53SklOeXlpdW5FY2dLekN0bnozVU04VHhYWTAwYksyZldFVlNSUFlBWDR0RUlyK2MxZzlYU2wyMHBDL0tjZUZ3K0hiZ1h1Q0s4ZWV5RitkUUZDNW1Ua2srbVhNekp6M1NGRWZvYWU2aDdVQXJKeUxIYVQvWWR1Ym1LdHUyL3lNYWpUNEtKUDdVUjByRkVTM0t0d2lGUXVYR21IdUFtNEM4OGVjOVBnL1ppM1BJWFpKTCtweDBVck1DcEdZRjhBYThlTHllc2N1TnpOZ2lYL2FJemVqQUNBT2Rnd3gyamEyMTNkSFFUa2REeDVzV1FCT1JUbVBNRnR1MnZ4dU5SbDl6NFkrcmxMb0lXcFRuWmdXRHdRMGVqMmNUc040WVU4TGtyeEt3Z1hvUjJXYU0rVVZWVmRXenA1OVRTc1V3TGNxTFZGcGFtdUgxZXE4MHhsd0pMREhHekJlUmVjYVlUQ0FBcERIMmZmYUx5QURRYll4cEZKRkc0RER3cXMvbmUzbjc5dTA2dWE1U1NpbWxsRkpLS2FXVVVrb3BwWlJTU2ltbGxGSktLYVdVVWtvcHBaUlNTaW1sbEZKS0thV1VVa29wcFpSU1NpbWxsRkpLS2FXVVVrb3BwWlJTU2ltbGxGSktLYVdVVWtvcHBaUlNTaW1sbEZKS0thV1VVa29wcFpSU1NpbWxsRkpLS2FXVW1pbi9QOW9lVTlKZHpZTUtBQUFBQUVsRlRrU3VRbUNDIiwKCSJUaGVtZSIgOiAiIiwKCSJUeXBlIiA6ICJmbG93IiwKCSJWZXJzaW9uIiA6ICIiCn0K"/>
    </extobj>
  </extobjs>
</s:customData>
</file>

<file path=customXml/itemProps1.xml><?xml version="1.0" encoding="utf-8"?>
<ds:datastoreItem xmlns:ds="http://schemas.openxmlformats.org/officeDocument/2006/customXml" ds:itemID="{A3FE8FE1-B735-478E-A23D-AFDCECD8398D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1954</Words>
  <Application>Microsoft Office PowerPoint</Application>
  <PresentationFormat>全屏显示(4:3)</PresentationFormat>
  <Paragraphs>311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黑体</vt:lpstr>
      <vt:lpstr>楷体_GB2312</vt:lpstr>
      <vt:lpstr>宋体</vt:lpstr>
      <vt:lpstr>微软雅黑</vt:lpstr>
      <vt:lpstr>Arial</vt:lpstr>
      <vt:lpstr>Calibri</vt:lpstr>
      <vt:lpstr>Wingdings</vt:lpstr>
      <vt:lpstr>template</vt:lpstr>
      <vt:lpstr>Equation.KSEE3</vt:lpstr>
      <vt:lpstr>Equation</vt:lpstr>
      <vt:lpstr>PowerPoint 演示文稿</vt:lpstr>
      <vt:lpstr>基本概念</vt:lpstr>
      <vt:lpstr>基本概念</vt:lpstr>
      <vt:lpstr>基本概念</vt:lpstr>
      <vt:lpstr>什么是A-priori算法？</vt:lpstr>
      <vt:lpstr>A-priori算法的具体步骤</vt:lpstr>
      <vt:lpstr>A-priori算法的具体步骤</vt:lpstr>
      <vt:lpstr>A-priori算法的具体步骤</vt:lpstr>
      <vt:lpstr>A-priori算法的具体步骤</vt:lpstr>
      <vt:lpstr>A-priori算法的具体步骤</vt:lpstr>
      <vt:lpstr>A-priori算法的具体步骤</vt:lpstr>
      <vt:lpstr>A-priori算法的具体步骤</vt:lpstr>
      <vt:lpstr>A-priori算法的具体步骤</vt:lpstr>
      <vt:lpstr>A-priori算法的具体步骤</vt:lpstr>
      <vt:lpstr>A-priori算法总结</vt:lpstr>
      <vt:lpstr>什么是FP-Growth算法？</vt:lpstr>
      <vt:lpstr>FP-Growth算法的具体步骤</vt:lpstr>
      <vt:lpstr>FP-Growth算法的具体步骤</vt:lpstr>
      <vt:lpstr>FP-Growth算法的具体步骤</vt:lpstr>
      <vt:lpstr>FP-Growth算法的具体步骤</vt:lpstr>
      <vt:lpstr>FP-Growth算法的具体步骤</vt:lpstr>
      <vt:lpstr>FP-Growth算法的具体步骤</vt:lpstr>
      <vt:lpstr>FP-Growth算法的具体步骤</vt:lpstr>
      <vt:lpstr>FP-Growth算法的具体步骤</vt:lpstr>
      <vt:lpstr>FP-Growth算法的具体步骤</vt:lpstr>
      <vt:lpstr>FP-Growth算法的具体步骤</vt:lpstr>
      <vt:lpstr>FP-Growth算法的具体步骤</vt:lpstr>
      <vt:lpstr>FP-Growth算法的具体步骤</vt:lpstr>
      <vt:lpstr>FP-Growth算法的具体步骤</vt:lpstr>
      <vt:lpstr>FP-Growth算法总结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满汉辅助翻译软件平台建设技术汇报 </dc:title>
  <dc:creator>Honglei</dc:creator>
  <cp:lastModifiedBy>Thinker</cp:lastModifiedBy>
  <cp:revision>153</cp:revision>
  <dcterms:created xsi:type="dcterms:W3CDTF">2015-05-08T15:43:00Z</dcterms:created>
  <dcterms:modified xsi:type="dcterms:W3CDTF">2022-09-02T10:13:13Z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677DE99E812A47559EBE991878A56E76</vt:lpwstr>
  </property>
  <property fmtid="{D5CDD505-2E9C-101B-9397-08002B2CF9AE}" pid="3" name="KSOProductBuildVer">
    <vt:lpwstr>2052-11.1.0.11830</vt:lpwstr>
  </property>
</Properties>
</file>