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268" r:id="rId3"/>
    <p:sldId id="257" r:id="rId4"/>
    <p:sldId id="258" r:id="rId5"/>
    <p:sldId id="259" r:id="rId6"/>
    <p:sldId id="260" r:id="rId7"/>
    <p:sldId id="261" r:id="rId8"/>
    <p:sldId id="265" r:id="rId9"/>
    <p:sldId id="266" r:id="rId10"/>
    <p:sldId id="270" r:id="rId11"/>
    <p:sldId id="269" r:id="rId12"/>
    <p:sldId id="274" r:id="rId13"/>
    <p:sldId id="267" r:id="rId14"/>
    <p:sldId id="264" r:id="rId15"/>
    <p:sldId id="262" r:id="rId16"/>
    <p:sldId id="263" r:id="rId17"/>
    <p:sldId id="271" r:id="rId18"/>
    <p:sldId id="273" r:id="rId19"/>
    <p:sldId id="27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02" autoAdjust="0"/>
  </p:normalViewPr>
  <p:slideViewPr>
    <p:cSldViewPr>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91.emf"/><Relationship Id="rId1" Type="http://schemas.openxmlformats.org/officeDocument/2006/relationships/image" Target="../media/image90.wmf"/><Relationship Id="rId4" Type="http://schemas.openxmlformats.org/officeDocument/2006/relationships/image" Target="../media/image9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wmf"/><Relationship Id="rId7" Type="http://schemas.openxmlformats.org/officeDocument/2006/relationships/image" Target="../media/image30.emf"/><Relationship Id="rId12" Type="http://schemas.openxmlformats.org/officeDocument/2006/relationships/image" Target="../media/image35.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emf"/><Relationship Id="rId11" Type="http://schemas.openxmlformats.org/officeDocument/2006/relationships/image" Target="../media/image34.wmf"/><Relationship Id="rId5" Type="http://schemas.openxmlformats.org/officeDocument/2006/relationships/image" Target="../media/image28.wmf"/><Relationship Id="rId15" Type="http://schemas.openxmlformats.org/officeDocument/2006/relationships/image" Target="../media/image3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 Id="rId1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emf"/><Relationship Id="rId18" Type="http://schemas.openxmlformats.org/officeDocument/2006/relationships/image" Target="../media/image65.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emf"/><Relationship Id="rId17" Type="http://schemas.openxmlformats.org/officeDocument/2006/relationships/image" Target="../media/image37.wmf"/><Relationship Id="rId2" Type="http://schemas.openxmlformats.org/officeDocument/2006/relationships/image" Target="../media/image50.wmf"/><Relationship Id="rId16" Type="http://schemas.openxmlformats.org/officeDocument/2006/relationships/image" Target="../media/image64.wmf"/><Relationship Id="rId1" Type="http://schemas.openxmlformats.org/officeDocument/2006/relationships/image" Target="../media/image49.emf"/><Relationship Id="rId6" Type="http://schemas.openxmlformats.org/officeDocument/2006/relationships/image" Target="../media/image54.wmf"/><Relationship Id="rId11" Type="http://schemas.openxmlformats.org/officeDocument/2006/relationships/image" Target="../media/image59.emf"/><Relationship Id="rId5" Type="http://schemas.openxmlformats.org/officeDocument/2006/relationships/image" Target="../media/image53.wmf"/><Relationship Id="rId15" Type="http://schemas.openxmlformats.org/officeDocument/2006/relationships/image" Target="../media/image63.wmf"/><Relationship Id="rId10" Type="http://schemas.openxmlformats.org/officeDocument/2006/relationships/image" Target="../media/image58.e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1.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37.wmf"/><Relationship Id="rId5" Type="http://schemas.openxmlformats.org/officeDocument/2006/relationships/image" Target="../media/image70.wmf"/><Relationship Id="rId4" Type="http://schemas.openxmlformats.org/officeDocument/2006/relationships/image" Target="../media/image69.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image" Target="../media/image81.wmf"/><Relationship Id="rId3" Type="http://schemas.openxmlformats.org/officeDocument/2006/relationships/image" Target="../media/image74.wmf"/><Relationship Id="rId7" Type="http://schemas.openxmlformats.org/officeDocument/2006/relationships/image" Target="../media/image76.wmf"/><Relationship Id="rId12" Type="http://schemas.openxmlformats.org/officeDocument/2006/relationships/image" Target="../media/image80.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59.emf"/><Relationship Id="rId11" Type="http://schemas.openxmlformats.org/officeDocument/2006/relationships/image" Target="../media/image79.wmf"/><Relationship Id="rId5" Type="http://schemas.openxmlformats.org/officeDocument/2006/relationships/image" Target="../media/image75.emf"/><Relationship Id="rId10" Type="http://schemas.openxmlformats.org/officeDocument/2006/relationships/image" Target="../media/image78.wmf"/><Relationship Id="rId4" Type="http://schemas.openxmlformats.org/officeDocument/2006/relationships/image" Target="../media/image69.emf"/><Relationship Id="rId9"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BEA693-8296-4F7F-9A85-271EDD934358}" type="datetimeFigureOut">
              <a:rPr lang="zh-CN" altLang="en-US" smtClean="0"/>
              <a:pPr/>
              <a:t>2022/10/14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F4C14E-9E33-44EF-89A9-DE53EA7F13D7}" type="slidenum">
              <a:rPr lang="zh-CN" altLang="en-US" smtClean="0"/>
              <a:pPr/>
              <a:t>‹#›</a:t>
            </a:fld>
            <a:endParaRPr lang="zh-CN" altLang="en-US"/>
          </a:p>
        </p:txBody>
      </p:sp>
    </p:spTree>
    <p:extLst>
      <p:ext uri="{BB962C8B-B14F-4D97-AF65-F5344CB8AC3E}">
        <p14:creationId xmlns:p14="http://schemas.microsoft.com/office/powerpoint/2010/main" val="117467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056231-D843-47AA-9BCD-46E34E0578E0}" type="datetimeFigureOut">
              <a:rPr lang="zh-CN" altLang="en-US" smtClean="0"/>
              <a:pPr/>
              <a:t>2022/10/14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75FFC6-BFBB-4203-9754-BD781B2B6E67}" type="slidenum">
              <a:rPr lang="zh-CN" altLang="en-US" smtClean="0"/>
              <a:pPr/>
              <a:t>‹#›</a:t>
            </a:fld>
            <a:endParaRPr lang="zh-CN" altLang="en-US"/>
          </a:p>
        </p:txBody>
      </p:sp>
    </p:spTree>
    <p:extLst>
      <p:ext uri="{BB962C8B-B14F-4D97-AF65-F5344CB8AC3E}">
        <p14:creationId xmlns:p14="http://schemas.microsoft.com/office/powerpoint/2010/main" val="422066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75FFC6-BFBB-4203-9754-BD781B2B6E67}" type="slidenum">
              <a:rPr lang="zh-CN" altLang="en-US" smtClean="0"/>
              <a:pPr/>
              <a:t>14</a:t>
            </a:fld>
            <a:endParaRPr lang="zh-CN" altLang="en-US"/>
          </a:p>
        </p:txBody>
      </p:sp>
    </p:spTree>
    <p:extLst>
      <p:ext uri="{BB962C8B-B14F-4D97-AF65-F5344CB8AC3E}">
        <p14:creationId xmlns:p14="http://schemas.microsoft.com/office/powerpoint/2010/main" val="85178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SVC</a:t>
            </a:r>
            <a:endParaRPr lang="zh-CN" altLang="en-US" dirty="0"/>
          </a:p>
        </p:txBody>
      </p:sp>
      <p:sp>
        <p:nvSpPr>
          <p:cNvPr id="4" name="灯片编号占位符 3"/>
          <p:cNvSpPr>
            <a:spLocks noGrp="1"/>
          </p:cNvSpPr>
          <p:nvPr>
            <p:ph type="sldNum" sz="quarter" idx="5"/>
          </p:nvPr>
        </p:nvSpPr>
        <p:spPr/>
        <p:txBody>
          <a:bodyPr/>
          <a:lstStyle/>
          <a:p>
            <a:fld id="{2C75FFC6-BFBB-4203-9754-BD781B2B6E67}" type="slidenum">
              <a:rPr lang="zh-CN" altLang="en-US" smtClean="0"/>
              <a:pPr/>
              <a:t>19</a:t>
            </a:fld>
            <a:endParaRPr lang="zh-CN" altLang="en-US"/>
          </a:p>
        </p:txBody>
      </p:sp>
    </p:spTree>
    <p:extLst>
      <p:ext uri="{BB962C8B-B14F-4D97-AF65-F5344CB8AC3E}">
        <p14:creationId xmlns:p14="http://schemas.microsoft.com/office/powerpoint/2010/main" val="428382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584375"/>
            <a:ext cx="7772400" cy="1470025"/>
          </a:xfrm>
          <a:prstGeom prst="rect">
            <a:avLst/>
          </a:prstGeom>
        </p:spPr>
        <p:txBody>
          <a:bodyPr/>
          <a:lstStyle>
            <a:lvl1pPr marL="0" indent="0" algn="ctr" rtl="0" eaLnBrk="1" fontAlgn="base" hangingPunct="1">
              <a:lnSpc>
                <a:spcPct val="150000"/>
              </a:lnSpc>
              <a:spcBef>
                <a:spcPct val="20000"/>
              </a:spcBef>
              <a:spcAft>
                <a:spcPct val="0"/>
              </a:spcAft>
              <a:buFont typeface="Wingdings" pitchFamily="2" charset="2"/>
              <a:buNone/>
              <a:defRPr lang="zh-CN" altLang="en-US" sz="3600" b="1" dirty="0">
                <a:solidFill>
                  <a:schemeClr val="tx1"/>
                </a:solidFill>
                <a:latin typeface="+mn-lt"/>
                <a:ea typeface="+mn-ea"/>
                <a:cs typeface="+mn-cs"/>
              </a:defRPr>
            </a:lvl1pPr>
          </a:lstStyle>
          <a:p>
            <a:r>
              <a:rPr lang="zh-CN" altLang="en-US" dirty="0"/>
              <a:t>单击此处编辑母版标题样式</a:t>
            </a:r>
          </a:p>
        </p:txBody>
      </p:sp>
      <p:sp>
        <p:nvSpPr>
          <p:cNvPr id="3" name="副标题 2"/>
          <p:cNvSpPr>
            <a:spLocks noGrp="1"/>
          </p:cNvSpPr>
          <p:nvPr>
            <p:ph type="subTitle" idx="1" hasCustomPrompt="1"/>
          </p:nvPr>
        </p:nvSpPr>
        <p:spPr>
          <a:xfrm>
            <a:off x="2468860" y="3948894"/>
            <a:ext cx="4206280" cy="476473"/>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报告人</a:t>
            </a:r>
          </a:p>
        </p:txBody>
      </p:sp>
      <p:cxnSp>
        <p:nvCxnSpPr>
          <p:cNvPr id="11" name="直接连接符 10"/>
          <p:cNvCxnSpPr/>
          <p:nvPr userDrawn="1"/>
        </p:nvCxnSpPr>
        <p:spPr bwMode="auto">
          <a:xfrm>
            <a:off x="611560" y="3212976"/>
            <a:ext cx="7848872"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7624" y="116632"/>
            <a:ext cx="7901460" cy="864094"/>
          </a:xfrm>
          <a:prstGeom prst="rect">
            <a:avLst/>
          </a:prstGeom>
        </p:spPr>
        <p:txBody>
          <a:bodyPr anchor="ctr"/>
          <a:lstStyle>
            <a:lvl1pPr algn="l">
              <a:defRPr sz="32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323528" y="1268760"/>
            <a:ext cx="8640960" cy="5400600"/>
          </a:xfrm>
        </p:spPr>
        <p:txBody>
          <a:bodyPr/>
          <a:lstStyle>
            <a:lvl1pPr>
              <a:lnSpc>
                <a:spcPct val="150000"/>
              </a:lnSpc>
              <a:defRPr/>
            </a:lvl1pPr>
            <a:lvl2pPr>
              <a:lnSpc>
                <a:spcPct val="150000"/>
              </a:lnSpc>
              <a:buFont typeface="Wingdings" pitchFamily="2" charset="2"/>
              <a:buChar char="Ø"/>
              <a:defRPr>
                <a:latin typeface="+mn-ea"/>
                <a:ea typeface="+mn-ea"/>
              </a:defRPr>
            </a:lvl2pPr>
            <a:lvl3pPr>
              <a:lnSpc>
                <a:spcPct val="150000"/>
              </a:lnSpc>
              <a:buFont typeface="Wingdings" pitchFamily="2" charset="2"/>
              <a:buChar char="l"/>
              <a:defRPr>
                <a:latin typeface="+mn-ea"/>
                <a:ea typeface="+mn-ea"/>
              </a:defRPr>
            </a:lvl3pPr>
            <a:lvl4pPr>
              <a:lnSpc>
                <a:spcPct val="150000"/>
              </a:lnSpc>
              <a:buFont typeface="Wingdings" pitchFamily="2" charset="2"/>
              <a:buChar char="ü"/>
              <a:defRPr>
                <a:latin typeface="+mn-ea"/>
                <a:ea typeface="+mn-ea"/>
              </a:defRPr>
            </a:lvl4pPr>
            <a:lvl5pPr>
              <a:lnSpc>
                <a:spcPct val="150000"/>
              </a:lnSpc>
              <a:buFont typeface="黑体" pitchFamily="49" charset="-122"/>
              <a:buChar char="-"/>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4" name="直接连接符 3"/>
          <p:cNvCxnSpPr/>
          <p:nvPr userDrawn="1"/>
        </p:nvCxnSpPr>
        <p:spPr bwMode="auto">
          <a:xfrm>
            <a:off x="1187624" y="980726"/>
            <a:ext cx="7848872"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435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23528" y="1124744"/>
            <a:ext cx="8363272" cy="500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rgbClr val="000000"/>
                </a:solidFill>
                <a:latin typeface="Arial" charset="0"/>
                <a:ea typeface="宋体" pitchFamily="2" charset="-122"/>
                <a:cs typeface="+mn-cs"/>
              </a:defRPr>
            </a:lvl1pPr>
          </a:lstStyle>
          <a:p>
            <a:fld id="{EEC54D8C-7379-42AF-9166-8F08C5E87FD8}" type="datetimeFigureOut">
              <a:rPr lang="zh-CN" altLang="en-US" smtClean="0"/>
              <a:pPr/>
              <a:t>2022/10/14</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ea typeface="宋体" pitchFamily="2" charset="-122"/>
                <a:cs typeface="+mn-cs"/>
              </a:defRPr>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ea typeface="宋体" pitchFamily="2" charset="-122"/>
              </a:defRPr>
            </a:lvl1pPr>
          </a:lstStyle>
          <a:p>
            <a:fld id="{ED01A4A7-52BC-43F7-BAF9-694800396A9D}" type="slidenum">
              <a:rPr lang="zh-CN" altLang="en-US" smtClean="0"/>
              <a:pPr/>
              <a:t>‹#›</a:t>
            </a:fld>
            <a:endParaRPr lang="zh-CN" altLang="en-US"/>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30" y="-27384"/>
            <a:ext cx="1219202" cy="121920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ea typeface="黑体" pitchFamily="2" charset="-122"/>
        </a:defRPr>
      </a:lvl2pPr>
      <a:lvl3pPr algn="ctr" rtl="0" eaLnBrk="1" fontAlgn="base" hangingPunct="1">
        <a:spcBef>
          <a:spcPct val="0"/>
        </a:spcBef>
        <a:spcAft>
          <a:spcPct val="0"/>
        </a:spcAft>
        <a:defRPr sz="2800" b="1">
          <a:solidFill>
            <a:schemeClr val="bg1"/>
          </a:solidFill>
          <a:latin typeface="Arial" charset="0"/>
          <a:ea typeface="黑体" pitchFamily="2" charset="-122"/>
        </a:defRPr>
      </a:lvl3pPr>
      <a:lvl4pPr algn="ctr" rtl="0" eaLnBrk="1" fontAlgn="base" hangingPunct="1">
        <a:spcBef>
          <a:spcPct val="0"/>
        </a:spcBef>
        <a:spcAft>
          <a:spcPct val="0"/>
        </a:spcAft>
        <a:defRPr sz="2800" b="1">
          <a:solidFill>
            <a:schemeClr val="bg1"/>
          </a:solidFill>
          <a:latin typeface="Arial" charset="0"/>
          <a:ea typeface="黑体" pitchFamily="2" charset="-122"/>
        </a:defRPr>
      </a:lvl4pPr>
      <a:lvl5pPr algn="ctr" rtl="0" eaLnBrk="1" fontAlgn="base" hangingPunct="1">
        <a:spcBef>
          <a:spcPct val="0"/>
        </a:spcBef>
        <a:spcAft>
          <a:spcPct val="0"/>
        </a:spcAft>
        <a:defRPr sz="2800" b="1">
          <a:solidFill>
            <a:schemeClr val="bg1"/>
          </a:solidFill>
          <a:latin typeface="Arial" charset="0"/>
          <a:ea typeface="黑体" pitchFamily="2" charset="-122"/>
        </a:defRPr>
      </a:lvl5pPr>
      <a:lvl6pPr marL="457200" algn="ctr" rtl="0" eaLnBrk="1" fontAlgn="base" hangingPunct="1">
        <a:spcBef>
          <a:spcPct val="0"/>
        </a:spcBef>
        <a:spcAft>
          <a:spcPct val="0"/>
        </a:spcAft>
        <a:defRPr sz="2800" b="1">
          <a:solidFill>
            <a:schemeClr val="bg1"/>
          </a:solidFill>
          <a:latin typeface="Arial" charset="0"/>
          <a:ea typeface="黑体" pitchFamily="2" charset="-122"/>
        </a:defRPr>
      </a:lvl6pPr>
      <a:lvl7pPr marL="914400" algn="ctr" rtl="0" eaLnBrk="1" fontAlgn="base" hangingPunct="1">
        <a:spcBef>
          <a:spcPct val="0"/>
        </a:spcBef>
        <a:spcAft>
          <a:spcPct val="0"/>
        </a:spcAft>
        <a:defRPr sz="2800" b="1">
          <a:solidFill>
            <a:schemeClr val="bg1"/>
          </a:solidFill>
          <a:latin typeface="Arial" charset="0"/>
          <a:ea typeface="黑体" pitchFamily="2" charset="-122"/>
        </a:defRPr>
      </a:lvl7pPr>
      <a:lvl8pPr marL="1371600" algn="ctr" rtl="0" eaLnBrk="1" fontAlgn="base" hangingPunct="1">
        <a:spcBef>
          <a:spcPct val="0"/>
        </a:spcBef>
        <a:spcAft>
          <a:spcPct val="0"/>
        </a:spcAft>
        <a:defRPr sz="2800" b="1">
          <a:solidFill>
            <a:schemeClr val="bg1"/>
          </a:solidFill>
          <a:latin typeface="Arial" charset="0"/>
          <a:ea typeface="黑体" pitchFamily="2" charset="-122"/>
        </a:defRPr>
      </a:lvl8pPr>
      <a:lvl9pPr marL="1828800" algn="ctr"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Char char="n"/>
        <a:defRPr sz="3200" b="1">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l"/>
        <a:defRPr sz="2800" b="1">
          <a:solidFill>
            <a:schemeClr val="tx1"/>
          </a:solidFill>
          <a:latin typeface="+mn-lt"/>
          <a:ea typeface="楷体_GB2312" pitchFamily="49" charset="-122"/>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楷体_GB2312" pitchFamily="49" charset="-122"/>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6.bin"/><Relationship Id="rId1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4.bin"/><Relationship Id="rId18" Type="http://schemas.openxmlformats.org/officeDocument/2006/relationships/image" Target="../media/image31.emf"/><Relationship Id="rId26" Type="http://schemas.openxmlformats.org/officeDocument/2006/relationships/image" Target="../media/image35.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8.w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30.emf"/><Relationship Id="rId20" Type="http://schemas.openxmlformats.org/officeDocument/2006/relationships/image" Target="../media/image32.wmf"/><Relationship Id="rId29" Type="http://schemas.openxmlformats.org/officeDocument/2006/relationships/oleObject" Target="../embeddings/oleObject32.bin"/><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3.bin"/><Relationship Id="rId24" Type="http://schemas.openxmlformats.org/officeDocument/2006/relationships/image" Target="../media/image34.wmf"/><Relationship Id="rId32" Type="http://schemas.openxmlformats.org/officeDocument/2006/relationships/image" Target="../media/image38.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28" Type="http://schemas.openxmlformats.org/officeDocument/2006/relationships/image" Target="../media/image36.emf"/><Relationship Id="rId10" Type="http://schemas.openxmlformats.org/officeDocument/2006/relationships/image" Target="../media/image27.wmf"/><Relationship Id="rId19" Type="http://schemas.openxmlformats.org/officeDocument/2006/relationships/oleObject" Target="../embeddings/oleObject27.bin"/><Relationship Id="rId31" Type="http://schemas.openxmlformats.org/officeDocument/2006/relationships/oleObject" Target="../embeddings/oleObject33.bin"/><Relationship Id="rId4" Type="http://schemas.openxmlformats.org/officeDocument/2006/relationships/image" Target="../media/image24.wmf"/><Relationship Id="rId9" Type="http://schemas.openxmlformats.org/officeDocument/2006/relationships/oleObject" Target="../embeddings/oleObject22.bin"/><Relationship Id="rId14" Type="http://schemas.openxmlformats.org/officeDocument/2006/relationships/image" Target="../media/image29.emf"/><Relationship Id="rId22" Type="http://schemas.openxmlformats.org/officeDocument/2006/relationships/image" Target="../media/image33.wmf"/><Relationship Id="rId27" Type="http://schemas.openxmlformats.org/officeDocument/2006/relationships/oleObject" Target="../embeddings/oleObject31.bin"/><Relationship Id="rId30" Type="http://schemas.openxmlformats.org/officeDocument/2006/relationships/image" Target="../media/image3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3.wmf"/><Relationship Id="rId18" Type="http://schemas.openxmlformats.org/officeDocument/2006/relationships/oleObject" Target="../embeddings/oleObject41.bin"/><Relationship Id="rId3" Type="http://schemas.openxmlformats.org/officeDocument/2006/relationships/oleObject" Target="../embeddings/oleObject34.bin"/><Relationship Id="rId21" Type="http://schemas.openxmlformats.org/officeDocument/2006/relationships/image" Target="../media/image47.wmf"/><Relationship Id="rId7" Type="http://schemas.openxmlformats.org/officeDocument/2006/relationships/oleObject" Target="../embeddings/oleObject36.bin"/><Relationship Id="rId12" Type="http://schemas.openxmlformats.org/officeDocument/2006/relationships/oleObject" Target="../embeddings/oleObject38.bin"/><Relationship Id="rId17"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6.vml"/><Relationship Id="rId6" Type="http://schemas.openxmlformats.org/officeDocument/2006/relationships/image" Target="../media/image40.wmf"/><Relationship Id="rId11" Type="http://schemas.openxmlformats.org/officeDocument/2006/relationships/image" Target="../media/image48.png"/><Relationship Id="rId5" Type="http://schemas.openxmlformats.org/officeDocument/2006/relationships/oleObject" Target="../embeddings/oleObject35.bin"/><Relationship Id="rId15" Type="http://schemas.openxmlformats.org/officeDocument/2006/relationships/image" Target="../media/image44.wmf"/><Relationship Id="rId10" Type="http://schemas.openxmlformats.org/officeDocument/2006/relationships/image" Target="../media/image42.wmf"/><Relationship Id="rId19" Type="http://schemas.openxmlformats.org/officeDocument/2006/relationships/image" Target="../media/image46.wmf"/><Relationship Id="rId4" Type="http://schemas.openxmlformats.org/officeDocument/2006/relationships/image" Target="../media/image39.wmf"/><Relationship Id="rId9" Type="http://schemas.openxmlformats.org/officeDocument/2006/relationships/oleObject" Target="../embeddings/oleObject37.bin"/><Relationship Id="rId14"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13" Type="http://schemas.openxmlformats.org/officeDocument/2006/relationships/image" Target="../media/image53.wmf"/><Relationship Id="rId18" Type="http://schemas.openxmlformats.org/officeDocument/2006/relationships/oleObject" Target="../embeddings/oleObject50.bin"/><Relationship Id="rId26" Type="http://schemas.openxmlformats.org/officeDocument/2006/relationships/oleObject" Target="../embeddings/oleObject54.bin"/><Relationship Id="rId39" Type="http://schemas.openxmlformats.org/officeDocument/2006/relationships/oleObject" Target="../embeddings/oleObject61.bin"/><Relationship Id="rId21" Type="http://schemas.openxmlformats.org/officeDocument/2006/relationships/image" Target="../media/image57.wmf"/><Relationship Id="rId34" Type="http://schemas.openxmlformats.org/officeDocument/2006/relationships/oleObject" Target="../embeddings/oleObject58.bin"/><Relationship Id="rId42" Type="http://schemas.openxmlformats.org/officeDocument/2006/relationships/oleObject" Target="../embeddings/oleObject63.bin"/><Relationship Id="rId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49.bin"/><Relationship Id="rId29" Type="http://schemas.openxmlformats.org/officeDocument/2006/relationships/image" Target="../media/image61.emf"/><Relationship Id="rId1" Type="http://schemas.openxmlformats.org/officeDocument/2006/relationships/vmlDrawing" Target="../drawings/vmlDrawing7.vml"/><Relationship Id="rId6" Type="http://schemas.openxmlformats.org/officeDocument/2006/relationships/oleObject" Target="../embeddings/oleObject44.bin"/><Relationship Id="rId11" Type="http://schemas.openxmlformats.org/officeDocument/2006/relationships/image" Target="../media/image52.wmf"/><Relationship Id="rId24" Type="http://schemas.openxmlformats.org/officeDocument/2006/relationships/oleObject" Target="../embeddings/oleObject53.bin"/><Relationship Id="rId32" Type="http://schemas.openxmlformats.org/officeDocument/2006/relationships/oleObject" Target="../embeddings/oleObject57.bin"/><Relationship Id="rId37" Type="http://schemas.openxmlformats.org/officeDocument/2006/relationships/image" Target="../media/image37.wmf"/><Relationship Id="rId40" Type="http://schemas.openxmlformats.org/officeDocument/2006/relationships/oleObject" Target="../embeddings/oleObject62.bin"/><Relationship Id="rId45" Type="http://schemas.openxmlformats.org/officeDocument/2006/relationships/oleObject" Target="../embeddings/oleObject66.bin"/><Relationship Id="rId5" Type="http://schemas.openxmlformats.org/officeDocument/2006/relationships/image" Target="../media/image49.emf"/><Relationship Id="rId15" Type="http://schemas.openxmlformats.org/officeDocument/2006/relationships/image" Target="../media/image54.wmf"/><Relationship Id="rId23" Type="http://schemas.openxmlformats.org/officeDocument/2006/relationships/image" Target="../media/image58.emf"/><Relationship Id="rId28" Type="http://schemas.openxmlformats.org/officeDocument/2006/relationships/oleObject" Target="../embeddings/oleObject55.bin"/><Relationship Id="rId36" Type="http://schemas.openxmlformats.org/officeDocument/2006/relationships/oleObject" Target="../embeddings/oleObject59.bin"/><Relationship Id="rId10" Type="http://schemas.openxmlformats.org/officeDocument/2006/relationships/oleObject" Target="../embeddings/oleObject46.bin"/><Relationship Id="rId19" Type="http://schemas.openxmlformats.org/officeDocument/2006/relationships/image" Target="../media/image56.wmf"/><Relationship Id="rId31" Type="http://schemas.openxmlformats.org/officeDocument/2006/relationships/image" Target="../media/image62.emf"/><Relationship Id="rId44" Type="http://schemas.openxmlformats.org/officeDocument/2006/relationships/oleObject" Target="../embeddings/oleObject65.bin"/><Relationship Id="rId4" Type="http://schemas.openxmlformats.org/officeDocument/2006/relationships/oleObject" Target="../embeddings/oleObject43.bin"/><Relationship Id="rId9" Type="http://schemas.openxmlformats.org/officeDocument/2006/relationships/image" Target="../media/image51.w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60.emf"/><Relationship Id="rId30" Type="http://schemas.openxmlformats.org/officeDocument/2006/relationships/oleObject" Target="../embeddings/oleObject56.bin"/><Relationship Id="rId35" Type="http://schemas.openxmlformats.org/officeDocument/2006/relationships/image" Target="../media/image64.wmf"/><Relationship Id="rId43" Type="http://schemas.openxmlformats.org/officeDocument/2006/relationships/oleObject" Target="../embeddings/oleObject64.bin"/><Relationship Id="rId8" Type="http://schemas.openxmlformats.org/officeDocument/2006/relationships/oleObject" Target="../embeddings/oleObject45.bin"/><Relationship Id="rId3" Type="http://schemas.openxmlformats.org/officeDocument/2006/relationships/notesSlide" Target="../notesSlides/notesSlide1.xml"/><Relationship Id="rId12" Type="http://schemas.openxmlformats.org/officeDocument/2006/relationships/oleObject" Target="../embeddings/oleObject47.bin"/><Relationship Id="rId17" Type="http://schemas.openxmlformats.org/officeDocument/2006/relationships/image" Target="../media/image55.wmf"/><Relationship Id="rId25" Type="http://schemas.openxmlformats.org/officeDocument/2006/relationships/image" Target="../media/image59.emf"/><Relationship Id="rId33" Type="http://schemas.openxmlformats.org/officeDocument/2006/relationships/image" Target="../media/image63.wmf"/><Relationship Id="rId38" Type="http://schemas.openxmlformats.org/officeDocument/2006/relationships/oleObject" Target="../embeddings/oleObject60.bin"/><Relationship Id="rId20" Type="http://schemas.openxmlformats.org/officeDocument/2006/relationships/oleObject" Target="../embeddings/oleObject51.bin"/><Relationship Id="rId41" Type="http://schemas.openxmlformats.org/officeDocument/2006/relationships/image" Target="../media/image65.wmf"/></Relationships>
</file>

<file path=ppt/slides/_rels/slide15.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image" Target="../media/image71.wmf"/><Relationship Id="rId1" Type="http://schemas.openxmlformats.org/officeDocument/2006/relationships/vmlDrawing" Target="../drawings/vmlDrawing8.vml"/><Relationship Id="rId6" Type="http://schemas.openxmlformats.org/officeDocument/2006/relationships/image" Target="../media/image67.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69.emf"/><Relationship Id="rId4" Type="http://schemas.openxmlformats.org/officeDocument/2006/relationships/image" Target="../media/image66.wmf"/><Relationship Id="rId9" Type="http://schemas.openxmlformats.org/officeDocument/2006/relationships/oleObject" Target="../embeddings/oleObject70.bin"/><Relationship Id="rId14" Type="http://schemas.openxmlformats.org/officeDocument/2006/relationships/image" Target="../media/image37.wmf"/></Relationships>
</file>

<file path=ppt/slides/_rels/slide16.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9.bin"/><Relationship Id="rId18" Type="http://schemas.openxmlformats.org/officeDocument/2006/relationships/image" Target="../media/image77.wmf"/><Relationship Id="rId26" Type="http://schemas.openxmlformats.org/officeDocument/2006/relationships/image" Target="../media/image80.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75.e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2.xml"/><Relationship Id="rId16" Type="http://schemas.openxmlformats.org/officeDocument/2006/relationships/image" Target="../media/image76.wmf"/><Relationship Id="rId20" Type="http://schemas.openxmlformats.org/officeDocument/2006/relationships/image" Target="../media/image71.wmf"/><Relationship Id="rId1" Type="http://schemas.openxmlformats.org/officeDocument/2006/relationships/vmlDrawing" Target="../drawings/vmlDrawing9.vml"/><Relationship Id="rId6" Type="http://schemas.openxmlformats.org/officeDocument/2006/relationships/image" Target="../media/image73.wmf"/><Relationship Id="rId11" Type="http://schemas.openxmlformats.org/officeDocument/2006/relationships/oleObject" Target="../embeddings/oleObject78.bin"/><Relationship Id="rId24" Type="http://schemas.openxmlformats.org/officeDocument/2006/relationships/image" Target="../media/image79.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81.wmf"/><Relationship Id="rId10" Type="http://schemas.openxmlformats.org/officeDocument/2006/relationships/image" Target="../media/image69.emf"/><Relationship Id="rId19" Type="http://schemas.openxmlformats.org/officeDocument/2006/relationships/oleObject" Target="../embeddings/oleObject82.bin"/><Relationship Id="rId4" Type="http://schemas.openxmlformats.org/officeDocument/2006/relationships/image" Target="../media/image72.wmf"/><Relationship Id="rId9" Type="http://schemas.openxmlformats.org/officeDocument/2006/relationships/oleObject" Target="../embeddings/oleObject77.bin"/><Relationship Id="rId14" Type="http://schemas.openxmlformats.org/officeDocument/2006/relationships/image" Target="../media/image59.emf"/><Relationship Id="rId22" Type="http://schemas.openxmlformats.org/officeDocument/2006/relationships/image" Target="../media/image78.wmf"/><Relationship Id="rId27" Type="http://schemas.openxmlformats.org/officeDocument/2006/relationships/oleObject" Target="../embeddings/oleObject86.bin"/></Relationships>
</file>

<file path=ppt/slides/_rels/slide17.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2.bin"/><Relationship Id="rId18" Type="http://schemas.openxmlformats.org/officeDocument/2006/relationships/image" Target="../media/image89.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86.wmf"/><Relationship Id="rId17" Type="http://schemas.openxmlformats.org/officeDocument/2006/relationships/oleObject" Target="../embeddings/oleObject94.bin"/><Relationship Id="rId2" Type="http://schemas.openxmlformats.org/officeDocument/2006/relationships/slideLayout" Target="../slideLayouts/slideLayout2.xml"/><Relationship Id="rId16" Type="http://schemas.openxmlformats.org/officeDocument/2006/relationships/image" Target="../media/image88.wmf"/><Relationship Id="rId1" Type="http://schemas.openxmlformats.org/officeDocument/2006/relationships/vmlDrawing" Target="../drawings/vmlDrawing10.vml"/><Relationship Id="rId6" Type="http://schemas.openxmlformats.org/officeDocument/2006/relationships/image" Target="../media/image83.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0.bin"/><Relationship Id="rId14" Type="http://schemas.openxmlformats.org/officeDocument/2006/relationships/image" Target="../media/image87.wmf"/></Relationships>
</file>

<file path=ppt/slides/_rels/slide18.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1.emf"/><Relationship Id="rId5" Type="http://schemas.openxmlformats.org/officeDocument/2006/relationships/oleObject" Target="../embeddings/oleObject96.bin"/><Relationship Id="rId10" Type="http://schemas.openxmlformats.org/officeDocument/2006/relationships/image" Target="../media/image92.wmf"/><Relationship Id="rId4" Type="http://schemas.openxmlformats.org/officeDocument/2006/relationships/image" Target="../media/image90.wmf"/><Relationship Id="rId9" Type="http://schemas.openxmlformats.org/officeDocument/2006/relationships/oleObject" Target="../embeddings/oleObject9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00.bin"/><Relationship Id="rId5" Type="http://schemas.openxmlformats.org/officeDocument/2006/relationships/image" Target="../media/image93.wmf"/><Relationship Id="rId4" Type="http://schemas.openxmlformats.org/officeDocument/2006/relationships/oleObject" Target="../embeddings/oleObject99.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image" Target="../media/image8.jpg"/><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005CA2"/>
                </a:solidFill>
              </a:rPr>
              <a:t>降维处理</a:t>
            </a:r>
          </a:p>
        </p:txBody>
      </p:sp>
      <p:sp>
        <p:nvSpPr>
          <p:cNvPr id="4" name="日期占位符 3"/>
          <p:cNvSpPr>
            <a:spLocks noGrp="1"/>
          </p:cNvSpPr>
          <p:nvPr>
            <p:ph type="dt" sz="half" idx="4294967295"/>
          </p:nvPr>
        </p:nvSpPr>
        <p:spPr>
          <a:xfrm>
            <a:off x="6876256" y="6354740"/>
            <a:ext cx="2133600" cy="476250"/>
          </a:xfrm>
        </p:spPr>
        <p:txBody>
          <a:bodyPr/>
          <a:lstStyle/>
          <a:p>
            <a:pPr algn="r"/>
            <a:fld id="{0A335AEC-A609-4204-B20D-AF3B535129F0}" type="datetime1">
              <a:rPr lang="zh-CN" altLang="en-US" smtClean="0"/>
              <a:pPr algn="r"/>
              <a:t>2022/10/14</a:t>
            </a:fld>
            <a:endParaRPr lang="zh-CN" altLang="en-US" dirty="0"/>
          </a:p>
        </p:txBody>
      </p:sp>
      <p:sp>
        <p:nvSpPr>
          <p:cNvPr id="6" name="副标题 5">
            <a:extLst>
              <a:ext uri="{FF2B5EF4-FFF2-40B4-BE49-F238E27FC236}">
                <a16:creationId xmlns:a16="http://schemas.microsoft.com/office/drawing/2014/main" id="{CCF9FDA2-5A47-415F-BA68-195D5DE04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3156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en-US" altLang="zh-CN" dirty="0">
                <a:solidFill>
                  <a:srgbClr val="005CA2"/>
                </a:solidFill>
              </a:rPr>
              <a:t>PCA</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p:txBody>
          <a:bodyPr/>
          <a:lstStyle/>
          <a:p>
            <a:pPr marL="0" indent="0">
              <a:buNone/>
            </a:pPr>
            <a:r>
              <a:rPr lang="zh-CN" altLang="en-US" sz="1800" b="0" dirty="0">
                <a:latin typeface="+mn-ea"/>
              </a:rPr>
              <a:t>    计算协方差矩阵的特征值和特征向量：</a:t>
            </a: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en-US" altLang="zh-CN" sz="1800" b="0" dirty="0">
                <a:latin typeface="+mn-ea"/>
              </a:rPr>
              <a:t>    </a:t>
            </a:r>
            <a:r>
              <a:rPr lang="zh-CN" altLang="en-US" sz="1800" b="0" dirty="0">
                <a:latin typeface="+mn-ea"/>
              </a:rPr>
              <a:t>解的其特征值为：</a:t>
            </a:r>
            <a:endParaRPr lang="en-US" altLang="zh-CN" sz="1800" b="0" dirty="0">
              <a:latin typeface="+mn-ea"/>
            </a:endParaRPr>
          </a:p>
          <a:p>
            <a:pPr marL="0" indent="0">
              <a:buNone/>
            </a:pPr>
            <a:endParaRPr lang="en-US" altLang="zh-CN" sz="1800" b="0" dirty="0">
              <a:latin typeface="+mn-ea"/>
            </a:endParaRPr>
          </a:p>
          <a:p>
            <a:pPr marL="0" indent="0">
              <a:buNone/>
            </a:pPr>
            <a:r>
              <a:rPr lang="en-US" altLang="zh-CN" sz="1800" b="0" dirty="0">
                <a:latin typeface="+mn-ea"/>
              </a:rPr>
              <a:t>    </a:t>
            </a:r>
            <a:r>
              <a:rPr lang="zh-CN" altLang="en-US" sz="1800" b="0" dirty="0">
                <a:latin typeface="+mn-ea"/>
              </a:rPr>
              <a:t>将特征值        以此带入方程                 中易知其对于的特征向量分</a:t>
            </a: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别为                  ，将其单位化处理后可得                      。</a:t>
            </a:r>
          </a:p>
        </p:txBody>
      </p:sp>
      <p:graphicFrame>
        <p:nvGraphicFramePr>
          <p:cNvPr id="4" name="对象 3">
            <a:extLst>
              <a:ext uri="{FF2B5EF4-FFF2-40B4-BE49-F238E27FC236}">
                <a16:creationId xmlns:a16="http://schemas.microsoft.com/office/drawing/2014/main" id="{FA278E9D-AB39-7EFB-1828-D939198C399E}"/>
              </a:ext>
            </a:extLst>
          </p:cNvPr>
          <p:cNvGraphicFramePr>
            <a:graphicFrameLocks noChangeAspect="1"/>
          </p:cNvGraphicFramePr>
          <p:nvPr>
            <p:extLst>
              <p:ext uri="{D42A27DB-BD31-4B8C-83A1-F6EECF244321}">
                <p14:modId xmlns:p14="http://schemas.microsoft.com/office/powerpoint/2010/main" val="708409038"/>
              </p:ext>
            </p:extLst>
          </p:nvPr>
        </p:nvGraphicFramePr>
        <p:xfrm>
          <a:off x="2555776" y="1916832"/>
          <a:ext cx="4514535" cy="1944216"/>
        </p:xfrm>
        <a:graphic>
          <a:graphicData uri="http://schemas.openxmlformats.org/presentationml/2006/ole">
            <mc:AlternateContent xmlns:mc="http://schemas.openxmlformats.org/markup-compatibility/2006">
              <mc:Choice xmlns:v="urn:schemas-microsoft-com:vml" Requires="v">
                <p:oleObj spid="_x0000_s4098" name="Equation" r:id="rId3" imgW="3479760" imgH="1498320" progId="Equation.DSMT4">
                  <p:embed/>
                </p:oleObj>
              </mc:Choice>
              <mc:Fallback>
                <p:oleObj name="Equation" r:id="rId3" imgW="3479760" imgH="1498320" progId="Equation.DSMT4">
                  <p:embed/>
                  <p:pic>
                    <p:nvPicPr>
                      <p:cNvPr id="0" name=""/>
                      <p:cNvPicPr/>
                      <p:nvPr/>
                    </p:nvPicPr>
                    <p:blipFill>
                      <a:blip r:embed="rId4"/>
                      <a:stretch>
                        <a:fillRect/>
                      </a:stretch>
                    </p:blipFill>
                    <p:spPr>
                      <a:xfrm>
                        <a:off x="2555776" y="1916832"/>
                        <a:ext cx="4514535" cy="194421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71B69CDE-0299-A33E-03A0-1AE585DB0AB8}"/>
              </a:ext>
            </a:extLst>
          </p:cNvPr>
          <p:cNvGraphicFramePr>
            <a:graphicFrameLocks noChangeAspect="1"/>
          </p:cNvGraphicFramePr>
          <p:nvPr>
            <p:extLst>
              <p:ext uri="{D42A27DB-BD31-4B8C-83A1-F6EECF244321}">
                <p14:modId xmlns:p14="http://schemas.microsoft.com/office/powerpoint/2010/main" val="1262461325"/>
              </p:ext>
            </p:extLst>
          </p:nvPr>
        </p:nvGraphicFramePr>
        <p:xfrm>
          <a:off x="2781300" y="3432175"/>
          <a:ext cx="1924050" cy="911225"/>
        </p:xfrm>
        <a:graphic>
          <a:graphicData uri="http://schemas.openxmlformats.org/presentationml/2006/ole">
            <mc:AlternateContent xmlns:mc="http://schemas.openxmlformats.org/markup-compatibility/2006">
              <mc:Choice xmlns:v="urn:schemas-microsoft-com:vml" Requires="v">
                <p:oleObj spid="_x0000_s4099" name="Equation" r:id="rId5" imgW="1206360" imgH="571320" progId="Equation.DSMT4">
                  <p:embed/>
                </p:oleObj>
              </mc:Choice>
              <mc:Fallback>
                <p:oleObj name="Equation" r:id="rId5" imgW="1206360" imgH="571320" progId="Equation.DSMT4">
                  <p:embed/>
                  <p:pic>
                    <p:nvPicPr>
                      <p:cNvPr id="0" name=""/>
                      <p:cNvPicPr/>
                      <p:nvPr/>
                    </p:nvPicPr>
                    <p:blipFill>
                      <a:blip r:embed="rId6"/>
                      <a:stretch>
                        <a:fillRect/>
                      </a:stretch>
                    </p:blipFill>
                    <p:spPr>
                      <a:xfrm>
                        <a:off x="2781300" y="3432175"/>
                        <a:ext cx="1924050" cy="9112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10CF7FD-C1F9-9E14-EE0E-6D74E3D2D195}"/>
              </a:ext>
            </a:extLst>
          </p:cNvPr>
          <p:cNvGraphicFramePr>
            <a:graphicFrameLocks noChangeAspect="1"/>
          </p:cNvGraphicFramePr>
          <p:nvPr>
            <p:extLst>
              <p:ext uri="{D42A27DB-BD31-4B8C-83A1-F6EECF244321}">
                <p14:modId xmlns:p14="http://schemas.microsoft.com/office/powerpoint/2010/main" val="1815920855"/>
              </p:ext>
            </p:extLst>
          </p:nvPr>
        </p:nvGraphicFramePr>
        <p:xfrm>
          <a:off x="1907704" y="4547792"/>
          <a:ext cx="756040" cy="457603"/>
        </p:xfrm>
        <a:graphic>
          <a:graphicData uri="http://schemas.openxmlformats.org/presentationml/2006/ole">
            <mc:AlternateContent xmlns:mc="http://schemas.openxmlformats.org/markup-compatibility/2006">
              <mc:Choice xmlns:v="urn:schemas-microsoft-com:vml" Requires="v">
                <p:oleObj spid="_x0000_s4100" name="Equation" r:id="rId7" imgW="482400" imgH="291960" progId="Equation.DSMT4">
                  <p:embed/>
                </p:oleObj>
              </mc:Choice>
              <mc:Fallback>
                <p:oleObj name="Equation" r:id="rId7" imgW="482400" imgH="291960" progId="Equation.DSMT4">
                  <p:embed/>
                  <p:pic>
                    <p:nvPicPr>
                      <p:cNvPr id="0" name=""/>
                      <p:cNvPicPr/>
                      <p:nvPr/>
                    </p:nvPicPr>
                    <p:blipFill>
                      <a:blip r:embed="rId8"/>
                      <a:stretch>
                        <a:fillRect/>
                      </a:stretch>
                    </p:blipFill>
                    <p:spPr>
                      <a:xfrm>
                        <a:off x="1907704" y="4547792"/>
                        <a:ext cx="756040" cy="457603"/>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4F30731-7D3A-36BF-92BD-CAFE1DFB6BF0}"/>
              </a:ext>
            </a:extLst>
          </p:cNvPr>
          <p:cNvGraphicFramePr>
            <a:graphicFrameLocks noChangeAspect="1"/>
          </p:cNvGraphicFramePr>
          <p:nvPr>
            <p:extLst>
              <p:ext uri="{D42A27DB-BD31-4B8C-83A1-F6EECF244321}">
                <p14:modId xmlns:p14="http://schemas.microsoft.com/office/powerpoint/2010/main" val="1231696078"/>
              </p:ext>
            </p:extLst>
          </p:nvPr>
        </p:nvGraphicFramePr>
        <p:xfrm>
          <a:off x="4139952" y="4631434"/>
          <a:ext cx="1869805" cy="373961"/>
        </p:xfrm>
        <a:graphic>
          <a:graphicData uri="http://schemas.openxmlformats.org/presentationml/2006/ole">
            <mc:AlternateContent xmlns:mc="http://schemas.openxmlformats.org/markup-compatibility/2006">
              <mc:Choice xmlns:v="urn:schemas-microsoft-com:vml" Requires="v">
                <p:oleObj spid="_x0000_s4101" name="Equation" r:id="rId9" imgW="1333440" imgH="266400" progId="Equation.DSMT4">
                  <p:embed/>
                </p:oleObj>
              </mc:Choice>
              <mc:Fallback>
                <p:oleObj name="Equation" r:id="rId9" imgW="1333440" imgH="266400" progId="Equation.DSMT4">
                  <p:embed/>
                  <p:pic>
                    <p:nvPicPr>
                      <p:cNvPr id="0" name=""/>
                      <p:cNvPicPr/>
                      <p:nvPr/>
                    </p:nvPicPr>
                    <p:blipFill>
                      <a:blip r:embed="rId10"/>
                      <a:stretch>
                        <a:fillRect/>
                      </a:stretch>
                    </p:blipFill>
                    <p:spPr>
                      <a:xfrm>
                        <a:off x="4139952" y="4631434"/>
                        <a:ext cx="1869805" cy="37396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9B83956-6CC7-2200-6330-7ADBDB0214EB}"/>
              </a:ext>
            </a:extLst>
          </p:cNvPr>
          <p:cNvGraphicFramePr>
            <a:graphicFrameLocks noChangeAspect="1"/>
          </p:cNvGraphicFramePr>
          <p:nvPr>
            <p:extLst>
              <p:ext uri="{D42A27DB-BD31-4B8C-83A1-F6EECF244321}">
                <p14:modId xmlns:p14="http://schemas.microsoft.com/office/powerpoint/2010/main" val="4145697987"/>
              </p:ext>
            </p:extLst>
          </p:nvPr>
        </p:nvGraphicFramePr>
        <p:xfrm>
          <a:off x="919163" y="5376863"/>
          <a:ext cx="1976437" cy="787400"/>
        </p:xfrm>
        <a:graphic>
          <a:graphicData uri="http://schemas.openxmlformats.org/presentationml/2006/ole">
            <mc:AlternateContent xmlns:mc="http://schemas.openxmlformats.org/markup-compatibility/2006">
              <mc:Choice xmlns:v="urn:schemas-microsoft-com:vml" Requires="v">
                <p:oleObj spid="_x0000_s4102" name="Equation" r:id="rId11" imgW="1688760" imgH="672840" progId="Equation.DSMT4">
                  <p:embed/>
                </p:oleObj>
              </mc:Choice>
              <mc:Fallback>
                <p:oleObj name="Equation" r:id="rId11" imgW="1688760" imgH="672840" progId="Equation.DSMT4">
                  <p:embed/>
                  <p:pic>
                    <p:nvPicPr>
                      <p:cNvPr id="0" name=""/>
                      <p:cNvPicPr/>
                      <p:nvPr/>
                    </p:nvPicPr>
                    <p:blipFill>
                      <a:blip r:embed="rId12"/>
                      <a:stretch>
                        <a:fillRect/>
                      </a:stretch>
                    </p:blipFill>
                    <p:spPr>
                      <a:xfrm>
                        <a:off x="919163" y="5376863"/>
                        <a:ext cx="1976437" cy="787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35BA0E9C-AE2A-83DF-F6AD-0296253D3F92}"/>
              </a:ext>
            </a:extLst>
          </p:cNvPr>
          <p:cNvGraphicFramePr>
            <a:graphicFrameLocks noChangeAspect="1"/>
          </p:cNvGraphicFramePr>
          <p:nvPr>
            <p:extLst>
              <p:ext uri="{D42A27DB-BD31-4B8C-83A1-F6EECF244321}">
                <p14:modId xmlns:p14="http://schemas.microsoft.com/office/powerpoint/2010/main" val="2866275891"/>
              </p:ext>
            </p:extLst>
          </p:nvPr>
        </p:nvGraphicFramePr>
        <p:xfrm>
          <a:off x="5580112" y="5088682"/>
          <a:ext cx="2222500" cy="1282700"/>
        </p:xfrm>
        <a:graphic>
          <a:graphicData uri="http://schemas.openxmlformats.org/presentationml/2006/ole">
            <mc:AlternateContent xmlns:mc="http://schemas.openxmlformats.org/markup-compatibility/2006">
              <mc:Choice xmlns:v="urn:schemas-microsoft-com:vml" Requires="v">
                <p:oleObj spid="_x0000_s4103" name="Equation" r:id="rId13" imgW="2222280" imgH="1282680" progId="Equation.DSMT4">
                  <p:embed/>
                </p:oleObj>
              </mc:Choice>
              <mc:Fallback>
                <p:oleObj name="Equation" r:id="rId13" imgW="2222280" imgH="1282680" progId="Equation.DSMT4">
                  <p:embed/>
                  <p:pic>
                    <p:nvPicPr>
                      <p:cNvPr id="0" name=""/>
                      <p:cNvPicPr/>
                      <p:nvPr/>
                    </p:nvPicPr>
                    <p:blipFill>
                      <a:blip r:embed="rId14"/>
                      <a:stretch>
                        <a:fillRect/>
                      </a:stretch>
                    </p:blipFill>
                    <p:spPr>
                      <a:xfrm>
                        <a:off x="5580112" y="5088682"/>
                        <a:ext cx="2222500" cy="1282700"/>
                      </a:xfrm>
                      <a:prstGeom prst="rect">
                        <a:avLst/>
                      </a:prstGeom>
                    </p:spPr>
                  </p:pic>
                </p:oleObj>
              </mc:Fallback>
            </mc:AlternateContent>
          </a:graphicData>
        </a:graphic>
      </p:graphicFrame>
    </p:spTree>
    <p:extLst>
      <p:ext uri="{BB962C8B-B14F-4D97-AF65-F5344CB8AC3E}">
        <p14:creationId xmlns:p14="http://schemas.microsoft.com/office/powerpoint/2010/main" val="301813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en-US" altLang="zh-CN" dirty="0">
                <a:solidFill>
                  <a:srgbClr val="005CA2"/>
                </a:solidFill>
              </a:rPr>
              <a:t>PCA</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a:xfrm>
            <a:off x="303462" y="1268760"/>
            <a:ext cx="8640960" cy="5400600"/>
          </a:xfrm>
        </p:spPr>
        <p:txBody>
          <a:bodyPr/>
          <a:lstStyle/>
          <a:p>
            <a:pPr marL="0" indent="0">
              <a:buNone/>
            </a:pPr>
            <a:r>
              <a:rPr lang="zh-CN" altLang="en-US" sz="1800" dirty="0">
                <a:latin typeface="+mn-ea"/>
              </a:rPr>
              <a:t>    降维处理：</a:t>
            </a:r>
            <a:r>
              <a:rPr lang="zh-CN" altLang="en-US" sz="1800" b="0" dirty="0">
                <a:latin typeface="+mn-ea"/>
              </a:rPr>
              <a:t>取最大的   个特征值所对应的特征向量，作为变换后得到的新的坐标系               。在新的坐标系下   的低维表示为</a:t>
            </a:r>
            <a:endParaRPr lang="en-US" altLang="zh-CN" sz="1800" b="0" dirty="0">
              <a:latin typeface="+mn-ea"/>
            </a:endParaRPr>
          </a:p>
          <a:p>
            <a:pPr marL="0" indent="0">
              <a:buNone/>
            </a:pPr>
            <a:r>
              <a:rPr lang="zh-CN" altLang="en-US" sz="1800" b="0" dirty="0">
                <a:latin typeface="+mn-ea"/>
              </a:rPr>
              <a:t>其中           。我们同样也可有通过新的坐标系               和相应的低维表示                        来重构   ，            。</a:t>
            </a:r>
            <a:endParaRPr lang="en-US" altLang="zh-CN" sz="1800" b="0" dirty="0">
              <a:latin typeface="+mn-ea"/>
            </a:endParaRPr>
          </a:p>
          <a:p>
            <a:pPr marL="0" indent="0">
              <a:buNone/>
            </a:pPr>
            <a:r>
              <a:rPr lang="en-US" altLang="zh-CN" sz="1800" b="0" dirty="0">
                <a:latin typeface="+mn-ea"/>
              </a:rPr>
              <a:t>    </a:t>
            </a:r>
          </a:p>
          <a:p>
            <a:pPr marL="0" indent="0">
              <a:buNone/>
            </a:pPr>
            <a:r>
              <a:rPr lang="en-US" altLang="zh-CN" sz="1800" b="0" dirty="0">
                <a:latin typeface="+mn-ea"/>
              </a:rPr>
              <a:t>    </a:t>
            </a:r>
            <a:r>
              <a:rPr lang="zh-CN" altLang="en-US" sz="1800" b="0" dirty="0">
                <a:latin typeface="+mn-ea"/>
              </a:rPr>
              <a:t>由于上述数据是二维的，所以选择最大的特征值       所对应的单位特征向量</a:t>
            </a:r>
            <a:endParaRPr lang="en-US" altLang="zh-CN" sz="1800" b="0" dirty="0">
              <a:latin typeface="+mn-ea"/>
            </a:endParaRPr>
          </a:p>
          <a:p>
            <a:pPr marL="0" indent="0">
              <a:buNone/>
            </a:pPr>
            <a:endParaRPr lang="en-US" altLang="zh-CN" sz="1800" b="0" dirty="0">
              <a:latin typeface="+mn-ea"/>
            </a:endParaRPr>
          </a:p>
          <a:p>
            <a:pPr marL="0" indent="0">
              <a:buNone/>
            </a:pPr>
            <a:r>
              <a:rPr lang="en-US" altLang="zh-CN" sz="1800" b="0" dirty="0">
                <a:latin typeface="+mn-ea"/>
              </a:rPr>
              <a:t>          </a:t>
            </a:r>
            <a:r>
              <a:rPr lang="zh-CN" altLang="en-US" sz="1800" b="0" dirty="0">
                <a:latin typeface="+mn-ea"/>
              </a:rPr>
              <a:t>，进行降维处理得                                。</a:t>
            </a:r>
            <a:endParaRPr lang="en-US" altLang="zh-CN" sz="1800" b="0" dirty="0">
              <a:latin typeface="+mn-ea"/>
            </a:endParaRPr>
          </a:p>
          <a:p>
            <a:pPr marL="0" indent="0">
              <a:buNone/>
            </a:pPr>
            <a:endParaRPr lang="en-US" altLang="zh-CN" sz="1800" b="0" dirty="0">
              <a:latin typeface="+mn-ea"/>
            </a:endParaRPr>
          </a:p>
          <a:p>
            <a:pPr marL="0" indent="0">
              <a:buNone/>
            </a:pPr>
            <a:r>
              <a:rPr lang="en-US" altLang="zh-CN" sz="1800" b="0" dirty="0">
                <a:latin typeface="+mn-ea"/>
              </a:rPr>
              <a:t>    </a:t>
            </a:r>
          </a:p>
          <a:p>
            <a:pPr marL="0" indent="0">
              <a:buNone/>
            </a:pPr>
            <a:r>
              <a:rPr lang="en-US" altLang="zh-CN" sz="1800" b="0" dirty="0">
                <a:latin typeface="+mn-ea"/>
              </a:rPr>
              <a:t>    </a:t>
            </a:r>
            <a:r>
              <a:rPr lang="zh-CN" altLang="en-US" sz="1800" b="0" dirty="0">
                <a:latin typeface="+mn-ea"/>
              </a:rPr>
              <a:t>关于所保留特征值个数   的选择，既可以是人为确定的，也可以是从重构的角度设置一个重构阙值，然后选取使得条件成立的最小  值即可。</a:t>
            </a:r>
            <a:endParaRPr lang="en-US" altLang="zh-CN" sz="1800" b="0" dirty="0">
              <a:latin typeface="+mn-ea"/>
            </a:endParaRPr>
          </a:p>
          <a:p>
            <a:pPr marL="0" indent="0">
              <a:buNone/>
            </a:pPr>
            <a:endParaRPr lang="en-US" altLang="zh-CN" sz="1800" b="0" dirty="0">
              <a:latin typeface="+mn-ea"/>
            </a:endParaRPr>
          </a:p>
        </p:txBody>
      </p:sp>
      <p:graphicFrame>
        <p:nvGraphicFramePr>
          <p:cNvPr id="4" name="对象 3">
            <a:extLst>
              <a:ext uri="{FF2B5EF4-FFF2-40B4-BE49-F238E27FC236}">
                <a16:creationId xmlns:a16="http://schemas.microsoft.com/office/drawing/2014/main" id="{6D4FFC39-B2A7-FA1D-07C9-238FB06E49C2}"/>
              </a:ext>
            </a:extLst>
          </p:cNvPr>
          <p:cNvGraphicFramePr>
            <a:graphicFrameLocks noChangeAspect="1"/>
          </p:cNvGraphicFramePr>
          <p:nvPr>
            <p:extLst>
              <p:ext uri="{D42A27DB-BD31-4B8C-83A1-F6EECF244321}">
                <p14:modId xmlns:p14="http://schemas.microsoft.com/office/powerpoint/2010/main" val="9402230"/>
              </p:ext>
            </p:extLst>
          </p:nvPr>
        </p:nvGraphicFramePr>
        <p:xfrm>
          <a:off x="2967758" y="1296043"/>
          <a:ext cx="281810" cy="362327"/>
        </p:xfrm>
        <a:graphic>
          <a:graphicData uri="http://schemas.openxmlformats.org/presentationml/2006/ole">
            <mc:AlternateContent xmlns:mc="http://schemas.openxmlformats.org/markup-compatibility/2006">
              <mc:Choice xmlns:v="urn:schemas-microsoft-com:vml" Requires="v">
                <p:oleObj spid="_x0000_s5122"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2967758" y="1296043"/>
                        <a:ext cx="281810" cy="36232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F6784D58-8624-6393-4520-ABE194C2C86D}"/>
              </a:ext>
            </a:extLst>
          </p:cNvPr>
          <p:cNvGraphicFramePr>
            <a:graphicFrameLocks noChangeAspect="1"/>
          </p:cNvGraphicFramePr>
          <p:nvPr>
            <p:extLst>
              <p:ext uri="{D42A27DB-BD31-4B8C-83A1-F6EECF244321}">
                <p14:modId xmlns:p14="http://schemas.microsoft.com/office/powerpoint/2010/main" val="2766013064"/>
              </p:ext>
            </p:extLst>
          </p:nvPr>
        </p:nvGraphicFramePr>
        <p:xfrm>
          <a:off x="892415" y="1766946"/>
          <a:ext cx="1638347" cy="362327"/>
        </p:xfrm>
        <a:graphic>
          <a:graphicData uri="http://schemas.openxmlformats.org/presentationml/2006/ole">
            <mc:AlternateContent xmlns:mc="http://schemas.openxmlformats.org/markup-compatibility/2006">
              <mc:Choice xmlns:v="urn:schemas-microsoft-com:vml" Requires="v">
                <p:oleObj spid="_x0000_s5123" name="Equation" r:id="rId5" imgW="1320480" imgH="291960" progId="Equation.DSMT4">
                  <p:embed/>
                </p:oleObj>
              </mc:Choice>
              <mc:Fallback>
                <p:oleObj name="Equation" r:id="rId5" imgW="1320480" imgH="291960" progId="Equation.DSMT4">
                  <p:embed/>
                  <p:pic>
                    <p:nvPicPr>
                      <p:cNvPr id="0" name=""/>
                      <p:cNvPicPr/>
                      <p:nvPr/>
                    </p:nvPicPr>
                    <p:blipFill>
                      <a:blip r:embed="rId6"/>
                      <a:stretch>
                        <a:fillRect/>
                      </a:stretch>
                    </p:blipFill>
                    <p:spPr>
                      <a:xfrm>
                        <a:off x="892415" y="1766946"/>
                        <a:ext cx="1638347" cy="36232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2D4FB91-E5FF-D775-E7AC-B42CCD66FD39}"/>
              </a:ext>
            </a:extLst>
          </p:cNvPr>
          <p:cNvGraphicFramePr>
            <a:graphicFrameLocks noChangeAspect="1"/>
          </p:cNvGraphicFramePr>
          <p:nvPr>
            <p:extLst>
              <p:ext uri="{D42A27DB-BD31-4B8C-83A1-F6EECF244321}">
                <p14:modId xmlns:p14="http://schemas.microsoft.com/office/powerpoint/2010/main" val="3291931655"/>
              </p:ext>
            </p:extLst>
          </p:nvPr>
        </p:nvGraphicFramePr>
        <p:xfrm>
          <a:off x="4385941" y="1641343"/>
          <a:ext cx="331986" cy="509045"/>
        </p:xfrm>
        <a:graphic>
          <a:graphicData uri="http://schemas.openxmlformats.org/presentationml/2006/ole">
            <mc:AlternateContent xmlns:mc="http://schemas.openxmlformats.org/markup-compatibility/2006">
              <mc:Choice xmlns:v="urn:schemas-microsoft-com:vml" Requires="v">
                <p:oleObj spid="_x0000_s5124" name="Equation" r:id="rId7" imgW="190440" imgH="291960" progId="Equation.DSMT4">
                  <p:embed/>
                </p:oleObj>
              </mc:Choice>
              <mc:Fallback>
                <p:oleObj name="Equation" r:id="rId7" imgW="190440" imgH="291960" progId="Equation.DSMT4">
                  <p:embed/>
                  <p:pic>
                    <p:nvPicPr>
                      <p:cNvPr id="0" name=""/>
                      <p:cNvPicPr/>
                      <p:nvPr/>
                    </p:nvPicPr>
                    <p:blipFill>
                      <a:blip r:embed="rId8"/>
                      <a:stretch>
                        <a:fillRect/>
                      </a:stretch>
                    </p:blipFill>
                    <p:spPr>
                      <a:xfrm>
                        <a:off x="4385941" y="1641343"/>
                        <a:ext cx="331986" cy="50904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634C626-006E-334B-E8EB-1F330CC06DC0}"/>
              </a:ext>
            </a:extLst>
          </p:cNvPr>
          <p:cNvGraphicFramePr>
            <a:graphicFrameLocks noChangeAspect="1"/>
          </p:cNvGraphicFramePr>
          <p:nvPr>
            <p:extLst>
              <p:ext uri="{D42A27DB-BD31-4B8C-83A1-F6EECF244321}">
                <p14:modId xmlns:p14="http://schemas.microsoft.com/office/powerpoint/2010/main" val="3819659592"/>
              </p:ext>
            </p:extLst>
          </p:nvPr>
        </p:nvGraphicFramePr>
        <p:xfrm>
          <a:off x="6123803" y="1697727"/>
          <a:ext cx="2676603" cy="452661"/>
        </p:xfrm>
        <a:graphic>
          <a:graphicData uri="http://schemas.openxmlformats.org/presentationml/2006/ole">
            <mc:AlternateContent xmlns:mc="http://schemas.openxmlformats.org/markup-compatibility/2006">
              <mc:Choice xmlns:v="urn:schemas-microsoft-com:vml" Requires="v">
                <p:oleObj spid="_x0000_s5125" name="Equation" r:id="rId9" imgW="1726920" imgH="291960" progId="Equation.DSMT4">
                  <p:embed/>
                </p:oleObj>
              </mc:Choice>
              <mc:Fallback>
                <p:oleObj name="Equation" r:id="rId9" imgW="1726920" imgH="291960" progId="Equation.DSMT4">
                  <p:embed/>
                  <p:pic>
                    <p:nvPicPr>
                      <p:cNvPr id="0" name=""/>
                      <p:cNvPicPr/>
                      <p:nvPr/>
                    </p:nvPicPr>
                    <p:blipFill>
                      <a:blip r:embed="rId10"/>
                      <a:stretch>
                        <a:fillRect/>
                      </a:stretch>
                    </p:blipFill>
                    <p:spPr>
                      <a:xfrm>
                        <a:off x="6123803" y="1697727"/>
                        <a:ext cx="2676603" cy="45266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EE08FBB-5E20-7EE6-72DF-4D0F0EEBC316}"/>
              </a:ext>
            </a:extLst>
          </p:cNvPr>
          <p:cNvGraphicFramePr>
            <a:graphicFrameLocks noChangeAspect="1"/>
          </p:cNvGraphicFramePr>
          <p:nvPr>
            <p:extLst>
              <p:ext uri="{D42A27DB-BD31-4B8C-83A1-F6EECF244321}">
                <p14:modId xmlns:p14="http://schemas.microsoft.com/office/powerpoint/2010/main" val="4136966921"/>
              </p:ext>
            </p:extLst>
          </p:nvPr>
        </p:nvGraphicFramePr>
        <p:xfrm>
          <a:off x="879526" y="2176493"/>
          <a:ext cx="1164332" cy="472483"/>
        </p:xfrm>
        <a:graphic>
          <a:graphicData uri="http://schemas.openxmlformats.org/presentationml/2006/ole">
            <mc:AlternateContent xmlns:mc="http://schemas.openxmlformats.org/markup-compatibility/2006">
              <mc:Choice xmlns:v="urn:schemas-microsoft-com:vml" Requires="v">
                <p:oleObj spid="_x0000_s5126" name="Equation" r:id="rId11" imgW="876240" imgH="355320" progId="Equation.DSMT4">
                  <p:embed/>
                </p:oleObj>
              </mc:Choice>
              <mc:Fallback>
                <p:oleObj name="Equation" r:id="rId11" imgW="876240" imgH="355320" progId="Equation.DSMT4">
                  <p:embed/>
                  <p:pic>
                    <p:nvPicPr>
                      <p:cNvPr id="0" name=""/>
                      <p:cNvPicPr/>
                      <p:nvPr/>
                    </p:nvPicPr>
                    <p:blipFill>
                      <a:blip r:embed="rId12"/>
                      <a:stretch>
                        <a:fillRect/>
                      </a:stretch>
                    </p:blipFill>
                    <p:spPr>
                      <a:xfrm>
                        <a:off x="879526" y="2176493"/>
                        <a:ext cx="1164332" cy="47248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C38ACC71-166F-2BD3-1AFE-152D1A7618FB}"/>
              </a:ext>
            </a:extLst>
          </p:cNvPr>
          <p:cNvGraphicFramePr>
            <a:graphicFrameLocks noChangeAspect="1"/>
          </p:cNvGraphicFramePr>
          <p:nvPr>
            <p:extLst>
              <p:ext uri="{D42A27DB-BD31-4B8C-83A1-F6EECF244321}">
                <p14:modId xmlns:p14="http://schemas.microsoft.com/office/powerpoint/2010/main" val="3609615394"/>
              </p:ext>
            </p:extLst>
          </p:nvPr>
        </p:nvGraphicFramePr>
        <p:xfrm>
          <a:off x="5560046" y="2256653"/>
          <a:ext cx="1638300" cy="363537"/>
        </p:xfrm>
        <a:graphic>
          <a:graphicData uri="http://schemas.openxmlformats.org/presentationml/2006/ole">
            <mc:AlternateContent xmlns:mc="http://schemas.openxmlformats.org/markup-compatibility/2006">
              <mc:Choice xmlns:v="urn:schemas-microsoft-com:vml" Requires="v">
                <p:oleObj spid="_x0000_s5127" name="Equation" r:id="rId13" imgW="1638482" imgH="362893" progId="Equation.DSMT4">
                  <p:embed/>
                </p:oleObj>
              </mc:Choice>
              <mc:Fallback>
                <p:oleObj name="Equation" r:id="rId13" imgW="1638482" imgH="362893" progId="Equation.DSMT4">
                  <p:embed/>
                  <p:pic>
                    <p:nvPicPr>
                      <p:cNvPr id="0" name=""/>
                      <p:cNvPicPr/>
                      <p:nvPr/>
                    </p:nvPicPr>
                    <p:blipFill>
                      <a:blip r:embed="rId14"/>
                      <a:stretch>
                        <a:fillRect/>
                      </a:stretch>
                    </p:blipFill>
                    <p:spPr>
                      <a:xfrm>
                        <a:off x="5560046" y="2256653"/>
                        <a:ext cx="1638300" cy="36353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A9D940F-A4ED-0577-DAD8-4B90F36A9179}"/>
              </a:ext>
            </a:extLst>
          </p:cNvPr>
          <p:cNvGraphicFramePr>
            <a:graphicFrameLocks noChangeAspect="1"/>
          </p:cNvGraphicFramePr>
          <p:nvPr>
            <p:extLst>
              <p:ext uri="{D42A27DB-BD31-4B8C-83A1-F6EECF244321}">
                <p14:modId xmlns:p14="http://schemas.microsoft.com/office/powerpoint/2010/main" val="3102805658"/>
              </p:ext>
            </p:extLst>
          </p:nvPr>
        </p:nvGraphicFramePr>
        <p:xfrm>
          <a:off x="951534" y="2627459"/>
          <a:ext cx="2678113" cy="452437"/>
        </p:xfrm>
        <a:graphic>
          <a:graphicData uri="http://schemas.openxmlformats.org/presentationml/2006/ole">
            <mc:AlternateContent xmlns:mc="http://schemas.openxmlformats.org/markup-compatibility/2006">
              <mc:Choice xmlns:v="urn:schemas-microsoft-com:vml" Requires="v">
                <p:oleObj spid="_x0000_s5128" name="Equation" r:id="rId15" imgW="2677880" imgH="452896" progId="Equation.DSMT4">
                  <p:embed/>
                </p:oleObj>
              </mc:Choice>
              <mc:Fallback>
                <p:oleObj name="Equation" r:id="rId15" imgW="2677880" imgH="452896" progId="Equation.DSMT4">
                  <p:embed/>
                  <p:pic>
                    <p:nvPicPr>
                      <p:cNvPr id="0" name=""/>
                      <p:cNvPicPr/>
                      <p:nvPr/>
                    </p:nvPicPr>
                    <p:blipFill>
                      <a:blip r:embed="rId16"/>
                      <a:stretch>
                        <a:fillRect/>
                      </a:stretch>
                    </p:blipFill>
                    <p:spPr>
                      <a:xfrm>
                        <a:off x="951534" y="2627459"/>
                        <a:ext cx="2678113" cy="45243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45BC3C48-433E-D5AC-0A7E-F20A0E8C78D8}"/>
              </a:ext>
            </a:extLst>
          </p:cNvPr>
          <p:cNvGraphicFramePr>
            <a:graphicFrameLocks noChangeAspect="1"/>
          </p:cNvGraphicFramePr>
          <p:nvPr>
            <p:extLst>
              <p:ext uri="{D42A27DB-BD31-4B8C-83A1-F6EECF244321}">
                <p14:modId xmlns:p14="http://schemas.microsoft.com/office/powerpoint/2010/main" val="2327758690"/>
              </p:ext>
            </p:extLst>
          </p:nvPr>
        </p:nvGraphicFramePr>
        <p:xfrm>
          <a:off x="4292155" y="2577619"/>
          <a:ext cx="331787" cy="509587"/>
        </p:xfrm>
        <a:graphic>
          <a:graphicData uri="http://schemas.openxmlformats.org/presentationml/2006/ole">
            <mc:AlternateContent xmlns:mc="http://schemas.openxmlformats.org/markup-compatibility/2006">
              <mc:Choice xmlns:v="urn:schemas-microsoft-com:vml" Requires="v">
                <p:oleObj spid="_x0000_s5129" name="Equation" r:id="rId17" imgW="332305" imgH="509058" progId="Equation.DSMT4">
                  <p:embed/>
                </p:oleObj>
              </mc:Choice>
              <mc:Fallback>
                <p:oleObj name="Equation" r:id="rId17" imgW="332305" imgH="509058" progId="Equation.DSMT4">
                  <p:embed/>
                  <p:pic>
                    <p:nvPicPr>
                      <p:cNvPr id="0" name=""/>
                      <p:cNvPicPr/>
                      <p:nvPr/>
                    </p:nvPicPr>
                    <p:blipFill>
                      <a:blip r:embed="rId18"/>
                      <a:stretch>
                        <a:fillRect/>
                      </a:stretch>
                    </p:blipFill>
                    <p:spPr>
                      <a:xfrm>
                        <a:off x="4292155" y="2577619"/>
                        <a:ext cx="331787" cy="50958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20F15CE-3534-EA3B-6896-5AA48BDFFDF7}"/>
              </a:ext>
            </a:extLst>
          </p:cNvPr>
          <p:cNvGraphicFramePr>
            <a:graphicFrameLocks noChangeAspect="1"/>
          </p:cNvGraphicFramePr>
          <p:nvPr>
            <p:extLst>
              <p:ext uri="{D42A27DB-BD31-4B8C-83A1-F6EECF244321}">
                <p14:modId xmlns:p14="http://schemas.microsoft.com/office/powerpoint/2010/main" val="1577964499"/>
              </p:ext>
            </p:extLst>
          </p:nvPr>
        </p:nvGraphicFramePr>
        <p:xfrm>
          <a:off x="4764659" y="2505075"/>
          <a:ext cx="1376363" cy="806450"/>
        </p:xfrm>
        <a:graphic>
          <a:graphicData uri="http://schemas.openxmlformats.org/presentationml/2006/ole">
            <mc:AlternateContent xmlns:mc="http://schemas.openxmlformats.org/markup-compatibility/2006">
              <mc:Choice xmlns:v="urn:schemas-microsoft-com:vml" Requires="v">
                <p:oleObj spid="_x0000_s5130" name="Equation" r:id="rId19" imgW="1104840" imgH="647640" progId="Equation.DSMT4">
                  <p:embed/>
                </p:oleObj>
              </mc:Choice>
              <mc:Fallback>
                <p:oleObj name="Equation" r:id="rId19" imgW="1104840" imgH="647640" progId="Equation.DSMT4">
                  <p:embed/>
                  <p:pic>
                    <p:nvPicPr>
                      <p:cNvPr id="0" name=""/>
                      <p:cNvPicPr/>
                      <p:nvPr/>
                    </p:nvPicPr>
                    <p:blipFill>
                      <a:blip r:embed="rId20"/>
                      <a:stretch>
                        <a:fillRect/>
                      </a:stretch>
                    </p:blipFill>
                    <p:spPr>
                      <a:xfrm>
                        <a:off x="4764659" y="2505075"/>
                        <a:ext cx="1376363" cy="80645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67AB3B8-8C56-4DEC-02F7-73D9760C8E71}"/>
              </a:ext>
            </a:extLst>
          </p:cNvPr>
          <p:cNvGraphicFramePr>
            <a:graphicFrameLocks noChangeAspect="1"/>
          </p:cNvGraphicFramePr>
          <p:nvPr>
            <p:extLst>
              <p:ext uri="{D42A27DB-BD31-4B8C-83A1-F6EECF244321}">
                <p14:modId xmlns:p14="http://schemas.microsoft.com/office/powerpoint/2010/main" val="3619167560"/>
              </p:ext>
            </p:extLst>
          </p:nvPr>
        </p:nvGraphicFramePr>
        <p:xfrm>
          <a:off x="5632054" y="3534085"/>
          <a:ext cx="814387" cy="434975"/>
        </p:xfrm>
        <a:graphic>
          <a:graphicData uri="http://schemas.openxmlformats.org/presentationml/2006/ole">
            <mc:AlternateContent xmlns:mc="http://schemas.openxmlformats.org/markup-compatibility/2006">
              <mc:Choice xmlns:v="urn:schemas-microsoft-com:vml" Requires="v">
                <p:oleObj spid="_x0000_s5131" name="Equation" r:id="rId21" imgW="545760" imgH="291960" progId="Equation.DSMT4">
                  <p:embed/>
                </p:oleObj>
              </mc:Choice>
              <mc:Fallback>
                <p:oleObj name="Equation" r:id="rId21" imgW="545760" imgH="291960" progId="Equation.DSMT4">
                  <p:embed/>
                  <p:pic>
                    <p:nvPicPr>
                      <p:cNvPr id="0" name=""/>
                      <p:cNvPicPr/>
                      <p:nvPr/>
                    </p:nvPicPr>
                    <p:blipFill>
                      <a:blip r:embed="rId22"/>
                      <a:stretch>
                        <a:fillRect/>
                      </a:stretch>
                    </p:blipFill>
                    <p:spPr>
                      <a:xfrm>
                        <a:off x="5632054" y="3534085"/>
                        <a:ext cx="814387" cy="434975"/>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AD88C2AE-C446-6B7E-6676-92C3FD1693D1}"/>
              </a:ext>
            </a:extLst>
          </p:cNvPr>
          <p:cNvGraphicFramePr>
            <a:graphicFrameLocks noChangeAspect="1"/>
          </p:cNvGraphicFramePr>
          <p:nvPr>
            <p:extLst>
              <p:ext uri="{D42A27DB-BD31-4B8C-83A1-F6EECF244321}">
                <p14:modId xmlns:p14="http://schemas.microsoft.com/office/powerpoint/2010/main" val="813659824"/>
              </p:ext>
            </p:extLst>
          </p:nvPr>
        </p:nvGraphicFramePr>
        <p:xfrm>
          <a:off x="458392" y="4063493"/>
          <a:ext cx="1003300" cy="1282700"/>
        </p:xfrm>
        <a:graphic>
          <a:graphicData uri="http://schemas.openxmlformats.org/presentationml/2006/ole">
            <mc:AlternateContent xmlns:mc="http://schemas.openxmlformats.org/markup-compatibility/2006">
              <mc:Choice xmlns:v="urn:schemas-microsoft-com:vml" Requires="v">
                <p:oleObj spid="_x0000_s5132" name="Equation" r:id="rId23" imgW="1002960" imgH="1282680" progId="Equation.DSMT4">
                  <p:embed/>
                </p:oleObj>
              </mc:Choice>
              <mc:Fallback>
                <p:oleObj name="Equation" r:id="rId23" imgW="1002960" imgH="1282680" progId="Equation.DSMT4">
                  <p:embed/>
                  <p:pic>
                    <p:nvPicPr>
                      <p:cNvPr id="0" name=""/>
                      <p:cNvPicPr/>
                      <p:nvPr/>
                    </p:nvPicPr>
                    <p:blipFill>
                      <a:blip r:embed="rId24"/>
                      <a:stretch>
                        <a:fillRect/>
                      </a:stretch>
                    </p:blipFill>
                    <p:spPr>
                      <a:xfrm>
                        <a:off x="458392" y="4063493"/>
                        <a:ext cx="1003300" cy="12827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1159CC7E-5097-BB72-4AB4-FF64B27B7EC4}"/>
              </a:ext>
            </a:extLst>
          </p:cNvPr>
          <p:cNvGraphicFramePr>
            <a:graphicFrameLocks noChangeAspect="1"/>
          </p:cNvGraphicFramePr>
          <p:nvPr>
            <p:extLst>
              <p:ext uri="{D42A27DB-BD31-4B8C-83A1-F6EECF244321}">
                <p14:modId xmlns:p14="http://schemas.microsoft.com/office/powerpoint/2010/main" val="429888953"/>
              </p:ext>
            </p:extLst>
          </p:nvPr>
        </p:nvGraphicFramePr>
        <p:xfrm>
          <a:off x="3471815" y="3969060"/>
          <a:ext cx="3535469" cy="1427529"/>
        </p:xfrm>
        <a:graphic>
          <a:graphicData uri="http://schemas.openxmlformats.org/presentationml/2006/ole">
            <mc:AlternateContent xmlns:mc="http://schemas.openxmlformats.org/markup-compatibility/2006">
              <mc:Choice xmlns:v="urn:schemas-microsoft-com:vml" Requires="v">
                <p:oleObj spid="_x0000_s5133" name="Equation" r:id="rId25" imgW="3365280" imgH="1358640" progId="Equation.DSMT4">
                  <p:embed/>
                </p:oleObj>
              </mc:Choice>
              <mc:Fallback>
                <p:oleObj name="Equation" r:id="rId25" imgW="3365280" imgH="1358640" progId="Equation.DSMT4">
                  <p:embed/>
                  <p:pic>
                    <p:nvPicPr>
                      <p:cNvPr id="0" name=""/>
                      <p:cNvPicPr/>
                      <p:nvPr/>
                    </p:nvPicPr>
                    <p:blipFill>
                      <a:blip r:embed="rId26"/>
                      <a:stretch>
                        <a:fillRect/>
                      </a:stretch>
                    </p:blipFill>
                    <p:spPr>
                      <a:xfrm>
                        <a:off x="3471815" y="3969060"/>
                        <a:ext cx="3535469" cy="1427529"/>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F3A36885-535A-F100-694E-9F2423C45DEE}"/>
              </a:ext>
            </a:extLst>
          </p:cNvPr>
          <p:cNvGraphicFramePr>
            <a:graphicFrameLocks noChangeAspect="1"/>
          </p:cNvGraphicFramePr>
          <p:nvPr>
            <p:extLst>
              <p:ext uri="{D42A27DB-BD31-4B8C-83A1-F6EECF244321}">
                <p14:modId xmlns:p14="http://schemas.microsoft.com/office/powerpoint/2010/main" val="1353630193"/>
              </p:ext>
            </p:extLst>
          </p:nvPr>
        </p:nvGraphicFramePr>
        <p:xfrm>
          <a:off x="3159358" y="5914906"/>
          <a:ext cx="280987" cy="363537"/>
        </p:xfrm>
        <a:graphic>
          <a:graphicData uri="http://schemas.openxmlformats.org/presentationml/2006/ole">
            <mc:AlternateContent xmlns:mc="http://schemas.openxmlformats.org/markup-compatibility/2006">
              <mc:Choice xmlns:v="urn:schemas-microsoft-com:vml" Requires="v">
                <p:oleObj spid="_x0000_s5134" name="Equation" r:id="rId27" imgW="280461" imgH="362893" progId="Equation.DSMT4">
                  <p:embed/>
                </p:oleObj>
              </mc:Choice>
              <mc:Fallback>
                <p:oleObj name="Equation" r:id="rId27" imgW="280461" imgH="362893" progId="Equation.DSMT4">
                  <p:embed/>
                  <p:pic>
                    <p:nvPicPr>
                      <p:cNvPr id="0" name=""/>
                      <p:cNvPicPr/>
                      <p:nvPr/>
                    </p:nvPicPr>
                    <p:blipFill>
                      <a:blip r:embed="rId28"/>
                      <a:stretch>
                        <a:fillRect/>
                      </a:stretch>
                    </p:blipFill>
                    <p:spPr>
                      <a:xfrm>
                        <a:off x="3159358" y="5914906"/>
                        <a:ext cx="280987" cy="363537"/>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519A1F49-5993-6A43-D4CA-6C0539F101E6}"/>
              </a:ext>
            </a:extLst>
          </p:cNvPr>
          <p:cNvGraphicFramePr>
            <a:graphicFrameLocks noChangeAspect="1"/>
          </p:cNvGraphicFramePr>
          <p:nvPr>
            <p:extLst>
              <p:ext uri="{D42A27DB-BD31-4B8C-83A1-F6EECF244321}">
                <p14:modId xmlns:p14="http://schemas.microsoft.com/office/powerpoint/2010/main" val="380377787"/>
              </p:ext>
            </p:extLst>
          </p:nvPr>
        </p:nvGraphicFramePr>
        <p:xfrm>
          <a:off x="4927600" y="2667000"/>
          <a:ext cx="914400" cy="250825"/>
        </p:xfrm>
        <a:graphic>
          <a:graphicData uri="http://schemas.openxmlformats.org/presentationml/2006/ole">
            <mc:AlternateContent xmlns:mc="http://schemas.openxmlformats.org/markup-compatibility/2006">
              <mc:Choice xmlns:v="urn:schemas-microsoft-com:vml" Requires="v">
                <p:oleObj spid="_x0000_s5135" name="Equation" r:id="rId29" imgW="914400" imgH="250560" progId="Equation.DSMT4">
                  <p:embed/>
                </p:oleObj>
              </mc:Choice>
              <mc:Fallback>
                <p:oleObj name="Equation" r:id="rId29" imgW="914400" imgH="250560" progId="Equation.DSMT4">
                  <p:embed/>
                  <p:pic>
                    <p:nvPicPr>
                      <p:cNvPr id="0" name=""/>
                      <p:cNvPicPr/>
                      <p:nvPr/>
                    </p:nvPicPr>
                    <p:blipFill>
                      <a:blip r:embed="rId30"/>
                      <a:stretch>
                        <a:fillRect/>
                      </a:stretch>
                    </p:blipFill>
                    <p:spPr>
                      <a:xfrm>
                        <a:off x="4927600" y="2667000"/>
                        <a:ext cx="914400" cy="250825"/>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C8A579B9-6991-4259-B1AB-6EB1635C44A0}"/>
              </a:ext>
            </a:extLst>
          </p:cNvPr>
          <p:cNvGraphicFramePr>
            <a:graphicFrameLocks noChangeAspect="1"/>
          </p:cNvGraphicFramePr>
          <p:nvPr>
            <p:extLst>
              <p:ext uri="{D42A27DB-BD31-4B8C-83A1-F6EECF244321}">
                <p14:modId xmlns:p14="http://schemas.microsoft.com/office/powerpoint/2010/main" val="919586671"/>
              </p:ext>
            </p:extLst>
          </p:nvPr>
        </p:nvGraphicFramePr>
        <p:xfrm>
          <a:off x="5632054" y="6319653"/>
          <a:ext cx="259576" cy="333740"/>
        </p:xfrm>
        <a:graphic>
          <a:graphicData uri="http://schemas.openxmlformats.org/presentationml/2006/ole">
            <mc:AlternateContent xmlns:mc="http://schemas.openxmlformats.org/markup-compatibility/2006">
              <mc:Choice xmlns:v="urn:schemas-microsoft-com:vml" Requires="v">
                <p:oleObj spid="_x0000_s5136" name="Equation" r:id="rId31" imgW="177480" imgH="228600" progId="Equation.DSMT4">
                  <p:embed/>
                </p:oleObj>
              </mc:Choice>
              <mc:Fallback>
                <p:oleObj name="Equation" r:id="rId31" imgW="177480" imgH="228600" progId="Equation.DSMT4">
                  <p:embed/>
                  <p:pic>
                    <p:nvPicPr>
                      <p:cNvPr id="0" name=""/>
                      <p:cNvPicPr/>
                      <p:nvPr/>
                    </p:nvPicPr>
                    <p:blipFill>
                      <a:blip r:embed="rId32"/>
                      <a:stretch>
                        <a:fillRect/>
                      </a:stretch>
                    </p:blipFill>
                    <p:spPr>
                      <a:xfrm>
                        <a:off x="5632054" y="6319653"/>
                        <a:ext cx="259576" cy="333740"/>
                      </a:xfrm>
                      <a:prstGeom prst="rect">
                        <a:avLst/>
                      </a:prstGeom>
                    </p:spPr>
                  </p:pic>
                </p:oleObj>
              </mc:Fallback>
            </mc:AlternateContent>
          </a:graphicData>
        </a:graphic>
      </p:graphicFrame>
    </p:spTree>
    <p:extLst>
      <p:ext uri="{BB962C8B-B14F-4D97-AF65-F5344CB8AC3E}">
        <p14:creationId xmlns:p14="http://schemas.microsoft.com/office/powerpoint/2010/main" val="319238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5" dur="500"/>
                                        <p:tgtEl>
                                          <p:spTgt spid="3">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par>
                                <p:cTn id="35" presetID="14"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par>
                                <p:cTn id="38" presetID="14" presetClass="entr" presetSubtype="1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randombar(horizontal)">
                                      <p:cBhvr>
                                        <p:cTn id="40" dur="500"/>
                                        <p:tgtEl>
                                          <p:spTgt spid="7"/>
                                        </p:tgtEl>
                                      </p:cBhvr>
                                    </p:animEffect>
                                  </p:childTnLst>
                                </p:cTn>
                              </p:par>
                              <p:par>
                                <p:cTn id="41" presetID="14"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par>
                                <p:cTn id="47" presetID="14" presetClass="entr" presetSubtype="1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randombar(horizontal)">
                                      <p:cBhvr>
                                        <p:cTn id="49" dur="500"/>
                                        <p:tgtEl>
                                          <p:spTgt spid="13"/>
                                        </p:tgtEl>
                                      </p:cBhvr>
                                    </p:animEffect>
                                  </p:childTnLst>
                                </p:cTn>
                              </p:par>
                              <p:par>
                                <p:cTn id="50" presetID="14"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par>
                                <p:cTn id="53" presetID="14" presetClass="entr" presetSubtype="1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randombar(horizontal)">
                                      <p:cBhvr>
                                        <p:cTn id="55" dur="500"/>
                                        <p:tgtEl>
                                          <p:spTgt spid="16"/>
                                        </p:tgtEl>
                                      </p:cBhvr>
                                    </p:animEffect>
                                  </p:childTnLst>
                                </p:cTn>
                              </p:par>
                              <p:par>
                                <p:cTn id="56" presetID="14" presetClass="entr" presetSubtype="1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randombar(horizontal)">
                                      <p:cBhvr>
                                        <p:cTn id="58" dur="500"/>
                                        <p:tgtEl>
                                          <p:spTgt spid="17"/>
                                        </p:tgtEl>
                                      </p:cBhvr>
                                    </p:animEffect>
                                  </p:childTnLst>
                                </p:cTn>
                              </p:par>
                              <p:par>
                                <p:cTn id="59" presetID="14" presetClass="entr" presetSubtype="1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randombar(horizontal)">
                                      <p:cBhvr>
                                        <p:cTn id="61" dur="500"/>
                                        <p:tgtEl>
                                          <p:spTgt spid="22"/>
                                        </p:tgtEl>
                                      </p:cBhvr>
                                    </p:animEffect>
                                  </p:childTnLst>
                                </p:cTn>
                              </p:par>
                              <p:par>
                                <p:cTn id="62" presetID="14" presetClass="entr" presetSubtype="10"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C6853-3514-8851-23A9-9399C1949E0B}"/>
              </a:ext>
            </a:extLst>
          </p:cNvPr>
          <p:cNvSpPr>
            <a:spLocks noGrp="1"/>
          </p:cNvSpPr>
          <p:nvPr>
            <p:ph type="title"/>
          </p:nvPr>
        </p:nvSpPr>
        <p:spPr/>
        <p:txBody>
          <a:bodyPr/>
          <a:lstStyle/>
          <a:p>
            <a:r>
              <a:rPr lang="en-US" altLang="zh-CN" dirty="0">
                <a:solidFill>
                  <a:srgbClr val="005CA2"/>
                </a:solidFill>
              </a:rPr>
              <a:t>PCA</a:t>
            </a:r>
            <a:r>
              <a:rPr lang="zh-CN" altLang="en-US" dirty="0">
                <a:solidFill>
                  <a:srgbClr val="005CA2"/>
                </a:solidFill>
              </a:rPr>
              <a:t>算法的优缺点</a:t>
            </a:r>
          </a:p>
        </p:txBody>
      </p:sp>
      <p:sp>
        <p:nvSpPr>
          <p:cNvPr id="3" name="内容占位符 2">
            <a:extLst>
              <a:ext uri="{FF2B5EF4-FFF2-40B4-BE49-F238E27FC236}">
                <a16:creationId xmlns:a16="http://schemas.microsoft.com/office/drawing/2014/main" id="{16CFA690-10EE-0EF2-6BF6-F6A2FD95F5FC}"/>
              </a:ext>
            </a:extLst>
          </p:cNvPr>
          <p:cNvSpPr>
            <a:spLocks noGrp="1"/>
          </p:cNvSpPr>
          <p:nvPr>
            <p:ph idx="1"/>
          </p:nvPr>
        </p:nvSpPr>
        <p:spPr/>
        <p:txBody>
          <a:bodyPr/>
          <a:lstStyle/>
          <a:p>
            <a:pPr marL="0" indent="0">
              <a:buNone/>
            </a:pPr>
            <a:r>
              <a:rPr lang="zh-CN" altLang="en-US" sz="1800" b="0" dirty="0">
                <a:latin typeface="+mn-ea"/>
              </a:rPr>
              <a:t>   </a:t>
            </a:r>
            <a:r>
              <a:rPr lang="zh-CN" altLang="en-US" sz="1800" dirty="0">
                <a:latin typeface="+mn-ea"/>
              </a:rPr>
              <a:t>经过上面的分析，我们可以得到</a:t>
            </a:r>
            <a:r>
              <a:rPr lang="en-US" altLang="zh-CN" sz="1800" dirty="0">
                <a:latin typeface="+mn-ea"/>
              </a:rPr>
              <a:t>PCA</a:t>
            </a:r>
            <a:r>
              <a:rPr lang="zh-CN" altLang="en-US" sz="1800" dirty="0">
                <a:latin typeface="+mn-ea"/>
              </a:rPr>
              <a:t>具有以下优点：</a:t>
            </a:r>
            <a:endParaRPr lang="en-US" altLang="zh-CN" sz="1800" dirty="0">
              <a:latin typeface="+mn-ea"/>
            </a:endParaRPr>
          </a:p>
          <a:p>
            <a:pPr>
              <a:buFont typeface="Wingdings" panose="05000000000000000000" pitchFamily="2" charset="2"/>
              <a:buChar char="ü"/>
            </a:pPr>
            <a:r>
              <a:rPr lang="zh-CN" altLang="en-US" sz="1800" b="0" dirty="0">
                <a:latin typeface="+mn-ea"/>
              </a:rPr>
              <a:t>通过</a:t>
            </a:r>
            <a:r>
              <a:rPr lang="en-US" altLang="zh-CN" sz="1800" b="0" dirty="0">
                <a:latin typeface="+mn-ea"/>
              </a:rPr>
              <a:t>PCA</a:t>
            </a:r>
            <a:r>
              <a:rPr lang="zh-CN" altLang="en-US" sz="1800" b="0" dirty="0">
                <a:latin typeface="+mn-ea"/>
              </a:rPr>
              <a:t>降维之后的各个主成分（新的坐标轴）之间是正交的，可以消除原始数据之间相互影响的因素。</a:t>
            </a:r>
            <a:endParaRPr lang="en-US" altLang="zh-CN" sz="1800" b="0" dirty="0">
              <a:latin typeface="+mn-ea"/>
            </a:endParaRPr>
          </a:p>
          <a:p>
            <a:pPr>
              <a:buFont typeface="Wingdings" panose="05000000000000000000" pitchFamily="2" charset="2"/>
              <a:buChar char="ü"/>
            </a:pPr>
            <a:r>
              <a:rPr lang="en-US" altLang="zh-CN" sz="1800" b="0" dirty="0">
                <a:latin typeface="+mn-ea"/>
              </a:rPr>
              <a:t>PCA</a:t>
            </a:r>
            <a:r>
              <a:rPr lang="zh-CN" altLang="en-US" sz="1800" b="0" dirty="0">
                <a:latin typeface="+mn-ea"/>
              </a:rPr>
              <a:t>降维就是对一个协方差矩阵做特征值分解，因此实现起来较简单容易。</a:t>
            </a:r>
            <a:endParaRPr lang="en-US" altLang="zh-CN" sz="1800" b="0" dirty="0">
              <a:latin typeface="+mn-ea"/>
            </a:endParaRPr>
          </a:p>
          <a:p>
            <a:pPr>
              <a:buFont typeface="Wingdings" panose="05000000000000000000" pitchFamily="2" charset="2"/>
              <a:buChar char="ü"/>
            </a:pPr>
            <a:r>
              <a:rPr lang="zh-CN" altLang="en-US" sz="1800" b="0" dirty="0">
                <a:latin typeface="+mn-ea"/>
              </a:rPr>
              <a:t>在保留大部分主要信息的前提下，起到了降维效果。</a:t>
            </a:r>
            <a:endParaRPr lang="en-US" altLang="zh-CN" sz="1800" b="0" dirty="0">
              <a:latin typeface="+mn-ea"/>
            </a:endParaRPr>
          </a:p>
          <a:p>
            <a:pPr marL="0" indent="0">
              <a:buNone/>
            </a:pPr>
            <a:r>
              <a:rPr lang="en-US" altLang="zh-CN" sz="1800" b="0" dirty="0">
                <a:latin typeface="+mn-ea"/>
              </a:rPr>
              <a:t>   </a:t>
            </a:r>
            <a:r>
              <a:rPr lang="zh-CN" altLang="en-US" sz="1800" dirty="0">
                <a:latin typeface="+mn-ea"/>
              </a:rPr>
              <a:t>但是相应的</a:t>
            </a:r>
            <a:r>
              <a:rPr lang="en-US" altLang="zh-CN" sz="1800" dirty="0">
                <a:latin typeface="+mn-ea"/>
              </a:rPr>
              <a:t>PCA</a:t>
            </a:r>
            <a:r>
              <a:rPr lang="zh-CN" altLang="en-US" sz="1800" dirty="0">
                <a:latin typeface="+mn-ea"/>
              </a:rPr>
              <a:t>也具有以下的缺点：</a:t>
            </a:r>
            <a:endParaRPr lang="en-US" altLang="zh-CN" sz="1800" dirty="0">
              <a:latin typeface="+mn-ea"/>
            </a:endParaRPr>
          </a:p>
          <a:p>
            <a:r>
              <a:rPr lang="zh-CN" altLang="en-US" sz="1800" b="0" dirty="0">
                <a:latin typeface="+mn-ea"/>
              </a:rPr>
              <a:t>主成分特征维度的含义具有模糊性，解释性差。（我们最多可以理解成主成分只是由原来的坐标维度线性相加的结果，但加出来之后它到底是啥就不好说了）</a:t>
            </a:r>
            <a:endParaRPr lang="en-US" altLang="zh-CN" sz="1800" b="0" dirty="0">
              <a:latin typeface="+mn-ea"/>
            </a:endParaRPr>
          </a:p>
          <a:p>
            <a:r>
              <a:rPr lang="en-US" altLang="zh-CN" sz="1800" b="0" dirty="0">
                <a:latin typeface="+mn-ea"/>
              </a:rPr>
              <a:t>PCA</a:t>
            </a:r>
            <a:r>
              <a:rPr lang="zh-CN" altLang="en-US" sz="1800" b="0" dirty="0">
                <a:latin typeface="+mn-ea"/>
              </a:rPr>
              <a:t>降维的标准是选取令原数据在新坐标轴上方差最大的主成分。但方差小的特征就不一定不重要，这样的唯一标准有可能会损失一些重要信息。</a:t>
            </a:r>
            <a:endParaRPr lang="en-US" altLang="zh-CN" sz="1800" b="0" dirty="0">
              <a:latin typeface="+mn-ea"/>
            </a:endParaRPr>
          </a:p>
          <a:p>
            <a:r>
              <a:rPr lang="en-US" altLang="zh-CN" sz="1800" b="0" dirty="0">
                <a:latin typeface="+mn-ea"/>
              </a:rPr>
              <a:t>PCA</a:t>
            </a:r>
            <a:r>
              <a:rPr lang="zh-CN" altLang="en-US" sz="1800" b="0" dirty="0">
                <a:latin typeface="+mn-ea"/>
              </a:rPr>
              <a:t>毕竟是只保留特定百分比的主成分，属于“有损压缩”，难免会损失一些信息。</a:t>
            </a:r>
          </a:p>
        </p:txBody>
      </p:sp>
    </p:spTree>
    <p:extLst>
      <p:ext uri="{BB962C8B-B14F-4D97-AF65-F5344CB8AC3E}">
        <p14:creationId xmlns:p14="http://schemas.microsoft.com/office/powerpoint/2010/main" val="10665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zh-CN" altLang="en-US" dirty="0">
                <a:solidFill>
                  <a:srgbClr val="005CA2"/>
                </a:solidFill>
              </a:rPr>
              <a:t>奇异值分解（</a:t>
            </a:r>
            <a:r>
              <a:rPr lang="en-US" altLang="zh-CN" dirty="0">
                <a:solidFill>
                  <a:srgbClr val="005CA2"/>
                </a:solidFill>
              </a:rPr>
              <a:t>SVD</a:t>
            </a:r>
            <a:r>
              <a:rPr lang="zh-CN" altLang="en-US" dirty="0">
                <a:solidFill>
                  <a:srgbClr val="005CA2"/>
                </a:solidFill>
              </a:rPr>
              <a:t>）</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p:txBody>
          <a:bodyPr/>
          <a:lstStyle/>
          <a:p>
            <a:pPr marL="0" indent="0">
              <a:buNone/>
            </a:pPr>
            <a:r>
              <a:rPr lang="zh-CN" altLang="en-US" sz="1800" b="0" dirty="0">
                <a:latin typeface="+mn-ea"/>
              </a:rPr>
              <a:t>    </a:t>
            </a:r>
            <a:r>
              <a:rPr lang="zh-CN" altLang="en-US" sz="1800" dirty="0">
                <a:latin typeface="+mn-ea"/>
              </a:rPr>
              <a:t>基本思想：</a:t>
            </a:r>
            <a:r>
              <a:rPr lang="zh-CN" altLang="en-US" sz="1800" b="0" dirty="0">
                <a:latin typeface="+mn-ea"/>
              </a:rPr>
              <a:t>对于奇异值分解</a:t>
            </a:r>
            <a:r>
              <a:rPr lang="en-US" altLang="zh-CN" sz="1800" b="0" dirty="0">
                <a:latin typeface="+mn-ea"/>
              </a:rPr>
              <a:t>,</a:t>
            </a:r>
            <a:r>
              <a:rPr lang="zh-CN" altLang="en-US" sz="1800" b="0" dirty="0">
                <a:latin typeface="+mn-ea"/>
              </a:rPr>
              <a:t>它跟特征分解类似，在奇异值矩阵中特征值也是按照从大到小排列，而且奇异值的减少特别的快，在很多情况下，前</a:t>
            </a:r>
            <a:r>
              <a:rPr lang="en-US" altLang="zh-CN" sz="1800" b="0" dirty="0">
                <a:latin typeface="+mn-ea"/>
              </a:rPr>
              <a:t>10%</a:t>
            </a:r>
            <a:r>
              <a:rPr lang="zh-CN" altLang="en-US" sz="1800" b="0" dirty="0">
                <a:latin typeface="+mn-ea"/>
              </a:rPr>
              <a:t>甚至</a:t>
            </a:r>
            <a:r>
              <a:rPr lang="en-US" altLang="zh-CN" sz="1800" b="0" dirty="0">
                <a:latin typeface="+mn-ea"/>
              </a:rPr>
              <a:t>1%</a:t>
            </a:r>
            <a:r>
              <a:rPr lang="zh-CN" altLang="en-US" sz="1800" b="0" dirty="0">
                <a:latin typeface="+mn-ea"/>
              </a:rPr>
              <a:t>的奇异值的和就占了全部的奇异值之和的</a:t>
            </a:r>
            <a:r>
              <a:rPr lang="en-US" altLang="zh-CN" sz="1800" b="0" dirty="0">
                <a:latin typeface="+mn-ea"/>
              </a:rPr>
              <a:t>99%</a:t>
            </a:r>
            <a:r>
              <a:rPr lang="zh-CN" altLang="en-US" sz="1800" b="0" dirty="0">
                <a:latin typeface="+mn-ea"/>
              </a:rPr>
              <a:t>以上的比例。也就是说，我们可以用最大的</a:t>
            </a:r>
            <a:r>
              <a:rPr lang="en-US" altLang="zh-CN" sz="1800" b="0" dirty="0">
                <a:latin typeface="+mn-ea"/>
              </a:rPr>
              <a:t>k</a:t>
            </a:r>
            <a:r>
              <a:rPr lang="zh-CN" altLang="en-US" sz="1800" b="0" dirty="0">
                <a:latin typeface="+mn-ea"/>
              </a:rPr>
              <a:t>个的奇异值和对应的左右奇异向量来近似描述矩阵。去掉那些最不重要的特征来获得原始矩阵的一个较小的逼近表展示。</a:t>
            </a:r>
            <a:endParaRPr lang="en-US" altLang="zh-CN" sz="1800" b="0" dirty="0">
              <a:latin typeface="+mn-ea"/>
            </a:endParaRPr>
          </a:p>
          <a:p>
            <a:pPr marL="0" indent="0">
              <a:buNone/>
            </a:pPr>
            <a:r>
              <a:rPr lang="en-US" altLang="zh-CN" sz="1800" b="0" dirty="0">
                <a:latin typeface="+mn-ea"/>
              </a:rPr>
              <a:t>    </a:t>
            </a:r>
            <a:r>
              <a:rPr lang="zh-CN" altLang="en-US" sz="1800" b="0" dirty="0">
                <a:latin typeface="+mn-ea"/>
              </a:rPr>
              <a:t>奇异值分解的数学基础是：对于任意一个给定       的且秩为  的矩阵   我们都可以将其分解为：         。</a:t>
            </a:r>
            <a:endParaRPr lang="en-US" altLang="zh-CN" sz="1800" b="0" dirty="0">
              <a:latin typeface="+mn-ea"/>
            </a:endParaRPr>
          </a:p>
          <a:p>
            <a:pPr marL="0" indent="0">
              <a:buNone/>
            </a:pPr>
            <a:r>
              <a:rPr lang="zh-CN" altLang="en-US" sz="1800" b="0" dirty="0">
                <a:latin typeface="+mn-ea"/>
              </a:rPr>
              <a:t>    其中  为       的列正交矩阵，这个矩阵将用户和概念（特征）联系起来；</a:t>
            </a:r>
          </a:p>
          <a:p>
            <a:pPr marL="0" indent="0">
              <a:buNone/>
            </a:pPr>
            <a:r>
              <a:rPr lang="zh-CN" altLang="en-US" sz="1800" b="0" dirty="0">
                <a:latin typeface="+mn-ea"/>
              </a:rPr>
              <a:t>      为      的列正交矩阵，这个矩阵将商品与概念（特征）联系起来；</a:t>
            </a:r>
            <a:endParaRPr lang="en-US" altLang="zh-CN" sz="1800" b="0" dirty="0">
              <a:latin typeface="+mn-ea"/>
            </a:endParaRPr>
          </a:p>
          <a:p>
            <a:pPr marL="0" indent="0">
              <a:buNone/>
            </a:pPr>
            <a:r>
              <a:rPr lang="zh-CN" altLang="en-US" sz="1800" b="0" dirty="0">
                <a:latin typeface="+mn-ea"/>
              </a:rPr>
              <a:t>      是对角矩阵，它给出了每个概念</a:t>
            </a:r>
            <a:r>
              <a:rPr lang="en-US" altLang="zh-CN" sz="1800" b="0" dirty="0">
                <a:latin typeface="+mn-ea"/>
              </a:rPr>
              <a:t>/</a:t>
            </a:r>
            <a:r>
              <a:rPr lang="zh-CN" altLang="en-US" sz="1800" b="0" dirty="0">
                <a:latin typeface="+mn-ea"/>
              </a:rPr>
              <a:t>特征（属性）的强度。</a:t>
            </a:r>
          </a:p>
        </p:txBody>
      </p:sp>
      <p:graphicFrame>
        <p:nvGraphicFramePr>
          <p:cNvPr id="5" name="对象 4">
            <a:extLst>
              <a:ext uri="{FF2B5EF4-FFF2-40B4-BE49-F238E27FC236}">
                <a16:creationId xmlns:a16="http://schemas.microsoft.com/office/drawing/2014/main" id="{95723AF4-0684-EF93-79B5-9897FA515C68}"/>
              </a:ext>
            </a:extLst>
          </p:cNvPr>
          <p:cNvGraphicFramePr>
            <a:graphicFrameLocks noChangeAspect="1"/>
          </p:cNvGraphicFramePr>
          <p:nvPr>
            <p:extLst>
              <p:ext uri="{D42A27DB-BD31-4B8C-83A1-F6EECF244321}">
                <p14:modId xmlns:p14="http://schemas.microsoft.com/office/powerpoint/2010/main" val="3384230418"/>
              </p:ext>
            </p:extLst>
          </p:nvPr>
        </p:nvGraphicFramePr>
        <p:xfrm>
          <a:off x="5436096" y="3501008"/>
          <a:ext cx="822948" cy="288032"/>
        </p:xfrm>
        <a:graphic>
          <a:graphicData uri="http://schemas.openxmlformats.org/presentationml/2006/ole">
            <mc:AlternateContent xmlns:mc="http://schemas.openxmlformats.org/markup-compatibility/2006">
              <mc:Choice xmlns:v="urn:schemas-microsoft-com:vml" Requires="v">
                <p:oleObj spid="_x0000_s6146" name="Equation" r:id="rId3" imgW="507960" imgH="177480" progId="Equation.DSMT4">
                  <p:embed/>
                </p:oleObj>
              </mc:Choice>
              <mc:Fallback>
                <p:oleObj name="Equation" r:id="rId3" imgW="507960" imgH="177480" progId="Equation.DSMT4">
                  <p:embed/>
                  <p:pic>
                    <p:nvPicPr>
                      <p:cNvPr id="0" name=""/>
                      <p:cNvPicPr/>
                      <p:nvPr/>
                    </p:nvPicPr>
                    <p:blipFill>
                      <a:blip r:embed="rId4"/>
                      <a:stretch>
                        <a:fillRect/>
                      </a:stretch>
                    </p:blipFill>
                    <p:spPr>
                      <a:xfrm>
                        <a:off x="5436096" y="3501008"/>
                        <a:ext cx="822948" cy="288032"/>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9C28708-FE07-7DFC-7E78-03023E1AC34C}"/>
              </a:ext>
            </a:extLst>
          </p:cNvPr>
          <p:cNvGraphicFramePr>
            <a:graphicFrameLocks noChangeAspect="1"/>
          </p:cNvGraphicFramePr>
          <p:nvPr>
            <p:extLst>
              <p:ext uri="{D42A27DB-BD31-4B8C-83A1-F6EECF244321}">
                <p14:modId xmlns:p14="http://schemas.microsoft.com/office/powerpoint/2010/main" val="849188673"/>
              </p:ext>
            </p:extLst>
          </p:nvPr>
        </p:nvGraphicFramePr>
        <p:xfrm>
          <a:off x="7164288" y="3491255"/>
          <a:ext cx="216024" cy="319739"/>
        </p:xfrm>
        <a:graphic>
          <a:graphicData uri="http://schemas.openxmlformats.org/presentationml/2006/ole">
            <mc:AlternateContent xmlns:mc="http://schemas.openxmlformats.org/markup-compatibility/2006">
              <mc:Choice xmlns:v="urn:schemas-microsoft-com:vml" Requires="v">
                <p:oleObj spid="_x0000_s6147" name="Equation" r:id="rId5" imgW="152280" imgH="164880" progId="Equation.DSMT4">
                  <p:embed/>
                </p:oleObj>
              </mc:Choice>
              <mc:Fallback>
                <p:oleObj name="Equation" r:id="rId5" imgW="152280" imgH="164880" progId="Equation.DSMT4">
                  <p:embed/>
                  <p:pic>
                    <p:nvPicPr>
                      <p:cNvPr id="0" name=""/>
                      <p:cNvPicPr/>
                      <p:nvPr/>
                    </p:nvPicPr>
                    <p:blipFill>
                      <a:blip r:embed="rId6"/>
                      <a:stretch>
                        <a:fillRect/>
                      </a:stretch>
                    </p:blipFill>
                    <p:spPr>
                      <a:xfrm>
                        <a:off x="7164288" y="3491255"/>
                        <a:ext cx="216024" cy="31973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23B4F11F-5BB1-1BBE-5F13-D0264C74E50B}"/>
              </a:ext>
            </a:extLst>
          </p:cNvPr>
          <p:cNvGraphicFramePr>
            <a:graphicFrameLocks noChangeAspect="1"/>
          </p:cNvGraphicFramePr>
          <p:nvPr>
            <p:extLst>
              <p:ext uri="{D42A27DB-BD31-4B8C-83A1-F6EECF244321}">
                <p14:modId xmlns:p14="http://schemas.microsoft.com/office/powerpoint/2010/main" val="1364913858"/>
              </p:ext>
            </p:extLst>
          </p:nvPr>
        </p:nvGraphicFramePr>
        <p:xfrm>
          <a:off x="8043274" y="3439567"/>
          <a:ext cx="327729" cy="371427"/>
        </p:xfrm>
        <a:graphic>
          <a:graphicData uri="http://schemas.openxmlformats.org/presentationml/2006/ole">
            <mc:AlternateContent xmlns:mc="http://schemas.openxmlformats.org/markup-compatibility/2006">
              <mc:Choice xmlns:v="urn:schemas-microsoft-com:vml" Requires="v">
                <p:oleObj spid="_x0000_s6148" name="Equation" r:id="rId7" imgW="190440" imgH="215640" progId="Equation.DSMT4">
                  <p:embed/>
                </p:oleObj>
              </mc:Choice>
              <mc:Fallback>
                <p:oleObj name="Equation" r:id="rId7" imgW="190440" imgH="215640" progId="Equation.DSMT4">
                  <p:embed/>
                  <p:pic>
                    <p:nvPicPr>
                      <p:cNvPr id="0" name=""/>
                      <p:cNvPicPr/>
                      <p:nvPr/>
                    </p:nvPicPr>
                    <p:blipFill>
                      <a:blip r:embed="rId8"/>
                      <a:stretch>
                        <a:fillRect/>
                      </a:stretch>
                    </p:blipFill>
                    <p:spPr>
                      <a:xfrm>
                        <a:off x="8043274" y="3439567"/>
                        <a:ext cx="327729" cy="37142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5F9735D-A47C-9DB7-4C8E-A513846D8EB0}"/>
              </a:ext>
            </a:extLst>
          </p:cNvPr>
          <p:cNvGraphicFramePr>
            <a:graphicFrameLocks noChangeAspect="1"/>
          </p:cNvGraphicFramePr>
          <p:nvPr>
            <p:extLst>
              <p:ext uri="{D42A27DB-BD31-4B8C-83A1-F6EECF244321}">
                <p14:modId xmlns:p14="http://schemas.microsoft.com/office/powerpoint/2010/main" val="2102571822"/>
              </p:ext>
            </p:extLst>
          </p:nvPr>
        </p:nvGraphicFramePr>
        <p:xfrm>
          <a:off x="2575844" y="3861048"/>
          <a:ext cx="1168064" cy="329454"/>
        </p:xfrm>
        <a:graphic>
          <a:graphicData uri="http://schemas.openxmlformats.org/presentationml/2006/ole">
            <mc:AlternateContent xmlns:mc="http://schemas.openxmlformats.org/markup-compatibility/2006">
              <mc:Choice xmlns:v="urn:schemas-microsoft-com:vml" Requires="v">
                <p:oleObj spid="_x0000_s6149" name="Equation" r:id="rId9" imgW="990360" imgH="279360" progId="Equation.DSMT4">
                  <p:embed/>
                </p:oleObj>
              </mc:Choice>
              <mc:Fallback>
                <p:oleObj name="Equation" r:id="rId9" imgW="990360" imgH="279360" progId="Equation.DSMT4">
                  <p:embed/>
                  <p:pic>
                    <p:nvPicPr>
                      <p:cNvPr id="0" name=""/>
                      <p:cNvPicPr/>
                      <p:nvPr/>
                    </p:nvPicPr>
                    <p:blipFill>
                      <a:blip r:embed="rId10"/>
                      <a:stretch>
                        <a:fillRect/>
                      </a:stretch>
                    </p:blipFill>
                    <p:spPr>
                      <a:xfrm>
                        <a:off x="2575844" y="3861048"/>
                        <a:ext cx="1168064" cy="329454"/>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4FDF8540-E293-A6E0-4520-793AFD760A6B}"/>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7308304" y="5000050"/>
            <a:ext cx="1804215" cy="1804215"/>
          </a:xfrm>
          <a:prstGeom prst="rect">
            <a:avLst/>
          </a:prstGeom>
        </p:spPr>
      </p:pic>
      <p:graphicFrame>
        <p:nvGraphicFramePr>
          <p:cNvPr id="16" name="对象 15">
            <a:extLst>
              <a:ext uri="{FF2B5EF4-FFF2-40B4-BE49-F238E27FC236}">
                <a16:creationId xmlns:a16="http://schemas.microsoft.com/office/drawing/2014/main" id="{4DA48242-DDF4-2C23-F4BA-E619DEBA5AF9}"/>
              </a:ext>
            </a:extLst>
          </p:cNvPr>
          <p:cNvGraphicFramePr>
            <a:graphicFrameLocks noChangeAspect="1"/>
          </p:cNvGraphicFramePr>
          <p:nvPr>
            <p:extLst>
              <p:ext uri="{D42A27DB-BD31-4B8C-83A1-F6EECF244321}">
                <p14:modId xmlns:p14="http://schemas.microsoft.com/office/powerpoint/2010/main" val="394394070"/>
              </p:ext>
            </p:extLst>
          </p:nvPr>
        </p:nvGraphicFramePr>
        <p:xfrm>
          <a:off x="1331640" y="4365104"/>
          <a:ext cx="287908" cy="304844"/>
        </p:xfrm>
        <a:graphic>
          <a:graphicData uri="http://schemas.openxmlformats.org/presentationml/2006/ole">
            <mc:AlternateContent xmlns:mc="http://schemas.openxmlformats.org/markup-compatibility/2006">
              <mc:Choice xmlns:v="urn:schemas-microsoft-com:vml" Requires="v">
                <p:oleObj spid="_x0000_s6150" name="Equation" r:id="rId12" imgW="215640" imgH="228600" progId="Equation.DSMT4">
                  <p:embed/>
                </p:oleObj>
              </mc:Choice>
              <mc:Fallback>
                <p:oleObj name="Equation" r:id="rId12" imgW="215640" imgH="228600" progId="Equation.DSMT4">
                  <p:embed/>
                  <p:pic>
                    <p:nvPicPr>
                      <p:cNvPr id="0" name=""/>
                      <p:cNvPicPr/>
                      <p:nvPr/>
                    </p:nvPicPr>
                    <p:blipFill>
                      <a:blip r:embed="rId13"/>
                      <a:stretch>
                        <a:fillRect/>
                      </a:stretch>
                    </p:blipFill>
                    <p:spPr>
                      <a:xfrm>
                        <a:off x="1331640" y="4365104"/>
                        <a:ext cx="287908" cy="30484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60838BB2-A9A5-1BF1-7E13-AD1F152CDBCB}"/>
              </a:ext>
            </a:extLst>
          </p:cNvPr>
          <p:cNvGraphicFramePr>
            <a:graphicFrameLocks noChangeAspect="1"/>
          </p:cNvGraphicFramePr>
          <p:nvPr>
            <p:extLst>
              <p:ext uri="{D42A27DB-BD31-4B8C-83A1-F6EECF244321}">
                <p14:modId xmlns:p14="http://schemas.microsoft.com/office/powerpoint/2010/main" val="173983661"/>
              </p:ext>
            </p:extLst>
          </p:nvPr>
        </p:nvGraphicFramePr>
        <p:xfrm>
          <a:off x="1835696" y="4396865"/>
          <a:ext cx="689491" cy="241322"/>
        </p:xfrm>
        <a:graphic>
          <a:graphicData uri="http://schemas.openxmlformats.org/presentationml/2006/ole">
            <mc:AlternateContent xmlns:mc="http://schemas.openxmlformats.org/markup-compatibility/2006">
              <mc:Choice xmlns:v="urn:schemas-microsoft-com:vml" Requires="v">
                <p:oleObj spid="_x0000_s6151" name="Equation" r:id="rId14" imgW="507960" imgH="177480" progId="Equation.DSMT4">
                  <p:embed/>
                </p:oleObj>
              </mc:Choice>
              <mc:Fallback>
                <p:oleObj name="Equation" r:id="rId14" imgW="507960" imgH="177480" progId="Equation.DSMT4">
                  <p:embed/>
                  <p:pic>
                    <p:nvPicPr>
                      <p:cNvPr id="0" name=""/>
                      <p:cNvPicPr/>
                      <p:nvPr/>
                    </p:nvPicPr>
                    <p:blipFill>
                      <a:blip r:embed="rId15"/>
                      <a:stretch>
                        <a:fillRect/>
                      </a:stretch>
                    </p:blipFill>
                    <p:spPr>
                      <a:xfrm>
                        <a:off x="1835696" y="4396865"/>
                        <a:ext cx="689491" cy="24132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BEFA93D-46E5-B7F9-3387-4F9FACCC79C1}"/>
              </a:ext>
            </a:extLst>
          </p:cNvPr>
          <p:cNvGraphicFramePr>
            <a:graphicFrameLocks noChangeAspect="1"/>
          </p:cNvGraphicFramePr>
          <p:nvPr>
            <p:extLst>
              <p:ext uri="{D42A27DB-BD31-4B8C-83A1-F6EECF244321}">
                <p14:modId xmlns:p14="http://schemas.microsoft.com/office/powerpoint/2010/main" val="1675173667"/>
              </p:ext>
            </p:extLst>
          </p:nvPr>
        </p:nvGraphicFramePr>
        <p:xfrm>
          <a:off x="899592" y="4869160"/>
          <a:ext cx="237629" cy="285155"/>
        </p:xfrm>
        <a:graphic>
          <a:graphicData uri="http://schemas.openxmlformats.org/presentationml/2006/ole">
            <mc:AlternateContent xmlns:mc="http://schemas.openxmlformats.org/markup-compatibility/2006">
              <mc:Choice xmlns:v="urn:schemas-microsoft-com:vml" Requires="v">
                <p:oleObj spid="_x0000_s6152" name="Equation" r:id="rId16" imgW="190440" imgH="228600" progId="Equation.DSMT4">
                  <p:embed/>
                </p:oleObj>
              </mc:Choice>
              <mc:Fallback>
                <p:oleObj name="Equation" r:id="rId16" imgW="190440" imgH="228600" progId="Equation.DSMT4">
                  <p:embed/>
                  <p:pic>
                    <p:nvPicPr>
                      <p:cNvPr id="0" name=""/>
                      <p:cNvPicPr/>
                      <p:nvPr/>
                    </p:nvPicPr>
                    <p:blipFill>
                      <a:blip r:embed="rId17"/>
                      <a:stretch>
                        <a:fillRect/>
                      </a:stretch>
                    </p:blipFill>
                    <p:spPr>
                      <a:xfrm>
                        <a:off x="899592" y="4869160"/>
                        <a:ext cx="237629" cy="28515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CBF03FF2-CAC1-89A2-D1C4-D0AEBE7C798C}"/>
              </a:ext>
            </a:extLst>
          </p:cNvPr>
          <p:cNvGraphicFramePr>
            <a:graphicFrameLocks noChangeAspect="1"/>
          </p:cNvGraphicFramePr>
          <p:nvPr>
            <p:extLst>
              <p:ext uri="{D42A27DB-BD31-4B8C-83A1-F6EECF244321}">
                <p14:modId xmlns:p14="http://schemas.microsoft.com/office/powerpoint/2010/main" val="737996703"/>
              </p:ext>
            </p:extLst>
          </p:nvPr>
        </p:nvGraphicFramePr>
        <p:xfrm>
          <a:off x="1345521" y="4894829"/>
          <a:ext cx="603305" cy="241322"/>
        </p:xfrm>
        <a:graphic>
          <a:graphicData uri="http://schemas.openxmlformats.org/presentationml/2006/ole">
            <mc:AlternateContent xmlns:mc="http://schemas.openxmlformats.org/markup-compatibility/2006">
              <mc:Choice xmlns:v="urn:schemas-microsoft-com:vml" Requires="v">
                <p:oleObj spid="_x0000_s6153" name="Equation" r:id="rId18" imgW="444240" imgH="177480" progId="Equation.DSMT4">
                  <p:embed/>
                </p:oleObj>
              </mc:Choice>
              <mc:Fallback>
                <p:oleObj name="Equation" r:id="rId18" imgW="444240" imgH="177480" progId="Equation.DSMT4">
                  <p:embed/>
                  <p:pic>
                    <p:nvPicPr>
                      <p:cNvPr id="0" name=""/>
                      <p:cNvPicPr/>
                      <p:nvPr/>
                    </p:nvPicPr>
                    <p:blipFill>
                      <a:blip r:embed="rId19"/>
                      <a:stretch>
                        <a:fillRect/>
                      </a:stretch>
                    </p:blipFill>
                    <p:spPr>
                      <a:xfrm>
                        <a:off x="1345521" y="4894829"/>
                        <a:ext cx="603305" cy="241322"/>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E09F1A26-DBF8-6485-9CDD-80F5ABF99C83}"/>
              </a:ext>
            </a:extLst>
          </p:cNvPr>
          <p:cNvGraphicFramePr>
            <a:graphicFrameLocks noChangeAspect="1"/>
          </p:cNvGraphicFramePr>
          <p:nvPr>
            <p:extLst>
              <p:ext uri="{D42A27DB-BD31-4B8C-83A1-F6EECF244321}">
                <p14:modId xmlns:p14="http://schemas.microsoft.com/office/powerpoint/2010/main" val="2281873648"/>
              </p:ext>
            </p:extLst>
          </p:nvPr>
        </p:nvGraphicFramePr>
        <p:xfrm>
          <a:off x="879154" y="5304085"/>
          <a:ext cx="249511" cy="285155"/>
        </p:xfrm>
        <a:graphic>
          <a:graphicData uri="http://schemas.openxmlformats.org/presentationml/2006/ole">
            <mc:AlternateContent xmlns:mc="http://schemas.openxmlformats.org/markup-compatibility/2006">
              <mc:Choice xmlns:v="urn:schemas-microsoft-com:vml" Requires="v">
                <p:oleObj spid="_x0000_s6154" name="Equation" r:id="rId20" imgW="177480" imgH="203040" progId="Equation.DSMT4">
                  <p:embed/>
                </p:oleObj>
              </mc:Choice>
              <mc:Fallback>
                <p:oleObj name="Equation" r:id="rId20" imgW="177480" imgH="203040" progId="Equation.DSMT4">
                  <p:embed/>
                  <p:pic>
                    <p:nvPicPr>
                      <p:cNvPr id="0" name=""/>
                      <p:cNvPicPr/>
                      <p:nvPr/>
                    </p:nvPicPr>
                    <p:blipFill>
                      <a:blip r:embed="rId21"/>
                      <a:stretch>
                        <a:fillRect/>
                      </a:stretch>
                    </p:blipFill>
                    <p:spPr>
                      <a:xfrm>
                        <a:off x="879154" y="5304085"/>
                        <a:ext cx="249511" cy="285155"/>
                      </a:xfrm>
                      <a:prstGeom prst="rect">
                        <a:avLst/>
                      </a:prstGeom>
                    </p:spPr>
                  </p:pic>
                </p:oleObj>
              </mc:Fallback>
            </mc:AlternateContent>
          </a:graphicData>
        </a:graphic>
      </p:graphicFrame>
    </p:spTree>
    <p:extLst>
      <p:ext uri="{BB962C8B-B14F-4D97-AF65-F5344CB8AC3E}">
        <p14:creationId xmlns:p14="http://schemas.microsoft.com/office/powerpoint/2010/main" val="1400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en-US" altLang="zh-CN" dirty="0">
                <a:solidFill>
                  <a:srgbClr val="005CA2"/>
                </a:solidFill>
              </a:rPr>
              <a:t>SVD</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p:txBody>
          <a:bodyPr/>
          <a:lstStyle/>
          <a:p>
            <a:pPr marL="0" indent="0">
              <a:buNone/>
            </a:pPr>
            <a:r>
              <a:rPr lang="zh-CN" altLang="en-US" sz="1800" b="0" dirty="0">
                <a:latin typeface="+mn-ea"/>
              </a:rPr>
              <a:t>    由上述可知，我们只需要将矩阵  分解为       即可根据概念矩阵  去除那些权重相对来说较低的概念以达到降维的目的。所以</a:t>
            </a:r>
            <a:r>
              <a:rPr lang="en-US" altLang="zh-CN" sz="1800" b="0" dirty="0">
                <a:latin typeface="+mn-ea"/>
              </a:rPr>
              <a:t>SVD</a:t>
            </a:r>
            <a:r>
              <a:rPr lang="zh-CN" altLang="en-US" sz="1800" b="0" dirty="0">
                <a:latin typeface="+mn-ea"/>
              </a:rPr>
              <a:t>算法主要可分为以下两步：</a:t>
            </a:r>
            <a:endParaRPr lang="en-US" altLang="zh-CN" sz="1800" b="0" dirty="0">
              <a:latin typeface="+mn-ea"/>
            </a:endParaRPr>
          </a:p>
          <a:p>
            <a:pPr>
              <a:buFont typeface="Wingdings" panose="05000000000000000000" pitchFamily="2" charset="2"/>
              <a:buChar char="Ø"/>
            </a:pPr>
            <a:r>
              <a:rPr lang="zh-CN" altLang="en-US" sz="1800" b="0" dirty="0">
                <a:latin typeface="+mn-ea"/>
              </a:rPr>
              <a:t>求矩阵     的特征向量（构成的矩阵就是   ）和特征值（默认由大到小排列，然后要求根号）</a:t>
            </a:r>
            <a:endParaRPr lang="en-US" altLang="zh-CN" sz="1800" b="0" dirty="0">
              <a:latin typeface="+mn-ea"/>
            </a:endParaRPr>
          </a:p>
          <a:p>
            <a:pPr>
              <a:buFont typeface="Wingdings" panose="05000000000000000000" pitchFamily="2" charset="2"/>
              <a:buChar char="Ø"/>
            </a:pPr>
            <a:r>
              <a:rPr lang="zh-CN" altLang="en-US" sz="1800" b="0" dirty="0">
                <a:latin typeface="+mn-ea"/>
              </a:rPr>
              <a:t>求     的特征向量（构成的矩阵就是</a:t>
            </a:r>
            <a:r>
              <a:rPr lang="en-US" altLang="zh-CN" sz="1800" b="0" dirty="0">
                <a:latin typeface="+mn-ea"/>
              </a:rPr>
              <a:t>  </a:t>
            </a:r>
            <a:r>
              <a:rPr lang="zh-CN" altLang="en-US" sz="1800" b="0" dirty="0">
                <a:latin typeface="+mn-ea"/>
              </a:rPr>
              <a:t>）</a:t>
            </a:r>
            <a:endParaRPr lang="en-US" altLang="zh-CN" sz="1800" b="0" dirty="0">
              <a:latin typeface="+mn-ea"/>
            </a:endParaRPr>
          </a:p>
          <a:p>
            <a:pPr>
              <a:buFont typeface="Wingdings" panose="05000000000000000000" pitchFamily="2" charset="2"/>
              <a:buChar char="Ø"/>
            </a:pPr>
            <a:r>
              <a:rPr lang="zh-CN" altLang="en-US" sz="1800" b="0" dirty="0">
                <a:latin typeface="+mn-ea"/>
              </a:rPr>
              <a:t>根据所得特征值对角矩阵  去掉一些不重要的（权值较低的）概念，相应的也去掉矩阵   和   的相应的行。</a:t>
            </a: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   能这样对矩阵   进行分解的原因是因为          和矩阵    以及     的特征值之间具有很强的关系。</a:t>
            </a:r>
            <a:endParaRPr lang="en-US" altLang="zh-CN" sz="1800" b="0" dirty="0">
              <a:latin typeface="+mn-ea"/>
            </a:endParaRPr>
          </a:p>
          <a:p>
            <a:pPr marL="0" indent="0">
              <a:buNone/>
            </a:pPr>
            <a:r>
              <a:rPr lang="en-US" altLang="zh-CN" sz="1800" b="0" dirty="0">
                <a:latin typeface="+mn-ea"/>
              </a:rPr>
              <a:t>   </a:t>
            </a:r>
            <a:r>
              <a:rPr lang="zh-CN" altLang="en-US" sz="1800" b="0" dirty="0">
                <a:latin typeface="+mn-ea"/>
              </a:rPr>
              <a:t>我们假设          </a:t>
            </a:r>
            <a:r>
              <a:rPr lang="en-US" altLang="zh-CN" sz="1800" b="0" dirty="0">
                <a:latin typeface="+mn-ea"/>
              </a:rPr>
              <a:t> </a:t>
            </a:r>
            <a:r>
              <a:rPr lang="zh-CN" altLang="en-US" sz="1800" b="0" dirty="0">
                <a:latin typeface="+mn-ea"/>
              </a:rPr>
              <a:t>则                        又因为   和   都是正交矩阵。所以                            </a:t>
            </a:r>
            <a:r>
              <a:rPr lang="en-US" altLang="zh-CN" sz="1800" b="0" dirty="0">
                <a:latin typeface="+mn-ea"/>
              </a:rPr>
              <a:t>,</a:t>
            </a:r>
            <a:r>
              <a:rPr lang="zh-CN" altLang="en-US" sz="1800" b="0" dirty="0">
                <a:latin typeface="+mn-ea"/>
              </a:rPr>
              <a:t>因此可根据     和     分别得到  和  。</a:t>
            </a:r>
            <a:endParaRPr lang="en-US" altLang="zh-CN" sz="1800" b="0" dirty="0">
              <a:latin typeface="+mn-ea"/>
            </a:endParaRPr>
          </a:p>
        </p:txBody>
      </p:sp>
      <p:graphicFrame>
        <p:nvGraphicFramePr>
          <p:cNvPr id="4" name="对象 3">
            <a:extLst>
              <a:ext uri="{FF2B5EF4-FFF2-40B4-BE49-F238E27FC236}">
                <a16:creationId xmlns:a16="http://schemas.microsoft.com/office/drawing/2014/main" id="{217AB3E1-34D2-4139-A5FA-91FC70FA0041}"/>
              </a:ext>
            </a:extLst>
          </p:cNvPr>
          <p:cNvGraphicFramePr>
            <a:graphicFrameLocks noChangeAspect="1"/>
          </p:cNvGraphicFramePr>
          <p:nvPr>
            <p:extLst>
              <p:ext uri="{D42A27DB-BD31-4B8C-83A1-F6EECF244321}">
                <p14:modId xmlns:p14="http://schemas.microsoft.com/office/powerpoint/2010/main" val="1965337923"/>
              </p:ext>
            </p:extLst>
          </p:nvPr>
        </p:nvGraphicFramePr>
        <p:xfrm>
          <a:off x="4025494" y="1340766"/>
          <a:ext cx="327025" cy="371475"/>
        </p:xfrm>
        <a:graphic>
          <a:graphicData uri="http://schemas.openxmlformats.org/presentationml/2006/ole">
            <mc:AlternateContent xmlns:mc="http://schemas.openxmlformats.org/markup-compatibility/2006">
              <mc:Choice xmlns:v="urn:schemas-microsoft-com:vml" Requires="v">
                <p:oleObj spid="_x0000_s7170" name="Equation" r:id="rId4" imgW="327624" imgH="371893" progId="Equation.DSMT4">
                  <p:embed/>
                </p:oleObj>
              </mc:Choice>
              <mc:Fallback>
                <p:oleObj name="Equation" r:id="rId4" imgW="327624" imgH="371893" progId="Equation.DSMT4">
                  <p:embed/>
                  <p:pic>
                    <p:nvPicPr>
                      <p:cNvPr id="0" name=""/>
                      <p:cNvPicPr/>
                      <p:nvPr/>
                    </p:nvPicPr>
                    <p:blipFill>
                      <a:blip r:embed="rId5"/>
                      <a:stretch>
                        <a:fillRect/>
                      </a:stretch>
                    </p:blipFill>
                    <p:spPr>
                      <a:xfrm>
                        <a:off x="4025494" y="1340766"/>
                        <a:ext cx="327025" cy="3714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E3C0A1CC-89D9-6887-84FD-53D6EEEC7A21}"/>
              </a:ext>
            </a:extLst>
          </p:cNvPr>
          <p:cNvGraphicFramePr>
            <a:graphicFrameLocks noChangeAspect="1"/>
          </p:cNvGraphicFramePr>
          <p:nvPr>
            <p:extLst>
              <p:ext uri="{D42A27DB-BD31-4B8C-83A1-F6EECF244321}">
                <p14:modId xmlns:p14="http://schemas.microsoft.com/office/powerpoint/2010/main" val="1948594039"/>
              </p:ext>
            </p:extLst>
          </p:nvPr>
        </p:nvGraphicFramePr>
        <p:xfrm>
          <a:off x="4954994" y="1340766"/>
          <a:ext cx="810490" cy="371475"/>
        </p:xfrm>
        <a:graphic>
          <a:graphicData uri="http://schemas.openxmlformats.org/presentationml/2006/ole">
            <mc:AlternateContent xmlns:mc="http://schemas.openxmlformats.org/markup-compatibility/2006">
              <mc:Choice xmlns:v="urn:schemas-microsoft-com:vml" Requires="v">
                <p:oleObj spid="_x0000_s7171" name="Equation" r:id="rId6" imgW="609480" imgH="279360" progId="Equation.DSMT4">
                  <p:embed/>
                </p:oleObj>
              </mc:Choice>
              <mc:Fallback>
                <p:oleObj name="Equation" r:id="rId6" imgW="609480" imgH="279360" progId="Equation.DSMT4">
                  <p:embed/>
                  <p:pic>
                    <p:nvPicPr>
                      <p:cNvPr id="0" name=""/>
                      <p:cNvPicPr/>
                      <p:nvPr/>
                    </p:nvPicPr>
                    <p:blipFill>
                      <a:blip r:embed="rId7"/>
                      <a:stretch>
                        <a:fillRect/>
                      </a:stretch>
                    </p:blipFill>
                    <p:spPr>
                      <a:xfrm>
                        <a:off x="4954994" y="1340766"/>
                        <a:ext cx="810490" cy="3714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54E7C0D-6D41-69BD-0762-2F0BF6E35193}"/>
              </a:ext>
            </a:extLst>
          </p:cNvPr>
          <p:cNvGraphicFramePr>
            <a:graphicFrameLocks noChangeAspect="1"/>
          </p:cNvGraphicFramePr>
          <p:nvPr>
            <p:extLst>
              <p:ext uri="{D42A27DB-BD31-4B8C-83A1-F6EECF244321}">
                <p14:modId xmlns:p14="http://schemas.microsoft.com/office/powerpoint/2010/main" val="4236157904"/>
              </p:ext>
            </p:extLst>
          </p:nvPr>
        </p:nvGraphicFramePr>
        <p:xfrm>
          <a:off x="7596336" y="1412774"/>
          <a:ext cx="244517" cy="299467"/>
        </p:xfrm>
        <a:graphic>
          <a:graphicData uri="http://schemas.openxmlformats.org/presentationml/2006/ole">
            <mc:AlternateContent xmlns:mc="http://schemas.openxmlformats.org/markup-compatibility/2006">
              <mc:Choice xmlns:v="urn:schemas-microsoft-com:vml" Requires="v">
                <p:oleObj spid="_x0000_s7172" name="Equation" r:id="rId8" imgW="177480" imgH="203040" progId="Equation.DSMT4">
                  <p:embed/>
                </p:oleObj>
              </mc:Choice>
              <mc:Fallback>
                <p:oleObj name="Equation" r:id="rId8" imgW="177480" imgH="203040" progId="Equation.DSMT4">
                  <p:embed/>
                  <p:pic>
                    <p:nvPicPr>
                      <p:cNvPr id="0" name=""/>
                      <p:cNvPicPr/>
                      <p:nvPr/>
                    </p:nvPicPr>
                    <p:blipFill>
                      <a:blip r:embed="rId9"/>
                      <a:stretch>
                        <a:fillRect/>
                      </a:stretch>
                    </p:blipFill>
                    <p:spPr>
                      <a:xfrm>
                        <a:off x="7596336" y="1412774"/>
                        <a:ext cx="244517" cy="29946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EC17A3B-9AEE-BC9B-7645-B10730575FAA}"/>
              </a:ext>
            </a:extLst>
          </p:cNvPr>
          <p:cNvGraphicFramePr>
            <a:graphicFrameLocks noChangeAspect="1"/>
          </p:cNvGraphicFramePr>
          <p:nvPr>
            <p:extLst>
              <p:ext uri="{D42A27DB-BD31-4B8C-83A1-F6EECF244321}">
                <p14:modId xmlns:p14="http://schemas.microsoft.com/office/powerpoint/2010/main" val="87228450"/>
              </p:ext>
            </p:extLst>
          </p:nvPr>
        </p:nvGraphicFramePr>
        <p:xfrm>
          <a:off x="1475656" y="2204864"/>
          <a:ext cx="575816" cy="355651"/>
        </p:xfrm>
        <a:graphic>
          <a:graphicData uri="http://schemas.openxmlformats.org/presentationml/2006/ole">
            <mc:AlternateContent xmlns:mc="http://schemas.openxmlformats.org/markup-compatibility/2006">
              <mc:Choice xmlns:v="urn:schemas-microsoft-com:vml" Requires="v">
                <p:oleObj spid="_x0000_s7173" name="Equation" r:id="rId10" imgW="431640" imgH="266400" progId="Equation.DSMT4">
                  <p:embed/>
                </p:oleObj>
              </mc:Choice>
              <mc:Fallback>
                <p:oleObj name="Equation" r:id="rId10" imgW="431640" imgH="266400" progId="Equation.DSMT4">
                  <p:embed/>
                  <p:pic>
                    <p:nvPicPr>
                      <p:cNvPr id="4" name="对象 3">
                        <a:extLst>
                          <a:ext uri="{FF2B5EF4-FFF2-40B4-BE49-F238E27FC236}">
                            <a16:creationId xmlns:a16="http://schemas.microsoft.com/office/drawing/2014/main" id="{217AB3E1-34D2-4139-A5FA-91FC70FA0041}"/>
                          </a:ext>
                        </a:extLst>
                      </p:cNvPr>
                      <p:cNvPicPr/>
                      <p:nvPr/>
                    </p:nvPicPr>
                    <p:blipFill>
                      <a:blip r:embed="rId11"/>
                      <a:stretch>
                        <a:fillRect/>
                      </a:stretch>
                    </p:blipFill>
                    <p:spPr>
                      <a:xfrm>
                        <a:off x="1475656" y="2204864"/>
                        <a:ext cx="575816" cy="355651"/>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16A5DD42-E404-E073-FDBA-BB2CDC5E825D}"/>
              </a:ext>
            </a:extLst>
          </p:cNvPr>
          <p:cNvGraphicFramePr>
            <a:graphicFrameLocks noChangeAspect="1"/>
          </p:cNvGraphicFramePr>
          <p:nvPr>
            <p:extLst>
              <p:ext uri="{D42A27DB-BD31-4B8C-83A1-F6EECF244321}">
                <p14:modId xmlns:p14="http://schemas.microsoft.com/office/powerpoint/2010/main" val="4056036232"/>
              </p:ext>
            </p:extLst>
          </p:nvPr>
        </p:nvGraphicFramePr>
        <p:xfrm>
          <a:off x="5118013" y="2248541"/>
          <a:ext cx="259978" cy="311974"/>
        </p:xfrm>
        <a:graphic>
          <a:graphicData uri="http://schemas.openxmlformats.org/presentationml/2006/ole">
            <mc:AlternateContent xmlns:mc="http://schemas.openxmlformats.org/markup-compatibility/2006">
              <mc:Choice xmlns:v="urn:schemas-microsoft-com:vml" Requires="v">
                <p:oleObj spid="_x0000_s7174" name="Equation" r:id="rId12" imgW="190440" imgH="228600" progId="Equation.DSMT4">
                  <p:embed/>
                </p:oleObj>
              </mc:Choice>
              <mc:Fallback>
                <p:oleObj name="Equation" r:id="rId12" imgW="190440" imgH="228600" progId="Equation.DSMT4">
                  <p:embed/>
                  <p:pic>
                    <p:nvPicPr>
                      <p:cNvPr id="0" name=""/>
                      <p:cNvPicPr/>
                      <p:nvPr/>
                    </p:nvPicPr>
                    <p:blipFill>
                      <a:blip r:embed="rId13"/>
                      <a:stretch>
                        <a:fillRect/>
                      </a:stretch>
                    </p:blipFill>
                    <p:spPr>
                      <a:xfrm>
                        <a:off x="5118013" y="2248541"/>
                        <a:ext cx="259978" cy="31197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F0A4238C-4313-82CE-6D4C-1528DF5654A1}"/>
              </a:ext>
            </a:extLst>
          </p:cNvPr>
          <p:cNvGraphicFramePr>
            <a:graphicFrameLocks noChangeAspect="1"/>
          </p:cNvGraphicFramePr>
          <p:nvPr>
            <p:extLst>
              <p:ext uri="{D42A27DB-BD31-4B8C-83A1-F6EECF244321}">
                <p14:modId xmlns:p14="http://schemas.microsoft.com/office/powerpoint/2010/main" val="3097585848"/>
              </p:ext>
            </p:extLst>
          </p:nvPr>
        </p:nvGraphicFramePr>
        <p:xfrm>
          <a:off x="933153" y="3068960"/>
          <a:ext cx="600067" cy="360040"/>
        </p:xfrm>
        <a:graphic>
          <a:graphicData uri="http://schemas.openxmlformats.org/presentationml/2006/ole">
            <mc:AlternateContent xmlns:mc="http://schemas.openxmlformats.org/markup-compatibility/2006">
              <mc:Choice xmlns:v="urn:schemas-microsoft-com:vml" Requires="v">
                <p:oleObj spid="_x0000_s7175" name="Equation" r:id="rId14" imgW="444240" imgH="266400" progId="Equation.DSMT4">
                  <p:embed/>
                </p:oleObj>
              </mc:Choice>
              <mc:Fallback>
                <p:oleObj name="Equation" r:id="rId14" imgW="444240" imgH="266400" progId="Equation.DSMT4">
                  <p:embed/>
                  <p:pic>
                    <p:nvPicPr>
                      <p:cNvPr id="0" name=""/>
                      <p:cNvPicPr/>
                      <p:nvPr/>
                    </p:nvPicPr>
                    <p:blipFill>
                      <a:blip r:embed="rId15"/>
                      <a:stretch>
                        <a:fillRect/>
                      </a:stretch>
                    </p:blipFill>
                    <p:spPr>
                      <a:xfrm>
                        <a:off x="933153" y="3068960"/>
                        <a:ext cx="600067" cy="36004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3F27E13-CCE8-B65D-89CC-ABC4C64E5154}"/>
              </a:ext>
            </a:extLst>
          </p:cNvPr>
          <p:cNvGraphicFramePr>
            <a:graphicFrameLocks noChangeAspect="1"/>
          </p:cNvGraphicFramePr>
          <p:nvPr>
            <p:extLst>
              <p:ext uri="{D42A27DB-BD31-4B8C-83A1-F6EECF244321}">
                <p14:modId xmlns:p14="http://schemas.microsoft.com/office/powerpoint/2010/main" val="2600586243"/>
              </p:ext>
            </p:extLst>
          </p:nvPr>
        </p:nvGraphicFramePr>
        <p:xfrm>
          <a:off x="4499992" y="3140968"/>
          <a:ext cx="272030" cy="288032"/>
        </p:xfrm>
        <a:graphic>
          <a:graphicData uri="http://schemas.openxmlformats.org/presentationml/2006/ole">
            <mc:AlternateContent xmlns:mc="http://schemas.openxmlformats.org/markup-compatibility/2006">
              <mc:Choice xmlns:v="urn:schemas-microsoft-com:vml" Requires="v">
                <p:oleObj spid="_x0000_s7176" name="Equation" r:id="rId16" imgW="215640" imgH="228600" progId="Equation.DSMT4">
                  <p:embed/>
                </p:oleObj>
              </mc:Choice>
              <mc:Fallback>
                <p:oleObj name="Equation" r:id="rId16" imgW="215640" imgH="228600" progId="Equation.DSMT4">
                  <p:embed/>
                  <p:pic>
                    <p:nvPicPr>
                      <p:cNvPr id="0" name=""/>
                      <p:cNvPicPr/>
                      <p:nvPr/>
                    </p:nvPicPr>
                    <p:blipFill>
                      <a:blip r:embed="rId17"/>
                      <a:stretch>
                        <a:fillRect/>
                      </a:stretch>
                    </p:blipFill>
                    <p:spPr>
                      <a:xfrm>
                        <a:off x="4499992" y="3140968"/>
                        <a:ext cx="272030" cy="288032"/>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B05A4DF-345F-E594-434A-DFFDC38D593E}"/>
              </a:ext>
            </a:extLst>
          </p:cNvPr>
          <p:cNvGraphicFramePr>
            <a:graphicFrameLocks noChangeAspect="1"/>
          </p:cNvGraphicFramePr>
          <p:nvPr>
            <p:extLst>
              <p:ext uri="{D42A27DB-BD31-4B8C-83A1-F6EECF244321}">
                <p14:modId xmlns:p14="http://schemas.microsoft.com/office/powerpoint/2010/main" val="2103678424"/>
              </p:ext>
            </p:extLst>
          </p:nvPr>
        </p:nvGraphicFramePr>
        <p:xfrm>
          <a:off x="2093544" y="4910432"/>
          <a:ext cx="340187" cy="355651"/>
        </p:xfrm>
        <a:graphic>
          <a:graphicData uri="http://schemas.openxmlformats.org/presentationml/2006/ole">
            <mc:AlternateContent xmlns:mc="http://schemas.openxmlformats.org/markup-compatibility/2006">
              <mc:Choice xmlns:v="urn:schemas-microsoft-com:vml" Requires="v">
                <p:oleObj spid="_x0000_s7177" name="Equation" r:id="rId18" imgW="190440" imgH="215640" progId="Equation.DSMT4">
                  <p:embed/>
                </p:oleObj>
              </mc:Choice>
              <mc:Fallback>
                <p:oleObj name="Equation" r:id="rId18" imgW="190440" imgH="215640" progId="Equation.DSMT4">
                  <p:embed/>
                  <p:pic>
                    <p:nvPicPr>
                      <p:cNvPr id="0" name=""/>
                      <p:cNvPicPr/>
                      <p:nvPr/>
                    </p:nvPicPr>
                    <p:blipFill>
                      <a:blip r:embed="rId19"/>
                      <a:stretch>
                        <a:fillRect/>
                      </a:stretch>
                    </p:blipFill>
                    <p:spPr>
                      <a:xfrm>
                        <a:off x="2093544" y="4910432"/>
                        <a:ext cx="340187" cy="355651"/>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9D725B0-263B-25A2-64FA-3D4A9A7F7CF7}"/>
              </a:ext>
            </a:extLst>
          </p:cNvPr>
          <p:cNvGraphicFramePr>
            <a:graphicFrameLocks noChangeAspect="1"/>
          </p:cNvGraphicFramePr>
          <p:nvPr>
            <p:extLst>
              <p:ext uri="{D42A27DB-BD31-4B8C-83A1-F6EECF244321}">
                <p14:modId xmlns:p14="http://schemas.microsoft.com/office/powerpoint/2010/main" val="1518844767"/>
              </p:ext>
            </p:extLst>
          </p:nvPr>
        </p:nvGraphicFramePr>
        <p:xfrm>
          <a:off x="4761394" y="4902483"/>
          <a:ext cx="1197690" cy="337810"/>
        </p:xfrm>
        <a:graphic>
          <a:graphicData uri="http://schemas.openxmlformats.org/presentationml/2006/ole">
            <mc:AlternateContent xmlns:mc="http://schemas.openxmlformats.org/markup-compatibility/2006">
              <mc:Choice xmlns:v="urn:schemas-microsoft-com:vml" Requires="v">
                <p:oleObj spid="_x0000_s7178" name="Equation" r:id="rId20" imgW="990360" imgH="279360" progId="Equation.DSMT4">
                  <p:embed/>
                </p:oleObj>
              </mc:Choice>
              <mc:Fallback>
                <p:oleObj name="Equation" r:id="rId20" imgW="990360" imgH="279360" progId="Equation.DSMT4">
                  <p:embed/>
                  <p:pic>
                    <p:nvPicPr>
                      <p:cNvPr id="0" name=""/>
                      <p:cNvPicPr/>
                      <p:nvPr/>
                    </p:nvPicPr>
                    <p:blipFill>
                      <a:blip r:embed="rId21"/>
                      <a:stretch>
                        <a:fillRect/>
                      </a:stretch>
                    </p:blipFill>
                    <p:spPr>
                      <a:xfrm>
                        <a:off x="4761394" y="4902483"/>
                        <a:ext cx="1197690" cy="33781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C5DC383-5D72-575C-EB69-5A4F342200FF}"/>
              </a:ext>
            </a:extLst>
          </p:cNvPr>
          <p:cNvGraphicFramePr>
            <a:graphicFrameLocks noChangeAspect="1"/>
          </p:cNvGraphicFramePr>
          <p:nvPr>
            <p:extLst>
              <p:ext uri="{D42A27DB-BD31-4B8C-83A1-F6EECF244321}">
                <p14:modId xmlns:p14="http://schemas.microsoft.com/office/powerpoint/2010/main" val="1777850380"/>
              </p:ext>
            </p:extLst>
          </p:nvPr>
        </p:nvGraphicFramePr>
        <p:xfrm>
          <a:off x="6491389" y="4910432"/>
          <a:ext cx="576263" cy="355600"/>
        </p:xfrm>
        <a:graphic>
          <a:graphicData uri="http://schemas.openxmlformats.org/presentationml/2006/ole">
            <mc:AlternateContent xmlns:mc="http://schemas.openxmlformats.org/markup-compatibility/2006">
              <mc:Choice xmlns:v="urn:schemas-microsoft-com:vml" Requires="v">
                <p:oleObj spid="_x0000_s7179" name="Equation" r:id="rId22" imgW="576043" imgH="355333" progId="Equation.DSMT4">
                  <p:embed/>
                </p:oleObj>
              </mc:Choice>
              <mc:Fallback>
                <p:oleObj name="Equation" r:id="rId22" imgW="576043" imgH="355333" progId="Equation.DSMT4">
                  <p:embed/>
                  <p:pic>
                    <p:nvPicPr>
                      <p:cNvPr id="0" name=""/>
                      <p:cNvPicPr/>
                      <p:nvPr/>
                    </p:nvPicPr>
                    <p:blipFill>
                      <a:blip r:embed="rId23"/>
                      <a:stretch>
                        <a:fillRect/>
                      </a:stretch>
                    </p:blipFill>
                    <p:spPr>
                      <a:xfrm>
                        <a:off x="6491389" y="4910432"/>
                        <a:ext cx="576263" cy="3556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05F67169-E5F6-A3F7-EA93-A19D6F07E15A}"/>
              </a:ext>
            </a:extLst>
          </p:cNvPr>
          <p:cNvGraphicFramePr>
            <a:graphicFrameLocks noChangeAspect="1"/>
          </p:cNvGraphicFramePr>
          <p:nvPr>
            <p:extLst>
              <p:ext uri="{D42A27DB-BD31-4B8C-83A1-F6EECF244321}">
                <p14:modId xmlns:p14="http://schemas.microsoft.com/office/powerpoint/2010/main" val="1769926562"/>
              </p:ext>
            </p:extLst>
          </p:nvPr>
        </p:nvGraphicFramePr>
        <p:xfrm>
          <a:off x="7452320" y="4910432"/>
          <a:ext cx="600075" cy="360363"/>
        </p:xfrm>
        <a:graphic>
          <a:graphicData uri="http://schemas.openxmlformats.org/presentationml/2006/ole">
            <mc:AlternateContent xmlns:mc="http://schemas.openxmlformats.org/markup-compatibility/2006">
              <mc:Choice xmlns:v="urn:schemas-microsoft-com:vml" Requires="v">
                <p:oleObj spid="_x0000_s7180" name="Equation" r:id="rId24" imgW="600525" imgH="359653" progId="Equation.DSMT4">
                  <p:embed/>
                </p:oleObj>
              </mc:Choice>
              <mc:Fallback>
                <p:oleObj name="Equation" r:id="rId24" imgW="600525" imgH="359653" progId="Equation.DSMT4">
                  <p:embed/>
                  <p:pic>
                    <p:nvPicPr>
                      <p:cNvPr id="0" name=""/>
                      <p:cNvPicPr/>
                      <p:nvPr/>
                    </p:nvPicPr>
                    <p:blipFill>
                      <a:blip r:embed="rId25"/>
                      <a:stretch>
                        <a:fillRect/>
                      </a:stretch>
                    </p:blipFill>
                    <p:spPr>
                      <a:xfrm>
                        <a:off x="7452320" y="4910432"/>
                        <a:ext cx="600075" cy="360363"/>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6B0EF3A3-169D-3A12-550A-16A5DBD74F46}"/>
              </a:ext>
            </a:extLst>
          </p:cNvPr>
          <p:cNvGraphicFramePr>
            <a:graphicFrameLocks noChangeAspect="1"/>
          </p:cNvGraphicFramePr>
          <p:nvPr>
            <p:extLst>
              <p:ext uri="{D42A27DB-BD31-4B8C-83A1-F6EECF244321}">
                <p14:modId xmlns:p14="http://schemas.microsoft.com/office/powerpoint/2010/main" val="3215592652"/>
              </p:ext>
            </p:extLst>
          </p:nvPr>
        </p:nvGraphicFramePr>
        <p:xfrm>
          <a:off x="3275856" y="3621578"/>
          <a:ext cx="246063" cy="300037"/>
        </p:xfrm>
        <a:graphic>
          <a:graphicData uri="http://schemas.openxmlformats.org/presentationml/2006/ole">
            <mc:AlternateContent xmlns:mc="http://schemas.openxmlformats.org/markup-compatibility/2006">
              <mc:Choice xmlns:v="urn:schemas-microsoft-com:vml" Requires="v">
                <p:oleObj spid="_x0000_s7181" name="Equation" r:id="rId26" imgW="245538" imgH="300251" progId="Equation.DSMT4">
                  <p:embed/>
                </p:oleObj>
              </mc:Choice>
              <mc:Fallback>
                <p:oleObj name="Equation" r:id="rId26" imgW="245538" imgH="300251" progId="Equation.DSMT4">
                  <p:embed/>
                  <p:pic>
                    <p:nvPicPr>
                      <p:cNvPr id="0" name=""/>
                      <p:cNvPicPr/>
                      <p:nvPr/>
                    </p:nvPicPr>
                    <p:blipFill>
                      <a:blip r:embed="rId27"/>
                      <a:stretch>
                        <a:fillRect/>
                      </a:stretch>
                    </p:blipFill>
                    <p:spPr>
                      <a:xfrm>
                        <a:off x="3275856" y="3621578"/>
                        <a:ext cx="246063" cy="30003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D79EE714-1915-20C7-2D07-CEA85F46BEED}"/>
              </a:ext>
            </a:extLst>
          </p:cNvPr>
          <p:cNvGraphicFramePr>
            <a:graphicFrameLocks noChangeAspect="1"/>
          </p:cNvGraphicFramePr>
          <p:nvPr>
            <p:extLst>
              <p:ext uri="{D42A27DB-BD31-4B8C-83A1-F6EECF244321}">
                <p14:modId xmlns:p14="http://schemas.microsoft.com/office/powerpoint/2010/main" val="122952973"/>
              </p:ext>
            </p:extLst>
          </p:nvPr>
        </p:nvGraphicFramePr>
        <p:xfrm>
          <a:off x="1492101" y="4037026"/>
          <a:ext cx="271463" cy="287337"/>
        </p:xfrm>
        <a:graphic>
          <a:graphicData uri="http://schemas.openxmlformats.org/presentationml/2006/ole">
            <mc:AlternateContent xmlns:mc="http://schemas.openxmlformats.org/markup-compatibility/2006">
              <mc:Choice xmlns:v="urn:schemas-microsoft-com:vml" Requires="v">
                <p:oleObj spid="_x0000_s7182" name="Equation" r:id="rId28" imgW="271460" imgH="288010" progId="Equation.DSMT4">
                  <p:embed/>
                </p:oleObj>
              </mc:Choice>
              <mc:Fallback>
                <p:oleObj name="Equation" r:id="rId28" imgW="271460" imgH="288010" progId="Equation.DSMT4">
                  <p:embed/>
                  <p:pic>
                    <p:nvPicPr>
                      <p:cNvPr id="0" name=""/>
                      <p:cNvPicPr/>
                      <p:nvPr/>
                    </p:nvPicPr>
                    <p:blipFill>
                      <a:blip r:embed="rId29"/>
                      <a:stretch>
                        <a:fillRect/>
                      </a:stretch>
                    </p:blipFill>
                    <p:spPr>
                      <a:xfrm>
                        <a:off x="1492101" y="4037026"/>
                        <a:ext cx="271463" cy="287337"/>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BC19CAB3-E672-DAA2-5AD4-8B559CBF17C8}"/>
              </a:ext>
            </a:extLst>
          </p:cNvPr>
          <p:cNvGraphicFramePr>
            <a:graphicFrameLocks noChangeAspect="1"/>
          </p:cNvGraphicFramePr>
          <p:nvPr>
            <p:extLst>
              <p:ext uri="{D42A27DB-BD31-4B8C-83A1-F6EECF244321}">
                <p14:modId xmlns:p14="http://schemas.microsoft.com/office/powerpoint/2010/main" val="171321311"/>
              </p:ext>
            </p:extLst>
          </p:nvPr>
        </p:nvGraphicFramePr>
        <p:xfrm>
          <a:off x="2051472" y="4041339"/>
          <a:ext cx="260350" cy="312737"/>
        </p:xfrm>
        <a:graphic>
          <a:graphicData uri="http://schemas.openxmlformats.org/presentationml/2006/ole">
            <mc:AlternateContent xmlns:mc="http://schemas.openxmlformats.org/markup-compatibility/2006">
              <mc:Choice xmlns:v="urn:schemas-microsoft-com:vml" Requires="v">
                <p:oleObj spid="_x0000_s7183" name="Equation" r:id="rId30" imgW="260659" imgH="312491" progId="Equation.DSMT4">
                  <p:embed/>
                </p:oleObj>
              </mc:Choice>
              <mc:Fallback>
                <p:oleObj name="Equation" r:id="rId30" imgW="260659" imgH="312491" progId="Equation.DSMT4">
                  <p:embed/>
                  <p:pic>
                    <p:nvPicPr>
                      <p:cNvPr id="0" name=""/>
                      <p:cNvPicPr/>
                      <p:nvPr/>
                    </p:nvPicPr>
                    <p:blipFill>
                      <a:blip r:embed="rId31"/>
                      <a:stretch>
                        <a:fillRect/>
                      </a:stretch>
                    </p:blipFill>
                    <p:spPr>
                      <a:xfrm>
                        <a:off x="2051472" y="4041339"/>
                        <a:ext cx="260350" cy="312737"/>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C1590FF4-23A1-473B-95D5-70E357C7C6FE}"/>
              </a:ext>
            </a:extLst>
          </p:cNvPr>
          <p:cNvGraphicFramePr>
            <a:graphicFrameLocks noChangeAspect="1"/>
          </p:cNvGraphicFramePr>
          <p:nvPr>
            <p:extLst>
              <p:ext uri="{D42A27DB-BD31-4B8C-83A1-F6EECF244321}">
                <p14:modId xmlns:p14="http://schemas.microsoft.com/office/powerpoint/2010/main" val="756014976"/>
              </p:ext>
            </p:extLst>
          </p:nvPr>
        </p:nvGraphicFramePr>
        <p:xfrm>
          <a:off x="1627832" y="5792464"/>
          <a:ext cx="1260944" cy="355651"/>
        </p:xfrm>
        <a:graphic>
          <a:graphicData uri="http://schemas.openxmlformats.org/presentationml/2006/ole">
            <mc:AlternateContent xmlns:mc="http://schemas.openxmlformats.org/markup-compatibility/2006">
              <mc:Choice xmlns:v="urn:schemas-microsoft-com:vml" Requires="v">
                <p:oleObj spid="_x0000_s7184" name="Equation" r:id="rId32" imgW="990360" imgH="279360" progId="Equation.DSMT4">
                  <p:embed/>
                </p:oleObj>
              </mc:Choice>
              <mc:Fallback>
                <p:oleObj name="Equation" r:id="rId32" imgW="990360" imgH="279360" progId="Equation.DSMT4">
                  <p:embed/>
                  <p:pic>
                    <p:nvPicPr>
                      <p:cNvPr id="0" name=""/>
                      <p:cNvPicPr/>
                      <p:nvPr/>
                    </p:nvPicPr>
                    <p:blipFill>
                      <a:blip r:embed="rId33"/>
                      <a:stretch>
                        <a:fillRect/>
                      </a:stretch>
                    </p:blipFill>
                    <p:spPr>
                      <a:xfrm>
                        <a:off x="1627832" y="5792464"/>
                        <a:ext cx="1260944" cy="355651"/>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800B25CA-E93F-7AB6-FA3B-ADB685AD346F}"/>
              </a:ext>
            </a:extLst>
          </p:cNvPr>
          <p:cNvGraphicFramePr>
            <a:graphicFrameLocks noChangeAspect="1"/>
          </p:cNvGraphicFramePr>
          <p:nvPr>
            <p:extLst>
              <p:ext uri="{D42A27DB-BD31-4B8C-83A1-F6EECF244321}">
                <p14:modId xmlns:p14="http://schemas.microsoft.com/office/powerpoint/2010/main" val="446781505"/>
              </p:ext>
            </p:extLst>
          </p:nvPr>
        </p:nvGraphicFramePr>
        <p:xfrm>
          <a:off x="3225800" y="5803900"/>
          <a:ext cx="2619375" cy="381000"/>
        </p:xfrm>
        <a:graphic>
          <a:graphicData uri="http://schemas.openxmlformats.org/presentationml/2006/ole">
            <mc:AlternateContent xmlns:mc="http://schemas.openxmlformats.org/markup-compatibility/2006">
              <mc:Choice xmlns:v="urn:schemas-microsoft-com:vml" Requires="v">
                <p:oleObj spid="_x0000_s7185" name="Equation" r:id="rId34" imgW="2184120" imgH="317160" progId="Equation.DSMT4">
                  <p:embed/>
                </p:oleObj>
              </mc:Choice>
              <mc:Fallback>
                <p:oleObj name="Equation" r:id="rId34" imgW="2184120" imgH="317160" progId="Equation.DSMT4">
                  <p:embed/>
                  <p:pic>
                    <p:nvPicPr>
                      <p:cNvPr id="0" name=""/>
                      <p:cNvPicPr/>
                      <p:nvPr/>
                    </p:nvPicPr>
                    <p:blipFill>
                      <a:blip r:embed="rId35"/>
                      <a:stretch>
                        <a:fillRect/>
                      </a:stretch>
                    </p:blipFill>
                    <p:spPr>
                      <a:xfrm>
                        <a:off x="3225800" y="5803900"/>
                        <a:ext cx="2619375"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BA0B2B56-7C48-F99B-F9D3-71F82ADF6D5E}"/>
              </a:ext>
            </a:extLst>
          </p:cNvPr>
          <p:cNvGraphicFramePr>
            <a:graphicFrameLocks noChangeAspect="1"/>
          </p:cNvGraphicFramePr>
          <p:nvPr>
            <p:extLst>
              <p:ext uri="{D42A27DB-BD31-4B8C-83A1-F6EECF244321}">
                <p14:modId xmlns:p14="http://schemas.microsoft.com/office/powerpoint/2010/main" val="3470743415"/>
              </p:ext>
            </p:extLst>
          </p:nvPr>
        </p:nvGraphicFramePr>
        <p:xfrm>
          <a:off x="4927600" y="2667000"/>
          <a:ext cx="914400" cy="250825"/>
        </p:xfrm>
        <a:graphic>
          <a:graphicData uri="http://schemas.openxmlformats.org/presentationml/2006/ole">
            <mc:AlternateContent xmlns:mc="http://schemas.openxmlformats.org/markup-compatibility/2006">
              <mc:Choice xmlns:v="urn:schemas-microsoft-com:vml" Requires="v">
                <p:oleObj spid="_x0000_s7186" name="Equation" r:id="rId36" imgW="914400" imgH="250560" progId="Equation.DSMT4">
                  <p:embed/>
                </p:oleObj>
              </mc:Choice>
              <mc:Fallback>
                <p:oleObj name="Equation" r:id="rId36" imgW="914400" imgH="250560" progId="Equation.DSMT4">
                  <p:embed/>
                  <p:pic>
                    <p:nvPicPr>
                      <p:cNvPr id="0" name=""/>
                      <p:cNvPicPr/>
                      <p:nvPr/>
                    </p:nvPicPr>
                    <p:blipFill>
                      <a:blip r:embed="rId37"/>
                      <a:stretch>
                        <a:fillRect/>
                      </a:stretch>
                    </p:blipFill>
                    <p:spPr>
                      <a:xfrm>
                        <a:off x="4927600" y="2667000"/>
                        <a:ext cx="914400" cy="250825"/>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1E746C0F-5C26-991D-B2F4-60A7344201BD}"/>
              </a:ext>
            </a:extLst>
          </p:cNvPr>
          <p:cNvGraphicFramePr>
            <a:graphicFrameLocks noChangeAspect="1"/>
          </p:cNvGraphicFramePr>
          <p:nvPr>
            <p:extLst>
              <p:ext uri="{D42A27DB-BD31-4B8C-83A1-F6EECF244321}">
                <p14:modId xmlns:p14="http://schemas.microsoft.com/office/powerpoint/2010/main" val="3101893436"/>
              </p:ext>
            </p:extLst>
          </p:nvPr>
        </p:nvGraphicFramePr>
        <p:xfrm>
          <a:off x="6643788" y="5849888"/>
          <a:ext cx="271463" cy="287337"/>
        </p:xfrm>
        <a:graphic>
          <a:graphicData uri="http://schemas.openxmlformats.org/presentationml/2006/ole">
            <mc:AlternateContent xmlns:mc="http://schemas.openxmlformats.org/markup-compatibility/2006">
              <mc:Choice xmlns:v="urn:schemas-microsoft-com:vml" Requires="v">
                <p:oleObj spid="_x0000_s7187" name="Equation" r:id="rId38" imgW="271460" imgH="288010" progId="Equation.DSMT4">
                  <p:embed/>
                </p:oleObj>
              </mc:Choice>
              <mc:Fallback>
                <p:oleObj name="Equation" r:id="rId38" imgW="271460" imgH="288010" progId="Equation.DSMT4">
                  <p:embed/>
                  <p:pic>
                    <p:nvPicPr>
                      <p:cNvPr id="17" name="对象 16">
                        <a:extLst>
                          <a:ext uri="{FF2B5EF4-FFF2-40B4-BE49-F238E27FC236}">
                            <a16:creationId xmlns:a16="http://schemas.microsoft.com/office/drawing/2014/main" id="{D79EE714-1915-20C7-2D07-CEA85F46BEED}"/>
                          </a:ext>
                        </a:extLst>
                      </p:cNvPr>
                      <p:cNvPicPr/>
                      <p:nvPr/>
                    </p:nvPicPr>
                    <p:blipFill>
                      <a:blip r:embed="rId29"/>
                      <a:stretch>
                        <a:fillRect/>
                      </a:stretch>
                    </p:blipFill>
                    <p:spPr>
                      <a:xfrm>
                        <a:off x="6643788" y="5849888"/>
                        <a:ext cx="271463" cy="287337"/>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9C33FD12-FB1F-0358-6FBA-0C4BF8122DB4}"/>
              </a:ext>
            </a:extLst>
          </p:cNvPr>
          <p:cNvGraphicFramePr>
            <a:graphicFrameLocks noChangeAspect="1"/>
          </p:cNvGraphicFramePr>
          <p:nvPr>
            <p:extLst>
              <p:ext uri="{D42A27DB-BD31-4B8C-83A1-F6EECF244321}">
                <p14:modId xmlns:p14="http://schemas.microsoft.com/office/powerpoint/2010/main" val="3092511409"/>
              </p:ext>
            </p:extLst>
          </p:nvPr>
        </p:nvGraphicFramePr>
        <p:xfrm>
          <a:off x="7191970" y="5849888"/>
          <a:ext cx="260350" cy="312737"/>
        </p:xfrm>
        <a:graphic>
          <a:graphicData uri="http://schemas.openxmlformats.org/presentationml/2006/ole">
            <mc:AlternateContent xmlns:mc="http://schemas.openxmlformats.org/markup-compatibility/2006">
              <mc:Choice xmlns:v="urn:schemas-microsoft-com:vml" Requires="v">
                <p:oleObj spid="_x0000_s7188" name="Equation" r:id="rId39" imgW="260659" imgH="312491" progId="Equation.DSMT4">
                  <p:embed/>
                </p:oleObj>
              </mc:Choice>
              <mc:Fallback>
                <p:oleObj name="Equation" r:id="rId39" imgW="260659" imgH="312491" progId="Equation.DSMT4">
                  <p:embed/>
                  <p:pic>
                    <p:nvPicPr>
                      <p:cNvPr id="18" name="对象 17">
                        <a:extLst>
                          <a:ext uri="{FF2B5EF4-FFF2-40B4-BE49-F238E27FC236}">
                            <a16:creationId xmlns:a16="http://schemas.microsoft.com/office/drawing/2014/main" id="{BC19CAB3-E672-DAA2-5AD4-8B559CBF17C8}"/>
                          </a:ext>
                        </a:extLst>
                      </p:cNvPr>
                      <p:cNvPicPr/>
                      <p:nvPr/>
                    </p:nvPicPr>
                    <p:blipFill>
                      <a:blip r:embed="rId31"/>
                      <a:stretch>
                        <a:fillRect/>
                      </a:stretch>
                    </p:blipFill>
                    <p:spPr>
                      <a:xfrm>
                        <a:off x="7191970" y="5849888"/>
                        <a:ext cx="260350" cy="312737"/>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964A933A-D86B-9326-1484-4CD4A4F38278}"/>
              </a:ext>
            </a:extLst>
          </p:cNvPr>
          <p:cNvGraphicFramePr>
            <a:graphicFrameLocks noChangeAspect="1"/>
          </p:cNvGraphicFramePr>
          <p:nvPr>
            <p:extLst>
              <p:ext uri="{D42A27DB-BD31-4B8C-83A1-F6EECF244321}">
                <p14:modId xmlns:p14="http://schemas.microsoft.com/office/powerpoint/2010/main" val="807450471"/>
              </p:ext>
            </p:extLst>
          </p:nvPr>
        </p:nvGraphicFramePr>
        <p:xfrm>
          <a:off x="1348513" y="6201579"/>
          <a:ext cx="3223487" cy="385584"/>
        </p:xfrm>
        <a:graphic>
          <a:graphicData uri="http://schemas.openxmlformats.org/presentationml/2006/ole">
            <mc:AlternateContent xmlns:mc="http://schemas.openxmlformats.org/markup-compatibility/2006">
              <mc:Choice xmlns:v="urn:schemas-microsoft-com:vml" Requires="v">
                <p:oleObj spid="_x0000_s7189" name="Equation" r:id="rId40" imgW="2654280" imgH="317160" progId="Equation.DSMT4">
                  <p:embed/>
                </p:oleObj>
              </mc:Choice>
              <mc:Fallback>
                <p:oleObj name="Equation" r:id="rId40" imgW="2654280" imgH="317160" progId="Equation.DSMT4">
                  <p:embed/>
                  <p:pic>
                    <p:nvPicPr>
                      <p:cNvPr id="0" name=""/>
                      <p:cNvPicPr/>
                      <p:nvPr/>
                    </p:nvPicPr>
                    <p:blipFill>
                      <a:blip r:embed="rId41"/>
                      <a:stretch>
                        <a:fillRect/>
                      </a:stretch>
                    </p:blipFill>
                    <p:spPr>
                      <a:xfrm>
                        <a:off x="1348513" y="6201579"/>
                        <a:ext cx="3223487" cy="385584"/>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896F82A3-B321-22E8-736A-5DAE7ABEEFC1}"/>
              </a:ext>
            </a:extLst>
          </p:cNvPr>
          <p:cNvGraphicFramePr>
            <a:graphicFrameLocks noChangeAspect="1"/>
          </p:cNvGraphicFramePr>
          <p:nvPr>
            <p:extLst>
              <p:ext uri="{D42A27DB-BD31-4B8C-83A1-F6EECF244321}">
                <p14:modId xmlns:p14="http://schemas.microsoft.com/office/powerpoint/2010/main" val="1016783023"/>
              </p:ext>
            </p:extLst>
          </p:nvPr>
        </p:nvGraphicFramePr>
        <p:xfrm>
          <a:off x="5765484" y="6201579"/>
          <a:ext cx="576263" cy="355600"/>
        </p:xfrm>
        <a:graphic>
          <a:graphicData uri="http://schemas.openxmlformats.org/presentationml/2006/ole">
            <mc:AlternateContent xmlns:mc="http://schemas.openxmlformats.org/markup-compatibility/2006">
              <mc:Choice xmlns:v="urn:schemas-microsoft-com:vml" Requires="v">
                <p:oleObj spid="_x0000_s7190" name="Equation" r:id="rId42" imgW="576043" imgH="355333" progId="Equation.DSMT4">
                  <p:embed/>
                </p:oleObj>
              </mc:Choice>
              <mc:Fallback>
                <p:oleObj name="Equation" r:id="rId42" imgW="576043" imgH="355333" progId="Equation.DSMT4">
                  <p:embed/>
                  <p:pic>
                    <p:nvPicPr>
                      <p:cNvPr id="14" name="对象 13">
                        <a:extLst>
                          <a:ext uri="{FF2B5EF4-FFF2-40B4-BE49-F238E27FC236}">
                            <a16:creationId xmlns:a16="http://schemas.microsoft.com/office/drawing/2014/main" id="{0C5DC383-5D72-575C-EB69-5A4F342200FF}"/>
                          </a:ext>
                        </a:extLst>
                      </p:cNvPr>
                      <p:cNvPicPr/>
                      <p:nvPr/>
                    </p:nvPicPr>
                    <p:blipFill>
                      <a:blip r:embed="rId23"/>
                      <a:stretch>
                        <a:fillRect/>
                      </a:stretch>
                    </p:blipFill>
                    <p:spPr>
                      <a:xfrm>
                        <a:off x="5765484" y="6201579"/>
                        <a:ext cx="576263" cy="355600"/>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98C9C8D9-F3F3-19D1-F885-B3B436CA4AF2}"/>
              </a:ext>
            </a:extLst>
          </p:cNvPr>
          <p:cNvGraphicFramePr>
            <a:graphicFrameLocks noChangeAspect="1"/>
          </p:cNvGraphicFramePr>
          <p:nvPr>
            <p:extLst>
              <p:ext uri="{D42A27DB-BD31-4B8C-83A1-F6EECF244321}">
                <p14:modId xmlns:p14="http://schemas.microsoft.com/office/powerpoint/2010/main" val="502988432"/>
              </p:ext>
            </p:extLst>
          </p:nvPr>
        </p:nvGraphicFramePr>
        <p:xfrm>
          <a:off x="6525336" y="6196816"/>
          <a:ext cx="600075" cy="360363"/>
        </p:xfrm>
        <a:graphic>
          <a:graphicData uri="http://schemas.openxmlformats.org/presentationml/2006/ole">
            <mc:AlternateContent xmlns:mc="http://schemas.openxmlformats.org/markup-compatibility/2006">
              <mc:Choice xmlns:v="urn:schemas-microsoft-com:vml" Requires="v">
                <p:oleObj spid="_x0000_s7191" name="Equation" r:id="rId43" imgW="600525" imgH="359653" progId="Equation.DSMT4">
                  <p:embed/>
                </p:oleObj>
              </mc:Choice>
              <mc:Fallback>
                <p:oleObj name="Equation" r:id="rId43" imgW="600525" imgH="359653" progId="Equation.DSMT4">
                  <p:embed/>
                  <p:pic>
                    <p:nvPicPr>
                      <p:cNvPr id="15" name="对象 14">
                        <a:extLst>
                          <a:ext uri="{FF2B5EF4-FFF2-40B4-BE49-F238E27FC236}">
                            <a16:creationId xmlns:a16="http://schemas.microsoft.com/office/drawing/2014/main" id="{05F67169-E5F6-A3F7-EA93-A19D6F07E15A}"/>
                          </a:ext>
                        </a:extLst>
                      </p:cNvPr>
                      <p:cNvPicPr/>
                      <p:nvPr/>
                    </p:nvPicPr>
                    <p:blipFill>
                      <a:blip r:embed="rId25"/>
                      <a:stretch>
                        <a:fillRect/>
                      </a:stretch>
                    </p:blipFill>
                    <p:spPr>
                      <a:xfrm>
                        <a:off x="6525336" y="6196816"/>
                        <a:ext cx="600075" cy="360363"/>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9AC7968E-0B4C-7F00-A81B-BDCBBA62B85F}"/>
              </a:ext>
            </a:extLst>
          </p:cNvPr>
          <p:cNvGraphicFramePr>
            <a:graphicFrameLocks noChangeAspect="1"/>
          </p:cNvGraphicFramePr>
          <p:nvPr>
            <p:extLst>
              <p:ext uri="{D42A27DB-BD31-4B8C-83A1-F6EECF244321}">
                <p14:modId xmlns:p14="http://schemas.microsoft.com/office/powerpoint/2010/main" val="3112752606"/>
              </p:ext>
            </p:extLst>
          </p:nvPr>
        </p:nvGraphicFramePr>
        <p:xfrm>
          <a:off x="8052395" y="6269842"/>
          <a:ext cx="271463" cy="287337"/>
        </p:xfrm>
        <a:graphic>
          <a:graphicData uri="http://schemas.openxmlformats.org/presentationml/2006/ole">
            <mc:AlternateContent xmlns:mc="http://schemas.openxmlformats.org/markup-compatibility/2006">
              <mc:Choice xmlns:v="urn:schemas-microsoft-com:vml" Requires="v">
                <p:oleObj spid="_x0000_s7192" name="Equation" r:id="rId44" imgW="271460" imgH="288010" progId="Equation.DSMT4">
                  <p:embed/>
                </p:oleObj>
              </mc:Choice>
              <mc:Fallback>
                <p:oleObj name="Equation" r:id="rId44" imgW="271460" imgH="288010" progId="Equation.DSMT4">
                  <p:embed/>
                  <p:pic>
                    <p:nvPicPr>
                      <p:cNvPr id="23" name="对象 22">
                        <a:extLst>
                          <a:ext uri="{FF2B5EF4-FFF2-40B4-BE49-F238E27FC236}">
                            <a16:creationId xmlns:a16="http://schemas.microsoft.com/office/drawing/2014/main" id="{1E746C0F-5C26-991D-B2F4-60A7344201BD}"/>
                          </a:ext>
                        </a:extLst>
                      </p:cNvPr>
                      <p:cNvPicPr/>
                      <p:nvPr/>
                    </p:nvPicPr>
                    <p:blipFill>
                      <a:blip r:embed="rId29"/>
                      <a:stretch>
                        <a:fillRect/>
                      </a:stretch>
                    </p:blipFill>
                    <p:spPr>
                      <a:xfrm>
                        <a:off x="8052395" y="6269842"/>
                        <a:ext cx="271463" cy="287337"/>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93554A3E-5F18-E570-03E2-E0EEC1CC5176}"/>
              </a:ext>
            </a:extLst>
          </p:cNvPr>
          <p:cNvGraphicFramePr>
            <a:graphicFrameLocks noChangeAspect="1"/>
          </p:cNvGraphicFramePr>
          <p:nvPr>
            <p:extLst>
              <p:ext uri="{D42A27DB-BD31-4B8C-83A1-F6EECF244321}">
                <p14:modId xmlns:p14="http://schemas.microsoft.com/office/powerpoint/2010/main" val="2723209805"/>
              </p:ext>
            </p:extLst>
          </p:nvPr>
        </p:nvGraphicFramePr>
        <p:xfrm>
          <a:off x="8513998" y="6269842"/>
          <a:ext cx="260350" cy="312737"/>
        </p:xfrm>
        <a:graphic>
          <a:graphicData uri="http://schemas.openxmlformats.org/presentationml/2006/ole">
            <mc:AlternateContent xmlns:mc="http://schemas.openxmlformats.org/markup-compatibility/2006">
              <mc:Choice xmlns:v="urn:schemas-microsoft-com:vml" Requires="v">
                <p:oleObj spid="_x0000_s7193" name="Equation" r:id="rId45" imgW="260659" imgH="312491" progId="Equation.DSMT4">
                  <p:embed/>
                </p:oleObj>
              </mc:Choice>
              <mc:Fallback>
                <p:oleObj name="Equation" r:id="rId45" imgW="260659" imgH="312491" progId="Equation.DSMT4">
                  <p:embed/>
                  <p:pic>
                    <p:nvPicPr>
                      <p:cNvPr id="25" name="对象 24">
                        <a:extLst>
                          <a:ext uri="{FF2B5EF4-FFF2-40B4-BE49-F238E27FC236}">
                            <a16:creationId xmlns:a16="http://schemas.microsoft.com/office/drawing/2014/main" id="{9C33FD12-FB1F-0358-6FBA-0C4BF8122DB4}"/>
                          </a:ext>
                        </a:extLst>
                      </p:cNvPr>
                      <p:cNvPicPr/>
                      <p:nvPr/>
                    </p:nvPicPr>
                    <p:blipFill>
                      <a:blip r:embed="rId31"/>
                      <a:stretch>
                        <a:fillRect/>
                      </a:stretch>
                    </p:blipFill>
                    <p:spPr>
                      <a:xfrm>
                        <a:off x="8513998" y="6269842"/>
                        <a:ext cx="260350" cy="312737"/>
                      </a:xfrm>
                      <a:prstGeom prst="rect">
                        <a:avLst/>
                      </a:prstGeom>
                    </p:spPr>
                  </p:pic>
                </p:oleObj>
              </mc:Fallback>
            </mc:AlternateContent>
          </a:graphicData>
        </a:graphic>
      </p:graphicFrame>
    </p:spTree>
    <p:extLst>
      <p:ext uri="{BB962C8B-B14F-4D97-AF65-F5344CB8AC3E}">
        <p14:creationId xmlns:p14="http://schemas.microsoft.com/office/powerpoint/2010/main" val="12483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4"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par>
                                <p:cTn id="38" presetID="14" presetClass="entr" presetSubtype="1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randombar(horizontal)">
                                      <p:cBhvr>
                                        <p:cTn id="43" dur="500"/>
                                        <p:tgtEl>
                                          <p:spTgt spid="11"/>
                                        </p:tgtEl>
                                      </p:cBhvr>
                                    </p:animEffect>
                                  </p:childTnLst>
                                </p:cTn>
                              </p:par>
                              <p:par>
                                <p:cTn id="44" presetID="14"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randombar(horizontal)">
                                      <p:cBhvr>
                                        <p:cTn id="49" dur="500"/>
                                        <p:tgtEl>
                                          <p:spTgt spid="17"/>
                                        </p:tgtEl>
                                      </p:cBhvr>
                                    </p:animEffect>
                                  </p:childTnLst>
                                </p:cTn>
                              </p:par>
                              <p:par>
                                <p:cTn id="50" presetID="14" presetClass="entr" presetSubtype="1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par>
                                <p:cTn id="53" presetID="14" presetClass="entr" presetSubtype="1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randombar(horizontal)">
                                      <p:cBhvr>
                                        <p:cTn id="58" dur="500"/>
                                        <p:tgtEl>
                                          <p:spTgt spid="13"/>
                                        </p:tgtEl>
                                      </p:cBhvr>
                                    </p:animEffect>
                                  </p:childTnLst>
                                </p:cTn>
                              </p:par>
                              <p:par>
                                <p:cTn id="59" presetID="14" presetClass="entr" presetSubtype="1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randombar(horizontal)">
                                      <p:cBhvr>
                                        <p:cTn id="61" dur="500"/>
                                        <p:tgtEl>
                                          <p:spTgt spid="14"/>
                                        </p:tgtEl>
                                      </p:cBhvr>
                                    </p:animEffect>
                                  </p:childTnLst>
                                </p:cTn>
                              </p:par>
                              <p:par>
                                <p:cTn id="62" presetID="14" presetClass="entr" presetSubtype="1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randombar(horizontal)">
                                      <p:cBhvr>
                                        <p:cTn id="64" dur="500"/>
                                        <p:tgtEl>
                                          <p:spTgt spid="15"/>
                                        </p:tgtEl>
                                      </p:cBhvr>
                                    </p:animEffect>
                                  </p:childTnLst>
                                </p:cTn>
                              </p:par>
                              <p:par>
                                <p:cTn id="65" presetID="14" presetClass="entr" presetSubtype="1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randombar(horizontal)">
                                      <p:cBhvr>
                                        <p:cTn id="67" dur="500"/>
                                        <p:tgtEl>
                                          <p:spTgt spid="23"/>
                                        </p:tgtEl>
                                      </p:cBhvr>
                                    </p:animEffect>
                                  </p:childTnLst>
                                </p:cTn>
                              </p:par>
                              <p:par>
                                <p:cTn id="68" presetID="14" presetClass="entr" presetSubtype="1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par>
                                <p:cTn id="71" presetID="14" presetClass="entr" presetSubtype="1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randombar(horizontal)">
                                      <p:cBhvr>
                                        <p:cTn id="73" dur="500"/>
                                        <p:tgtEl>
                                          <p:spTgt spid="28"/>
                                        </p:tgtEl>
                                      </p:cBhvr>
                                    </p:animEffect>
                                  </p:childTnLst>
                                </p:cTn>
                              </p:par>
                              <p:par>
                                <p:cTn id="74" presetID="14" presetClass="entr" presetSubtype="1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randombar(horizontal)">
                                      <p:cBhvr>
                                        <p:cTn id="76" dur="500"/>
                                        <p:tgtEl>
                                          <p:spTgt spid="29"/>
                                        </p:tgtEl>
                                      </p:cBhvr>
                                    </p:animEffect>
                                  </p:childTnLst>
                                </p:cTn>
                              </p:par>
                              <p:par>
                                <p:cTn id="77" presetID="14"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par>
                                <p:cTn id="80" presetID="14" presetClass="entr" presetSubtype="10"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randombar(horizontal)">
                                      <p:cBhvr>
                                        <p:cTn id="82" dur="500"/>
                                        <p:tgtEl>
                                          <p:spTgt spid="32"/>
                                        </p:tgtEl>
                                      </p:cBhvr>
                                    </p:animEffect>
                                  </p:childTnLst>
                                </p:cTn>
                              </p:par>
                              <p:par>
                                <p:cTn id="83" presetID="14" presetClass="entr" presetSubtype="1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randombar(horizontal)">
                                      <p:cBhvr>
                                        <p:cTn id="85" dur="500"/>
                                        <p:tgtEl>
                                          <p:spTgt spid="19"/>
                                        </p:tgtEl>
                                      </p:cBhvr>
                                    </p:animEffect>
                                  </p:childTnLst>
                                </p:cTn>
                              </p:par>
                              <p:par>
                                <p:cTn id="86" presetID="14" presetClass="entr" presetSubtype="1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randombar(horizontal)">
                                      <p:cBhvr>
                                        <p:cTn id="88" dur="500"/>
                                        <p:tgtEl>
                                          <p:spTgt spid="26"/>
                                        </p:tgtEl>
                                      </p:cBhvr>
                                    </p:animEffect>
                                  </p:childTnLst>
                                </p:cTn>
                              </p:par>
                              <p:par>
                                <p:cTn id="89" presetID="14" presetClass="entr" presetSubtype="1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randombar(horizontal)">
                                      <p:cBhvr>
                                        <p:cTn id="9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541AB-08A1-42EA-2C61-7114E65989F9}"/>
              </a:ext>
            </a:extLst>
          </p:cNvPr>
          <p:cNvSpPr>
            <a:spLocks noGrp="1"/>
          </p:cNvSpPr>
          <p:nvPr>
            <p:ph type="title"/>
          </p:nvPr>
        </p:nvSpPr>
        <p:spPr/>
        <p:txBody>
          <a:bodyPr/>
          <a:lstStyle/>
          <a:p>
            <a:r>
              <a:rPr lang="en-US" altLang="zh-CN" dirty="0">
                <a:solidFill>
                  <a:srgbClr val="005CA2"/>
                </a:solidFill>
              </a:rPr>
              <a:t>SVD</a:t>
            </a:r>
            <a:r>
              <a:rPr lang="zh-CN" altLang="en-US" dirty="0">
                <a:solidFill>
                  <a:srgbClr val="005CA2"/>
                </a:solidFill>
              </a:rPr>
              <a:t>算法的步骤</a:t>
            </a:r>
            <a:endParaRPr lang="zh-CN" altLang="en-US" dirty="0"/>
          </a:p>
        </p:txBody>
      </p:sp>
      <p:sp>
        <p:nvSpPr>
          <p:cNvPr id="3" name="内容占位符 2">
            <a:extLst>
              <a:ext uri="{FF2B5EF4-FFF2-40B4-BE49-F238E27FC236}">
                <a16:creationId xmlns:a16="http://schemas.microsoft.com/office/drawing/2014/main" id="{14962070-CBB0-CE72-6D47-719234718CBE}"/>
              </a:ext>
            </a:extLst>
          </p:cNvPr>
          <p:cNvSpPr>
            <a:spLocks noGrp="1"/>
          </p:cNvSpPr>
          <p:nvPr>
            <p:ph idx="1"/>
          </p:nvPr>
        </p:nvSpPr>
        <p:spPr/>
        <p:txBody>
          <a:bodyPr/>
          <a:lstStyle/>
          <a:p>
            <a:pPr marL="0" indent="0">
              <a:buNone/>
            </a:pPr>
            <a:endParaRPr lang="en-US" altLang="zh-CN" sz="1800" b="0" dirty="0">
              <a:latin typeface="+mn-ea"/>
            </a:endParaRPr>
          </a:p>
          <a:p>
            <a:pPr marL="0" indent="0">
              <a:buNone/>
            </a:pPr>
            <a:r>
              <a:rPr lang="zh-CN" altLang="en-US" sz="1800" b="0" dirty="0">
                <a:latin typeface="+mn-ea"/>
              </a:rPr>
              <a:t>下面我们以矩阵              对</a:t>
            </a:r>
            <a:r>
              <a:rPr lang="en-US" altLang="zh-CN" sz="1800" b="0" dirty="0">
                <a:latin typeface="+mn-ea"/>
              </a:rPr>
              <a:t>SVD</a:t>
            </a:r>
            <a:r>
              <a:rPr lang="zh-CN" altLang="en-US" sz="1800" b="0" dirty="0">
                <a:latin typeface="+mn-ea"/>
              </a:rPr>
              <a:t>算法步骤进行描述。</a:t>
            </a: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易知</a:t>
            </a: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利用公式            和                分别计算矩阵          的特征值和特征值向量可得分解矩阵       。 </a:t>
            </a: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             </a:t>
            </a:r>
          </a:p>
        </p:txBody>
      </p:sp>
      <p:graphicFrame>
        <p:nvGraphicFramePr>
          <p:cNvPr id="5" name="对象 4">
            <a:extLst>
              <a:ext uri="{FF2B5EF4-FFF2-40B4-BE49-F238E27FC236}">
                <a16:creationId xmlns:a16="http://schemas.microsoft.com/office/drawing/2014/main" id="{AC786E7A-A4F4-E9B6-5434-8182F4A435AE}"/>
              </a:ext>
            </a:extLst>
          </p:cNvPr>
          <p:cNvGraphicFramePr>
            <a:graphicFrameLocks noChangeAspect="1"/>
          </p:cNvGraphicFramePr>
          <p:nvPr>
            <p:extLst>
              <p:ext uri="{D42A27DB-BD31-4B8C-83A1-F6EECF244321}">
                <p14:modId xmlns:p14="http://schemas.microsoft.com/office/powerpoint/2010/main" val="1184841285"/>
              </p:ext>
            </p:extLst>
          </p:nvPr>
        </p:nvGraphicFramePr>
        <p:xfrm>
          <a:off x="1979712" y="1268760"/>
          <a:ext cx="1530474" cy="1569220"/>
        </p:xfrm>
        <a:graphic>
          <a:graphicData uri="http://schemas.openxmlformats.org/presentationml/2006/ole">
            <mc:AlternateContent xmlns:mc="http://schemas.openxmlformats.org/markup-compatibility/2006">
              <mc:Choice xmlns:v="urn:schemas-microsoft-com:vml" Requires="v">
                <p:oleObj spid="_x0000_s8194" name="Equation" r:id="rId3" imgW="1002960" imgH="1028520" progId="Equation.DSMT4">
                  <p:embed/>
                </p:oleObj>
              </mc:Choice>
              <mc:Fallback>
                <p:oleObj name="Equation" r:id="rId3" imgW="1002960" imgH="1028520" progId="Equation.DSMT4">
                  <p:embed/>
                  <p:pic>
                    <p:nvPicPr>
                      <p:cNvPr id="0" name=""/>
                      <p:cNvPicPr/>
                      <p:nvPr/>
                    </p:nvPicPr>
                    <p:blipFill>
                      <a:blip r:embed="rId4"/>
                      <a:stretch>
                        <a:fillRect/>
                      </a:stretch>
                    </p:blipFill>
                    <p:spPr>
                      <a:xfrm>
                        <a:off x="1979712" y="1268760"/>
                        <a:ext cx="1530474" cy="156922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328900A-C1E6-C64D-92E5-52DB656724B1}"/>
              </a:ext>
            </a:extLst>
          </p:cNvPr>
          <p:cNvGraphicFramePr>
            <a:graphicFrameLocks noChangeAspect="1"/>
          </p:cNvGraphicFramePr>
          <p:nvPr>
            <p:extLst>
              <p:ext uri="{D42A27DB-BD31-4B8C-83A1-F6EECF244321}">
                <p14:modId xmlns:p14="http://schemas.microsoft.com/office/powerpoint/2010/main" val="1956494527"/>
              </p:ext>
            </p:extLst>
          </p:nvPr>
        </p:nvGraphicFramePr>
        <p:xfrm>
          <a:off x="965521" y="3212976"/>
          <a:ext cx="7854951" cy="1296987"/>
        </p:xfrm>
        <a:graphic>
          <a:graphicData uri="http://schemas.openxmlformats.org/presentationml/2006/ole">
            <mc:AlternateContent xmlns:mc="http://schemas.openxmlformats.org/markup-compatibility/2006">
              <mc:Choice xmlns:v="urn:schemas-microsoft-com:vml" Requires="v">
                <p:oleObj spid="_x0000_s8195" name="Equation" r:id="rId5" imgW="6235560" imgH="1028520" progId="Equation.DSMT4">
                  <p:embed/>
                </p:oleObj>
              </mc:Choice>
              <mc:Fallback>
                <p:oleObj name="Equation" r:id="rId5" imgW="6235560" imgH="1028520" progId="Equation.DSMT4">
                  <p:embed/>
                  <p:pic>
                    <p:nvPicPr>
                      <p:cNvPr id="0" name=""/>
                      <p:cNvPicPr/>
                      <p:nvPr/>
                    </p:nvPicPr>
                    <p:blipFill>
                      <a:blip r:embed="rId6"/>
                      <a:stretch>
                        <a:fillRect/>
                      </a:stretch>
                    </p:blipFill>
                    <p:spPr>
                      <a:xfrm>
                        <a:off x="965521" y="3212976"/>
                        <a:ext cx="7854951" cy="129698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8E3187C-DCF6-DD55-8732-5603350EF41D}"/>
              </a:ext>
            </a:extLst>
          </p:cNvPr>
          <p:cNvGraphicFramePr>
            <a:graphicFrameLocks noChangeAspect="1"/>
          </p:cNvGraphicFramePr>
          <p:nvPr>
            <p:extLst>
              <p:ext uri="{D42A27DB-BD31-4B8C-83A1-F6EECF244321}">
                <p14:modId xmlns:p14="http://schemas.microsoft.com/office/powerpoint/2010/main" val="1376726428"/>
              </p:ext>
            </p:extLst>
          </p:nvPr>
        </p:nvGraphicFramePr>
        <p:xfrm>
          <a:off x="1403648" y="5059980"/>
          <a:ext cx="1282700" cy="403225"/>
        </p:xfrm>
        <a:graphic>
          <a:graphicData uri="http://schemas.openxmlformats.org/presentationml/2006/ole">
            <mc:AlternateContent xmlns:mc="http://schemas.openxmlformats.org/markup-compatibility/2006">
              <mc:Choice xmlns:v="urn:schemas-microsoft-com:vml" Requires="v">
                <p:oleObj spid="_x0000_s8196" name="Equation" r:id="rId7" imgW="1091880" imgH="342720" progId="Equation.DSMT4">
                  <p:embed/>
                </p:oleObj>
              </mc:Choice>
              <mc:Fallback>
                <p:oleObj name="Equation" r:id="rId7" imgW="1091880" imgH="342720" progId="Equation.DSMT4">
                  <p:embed/>
                  <p:pic>
                    <p:nvPicPr>
                      <p:cNvPr id="0" name=""/>
                      <p:cNvPicPr/>
                      <p:nvPr/>
                    </p:nvPicPr>
                    <p:blipFill>
                      <a:blip r:embed="rId8"/>
                      <a:stretch>
                        <a:fillRect/>
                      </a:stretch>
                    </p:blipFill>
                    <p:spPr>
                      <a:xfrm>
                        <a:off x="1403648" y="5059980"/>
                        <a:ext cx="1282700" cy="4032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9E3C8F8E-DC5A-1D62-4350-6A2A8B3B2C4D}"/>
              </a:ext>
            </a:extLst>
          </p:cNvPr>
          <p:cNvGraphicFramePr>
            <a:graphicFrameLocks noChangeAspect="1"/>
          </p:cNvGraphicFramePr>
          <p:nvPr>
            <p:extLst>
              <p:ext uri="{D42A27DB-BD31-4B8C-83A1-F6EECF244321}">
                <p14:modId xmlns:p14="http://schemas.microsoft.com/office/powerpoint/2010/main" val="1333785508"/>
              </p:ext>
            </p:extLst>
          </p:nvPr>
        </p:nvGraphicFramePr>
        <p:xfrm>
          <a:off x="2974956" y="5110557"/>
          <a:ext cx="1868487" cy="373063"/>
        </p:xfrm>
        <a:graphic>
          <a:graphicData uri="http://schemas.openxmlformats.org/presentationml/2006/ole">
            <mc:AlternateContent xmlns:mc="http://schemas.openxmlformats.org/markup-compatibility/2006">
              <mc:Choice xmlns:v="urn:schemas-microsoft-com:vml" Requires="v">
                <p:oleObj spid="_x0000_s8197" name="Equation" r:id="rId9" imgW="1868539" imgH="373693" progId="Equation.DSMT4">
                  <p:embed/>
                </p:oleObj>
              </mc:Choice>
              <mc:Fallback>
                <p:oleObj name="Equation" r:id="rId9" imgW="1868539" imgH="373693" progId="Equation.DSMT4">
                  <p:embed/>
                  <p:pic>
                    <p:nvPicPr>
                      <p:cNvPr id="0" name=""/>
                      <p:cNvPicPr/>
                      <p:nvPr/>
                    </p:nvPicPr>
                    <p:blipFill>
                      <a:blip r:embed="rId10"/>
                      <a:stretch>
                        <a:fillRect/>
                      </a:stretch>
                    </p:blipFill>
                    <p:spPr>
                      <a:xfrm>
                        <a:off x="2974956" y="5110557"/>
                        <a:ext cx="1868487" cy="37306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1DC42643-EBF9-8FDA-214B-60071F8FCABA}"/>
              </a:ext>
            </a:extLst>
          </p:cNvPr>
          <p:cNvGraphicFramePr>
            <a:graphicFrameLocks noChangeAspect="1"/>
          </p:cNvGraphicFramePr>
          <p:nvPr>
            <p:extLst>
              <p:ext uri="{D42A27DB-BD31-4B8C-83A1-F6EECF244321}">
                <p14:modId xmlns:p14="http://schemas.microsoft.com/office/powerpoint/2010/main" val="336508233"/>
              </p:ext>
            </p:extLst>
          </p:nvPr>
        </p:nvGraphicFramePr>
        <p:xfrm>
          <a:off x="6084168" y="5025465"/>
          <a:ext cx="1204913" cy="420688"/>
        </p:xfrm>
        <a:graphic>
          <a:graphicData uri="http://schemas.openxmlformats.org/presentationml/2006/ole">
            <mc:AlternateContent xmlns:mc="http://schemas.openxmlformats.org/markup-compatibility/2006">
              <mc:Choice xmlns:v="urn:schemas-microsoft-com:vml" Requires="v">
                <p:oleObj spid="_x0000_s8198" name="Equation" r:id="rId11" imgW="914400" imgH="317160" progId="Equation.DSMT4">
                  <p:embed/>
                </p:oleObj>
              </mc:Choice>
              <mc:Fallback>
                <p:oleObj name="Equation" r:id="rId11" imgW="914400" imgH="317160" progId="Equation.DSMT4">
                  <p:embed/>
                  <p:pic>
                    <p:nvPicPr>
                      <p:cNvPr id="0" name=""/>
                      <p:cNvPicPr/>
                      <p:nvPr/>
                    </p:nvPicPr>
                    <p:blipFill>
                      <a:blip r:embed="rId12"/>
                      <a:stretch>
                        <a:fillRect/>
                      </a:stretch>
                    </p:blipFill>
                    <p:spPr>
                      <a:xfrm>
                        <a:off x="6084168" y="5025465"/>
                        <a:ext cx="1204913" cy="42068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91C742A-D37F-4AB2-2A3F-BF3742740A42}"/>
              </a:ext>
            </a:extLst>
          </p:cNvPr>
          <p:cNvGraphicFramePr>
            <a:graphicFrameLocks noChangeAspect="1"/>
          </p:cNvGraphicFramePr>
          <p:nvPr>
            <p:extLst>
              <p:ext uri="{D42A27DB-BD31-4B8C-83A1-F6EECF244321}">
                <p14:modId xmlns:p14="http://schemas.microsoft.com/office/powerpoint/2010/main" val="3572680849"/>
              </p:ext>
            </p:extLst>
          </p:nvPr>
        </p:nvGraphicFramePr>
        <p:xfrm>
          <a:off x="4927600" y="2667000"/>
          <a:ext cx="914400" cy="250825"/>
        </p:xfrm>
        <a:graphic>
          <a:graphicData uri="http://schemas.openxmlformats.org/presentationml/2006/ole">
            <mc:AlternateContent xmlns:mc="http://schemas.openxmlformats.org/markup-compatibility/2006">
              <mc:Choice xmlns:v="urn:schemas-microsoft-com:vml" Requires="v">
                <p:oleObj spid="_x0000_s8199" name="Equation" r:id="rId13" imgW="914400" imgH="250560" progId="Equation.DSMT4">
                  <p:embed/>
                </p:oleObj>
              </mc:Choice>
              <mc:Fallback>
                <p:oleObj name="Equation" r:id="rId13" imgW="914400" imgH="250560" progId="Equation.DSMT4">
                  <p:embed/>
                  <p:pic>
                    <p:nvPicPr>
                      <p:cNvPr id="0" name=""/>
                      <p:cNvPicPr/>
                      <p:nvPr/>
                    </p:nvPicPr>
                    <p:blipFill>
                      <a:blip r:embed="rId14"/>
                      <a:stretch>
                        <a:fillRect/>
                      </a:stretch>
                    </p:blipFill>
                    <p:spPr>
                      <a:xfrm>
                        <a:off x="4927600" y="2667000"/>
                        <a:ext cx="914400" cy="2508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EAB99C0-B08D-C7E7-B1EA-8B204663D1FF}"/>
              </a:ext>
            </a:extLst>
          </p:cNvPr>
          <p:cNvGraphicFramePr>
            <a:graphicFrameLocks noChangeAspect="1"/>
          </p:cNvGraphicFramePr>
          <p:nvPr>
            <p:extLst>
              <p:ext uri="{D42A27DB-BD31-4B8C-83A1-F6EECF244321}">
                <p14:modId xmlns:p14="http://schemas.microsoft.com/office/powerpoint/2010/main" val="408951158"/>
              </p:ext>
            </p:extLst>
          </p:nvPr>
        </p:nvGraphicFramePr>
        <p:xfrm>
          <a:off x="2683439" y="5526393"/>
          <a:ext cx="874395" cy="353121"/>
        </p:xfrm>
        <a:graphic>
          <a:graphicData uri="http://schemas.openxmlformats.org/presentationml/2006/ole">
            <mc:AlternateContent xmlns:mc="http://schemas.openxmlformats.org/markup-compatibility/2006">
              <mc:Choice xmlns:v="urn:schemas-microsoft-com:vml" Requires="v">
                <p:oleObj spid="_x0000_s8200" name="Equation" r:id="rId15" imgW="660240" imgH="266400" progId="Equation.DSMT4">
                  <p:embed/>
                </p:oleObj>
              </mc:Choice>
              <mc:Fallback>
                <p:oleObj name="Equation" r:id="rId15" imgW="660240" imgH="266400" progId="Equation.DSMT4">
                  <p:embed/>
                  <p:pic>
                    <p:nvPicPr>
                      <p:cNvPr id="0" name=""/>
                      <p:cNvPicPr/>
                      <p:nvPr/>
                    </p:nvPicPr>
                    <p:blipFill>
                      <a:blip r:embed="rId16"/>
                      <a:stretch>
                        <a:fillRect/>
                      </a:stretch>
                    </p:blipFill>
                    <p:spPr>
                      <a:xfrm>
                        <a:off x="2683439" y="5526393"/>
                        <a:ext cx="874395" cy="353121"/>
                      </a:xfrm>
                      <a:prstGeom prst="rect">
                        <a:avLst/>
                      </a:prstGeom>
                    </p:spPr>
                  </p:pic>
                </p:oleObj>
              </mc:Fallback>
            </mc:AlternateContent>
          </a:graphicData>
        </a:graphic>
      </p:graphicFrame>
    </p:spTree>
    <p:extLst>
      <p:ext uri="{BB962C8B-B14F-4D97-AF65-F5344CB8AC3E}">
        <p14:creationId xmlns:p14="http://schemas.microsoft.com/office/powerpoint/2010/main" val="333955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1000"/>
                                        <p:tgtEl>
                                          <p:spTgt spid="3">
                                            <p:txEl>
                                              <p:pRg st="1" end="1"/>
                                            </p:txEl>
                                          </p:spTgt>
                                        </p:tgtEl>
                                      </p:cBhvr>
                                    </p:animEffect>
                                    <p:anim calcmode="lin" valueType="num">
                                      <p:cBhvr>
                                        <p:cTn id="3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7DD77-0268-6EF7-77FA-62330FC6928A}"/>
              </a:ext>
            </a:extLst>
          </p:cNvPr>
          <p:cNvSpPr>
            <a:spLocks noGrp="1"/>
          </p:cNvSpPr>
          <p:nvPr>
            <p:ph type="title"/>
          </p:nvPr>
        </p:nvSpPr>
        <p:spPr/>
        <p:txBody>
          <a:bodyPr/>
          <a:lstStyle/>
          <a:p>
            <a:r>
              <a:rPr lang="en-US" altLang="zh-CN" dirty="0">
                <a:solidFill>
                  <a:srgbClr val="005CA2"/>
                </a:solidFill>
              </a:rPr>
              <a:t>SVD</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D56A03BE-5031-F40F-8017-810A3CD14175}"/>
              </a:ext>
            </a:extLst>
          </p:cNvPr>
          <p:cNvSpPr>
            <a:spLocks noGrp="1"/>
          </p:cNvSpPr>
          <p:nvPr>
            <p:ph idx="1"/>
          </p:nvPr>
        </p:nvSpPr>
        <p:spPr/>
        <p:txBody>
          <a:bodyPr/>
          <a:lstStyle/>
          <a:p>
            <a:pPr marL="0" indent="0">
              <a:buNone/>
            </a:pPr>
            <a:endParaRPr lang="en-US" altLang="zh-CN" sz="1800" b="0" dirty="0">
              <a:latin typeface="+mn-ea"/>
            </a:endParaRPr>
          </a:p>
          <a:p>
            <a:pPr marL="0" indent="0">
              <a:buNone/>
            </a:pPr>
            <a:r>
              <a:rPr lang="zh-CN" altLang="en-US" sz="1800" b="0" dirty="0">
                <a:latin typeface="+mn-ea"/>
              </a:rPr>
              <a:t>对矩阵    有：</a:t>
            </a:r>
            <a:endParaRPr lang="en-US" altLang="zh-CN" sz="1800" b="0" dirty="0">
              <a:latin typeface="+mn-ea"/>
            </a:endParaRPr>
          </a:p>
          <a:p>
            <a:pPr marL="0" indent="0">
              <a:buNone/>
            </a:pPr>
            <a:r>
              <a:rPr lang="zh-CN" altLang="en-US" sz="1800" b="0" dirty="0">
                <a:latin typeface="+mn-ea"/>
              </a:rPr>
              <a:t>易知特征值为            。将其分别带入方程                中解的对应的特</a:t>
            </a: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征向量                     所以</a:t>
            </a: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同理可得矩阵      的特征值为                     ，</a:t>
            </a:r>
            <a:r>
              <a:rPr lang="zh-CN" altLang="en-US" sz="1800" dirty="0">
                <a:latin typeface="+mn-ea"/>
              </a:rPr>
              <a:t>这里虽然   存在相应的特征向量，但是由于权值为</a:t>
            </a:r>
            <a:r>
              <a:rPr lang="en-US" altLang="zh-CN" sz="1800" dirty="0">
                <a:latin typeface="+mn-ea"/>
              </a:rPr>
              <a:t>0</a:t>
            </a:r>
            <a:r>
              <a:rPr lang="zh-CN" altLang="en-US" sz="1800" dirty="0">
                <a:latin typeface="+mn-ea"/>
              </a:rPr>
              <a:t>，所以毫无意义因此并不出现在       中。</a:t>
            </a:r>
            <a:endParaRPr lang="en-US" altLang="zh-CN" sz="1800" dirty="0">
              <a:latin typeface="+mn-ea"/>
            </a:endParaRPr>
          </a:p>
          <a:p>
            <a:pPr marL="0" indent="0">
              <a:buNone/>
            </a:pPr>
            <a:endParaRPr lang="en-US" altLang="zh-CN" sz="1800" dirty="0">
              <a:latin typeface="+mn-ea"/>
            </a:endParaRPr>
          </a:p>
          <a:p>
            <a:pPr marL="0" indent="0">
              <a:buNone/>
            </a:pPr>
            <a:r>
              <a:rPr lang="zh-CN" altLang="en-US" sz="1800" b="0" dirty="0">
                <a:latin typeface="+mn-ea"/>
              </a:rPr>
              <a:t>其特征值            对应的特征向量为                   ，</a:t>
            </a:r>
          </a:p>
        </p:txBody>
      </p:sp>
      <p:graphicFrame>
        <p:nvGraphicFramePr>
          <p:cNvPr id="6" name="对象 5">
            <a:extLst>
              <a:ext uri="{FF2B5EF4-FFF2-40B4-BE49-F238E27FC236}">
                <a16:creationId xmlns:a16="http://schemas.microsoft.com/office/drawing/2014/main" id="{15084090-704E-1454-83CE-89259EC17F46}"/>
              </a:ext>
            </a:extLst>
          </p:cNvPr>
          <p:cNvGraphicFramePr>
            <a:graphicFrameLocks noChangeAspect="1"/>
          </p:cNvGraphicFramePr>
          <p:nvPr>
            <p:extLst>
              <p:ext uri="{D42A27DB-BD31-4B8C-83A1-F6EECF244321}">
                <p14:modId xmlns:p14="http://schemas.microsoft.com/office/powerpoint/2010/main" val="819725267"/>
              </p:ext>
            </p:extLst>
          </p:nvPr>
        </p:nvGraphicFramePr>
        <p:xfrm>
          <a:off x="1979712" y="1615724"/>
          <a:ext cx="4116966" cy="805163"/>
        </p:xfrm>
        <a:graphic>
          <a:graphicData uri="http://schemas.openxmlformats.org/presentationml/2006/ole">
            <mc:AlternateContent xmlns:mc="http://schemas.openxmlformats.org/markup-compatibility/2006">
              <mc:Choice xmlns:v="urn:schemas-microsoft-com:vml" Requires="v">
                <p:oleObj spid="_x0000_s9218" name="Equation" r:id="rId3" imgW="3441600" imgH="672840" progId="Equation.DSMT4">
                  <p:embed/>
                </p:oleObj>
              </mc:Choice>
              <mc:Fallback>
                <p:oleObj name="Equation" r:id="rId3" imgW="3441600" imgH="672840" progId="Equation.DSMT4">
                  <p:embed/>
                  <p:pic>
                    <p:nvPicPr>
                      <p:cNvPr id="0" name=""/>
                      <p:cNvPicPr/>
                      <p:nvPr/>
                    </p:nvPicPr>
                    <p:blipFill>
                      <a:blip r:embed="rId4"/>
                      <a:stretch>
                        <a:fillRect/>
                      </a:stretch>
                    </p:blipFill>
                    <p:spPr>
                      <a:xfrm>
                        <a:off x="1979712" y="1615724"/>
                        <a:ext cx="4116966" cy="805163"/>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15A4404-B0A8-25B9-F9DB-D0A3A5F5D96D}"/>
              </a:ext>
            </a:extLst>
          </p:cNvPr>
          <p:cNvGraphicFramePr>
            <a:graphicFrameLocks noChangeAspect="1"/>
          </p:cNvGraphicFramePr>
          <p:nvPr>
            <p:extLst>
              <p:ext uri="{D42A27DB-BD31-4B8C-83A1-F6EECF244321}">
                <p14:modId xmlns:p14="http://schemas.microsoft.com/office/powerpoint/2010/main" val="2218617072"/>
              </p:ext>
            </p:extLst>
          </p:nvPr>
        </p:nvGraphicFramePr>
        <p:xfrm>
          <a:off x="1043608" y="1803917"/>
          <a:ext cx="494528" cy="296717"/>
        </p:xfrm>
        <a:graphic>
          <a:graphicData uri="http://schemas.openxmlformats.org/presentationml/2006/ole">
            <mc:AlternateContent xmlns:mc="http://schemas.openxmlformats.org/markup-compatibility/2006">
              <mc:Choice xmlns:v="urn:schemas-microsoft-com:vml" Requires="v">
                <p:oleObj spid="_x0000_s9219" name="Equation" r:id="rId5" imgW="444240" imgH="266400" progId="Equation.DSMT4">
                  <p:embed/>
                </p:oleObj>
              </mc:Choice>
              <mc:Fallback>
                <p:oleObj name="Equation" r:id="rId5" imgW="444240" imgH="266400" progId="Equation.DSMT4">
                  <p:embed/>
                  <p:pic>
                    <p:nvPicPr>
                      <p:cNvPr id="0" name=""/>
                      <p:cNvPicPr/>
                      <p:nvPr/>
                    </p:nvPicPr>
                    <p:blipFill>
                      <a:blip r:embed="rId6"/>
                      <a:stretch>
                        <a:fillRect/>
                      </a:stretch>
                    </p:blipFill>
                    <p:spPr>
                      <a:xfrm>
                        <a:off x="1043608" y="1803917"/>
                        <a:ext cx="494528" cy="29671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F1487A5-FABA-287F-FC43-AD2B6EF18CB2}"/>
              </a:ext>
            </a:extLst>
          </p:cNvPr>
          <p:cNvGraphicFramePr>
            <a:graphicFrameLocks noChangeAspect="1"/>
          </p:cNvGraphicFramePr>
          <p:nvPr>
            <p:extLst>
              <p:ext uri="{D42A27DB-BD31-4B8C-83A1-F6EECF244321}">
                <p14:modId xmlns:p14="http://schemas.microsoft.com/office/powerpoint/2010/main" val="1316343272"/>
              </p:ext>
            </p:extLst>
          </p:nvPr>
        </p:nvGraphicFramePr>
        <p:xfrm>
          <a:off x="1801579" y="2336620"/>
          <a:ext cx="1379537" cy="361950"/>
        </p:xfrm>
        <a:graphic>
          <a:graphicData uri="http://schemas.openxmlformats.org/presentationml/2006/ole">
            <mc:AlternateContent xmlns:mc="http://schemas.openxmlformats.org/markup-compatibility/2006">
              <mc:Choice xmlns:v="urn:schemas-microsoft-com:vml" Requires="v">
                <p:oleObj spid="_x0000_s9220" name="Equation" r:id="rId7" imgW="1117440" imgH="291960" progId="Equation.DSMT4">
                  <p:embed/>
                </p:oleObj>
              </mc:Choice>
              <mc:Fallback>
                <p:oleObj name="Equation" r:id="rId7" imgW="1117440" imgH="291960" progId="Equation.DSMT4">
                  <p:embed/>
                  <p:pic>
                    <p:nvPicPr>
                      <p:cNvPr id="0" name=""/>
                      <p:cNvPicPr/>
                      <p:nvPr/>
                    </p:nvPicPr>
                    <p:blipFill>
                      <a:blip r:embed="rId8"/>
                      <a:stretch>
                        <a:fillRect/>
                      </a:stretch>
                    </p:blipFill>
                    <p:spPr>
                      <a:xfrm>
                        <a:off x="1801579" y="2336620"/>
                        <a:ext cx="1379537" cy="3619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BDD57B5-3A01-609C-DFCB-375A8D10E34A}"/>
              </a:ext>
            </a:extLst>
          </p:cNvPr>
          <p:cNvGraphicFramePr>
            <a:graphicFrameLocks noChangeAspect="1"/>
          </p:cNvGraphicFramePr>
          <p:nvPr>
            <p:extLst>
              <p:ext uri="{D42A27DB-BD31-4B8C-83A1-F6EECF244321}">
                <p14:modId xmlns:p14="http://schemas.microsoft.com/office/powerpoint/2010/main" val="2537829326"/>
              </p:ext>
            </p:extLst>
          </p:nvPr>
        </p:nvGraphicFramePr>
        <p:xfrm>
          <a:off x="5265049" y="2294366"/>
          <a:ext cx="1868487" cy="373063"/>
        </p:xfrm>
        <a:graphic>
          <a:graphicData uri="http://schemas.openxmlformats.org/presentationml/2006/ole">
            <mc:AlternateContent xmlns:mc="http://schemas.openxmlformats.org/markup-compatibility/2006">
              <mc:Choice xmlns:v="urn:schemas-microsoft-com:vml" Requires="v">
                <p:oleObj spid="_x0000_s9221" name="Equation" r:id="rId9" imgW="1868539" imgH="373693" progId="Equation.DSMT4">
                  <p:embed/>
                </p:oleObj>
              </mc:Choice>
              <mc:Fallback>
                <p:oleObj name="Equation" r:id="rId9" imgW="1868539" imgH="373693" progId="Equation.DSMT4">
                  <p:embed/>
                  <p:pic>
                    <p:nvPicPr>
                      <p:cNvPr id="8" name="对象 7">
                        <a:extLst>
                          <a:ext uri="{FF2B5EF4-FFF2-40B4-BE49-F238E27FC236}">
                            <a16:creationId xmlns:a16="http://schemas.microsoft.com/office/drawing/2014/main" id="{9E3C8F8E-DC5A-1D62-4350-6A2A8B3B2C4D}"/>
                          </a:ext>
                        </a:extLst>
                      </p:cNvPr>
                      <p:cNvPicPr/>
                      <p:nvPr/>
                    </p:nvPicPr>
                    <p:blipFill>
                      <a:blip r:embed="rId10"/>
                      <a:stretch>
                        <a:fillRect/>
                      </a:stretch>
                    </p:blipFill>
                    <p:spPr>
                      <a:xfrm>
                        <a:off x="5265049" y="2294366"/>
                        <a:ext cx="1868487" cy="3730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1B3B5E5-60C3-957B-372B-1A28DEEF54AE}"/>
              </a:ext>
            </a:extLst>
          </p:cNvPr>
          <p:cNvGraphicFramePr>
            <a:graphicFrameLocks noChangeAspect="1"/>
          </p:cNvGraphicFramePr>
          <p:nvPr>
            <p:extLst>
              <p:ext uri="{D42A27DB-BD31-4B8C-83A1-F6EECF244321}">
                <p14:modId xmlns:p14="http://schemas.microsoft.com/office/powerpoint/2010/main" val="2811871359"/>
              </p:ext>
            </p:extLst>
          </p:nvPr>
        </p:nvGraphicFramePr>
        <p:xfrm>
          <a:off x="1172365" y="2799108"/>
          <a:ext cx="2224087" cy="1282700"/>
        </p:xfrm>
        <a:graphic>
          <a:graphicData uri="http://schemas.openxmlformats.org/presentationml/2006/ole">
            <mc:AlternateContent xmlns:mc="http://schemas.openxmlformats.org/markup-compatibility/2006">
              <mc:Choice xmlns:v="urn:schemas-microsoft-com:vml" Requires="v">
                <p:oleObj spid="_x0000_s9222" name="Equation" r:id="rId11" imgW="2223526" imgH="1283446" progId="Equation.DSMT4">
                  <p:embed/>
                </p:oleObj>
              </mc:Choice>
              <mc:Fallback>
                <p:oleObj name="Equation" r:id="rId11" imgW="2223526" imgH="1283446" progId="Equation.DSMT4">
                  <p:embed/>
                  <p:pic>
                    <p:nvPicPr>
                      <p:cNvPr id="0" name=""/>
                      <p:cNvPicPr/>
                      <p:nvPr/>
                    </p:nvPicPr>
                    <p:blipFill>
                      <a:blip r:embed="rId12"/>
                      <a:stretch>
                        <a:fillRect/>
                      </a:stretch>
                    </p:blipFill>
                    <p:spPr>
                      <a:xfrm>
                        <a:off x="1172365" y="2799108"/>
                        <a:ext cx="2224087" cy="12827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7E71F15-8329-B5E6-B802-049B7CC3BD14}"/>
              </a:ext>
            </a:extLst>
          </p:cNvPr>
          <p:cNvGraphicFramePr>
            <a:graphicFrameLocks noChangeAspect="1"/>
          </p:cNvGraphicFramePr>
          <p:nvPr>
            <p:extLst>
              <p:ext uri="{D42A27DB-BD31-4B8C-83A1-F6EECF244321}">
                <p14:modId xmlns:p14="http://schemas.microsoft.com/office/powerpoint/2010/main" val="702399741"/>
              </p:ext>
            </p:extLst>
          </p:nvPr>
        </p:nvGraphicFramePr>
        <p:xfrm>
          <a:off x="1817240" y="4121928"/>
          <a:ext cx="600075" cy="360363"/>
        </p:xfrm>
        <a:graphic>
          <a:graphicData uri="http://schemas.openxmlformats.org/presentationml/2006/ole">
            <mc:AlternateContent xmlns:mc="http://schemas.openxmlformats.org/markup-compatibility/2006">
              <mc:Choice xmlns:v="urn:schemas-microsoft-com:vml" Requires="v">
                <p:oleObj spid="_x0000_s9223" name="Equation" r:id="rId13" imgW="600525" imgH="359653" progId="Equation.DSMT4">
                  <p:embed/>
                </p:oleObj>
              </mc:Choice>
              <mc:Fallback>
                <p:oleObj name="Equation" r:id="rId13" imgW="600525" imgH="359653" progId="Equation.DSMT4">
                  <p:embed/>
                  <p:pic>
                    <p:nvPicPr>
                      <p:cNvPr id="15" name="对象 14">
                        <a:extLst>
                          <a:ext uri="{FF2B5EF4-FFF2-40B4-BE49-F238E27FC236}">
                            <a16:creationId xmlns:a16="http://schemas.microsoft.com/office/drawing/2014/main" id="{05F67169-E5F6-A3F7-EA93-A19D6F07E15A}"/>
                          </a:ext>
                        </a:extLst>
                      </p:cNvPr>
                      <p:cNvPicPr/>
                      <p:nvPr/>
                    </p:nvPicPr>
                    <p:blipFill>
                      <a:blip r:embed="rId14"/>
                      <a:stretch>
                        <a:fillRect/>
                      </a:stretch>
                    </p:blipFill>
                    <p:spPr>
                      <a:xfrm>
                        <a:off x="1817240" y="4121928"/>
                        <a:ext cx="600075" cy="3603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A8309CD6-3E2C-BDA5-1F1D-5044C0403CD0}"/>
              </a:ext>
            </a:extLst>
          </p:cNvPr>
          <p:cNvGraphicFramePr>
            <a:graphicFrameLocks noChangeAspect="1"/>
          </p:cNvGraphicFramePr>
          <p:nvPr>
            <p:extLst>
              <p:ext uri="{D42A27DB-BD31-4B8C-83A1-F6EECF244321}">
                <p14:modId xmlns:p14="http://schemas.microsoft.com/office/powerpoint/2010/main" val="1735080917"/>
              </p:ext>
            </p:extLst>
          </p:nvPr>
        </p:nvGraphicFramePr>
        <p:xfrm>
          <a:off x="3707904" y="4139013"/>
          <a:ext cx="2287522" cy="360363"/>
        </p:xfrm>
        <a:graphic>
          <a:graphicData uri="http://schemas.openxmlformats.org/presentationml/2006/ole">
            <mc:AlternateContent xmlns:mc="http://schemas.openxmlformats.org/markup-compatibility/2006">
              <mc:Choice xmlns:v="urn:schemas-microsoft-com:vml" Requires="v">
                <p:oleObj spid="_x0000_s9224" name="Equation" r:id="rId15" imgW="1854000" imgH="291960" progId="Equation.DSMT4">
                  <p:embed/>
                </p:oleObj>
              </mc:Choice>
              <mc:Fallback>
                <p:oleObj name="Equation" r:id="rId15" imgW="1854000" imgH="291960" progId="Equation.DSMT4">
                  <p:embed/>
                  <p:pic>
                    <p:nvPicPr>
                      <p:cNvPr id="0" name=""/>
                      <p:cNvPicPr/>
                      <p:nvPr/>
                    </p:nvPicPr>
                    <p:blipFill>
                      <a:blip r:embed="rId16"/>
                      <a:stretch>
                        <a:fillRect/>
                      </a:stretch>
                    </p:blipFill>
                    <p:spPr>
                      <a:xfrm>
                        <a:off x="3707904" y="4139013"/>
                        <a:ext cx="2287522" cy="3603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7388F53-0D70-C58C-EB31-5A0C4B3BE204}"/>
              </a:ext>
            </a:extLst>
          </p:cNvPr>
          <p:cNvGraphicFramePr>
            <a:graphicFrameLocks noChangeAspect="1"/>
          </p:cNvGraphicFramePr>
          <p:nvPr>
            <p:extLst>
              <p:ext uri="{D42A27DB-BD31-4B8C-83A1-F6EECF244321}">
                <p14:modId xmlns:p14="http://schemas.microsoft.com/office/powerpoint/2010/main" val="983853522"/>
              </p:ext>
            </p:extLst>
          </p:nvPr>
        </p:nvGraphicFramePr>
        <p:xfrm>
          <a:off x="7177229" y="4139013"/>
          <a:ext cx="299061" cy="382134"/>
        </p:xfrm>
        <a:graphic>
          <a:graphicData uri="http://schemas.openxmlformats.org/presentationml/2006/ole">
            <mc:AlternateContent xmlns:mc="http://schemas.openxmlformats.org/markup-compatibility/2006">
              <mc:Choice xmlns:v="urn:schemas-microsoft-com:vml" Requires="v">
                <p:oleObj spid="_x0000_s9225" name="Equation" r:id="rId17" imgW="228600" imgH="291960" progId="Equation.DSMT4">
                  <p:embed/>
                </p:oleObj>
              </mc:Choice>
              <mc:Fallback>
                <p:oleObj name="Equation" r:id="rId17" imgW="228600" imgH="291960" progId="Equation.DSMT4">
                  <p:embed/>
                  <p:pic>
                    <p:nvPicPr>
                      <p:cNvPr id="0" name=""/>
                      <p:cNvPicPr/>
                      <p:nvPr/>
                    </p:nvPicPr>
                    <p:blipFill>
                      <a:blip r:embed="rId18"/>
                      <a:stretch>
                        <a:fillRect/>
                      </a:stretch>
                    </p:blipFill>
                    <p:spPr>
                      <a:xfrm>
                        <a:off x="7177229" y="4139013"/>
                        <a:ext cx="299061" cy="38213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1B2B031E-5A74-6F6A-F2AF-E61AB894C828}"/>
              </a:ext>
            </a:extLst>
          </p:cNvPr>
          <p:cNvGraphicFramePr>
            <a:graphicFrameLocks noChangeAspect="1"/>
          </p:cNvGraphicFramePr>
          <p:nvPr>
            <p:extLst>
              <p:ext uri="{D42A27DB-BD31-4B8C-83A1-F6EECF244321}">
                <p14:modId xmlns:p14="http://schemas.microsoft.com/office/powerpoint/2010/main" val="1234554263"/>
              </p:ext>
            </p:extLst>
          </p:nvPr>
        </p:nvGraphicFramePr>
        <p:xfrm>
          <a:off x="6480127" y="4603570"/>
          <a:ext cx="874395" cy="353121"/>
        </p:xfrm>
        <a:graphic>
          <a:graphicData uri="http://schemas.openxmlformats.org/presentationml/2006/ole">
            <mc:AlternateContent xmlns:mc="http://schemas.openxmlformats.org/markup-compatibility/2006">
              <mc:Choice xmlns:v="urn:schemas-microsoft-com:vml" Requires="v">
                <p:oleObj spid="_x0000_s9226" name="Equation" r:id="rId19" imgW="660240" imgH="266400" progId="Equation.DSMT4">
                  <p:embed/>
                </p:oleObj>
              </mc:Choice>
              <mc:Fallback>
                <p:oleObj name="Equation" r:id="rId19" imgW="660240" imgH="266400" progId="Equation.DSMT4">
                  <p:embed/>
                  <p:pic>
                    <p:nvPicPr>
                      <p:cNvPr id="11" name="对象 10">
                        <a:extLst>
                          <a:ext uri="{FF2B5EF4-FFF2-40B4-BE49-F238E27FC236}">
                            <a16:creationId xmlns:a16="http://schemas.microsoft.com/office/drawing/2014/main" id="{AEAB99C0-B08D-C7E7-B1EA-8B204663D1FF}"/>
                          </a:ext>
                        </a:extLst>
                      </p:cNvPr>
                      <p:cNvPicPr/>
                      <p:nvPr/>
                    </p:nvPicPr>
                    <p:blipFill>
                      <a:blip r:embed="rId20"/>
                      <a:stretch>
                        <a:fillRect/>
                      </a:stretch>
                    </p:blipFill>
                    <p:spPr>
                      <a:xfrm>
                        <a:off x="6480127" y="4603570"/>
                        <a:ext cx="874395" cy="353121"/>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99DC87BE-CE1A-5A67-869A-59A2CEB8DBAF}"/>
              </a:ext>
            </a:extLst>
          </p:cNvPr>
          <p:cNvGraphicFramePr>
            <a:graphicFrameLocks noChangeAspect="1"/>
          </p:cNvGraphicFramePr>
          <p:nvPr>
            <p:extLst>
              <p:ext uri="{D42A27DB-BD31-4B8C-83A1-F6EECF244321}">
                <p14:modId xmlns:p14="http://schemas.microsoft.com/office/powerpoint/2010/main" val="2809243457"/>
              </p:ext>
            </p:extLst>
          </p:nvPr>
        </p:nvGraphicFramePr>
        <p:xfrm>
          <a:off x="1290872" y="5517232"/>
          <a:ext cx="1377950" cy="360362"/>
        </p:xfrm>
        <a:graphic>
          <a:graphicData uri="http://schemas.openxmlformats.org/presentationml/2006/ole">
            <mc:AlternateContent xmlns:mc="http://schemas.openxmlformats.org/markup-compatibility/2006">
              <mc:Choice xmlns:v="urn:schemas-microsoft-com:vml" Requires="v">
                <p:oleObj spid="_x0000_s9227" name="Equation" r:id="rId21" imgW="1117440" imgH="291960" progId="Equation.DSMT4">
                  <p:embed/>
                </p:oleObj>
              </mc:Choice>
              <mc:Fallback>
                <p:oleObj name="Equation" r:id="rId21" imgW="1117440" imgH="291960" progId="Equation.DSMT4">
                  <p:embed/>
                  <p:pic>
                    <p:nvPicPr>
                      <p:cNvPr id="14" name="对象 13">
                        <a:extLst>
                          <a:ext uri="{FF2B5EF4-FFF2-40B4-BE49-F238E27FC236}">
                            <a16:creationId xmlns:a16="http://schemas.microsoft.com/office/drawing/2014/main" id="{A8309CD6-3E2C-BDA5-1F1D-5044C0403CD0}"/>
                          </a:ext>
                        </a:extLst>
                      </p:cNvPr>
                      <p:cNvPicPr/>
                      <p:nvPr/>
                    </p:nvPicPr>
                    <p:blipFill>
                      <a:blip r:embed="rId22"/>
                      <a:stretch>
                        <a:fillRect/>
                      </a:stretch>
                    </p:blipFill>
                    <p:spPr>
                      <a:xfrm>
                        <a:off x="1290872" y="5517232"/>
                        <a:ext cx="1377950" cy="36036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F05624E1-A209-6BF4-EDE7-F0164FDF5AEC}"/>
              </a:ext>
            </a:extLst>
          </p:cNvPr>
          <p:cNvGraphicFramePr>
            <a:graphicFrameLocks noChangeAspect="1"/>
          </p:cNvGraphicFramePr>
          <p:nvPr>
            <p:extLst>
              <p:ext uri="{D42A27DB-BD31-4B8C-83A1-F6EECF244321}">
                <p14:modId xmlns:p14="http://schemas.microsoft.com/office/powerpoint/2010/main" val="1674487109"/>
              </p:ext>
            </p:extLst>
          </p:nvPr>
        </p:nvGraphicFramePr>
        <p:xfrm>
          <a:off x="4572000" y="4798896"/>
          <a:ext cx="2046951" cy="1797033"/>
        </p:xfrm>
        <a:graphic>
          <a:graphicData uri="http://schemas.openxmlformats.org/presentationml/2006/ole">
            <mc:AlternateContent xmlns:mc="http://schemas.openxmlformats.org/markup-compatibility/2006">
              <mc:Choice xmlns:v="urn:schemas-microsoft-com:vml" Requires="v">
                <p:oleObj spid="_x0000_s9228" name="Equation" r:id="rId23" imgW="2184120" imgH="1917360" progId="Equation.DSMT4">
                  <p:embed/>
                </p:oleObj>
              </mc:Choice>
              <mc:Fallback>
                <p:oleObj name="Equation" r:id="rId23" imgW="2184120" imgH="1917360" progId="Equation.DSMT4">
                  <p:embed/>
                  <p:pic>
                    <p:nvPicPr>
                      <p:cNvPr id="11" name="对象 10">
                        <a:extLst>
                          <a:ext uri="{FF2B5EF4-FFF2-40B4-BE49-F238E27FC236}">
                            <a16:creationId xmlns:a16="http://schemas.microsoft.com/office/drawing/2014/main" id="{F1B3B5E5-60C3-957B-372B-1A28DEEF54AE}"/>
                          </a:ext>
                        </a:extLst>
                      </p:cNvPr>
                      <p:cNvPicPr/>
                      <p:nvPr/>
                    </p:nvPicPr>
                    <p:blipFill>
                      <a:blip r:embed="rId24"/>
                      <a:stretch>
                        <a:fillRect/>
                      </a:stretch>
                    </p:blipFill>
                    <p:spPr>
                      <a:xfrm>
                        <a:off x="4572000" y="4798896"/>
                        <a:ext cx="2046951" cy="1797033"/>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F1DB2564-99ED-2D9D-8FBB-2546B8299E9E}"/>
              </a:ext>
            </a:extLst>
          </p:cNvPr>
          <p:cNvGraphicFramePr>
            <a:graphicFrameLocks noChangeAspect="1"/>
          </p:cNvGraphicFramePr>
          <p:nvPr>
            <p:extLst>
              <p:ext uri="{D42A27DB-BD31-4B8C-83A1-F6EECF244321}">
                <p14:modId xmlns:p14="http://schemas.microsoft.com/office/powerpoint/2010/main" val="1337116285"/>
              </p:ext>
            </p:extLst>
          </p:nvPr>
        </p:nvGraphicFramePr>
        <p:xfrm>
          <a:off x="4102365" y="2806670"/>
          <a:ext cx="1498600" cy="1282700"/>
        </p:xfrm>
        <a:graphic>
          <a:graphicData uri="http://schemas.openxmlformats.org/presentationml/2006/ole">
            <mc:AlternateContent xmlns:mc="http://schemas.openxmlformats.org/markup-compatibility/2006">
              <mc:Choice xmlns:v="urn:schemas-microsoft-com:vml" Requires="v">
                <p:oleObj spid="_x0000_s9229" name="Equation" r:id="rId25" imgW="1498320" imgH="1282680" progId="Equation.DSMT4">
                  <p:embed/>
                </p:oleObj>
              </mc:Choice>
              <mc:Fallback>
                <p:oleObj name="Equation" r:id="rId25" imgW="1498320" imgH="1282680" progId="Equation.DSMT4">
                  <p:embed/>
                  <p:pic>
                    <p:nvPicPr>
                      <p:cNvPr id="0" name=""/>
                      <p:cNvPicPr/>
                      <p:nvPr/>
                    </p:nvPicPr>
                    <p:blipFill>
                      <a:blip r:embed="rId26"/>
                      <a:stretch>
                        <a:fillRect/>
                      </a:stretch>
                    </p:blipFill>
                    <p:spPr>
                      <a:xfrm>
                        <a:off x="4102365" y="2806670"/>
                        <a:ext cx="1498600" cy="12827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FD95572C-33B9-4B87-7D01-57CF16A905F6}"/>
              </a:ext>
            </a:extLst>
          </p:cNvPr>
          <p:cNvGraphicFramePr>
            <a:graphicFrameLocks noChangeAspect="1"/>
          </p:cNvGraphicFramePr>
          <p:nvPr>
            <p:extLst>
              <p:ext uri="{D42A27DB-BD31-4B8C-83A1-F6EECF244321}">
                <p14:modId xmlns:p14="http://schemas.microsoft.com/office/powerpoint/2010/main" val="750590728"/>
              </p:ext>
            </p:extLst>
          </p:nvPr>
        </p:nvGraphicFramePr>
        <p:xfrm>
          <a:off x="6998128" y="4807396"/>
          <a:ext cx="1606319" cy="2021285"/>
        </p:xfrm>
        <a:graphic>
          <a:graphicData uri="http://schemas.openxmlformats.org/presentationml/2006/ole">
            <mc:AlternateContent xmlns:mc="http://schemas.openxmlformats.org/markup-compatibility/2006">
              <mc:Choice xmlns:v="urn:schemas-microsoft-com:vml" Requires="v">
                <p:oleObj spid="_x0000_s9230" name="Equation" r:id="rId27" imgW="1523880" imgH="1917360" progId="Equation.DSMT4">
                  <p:embed/>
                </p:oleObj>
              </mc:Choice>
              <mc:Fallback>
                <p:oleObj name="Equation" r:id="rId27" imgW="1523880" imgH="1917360" progId="Equation.DSMT4">
                  <p:embed/>
                  <p:pic>
                    <p:nvPicPr>
                      <p:cNvPr id="0" name=""/>
                      <p:cNvPicPr/>
                      <p:nvPr/>
                    </p:nvPicPr>
                    <p:blipFill>
                      <a:blip r:embed="rId28"/>
                      <a:stretch>
                        <a:fillRect/>
                      </a:stretch>
                    </p:blipFill>
                    <p:spPr>
                      <a:xfrm>
                        <a:off x="6998128" y="4807396"/>
                        <a:ext cx="1606319" cy="2021285"/>
                      </a:xfrm>
                      <a:prstGeom prst="rect">
                        <a:avLst/>
                      </a:prstGeom>
                    </p:spPr>
                  </p:pic>
                </p:oleObj>
              </mc:Fallback>
            </mc:AlternateContent>
          </a:graphicData>
        </a:graphic>
      </p:graphicFrame>
    </p:spTree>
    <p:extLst>
      <p:ext uri="{BB962C8B-B14F-4D97-AF65-F5344CB8AC3E}">
        <p14:creationId xmlns:p14="http://schemas.microsoft.com/office/powerpoint/2010/main" val="18914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FC538-94FB-DD9B-2347-65C7CD99B50B}"/>
              </a:ext>
            </a:extLst>
          </p:cNvPr>
          <p:cNvSpPr>
            <a:spLocks noGrp="1"/>
          </p:cNvSpPr>
          <p:nvPr>
            <p:ph type="title"/>
          </p:nvPr>
        </p:nvSpPr>
        <p:spPr/>
        <p:txBody>
          <a:bodyPr/>
          <a:lstStyle/>
          <a:p>
            <a:r>
              <a:rPr lang="en-US" altLang="zh-CN" dirty="0">
                <a:solidFill>
                  <a:srgbClr val="005CA2"/>
                </a:solidFill>
              </a:rPr>
              <a:t>SVD</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101901F3-0BF1-44AE-FD7E-B252367E92DF}"/>
              </a:ext>
            </a:extLst>
          </p:cNvPr>
          <p:cNvSpPr>
            <a:spLocks noGrp="1"/>
          </p:cNvSpPr>
          <p:nvPr>
            <p:ph idx="1"/>
          </p:nvPr>
        </p:nvSpPr>
        <p:spPr/>
        <p:txBody>
          <a:bodyPr/>
          <a:lstStyle/>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由上述信息可知，             </a:t>
            </a: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kumimoji="0" lang="zh-CN" altLang="en-US" sz="1800" b="1" i="0" u="none" strike="noStrike" kern="0" cap="none" spc="0" normalizeH="0" baseline="0" noProof="0" dirty="0">
                <a:ln>
                  <a:noFill/>
                </a:ln>
                <a:solidFill>
                  <a:prstClr val="black"/>
                </a:solidFill>
                <a:effectLst/>
                <a:uLnTx/>
                <a:uFillTx/>
                <a:latin typeface="黑体"/>
                <a:ea typeface="黑体"/>
                <a:cs typeface="+mn-cs"/>
              </a:rPr>
              <a:t>降维处理：</a:t>
            </a:r>
            <a:r>
              <a:rPr kumimoji="0" lang="zh-CN" altLang="en-US" sz="1800" b="0" i="0" u="none" strike="noStrike" kern="0" cap="none" spc="0" normalizeH="0" baseline="0" noProof="0" dirty="0">
                <a:ln>
                  <a:noFill/>
                </a:ln>
                <a:solidFill>
                  <a:prstClr val="black"/>
                </a:solidFill>
                <a:effectLst/>
                <a:uLnTx/>
                <a:uFillTx/>
                <a:latin typeface="黑体"/>
                <a:ea typeface="黑体"/>
                <a:cs typeface="+mn-cs"/>
              </a:rPr>
              <a:t>根据概念矩阵  选择   个信息保存最大的奇异值进行保留，将那些舍去的奇异值置为</a:t>
            </a:r>
            <a:r>
              <a:rPr kumimoji="0" lang="en-US" altLang="zh-CN" sz="1800" b="0" i="0" u="none" strike="noStrike" kern="0" cap="none" spc="0" normalizeH="0" baseline="0" noProof="0" dirty="0">
                <a:ln>
                  <a:noFill/>
                </a:ln>
                <a:solidFill>
                  <a:prstClr val="black"/>
                </a:solidFill>
                <a:effectLst/>
                <a:uLnTx/>
                <a:uFillTx/>
                <a:latin typeface="黑体"/>
                <a:ea typeface="黑体"/>
                <a:cs typeface="+mn-cs"/>
              </a:rPr>
              <a:t>0</a:t>
            </a:r>
            <a:r>
              <a:rPr kumimoji="0" lang="zh-CN" altLang="en-US" sz="1800" b="0" i="0" u="none" strike="noStrike" kern="0" cap="none" spc="0" normalizeH="0" baseline="0" noProof="0" dirty="0">
                <a:ln>
                  <a:noFill/>
                </a:ln>
                <a:solidFill>
                  <a:prstClr val="black"/>
                </a:solidFill>
                <a:effectLst/>
                <a:uLnTx/>
                <a:uFillTx/>
                <a:latin typeface="黑体"/>
                <a:ea typeface="黑体"/>
                <a:cs typeface="+mn-cs"/>
              </a:rPr>
              <a:t>，并去掉矩阵   和   相应的特征向量以达到降维的目的。</a:t>
            </a:r>
            <a:endParaRPr kumimoji="0" lang="en-US" altLang="zh-CN" sz="1800" b="0" i="0" u="none" strike="noStrike" kern="0" cap="none" spc="0" normalizeH="0" baseline="0" noProof="0" dirty="0">
              <a:ln>
                <a:noFill/>
              </a:ln>
              <a:solidFill>
                <a:prstClr val="black"/>
              </a:solidFill>
              <a:effectLst/>
              <a:uLnTx/>
              <a:uFillTx/>
              <a:latin typeface="黑体"/>
              <a:ea typeface="黑体"/>
              <a:cs typeface="+mn-cs"/>
            </a:endParaRPr>
          </a:p>
          <a:p>
            <a:pPr marL="0" indent="0">
              <a:buNone/>
            </a:pPr>
            <a:r>
              <a:rPr lang="zh-CN" altLang="en-US" sz="1800" b="0" dirty="0">
                <a:solidFill>
                  <a:prstClr val="black"/>
                </a:solidFill>
                <a:latin typeface="黑体"/>
                <a:ea typeface="黑体"/>
              </a:rPr>
              <a:t>我们这里去除奇异值 ，并去掉相应后特征向量后</a:t>
            </a:r>
            <a:endParaRPr lang="en-US" altLang="zh-CN" sz="1800" b="0" dirty="0">
              <a:solidFill>
                <a:prstClr val="black"/>
              </a:solidFill>
              <a:latin typeface="黑体"/>
              <a:ea typeface="黑体"/>
            </a:endParaRPr>
          </a:p>
          <a:p>
            <a:pPr marL="0" indent="0">
              <a:buNone/>
            </a:pPr>
            <a:endParaRPr lang="en-US" altLang="zh-CN" sz="1800" b="0" dirty="0">
              <a:latin typeface="+mn-ea"/>
            </a:endParaRPr>
          </a:p>
        </p:txBody>
      </p:sp>
      <p:graphicFrame>
        <p:nvGraphicFramePr>
          <p:cNvPr id="4" name="对象 3">
            <a:extLst>
              <a:ext uri="{FF2B5EF4-FFF2-40B4-BE49-F238E27FC236}">
                <a16:creationId xmlns:a16="http://schemas.microsoft.com/office/drawing/2014/main" id="{4CA88CE3-F528-5474-43BA-1ED3E3F1672F}"/>
              </a:ext>
            </a:extLst>
          </p:cNvPr>
          <p:cNvGraphicFramePr>
            <a:graphicFrameLocks noChangeAspect="1"/>
          </p:cNvGraphicFramePr>
          <p:nvPr>
            <p:extLst>
              <p:ext uri="{D42A27DB-BD31-4B8C-83A1-F6EECF244321}">
                <p14:modId xmlns:p14="http://schemas.microsoft.com/office/powerpoint/2010/main" val="415580431"/>
              </p:ext>
            </p:extLst>
          </p:nvPr>
        </p:nvGraphicFramePr>
        <p:xfrm>
          <a:off x="2123728" y="1340767"/>
          <a:ext cx="5616624" cy="2329973"/>
        </p:xfrm>
        <a:graphic>
          <a:graphicData uri="http://schemas.openxmlformats.org/presentationml/2006/ole">
            <mc:AlternateContent xmlns:mc="http://schemas.openxmlformats.org/markup-compatibility/2006">
              <mc:Choice xmlns:v="urn:schemas-microsoft-com:vml" Requires="v">
                <p:oleObj spid="_x0000_s10242" name="Equation" r:id="rId3" imgW="4622760" imgH="1917360" progId="Equation.DSMT4">
                  <p:embed/>
                </p:oleObj>
              </mc:Choice>
              <mc:Fallback>
                <p:oleObj name="Equation" r:id="rId3" imgW="4622760" imgH="1917360" progId="Equation.DSMT4">
                  <p:embed/>
                  <p:pic>
                    <p:nvPicPr>
                      <p:cNvPr id="0" name=""/>
                      <p:cNvPicPr/>
                      <p:nvPr/>
                    </p:nvPicPr>
                    <p:blipFill>
                      <a:blip r:embed="rId4"/>
                      <a:stretch>
                        <a:fillRect/>
                      </a:stretch>
                    </p:blipFill>
                    <p:spPr>
                      <a:xfrm>
                        <a:off x="2123728" y="1340767"/>
                        <a:ext cx="5616624" cy="232997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8B8680E-F237-DECA-E3F8-2FAD35A907DC}"/>
              </a:ext>
            </a:extLst>
          </p:cNvPr>
          <p:cNvGraphicFramePr>
            <a:graphicFrameLocks noChangeAspect="1"/>
          </p:cNvGraphicFramePr>
          <p:nvPr>
            <p:extLst>
              <p:ext uri="{D42A27DB-BD31-4B8C-83A1-F6EECF244321}">
                <p14:modId xmlns:p14="http://schemas.microsoft.com/office/powerpoint/2010/main" val="177662001"/>
              </p:ext>
            </p:extLst>
          </p:nvPr>
        </p:nvGraphicFramePr>
        <p:xfrm>
          <a:off x="2915816" y="3721748"/>
          <a:ext cx="249808" cy="285495"/>
        </p:xfrm>
        <a:graphic>
          <a:graphicData uri="http://schemas.openxmlformats.org/presentationml/2006/ole">
            <mc:AlternateContent xmlns:mc="http://schemas.openxmlformats.org/markup-compatibility/2006">
              <mc:Choice xmlns:v="urn:schemas-microsoft-com:vml" Requires="v">
                <p:oleObj spid="_x0000_s10243" name="Equation" r:id="rId5" imgW="177480" imgH="203040" progId="Equation.DSMT4">
                  <p:embed/>
                </p:oleObj>
              </mc:Choice>
              <mc:Fallback>
                <p:oleObj name="Equation" r:id="rId5" imgW="177480" imgH="203040" progId="Equation.DSMT4">
                  <p:embed/>
                  <p:pic>
                    <p:nvPicPr>
                      <p:cNvPr id="0" name=""/>
                      <p:cNvPicPr/>
                      <p:nvPr/>
                    </p:nvPicPr>
                    <p:blipFill>
                      <a:blip r:embed="rId6"/>
                      <a:stretch>
                        <a:fillRect/>
                      </a:stretch>
                    </p:blipFill>
                    <p:spPr>
                      <a:xfrm>
                        <a:off x="2915816" y="3721748"/>
                        <a:ext cx="249808" cy="28549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962D28A-20C3-EB07-42A6-0BD89D6D8929}"/>
              </a:ext>
            </a:extLst>
          </p:cNvPr>
          <p:cNvGraphicFramePr>
            <a:graphicFrameLocks noChangeAspect="1"/>
          </p:cNvGraphicFramePr>
          <p:nvPr>
            <p:extLst>
              <p:ext uri="{D42A27DB-BD31-4B8C-83A1-F6EECF244321}">
                <p14:modId xmlns:p14="http://schemas.microsoft.com/office/powerpoint/2010/main" val="4285355477"/>
              </p:ext>
            </p:extLst>
          </p:nvPr>
        </p:nvGraphicFramePr>
        <p:xfrm>
          <a:off x="3614874" y="3639576"/>
          <a:ext cx="325636" cy="418675"/>
        </p:xfrm>
        <a:graphic>
          <a:graphicData uri="http://schemas.openxmlformats.org/presentationml/2006/ole">
            <mc:AlternateContent xmlns:mc="http://schemas.openxmlformats.org/markup-compatibility/2006">
              <mc:Choice xmlns:v="urn:schemas-microsoft-com:vml" Requires="v">
                <p:oleObj spid="_x0000_s10244" name="Equation" r:id="rId7" imgW="177480" imgH="228600" progId="Equation.DSMT4">
                  <p:embed/>
                </p:oleObj>
              </mc:Choice>
              <mc:Fallback>
                <p:oleObj name="Equation" r:id="rId7" imgW="177480" imgH="228600" progId="Equation.DSMT4">
                  <p:embed/>
                  <p:pic>
                    <p:nvPicPr>
                      <p:cNvPr id="0" name=""/>
                      <p:cNvPicPr/>
                      <p:nvPr/>
                    </p:nvPicPr>
                    <p:blipFill>
                      <a:blip r:embed="rId8"/>
                      <a:stretch>
                        <a:fillRect/>
                      </a:stretch>
                    </p:blipFill>
                    <p:spPr>
                      <a:xfrm>
                        <a:off x="3614874" y="3639576"/>
                        <a:ext cx="325636" cy="41867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95064CDA-1948-602C-834C-20A555F62431}"/>
              </a:ext>
            </a:extLst>
          </p:cNvPr>
          <p:cNvGraphicFramePr>
            <a:graphicFrameLocks noChangeAspect="1"/>
          </p:cNvGraphicFramePr>
          <p:nvPr>
            <p:extLst>
              <p:ext uri="{D42A27DB-BD31-4B8C-83A1-F6EECF244321}">
                <p14:modId xmlns:p14="http://schemas.microsoft.com/office/powerpoint/2010/main" val="681895218"/>
              </p:ext>
            </p:extLst>
          </p:nvPr>
        </p:nvGraphicFramePr>
        <p:xfrm>
          <a:off x="3289238" y="4069648"/>
          <a:ext cx="325636" cy="344791"/>
        </p:xfrm>
        <a:graphic>
          <a:graphicData uri="http://schemas.openxmlformats.org/presentationml/2006/ole">
            <mc:AlternateContent xmlns:mc="http://schemas.openxmlformats.org/markup-compatibility/2006">
              <mc:Choice xmlns:v="urn:schemas-microsoft-com:vml" Requires="v">
                <p:oleObj spid="_x0000_s10245" name="Equation" r:id="rId9" imgW="215640" imgH="228600" progId="Equation.DSMT4">
                  <p:embed/>
                </p:oleObj>
              </mc:Choice>
              <mc:Fallback>
                <p:oleObj name="Equation" r:id="rId9" imgW="215640" imgH="228600" progId="Equation.DSMT4">
                  <p:embed/>
                  <p:pic>
                    <p:nvPicPr>
                      <p:cNvPr id="0" name=""/>
                      <p:cNvPicPr/>
                      <p:nvPr/>
                    </p:nvPicPr>
                    <p:blipFill>
                      <a:blip r:embed="rId10"/>
                      <a:stretch>
                        <a:fillRect/>
                      </a:stretch>
                    </p:blipFill>
                    <p:spPr>
                      <a:xfrm>
                        <a:off x="3289238" y="4069648"/>
                        <a:ext cx="325636" cy="34479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53718F3-0C8F-FDB8-557C-7DB757D84328}"/>
              </a:ext>
            </a:extLst>
          </p:cNvPr>
          <p:cNvGraphicFramePr>
            <a:graphicFrameLocks noChangeAspect="1"/>
          </p:cNvGraphicFramePr>
          <p:nvPr>
            <p:extLst>
              <p:ext uri="{D42A27DB-BD31-4B8C-83A1-F6EECF244321}">
                <p14:modId xmlns:p14="http://schemas.microsoft.com/office/powerpoint/2010/main" val="307193954"/>
              </p:ext>
            </p:extLst>
          </p:nvPr>
        </p:nvGraphicFramePr>
        <p:xfrm>
          <a:off x="3901306" y="4046661"/>
          <a:ext cx="325636" cy="390763"/>
        </p:xfrm>
        <a:graphic>
          <a:graphicData uri="http://schemas.openxmlformats.org/presentationml/2006/ole">
            <mc:AlternateContent xmlns:mc="http://schemas.openxmlformats.org/markup-compatibility/2006">
              <mc:Choice xmlns:v="urn:schemas-microsoft-com:vml" Requires="v">
                <p:oleObj spid="_x0000_s10246" name="Equation" r:id="rId11" imgW="190440" imgH="228600" progId="Equation.DSMT4">
                  <p:embed/>
                </p:oleObj>
              </mc:Choice>
              <mc:Fallback>
                <p:oleObj name="Equation" r:id="rId11" imgW="190440" imgH="228600" progId="Equation.DSMT4">
                  <p:embed/>
                  <p:pic>
                    <p:nvPicPr>
                      <p:cNvPr id="0" name=""/>
                      <p:cNvPicPr/>
                      <p:nvPr/>
                    </p:nvPicPr>
                    <p:blipFill>
                      <a:blip r:embed="rId12"/>
                      <a:stretch>
                        <a:fillRect/>
                      </a:stretch>
                    </p:blipFill>
                    <p:spPr>
                      <a:xfrm>
                        <a:off x="3901306" y="4046661"/>
                        <a:ext cx="325636" cy="39076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8D203EA-0DC2-2C7A-0C4D-54A991329C71}"/>
              </a:ext>
            </a:extLst>
          </p:cNvPr>
          <p:cNvGraphicFramePr>
            <a:graphicFrameLocks noChangeAspect="1"/>
          </p:cNvGraphicFramePr>
          <p:nvPr>
            <p:extLst>
              <p:ext uri="{D42A27DB-BD31-4B8C-83A1-F6EECF244321}">
                <p14:modId xmlns:p14="http://schemas.microsoft.com/office/powerpoint/2010/main" val="3385285851"/>
              </p:ext>
            </p:extLst>
          </p:nvPr>
        </p:nvGraphicFramePr>
        <p:xfrm>
          <a:off x="2483768" y="4643039"/>
          <a:ext cx="107950" cy="228600"/>
        </p:xfrm>
        <a:graphic>
          <a:graphicData uri="http://schemas.openxmlformats.org/presentationml/2006/ole">
            <mc:AlternateContent xmlns:mc="http://schemas.openxmlformats.org/markup-compatibility/2006">
              <mc:Choice xmlns:v="urn:schemas-microsoft-com:vml" Requires="v">
                <p:oleObj spid="_x0000_s10247" name="Equation" r:id="rId13" imgW="101520" imgH="215640" progId="Equation.DSMT4">
                  <p:embed/>
                </p:oleObj>
              </mc:Choice>
              <mc:Fallback>
                <p:oleObj name="Equation" r:id="rId13" imgW="101520" imgH="215640" progId="Equation.DSMT4">
                  <p:embed/>
                  <p:pic>
                    <p:nvPicPr>
                      <p:cNvPr id="0" name=""/>
                      <p:cNvPicPr/>
                      <p:nvPr/>
                    </p:nvPicPr>
                    <p:blipFill>
                      <a:blip r:embed="rId14"/>
                      <a:stretch>
                        <a:fillRect/>
                      </a:stretch>
                    </p:blipFill>
                    <p:spPr>
                      <a:xfrm>
                        <a:off x="2483768" y="4643039"/>
                        <a:ext cx="107950" cy="2286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A2529E5-9D89-92D0-7C6A-BC5D2A06FBFB}"/>
              </a:ext>
            </a:extLst>
          </p:cNvPr>
          <p:cNvGraphicFramePr>
            <a:graphicFrameLocks noChangeAspect="1"/>
          </p:cNvGraphicFramePr>
          <p:nvPr>
            <p:extLst>
              <p:ext uri="{D42A27DB-BD31-4B8C-83A1-F6EECF244321}">
                <p14:modId xmlns:p14="http://schemas.microsoft.com/office/powerpoint/2010/main" val="1890079057"/>
              </p:ext>
            </p:extLst>
          </p:nvPr>
        </p:nvGraphicFramePr>
        <p:xfrm>
          <a:off x="5393384" y="4427250"/>
          <a:ext cx="3695700" cy="685800"/>
        </p:xfrm>
        <a:graphic>
          <a:graphicData uri="http://schemas.openxmlformats.org/presentationml/2006/ole">
            <mc:AlternateContent xmlns:mc="http://schemas.openxmlformats.org/markup-compatibility/2006">
              <mc:Choice xmlns:v="urn:schemas-microsoft-com:vml" Requires="v">
                <p:oleObj spid="_x0000_s10248" name="Equation" r:id="rId15" imgW="3695400" imgH="685800" progId="Equation.DSMT4">
                  <p:embed/>
                </p:oleObj>
              </mc:Choice>
              <mc:Fallback>
                <p:oleObj name="Equation" r:id="rId15" imgW="3695400" imgH="685800" progId="Equation.DSMT4">
                  <p:embed/>
                  <p:pic>
                    <p:nvPicPr>
                      <p:cNvPr id="0" name=""/>
                      <p:cNvPicPr/>
                      <p:nvPr/>
                    </p:nvPicPr>
                    <p:blipFill>
                      <a:blip r:embed="rId16"/>
                      <a:stretch>
                        <a:fillRect/>
                      </a:stretch>
                    </p:blipFill>
                    <p:spPr>
                      <a:xfrm>
                        <a:off x="5393384" y="4427250"/>
                        <a:ext cx="3695700" cy="6858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28D6D0C-9B74-C551-05FE-6757C2D45D4C}"/>
              </a:ext>
            </a:extLst>
          </p:cNvPr>
          <p:cNvGraphicFramePr>
            <a:graphicFrameLocks noChangeAspect="1"/>
          </p:cNvGraphicFramePr>
          <p:nvPr>
            <p:extLst>
              <p:ext uri="{D42A27DB-BD31-4B8C-83A1-F6EECF244321}">
                <p14:modId xmlns:p14="http://schemas.microsoft.com/office/powerpoint/2010/main" val="3000421576"/>
              </p:ext>
            </p:extLst>
          </p:nvPr>
        </p:nvGraphicFramePr>
        <p:xfrm>
          <a:off x="1785061" y="4916391"/>
          <a:ext cx="3931111" cy="1949629"/>
        </p:xfrm>
        <a:graphic>
          <a:graphicData uri="http://schemas.openxmlformats.org/presentationml/2006/ole">
            <mc:AlternateContent xmlns:mc="http://schemas.openxmlformats.org/markup-compatibility/2006">
              <mc:Choice xmlns:v="urn:schemas-microsoft-com:vml" Requires="v">
                <p:oleObj spid="_x0000_s10249" name="Equation" r:id="rId17" imgW="2539800" imgH="1257120" progId="Equation.DSMT4">
                  <p:embed/>
                </p:oleObj>
              </mc:Choice>
              <mc:Fallback>
                <p:oleObj name="Equation" r:id="rId17" imgW="2539800" imgH="1257120" progId="Equation.DSMT4">
                  <p:embed/>
                  <p:pic>
                    <p:nvPicPr>
                      <p:cNvPr id="0" name=""/>
                      <p:cNvPicPr/>
                      <p:nvPr/>
                    </p:nvPicPr>
                    <p:blipFill>
                      <a:blip r:embed="rId18"/>
                      <a:stretch>
                        <a:fillRect/>
                      </a:stretch>
                    </p:blipFill>
                    <p:spPr>
                      <a:xfrm>
                        <a:off x="1785061" y="4916391"/>
                        <a:ext cx="3931111" cy="1949629"/>
                      </a:xfrm>
                      <a:prstGeom prst="rect">
                        <a:avLst/>
                      </a:prstGeom>
                    </p:spPr>
                  </p:pic>
                </p:oleObj>
              </mc:Fallback>
            </mc:AlternateContent>
          </a:graphicData>
        </a:graphic>
      </p:graphicFrame>
    </p:spTree>
    <p:extLst>
      <p:ext uri="{BB962C8B-B14F-4D97-AF65-F5344CB8AC3E}">
        <p14:creationId xmlns:p14="http://schemas.microsoft.com/office/powerpoint/2010/main" val="72343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4"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4"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FC538-94FB-DD9B-2347-65C7CD99B50B}"/>
              </a:ext>
            </a:extLst>
          </p:cNvPr>
          <p:cNvSpPr>
            <a:spLocks noGrp="1"/>
          </p:cNvSpPr>
          <p:nvPr>
            <p:ph type="title"/>
          </p:nvPr>
        </p:nvSpPr>
        <p:spPr/>
        <p:txBody>
          <a:bodyPr/>
          <a:lstStyle/>
          <a:p>
            <a:r>
              <a:rPr lang="en-US" altLang="zh-CN" dirty="0">
                <a:solidFill>
                  <a:srgbClr val="005CA2"/>
                </a:solidFill>
              </a:rPr>
              <a:t>SVD</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101901F3-0BF1-44AE-FD7E-B252367E92DF}"/>
              </a:ext>
            </a:extLst>
          </p:cNvPr>
          <p:cNvSpPr>
            <a:spLocks noGrp="1"/>
          </p:cNvSpPr>
          <p:nvPr>
            <p:ph idx="1"/>
          </p:nvPr>
        </p:nvSpPr>
        <p:spPr/>
        <p:txBody>
          <a:bodyPr/>
          <a:lstStyle/>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我们可以看到这里经过降维后的数据            和原来的数据</a:t>
            </a: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    在数值变化上还是比较大的，这是因为我们给出的数据维度和数量不够大，导致选择舍去的奇异值权重相对来不够小，没有达到以下的经验准则：</a:t>
            </a:r>
            <a:endParaRPr lang="en-US" altLang="zh-CN" sz="1800" b="0" dirty="0">
              <a:latin typeface="+mn-ea"/>
            </a:endParaRPr>
          </a:p>
          <a:p>
            <a:pPr marL="0" indent="0">
              <a:buNone/>
            </a:pPr>
            <a:r>
              <a:rPr lang="en-US" altLang="zh-CN" sz="1800" b="0" dirty="0">
                <a:latin typeface="+mn-ea"/>
              </a:rPr>
              <a:t>    </a:t>
            </a:r>
            <a:r>
              <a:rPr lang="zh-CN" altLang="en-US" sz="1800" b="0" dirty="0">
                <a:latin typeface="+mn-ea"/>
              </a:rPr>
              <a:t>我们在选择奇异值时，需要保留足够的奇异值以便保留矩阵  </a:t>
            </a:r>
            <a:r>
              <a:rPr lang="en-US" altLang="zh-CN" sz="1800" b="0" dirty="0">
                <a:latin typeface="+mn-ea"/>
              </a:rPr>
              <a:t>90%</a:t>
            </a:r>
            <a:r>
              <a:rPr lang="zh-CN" altLang="en-US" sz="1800" b="0" dirty="0">
                <a:latin typeface="+mn-ea"/>
              </a:rPr>
              <a:t>以上的能量。即保留的奇异值的平方和占所有奇异值平方和的</a:t>
            </a:r>
            <a:r>
              <a:rPr lang="en-US" altLang="zh-CN" sz="1800" b="0" dirty="0">
                <a:latin typeface="+mn-ea"/>
              </a:rPr>
              <a:t>90%</a:t>
            </a:r>
            <a:r>
              <a:rPr lang="zh-CN" altLang="en-US" sz="1800" b="0" dirty="0">
                <a:latin typeface="+mn-ea"/>
              </a:rPr>
              <a:t>以上。</a:t>
            </a:r>
            <a:endParaRPr lang="en-US" altLang="zh-CN" sz="1800" b="0" dirty="0">
              <a:latin typeface="+mn-ea"/>
            </a:endParaRPr>
          </a:p>
          <a:p>
            <a:pPr marL="0" indent="0">
              <a:buNone/>
            </a:pPr>
            <a:r>
              <a:rPr lang="en-US" altLang="zh-CN" sz="1800" b="0" dirty="0">
                <a:latin typeface="+mn-ea"/>
              </a:rPr>
              <a:t>    </a:t>
            </a:r>
            <a:r>
              <a:rPr lang="zh-CN" altLang="en-US" sz="1800" b="0" dirty="0">
                <a:latin typeface="+mn-ea"/>
              </a:rPr>
              <a:t>在上面的例子中保留的能量：</a:t>
            </a:r>
            <a:endParaRPr lang="en-US" altLang="zh-CN" sz="1800" b="0" dirty="0">
              <a:latin typeface="+mn-ea"/>
            </a:endParaRPr>
          </a:p>
          <a:p>
            <a:pPr marL="0" indent="0">
              <a:buNone/>
            </a:pPr>
            <a:r>
              <a:rPr lang="zh-CN" altLang="en-US" sz="1800" b="0" dirty="0">
                <a:latin typeface="+mn-ea"/>
              </a:rPr>
              <a:t>    而在我们书本上的例子中，</a:t>
            </a:r>
            <a:r>
              <a:rPr lang="en-US" altLang="zh-CN" sz="1800" b="0" dirty="0">
                <a:latin typeface="+mn-ea"/>
              </a:rPr>
              <a:t>P327</a:t>
            </a:r>
            <a:r>
              <a:rPr lang="zh-CN" altLang="en-US" sz="1800" b="0" dirty="0">
                <a:latin typeface="+mn-ea"/>
              </a:rPr>
              <a:t>页有给出其保留的能量占比超过了</a:t>
            </a:r>
            <a:r>
              <a:rPr lang="en-US" altLang="zh-CN" sz="1800" b="0" dirty="0">
                <a:latin typeface="+mn-ea"/>
              </a:rPr>
              <a:t>99%</a:t>
            </a:r>
            <a:r>
              <a:rPr lang="zh-CN" altLang="en-US" sz="1800" b="0" dirty="0">
                <a:latin typeface="+mn-ea"/>
              </a:rPr>
              <a:t>，所有我们可以看到降维后的矩阵和之前的矩阵在数值上是相当接近的。</a:t>
            </a:r>
          </a:p>
        </p:txBody>
      </p:sp>
      <p:graphicFrame>
        <p:nvGraphicFramePr>
          <p:cNvPr id="4" name="对象 3">
            <a:extLst>
              <a:ext uri="{FF2B5EF4-FFF2-40B4-BE49-F238E27FC236}">
                <a16:creationId xmlns:a16="http://schemas.microsoft.com/office/drawing/2014/main" id="{F42D2435-710B-0CD6-F077-455A3712CAC2}"/>
              </a:ext>
            </a:extLst>
          </p:cNvPr>
          <p:cNvGraphicFramePr>
            <a:graphicFrameLocks noChangeAspect="1"/>
          </p:cNvGraphicFramePr>
          <p:nvPr>
            <p:extLst>
              <p:ext uri="{D42A27DB-BD31-4B8C-83A1-F6EECF244321}">
                <p14:modId xmlns:p14="http://schemas.microsoft.com/office/powerpoint/2010/main" val="486047709"/>
              </p:ext>
            </p:extLst>
          </p:nvPr>
        </p:nvGraphicFramePr>
        <p:xfrm>
          <a:off x="4139952" y="1618589"/>
          <a:ext cx="1320800" cy="1782762"/>
        </p:xfrm>
        <a:graphic>
          <a:graphicData uri="http://schemas.openxmlformats.org/presentationml/2006/ole">
            <mc:AlternateContent xmlns:mc="http://schemas.openxmlformats.org/markup-compatibility/2006">
              <mc:Choice xmlns:v="urn:schemas-microsoft-com:vml" Requires="v">
                <p:oleObj spid="_x0000_s11266" name="Equation" r:id="rId3" imgW="1155600" imgH="1562040" progId="Equation.DSMT4">
                  <p:embed/>
                </p:oleObj>
              </mc:Choice>
              <mc:Fallback>
                <p:oleObj name="Equation" r:id="rId3" imgW="1155600" imgH="1562040" progId="Equation.DSMT4">
                  <p:embed/>
                  <p:pic>
                    <p:nvPicPr>
                      <p:cNvPr id="0" name=""/>
                      <p:cNvPicPr/>
                      <p:nvPr/>
                    </p:nvPicPr>
                    <p:blipFill>
                      <a:blip r:embed="rId4"/>
                      <a:stretch>
                        <a:fillRect/>
                      </a:stretch>
                    </p:blipFill>
                    <p:spPr>
                      <a:xfrm>
                        <a:off x="4139952" y="1618589"/>
                        <a:ext cx="1320800" cy="1782762"/>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E7888DDF-8D9E-03C3-BE9E-B2A6644185DD}"/>
              </a:ext>
            </a:extLst>
          </p:cNvPr>
          <p:cNvGraphicFramePr>
            <a:graphicFrameLocks noChangeAspect="1"/>
          </p:cNvGraphicFramePr>
          <p:nvPr>
            <p:extLst>
              <p:ext uri="{D42A27DB-BD31-4B8C-83A1-F6EECF244321}">
                <p14:modId xmlns:p14="http://schemas.microsoft.com/office/powerpoint/2010/main" val="3886253624"/>
              </p:ext>
            </p:extLst>
          </p:nvPr>
        </p:nvGraphicFramePr>
        <p:xfrm>
          <a:off x="6804248" y="1762645"/>
          <a:ext cx="1458342" cy="1494649"/>
        </p:xfrm>
        <a:graphic>
          <a:graphicData uri="http://schemas.openxmlformats.org/presentationml/2006/ole">
            <mc:AlternateContent xmlns:mc="http://schemas.openxmlformats.org/markup-compatibility/2006">
              <mc:Choice xmlns:v="urn:schemas-microsoft-com:vml" Requires="v">
                <p:oleObj spid="_x0000_s11267" name="Equation" r:id="rId5" imgW="1530114" imgH="1568216" progId="Equation.DSMT4">
                  <p:embed/>
                </p:oleObj>
              </mc:Choice>
              <mc:Fallback>
                <p:oleObj name="Equation" r:id="rId5" imgW="1530114" imgH="1568216" progId="Equation.DSMT4">
                  <p:embed/>
                  <p:pic>
                    <p:nvPicPr>
                      <p:cNvPr id="0" name=""/>
                      <p:cNvPicPr/>
                      <p:nvPr/>
                    </p:nvPicPr>
                    <p:blipFill>
                      <a:blip r:embed="rId6"/>
                      <a:stretch>
                        <a:fillRect/>
                      </a:stretch>
                    </p:blipFill>
                    <p:spPr>
                      <a:xfrm>
                        <a:off x="6804248" y="1762645"/>
                        <a:ext cx="1458342" cy="149464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9929B16-977D-EE48-2582-FE79AFCA341F}"/>
              </a:ext>
            </a:extLst>
          </p:cNvPr>
          <p:cNvGraphicFramePr>
            <a:graphicFrameLocks noChangeAspect="1"/>
          </p:cNvGraphicFramePr>
          <p:nvPr>
            <p:extLst>
              <p:ext uri="{D42A27DB-BD31-4B8C-83A1-F6EECF244321}">
                <p14:modId xmlns:p14="http://schemas.microsoft.com/office/powerpoint/2010/main" val="2937188380"/>
              </p:ext>
            </p:extLst>
          </p:nvPr>
        </p:nvGraphicFramePr>
        <p:xfrm>
          <a:off x="6804248" y="4581128"/>
          <a:ext cx="246063" cy="300037"/>
        </p:xfrm>
        <a:graphic>
          <a:graphicData uri="http://schemas.openxmlformats.org/presentationml/2006/ole">
            <mc:AlternateContent xmlns:mc="http://schemas.openxmlformats.org/markup-compatibility/2006">
              <mc:Choice xmlns:v="urn:schemas-microsoft-com:vml" Requires="v">
                <p:oleObj spid="_x0000_s11268" name="Equation" r:id="rId7" imgW="245538" imgH="300251" progId="Equation.DSMT4">
                  <p:embed/>
                </p:oleObj>
              </mc:Choice>
              <mc:Fallback>
                <p:oleObj name="Equation" r:id="rId7" imgW="245538" imgH="300251" progId="Equation.DSMT4">
                  <p:embed/>
                  <p:pic>
                    <p:nvPicPr>
                      <p:cNvPr id="16" name="对象 15">
                        <a:extLst>
                          <a:ext uri="{FF2B5EF4-FFF2-40B4-BE49-F238E27FC236}">
                            <a16:creationId xmlns:a16="http://schemas.microsoft.com/office/drawing/2014/main" id="{6B0EF3A3-169D-3A12-550A-16A5DBD74F46}"/>
                          </a:ext>
                        </a:extLst>
                      </p:cNvPr>
                      <p:cNvPicPr/>
                      <p:nvPr/>
                    </p:nvPicPr>
                    <p:blipFill>
                      <a:blip r:embed="rId8"/>
                      <a:stretch>
                        <a:fillRect/>
                      </a:stretch>
                    </p:blipFill>
                    <p:spPr>
                      <a:xfrm>
                        <a:off x="6804248" y="4581128"/>
                        <a:ext cx="246063" cy="30003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7A382678-0117-A7B7-91F2-30198FA1E6A7}"/>
              </a:ext>
            </a:extLst>
          </p:cNvPr>
          <p:cNvGraphicFramePr>
            <a:graphicFrameLocks noChangeAspect="1"/>
          </p:cNvGraphicFramePr>
          <p:nvPr>
            <p:extLst>
              <p:ext uri="{D42A27DB-BD31-4B8C-83A1-F6EECF244321}">
                <p14:modId xmlns:p14="http://schemas.microsoft.com/office/powerpoint/2010/main" val="61563195"/>
              </p:ext>
            </p:extLst>
          </p:nvPr>
        </p:nvGraphicFramePr>
        <p:xfrm>
          <a:off x="3779912" y="5239411"/>
          <a:ext cx="3654425" cy="720725"/>
        </p:xfrm>
        <a:graphic>
          <a:graphicData uri="http://schemas.openxmlformats.org/presentationml/2006/ole">
            <mc:AlternateContent xmlns:mc="http://schemas.openxmlformats.org/markup-compatibility/2006">
              <mc:Choice xmlns:v="urn:schemas-microsoft-com:vml" Requires="v">
                <p:oleObj spid="_x0000_s11269" name="Equation" r:id="rId9" imgW="3479760" imgH="685800" progId="Equation.DSMT4">
                  <p:embed/>
                </p:oleObj>
              </mc:Choice>
              <mc:Fallback>
                <p:oleObj name="Equation" r:id="rId9" imgW="3479760" imgH="685800" progId="Equation.DSMT4">
                  <p:embed/>
                  <p:pic>
                    <p:nvPicPr>
                      <p:cNvPr id="0" name=""/>
                      <p:cNvPicPr/>
                      <p:nvPr/>
                    </p:nvPicPr>
                    <p:blipFill>
                      <a:blip r:embed="rId10"/>
                      <a:stretch>
                        <a:fillRect/>
                      </a:stretch>
                    </p:blipFill>
                    <p:spPr>
                      <a:xfrm>
                        <a:off x="3779912" y="5239411"/>
                        <a:ext cx="3654425" cy="720725"/>
                      </a:xfrm>
                      <a:prstGeom prst="rect">
                        <a:avLst/>
                      </a:prstGeom>
                    </p:spPr>
                  </p:pic>
                </p:oleObj>
              </mc:Fallback>
            </mc:AlternateContent>
          </a:graphicData>
        </a:graphic>
      </p:graphicFrame>
    </p:spTree>
    <p:extLst>
      <p:ext uri="{BB962C8B-B14F-4D97-AF65-F5344CB8AC3E}">
        <p14:creationId xmlns:p14="http://schemas.microsoft.com/office/powerpoint/2010/main" val="260581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2B089-C13A-8AAD-C98F-5FD6333CA8D3}"/>
              </a:ext>
            </a:extLst>
          </p:cNvPr>
          <p:cNvSpPr>
            <a:spLocks noGrp="1"/>
          </p:cNvSpPr>
          <p:nvPr>
            <p:ph type="title"/>
          </p:nvPr>
        </p:nvSpPr>
        <p:spPr/>
        <p:txBody>
          <a:bodyPr/>
          <a:lstStyle/>
          <a:p>
            <a:r>
              <a:rPr lang="en-US" altLang="zh-CN" dirty="0">
                <a:solidFill>
                  <a:srgbClr val="005CA2"/>
                </a:solidFill>
              </a:rPr>
              <a:t>SVD</a:t>
            </a:r>
            <a:r>
              <a:rPr lang="zh-CN" altLang="en-US" dirty="0">
                <a:solidFill>
                  <a:srgbClr val="005CA2"/>
                </a:solidFill>
              </a:rPr>
              <a:t>的优缺点</a:t>
            </a:r>
          </a:p>
        </p:txBody>
      </p:sp>
      <p:sp>
        <p:nvSpPr>
          <p:cNvPr id="3" name="内容占位符 2">
            <a:extLst>
              <a:ext uri="{FF2B5EF4-FFF2-40B4-BE49-F238E27FC236}">
                <a16:creationId xmlns:a16="http://schemas.microsoft.com/office/drawing/2014/main" id="{796F9DE8-2AB0-B631-0A94-17CE00F8BD36}"/>
              </a:ext>
            </a:extLst>
          </p:cNvPr>
          <p:cNvSpPr>
            <a:spLocks noGrp="1"/>
          </p:cNvSpPr>
          <p:nvPr>
            <p:ph idx="1"/>
          </p:nvPr>
        </p:nvSpPr>
        <p:spPr/>
        <p:txBody>
          <a:bodyPr/>
          <a:lstStyle/>
          <a:p>
            <a:pPr marL="0" indent="0">
              <a:buNone/>
            </a:pPr>
            <a:r>
              <a:rPr lang="zh-CN" altLang="en-US" sz="1800" b="0" dirty="0">
                <a:latin typeface="+mn-ea"/>
              </a:rPr>
              <a:t>    优点：简化数据、去除噪声，提高算法的结果。</a:t>
            </a:r>
            <a:endParaRPr lang="en-US" altLang="zh-CN" sz="1800" b="0" dirty="0">
              <a:latin typeface="+mn-ea"/>
            </a:endParaRPr>
          </a:p>
          <a:p>
            <a:pPr marL="0" indent="0">
              <a:buNone/>
            </a:pPr>
            <a:r>
              <a:rPr lang="en-US" altLang="zh-CN" sz="1800" b="0" dirty="0">
                <a:latin typeface="+mn-ea"/>
              </a:rPr>
              <a:t>    </a:t>
            </a:r>
            <a:r>
              <a:rPr lang="zh-CN" altLang="en-US" sz="1800" b="0" dirty="0">
                <a:latin typeface="+mn-ea"/>
              </a:rPr>
              <a:t>缺点：数据的转化可解释性差，比如我们去掉的奇异值到底指代的是什么，矩阵去掉的相应行又是什么，很难给出明确的解释。</a:t>
            </a:r>
            <a:endParaRPr lang="en-US" altLang="zh-CN" sz="1800" b="0" dirty="0">
              <a:latin typeface="+mn-ea"/>
            </a:endParaRPr>
          </a:p>
          <a:p>
            <a:pPr marL="0" indent="0">
              <a:buNone/>
            </a:pPr>
            <a:r>
              <a:rPr lang="en-US" altLang="zh-CN" sz="1800" b="0" dirty="0">
                <a:latin typeface="+mn-ea"/>
              </a:rPr>
              <a:t>    </a:t>
            </a:r>
            <a:r>
              <a:rPr lang="zh-CN" altLang="en-US" sz="1800" b="0" dirty="0">
                <a:latin typeface="+mn-ea"/>
              </a:rPr>
              <a:t>适用场合：</a:t>
            </a:r>
            <a:endParaRPr lang="en-US" altLang="zh-CN" sz="1800" b="0" dirty="0">
              <a:latin typeface="+mn-ea"/>
            </a:endParaRPr>
          </a:p>
          <a:p>
            <a:pPr marL="0" indent="0">
              <a:buNone/>
            </a:pPr>
            <a:r>
              <a:rPr lang="en-US" altLang="zh-CN" sz="1800" b="0" dirty="0">
                <a:latin typeface="+mn-ea"/>
              </a:rPr>
              <a:t>    1.</a:t>
            </a:r>
            <a:r>
              <a:rPr lang="zh-CN" altLang="en-US" sz="1800" b="0" dirty="0">
                <a:latin typeface="+mn-ea"/>
              </a:rPr>
              <a:t>信息检索；利用</a:t>
            </a:r>
            <a:r>
              <a:rPr lang="en-US" altLang="zh-CN" sz="1800" b="0" dirty="0">
                <a:latin typeface="+mn-ea"/>
              </a:rPr>
              <a:t>SVD</a:t>
            </a:r>
            <a:r>
              <a:rPr lang="zh-CN" altLang="en-US" sz="1800" b="0" dirty="0">
                <a:latin typeface="+mn-ea"/>
              </a:rPr>
              <a:t>的方法被称为隐性语义分析。</a:t>
            </a:r>
            <a:endParaRPr lang="en-US" altLang="zh-CN" sz="1800" b="0" dirty="0">
              <a:latin typeface="+mn-ea"/>
            </a:endParaRPr>
          </a:p>
          <a:p>
            <a:pPr marL="0" indent="0">
              <a:buNone/>
            </a:pPr>
            <a:r>
              <a:rPr lang="en-US" altLang="zh-CN" sz="1800" b="0" dirty="0">
                <a:latin typeface="+mn-ea"/>
              </a:rPr>
              <a:t>    2.</a:t>
            </a:r>
            <a:r>
              <a:rPr lang="zh-CN" altLang="en-US" sz="1800" b="0" dirty="0">
                <a:latin typeface="+mn-ea"/>
              </a:rPr>
              <a:t>推荐系统；利用</a:t>
            </a:r>
            <a:r>
              <a:rPr lang="en-US" altLang="zh-CN" sz="1800" b="0" dirty="0">
                <a:latin typeface="+mn-ea"/>
              </a:rPr>
              <a:t>SVD</a:t>
            </a:r>
            <a:r>
              <a:rPr lang="zh-CN" altLang="en-US" sz="1800" b="0" dirty="0">
                <a:latin typeface="+mn-ea"/>
              </a:rPr>
              <a:t>从高维原始数据中构建一个低维主题空间，然后在该空间下计算其相似度。</a:t>
            </a:r>
            <a:endParaRPr lang="en-US" altLang="zh-CN" sz="1800" b="0" dirty="0">
              <a:latin typeface="+mn-ea"/>
            </a:endParaRPr>
          </a:p>
          <a:p>
            <a:pPr marL="0" indent="0">
              <a:buNone/>
            </a:pPr>
            <a:endParaRPr lang="en-US" altLang="zh-CN" sz="1800" b="0" dirty="0">
              <a:latin typeface="+mn-ea"/>
            </a:endParaRPr>
          </a:p>
          <a:p>
            <a:pPr marL="0" indent="0">
              <a:buNone/>
            </a:pPr>
            <a:r>
              <a:rPr lang="zh-CN" altLang="en-US" sz="1800" b="0" dirty="0">
                <a:latin typeface="+mn-ea"/>
              </a:rPr>
              <a:t>    而且我们可以看出</a:t>
            </a:r>
            <a:r>
              <a:rPr lang="en-US" altLang="zh-CN" sz="1800" b="0" dirty="0">
                <a:latin typeface="+mn-ea"/>
              </a:rPr>
              <a:t>SVD</a:t>
            </a:r>
            <a:r>
              <a:rPr lang="zh-CN" altLang="en-US" sz="1800" b="0" dirty="0">
                <a:latin typeface="+mn-ea"/>
              </a:rPr>
              <a:t>（奇异值分解）和</a:t>
            </a:r>
            <a:r>
              <a:rPr lang="en-US" altLang="zh-CN" sz="1800" b="0" dirty="0">
                <a:latin typeface="+mn-ea"/>
              </a:rPr>
              <a:t>PCA</a:t>
            </a:r>
            <a:r>
              <a:rPr lang="zh-CN" altLang="en-US" sz="1800" b="0" dirty="0">
                <a:latin typeface="+mn-ea"/>
              </a:rPr>
              <a:t>（主成分分析）之间是存在一定联系的。</a:t>
            </a:r>
            <a:r>
              <a:rPr lang="en-US" altLang="zh-CN" sz="1800" b="0" dirty="0">
                <a:latin typeface="+mn-ea"/>
              </a:rPr>
              <a:t>SVD</a:t>
            </a:r>
            <a:r>
              <a:rPr lang="zh-CN" altLang="en-US" sz="1800" b="0" dirty="0">
                <a:latin typeface="+mn-ea"/>
              </a:rPr>
              <a:t>可以用来做</a:t>
            </a:r>
            <a:r>
              <a:rPr lang="en-US" altLang="zh-CN" sz="1800" b="0" dirty="0">
                <a:latin typeface="+mn-ea"/>
              </a:rPr>
              <a:t>PCA</a:t>
            </a:r>
            <a:r>
              <a:rPr lang="zh-CN" altLang="en-US" sz="1800" b="0" dirty="0">
                <a:latin typeface="+mn-ea"/>
              </a:rPr>
              <a:t>，因为在</a:t>
            </a:r>
            <a:r>
              <a:rPr lang="en-US" altLang="zh-CN" sz="1800" b="0" dirty="0">
                <a:latin typeface="+mn-ea"/>
              </a:rPr>
              <a:t>PCA</a:t>
            </a:r>
            <a:r>
              <a:rPr lang="zh-CN" altLang="en-US" sz="1800" b="0" dirty="0">
                <a:latin typeface="+mn-ea"/>
              </a:rPr>
              <a:t>阶段我们主要求得是     的特征值和特征向量。而这和</a:t>
            </a:r>
            <a:r>
              <a:rPr lang="en-US" altLang="zh-CN" sz="1800" b="0" dirty="0">
                <a:latin typeface="+mn-ea"/>
              </a:rPr>
              <a:t>SVD</a:t>
            </a:r>
            <a:r>
              <a:rPr lang="zh-CN" altLang="en-US" sz="1800" b="0" dirty="0">
                <a:latin typeface="+mn-ea"/>
              </a:rPr>
              <a:t>中求左奇异矩阵  的过程是一致的，也就是说这里的</a:t>
            </a:r>
            <a:r>
              <a:rPr lang="en-US" altLang="zh-CN" sz="1800" b="0" dirty="0">
                <a:latin typeface="+mn-ea"/>
              </a:rPr>
              <a:t>SVD</a:t>
            </a:r>
            <a:r>
              <a:rPr lang="zh-CN" altLang="en-US" sz="1800" b="0" dirty="0">
                <a:latin typeface="+mn-ea"/>
              </a:rPr>
              <a:t>奇异值就是</a:t>
            </a:r>
            <a:r>
              <a:rPr lang="en-US" altLang="zh-CN" sz="1800" b="0" dirty="0">
                <a:latin typeface="+mn-ea"/>
              </a:rPr>
              <a:t>PCA</a:t>
            </a:r>
            <a:r>
              <a:rPr lang="zh-CN" altLang="en-US" sz="1800" b="0" dirty="0">
                <a:latin typeface="+mn-ea"/>
              </a:rPr>
              <a:t>中的特征值。所以我们可以根据</a:t>
            </a:r>
            <a:r>
              <a:rPr lang="en-US" altLang="zh-CN" sz="1800" b="0" dirty="0">
                <a:latin typeface="+mn-ea"/>
              </a:rPr>
              <a:t>SVD</a:t>
            </a:r>
            <a:r>
              <a:rPr lang="zh-CN" altLang="en-US" sz="1800" b="0" dirty="0">
                <a:latin typeface="+mn-ea"/>
              </a:rPr>
              <a:t>的结果进行</a:t>
            </a:r>
            <a:r>
              <a:rPr lang="en-US" altLang="zh-CN" sz="1800" b="0" dirty="0">
                <a:latin typeface="+mn-ea"/>
              </a:rPr>
              <a:t>PCA</a:t>
            </a:r>
            <a:r>
              <a:rPr lang="zh-CN" altLang="en-US" sz="1800" b="0" dirty="0">
                <a:latin typeface="+mn-ea"/>
              </a:rPr>
              <a:t>。</a:t>
            </a:r>
            <a:endParaRPr lang="en-US" altLang="zh-CN" sz="1800" b="0" dirty="0">
              <a:latin typeface="+mn-ea"/>
            </a:endParaRPr>
          </a:p>
        </p:txBody>
      </p:sp>
      <p:graphicFrame>
        <p:nvGraphicFramePr>
          <p:cNvPr id="4" name="对象 3">
            <a:extLst>
              <a:ext uri="{FF2B5EF4-FFF2-40B4-BE49-F238E27FC236}">
                <a16:creationId xmlns:a16="http://schemas.microsoft.com/office/drawing/2014/main" id="{43982610-2011-4A42-7AA3-FF759C712FB8}"/>
              </a:ext>
            </a:extLst>
          </p:cNvPr>
          <p:cNvGraphicFramePr>
            <a:graphicFrameLocks noChangeAspect="1"/>
          </p:cNvGraphicFramePr>
          <p:nvPr>
            <p:extLst>
              <p:ext uri="{D42A27DB-BD31-4B8C-83A1-F6EECF244321}">
                <p14:modId xmlns:p14="http://schemas.microsoft.com/office/powerpoint/2010/main" val="155509861"/>
              </p:ext>
            </p:extLst>
          </p:nvPr>
        </p:nvGraphicFramePr>
        <p:xfrm>
          <a:off x="6228184" y="5330872"/>
          <a:ext cx="582921" cy="360040"/>
        </p:xfrm>
        <a:graphic>
          <a:graphicData uri="http://schemas.openxmlformats.org/presentationml/2006/ole">
            <mc:AlternateContent xmlns:mc="http://schemas.openxmlformats.org/markup-compatibility/2006">
              <mc:Choice xmlns:v="urn:schemas-microsoft-com:vml" Requires="v">
                <p:oleObj spid="_x0000_s12290" name="Equation" r:id="rId4" imgW="431640" imgH="266400" progId="Equation.DSMT4">
                  <p:embed/>
                </p:oleObj>
              </mc:Choice>
              <mc:Fallback>
                <p:oleObj name="Equation" r:id="rId4" imgW="431640" imgH="266400" progId="Equation.DSMT4">
                  <p:embed/>
                  <p:pic>
                    <p:nvPicPr>
                      <p:cNvPr id="0" name=""/>
                      <p:cNvPicPr/>
                      <p:nvPr/>
                    </p:nvPicPr>
                    <p:blipFill>
                      <a:blip r:embed="rId5"/>
                      <a:stretch>
                        <a:fillRect/>
                      </a:stretch>
                    </p:blipFill>
                    <p:spPr>
                      <a:xfrm>
                        <a:off x="6228184" y="5330872"/>
                        <a:ext cx="582921" cy="36004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DFA6137A-B8F9-11A4-3815-D2B21306813A}"/>
              </a:ext>
            </a:extLst>
          </p:cNvPr>
          <p:cNvGraphicFramePr>
            <a:graphicFrameLocks noChangeAspect="1"/>
          </p:cNvGraphicFramePr>
          <p:nvPr>
            <p:extLst>
              <p:ext uri="{D42A27DB-BD31-4B8C-83A1-F6EECF244321}">
                <p14:modId xmlns:p14="http://schemas.microsoft.com/office/powerpoint/2010/main" val="1204187681"/>
              </p:ext>
            </p:extLst>
          </p:nvPr>
        </p:nvGraphicFramePr>
        <p:xfrm>
          <a:off x="3491880" y="5805264"/>
          <a:ext cx="287908" cy="304844"/>
        </p:xfrm>
        <a:graphic>
          <a:graphicData uri="http://schemas.openxmlformats.org/presentationml/2006/ole">
            <mc:AlternateContent xmlns:mc="http://schemas.openxmlformats.org/markup-compatibility/2006">
              <mc:Choice xmlns:v="urn:schemas-microsoft-com:vml" Requires="v">
                <p:oleObj spid="_x0000_s12291" name="Equation" r:id="rId6" imgW="215640" imgH="228600" progId="Equation.DSMT4">
                  <p:embed/>
                </p:oleObj>
              </mc:Choice>
              <mc:Fallback>
                <p:oleObj name="Equation" r:id="rId6" imgW="215640" imgH="228600" progId="Equation.DSMT4">
                  <p:embed/>
                  <p:pic>
                    <p:nvPicPr>
                      <p:cNvPr id="0" name=""/>
                      <p:cNvPicPr/>
                      <p:nvPr/>
                    </p:nvPicPr>
                    <p:blipFill>
                      <a:blip r:embed="rId7"/>
                      <a:stretch>
                        <a:fillRect/>
                      </a:stretch>
                    </p:blipFill>
                    <p:spPr>
                      <a:xfrm>
                        <a:off x="3491880" y="5805264"/>
                        <a:ext cx="287908" cy="304844"/>
                      </a:xfrm>
                      <a:prstGeom prst="rect">
                        <a:avLst/>
                      </a:prstGeom>
                    </p:spPr>
                  </p:pic>
                </p:oleObj>
              </mc:Fallback>
            </mc:AlternateContent>
          </a:graphicData>
        </a:graphic>
      </p:graphicFrame>
    </p:spTree>
    <p:extLst>
      <p:ext uri="{BB962C8B-B14F-4D97-AF65-F5344CB8AC3E}">
        <p14:creationId xmlns:p14="http://schemas.microsoft.com/office/powerpoint/2010/main" val="422775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91">
            <a:extLst>
              <a:ext uri="{FF2B5EF4-FFF2-40B4-BE49-F238E27FC236}">
                <a16:creationId xmlns:a16="http://schemas.microsoft.com/office/drawing/2014/main" id="{382388EC-F59F-FD91-B7D2-80F86C0F24C9}"/>
              </a:ext>
            </a:extLst>
          </p:cNvPr>
          <p:cNvSpPr>
            <a:spLocks noChangeArrowheads="1"/>
          </p:cNvSpPr>
          <p:nvPr/>
        </p:nvSpPr>
        <p:spPr bwMode="auto">
          <a:xfrm flipV="1">
            <a:off x="6300191" y="2996952"/>
            <a:ext cx="5328593" cy="1295000"/>
          </a:xfrm>
          <a:prstGeom prst="parallelogram">
            <a:avLst>
              <a:gd name="adj" fmla="val 55130"/>
            </a:avLst>
          </a:prstGeom>
          <a:solidFill>
            <a:srgbClr val="385D8A"/>
          </a:solidFill>
          <a:ln>
            <a:noFill/>
          </a:ln>
          <a:effectLst/>
        </p:spPr>
        <p:txBody>
          <a:bodyPr wrap="none" anchor="ctr"/>
          <a:lstStyle/>
          <a:p>
            <a:endParaRPr lang="zh-CN" altLang="en-US">
              <a:solidFill>
                <a:prstClr val="black"/>
              </a:solidFill>
              <a:latin typeface="微软雅黑" pitchFamily="34" charset="-122"/>
              <a:ea typeface="微软雅黑" pitchFamily="34" charset="-122"/>
            </a:endParaRPr>
          </a:p>
        </p:txBody>
      </p:sp>
      <p:sp>
        <p:nvSpPr>
          <p:cNvPr id="5" name="AutoShape 292">
            <a:extLst>
              <a:ext uri="{FF2B5EF4-FFF2-40B4-BE49-F238E27FC236}">
                <a16:creationId xmlns:a16="http://schemas.microsoft.com/office/drawing/2014/main" id="{F8086010-CE0C-8570-02DF-537206868FEF}"/>
              </a:ext>
            </a:extLst>
          </p:cNvPr>
          <p:cNvSpPr>
            <a:spLocks noChangeArrowheads="1"/>
          </p:cNvSpPr>
          <p:nvPr/>
        </p:nvSpPr>
        <p:spPr bwMode="auto">
          <a:xfrm flipV="1">
            <a:off x="-2628800" y="2996952"/>
            <a:ext cx="5728592" cy="1295000"/>
          </a:xfrm>
          <a:prstGeom prst="parallelogram">
            <a:avLst>
              <a:gd name="adj" fmla="val 55130"/>
            </a:avLst>
          </a:prstGeom>
          <a:solidFill>
            <a:srgbClr val="385D8A"/>
          </a:solidFill>
          <a:ln>
            <a:noFill/>
          </a:ln>
          <a:effectLst/>
        </p:spPr>
        <p:txBody>
          <a:bodyPr wrap="none" anchor="ctr"/>
          <a:lstStyle/>
          <a:p>
            <a:endParaRPr lang="zh-CN" altLang="en-US">
              <a:solidFill>
                <a:prstClr val="black"/>
              </a:solidFill>
              <a:latin typeface="微软雅黑" pitchFamily="34" charset="-122"/>
              <a:ea typeface="微软雅黑" pitchFamily="34" charset="-122"/>
            </a:endParaRPr>
          </a:p>
        </p:txBody>
      </p:sp>
      <p:sp>
        <p:nvSpPr>
          <p:cNvPr id="6" name="WordArt 293">
            <a:extLst>
              <a:ext uri="{FF2B5EF4-FFF2-40B4-BE49-F238E27FC236}">
                <a16:creationId xmlns:a16="http://schemas.microsoft.com/office/drawing/2014/main" id="{8F504234-E543-9340-345A-019B1C0800C5}"/>
              </a:ext>
            </a:extLst>
          </p:cNvPr>
          <p:cNvSpPr>
            <a:spLocks noChangeArrowheads="1" noChangeShapeType="1" noTextEdit="1"/>
          </p:cNvSpPr>
          <p:nvPr/>
        </p:nvSpPr>
        <p:spPr bwMode="auto">
          <a:xfrm>
            <a:off x="661392" y="3212976"/>
            <a:ext cx="1143000" cy="53323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3600" kern="10" dirty="0">
                <a:blipFill dpi="0" rotWithShape="1">
                  <a:blip r:embed="rId2"/>
                  <a:srcRect/>
                  <a:tile tx="0" ty="0" sx="100000" sy="100000" flip="none" algn="tl"/>
                </a:blipFill>
                <a:effectLst>
                  <a:outerShdw dist="35921" dir="2700000" algn="ctr" rotWithShape="0">
                    <a:srgbClr val="000000">
                      <a:alpha val="80000"/>
                    </a:srgbClr>
                  </a:outerShdw>
                </a:effectLst>
                <a:latin typeface="微软雅黑" pitchFamily="34" charset="-122"/>
                <a:ea typeface="微软雅黑" pitchFamily="34" charset="-122"/>
              </a:rPr>
              <a:t>目录</a:t>
            </a:r>
          </a:p>
        </p:txBody>
      </p:sp>
      <p:sp>
        <p:nvSpPr>
          <p:cNvPr id="7" name="WordArt 294">
            <a:extLst>
              <a:ext uri="{FF2B5EF4-FFF2-40B4-BE49-F238E27FC236}">
                <a16:creationId xmlns:a16="http://schemas.microsoft.com/office/drawing/2014/main" id="{76BBBE62-3157-F64E-4B71-072CBF0A1DAE}"/>
              </a:ext>
            </a:extLst>
          </p:cNvPr>
          <p:cNvSpPr>
            <a:spLocks noChangeArrowheads="1" noChangeShapeType="1" noTextEdit="1"/>
          </p:cNvSpPr>
          <p:nvPr/>
        </p:nvSpPr>
        <p:spPr bwMode="auto">
          <a:xfrm>
            <a:off x="672480" y="3881689"/>
            <a:ext cx="1143000" cy="15235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dirty="0">
                <a:solidFill>
                  <a:prstClr val="white"/>
                </a:solidFill>
                <a:latin typeface="微软雅黑" pitchFamily="34" charset="-122"/>
                <a:ea typeface="微软雅黑" pitchFamily="34" charset="-122"/>
              </a:rPr>
              <a:t>CONTENTS</a:t>
            </a:r>
            <a:endParaRPr lang="zh-CN" altLang="en-US" sz="3600" dirty="0">
              <a:solidFill>
                <a:prstClr val="white"/>
              </a:solidFill>
              <a:latin typeface="微软雅黑" pitchFamily="34" charset="-122"/>
              <a:ea typeface="微软雅黑" pitchFamily="34" charset="-122"/>
            </a:endParaRPr>
          </a:p>
        </p:txBody>
      </p:sp>
      <p:sp>
        <p:nvSpPr>
          <p:cNvPr id="8" name="WordArt 20">
            <a:extLst>
              <a:ext uri="{FF2B5EF4-FFF2-40B4-BE49-F238E27FC236}">
                <a16:creationId xmlns:a16="http://schemas.microsoft.com/office/drawing/2014/main" id="{EA7BA5CC-FBB7-F32D-E030-A7A6AA4120C0}"/>
              </a:ext>
            </a:extLst>
          </p:cNvPr>
          <p:cNvSpPr>
            <a:spLocks noChangeArrowheads="1" noChangeShapeType="1" noTextEdit="1"/>
          </p:cNvSpPr>
          <p:nvPr/>
        </p:nvSpPr>
        <p:spPr bwMode="auto">
          <a:xfrm>
            <a:off x="2636912" y="2173208"/>
            <a:ext cx="228600" cy="457059"/>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385D8A"/>
                </a:solidFill>
                <a:latin typeface="微软雅黑" pitchFamily="34" charset="-122"/>
                <a:ea typeface="Microsoft YaHei"/>
                <a:cs typeface="Arial"/>
              </a:rPr>
              <a:t>1</a:t>
            </a:r>
            <a:endParaRPr lang="zh-CN" altLang="en-US" sz="3600" b="1" kern="10" dirty="0">
              <a:solidFill>
                <a:srgbClr val="385D8A"/>
              </a:solidFill>
              <a:latin typeface="微软雅黑" pitchFamily="34" charset="-122"/>
              <a:ea typeface="Microsoft YaHei"/>
              <a:cs typeface="Arial"/>
            </a:endParaRPr>
          </a:p>
        </p:txBody>
      </p:sp>
      <p:sp>
        <p:nvSpPr>
          <p:cNvPr id="9" name="Rectangle 22">
            <a:extLst>
              <a:ext uri="{FF2B5EF4-FFF2-40B4-BE49-F238E27FC236}">
                <a16:creationId xmlns:a16="http://schemas.microsoft.com/office/drawing/2014/main" id="{5D34E50A-A19C-C0D6-355A-17CB677AE1EF}"/>
              </a:ext>
            </a:extLst>
          </p:cNvPr>
          <p:cNvSpPr>
            <a:spLocks noChangeArrowheads="1"/>
          </p:cNvSpPr>
          <p:nvPr/>
        </p:nvSpPr>
        <p:spPr bwMode="auto">
          <a:xfrm>
            <a:off x="3094112" y="2235660"/>
            <a:ext cx="3276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005CA2"/>
                </a:solidFill>
                <a:ea typeface="Microsoft YaHei"/>
                <a:cs typeface="+mn-ea"/>
                <a:sym typeface="+mn-lt"/>
              </a:rPr>
              <a:t>降维产生的背景及本质</a:t>
            </a:r>
          </a:p>
        </p:txBody>
      </p:sp>
      <p:sp>
        <p:nvSpPr>
          <p:cNvPr id="10" name="WordArt 20">
            <a:extLst>
              <a:ext uri="{FF2B5EF4-FFF2-40B4-BE49-F238E27FC236}">
                <a16:creationId xmlns:a16="http://schemas.microsoft.com/office/drawing/2014/main" id="{A273E0D5-34C8-FB0F-6B37-BD1493A10684}"/>
              </a:ext>
            </a:extLst>
          </p:cNvPr>
          <p:cNvSpPr>
            <a:spLocks noChangeArrowheads="1" noChangeShapeType="1" noTextEdit="1"/>
          </p:cNvSpPr>
          <p:nvPr/>
        </p:nvSpPr>
        <p:spPr bwMode="auto">
          <a:xfrm>
            <a:off x="2941712" y="2965296"/>
            <a:ext cx="304800" cy="457059"/>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a:solidFill>
                  <a:srgbClr val="385D8A"/>
                </a:solidFill>
                <a:latin typeface="微软雅黑" pitchFamily="34" charset="-122"/>
                <a:ea typeface="Microsoft YaHei"/>
                <a:cs typeface="Arial"/>
              </a:rPr>
              <a:t>2</a:t>
            </a:r>
            <a:endParaRPr lang="zh-CN" altLang="en-US" sz="3600" b="1" kern="10">
              <a:solidFill>
                <a:srgbClr val="385D8A"/>
              </a:solidFill>
              <a:latin typeface="微软雅黑" pitchFamily="34" charset="-122"/>
              <a:ea typeface="Microsoft YaHei"/>
              <a:cs typeface="Arial"/>
            </a:endParaRPr>
          </a:p>
        </p:txBody>
      </p:sp>
      <p:sp>
        <p:nvSpPr>
          <p:cNvPr id="11" name="Rectangle 22">
            <a:extLst>
              <a:ext uri="{FF2B5EF4-FFF2-40B4-BE49-F238E27FC236}">
                <a16:creationId xmlns:a16="http://schemas.microsoft.com/office/drawing/2014/main" id="{E65A127C-087F-0A4A-83D6-DF4C816D770E}"/>
              </a:ext>
            </a:extLst>
          </p:cNvPr>
          <p:cNvSpPr>
            <a:spLocks noChangeArrowheads="1"/>
          </p:cNvSpPr>
          <p:nvPr/>
        </p:nvSpPr>
        <p:spPr bwMode="auto">
          <a:xfrm>
            <a:off x="3398912" y="3027748"/>
            <a:ext cx="297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rgbClr val="005CA2"/>
                </a:solidFill>
                <a:ea typeface="Microsoft YaHei"/>
                <a:cs typeface="+mn-ea"/>
                <a:sym typeface="+mn-lt"/>
              </a:rPr>
              <a:t>降维的目的和实现方式</a:t>
            </a:r>
          </a:p>
        </p:txBody>
      </p:sp>
      <p:sp>
        <p:nvSpPr>
          <p:cNvPr id="12" name="WordArt 20">
            <a:extLst>
              <a:ext uri="{FF2B5EF4-FFF2-40B4-BE49-F238E27FC236}">
                <a16:creationId xmlns:a16="http://schemas.microsoft.com/office/drawing/2014/main" id="{C9C307F6-590F-63E6-7D45-959AEA7FF0FD}"/>
              </a:ext>
            </a:extLst>
          </p:cNvPr>
          <p:cNvSpPr>
            <a:spLocks noChangeArrowheads="1" noChangeShapeType="1" noTextEdit="1"/>
          </p:cNvSpPr>
          <p:nvPr/>
        </p:nvSpPr>
        <p:spPr bwMode="auto">
          <a:xfrm>
            <a:off x="3322712" y="3829392"/>
            <a:ext cx="304800" cy="457059"/>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385D8A"/>
                </a:solidFill>
                <a:latin typeface="微软雅黑" pitchFamily="34" charset="-122"/>
                <a:ea typeface="Microsoft YaHei"/>
                <a:cs typeface="Arial"/>
              </a:rPr>
              <a:t>3</a:t>
            </a:r>
            <a:endParaRPr lang="zh-CN" altLang="en-US" sz="3600" b="1" kern="10" dirty="0">
              <a:solidFill>
                <a:srgbClr val="385D8A"/>
              </a:solidFill>
              <a:latin typeface="微软雅黑" pitchFamily="34" charset="-122"/>
              <a:ea typeface="Microsoft YaHei"/>
              <a:cs typeface="Arial"/>
            </a:endParaRPr>
          </a:p>
        </p:txBody>
      </p:sp>
      <p:sp>
        <p:nvSpPr>
          <p:cNvPr id="13" name="Rectangle 22">
            <a:extLst>
              <a:ext uri="{FF2B5EF4-FFF2-40B4-BE49-F238E27FC236}">
                <a16:creationId xmlns:a16="http://schemas.microsoft.com/office/drawing/2014/main" id="{13729C1A-1E10-6886-AE0A-120213C3EDEA}"/>
              </a:ext>
            </a:extLst>
          </p:cNvPr>
          <p:cNvSpPr>
            <a:spLocks noChangeArrowheads="1"/>
          </p:cNvSpPr>
          <p:nvPr/>
        </p:nvSpPr>
        <p:spPr bwMode="auto">
          <a:xfrm>
            <a:off x="3779912" y="3891842"/>
            <a:ext cx="297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rgbClr val="1D5BA4"/>
                </a:solidFill>
                <a:ea typeface="Microsoft YaHei"/>
                <a:cs typeface="+mn-ea"/>
                <a:sym typeface="+mn-lt"/>
              </a:rPr>
              <a:t>主成分分析法（</a:t>
            </a:r>
            <a:r>
              <a:rPr lang="en-US" altLang="zh-CN" sz="2000" b="1" dirty="0">
                <a:solidFill>
                  <a:srgbClr val="1D5BA4"/>
                </a:solidFill>
                <a:ea typeface="Microsoft YaHei"/>
                <a:cs typeface="+mn-ea"/>
                <a:sym typeface="+mn-lt"/>
              </a:rPr>
              <a:t>PCA</a:t>
            </a:r>
            <a:r>
              <a:rPr lang="zh-CN" altLang="en-US" sz="2000" b="1" dirty="0">
                <a:solidFill>
                  <a:srgbClr val="1D5BA4"/>
                </a:solidFill>
                <a:ea typeface="Microsoft YaHei"/>
                <a:cs typeface="+mn-ea"/>
                <a:sym typeface="+mn-lt"/>
              </a:rPr>
              <a:t>）</a:t>
            </a:r>
          </a:p>
        </p:txBody>
      </p:sp>
      <p:sp>
        <p:nvSpPr>
          <p:cNvPr id="14" name="WordArt 20">
            <a:extLst>
              <a:ext uri="{FF2B5EF4-FFF2-40B4-BE49-F238E27FC236}">
                <a16:creationId xmlns:a16="http://schemas.microsoft.com/office/drawing/2014/main" id="{80066D8C-967C-650B-1D89-2C2675CF29B0}"/>
              </a:ext>
            </a:extLst>
          </p:cNvPr>
          <p:cNvSpPr>
            <a:spLocks noChangeArrowheads="1" noChangeShapeType="1" noTextEdit="1"/>
          </p:cNvSpPr>
          <p:nvPr/>
        </p:nvSpPr>
        <p:spPr bwMode="auto">
          <a:xfrm>
            <a:off x="3703712" y="4652036"/>
            <a:ext cx="304800" cy="457059"/>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a:solidFill>
                  <a:srgbClr val="385D8A"/>
                </a:solidFill>
                <a:latin typeface="微软雅黑" pitchFamily="34" charset="-122"/>
                <a:ea typeface="Microsoft YaHei"/>
                <a:cs typeface="Arial"/>
              </a:rPr>
              <a:t>4</a:t>
            </a:r>
            <a:endParaRPr lang="zh-CN" altLang="en-US" sz="3600" b="1" kern="10">
              <a:solidFill>
                <a:srgbClr val="385D8A"/>
              </a:solidFill>
              <a:latin typeface="微软雅黑" pitchFamily="34" charset="-122"/>
              <a:ea typeface="Microsoft YaHei"/>
              <a:cs typeface="Arial"/>
            </a:endParaRPr>
          </a:p>
        </p:txBody>
      </p:sp>
      <p:sp>
        <p:nvSpPr>
          <p:cNvPr id="15" name="Rectangle 22">
            <a:extLst>
              <a:ext uri="{FF2B5EF4-FFF2-40B4-BE49-F238E27FC236}">
                <a16:creationId xmlns:a16="http://schemas.microsoft.com/office/drawing/2014/main" id="{8758FEE9-3AC9-971D-FC63-9455C945F46B}"/>
              </a:ext>
            </a:extLst>
          </p:cNvPr>
          <p:cNvSpPr>
            <a:spLocks noChangeArrowheads="1"/>
          </p:cNvSpPr>
          <p:nvPr/>
        </p:nvSpPr>
        <p:spPr bwMode="auto">
          <a:xfrm>
            <a:off x="4237112" y="4714486"/>
            <a:ext cx="297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rgbClr val="1D5BA4"/>
                </a:solidFill>
                <a:ea typeface="Microsoft YaHei"/>
                <a:cs typeface="+mn-ea"/>
                <a:sym typeface="+mn-lt"/>
              </a:rPr>
              <a:t>奇异值分解（</a:t>
            </a:r>
            <a:r>
              <a:rPr lang="en-US" altLang="zh-CN" sz="2000" b="1" dirty="0">
                <a:solidFill>
                  <a:srgbClr val="1D5BA4"/>
                </a:solidFill>
                <a:ea typeface="Microsoft YaHei"/>
                <a:cs typeface="+mn-ea"/>
                <a:sym typeface="+mn-lt"/>
              </a:rPr>
              <a:t>SVD</a:t>
            </a:r>
            <a:r>
              <a:rPr lang="zh-CN" altLang="en-US" sz="2000" b="1" dirty="0">
                <a:solidFill>
                  <a:srgbClr val="1D5BA4"/>
                </a:solidFill>
                <a:ea typeface="Microsoft YaHei"/>
                <a:cs typeface="+mn-ea"/>
                <a:sym typeface="+mn-lt"/>
              </a:rPr>
              <a:t>）</a:t>
            </a:r>
          </a:p>
        </p:txBody>
      </p:sp>
    </p:spTree>
    <p:extLst>
      <p:ext uri="{BB962C8B-B14F-4D97-AF65-F5344CB8AC3E}">
        <p14:creationId xmlns:p14="http://schemas.microsoft.com/office/powerpoint/2010/main" val="40402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from="(-#ppt_w/2)" to="(#ppt_x)" calcmode="lin" valueType="num">
                                      <p:cBhvr>
                                        <p:cTn id="16" dur="600" fill="hold">
                                          <p:stCondLst>
                                            <p:cond delay="0"/>
                                          </p:stCondLst>
                                        </p:cTn>
                                        <p:tgtEl>
                                          <p:spTgt spid="6"/>
                                        </p:tgtEl>
                                        <p:attrNameLst>
                                          <p:attrName>ppt_x</p:attrName>
                                        </p:attrNameLst>
                                      </p:cBhvr>
                                    </p:anim>
                                    <p:anim from="0" to="-1.0" calcmode="lin" valueType="num">
                                      <p:cBhvr>
                                        <p:cTn id="17" dur="200" decel="50000" autoRev="1" fill="hold">
                                          <p:stCondLst>
                                            <p:cond delay="600"/>
                                          </p:stCondLst>
                                        </p:cTn>
                                        <p:tgtEl>
                                          <p:spTgt spid="6"/>
                                        </p:tgtEl>
                                        <p:attrNameLst>
                                          <p:attrName>xshear</p:attrName>
                                        </p:attrNameLst>
                                      </p:cBhvr>
                                    </p:anim>
                                    <p:animScale>
                                      <p:cBhvr>
                                        <p:cTn id="18" dur="200" decel="100000" autoRev="1" fill="hold">
                                          <p:stCondLst>
                                            <p:cond delay="600"/>
                                          </p:stCondLst>
                                        </p:cTn>
                                        <p:tgtEl>
                                          <p:spTgt spid="6"/>
                                        </p:tgtEl>
                                      </p:cBhvr>
                                      <p:from x="100000" y="100000"/>
                                      <p:to x="80000" y="100000"/>
                                    </p:animScale>
                                    <p:anim by="(#ppt_h/3+#ppt_w*0.1)" calcmode="lin" valueType="num">
                                      <p:cBhvr additive="sum">
                                        <p:cTn id="19" dur="200" decel="100000" autoRev="1" fill="hold">
                                          <p:stCondLst>
                                            <p:cond delay="600"/>
                                          </p:stCondLst>
                                        </p:cTn>
                                        <p:tgtEl>
                                          <p:spTgt spid="6"/>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from="(-#ppt_w/2)" to="(#ppt_x)" calcmode="lin" valueType="num">
                                      <p:cBhvr>
                                        <p:cTn id="22" dur="600" fill="hold">
                                          <p:stCondLst>
                                            <p:cond delay="0"/>
                                          </p:stCondLst>
                                        </p:cTn>
                                        <p:tgtEl>
                                          <p:spTgt spid="7"/>
                                        </p:tgtEl>
                                        <p:attrNameLst>
                                          <p:attrName>ppt_x</p:attrName>
                                        </p:attrNameLst>
                                      </p:cBhvr>
                                    </p:anim>
                                    <p:anim from="0" to="-1.0" calcmode="lin" valueType="num">
                                      <p:cBhvr>
                                        <p:cTn id="23" dur="200" decel="50000" autoRev="1" fill="hold">
                                          <p:stCondLst>
                                            <p:cond delay="600"/>
                                          </p:stCondLst>
                                        </p:cTn>
                                        <p:tgtEl>
                                          <p:spTgt spid="7"/>
                                        </p:tgtEl>
                                        <p:attrNameLst>
                                          <p:attrName>xshear</p:attrName>
                                        </p:attrNameLst>
                                      </p:cBhvr>
                                    </p:anim>
                                    <p:animScale>
                                      <p:cBhvr>
                                        <p:cTn id="24" dur="200" decel="100000" autoRev="1" fill="hold">
                                          <p:stCondLst>
                                            <p:cond delay="600"/>
                                          </p:stCondLst>
                                        </p:cTn>
                                        <p:tgtEl>
                                          <p:spTgt spid="7"/>
                                        </p:tgtEl>
                                      </p:cBhvr>
                                      <p:from x="100000" y="100000"/>
                                      <p:to x="80000" y="100000"/>
                                    </p:animScale>
                                    <p:anim by="(#ppt_h/3+#ppt_w*0.1)" calcmode="lin" valueType="num">
                                      <p:cBhvr additive="sum">
                                        <p:cTn id="25" dur="200" decel="100000" autoRev="1" fill="hold">
                                          <p:stCondLst>
                                            <p:cond delay="600"/>
                                          </p:stCondLst>
                                        </p:cTn>
                                        <p:tgtEl>
                                          <p:spTgt spid="7"/>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 calcmode="lin" valueType="num">
                                      <p:cBhvr>
                                        <p:cTn id="31" dur="500" fill="hold"/>
                                        <p:tgtEl>
                                          <p:spTgt spid="8"/>
                                        </p:tgtEl>
                                        <p:attrNameLst>
                                          <p:attrName>style.rotation</p:attrName>
                                        </p:attrNameLst>
                                      </p:cBhvr>
                                      <p:tavLst>
                                        <p:tav tm="0">
                                          <p:val>
                                            <p:fltVal val="360"/>
                                          </p:val>
                                        </p:tav>
                                        <p:tav tm="100000">
                                          <p:val>
                                            <p:fltVal val="0"/>
                                          </p:val>
                                        </p:tav>
                                      </p:tavLst>
                                    </p:anim>
                                    <p:animEffect transition="in" filter="fade">
                                      <p:cBhvr>
                                        <p:cTn id="32" dur="500"/>
                                        <p:tgtEl>
                                          <p:spTgt spid="8"/>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9" presetClass="entr" presetSubtype="0" decel="10000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 calcmode="lin" valueType="num">
                                      <p:cBhvr>
                                        <p:cTn id="43" dur="500" fill="hold"/>
                                        <p:tgtEl>
                                          <p:spTgt spid="10"/>
                                        </p:tgtEl>
                                        <p:attrNameLst>
                                          <p:attrName>style.rotation</p:attrName>
                                        </p:attrNameLst>
                                      </p:cBhvr>
                                      <p:tavLst>
                                        <p:tav tm="0">
                                          <p:val>
                                            <p:fltVal val="360"/>
                                          </p:val>
                                        </p:tav>
                                        <p:tav tm="100000">
                                          <p:val>
                                            <p:fltVal val="0"/>
                                          </p:val>
                                        </p:tav>
                                      </p:tavLst>
                                    </p:anim>
                                    <p:animEffect transition="in" filter="fade">
                                      <p:cBhvr>
                                        <p:cTn id="44" dur="500"/>
                                        <p:tgtEl>
                                          <p:spTgt spid="10"/>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anim calcmode="lin" valueType="num">
                                      <p:cBhvr>
                                        <p:cTn id="55" dur="500" fill="hold"/>
                                        <p:tgtEl>
                                          <p:spTgt spid="12"/>
                                        </p:tgtEl>
                                        <p:attrNameLst>
                                          <p:attrName>style.rotation</p:attrName>
                                        </p:attrNameLst>
                                      </p:cBhvr>
                                      <p:tavLst>
                                        <p:tav tm="0">
                                          <p:val>
                                            <p:fltVal val="360"/>
                                          </p:val>
                                        </p:tav>
                                        <p:tav tm="100000">
                                          <p:val>
                                            <p:fltVal val="0"/>
                                          </p:val>
                                        </p:tav>
                                      </p:tavLst>
                                    </p:anim>
                                    <p:animEffect transition="in" filter="fade">
                                      <p:cBhvr>
                                        <p:cTn id="56" dur="500"/>
                                        <p:tgtEl>
                                          <p:spTgt spid="12"/>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par>
                          <p:cTn id="62" fill="hold">
                            <p:stCondLst>
                              <p:cond delay="4500"/>
                            </p:stCondLst>
                            <p:childTnLst>
                              <p:par>
                                <p:cTn id="63" presetID="49" presetClass="entr" presetSubtype="0" decel="10000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 calcmode="lin" valueType="num">
                                      <p:cBhvr>
                                        <p:cTn id="67" dur="500" fill="hold"/>
                                        <p:tgtEl>
                                          <p:spTgt spid="14"/>
                                        </p:tgtEl>
                                        <p:attrNameLst>
                                          <p:attrName>style.rotation</p:attrName>
                                        </p:attrNameLst>
                                      </p:cBhvr>
                                      <p:tavLst>
                                        <p:tav tm="0">
                                          <p:val>
                                            <p:fltVal val="360"/>
                                          </p:val>
                                        </p:tav>
                                        <p:tav tm="100000">
                                          <p:val>
                                            <p:fltVal val="0"/>
                                          </p:val>
                                        </p:tav>
                                      </p:tavLst>
                                    </p:anim>
                                    <p:animEffect transition="in" filter="fade">
                                      <p:cBhvr>
                                        <p:cTn id="68" dur="500"/>
                                        <p:tgtEl>
                                          <p:spTgt spid="14"/>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5CA2"/>
                </a:solidFill>
              </a:rPr>
              <a:t>降维产生的背景</a:t>
            </a:r>
          </a:p>
        </p:txBody>
      </p:sp>
      <p:sp>
        <p:nvSpPr>
          <p:cNvPr id="3" name="内容占位符 2"/>
          <p:cNvSpPr>
            <a:spLocks noGrp="1"/>
          </p:cNvSpPr>
          <p:nvPr>
            <p:ph idx="1"/>
          </p:nvPr>
        </p:nvSpPr>
        <p:spPr/>
        <p:txBody>
          <a:bodyPr/>
          <a:lstStyle/>
          <a:p>
            <a:pPr marL="0" indent="0">
              <a:buNone/>
            </a:pPr>
            <a:r>
              <a:rPr lang="zh-CN" altLang="en-US" sz="1800" b="0" dirty="0">
                <a:latin typeface="+mn-ea"/>
              </a:rPr>
              <a:t>    在当今这个“数据爆炸”的时代下，在许多领域的研究和应用中，通常需要对含有多个变量的数据进行观测，收集大量数据后进行分析寻找规律。多变量的大数据集无疑会为研究和应用提供丰富的信息，但是也在一定程度上增加了数据采集的工作量。</a:t>
            </a:r>
            <a:endParaRPr lang="en-US" altLang="zh-CN" sz="1800" b="0" dirty="0">
              <a:latin typeface="+mn-ea"/>
            </a:endParaRPr>
          </a:p>
          <a:p>
            <a:pPr marL="0" indent="0">
              <a:buNone/>
            </a:pPr>
            <a:r>
              <a:rPr lang="en-US" altLang="zh-CN" sz="1800" b="0" dirty="0">
                <a:latin typeface="+mn-ea"/>
              </a:rPr>
              <a:t>    </a:t>
            </a:r>
            <a:r>
              <a:rPr lang="zh-CN" altLang="en-US" sz="1800" b="0" dirty="0">
                <a:latin typeface="+mn-ea"/>
              </a:rPr>
              <a:t>更重要的是在很多情形下，许多变量之间可能存在相关性，从而增加了问题分析的复杂性。在高维数据情况下会出现数据稀疏，计算距离困难等情况，从而导致机器学习出现</a:t>
            </a:r>
            <a:r>
              <a:rPr lang="zh-CN" altLang="en-US" sz="1800" b="0" dirty="0">
                <a:solidFill>
                  <a:srgbClr val="FF0000"/>
                </a:solidFill>
                <a:latin typeface="+mn-ea"/>
              </a:rPr>
              <a:t>“维数灾难”</a:t>
            </a:r>
            <a:r>
              <a:rPr lang="zh-CN" altLang="en-US" sz="1800" b="0" dirty="0">
                <a:latin typeface="+mn-ea"/>
              </a:rPr>
              <a:t>。</a:t>
            </a:r>
            <a:endParaRPr lang="en-US" altLang="zh-CN" sz="1800" b="0" dirty="0">
              <a:latin typeface="+mn-ea"/>
            </a:endParaRPr>
          </a:p>
          <a:p>
            <a:pPr marL="0" indent="0">
              <a:buNone/>
            </a:pPr>
            <a:r>
              <a:rPr lang="en-US" altLang="zh-CN" sz="1800" b="0" dirty="0">
                <a:latin typeface="+mn-ea"/>
              </a:rPr>
              <a:t>    </a:t>
            </a:r>
            <a:r>
              <a:rPr lang="zh-CN" altLang="en-US" sz="1800" b="0" dirty="0">
                <a:latin typeface="+mn-ea"/>
              </a:rPr>
              <a:t>但如果每次只对一个属性进行分析，分析往往</a:t>
            </a:r>
            <a:endParaRPr lang="en-US" altLang="zh-CN" sz="1800" b="0" dirty="0">
              <a:latin typeface="+mn-ea"/>
            </a:endParaRPr>
          </a:p>
          <a:p>
            <a:pPr marL="0" indent="0">
              <a:buNone/>
            </a:pPr>
            <a:r>
              <a:rPr lang="zh-CN" altLang="en-US" sz="1800" b="0" dirty="0">
                <a:latin typeface="+mn-ea"/>
              </a:rPr>
              <a:t>是孤立的，不能较为有效的利用数据的信息，因此</a:t>
            </a:r>
            <a:endParaRPr lang="en-US" altLang="zh-CN" sz="1800" b="0" dirty="0">
              <a:latin typeface="+mn-ea"/>
            </a:endParaRPr>
          </a:p>
          <a:p>
            <a:pPr marL="0" indent="0">
              <a:buNone/>
            </a:pPr>
            <a:r>
              <a:rPr lang="zh-CN" altLang="en-US" sz="1800" b="0" dirty="0">
                <a:latin typeface="+mn-ea"/>
              </a:rPr>
              <a:t>盲目减少数据属性会损失很多有用的信息，从而产</a:t>
            </a:r>
            <a:endParaRPr lang="en-US" altLang="zh-CN" sz="1800" b="0" dirty="0">
              <a:latin typeface="+mn-ea"/>
            </a:endParaRPr>
          </a:p>
          <a:p>
            <a:pPr marL="0" indent="0">
              <a:buNone/>
            </a:pPr>
            <a:r>
              <a:rPr lang="zh-CN" altLang="en-US" sz="1800" b="0" dirty="0">
                <a:latin typeface="+mn-ea"/>
              </a:rPr>
              <a:t>生错误的结论。因此我们需要一种既能减少需要分</a:t>
            </a:r>
            <a:endParaRPr lang="en-US" altLang="zh-CN" sz="1800" b="0" dirty="0">
              <a:latin typeface="+mn-ea"/>
            </a:endParaRPr>
          </a:p>
          <a:p>
            <a:pPr marL="0" indent="0">
              <a:buNone/>
            </a:pPr>
            <a:r>
              <a:rPr lang="zh-CN" altLang="en-US" sz="1800" b="0" dirty="0">
                <a:latin typeface="+mn-ea"/>
              </a:rPr>
              <a:t>析的属性，也能尽量减少原数据所包含信息的损失，降维的概念就应运而生。</a:t>
            </a:r>
          </a:p>
        </p:txBody>
      </p:sp>
      <p:pic>
        <p:nvPicPr>
          <p:cNvPr id="13" name="图片 12">
            <a:extLst>
              <a:ext uri="{FF2B5EF4-FFF2-40B4-BE49-F238E27FC236}">
                <a16:creationId xmlns:a16="http://schemas.microsoft.com/office/drawing/2014/main" id="{453BF027-2E92-3455-80C2-0C7945C0A2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3316" y="3969060"/>
            <a:ext cx="3341172" cy="2088232"/>
          </a:xfrm>
          <a:prstGeom prst="rect">
            <a:avLst/>
          </a:prstGeom>
        </p:spPr>
      </p:pic>
    </p:spTree>
    <p:extLst>
      <p:ext uri="{BB962C8B-B14F-4D97-AF65-F5344CB8AC3E}">
        <p14:creationId xmlns:p14="http://schemas.microsoft.com/office/powerpoint/2010/main" val="293200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D4B62-963B-02B5-8093-A6E1C764CCAF}"/>
              </a:ext>
            </a:extLst>
          </p:cNvPr>
          <p:cNvSpPr>
            <a:spLocks noGrp="1"/>
          </p:cNvSpPr>
          <p:nvPr>
            <p:ph type="title"/>
          </p:nvPr>
        </p:nvSpPr>
        <p:spPr/>
        <p:txBody>
          <a:bodyPr/>
          <a:lstStyle/>
          <a:p>
            <a:r>
              <a:rPr lang="zh-CN" altLang="en-US" dirty="0">
                <a:solidFill>
                  <a:srgbClr val="005CA2"/>
                </a:solidFill>
              </a:rPr>
              <a:t>降维的数学本质</a:t>
            </a:r>
          </a:p>
        </p:txBody>
      </p:sp>
      <p:sp>
        <p:nvSpPr>
          <p:cNvPr id="3" name="内容占位符 2">
            <a:extLst>
              <a:ext uri="{FF2B5EF4-FFF2-40B4-BE49-F238E27FC236}">
                <a16:creationId xmlns:a16="http://schemas.microsoft.com/office/drawing/2014/main" id="{991F94F4-7000-DC66-48D3-54588EB675BE}"/>
              </a:ext>
            </a:extLst>
          </p:cNvPr>
          <p:cNvSpPr>
            <a:spLocks noGrp="1"/>
          </p:cNvSpPr>
          <p:nvPr>
            <p:ph idx="1"/>
          </p:nvPr>
        </p:nvSpPr>
        <p:spPr/>
        <p:txBody>
          <a:bodyPr/>
          <a:lstStyle/>
          <a:p>
            <a:pPr marL="0" indent="0">
              <a:buNone/>
            </a:pPr>
            <a:r>
              <a:rPr lang="zh-CN" altLang="en-US" sz="1800" b="0" dirty="0"/>
              <a:t>       </a:t>
            </a:r>
            <a:r>
              <a:rPr lang="zh-CN" altLang="en-US" sz="1800" b="0" dirty="0">
                <a:latin typeface="+mn-ea"/>
              </a:rPr>
              <a:t>在机器学习领域中所谓的降维就是指</a:t>
            </a:r>
            <a:r>
              <a:rPr lang="en-US" altLang="zh-CN" sz="1800" b="0" dirty="0">
                <a:latin typeface="+mn-ea"/>
              </a:rPr>
              <a:t>——</a:t>
            </a:r>
            <a:r>
              <a:rPr lang="zh-CN" altLang="en-US" sz="1800" b="0" dirty="0">
                <a:latin typeface="+mn-ea"/>
              </a:rPr>
              <a:t>采用某种映射方法，将原高维空间中的数据点映射到低维度的空间中。</a:t>
            </a:r>
          </a:p>
          <a:p>
            <a:pPr marL="0" indent="0">
              <a:buNone/>
            </a:pPr>
            <a:r>
              <a:rPr lang="zh-CN" altLang="en-US" sz="1800" b="0" dirty="0">
                <a:latin typeface="+mn-ea"/>
              </a:rPr>
              <a:t>    其本质是采用一个映射函数         其中        为原始的</a:t>
            </a:r>
            <a:r>
              <a:rPr lang="en-US" altLang="zh-CN" sz="1800" b="0" dirty="0">
                <a:latin typeface="+mn-ea"/>
              </a:rPr>
              <a:t>n</a:t>
            </a:r>
            <a:r>
              <a:rPr lang="zh-CN" altLang="en-US" sz="1800" b="0" dirty="0">
                <a:latin typeface="+mn-ea"/>
              </a:rPr>
              <a:t>个数据点分布在 </a:t>
            </a:r>
            <a:r>
              <a:rPr lang="en-US" altLang="zh-CN" sz="1800" b="0" dirty="0">
                <a:latin typeface="+mn-ea"/>
              </a:rPr>
              <a:t>d</a:t>
            </a:r>
            <a:r>
              <a:rPr lang="zh-CN" altLang="en-US" sz="1800" b="0" dirty="0">
                <a:latin typeface="+mn-ea"/>
              </a:rPr>
              <a:t>维空间中，       为经过映射函数   处理后，原始的 </a:t>
            </a:r>
            <a:r>
              <a:rPr lang="en-US" altLang="zh-CN" sz="1800" b="0" dirty="0">
                <a:latin typeface="+mn-ea"/>
              </a:rPr>
              <a:t>n </a:t>
            </a:r>
            <a:r>
              <a:rPr lang="zh-CN" altLang="en-US" sz="1800" b="0" dirty="0">
                <a:latin typeface="+mn-ea"/>
              </a:rPr>
              <a:t>个数据点分布在 </a:t>
            </a:r>
            <a:r>
              <a:rPr lang="en-US" altLang="zh-CN" sz="1800" b="0" dirty="0">
                <a:latin typeface="+mn-ea"/>
              </a:rPr>
              <a:t>k </a:t>
            </a:r>
            <a:r>
              <a:rPr lang="zh-CN" altLang="en-US" sz="1800" b="0" dirty="0">
                <a:latin typeface="+mn-ea"/>
              </a:rPr>
              <a:t>维空间中。一般地，类似这种处理形式将 </a:t>
            </a:r>
            <a:r>
              <a:rPr lang="en-US" altLang="zh-CN" sz="1800" b="0" dirty="0">
                <a:latin typeface="+mn-ea"/>
              </a:rPr>
              <a:t>d </a:t>
            </a:r>
            <a:r>
              <a:rPr lang="zh-CN" altLang="en-US" sz="1800" b="0" dirty="0">
                <a:latin typeface="+mn-ea"/>
              </a:rPr>
              <a:t>维数据维度转变为 </a:t>
            </a:r>
            <a:r>
              <a:rPr lang="en-US" altLang="zh-CN" sz="1800" b="0" dirty="0">
                <a:latin typeface="+mn-ea"/>
              </a:rPr>
              <a:t>k</a:t>
            </a:r>
            <a:r>
              <a:rPr lang="zh-CN" altLang="en-US" sz="1800" b="0" dirty="0">
                <a:latin typeface="+mn-ea"/>
              </a:rPr>
              <a:t> 维特征</a:t>
            </a:r>
            <a:r>
              <a:rPr lang="en-US" altLang="zh-CN" sz="1800" b="0" dirty="0">
                <a:latin typeface="+mn-ea"/>
              </a:rPr>
              <a:t>( k&lt;&lt;d )</a:t>
            </a:r>
            <a:r>
              <a:rPr lang="zh-CN" altLang="en-US" sz="1800" b="0" dirty="0">
                <a:latin typeface="+mn-ea"/>
              </a:rPr>
              <a:t> </a:t>
            </a:r>
            <a:r>
              <a:rPr lang="en-US" altLang="zh-CN" sz="1800" b="0" dirty="0">
                <a:latin typeface="+mn-ea"/>
              </a:rPr>
              <a:t>,</a:t>
            </a:r>
            <a:r>
              <a:rPr lang="zh-CN" altLang="en-US" sz="1800" b="0" dirty="0">
                <a:latin typeface="+mn-ea"/>
              </a:rPr>
              <a:t>这就是降维。（下图表示的是将原始的三维数据降至二维）</a:t>
            </a:r>
          </a:p>
          <a:p>
            <a:pPr marL="0" indent="0">
              <a:buNone/>
            </a:pPr>
            <a:endParaRPr lang="zh-CN" altLang="en-US" sz="1800" b="0" dirty="0"/>
          </a:p>
        </p:txBody>
      </p:sp>
      <p:graphicFrame>
        <p:nvGraphicFramePr>
          <p:cNvPr id="4" name="对象 3">
            <a:extLst>
              <a:ext uri="{FF2B5EF4-FFF2-40B4-BE49-F238E27FC236}">
                <a16:creationId xmlns:a16="http://schemas.microsoft.com/office/drawing/2014/main" id="{FD034232-67BE-DFC8-3061-524DDDE9AB48}"/>
              </a:ext>
            </a:extLst>
          </p:cNvPr>
          <p:cNvGraphicFramePr>
            <a:graphicFrameLocks noChangeAspect="1"/>
          </p:cNvGraphicFramePr>
          <p:nvPr>
            <p:extLst>
              <p:ext uri="{D42A27DB-BD31-4B8C-83A1-F6EECF244321}">
                <p14:modId xmlns:p14="http://schemas.microsoft.com/office/powerpoint/2010/main" val="2441130566"/>
              </p:ext>
            </p:extLst>
          </p:nvPr>
        </p:nvGraphicFramePr>
        <p:xfrm>
          <a:off x="3639357" y="2287539"/>
          <a:ext cx="990600" cy="266700"/>
        </p:xfrm>
        <a:graphic>
          <a:graphicData uri="http://schemas.openxmlformats.org/presentationml/2006/ole">
            <mc:AlternateContent xmlns:mc="http://schemas.openxmlformats.org/markup-compatibility/2006">
              <mc:Choice xmlns:v="urn:schemas-microsoft-com:vml" Requires="v">
                <p:oleObj spid="_x0000_s1026" name="Equation" r:id="rId3" imgW="990360" imgH="266400" progId="Equation.DSMT4">
                  <p:embed/>
                </p:oleObj>
              </mc:Choice>
              <mc:Fallback>
                <p:oleObj name="Equation" r:id="rId3" imgW="990360" imgH="266400" progId="Equation.DSMT4">
                  <p:embed/>
                  <p:pic>
                    <p:nvPicPr>
                      <p:cNvPr id="0" name=""/>
                      <p:cNvPicPr/>
                      <p:nvPr/>
                    </p:nvPicPr>
                    <p:blipFill>
                      <a:blip r:embed="rId4"/>
                      <a:stretch>
                        <a:fillRect/>
                      </a:stretch>
                    </p:blipFill>
                    <p:spPr>
                      <a:xfrm>
                        <a:off x="3639357" y="2287539"/>
                        <a:ext cx="990600" cy="2667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64D856C-8951-C581-137A-80CF3EFC2E11}"/>
              </a:ext>
            </a:extLst>
          </p:cNvPr>
          <p:cNvGraphicFramePr>
            <a:graphicFrameLocks noChangeAspect="1"/>
          </p:cNvGraphicFramePr>
          <p:nvPr>
            <p:extLst>
              <p:ext uri="{D42A27DB-BD31-4B8C-83A1-F6EECF244321}">
                <p14:modId xmlns:p14="http://schemas.microsoft.com/office/powerpoint/2010/main" val="732490864"/>
              </p:ext>
            </p:extLst>
          </p:nvPr>
        </p:nvGraphicFramePr>
        <p:xfrm>
          <a:off x="5132335" y="2287539"/>
          <a:ext cx="850900" cy="266700"/>
        </p:xfrm>
        <a:graphic>
          <a:graphicData uri="http://schemas.openxmlformats.org/presentationml/2006/ole">
            <mc:AlternateContent xmlns:mc="http://schemas.openxmlformats.org/markup-compatibility/2006">
              <mc:Choice xmlns:v="urn:schemas-microsoft-com:vml" Requires="v">
                <p:oleObj spid="_x0000_s1027" name="Equation" r:id="rId5" imgW="850680" imgH="266400" progId="Equation.DSMT4">
                  <p:embed/>
                </p:oleObj>
              </mc:Choice>
              <mc:Fallback>
                <p:oleObj name="Equation" r:id="rId5" imgW="850680" imgH="266400" progId="Equation.DSMT4">
                  <p:embed/>
                  <p:pic>
                    <p:nvPicPr>
                      <p:cNvPr id="0" name=""/>
                      <p:cNvPicPr/>
                      <p:nvPr/>
                    </p:nvPicPr>
                    <p:blipFill>
                      <a:blip r:embed="rId6"/>
                      <a:stretch>
                        <a:fillRect/>
                      </a:stretch>
                    </p:blipFill>
                    <p:spPr>
                      <a:xfrm>
                        <a:off x="5132335" y="2287539"/>
                        <a:ext cx="850900" cy="2667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6C312151-5E33-3DAB-32C8-95CF154DC771}"/>
              </a:ext>
            </a:extLst>
          </p:cNvPr>
          <p:cNvGraphicFramePr>
            <a:graphicFrameLocks noChangeAspect="1"/>
          </p:cNvGraphicFramePr>
          <p:nvPr>
            <p:extLst>
              <p:ext uri="{D42A27DB-BD31-4B8C-83A1-F6EECF244321}">
                <p14:modId xmlns:p14="http://schemas.microsoft.com/office/powerpoint/2010/main" val="808079821"/>
              </p:ext>
            </p:extLst>
          </p:nvPr>
        </p:nvGraphicFramePr>
        <p:xfrm>
          <a:off x="1651670" y="2663094"/>
          <a:ext cx="800100" cy="266700"/>
        </p:xfrm>
        <a:graphic>
          <a:graphicData uri="http://schemas.openxmlformats.org/presentationml/2006/ole">
            <mc:AlternateContent xmlns:mc="http://schemas.openxmlformats.org/markup-compatibility/2006">
              <mc:Choice xmlns:v="urn:schemas-microsoft-com:vml" Requires="v">
                <p:oleObj spid="_x0000_s1028" name="Equation" r:id="rId7" imgW="799920" imgH="266400" progId="Equation.DSMT4">
                  <p:embed/>
                </p:oleObj>
              </mc:Choice>
              <mc:Fallback>
                <p:oleObj name="Equation" r:id="rId7" imgW="799920" imgH="266400" progId="Equation.DSMT4">
                  <p:embed/>
                  <p:pic>
                    <p:nvPicPr>
                      <p:cNvPr id="0" name=""/>
                      <p:cNvPicPr/>
                      <p:nvPr/>
                    </p:nvPicPr>
                    <p:blipFill>
                      <a:blip r:embed="rId8"/>
                      <a:stretch>
                        <a:fillRect/>
                      </a:stretch>
                    </p:blipFill>
                    <p:spPr>
                      <a:xfrm>
                        <a:off x="1651670" y="2663094"/>
                        <a:ext cx="800100" cy="2667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7A63EF0-9CF4-840A-D533-937A3258A9D6}"/>
              </a:ext>
            </a:extLst>
          </p:cNvPr>
          <p:cNvGraphicFramePr>
            <a:graphicFrameLocks noChangeAspect="1"/>
          </p:cNvGraphicFramePr>
          <p:nvPr>
            <p:extLst>
              <p:ext uri="{D42A27DB-BD31-4B8C-83A1-F6EECF244321}">
                <p14:modId xmlns:p14="http://schemas.microsoft.com/office/powerpoint/2010/main" val="3274579628"/>
              </p:ext>
            </p:extLst>
          </p:nvPr>
        </p:nvGraphicFramePr>
        <p:xfrm>
          <a:off x="4129136" y="2708923"/>
          <a:ext cx="203200" cy="266700"/>
        </p:xfrm>
        <a:graphic>
          <a:graphicData uri="http://schemas.openxmlformats.org/presentationml/2006/ole">
            <mc:AlternateContent xmlns:mc="http://schemas.openxmlformats.org/markup-compatibility/2006">
              <mc:Choice xmlns:v="urn:schemas-microsoft-com:vml" Requires="v">
                <p:oleObj spid="_x0000_s1029" name="Equation" r:id="rId9" imgW="203040" imgH="266400" progId="Equation.DSMT4">
                  <p:embed/>
                </p:oleObj>
              </mc:Choice>
              <mc:Fallback>
                <p:oleObj name="Equation" r:id="rId9" imgW="203040" imgH="266400" progId="Equation.DSMT4">
                  <p:embed/>
                  <p:pic>
                    <p:nvPicPr>
                      <p:cNvPr id="0" name=""/>
                      <p:cNvPicPr/>
                      <p:nvPr/>
                    </p:nvPicPr>
                    <p:blipFill>
                      <a:blip r:embed="rId10"/>
                      <a:stretch>
                        <a:fillRect/>
                      </a:stretch>
                    </p:blipFill>
                    <p:spPr>
                      <a:xfrm>
                        <a:off x="4129136" y="2708923"/>
                        <a:ext cx="203200" cy="266700"/>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A6752F03-6F28-55DA-A0C5-D90F5A8403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25601" y="3836468"/>
            <a:ext cx="6408712" cy="2839303"/>
          </a:xfrm>
          <a:prstGeom prst="rect">
            <a:avLst/>
          </a:prstGeom>
        </p:spPr>
      </p:pic>
    </p:spTree>
    <p:extLst>
      <p:ext uri="{BB962C8B-B14F-4D97-AF65-F5344CB8AC3E}">
        <p14:creationId xmlns:p14="http://schemas.microsoft.com/office/powerpoint/2010/main" val="31319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16A09-F1CE-860F-BAAB-8D91C0F60566}"/>
              </a:ext>
            </a:extLst>
          </p:cNvPr>
          <p:cNvSpPr>
            <a:spLocks noGrp="1"/>
          </p:cNvSpPr>
          <p:nvPr>
            <p:ph type="title"/>
          </p:nvPr>
        </p:nvSpPr>
        <p:spPr/>
        <p:txBody>
          <a:bodyPr/>
          <a:lstStyle/>
          <a:p>
            <a:r>
              <a:rPr lang="zh-CN" altLang="en-US" dirty="0">
                <a:solidFill>
                  <a:srgbClr val="005CA2"/>
                </a:solidFill>
              </a:rPr>
              <a:t>降维的目的</a:t>
            </a:r>
          </a:p>
        </p:txBody>
      </p:sp>
      <p:sp>
        <p:nvSpPr>
          <p:cNvPr id="3" name="内容占位符 2">
            <a:extLst>
              <a:ext uri="{FF2B5EF4-FFF2-40B4-BE49-F238E27FC236}">
                <a16:creationId xmlns:a16="http://schemas.microsoft.com/office/drawing/2014/main" id="{23A76415-EB4E-11C0-5BF7-109DB46E6E22}"/>
              </a:ext>
            </a:extLst>
          </p:cNvPr>
          <p:cNvSpPr>
            <a:spLocks noGrp="1"/>
          </p:cNvSpPr>
          <p:nvPr>
            <p:ph idx="1"/>
          </p:nvPr>
        </p:nvSpPr>
        <p:spPr/>
        <p:txBody>
          <a:bodyPr/>
          <a:lstStyle/>
          <a:p>
            <a:pPr marL="0" indent="0">
              <a:buNone/>
            </a:pPr>
            <a:r>
              <a:rPr lang="zh-CN" altLang="en-US" sz="1800" b="0" dirty="0">
                <a:latin typeface="+mn-ea"/>
              </a:rPr>
              <a:t>    降维是将高维度的数据保留下最重要的一些特征，去除噪声和不重要的特征，从而实现提升数据处理速度的目的。在实际的生产和应用中，降维在一定的信息损失范围内，可以为我们节省大量的时间和成本。其主要具有以下优点：</a:t>
            </a:r>
            <a:endParaRPr lang="en-US" altLang="zh-CN" sz="1800" b="0" dirty="0">
              <a:latin typeface="+mn-ea"/>
            </a:endParaRPr>
          </a:p>
          <a:p>
            <a:pPr>
              <a:buFont typeface="Wingdings" panose="05000000000000000000" pitchFamily="2" charset="2"/>
              <a:buChar char="Ø"/>
            </a:pPr>
            <a:r>
              <a:rPr lang="zh-CN" altLang="en-US" sz="1800" b="0" dirty="0">
                <a:latin typeface="+mn-ea"/>
              </a:rPr>
              <a:t>数据压缩。从存储角度考虑可用于减少数据存储需要的空间大小。</a:t>
            </a:r>
            <a:endParaRPr lang="en-US" altLang="zh-CN" sz="1800" b="0" dirty="0">
              <a:latin typeface="+mn-ea"/>
            </a:endParaRPr>
          </a:p>
          <a:p>
            <a:pPr>
              <a:buFont typeface="Wingdings" panose="05000000000000000000" pitchFamily="2" charset="2"/>
              <a:buChar char="Ø"/>
            </a:pPr>
            <a:r>
              <a:rPr lang="zh-CN" altLang="en-US" sz="1800" b="0" dirty="0">
                <a:latin typeface="+mn-ea"/>
              </a:rPr>
              <a:t>数据可视化。如果数据维度很高，可视化会变得相当困难，而绘制二维三维数据的图表非常简单。</a:t>
            </a:r>
            <a:endParaRPr lang="en-US" altLang="zh-CN" sz="1800" b="0" dirty="0">
              <a:latin typeface="+mn-ea"/>
            </a:endParaRPr>
          </a:p>
          <a:p>
            <a:pPr>
              <a:buFont typeface="Wingdings" panose="05000000000000000000" pitchFamily="2" charset="2"/>
              <a:buChar char="Ø"/>
            </a:pPr>
            <a:r>
              <a:rPr lang="zh-CN" altLang="en-US" sz="1800" b="0" dirty="0">
                <a:latin typeface="+mn-ea"/>
              </a:rPr>
              <a:t>去噪。维度降下来意味着我们保留的数据最主要的信息，而那些轻微的细小的相关性一部分极有可能是噪音的影响。从信号处理的领域理解，我们通常认为我们感兴趣的信号具有较大的方差，噪声具有较小的方差，信号与噪声之比称为信噪比，信噪比越大意味着数据质量越好，反之信噪比越小意味着数据质量越差。</a:t>
            </a:r>
            <a:endParaRPr lang="en-US" altLang="zh-CN" sz="1800" b="0" dirty="0">
              <a:latin typeface="+mn-ea"/>
            </a:endParaRPr>
          </a:p>
          <a:p>
            <a:pPr>
              <a:buFont typeface="Wingdings" panose="05000000000000000000" pitchFamily="2" charset="2"/>
              <a:buChar char="Ø"/>
            </a:pPr>
            <a:r>
              <a:rPr lang="zh-CN" altLang="en-US" sz="1800" b="0" dirty="0">
                <a:latin typeface="+mn-ea"/>
              </a:rPr>
              <a:t>提高计算、查询效率和性能。降维获得数据具有更少的特征，但是却保留数据的信息。去除噪声影响下，提高性能。同时更少的数据意味着处理的速度提高。</a:t>
            </a:r>
            <a:endParaRPr lang="en-US" altLang="zh-CN" sz="1800" b="0" dirty="0">
              <a:latin typeface="+mn-ea"/>
            </a:endParaRPr>
          </a:p>
        </p:txBody>
      </p:sp>
    </p:spTree>
    <p:extLst>
      <p:ext uri="{BB962C8B-B14F-4D97-AF65-F5344CB8AC3E}">
        <p14:creationId xmlns:p14="http://schemas.microsoft.com/office/powerpoint/2010/main" val="7668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12563-48B3-41DB-6505-E55A11D20A9A}"/>
              </a:ext>
            </a:extLst>
          </p:cNvPr>
          <p:cNvSpPr>
            <a:spLocks noGrp="1"/>
          </p:cNvSpPr>
          <p:nvPr>
            <p:ph type="title"/>
          </p:nvPr>
        </p:nvSpPr>
        <p:spPr/>
        <p:txBody>
          <a:bodyPr/>
          <a:lstStyle/>
          <a:p>
            <a:r>
              <a:rPr lang="zh-CN" altLang="en-US" dirty="0">
                <a:solidFill>
                  <a:srgbClr val="005CA2"/>
                </a:solidFill>
              </a:rPr>
              <a:t>特征选择和特征提取</a:t>
            </a:r>
          </a:p>
        </p:txBody>
      </p:sp>
      <p:sp>
        <p:nvSpPr>
          <p:cNvPr id="3" name="内容占位符 2">
            <a:extLst>
              <a:ext uri="{FF2B5EF4-FFF2-40B4-BE49-F238E27FC236}">
                <a16:creationId xmlns:a16="http://schemas.microsoft.com/office/drawing/2014/main" id="{CB07A434-E4B3-16B1-5FEA-64305C237A16}"/>
              </a:ext>
            </a:extLst>
          </p:cNvPr>
          <p:cNvSpPr>
            <a:spLocks noGrp="1"/>
          </p:cNvSpPr>
          <p:nvPr>
            <p:ph idx="1"/>
          </p:nvPr>
        </p:nvSpPr>
        <p:spPr>
          <a:xfrm>
            <a:off x="323528" y="1268760"/>
            <a:ext cx="8640960" cy="5589240"/>
          </a:xfrm>
        </p:spPr>
        <p:txBody>
          <a:bodyPr/>
          <a:lstStyle/>
          <a:p>
            <a:pPr marL="0" indent="0">
              <a:buNone/>
            </a:pPr>
            <a:r>
              <a:rPr lang="zh-CN" altLang="en-US" sz="1800" b="0" dirty="0">
                <a:latin typeface="+mn-ea"/>
              </a:rPr>
              <a:t>    特征选择和特征提取都属于降维。俩者达到的效果都是一样的，都是试图去减少特征数据集中的属性的数目，但俩者采用的方法有所不同。</a:t>
            </a:r>
            <a:endParaRPr lang="en-US" altLang="zh-CN" sz="1800" b="0" dirty="0">
              <a:latin typeface="+mn-ea"/>
            </a:endParaRPr>
          </a:p>
          <a:p>
            <a:pPr marL="0" indent="0">
              <a:buNone/>
            </a:pPr>
            <a:r>
              <a:rPr lang="en-US" altLang="zh-CN" sz="1800" b="0" dirty="0">
                <a:latin typeface="+mn-ea"/>
              </a:rPr>
              <a:t>    </a:t>
            </a:r>
            <a:r>
              <a:rPr lang="zh-CN" altLang="en-US" sz="1800" dirty="0">
                <a:latin typeface="+mn-ea"/>
              </a:rPr>
              <a:t>特征选择的方法：</a:t>
            </a:r>
            <a:r>
              <a:rPr lang="zh-CN" altLang="en-US" sz="1800" b="0" dirty="0">
                <a:latin typeface="+mn-ea"/>
              </a:rPr>
              <a:t>是从原始特征数据集中选择出子集，该子集是一组最具统计意义的特征集合，是一种包含的关系，没有更改原始的特征空间。</a:t>
            </a:r>
            <a:endParaRPr lang="en-US" altLang="zh-CN" sz="1800" b="0" dirty="0">
              <a:latin typeface="+mn-ea"/>
            </a:endParaRPr>
          </a:p>
          <a:p>
            <a:pPr marL="0" indent="0">
              <a:buNone/>
            </a:pPr>
            <a:r>
              <a:rPr lang="en-US" altLang="zh-CN" sz="1800" b="0" dirty="0">
                <a:latin typeface="+mn-ea"/>
              </a:rPr>
              <a:t>    </a:t>
            </a:r>
            <a:r>
              <a:rPr lang="zh-CN" altLang="en-US" sz="1800" dirty="0">
                <a:latin typeface="+mn-ea"/>
              </a:rPr>
              <a:t>特征提取的方法：</a:t>
            </a:r>
            <a:r>
              <a:rPr lang="zh-CN" altLang="en-US" sz="1800" b="0" dirty="0">
                <a:latin typeface="+mn-ea"/>
              </a:rPr>
              <a:t>是通过属性间的关系，如组合不同属性得到新的属性，用数学的话来说，新的特征是原来特征的映射，这样就改变了原来的特征空间。</a:t>
            </a:r>
            <a:r>
              <a:rPr lang="zh-CN" altLang="en-US" sz="1800" b="0" dirty="0">
                <a:solidFill>
                  <a:srgbClr val="005CA2"/>
                </a:solidFill>
                <a:latin typeface="+mn-ea"/>
              </a:rPr>
              <a:t>后面我们要介绍的</a:t>
            </a:r>
            <a:r>
              <a:rPr lang="en-US" altLang="zh-CN" sz="1800" b="0" dirty="0">
                <a:solidFill>
                  <a:srgbClr val="005CA2"/>
                </a:solidFill>
                <a:latin typeface="+mn-ea"/>
              </a:rPr>
              <a:t>PCA</a:t>
            </a:r>
            <a:r>
              <a:rPr lang="zh-CN" altLang="en-US" sz="1800" b="0" dirty="0">
                <a:solidFill>
                  <a:srgbClr val="005CA2"/>
                </a:solidFill>
                <a:latin typeface="+mn-ea"/>
              </a:rPr>
              <a:t>（主成分分析法）和</a:t>
            </a:r>
            <a:r>
              <a:rPr lang="en-US" altLang="zh-CN" sz="1800" b="0" dirty="0">
                <a:solidFill>
                  <a:srgbClr val="005CA2"/>
                </a:solidFill>
                <a:latin typeface="+mn-ea"/>
              </a:rPr>
              <a:t>SVD</a:t>
            </a:r>
            <a:r>
              <a:rPr lang="zh-CN" altLang="en-US" sz="1800" b="0" dirty="0">
                <a:solidFill>
                  <a:srgbClr val="005CA2"/>
                </a:solidFill>
                <a:latin typeface="+mn-ea"/>
              </a:rPr>
              <a:t>（奇异值分解）都属于特征提取。</a:t>
            </a:r>
            <a:endParaRPr lang="en-US" altLang="zh-CN" sz="1800" b="0" dirty="0">
              <a:solidFill>
                <a:srgbClr val="005CA2"/>
              </a:solidFill>
              <a:latin typeface="+mn-ea"/>
            </a:endParaRPr>
          </a:p>
          <a:p>
            <a:pPr marL="0" indent="0">
              <a:buNone/>
            </a:pPr>
            <a:r>
              <a:rPr lang="en-US" altLang="zh-CN" sz="1800" b="0" dirty="0">
                <a:solidFill>
                  <a:srgbClr val="005CA2"/>
                </a:solidFill>
                <a:latin typeface="+mn-ea"/>
              </a:rPr>
              <a:t>    </a:t>
            </a:r>
            <a:r>
              <a:rPr lang="zh-CN" altLang="en-US" sz="1800" b="0" dirty="0">
                <a:latin typeface="+mn-ea"/>
              </a:rPr>
              <a:t>无论哪一种特征处理方式都必须确保不丢失重要特征，否则后续学习的过程会因为重要特征缺失而无法获得好的性能。但是根据“学习任务”的不同，重要特征的选择也不尽相同，因此一个特征是否为重要特征这是相对。</a:t>
            </a:r>
            <a:endParaRPr lang="en-US" altLang="zh-CN" sz="1800" b="0" dirty="0">
              <a:latin typeface="+mn-ea"/>
            </a:endParaRPr>
          </a:p>
          <a:p>
            <a:pPr marL="0" indent="0">
              <a:buNone/>
            </a:pPr>
            <a:r>
              <a:rPr lang="en-US" altLang="zh-CN" sz="1800" b="0" dirty="0">
                <a:latin typeface="+mn-ea"/>
              </a:rPr>
              <a:t>    </a:t>
            </a:r>
            <a:r>
              <a:rPr lang="zh-CN" altLang="en-US" sz="1800" b="0" dirty="0">
                <a:latin typeface="+mn-ea"/>
              </a:rPr>
              <a:t>我们称与当前学习任务无关的特征为“无关特征”。可以由其他特征信息推演出来的我们称为“冗余特征”。例如特征“面积”可有特征“长”和“宽”计算出来。</a:t>
            </a:r>
            <a:endParaRPr lang="en-US" altLang="zh-CN" sz="1800" b="0" dirty="0">
              <a:latin typeface="+mn-ea"/>
            </a:endParaRPr>
          </a:p>
        </p:txBody>
      </p:sp>
    </p:spTree>
    <p:extLst>
      <p:ext uri="{BB962C8B-B14F-4D97-AF65-F5344CB8AC3E}">
        <p14:creationId xmlns:p14="http://schemas.microsoft.com/office/powerpoint/2010/main" val="24369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zh-CN" altLang="en-US" dirty="0">
                <a:solidFill>
                  <a:srgbClr val="005CA2"/>
                </a:solidFill>
              </a:rPr>
              <a:t>主成分分析法（</a:t>
            </a:r>
            <a:r>
              <a:rPr lang="en-US" altLang="zh-CN" dirty="0">
                <a:solidFill>
                  <a:srgbClr val="005CA2"/>
                </a:solidFill>
              </a:rPr>
              <a:t>PCA</a:t>
            </a:r>
            <a:r>
              <a:rPr lang="zh-CN" altLang="en-US" dirty="0">
                <a:solidFill>
                  <a:srgbClr val="005CA2"/>
                </a:solidFill>
              </a:rPr>
              <a:t>）</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p:txBody>
          <a:bodyPr/>
          <a:lstStyle/>
          <a:p>
            <a:pPr marL="0" indent="0">
              <a:buNone/>
            </a:pPr>
            <a:r>
              <a:rPr lang="zh-CN" altLang="en-US" sz="1800" b="0" dirty="0">
                <a:latin typeface="+mn-ea"/>
              </a:rPr>
              <a:t>    </a:t>
            </a:r>
            <a:r>
              <a:rPr lang="zh-CN" altLang="en-US" sz="1800" dirty="0">
                <a:latin typeface="+mn-ea"/>
              </a:rPr>
              <a:t>基本思想：</a:t>
            </a:r>
            <a:r>
              <a:rPr lang="zh-CN" altLang="en-US" sz="1800" b="0" dirty="0">
                <a:latin typeface="+mn-ea"/>
              </a:rPr>
              <a:t>在主成分分析中，首先对给定数据进行规范化，使得数据每一变量的平均值为</a:t>
            </a:r>
            <a:r>
              <a:rPr lang="en-US" altLang="zh-CN" sz="1800" b="0" dirty="0">
                <a:latin typeface="+mn-ea"/>
              </a:rPr>
              <a:t>0</a:t>
            </a:r>
            <a:r>
              <a:rPr lang="zh-CN" altLang="en-US" sz="1800" b="0" dirty="0">
                <a:latin typeface="+mn-ea"/>
              </a:rPr>
              <a:t>，方差为</a:t>
            </a:r>
            <a:r>
              <a:rPr lang="en-US" altLang="zh-CN" sz="1800" b="0" dirty="0">
                <a:latin typeface="+mn-ea"/>
              </a:rPr>
              <a:t>1.</a:t>
            </a:r>
            <a:r>
              <a:rPr lang="zh-CN" altLang="en-US" sz="1800" b="0" dirty="0">
                <a:latin typeface="+mn-ea"/>
              </a:rPr>
              <a:t>之后对数据进行正交变换，原来由线性相关变量表示的数据，通过正交变换变成由若干线性无关的新变量表示的数据。新变量是可能的正交变换中变量的方差和（信息保存）最大的。方差表示在新变量上信息的大小。将新变量依次称为第一主成分、第二主成分。</a:t>
            </a:r>
          </a:p>
          <a:p>
            <a:pPr marL="0" indent="0">
              <a:buNone/>
            </a:pPr>
            <a:r>
              <a:rPr lang="zh-CN" altLang="en-US" sz="1800" b="0" dirty="0">
                <a:latin typeface="+mn-ea"/>
              </a:rPr>
              <a:t>    通过主成分分析，可以利用主成分近似地表示原始数据，这就是运用了降维的思想。</a:t>
            </a:r>
          </a:p>
          <a:p>
            <a:pPr marL="0" indent="0">
              <a:buNone/>
            </a:pPr>
            <a:endParaRPr lang="zh-CN" altLang="en-US" sz="1800" b="0" dirty="0">
              <a:latin typeface="+mn-ea"/>
            </a:endParaRPr>
          </a:p>
        </p:txBody>
      </p:sp>
      <p:pic>
        <p:nvPicPr>
          <p:cNvPr id="9" name="图片 8">
            <a:extLst>
              <a:ext uri="{FF2B5EF4-FFF2-40B4-BE49-F238E27FC236}">
                <a16:creationId xmlns:a16="http://schemas.microsoft.com/office/drawing/2014/main" id="{167C6D72-27D7-04CA-1B99-C4E8A40D8D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94847" y="3987062"/>
            <a:ext cx="2754306" cy="2754306"/>
          </a:xfrm>
          <a:prstGeom prst="rect">
            <a:avLst/>
          </a:prstGeom>
        </p:spPr>
      </p:pic>
    </p:spTree>
    <p:extLst>
      <p:ext uri="{BB962C8B-B14F-4D97-AF65-F5344CB8AC3E}">
        <p14:creationId xmlns:p14="http://schemas.microsoft.com/office/powerpoint/2010/main" val="165040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en-US" altLang="zh-CN" dirty="0">
                <a:solidFill>
                  <a:srgbClr val="005CA2"/>
                </a:solidFill>
              </a:rPr>
              <a:t>PCA</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a:xfrm>
            <a:off x="323528" y="1311440"/>
            <a:ext cx="8640960" cy="5400600"/>
          </a:xfrm>
        </p:spPr>
        <p:txBody>
          <a:bodyPr/>
          <a:lstStyle/>
          <a:p>
            <a:pPr marL="0" indent="0">
              <a:buNone/>
            </a:pPr>
            <a:r>
              <a:rPr lang="zh-CN" altLang="en-US" sz="1800" b="0" dirty="0">
                <a:latin typeface="+mn-ea"/>
              </a:rPr>
              <a:t>    我们将以下面这样一组数据进行描述：</a:t>
            </a: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endParaRPr lang="en-US" altLang="zh-CN" sz="1800" b="0" dirty="0">
              <a:latin typeface="+mn-ea"/>
            </a:endParaRPr>
          </a:p>
          <a:p>
            <a:pPr marL="0" indent="0">
              <a:buNone/>
            </a:pPr>
            <a:r>
              <a:rPr lang="en-US" altLang="zh-CN" sz="1800" b="0" dirty="0">
                <a:latin typeface="+mn-ea"/>
              </a:rPr>
              <a:t>    </a:t>
            </a:r>
            <a:r>
              <a:rPr lang="zh-CN" altLang="en-US" sz="1800" b="0" dirty="0">
                <a:latin typeface="+mn-ea"/>
              </a:rPr>
              <a:t>我们假设这里的数据已经经过了中心化处理，即：</a:t>
            </a:r>
            <a:endParaRPr lang="en-US" altLang="zh-CN" sz="1800" b="0" dirty="0">
              <a:latin typeface="+mn-ea"/>
            </a:endParaRPr>
          </a:p>
          <a:p>
            <a:pPr marL="0" indent="0">
              <a:buNone/>
            </a:pPr>
            <a:r>
              <a:rPr lang="en-US" altLang="zh-CN" sz="1800" b="0" dirty="0">
                <a:latin typeface="+mn-ea"/>
              </a:rPr>
              <a:t>    </a:t>
            </a:r>
            <a:r>
              <a:rPr lang="zh-CN" altLang="en-US" sz="1800" b="0" dirty="0">
                <a:solidFill>
                  <a:srgbClr val="005CA2"/>
                </a:solidFill>
                <a:latin typeface="+mn-ea"/>
              </a:rPr>
              <a:t>这里对数据进行中心化处理是为了便于描述主成分的方向，不受偏离原点的影响。</a:t>
            </a:r>
            <a:endParaRPr lang="en-US" altLang="zh-CN" sz="1800" b="0" dirty="0">
              <a:solidFill>
                <a:srgbClr val="005CA2"/>
              </a:solidFill>
              <a:latin typeface="+mn-ea"/>
            </a:endParaRPr>
          </a:p>
          <a:p>
            <a:pPr marL="0" indent="0">
              <a:buNone/>
            </a:pPr>
            <a:r>
              <a:rPr lang="en-US" altLang="zh-CN" sz="1800" b="0" dirty="0">
                <a:solidFill>
                  <a:srgbClr val="005CA2"/>
                </a:solidFill>
                <a:latin typeface="+mn-ea"/>
              </a:rPr>
              <a:t>    </a:t>
            </a:r>
            <a:r>
              <a:rPr lang="zh-CN" altLang="en-US" sz="1800" b="0" dirty="0">
                <a:latin typeface="+mn-ea"/>
              </a:rPr>
              <a:t>同时我们，在对原始数据的处理过程中还可进行标准化（归一化）的处理，使得不同的特征具有相同的尺度。下面是</a:t>
            </a:r>
            <a:r>
              <a:rPr lang="en-US" altLang="zh-CN" sz="1800" b="0" dirty="0">
                <a:latin typeface="+mn-ea"/>
              </a:rPr>
              <a:t>Z-score</a:t>
            </a:r>
            <a:r>
              <a:rPr lang="zh-CN" altLang="en-US" sz="1800" b="0" dirty="0">
                <a:latin typeface="+mn-ea"/>
              </a:rPr>
              <a:t>标准化（</a:t>
            </a:r>
            <a:r>
              <a:rPr lang="en-US" altLang="zh-CN" sz="1800" b="0" dirty="0">
                <a:latin typeface="+mn-ea"/>
              </a:rPr>
              <a:t>0-1</a:t>
            </a:r>
            <a:r>
              <a:rPr lang="zh-CN" altLang="en-US" sz="1800" b="0" dirty="0">
                <a:latin typeface="+mn-ea"/>
              </a:rPr>
              <a:t>标准化）方法，即</a:t>
            </a:r>
            <a:endParaRPr lang="en-US" altLang="zh-CN" sz="1800" b="0" dirty="0">
              <a:latin typeface="+mn-ea"/>
            </a:endParaRPr>
          </a:p>
          <a:p>
            <a:pPr marL="0" indent="0">
              <a:buNone/>
            </a:pPr>
            <a:r>
              <a:rPr lang="en-US" altLang="zh-CN" sz="1800" b="0" dirty="0">
                <a:latin typeface="+mn-ea"/>
              </a:rPr>
              <a:t> </a:t>
            </a:r>
          </a:p>
          <a:p>
            <a:pPr marL="0" indent="0">
              <a:buNone/>
            </a:pPr>
            <a:endParaRPr lang="en-US" altLang="zh-CN" sz="1800" b="0" dirty="0">
              <a:latin typeface="+mn-ea"/>
            </a:endParaRPr>
          </a:p>
          <a:p>
            <a:pPr marL="0" indent="0">
              <a:buNone/>
            </a:pPr>
            <a:r>
              <a:rPr lang="zh-CN" altLang="en-US" sz="1800" b="0" dirty="0">
                <a:latin typeface="+mn-ea"/>
              </a:rPr>
              <a:t>   其中  为所有样本数据的均值，  为所有样本数据的标准差。</a:t>
            </a:r>
          </a:p>
        </p:txBody>
      </p:sp>
      <p:graphicFrame>
        <p:nvGraphicFramePr>
          <p:cNvPr id="4" name="对象 3">
            <a:extLst>
              <a:ext uri="{FF2B5EF4-FFF2-40B4-BE49-F238E27FC236}">
                <a16:creationId xmlns:a16="http://schemas.microsoft.com/office/drawing/2014/main" id="{B2FE8914-ACE7-5C1B-8CEB-78F3A86A6934}"/>
              </a:ext>
            </a:extLst>
          </p:cNvPr>
          <p:cNvGraphicFramePr>
            <a:graphicFrameLocks noChangeAspect="1"/>
          </p:cNvGraphicFramePr>
          <p:nvPr>
            <p:extLst>
              <p:ext uri="{D42A27DB-BD31-4B8C-83A1-F6EECF244321}">
                <p14:modId xmlns:p14="http://schemas.microsoft.com/office/powerpoint/2010/main" val="1021559140"/>
              </p:ext>
            </p:extLst>
          </p:nvPr>
        </p:nvGraphicFramePr>
        <p:xfrm>
          <a:off x="882650" y="1958975"/>
          <a:ext cx="6629400" cy="1225550"/>
        </p:xfrm>
        <a:graphic>
          <a:graphicData uri="http://schemas.openxmlformats.org/presentationml/2006/ole">
            <mc:AlternateContent xmlns:mc="http://schemas.openxmlformats.org/markup-compatibility/2006">
              <mc:Choice xmlns:v="urn:schemas-microsoft-com:vml" Requires="v">
                <p:oleObj spid="_x0000_s2050" name="Equation" r:id="rId3" imgW="3644640" imgH="672840" progId="Equation.DSMT4">
                  <p:embed/>
                </p:oleObj>
              </mc:Choice>
              <mc:Fallback>
                <p:oleObj name="Equation" r:id="rId3" imgW="3644640" imgH="672840" progId="Equation.DSMT4">
                  <p:embed/>
                  <p:pic>
                    <p:nvPicPr>
                      <p:cNvPr id="0" name=""/>
                      <p:cNvPicPr/>
                      <p:nvPr/>
                    </p:nvPicPr>
                    <p:blipFill>
                      <a:blip r:embed="rId4"/>
                      <a:stretch>
                        <a:fillRect/>
                      </a:stretch>
                    </p:blipFill>
                    <p:spPr>
                      <a:xfrm>
                        <a:off x="882650" y="1958975"/>
                        <a:ext cx="6629400" cy="122555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91A1332-D906-B5AB-C891-5366F820EE07}"/>
              </a:ext>
            </a:extLst>
          </p:cNvPr>
          <p:cNvGraphicFramePr>
            <a:graphicFrameLocks noChangeAspect="1"/>
          </p:cNvGraphicFramePr>
          <p:nvPr>
            <p:extLst>
              <p:ext uri="{D42A27DB-BD31-4B8C-83A1-F6EECF244321}">
                <p14:modId xmlns:p14="http://schemas.microsoft.com/office/powerpoint/2010/main" val="2829420614"/>
              </p:ext>
            </p:extLst>
          </p:nvPr>
        </p:nvGraphicFramePr>
        <p:xfrm>
          <a:off x="5989638" y="3081338"/>
          <a:ext cx="1793875" cy="708025"/>
        </p:xfrm>
        <a:graphic>
          <a:graphicData uri="http://schemas.openxmlformats.org/presentationml/2006/ole">
            <mc:AlternateContent xmlns:mc="http://schemas.openxmlformats.org/markup-compatibility/2006">
              <mc:Choice xmlns:v="urn:schemas-microsoft-com:vml" Requires="v">
                <p:oleObj spid="_x0000_s2051" name="Equation" r:id="rId5" imgW="1574640" imgH="622080" progId="Equation.DSMT4">
                  <p:embed/>
                </p:oleObj>
              </mc:Choice>
              <mc:Fallback>
                <p:oleObj name="Equation" r:id="rId5" imgW="1574640" imgH="622080" progId="Equation.DSMT4">
                  <p:embed/>
                  <p:pic>
                    <p:nvPicPr>
                      <p:cNvPr id="0" name=""/>
                      <p:cNvPicPr/>
                      <p:nvPr/>
                    </p:nvPicPr>
                    <p:blipFill>
                      <a:blip r:embed="rId6"/>
                      <a:stretch>
                        <a:fillRect/>
                      </a:stretch>
                    </p:blipFill>
                    <p:spPr>
                      <a:xfrm>
                        <a:off x="5989638" y="3081338"/>
                        <a:ext cx="1793875" cy="7080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7CEFD75-2721-8BBB-42B0-6FBCC28EBE5F}"/>
              </a:ext>
            </a:extLst>
          </p:cNvPr>
          <p:cNvGraphicFramePr>
            <a:graphicFrameLocks noChangeAspect="1"/>
          </p:cNvGraphicFramePr>
          <p:nvPr>
            <p:extLst>
              <p:ext uri="{D42A27DB-BD31-4B8C-83A1-F6EECF244321}">
                <p14:modId xmlns:p14="http://schemas.microsoft.com/office/powerpoint/2010/main" val="721986386"/>
              </p:ext>
            </p:extLst>
          </p:nvPr>
        </p:nvGraphicFramePr>
        <p:xfrm>
          <a:off x="3491880" y="5365630"/>
          <a:ext cx="1656184" cy="887242"/>
        </p:xfrm>
        <a:graphic>
          <a:graphicData uri="http://schemas.openxmlformats.org/presentationml/2006/ole">
            <mc:AlternateContent xmlns:mc="http://schemas.openxmlformats.org/markup-compatibility/2006">
              <mc:Choice xmlns:v="urn:schemas-microsoft-com:vml" Requires="v">
                <p:oleObj spid="_x0000_s2052" name="Equation" r:id="rId7" imgW="1066680" imgH="571320" progId="Equation.DSMT4">
                  <p:embed/>
                </p:oleObj>
              </mc:Choice>
              <mc:Fallback>
                <p:oleObj name="Equation" r:id="rId7" imgW="1066680" imgH="571320" progId="Equation.DSMT4">
                  <p:embed/>
                  <p:pic>
                    <p:nvPicPr>
                      <p:cNvPr id="0" name=""/>
                      <p:cNvPicPr/>
                      <p:nvPr/>
                    </p:nvPicPr>
                    <p:blipFill>
                      <a:blip r:embed="rId8"/>
                      <a:stretch>
                        <a:fillRect/>
                      </a:stretch>
                    </p:blipFill>
                    <p:spPr>
                      <a:xfrm>
                        <a:off x="3491880" y="5365630"/>
                        <a:ext cx="1656184" cy="88724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E4BC0A8-C295-9D58-2654-5ECB3824607B}"/>
              </a:ext>
            </a:extLst>
          </p:cNvPr>
          <p:cNvGraphicFramePr>
            <a:graphicFrameLocks noChangeAspect="1"/>
          </p:cNvGraphicFramePr>
          <p:nvPr>
            <p:extLst>
              <p:ext uri="{D42A27DB-BD31-4B8C-83A1-F6EECF244321}">
                <p14:modId xmlns:p14="http://schemas.microsoft.com/office/powerpoint/2010/main" val="4115678566"/>
              </p:ext>
            </p:extLst>
          </p:nvPr>
        </p:nvGraphicFramePr>
        <p:xfrm>
          <a:off x="1187624" y="6412072"/>
          <a:ext cx="288032" cy="310188"/>
        </p:xfrm>
        <a:graphic>
          <a:graphicData uri="http://schemas.openxmlformats.org/presentationml/2006/ole">
            <mc:AlternateContent xmlns:mc="http://schemas.openxmlformats.org/markup-compatibility/2006">
              <mc:Choice xmlns:v="urn:schemas-microsoft-com:vml" Requires="v">
                <p:oleObj spid="_x0000_s2053" name="Equation" r:id="rId9" imgW="164880" imgH="177480" progId="Equation.DSMT4">
                  <p:embed/>
                </p:oleObj>
              </mc:Choice>
              <mc:Fallback>
                <p:oleObj name="Equation" r:id="rId9" imgW="164880" imgH="177480" progId="Equation.DSMT4">
                  <p:embed/>
                  <p:pic>
                    <p:nvPicPr>
                      <p:cNvPr id="0" name=""/>
                      <p:cNvPicPr/>
                      <p:nvPr/>
                    </p:nvPicPr>
                    <p:blipFill>
                      <a:blip r:embed="rId10"/>
                      <a:stretch>
                        <a:fillRect/>
                      </a:stretch>
                    </p:blipFill>
                    <p:spPr>
                      <a:xfrm>
                        <a:off x="1187624" y="6412072"/>
                        <a:ext cx="288032" cy="31018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644BAF7-5CE0-79E6-0150-C01E6E1887C1}"/>
              </a:ext>
            </a:extLst>
          </p:cNvPr>
          <p:cNvGraphicFramePr>
            <a:graphicFrameLocks noChangeAspect="1"/>
          </p:cNvGraphicFramePr>
          <p:nvPr>
            <p:extLst>
              <p:ext uri="{D42A27DB-BD31-4B8C-83A1-F6EECF244321}">
                <p14:modId xmlns:p14="http://schemas.microsoft.com/office/powerpoint/2010/main" val="2868670741"/>
              </p:ext>
            </p:extLst>
          </p:nvPr>
        </p:nvGraphicFramePr>
        <p:xfrm>
          <a:off x="3845480" y="6412071"/>
          <a:ext cx="351076" cy="307191"/>
        </p:xfrm>
        <a:graphic>
          <a:graphicData uri="http://schemas.openxmlformats.org/presentationml/2006/ole">
            <mc:AlternateContent xmlns:mc="http://schemas.openxmlformats.org/markup-compatibility/2006">
              <mc:Choice xmlns:v="urn:schemas-microsoft-com:vml" Requires="v">
                <p:oleObj spid="_x0000_s2054" name="Equation" r:id="rId11" imgW="203040" imgH="177480" progId="Equation.DSMT4">
                  <p:embed/>
                </p:oleObj>
              </mc:Choice>
              <mc:Fallback>
                <p:oleObj name="Equation" r:id="rId11" imgW="203040" imgH="177480" progId="Equation.DSMT4">
                  <p:embed/>
                  <p:pic>
                    <p:nvPicPr>
                      <p:cNvPr id="0" name=""/>
                      <p:cNvPicPr/>
                      <p:nvPr/>
                    </p:nvPicPr>
                    <p:blipFill>
                      <a:blip r:embed="rId12"/>
                      <a:stretch>
                        <a:fillRect/>
                      </a:stretch>
                    </p:blipFill>
                    <p:spPr>
                      <a:xfrm>
                        <a:off x="3845480" y="6412071"/>
                        <a:ext cx="351076" cy="307191"/>
                      </a:xfrm>
                      <a:prstGeom prst="rect">
                        <a:avLst/>
                      </a:prstGeom>
                    </p:spPr>
                  </p:pic>
                </p:oleObj>
              </mc:Fallback>
            </mc:AlternateContent>
          </a:graphicData>
        </a:graphic>
      </p:graphicFrame>
    </p:spTree>
    <p:extLst>
      <p:ext uri="{BB962C8B-B14F-4D97-AF65-F5344CB8AC3E}">
        <p14:creationId xmlns:p14="http://schemas.microsoft.com/office/powerpoint/2010/main" val="66307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6" dur="500"/>
                                        <p:tgtEl>
                                          <p:spTgt spid="3">
                                            <p:txEl>
                                              <p:pRg st="5" end="5"/>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9" dur="500"/>
                                        <p:tgtEl>
                                          <p:spTgt spid="3">
                                            <p:txEl>
                                              <p:pRg st="6" end="6"/>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5" dur="500"/>
                                        <p:tgtEl>
                                          <p:spTgt spid="3">
                                            <p:txEl>
                                              <p:pRg st="9" end="9"/>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par>
                                <p:cTn id="35" presetID="14" presetClass="entr" presetSubtype="1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3BDEB-CC03-2F7B-40E0-D83B463B3A84}"/>
              </a:ext>
            </a:extLst>
          </p:cNvPr>
          <p:cNvSpPr>
            <a:spLocks noGrp="1"/>
          </p:cNvSpPr>
          <p:nvPr>
            <p:ph type="title"/>
          </p:nvPr>
        </p:nvSpPr>
        <p:spPr/>
        <p:txBody>
          <a:bodyPr/>
          <a:lstStyle/>
          <a:p>
            <a:r>
              <a:rPr lang="en-US" altLang="zh-CN" dirty="0">
                <a:solidFill>
                  <a:srgbClr val="005CA2"/>
                </a:solidFill>
              </a:rPr>
              <a:t>PCA</a:t>
            </a:r>
            <a:r>
              <a:rPr lang="zh-CN" altLang="en-US" dirty="0">
                <a:solidFill>
                  <a:srgbClr val="005CA2"/>
                </a:solidFill>
              </a:rPr>
              <a:t>算法的步骤</a:t>
            </a:r>
          </a:p>
        </p:txBody>
      </p:sp>
      <p:sp>
        <p:nvSpPr>
          <p:cNvPr id="3" name="内容占位符 2">
            <a:extLst>
              <a:ext uri="{FF2B5EF4-FFF2-40B4-BE49-F238E27FC236}">
                <a16:creationId xmlns:a16="http://schemas.microsoft.com/office/drawing/2014/main" id="{72272D67-A48A-B377-A070-7F82A011BFAB}"/>
              </a:ext>
            </a:extLst>
          </p:cNvPr>
          <p:cNvSpPr>
            <a:spLocks noGrp="1"/>
          </p:cNvSpPr>
          <p:nvPr>
            <p:ph idx="1"/>
          </p:nvPr>
        </p:nvSpPr>
        <p:spPr/>
        <p:txBody>
          <a:bodyPr/>
          <a:lstStyle/>
          <a:p>
            <a:pPr marL="0" indent="0">
              <a:buNone/>
            </a:pPr>
            <a:r>
              <a:rPr lang="zh-CN" altLang="en-US" sz="1800" b="0" dirty="0">
                <a:latin typeface="+mn-ea"/>
              </a:rPr>
              <a:t>     通过上述矩阵  计算协方差矩阵：</a:t>
            </a:r>
            <a:endParaRPr lang="en-US" altLang="zh-CN" sz="1800" b="0" dirty="0">
              <a:latin typeface="+mn-ea"/>
            </a:endParaRPr>
          </a:p>
          <a:p>
            <a:pPr marL="0" indent="0">
              <a:buNone/>
            </a:pPr>
            <a:r>
              <a:rPr lang="zh-CN" altLang="en-US" sz="1800" b="0" dirty="0">
                <a:latin typeface="+mn-ea"/>
              </a:rPr>
              <a:t>     </a:t>
            </a:r>
          </a:p>
        </p:txBody>
      </p:sp>
      <p:graphicFrame>
        <p:nvGraphicFramePr>
          <p:cNvPr id="4" name="对象 3">
            <a:extLst>
              <a:ext uri="{FF2B5EF4-FFF2-40B4-BE49-F238E27FC236}">
                <a16:creationId xmlns:a16="http://schemas.microsoft.com/office/drawing/2014/main" id="{EAC98864-127E-E812-065D-2F472FED32EF}"/>
              </a:ext>
            </a:extLst>
          </p:cNvPr>
          <p:cNvGraphicFramePr>
            <a:graphicFrameLocks noChangeAspect="1"/>
          </p:cNvGraphicFramePr>
          <p:nvPr>
            <p:extLst>
              <p:ext uri="{D42A27DB-BD31-4B8C-83A1-F6EECF244321}">
                <p14:modId xmlns:p14="http://schemas.microsoft.com/office/powerpoint/2010/main" val="1358576273"/>
              </p:ext>
            </p:extLst>
          </p:nvPr>
        </p:nvGraphicFramePr>
        <p:xfrm>
          <a:off x="2339752" y="1412776"/>
          <a:ext cx="321919" cy="288032"/>
        </p:xfrm>
        <a:graphic>
          <a:graphicData uri="http://schemas.openxmlformats.org/presentationml/2006/ole">
            <mc:AlternateContent xmlns:mc="http://schemas.openxmlformats.org/markup-compatibility/2006">
              <mc:Choice xmlns:v="urn:schemas-microsoft-com:vml" Requires="v">
                <p:oleObj spid="_x0000_s3074" name="Equation" r:id="rId3" imgW="241200" imgH="215640" progId="Equation.DSMT4">
                  <p:embed/>
                </p:oleObj>
              </mc:Choice>
              <mc:Fallback>
                <p:oleObj name="Equation" r:id="rId3" imgW="241200" imgH="215640" progId="Equation.DSMT4">
                  <p:embed/>
                  <p:pic>
                    <p:nvPicPr>
                      <p:cNvPr id="0" name=""/>
                      <p:cNvPicPr/>
                      <p:nvPr/>
                    </p:nvPicPr>
                    <p:blipFill>
                      <a:blip r:embed="rId4"/>
                      <a:stretch>
                        <a:fillRect/>
                      </a:stretch>
                    </p:blipFill>
                    <p:spPr>
                      <a:xfrm>
                        <a:off x="2339752" y="1412776"/>
                        <a:ext cx="321919" cy="288032"/>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9A6493D-7EAC-9894-F1FC-748487A4A72A}"/>
              </a:ext>
            </a:extLst>
          </p:cNvPr>
          <p:cNvGraphicFramePr>
            <a:graphicFrameLocks noChangeAspect="1"/>
          </p:cNvGraphicFramePr>
          <p:nvPr>
            <p:extLst>
              <p:ext uri="{D42A27DB-BD31-4B8C-83A1-F6EECF244321}">
                <p14:modId xmlns:p14="http://schemas.microsoft.com/office/powerpoint/2010/main" val="3582337750"/>
              </p:ext>
            </p:extLst>
          </p:nvPr>
        </p:nvGraphicFramePr>
        <p:xfrm>
          <a:off x="982663" y="2181225"/>
          <a:ext cx="7470775" cy="3617913"/>
        </p:xfrm>
        <a:graphic>
          <a:graphicData uri="http://schemas.openxmlformats.org/presentationml/2006/ole">
            <mc:AlternateContent xmlns:mc="http://schemas.openxmlformats.org/markup-compatibility/2006">
              <mc:Choice xmlns:v="urn:schemas-microsoft-com:vml" Requires="v">
                <p:oleObj spid="_x0000_s3075" name="Equation" r:id="rId5" imgW="4813200" imgH="2323800" progId="Equation.DSMT4">
                  <p:embed/>
                </p:oleObj>
              </mc:Choice>
              <mc:Fallback>
                <p:oleObj name="Equation" r:id="rId5" imgW="4813200" imgH="2323800" progId="Equation.DSMT4">
                  <p:embed/>
                  <p:pic>
                    <p:nvPicPr>
                      <p:cNvPr id="0" name=""/>
                      <p:cNvPicPr/>
                      <p:nvPr/>
                    </p:nvPicPr>
                    <p:blipFill>
                      <a:blip r:embed="rId6"/>
                      <a:stretch>
                        <a:fillRect/>
                      </a:stretch>
                    </p:blipFill>
                    <p:spPr>
                      <a:xfrm>
                        <a:off x="982663" y="2181225"/>
                        <a:ext cx="7470775" cy="361791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40B0FA9-291F-DB4C-D3FE-C01FC9D06142}"/>
              </a:ext>
            </a:extLst>
          </p:cNvPr>
          <p:cNvGraphicFramePr>
            <a:graphicFrameLocks noChangeAspect="1"/>
          </p:cNvGraphicFramePr>
          <p:nvPr>
            <p:extLst>
              <p:ext uri="{D42A27DB-BD31-4B8C-83A1-F6EECF244321}">
                <p14:modId xmlns:p14="http://schemas.microsoft.com/office/powerpoint/2010/main" val="2821960269"/>
              </p:ext>
            </p:extLst>
          </p:nvPr>
        </p:nvGraphicFramePr>
        <p:xfrm>
          <a:off x="4927600" y="2667000"/>
          <a:ext cx="914400" cy="250825"/>
        </p:xfrm>
        <a:graphic>
          <a:graphicData uri="http://schemas.openxmlformats.org/presentationml/2006/ole">
            <mc:AlternateContent xmlns:mc="http://schemas.openxmlformats.org/markup-compatibility/2006">
              <mc:Choice xmlns:v="urn:schemas-microsoft-com:vml" Requires="v">
                <p:oleObj spid="_x0000_s3076" name="Equation" r:id="rId7" imgW="914400" imgH="250560" progId="Equation.DSMT4">
                  <p:embed/>
                </p:oleObj>
              </mc:Choice>
              <mc:Fallback>
                <p:oleObj name="Equation" r:id="rId7" imgW="914400" imgH="250560" progId="Equation.DSMT4">
                  <p:embed/>
                  <p:pic>
                    <p:nvPicPr>
                      <p:cNvPr id="0" name=""/>
                      <p:cNvPicPr/>
                      <p:nvPr/>
                    </p:nvPicPr>
                    <p:blipFill>
                      <a:blip r:embed="rId8"/>
                      <a:stretch>
                        <a:fillRect/>
                      </a:stretch>
                    </p:blipFill>
                    <p:spPr>
                      <a:xfrm>
                        <a:off x="4927600" y="2667000"/>
                        <a:ext cx="914400" cy="250825"/>
                      </a:xfrm>
                      <a:prstGeom prst="rect">
                        <a:avLst/>
                      </a:prstGeom>
                    </p:spPr>
                  </p:pic>
                </p:oleObj>
              </mc:Fallback>
            </mc:AlternateContent>
          </a:graphicData>
        </a:graphic>
      </p:graphicFrame>
    </p:spTree>
    <p:extLst>
      <p:ext uri="{BB962C8B-B14F-4D97-AF65-F5344CB8AC3E}">
        <p14:creationId xmlns:p14="http://schemas.microsoft.com/office/powerpoint/2010/main" val="23787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1" i="0" u="none" strike="noStrike" cap="none" normalizeH="0" baseline="0" smtClean="0">
            <a:ln>
              <a:noFill/>
            </a:ln>
            <a:solidFill>
              <a:schemeClr val="bg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1" i="0" u="none" strike="noStrike" cap="none" normalizeH="0" baseline="0" smtClean="0">
            <a:ln>
              <a:noFill/>
            </a:ln>
            <a:solidFill>
              <a:schemeClr val="bg1"/>
            </a:solidFill>
            <a:effectLst/>
            <a:latin typeface="Arial"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2288</TotalTime>
  <Words>2285</Words>
  <Application>Microsoft Office PowerPoint</Application>
  <PresentationFormat>全屏显示(4:3)</PresentationFormat>
  <Paragraphs>147</Paragraphs>
  <Slides>19</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黑体</vt:lpstr>
      <vt:lpstr>楷体_GB2312</vt:lpstr>
      <vt:lpstr>宋体</vt:lpstr>
      <vt:lpstr>微软雅黑</vt:lpstr>
      <vt:lpstr>微软雅黑</vt:lpstr>
      <vt:lpstr>Arial</vt:lpstr>
      <vt:lpstr>Calibri</vt:lpstr>
      <vt:lpstr>Wingdings</vt:lpstr>
      <vt:lpstr>template</vt:lpstr>
      <vt:lpstr>Equation</vt:lpstr>
      <vt:lpstr>降维处理</vt:lpstr>
      <vt:lpstr>PowerPoint 演示文稿</vt:lpstr>
      <vt:lpstr>降维产生的背景</vt:lpstr>
      <vt:lpstr>降维的数学本质</vt:lpstr>
      <vt:lpstr>降维的目的</vt:lpstr>
      <vt:lpstr>特征选择和特征提取</vt:lpstr>
      <vt:lpstr>主成分分析法（PCA）</vt:lpstr>
      <vt:lpstr>PCA算法的步骤</vt:lpstr>
      <vt:lpstr>PCA算法的步骤</vt:lpstr>
      <vt:lpstr>PCA算法的步骤</vt:lpstr>
      <vt:lpstr>PCA算法的步骤</vt:lpstr>
      <vt:lpstr>PCA算法的优缺点</vt:lpstr>
      <vt:lpstr>奇异值分解（SVD）</vt:lpstr>
      <vt:lpstr>SVD算法的步骤</vt:lpstr>
      <vt:lpstr>SVD算法的步骤</vt:lpstr>
      <vt:lpstr>SVD算法的步骤</vt:lpstr>
      <vt:lpstr>SVD算法的步骤</vt:lpstr>
      <vt:lpstr>SVD算法的步骤</vt:lpstr>
      <vt:lpstr>SVD的优缺点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满汉辅助翻译软件平台建设技术汇报 </dc:title>
  <dc:creator>Honglei</dc:creator>
  <cp:lastModifiedBy>Qinke</cp:lastModifiedBy>
  <cp:revision>112</cp:revision>
  <dcterms:created xsi:type="dcterms:W3CDTF">2015-05-08T15:43:09Z</dcterms:created>
  <dcterms:modified xsi:type="dcterms:W3CDTF">2022-10-14T07:50:13Z</dcterms:modified>
</cp:coreProperties>
</file>