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0" r:id="rId5"/>
    <p:sldId id="261" r:id="rId6"/>
    <p:sldId id="259"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4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67EE1-0293-4BB2-AA24-8ECCF9D3BFE1}" type="datetimeFigureOut">
              <a:rPr lang="zh-CN" altLang="en-US" smtClean="0"/>
              <a:pPr/>
              <a:t>2018/4/7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AA6DE-A3C0-4815-82B5-26215F47EE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i="1" kern="1200" dirty="0" smtClean="0">
                <a:solidFill>
                  <a:schemeClr val="tx1"/>
                </a:solidFill>
                <a:latin typeface="+mn-lt"/>
                <a:ea typeface="+mn-ea"/>
                <a:cs typeface="+mn-cs"/>
              </a:rPr>
              <a:t>1,Reducing the Dimensionality of Data with Neural Networks</a:t>
            </a:r>
            <a:endParaRPr lang="zh-CN" altLang="en-US" dirty="0"/>
          </a:p>
        </p:txBody>
      </p:sp>
      <p:sp>
        <p:nvSpPr>
          <p:cNvPr id="4" name="灯片编号占位符 3"/>
          <p:cNvSpPr>
            <a:spLocks noGrp="1"/>
          </p:cNvSpPr>
          <p:nvPr>
            <p:ph type="sldNum" sz="quarter" idx="10"/>
          </p:nvPr>
        </p:nvSpPr>
        <p:spPr/>
        <p:txBody>
          <a:bodyPr/>
          <a:lstStyle/>
          <a:p>
            <a:fld id="{A79AA6DE-A3C0-4815-82B5-26215F47EE28}"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17——nature——</a:t>
            </a:r>
            <a:r>
              <a:rPr lang="en-US" altLang="zh-CN" sz="1200" i="1" kern="1200" dirty="0" smtClean="0">
                <a:solidFill>
                  <a:schemeClr val="tx1"/>
                </a:solidFill>
                <a:latin typeface="+mn-lt"/>
                <a:ea typeface="+mn-ea"/>
                <a:cs typeface="+mn-cs"/>
              </a:rPr>
              <a:t>Early brain development in infants at high risk for autism spectrum disorder</a:t>
            </a:r>
            <a:endParaRPr lang="zh-CN" altLang="en-US" dirty="0"/>
          </a:p>
        </p:txBody>
      </p:sp>
      <p:sp>
        <p:nvSpPr>
          <p:cNvPr id="4" name="灯片编号占位符 3"/>
          <p:cNvSpPr>
            <a:spLocks noGrp="1"/>
          </p:cNvSpPr>
          <p:nvPr>
            <p:ph type="sldNum" sz="quarter" idx="10"/>
          </p:nvPr>
        </p:nvSpPr>
        <p:spPr/>
        <p:txBody>
          <a:bodyPr/>
          <a:lstStyle/>
          <a:p>
            <a:fld id="{A79AA6DE-A3C0-4815-82B5-26215F47EE28}"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hidden">
          <a:xfrm>
            <a:off x="0" y="0"/>
            <a:ext cx="9144000" cy="6858000"/>
          </a:xfrm>
          <a:prstGeom prst="rect">
            <a:avLst/>
          </a:prstGeom>
        </p:spPr>
      </p:pic>
      <p:sp>
        <p:nvSpPr>
          <p:cNvPr id="13" name="矩形 12"/>
          <p:cNvSpPr/>
          <p:nvPr/>
        </p:nvSpPr>
        <p:spPr bwMode="hidden">
          <a:xfrm>
            <a:off x="0" y="1"/>
            <a:ext cx="9144000"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15" name="矩形 14"/>
          <p:cNvSpPr/>
          <p:nvPr/>
        </p:nvSpPr>
        <p:spPr bwMode="hidden">
          <a:xfrm>
            <a:off x="0" y="4810563"/>
            <a:ext cx="9144000"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标题 1"/>
          <p:cNvSpPr>
            <a:spLocks noGrp="1"/>
          </p:cNvSpPr>
          <p:nvPr>
            <p:ph type="ctrTitle"/>
          </p:nvPr>
        </p:nvSpPr>
        <p:spPr>
          <a:xfrm>
            <a:off x="1142107" y="1905000"/>
            <a:ext cx="6859786" cy="2667000"/>
          </a:xfrm>
        </p:spPr>
        <p:txBody>
          <a:bodyPr>
            <a:normAutofit/>
          </a:bodyPr>
          <a:lstStyle>
            <a:lvl1pPr latinLnBrk="0">
              <a:lnSpc>
                <a:spcPct val="80000"/>
              </a:lnSpc>
              <a:defRPr lang="zh-CN" sz="6000"/>
            </a:lvl1pPr>
          </a:lstStyle>
          <a:p>
            <a:r>
              <a:rPr lang="zh-CN" altLang="en-US" smtClean="0"/>
              <a:t>单击此处编辑母版标题样式</a:t>
            </a:r>
            <a:endParaRPr lang="zh-CN"/>
          </a:p>
        </p:txBody>
      </p:sp>
      <p:sp>
        <p:nvSpPr>
          <p:cNvPr id="3" name="副标题 2"/>
          <p:cNvSpPr>
            <a:spLocks noGrp="1"/>
          </p:cNvSpPr>
          <p:nvPr>
            <p:ph type="subTitle" idx="1"/>
          </p:nvPr>
        </p:nvSpPr>
        <p:spPr>
          <a:xfrm>
            <a:off x="1142107" y="5029200"/>
            <a:ext cx="6173808" cy="1143000"/>
          </a:xfrm>
        </p:spPr>
        <p:txBody>
          <a:bodyPr/>
          <a:lstStyle>
            <a:lvl1pPr marL="0" indent="0" algn="l" latinLnBrk="0">
              <a:spcBef>
                <a:spcPts val="0"/>
              </a:spcBef>
              <a:buNone/>
              <a:defRPr lang="zh-CN">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useBgFill="1">
        <p:nvSpPr>
          <p:cNvPr id="20" name="任意多边形 9"/>
          <p:cNvSpPr>
            <a:spLocks/>
          </p:cNvSpPr>
          <p:nvPr/>
        </p:nvSpPr>
        <p:spPr bwMode="white">
          <a:xfrm>
            <a:off x="793" y="4714633"/>
            <a:ext cx="9142413"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lang="zh-C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bwMode="hidden">
          <a:xfrm>
            <a:off x="1" y="0"/>
            <a:ext cx="6987724" cy="6858000"/>
          </a:xfrm>
          <a:prstGeom prst="rect">
            <a:avLst/>
          </a:prstGeom>
        </p:spPr>
      </p:pic>
      <p:sp>
        <p:nvSpPr>
          <p:cNvPr id="8" name="矩形 7"/>
          <p:cNvSpPr/>
          <p:nvPr/>
        </p:nvSpPr>
        <p:spPr bwMode="hidden">
          <a:xfrm>
            <a:off x="1" y="1"/>
            <a:ext cx="6915759"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9" name="任意多边形 9"/>
          <p:cNvSpPr>
            <a:spLocks/>
          </p:cNvSpPr>
          <p:nvPr/>
        </p:nvSpPr>
        <p:spPr bwMode="hidden">
          <a:xfrm rot="5400000">
            <a:off x="3558725" y="3357038"/>
            <a:ext cx="6858000" cy="143930"/>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p>
        </p:txBody>
      </p:sp>
      <p:sp>
        <p:nvSpPr>
          <p:cNvPr id="3" name="竖排文字占位符 2"/>
          <p:cNvSpPr>
            <a:spLocks noGrp="1"/>
          </p:cNvSpPr>
          <p:nvPr>
            <p:ph type="body" orient="vert" idx="1"/>
          </p:nvPr>
        </p:nvSpPr>
        <p:spPr>
          <a:xfrm>
            <a:off x="1142107" y="685800"/>
            <a:ext cx="5597089"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竖排标题 1"/>
          <p:cNvSpPr>
            <a:spLocks noGrp="1"/>
          </p:cNvSpPr>
          <p:nvPr>
            <p:ph type="title" orient="vert"/>
          </p:nvPr>
        </p:nvSpPr>
        <p:spPr>
          <a:xfrm>
            <a:off x="7170868" y="685800"/>
            <a:ext cx="971804" cy="5486400"/>
          </a:xfrm>
        </p:spPr>
        <p:txBody>
          <a:bodyPr vert="eaVert"/>
          <a:lstStyle/>
          <a:p>
            <a:r>
              <a:rPr lang="zh-CN" altLang="en-US" smtClean="0"/>
              <a:t>单击此处编辑母版标题样式</a:t>
            </a:r>
            <a:endParaRPr lang="zh-C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bwMode="hidden">
          <a:xfrm>
            <a:off x="0" y="1"/>
            <a:ext cx="9144000" cy="4810561"/>
          </a:xfrm>
          <a:prstGeom prst="rect">
            <a:avLst/>
          </a:prstGeom>
        </p:spPr>
      </p:pic>
      <p:sp>
        <p:nvSpPr>
          <p:cNvPr id="18" name="矩形 17"/>
          <p:cNvSpPr/>
          <p:nvPr/>
        </p:nvSpPr>
        <p:spPr bwMode="hidden">
          <a:xfrm>
            <a:off x="0" y="1"/>
            <a:ext cx="9144000"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标题 1"/>
          <p:cNvSpPr>
            <a:spLocks noGrp="1"/>
          </p:cNvSpPr>
          <p:nvPr>
            <p:ph type="title"/>
          </p:nvPr>
        </p:nvSpPr>
        <p:spPr>
          <a:xfrm>
            <a:off x="1142068" y="1905000"/>
            <a:ext cx="6859035" cy="2667000"/>
          </a:xfrm>
        </p:spPr>
        <p:txBody>
          <a:bodyPr anchor="b">
            <a:noAutofit/>
          </a:bodyPr>
          <a:lstStyle>
            <a:lvl1pPr algn="l" latinLnBrk="0">
              <a:defRPr lang="zh-CN" sz="4800" b="0" cap="none" baseline="0"/>
            </a:lvl1pPr>
          </a:lstStyle>
          <a:p>
            <a:r>
              <a:rPr lang="zh-CN" altLang="en-US" smtClean="0"/>
              <a:t>单击此处编辑母版标题样式</a:t>
            </a:r>
            <a:endParaRPr lang="zh-CN"/>
          </a:p>
        </p:txBody>
      </p:sp>
      <p:sp>
        <p:nvSpPr>
          <p:cNvPr id="3" name="文本占位符 2"/>
          <p:cNvSpPr>
            <a:spLocks noGrp="1"/>
          </p:cNvSpPr>
          <p:nvPr>
            <p:ph type="body" idx="1"/>
          </p:nvPr>
        </p:nvSpPr>
        <p:spPr>
          <a:xfrm>
            <a:off x="1142107" y="5029200"/>
            <a:ext cx="6173809" cy="1143000"/>
          </a:xfrm>
        </p:spPr>
        <p:txBody>
          <a:bodyPr anchor="t">
            <a:normAutofit/>
          </a:bodyPr>
          <a:lstStyle>
            <a:lvl1pPr marL="0" indent="0" latinLnBrk="0">
              <a:spcBef>
                <a:spcPts val="0"/>
              </a:spcBef>
              <a:buNone/>
              <a:defRPr lang="zh-CN" sz="24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6" name="任意多边形 9"/>
          <p:cNvSpPr>
            <a:spLocks/>
          </p:cNvSpPr>
          <p:nvPr/>
        </p:nvSpPr>
        <p:spPr bwMode="hidden">
          <a:xfrm>
            <a:off x="793" y="4714633"/>
            <a:ext cx="9142413"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142107" y="1905000"/>
            <a:ext cx="3313277" cy="42672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marL="1920240" latinLnBrk="0">
              <a:defRPr lang="zh-CN" sz="1600"/>
            </a:lvl6pPr>
            <a:lvl7pPr marL="1920240" latinLnBrk="0">
              <a:defRPr lang="zh-CN" sz="1600"/>
            </a:lvl7pPr>
            <a:lvl8pPr marL="1920240" latinLnBrk="0">
              <a:defRPr lang="zh-CN" sz="1600"/>
            </a:lvl8pPr>
            <a:lvl9pPr marL="1920240"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4686329" y="1905000"/>
            <a:ext cx="3313277" cy="42672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marL="1920240" latinLnBrk="0">
              <a:defRPr lang="zh-CN" sz="1600"/>
            </a:lvl5pPr>
            <a:lvl6pPr marL="1920240" latinLnBrk="0">
              <a:defRPr lang="zh-CN" sz="1600"/>
            </a:lvl6pPr>
            <a:lvl7pPr marL="1920240" latinLnBrk="0">
              <a:defRPr lang="zh-CN" sz="1600"/>
            </a:lvl7pPr>
            <a:lvl8pPr marL="1920240" latinLnBrk="0">
              <a:defRPr lang="zh-CN" sz="1600"/>
            </a:lvl8pPr>
            <a:lvl9pPr marL="1920240"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142107" y="1905000"/>
            <a:ext cx="3313277" cy="762000"/>
          </a:xfrm>
        </p:spPr>
        <p:txBody>
          <a:bodyPr anchor="ctr">
            <a:normAutofit/>
          </a:bodyPr>
          <a:lstStyle>
            <a:lvl1pPr marL="0" indent="0" latinLnBrk="0">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142107" y="2743201"/>
            <a:ext cx="3313277" cy="3429001"/>
          </a:xfrm>
        </p:spPr>
        <p:txBody>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marL="1920240" latinLnBrk="0">
              <a:defRPr lang="zh-CN" sz="1600"/>
            </a:lvl6pPr>
            <a:lvl7pPr marL="1920240" latinLnBrk="0">
              <a:defRPr lang="zh-CN" sz="1600"/>
            </a:lvl7pPr>
            <a:lvl8pPr marL="1920240" latinLnBrk="0">
              <a:defRPr lang="zh-CN" sz="1600" baseline="0"/>
            </a:lvl8pPr>
            <a:lvl9pPr marL="1920240" latinLnBrk="0">
              <a:defRPr lang="zh-CN" sz="16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4686329" y="1905000"/>
            <a:ext cx="3313277" cy="762000"/>
          </a:xfrm>
        </p:spPr>
        <p:txBody>
          <a:bodyPr anchor="ctr">
            <a:normAutofit/>
          </a:bodyPr>
          <a:lstStyle>
            <a:lvl1pPr marL="0" indent="0" latinLnBrk="0">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4686329" y="2743201"/>
            <a:ext cx="3313277" cy="3429001"/>
          </a:xfrm>
        </p:spPr>
        <p:txBody>
          <a:bodyPr/>
          <a:lstStyle>
            <a:lvl1pPr latinLnBrk="0">
              <a:defRPr lang="zh-CN" sz="2400"/>
            </a:lvl1pPr>
            <a:lvl2pPr latinLnBrk="0">
              <a:defRPr lang="zh-CN" sz="2000"/>
            </a:lvl2pPr>
            <a:lvl3pPr latinLnBrk="0">
              <a:defRPr lang="zh-CN" sz="1800"/>
            </a:lvl3pPr>
            <a:lvl4pPr latinLnBrk="0">
              <a:defRPr lang="zh-CN" sz="1600"/>
            </a:lvl4pPr>
            <a:lvl5pPr marL="1920240" latinLnBrk="0">
              <a:defRPr lang="zh-CN" sz="1600"/>
            </a:lvl5pPr>
            <a:lvl6pPr marL="1920240" latinLnBrk="0">
              <a:defRPr lang="zh-CN" sz="1600"/>
            </a:lvl6pPr>
            <a:lvl7pPr marL="1920240" latinLnBrk="0">
              <a:defRPr lang="zh-CN" sz="1600"/>
            </a:lvl7pPr>
            <a:lvl8pPr marL="1920240" latinLnBrk="0">
              <a:defRPr lang="zh-CN" sz="1600"/>
            </a:lvl8pPr>
            <a:lvl9pPr marL="1920240"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hidden">
          <a:xfrm>
            <a:off x="0" y="0"/>
            <a:ext cx="9144000" cy="6858000"/>
          </a:xfrm>
          <a:prstGeom prst="rect">
            <a:avLst/>
          </a:prstGeom>
        </p:spPr>
      </p:pic>
      <p:sp>
        <p:nvSpPr>
          <p:cNvPr id="5" name="矩形 4"/>
          <p:cNvSpPr/>
          <p:nvPr/>
        </p:nvSpPr>
        <p:spPr bwMode="hidden">
          <a:xfrm>
            <a:off x="0" y="1"/>
            <a:ext cx="9144000"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日期占位符 1"/>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及题注">
    <p:spTree>
      <p:nvGrpSpPr>
        <p:cNvPr id="1" name=""/>
        <p:cNvGrpSpPr/>
        <p:nvPr/>
      </p:nvGrpSpPr>
      <p:grpSpPr>
        <a:xfrm>
          <a:off x="0" y="0"/>
          <a:ext cx="0" cy="0"/>
          <a:chOff x="0" y="0"/>
          <a:chExt cx="0" cy="0"/>
        </a:xfrm>
      </p:grpSpPr>
      <p:sp>
        <p:nvSpPr>
          <p:cNvPr id="9" name="任意多边形 15"/>
          <p:cNvSpPr>
            <a:spLocks/>
          </p:cNvSpPr>
          <p:nvPr/>
        </p:nvSpPr>
        <p:spPr bwMode="auto">
          <a:xfrm>
            <a:off x="3371537" y="1905000"/>
            <a:ext cx="4616636"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p>
        </p:txBody>
      </p:sp>
      <p:sp>
        <p:nvSpPr>
          <p:cNvPr id="2" name="标题 1"/>
          <p:cNvSpPr>
            <a:spLocks noGrp="1"/>
          </p:cNvSpPr>
          <p:nvPr>
            <p:ph type="title"/>
          </p:nvPr>
        </p:nvSpPr>
        <p:spPr>
          <a:xfrm>
            <a:off x="1142107" y="189723"/>
            <a:ext cx="6859786" cy="1144556"/>
          </a:xfrm>
        </p:spPr>
        <p:txBody>
          <a:bodyPr anchor="b">
            <a:normAutofit/>
          </a:bodyPr>
          <a:lstStyle>
            <a:lvl1pPr algn="l" latinLnBrk="0">
              <a:defRPr lang="zh-CN" sz="3600" b="0"/>
            </a:lvl1pPr>
          </a:lstStyle>
          <a:p>
            <a:r>
              <a:rPr lang="zh-CN" altLang="en-US" smtClean="0"/>
              <a:t>单击此处编辑母版标题样式</a:t>
            </a:r>
            <a:endParaRPr lang="zh-CN"/>
          </a:p>
        </p:txBody>
      </p:sp>
      <p:sp>
        <p:nvSpPr>
          <p:cNvPr id="4" name="文本占位符 3"/>
          <p:cNvSpPr>
            <a:spLocks noGrp="1"/>
          </p:cNvSpPr>
          <p:nvPr>
            <p:ph type="body" sz="half" idx="2"/>
          </p:nvPr>
        </p:nvSpPr>
        <p:spPr>
          <a:xfrm>
            <a:off x="1142107" y="3429000"/>
            <a:ext cx="2057936" cy="2514600"/>
          </a:xfrm>
        </p:spPr>
        <p:txBody>
          <a:bodyPr>
            <a:normAutofit/>
          </a:bodyPr>
          <a:lstStyle>
            <a:lvl1pPr marL="0" indent="0" latinLnBrk="0">
              <a:spcBef>
                <a:spcPts val="1200"/>
              </a:spcBef>
              <a:buNone/>
              <a:defRPr lang="zh-CN" sz="20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3" name="内容占位符 2"/>
          <p:cNvSpPr>
            <a:spLocks noGrp="1"/>
          </p:cNvSpPr>
          <p:nvPr>
            <p:ph idx="1"/>
          </p:nvPr>
        </p:nvSpPr>
        <p:spPr>
          <a:xfrm>
            <a:off x="3507590" y="2087880"/>
            <a:ext cx="4344531" cy="38862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及题注">
    <p:spTree>
      <p:nvGrpSpPr>
        <p:cNvPr id="1" name=""/>
        <p:cNvGrpSpPr/>
        <p:nvPr/>
      </p:nvGrpSpPr>
      <p:grpSpPr>
        <a:xfrm>
          <a:off x="0" y="0"/>
          <a:ext cx="0" cy="0"/>
          <a:chOff x="0" y="0"/>
          <a:chExt cx="0" cy="0"/>
        </a:xfrm>
      </p:grpSpPr>
      <p:sp>
        <p:nvSpPr>
          <p:cNvPr id="9" name="任意多边形 15"/>
          <p:cNvSpPr>
            <a:spLocks/>
          </p:cNvSpPr>
          <p:nvPr/>
        </p:nvSpPr>
        <p:spPr bwMode="auto">
          <a:xfrm>
            <a:off x="1142107" y="1905000"/>
            <a:ext cx="4616636"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p>
        </p:txBody>
      </p:sp>
      <p:sp>
        <p:nvSpPr>
          <p:cNvPr id="2" name="标题 1"/>
          <p:cNvSpPr>
            <a:spLocks noGrp="1"/>
          </p:cNvSpPr>
          <p:nvPr>
            <p:ph type="title"/>
          </p:nvPr>
        </p:nvSpPr>
        <p:spPr>
          <a:xfrm>
            <a:off x="1142107" y="189723"/>
            <a:ext cx="6859786" cy="1144556"/>
          </a:xfrm>
        </p:spPr>
        <p:txBody>
          <a:bodyPr anchor="b">
            <a:normAutofit/>
          </a:bodyPr>
          <a:lstStyle>
            <a:lvl1pPr algn="l" latinLnBrk="0">
              <a:defRPr lang="zh-CN" sz="3600" b="0"/>
            </a:lvl1pPr>
          </a:lstStyle>
          <a:p>
            <a:r>
              <a:rPr lang="zh-CN" altLang="en-US" smtClean="0"/>
              <a:t>单击此处编辑母版标题样式</a:t>
            </a:r>
            <a:endParaRPr lang="zh-CN"/>
          </a:p>
        </p:txBody>
      </p:sp>
      <p:sp>
        <p:nvSpPr>
          <p:cNvPr id="4" name="文本占位符 3"/>
          <p:cNvSpPr>
            <a:spLocks noGrp="1"/>
          </p:cNvSpPr>
          <p:nvPr>
            <p:ph type="body" sz="half" idx="2"/>
          </p:nvPr>
        </p:nvSpPr>
        <p:spPr>
          <a:xfrm>
            <a:off x="5943956" y="3429000"/>
            <a:ext cx="2057936" cy="2514600"/>
          </a:xfrm>
        </p:spPr>
        <p:txBody>
          <a:bodyPr>
            <a:normAutofit/>
          </a:bodyPr>
          <a:lstStyle>
            <a:lvl1pPr marL="0" indent="0" latinLnBrk="0">
              <a:spcBef>
                <a:spcPts val="1200"/>
              </a:spcBef>
              <a:buNone/>
              <a:defRPr lang="zh-CN" sz="20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a:off x="1280493" y="2087880"/>
            <a:ext cx="4339864" cy="3886200"/>
          </a:xfrm>
          <a:solidFill>
            <a:schemeClr val="bg2">
              <a:lumMod val="40000"/>
              <a:lumOff val="60000"/>
            </a:schemeClr>
          </a:solidFill>
        </p:spPr>
        <p:txBody>
          <a:bodyPr>
            <a:normAutofit/>
          </a:bodyPr>
          <a:lstStyle>
            <a:lvl1pPr marL="0" indent="0" algn="ctr" latinLnBrk="0">
              <a:buNone/>
              <a:defRPr lang="zh-CN" sz="28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42107" y="189723"/>
            <a:ext cx="6859786" cy="1144556"/>
          </a:xfrm>
          <a:prstGeom prst="rect">
            <a:avLst/>
          </a:prstGeom>
        </p:spPr>
        <p:txBody>
          <a:bodyPr vert="horz" lIns="91440" tIns="45720" rIns="91440" bIns="45720" rtlCol="0" anchor="b">
            <a:normAutofit/>
          </a:bodyPr>
          <a:lstStyle/>
          <a:p>
            <a:r>
              <a:rPr lang="zh-CN"/>
              <a:t>单击此处编辑母版标题样式</a:t>
            </a:r>
          </a:p>
        </p:txBody>
      </p:sp>
      <p:pic>
        <p:nvPicPr>
          <p:cNvPr id="13" name="图片 12"/>
          <p:cNvPicPr>
            <a:picLocks noChangeAspect="1"/>
          </p:cNvPicPr>
          <p:nvPr/>
        </p:nvPicPr>
        <p:blipFill rotWithShape="1">
          <a:blip r:embed="rId13" cstate="print">
            <a:extLst>
              <a:ext uri="{28A0092B-C50C-407E-A947-70E740481C1C}">
                <a14:useLocalDpi xmlns:a14="http://schemas.microsoft.com/office/drawing/2010/main" xmlns="" val="0"/>
              </a:ext>
            </a:extLst>
          </a:blip>
          <a:srcRect/>
          <a:stretch/>
        </p:blipFill>
        <p:spPr bwMode="hidden">
          <a:xfrm>
            <a:off x="0" y="1628777"/>
            <a:ext cx="9144000" cy="5229225"/>
          </a:xfrm>
          <a:prstGeom prst="rect">
            <a:avLst/>
          </a:prstGeom>
          <a:noFill/>
          <a:ln>
            <a:noFill/>
          </a:ln>
        </p:spPr>
      </p:pic>
      <p:sp>
        <p:nvSpPr>
          <p:cNvPr id="17" name="矩形 16"/>
          <p:cNvSpPr/>
          <p:nvPr/>
        </p:nvSpPr>
        <p:spPr bwMode="hidden">
          <a:xfrm>
            <a:off x="0" y="1535909"/>
            <a:ext cx="9144000"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idx="1"/>
          </p:nvPr>
        </p:nvSpPr>
        <p:spPr>
          <a:xfrm>
            <a:off x="1142107" y="1905000"/>
            <a:ext cx="6859786" cy="42672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608262" y="6420898"/>
            <a:ext cx="723215" cy="236030"/>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2018/4/7</a:t>
            </a:fld>
            <a:endParaRPr lang="zh-CN" altLang="en-US"/>
          </a:p>
        </p:txBody>
      </p:sp>
      <p:sp>
        <p:nvSpPr>
          <p:cNvPr id="5" name="页脚占位符 4"/>
          <p:cNvSpPr>
            <a:spLocks noGrp="1"/>
          </p:cNvSpPr>
          <p:nvPr>
            <p:ph type="ftr" sz="quarter" idx="3"/>
          </p:nvPr>
        </p:nvSpPr>
        <p:spPr>
          <a:xfrm>
            <a:off x="1142107" y="6420898"/>
            <a:ext cx="5259169" cy="236030"/>
          </a:xfrm>
          <a:prstGeom prst="rect">
            <a:avLst/>
          </a:prstGeom>
        </p:spPr>
        <p:txBody>
          <a:bodyPr vert="horz" lIns="91440" tIns="45720" rIns="91440" bIns="45720" rtlCol="0" anchor="ctr"/>
          <a:lstStyle>
            <a:lvl1pPr algn="l" latinLnBrk="0">
              <a:defRPr lang="zh-CN" sz="1000">
                <a:solidFill>
                  <a:schemeClr val="tx1"/>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7522900" y="6420898"/>
            <a:ext cx="478994" cy="236030"/>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
        <p:nvSpPr>
          <p:cNvPr id="38" name="任意多边形 9"/>
          <p:cNvSpPr>
            <a:spLocks/>
          </p:cNvSpPr>
          <p:nvPr/>
        </p:nvSpPr>
        <p:spPr bwMode="white">
          <a:xfrm>
            <a:off x="793" y="1470257"/>
            <a:ext cx="9142413"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3600" b="0" kern="1200">
          <a:solidFill>
            <a:schemeClr val="tx1"/>
          </a:solidFill>
          <a:latin typeface="微软雅黑" panose="020B0503020204020204" pitchFamily="34" charset="-122"/>
          <a:ea typeface="微软雅黑"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274320" indent="-274320" algn="l" defTabSz="914400" rtl="0" eaLnBrk="1" latinLnBrk="0" hangingPunct="1">
        <a:lnSpc>
          <a:spcPct val="90000"/>
        </a:lnSpc>
        <a:spcBef>
          <a:spcPts val="1800"/>
        </a:spcBef>
        <a:buSzPct val="90000"/>
        <a:buFont typeface="Wingdings" pitchFamily="2" charset="2"/>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682625" indent="-274320" algn="l" defTabSz="914400" rtl="0" eaLnBrk="1" latinLnBrk="0" hangingPunct="1">
        <a:lnSpc>
          <a:spcPct val="90000"/>
        </a:lnSpc>
        <a:spcBef>
          <a:spcPts val="600"/>
        </a:spcBef>
        <a:buSzPct val="90000"/>
        <a:buFont typeface="Wingdings" pitchFamily="2" charset="2"/>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1097280" indent="-274320" algn="l" defTabSz="914400" rtl="0" eaLnBrk="1" latinLnBrk="0" hangingPunct="1">
        <a:lnSpc>
          <a:spcPct val="90000"/>
        </a:lnSpc>
        <a:spcBef>
          <a:spcPts val="600"/>
        </a:spcBef>
        <a:buSzPct val="90000"/>
        <a:buFont typeface="Wingdings" pitchFamily="2" charset="2"/>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508760" indent="-274320" algn="l" defTabSz="914400" rtl="0" eaLnBrk="1" latinLnBrk="0" hangingPunct="1">
        <a:lnSpc>
          <a:spcPct val="90000"/>
        </a:lnSpc>
        <a:spcBef>
          <a:spcPts val="600"/>
        </a:spcBef>
        <a:buSzPct val="90000"/>
        <a:buFont typeface="Wingdings" pitchFamily="2" charset="2"/>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920240" indent="-274320" algn="l" defTabSz="914400" rtl="0" eaLnBrk="1" latinLnBrk="0" hangingPunct="1">
        <a:lnSpc>
          <a:spcPct val="90000"/>
        </a:lnSpc>
        <a:spcBef>
          <a:spcPts val="600"/>
        </a:spcBef>
        <a:buSzPct val="90000"/>
        <a:buFont typeface="Wingdings" pitchFamily="2" charset="2"/>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2331720" indent="-274320" algn="l" defTabSz="914400" rtl="0" eaLnBrk="1" latinLnBrk="0" hangingPunct="1">
        <a:lnSpc>
          <a:spcPct val="90000"/>
        </a:lnSpc>
        <a:spcBef>
          <a:spcPts val="600"/>
        </a:spcBef>
        <a:buSzPct val="90000"/>
        <a:buFont typeface="Wingdings" pitchFamily="2" charset="2"/>
        <a:buChar char="§"/>
        <a:defRPr lang="zh-CN"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90000"/>
        <a:buFont typeface="Wingdings" pitchFamily="2" charset="2"/>
        <a:buChar char="§"/>
        <a:defRPr lang="zh-CN"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90000"/>
        <a:buFont typeface="Wingdings" pitchFamily="2" charset="2"/>
        <a:buChar char="§"/>
        <a:defRPr lang="zh-CN"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90000"/>
        <a:buFont typeface="Wingdings" pitchFamily="2" charset="2"/>
        <a:buChar char="§"/>
        <a:defRPr lang="zh-CN" sz="16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latin typeface="宋体" pitchFamily="2" charset="-122"/>
                <a:ea typeface="宋体" pitchFamily="2" charset="-122"/>
              </a:rPr>
              <a:t>深度自编码模型</a:t>
            </a:r>
            <a:endParaRPr lang="zh-CN" altLang="en-US" b="1" dirty="0">
              <a:latin typeface="宋体" pitchFamily="2" charset="-122"/>
              <a:ea typeface="宋体" pitchFamily="2" charset="-122"/>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介绍</a:t>
            </a:r>
            <a:endParaRPr lang="zh-CN" altLang="en-US" b="1" dirty="0">
              <a:latin typeface="宋体" pitchFamily="2" charset="-122"/>
              <a:ea typeface="宋体" pitchFamily="2"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宋体" pitchFamily="2" charset="-122"/>
                <a:ea typeface="宋体" pitchFamily="2" charset="-122"/>
              </a:rPr>
              <a:t>该方法最早是</a:t>
            </a:r>
            <a:r>
              <a:rPr lang="en-US" altLang="zh-CN" dirty="0" smtClean="0">
                <a:latin typeface="Times New Roman" pitchFamily="18" charset="0"/>
                <a:ea typeface="宋体" pitchFamily="2" charset="-122"/>
                <a:cs typeface="Times New Roman" pitchFamily="18" charset="0"/>
              </a:rPr>
              <a:t>G. E. Hinton</a:t>
            </a:r>
            <a:r>
              <a:rPr lang="zh-CN" altLang="en-US" dirty="0" smtClean="0">
                <a:latin typeface="宋体" pitchFamily="2" charset="-122"/>
                <a:ea typeface="宋体" pitchFamily="2" charset="-122"/>
              </a:rPr>
              <a:t>在</a:t>
            </a:r>
            <a:r>
              <a:rPr lang="en-US" altLang="zh-CN" dirty="0" smtClean="0">
                <a:latin typeface="宋体" pitchFamily="2" charset="-122"/>
                <a:ea typeface="宋体" pitchFamily="2" charset="-122"/>
              </a:rPr>
              <a:t>06</a:t>
            </a:r>
            <a:r>
              <a:rPr lang="zh-CN" altLang="en-US" dirty="0" smtClean="0">
                <a:latin typeface="宋体" pitchFamily="2" charset="-122"/>
                <a:ea typeface="宋体" pitchFamily="2" charset="-122"/>
              </a:rPr>
              <a:t>年</a:t>
            </a:r>
            <a:r>
              <a:rPr lang="en-US" altLang="zh-CN" dirty="0" smtClean="0">
                <a:latin typeface="Times New Roman" pitchFamily="18" charset="0"/>
                <a:ea typeface="宋体" pitchFamily="2" charset="-122"/>
                <a:cs typeface="Times New Roman" pitchFamily="18" charset="0"/>
              </a:rPr>
              <a:t>science </a:t>
            </a:r>
            <a:r>
              <a:rPr lang="en-US" altLang="zh-CN" baseline="30000" dirty="0" smtClean="0">
                <a:latin typeface="Times New Roman" pitchFamily="18" charset="0"/>
                <a:ea typeface="宋体" pitchFamily="2" charset="-122"/>
                <a:cs typeface="Times New Roman" pitchFamily="18" charset="0"/>
              </a:rPr>
              <a:t>[1]</a:t>
            </a:r>
            <a:r>
              <a:rPr lang="zh-CN" altLang="en-US" dirty="0" smtClean="0">
                <a:latin typeface="宋体" pitchFamily="2" charset="-122"/>
                <a:ea typeface="宋体" pitchFamily="2" charset="-122"/>
              </a:rPr>
              <a:t>上发表的。用来解决数据降维的问题，中心思想是把高维的数据转化成为低维的“编码”。从而达到特征降维的目的。</a:t>
            </a:r>
            <a:endParaRPr lang="zh-CN" altLang="en-US" dirty="0">
              <a:latin typeface="宋体" pitchFamily="2" charset="-122"/>
              <a:ea typeface="宋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介绍</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3203847" y="1905000"/>
            <a:ext cx="4798045" cy="3108176"/>
          </a:xfrm>
        </p:spPr>
        <p:txBody>
          <a:bodyPr>
            <a:normAutofit fontScale="62500" lnSpcReduction="20000"/>
          </a:bodyPr>
          <a:lstStyle/>
          <a:p>
            <a:pPr>
              <a:lnSpc>
                <a:spcPct val="150000"/>
              </a:lnSpc>
            </a:pPr>
            <a:r>
              <a:rPr lang="zh-CN" altLang="en-US" dirty="0" smtClean="0">
                <a:latin typeface="宋体" pitchFamily="2" charset="-122"/>
                <a:ea typeface="宋体" pitchFamily="2" charset="-122"/>
              </a:rPr>
              <a:t>算法流程图如左图所示。</a:t>
            </a:r>
            <a:endParaRPr lang="en-US" altLang="zh-CN" dirty="0" smtClean="0">
              <a:latin typeface="宋体" pitchFamily="2" charset="-122"/>
              <a:ea typeface="宋体" pitchFamily="2" charset="-122"/>
            </a:endParaRPr>
          </a:p>
          <a:p>
            <a:pPr>
              <a:lnSpc>
                <a:spcPct val="150000"/>
              </a:lnSpc>
            </a:pPr>
            <a:r>
              <a:rPr lang="zh-CN" altLang="en-US" dirty="0" smtClean="0">
                <a:latin typeface="宋体" pitchFamily="2" charset="-122"/>
                <a:ea typeface="宋体" pitchFamily="2" charset="-122"/>
              </a:rPr>
              <a:t>通过多层的神经网络（这里是限制玻尔兹曼机</a:t>
            </a:r>
            <a:r>
              <a:rPr lang="en-US" altLang="zh-CN" dirty="0" smtClean="0">
                <a:latin typeface="宋体" pitchFamily="2" charset="-122"/>
                <a:ea typeface="宋体" pitchFamily="2" charset="-122"/>
              </a:rPr>
              <a:t>RBM</a:t>
            </a:r>
            <a:r>
              <a:rPr lang="zh-CN" altLang="en-US" dirty="0" smtClean="0">
                <a:latin typeface="宋体" pitchFamily="2" charset="-122"/>
                <a:ea typeface="宋体" pitchFamily="2" charset="-122"/>
              </a:rPr>
              <a:t>），数据的最优编码。</a:t>
            </a:r>
            <a:endParaRPr lang="en-US" altLang="zh-CN" dirty="0" smtClean="0">
              <a:latin typeface="宋体" pitchFamily="2" charset="-122"/>
              <a:ea typeface="宋体" pitchFamily="2" charset="-122"/>
            </a:endParaRPr>
          </a:p>
          <a:p>
            <a:pPr>
              <a:lnSpc>
                <a:spcPct val="150000"/>
              </a:lnSpc>
            </a:pPr>
            <a:r>
              <a:rPr lang="en-US" altLang="zh-CN" dirty="0" smtClean="0">
                <a:latin typeface="Times New Roman" pitchFamily="18" charset="0"/>
                <a:ea typeface="宋体" pitchFamily="2" charset="-122"/>
                <a:cs typeface="Times New Roman" pitchFamily="18" charset="0"/>
              </a:rPr>
              <a:t>y=f(x) </a:t>
            </a:r>
            <a:r>
              <a:rPr lang="zh-CN" altLang="en-US" dirty="0" smtClean="0">
                <a:latin typeface="Times New Roman" pitchFamily="18" charset="0"/>
                <a:ea typeface="宋体" pitchFamily="2" charset="-122"/>
                <a:cs typeface="Times New Roman" pitchFamily="18" charset="0"/>
              </a:rPr>
              <a:t>编码过程</a:t>
            </a:r>
            <a:r>
              <a:rPr lang="en-US" altLang="zh-CN" dirty="0" smtClean="0">
                <a:latin typeface="Times New Roman" pitchFamily="18" charset="0"/>
                <a:ea typeface="宋体" pitchFamily="2" charset="-122"/>
                <a:cs typeface="Times New Roman" pitchFamily="18" charset="0"/>
              </a:rPr>
              <a:t/>
            </a:r>
            <a:br>
              <a:rPr lang="en-US" altLang="zh-CN" dirty="0" smtClean="0">
                <a:latin typeface="Times New Roman" pitchFamily="18" charset="0"/>
                <a:ea typeface="宋体" pitchFamily="2" charset="-122"/>
                <a:cs typeface="Times New Roman" pitchFamily="18" charset="0"/>
              </a:rPr>
            </a:br>
            <a:r>
              <a:rPr lang="en-US" altLang="zh-CN" dirty="0" smtClean="0">
                <a:latin typeface="Times New Roman" pitchFamily="18" charset="0"/>
                <a:ea typeface="宋体" pitchFamily="2" charset="-122"/>
                <a:cs typeface="Times New Roman" pitchFamily="18" charset="0"/>
              </a:rPr>
              <a:t/>
            </a:r>
            <a:br>
              <a:rPr lang="en-US" altLang="zh-CN" dirty="0" smtClean="0">
                <a:latin typeface="Times New Roman" pitchFamily="18" charset="0"/>
                <a:ea typeface="宋体" pitchFamily="2" charset="-122"/>
                <a:cs typeface="Times New Roman" pitchFamily="18" charset="0"/>
              </a:rPr>
            </a:br>
            <a:r>
              <a:rPr lang="en-US" altLang="zh-CN" dirty="0" smtClean="0">
                <a:latin typeface="Times New Roman" pitchFamily="18" charset="0"/>
                <a:ea typeface="宋体" pitchFamily="2" charset="-122"/>
                <a:cs typeface="Times New Roman" pitchFamily="18" charset="0"/>
              </a:rPr>
              <a:t>x’=g(y)=g(f(x))</a:t>
            </a:r>
            <a:r>
              <a:rPr lang="zh-CN" altLang="en-US" dirty="0" smtClean="0">
                <a:latin typeface="宋体" pitchFamily="2" charset="-122"/>
                <a:ea typeface="宋体" pitchFamily="2" charset="-122"/>
              </a:rPr>
              <a:t>解码过程</a:t>
            </a:r>
            <a:endParaRPr lang="en-US" altLang="zh-CN" dirty="0" smtClean="0">
              <a:latin typeface="宋体" pitchFamily="2" charset="-122"/>
              <a:ea typeface="宋体" pitchFamily="2" charset="-122"/>
            </a:endParaRPr>
          </a:p>
          <a:p>
            <a:pPr>
              <a:lnSpc>
                <a:spcPct val="150000"/>
              </a:lnSpc>
            </a:pPr>
            <a:r>
              <a:rPr lang="zh-CN" altLang="en-US" dirty="0" smtClean="0">
                <a:latin typeface="宋体" pitchFamily="2" charset="-122"/>
                <a:ea typeface="宋体" pitchFamily="2" charset="-122"/>
              </a:rPr>
              <a:t>使得</a:t>
            </a:r>
            <a:r>
              <a:rPr lang="en-US" altLang="zh-CN" dirty="0" smtClean="0">
                <a:latin typeface="Times New Roman" pitchFamily="18" charset="0"/>
                <a:ea typeface="宋体" pitchFamily="2" charset="-122"/>
                <a:cs typeface="Times New Roman" pitchFamily="18" charset="0"/>
              </a:rPr>
              <a:t>x</a:t>
            </a:r>
            <a:r>
              <a:rPr lang="zh-CN" altLang="en-US" dirty="0" smtClean="0">
                <a:latin typeface="Times New Roman" pitchFamily="18" charset="0"/>
                <a:ea typeface="宋体" pitchFamily="2" charset="-122"/>
                <a:cs typeface="Times New Roman" pitchFamily="18" charset="0"/>
              </a:rPr>
              <a:t>和</a:t>
            </a:r>
            <a:r>
              <a:rPr lang="en-US" altLang="zh-CN" dirty="0" smtClean="0">
                <a:latin typeface="Times New Roman" pitchFamily="18" charset="0"/>
                <a:ea typeface="宋体" pitchFamily="2" charset="-122"/>
                <a:cs typeface="Times New Roman" pitchFamily="18" charset="0"/>
              </a:rPr>
              <a:t>x’</a:t>
            </a:r>
            <a:r>
              <a:rPr lang="zh-CN" altLang="en-US" dirty="0" smtClean="0">
                <a:latin typeface="宋体" pitchFamily="2" charset="-122"/>
                <a:ea typeface="宋体" pitchFamily="2" charset="-122"/>
              </a:rPr>
              <a:t>最接近。</a:t>
            </a:r>
            <a:endParaRPr lang="en-US" altLang="zh-CN" dirty="0" smtClean="0">
              <a:latin typeface="宋体" pitchFamily="2" charset="-122"/>
              <a:ea typeface="宋体" pitchFamily="2" charset="-122"/>
            </a:endParaRPr>
          </a:p>
          <a:p>
            <a:endParaRPr lang="en-US" altLang="zh-CN" dirty="0" smtClean="0"/>
          </a:p>
        </p:txBody>
      </p:sp>
      <p:pic>
        <p:nvPicPr>
          <p:cNvPr id="1026" name="Picture 2"/>
          <p:cNvPicPr>
            <a:picLocks noChangeAspect="1" noChangeArrowheads="1"/>
          </p:cNvPicPr>
          <p:nvPr/>
        </p:nvPicPr>
        <p:blipFill>
          <a:blip r:embed="rId2" cstate="print"/>
          <a:srcRect/>
          <a:stretch>
            <a:fillRect/>
          </a:stretch>
        </p:blipFill>
        <p:spPr bwMode="auto">
          <a:xfrm>
            <a:off x="1043608" y="1628800"/>
            <a:ext cx="1910191" cy="4575398"/>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3131840" y="5150552"/>
            <a:ext cx="4968552" cy="170744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优点</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6516215" y="1905000"/>
            <a:ext cx="2376265" cy="4267200"/>
          </a:xfrm>
        </p:spPr>
        <p:txBody>
          <a:bodyPr/>
          <a:lstStyle/>
          <a:p>
            <a:r>
              <a:rPr lang="en-US" altLang="zh-CN" sz="1600" dirty="0" smtClean="0">
                <a:latin typeface="宋体" pitchFamily="2" charset="-122"/>
                <a:ea typeface="宋体" pitchFamily="2" charset="-122"/>
              </a:rPr>
              <a:t>ABC</a:t>
            </a:r>
            <a:r>
              <a:rPr lang="zh-CN" altLang="en-US" sz="1600" dirty="0" smtClean="0">
                <a:latin typeface="宋体" pitchFamily="2" charset="-122"/>
                <a:ea typeface="宋体" pitchFamily="2" charset="-122"/>
              </a:rPr>
              <a:t>中的第一行是原始图像，第二行都是该方法的效果，第三到第五行是不同参数的</a:t>
            </a:r>
            <a:r>
              <a:rPr lang="en-US" altLang="zh-CN" sz="1600" dirty="0" smtClean="0">
                <a:latin typeface="宋体" pitchFamily="2" charset="-122"/>
                <a:ea typeface="宋体" pitchFamily="2" charset="-122"/>
              </a:rPr>
              <a:t>PCA</a:t>
            </a:r>
            <a:r>
              <a:rPr lang="zh-CN" altLang="en-US" sz="1600" dirty="0" smtClean="0">
                <a:latin typeface="宋体" pitchFamily="2" charset="-122"/>
                <a:ea typeface="宋体" pitchFamily="2" charset="-122"/>
              </a:rPr>
              <a:t>方法。</a:t>
            </a:r>
            <a:endParaRPr lang="en-US" altLang="zh-CN" sz="1600" dirty="0" smtClean="0">
              <a:latin typeface="宋体" pitchFamily="2" charset="-122"/>
              <a:ea typeface="宋体" pitchFamily="2" charset="-122"/>
            </a:endParaRPr>
          </a:p>
          <a:p>
            <a:r>
              <a:rPr lang="zh-CN" altLang="en-US" sz="1600" dirty="0" smtClean="0">
                <a:latin typeface="宋体" pitchFamily="2" charset="-122"/>
                <a:ea typeface="宋体" pitchFamily="2" charset="-122"/>
              </a:rPr>
              <a:t>可以看出相比于经典的</a:t>
            </a:r>
            <a:r>
              <a:rPr lang="en-US" altLang="zh-CN" sz="1600" dirty="0" smtClean="0">
                <a:latin typeface="宋体" pitchFamily="2" charset="-122"/>
                <a:ea typeface="宋体" pitchFamily="2" charset="-122"/>
              </a:rPr>
              <a:t>PCA</a:t>
            </a:r>
            <a:r>
              <a:rPr lang="zh-CN" altLang="en-US" sz="1600" dirty="0" smtClean="0">
                <a:latin typeface="宋体" pitchFamily="2" charset="-122"/>
                <a:ea typeface="宋体" pitchFamily="2" charset="-122"/>
              </a:rPr>
              <a:t>算法，该方法有明显的优势</a:t>
            </a:r>
            <a:r>
              <a:rPr lang="zh-CN" altLang="en-US" dirty="0" smtClean="0"/>
              <a:t>。</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988840"/>
            <a:ext cx="6346909" cy="345638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模型理解及应用</a:t>
            </a:r>
            <a:endParaRPr lang="zh-CN" altLang="en-US" b="1" dirty="0">
              <a:latin typeface="宋体" pitchFamily="2" charset="-122"/>
              <a:ea typeface="宋体" pitchFamily="2"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宋体" pitchFamily="2" charset="-122"/>
                <a:ea typeface="宋体" pitchFamily="2" charset="-122"/>
              </a:rPr>
              <a:t>简单当做一个降维的工具来使用，但是模型的层数不要超过三层</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应用</a:t>
            </a:r>
            <a:endParaRPr lang="zh-CN" altLang="en-US" b="1" dirty="0">
              <a:latin typeface="宋体" pitchFamily="2" charset="-122"/>
              <a:ea typeface="宋体" pitchFamily="2"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宋体" pitchFamily="2" charset="-122"/>
                <a:ea typeface="宋体" pitchFamily="2" charset="-122"/>
              </a:rPr>
              <a:t>例如：在</a:t>
            </a:r>
            <a:r>
              <a:rPr lang="en-US" altLang="zh-CN" dirty="0" smtClean="0">
                <a:latin typeface="宋体" pitchFamily="2" charset="-122"/>
                <a:ea typeface="宋体" pitchFamily="2" charset="-122"/>
              </a:rPr>
              <a:t>17</a:t>
            </a:r>
            <a:r>
              <a:rPr lang="zh-CN" altLang="en-US" dirty="0" smtClean="0">
                <a:latin typeface="宋体" pitchFamily="2" charset="-122"/>
                <a:ea typeface="宋体" pitchFamily="2" charset="-122"/>
              </a:rPr>
              <a:t>年</a:t>
            </a:r>
            <a:r>
              <a:rPr lang="en-US" altLang="zh-CN" dirty="0" smtClean="0">
                <a:latin typeface="宋体" pitchFamily="2" charset="-122"/>
                <a:ea typeface="宋体" pitchFamily="2" charset="-122"/>
              </a:rPr>
              <a:t>nature</a:t>
            </a:r>
            <a:r>
              <a:rPr lang="zh-CN" altLang="en-US" dirty="0" smtClean="0">
                <a:latin typeface="宋体" pitchFamily="2" charset="-122"/>
                <a:ea typeface="宋体" pitchFamily="2" charset="-122"/>
              </a:rPr>
              <a:t>作者就用到该方法建立模型成功的预测了那些能够发病的孤独症谱系障碍的高危人群。</a:t>
            </a:r>
            <a:endParaRPr lang="zh-CN" altLang="en-US" dirty="0">
              <a:latin typeface="宋体" pitchFamily="2" charset="-122"/>
              <a:ea typeface="宋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924944"/>
            <a:ext cx="6859786" cy="1144556"/>
          </a:xfrm>
        </p:spPr>
        <p:txBody>
          <a:bodyPr/>
          <a:lstStyle/>
          <a:p>
            <a:pPr algn="ctr"/>
            <a:r>
              <a:rPr lang="zh-CN" altLang="en-US" b="1" dirty="0" smtClean="0">
                <a:latin typeface="宋体" pitchFamily="2" charset="-122"/>
                <a:ea typeface="宋体" pitchFamily="2" charset="-122"/>
              </a:rPr>
              <a:t>谢谢</a:t>
            </a:r>
            <a:endParaRPr lang="zh-CN" altLang="en-US" b="1" dirty="0">
              <a:latin typeface="宋体" pitchFamily="2" charset="-122"/>
              <a:ea typeface="宋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Earthtones_16x9">
      <a:dk1>
        <a:srgbClr val="652825"/>
      </a:dk1>
      <a:lt1>
        <a:sysClr val="window" lastClr="C7EDCC"/>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Earthtones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lnDef>
      <a:spPr>
        <a:ln w="28575">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53</TotalTime>
  <Words>304</Words>
  <Application>Microsoft Office PowerPoint</Application>
  <PresentationFormat>全屏显示(4:3)</PresentationFormat>
  <Paragraphs>20</Paragraphs>
  <Slides>7</Slides>
  <Notes>2</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主题1</vt:lpstr>
      <vt:lpstr>深度自编码模型</vt:lpstr>
      <vt:lpstr>介绍</vt:lpstr>
      <vt:lpstr>介绍</vt:lpstr>
      <vt:lpstr>优点</vt:lpstr>
      <vt:lpstr>模型理解及应用</vt:lpstr>
      <vt:lpstr>应用</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深度自编码模型</dc:title>
  <cp:lastModifiedBy>Administrator</cp:lastModifiedBy>
  <cp:revision>22</cp:revision>
  <dcterms:modified xsi:type="dcterms:W3CDTF">2018-04-07T13:59:14Z</dcterms:modified>
</cp:coreProperties>
</file>