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  <p:sldMasterId id="2147483679" r:id="rId2"/>
    <p:sldMasterId id="2147483749" r:id="rId3"/>
  </p:sldMasterIdLst>
  <p:notesMasterIdLst>
    <p:notesMasterId r:id="rId13"/>
  </p:notesMasterIdLst>
  <p:sldIdLst>
    <p:sldId id="491" r:id="rId4"/>
    <p:sldId id="327" r:id="rId5"/>
    <p:sldId id="489" r:id="rId6"/>
    <p:sldId id="328" r:id="rId7"/>
    <p:sldId id="492" r:id="rId8"/>
    <p:sldId id="493" r:id="rId9"/>
    <p:sldId id="494" r:id="rId10"/>
    <p:sldId id="495" r:id="rId11"/>
    <p:sldId id="49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66" d="100"/>
          <a:sy n="66" d="100"/>
        </p:scale>
        <p:origin x="123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7FB85C-944A-489F-8C09-39945FC93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4B4BD0-B3ED-4B6C-8C8D-00E79FB1C2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46F6243-86F5-4ADF-A501-3D9827A141DF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4B65AE4-AE41-4692-957A-5E2B0AD99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706F866-E73E-4C99-AA68-1F5C9D339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FE871-A2EB-492E-B355-1DB52779D5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9202F-D9BC-44E7-84F8-91EE19FA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65A5B3-2CB1-40DF-8276-DD90A1A978F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609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0400" y="1162051"/>
            <a:ext cx="8150225" cy="29854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8146" y="50801"/>
            <a:ext cx="826330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211294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0400" y="1162051"/>
            <a:ext cx="8150225" cy="298542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98146" y="50801"/>
            <a:ext cx="8263304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789480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0326"/>
            <a:ext cx="7791450" cy="131282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8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60326"/>
            <a:ext cx="7791450" cy="131282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E5462B66-261D-4F2F-AA0F-6B0686283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2007.10.11</a:t>
            </a: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FAD193-CC38-4594-83D9-A87D3A702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浙江大学 CAD&amp;CG国家重点实验室</a:t>
            </a: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F20ACFB-FA3B-4078-A922-2BC5C444F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D00691-85B4-4E31-B1B3-6C5D42FA15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9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>
            <a:extLst>
              <a:ext uri="{FF2B5EF4-FFF2-40B4-BE49-F238E27FC236}">
                <a16:creationId xmlns:a16="http://schemas.microsoft.com/office/drawing/2014/main" id="{82AC8A9E-D3EE-4E4F-A317-3CBB3282FB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65875"/>
            <a:ext cx="9144000" cy="492125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电子科技大学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7A6AEEDB-A218-431B-A1B9-F5B413B1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6016625"/>
            <a:ext cx="357981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/>
          <a:lstStyle/>
          <a:p>
            <a:pPr eaLnBrk="0" hangingPunct="0">
              <a:defRPr/>
            </a:pPr>
            <a:endParaRPr lang="en-US" altLang="zh-CN">
              <a:latin typeface="Times New Roman" pitchFamily="18" charset="0"/>
            </a:endParaRPr>
          </a:p>
        </p:txBody>
      </p:sp>
      <p:pic>
        <p:nvPicPr>
          <p:cNvPr id="4100" name="Picture 21" descr="uestc">
            <a:extLst>
              <a:ext uri="{FF2B5EF4-FFF2-40B4-BE49-F238E27FC236}">
                <a16:creationId xmlns:a16="http://schemas.microsoft.com/office/drawing/2014/main" id="{4B10F939-F3F2-4F3C-AD23-CCAA78CFD6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56350"/>
            <a:ext cx="539750" cy="539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8">
            <a:extLst>
              <a:ext uri="{FF2B5EF4-FFF2-40B4-BE49-F238E27FC236}">
                <a16:creationId xmlns:a16="http://schemas.microsoft.com/office/drawing/2014/main" id="{4B6A424D-18C7-4DFE-A40E-33BBBCF393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50800"/>
            <a:ext cx="19573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 descr="{8057348F-AE80-19C6-F671-2702B1E7A559}">
            <a:extLst>
              <a:ext uri="{FF2B5EF4-FFF2-40B4-BE49-F238E27FC236}">
                <a16:creationId xmlns:a16="http://schemas.microsoft.com/office/drawing/2014/main" id="{2CC9BBE4-D8CB-48D5-9D33-25AEE994D431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0"/>
            <a:ext cx="12604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6" name="AutoShape 2" descr="http://t11.baidu.com/it/u=975435960,157200472&amp;fm=21&amp;gp=0.jpg">
            <a:extLst>
              <a:ext uri="{FF2B5EF4-FFF2-40B4-BE49-F238E27FC236}">
                <a16:creationId xmlns:a16="http://schemas.microsoft.com/office/drawing/2014/main" id="{17A1FF9F-8B16-4FF8-89C6-EE525A8D10A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</p:spPr>
        <p:txBody>
          <a:bodyPr lIns="91429" tIns="45714" rIns="91429" bIns="45714"/>
          <a:lstStyle/>
          <a:p>
            <a:pPr>
              <a:defRPr/>
            </a:pPr>
            <a:endParaRPr lang="zh-CN" altLang="en-US"/>
          </a:p>
        </p:txBody>
      </p:sp>
      <p:pic>
        <p:nvPicPr>
          <p:cNvPr id="4104" name="图片 22" descr="704257_163054001621_2.jpg">
            <a:extLst>
              <a:ext uri="{FF2B5EF4-FFF2-40B4-BE49-F238E27FC236}">
                <a16:creationId xmlns:a16="http://schemas.microsoft.com/office/drawing/2014/main" id="{9F85E74E-A272-4EAB-A2DA-0C1E948D30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3935" r="19861" b="9435"/>
          <a:stretch>
            <a:fillRect/>
          </a:stretch>
        </p:blipFill>
        <p:spPr bwMode="auto">
          <a:xfrm>
            <a:off x="5929313" y="79375"/>
            <a:ext cx="12207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23" descr="ws_17F.tmp">
            <a:extLst>
              <a:ext uri="{FF2B5EF4-FFF2-40B4-BE49-F238E27FC236}">
                <a16:creationId xmlns:a16="http://schemas.microsoft.com/office/drawing/2014/main" id="{795A4B80-09A3-42F0-955A-7024A00A3A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1" t="27409" r="7018" b="17586"/>
          <a:stretch>
            <a:fillRect/>
          </a:stretch>
        </p:blipFill>
        <p:spPr bwMode="auto">
          <a:xfrm>
            <a:off x="438150" y="6350"/>
            <a:ext cx="6842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图片 25" descr="20110920185400927.jpg">
            <a:extLst>
              <a:ext uri="{FF2B5EF4-FFF2-40B4-BE49-F238E27FC236}">
                <a16:creationId xmlns:a16="http://schemas.microsoft.com/office/drawing/2014/main" id="{AB309135-10D1-4BF7-85F8-F18A0314263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8" t="2132" r="2000" b="5251"/>
          <a:stretch>
            <a:fillRect/>
          </a:stretch>
        </p:blipFill>
        <p:spPr bwMode="auto">
          <a:xfrm>
            <a:off x="7905750" y="95250"/>
            <a:ext cx="800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6353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</a:defRPr>
      </a:lvl2pPr>
      <a:lvl3pPr marL="1249363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3pPr>
      <a:lvl4pPr marL="1600200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4pPr>
      <a:lvl5pPr marL="1951038" indent="-169863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A12E8C-66A6-42B7-A1BE-9738155C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357313"/>
            <a:ext cx="82867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E710E63-936A-4B88-9A86-69503832E9E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65663" y="-3294063"/>
            <a:ext cx="0" cy="8201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4C51550-117B-4787-8984-F095893D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60325"/>
            <a:ext cx="779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66768A21-2C50-484A-906D-7E9ED814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6419850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1600" dirty="0">
              <a:latin typeface="Arial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A256FC3B-4A92-4A7E-B387-2FCDC380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65875"/>
            <a:ext cx="9144000" cy="492125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计算机三维动画技术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C7DBC-50B4-43AB-9597-C4A540A76212}"/>
              </a:ext>
            </a:extLst>
          </p:cNvPr>
          <p:cNvSpPr/>
          <p:nvPr userDrawn="1"/>
        </p:nvSpPr>
        <p:spPr>
          <a:xfrm>
            <a:off x="7935913" y="6451600"/>
            <a:ext cx="1176903" cy="36932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2022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5128" name="Picture 21" descr="uestc">
            <a:extLst>
              <a:ext uri="{FF2B5EF4-FFF2-40B4-BE49-F238E27FC236}">
                <a16:creationId xmlns:a16="http://schemas.microsoft.com/office/drawing/2014/main" id="{F68C6BB5-95AD-4FD4-BA61-512A5A6AAF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9300" cy="749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898525" indent="-363538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522413" indent="-4429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1951038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A12E8C-66A6-42B7-A1BE-9738155C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063" y="1357313"/>
            <a:ext cx="828675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E710E63-936A-4B88-9A86-69503832E9E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665663" y="-3294063"/>
            <a:ext cx="0" cy="8201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91429" tIns="45714" rIns="91429" bIns="45714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E4C51550-117B-4787-8984-F095893D6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60325"/>
            <a:ext cx="7791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66768A21-2C50-484A-906D-7E9ED814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6419850"/>
            <a:ext cx="420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 sz="1600" dirty="0"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9C7DBC-50B4-43AB-9597-C4A540A76212}"/>
              </a:ext>
            </a:extLst>
          </p:cNvPr>
          <p:cNvSpPr/>
          <p:nvPr userDrawn="1"/>
        </p:nvSpPr>
        <p:spPr>
          <a:xfrm>
            <a:off x="7935913" y="6451600"/>
            <a:ext cx="1181712" cy="36932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2020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年春</a:t>
            </a:r>
          </a:p>
        </p:txBody>
      </p:sp>
      <p:pic>
        <p:nvPicPr>
          <p:cNvPr id="5128" name="Picture 21" descr="uestc">
            <a:extLst>
              <a:ext uri="{FF2B5EF4-FFF2-40B4-BE49-F238E27FC236}">
                <a16:creationId xmlns:a16="http://schemas.microsoft.com/office/drawing/2014/main" id="{F68C6BB5-95AD-4FD4-BA61-512A5A6AAF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9300" cy="749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45714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914293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37144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1828586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54013" indent="-3540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898525" indent="-363538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522413" indent="-44291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1951038" indent="-169863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40954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6pPr>
      <a:lvl7pPr marL="2866690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7pPr>
      <a:lvl8pPr marL="3323836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8pPr>
      <a:lvl9pPr marL="3780983" indent="-1714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88610FC-E96E-4F48-ABE2-0A42C8474C8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12900"/>
            <a:ext cx="9144000" cy="101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29" tIns="45714" rIns="91429" bIns="45714">
            <a:spAutoFit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solidFill>
                  <a:srgbClr val="C00000"/>
                </a:solidFill>
              </a:rPr>
              <a:t>计算机三维动画技术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DBA31CD-E392-45DE-AB68-0A8C2FA1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806700"/>
            <a:ext cx="6629400" cy="75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defRPr/>
            </a:pPr>
            <a:r>
              <a:rPr lang="zh-CN" altLang="en-US" sz="3200" b="1" kern="0" dirty="0">
                <a:latin typeface="+mn-lt"/>
                <a:ea typeface="楷体_GB2312" pitchFamily="49" charset="-122"/>
              </a:rPr>
              <a:t>网上直播教学的温馨提示：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766CC24-D3F1-4B93-AE53-F0BE1276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778442"/>
            <a:ext cx="7206183" cy="2242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809530" lvl="1" indent="-449211">
              <a:lnSpc>
                <a:spcPct val="150000"/>
              </a:lnSpc>
              <a:spcBef>
                <a:spcPts val="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不因疫情耽误学习，不因疫情耽误进步</a:t>
            </a:r>
            <a:endParaRPr lang="en-US" altLang="zh-CN" sz="2400" b="1" kern="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09530" lvl="1" indent="-449211">
              <a:lnSpc>
                <a:spcPct val="150000"/>
              </a:lnSpc>
              <a:spcBef>
                <a:spcPts val="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准备一个相对固定的环境，营造正规学习氛围</a:t>
            </a:r>
            <a:endParaRPr lang="en-US" altLang="zh-CN" sz="2400" b="1" kern="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09530" lvl="1" indent="-449211">
              <a:lnSpc>
                <a:spcPct val="150000"/>
              </a:lnSpc>
              <a:spcBef>
                <a:spcPts val="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使用电脑客户端软件，尽量不用手机</a:t>
            </a:r>
            <a:r>
              <a:rPr lang="en-US" altLang="zh-CN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app</a:t>
            </a:r>
          </a:p>
          <a:p>
            <a:pPr marL="809530" lvl="1" indent="-449211">
              <a:lnSpc>
                <a:spcPct val="150000"/>
              </a:lnSpc>
              <a:spcBef>
                <a:spcPts val="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培养自律精神，强化主动学习</a:t>
            </a:r>
            <a:endParaRPr lang="en-US" altLang="zh-CN" sz="2400" b="1" kern="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28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88610FC-E96E-4F48-ABE2-0A42C8474C8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12900"/>
            <a:ext cx="9144000" cy="101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29" tIns="45714" rIns="91429" bIns="45714">
            <a:spAutoFit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solidFill>
                  <a:srgbClr val="C00000"/>
                </a:solidFill>
              </a:rPr>
              <a:t>计算机三维动画技术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DBA31CD-E392-45DE-AB68-0A8C2FA1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806700"/>
            <a:ext cx="6629400" cy="11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defRPr/>
            </a:pPr>
            <a:r>
              <a:rPr lang="zh-CN" altLang="en-US" sz="2400" b="1" kern="0" dirty="0">
                <a:latin typeface="+mn-lt"/>
                <a:ea typeface="楷体_GB2312" pitchFamily="49" charset="-122"/>
              </a:rPr>
              <a:t>授课教师：蔡洪斌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80000"/>
              <a:defRPr/>
            </a:pPr>
            <a:r>
              <a:rPr lang="zh-CN" altLang="en-US" sz="2400" b="1" kern="0" dirty="0">
                <a:latin typeface="+mn-lt"/>
                <a:ea typeface="楷体_GB2312" pitchFamily="49" charset="-122"/>
              </a:rPr>
              <a:t>单位：计算机学院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766CC24-D3F1-4B93-AE53-F0BE1276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4330700"/>
            <a:ext cx="6848475" cy="138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pPr marL="358733" indent="-35873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2400" b="1" kern="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联系方式：</a:t>
            </a:r>
          </a:p>
          <a:p>
            <a:pPr marL="809530" lvl="1" indent="-449211">
              <a:lnSpc>
                <a:spcPct val="120000"/>
              </a:lnSpc>
              <a:spcBef>
                <a:spcPts val="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办公室地址：深高研院二号楼</a:t>
            </a:r>
            <a:r>
              <a:rPr lang="en-US" altLang="zh-CN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404</a:t>
            </a:r>
            <a:r>
              <a:rPr lang="zh-CN" altLang="en-US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室</a:t>
            </a:r>
            <a:endParaRPr lang="en-US" altLang="zh-CN" sz="2400" b="1" kern="0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pPr marL="809530" lvl="1" indent="-449211">
              <a:lnSpc>
                <a:spcPct val="120000"/>
              </a:lnSpc>
              <a:spcBef>
                <a:spcPts val="0"/>
              </a:spcBef>
              <a:buSzPct val="80000"/>
              <a:buFontTx/>
              <a:buBlip>
                <a:blip r:embed="rId2"/>
              </a:buBlip>
              <a:defRPr/>
            </a:pPr>
            <a:r>
              <a:rPr lang="zh-CN" altLang="en-US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电子邮件：</a:t>
            </a:r>
            <a:r>
              <a:rPr lang="en-US" altLang="zh-CN" sz="2400" b="1" kern="0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caihb@uestc.edu.cn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288610FC-E96E-4F48-ABE2-0A42C8474C8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612900"/>
            <a:ext cx="9144000" cy="101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29" tIns="45714" rIns="91429" bIns="45714">
            <a:spAutoFit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solidFill>
                  <a:srgbClr val="C00000"/>
                </a:solidFill>
              </a:rPr>
              <a:t>计算机三维动画技术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E48948-B29E-4D65-B993-B20122EB90A6}"/>
              </a:ext>
            </a:extLst>
          </p:cNvPr>
          <p:cNvSpPr/>
          <p:nvPr/>
        </p:nvSpPr>
        <p:spPr bwMode="auto">
          <a:xfrm>
            <a:off x="179512" y="2780928"/>
            <a:ext cx="3884218" cy="3104622"/>
          </a:xfrm>
          <a:prstGeom prst="roundRect">
            <a:avLst/>
          </a:prstGeom>
          <a:solidFill>
            <a:srgbClr val="CCE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BB6CD5D-920A-4B91-A5F7-2CB29C4DF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95" y="5157192"/>
            <a:ext cx="35592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1" fontAlgn="base" hangingPunct="1">
              <a:lnSpc>
                <a:spcPct val="120000"/>
              </a:lnSpc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125000"/>
              <a:buFont typeface="Wingdings" pitchFamily="2" charset="2"/>
              <a:buNone/>
              <a:defRPr sz="4400" b="1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黑体" charset="0"/>
              </a:defRPr>
            </a:lvl1pPr>
            <a:lvl2pPr marL="1044575" indent="-42068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buChar char="!"/>
              <a:defRPr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49" charset="-122"/>
                <a:cs typeface="黑体" charset="0"/>
              </a:defRPr>
            </a:lvl2pPr>
            <a:lvl3pPr marL="1574800" indent="-350838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buChar char="#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49" charset="-122"/>
                <a:cs typeface="黑体" charset="0"/>
              </a:defRPr>
            </a:lvl3pPr>
            <a:lvl4pPr marL="2084388" indent="-330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buChar char="Q"/>
              <a:defRPr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49" charset="-122"/>
                <a:cs typeface="黑体" charset="0"/>
              </a:defRPr>
            </a:lvl4pPr>
            <a:lvl5pPr marL="2593975" indent="-3302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Wingdings" panose="05000000000000000000" pitchFamily="2" charset="2"/>
              <a:buChar char="F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49" charset="-122"/>
                <a:cs typeface="黑体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0DAA"/>
              </a:buClr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0DAA"/>
              </a:buClr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0DAA"/>
              </a:buClr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0DAA"/>
              </a:buClr>
              <a:buFont typeface="Wingdings" pitchFamily="2" charset="2"/>
              <a:buChar char="Ø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请按“学号姓名”格式修改为实名。如：</a:t>
            </a:r>
            <a:r>
              <a:rPr lang="en-US" altLang="zh-CN" sz="2000" dirty="0">
                <a:solidFill>
                  <a:schemeClr val="tx1"/>
                </a:solidFill>
              </a:rPr>
              <a:t>12345</a:t>
            </a:r>
            <a:r>
              <a:rPr lang="zh-CN" altLang="en-US" sz="2000" dirty="0">
                <a:solidFill>
                  <a:schemeClr val="tx1"/>
                </a:solidFill>
              </a:rPr>
              <a:t>张三</a:t>
            </a:r>
            <a:endParaRPr lang="zh-CN" altLang="en-US" sz="2000" b="0" kern="0" dirty="0">
              <a:solidFill>
                <a:schemeClr val="tx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E7D7BE-387E-4F76-BFA9-2C435D9C511B}"/>
              </a:ext>
            </a:extLst>
          </p:cNvPr>
          <p:cNvGrpSpPr/>
          <p:nvPr/>
        </p:nvGrpSpPr>
        <p:grpSpPr>
          <a:xfrm>
            <a:off x="4283968" y="2780928"/>
            <a:ext cx="4680520" cy="3104622"/>
            <a:chOff x="3923928" y="1764538"/>
            <a:chExt cx="5040560" cy="296060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EF3F67A-BE68-4375-A5EA-8D3FF8BD9024}"/>
                </a:ext>
              </a:extLst>
            </p:cNvPr>
            <p:cNvSpPr/>
            <p:nvPr/>
          </p:nvSpPr>
          <p:spPr bwMode="auto">
            <a:xfrm>
              <a:off x="3923928" y="1764538"/>
              <a:ext cx="5040560" cy="2960606"/>
            </a:xfrm>
            <a:prstGeom prst="roundRect">
              <a:avLst/>
            </a:prstGeom>
            <a:solidFill>
              <a:srgbClr val="CCE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F1BB80CC-5556-4698-A49C-1ED3E06D6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133850"/>
              <a:ext cx="3960440" cy="51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ctr" rtl="0" eaLnBrk="1" fontAlgn="base" hangingPunct="1">
                <a:lnSpc>
                  <a:spcPct val="120000"/>
                </a:lnSpc>
                <a:spcBef>
                  <a:spcPct val="40000"/>
                </a:spcBef>
                <a:spcAft>
                  <a:spcPct val="20000"/>
                </a:spcAft>
                <a:buClr>
                  <a:schemeClr val="tx2"/>
                </a:buClr>
                <a:buSzPct val="125000"/>
                <a:buFont typeface="Wingdings" pitchFamily="2" charset="2"/>
                <a:buNone/>
                <a:defRPr sz="4400" b="1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  <a:cs typeface="黑体" charset="0"/>
                </a:defRPr>
              </a:lvl1pPr>
              <a:lvl2pPr marL="1044575" indent="-420688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!"/>
                <a:defRPr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2pPr>
              <a:lvl3pPr marL="1574800" indent="-350838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#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3pPr>
              <a:lvl4pPr marL="2084388" indent="-33020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Q"/>
                <a:defRPr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4pPr>
              <a:lvl5pPr marL="2593975" indent="-33020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F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000" kern="0" dirty="0">
                  <a:solidFill>
                    <a:srgbClr val="002060"/>
                  </a:solidFill>
                </a:rPr>
                <a:t>腾讯课堂</a:t>
              </a: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26961F82-FD5A-4FF9-A82F-B308FF6DB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7474" y="2375442"/>
              <a:ext cx="2690990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ctr" rtl="0" eaLnBrk="1" fontAlgn="base" hangingPunct="1">
                <a:lnSpc>
                  <a:spcPct val="120000"/>
                </a:lnSpc>
                <a:spcBef>
                  <a:spcPct val="40000"/>
                </a:spcBef>
                <a:spcAft>
                  <a:spcPct val="20000"/>
                </a:spcAft>
                <a:buClr>
                  <a:schemeClr val="tx2"/>
                </a:buClr>
                <a:buSzPct val="125000"/>
                <a:buFont typeface="Wingdings" pitchFamily="2" charset="2"/>
                <a:buNone/>
                <a:defRPr sz="4400" b="1" smtClean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  <a:cs typeface="黑体" charset="0"/>
                </a:defRPr>
              </a:lvl1pPr>
              <a:lvl2pPr marL="1044575" indent="-420688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!"/>
                <a:defRPr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2pPr>
              <a:lvl3pPr marL="1574800" indent="-350838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#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3pPr>
              <a:lvl4pPr marL="2084388" indent="-33020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Q"/>
                <a:defRPr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4pPr>
              <a:lvl5pPr marL="2593975" indent="-330200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Wingdings" panose="05000000000000000000" pitchFamily="2" charset="2"/>
                <a:buChar char="F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itchFamily="49" charset="-122"/>
                  <a:cs typeface="黑体" charset="0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5B0DAA"/>
                </a:buClr>
                <a:buFont typeface="Wingdings" pitchFamily="2" charset="2"/>
                <a:buChar char="Ø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b="0" kern="0" dirty="0">
                  <a:solidFill>
                    <a:srgbClr val="002060"/>
                  </a:solidFill>
                </a:rPr>
                <a:t>腾讯课堂链接：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b="0" kern="0" dirty="0">
                  <a:solidFill>
                    <a:srgbClr val="002060"/>
                  </a:solidFill>
                </a:rPr>
                <a:t>https://ke.qq.com/webcourse/4310123/104473337#taid=12639964202386539&amp;lite=1</a:t>
              </a:r>
              <a:endParaRPr lang="zh-CN" altLang="en-US" sz="1800" b="0" kern="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4EC95A9-A639-4199-AB6B-9B1011E31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91" y="2931557"/>
            <a:ext cx="1734460" cy="22256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A56B7A-B47E-444D-A2CA-FECE584D3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18" y="3465934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960B30-70E6-4347-A499-D8511818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50800"/>
            <a:ext cx="8262937" cy="701675"/>
          </a:xfrm>
          <a:ln/>
        </p:spPr>
        <p:txBody>
          <a:bodyPr/>
          <a:lstStyle/>
          <a:p>
            <a:pPr eaLnBrk="1" hangingPunct="1"/>
            <a:r>
              <a:rPr lang="zh-CN" altLang="en-US" dirty="0"/>
              <a:t>教学目的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23B6D2E-94EF-4D04-99A7-98980A2A79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8513" y="1412776"/>
            <a:ext cx="7622232" cy="1842928"/>
          </a:xfrm>
        </p:spPr>
        <p:txBody>
          <a:bodyPr/>
          <a:lstStyle/>
          <a:p>
            <a:pPr marL="531813" indent="-531813" eaLnBrk="1" hangingPunct="1">
              <a:lnSpc>
                <a:spcPct val="150000"/>
              </a:lnSpc>
            </a:pPr>
            <a:r>
              <a:rPr lang="zh-CN" altLang="zh-CN" sz="2400" dirty="0"/>
              <a:t>系统讲述计算机动画的原理以及相关知识</a:t>
            </a:r>
            <a:endParaRPr lang="en-US" altLang="zh-CN" sz="2400" dirty="0"/>
          </a:p>
          <a:p>
            <a:pPr marL="531813" indent="-531813" eaLnBrk="1" hangingPunct="1">
              <a:lnSpc>
                <a:spcPct val="150000"/>
              </a:lnSpc>
            </a:pPr>
            <a:r>
              <a:rPr lang="zh-CN" altLang="en-US" sz="2400" dirty="0"/>
              <a:t>讲述</a:t>
            </a:r>
            <a:r>
              <a:rPr lang="zh-CN" altLang="zh-CN" sz="2400" dirty="0"/>
              <a:t>动画技术的最新研究发展</a:t>
            </a:r>
            <a:endParaRPr lang="en-US" altLang="zh-CN" sz="2400" dirty="0"/>
          </a:p>
          <a:p>
            <a:pPr marL="531813" indent="-531813" eaLnBrk="1" hangingPunct="1">
              <a:lnSpc>
                <a:spcPct val="150000"/>
              </a:lnSpc>
            </a:pPr>
            <a:r>
              <a:rPr lang="zh-CN" altLang="en-US" sz="2400" dirty="0"/>
              <a:t>为从事计算机动画研究奠定基础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81B221-CEC3-45DE-A43A-D5037870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3696975"/>
            <a:ext cx="476250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960B30-70E6-4347-A499-D8511818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50800"/>
            <a:ext cx="8262937" cy="701675"/>
          </a:xfrm>
          <a:ln/>
        </p:spPr>
        <p:txBody>
          <a:bodyPr/>
          <a:lstStyle/>
          <a:p>
            <a:pPr eaLnBrk="1" hangingPunct="1"/>
            <a:r>
              <a:rPr lang="zh-CN" altLang="en-US" dirty="0"/>
              <a:t>考核方式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23B6D2E-94EF-4D04-99A7-98980A2A79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98513" y="980728"/>
            <a:ext cx="7622232" cy="3403355"/>
          </a:xfrm>
        </p:spPr>
        <p:txBody>
          <a:bodyPr/>
          <a:lstStyle/>
          <a:p>
            <a:pPr marL="531813" indent="-531813" eaLnBrk="1" hangingPunct="1">
              <a:lnSpc>
                <a:spcPct val="150000"/>
              </a:lnSpc>
            </a:pPr>
            <a:r>
              <a:rPr lang="zh-CN" altLang="en-US" sz="2400" dirty="0"/>
              <a:t>旷课</a:t>
            </a:r>
            <a:r>
              <a:rPr lang="en-US" altLang="zh-CN" sz="2400" dirty="0"/>
              <a:t>3</a:t>
            </a:r>
            <a:r>
              <a:rPr lang="zh-CN" altLang="en-US" sz="2400" dirty="0"/>
              <a:t>次，取消考试、考查资格</a:t>
            </a:r>
            <a:endParaRPr lang="en-US" altLang="zh-CN" sz="2400" dirty="0"/>
          </a:p>
          <a:p>
            <a:pPr marL="531813" indent="-531813" eaLnBrk="1" hangingPunct="1">
              <a:lnSpc>
                <a:spcPct val="150000"/>
              </a:lnSpc>
            </a:pPr>
            <a:r>
              <a:rPr lang="zh-CN" altLang="en-US" sz="2400" dirty="0"/>
              <a:t>提交</a:t>
            </a:r>
            <a:r>
              <a:rPr lang="zh-CN" altLang="en-US" sz="2400" dirty="0">
                <a:solidFill>
                  <a:srgbClr val="FF0000"/>
                </a:solidFill>
              </a:rPr>
              <a:t>“专业学术论文”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44626" lvl="2" eaLnBrk="1" hangingPunct="1"/>
            <a:r>
              <a:rPr lang="zh-CN" altLang="en-US" sz="2400" dirty="0">
                <a:cs typeface="+mn-cs"/>
              </a:rPr>
              <a:t>不得照搬之前完成的成果</a:t>
            </a:r>
            <a:endParaRPr lang="en-US" altLang="zh-CN" sz="2400" dirty="0">
              <a:cs typeface="+mn-cs"/>
            </a:endParaRPr>
          </a:p>
          <a:p>
            <a:pPr marL="1444626" lvl="2" eaLnBrk="1" hangingPunct="1"/>
            <a:r>
              <a:rPr lang="zh-CN" altLang="en-US" sz="2400" dirty="0">
                <a:solidFill>
                  <a:srgbClr val="FF0000"/>
                </a:solidFill>
              </a:rPr>
              <a:t>抄袭</a:t>
            </a:r>
            <a:r>
              <a:rPr lang="zh-CN" altLang="en-US" sz="2400" dirty="0">
                <a:solidFill>
                  <a:srgbClr val="000000"/>
                </a:solidFill>
              </a:rPr>
              <a:t>，记零分。</a:t>
            </a:r>
          </a:p>
          <a:p>
            <a:pPr marL="1444626" lvl="2" eaLnBrk="1" hangingPunct="1"/>
            <a:r>
              <a:rPr lang="zh-CN" altLang="en-US" sz="2400" dirty="0">
                <a:solidFill>
                  <a:srgbClr val="FF0000"/>
                </a:solidFill>
              </a:rPr>
              <a:t>雷同者</a:t>
            </a:r>
            <a:r>
              <a:rPr lang="zh-CN" altLang="en-US" sz="2400" dirty="0">
                <a:solidFill>
                  <a:srgbClr val="000000"/>
                </a:solidFill>
              </a:rPr>
              <a:t>，全部记零分</a:t>
            </a:r>
          </a:p>
          <a:p>
            <a:pPr marL="531813" indent="-531813" eaLnBrk="1" hangingPunct="1">
              <a:lnSpc>
                <a:spcPct val="150000"/>
              </a:lnSpc>
            </a:pPr>
            <a:r>
              <a:rPr lang="zh-CN" altLang="en-US" sz="2400" dirty="0"/>
              <a:t>积极回答教师提问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ACF51E-2EE5-4728-8411-A04844DA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70" y="3573016"/>
            <a:ext cx="47529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123B6D2E-94EF-4D04-99A7-98980A2A794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9552" y="908720"/>
            <a:ext cx="8150225" cy="2892575"/>
          </a:xfrm>
        </p:spPr>
        <p:txBody>
          <a:bodyPr/>
          <a:lstStyle/>
          <a:p>
            <a:pPr marL="531813" indent="-531813" eaLnBrk="1" hangingPunct="1">
              <a:lnSpc>
                <a:spcPct val="150000"/>
              </a:lnSpc>
            </a:pPr>
            <a:r>
              <a:rPr lang="zh-CN" altLang="en-US" sz="2000" dirty="0"/>
              <a:t>教师课件</a:t>
            </a:r>
            <a:r>
              <a:rPr lang="en-US" altLang="zh-CN" sz="2000" dirty="0"/>
              <a:t>PPT</a:t>
            </a:r>
          </a:p>
          <a:p>
            <a:pPr marL="531813" indent="-531813" eaLnBrk="1" hangingPunct="1"/>
            <a:r>
              <a:rPr lang="zh-CN" altLang="en-US" sz="2000" dirty="0"/>
              <a:t>计算机动画的算法基础，鲍虎军等著，浙江大学出版社，</a:t>
            </a:r>
            <a:r>
              <a:rPr lang="en-US" altLang="zh-CN" sz="2000" dirty="0"/>
              <a:t>2000</a:t>
            </a:r>
            <a:r>
              <a:rPr lang="zh-CN" altLang="en-US" sz="2000" dirty="0"/>
              <a:t>年，书号：</a:t>
            </a:r>
            <a:r>
              <a:rPr lang="en-US" altLang="zh-CN" sz="2000" dirty="0"/>
              <a:t>ISBN7-308-02162.9/TP.182</a:t>
            </a:r>
          </a:p>
          <a:p>
            <a:pPr marL="531813" indent="-531813" eaLnBrk="1" hangingPunct="1"/>
            <a:r>
              <a:rPr lang="en-US" altLang="zh-CN" sz="2000" dirty="0"/>
              <a:t>Book:  “principles of three-dimensional computer animation: modeling, rendering, and animating with 3d computer graphics,  third edition”,  by Michael O’Rourke, December, 2002, Amazon.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C960B30-70E6-4347-A499-D8511818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zh-CN" dirty="0"/>
              <a:t>教材及主要参考书目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91957A-6624-4196-9F7C-3738BF2F08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98" y="3861048"/>
            <a:ext cx="2286000" cy="289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8B9484-C461-49BC-B146-883A28CC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22" y="3861048"/>
            <a:ext cx="2286166" cy="289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0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960B30-70E6-4347-A499-D8511818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en-US" dirty="0"/>
              <a:t>题外话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F045E3-AA54-40F2-95BE-5BA29470EF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9552" y="980728"/>
            <a:ext cx="8263303" cy="350094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美国作家丹尼尔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科伊尔的《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小时天才理论》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24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小时定律</a:t>
            </a: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：人们眼中的天才之所以卓越非凡，并非天资超人一等，而是付出了持续不断的努力。要成为某个领域的专家，需要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小时持续不断的努力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提升天赋、优化成就的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要素：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刻苦练习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点燃激情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专业指导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66C511-C541-40D8-AEF3-6851B84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83" y="4328369"/>
            <a:ext cx="4708435" cy="24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28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960B30-70E6-4347-A499-D8511818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en-US" dirty="0"/>
              <a:t>题外话</a:t>
            </a:r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B804353E-C492-46A0-BB46-9716CAA1BDE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6514" y="1763857"/>
            <a:ext cx="6255695" cy="3386183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1992</a:t>
            </a:r>
            <a:r>
              <a:rPr lang="zh-CN" altLang="en-US" sz="2400" dirty="0">
                <a:latin typeface="Times New Roman" panose="02020603050405020304" pitchFamily="18" charset="0"/>
              </a:rPr>
              <a:t>年，美国著名科幻小说家</a:t>
            </a:r>
            <a:r>
              <a:rPr lang="en-US" altLang="zh-CN" sz="2400" dirty="0">
                <a:latin typeface="Times New Roman" panose="02020603050405020304" pitchFamily="18" charset="0"/>
              </a:rPr>
              <a:t>Neal Stephenson</a:t>
            </a:r>
            <a:r>
              <a:rPr lang="zh-CN" altLang="en-US" sz="2400" dirty="0">
                <a:latin typeface="Times New Roman" panose="02020603050405020304" pitchFamily="18" charset="0"/>
              </a:rPr>
              <a:t>撰写的科幻小说</a:t>
            </a:r>
            <a:r>
              <a:rPr lang="en-US" altLang="zh-CN" sz="2400" dirty="0">
                <a:latin typeface="Times New Roman" panose="02020603050405020304" pitchFamily="18" charset="0"/>
              </a:rPr>
              <a:t>《Snow Crash》</a:t>
            </a:r>
          </a:p>
          <a:p>
            <a:pPr marL="808038" lvl="1" indent="-45085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Blip>
                <a:blip r:embed="rId2"/>
              </a:buBlip>
            </a:pPr>
            <a:r>
              <a:rPr lang="zh-CN" altLang="en-US" sz="2400" dirty="0">
                <a:cs typeface="+mn-cs"/>
              </a:rPr>
              <a:t>描述了一个平行于现实世界的网络世界</a:t>
            </a:r>
            <a:endParaRPr lang="en-US" altLang="zh-CN" sz="2400" dirty="0">
              <a:cs typeface="+mn-cs"/>
            </a:endParaRPr>
          </a:p>
          <a:p>
            <a:pPr marL="808038" lvl="1" indent="-45085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Blip>
                <a:blip r:embed="rId2"/>
              </a:buBlip>
            </a:pPr>
            <a:r>
              <a:rPr lang="zh-CN" altLang="en-US" sz="2400" dirty="0">
                <a:cs typeface="+mn-cs"/>
              </a:rPr>
              <a:t>所有的现实世界中的人在</a:t>
            </a:r>
            <a:r>
              <a:rPr lang="zh-CN" altLang="en-US" sz="2400" dirty="0">
                <a:solidFill>
                  <a:srgbClr val="C00000"/>
                </a:solidFill>
                <a:cs typeface="+mn-cs"/>
              </a:rPr>
              <a:t>平行世界</a:t>
            </a:r>
            <a:r>
              <a:rPr lang="zh-CN" altLang="en-US" sz="2400" dirty="0">
                <a:cs typeface="+mn-cs"/>
              </a:rPr>
              <a:t>中都有一个网络分身</a:t>
            </a:r>
            <a:endParaRPr lang="en-US" altLang="zh-CN" sz="2400" dirty="0">
              <a:cs typeface="+mn-cs"/>
            </a:endParaRPr>
          </a:p>
          <a:p>
            <a:pPr marL="808038" lvl="1" indent="-450850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Blip>
                <a:blip r:embed="rId2"/>
              </a:buBlip>
            </a:pPr>
            <a:r>
              <a:rPr lang="zh-CN" altLang="en-US" sz="2400" dirty="0">
                <a:cs typeface="+mn-cs"/>
              </a:rPr>
              <a:t>通过</a:t>
            </a:r>
            <a:r>
              <a:rPr lang="en-US" altLang="zh-CN" sz="2400" dirty="0">
                <a:cs typeface="+mn-cs"/>
              </a:rPr>
              <a:t>VR</a:t>
            </a:r>
            <a:r>
              <a:rPr lang="zh-CN" altLang="en-US" sz="2400" dirty="0">
                <a:cs typeface="+mn-cs"/>
              </a:rPr>
              <a:t>等设备与虚拟人共同生活在一个虚拟空间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BB742A-1B98-4994-8637-49B261985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226" t="17652" r="4977" b="3664"/>
          <a:stretch/>
        </p:blipFill>
        <p:spPr>
          <a:xfrm>
            <a:off x="6417205" y="1403775"/>
            <a:ext cx="2541776" cy="40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1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C960B30-70E6-4347-A499-D8511818D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zh-CN" altLang="en-US" dirty="0"/>
              <a:t>题外话</a:t>
            </a:r>
          </a:p>
        </p:txBody>
      </p:sp>
      <p:sp>
        <p:nvSpPr>
          <p:cNvPr id="7" name="内容占位符 8">
            <a:extLst>
              <a:ext uri="{FF2B5EF4-FFF2-40B4-BE49-F238E27FC236}">
                <a16:creationId xmlns:a16="http://schemas.microsoft.com/office/drawing/2014/main" id="{5C3B83EF-73CC-4633-9143-4CB64994EA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520" y="932909"/>
            <a:ext cx="8712968" cy="662285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元宇宙：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VR/AR 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区块链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AI 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云计算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+ 5G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A9EA3-5409-4373-BEE6-2808A2B9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00" y="1660402"/>
            <a:ext cx="5702801" cy="24302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F6EE5AD7-BD63-4E65-BA23-05422E680F7F}"/>
              </a:ext>
            </a:extLst>
          </p:cNvPr>
          <p:cNvGrpSpPr>
            <a:grpSpLocks noChangeAspect="1"/>
          </p:cNvGrpSpPr>
          <p:nvPr/>
        </p:nvGrpSpPr>
        <p:grpSpPr>
          <a:xfrm>
            <a:off x="1291495" y="4221088"/>
            <a:ext cx="6561011" cy="2430000"/>
            <a:chOff x="476585" y="4730036"/>
            <a:chExt cx="4346265" cy="160972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4C6A572-A025-4C58-94A0-CD30BE2F1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15" b="50000"/>
            <a:stretch/>
          </p:blipFill>
          <p:spPr>
            <a:xfrm>
              <a:off x="2321790" y="4730036"/>
              <a:ext cx="2501060" cy="16097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22DF721-6EAD-4F9F-BAEA-B844A291CD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27" r="56711" b="50000"/>
            <a:stretch/>
          </p:blipFill>
          <p:spPr>
            <a:xfrm>
              <a:off x="476585" y="4730036"/>
              <a:ext cx="1845205" cy="160972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50315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2_020424 Atlas Copco Dymamic Workplaces - Roadmap">
  <a:themeElements>
    <a:clrScheme name="2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2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2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1_Computer Animation Overview.ppt[兼容模式]" id="{9852B1C3-9C89-4E11-B193-23B051D40ADE}" vid="{7699561A-D809-44B7-842A-36FA65399B33}"/>
    </a:ext>
  </a:extLst>
</a:theme>
</file>

<file path=ppt/theme/theme2.xml><?xml version="1.0" encoding="utf-8"?>
<a:theme xmlns:a="http://schemas.openxmlformats.org/drawingml/2006/main" name="1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1_Computer Animation Overview.ppt[兼容模式]" id="{9852B1C3-9C89-4E11-B193-23B051D40ADE}" vid="{114ED5C3-8A76-4630-AC29-76BF234F2D30}"/>
    </a:ext>
  </a:extLst>
</a:theme>
</file>

<file path=ppt/theme/theme3.xml><?xml version="1.0" encoding="utf-8"?>
<a:theme xmlns:a="http://schemas.openxmlformats.org/drawingml/2006/main" name="3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1_Computer Animation Overview.ppt[兼容模式]" id="{9852B1C3-9C89-4E11-B193-23B051D40ADE}" vid="{114ED5C3-8A76-4630-AC29-76BF234F2D30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chapter01_Computer Animation Overview</Template>
  <TotalTime>197</TotalTime>
  <Words>401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黑体</vt:lpstr>
      <vt:lpstr>华文楷体</vt:lpstr>
      <vt:lpstr>华文新魏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Wingdings</vt:lpstr>
      <vt:lpstr>2_020424 Atlas Copco Dymamic Workplaces - Roadmap</vt:lpstr>
      <vt:lpstr>1_020424 Atlas Copco Dymamic Workplaces - Roadmap</vt:lpstr>
      <vt:lpstr>3_020424 Atlas Copco Dymamic Workplaces - Roadmap</vt:lpstr>
      <vt:lpstr>计算机三维动画技术</vt:lpstr>
      <vt:lpstr>计算机三维动画技术</vt:lpstr>
      <vt:lpstr>计算机三维动画技术</vt:lpstr>
      <vt:lpstr>教学目的</vt:lpstr>
      <vt:lpstr>考核方式</vt:lpstr>
      <vt:lpstr>教材及主要参考书目</vt:lpstr>
      <vt:lpstr>题外话</vt:lpstr>
      <vt:lpstr>题外话</vt:lpstr>
      <vt:lpstr>题外话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计算机三维动画技术</dc:title>
  <dc:creator>Windows 用户</dc:creator>
  <cp:lastModifiedBy>Windows 用户</cp:lastModifiedBy>
  <cp:revision>32</cp:revision>
  <dcterms:created xsi:type="dcterms:W3CDTF">2020-02-23T17:44:38Z</dcterms:created>
  <dcterms:modified xsi:type="dcterms:W3CDTF">2022-02-22T01:12:05Z</dcterms:modified>
</cp:coreProperties>
</file>