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8" r:id="rId3"/>
  </p:sldMasterIdLst>
  <p:notesMasterIdLst>
    <p:notesMasterId r:id="rId34"/>
  </p:notesMasterIdLst>
  <p:handoutMasterIdLst>
    <p:handoutMasterId r:id="rId35"/>
  </p:handoutMasterIdLst>
  <p:sldIdLst>
    <p:sldId id="256" r:id="rId4"/>
    <p:sldId id="257" r:id="rId5"/>
    <p:sldId id="702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3" r:id="rId15"/>
    <p:sldId id="714" r:id="rId16"/>
    <p:sldId id="715" r:id="rId17"/>
    <p:sldId id="716" r:id="rId18"/>
    <p:sldId id="717" r:id="rId19"/>
    <p:sldId id="718" r:id="rId20"/>
    <p:sldId id="719" r:id="rId21"/>
    <p:sldId id="720" r:id="rId22"/>
    <p:sldId id="721" r:id="rId23"/>
    <p:sldId id="722" r:id="rId24"/>
    <p:sldId id="723" r:id="rId25"/>
    <p:sldId id="724" r:id="rId26"/>
    <p:sldId id="725" r:id="rId27"/>
    <p:sldId id="726" r:id="rId28"/>
    <p:sldId id="728" r:id="rId29"/>
    <p:sldId id="730" r:id="rId30"/>
    <p:sldId id="731" r:id="rId31"/>
    <p:sldId id="732" r:id="rId32"/>
    <p:sldId id="733" r:id="rId33"/>
  </p:sldIdLst>
  <p:sldSz cx="10058400" cy="77724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3" autoAdjust="0"/>
    <p:restoredTop sz="85299" autoAdjust="0"/>
  </p:normalViewPr>
  <p:slideViewPr>
    <p:cSldViewPr>
      <p:cViewPr varScale="1">
        <p:scale>
          <a:sx n="58" d="100"/>
          <a:sy n="58" d="100"/>
        </p:scale>
        <p:origin x="1308" y="4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038CD4-85EA-4EDD-907E-E2337436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A4207-EF11-45D2-A878-9B30BE7705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58E144A-6BC6-4C8F-81A2-48D73D354798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71E08-7DAC-4AA4-A6B6-401D227170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12B5B-3D74-49FD-A278-E29956A2B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311283-8482-4F46-8C3B-409860F9D9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F234C73-7212-4F3B-8871-0C87025818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68670F-1708-499E-BE45-183E07DBC6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B40BF-31F7-4B56-B0F7-846F41CFD5F1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F3E94BD-1131-47A7-868D-66F4076B8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C5D343-737D-4050-ADB2-CA02E61D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46B13-1F80-4D4A-BBEF-4299F85F1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2E3E6-B271-4FBF-AA98-E70192378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57B6A-4701-4700-9FBC-9A399AD3EED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57B6A-4701-4700-9FBC-9A399AD3EE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2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AA89978-2E53-4D0A-9B56-79F745AEBE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8EE910DB-2B8F-4C66-94F3-7CC0495F0D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Jello</a:t>
            </a:r>
            <a:r>
              <a:rPr lang="en-US" altLang="zh-CN"/>
              <a:t>:</a:t>
            </a:r>
            <a:r>
              <a:rPr lang="en-US" altLang="zh-CN" i="1"/>
              <a:t>n. </a:t>
            </a:r>
            <a:r>
              <a:rPr lang="zh-CN" altLang="en-US"/>
              <a:t>凝胶物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C236448E-6F1C-457B-B0C9-997F2ADAE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400A21-55C4-41E4-8360-52B81EB44264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CC5B78D8-419A-4E6C-BC95-65E0E36A0B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B7F55801-3D96-4827-B07D-6810D2263A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resting contact</a:t>
            </a:r>
            <a:r>
              <a:rPr lang="en-US" altLang="zh-CN"/>
              <a:t>  </a:t>
            </a:r>
            <a:r>
              <a:rPr lang="zh-CN" altLang="en-US"/>
              <a:t>静止接点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488990DD-036E-4CE2-91E1-B47062E58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694D4D-A82D-40ED-913D-7C40B55B8B64}" type="slidenum">
              <a:rPr lang="zh-CN" altLang="en-US"/>
              <a:pPr eaLnBrk="1" hangingPunct="1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7DC681D2-7C4E-4170-BF1D-7A9AB975B8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4356AA47-E6FD-46CC-B05A-065F857A24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viscosity</a:t>
            </a:r>
            <a:r>
              <a:rPr lang="en-US" altLang="zh-CN"/>
              <a:t>   </a:t>
            </a:r>
            <a:r>
              <a:rPr lang="en-US" altLang="zh-CN" i="1"/>
              <a:t>n. </a:t>
            </a:r>
            <a:r>
              <a:rPr lang="en-US" altLang="zh-CN"/>
              <a:t>&lt;</a:t>
            </a:r>
            <a:r>
              <a:rPr lang="zh-CN" altLang="en-US"/>
              <a:t>术</a:t>
            </a:r>
            <a:r>
              <a:rPr lang="en-US" altLang="zh-CN"/>
              <a:t>&gt;</a:t>
            </a:r>
            <a:r>
              <a:rPr lang="zh-CN" altLang="en-US"/>
              <a:t>黏稠</a:t>
            </a:r>
            <a:r>
              <a:rPr lang="en-US" altLang="zh-CN"/>
              <a:t>;</a:t>
            </a:r>
            <a:r>
              <a:rPr lang="zh-CN" altLang="en-US"/>
              <a:t>黏性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4E4FF77B-FEBB-43DE-B2D9-09A030C30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A43700-AACC-4C0F-9B15-EE336D1E7C14}" type="slidenum">
              <a:rPr lang="zh-CN" altLang="en-US"/>
              <a:pPr eaLnBrk="1" hangingPunct="1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586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9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20" y="1314432"/>
            <a:ext cx="8858312" cy="3324272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13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34" y="99986"/>
            <a:ext cx="8816816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0560" y="1234774"/>
            <a:ext cx="4274820" cy="3896736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/>
            </a:lvl1pPr>
            <a:lvl2pPr>
              <a:buSzPct val="80000"/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020" y="1234774"/>
            <a:ext cx="4274820" cy="3896736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/>
            </a:lvl1pPr>
            <a:lvl2pPr>
              <a:buSzPct val="80000"/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167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91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20" y="1314432"/>
            <a:ext cx="8858312" cy="3324272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1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34" y="99986"/>
            <a:ext cx="8816816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0560" y="1234774"/>
            <a:ext cx="4274820" cy="3896736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/>
            </a:lvl1pPr>
            <a:lvl2pPr>
              <a:buSzPct val="80000"/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020" y="1234774"/>
            <a:ext cx="4274820" cy="3896736"/>
          </a:xfrm>
          <a:prstGeom prst="rect">
            <a:avLst/>
          </a:prstGeom>
        </p:spPr>
        <p:txBody>
          <a:bodyPr lIns="101882" tIns="50941" rIns="101882" bIns="50941">
            <a:spAutoFit/>
          </a:bodyPr>
          <a:lstStyle>
            <a:lvl1pPr>
              <a:buFont typeface="Wingdings" pitchFamily="2" charset="2"/>
              <a:buChar char="Ø"/>
              <a:defRPr/>
            </a:lvl1pPr>
            <a:lvl2pPr>
              <a:buSzPct val="80000"/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938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62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>
            <a:extLst>
              <a:ext uri="{FF2B5EF4-FFF2-40B4-BE49-F238E27FC236}">
                <a16:creationId xmlns:a16="http://schemas.microsoft.com/office/drawing/2014/main" id="{3ED32C1F-BA70-4549-8753-489D873E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电子科技大学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32A2456-7DCC-4A0D-BF04-F5FDF45A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6818313"/>
            <a:ext cx="39385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latin typeface="Times New Roman" pitchFamily="18" charset="0"/>
            </a:endParaRPr>
          </a:p>
        </p:txBody>
      </p:sp>
      <p:pic>
        <p:nvPicPr>
          <p:cNvPr id="12292" name="Picture 21" descr="uestc">
            <a:extLst>
              <a:ext uri="{FF2B5EF4-FFF2-40B4-BE49-F238E27FC236}">
                <a16:creationId xmlns:a16="http://schemas.microsoft.com/office/drawing/2014/main" id="{42D6DA79-A832-4674-BB0D-527BAEE6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25" y="7204075"/>
            <a:ext cx="593725" cy="611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>
            <a:extLst>
              <a:ext uri="{FF2B5EF4-FFF2-40B4-BE49-F238E27FC236}">
                <a16:creationId xmlns:a16="http://schemas.microsoft.com/office/drawing/2014/main" id="{E2A24ED4-4C47-48F1-A14B-9B74884D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"/>
            <a:ext cx="21542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0" descr="{8057348F-AE80-19C6-F671-2702B1E7A559}">
            <a:extLst>
              <a:ext uri="{FF2B5EF4-FFF2-40B4-BE49-F238E27FC236}">
                <a16:creationId xmlns:a16="http://schemas.microsoft.com/office/drawing/2014/main" id="{AC459B3E-40B1-4DCF-A262-41FDD121CD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0"/>
            <a:ext cx="1387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6" name="AutoShape 2" descr="http://t11.baidu.com/it/u=975435960,157200472&amp;fm=21&amp;gp=0.jpg">
            <a:extLst>
              <a:ext uri="{FF2B5EF4-FFF2-40B4-BE49-F238E27FC236}">
                <a16:creationId xmlns:a16="http://schemas.microsoft.com/office/drawing/2014/main" id="{82DE7D3A-C8C4-4665-8A9B-3081C009E5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-163513"/>
            <a:ext cx="336550" cy="344488"/>
          </a:xfrm>
          <a:prstGeom prst="rect">
            <a:avLst/>
          </a:prstGeom>
          <a:noFill/>
        </p:spPr>
        <p:txBody>
          <a:bodyPr lIns="101882" tIns="50941" rIns="101882" bIns="5094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pic>
        <p:nvPicPr>
          <p:cNvPr id="12296" name="图片 22" descr="704257_163054001621_2.jpg">
            <a:extLst>
              <a:ext uri="{FF2B5EF4-FFF2-40B4-BE49-F238E27FC236}">
                <a16:creationId xmlns:a16="http://schemas.microsoft.com/office/drawing/2014/main" id="{984BF6CD-A265-4298-A055-0CF349C39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3935" r="19861" b="9435"/>
          <a:stretch>
            <a:fillRect/>
          </a:stretch>
        </p:blipFill>
        <p:spPr bwMode="auto">
          <a:xfrm>
            <a:off x="6523038" y="90488"/>
            <a:ext cx="13414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图片 23" descr="ws_17F.tmp">
            <a:extLst>
              <a:ext uri="{FF2B5EF4-FFF2-40B4-BE49-F238E27FC236}">
                <a16:creationId xmlns:a16="http://schemas.microsoft.com/office/drawing/2014/main" id="{3F2037F2-2185-4CCF-A176-A687233F9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1" t="27409" r="7018" b="17586"/>
          <a:stretch>
            <a:fillRect/>
          </a:stretch>
        </p:blipFill>
        <p:spPr bwMode="auto">
          <a:xfrm>
            <a:off x="482600" y="7938"/>
            <a:ext cx="7524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图片 25" descr="20110920185400927.jpg">
            <a:extLst>
              <a:ext uri="{FF2B5EF4-FFF2-40B4-BE49-F238E27FC236}">
                <a16:creationId xmlns:a16="http://schemas.microsoft.com/office/drawing/2014/main" id="{8E1B0C21-7E7F-471F-947B-DCF3DD668C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8" t="2132" r="2000" b="5251"/>
          <a:stretch>
            <a:fillRect/>
          </a:stretch>
        </p:blipFill>
        <p:spPr bwMode="auto">
          <a:xfrm>
            <a:off x="8696325" y="107950"/>
            <a:ext cx="87947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41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824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237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649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1001713" indent="-4064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u"/>
        <a:defRPr sz="3100">
          <a:solidFill>
            <a:schemeClr val="tx1"/>
          </a:solidFill>
          <a:latin typeface="+mn-lt"/>
          <a:ea typeface="+mn-ea"/>
        </a:defRPr>
      </a:lvl2pPr>
      <a:lvl3pPr marL="1392238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3pPr>
      <a:lvl4pPr marL="1784350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4pPr>
      <a:lvl5pPr marL="2174875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5pPr>
      <a:lvl6pPr marL="2685027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439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851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3264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>
            <a:extLst>
              <a:ext uri="{FF2B5EF4-FFF2-40B4-BE49-F238E27FC236}">
                <a16:creationId xmlns:a16="http://schemas.microsoft.com/office/drawing/2014/main" id="{4B988989-2F24-48F6-98B8-09D6D327631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32388" y="-3595688"/>
            <a:ext cx="0" cy="90201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5D0B4109-4153-4893-A786-EE931A704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68263"/>
            <a:ext cx="857091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73208A15-C86C-4386-BD88-557905F6B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725" y="7275513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8BF5059F-9CB4-4712-8F7F-B02E8E14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计算机三维动画技术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748E20-4633-4AF6-B50C-A53B71FCA88D}"/>
              </a:ext>
            </a:extLst>
          </p:cNvPr>
          <p:cNvSpPr/>
          <p:nvPr/>
        </p:nvSpPr>
        <p:spPr>
          <a:xfrm>
            <a:off x="8729663" y="7312025"/>
            <a:ext cx="1157913" cy="379864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2021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13319" name="Picture 21" descr="uestc">
            <a:extLst>
              <a:ext uri="{FF2B5EF4-FFF2-40B4-BE49-F238E27FC236}">
                <a16:creationId xmlns:a16="http://schemas.microsoft.com/office/drawing/2014/main" id="{49A0D3EA-4E4B-4AEF-B25B-3C501043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3913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35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705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058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411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•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1001713" indent="-4064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100000"/>
        <a:buFont typeface="Wingdings" panose="05000000000000000000" pitchFamily="2" charset="2"/>
        <a:buChar char="Ø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697038" indent="-493713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80000"/>
        <a:buFont typeface="Wingdings" panose="05000000000000000000" pitchFamily="2" charset="2"/>
        <a:buChar char="l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784350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174875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684713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066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418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2771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>
            <a:extLst>
              <a:ext uri="{FF2B5EF4-FFF2-40B4-BE49-F238E27FC236}">
                <a16:creationId xmlns:a16="http://schemas.microsoft.com/office/drawing/2014/main" id="{4B988989-2F24-48F6-98B8-09D6D327631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32388" y="-3595688"/>
            <a:ext cx="0" cy="90201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5D0B4109-4153-4893-A786-EE931A704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68263"/>
            <a:ext cx="857091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73208A15-C86C-4386-BD88-557905F6B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725" y="7275513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748E20-4633-4AF6-B50C-A53B71FCA88D}"/>
              </a:ext>
            </a:extLst>
          </p:cNvPr>
          <p:cNvSpPr/>
          <p:nvPr/>
        </p:nvSpPr>
        <p:spPr>
          <a:xfrm>
            <a:off x="8729663" y="7312025"/>
            <a:ext cx="1202797" cy="379864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2020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13319" name="Picture 21" descr="uestc">
            <a:extLst>
              <a:ext uri="{FF2B5EF4-FFF2-40B4-BE49-F238E27FC236}">
                <a16:creationId xmlns:a16="http://schemas.microsoft.com/office/drawing/2014/main" id="{49A0D3EA-4E4B-4AEF-B25B-3C501043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3913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8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35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705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058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411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•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1001713" indent="-4064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100000"/>
        <a:buFont typeface="Wingdings" panose="05000000000000000000" pitchFamily="2" charset="2"/>
        <a:buChar char="Ø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697038" indent="-493713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80000"/>
        <a:buFont typeface="Wingdings" panose="05000000000000000000" pitchFamily="2" charset="2"/>
        <a:buChar char="l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784350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174875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684713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066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418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2771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emf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4A468A4-296B-4E88-99A1-B0C01792531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57388"/>
            <a:ext cx="10058400" cy="1285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en-US" altLang="zh-CN" sz="4400" b="1" kern="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Chapter 5-1 Physically Based Simulation</a:t>
            </a:r>
          </a:p>
          <a:p>
            <a:pPr algn="ctr">
              <a:defRPr/>
            </a:pPr>
            <a:r>
              <a:rPr lang="en-US" altLang="zh-CN" sz="4400" b="1" kern="0" dirty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Overview</a:t>
            </a:r>
            <a:endParaRPr lang="en-US" altLang="zh-CN" sz="5400" b="1" kern="0" dirty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339" name="图片 6" descr="bones.jpg">
            <a:extLst>
              <a:ext uri="{FF2B5EF4-FFF2-40B4-BE49-F238E27FC236}">
                <a16:creationId xmlns:a16="http://schemas.microsoft.com/office/drawing/2014/main" id="{A6FA19CA-DD75-4C7C-A3A9-DE5CA178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4100513"/>
            <a:ext cx="3360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7" descr="hair_wind.png">
            <a:extLst>
              <a:ext uri="{FF2B5EF4-FFF2-40B4-BE49-F238E27FC236}">
                <a16:creationId xmlns:a16="http://schemas.microsoft.com/office/drawing/2014/main" id="{89602E17-2F68-4665-A516-FEF73946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100513"/>
            <a:ext cx="3233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8" descr="cloth0.jpg">
            <a:extLst>
              <a:ext uri="{FF2B5EF4-FFF2-40B4-BE49-F238E27FC236}">
                <a16:creationId xmlns:a16="http://schemas.microsoft.com/office/drawing/2014/main" id="{550FE709-361C-4CF2-8A70-274133B52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100513"/>
            <a:ext cx="264953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9EA895-FA3A-421C-A69E-EDA5FB766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575" y="100013"/>
            <a:ext cx="6630988" cy="719137"/>
          </a:xfrm>
        </p:spPr>
        <p:txBody>
          <a:bodyPr/>
          <a:lstStyle/>
          <a:p>
            <a:pPr defTabSz="1019175" eaLnBrk="1" hangingPunct="1"/>
            <a:r>
              <a:rPr lang="en-US" altLang="zh-CN" sz="4000">
                <a:ea typeface="宋体" panose="02010600030101010101" pitchFamily="2" charset="-122"/>
              </a:rPr>
              <a:t>1.5 Mass-Spring System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59BC601-B440-4A72-AD64-3039910B1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171575"/>
            <a:ext cx="8550275" cy="295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>
                <a:ea typeface="宋体" panose="02010600030101010101" pitchFamily="2" charset="-122"/>
              </a:rPr>
              <a:t>Several mass points</a:t>
            </a:r>
          </a:p>
          <a:p>
            <a:pPr marL="317500" indent="-317500" defTabSz="1019175" eaLnBrk="1" hangingPunct="1"/>
            <a:r>
              <a:rPr lang="en-US" altLang="zh-CN" sz="2800">
                <a:ea typeface="宋体" panose="02010600030101010101" pitchFamily="2" charset="-122"/>
              </a:rPr>
              <a:t>Connected to each other by springs</a:t>
            </a:r>
          </a:p>
          <a:p>
            <a:pPr marL="317500" indent="-317500" defTabSz="1019175" eaLnBrk="1" hangingPunct="1"/>
            <a:r>
              <a:rPr lang="en-US" altLang="zh-CN" sz="2800">
                <a:ea typeface="宋体" panose="02010600030101010101" pitchFamily="2" charset="-122"/>
              </a:rPr>
              <a:t>Springs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expand</a:t>
            </a:r>
            <a:r>
              <a:rPr lang="en-US" altLang="zh-CN" sz="2800">
                <a:ea typeface="宋体" panose="02010600030101010101" pitchFamily="2" charset="-122"/>
              </a:rPr>
              <a:t> and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stretch</a:t>
            </a:r>
            <a:r>
              <a:rPr lang="en-US" altLang="zh-CN" sz="2800">
                <a:ea typeface="宋体" panose="02010600030101010101" pitchFamily="2" charset="-122"/>
              </a:rPr>
              <a:t>,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exerting force </a:t>
            </a:r>
            <a:r>
              <a:rPr lang="en-US" altLang="zh-CN" sz="2800">
                <a:ea typeface="宋体" panose="02010600030101010101" pitchFamily="2" charset="-122"/>
              </a:rPr>
              <a:t>on the mass points</a:t>
            </a:r>
          </a:p>
          <a:p>
            <a:pPr marL="317500" indent="-317500" defTabSz="1019175" eaLnBrk="1" hangingPunct="1"/>
            <a:r>
              <a:rPr lang="en-US" altLang="zh-CN" sz="2800">
                <a:ea typeface="宋体" panose="02010600030101010101" pitchFamily="2" charset="-122"/>
              </a:rPr>
              <a:t>Very often used to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simulate cloth</a:t>
            </a:r>
          </a:p>
        </p:txBody>
      </p:sp>
      <p:pic>
        <p:nvPicPr>
          <p:cNvPr id="19460" name="Picture 4" descr="springs">
            <a:extLst>
              <a:ext uri="{FF2B5EF4-FFF2-40B4-BE49-F238E27FC236}">
                <a16:creationId xmlns:a16="http://schemas.microsoft.com/office/drawing/2014/main" id="{082281FF-C6DE-4129-99A8-65C75877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505200"/>
            <a:ext cx="3500437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ABE78049-FD44-4D80-8AE1-1004151297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2112" y="1440773"/>
            <a:ext cx="4500562" cy="48908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 objects as systems of springs and masses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springs exert forces, and you control them by changing their rest length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reasonable, but simple, physical model for muscles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4C6F6DCA-1FC6-4946-9864-14BDBE9D45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2100263"/>
            <a:ext cx="4708525" cy="3716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>
            <a:extLst>
              <a:ext uri="{FF2B5EF4-FFF2-40B4-BE49-F238E27FC236}">
                <a16:creationId xmlns:a16="http://schemas.microsoft.com/office/drawing/2014/main" id="{273A8B86-4C85-4645-AFF1-4E3F35AA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263" y="100013"/>
            <a:ext cx="88169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1.5.1 Mass Spring 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F2D8F0F-16ED-4B13-8CF3-3CF4CB68C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0138" y="4383088"/>
            <a:ext cx="3533775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algn="ctr" defTabSz="1019175" eaLnBrk="1" hangingPunct="1">
              <a:buFont typeface="Wingdings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Undeformed cube</a:t>
            </a:r>
          </a:p>
        </p:txBody>
      </p:sp>
      <p:pic>
        <p:nvPicPr>
          <p:cNvPr id="22531" name="Picture 3" descr="jello1">
            <a:extLst>
              <a:ext uri="{FF2B5EF4-FFF2-40B4-BE49-F238E27FC236}">
                <a16:creationId xmlns:a16="http://schemas.microsoft.com/office/drawing/2014/main" id="{8D397AC3-3074-482C-A30F-61A6DA2D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312863"/>
            <a:ext cx="27289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jello2">
            <a:extLst>
              <a:ext uri="{FF2B5EF4-FFF2-40B4-BE49-F238E27FC236}">
                <a16:creationId xmlns:a16="http://schemas.microsoft.com/office/drawing/2014/main" id="{03DA7B8E-9DCF-4A3B-981D-12A79C00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3" y="1312863"/>
            <a:ext cx="28860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">
            <a:extLst>
              <a:ext uri="{FF2B5EF4-FFF2-40B4-BE49-F238E27FC236}">
                <a16:creationId xmlns:a16="http://schemas.microsoft.com/office/drawing/2014/main" id="{2911FFE2-317F-4813-B1ED-78A5F2578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8388" y="68263"/>
            <a:ext cx="4886325" cy="742950"/>
          </a:xfrm>
          <a:noFill/>
        </p:spPr>
        <p:txBody>
          <a:bodyPr wrap="none" lIns="62000" tIns="24800" rIns="62000" bIns="24800" anchor="t"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1.5.2 The jello cube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40048C29-D5DC-447A-90B2-AA89BE51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4311650"/>
            <a:ext cx="32972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Deformed cube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4A56EE4E-CB0A-4FE3-AAB2-025261A1679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1575" y="5184775"/>
            <a:ext cx="814387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marL="250825" indent="-2508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jello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cube is elastic,</a:t>
            </a:r>
          </a:p>
          <a:p>
            <a:pPr eaLnBrk="1" hangingPunct="1"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bent, stretched, squeezed, …,</a:t>
            </a:r>
          </a:p>
          <a:p>
            <a:pPr eaLnBrk="1" hangingPunct="1"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external forces, it eventually restores to the original shape.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  <p:bldP spid="22534" grpId="0"/>
      <p:bldP spid="225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973B91D-EF6D-4BE1-A38B-7F6A455D0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100013"/>
            <a:ext cx="8858250" cy="657225"/>
          </a:xfrm>
        </p:spPr>
        <p:txBody>
          <a:bodyPr/>
          <a:lstStyle/>
          <a:p>
            <a:pPr defTabSz="1019175" eaLnBrk="1" hangingPunct="1"/>
            <a:r>
              <a:rPr lang="en-US" altLang="zh-CN" sz="3600">
                <a:ea typeface="宋体" panose="02010600030101010101" pitchFamily="2" charset="-122"/>
              </a:rPr>
              <a:t>1.6 How to organize the network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726BCE0-31A4-4655-9887-6F4085665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113" y="1643063"/>
            <a:ext cx="8074025" cy="2957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To obtain stability, must organize the network of springs in some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clever way</a:t>
            </a:r>
          </a:p>
          <a:p>
            <a:pPr marL="317500" indent="-317500" defTabSz="1019175" eaLnBrk="1" hangingPunct="1"/>
            <a:r>
              <a:rPr lang="en-US" altLang="zh-CN" sz="2800" dirty="0" err="1">
                <a:ea typeface="宋体" panose="02010600030101010101" pitchFamily="2" charset="-122"/>
              </a:rPr>
              <a:t>Jello</a:t>
            </a:r>
            <a:r>
              <a:rPr lang="en-US" altLang="zh-CN" sz="2800" dirty="0">
                <a:ea typeface="宋体" panose="02010600030101010101" pitchFamily="2" charset="-122"/>
              </a:rPr>
              <a:t> cube is a 8×8×8 mass point network</a:t>
            </a:r>
          </a:p>
          <a:p>
            <a:pPr marL="317500" indent="-317500" defTabSz="1019175"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2800" dirty="0">
                <a:ea typeface="宋体" panose="02010600030101010101" pitchFamily="2" charset="-122"/>
              </a:rPr>
              <a:t> discrete points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Must somehow connect them with springs</a:t>
            </a:r>
          </a:p>
        </p:txBody>
      </p:sp>
      <p:pic>
        <p:nvPicPr>
          <p:cNvPr id="23556" name="Picture 4" descr="CUBE1">
            <a:extLst>
              <a:ext uri="{FF2B5EF4-FFF2-40B4-BE49-F238E27FC236}">
                <a16:creationId xmlns:a16="http://schemas.microsoft.com/office/drawing/2014/main" id="{0DB28699-70BF-4B0A-85F9-CBE6C62B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814888"/>
            <a:ext cx="26050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CUBE2">
            <a:extLst>
              <a:ext uri="{FF2B5EF4-FFF2-40B4-BE49-F238E27FC236}">
                <a16:creationId xmlns:a16="http://schemas.microsoft.com/office/drawing/2014/main" id="{40AFC9F5-16FF-4C0A-8617-8BE8BAA1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4814888"/>
            <a:ext cx="25701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CUBE3">
            <a:extLst>
              <a:ext uri="{FF2B5EF4-FFF2-40B4-BE49-F238E27FC236}">
                <a16:creationId xmlns:a16="http://schemas.microsoft.com/office/drawing/2014/main" id="{F309309C-C77B-46E9-BC85-730F1E17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814888"/>
            <a:ext cx="2781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7">
            <a:extLst>
              <a:ext uri="{FF2B5EF4-FFF2-40B4-BE49-F238E27FC236}">
                <a16:creationId xmlns:a16="http://schemas.microsoft.com/office/drawing/2014/main" id="{ECCE80ED-6E30-4E98-8B99-12A864BB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6619875"/>
            <a:ext cx="2473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8FDFCFE4-7914-47F5-B455-C57591C4C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6619875"/>
            <a:ext cx="24749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network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04C58CA9-1C4A-4DAA-B099-E8014F6B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6619875"/>
            <a:ext cx="3067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out of control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8E1190-893A-4D5B-B236-1AB9B4A6CCB6}"/>
              </a:ext>
            </a:extLst>
          </p:cNvPr>
          <p:cNvSpPr/>
          <p:nvPr/>
        </p:nvSpPr>
        <p:spPr>
          <a:xfrm>
            <a:off x="457200" y="957263"/>
            <a:ext cx="24860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3200" b="1" kern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jello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cube</a:t>
            </a:r>
            <a:endParaRPr lang="zh-CN" altLang="en-US" sz="32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9" grpId="0"/>
      <p:bldP spid="23560" grpId="0"/>
      <p:bldP spid="23561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6FED41-F27A-4DA9-95BD-DEBF57012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263" y="219075"/>
            <a:ext cx="8858250" cy="595313"/>
          </a:xfrm>
        </p:spPr>
        <p:txBody>
          <a:bodyPr/>
          <a:lstStyle/>
          <a:p>
            <a:pPr defTabSz="1019175" eaLnBrk="1" hangingPunct="1"/>
            <a:r>
              <a:rPr lang="en-US" altLang="zh-CN" sz="3200">
                <a:ea typeface="宋体" panose="02010600030101010101" pitchFamily="2" charset="-122"/>
              </a:rPr>
              <a:t>Solution:Structural, Shear and Bend Springs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384CE27-18B7-4270-84CF-3BD4AF61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171575"/>
            <a:ext cx="62865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5175" indent="-255588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springs: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Shear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has its  own function</a:t>
            </a:r>
          </a:p>
        </p:txBody>
      </p:sp>
      <p:pic>
        <p:nvPicPr>
          <p:cNvPr id="24580" name="Picture 4" descr="springs">
            <a:extLst>
              <a:ext uri="{FF2B5EF4-FFF2-40B4-BE49-F238E27FC236}">
                <a16:creationId xmlns:a16="http://schemas.microsoft.com/office/drawing/2014/main" id="{69600984-E2B7-4C67-AB4B-18D3C1486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457575"/>
            <a:ext cx="4687888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40869A9-F6A9-4FFD-A342-CE1537B62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28575"/>
            <a:ext cx="7358063" cy="795338"/>
          </a:xfrm>
        </p:spPr>
        <p:txBody>
          <a:bodyPr/>
          <a:lstStyle/>
          <a:p>
            <a:pPr defTabSz="1019175" eaLnBrk="1" hangingPunct="1"/>
            <a:r>
              <a:rPr lang="en-US" altLang="zh-CN" dirty="0">
                <a:ea typeface="宋体" panose="02010600030101010101" pitchFamily="2" charset="-122"/>
              </a:rPr>
              <a:t>(1) Structural springs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15CA5B0-F6D6-4351-BFA5-4ABC21D10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963988"/>
            <a:ext cx="5572125" cy="2351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Structural springs </a:t>
            </a:r>
            <a:r>
              <a:rPr lang="en-US" altLang="zh-CN" sz="2800" dirty="0">
                <a:ea typeface="宋体" panose="02010600030101010101" pitchFamily="2" charset="-122"/>
              </a:rPr>
              <a:t>establish the basic structure of the </a:t>
            </a:r>
            <a:r>
              <a:rPr lang="en-US" altLang="zh-CN" sz="2800" dirty="0" err="1">
                <a:ea typeface="宋体" panose="02010600030101010101" pitchFamily="2" charset="-122"/>
              </a:rPr>
              <a:t>jello</a:t>
            </a:r>
            <a:r>
              <a:rPr lang="en-US" altLang="zh-CN" sz="2800" dirty="0">
                <a:ea typeface="宋体" panose="02010600030101010101" pitchFamily="2" charset="-122"/>
              </a:rPr>
              <a:t> cube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Only springs connecting  two surface vertices are  shown.</a:t>
            </a:r>
          </a:p>
        </p:txBody>
      </p:sp>
      <p:pic>
        <p:nvPicPr>
          <p:cNvPr id="25604" name="Picture 4" descr="jello3">
            <a:extLst>
              <a:ext uri="{FF2B5EF4-FFF2-40B4-BE49-F238E27FC236}">
                <a16:creationId xmlns:a16="http://schemas.microsoft.com/office/drawing/2014/main" id="{605186BF-408A-47C9-9FC6-20778BA0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7301" r="6122" b="5528"/>
          <a:stretch>
            <a:fillRect/>
          </a:stretch>
        </p:blipFill>
        <p:spPr bwMode="auto">
          <a:xfrm>
            <a:off x="5957888" y="3386138"/>
            <a:ext cx="3786187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CC5A756-8770-4652-BCBE-4FDABAE0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28700"/>
            <a:ext cx="9048750" cy="2867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17500" indent="-317500" defTabSz="1019175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Connect every node to its 6 direct 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neighbours</a:t>
            </a:r>
            <a:endParaRPr lang="en-US" altLang="zh-CN" sz="2800" b="1" kern="0" dirty="0">
              <a:latin typeface="Times New Roman" pitchFamily="18" charset="0"/>
              <a:cs typeface="Times New Roman" pitchFamily="18" charset="0"/>
            </a:endParaRPr>
          </a:p>
          <a:p>
            <a:pPr marL="317500" indent="-317500" defTabSz="1019175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Node (</a:t>
            </a:r>
            <a:r>
              <a:rPr lang="en-US" altLang="zh-CN" sz="2800" b="1" kern="0" dirty="0" err="1">
                <a:latin typeface="Times New Roman" pitchFamily="18" charset="0"/>
                <a:cs typeface="Times New Roman" pitchFamily="18" charset="0"/>
              </a:rPr>
              <a:t>i,j,k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) connected to</a:t>
            </a:r>
          </a:p>
          <a:p>
            <a:pPr marL="765175" lvl="1" indent="-255588" defTabSz="1019175">
              <a:lnSpc>
                <a:spcPct val="120000"/>
              </a:lnSpc>
              <a:spcBef>
                <a:spcPts val="675"/>
              </a:spcBef>
              <a:buSzPct val="80000"/>
              <a:buFont typeface="Wingdings" pitchFamily="2" charset="2"/>
              <a:buChar char="l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(i+1,j,k), (i-1,j,k), (i,j-1,k), (i,j+1,k), (i,j,k-1), (i,j,k+1)</a:t>
            </a:r>
            <a:b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(for surface nodes, some of these neighbors might not exists)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0766E75-32F5-4396-A237-63FCA5CF6A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"/>
            <a:ext cx="6643688" cy="795338"/>
          </a:xfrm>
        </p:spPr>
        <p:txBody>
          <a:bodyPr/>
          <a:lstStyle/>
          <a:p>
            <a:pPr defTabSz="1019175" eaLnBrk="1" hangingPunct="1"/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Shear springs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AE56469-6E80-4EBE-83CC-55B6B0C4AA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293418"/>
            <a:ext cx="6237288" cy="31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defTabSz="1019175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Disallow excessive shearing</a:t>
            </a:r>
          </a:p>
          <a:p>
            <a:pPr defTabSz="1019175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Prevent the cube from distorting</a:t>
            </a:r>
          </a:p>
          <a:p>
            <a:pPr defTabSz="1019175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Every node (</a:t>
            </a:r>
            <a:r>
              <a:rPr lang="en-US" altLang="zh-CN" sz="2800" dirty="0" err="1">
                <a:ea typeface="宋体" panose="02010600030101010101" pitchFamily="2" charset="-122"/>
              </a:rPr>
              <a:t>i,j,k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connected to its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diagonal </a:t>
            </a:r>
            <a:b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neighbors</a:t>
            </a:r>
          </a:p>
        </p:txBody>
      </p:sp>
      <p:sp>
        <p:nvSpPr>
          <p:cNvPr id="26629" name="Rectangle 27">
            <a:extLst>
              <a:ext uri="{FF2B5EF4-FFF2-40B4-BE49-F238E27FC236}">
                <a16:creationId xmlns:a16="http://schemas.microsoft.com/office/drawing/2014/main" id="{FA51A204-2C5E-4977-91B7-9FEA7B59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3254375"/>
            <a:ext cx="854868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3100">
              <a:latin typeface="Comic Sans MS" panose="030F0702030302020204" pitchFamily="66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326C9B-F890-4AF7-9DC8-D7E6E828BAC9}"/>
              </a:ext>
            </a:extLst>
          </p:cNvPr>
          <p:cNvGrpSpPr/>
          <p:nvPr/>
        </p:nvGrpSpPr>
        <p:grpSpPr>
          <a:xfrm>
            <a:off x="5690229" y="1339230"/>
            <a:ext cx="4427205" cy="6117847"/>
            <a:chOff x="5690229" y="1339230"/>
            <a:chExt cx="4427205" cy="6117847"/>
          </a:xfrm>
        </p:grpSpPr>
        <p:sp>
          <p:nvSpPr>
            <p:cNvPr id="26630" name="Line 28">
              <a:extLst>
                <a:ext uri="{FF2B5EF4-FFF2-40B4-BE49-F238E27FC236}">
                  <a16:creationId xmlns:a16="http://schemas.microsoft.com/office/drawing/2014/main" id="{2B1C18FB-271C-4D92-AF89-C0F1FC697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99386" y="2572470"/>
              <a:ext cx="203200" cy="550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6631" name="组合 51">
              <a:extLst>
                <a:ext uri="{FF2B5EF4-FFF2-40B4-BE49-F238E27FC236}">
                  <a16:creationId xmlns:a16="http://schemas.microsoft.com/office/drawing/2014/main" id="{11B35AA2-ABE5-43D1-9C5D-0AA047E91A1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90229" y="2784870"/>
              <a:ext cx="4086438" cy="4672207"/>
              <a:chOff x="5407025" y="1785938"/>
              <a:chExt cx="4651375" cy="5318125"/>
            </a:xfrm>
          </p:grpSpPr>
          <p:sp>
            <p:nvSpPr>
              <p:cNvPr id="26645" name="Line 4">
                <a:extLst>
                  <a:ext uri="{FF2B5EF4-FFF2-40B4-BE49-F238E27FC236}">
                    <a16:creationId xmlns:a16="http://schemas.microsoft.com/office/drawing/2014/main" id="{FAE1C702-9290-4B02-A894-57A8705A0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9150" y="5908675"/>
                <a:ext cx="2319338" cy="920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6" name="Line 5">
                <a:extLst>
                  <a:ext uri="{FF2B5EF4-FFF2-40B4-BE49-F238E27FC236}">
                    <a16:creationId xmlns:a16="http://schemas.microsoft.com/office/drawing/2014/main" id="{78C5709F-0EA4-416B-A1BF-2859C56AB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91513" y="5246688"/>
                <a:ext cx="1546225" cy="159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7" name="Line 6">
                <a:extLst>
                  <a:ext uri="{FF2B5EF4-FFF2-40B4-BE49-F238E27FC236}">
                    <a16:creationId xmlns:a16="http://schemas.microsoft.com/office/drawing/2014/main" id="{AA51055A-C3CC-44E2-8C8E-6F0A35CB9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698038" y="2724150"/>
                <a:ext cx="139700" cy="2522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8" name="Line 7">
                <a:extLst>
                  <a:ext uri="{FF2B5EF4-FFF2-40B4-BE49-F238E27FC236}">
                    <a16:creationId xmlns:a16="http://schemas.microsoft.com/office/drawing/2014/main" id="{FF6CFB0D-3B05-457B-9816-5C06A892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05675" y="1927225"/>
                <a:ext cx="2392363" cy="796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9" name="Line 8">
                <a:extLst>
                  <a:ext uri="{FF2B5EF4-FFF2-40B4-BE49-F238E27FC236}">
                    <a16:creationId xmlns:a16="http://schemas.microsoft.com/office/drawing/2014/main" id="{4ACD91E3-F1D3-4C6D-9A8F-AAE475DA5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18163" y="1927225"/>
                <a:ext cx="1827212" cy="10636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0" name="Line 9">
                <a:extLst>
                  <a:ext uri="{FF2B5EF4-FFF2-40B4-BE49-F238E27FC236}">
                    <a16:creationId xmlns:a16="http://schemas.microsoft.com/office/drawing/2014/main" id="{52CA43FC-686C-4269-80CC-B3AD9687B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8163" y="2990850"/>
                <a:ext cx="280987" cy="2786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1" name="Line 10">
                <a:extLst>
                  <a:ext uri="{FF2B5EF4-FFF2-40B4-BE49-F238E27FC236}">
                    <a16:creationId xmlns:a16="http://schemas.microsoft.com/office/drawing/2014/main" id="{0BC1429E-CBBF-4B19-AD1E-61414C64F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99150" y="4449763"/>
                <a:ext cx="1546225" cy="1327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2" name="Line 11">
                <a:extLst>
                  <a:ext uri="{FF2B5EF4-FFF2-40B4-BE49-F238E27FC236}">
                    <a16:creationId xmlns:a16="http://schemas.microsoft.com/office/drawing/2014/main" id="{872A4D60-14C4-4207-873D-EA7B656D5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45375" y="1927225"/>
                <a:ext cx="0" cy="2655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3" name="Line 12">
                <a:extLst>
                  <a:ext uri="{FF2B5EF4-FFF2-40B4-BE49-F238E27FC236}">
                    <a16:creationId xmlns:a16="http://schemas.microsoft.com/office/drawing/2014/main" id="{ACA87121-3F5B-452F-AED7-7F11805F4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5375" y="4583113"/>
                <a:ext cx="2392363" cy="663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4" name="Line 13">
                <a:extLst>
                  <a:ext uri="{FF2B5EF4-FFF2-40B4-BE49-F238E27FC236}">
                    <a16:creationId xmlns:a16="http://schemas.microsoft.com/office/drawing/2014/main" id="{B04EC305-42EC-4B92-B4CE-F1BD1C570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10525" y="4316413"/>
                <a:ext cx="212725" cy="2513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5" name="Line 14">
                <a:extLst>
                  <a:ext uri="{FF2B5EF4-FFF2-40B4-BE49-F238E27FC236}">
                    <a16:creationId xmlns:a16="http://schemas.microsoft.com/office/drawing/2014/main" id="{4ABDB787-8BAD-4C18-8CDB-7F9730DE2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8163" y="2990850"/>
                <a:ext cx="2392362" cy="13255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6" name="Line 15">
                <a:extLst>
                  <a:ext uri="{FF2B5EF4-FFF2-40B4-BE49-F238E27FC236}">
                    <a16:creationId xmlns:a16="http://schemas.microsoft.com/office/drawing/2014/main" id="{8D262F80-D900-4D88-85C2-F5F508DD4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10525" y="2847975"/>
                <a:ext cx="1616075" cy="1468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7" name="Line 16">
                <a:extLst>
                  <a:ext uri="{FF2B5EF4-FFF2-40B4-BE49-F238E27FC236}">
                    <a16:creationId xmlns:a16="http://schemas.microsoft.com/office/drawing/2014/main" id="{6ED7A1B7-4DA8-4639-A61A-94DEB61E4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30888" y="5246688"/>
                <a:ext cx="3867150" cy="66833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8" name="Line 17">
                <a:extLst>
                  <a:ext uri="{FF2B5EF4-FFF2-40B4-BE49-F238E27FC236}">
                    <a16:creationId xmlns:a16="http://schemas.microsoft.com/office/drawing/2014/main" id="{D31D3F2F-87B1-4543-A971-3692E56C8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30888" y="1927225"/>
                <a:ext cx="1614487" cy="39878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9" name="Line 18">
                <a:extLst>
                  <a:ext uri="{FF2B5EF4-FFF2-40B4-BE49-F238E27FC236}">
                    <a16:creationId xmlns:a16="http://schemas.microsoft.com/office/drawing/2014/main" id="{61402BC3-917E-43AE-8CAF-3D86AAB84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2925" y="2990850"/>
                <a:ext cx="1822450" cy="145891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0" name="Line 19">
                <a:extLst>
                  <a:ext uri="{FF2B5EF4-FFF2-40B4-BE49-F238E27FC236}">
                    <a16:creationId xmlns:a16="http://schemas.microsoft.com/office/drawing/2014/main" id="{8D5EA8F8-C7AB-4ECA-9867-6AC58B898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2925" y="2990850"/>
                <a:ext cx="2595563" cy="383857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1" name="Line 20">
                <a:extLst>
                  <a:ext uri="{FF2B5EF4-FFF2-40B4-BE49-F238E27FC236}">
                    <a16:creationId xmlns:a16="http://schemas.microsoft.com/office/drawing/2014/main" id="{FAD0CEED-D2C6-4077-8273-6484CCACE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23250" y="2847975"/>
                <a:ext cx="1474788" cy="399097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2" name="Line 21">
                <a:extLst>
                  <a:ext uri="{FF2B5EF4-FFF2-40B4-BE49-F238E27FC236}">
                    <a16:creationId xmlns:a16="http://schemas.microsoft.com/office/drawing/2014/main" id="{CB4F443B-310E-4AE8-9A70-93C78C610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10525" y="4356100"/>
                <a:ext cx="1827213" cy="8905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3" name="Line 22">
                <a:extLst>
                  <a:ext uri="{FF2B5EF4-FFF2-40B4-BE49-F238E27FC236}">
                    <a16:creationId xmlns:a16="http://schemas.microsoft.com/office/drawing/2014/main" id="{49D0264E-2473-4DF6-86EB-EEDBC3DDE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5375" y="4583113"/>
                <a:ext cx="777875" cy="224631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4" name="Line 23">
                <a:extLst>
                  <a:ext uri="{FF2B5EF4-FFF2-40B4-BE49-F238E27FC236}">
                    <a16:creationId xmlns:a16="http://schemas.microsoft.com/office/drawing/2014/main" id="{82E174AB-CA23-47BA-B6C1-F06E7B5C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45375" y="2847975"/>
                <a:ext cx="2181225" cy="17033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5" name="Line 24">
                <a:extLst>
                  <a:ext uri="{FF2B5EF4-FFF2-40B4-BE49-F238E27FC236}">
                    <a16:creationId xmlns:a16="http://schemas.microsoft.com/office/drawing/2014/main" id="{8500946F-5E62-4072-B511-9ACDA6863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5375" y="1927225"/>
                <a:ext cx="2252663" cy="33194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6" name="Line 25">
                <a:extLst>
                  <a:ext uri="{FF2B5EF4-FFF2-40B4-BE49-F238E27FC236}">
                    <a16:creationId xmlns:a16="http://schemas.microsoft.com/office/drawing/2014/main" id="{A100D89C-63A2-41D5-B3FF-CD1008F2E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5375" y="1927225"/>
                <a:ext cx="777875" cy="490220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7" name="Oval 29">
                <a:extLst>
                  <a:ext uri="{FF2B5EF4-FFF2-40B4-BE49-F238E27FC236}">
                    <a16:creationId xmlns:a16="http://schemas.microsoft.com/office/drawing/2014/main" id="{A352E67B-21CB-4F95-A186-036A3DF93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7025" y="2847975"/>
                <a:ext cx="430213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68" name="Oval 30">
                <a:extLst>
                  <a:ext uri="{FF2B5EF4-FFF2-40B4-BE49-F238E27FC236}">
                    <a16:creationId xmlns:a16="http://schemas.microsoft.com/office/drawing/2014/main" id="{011946E7-B602-4E63-A854-6A3356A2F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250" y="1785938"/>
                <a:ext cx="428625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69" name="Oval 31">
                <a:extLst>
                  <a:ext uri="{FF2B5EF4-FFF2-40B4-BE49-F238E27FC236}">
                    <a16:creationId xmlns:a16="http://schemas.microsoft.com/office/drawing/2014/main" id="{F2BEC6E3-359F-4723-ADF4-06B2A87B8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600" y="5065713"/>
                <a:ext cx="431800" cy="47148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70" name="Oval 32">
                <a:extLst>
                  <a:ext uri="{FF2B5EF4-FFF2-40B4-BE49-F238E27FC236}">
                    <a16:creationId xmlns:a16="http://schemas.microsoft.com/office/drawing/2014/main" id="{61D24EE5-8138-4C5F-A163-D26598DF9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0525" y="6634163"/>
                <a:ext cx="428625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71" name="Oval 33">
                <a:extLst>
                  <a:ext uri="{FF2B5EF4-FFF2-40B4-BE49-F238E27FC236}">
                    <a16:creationId xmlns:a16="http://schemas.microsoft.com/office/drawing/2014/main" id="{28BA88D0-A58C-4FB1-A1C0-4FF5EAEE2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250" y="4349750"/>
                <a:ext cx="428625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72" name="Line 34">
                <a:extLst>
                  <a:ext uri="{FF2B5EF4-FFF2-40B4-BE49-F238E27FC236}">
                    <a16:creationId xmlns:a16="http://schemas.microsoft.com/office/drawing/2014/main" id="{D326316E-0C8D-4884-B371-0486DCEF7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99150" y="2724150"/>
                <a:ext cx="3727450" cy="319087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3" name="Oval 35">
                <a:extLst>
                  <a:ext uri="{FF2B5EF4-FFF2-40B4-BE49-F238E27FC236}">
                    <a16:creationId xmlns:a16="http://schemas.microsoft.com/office/drawing/2014/main" id="{547A62A8-A3D6-436F-9B9E-B14D20A5D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0700" y="2643188"/>
                <a:ext cx="431800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74" name="Line 36">
                <a:extLst>
                  <a:ext uri="{FF2B5EF4-FFF2-40B4-BE49-F238E27FC236}">
                    <a16:creationId xmlns:a16="http://schemas.microsoft.com/office/drawing/2014/main" id="{94F14C70-19F3-4613-9F3F-3FA697B1C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30888" y="4356100"/>
                <a:ext cx="2171700" cy="15589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5" name="Oval 37">
                <a:extLst>
                  <a:ext uri="{FF2B5EF4-FFF2-40B4-BE49-F238E27FC236}">
                    <a16:creationId xmlns:a16="http://schemas.microsoft.com/office/drawing/2014/main" id="{525EBBD2-911B-49A4-84DF-90CF8813E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450" y="4144963"/>
                <a:ext cx="431800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76" name="Oval 38">
                <a:extLst>
                  <a:ext uri="{FF2B5EF4-FFF2-40B4-BE49-F238E27FC236}">
                    <a16:creationId xmlns:a16="http://schemas.microsoft.com/office/drawing/2014/main" id="{BE070864-C2BF-44CD-BF76-F44A378A1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925" y="5778500"/>
                <a:ext cx="431800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6632" name="Rectangle 49">
              <a:extLst>
                <a:ext uri="{FF2B5EF4-FFF2-40B4-BE49-F238E27FC236}">
                  <a16:creationId xmlns:a16="http://schemas.microsoft.com/office/drawing/2014/main" id="{60291CEF-9F23-4AE0-A44B-94517BB1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263" y="1339230"/>
              <a:ext cx="4220171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882" tIns="50941" rIns="101882" bIns="50941"/>
            <a:lstStyle>
              <a:lvl1pPr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3D cube</a:t>
              </a:r>
              <a:br>
                <a:rPr lang="en-US" altLang="zh-CN" sz="3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(if you can’t see it immediately, keep trying)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CC2101-792E-4BCD-AA9F-68F683E5D9DB}"/>
              </a:ext>
            </a:extLst>
          </p:cNvPr>
          <p:cNvGrpSpPr/>
          <p:nvPr/>
        </p:nvGrpSpPr>
        <p:grpSpPr>
          <a:xfrm>
            <a:off x="323850" y="5615384"/>
            <a:ext cx="5205413" cy="1727200"/>
            <a:chOff x="323850" y="5037138"/>
            <a:chExt cx="5205413" cy="1727200"/>
          </a:xfrm>
        </p:grpSpPr>
        <p:sp>
          <p:nvSpPr>
            <p:cNvPr id="26628" name="Text Box 26">
              <a:extLst>
                <a:ext uri="{FF2B5EF4-FFF2-40B4-BE49-F238E27FC236}">
                  <a16:creationId xmlns:a16="http://schemas.microsoft.com/office/drawing/2014/main" id="{B6B8E6C1-99D9-468B-880D-1ED67F4AC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438" y="6165850"/>
              <a:ext cx="144462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0858" tIns="28343" rIns="70858" bIns="2834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7000"/>
                </a:lnSpc>
              </a:pPr>
              <a:endParaRPr lang="zh-CN" altLang="en-US" sz="4000" b="1">
                <a:solidFill>
                  <a:schemeClr val="tx2"/>
                </a:solidFill>
              </a:endParaRPr>
            </a:p>
          </p:txBody>
        </p:sp>
        <p:sp>
          <p:nvSpPr>
            <p:cNvPr id="26633" name="Rectangle 50">
              <a:extLst>
                <a:ext uri="{FF2B5EF4-FFF2-40B4-BE49-F238E27FC236}">
                  <a16:creationId xmlns:a16="http://schemas.microsoft.com/office/drawing/2014/main" id="{54F3492E-E6B2-47E7-B456-3EF4B76A7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5703888"/>
              <a:ext cx="3200400" cy="106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882" tIns="50941" rIns="101882" bIns="50941"/>
            <a:lstStyle>
              <a:lvl1pPr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Shear spring resists stretching and thus prevents shearing</a:t>
              </a:r>
            </a:p>
          </p:txBody>
        </p:sp>
        <p:sp>
          <p:nvSpPr>
            <p:cNvPr id="26634" name="Oval 39">
              <a:extLst>
                <a:ext uri="{FF2B5EF4-FFF2-40B4-BE49-F238E27FC236}">
                  <a16:creationId xmlns:a16="http://schemas.microsoft.com/office/drawing/2014/main" id="{3A24DE05-6DE3-4D76-A4D5-811A1AF3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6194425"/>
              <a:ext cx="430213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5" name="Oval 40">
              <a:extLst>
                <a:ext uri="{FF2B5EF4-FFF2-40B4-BE49-F238E27FC236}">
                  <a16:creationId xmlns:a16="http://schemas.microsoft.com/office/drawing/2014/main" id="{E99D96A6-CFFB-408D-8BCA-1EC8B388F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" y="5065713"/>
              <a:ext cx="431800" cy="47148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6" name="Oval 41">
              <a:extLst>
                <a:ext uri="{FF2B5EF4-FFF2-40B4-BE49-F238E27FC236}">
                  <a16:creationId xmlns:a16="http://schemas.microsoft.com/office/drawing/2014/main" id="{5291CDCD-FDC1-4C33-8A58-CF4891EF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5037138"/>
              <a:ext cx="430213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7" name="Oval 42">
              <a:extLst>
                <a:ext uri="{FF2B5EF4-FFF2-40B4-BE49-F238E27FC236}">
                  <a16:creationId xmlns:a16="http://schemas.microsoft.com/office/drawing/2014/main" id="{55490534-C928-45B4-BFF3-DF27B2039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850" y="6164263"/>
              <a:ext cx="431800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8" name="Line 43">
              <a:extLst>
                <a:ext uri="{FF2B5EF4-FFF2-40B4-BE49-F238E27FC236}">
                  <a16:creationId xmlns:a16="http://schemas.microsoft.com/office/drawing/2014/main" id="{FC82D053-1134-466F-9554-C86B9D148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75" y="6303963"/>
              <a:ext cx="1173163" cy="87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9" name="Line 44">
              <a:extLst>
                <a:ext uri="{FF2B5EF4-FFF2-40B4-BE49-F238E27FC236}">
                  <a16:creationId xmlns:a16="http://schemas.microsoft.com/office/drawing/2014/main" id="{E2830B1A-DE2A-44C4-8369-BFA8ED616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538" y="5240338"/>
              <a:ext cx="368300" cy="1063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0" name="Line 45">
              <a:extLst>
                <a:ext uri="{FF2B5EF4-FFF2-40B4-BE49-F238E27FC236}">
                  <a16:creationId xmlns:a16="http://schemas.microsoft.com/office/drawing/2014/main" id="{C20942A0-2FAA-4E3D-B6C8-8A5395F80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2025" y="5240338"/>
              <a:ext cx="11668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1" name="Line 46">
              <a:extLst>
                <a:ext uri="{FF2B5EF4-FFF2-40B4-BE49-F238E27FC236}">
                  <a16:creationId xmlns:a16="http://schemas.microsoft.com/office/drawing/2014/main" id="{83EEACBD-FD18-4B92-973A-98EC2757A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375" y="5246688"/>
              <a:ext cx="374650" cy="1144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2" name="Line 47">
              <a:extLst>
                <a:ext uri="{FF2B5EF4-FFF2-40B4-BE49-F238E27FC236}">
                  <a16:creationId xmlns:a16="http://schemas.microsoft.com/office/drawing/2014/main" id="{57E3BE07-8C6E-4B71-8259-BACC0E82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75" y="5246688"/>
              <a:ext cx="1541463" cy="11445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3" name="Line 48">
              <a:extLst>
                <a:ext uri="{FF2B5EF4-FFF2-40B4-BE49-F238E27FC236}">
                  <a16:creationId xmlns:a16="http://schemas.microsoft.com/office/drawing/2014/main" id="{C4D85E0D-FF28-495E-B133-AAA8AF1AF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5273675"/>
              <a:ext cx="796925" cy="10636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4" name="Line 51">
              <a:extLst>
                <a:ext uri="{FF2B5EF4-FFF2-40B4-BE49-F238E27FC236}">
                  <a16:creationId xmlns:a16="http://schemas.microsoft.com/office/drawing/2014/main" id="{044DBBEB-C86A-4CE9-8C61-C85D3B224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538" y="5670550"/>
              <a:ext cx="550862" cy="474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EF7432-D659-46C6-BB6B-F51A08781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(3) Bend springs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CFEF7D0-3DF7-42BE-9A29-5A8D5173E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044" y="1295400"/>
            <a:ext cx="8858312" cy="33242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Prevent the cube from folding over</a:t>
            </a:r>
          </a:p>
          <a:p>
            <a:pPr marL="317500" indent="-317500" defTabSz="1019175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Every node connected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to its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second neighbor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every direction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(6 connections per node,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unless surface node)</a:t>
            </a:r>
          </a:p>
        </p:txBody>
      </p:sp>
      <p:grpSp>
        <p:nvGrpSpPr>
          <p:cNvPr id="27652" name="组合 56">
            <a:extLst>
              <a:ext uri="{FF2B5EF4-FFF2-40B4-BE49-F238E27FC236}">
                <a16:creationId xmlns:a16="http://schemas.microsoft.com/office/drawing/2014/main" id="{A8499C4E-FCA7-4D24-A935-E75396C1E20E}"/>
              </a:ext>
            </a:extLst>
          </p:cNvPr>
          <p:cNvGrpSpPr>
            <a:grpSpLocks/>
          </p:cNvGrpSpPr>
          <p:nvPr/>
        </p:nvGrpSpPr>
        <p:grpSpPr bwMode="auto">
          <a:xfrm>
            <a:off x="4813300" y="1470025"/>
            <a:ext cx="5068888" cy="6283325"/>
            <a:chOff x="4813300" y="1470025"/>
            <a:chExt cx="5068888" cy="6283325"/>
          </a:xfrm>
        </p:grpSpPr>
        <p:sp>
          <p:nvSpPr>
            <p:cNvPr id="27662" name="Line 4">
              <a:extLst>
                <a:ext uri="{FF2B5EF4-FFF2-40B4-BE49-F238E27FC236}">
                  <a16:creationId xmlns:a16="http://schemas.microsoft.com/office/drawing/2014/main" id="{969A08C9-0F62-4C86-8441-EE1A923BF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7075" y="5767388"/>
              <a:ext cx="1381125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Line 5">
              <a:extLst>
                <a:ext uri="{FF2B5EF4-FFF2-40B4-BE49-F238E27FC236}">
                  <a16:creationId xmlns:a16="http://schemas.microsoft.com/office/drawing/2014/main" id="{680248AD-DA97-44AE-91BD-12877E135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02650" y="5335588"/>
              <a:ext cx="922338" cy="1036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4" name="Line 6">
              <a:extLst>
                <a:ext uri="{FF2B5EF4-FFF2-40B4-BE49-F238E27FC236}">
                  <a16:creationId xmlns:a16="http://schemas.microsoft.com/office/drawing/2014/main" id="{39BEA76A-AEBC-4474-AE2D-FC6461B20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40850" y="3695700"/>
              <a:ext cx="84138" cy="1639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5" name="Line 7">
              <a:extLst>
                <a:ext uri="{FF2B5EF4-FFF2-40B4-BE49-F238E27FC236}">
                  <a16:creationId xmlns:a16="http://schemas.microsoft.com/office/drawing/2014/main" id="{8B0E6D9A-99CA-4427-87A9-14E072D14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15275" y="3176588"/>
              <a:ext cx="1425575" cy="519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6" name="Line 8">
              <a:extLst>
                <a:ext uri="{FF2B5EF4-FFF2-40B4-BE49-F238E27FC236}">
                  <a16:creationId xmlns:a16="http://schemas.microsoft.com/office/drawing/2014/main" id="{78E7AEBC-B576-4D90-9D60-355628CDA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0388" y="3176588"/>
              <a:ext cx="1089025" cy="69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id="{E419923A-4010-4CE8-AC26-E7A437FC5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4038" y="3870325"/>
              <a:ext cx="168275" cy="181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Line 10">
              <a:extLst>
                <a:ext uri="{FF2B5EF4-FFF2-40B4-BE49-F238E27FC236}">
                  <a16:creationId xmlns:a16="http://schemas.microsoft.com/office/drawing/2014/main" id="{86BC5367-ABB5-4CB0-8333-699D4A397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7075" y="4818063"/>
              <a:ext cx="922338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9" name="Line 11">
              <a:extLst>
                <a:ext uri="{FF2B5EF4-FFF2-40B4-BE49-F238E27FC236}">
                  <a16:creationId xmlns:a16="http://schemas.microsoft.com/office/drawing/2014/main" id="{7A6F7DB4-E5B7-4A2D-ABBC-2183CD175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99413" y="3176588"/>
              <a:ext cx="0" cy="172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0" name="Line 12">
              <a:extLst>
                <a:ext uri="{FF2B5EF4-FFF2-40B4-BE49-F238E27FC236}">
                  <a16:creationId xmlns:a16="http://schemas.microsoft.com/office/drawing/2014/main" id="{AA0A2F59-EE38-455E-92A6-59AB6FE3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413" y="4903788"/>
              <a:ext cx="14255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1" name="Line 13">
              <a:extLst>
                <a:ext uri="{FF2B5EF4-FFF2-40B4-BE49-F238E27FC236}">
                  <a16:creationId xmlns:a16="http://schemas.microsoft.com/office/drawing/2014/main" id="{E19009C5-74ED-48B5-B58F-68598D364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4375" y="4732338"/>
              <a:ext cx="128588" cy="163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2" name="Line 14">
              <a:extLst>
                <a:ext uri="{FF2B5EF4-FFF2-40B4-BE49-F238E27FC236}">
                  <a16:creationId xmlns:a16="http://schemas.microsoft.com/office/drawing/2014/main" id="{00EFAC81-E035-4D71-976B-DC7E6E08C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388" y="3868738"/>
              <a:ext cx="1423987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3" name="Line 15">
              <a:extLst>
                <a:ext uri="{FF2B5EF4-FFF2-40B4-BE49-F238E27FC236}">
                  <a16:creationId xmlns:a16="http://schemas.microsoft.com/office/drawing/2014/main" id="{A37FFD8F-8221-478D-98EA-E557EE9BD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776663"/>
              <a:ext cx="965200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4" name="Oval 16">
              <a:extLst>
                <a:ext uri="{FF2B5EF4-FFF2-40B4-BE49-F238E27FC236}">
                  <a16:creationId xmlns:a16="http://schemas.microsoft.com/office/drawing/2014/main" id="{D4A7F7B5-4EE0-40AD-9CB8-AC9331981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0" y="3643313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5" name="Oval 17">
              <a:extLst>
                <a:ext uri="{FF2B5EF4-FFF2-40B4-BE49-F238E27FC236}">
                  <a16:creationId xmlns:a16="http://schemas.microsoft.com/office/drawing/2014/main" id="{D5E2CE64-34A2-47E3-BF6F-09BB0392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9575" y="5219700"/>
              <a:ext cx="255588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6" name="Oval 18">
              <a:extLst>
                <a:ext uri="{FF2B5EF4-FFF2-40B4-BE49-F238E27FC236}">
                  <a16:creationId xmlns:a16="http://schemas.microsoft.com/office/drawing/2014/main" id="{72E6138F-F682-4B6E-A034-47A40B51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75" y="6238875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7" name="Oval 19">
              <a:extLst>
                <a:ext uri="{FF2B5EF4-FFF2-40B4-BE49-F238E27FC236}">
                  <a16:creationId xmlns:a16="http://schemas.microsoft.com/office/drawing/2014/main" id="{FC32D571-151F-40F3-B4A8-83B4B7425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52975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8" name="Line 20">
              <a:extLst>
                <a:ext uri="{FF2B5EF4-FFF2-40B4-BE49-F238E27FC236}">
                  <a16:creationId xmlns:a16="http://schemas.microsoft.com/office/drawing/2014/main" id="{5879257D-91DE-4F62-ADAF-E84E9FB2C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0563" y="5767388"/>
              <a:ext cx="76200" cy="1516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9" name="Line 21">
              <a:extLst>
                <a:ext uri="{FF2B5EF4-FFF2-40B4-BE49-F238E27FC236}">
                  <a16:creationId xmlns:a16="http://schemas.microsoft.com/office/drawing/2014/main" id="{8B1E68FB-5B5E-4E4B-8F1F-CAA74A157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4375" y="4732338"/>
              <a:ext cx="1420813" cy="1035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0" name="Line 22">
              <a:extLst>
                <a:ext uri="{FF2B5EF4-FFF2-40B4-BE49-F238E27FC236}">
                  <a16:creationId xmlns:a16="http://schemas.microsoft.com/office/drawing/2014/main" id="{C60B423E-37EF-4A1B-A087-42F2AB212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99413" y="2332038"/>
              <a:ext cx="1300162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1" name="Line 23">
              <a:extLst>
                <a:ext uri="{FF2B5EF4-FFF2-40B4-BE49-F238E27FC236}">
                  <a16:creationId xmlns:a16="http://schemas.microsoft.com/office/drawing/2014/main" id="{039B8C4D-2DF3-4F3F-B199-278AA9600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3763" y="3908425"/>
              <a:ext cx="930275" cy="823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2" name="Line 24">
              <a:extLst>
                <a:ext uri="{FF2B5EF4-FFF2-40B4-BE49-F238E27FC236}">
                  <a16:creationId xmlns:a16="http://schemas.microsoft.com/office/drawing/2014/main" id="{5A0B1042-DC83-4A14-8C7E-3E6D168FE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7475" y="4732338"/>
              <a:ext cx="776288" cy="708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3" name="Line 25">
              <a:extLst>
                <a:ext uri="{FF2B5EF4-FFF2-40B4-BE49-F238E27FC236}">
                  <a16:creationId xmlns:a16="http://schemas.microsoft.com/office/drawing/2014/main" id="{E2F2920A-1186-4DD1-A878-2687DD564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73763" y="3176588"/>
              <a:ext cx="939800" cy="731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4" name="Line 26">
              <a:extLst>
                <a:ext uri="{FF2B5EF4-FFF2-40B4-BE49-F238E27FC236}">
                  <a16:creationId xmlns:a16="http://schemas.microsoft.com/office/drawing/2014/main" id="{C607A9C5-41A2-4C8B-8776-983C44743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8888" y="2332038"/>
              <a:ext cx="904875" cy="84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5" name="Line 27">
              <a:extLst>
                <a:ext uri="{FF2B5EF4-FFF2-40B4-BE49-F238E27FC236}">
                  <a16:creationId xmlns:a16="http://schemas.microsoft.com/office/drawing/2014/main" id="{A80D2B13-3D59-4B31-AC36-C410ECDC4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04038" y="2595563"/>
              <a:ext cx="82550" cy="127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6" name="Line 28">
              <a:extLst>
                <a:ext uri="{FF2B5EF4-FFF2-40B4-BE49-F238E27FC236}">
                  <a16:creationId xmlns:a16="http://schemas.microsoft.com/office/drawing/2014/main" id="{65B07437-C738-40A3-8ECC-AFE85B492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21488" y="1554163"/>
              <a:ext cx="82550" cy="104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7" name="Line 29">
              <a:extLst>
                <a:ext uri="{FF2B5EF4-FFF2-40B4-BE49-F238E27FC236}">
                  <a16:creationId xmlns:a16="http://schemas.microsoft.com/office/drawing/2014/main" id="{D52E5AB5-74C4-4814-BA12-E03FE0B8F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89738" y="1554163"/>
              <a:ext cx="117475" cy="231457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8" name="Line 30">
              <a:extLst>
                <a:ext uri="{FF2B5EF4-FFF2-40B4-BE49-F238E27FC236}">
                  <a16:creationId xmlns:a16="http://schemas.microsoft.com/office/drawing/2014/main" id="{CA30EE27-9C40-48B7-B1CE-3EA18F836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97475" y="3868738"/>
              <a:ext cx="1712913" cy="157162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9" name="Line 31">
              <a:extLst>
                <a:ext uri="{FF2B5EF4-FFF2-40B4-BE49-F238E27FC236}">
                  <a16:creationId xmlns:a16="http://schemas.microsoft.com/office/drawing/2014/main" id="{C543BC8C-9D4F-41AD-B3BF-E220C91BB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388" y="3870325"/>
              <a:ext cx="166687" cy="341312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0" name="Line 32">
              <a:extLst>
                <a:ext uri="{FF2B5EF4-FFF2-40B4-BE49-F238E27FC236}">
                  <a16:creationId xmlns:a16="http://schemas.microsoft.com/office/drawing/2014/main" id="{1897D5A7-1B5B-440A-946F-1384512A2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0388" y="2332038"/>
              <a:ext cx="2259012" cy="153828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1" name="Line 33">
              <a:extLst>
                <a:ext uri="{FF2B5EF4-FFF2-40B4-BE49-F238E27FC236}">
                  <a16:creationId xmlns:a16="http://schemas.microsoft.com/office/drawing/2014/main" id="{01927E83-E512-4A4D-B05D-B3A5B2746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8888" y="2332038"/>
              <a:ext cx="1835150" cy="15367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2" name="Line 34">
              <a:extLst>
                <a:ext uri="{FF2B5EF4-FFF2-40B4-BE49-F238E27FC236}">
                  <a16:creationId xmlns:a16="http://schemas.microsoft.com/office/drawing/2014/main" id="{9ACC52F8-D41D-4464-9E42-3A316DAC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388" y="3868738"/>
              <a:ext cx="2844800" cy="189865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3" name="Oval 35">
              <a:extLst>
                <a:ext uri="{FF2B5EF4-FFF2-40B4-BE49-F238E27FC236}">
                  <a16:creationId xmlns:a16="http://schemas.microsoft.com/office/drawing/2014/main" id="{4D8E90CA-2C8E-4BAA-8276-D7D4B953E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300" y="2198688"/>
              <a:ext cx="255588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4" name="Oval 36">
              <a:extLst>
                <a:ext uri="{FF2B5EF4-FFF2-40B4-BE49-F238E27FC236}">
                  <a16:creationId xmlns:a16="http://schemas.microsoft.com/office/drawing/2014/main" id="{FC19F747-887E-422C-A8C2-2BF6C08C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413" y="1470025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5" name="Oval 37">
              <a:extLst>
                <a:ext uri="{FF2B5EF4-FFF2-40B4-BE49-F238E27FC236}">
                  <a16:creationId xmlns:a16="http://schemas.microsoft.com/office/drawing/2014/main" id="{D179AEC5-0F75-4D38-A131-CB18C3433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3675" y="2332038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6" name="Oval 38">
              <a:extLst>
                <a:ext uri="{FF2B5EF4-FFF2-40B4-BE49-F238E27FC236}">
                  <a16:creationId xmlns:a16="http://schemas.microsoft.com/office/drawing/2014/main" id="{639FFEF7-056E-4CFC-BBC6-EA62F5156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2595563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7" name="Oval 39">
              <a:extLst>
                <a:ext uri="{FF2B5EF4-FFF2-40B4-BE49-F238E27FC236}">
                  <a16:creationId xmlns:a16="http://schemas.microsoft.com/office/drawing/2014/main" id="{AB8DD30A-8737-4E4B-8A1A-E74CD08D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175" y="3086100"/>
              <a:ext cx="255588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8" name="Oval 40">
              <a:extLst>
                <a:ext uri="{FF2B5EF4-FFF2-40B4-BE49-F238E27FC236}">
                  <a16:creationId xmlns:a16="http://schemas.microsoft.com/office/drawing/2014/main" id="{6750C42B-6F58-429A-BFEE-9EB556E2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763" y="4598988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9" name="Oval 41">
              <a:extLst>
                <a:ext uri="{FF2B5EF4-FFF2-40B4-BE49-F238E27FC236}">
                  <a16:creationId xmlns:a16="http://schemas.microsoft.com/office/drawing/2014/main" id="{DD4403BA-1B56-4BEA-B9DB-F14CBDBE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8888" y="5335588"/>
              <a:ext cx="257175" cy="47148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700" name="Oval 42">
              <a:extLst>
                <a:ext uri="{FF2B5EF4-FFF2-40B4-BE49-F238E27FC236}">
                  <a16:creationId xmlns:a16="http://schemas.microsoft.com/office/drawing/2014/main" id="{83B75E99-686F-4F46-88A3-E99219896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3086100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701" name="Oval 43">
              <a:extLst>
                <a:ext uri="{FF2B5EF4-FFF2-40B4-BE49-F238E27FC236}">
                  <a16:creationId xmlns:a16="http://schemas.microsoft.com/office/drawing/2014/main" id="{D0D6E923-BF27-485B-8965-E29139B8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788" y="4619625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702" name="Oval 44">
              <a:extLst>
                <a:ext uri="{FF2B5EF4-FFF2-40B4-BE49-F238E27FC236}">
                  <a16:creationId xmlns:a16="http://schemas.microsoft.com/office/drawing/2014/main" id="{C1616E90-0FA8-478D-91CF-115C2E9C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013" y="5635625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703" name="Oval 45">
              <a:extLst>
                <a:ext uri="{FF2B5EF4-FFF2-40B4-BE49-F238E27FC236}">
                  <a16:creationId xmlns:a16="http://schemas.microsoft.com/office/drawing/2014/main" id="{852366B9-63D0-47ED-BF48-92508D08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7283450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704" name="Oval 46">
              <a:extLst>
                <a:ext uri="{FF2B5EF4-FFF2-40B4-BE49-F238E27FC236}">
                  <a16:creationId xmlns:a16="http://schemas.microsoft.com/office/drawing/2014/main" id="{ECD30D30-7832-4588-80AE-575363CA5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563" y="5683250"/>
              <a:ext cx="257175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705" name="Oval 47">
              <a:extLst>
                <a:ext uri="{FF2B5EF4-FFF2-40B4-BE49-F238E27FC236}">
                  <a16:creationId xmlns:a16="http://schemas.microsoft.com/office/drawing/2014/main" id="{22B67BF9-13A2-4658-90C7-2CB5664FE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3776663"/>
              <a:ext cx="255588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5228F2-0B37-4CEE-A32F-7D2D8322574C}"/>
              </a:ext>
            </a:extLst>
          </p:cNvPr>
          <p:cNvGrpSpPr/>
          <p:nvPr/>
        </p:nvGrpSpPr>
        <p:grpSpPr>
          <a:xfrm>
            <a:off x="288925" y="5576888"/>
            <a:ext cx="5740400" cy="1381125"/>
            <a:chOff x="288925" y="5576888"/>
            <a:chExt cx="5740400" cy="1381125"/>
          </a:xfrm>
        </p:grpSpPr>
        <p:sp>
          <p:nvSpPr>
            <p:cNvPr id="27653" name="Rectangle 52">
              <a:extLst>
                <a:ext uri="{FF2B5EF4-FFF2-40B4-BE49-F238E27FC236}">
                  <a16:creationId xmlns:a16="http://schemas.microsoft.com/office/drawing/2014/main" id="{B93C5A03-A5EC-4BBE-96FA-57213115D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088" y="5576888"/>
              <a:ext cx="3424237" cy="121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882" tIns="50941" rIns="101882" bIns="50941">
              <a:spAutoFit/>
            </a:bodyPr>
            <a:lstStyle>
              <a:lvl1pPr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191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Bend spring resists contracting and thus prevents bending</a:t>
              </a:r>
            </a:p>
          </p:txBody>
        </p:sp>
        <p:grpSp>
          <p:nvGrpSpPr>
            <p:cNvPr id="27654" name="组合 55">
              <a:extLst>
                <a:ext uri="{FF2B5EF4-FFF2-40B4-BE49-F238E27FC236}">
                  <a16:creationId xmlns:a16="http://schemas.microsoft.com/office/drawing/2014/main" id="{2F0B9656-7AA7-4392-B59D-7D9131447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5775325"/>
              <a:ext cx="2316163" cy="1182688"/>
              <a:chOff x="288925" y="6172200"/>
              <a:chExt cx="2316163" cy="1182688"/>
            </a:xfrm>
          </p:grpSpPr>
          <p:sp>
            <p:nvSpPr>
              <p:cNvPr id="27655" name="Line 48">
                <a:extLst>
                  <a:ext uri="{FF2B5EF4-FFF2-40B4-BE49-F238E27FC236}">
                    <a16:creationId xmlns:a16="http://schemas.microsoft.com/office/drawing/2014/main" id="{DDFCB8C8-B27C-4FF4-AAD0-658AAD597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" y="6518275"/>
                <a:ext cx="2095500" cy="8572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56" name="Line 49">
                <a:extLst>
                  <a:ext uri="{FF2B5EF4-FFF2-40B4-BE49-F238E27FC236}">
                    <a16:creationId xmlns:a16="http://schemas.microsoft.com/office/drawing/2014/main" id="{C58B64A0-0EB5-49E4-A9E6-C02F5FC97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100" y="6604000"/>
                <a:ext cx="1006475" cy="346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57" name="Line 50">
                <a:extLst>
                  <a:ext uri="{FF2B5EF4-FFF2-40B4-BE49-F238E27FC236}">
                    <a16:creationId xmlns:a16="http://schemas.microsoft.com/office/drawing/2014/main" id="{C2E67EF1-F8E0-4D0B-A0FB-B552C2A54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5575" y="6545263"/>
                <a:ext cx="1004888" cy="4048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58" name="Line 51">
                <a:extLst>
                  <a:ext uri="{FF2B5EF4-FFF2-40B4-BE49-F238E27FC236}">
                    <a16:creationId xmlns:a16="http://schemas.microsoft.com/office/drawing/2014/main" id="{1251855D-FD68-40B9-84F4-D59CCE67D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9600" y="6172200"/>
                <a:ext cx="577850" cy="503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0858" tIns="28343" rIns="70858" bIns="2834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59" name="Oval 53">
                <a:extLst>
                  <a:ext uri="{FF2B5EF4-FFF2-40B4-BE49-F238E27FC236}">
                    <a16:creationId xmlns:a16="http://schemas.microsoft.com/office/drawing/2014/main" id="{01DE9118-CDE1-4E27-B45B-D995DAE2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463" y="6884988"/>
                <a:ext cx="255587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60" name="Oval 54">
                <a:extLst>
                  <a:ext uri="{FF2B5EF4-FFF2-40B4-BE49-F238E27FC236}">
                    <a16:creationId xmlns:a16="http://schemas.microsoft.com/office/drawing/2014/main" id="{4537B83C-A7F8-4675-BCA6-7217347D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500" y="6461125"/>
                <a:ext cx="255588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61" name="Oval 55">
                <a:extLst>
                  <a:ext uri="{FF2B5EF4-FFF2-40B4-BE49-F238E27FC236}">
                    <a16:creationId xmlns:a16="http://schemas.microsoft.com/office/drawing/2014/main" id="{A5A1EB0F-111F-4216-BDF0-53940D95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" y="6461125"/>
                <a:ext cx="255588" cy="4699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70858" tIns="28343" rIns="70858" bIns="28343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7CB6BA37-5EF9-475A-9C7E-DFD36B419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8575"/>
            <a:ext cx="7143750" cy="795338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1.7 External force field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F7FD893-11AC-4C02-925A-B32289B3B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028700"/>
            <a:ext cx="8550275" cy="455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If there is an external force field, add that force to the sum of all the forces on a mass point</a:t>
            </a: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There is one such equation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 for every mass point and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 for every moment in time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B8C121CD-E0D7-4C8C-8D72-2B3DDF69E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2386013"/>
          <a:ext cx="76708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266400" progId="Equation.3">
                  <p:embed/>
                </p:oleObj>
              </mc:Choice>
              <mc:Fallback>
                <p:oleObj name="Equation" r:id="rId2" imgW="195552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386013"/>
                        <a:ext cx="76708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PlotField3D_26">
            <a:extLst>
              <a:ext uri="{FF2B5EF4-FFF2-40B4-BE49-F238E27FC236}">
                <a16:creationId xmlns:a16="http://schemas.microsoft.com/office/drawing/2014/main" id="{97D88EB7-4FD3-4CCB-A6D4-B47CAB91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0" r="19360"/>
          <a:stretch>
            <a:fillRect/>
          </a:stretch>
        </p:blipFill>
        <p:spPr bwMode="auto">
          <a:xfrm>
            <a:off x="5886450" y="3470275"/>
            <a:ext cx="35718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F9C059CC-4DCB-41D8-8681-BD6765E61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00013"/>
            <a:ext cx="7358063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1.8 Collision detection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F8AA6E0-88D0-4035-BFFB-FCF0EC9B0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957263"/>
            <a:ext cx="9166225" cy="5767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The movement of the </a:t>
            </a:r>
            <a:r>
              <a:rPr lang="en-US" altLang="zh-CN" sz="2800" dirty="0" err="1">
                <a:ea typeface="宋体" panose="02010600030101010101" pitchFamily="2" charset="-122"/>
              </a:rPr>
              <a:t>jello</a:t>
            </a:r>
            <a:r>
              <a:rPr lang="en-US" altLang="zh-CN" sz="2800" dirty="0">
                <a:ea typeface="宋体" panose="02010600030101010101" pitchFamily="2" charset="-122"/>
              </a:rPr>
              <a:t> cube is limited to a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bounding box</a:t>
            </a:r>
          </a:p>
          <a:p>
            <a:pPr marL="317500" indent="-317500" defTabSz="1019175"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Collision detection </a:t>
            </a:r>
            <a:r>
              <a:rPr lang="en-US" altLang="zh-CN" sz="2800" dirty="0">
                <a:ea typeface="宋体" panose="02010600030101010101" pitchFamily="2" charset="-122"/>
              </a:rPr>
              <a:t>easy:</a:t>
            </a:r>
          </a:p>
          <a:p>
            <a:pPr marL="765175" lvl="1" indent="-255588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Check all the vertices if any of them is outside the box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Inclined plane:</a:t>
            </a:r>
          </a:p>
          <a:p>
            <a:pPr marL="765175" lvl="1" indent="-255588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Equation: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Initially, all points on the same side of the plane</a:t>
            </a:r>
          </a:p>
          <a:p>
            <a:pPr marL="765175" lvl="1" indent="-255588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F(</a:t>
            </a:r>
            <a:r>
              <a:rPr lang="en-US" altLang="zh-CN" sz="2800" dirty="0" err="1">
                <a:ea typeface="宋体" panose="02010600030101010101" pitchFamily="2" charset="-122"/>
              </a:rPr>
              <a:t>x,y,z</a:t>
            </a:r>
            <a:r>
              <a:rPr lang="en-US" altLang="zh-CN" sz="2800" dirty="0">
                <a:ea typeface="宋体" panose="02010600030101010101" pitchFamily="2" charset="-122"/>
              </a:rPr>
              <a:t>)&gt;0 on one side of the plane and F(</a:t>
            </a:r>
            <a:r>
              <a:rPr lang="en-US" altLang="zh-CN" sz="2800" dirty="0" err="1">
                <a:ea typeface="宋体" panose="02010600030101010101" pitchFamily="2" charset="-122"/>
              </a:rPr>
              <a:t>x,y,z</a:t>
            </a:r>
            <a:r>
              <a:rPr lang="en-US" altLang="zh-CN" sz="2800" dirty="0">
                <a:ea typeface="宋体" panose="02010600030101010101" pitchFamily="2" charset="-122"/>
              </a:rPr>
              <a:t>)&lt;0 on the other</a:t>
            </a:r>
          </a:p>
          <a:p>
            <a:pPr marL="765175" lvl="1" indent="-255588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Can check all the vertices for this condition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35D046E1-7EC5-42C2-9012-AB77E75DD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3263" y="3948113"/>
          <a:ext cx="53292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203040" progId="Equation.3">
                  <p:embed/>
                </p:oleObj>
              </mc:Choice>
              <mc:Fallback>
                <p:oleObj name="Equation" r:id="rId2" imgW="1917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3948113"/>
                        <a:ext cx="53292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7">
            <a:extLst>
              <a:ext uri="{FF2B5EF4-FFF2-40B4-BE49-F238E27FC236}">
                <a16:creationId xmlns:a16="http://schemas.microsoft.com/office/drawing/2014/main" id="{134BBAB9-09CC-4A42-AF5B-572A997F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68263"/>
            <a:ext cx="8570912" cy="795337"/>
          </a:xfrm>
        </p:spPr>
        <p:txBody>
          <a:bodyPr/>
          <a:lstStyle/>
          <a:p>
            <a:pPr algn="ctr" eaLnBrk="1" hangingPunct="1"/>
            <a:r>
              <a:rPr lang="en-US" altLang="zh-CN"/>
              <a:t>Content</a:t>
            </a:r>
            <a:endParaRPr lang="zh-CN" altLang="en-US"/>
          </a:p>
        </p:txBody>
      </p:sp>
      <p:pic>
        <p:nvPicPr>
          <p:cNvPr id="15363" name="图片 6" descr="boat_straight.jpg">
            <a:extLst>
              <a:ext uri="{FF2B5EF4-FFF2-40B4-BE49-F238E27FC236}">
                <a16:creationId xmlns:a16="http://schemas.microsoft.com/office/drawing/2014/main" id="{FB6999EA-44AD-4DB1-85E2-F58C16631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077913"/>
            <a:ext cx="3840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8" descr="buddha_ball.jpg">
            <a:extLst>
              <a:ext uri="{FF2B5EF4-FFF2-40B4-BE49-F238E27FC236}">
                <a16:creationId xmlns:a16="http://schemas.microsoft.com/office/drawing/2014/main" id="{0EAB712E-6968-4FA3-9B80-DCE69B80515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00513"/>
            <a:ext cx="3841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E4F4553-8DC5-403A-9309-F80277AB2681}"/>
              </a:ext>
            </a:extLst>
          </p:cNvPr>
          <p:cNvSpPr txBox="1">
            <a:spLocks noChangeArrowheads="1"/>
          </p:cNvSpPr>
          <p:nvPr/>
        </p:nvSpPr>
        <p:spPr>
          <a:xfrm>
            <a:off x="708025" y="1538288"/>
            <a:ext cx="4392613" cy="461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Overview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Cloth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Particle System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Fluid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Hair Modeling &amp; Simulation</a:t>
            </a:r>
            <a:endParaRPr lang="en-US" altLang="en-US" sz="32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dirty="0">
                <a:latin typeface="Times New Roman"/>
              </a:rPr>
              <a:t>Summary</a:t>
            </a:r>
            <a:endParaRPr lang="zh-CN" altLang="en-US" sz="3200" b="1" dirty="0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74A0149-AF9E-4657-97D3-E43FA87C0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90488"/>
            <a:ext cx="6357938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1.9 Collision response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4648EA8-8F62-4369-A461-69ED98D5A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171575"/>
            <a:ext cx="9086850" cy="3519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When collision happens, must perform some action to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prevent</a:t>
            </a:r>
            <a:r>
              <a:rPr lang="en-US" altLang="zh-CN" sz="2800" dirty="0">
                <a:ea typeface="宋体" panose="02010600030101010101" pitchFamily="2" charset="-122"/>
              </a:rPr>
              <a:t> the object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penetrating</a:t>
            </a:r>
            <a:r>
              <a:rPr lang="en-US" altLang="zh-CN" sz="2800" dirty="0">
                <a:ea typeface="宋体" panose="02010600030101010101" pitchFamily="2" charset="-122"/>
              </a:rPr>
              <a:t> even deeper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Object should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bounce away </a:t>
            </a:r>
            <a:r>
              <a:rPr lang="en-US" altLang="zh-CN" sz="2800" dirty="0">
                <a:ea typeface="宋体" panose="02010600030101010101" pitchFamily="2" charset="-122"/>
              </a:rPr>
              <a:t>from the colliding object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Some energy is usually lost during the collision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Several ways to handle collision response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We will use the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penalty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EEC69BB9-0B8D-411B-87C5-02EACCDB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263" y="90488"/>
            <a:ext cx="6786562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(1) The penalty method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E38F2152-3CB4-46CE-90A4-61D443381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028700"/>
            <a:ext cx="9001125" cy="277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When collision happens, put an artificial 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collision spring</a:t>
            </a:r>
            <a:r>
              <a:rPr lang="en-US" altLang="zh-CN" sz="2800" dirty="0">
                <a:ea typeface="宋体" panose="02010600030101010101" pitchFamily="2" charset="-122"/>
              </a:rPr>
              <a:t> at the point of collision, which will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push</a:t>
            </a:r>
            <a:r>
              <a:rPr lang="en-US" altLang="zh-CN" sz="2800" dirty="0">
                <a:ea typeface="宋体" panose="02010600030101010101" pitchFamily="2" charset="-122"/>
              </a:rPr>
              <a:t> the object backwards and away from the colliding object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Collision springs have elasticity and damping,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just like ordinary springs</a:t>
            </a:r>
          </a:p>
        </p:txBody>
      </p:sp>
      <p:grpSp>
        <p:nvGrpSpPr>
          <p:cNvPr id="29700" name="组合 51">
            <a:extLst>
              <a:ext uri="{FF2B5EF4-FFF2-40B4-BE49-F238E27FC236}">
                <a16:creationId xmlns:a16="http://schemas.microsoft.com/office/drawing/2014/main" id="{C96D8018-3750-45E6-B497-8011463D62DD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3814763"/>
            <a:ext cx="8699500" cy="3416300"/>
            <a:chOff x="381000" y="4041800"/>
            <a:chExt cx="8699500" cy="3416300"/>
          </a:xfrm>
        </p:grpSpPr>
        <p:sp>
          <p:nvSpPr>
            <p:cNvPr id="29701" name="AutoShape 2">
              <a:extLst>
                <a:ext uri="{FF2B5EF4-FFF2-40B4-BE49-F238E27FC236}">
                  <a16:creationId xmlns:a16="http://schemas.microsoft.com/office/drawing/2014/main" id="{F19513E7-08B0-4727-A9C2-7FF981C392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507682">
              <a:off x="358775" y="4432325"/>
              <a:ext cx="2963863" cy="291941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7000"/>
                </a:lnSpc>
              </a:pPr>
              <a:endParaRPr lang="zh-CN" altLang="en-US" sz="3600" b="1">
                <a:solidFill>
                  <a:schemeClr val="tx2"/>
                </a:solidFill>
              </a:endParaRPr>
            </a:p>
            <a:p>
              <a:pPr algn="ctr" eaLnBrk="1" hangingPunct="1">
                <a:lnSpc>
                  <a:spcPct val="87000"/>
                </a:lnSpc>
              </a:pPr>
              <a:endParaRPr lang="zh-CN" altLang="en-US" sz="3600" b="1">
                <a:solidFill>
                  <a:schemeClr val="tx2"/>
                </a:solidFill>
              </a:endParaRPr>
            </a:p>
          </p:txBody>
        </p:sp>
        <p:sp>
          <p:nvSpPr>
            <p:cNvPr id="29702" name="Freeform 5">
              <a:extLst>
                <a:ext uri="{FF2B5EF4-FFF2-40B4-BE49-F238E27FC236}">
                  <a16:creationId xmlns:a16="http://schemas.microsoft.com/office/drawing/2014/main" id="{60F025F8-6109-4B95-BC74-7E3709E2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0" y="4354538"/>
              <a:ext cx="4381500" cy="2417762"/>
            </a:xfrm>
            <a:custGeom>
              <a:avLst/>
              <a:gdLst>
                <a:gd name="T0" fmla="*/ 0 w 2760"/>
                <a:gd name="T1" fmla="*/ 2147483647 h 1523"/>
                <a:gd name="T2" fmla="*/ 2147483647 w 2760"/>
                <a:gd name="T3" fmla="*/ 2147483647 h 1523"/>
                <a:gd name="T4" fmla="*/ 2147483647 w 2760"/>
                <a:gd name="T5" fmla="*/ 2147483647 h 1523"/>
                <a:gd name="T6" fmla="*/ 2147483647 w 2760"/>
                <a:gd name="T7" fmla="*/ 2147483647 h 15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0"/>
                <a:gd name="T13" fmla="*/ 0 h 1523"/>
                <a:gd name="T14" fmla="*/ 2760 w 2760"/>
                <a:gd name="T15" fmla="*/ 1523 h 15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0" h="1523">
                  <a:moveTo>
                    <a:pt x="0" y="1523"/>
                  </a:moveTo>
                  <a:cubicBezTo>
                    <a:pt x="164" y="890"/>
                    <a:pt x="328" y="258"/>
                    <a:pt x="734" y="129"/>
                  </a:cubicBezTo>
                  <a:cubicBezTo>
                    <a:pt x="1140" y="0"/>
                    <a:pt x="2114" y="629"/>
                    <a:pt x="2437" y="747"/>
                  </a:cubicBezTo>
                  <a:cubicBezTo>
                    <a:pt x="2760" y="865"/>
                    <a:pt x="2629" y="823"/>
                    <a:pt x="2671" y="8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lIns="63595" tIns="25438" rIns="63595" bIns="254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9703" name="Oval 6">
              <a:extLst>
                <a:ext uri="{FF2B5EF4-FFF2-40B4-BE49-F238E27FC236}">
                  <a16:creationId xmlns:a16="http://schemas.microsoft.com/office/drawing/2014/main" id="{7986F0D4-4F4D-44B9-84E9-6F23656F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888" y="5541988"/>
              <a:ext cx="233362" cy="2333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4" name="Oval 7">
              <a:extLst>
                <a:ext uri="{FF2B5EF4-FFF2-40B4-BE49-F238E27FC236}">
                  <a16:creationId xmlns:a16="http://schemas.microsoft.com/office/drawing/2014/main" id="{4E0B104A-E8B2-4124-AD65-DBE3E6722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4846663"/>
              <a:ext cx="233363" cy="233362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5" name="Oval 8">
              <a:extLst>
                <a:ext uri="{FF2B5EF4-FFF2-40B4-BE49-F238E27FC236}">
                  <a16:creationId xmlns:a16="http://schemas.microsoft.com/office/drawing/2014/main" id="{3A618643-DA7D-4A17-91DB-AE4E25041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5026050"/>
              <a:ext cx="233363" cy="233363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6" name="Oval 9">
              <a:extLst>
                <a:ext uri="{FF2B5EF4-FFF2-40B4-BE49-F238E27FC236}">
                  <a16:creationId xmlns:a16="http://schemas.microsoft.com/office/drawing/2014/main" id="{F609A20E-58C4-4802-804D-C48C18E08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075" y="5238775"/>
              <a:ext cx="233363" cy="233363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7" name="Line 10">
              <a:extLst>
                <a:ext uri="{FF2B5EF4-FFF2-40B4-BE49-F238E27FC236}">
                  <a16:creationId xmlns:a16="http://schemas.microsoft.com/office/drawing/2014/main" id="{BC68321B-ABBA-4713-BBE3-0148839F1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388" y="5476900"/>
              <a:ext cx="190500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8" name="Rectangle 11">
              <a:extLst>
                <a:ext uri="{FF2B5EF4-FFF2-40B4-BE49-F238E27FC236}">
                  <a16:creationId xmlns:a16="http://schemas.microsoft.com/office/drawing/2014/main" id="{45DD3B53-3FF7-47E4-B41B-C1C5D8C56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000" y="4846663"/>
              <a:ext cx="1058863" cy="11176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9" name="Oval 12">
              <a:extLst>
                <a:ext uri="{FF2B5EF4-FFF2-40B4-BE49-F238E27FC236}">
                  <a16:creationId xmlns:a16="http://schemas.microsoft.com/office/drawing/2014/main" id="{88BBF7DE-0230-4227-B56F-7504DC98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563" y="6508775"/>
              <a:ext cx="482600" cy="52546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0" name="Line 13">
              <a:extLst>
                <a:ext uri="{FF2B5EF4-FFF2-40B4-BE49-F238E27FC236}">
                  <a16:creationId xmlns:a16="http://schemas.microsoft.com/office/drawing/2014/main" id="{A14BDB18-4599-4A9E-9972-36CEA7A7B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6788" y="4903813"/>
              <a:ext cx="1154112" cy="14033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Line 14">
              <a:extLst>
                <a:ext uri="{FF2B5EF4-FFF2-40B4-BE49-F238E27FC236}">
                  <a16:creationId xmlns:a16="http://schemas.microsoft.com/office/drawing/2014/main" id="{75E6BE52-4DD4-4440-94EF-F9DD8D239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238" y="4354538"/>
              <a:ext cx="463550" cy="4921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Rectangle 15">
              <a:extLst>
                <a:ext uri="{FF2B5EF4-FFF2-40B4-BE49-F238E27FC236}">
                  <a16:creationId xmlns:a16="http://schemas.microsoft.com/office/drawing/2014/main" id="{ECA013C7-CC35-4877-AAD8-6BA267A03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4041800"/>
              <a:ext cx="2797175" cy="34163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95" tIns="25438" rIns="63595" bIns="254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3" name="Line 16">
              <a:extLst>
                <a:ext uri="{FF2B5EF4-FFF2-40B4-BE49-F238E27FC236}">
                  <a16:creationId xmlns:a16="http://schemas.microsoft.com/office/drawing/2014/main" id="{7BDF9EBD-CC74-4C54-BEC9-8298DB595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8825" y="4041800"/>
              <a:ext cx="1398588" cy="8048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4" name="Line 17">
              <a:extLst>
                <a:ext uri="{FF2B5EF4-FFF2-40B4-BE49-F238E27FC236}">
                  <a16:creationId xmlns:a16="http://schemas.microsoft.com/office/drawing/2014/main" id="{002D8AE2-F2C8-4D4E-BA57-3403E0344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413" y="5964263"/>
              <a:ext cx="1398587" cy="149383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Line 18">
              <a:extLst>
                <a:ext uri="{FF2B5EF4-FFF2-40B4-BE49-F238E27FC236}">
                  <a16:creationId xmlns:a16="http://schemas.microsoft.com/office/drawing/2014/main" id="{03497248-9FCD-4070-93D5-510ED84D8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950" y="5210200"/>
              <a:ext cx="527050" cy="3698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Text Box 19">
              <a:extLst>
                <a:ext uri="{FF2B5EF4-FFF2-40B4-BE49-F238E27FC236}">
                  <a16:creationId xmlns:a16="http://schemas.microsoft.com/office/drawing/2014/main" id="{212DC413-647A-432F-BED9-73573BF0F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313" y="5395938"/>
              <a:ext cx="25400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95" tIns="25438" rIns="63595" bIns="254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7000"/>
                </a:lnSpc>
              </a:pPr>
              <a:r>
                <a:rPr lang="en-US" altLang="zh-CN" b="1">
                  <a:solidFill>
                    <a:schemeClr val="bg2"/>
                  </a:solidFill>
                </a:rPr>
                <a:t>v</a:t>
              </a:r>
            </a:p>
          </p:txBody>
        </p:sp>
        <p:sp>
          <p:nvSpPr>
            <p:cNvPr id="29717" name="Freeform 20">
              <a:extLst>
                <a:ext uri="{FF2B5EF4-FFF2-40B4-BE49-F238E27FC236}">
                  <a16:creationId xmlns:a16="http://schemas.microsoft.com/office/drawing/2014/main" id="{E0406D56-2DAE-4F97-832C-4B2679229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6081738"/>
              <a:ext cx="596900" cy="636587"/>
            </a:xfrm>
            <a:custGeom>
              <a:avLst/>
              <a:gdLst>
                <a:gd name="T0" fmla="*/ 0 w 376"/>
                <a:gd name="T1" fmla="*/ 2147483647 h 401"/>
                <a:gd name="T2" fmla="*/ 2147483647 w 376"/>
                <a:gd name="T3" fmla="*/ 2147483647 h 401"/>
                <a:gd name="T4" fmla="*/ 2147483647 w 376"/>
                <a:gd name="T5" fmla="*/ 2147483647 h 401"/>
                <a:gd name="T6" fmla="*/ 2147483647 w 376"/>
                <a:gd name="T7" fmla="*/ 2147483647 h 401"/>
                <a:gd name="T8" fmla="*/ 2147483647 w 376"/>
                <a:gd name="T9" fmla="*/ 2147483647 h 401"/>
                <a:gd name="T10" fmla="*/ 2147483647 w 376"/>
                <a:gd name="T11" fmla="*/ 2147483647 h 401"/>
                <a:gd name="T12" fmla="*/ 2147483647 w 376"/>
                <a:gd name="T13" fmla="*/ 2147483647 h 401"/>
                <a:gd name="T14" fmla="*/ 2147483647 w 376"/>
                <a:gd name="T15" fmla="*/ 2147483647 h 4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6"/>
                <a:gd name="T25" fmla="*/ 0 h 401"/>
                <a:gd name="T26" fmla="*/ 376 w 376"/>
                <a:gd name="T27" fmla="*/ 401 h 4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6" h="401">
                  <a:moveTo>
                    <a:pt x="0" y="76"/>
                  </a:moveTo>
                  <a:cubicBezTo>
                    <a:pt x="50" y="38"/>
                    <a:pt x="101" y="0"/>
                    <a:pt x="109" y="26"/>
                  </a:cubicBezTo>
                  <a:cubicBezTo>
                    <a:pt x="117" y="52"/>
                    <a:pt x="32" y="220"/>
                    <a:pt x="50" y="235"/>
                  </a:cubicBezTo>
                  <a:cubicBezTo>
                    <a:pt x="68" y="250"/>
                    <a:pt x="196" y="104"/>
                    <a:pt x="217" y="118"/>
                  </a:cubicBezTo>
                  <a:cubicBezTo>
                    <a:pt x="238" y="132"/>
                    <a:pt x="161" y="304"/>
                    <a:pt x="176" y="318"/>
                  </a:cubicBezTo>
                  <a:cubicBezTo>
                    <a:pt x="191" y="332"/>
                    <a:pt x="292" y="191"/>
                    <a:pt x="309" y="201"/>
                  </a:cubicBezTo>
                  <a:cubicBezTo>
                    <a:pt x="326" y="211"/>
                    <a:pt x="265" y="353"/>
                    <a:pt x="276" y="377"/>
                  </a:cubicBezTo>
                  <a:cubicBezTo>
                    <a:pt x="287" y="401"/>
                    <a:pt x="331" y="372"/>
                    <a:pt x="376" y="343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3595" tIns="25438" rIns="63595" bIns="254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8" name="Line 21">
              <a:extLst>
                <a:ext uri="{FF2B5EF4-FFF2-40B4-BE49-F238E27FC236}">
                  <a16:creationId xmlns:a16="http://schemas.microsoft.com/office/drawing/2014/main" id="{7D8F1D57-23CF-4146-AC70-1AC38BD3F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7563" y="5964263"/>
              <a:ext cx="482600" cy="342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9" name="Text Box 22">
              <a:extLst>
                <a:ext uri="{FF2B5EF4-FFF2-40B4-BE49-F238E27FC236}">
                  <a16:creationId xmlns:a16="http://schemas.microsoft.com/office/drawing/2014/main" id="{EEB48B7A-0CD9-40D9-A5F2-86F57B5D1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275" y="5629300"/>
              <a:ext cx="348044" cy="426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95" tIns="25438" rIns="63595" bIns="254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7000"/>
                </a:lnSpc>
              </a:pPr>
              <a:r>
                <a:rPr lang="en-US" altLang="zh-CN" sz="2800" b="1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9720" name="Freeform 23">
              <a:extLst>
                <a:ext uri="{FF2B5EF4-FFF2-40B4-BE49-F238E27FC236}">
                  <a16:creationId xmlns:a16="http://schemas.microsoft.com/office/drawing/2014/main" id="{F83ED73C-E8FF-4532-9AEE-63627B43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5376888"/>
              <a:ext cx="260350" cy="250825"/>
            </a:xfrm>
            <a:custGeom>
              <a:avLst/>
              <a:gdLst>
                <a:gd name="T0" fmla="*/ 0 w 164"/>
                <a:gd name="T1" fmla="*/ 2147483647 h 158"/>
                <a:gd name="T2" fmla="*/ 2147483647 w 164"/>
                <a:gd name="T3" fmla="*/ 2147483647 h 158"/>
                <a:gd name="T4" fmla="*/ 2147483647 w 164"/>
                <a:gd name="T5" fmla="*/ 2147483647 h 158"/>
                <a:gd name="T6" fmla="*/ 2147483647 w 164"/>
                <a:gd name="T7" fmla="*/ 2147483647 h 158"/>
                <a:gd name="T8" fmla="*/ 2147483647 w 164"/>
                <a:gd name="T9" fmla="*/ 2147483647 h 158"/>
                <a:gd name="T10" fmla="*/ 2147483647 w 164"/>
                <a:gd name="T11" fmla="*/ 2147483647 h 158"/>
                <a:gd name="T12" fmla="*/ 2147483647 w 164"/>
                <a:gd name="T13" fmla="*/ 2147483647 h 1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"/>
                <a:gd name="T22" fmla="*/ 0 h 158"/>
                <a:gd name="T23" fmla="*/ 164 w 164"/>
                <a:gd name="T24" fmla="*/ 158 h 1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4" h="158">
                  <a:moveTo>
                    <a:pt x="0" y="61"/>
                  </a:moveTo>
                  <a:cubicBezTo>
                    <a:pt x="26" y="30"/>
                    <a:pt x="53" y="0"/>
                    <a:pt x="58" y="11"/>
                  </a:cubicBezTo>
                  <a:cubicBezTo>
                    <a:pt x="63" y="22"/>
                    <a:pt x="26" y="121"/>
                    <a:pt x="33" y="128"/>
                  </a:cubicBezTo>
                  <a:cubicBezTo>
                    <a:pt x="40" y="135"/>
                    <a:pt x="93" y="49"/>
                    <a:pt x="100" y="53"/>
                  </a:cubicBezTo>
                  <a:cubicBezTo>
                    <a:pt x="107" y="57"/>
                    <a:pt x="67" y="148"/>
                    <a:pt x="75" y="153"/>
                  </a:cubicBezTo>
                  <a:cubicBezTo>
                    <a:pt x="83" y="158"/>
                    <a:pt x="136" y="87"/>
                    <a:pt x="150" y="86"/>
                  </a:cubicBezTo>
                  <a:cubicBezTo>
                    <a:pt x="164" y="85"/>
                    <a:pt x="157" y="134"/>
                    <a:pt x="158" y="144"/>
                  </a:cubicBezTo>
                </a:path>
              </a:pathLst>
            </a:cu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3595" tIns="25438" rIns="63595" bIns="254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1" name="Text Box 24">
              <a:extLst>
                <a:ext uri="{FF2B5EF4-FFF2-40B4-BE49-F238E27FC236}">
                  <a16:creationId xmlns:a16="http://schemas.microsoft.com/office/drawing/2014/main" id="{959DF21D-CBF1-4A51-9E60-B8AB32E15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130" y="6845325"/>
              <a:ext cx="1103058" cy="53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95" tIns="25438" rIns="63595" bIns="254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7000"/>
                </a:lnSpc>
              </a:pPr>
              <a:r>
                <a:rPr lang="en-US" altLang="zh-CN" b="1">
                  <a:solidFill>
                    <a:schemeClr val="bg1"/>
                  </a:solidFill>
                </a:rPr>
                <a:t>Collision</a:t>
              </a:r>
              <a:br>
                <a:rPr lang="en-US" altLang="zh-CN" b="1">
                  <a:solidFill>
                    <a:schemeClr val="bg1"/>
                  </a:solidFill>
                </a:rPr>
              </a:br>
              <a:r>
                <a:rPr lang="en-US" altLang="zh-CN" b="1">
                  <a:solidFill>
                    <a:schemeClr val="bg1"/>
                  </a:solidFill>
                </a:rPr>
                <a:t> spring</a:t>
              </a:r>
            </a:p>
          </p:txBody>
        </p:sp>
        <p:sp>
          <p:nvSpPr>
            <p:cNvPr id="29722" name="Line 25">
              <a:extLst>
                <a:ext uri="{FF2B5EF4-FFF2-40B4-BE49-F238E27FC236}">
                  <a16:creationId xmlns:a16="http://schemas.microsoft.com/office/drawing/2014/main" id="{EFE7BE07-4CCB-459F-821A-10CF43202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9200" y="6619900"/>
              <a:ext cx="457200" cy="2286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3595" tIns="25438" rIns="63595" bIns="254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Text Box 26">
              <a:extLst>
                <a:ext uri="{FF2B5EF4-FFF2-40B4-BE49-F238E27FC236}">
                  <a16:creationId xmlns:a16="http://schemas.microsoft.com/office/drawing/2014/main" id="{23035F79-6EEC-4F74-8332-E19B6CD9B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363" y="4379938"/>
              <a:ext cx="1821203" cy="53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95" tIns="25438" rIns="63595" bIns="254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7000"/>
                </a:lnSpc>
              </a:pPr>
              <a:r>
                <a:rPr lang="en-US" altLang="zh-CN" b="1"/>
                <a:t>Boundary of </a:t>
              </a:r>
              <a:br>
                <a:rPr lang="en-US" altLang="zh-CN" b="1"/>
              </a:br>
              <a:r>
                <a:rPr lang="en-US" altLang="zh-CN" b="1"/>
                <a:t>colliding object</a:t>
              </a:r>
            </a:p>
          </p:txBody>
        </p:sp>
        <p:sp>
          <p:nvSpPr>
            <p:cNvPr id="29724" name="Line 27">
              <a:extLst>
                <a:ext uri="{FF2B5EF4-FFF2-40B4-BE49-F238E27FC236}">
                  <a16:creationId xmlns:a16="http://schemas.microsoft.com/office/drawing/2014/main" id="{FBAD1617-A814-4842-B333-AB6C8AEC6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563" y="5026050"/>
              <a:ext cx="239712" cy="3508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3595" tIns="25438" rIns="63595" bIns="25438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4DE079BE-FA10-43C7-A9BC-0C5E2D2A1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263" y="100013"/>
            <a:ext cx="6215062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(2) Integrators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99871F8-A57D-498B-9C17-56046A58F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028700"/>
            <a:ext cx="9429750" cy="574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>
              <a:lnSpc>
                <a:spcPct val="10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equations of motion:</a:t>
            </a:r>
          </a:p>
          <a:p>
            <a:pPr marL="317500" indent="-317500" defTabSz="1019175" eaLnBrk="1" hangingPunct="1">
              <a:lnSpc>
                <a:spcPct val="10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>
              <a:lnSpc>
                <a:spcPct val="10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>
              <a:lnSpc>
                <a:spcPct val="10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>
              <a:lnSpc>
                <a:spcPct val="10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>
              <a:lnSpc>
                <a:spcPct val="10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>
              <a:lnSpc>
                <a:spcPct val="10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x = point position, v = point velocity, a = point acceleration</a:t>
            </a:r>
          </a:p>
          <a:p>
            <a:pPr marL="317500" indent="-317500" defTabSz="1019175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They describe the movement of any single mass point</a:t>
            </a:r>
          </a:p>
          <a:p>
            <a:pPr marL="317500" indent="-317500" defTabSz="1019175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ea typeface="宋体" panose="02010600030101010101" pitchFamily="2" charset="-122"/>
              </a:rPr>
              <a:t>F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hook</a:t>
            </a:r>
            <a:r>
              <a:rPr lang="en-US" altLang="zh-CN" sz="2800" dirty="0">
                <a:ea typeface="宋体" panose="02010600030101010101" pitchFamily="2" charset="-122"/>
              </a:rPr>
              <a:t>=sum of all Hook forces on a mass point</a:t>
            </a:r>
          </a:p>
          <a:p>
            <a:pPr marL="317500" indent="-317500" defTabSz="1019175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ea typeface="宋体" panose="02010600030101010101" pitchFamily="2" charset="-122"/>
              </a:rPr>
              <a:t>F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damping</a:t>
            </a:r>
            <a:r>
              <a:rPr lang="en-US" altLang="zh-CN" sz="2800" dirty="0">
                <a:ea typeface="宋体" panose="02010600030101010101" pitchFamily="2" charset="-122"/>
              </a:rPr>
              <a:t> = sum of all damping forces on a mass point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CBEEA790-E6B2-4DA3-AF3D-F0402DB50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1528763"/>
          <a:ext cx="15160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3">
                  <p:embed/>
                </p:oleObj>
              </mc:Choice>
              <mc:Fallback>
                <p:oleObj name="Equation" r:id="rId2" imgW="457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528763"/>
                        <a:ext cx="151606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790EB2C7-4D04-48D0-BB1B-0A7B4D232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3028950"/>
          <a:ext cx="85582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419040" progId="Equation.3">
                  <p:embed/>
                </p:oleObj>
              </mc:Choice>
              <mc:Fallback>
                <p:oleObj name="Equation" r:id="rId4" imgW="29844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028950"/>
                        <a:ext cx="8558212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11849BDB-9A89-4BCA-8D80-3F9D140F9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062" y="1159353"/>
            <a:ext cx="2314575" cy="10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771457FF-4213-497A-8B37-A5D5373B7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100138"/>
            <a:ext cx="8929687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When we put these equations together for all the mass points, we obtain a system of ordinary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differential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equations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In general, impossible to solve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analytically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Must solve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numerically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Methods to solve such systems numerically are called </a:t>
            </a:r>
            <a:r>
              <a:rPr lang="en-US" altLang="zh-CN" sz="2800" i="1" dirty="0">
                <a:solidFill>
                  <a:srgbClr val="C00000"/>
                </a:solidFill>
                <a:ea typeface="宋体" panose="02010600030101010101" pitchFamily="2" charset="-122"/>
              </a:rPr>
              <a:t>integrators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Most widely used: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Euler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Runge-</a:t>
            </a:r>
            <a:r>
              <a:rPr lang="en-US" altLang="zh-CN" sz="2800" dirty="0" err="1">
                <a:ea typeface="宋体" panose="02010600030101010101" pitchFamily="2" charset="-122"/>
              </a:rPr>
              <a:t>Kutta</a:t>
            </a:r>
            <a:r>
              <a:rPr lang="en-US" altLang="zh-CN" sz="2800" dirty="0">
                <a:ea typeface="宋体" panose="02010600030101010101" pitchFamily="2" charset="-122"/>
              </a:rPr>
              <a:t> 2nd order (RK2)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Runge-</a:t>
            </a:r>
            <a:r>
              <a:rPr lang="en-US" altLang="zh-CN" sz="2800" dirty="0" err="1">
                <a:ea typeface="宋体" panose="02010600030101010101" pitchFamily="2" charset="-122"/>
              </a:rPr>
              <a:t>Kutta</a:t>
            </a:r>
            <a:r>
              <a:rPr lang="en-US" altLang="zh-CN" sz="2800" dirty="0">
                <a:ea typeface="宋体" panose="02010600030101010101" pitchFamily="2" charset="-122"/>
              </a:rPr>
              <a:t> 4th order (RK4)</a:t>
            </a:r>
          </a:p>
        </p:txBody>
      </p:sp>
      <p:sp>
        <p:nvSpPr>
          <p:cNvPr id="30723" name="标题 3">
            <a:extLst>
              <a:ext uri="{FF2B5EF4-FFF2-40B4-BE49-F238E27FC236}">
                <a16:creationId xmlns:a16="http://schemas.microsoft.com/office/drawing/2014/main" id="{2D3A9FBF-5D02-4728-B08C-A086714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(2) Integrators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5E55F46-6ECC-4C06-8939-FA8C42431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263" y="90488"/>
            <a:ext cx="6816725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(3) Integrator design issues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EB226F9-812C-41F8-88A4-066AD9FD6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63613"/>
            <a:ext cx="9215437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Numerical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stability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If time step too big, method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ea typeface="宋体" panose="02010600030101010101" pitchFamily="2" charset="-122"/>
              </a:rPr>
              <a:t>explodes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 = 0.001 </a:t>
            </a:r>
            <a:r>
              <a:rPr lang="en-US" altLang="zh-CN" sz="2800" dirty="0">
                <a:ea typeface="宋体" panose="02010600030101010101" pitchFamily="2" charset="-122"/>
              </a:rPr>
              <a:t>is a good starting choice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Euler much more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unstable</a:t>
            </a:r>
            <a:r>
              <a:rPr lang="en-US" altLang="zh-CN" sz="2800" dirty="0">
                <a:ea typeface="宋体" panose="02010600030101010101" pitchFamily="2" charset="-122"/>
              </a:rPr>
              <a:t> than RK2 or RK4</a:t>
            </a:r>
          </a:p>
          <a:p>
            <a:pPr marL="1274763" lvl="2" defTabSz="1019175" eaLnBrk="1" hangingPunct="1">
              <a:spcBef>
                <a:spcPct val="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sz="2800" dirty="0">
                <a:ea typeface="宋体" panose="02010600030101010101" pitchFamily="2" charset="-122"/>
              </a:rPr>
              <a:t>Requires smaller time-step, but is simple and fast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Euler rarely used in practice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Numerical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accuracy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Smaller</a:t>
            </a:r>
            <a:r>
              <a:rPr lang="en-US" altLang="zh-CN" sz="2800" dirty="0">
                <a:ea typeface="宋体" panose="02010600030101010101" pitchFamily="2" charset="-122"/>
              </a:rPr>
              <a:t> time steps means more stability and accuracy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But also means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more computation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Computational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cost</a:t>
            </a:r>
          </a:p>
          <a:p>
            <a:pPr marL="765175" lvl="1" indent="-255588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Tradeoff: accuracy vs computation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CBF90CAE-A54E-4F88-82BC-C6428DEE0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100138"/>
            <a:ext cx="9099550" cy="2125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RK4</a:t>
            </a:r>
            <a:r>
              <a:rPr lang="en-US" altLang="zh-CN" sz="2800" dirty="0">
                <a:ea typeface="宋体" panose="02010600030101010101" pitchFamily="2" charset="-122"/>
              </a:rPr>
              <a:t> is often the method of choice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RK4 very  popular for engineering applications</a:t>
            </a:r>
          </a:p>
          <a:p>
            <a:pPr marL="317500" indent="-317500" defTabSz="1019175" eaLnBrk="1" hangingPunct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The time step should be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inversely proportional </a:t>
            </a:r>
            <a:r>
              <a:rPr lang="en-US" altLang="zh-CN" sz="2800" dirty="0">
                <a:ea typeface="宋体" panose="02010600030101010101" pitchFamily="2" charset="-122"/>
              </a:rPr>
              <a:t>to the square root of the elasticity </a:t>
            </a:r>
            <a:r>
              <a:rPr lang="en-US" altLang="zh-CN" sz="2800" i="1" dirty="0"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6EE0CF-7C15-4C10-A407-0CC3F90C3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(3) Integrator design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>
            <a:extLst>
              <a:ext uri="{FF2B5EF4-FFF2-40B4-BE49-F238E27FC236}">
                <a16:creationId xmlns:a16="http://schemas.microsoft.com/office/drawing/2014/main" id="{FD1CDEDE-BC9B-45B9-A646-5AA3B890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95250"/>
            <a:ext cx="807243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1.10 Angular Springs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3B669CF8-126A-4D5F-95B6-E34836B17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2349500"/>
            <a:ext cx="2063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3796" name="组合 10">
            <a:extLst>
              <a:ext uri="{FF2B5EF4-FFF2-40B4-BE49-F238E27FC236}">
                <a16:creationId xmlns:a16="http://schemas.microsoft.com/office/drawing/2014/main" id="{5A76E478-5702-4585-813C-76FC4DC6D6FB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1116013"/>
            <a:ext cx="3781425" cy="3484562"/>
            <a:chOff x="3060700" y="1116017"/>
            <a:chExt cx="3781425" cy="3484563"/>
          </a:xfrm>
        </p:grpSpPr>
        <p:sp>
          <p:nvSpPr>
            <p:cNvPr id="33798" name="Freeform 2">
              <a:extLst>
                <a:ext uri="{FF2B5EF4-FFF2-40B4-BE49-F238E27FC236}">
                  <a16:creationId xmlns:a16="http://schemas.microsoft.com/office/drawing/2014/main" id="{D88570F5-51DB-4F6C-95AA-A1117FDBA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479680"/>
              <a:ext cx="733425" cy="1014412"/>
            </a:xfrm>
            <a:custGeom>
              <a:avLst/>
              <a:gdLst>
                <a:gd name="T0" fmla="*/ 2147483647 w 420"/>
                <a:gd name="T1" fmla="*/ 0 h 564"/>
                <a:gd name="T2" fmla="*/ 2147483647 w 420"/>
                <a:gd name="T3" fmla="*/ 2147483647 h 564"/>
                <a:gd name="T4" fmla="*/ 0 w 420"/>
                <a:gd name="T5" fmla="*/ 2147483647 h 564"/>
                <a:gd name="T6" fmla="*/ 0 60000 65536"/>
                <a:gd name="T7" fmla="*/ 0 60000 65536"/>
                <a:gd name="T8" fmla="*/ 0 60000 65536"/>
                <a:gd name="T9" fmla="*/ 0 w 420"/>
                <a:gd name="T10" fmla="*/ 0 h 564"/>
                <a:gd name="T11" fmla="*/ 420 w 420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564">
                  <a:moveTo>
                    <a:pt x="420" y="0"/>
                  </a:moveTo>
                  <a:cubicBezTo>
                    <a:pt x="414" y="112"/>
                    <a:pt x="408" y="224"/>
                    <a:pt x="338" y="318"/>
                  </a:cubicBezTo>
                  <a:cubicBezTo>
                    <a:pt x="268" y="412"/>
                    <a:pt x="134" y="488"/>
                    <a:pt x="0" y="5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1882" tIns="50941" rIns="101882" bIns="509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9" name="Freeform 5">
              <a:extLst>
                <a:ext uri="{FF2B5EF4-FFF2-40B4-BE49-F238E27FC236}">
                  <a16:creationId xmlns:a16="http://schemas.microsoft.com/office/drawing/2014/main" id="{F0C9E179-94FC-4AEE-8BD0-743AAC565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5" y="2073280"/>
              <a:ext cx="3189288" cy="701675"/>
            </a:xfrm>
            <a:custGeom>
              <a:avLst/>
              <a:gdLst>
                <a:gd name="T0" fmla="*/ 0 w 1826"/>
                <a:gd name="T1" fmla="*/ 0 h 585"/>
                <a:gd name="T2" fmla="*/ 2147483647 w 1826"/>
                <a:gd name="T3" fmla="*/ 2147483647 h 585"/>
                <a:gd name="T4" fmla="*/ 2147483647 w 1826"/>
                <a:gd name="T5" fmla="*/ 2147483647 h 585"/>
                <a:gd name="T6" fmla="*/ 0 w 1826"/>
                <a:gd name="T7" fmla="*/ 0 h 5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6"/>
                <a:gd name="T13" fmla="*/ 0 h 585"/>
                <a:gd name="T14" fmla="*/ 1826 w 1826"/>
                <a:gd name="T15" fmla="*/ 585 h 5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6" h="585">
                  <a:moveTo>
                    <a:pt x="0" y="0"/>
                  </a:moveTo>
                  <a:lnTo>
                    <a:pt x="820" y="585"/>
                  </a:lnTo>
                  <a:lnTo>
                    <a:pt x="1826" y="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49019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1882" tIns="50941" rIns="101882" bIns="509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0" name="Line 6">
              <a:extLst>
                <a:ext uri="{FF2B5EF4-FFF2-40B4-BE49-F238E27FC236}">
                  <a16:creationId xmlns:a16="http://schemas.microsoft.com/office/drawing/2014/main" id="{88AB44A3-E9BD-4F5B-B491-FF5321E55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4613" y="1116017"/>
              <a:ext cx="1587" cy="1308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 anchor="ctr"/>
            <a:lstStyle/>
            <a:p>
              <a:endParaRPr lang="zh-CN" altLang="en-US"/>
            </a:p>
          </p:txBody>
        </p:sp>
        <p:sp>
          <p:nvSpPr>
            <p:cNvPr id="33801" name="Freeform 7">
              <a:extLst>
                <a:ext uri="{FF2B5EF4-FFF2-40B4-BE49-F238E27FC236}">
                  <a16:creationId xmlns:a16="http://schemas.microsoft.com/office/drawing/2014/main" id="{9ADC4861-BCC6-4799-A15A-8C33EDFE3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5" y="2092330"/>
              <a:ext cx="1414463" cy="2508250"/>
            </a:xfrm>
            <a:custGeom>
              <a:avLst/>
              <a:gdLst>
                <a:gd name="T0" fmla="*/ 0 w 810"/>
                <a:gd name="T1" fmla="*/ 0 h 1394"/>
                <a:gd name="T2" fmla="*/ 2147483647 w 810"/>
                <a:gd name="T3" fmla="*/ 2147483647 h 1394"/>
                <a:gd name="T4" fmla="*/ 2147483647 w 810"/>
                <a:gd name="T5" fmla="*/ 2147483647 h 1394"/>
                <a:gd name="T6" fmla="*/ 0 w 810"/>
                <a:gd name="T7" fmla="*/ 0 h 13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0"/>
                <a:gd name="T13" fmla="*/ 0 h 1394"/>
                <a:gd name="T14" fmla="*/ 810 w 810"/>
                <a:gd name="T15" fmla="*/ 1394 h 13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0" h="1394">
                  <a:moveTo>
                    <a:pt x="0" y="0"/>
                  </a:moveTo>
                  <a:lnTo>
                    <a:pt x="810" y="379"/>
                  </a:lnTo>
                  <a:lnTo>
                    <a:pt x="728" y="1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98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1882" tIns="50941" rIns="101882" bIns="509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2" name="Line 8">
              <a:extLst>
                <a:ext uri="{FF2B5EF4-FFF2-40B4-BE49-F238E27FC236}">
                  <a16:creationId xmlns:a16="http://schemas.microsoft.com/office/drawing/2014/main" id="{C61AD77A-03D5-49B7-B490-80D9DE585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700" y="3046417"/>
              <a:ext cx="141605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1882" tIns="50941" rIns="101882" bIns="50941" anchor="ctr"/>
            <a:lstStyle/>
            <a:p>
              <a:endParaRPr lang="zh-CN" altLang="en-US"/>
            </a:p>
          </p:txBody>
        </p:sp>
        <p:sp>
          <p:nvSpPr>
            <p:cNvPr id="33803" name="Freeform 9">
              <a:extLst>
                <a:ext uri="{FF2B5EF4-FFF2-40B4-BE49-F238E27FC236}">
                  <a16:creationId xmlns:a16="http://schemas.microsoft.com/office/drawing/2014/main" id="{F6F81D4F-9408-4E20-9668-7EDC322BC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2370142"/>
              <a:ext cx="1917700" cy="2139950"/>
            </a:xfrm>
            <a:custGeom>
              <a:avLst/>
              <a:gdLst>
                <a:gd name="T0" fmla="*/ 0 w 1098"/>
                <a:gd name="T1" fmla="*/ 2147483647 h 1189"/>
                <a:gd name="T2" fmla="*/ 2147483647 w 1098"/>
                <a:gd name="T3" fmla="*/ 2147483647 h 1189"/>
                <a:gd name="T4" fmla="*/ 2147483647 w 1098"/>
                <a:gd name="T5" fmla="*/ 2147483647 h 1189"/>
                <a:gd name="T6" fmla="*/ 2147483647 w 1098"/>
                <a:gd name="T7" fmla="*/ 2147483647 h 1189"/>
                <a:gd name="T8" fmla="*/ 2147483647 w 1098"/>
                <a:gd name="T9" fmla="*/ 2147483647 h 1189"/>
                <a:gd name="T10" fmla="*/ 2147483647 w 1098"/>
                <a:gd name="T11" fmla="*/ 2147483647 h 1189"/>
                <a:gd name="T12" fmla="*/ 2147483647 w 1098"/>
                <a:gd name="T13" fmla="*/ 2147483647 h 1189"/>
                <a:gd name="T14" fmla="*/ 2147483647 w 1098"/>
                <a:gd name="T15" fmla="*/ 2147483647 h 1189"/>
                <a:gd name="T16" fmla="*/ 2147483647 w 1098"/>
                <a:gd name="T17" fmla="*/ 2147483647 h 1189"/>
                <a:gd name="T18" fmla="*/ 2147483647 w 1098"/>
                <a:gd name="T19" fmla="*/ 0 h 11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8"/>
                <a:gd name="T31" fmla="*/ 0 h 1189"/>
                <a:gd name="T32" fmla="*/ 1098 w 1098"/>
                <a:gd name="T33" fmla="*/ 1189 h 11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8" h="1189">
                  <a:moveTo>
                    <a:pt x="0" y="1189"/>
                  </a:moveTo>
                  <a:cubicBezTo>
                    <a:pt x="76" y="1102"/>
                    <a:pt x="153" y="1015"/>
                    <a:pt x="216" y="974"/>
                  </a:cubicBezTo>
                  <a:cubicBezTo>
                    <a:pt x="279" y="933"/>
                    <a:pt x="365" y="975"/>
                    <a:pt x="380" y="943"/>
                  </a:cubicBezTo>
                  <a:cubicBezTo>
                    <a:pt x="395" y="911"/>
                    <a:pt x="279" y="805"/>
                    <a:pt x="308" y="779"/>
                  </a:cubicBezTo>
                  <a:cubicBezTo>
                    <a:pt x="337" y="753"/>
                    <a:pt x="527" y="825"/>
                    <a:pt x="554" y="789"/>
                  </a:cubicBezTo>
                  <a:cubicBezTo>
                    <a:pt x="581" y="753"/>
                    <a:pt x="450" y="600"/>
                    <a:pt x="472" y="564"/>
                  </a:cubicBezTo>
                  <a:cubicBezTo>
                    <a:pt x="494" y="528"/>
                    <a:pt x="664" y="601"/>
                    <a:pt x="688" y="574"/>
                  </a:cubicBezTo>
                  <a:cubicBezTo>
                    <a:pt x="712" y="547"/>
                    <a:pt x="606" y="429"/>
                    <a:pt x="616" y="400"/>
                  </a:cubicBezTo>
                  <a:cubicBezTo>
                    <a:pt x="626" y="371"/>
                    <a:pt x="669" y="467"/>
                    <a:pt x="749" y="400"/>
                  </a:cubicBezTo>
                  <a:cubicBezTo>
                    <a:pt x="829" y="333"/>
                    <a:pt x="963" y="166"/>
                    <a:pt x="10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1882" tIns="50941" rIns="101882" bIns="5094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797" name="Text Box 10">
            <a:extLst>
              <a:ext uri="{FF2B5EF4-FFF2-40B4-BE49-F238E27FC236}">
                <a16:creationId xmlns:a16="http://schemas.microsoft.com/office/drawing/2014/main" id="{8531EF7B-4343-4B32-8339-FDA9555D1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5100638"/>
            <a:ext cx="780097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marL="508000" indent="-508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arenR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angles (cosine) between normals</a:t>
            </a:r>
          </a:p>
          <a:p>
            <a:pPr eaLnBrk="1" hangingPunct="1">
              <a:buFont typeface="Times" panose="02020603050405020304" pitchFamily="18" charset="0"/>
              <a:buAutoNum type="arabicParenR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 a linear spring between ends of triangles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>
            <a:extLst>
              <a:ext uri="{FF2B5EF4-FFF2-40B4-BE49-F238E27FC236}">
                <a16:creationId xmlns:a16="http://schemas.microsoft.com/office/drawing/2014/main" id="{F5EAA8BE-17D6-46DE-A37A-CDF32E18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100013"/>
            <a:ext cx="4572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1.11 Friction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E6DA8E2-3A31-41EA-862A-908618668F5C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2073275"/>
            <a:ext cx="7146925" cy="2041525"/>
            <a:chOff x="727" y="1152"/>
            <a:chExt cx="4093" cy="1135"/>
          </a:xfrm>
        </p:grpSpPr>
        <p:sp>
          <p:nvSpPr>
            <p:cNvPr id="8211" name="Text Box 4">
              <a:extLst>
                <a:ext uri="{FF2B5EF4-FFF2-40B4-BE49-F238E27FC236}">
                  <a16:creationId xmlns:a16="http://schemas.microsoft.com/office/drawing/2014/main" id="{AD404386-3B9A-4F11-BAE8-EA6127EF0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1152"/>
              <a:ext cx="16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Supporting object</a:t>
              </a:r>
            </a:p>
          </p:txBody>
        </p:sp>
        <p:sp>
          <p:nvSpPr>
            <p:cNvPr id="8212" name="Rectangle 5">
              <a:extLst>
                <a:ext uri="{FF2B5EF4-FFF2-40B4-BE49-F238E27FC236}">
                  <a16:creationId xmlns:a16="http://schemas.microsoft.com/office/drawing/2014/main" id="{F043132D-937F-48DD-880F-065942A68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948"/>
              <a:ext cx="1343" cy="3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A7D61F5C-68BC-4E2F-8F09-13D95580FD15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2886075"/>
            <a:ext cx="5678488" cy="619125"/>
            <a:chOff x="727" y="1604"/>
            <a:chExt cx="3252" cy="344"/>
          </a:xfrm>
        </p:grpSpPr>
        <p:sp>
          <p:nvSpPr>
            <p:cNvPr id="8209" name="Text Box 7">
              <a:extLst>
                <a:ext uri="{FF2B5EF4-FFF2-40B4-BE49-F238E27FC236}">
                  <a16:creationId xmlns:a16="http://schemas.microsoft.com/office/drawing/2014/main" id="{C2C8C155-F601-4BC3-BA5C-3D620F212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1604"/>
              <a:ext cx="14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Resting contact</a:t>
              </a:r>
            </a:p>
          </p:txBody>
        </p:sp>
        <p:sp>
          <p:nvSpPr>
            <p:cNvPr id="8210" name="Rectangle 8">
              <a:extLst>
                <a:ext uri="{FF2B5EF4-FFF2-40B4-BE49-F238E27FC236}">
                  <a16:creationId xmlns:a16="http://schemas.microsoft.com/office/drawing/2014/main" id="{1256CA9B-5C15-4464-84B6-EC8F8088C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610"/>
              <a:ext cx="236" cy="338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F5BC3322-5094-4ABA-B2C3-885FC5F5F372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3228975"/>
            <a:ext cx="6027738" cy="992188"/>
            <a:chOff x="727" y="1795"/>
            <a:chExt cx="3452" cy="552"/>
          </a:xfrm>
        </p:grpSpPr>
        <p:sp>
          <p:nvSpPr>
            <p:cNvPr id="8206" name="Text Box 10">
              <a:extLst>
                <a:ext uri="{FF2B5EF4-FFF2-40B4-BE49-F238E27FC236}">
                  <a16:creationId xmlns:a16="http://schemas.microsoft.com/office/drawing/2014/main" id="{0677C68A-5C1B-4DBF-AA2C-2C28FD1C8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056"/>
              <a:ext cx="1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force</a:t>
              </a:r>
            </a:p>
          </p:txBody>
        </p:sp>
        <p:sp>
          <p:nvSpPr>
            <p:cNvPr id="8207" name="Line 11">
              <a:extLst>
                <a:ext uri="{FF2B5EF4-FFF2-40B4-BE49-F238E27FC236}">
                  <a16:creationId xmlns:a16="http://schemas.microsoft.com/office/drawing/2014/main" id="{36B0035D-AC95-41AA-8392-C35C5E291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795"/>
              <a:ext cx="0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Text Box 12">
              <a:extLst>
                <a:ext uri="{FF2B5EF4-FFF2-40B4-BE49-F238E27FC236}">
                  <a16:creationId xmlns:a16="http://schemas.microsoft.com/office/drawing/2014/main" id="{469E57AC-4FE5-4160-9FA2-3F3E09F5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2002"/>
              <a:ext cx="29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5D57D0EA-5309-4567-80D6-B7A91E9452AA}"/>
              </a:ext>
            </a:extLst>
          </p:cNvPr>
          <p:cNvGrpSpPr>
            <a:grpSpLocks/>
          </p:cNvGrpSpPr>
          <p:nvPr/>
        </p:nvGrpSpPr>
        <p:grpSpPr bwMode="auto">
          <a:xfrm>
            <a:off x="5127625" y="3122613"/>
            <a:ext cx="1336675" cy="461962"/>
            <a:chOff x="2936" y="1736"/>
            <a:chExt cx="766" cy="256"/>
          </a:xfrm>
        </p:grpSpPr>
        <p:sp>
          <p:nvSpPr>
            <p:cNvPr id="8204" name="Text Box 14">
              <a:extLst>
                <a:ext uri="{FF2B5EF4-FFF2-40B4-BE49-F238E27FC236}">
                  <a16:creationId xmlns:a16="http://schemas.microsoft.com/office/drawing/2014/main" id="{85299FB9-0EA9-4DE1-B47E-54BE6A4A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1736"/>
              <a:ext cx="23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baseline="-25000"/>
                <a:t> </a:t>
              </a:r>
            </a:p>
          </p:txBody>
        </p:sp>
        <p:sp>
          <p:nvSpPr>
            <p:cNvPr id="8205" name="Line 15">
              <a:extLst>
                <a:ext uri="{FF2B5EF4-FFF2-40B4-BE49-F238E27FC236}">
                  <a16:creationId xmlns:a16="http://schemas.microsoft.com/office/drawing/2014/main" id="{B28CA73E-825A-4696-BB10-1EEF2B77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1887"/>
              <a:ext cx="4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78344320-C1AF-44B7-9A80-4822375EA27C}"/>
              </a:ext>
            </a:extLst>
          </p:cNvPr>
          <p:cNvGrpSpPr>
            <a:grpSpLocks/>
          </p:cNvGrpSpPr>
          <p:nvPr/>
        </p:nvGrpSpPr>
        <p:grpSpPr bwMode="auto">
          <a:xfrm>
            <a:off x="1252538" y="2643188"/>
            <a:ext cx="5464175" cy="2560637"/>
            <a:chOff x="727" y="1469"/>
            <a:chExt cx="3129" cy="1423"/>
          </a:xfrm>
        </p:grpSpPr>
        <p:sp>
          <p:nvSpPr>
            <p:cNvPr id="8201" name="Text Box 17">
              <a:extLst>
                <a:ext uri="{FF2B5EF4-FFF2-40B4-BE49-F238E27FC236}">
                  <a16:creationId xmlns:a16="http://schemas.microsoft.com/office/drawing/2014/main" id="{58F91E86-1C37-43A6-93C1-6E5B1033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577"/>
              <a:ext cx="1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 friction</a:t>
              </a:r>
            </a:p>
          </p:txBody>
        </p:sp>
        <p:sp>
          <p:nvSpPr>
            <p:cNvPr id="8202" name="Text Box 18">
              <a:extLst>
                <a:ext uri="{FF2B5EF4-FFF2-40B4-BE49-F238E27FC236}">
                  <a16:creationId xmlns:a16="http://schemas.microsoft.com/office/drawing/2014/main" id="{023A1E42-FB41-4BDD-82D5-5577EAA9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1469"/>
              <a:ext cx="25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8203" name="Line 19">
              <a:extLst>
                <a:ext uri="{FF2B5EF4-FFF2-40B4-BE49-F238E27FC236}">
                  <a16:creationId xmlns:a16="http://schemas.microsoft.com/office/drawing/2014/main" id="{2E5AD986-E485-403D-A464-71655B839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6" y="1805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4" name="Object 20">
              <a:extLst>
                <a:ext uri="{FF2B5EF4-FFF2-40B4-BE49-F238E27FC236}">
                  <a16:creationId xmlns:a16="http://schemas.microsoft.com/office/drawing/2014/main" id="{98501B7D-1199-4BF1-A177-792CADD9F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8" y="2565"/>
            <a:ext cx="107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84200" imgH="177800" progId="Equation.3">
                    <p:embed/>
                  </p:oleObj>
                </mc:Choice>
                <mc:Fallback>
                  <p:oleObj name="Equation" r:id="rId3" imgW="584200" imgH="177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2565"/>
                          <a:ext cx="107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>
            <a:extLst>
              <a:ext uri="{FF2B5EF4-FFF2-40B4-BE49-F238E27FC236}">
                <a16:creationId xmlns:a16="http://schemas.microsoft.com/office/drawing/2014/main" id="{30398A88-3225-45B3-ADBF-1C9C968B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96838"/>
            <a:ext cx="36512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1.11 Friction</a:t>
            </a: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B58BF0E7-3FD0-4278-914A-01AF18E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600200"/>
            <a:ext cx="297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 object</a:t>
            </a:r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901A1F08-F51A-42F8-AA6F-5E015BE0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032125"/>
            <a:ext cx="234473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Text Box 5">
            <a:extLst>
              <a:ext uri="{FF2B5EF4-FFF2-40B4-BE49-F238E27FC236}">
                <a16:creationId xmlns:a16="http://schemas.microsoft.com/office/drawing/2014/main" id="{F6FD991E-B70E-4E3F-B7B6-27A6FC01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413000"/>
            <a:ext cx="2570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Resting contact</a:t>
            </a:r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5984553C-09E4-412B-9552-A82D0D89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405063"/>
            <a:ext cx="412750" cy="608012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Text Box 7">
            <a:extLst>
              <a:ext uri="{FF2B5EF4-FFF2-40B4-BE49-F238E27FC236}">
                <a16:creationId xmlns:a16="http://schemas.microsoft.com/office/drawing/2014/main" id="{022ACD95-87B9-47EC-A554-A8ED8AAE6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225800"/>
            <a:ext cx="2241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 force</a:t>
            </a:r>
          </a:p>
        </p:txBody>
      </p:sp>
      <p:sp>
        <p:nvSpPr>
          <p:cNvPr id="9226" name="Line 8">
            <a:extLst>
              <a:ext uri="{FF2B5EF4-FFF2-40B4-BE49-F238E27FC236}">
                <a16:creationId xmlns:a16="http://schemas.microsoft.com/office/drawing/2014/main" id="{7560BF34-85CD-4373-886F-25F338838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325" y="2774950"/>
            <a:ext cx="0" cy="608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zh-CN" altLang="en-US"/>
          </a:p>
        </p:txBody>
      </p:sp>
      <p:sp>
        <p:nvSpPr>
          <p:cNvPr id="9227" name="Text Box 9">
            <a:extLst>
              <a:ext uri="{FF2B5EF4-FFF2-40B4-BE49-F238E27FC236}">
                <a16:creationId xmlns:a16="http://schemas.microsoft.com/office/drawing/2014/main" id="{9BB71CD3-BB9A-42DF-82FC-64D59152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164013"/>
            <a:ext cx="23098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friction</a:t>
            </a:r>
          </a:p>
        </p:txBody>
      </p:sp>
      <p:sp>
        <p:nvSpPr>
          <p:cNvPr id="9228" name="Line 10">
            <a:extLst>
              <a:ext uri="{FF2B5EF4-FFF2-40B4-BE49-F238E27FC236}">
                <a16:creationId xmlns:a16="http://schemas.microsoft.com/office/drawing/2014/main" id="{B7B9BCFC-C58D-48F4-BF04-E48CEC834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5425" y="2754313"/>
            <a:ext cx="968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zh-CN" altLang="en-US"/>
          </a:p>
        </p:txBody>
      </p:sp>
      <p:sp>
        <p:nvSpPr>
          <p:cNvPr id="9229" name="Text Box 11">
            <a:extLst>
              <a:ext uri="{FF2B5EF4-FFF2-40B4-BE49-F238E27FC236}">
                <a16:creationId xmlns:a16="http://schemas.microsoft.com/office/drawing/2014/main" id="{749E24ED-8A4A-4375-A6C9-8BD84629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3128963"/>
            <a:ext cx="54133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230" name="Text Box 12">
            <a:extLst>
              <a:ext uri="{FF2B5EF4-FFF2-40B4-BE49-F238E27FC236}">
                <a16:creationId xmlns:a16="http://schemas.microsoft.com/office/drawing/2014/main" id="{1FC8C01E-F31A-43FE-8293-D767C8371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225" y="2171700"/>
            <a:ext cx="3603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9231" name="Text Box 13">
            <a:extLst>
              <a:ext uri="{FF2B5EF4-FFF2-40B4-BE49-F238E27FC236}">
                <a16:creationId xmlns:a16="http://schemas.microsoft.com/office/drawing/2014/main" id="{A06F4E98-423D-4CE5-A45A-4A594BA0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2614613"/>
            <a:ext cx="3937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2" name="Line 14">
            <a:extLst>
              <a:ext uri="{FF2B5EF4-FFF2-40B4-BE49-F238E27FC236}">
                <a16:creationId xmlns:a16="http://schemas.microsoft.com/office/drawing/2014/main" id="{B75AA10E-9465-4CC7-93BA-F22011C56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2922588"/>
            <a:ext cx="20415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zh-CN" altLang="en-US"/>
          </a:p>
        </p:txBody>
      </p:sp>
      <p:graphicFrame>
        <p:nvGraphicFramePr>
          <p:cNvPr id="9218" name="Object 15">
            <a:extLst>
              <a:ext uri="{FF2B5EF4-FFF2-40B4-BE49-F238E27FC236}">
                <a16:creationId xmlns:a16="http://schemas.microsoft.com/office/drawing/2014/main" id="{814CDF2D-7C8D-4051-AB65-8A275685B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0575" y="4127500"/>
          <a:ext cx="21113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" imgH="177800" progId="Equation.3">
                  <p:embed/>
                </p:oleObj>
              </mc:Choice>
              <mc:Fallback>
                <p:oleObj name="Equation" r:id="rId2" imgW="584200" imgH="177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4127500"/>
                        <a:ext cx="21113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D6F8D9D1-DF84-4004-A241-CD8B58C4E87F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2170113"/>
            <a:ext cx="6270625" cy="3386137"/>
            <a:chOff x="727" y="1469"/>
            <a:chExt cx="3591" cy="1882"/>
          </a:xfrm>
        </p:grpSpPr>
        <p:sp>
          <p:nvSpPr>
            <p:cNvPr id="9234" name="Text Box 17">
              <a:extLst>
                <a:ext uri="{FF2B5EF4-FFF2-40B4-BE49-F238E27FC236}">
                  <a16:creationId xmlns:a16="http://schemas.microsoft.com/office/drawing/2014/main" id="{9DC1BBBA-F8D6-486B-9057-2108C251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961"/>
              <a:ext cx="14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Kinetic friction</a:t>
              </a:r>
            </a:p>
          </p:txBody>
        </p:sp>
        <p:sp>
          <p:nvSpPr>
            <p:cNvPr id="9235" name="Text Box 18">
              <a:extLst>
                <a:ext uri="{FF2B5EF4-FFF2-40B4-BE49-F238E27FC236}">
                  <a16:creationId xmlns:a16="http://schemas.microsoft.com/office/drawing/2014/main" id="{CC8245B3-4599-4991-9D99-1AF3693D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1469"/>
              <a:ext cx="27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9236" name="Line 19">
              <a:extLst>
                <a:ext uri="{FF2B5EF4-FFF2-40B4-BE49-F238E27FC236}">
                  <a16:creationId xmlns:a16="http://schemas.microsoft.com/office/drawing/2014/main" id="{D53B22FD-40B7-40A7-82CD-7E4F08E36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6" y="1804"/>
              <a:ext cx="88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19" name="Object 20">
              <a:extLst>
                <a:ext uri="{FF2B5EF4-FFF2-40B4-BE49-F238E27FC236}">
                  <a16:creationId xmlns:a16="http://schemas.microsoft.com/office/drawing/2014/main" id="{CBD15F87-6612-4A4D-918B-E843360FEE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3" y="2994"/>
            <a:ext cx="122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" imgH="177800" progId="Equation.3">
                    <p:embed/>
                  </p:oleObj>
                </mc:Choice>
                <mc:Fallback>
                  <p:oleObj name="Equation" r:id="rId4" imgW="609600" imgH="177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" y="2994"/>
                          <a:ext cx="122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>
            <a:extLst>
              <a:ext uri="{FF2B5EF4-FFF2-40B4-BE49-F238E27FC236}">
                <a16:creationId xmlns:a16="http://schemas.microsoft.com/office/drawing/2014/main" id="{77AA2370-35E8-45B8-86DD-C9FFFA2C6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71450"/>
            <a:ext cx="59293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1.12 Gravity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F886AEE-AAD0-415A-A203-718CDFC494CA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4889500"/>
            <a:ext cx="3465513" cy="920750"/>
            <a:chOff x="945" y="2718"/>
            <a:chExt cx="1985" cy="511"/>
          </a:xfrm>
        </p:grpSpPr>
        <p:sp>
          <p:nvSpPr>
            <p:cNvPr id="10248" name="Oval 4">
              <a:extLst>
                <a:ext uri="{FF2B5EF4-FFF2-40B4-BE49-F238E27FC236}">
                  <a16:creationId xmlns:a16="http://schemas.microsoft.com/office/drawing/2014/main" id="{ABA32F36-E0A4-4D53-A88D-10876FDAC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718"/>
              <a:ext cx="511" cy="5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9" name="Oval 5">
              <a:extLst>
                <a:ext uri="{FF2B5EF4-FFF2-40B4-BE49-F238E27FC236}">
                  <a16:creationId xmlns:a16="http://schemas.microsoft.com/office/drawing/2014/main" id="{4FAA3833-6087-49A5-91D4-B1ABF11E7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3045"/>
              <a:ext cx="106" cy="10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9750" name="Freeform 6">
            <a:extLst>
              <a:ext uri="{FF2B5EF4-FFF2-40B4-BE49-F238E27FC236}">
                <a16:creationId xmlns:a16="http://schemas.microsoft.com/office/drawing/2014/main" id="{324F8F50-29B3-4074-91FA-2FF9657EB08C}"/>
              </a:ext>
            </a:extLst>
          </p:cNvPr>
          <p:cNvSpPr>
            <a:spLocks/>
          </p:cNvSpPr>
          <p:nvPr/>
        </p:nvSpPr>
        <p:spPr bwMode="auto">
          <a:xfrm>
            <a:off x="1919288" y="4462463"/>
            <a:ext cx="3719512" cy="912812"/>
          </a:xfrm>
          <a:custGeom>
            <a:avLst/>
            <a:gdLst>
              <a:gd name="T0" fmla="*/ 0 w 2130"/>
              <a:gd name="T1" fmla="*/ 2147483647 h 508"/>
              <a:gd name="T2" fmla="*/ 2147483647 w 2130"/>
              <a:gd name="T3" fmla="*/ 2147483647 h 508"/>
              <a:gd name="T4" fmla="*/ 2147483647 w 2130"/>
              <a:gd name="T5" fmla="*/ 2147483647 h 508"/>
              <a:gd name="T6" fmla="*/ 2147483647 w 2130"/>
              <a:gd name="T7" fmla="*/ 2147483647 h 508"/>
              <a:gd name="T8" fmla="*/ 0 60000 65536"/>
              <a:gd name="T9" fmla="*/ 0 60000 65536"/>
              <a:gd name="T10" fmla="*/ 0 60000 65536"/>
              <a:gd name="T11" fmla="*/ 0 60000 65536"/>
              <a:gd name="T12" fmla="*/ 0 w 2130"/>
              <a:gd name="T13" fmla="*/ 0 h 508"/>
              <a:gd name="T14" fmla="*/ 2130 w 2130"/>
              <a:gd name="T15" fmla="*/ 508 h 5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0" h="508">
                <a:moveTo>
                  <a:pt x="0" y="508"/>
                </a:moveTo>
                <a:cubicBezTo>
                  <a:pt x="108" y="408"/>
                  <a:pt x="216" y="309"/>
                  <a:pt x="424" y="228"/>
                </a:cubicBezTo>
                <a:cubicBezTo>
                  <a:pt x="631" y="146"/>
                  <a:pt x="958" y="32"/>
                  <a:pt x="1243" y="16"/>
                </a:cubicBezTo>
                <a:cubicBezTo>
                  <a:pt x="1527" y="0"/>
                  <a:pt x="1828" y="66"/>
                  <a:pt x="2130" y="132"/>
                </a:cubicBezTo>
              </a:path>
            </a:pathLst>
          </a:custGeom>
          <a:noFill/>
          <a:ln w="349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77527428-D27B-420D-AE67-2DE4CA31D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7513" y="1171575"/>
          <a:ext cx="31559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31800" progId="Equation.3">
                  <p:embed/>
                </p:oleObj>
              </mc:Choice>
              <mc:Fallback>
                <p:oleObj name="Equation" r:id="rId2" imgW="990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1171575"/>
                        <a:ext cx="31559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>
            <a:extLst>
              <a:ext uri="{FF2B5EF4-FFF2-40B4-BE49-F238E27FC236}">
                <a16:creationId xmlns:a16="http://schemas.microsoft.com/office/drawing/2014/main" id="{A12735B7-28DE-4414-9730-3C4C40190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2671763"/>
          <a:ext cx="859313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419100" progId="Equation.3">
                  <p:embed/>
                </p:oleObj>
              </mc:Choice>
              <mc:Fallback>
                <p:oleObj name="Equation" r:id="rId4" imgW="27432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671763"/>
                        <a:ext cx="8593137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Line 9">
            <a:extLst>
              <a:ext uri="{FF2B5EF4-FFF2-40B4-BE49-F238E27FC236}">
                <a16:creationId xmlns:a16="http://schemas.microsoft.com/office/drawing/2014/main" id="{02A629AD-1EB2-4FAF-BFCF-8D5DDA292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9750" y="4354513"/>
            <a:ext cx="1308100" cy="1087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BE2EE8A-5184-4B8E-B9C7-369C8F770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575" y="90488"/>
            <a:ext cx="7000875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1.1 Physical simulations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8747EA7-AA4B-47D9-A6F2-7CB058B3E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100138"/>
            <a:ext cx="8074025" cy="5888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dirty="0">
                <a:ea typeface="宋体" panose="02010600030101010101" pitchFamily="2" charset="-122"/>
              </a:rPr>
              <a:t>Model nature by using the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laws of physics</a:t>
            </a:r>
          </a:p>
          <a:p>
            <a:pPr marL="317500" indent="-317500" defTabSz="1019175" eaLnBrk="1" hangingPunct="1"/>
            <a:r>
              <a:rPr lang="en-US" altLang="zh-CN" dirty="0">
                <a:ea typeface="宋体" panose="02010600030101010101" pitchFamily="2" charset="-122"/>
              </a:rPr>
              <a:t>Often, the only way to achieve realism</a:t>
            </a:r>
          </a:p>
          <a:p>
            <a:pPr marL="317500" indent="-317500" defTabSz="1019175" eaLnBrk="1" hangingPunct="1"/>
            <a:r>
              <a:rPr lang="en-US" altLang="zh-CN" dirty="0">
                <a:ea typeface="宋体" panose="02010600030101010101" pitchFamily="2" charset="-122"/>
              </a:rPr>
              <a:t>Alternative: try various non-scientific tricks to achieve realistic effects</a:t>
            </a:r>
          </a:p>
          <a:p>
            <a:pPr marL="317500" indent="-317500" defTabSz="1019175" eaLnBrk="1" hangingPunct="1"/>
            <a:r>
              <a:rPr lang="en-US" altLang="zh-CN" dirty="0">
                <a:ea typeface="宋体" panose="02010600030101010101" pitchFamily="2" charset="-122"/>
              </a:rPr>
              <a:t>Math becomes too complicated very quickly</a:t>
            </a:r>
          </a:p>
          <a:p>
            <a:pPr marL="317500" indent="-317500" defTabSz="1019175" eaLnBrk="1" hangingPunct="1">
              <a:buFont typeface="Wingdings" pitchFamily="2" charset="2"/>
              <a:buNone/>
            </a:pPr>
            <a:r>
              <a:rPr lang="en-US" altLang="zh-CN" sz="2200" i="1" dirty="0"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ea typeface="宋体" panose="02010600030101010101" pitchFamily="2" charset="-122"/>
              </a:rPr>
              <a:t>Isn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400" i="1" dirty="0">
                <a:ea typeface="宋体" panose="02010600030101010101" pitchFamily="2" charset="-122"/>
              </a:rPr>
              <a:t>t it incredible that nature can compute everything (you, me, and the whole universe) on the fly, it is the fastest computer ever.</a:t>
            </a:r>
          </a:p>
          <a:p>
            <a:pPr marL="317500" indent="-317500" defTabSz="1019175" eaLnBrk="1" hangingPunct="1"/>
            <a:r>
              <a:rPr lang="en-US" altLang="zh-CN" dirty="0">
                <a:ea typeface="宋体" panose="02010600030101010101" pitchFamily="2" charset="-122"/>
              </a:rPr>
              <a:t>Important issues: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simulation accuracy and stability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>
            <a:extLst>
              <a:ext uri="{FF2B5EF4-FFF2-40B4-BE49-F238E27FC236}">
                <a16:creationId xmlns:a16="http://schemas.microsoft.com/office/drawing/2014/main" id="{05C8B83C-0ACB-48D7-A93D-4E60C454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66688"/>
            <a:ext cx="4572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1.13 Viscosity</a:t>
            </a:r>
          </a:p>
        </p:txBody>
      </p:sp>
      <p:grpSp>
        <p:nvGrpSpPr>
          <p:cNvPr id="11274" name="组合 16">
            <a:extLst>
              <a:ext uri="{FF2B5EF4-FFF2-40B4-BE49-F238E27FC236}">
                <a16:creationId xmlns:a16="http://schemas.microsoft.com/office/drawing/2014/main" id="{077089E6-0EDC-4D28-ABE0-CD47C9DC56BF}"/>
              </a:ext>
            </a:extLst>
          </p:cNvPr>
          <p:cNvGrpSpPr>
            <a:grpSpLocks/>
          </p:cNvGrpSpPr>
          <p:nvPr/>
        </p:nvGrpSpPr>
        <p:grpSpPr bwMode="auto">
          <a:xfrm>
            <a:off x="6992938" y="1311275"/>
            <a:ext cx="2327275" cy="1217613"/>
            <a:chOff x="6992938" y="1311266"/>
            <a:chExt cx="2327275" cy="1217612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9223D97F-2678-44DA-8234-538541A21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2938" y="1754178"/>
              <a:ext cx="1520825" cy="238125"/>
              <a:chOff x="3139" y="718"/>
              <a:chExt cx="871" cy="133"/>
            </a:xfrm>
            <a:solidFill>
              <a:srgbClr val="FF0000"/>
            </a:solidFill>
          </p:grpSpPr>
          <p:sp>
            <p:nvSpPr>
              <p:cNvPr id="11277" name="Oval 3">
                <a:extLst>
                  <a:ext uri="{FF2B5EF4-FFF2-40B4-BE49-F238E27FC236}">
                    <a16:creationId xmlns:a16="http://schemas.microsoft.com/office/drawing/2014/main" id="{E989741B-84A7-498D-A98F-95DC53D5E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718"/>
                <a:ext cx="123" cy="133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278" name="Line 4">
                <a:extLst>
                  <a:ext uri="{FF2B5EF4-FFF2-40B4-BE49-F238E27FC236}">
                    <a16:creationId xmlns:a16="http://schemas.microsoft.com/office/drawing/2014/main" id="{2B49EE2E-9AF6-4B0C-BC23-A23315D4C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9" y="749"/>
                <a:ext cx="6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279" name="Line 5">
                <a:extLst>
                  <a:ext uri="{FF2B5EF4-FFF2-40B4-BE49-F238E27FC236}">
                    <a16:creationId xmlns:a16="http://schemas.microsoft.com/office/drawing/2014/main" id="{64EA72E8-A2EC-4D6A-BEA2-A696D414E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790"/>
                <a:ext cx="6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280" name="Line 6">
                <a:extLst>
                  <a:ext uri="{FF2B5EF4-FFF2-40B4-BE49-F238E27FC236}">
                    <a16:creationId xmlns:a16="http://schemas.microsoft.com/office/drawing/2014/main" id="{7ED00A0D-998C-4448-BCAD-4BFDE7135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1" y="831"/>
                <a:ext cx="65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" name="Rectangle 12">
              <a:extLst>
                <a:ext uri="{FF2B5EF4-FFF2-40B4-BE49-F238E27FC236}">
                  <a16:creationId xmlns:a16="http://schemas.microsoft.com/office/drawing/2014/main" id="{B98CAD23-CA2B-4474-B3B1-A0F866A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513" y="1311266"/>
              <a:ext cx="1790700" cy="121761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1882" tIns="50941" rIns="101882" bIns="50941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C3A457F-4631-4E29-8FC7-C14C50046AA4}"/>
              </a:ext>
            </a:extLst>
          </p:cNvPr>
          <p:cNvGrpSpPr/>
          <p:nvPr/>
        </p:nvGrpSpPr>
        <p:grpSpPr>
          <a:xfrm>
            <a:off x="885825" y="1457325"/>
            <a:ext cx="7875588" cy="4489450"/>
            <a:chOff x="885825" y="1457325"/>
            <a:chExt cx="7875588" cy="4489450"/>
          </a:xfrm>
        </p:grpSpPr>
        <p:sp>
          <p:nvSpPr>
            <p:cNvPr id="11270" name="Text Box 8">
              <a:extLst>
                <a:ext uri="{FF2B5EF4-FFF2-40B4-BE49-F238E27FC236}">
                  <a16:creationId xmlns:a16="http://schemas.microsoft.com/office/drawing/2014/main" id="{BF5CFA4E-7D1C-4436-B0C1-F6A6097A1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550" y="2328863"/>
              <a:ext cx="493871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- depends on shape of object</a:t>
              </a:r>
            </a:p>
          </p:txBody>
        </p:sp>
        <p:sp>
          <p:nvSpPr>
            <p:cNvPr id="11271" name="Text Box 9">
              <a:extLst>
                <a:ext uri="{FF2B5EF4-FFF2-40B4-BE49-F238E27FC236}">
                  <a16:creationId xmlns:a16="http://schemas.microsoft.com/office/drawing/2014/main" id="{A19AD41C-6099-4AB6-AC60-0658FAD4A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600" y="2797175"/>
              <a:ext cx="54705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- depends on properties of liquid</a:t>
              </a:r>
            </a:p>
          </p:txBody>
        </p:sp>
        <p:sp>
          <p:nvSpPr>
            <p:cNvPr id="11272" name="Text Box 10">
              <a:extLst>
                <a:ext uri="{FF2B5EF4-FFF2-40B4-BE49-F238E27FC236}">
                  <a16:creationId xmlns:a16="http://schemas.microsoft.com/office/drawing/2014/main" id="{F4B60F3A-0B99-44E3-A6D4-4D5166693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575" y="4652963"/>
              <a:ext cx="758983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Terminal velocity - viscosity and gravity balance</a:t>
              </a:r>
            </a:p>
          </p:txBody>
        </p:sp>
        <p:sp>
          <p:nvSpPr>
            <p:cNvPr id="11273" name="Text Box 11">
              <a:extLst>
                <a:ext uri="{FF2B5EF4-FFF2-40B4-BE49-F238E27FC236}">
                  <a16:creationId xmlns:a16="http://schemas.microsoft.com/office/drawing/2014/main" id="{282563AD-679E-4872-9904-21632B68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3778250"/>
              <a:ext cx="33893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spherical object:</a:t>
              </a:r>
            </a:p>
          </p:txBody>
        </p:sp>
        <p:graphicFrame>
          <p:nvGraphicFramePr>
            <p:cNvPr id="11266" name="Object 13">
              <a:extLst>
                <a:ext uri="{FF2B5EF4-FFF2-40B4-BE49-F238E27FC236}">
                  <a16:creationId xmlns:a16="http://schemas.microsoft.com/office/drawing/2014/main" id="{5CE26410-4F5F-4BAA-84FF-AACCD70B97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183827"/>
                </p:ext>
              </p:extLst>
            </p:nvPr>
          </p:nvGraphicFramePr>
          <p:xfrm>
            <a:off x="885825" y="1457325"/>
            <a:ext cx="2695575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85800" imgH="177800" progId="Equation.3">
                    <p:embed/>
                  </p:oleObj>
                </mc:Choice>
                <mc:Fallback>
                  <p:oleObj name="Equation" r:id="rId3" imgW="685800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825" y="1457325"/>
                          <a:ext cx="2695575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14">
              <a:extLst>
                <a:ext uri="{FF2B5EF4-FFF2-40B4-BE49-F238E27FC236}">
                  <a16:creationId xmlns:a16="http://schemas.microsoft.com/office/drawing/2014/main" id="{52342DA7-4726-4ECB-9F01-3903CA1ADC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917740"/>
                </p:ext>
              </p:extLst>
            </p:nvPr>
          </p:nvGraphicFramePr>
          <p:xfrm>
            <a:off x="5073650" y="3816350"/>
            <a:ext cx="162877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33400" imgH="177800" progId="Equation.3">
                    <p:embed/>
                  </p:oleObj>
                </mc:Choice>
                <mc:Fallback>
                  <p:oleObj name="Equation" r:id="rId5" imgW="533400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650" y="3816350"/>
                          <a:ext cx="1628775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15">
              <a:extLst>
                <a:ext uri="{FF2B5EF4-FFF2-40B4-BE49-F238E27FC236}">
                  <a16:creationId xmlns:a16="http://schemas.microsoft.com/office/drawing/2014/main" id="{BB21C778-3371-4617-8868-E51CDE9AC9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99907"/>
                </p:ext>
              </p:extLst>
            </p:nvPr>
          </p:nvGraphicFramePr>
          <p:xfrm>
            <a:off x="4167188" y="5378450"/>
            <a:ext cx="2463800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36600" imgH="165100" progId="Equation.3">
                    <p:embed/>
                  </p:oleObj>
                </mc:Choice>
                <mc:Fallback>
                  <p:oleObj name="Equation" r:id="rId7" imgW="736600" imgH="165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188" y="5378450"/>
                          <a:ext cx="2463800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16">
              <a:extLst>
                <a:ext uri="{FF2B5EF4-FFF2-40B4-BE49-F238E27FC236}">
                  <a16:creationId xmlns:a16="http://schemas.microsoft.com/office/drawing/2014/main" id="{6A64FE27-BDD2-4967-9C75-A40592032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738" y="5360988"/>
              <a:ext cx="2654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E.g., for sphere: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571BC019-8D03-41A0-883A-4BFF18413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28575"/>
            <a:ext cx="6929438" cy="795338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1.2 Newton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Laws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E31B23F-B485-48F6-B7CD-A7E918B81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100138"/>
            <a:ext cx="8550275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Newton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 2nd law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85BE9B42-28F8-47D1-82FA-B8F3727A9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1025" y="1760538"/>
          <a:ext cx="23129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2" imgW="507960" imgH="215640" progId="Equation.3">
                  <p:embed/>
                </p:oleObj>
              </mc:Choice>
              <mc:Fallback>
                <p:oleObj name="Microsoft 公式 3.0" r:id="rId2" imgW="5079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1760538"/>
                        <a:ext cx="23129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5">
            <a:extLst>
              <a:ext uri="{FF2B5EF4-FFF2-40B4-BE49-F238E27FC236}">
                <a16:creationId xmlns:a16="http://schemas.microsoft.com/office/drawing/2014/main" id="{4D8C229F-BD41-469B-B35E-1955DBFE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944938"/>
            <a:ext cx="9042400" cy="177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</a:pPr>
            <a:r>
              <a:rPr lang="en-US" altLang="zh-CN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Newton’s 3rd law: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If object A exerts a force F on object B, then object B is at the same time exerting force -F on A.</a:t>
            </a:r>
          </a:p>
        </p:txBody>
      </p:sp>
      <p:sp>
        <p:nvSpPr>
          <p:cNvPr id="1032" name="Rectangle 6">
            <a:extLst>
              <a:ext uri="{FF2B5EF4-FFF2-40B4-BE49-F238E27FC236}">
                <a16:creationId xmlns:a16="http://schemas.microsoft.com/office/drawing/2014/main" id="{A6083F2D-F3F3-4083-9A24-CFB178C03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873375"/>
            <a:ext cx="8548688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marL="317500" indent="-3175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you how to compute acceleration, given the force and mass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803313-76C5-4AAA-B75C-C33C04349A45}"/>
              </a:ext>
            </a:extLst>
          </p:cNvPr>
          <p:cNvGrpSpPr/>
          <p:nvPr/>
        </p:nvGrpSpPr>
        <p:grpSpPr>
          <a:xfrm>
            <a:off x="5387975" y="5016500"/>
            <a:ext cx="2860675" cy="1912938"/>
            <a:chOff x="5387975" y="5016500"/>
            <a:chExt cx="2860675" cy="1912938"/>
          </a:xfrm>
        </p:grpSpPr>
        <p:sp>
          <p:nvSpPr>
            <p:cNvPr id="1033" name="Oval 8">
              <a:extLst>
                <a:ext uri="{FF2B5EF4-FFF2-40B4-BE49-F238E27FC236}">
                  <a16:creationId xmlns:a16="http://schemas.microsoft.com/office/drawing/2014/main" id="{C2808965-D9C0-49F8-AF53-C7C62C635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788" y="6459538"/>
              <a:ext cx="255587" cy="4699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" name="Oval 9">
              <a:extLst>
                <a:ext uri="{FF2B5EF4-FFF2-40B4-BE49-F238E27FC236}">
                  <a16:creationId xmlns:a16="http://schemas.microsoft.com/office/drawing/2014/main" id="{121D9F8A-C6BE-47CA-846E-BDF0DAC8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5016500"/>
              <a:ext cx="254000" cy="46990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70858" tIns="28343" rIns="70858" bIns="28343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Line 10">
              <a:extLst>
                <a:ext uri="{FF2B5EF4-FFF2-40B4-BE49-F238E27FC236}">
                  <a16:creationId xmlns:a16="http://schemas.microsoft.com/office/drawing/2014/main" id="{C885A395-A197-4EBC-8125-405B3ED34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400" y="5176838"/>
              <a:ext cx="1927225" cy="138112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6" name="Line 11">
              <a:extLst>
                <a:ext uri="{FF2B5EF4-FFF2-40B4-BE49-F238E27FC236}">
                  <a16:creationId xmlns:a16="http://schemas.microsoft.com/office/drawing/2014/main" id="{830BACBC-F4CB-4C9D-8B29-BA34EAEBC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0900" y="5281613"/>
              <a:ext cx="749300" cy="56515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7" name="Line 12">
              <a:extLst>
                <a:ext uri="{FF2B5EF4-FFF2-40B4-BE49-F238E27FC236}">
                  <a16:creationId xmlns:a16="http://schemas.microsoft.com/office/drawing/2014/main" id="{CD3DEDE1-143B-47BA-8E4C-DFAEA8714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2138" y="5829300"/>
              <a:ext cx="750887" cy="56515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0858" tIns="28343" rIns="70858" bIns="28343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7" name="Object 13">
              <a:extLst>
                <a:ext uri="{FF2B5EF4-FFF2-40B4-BE49-F238E27FC236}">
                  <a16:creationId xmlns:a16="http://schemas.microsoft.com/office/drawing/2014/main" id="{E9081BE1-2459-4AE3-BF9F-D0F0D438E4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116253"/>
                </p:ext>
              </p:extLst>
            </p:nvPr>
          </p:nvGraphicFramePr>
          <p:xfrm>
            <a:off x="7653338" y="5608638"/>
            <a:ext cx="595312" cy="785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03040" progId="Equation.3">
                    <p:embed/>
                  </p:oleObj>
                </mc:Choice>
                <mc:Fallback>
                  <p:oleObj name="Equation" r:id="rId4" imgW="16488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3338" y="5608638"/>
                          <a:ext cx="595312" cy="785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4">
              <a:extLst>
                <a:ext uri="{FF2B5EF4-FFF2-40B4-BE49-F238E27FC236}">
                  <a16:creationId xmlns:a16="http://schemas.microsoft.com/office/drawing/2014/main" id="{A4E9D1FA-4C5E-49C6-8A83-9073B71F24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691691"/>
                </p:ext>
              </p:extLst>
            </p:nvPr>
          </p:nvGraphicFramePr>
          <p:xfrm>
            <a:off x="5387975" y="5084763"/>
            <a:ext cx="960438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00" imgH="203040" progId="Equation.3">
                    <p:embed/>
                  </p:oleObj>
                </mc:Choice>
                <mc:Fallback>
                  <p:oleObj name="Equation" r:id="rId6" imgW="26640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975" y="5084763"/>
                          <a:ext cx="960438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  <p:bldP spid="1031" grpId="0"/>
      <p:bldP spid="10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D9A81F7-152A-4D10-B8B9-245F3FE65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100013"/>
            <a:ext cx="5591175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1.3 Single spring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86EA92-88EA-41E5-A806-8F4996A44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16" y="1283493"/>
            <a:ext cx="4668884" cy="5205413"/>
          </a:xfrm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447675" indent="-447675" defTabSz="1019175" eaLnBrk="1" hangingPunct="1">
              <a:defRPr/>
            </a:pPr>
            <a:r>
              <a:rPr lang="en-US" altLang="zh-CN" sz="2800" dirty="0">
                <a:ea typeface="宋体" pitchFamily="2" charset="-122"/>
              </a:rPr>
              <a:t>Obeys the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</a:rPr>
              <a:t>Hook</a:t>
            </a:r>
            <a:r>
              <a:rPr lang="en-US" altLang="zh-CN" sz="2800" i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’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</a:rPr>
              <a:t>s law</a:t>
            </a:r>
            <a:r>
              <a:rPr lang="en-US" altLang="zh-CN" sz="2800" dirty="0">
                <a:ea typeface="宋体" pitchFamily="2" charset="-122"/>
              </a:rPr>
              <a:t>:</a:t>
            </a:r>
          </a:p>
          <a:p>
            <a:pPr marL="317500" indent="-317500" defTabSz="1019175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ea typeface="宋体" pitchFamily="2" charset="-122"/>
              </a:rPr>
              <a:t>		F = k (x - x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)</a:t>
            </a:r>
          </a:p>
          <a:p>
            <a:pPr marL="447675" indent="-447675" defTabSz="1019175" eaLnBrk="1" hangingPunct="1">
              <a:defRPr/>
            </a:pPr>
            <a:r>
              <a:rPr lang="en-US" altLang="zh-CN" sz="2800" dirty="0">
                <a:ea typeface="宋体" pitchFamily="2" charset="-122"/>
              </a:rPr>
              <a:t>x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 = rest length</a:t>
            </a:r>
          </a:p>
          <a:p>
            <a:pPr marL="447675" indent="-447675" defTabSz="1019175" eaLnBrk="1" hangingPunct="1">
              <a:defRPr/>
            </a:pPr>
            <a:r>
              <a:rPr lang="en-US" altLang="zh-CN" sz="2800" dirty="0">
                <a:ea typeface="宋体" pitchFamily="2" charset="-122"/>
              </a:rPr>
              <a:t>k = spring elasticity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(aka stiffness)</a:t>
            </a:r>
          </a:p>
          <a:p>
            <a:pPr marL="447675" indent="-447675" defTabSz="1019175" eaLnBrk="1" hangingPunct="1">
              <a:defRPr/>
            </a:pPr>
            <a:r>
              <a:rPr lang="en-US" altLang="zh-CN" sz="2800" dirty="0">
                <a:ea typeface="宋体" pitchFamily="2" charset="-122"/>
              </a:rPr>
              <a:t>For x&lt;x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, spring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wants to extend</a:t>
            </a:r>
          </a:p>
          <a:p>
            <a:pPr marL="447675" indent="-447675" defTabSz="1019175" eaLnBrk="1" hangingPunct="1">
              <a:defRPr/>
            </a:pPr>
            <a:r>
              <a:rPr lang="en-US" altLang="zh-CN" sz="2800" dirty="0">
                <a:ea typeface="宋体" pitchFamily="2" charset="-122"/>
              </a:rPr>
              <a:t>For x&gt;x</a:t>
            </a:r>
            <a:r>
              <a:rPr lang="en-US" altLang="zh-CN" sz="2800" baseline="-25000" dirty="0">
                <a:ea typeface="宋体" pitchFamily="2" charset="-122"/>
              </a:rPr>
              <a:t>0</a:t>
            </a:r>
            <a:r>
              <a:rPr lang="en-US" altLang="zh-CN" sz="2800" dirty="0">
                <a:ea typeface="宋体" pitchFamily="2" charset="-122"/>
              </a:rPr>
              <a:t>, spring </a:t>
            </a:r>
            <a:br>
              <a:rPr lang="en-US" altLang="zh-CN" sz="2800" dirty="0">
                <a:ea typeface="宋体" pitchFamily="2" charset="-122"/>
              </a:rPr>
            </a:br>
            <a:r>
              <a:rPr lang="en-US" altLang="zh-CN" sz="2800" dirty="0">
                <a:ea typeface="宋体" pitchFamily="2" charset="-122"/>
              </a:rPr>
              <a:t>wants to contract</a:t>
            </a:r>
          </a:p>
        </p:txBody>
      </p:sp>
      <p:pic>
        <p:nvPicPr>
          <p:cNvPr id="17412" name="Picture 4" descr="hook">
            <a:extLst>
              <a:ext uri="{FF2B5EF4-FFF2-40B4-BE49-F238E27FC236}">
                <a16:creationId xmlns:a16="http://schemas.microsoft.com/office/drawing/2014/main" id="{485BB71C-842D-419B-B41D-93213301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02024"/>
            <a:ext cx="467995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BC8D5785-761E-4721-A259-DCBDF319A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90488"/>
            <a:ext cx="5956300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1.3.1 Hook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law in 3D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E388C2BD-1407-47E1-B69F-F3A86904E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243013"/>
            <a:ext cx="9001125" cy="2957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Assume A and B two mass points connected with a spring.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Let L be the vector pointing from B to A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Let R be the spring rest length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Then,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the elastic force exerted </a:t>
            </a:r>
            <a:r>
              <a:rPr lang="en-US" altLang="zh-CN" sz="2800" dirty="0">
                <a:ea typeface="宋体" panose="02010600030101010101" pitchFamily="2" charset="-122"/>
              </a:rPr>
              <a:t>on A is: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78D13FD3-3586-4C6F-BB92-61DC864E4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529138"/>
          <a:ext cx="473392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57200" progId="Equation.DSMT4">
                  <p:embed/>
                </p:oleObj>
              </mc:Choice>
              <mc:Fallback>
                <p:oleObj name="Equation" r:id="rId2" imgW="14601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29138"/>
                        <a:ext cx="4733925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CCA06D9D-78F5-48B4-9F61-A5774C33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8575"/>
            <a:ext cx="5033962" cy="795338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1.3.2 Damping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4F097B27-6D83-4F0C-AEF4-9967863F6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073150"/>
            <a:ext cx="8847137" cy="538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Springs are not completely elastic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They absorb some of the energy and tend to decrease the velocity of the mass points attached to them</a:t>
            </a:r>
          </a:p>
          <a:p>
            <a:pPr marL="317500" indent="-317500" defTabSz="1019175"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Damping force </a:t>
            </a:r>
            <a:r>
              <a:rPr lang="en-US" altLang="zh-CN" sz="2800" dirty="0">
                <a:ea typeface="宋体" panose="02010600030101010101" pitchFamily="2" charset="-122"/>
              </a:rPr>
              <a:t>depends on the velocity:</a:t>
            </a: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>
              <a:buFont typeface="Wingding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ea typeface="宋体" panose="02010600030101010101" pitchFamily="2" charset="-122"/>
              </a:rPr>
              <a:t>k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ea typeface="宋体" panose="02010600030101010101" pitchFamily="2" charset="-122"/>
              </a:rPr>
              <a:t>damping coefficient </a:t>
            </a:r>
          </a:p>
          <a:p>
            <a:pPr marL="317500" indent="-317500" defTabSz="1019175" eaLnBrk="1" hangingPunct="1">
              <a:buFont typeface="Wingding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ea typeface="宋体" panose="02010600030101010101" pitchFamily="2" charset="-122"/>
              </a:rPr>
              <a:t>k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ea typeface="宋体" panose="02010600030101010101" pitchFamily="2" charset="-122"/>
              </a:rPr>
              <a:t> different than </a:t>
            </a:r>
            <a:r>
              <a:rPr lang="en-US" altLang="zh-CN" sz="2800" dirty="0" err="1">
                <a:ea typeface="宋体" panose="02010600030101010101" pitchFamily="2" charset="-122"/>
              </a:rPr>
              <a:t>k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Hook</a:t>
            </a:r>
            <a:r>
              <a:rPr lang="en-US" altLang="zh-CN" sz="2800" baseline="-250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!</a:t>
            </a:r>
            <a:r>
              <a:rPr lang="zh-CN" altLang="en-US" sz="2800" dirty="0">
                <a:ea typeface="宋体" panose="02010600030101010101" pitchFamily="2" charset="-122"/>
              </a:rPr>
              <a:t>！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7EFB575A-144A-4835-98D1-EBBDCC6B1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3957638"/>
          <a:ext cx="1908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80" imgH="253800" progId="Equation.3">
                  <p:embed/>
                </p:oleObj>
              </mc:Choice>
              <mc:Fallback>
                <p:oleObj name="Equation" r:id="rId3" imgW="6220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57638"/>
                        <a:ext cx="19081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HOOK1">
            <a:extLst>
              <a:ext uri="{FF2B5EF4-FFF2-40B4-BE49-F238E27FC236}">
                <a16:creationId xmlns:a16="http://schemas.microsoft.com/office/drawing/2014/main" id="{26F93B77-885E-4410-820F-32E7D8C5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3630613"/>
            <a:ext cx="55959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4059194F-D455-45B1-B51E-47DC1AB31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100013"/>
            <a:ext cx="5719762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Damping in 3D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2D78547-4B47-41D0-9B5D-729899E79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100138"/>
            <a:ext cx="9001125" cy="538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Assume A and B two mass points connected with a spring.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Let L be the vector pointing from B to A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Then, the damping force exerted on A is:</a:t>
            </a: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Here </a:t>
            </a:r>
            <a:r>
              <a:rPr lang="en-US" altLang="zh-CN" sz="2800" dirty="0" err="1"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dirty="0" err="1"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err="1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are velocities of points A and B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Damping force always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OPPOSES</a:t>
            </a:r>
            <a:r>
              <a:rPr lang="en-US" altLang="zh-CN" sz="2800" dirty="0">
                <a:ea typeface="宋体" panose="02010600030101010101" pitchFamily="2" charset="-122"/>
              </a:rPr>
              <a:t> the motion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4B28FFD0-E90E-48C9-A8BB-E817AC2D4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5" y="3589338"/>
          <a:ext cx="49371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457200" progId="Equation.3">
                  <p:embed/>
                </p:oleObj>
              </mc:Choice>
              <mc:Fallback>
                <p:oleObj name="Equation" r:id="rId2" imgW="15238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3589338"/>
                        <a:ext cx="49371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F129A24-D2CD-4F92-90EF-3117CE9A3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90488"/>
            <a:ext cx="6459537" cy="795337"/>
          </a:xfrm>
        </p:spPr>
        <p:txBody>
          <a:bodyPr/>
          <a:lstStyle/>
          <a:p>
            <a:pPr defTabSz="1019175" eaLnBrk="1" hangingPunct="1"/>
            <a:r>
              <a:rPr lang="en-US" altLang="zh-CN">
                <a:ea typeface="宋体" panose="02010600030101010101" pitchFamily="2" charset="-122"/>
              </a:rPr>
              <a:t>1.4 A network of springs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69B4044-F533-4056-8C62-F1FD87AB6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6712" y="991319"/>
            <a:ext cx="8847137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Every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mass point connected </a:t>
            </a:r>
            <a:r>
              <a:rPr lang="en-US" altLang="zh-CN" sz="2800" dirty="0">
                <a:ea typeface="宋体" panose="02010600030101010101" pitchFamily="2" charset="-122"/>
              </a:rPr>
              <a:t>to some other points by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springs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Springs exert forces  on mass points</a:t>
            </a:r>
          </a:p>
          <a:p>
            <a:pPr marL="896938" lvl="1" indent="-387350" defTabSz="1019175"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Hook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 force</a:t>
            </a:r>
          </a:p>
          <a:p>
            <a:pPr marL="896938" lvl="1" indent="-387350" defTabSz="1019175"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Damping force</a:t>
            </a:r>
          </a:p>
          <a:p>
            <a:pPr marL="317500" indent="-31750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Other forces</a:t>
            </a:r>
          </a:p>
          <a:p>
            <a:pPr marL="896938" lvl="1" indent="-387350" defTabSz="1019175" eaLnBrk="1" hangingPunct="1"/>
            <a:r>
              <a:rPr lang="en-US" altLang="zh-CN" sz="2800" dirty="0">
                <a:ea typeface="宋体" panose="02010600030101010101" pitchFamily="2" charset="-122"/>
              </a:rPr>
              <a:t>External force field</a:t>
            </a:r>
          </a:p>
          <a:p>
            <a:pPr marL="1274763" lvl="2" defTabSz="1019175" eaLnBrk="1" hangingPunct="1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Gravity</a:t>
            </a:r>
          </a:p>
          <a:p>
            <a:pPr marL="1274763" lvl="2" defTabSz="1019175" eaLnBrk="1" hangingPunct="1"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Electrical or magnetic force </a:t>
            </a:r>
            <a:r>
              <a:rPr lang="en-US" altLang="zh-CN" sz="2800" dirty="0">
                <a:ea typeface="宋体" panose="02010600030101010101" pitchFamily="2" charset="-122"/>
              </a:rPr>
              <a:t>field</a:t>
            </a:r>
          </a:p>
          <a:p>
            <a:pPr marL="896938" lvl="1" indent="-387350" defTabSz="1019175" eaLnBrk="1" hangingPunct="1"/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Collision force</a:t>
            </a:r>
          </a:p>
        </p:txBody>
      </p:sp>
      <p:pic>
        <p:nvPicPr>
          <p:cNvPr id="18436" name="Picture 4" descr="CLOTH">
            <a:extLst>
              <a:ext uri="{FF2B5EF4-FFF2-40B4-BE49-F238E27FC236}">
                <a16:creationId xmlns:a16="http://schemas.microsoft.com/office/drawing/2014/main" id="{79172B0B-1B3B-454E-B0A3-4594A203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2109788"/>
            <a:ext cx="2943225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theme/theme1.xml><?xml version="1.0" encoding="utf-8"?>
<a:theme xmlns:a="http://schemas.openxmlformats.org/drawingml/2006/main" name="2_020424 Atlas Copco Dymamic Workplaces - Roadmap">
  <a:themeElements>
    <a:clrScheme name="2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2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2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1_Physically Based Simulation_Overview.ppt[兼容模式]" id="{A30B28AE-C437-4DB9-AB33-C7343A5CC37F}" vid="{E4E7DD91-8AF2-4F69-B68E-4F186D7D0AF7}"/>
    </a:ext>
  </a:extLst>
</a:theme>
</file>

<file path=ppt/theme/theme2.xml><?xml version="1.0" encoding="utf-8"?>
<a:theme xmlns:a="http://schemas.openxmlformats.org/drawingml/2006/main" name="1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1_Physically Based Simulation_Overview.ppt[兼容模式]" id="{A30B28AE-C437-4DB9-AB33-C7343A5CC37F}" vid="{9B347E9C-738A-44D8-B805-95996B679213}"/>
    </a:ext>
  </a:extLst>
</a:theme>
</file>

<file path=ppt/theme/theme3.xml><?xml version="1.0" encoding="utf-8"?>
<a:theme xmlns:a="http://schemas.openxmlformats.org/drawingml/2006/main" name="3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1_Physically Based Simulation_Overview.ppt[兼容模式]" id="{A30B28AE-C437-4DB9-AB33-C7343A5CC37F}" vid="{9B347E9C-738A-44D8-B805-95996B679213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chapter05-1_Physically Based Simulation_Overview</Template>
  <TotalTime>31</TotalTime>
  <Words>1308</Words>
  <Application>Microsoft Office PowerPoint</Application>
  <PresentationFormat>自定义</PresentationFormat>
  <Paragraphs>205</Paragraphs>
  <Slides>30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华文楷体</vt:lpstr>
      <vt:lpstr>华文新魏</vt:lpstr>
      <vt:lpstr>楷体_GB2312</vt:lpstr>
      <vt:lpstr>隶书</vt:lpstr>
      <vt:lpstr>Arial</vt:lpstr>
      <vt:lpstr>Calibri</vt:lpstr>
      <vt:lpstr>Comic Sans MS</vt:lpstr>
      <vt:lpstr>Times</vt:lpstr>
      <vt:lpstr>Times New Roman</vt:lpstr>
      <vt:lpstr>Wingdings</vt:lpstr>
      <vt:lpstr>2_020424 Atlas Copco Dymamic Workplaces - Roadmap</vt:lpstr>
      <vt:lpstr>1_020424 Atlas Copco Dymamic Workplaces - Roadmap</vt:lpstr>
      <vt:lpstr>3_020424 Atlas Copco Dymamic Workplaces - Roadmap</vt:lpstr>
      <vt:lpstr>Microsoft 公式 3.0</vt:lpstr>
      <vt:lpstr>Equation</vt:lpstr>
      <vt:lpstr>PowerPoint 演示文稿</vt:lpstr>
      <vt:lpstr>Content</vt:lpstr>
      <vt:lpstr>1.1 Physical simulations</vt:lpstr>
      <vt:lpstr>1.2 Newton’s Laws</vt:lpstr>
      <vt:lpstr>1.3 Single spring</vt:lpstr>
      <vt:lpstr>1.3.1 Hook’s law in 3D</vt:lpstr>
      <vt:lpstr>1.3.2 Damping</vt:lpstr>
      <vt:lpstr>Damping in 3D</vt:lpstr>
      <vt:lpstr>1.4 A network of springs</vt:lpstr>
      <vt:lpstr>1.5 Mass-Spring System</vt:lpstr>
      <vt:lpstr>1.5.1 Mass Spring Fish</vt:lpstr>
      <vt:lpstr>1.5.2 The jello cube</vt:lpstr>
      <vt:lpstr>1.6 How to organize the network</vt:lpstr>
      <vt:lpstr>Solution:Structural, Shear and Bend Springs</vt:lpstr>
      <vt:lpstr>(1) Structural springs</vt:lpstr>
      <vt:lpstr>(2) (2) Shear springs</vt:lpstr>
      <vt:lpstr>(3) Bend springs</vt:lpstr>
      <vt:lpstr>1.7 External force field</vt:lpstr>
      <vt:lpstr>1.8 Collision detection</vt:lpstr>
      <vt:lpstr>1.9 Collision response</vt:lpstr>
      <vt:lpstr>(1) The penalty method</vt:lpstr>
      <vt:lpstr>(2) Integrators</vt:lpstr>
      <vt:lpstr>(2) Integrators</vt:lpstr>
      <vt:lpstr>(3) Integrator design issues</vt:lpstr>
      <vt:lpstr>(3) Integrator design issues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05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</cp:revision>
  <dcterms:created xsi:type="dcterms:W3CDTF">2020-02-23T17:48:01Z</dcterms:created>
  <dcterms:modified xsi:type="dcterms:W3CDTF">2021-03-18T08:34:10Z</dcterms:modified>
</cp:coreProperties>
</file>