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6" r:id="rId3"/>
  </p:sldMasterIdLst>
  <p:notesMasterIdLst>
    <p:notesMasterId r:id="rId53"/>
  </p:notesMasterIdLst>
  <p:sldIdLst>
    <p:sldId id="256" r:id="rId4"/>
    <p:sldId id="25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66" r:id="rId33"/>
    <p:sldId id="784" r:id="rId34"/>
    <p:sldId id="767" r:id="rId35"/>
    <p:sldId id="768" r:id="rId36"/>
    <p:sldId id="770" r:id="rId37"/>
    <p:sldId id="771" r:id="rId38"/>
    <p:sldId id="772" r:id="rId39"/>
    <p:sldId id="773" r:id="rId40"/>
    <p:sldId id="774" r:id="rId41"/>
    <p:sldId id="775" r:id="rId42"/>
    <p:sldId id="776" r:id="rId43"/>
    <p:sldId id="777" r:id="rId44"/>
    <p:sldId id="778" r:id="rId45"/>
    <p:sldId id="779" r:id="rId46"/>
    <p:sldId id="781" r:id="rId47"/>
    <p:sldId id="782" r:id="rId48"/>
    <p:sldId id="783" r:id="rId49"/>
    <p:sldId id="785" r:id="rId50"/>
    <p:sldId id="786" r:id="rId51"/>
    <p:sldId id="787" r:id="rId52"/>
  </p:sldIdLst>
  <p:sldSz cx="10058400" cy="77724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5662" autoAdjust="0"/>
  </p:normalViewPr>
  <p:slideViewPr>
    <p:cSldViewPr>
      <p:cViewPr varScale="1">
        <p:scale>
          <a:sx n="49" d="100"/>
          <a:sy n="49" d="100"/>
        </p:scale>
        <p:origin x="1592" y="44"/>
      </p:cViewPr>
      <p:guideLst>
        <p:guide orient="horz" pos="2448"/>
        <p:guide pos="31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C857D0B-1228-46B0-A9EF-7F527B63A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BAD4-5604-4746-86A3-79C8C2E962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41AD128-7238-4CC1-96A3-8D723C350A45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5C435FE-3787-4A58-B803-B1798EE21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4F4725-57E1-4C47-98F6-778DF8C59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F5D30-8A3B-45B8-87CB-2084B607AF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A1FAD-7427-4626-88BE-8B1CAC997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16FD95-F0A5-4D48-AD68-D029959945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CDF1A17-EEF4-434F-9764-BBA40AF36C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66AF181-659D-4D7F-BC22-A3351C0AD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momentum</a:t>
            </a:r>
            <a:r>
              <a:rPr lang="zh-CN" altLang="en-US"/>
              <a:t>   </a:t>
            </a:r>
            <a:r>
              <a:rPr lang="en-US" altLang="zh-CN" i="1"/>
              <a:t>n. </a:t>
            </a:r>
            <a:r>
              <a:rPr lang="en-US" altLang="zh-CN"/>
              <a:t>〈</a:t>
            </a:r>
            <a:r>
              <a:rPr lang="zh-CN" altLang="en-US"/>
              <a:t>物</a:t>
            </a:r>
            <a:r>
              <a:rPr lang="en-US" altLang="zh-CN"/>
              <a:t>〉</a:t>
            </a:r>
            <a:r>
              <a:rPr lang="zh-CN" altLang="en-US"/>
              <a:t>动量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B45541B-3B7B-4B11-8236-DA75AC442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562ADF-4D65-4D14-AE08-624DD3D93CAB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A7783F5-46AF-4AED-AEFB-2DC2528184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0B91418A-42B0-49D1-ADE9-F4397ABD6B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Buckling:</a:t>
            </a:r>
            <a:r>
              <a:rPr lang="zh-CN" altLang="en-US"/>
              <a:t>使变形，使弯曲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F19DC02A-A018-420F-902B-951D54436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63ABDC-0D78-42C4-8967-AAEFD607D4F9}" type="slidenum">
              <a:rPr lang="zh-CN" altLang="en-US"/>
              <a:pPr eaLnBrk="1" hangingPunct="1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1BB0739-3F2A-46BC-BEAE-479E6FEE2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725DD4CC-FC18-4071-840C-1393E49735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fracture</a:t>
            </a:r>
            <a:r>
              <a:rPr lang="en-US" altLang="zh-CN"/>
              <a:t>   </a:t>
            </a:r>
            <a:r>
              <a:rPr lang="en-US" altLang="zh-CN" i="1"/>
              <a:t>vt. &amp; vi.</a:t>
            </a:r>
            <a:r>
              <a:rPr lang="en-US" altLang="zh-CN"/>
              <a:t>(</a:t>
            </a:r>
            <a:r>
              <a:rPr lang="zh-CN" altLang="en-US"/>
              <a:t>使</a:t>
            </a:r>
            <a:r>
              <a:rPr lang="en-US" altLang="zh-CN"/>
              <a:t>)</a:t>
            </a:r>
            <a:r>
              <a:rPr lang="zh-CN" altLang="en-US"/>
              <a:t>折断</a:t>
            </a:r>
            <a:r>
              <a:rPr lang="en-US" altLang="zh-CN"/>
              <a:t>; </a:t>
            </a:r>
            <a:r>
              <a:rPr lang="zh-CN" altLang="en-US"/>
              <a:t>破碎</a:t>
            </a:r>
            <a:endParaRPr lang="en-US" altLang="zh-CN"/>
          </a:p>
          <a:p>
            <a:r>
              <a:rPr lang="en-US" altLang="zh-CN"/>
              <a:t>Bookkeeping</a:t>
            </a:r>
            <a:r>
              <a:rPr lang="zh-CN" altLang="en-US"/>
              <a:t>：记帐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9FAD303B-CBC9-4E8E-94BB-ED3F0A41E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CE3D6-70C3-4F6F-8C12-D9DA4CCDF52F}" type="slidenum">
              <a:rPr lang="zh-CN" altLang="en-US"/>
              <a:pPr eaLnBrk="1" hangingPunct="1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3B4729D-9299-4CE4-8F18-32B71545BE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244063F5-3356-45EB-9A9D-D053260288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round-off:</a:t>
            </a:r>
            <a:r>
              <a:rPr lang="zh-CN" altLang="en-US"/>
              <a:t>舍入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D60934BE-9736-4FBF-B710-E07D9CDDC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20F63D-F479-45D2-9358-28D0A8A5F924}" type="slidenum">
              <a:rPr lang="zh-CN" altLang="en-US"/>
              <a:pPr eaLnBrk="1" hangingPunct="1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333B7C9F-74DA-4B9D-86AD-EF732A2704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371B66DC-804B-470A-9115-48AAB91F11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显式线性多步</a:t>
            </a:r>
            <a:r>
              <a:rPr lang="en-US" altLang="zh-CN"/>
              <a:t>Adams-Bashforth</a:t>
            </a:r>
          </a:p>
          <a:p>
            <a:r>
              <a:rPr lang="zh-CN" altLang="en-US"/>
              <a:t>线性</a:t>
            </a:r>
            <a:r>
              <a:rPr lang="en-US" altLang="zh-CN"/>
              <a:t>k</a:t>
            </a:r>
            <a:r>
              <a:rPr lang="zh-CN" altLang="en-US"/>
              <a:t>步法</a:t>
            </a:r>
            <a:r>
              <a:rPr lang="en-US" altLang="zh-CN"/>
              <a:t>Adams-Moulton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F4D21D07-554B-43B1-89E8-2A34C1080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316070-CABE-4465-AD7D-8FF67D88AB0B}" type="slidenum">
              <a:rPr lang="zh-CN" altLang="en-US"/>
              <a:pPr eaLnBrk="1" hangingPunct="1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03CF7C5C-2399-4AD0-ADC0-C351A685C4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FA3CFEA-E92F-4A56-973A-DF461ACC54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62814867-5B10-4EC4-A541-988E4EEFC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7EC33D-BE50-484C-A3FD-A646CF39AC4C}" type="slidenum">
              <a:rPr lang="zh-CN" altLang="en-US"/>
              <a:pPr eaLnBrk="1" hangingPunct="1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080E6DDA-015E-42DF-9C64-F405283172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3914F72F-F580-4EE1-A572-689FB4EADD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Continuum</a:t>
            </a:r>
            <a:r>
              <a:rPr lang="zh-CN" altLang="en-US"/>
              <a:t>：</a:t>
            </a:r>
            <a:r>
              <a:rPr lang="en-US" altLang="zh-CN"/>
              <a:t>[</a:t>
            </a:r>
            <a:r>
              <a:rPr lang="zh-CN" altLang="en-US"/>
              <a:t>数</a:t>
            </a:r>
            <a:r>
              <a:rPr lang="en-US" altLang="zh-CN"/>
              <a:t>] </a:t>
            </a:r>
            <a:r>
              <a:rPr lang="zh-CN" altLang="en-US"/>
              <a:t>连续统</a:t>
            </a:r>
            <a:endParaRPr lang="en-US" altLang="zh-CN"/>
          </a:p>
          <a:p>
            <a:r>
              <a:rPr lang="en-US" altLang="zh-CN"/>
              <a:t>Anisotropy</a:t>
            </a:r>
            <a:r>
              <a:rPr lang="zh-CN" altLang="en-US"/>
              <a:t>：各向异性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A02CBD76-3B61-4606-912D-94AC7A0FF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1A0941-420A-4303-BF00-2B16FC7EECF8}" type="slidenum">
              <a:rPr lang="zh-CN" altLang="en-US"/>
              <a:pPr eaLnBrk="1" hangingPunct="1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7069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44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20" y="1314432"/>
            <a:ext cx="8858312" cy="3324272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92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66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20" y="1314432"/>
            <a:ext cx="8858312" cy="3324272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80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42B56D76-A474-46B9-9489-186D596DF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55B90E33-D6D8-46C1-8801-A7BF22CD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6818313"/>
            <a:ext cx="39385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20484" name="Picture 21" descr="uestc">
            <a:extLst>
              <a:ext uri="{FF2B5EF4-FFF2-40B4-BE49-F238E27FC236}">
                <a16:creationId xmlns:a16="http://schemas.microsoft.com/office/drawing/2014/main" id="{5CF1B414-C505-4406-94D6-BE74027A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25" y="7204075"/>
            <a:ext cx="593725" cy="611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>
            <a:extLst>
              <a:ext uri="{FF2B5EF4-FFF2-40B4-BE49-F238E27FC236}">
                <a16:creationId xmlns:a16="http://schemas.microsoft.com/office/drawing/2014/main" id="{1AC86180-4309-4D41-B2F8-61151417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"/>
            <a:ext cx="21542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" descr="{8057348F-AE80-19C6-F671-2702B1E7A559}">
            <a:extLst>
              <a:ext uri="{FF2B5EF4-FFF2-40B4-BE49-F238E27FC236}">
                <a16:creationId xmlns:a16="http://schemas.microsoft.com/office/drawing/2014/main" id="{73086995-7A32-435A-86E3-712599F633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0"/>
            <a:ext cx="138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1E2E90E3-888E-49DE-8609-B7CE4D37D2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-163513"/>
            <a:ext cx="336550" cy="344488"/>
          </a:xfrm>
          <a:prstGeom prst="rect">
            <a:avLst/>
          </a:prstGeom>
          <a:noFill/>
        </p:spPr>
        <p:txBody>
          <a:bodyPr lIns="101882" tIns="50941" rIns="101882" bIns="5094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pic>
        <p:nvPicPr>
          <p:cNvPr id="20488" name="图片 22" descr="704257_163054001621_2.jpg">
            <a:extLst>
              <a:ext uri="{FF2B5EF4-FFF2-40B4-BE49-F238E27FC236}">
                <a16:creationId xmlns:a16="http://schemas.microsoft.com/office/drawing/2014/main" id="{2775E511-1FB4-47C6-A3DD-793A2C793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935" r="19861" b="9435"/>
          <a:stretch>
            <a:fillRect/>
          </a:stretch>
        </p:blipFill>
        <p:spPr bwMode="auto">
          <a:xfrm>
            <a:off x="6523038" y="90488"/>
            <a:ext cx="13414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图片 23" descr="ws_17F.tmp">
            <a:extLst>
              <a:ext uri="{FF2B5EF4-FFF2-40B4-BE49-F238E27FC236}">
                <a16:creationId xmlns:a16="http://schemas.microsoft.com/office/drawing/2014/main" id="{C752D2E8-5E34-46D5-87DC-8B243461F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1" t="27409" r="7018" b="17586"/>
          <a:stretch>
            <a:fillRect/>
          </a:stretch>
        </p:blipFill>
        <p:spPr bwMode="auto">
          <a:xfrm>
            <a:off x="482600" y="7938"/>
            <a:ext cx="7524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图片 25" descr="20110920185400927.jpg">
            <a:extLst>
              <a:ext uri="{FF2B5EF4-FFF2-40B4-BE49-F238E27FC236}">
                <a16:creationId xmlns:a16="http://schemas.microsoft.com/office/drawing/2014/main" id="{CCC11A01-0271-4EC7-A20E-7217AF49AA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2132" r="2000" b="5251"/>
          <a:stretch>
            <a:fillRect/>
          </a:stretch>
        </p:blipFill>
        <p:spPr bwMode="auto">
          <a:xfrm>
            <a:off x="8696325" y="107950"/>
            <a:ext cx="87947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41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824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237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649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4064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3100">
          <a:solidFill>
            <a:schemeClr val="tx1"/>
          </a:solidFill>
          <a:latin typeface="+mn-lt"/>
          <a:ea typeface="+mn-ea"/>
        </a:defRPr>
      </a:lvl2pPr>
      <a:lvl3pPr marL="1392238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3pPr>
      <a:lvl4pPr marL="1784350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4pPr>
      <a:lvl5pPr marL="2174875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5pPr>
      <a:lvl6pPr marL="2685027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439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851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3264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>
            <a:extLst>
              <a:ext uri="{FF2B5EF4-FFF2-40B4-BE49-F238E27FC236}">
                <a16:creationId xmlns:a16="http://schemas.microsoft.com/office/drawing/2014/main" id="{1F361E08-193E-4D8C-BD25-7AD3815A6B9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32388" y="-3595688"/>
            <a:ext cx="0" cy="90201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AC2BED69-2BCF-4423-B527-AB2EA44C9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68263"/>
            <a:ext cx="85709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AA237FF1-99CD-425F-B6D4-FBF34B04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7275513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DBBCC707-4DEC-4FBB-951A-8BA6A49C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计算机三维动画技术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B5BA1-C1B0-4E6F-9E74-70D18994280D}"/>
              </a:ext>
            </a:extLst>
          </p:cNvPr>
          <p:cNvSpPr/>
          <p:nvPr/>
        </p:nvSpPr>
        <p:spPr>
          <a:xfrm>
            <a:off x="8729663" y="7312025"/>
            <a:ext cx="1157913" cy="379864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2021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21511" name="Picture 21" descr="uestc">
            <a:extLst>
              <a:ext uri="{FF2B5EF4-FFF2-40B4-BE49-F238E27FC236}">
                <a16:creationId xmlns:a16="http://schemas.microsoft.com/office/drawing/2014/main" id="{2A78FEBD-B1B8-42E5-9ED7-5721CB72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3913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705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058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411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•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1001713" indent="-4064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100000"/>
        <a:buFont typeface="Wingdings" panose="05000000000000000000" pitchFamily="2" charset="2"/>
        <a:buChar char="Ø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697038" indent="-493713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80000"/>
        <a:buFont typeface="Wingdings" panose="05000000000000000000" pitchFamily="2" charset="2"/>
        <a:buChar char="l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784350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174875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684713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066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418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2771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>
            <a:extLst>
              <a:ext uri="{FF2B5EF4-FFF2-40B4-BE49-F238E27FC236}">
                <a16:creationId xmlns:a16="http://schemas.microsoft.com/office/drawing/2014/main" id="{1F361E08-193E-4D8C-BD25-7AD3815A6B9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32388" y="-3595688"/>
            <a:ext cx="0" cy="90201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AC2BED69-2BCF-4423-B527-AB2EA44C9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68263"/>
            <a:ext cx="85709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AA237FF1-99CD-425F-B6D4-FBF34B04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7275513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B5BA1-C1B0-4E6F-9E74-70D18994280D}"/>
              </a:ext>
            </a:extLst>
          </p:cNvPr>
          <p:cNvSpPr/>
          <p:nvPr/>
        </p:nvSpPr>
        <p:spPr>
          <a:xfrm>
            <a:off x="8729663" y="7312025"/>
            <a:ext cx="1202797" cy="379864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21511" name="Picture 21" descr="uestc">
            <a:extLst>
              <a:ext uri="{FF2B5EF4-FFF2-40B4-BE49-F238E27FC236}">
                <a16:creationId xmlns:a16="http://schemas.microsoft.com/office/drawing/2014/main" id="{2A78FEBD-B1B8-42E5-9ED7-5721CB72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3913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705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058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411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•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1001713" indent="-4064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100000"/>
        <a:buFont typeface="Wingdings" panose="05000000000000000000" pitchFamily="2" charset="2"/>
        <a:buChar char="Ø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697038" indent="-493713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80000"/>
        <a:buFont typeface="Wingdings" panose="05000000000000000000" pitchFamily="2" charset="2"/>
        <a:buChar char="l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784350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174875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684713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066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418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2771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70.emf"/><Relationship Id="rId7" Type="http://schemas.openxmlformats.org/officeDocument/2006/relationships/image" Target="../media/image72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2_cloth\ref_cloth-ball-near.avi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2_cloth\ref_cloth0.avi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2_cloth\ref_cloth2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F2C24732-485F-4DFF-96B6-0DC0CC1C502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57388"/>
            <a:ext cx="10058400" cy="128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en-US" altLang="zh-CN" sz="44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Chapter 5-2 Physically Based Simulation</a:t>
            </a:r>
          </a:p>
          <a:p>
            <a:pPr algn="ctr">
              <a:defRPr/>
            </a:pPr>
            <a:r>
              <a:rPr lang="en-US" altLang="zh-CN" sz="3200" b="1" kern="0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Cloth Simulation</a:t>
            </a:r>
          </a:p>
        </p:txBody>
      </p:sp>
      <p:pic>
        <p:nvPicPr>
          <p:cNvPr id="22531" name="图片 2" descr="bones.jpg">
            <a:extLst>
              <a:ext uri="{FF2B5EF4-FFF2-40B4-BE49-F238E27FC236}">
                <a16:creationId xmlns:a16="http://schemas.microsoft.com/office/drawing/2014/main" id="{3769026C-17E1-4E5C-937E-277805EEE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100513"/>
            <a:ext cx="3360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4" descr="hair_wind.png">
            <a:extLst>
              <a:ext uri="{FF2B5EF4-FFF2-40B4-BE49-F238E27FC236}">
                <a16:creationId xmlns:a16="http://schemas.microsoft.com/office/drawing/2014/main" id="{1A16F98F-87FC-4B9F-9F4C-13F85B656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100513"/>
            <a:ext cx="3233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5" descr="cloth0.jpg">
            <a:extLst>
              <a:ext uri="{FF2B5EF4-FFF2-40B4-BE49-F238E27FC236}">
                <a16:creationId xmlns:a16="http://schemas.microsoft.com/office/drawing/2014/main" id="{B4C660CE-5E45-4F60-BDF4-10321C0D5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100513"/>
            <a:ext cx="264953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>
            <a:extLst>
              <a:ext uri="{FF2B5EF4-FFF2-40B4-BE49-F238E27FC236}">
                <a16:creationId xmlns:a16="http://schemas.microsoft.com/office/drawing/2014/main" id="{F11569AA-D83F-4FC5-AD7E-F195C881F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37470F-619D-473C-9C8D-79B938051C8A}"/>
              </a:ext>
            </a:extLst>
          </p:cNvPr>
          <p:cNvGrpSpPr/>
          <p:nvPr/>
        </p:nvGrpSpPr>
        <p:grpSpPr>
          <a:xfrm>
            <a:off x="5616575" y="2505075"/>
            <a:ext cx="3668713" cy="3848100"/>
            <a:chOff x="5616575" y="2505075"/>
            <a:chExt cx="3668713" cy="3848100"/>
          </a:xfrm>
        </p:grpSpPr>
        <p:sp>
          <p:nvSpPr>
            <p:cNvPr id="4103" name="Text Box 3">
              <a:extLst>
                <a:ext uri="{FF2B5EF4-FFF2-40B4-BE49-F238E27FC236}">
                  <a16:creationId xmlns:a16="http://schemas.microsoft.com/office/drawing/2014/main" id="{F9CD95FA-AB1A-4893-B0D7-CCB6ACE36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263" y="50085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4104" name="Text Box 4">
              <a:extLst>
                <a:ext uri="{FF2B5EF4-FFF2-40B4-BE49-F238E27FC236}">
                  <a16:creationId xmlns:a16="http://schemas.microsoft.com/office/drawing/2014/main" id="{6C380762-CB65-4DFA-9FD0-5D56C52ED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0275" y="2849563"/>
              <a:ext cx="40640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4105" name="Line 5">
              <a:extLst>
                <a:ext uri="{FF2B5EF4-FFF2-40B4-BE49-F238E27FC236}">
                  <a16:creationId xmlns:a16="http://schemas.microsoft.com/office/drawing/2014/main" id="{18E1F715-FEDD-47D6-AE1D-77FA286A8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1538" y="3281363"/>
              <a:ext cx="2765425" cy="215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4098" name="Object 6">
              <a:extLst>
                <a:ext uri="{FF2B5EF4-FFF2-40B4-BE49-F238E27FC236}">
                  <a16:creationId xmlns:a16="http://schemas.microsoft.com/office/drawing/2014/main" id="{3CF0B080-7DFC-4FC0-BA64-945B694D09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8998396"/>
                </p:ext>
              </p:extLst>
            </p:nvPr>
          </p:nvGraphicFramePr>
          <p:xfrm>
            <a:off x="5616575" y="5440363"/>
            <a:ext cx="461963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6575" y="5440363"/>
                          <a:ext cx="461963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">
              <a:extLst>
                <a:ext uri="{FF2B5EF4-FFF2-40B4-BE49-F238E27FC236}">
                  <a16:creationId xmlns:a16="http://schemas.microsoft.com/office/drawing/2014/main" id="{0F5620E4-A1D7-4168-8C4B-686664FEDD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000726"/>
                </p:ext>
              </p:extLst>
            </p:nvPr>
          </p:nvGraphicFramePr>
          <p:xfrm>
            <a:off x="8780463" y="2505075"/>
            <a:ext cx="504825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15640" progId="Equation.3">
                    <p:embed/>
                  </p:oleObj>
                </mc:Choice>
                <mc:Fallback>
                  <p:oleObj name="Equation" r:id="rId4" imgW="1522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0463" y="2505075"/>
                          <a:ext cx="504825" cy="738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Line 8">
              <a:extLst>
                <a:ext uri="{FF2B5EF4-FFF2-40B4-BE49-F238E27FC236}">
                  <a16:creationId xmlns:a16="http://schemas.microsoft.com/office/drawing/2014/main" id="{C261A997-CA7D-480C-9E4B-7DBDE521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5440363"/>
              <a:ext cx="2095500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4107" name="Line 9">
              <a:extLst>
                <a:ext uri="{FF2B5EF4-FFF2-40B4-BE49-F238E27FC236}">
                  <a16:creationId xmlns:a16="http://schemas.microsoft.com/office/drawing/2014/main" id="{29037542-06CF-458E-A2BA-8F718E963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0" y="3281363"/>
              <a:ext cx="334963" cy="950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4100" name="Object 10">
              <a:extLst>
                <a:ext uri="{FF2B5EF4-FFF2-40B4-BE49-F238E27FC236}">
                  <a16:creationId xmlns:a16="http://schemas.microsoft.com/office/drawing/2014/main" id="{CD679850-9F3E-4745-89CE-2A71D48B7B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7214108"/>
                </p:ext>
              </p:extLst>
            </p:nvPr>
          </p:nvGraphicFramePr>
          <p:xfrm>
            <a:off x="8466138" y="4059238"/>
            <a:ext cx="630237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6138" y="4059238"/>
                          <a:ext cx="630237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1">
              <a:extLst>
                <a:ext uri="{FF2B5EF4-FFF2-40B4-BE49-F238E27FC236}">
                  <a16:creationId xmlns:a16="http://schemas.microsoft.com/office/drawing/2014/main" id="{0EE3F31B-897B-40D8-99CF-D4623D4DAF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450144"/>
                </p:ext>
              </p:extLst>
            </p:nvPr>
          </p:nvGraphicFramePr>
          <p:xfrm>
            <a:off x="7753350" y="5613400"/>
            <a:ext cx="546100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15640" progId="Equation.3">
                    <p:embed/>
                  </p:oleObj>
                </mc:Choice>
                <mc:Fallback>
                  <p:oleObj name="Equation" r:id="rId8" imgW="1648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3350" y="5613400"/>
                          <a:ext cx="546100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60A53F2-653F-4E5B-B525-A4B706FA5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6880225" cy="3429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basic spring-damper </a:t>
            </a:r>
            <a:r>
              <a:rPr lang="en-US" altLang="zh-CN" sz="2800" dirty="0">
                <a:ea typeface="宋体" panose="02010600030101010101" pitchFamily="2" charset="-122"/>
              </a:rPr>
              <a:t>connects two particles and has three constants defining its behavior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Spring constant: </a:t>
            </a:r>
            <a:r>
              <a:rPr lang="en-US" altLang="zh-CN" sz="2800" dirty="0" err="1">
                <a:ea typeface="宋体" panose="02010600030101010101" pitchFamily="2" charset="-122"/>
              </a:rPr>
              <a:t>k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s</a:t>
            </a:r>
            <a:endParaRPr lang="en-US" altLang="zh-CN" sz="2800" baseline="-25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Damping factor: </a:t>
            </a:r>
            <a:r>
              <a:rPr lang="en-US" altLang="zh-CN" sz="2800" dirty="0" err="1">
                <a:ea typeface="宋体" panose="02010600030101010101" pitchFamily="2" charset="-122"/>
              </a:rPr>
              <a:t>k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d</a:t>
            </a:r>
            <a:endParaRPr lang="en-US" altLang="zh-CN" sz="2800" baseline="-25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Rest length: l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6EB734-6493-404B-AD45-74012AE05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923480B-F98B-4E11-91D1-0730A8DEC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simple spring-damper class might look like: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6B4D3-0F78-4FF8-8668-6BDB1CA3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243138"/>
            <a:ext cx="7572375" cy="4260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SpringDamper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float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SpringConstant,DampingFactor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float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RestLength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Particle *P1,*P2;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ComputeForce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8E572ADB-DB67-4225-B379-BFC1ED0F8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Spring-Dampers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8FFF9C4E-BBCE-4D17-A37B-DCA1A409E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basic linear spring force in one dimension is: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linear damping force is: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 can define a spring-damper by just adding the two: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D3B52443-FA6B-45F6-BA62-425E1DD7A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1814513"/>
          <a:ext cx="5173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241200" progId="Equation.3">
                  <p:embed/>
                </p:oleObj>
              </mc:Choice>
              <mc:Fallback>
                <p:oleObj name="Equation" r:id="rId2" imgW="15620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814513"/>
                        <a:ext cx="5173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0B05250C-8FEF-444B-8C95-DD43FBF54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3314700"/>
          <a:ext cx="5429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3">
                  <p:embed/>
                </p:oleObj>
              </mc:Choice>
              <mc:Fallback>
                <p:oleObj name="Equation" r:id="rId4" imgW="16380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314700"/>
                        <a:ext cx="5429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>
            <a:extLst>
              <a:ext uri="{FF2B5EF4-FFF2-40B4-BE49-F238E27FC236}">
                <a16:creationId xmlns:a16="http://schemas.microsoft.com/office/drawing/2014/main" id="{392231F7-2724-4880-8098-5A82E29AB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4891088"/>
          <a:ext cx="56784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28600" progId="Equation.3">
                  <p:embed/>
                </p:oleObj>
              </mc:Choice>
              <mc:Fallback>
                <p:oleObj name="Equation" r:id="rId6" imgW="17143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4891088"/>
                        <a:ext cx="56784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DFDCDF7-5926-4576-ACFC-6C1F0CC5D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3ABAAAD-BE26-4F19-902D-0AEA964DA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2439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To compute the forces in 3D: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Turn 3D distances &amp; velocities into 1D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Compute spring force in 1D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Turn 1D force back into 3D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>
            <a:extLst>
              <a:ext uri="{FF2B5EF4-FFF2-40B4-BE49-F238E27FC236}">
                <a16:creationId xmlns:a16="http://schemas.microsoft.com/office/drawing/2014/main" id="{609197E1-54FD-47D5-8AC2-A7E8F6AB6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 Force</a:t>
            </a:r>
          </a:p>
        </p:txBody>
      </p:sp>
      <p:sp>
        <p:nvSpPr>
          <p:cNvPr id="6152" name="Rectangle 3">
            <a:extLst>
              <a:ext uri="{FF2B5EF4-FFF2-40B4-BE49-F238E27FC236}">
                <a16:creationId xmlns:a16="http://schemas.microsoft.com/office/drawing/2014/main" id="{AE096C4E-C343-4E64-B3C2-4D1F0798D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243013"/>
            <a:ext cx="6880225" cy="2187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700" dirty="0">
                <a:ea typeface="宋体" panose="02010600030101010101" pitchFamily="2" charset="-122"/>
              </a:rPr>
              <a:t>We start by computing the unit length vector e from r</a:t>
            </a:r>
            <a:r>
              <a:rPr lang="en-US" altLang="zh-CN" sz="2700" baseline="-25000" dirty="0">
                <a:ea typeface="宋体" panose="02010600030101010101" pitchFamily="2" charset="-122"/>
              </a:rPr>
              <a:t>1</a:t>
            </a:r>
            <a:r>
              <a:rPr lang="en-US" altLang="zh-CN" sz="2700" dirty="0">
                <a:ea typeface="宋体" panose="02010600030101010101" pitchFamily="2" charset="-122"/>
              </a:rPr>
              <a:t> to r</a:t>
            </a:r>
            <a:r>
              <a:rPr lang="en-US" altLang="zh-CN" sz="2700" baseline="-25000" dirty="0">
                <a:ea typeface="宋体" panose="02010600030101010101" pitchFamily="2" charset="-122"/>
              </a:rPr>
              <a:t>2</a:t>
            </a:r>
            <a:endParaRPr lang="en-US" altLang="zh-CN" sz="27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700" dirty="0">
                <a:ea typeface="宋体" panose="02010600030101010101" pitchFamily="2" charset="-122"/>
              </a:rPr>
              <a:t>We can compute the distance </a:t>
            </a:r>
            <a:r>
              <a:rPr lang="en-US" altLang="zh-CN" sz="2700" i="1" dirty="0">
                <a:ea typeface="宋体" panose="02010600030101010101" pitchFamily="2" charset="-122"/>
              </a:rPr>
              <a:t>l</a:t>
            </a:r>
            <a:r>
              <a:rPr lang="en-US" altLang="zh-CN" sz="2700" dirty="0">
                <a:ea typeface="宋体" panose="02010600030101010101" pitchFamily="2" charset="-122"/>
              </a:rPr>
              <a:t> between the two points in the process</a:t>
            </a:r>
          </a:p>
        </p:txBody>
      </p:sp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A48C20BE-072F-42B4-9237-43C6D3647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3556000"/>
          <a:ext cx="218757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888840" progId="Equation.3">
                  <p:embed/>
                </p:oleObj>
              </mc:Choice>
              <mc:Fallback>
                <p:oleObj name="Equation" r:id="rId2" imgW="66024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556000"/>
                        <a:ext cx="218757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组合 15">
            <a:extLst>
              <a:ext uri="{FF2B5EF4-FFF2-40B4-BE49-F238E27FC236}">
                <a16:creationId xmlns:a16="http://schemas.microsoft.com/office/drawing/2014/main" id="{DEFDB1E1-DBB1-4E69-B493-00217D50E9AC}"/>
              </a:ext>
            </a:extLst>
          </p:cNvPr>
          <p:cNvGrpSpPr>
            <a:grpSpLocks/>
          </p:cNvGrpSpPr>
          <p:nvPr/>
        </p:nvGrpSpPr>
        <p:grpSpPr bwMode="auto">
          <a:xfrm>
            <a:off x="5505772" y="2846412"/>
            <a:ext cx="3771900" cy="3848100"/>
            <a:chOff x="4714875" y="2625707"/>
            <a:chExt cx="3771900" cy="3848100"/>
          </a:xfrm>
        </p:grpSpPr>
        <p:sp>
          <p:nvSpPr>
            <p:cNvPr id="6154" name="Text Box 4">
              <a:extLst>
                <a:ext uri="{FF2B5EF4-FFF2-40B4-BE49-F238E27FC236}">
                  <a16:creationId xmlns:a16="http://schemas.microsoft.com/office/drawing/2014/main" id="{A63EB5EB-C674-4D92-B1EF-04F3B959E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5129194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6155" name="Text Box 5">
              <a:extLst>
                <a:ext uri="{FF2B5EF4-FFF2-40B4-BE49-F238E27FC236}">
                  <a16:creationId xmlns:a16="http://schemas.microsoft.com/office/drawing/2014/main" id="{D3814337-72C1-4083-8F4E-391E7D365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8575" y="2970194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6156" name="Line 6">
              <a:extLst>
                <a:ext uri="{FF2B5EF4-FFF2-40B4-BE49-F238E27FC236}">
                  <a16:creationId xmlns:a16="http://schemas.microsoft.com/office/drawing/2014/main" id="{35691BD3-CE69-4257-A0A6-5E2208301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9838" y="3401994"/>
              <a:ext cx="2767012" cy="2159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6147" name="Object 7">
              <a:extLst>
                <a:ext uri="{FF2B5EF4-FFF2-40B4-BE49-F238E27FC236}">
                  <a16:creationId xmlns:a16="http://schemas.microsoft.com/office/drawing/2014/main" id="{12B38C35-2DB2-4A4E-80EA-BD02702F9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875" y="5560994"/>
            <a:ext cx="461963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15640" progId="Equation.3">
                    <p:embed/>
                  </p:oleObj>
                </mc:Choice>
                <mc:Fallback>
                  <p:oleObj name="Equation" r:id="rId4" imgW="1396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5" y="5560994"/>
                          <a:ext cx="461963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8">
              <a:extLst>
                <a:ext uri="{FF2B5EF4-FFF2-40B4-BE49-F238E27FC236}">
                  <a16:creationId xmlns:a16="http://schemas.microsoft.com/office/drawing/2014/main" id="{3B14A617-34EC-472F-B07D-A8794BB18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78763" y="2625707"/>
            <a:ext cx="5048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215640" progId="Equation.3">
                    <p:embed/>
                  </p:oleObj>
                </mc:Choice>
                <mc:Fallback>
                  <p:oleObj name="Equation" r:id="rId6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8763" y="2625707"/>
                          <a:ext cx="504825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Line 10">
              <a:extLst>
                <a:ext uri="{FF2B5EF4-FFF2-40B4-BE49-F238E27FC236}">
                  <a16:creationId xmlns:a16="http://schemas.microsoft.com/office/drawing/2014/main" id="{0B7941F8-959C-411E-AA2C-7E1FAA6F6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975" y="4746607"/>
              <a:ext cx="1006475" cy="777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6149" name="Object 11">
              <a:extLst>
                <a:ext uri="{FF2B5EF4-FFF2-40B4-BE49-F238E27FC236}">
                  <a16:creationId xmlns:a16="http://schemas.microsoft.com/office/drawing/2014/main" id="{91576769-FCCB-4CFF-A5DE-CA7A6860CE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7213" y="5005369"/>
            <a:ext cx="3778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39680" progId="Equation.3">
                    <p:embed/>
                  </p:oleObj>
                </mc:Choice>
                <mc:Fallback>
                  <p:oleObj name="Equation" r:id="rId8" imgW="1141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213" y="5005369"/>
                          <a:ext cx="37782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Line 12">
              <a:extLst>
                <a:ext uri="{FF2B5EF4-FFF2-40B4-BE49-F238E27FC236}">
                  <a16:creationId xmlns:a16="http://schemas.microsoft.com/office/drawing/2014/main" id="{AF9E3664-6F0F-43C5-A40F-59AB6C1FC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7213" y="3968732"/>
              <a:ext cx="2681287" cy="2332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6159" name="Line 13">
              <a:extLst>
                <a:ext uri="{FF2B5EF4-FFF2-40B4-BE49-F238E27FC236}">
                  <a16:creationId xmlns:a16="http://schemas.microsoft.com/office/drawing/2014/main" id="{6618023D-2505-4D71-85C9-D3D9E693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1813" y="3709969"/>
              <a:ext cx="3349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6150" name="Object 14">
              <a:extLst>
                <a:ext uri="{FF2B5EF4-FFF2-40B4-BE49-F238E27FC236}">
                  <a16:creationId xmlns:a16="http://schemas.microsoft.com/office/drawing/2014/main" id="{A9126FD4-513D-413A-806A-C5F77C8408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04063" y="5113319"/>
            <a:ext cx="295275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8560" imgH="177480" progId="Equation.3">
                    <p:embed/>
                  </p:oleObj>
                </mc:Choice>
                <mc:Fallback>
                  <p:oleObj name="Equation" r:id="rId10" imgW="88560" imgH="177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4063" y="5113319"/>
                          <a:ext cx="295275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5">
              <a:extLst>
                <a:ext uri="{FF2B5EF4-FFF2-40B4-BE49-F238E27FC236}">
                  <a16:creationId xmlns:a16="http://schemas.microsoft.com/office/drawing/2014/main" id="{5CDD793A-82F1-4F56-BED2-BD4BCF44A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8938" y="6042007"/>
              <a:ext cx="33496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>
            <a:extLst>
              <a:ext uri="{FF2B5EF4-FFF2-40B4-BE49-F238E27FC236}">
                <a16:creationId xmlns:a16="http://schemas.microsoft.com/office/drawing/2014/main" id="{6BC0A9FF-00AE-4F87-BA98-41B853FB6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Spring-Dampers</a:t>
            </a:r>
          </a:p>
        </p:txBody>
      </p:sp>
      <p:sp>
        <p:nvSpPr>
          <p:cNvPr id="7178" name="Rectangle 3">
            <a:extLst>
              <a:ext uri="{FF2B5EF4-FFF2-40B4-BE49-F238E27FC236}">
                <a16:creationId xmlns:a16="http://schemas.microsoft.com/office/drawing/2014/main" id="{32EEC78D-9E91-48EC-8791-231087583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6403975" cy="62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Next, we find the 1D velocities</a:t>
            </a:r>
          </a:p>
        </p:txBody>
      </p:sp>
      <p:grpSp>
        <p:nvGrpSpPr>
          <p:cNvPr id="7179" name="组合 20">
            <a:extLst>
              <a:ext uri="{FF2B5EF4-FFF2-40B4-BE49-F238E27FC236}">
                <a16:creationId xmlns:a16="http://schemas.microsoft.com/office/drawing/2014/main" id="{CF54C40D-34EC-4069-AF93-31AE250CAB33}"/>
              </a:ext>
            </a:extLst>
          </p:cNvPr>
          <p:cNvGrpSpPr>
            <a:grpSpLocks/>
          </p:cNvGrpSpPr>
          <p:nvPr/>
        </p:nvGrpSpPr>
        <p:grpSpPr bwMode="auto">
          <a:xfrm>
            <a:off x="5483225" y="2973388"/>
            <a:ext cx="4137025" cy="3849687"/>
            <a:chOff x="5483225" y="2973388"/>
            <a:chExt cx="4137025" cy="3849687"/>
          </a:xfrm>
        </p:grpSpPr>
        <p:sp>
          <p:nvSpPr>
            <p:cNvPr id="7180" name="Text Box 4">
              <a:extLst>
                <a:ext uri="{FF2B5EF4-FFF2-40B4-BE49-F238E27FC236}">
                  <a16:creationId xmlns:a16="http://schemas.microsoft.com/office/drawing/2014/main" id="{C0DD2605-DD85-4A91-B93D-D57634BB5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54784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5">
              <a:extLst>
                <a:ext uri="{FF2B5EF4-FFF2-40B4-BE49-F238E27FC236}">
                  <a16:creationId xmlns:a16="http://schemas.microsoft.com/office/drawing/2014/main" id="{BEF8BE3D-45A9-4724-AF93-407071017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5238" y="33194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7182" name="Line 6">
              <a:extLst>
                <a:ext uri="{FF2B5EF4-FFF2-40B4-BE49-F238E27FC236}">
                  <a16:creationId xmlns:a16="http://schemas.microsoft.com/office/drawing/2014/main" id="{8953B358-08A0-4EAA-9973-DA2757C24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6500" y="3751263"/>
              <a:ext cx="2765425" cy="215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7170" name="Object 7">
              <a:extLst>
                <a:ext uri="{FF2B5EF4-FFF2-40B4-BE49-F238E27FC236}">
                  <a16:creationId xmlns:a16="http://schemas.microsoft.com/office/drawing/2014/main" id="{45425F40-6519-475B-86B6-595ED0506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51538" y="5910263"/>
            <a:ext cx="461962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1538" y="5910263"/>
                          <a:ext cx="461962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8">
              <a:extLst>
                <a:ext uri="{FF2B5EF4-FFF2-40B4-BE49-F238E27FC236}">
                  <a16:creationId xmlns:a16="http://schemas.microsoft.com/office/drawing/2014/main" id="{BACCBC02-17E2-44E4-AFD6-399199E926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15425" y="2973388"/>
            <a:ext cx="5048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15640" progId="Equation.3">
                    <p:embed/>
                  </p:oleObj>
                </mc:Choice>
                <mc:Fallback>
                  <p:oleObj name="Equation" r:id="rId4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5425" y="2973388"/>
                          <a:ext cx="504825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Line 9">
              <a:extLst>
                <a:ext uri="{FF2B5EF4-FFF2-40B4-BE49-F238E27FC236}">
                  <a16:creationId xmlns:a16="http://schemas.microsoft.com/office/drawing/2014/main" id="{D462A9F5-906A-4B93-B23F-926CC8691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0" y="5910263"/>
              <a:ext cx="2095500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7184" name="Line 10">
              <a:extLst>
                <a:ext uri="{FF2B5EF4-FFF2-40B4-BE49-F238E27FC236}">
                  <a16:creationId xmlns:a16="http://schemas.microsoft.com/office/drawing/2014/main" id="{D8961D4E-81EE-489E-8356-8EB940A98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16963" y="3751263"/>
              <a:ext cx="334962" cy="949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7172" name="Object 11">
              <a:extLst>
                <a:ext uri="{FF2B5EF4-FFF2-40B4-BE49-F238E27FC236}">
                  <a16:creationId xmlns:a16="http://schemas.microsoft.com/office/drawing/2014/main" id="{54CE69F9-F693-422D-8C37-A3B8A89665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01100" y="4529138"/>
            <a:ext cx="630238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15640" progId="Equation.3">
                    <p:embed/>
                  </p:oleObj>
                </mc:Choice>
                <mc:Fallback>
                  <p:oleObj name="Equation" r:id="rId6" imgW="19044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1100" y="4529138"/>
                          <a:ext cx="630238" cy="738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12">
              <a:extLst>
                <a:ext uri="{FF2B5EF4-FFF2-40B4-BE49-F238E27FC236}">
                  <a16:creationId xmlns:a16="http://schemas.microsoft.com/office/drawing/2014/main" id="{82B79FF9-F276-4D4D-AB42-FD4BF5DC80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88313" y="6083300"/>
            <a:ext cx="547687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15640" progId="Equation.3">
                    <p:embed/>
                  </p:oleObj>
                </mc:Choice>
                <mc:Fallback>
                  <p:oleObj name="Equation" r:id="rId8" imgW="164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8313" y="6083300"/>
                          <a:ext cx="547687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Line 13">
              <a:extLst>
                <a:ext uri="{FF2B5EF4-FFF2-40B4-BE49-F238E27FC236}">
                  <a16:creationId xmlns:a16="http://schemas.microsoft.com/office/drawing/2014/main" id="{C1C73FD3-9EBA-4072-AF0C-C14102E48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7938" y="4873625"/>
              <a:ext cx="754062" cy="112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7186" name="Line 14">
              <a:extLst>
                <a:ext uri="{FF2B5EF4-FFF2-40B4-BE49-F238E27FC236}">
                  <a16:creationId xmlns:a16="http://schemas.microsoft.com/office/drawing/2014/main" id="{D5E32F09-C2AD-495B-9E5E-B271AF55C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82000" y="4268788"/>
              <a:ext cx="334963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7187" name="Line 15">
              <a:extLst>
                <a:ext uri="{FF2B5EF4-FFF2-40B4-BE49-F238E27FC236}">
                  <a16:creationId xmlns:a16="http://schemas.microsoft.com/office/drawing/2014/main" id="{6713F238-3669-438C-AADE-F3067B062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6500" y="4835525"/>
              <a:ext cx="1341438" cy="1036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7188" name="Line 16">
              <a:extLst>
                <a:ext uri="{FF2B5EF4-FFF2-40B4-BE49-F238E27FC236}">
                  <a16:creationId xmlns:a16="http://schemas.microsoft.com/office/drawing/2014/main" id="{F7798000-ABC7-4073-99C9-75913A335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2000" y="3713163"/>
              <a:ext cx="669925" cy="519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7189" name="Line 17">
              <a:extLst>
                <a:ext uri="{FF2B5EF4-FFF2-40B4-BE49-F238E27FC236}">
                  <a16:creationId xmlns:a16="http://schemas.microsoft.com/office/drawing/2014/main" id="{19F3F519-FA8B-46E2-A3AA-D698401EE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6500" y="5095875"/>
              <a:ext cx="1006475" cy="776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7174" name="Object 18">
              <a:extLst>
                <a:ext uri="{FF2B5EF4-FFF2-40B4-BE49-F238E27FC236}">
                  <a16:creationId xmlns:a16="http://schemas.microsoft.com/office/drawing/2014/main" id="{1D7B6738-9C39-41B0-95D2-1078D928F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3875" y="5354638"/>
            <a:ext cx="3778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75" y="5354638"/>
                          <a:ext cx="3778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19">
              <a:extLst>
                <a:ext uri="{FF2B5EF4-FFF2-40B4-BE49-F238E27FC236}">
                  <a16:creationId xmlns:a16="http://schemas.microsoft.com/office/drawing/2014/main" id="{17B0EE5C-E10C-4D30-9526-348CBE58F2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1800" y="3233738"/>
            <a:ext cx="2019300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215640" progId="Equation.3">
                    <p:embed/>
                  </p:oleObj>
                </mc:Choice>
                <mc:Fallback>
                  <p:oleObj name="Equation" r:id="rId12" imgW="6094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3233738"/>
                          <a:ext cx="2019300" cy="738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20">
              <a:extLst>
                <a:ext uri="{FF2B5EF4-FFF2-40B4-BE49-F238E27FC236}">
                  <a16:creationId xmlns:a16="http://schemas.microsoft.com/office/drawing/2014/main" id="{613B2215-BCBF-4E16-AB81-F502B7053E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3225" y="4318000"/>
            <a:ext cx="1892300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320" imgH="215640" progId="Equation.3">
                    <p:embed/>
                  </p:oleObj>
                </mc:Choice>
                <mc:Fallback>
                  <p:oleObj name="Equation" r:id="rId14" imgW="57132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3225" y="4318000"/>
                          <a:ext cx="1892300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>
            <a:extLst>
              <a:ext uri="{FF2B5EF4-FFF2-40B4-BE49-F238E27FC236}">
                <a16:creationId xmlns:a16="http://schemas.microsoft.com/office/drawing/2014/main" id="{049354CB-BA38-4E0D-9D84-167DCCD09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Spring-Dampers</a:t>
            </a:r>
          </a:p>
        </p:txBody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CBBB214A-07B3-445E-ADE6-FE2E0DA88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6800850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Now, we can find the 1D force and map it back into 3D</a:t>
            </a:r>
          </a:p>
        </p:txBody>
      </p:sp>
      <p:graphicFrame>
        <p:nvGraphicFramePr>
          <p:cNvPr id="8194" name="Object 11">
            <a:extLst>
              <a:ext uri="{FF2B5EF4-FFF2-40B4-BE49-F238E27FC236}">
                <a16:creationId xmlns:a16="http://schemas.microsoft.com/office/drawing/2014/main" id="{2382862B-EA67-4C46-9766-B576F8AD5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3386138"/>
          <a:ext cx="56800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685800" progId="Equation.3">
                  <p:embed/>
                </p:oleObj>
              </mc:Choice>
              <mc:Fallback>
                <p:oleObj name="Equation" r:id="rId2" imgW="171432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386138"/>
                        <a:ext cx="5680075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组合 13">
            <a:extLst>
              <a:ext uri="{FF2B5EF4-FFF2-40B4-BE49-F238E27FC236}">
                <a16:creationId xmlns:a16="http://schemas.microsoft.com/office/drawing/2014/main" id="{CF835155-53FB-4591-BFB9-09EB5758E12F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2171700"/>
            <a:ext cx="5530850" cy="5013325"/>
            <a:chOff x="4359275" y="2332038"/>
            <a:chExt cx="5530850" cy="5013325"/>
          </a:xfrm>
        </p:grpSpPr>
        <p:sp>
          <p:nvSpPr>
            <p:cNvPr id="8201" name="Text Box 4">
              <a:extLst>
                <a:ext uri="{FF2B5EF4-FFF2-40B4-BE49-F238E27FC236}">
                  <a16:creationId xmlns:a16="http://schemas.microsoft.com/office/drawing/2014/main" id="{6138A134-1CF6-410B-9223-F92F24393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54784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8202" name="Text Box 5">
              <a:extLst>
                <a:ext uri="{FF2B5EF4-FFF2-40B4-BE49-F238E27FC236}">
                  <a16:creationId xmlns:a16="http://schemas.microsoft.com/office/drawing/2014/main" id="{D1519662-5FA9-4223-9F0B-5A7A1DCD5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5238" y="33194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8203" name="Line 6">
              <a:extLst>
                <a:ext uri="{FF2B5EF4-FFF2-40B4-BE49-F238E27FC236}">
                  <a16:creationId xmlns:a16="http://schemas.microsoft.com/office/drawing/2014/main" id="{FBC5270B-0837-4389-B69B-B56B16AFD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6500" y="3751263"/>
              <a:ext cx="2765425" cy="215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8204" name="Line 7">
              <a:extLst>
                <a:ext uri="{FF2B5EF4-FFF2-40B4-BE49-F238E27FC236}">
                  <a16:creationId xmlns:a16="http://schemas.microsoft.com/office/drawing/2014/main" id="{4B7F971E-122D-4B59-AB7F-22ADFABAA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6575" y="5910263"/>
              <a:ext cx="669925" cy="5667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8195" name="Object 8">
              <a:extLst>
                <a:ext uri="{FF2B5EF4-FFF2-40B4-BE49-F238E27FC236}">
                  <a16:creationId xmlns:a16="http://schemas.microsoft.com/office/drawing/2014/main" id="{67A82371-A6B1-4D46-BDF7-BF766AA04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9275" y="6562725"/>
            <a:ext cx="1806575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45760" imgH="228600" progId="Equation.3">
                    <p:embed/>
                  </p:oleObj>
                </mc:Choice>
                <mc:Fallback>
                  <p:oleObj name="Equation" r:id="rId4" imgW="54576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275" y="6562725"/>
                          <a:ext cx="1806575" cy="782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Line 9">
              <a:extLst>
                <a:ext uri="{FF2B5EF4-FFF2-40B4-BE49-F238E27FC236}">
                  <a16:creationId xmlns:a16="http://schemas.microsoft.com/office/drawing/2014/main" id="{A95BFD23-1EE0-459A-BD4B-37B622A27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86500" y="5095875"/>
              <a:ext cx="1006475" cy="776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8196" name="Object 10">
              <a:extLst>
                <a:ext uri="{FF2B5EF4-FFF2-40B4-BE49-F238E27FC236}">
                  <a16:creationId xmlns:a16="http://schemas.microsoft.com/office/drawing/2014/main" id="{04A86735-256A-4209-A7C4-16EF03939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3875" y="5354638"/>
            <a:ext cx="3778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39680" progId="Equation.3">
                    <p:embed/>
                  </p:oleObj>
                </mc:Choice>
                <mc:Fallback>
                  <p:oleObj name="Equation" r:id="rId6" imgW="1141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75" y="5354638"/>
                          <a:ext cx="3778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12">
              <a:extLst>
                <a:ext uri="{FF2B5EF4-FFF2-40B4-BE49-F238E27FC236}">
                  <a16:creationId xmlns:a16="http://schemas.microsoft.com/office/drawing/2014/main" id="{A36FB7CB-017A-4314-9B75-74F628D837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1175" y="2332038"/>
            <a:ext cx="15970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215640" progId="Equation.3">
                    <p:embed/>
                  </p:oleObj>
                </mc:Choice>
                <mc:Fallback>
                  <p:oleObj name="Equation" r:id="rId8" imgW="48240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1175" y="2332038"/>
                          <a:ext cx="1597025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3EB5D708-1AAE-4F26-86AB-9C5708753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36063" y="3108325"/>
              <a:ext cx="754062" cy="604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图片 9" descr="无标题.png">
            <a:extLst>
              <a:ext uri="{FF2B5EF4-FFF2-40B4-BE49-F238E27FC236}">
                <a16:creationId xmlns:a16="http://schemas.microsoft.com/office/drawing/2014/main" id="{DA2B6D6E-819D-47D4-AC4F-9EA4622C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30" y="3959226"/>
            <a:ext cx="3581710" cy="309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">
            <a:extLst>
              <a:ext uri="{FF2B5EF4-FFF2-40B4-BE49-F238E27FC236}">
                <a16:creationId xmlns:a16="http://schemas.microsoft.com/office/drawing/2014/main" id="{04F3B8F5-DDA6-41E5-A030-39B35EF7E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B7B11699-3A76-4E7F-9B21-041651B4E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385888"/>
            <a:ext cx="9029700" cy="877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 defined a simple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aerodynamic drag force </a:t>
            </a:r>
            <a:r>
              <a:rPr lang="en-US" altLang="zh-CN" sz="2800" dirty="0">
                <a:ea typeface="宋体" panose="02010600030101010101" pitchFamily="2" charset="-122"/>
              </a:rPr>
              <a:t>on an object as:</a:t>
            </a:r>
          </a:p>
        </p:txBody>
      </p:sp>
      <p:grpSp>
        <p:nvGrpSpPr>
          <p:cNvPr id="9223" name="组合 5">
            <a:extLst>
              <a:ext uri="{FF2B5EF4-FFF2-40B4-BE49-F238E27FC236}">
                <a16:creationId xmlns:a16="http://schemas.microsoft.com/office/drawing/2014/main" id="{92CBAA79-118B-4687-B202-9B4237B7915F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2457450"/>
            <a:ext cx="5665788" cy="1355725"/>
            <a:chOff x="1385887" y="2457427"/>
            <a:chExt cx="6326657" cy="1497012"/>
          </a:xfrm>
        </p:grpSpPr>
        <p:graphicFrame>
          <p:nvGraphicFramePr>
            <p:cNvPr id="9218" name="Object 4">
              <a:extLst>
                <a:ext uri="{FF2B5EF4-FFF2-40B4-BE49-F238E27FC236}">
                  <a16:creationId xmlns:a16="http://schemas.microsoft.com/office/drawing/2014/main" id="{322C2895-16E6-465B-9242-217DA45492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5887" y="2457438"/>
            <a:ext cx="3688743" cy="1325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30040" imgH="393480" progId="Equation.3">
                    <p:embed/>
                  </p:oleObj>
                </mc:Choice>
                <mc:Fallback>
                  <p:oleObj name="Equation" r:id="rId3" imgW="113004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887" y="2457438"/>
                          <a:ext cx="3688743" cy="1325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5">
              <a:extLst>
                <a:ext uri="{FF2B5EF4-FFF2-40B4-BE49-F238E27FC236}">
                  <a16:creationId xmlns:a16="http://schemas.microsoft.com/office/drawing/2014/main" id="{270B65BD-6CAD-4593-A766-C1C3B61022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2332" y="2457427"/>
            <a:ext cx="1700212" cy="149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20560" imgH="444240" progId="Equation.3">
                    <p:embed/>
                  </p:oleObj>
                </mc:Choice>
                <mc:Fallback>
                  <p:oleObj name="Equation" r:id="rId5" imgW="520560" imgH="4442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332" y="2457427"/>
                          <a:ext cx="1700212" cy="149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CA305BCF-2A9E-4767-A5B2-D6F3ECF5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4075112"/>
            <a:ext cx="5907087" cy="2311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101882" tIns="50941" rIns="101882" bIns="50941">
            <a:spAutoFit/>
          </a:bodyPr>
          <a:lstStyle/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Arial" charset="0"/>
              </a:rPr>
              <a:t>ρ: density of the air (or water</a:t>
            </a:r>
            <a:r>
              <a:rPr lang="en-US" altLang="zh-CN" sz="2800" b="1" kern="0" dirty="0">
                <a:latin typeface="Arial" charset="0"/>
                <a:cs typeface="Arial" charset="0"/>
              </a:rPr>
              <a:t>…</a:t>
            </a:r>
            <a:r>
              <a:rPr lang="en-US" altLang="zh-CN" sz="2800" b="1" kern="0" dirty="0">
                <a:latin typeface="Times New Roman" pitchFamily="18" charset="0"/>
                <a:cs typeface="Arial" charset="0"/>
              </a:rPr>
              <a:t>)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zh-CN" sz="2800" b="1" kern="0" baseline="-25000" dirty="0" err="1">
                <a:latin typeface="Times New Roman" pitchFamily="18" charset="0"/>
                <a:cs typeface="Arial" charset="0"/>
              </a:rPr>
              <a:t>d</a:t>
            </a:r>
            <a:r>
              <a:rPr lang="en-US" altLang="zh-CN" sz="2800" b="1" kern="0" dirty="0">
                <a:latin typeface="Times New Roman" pitchFamily="18" charset="0"/>
                <a:cs typeface="Arial" charset="0"/>
              </a:rPr>
              <a:t>: coefficient of drag for the object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Arial" charset="0"/>
              </a:rPr>
              <a:t>a: cross sectional area of the object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Arial" charset="0"/>
              </a:rPr>
              <a:t>e: unit vector in the opposite direction of the velocity</a:t>
            </a:r>
            <a:endParaRPr lang="en-US" altLang="zh-CN" sz="2800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66EAA907-1000-4EEA-BB6E-4725AC8F3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33BB673-40E9-491C-A4BA-C73E169CC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65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 will extend that to a simple flat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Instead of opposing the velocity, the force pushes against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normal</a:t>
            </a:r>
            <a:r>
              <a:rPr lang="en-US" altLang="zh-CN" sz="2800" dirty="0">
                <a:ea typeface="宋体" panose="02010600030101010101" pitchFamily="2" charset="-122"/>
              </a:rPr>
              <a:t> of the surface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Note: This is a major simplification of real aerodynamic interactions, but it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a good place to start</a:t>
            </a: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FEC4D24B-6D5F-45ED-A0B7-34769789D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2560638"/>
          <a:ext cx="410686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393480" progId="Equation.3">
                  <p:embed/>
                </p:oleObj>
              </mc:Choice>
              <mc:Fallback>
                <p:oleObj name="Equation" r:id="rId2" imgW="1257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560638"/>
                        <a:ext cx="4106863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6A2E5771-1013-4FCA-BA7B-3E43C8526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D44EB455-7D99-4D3F-BA85-9BC006447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7061200" cy="277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In order to compute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aerodynamic forces</a:t>
            </a:r>
            <a:r>
              <a:rPr lang="en-US" altLang="zh-CN" sz="2800" dirty="0">
                <a:ea typeface="宋体" panose="02010600030101010101" pitchFamily="2" charset="-122"/>
              </a:rPr>
              <a:t>, we need surfaces to apply it to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will add some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triangles</a:t>
            </a:r>
            <a:r>
              <a:rPr lang="en-US" altLang="zh-CN" sz="2800" dirty="0">
                <a:ea typeface="宋体" panose="02010600030101010101" pitchFamily="2" charset="-122"/>
              </a:rPr>
              <a:t> to our cloth definition, where each triangle connects three particles</a:t>
            </a:r>
          </a:p>
        </p:txBody>
      </p:sp>
      <p:grpSp>
        <p:nvGrpSpPr>
          <p:cNvPr id="11271" name="组合 9">
            <a:extLst>
              <a:ext uri="{FF2B5EF4-FFF2-40B4-BE49-F238E27FC236}">
                <a16:creationId xmlns:a16="http://schemas.microsoft.com/office/drawing/2014/main" id="{C1820EB5-9066-48A1-A71E-DC0AFBB02AEC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3195638"/>
            <a:ext cx="2933700" cy="3330575"/>
            <a:chOff x="6873875" y="3195638"/>
            <a:chExt cx="2933700" cy="3330575"/>
          </a:xfrm>
        </p:grpSpPr>
        <p:sp>
          <p:nvSpPr>
            <p:cNvPr id="11272" name="Line 4">
              <a:extLst>
                <a:ext uri="{FF2B5EF4-FFF2-40B4-BE49-F238E27FC236}">
                  <a16:creationId xmlns:a16="http://schemas.microsoft.com/office/drawing/2014/main" id="{9977B49A-FA6D-4C93-82F2-C7CF9AF7B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3938" y="3713163"/>
              <a:ext cx="1257300" cy="2073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1273" name="Line 5">
              <a:extLst>
                <a:ext uri="{FF2B5EF4-FFF2-40B4-BE49-F238E27FC236}">
                  <a16:creationId xmlns:a16="http://schemas.microsoft.com/office/drawing/2014/main" id="{BF78CFAB-4979-4237-ADE3-45B83C79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3938" y="5786438"/>
              <a:ext cx="1844675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1274" name="Line 6">
              <a:extLst>
                <a:ext uri="{FF2B5EF4-FFF2-40B4-BE49-F238E27FC236}">
                  <a16:creationId xmlns:a16="http://schemas.microsoft.com/office/drawing/2014/main" id="{5B342D99-24B3-429F-AAEB-6B5868CF4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31238" y="3713163"/>
              <a:ext cx="587375" cy="2417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1266" name="Object 7">
              <a:extLst>
                <a:ext uri="{FF2B5EF4-FFF2-40B4-BE49-F238E27FC236}">
                  <a16:creationId xmlns:a16="http://schemas.microsoft.com/office/drawing/2014/main" id="{3EEC6C2E-F111-4F81-9478-96E0712004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3875" y="5527675"/>
            <a:ext cx="461963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75" y="5527675"/>
                          <a:ext cx="461963" cy="738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8">
              <a:extLst>
                <a:ext uri="{FF2B5EF4-FFF2-40B4-BE49-F238E27FC236}">
                  <a16:creationId xmlns:a16="http://schemas.microsoft.com/office/drawing/2014/main" id="{15BD82E0-ABA8-46CC-818A-488F412B6F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2750" y="5786438"/>
            <a:ext cx="5048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15640" progId="Equation.3">
                    <p:embed/>
                  </p:oleObj>
                </mc:Choice>
                <mc:Fallback>
                  <p:oleObj name="Equation" r:id="rId4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2750" y="5786438"/>
                          <a:ext cx="504825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9">
              <a:extLst>
                <a:ext uri="{FF2B5EF4-FFF2-40B4-BE49-F238E27FC236}">
                  <a16:creationId xmlns:a16="http://schemas.microsoft.com/office/drawing/2014/main" id="{B5D1263E-7E4B-4009-A132-E82FE41319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15375" y="3195638"/>
            <a:ext cx="46355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228600" progId="Equation.3">
                    <p:embed/>
                  </p:oleObj>
                </mc:Choice>
                <mc:Fallback>
                  <p:oleObj name="Equation" r:id="rId6" imgW="1396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75" y="3195638"/>
                          <a:ext cx="46355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7">
            <a:extLst>
              <a:ext uri="{FF2B5EF4-FFF2-40B4-BE49-F238E27FC236}">
                <a16:creationId xmlns:a16="http://schemas.microsoft.com/office/drawing/2014/main" id="{A9A4343E-4C2B-414B-B9D0-DF5049EB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68263"/>
            <a:ext cx="8570912" cy="795337"/>
          </a:xfrm>
        </p:spPr>
        <p:txBody>
          <a:bodyPr/>
          <a:lstStyle/>
          <a:p>
            <a:pPr algn="ctr" eaLnBrk="1" hangingPunct="1"/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411199-439A-4785-AD90-D9D3C15DC8B3}"/>
              </a:ext>
            </a:extLst>
          </p:cNvPr>
          <p:cNvSpPr txBox="1">
            <a:spLocks noChangeArrowheads="1"/>
          </p:cNvSpPr>
          <p:nvPr/>
        </p:nvSpPr>
        <p:spPr>
          <a:xfrm>
            <a:off x="708025" y="1538288"/>
            <a:ext cx="4392613" cy="461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Overview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Cloth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Particle System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Fluid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Hair Modeling &amp; Simulation</a:t>
            </a:r>
            <a:endParaRPr lang="en-US" altLang="en-US" sz="32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dirty="0">
                <a:latin typeface="Times New Roman"/>
              </a:rPr>
              <a:t>Summary</a:t>
            </a:r>
            <a:endParaRPr lang="zh-CN" altLang="en-US" sz="3200" b="1" dirty="0">
              <a:latin typeface="Times New Roman"/>
            </a:endParaRPr>
          </a:p>
        </p:txBody>
      </p:sp>
      <p:pic>
        <p:nvPicPr>
          <p:cNvPr id="23556" name="图片 5" descr="boat_straight.jpg">
            <a:extLst>
              <a:ext uri="{FF2B5EF4-FFF2-40B4-BE49-F238E27FC236}">
                <a16:creationId xmlns:a16="http://schemas.microsoft.com/office/drawing/2014/main" id="{F78383A4-9E8D-4360-8191-570EA1A8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077913"/>
            <a:ext cx="3840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6" descr="buddha_ball.jpg">
            <a:extLst>
              <a:ext uri="{FF2B5EF4-FFF2-40B4-BE49-F238E27FC236}">
                <a16:creationId xmlns:a16="http://schemas.microsoft.com/office/drawing/2014/main" id="{C1A470D2-8EDD-4061-B722-E0BA317EA6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00513"/>
            <a:ext cx="3841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>
            <a:extLst>
              <a:ext uri="{FF2B5EF4-FFF2-40B4-BE49-F238E27FC236}">
                <a16:creationId xmlns:a16="http://schemas.microsoft.com/office/drawing/2014/main" id="{C5DB83E1-E4A0-4D30-AE5B-BED495DE5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4BF1CD55-2675-429A-808D-B1A01BAD1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528763"/>
            <a:ext cx="5927725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In order to compute our force: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we will need find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velocity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normal</a:t>
            </a:r>
            <a:r>
              <a:rPr lang="en-US" altLang="zh-CN" sz="2800" dirty="0">
                <a:ea typeface="宋体" panose="02010600030101010101" pitchFamily="2" charset="-122"/>
              </a:rPr>
              <a:t>, and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area</a:t>
            </a:r>
            <a:r>
              <a:rPr lang="en-US" altLang="zh-CN" sz="2800" dirty="0">
                <a:ea typeface="宋体" panose="02010600030101010101" pitchFamily="2" charset="-122"/>
              </a:rPr>
              <a:t> of the triangle (we can assume that </a:t>
            </a:r>
            <a:r>
              <a:rPr lang="en-US" altLang="zh-CN" sz="2800" dirty="0">
                <a:ea typeface="宋体" panose="02010600030101010101" pitchFamily="2" charset="-122"/>
                <a:cs typeface="Arial" panose="020B0604020202020204" pitchFamily="34" charset="0"/>
              </a:rPr>
              <a:t>ρ and c</a:t>
            </a:r>
            <a:r>
              <a:rPr lang="en-US" altLang="zh-CN" sz="2800" baseline="-25000" dirty="0"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2800" dirty="0">
                <a:ea typeface="宋体" panose="02010600030101010101" pitchFamily="2" charset="-122"/>
                <a:cs typeface="Arial" panose="020B0604020202020204" pitchFamily="34" charset="0"/>
              </a:rPr>
              <a:t> are constants)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12296" name="组合 10">
            <a:extLst>
              <a:ext uri="{FF2B5EF4-FFF2-40B4-BE49-F238E27FC236}">
                <a16:creationId xmlns:a16="http://schemas.microsoft.com/office/drawing/2014/main" id="{54CAEE48-7DF0-42DC-B00A-88EB311308B1}"/>
              </a:ext>
            </a:extLst>
          </p:cNvPr>
          <p:cNvGrpSpPr>
            <a:grpSpLocks/>
          </p:cNvGrpSpPr>
          <p:nvPr/>
        </p:nvGrpSpPr>
        <p:grpSpPr bwMode="auto">
          <a:xfrm>
            <a:off x="6815138" y="2457450"/>
            <a:ext cx="2933700" cy="3330575"/>
            <a:chOff x="6873875" y="3195638"/>
            <a:chExt cx="2933700" cy="3330575"/>
          </a:xfrm>
        </p:grpSpPr>
        <p:sp>
          <p:nvSpPr>
            <p:cNvPr id="12297" name="Line 4">
              <a:extLst>
                <a:ext uri="{FF2B5EF4-FFF2-40B4-BE49-F238E27FC236}">
                  <a16:creationId xmlns:a16="http://schemas.microsoft.com/office/drawing/2014/main" id="{94931159-6899-47A0-98DE-F7ED73CAD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3938" y="3713163"/>
              <a:ext cx="1257300" cy="2073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2298" name="Line 5">
              <a:extLst>
                <a:ext uri="{FF2B5EF4-FFF2-40B4-BE49-F238E27FC236}">
                  <a16:creationId xmlns:a16="http://schemas.microsoft.com/office/drawing/2014/main" id="{D16D626E-E1EB-444D-88BF-8E3B98988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3938" y="5786438"/>
              <a:ext cx="1844675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2299" name="Line 6">
              <a:extLst>
                <a:ext uri="{FF2B5EF4-FFF2-40B4-BE49-F238E27FC236}">
                  <a16:creationId xmlns:a16="http://schemas.microsoft.com/office/drawing/2014/main" id="{12E38BBB-0A55-4139-9A3A-17D7058A1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31238" y="3713163"/>
              <a:ext cx="587375" cy="2417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2291" name="Object 7">
              <a:extLst>
                <a:ext uri="{FF2B5EF4-FFF2-40B4-BE49-F238E27FC236}">
                  <a16:creationId xmlns:a16="http://schemas.microsoft.com/office/drawing/2014/main" id="{66E35D7C-8EE7-40BF-943B-87ACEBDC48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3875" y="5527675"/>
            <a:ext cx="461963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75" y="5527675"/>
                          <a:ext cx="461963" cy="738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8">
              <a:extLst>
                <a:ext uri="{FF2B5EF4-FFF2-40B4-BE49-F238E27FC236}">
                  <a16:creationId xmlns:a16="http://schemas.microsoft.com/office/drawing/2014/main" id="{4BCC1299-8CA1-49F8-80C6-84D9233C9C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2750" y="5786438"/>
            <a:ext cx="5048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15640" progId="Equation.3">
                    <p:embed/>
                  </p:oleObj>
                </mc:Choice>
                <mc:Fallback>
                  <p:oleObj name="Equation" r:id="rId4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2750" y="5786438"/>
                          <a:ext cx="504825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9">
              <a:extLst>
                <a:ext uri="{FF2B5EF4-FFF2-40B4-BE49-F238E27FC236}">
                  <a16:creationId xmlns:a16="http://schemas.microsoft.com/office/drawing/2014/main" id="{0E1D74F8-C2C1-4345-A97F-7BA00EF6C7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15375" y="3195638"/>
            <a:ext cx="46355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228600" progId="Equation.3">
                    <p:embed/>
                  </p:oleObj>
                </mc:Choice>
                <mc:Fallback>
                  <p:oleObj name="Equation" r:id="rId6" imgW="1396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75" y="3195638"/>
                          <a:ext cx="46355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10">
            <a:extLst>
              <a:ext uri="{FF2B5EF4-FFF2-40B4-BE49-F238E27FC236}">
                <a16:creationId xmlns:a16="http://schemas.microsoft.com/office/drawing/2014/main" id="{8F2CF7D8-B908-412B-9AAA-16C17986D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2185988"/>
          <a:ext cx="41052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393480" progId="Equation.3">
                  <p:embed/>
                </p:oleObj>
              </mc:Choice>
              <mc:Fallback>
                <p:oleObj name="Equation" r:id="rId8" imgW="12571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185988"/>
                        <a:ext cx="41052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>
            <a:extLst>
              <a:ext uri="{FF2B5EF4-FFF2-40B4-BE49-F238E27FC236}">
                <a16:creationId xmlns:a16="http://schemas.microsoft.com/office/drawing/2014/main" id="{61FBAF4B-F62D-4A6B-BA3E-5BEDF6637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3321" name="Rectangle 3">
            <a:extLst>
              <a:ext uri="{FF2B5EF4-FFF2-40B4-BE49-F238E27FC236}">
                <a16:creationId xmlns:a16="http://schemas.microsoft.com/office/drawing/2014/main" id="{54453844-C661-42CF-A72B-16D990F64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314450"/>
            <a:ext cx="6245225" cy="450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For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velocity of the triangle</a:t>
            </a:r>
            <a:r>
              <a:rPr lang="en-US" altLang="zh-CN" sz="2800" dirty="0">
                <a:ea typeface="宋体" panose="02010600030101010101" pitchFamily="2" charset="-122"/>
              </a:rPr>
              <a:t>, we can use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average</a:t>
            </a:r>
            <a:r>
              <a:rPr lang="en-US" altLang="zh-CN" sz="2800" dirty="0">
                <a:ea typeface="宋体" panose="02010600030101010101" pitchFamily="2" charset="-122"/>
              </a:rPr>
              <a:t> of the three particle velocities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actually want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relative velocity</a:t>
            </a:r>
            <a:r>
              <a:rPr lang="en-US" altLang="zh-CN" sz="2800" dirty="0">
                <a:ea typeface="宋体" panose="02010600030101010101" pitchFamily="2" charset="-122"/>
              </a:rPr>
              <a:t>, so we will then subtract off the velocity of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air</a:t>
            </a:r>
          </a:p>
        </p:txBody>
      </p:sp>
      <p:graphicFrame>
        <p:nvGraphicFramePr>
          <p:cNvPr id="13314" name="Object 10">
            <a:extLst>
              <a:ext uri="{FF2B5EF4-FFF2-40B4-BE49-F238E27FC236}">
                <a16:creationId xmlns:a16="http://schemas.microsoft.com/office/drawing/2014/main" id="{F8894FFC-1541-4F87-98CE-971DD1E23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2776538"/>
          <a:ext cx="427196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393480" progId="Equation.3">
                  <p:embed/>
                </p:oleObj>
              </mc:Choice>
              <mc:Fallback>
                <p:oleObj name="Equation" r:id="rId2" imgW="13078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776538"/>
                        <a:ext cx="4271963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>
            <a:extLst>
              <a:ext uri="{FF2B5EF4-FFF2-40B4-BE49-F238E27FC236}">
                <a16:creationId xmlns:a16="http://schemas.microsoft.com/office/drawing/2014/main" id="{BB4C0CC0-3DCB-4F75-A07E-01B6978F2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5646738"/>
          <a:ext cx="32337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41200" progId="Equation.3">
                  <p:embed/>
                </p:oleObj>
              </mc:Choice>
              <mc:Fallback>
                <p:oleObj name="Equation" r:id="rId4" imgW="99036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646738"/>
                        <a:ext cx="32337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2" name="组合 16">
            <a:extLst>
              <a:ext uri="{FF2B5EF4-FFF2-40B4-BE49-F238E27FC236}">
                <a16:creationId xmlns:a16="http://schemas.microsoft.com/office/drawing/2014/main" id="{95F9F5AD-801D-4E11-94A7-997A49CD9F4C}"/>
              </a:ext>
            </a:extLst>
          </p:cNvPr>
          <p:cNvGrpSpPr>
            <a:grpSpLocks/>
          </p:cNvGrpSpPr>
          <p:nvPr/>
        </p:nvGrpSpPr>
        <p:grpSpPr bwMode="auto">
          <a:xfrm>
            <a:off x="6753225" y="1887538"/>
            <a:ext cx="2765425" cy="3805237"/>
            <a:chOff x="6454775" y="2936875"/>
            <a:chExt cx="2765425" cy="3805238"/>
          </a:xfrm>
        </p:grpSpPr>
        <p:sp>
          <p:nvSpPr>
            <p:cNvPr id="13323" name="Line 4">
              <a:extLst>
                <a:ext uri="{FF2B5EF4-FFF2-40B4-BE49-F238E27FC236}">
                  <a16:creationId xmlns:a16="http://schemas.microsoft.com/office/drawing/2014/main" id="{0D90DC09-2A69-4577-B3A7-BC88E59B4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3938" y="3713163"/>
              <a:ext cx="1257300" cy="2073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3324" name="Line 5">
              <a:extLst>
                <a:ext uri="{FF2B5EF4-FFF2-40B4-BE49-F238E27FC236}">
                  <a16:creationId xmlns:a16="http://schemas.microsoft.com/office/drawing/2014/main" id="{297EB6E1-1CB5-469F-B565-2C6590B11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3938" y="5786438"/>
              <a:ext cx="1844675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3325" name="Line 6">
              <a:extLst>
                <a:ext uri="{FF2B5EF4-FFF2-40B4-BE49-F238E27FC236}">
                  <a16:creationId xmlns:a16="http://schemas.microsoft.com/office/drawing/2014/main" id="{EB200F3B-EF17-4C67-8004-AD6D9D18D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31238" y="3713163"/>
              <a:ext cx="587375" cy="2417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3316" name="Object 7">
              <a:extLst>
                <a:ext uri="{FF2B5EF4-FFF2-40B4-BE49-F238E27FC236}">
                  <a16:creationId xmlns:a16="http://schemas.microsoft.com/office/drawing/2014/main" id="{318DBF01-4870-4664-BAD4-D0F8F3BA0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54775" y="4835525"/>
            <a:ext cx="454025" cy="6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15640" progId="Equation.3">
                    <p:embed/>
                  </p:oleObj>
                </mc:Choice>
                <mc:Fallback>
                  <p:oleObj name="Equation" r:id="rId6" imgW="164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4775" y="4835525"/>
                          <a:ext cx="454025" cy="61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8">
              <a:extLst>
                <a:ext uri="{FF2B5EF4-FFF2-40B4-BE49-F238E27FC236}">
                  <a16:creationId xmlns:a16="http://schemas.microsoft.com/office/drawing/2014/main" id="{9F92EE4A-7D2C-4F74-A00D-2F550C60A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94625" y="6130925"/>
            <a:ext cx="523875" cy="6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4625" y="6130925"/>
                          <a:ext cx="523875" cy="61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9">
              <a:extLst>
                <a:ext uri="{FF2B5EF4-FFF2-40B4-BE49-F238E27FC236}">
                  <a16:creationId xmlns:a16="http://schemas.microsoft.com/office/drawing/2014/main" id="{CE292E7D-3CB8-4E19-A8B4-FF1930C1DB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59663" y="2936875"/>
            <a:ext cx="487362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28600" progId="Equation.3">
                    <p:embed/>
                  </p:oleObj>
                </mc:Choice>
                <mc:Fallback>
                  <p:oleObj name="Equation" r:id="rId10" imgW="1774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9663" y="2936875"/>
                          <a:ext cx="487362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Line 12">
              <a:extLst>
                <a:ext uri="{FF2B5EF4-FFF2-40B4-BE49-F238E27FC236}">
                  <a16:creationId xmlns:a16="http://schemas.microsoft.com/office/drawing/2014/main" id="{2A621BE0-CD83-4A65-96C9-83F1735C8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56425" y="5354638"/>
              <a:ext cx="4191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3327" name="Line 13">
              <a:extLst>
                <a:ext uri="{FF2B5EF4-FFF2-40B4-BE49-F238E27FC236}">
                  <a16:creationId xmlns:a16="http://schemas.microsoft.com/office/drawing/2014/main" id="{D4750239-2195-4F2F-B6CA-31A460DD0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94625" y="3627438"/>
              <a:ext cx="838200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845A88EE-F205-43ED-80B2-FC4A5FBB2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7863" y="6130925"/>
              <a:ext cx="922337" cy="260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CED0FD0C-86A1-433F-94E3-02952F27A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7938" y="4749800"/>
              <a:ext cx="83820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3319" name="Object 16">
              <a:extLst>
                <a:ext uri="{FF2B5EF4-FFF2-40B4-BE49-F238E27FC236}">
                  <a16:creationId xmlns:a16="http://schemas.microsoft.com/office/drawing/2014/main" id="{1CD79E73-7314-4F28-8AF0-1260819E1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40563" y="4059238"/>
            <a:ext cx="1116012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080" imgH="241200" progId="Equation.3">
                    <p:embed/>
                  </p:oleObj>
                </mc:Choice>
                <mc:Fallback>
                  <p:oleObj name="Equation" r:id="rId12" imgW="40608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0563" y="4059238"/>
                          <a:ext cx="1116012" cy="682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>
            <a:extLst>
              <a:ext uri="{FF2B5EF4-FFF2-40B4-BE49-F238E27FC236}">
                <a16:creationId xmlns:a16="http://schemas.microsoft.com/office/drawing/2014/main" id="{BB651B0D-9152-4173-A365-26CCFADF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4344" name="Rectangle 3">
            <a:extLst>
              <a:ext uri="{FF2B5EF4-FFF2-40B4-BE49-F238E27FC236}">
                <a16:creationId xmlns:a16="http://schemas.microsoft.com/office/drawing/2014/main" id="{C9FEB1AF-88D2-4FCA-9208-EC42C2967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5927725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normal</a:t>
            </a:r>
            <a:r>
              <a:rPr lang="en-US" altLang="zh-CN" sz="2800" dirty="0">
                <a:ea typeface="宋体" panose="02010600030101010101" pitchFamily="2" charset="-122"/>
              </a:rPr>
              <a:t> of the triangle is:</a:t>
            </a:r>
          </a:p>
        </p:txBody>
      </p:sp>
      <p:grpSp>
        <p:nvGrpSpPr>
          <p:cNvPr id="14345" name="组合 12">
            <a:extLst>
              <a:ext uri="{FF2B5EF4-FFF2-40B4-BE49-F238E27FC236}">
                <a16:creationId xmlns:a16="http://schemas.microsoft.com/office/drawing/2014/main" id="{88E3C030-3CCC-4431-BD3B-92AF0830C8FD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2743200"/>
            <a:ext cx="3332162" cy="3330575"/>
            <a:chOff x="6475413" y="3195638"/>
            <a:chExt cx="3332162" cy="3330575"/>
          </a:xfrm>
        </p:grpSpPr>
        <p:sp>
          <p:nvSpPr>
            <p:cNvPr id="14346" name="Line 4">
              <a:extLst>
                <a:ext uri="{FF2B5EF4-FFF2-40B4-BE49-F238E27FC236}">
                  <a16:creationId xmlns:a16="http://schemas.microsoft.com/office/drawing/2014/main" id="{7E03DC0E-312B-4663-AD4C-0B8489345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3938" y="3713163"/>
              <a:ext cx="1257300" cy="2073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4347" name="Line 5">
              <a:extLst>
                <a:ext uri="{FF2B5EF4-FFF2-40B4-BE49-F238E27FC236}">
                  <a16:creationId xmlns:a16="http://schemas.microsoft.com/office/drawing/2014/main" id="{7FBD003C-5620-423F-95A6-9FA9DE21B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3938" y="5786438"/>
              <a:ext cx="1844675" cy="3444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4348" name="Line 6">
              <a:extLst>
                <a:ext uri="{FF2B5EF4-FFF2-40B4-BE49-F238E27FC236}">
                  <a16:creationId xmlns:a16="http://schemas.microsoft.com/office/drawing/2014/main" id="{C3DF5A53-ABD4-4C72-A702-9F87C2A73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31238" y="3713163"/>
              <a:ext cx="587375" cy="2417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4339" name="Object 7">
              <a:extLst>
                <a:ext uri="{FF2B5EF4-FFF2-40B4-BE49-F238E27FC236}">
                  <a16:creationId xmlns:a16="http://schemas.microsoft.com/office/drawing/2014/main" id="{CF9AABCD-F14E-4434-A94C-93A2E9D56E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3875" y="5527675"/>
            <a:ext cx="461963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75" y="5527675"/>
                          <a:ext cx="461963" cy="738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8">
              <a:extLst>
                <a:ext uri="{FF2B5EF4-FFF2-40B4-BE49-F238E27FC236}">
                  <a16:creationId xmlns:a16="http://schemas.microsoft.com/office/drawing/2014/main" id="{5B206253-E98E-49A6-AA3E-BEF955EE7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2750" y="5786438"/>
            <a:ext cx="5048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15640" progId="Equation.3">
                    <p:embed/>
                  </p:oleObj>
                </mc:Choice>
                <mc:Fallback>
                  <p:oleObj name="Equation" r:id="rId4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2750" y="5786438"/>
                          <a:ext cx="504825" cy="739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9">
              <a:extLst>
                <a:ext uri="{FF2B5EF4-FFF2-40B4-BE49-F238E27FC236}">
                  <a16:creationId xmlns:a16="http://schemas.microsoft.com/office/drawing/2014/main" id="{111B3C87-C871-4EAE-986D-7FA4976B11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15375" y="3195638"/>
            <a:ext cx="463550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228600" progId="Equation.3">
                    <p:embed/>
                  </p:oleObj>
                </mc:Choice>
                <mc:Fallback>
                  <p:oleObj name="Equation" r:id="rId6" imgW="1396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75" y="3195638"/>
                          <a:ext cx="463550" cy="784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Line 10">
              <a:extLst>
                <a:ext uri="{FF2B5EF4-FFF2-40B4-BE49-F238E27FC236}">
                  <a16:creationId xmlns:a16="http://schemas.microsoft.com/office/drawing/2014/main" id="{468C1D4C-6FFC-4C03-A827-6FD636428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89738" y="4403725"/>
              <a:ext cx="1676400" cy="692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4342" name="Object 11">
              <a:extLst>
                <a:ext uri="{FF2B5EF4-FFF2-40B4-BE49-F238E27FC236}">
                  <a16:creationId xmlns:a16="http://schemas.microsoft.com/office/drawing/2014/main" id="{9D5F29E2-1602-45C9-974E-BA48DDF6EB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5413" y="3713163"/>
            <a:ext cx="420687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26720" progId="Equation.3">
                    <p:embed/>
                  </p:oleObj>
                </mc:Choice>
                <mc:Fallback>
                  <p:oleObj name="Equation" r:id="rId8" imgW="126720" imgH="1267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5413" y="3713163"/>
                          <a:ext cx="420687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" name="Object 12">
            <a:extLst>
              <a:ext uri="{FF2B5EF4-FFF2-40B4-BE49-F238E27FC236}">
                <a16:creationId xmlns:a16="http://schemas.microsoft.com/office/drawing/2014/main" id="{9148CA76-4606-42B5-9158-F76AF124B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3454400"/>
          <a:ext cx="44608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444240" progId="Equation.3">
                  <p:embed/>
                </p:oleObj>
              </mc:Choice>
              <mc:Fallback>
                <p:oleObj name="Equation" r:id="rId10" imgW="13460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454400"/>
                        <a:ext cx="4460875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C2C2C2B5-463F-451C-9ECA-748C8367A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5367" name="Rectangle 3">
            <a:extLst>
              <a:ext uri="{FF2B5EF4-FFF2-40B4-BE49-F238E27FC236}">
                <a16:creationId xmlns:a16="http://schemas.microsoft.com/office/drawing/2014/main" id="{FFEA4168-3E3F-4D6B-BD7C-B98EEB017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100138"/>
            <a:ext cx="6989762" cy="2957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area of the triangle is: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But we really want the cross-sectional area (the area exposed to the air flow)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EF04B02E-F130-4F20-AA49-966CA14B2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1681163"/>
          <a:ext cx="496570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93480" progId="Equation.3">
                  <p:embed/>
                </p:oleObj>
              </mc:Choice>
              <mc:Fallback>
                <p:oleObj name="Equation" r:id="rId2" imgW="1498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1681163"/>
                        <a:ext cx="4965700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ACD4D9E0-B425-4A0F-B994-D9F74B637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4395788"/>
          <a:ext cx="23558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444240" progId="Equation.3">
                  <p:embed/>
                </p:oleObj>
              </mc:Choice>
              <mc:Fallback>
                <p:oleObj name="Equation" r:id="rId4" imgW="7110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395788"/>
                        <a:ext cx="235585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组合 12">
            <a:extLst>
              <a:ext uri="{FF2B5EF4-FFF2-40B4-BE49-F238E27FC236}">
                <a16:creationId xmlns:a16="http://schemas.microsoft.com/office/drawing/2014/main" id="{4A09C4B0-F386-44CB-BF0A-6E33AFC10703}"/>
              </a:ext>
            </a:extLst>
          </p:cNvPr>
          <p:cNvGrpSpPr>
            <a:grpSpLocks/>
          </p:cNvGrpSpPr>
          <p:nvPr/>
        </p:nvGrpSpPr>
        <p:grpSpPr bwMode="auto">
          <a:xfrm>
            <a:off x="5100638" y="4110038"/>
            <a:ext cx="3938587" cy="2590800"/>
            <a:chOff x="6035675" y="3817938"/>
            <a:chExt cx="3938588" cy="2590800"/>
          </a:xfrm>
        </p:grpSpPr>
        <p:sp>
          <p:nvSpPr>
            <p:cNvPr id="15369" name="Line 6">
              <a:extLst>
                <a:ext uri="{FF2B5EF4-FFF2-40B4-BE49-F238E27FC236}">
                  <a16:creationId xmlns:a16="http://schemas.microsoft.com/office/drawing/2014/main" id="{9519F9DC-F4D5-48AE-82C3-CC6DC71A6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4854575"/>
              <a:ext cx="2179638" cy="1554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CF45A8BF-4396-4381-9132-1F324CCCA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92975" y="4422775"/>
              <a:ext cx="754063" cy="1208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5371" name="Line 8">
              <a:extLst>
                <a:ext uri="{FF2B5EF4-FFF2-40B4-BE49-F238E27FC236}">
                  <a16:creationId xmlns:a16="http://schemas.microsoft.com/office/drawing/2014/main" id="{F734EA9B-D080-4C53-8FF2-4C074F07A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7038" y="5630863"/>
              <a:ext cx="1173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5372" name="Line 9">
              <a:extLst>
                <a:ext uri="{FF2B5EF4-FFF2-40B4-BE49-F238E27FC236}">
                  <a16:creationId xmlns:a16="http://schemas.microsoft.com/office/drawing/2014/main" id="{D896C4A4-2CE4-4708-BBDC-74C1B813D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5675" y="6408738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5373" name="Line 10">
              <a:extLst>
                <a:ext uri="{FF2B5EF4-FFF2-40B4-BE49-F238E27FC236}">
                  <a16:creationId xmlns:a16="http://schemas.microsoft.com/office/drawing/2014/main" id="{AACB93C7-E097-43B6-AC6B-C1941EA4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225" y="4854575"/>
              <a:ext cx="3186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5364" name="Object 11">
              <a:extLst>
                <a:ext uri="{FF2B5EF4-FFF2-40B4-BE49-F238E27FC236}">
                  <a16:creationId xmlns:a16="http://schemas.microsoft.com/office/drawing/2014/main" id="{7C378FD9-0FDB-446F-A6AE-B44A2524F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3875" y="3817938"/>
            <a:ext cx="420688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26720" progId="Equation.3">
                    <p:embed/>
                  </p:oleObj>
                </mc:Choice>
                <mc:Fallback>
                  <p:oleObj name="Equation" r:id="rId6" imgW="126720" imgH="1267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75" y="3817938"/>
                          <a:ext cx="420688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2">
              <a:extLst>
                <a:ext uri="{FF2B5EF4-FFF2-40B4-BE49-F238E27FC236}">
                  <a16:creationId xmlns:a16="http://schemas.microsoft.com/office/drawing/2014/main" id="{A87B47E6-EA19-483E-A58A-A1338DC811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1163" y="4749800"/>
            <a:ext cx="673100" cy="153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444240" progId="Equation.3">
                    <p:embed/>
                  </p:oleObj>
                </mc:Choice>
                <mc:Fallback>
                  <p:oleObj name="Equation" r:id="rId8" imgW="203040" imgH="4442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1163" y="4749800"/>
                          <a:ext cx="673100" cy="153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DC5ECCC7-48DA-4EF2-8462-9333E919B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C1E9180A-0FE9-42BE-AD53-C85FF685F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108075"/>
            <a:ext cx="9193213" cy="4171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As the final equation requires |v|</a:t>
            </a:r>
            <a:r>
              <a:rPr lang="en-US" altLang="zh-CN" sz="2800" baseline="30000" dirty="0"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n, we can reduce the math a little bit: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Also, notice that: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000BAD96-10ED-4BC9-98E5-65B51FCDA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575" y="2314575"/>
          <a:ext cx="370046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711000" progId="Equation.3">
                  <p:embed/>
                </p:oleObj>
              </mc:Choice>
              <mc:Fallback>
                <p:oleObj name="Equation" r:id="rId2" imgW="13460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314575"/>
                        <a:ext cx="3700463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5ABBB78B-DB71-45AB-96F6-E0C03543B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5386388"/>
          <a:ext cx="2338387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571320" progId="Equation.3">
                  <p:embed/>
                </p:oleObj>
              </mc:Choice>
              <mc:Fallback>
                <p:oleObj name="Equation" r:id="rId4" imgW="8506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386388"/>
                        <a:ext cx="2338387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E522D71-DBA4-4971-AA25-DE7873D8A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Aerodynamic Force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6C33A0C-20E2-4E39-B1A4-172C17002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277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final aerodynamic force is assumed to apply to the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entire triangle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can turn this into a force on each particle by simply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dividing by 3</a:t>
            </a:r>
            <a:r>
              <a:rPr lang="en-US" altLang="zh-CN" sz="2800" dirty="0">
                <a:ea typeface="宋体" panose="02010600030101010101" pitchFamily="2" charset="-122"/>
              </a:rPr>
              <a:t>, and splitting the total force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2393EEF-2213-47A1-AF83-167462E2F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Bending Forces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F8247C-C71B-418A-8BF2-25DD7C44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385888"/>
            <a:ext cx="5989637" cy="4329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If we arrange our cloth springs as they are in the picture, there will be nothing preventing the cloth from bending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This may be find for simulating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softer</a:t>
            </a:r>
            <a:r>
              <a:rPr lang="en-US" altLang="zh-CN" sz="2800" dirty="0">
                <a:ea typeface="宋体" panose="02010600030101010101" pitchFamily="2" charset="-122"/>
              </a:rPr>
              <a:t> cloth, but for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stiffer</a:t>
            </a:r>
            <a:r>
              <a:rPr lang="en-US" altLang="zh-CN" sz="2800" dirty="0">
                <a:ea typeface="宋体" panose="02010600030101010101" pitchFamily="2" charset="-122"/>
              </a:rPr>
              <a:t> materials, we may want some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resistance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to bending</a:t>
            </a:r>
          </a:p>
        </p:txBody>
      </p:sp>
      <p:grpSp>
        <p:nvGrpSpPr>
          <p:cNvPr id="31748" name="组合 32">
            <a:extLst>
              <a:ext uri="{FF2B5EF4-FFF2-40B4-BE49-F238E27FC236}">
                <a16:creationId xmlns:a16="http://schemas.microsoft.com/office/drawing/2014/main" id="{06E233D4-89D9-4573-B1C5-4A0C3143531A}"/>
              </a:ext>
            </a:extLst>
          </p:cNvPr>
          <p:cNvGrpSpPr>
            <a:grpSpLocks/>
          </p:cNvGrpSpPr>
          <p:nvPr/>
        </p:nvGrpSpPr>
        <p:grpSpPr bwMode="auto">
          <a:xfrm>
            <a:off x="6886575" y="2030413"/>
            <a:ext cx="2565400" cy="3644900"/>
            <a:chOff x="7124700" y="2659063"/>
            <a:chExt cx="2565400" cy="3644900"/>
          </a:xfrm>
        </p:grpSpPr>
        <p:sp>
          <p:nvSpPr>
            <p:cNvPr id="31749" name="Text Box 4">
              <a:extLst>
                <a:ext uri="{FF2B5EF4-FFF2-40B4-BE49-F238E27FC236}">
                  <a16:creationId xmlns:a16="http://schemas.microsoft.com/office/drawing/2014/main" id="{18778D46-D9B6-4F02-8594-8A63E0226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700" y="26590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0" name="Text Box 5">
              <a:extLst>
                <a:ext uri="{FF2B5EF4-FFF2-40B4-BE49-F238E27FC236}">
                  <a16:creationId xmlns:a16="http://schemas.microsoft.com/office/drawing/2014/main" id="{5CFCD887-F360-4CB8-B160-10516E46B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6400" y="2659063"/>
              <a:ext cx="40640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1" name="Text Box 6">
              <a:extLst>
                <a:ext uri="{FF2B5EF4-FFF2-40B4-BE49-F238E27FC236}">
                  <a16:creationId xmlns:a16="http://schemas.microsoft.com/office/drawing/2014/main" id="{DE7EC7D9-5162-404D-B65D-AF656C921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150" y="26590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2" name="Text Box 7">
              <a:extLst>
                <a:ext uri="{FF2B5EF4-FFF2-40B4-BE49-F238E27FC236}">
                  <a16:creationId xmlns:a16="http://schemas.microsoft.com/office/drawing/2014/main" id="{EFDBD4E8-174A-4AE2-AA74-F727966D7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3700" y="3695700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3" name="Text Box 8">
              <a:extLst>
                <a:ext uri="{FF2B5EF4-FFF2-40B4-BE49-F238E27FC236}">
                  <a16:creationId xmlns:a16="http://schemas.microsoft.com/office/drawing/2014/main" id="{41006EC1-7957-417B-883F-EC2C9E379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225" y="39544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4" name="Text Box 9">
              <a:extLst>
                <a:ext uri="{FF2B5EF4-FFF2-40B4-BE49-F238E27FC236}">
                  <a16:creationId xmlns:a16="http://schemas.microsoft.com/office/drawing/2014/main" id="{2BE64646-289A-4668-8210-F406D1B51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200" y="4040188"/>
              <a:ext cx="40640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5" name="Text Box 10">
              <a:extLst>
                <a:ext uri="{FF2B5EF4-FFF2-40B4-BE49-F238E27FC236}">
                  <a16:creationId xmlns:a16="http://schemas.microsoft.com/office/drawing/2014/main" id="{A47FD4AD-D510-4B73-A05B-F5C9D5D9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2525" y="5508625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6" name="Text Box 11">
              <a:extLst>
                <a:ext uri="{FF2B5EF4-FFF2-40B4-BE49-F238E27FC236}">
                  <a16:creationId xmlns:a16="http://schemas.microsoft.com/office/drawing/2014/main" id="{3BCA67AA-FBC1-4A67-A304-62DFC0D8A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138" y="50593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7" name="Text Box 12">
              <a:extLst>
                <a:ext uri="{FF2B5EF4-FFF2-40B4-BE49-F238E27FC236}">
                  <a16:creationId xmlns:a16="http://schemas.microsoft.com/office/drawing/2014/main" id="{B73945B6-4EA0-4705-9171-AACE0C5A7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9563" y="5076825"/>
              <a:ext cx="407987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1758" name="Line 13">
              <a:extLst>
                <a:ext uri="{FF2B5EF4-FFF2-40B4-BE49-F238E27FC236}">
                  <a16:creationId xmlns:a16="http://schemas.microsoft.com/office/drawing/2014/main" id="{1F5E4F46-7AB1-4E5D-9ACF-1C684172C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4888" y="3090863"/>
              <a:ext cx="838200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59" name="Line 14">
              <a:extLst>
                <a:ext uri="{FF2B5EF4-FFF2-40B4-BE49-F238E27FC236}">
                  <a16:creationId xmlns:a16="http://schemas.microsoft.com/office/drawing/2014/main" id="{C08ADC39-0D1F-4FFC-AB90-ADEFD688D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0750" y="3090863"/>
              <a:ext cx="922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0" name="Line 15">
              <a:extLst>
                <a:ext uri="{FF2B5EF4-FFF2-40B4-BE49-F238E27FC236}">
                  <a16:creationId xmlns:a16="http://schemas.microsoft.com/office/drawing/2014/main" id="{9AE345AE-7564-474E-B0FD-FDA7A5A1E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4888" y="4386263"/>
              <a:ext cx="1090612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1" name="Line 16">
              <a:extLst>
                <a:ext uri="{FF2B5EF4-FFF2-40B4-BE49-F238E27FC236}">
                  <a16:creationId xmlns:a16="http://schemas.microsoft.com/office/drawing/2014/main" id="{4509BF72-2E5E-4013-BB60-D160B62F9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9850" y="5508625"/>
              <a:ext cx="10064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2" name="Line 17">
              <a:extLst>
                <a:ext uri="{FF2B5EF4-FFF2-40B4-BE49-F238E27FC236}">
                  <a16:creationId xmlns:a16="http://schemas.microsoft.com/office/drawing/2014/main" id="{42F8E369-2344-425D-8A8D-BD411964E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6250" y="4127500"/>
              <a:ext cx="168275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3" name="Line 18">
              <a:extLst>
                <a:ext uri="{FF2B5EF4-FFF2-40B4-BE49-F238E27FC236}">
                  <a16:creationId xmlns:a16="http://schemas.microsoft.com/office/drawing/2014/main" id="{8A9FC456-0F9B-4C31-BB1A-DD87657CD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15425" y="3090863"/>
              <a:ext cx="419100" cy="1036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4" name="Line 19">
              <a:extLst>
                <a:ext uri="{FF2B5EF4-FFF2-40B4-BE49-F238E27FC236}">
                  <a16:creationId xmlns:a16="http://schemas.microsoft.com/office/drawing/2014/main" id="{5702E120-8DAB-4902-933C-29542B246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8050" y="4127500"/>
              <a:ext cx="922338" cy="258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5" name="Line 20">
              <a:extLst>
                <a:ext uri="{FF2B5EF4-FFF2-40B4-BE49-F238E27FC236}">
                  <a16:creationId xmlns:a16="http://schemas.microsoft.com/office/drawing/2014/main" id="{D04644DE-C336-4123-A7C0-F5086A957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93088" y="3090863"/>
              <a:ext cx="100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6" name="Line 21">
              <a:extLst>
                <a:ext uri="{FF2B5EF4-FFF2-40B4-BE49-F238E27FC236}">
                  <a16:creationId xmlns:a16="http://schemas.microsoft.com/office/drawing/2014/main" id="{BA8E2E2C-6A9B-464F-BA8B-4D72F9D4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5500" y="4386263"/>
              <a:ext cx="1004888" cy="1122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7" name="Line 22">
              <a:extLst>
                <a:ext uri="{FF2B5EF4-FFF2-40B4-BE49-F238E27FC236}">
                  <a16:creationId xmlns:a16="http://schemas.microsoft.com/office/drawing/2014/main" id="{EE847270-4D01-40F6-8674-2F13A5FE0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45500" y="4386263"/>
              <a:ext cx="166688" cy="1122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8" name="Line 23">
              <a:extLst>
                <a:ext uri="{FF2B5EF4-FFF2-40B4-BE49-F238E27FC236}">
                  <a16:creationId xmlns:a16="http://schemas.microsoft.com/office/drawing/2014/main" id="{E8ED7DA4-612F-49E8-969C-D3E9AA072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2188" y="4127500"/>
              <a:ext cx="922337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69" name="Line 24">
              <a:extLst>
                <a:ext uri="{FF2B5EF4-FFF2-40B4-BE49-F238E27FC236}">
                  <a16:creationId xmlns:a16="http://schemas.microsoft.com/office/drawing/2014/main" id="{CEB476DB-C748-46AD-9401-76ACCB5D3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6325" y="5508625"/>
              <a:ext cx="669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0" name="Line 25">
              <a:extLst>
                <a:ext uri="{FF2B5EF4-FFF2-40B4-BE49-F238E27FC236}">
                  <a16:creationId xmlns:a16="http://schemas.microsoft.com/office/drawing/2014/main" id="{14797A74-A951-41A6-8535-6B6B2AB73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9850" y="4300538"/>
              <a:ext cx="838200" cy="1554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1" name="Line 26">
              <a:extLst>
                <a:ext uri="{FF2B5EF4-FFF2-40B4-BE49-F238E27FC236}">
                  <a16:creationId xmlns:a16="http://schemas.microsoft.com/office/drawing/2014/main" id="{D489ECB2-6B2B-4746-AC01-24A0ACDD7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9025" y="4471988"/>
              <a:ext cx="1173163" cy="1036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2" name="Line 27">
              <a:extLst>
                <a:ext uri="{FF2B5EF4-FFF2-40B4-BE49-F238E27FC236}">
                  <a16:creationId xmlns:a16="http://schemas.microsoft.com/office/drawing/2014/main" id="{B4DE405A-4A34-4F2A-B5EF-65B3B453F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7225" y="3090863"/>
              <a:ext cx="1173163" cy="1036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3" name="Line 28">
              <a:extLst>
                <a:ext uri="{FF2B5EF4-FFF2-40B4-BE49-F238E27FC236}">
                  <a16:creationId xmlns:a16="http://schemas.microsoft.com/office/drawing/2014/main" id="{D42C6566-A823-4BC1-AA5B-8DC6339FF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5500" y="3005138"/>
              <a:ext cx="669925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4" name="Line 29">
              <a:extLst>
                <a:ext uri="{FF2B5EF4-FFF2-40B4-BE49-F238E27FC236}">
                  <a16:creationId xmlns:a16="http://schemas.microsoft.com/office/drawing/2014/main" id="{2FE7E5C1-8323-493D-8678-A1F4DBA36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4888" y="3176588"/>
              <a:ext cx="1090612" cy="1123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5" name="Line 30">
              <a:extLst>
                <a:ext uri="{FF2B5EF4-FFF2-40B4-BE49-F238E27FC236}">
                  <a16:creationId xmlns:a16="http://schemas.microsoft.com/office/drawing/2014/main" id="{8950AF75-0037-44D7-995B-8D325FD54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93088" y="3090863"/>
              <a:ext cx="252412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6" name="Line 31">
              <a:extLst>
                <a:ext uri="{FF2B5EF4-FFF2-40B4-BE49-F238E27FC236}">
                  <a16:creationId xmlns:a16="http://schemas.microsoft.com/office/drawing/2014/main" id="{514A7A16-2DAF-48A0-A845-482931063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5216" y="3090862"/>
              <a:ext cx="71438" cy="1366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1777" name="Line 32">
              <a:extLst>
                <a:ext uri="{FF2B5EF4-FFF2-40B4-BE49-F238E27FC236}">
                  <a16:creationId xmlns:a16="http://schemas.microsoft.com/office/drawing/2014/main" id="{168B61C2-D075-486D-B91E-3F63A94DA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4888" y="4471988"/>
              <a:ext cx="334962" cy="146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BBCC7E6-4B41-4FDE-8BB0-460E8AD4E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Bending Forces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0ACDE6F-0745-46E0-A986-A8A6D7585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5927725" cy="381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simple solution is to add more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springs</a:t>
            </a:r>
            <a:r>
              <a:rPr lang="en-US" altLang="zh-CN" sz="2800" dirty="0">
                <a:ea typeface="宋体" panose="02010600030101010101" pitchFamily="2" charset="-122"/>
              </a:rPr>
              <a:t>, arranged in various configurations, such as the one in the picture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spring constants and damping factors of this layer might need to be tuned differently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pSp>
        <p:nvGrpSpPr>
          <p:cNvPr id="32772" name="组合 38">
            <a:extLst>
              <a:ext uri="{FF2B5EF4-FFF2-40B4-BE49-F238E27FC236}">
                <a16:creationId xmlns:a16="http://schemas.microsoft.com/office/drawing/2014/main" id="{8D463683-1E95-4B06-8C18-C99B3DD98E14}"/>
              </a:ext>
            </a:extLst>
          </p:cNvPr>
          <p:cNvGrpSpPr>
            <a:grpSpLocks/>
          </p:cNvGrpSpPr>
          <p:nvPr/>
        </p:nvGrpSpPr>
        <p:grpSpPr bwMode="auto">
          <a:xfrm>
            <a:off x="7124700" y="2659063"/>
            <a:ext cx="2565400" cy="3644900"/>
            <a:chOff x="7124700" y="2659063"/>
            <a:chExt cx="2565400" cy="3644900"/>
          </a:xfrm>
        </p:grpSpPr>
        <p:sp>
          <p:nvSpPr>
            <p:cNvPr id="32773" name="Text Box 4">
              <a:extLst>
                <a:ext uri="{FF2B5EF4-FFF2-40B4-BE49-F238E27FC236}">
                  <a16:creationId xmlns:a16="http://schemas.microsoft.com/office/drawing/2014/main" id="{7DAA992F-C3E7-4159-A849-12B1B1EA3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700" y="26590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74" name="Text Box 5">
              <a:extLst>
                <a:ext uri="{FF2B5EF4-FFF2-40B4-BE49-F238E27FC236}">
                  <a16:creationId xmlns:a16="http://schemas.microsoft.com/office/drawing/2014/main" id="{B9BBA10E-86D6-410B-9F25-FB8D0331A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6400" y="2659063"/>
              <a:ext cx="40640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75" name="Text Box 6">
              <a:extLst>
                <a:ext uri="{FF2B5EF4-FFF2-40B4-BE49-F238E27FC236}">
                  <a16:creationId xmlns:a16="http://schemas.microsoft.com/office/drawing/2014/main" id="{EB85CC45-66C9-42E4-AA42-7F37593B7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150" y="26590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76" name="Text Box 7">
              <a:extLst>
                <a:ext uri="{FF2B5EF4-FFF2-40B4-BE49-F238E27FC236}">
                  <a16:creationId xmlns:a16="http://schemas.microsoft.com/office/drawing/2014/main" id="{9FE2EE4A-BC20-45DC-A5F8-DD229733C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3700" y="3695700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77" name="Text Box 8">
              <a:extLst>
                <a:ext uri="{FF2B5EF4-FFF2-40B4-BE49-F238E27FC236}">
                  <a16:creationId xmlns:a16="http://schemas.microsoft.com/office/drawing/2014/main" id="{0EAA8261-D59B-4B66-99E1-618F29184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225" y="3954463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78" name="Text Box 9">
              <a:extLst>
                <a:ext uri="{FF2B5EF4-FFF2-40B4-BE49-F238E27FC236}">
                  <a16:creationId xmlns:a16="http://schemas.microsoft.com/office/drawing/2014/main" id="{E6DE85A4-69D0-4CA1-AB06-29A42E60E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200" y="4040188"/>
              <a:ext cx="40640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79" name="Text Box 10">
              <a:extLst>
                <a:ext uri="{FF2B5EF4-FFF2-40B4-BE49-F238E27FC236}">
                  <a16:creationId xmlns:a16="http://schemas.microsoft.com/office/drawing/2014/main" id="{0E35A420-1237-4AF3-93E7-3E7FB4D6A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2525" y="5508625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80" name="Text Box 11">
              <a:extLst>
                <a:ext uri="{FF2B5EF4-FFF2-40B4-BE49-F238E27FC236}">
                  <a16:creationId xmlns:a16="http://schemas.microsoft.com/office/drawing/2014/main" id="{8C8702DF-5EC2-4999-9998-784646086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138" y="50593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81" name="Text Box 12">
              <a:extLst>
                <a:ext uri="{FF2B5EF4-FFF2-40B4-BE49-F238E27FC236}">
                  <a16:creationId xmlns:a16="http://schemas.microsoft.com/office/drawing/2014/main" id="{05247D2E-54DD-40E3-842B-3C9509DFD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9563" y="5076825"/>
              <a:ext cx="407987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2782" name="Line 13">
              <a:extLst>
                <a:ext uri="{FF2B5EF4-FFF2-40B4-BE49-F238E27FC236}">
                  <a16:creationId xmlns:a16="http://schemas.microsoft.com/office/drawing/2014/main" id="{B039B726-9B36-4F2A-8E0F-F242DAD36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4888" y="3090863"/>
              <a:ext cx="838200" cy="13811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3" name="Line 14">
              <a:extLst>
                <a:ext uri="{FF2B5EF4-FFF2-40B4-BE49-F238E27FC236}">
                  <a16:creationId xmlns:a16="http://schemas.microsoft.com/office/drawing/2014/main" id="{A5869DCD-8427-40BC-AB75-9A516860F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0750" y="3090863"/>
              <a:ext cx="92233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4" name="Line 15">
              <a:extLst>
                <a:ext uri="{FF2B5EF4-FFF2-40B4-BE49-F238E27FC236}">
                  <a16:creationId xmlns:a16="http://schemas.microsoft.com/office/drawing/2014/main" id="{4000A8D5-1F76-45E6-A9BF-65EA8EDDD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4888" y="4386263"/>
              <a:ext cx="1090612" cy="857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5" name="Line 16">
              <a:extLst>
                <a:ext uri="{FF2B5EF4-FFF2-40B4-BE49-F238E27FC236}">
                  <a16:creationId xmlns:a16="http://schemas.microsoft.com/office/drawing/2014/main" id="{85CA7B24-5B30-4953-B9A9-F32B0CF70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9850" y="5508625"/>
              <a:ext cx="1006475" cy="431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6" name="Line 17">
              <a:extLst>
                <a:ext uri="{FF2B5EF4-FFF2-40B4-BE49-F238E27FC236}">
                  <a16:creationId xmlns:a16="http://schemas.microsoft.com/office/drawing/2014/main" id="{0876BCFC-22FB-4242-B049-D6DFD91CE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6250" y="4127500"/>
              <a:ext cx="168275" cy="13811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7" name="Line 18">
              <a:extLst>
                <a:ext uri="{FF2B5EF4-FFF2-40B4-BE49-F238E27FC236}">
                  <a16:creationId xmlns:a16="http://schemas.microsoft.com/office/drawing/2014/main" id="{AC242506-4822-4F55-A4A5-222CC6621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15425" y="3090863"/>
              <a:ext cx="419100" cy="10366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8" name="Line 19">
              <a:extLst>
                <a:ext uri="{FF2B5EF4-FFF2-40B4-BE49-F238E27FC236}">
                  <a16:creationId xmlns:a16="http://schemas.microsoft.com/office/drawing/2014/main" id="{6586A1F6-1E07-4597-9D12-354CFBB6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8050" y="4127500"/>
              <a:ext cx="922338" cy="2587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89" name="Line 20">
              <a:extLst>
                <a:ext uri="{FF2B5EF4-FFF2-40B4-BE49-F238E27FC236}">
                  <a16:creationId xmlns:a16="http://schemas.microsoft.com/office/drawing/2014/main" id="{9F4C9495-D0BD-4F5A-B2B2-4A9224CB8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93088" y="3090863"/>
              <a:ext cx="100647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0" name="Line 21">
              <a:extLst>
                <a:ext uri="{FF2B5EF4-FFF2-40B4-BE49-F238E27FC236}">
                  <a16:creationId xmlns:a16="http://schemas.microsoft.com/office/drawing/2014/main" id="{338B469D-B625-486B-B122-F444EA6A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5500" y="4386263"/>
              <a:ext cx="1004888" cy="112236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1" name="Line 22">
              <a:extLst>
                <a:ext uri="{FF2B5EF4-FFF2-40B4-BE49-F238E27FC236}">
                  <a16:creationId xmlns:a16="http://schemas.microsoft.com/office/drawing/2014/main" id="{CA2F0037-78D0-493A-8910-BBE18065B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45500" y="4386263"/>
              <a:ext cx="166688" cy="112236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2" name="Line 23">
              <a:extLst>
                <a:ext uri="{FF2B5EF4-FFF2-40B4-BE49-F238E27FC236}">
                  <a16:creationId xmlns:a16="http://schemas.microsoft.com/office/drawing/2014/main" id="{9F717277-8FDA-4445-B10D-3F68E4C6B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2188" y="4127500"/>
              <a:ext cx="922337" cy="13811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3" name="Line 24">
              <a:extLst>
                <a:ext uri="{FF2B5EF4-FFF2-40B4-BE49-F238E27FC236}">
                  <a16:creationId xmlns:a16="http://schemas.microsoft.com/office/drawing/2014/main" id="{6F017CEC-4446-4F3F-A899-478E0B35B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6325" y="5508625"/>
              <a:ext cx="66992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4" name="Line 25">
              <a:extLst>
                <a:ext uri="{FF2B5EF4-FFF2-40B4-BE49-F238E27FC236}">
                  <a16:creationId xmlns:a16="http://schemas.microsoft.com/office/drawing/2014/main" id="{21E2B2EA-3667-4B5D-9DF5-A7112C664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9850" y="4300538"/>
              <a:ext cx="838200" cy="155416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5" name="Line 26">
              <a:extLst>
                <a:ext uri="{FF2B5EF4-FFF2-40B4-BE49-F238E27FC236}">
                  <a16:creationId xmlns:a16="http://schemas.microsoft.com/office/drawing/2014/main" id="{DFF58BBC-F693-4DA6-91E2-DCDE6CAA9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9025" y="4471988"/>
              <a:ext cx="1173163" cy="10366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6" name="Line 27">
              <a:extLst>
                <a:ext uri="{FF2B5EF4-FFF2-40B4-BE49-F238E27FC236}">
                  <a16:creationId xmlns:a16="http://schemas.microsoft.com/office/drawing/2014/main" id="{471FE53F-C374-42E1-935E-F2799DC49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7225" y="3090863"/>
              <a:ext cx="1173163" cy="10366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7" name="Line 28">
              <a:extLst>
                <a:ext uri="{FF2B5EF4-FFF2-40B4-BE49-F238E27FC236}">
                  <a16:creationId xmlns:a16="http://schemas.microsoft.com/office/drawing/2014/main" id="{F09759F9-3149-4F96-BB6F-036684034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5500" y="3005138"/>
              <a:ext cx="669925" cy="13811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8" name="Line 29">
              <a:extLst>
                <a:ext uri="{FF2B5EF4-FFF2-40B4-BE49-F238E27FC236}">
                  <a16:creationId xmlns:a16="http://schemas.microsoft.com/office/drawing/2014/main" id="{D7723FF9-B42A-4CC0-B476-6ACDFAE3B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4888" y="3176588"/>
              <a:ext cx="1090612" cy="112395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799" name="Line 30">
              <a:extLst>
                <a:ext uri="{FF2B5EF4-FFF2-40B4-BE49-F238E27FC236}">
                  <a16:creationId xmlns:a16="http://schemas.microsoft.com/office/drawing/2014/main" id="{F9E3708A-5445-429F-A712-93E27376B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93088" y="3090863"/>
              <a:ext cx="252412" cy="12954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0" name="Line 31">
              <a:extLst>
                <a:ext uri="{FF2B5EF4-FFF2-40B4-BE49-F238E27FC236}">
                  <a16:creationId xmlns:a16="http://schemas.microsoft.com/office/drawing/2014/main" id="{FC54871F-F544-41DE-A177-C4A599550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4888" y="3090863"/>
              <a:ext cx="84137" cy="13811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1" name="Line 32">
              <a:extLst>
                <a:ext uri="{FF2B5EF4-FFF2-40B4-BE49-F238E27FC236}">
                  <a16:creationId xmlns:a16="http://schemas.microsoft.com/office/drawing/2014/main" id="{983554ED-0353-4E45-B5DE-4D3633DBE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4888" y="4471988"/>
              <a:ext cx="334962" cy="1468437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2" name="Line 33">
              <a:extLst>
                <a:ext uri="{FF2B5EF4-FFF2-40B4-BE49-F238E27FC236}">
                  <a16:creationId xmlns:a16="http://schemas.microsoft.com/office/drawing/2014/main" id="{C7469D49-B13F-4D40-88E1-B96B668A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5525" y="3108325"/>
              <a:ext cx="336550" cy="28511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3" name="Line 34">
              <a:extLst>
                <a:ext uri="{FF2B5EF4-FFF2-40B4-BE49-F238E27FC236}">
                  <a16:creationId xmlns:a16="http://schemas.microsoft.com/office/drawing/2014/main" id="{5FC038C5-D9D8-43B9-9583-4236F651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2075" y="5527675"/>
              <a:ext cx="1676400" cy="4318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4" name="Line 35">
              <a:extLst>
                <a:ext uri="{FF2B5EF4-FFF2-40B4-BE49-F238E27FC236}">
                  <a16:creationId xmlns:a16="http://schemas.microsoft.com/office/drawing/2014/main" id="{AC23F26E-8811-4C5A-B90C-EF56255E3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6063" y="3108325"/>
              <a:ext cx="252412" cy="24193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5" name="Line 36">
              <a:extLst>
                <a:ext uri="{FF2B5EF4-FFF2-40B4-BE49-F238E27FC236}">
                  <a16:creationId xmlns:a16="http://schemas.microsoft.com/office/drawing/2014/main" id="{40A97EF9-9D75-43F6-B24A-634E64062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5525" y="3108325"/>
              <a:ext cx="176053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6" name="Line 37">
              <a:extLst>
                <a:ext uri="{FF2B5EF4-FFF2-40B4-BE49-F238E27FC236}">
                  <a16:creationId xmlns:a16="http://schemas.microsoft.com/office/drawing/2014/main" id="{0B98E84A-BF15-48BD-A694-6367BBE99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2075" y="3108325"/>
              <a:ext cx="1508125" cy="28511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2807" name="Line 38">
              <a:extLst>
                <a:ext uri="{FF2B5EF4-FFF2-40B4-BE49-F238E27FC236}">
                  <a16:creationId xmlns:a16="http://schemas.microsoft.com/office/drawing/2014/main" id="{6FF0B811-349B-4E82-9B70-DC88D6F5E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5525" y="3108325"/>
              <a:ext cx="2012950" cy="233203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D63CB2-828D-409B-B5CB-A4BDF0749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Collisions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D8015C-0AE2-4970-8B7C-CEEDF93E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8763"/>
            <a:ext cx="885825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About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collision detection &amp; response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Here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a very basic way to collide with a y=y</a:t>
            </a:r>
            <a:r>
              <a:rPr lang="en-US" altLang="zh-CN" sz="2800" baseline="-25000" dirty="0"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ea typeface="宋体" panose="02010600030101010101" pitchFamily="2" charset="-122"/>
              </a:rPr>
              <a:t> plane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51DFC4-4568-44A4-8FE6-B821BA234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2957513"/>
            <a:ext cx="7715250" cy="2878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r.y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 &lt; y</a:t>
            </a:r>
            <a:r>
              <a:rPr lang="en-US" altLang="zh-CN" sz="2800" b="1" kern="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r.y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= y</a:t>
            </a:r>
            <a:r>
              <a:rPr lang="en-US" altLang="zh-CN" sz="2800" b="1" kern="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r.y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v.y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= - elasticity *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v.y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v.x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= (1-friction) *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v.x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v.z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= (1-friction) *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v.z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95288" indent="-395288">
              <a:lnSpc>
                <a:spcPct val="9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33797" name="图片 4" descr="ws_488.tmp">
            <a:extLst>
              <a:ext uri="{FF2B5EF4-FFF2-40B4-BE49-F238E27FC236}">
                <a16:creationId xmlns:a16="http://schemas.microsoft.com/office/drawing/2014/main" id="{2B16388E-5A0C-4DFD-8D0C-A262B8541A0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3" t="53542" r="10625" b="8958"/>
          <a:stretch>
            <a:fillRect/>
          </a:stretch>
        </p:blipFill>
        <p:spPr bwMode="auto">
          <a:xfrm>
            <a:off x="6457950" y="3671888"/>
            <a:ext cx="2428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E53B4FA-85E2-4337-BB65-EEA7E3805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(6) Plastic Deformation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43C14B7-AEF7-4AF9-9DDC-CF5E981E3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249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An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elastic</a:t>
            </a:r>
            <a:r>
              <a:rPr lang="en-US" altLang="zh-CN" sz="2800" dirty="0">
                <a:ea typeface="宋体" panose="02010600030101010101" pitchFamily="2" charset="-122"/>
              </a:rPr>
              <a:t> deformation will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restore</a:t>
            </a:r>
            <a:r>
              <a:rPr lang="en-US" altLang="zh-CN" sz="2800" dirty="0">
                <a:ea typeface="宋体" panose="02010600030101010101" pitchFamily="2" charset="-122"/>
              </a:rPr>
              <a:t> back to its un-deformed state when all external forces are removed (such as the deformation in a spring, or in a rubber ball)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plastic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deformation is a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permanent adjustment </a:t>
            </a:r>
            <a:r>
              <a:rPr lang="en-US" altLang="zh-CN" sz="2800" dirty="0">
                <a:ea typeface="宋体" panose="02010600030101010101" pitchFamily="2" charset="-122"/>
              </a:rPr>
              <a:t>of the material structure (such as the buckling of metal)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86FB60F-C98A-4CDC-B18A-F5DDC2596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2.1 Cloth Simulation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97E385E-D7E2-4F07-A1C7-1069951B7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028700"/>
            <a:ext cx="8858250" cy="2867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Cloth simulation has been an important topic in computer animation since the early 1980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It has been extensively researched, and has reached a point where it is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basically</a:t>
            </a:r>
            <a:r>
              <a:rPr lang="en-US" altLang="zh-CN" sz="2800" dirty="0">
                <a:ea typeface="宋体" panose="02010600030101010101" pitchFamily="2" charset="-122"/>
              </a:rPr>
              <a:t> a solved problem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Today, we will look at a very basic method of cloth simulation. </a:t>
            </a:r>
          </a:p>
        </p:txBody>
      </p:sp>
      <p:pic>
        <p:nvPicPr>
          <p:cNvPr id="24580" name="图片 3" descr="ws_474.tmp">
            <a:extLst>
              <a:ext uri="{FF2B5EF4-FFF2-40B4-BE49-F238E27FC236}">
                <a16:creationId xmlns:a16="http://schemas.microsoft.com/office/drawing/2014/main" id="{E83CCCA9-00CC-4066-B7FD-7E943A254C9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5209" r="6718" b="6876"/>
          <a:stretch>
            <a:fillRect/>
          </a:stretch>
        </p:blipFill>
        <p:spPr bwMode="auto">
          <a:xfrm>
            <a:off x="1243013" y="3886200"/>
            <a:ext cx="75723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7FAAEE5-00D3-4870-A4F1-C4E126EBC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(6) Plastic Deformation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8BBF095-4327-4C00-AABA-69E7831D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171575"/>
            <a:ext cx="8858250" cy="282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can add a simple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plastic deformation rule </a:t>
            </a:r>
            <a:r>
              <a:rPr lang="en-US" altLang="zh-CN" sz="2800" dirty="0">
                <a:ea typeface="宋体" panose="02010600030101010101" pitchFamily="2" charset="-122"/>
              </a:rPr>
              <a:t>to the spring-dampers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do so by modifying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rest length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Several possible rules can be used, but one simple way is to start by defining an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elastic limit and plastic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DD99B7F-1EED-463D-9DD2-721F9E6C0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(6) Plastic Deformation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F232448-FAD5-49C2-927C-BC9FD9F89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171575"/>
            <a:ext cx="8858250" cy="450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elastic limit </a:t>
            </a:r>
            <a:r>
              <a:rPr lang="en-US" altLang="zh-CN" sz="2800" dirty="0">
                <a:ea typeface="宋体" panose="02010600030101010101" pitchFamily="2" charset="-122"/>
              </a:rPr>
              <a:t>is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maximum</a:t>
            </a:r>
            <a:r>
              <a:rPr lang="en-US" altLang="zh-CN" sz="2800" dirty="0">
                <a:ea typeface="宋体" panose="02010600030101010101" pitchFamily="2" charset="-122"/>
              </a:rPr>
              <a:t> deformation distance allowed before a plastic deformation occurs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If the elastic limit is reached, the rest length of the spring is adjusted so that meets the elastic limit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An additional plastic limit prevents the rest length from deforming beyond some value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plastic limit </a:t>
            </a:r>
            <a:r>
              <a:rPr lang="en-US" altLang="zh-CN" sz="2800" dirty="0">
                <a:ea typeface="宋体" panose="02010600030101010101" pitchFamily="2" charset="-122"/>
              </a:rPr>
              <a:t>defines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maximum</a:t>
            </a:r>
            <a:r>
              <a:rPr lang="en-US" altLang="zh-CN" sz="2800" dirty="0">
                <a:ea typeface="宋体" panose="02010600030101010101" pitchFamily="2" charset="-122"/>
              </a:rPr>
              <a:t> distance we are allowed to move the rest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D67DC74-349B-4BA0-900D-7E01924A1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(7) Fracture &amp; Tearing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0FB9C6-BF80-4478-9BE0-60568B7E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028700"/>
            <a:ext cx="8858250" cy="6103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can also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allow springs to break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One way is to define a length (or percentage of rest length) that will cause the spring to break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This can also be combined with the plastic deformation, so that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fracture</a:t>
            </a:r>
            <a:r>
              <a:rPr lang="en-US" altLang="zh-CN" sz="2800" dirty="0">
                <a:ea typeface="宋体" panose="02010600030101010101" pitchFamily="2" charset="-122"/>
              </a:rPr>
              <a:t> occurs at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plastic limit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Another option is to base the breaking on the force of the spring (this will include damping effects)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real easy to break individual springs, but it may require some real bookkeeping to update the cloth mesh connectivity properly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ACDDC78-78EF-4A99-9F36-4143C5AE4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(8) Ropes &amp; Solids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C0DD9FB-182A-4B85-AAC7-69094FE37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can use this exact same scheme to simulate ropes, solids, and similar objects</a:t>
            </a:r>
          </a:p>
        </p:txBody>
      </p:sp>
      <p:grpSp>
        <p:nvGrpSpPr>
          <p:cNvPr id="38916" name="组合 38">
            <a:extLst>
              <a:ext uri="{FF2B5EF4-FFF2-40B4-BE49-F238E27FC236}">
                <a16:creationId xmlns:a16="http://schemas.microsoft.com/office/drawing/2014/main" id="{56E29943-F960-4B25-8D41-5ED4943047F1}"/>
              </a:ext>
            </a:extLst>
          </p:cNvPr>
          <p:cNvGrpSpPr>
            <a:grpSpLocks/>
          </p:cNvGrpSpPr>
          <p:nvPr/>
        </p:nvGrpSpPr>
        <p:grpSpPr bwMode="auto">
          <a:xfrm>
            <a:off x="2919413" y="2671763"/>
            <a:ext cx="3824287" cy="4059237"/>
            <a:chOff x="1612900" y="3540125"/>
            <a:chExt cx="3824288" cy="4059238"/>
          </a:xfrm>
        </p:grpSpPr>
        <p:sp>
          <p:nvSpPr>
            <p:cNvPr id="38917" name="Text Box 4">
              <a:extLst>
                <a:ext uri="{FF2B5EF4-FFF2-40B4-BE49-F238E27FC236}">
                  <a16:creationId xmlns:a16="http://schemas.microsoft.com/office/drawing/2014/main" id="{D6A993C8-80FB-48C5-A429-554279881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275" y="354012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18" name="Text Box 5">
              <a:extLst>
                <a:ext uri="{FF2B5EF4-FFF2-40B4-BE49-F238E27FC236}">
                  <a16:creationId xmlns:a16="http://schemas.microsoft.com/office/drawing/2014/main" id="{706062C5-4B91-44DB-B541-F76DEB9D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5699125"/>
              <a:ext cx="3460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1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3100">
                <a:latin typeface="Times New Roman" panose="02020603050405020304" pitchFamily="18" charset="0"/>
              </a:endParaRPr>
            </a:p>
          </p:txBody>
        </p:sp>
        <p:sp>
          <p:nvSpPr>
            <p:cNvPr id="38919" name="Text Box 6">
              <a:extLst>
                <a:ext uri="{FF2B5EF4-FFF2-40B4-BE49-F238E27FC236}">
                  <a16:creationId xmlns:a16="http://schemas.microsoft.com/office/drawing/2014/main" id="{6DA2B25D-3162-4088-B6CE-3D6B654C5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45767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0" name="Text Box 7">
              <a:extLst>
                <a:ext uri="{FF2B5EF4-FFF2-40B4-BE49-F238E27FC236}">
                  <a16:creationId xmlns:a16="http://schemas.microsoft.com/office/drawing/2014/main" id="{19359F34-E6B3-47DD-90DC-EF4A104A4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063" y="45767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1" name="Text Box 8">
              <a:extLst>
                <a:ext uri="{FF2B5EF4-FFF2-40B4-BE49-F238E27FC236}">
                  <a16:creationId xmlns:a16="http://schemas.microsoft.com/office/drawing/2014/main" id="{8F302000-4D26-4A68-BDE3-030EF7C82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600" y="4903788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2" name="Text Box 9">
              <a:extLst>
                <a:ext uri="{FF2B5EF4-FFF2-40B4-BE49-F238E27FC236}">
                  <a16:creationId xmlns:a16="http://schemas.microsoft.com/office/drawing/2014/main" id="{514B9A27-98D6-43C7-A648-BAFD09DA8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625" y="483552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3" name="Text Box 10">
              <a:extLst>
                <a:ext uri="{FF2B5EF4-FFF2-40B4-BE49-F238E27FC236}">
                  <a16:creationId xmlns:a16="http://schemas.microsoft.com/office/drawing/2014/main" id="{849A9D9D-8C80-49B8-B9D7-B2AFF8B99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6038" y="6045200"/>
              <a:ext cx="407987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4" name="Text Box 11">
              <a:extLst>
                <a:ext uri="{FF2B5EF4-FFF2-40B4-BE49-F238E27FC236}">
                  <a16:creationId xmlns:a16="http://schemas.microsoft.com/office/drawing/2014/main" id="{2FC65E9C-BF66-41C0-8BB4-431B53701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513" y="6008688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5" name="Text Box 12">
              <a:extLst>
                <a:ext uri="{FF2B5EF4-FFF2-40B4-BE49-F238E27FC236}">
                  <a16:creationId xmlns:a16="http://schemas.microsoft.com/office/drawing/2014/main" id="{ACF376D4-DB48-4B47-84F1-A98039DFA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613400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26" name="Line 13">
              <a:extLst>
                <a:ext uri="{FF2B5EF4-FFF2-40B4-BE49-F238E27FC236}">
                  <a16:creationId xmlns:a16="http://schemas.microsoft.com/office/drawing/2014/main" id="{9C97975C-B2B1-42C3-936F-3294F71E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038" y="5267325"/>
              <a:ext cx="858837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27" name="Line 14">
              <a:extLst>
                <a:ext uri="{FF2B5EF4-FFF2-40B4-BE49-F238E27FC236}">
                  <a16:creationId xmlns:a16="http://schemas.microsoft.com/office/drawing/2014/main" id="{A2C5915C-03AF-4AA4-80B8-3D9D78E7E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6863" y="6459538"/>
              <a:ext cx="858837" cy="17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28" name="Line 15">
              <a:extLst>
                <a:ext uri="{FF2B5EF4-FFF2-40B4-BE49-F238E27FC236}">
                  <a16:creationId xmlns:a16="http://schemas.microsoft.com/office/drawing/2014/main" id="{13B77141-326C-4572-8D3E-E6CB221C3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3338" y="5008563"/>
              <a:ext cx="84137" cy="1036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29" name="Line 16">
              <a:extLst>
                <a:ext uri="{FF2B5EF4-FFF2-40B4-BE49-F238E27FC236}">
                  <a16:creationId xmlns:a16="http://schemas.microsoft.com/office/drawing/2014/main" id="{4183D4C9-688D-4C74-A090-F9E15A121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375" y="5008563"/>
              <a:ext cx="334963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0" name="Line 17">
              <a:extLst>
                <a:ext uri="{FF2B5EF4-FFF2-40B4-BE49-F238E27FC236}">
                  <a16:creationId xmlns:a16="http://schemas.microsoft.com/office/drawing/2014/main" id="{87121A21-EA1B-4A61-9F63-AFDB2667A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9275" y="5008563"/>
              <a:ext cx="754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1" name="Line 18">
              <a:extLst>
                <a:ext uri="{FF2B5EF4-FFF2-40B4-BE49-F238E27FC236}">
                  <a16:creationId xmlns:a16="http://schemas.microsoft.com/office/drawing/2014/main" id="{9BB89066-DDA9-4691-9348-183CFCCF0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238" y="5354638"/>
              <a:ext cx="503237" cy="690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2" name="Line 19">
              <a:extLst>
                <a:ext uri="{FF2B5EF4-FFF2-40B4-BE49-F238E27FC236}">
                  <a16:creationId xmlns:a16="http://schemas.microsoft.com/office/drawing/2014/main" id="{2161951B-0A21-4D69-BBBD-D472858D8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4875" y="5335588"/>
              <a:ext cx="168275" cy="1123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3" name="Line 20">
              <a:extLst>
                <a:ext uri="{FF2B5EF4-FFF2-40B4-BE49-F238E27FC236}">
                  <a16:creationId xmlns:a16="http://schemas.microsoft.com/office/drawing/2014/main" id="{7C95500D-DB3D-4247-B600-DD0412DF5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0925" y="5008563"/>
              <a:ext cx="252413" cy="146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4" name="Line 21">
              <a:extLst>
                <a:ext uri="{FF2B5EF4-FFF2-40B4-BE49-F238E27FC236}">
                  <a16:creationId xmlns:a16="http://schemas.microsoft.com/office/drawing/2014/main" id="{9E29067B-1805-429D-9A8E-B61E4C5F6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5063" y="6045200"/>
              <a:ext cx="252412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5" name="Line 22">
              <a:extLst>
                <a:ext uri="{FF2B5EF4-FFF2-40B4-BE49-F238E27FC236}">
                  <a16:creationId xmlns:a16="http://schemas.microsoft.com/office/drawing/2014/main" id="{8BF80E85-2C38-4A0D-873C-74CED562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725" y="5249863"/>
              <a:ext cx="776288" cy="1227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6" name="Line 23">
              <a:extLst>
                <a:ext uri="{FF2B5EF4-FFF2-40B4-BE49-F238E27FC236}">
                  <a16:creationId xmlns:a16="http://schemas.microsoft.com/office/drawing/2014/main" id="{8DB251FD-E38A-458E-A9E6-8CF916DB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038" y="5267325"/>
              <a:ext cx="1027112" cy="1192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7" name="Line 24">
              <a:extLst>
                <a:ext uri="{FF2B5EF4-FFF2-40B4-BE49-F238E27FC236}">
                  <a16:creationId xmlns:a16="http://schemas.microsoft.com/office/drawing/2014/main" id="{FE0BD419-AB96-4C70-A1A5-9022A7BE2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725" y="6045200"/>
              <a:ext cx="168275" cy="3460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8" name="Line 25">
              <a:extLst>
                <a:ext uri="{FF2B5EF4-FFF2-40B4-BE49-F238E27FC236}">
                  <a16:creationId xmlns:a16="http://schemas.microsoft.com/office/drawing/2014/main" id="{460B073B-B1CC-462F-864C-B70C8B9A0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71900" y="5267325"/>
              <a:ext cx="250825" cy="1209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39" name="Text Box 26">
              <a:extLst>
                <a:ext uri="{FF2B5EF4-FFF2-40B4-BE49-F238E27FC236}">
                  <a16:creationId xmlns:a16="http://schemas.microsoft.com/office/drawing/2014/main" id="{DF76E7CC-307A-4244-B5A9-0BDA915A4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550" y="4491038"/>
              <a:ext cx="406400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40" name="Text Box 27">
              <a:extLst>
                <a:ext uri="{FF2B5EF4-FFF2-40B4-BE49-F238E27FC236}">
                  <a16:creationId xmlns:a16="http://schemas.microsoft.com/office/drawing/2014/main" id="{06209F2A-B9E7-484A-8324-83C345B1C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413" y="5613400"/>
              <a:ext cx="407987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41" name="Text Box 28">
              <a:extLst>
                <a:ext uri="{FF2B5EF4-FFF2-40B4-BE49-F238E27FC236}">
                  <a16:creationId xmlns:a16="http://schemas.microsoft.com/office/drawing/2014/main" id="{B33217DD-C686-4D84-B20C-7A559EEE2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313" y="63039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42" name="Text Box 29">
              <a:extLst>
                <a:ext uri="{FF2B5EF4-FFF2-40B4-BE49-F238E27FC236}">
                  <a16:creationId xmlns:a16="http://schemas.microsoft.com/office/drawing/2014/main" id="{198BF1FB-A931-496A-B6B7-36E98B2CE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900" y="680402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38943" name="Line 30">
              <a:extLst>
                <a:ext uri="{FF2B5EF4-FFF2-40B4-BE49-F238E27FC236}">
                  <a16:creationId xmlns:a16="http://schemas.microsoft.com/office/drawing/2014/main" id="{A90E0A51-3F81-4446-B01A-B68505DE1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1175" y="6735763"/>
              <a:ext cx="250825" cy="519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44" name="Line 31">
              <a:extLst>
                <a:ext uri="{FF2B5EF4-FFF2-40B4-BE49-F238E27FC236}">
                  <a16:creationId xmlns:a16="http://schemas.microsoft.com/office/drawing/2014/main" id="{ED1DD741-8064-495A-8697-C0587FA00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000" y="6045200"/>
              <a:ext cx="419100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45" name="Line 32">
              <a:extLst>
                <a:ext uri="{FF2B5EF4-FFF2-40B4-BE49-F238E27FC236}">
                  <a16:creationId xmlns:a16="http://schemas.microsoft.com/office/drawing/2014/main" id="{9E882D6A-1778-43B7-B3AD-0EA44E71B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100" y="4922838"/>
              <a:ext cx="84138" cy="1122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46" name="Line 33">
              <a:extLst>
                <a:ext uri="{FF2B5EF4-FFF2-40B4-BE49-F238E27FC236}">
                  <a16:creationId xmlns:a16="http://schemas.microsoft.com/office/drawing/2014/main" id="{AF1C74F6-DC14-4E67-A290-64DAE368C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550" y="3971925"/>
              <a:ext cx="166688" cy="950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47" name="Line 34">
              <a:extLst>
                <a:ext uri="{FF2B5EF4-FFF2-40B4-BE49-F238E27FC236}">
                  <a16:creationId xmlns:a16="http://schemas.microsoft.com/office/drawing/2014/main" id="{CFC1D6A4-598B-4A82-8B72-37695E307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1900" y="5008563"/>
              <a:ext cx="503238" cy="258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48" name="Line 35">
              <a:extLst>
                <a:ext uri="{FF2B5EF4-FFF2-40B4-BE49-F238E27FC236}">
                  <a16:creationId xmlns:a16="http://schemas.microsoft.com/office/drawing/2014/main" id="{77B5906F-9293-4BE2-A188-88EE835EB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138" y="5008563"/>
              <a:ext cx="419100" cy="258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49" name="Line 36">
              <a:extLst>
                <a:ext uri="{FF2B5EF4-FFF2-40B4-BE49-F238E27FC236}">
                  <a16:creationId xmlns:a16="http://schemas.microsoft.com/office/drawing/2014/main" id="{A70689B3-73BE-4C9E-9CBC-3BEAC109B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6038" y="5008563"/>
              <a:ext cx="1173162" cy="258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50" name="Line 37">
              <a:extLst>
                <a:ext uri="{FF2B5EF4-FFF2-40B4-BE49-F238E27FC236}">
                  <a16:creationId xmlns:a16="http://schemas.microsoft.com/office/drawing/2014/main" id="{629353B6-BEA4-4E9E-BFC8-D8C12DA97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5008563"/>
              <a:ext cx="84138" cy="9509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38951" name="Line 38">
              <a:extLst>
                <a:ext uri="{FF2B5EF4-FFF2-40B4-BE49-F238E27FC236}">
                  <a16:creationId xmlns:a16="http://schemas.microsoft.com/office/drawing/2014/main" id="{198E5FA1-F86D-4B18-88A9-831C2B91C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6045200"/>
              <a:ext cx="100647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1A2F58B3-1B33-48AF-AD63-8FC4BD567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957388"/>
            <a:ext cx="8858250" cy="4891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As real springs apply equal and opposite forces to two points, they obey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conservation of momentum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Our simple spring-damper implementation should actually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guarantee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conservation of momentum, due to the way we explicitly apply the equal and opposite forces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(This assumes that everything says within reasonable floating point ranges and we don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t suffer from excessive round-off)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882E6C-5D48-4ED0-AD98-5BE3A22E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171575"/>
            <a:ext cx="8570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 anchor="b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2.3.1 Conservation of Momentum</a:t>
            </a:r>
          </a:p>
        </p:txBody>
      </p:sp>
      <p:sp>
        <p:nvSpPr>
          <p:cNvPr id="39940" name="标题 4">
            <a:extLst>
              <a:ext uri="{FF2B5EF4-FFF2-40B4-BE49-F238E27FC236}">
                <a16:creationId xmlns:a16="http://schemas.microsoft.com/office/drawing/2014/main" id="{6CBF2FD8-FA50-4EAA-9274-8C1CBEF9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2.3 System Stability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4C419C19-E865-4C66-8961-6DE57E43A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True linear springs also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conserve energy</a:t>
            </a:r>
            <a:r>
              <a:rPr lang="en-US" altLang="zh-CN" sz="2800" dirty="0">
                <a:ea typeface="宋体" panose="02010600030101010101" pitchFamily="2" charset="-122"/>
              </a:rPr>
              <a:t>, as the kinetic energy of motion can be stored in the deformation energy of the spring and later restored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 dampers, however are specifically intended to remove kinetic energy from the system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Our simple implementation using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Euler integration </a:t>
            </a:r>
            <a:r>
              <a:rPr lang="en-US" altLang="zh-CN" sz="2800" dirty="0">
                <a:ea typeface="宋体" panose="02010600030101010101" pitchFamily="2" charset="-122"/>
              </a:rPr>
              <a:t>is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not guaranteed </a:t>
            </a:r>
            <a:r>
              <a:rPr lang="en-US" altLang="zh-CN" sz="2800" dirty="0">
                <a:ea typeface="宋体" panose="02010600030101010101" pitchFamily="2" charset="-122"/>
              </a:rPr>
              <a:t>to conserve energy, as we never explicitly deal with it as a quantity</a:t>
            </a:r>
          </a:p>
        </p:txBody>
      </p:sp>
      <p:sp>
        <p:nvSpPr>
          <p:cNvPr id="40963" name="标题 3">
            <a:extLst>
              <a:ext uri="{FF2B5EF4-FFF2-40B4-BE49-F238E27FC236}">
                <a16:creationId xmlns:a16="http://schemas.microsoft.com/office/drawing/2014/main" id="{62323574-05DA-4CEF-BF47-ABD62B22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68263"/>
            <a:ext cx="8570912" cy="779462"/>
          </a:xfrm>
        </p:spPr>
        <p:txBody>
          <a:bodyPr/>
          <a:lstStyle/>
          <a:p>
            <a:r>
              <a:rPr lang="en-US" altLang="zh-CN" sz="4400">
                <a:ea typeface="宋体" panose="02010600030101010101" pitchFamily="2" charset="-122"/>
              </a:rPr>
              <a:t>2.3.2 Conservation of Energy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A8409E54-B3BF-4D9D-9EAA-C98B1F023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If we formulate the equations correctly and take small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enough time steps</a:t>
            </a:r>
            <a:r>
              <a:rPr lang="en-US" altLang="zh-CN" sz="2800">
                <a:ea typeface="宋体" panose="02010600030101010101" pitchFamily="2" charset="-122"/>
              </a:rPr>
              <a:t>, the system will hopefully conserve energy </a:t>
            </a: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approximately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In practice, we might see a gradual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increase</a:t>
            </a:r>
            <a:r>
              <a:rPr lang="en-US" altLang="zh-CN" sz="2800">
                <a:ea typeface="宋体" panose="02010600030101010101" pitchFamily="2" charset="-122"/>
              </a:rPr>
              <a:t> or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decrease</a:t>
            </a:r>
            <a:r>
              <a:rPr lang="en-US" altLang="zh-CN" sz="2800">
                <a:ea typeface="宋体" panose="02010600030101010101" pitchFamily="2" charset="-122"/>
              </a:rPr>
              <a:t> in system energy over time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 gradual decrease of energy implies that the system damps out and might eventually come to rest. A gradual increase, however, it not so nice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41987" name="标题 3">
            <a:extLst>
              <a:ext uri="{FF2B5EF4-FFF2-40B4-BE49-F238E27FC236}">
                <a16:creationId xmlns:a16="http://schemas.microsoft.com/office/drawing/2014/main" id="{3A169F36-D053-414B-BDD4-B2A29846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>
                <a:ea typeface="宋体" panose="02010600030101010101" pitchFamily="2" charset="-122"/>
              </a:rPr>
              <a:t>2.3.2 Conservation of Energy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9EBEADB5-5524-4AE5-93AF-FF7BD79DA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171575"/>
            <a:ext cx="8858250" cy="563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There are particle schemes that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conserve energy</a:t>
            </a:r>
            <a:r>
              <a:rPr lang="en-US" altLang="zh-CN" sz="2800" dirty="0">
                <a:ea typeface="宋体" panose="02010600030101010101" pitchFamily="2" charset="-122"/>
              </a:rPr>
              <a:t>, and other schemes that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preserve momentum </a:t>
            </a:r>
            <a:r>
              <a:rPr lang="en-US" altLang="zh-CN" sz="2800" dirty="0">
                <a:ea typeface="宋体" panose="02010600030101010101" pitchFamily="2" charset="-122"/>
              </a:rPr>
              <a:t>(and/or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angular momentum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possible to conserve all three, but it becomes significantly more complicated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This is important in engineering applications, but less so in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entertainment</a:t>
            </a:r>
            <a:r>
              <a:rPr lang="en-US" altLang="zh-CN" sz="2800" dirty="0">
                <a:ea typeface="宋体" panose="02010600030101010101" pitchFamily="2" charset="-122"/>
              </a:rPr>
              <a:t> applications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Also, as we usually want things to come to rest, we explicitly put in some energy loss through controlled damping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Still, we want to make sure that our integration scheme is stable enough not to gain energy</a:t>
            </a:r>
          </a:p>
        </p:txBody>
      </p:sp>
      <p:sp>
        <p:nvSpPr>
          <p:cNvPr id="43011" name="标题 3">
            <a:extLst>
              <a:ext uri="{FF2B5EF4-FFF2-40B4-BE49-F238E27FC236}">
                <a16:creationId xmlns:a16="http://schemas.microsoft.com/office/drawing/2014/main" id="{44B65485-EDCA-4C7C-AD2F-0BAC453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>
                <a:ea typeface="宋体" panose="02010600030101010101" pitchFamily="2" charset="-122"/>
              </a:rPr>
              <a:t>2.3.2 Conservation of Energy</a:t>
            </a:r>
            <a:endParaRPr lang="zh-CN" altLang="en-US" sz="4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EF48E67-E6D9-4F0C-8B07-2BB760885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8050" y="85725"/>
            <a:ext cx="8550275" cy="779463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2.3.3 Simulation Stability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925A2CA-3297-49E4-9E9F-1CB679A11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29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If the simulation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en-US" altLang="zh-CN" sz="2800" dirty="0">
                <a:ea typeface="宋体" panose="02010600030101010101" pitchFamily="2" charset="-122"/>
              </a:rPr>
              <a:t>blows up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 due to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artificial energy gains</a:t>
            </a:r>
            <a:r>
              <a:rPr lang="en-US" altLang="zh-CN" sz="2800" dirty="0">
                <a:ea typeface="宋体" panose="02010600030101010101" pitchFamily="2" charset="-122"/>
              </a:rPr>
              <a:t>, then it is said to be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unstable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basic Euler integration scheme is the simplest, but can easily become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unstable</a:t>
            </a:r>
            <a:r>
              <a:rPr lang="en-US" altLang="zh-CN" sz="2800" dirty="0">
                <a:ea typeface="宋体" panose="02010600030101010101" pitchFamily="2" charset="-122"/>
              </a:rPr>
              <a:t> and require very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small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time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steps</a:t>
            </a:r>
            <a:r>
              <a:rPr lang="en-US" altLang="zh-CN" sz="2800" dirty="0">
                <a:ea typeface="宋体" panose="02010600030101010101" pitchFamily="2" charset="-122"/>
              </a:rPr>
              <a:t> in order to produce useful results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There are </a:t>
            </a:r>
            <a:r>
              <a:rPr lang="en-US" altLang="zh-CN" sz="2800" i="1" dirty="0">
                <a:ea typeface="宋体" panose="02010600030101010101" pitchFamily="2" charset="-122"/>
              </a:rPr>
              <a:t>many</a:t>
            </a:r>
            <a:r>
              <a:rPr lang="en-US" altLang="zh-CN" sz="2800" dirty="0">
                <a:ea typeface="宋体" panose="02010600030101010101" pitchFamily="2" charset="-122"/>
              </a:rPr>
              <a:t> other integration schemes that improve this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5177B28-BAE6-4666-B5B3-F02E91B7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Integration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02400CD-B83B-4C9B-B2AD-0E2B973A4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43013"/>
            <a:ext cx="8858250" cy="538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There are </a:t>
            </a:r>
            <a:r>
              <a:rPr lang="en-US" altLang="zh-CN" sz="2800" i="1" dirty="0">
                <a:ea typeface="宋体" panose="02010600030101010101" pitchFamily="2" charset="-122"/>
              </a:rPr>
              <a:t>many</a:t>
            </a:r>
            <a:r>
              <a:rPr lang="en-US" altLang="zh-CN" sz="2800" dirty="0">
                <a:ea typeface="宋体" panose="02010600030101010101" pitchFamily="2" charset="-122"/>
              </a:rPr>
              <a:t> methods of numerical integration. Some examples are: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Explicit Euler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Implicit Euler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Midpoint (Leapfrog)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Crank-Nicolson</a:t>
            </a: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Runge-</a:t>
            </a:r>
            <a:r>
              <a:rPr lang="en-US" altLang="zh-CN" sz="2800" dirty="0" err="1">
                <a:ea typeface="宋体" panose="02010600030101010101" pitchFamily="2" charset="-122"/>
              </a:rPr>
              <a:t>Kutta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Adams-</a:t>
            </a:r>
            <a:r>
              <a:rPr lang="en-US" altLang="zh-CN" sz="2800" dirty="0" err="1">
                <a:ea typeface="宋体" panose="02010600030101010101" pitchFamily="2" charset="-122"/>
              </a:rPr>
              <a:t>Bashforth</a:t>
            </a:r>
            <a:r>
              <a:rPr lang="en-US" altLang="zh-CN" sz="2800" dirty="0">
                <a:ea typeface="宋体" panose="02010600030101010101" pitchFamily="2" charset="-122"/>
              </a:rPr>
              <a:t>, Adams-Moulton</a:t>
            </a:r>
          </a:p>
          <a:p>
            <a:pPr lvl="1" eaLnBrk="1" hangingPunct="1"/>
            <a:r>
              <a:rPr lang="en-US" altLang="zh-CN" sz="2800" dirty="0" err="1">
                <a:ea typeface="宋体" panose="02010600030101010101" pitchFamily="2" charset="-122"/>
              </a:rPr>
              <a:t>etc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E45B71D-665C-4AD3-94D2-1724785D6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2.2 Cloth Simulation with Springs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651459C-9E35-4018-8926-7762A408E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050925"/>
            <a:ext cx="8858250" cy="606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We will treat the cloth as a system 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particles</a:t>
            </a:r>
            <a:r>
              <a:rPr lang="en-US" altLang="zh-CN" sz="2800" dirty="0">
                <a:ea typeface="宋体" panose="02010600030101010101" pitchFamily="2" charset="-122"/>
              </a:rPr>
              <a:t> interconnected with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spring-dampers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Each spring-damper connects two particles, and generates a force based on their positions and velocities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Each particle is also influenced by the force 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gravity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With those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three</a:t>
            </a:r>
            <a:r>
              <a:rPr lang="en-US" altLang="zh-CN" sz="2800" dirty="0">
                <a:ea typeface="宋体" panose="02010600030101010101" pitchFamily="2" charset="-122"/>
              </a:rPr>
              <a:t> simple forces (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gravity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spring</a:t>
            </a:r>
            <a:r>
              <a:rPr lang="en-US" altLang="zh-CN" sz="2800" dirty="0">
                <a:ea typeface="宋体" panose="02010600030101010101" pitchFamily="2" charset="-122"/>
              </a:rPr>
              <a:t>, &amp;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damping</a:t>
            </a:r>
            <a:r>
              <a:rPr lang="en-US" altLang="zh-CN" sz="2800" dirty="0">
                <a:ea typeface="宋体" panose="02010600030101010101" pitchFamily="2" charset="-122"/>
              </a:rPr>
              <a:t>), we form the foundation of the cloth system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Then, we can add some fancier forces such as aerodynamics, bending resistance, and collisions, plus additional features such as plastic deformation and tearing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>
            <a:extLst>
              <a:ext uri="{FF2B5EF4-FFF2-40B4-BE49-F238E27FC236}">
                <a16:creationId xmlns:a16="http://schemas.microsoft.com/office/drawing/2014/main" id="{858CE33F-8BF6-4771-91F4-F3220BDCE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68263"/>
            <a:ext cx="8929688" cy="779462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(2) Two-Level Integration Methods</a:t>
            </a:r>
          </a:p>
        </p:txBody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8650B93D-E4DC-43D3-ABB9-BDA13A319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3930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Explicit Euler: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Implicit Euler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Midpoint (Leapfrog):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Crank-Nicolson:</a:t>
            </a:r>
          </a:p>
        </p:txBody>
      </p:sp>
      <p:graphicFrame>
        <p:nvGraphicFramePr>
          <p:cNvPr id="17410" name="Object 4">
            <a:extLst>
              <a:ext uri="{FF2B5EF4-FFF2-40B4-BE49-F238E27FC236}">
                <a16:creationId xmlns:a16="http://schemas.microsoft.com/office/drawing/2014/main" id="{3C782538-F157-47E0-9B6C-DCD46BDC2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9075" y="1457325"/>
          <a:ext cx="39401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241200" progId="Equation.3">
                  <p:embed/>
                </p:oleObj>
              </mc:Choice>
              <mc:Fallback>
                <p:oleObj name="Equation" r:id="rId2" imgW="1434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1457325"/>
                        <a:ext cx="39401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>
            <a:extLst>
              <a:ext uri="{FF2B5EF4-FFF2-40B4-BE49-F238E27FC236}">
                <a16:creationId xmlns:a16="http://schemas.microsoft.com/office/drawing/2014/main" id="{F8217FB7-3381-4D4D-BDC9-07B1AB60E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671763"/>
          <a:ext cx="43926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41200" progId="Equation.3">
                  <p:embed/>
                </p:oleObj>
              </mc:Choice>
              <mc:Fallback>
                <p:oleObj name="Equation" r:id="rId4" imgW="16002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71763"/>
                        <a:ext cx="43926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6">
            <a:extLst>
              <a:ext uri="{FF2B5EF4-FFF2-40B4-BE49-F238E27FC236}">
                <a16:creationId xmlns:a16="http://schemas.microsoft.com/office/drawing/2014/main" id="{B26024C3-3AF3-4E3D-8B96-F74C786B3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4171950"/>
          <a:ext cx="491648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241200" progId="Equation.3">
                  <p:embed/>
                </p:oleObj>
              </mc:Choice>
              <mc:Fallback>
                <p:oleObj name="Equation" r:id="rId6" imgW="1790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4171950"/>
                        <a:ext cx="491648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>
            <a:extLst>
              <a:ext uri="{FF2B5EF4-FFF2-40B4-BE49-F238E27FC236}">
                <a16:creationId xmlns:a16="http://schemas.microsoft.com/office/drawing/2014/main" id="{5CA64AF2-B06F-4E9F-98B3-827976716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6138" y="5457825"/>
          <a:ext cx="61547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440" imgH="393480" progId="Equation.3">
                  <p:embed/>
                </p:oleObj>
              </mc:Choice>
              <mc:Fallback>
                <p:oleObj name="Equation" r:id="rId8" imgW="24764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457825"/>
                        <a:ext cx="61547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EEF3983C-4DE2-408B-9A1F-94D036AFB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Multipoint Methods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942592B-14F3-438E-B885-55277816E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001713"/>
            <a:ext cx="8858250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Multipoint methods </a:t>
            </a:r>
            <a:r>
              <a:rPr lang="en-US" altLang="zh-CN" sz="2800" dirty="0">
                <a:ea typeface="宋体" panose="02010600030101010101" pitchFamily="2" charset="-122"/>
              </a:rPr>
              <a:t>fit a polynomial to several values in time.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Adams-</a:t>
            </a:r>
            <a:r>
              <a:rPr lang="en-US" altLang="zh-CN" sz="2800" dirty="0" err="1">
                <a:solidFill>
                  <a:srgbClr val="FF0000"/>
                </a:solidFill>
                <a:ea typeface="宋体" panose="02010600030101010101" pitchFamily="2" charset="-122"/>
              </a:rPr>
              <a:t>Bashforth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methods use only previous values, while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Adams-Moulton</a:t>
            </a:r>
            <a:r>
              <a:rPr lang="en-US" altLang="zh-CN" sz="2800" dirty="0">
                <a:ea typeface="宋体" panose="02010600030101010101" pitchFamily="2" charset="-122"/>
              </a:rPr>
              <a:t> combine these with implicitly computed future points.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Second order Adams-</a:t>
            </a:r>
            <a:r>
              <a:rPr lang="en-US" altLang="zh-CN" sz="2800" dirty="0" err="1">
                <a:ea typeface="宋体" panose="02010600030101010101" pitchFamily="2" charset="-122"/>
              </a:rPr>
              <a:t>Bashforth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Third order Adams-Moulton:</a:t>
            </a: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6E56A5E2-BA86-47CD-848D-82919527D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3886200"/>
          <a:ext cx="54292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480" imgH="393480" progId="Equation.3">
                  <p:embed/>
                </p:oleObj>
              </mc:Choice>
              <mc:Fallback>
                <p:oleObj name="Equation" r:id="rId3" imgW="2463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886200"/>
                        <a:ext cx="54292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5766E232-38B2-4C39-92D4-9997C3E00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5635625"/>
          <a:ext cx="74453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7880" imgH="393480" progId="Equation.3">
                  <p:embed/>
                </p:oleObj>
              </mc:Choice>
              <mc:Fallback>
                <p:oleObj name="Equation" r:id="rId5" imgW="33778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635625"/>
                        <a:ext cx="74453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9FD5AC5F-AE8F-427B-93A1-FB48B011A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Runge-Kutta Methods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5502003-CB1E-49D4-A6D1-4ABEF1A8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14450"/>
            <a:ext cx="8858250" cy="277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Runge-Kutta</a:t>
            </a:r>
            <a:r>
              <a:rPr lang="en-US" altLang="zh-CN" sz="2800">
                <a:ea typeface="宋体" panose="02010600030101010101" pitchFamily="2" charset="-122"/>
              </a:rPr>
              <a:t> integration methods compute the value at step n+1 by computing several partial steps between n and n+1 and then constructing a polynomial to get the final value at n+1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Second order Runge-Kutta:</a:t>
            </a:r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17279CCE-E10C-4E46-8155-DC3F7C475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4197350"/>
          <a:ext cx="461010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634680" progId="Equation.3">
                  <p:embed/>
                </p:oleObj>
              </mc:Choice>
              <mc:Fallback>
                <p:oleObj name="Equation" r:id="rId2" imgW="186660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197350"/>
                        <a:ext cx="4610100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D7DA6BA-4A17-4974-8B70-04C75645F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Cloth Stability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FE479A8-4FE4-4DE2-8120-F2C2F2C49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171575"/>
            <a:ext cx="8858250" cy="563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To make our cloth stable, we </a:t>
            </a:r>
            <a:r>
              <a:rPr lang="en-US" altLang="zh-CN" sz="2800" i="1" dirty="0">
                <a:ea typeface="宋体" panose="02010600030101010101" pitchFamily="2" charset="-122"/>
              </a:rPr>
              <a:t>should</a:t>
            </a:r>
            <a:r>
              <a:rPr lang="en-US" altLang="zh-CN" sz="2800" dirty="0">
                <a:ea typeface="宋体" panose="02010600030101010101" pitchFamily="2" charset="-122"/>
              </a:rPr>
              <a:t> choose a better integration scheme (such as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adaptive time-step fourth order Runge-</a:t>
            </a:r>
            <a:r>
              <a:rPr lang="en-US" altLang="zh-CN" sz="2800" dirty="0" err="1">
                <a:solidFill>
                  <a:srgbClr val="FF0000"/>
                </a:solidFill>
                <a:ea typeface="宋体" panose="02010600030101010101" pitchFamily="2" charset="-122"/>
              </a:rPr>
              <a:t>Kutta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s actually not quite as bad as it sounds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But, in the mean time, some other options include: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Oversampling</a:t>
            </a:r>
            <a:r>
              <a:rPr lang="en-US" altLang="zh-CN" sz="2800" dirty="0">
                <a:ea typeface="宋体" panose="02010600030101010101" pitchFamily="2" charset="-122"/>
              </a:rPr>
              <a:t>: For one 1/60 time step, update the cloth several times at smaller time steps (say 10 times at 1/600), then draw once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Tuning numbers</a:t>
            </a:r>
            <a:r>
              <a:rPr lang="en-US" altLang="zh-CN" sz="2800" dirty="0">
                <a:ea typeface="宋体" panose="02010600030101010101" pitchFamily="2" charset="-122"/>
              </a:rPr>
              <a:t>: High spring constants and damping factors will increase the instability. Lowering these will help, but will also make the cloth look more like rubber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D549011-20CA-468C-9A44-BC09B5242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2.4 Advanced Cloth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B32CD24-5D02-491B-86EF-1A705B22F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600200"/>
            <a:ext cx="8858250" cy="563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Real cloth simulation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rarely uses springs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Instead, forces are generated based on the </a:t>
            </a:r>
            <a:r>
              <a:rPr lang="en-US" altLang="zh-CN" sz="2800" dirty="0" err="1">
                <a:ea typeface="宋体" panose="02010600030101010101" pitchFamily="2" charset="-122"/>
              </a:rPr>
              <a:t>the</a:t>
            </a:r>
            <a:r>
              <a:rPr lang="en-US" altLang="zh-CN" sz="2800" dirty="0">
                <a:ea typeface="宋体" panose="02010600030101010101" pitchFamily="2" charset="-122"/>
              </a:rPr>
              <a:t> deformation 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 triangular element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This way, one can properly account for internal forces within the piece of cloth based on the theory of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continuum mechanics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basic process is still very similar. Instead of looping through springs computing forces, one loops through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triangles</a:t>
            </a:r>
            <a:r>
              <a:rPr lang="en-US" altLang="zh-CN" sz="2800" dirty="0">
                <a:ea typeface="宋体" panose="02010600030101010101" pitchFamily="2" charset="-122"/>
              </a:rPr>
              <a:t> and computes the forces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Continuum models account for various properties such as elastic deformation, plastic deformation, bending forces, anisotropy, and more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5F67CC-3580-473A-8371-022EE3DC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1028700"/>
            <a:ext cx="8570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 anchor="b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2.4.1 Continuum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D925007-01F3-4E00-A779-0D1285B19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68263"/>
            <a:ext cx="8990012" cy="779462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2.4.2 Collision Detection &amp; Response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056C6FC-352E-426B-B6E8-D1870A152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314450"/>
            <a:ext cx="4578350" cy="489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Cloth colliding with rigid objects is tricky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Cloth colliding with itself is even trickier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There have been several published papers on robust cloth collision detection and response methods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2B3A1AAA-F2DF-4C4B-BF11-074E50E0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746250"/>
            <a:ext cx="4860925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A0849BC-319C-4FAF-8B36-6B5974E29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2.4.3 Integration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591204-0176-4B2F-AF14-E0928F5FC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812925"/>
            <a:ext cx="8912225" cy="226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Nobody uses forward Euler integration for cloth in the real world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Modern systems use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adaptive time steps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high order interpolation</a:t>
            </a:r>
            <a:r>
              <a:rPr lang="en-US" altLang="zh-CN" sz="2800">
                <a:ea typeface="宋体" panose="02010600030101010101" pitchFamily="2" charset="-122"/>
              </a:rPr>
              <a:t>, and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implicit integration schemes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7D3762E-D803-4CD5-A198-2DEB9A0B9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3. Demo</a:t>
            </a:r>
          </a:p>
        </p:txBody>
      </p:sp>
      <p:pic>
        <p:nvPicPr>
          <p:cNvPr id="5" name="ref_cloth-ball-near.avi">
            <a:hlinkClick r:id="" action="ppaction://media"/>
            <a:extLst>
              <a:ext uri="{FF2B5EF4-FFF2-40B4-BE49-F238E27FC236}">
                <a16:creationId xmlns:a16="http://schemas.microsoft.com/office/drawing/2014/main" id="{FB891559-0CDA-490A-8C36-97B8377D58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14513"/>
            <a:ext cx="60960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B87D6CF-49D7-43E4-B67E-6147CE21B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3. Demo</a:t>
            </a:r>
          </a:p>
        </p:txBody>
      </p:sp>
      <p:pic>
        <p:nvPicPr>
          <p:cNvPr id="6" name="ref_cloth0.avi">
            <a:hlinkClick r:id="" action="ppaction://media"/>
            <a:extLst>
              <a:ext uri="{FF2B5EF4-FFF2-40B4-BE49-F238E27FC236}">
                <a16:creationId xmlns:a16="http://schemas.microsoft.com/office/drawing/2014/main" id="{40350695-C788-4F7A-BE5A-899D98FCC9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600200"/>
            <a:ext cx="6359525" cy="4768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3CDBAB6-7D4F-4E22-BCFD-E66EC6D24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3. Demo</a:t>
            </a:r>
          </a:p>
        </p:txBody>
      </p:sp>
      <p:pic>
        <p:nvPicPr>
          <p:cNvPr id="5" name="ref_cloth2.avi">
            <a:hlinkClick r:id="" action="ppaction://media"/>
            <a:extLst>
              <a:ext uri="{FF2B5EF4-FFF2-40B4-BE49-F238E27FC236}">
                <a16:creationId xmlns:a16="http://schemas.microsoft.com/office/drawing/2014/main" id="{C51B9B0D-7845-436C-B2F9-B7CE131F7D3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7325"/>
            <a:ext cx="6929438" cy="5197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0689BAE-5266-441B-A156-7E502D8D5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2.2 Cloth Simulation with Springs</a:t>
            </a:r>
          </a:p>
        </p:txBody>
      </p:sp>
      <p:grpSp>
        <p:nvGrpSpPr>
          <p:cNvPr id="26627" name="组合 36">
            <a:extLst>
              <a:ext uri="{FF2B5EF4-FFF2-40B4-BE49-F238E27FC236}">
                <a16:creationId xmlns:a16="http://schemas.microsoft.com/office/drawing/2014/main" id="{B3F30584-6FAC-496F-9D4F-DFE2CC2B36C4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742950"/>
            <a:ext cx="2565400" cy="3646488"/>
            <a:chOff x="5302250" y="2244725"/>
            <a:chExt cx="2565400" cy="3646488"/>
          </a:xfrm>
        </p:grpSpPr>
        <p:sp>
          <p:nvSpPr>
            <p:cNvPr id="26634" name="Text Box 3">
              <a:extLst>
                <a:ext uri="{FF2B5EF4-FFF2-40B4-BE49-F238E27FC236}">
                  <a16:creationId xmlns:a16="http://schemas.microsoft.com/office/drawing/2014/main" id="{51C156AD-CA14-4E38-A79E-F8D72B509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250" y="2244725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35" name="Text Box 4">
              <a:extLst>
                <a:ext uri="{FF2B5EF4-FFF2-40B4-BE49-F238E27FC236}">
                  <a16:creationId xmlns:a16="http://schemas.microsoft.com/office/drawing/2014/main" id="{048352AB-23F5-404B-A5A2-4C0D899B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363" y="2244725"/>
              <a:ext cx="407987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 Box 5">
              <a:extLst>
                <a:ext uri="{FF2B5EF4-FFF2-40B4-BE49-F238E27FC236}">
                  <a16:creationId xmlns:a16="http://schemas.microsoft.com/office/drawing/2014/main" id="{26144020-A888-477D-B1EC-794E34174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700" y="224472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37" name="Text Box 6">
              <a:extLst>
                <a:ext uri="{FF2B5EF4-FFF2-40B4-BE49-F238E27FC236}">
                  <a16:creationId xmlns:a16="http://schemas.microsoft.com/office/drawing/2014/main" id="{AC61ECFD-2EDE-4172-8A64-21BDC9BA3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663" y="3281363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38" name="Text Box 7">
              <a:extLst>
                <a:ext uri="{FF2B5EF4-FFF2-40B4-BE49-F238E27FC236}">
                  <a16:creationId xmlns:a16="http://schemas.microsoft.com/office/drawing/2014/main" id="{43E695EE-53CE-4FA6-9427-13E9AAA3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4775" y="3540125"/>
              <a:ext cx="406400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39" name="Text Box 8">
              <a:extLst>
                <a:ext uri="{FF2B5EF4-FFF2-40B4-BE49-F238E27FC236}">
                  <a16:creationId xmlns:a16="http://schemas.microsoft.com/office/drawing/2014/main" id="{C5149699-5F37-439A-BA01-A649B037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3627438"/>
              <a:ext cx="407987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40" name="Text Box 9">
              <a:extLst>
                <a:ext uri="{FF2B5EF4-FFF2-40B4-BE49-F238E27FC236}">
                  <a16:creationId xmlns:a16="http://schemas.microsoft.com/office/drawing/2014/main" id="{447C5AC2-7EDF-449B-9BF8-CEB3D6F42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125" y="509587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41" name="Text Box 10">
              <a:extLst>
                <a:ext uri="{FF2B5EF4-FFF2-40B4-BE49-F238E27FC236}">
                  <a16:creationId xmlns:a16="http://schemas.microsoft.com/office/drawing/2014/main" id="{EA9FF4B9-08A5-41C9-924B-58D11C92A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2100" y="464502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42" name="Text Box 11">
              <a:extLst>
                <a:ext uri="{FF2B5EF4-FFF2-40B4-BE49-F238E27FC236}">
                  <a16:creationId xmlns:a16="http://schemas.microsoft.com/office/drawing/2014/main" id="{05C17110-8190-48E9-BD2E-FCE4FAB7B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5525" y="4664075"/>
              <a:ext cx="407988" cy="795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26643" name="Line 12">
              <a:extLst>
                <a:ext uri="{FF2B5EF4-FFF2-40B4-BE49-F238E27FC236}">
                  <a16:creationId xmlns:a16="http://schemas.microsoft.com/office/drawing/2014/main" id="{BAD107F5-8675-43EC-BB2A-125B41F56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2438" y="2676525"/>
              <a:ext cx="838200" cy="138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44" name="Line 13">
              <a:extLst>
                <a:ext uri="{FF2B5EF4-FFF2-40B4-BE49-F238E27FC236}">
                  <a16:creationId xmlns:a16="http://schemas.microsoft.com/office/drawing/2014/main" id="{F83FAD9C-6FE3-4E47-AD18-6BF462C3F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2676525"/>
              <a:ext cx="922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45" name="Line 14">
              <a:extLst>
                <a:ext uri="{FF2B5EF4-FFF2-40B4-BE49-F238E27FC236}">
                  <a16:creationId xmlns:a16="http://schemas.microsoft.com/office/drawing/2014/main" id="{92088F04-416C-4B60-A890-D320D4DA8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2438" y="3971925"/>
              <a:ext cx="10890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46" name="Line 15">
              <a:extLst>
                <a:ext uri="{FF2B5EF4-FFF2-40B4-BE49-F238E27FC236}">
                  <a16:creationId xmlns:a16="http://schemas.microsoft.com/office/drawing/2014/main" id="{3DB473CA-2722-47C4-84CF-17126945C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400" y="5095875"/>
              <a:ext cx="10064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47" name="Line 16">
              <a:extLst>
                <a:ext uri="{FF2B5EF4-FFF2-40B4-BE49-F238E27FC236}">
                  <a16:creationId xmlns:a16="http://schemas.microsoft.com/office/drawing/2014/main" id="{3AF9343F-66B7-4DF9-98B3-BE6F40585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713163"/>
              <a:ext cx="168275" cy="1382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48" name="Line 17">
              <a:extLst>
                <a:ext uri="{FF2B5EF4-FFF2-40B4-BE49-F238E27FC236}">
                  <a16:creationId xmlns:a16="http://schemas.microsoft.com/office/drawing/2014/main" id="{5E36A6C5-984E-4C02-B4FA-3A0AA37B6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92975" y="2676525"/>
              <a:ext cx="419100" cy="1036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49" name="Line 18">
              <a:extLst>
                <a:ext uri="{FF2B5EF4-FFF2-40B4-BE49-F238E27FC236}">
                  <a16:creationId xmlns:a16="http://schemas.microsoft.com/office/drawing/2014/main" id="{8FB944B2-44B6-4A69-9F22-2D4A2E163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3713163"/>
              <a:ext cx="922338" cy="258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0" name="Line 19">
              <a:extLst>
                <a:ext uri="{FF2B5EF4-FFF2-40B4-BE49-F238E27FC236}">
                  <a16:creationId xmlns:a16="http://schemas.microsoft.com/office/drawing/2014/main" id="{A12D1EEC-6D7F-4428-9E96-03AD5BB8B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70638" y="2676525"/>
              <a:ext cx="10048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1" name="Line 20">
              <a:extLst>
                <a:ext uri="{FF2B5EF4-FFF2-40B4-BE49-F238E27FC236}">
                  <a16:creationId xmlns:a16="http://schemas.microsoft.com/office/drawing/2014/main" id="{D08EDDD7-707B-4BE4-9896-9E7F507B8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1463" y="3971925"/>
              <a:ext cx="1006475" cy="1123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2" name="Line 21">
              <a:extLst>
                <a:ext uri="{FF2B5EF4-FFF2-40B4-BE49-F238E27FC236}">
                  <a16:creationId xmlns:a16="http://schemas.microsoft.com/office/drawing/2014/main" id="{B5A8A0C4-983A-44BB-89C8-6D9BF6F43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21463" y="3971925"/>
              <a:ext cx="168275" cy="1123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3" name="Line 22">
              <a:extLst>
                <a:ext uri="{FF2B5EF4-FFF2-40B4-BE49-F238E27FC236}">
                  <a16:creationId xmlns:a16="http://schemas.microsoft.com/office/drawing/2014/main" id="{22458389-AAE2-4D5E-B2E4-4D1E54207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9738" y="3713163"/>
              <a:ext cx="922337" cy="1382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4" name="Line 23">
              <a:extLst>
                <a:ext uri="{FF2B5EF4-FFF2-40B4-BE49-F238E27FC236}">
                  <a16:creationId xmlns:a16="http://schemas.microsoft.com/office/drawing/2014/main" id="{134BF451-47C9-4A8D-BD54-306C6ADFA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3875" y="5095875"/>
              <a:ext cx="669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5" name="Line 24">
              <a:extLst>
                <a:ext uri="{FF2B5EF4-FFF2-40B4-BE49-F238E27FC236}">
                  <a16:creationId xmlns:a16="http://schemas.microsoft.com/office/drawing/2014/main" id="{0370619D-8B0A-4853-8D8C-66E929698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400" y="3886200"/>
              <a:ext cx="838200" cy="1554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6" name="Line 25">
              <a:extLst>
                <a:ext uri="{FF2B5EF4-FFF2-40B4-BE49-F238E27FC236}">
                  <a16:creationId xmlns:a16="http://schemas.microsoft.com/office/drawing/2014/main" id="{0A3FFAE1-76EB-4F31-A5C5-43333D6BE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575" y="4059238"/>
              <a:ext cx="1173163" cy="1036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7" name="Line 26">
              <a:extLst>
                <a:ext uri="{FF2B5EF4-FFF2-40B4-BE49-F238E27FC236}">
                  <a16:creationId xmlns:a16="http://schemas.microsoft.com/office/drawing/2014/main" id="{E569FAAA-905C-4141-B9F3-767759BE7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4775" y="2676525"/>
              <a:ext cx="1173163" cy="1036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8" name="Line 27">
              <a:extLst>
                <a:ext uri="{FF2B5EF4-FFF2-40B4-BE49-F238E27FC236}">
                  <a16:creationId xmlns:a16="http://schemas.microsoft.com/office/drawing/2014/main" id="{5D460585-508A-4ED0-9F6F-633B20BDB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1463" y="2590800"/>
              <a:ext cx="671512" cy="138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59" name="Line 28">
              <a:extLst>
                <a:ext uri="{FF2B5EF4-FFF2-40B4-BE49-F238E27FC236}">
                  <a16:creationId xmlns:a16="http://schemas.microsoft.com/office/drawing/2014/main" id="{6AA06F26-8B68-45F0-95A4-68D0381BF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8" y="2763838"/>
              <a:ext cx="1089025" cy="1122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60" name="Line 29">
              <a:extLst>
                <a:ext uri="{FF2B5EF4-FFF2-40B4-BE49-F238E27FC236}">
                  <a16:creationId xmlns:a16="http://schemas.microsoft.com/office/drawing/2014/main" id="{914D6D8D-8B97-4264-9E61-BD3DD3DC3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70638" y="2676525"/>
              <a:ext cx="250825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" name="Line 30">
              <a:extLst>
                <a:ext uri="{FF2B5EF4-FFF2-40B4-BE49-F238E27FC236}">
                  <a16:creationId xmlns:a16="http://schemas.microsoft.com/office/drawing/2014/main" id="{542630C6-9FF6-45BC-8738-7D4E1672F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32438" y="2676525"/>
              <a:ext cx="84137" cy="138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26662" name="Line 31">
              <a:extLst>
                <a:ext uri="{FF2B5EF4-FFF2-40B4-BE49-F238E27FC236}">
                  <a16:creationId xmlns:a16="http://schemas.microsoft.com/office/drawing/2014/main" id="{EBE900F4-937E-41E4-87D4-4E0F5E9E9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32438" y="4059238"/>
              <a:ext cx="334962" cy="146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</p:grpSp>
      <p:sp>
        <p:nvSpPr>
          <p:cNvPr id="26630" name="Text Box 34">
            <a:extLst>
              <a:ext uri="{FF2B5EF4-FFF2-40B4-BE49-F238E27FC236}">
                <a16:creationId xmlns:a16="http://schemas.microsoft.com/office/drawing/2014/main" id="{37F9B9A4-636E-4652-AE4E-B2A3E3F3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7" y="1262063"/>
            <a:ext cx="1400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Particle</a:t>
            </a:r>
          </a:p>
        </p:txBody>
      </p:sp>
      <p:sp>
        <p:nvSpPr>
          <p:cNvPr id="26631" name="Text Box 35">
            <a:extLst>
              <a:ext uri="{FF2B5EF4-FFF2-40B4-BE49-F238E27FC236}">
                <a16:creationId xmlns:a16="http://schemas.microsoft.com/office/drawing/2014/main" id="{93DB114B-4FE6-4325-9313-DCCE0B19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7" y="2117725"/>
            <a:ext cx="2562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Spring-damper</a:t>
            </a:r>
          </a:p>
        </p:txBody>
      </p:sp>
      <p:pic>
        <p:nvPicPr>
          <p:cNvPr id="26661" name="Picture 37">
            <a:extLst>
              <a:ext uri="{FF2B5EF4-FFF2-40B4-BE49-F238E27FC236}">
                <a16:creationId xmlns:a16="http://schemas.microsoft.com/office/drawing/2014/main" id="{0B14D81E-03F0-432F-88A5-3519468E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28" y="4260933"/>
            <a:ext cx="4048125" cy="30194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26663" name="Picture 39">
            <a:extLst>
              <a:ext uri="{FF2B5EF4-FFF2-40B4-BE49-F238E27FC236}">
                <a16:creationId xmlns:a16="http://schemas.microsoft.com/office/drawing/2014/main" id="{EEA3246A-61C8-4399-811D-C06ABB864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3575" y="4286200"/>
            <a:ext cx="3667125" cy="320040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C8200E6D-BBB3-431A-9A1B-E7CC9668F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2.2.1 Particle</a:t>
            </a:r>
          </a:p>
        </p:txBody>
      </p:sp>
      <p:graphicFrame>
        <p:nvGraphicFramePr>
          <p:cNvPr id="1030" name="Object 11">
            <a:extLst>
              <a:ext uri="{FF2B5EF4-FFF2-40B4-BE49-F238E27FC236}">
                <a16:creationId xmlns:a16="http://schemas.microsoft.com/office/drawing/2014/main" id="{4B6588A9-BF73-4070-8148-D9FD0B9B5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1600200"/>
          <a:ext cx="3144837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1346040" progId="Equation.3">
                  <p:embed/>
                </p:oleObj>
              </mc:Choice>
              <mc:Fallback>
                <p:oleObj name="Equation" r:id="rId3" imgW="965160" imgH="1346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600200"/>
                        <a:ext cx="3144837" cy="45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2A38FF5-119F-40A6-862C-F36687EEC69B}"/>
              </a:ext>
            </a:extLst>
          </p:cNvPr>
          <p:cNvGrpSpPr/>
          <p:nvPr/>
        </p:nvGrpSpPr>
        <p:grpSpPr>
          <a:xfrm>
            <a:off x="4794250" y="1776413"/>
            <a:ext cx="4257675" cy="4341812"/>
            <a:chOff x="4794250" y="1776413"/>
            <a:chExt cx="4257675" cy="4341812"/>
          </a:xfrm>
        </p:grpSpPr>
        <p:sp>
          <p:nvSpPr>
            <p:cNvPr id="1033" name="Text Box 3">
              <a:extLst>
                <a:ext uri="{FF2B5EF4-FFF2-40B4-BE49-F238E27FC236}">
                  <a16:creationId xmlns:a16="http://schemas.microsoft.com/office/drawing/2014/main" id="{189DEC6A-11E3-4D6F-8992-1BDFF1387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075" y="2141538"/>
              <a:ext cx="407988" cy="795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en-US" altLang="zh-CN" sz="4500">
                <a:latin typeface="Times New Roman" panose="02020603050405020304" pitchFamily="18" charset="0"/>
              </a:endParaRPr>
            </a:p>
          </p:txBody>
        </p:sp>
        <p:sp>
          <p:nvSpPr>
            <p:cNvPr id="1034" name="Line 4">
              <a:extLst>
                <a:ext uri="{FF2B5EF4-FFF2-40B4-BE49-F238E27FC236}">
                  <a16:creationId xmlns:a16="http://schemas.microsoft.com/office/drawing/2014/main" id="{68991AE1-B2F4-46E5-8047-FA9362D1B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3350" y="2244725"/>
              <a:ext cx="1073150" cy="296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035" name="Line 5">
              <a:extLst>
                <a:ext uri="{FF2B5EF4-FFF2-40B4-BE49-F238E27FC236}">
                  <a16:creationId xmlns:a16="http://schemas.microsoft.com/office/drawing/2014/main" id="{C01C1554-29A3-4DB8-B0B5-AD2B93483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3350" y="2541588"/>
              <a:ext cx="0" cy="2936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sp>
          <p:nvSpPr>
            <p:cNvPr id="1036" name="Line 6">
              <a:extLst>
                <a:ext uri="{FF2B5EF4-FFF2-40B4-BE49-F238E27FC236}">
                  <a16:creationId xmlns:a16="http://schemas.microsoft.com/office/drawing/2014/main" id="{CD3F29C5-863A-4921-8F9F-158AE64BC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7475" y="2541588"/>
              <a:ext cx="15875" cy="1344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026" name="Object 7">
              <a:extLst>
                <a:ext uri="{FF2B5EF4-FFF2-40B4-BE49-F238E27FC236}">
                  <a16:creationId xmlns:a16="http://schemas.microsoft.com/office/drawing/2014/main" id="{F74D3D95-4224-4211-86A4-DF907631A0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149724"/>
                </p:ext>
              </p:extLst>
            </p:nvPr>
          </p:nvGraphicFramePr>
          <p:xfrm>
            <a:off x="5280025" y="3081338"/>
            <a:ext cx="1614488" cy="1322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95000" imgH="393480" progId="Equation.3">
                    <p:embed/>
                  </p:oleObj>
                </mc:Choice>
                <mc:Fallback>
                  <p:oleObj name="Equation" r:id="rId5" imgW="49500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025" y="3081338"/>
                          <a:ext cx="1614488" cy="1322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8">
              <a:extLst>
                <a:ext uri="{FF2B5EF4-FFF2-40B4-BE49-F238E27FC236}">
                  <a16:creationId xmlns:a16="http://schemas.microsoft.com/office/drawing/2014/main" id="{15D67ECF-DE65-4FF3-9246-0B15576EE8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732691"/>
                </p:ext>
              </p:extLst>
            </p:nvPr>
          </p:nvGraphicFramePr>
          <p:xfrm>
            <a:off x="5867400" y="1776413"/>
            <a:ext cx="414338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1776413"/>
                          <a:ext cx="414338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9">
              <a:extLst>
                <a:ext uri="{FF2B5EF4-FFF2-40B4-BE49-F238E27FC236}">
                  <a16:creationId xmlns:a16="http://schemas.microsoft.com/office/drawing/2014/main" id="{D6368C03-9035-4E57-AE7E-9C623BBBEA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9377254"/>
                </p:ext>
              </p:extLst>
            </p:nvPr>
          </p:nvGraphicFramePr>
          <p:xfrm>
            <a:off x="4794250" y="2109788"/>
            <a:ext cx="371475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20" imgH="126720" progId="Equation.3">
                    <p:embed/>
                  </p:oleObj>
                </mc:Choice>
                <mc:Fallback>
                  <p:oleObj name="Equation" r:id="rId9" imgW="11412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4250" y="2109788"/>
                          <a:ext cx="371475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0">
              <a:extLst>
                <a:ext uri="{FF2B5EF4-FFF2-40B4-BE49-F238E27FC236}">
                  <a16:creationId xmlns:a16="http://schemas.microsoft.com/office/drawing/2014/main" id="{BF568D6B-6934-40C5-98BC-AA3B4DA8EB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90235"/>
                </p:ext>
              </p:extLst>
            </p:nvPr>
          </p:nvGraphicFramePr>
          <p:xfrm>
            <a:off x="5280025" y="5267325"/>
            <a:ext cx="17780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45760" imgH="253800" progId="Equation.3">
                    <p:embed/>
                  </p:oleObj>
                </mc:Choice>
                <mc:Fallback>
                  <p:oleObj name="Equation" r:id="rId11" imgW="54576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025" y="5267325"/>
                          <a:ext cx="1778000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Line 12">
              <a:extLst>
                <a:ext uri="{FF2B5EF4-FFF2-40B4-BE49-F238E27FC236}">
                  <a16:creationId xmlns:a16="http://schemas.microsoft.com/office/drawing/2014/main" id="{21EA5930-15F5-4CA0-9A92-8C2016184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025" y="1812925"/>
              <a:ext cx="2682875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/>
            <a:lstStyle/>
            <a:p>
              <a:endParaRPr lang="zh-CN" altLang="en-US"/>
            </a:p>
          </p:txBody>
        </p:sp>
        <p:graphicFrame>
          <p:nvGraphicFramePr>
            <p:cNvPr id="1031" name="Object 13">
              <a:extLst>
                <a:ext uri="{FF2B5EF4-FFF2-40B4-BE49-F238E27FC236}">
                  <a16:creationId xmlns:a16="http://schemas.microsoft.com/office/drawing/2014/main" id="{941E3A3B-59E8-43EB-9A76-D754A8E5AF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562234"/>
                </p:ext>
              </p:extLst>
            </p:nvPr>
          </p:nvGraphicFramePr>
          <p:xfrm>
            <a:off x="7521575" y="1985963"/>
            <a:ext cx="153035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69800" imgH="164880" progId="Equation.3">
                    <p:embed/>
                  </p:oleObj>
                </mc:Choice>
                <mc:Fallback>
                  <p:oleObj name="Equation" r:id="rId13" imgW="46980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1575" y="1985963"/>
                          <a:ext cx="1530350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D0C1084F-B4B2-425A-BB92-84656A193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2.2.2 Euler Integration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C99B3A9A-8F24-4DEC-BD92-C8F8A5505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100138"/>
            <a:ext cx="8858250" cy="4508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Once we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ea typeface="宋体" panose="02010600030101010101" pitchFamily="2" charset="-122"/>
              </a:rPr>
              <a:t>ve computed all of the forces in the system, we can use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Newton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Second Law </a:t>
            </a:r>
            <a:r>
              <a:rPr lang="en-US" altLang="zh-CN" sz="2800" dirty="0">
                <a:ea typeface="宋体" panose="02010600030101010101" pitchFamily="2" charset="-122"/>
              </a:rPr>
              <a:t>(f=ma) to compute the acceleration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Then, we use the acceleration to advance the simulation forward by some time step </a:t>
            </a:r>
            <a:r>
              <a:rPr lang="en-US" altLang="zh-CN" sz="2800" dirty="0" err="1">
                <a:ea typeface="宋体" panose="02010600030101010101" pitchFamily="2" charset="-122"/>
                <a:cs typeface="Arial" panose="020B0604020202020204" pitchFamily="34" charset="0"/>
              </a:rPr>
              <a:t>Δ</a:t>
            </a:r>
            <a:r>
              <a:rPr lang="en-US" altLang="zh-CN" sz="2800" dirty="0" err="1"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ea typeface="宋体" panose="02010600030101010101" pitchFamily="2" charset="-122"/>
              </a:rPr>
              <a:t>, using the simple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Euler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integration</a:t>
            </a:r>
            <a:r>
              <a:rPr lang="en-US" altLang="zh-CN" sz="2800" dirty="0">
                <a:ea typeface="宋体" panose="02010600030101010101" pitchFamily="2" charset="-122"/>
              </a:rPr>
              <a:t> scheme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A2E335C2-AEAB-4267-B558-3182DE099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55162"/>
              </p:ext>
            </p:extLst>
          </p:nvPr>
        </p:nvGraphicFramePr>
        <p:xfrm>
          <a:off x="2295525" y="5562872"/>
          <a:ext cx="34480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457200" progId="Equation.3">
                  <p:embed/>
                </p:oleObj>
              </mc:Choice>
              <mc:Fallback>
                <p:oleObj name="Equation" r:id="rId2" imgW="10411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562872"/>
                        <a:ext cx="34480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CE47D47D-4EF4-4C32-90F4-A80676766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2611438"/>
          <a:ext cx="197643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393480" progId="Equation.3">
                  <p:embed/>
                </p:oleObj>
              </mc:Choice>
              <mc:Fallback>
                <p:oleObj name="Equation" r:id="rId4" imgW="5968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611438"/>
                        <a:ext cx="1976437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DB7D73C-D8E9-457E-B2B5-B50842605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2.2.3 Physics Simulation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BC602A-D011-4F20-A760-93CADA927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314450"/>
            <a:ext cx="8858250" cy="4778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1. Compute Forces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For each particle: Apply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gravity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For each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spring-damper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: Compute &amp; apply forces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For each triangle: Compute &amp; apply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aerodynamic forces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endParaRPr lang="en-US" altLang="zh-CN" sz="2800" b="1" kern="0" dirty="0">
              <a:latin typeface="Times New Roman" pitchFamily="18" charset="0"/>
              <a:cs typeface="Times New Roman" pitchFamily="18" charset="0"/>
            </a:endParaRP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2. Integrate Motion</a:t>
            </a:r>
          </a:p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	For each particle: Apply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Euler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6C5E280F-EDE7-405C-BCCE-E0B9840D5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Uniform Gravity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98C3CCA6-BDEA-4278-B333-B0B5BE8A4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1957388"/>
          <a:ext cx="5014913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647640" progId="Equation.3">
                  <p:embed/>
                </p:oleObj>
              </mc:Choice>
              <mc:Fallback>
                <p:oleObj name="Equation" r:id="rId2" imgW="1536480" imgH="64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957388"/>
                        <a:ext cx="5014913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2_Physically Based Simulation_Cloth Simulation.ppt[兼容模式]" id="{549A2AB5-F28D-432B-832F-A0B25F3B72A9}" vid="{78893898-BA44-43DB-8ACB-DF5F71B02760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2_Physically Based Simulation_Cloth Simulation.ppt[兼容模式]" id="{549A2AB5-F28D-432B-832F-A0B25F3B72A9}" vid="{00F08A16-41E2-4265-8F87-155F196A9855}"/>
    </a:ext>
  </a:extLst>
</a:theme>
</file>

<file path=ppt/theme/theme3.xml><?xml version="1.0" encoding="utf-8"?>
<a:theme xmlns:a="http://schemas.openxmlformats.org/drawingml/2006/main" name="3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2_Physically Based Simulation_Cloth Simulation.ppt[兼容模式]" id="{549A2AB5-F28D-432B-832F-A0B25F3B72A9}" vid="{00F08A16-41E2-4265-8F87-155F196A985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chapter05-2_Physically Based Simulation_Cloth Simulation</Template>
  <TotalTime>33</TotalTime>
  <Words>2108</Words>
  <Application>Microsoft Office PowerPoint</Application>
  <PresentationFormat>自定义</PresentationFormat>
  <Paragraphs>290</Paragraphs>
  <Slides>49</Slides>
  <Notes>7</Notes>
  <HiddenSlides>0</HiddenSlides>
  <MMClips>3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华文楷体</vt:lpstr>
      <vt:lpstr>华文新魏</vt:lpstr>
      <vt:lpstr>楷体_GB2312</vt:lpstr>
      <vt:lpstr>隶书</vt:lpstr>
      <vt:lpstr>Arial</vt:lpstr>
      <vt:lpstr>Calibri</vt:lpstr>
      <vt:lpstr>Times New Roman</vt:lpstr>
      <vt:lpstr>Wingdings</vt:lpstr>
      <vt:lpstr>2_020424 Atlas Copco Dymamic Workplaces - Roadmap</vt:lpstr>
      <vt:lpstr>1_020424 Atlas Copco Dymamic Workplaces - Roadmap</vt:lpstr>
      <vt:lpstr>3_020424 Atlas Copco Dymamic Workplaces - Roadmap</vt:lpstr>
      <vt:lpstr>Equation</vt:lpstr>
      <vt:lpstr>PowerPoint 演示文稿</vt:lpstr>
      <vt:lpstr>Content</vt:lpstr>
      <vt:lpstr>2.1 Cloth Simulation</vt:lpstr>
      <vt:lpstr>2.2 Cloth Simulation with Springs</vt:lpstr>
      <vt:lpstr>2.2 Cloth Simulation with Springs</vt:lpstr>
      <vt:lpstr>2.2.1 Particle</vt:lpstr>
      <vt:lpstr>2.2.2 Euler Integration</vt:lpstr>
      <vt:lpstr>2.2.3 Physics Simulation</vt:lpstr>
      <vt:lpstr>(1) Uniform Gravity</vt:lpstr>
      <vt:lpstr>(2) Spring-Dampers</vt:lpstr>
      <vt:lpstr>(2) Spring-Damper</vt:lpstr>
      <vt:lpstr>(2) Spring-Dampers</vt:lpstr>
      <vt:lpstr>(2) Spring-Dampers</vt:lpstr>
      <vt:lpstr>(2) Spring-Damper Force</vt:lpstr>
      <vt:lpstr>(2) Spring-Dampers</vt:lpstr>
      <vt:lpstr>(2) Spring-Dampers</vt:lpstr>
      <vt:lpstr>(3) Aerodynamic Force</vt:lpstr>
      <vt:lpstr>(3) Aerodynamic Force</vt:lpstr>
      <vt:lpstr>(3) Aerodynamic Force</vt:lpstr>
      <vt:lpstr>(3) Aerodynamic Force</vt:lpstr>
      <vt:lpstr>(3) Aerodynamic Force</vt:lpstr>
      <vt:lpstr>(3) Aerodynamic Force</vt:lpstr>
      <vt:lpstr>(3) Aerodynamic Force</vt:lpstr>
      <vt:lpstr>(3) Aerodynamic Force</vt:lpstr>
      <vt:lpstr>(3) Aerodynamic Force</vt:lpstr>
      <vt:lpstr>(4) Bending Forces</vt:lpstr>
      <vt:lpstr>(4) Bending Forces</vt:lpstr>
      <vt:lpstr>(5) Collisions</vt:lpstr>
      <vt:lpstr>(6) Plastic Deformation</vt:lpstr>
      <vt:lpstr>(6) Plastic Deformation</vt:lpstr>
      <vt:lpstr>(6) Plastic Deformation</vt:lpstr>
      <vt:lpstr>(7) Fracture &amp; Tearing</vt:lpstr>
      <vt:lpstr>(8) Ropes &amp; Solids</vt:lpstr>
      <vt:lpstr>2.3 System Stability</vt:lpstr>
      <vt:lpstr>2.3.2 Conservation of Energy</vt:lpstr>
      <vt:lpstr>2.3.2 Conservation of Energy</vt:lpstr>
      <vt:lpstr>2.3.2 Conservation of Energy</vt:lpstr>
      <vt:lpstr>2.3.3 Simulation Stability</vt:lpstr>
      <vt:lpstr>(1) Integration</vt:lpstr>
      <vt:lpstr>(2) Two-Level Integration Methods</vt:lpstr>
      <vt:lpstr>(3) Multipoint Methods</vt:lpstr>
      <vt:lpstr>(4) Runge-Kutta Methods</vt:lpstr>
      <vt:lpstr>(5) Cloth Stability</vt:lpstr>
      <vt:lpstr>2.4 Advanced Cloth</vt:lpstr>
      <vt:lpstr>2.4.2 Collision Detection &amp; Response</vt:lpstr>
      <vt:lpstr>2.4.3 Integration</vt:lpstr>
      <vt:lpstr>3. Demo</vt:lpstr>
      <vt:lpstr>3. Demo</vt:lpstr>
      <vt:lpstr>3. Demo</vt:lpstr>
    </vt:vector>
  </TitlesOfParts>
  <Company>05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</cp:revision>
  <dcterms:created xsi:type="dcterms:W3CDTF">2020-02-23T17:48:33Z</dcterms:created>
  <dcterms:modified xsi:type="dcterms:W3CDTF">2021-03-18T08:34:43Z</dcterms:modified>
</cp:coreProperties>
</file>