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66"/>
  </p:notesMasterIdLst>
  <p:sldIdLst>
    <p:sldId id="256" r:id="rId3"/>
    <p:sldId id="257" r:id="rId4"/>
    <p:sldId id="784" r:id="rId5"/>
    <p:sldId id="785" r:id="rId6"/>
    <p:sldId id="786" r:id="rId7"/>
    <p:sldId id="787" r:id="rId8"/>
    <p:sldId id="788" r:id="rId9"/>
    <p:sldId id="789" r:id="rId10"/>
    <p:sldId id="869" r:id="rId11"/>
    <p:sldId id="870" r:id="rId12"/>
    <p:sldId id="871" r:id="rId13"/>
    <p:sldId id="872" r:id="rId14"/>
    <p:sldId id="790" r:id="rId15"/>
    <p:sldId id="791" r:id="rId16"/>
    <p:sldId id="792" r:id="rId17"/>
    <p:sldId id="793" r:id="rId18"/>
    <p:sldId id="794" r:id="rId19"/>
    <p:sldId id="795" r:id="rId20"/>
    <p:sldId id="796" r:id="rId21"/>
    <p:sldId id="797" r:id="rId22"/>
    <p:sldId id="798" r:id="rId23"/>
    <p:sldId id="799" r:id="rId24"/>
    <p:sldId id="800" r:id="rId25"/>
    <p:sldId id="802" r:id="rId26"/>
    <p:sldId id="804" r:id="rId27"/>
    <p:sldId id="805" r:id="rId28"/>
    <p:sldId id="873" r:id="rId29"/>
    <p:sldId id="808" r:id="rId30"/>
    <p:sldId id="809" r:id="rId31"/>
    <p:sldId id="819" r:id="rId32"/>
    <p:sldId id="820" r:id="rId33"/>
    <p:sldId id="821" r:id="rId34"/>
    <p:sldId id="822" r:id="rId35"/>
    <p:sldId id="823" r:id="rId36"/>
    <p:sldId id="829" r:id="rId37"/>
    <p:sldId id="830" r:id="rId38"/>
    <p:sldId id="831" r:id="rId39"/>
    <p:sldId id="832" r:id="rId40"/>
    <p:sldId id="833" r:id="rId41"/>
    <p:sldId id="834" r:id="rId42"/>
    <p:sldId id="835" r:id="rId43"/>
    <p:sldId id="836" r:id="rId44"/>
    <p:sldId id="837" r:id="rId45"/>
    <p:sldId id="838" r:id="rId46"/>
    <p:sldId id="839" r:id="rId47"/>
    <p:sldId id="841" r:id="rId48"/>
    <p:sldId id="842" r:id="rId49"/>
    <p:sldId id="843" r:id="rId50"/>
    <p:sldId id="844" r:id="rId51"/>
    <p:sldId id="845" r:id="rId52"/>
    <p:sldId id="846" r:id="rId53"/>
    <p:sldId id="848" r:id="rId54"/>
    <p:sldId id="849" r:id="rId55"/>
    <p:sldId id="850" r:id="rId56"/>
    <p:sldId id="851" r:id="rId57"/>
    <p:sldId id="852" r:id="rId58"/>
    <p:sldId id="853" r:id="rId59"/>
    <p:sldId id="854" r:id="rId60"/>
    <p:sldId id="855" r:id="rId61"/>
    <p:sldId id="862" r:id="rId62"/>
    <p:sldId id="863" r:id="rId63"/>
    <p:sldId id="864" r:id="rId64"/>
    <p:sldId id="865" r:id="rId65"/>
  </p:sldIdLst>
  <p:sldSz cx="10058400" cy="77724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7840" autoAdjust="0"/>
  </p:normalViewPr>
  <p:slideViewPr>
    <p:cSldViewPr>
      <p:cViewPr varScale="1">
        <p:scale>
          <a:sx n="50" d="100"/>
          <a:sy n="50" d="100"/>
        </p:scale>
        <p:origin x="1548" y="4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776E6CE-EB11-4B23-B58D-74CC60AA5A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DE73B6-9D69-4128-BC39-30EC8618C2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C9E0411-9E2A-4B1A-BFCD-89A5EEE6C74A}" type="datetimeFigureOut">
              <a:rPr lang="zh-CN" altLang="en-US"/>
              <a:pPr>
                <a:defRPr/>
              </a:pPr>
              <a:t>2021/3/18</a:t>
            </a:fld>
            <a:endParaRPr lang="zh-CN" altLang="en-US" dirty="0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269B2B4-EDD8-448B-A026-161C9ADD94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DB24D17-6D6E-4324-8A5E-21A718C0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F2CC5-8AE9-4015-B932-CC3266F889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293B5-AE42-4B18-A417-DBE36326E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6D4F2C3-46E1-47E9-986A-E91F31390D4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4D4A4598-8B85-4512-A08A-29BB9C0B79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26C77A1F-54AE-41EB-BDE7-E5E7432D3E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shadow cast </a:t>
            </a:r>
            <a:r>
              <a:rPr lang="zh-CN" altLang="en-US"/>
              <a:t>投影</a:t>
            </a:r>
            <a:endParaRPr lang="en-US" altLang="zh-CN"/>
          </a:p>
          <a:p>
            <a:r>
              <a:rPr lang="en-US" altLang="zh-CN"/>
              <a:t>aggregate </a:t>
            </a:r>
          </a:p>
          <a:p>
            <a:r>
              <a:rPr lang="en-US" altLang="zh-CN"/>
              <a:t>n.</a:t>
            </a:r>
            <a:r>
              <a:rPr lang="zh-CN" altLang="en-US"/>
              <a:t>合计</a:t>
            </a:r>
            <a:r>
              <a:rPr lang="en-US" altLang="zh-CN"/>
              <a:t>, </a:t>
            </a:r>
            <a:r>
              <a:rPr lang="zh-CN" altLang="en-US"/>
              <a:t>总计</a:t>
            </a:r>
            <a:r>
              <a:rPr lang="en-US" altLang="zh-CN"/>
              <a:t>, </a:t>
            </a:r>
            <a:r>
              <a:rPr lang="zh-CN" altLang="en-US"/>
              <a:t>集合体</a:t>
            </a:r>
          </a:p>
          <a:p>
            <a:r>
              <a:rPr lang="en-US" altLang="zh-CN"/>
              <a:t>adj.</a:t>
            </a:r>
            <a:r>
              <a:rPr lang="zh-CN" altLang="en-US"/>
              <a:t>合计的</a:t>
            </a:r>
            <a:r>
              <a:rPr lang="en-US" altLang="zh-CN"/>
              <a:t>, </a:t>
            </a:r>
            <a:r>
              <a:rPr lang="zh-CN" altLang="en-US"/>
              <a:t>集合的</a:t>
            </a:r>
            <a:r>
              <a:rPr lang="en-US" altLang="zh-CN"/>
              <a:t>, </a:t>
            </a:r>
            <a:r>
              <a:rPr lang="zh-CN" altLang="en-US"/>
              <a:t>聚合的</a:t>
            </a:r>
          </a:p>
          <a:p>
            <a:r>
              <a:rPr lang="en-US" altLang="zh-CN"/>
              <a:t>v.</a:t>
            </a:r>
            <a:r>
              <a:rPr lang="zh-CN" altLang="en-US"/>
              <a:t>聚集</a:t>
            </a:r>
            <a:r>
              <a:rPr lang="en-US" altLang="zh-CN"/>
              <a:t>, </a:t>
            </a:r>
            <a:r>
              <a:rPr lang="zh-CN" altLang="en-US"/>
              <a:t>集合</a:t>
            </a:r>
            <a:r>
              <a:rPr lang="en-US" altLang="zh-CN"/>
              <a:t>, </a:t>
            </a:r>
            <a:r>
              <a:rPr lang="zh-CN" altLang="en-US"/>
              <a:t>合计</a:t>
            </a: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0819F946-4346-4BCA-B49B-BE88B4285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994032-EDC1-4C69-A1A8-407E9050EF4D}" type="slidenum">
              <a:rPr lang="zh-CN" altLang="en-US">
                <a:latin typeface="Times New Roman" panose="02020603050405020304" pitchFamily="18" charset="0"/>
              </a:rPr>
              <a:pPr eaLnBrk="1" hangingPunct="1"/>
              <a:t>13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A217EAA1-AE2F-4D07-96DA-C56E9F9616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39A04883-B720-4B81-A2C0-A59B082C3B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parabolic </a:t>
            </a:r>
            <a:r>
              <a:rPr lang="zh-CN" altLang="en-US"/>
              <a:t>抛物线</a:t>
            </a:r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F3F51EFD-0D88-40FA-8771-FF102AFB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B33E19-1594-47FB-BF2E-6F7676686606}" type="slidenum">
              <a:rPr lang="zh-CN" altLang="en-US">
                <a:latin typeface="Times New Roman" panose="02020603050405020304" pitchFamily="18" charset="0"/>
              </a:rPr>
              <a:pPr eaLnBrk="1" hangingPunct="1"/>
              <a:t>23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4D4E012C-AE61-433C-8300-230937DC22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445C19C1-6DAD-4EA3-BC44-31119C3B06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turbulence </a:t>
            </a:r>
          </a:p>
          <a:p>
            <a:r>
              <a:rPr lang="en-US" altLang="zh-CN"/>
              <a:t>n.</a:t>
            </a:r>
            <a:r>
              <a:rPr lang="zh-CN" altLang="en-US"/>
              <a:t>骚乱</a:t>
            </a:r>
            <a:r>
              <a:rPr lang="en-US" altLang="zh-CN"/>
              <a:t>, </a:t>
            </a:r>
            <a:r>
              <a:rPr lang="zh-CN" altLang="en-US"/>
              <a:t>动荡</a:t>
            </a:r>
            <a:r>
              <a:rPr lang="en-US" altLang="zh-CN"/>
              <a:t>, (</a:t>
            </a:r>
            <a:r>
              <a:rPr lang="zh-CN" altLang="en-US"/>
              <a:t>液体或气体的</a:t>
            </a:r>
            <a:r>
              <a:rPr lang="en-US" altLang="zh-CN"/>
              <a:t>)</a:t>
            </a:r>
            <a:r>
              <a:rPr lang="zh-CN" altLang="en-US"/>
              <a:t>紊乱</a:t>
            </a:r>
            <a:endParaRPr lang="en-US" altLang="zh-CN"/>
          </a:p>
          <a:p>
            <a:r>
              <a:rPr lang="en-US" altLang="zh-CN"/>
              <a:t>billow</a:t>
            </a:r>
          </a:p>
          <a:p>
            <a:r>
              <a:rPr lang="en-US" altLang="zh-CN"/>
              <a:t>n.</a:t>
            </a:r>
            <a:r>
              <a:rPr lang="zh-CN" altLang="en-US"/>
              <a:t>巨浪</a:t>
            </a:r>
            <a:r>
              <a:rPr lang="en-US" altLang="zh-CN"/>
              <a:t>, </a:t>
            </a:r>
            <a:r>
              <a:rPr lang="zh-CN" altLang="en-US"/>
              <a:t>波浪般滚滚向前的东西</a:t>
            </a:r>
          </a:p>
          <a:p>
            <a:r>
              <a:rPr lang="en-US" altLang="zh-CN"/>
              <a:t>v.</a:t>
            </a:r>
            <a:r>
              <a:rPr lang="zh-CN" altLang="en-US"/>
              <a:t>翻腾</a:t>
            </a: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652B6B38-CCC5-45E9-BD20-B61419AD65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0D5CC9-622D-4DF0-95CF-4E2D178AB14C}" type="slidenum">
              <a:rPr lang="zh-CN" altLang="en-US">
                <a:latin typeface="Times New Roman" panose="02020603050405020304" pitchFamily="18" charset="0"/>
              </a:rPr>
              <a:pPr eaLnBrk="1" hangingPunct="1"/>
              <a:t>39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E62FCB7C-017F-47EF-9BCB-B9E4BA9073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680EAF87-68FC-467A-9DEE-675636AE70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Vortices  n.</a:t>
            </a:r>
            <a:r>
              <a:rPr lang="zh-CN" altLang="en-US"/>
              <a:t>旋涡</a:t>
            </a:r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8E99EB58-2160-476B-9DAC-4BD977697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BEAB95-A9A3-4DCF-84EC-79D301B84B7F}" type="slidenum">
              <a:rPr lang="zh-CN" altLang="en-US">
                <a:latin typeface="Times New Roman" panose="02020603050405020304" pitchFamily="18" charset="0"/>
              </a:rPr>
              <a:pPr eaLnBrk="1" hangingPunct="1"/>
              <a:t>40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AEE8D6EB-F0ED-456A-8B62-525642D0CA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DE887AB1-7E84-4D8B-85D7-1B80D6D6A2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spiral </a:t>
            </a:r>
          </a:p>
          <a:p>
            <a:r>
              <a:rPr lang="en-US" altLang="zh-CN"/>
              <a:t>adj.</a:t>
            </a:r>
            <a:r>
              <a:rPr lang="zh-CN" altLang="en-US"/>
              <a:t>螺旋形的</a:t>
            </a:r>
          </a:p>
          <a:p>
            <a:r>
              <a:rPr lang="en-US" altLang="zh-CN"/>
              <a:t>n.</a:t>
            </a:r>
            <a:r>
              <a:rPr lang="zh-CN" altLang="en-US"/>
              <a:t>螺旋</a:t>
            </a:r>
          </a:p>
          <a:p>
            <a:r>
              <a:rPr lang="en-US" altLang="zh-CN"/>
              <a:t>v.</a:t>
            </a:r>
            <a:r>
              <a:rPr lang="zh-CN" altLang="en-US"/>
              <a:t>盘旋</a:t>
            </a: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CF8A812B-1128-412D-B249-93AD5044E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C04136-7FA0-4C11-9E77-273938A1F43F}" type="slidenum">
              <a:rPr lang="zh-CN" altLang="en-US">
                <a:latin typeface="Times New Roman" panose="02020603050405020304" pitchFamily="18" charset="0"/>
              </a:rPr>
              <a:pPr eaLnBrk="1" hangingPunct="1"/>
              <a:t>52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5DD56BC1-AEF3-4CEE-9BFB-A405D34D50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7A4AF544-F191-4D14-9538-689080A4FA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Iceberg: </a:t>
            </a:r>
            <a:r>
              <a:rPr lang="zh-CN" altLang="en-US"/>
              <a:t>冰山</a:t>
            </a:r>
            <a:r>
              <a:rPr lang="en-US" altLang="zh-CN"/>
              <a:t>;</a:t>
            </a:r>
            <a:r>
              <a:rPr lang="zh-CN" altLang="en-US"/>
              <a:t>（事物全貌的）一小部分</a:t>
            </a:r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0E00650E-0D7E-427C-835B-4D94E0CEF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D50786-CE70-4D9C-AF84-68C63385F3EC}" type="slidenum">
              <a:rPr lang="zh-CN" altLang="en-US">
                <a:latin typeface="Times New Roman" panose="02020603050405020304" pitchFamily="18" charset="0"/>
              </a:rPr>
              <a:pPr eaLnBrk="1" hangingPunct="1"/>
              <a:t>54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69528CE0-E49F-41E7-8F17-43C0AE1624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347B863D-6134-4142-A8A6-6F82FDD244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Inertial:</a:t>
            </a:r>
            <a:r>
              <a:rPr lang="zh-CN" altLang="en-US"/>
              <a:t>惯性的</a:t>
            </a: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C66674C1-A1F1-4671-9559-10690786D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AF9F42-AFEE-4FAD-AACF-E9AB2492643B}" type="slidenum">
              <a:rPr lang="zh-CN" altLang="en-US">
                <a:latin typeface="Times New Roman" panose="02020603050405020304" pitchFamily="18" charset="0"/>
              </a:rPr>
              <a:pPr eaLnBrk="1" hangingPunct="1"/>
              <a:t>55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E60E9931-9229-4A52-9A7B-5D9B5DD8D4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16E03058-6494-47C8-BEBF-900D48759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phase space</a:t>
            </a:r>
          </a:p>
          <a:p>
            <a:r>
              <a:rPr lang="zh-CN" altLang="en-US"/>
              <a:t>拓扑空间</a:t>
            </a:r>
          </a:p>
          <a:p>
            <a:r>
              <a:rPr lang="zh-CN" altLang="en-US"/>
              <a:t> 相宇</a:t>
            </a:r>
            <a:r>
              <a:rPr lang="en-US" altLang="zh-CN"/>
              <a:t>, </a:t>
            </a:r>
            <a:r>
              <a:rPr lang="zh-CN" altLang="en-US"/>
              <a:t>相空间</a:t>
            </a:r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8CEF0D41-2D64-4CE2-B073-DD4AD74FD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790BC9-5A50-4DC5-AF2A-7E6EF89EBA90}" type="slidenum">
              <a:rPr lang="zh-CN" altLang="en-US">
                <a:latin typeface="Times New Roman" panose="02020603050405020304" pitchFamily="18" charset="0"/>
              </a:rPr>
              <a:pPr eaLnBrk="1" hangingPunct="1"/>
              <a:t>57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D892B88F-80D4-4B0D-A08D-7D39245225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E6E40180-7233-41A6-B5F3-C892137CB1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Tangential</a:t>
            </a:r>
          </a:p>
          <a:p>
            <a:r>
              <a:rPr lang="en-US" altLang="zh-CN"/>
              <a:t>adj.</a:t>
            </a:r>
            <a:r>
              <a:rPr lang="zh-CN" altLang="en-US"/>
              <a:t>切线的</a:t>
            </a: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067C9D06-83A6-44C1-998B-18A29F3B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AA4F96-98A1-4544-BB2D-AEEE3E8813A6}" type="slidenum">
              <a:rPr lang="zh-CN" altLang="en-US">
                <a:latin typeface="Times New Roman" panose="02020603050405020304" pitchFamily="18" charset="0"/>
              </a:rPr>
              <a:pPr eaLnBrk="1" hangingPunct="1"/>
              <a:t>61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7753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380" y="99986"/>
            <a:ext cx="8549640" cy="795362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4380" y="1314432"/>
            <a:ext cx="4191000" cy="52679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Wingdings" pitchFamily="2" charset="2"/>
              <a:buChar char="Ø"/>
              <a:defRPr sz="2800"/>
            </a:lvl2pPr>
            <a:lvl3pPr>
              <a:buFont typeface="Wingdings" pitchFamily="2" charset="2"/>
              <a:buChar char="Ø"/>
              <a:defRPr sz="2800"/>
            </a:lvl3pPr>
            <a:lvl4pPr>
              <a:buFont typeface="Wingdings" pitchFamily="2" charset="2"/>
              <a:buChar char="Ø"/>
              <a:defRPr sz="2800"/>
            </a:lvl4pPr>
            <a:lvl5pPr>
              <a:buFont typeface="Wingdings" pitchFamily="2" charset="2"/>
              <a:buChar char="Ø"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13020" y="1314432"/>
            <a:ext cx="4191000" cy="52679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Wingdings" pitchFamily="2" charset="2"/>
              <a:buChar char="Ø"/>
              <a:defRPr sz="2800"/>
            </a:lvl2pPr>
            <a:lvl3pPr>
              <a:buFont typeface="Wingdings" pitchFamily="2" charset="2"/>
              <a:buChar char="Ø"/>
              <a:defRPr sz="2800"/>
            </a:lvl3pPr>
            <a:lvl4pPr>
              <a:buFont typeface="Wingdings" pitchFamily="2" charset="2"/>
              <a:buChar char="Ø"/>
              <a:defRPr sz="2800"/>
            </a:lvl4pPr>
            <a:lvl5pPr>
              <a:buFont typeface="Wingdings" pitchFamily="2" charset="2"/>
              <a:buChar char="Ø"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31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380" y="99986"/>
            <a:ext cx="8549640" cy="795362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1482" y="1314432"/>
            <a:ext cx="4191000" cy="52679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Wingdings" pitchFamily="2" charset="2"/>
              <a:buChar char="Ø"/>
              <a:defRPr sz="2800"/>
            </a:lvl2pPr>
            <a:lvl3pPr>
              <a:buFont typeface="Wingdings" pitchFamily="2" charset="2"/>
              <a:buChar char="Ø"/>
              <a:defRPr sz="2800"/>
            </a:lvl3pPr>
            <a:lvl4pPr>
              <a:buFont typeface="Wingdings" pitchFamily="2" charset="2"/>
              <a:buChar char="Ø"/>
              <a:defRPr sz="2800"/>
            </a:lvl4pPr>
            <a:lvl5pPr>
              <a:buFont typeface="Wingdings" pitchFamily="2" charset="2"/>
              <a:buChar char="Ø"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30122" y="1314432"/>
            <a:ext cx="4191000" cy="254762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Wingdings" pitchFamily="2" charset="2"/>
              <a:buChar char="Ø"/>
              <a:defRPr sz="2800"/>
            </a:lvl2pPr>
            <a:lvl3pPr>
              <a:buFont typeface="Wingdings" pitchFamily="2" charset="2"/>
              <a:buChar char="Ø"/>
              <a:defRPr sz="2800"/>
            </a:lvl3pPr>
            <a:lvl4pPr>
              <a:buFont typeface="Wingdings" pitchFamily="2" charset="2"/>
              <a:buChar char="Ø"/>
              <a:defRPr sz="2800"/>
            </a:lvl4pPr>
            <a:lvl5pPr>
              <a:buFont typeface="Wingdings" pitchFamily="2" charset="2"/>
              <a:buChar char="Ø"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30122" y="4034772"/>
            <a:ext cx="4191000" cy="254762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Wingdings" pitchFamily="2" charset="2"/>
              <a:buChar char="Ø"/>
              <a:defRPr sz="2800"/>
            </a:lvl2pPr>
            <a:lvl3pPr>
              <a:buFont typeface="Wingdings" pitchFamily="2" charset="2"/>
              <a:buChar char="Ø"/>
              <a:defRPr sz="2800"/>
            </a:lvl3pPr>
            <a:lvl4pPr>
              <a:buFont typeface="Wingdings" pitchFamily="2" charset="2"/>
              <a:buChar char="Ø"/>
              <a:defRPr sz="2800"/>
            </a:lvl4pPr>
            <a:lvl5pPr>
              <a:buFont typeface="Wingdings" pitchFamily="2" charset="2"/>
              <a:buChar char="Ø"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063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380" y="28548"/>
            <a:ext cx="8549640" cy="795362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4380" y="1171556"/>
            <a:ext cx="4191000" cy="254762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Wingdings" pitchFamily="2" charset="2"/>
              <a:buChar char="Ø"/>
              <a:defRPr sz="2800"/>
            </a:lvl2pPr>
            <a:lvl3pPr>
              <a:buFont typeface="Wingdings" pitchFamily="2" charset="2"/>
              <a:buChar char="Ø"/>
              <a:defRPr sz="2800"/>
            </a:lvl3pPr>
            <a:lvl4pPr>
              <a:buFont typeface="Wingdings" pitchFamily="2" charset="2"/>
              <a:buChar char="Ø"/>
              <a:defRPr sz="2800"/>
            </a:lvl4pPr>
            <a:lvl5pPr>
              <a:buFont typeface="Wingdings" pitchFamily="2" charset="2"/>
              <a:buChar char="Ø"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754380" y="3891896"/>
            <a:ext cx="4191000" cy="254762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Wingdings" pitchFamily="2" charset="2"/>
              <a:buChar char="Ø"/>
              <a:defRPr sz="2800"/>
            </a:lvl2pPr>
            <a:lvl3pPr>
              <a:buFont typeface="Wingdings" pitchFamily="2" charset="2"/>
              <a:buChar char="Ø"/>
              <a:defRPr sz="2800"/>
            </a:lvl3pPr>
            <a:lvl4pPr>
              <a:buFont typeface="Wingdings" pitchFamily="2" charset="2"/>
              <a:buChar char="Ø"/>
              <a:defRPr sz="2800"/>
            </a:lvl4pPr>
            <a:lvl5pPr>
              <a:buFont typeface="Wingdings" pitchFamily="2" charset="2"/>
              <a:buChar char="Ø"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3"/>
          </p:nvPr>
        </p:nvSpPr>
        <p:spPr>
          <a:xfrm>
            <a:off x="5113020" y="1171556"/>
            <a:ext cx="4191000" cy="52679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Wingdings" pitchFamily="2" charset="2"/>
              <a:buChar char="Ø"/>
              <a:defRPr sz="2800"/>
            </a:lvl2pPr>
            <a:lvl3pPr>
              <a:buFont typeface="Wingdings" pitchFamily="2" charset="2"/>
              <a:buChar char="Ø"/>
              <a:defRPr sz="2800"/>
            </a:lvl3pPr>
            <a:lvl4pPr>
              <a:buFont typeface="Wingdings" pitchFamily="2" charset="2"/>
              <a:buChar char="Ø"/>
              <a:defRPr sz="2800"/>
            </a:lvl4pPr>
            <a:lvl5pPr>
              <a:buFont typeface="Wingdings" pitchFamily="2" charset="2"/>
              <a:buChar char="Ø"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445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087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20" y="1314432"/>
            <a:ext cx="8858312" cy="3324272"/>
          </a:xfrm>
          <a:prstGeom prst="rect">
            <a:avLst/>
          </a:prstGeom>
        </p:spPr>
        <p:txBody>
          <a:bodyPr lIns="101882" tIns="50941" rIns="101882" bIns="50941">
            <a:spAutoFit/>
          </a:bodyPr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buSzPct val="80000"/>
              <a:buFont typeface="Wingdings" pitchFamily="2" charset="2"/>
              <a:buChar char="l"/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104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795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 algn="ctr">
              <a:buNone/>
              <a:defRPr/>
            </a:lvl1pPr>
            <a:lvl2pPr marL="509412" indent="0" algn="ctr">
              <a:buNone/>
              <a:defRPr/>
            </a:lvl2pPr>
            <a:lvl3pPr marL="1018824" indent="0" algn="ctr">
              <a:buNone/>
              <a:defRPr/>
            </a:lvl3pPr>
            <a:lvl4pPr marL="1528237" indent="0" algn="ctr">
              <a:buNone/>
              <a:defRPr/>
            </a:lvl4pPr>
            <a:lvl5pPr marL="2037649" indent="0" algn="ctr">
              <a:buNone/>
              <a:defRPr/>
            </a:lvl5pPr>
            <a:lvl6pPr marL="2547061" indent="0" algn="ctr">
              <a:buNone/>
              <a:defRPr/>
            </a:lvl6pPr>
            <a:lvl7pPr marL="3056473" indent="0" algn="ctr">
              <a:buNone/>
              <a:defRPr/>
            </a:lvl7pPr>
            <a:lvl8pPr marL="3565886" indent="0" algn="ctr">
              <a:buNone/>
              <a:defRPr/>
            </a:lvl8pPr>
            <a:lvl9pPr marL="407529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7882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380" y="28548"/>
            <a:ext cx="8549640" cy="795362"/>
          </a:xfrm>
        </p:spPr>
        <p:txBody>
          <a:bodyPr/>
          <a:lstStyle>
            <a:lvl1pPr>
              <a:defRPr sz="4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4380" y="1314432"/>
            <a:ext cx="4191000" cy="52679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/>
            </a:lvl1pPr>
            <a:lvl2pPr>
              <a:buSzPct val="80000"/>
              <a:buFont typeface="Wingdings" pitchFamily="2" charset="2"/>
              <a:buChar char="l"/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3020" y="1314432"/>
            <a:ext cx="4191000" cy="52679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/>
            </a:lvl1pPr>
            <a:lvl2pPr>
              <a:buSzPct val="80000"/>
              <a:buFont typeface="Wingdings" pitchFamily="2" charset="2"/>
              <a:buChar char="l"/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18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380" y="28548"/>
            <a:ext cx="8549640" cy="795362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4380" y="1242994"/>
            <a:ext cx="4191000" cy="52679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buSzPct val="80000"/>
              <a:buFont typeface="Wingdings" pitchFamily="2" charset="2"/>
              <a:buChar char="l"/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3020" y="1242994"/>
            <a:ext cx="4191000" cy="254762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buSzPct val="80000"/>
              <a:buFont typeface="Wingdings" pitchFamily="2" charset="2"/>
              <a:buChar char="l"/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3020" y="3963334"/>
            <a:ext cx="4191000" cy="254762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buSzPct val="80000"/>
              <a:buFont typeface="Wingdings" pitchFamily="2" charset="2"/>
              <a:buChar char="l"/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994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18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380" y="28548"/>
            <a:ext cx="8549640" cy="795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4380" y="1242994"/>
            <a:ext cx="4191000" cy="254762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4pPr>
            <a:lvl5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754380" y="3963334"/>
            <a:ext cx="4191000" cy="254762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4pPr>
            <a:lvl5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5113020" y="1242994"/>
            <a:ext cx="4191000" cy="52679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4pPr>
            <a:lvl5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ACD8F76-FCDB-4091-8C60-899AA838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4063" y="6684963"/>
            <a:ext cx="2095500" cy="344487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AB6A4DA-A712-4DF6-88E5-2AAC0F2F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6938" y="6684963"/>
            <a:ext cx="3184525" cy="344487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123D19A-46A2-49EE-A4FF-BA76C69A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8838" y="6684963"/>
            <a:ext cx="2095500" cy="344487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FCA41193-8180-4568-823A-9C3B45A28ABF}" type="slidenum">
              <a:rPr lang="zh-CN" altLang="en-US"/>
              <a:pPr/>
              <a:t>‹#›</a:t>
            </a:fld>
            <a:endParaRPr lang="en-US" altLang="zh-CN" sz="16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8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380" y="99986"/>
            <a:ext cx="8549640" cy="795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4380" y="1242994"/>
            <a:ext cx="8549640" cy="254762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Wingdings" pitchFamily="2" charset="2"/>
              <a:buChar char="Ø"/>
              <a:defRPr sz="2800"/>
            </a:lvl2pPr>
            <a:lvl3pPr>
              <a:buFont typeface="Wingdings" pitchFamily="2" charset="2"/>
              <a:buChar char="Ø"/>
              <a:defRPr sz="2800"/>
            </a:lvl3pPr>
            <a:lvl4pPr>
              <a:buFont typeface="Wingdings" pitchFamily="2" charset="2"/>
              <a:buChar char="Ø"/>
              <a:defRPr sz="2800"/>
            </a:lvl4pPr>
            <a:lvl5pPr>
              <a:buFont typeface="Wingdings" pitchFamily="2" charset="2"/>
              <a:buChar char="Ø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4380" y="3963334"/>
            <a:ext cx="8549640" cy="254762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Wingdings" pitchFamily="2" charset="2"/>
              <a:buChar char="Ø"/>
              <a:defRPr sz="2800"/>
            </a:lvl2pPr>
            <a:lvl3pPr>
              <a:buFont typeface="Wingdings" pitchFamily="2" charset="2"/>
              <a:buChar char="Ø"/>
              <a:defRPr sz="2800"/>
            </a:lvl3pPr>
            <a:lvl4pPr>
              <a:buFont typeface="Wingdings" pitchFamily="2" charset="2"/>
              <a:buChar char="Ø"/>
              <a:defRPr sz="2800"/>
            </a:lvl4pPr>
            <a:lvl5pPr>
              <a:buFont typeface="Wingdings" pitchFamily="2" charset="2"/>
              <a:buChar char="Ø"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6AD50-B9EB-4ACC-B336-5F349903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4063" y="7254875"/>
            <a:ext cx="2095500" cy="34448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066A2A-E799-43A3-9442-72A46364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6938" y="7254875"/>
            <a:ext cx="3184525" cy="34448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408BF-841F-430E-9D62-EB128F99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8838" y="7254875"/>
            <a:ext cx="2095500" cy="344488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694ECE91-02C8-4733-840F-2B5F7D5E8871}" type="slidenum">
              <a:rPr lang="zh-CN" altLang="en-US"/>
              <a:pPr/>
              <a:t>‹#›</a:t>
            </a:fld>
            <a:endParaRPr lang="en-US" altLang="zh-CN" sz="16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0">
            <a:extLst>
              <a:ext uri="{FF2B5EF4-FFF2-40B4-BE49-F238E27FC236}">
                <a16:creationId xmlns:a16="http://schemas.microsoft.com/office/drawing/2014/main" id="{8740315D-8DC9-49D0-B6D9-F83528F48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15188"/>
            <a:ext cx="10058400" cy="557212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电子科技大学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DED33B2-760A-4B39-8175-FDE33698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5" y="6818313"/>
            <a:ext cx="393858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latin typeface="Times New Roman" pitchFamily="18" charset="0"/>
            </a:endParaRPr>
          </a:p>
        </p:txBody>
      </p:sp>
      <p:pic>
        <p:nvPicPr>
          <p:cNvPr id="18436" name="Picture 21" descr="uestc">
            <a:extLst>
              <a:ext uri="{FF2B5EF4-FFF2-40B4-BE49-F238E27FC236}">
                <a16:creationId xmlns:a16="http://schemas.microsoft.com/office/drawing/2014/main" id="{7C0A151F-D4ED-4F68-AC84-5E6707E2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025" y="7204075"/>
            <a:ext cx="593725" cy="611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8">
            <a:extLst>
              <a:ext uri="{FF2B5EF4-FFF2-40B4-BE49-F238E27FC236}">
                <a16:creationId xmlns:a16="http://schemas.microsoft.com/office/drawing/2014/main" id="{6C267FAE-2825-4FEE-ACE1-4E5A0F280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150"/>
            <a:ext cx="21542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0" descr="{8057348F-AE80-19C6-F671-2702B1E7A559}">
            <a:extLst>
              <a:ext uri="{FF2B5EF4-FFF2-40B4-BE49-F238E27FC236}">
                <a16:creationId xmlns:a16="http://schemas.microsoft.com/office/drawing/2014/main" id="{61BCE3FF-CFB4-4655-A256-C09E66FDF17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0"/>
            <a:ext cx="1387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6" name="AutoShape 2" descr="http://t11.baidu.com/it/u=975435960,157200472&amp;fm=21&amp;gp=0.jpg">
            <a:extLst>
              <a:ext uri="{FF2B5EF4-FFF2-40B4-BE49-F238E27FC236}">
                <a16:creationId xmlns:a16="http://schemas.microsoft.com/office/drawing/2014/main" id="{61970BD7-35AA-4B7A-8CED-CA340117B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-163513"/>
            <a:ext cx="336550" cy="344488"/>
          </a:xfrm>
          <a:prstGeom prst="rect">
            <a:avLst/>
          </a:prstGeom>
          <a:noFill/>
        </p:spPr>
        <p:txBody>
          <a:bodyPr lIns="101882" tIns="50941" rIns="101882" bIns="5094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pic>
        <p:nvPicPr>
          <p:cNvPr id="18440" name="图片 22" descr="704257_163054001621_2.jpg">
            <a:extLst>
              <a:ext uri="{FF2B5EF4-FFF2-40B4-BE49-F238E27FC236}">
                <a16:creationId xmlns:a16="http://schemas.microsoft.com/office/drawing/2014/main" id="{0E8CA8F9-DC80-4CD7-9504-042BE91A0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3935" r="19861" b="9435"/>
          <a:stretch>
            <a:fillRect/>
          </a:stretch>
        </p:blipFill>
        <p:spPr bwMode="auto">
          <a:xfrm>
            <a:off x="6523038" y="90488"/>
            <a:ext cx="134143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图片 23" descr="ws_17F.tmp">
            <a:extLst>
              <a:ext uri="{FF2B5EF4-FFF2-40B4-BE49-F238E27FC236}">
                <a16:creationId xmlns:a16="http://schemas.microsoft.com/office/drawing/2014/main" id="{028DCBEB-84B3-45A6-8533-D6F63C46B4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1" t="27409" r="7018" b="17586"/>
          <a:stretch>
            <a:fillRect/>
          </a:stretch>
        </p:blipFill>
        <p:spPr bwMode="auto">
          <a:xfrm>
            <a:off x="482600" y="7938"/>
            <a:ext cx="75247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图片 25" descr="20110920185400927.jpg">
            <a:extLst>
              <a:ext uri="{FF2B5EF4-FFF2-40B4-BE49-F238E27FC236}">
                <a16:creationId xmlns:a16="http://schemas.microsoft.com/office/drawing/2014/main" id="{CA51E27C-D37B-4860-BE50-661E6CE65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8" t="2132" r="2000" b="5251"/>
          <a:stretch>
            <a:fillRect/>
          </a:stretch>
        </p:blipFill>
        <p:spPr bwMode="auto">
          <a:xfrm>
            <a:off x="8696325" y="107950"/>
            <a:ext cx="879475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509412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1018824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528237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2037649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95288" indent="-3952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1001713" indent="-4064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SzPct val="70000"/>
        <a:buFont typeface="Wingdings" panose="05000000000000000000" pitchFamily="2" charset="2"/>
        <a:buChar char="u"/>
        <a:defRPr sz="3100">
          <a:solidFill>
            <a:schemeClr val="tx1"/>
          </a:solidFill>
          <a:latin typeface="+mn-lt"/>
          <a:ea typeface="+mn-ea"/>
        </a:defRPr>
      </a:lvl2pPr>
      <a:lvl3pPr marL="1392238" indent="-1905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3pPr>
      <a:lvl4pPr marL="1784350" indent="-1905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4pPr>
      <a:lvl5pPr marL="2174875" indent="-1905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5pPr>
      <a:lvl6pPr marL="2685027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6pPr>
      <a:lvl7pPr marL="3194439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7pPr>
      <a:lvl8pPr marL="3703851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8pPr>
      <a:lvl9pPr marL="4213264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4">
            <a:extLst>
              <a:ext uri="{FF2B5EF4-FFF2-40B4-BE49-F238E27FC236}">
                <a16:creationId xmlns:a16="http://schemas.microsoft.com/office/drawing/2014/main" id="{B2FD3199-F9DB-4559-AFB0-DDD792AF0B3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132388" y="-3595688"/>
            <a:ext cx="0" cy="90201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101870" tIns="50935" rIns="101870" bIns="5093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F18650AC-3BBC-4CD7-B75F-79E03FDF2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68263"/>
            <a:ext cx="8570912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0A26F0B6-2E13-4428-8F9F-6C20231EB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3725" y="7275513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FF14D52B-DB37-40B5-A68C-EFC1D268A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15188"/>
            <a:ext cx="10058400" cy="557212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1870" tIns="50935" rIns="101870" bIns="5093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计算机三维动画技术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D42D90-83C2-4BB7-AE5A-EFDBD239636E}"/>
              </a:ext>
            </a:extLst>
          </p:cNvPr>
          <p:cNvSpPr/>
          <p:nvPr/>
        </p:nvSpPr>
        <p:spPr>
          <a:xfrm>
            <a:off x="8729663" y="7312025"/>
            <a:ext cx="927081" cy="379864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2021</a:t>
            </a:r>
            <a:r>
              <a:rPr lang="zh-CN" altLang="en-US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春</a:t>
            </a:r>
          </a:p>
        </p:txBody>
      </p:sp>
      <p:pic>
        <p:nvPicPr>
          <p:cNvPr id="19463" name="Picture 21" descr="uestc">
            <a:extLst>
              <a:ext uri="{FF2B5EF4-FFF2-40B4-BE49-F238E27FC236}">
                <a16:creationId xmlns:a16="http://schemas.microsoft.com/office/drawing/2014/main" id="{EE3A4894-8CEB-4379-AB82-BA9C5F04A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3913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4" r:id="rId7"/>
    <p:sldLayoutId id="2147484015" r:id="rId8"/>
    <p:sldLayoutId id="2147484011" r:id="rId9"/>
    <p:sldLayoutId id="2147484012" r:id="rId10"/>
    <p:sldLayoutId id="214748401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5pPr>
      <a:lvl6pPr marL="509352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1018705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528058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2037411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95288" indent="-395288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•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1001713" indent="-4064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SzPct val="100000"/>
        <a:buFont typeface="Wingdings" panose="05000000000000000000" pitchFamily="2" charset="2"/>
        <a:buChar char="Ø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697038" indent="-493713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SzPct val="80000"/>
        <a:buFont typeface="Wingdings" panose="05000000000000000000" pitchFamily="2" charset="2"/>
        <a:buChar char="l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784350" indent="-1905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2174875" indent="-1905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684713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6pPr>
      <a:lvl7pPr marL="3194066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7pPr>
      <a:lvl8pPr marL="3703418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8pPr>
      <a:lvl9pPr marL="4212771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caind_20160918\course\&#30805;&#22763;\&#35745;&#31639;&#26426;&#19977;&#32500;&#21160;&#30011;&#25216;&#26415;\2017\&#25945;&#36741;&#35270;&#39057;\chapter5-3_particals\ref_fireball_1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caind_20160918\course\&#30805;&#22763;\&#35745;&#31639;&#26426;&#19977;&#32500;&#21160;&#30011;&#25216;&#26415;\2017\&#25945;&#36741;&#35270;&#39057;\chapter5-3_particals\ref_dragon-flame_2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caind_20160918\course\&#30805;&#22763;\&#35745;&#31639;&#26426;&#19977;&#32500;&#21160;&#30011;&#25216;&#26415;\2017\&#25945;&#36741;&#35270;&#39057;\chapter5-3_particals\glass00.av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caind_20160918\course\&#30805;&#22763;\&#35745;&#31639;&#26426;&#19977;&#32500;&#21160;&#30011;&#25216;&#26415;\2017\&#25945;&#36741;&#35270;&#39057;\chapter5-3_particals\waterwheel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40.wmf"/><Relationship Id="rId21" Type="http://schemas.openxmlformats.org/officeDocument/2006/relationships/oleObject" Target="../embeddings/oleObject16.bin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3.bin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41.wmf"/><Relationship Id="rId15" Type="http://schemas.openxmlformats.org/officeDocument/2006/relationships/image" Target="../media/image45.wmf"/><Relationship Id="rId23" Type="http://schemas.openxmlformats.org/officeDocument/2006/relationships/oleObject" Target="../embeddings/oleObject18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4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DCogswell\Desktop\Particles\ParticleDemos120\PSpray.ex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caind_20160918\course\&#30805;&#22763;\&#35745;&#31639;&#26426;&#19977;&#32500;&#21160;&#30011;&#25216;&#26415;\2017\&#25945;&#36741;&#35270;&#39057;\chapter5-3_particals\fish.avi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odepuppies.com/~steve/aqua.html" TargetMode="External"/><Relationship Id="rId5" Type="http://schemas.openxmlformats.org/officeDocument/2006/relationships/image" Target="../media/image54.png"/><Relationship Id="rId4" Type="http://schemas.openxmlformats.org/officeDocument/2006/relationships/oleObject" Target="../embeddings/oleObject2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2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0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65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67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66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7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r.com/" TargetMode="External"/><Relationship Id="rId7" Type="http://schemas.openxmlformats.org/officeDocument/2006/relationships/image" Target="../media/image7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4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4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0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50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88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5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caind_20160918\course\&#30805;&#22763;\&#35745;&#31639;&#26426;&#19977;&#32500;&#21160;&#30011;&#25216;&#26415;\2017\&#25945;&#36741;&#35270;&#39057;\chapter5-3_particals\ref_Burning_Paper_4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2DBA795-A72B-4568-8B6F-8CA7C510CD6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57388"/>
            <a:ext cx="10058400" cy="1285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/>
          <a:p>
            <a:pPr algn="ctr">
              <a:defRPr/>
            </a:pPr>
            <a:r>
              <a:rPr lang="en-US" altLang="zh-CN" sz="4400" b="1" ker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Chapter 5-3 </a:t>
            </a:r>
            <a:r>
              <a:rPr lang="en-US" altLang="zh-CN" sz="4400" b="1" kern="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Physically Based Simulation</a:t>
            </a:r>
          </a:p>
          <a:p>
            <a:pPr algn="ctr">
              <a:defRPr/>
            </a:pPr>
            <a:r>
              <a:rPr lang="en-US" altLang="zh-CN" sz="3200" b="1" kern="0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Particle System</a:t>
            </a:r>
            <a:endParaRPr lang="en-US" altLang="zh-CN" sz="3200" b="1" kern="0" dirty="0">
              <a:solidFill>
                <a:srgbClr val="0070C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2531" name="图片 2" descr="bones.jpg">
            <a:extLst>
              <a:ext uri="{FF2B5EF4-FFF2-40B4-BE49-F238E27FC236}">
                <a16:creationId xmlns:a16="http://schemas.microsoft.com/office/drawing/2014/main" id="{4CC7BABB-0F31-40F4-9E6D-2A18A9352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4100513"/>
            <a:ext cx="336073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4" descr="hair_wind.png">
            <a:extLst>
              <a:ext uri="{FF2B5EF4-FFF2-40B4-BE49-F238E27FC236}">
                <a16:creationId xmlns:a16="http://schemas.microsoft.com/office/drawing/2014/main" id="{E58CB9CB-A4C9-49EC-8E91-AB4CD33B6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4100513"/>
            <a:ext cx="323373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5" descr="cloth0.jpg">
            <a:extLst>
              <a:ext uri="{FF2B5EF4-FFF2-40B4-BE49-F238E27FC236}">
                <a16:creationId xmlns:a16="http://schemas.microsoft.com/office/drawing/2014/main" id="{8347FF5C-0601-4AA3-B0A3-3F80531DB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4100513"/>
            <a:ext cx="264953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24A17B9-8B56-4E53-A20E-01146961E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Some fuzzy objects</a:t>
            </a:r>
          </a:p>
        </p:txBody>
      </p:sp>
      <p:pic>
        <p:nvPicPr>
          <p:cNvPr id="5" name="ref_fireball_1.avi">
            <a:hlinkClick r:id="" action="ppaction://media"/>
            <a:extLst>
              <a:ext uri="{FF2B5EF4-FFF2-40B4-BE49-F238E27FC236}">
                <a16:creationId xmlns:a16="http://schemas.microsoft.com/office/drawing/2014/main" id="{4EDFB6DE-3B1A-42A8-B00A-0C519B49431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343025"/>
            <a:ext cx="7200900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36C382A-D1CB-4F55-9556-9EE2F1A90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Some fuzzy objects</a:t>
            </a:r>
          </a:p>
        </p:txBody>
      </p:sp>
      <p:pic>
        <p:nvPicPr>
          <p:cNvPr id="7" name="ref_dragon-flame_2.avi">
            <a:hlinkClick r:id="" action="ppaction://media"/>
            <a:extLst>
              <a:ext uri="{FF2B5EF4-FFF2-40B4-BE49-F238E27FC236}">
                <a16:creationId xmlns:a16="http://schemas.microsoft.com/office/drawing/2014/main" id="{FD12A6F5-07DA-4411-B6C9-2EE6B5E0A77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343025"/>
            <a:ext cx="7200900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 fullScrn="1"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1F3C82B-E353-4362-83F7-C9069278F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Some fuzzy objects</a:t>
            </a:r>
          </a:p>
        </p:txBody>
      </p:sp>
      <p:pic>
        <p:nvPicPr>
          <p:cNvPr id="5" name="glass00.avi">
            <a:hlinkClick r:id="" action="ppaction://media"/>
            <a:extLst>
              <a:ext uri="{FF2B5EF4-FFF2-40B4-BE49-F238E27FC236}">
                <a16:creationId xmlns:a16="http://schemas.microsoft.com/office/drawing/2014/main" id="{F1B01C7D-41F4-4333-8345-FA41F83C437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314450"/>
            <a:ext cx="5400675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BA28F6D-2B3F-4A2F-9E6B-C3404EC07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930275"/>
            <a:ext cx="3001962" cy="579438"/>
          </a:xfrm>
          <a:prstGeom prst="rect">
            <a:avLst/>
          </a:prstGeom>
          <a:noFill/>
          <a:ln w="28575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100" b="1">
                <a:solidFill>
                  <a:srgbClr val="FF0000"/>
                </a:solidFill>
                <a:latin typeface="Times New Roman" panose="02020603050405020304" pitchFamily="18" charset="0"/>
              </a:rPr>
              <a:t>Particle Systems</a:t>
            </a:r>
            <a:endParaRPr lang="en-US" altLang="zh-CN" sz="3100" b="1" u="sng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8973A582-7360-4321-AAC0-64BD957D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5" y="1793875"/>
            <a:ext cx="5365750" cy="579438"/>
          </a:xfrm>
          <a:prstGeom prst="rect">
            <a:avLst/>
          </a:prstGeom>
          <a:noFill/>
          <a:ln w="28575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100" b="1">
                <a:latin typeface="Times New Roman" panose="02020603050405020304" pitchFamily="18" charset="0"/>
              </a:rPr>
              <a:t>Large Number of Elements</a:t>
            </a:r>
            <a:endParaRPr lang="en-US" altLang="zh-CN" sz="3100" b="1" u="sng">
              <a:latin typeface="Times New Roman" panose="02020603050405020304" pitchFamily="18" charset="0"/>
            </a:endParaRPr>
          </a:p>
        </p:txBody>
      </p:sp>
      <p:sp>
        <p:nvSpPr>
          <p:cNvPr id="404484" name="AutoShape 4">
            <a:extLst>
              <a:ext uri="{FF2B5EF4-FFF2-40B4-BE49-F238E27FC236}">
                <a16:creationId xmlns:a16="http://schemas.microsoft.com/office/drawing/2014/main" id="{7CBAE88A-4339-416F-9A22-61ED1C735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346325"/>
            <a:ext cx="585788" cy="603250"/>
          </a:xfrm>
          <a:prstGeom prst="downArrow">
            <a:avLst>
              <a:gd name="adj1" fmla="val 50000"/>
              <a:gd name="adj2" fmla="val 249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04485" name="Rectangle 5">
            <a:extLst>
              <a:ext uri="{FF2B5EF4-FFF2-40B4-BE49-F238E27FC236}">
                <a16:creationId xmlns:a16="http://schemas.microsoft.com/office/drawing/2014/main" id="{F1A0BBCB-E3D4-4EAD-8183-AE86219D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2973388"/>
            <a:ext cx="6183312" cy="1057275"/>
          </a:xfrm>
          <a:prstGeom prst="rect">
            <a:avLst/>
          </a:prstGeom>
          <a:noFill/>
          <a:ln w="28575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100" b="1">
                <a:latin typeface="Times New Roman" panose="02020603050405020304" pitchFamily="18" charset="0"/>
              </a:rPr>
              <a:t>Simplify Assumptions for</a:t>
            </a:r>
          </a:p>
          <a:p>
            <a:pPr eaLnBrk="1" hangingPunct="1"/>
            <a:r>
              <a:rPr lang="en-US" altLang="zh-CN" sz="3100" b="1">
                <a:latin typeface="Times New Roman" panose="02020603050405020304" pitchFamily="18" charset="0"/>
              </a:rPr>
              <a:t>Rendering and Motion calculations</a:t>
            </a:r>
            <a:endParaRPr lang="en-US" altLang="zh-CN" sz="3100" b="1" u="sng">
              <a:latin typeface="Times New Roman" panose="02020603050405020304" pitchFamily="18" charset="0"/>
            </a:endParaRPr>
          </a:p>
        </p:txBody>
      </p:sp>
      <p:sp>
        <p:nvSpPr>
          <p:cNvPr id="404486" name="Rectangle 6">
            <a:extLst>
              <a:ext uri="{FF2B5EF4-FFF2-40B4-BE49-F238E27FC236}">
                <a16:creationId xmlns:a16="http://schemas.microsoft.com/office/drawing/2014/main" id="{E8069D27-87A2-4438-ABAB-CD2A9D2F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4678363"/>
            <a:ext cx="8361362" cy="2487612"/>
          </a:xfrm>
          <a:prstGeom prst="rect">
            <a:avLst/>
          </a:prstGeom>
          <a:noFill/>
          <a:ln w="28575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3100" b="1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US" altLang="zh-CN" sz="3100" b="1">
                <a:latin typeface="Times New Roman" panose="02020603050405020304" pitchFamily="18" charset="0"/>
              </a:rPr>
              <a:t> particle-particle </a:t>
            </a:r>
            <a:r>
              <a:rPr lang="en-US" altLang="zh-CN" sz="3100" b="1">
                <a:solidFill>
                  <a:srgbClr val="FF0000"/>
                </a:solidFill>
                <a:latin typeface="Times New Roman" panose="02020603050405020304" pitchFamily="18" charset="0"/>
              </a:rPr>
              <a:t>collisions</a:t>
            </a:r>
          </a:p>
          <a:p>
            <a:pPr eaLnBrk="1" hangingPunct="1">
              <a:buFontTx/>
              <a:buChar char="•"/>
            </a:pPr>
            <a:r>
              <a:rPr lang="en-US" altLang="zh-CN" sz="3100" b="1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US" altLang="zh-CN" sz="3100" b="1">
                <a:latin typeface="Times New Roman" panose="02020603050405020304" pitchFamily="18" charset="0"/>
              </a:rPr>
              <a:t> </a:t>
            </a:r>
            <a:r>
              <a:rPr lang="en-US" altLang="zh-CN" sz="3100" b="1">
                <a:solidFill>
                  <a:srgbClr val="FF0000"/>
                </a:solidFill>
                <a:latin typeface="Times New Roman" panose="02020603050405020304" pitchFamily="18" charset="0"/>
              </a:rPr>
              <a:t>shadow</a:t>
            </a:r>
            <a:r>
              <a:rPr lang="en-US" altLang="zh-CN" sz="3100" b="1">
                <a:latin typeface="Times New Roman" panose="02020603050405020304" pitchFamily="18" charset="0"/>
              </a:rPr>
              <a:t> casting (except in aggregate sense)</a:t>
            </a:r>
          </a:p>
          <a:p>
            <a:pPr eaLnBrk="1" hangingPunct="1">
              <a:buFontTx/>
              <a:buChar char="•"/>
            </a:pPr>
            <a:r>
              <a:rPr lang="en-US" altLang="zh-CN" sz="3100" b="1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US" altLang="zh-CN" sz="3100" b="1">
                <a:latin typeface="Times New Roman" panose="02020603050405020304" pitchFamily="18" charset="0"/>
              </a:rPr>
              <a:t> shadow casting on the environment</a:t>
            </a:r>
          </a:p>
          <a:p>
            <a:pPr eaLnBrk="1" hangingPunct="1">
              <a:buFontTx/>
              <a:buChar char="•"/>
            </a:pPr>
            <a:r>
              <a:rPr lang="en-US" altLang="zh-CN" sz="3100" b="1">
                <a:solidFill>
                  <a:srgbClr val="FF0000"/>
                </a:solidFill>
                <a:latin typeface="Times New Roman" panose="02020603050405020304" pitchFamily="18" charset="0"/>
              </a:rPr>
              <a:t>No light reflection </a:t>
            </a:r>
            <a:br>
              <a:rPr lang="en-US" altLang="zh-CN" sz="3100" b="1">
                <a:latin typeface="Times New Roman" panose="02020603050405020304" pitchFamily="18" charset="0"/>
              </a:rPr>
            </a:br>
            <a:r>
              <a:rPr lang="en-US" altLang="zh-CN" sz="3100" b="1">
                <a:latin typeface="Times New Roman" panose="02020603050405020304" pitchFamily="18" charset="0"/>
              </a:rPr>
              <a:t>(each particle modeled as point light sources)</a:t>
            </a:r>
            <a:endParaRPr lang="en-US" altLang="zh-CN" sz="3100" b="1" u="sng">
              <a:latin typeface="Times New Roman" panose="02020603050405020304" pitchFamily="18" charset="0"/>
            </a:endParaRPr>
          </a:p>
        </p:txBody>
      </p:sp>
      <p:sp>
        <p:nvSpPr>
          <p:cNvPr id="404487" name="AutoShape 7">
            <a:extLst>
              <a:ext uri="{FF2B5EF4-FFF2-40B4-BE49-F238E27FC236}">
                <a16:creationId xmlns:a16="http://schemas.microsoft.com/office/drawing/2014/main" id="{C81B7E4B-7D4D-4F25-B778-6D60FA2EEE6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76400" y="1365250"/>
            <a:ext cx="1006475" cy="10366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4488" name="AutoShape 8">
            <a:extLst>
              <a:ext uri="{FF2B5EF4-FFF2-40B4-BE49-F238E27FC236}">
                <a16:creationId xmlns:a16="http://schemas.microsoft.com/office/drawing/2014/main" id="{493BA987-05AF-40A3-8759-98599943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059238"/>
            <a:ext cx="585788" cy="604837"/>
          </a:xfrm>
          <a:prstGeom prst="downArrow">
            <a:avLst>
              <a:gd name="adj1" fmla="val 50000"/>
              <a:gd name="adj2" fmla="val 250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3801" name="Rectangle 2">
            <a:extLst>
              <a:ext uri="{FF2B5EF4-FFF2-40B4-BE49-F238E27FC236}">
                <a16:creationId xmlns:a16="http://schemas.microsoft.com/office/drawing/2014/main" id="{AB3AC85D-774F-46F9-AD4B-28305A0F7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100013"/>
            <a:ext cx="550068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Times New Roman" panose="02020603050405020304" pitchFamily="18" charset="0"/>
              </a:rPr>
              <a:t>5.3.2 Life of a Particle</a:t>
            </a:r>
            <a:endParaRPr lang="en-US" altLang="zh-CN" sz="4400" b="1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animBg="1"/>
      <p:bldP spid="404484" grpId="0" animBg="1"/>
      <p:bldP spid="404485" grpId="0" animBg="1"/>
      <p:bldP spid="404486" grpId="0" animBg="1"/>
      <p:bldP spid="404487" grpId="0" animBg="1"/>
      <p:bldP spid="4044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DE5A074-643E-43B9-84C5-8C4317CF4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488" y="1141413"/>
            <a:ext cx="8570912" cy="657225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CC0000"/>
                </a:solidFill>
                <a:ea typeface="宋体" panose="02010600030101010101" pitchFamily="2" charset="-122"/>
              </a:rPr>
              <a:t>Born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solidFill>
                  <a:srgbClr val="0033CC"/>
                </a:solidFill>
                <a:ea typeface="宋体" panose="02010600030101010101" pitchFamily="2" charset="-122"/>
              </a:rPr>
              <a:t>Live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3600">
                <a:ea typeface="宋体" panose="02010600030101010101" pitchFamily="2" charset="-122"/>
              </a:rPr>
              <a:t> Die, the life of a particle</a:t>
            </a: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EACCA165-9CBA-4850-8508-3E74F90D1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8025" y="1965325"/>
            <a:ext cx="8858250" cy="4598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Particles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enter</a:t>
            </a:r>
            <a:r>
              <a:rPr lang="en-US" altLang="zh-CN" sz="3200">
                <a:ea typeface="宋体" panose="02010600030101010101" pitchFamily="2" charset="-122"/>
              </a:rPr>
              <a:t> the system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They are given individual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attributes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Particles in the system that have exceeded their lifetime are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extinguished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Live particles are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moved</a:t>
            </a:r>
            <a:r>
              <a:rPr lang="en-US" altLang="zh-CN" sz="3200">
                <a:ea typeface="宋体" panose="02010600030101010101" pitchFamily="2" charset="-122"/>
              </a:rPr>
              <a:t> and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transformed</a:t>
            </a:r>
            <a:r>
              <a:rPr lang="en-US" altLang="zh-CN" sz="3200">
                <a:ea typeface="宋体" panose="02010600030101010101" pitchFamily="2" charset="-122"/>
              </a:rPr>
              <a:t> according to their attributes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Particles are rendered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CDA148D4-96D4-4534-A306-7675D123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100013"/>
            <a:ext cx="550068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Times New Roman" panose="02020603050405020304" pitchFamily="18" charset="0"/>
              </a:rPr>
              <a:t>5.3.2 Life of a Particle</a:t>
            </a:r>
            <a:endParaRPr lang="en-US" altLang="zh-CN" sz="4400" b="1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757A0E3-6935-4623-A55C-35B2A1B18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141413"/>
            <a:ext cx="4322763" cy="657225"/>
          </a:xfrm>
          <a:prstGeom prst="rect">
            <a:avLst/>
          </a:prstGeom>
          <a:noFill/>
          <a:ln w="28575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Times New Roman" panose="02020603050405020304" pitchFamily="18" charset="0"/>
              </a:rPr>
              <a:t>One frame of motion</a:t>
            </a:r>
            <a:endParaRPr lang="en-US" altLang="zh-CN" sz="3600" b="1" u="sng">
              <a:latin typeface="Times New Roman" panose="02020603050405020304" pitchFamily="18" charset="0"/>
            </a:endParaRP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F487F563-7134-4DAE-A58C-BCFEBC7C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3022600"/>
            <a:ext cx="8651875" cy="4033838"/>
          </a:xfrm>
          <a:prstGeom prst="rect">
            <a:avLst/>
          </a:prstGeom>
          <a:noFill/>
          <a:ln w="28575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sz="3200" b="1">
                <a:latin typeface="Times New Roman" panose="02020603050405020304" pitchFamily="18" charset="0"/>
              </a:rPr>
              <a:t> 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Generate</a:t>
            </a:r>
            <a:r>
              <a:rPr lang="en-US" altLang="zh-CN" sz="3200" b="1">
                <a:latin typeface="Times New Roman" panose="02020603050405020304" pitchFamily="18" charset="0"/>
              </a:rPr>
              <a:t> new particles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sz="3200" b="1">
                <a:latin typeface="Times New Roman" panose="02020603050405020304" pitchFamily="18" charset="0"/>
              </a:rPr>
              <a:t> 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Assign</a:t>
            </a:r>
            <a:r>
              <a:rPr lang="en-US" altLang="zh-CN" sz="3200" b="1">
                <a:latin typeface="Times New Roman" panose="02020603050405020304" pitchFamily="18" charset="0"/>
              </a:rPr>
              <a:t> attributes to each particle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sz="3200" b="1">
                <a:latin typeface="Times New Roman" panose="02020603050405020304" pitchFamily="18" charset="0"/>
              </a:rPr>
              <a:t> 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Terminate</a:t>
            </a:r>
            <a:r>
              <a:rPr lang="en-US" altLang="zh-CN" sz="3200" b="1">
                <a:latin typeface="Times New Roman" panose="02020603050405020304" pitchFamily="18" charset="0"/>
              </a:rPr>
              <a:t> any particle with expired life span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sz="3200" b="1">
                <a:latin typeface="Times New Roman" panose="02020603050405020304" pitchFamily="18" charset="0"/>
              </a:rPr>
              <a:t> 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Animate</a:t>
            </a:r>
            <a:r>
              <a:rPr lang="en-US" altLang="zh-CN" sz="3200" b="1">
                <a:latin typeface="Times New Roman" panose="02020603050405020304" pitchFamily="18" charset="0"/>
              </a:rPr>
              <a:t> remaining particles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sz="3200" b="1">
                <a:latin typeface="Times New Roman" panose="02020603050405020304" pitchFamily="18" charset="0"/>
              </a:rPr>
              <a:t> 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Change</a:t>
            </a:r>
            <a:r>
              <a:rPr lang="en-US" altLang="zh-CN" sz="3200" b="1">
                <a:latin typeface="Times New Roman" panose="02020603050405020304" pitchFamily="18" charset="0"/>
              </a:rPr>
              <a:t> shading parameters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sz="3200" b="1">
                <a:latin typeface="Times New Roman" panose="02020603050405020304" pitchFamily="18" charset="0"/>
              </a:rPr>
              <a:t> 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Render</a:t>
            </a:r>
            <a:r>
              <a:rPr lang="en-US" altLang="zh-CN" sz="3200" b="1">
                <a:latin typeface="Times New Roman" panose="02020603050405020304" pitchFamily="18" charset="0"/>
              </a:rPr>
              <a:t> the particles</a:t>
            </a:r>
            <a:endParaRPr lang="en-US" altLang="zh-CN" sz="3200" b="1" u="sng">
              <a:latin typeface="Times New Roman" panose="02020603050405020304" pitchFamily="18" charset="0"/>
            </a:endParaRPr>
          </a:p>
        </p:txBody>
      </p:sp>
      <p:sp>
        <p:nvSpPr>
          <p:cNvPr id="35844" name="Film">
            <a:extLst>
              <a:ext uri="{FF2B5EF4-FFF2-40B4-BE49-F238E27FC236}">
                <a16:creationId xmlns:a16="http://schemas.microsoft.com/office/drawing/2014/main" id="{E22D0487-4EA2-4AE0-ACC5-376A9414509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280025" y="892175"/>
            <a:ext cx="1331913" cy="198596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960 w 21600"/>
              <a:gd name="T25" fmla="*/ 8129 h 21600"/>
              <a:gd name="T26" fmla="*/ 17079 w 21600"/>
              <a:gd name="T27" fmla="*/ 1342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1882" tIns="50941" rIns="101882" bIns="5094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06533" name="Picture 5" descr="firework">
            <a:extLst>
              <a:ext uri="{FF2B5EF4-FFF2-40B4-BE49-F238E27FC236}">
                <a16:creationId xmlns:a16="http://schemas.microsoft.com/office/drawing/2014/main" id="{998AD23B-E05C-48E5-8D63-18623B41C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844550"/>
            <a:ext cx="2179638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534" name="Freeform 6">
            <a:extLst>
              <a:ext uri="{FF2B5EF4-FFF2-40B4-BE49-F238E27FC236}">
                <a16:creationId xmlns:a16="http://schemas.microsoft.com/office/drawing/2014/main" id="{4A8CF09D-FB4C-4B3F-A8B5-774CE655BC7D}"/>
              </a:ext>
            </a:extLst>
          </p:cNvPr>
          <p:cNvSpPr>
            <a:spLocks/>
          </p:cNvSpPr>
          <p:nvPr/>
        </p:nvSpPr>
        <p:spPr bwMode="auto">
          <a:xfrm>
            <a:off x="5951538" y="1276350"/>
            <a:ext cx="1341437" cy="590550"/>
          </a:xfrm>
          <a:custGeom>
            <a:avLst/>
            <a:gdLst>
              <a:gd name="T0" fmla="*/ 0 w 768"/>
              <a:gd name="T1" fmla="*/ 0 h 328"/>
              <a:gd name="T2" fmla="*/ 2147483647 w 768"/>
              <a:gd name="T3" fmla="*/ 2147483647 h 328"/>
              <a:gd name="T4" fmla="*/ 2147483647 w 768"/>
              <a:gd name="T5" fmla="*/ 2147483647 h 328"/>
              <a:gd name="T6" fmla="*/ 2147483647 w 768"/>
              <a:gd name="T7" fmla="*/ 2147483647 h 328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328"/>
              <a:gd name="T14" fmla="*/ 768 w 768"/>
              <a:gd name="T15" fmla="*/ 328 h 3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328">
                <a:moveTo>
                  <a:pt x="0" y="0"/>
                </a:moveTo>
                <a:cubicBezTo>
                  <a:pt x="196" y="0"/>
                  <a:pt x="392" y="0"/>
                  <a:pt x="480" y="48"/>
                </a:cubicBezTo>
                <a:cubicBezTo>
                  <a:pt x="568" y="96"/>
                  <a:pt x="480" y="248"/>
                  <a:pt x="528" y="288"/>
                </a:cubicBezTo>
                <a:cubicBezTo>
                  <a:pt x="576" y="328"/>
                  <a:pt x="672" y="308"/>
                  <a:pt x="768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882" tIns="50941" rIns="101882" bIns="5094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7" name="Rectangle 2">
            <a:extLst>
              <a:ext uri="{FF2B5EF4-FFF2-40B4-BE49-F238E27FC236}">
                <a16:creationId xmlns:a16="http://schemas.microsoft.com/office/drawing/2014/main" id="{3F9FAA63-E3A8-4ED2-9620-527D62033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100013"/>
            <a:ext cx="550068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Times New Roman" panose="02020603050405020304" pitchFamily="18" charset="0"/>
              </a:rPr>
              <a:t>5.3.2 Life of a Particle</a:t>
            </a:r>
            <a:endParaRPr lang="en-US" altLang="zh-CN" sz="4400" b="1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nimBg="1"/>
      <p:bldP spid="4065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>
            <a:extLst>
              <a:ext uri="{FF2B5EF4-FFF2-40B4-BE49-F238E27FC236}">
                <a16:creationId xmlns:a16="http://schemas.microsoft.com/office/drawing/2014/main" id="{D6215D22-C682-49E1-8A02-B538AF7E6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4450"/>
            <a:ext cx="100584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>
            <a:extLst>
              <a:ext uri="{FF2B5EF4-FFF2-40B4-BE49-F238E27FC236}">
                <a16:creationId xmlns:a16="http://schemas.microsoft.com/office/drawing/2014/main" id="{B3B997E3-E852-4020-9828-74BC69BB1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100013"/>
            <a:ext cx="550068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Times New Roman" panose="02020603050405020304" pitchFamily="18" charset="0"/>
              </a:rPr>
              <a:t>5.3.2 Life of a Particle</a:t>
            </a:r>
            <a:endParaRPr lang="en-US" altLang="zh-CN" sz="4400" b="1" u="sng">
              <a:latin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2C81930-941E-46D4-BE45-47A4AF3EF313}"/>
              </a:ext>
            </a:extLst>
          </p:cNvPr>
          <p:cNvSpPr/>
          <p:nvPr/>
        </p:nvSpPr>
        <p:spPr bwMode="auto">
          <a:xfrm>
            <a:off x="3600450" y="5529263"/>
            <a:ext cx="1071563" cy="500062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wrap="none"/>
          <a:lstStyle/>
          <a:p>
            <a:pPr algn="ctr">
              <a:defRPr/>
            </a:pPr>
            <a:endParaRPr lang="zh-CN" altLang="en-US" sz="2400"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DEB041-ED04-4916-AA5D-68D7CB0E4B1D}"/>
              </a:ext>
            </a:extLst>
          </p:cNvPr>
          <p:cNvSpPr/>
          <p:nvPr/>
        </p:nvSpPr>
        <p:spPr bwMode="auto">
          <a:xfrm>
            <a:off x="2028825" y="1671638"/>
            <a:ext cx="1571625" cy="57150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zh-CN" altLang="en-US" sz="2400">
              <a:latin typeface="Arial Black" pitchFamily="34" charset="0"/>
              <a:ea typeface="华文楷体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8F0C3-D731-4A4B-8450-A097201C083C}"/>
              </a:ext>
            </a:extLst>
          </p:cNvPr>
          <p:cNvSpPr/>
          <p:nvPr/>
        </p:nvSpPr>
        <p:spPr bwMode="auto">
          <a:xfrm>
            <a:off x="6529388" y="3814763"/>
            <a:ext cx="1285875" cy="500062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zh-CN" altLang="en-US" sz="2400">
              <a:latin typeface="Arial Black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2792A47C-328F-439F-9F14-B99694DD1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5250"/>
            <a:ext cx="42862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</a:rPr>
              <a:t>(1) For each frame</a:t>
            </a:r>
          </a:p>
        </p:txBody>
      </p:sp>
      <p:sp>
        <p:nvSpPr>
          <p:cNvPr id="37891" name="Rectangle 3" descr="Granite">
            <a:extLst>
              <a:ext uri="{FF2B5EF4-FFF2-40B4-BE49-F238E27FC236}">
                <a16:creationId xmlns:a16="http://schemas.microsoft.com/office/drawing/2014/main" id="{12DF4842-33BC-489C-8C51-6162AB72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230438"/>
            <a:ext cx="536575" cy="20859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7BB3F75-8903-4237-A026-2D8E91044ADB}"/>
              </a:ext>
            </a:extLst>
          </p:cNvPr>
          <p:cNvGrpSpPr>
            <a:grpSpLocks/>
          </p:cNvGrpSpPr>
          <p:nvPr/>
        </p:nvGrpSpPr>
        <p:grpSpPr bwMode="auto">
          <a:xfrm>
            <a:off x="5307013" y="1654175"/>
            <a:ext cx="3970337" cy="1574800"/>
            <a:chOff x="3039" y="919"/>
            <a:chExt cx="2274" cy="876"/>
          </a:xfrm>
        </p:grpSpPr>
        <p:sp>
          <p:nvSpPr>
            <p:cNvPr id="37906" name="Freeform 5">
              <a:extLst>
                <a:ext uri="{FF2B5EF4-FFF2-40B4-BE49-F238E27FC236}">
                  <a16:creationId xmlns:a16="http://schemas.microsoft.com/office/drawing/2014/main" id="{C1B335DC-ABF4-4953-A074-02510D30E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1747"/>
              <a:ext cx="605" cy="48"/>
            </a:xfrm>
            <a:custGeom>
              <a:avLst/>
              <a:gdLst>
                <a:gd name="T0" fmla="*/ 0 w 605"/>
                <a:gd name="T1" fmla="*/ 48 h 48"/>
                <a:gd name="T2" fmla="*/ 318 w 605"/>
                <a:gd name="T3" fmla="*/ 7 h 48"/>
                <a:gd name="T4" fmla="*/ 605 w 605"/>
                <a:gd name="T5" fmla="*/ 7 h 48"/>
                <a:gd name="T6" fmla="*/ 0 60000 65536"/>
                <a:gd name="T7" fmla="*/ 0 60000 65536"/>
                <a:gd name="T8" fmla="*/ 0 60000 65536"/>
                <a:gd name="T9" fmla="*/ 0 w 605"/>
                <a:gd name="T10" fmla="*/ 0 h 48"/>
                <a:gd name="T11" fmla="*/ 605 w 605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5" h="48">
                  <a:moveTo>
                    <a:pt x="0" y="48"/>
                  </a:moveTo>
                  <a:cubicBezTo>
                    <a:pt x="108" y="30"/>
                    <a:pt x="217" y="13"/>
                    <a:pt x="318" y="7"/>
                  </a:cubicBezTo>
                  <a:cubicBezTo>
                    <a:pt x="418" y="0"/>
                    <a:pt x="511" y="3"/>
                    <a:pt x="605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7" name="Text Box 6">
              <a:extLst>
                <a:ext uri="{FF2B5EF4-FFF2-40B4-BE49-F238E27FC236}">
                  <a16:creationId xmlns:a16="http://schemas.microsoft.com/office/drawing/2014/main" id="{D60F2F7E-E6E3-4F74-95D0-FDA242503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919"/>
              <a:ext cx="22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Reaction to environment</a:t>
              </a:r>
            </a:p>
          </p:txBody>
        </p:sp>
      </p:grpSp>
      <p:sp>
        <p:nvSpPr>
          <p:cNvPr id="37893" name="Text Box 7">
            <a:extLst>
              <a:ext uri="{FF2B5EF4-FFF2-40B4-BE49-F238E27FC236}">
                <a16:creationId xmlns:a16="http://schemas.microsoft.com/office/drawing/2014/main" id="{C55F2A5D-F780-4992-B2CD-66EA88F76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5095875"/>
            <a:ext cx="12557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B1ED446B-5385-463E-B412-E3FA268DE0C0}"/>
              </a:ext>
            </a:extLst>
          </p:cNvPr>
          <p:cNvGrpSpPr>
            <a:grpSpLocks/>
          </p:cNvGrpSpPr>
          <p:nvPr/>
        </p:nvGrpSpPr>
        <p:grpSpPr bwMode="auto">
          <a:xfrm>
            <a:off x="852488" y="2517775"/>
            <a:ext cx="5040312" cy="2224088"/>
            <a:chOff x="488" y="1399"/>
            <a:chExt cx="2887" cy="1237"/>
          </a:xfrm>
        </p:grpSpPr>
        <p:sp>
          <p:nvSpPr>
            <p:cNvPr id="37903" name="Freeform 9">
              <a:extLst>
                <a:ext uri="{FF2B5EF4-FFF2-40B4-BE49-F238E27FC236}">
                  <a16:creationId xmlns:a16="http://schemas.microsoft.com/office/drawing/2014/main" id="{431F1F74-753B-4406-A694-A9C2ADD2C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" y="1795"/>
              <a:ext cx="965" cy="841"/>
            </a:xfrm>
            <a:custGeom>
              <a:avLst/>
              <a:gdLst>
                <a:gd name="T0" fmla="*/ 0 w 1621"/>
                <a:gd name="T1" fmla="*/ 138 h 913"/>
                <a:gd name="T2" fmla="*/ 1 w 1621"/>
                <a:gd name="T3" fmla="*/ 33 h 913"/>
                <a:gd name="T4" fmla="*/ 1 w 1621"/>
                <a:gd name="T5" fmla="*/ 0 h 913"/>
                <a:gd name="T6" fmla="*/ 0 60000 65536"/>
                <a:gd name="T7" fmla="*/ 0 60000 65536"/>
                <a:gd name="T8" fmla="*/ 0 60000 65536"/>
                <a:gd name="T9" fmla="*/ 0 w 1621"/>
                <a:gd name="T10" fmla="*/ 0 h 913"/>
                <a:gd name="T11" fmla="*/ 1621 w 1621"/>
                <a:gd name="T12" fmla="*/ 913 h 9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1" h="913">
                  <a:moveTo>
                    <a:pt x="0" y="913"/>
                  </a:moveTo>
                  <a:cubicBezTo>
                    <a:pt x="177" y="640"/>
                    <a:pt x="355" y="368"/>
                    <a:pt x="626" y="216"/>
                  </a:cubicBezTo>
                  <a:cubicBezTo>
                    <a:pt x="896" y="63"/>
                    <a:pt x="1258" y="31"/>
                    <a:pt x="1621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4" name="Oval 10">
              <a:extLst>
                <a:ext uri="{FF2B5EF4-FFF2-40B4-BE49-F238E27FC236}">
                  <a16:creationId xmlns:a16="http://schemas.microsoft.com/office/drawing/2014/main" id="{1AC7DECA-4CE5-417A-8615-BD16F8ADD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1719"/>
              <a:ext cx="133" cy="13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05" name="Text Box 11">
              <a:extLst>
                <a:ext uri="{FF2B5EF4-FFF2-40B4-BE49-F238E27FC236}">
                  <a16:creationId xmlns:a16="http://schemas.microsoft.com/office/drawing/2014/main" id="{AC7B5A50-5009-4E11-8C62-F1E7DB0D1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1399"/>
              <a:ext cx="28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Aging: Time-varying attributes</a:t>
              </a:r>
            </a:p>
          </p:txBody>
        </p:sp>
      </p:grpSp>
      <p:sp>
        <p:nvSpPr>
          <p:cNvPr id="408588" name="Freeform 12">
            <a:extLst>
              <a:ext uri="{FF2B5EF4-FFF2-40B4-BE49-F238E27FC236}">
                <a16:creationId xmlns:a16="http://schemas.microsoft.com/office/drawing/2014/main" id="{70D4E79B-7B2C-4B74-BD21-B1A1A23BE29F}"/>
              </a:ext>
            </a:extLst>
          </p:cNvPr>
          <p:cNvSpPr>
            <a:spLocks/>
          </p:cNvSpPr>
          <p:nvPr/>
        </p:nvSpPr>
        <p:spPr bwMode="auto">
          <a:xfrm>
            <a:off x="5516563" y="3173413"/>
            <a:ext cx="1128712" cy="2085975"/>
          </a:xfrm>
          <a:custGeom>
            <a:avLst/>
            <a:gdLst>
              <a:gd name="T0" fmla="*/ 2147483647 w 636"/>
              <a:gd name="T1" fmla="*/ 0 h 1221"/>
              <a:gd name="T2" fmla="*/ 2147483647 w 636"/>
              <a:gd name="T3" fmla="*/ 2147483647 h 1221"/>
              <a:gd name="T4" fmla="*/ 0 w 636"/>
              <a:gd name="T5" fmla="*/ 2147483647 h 1221"/>
              <a:gd name="T6" fmla="*/ 0 60000 65536"/>
              <a:gd name="T7" fmla="*/ 0 60000 65536"/>
              <a:gd name="T8" fmla="*/ 0 60000 65536"/>
              <a:gd name="T9" fmla="*/ 0 w 636"/>
              <a:gd name="T10" fmla="*/ 0 h 1221"/>
              <a:gd name="T11" fmla="*/ 636 w 636"/>
              <a:gd name="T12" fmla="*/ 1221 h 12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6" h="1221">
                <a:moveTo>
                  <a:pt x="636" y="0"/>
                </a:moveTo>
                <a:cubicBezTo>
                  <a:pt x="489" y="103"/>
                  <a:pt x="342" y="207"/>
                  <a:pt x="236" y="411"/>
                </a:cubicBezTo>
                <a:cubicBezTo>
                  <a:pt x="130" y="614"/>
                  <a:pt x="65" y="917"/>
                  <a:pt x="0" y="12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AB24228E-B318-4AB9-9986-E17CFCC2851F}"/>
              </a:ext>
            </a:extLst>
          </p:cNvPr>
          <p:cNvGrpSpPr>
            <a:grpSpLocks/>
          </p:cNvGrpSpPr>
          <p:nvPr/>
        </p:nvGrpSpPr>
        <p:grpSpPr bwMode="auto">
          <a:xfrm>
            <a:off x="5399088" y="5116513"/>
            <a:ext cx="1452562" cy="558800"/>
            <a:chOff x="3092" y="2844"/>
            <a:chExt cx="831" cy="310"/>
          </a:xfrm>
        </p:grpSpPr>
        <p:sp>
          <p:nvSpPr>
            <p:cNvPr id="37901" name="Oval 14">
              <a:extLst>
                <a:ext uri="{FF2B5EF4-FFF2-40B4-BE49-F238E27FC236}">
                  <a16:creationId xmlns:a16="http://schemas.microsoft.com/office/drawing/2014/main" id="{41AD6B5C-99C2-44E0-92AC-A3D3A674A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2844"/>
              <a:ext cx="133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02" name="Text Box 15">
              <a:extLst>
                <a:ext uri="{FF2B5EF4-FFF2-40B4-BE49-F238E27FC236}">
                  <a16:creationId xmlns:a16="http://schemas.microsoft.com/office/drawing/2014/main" id="{43A37F37-BD0F-4B11-8BBD-29A96107E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2863"/>
              <a:ext cx="5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death</a:t>
              </a:r>
            </a:p>
          </p:txBody>
        </p:sp>
      </p:grpSp>
      <p:sp>
        <p:nvSpPr>
          <p:cNvPr id="37897" name="Freeform 16">
            <a:extLst>
              <a:ext uri="{FF2B5EF4-FFF2-40B4-BE49-F238E27FC236}">
                <a16:creationId xmlns:a16="http://schemas.microsoft.com/office/drawing/2014/main" id="{5C60A655-5EAB-44D4-827E-8B08CAEFAC8D}"/>
              </a:ext>
            </a:extLst>
          </p:cNvPr>
          <p:cNvSpPr>
            <a:spLocks/>
          </p:cNvSpPr>
          <p:nvPr/>
        </p:nvSpPr>
        <p:spPr bwMode="auto">
          <a:xfrm>
            <a:off x="3455988" y="4538663"/>
            <a:ext cx="823912" cy="573087"/>
          </a:xfrm>
          <a:custGeom>
            <a:avLst/>
            <a:gdLst>
              <a:gd name="T0" fmla="*/ 0 w 472"/>
              <a:gd name="T1" fmla="*/ 2147483647 h 318"/>
              <a:gd name="T2" fmla="*/ 2147483647 w 472"/>
              <a:gd name="T3" fmla="*/ 0 h 318"/>
              <a:gd name="T4" fmla="*/ 2147483647 w 472"/>
              <a:gd name="T5" fmla="*/ 2147483647 h 318"/>
              <a:gd name="T6" fmla="*/ 2147483647 w 472"/>
              <a:gd name="T7" fmla="*/ 2147483647 h 318"/>
              <a:gd name="T8" fmla="*/ 2147483647 w 472"/>
              <a:gd name="T9" fmla="*/ 2147483647 h 318"/>
              <a:gd name="T10" fmla="*/ 0 w 472"/>
              <a:gd name="T11" fmla="*/ 2147483647 h 318"/>
              <a:gd name="T12" fmla="*/ 0 w 472"/>
              <a:gd name="T13" fmla="*/ 2147483647 h 3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2"/>
              <a:gd name="T22" fmla="*/ 0 h 318"/>
              <a:gd name="T23" fmla="*/ 472 w 472"/>
              <a:gd name="T24" fmla="*/ 318 h 3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2" h="318">
                <a:moveTo>
                  <a:pt x="0" y="51"/>
                </a:moveTo>
                <a:lnTo>
                  <a:pt x="257" y="0"/>
                </a:lnTo>
                <a:lnTo>
                  <a:pt x="472" y="133"/>
                </a:lnTo>
                <a:lnTo>
                  <a:pt x="411" y="236"/>
                </a:lnTo>
                <a:lnTo>
                  <a:pt x="206" y="318"/>
                </a:lnTo>
                <a:lnTo>
                  <a:pt x="0" y="277"/>
                </a:lnTo>
                <a:lnTo>
                  <a:pt x="0" y="51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A359B622-8A83-4EAA-8104-FDD19A7ABCD3}"/>
              </a:ext>
            </a:extLst>
          </p:cNvPr>
          <p:cNvGrpSpPr>
            <a:grpSpLocks/>
          </p:cNvGrpSpPr>
          <p:nvPr/>
        </p:nvGrpSpPr>
        <p:grpSpPr bwMode="auto">
          <a:xfrm>
            <a:off x="2908300" y="3968750"/>
            <a:ext cx="1085850" cy="901700"/>
            <a:chOff x="1665" y="2206"/>
            <a:chExt cx="622" cy="501"/>
          </a:xfrm>
        </p:grpSpPr>
        <p:sp>
          <p:nvSpPr>
            <p:cNvPr id="37899" name="Oval 18">
              <a:extLst>
                <a:ext uri="{FF2B5EF4-FFF2-40B4-BE49-F238E27FC236}">
                  <a16:creationId xmlns:a16="http://schemas.microsoft.com/office/drawing/2014/main" id="{D73A1627-1E1D-4115-86FB-6FD051237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574"/>
              <a:ext cx="133" cy="1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00" name="Text Box 19">
              <a:extLst>
                <a:ext uri="{FF2B5EF4-FFF2-40B4-BE49-F238E27FC236}">
                  <a16:creationId xmlns:a16="http://schemas.microsoft.com/office/drawing/2014/main" id="{E6EF10DD-D543-4C94-9D9D-E2AAE216C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" y="2206"/>
              <a:ext cx="5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birth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68C2718-4EB6-45D4-ACCC-DB9FCBD89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(2) Birth</a:t>
            </a:r>
          </a:p>
        </p:txBody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id="{C122AD4E-7BBC-4F0C-B329-3B025A53C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09713"/>
            <a:ext cx="9304337" cy="4598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Set rate at which particles enter the system</a:t>
            </a:r>
          </a:p>
          <a:p>
            <a:pPr lvl="1" eaLnBrk="1" hangingPunct="1"/>
            <a:r>
              <a:rPr lang="en-US" altLang="zh-CN" sz="3200">
                <a:ea typeface="宋体" panose="02010600030101010101" pitchFamily="2" charset="-122"/>
              </a:rPr>
              <a:t>Control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mean number </a:t>
            </a:r>
            <a:r>
              <a:rPr lang="en-US" altLang="zh-CN" sz="3200">
                <a:ea typeface="宋体" panose="02010600030101010101" pitchFamily="2" charset="-122"/>
              </a:rPr>
              <a:t>of particles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entering</a:t>
            </a:r>
          </a:p>
          <a:p>
            <a:pPr lvl="1" algn="ctr" eaLnBrk="1" hangingPunct="1">
              <a:buFontTx/>
              <a:buNone/>
            </a:pPr>
            <a:r>
              <a:rPr lang="en-US" altLang="zh-CN" sz="3200">
                <a:ea typeface="宋体" panose="02010600030101010101" pitchFamily="2" charset="-122"/>
              </a:rPr>
              <a:t>or</a:t>
            </a:r>
          </a:p>
          <a:p>
            <a:pPr lvl="1" eaLnBrk="1" hangingPunct="1"/>
            <a:r>
              <a:rPr lang="en-US" altLang="zh-CN" sz="3200">
                <a:ea typeface="宋体" panose="02010600030101010101" pitchFamily="2" charset="-122"/>
              </a:rPr>
              <a:t>Control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mean number </a:t>
            </a:r>
            <a:r>
              <a:rPr lang="en-US" altLang="zh-CN" sz="3200">
                <a:ea typeface="宋体" panose="02010600030101010101" pitchFamily="2" charset="-122"/>
              </a:rPr>
              <a:t>of particles entering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per unit </a:t>
            </a:r>
            <a:r>
              <a:rPr lang="en-US" altLang="zh-CN" sz="3200">
                <a:ea typeface="宋体" panose="02010600030101010101" pitchFamily="2" charset="-122"/>
              </a:rPr>
              <a:t>area of screen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Adjust size of object by changing the rate at which particles enter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A2527E7-2BA0-498F-9D5F-DDD436325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28575"/>
            <a:ext cx="8550275" cy="7953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1) Particle Attributes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644FC14-D8DA-4CD0-BC40-56D918CE56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42950" y="1684338"/>
            <a:ext cx="4929188" cy="3416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Position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Velocity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vector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color, transparency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Lifetime</a:t>
            </a:r>
          </a:p>
        </p:txBody>
      </p:sp>
      <p:pic>
        <p:nvPicPr>
          <p:cNvPr id="39940" name="Picture 4" descr="fullemss2">
            <a:extLst>
              <a:ext uri="{FF2B5EF4-FFF2-40B4-BE49-F238E27FC236}">
                <a16:creationId xmlns:a16="http://schemas.microsoft.com/office/drawing/2014/main" id="{FBBE2EA4-69C1-4001-8602-AD999CE509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1814513"/>
            <a:ext cx="3440113" cy="319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7">
            <a:extLst>
              <a:ext uri="{FF2B5EF4-FFF2-40B4-BE49-F238E27FC236}">
                <a16:creationId xmlns:a16="http://schemas.microsoft.com/office/drawing/2014/main" id="{A5A77E19-4906-4FF8-9558-56BD25CA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68263"/>
            <a:ext cx="8570912" cy="795337"/>
          </a:xfrm>
        </p:spPr>
        <p:txBody>
          <a:bodyPr/>
          <a:lstStyle/>
          <a:p>
            <a:pPr algn="ctr" eaLnBrk="1" hangingPunct="1"/>
            <a:r>
              <a:rPr lang="en-US" altLang="zh-CN"/>
              <a:t>Content</a:t>
            </a:r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F884819-929D-44F7-A94F-6EC6DB1CFA5F}"/>
              </a:ext>
            </a:extLst>
          </p:cNvPr>
          <p:cNvSpPr txBox="1">
            <a:spLocks noChangeArrowheads="1"/>
          </p:cNvSpPr>
          <p:nvPr/>
        </p:nvSpPr>
        <p:spPr>
          <a:xfrm>
            <a:off x="708025" y="1538288"/>
            <a:ext cx="4392613" cy="4613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Overview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Cloth Simulation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Particle System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Fluid Simulation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Hair Modeling &amp; Simulation</a:t>
            </a:r>
            <a:endParaRPr lang="en-US" altLang="en-US" sz="3200" b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200" b="1" dirty="0">
                <a:latin typeface="Times New Roman"/>
              </a:rPr>
              <a:t>Summary</a:t>
            </a:r>
            <a:endParaRPr lang="zh-CN" altLang="en-US" sz="3200" b="1" dirty="0">
              <a:latin typeface="Times New Roman"/>
            </a:endParaRPr>
          </a:p>
        </p:txBody>
      </p:sp>
      <p:pic>
        <p:nvPicPr>
          <p:cNvPr id="23556" name="图片 5" descr="boat_straight.jpg">
            <a:extLst>
              <a:ext uri="{FF2B5EF4-FFF2-40B4-BE49-F238E27FC236}">
                <a16:creationId xmlns:a16="http://schemas.microsoft.com/office/drawing/2014/main" id="{3B0C6FBD-F43D-4B0D-8033-3ED740CA9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077913"/>
            <a:ext cx="3840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6" descr="buddha_ball.jpg">
            <a:extLst>
              <a:ext uri="{FF2B5EF4-FFF2-40B4-BE49-F238E27FC236}">
                <a16:creationId xmlns:a16="http://schemas.microsoft.com/office/drawing/2014/main" id="{26C5F122-7E14-41C7-844F-46749B882FA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100513"/>
            <a:ext cx="38417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0D600F2-20BD-470C-895A-28E842AA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11138"/>
            <a:ext cx="52498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</a:rPr>
              <a:t>2) Particle Generation</a:t>
            </a:r>
            <a:endParaRPr lang="en-US" altLang="zh-CN" sz="4000" b="1" u="sng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651" name="AutoShape 3">
            <a:extLst>
              <a:ext uri="{FF2B5EF4-FFF2-40B4-BE49-F238E27FC236}">
                <a16:creationId xmlns:a16="http://schemas.microsoft.com/office/drawing/2014/main" id="{860AB92E-7780-4076-979A-07C56471326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844675" y="1036638"/>
            <a:ext cx="1004888" cy="10366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652" name="Rectangle 4">
            <a:extLst>
              <a:ext uri="{FF2B5EF4-FFF2-40B4-BE49-F238E27FC236}">
                <a16:creationId xmlns:a16="http://schemas.microsoft.com/office/drawing/2014/main" id="{F8292B74-6505-492E-A0C9-B58F5F333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2806700"/>
            <a:ext cx="8320087" cy="5334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# of particles = average + Rand() * range * (screenArea)</a:t>
            </a:r>
          </a:p>
        </p:txBody>
      </p:sp>
      <p:sp>
        <p:nvSpPr>
          <p:cNvPr id="411653" name="Rectangle 5">
            <a:extLst>
              <a:ext uri="{FF2B5EF4-FFF2-40B4-BE49-F238E27FC236}">
                <a16:creationId xmlns:a16="http://schemas.microsoft.com/office/drawing/2014/main" id="{19352307-8D02-4ABE-8C73-93DDED648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1468438"/>
            <a:ext cx="5867400" cy="579437"/>
          </a:xfrm>
          <a:prstGeom prst="rect">
            <a:avLst/>
          </a:prstGeom>
          <a:noFill/>
          <a:ln w="28575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100" b="1">
                <a:latin typeface="Times New Roman" panose="02020603050405020304" pitchFamily="18" charset="0"/>
              </a:rPr>
              <a:t>Controlled </a:t>
            </a:r>
            <a:r>
              <a:rPr lang="en-US" altLang="zh-CN" sz="3100" b="1">
                <a:solidFill>
                  <a:srgbClr val="FF0000"/>
                </a:solidFill>
                <a:latin typeface="Times New Roman" panose="02020603050405020304" pitchFamily="18" charset="0"/>
              </a:rPr>
              <a:t>stochastic</a:t>
            </a:r>
            <a:r>
              <a:rPr lang="en-US" altLang="zh-CN" sz="3100" b="1">
                <a:latin typeface="Times New Roman" panose="02020603050405020304" pitchFamily="18" charset="0"/>
              </a:rPr>
              <a:t> </a:t>
            </a:r>
            <a:r>
              <a:rPr lang="en-US" altLang="zh-CN" sz="3100" b="1">
                <a:solidFill>
                  <a:srgbClr val="FF0000"/>
                </a:solidFill>
                <a:latin typeface="Times New Roman" panose="02020603050405020304" pitchFamily="18" charset="0"/>
              </a:rPr>
              <a:t>process</a:t>
            </a:r>
            <a:endParaRPr lang="en-US" altLang="zh-CN" sz="3100" b="1" u="sng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1654" name="Picture 6">
            <a:extLst>
              <a:ext uri="{FF2B5EF4-FFF2-40B4-BE49-F238E27FC236}">
                <a16:creationId xmlns:a16="http://schemas.microsoft.com/office/drawing/2014/main" id="{9C6EB4A5-71A6-4B3F-BDC1-8CD73FE51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4144963"/>
            <a:ext cx="5281613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656" name="Rectangle 8">
            <a:extLst>
              <a:ext uri="{FF2B5EF4-FFF2-40B4-BE49-F238E27FC236}">
                <a16:creationId xmlns:a16="http://schemas.microsoft.com/office/drawing/2014/main" id="{77D1F744-B297-4AC6-A58C-617C8A23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4171950"/>
            <a:ext cx="3386138" cy="2946400"/>
          </a:xfrm>
          <a:prstGeom prst="rect">
            <a:avLst/>
          </a:prstGeom>
          <a:noFill/>
          <a:ln w="19050">
            <a:solidFill>
              <a:srgbClr val="003399"/>
            </a:solidFill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marL="381000" indent="-381000">
              <a:lnSpc>
                <a:spcPct val="120000"/>
              </a:lnSpc>
              <a:defRPr/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</a:rPr>
              <a:t>Attributes:</a:t>
            </a:r>
          </a:p>
          <a:p>
            <a:pPr marL="528638" indent="-346075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latin typeface="Times New Roman" pitchFamily="18" charset="0"/>
              </a:rPr>
              <a:t>Position</a:t>
            </a:r>
          </a:p>
          <a:p>
            <a:pPr marL="528638" indent="-346075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latin typeface="Times New Roman" pitchFamily="18" charset="0"/>
              </a:rPr>
              <a:t>Velocity</a:t>
            </a:r>
          </a:p>
          <a:p>
            <a:pPr marL="528638" indent="-346075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latin typeface="Times New Roman" pitchFamily="18" charset="0"/>
              </a:rPr>
              <a:t>Shape parameters</a:t>
            </a:r>
          </a:p>
          <a:p>
            <a:pPr marL="528638" indent="-346075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latin typeface="Times New Roman" pitchFamily="18" charset="0"/>
              </a:rPr>
              <a:t>Color</a:t>
            </a:r>
          </a:p>
          <a:p>
            <a:pPr marL="528638" indent="-346075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latin typeface="Times New Roman" pitchFamily="18" charset="0"/>
              </a:rPr>
              <a:t>Transparency</a:t>
            </a:r>
          </a:p>
          <a:p>
            <a:pPr marL="528638" indent="-346075">
              <a:lnSpc>
                <a:spcPct val="120000"/>
              </a:lnSpc>
              <a:buFontTx/>
              <a:buChar char="•"/>
              <a:defRPr/>
            </a:pPr>
            <a:r>
              <a:rPr lang="en-US" altLang="zh-CN" sz="2200" b="1" dirty="0">
                <a:latin typeface="Times New Roman" pitchFamily="18" charset="0"/>
              </a:rPr>
              <a:t>Lifetime</a:t>
            </a:r>
          </a:p>
        </p:txBody>
      </p:sp>
      <p:sp>
        <p:nvSpPr>
          <p:cNvPr id="411657" name="AutoShape 9">
            <a:extLst>
              <a:ext uri="{FF2B5EF4-FFF2-40B4-BE49-F238E27FC236}">
                <a16:creationId xmlns:a16="http://schemas.microsoft.com/office/drawing/2014/main" id="{5F0FCF1C-3D14-4177-9F37-B4D74A844E75}"/>
              </a:ext>
            </a:extLst>
          </p:cNvPr>
          <p:cNvSpPr>
            <a:spLocks noChangeArrowheads="1"/>
          </p:cNvSpPr>
          <p:nvPr/>
        </p:nvSpPr>
        <p:spPr bwMode="auto">
          <a:xfrm rot="-807521">
            <a:off x="5026025" y="6273800"/>
            <a:ext cx="1423988" cy="431800"/>
          </a:xfrm>
          <a:prstGeom prst="rightArrow">
            <a:avLst>
              <a:gd name="adj1" fmla="val 50000"/>
              <a:gd name="adj2" fmla="val 849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13804B-4149-4A75-AAD5-B6BA9CF98D30}"/>
              </a:ext>
            </a:extLst>
          </p:cNvPr>
          <p:cNvSpPr/>
          <p:nvPr/>
        </p:nvSpPr>
        <p:spPr bwMode="auto">
          <a:xfrm>
            <a:off x="996950" y="5470525"/>
            <a:ext cx="1223963" cy="6492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endParaRPr lang="zh-CN" altLang="en-US" sz="2400">
              <a:latin typeface="Arial Black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animBg="1"/>
      <p:bldP spid="411652" grpId="0" animBg="1"/>
      <p:bldP spid="411653" grpId="0" animBg="1"/>
      <p:bldP spid="411656" grpId="0" animBg="1"/>
      <p:bldP spid="41165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B5F0854-EC65-4083-98A3-F80D1C8D1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13" y="19050"/>
            <a:ext cx="8550275" cy="7953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3) Assign Random Properties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B59926-D62E-4965-B634-CF51DD472D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31788" y="1293813"/>
            <a:ext cx="9475787" cy="1227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Value = mean + Rand()*variance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Need a good random number seed</a:t>
            </a: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FA4B50B2-0871-477D-83D4-2F8824E5B6F5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2851150"/>
            <a:ext cx="5238750" cy="413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>
            <a:extLst>
              <a:ext uri="{FF2B5EF4-FFF2-40B4-BE49-F238E27FC236}">
                <a16:creationId xmlns:a16="http://schemas.microsoft.com/office/drawing/2014/main" id="{5CF049A2-0AA1-47C9-AA9A-29ED239A2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4232275"/>
            <a:ext cx="477678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B9502CF7-9760-4048-854B-9C6670A4EAFB}"/>
              </a:ext>
            </a:extLst>
          </p:cNvPr>
          <p:cNvSpPr/>
          <p:nvPr/>
        </p:nvSpPr>
        <p:spPr bwMode="auto">
          <a:xfrm>
            <a:off x="349250" y="5470525"/>
            <a:ext cx="1223963" cy="6492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endParaRPr lang="zh-CN" altLang="en-US" sz="2400">
              <a:latin typeface="Arial Black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>
            <a:extLst>
              <a:ext uri="{FF2B5EF4-FFF2-40B4-BE49-F238E27FC236}">
                <a16:creationId xmlns:a16="http://schemas.microsoft.com/office/drawing/2014/main" id="{616700EE-8F45-4FBA-A524-8478D8493C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1243013"/>
            <a:ext cx="6149975" cy="5634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>
            <a:extLst>
              <a:ext uri="{FF2B5EF4-FFF2-40B4-BE49-F238E27FC236}">
                <a16:creationId xmlns:a16="http://schemas.microsoft.com/office/drawing/2014/main" id="{B347DD90-F29B-40DC-BF0E-D6802A700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8575"/>
            <a:ext cx="8550275" cy="7953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4) Generation Shape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A22B834-E09E-4FC4-A7A0-91CF7F5144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28638" y="1814513"/>
            <a:ext cx="3740150" cy="2171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initial shape do we want the particle system to have?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0998E8C-6704-4A97-AB55-4FBF45DAB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100013"/>
            <a:ext cx="8550275" cy="795337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(3)  Life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4C26327C-155A-4325-AFEA-ED766D1AE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96963"/>
            <a:ext cx="10058400" cy="2055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At each frame, add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velocity</a:t>
            </a:r>
            <a:r>
              <a:rPr lang="en-US" altLang="zh-CN" sz="3200">
                <a:ea typeface="宋体" panose="02010600030101010101" pitchFamily="2" charset="-122"/>
              </a:rPr>
              <a:t> vector to position vector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Add additional accelerations such as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gravity</a:t>
            </a:r>
          </a:p>
          <a:p>
            <a:pPr lvl="1" eaLnBrk="1" hangingPunct="1"/>
            <a:r>
              <a:rPr lang="en-US" altLang="zh-CN" sz="3200">
                <a:ea typeface="宋体" panose="02010600030101010101" pitchFamily="2" charset="-122"/>
              </a:rPr>
              <a:t>Causes particles to move in parabolic arcs</a:t>
            </a:r>
          </a:p>
        </p:txBody>
      </p:sp>
      <p:pic>
        <p:nvPicPr>
          <p:cNvPr id="414724" name="Picture 4">
            <a:extLst>
              <a:ext uri="{FF2B5EF4-FFF2-40B4-BE49-F238E27FC236}">
                <a16:creationId xmlns:a16="http://schemas.microsoft.com/office/drawing/2014/main" id="{D1F4EC8B-BD8E-4CD3-BAA0-7BC25E9FF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3201988"/>
            <a:ext cx="7532687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DC96C9E4-F7DD-42E1-B761-25C1645A2151}"/>
              </a:ext>
            </a:extLst>
          </p:cNvPr>
          <p:cNvSpPr>
            <a:spLocks noChangeAspect="1"/>
          </p:cNvSpPr>
          <p:nvPr/>
        </p:nvSpPr>
        <p:spPr bwMode="auto">
          <a:xfrm rot="19732240">
            <a:off x="2914650" y="3922713"/>
            <a:ext cx="1800225" cy="95408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endParaRPr lang="zh-CN" altLang="en-US" sz="2400">
              <a:latin typeface="Arial Black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9DF8DF5-0AE8-4215-BA5D-6D178FA5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8575"/>
            <a:ext cx="8550275" cy="795338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(4) Death</a:t>
            </a:r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C4A4037D-A4FB-4B1A-84BC-139B8BB5B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65250"/>
            <a:ext cx="9051925" cy="5278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Lifetime  of a particle defined at birth to be a certain number of frames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Or,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kill</a:t>
            </a:r>
            <a:r>
              <a:rPr lang="en-US" altLang="zh-CN" sz="3200">
                <a:ea typeface="宋体" panose="02010600030101010101" pitchFamily="2" charset="-122"/>
              </a:rPr>
              <a:t> particles</a:t>
            </a:r>
          </a:p>
          <a:p>
            <a:pPr lvl="1" eaLnBrk="1" hangingPunct="1"/>
            <a:r>
              <a:rPr lang="en-US" altLang="zh-CN" sz="3200">
                <a:ea typeface="宋体" panose="02010600030101010101" pitchFamily="2" charset="-122"/>
              </a:rPr>
              <a:t>That are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not visible</a:t>
            </a:r>
          </a:p>
          <a:p>
            <a:pPr lvl="1" eaLnBrk="1" hangingPunct="1"/>
            <a:r>
              <a:rPr lang="en-US" altLang="zh-CN" sz="3200">
                <a:ea typeface="宋体" panose="02010600030101010101" pitchFamily="2" charset="-122"/>
              </a:rPr>
              <a:t>When they are a certain distance from the origin</a:t>
            </a:r>
          </a:p>
          <a:p>
            <a:pPr lvl="1" eaLnBrk="1" hangingPunct="1"/>
            <a:r>
              <a:rPr lang="en-US" altLang="zh-CN" sz="3200">
                <a:ea typeface="宋体" panose="02010600030101010101" pitchFamily="2" charset="-122"/>
              </a:rPr>
              <a:t>After a certain time interval</a:t>
            </a:r>
          </a:p>
          <a:p>
            <a:pPr lvl="1" eaLnBrk="1" hangingPunct="1"/>
            <a:r>
              <a:rPr lang="en-US" altLang="zh-CN" sz="3200">
                <a:ea typeface="宋体" panose="02010600030101010101" pitchFamily="2" charset="-122"/>
              </a:rPr>
              <a:t>Below a threshold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intensity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A12F6A8-3289-4EA3-984A-21AA1C729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100013"/>
            <a:ext cx="8550275" cy="795337"/>
          </a:xfrm>
        </p:spPr>
        <p:txBody>
          <a:bodyPr/>
          <a:lstStyle/>
          <a:p>
            <a:pPr eaLnBrk="1" hangingPunct="1"/>
            <a:r>
              <a:rPr lang="en-US" altLang="zh-CN"/>
              <a:t>5.3.3 </a:t>
            </a:r>
            <a:r>
              <a:rPr lang="en-US" altLang="zh-CN">
                <a:ea typeface="宋体" panose="02010600030101010101" pitchFamily="2" charset="-122"/>
              </a:rPr>
              <a:t>Particle Rendering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5EE26887-B370-4D89-87D2-EEEB610DD6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65150" y="1077913"/>
            <a:ext cx="5256213" cy="623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Rendering Difficulties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Particles obscure other particles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Particles can cast shadows and be transparent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Polygon primitives interact with particles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Assume particles do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intersect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with each other or surface primitives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Assume particles are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light sources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6084" name="组合 5">
            <a:extLst>
              <a:ext uri="{FF2B5EF4-FFF2-40B4-BE49-F238E27FC236}">
                <a16:creationId xmlns:a16="http://schemas.microsoft.com/office/drawing/2014/main" id="{F16F70F8-1935-449F-99DF-0F352E1A62CC}"/>
              </a:ext>
            </a:extLst>
          </p:cNvPr>
          <p:cNvGrpSpPr>
            <a:grpSpLocks/>
          </p:cNvGrpSpPr>
          <p:nvPr/>
        </p:nvGrpSpPr>
        <p:grpSpPr bwMode="auto">
          <a:xfrm>
            <a:off x="6029325" y="1693863"/>
            <a:ext cx="3660775" cy="4656137"/>
            <a:chOff x="5904929" y="1797968"/>
            <a:chExt cx="3660775" cy="4657886"/>
          </a:xfrm>
        </p:grpSpPr>
        <p:pic>
          <p:nvPicPr>
            <p:cNvPr id="46085" name="Picture 4" descr="frame2">
              <a:extLst>
                <a:ext uri="{FF2B5EF4-FFF2-40B4-BE49-F238E27FC236}">
                  <a16:creationId xmlns:a16="http://schemas.microsoft.com/office/drawing/2014/main" id="{AC02BA2F-017E-482F-BFDB-D08C0F9EA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929" y="1797968"/>
              <a:ext cx="3660775" cy="419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6" name="Text Box 5">
              <a:extLst>
                <a:ext uri="{FF2B5EF4-FFF2-40B4-BE49-F238E27FC236}">
                  <a16:creationId xmlns:a16="http://schemas.microsoft.com/office/drawing/2014/main" id="{0F3C3CBF-E5EF-4C10-A48B-8BF2160A5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3772" y="6045200"/>
              <a:ext cx="3502041" cy="410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 Trek II: The Wrath of Khan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2034B55-7E75-49BE-8F52-673E989E1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73038"/>
            <a:ext cx="3716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100" b="1">
                <a:solidFill>
                  <a:srgbClr val="CC0000"/>
                </a:solidFill>
                <a:latin typeface="Times New Roman" panose="02020603050405020304" pitchFamily="18" charset="0"/>
              </a:rPr>
              <a:t>Rendering a Particle</a:t>
            </a:r>
            <a:endParaRPr lang="en-US" altLang="zh-CN" sz="3100" b="1" u="sng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B19EF904-2583-46AC-A129-EAC03CC9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141288"/>
            <a:ext cx="5530850" cy="171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en-US" altLang="zh-CN" sz="2000" b="1">
                <a:latin typeface="Times New Roman" panose="02020603050405020304" pitchFamily="18" charset="0"/>
              </a:rPr>
              <a:t>Each particle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latin typeface="Times New Roman" panose="02020603050405020304" pitchFamily="18" charset="0"/>
              </a:rPr>
              <a:t> a single point, line, sphere, or complex polygonal object.  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en-US" altLang="zh-CN" sz="2000" b="1">
                <a:latin typeface="Times New Roman" panose="02020603050405020304" pitchFamily="18" charset="0"/>
              </a:rPr>
              <a:t>The advantage of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spheres</a:t>
            </a:r>
            <a:r>
              <a:rPr lang="en-US" altLang="zh-CN" sz="2000" b="1">
                <a:latin typeface="Times New Roman" panose="02020603050405020304" pitchFamily="18" charset="0"/>
              </a:rPr>
              <a:t> is that no matter how you rotate them, if there is no texturing on them, they will look the same. </a:t>
            </a:r>
          </a:p>
        </p:txBody>
      </p:sp>
      <p:sp>
        <p:nvSpPr>
          <p:cNvPr id="419844" name="Rectangle 4">
            <a:extLst>
              <a:ext uri="{FF2B5EF4-FFF2-40B4-BE49-F238E27FC236}">
                <a16:creationId xmlns:a16="http://schemas.microsoft.com/office/drawing/2014/main" id="{B4F6B4AB-B03C-4919-B831-1532CECDC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6334125"/>
            <a:ext cx="880110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 anchor="ctr"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en-US" altLang="zh-CN" sz="2000" b="1">
                <a:latin typeface="Times New Roman" panose="02020603050405020304" pitchFamily="18" charset="0"/>
              </a:rPr>
              <a:t>A lookup table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latin typeface="Times New Roman" panose="02020603050405020304" pitchFamily="18" charset="0"/>
              </a:rPr>
              <a:t> the correct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depth</a:t>
            </a:r>
            <a:r>
              <a:rPr lang="en-US" altLang="zh-CN" sz="2000" b="1">
                <a:latin typeface="Times New Roman" panose="02020603050405020304" pitchFamily="18" charset="0"/>
              </a:rPr>
              <a:t> of a point inside the cube</a:t>
            </a:r>
            <a:r>
              <a:rPr lang="en-US" altLang="zh-CN" sz="2000" b="1" u="sng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en-US" altLang="zh-CN" sz="2000" b="1">
                <a:latin typeface="Times New Roman" panose="02020603050405020304" pitchFamily="18" charset="0"/>
              </a:rPr>
              <a:t>A-buffer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latin typeface="Times New Roman" panose="02020603050405020304" pitchFamily="18" charset="0"/>
              </a:rPr>
              <a:t> take a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zh-CN" sz="2000" b="1">
                <a:latin typeface="Times New Roman" panose="02020603050405020304" pitchFamily="18" charset="0"/>
              </a:rPr>
              <a:t> of particles and correctly render them to the screen </a:t>
            </a:r>
          </a:p>
        </p:txBody>
      </p:sp>
      <p:sp>
        <p:nvSpPr>
          <p:cNvPr id="419845" name="Rectangle 5">
            <a:extLst>
              <a:ext uri="{FF2B5EF4-FFF2-40B4-BE49-F238E27FC236}">
                <a16:creationId xmlns:a16="http://schemas.microsoft.com/office/drawing/2014/main" id="{CC238CA8-18D2-4145-A65B-DF6A28B3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3" y="5167313"/>
            <a:ext cx="24590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Cube is never rotated</a:t>
            </a:r>
            <a:r>
              <a:rPr lang="en-US" altLang="zh-CN" sz="2000" b="1" u="sng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9846" name="AutoShape 6">
            <a:extLst>
              <a:ext uri="{FF2B5EF4-FFF2-40B4-BE49-F238E27FC236}">
                <a16:creationId xmlns:a16="http://schemas.microsoft.com/office/drawing/2014/main" id="{D656578E-43D2-41B6-9740-E918F1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2576513"/>
            <a:ext cx="2430463" cy="2332037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47" name="Picture 7" descr="PE00479_[1]">
            <a:extLst>
              <a:ext uri="{FF2B5EF4-FFF2-40B4-BE49-F238E27FC236}">
                <a16:creationId xmlns:a16="http://schemas.microsoft.com/office/drawing/2014/main" id="{8795307A-2DE9-4671-B5D4-0B42AD2454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475" y="4649788"/>
            <a:ext cx="12858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48" name="Oval 8">
            <a:extLst>
              <a:ext uri="{FF2B5EF4-FFF2-40B4-BE49-F238E27FC236}">
                <a16:creationId xmlns:a16="http://schemas.microsoft.com/office/drawing/2014/main" id="{D4C39E7B-2CB8-470F-B2E4-9AC346FCD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3871913"/>
            <a:ext cx="168275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49" name="Oval 9">
            <a:extLst>
              <a:ext uri="{FF2B5EF4-FFF2-40B4-BE49-F238E27FC236}">
                <a16:creationId xmlns:a16="http://schemas.microsoft.com/office/drawing/2014/main" id="{408A942A-79CB-441D-999D-C1413C962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3957638"/>
            <a:ext cx="166687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50" name="Oval 10">
            <a:extLst>
              <a:ext uri="{FF2B5EF4-FFF2-40B4-BE49-F238E27FC236}">
                <a16:creationId xmlns:a16="http://schemas.microsoft.com/office/drawing/2014/main" id="{186BFEC5-16F3-4AB3-B81F-6FC4C650C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4130675"/>
            <a:ext cx="168275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51" name="Oval 11">
            <a:extLst>
              <a:ext uri="{FF2B5EF4-FFF2-40B4-BE49-F238E27FC236}">
                <a16:creationId xmlns:a16="http://schemas.microsoft.com/office/drawing/2014/main" id="{A552EA8C-DC6E-431F-A7A1-C35253D8F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4217988"/>
            <a:ext cx="166687" cy="171450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52" name="Oval 12">
            <a:extLst>
              <a:ext uri="{FF2B5EF4-FFF2-40B4-BE49-F238E27FC236}">
                <a16:creationId xmlns:a16="http://schemas.microsoft.com/office/drawing/2014/main" id="{8C1DBD9E-EED5-4EDB-9326-3C57FE3C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4044950"/>
            <a:ext cx="168275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53" name="Oval 13">
            <a:extLst>
              <a:ext uri="{FF2B5EF4-FFF2-40B4-BE49-F238E27FC236}">
                <a16:creationId xmlns:a16="http://schemas.microsoft.com/office/drawing/2014/main" id="{64561E9F-3A12-412A-BAD1-D76C4F320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3525838"/>
            <a:ext cx="168275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54" name="Oval 14">
            <a:extLst>
              <a:ext uri="{FF2B5EF4-FFF2-40B4-BE49-F238E27FC236}">
                <a16:creationId xmlns:a16="http://schemas.microsoft.com/office/drawing/2014/main" id="{E64918DF-B67F-45DA-A5A3-A9BCEF0C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3786188"/>
            <a:ext cx="168275" cy="171450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55" name="Oval 15">
            <a:extLst>
              <a:ext uri="{FF2B5EF4-FFF2-40B4-BE49-F238E27FC236}">
                <a16:creationId xmlns:a16="http://schemas.microsoft.com/office/drawing/2014/main" id="{432571D7-29C9-47BC-9655-961C6B067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4303713"/>
            <a:ext cx="168275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56" name="Oval 16">
            <a:extLst>
              <a:ext uri="{FF2B5EF4-FFF2-40B4-BE49-F238E27FC236}">
                <a16:creationId xmlns:a16="http://schemas.microsoft.com/office/drawing/2014/main" id="{BD833AEF-1A5B-4FFC-AF97-AFA7606A8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88" y="3871913"/>
            <a:ext cx="166687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57" name="Oval 17">
            <a:extLst>
              <a:ext uri="{FF2B5EF4-FFF2-40B4-BE49-F238E27FC236}">
                <a16:creationId xmlns:a16="http://schemas.microsoft.com/office/drawing/2014/main" id="{0A6FE445-CC9E-4B04-AE05-77CADD27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4130675"/>
            <a:ext cx="166688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58" name="Oval 18">
            <a:extLst>
              <a:ext uri="{FF2B5EF4-FFF2-40B4-BE49-F238E27FC236}">
                <a16:creationId xmlns:a16="http://schemas.microsoft.com/office/drawing/2014/main" id="{E97C267E-040C-43C4-BD0E-D22F3E90F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88" y="3613150"/>
            <a:ext cx="166687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59" name="Oval 19">
            <a:extLst>
              <a:ext uri="{FF2B5EF4-FFF2-40B4-BE49-F238E27FC236}">
                <a16:creationId xmlns:a16="http://schemas.microsoft.com/office/drawing/2014/main" id="{C3B9AAC1-C716-4EE9-AAF8-73FAA7D6F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3525838"/>
            <a:ext cx="168275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60" name="Oval 20">
            <a:extLst>
              <a:ext uri="{FF2B5EF4-FFF2-40B4-BE49-F238E27FC236}">
                <a16:creationId xmlns:a16="http://schemas.microsoft.com/office/drawing/2014/main" id="{8D3C72CE-0762-4461-B050-BBBD1912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3786188"/>
            <a:ext cx="166688" cy="171450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61" name="Oval 21">
            <a:extLst>
              <a:ext uri="{FF2B5EF4-FFF2-40B4-BE49-F238E27FC236}">
                <a16:creationId xmlns:a16="http://schemas.microsoft.com/office/drawing/2014/main" id="{C6C4C9D0-9977-4839-B771-7DBF37F5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130675"/>
            <a:ext cx="168275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62" name="Oval 22">
            <a:extLst>
              <a:ext uri="{FF2B5EF4-FFF2-40B4-BE49-F238E27FC236}">
                <a16:creationId xmlns:a16="http://schemas.microsoft.com/office/drawing/2014/main" id="{DC03D464-2BDD-4C17-B611-759A0E12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4217988"/>
            <a:ext cx="168275" cy="171450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63" name="Oval 23">
            <a:extLst>
              <a:ext uri="{FF2B5EF4-FFF2-40B4-BE49-F238E27FC236}">
                <a16:creationId xmlns:a16="http://schemas.microsoft.com/office/drawing/2014/main" id="{4D69EBB5-EBBA-4699-8AD2-8457D62E8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4476750"/>
            <a:ext cx="166687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64" name="Oval 24">
            <a:extLst>
              <a:ext uri="{FF2B5EF4-FFF2-40B4-BE49-F238E27FC236}">
                <a16:creationId xmlns:a16="http://schemas.microsoft.com/office/drawing/2014/main" id="{B154F555-75D5-4437-9EC1-DA3771C9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4130675"/>
            <a:ext cx="166687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65" name="Oval 25">
            <a:extLst>
              <a:ext uri="{FF2B5EF4-FFF2-40B4-BE49-F238E27FC236}">
                <a16:creationId xmlns:a16="http://schemas.microsoft.com/office/drawing/2014/main" id="{178899A2-73BA-46E1-9DD3-530EB02A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3871913"/>
            <a:ext cx="168275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66" name="Oval 26">
            <a:extLst>
              <a:ext uri="{FF2B5EF4-FFF2-40B4-BE49-F238E27FC236}">
                <a16:creationId xmlns:a16="http://schemas.microsoft.com/office/drawing/2014/main" id="{FEB2D639-2ECA-47A8-A137-1E78190CD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3613150"/>
            <a:ext cx="168275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67" name="Oval 27">
            <a:extLst>
              <a:ext uri="{FF2B5EF4-FFF2-40B4-BE49-F238E27FC236}">
                <a16:creationId xmlns:a16="http://schemas.microsoft.com/office/drawing/2014/main" id="{AB405155-7499-44C2-B62D-EC852A303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4562475"/>
            <a:ext cx="166687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68" name="Oval 28">
            <a:extLst>
              <a:ext uri="{FF2B5EF4-FFF2-40B4-BE49-F238E27FC236}">
                <a16:creationId xmlns:a16="http://schemas.microsoft.com/office/drawing/2014/main" id="{DFCBB3AD-E908-4684-B56E-E49F655A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3957638"/>
            <a:ext cx="168275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69" name="Oval 29">
            <a:extLst>
              <a:ext uri="{FF2B5EF4-FFF2-40B4-BE49-F238E27FC236}">
                <a16:creationId xmlns:a16="http://schemas.microsoft.com/office/drawing/2014/main" id="{DA93F2B6-C9F6-44E4-B4FA-C5A939077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4389438"/>
            <a:ext cx="168275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70" name="Oval 30">
            <a:extLst>
              <a:ext uri="{FF2B5EF4-FFF2-40B4-BE49-F238E27FC236}">
                <a16:creationId xmlns:a16="http://schemas.microsoft.com/office/drawing/2014/main" id="{D540148D-045E-49F4-B5D1-F7F6E19E0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3786188"/>
            <a:ext cx="168275" cy="171450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71" name="Oval 31">
            <a:extLst>
              <a:ext uri="{FF2B5EF4-FFF2-40B4-BE49-F238E27FC236}">
                <a16:creationId xmlns:a16="http://schemas.microsoft.com/office/drawing/2014/main" id="{94874244-1EB1-4D26-B964-51DD4717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3354388"/>
            <a:ext cx="168275" cy="171450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72" name="Oval 32">
            <a:extLst>
              <a:ext uri="{FF2B5EF4-FFF2-40B4-BE49-F238E27FC236}">
                <a16:creationId xmlns:a16="http://schemas.microsoft.com/office/drawing/2014/main" id="{167FCBA4-4F2F-4D78-9875-1FDF20249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2835275"/>
            <a:ext cx="168275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73" name="Oval 33">
            <a:extLst>
              <a:ext uri="{FF2B5EF4-FFF2-40B4-BE49-F238E27FC236}">
                <a16:creationId xmlns:a16="http://schemas.microsoft.com/office/drawing/2014/main" id="{987AC481-8E74-45DB-AEC7-8E98CF33C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88" y="3267075"/>
            <a:ext cx="166687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74" name="Oval 34">
            <a:extLst>
              <a:ext uri="{FF2B5EF4-FFF2-40B4-BE49-F238E27FC236}">
                <a16:creationId xmlns:a16="http://schemas.microsoft.com/office/drawing/2014/main" id="{4EAE31C9-60DB-4249-8B48-30E50ECFA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3" y="3440113"/>
            <a:ext cx="168275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75" name="Oval 35">
            <a:extLst>
              <a:ext uri="{FF2B5EF4-FFF2-40B4-BE49-F238E27FC236}">
                <a16:creationId xmlns:a16="http://schemas.microsoft.com/office/drawing/2014/main" id="{3549E572-9082-4473-B694-C11E9B038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2662238"/>
            <a:ext cx="166688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76" name="Oval 36">
            <a:extLst>
              <a:ext uri="{FF2B5EF4-FFF2-40B4-BE49-F238E27FC236}">
                <a16:creationId xmlns:a16="http://schemas.microsoft.com/office/drawing/2014/main" id="{4AB060DE-7255-44C8-B723-B4F377593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2922588"/>
            <a:ext cx="166687" cy="171450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77" name="Oval 37">
            <a:extLst>
              <a:ext uri="{FF2B5EF4-FFF2-40B4-BE49-F238E27FC236}">
                <a16:creationId xmlns:a16="http://schemas.microsoft.com/office/drawing/2014/main" id="{4F7AF838-C13C-44FB-AD99-3A4C10F3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3440113"/>
            <a:ext cx="166688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78" name="Oval 38">
            <a:extLst>
              <a:ext uri="{FF2B5EF4-FFF2-40B4-BE49-F238E27FC236}">
                <a16:creationId xmlns:a16="http://schemas.microsoft.com/office/drawing/2014/main" id="{F3F75795-D4C2-46F5-84A8-264ED7155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835275"/>
            <a:ext cx="166688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79" name="Oval 39">
            <a:extLst>
              <a:ext uri="{FF2B5EF4-FFF2-40B4-BE49-F238E27FC236}">
                <a16:creationId xmlns:a16="http://schemas.microsoft.com/office/drawing/2014/main" id="{998AD046-A9E6-46FE-803D-02EEC57CC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3354388"/>
            <a:ext cx="168275" cy="171450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80" name="Oval 40">
            <a:extLst>
              <a:ext uri="{FF2B5EF4-FFF2-40B4-BE49-F238E27FC236}">
                <a16:creationId xmlns:a16="http://schemas.microsoft.com/office/drawing/2014/main" id="{64A0CB06-4134-4AE7-A9AA-437772302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513" y="2922588"/>
            <a:ext cx="168275" cy="171450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81" name="Oval 41">
            <a:extLst>
              <a:ext uri="{FF2B5EF4-FFF2-40B4-BE49-F238E27FC236}">
                <a16:creationId xmlns:a16="http://schemas.microsoft.com/office/drawing/2014/main" id="{6232DC6D-9842-461D-9761-16012315F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2662238"/>
            <a:ext cx="166687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82" name="Oval 42">
            <a:extLst>
              <a:ext uri="{FF2B5EF4-FFF2-40B4-BE49-F238E27FC236}">
                <a16:creationId xmlns:a16="http://schemas.microsoft.com/office/drawing/2014/main" id="{27888DFD-CA3C-4103-B380-329A5CE2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3" y="3698875"/>
            <a:ext cx="168275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83" name="Oval 43">
            <a:extLst>
              <a:ext uri="{FF2B5EF4-FFF2-40B4-BE49-F238E27FC236}">
                <a16:creationId xmlns:a16="http://schemas.microsoft.com/office/drawing/2014/main" id="{E7688C5B-E702-4127-A006-02E8DDBE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3181350"/>
            <a:ext cx="168275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84" name="Oval 44">
            <a:extLst>
              <a:ext uri="{FF2B5EF4-FFF2-40B4-BE49-F238E27FC236}">
                <a16:creationId xmlns:a16="http://schemas.microsoft.com/office/drawing/2014/main" id="{DABE53D1-496B-4E32-9D69-162A4816D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3" y="3957638"/>
            <a:ext cx="168275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85" name="Oval 45">
            <a:extLst>
              <a:ext uri="{FF2B5EF4-FFF2-40B4-BE49-F238E27FC236}">
                <a16:creationId xmlns:a16="http://schemas.microsoft.com/office/drawing/2014/main" id="{1350390B-FBF5-4F2F-8F57-28B3F8BD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4476750"/>
            <a:ext cx="166688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86" name="Oval 46">
            <a:extLst>
              <a:ext uri="{FF2B5EF4-FFF2-40B4-BE49-F238E27FC236}">
                <a16:creationId xmlns:a16="http://schemas.microsoft.com/office/drawing/2014/main" id="{3734FBB3-606A-4156-BE33-AEFB072F6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513" y="4389438"/>
            <a:ext cx="168275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87" name="Oval 47">
            <a:extLst>
              <a:ext uri="{FF2B5EF4-FFF2-40B4-BE49-F238E27FC236}">
                <a16:creationId xmlns:a16="http://schemas.microsoft.com/office/drawing/2014/main" id="{F0E6FD5C-7D05-4E0E-B0CA-09D16D1FE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3698875"/>
            <a:ext cx="166687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88" name="Oval 48">
            <a:extLst>
              <a:ext uri="{FF2B5EF4-FFF2-40B4-BE49-F238E27FC236}">
                <a16:creationId xmlns:a16="http://schemas.microsoft.com/office/drawing/2014/main" id="{2789A5D0-631B-44E6-98F7-2FE05EC1A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3094038"/>
            <a:ext cx="166687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89" name="Oval 49">
            <a:extLst>
              <a:ext uri="{FF2B5EF4-FFF2-40B4-BE49-F238E27FC236}">
                <a16:creationId xmlns:a16="http://schemas.microsoft.com/office/drawing/2014/main" id="{D38E7E30-AB2B-4F9D-913D-3575FC9C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2662238"/>
            <a:ext cx="168275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90" name="Oval 50">
            <a:extLst>
              <a:ext uri="{FF2B5EF4-FFF2-40B4-BE49-F238E27FC236}">
                <a16:creationId xmlns:a16="http://schemas.microsoft.com/office/drawing/2014/main" id="{BA3A35B6-5755-48D2-99A0-D0B8AF5AF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4044950"/>
            <a:ext cx="168275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91" name="Oval 51">
            <a:extLst>
              <a:ext uri="{FF2B5EF4-FFF2-40B4-BE49-F238E27FC236}">
                <a16:creationId xmlns:a16="http://schemas.microsoft.com/office/drawing/2014/main" id="{2F4D9921-5D02-4B2D-A47B-35E51CFB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4562475"/>
            <a:ext cx="166688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92" name="AutoShape 52">
            <a:extLst>
              <a:ext uri="{FF2B5EF4-FFF2-40B4-BE49-F238E27FC236}">
                <a16:creationId xmlns:a16="http://schemas.microsoft.com/office/drawing/2014/main" id="{44040271-ABB7-489C-80EC-A83D298D0A55}"/>
              </a:ext>
            </a:extLst>
          </p:cNvPr>
          <p:cNvSpPr>
            <a:spLocks noChangeArrowheads="1"/>
          </p:cNvSpPr>
          <p:nvPr/>
        </p:nvSpPr>
        <p:spPr bwMode="auto">
          <a:xfrm rot="-1620833">
            <a:off x="1676400" y="4403725"/>
            <a:ext cx="2133600" cy="260350"/>
          </a:xfrm>
          <a:prstGeom prst="rightArrow">
            <a:avLst>
              <a:gd name="adj1" fmla="val 50000"/>
              <a:gd name="adj2" fmla="val 2111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93" name="Oval 53">
            <a:extLst>
              <a:ext uri="{FF2B5EF4-FFF2-40B4-BE49-F238E27FC236}">
                <a16:creationId xmlns:a16="http://schemas.microsoft.com/office/drawing/2014/main" id="{7D6F3FEB-08F5-48C6-ADBE-6DF98BE1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2922588"/>
            <a:ext cx="166688" cy="171450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94" name="Oval 54">
            <a:extLst>
              <a:ext uri="{FF2B5EF4-FFF2-40B4-BE49-F238E27FC236}">
                <a16:creationId xmlns:a16="http://schemas.microsoft.com/office/drawing/2014/main" id="{C8B24FB2-34A8-4AA8-A3EA-3FD019CAC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662238"/>
            <a:ext cx="168275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95" name="Oval 55">
            <a:extLst>
              <a:ext uri="{FF2B5EF4-FFF2-40B4-BE49-F238E27FC236}">
                <a16:creationId xmlns:a16="http://schemas.microsoft.com/office/drawing/2014/main" id="{4D1E7C1C-2899-4C15-B373-7F82D3D33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025" y="3440113"/>
            <a:ext cx="166688" cy="173037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96" name="Oval 56">
            <a:extLst>
              <a:ext uri="{FF2B5EF4-FFF2-40B4-BE49-F238E27FC236}">
                <a16:creationId xmlns:a16="http://schemas.microsoft.com/office/drawing/2014/main" id="{AA0B2D53-BB3C-41D6-8DFE-FDAB4636B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2835275"/>
            <a:ext cx="168275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97" name="Oval 57">
            <a:extLst>
              <a:ext uri="{FF2B5EF4-FFF2-40B4-BE49-F238E27FC236}">
                <a16:creationId xmlns:a16="http://schemas.microsoft.com/office/drawing/2014/main" id="{0EB3AF37-95B2-4D25-87E8-74A0F0AE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3267075"/>
            <a:ext cx="168275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98" name="Oval 58">
            <a:extLst>
              <a:ext uri="{FF2B5EF4-FFF2-40B4-BE49-F238E27FC236}">
                <a16:creationId xmlns:a16="http://schemas.microsoft.com/office/drawing/2014/main" id="{67CF75DA-0995-483C-A093-8982CE6A6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3181350"/>
            <a:ext cx="166687" cy="173038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99" name="Oval 59">
            <a:extLst>
              <a:ext uri="{FF2B5EF4-FFF2-40B4-BE49-F238E27FC236}">
                <a16:creationId xmlns:a16="http://schemas.microsoft.com/office/drawing/2014/main" id="{95D2F385-ED2D-441B-8DD4-FE7AC9315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3" y="4649788"/>
            <a:ext cx="168275" cy="171450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900" name="Oval 60">
            <a:extLst>
              <a:ext uri="{FF2B5EF4-FFF2-40B4-BE49-F238E27FC236}">
                <a16:creationId xmlns:a16="http://schemas.microsoft.com/office/drawing/2014/main" id="{05E27192-02CC-43B8-9378-3D99EEEDE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4649788"/>
            <a:ext cx="168275" cy="171450"/>
          </a:xfrm>
          <a:prstGeom prst="ellipse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901" name="Rectangle 61">
            <a:extLst>
              <a:ext uri="{FF2B5EF4-FFF2-40B4-BE49-F238E27FC236}">
                <a16:creationId xmlns:a16="http://schemas.microsoft.com/office/drawing/2014/main" id="{E027FFDF-6A7F-42A0-A66C-4FBC9CB0D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2178050"/>
            <a:ext cx="4106863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 anchor="ctr"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Doubly linked list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latin typeface="Times New Roman" panose="02020603050405020304" pitchFamily="18" charset="0"/>
              </a:rPr>
              <a:t> particles can be easily moved from one pool to another.  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Alive pool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>
                <a:latin typeface="Times New Roman" panose="02020603050405020304" pitchFamily="18" charset="0"/>
              </a:rPr>
              <a:t>contains particles that should be rendered to the screen because they are currently active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Dead pool 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>
                <a:latin typeface="Times New Roman" panose="02020603050405020304" pitchFamily="18" charset="0"/>
              </a:rPr>
              <a:t>reserve of allocated particle space that may be needed later or have exceeded their lifetime.</a:t>
            </a:r>
            <a:r>
              <a:rPr lang="en-US" altLang="zh-CN" sz="2000" b="1" u="sng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419902" name="Picture 62" descr="tens1">
            <a:extLst>
              <a:ext uri="{FF2B5EF4-FFF2-40B4-BE49-F238E27FC236}">
                <a16:creationId xmlns:a16="http://schemas.microsoft.com/office/drawing/2014/main" id="{08DC2E58-F8A3-42DF-AAA3-1F6BA7A8A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863600"/>
            <a:ext cx="224155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3" name="Picture 63" descr="fire2">
            <a:extLst>
              <a:ext uri="{FF2B5EF4-FFF2-40B4-BE49-F238E27FC236}">
                <a16:creationId xmlns:a16="http://schemas.microsoft.com/office/drawing/2014/main" id="{5B960B03-20CC-4E8D-8422-B333F585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676525"/>
            <a:ext cx="2262188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/>
      <p:bldP spid="419845" grpId="0"/>
      <p:bldP spid="419846" grpId="0" animBg="1"/>
      <p:bldP spid="419847" grpId="0" animBg="1"/>
      <p:bldP spid="419848" grpId="0" animBg="1"/>
      <p:bldP spid="419849" grpId="0" animBg="1"/>
      <p:bldP spid="419850" grpId="0" animBg="1"/>
      <p:bldP spid="419851" grpId="0" animBg="1"/>
      <p:bldP spid="419852" grpId="0" animBg="1"/>
      <p:bldP spid="419853" grpId="0" animBg="1"/>
      <p:bldP spid="419854" grpId="0" animBg="1"/>
      <p:bldP spid="419855" grpId="0" animBg="1"/>
      <p:bldP spid="419856" grpId="0" animBg="1"/>
      <p:bldP spid="419857" grpId="0" animBg="1"/>
      <p:bldP spid="419858" grpId="0" animBg="1"/>
      <p:bldP spid="419859" grpId="0" animBg="1"/>
      <p:bldP spid="419860" grpId="0" animBg="1"/>
      <p:bldP spid="419861" grpId="0" animBg="1"/>
      <p:bldP spid="419862" grpId="0" animBg="1"/>
      <p:bldP spid="419863" grpId="0" animBg="1"/>
      <p:bldP spid="419864" grpId="0" animBg="1"/>
      <p:bldP spid="419865" grpId="0" animBg="1"/>
      <p:bldP spid="419866" grpId="0" animBg="1"/>
      <p:bldP spid="419867" grpId="0" animBg="1"/>
      <p:bldP spid="419868" grpId="0" animBg="1"/>
      <p:bldP spid="419869" grpId="0" animBg="1"/>
      <p:bldP spid="419870" grpId="0" animBg="1"/>
      <p:bldP spid="419871" grpId="0" animBg="1"/>
      <p:bldP spid="419872" grpId="0" animBg="1"/>
      <p:bldP spid="419873" grpId="0" animBg="1"/>
      <p:bldP spid="419874" grpId="0" animBg="1"/>
      <p:bldP spid="419875" grpId="0" animBg="1"/>
      <p:bldP spid="419876" grpId="0" animBg="1"/>
      <p:bldP spid="419877" grpId="0" animBg="1"/>
      <p:bldP spid="419878" grpId="0" animBg="1"/>
      <p:bldP spid="419879" grpId="0" animBg="1"/>
      <p:bldP spid="419880" grpId="0" animBg="1"/>
      <p:bldP spid="419881" grpId="0" animBg="1"/>
      <p:bldP spid="419882" grpId="0" animBg="1"/>
      <p:bldP spid="419883" grpId="0" animBg="1"/>
      <p:bldP spid="419884" grpId="0" animBg="1"/>
      <p:bldP spid="419885" grpId="0" animBg="1"/>
      <p:bldP spid="419886" grpId="0" animBg="1"/>
      <p:bldP spid="419887" grpId="0" animBg="1"/>
      <p:bldP spid="419888" grpId="0" animBg="1"/>
      <p:bldP spid="419889" grpId="0" animBg="1"/>
      <p:bldP spid="419890" grpId="0" animBg="1"/>
      <p:bldP spid="419891" grpId="0" animBg="1"/>
      <p:bldP spid="419892" grpId="0" animBg="1"/>
      <p:bldP spid="419893" grpId="0" animBg="1"/>
      <p:bldP spid="419894" grpId="0" animBg="1"/>
      <p:bldP spid="419895" grpId="0" animBg="1"/>
      <p:bldP spid="419896" grpId="0" animBg="1"/>
      <p:bldP spid="419897" grpId="0" animBg="1"/>
      <p:bldP spid="419898" grpId="0" animBg="1"/>
      <p:bldP spid="419899" grpId="0" animBg="1"/>
      <p:bldP spid="4199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62F2F1D-DD60-4D37-A7F9-DE3A53299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Demo</a:t>
            </a:r>
          </a:p>
        </p:txBody>
      </p:sp>
      <p:pic>
        <p:nvPicPr>
          <p:cNvPr id="7" name="waterwheel.avi">
            <a:hlinkClick r:id="" action="ppaction://media"/>
            <a:extLst>
              <a:ext uri="{FF2B5EF4-FFF2-40B4-BE49-F238E27FC236}">
                <a16:creationId xmlns:a16="http://schemas.microsoft.com/office/drawing/2014/main" id="{2AD75D33-3502-463B-A3ED-5A216568BC3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385888"/>
            <a:ext cx="7200900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 fullScrn="1"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BC50C49-A7D8-4995-ABF6-FB687DFF3A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54063" y="1812925"/>
            <a:ext cx="4560887" cy="305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A particle behind another particle is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not obscured</a:t>
            </a:r>
            <a:r>
              <a:rPr lang="en-US" altLang="zh-CN" sz="3200" dirty="0">
                <a:ea typeface="宋体" panose="02010600030101010101" pitchFamily="2" charset="-122"/>
              </a:rPr>
              <a:t> by rather adds more light to the pixels covered</a:t>
            </a:r>
          </a:p>
        </p:txBody>
      </p:sp>
      <p:pic>
        <p:nvPicPr>
          <p:cNvPr id="49155" name="Picture 3" descr="frame4">
            <a:extLst>
              <a:ext uri="{FF2B5EF4-FFF2-40B4-BE49-F238E27FC236}">
                <a16:creationId xmlns:a16="http://schemas.microsoft.com/office/drawing/2014/main" id="{04776255-FF3D-4258-ADFD-F1FD4A96B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1385888"/>
            <a:ext cx="368617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 descr="frame5">
            <a:extLst>
              <a:ext uri="{FF2B5EF4-FFF2-40B4-BE49-F238E27FC236}">
                <a16:creationId xmlns:a16="http://schemas.microsoft.com/office/drawing/2014/main" id="{B8244461-948E-4A64-A0A3-ED475E01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4243388"/>
            <a:ext cx="363378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536FA62-307B-4EA4-A13E-97D14CE0C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69850"/>
            <a:ext cx="97583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Times New Roman" panose="02020603050405020304" pitchFamily="18" charset="0"/>
              </a:rPr>
              <a:t>(1)Rendering a Particle </a:t>
            </a:r>
            <a:r>
              <a:rPr lang="en-US" altLang="zh-CN" sz="4000" b="1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Alpha Blending</a:t>
            </a:r>
            <a:endParaRPr lang="en-US" altLang="zh-CN" sz="4000" b="1" u="sng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553DA76C-94F3-4314-9E96-2481D1F5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4024313"/>
            <a:ext cx="4022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Without alpha-blending : particles are simply textured rectangles.</a:t>
            </a:r>
            <a:endParaRPr lang="en-US" altLang="zh-CN" sz="2000" b="1" u="sng">
              <a:latin typeface="Times New Roman" panose="02020603050405020304" pitchFamily="18" charset="0"/>
            </a:endParaRPr>
          </a:p>
        </p:txBody>
      </p:sp>
      <p:pic>
        <p:nvPicPr>
          <p:cNvPr id="423940" name="Picture 4" descr="partnoalpha">
            <a:extLst>
              <a:ext uri="{FF2B5EF4-FFF2-40B4-BE49-F238E27FC236}">
                <a16:creationId xmlns:a16="http://schemas.microsoft.com/office/drawing/2014/main" id="{9EF6C143-DCA6-4C3B-9181-DF1EB015F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949325"/>
            <a:ext cx="36036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3941" name="Picture 5" descr="partwithalpha">
            <a:extLst>
              <a:ext uri="{FF2B5EF4-FFF2-40B4-BE49-F238E27FC236}">
                <a16:creationId xmlns:a16="http://schemas.microsoft.com/office/drawing/2014/main" id="{5FBEFEB5-3346-4A5D-87A6-E216CFA4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3" y="949325"/>
            <a:ext cx="36036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42" name="Rectangle 6">
            <a:extLst>
              <a:ext uri="{FF2B5EF4-FFF2-40B4-BE49-F238E27FC236}">
                <a16:creationId xmlns:a16="http://schemas.microsoft.com/office/drawing/2014/main" id="{3F2169DB-6B7D-48BA-A35A-2F002CA4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4171950"/>
            <a:ext cx="34131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</a:rPr>
              <a:t>Alpha-blending is enabled</a:t>
            </a:r>
          </a:p>
        </p:txBody>
      </p:sp>
      <p:sp>
        <p:nvSpPr>
          <p:cNvPr id="423943" name="Rectangle 7">
            <a:extLst>
              <a:ext uri="{FF2B5EF4-FFF2-40B4-BE49-F238E27FC236}">
                <a16:creationId xmlns:a16="http://schemas.microsoft.com/office/drawing/2014/main" id="{7024AB0F-D291-4C5B-B1DC-C1DEA142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4965700"/>
            <a:ext cx="9918700" cy="473075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FinalColor = DestColor × DestBlendFactor + SrcColor × SrcBlendFactor</a:t>
            </a:r>
            <a:endParaRPr lang="en-US" altLang="zh-CN" sz="2400" b="1" u="sng">
              <a:latin typeface="Times New Roman" panose="02020603050405020304" pitchFamily="18" charset="0"/>
            </a:endParaRPr>
          </a:p>
        </p:txBody>
      </p:sp>
      <p:sp>
        <p:nvSpPr>
          <p:cNvPr id="423944" name="Rectangle 8">
            <a:extLst>
              <a:ext uri="{FF2B5EF4-FFF2-40B4-BE49-F238E27FC236}">
                <a16:creationId xmlns:a16="http://schemas.microsoft.com/office/drawing/2014/main" id="{D1838C85-CBD3-4B6F-94EF-243F8A17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6823075"/>
            <a:ext cx="98583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The more particles are on top of each other, the brighter the color in that area should be</a:t>
            </a:r>
            <a:r>
              <a:rPr lang="en-US" altLang="zh-CN" sz="2000" b="1" u="sng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423945" name="Picture 9" descr="blendparts">
            <a:extLst>
              <a:ext uri="{FF2B5EF4-FFF2-40B4-BE49-F238E27FC236}">
                <a16:creationId xmlns:a16="http://schemas.microsoft.com/office/drawing/2014/main" id="{2E1AB272-C281-4E4D-98C1-850C4E4A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541963"/>
            <a:ext cx="343693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  <p:bldP spid="423942" grpId="0"/>
      <p:bldP spid="423943" grpId="0" animBg="1"/>
      <p:bldP spid="4239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FF19D6C-1DEA-4881-A874-517E3CE7C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5.3.1 Overview</a:t>
            </a:r>
          </a:p>
        </p:txBody>
      </p:sp>
      <p:sp>
        <p:nvSpPr>
          <p:cNvPr id="398341" name="Rectangle 5">
            <a:extLst>
              <a:ext uri="{FF2B5EF4-FFF2-40B4-BE49-F238E27FC236}">
                <a16:creationId xmlns:a16="http://schemas.microsoft.com/office/drawing/2014/main" id="{8FC5AC52-1DA1-4B18-AEFA-1444F66B0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5229225"/>
            <a:ext cx="9051925" cy="1825625"/>
          </a:xfrm>
          <a:prstGeom prst="rect">
            <a:avLst/>
          </a:prstGeom>
          <a:noFill/>
          <a:ln w="28575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Particle systems </a:t>
            </a:r>
            <a:r>
              <a:rPr lang="en-US" altLang="zh-CN" sz="2800" b="1">
                <a:latin typeface="Times New Roman" panose="02020603050405020304" pitchFamily="18" charset="0"/>
              </a:rPr>
              <a:t>are a method of rendering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complex</a:t>
            </a:r>
            <a:r>
              <a:rPr lang="en-US" altLang="zh-CN" sz="2800" b="1">
                <a:latin typeface="Times New Roman" panose="02020603050405020304" pitchFamily="18" charset="0"/>
              </a:rPr>
              <a:t> objects that are not easily described by polygonal geometry but, could resemble a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huge collection </a:t>
            </a:r>
            <a:r>
              <a:rPr lang="en-US" altLang="zh-CN" sz="2800" b="1">
                <a:latin typeface="Times New Roman" panose="02020603050405020304" pitchFamily="18" charset="0"/>
              </a:rPr>
              <a:t>of small points in space or a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fuzzy object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4C7C3CB-08F4-40CC-8BCB-6FB74E61DB60}"/>
              </a:ext>
            </a:extLst>
          </p:cNvPr>
          <p:cNvGraphicFramePr>
            <a:graphicFrameLocks noGrp="1"/>
          </p:cNvGraphicFramePr>
          <p:nvPr/>
        </p:nvGraphicFramePr>
        <p:xfrm>
          <a:off x="636588" y="1125538"/>
          <a:ext cx="900112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369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Type of Group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Number of </a:t>
                      </a:r>
                      <a:r>
                        <a:rPr lang="en-US" altLang="zh-CN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elementts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Incorporated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Intelligence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369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Particles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Many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Much – with environment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054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Flocks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Some 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Some – with environment</a:t>
                      </a:r>
                      <a:r>
                        <a:rPr lang="en-US" altLang="zh-CN" sz="2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and other elements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Limited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369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Autonomous</a:t>
                      </a:r>
                      <a:r>
                        <a:rPr lang="en-US" altLang="zh-CN" sz="2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Behavior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Few 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Little</a:t>
                      </a:r>
                      <a:r>
                        <a:rPr lang="en-US" altLang="zh-CN" sz="2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itchFamily="18" charset="0"/>
                          <a:cs typeface="Times New Roman" pitchFamily="18" charset="0"/>
                        </a:rPr>
                        <a:t>Much </a:t>
                      </a:r>
                      <a:endParaRPr lang="zh-CN" altLang="en-US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1" marR="7200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1C311A7E-87C0-4E50-A5F7-3028963D6028}"/>
              </a:ext>
            </a:extLst>
          </p:cNvPr>
          <p:cNvSpPr>
            <a:spLocks noChangeAspect="1"/>
          </p:cNvSpPr>
          <p:nvPr/>
        </p:nvSpPr>
        <p:spPr bwMode="auto">
          <a:xfrm>
            <a:off x="492125" y="1978025"/>
            <a:ext cx="1697038" cy="9001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endParaRPr lang="zh-CN" altLang="en-US" sz="2400">
              <a:latin typeface="Arial Black" pitchFamily="34" charset="0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">
            <a:extLst>
              <a:ext uri="{FF2B5EF4-FFF2-40B4-BE49-F238E27FC236}">
                <a16:creationId xmlns:a16="http://schemas.microsoft.com/office/drawing/2014/main" id="{7DCB4F4E-E5D9-4462-AAD2-0E255C4D9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8388" y="84138"/>
            <a:ext cx="8990012" cy="7794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5.3.4 Particle System Representation</a:t>
            </a:r>
          </a:p>
        </p:txBody>
      </p:sp>
      <p:sp>
        <p:nvSpPr>
          <p:cNvPr id="2068" name="Text Box 3">
            <a:extLst>
              <a:ext uri="{FF2B5EF4-FFF2-40B4-BE49-F238E27FC236}">
                <a16:creationId xmlns:a16="http://schemas.microsoft.com/office/drawing/2014/main" id="{31534793-3942-4F5E-8976-2B6AD0D7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1528763"/>
            <a:ext cx="86709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Separate the data structures and integration</a:t>
            </a:r>
          </a:p>
        </p:txBody>
      </p:sp>
      <p:sp>
        <p:nvSpPr>
          <p:cNvPr id="2069" name="Line 4">
            <a:extLst>
              <a:ext uri="{FF2B5EF4-FFF2-40B4-BE49-F238E27FC236}">
                <a16:creationId xmlns:a16="http://schemas.microsoft.com/office/drawing/2014/main" id="{7B5C73F5-8ED9-438D-8435-4F41087B2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3438525"/>
            <a:ext cx="0" cy="950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grpSp>
        <p:nvGrpSpPr>
          <p:cNvPr id="2070" name="Group 5">
            <a:extLst>
              <a:ext uri="{FF2B5EF4-FFF2-40B4-BE49-F238E27FC236}">
                <a16:creationId xmlns:a16="http://schemas.microsoft.com/office/drawing/2014/main" id="{BC34D85E-3904-4B70-AB76-330A0D7B13EC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2624138"/>
            <a:ext cx="2309813" cy="949325"/>
            <a:chOff x="528" y="1858"/>
            <a:chExt cx="1323" cy="528"/>
          </a:xfrm>
        </p:grpSpPr>
        <p:sp>
          <p:nvSpPr>
            <p:cNvPr id="2089" name="Text Box 6">
              <a:extLst>
                <a:ext uri="{FF2B5EF4-FFF2-40B4-BE49-F238E27FC236}">
                  <a16:creationId xmlns:a16="http://schemas.microsoft.com/office/drawing/2014/main" id="{0A4FF975-75CA-4537-9407-95E7BCD0B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872"/>
              <a:ext cx="102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Particle System</a:t>
              </a:r>
            </a:p>
          </p:txBody>
        </p:sp>
        <p:sp>
          <p:nvSpPr>
            <p:cNvPr id="2090" name="Rectangle 7">
              <a:extLst>
                <a:ext uri="{FF2B5EF4-FFF2-40B4-BE49-F238E27FC236}">
                  <a16:creationId xmlns:a16="http://schemas.microsoft.com/office/drawing/2014/main" id="{FAE486DE-81B5-470D-8FAB-7D1D3A503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12"/>
              <a:ext cx="124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91" name="Text Box 8">
              <a:extLst>
                <a:ext uri="{FF2B5EF4-FFF2-40B4-BE49-F238E27FC236}">
                  <a16:creationId xmlns:a16="http://schemas.microsoft.com/office/drawing/2014/main" id="{80075282-53C4-4C2A-AB2E-70AF48AEE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" y="2112"/>
              <a:ext cx="36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2092" name="Text Box 9">
              <a:extLst>
                <a:ext uri="{FF2B5EF4-FFF2-40B4-BE49-F238E27FC236}">
                  <a16:creationId xmlns:a16="http://schemas.microsoft.com/office/drawing/2014/main" id="{52F2BF56-C949-4CE7-9DCC-DA4A67A36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60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particles</a:t>
              </a:r>
            </a:p>
          </p:txBody>
        </p:sp>
        <p:sp>
          <p:nvSpPr>
            <p:cNvPr id="2093" name="Rectangle 10">
              <a:extLst>
                <a:ext uri="{FF2B5EF4-FFF2-40B4-BE49-F238E27FC236}">
                  <a16:creationId xmlns:a16="http://schemas.microsoft.com/office/drawing/2014/main" id="{55BCB71B-9C27-4EDB-9813-A6ADF9E7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1858"/>
              <a:ext cx="129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2071" name="Text Box 11">
            <a:extLst>
              <a:ext uri="{FF2B5EF4-FFF2-40B4-BE49-F238E27FC236}">
                <a16:creationId xmlns:a16="http://schemas.microsoft.com/office/drawing/2014/main" id="{6636C519-68DB-4DE1-A8D0-811F39BFF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4437063"/>
            <a:ext cx="9858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Particle</a:t>
            </a:r>
          </a:p>
        </p:txBody>
      </p:sp>
      <p:grpSp>
        <p:nvGrpSpPr>
          <p:cNvPr id="2072" name="Group 12">
            <a:extLst>
              <a:ext uri="{FF2B5EF4-FFF2-40B4-BE49-F238E27FC236}">
                <a16:creationId xmlns:a16="http://schemas.microsoft.com/office/drawing/2014/main" id="{B1E9DCE9-82B3-413B-99D5-A02AC57D56D9}"/>
              </a:ext>
            </a:extLst>
          </p:cNvPr>
          <p:cNvGrpSpPr>
            <a:grpSpLocks/>
          </p:cNvGrpSpPr>
          <p:nvPr/>
        </p:nvGrpSpPr>
        <p:grpSpPr bwMode="auto">
          <a:xfrm>
            <a:off x="1598613" y="4437063"/>
            <a:ext cx="439737" cy="1727200"/>
            <a:chOff x="756" y="2784"/>
            <a:chExt cx="252" cy="960"/>
          </a:xfrm>
        </p:grpSpPr>
        <p:sp>
          <p:nvSpPr>
            <p:cNvPr id="2088" name="Rectangle 13">
              <a:extLst>
                <a:ext uri="{FF2B5EF4-FFF2-40B4-BE49-F238E27FC236}">
                  <a16:creationId xmlns:a16="http://schemas.microsoft.com/office/drawing/2014/main" id="{63C0E930-EC38-4FB5-A18B-BB748D25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784"/>
              <a:ext cx="24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63" name="Object 14">
              <a:extLst>
                <a:ext uri="{FF2B5EF4-FFF2-40B4-BE49-F238E27FC236}">
                  <a16:creationId xmlns:a16="http://schemas.microsoft.com/office/drawing/2014/main" id="{6AC653DB-47B6-4C3E-B6DC-880B8A92F4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7" y="2828"/>
            <a:ext cx="18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26720" progId="Equation.3">
                    <p:embed/>
                  </p:oleObj>
                </mc:Choice>
                <mc:Fallback>
                  <p:oleObj name="Equation" r:id="rId2" imgW="126720" imgH="1267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2828"/>
                          <a:ext cx="18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15">
              <a:extLst>
                <a:ext uri="{FF2B5EF4-FFF2-40B4-BE49-F238E27FC236}">
                  <a16:creationId xmlns:a16="http://schemas.microsoft.com/office/drawing/2014/main" id="{F12FA324-E7BA-40FF-9454-32A710DA48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7" y="3046"/>
            <a:ext cx="18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39680" progId="Equation.3">
                    <p:embed/>
                  </p:oleObj>
                </mc:Choice>
                <mc:Fallback>
                  <p:oleObj name="Equation" r:id="rId4" imgW="126720" imgH="1396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3046"/>
                          <a:ext cx="18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16">
              <a:extLst>
                <a:ext uri="{FF2B5EF4-FFF2-40B4-BE49-F238E27FC236}">
                  <a16:creationId xmlns:a16="http://schemas.microsoft.com/office/drawing/2014/main" id="{3E870C01-76A3-4AF4-94B3-FB87E04450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7" y="3231"/>
            <a:ext cx="16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64880" progId="Equation.3">
                    <p:embed/>
                  </p:oleObj>
                </mc:Choice>
                <mc:Fallback>
                  <p:oleObj name="Equation" r:id="rId6" imgW="114120" imgH="1648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3231"/>
                          <a:ext cx="16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" name="Object 17">
              <a:extLst>
                <a:ext uri="{FF2B5EF4-FFF2-40B4-BE49-F238E27FC236}">
                  <a16:creationId xmlns:a16="http://schemas.microsoft.com/office/drawing/2014/main" id="{2BC4ACC4-0A54-402E-B794-770D13FDE8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5" y="3508"/>
            <a:ext cx="24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139680" progId="Equation.3">
                    <p:embed/>
                  </p:oleObj>
                </mc:Choice>
                <mc:Fallback>
                  <p:oleObj name="Equation" r:id="rId8" imgW="164880" imgH="1396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3508"/>
                          <a:ext cx="24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0" name="Object 18">
            <a:extLst>
              <a:ext uri="{FF2B5EF4-FFF2-40B4-BE49-F238E27FC236}">
                <a16:creationId xmlns:a16="http://schemas.microsoft.com/office/drawing/2014/main" id="{783CF729-E5C9-4C16-A91D-A57959FA0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6738" y="5127625"/>
          <a:ext cx="5715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75960" progId="Equation.3">
                  <p:embed/>
                </p:oleObj>
              </mc:Choice>
              <mc:Fallback>
                <p:oleObj name="Equation" r:id="rId10" imgW="177480" imgH="75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5127625"/>
                        <a:ext cx="57150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3" name="Text Box 19">
            <a:extLst>
              <a:ext uri="{FF2B5EF4-FFF2-40B4-BE49-F238E27FC236}">
                <a16:creationId xmlns:a16="http://schemas.microsoft.com/office/drawing/2014/main" id="{6D84B58F-EE59-4F86-9A76-8FBA61806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2994025"/>
            <a:ext cx="28321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ODE(ordinary diffrential</a:t>
            </a:r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equation) Solver</a:t>
            </a:r>
          </a:p>
        </p:txBody>
      </p:sp>
      <p:sp>
        <p:nvSpPr>
          <p:cNvPr id="2074" name="Rectangle 20">
            <a:extLst>
              <a:ext uri="{FF2B5EF4-FFF2-40B4-BE49-F238E27FC236}">
                <a16:creationId xmlns:a16="http://schemas.microsoft.com/office/drawing/2014/main" id="{C7553BF3-C219-46DC-83BE-8AD26F5A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75" y="3817938"/>
            <a:ext cx="26828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75" name="Text Box 21">
            <a:extLst>
              <a:ext uri="{FF2B5EF4-FFF2-40B4-BE49-F238E27FC236}">
                <a16:creationId xmlns:a16="http://schemas.microsoft.com/office/drawing/2014/main" id="{9327ECBD-FE82-4A36-A1B4-AE44EA8D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8" y="4224338"/>
            <a:ext cx="13271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derivatives</a:t>
            </a:r>
          </a:p>
        </p:txBody>
      </p:sp>
      <p:sp>
        <p:nvSpPr>
          <p:cNvPr id="2076" name="Text Box 22">
            <a:extLst>
              <a:ext uri="{FF2B5EF4-FFF2-40B4-BE49-F238E27FC236}">
                <a16:creationId xmlns:a16="http://schemas.microsoft.com/office/drawing/2014/main" id="{DE5378EB-2ABC-4777-80E1-A00E88C5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817938"/>
            <a:ext cx="673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state</a:t>
            </a:r>
          </a:p>
        </p:txBody>
      </p:sp>
      <p:sp>
        <p:nvSpPr>
          <p:cNvPr id="2077" name="Rectangle 23">
            <a:extLst>
              <a:ext uri="{FF2B5EF4-FFF2-40B4-BE49-F238E27FC236}">
                <a16:creationId xmlns:a16="http://schemas.microsoft.com/office/drawing/2014/main" id="{A4C88F71-26DA-4EEE-94C8-5E8DD35B8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275" y="2968625"/>
            <a:ext cx="28194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78" name="Arc 24">
            <a:extLst>
              <a:ext uri="{FF2B5EF4-FFF2-40B4-BE49-F238E27FC236}">
                <a16:creationId xmlns:a16="http://schemas.microsoft.com/office/drawing/2014/main" id="{7853A3AA-2715-403D-AB0E-F9EE8FBD7873}"/>
              </a:ext>
            </a:extLst>
          </p:cNvPr>
          <p:cNvSpPr>
            <a:spLocks/>
          </p:cNvSpPr>
          <p:nvPr/>
        </p:nvSpPr>
        <p:spPr bwMode="auto">
          <a:xfrm flipH="1" flipV="1">
            <a:off x="3546475" y="3314700"/>
            <a:ext cx="3352800" cy="6048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79" name="Arc 25">
            <a:extLst>
              <a:ext uri="{FF2B5EF4-FFF2-40B4-BE49-F238E27FC236}">
                <a16:creationId xmlns:a16="http://schemas.microsoft.com/office/drawing/2014/main" id="{A23EDE82-6CCF-49EC-8D2A-1CEEFBC8537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522663" y="2906713"/>
            <a:ext cx="3352800" cy="60483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0" name="Text Box 26">
            <a:extLst>
              <a:ext uri="{FF2B5EF4-FFF2-40B4-BE49-F238E27FC236}">
                <a16:creationId xmlns:a16="http://schemas.microsoft.com/office/drawing/2014/main" id="{0ADC0268-D686-438D-83BF-AC7574086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3919538"/>
            <a:ext cx="10271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[v, f, m]</a:t>
            </a:r>
          </a:p>
        </p:txBody>
      </p:sp>
      <p:sp>
        <p:nvSpPr>
          <p:cNvPr id="2081" name="Text Box 27">
            <a:extLst>
              <a:ext uri="{FF2B5EF4-FFF2-40B4-BE49-F238E27FC236}">
                <a16:creationId xmlns:a16="http://schemas.microsoft.com/office/drawing/2014/main" id="{265B5CCF-F20E-43BD-A0FB-8CFADF649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2451100"/>
            <a:ext cx="13350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State [x, v]</a:t>
            </a:r>
          </a:p>
        </p:txBody>
      </p:sp>
      <p:grpSp>
        <p:nvGrpSpPr>
          <p:cNvPr id="2082" name="Group 28">
            <a:extLst>
              <a:ext uri="{FF2B5EF4-FFF2-40B4-BE49-F238E27FC236}">
                <a16:creationId xmlns:a16="http://schemas.microsoft.com/office/drawing/2014/main" id="{24203BD8-F8C7-49AF-A92D-5AEDC8B858C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4437063"/>
            <a:ext cx="441325" cy="1727200"/>
            <a:chOff x="756" y="2784"/>
            <a:chExt cx="252" cy="960"/>
          </a:xfrm>
        </p:grpSpPr>
        <p:sp>
          <p:nvSpPr>
            <p:cNvPr id="2087" name="Rectangle 29">
              <a:extLst>
                <a:ext uri="{FF2B5EF4-FFF2-40B4-BE49-F238E27FC236}">
                  <a16:creationId xmlns:a16="http://schemas.microsoft.com/office/drawing/2014/main" id="{55C46B95-FC09-4763-9DC3-F2F657918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784"/>
              <a:ext cx="24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9" name="Object 30">
              <a:extLst>
                <a:ext uri="{FF2B5EF4-FFF2-40B4-BE49-F238E27FC236}">
                  <a16:creationId xmlns:a16="http://schemas.microsoft.com/office/drawing/2014/main" id="{3C54E73F-D64C-4B90-B4A8-8F6CDFB38F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7" y="2828"/>
            <a:ext cx="18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720" imgH="126720" progId="Equation.3">
                    <p:embed/>
                  </p:oleObj>
                </mc:Choice>
                <mc:Fallback>
                  <p:oleObj name="Equation" r:id="rId12" imgW="126720" imgH="12672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2828"/>
                          <a:ext cx="18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31">
              <a:extLst>
                <a:ext uri="{FF2B5EF4-FFF2-40B4-BE49-F238E27FC236}">
                  <a16:creationId xmlns:a16="http://schemas.microsoft.com/office/drawing/2014/main" id="{4895F11C-A441-44E4-BF7E-3FA3A1DD90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7" y="3046"/>
            <a:ext cx="18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6720" imgH="139680" progId="Equation.3">
                    <p:embed/>
                  </p:oleObj>
                </mc:Choice>
                <mc:Fallback>
                  <p:oleObj name="Equation" r:id="rId13" imgW="126720" imgH="1396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3046"/>
                          <a:ext cx="18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32">
              <a:extLst>
                <a:ext uri="{FF2B5EF4-FFF2-40B4-BE49-F238E27FC236}">
                  <a16:creationId xmlns:a16="http://schemas.microsoft.com/office/drawing/2014/main" id="{58E59833-E8E5-4233-A9B6-AD49F108A7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7" y="3231"/>
            <a:ext cx="16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4120" imgH="164880" progId="Equation.3">
                    <p:embed/>
                  </p:oleObj>
                </mc:Choice>
                <mc:Fallback>
                  <p:oleObj name="Equation" r:id="rId14" imgW="11412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3231"/>
                          <a:ext cx="16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33">
              <a:extLst>
                <a:ext uri="{FF2B5EF4-FFF2-40B4-BE49-F238E27FC236}">
                  <a16:creationId xmlns:a16="http://schemas.microsoft.com/office/drawing/2014/main" id="{7A23A953-0A76-4958-BEF1-75A3E4C707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5" y="3508"/>
            <a:ext cx="24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4880" imgH="139680" progId="Equation.3">
                    <p:embed/>
                  </p:oleObj>
                </mc:Choice>
                <mc:Fallback>
                  <p:oleObj name="Equation" r:id="rId16" imgW="164880" imgH="1396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3508"/>
                          <a:ext cx="24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3" name="Group 34">
            <a:extLst>
              <a:ext uri="{FF2B5EF4-FFF2-40B4-BE49-F238E27FC236}">
                <a16:creationId xmlns:a16="http://schemas.microsoft.com/office/drawing/2014/main" id="{2F079B61-6325-46DD-9D64-C55D861B4DE0}"/>
              </a:ext>
            </a:extLst>
          </p:cNvPr>
          <p:cNvGrpSpPr>
            <a:grpSpLocks/>
          </p:cNvGrpSpPr>
          <p:nvPr/>
        </p:nvGrpSpPr>
        <p:grpSpPr bwMode="auto">
          <a:xfrm>
            <a:off x="2603500" y="4437063"/>
            <a:ext cx="439738" cy="1727200"/>
            <a:chOff x="756" y="2784"/>
            <a:chExt cx="252" cy="960"/>
          </a:xfrm>
        </p:grpSpPr>
        <p:sp>
          <p:nvSpPr>
            <p:cNvPr id="2086" name="Rectangle 35">
              <a:extLst>
                <a:ext uri="{FF2B5EF4-FFF2-40B4-BE49-F238E27FC236}">
                  <a16:creationId xmlns:a16="http://schemas.microsoft.com/office/drawing/2014/main" id="{1707B80E-1E74-4D72-90F6-ADF13F381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784"/>
              <a:ext cx="24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5" name="Object 36">
              <a:extLst>
                <a:ext uri="{FF2B5EF4-FFF2-40B4-BE49-F238E27FC236}">
                  <a16:creationId xmlns:a16="http://schemas.microsoft.com/office/drawing/2014/main" id="{AF779A84-D09F-47B2-B812-B70C0F7970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7" y="2828"/>
            <a:ext cx="18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6720" imgH="126720" progId="Equation.3">
                    <p:embed/>
                  </p:oleObj>
                </mc:Choice>
                <mc:Fallback>
                  <p:oleObj name="Equation" r:id="rId17" imgW="126720" imgH="12672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2828"/>
                          <a:ext cx="18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37">
              <a:extLst>
                <a:ext uri="{FF2B5EF4-FFF2-40B4-BE49-F238E27FC236}">
                  <a16:creationId xmlns:a16="http://schemas.microsoft.com/office/drawing/2014/main" id="{7FE63335-8E7B-41AA-8554-4E204BC878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7" y="3046"/>
            <a:ext cx="18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20" imgH="139680" progId="Equation.3">
                    <p:embed/>
                  </p:oleObj>
                </mc:Choice>
                <mc:Fallback>
                  <p:oleObj name="Equation" r:id="rId18" imgW="126720" imgH="1396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3046"/>
                          <a:ext cx="18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38">
              <a:extLst>
                <a:ext uri="{FF2B5EF4-FFF2-40B4-BE49-F238E27FC236}">
                  <a16:creationId xmlns:a16="http://schemas.microsoft.com/office/drawing/2014/main" id="{EEC08437-CD8D-4EDF-A53E-BCD7FB78FA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7" y="3231"/>
            <a:ext cx="16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14120" imgH="164880" progId="Equation.3">
                    <p:embed/>
                  </p:oleObj>
                </mc:Choice>
                <mc:Fallback>
                  <p:oleObj name="Equation" r:id="rId19" imgW="114120" imgH="1648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3231"/>
                          <a:ext cx="16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39">
              <a:extLst>
                <a:ext uri="{FF2B5EF4-FFF2-40B4-BE49-F238E27FC236}">
                  <a16:creationId xmlns:a16="http://schemas.microsoft.com/office/drawing/2014/main" id="{7B2EDC81-F52D-4F4D-8274-AE6F56835D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5" y="3508"/>
            <a:ext cx="24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4880" imgH="139680" progId="Equation.3">
                    <p:embed/>
                  </p:oleObj>
                </mc:Choice>
                <mc:Fallback>
                  <p:oleObj name="Equation" r:id="rId20" imgW="164880" imgH="1396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3508"/>
                          <a:ext cx="24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4" name="Group 40">
            <a:extLst>
              <a:ext uri="{FF2B5EF4-FFF2-40B4-BE49-F238E27FC236}">
                <a16:creationId xmlns:a16="http://schemas.microsoft.com/office/drawing/2014/main" id="{733B6DBD-02BE-46F6-8AE4-CE44E93999E4}"/>
              </a:ext>
            </a:extLst>
          </p:cNvPr>
          <p:cNvGrpSpPr>
            <a:grpSpLocks/>
          </p:cNvGrpSpPr>
          <p:nvPr/>
        </p:nvGrpSpPr>
        <p:grpSpPr bwMode="auto">
          <a:xfrm>
            <a:off x="3694113" y="4437063"/>
            <a:ext cx="439737" cy="1727200"/>
            <a:chOff x="756" y="2784"/>
            <a:chExt cx="252" cy="960"/>
          </a:xfrm>
        </p:grpSpPr>
        <p:sp>
          <p:nvSpPr>
            <p:cNvPr id="2085" name="Rectangle 41">
              <a:extLst>
                <a:ext uri="{FF2B5EF4-FFF2-40B4-BE49-F238E27FC236}">
                  <a16:creationId xmlns:a16="http://schemas.microsoft.com/office/drawing/2014/main" id="{A5E0A371-BF90-46CE-AB6B-15CC876D3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784"/>
              <a:ext cx="24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1" name="Object 42">
              <a:extLst>
                <a:ext uri="{FF2B5EF4-FFF2-40B4-BE49-F238E27FC236}">
                  <a16:creationId xmlns:a16="http://schemas.microsoft.com/office/drawing/2014/main" id="{8196E5B5-09F2-45A1-9E82-64064FD35D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7" y="2828"/>
            <a:ext cx="18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6720" imgH="126720" progId="Equation.3">
                    <p:embed/>
                  </p:oleObj>
                </mc:Choice>
                <mc:Fallback>
                  <p:oleObj name="Equation" r:id="rId21" imgW="126720" imgH="12672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2828"/>
                          <a:ext cx="18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43">
              <a:extLst>
                <a:ext uri="{FF2B5EF4-FFF2-40B4-BE49-F238E27FC236}">
                  <a16:creationId xmlns:a16="http://schemas.microsoft.com/office/drawing/2014/main" id="{97B0011D-66AC-4C37-9CE4-06FE5AE8CC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7" y="3046"/>
            <a:ext cx="18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720" imgH="139680" progId="Equation.3">
                    <p:embed/>
                  </p:oleObj>
                </mc:Choice>
                <mc:Fallback>
                  <p:oleObj name="Equation" r:id="rId22" imgW="126720" imgH="13968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3046"/>
                          <a:ext cx="18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44">
              <a:extLst>
                <a:ext uri="{FF2B5EF4-FFF2-40B4-BE49-F238E27FC236}">
                  <a16:creationId xmlns:a16="http://schemas.microsoft.com/office/drawing/2014/main" id="{E8CB8DED-33D2-421D-9B8A-4CD4674DBC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7" y="3231"/>
            <a:ext cx="16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14120" imgH="164880" progId="Equation.3">
                    <p:embed/>
                  </p:oleObj>
                </mc:Choice>
                <mc:Fallback>
                  <p:oleObj name="Equation" r:id="rId23" imgW="114120" imgH="16488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3231"/>
                          <a:ext cx="16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45">
              <a:extLst>
                <a:ext uri="{FF2B5EF4-FFF2-40B4-BE49-F238E27FC236}">
                  <a16:creationId xmlns:a16="http://schemas.microsoft.com/office/drawing/2014/main" id="{3080CA2D-0A90-4F38-A91F-8E5009FB7A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5" y="3508"/>
            <a:ext cx="24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64880" imgH="139680" progId="Equation.3">
                    <p:embed/>
                  </p:oleObj>
                </mc:Choice>
                <mc:Fallback>
                  <p:oleObj name="Equation" r:id="rId24" imgW="164880" imgH="13968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3508"/>
                          <a:ext cx="24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202" name="Picture 2">
            <a:extLst>
              <a:ext uri="{FF2B5EF4-FFF2-40B4-BE49-F238E27FC236}">
                <a16:creationId xmlns:a16="http://schemas.microsoft.com/office/drawing/2014/main" id="{A0AA5C60-EECE-4170-97ED-36A65150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381125"/>
            <a:ext cx="3644900" cy="205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5203" name="Picture 3">
            <a:extLst>
              <a:ext uri="{FF2B5EF4-FFF2-40B4-BE49-F238E27FC236}">
                <a16:creationId xmlns:a16="http://schemas.microsoft.com/office/drawing/2014/main" id="{1D3F5157-A069-43DA-93A9-064D5C0D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468438"/>
            <a:ext cx="4497387" cy="1741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5204" name="Picture 4">
            <a:extLst>
              <a:ext uri="{FF2B5EF4-FFF2-40B4-BE49-F238E27FC236}">
                <a16:creationId xmlns:a16="http://schemas.microsoft.com/office/drawing/2014/main" id="{EF9071DF-1D36-4C84-B9DA-1EFAA0801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886200"/>
            <a:ext cx="4525963" cy="3503613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205" name="Line 5">
            <a:extLst>
              <a:ext uri="{FF2B5EF4-FFF2-40B4-BE49-F238E27FC236}">
                <a16:creationId xmlns:a16="http://schemas.microsoft.com/office/drawing/2014/main" id="{EA0E2BA9-4DDE-44D9-AEAE-47223313F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325" y="2073275"/>
            <a:ext cx="3605213" cy="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35206" name="Rectangle 6">
            <a:extLst>
              <a:ext uri="{FF2B5EF4-FFF2-40B4-BE49-F238E27FC236}">
                <a16:creationId xmlns:a16="http://schemas.microsoft.com/office/drawing/2014/main" id="{05E4F5D5-C5E9-4A76-AD6B-B30C9C9E7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5267325"/>
            <a:ext cx="5281613" cy="69215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35207" name="Text Box 7">
            <a:extLst>
              <a:ext uri="{FF2B5EF4-FFF2-40B4-BE49-F238E27FC236}">
                <a16:creationId xmlns:a16="http://schemas.microsoft.com/office/drawing/2014/main" id="{78BA9866-0F22-4009-B9D8-B12A2C6F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4860925"/>
            <a:ext cx="15319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ODE Solver</a:t>
            </a:r>
          </a:p>
        </p:txBody>
      </p:sp>
      <p:sp>
        <p:nvSpPr>
          <p:cNvPr id="435208" name="Rectangle 8">
            <a:extLst>
              <a:ext uri="{FF2B5EF4-FFF2-40B4-BE49-F238E27FC236}">
                <a16:creationId xmlns:a16="http://schemas.microsoft.com/office/drawing/2014/main" id="{B98299D0-8872-4E78-A5D8-CEB741CF7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5292725"/>
            <a:ext cx="2179637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35209" name="Text Box 9">
            <a:extLst>
              <a:ext uri="{FF2B5EF4-FFF2-40B4-BE49-F238E27FC236}">
                <a16:creationId xmlns:a16="http://schemas.microsoft.com/office/drawing/2014/main" id="{CD9941F3-6E1C-4D82-AC57-4AB02D71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5699125"/>
            <a:ext cx="13271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derivatives</a:t>
            </a:r>
          </a:p>
        </p:txBody>
      </p:sp>
      <p:sp>
        <p:nvSpPr>
          <p:cNvPr id="435210" name="Text Box 10">
            <a:extLst>
              <a:ext uri="{FF2B5EF4-FFF2-40B4-BE49-F238E27FC236}">
                <a16:creationId xmlns:a16="http://schemas.microsoft.com/office/drawing/2014/main" id="{F86A73E4-8D68-48F7-BD9A-ADCCE2AA7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5292725"/>
            <a:ext cx="6731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state</a:t>
            </a:r>
          </a:p>
        </p:txBody>
      </p:sp>
      <p:sp>
        <p:nvSpPr>
          <p:cNvPr id="435211" name="Rectangle 11">
            <a:extLst>
              <a:ext uri="{FF2B5EF4-FFF2-40B4-BE49-F238E27FC236}">
                <a16:creationId xmlns:a16="http://schemas.microsoft.com/office/drawing/2014/main" id="{72D2A7A6-FA7B-48AD-A27F-B10E9A00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835525"/>
            <a:ext cx="2263775" cy="1468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35212" name="Line 12">
            <a:extLst>
              <a:ext uri="{FF2B5EF4-FFF2-40B4-BE49-F238E27FC236}">
                <a16:creationId xmlns:a16="http://schemas.microsoft.com/office/drawing/2014/main" id="{F9B6BA1E-A395-4042-BB0B-0023BF972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5613400"/>
            <a:ext cx="922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51213" name="Text Box 14">
            <a:extLst>
              <a:ext uri="{FF2B5EF4-FFF2-40B4-BE49-F238E27FC236}">
                <a16:creationId xmlns:a16="http://schemas.microsoft.com/office/drawing/2014/main" id="{A2BC8A3F-42C2-4AC7-AC6E-EA75A95F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284163"/>
            <a:ext cx="1782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Particle System</a:t>
            </a:r>
          </a:p>
        </p:txBody>
      </p:sp>
      <p:sp>
        <p:nvSpPr>
          <p:cNvPr id="51214" name="Rectangle 15">
            <a:extLst>
              <a:ext uri="{FF2B5EF4-FFF2-40B4-BE49-F238E27FC236}">
                <a16:creationId xmlns:a16="http://schemas.microsoft.com/office/drawing/2014/main" id="{92457F9A-85E6-4799-9488-9AB23A307F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0475" y="671513"/>
            <a:ext cx="2268538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1215" name="Text Box 16">
            <a:extLst>
              <a:ext uri="{FF2B5EF4-FFF2-40B4-BE49-F238E27FC236}">
                <a16:creationId xmlns:a16="http://schemas.microsoft.com/office/drawing/2014/main" id="{EFCF00EA-0A76-439E-829E-39D59EA28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113" y="727075"/>
            <a:ext cx="63976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51216" name="Text Box 17">
            <a:extLst>
              <a:ext uri="{FF2B5EF4-FFF2-40B4-BE49-F238E27FC236}">
                <a16:creationId xmlns:a16="http://schemas.microsoft.com/office/drawing/2014/main" id="{B8E916A3-74CD-4294-AFC2-0A6E3CEBE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727075"/>
            <a:ext cx="10509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particles</a:t>
            </a:r>
          </a:p>
        </p:txBody>
      </p:sp>
      <p:sp>
        <p:nvSpPr>
          <p:cNvPr id="51217" name="Rectangle 18">
            <a:extLst>
              <a:ext uri="{FF2B5EF4-FFF2-40B4-BE49-F238E27FC236}">
                <a16:creationId xmlns:a16="http://schemas.microsoft.com/office/drawing/2014/main" id="{5B448DE0-9020-4E1C-A9C4-11D5DB63D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258763"/>
            <a:ext cx="2405062" cy="105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6" grpId="0" animBg="1"/>
      <p:bldP spid="435207" grpId="0"/>
      <p:bldP spid="435208" grpId="0" animBg="1"/>
      <p:bldP spid="435209" grpId="0"/>
      <p:bldP spid="435210" grpId="0"/>
      <p:bldP spid="4352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04E1E63-55F2-46F5-BEC8-B018AC1EA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488" y="142875"/>
            <a:ext cx="8570912" cy="719138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5.3.5  A stand-alone particle system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71EEEC8-A615-4DEF-B412-549D32499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3236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It utilizes an octree system for hierarchical space subdivision</a:t>
            </a:r>
          </a:p>
          <a:p>
            <a:pPr eaLnBrk="1" hangingPunct="1"/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Can simulate a variety of forces and boundary conditions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1FAD690-C18F-4667-85C5-A768C2C87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8388" y="9525"/>
            <a:ext cx="8570912" cy="78105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(1) Features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8E6B8AF8-1F50-48AF-BACB-4A208256B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038225"/>
            <a:ext cx="8858250" cy="599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Automatic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octree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space</a:t>
            </a:r>
            <a:r>
              <a:rPr lang="en-US" altLang="zh-CN">
                <a:ea typeface="宋体" panose="02010600030101010101" pitchFamily="2" charset="-122"/>
              </a:rPr>
              <a:t> representation (order N log N)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N-body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gravitational forces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Hard-sphere contact forces, with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contact-axis</a:t>
            </a:r>
            <a:r>
              <a:rPr lang="en-US" altLang="zh-CN">
                <a:ea typeface="宋体" panose="02010600030101010101" pitchFamily="2" charset="-122"/>
              </a:rPr>
              <a:t> damping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Constant-vector gravitation force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Strand-connectivity forces, compression/tension and bending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Hard or open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boundaries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Density field </a:t>
            </a:r>
            <a:r>
              <a:rPr lang="en-US" altLang="zh-CN">
                <a:ea typeface="宋体" panose="02010600030101010101" pitchFamily="2" charset="-122"/>
              </a:rPr>
              <a:t>construction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Radiance output for particle locations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GIF, PGM output for particle locations and density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83C751C-3736-4F06-B587-CCB38D17B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9525"/>
            <a:ext cx="8570912" cy="78105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Limitations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96975546-B779-443F-A24E-CB63AA578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4598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No controls on stability </a:t>
            </a:r>
            <a:br>
              <a:rPr lang="en-US" altLang="zh-CN" sz="3200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(1st order Euler forward integrator) </a:t>
            </a: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No rotations </a:t>
            </a:r>
            <a:r>
              <a:rPr lang="en-US" altLang="zh-CN" sz="3200">
                <a:ea typeface="宋体" panose="02010600030101010101" pitchFamily="2" charset="-122"/>
              </a:rPr>
              <a:t>involved in any calculations </a:t>
            </a: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Non-adaptive time </a:t>
            </a:r>
            <a:r>
              <a:rPr lang="en-US" altLang="zh-CN" sz="3200">
                <a:ea typeface="宋体" panose="02010600030101010101" pitchFamily="2" charset="-122"/>
              </a:rPr>
              <a:t>step size </a:t>
            </a: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Inaccurate</a:t>
            </a:r>
            <a:r>
              <a:rPr lang="en-US" altLang="zh-CN" sz="3200">
                <a:ea typeface="宋体" panose="02010600030101010101" pitchFamily="2" charset="-122"/>
              </a:rPr>
              <a:t> calculations when particles of </a:t>
            </a:r>
            <a:br>
              <a:rPr lang="en-US" altLang="zh-CN" sz="3200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different sizes are in the same simulation 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You only get grey, spherical particles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D153DAE-DA21-4020-AB25-260B36689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488" y="-1588"/>
            <a:ext cx="9205912" cy="121126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5.3.6 Calculating the forces on one particle from all of the other particles</a:t>
            </a: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4BDCBF58-5844-445F-8E9B-A41719E0A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7488"/>
            <a:ext cx="9158288" cy="5470525"/>
          </a:xfr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1800"/>
              </a:spcBef>
            </a:pPr>
            <a:r>
              <a:rPr lang="en-US" altLang="zh-CN" sz="3200">
                <a:ea typeface="宋体" panose="02010600030101010101" pitchFamily="2" charset="-122"/>
              </a:rPr>
              <a:t>First, create a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data structure </a:t>
            </a:r>
            <a:r>
              <a:rPr lang="en-US" altLang="zh-CN" sz="3200">
                <a:ea typeface="宋体" panose="02010600030101010101" pitchFamily="2" charset="-122"/>
              </a:rPr>
              <a:t>for your particles. 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3200">
                <a:ea typeface="宋体" panose="02010600030101010101" pitchFamily="2" charset="-122"/>
              </a:rPr>
              <a:t>Feel free to include any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rendering parameters </a:t>
            </a:r>
            <a:r>
              <a:rPr lang="en-US" altLang="zh-CN" sz="3200">
                <a:ea typeface="宋体" panose="02010600030101010101" pitchFamily="2" charset="-122"/>
              </a:rPr>
              <a:t>you like, because they won't affect the simulation. 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3200">
                <a:ea typeface="宋体" panose="02010600030101010101" pitchFamily="2" charset="-122"/>
              </a:rPr>
              <a:t>Include a three-vector for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position</a:t>
            </a:r>
            <a:r>
              <a:rPr lang="en-US" altLang="zh-CN" sz="3200">
                <a:ea typeface="宋体" panose="02010600030101010101" pitchFamily="2" charset="-122"/>
              </a:rPr>
              <a:t> and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velocity</a:t>
            </a:r>
            <a:r>
              <a:rPr lang="en-US" altLang="zh-CN" sz="3200">
                <a:ea typeface="宋体" panose="02010600030101010101" pitchFamily="2" charset="-122"/>
              </a:rPr>
              <a:t>: </a:t>
            </a:r>
            <a:r>
              <a:rPr lang="en-US" altLang="zh-CN" sz="3200" i="1">
                <a:ea typeface="宋体" panose="02010600030101010101" pitchFamily="2" charset="-122"/>
              </a:rPr>
              <a:t>x[3], u[3]</a:t>
            </a:r>
            <a:r>
              <a:rPr lang="en-US" altLang="zh-CN" sz="3200">
                <a:ea typeface="宋体" panose="02010600030101010101" pitchFamily="2" charset="-122"/>
              </a:rPr>
              <a:t>, and floats for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mass</a:t>
            </a:r>
            <a:r>
              <a:rPr lang="en-US" altLang="zh-CN" sz="3200">
                <a:ea typeface="宋体" panose="02010600030101010101" pitchFamily="2" charset="-122"/>
              </a:rPr>
              <a:t> and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radius</a:t>
            </a:r>
            <a:r>
              <a:rPr lang="en-US" altLang="zh-CN" sz="3200">
                <a:ea typeface="宋体" panose="02010600030101010101" pitchFamily="2" charset="-122"/>
              </a:rPr>
              <a:t>. 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3200">
                <a:ea typeface="宋体" panose="02010600030101010101" pitchFamily="2" charset="-122"/>
              </a:rPr>
              <a:t>Note that the code is easier to write if you give all of your particles the same radius.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3" name="Rectangle 3">
            <a:extLst>
              <a:ext uri="{FF2B5EF4-FFF2-40B4-BE49-F238E27FC236}">
                <a16:creationId xmlns:a16="http://schemas.microsoft.com/office/drawing/2014/main" id="{61B9DAEF-0EB3-4810-BA96-3F5460D84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222375"/>
            <a:ext cx="9051925" cy="5830888"/>
          </a:xfr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1800"/>
              </a:spcBef>
            </a:pPr>
            <a:r>
              <a:rPr lang="en-US" altLang="zh-CN" sz="3200">
                <a:ea typeface="宋体" panose="02010600030101010101" pitchFamily="2" charset="-122"/>
              </a:rPr>
              <a:t>Second, you need to write a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routine</a:t>
            </a:r>
            <a:r>
              <a:rPr lang="en-US" altLang="zh-CN" sz="3200">
                <a:ea typeface="宋体" panose="02010600030101010101" pitchFamily="2" charset="-122"/>
              </a:rPr>
              <a:t> to march through your particles and find the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forces</a:t>
            </a:r>
            <a:r>
              <a:rPr lang="en-US" altLang="zh-CN" sz="3200">
                <a:ea typeface="宋体" panose="02010600030101010101" pitchFamily="2" charset="-122"/>
              </a:rPr>
              <a:t> or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accelerations</a:t>
            </a:r>
            <a:r>
              <a:rPr lang="en-US" altLang="zh-CN" sz="3200">
                <a:ea typeface="宋体" panose="02010600030101010101" pitchFamily="2" charset="-122"/>
              </a:rPr>
              <a:t> on each one.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3200">
                <a:ea typeface="宋体" panose="02010600030101010101" pitchFamily="2" charset="-122"/>
              </a:rPr>
              <a:t>Remember, the acceleration is just the force divided by the particle's mass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3200">
                <a:ea typeface="宋体" panose="02010600030101010101" pitchFamily="2" charset="-122"/>
              </a:rPr>
              <a:t>This subroutine is where you include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forces</a:t>
            </a:r>
            <a:r>
              <a:rPr lang="en-US" altLang="zh-CN" sz="3200">
                <a:ea typeface="宋体" panose="02010600030101010101" pitchFamily="2" charset="-122"/>
              </a:rPr>
              <a:t> due to particle gravity (</a:t>
            </a:r>
            <a:r>
              <a:rPr lang="en-US" altLang="zh-CN" sz="3200" i="1">
                <a:ea typeface="宋体" panose="02010600030101010101" pitchFamily="2" charset="-122"/>
              </a:rPr>
              <a:t> F = G * m1 * m2 / d^2</a:t>
            </a:r>
            <a:r>
              <a:rPr lang="en-US" altLang="zh-CN" sz="3200">
                <a:ea typeface="宋体" panose="02010600030101010101" pitchFamily="2" charset="-122"/>
              </a:rPr>
              <a:t>), universal gravity </a:t>
            </a:r>
            <a:r>
              <a:rPr lang="en-US" altLang="zh-CN" sz="3200" i="1">
                <a:ea typeface="宋体" panose="02010600030101010101" pitchFamily="2" charset="-122"/>
              </a:rPr>
              <a:t>(F = mg</a:t>
            </a:r>
            <a:r>
              <a:rPr lang="en-US" altLang="zh-CN" sz="3200">
                <a:ea typeface="宋体" panose="02010600030101010101" pitchFamily="2" charset="-122"/>
              </a:rPr>
              <a:t>), particle contact (</a:t>
            </a:r>
            <a:r>
              <a:rPr lang="en-US" altLang="zh-CN" sz="3200" i="1">
                <a:ea typeface="宋体" panose="02010600030101010101" pitchFamily="2" charset="-122"/>
              </a:rPr>
              <a:t>F = -k * penetration</a:t>
            </a:r>
            <a:r>
              <a:rPr lang="en-US" altLang="zh-CN" sz="3200">
                <a:ea typeface="宋体" panose="02010600030101010101" pitchFamily="2" charset="-122"/>
              </a:rPr>
              <a:t>), and others. 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CA06ED5-0BDC-453E-AD2F-A33297E81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488" y="-1588"/>
            <a:ext cx="9205912" cy="121126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5.3.6 Calculating the forces on one particle from all of the other particles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7" name="Rectangle 3">
            <a:extLst>
              <a:ext uri="{FF2B5EF4-FFF2-40B4-BE49-F238E27FC236}">
                <a16:creationId xmlns:a16="http://schemas.microsoft.com/office/drawing/2014/main" id="{BC03B196-9E50-4428-B460-55D0DA0F0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2159000"/>
            <a:ext cx="9051925" cy="2646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1800"/>
              </a:spcBef>
            </a:pPr>
            <a:r>
              <a:rPr lang="en-US" altLang="zh-CN" sz="3200">
                <a:ea typeface="宋体" panose="02010600030101010101" pitchFamily="2" charset="-122"/>
              </a:rPr>
              <a:t>Once you determine the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accelerations</a:t>
            </a:r>
            <a:r>
              <a:rPr lang="en-US" altLang="zh-CN" sz="3200">
                <a:ea typeface="宋体" panose="02010600030101010101" pitchFamily="2" charset="-122"/>
              </a:rPr>
              <a:t> on all of the particles, multiply them by the duration of the time step, and add them to the velocities. 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Update</a:t>
            </a:r>
            <a:r>
              <a:rPr lang="en-US" altLang="zh-CN" sz="3200">
                <a:ea typeface="宋体" panose="02010600030101010101" pitchFamily="2" charset="-122"/>
              </a:rPr>
              <a:t> the positions in a similar manner. 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EF3C793-9E72-4E65-B659-47513579D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488" y="-1588"/>
            <a:ext cx="9205912" cy="121126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5.3.6 Calculating the forces on one particle from all of the other particles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DE585886-7174-4610-A9E3-D294C9B4C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100138"/>
            <a:ext cx="9358312" cy="596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Keep in mind that the naive approach of calculating forces (nested iteration through the complete particle lists) </a:t>
            </a:r>
            <a:r>
              <a:rPr lang="en-US" altLang="zh-CN" sz="3200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O(n</a:t>
            </a:r>
            <a:r>
              <a:rPr lang="en-US" altLang="zh-CN" sz="32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A better method </a:t>
            </a:r>
            <a:r>
              <a:rPr lang="en-US" altLang="zh-CN" sz="3200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en-US" altLang="zh-CN" sz="3200" i="1" dirty="0">
                <a:solidFill>
                  <a:srgbClr val="FF0000"/>
                </a:solidFill>
                <a:ea typeface="宋体" panose="02010600030101010101" pitchFamily="2" charset="-122"/>
              </a:rPr>
              <a:t>octree space subdivision</a:t>
            </a:r>
            <a:r>
              <a:rPr lang="en-US" altLang="zh-CN" sz="3200" i="1" dirty="0"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00000"/>
              </a:lnSpc>
            </a:pPr>
            <a:endParaRPr lang="en-US" altLang="zh-CN" sz="3200" i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endParaRPr lang="en-US" altLang="zh-CN" sz="3200" i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altLang="zh-CN" sz="3200" i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The essence of it is that you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clump</a:t>
            </a:r>
            <a:r>
              <a:rPr lang="en-US" altLang="zh-CN" sz="3200" dirty="0">
                <a:ea typeface="宋体" panose="02010600030101010101" pitchFamily="2" charset="-122"/>
              </a:rPr>
              <a:t> particles together as one virtual mass when computing the effect of that clump of particles on a particle or clump of particles far away</a:t>
            </a:r>
          </a:p>
        </p:txBody>
      </p:sp>
      <p:pic>
        <p:nvPicPr>
          <p:cNvPr id="447491" name="Picture 3">
            <a:extLst>
              <a:ext uri="{FF2B5EF4-FFF2-40B4-BE49-F238E27FC236}">
                <a16:creationId xmlns:a16="http://schemas.microsoft.com/office/drawing/2014/main" id="{AE9A323A-B215-4D4E-B2D3-D5D9CB3C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3424238"/>
            <a:ext cx="206375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7492" name="Picture 4">
            <a:extLst>
              <a:ext uri="{FF2B5EF4-FFF2-40B4-BE49-F238E27FC236}">
                <a16:creationId xmlns:a16="http://schemas.microsoft.com/office/drawing/2014/main" id="{FE4AAFB7-3B12-4944-9E1C-5E1327655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13" y="3338513"/>
            <a:ext cx="17811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6DC1792-6B2C-42F6-9FDD-9258C2152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5.3.7 Particle Hierarchies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7CCA513-C345-4C34-B34D-0E4BE4231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2646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Instead of drawing a system of particles, make a system of a system of particles!</a:t>
            </a:r>
          </a:p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Construct a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hierarchy tree</a:t>
            </a:r>
          </a:p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Adds turbulence and billowing effects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1F08CEC-0B1A-4E24-83D1-C65F73B15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13" y="1203325"/>
            <a:ext cx="8550275" cy="657225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What’s a Particle System?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9F4CE48B-DA78-4CB8-B362-F0A4BB683B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42950" y="2200275"/>
            <a:ext cx="5072063" cy="432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many minute particles that together represent a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fuzzy object</a:t>
            </a:r>
          </a:p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points to define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shapes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rather than polygons</a:t>
            </a:r>
          </a:p>
        </p:txBody>
      </p:sp>
      <p:pic>
        <p:nvPicPr>
          <p:cNvPr id="25604" name="Picture 4" descr="firework">
            <a:extLst>
              <a:ext uri="{FF2B5EF4-FFF2-40B4-BE49-F238E27FC236}">
                <a16:creationId xmlns:a16="http://schemas.microsoft.com/office/drawing/2014/main" id="{2FE45FCF-E7C2-4244-937E-3FDA697E0C8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743200"/>
            <a:ext cx="2843213" cy="290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18BDF3-6296-4C30-B8B0-40D3C9DDB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69850"/>
            <a:ext cx="855027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 anchor="b">
            <a:spAutoFit/>
          </a:bodyPr>
          <a:lstStyle/>
          <a:p>
            <a:pPr>
              <a:defRPr/>
            </a:pPr>
            <a:r>
              <a:rPr lang="en-US" altLang="zh-CN" sz="4400" b="1" kern="0" dirty="0">
                <a:latin typeface="Times New Roman" pitchFamily="18" charset="0"/>
                <a:cs typeface="Times New Roman" pitchFamily="18" charset="0"/>
              </a:rPr>
              <a:t>5.3.1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482C982-70FA-415C-83B0-F0AB11B4A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13" y="28575"/>
            <a:ext cx="8550275" cy="7953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5.3.8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Dumb</a:t>
            </a:r>
            <a:r>
              <a:rPr lang="en-US" altLang="zh-CN">
                <a:ea typeface="宋体" panose="02010600030101010101" pitchFamily="2" charset="-122"/>
              </a:rPr>
              <a:t> Particles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F0518E0-5E7C-4C2A-AE7E-04D8F0791C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0075" y="2100263"/>
            <a:ext cx="6000750" cy="196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Particles that do not interact with each other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i.e. vortices, smoke, rain, fire</a:t>
            </a:r>
          </a:p>
        </p:txBody>
      </p:sp>
      <p:pic>
        <p:nvPicPr>
          <p:cNvPr id="60420" name="Picture 4" descr="showerss">
            <a:hlinkClick r:id="rId3" action="ppaction://program"/>
            <a:extLst>
              <a:ext uri="{FF2B5EF4-FFF2-40B4-BE49-F238E27FC236}">
                <a16:creationId xmlns:a16="http://schemas.microsoft.com/office/drawing/2014/main" id="{29E67E2D-41B7-4A2D-A713-89AD9A5CE15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1814513"/>
            <a:ext cx="2460625" cy="324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47E3AC5-36BA-4973-800E-91C2812A7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5.3.9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Smart</a:t>
            </a:r>
            <a:r>
              <a:rPr lang="en-US" altLang="zh-CN">
                <a:ea typeface="宋体" panose="02010600030101010101" pitchFamily="2" charset="-122"/>
              </a:rPr>
              <a:t> Particles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7798B5D-E628-41B0-AA88-3FB841782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528763"/>
            <a:ext cx="7286625" cy="314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Particles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interact</a:t>
            </a:r>
            <a:r>
              <a:rPr lang="en-US" altLang="zh-CN" sz="3200" dirty="0">
                <a:ea typeface="宋体" panose="02010600030101010101" pitchFamily="2" charset="-122"/>
              </a:rPr>
              <a:t> with each other</a:t>
            </a:r>
          </a:p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Useful for simulating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3200" dirty="0">
                <a:ea typeface="宋体" panose="02010600030101010101" pitchFamily="2" charset="-122"/>
              </a:rPr>
              <a:t>Flocks, herds, schools of fish (</a:t>
            </a:r>
            <a:r>
              <a:rPr lang="en-US" altLang="zh-CN" sz="3200" dirty="0" err="1">
                <a:ea typeface="宋体" panose="02010600030101010101" pitchFamily="2" charset="-122"/>
              </a:rPr>
              <a:t>Boids</a:t>
            </a:r>
            <a:r>
              <a:rPr lang="en-US" altLang="zh-CN" sz="3200" dirty="0">
                <a:ea typeface="宋体" panose="02010600030101010101" pitchFamily="2" charset="-122"/>
              </a:rPr>
              <a:t> 1986)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3200" dirty="0">
                <a:ea typeface="宋体" panose="02010600030101010101" pitchFamily="2" charset="-122"/>
              </a:rPr>
              <a:t>Fluids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3200" dirty="0">
                <a:ea typeface="宋体" panose="02010600030101010101" pitchFamily="2" charset="-122"/>
              </a:rPr>
              <a:t>Collisions + turbulence</a:t>
            </a:r>
          </a:p>
        </p:txBody>
      </p:sp>
      <p:pic>
        <p:nvPicPr>
          <p:cNvPr id="6" name="fish.avi">
            <a:hlinkClick r:id="" action="ppaction://media"/>
            <a:extLst>
              <a:ext uri="{FF2B5EF4-FFF2-40B4-BE49-F238E27FC236}">
                <a16:creationId xmlns:a16="http://schemas.microsoft.com/office/drawing/2014/main" id="{20488F70-0F25-4FAC-98C7-F31F1D5CEA4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288" y="3807574"/>
            <a:ext cx="4042420" cy="303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3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614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8F2AFFE9-1DB4-4F72-8BE0-0B53072F3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100013"/>
            <a:ext cx="8550275" cy="79533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(1) Modeling Flocking Patterns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A5F93D5F-81F8-423E-8CF4-7EA38BD471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31788" y="1028700"/>
            <a:ext cx="4613275" cy="3819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Avoid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hitting</a:t>
            </a:r>
            <a:r>
              <a:rPr lang="en-US" altLang="zh-CN" sz="3200" dirty="0">
                <a:ea typeface="宋体" panose="02010600030101010101" pitchFamily="2" charset="-122"/>
              </a:rPr>
              <a:t> one another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Point in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same direction </a:t>
            </a:r>
            <a:r>
              <a:rPr lang="en-US" altLang="zh-CN" sz="3200" dirty="0">
                <a:ea typeface="宋体" panose="02010600030101010101" pitchFamily="2" charset="-122"/>
              </a:rPr>
              <a:t>as neighbors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Steer</a:t>
            </a:r>
            <a:r>
              <a:rPr lang="en-US" altLang="zh-CN" sz="3200" dirty="0">
                <a:ea typeface="宋体" panose="02010600030101010101" pitchFamily="2" charset="-122"/>
              </a:rPr>
              <a:t> toward average position of neighbors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Avoid danger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A090F303-2294-4020-BCE4-929DA2E5A58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06988" y="1152525"/>
          <a:ext cx="4530725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28571" imgH="5815873" progId="">
                  <p:embed/>
                </p:oleObj>
              </mc:Choice>
              <mc:Fallback>
                <p:oleObj r:id="rId2" imgW="5028571" imgH="5815873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1152525"/>
                        <a:ext cx="4530725" cy="539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>
            <a:extLst>
              <a:ext uri="{FF2B5EF4-FFF2-40B4-BE49-F238E27FC236}">
                <a16:creationId xmlns:a16="http://schemas.microsoft.com/office/drawing/2014/main" id="{6A3D03FD-A409-409D-97B1-0E2F1999F72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20913" y="4833938"/>
          <a:ext cx="2354262" cy="233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63492" imgH="2374603" progId="">
                  <p:embed/>
                </p:oleObj>
              </mc:Choice>
              <mc:Fallback>
                <p:oleObj r:id="rId4" imgW="2463492" imgH="2374603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833938"/>
                        <a:ext cx="2354262" cy="233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矩形 5">
            <a:extLst>
              <a:ext uri="{FF2B5EF4-FFF2-40B4-BE49-F238E27FC236}">
                <a16:creationId xmlns:a16="http://schemas.microsoft.com/office/drawing/2014/main" id="{0DB08D38-66B6-4D09-AAD5-3F0013921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6838950"/>
            <a:ext cx="4773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http://www.codepuppies.com/~steve/aqua.html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9673A2A-13D5-4989-93A5-17802833B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Fluid flow modeling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330B40F-7D99-43AE-B8E9-4669CB488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477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Density</a:t>
            </a:r>
            <a:r>
              <a:rPr lang="en-US" altLang="zh-CN" sz="3200" dirty="0">
                <a:ea typeface="宋体" panose="02010600030101010101" pitchFamily="2" charset="-122"/>
              </a:rPr>
              <a:t>,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pressure</a:t>
            </a:r>
            <a:r>
              <a:rPr lang="en-US" altLang="zh-CN" sz="3200" dirty="0">
                <a:ea typeface="宋体" panose="02010600030101010101" pitchFamily="2" charset="-122"/>
              </a:rPr>
              <a:t>,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viscosity</a:t>
            </a:r>
            <a:r>
              <a:rPr lang="en-US" altLang="zh-CN" sz="3200" dirty="0">
                <a:ea typeface="宋体" panose="02010600030101010101" pitchFamily="2" charset="-122"/>
              </a:rPr>
              <a:t> per particle</a:t>
            </a:r>
          </a:p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Particles have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mass</a:t>
            </a:r>
          </a:p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Particles are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rigid</a:t>
            </a:r>
            <a:r>
              <a:rPr lang="en-US" altLang="zh-CN" sz="3200" dirty="0">
                <a:ea typeface="宋体" panose="02010600030101010101" pitchFamily="2" charset="-122"/>
              </a:rPr>
              <a:t> bodies that take up space</a:t>
            </a:r>
          </a:p>
          <a:p>
            <a:pPr lvl="1" eaLnBrk="1" hangingPunct="1"/>
            <a:r>
              <a:rPr lang="en-US" altLang="zh-CN" sz="3200" dirty="0">
                <a:ea typeface="宋体" panose="02010600030101010101" pitchFamily="2" charset="-122"/>
              </a:rPr>
              <a:t>Momentum is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conserved</a:t>
            </a:r>
            <a:r>
              <a:rPr lang="en-US" altLang="zh-CN" sz="3200" dirty="0">
                <a:ea typeface="宋体" panose="02010600030101010101" pitchFamily="2" charset="-122"/>
              </a:rPr>
              <a:t> during collisions</a:t>
            </a:r>
          </a:p>
          <a:p>
            <a:pPr lvl="1" eaLnBrk="1" hangingPunct="1"/>
            <a:r>
              <a:rPr lang="en-US" altLang="zh-CN" sz="3200" dirty="0">
                <a:ea typeface="宋体" panose="02010600030101010101" pitchFamily="2" charset="-122"/>
              </a:rPr>
              <a:t>Controlled by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gravitational</a:t>
            </a:r>
            <a:r>
              <a:rPr lang="en-US" altLang="zh-CN" sz="3200" dirty="0">
                <a:ea typeface="宋体" panose="02010600030101010101" pitchFamily="2" charset="-122"/>
              </a:rPr>
              <a:t> forces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Heat</a:t>
            </a:r>
            <a:r>
              <a:rPr lang="en-US" altLang="zh-CN" sz="3200" dirty="0">
                <a:ea typeface="宋体" panose="02010600030101010101" pitchFamily="2" charset="-122"/>
              </a:rPr>
              <a:t> transfer</a:t>
            </a:r>
          </a:p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Surface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tension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446E96B-0255-4342-90CD-76A84BEBC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8388" y="68263"/>
            <a:ext cx="8570912" cy="719137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(3) </a:t>
            </a:r>
            <a:r>
              <a:rPr lang="en-US" altLang="zh-CN" sz="4000">
                <a:solidFill>
                  <a:srgbClr val="FF0000"/>
                </a:solidFill>
                <a:ea typeface="宋体" panose="02010600030101010101" pitchFamily="2" charset="-122"/>
              </a:rPr>
              <a:t>Physical</a:t>
            </a:r>
            <a:r>
              <a:rPr lang="en-US" altLang="zh-CN" sz="4000">
                <a:ea typeface="宋体" panose="02010600030101010101" pitchFamily="2" charset="-122"/>
              </a:rPr>
              <a:t> Simulations with Particles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4BF06A1-5AAC-4D3A-A648-CCF9ED157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477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Turbulence 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Fluid-solid</a:t>
            </a:r>
            <a:r>
              <a:rPr lang="en-US" altLang="zh-CN" sz="3200" dirty="0">
                <a:ea typeface="宋体" panose="02010600030101010101" pitchFamily="2" charset="-122"/>
              </a:rPr>
              <a:t> collision   </a:t>
            </a:r>
          </a:p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Multiple fluid interactions </a:t>
            </a:r>
          </a:p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Heat transfer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Fracture/Explosions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Render up to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1 million particles </a:t>
            </a:r>
            <a:r>
              <a:rPr lang="en-US" altLang="zh-CN" sz="3200" dirty="0">
                <a:ea typeface="宋体" panose="02010600030101010101" pitchFamily="2" charset="-122"/>
              </a:rPr>
              <a:t>on a PC</a:t>
            </a:r>
          </a:p>
          <a:p>
            <a:pPr lvl="1" eaLnBrk="1" hangingPunct="1"/>
            <a:r>
              <a:rPr lang="en-US" altLang="zh-CN" sz="3200" dirty="0">
                <a:ea typeface="宋体" panose="02010600030101010101" pitchFamily="2" charset="-122"/>
              </a:rPr>
              <a:t>Can change fluid resolution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02C75CC-3D3E-47C4-906C-DA2625366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5.3.10 Particle Systems Details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1E3A09E-B199-4EB3-8B5C-5ECCBC1B5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9107488" cy="56992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Used for many different things from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explosions</a:t>
            </a:r>
            <a:r>
              <a:rPr lang="en-US" altLang="zh-CN" sz="3200" dirty="0">
                <a:ea typeface="宋体" panose="02010600030101010101" pitchFamily="2" charset="-122"/>
              </a:rPr>
              <a:t> to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smoke</a:t>
            </a:r>
            <a:r>
              <a:rPr lang="en-US" altLang="zh-CN" sz="3200" dirty="0">
                <a:ea typeface="宋体" panose="02010600030101010101" pitchFamily="2" charset="-122"/>
              </a:rPr>
              <a:t> to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water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Basic idea: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Everything</a:t>
            </a:r>
            <a:r>
              <a:rPr lang="en-US" altLang="zh-CN" sz="3200" dirty="0">
                <a:ea typeface="宋体" panose="02010600030101010101" pitchFamily="2" charset="-122"/>
              </a:rPr>
              <a:t> is a particle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ea typeface="宋体" panose="02010600030101010101" pitchFamily="2" charset="-122"/>
              </a:rPr>
              <a:t>Particles exert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forces</a:t>
            </a:r>
            <a:r>
              <a:rPr lang="en-US" altLang="zh-CN" sz="3200" dirty="0">
                <a:ea typeface="宋体" panose="02010600030101010101" pitchFamily="2" charset="-122"/>
              </a:rPr>
              <a:t> of some form on each other, and the world, and the world might push back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ea typeface="宋体" panose="02010600030101010101" pitchFamily="2" charset="-122"/>
              </a:rPr>
              <a:t>Simulate the system to find out what happens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Attach</a:t>
            </a:r>
            <a:r>
              <a:rPr lang="en-US" altLang="zh-CN" sz="3200" dirty="0">
                <a:ea typeface="宋体" panose="02010600030101010101" pitchFamily="2" charset="-122"/>
              </a:rPr>
              <a:t> something to the particles to render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Different force rules and different renderings give all the different types of behaviors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2">
            <a:extLst>
              <a:ext uri="{FF2B5EF4-FFF2-40B4-BE49-F238E27FC236}">
                <a16:creationId xmlns:a16="http://schemas.microsoft.com/office/drawing/2014/main" id="{2890EAE7-9EF3-4792-8753-4E81FE361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8388" y="68263"/>
            <a:ext cx="8570912" cy="719137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5.3.10.1 Particle</a:t>
            </a:r>
          </a:p>
        </p:txBody>
      </p:sp>
      <p:sp>
        <p:nvSpPr>
          <p:cNvPr id="4106" name="Rectangle 3">
            <a:extLst>
              <a:ext uri="{FF2B5EF4-FFF2-40B4-BE49-F238E27FC236}">
                <a16:creationId xmlns:a16="http://schemas.microsoft.com/office/drawing/2014/main" id="{6AF7FD4C-2D60-4648-A07D-35527B953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" y="1204913"/>
            <a:ext cx="9251950" cy="5253037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00000"/>
              </a:lnSpc>
              <a:defRPr/>
            </a:pPr>
            <a:r>
              <a:rPr lang="en-US" altLang="zh-CN" sz="3200" dirty="0">
                <a:ea typeface="宋体" pitchFamily="2" charset="-122"/>
              </a:rPr>
              <a:t>A single particle in 2D moving in a flow field</a:t>
            </a:r>
          </a:p>
          <a:p>
            <a:pPr marL="762000" lvl="1" indent="-252413" eaLnBrk="1" hangingPunct="1">
              <a:lnSpc>
                <a:spcPct val="100000"/>
              </a:lnSpc>
              <a:defRPr/>
            </a:pPr>
            <a:endParaRPr lang="en-US" altLang="zh-CN" sz="3200" dirty="0">
              <a:ea typeface="宋体" pitchFamily="2" charset="-122"/>
            </a:endParaRPr>
          </a:p>
          <a:p>
            <a:pPr marL="762000" lvl="1" indent="-252413" eaLnBrk="1" hangingPunct="1">
              <a:lnSpc>
                <a:spcPct val="100000"/>
              </a:lnSpc>
              <a:defRPr/>
            </a:pPr>
            <a:r>
              <a:rPr lang="en-US" altLang="zh-CN" sz="3200" dirty="0">
                <a:ea typeface="宋体" pitchFamily="2" charset="-122"/>
              </a:rPr>
              <a:t>Position</a:t>
            </a:r>
          </a:p>
          <a:p>
            <a:pPr marL="762000" lvl="1" indent="-252413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altLang="zh-CN" sz="3200" dirty="0">
              <a:ea typeface="宋体" pitchFamily="2" charset="-122"/>
            </a:endParaRPr>
          </a:p>
          <a:p>
            <a:pPr marL="762000" lvl="1" indent="-252413" eaLnBrk="1" hangingPunct="1">
              <a:lnSpc>
                <a:spcPct val="100000"/>
              </a:lnSpc>
              <a:defRPr/>
            </a:pPr>
            <a:endParaRPr lang="en-US" altLang="zh-CN" sz="3200" dirty="0">
              <a:ea typeface="宋体" pitchFamily="2" charset="-122"/>
            </a:endParaRPr>
          </a:p>
          <a:p>
            <a:pPr marL="762000" lvl="1" indent="-252413" eaLnBrk="1" hangingPunct="1">
              <a:lnSpc>
                <a:spcPct val="100000"/>
              </a:lnSpc>
              <a:defRPr/>
            </a:pPr>
            <a:r>
              <a:rPr lang="en-US" altLang="zh-CN" sz="3200" dirty="0">
                <a:ea typeface="宋体" pitchFamily="2" charset="-122"/>
              </a:rPr>
              <a:t>Velocity</a:t>
            </a:r>
          </a:p>
          <a:p>
            <a:pPr marL="762000" lvl="1" indent="-252413" eaLnBrk="1" hangingPunct="1">
              <a:lnSpc>
                <a:spcPct val="100000"/>
              </a:lnSpc>
              <a:defRPr/>
            </a:pPr>
            <a:endParaRPr lang="en-US" altLang="zh-CN" sz="3200" dirty="0">
              <a:ea typeface="宋体" pitchFamily="2" charset="-122"/>
            </a:endParaRPr>
          </a:p>
          <a:p>
            <a:pPr marL="812800" lvl="1" indent="-303213" eaLnBrk="1" hangingPunct="1">
              <a:lnSpc>
                <a:spcPct val="100000"/>
              </a:lnSpc>
              <a:defRPr/>
            </a:pPr>
            <a:r>
              <a:rPr lang="en-US" altLang="zh-CN" sz="3200" dirty="0">
                <a:ea typeface="宋体" pitchFamily="2" charset="-122"/>
              </a:rPr>
              <a:t>The flow field function dictates</a:t>
            </a:r>
          </a:p>
          <a:p>
            <a:pPr marL="762000" lvl="1" indent="-252413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3200" dirty="0">
                <a:ea typeface="宋体" pitchFamily="2" charset="-122"/>
              </a:rPr>
              <a:t>    particle velocity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252F267E-2A85-4A4E-87AD-69111F13E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3075" y="2230438"/>
          <a:ext cx="12985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888840" progId="Equation.DSMT4">
                  <p:embed/>
                </p:oleObj>
              </mc:Choice>
              <mc:Fallback>
                <p:oleObj name="Equation" r:id="rId2" imgW="118080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2230438"/>
                        <a:ext cx="12985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>
            <a:extLst>
              <a:ext uri="{FF2B5EF4-FFF2-40B4-BE49-F238E27FC236}">
                <a16:creationId xmlns:a16="http://schemas.microsoft.com/office/drawing/2014/main" id="{3C6641BE-7507-41E6-8E6C-0B22819A6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5300" y="3886200"/>
          <a:ext cx="25701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888840" progId="Equation.DSMT4">
                  <p:embed/>
                </p:oleObj>
              </mc:Choice>
              <mc:Fallback>
                <p:oleObj name="Equation" r:id="rId4" imgW="233676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886200"/>
                        <a:ext cx="257016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7" name="Group 6">
            <a:extLst>
              <a:ext uri="{FF2B5EF4-FFF2-40B4-BE49-F238E27FC236}">
                <a16:creationId xmlns:a16="http://schemas.microsoft.com/office/drawing/2014/main" id="{12CD7FAB-916F-4245-8478-2A33552B6870}"/>
              </a:ext>
            </a:extLst>
          </p:cNvPr>
          <p:cNvGrpSpPr>
            <a:grpSpLocks/>
          </p:cNvGrpSpPr>
          <p:nvPr/>
        </p:nvGrpSpPr>
        <p:grpSpPr bwMode="auto">
          <a:xfrm>
            <a:off x="6410325" y="3028950"/>
            <a:ext cx="3190875" cy="3022600"/>
            <a:chOff x="3308" y="2256"/>
            <a:chExt cx="1828" cy="1680"/>
          </a:xfrm>
        </p:grpSpPr>
        <p:grpSp>
          <p:nvGrpSpPr>
            <p:cNvPr id="4108" name="Group 7">
              <a:extLst>
                <a:ext uri="{FF2B5EF4-FFF2-40B4-BE49-F238E27FC236}">
                  <a16:creationId xmlns:a16="http://schemas.microsoft.com/office/drawing/2014/main" id="{AAC03F5D-ED25-4D4B-A0E7-E29D3DE21C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256"/>
              <a:ext cx="1536" cy="1440"/>
              <a:chOff x="3744" y="768"/>
              <a:chExt cx="1536" cy="1440"/>
            </a:xfrm>
          </p:grpSpPr>
          <p:sp>
            <p:nvSpPr>
              <p:cNvPr id="4112" name="Line 8">
                <a:extLst>
                  <a:ext uri="{FF2B5EF4-FFF2-40B4-BE49-F238E27FC236}">
                    <a16:creationId xmlns:a16="http://schemas.microsoft.com/office/drawing/2014/main" id="{76E56523-82FF-48E0-8246-AFF841F8B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768"/>
                <a:ext cx="0" cy="14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3" name="Line 9">
                <a:extLst>
                  <a:ext uri="{FF2B5EF4-FFF2-40B4-BE49-F238E27FC236}">
                    <a16:creationId xmlns:a16="http://schemas.microsoft.com/office/drawing/2014/main" id="{8888E487-91DA-4AA7-8A1C-280612630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208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09" name="Freeform 10">
              <a:extLst>
                <a:ext uri="{FF2B5EF4-FFF2-40B4-BE49-F238E27FC236}">
                  <a16:creationId xmlns:a16="http://schemas.microsoft.com/office/drawing/2014/main" id="{F7AB53B3-A2A9-4484-89F3-BFF57044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784"/>
              <a:ext cx="1392" cy="448"/>
            </a:xfrm>
            <a:custGeom>
              <a:avLst/>
              <a:gdLst>
                <a:gd name="T0" fmla="*/ 0 w 1392"/>
                <a:gd name="T1" fmla="*/ 432 h 448"/>
                <a:gd name="T2" fmla="*/ 336 w 1392"/>
                <a:gd name="T3" fmla="*/ 96 h 448"/>
                <a:gd name="T4" fmla="*/ 720 w 1392"/>
                <a:gd name="T5" fmla="*/ 384 h 448"/>
                <a:gd name="T6" fmla="*/ 1008 w 1392"/>
                <a:gd name="T7" fmla="*/ 384 h 448"/>
                <a:gd name="T8" fmla="*/ 1392 w 1392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448"/>
                <a:gd name="T17" fmla="*/ 1392 w 1392"/>
                <a:gd name="T18" fmla="*/ 448 h 4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448">
                  <a:moveTo>
                    <a:pt x="0" y="432"/>
                  </a:moveTo>
                  <a:cubicBezTo>
                    <a:pt x="108" y="268"/>
                    <a:pt x="216" y="104"/>
                    <a:pt x="336" y="96"/>
                  </a:cubicBezTo>
                  <a:cubicBezTo>
                    <a:pt x="456" y="88"/>
                    <a:pt x="608" y="336"/>
                    <a:pt x="720" y="384"/>
                  </a:cubicBezTo>
                  <a:cubicBezTo>
                    <a:pt x="832" y="432"/>
                    <a:pt x="896" y="448"/>
                    <a:pt x="1008" y="384"/>
                  </a:cubicBezTo>
                  <a:cubicBezTo>
                    <a:pt x="1120" y="320"/>
                    <a:pt x="1256" y="160"/>
                    <a:pt x="1392" y="0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01" name="Object 11">
              <a:extLst>
                <a:ext uri="{FF2B5EF4-FFF2-40B4-BE49-F238E27FC236}">
                  <a16:creationId xmlns:a16="http://schemas.microsoft.com/office/drawing/2014/main" id="{6A1D61BE-49BF-4115-B323-A1AF32F6AB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640"/>
            <a:ext cx="4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60240" imgH="431640" progId="Equation.DSMT4">
                    <p:embed/>
                  </p:oleObj>
                </mc:Choice>
                <mc:Fallback>
                  <p:oleObj name="Equation" r:id="rId6" imgW="660240" imgH="431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640"/>
                          <a:ext cx="4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12">
              <a:extLst>
                <a:ext uri="{FF2B5EF4-FFF2-40B4-BE49-F238E27FC236}">
                  <a16:creationId xmlns:a16="http://schemas.microsoft.com/office/drawing/2014/main" id="{0DBA8823-F39D-4C6F-934C-E22D5AC7CE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3696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160" imgH="380880" progId="Equation.DSMT4">
                    <p:embed/>
                  </p:oleObj>
                </mc:Choice>
                <mc:Fallback>
                  <p:oleObj name="Equation" r:id="rId8" imgW="317160" imgH="380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696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13">
              <a:extLst>
                <a:ext uri="{FF2B5EF4-FFF2-40B4-BE49-F238E27FC236}">
                  <a16:creationId xmlns:a16="http://schemas.microsoft.com/office/drawing/2014/main" id="{1CD6CC26-C1B4-4687-9564-6D28D516E1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8" y="2304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120" imgH="380880" progId="Equation.DSMT4">
                    <p:embed/>
                  </p:oleObj>
                </mc:Choice>
                <mc:Fallback>
                  <p:oleObj name="Equation" r:id="rId10" imgW="330120" imgH="3808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2304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0" name="Line 14">
              <a:extLst>
                <a:ext uri="{FF2B5EF4-FFF2-40B4-BE49-F238E27FC236}">
                  <a16:creationId xmlns:a16="http://schemas.microsoft.com/office/drawing/2014/main" id="{DD5A314B-DA55-4761-85C0-895330E8C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3024"/>
              <a:ext cx="384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4" name="Object 15">
              <a:extLst>
                <a:ext uri="{FF2B5EF4-FFF2-40B4-BE49-F238E27FC236}">
                  <a16:creationId xmlns:a16="http://schemas.microsoft.com/office/drawing/2014/main" id="{68056A25-78D9-4F7E-8A69-319167A57C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3376"/>
            <a:ext cx="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77760" imgH="431640" progId="Equation.DSMT4">
                    <p:embed/>
                  </p:oleObj>
                </mc:Choice>
                <mc:Fallback>
                  <p:oleObj name="Equation" r:id="rId12" imgW="977760" imgH="4316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376"/>
                          <a:ext cx="6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Oval 16">
              <a:extLst>
                <a:ext uri="{FF2B5EF4-FFF2-40B4-BE49-F238E27FC236}">
                  <a16:creationId xmlns:a16="http://schemas.microsoft.com/office/drawing/2014/main" id="{E7CAA30A-E706-4610-8250-B7369306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297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100" name="Object 17">
            <a:extLst>
              <a:ext uri="{FF2B5EF4-FFF2-40B4-BE49-F238E27FC236}">
                <a16:creationId xmlns:a16="http://schemas.microsoft.com/office/drawing/2014/main" id="{7344AE70-820D-4D6A-9AD6-DDD217C8B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7538" y="6635750"/>
          <a:ext cx="1676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3880" imgH="431640" progId="Equation.DSMT4">
                  <p:embed/>
                </p:oleObj>
              </mc:Choice>
              <mc:Fallback>
                <p:oleObj name="Equation" r:id="rId14" imgW="152388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6635750"/>
                        <a:ext cx="16764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CC8B8A73-F948-4B70-8CE6-D970E87D3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8388" y="68263"/>
            <a:ext cx="8570912" cy="719137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5.3.10.2 Vector Field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50434855-3B32-43B8-9E23-A041F8EC4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957263"/>
            <a:ext cx="8858250" cy="5516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The flow field g(x, </a:t>
            </a:r>
            <a:r>
              <a:rPr lang="en-US" altLang="zh-CN" sz="3200" i="1" dirty="0">
                <a:ea typeface="宋体" panose="02010600030101010101" pitchFamily="2" charset="-122"/>
              </a:rPr>
              <a:t>t</a:t>
            </a:r>
            <a:r>
              <a:rPr lang="en-US" altLang="zh-CN" sz="3200" dirty="0">
                <a:ea typeface="宋体" panose="02010600030101010101" pitchFamily="2" charset="-122"/>
              </a:rPr>
              <a:t>) is a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vector field </a:t>
            </a:r>
            <a:r>
              <a:rPr lang="en-US" altLang="zh-CN" sz="3200" dirty="0">
                <a:ea typeface="宋体" panose="02010600030101010101" pitchFamily="2" charset="-122"/>
              </a:rPr>
              <a:t>that defines a velocity vector for any particle position x at any time </a:t>
            </a:r>
            <a:r>
              <a:rPr lang="en-US" altLang="zh-CN" sz="3200" i="1" dirty="0">
                <a:ea typeface="宋体" panose="02010600030101010101" pitchFamily="2" charset="-122"/>
              </a:rPr>
              <a:t>t</a:t>
            </a:r>
            <a:r>
              <a:rPr lang="en-US" altLang="zh-CN" sz="3200" dirty="0">
                <a:ea typeface="宋体" panose="02010600030101010101" pitchFamily="2" charset="-122"/>
              </a:rPr>
              <a:t>.</a:t>
            </a:r>
          </a:p>
          <a:p>
            <a:pPr marL="0" indent="0" eaLnBrk="1" hangingPunct="1">
              <a:lnSpc>
                <a:spcPct val="110000"/>
              </a:lnSpc>
            </a:pPr>
            <a:endParaRPr lang="en-US" altLang="zh-CN" sz="32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</a:pPr>
            <a:endParaRPr lang="en-US" altLang="zh-CN" sz="32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</a:pPr>
            <a:endParaRPr lang="en-US" altLang="zh-CN" sz="32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</a:pPr>
            <a:endParaRPr lang="en-US" altLang="zh-CN" sz="32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</a:pPr>
            <a:endParaRPr lang="en-US" altLang="zh-CN" sz="32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How would a particle move in this vector field?</a:t>
            </a:r>
          </a:p>
        </p:txBody>
      </p:sp>
      <p:grpSp>
        <p:nvGrpSpPr>
          <p:cNvPr id="5127" name="Group 4">
            <a:extLst>
              <a:ext uri="{FF2B5EF4-FFF2-40B4-BE49-F238E27FC236}">
                <a16:creationId xmlns:a16="http://schemas.microsoft.com/office/drawing/2014/main" id="{641116DB-7447-458D-8C53-A581CFD743AF}"/>
              </a:ext>
            </a:extLst>
          </p:cNvPr>
          <p:cNvGrpSpPr>
            <a:grpSpLocks/>
          </p:cNvGrpSpPr>
          <p:nvPr/>
        </p:nvGrpSpPr>
        <p:grpSpPr bwMode="auto">
          <a:xfrm>
            <a:off x="2849563" y="2649538"/>
            <a:ext cx="3443287" cy="3022600"/>
            <a:chOff x="1868" y="1536"/>
            <a:chExt cx="1972" cy="1680"/>
          </a:xfrm>
        </p:grpSpPr>
        <p:grpSp>
          <p:nvGrpSpPr>
            <p:cNvPr id="5128" name="Group 5">
              <a:extLst>
                <a:ext uri="{FF2B5EF4-FFF2-40B4-BE49-F238E27FC236}">
                  <a16:creationId xmlns:a16="http://schemas.microsoft.com/office/drawing/2014/main" id="{E2B4EDF1-A5DE-4427-9862-9011218E5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536"/>
              <a:ext cx="1536" cy="1440"/>
              <a:chOff x="3744" y="768"/>
              <a:chExt cx="1536" cy="1440"/>
            </a:xfrm>
          </p:grpSpPr>
          <p:sp>
            <p:nvSpPr>
              <p:cNvPr id="5141" name="Line 6">
                <a:extLst>
                  <a:ext uri="{FF2B5EF4-FFF2-40B4-BE49-F238E27FC236}">
                    <a16:creationId xmlns:a16="http://schemas.microsoft.com/office/drawing/2014/main" id="{090E73B1-D916-4D08-B8AA-BB40A8082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768"/>
                <a:ext cx="0" cy="14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2" name="Line 7">
                <a:extLst>
                  <a:ext uri="{FF2B5EF4-FFF2-40B4-BE49-F238E27FC236}">
                    <a16:creationId xmlns:a16="http://schemas.microsoft.com/office/drawing/2014/main" id="{3D1AC80F-F717-4EB6-A973-A7CEB465A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208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123" name="Object 8">
              <a:extLst>
                <a:ext uri="{FF2B5EF4-FFF2-40B4-BE49-F238E27FC236}">
                  <a16:creationId xmlns:a16="http://schemas.microsoft.com/office/drawing/2014/main" id="{6ACD88F4-CA7D-4C66-A467-65B8FF453E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976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7160" imgH="380880" progId="Equation.DSMT4">
                    <p:embed/>
                  </p:oleObj>
                </mc:Choice>
                <mc:Fallback>
                  <p:oleObj name="Equation" r:id="rId2" imgW="317160" imgH="380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976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9">
              <a:extLst>
                <a:ext uri="{FF2B5EF4-FFF2-40B4-BE49-F238E27FC236}">
                  <a16:creationId xmlns:a16="http://schemas.microsoft.com/office/drawing/2014/main" id="{873D70F5-E0F2-414E-9103-C334248859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8" y="1584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120" imgH="380880" progId="Equation.DSMT4">
                    <p:embed/>
                  </p:oleObj>
                </mc:Choice>
                <mc:Fallback>
                  <p:oleObj name="Equation" r:id="rId4" imgW="330120" imgH="380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1584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9" name="Line 10">
              <a:extLst>
                <a:ext uri="{FF2B5EF4-FFF2-40B4-BE49-F238E27FC236}">
                  <a16:creationId xmlns:a16="http://schemas.microsoft.com/office/drawing/2014/main" id="{77E1063A-A21D-4961-99F9-AB752B0DA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304"/>
              <a:ext cx="384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Line 11">
              <a:extLst>
                <a:ext uri="{FF2B5EF4-FFF2-40B4-BE49-F238E27FC236}">
                  <a16:creationId xmlns:a16="http://schemas.microsoft.com/office/drawing/2014/main" id="{F0E8A700-E54D-41F7-92E5-1AE6A1D76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968"/>
              <a:ext cx="384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Line 12">
              <a:extLst>
                <a:ext uri="{FF2B5EF4-FFF2-40B4-BE49-F238E27FC236}">
                  <a16:creationId xmlns:a16="http://schemas.microsoft.com/office/drawing/2014/main" id="{237532A6-375B-4EC7-B009-DBD55F8A3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92"/>
              <a:ext cx="384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Line 13">
              <a:extLst>
                <a:ext uri="{FF2B5EF4-FFF2-40B4-BE49-F238E27FC236}">
                  <a16:creationId xmlns:a16="http://schemas.microsoft.com/office/drawing/2014/main" id="{4A930408-8736-4A9C-ACD9-5B5FF822B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632"/>
              <a:ext cx="384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14">
              <a:extLst>
                <a:ext uri="{FF2B5EF4-FFF2-40B4-BE49-F238E27FC236}">
                  <a16:creationId xmlns:a16="http://schemas.microsoft.com/office/drawing/2014/main" id="{293EB2A5-028E-4506-81AE-1D0225C99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016"/>
              <a:ext cx="336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Line 15">
              <a:extLst>
                <a:ext uri="{FF2B5EF4-FFF2-40B4-BE49-F238E27FC236}">
                  <a16:creationId xmlns:a16="http://schemas.microsoft.com/office/drawing/2014/main" id="{D24163B3-F6E4-44BF-8B8A-A0223CD65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304"/>
              <a:ext cx="336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16">
              <a:extLst>
                <a:ext uri="{FF2B5EF4-FFF2-40B4-BE49-F238E27FC236}">
                  <a16:creationId xmlns:a16="http://schemas.microsoft.com/office/drawing/2014/main" id="{5B949C53-CB78-44BF-9A70-9478EA46D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680"/>
              <a:ext cx="336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17">
              <a:extLst>
                <a:ext uri="{FF2B5EF4-FFF2-40B4-BE49-F238E27FC236}">
                  <a16:creationId xmlns:a16="http://schemas.microsoft.com/office/drawing/2014/main" id="{50F70223-3BF0-47EA-B133-1EB469483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592"/>
              <a:ext cx="336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18">
              <a:extLst>
                <a:ext uri="{FF2B5EF4-FFF2-40B4-BE49-F238E27FC236}">
                  <a16:creationId xmlns:a16="http://schemas.microsoft.com/office/drawing/2014/main" id="{38099E4C-CDBC-4D6E-8FD9-1197B04FF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893"/>
              <a:ext cx="432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Line 19">
              <a:extLst>
                <a:ext uri="{FF2B5EF4-FFF2-40B4-BE49-F238E27FC236}">
                  <a16:creationId xmlns:a16="http://schemas.microsoft.com/office/drawing/2014/main" id="{8C9AEDD3-2A32-4F92-9B34-EF6C05500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160"/>
              <a:ext cx="432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Line 20">
              <a:extLst>
                <a:ext uri="{FF2B5EF4-FFF2-40B4-BE49-F238E27FC236}">
                  <a16:creationId xmlns:a16="http://schemas.microsoft.com/office/drawing/2014/main" id="{E52B1EDC-1861-4CE6-940F-C56877F1E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448"/>
              <a:ext cx="432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Line 21">
              <a:extLst>
                <a:ext uri="{FF2B5EF4-FFF2-40B4-BE49-F238E27FC236}">
                  <a16:creationId xmlns:a16="http://schemas.microsoft.com/office/drawing/2014/main" id="{2B7E7867-F094-4CB9-9786-7685CF094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584"/>
              <a:ext cx="432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122" name="Object 22">
            <a:extLst>
              <a:ext uri="{FF2B5EF4-FFF2-40B4-BE49-F238E27FC236}">
                <a16:creationId xmlns:a16="http://schemas.microsoft.com/office/drawing/2014/main" id="{7DCEE58C-7259-4D67-9965-A9AC50609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7325" y="3281363"/>
          <a:ext cx="10763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431640" progId="Equation.DSMT4">
                  <p:embed/>
                </p:oleObj>
              </mc:Choice>
              <mc:Fallback>
                <p:oleObj name="Equation" r:id="rId6" imgW="977760" imgH="431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3281363"/>
                        <a:ext cx="10763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E129A35-C27C-4BDB-96FB-CFC0F3443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8575"/>
            <a:ext cx="8550275" cy="7953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5.3.10.3 Curve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2CEB1BA-6D18-4B38-BD8B-8C2373354F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54063" y="1812925"/>
            <a:ext cx="4846637" cy="196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 at an initial point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particle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trajectory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follows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vectors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9444A8F2-BD58-41D4-AC94-5EB8DBF3DC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3" y="1528763"/>
            <a:ext cx="3503612" cy="397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7F2F2AE7-39CC-4693-97A3-AB3B112EC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8388" y="68263"/>
            <a:ext cx="8570912" cy="719137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(1) </a:t>
            </a:r>
            <a:r>
              <a:rPr lang="en-US" altLang="zh-CN" sz="4000">
                <a:solidFill>
                  <a:srgbClr val="FF0000"/>
                </a:solidFill>
                <a:ea typeface="宋体" panose="02010600030101010101" pitchFamily="2" charset="-122"/>
              </a:rPr>
              <a:t>Differential Equations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FD0DEAF-8719-4C08-AB16-C1863C0A0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71550"/>
            <a:ext cx="8858250" cy="6057900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447675" indent="-447675" eaLnBrk="1" hangingPunct="1">
              <a:lnSpc>
                <a:spcPct val="110000"/>
              </a:lnSpc>
              <a:defRPr/>
            </a:pPr>
            <a:r>
              <a:rPr lang="en-US" altLang="zh-CN" sz="3200" dirty="0">
                <a:ea typeface="宋体" pitchFamily="2" charset="-122"/>
              </a:rPr>
              <a:t>The equation v = g(x, </a:t>
            </a:r>
            <a:r>
              <a:rPr lang="en-US" altLang="zh-CN" sz="3200" i="1" dirty="0">
                <a:ea typeface="宋体" pitchFamily="2" charset="-122"/>
              </a:rPr>
              <a:t>t</a:t>
            </a:r>
            <a:r>
              <a:rPr lang="en-US" altLang="zh-CN" sz="3200" dirty="0">
                <a:ea typeface="宋体" pitchFamily="2" charset="-122"/>
              </a:rPr>
              <a:t>) is a first order ordinary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differential equation</a:t>
            </a:r>
            <a:r>
              <a:rPr lang="en-US" altLang="zh-CN" sz="3200" dirty="0">
                <a:ea typeface="宋体" pitchFamily="2" charset="-122"/>
              </a:rPr>
              <a:t>:</a:t>
            </a:r>
          </a:p>
          <a:p>
            <a:pPr marL="0" indent="0" eaLnBrk="1" hangingPunct="1">
              <a:lnSpc>
                <a:spcPct val="110000"/>
              </a:lnSpc>
              <a:defRPr/>
            </a:pPr>
            <a:endParaRPr lang="en-US" altLang="zh-CN" sz="3200" dirty="0">
              <a:ea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defRPr/>
            </a:pPr>
            <a:endParaRPr lang="en-US" altLang="zh-CN" sz="3200" dirty="0">
              <a:ea typeface="宋体" pitchFamily="2" charset="-122"/>
            </a:endParaRPr>
          </a:p>
          <a:p>
            <a:pPr marL="447675" indent="-447675" eaLnBrk="1" hangingPunct="1">
              <a:lnSpc>
                <a:spcPct val="110000"/>
              </a:lnSpc>
              <a:defRPr/>
            </a:pPr>
            <a:r>
              <a:rPr lang="en-US" altLang="zh-CN" sz="3200" dirty="0">
                <a:ea typeface="宋体" pitchFamily="2" charset="-122"/>
              </a:rPr>
              <a:t>The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position</a:t>
            </a:r>
            <a:r>
              <a:rPr lang="en-US" altLang="zh-CN" sz="3200" dirty="0">
                <a:ea typeface="宋体" pitchFamily="2" charset="-122"/>
              </a:rPr>
              <a:t> of the particle is computed by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</a:rPr>
              <a:t>integrating</a:t>
            </a:r>
            <a:r>
              <a:rPr lang="en-US" altLang="zh-CN" sz="3200" dirty="0">
                <a:ea typeface="宋体" pitchFamily="2" charset="-122"/>
              </a:rPr>
              <a:t> the differential equation:</a:t>
            </a:r>
          </a:p>
          <a:p>
            <a:pPr marL="0" indent="0" eaLnBrk="1" hangingPunct="1">
              <a:lnSpc>
                <a:spcPct val="110000"/>
              </a:lnSpc>
              <a:defRPr/>
            </a:pPr>
            <a:endParaRPr lang="en-US" altLang="zh-CN" sz="3200" dirty="0">
              <a:ea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defRPr/>
            </a:pPr>
            <a:endParaRPr lang="en-US" altLang="zh-CN" sz="3200" dirty="0">
              <a:ea typeface="宋体" pitchFamily="2" charset="-122"/>
            </a:endParaRPr>
          </a:p>
          <a:p>
            <a:pPr marL="447675" indent="-447675" eaLnBrk="1" hangingPunct="1">
              <a:lnSpc>
                <a:spcPct val="110000"/>
              </a:lnSpc>
              <a:defRPr/>
            </a:pPr>
            <a:r>
              <a:rPr lang="en-US" altLang="zh-CN" sz="3200" dirty="0">
                <a:ea typeface="宋体" pitchFamily="2" charset="-122"/>
              </a:rPr>
              <a:t>For most interesting cases, this integral cannot be computed analytically.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D16C5187-95A3-4C2F-8E8E-A1BDDE781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0175" y="2322513"/>
          <a:ext cx="19685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749160" progId="Equation.DSMT4">
                  <p:embed/>
                </p:oleObj>
              </mc:Choice>
              <mc:Fallback>
                <p:oleObj name="Equation" r:id="rId2" imgW="179064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2322513"/>
                        <a:ext cx="19685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>
            <a:extLst>
              <a:ext uri="{FF2B5EF4-FFF2-40B4-BE49-F238E27FC236}">
                <a16:creationId xmlns:a16="http://schemas.microsoft.com/office/drawing/2014/main" id="{13322A27-CBF1-4063-ABF7-C570640B3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4692650"/>
          <a:ext cx="3911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5720" imgH="927000" progId="Equation.DSMT4">
                  <p:embed/>
                </p:oleObj>
              </mc:Choice>
              <mc:Fallback>
                <p:oleObj name="Equation" r:id="rId4" imgW="3555720" imgH="927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692650"/>
                        <a:ext cx="3911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51F8E4F-F9FA-462C-AECD-F5116EFDA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13" y="1274763"/>
            <a:ext cx="8550275" cy="657225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Advantages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61FC4722-E501-40F4-A1A0-5E0F6603E0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54063" y="2100263"/>
            <a:ext cx="4200525" cy="391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 – points rather than polys</a:t>
            </a: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Procedural</a:t>
            </a:r>
          </a:p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</a:p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Models that are “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alive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26628" name="Picture 4" descr="Tree">
            <a:extLst>
              <a:ext uri="{FF2B5EF4-FFF2-40B4-BE49-F238E27FC236}">
                <a16:creationId xmlns:a16="http://schemas.microsoft.com/office/drawing/2014/main" id="{5F2FAC29-042A-4C0D-B0F4-E727D2F6C2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171700"/>
            <a:ext cx="3789363" cy="3322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D9A6847-FFC1-4703-B456-BDAA37AAA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69850"/>
            <a:ext cx="855027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 anchor="b">
            <a:spAutoFit/>
          </a:bodyPr>
          <a:lstStyle/>
          <a:p>
            <a:pPr>
              <a:defRPr/>
            </a:pPr>
            <a:r>
              <a:rPr lang="en-US" altLang="zh-CN" sz="4400" b="1" kern="0" dirty="0">
                <a:latin typeface="Times New Roman" pitchFamily="18" charset="0"/>
                <a:cs typeface="Times New Roman" pitchFamily="18" charset="0"/>
              </a:rPr>
              <a:t>5.3.1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>
            <a:extLst>
              <a:ext uri="{FF2B5EF4-FFF2-40B4-BE49-F238E27FC236}">
                <a16:creationId xmlns:a16="http://schemas.microsoft.com/office/drawing/2014/main" id="{E6ECEE62-6630-4DE2-8F3A-A9CA94D14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8575"/>
            <a:ext cx="8550275" cy="719138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(2) </a:t>
            </a:r>
            <a:r>
              <a:rPr lang="en-US" altLang="zh-CN" sz="4000">
                <a:solidFill>
                  <a:srgbClr val="FF0000"/>
                </a:solidFill>
                <a:ea typeface="宋体" panose="02010600030101010101" pitchFamily="2" charset="-122"/>
              </a:rPr>
              <a:t>Numeric</a:t>
            </a:r>
            <a:r>
              <a:rPr lang="en-US" altLang="zh-CN" sz="4000">
                <a:ea typeface="宋体" panose="02010600030101010101" pitchFamily="2" charset="-122"/>
              </a:rPr>
              <a:t> Integration</a:t>
            </a:r>
          </a:p>
        </p:txBody>
      </p:sp>
      <p:sp>
        <p:nvSpPr>
          <p:cNvPr id="7176" name="Rectangle 3">
            <a:extLst>
              <a:ext uri="{FF2B5EF4-FFF2-40B4-BE49-F238E27FC236}">
                <a16:creationId xmlns:a16="http://schemas.microsoft.com/office/drawing/2014/main" id="{4432CF7E-0F82-43AE-9109-DF672A881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76225" y="1100138"/>
            <a:ext cx="6538913" cy="5691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354013" indent="-354013"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Instead we compute the particle’s position by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numerical integration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762000" lvl="1" indent="-252413"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Starting at some initial point x(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762000" lvl="1" indent="-252413"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along the vector field to compute the particle position at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discrete time steps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762000" lvl="1" indent="-252413"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 type of a problem is called an initial value problem.</a:t>
            </a:r>
          </a:p>
        </p:txBody>
      </p:sp>
      <p:grpSp>
        <p:nvGrpSpPr>
          <p:cNvPr id="7177" name="Group 4">
            <a:extLst>
              <a:ext uri="{FF2B5EF4-FFF2-40B4-BE49-F238E27FC236}">
                <a16:creationId xmlns:a16="http://schemas.microsoft.com/office/drawing/2014/main" id="{D9F9F114-0BE4-4DA9-AE09-8076599C4F77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2314575"/>
            <a:ext cx="3444875" cy="2932113"/>
            <a:chOff x="2060" y="2112"/>
            <a:chExt cx="1972" cy="1630"/>
          </a:xfrm>
        </p:grpSpPr>
        <p:grpSp>
          <p:nvGrpSpPr>
            <p:cNvPr id="7178" name="Group 5">
              <a:extLst>
                <a:ext uri="{FF2B5EF4-FFF2-40B4-BE49-F238E27FC236}">
                  <a16:creationId xmlns:a16="http://schemas.microsoft.com/office/drawing/2014/main" id="{6D090EC8-B2A5-402D-B677-0904AE062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2" y="2112"/>
              <a:ext cx="1536" cy="1440"/>
              <a:chOff x="3632" y="768"/>
              <a:chExt cx="1536" cy="1440"/>
            </a:xfrm>
          </p:grpSpPr>
          <p:sp>
            <p:nvSpPr>
              <p:cNvPr id="7186" name="Line 6">
                <a:extLst>
                  <a:ext uri="{FF2B5EF4-FFF2-40B4-BE49-F238E27FC236}">
                    <a16:creationId xmlns:a16="http://schemas.microsoft.com/office/drawing/2014/main" id="{6639CFB2-9425-47D1-88B5-5DBA123F7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768"/>
                <a:ext cx="0" cy="14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" name="Line 7">
                <a:extLst>
                  <a:ext uri="{FF2B5EF4-FFF2-40B4-BE49-F238E27FC236}">
                    <a16:creationId xmlns:a16="http://schemas.microsoft.com/office/drawing/2014/main" id="{6FEF87D3-AE5B-4C51-BA41-94ADA055B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2118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9" name="Freeform 8">
              <a:extLst>
                <a:ext uri="{FF2B5EF4-FFF2-40B4-BE49-F238E27FC236}">
                  <a16:creationId xmlns:a16="http://schemas.microsoft.com/office/drawing/2014/main" id="{F94ED6B3-5981-4B46-83F8-4543278CD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2640"/>
              <a:ext cx="1392" cy="448"/>
            </a:xfrm>
            <a:custGeom>
              <a:avLst/>
              <a:gdLst>
                <a:gd name="T0" fmla="*/ 0 w 1392"/>
                <a:gd name="T1" fmla="*/ 432 h 448"/>
                <a:gd name="T2" fmla="*/ 336 w 1392"/>
                <a:gd name="T3" fmla="*/ 96 h 448"/>
                <a:gd name="T4" fmla="*/ 720 w 1392"/>
                <a:gd name="T5" fmla="*/ 384 h 448"/>
                <a:gd name="T6" fmla="*/ 1008 w 1392"/>
                <a:gd name="T7" fmla="*/ 384 h 448"/>
                <a:gd name="T8" fmla="*/ 1392 w 1392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448"/>
                <a:gd name="T17" fmla="*/ 1392 w 1392"/>
                <a:gd name="T18" fmla="*/ 448 h 4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448">
                  <a:moveTo>
                    <a:pt x="0" y="432"/>
                  </a:moveTo>
                  <a:cubicBezTo>
                    <a:pt x="108" y="268"/>
                    <a:pt x="216" y="104"/>
                    <a:pt x="336" y="96"/>
                  </a:cubicBezTo>
                  <a:cubicBezTo>
                    <a:pt x="456" y="88"/>
                    <a:pt x="608" y="336"/>
                    <a:pt x="720" y="384"/>
                  </a:cubicBezTo>
                  <a:cubicBezTo>
                    <a:pt x="832" y="432"/>
                    <a:pt x="896" y="448"/>
                    <a:pt x="1008" y="384"/>
                  </a:cubicBezTo>
                  <a:cubicBezTo>
                    <a:pt x="1120" y="320"/>
                    <a:pt x="1256" y="160"/>
                    <a:pt x="1392" y="0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70" name="Object 9">
              <a:extLst>
                <a:ext uri="{FF2B5EF4-FFF2-40B4-BE49-F238E27FC236}">
                  <a16:creationId xmlns:a16="http://schemas.microsoft.com/office/drawing/2014/main" id="{7A55EC7C-95DF-4739-ABCB-3C153371EE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3088"/>
            <a:ext cx="4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61760" imgH="431640" progId="Equation.DSMT4">
                    <p:embed/>
                  </p:oleObj>
                </mc:Choice>
                <mc:Fallback>
                  <p:oleObj name="Equation" r:id="rId2" imgW="761760" imgH="431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088"/>
                          <a:ext cx="4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10">
              <a:extLst>
                <a:ext uri="{FF2B5EF4-FFF2-40B4-BE49-F238E27FC236}">
                  <a16:creationId xmlns:a16="http://schemas.microsoft.com/office/drawing/2014/main" id="{176C7C9B-CC42-4B5B-9697-48E40FBB56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3502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160" imgH="380880" progId="Equation.DSMT4">
                    <p:embed/>
                  </p:oleObj>
                </mc:Choice>
                <mc:Fallback>
                  <p:oleObj name="Equation" r:id="rId4" imgW="317160" imgH="380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502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11">
              <a:extLst>
                <a:ext uri="{FF2B5EF4-FFF2-40B4-BE49-F238E27FC236}">
                  <a16:creationId xmlns:a16="http://schemas.microsoft.com/office/drawing/2014/main" id="{14EA231D-4023-4300-9759-462086BC74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0" y="2160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120" imgH="380880" progId="Equation.DSMT4">
                    <p:embed/>
                  </p:oleObj>
                </mc:Choice>
                <mc:Fallback>
                  <p:oleObj name="Equation" r:id="rId6" imgW="330120" imgH="380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0" y="2160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Line 12">
              <a:extLst>
                <a:ext uri="{FF2B5EF4-FFF2-40B4-BE49-F238E27FC236}">
                  <a16:creationId xmlns:a16="http://schemas.microsoft.com/office/drawing/2014/main" id="{24B10B15-6756-4288-96F0-14E07BAE6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" y="2880"/>
              <a:ext cx="384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Oval 13">
              <a:extLst>
                <a:ext uri="{FF2B5EF4-FFF2-40B4-BE49-F238E27FC236}">
                  <a16:creationId xmlns:a16="http://schemas.microsoft.com/office/drawing/2014/main" id="{EEBB9F49-EE42-4149-9705-93B8C759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283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82" name="Oval 14">
              <a:extLst>
                <a:ext uri="{FF2B5EF4-FFF2-40B4-BE49-F238E27FC236}">
                  <a16:creationId xmlns:a16="http://schemas.microsoft.com/office/drawing/2014/main" id="{9FA5C841-A1BA-408D-9904-1021D90A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2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83" name="Line 15">
              <a:extLst>
                <a:ext uri="{FF2B5EF4-FFF2-40B4-BE49-F238E27FC236}">
                  <a16:creationId xmlns:a16="http://schemas.microsoft.com/office/drawing/2014/main" id="{8A81D30E-CAB4-4740-A085-5E33D7C50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640"/>
              <a:ext cx="288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3" name="Object 16">
              <a:extLst>
                <a:ext uri="{FF2B5EF4-FFF2-40B4-BE49-F238E27FC236}">
                  <a16:creationId xmlns:a16="http://schemas.microsoft.com/office/drawing/2014/main" id="{01B280A0-1FD8-4DFC-B6ED-DE8241B12F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4" y="2608"/>
            <a:ext cx="4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49160" imgH="431640" progId="Equation.DSMT4">
                    <p:embed/>
                  </p:oleObj>
                </mc:Choice>
                <mc:Fallback>
                  <p:oleObj name="Equation" r:id="rId8" imgW="749160" imgH="4316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2608"/>
                          <a:ext cx="4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17">
              <a:extLst>
                <a:ext uri="{FF2B5EF4-FFF2-40B4-BE49-F238E27FC236}">
                  <a16:creationId xmlns:a16="http://schemas.microsoft.com/office/drawing/2014/main" id="{D9583967-15C0-465F-AF21-A6C78A1CCD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992"/>
            <a:ext cx="4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61760" imgH="431640" progId="Equation.DSMT4">
                    <p:embed/>
                  </p:oleObj>
                </mc:Choice>
                <mc:Fallback>
                  <p:oleObj name="Equation" r:id="rId10" imgW="761760" imgH="4316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992"/>
                          <a:ext cx="4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4" name="Oval 18">
              <a:extLst>
                <a:ext uri="{FF2B5EF4-FFF2-40B4-BE49-F238E27FC236}">
                  <a16:creationId xmlns:a16="http://schemas.microsoft.com/office/drawing/2014/main" id="{32886543-4CB8-4763-BD72-33BADDB42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" y="2908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85" name="Line 19">
              <a:extLst>
                <a:ext uri="{FF2B5EF4-FFF2-40B4-BE49-F238E27FC236}">
                  <a16:creationId xmlns:a16="http://schemas.microsoft.com/office/drawing/2014/main" id="{D4AC63C7-6ADF-4A1C-9B5F-72F5D12EE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2" y="2582"/>
              <a:ext cx="347" cy="36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5968B897-BDAA-4BFF-A539-B09B864F1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8050" y="28575"/>
            <a:ext cx="8550275" cy="7953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Euler’s</a:t>
            </a:r>
            <a:r>
              <a:rPr lang="en-US" altLang="zh-CN">
                <a:ea typeface="宋体" panose="02010600030101010101" pitchFamily="2" charset="-122"/>
              </a:rPr>
              <a:t> Method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8E1EF14-715D-4E89-B2CB-72EDA32678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71450" y="1668463"/>
            <a:ext cx="5992813" cy="2646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The simplest solution to an initial value problem.</a:t>
            </a:r>
          </a:p>
          <a:p>
            <a:pPr lvl="1"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Discrete time steps</a:t>
            </a:r>
          </a:p>
          <a:p>
            <a:pPr lvl="1"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Bigger steps, bigger errors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5DAAB715-EBD7-4C9F-98FC-88C31DE7A48C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1441450"/>
            <a:ext cx="3411537" cy="3944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5">
            <a:extLst>
              <a:ext uri="{FF2B5EF4-FFF2-40B4-BE49-F238E27FC236}">
                <a16:creationId xmlns:a16="http://schemas.microsoft.com/office/drawing/2014/main" id="{ADA8A2A8-E9A2-4EEB-AD96-9991CEA5C88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28700" y="4886325"/>
          <a:ext cx="48577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11400" imgH="431640" progId="Equation.DSMT4">
                  <p:embed/>
                </p:oleObj>
              </mc:Choice>
              <mc:Fallback>
                <p:oleObj name="Equation" r:id="rId3" imgW="39114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4886325"/>
                        <a:ext cx="48577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D849072-6C39-48E6-9394-CC0177F12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8575"/>
            <a:ext cx="8550275" cy="7953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(4) Problem: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Inaccuracy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6FD39A7-AB0F-4676-A149-E4CEFB4D95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885825" y="2171700"/>
            <a:ext cx="4346575" cy="1876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 turns x(t) from a circle into the spiral of your choice.</a:t>
            </a:r>
          </a:p>
        </p:txBody>
      </p:sp>
      <p:pic>
        <p:nvPicPr>
          <p:cNvPr id="66564" name="Picture 4">
            <a:extLst>
              <a:ext uri="{FF2B5EF4-FFF2-40B4-BE49-F238E27FC236}">
                <a16:creationId xmlns:a16="http://schemas.microsoft.com/office/drawing/2014/main" id="{4774C4F0-6D4A-4564-B5FE-60A7ACFF9F8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1814513"/>
            <a:ext cx="3502025" cy="3984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>
            <a:extLst>
              <a:ext uri="{FF2B5EF4-FFF2-40B4-BE49-F238E27FC236}">
                <a16:creationId xmlns:a16="http://schemas.microsoft.com/office/drawing/2014/main" id="{DCC0AA2D-901E-4EB9-BA18-700028592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100013"/>
            <a:ext cx="8550275" cy="79533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(5)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Middle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Point</a:t>
            </a:r>
            <a:r>
              <a:rPr lang="en-US" altLang="zh-CN">
                <a:ea typeface="宋体" panose="02010600030101010101" pitchFamily="2" charset="-122"/>
              </a:rPr>
              <a:t> Method</a:t>
            </a:r>
          </a:p>
        </p:txBody>
      </p:sp>
      <p:pic>
        <p:nvPicPr>
          <p:cNvPr id="9222" name="Picture 3">
            <a:extLst>
              <a:ext uri="{FF2B5EF4-FFF2-40B4-BE49-F238E27FC236}">
                <a16:creationId xmlns:a16="http://schemas.microsoft.com/office/drawing/2014/main" id="{08E7CCB2-1C3B-4608-ACE8-6A8EB43CABC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941513"/>
            <a:ext cx="3684588" cy="4151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4">
            <a:extLst>
              <a:ext uri="{FF2B5EF4-FFF2-40B4-BE49-F238E27FC236}">
                <a16:creationId xmlns:a16="http://schemas.microsoft.com/office/drawing/2014/main" id="{C0621606-647F-4425-9E51-758C79B02F09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 bwMode="auto">
          <a:xfrm>
            <a:off x="4237038" y="1252538"/>
            <a:ext cx="5545137" cy="4276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466725" indent="-466725" eaLnBrk="1" hangingPunct="1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altLang="zh-CN" sz="3200">
                <a:ea typeface="宋体" panose="02010600030101010101" pitchFamily="2" charset="-122"/>
              </a:rPr>
              <a:t>Compute an Euler step</a:t>
            </a:r>
          </a:p>
          <a:p>
            <a:pPr marL="466725" indent="-466725" eaLnBrk="1" hangingPunct="1">
              <a:lnSpc>
                <a:spcPct val="80000"/>
              </a:lnSpc>
              <a:buFont typeface="Wingdings" pitchFamily="2" charset="2"/>
              <a:buAutoNum type="alphaLcPeriod"/>
            </a:pPr>
            <a:endParaRPr lang="en-US" altLang="zh-CN" sz="3200">
              <a:ea typeface="宋体" panose="02010600030101010101" pitchFamily="2" charset="-122"/>
            </a:endParaRPr>
          </a:p>
          <a:p>
            <a:pPr marL="466725" indent="-46672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3200">
              <a:ea typeface="宋体" panose="02010600030101010101" pitchFamily="2" charset="-122"/>
            </a:endParaRPr>
          </a:p>
          <a:p>
            <a:pPr marL="466725" indent="-4667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b. Evaluate g at the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midpoint</a:t>
            </a:r>
          </a:p>
          <a:p>
            <a:pPr marL="466725" indent="-46672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3200">
              <a:ea typeface="宋体" panose="02010600030101010101" pitchFamily="2" charset="-122"/>
            </a:endParaRPr>
          </a:p>
          <a:p>
            <a:pPr marL="466725" indent="-46672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3200">
              <a:ea typeface="宋体" panose="02010600030101010101" pitchFamily="2" charset="-122"/>
            </a:endParaRPr>
          </a:p>
          <a:p>
            <a:pPr marL="466725" indent="-466725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3200">
              <a:ea typeface="宋体" panose="02010600030101010101" pitchFamily="2" charset="-122"/>
            </a:endParaRPr>
          </a:p>
          <a:p>
            <a:pPr marL="466725" indent="-4667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c. Take a step using the midpoint value</a:t>
            </a:r>
          </a:p>
        </p:txBody>
      </p:sp>
      <p:graphicFrame>
        <p:nvGraphicFramePr>
          <p:cNvPr id="9218" name="Object 5">
            <a:extLst>
              <a:ext uri="{FF2B5EF4-FFF2-40B4-BE49-F238E27FC236}">
                <a16:creationId xmlns:a16="http://schemas.microsoft.com/office/drawing/2014/main" id="{A747E768-20B6-4A83-AD0C-BBFC3C57D84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41988" y="1814513"/>
          <a:ext cx="21224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4440" imgH="431640" progId="Equation.DSMT4">
                  <p:embed/>
                </p:oleObj>
              </mc:Choice>
              <mc:Fallback>
                <p:oleObj name="Equation" r:id="rId3" imgW="204444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1814513"/>
                        <a:ext cx="21224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>
            <a:extLst>
              <a:ext uri="{FF2B5EF4-FFF2-40B4-BE49-F238E27FC236}">
                <a16:creationId xmlns:a16="http://schemas.microsoft.com/office/drawing/2014/main" id="{FAE11FD3-88FA-4C12-99FB-11896B19D2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3863" y="3238500"/>
          <a:ext cx="37020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65280" imgH="838080" progId="Equation.DSMT4">
                  <p:embed/>
                </p:oleObj>
              </mc:Choice>
              <mc:Fallback>
                <p:oleObj name="Equation" r:id="rId5" imgW="3365280" imgH="838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3238500"/>
                        <a:ext cx="37020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>
            <a:extLst>
              <a:ext uri="{FF2B5EF4-FFF2-40B4-BE49-F238E27FC236}">
                <a16:creationId xmlns:a16="http://schemas.microsoft.com/office/drawing/2014/main" id="{AF8594D3-D50C-46A1-874B-38C375BA5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5826125"/>
          <a:ext cx="3813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66800" imgH="431640" progId="Equation.DSMT4">
                  <p:embed/>
                </p:oleObj>
              </mc:Choice>
              <mc:Fallback>
                <p:oleObj name="Equation" r:id="rId7" imgW="346680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5826125"/>
                        <a:ext cx="38131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CDA63069-9864-46B1-8244-BC52D5E79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8388" y="68263"/>
            <a:ext cx="8570912" cy="719137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(6) Other Methods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F0E7F362-0099-42AD-91CE-EC44068EC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578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54013" indent="-354013" eaLnBrk="1" hangingPunct="1"/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Euler’s method</a:t>
            </a:r>
            <a:r>
              <a:rPr lang="en-US" altLang="zh-CN" sz="3200">
                <a:ea typeface="宋体" panose="02010600030101010101" pitchFamily="2" charset="-122"/>
              </a:rPr>
              <a:t> is the simplest numerical method.  It’s first order. The error is proportional to</a:t>
            </a:r>
          </a:p>
          <a:p>
            <a:pPr marL="354013" indent="-354013" eaLnBrk="1" hangingPunct="1"/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Middle point method</a:t>
            </a:r>
            <a:r>
              <a:rPr lang="en-US" altLang="zh-CN" sz="3200">
                <a:ea typeface="宋体" panose="02010600030101010101" pitchFamily="2" charset="-122"/>
              </a:rPr>
              <a:t> is second order. The error is proportional to </a:t>
            </a:r>
          </a:p>
          <a:p>
            <a:pPr marL="354013" indent="-354013" eaLnBrk="1" hangingPunct="1"/>
            <a:endParaRPr lang="en-US" altLang="zh-CN" sz="3200">
              <a:ea typeface="宋体" panose="02010600030101010101" pitchFamily="2" charset="-122"/>
            </a:endParaRPr>
          </a:p>
          <a:p>
            <a:pPr marL="354013" indent="-354013" eaLnBrk="1" hangingPunct="1"/>
            <a:r>
              <a:rPr lang="en-US" altLang="zh-CN" sz="3200">
                <a:ea typeface="宋体" panose="02010600030101010101" pitchFamily="2" charset="-122"/>
              </a:rPr>
              <a:t>Just the tip of the iceberg. See </a:t>
            </a:r>
            <a:r>
              <a:rPr lang="en-US" altLang="zh-CN" sz="3200" i="1">
                <a:ea typeface="宋体" panose="02010600030101010101" pitchFamily="2" charset="-122"/>
              </a:rPr>
              <a:t>Numerical Recipes </a:t>
            </a:r>
            <a:r>
              <a:rPr lang="en-US" altLang="zh-CN" sz="3200">
                <a:ea typeface="宋体" panose="02010600030101010101" pitchFamily="2" charset="-122"/>
              </a:rPr>
              <a:t>for more.</a:t>
            </a:r>
          </a:p>
          <a:p>
            <a:pPr marL="354013" indent="-354013" eaLnBrk="1" hangingPunct="1"/>
            <a:r>
              <a:rPr lang="en-US" altLang="zh-CN" sz="3200">
                <a:ea typeface="宋体" panose="02010600030101010101" pitchFamily="2" charset="-122"/>
              </a:rPr>
              <a:t>Numerical Recipes URL  </a:t>
            </a:r>
            <a:r>
              <a:rPr lang="en-US" altLang="zh-CN" sz="3200">
                <a:ea typeface="宋体" panose="02010600030101010101" pitchFamily="2" charset="-122"/>
                <a:hlinkClick r:id="rId3"/>
              </a:rPr>
              <a:t>http://www.nr.com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0881EFD0-6E62-44A4-8B7D-9A6243CD4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7638" y="2560638"/>
          <a:ext cx="758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342720" progId="Equation.DSMT4">
                  <p:embed/>
                </p:oleObj>
              </mc:Choice>
              <mc:Fallback>
                <p:oleObj name="Equation" r:id="rId4" imgW="49500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560638"/>
                        <a:ext cx="7588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>
            <a:extLst>
              <a:ext uri="{FF2B5EF4-FFF2-40B4-BE49-F238E27FC236}">
                <a16:creationId xmlns:a16="http://schemas.microsoft.com/office/drawing/2014/main" id="{EFA86AD9-B2A7-4102-9EE1-CB27BEC1F0B8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386263" y="3814763"/>
          <a:ext cx="6794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342720" progId="Equation.DSMT4">
                  <p:embed/>
                </p:oleObj>
              </mc:Choice>
              <mc:Fallback>
                <p:oleObj name="Equation" r:id="rId6" imgW="49500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814763"/>
                        <a:ext cx="6794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3E7FC3C1-5E57-4056-841F-BDE23CC6D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8388" y="68263"/>
            <a:ext cx="8570912" cy="719137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5.3.10.4 Particle in a Force Field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A9043534-9042-4368-99F9-A406C5DAB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8025" y="1082675"/>
            <a:ext cx="9036050" cy="5929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54013" indent="-354013" eaLnBrk="1" hangingPunct="1"/>
            <a:r>
              <a:rPr lang="en-US" altLang="zh-CN" sz="3200">
                <a:ea typeface="宋体" panose="02010600030101010101" pitchFamily="2" charset="-122"/>
              </a:rPr>
              <a:t>What is a motion of a particle in a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force field</a:t>
            </a:r>
            <a:r>
              <a:rPr lang="en-US" altLang="zh-CN" sz="3200">
                <a:ea typeface="宋体" panose="02010600030101010101" pitchFamily="2" charset="-122"/>
              </a:rPr>
              <a:t>?</a:t>
            </a:r>
          </a:p>
          <a:p>
            <a:pPr marL="354013" indent="-354013" eaLnBrk="1" hangingPunct="1"/>
            <a:r>
              <a:rPr lang="en-US" altLang="zh-CN" sz="3200">
                <a:ea typeface="宋体" panose="02010600030101010101" pitchFamily="2" charset="-122"/>
              </a:rPr>
              <a:t>The particle moves according to Newton’s Law:</a:t>
            </a:r>
          </a:p>
          <a:p>
            <a:pPr marL="354013" indent="-354013" eaLnBrk="1" hangingPunct="1"/>
            <a:endParaRPr lang="en-US" altLang="zh-CN" sz="3200">
              <a:ea typeface="宋体" panose="02010600030101010101" pitchFamily="2" charset="-122"/>
            </a:endParaRPr>
          </a:p>
          <a:p>
            <a:pPr marL="354013" indent="-354013" eaLnBrk="1" hangingPunct="1">
              <a:spcBef>
                <a:spcPts val="1800"/>
              </a:spcBef>
            </a:pPr>
            <a:r>
              <a:rPr lang="en-US" altLang="zh-CN" sz="3200">
                <a:ea typeface="宋体" panose="02010600030101010101" pitchFamily="2" charset="-122"/>
              </a:rPr>
              <a:t>The mass </a:t>
            </a:r>
            <a:r>
              <a:rPr lang="en-US" altLang="zh-CN" sz="3200" i="1">
                <a:ea typeface="宋体" panose="02010600030101010101" pitchFamily="2" charset="-122"/>
              </a:rPr>
              <a:t>m </a:t>
            </a:r>
            <a:r>
              <a:rPr lang="en-US" altLang="zh-CN" sz="3200">
                <a:ea typeface="宋体" panose="02010600030101010101" pitchFamily="2" charset="-122"/>
              </a:rPr>
              <a:t>of a particle describes the particle’s inertial properties: </a:t>
            </a:r>
          </a:p>
          <a:p>
            <a:pPr marL="960438" lvl="1" indent="-354013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ea typeface="宋体" panose="02010600030101010101" pitchFamily="2" charset="-122"/>
              </a:rPr>
              <a:t>lighter particles are easier to move than heavier particles.  </a:t>
            </a:r>
          </a:p>
          <a:p>
            <a:pPr marL="960438" lvl="1" indent="-354013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ea typeface="宋体" panose="02010600030101010101" pitchFamily="2" charset="-122"/>
              </a:rPr>
              <a:t>In general,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the force field f(x, v, </a:t>
            </a:r>
            <a:r>
              <a:rPr lang="en-US" altLang="zh-CN" sz="3200" i="1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3200">
                <a:ea typeface="宋体" panose="02010600030101010101" pitchFamily="2" charset="-122"/>
              </a:rPr>
              <a:t>may depend on the time </a:t>
            </a:r>
            <a:r>
              <a:rPr lang="en-US" altLang="zh-CN" sz="3200" i="1">
                <a:ea typeface="宋体" panose="02010600030101010101" pitchFamily="2" charset="-122"/>
              </a:rPr>
              <a:t>t</a:t>
            </a:r>
            <a:r>
              <a:rPr lang="en-US" altLang="zh-CN" sz="3200">
                <a:ea typeface="宋体" panose="02010600030101010101" pitchFamily="2" charset="-122"/>
              </a:rPr>
              <a:t> and particle’s position x and velocity v.</a:t>
            </a:r>
          </a:p>
        </p:txBody>
      </p:sp>
      <p:graphicFrame>
        <p:nvGraphicFramePr>
          <p:cNvPr id="467972" name="Object 4">
            <a:extLst>
              <a:ext uri="{FF2B5EF4-FFF2-40B4-BE49-F238E27FC236}">
                <a16:creationId xmlns:a16="http://schemas.microsoft.com/office/drawing/2014/main" id="{A549271D-A282-43A8-895A-37A34C8BF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9563" y="2386013"/>
          <a:ext cx="311626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1760" imgH="774360" progId="Equation.DSMT4">
                  <p:embed/>
                </p:oleObj>
              </mc:Choice>
              <mc:Fallback>
                <p:oleObj name="Equation" r:id="rId3" imgW="2831760" imgH="774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2386013"/>
                        <a:ext cx="3116262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F6BA8902-950B-4F1E-8CD7-D4F58E722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488" y="68263"/>
            <a:ext cx="9205912" cy="719137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(1) Second-Order Differential Equations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952DE268-E2A6-41AA-8F04-39E704AA9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391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54013" indent="-354013" eaLnBrk="1" hangingPunct="1"/>
            <a:r>
              <a:rPr lang="en-US" altLang="zh-CN" sz="3200">
                <a:ea typeface="宋体" panose="02010600030101010101" pitchFamily="2" charset="-122"/>
              </a:rPr>
              <a:t>Newton’s Law yields an ordinary differential equation of second order:</a:t>
            </a:r>
          </a:p>
          <a:p>
            <a:pPr marL="354013" indent="-354013" eaLnBrk="1" hangingPunct="1"/>
            <a:endParaRPr lang="en-US" altLang="zh-CN" sz="3200">
              <a:ea typeface="宋体" panose="02010600030101010101" pitchFamily="2" charset="-122"/>
            </a:endParaRPr>
          </a:p>
          <a:p>
            <a:pPr marL="354013" indent="-354013" eaLnBrk="1" hangingPunct="1"/>
            <a:endParaRPr lang="en-US" altLang="zh-CN" sz="3200">
              <a:ea typeface="宋体" panose="02010600030101010101" pitchFamily="2" charset="-122"/>
            </a:endParaRPr>
          </a:p>
          <a:p>
            <a:pPr marL="354013" indent="-354013" eaLnBrk="1" hangingPunct="1"/>
            <a:r>
              <a:rPr lang="en-US" altLang="zh-CN" sz="3200">
                <a:ea typeface="宋体" panose="02010600030101010101" pitchFamily="2" charset="-122"/>
              </a:rPr>
              <a:t>Add a new variable v to get a pair of coupled 1</a:t>
            </a:r>
            <a:r>
              <a:rPr lang="en-US" altLang="zh-CN" sz="3200" baseline="30000">
                <a:ea typeface="宋体" panose="02010600030101010101" pitchFamily="2" charset="-122"/>
              </a:rPr>
              <a:t>st</a:t>
            </a:r>
            <a:r>
              <a:rPr lang="en-US" altLang="zh-CN" sz="3200">
                <a:ea typeface="宋体" panose="02010600030101010101" pitchFamily="2" charset="-122"/>
              </a:rPr>
              <a:t> order equations:</a:t>
            </a:r>
          </a:p>
        </p:txBody>
      </p:sp>
      <p:graphicFrame>
        <p:nvGraphicFramePr>
          <p:cNvPr id="12290" name="Object 4">
            <a:extLst>
              <a:ext uri="{FF2B5EF4-FFF2-40B4-BE49-F238E27FC236}">
                <a16:creationId xmlns:a16="http://schemas.microsoft.com/office/drawing/2014/main" id="{D91F1740-CC91-403C-A807-F918E219B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2600325"/>
          <a:ext cx="29479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480" imgH="812520" progId="Equation.DSMT4">
                  <p:embed/>
                </p:oleObj>
              </mc:Choice>
              <mc:Fallback>
                <p:oleObj name="Equation" r:id="rId2" imgW="2679480" imgH="812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2600325"/>
                        <a:ext cx="294798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>
            <a:extLst>
              <a:ext uri="{FF2B5EF4-FFF2-40B4-BE49-F238E27FC236}">
                <a16:creationId xmlns:a16="http://schemas.microsoft.com/office/drawing/2014/main" id="{A37E2470-7D4B-4E55-9A6D-9C154378B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8663" y="5386388"/>
          <a:ext cx="27670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863280" progId="Equation.DSMT4">
                  <p:embed/>
                </p:oleObj>
              </mc:Choice>
              <mc:Fallback>
                <p:oleObj name="Equation" r:id="rId4" imgW="2514600" imgH="863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5386388"/>
                        <a:ext cx="2767012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9DEB3BCE-5FC5-486F-A8C8-B930C4526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8" y="28575"/>
            <a:ext cx="8550275" cy="7953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Phase Space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9DF83F6-3535-43AD-A8B2-C24DC4FF1A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71513" y="1243013"/>
            <a:ext cx="8550275" cy="305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we define a new phase space vector y, which consists of particle’s position x and velocity v, then we can construct a new first-order differential equation and use the same numeric differentiation solvers. </a:t>
            </a:r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4189846D-B806-492B-BAE1-3AD14B935A1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005013" y="4894263"/>
          <a:ext cx="55991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38400" imgH="863280" progId="Equation.DSMT4">
                  <p:embed/>
                </p:oleObj>
              </mc:Choice>
              <mc:Fallback>
                <p:oleObj name="Equation" r:id="rId3" imgW="4838400" imgH="863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894263"/>
                        <a:ext cx="559911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828FD33D-59E4-4618-98B7-9D3AFBD99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100013"/>
            <a:ext cx="8550275" cy="719137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Particle Systems</a:t>
            </a: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83842C7F-307A-4955-A321-81BC65F660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42888" y="933450"/>
            <a:ext cx="9493250" cy="286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354013" indent="-354013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would we compute the motion of a particle system consisting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particles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354013" indent="-354013" eaLnBrk="1" hangingPunct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Concatenating the phase space positions of all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particles yields a large first-order ordinary differential equation.  </a:t>
            </a:r>
          </a:p>
          <a:p>
            <a:pPr marL="354013" indent="-354013" eaLnBrk="1" hangingPunct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particles in 3D, there will be 6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equations (3 equations for position and 3 equations for velocity of each particle):</a:t>
            </a:r>
          </a:p>
        </p:txBody>
      </p:sp>
      <p:graphicFrame>
        <p:nvGraphicFramePr>
          <p:cNvPr id="471044" name="Object 4">
            <a:extLst>
              <a:ext uri="{FF2B5EF4-FFF2-40B4-BE49-F238E27FC236}">
                <a16:creationId xmlns:a16="http://schemas.microsoft.com/office/drawing/2014/main" id="{90A8E7BB-AC0A-4D5C-96EC-7253C8D2E20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349875" y="4162425"/>
          <a:ext cx="1808163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560" imgH="3174840" progId="Equation.DSMT4">
                  <p:embed/>
                </p:oleObj>
              </mc:Choice>
              <mc:Fallback>
                <p:oleObj name="Equation" r:id="rId2" imgW="2590560" imgH="3174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4162425"/>
                        <a:ext cx="1808163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">
            <a:extLst>
              <a:ext uri="{FF2B5EF4-FFF2-40B4-BE49-F238E27FC236}">
                <a16:creationId xmlns:a16="http://schemas.microsoft.com/office/drawing/2014/main" id="{573FD7EC-73CA-4EA0-AEDB-D759359BBBC7}"/>
              </a:ext>
            </a:extLst>
          </p:cNvPr>
          <p:cNvGrpSpPr>
            <a:grpSpLocks/>
          </p:cNvGrpSpPr>
          <p:nvPr/>
        </p:nvGrpSpPr>
        <p:grpSpPr bwMode="auto">
          <a:xfrm>
            <a:off x="3100388" y="4029075"/>
            <a:ext cx="2549525" cy="3198813"/>
            <a:chOff x="1392" y="2158"/>
            <a:chExt cx="1460" cy="1778"/>
          </a:xfrm>
          <a:solidFill>
            <a:schemeClr val="bg1"/>
          </a:solidFill>
        </p:grpSpPr>
        <p:sp>
          <p:nvSpPr>
            <p:cNvPr id="15367" name="Freeform 6">
              <a:extLst>
                <a:ext uri="{FF2B5EF4-FFF2-40B4-BE49-F238E27FC236}">
                  <a16:creationId xmlns:a16="http://schemas.microsoft.com/office/drawing/2014/main" id="{C34D786B-C975-447A-8F83-ACE48541D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158"/>
              <a:ext cx="116" cy="482"/>
            </a:xfrm>
            <a:custGeom>
              <a:avLst/>
              <a:gdLst>
                <a:gd name="T0" fmla="*/ 116 w 116"/>
                <a:gd name="T1" fmla="*/ 0 h 482"/>
                <a:gd name="T2" fmla="*/ 0 w 116"/>
                <a:gd name="T3" fmla="*/ 2 h 482"/>
                <a:gd name="T4" fmla="*/ 0 w 116"/>
                <a:gd name="T5" fmla="*/ 482 h 482"/>
                <a:gd name="T6" fmla="*/ 116 w 116"/>
                <a:gd name="T7" fmla="*/ 472 h 4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"/>
                <a:gd name="T13" fmla="*/ 0 h 482"/>
                <a:gd name="T14" fmla="*/ 116 w 116"/>
                <a:gd name="T15" fmla="*/ 482 h 4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" h="482">
                  <a:moveTo>
                    <a:pt x="116" y="0"/>
                  </a:moveTo>
                  <a:lnTo>
                    <a:pt x="0" y="2"/>
                  </a:lnTo>
                  <a:lnTo>
                    <a:pt x="0" y="482"/>
                  </a:lnTo>
                  <a:lnTo>
                    <a:pt x="116" y="472"/>
                  </a:lnTo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68" name="Line 7">
              <a:extLst>
                <a:ext uri="{FF2B5EF4-FFF2-40B4-BE49-F238E27FC236}">
                  <a16:creationId xmlns:a16="http://schemas.microsoft.com/office/drawing/2014/main" id="{54D384BE-A4E9-4332-BFF5-32C24447A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640"/>
              <a:ext cx="1008" cy="129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69" name="Line 8">
              <a:extLst>
                <a:ext uri="{FF2B5EF4-FFF2-40B4-BE49-F238E27FC236}">
                  <a16:creationId xmlns:a16="http://schemas.microsoft.com/office/drawing/2014/main" id="{1A8423AD-E1F6-4E23-9106-33A7C5AE4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039"/>
              <a:ext cx="1008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aphicFrame>
          <p:nvGraphicFramePr>
            <p:cNvPr id="14339" name="Object 9">
              <a:extLst>
                <a:ext uri="{FF2B5EF4-FFF2-40B4-BE49-F238E27FC236}">
                  <a16:creationId xmlns:a16="http://schemas.microsoft.com/office/drawing/2014/main" id="{655B0108-F16C-4E57-B77D-7BF489F745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184"/>
            <a:ext cx="232" cy="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280" imgH="2705040" progId="Equation.DSMT4">
                    <p:embed/>
                  </p:oleObj>
                </mc:Choice>
                <mc:Fallback>
                  <p:oleObj name="Equation" r:id="rId4" imgW="368280" imgH="2705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184"/>
                          <a:ext cx="232" cy="1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Freeform 10">
              <a:extLst>
                <a:ext uri="{FF2B5EF4-FFF2-40B4-BE49-F238E27FC236}">
                  <a16:creationId xmlns:a16="http://schemas.microsoft.com/office/drawing/2014/main" id="{98D858E3-EA82-4312-BE03-6787C833A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" y="2158"/>
              <a:ext cx="125" cy="1778"/>
            </a:xfrm>
            <a:custGeom>
              <a:avLst/>
              <a:gdLst>
                <a:gd name="T0" fmla="*/ 0 w 125"/>
                <a:gd name="T1" fmla="*/ 0 h 1778"/>
                <a:gd name="T2" fmla="*/ 125 w 125"/>
                <a:gd name="T3" fmla="*/ 2 h 1778"/>
                <a:gd name="T4" fmla="*/ 125 w 125"/>
                <a:gd name="T5" fmla="*/ 1778 h 1778"/>
                <a:gd name="T6" fmla="*/ 29 w 125"/>
                <a:gd name="T7" fmla="*/ 1778 h 17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1778"/>
                <a:gd name="T14" fmla="*/ 125 w 125"/>
                <a:gd name="T15" fmla="*/ 1778 h 17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1778">
                  <a:moveTo>
                    <a:pt x="0" y="0"/>
                  </a:moveTo>
                  <a:lnTo>
                    <a:pt x="125" y="2"/>
                  </a:lnTo>
                  <a:lnTo>
                    <a:pt x="125" y="1778"/>
                  </a:lnTo>
                  <a:lnTo>
                    <a:pt x="29" y="1778"/>
                  </a:lnTo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92F4135-45AE-4993-9499-8EC600956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8388" y="68263"/>
            <a:ext cx="8570912" cy="719137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Particle Animation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FB4BDC9-18EB-483C-A141-B22A4D073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028700"/>
            <a:ext cx="8858250" cy="602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AnimateParticles(</a:t>
            </a:r>
            <a:r>
              <a:rPr lang="en-US" altLang="zh-CN" sz="3200" i="1">
                <a:ea typeface="宋体" panose="02010600030101010101" pitchFamily="2" charset="-122"/>
              </a:rPr>
              <a:t>n</a:t>
            </a:r>
            <a:r>
              <a:rPr lang="en-US" altLang="zh-CN" sz="3200">
                <a:ea typeface="宋体" panose="02010600030101010101" pitchFamily="2" charset="-122"/>
              </a:rPr>
              <a:t>, y</a:t>
            </a:r>
            <a:r>
              <a:rPr lang="en-US" altLang="zh-CN" sz="3200" baseline="-25000">
                <a:ea typeface="宋体" panose="02010600030101010101" pitchFamily="2" charset="-122"/>
              </a:rPr>
              <a:t>0</a:t>
            </a:r>
            <a:r>
              <a:rPr lang="en-US" altLang="zh-CN" sz="3200">
                <a:ea typeface="宋体" panose="02010600030101010101" pitchFamily="2" charset="-122"/>
              </a:rPr>
              <a:t>, </a:t>
            </a:r>
            <a:r>
              <a:rPr lang="en-US" altLang="zh-CN" sz="3200" i="1">
                <a:ea typeface="宋体" panose="02010600030101010101" pitchFamily="2" charset="-122"/>
              </a:rPr>
              <a:t>t</a:t>
            </a:r>
            <a:r>
              <a:rPr lang="en-US" altLang="zh-CN" sz="3200" baseline="-25000">
                <a:ea typeface="宋体" panose="02010600030101010101" pitchFamily="2" charset="-122"/>
              </a:rPr>
              <a:t>0</a:t>
            </a:r>
            <a:r>
              <a:rPr lang="en-US" altLang="zh-CN" sz="3200">
                <a:ea typeface="宋体" panose="02010600030101010101" pitchFamily="2" charset="-122"/>
              </a:rPr>
              <a:t>, </a:t>
            </a:r>
            <a:r>
              <a:rPr lang="en-US" altLang="zh-CN" sz="3200" i="1">
                <a:ea typeface="宋体" panose="02010600030101010101" pitchFamily="2" charset="-122"/>
              </a:rPr>
              <a:t>t</a:t>
            </a:r>
            <a:r>
              <a:rPr lang="en-US" altLang="zh-CN" sz="3200" baseline="-25000">
                <a:ea typeface="宋体" panose="02010600030101010101" pitchFamily="2" charset="-122"/>
              </a:rPr>
              <a:t>f</a:t>
            </a:r>
            <a:r>
              <a:rPr lang="en-US" altLang="zh-CN" sz="3200"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{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	y = y</a:t>
            </a:r>
            <a:r>
              <a:rPr lang="en-US" altLang="zh-CN" sz="3200" baseline="-25000">
                <a:ea typeface="宋体" panose="02010600030101010101" pitchFamily="2" charset="-122"/>
              </a:rPr>
              <a:t>0</a:t>
            </a:r>
            <a:endParaRPr lang="en-US" altLang="zh-CN" sz="320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i="1">
                <a:ea typeface="宋体" panose="02010600030101010101" pitchFamily="2" charset="-122"/>
              </a:rPr>
              <a:t>	t</a:t>
            </a:r>
            <a:r>
              <a:rPr lang="en-US" altLang="zh-CN" sz="3200">
                <a:ea typeface="宋体" panose="02010600030101010101" pitchFamily="2" charset="-122"/>
              </a:rPr>
              <a:t> = </a:t>
            </a:r>
            <a:r>
              <a:rPr lang="en-US" altLang="zh-CN" sz="3200" i="1">
                <a:ea typeface="宋体" panose="02010600030101010101" pitchFamily="2" charset="-122"/>
              </a:rPr>
              <a:t>t</a:t>
            </a:r>
            <a:r>
              <a:rPr lang="en-US" altLang="zh-CN" sz="3200" baseline="-25000">
                <a:ea typeface="宋体" panose="02010600030101010101" pitchFamily="2" charset="-122"/>
              </a:rPr>
              <a:t>0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	DrawParticles(</a:t>
            </a:r>
            <a:r>
              <a:rPr lang="en-US" altLang="zh-CN" sz="3200" i="1">
                <a:ea typeface="宋体" panose="02010600030101010101" pitchFamily="2" charset="-122"/>
              </a:rPr>
              <a:t>n</a:t>
            </a:r>
            <a:r>
              <a:rPr lang="en-US" altLang="zh-CN" sz="3200">
                <a:ea typeface="宋体" panose="02010600030101010101" pitchFamily="2" charset="-122"/>
              </a:rPr>
              <a:t>, y)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	while(</a:t>
            </a:r>
            <a:r>
              <a:rPr lang="en-US" altLang="zh-CN" sz="3200" i="1">
                <a:ea typeface="宋体" panose="02010600030101010101" pitchFamily="2" charset="-122"/>
              </a:rPr>
              <a:t>t</a:t>
            </a:r>
            <a:r>
              <a:rPr lang="en-US" altLang="zh-CN" sz="3200">
                <a:ea typeface="宋体" panose="02010600030101010101" pitchFamily="2" charset="-122"/>
              </a:rPr>
              <a:t> != </a:t>
            </a:r>
            <a:r>
              <a:rPr lang="en-US" altLang="zh-CN" sz="3200" i="1">
                <a:ea typeface="宋体" panose="02010600030101010101" pitchFamily="2" charset="-122"/>
              </a:rPr>
              <a:t>t</a:t>
            </a:r>
            <a:r>
              <a:rPr lang="en-US" altLang="zh-CN" sz="3200" baseline="-25000">
                <a:ea typeface="宋体" panose="02010600030101010101" pitchFamily="2" charset="-122"/>
              </a:rPr>
              <a:t>f</a:t>
            </a:r>
            <a:r>
              <a:rPr lang="en-US" altLang="zh-CN" sz="3200">
                <a:ea typeface="宋体" panose="02010600030101010101" pitchFamily="2" charset="-122"/>
              </a:rPr>
              <a:t>) {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		dydt = EvaluateDerivative(y, t)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		{y, </a:t>
            </a:r>
            <a:r>
              <a:rPr lang="en-US" altLang="zh-CN" sz="3200" i="1">
                <a:ea typeface="宋体" panose="02010600030101010101" pitchFamily="2" charset="-122"/>
              </a:rPr>
              <a:t>t </a:t>
            </a:r>
            <a:r>
              <a:rPr lang="en-US" altLang="zh-CN" sz="3200">
                <a:ea typeface="宋体" panose="02010600030101010101" pitchFamily="2" charset="-122"/>
              </a:rPr>
              <a:t>} = ODESolverStep(6</a:t>
            </a:r>
            <a:r>
              <a:rPr lang="en-US" altLang="zh-CN" sz="3200" i="1">
                <a:ea typeface="宋体" panose="02010600030101010101" pitchFamily="2" charset="-122"/>
              </a:rPr>
              <a:t>n</a:t>
            </a:r>
            <a:r>
              <a:rPr lang="en-US" altLang="zh-CN" sz="3200">
                <a:ea typeface="宋体" panose="02010600030101010101" pitchFamily="2" charset="-122"/>
              </a:rPr>
              <a:t>, y, dy/dt)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		DrawParticles(</a:t>
            </a:r>
            <a:r>
              <a:rPr lang="en-US" altLang="zh-CN" sz="3200" i="1">
                <a:ea typeface="宋体" panose="02010600030101010101" pitchFamily="2" charset="-122"/>
              </a:rPr>
              <a:t>n</a:t>
            </a:r>
            <a:r>
              <a:rPr lang="en-US" altLang="zh-CN" sz="3200">
                <a:ea typeface="宋体" panose="02010600030101010101" pitchFamily="2" charset="-122"/>
              </a:rPr>
              <a:t>, y)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	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6D42D1B2-CDED-41E1-8357-79BB799F8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1363" y="974725"/>
          <a:ext cx="3771900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15873" imgH="3758730" progId="">
                  <p:embed/>
                </p:oleObj>
              </mc:Choice>
              <mc:Fallback>
                <p:oleObj r:id="rId2" imgW="5015873" imgH="375873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3" y="974725"/>
                        <a:ext cx="3771900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>
            <a:extLst>
              <a:ext uri="{FF2B5EF4-FFF2-40B4-BE49-F238E27FC236}">
                <a16:creationId xmlns:a16="http://schemas.microsoft.com/office/drawing/2014/main" id="{ED6F3AAF-E296-49F4-8B94-506A1C09F2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5525" y="142875"/>
            <a:ext cx="8575675" cy="717550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(1) Particle Systems and </a:t>
            </a:r>
            <a:r>
              <a:rPr lang="en-US" altLang="zh-CN" sz="4000">
                <a:solidFill>
                  <a:srgbClr val="FF0000"/>
                </a:solidFill>
                <a:ea typeface="宋体" panose="02010600030101010101" pitchFamily="2" charset="-122"/>
              </a:rPr>
              <a:t>Fuzzy Shapes</a:t>
            </a:r>
          </a:p>
        </p:txBody>
      </p:sp>
      <p:graphicFrame>
        <p:nvGraphicFramePr>
          <p:cNvPr id="1027" name="Object 4">
            <a:extLst>
              <a:ext uri="{FF2B5EF4-FFF2-40B4-BE49-F238E27FC236}">
                <a16:creationId xmlns:a16="http://schemas.microsoft.com/office/drawing/2014/main" id="{2991B768-427F-4067-8D8D-43A3DB6B0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3" y="1293813"/>
          <a:ext cx="2360612" cy="449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61905" imgH="5841270" progId="">
                  <p:embed/>
                </p:oleObj>
              </mc:Choice>
              <mc:Fallback>
                <p:oleObj r:id="rId4" imgW="3161905" imgH="584127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293813"/>
                        <a:ext cx="2360612" cy="449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 descr="colgate">
            <a:extLst>
              <a:ext uri="{FF2B5EF4-FFF2-40B4-BE49-F238E27FC236}">
                <a16:creationId xmlns:a16="http://schemas.microsoft.com/office/drawing/2014/main" id="{FB93B549-DFA3-4861-B3D3-D4C8A14F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4622800"/>
            <a:ext cx="5699125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6BA8E62B-8ADA-436C-B3D6-BD45B10AC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3765550"/>
            <a:ext cx="68738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William T. Reeves</a:t>
            </a:r>
          </a:p>
          <a:p>
            <a:pPr eaLnBrk="1" hangingPunct="1"/>
            <a:r>
              <a:rPr lang="en-US" altLang="zh-CN" sz="1600" b="1">
                <a:latin typeface="Times New Roman" panose="02020603050405020304" pitchFamily="18" charset="0"/>
              </a:rPr>
              <a:t>Particle Systems – A Technique for Modeling a Class of Fuzzy Objects</a:t>
            </a:r>
          </a:p>
          <a:p>
            <a:pPr eaLnBrk="1" hangingPunct="1"/>
            <a:r>
              <a:rPr lang="en-US" altLang="zh-CN" sz="1600">
                <a:latin typeface="Times New Roman" panose="02020603050405020304" pitchFamily="18" charset="0"/>
              </a:rPr>
              <a:t>SIGGRAPH 83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>
            <a:extLst>
              <a:ext uri="{FF2B5EF4-FFF2-40B4-BE49-F238E27FC236}">
                <a16:creationId xmlns:a16="http://schemas.microsoft.com/office/drawing/2014/main" id="{AC38B396-E42C-4EEA-92EA-0E031EE10EC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237038" y="1798638"/>
            <a:ext cx="5067300" cy="1284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Only consider simple point-plane collisions.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8611" name="Picture 4">
            <a:extLst>
              <a:ext uri="{FF2B5EF4-FFF2-40B4-BE49-F238E27FC236}">
                <a16:creationId xmlns:a16="http://schemas.microsoft.com/office/drawing/2014/main" id="{13424130-F822-4C6C-AFC8-3289ECCE46B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930400"/>
            <a:ext cx="2582863" cy="500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矩形 5">
            <a:extLst>
              <a:ext uri="{FF2B5EF4-FFF2-40B4-BE49-F238E27FC236}">
                <a16:creationId xmlns:a16="http://schemas.microsoft.com/office/drawing/2014/main" id="{51F9E3E1-5D99-47EC-8455-CED768D07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077913"/>
            <a:ext cx="424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Bounce off the Walls</a:t>
            </a:r>
            <a:endParaRPr lang="zh-CN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3" name="Rectangle 2">
            <a:extLst>
              <a:ext uri="{FF2B5EF4-FFF2-40B4-BE49-F238E27FC236}">
                <a16:creationId xmlns:a16="http://schemas.microsoft.com/office/drawing/2014/main" id="{3A74147C-4D29-4384-91A9-F9A04D863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44450"/>
            <a:ext cx="9304337" cy="719138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5.3.10.5 Collision Detection &amp;Response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7A2A9696-7D21-485F-A636-BA6BE19E8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1130300"/>
            <a:ext cx="9061450" cy="595313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Normal and Tangential Components of Velocity</a:t>
            </a:r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50783ABE-B034-4241-AA92-11C3FCE28D6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741988" y="5326063"/>
          <a:ext cx="20764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507960" progId="Equation.DSMT4">
                  <p:embed/>
                </p:oleObj>
              </mc:Choice>
              <mc:Fallback>
                <p:oleObj name="Equation" r:id="rId3" imgW="74916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5326063"/>
                        <a:ext cx="20764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DD2BA2A6-583C-4D8E-832E-F9D23036064B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62150"/>
            <a:ext cx="3522663" cy="293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1781F787-43A6-42B2-B452-37498DBCBB18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944688"/>
            <a:ext cx="2884487" cy="4732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DEDFD3B-B36C-4933-941B-B8134D501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44450"/>
            <a:ext cx="930433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 anchor="b">
            <a:spAutoFit/>
          </a:bodyPr>
          <a:lstStyle/>
          <a:p>
            <a:pPr>
              <a:defRPr/>
            </a:pPr>
            <a:r>
              <a:rPr lang="en-US" altLang="zh-CN" sz="4000" b="1" kern="0" dirty="0">
                <a:latin typeface="Times New Roman" pitchFamily="18" charset="0"/>
                <a:cs typeface="Times New Roman" pitchFamily="18" charset="0"/>
              </a:rPr>
              <a:t>5.3.10.5 Collision Detection &amp;Response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3">
            <a:extLst>
              <a:ext uri="{FF2B5EF4-FFF2-40B4-BE49-F238E27FC236}">
                <a16:creationId xmlns:a16="http://schemas.microsoft.com/office/drawing/2014/main" id="{9EB0A11B-19EA-4D7F-A517-0205C44C0CB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768475"/>
            <a:ext cx="2851150" cy="4500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4">
            <a:extLst>
              <a:ext uri="{FF2B5EF4-FFF2-40B4-BE49-F238E27FC236}">
                <a16:creationId xmlns:a16="http://schemas.microsoft.com/office/drawing/2014/main" id="{5E9AE003-F4C8-4886-8EE8-7D847AD54228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 bwMode="auto">
          <a:xfrm>
            <a:off x="5108575" y="1365250"/>
            <a:ext cx="4195763" cy="137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Within     of the wall.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Heading in.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aphicFrame>
        <p:nvGraphicFramePr>
          <p:cNvPr id="16386" name="Object 5">
            <a:extLst>
              <a:ext uri="{FF2B5EF4-FFF2-40B4-BE49-F238E27FC236}">
                <a16:creationId xmlns:a16="http://schemas.microsoft.com/office/drawing/2014/main" id="{85052BC3-783F-4111-8EEE-0DB57017F52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11963" y="1528763"/>
          <a:ext cx="431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963" y="1528763"/>
                        <a:ext cx="431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">
            <a:extLst>
              <a:ext uri="{FF2B5EF4-FFF2-40B4-BE49-F238E27FC236}">
                <a16:creationId xmlns:a16="http://schemas.microsoft.com/office/drawing/2014/main" id="{1E4CC29D-71DD-45C4-BA53-BFD52DCFD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2438" y="3713163"/>
          <a:ext cx="261143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600" imgH="431640" progId="Equation.DSMT4">
                  <p:embed/>
                </p:oleObj>
              </mc:Choice>
              <mc:Fallback>
                <p:oleObj name="Equation" r:id="rId5" imgW="9396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3713163"/>
                        <a:ext cx="2611437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2">
            <a:extLst>
              <a:ext uri="{FF2B5EF4-FFF2-40B4-BE49-F238E27FC236}">
                <a16:creationId xmlns:a16="http://schemas.microsoft.com/office/drawing/2014/main" id="{146CC63E-2435-495A-886A-A688DDCB9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44450"/>
            <a:ext cx="9304337" cy="719138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5.3.10.5 Collision Detection &amp;Response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>
            <a:extLst>
              <a:ext uri="{FF2B5EF4-FFF2-40B4-BE49-F238E27FC236}">
                <a16:creationId xmlns:a16="http://schemas.microsoft.com/office/drawing/2014/main" id="{6CB7219E-75E5-4330-9EE2-F87AFA783A0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438275"/>
            <a:ext cx="3100388" cy="2543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E728ABB1-6DE1-44A6-8F99-3D8FB4A3581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4162425"/>
            <a:ext cx="3159125" cy="2544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5">
            <a:extLst>
              <a:ext uri="{FF2B5EF4-FFF2-40B4-BE49-F238E27FC236}">
                <a16:creationId xmlns:a16="http://schemas.microsoft.com/office/drawing/2014/main" id="{45489C00-B468-4719-978D-2669620CF995}"/>
              </a:ext>
            </a:extLst>
          </p:cNvPr>
          <p:cNvGraphicFramePr>
            <a:graphicFrameLocks noGrp="1" noChangeAspect="1"/>
          </p:cNvGraphicFramePr>
          <p:nvPr>
            <p:ph sz="half" idx="3"/>
          </p:nvPr>
        </p:nvGraphicFramePr>
        <p:xfrm>
          <a:off x="5434013" y="3924300"/>
          <a:ext cx="35417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228600" progId="Equation.DSMT4">
                  <p:embed/>
                </p:oleObj>
              </mc:Choice>
              <mc:Fallback>
                <p:oleObj name="Equation" r:id="rId4" imgW="8888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3924300"/>
                        <a:ext cx="354171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2">
            <a:extLst>
              <a:ext uri="{FF2B5EF4-FFF2-40B4-BE49-F238E27FC236}">
                <a16:creationId xmlns:a16="http://schemas.microsoft.com/office/drawing/2014/main" id="{A722464D-31C5-4D65-92CE-DC0979F3E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44450"/>
            <a:ext cx="9304337" cy="719138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5.3.10.5 Collision Detection &amp;Response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4898C84-351E-4BA4-824B-A6047D2D0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28575"/>
            <a:ext cx="8550275" cy="7953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Fuzzy objects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AA4EFB80-7674-46FA-B743-5295D072F9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71513" y="1671638"/>
            <a:ext cx="5000625" cy="3827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have smooth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well-defined, and shiny surfaces</a:t>
            </a: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Irregular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complex, and ill-defined</a:t>
            </a:r>
          </a:p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Soft, deformable objects</a:t>
            </a:r>
          </a:p>
        </p:txBody>
      </p:sp>
      <p:pic>
        <p:nvPicPr>
          <p:cNvPr id="27652" name="Picture 4" descr="3css1">
            <a:extLst>
              <a:ext uri="{FF2B5EF4-FFF2-40B4-BE49-F238E27FC236}">
                <a16:creationId xmlns:a16="http://schemas.microsoft.com/office/drawing/2014/main" id="{850DA82A-AFEC-4CE5-AB34-75F889B3EE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1528763"/>
            <a:ext cx="3349625" cy="3941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5EE5C92-41F2-4E4A-8539-9F0225593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13" y="66675"/>
            <a:ext cx="8550275" cy="7953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Some fuzzy objects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8BEA7564-F9CB-46CB-BB87-F693DD7017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028700" y="1100138"/>
            <a:ext cx="4344988" cy="5961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3200">
                <a:ea typeface="宋体" panose="02010600030101010101" pitchFamily="2" charset="-122"/>
              </a:rPr>
              <a:t>Grass, smoke,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fire</a:t>
            </a:r>
            <a:r>
              <a:rPr lang="en-US" altLang="zh-CN" sz="3200">
                <a:ea typeface="宋体" panose="02010600030101010101" pitchFamily="2" charset="-122"/>
              </a:rPr>
              <a:t>, clouds, water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3200">
                <a:ea typeface="宋体" panose="02010600030101010101" pitchFamily="2" charset="-122"/>
              </a:rPr>
              <a:t>Fireworks, 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explosions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3200">
                <a:ea typeface="宋体" panose="02010600030101010101" pitchFamily="2" charset="-122"/>
              </a:rPr>
              <a:t>Fluid flow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3200">
                <a:ea typeface="宋体" panose="02010600030101010101" pitchFamily="2" charset="-122"/>
              </a:rPr>
              <a:t>Physical simulations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Flocking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3200">
                <a:ea typeface="宋体" panose="02010600030101010101" pitchFamily="2" charset="-122"/>
              </a:rPr>
              <a:t>Bird migration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3200">
                <a:ea typeface="宋体" panose="02010600030101010101" pitchFamily="2" charset="-122"/>
              </a:rPr>
              <a:t>schools of fish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3200">
                <a:ea typeface="宋体" panose="02010600030101010101" pitchFamily="2" charset="-122"/>
              </a:rPr>
              <a:t>riots</a:t>
            </a:r>
          </a:p>
        </p:txBody>
      </p:sp>
      <p:pic>
        <p:nvPicPr>
          <p:cNvPr id="28676" name="Picture 4" descr="fountain">
            <a:extLst>
              <a:ext uri="{FF2B5EF4-FFF2-40B4-BE49-F238E27FC236}">
                <a16:creationId xmlns:a16="http://schemas.microsoft.com/office/drawing/2014/main" id="{893706E1-E891-4004-996A-F5ED701F19A4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5" t="19583" r="7439" b="26334"/>
          <a:stretch>
            <a:fillRect/>
          </a:stretch>
        </p:blipFill>
        <p:spPr bwMode="auto">
          <a:xfrm>
            <a:off x="6315075" y="1385888"/>
            <a:ext cx="3000375" cy="242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77A09085-F1A4-4813-90D9-A37C0AB3B462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4386263"/>
            <a:ext cx="3016250" cy="2392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0310F5B-8CEA-4627-A34F-4DFFC7222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Some fuzzy objects</a:t>
            </a:r>
          </a:p>
        </p:txBody>
      </p:sp>
      <p:pic>
        <p:nvPicPr>
          <p:cNvPr id="8" name="ref_Burning_Paper_4.avi">
            <a:hlinkClick r:id="" action="ppaction://media"/>
            <a:extLst>
              <a:ext uri="{FF2B5EF4-FFF2-40B4-BE49-F238E27FC236}">
                <a16:creationId xmlns:a16="http://schemas.microsoft.com/office/drawing/2014/main" id="{AEABAA59-5163-4713-BE8D-F498C90F48A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14463"/>
            <a:ext cx="7200900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 fullScrn="1"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2_020424 Atlas Copco Dymamic Workplaces - Roadmap">
  <a:themeElements>
    <a:clrScheme name="2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2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2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5-3_Physically Based Simulation_Particle System.ppt[兼容模式]" id="{C0C11E66-6CE6-4FE1-8701-3F63FAC8167B}" vid="{42C2216C-DF42-4E46-9844-1DE3C6F38DA1}"/>
    </a:ext>
  </a:extLst>
</a:theme>
</file>

<file path=ppt/theme/theme2.xml><?xml version="1.0" encoding="utf-8"?>
<a:theme xmlns:a="http://schemas.openxmlformats.org/drawingml/2006/main" name="1_020424 Atlas Copco Dymamic Workplaces - Roadmap">
  <a:themeElements>
    <a:clrScheme name="1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1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1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5-3_Physically Based Simulation_Particle System.ppt[兼容模式]" id="{C0C11E66-6CE6-4FE1-8701-3F63FAC8167B}" vid="{F2FB175A-7006-4A62-97D2-7D624F6B2FCB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chapter05-3_Physically Based Simulation_Particle System</Template>
  <TotalTime>18</TotalTime>
  <Words>2281</Words>
  <Application>Microsoft Office PowerPoint</Application>
  <PresentationFormat>自定义</PresentationFormat>
  <Paragraphs>376</Paragraphs>
  <Slides>63</Slides>
  <Notes>9</Notes>
  <HiddenSlides>0</HiddenSlides>
  <MMClips>6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华文楷体</vt:lpstr>
      <vt:lpstr>华文新魏</vt:lpstr>
      <vt:lpstr>楷体_GB2312</vt:lpstr>
      <vt:lpstr>隶书</vt:lpstr>
      <vt:lpstr>Arial</vt:lpstr>
      <vt:lpstr>Arial Black</vt:lpstr>
      <vt:lpstr>Calibri</vt:lpstr>
      <vt:lpstr>Times</vt:lpstr>
      <vt:lpstr>Times New Roman</vt:lpstr>
      <vt:lpstr>Wingdings</vt:lpstr>
      <vt:lpstr>2_020424 Atlas Copco Dymamic Workplaces - Roadmap</vt:lpstr>
      <vt:lpstr>1_020424 Atlas Copco Dymamic Workplaces - Roadmap</vt:lpstr>
      <vt:lpstr>Equation</vt:lpstr>
      <vt:lpstr>PowerPoint 演示文稿</vt:lpstr>
      <vt:lpstr>Content</vt:lpstr>
      <vt:lpstr>5.3.1 Overview</vt:lpstr>
      <vt:lpstr>What’s a Particle System?</vt:lpstr>
      <vt:lpstr>Advantages</vt:lpstr>
      <vt:lpstr>(1) Particle Systems and Fuzzy Shapes</vt:lpstr>
      <vt:lpstr>(2) Fuzzy objects</vt:lpstr>
      <vt:lpstr>(3) Some fuzzy objects</vt:lpstr>
      <vt:lpstr>(3) Some fuzzy objects</vt:lpstr>
      <vt:lpstr>(3) Some fuzzy objects</vt:lpstr>
      <vt:lpstr>(3) Some fuzzy objects</vt:lpstr>
      <vt:lpstr>(3) Some fuzzy objects</vt:lpstr>
      <vt:lpstr>PowerPoint 演示文稿</vt:lpstr>
      <vt:lpstr>Born  Live  Die, the life of a particle</vt:lpstr>
      <vt:lpstr>PowerPoint 演示文稿</vt:lpstr>
      <vt:lpstr>PowerPoint 演示文稿</vt:lpstr>
      <vt:lpstr>PowerPoint 演示文稿</vt:lpstr>
      <vt:lpstr>(2) Birth</vt:lpstr>
      <vt:lpstr>1) Particle Attributes</vt:lpstr>
      <vt:lpstr>PowerPoint 演示文稿</vt:lpstr>
      <vt:lpstr>3) Assign Random Properties</vt:lpstr>
      <vt:lpstr>4) Generation Shape</vt:lpstr>
      <vt:lpstr>(3)  Life</vt:lpstr>
      <vt:lpstr> (4) Death</vt:lpstr>
      <vt:lpstr>5.3.3 Particle Rendering</vt:lpstr>
      <vt:lpstr>PowerPoint 演示文稿</vt:lpstr>
      <vt:lpstr>Demo</vt:lpstr>
      <vt:lpstr>PowerPoint 演示文稿</vt:lpstr>
      <vt:lpstr>PowerPoint 演示文稿</vt:lpstr>
      <vt:lpstr>5.3.4 Particle System Representation</vt:lpstr>
      <vt:lpstr>PowerPoint 演示文稿</vt:lpstr>
      <vt:lpstr>5.3.5  A stand-alone particle system</vt:lpstr>
      <vt:lpstr>(1) Features</vt:lpstr>
      <vt:lpstr>(2) Limitations</vt:lpstr>
      <vt:lpstr>5.3.6 Calculating the forces on one particle from all of the other particles</vt:lpstr>
      <vt:lpstr>5.3.6 Calculating the forces on one particle from all of the other particles</vt:lpstr>
      <vt:lpstr>5.3.6 Calculating the forces on one particle from all of the other particles</vt:lpstr>
      <vt:lpstr>PowerPoint 演示文稿</vt:lpstr>
      <vt:lpstr>5.3.7 Particle Hierarchies</vt:lpstr>
      <vt:lpstr>5.3.8 Dumb Particles</vt:lpstr>
      <vt:lpstr>5.3.9 Smart Particles</vt:lpstr>
      <vt:lpstr>(1) Modeling Flocking Patterns</vt:lpstr>
      <vt:lpstr>(2) Fluid flow modeling</vt:lpstr>
      <vt:lpstr>(3) Physical Simulations with Particles</vt:lpstr>
      <vt:lpstr>5.3.10 Particle Systems Details</vt:lpstr>
      <vt:lpstr>5.3.10.1 Particle</vt:lpstr>
      <vt:lpstr>5.3.10.2 Vector Field</vt:lpstr>
      <vt:lpstr>5.3.10.3 Curve</vt:lpstr>
      <vt:lpstr>(1) Differential Equations</vt:lpstr>
      <vt:lpstr>(2) Numeric Integration</vt:lpstr>
      <vt:lpstr>(3) Euler’s Method</vt:lpstr>
      <vt:lpstr>(4) Problem: Inaccuracy</vt:lpstr>
      <vt:lpstr>(5) Middle Point Method</vt:lpstr>
      <vt:lpstr>(6) Other Methods</vt:lpstr>
      <vt:lpstr>5.3.10.4 Particle in a Force Field</vt:lpstr>
      <vt:lpstr>(1) Second-Order Differential Equations</vt:lpstr>
      <vt:lpstr>(2) Phase Space</vt:lpstr>
      <vt:lpstr>Particle Systems</vt:lpstr>
      <vt:lpstr>Particle Animation</vt:lpstr>
      <vt:lpstr>5.3.10.5 Collision Detection &amp;Response</vt:lpstr>
      <vt:lpstr>Normal and Tangential Components of Velocity</vt:lpstr>
      <vt:lpstr>5.3.10.5 Collision Detection &amp;Response</vt:lpstr>
      <vt:lpstr>5.3.10.5 Collision Detection &amp;Response</vt:lpstr>
    </vt:vector>
  </TitlesOfParts>
  <Company>05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2020-02-23T17:49:13Z</dcterms:created>
  <dcterms:modified xsi:type="dcterms:W3CDTF">2021-03-18T08:35:09Z</dcterms:modified>
</cp:coreProperties>
</file>