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51"/>
  </p:notesMasterIdLst>
  <p:sldIdLst>
    <p:sldId id="256" r:id="rId3"/>
    <p:sldId id="257" r:id="rId4"/>
    <p:sldId id="908" r:id="rId5"/>
    <p:sldId id="848" r:id="rId6"/>
    <p:sldId id="849" r:id="rId7"/>
    <p:sldId id="851" r:id="rId8"/>
    <p:sldId id="852" r:id="rId9"/>
    <p:sldId id="856" r:id="rId10"/>
    <p:sldId id="859" r:id="rId11"/>
    <p:sldId id="860" r:id="rId12"/>
    <p:sldId id="905" r:id="rId13"/>
    <p:sldId id="861" r:id="rId14"/>
    <p:sldId id="862" r:id="rId15"/>
    <p:sldId id="863" r:id="rId16"/>
    <p:sldId id="864" r:id="rId17"/>
    <p:sldId id="898" r:id="rId18"/>
    <p:sldId id="909" r:id="rId19"/>
    <p:sldId id="899" r:id="rId20"/>
    <p:sldId id="900" r:id="rId21"/>
    <p:sldId id="865" r:id="rId22"/>
    <p:sldId id="866" r:id="rId23"/>
    <p:sldId id="867" r:id="rId24"/>
    <p:sldId id="906" r:id="rId25"/>
    <p:sldId id="869" r:id="rId26"/>
    <p:sldId id="896" r:id="rId27"/>
    <p:sldId id="902" r:id="rId28"/>
    <p:sldId id="897" r:id="rId29"/>
    <p:sldId id="877" r:id="rId30"/>
    <p:sldId id="879" r:id="rId31"/>
    <p:sldId id="880" r:id="rId32"/>
    <p:sldId id="910" r:id="rId33"/>
    <p:sldId id="881" r:id="rId34"/>
    <p:sldId id="882" r:id="rId35"/>
    <p:sldId id="883" r:id="rId36"/>
    <p:sldId id="884" r:id="rId37"/>
    <p:sldId id="885" r:id="rId38"/>
    <p:sldId id="886" r:id="rId39"/>
    <p:sldId id="887" r:id="rId40"/>
    <p:sldId id="888" r:id="rId41"/>
    <p:sldId id="889" r:id="rId42"/>
    <p:sldId id="890" r:id="rId43"/>
    <p:sldId id="891" r:id="rId44"/>
    <p:sldId id="892" r:id="rId45"/>
    <p:sldId id="893" r:id="rId46"/>
    <p:sldId id="894" r:id="rId47"/>
    <p:sldId id="901" r:id="rId48"/>
    <p:sldId id="895" r:id="rId49"/>
    <p:sldId id="907" r:id="rId50"/>
  </p:sldIdLst>
  <p:sldSz cx="10058400" cy="77724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6021" autoAdjust="0"/>
  </p:normalViewPr>
  <p:slideViewPr>
    <p:cSldViewPr>
      <p:cViewPr varScale="1">
        <p:scale>
          <a:sx n="40" d="100"/>
          <a:sy n="40" d="100"/>
        </p:scale>
        <p:origin x="1880" y="6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BC330D-F164-4AA4-8F09-7F66C1699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5A3FD9-55D9-4C56-A2FC-F1CED4E938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1F30D5-E349-46DD-B3B7-8B980BBF7488}" type="datetimeFigureOut">
              <a:rPr lang="zh-CN" altLang="en-US"/>
              <a:pPr>
                <a:defRPr/>
              </a:pPr>
              <a:t>2021/3/31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FB495D3-8313-4C5A-98BF-61C12B547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5843ED-8095-4357-80B8-FDC71DAE9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6E0BF-B007-4005-9CA9-E07047A25F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C6346-F71B-4423-A7C2-CF8EDAF29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B30AC6-03EF-4854-A7C4-5BAFD436487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s%3A//en.wikipedia.org/wiki/Dirac_delta_fun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22A2F97B-0FFC-4D1D-9ECC-8C48344618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2DE192D2-3567-401A-8A27-DF0777A9D4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Infinitesimal: </a:t>
            </a:r>
            <a:r>
              <a:rPr lang="zh-CN" altLang="en-US"/>
              <a:t>极其微小</a:t>
            </a:r>
            <a:endParaRPr lang="en-US" altLang="zh-CN"/>
          </a:p>
          <a:p>
            <a:r>
              <a:rPr lang="en-US" altLang="zh-CN"/>
              <a:t>Tidbit:</a:t>
            </a:r>
            <a:r>
              <a:rPr lang="zh-CN" altLang="en-US"/>
              <a:t>小片，花边新闻</a:t>
            </a:r>
            <a:endParaRPr lang="en-US" altLang="zh-CN"/>
          </a:p>
          <a:p>
            <a:r>
              <a:rPr lang="en-US" altLang="zh-CN"/>
              <a:t>Smack: </a:t>
            </a:r>
            <a:r>
              <a:rPr lang="zh-CN" altLang="en-US"/>
              <a:t>拍打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A5307A94-39BE-47BF-BAB4-EB5ABAB2A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CD5AA1-4DFE-406C-A4BC-441E9177C770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21A27970-BA94-47B6-B8C5-4679A5B89D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B0002DEA-7C70-44CA-9C02-E6E7F266F3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狄拉克</a:t>
            </a:r>
            <a:r>
              <a:rPr lang="el-GR" altLang="zh-CN"/>
              <a:t>δ</a:t>
            </a:r>
            <a:r>
              <a:rPr lang="zh-CN" altLang="en-US"/>
              <a:t>函数</a:t>
            </a:r>
            <a:r>
              <a:rPr lang="en-US" altLang="zh-CN"/>
              <a:t>(Dirac Delta function) </a:t>
            </a:r>
          </a:p>
          <a:p>
            <a:r>
              <a:rPr lang="zh-CN" altLang="en-US"/>
              <a:t>是一个广义函数，在物理学中常用其表示质点、点电荷等理想模型的密度分布，该函数在除了零以外的点取值都等于零，而其在整个定义域上的积分等于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2E258972-5A97-41E9-9722-CF63D1841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DDE76C-168A-4E28-BA83-6848CB9F7DF0}" type="slidenum">
              <a:rPr lang="zh-CN" altLang="en-US"/>
              <a:pPr eaLnBrk="1" hangingPunct="1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6513F5F4-00D9-4D9C-B356-5081A667E1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A5D327A6-7F8D-4FEC-8489-0507221D1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(1)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归一性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(2)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满足紧支性条件（紧支域）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(3)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光滑函数是正的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(4)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当粒子间的距离增大时，粒子的光滑核函数值应该是单调递减的（衰减性）。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    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随着两个相互作用粒子间的距离增大，他们的相互作用力减小。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(5)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当光滑长度趋于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时，光滑核函数应该满足 </a:t>
            </a:r>
            <a:r>
              <a:rPr lang="en-US" altLang="zh-CN" b="0" i="0" u="none" strike="noStrike" dirty="0">
                <a:effectLst/>
                <a:latin typeface="-apple-system"/>
                <a:hlinkClick r:id="rId3"/>
              </a:rPr>
              <a:t>Dirac delta function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(6)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光滑核函数应为偶函数（对称性质）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(7)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光滑核函数应充分光滑（光滑性）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     对于一个函数及其导数的近似，光滑核函数必须充分连续以得到好的结果。通常，光滑核函数的值越光滑，所求函数及其导数的结果就越好。</a:t>
            </a:r>
            <a:endParaRPr lang="zh-CN" altLang="en-US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52757D30-FF06-4A0F-99FB-30005DCDA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9207A3-F705-48D0-9754-0A7ABFDE7A2B}" type="slidenum">
              <a:rPr lang="zh-CN" altLang="en-US"/>
              <a:pPr eaLnBrk="1" hangingPunct="1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F92B778-FD65-4564-A2E7-5434C4956C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C6C2AB37-E532-4789-8DC8-BE298C33C0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密度计算使用的光滑核函数称为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该核函数仅包含的平方项，在距离计算中不需计算平方根，因此节省了计算量。但若采用该核函数计算压力，会出现压力较大时，粒子集聚的现象。当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趋于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时，梯度也趋于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，因此当粒子接近时，排斥力会趋于消失，引起集聚现象。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F54274DF-D694-4D8F-91A4-B83545282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3FE423-BD5C-4B9E-93AF-5D4EA5689119}" type="slidenum">
              <a:rPr lang="zh-CN" altLang="en-US"/>
              <a:pPr eaLnBrk="1" hangingPunct="1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6593FAE1-33E5-4AC4-A092-30689EC359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8E1A43C3-26D9-4C20-BE75-962D5A89BF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i="1" dirty="0"/>
              <a:t>散度</a:t>
            </a:r>
            <a:r>
              <a:rPr lang="zh-CN" altLang="en-US" dirty="0"/>
              <a:t>（</a:t>
            </a:r>
            <a:r>
              <a:rPr lang="en-US" altLang="zh-CN" dirty="0"/>
              <a:t>divergence</a:t>
            </a:r>
            <a:r>
              <a:rPr lang="zh-CN" altLang="en-US" dirty="0"/>
              <a:t>）可用于表征空间各点矢量场发散的强弱程度，物理上，</a:t>
            </a:r>
            <a:r>
              <a:rPr lang="zh-CN" altLang="en-US" i="1" dirty="0"/>
              <a:t>散度</a:t>
            </a:r>
            <a:r>
              <a:rPr lang="zh-CN" altLang="en-US" dirty="0"/>
              <a:t>的意义是场的有源性。</a:t>
            </a:r>
            <a:endParaRPr lang="en-US" altLang="zh-CN" dirty="0"/>
          </a:p>
          <a:p>
            <a:r>
              <a:rPr lang="en-US" altLang="zh-CN" i="1" dirty="0"/>
              <a:t>Laplacian</a:t>
            </a:r>
            <a:r>
              <a:rPr lang="zh-CN" altLang="en-US" dirty="0"/>
              <a:t> 算子是</a:t>
            </a:r>
            <a:r>
              <a:rPr lang="en-US" altLang="zh-CN" dirty="0"/>
              <a:t>n</a:t>
            </a:r>
            <a:r>
              <a:rPr lang="zh-CN" altLang="en-US" dirty="0"/>
              <a:t>维欧几里德空间中的一个二阶微分算子，定义为梯度</a:t>
            </a:r>
            <a:r>
              <a:rPr lang="en-US" altLang="zh-CN" dirty="0"/>
              <a:t>grad()</a:t>
            </a:r>
            <a:r>
              <a:rPr lang="zh-CN" altLang="en-US" dirty="0"/>
              <a:t>的散度</a:t>
            </a:r>
            <a:r>
              <a:rPr lang="en-US" altLang="zh-CN" dirty="0"/>
              <a:t>div()</a:t>
            </a:r>
            <a:endParaRPr lang="zh-CN" altLang="en-US" dirty="0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0C8B88A7-162C-47E1-BF9C-C0BD43035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CD8998-E168-4127-9010-CC9DACC34D70}" type="slidenum">
              <a:rPr lang="zh-CN" altLang="en-US"/>
              <a:pPr eaLnBrk="1" hangingPunct="1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1A0517B-C99C-476D-9273-28AFF77C2F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3B314-772E-4F7B-A065-15D0B0B69677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A71358F-4A81-4319-806A-22CF24F5F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A8A2E56-6536-4A79-A051-8FDBB2A4E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Continuum</a:t>
            </a:r>
            <a:r>
              <a:rPr lang="zh-CN" altLang="en-US"/>
              <a:t>：</a:t>
            </a:r>
            <a:r>
              <a:rPr lang="en-US" altLang="zh-CN"/>
              <a:t>[</a:t>
            </a:r>
            <a:r>
              <a:rPr lang="zh-CN" altLang="en-US"/>
              <a:t>数</a:t>
            </a:r>
            <a:r>
              <a:rPr lang="en-US" altLang="zh-CN"/>
              <a:t>]</a:t>
            </a:r>
            <a:r>
              <a:rPr lang="zh-CN" altLang="en-US"/>
              <a:t>连续统</a:t>
            </a:r>
            <a:r>
              <a:rPr lang="en-US" altLang="zh-CN"/>
              <a:t>; [</a:t>
            </a:r>
            <a:r>
              <a:rPr lang="zh-CN" altLang="en-US"/>
              <a:t>经</a:t>
            </a:r>
            <a:r>
              <a:rPr lang="en-US" altLang="zh-CN"/>
              <a:t>]</a:t>
            </a:r>
            <a:r>
              <a:rPr lang="zh-CN" altLang="en-US"/>
              <a:t>连续统一体</a:t>
            </a:r>
            <a:r>
              <a:rPr lang="en-US" altLang="zh-CN"/>
              <a:t>; </a:t>
            </a:r>
            <a:r>
              <a:rPr lang="zh-CN" altLang="en-US"/>
              <a:t>闭联集</a:t>
            </a:r>
            <a:r>
              <a:rPr lang="en-US" altLang="zh-CN"/>
              <a:t>; [</a:t>
            </a:r>
            <a:r>
              <a:rPr lang="zh-CN" altLang="en-US"/>
              <a:t>物</a:t>
            </a:r>
            <a:r>
              <a:rPr lang="en-US" altLang="zh-CN"/>
              <a:t>]</a:t>
            </a:r>
            <a:r>
              <a:rPr lang="zh-CN" altLang="en-US"/>
              <a:t>连续区</a:t>
            </a:r>
            <a:r>
              <a:rPr lang="en-US" altLang="zh-CN"/>
              <a:t>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30AC6-03EF-4854-A7C4-5BAFD436487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912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流体（气体、液体）流动时，若流体中任何一点的压力，速度和密度等物理量都不随时间变化，则这种流动就称为定常流动，也可称之为“稳态流动”或者“恒定流动”；反之，只要压力，速度和密度中任意一个物理量随时间而变化，流体就是作非定常流动或者说流体作时变流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30AC6-03EF-4854-A7C4-5BAFD436487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71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1F48E52C-DD01-4A03-90CE-F5A2DA88F8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E0EDC363-203E-4B3C-A03E-C4C378A56F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Supersonic:</a:t>
            </a:r>
            <a:r>
              <a:rPr lang="zh-CN" altLang="en-US" dirty="0"/>
              <a:t>超声</a:t>
            </a:r>
            <a:endParaRPr lang="en-US" altLang="zh-CN" dirty="0"/>
          </a:p>
          <a:p>
            <a:r>
              <a:rPr lang="en-US" altLang="zh-CN" dirty="0"/>
              <a:t>Subsonic</a:t>
            </a:r>
            <a:r>
              <a:rPr lang="zh-CN" altLang="en-US" dirty="0"/>
              <a:t>：亚音速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亚音速的流动，因为速度比音速低，所以空气压缩性影响较小，有时可以忽略。但是一般地说，即使在亚音速的范围里，当靠近音速时，空气压缩性的影响也会强烈地表现出来。</a:t>
            </a:r>
            <a:endParaRPr lang="zh-CN" altLang="en-US" dirty="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DC030A97-7836-49F7-B61D-A5242E492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07A66A-D061-4127-919F-6FAB26CB53E9}" type="slidenum">
              <a:rPr lang="zh-CN" altLang="en-US"/>
              <a:pPr eaLnBrk="1" hangingPunct="1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E7FFB68C-F60B-48A4-9EE0-B05BC741E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5D509463-64F9-4829-9B93-1811A49D63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Flux</a:t>
            </a:r>
            <a:r>
              <a:rPr lang="zh-CN" altLang="en-US">
                <a:solidFill>
                  <a:srgbClr val="FF0000"/>
                </a:solidFill>
              </a:rPr>
              <a:t>：流量</a:t>
            </a:r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AC8F32FB-3A4B-451A-888E-59D87849B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93680E-FD06-4314-886F-16AADA72D28B}" type="slidenum">
              <a:rPr lang="zh-CN" altLang="en-US"/>
              <a:pPr eaLnBrk="1" hangingPunct="1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96626939-4272-4715-9A32-0253E474F0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9580436B-73B4-4152-A248-8776996830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Advection</a:t>
            </a:r>
            <a:r>
              <a:rPr lang="zh-CN" altLang="en-US" dirty="0"/>
              <a:t>：水平对流，移流</a:t>
            </a:r>
            <a:endParaRPr lang="en-US" altLang="zh-CN" dirty="0"/>
          </a:p>
          <a:p>
            <a:r>
              <a:rPr lang="zh-CN" altLang="en-US"/>
              <a:t>对流项</a:t>
            </a:r>
            <a:endParaRPr lang="en-US" altLang="zh-CN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EC636AB4-C491-4FE4-AB24-8C7824522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70DF28-B8A3-4F34-B975-AC4146FC0FE2}" type="slidenum">
              <a:rPr lang="zh-CN" altLang="en-US"/>
              <a:pPr eaLnBrk="1" hangingPunct="1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30AC6-03EF-4854-A7C4-5BAFD436487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467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32381B89-EC10-495A-936B-6731785E47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01CE0CF9-8017-4400-BB44-2AED6ACF47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finite difference</a:t>
            </a:r>
            <a:r>
              <a:rPr lang="en-US" altLang="zh-CN" dirty="0"/>
              <a:t> </a:t>
            </a:r>
            <a:r>
              <a:rPr lang="zh-CN" altLang="en-US" dirty="0"/>
              <a:t>有限差，有限差分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806894B2-4CAC-4911-943C-C8E4AF319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D3AD3E-5F3E-4B06-84E1-57BB28D4E59C}" type="slidenum">
              <a:rPr lang="zh-CN" altLang="en-US"/>
              <a:pPr eaLnBrk="1" hangingPunct="1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7DC4558F-8F7A-48D2-8690-4C9E68EB93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E2EEF9CB-7AC9-49AE-9F7F-46A994401A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operator splitting</a:t>
            </a:r>
            <a:r>
              <a:rPr lang="en-US" altLang="zh-CN"/>
              <a:t>  </a:t>
            </a:r>
            <a:r>
              <a:rPr lang="zh-CN" altLang="en-US"/>
              <a:t>算子分裂</a:t>
            </a:r>
            <a:endParaRPr lang="en-US" altLang="zh-CN"/>
          </a:p>
          <a:p>
            <a:r>
              <a:rPr lang="zh-CN" altLang="en-US"/>
              <a:t>是一类偏微分方程数值解法，指把复杂的算子分裂成几个较简单的子算子之积而导出的数值解法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ABD1174A-171B-48B8-9674-869C234EF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888FC4-9608-4A3B-AF85-EDDDCB547218}" type="slidenum">
              <a:rPr lang="zh-CN" altLang="en-US"/>
              <a:pPr eaLnBrk="1" hangingPunct="1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110C84FF-35F0-4085-8AF5-A315F28D26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6BF5DB2D-2A86-48F6-A92E-AD3B444F8E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Viscous</a:t>
            </a:r>
            <a:r>
              <a:rPr lang="zh-CN" altLang="en-US"/>
              <a:t>：黏性的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B360C9AA-9BA8-4F11-B58F-8F40443BE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8A274A-0727-4559-B6E9-4239BFE7361F}" type="slidenum">
              <a:rPr lang="zh-CN" altLang="en-US"/>
              <a:pPr eaLnBrk="1" hangingPunct="1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079F5B7F-2095-4300-A893-111100E9FF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B33C7BCF-EBE8-42C4-9FE8-DB7F402D36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reference frame</a:t>
            </a:r>
            <a:r>
              <a:rPr lang="en-US" altLang="zh-CN"/>
              <a:t>  </a:t>
            </a:r>
            <a:r>
              <a:rPr lang="en-US" altLang="zh-CN" i="1"/>
              <a:t>n. </a:t>
            </a:r>
            <a:r>
              <a:rPr lang="zh-CN" altLang="en-US"/>
              <a:t>坐标系统</a:t>
            </a:r>
            <a:r>
              <a:rPr lang="en-US" altLang="zh-CN"/>
              <a:t>,</a:t>
            </a:r>
            <a:r>
              <a:rPr lang="zh-CN" altLang="en-US"/>
              <a:t>参考系</a:t>
            </a:r>
            <a:endParaRPr lang="en-US" altLang="zh-CN"/>
          </a:p>
          <a:p>
            <a:r>
              <a:rPr lang="en-US" altLang="zh-CN"/>
              <a:t>Centrifugal</a:t>
            </a:r>
            <a:r>
              <a:rPr lang="zh-CN" altLang="en-US"/>
              <a:t>：离心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77B93AC4-38AA-4643-801A-8B0C271E0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5AE930-2AA8-435B-B152-7539D8F694BE}" type="slidenum">
              <a:rPr lang="zh-CN" altLang="en-US"/>
              <a:pPr eaLnBrk="1" hangingPunct="1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52F279F0-B251-43D6-876F-CD42FC7839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2219E855-C03F-45B3-AB94-B3E43A76F6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    对于流体的研究，有两种完全不同的视角，分别是欧拉视角和拉格朗日视角。</a:t>
            </a:r>
            <a:endParaRPr lang="en-US" altLang="zh-CN"/>
          </a:p>
          <a:p>
            <a:r>
              <a:rPr lang="zh-CN" altLang="en-US"/>
              <a:t>    欧拉视角的坐标系是固定的，如同站在河边观察河水的流动一样，用这种视角分析流体需要建立网格单元，还会涉及到有限元等复杂的工程方法，一般用在离线的应用中。</a:t>
            </a:r>
            <a:endParaRPr lang="en-US" altLang="zh-CN"/>
          </a:p>
          <a:p>
            <a:r>
              <a:rPr lang="zh-CN" altLang="en-US"/>
              <a:t>    拉格朗日视角则将流体视为流动的单元，例如将一片羽毛放入风中，那么羽毛的轨迹可以帮我们指示空气的流动规律。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2DA99B35-E650-4302-9BCE-5575B0163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C6B3B9-786A-477C-9297-9FDF0969F2F5}" type="slidenum">
              <a:rPr lang="zh-CN" altLang="en-US"/>
              <a:pPr eaLnBrk="1" hangingPunct="1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F19C9DE4-5D4F-464F-AAD9-63A49C80DA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E3D64064-893E-42BF-9A65-7A2BBCD1DB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光滑粒子动力学</a:t>
            </a:r>
            <a:r>
              <a:rPr lang="en-US" altLang="zh-CN"/>
              <a:t>sph(smoothed-particle hydrodynamics)</a:t>
            </a:r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6113F98C-CCAC-4B47-B3FD-1E3662189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BDCF05-9695-47CF-BB90-E7E5E9DADAF0}" type="slidenum">
              <a:rPr lang="zh-CN" altLang="en-US"/>
              <a:pPr eaLnBrk="1" hangingPunct="1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B3956C62-F8F8-41DC-B183-E0F627A144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ECA1745-931A-486E-8636-06A4B062AA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光滑粒子动力学</a:t>
            </a:r>
            <a:r>
              <a:rPr lang="en-US" altLang="zh-CN"/>
              <a:t>sph(smoothed-particle hydrodynamics)</a:t>
            </a: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37F55F4C-2695-4F89-AB41-EDDC51CF3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70F1AC-4D14-4920-A430-5AFFE473FD9A}" type="slidenum">
              <a:rPr lang="zh-CN" altLang="en-US"/>
              <a:pPr eaLnBrk="1" hangingPunct="1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8F22F1F9-206E-4032-B879-E56C383C35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A011F5F2-ED1F-4BF8-B1F6-074CDDD2D9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spatial derivative</a:t>
            </a:r>
            <a:r>
              <a:rPr lang="en-US" altLang="zh-CN"/>
              <a:t>  </a:t>
            </a:r>
            <a:r>
              <a:rPr lang="zh-CN" altLang="en-US"/>
              <a:t>空间导数</a:t>
            </a:r>
            <a:r>
              <a:rPr lang="en-US" altLang="zh-CN"/>
              <a:t>,</a:t>
            </a:r>
            <a:r>
              <a:rPr lang="zh-CN" altLang="en-US"/>
              <a:t>空间微商</a:t>
            </a:r>
            <a:endParaRPr lang="en-US" altLang="zh-CN"/>
          </a:p>
          <a:p>
            <a:r>
              <a:rPr lang="en-US" altLang="zh-CN" b="1"/>
              <a:t>Infinitesimal</a:t>
            </a:r>
            <a:r>
              <a:rPr lang="en-US" altLang="zh-CN"/>
              <a:t> </a:t>
            </a:r>
            <a:r>
              <a:rPr lang="en-US" altLang="zh-CN" i="1"/>
              <a:t>adj. </a:t>
            </a:r>
            <a:r>
              <a:rPr lang="zh-CN" altLang="en-US"/>
              <a:t>极微小的 </a:t>
            </a:r>
            <a:r>
              <a:rPr lang="en-US" altLang="zh-CN" i="1"/>
              <a:t>adv. </a:t>
            </a:r>
            <a:r>
              <a:rPr lang="zh-CN" altLang="en-US"/>
              <a:t>无限小地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87CEDEB1-3470-4E48-B5FC-85F424E59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AE891C-4270-4572-8343-46BF9D59FA4A}" type="slidenum">
              <a:rPr lang="zh-CN" altLang="en-US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03399FB2-B651-4B6F-BC45-C7472530F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DCB6E990-F01C-4B2F-90B3-6E5C74C47F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smoothing kernel</a:t>
            </a:r>
            <a:r>
              <a:rPr lang="en-US" altLang="zh-CN"/>
              <a:t> </a:t>
            </a:r>
            <a:r>
              <a:rPr lang="zh-CN" altLang="en-US"/>
              <a:t>平滑核</a:t>
            </a:r>
            <a:endParaRPr lang="en-US" altLang="zh-CN"/>
          </a:p>
          <a:p>
            <a:r>
              <a:rPr lang="zh-CN" altLang="en-US"/>
              <a:t>“光滑核”的概念，可以这样理解这个概念，粒子的属性都会“扩散”到周围，并且随着距离的增加影响逐渐变小，这种随着距离而衰减的函数被称为“光滑核”函数，最大影响半径为“光滑核半径”。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28064694-E08A-4A2D-BE21-C656B5496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2FA8F-0C93-4B82-9533-963CD944014D}" type="slidenum">
              <a:rPr lang="zh-CN" altLang="en-US"/>
              <a:pPr eaLnBrk="1" hangingPunct="1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7FDC0857-463B-4A61-BDDC-717E805865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5B8A0197-48D0-4573-B895-D760C9A3FB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狄拉克</a:t>
            </a:r>
            <a:r>
              <a:rPr lang="el-GR" altLang="zh-CN"/>
              <a:t>δ</a:t>
            </a:r>
            <a:r>
              <a:rPr lang="zh-CN" altLang="en-US"/>
              <a:t>函数</a:t>
            </a:r>
            <a:r>
              <a:rPr lang="en-US" altLang="zh-CN"/>
              <a:t>(Dirac Delta function) </a:t>
            </a:r>
          </a:p>
          <a:p>
            <a:r>
              <a:rPr lang="zh-CN" altLang="en-US"/>
              <a:t>是一个广义函数，在物理学中常用其表示质点、点电荷等理想模型的密度分布，该函数在除了零以外的点取值都等于零，而其在整个定义域上的积分等于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B8295871-5731-43F7-8DE9-CF6F07EF9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8249EA-E231-4AB8-923F-AFE0C83B5386}" type="slidenum">
              <a:rPr lang="zh-CN" altLang="en-US"/>
              <a:pPr eaLnBrk="1" hangingPunct="1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6041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773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672" y="1457308"/>
            <a:ext cx="8130540" cy="4749800"/>
          </a:xfrm>
          <a:prstGeom prst="rect">
            <a:avLst/>
          </a:prstGeom>
        </p:spPr>
        <p:txBody>
          <a:bodyPr lIns="101882" tIns="50941" rIns="101882" bIns="50941"/>
          <a:lstStyle>
            <a:lvl1pPr marL="395288" indent="-395288"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SzPct val="80000"/>
              <a:buFont typeface="Wingdings" pitchFamily="2" charset="2"/>
              <a:buChar char="l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306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660" y="99986"/>
            <a:ext cx="81305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89660" y="1395386"/>
            <a:ext cx="3981450" cy="474980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8750" y="1395386"/>
            <a:ext cx="3981450" cy="474980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ClrTx/>
              <a:buSzPct val="90000"/>
              <a:buFont typeface="Wingdings" pitchFamily="2" charset="2"/>
              <a:buChar char="Ø"/>
              <a:defRPr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08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660" y="28548"/>
            <a:ext cx="81305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28672" y="1242994"/>
            <a:ext cx="3981450" cy="474980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77762" y="1242994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77762" y="3704254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ClrTx/>
              <a:buSzPct val="90000"/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930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089660" y="99986"/>
            <a:ext cx="8130540" cy="795362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89660" y="1395386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38750" y="1395386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89660" y="3856646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38750" y="3856646"/>
            <a:ext cx="3981450" cy="228854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ea typeface="Arial Unicode MS" pitchFamily="34" charset="-122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127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77997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/>
            </a:lvl1pPr>
            <a:lvl2pPr marL="509412" indent="0" algn="ctr">
              <a:buNone/>
              <a:defRPr/>
            </a:lvl2pPr>
            <a:lvl3pPr marL="1018824" indent="0" algn="ctr">
              <a:buNone/>
              <a:defRPr/>
            </a:lvl3pPr>
            <a:lvl4pPr marL="1528237" indent="0" algn="ctr">
              <a:buNone/>
              <a:defRPr/>
            </a:lvl4pPr>
            <a:lvl5pPr marL="2037649" indent="0" algn="ctr">
              <a:buNone/>
              <a:defRPr/>
            </a:lvl5pPr>
            <a:lvl6pPr marL="2547061" indent="0" algn="ctr">
              <a:buNone/>
              <a:defRPr/>
            </a:lvl6pPr>
            <a:lvl7pPr marL="3056473" indent="0" algn="ctr">
              <a:buNone/>
              <a:defRPr/>
            </a:lvl7pPr>
            <a:lvl8pPr marL="3565886" indent="0" algn="ctr">
              <a:buNone/>
              <a:defRPr/>
            </a:lvl8pPr>
            <a:lvl9pPr marL="407529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7C3C9E-8A96-4DFF-83C5-8CCB2F8AD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03238" y="7078663"/>
            <a:ext cx="2346325" cy="53975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5A8939-0442-4AE6-B441-EFC14573F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36938" y="7078663"/>
            <a:ext cx="3184525" cy="53975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4C6EF5-23FB-4172-8265-FCA1219DB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8838" y="7078663"/>
            <a:ext cx="2346325" cy="539750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D12D92-BD94-4D35-AA00-41E546F525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44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5862" y="99986"/>
            <a:ext cx="9052560" cy="77997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68" y="1171556"/>
            <a:ext cx="4442460" cy="5129425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268" y="1171556"/>
            <a:ext cx="4442460" cy="2477453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268" y="3821729"/>
            <a:ext cx="4442460" cy="2479252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4pPr>
            <a:lvl5pPr>
              <a:buFont typeface="Wingdings" pitchFamily="2" charset="2"/>
              <a:buChar char="Ø"/>
              <a:defRPr sz="28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8DEF0C-D6B6-4B6B-A2DB-8D84D2398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03238" y="7078663"/>
            <a:ext cx="2346325" cy="53975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398BDE7-3607-4C06-B0D5-029325CF0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36938" y="7078663"/>
            <a:ext cx="3184525" cy="539750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F14A80D-5BE5-41E2-9EE8-1270D2314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08838" y="7078663"/>
            <a:ext cx="2346325" cy="539750"/>
          </a:xfrm>
          <a:prstGeom prst="rect">
            <a:avLst/>
          </a:prstGeom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C3B8A11-BFC1-4A99-81EE-20D21B57F2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62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>
            <a:extLst>
              <a:ext uri="{FF2B5EF4-FFF2-40B4-BE49-F238E27FC236}">
                <a16:creationId xmlns:a16="http://schemas.microsoft.com/office/drawing/2014/main" id="{BAFB85E1-4599-486F-99C9-85F32129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电子科技大学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544D5F0-FD3B-48F4-99C7-86852E328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6818313"/>
            <a:ext cx="39385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>
              <a:latin typeface="Times New Roman" pitchFamily="18" charset="0"/>
            </a:endParaRPr>
          </a:p>
        </p:txBody>
      </p:sp>
      <p:pic>
        <p:nvPicPr>
          <p:cNvPr id="22532" name="Picture 21" descr="uestc">
            <a:extLst>
              <a:ext uri="{FF2B5EF4-FFF2-40B4-BE49-F238E27FC236}">
                <a16:creationId xmlns:a16="http://schemas.microsoft.com/office/drawing/2014/main" id="{EAF6AB7A-D77E-4D10-8472-A8BB631E4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025" y="7204075"/>
            <a:ext cx="593725" cy="611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8">
            <a:extLst>
              <a:ext uri="{FF2B5EF4-FFF2-40B4-BE49-F238E27FC236}">
                <a16:creationId xmlns:a16="http://schemas.microsoft.com/office/drawing/2014/main" id="{AAD20F30-33BE-49DF-9FD5-98D1879D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150"/>
            <a:ext cx="21542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{8057348F-AE80-19C6-F671-2702B1E7A559}">
            <a:extLst>
              <a:ext uri="{FF2B5EF4-FFF2-40B4-BE49-F238E27FC236}">
                <a16:creationId xmlns:a16="http://schemas.microsoft.com/office/drawing/2014/main" id="{8522D442-88AA-4A2E-94B7-3A76A60D64C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0"/>
            <a:ext cx="13874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6" name="AutoShape 2" descr="http://t11.baidu.com/it/u=975435960,157200472&amp;fm=21&amp;gp=0.jpg">
            <a:extLst>
              <a:ext uri="{FF2B5EF4-FFF2-40B4-BE49-F238E27FC236}">
                <a16:creationId xmlns:a16="http://schemas.microsoft.com/office/drawing/2014/main" id="{13B8AAD6-8124-45CA-AEC0-E3B282815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388" y="-163513"/>
            <a:ext cx="336550" cy="344488"/>
          </a:xfrm>
          <a:prstGeom prst="rect">
            <a:avLst/>
          </a:prstGeom>
          <a:noFill/>
        </p:spPr>
        <p:txBody>
          <a:bodyPr lIns="101882" tIns="50941" rIns="101882" bIns="5094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pic>
        <p:nvPicPr>
          <p:cNvPr id="22536" name="图片 22" descr="704257_163054001621_2.jpg">
            <a:extLst>
              <a:ext uri="{FF2B5EF4-FFF2-40B4-BE49-F238E27FC236}">
                <a16:creationId xmlns:a16="http://schemas.microsoft.com/office/drawing/2014/main" id="{B0D6311A-406A-44D8-813F-CEF0E2D23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t="3935" r="19861" b="9435"/>
          <a:stretch>
            <a:fillRect/>
          </a:stretch>
        </p:blipFill>
        <p:spPr bwMode="auto">
          <a:xfrm>
            <a:off x="6523038" y="90488"/>
            <a:ext cx="1341437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图片 23" descr="ws_17F.tmp">
            <a:extLst>
              <a:ext uri="{FF2B5EF4-FFF2-40B4-BE49-F238E27FC236}">
                <a16:creationId xmlns:a16="http://schemas.microsoft.com/office/drawing/2014/main" id="{9232D033-B596-4A1F-937A-725FDDACB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1" t="27409" r="7018" b="17586"/>
          <a:stretch>
            <a:fillRect/>
          </a:stretch>
        </p:blipFill>
        <p:spPr bwMode="auto">
          <a:xfrm>
            <a:off x="482600" y="7938"/>
            <a:ext cx="7524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图片 25" descr="20110920185400927.jpg">
            <a:extLst>
              <a:ext uri="{FF2B5EF4-FFF2-40B4-BE49-F238E27FC236}">
                <a16:creationId xmlns:a16="http://schemas.microsoft.com/office/drawing/2014/main" id="{38EAB219-6765-4494-8098-A1C496925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68" t="2132" r="2000" b="5251"/>
          <a:stretch>
            <a:fillRect/>
          </a:stretch>
        </p:blipFill>
        <p:spPr bwMode="auto">
          <a:xfrm>
            <a:off x="8696325" y="107950"/>
            <a:ext cx="879475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5pPr>
      <a:lvl6pPr marL="50941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824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237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649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1001713" indent="-4064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u"/>
        <a:defRPr sz="3100">
          <a:solidFill>
            <a:schemeClr val="tx1"/>
          </a:solidFill>
          <a:latin typeface="+mn-lt"/>
          <a:ea typeface="+mn-ea"/>
        </a:defRPr>
      </a:lvl2pPr>
      <a:lvl3pPr marL="1392238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3pPr>
      <a:lvl4pPr marL="1784350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4pPr>
      <a:lvl5pPr marL="2174875" indent="-1905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5pPr>
      <a:lvl6pPr marL="2685027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439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851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3264" indent="-19103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4">
            <a:extLst>
              <a:ext uri="{FF2B5EF4-FFF2-40B4-BE49-F238E27FC236}">
                <a16:creationId xmlns:a16="http://schemas.microsoft.com/office/drawing/2014/main" id="{6DA772D6-B31F-4EB4-A081-1C97F375303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132388" y="-3595688"/>
            <a:ext cx="0" cy="90201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A9138E97-BEFD-4C88-8986-579E5E4FA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8388" y="68263"/>
            <a:ext cx="8570912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70" tIns="50935" rIns="101870" bIns="50935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C9D0EA75-908A-4DE6-9839-EF7FE8E7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3725" y="7275513"/>
            <a:ext cx="463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70" tIns="50935" rIns="101870" bIns="50935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en-US" altLang="zh-CN">
              <a:latin typeface="Arial" charset="0"/>
            </a:endParaRPr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C03FF5E1-E8D1-40F8-984F-1579120F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15188"/>
            <a:ext cx="10058400" cy="557212"/>
          </a:xfrm>
          <a:prstGeom prst="rect">
            <a:avLst/>
          </a:prstGeom>
          <a:gradFill rotWithShape="1">
            <a:gsLst>
              <a:gs pos="0">
                <a:srgbClr val="7889FB"/>
              </a:gs>
              <a:gs pos="100000">
                <a:srgbClr val="383F74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101870" tIns="50935" rIns="101870" bIns="5093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计算机三维动画技术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A46295-6987-428B-A86E-295EF2104B66}"/>
              </a:ext>
            </a:extLst>
          </p:cNvPr>
          <p:cNvSpPr/>
          <p:nvPr/>
        </p:nvSpPr>
        <p:spPr>
          <a:xfrm>
            <a:off x="8729663" y="7312025"/>
            <a:ext cx="927081" cy="379864"/>
          </a:xfrm>
          <a:prstGeom prst="rect">
            <a:avLst/>
          </a:prstGeom>
        </p:spPr>
        <p:txBody>
          <a:bodyPr wrap="none" lIns="101870" tIns="50935" rIns="101870" bIns="5093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2021</a:t>
            </a:r>
            <a:r>
              <a:rPr lang="zh-CN" altLang="en-US" b="1" i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春</a:t>
            </a:r>
          </a:p>
        </p:txBody>
      </p:sp>
      <p:pic>
        <p:nvPicPr>
          <p:cNvPr id="23559" name="Picture 21" descr="uestc">
            <a:extLst>
              <a:ext uri="{FF2B5EF4-FFF2-40B4-BE49-F238E27FC236}">
                <a16:creationId xmlns:a16="http://schemas.microsoft.com/office/drawing/2014/main" id="{6579B1B0-A5F1-45B7-815F-C19B39EB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3913" cy="849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Arial Unicode MS" pitchFamily="34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Arial Unicode MS" pitchFamily="34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Arial Unicode MS" pitchFamily="34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Arial Unicode MS" pitchFamily="34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Arial Unicode MS" pitchFamily="34" charset="-122"/>
          <a:cs typeface="Times New Roman" pitchFamily="18" charset="0"/>
        </a:defRPr>
      </a:lvl5pPr>
      <a:lvl6pPr marL="509352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6pPr>
      <a:lvl7pPr marL="1018705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7pPr>
      <a:lvl8pPr marL="1528058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8pPr>
      <a:lvl9pPr marL="2037411" algn="l" rtl="0" eaLnBrk="1" fontAlgn="base" hangingPunct="1">
        <a:spcBef>
          <a:spcPct val="0"/>
        </a:spcBef>
        <a:spcAft>
          <a:spcPct val="0"/>
        </a:spcAft>
        <a:defRPr sz="4500" b="1">
          <a:solidFill>
            <a:schemeClr val="tx1"/>
          </a:solidFill>
          <a:latin typeface="隶书" pitchFamily="49" charset="-122"/>
          <a:ea typeface="隶书" pitchFamily="49" charset="-122"/>
        </a:defRPr>
      </a:lvl9pPr>
    </p:titleStyle>
    <p:bodyStyle>
      <a:lvl1pPr marL="395288" indent="-395288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•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1pPr>
      <a:lvl2pPr marL="1001713" indent="-4064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100000"/>
        <a:buFont typeface="Wingdings" panose="05000000000000000000" pitchFamily="2" charset="2"/>
        <a:buChar char="Ø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2pPr>
      <a:lvl3pPr marL="1697038" indent="-493713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SzPct val="80000"/>
        <a:buFont typeface="Wingdings" panose="05000000000000000000" pitchFamily="2" charset="2"/>
        <a:buChar char="l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3pPr>
      <a:lvl4pPr marL="1784350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4pPr>
      <a:lvl5pPr marL="2174875" indent="-190500" algn="l" rtl="0" eaLnBrk="0" fontAlgn="base" hangingPunct="0">
        <a:lnSpc>
          <a:spcPct val="120000"/>
        </a:lnSpc>
        <a:spcBef>
          <a:spcPts val="67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3100" b="1">
          <a:solidFill>
            <a:schemeClr val="tx1"/>
          </a:solidFill>
          <a:latin typeface="楷体_GB2312" pitchFamily="49" charset="-122"/>
          <a:ea typeface="楷体_GB2312" pitchFamily="49" charset="-122"/>
        </a:defRPr>
      </a:lvl5pPr>
      <a:lvl6pPr marL="2684713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6pPr>
      <a:lvl7pPr marL="3194066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7pPr>
      <a:lvl8pPr marL="3703418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8pPr>
      <a:lvl9pPr marL="4212771" indent="-191007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4_fuild\ref_lighthouse.avi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9.emf"/><Relationship Id="rId4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4_fuild\chapter5-4_metaball.wmv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6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4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75.wmf"/><Relationship Id="rId21" Type="http://schemas.openxmlformats.org/officeDocument/2006/relationships/oleObject" Target="../embeddings/oleObject55.bin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82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75.wmf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83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1.wmf"/><Relationship Id="rId5" Type="http://schemas.openxmlformats.org/officeDocument/2006/relationships/image" Target="../media/image76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66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6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8.wmf"/><Relationship Id="rId3" Type="http://schemas.openxmlformats.org/officeDocument/2006/relationships/image" Target="../media/image75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5.bin"/><Relationship Id="rId3" Type="http://schemas.openxmlformats.org/officeDocument/2006/relationships/image" Target="../media/image86.wmf"/><Relationship Id="rId21" Type="http://schemas.openxmlformats.org/officeDocument/2006/relationships/image" Target="../media/image93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8.wmf"/><Relationship Id="rId5" Type="http://schemas.openxmlformats.org/officeDocument/2006/relationships/image" Target="../media/image6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86.wmf"/><Relationship Id="rId21" Type="http://schemas.openxmlformats.org/officeDocument/2006/relationships/image" Target="../media/image93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8.wmf"/><Relationship Id="rId5" Type="http://schemas.openxmlformats.org/officeDocument/2006/relationships/image" Target="../media/image94.wmf"/><Relationship Id="rId15" Type="http://schemas.openxmlformats.org/officeDocument/2006/relationships/image" Target="../media/image90.wmf"/><Relationship Id="rId23" Type="http://schemas.openxmlformats.org/officeDocument/2006/relationships/image" Target="../media/image95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1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86.wmf"/><Relationship Id="rId21" Type="http://schemas.openxmlformats.org/officeDocument/2006/relationships/image" Target="../media/image96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3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0.wmf"/><Relationship Id="rId5" Type="http://schemas.openxmlformats.org/officeDocument/2006/relationships/image" Target="../media/image94.wmf"/><Relationship Id="rId15" Type="http://schemas.openxmlformats.org/officeDocument/2006/relationships/image" Target="../media/image92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slideLayout" Target="../slideLayouts/slideLayout3.xml"/><Relationship Id="rId1" Type="http://schemas.openxmlformats.org/officeDocument/2006/relationships/video" Target="file:///D:\caind_20160918\course\&#30805;&#22763;\&#35745;&#31639;&#26426;&#19977;&#32500;&#21160;&#30011;&#25216;&#26415;\2017\&#25945;&#36741;&#35270;&#39057;\chapter5-4_fuild\Chentanez-2007-LSL_Movie.mov" TargetMode="External"/><Relationship Id="rId4" Type="http://schemas.openxmlformats.org/officeDocument/2006/relationships/image" Target="../media/image9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png"/><Relationship Id="rId7" Type="http://schemas.openxmlformats.org/officeDocument/2006/relationships/image" Target="../media/image18.wmf"/><Relationship Id="rId12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wmf"/><Relationship Id="rId11" Type="http://schemas.openxmlformats.org/officeDocument/2006/relationships/image" Target="../media/image22.png"/><Relationship Id="rId5" Type="http://schemas.openxmlformats.org/officeDocument/2006/relationships/image" Target="../media/image16.wmf"/><Relationship Id="rId10" Type="http://schemas.openxmlformats.org/officeDocument/2006/relationships/image" Target="../media/image21.jpeg"/><Relationship Id="rId4" Type="http://schemas.openxmlformats.org/officeDocument/2006/relationships/image" Target="../media/image15.wmf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1BBBDE8-6C49-4605-A751-A178A94796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957388"/>
            <a:ext cx="10058400" cy="1285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/>
          <a:p>
            <a:pPr algn="ctr">
              <a:defRPr/>
            </a:pPr>
            <a:r>
              <a:rPr lang="en-US" altLang="zh-CN" sz="4400" b="1" kern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Chapter 5-4 </a:t>
            </a:r>
            <a:r>
              <a:rPr lang="en-US" altLang="zh-CN" sz="4400" b="1" kern="0" dirty="0">
                <a:solidFill>
                  <a:srgbClr val="C0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Physically Based Simulation</a:t>
            </a:r>
          </a:p>
          <a:p>
            <a:pPr algn="ctr">
              <a:defRPr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Fluid Simulation</a:t>
            </a:r>
          </a:p>
        </p:txBody>
      </p:sp>
      <p:pic>
        <p:nvPicPr>
          <p:cNvPr id="26627" name="图片 2" descr="bones.jpg">
            <a:extLst>
              <a:ext uri="{FF2B5EF4-FFF2-40B4-BE49-F238E27FC236}">
                <a16:creationId xmlns:a16="http://schemas.microsoft.com/office/drawing/2014/main" id="{B0C0339E-3972-47CC-864D-2363AA422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4100513"/>
            <a:ext cx="3360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4" descr="hair_wind.png">
            <a:extLst>
              <a:ext uri="{FF2B5EF4-FFF2-40B4-BE49-F238E27FC236}">
                <a16:creationId xmlns:a16="http://schemas.microsoft.com/office/drawing/2014/main" id="{244B0118-79BF-4359-99AD-8C7B8300C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4100513"/>
            <a:ext cx="323373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图片 5" descr="cloth0.jpg">
            <a:extLst>
              <a:ext uri="{FF2B5EF4-FFF2-40B4-BE49-F238E27FC236}">
                <a16:creationId xmlns:a16="http://schemas.microsoft.com/office/drawing/2014/main" id="{23576C4A-7862-4709-8AD0-322AA2CEA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4100513"/>
            <a:ext cx="26495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ACE4861-E141-4909-88EA-B5483C7C5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SPH particles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8547A70-4A4C-4BB5-A7C1-A100E823F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243013"/>
            <a:ext cx="8929687" cy="35131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90000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SPH</a:t>
            </a:r>
            <a:r>
              <a:rPr lang="zh-CN" altLang="en-US" sz="2800" b="1" kern="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Smoothed-Particle Hydrodynamics</a:t>
            </a:r>
            <a:r>
              <a:rPr lang="zh-CN" altLang="en-US" sz="2800" b="1" kern="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800" b="1" dirty="0">
                <a:latin typeface="Arial" charset="0"/>
              </a:rPr>
              <a:t>无网格方法</a:t>
            </a:r>
            <a:endParaRPr lang="en-US" altLang="zh-CN" sz="2800" b="1" dirty="0">
              <a:latin typeface="Arial" charset="0"/>
            </a:endParaRPr>
          </a:p>
          <a:p>
            <a:pPr marL="395288" indent="-395288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800" b="1" dirty="0">
                <a:latin typeface="Arial" charset="0"/>
              </a:rPr>
              <a:t>基本思想：将连续的流体（或固体）用相互作用的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质点组</a:t>
            </a:r>
            <a:r>
              <a:rPr lang="zh-CN" altLang="en-US" sz="2800" b="1" dirty="0">
                <a:latin typeface="Arial" charset="0"/>
              </a:rPr>
              <a:t>来描述，各个质点组上承载各种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物理量</a:t>
            </a:r>
            <a:r>
              <a:rPr lang="zh-CN" altLang="en-US" sz="2800" b="1" dirty="0">
                <a:latin typeface="Arial" charset="0"/>
              </a:rPr>
              <a:t>，包括质量、速度等，通过求解质点组的动力学方程和跟踪每个质点组的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运动轨道</a:t>
            </a:r>
            <a:r>
              <a:rPr lang="zh-CN" altLang="en-US" sz="2800" b="1" dirty="0">
                <a:latin typeface="Arial" charset="0"/>
              </a:rPr>
              <a:t>，求得整个系统的力学行为</a:t>
            </a:r>
            <a:endParaRPr lang="en-US" altLang="zh-CN" sz="2800" b="1" dirty="0">
              <a:latin typeface="Arial" charset="0"/>
            </a:endParaRPr>
          </a:p>
          <a:p>
            <a:pPr marL="395288" indent="-395288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800" b="1" kern="0" dirty="0">
                <a:latin typeface="Times New Roman" pitchFamily="18" charset="0"/>
                <a:cs typeface="Times New Roman" pitchFamily="18" charset="0"/>
              </a:rPr>
              <a:t>只要质点的数目足够多，就能精确地描述力学过程</a:t>
            </a:r>
            <a:endParaRPr lang="en-US" altLang="zh-CN" sz="28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42126E8-017A-471E-AA34-538A966EF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SPH particles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8EEEE3-E662-4E38-915A-7D8CD4E70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14513"/>
            <a:ext cx="3214687" cy="5368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Position x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Velocity v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Mass </a:t>
            </a:r>
            <a:r>
              <a:rPr lang="en-US" altLang="zh-CN" sz="3200" i="1">
                <a:ea typeface="宋体" panose="02010600030101010101" pitchFamily="2" charset="-122"/>
              </a:rPr>
              <a:t>m</a:t>
            </a:r>
            <a:br>
              <a:rPr lang="en-US" altLang="zh-CN" sz="3200">
                <a:ea typeface="宋体" panose="02010600030101010101" pitchFamily="2" charset="-122"/>
              </a:rPr>
            </a:br>
            <a:endParaRPr lang="en-US" altLang="zh-CN" sz="3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… density?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… pressure?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… gradients?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… ???</a:t>
            </a:r>
          </a:p>
        </p:txBody>
      </p:sp>
      <p:sp>
        <p:nvSpPr>
          <p:cNvPr id="36868" name="Oval 12">
            <a:extLst>
              <a:ext uri="{FF2B5EF4-FFF2-40B4-BE49-F238E27FC236}">
                <a16:creationId xmlns:a16="http://schemas.microsoft.com/office/drawing/2014/main" id="{3AB65D14-0A4C-4F0E-BBF5-14DEAD4C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569436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Oval 13">
            <a:extLst>
              <a:ext uri="{FF2B5EF4-FFF2-40B4-BE49-F238E27FC236}">
                <a16:creationId xmlns:a16="http://schemas.microsoft.com/office/drawing/2014/main" id="{A91D7F6B-9F75-42D5-8E7A-ABDDE13B1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850" y="3621088"/>
            <a:ext cx="471488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0" name="Oval 14">
            <a:extLst>
              <a:ext uri="{FF2B5EF4-FFF2-40B4-BE49-F238E27FC236}">
                <a16:creationId xmlns:a16="http://schemas.microsoft.com/office/drawing/2014/main" id="{39469170-B52F-4CFD-BAB0-7AD2E21D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398963"/>
            <a:ext cx="471488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1" name="Oval 15">
            <a:extLst>
              <a:ext uri="{FF2B5EF4-FFF2-40B4-BE49-F238E27FC236}">
                <a16:creationId xmlns:a16="http://schemas.microsoft.com/office/drawing/2014/main" id="{85545CE8-75C6-4EE8-95D4-2F50DC6E0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0" y="3535363"/>
            <a:ext cx="471488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2" name="Oval 16">
            <a:extLst>
              <a:ext uri="{FF2B5EF4-FFF2-40B4-BE49-F238E27FC236}">
                <a16:creationId xmlns:a16="http://schemas.microsoft.com/office/drawing/2014/main" id="{0D65C291-BBEE-4B63-8900-E71EB4D6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13" y="4657725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3" name="Oval 27">
            <a:extLst>
              <a:ext uri="{FF2B5EF4-FFF2-40B4-BE49-F238E27FC236}">
                <a16:creationId xmlns:a16="http://schemas.microsoft.com/office/drawing/2014/main" id="{FA944130-B2A6-4245-B4B6-2A43A22E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483076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4" name="Oval 28">
            <a:extLst>
              <a:ext uri="{FF2B5EF4-FFF2-40B4-BE49-F238E27FC236}">
                <a16:creationId xmlns:a16="http://schemas.microsoft.com/office/drawing/2014/main" id="{195A94C2-1290-4E20-BBE0-50DB65F68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038" y="586581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5" name="Oval 29">
            <a:extLst>
              <a:ext uri="{FF2B5EF4-FFF2-40B4-BE49-F238E27FC236}">
                <a16:creationId xmlns:a16="http://schemas.microsoft.com/office/drawing/2014/main" id="{10A4550A-D8E2-4FC5-B616-57955A2A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39896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6" name="Oval 30">
            <a:extLst>
              <a:ext uri="{FF2B5EF4-FFF2-40B4-BE49-F238E27FC236}">
                <a16:creationId xmlns:a16="http://schemas.microsoft.com/office/drawing/2014/main" id="{480304F4-3AAF-4106-849E-2B7E89C54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5780088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Oval 31">
            <a:extLst>
              <a:ext uri="{FF2B5EF4-FFF2-40B4-BE49-F238E27FC236}">
                <a16:creationId xmlns:a16="http://schemas.microsoft.com/office/drawing/2014/main" id="{20B93AB1-6002-47A6-989D-34DF2C5F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563" y="396716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8" name="Oval 32">
            <a:extLst>
              <a:ext uri="{FF2B5EF4-FFF2-40B4-BE49-F238E27FC236}">
                <a16:creationId xmlns:a16="http://schemas.microsoft.com/office/drawing/2014/main" id="{70A4FF90-A891-4C3E-86FA-7C24AFAA9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88" y="3103563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9" name="Oval 33">
            <a:extLst>
              <a:ext uri="{FF2B5EF4-FFF2-40B4-BE49-F238E27FC236}">
                <a16:creationId xmlns:a16="http://schemas.microsoft.com/office/drawing/2014/main" id="{3236EDC0-38D0-4695-A577-493FFE48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88" y="1720850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0" name="Oval 34">
            <a:extLst>
              <a:ext uri="{FF2B5EF4-FFF2-40B4-BE49-F238E27FC236}">
                <a16:creationId xmlns:a16="http://schemas.microsoft.com/office/drawing/2014/main" id="{9E451D41-2C90-4590-A86E-1715050B9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5957888"/>
            <a:ext cx="471487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1" name="Oval 35">
            <a:extLst>
              <a:ext uri="{FF2B5EF4-FFF2-40B4-BE49-F238E27FC236}">
                <a16:creationId xmlns:a16="http://schemas.microsoft.com/office/drawing/2014/main" id="{630E41D2-4CC8-429F-B776-6B8399B3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6400800"/>
            <a:ext cx="471488" cy="485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92D8121-A438-454E-AA7A-3E3FA415B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100138"/>
            <a:ext cx="8929687" cy="6937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120000"/>
              </a:lnSpc>
              <a:spcBef>
                <a:spcPts val="675"/>
              </a:spcBef>
              <a:buClr>
                <a:schemeClr val="tx1"/>
              </a:buClr>
              <a:buSzPct val="90000"/>
              <a:defRPr/>
            </a:pPr>
            <a: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  <a:t>SPH</a:t>
            </a:r>
            <a:r>
              <a:rPr lang="zh-CN" altLang="en-US" sz="3200" b="1" kern="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  <a:t>Smoothed-Particle Hydrodynamics</a:t>
            </a:r>
            <a:r>
              <a:rPr lang="zh-CN" altLang="en-US" sz="3200" b="1" kern="0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3200" b="1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6" name="Freeform 42">
            <a:extLst>
              <a:ext uri="{FF2B5EF4-FFF2-40B4-BE49-F238E27FC236}">
                <a16:creationId xmlns:a16="http://schemas.microsoft.com/office/drawing/2014/main" id="{2BDDAAA2-934E-4621-B215-F166AFE658A5}"/>
              </a:ext>
            </a:extLst>
          </p:cNvPr>
          <p:cNvSpPr>
            <a:spLocks/>
          </p:cNvSpPr>
          <p:nvPr/>
        </p:nvSpPr>
        <p:spPr bwMode="auto">
          <a:xfrm>
            <a:off x="6286500" y="5035376"/>
            <a:ext cx="2765425" cy="1779588"/>
          </a:xfrm>
          <a:custGeom>
            <a:avLst/>
            <a:gdLst>
              <a:gd name="T0" fmla="*/ 0 w 1488"/>
              <a:gd name="T1" fmla="*/ 2147483647 h 741"/>
              <a:gd name="T2" fmla="*/ 2147483647 w 1488"/>
              <a:gd name="T3" fmla="*/ 2147483647 h 741"/>
              <a:gd name="T4" fmla="*/ 2147483647 w 1488"/>
              <a:gd name="T5" fmla="*/ 2147483647 h 741"/>
              <a:gd name="T6" fmla="*/ 2147483647 w 1488"/>
              <a:gd name="T7" fmla="*/ 2147483647 h 741"/>
              <a:gd name="T8" fmla="*/ 2147483647 w 1488"/>
              <a:gd name="T9" fmla="*/ 2147483647 h 741"/>
              <a:gd name="T10" fmla="*/ 2147483647 w 1488"/>
              <a:gd name="T11" fmla="*/ 2147483647 h 74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88"/>
              <a:gd name="T19" fmla="*/ 0 h 741"/>
              <a:gd name="T20" fmla="*/ 1488 w 1488"/>
              <a:gd name="T21" fmla="*/ 741 h 74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88" h="741">
                <a:moveTo>
                  <a:pt x="0" y="741"/>
                </a:moveTo>
                <a:cubicBezTo>
                  <a:pt x="21" y="714"/>
                  <a:pt x="82" y="702"/>
                  <a:pt x="127" y="582"/>
                </a:cubicBezTo>
                <a:cubicBezTo>
                  <a:pt x="172" y="462"/>
                  <a:pt x="187" y="42"/>
                  <a:pt x="267" y="21"/>
                </a:cubicBezTo>
                <a:cubicBezTo>
                  <a:pt x="347" y="0"/>
                  <a:pt x="451" y="357"/>
                  <a:pt x="610" y="453"/>
                </a:cubicBezTo>
                <a:cubicBezTo>
                  <a:pt x="769" y="549"/>
                  <a:pt x="1075" y="549"/>
                  <a:pt x="1221" y="597"/>
                </a:cubicBezTo>
                <a:cubicBezTo>
                  <a:pt x="1367" y="645"/>
                  <a:pt x="1428" y="693"/>
                  <a:pt x="1488" y="741"/>
                </a:cubicBezTo>
              </a:path>
            </a:pathLst>
          </a:custGeom>
          <a:solidFill>
            <a:schemeClr val="accent1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01882" tIns="50941" rIns="101882" bIns="5094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008" name="Line 24">
            <a:extLst>
              <a:ext uri="{FF2B5EF4-FFF2-40B4-BE49-F238E27FC236}">
                <a16:creationId xmlns:a16="http://schemas.microsoft.com/office/drawing/2014/main" id="{0A99D501-660E-445D-AA2A-8C6A5D9C35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09" name="Line 25">
            <a:extLst>
              <a:ext uri="{FF2B5EF4-FFF2-40B4-BE49-F238E27FC236}">
                <a16:creationId xmlns:a16="http://schemas.microsoft.com/office/drawing/2014/main" id="{CBDFAF82-1432-4FA3-A519-333B6D402D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1363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1A19EE1F-EFE2-4240-9705-4B809416B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4675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22" name="Line 38">
            <a:extLst>
              <a:ext uri="{FF2B5EF4-FFF2-40B4-BE49-F238E27FC236}">
                <a16:creationId xmlns:a16="http://schemas.microsoft.com/office/drawing/2014/main" id="{5C381288-7EE3-4992-9F5E-4B005BE7B6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23" name="Line 39">
            <a:extLst>
              <a:ext uri="{FF2B5EF4-FFF2-40B4-BE49-F238E27FC236}">
                <a16:creationId xmlns:a16="http://schemas.microsoft.com/office/drawing/2014/main" id="{7F9C2A04-7E9C-4BD3-BDC1-0F44E0FDC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24" name="Line 40">
            <a:extLst>
              <a:ext uri="{FF2B5EF4-FFF2-40B4-BE49-F238E27FC236}">
                <a16:creationId xmlns:a16="http://schemas.microsoft.com/office/drawing/2014/main" id="{011FEB8A-C03B-40B4-AE26-3F96C43E6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2025" name="Line 41">
            <a:extLst>
              <a:ext uri="{FF2B5EF4-FFF2-40B4-BE49-F238E27FC236}">
                <a16:creationId xmlns:a16="http://schemas.microsoft.com/office/drawing/2014/main" id="{5E751259-BDAC-4799-B373-999C02A23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5346526"/>
            <a:ext cx="0" cy="1468438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D0BC6082-1D8D-488F-9005-8073A6F76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Function Approximation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6C40A922-114D-4B75-B856-18A942694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100138"/>
            <a:ext cx="9240837" cy="28225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want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spatial derivatives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（空间导数）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(density, pressure, </a:t>
            </a:r>
            <a:r>
              <a:rPr lang="en-US" altLang="zh-CN" dirty="0" err="1">
                <a:ea typeface="宋体" panose="02010600030101010101" pitchFamily="2" charset="-122"/>
              </a:rPr>
              <a:t>etc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can only take spatial derivatives of smooth functions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How do we turn infinitesimal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point</a:t>
            </a:r>
            <a:r>
              <a:rPr lang="en-US" altLang="zh-CN" dirty="0">
                <a:ea typeface="宋体" panose="02010600030101010101" pitchFamily="2" charset="-122"/>
              </a:rPr>
              <a:t> samples into a smooth function?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3A3A48D6-CE05-4947-9DC6-CC2E48885B6F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136851"/>
            <a:ext cx="3836987" cy="3133725"/>
            <a:chOff x="154" y="2352"/>
            <a:chExt cx="2198" cy="1741"/>
          </a:xfrm>
        </p:grpSpPr>
        <p:sp>
          <p:nvSpPr>
            <p:cNvPr id="37907" name="Line 20">
              <a:extLst>
                <a:ext uri="{FF2B5EF4-FFF2-40B4-BE49-F238E27FC236}">
                  <a16:creationId xmlns:a16="http://schemas.microsoft.com/office/drawing/2014/main" id="{E84DF019-0053-4EDD-BA90-3078A8B34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2352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21">
              <a:extLst>
                <a:ext uri="{FF2B5EF4-FFF2-40B4-BE49-F238E27FC236}">
                  <a16:creationId xmlns:a16="http://schemas.microsoft.com/office/drawing/2014/main" id="{74388DF2-6495-4A2E-8A0B-1D21A6CD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840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Text Box 22">
              <a:extLst>
                <a:ext uri="{FF2B5EF4-FFF2-40B4-BE49-F238E27FC236}">
                  <a16:creationId xmlns:a16="http://schemas.microsoft.com/office/drawing/2014/main" id="{84BAA6D9-1EB8-45DD-89E1-70E414CC7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888"/>
              <a:ext cx="1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37910" name="Text Box 23">
              <a:extLst>
                <a:ext uri="{FF2B5EF4-FFF2-40B4-BE49-F238E27FC236}">
                  <a16:creationId xmlns:a16="http://schemas.microsoft.com/office/drawing/2014/main" id="{E60EC6B2-EB53-47FF-8CE4-9E29DFAAA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201" y="3004"/>
              <a:ext cx="9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Mass samples</a:t>
              </a: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6AE29F49-759A-47AC-BD08-7B0A641D7AE8}"/>
              </a:ext>
            </a:extLst>
          </p:cNvPr>
          <p:cNvGrpSpPr>
            <a:grpSpLocks/>
          </p:cNvGrpSpPr>
          <p:nvPr/>
        </p:nvGrpSpPr>
        <p:grpSpPr bwMode="auto">
          <a:xfrm>
            <a:off x="5551488" y="4224164"/>
            <a:ext cx="3836987" cy="3046412"/>
            <a:chOff x="2987" y="2400"/>
            <a:chExt cx="2197" cy="1693"/>
          </a:xfrm>
        </p:grpSpPr>
        <p:sp>
          <p:nvSpPr>
            <p:cNvPr id="37903" name="Line 32">
              <a:extLst>
                <a:ext uri="{FF2B5EF4-FFF2-40B4-BE49-F238E27FC236}">
                  <a16:creationId xmlns:a16="http://schemas.microsoft.com/office/drawing/2014/main" id="{19E58AF3-126B-4D84-9C40-A25E1D17D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400"/>
              <a:ext cx="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33">
              <a:extLst>
                <a:ext uri="{FF2B5EF4-FFF2-40B4-BE49-F238E27FC236}">
                  <a16:creationId xmlns:a16="http://schemas.microsoft.com/office/drawing/2014/main" id="{4A0BC89F-6640-4D2C-9B77-F59B74EE4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840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Text Box 34">
              <a:extLst>
                <a:ext uri="{FF2B5EF4-FFF2-40B4-BE49-F238E27FC236}">
                  <a16:creationId xmlns:a16="http://schemas.microsoft.com/office/drawing/2014/main" id="{89DDFC83-0107-4D6F-9D9C-210A12930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888"/>
              <a:ext cx="1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37906" name="Text Box 35">
              <a:extLst>
                <a:ext uri="{FF2B5EF4-FFF2-40B4-BE49-F238E27FC236}">
                  <a16:creationId xmlns:a16="http://schemas.microsoft.com/office/drawing/2014/main" id="{5BFA1FAD-ED22-43B1-8566-3636BE80B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28" y="2999"/>
              <a:ext cx="5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Density</a:t>
              </a:r>
            </a:p>
          </p:txBody>
        </p:sp>
      </p:grpSp>
      <p:sp>
        <p:nvSpPr>
          <p:cNvPr id="42031" name="AutoShape 47">
            <a:extLst>
              <a:ext uri="{FF2B5EF4-FFF2-40B4-BE49-F238E27FC236}">
                <a16:creationId xmlns:a16="http://schemas.microsoft.com/office/drawing/2014/main" id="{3BC20538-E023-426E-8C55-6D425E829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5260801"/>
            <a:ext cx="754063" cy="776288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6" grpId="0" animBg="1"/>
      <p:bldP spid="41995" grpId="0" build="p"/>
      <p:bldP spid="420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0" name="Line 12">
            <a:extLst>
              <a:ext uri="{FF2B5EF4-FFF2-40B4-BE49-F238E27FC236}">
                <a16:creationId xmlns:a16="http://schemas.microsoft.com/office/drawing/2014/main" id="{5A65C976-6E3A-40B2-8DA9-5650C0F820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4232275"/>
            <a:ext cx="0" cy="25908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21" name="AutoShape 13">
            <a:extLst>
              <a:ext uri="{FF2B5EF4-FFF2-40B4-BE49-F238E27FC236}">
                <a16:creationId xmlns:a16="http://schemas.microsoft.com/office/drawing/2014/main" id="{0BA89AA7-BEBE-4F8F-B9AC-26FE79017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4232275"/>
            <a:ext cx="3016250" cy="2590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23872EE-8A3D-418A-82E5-72B62D7A9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10001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Smoothing Kernel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32F8D58-E968-4103-AA4E-41C42B418B4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95638"/>
            <a:ext cx="6873875" cy="4168775"/>
            <a:chOff x="960" y="1776"/>
            <a:chExt cx="3936" cy="2317"/>
          </a:xfrm>
        </p:grpSpPr>
        <p:sp>
          <p:nvSpPr>
            <p:cNvPr id="38931" name="Line 6">
              <a:extLst>
                <a:ext uri="{FF2B5EF4-FFF2-40B4-BE49-F238E27FC236}">
                  <a16:creationId xmlns:a16="http://schemas.microsoft.com/office/drawing/2014/main" id="{B4CCA5CB-2967-48D8-BC83-B9F637882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7">
              <a:extLst>
                <a:ext uri="{FF2B5EF4-FFF2-40B4-BE49-F238E27FC236}">
                  <a16:creationId xmlns:a16="http://schemas.microsoft.com/office/drawing/2014/main" id="{60A89227-15AF-4DB9-9443-04DE46773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792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Text Box 8">
              <a:extLst>
                <a:ext uri="{FF2B5EF4-FFF2-40B4-BE49-F238E27FC236}">
                  <a16:creationId xmlns:a16="http://schemas.microsoft.com/office/drawing/2014/main" id="{C4CA7309-A38B-4548-B435-CD70190B8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88"/>
              <a:ext cx="1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</p:grpSp>
      <p:sp>
        <p:nvSpPr>
          <p:cNvPr id="43017" name="Text Box 9">
            <a:extLst>
              <a:ext uri="{FF2B5EF4-FFF2-40B4-BE49-F238E27FC236}">
                <a16:creationId xmlns:a16="http://schemas.microsoft.com/office/drawing/2014/main" id="{3F080713-AF07-4BF8-BA6A-7DCDB923355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7663" y="4649788"/>
            <a:ext cx="1719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Mass Samples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BFDA2FB4-E4C4-4980-B03D-F1AA85208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43013"/>
            <a:ext cx="9051925" cy="148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Smooth out particle so that it occupies some space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Add all of these smoothed particles together to make a continuous function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28759F51-44C2-4FDF-A47E-24E644330C1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19931" y="4750595"/>
            <a:ext cx="9747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Density</a:t>
            </a:r>
          </a:p>
        </p:txBody>
      </p:sp>
      <p:sp>
        <p:nvSpPr>
          <p:cNvPr id="43025" name="Line 17">
            <a:extLst>
              <a:ext uri="{FF2B5EF4-FFF2-40B4-BE49-F238E27FC236}">
                <a16:creationId xmlns:a16="http://schemas.microsoft.com/office/drawing/2014/main" id="{05CAF4C9-3DB5-4858-8626-4848CC732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28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26" name="Line 18">
            <a:extLst>
              <a:ext uri="{FF2B5EF4-FFF2-40B4-BE49-F238E27FC236}">
                <a16:creationId xmlns:a16="http://schemas.microsoft.com/office/drawing/2014/main" id="{EF0A30FA-2BE4-4EF0-B54E-C7B4F8B8F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9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27" name="Line 19">
            <a:extLst>
              <a:ext uri="{FF2B5EF4-FFF2-40B4-BE49-F238E27FC236}">
                <a16:creationId xmlns:a16="http://schemas.microsoft.com/office/drawing/2014/main" id="{084B4317-4468-4452-A413-29FE86BA7C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6038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28" name="Line 20">
            <a:extLst>
              <a:ext uri="{FF2B5EF4-FFF2-40B4-BE49-F238E27FC236}">
                <a16:creationId xmlns:a16="http://schemas.microsoft.com/office/drawing/2014/main" id="{2A633DB7-B61E-4075-A35D-E2242AEC2F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4238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29" name="Line 21">
            <a:extLst>
              <a:ext uri="{FF2B5EF4-FFF2-40B4-BE49-F238E27FC236}">
                <a16:creationId xmlns:a16="http://schemas.microsoft.com/office/drawing/2014/main" id="{FFF62ADC-ECD7-443B-8D50-324F526BF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30" name="Line 22">
            <a:extLst>
              <a:ext uri="{FF2B5EF4-FFF2-40B4-BE49-F238E27FC236}">
                <a16:creationId xmlns:a16="http://schemas.microsoft.com/office/drawing/2014/main" id="{3152FB15-1655-4592-BA82-B3C174D48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31" name="Line 23">
            <a:extLst>
              <a:ext uri="{FF2B5EF4-FFF2-40B4-BE49-F238E27FC236}">
                <a16:creationId xmlns:a16="http://schemas.microsoft.com/office/drawing/2014/main" id="{371DBB53-A36F-4103-ACFF-88367B5D8C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32" name="Line 24">
            <a:extLst>
              <a:ext uri="{FF2B5EF4-FFF2-40B4-BE49-F238E27FC236}">
                <a16:creationId xmlns:a16="http://schemas.microsoft.com/office/drawing/2014/main" id="{D14EE0B1-3A21-4793-8880-B66BCF940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47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724E79FA-4CA2-423B-A5CE-20CBD21AE6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3640B094-67E2-4738-ACA0-109F37D466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decel="100000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37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900" decel="100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" decel="100000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nimBg="1"/>
      <p:bldP spid="43021" grpId="1" animBg="1"/>
      <p:bldP spid="43017" grpId="0"/>
      <p:bldP spid="43017" grpId="1"/>
      <p:bldP spid="43017" grpId="2"/>
      <p:bldP spid="43019" grpId="0" build="p"/>
      <p:bldP spid="43023" grpId="0"/>
      <p:bldP spid="430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5" name="Line 23">
            <a:extLst>
              <a:ext uri="{FF2B5EF4-FFF2-40B4-BE49-F238E27FC236}">
                <a16:creationId xmlns:a16="http://schemas.microsoft.com/office/drawing/2014/main" id="{1EFAE9A7-EA60-4764-8827-BF6CF4AF0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28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56" name="Line 24">
            <a:extLst>
              <a:ext uri="{FF2B5EF4-FFF2-40B4-BE49-F238E27FC236}">
                <a16:creationId xmlns:a16="http://schemas.microsoft.com/office/drawing/2014/main" id="{D6A07542-0D83-4D75-AB81-78401AABFA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19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83DFCCE8-18BB-4A66-B70D-1473B3A5C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6038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4DE404B9-035A-4D3B-8586-EF371DD2E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4238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5B3A1F2D-B0CE-4EC5-9CEB-62C95E30E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65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60" name="Line 28">
            <a:extLst>
              <a:ext uri="{FF2B5EF4-FFF2-40B4-BE49-F238E27FC236}">
                <a16:creationId xmlns:a16="http://schemas.microsoft.com/office/drawing/2014/main" id="{9F60E07E-F15B-4280-AF1C-D532CDF24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56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3B0FEA21-059C-41A1-96A1-D103C5A91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62" name="Line 30">
            <a:extLst>
              <a:ext uri="{FF2B5EF4-FFF2-40B4-BE49-F238E27FC236}">
                <a16:creationId xmlns:a16="http://schemas.microsoft.com/office/drawing/2014/main" id="{51AFCF20-2AF8-4569-95BE-3E913B320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477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B3CE2EFF-460C-4E34-93DF-07E67FF8F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64" name="Line 32">
            <a:extLst>
              <a:ext uri="{FF2B5EF4-FFF2-40B4-BE49-F238E27FC236}">
                <a16:creationId xmlns:a16="http://schemas.microsoft.com/office/drawing/2014/main" id="{40D0B792-D9B0-4AE1-9D5E-5C78F2AD4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5527675"/>
            <a:ext cx="0" cy="1295400"/>
          </a:xfrm>
          <a:prstGeom prst="line">
            <a:avLst/>
          </a:prstGeom>
          <a:noFill/>
          <a:ln w="60325">
            <a:solidFill>
              <a:schemeClr val="accent2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44076" name="AutoShape 44">
            <a:extLst>
              <a:ext uri="{FF2B5EF4-FFF2-40B4-BE49-F238E27FC236}">
                <a16:creationId xmlns:a16="http://schemas.microsoft.com/office/drawing/2014/main" id="{80D91DD8-4D71-436D-AC44-C374FF70F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5527675"/>
            <a:ext cx="1423987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7" name="AutoShape 45">
            <a:extLst>
              <a:ext uri="{FF2B5EF4-FFF2-40B4-BE49-F238E27FC236}">
                <a16:creationId xmlns:a16="http://schemas.microsoft.com/office/drawing/2014/main" id="{AD0ECDDD-2EF3-4BF7-A187-A67CEC12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5527675"/>
            <a:ext cx="1423987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8" name="AutoShape 46">
            <a:extLst>
              <a:ext uri="{FF2B5EF4-FFF2-40B4-BE49-F238E27FC236}">
                <a16:creationId xmlns:a16="http://schemas.microsoft.com/office/drawing/2014/main" id="{B5B085A9-DF28-414A-9FEC-62B8D323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527675"/>
            <a:ext cx="1425575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9" name="AutoShape 47">
            <a:extLst>
              <a:ext uri="{FF2B5EF4-FFF2-40B4-BE49-F238E27FC236}">
                <a16:creationId xmlns:a16="http://schemas.microsoft.com/office/drawing/2014/main" id="{993247E9-2F6D-4EB2-AFFD-65141FF71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5527675"/>
            <a:ext cx="1425575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0" name="AutoShape 48">
            <a:extLst>
              <a:ext uri="{FF2B5EF4-FFF2-40B4-BE49-F238E27FC236}">
                <a16:creationId xmlns:a16="http://schemas.microsoft.com/office/drawing/2014/main" id="{BCB3AD1B-344F-42D1-8808-1E236A4C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5527675"/>
            <a:ext cx="1423987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1" name="AutoShape 49">
            <a:extLst>
              <a:ext uri="{FF2B5EF4-FFF2-40B4-BE49-F238E27FC236}">
                <a16:creationId xmlns:a16="http://schemas.microsoft.com/office/drawing/2014/main" id="{C2EE26F5-19ED-4DC2-A98F-836C6FDA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5527675"/>
            <a:ext cx="1423987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2" name="AutoShape 50">
            <a:extLst>
              <a:ext uri="{FF2B5EF4-FFF2-40B4-BE49-F238E27FC236}">
                <a16:creationId xmlns:a16="http://schemas.microsoft.com/office/drawing/2014/main" id="{443334E8-5024-439B-ADF0-19F373B5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5527675"/>
            <a:ext cx="1425575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3" name="AutoShape 51">
            <a:extLst>
              <a:ext uri="{FF2B5EF4-FFF2-40B4-BE49-F238E27FC236}">
                <a16:creationId xmlns:a16="http://schemas.microsoft.com/office/drawing/2014/main" id="{1BC0BBC3-6B91-404C-A27A-B98320BEF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527675"/>
            <a:ext cx="1423987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4" name="AutoShape 52">
            <a:extLst>
              <a:ext uri="{FF2B5EF4-FFF2-40B4-BE49-F238E27FC236}">
                <a16:creationId xmlns:a16="http://schemas.microsoft.com/office/drawing/2014/main" id="{CE97EB16-1FF7-43FB-87C3-CCBCF5304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5527675"/>
            <a:ext cx="1425575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5" name="AutoShape 53">
            <a:extLst>
              <a:ext uri="{FF2B5EF4-FFF2-40B4-BE49-F238E27FC236}">
                <a16:creationId xmlns:a16="http://schemas.microsoft.com/office/drawing/2014/main" id="{1391B27C-FA7F-4A81-A8B7-C9BE70C5C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527675"/>
            <a:ext cx="1423988" cy="1295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7D4DB4EF-5083-4D78-A3A5-2FB3C3B723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7663" y="4649788"/>
            <a:ext cx="171926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Mass Samples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D3B2F1D2-CD88-4BCF-995B-83826BAB311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19931" y="4750595"/>
            <a:ext cx="9747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Density</a:t>
            </a:r>
          </a:p>
        </p:txBody>
      </p:sp>
      <p:sp>
        <p:nvSpPr>
          <p:cNvPr id="44054" name="AutoShape 22">
            <a:extLst>
              <a:ext uri="{FF2B5EF4-FFF2-40B4-BE49-F238E27FC236}">
                <a16:creationId xmlns:a16="http://schemas.microsoft.com/office/drawing/2014/main" id="{77B7A8B2-55B0-44FE-BC9D-409BC4BF7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5527675"/>
            <a:ext cx="1423987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65" name="AutoShape 33">
            <a:extLst>
              <a:ext uri="{FF2B5EF4-FFF2-40B4-BE49-F238E27FC236}">
                <a16:creationId xmlns:a16="http://schemas.microsoft.com/office/drawing/2014/main" id="{5A616BFD-9B61-4F4E-96D2-A0F521DA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5527675"/>
            <a:ext cx="1423987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68" name="AutoShape 36">
            <a:extLst>
              <a:ext uri="{FF2B5EF4-FFF2-40B4-BE49-F238E27FC236}">
                <a16:creationId xmlns:a16="http://schemas.microsoft.com/office/drawing/2014/main" id="{EA2DC84E-D891-49DE-826E-8B8A9A6B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5527675"/>
            <a:ext cx="1425575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69" name="AutoShape 37">
            <a:extLst>
              <a:ext uri="{FF2B5EF4-FFF2-40B4-BE49-F238E27FC236}">
                <a16:creationId xmlns:a16="http://schemas.microsoft.com/office/drawing/2014/main" id="{8C323F94-F2A0-470C-806C-B364B94F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5527675"/>
            <a:ext cx="1425575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0" name="AutoShape 38">
            <a:extLst>
              <a:ext uri="{FF2B5EF4-FFF2-40B4-BE49-F238E27FC236}">
                <a16:creationId xmlns:a16="http://schemas.microsoft.com/office/drawing/2014/main" id="{43DE0F7C-9C06-4FB8-8139-1CA45DCB7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5527675"/>
            <a:ext cx="1423987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1" name="AutoShape 39">
            <a:extLst>
              <a:ext uri="{FF2B5EF4-FFF2-40B4-BE49-F238E27FC236}">
                <a16:creationId xmlns:a16="http://schemas.microsoft.com/office/drawing/2014/main" id="{9B9524E8-483A-4084-81BE-8EF95881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5527675"/>
            <a:ext cx="1423987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2" name="AutoShape 40">
            <a:extLst>
              <a:ext uri="{FF2B5EF4-FFF2-40B4-BE49-F238E27FC236}">
                <a16:creationId xmlns:a16="http://schemas.microsoft.com/office/drawing/2014/main" id="{7E3A9590-ABC5-4C6C-B97D-2E39B69E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5527675"/>
            <a:ext cx="1425575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3" name="AutoShape 41">
            <a:extLst>
              <a:ext uri="{FF2B5EF4-FFF2-40B4-BE49-F238E27FC236}">
                <a16:creationId xmlns:a16="http://schemas.microsoft.com/office/drawing/2014/main" id="{BC912DAE-13AA-4433-B72B-A93E9F59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5527675"/>
            <a:ext cx="1423987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4" name="AutoShape 42">
            <a:extLst>
              <a:ext uri="{FF2B5EF4-FFF2-40B4-BE49-F238E27FC236}">
                <a16:creationId xmlns:a16="http://schemas.microsoft.com/office/drawing/2014/main" id="{79D94FFC-AF98-4A13-BE19-4D79811F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5527675"/>
            <a:ext cx="1425575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75" name="AutoShape 43">
            <a:extLst>
              <a:ext uri="{FF2B5EF4-FFF2-40B4-BE49-F238E27FC236}">
                <a16:creationId xmlns:a16="http://schemas.microsoft.com/office/drawing/2014/main" id="{0A324E1D-297A-4E2F-8EC4-5676D428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527675"/>
            <a:ext cx="1423988" cy="12954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44086" name="Freeform 54">
            <a:extLst>
              <a:ext uri="{FF2B5EF4-FFF2-40B4-BE49-F238E27FC236}">
                <a16:creationId xmlns:a16="http://schemas.microsoft.com/office/drawing/2014/main" id="{2171440E-470C-4875-AF06-42584BCBF8B3}"/>
              </a:ext>
            </a:extLst>
          </p:cNvPr>
          <p:cNvSpPr>
            <a:spLocks/>
          </p:cNvSpPr>
          <p:nvPr/>
        </p:nvSpPr>
        <p:spPr bwMode="auto">
          <a:xfrm>
            <a:off x="1927225" y="3273425"/>
            <a:ext cx="6175375" cy="3551238"/>
          </a:xfrm>
          <a:custGeom>
            <a:avLst/>
            <a:gdLst>
              <a:gd name="T0" fmla="*/ 0 w 3536"/>
              <a:gd name="T1" fmla="*/ 2147483647 h 1974"/>
              <a:gd name="T2" fmla="*/ 2147483647 w 3536"/>
              <a:gd name="T3" fmla="*/ 2147483647 h 1974"/>
              <a:gd name="T4" fmla="*/ 2147483647 w 3536"/>
              <a:gd name="T5" fmla="*/ 2147483647 h 1974"/>
              <a:gd name="T6" fmla="*/ 2147483647 w 3536"/>
              <a:gd name="T7" fmla="*/ 2147483647 h 1974"/>
              <a:gd name="T8" fmla="*/ 2147483647 w 3536"/>
              <a:gd name="T9" fmla="*/ 2147483647 h 1974"/>
              <a:gd name="T10" fmla="*/ 2147483647 w 3536"/>
              <a:gd name="T11" fmla="*/ 2147483647 h 1974"/>
              <a:gd name="T12" fmla="*/ 2147483647 w 3536"/>
              <a:gd name="T13" fmla="*/ 2147483647 h 1974"/>
              <a:gd name="T14" fmla="*/ 2147483647 w 3536"/>
              <a:gd name="T15" fmla="*/ 2147483647 h 1974"/>
              <a:gd name="T16" fmla="*/ 2147483647 w 3536"/>
              <a:gd name="T17" fmla="*/ 2147483647 h 1974"/>
              <a:gd name="T18" fmla="*/ 2147483647 w 3536"/>
              <a:gd name="T19" fmla="*/ 2147483647 h 1974"/>
              <a:gd name="T20" fmla="*/ 2147483647 w 3536"/>
              <a:gd name="T21" fmla="*/ 2147483647 h 1974"/>
              <a:gd name="T22" fmla="*/ 2147483647 w 3536"/>
              <a:gd name="T23" fmla="*/ 2147483647 h 1974"/>
              <a:gd name="T24" fmla="*/ 2147483647 w 3536"/>
              <a:gd name="T25" fmla="*/ 2147483647 h 1974"/>
              <a:gd name="T26" fmla="*/ 2147483647 w 3536"/>
              <a:gd name="T27" fmla="*/ 2147483647 h 1974"/>
              <a:gd name="T28" fmla="*/ 2147483647 w 3536"/>
              <a:gd name="T29" fmla="*/ 0 h 1974"/>
              <a:gd name="T30" fmla="*/ 2147483647 w 3536"/>
              <a:gd name="T31" fmla="*/ 0 h 1974"/>
              <a:gd name="T32" fmla="*/ 2147483647 w 3536"/>
              <a:gd name="T33" fmla="*/ 2147483647 h 1974"/>
              <a:gd name="T34" fmla="*/ 2147483647 w 3536"/>
              <a:gd name="T35" fmla="*/ 2147483647 h 1974"/>
              <a:gd name="T36" fmla="*/ 2147483647 w 3536"/>
              <a:gd name="T37" fmla="*/ 2147483647 h 1974"/>
              <a:gd name="T38" fmla="*/ 0 w 3536"/>
              <a:gd name="T39" fmla="*/ 2147483647 h 197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536"/>
              <a:gd name="T61" fmla="*/ 0 h 1974"/>
              <a:gd name="T62" fmla="*/ 3536 w 3536"/>
              <a:gd name="T63" fmla="*/ 1974 h 197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536" h="1974">
                <a:moveTo>
                  <a:pt x="0" y="1973"/>
                </a:moveTo>
                <a:lnTo>
                  <a:pt x="240" y="1589"/>
                </a:lnTo>
                <a:lnTo>
                  <a:pt x="430" y="957"/>
                </a:lnTo>
                <a:lnTo>
                  <a:pt x="533" y="906"/>
                </a:lnTo>
                <a:lnTo>
                  <a:pt x="663" y="945"/>
                </a:lnTo>
                <a:lnTo>
                  <a:pt x="864" y="1253"/>
                </a:lnTo>
                <a:lnTo>
                  <a:pt x="1104" y="1253"/>
                </a:lnTo>
                <a:lnTo>
                  <a:pt x="1344" y="1253"/>
                </a:lnTo>
                <a:lnTo>
                  <a:pt x="1584" y="1253"/>
                </a:lnTo>
                <a:lnTo>
                  <a:pt x="1711" y="1436"/>
                </a:lnTo>
                <a:lnTo>
                  <a:pt x="1944" y="1423"/>
                </a:lnTo>
                <a:lnTo>
                  <a:pt x="2100" y="860"/>
                </a:lnTo>
                <a:lnTo>
                  <a:pt x="2242" y="362"/>
                </a:lnTo>
                <a:lnTo>
                  <a:pt x="2352" y="149"/>
                </a:lnTo>
                <a:lnTo>
                  <a:pt x="2494" y="0"/>
                </a:lnTo>
                <a:lnTo>
                  <a:pt x="2611" y="0"/>
                </a:lnTo>
                <a:lnTo>
                  <a:pt x="2736" y="149"/>
                </a:lnTo>
                <a:lnTo>
                  <a:pt x="3120" y="1253"/>
                </a:lnTo>
                <a:lnTo>
                  <a:pt x="3536" y="1974"/>
                </a:lnTo>
                <a:lnTo>
                  <a:pt x="0" y="1973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381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lIns="101882" tIns="50941" rIns="101882" bIns="5094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9971" name="Group 5">
            <a:extLst>
              <a:ext uri="{FF2B5EF4-FFF2-40B4-BE49-F238E27FC236}">
                <a16:creationId xmlns:a16="http://schemas.microsoft.com/office/drawing/2014/main" id="{7CE087E3-938F-4030-A6C7-BEE92D7CD61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195638"/>
            <a:ext cx="6873875" cy="4168775"/>
            <a:chOff x="960" y="1776"/>
            <a:chExt cx="3936" cy="2317"/>
          </a:xfrm>
        </p:grpSpPr>
        <p:sp>
          <p:nvSpPr>
            <p:cNvPr id="39974" name="Line 6">
              <a:extLst>
                <a:ext uri="{FF2B5EF4-FFF2-40B4-BE49-F238E27FC236}">
                  <a16:creationId xmlns:a16="http://schemas.microsoft.com/office/drawing/2014/main" id="{65F7C93D-71A7-4CBB-98E0-FDE03C483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1776"/>
              <a:ext cx="0" cy="2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7">
              <a:extLst>
                <a:ext uri="{FF2B5EF4-FFF2-40B4-BE49-F238E27FC236}">
                  <a16:creationId xmlns:a16="http://schemas.microsoft.com/office/drawing/2014/main" id="{D2B13460-E649-4A8B-83C2-B770EBA5A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792"/>
              <a:ext cx="39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Text Box 8">
              <a:extLst>
                <a:ext uri="{FF2B5EF4-FFF2-40B4-BE49-F238E27FC236}">
                  <a16:creationId xmlns:a16="http://schemas.microsoft.com/office/drawing/2014/main" id="{82764E01-44DD-4069-97CD-DE6CB358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888"/>
              <a:ext cx="1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</p:grpSp>
      <p:sp>
        <p:nvSpPr>
          <p:cNvPr id="44" name="Rectangle 11">
            <a:extLst>
              <a:ext uri="{FF2B5EF4-FFF2-40B4-BE49-F238E27FC236}">
                <a16:creationId xmlns:a16="http://schemas.microsoft.com/office/drawing/2014/main" id="{2C028CC8-9B40-46A7-8B18-43BEA04C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243013"/>
            <a:ext cx="9051925" cy="1485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28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 out particle so that it occupies some space</a:t>
            </a:r>
          </a:p>
          <a:p>
            <a:pPr marL="395288" indent="-395288"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Add all of these smoothed particles together to make a </a:t>
            </a:r>
            <a:r>
              <a:rPr lang="en-US" altLang="zh-CN" sz="2800" b="1" kern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continuous function</a:t>
            </a:r>
          </a:p>
        </p:txBody>
      </p:sp>
      <p:sp>
        <p:nvSpPr>
          <p:cNvPr id="39973" name="Rectangle 2">
            <a:extLst>
              <a:ext uri="{FF2B5EF4-FFF2-40B4-BE49-F238E27FC236}">
                <a16:creationId xmlns:a16="http://schemas.microsoft.com/office/drawing/2014/main" id="{ADADE7A8-5A25-4D89-97E2-4D22E061E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10001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Smoothing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decel="100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decel="1000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6" grpId="0" animBg="1"/>
      <p:bldP spid="44077" grpId="0" animBg="1"/>
      <p:bldP spid="44078" grpId="0" animBg="1"/>
      <p:bldP spid="44079" grpId="0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41" grpId="0"/>
      <p:bldP spid="44043" grpId="0"/>
      <p:bldP spid="44054" grpId="0" animBg="1"/>
      <p:bldP spid="44065" grpId="0" animBg="1"/>
      <p:bldP spid="44068" grpId="0" animBg="1"/>
      <p:bldP spid="44069" grpId="0" animBg="1"/>
      <p:bldP spid="44070" grpId="0" animBg="1"/>
      <p:bldP spid="44071" grpId="0" animBg="1"/>
      <p:bldP spid="44072" grpId="0" animBg="1"/>
      <p:bldP spid="44073" grpId="0" animBg="1"/>
      <p:bldP spid="44074" grpId="0" animBg="1"/>
      <p:bldP spid="44075" grpId="0" animBg="1"/>
      <p:bldP spid="440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4" name="Rectangle 24">
            <a:extLst>
              <a:ext uri="{FF2B5EF4-FFF2-40B4-BE49-F238E27FC236}">
                <a16:creationId xmlns:a16="http://schemas.microsoft.com/office/drawing/2014/main" id="{5A726BB1-61E2-42B0-9ABE-8F4C83763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171575"/>
            <a:ext cx="9051925" cy="1944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Smooth out particle so that it occupies some space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Add all of these smoothed particles together to make a continuous function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700" dirty="0">
                <a:solidFill>
                  <a:srgbClr val="C00000"/>
                </a:solidFill>
                <a:ea typeface="宋体" panose="02010600030101010101" pitchFamily="2" charset="-122"/>
              </a:rPr>
              <a:t>Smoother kernel means smoother derivatives</a:t>
            </a: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5EB2A10A-9EF9-413C-A2A3-CE016649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363" y="518160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>vs</a:t>
            </a:r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62ACF8F4-BC60-4BFE-8B18-9D6CA090AB82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3195638"/>
            <a:ext cx="7526337" cy="4168775"/>
            <a:chOff x="586" y="1776"/>
            <a:chExt cx="4310" cy="2317"/>
          </a:xfrm>
        </p:grpSpPr>
        <p:sp>
          <p:nvSpPr>
            <p:cNvPr id="40970" name="AutoShape 18">
              <a:extLst>
                <a:ext uri="{FF2B5EF4-FFF2-40B4-BE49-F238E27FC236}">
                  <a16:creationId xmlns:a16="http://schemas.microsoft.com/office/drawing/2014/main" id="{E87264A0-501B-4BB5-89C1-F1C2BBD6C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1" name="AutoShape 19">
              <a:extLst>
                <a:ext uri="{FF2B5EF4-FFF2-40B4-BE49-F238E27FC236}">
                  <a16:creationId xmlns:a16="http://schemas.microsoft.com/office/drawing/2014/main" id="{232E4F87-9B0F-4065-8ECD-C493A168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2" name="AutoShape 20">
              <a:extLst>
                <a:ext uri="{FF2B5EF4-FFF2-40B4-BE49-F238E27FC236}">
                  <a16:creationId xmlns:a16="http://schemas.microsoft.com/office/drawing/2014/main" id="{B58B1C76-C970-42F7-9589-F8CE1DD3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3" name="AutoShape 21">
              <a:extLst>
                <a:ext uri="{FF2B5EF4-FFF2-40B4-BE49-F238E27FC236}">
                  <a16:creationId xmlns:a16="http://schemas.microsoft.com/office/drawing/2014/main" id="{B6F72F22-80C5-4673-93E3-11D22F35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4" name="AutoShape 13">
              <a:extLst>
                <a:ext uri="{FF2B5EF4-FFF2-40B4-BE49-F238E27FC236}">
                  <a16:creationId xmlns:a16="http://schemas.microsoft.com/office/drawing/2014/main" id="{9BD33A60-FE3D-4007-921C-3593C804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5" name="AutoShape 12">
              <a:extLst>
                <a:ext uri="{FF2B5EF4-FFF2-40B4-BE49-F238E27FC236}">
                  <a16:creationId xmlns:a16="http://schemas.microsoft.com/office/drawing/2014/main" id="{37E7F973-DDC0-4EDE-992A-026DB56BF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6" name="AutoShape 14">
              <a:extLst>
                <a:ext uri="{FF2B5EF4-FFF2-40B4-BE49-F238E27FC236}">
                  <a16:creationId xmlns:a16="http://schemas.microsoft.com/office/drawing/2014/main" id="{7700D635-4703-4A18-B438-6B7CE5673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7" name="AutoShape 15">
              <a:extLst>
                <a:ext uri="{FF2B5EF4-FFF2-40B4-BE49-F238E27FC236}">
                  <a16:creationId xmlns:a16="http://schemas.microsoft.com/office/drawing/2014/main" id="{843C5C15-53FB-4759-9CCF-7A34E43F7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8" name="AutoShape 16">
              <a:extLst>
                <a:ext uri="{FF2B5EF4-FFF2-40B4-BE49-F238E27FC236}">
                  <a16:creationId xmlns:a16="http://schemas.microsoft.com/office/drawing/2014/main" id="{E8BFD2E0-1B64-4421-819C-6C37C924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79" name="AutoShape 17">
              <a:extLst>
                <a:ext uri="{FF2B5EF4-FFF2-40B4-BE49-F238E27FC236}">
                  <a16:creationId xmlns:a16="http://schemas.microsoft.com/office/drawing/2014/main" id="{6DA2F818-2A72-4161-BAE7-C87045BB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072"/>
              <a:ext cx="816" cy="7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0" name="Text Box 25">
              <a:extLst>
                <a:ext uri="{FF2B5EF4-FFF2-40B4-BE49-F238E27FC236}">
                  <a16:creationId xmlns:a16="http://schemas.microsoft.com/office/drawing/2014/main" id="{F61BC815-BF86-4908-B23E-5D234DB0A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27" y="2640"/>
              <a:ext cx="5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Density</a:t>
              </a:r>
            </a:p>
          </p:txBody>
        </p:sp>
        <p:sp>
          <p:nvSpPr>
            <p:cNvPr id="40981" name="AutoShape 26">
              <a:extLst>
                <a:ext uri="{FF2B5EF4-FFF2-40B4-BE49-F238E27FC236}">
                  <a16:creationId xmlns:a16="http://schemas.microsoft.com/office/drawing/2014/main" id="{D90D18E6-70F1-45C8-8209-0D9DB5043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2" name="AutoShape 27">
              <a:extLst>
                <a:ext uri="{FF2B5EF4-FFF2-40B4-BE49-F238E27FC236}">
                  <a16:creationId xmlns:a16="http://schemas.microsoft.com/office/drawing/2014/main" id="{27FFF487-4D78-4C74-AF19-B2F8BB640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3" name="AutoShape 28">
              <a:extLst>
                <a:ext uri="{FF2B5EF4-FFF2-40B4-BE49-F238E27FC236}">
                  <a16:creationId xmlns:a16="http://schemas.microsoft.com/office/drawing/2014/main" id="{3D14AE55-8415-44A0-8311-2A804707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4" name="AutoShape 29">
              <a:extLst>
                <a:ext uri="{FF2B5EF4-FFF2-40B4-BE49-F238E27FC236}">
                  <a16:creationId xmlns:a16="http://schemas.microsoft.com/office/drawing/2014/main" id="{1D50F22B-BFAD-471D-A07A-984DE7DE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5" name="AutoShape 30">
              <a:extLst>
                <a:ext uri="{FF2B5EF4-FFF2-40B4-BE49-F238E27FC236}">
                  <a16:creationId xmlns:a16="http://schemas.microsoft.com/office/drawing/2014/main" id="{F3A632CD-2816-43B1-BB1A-FEE29F52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6" name="AutoShape 31">
              <a:extLst>
                <a:ext uri="{FF2B5EF4-FFF2-40B4-BE49-F238E27FC236}">
                  <a16:creationId xmlns:a16="http://schemas.microsoft.com/office/drawing/2014/main" id="{2D349BED-6C09-445C-B9B2-4351BBAF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7" name="AutoShape 32">
              <a:extLst>
                <a:ext uri="{FF2B5EF4-FFF2-40B4-BE49-F238E27FC236}">
                  <a16:creationId xmlns:a16="http://schemas.microsoft.com/office/drawing/2014/main" id="{2B0EA9BB-4EA3-4E69-B70D-89638790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8" name="AutoShape 33">
              <a:extLst>
                <a:ext uri="{FF2B5EF4-FFF2-40B4-BE49-F238E27FC236}">
                  <a16:creationId xmlns:a16="http://schemas.microsoft.com/office/drawing/2014/main" id="{EB3CB186-CCB1-484A-8EE6-EE2FD3DD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89" name="AutoShape 34">
              <a:extLst>
                <a:ext uri="{FF2B5EF4-FFF2-40B4-BE49-F238E27FC236}">
                  <a16:creationId xmlns:a16="http://schemas.microsoft.com/office/drawing/2014/main" id="{A1EF9AA8-0962-4F6C-8C0E-334DB2A8B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90" name="AutoShape 35">
              <a:extLst>
                <a:ext uri="{FF2B5EF4-FFF2-40B4-BE49-F238E27FC236}">
                  <a16:creationId xmlns:a16="http://schemas.microsoft.com/office/drawing/2014/main" id="{7F920DF2-5A5B-4BA2-9E1A-ADEFF7DA8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3072"/>
              <a:ext cx="816" cy="72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40991" name="Freeform 36">
              <a:extLst>
                <a:ext uri="{FF2B5EF4-FFF2-40B4-BE49-F238E27FC236}">
                  <a16:creationId xmlns:a16="http://schemas.microsoft.com/office/drawing/2014/main" id="{6C201E7B-0161-4709-8CFF-FD1F78BDC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819"/>
              <a:ext cx="3536" cy="1974"/>
            </a:xfrm>
            <a:custGeom>
              <a:avLst/>
              <a:gdLst>
                <a:gd name="T0" fmla="*/ 0 w 3536"/>
                <a:gd name="T1" fmla="*/ 1973 h 1974"/>
                <a:gd name="T2" fmla="*/ 240 w 3536"/>
                <a:gd name="T3" fmla="*/ 1589 h 1974"/>
                <a:gd name="T4" fmla="*/ 430 w 3536"/>
                <a:gd name="T5" fmla="*/ 957 h 1974"/>
                <a:gd name="T6" fmla="*/ 533 w 3536"/>
                <a:gd name="T7" fmla="*/ 906 h 1974"/>
                <a:gd name="T8" fmla="*/ 663 w 3536"/>
                <a:gd name="T9" fmla="*/ 945 h 1974"/>
                <a:gd name="T10" fmla="*/ 864 w 3536"/>
                <a:gd name="T11" fmla="*/ 1253 h 1974"/>
                <a:gd name="T12" fmla="*/ 1104 w 3536"/>
                <a:gd name="T13" fmla="*/ 1253 h 1974"/>
                <a:gd name="T14" fmla="*/ 1344 w 3536"/>
                <a:gd name="T15" fmla="*/ 1253 h 1974"/>
                <a:gd name="T16" fmla="*/ 1584 w 3536"/>
                <a:gd name="T17" fmla="*/ 1253 h 1974"/>
                <a:gd name="T18" fmla="*/ 1711 w 3536"/>
                <a:gd name="T19" fmla="*/ 1436 h 1974"/>
                <a:gd name="T20" fmla="*/ 1944 w 3536"/>
                <a:gd name="T21" fmla="*/ 1423 h 1974"/>
                <a:gd name="T22" fmla="*/ 2100 w 3536"/>
                <a:gd name="T23" fmla="*/ 860 h 1974"/>
                <a:gd name="T24" fmla="*/ 2242 w 3536"/>
                <a:gd name="T25" fmla="*/ 362 h 1974"/>
                <a:gd name="T26" fmla="*/ 2352 w 3536"/>
                <a:gd name="T27" fmla="*/ 149 h 1974"/>
                <a:gd name="T28" fmla="*/ 2494 w 3536"/>
                <a:gd name="T29" fmla="*/ 0 h 1974"/>
                <a:gd name="T30" fmla="*/ 2611 w 3536"/>
                <a:gd name="T31" fmla="*/ 0 h 1974"/>
                <a:gd name="T32" fmla="*/ 2736 w 3536"/>
                <a:gd name="T33" fmla="*/ 149 h 1974"/>
                <a:gd name="T34" fmla="*/ 3120 w 3536"/>
                <a:gd name="T35" fmla="*/ 1253 h 1974"/>
                <a:gd name="T36" fmla="*/ 3536 w 3536"/>
                <a:gd name="T37" fmla="*/ 1974 h 1974"/>
                <a:gd name="T38" fmla="*/ 0 w 3536"/>
                <a:gd name="T39" fmla="*/ 1973 h 197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536"/>
                <a:gd name="T61" fmla="*/ 0 h 1974"/>
                <a:gd name="T62" fmla="*/ 3536 w 3536"/>
                <a:gd name="T63" fmla="*/ 1974 h 197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536" h="1974">
                  <a:moveTo>
                    <a:pt x="0" y="1973"/>
                  </a:moveTo>
                  <a:lnTo>
                    <a:pt x="240" y="1589"/>
                  </a:lnTo>
                  <a:lnTo>
                    <a:pt x="430" y="957"/>
                  </a:lnTo>
                  <a:lnTo>
                    <a:pt x="533" y="906"/>
                  </a:lnTo>
                  <a:lnTo>
                    <a:pt x="663" y="945"/>
                  </a:lnTo>
                  <a:lnTo>
                    <a:pt x="864" y="1253"/>
                  </a:lnTo>
                  <a:lnTo>
                    <a:pt x="1104" y="1253"/>
                  </a:lnTo>
                  <a:lnTo>
                    <a:pt x="1344" y="1253"/>
                  </a:lnTo>
                  <a:lnTo>
                    <a:pt x="1584" y="1253"/>
                  </a:lnTo>
                  <a:lnTo>
                    <a:pt x="1711" y="1436"/>
                  </a:lnTo>
                  <a:lnTo>
                    <a:pt x="1944" y="1423"/>
                  </a:lnTo>
                  <a:lnTo>
                    <a:pt x="2100" y="860"/>
                  </a:lnTo>
                  <a:lnTo>
                    <a:pt x="2242" y="362"/>
                  </a:lnTo>
                  <a:lnTo>
                    <a:pt x="2352" y="149"/>
                  </a:lnTo>
                  <a:lnTo>
                    <a:pt x="2494" y="0"/>
                  </a:lnTo>
                  <a:lnTo>
                    <a:pt x="2611" y="0"/>
                  </a:lnTo>
                  <a:lnTo>
                    <a:pt x="2736" y="149"/>
                  </a:lnTo>
                  <a:lnTo>
                    <a:pt x="3120" y="1253"/>
                  </a:lnTo>
                  <a:lnTo>
                    <a:pt x="3536" y="1974"/>
                  </a:lnTo>
                  <a:lnTo>
                    <a:pt x="0" y="1973"/>
                  </a:lnTo>
                  <a:close/>
                </a:path>
              </a:pathLst>
            </a:custGeom>
            <a:solidFill>
              <a:schemeClr val="hlink">
                <a:alpha val="50195"/>
              </a:schemeClr>
            </a:solidFill>
            <a:ln w="38100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0992" name="Group 37">
              <a:extLst>
                <a:ext uri="{FF2B5EF4-FFF2-40B4-BE49-F238E27FC236}">
                  <a16:creationId xmlns:a16="http://schemas.microsoft.com/office/drawing/2014/main" id="{420ECDED-C9F9-44EE-AB6C-0513392B5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776"/>
              <a:ext cx="3936" cy="2317"/>
              <a:chOff x="960" y="1776"/>
              <a:chExt cx="3936" cy="2317"/>
            </a:xfrm>
          </p:grpSpPr>
          <p:sp>
            <p:nvSpPr>
              <p:cNvPr id="40993" name="Line 38">
                <a:extLst>
                  <a:ext uri="{FF2B5EF4-FFF2-40B4-BE49-F238E27FC236}">
                    <a16:creationId xmlns:a16="http://schemas.microsoft.com/office/drawing/2014/main" id="{CA9BE832-D8FE-4A7E-AB44-C600C1F92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0" cy="20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4" name="Line 39">
                <a:extLst>
                  <a:ext uri="{FF2B5EF4-FFF2-40B4-BE49-F238E27FC236}">
                    <a16:creationId xmlns:a16="http://schemas.microsoft.com/office/drawing/2014/main" id="{9A53F779-31F7-4BFA-9F39-97CAD3CFF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792"/>
                <a:ext cx="39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5" name="Text Box 40">
                <a:extLst>
                  <a:ext uri="{FF2B5EF4-FFF2-40B4-BE49-F238E27FC236}">
                    <a16:creationId xmlns:a16="http://schemas.microsoft.com/office/drawing/2014/main" id="{17957C96-29DF-4878-905B-73ED79442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3888"/>
                <a:ext cx="172" cy="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x</a:t>
                </a:r>
              </a:p>
            </p:txBody>
          </p:sp>
        </p:grpSp>
      </p:grpSp>
      <p:sp>
        <p:nvSpPr>
          <p:cNvPr id="46129" name="AutoShape 49">
            <a:extLst>
              <a:ext uri="{FF2B5EF4-FFF2-40B4-BE49-F238E27FC236}">
                <a16:creationId xmlns:a16="http://schemas.microsoft.com/office/drawing/2014/main" id="{FAA75948-AFD8-48EA-8159-C2BAE9C8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281363"/>
            <a:ext cx="2347913" cy="15668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916CB305-EF1A-4D33-AEEB-7D9FD85636BB}"/>
              </a:ext>
            </a:extLst>
          </p:cNvPr>
          <p:cNvGrpSpPr>
            <a:grpSpLocks/>
          </p:cNvGrpSpPr>
          <p:nvPr/>
        </p:nvGrpSpPr>
        <p:grpSpPr bwMode="auto">
          <a:xfrm>
            <a:off x="6202363" y="5440363"/>
            <a:ext cx="3352800" cy="1781175"/>
            <a:chOff x="4128" y="1584"/>
            <a:chExt cx="1396" cy="720"/>
          </a:xfrm>
        </p:grpSpPr>
        <p:sp>
          <p:nvSpPr>
            <p:cNvPr id="40968" name="Freeform 46">
              <a:extLst>
                <a:ext uri="{FF2B5EF4-FFF2-40B4-BE49-F238E27FC236}">
                  <a16:creationId xmlns:a16="http://schemas.microsoft.com/office/drawing/2014/main" id="{19D0518D-5CFE-4F2A-8310-1E52CEDB0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584"/>
              <a:ext cx="1396" cy="720"/>
            </a:xfrm>
            <a:custGeom>
              <a:avLst/>
              <a:gdLst>
                <a:gd name="T0" fmla="*/ 0 w 1396"/>
                <a:gd name="T1" fmla="*/ 720 h 720"/>
                <a:gd name="T2" fmla="*/ 253 w 1396"/>
                <a:gd name="T3" fmla="*/ 582 h 720"/>
                <a:gd name="T4" fmla="*/ 691 w 1396"/>
                <a:gd name="T5" fmla="*/ 1 h 720"/>
                <a:gd name="T6" fmla="*/ 1137 w 1396"/>
                <a:gd name="T7" fmla="*/ 590 h 720"/>
                <a:gd name="T8" fmla="*/ 1396 w 1396"/>
                <a:gd name="T9" fmla="*/ 713 h 7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6"/>
                <a:gd name="T16" fmla="*/ 0 h 720"/>
                <a:gd name="T17" fmla="*/ 1396 w 1396"/>
                <a:gd name="T18" fmla="*/ 720 h 7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6" h="720">
                  <a:moveTo>
                    <a:pt x="0" y="720"/>
                  </a:moveTo>
                  <a:cubicBezTo>
                    <a:pt x="42" y="697"/>
                    <a:pt x="138" y="702"/>
                    <a:pt x="253" y="582"/>
                  </a:cubicBezTo>
                  <a:cubicBezTo>
                    <a:pt x="368" y="462"/>
                    <a:pt x="544" y="0"/>
                    <a:pt x="691" y="1"/>
                  </a:cubicBezTo>
                  <a:cubicBezTo>
                    <a:pt x="838" y="2"/>
                    <a:pt x="1020" y="471"/>
                    <a:pt x="1137" y="590"/>
                  </a:cubicBezTo>
                  <a:cubicBezTo>
                    <a:pt x="1254" y="709"/>
                    <a:pt x="1342" y="688"/>
                    <a:pt x="1396" y="713"/>
                  </a:cubicBezTo>
                </a:path>
              </a:pathLst>
            </a:custGeom>
            <a:solidFill>
              <a:schemeClr val="accent1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9" name="Line 47">
              <a:extLst>
                <a:ext uri="{FF2B5EF4-FFF2-40B4-BE49-F238E27FC236}">
                  <a16:creationId xmlns:a16="http://schemas.microsoft.com/office/drawing/2014/main" id="{A093978B-3E99-4E30-B0CF-E7E07F7FC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13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7" name="Rectangle 2">
            <a:extLst>
              <a:ext uri="{FF2B5EF4-FFF2-40B4-BE49-F238E27FC236}">
                <a16:creationId xmlns:a16="http://schemas.microsoft.com/office/drawing/2014/main" id="{5DFE1294-3F6D-4A38-993A-5B90A7F02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7900" y="10001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(3) Smoothing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214E-6 L -0.26667 0.1177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33" y="58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4" grpId="0" build="p"/>
      <p:bldP spid="46130" grpId="0"/>
      <p:bldP spid="461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>
            <a:extLst>
              <a:ext uri="{FF2B5EF4-FFF2-40B4-BE49-F238E27FC236}">
                <a16:creationId xmlns:a16="http://schemas.microsoft.com/office/drawing/2014/main" id="{99051812-2396-49BF-9361-F04E7484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1600200"/>
            <a:ext cx="934878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Arial" charset="0"/>
              </a:rPr>
              <a:t>狄拉克</a:t>
            </a:r>
            <a:r>
              <a:rPr lang="el-GR" altLang="zh-CN" sz="2800" b="1" dirty="0">
                <a:latin typeface="Arial" charset="0"/>
              </a:rPr>
              <a:t>δ</a:t>
            </a:r>
            <a:r>
              <a:rPr lang="zh-CN" altLang="en-US" sz="2800" b="1" dirty="0">
                <a:latin typeface="Arial" charset="0"/>
              </a:rPr>
              <a:t>函数</a:t>
            </a:r>
            <a:r>
              <a:rPr lang="en-US" altLang="zh-CN" sz="2800" b="1" dirty="0">
                <a:latin typeface="Arial" charset="0"/>
              </a:rPr>
              <a:t>(Dirac Delta function) </a:t>
            </a:r>
          </a:p>
          <a:p>
            <a:pPr indent="808038">
              <a:lnSpc>
                <a:spcPct val="120000"/>
              </a:lnSpc>
              <a:defRPr/>
            </a:pPr>
            <a:r>
              <a:rPr lang="zh-CN" altLang="en-US" sz="2800" b="1" dirty="0">
                <a:latin typeface="Arial" charset="0"/>
              </a:rPr>
              <a:t>是一个广义函数，在物理学中常用其表示质点、点电荷等理想模型的密度分布，该函数在除了零以外的点取值都等于零，而其在整个定义域上的积分等于</a:t>
            </a:r>
            <a:r>
              <a:rPr lang="en-US" altLang="zh-CN" sz="2800" b="1" dirty="0">
                <a:latin typeface="Arial" charset="0"/>
              </a:rPr>
              <a:t>1</a:t>
            </a:r>
            <a:endParaRPr lang="zh-CN" altLang="en-US" sz="2800" b="1" dirty="0">
              <a:latin typeface="Arial" charset="0"/>
            </a:endParaRPr>
          </a:p>
        </p:txBody>
      </p:sp>
      <p:sp>
        <p:nvSpPr>
          <p:cNvPr id="41987" name="Rectangle 15">
            <a:extLst>
              <a:ext uri="{FF2B5EF4-FFF2-40B4-BE49-F238E27FC236}">
                <a16:creationId xmlns:a16="http://schemas.microsoft.com/office/drawing/2014/main" id="{7A5A976E-3872-48B5-AFB1-9F639223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0150"/>
            <a:ext cx="2063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075A0C56-C0A7-4758-A195-FEF055FBA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28575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Smoothing Function</a:t>
            </a:r>
          </a:p>
        </p:txBody>
      </p:sp>
      <p:pic>
        <p:nvPicPr>
          <p:cNvPr id="41989" name="Picture 10" descr="http://g.hiphotos.baidu.com/baike/s%3D108/sign=e05ea3d8bc014a90853e42bd91763971/a8ec8a13632762d0094ab8d5a5ec08fa513dc660.jpg">
            <a:extLst>
              <a:ext uri="{FF2B5EF4-FFF2-40B4-BE49-F238E27FC236}">
                <a16:creationId xmlns:a16="http://schemas.microsoft.com/office/drawing/2014/main" id="{1CA8C2FF-B89E-4DF4-8D03-92D8397F6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28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2" descr="http://g.hiphotos.baidu.com/baike/s%3D108/sign=e05ea3d8bc014a90853e42bd91763971/a8ec8a13632762d0094ab8d5a5ec08fa513dc660.jpg">
            <a:extLst>
              <a:ext uri="{FF2B5EF4-FFF2-40B4-BE49-F238E27FC236}">
                <a16:creationId xmlns:a16="http://schemas.microsoft.com/office/drawing/2014/main" id="{B022B38B-E060-4398-BB40-64C5419D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28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4" descr="C:\temp\狄拉克δ函数_百度百科_files\a8ec8a13632762d0094ab8d5a5ec08fa513dc660.png">
            <a:extLst>
              <a:ext uri="{FF2B5EF4-FFF2-40B4-BE49-F238E27FC236}">
                <a16:creationId xmlns:a16="http://schemas.microsoft.com/office/drawing/2014/main" id="{C93F796B-6101-445E-828D-97D3371D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053013"/>
            <a:ext cx="24288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5" descr="C:\temp\狄拉克δ函数_百度百科_files\a6efce1b9d16fdfaff40c98bb18f8c5494ee7ba2.png">
            <a:extLst>
              <a:ext uri="{FF2B5EF4-FFF2-40B4-BE49-F238E27FC236}">
                <a16:creationId xmlns:a16="http://schemas.microsoft.com/office/drawing/2014/main" id="{75244FEC-D0EB-4D57-AD05-DC6C1253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4659313"/>
            <a:ext cx="20716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963201-8499-4C6D-BE34-9ED645EB88FA}"/>
              </a:ext>
            </a:extLst>
          </p:cNvPr>
          <p:cNvSpPr/>
          <p:nvPr/>
        </p:nvSpPr>
        <p:spPr bwMode="auto">
          <a:xfrm>
            <a:off x="1528763" y="4529138"/>
            <a:ext cx="6858000" cy="14287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059FAF0F-7B7E-4DF3-8C56-277A98C87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8888" y="2386013"/>
          <a:ext cx="46386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279400" progId="Equation.DSMT4">
                  <p:embed/>
                </p:oleObj>
              </mc:Choice>
              <mc:Fallback>
                <p:oleObj name="Equation" r:id="rId3" imgW="1257300" imgH="279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86013"/>
                        <a:ext cx="46386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8FD47DBE-7A15-41E1-8D23-8F5D5AB0C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4743450"/>
          <a:ext cx="52165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9100" imgH="279400" progId="Equation.DSMT4">
                  <p:embed/>
                </p:oleObj>
              </mc:Choice>
              <mc:Fallback>
                <p:oleObj name="Equation" r:id="rId5" imgW="16891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4743450"/>
                        <a:ext cx="521652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5">
            <a:extLst>
              <a:ext uri="{FF2B5EF4-FFF2-40B4-BE49-F238E27FC236}">
                <a16:creationId xmlns:a16="http://schemas.microsoft.com/office/drawing/2014/main" id="{F8799371-892F-4FC3-A309-948C4A92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1096963"/>
            <a:ext cx="93487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smoothing functions obey the following conditions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937D4613-4F2B-4FAD-BF57-11B1DDCA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600450"/>
            <a:ext cx="8643937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(2)the smoothing function will become the Dirac delta function as h→0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8D1776CE-E405-4CB5-8B9F-1BFAD7A60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0150"/>
            <a:ext cx="2063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Rectangle 2">
            <a:extLst>
              <a:ext uri="{FF2B5EF4-FFF2-40B4-BE49-F238E27FC236}">
                <a16:creationId xmlns:a16="http://schemas.microsoft.com/office/drawing/2014/main" id="{23F7CAF3-4EF9-4117-B4A6-86672722C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28575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Smoothing Function</a:t>
            </a:r>
          </a:p>
        </p:txBody>
      </p:sp>
      <p:sp>
        <p:nvSpPr>
          <p:cNvPr id="1032" name="Rectangle 5">
            <a:extLst>
              <a:ext uri="{FF2B5EF4-FFF2-40B4-BE49-F238E27FC236}">
                <a16:creationId xmlns:a16="http://schemas.microsoft.com/office/drawing/2014/main" id="{F1BFFA49-4B0D-48E8-BFF8-4141C6E0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1671638"/>
            <a:ext cx="8545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the smoothing function should be normalized</a:t>
            </a:r>
          </a:p>
        </p:txBody>
      </p:sp>
      <p:pic>
        <p:nvPicPr>
          <p:cNvPr id="1033" name="Picture 10" descr="http://g.hiphotos.baidu.com/baike/s%3D108/sign=e05ea3d8bc014a90853e42bd91763971/a8ec8a13632762d0094ab8d5a5ec08fa513dc660.jpg">
            <a:extLst>
              <a:ext uri="{FF2B5EF4-FFF2-40B4-BE49-F238E27FC236}">
                <a16:creationId xmlns:a16="http://schemas.microsoft.com/office/drawing/2014/main" id="{6895CE65-3361-4A5F-8E77-21A621E12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28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2" descr="http://g.hiphotos.baidu.com/baike/s%3D108/sign=e05ea3d8bc014a90853e42bd91763971/a8ec8a13632762d0094ab8d5a5ec08fa513dc660.jpg">
            <a:extLst>
              <a:ext uri="{FF2B5EF4-FFF2-40B4-BE49-F238E27FC236}">
                <a16:creationId xmlns:a16="http://schemas.microsoft.com/office/drawing/2014/main" id="{C85D5D2F-A2AA-4CD5-A2D5-07D05B2F1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0287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4" descr="C:\temp\狄拉克δ函数_百度百科_files\a8ec8a13632762d0094ab8d5a5ec08fa513dc660.png">
            <a:extLst>
              <a:ext uri="{FF2B5EF4-FFF2-40B4-BE49-F238E27FC236}">
                <a16:creationId xmlns:a16="http://schemas.microsoft.com/office/drawing/2014/main" id="{368230F2-3BDA-4D8D-AB77-08267A89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6196013"/>
            <a:ext cx="242887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5" descr="C:\temp\狄拉克δ函数_百度百科_files\a6efce1b9d16fdfaff40c98bb18f8c5494ee7ba2.png">
            <a:extLst>
              <a:ext uri="{FF2B5EF4-FFF2-40B4-BE49-F238E27FC236}">
                <a16:creationId xmlns:a16="http://schemas.microsoft.com/office/drawing/2014/main" id="{5C5BD6C0-9B7D-4E83-956F-ECE4A14F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5802313"/>
            <a:ext cx="20716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012FA2-B0BE-4A26-9CDA-C267D64769D0}"/>
              </a:ext>
            </a:extLst>
          </p:cNvPr>
          <p:cNvSpPr/>
          <p:nvPr/>
        </p:nvSpPr>
        <p:spPr bwMode="auto">
          <a:xfrm>
            <a:off x="1385888" y="5672138"/>
            <a:ext cx="6858000" cy="14287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2400">
              <a:latin typeface="Arial Black" pitchFamily="34" charset="0"/>
              <a:ea typeface="华文楷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7">
            <a:extLst>
              <a:ext uri="{FF2B5EF4-FFF2-40B4-BE49-F238E27FC236}">
                <a16:creationId xmlns:a16="http://schemas.microsoft.com/office/drawing/2014/main" id="{581685D2-CEF3-4DA3-8554-F096710A6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243013"/>
            <a:ext cx="9072562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(3)The smoothing function should satisfy the compact condition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98519A26-2892-4921-A4C7-83BC62A8B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2386013"/>
          <a:ext cx="64531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54000" progId="Equation.DSMT4">
                  <p:embed/>
                </p:oleObj>
              </mc:Choice>
              <mc:Fallback>
                <p:oleObj name="Equation" r:id="rId2" imgW="21971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386013"/>
                        <a:ext cx="6453188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9">
            <a:extLst>
              <a:ext uri="{FF2B5EF4-FFF2-40B4-BE49-F238E27FC236}">
                <a16:creationId xmlns:a16="http://schemas.microsoft.com/office/drawing/2014/main" id="{455A1A44-BE19-45D6-9026-0E91BC93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3" y="3243263"/>
            <a:ext cx="62150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a scale factor.  (constant 2 or 3) </a:t>
            </a:r>
          </a:p>
        </p:txBody>
      </p:sp>
      <p:sp>
        <p:nvSpPr>
          <p:cNvPr id="2055" name="Rectangle 10">
            <a:extLst>
              <a:ext uri="{FF2B5EF4-FFF2-40B4-BE49-F238E27FC236}">
                <a16:creationId xmlns:a16="http://schemas.microsoft.com/office/drawing/2014/main" id="{82D0F63C-B765-4AC0-B7DE-39434FD56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3814763"/>
            <a:ext cx="7526337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(4) the smoothing function should take the form</a:t>
            </a:r>
          </a:p>
        </p:txBody>
      </p:sp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1B6E8CFF-D72F-4321-A08A-AFE33015C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4672013"/>
          <a:ext cx="4500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0" imgH="228600" progId="Equation.DSMT4">
                  <p:embed/>
                </p:oleObj>
              </mc:Choice>
              <mc:Fallback>
                <p:oleObj name="Equation" r:id="rId4" imgW="1397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672013"/>
                        <a:ext cx="4500562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12">
            <a:extLst>
              <a:ext uri="{FF2B5EF4-FFF2-40B4-BE49-F238E27FC236}">
                <a16:creationId xmlns:a16="http://schemas.microsoft.com/office/drawing/2014/main" id="{F34D18ED-EABB-4CAA-BF19-48377280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600700"/>
            <a:ext cx="6938963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where α</a:t>
            </a:r>
            <a:r>
              <a:rPr lang="en-US" altLang="zh-CN" sz="2800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is the normalization constant, and </a:t>
            </a:r>
          </a:p>
        </p:txBody>
      </p:sp>
      <p:graphicFrame>
        <p:nvGraphicFramePr>
          <p:cNvPr id="2052" name="Object 6">
            <a:extLst>
              <a:ext uri="{FF2B5EF4-FFF2-40B4-BE49-F238E27FC236}">
                <a16:creationId xmlns:a16="http://schemas.microsoft.com/office/drawing/2014/main" id="{2480346C-2C2C-4E07-ACB7-60A59CCD3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5600700"/>
          <a:ext cx="1776412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253890" progId="Equation.DSMT4">
                  <p:embed/>
                </p:oleObj>
              </mc:Choice>
              <mc:Fallback>
                <p:oleObj name="Equation" r:id="rId6" imgW="850531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5600700"/>
                        <a:ext cx="1776412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14">
            <a:extLst>
              <a:ext uri="{FF2B5EF4-FFF2-40B4-BE49-F238E27FC236}">
                <a16:creationId xmlns:a16="http://schemas.microsoft.com/office/drawing/2014/main" id="{A96A2FE3-E201-4AC8-AAEE-B6F172ACA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2600325"/>
            <a:ext cx="2984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/>
              <a:t>. </a:t>
            </a:r>
            <a:endParaRPr lang="en-US" altLang="zh-CN" sz="2700"/>
          </a:p>
        </p:txBody>
      </p:sp>
      <p:sp>
        <p:nvSpPr>
          <p:cNvPr id="2058" name="Rectangle 15">
            <a:extLst>
              <a:ext uri="{FF2B5EF4-FFF2-40B4-BE49-F238E27FC236}">
                <a16:creationId xmlns:a16="http://schemas.microsoft.com/office/drawing/2014/main" id="{93071A11-4AB2-47B7-8E0F-6109B8A77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40150"/>
            <a:ext cx="2063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" name="Rectangle 2">
            <a:extLst>
              <a:ext uri="{FF2B5EF4-FFF2-40B4-BE49-F238E27FC236}">
                <a16:creationId xmlns:a16="http://schemas.microsoft.com/office/drawing/2014/main" id="{29330753-9B4A-47F3-AF79-C64A92408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28575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Smoothing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">
            <a:extLst>
              <a:ext uri="{FF2B5EF4-FFF2-40B4-BE49-F238E27FC236}">
                <a16:creationId xmlns:a16="http://schemas.microsoft.com/office/drawing/2014/main" id="{756031AA-761C-4905-90F3-EFF9CD13F5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3413" y="1028700"/>
            <a:ext cx="8513762" cy="6261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Normalization	          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endParaRPr lang="en-US" altLang="zh-CN" dirty="0">
              <a:ea typeface="宋体" panose="02010600030101010101" pitchFamily="2" charset="-122"/>
            </a:endParaRP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Compact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	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紧支性条件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Non-negative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endParaRPr lang="en-US" altLang="zh-CN" dirty="0">
              <a:ea typeface="宋体" panose="02010600030101010101" pitchFamily="2" charset="-122"/>
            </a:endParaRP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Dirac delta function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endParaRPr lang="en-US" altLang="zh-CN" dirty="0">
              <a:ea typeface="宋体" panose="02010600030101010101" pitchFamily="2" charset="-122"/>
            </a:endParaRP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Formulation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Monotonically decreasing 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Even (symmetric) function</a:t>
            </a:r>
          </a:p>
          <a:p>
            <a:pPr marL="593725" indent="-593725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zh-CN" dirty="0">
                <a:ea typeface="宋体" panose="02010600030101010101" pitchFamily="2" charset="-122"/>
              </a:rPr>
              <a:t>Sufficiently smooth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518DE1BF-23AE-4755-A803-5C5D7872715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1125" y="3124200"/>
          <a:ext cx="4953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253800" progId="Equation.3">
                  <p:embed/>
                </p:oleObj>
              </mc:Choice>
              <mc:Fallback>
                <p:oleObj name="Equation" r:id="rId3" imgW="18666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3124200"/>
                        <a:ext cx="4953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4A7F683C-E0F4-4A02-8699-2AA26CD67FD0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3998913" y="885825"/>
          <a:ext cx="31321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360" imgH="279360" progId="Equation.3">
                  <p:embed/>
                </p:oleObj>
              </mc:Choice>
              <mc:Fallback>
                <p:oleObj name="Equation" r:id="rId5" imgW="120636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885825"/>
                        <a:ext cx="31321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BAB3F730-E449-46A1-A525-5649F7AEE2A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960813" y="2143125"/>
          <a:ext cx="48291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600" imgH="253800" progId="Equation.3">
                  <p:embed/>
                </p:oleObj>
              </mc:Choice>
              <mc:Fallback>
                <p:oleObj name="Equation" r:id="rId7" imgW="18666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2143125"/>
                        <a:ext cx="48291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8BE6C2C3-DFC1-41FB-9682-02959F8A00E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91075" y="4103688"/>
          <a:ext cx="44307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25400" imgH="279360" progId="Equation.3">
                  <p:embed/>
                </p:oleObj>
              </mc:Choice>
              <mc:Fallback>
                <p:oleObj name="Equation" r:id="rId9" imgW="1625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1075" y="4103688"/>
                        <a:ext cx="443071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2B0FBB3-336A-4E82-A376-ECF33392A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5202238"/>
          <a:ext cx="55864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36760" imgH="253800" progId="Equation.3">
                  <p:embed/>
                </p:oleObj>
              </mc:Choice>
              <mc:Fallback>
                <p:oleObj name="Equation" r:id="rId11" imgW="233676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5202238"/>
                        <a:ext cx="55864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2">
            <a:extLst>
              <a:ext uri="{FF2B5EF4-FFF2-40B4-BE49-F238E27FC236}">
                <a16:creationId xmlns:a16="http://schemas.microsoft.com/office/drawing/2014/main" id="{47415E45-E2FC-472A-8529-46E0689F6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28575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(4) Smoothing Function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7">
            <a:extLst>
              <a:ext uri="{FF2B5EF4-FFF2-40B4-BE49-F238E27FC236}">
                <a16:creationId xmlns:a16="http://schemas.microsoft.com/office/drawing/2014/main" id="{0476E453-0984-48DA-AC97-FC582081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88" y="68263"/>
            <a:ext cx="8570912" cy="795337"/>
          </a:xfrm>
        </p:spPr>
        <p:txBody>
          <a:bodyPr/>
          <a:lstStyle/>
          <a:p>
            <a:pPr algn="ctr" eaLnBrk="1" hangingPunct="1"/>
            <a:r>
              <a:rPr lang="en-US" altLang="zh-CN"/>
              <a:t>Content</a:t>
            </a:r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A26152-E2D8-47C2-BB5F-E159C1BA7E14}"/>
              </a:ext>
            </a:extLst>
          </p:cNvPr>
          <p:cNvSpPr txBox="1">
            <a:spLocks noChangeArrowheads="1"/>
          </p:cNvSpPr>
          <p:nvPr/>
        </p:nvSpPr>
        <p:spPr>
          <a:xfrm>
            <a:off x="708025" y="1538288"/>
            <a:ext cx="4392613" cy="4613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Overview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Cloth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Particle System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en-US" sz="3200" b="1" kern="0" dirty="0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Fluid Simulation</a:t>
            </a: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Hair Modeling &amp; Simulation</a:t>
            </a:r>
            <a:endParaRPr lang="en-US" altLang="en-US" sz="3200" b="1" kern="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  <a:p>
            <a:pPr marL="395288" indent="-395288" eaLnBrk="0" hangingPunc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dirty="0">
                <a:latin typeface="Times New Roman"/>
              </a:rPr>
              <a:t>Summary</a:t>
            </a:r>
            <a:endParaRPr lang="zh-CN" altLang="en-US" sz="3200" b="1" dirty="0">
              <a:latin typeface="Times New Roman"/>
            </a:endParaRPr>
          </a:p>
        </p:txBody>
      </p:sp>
      <p:pic>
        <p:nvPicPr>
          <p:cNvPr id="27652" name="图片 5" descr="boat_straight.jpg">
            <a:extLst>
              <a:ext uri="{FF2B5EF4-FFF2-40B4-BE49-F238E27FC236}">
                <a16:creationId xmlns:a16="http://schemas.microsoft.com/office/drawing/2014/main" id="{93F2346C-D102-42A0-B3BA-78AF80ED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077913"/>
            <a:ext cx="384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图片 6" descr="buddha_ball.jpg">
            <a:extLst>
              <a:ext uri="{FF2B5EF4-FFF2-40B4-BE49-F238E27FC236}">
                <a16:creationId xmlns:a16="http://schemas.microsoft.com/office/drawing/2014/main" id="{E38A6976-B96F-47D6-AA09-1D1E1F5E031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100513"/>
            <a:ext cx="38417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DA91E8-4B27-4843-8400-73FE0DC43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28575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 Smoothing Kernel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C539EEC1-BE02-458A-B2CD-AB0A6B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1" t="51743" r="7472" b="36745"/>
          <a:stretch>
            <a:fillRect/>
          </a:stretch>
        </p:blipFill>
        <p:spPr bwMode="auto">
          <a:xfrm>
            <a:off x="1089025" y="1171575"/>
            <a:ext cx="7880350" cy="1443038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D6104D26-7F32-4D73-8467-8159786B2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9" t="38245" r="18680" b="22498"/>
          <a:stretch>
            <a:fillRect/>
          </a:stretch>
        </p:blipFill>
        <p:spPr bwMode="auto">
          <a:xfrm>
            <a:off x="587375" y="3457575"/>
            <a:ext cx="49657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7">
            <a:extLst>
              <a:ext uri="{FF2B5EF4-FFF2-40B4-BE49-F238E27FC236}">
                <a16:creationId xmlns:a16="http://schemas.microsoft.com/office/drawing/2014/main" id="{D706E75E-1ED5-4724-B0E5-8113B7B4F6C5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4403725"/>
            <a:ext cx="2208213" cy="519113"/>
            <a:chOff x="3504" y="2258"/>
            <a:chExt cx="1264" cy="288"/>
          </a:xfrm>
        </p:grpSpPr>
        <p:sp>
          <p:nvSpPr>
            <p:cNvPr id="43022" name="Line 7">
              <a:extLst>
                <a:ext uri="{FF2B5EF4-FFF2-40B4-BE49-F238E27FC236}">
                  <a16:creationId xmlns:a16="http://schemas.microsoft.com/office/drawing/2014/main" id="{0718E86B-8B8F-4BFF-BF95-9C94FBC5E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0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Text Box 24">
              <a:extLst>
                <a:ext uri="{FF2B5EF4-FFF2-40B4-BE49-F238E27FC236}">
                  <a16:creationId xmlns:a16="http://schemas.microsoft.com/office/drawing/2014/main" id="{5DC2BCE8-4700-4423-9050-FEC1DE1E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58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/>
                <a:t>kernel</a:t>
              </a:r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EB59E708-62E4-4D4B-A482-AB878775A31D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5181600"/>
            <a:ext cx="3140075" cy="508000"/>
            <a:chOff x="3504" y="2690"/>
            <a:chExt cx="1798" cy="282"/>
          </a:xfrm>
        </p:grpSpPr>
        <p:sp>
          <p:nvSpPr>
            <p:cNvPr id="43020" name="Line 8">
              <a:extLst>
                <a:ext uri="{FF2B5EF4-FFF2-40B4-BE49-F238E27FC236}">
                  <a16:creationId xmlns:a16="http://schemas.microsoft.com/office/drawing/2014/main" id="{CBA02973-7958-4AFB-95C7-82F1A628A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3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25">
              <a:extLst>
                <a:ext uri="{FF2B5EF4-FFF2-40B4-BE49-F238E27FC236}">
                  <a16:creationId xmlns:a16="http://schemas.microsoft.com/office/drawing/2014/main" id="{41A18C2F-29CC-418F-B2D8-2657AF9FF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90"/>
              <a:ext cx="1222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/>
                <a:t>1</a:t>
              </a:r>
              <a:r>
                <a:rPr lang="en-US" altLang="zh-CN" sz="2700" baseline="30000"/>
                <a:t>st</a:t>
              </a:r>
              <a:r>
                <a:rPr lang="en-US" altLang="zh-CN" sz="2700"/>
                <a:t> derivative</a:t>
              </a:r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1FA0E9CA-C547-416A-A86A-AF800B2B2475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5959475"/>
            <a:ext cx="3217863" cy="506413"/>
            <a:chOff x="3504" y="3122"/>
            <a:chExt cx="1842" cy="282"/>
          </a:xfrm>
        </p:grpSpPr>
        <p:sp>
          <p:nvSpPr>
            <p:cNvPr id="43018" name="Line 9">
              <a:extLst>
                <a:ext uri="{FF2B5EF4-FFF2-40B4-BE49-F238E27FC236}">
                  <a16:creationId xmlns:a16="http://schemas.microsoft.com/office/drawing/2014/main" id="{4A8AB7FE-0503-4EAD-9686-EF4FE36B8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26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Text Box 26">
              <a:extLst>
                <a:ext uri="{FF2B5EF4-FFF2-40B4-BE49-F238E27FC236}">
                  <a16:creationId xmlns:a16="http://schemas.microsoft.com/office/drawing/2014/main" id="{C8BD4FA1-2C52-4634-A24A-D85BE3AC0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22"/>
              <a:ext cx="126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700"/>
                <a:t>2</a:t>
              </a:r>
              <a:r>
                <a:rPr lang="en-US" altLang="zh-CN" sz="2700" baseline="30000"/>
                <a:t>nd</a:t>
              </a:r>
              <a:r>
                <a:rPr lang="en-US" altLang="zh-CN" sz="2700"/>
                <a:t> derivative</a:t>
              </a:r>
            </a:p>
          </p:txBody>
        </p:sp>
      </p:grpSp>
      <p:sp>
        <p:nvSpPr>
          <p:cNvPr id="47134" name="Text Box 30">
            <a:extLst>
              <a:ext uri="{FF2B5EF4-FFF2-40B4-BE49-F238E27FC236}">
                <a16:creationId xmlns:a16="http://schemas.microsoft.com/office/drawing/2014/main" id="{75BF697C-1459-43B9-8EC4-6620234C0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886075"/>
            <a:ext cx="4140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b="1">
                <a:latin typeface="Times New Roman" panose="02020603050405020304" pitchFamily="18" charset="0"/>
              </a:rPr>
              <a:t>r</a:t>
            </a:r>
            <a:r>
              <a:rPr lang="en-US" altLang="zh-CN" sz="2700"/>
              <a:t> = distance from particle,</a:t>
            </a:r>
          </a:p>
        </p:txBody>
      </p:sp>
      <p:sp>
        <p:nvSpPr>
          <p:cNvPr id="47135" name="Text Box 31">
            <a:extLst>
              <a:ext uri="{FF2B5EF4-FFF2-40B4-BE49-F238E27FC236}">
                <a16:creationId xmlns:a16="http://schemas.microsoft.com/office/drawing/2014/main" id="{75774847-D5BF-49D4-9818-01EF58FE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886075"/>
            <a:ext cx="26209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 i="1">
                <a:latin typeface="Times New Roman" panose="02020603050405020304" pitchFamily="18" charset="0"/>
              </a:rPr>
              <a:t>h</a:t>
            </a:r>
            <a:r>
              <a:rPr lang="en-US" altLang="zh-CN" sz="2700"/>
              <a:t> = kernel 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4" grpId="0"/>
      <p:bldP spid="471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3D7BFC1-628E-4389-8CCD-0D955E32B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SPH Forces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3A1AC12-E5F1-47F2-B543-B83DE3DEBBB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03238" y="1385888"/>
            <a:ext cx="8885237" cy="513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Pressure</a:t>
            </a:r>
            <a:br>
              <a:rPr lang="en-US" altLang="zh-CN" sz="3200">
                <a:ea typeface="宋体" panose="02010600030101010101" pitchFamily="2" charset="-122"/>
              </a:rPr>
            </a:br>
            <a:br>
              <a:rPr lang="en-US" altLang="zh-CN" sz="3200">
                <a:ea typeface="宋体" panose="02010600030101010101" pitchFamily="2" charset="-122"/>
              </a:rPr>
            </a:br>
            <a:endParaRPr lang="en-US" altLang="zh-CN" sz="3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Viscosity</a:t>
            </a:r>
            <a:br>
              <a:rPr lang="en-US" altLang="zh-CN" sz="3200">
                <a:ea typeface="宋体" panose="02010600030101010101" pitchFamily="2" charset="-122"/>
              </a:rPr>
            </a:br>
            <a:br>
              <a:rPr lang="en-US" altLang="zh-CN" sz="3200">
                <a:ea typeface="宋体" panose="02010600030101010101" pitchFamily="2" charset="-122"/>
              </a:rPr>
            </a:br>
            <a:endParaRPr lang="en-US" altLang="zh-CN" sz="32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Gravity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Collisions</a:t>
            </a:r>
          </a:p>
        </p:txBody>
      </p:sp>
      <p:pic>
        <p:nvPicPr>
          <p:cNvPr id="37896" name="Picture 8">
            <a:extLst>
              <a:ext uri="{FF2B5EF4-FFF2-40B4-BE49-F238E27FC236}">
                <a16:creationId xmlns:a16="http://schemas.microsoft.com/office/drawing/2014/main" id="{42FAA72A-E99B-497D-B19B-FAA90982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7" t="79489" r="19614" b="14249"/>
          <a:stretch>
            <a:fillRect/>
          </a:stretch>
        </p:blipFill>
        <p:spPr bwMode="auto">
          <a:xfrm>
            <a:off x="1171575" y="2100263"/>
            <a:ext cx="5705475" cy="100012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7" name="Picture 9">
            <a:extLst>
              <a:ext uri="{FF2B5EF4-FFF2-40B4-BE49-F238E27FC236}">
                <a16:creationId xmlns:a16="http://schemas.microsoft.com/office/drawing/2014/main" id="{29BDF264-77B8-4F85-A849-84541445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0" t="29247" r="39227" b="67491"/>
          <a:stretch>
            <a:fillRect/>
          </a:stretch>
        </p:blipFill>
        <p:spPr bwMode="auto">
          <a:xfrm>
            <a:off x="7386638" y="2243138"/>
            <a:ext cx="2257425" cy="5953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8" name="Picture 10">
            <a:extLst>
              <a:ext uri="{FF2B5EF4-FFF2-40B4-BE49-F238E27FC236}">
                <a16:creationId xmlns:a16="http://schemas.microsoft.com/office/drawing/2014/main" id="{D254A4F1-581C-400E-9748-E5E6F05F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43" t="82489" r="10419" b="10498"/>
          <a:stretch>
            <a:fillRect/>
          </a:stretch>
        </p:blipFill>
        <p:spPr bwMode="auto">
          <a:xfrm>
            <a:off x="1171575" y="3957638"/>
            <a:ext cx="5576888" cy="10572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4FF12E-FD9E-4DBB-B118-2D721E8E6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SPH Pros &amp; Cons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44DA4C7-E10D-4525-848F-3AEEFB04B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243013"/>
            <a:ext cx="8131175" cy="583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100">
                <a:solidFill>
                  <a:srgbClr val="FF0000"/>
                </a:solidFill>
                <a:ea typeface="宋体" panose="02010600030101010101" pitchFamily="2" charset="-122"/>
              </a:rPr>
              <a:t>Good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Long term conservation of mass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Conservation of momentum</a:t>
            </a:r>
          </a:p>
          <a:p>
            <a:pPr lvl="2" eaLnBrk="1" hangingPunct="1">
              <a:lnSpc>
                <a:spcPct val="10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zh-CN" sz="2800">
                <a:ea typeface="宋体" panose="02010600030101010101" pitchFamily="2" charset="-122"/>
              </a:rPr>
              <a:t>Symmetric particle forces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Fast!!!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Unrestricted simulation domain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3100">
                <a:solidFill>
                  <a:srgbClr val="FF0000"/>
                </a:solidFill>
                <a:ea typeface="宋体" panose="02010600030101010101" pitchFamily="2" charset="-122"/>
              </a:rPr>
              <a:t>Bad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Can become unstable </a:t>
            </a:r>
          </a:p>
          <a:p>
            <a:pPr lvl="2" eaLnBrk="1" hangingPunct="1">
              <a:lnSpc>
                <a:spcPct val="100000"/>
              </a:lnSpc>
              <a:buSzPct val="70000"/>
              <a:buFont typeface="Wingdings" panose="05000000000000000000" pitchFamily="2" charset="2"/>
              <a:buChar char="u"/>
            </a:pPr>
            <a:r>
              <a:rPr lang="en-US" altLang="zh-CN" sz="2800">
                <a:ea typeface="宋体" panose="02010600030101010101" pitchFamily="2" charset="-122"/>
              </a:rPr>
              <a:t>Requires extra damping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Compressibility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>
                <a:ea typeface="宋体" panose="02010600030101010101" pitchFamily="2" charset="-122"/>
              </a:rPr>
              <a:t>Surface rendering needs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434E332-2D24-4CD6-A580-E5DCF0010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Demo</a:t>
            </a:r>
          </a:p>
        </p:txBody>
      </p:sp>
      <p:pic>
        <p:nvPicPr>
          <p:cNvPr id="6" name="ref_lighthouse.avi">
            <a:hlinkClick r:id="" action="ppaction://media"/>
            <a:extLst>
              <a:ext uri="{FF2B5EF4-FFF2-40B4-BE49-F238E27FC236}">
                <a16:creationId xmlns:a16="http://schemas.microsoft.com/office/drawing/2014/main" id="{CA16AA64-8C81-4F14-A747-2989D9EF4AD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85888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5E6DA20-92D6-44CF-A08B-87036A9445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00138" y="106363"/>
            <a:ext cx="8550275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5.4.4 Navier-Stokes Equations</a:t>
            </a:r>
          </a:p>
        </p:txBody>
      </p:sp>
      <p:sp>
        <p:nvSpPr>
          <p:cNvPr id="47107" name="矩形 3">
            <a:extLst>
              <a:ext uri="{FF2B5EF4-FFF2-40B4-BE49-F238E27FC236}">
                <a16:creationId xmlns:a16="http://schemas.microsoft.com/office/drawing/2014/main" id="{6AE0351F-A12C-4079-916F-82B72E2C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314450"/>
            <a:ext cx="9001125" cy="480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描述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粘性不可压缩流体动量守恒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的运动方程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是一组描述象液体和空气这样的流体物质的方程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这些方程建立了流体的粒子动量的改变率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加速度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和作用在液体内部的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压力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的变化和耗散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粘滞力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类似于摩擦力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以及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之间的关系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这些粘滞力产生于分子的相互作用，说明液体有多粘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纳维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斯托克斯方程描述作用于液体任意给定区域的力的动态平衡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7F8B7E6-DD26-44D7-8BCD-7605476C6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10001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5.4.4.1 Multivariate Calc Review</a:t>
            </a:r>
          </a:p>
        </p:txBody>
      </p:sp>
      <p:graphicFrame>
        <p:nvGraphicFramePr>
          <p:cNvPr id="92163" name="Object 3">
            <a:extLst>
              <a:ext uri="{FF2B5EF4-FFF2-40B4-BE49-F238E27FC236}">
                <a16:creationId xmlns:a16="http://schemas.microsoft.com/office/drawing/2014/main" id="{ECEE2E96-2A38-4E88-88E1-B7024FB7398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591175" y="1243013"/>
          <a:ext cx="360362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57200" progId="Equation.3">
                  <p:embed/>
                </p:oleObj>
              </mc:Choice>
              <mc:Fallback>
                <p:oleObj name="Equation" r:id="rId3" imgW="119376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1243013"/>
                        <a:ext cx="3603625" cy="14239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A980BE22-8CD6-4E71-BEB9-3D2831AE90B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87938" y="3402013"/>
          <a:ext cx="41910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444240" progId="Equation.3">
                  <p:embed/>
                </p:oleObj>
              </mc:Choice>
              <mc:Fallback>
                <p:oleObj name="Equation" r:id="rId5" imgW="1371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3402013"/>
                        <a:ext cx="4191000" cy="13985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2" name="Object 162">
            <a:extLst>
              <a:ext uri="{FF2B5EF4-FFF2-40B4-BE49-F238E27FC236}">
                <a16:creationId xmlns:a16="http://schemas.microsoft.com/office/drawing/2014/main" id="{FB561FD4-1C1A-4D0C-8A66-F6C33E821FD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52975" y="5475288"/>
          <a:ext cx="4525963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44240" progId="Equation.3">
                  <p:embed/>
                </p:oleObj>
              </mc:Choice>
              <mc:Fallback>
                <p:oleObj name="Equation" r:id="rId7" imgW="1549080" imgH="44424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5475288"/>
                        <a:ext cx="4525963" cy="13382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3" name="Rectangle 163">
            <a:extLst>
              <a:ext uri="{FF2B5EF4-FFF2-40B4-BE49-F238E27FC236}">
                <a16:creationId xmlns:a16="http://schemas.microsoft.com/office/drawing/2014/main" id="{DFE9432C-4C76-4396-B0E7-8C2E12B8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243013"/>
            <a:ext cx="8967788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317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Scalars or vectors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Divergence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Vectors only!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27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Scalars or vectors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92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2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3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E507160-4C62-47D5-A3B0-B37718590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10001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5.4.4.1 Multivariate Calc Review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88980789-F046-435C-9AB3-183F52084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4513" y="2274888"/>
          <a:ext cx="62103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360" imgH="419040" progId="Equation.3">
                  <p:embed/>
                </p:oleObj>
              </mc:Choice>
              <mc:Fallback>
                <p:oleObj name="公式" r:id="rId2" imgW="234936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74888"/>
                        <a:ext cx="6210300" cy="1106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2">
            <a:extLst>
              <a:ext uri="{FF2B5EF4-FFF2-40B4-BE49-F238E27FC236}">
                <a16:creationId xmlns:a16="http://schemas.microsoft.com/office/drawing/2014/main" id="{F8F95466-3356-4F2E-B0C2-B0EA6E99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290638"/>
            <a:ext cx="2011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全微分</a:t>
            </a:r>
            <a:r>
              <a:rPr kumimoji="1" lang="zh-CN" altLang="en-US" sz="20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	</a:t>
            </a:r>
          </a:p>
        </p:txBody>
      </p:sp>
      <p:graphicFrame>
        <p:nvGraphicFramePr>
          <p:cNvPr id="5123" name="Object 8">
            <a:extLst>
              <a:ext uri="{FF2B5EF4-FFF2-40B4-BE49-F238E27FC236}">
                <a16:creationId xmlns:a16="http://schemas.microsoft.com/office/drawing/2014/main" id="{9F4CF6C7-EE97-4ACF-90E4-12243F5C9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1196975"/>
          <a:ext cx="31861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76240" imgH="203040" progId="Equation.3">
                  <p:embed/>
                </p:oleObj>
              </mc:Choice>
              <mc:Fallback>
                <p:oleObj name="公式" r:id="rId4" imgW="8762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1196975"/>
                        <a:ext cx="3186112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BFF3C74E-38F5-4B4C-AB27-CBC9B175C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6088" y="3814763"/>
          <a:ext cx="64389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09680" imgH="419040" progId="Equation.3">
                  <p:embed/>
                </p:oleObj>
              </mc:Choice>
              <mc:Fallback>
                <p:oleObj name="公式" r:id="rId6" imgW="22096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814763"/>
                        <a:ext cx="643890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91C7ECD1-D3FE-4E0D-B293-246AF31A8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28575"/>
            <a:ext cx="81311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5.4.4.2 Force Equations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2DA42B0-3ED5-4AB0-B0EF-EF89C41382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28638" y="971550"/>
            <a:ext cx="6357937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Gravity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Constant acceleration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dirty="0">
                <a:ea typeface="宋体" panose="02010600030101010101" pitchFamily="2" charset="-122"/>
              </a:rPr>
              <a:t>Pressure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From high to low pressure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CN" dirty="0">
                <a:ea typeface="宋体" panose="02010600030101010101" pitchFamily="2" charset="-122"/>
              </a:rPr>
              <a:t>Viscosity</a:t>
            </a:r>
          </a:p>
          <a:p>
            <a:pPr lvl="1" eaLnBrk="1" hangingPunct="1">
              <a:buFont typeface="Wingdings" pitchFamily="2" charset="2"/>
              <a:buChar char="l"/>
            </a:pPr>
            <a:r>
              <a:rPr lang="en-US" altLang="zh-CN" dirty="0">
                <a:ea typeface="宋体" panose="02010600030101010101" pitchFamily="2" charset="-122"/>
              </a:rPr>
              <a:t>Friction averages out nearby velocities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2D7D75B8-6A9D-42C2-B816-E0693BF05F8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86513" y="1314450"/>
          <a:ext cx="234315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000" imgH="241200" progId="Equation.3">
                  <p:embed/>
                </p:oleObj>
              </mc:Choice>
              <mc:Fallback>
                <p:oleObj name="公式" r:id="rId2" imgW="7110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1314450"/>
                        <a:ext cx="2343150" cy="8175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C95E2BDF-28D2-49D6-AD7A-FF1C95FCA93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86513" y="2886075"/>
          <a:ext cx="27638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3">
                  <p:embed/>
                </p:oleObj>
              </mc:Choice>
              <mc:Fallback>
                <p:oleObj name="Equation" r:id="rId4" imgW="838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2886075"/>
                        <a:ext cx="2763837" cy="820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9F270D9A-7082-4B0A-AA3F-225C6CFE1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6513" y="4529138"/>
          <a:ext cx="30511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53800" progId="Equation.3">
                  <p:embed/>
                </p:oleObj>
              </mc:Choice>
              <mc:Fallback>
                <p:oleObj name="Equation" r:id="rId6" imgW="9270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4529138"/>
                        <a:ext cx="3051175" cy="8620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F0ED7D9F-93AB-443A-80ED-72C0C704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697538"/>
            <a:ext cx="9072563" cy="11414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lnSpc>
                <a:spcPct val="120000"/>
              </a:lnSpc>
              <a:spcBef>
                <a:spcPts val="2400"/>
              </a:spcBef>
              <a:buSzPct val="90000"/>
              <a:buFont typeface="Wingdings" pitchFamily="2" charset="2"/>
              <a:buChar char="Ø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Collision with Boundary</a:t>
            </a:r>
          </a:p>
          <a:p>
            <a:pPr marL="1001713" lvl="1" indent="-406400">
              <a:spcBef>
                <a:spcPts val="675"/>
              </a:spcBef>
              <a:buSzPct val="90000"/>
              <a:buFont typeface="Wingdings" pitchFamily="2" charset="2"/>
              <a:buChar char="l"/>
              <a:defRPr/>
            </a:pPr>
            <a:r>
              <a:rPr lang="en-US" altLang="zh-CN" sz="2800" b="1" kern="0" dirty="0">
                <a:latin typeface="Times New Roman" pitchFamily="18" charset="0"/>
                <a:cs typeface="Times New Roman" pitchFamily="18" charset="0"/>
              </a:rPr>
              <a:t>Flip velocity in normal direction, for example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2B9543EF-D934-4E39-9D8E-0308E45D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28575"/>
            <a:ext cx="8131175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5.4.4.3 Eulerian Fluid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9E087114-90C3-433B-A77E-3BAD4606DE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16025"/>
            <a:ext cx="9136063" cy="295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Forces derived for a continuum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We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don’t</a:t>
            </a:r>
            <a:r>
              <a:rPr lang="en-US" altLang="zh-CN">
                <a:ea typeface="宋体" panose="02010600030101010101" pitchFamily="2" charset="-122"/>
              </a:rPr>
              <a:t> care about forces on a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single point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We want forces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per unit volume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Divide all equations by volume,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get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density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in place of</a:t>
            </a:r>
            <a:r>
              <a:rPr lang="en-US" altLang="zh-CN" i="1">
                <a:ea typeface="宋体" panose="02010600030101010101" pitchFamily="2" charset="-122"/>
              </a:rPr>
              <a:t> mass</a:t>
            </a:r>
          </a:p>
        </p:txBody>
      </p:sp>
      <p:graphicFrame>
        <p:nvGraphicFramePr>
          <p:cNvPr id="70907" name="Object 251">
            <a:extLst>
              <a:ext uri="{FF2B5EF4-FFF2-40B4-BE49-F238E27FC236}">
                <a16:creationId xmlns:a16="http://schemas.microsoft.com/office/drawing/2014/main" id="{DF8CB500-6200-43B6-8D79-1466E24A1F3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51538" y="5038725"/>
          <a:ext cx="2846387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40" imgH="203040" progId="Equation.3">
                  <p:embed/>
                </p:oleObj>
              </mc:Choice>
              <mc:Fallback>
                <p:oleObj name="Equation" r:id="rId3" imgW="431640" imgH="203040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038725"/>
                        <a:ext cx="2846387" cy="13795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05" name="Object 249">
            <a:extLst>
              <a:ext uri="{FF2B5EF4-FFF2-40B4-BE49-F238E27FC236}">
                <a16:creationId xmlns:a16="http://schemas.microsoft.com/office/drawing/2014/main" id="{11AA2186-623D-41F9-B5C5-D648484673B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89025" y="5124450"/>
          <a:ext cx="31686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2400" imgH="177480" progId="Equation.3">
                  <p:embed/>
                </p:oleObj>
              </mc:Choice>
              <mc:Fallback>
                <p:oleObj name="Equation" r:id="rId5" imgW="482400" imgH="177480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5124450"/>
                        <a:ext cx="3168650" cy="120173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12" name="AutoShape 256">
            <a:extLst>
              <a:ext uri="{FF2B5EF4-FFF2-40B4-BE49-F238E27FC236}">
                <a16:creationId xmlns:a16="http://schemas.microsoft.com/office/drawing/2014/main" id="{27EEFEA9-1790-467D-BBAD-106289A9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383213"/>
            <a:ext cx="754063" cy="7778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9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9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9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159">
            <a:extLst>
              <a:ext uri="{FF2B5EF4-FFF2-40B4-BE49-F238E27FC236}">
                <a16:creationId xmlns:a16="http://schemas.microsoft.com/office/drawing/2014/main" id="{710EC37E-65C9-45F6-98FE-2D93F5181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44450"/>
            <a:ext cx="86201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5.4.4.4 Navier-Stokes Equations</a:t>
            </a:r>
          </a:p>
        </p:txBody>
      </p:sp>
      <p:sp>
        <p:nvSpPr>
          <p:cNvPr id="99488" name="Rectangle 160">
            <a:extLst>
              <a:ext uri="{FF2B5EF4-FFF2-40B4-BE49-F238E27FC236}">
                <a16:creationId xmlns:a16="http://schemas.microsoft.com/office/drawing/2014/main" id="{FAC397BE-FEB4-4E01-A42A-DD13ECAC2BB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33413" y="1528763"/>
            <a:ext cx="8967787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Derivation of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momentum equation</a:t>
            </a:r>
          </a:p>
        </p:txBody>
      </p:sp>
      <p:graphicFrame>
        <p:nvGraphicFramePr>
          <p:cNvPr id="99495" name="Object 167">
            <a:extLst>
              <a:ext uri="{FF2B5EF4-FFF2-40B4-BE49-F238E27FC236}">
                <a16:creationId xmlns:a16="http://schemas.microsoft.com/office/drawing/2014/main" id="{E6DC1557-DB6A-47CC-A63E-59D36ED68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3163888"/>
          <a:ext cx="20129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393480" progId="Equation.3">
                  <p:embed/>
                </p:oleObj>
              </mc:Choice>
              <mc:Fallback>
                <p:oleObj name="Equation" r:id="rId2" imgW="507960" imgH="39348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163888"/>
                        <a:ext cx="20129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96" name="Object 168">
            <a:extLst>
              <a:ext uri="{FF2B5EF4-FFF2-40B4-BE49-F238E27FC236}">
                <a16:creationId xmlns:a16="http://schemas.microsoft.com/office/drawing/2014/main" id="{468FD405-1104-4C39-90DA-4E3BB7F22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4718050"/>
          <a:ext cx="7085013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457200" progId="Equation.3">
                  <p:embed/>
                </p:oleObj>
              </mc:Choice>
              <mc:Fallback>
                <p:oleObj name="Equation" r:id="rId4" imgW="2095200" imgH="4572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718050"/>
                        <a:ext cx="7085013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97" name="Object 169">
            <a:extLst>
              <a:ext uri="{FF2B5EF4-FFF2-40B4-BE49-F238E27FC236}">
                <a16:creationId xmlns:a16="http://schemas.microsoft.com/office/drawing/2014/main" id="{ECA403B1-5FB2-4192-9B4A-C47379AC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5116513"/>
          <a:ext cx="7292975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558720" progId="Equation.3">
                  <p:embed/>
                </p:oleObj>
              </mc:Choice>
              <mc:Fallback>
                <p:oleObj name="Equation" r:id="rId6" imgW="2577960" imgH="55872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116513"/>
                        <a:ext cx="7292975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98" name="Object 170">
            <a:extLst>
              <a:ext uri="{FF2B5EF4-FFF2-40B4-BE49-F238E27FC236}">
                <a16:creationId xmlns:a16="http://schemas.microsoft.com/office/drawing/2014/main" id="{B6510BDC-320E-4A84-9C63-3DD48BFE5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2605088"/>
          <a:ext cx="13414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164880" progId="Equation.3">
                  <p:embed/>
                </p:oleObj>
              </mc:Choice>
              <mc:Fallback>
                <p:oleObj name="Equation" r:id="rId8" imgW="330120" imgH="16488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605088"/>
                        <a:ext cx="134143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99" name="Object 171">
            <a:extLst>
              <a:ext uri="{FF2B5EF4-FFF2-40B4-BE49-F238E27FC236}">
                <a16:creationId xmlns:a16="http://schemas.microsoft.com/office/drawing/2014/main" id="{6A9F2C11-56C7-4BB6-919D-7269041E3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2386013"/>
          <a:ext cx="4953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120" imgH="164880" progId="Equation.3">
                  <p:embed/>
                </p:oleObj>
              </mc:Choice>
              <mc:Fallback>
                <p:oleObj name="Equation" r:id="rId10" imgW="114120" imgH="16488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386013"/>
                        <a:ext cx="4953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00" name="Object 172">
            <a:extLst>
              <a:ext uri="{FF2B5EF4-FFF2-40B4-BE49-F238E27FC236}">
                <a16:creationId xmlns:a16="http://schemas.microsoft.com/office/drawing/2014/main" id="{9AC01FF1-D59D-4FB8-AAA3-D955645D8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5322888"/>
          <a:ext cx="308927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66680" imgH="431640" progId="Equation.3">
                  <p:embed/>
                </p:oleObj>
              </mc:Choice>
              <mc:Fallback>
                <p:oleObj name="Equation" r:id="rId12" imgW="1066680" imgH="43164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5322888"/>
                        <a:ext cx="3089275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99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1365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99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-0.1356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99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99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3565 L -3.33333E-6 -0.32454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99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4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1891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9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6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99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9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2.5E-6 -0.3937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99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8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50AF8A2-1FFC-444D-AC9B-FE43A36D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Demo</a:t>
            </a:r>
          </a:p>
        </p:txBody>
      </p:sp>
      <p:pic>
        <p:nvPicPr>
          <p:cNvPr id="5" name="chapter5-4_metaball.wmv">
            <a:hlinkClick r:id="" action="ppaction://media"/>
            <a:extLst>
              <a:ext uri="{FF2B5EF4-FFF2-40B4-BE49-F238E27FC236}">
                <a16:creationId xmlns:a16="http://schemas.microsoft.com/office/drawing/2014/main" id="{D93A6940-C498-43C1-B55A-A362D9F5C2F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385888"/>
            <a:ext cx="7200900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159">
            <a:extLst>
              <a:ext uri="{FF2B5EF4-FFF2-40B4-BE49-F238E27FC236}">
                <a16:creationId xmlns:a16="http://schemas.microsoft.com/office/drawing/2014/main" id="{A977D68D-82F5-4C64-BD02-1D533BFF7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28575"/>
            <a:ext cx="8548688" cy="79533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5.4.4.4 Navier-Stokes Equations</a:t>
            </a:r>
          </a:p>
        </p:txBody>
      </p:sp>
      <p:sp>
        <p:nvSpPr>
          <p:cNvPr id="9224" name="Rectangle 160">
            <a:extLst>
              <a:ext uri="{FF2B5EF4-FFF2-40B4-BE49-F238E27FC236}">
                <a16:creationId xmlns:a16="http://schemas.microsoft.com/office/drawing/2014/main" id="{6D6BB846-4034-4D8B-899E-CAD4C16ABA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28638" y="1221904"/>
            <a:ext cx="9136062" cy="574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Derivation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momentum equation</a:t>
            </a:r>
          </a:p>
        </p:txBody>
      </p:sp>
      <p:graphicFrame>
        <p:nvGraphicFramePr>
          <p:cNvPr id="100523" name="Object 171">
            <a:extLst>
              <a:ext uri="{FF2B5EF4-FFF2-40B4-BE49-F238E27FC236}">
                <a16:creationId xmlns:a16="http://schemas.microsoft.com/office/drawing/2014/main" id="{84A6BC40-7C22-4357-A5DB-A83519F357F3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06726382"/>
              </p:ext>
            </p:extLst>
          </p:nvPr>
        </p:nvGraphicFramePr>
        <p:xfrm>
          <a:off x="1868488" y="2470150"/>
          <a:ext cx="27559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470150"/>
                        <a:ext cx="275590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21" name="Object 169">
            <a:extLst>
              <a:ext uri="{FF2B5EF4-FFF2-40B4-BE49-F238E27FC236}">
                <a16:creationId xmlns:a16="http://schemas.microsoft.com/office/drawing/2014/main" id="{0BE85184-D290-44B6-A44C-7B0BB4E7A6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2590800"/>
          <a:ext cx="4953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164880" progId="Equation.3">
                  <p:embed/>
                </p:oleObj>
              </mc:Choice>
              <mc:Fallback>
                <p:oleObj name="Equation" r:id="rId5" imgW="114120" imgH="16488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2590800"/>
                        <a:ext cx="4953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25" name="Object 173">
            <a:extLst>
              <a:ext uri="{FF2B5EF4-FFF2-40B4-BE49-F238E27FC236}">
                <a16:creationId xmlns:a16="http://schemas.microsoft.com/office/drawing/2014/main" id="{D3A4F6D7-E653-4CBF-BBAF-57C830430EC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24000" y="2970213"/>
          <a:ext cx="3619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01520" progId="Equation.3">
                  <p:embed/>
                </p:oleObj>
              </mc:Choice>
              <mc:Fallback>
                <p:oleObj name="Equation" r:id="rId7" imgW="126720" imgH="10152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0213"/>
                        <a:ext cx="3619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27" name="Object 175">
            <a:extLst>
              <a:ext uri="{FF2B5EF4-FFF2-40B4-BE49-F238E27FC236}">
                <a16:creationId xmlns:a16="http://schemas.microsoft.com/office/drawing/2014/main" id="{184ED613-230B-473A-AF12-DD6D7924F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6863" y="2676525"/>
          <a:ext cx="46101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040" imgH="241200" progId="Equation.3">
                  <p:embed/>
                </p:oleObj>
              </mc:Choice>
              <mc:Fallback>
                <p:oleObj name="Equation" r:id="rId9" imgW="1346040" imgH="24120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2676525"/>
                        <a:ext cx="46101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28" name="Object 176">
            <a:extLst>
              <a:ext uri="{FF2B5EF4-FFF2-40B4-BE49-F238E27FC236}">
                <a16:creationId xmlns:a16="http://schemas.microsoft.com/office/drawing/2014/main" id="{22B4D385-F6FE-4058-8E19-4F7C2BAC4E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66345"/>
              </p:ext>
            </p:extLst>
          </p:nvPr>
        </p:nvGraphicFramePr>
        <p:xfrm>
          <a:off x="1928813" y="4102224"/>
          <a:ext cx="620077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70000" imgH="431640" progId="Equation.3">
                  <p:embed/>
                </p:oleObj>
              </mc:Choice>
              <mc:Fallback>
                <p:oleObj name="Equation" r:id="rId11" imgW="2070000" imgH="43164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102224"/>
                        <a:ext cx="6200775" cy="13350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1">
            <a:extLst>
              <a:ext uri="{FF2B5EF4-FFF2-40B4-BE49-F238E27FC236}">
                <a16:creationId xmlns:a16="http://schemas.microsoft.com/office/drawing/2014/main" id="{94FA14E6-C686-4699-BD86-A52706390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A0BCC0-1539-4416-A546-979253238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F152E6-0617-4613-8F51-BACCBE2D9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" y="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26597A7-F7AC-4DBD-83C6-9A7F0443B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707D426-5EC0-4FA9-B523-FA01B0C8B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45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00DBE9F-A194-4DC4-858B-49C00563D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450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A625D2-ACF0-4CD4-83CA-21261A7767DB}"/>
              </a:ext>
            </a:extLst>
          </p:cNvPr>
          <p:cNvGrpSpPr/>
          <p:nvPr/>
        </p:nvGrpSpPr>
        <p:grpSpPr>
          <a:xfrm>
            <a:off x="913944" y="5902424"/>
            <a:ext cx="8683286" cy="580689"/>
            <a:chOff x="913944" y="5902424"/>
            <a:chExt cx="8683286" cy="580689"/>
          </a:xfrm>
        </p:grpSpPr>
        <p:sp>
          <p:nvSpPr>
            <p:cNvPr id="9" name="Rectangle 160">
              <a:extLst>
                <a:ext uri="{FF2B5EF4-FFF2-40B4-BE49-F238E27FC236}">
                  <a16:creationId xmlns:a16="http://schemas.microsoft.com/office/drawing/2014/main" id="{F119E2D6-EC59-4A37-B176-D4E8D154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775" y="5902424"/>
              <a:ext cx="8384455" cy="570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1882" tIns="50941" rIns="101882" bIns="50941" numCol="1" anchor="t" anchorCtr="0" compatLnSpc="1">
              <a:prstTxWarp prst="textNoShape">
                <a:avLst/>
              </a:prstTxWarp>
              <a:spAutoFit/>
            </a:bodyPr>
            <a:lstStyle>
              <a:lvl1pPr marL="395288" indent="-395288" algn="l" rtl="0" eaLnBrk="0" fontAlgn="base" hangingPunct="0">
                <a:lnSpc>
                  <a:spcPct val="120000"/>
                </a:lnSpc>
                <a:spcBef>
                  <a:spcPts val="675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Ø"/>
                <a:defRPr sz="2800" b="1">
                  <a:solidFill>
                    <a:schemeClr val="tx1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defRPr>
              </a:lvl1pPr>
              <a:lvl2pPr marL="1001713" indent="-406400" algn="l" rtl="0" eaLnBrk="0" fontAlgn="base" hangingPunct="0">
                <a:lnSpc>
                  <a:spcPct val="120000"/>
                </a:lnSpc>
                <a:spcBef>
                  <a:spcPts val="675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Ø"/>
                <a:defRPr sz="2800" b="1">
                  <a:solidFill>
                    <a:schemeClr val="tx1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defRPr>
              </a:lvl2pPr>
              <a:lvl3pPr marL="1697038" indent="-493713" algn="l" rtl="0" eaLnBrk="0" fontAlgn="base" hangingPunct="0">
                <a:lnSpc>
                  <a:spcPct val="120000"/>
                </a:lnSpc>
                <a:spcBef>
                  <a:spcPts val="675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Ø"/>
                <a:defRPr sz="2800" b="1">
                  <a:solidFill>
                    <a:schemeClr val="tx1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defRPr>
              </a:lvl3pPr>
              <a:lvl4pPr marL="1784350" indent="-190500" algn="l" rtl="0" eaLnBrk="0" fontAlgn="base" hangingPunct="0">
                <a:lnSpc>
                  <a:spcPct val="120000"/>
                </a:lnSpc>
                <a:spcBef>
                  <a:spcPts val="675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Ø"/>
                <a:defRPr sz="2800" b="1">
                  <a:solidFill>
                    <a:schemeClr val="tx1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defRPr>
              </a:lvl4pPr>
              <a:lvl5pPr marL="2174875" indent="-190500" algn="l" rtl="0" eaLnBrk="0" fontAlgn="base" hangingPunct="0">
                <a:lnSpc>
                  <a:spcPct val="120000"/>
                </a:lnSpc>
                <a:spcBef>
                  <a:spcPts val="675"/>
                </a:spcBef>
                <a:spcAft>
                  <a:spcPct val="0"/>
                </a:spcAft>
                <a:buClrTx/>
                <a:buSzPct val="90000"/>
                <a:buFont typeface="Wingdings" pitchFamily="2" charset="2"/>
                <a:buChar char="Ø"/>
                <a:defRPr sz="2800" b="1">
                  <a:solidFill>
                    <a:schemeClr val="tx1"/>
                  </a:solidFill>
                  <a:latin typeface="Times New Roman" pitchFamily="18" charset="0"/>
                  <a:ea typeface="Arial Unicode MS" pitchFamily="34" charset="-122"/>
                  <a:cs typeface="Times New Roman" pitchFamily="18" charset="0"/>
                </a:defRPr>
              </a:lvl5pPr>
              <a:lvl6pPr marL="2684713" indent="-191007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1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194066" indent="-191007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1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703418" indent="-191007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1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4212771" indent="-191007" algn="l" rtl="0" eaLnBrk="1" fontAlgn="base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§"/>
                <a:defRPr sz="31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kern="0" dirty="0">
                  <a:ea typeface="宋体" panose="02010600030101010101" pitchFamily="2" charset="-122"/>
                </a:rPr>
                <a:t>是流体密度；</a:t>
              </a:r>
              <a:r>
                <a:rPr lang="en-US" altLang="zh-CN" kern="0" dirty="0">
                  <a:ea typeface="宋体" panose="02010600030101010101" pitchFamily="2" charset="-122"/>
                </a:rPr>
                <a:t>v</a:t>
              </a:r>
              <a:r>
                <a:rPr lang="zh-CN" altLang="en-US" kern="0" dirty="0">
                  <a:ea typeface="宋体" panose="02010600030101010101" pitchFamily="2" charset="-122"/>
                </a:rPr>
                <a:t>是速度矢量；</a:t>
              </a:r>
              <a:r>
                <a:rPr lang="en-US" altLang="zh-CN" kern="0" dirty="0">
                  <a:ea typeface="宋体" panose="02010600030101010101" pitchFamily="2" charset="-122"/>
                </a:rPr>
                <a:t>p</a:t>
              </a:r>
              <a:r>
                <a:rPr lang="zh-CN" altLang="en-US" kern="0" dirty="0">
                  <a:ea typeface="宋体" panose="02010600030101010101" pitchFamily="2" charset="-122"/>
                </a:rPr>
                <a:t>是压力</a:t>
              </a:r>
              <a:endParaRPr lang="en-US" altLang="zh-CN" kern="0" dirty="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098CF27-70B9-48F7-A1B0-E30B6B5F3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44" y="5987813"/>
              <a:ext cx="352425" cy="4953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03646 0.09838 C -0.04392 0.1206 -0.05521 0.13333 -0.06684 0.13333 C -0.08021 0.13333 -0.09097 0.1206 -0.09844 0.09838 L -0.13385 -1.48148E-6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00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66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19444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0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0.08038 -0.09283 C 0.09705 -0.11366 0.1224 -0.12523 0.14861 -0.12523 C 0.17865 -0.12523 0.20278 -0.11366 0.21945 -0.09283 L 0.30035 2.96296E-6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00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0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0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0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159">
            <a:extLst>
              <a:ext uri="{FF2B5EF4-FFF2-40B4-BE49-F238E27FC236}">
                <a16:creationId xmlns:a16="http://schemas.microsoft.com/office/drawing/2014/main" id="{A977D68D-82F5-4C64-BD02-1D533BFF7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28575"/>
            <a:ext cx="8548688" cy="7953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5.4.4.4 Navier-Stokes Equations</a:t>
            </a:r>
          </a:p>
        </p:txBody>
      </p:sp>
      <p:sp>
        <p:nvSpPr>
          <p:cNvPr id="2" name="AutoShape 1">
            <a:extLst>
              <a:ext uri="{FF2B5EF4-FFF2-40B4-BE49-F238E27FC236}">
                <a16:creationId xmlns:a16="http://schemas.microsoft.com/office/drawing/2014/main" id="{94FA14E6-C686-4699-BD86-A52706390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A0BCC0-1539-4416-A546-979253238C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F152E6-0617-4613-8F51-BACCBE2D9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3050" y="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26597A7-F7AC-4DBD-83C6-9A7F0443B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707D426-5EC0-4FA9-B523-FA01B0C8B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45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00DBE9F-A194-4DC4-858B-49C00563D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450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D05E1E-0E30-47D8-AC0F-7EDDFB610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00"/>
          <a:stretch/>
        </p:blipFill>
        <p:spPr>
          <a:xfrm>
            <a:off x="70339" y="1569926"/>
            <a:ext cx="9917722" cy="451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2758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59">
            <a:extLst>
              <a:ext uri="{FF2B5EF4-FFF2-40B4-BE49-F238E27FC236}">
                <a16:creationId xmlns:a16="http://schemas.microsoft.com/office/drawing/2014/main" id="{1713EEDE-EF75-4514-8F29-0B681F9D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00013"/>
            <a:ext cx="9421813" cy="657225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5.4.4.5 </a:t>
            </a:r>
            <a:r>
              <a:rPr lang="en-US" altLang="zh-CN" sz="3600" i="1">
                <a:solidFill>
                  <a:srgbClr val="FF0000"/>
                </a:solidFill>
                <a:ea typeface="宋体" panose="02010600030101010101" pitchFamily="2" charset="-122"/>
              </a:rPr>
              <a:t>Incompressible</a:t>
            </a:r>
            <a:r>
              <a:rPr lang="en-US" altLang="zh-CN" sz="3600">
                <a:ea typeface="宋体" panose="02010600030101010101" pitchFamily="2" charset="-122"/>
              </a:rPr>
              <a:t> Navier-Stokes Equations</a:t>
            </a:r>
          </a:p>
        </p:txBody>
      </p:sp>
      <p:sp>
        <p:nvSpPr>
          <p:cNvPr id="86176" name="Rectangle 160">
            <a:extLst>
              <a:ext uri="{FF2B5EF4-FFF2-40B4-BE49-F238E27FC236}">
                <a16:creationId xmlns:a16="http://schemas.microsoft.com/office/drawing/2014/main" id="{04E95C04-9186-4710-8366-E367B5618D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61975" y="1143000"/>
            <a:ext cx="8967788" cy="302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We don’t care about supersonic flow</a:t>
            </a:r>
          </a:p>
          <a:p>
            <a:pPr lvl="1" eaLnBrk="1" hangingPunct="1"/>
            <a:r>
              <a:rPr lang="en-US" altLang="zh-CN" sz="2700" dirty="0">
                <a:ea typeface="宋体" panose="02010600030101010101" pitchFamily="2" charset="-122"/>
              </a:rPr>
              <a:t>Subsonic flow is almost </a:t>
            </a:r>
            <a:r>
              <a:rPr lang="en-US" altLang="zh-CN" sz="2700" dirty="0">
                <a:solidFill>
                  <a:srgbClr val="FF0000"/>
                </a:solidFill>
                <a:ea typeface="宋体" panose="02010600030101010101" pitchFamily="2" charset="-122"/>
              </a:rPr>
              <a:t>impossible</a:t>
            </a:r>
            <a:r>
              <a:rPr lang="en-US" altLang="zh-CN" sz="2700" dirty="0">
                <a:ea typeface="宋体" panose="02010600030101010101" pitchFamily="2" charset="-122"/>
              </a:rPr>
              <a:t> to compress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Solids … Rigidity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Fluids</a:t>
            </a:r>
            <a:r>
              <a:rPr lang="en-US" altLang="zh-CN" dirty="0">
                <a:ea typeface="宋体" panose="02010600030101010101" pitchFamily="2" charset="-122"/>
              </a:rPr>
              <a:t> …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Incompressibility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Implemented as a constraint equation</a:t>
            </a:r>
          </a:p>
        </p:txBody>
      </p:sp>
      <p:graphicFrame>
        <p:nvGraphicFramePr>
          <p:cNvPr id="10242" name="Object 166">
            <a:extLst>
              <a:ext uri="{FF2B5EF4-FFF2-40B4-BE49-F238E27FC236}">
                <a16:creationId xmlns:a16="http://schemas.microsoft.com/office/drawing/2014/main" id="{F46135C2-5A56-401F-B157-90C5E686BFB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8813" y="5651500"/>
          <a:ext cx="62023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651500"/>
                        <a:ext cx="6202362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185" name="Object 169">
            <a:extLst>
              <a:ext uri="{FF2B5EF4-FFF2-40B4-BE49-F238E27FC236}">
                <a16:creationId xmlns:a16="http://schemas.microsoft.com/office/drawing/2014/main" id="{751FABB8-0EE0-484A-8777-02DC74FCE9D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65588" y="4529138"/>
          <a:ext cx="1927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177480" progId="Equation.3">
                  <p:embed/>
                </p:oleObj>
              </mc:Choice>
              <mc:Fallback>
                <p:oleObj name="Equation" r:id="rId5" imgW="545760" imgH="17748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4529138"/>
                        <a:ext cx="1927225" cy="6461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6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6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6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6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6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6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59">
            <a:extLst>
              <a:ext uri="{FF2B5EF4-FFF2-40B4-BE49-F238E27FC236}">
                <a16:creationId xmlns:a16="http://schemas.microsoft.com/office/drawing/2014/main" id="{E66FDA60-9108-45A4-BFA2-2BC515B08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9338" y="106363"/>
            <a:ext cx="9051925" cy="77946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(1) Divergence</a:t>
            </a:r>
          </a:p>
        </p:txBody>
      </p:sp>
      <p:sp>
        <p:nvSpPr>
          <p:cNvPr id="87200" name="Rectangle 160">
            <a:extLst>
              <a:ext uri="{FF2B5EF4-FFF2-40B4-BE49-F238E27FC236}">
                <a16:creationId xmlns:a16="http://schemas.microsoft.com/office/drawing/2014/main" id="{6C542C29-727C-4945-A004-0A5C19BD64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03238" y="1028700"/>
            <a:ext cx="8967787" cy="116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Total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flux</a:t>
            </a:r>
            <a:r>
              <a:rPr lang="en-US" altLang="zh-CN">
                <a:ea typeface="宋体" panose="02010600030101010101" pitchFamily="2" charset="-122"/>
              </a:rPr>
              <a:t> through a surface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Measure of compressibility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1266" name="Object 161">
            <a:extLst>
              <a:ext uri="{FF2B5EF4-FFF2-40B4-BE49-F238E27FC236}">
                <a16:creationId xmlns:a16="http://schemas.microsoft.com/office/drawing/2014/main" id="{D21E966C-1815-4E5B-AC31-ECDA6E59FF8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28813" y="5743575"/>
          <a:ext cx="62023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431640" progId="Equation.3">
                  <p:embed/>
                </p:oleObj>
              </mc:Choice>
              <mc:Fallback>
                <p:oleObj name="Equation" r:id="rId3" imgW="2070000" imgH="43164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743575"/>
                        <a:ext cx="6202362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64">
            <a:extLst>
              <a:ext uri="{FF2B5EF4-FFF2-40B4-BE49-F238E27FC236}">
                <a16:creationId xmlns:a16="http://schemas.microsoft.com/office/drawing/2014/main" id="{753BBC9E-1A2B-4187-8721-F144F5BA63E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65588" y="5008563"/>
          <a:ext cx="1927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760" imgH="177480" progId="Equation.3">
                  <p:embed/>
                </p:oleObj>
              </mc:Choice>
              <mc:Fallback>
                <p:oleObj name="Equation" r:id="rId5" imgW="545760" imgH="17748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5008563"/>
                        <a:ext cx="1927225" cy="6461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6">
            <a:extLst>
              <a:ext uri="{FF2B5EF4-FFF2-40B4-BE49-F238E27FC236}">
                <a16:creationId xmlns:a16="http://schemas.microsoft.com/office/drawing/2014/main" id="{7A181FEE-2468-494F-A62E-A6F3AB8D598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1844675" cy="1554163"/>
            <a:chOff x="384" y="1632"/>
            <a:chExt cx="1056" cy="864"/>
          </a:xfrm>
        </p:grpSpPr>
        <p:sp>
          <p:nvSpPr>
            <p:cNvPr id="11300" name="Line 165">
              <a:extLst>
                <a:ext uri="{FF2B5EF4-FFF2-40B4-BE49-F238E27FC236}">
                  <a16:creationId xmlns:a16="http://schemas.microsoft.com/office/drawing/2014/main" id="{0C387F2E-89CF-4253-B747-C6B24F2B5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776"/>
              <a:ext cx="28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66">
              <a:extLst>
                <a:ext uri="{FF2B5EF4-FFF2-40B4-BE49-F238E27FC236}">
                  <a16:creationId xmlns:a16="http://schemas.microsoft.com/office/drawing/2014/main" id="{1F2B9B03-3B57-4539-B29E-57D2D704A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680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167">
              <a:extLst>
                <a:ext uri="{FF2B5EF4-FFF2-40B4-BE49-F238E27FC236}">
                  <a16:creationId xmlns:a16="http://schemas.microsoft.com/office/drawing/2014/main" id="{4FE9D9F0-100E-46CA-86B5-6ECB4AE68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208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168">
              <a:extLst>
                <a:ext uri="{FF2B5EF4-FFF2-40B4-BE49-F238E27FC236}">
                  <a16:creationId xmlns:a16="http://schemas.microsoft.com/office/drawing/2014/main" id="{B5A68968-3A7B-48DE-9603-F76C2C2A1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1968"/>
              <a:ext cx="528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169">
              <a:extLst>
                <a:ext uri="{FF2B5EF4-FFF2-40B4-BE49-F238E27FC236}">
                  <a16:creationId xmlns:a16="http://schemas.microsoft.com/office/drawing/2014/main" id="{B848FB75-F41E-4AC4-A4A1-12CE2E16F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112"/>
              <a:ext cx="336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75">
              <a:extLst>
                <a:ext uri="{FF2B5EF4-FFF2-40B4-BE49-F238E27FC236}">
                  <a16:creationId xmlns:a16="http://schemas.microsoft.com/office/drawing/2014/main" id="{F3BED3DC-406F-435F-BC44-4A510FB29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2160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176">
              <a:extLst>
                <a:ext uri="{FF2B5EF4-FFF2-40B4-BE49-F238E27FC236}">
                  <a16:creationId xmlns:a16="http://schemas.microsoft.com/office/drawing/2014/main" id="{26EA662E-3E84-4614-8FF5-267AA01FE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632"/>
              <a:ext cx="4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95">
            <a:extLst>
              <a:ext uri="{FF2B5EF4-FFF2-40B4-BE49-F238E27FC236}">
                <a16:creationId xmlns:a16="http://schemas.microsoft.com/office/drawing/2014/main" id="{5F6A9CA9-B18B-4279-8E37-981E98C77246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2763838"/>
            <a:ext cx="2933700" cy="1208087"/>
            <a:chOff x="2112" y="1680"/>
            <a:chExt cx="1680" cy="672"/>
          </a:xfrm>
        </p:grpSpPr>
        <p:sp>
          <p:nvSpPr>
            <p:cNvPr id="11292" name="Line 170">
              <a:extLst>
                <a:ext uri="{FF2B5EF4-FFF2-40B4-BE49-F238E27FC236}">
                  <a16:creationId xmlns:a16="http://schemas.microsoft.com/office/drawing/2014/main" id="{186816BF-37EA-4898-AD0B-5D2BF6B84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776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71">
              <a:extLst>
                <a:ext uri="{FF2B5EF4-FFF2-40B4-BE49-F238E27FC236}">
                  <a16:creationId xmlns:a16="http://schemas.microsoft.com/office/drawing/2014/main" id="{BD92AC47-10B4-4BD0-833D-3F1C650EE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1824"/>
              <a:ext cx="67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172">
              <a:extLst>
                <a:ext uri="{FF2B5EF4-FFF2-40B4-BE49-F238E27FC236}">
                  <a16:creationId xmlns:a16="http://schemas.microsoft.com/office/drawing/2014/main" id="{705BF219-F802-43C9-96A9-4C7DE0F8BA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112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173">
              <a:extLst>
                <a:ext uri="{FF2B5EF4-FFF2-40B4-BE49-F238E27FC236}">
                  <a16:creationId xmlns:a16="http://schemas.microsoft.com/office/drawing/2014/main" id="{F94EBFCC-2575-4F40-8A2F-6767B9B54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920"/>
              <a:ext cx="816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174">
              <a:extLst>
                <a:ext uri="{FF2B5EF4-FFF2-40B4-BE49-F238E27FC236}">
                  <a16:creationId xmlns:a16="http://schemas.microsoft.com/office/drawing/2014/main" id="{8323D8C3-8478-4A21-B25E-3C13A0664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016"/>
              <a:ext cx="67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177">
              <a:extLst>
                <a:ext uri="{FF2B5EF4-FFF2-40B4-BE49-F238E27FC236}">
                  <a16:creationId xmlns:a16="http://schemas.microsoft.com/office/drawing/2014/main" id="{9259B4BA-21D9-42DB-97FB-09239079E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2256"/>
              <a:ext cx="72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178">
              <a:extLst>
                <a:ext uri="{FF2B5EF4-FFF2-40B4-BE49-F238E27FC236}">
                  <a16:creationId xmlns:a16="http://schemas.microsoft.com/office/drawing/2014/main" id="{9897496D-BB38-44DB-8F37-799B4CB78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208"/>
              <a:ext cx="67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179">
              <a:extLst>
                <a:ext uri="{FF2B5EF4-FFF2-40B4-BE49-F238E27FC236}">
                  <a16:creationId xmlns:a16="http://schemas.microsoft.com/office/drawing/2014/main" id="{445712ED-6D85-419C-92F4-6FA3630E8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1680"/>
              <a:ext cx="672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237" name="Text Box 197">
            <a:extLst>
              <a:ext uri="{FF2B5EF4-FFF2-40B4-BE49-F238E27FC236}">
                <a16:creationId xmlns:a16="http://schemas.microsoft.com/office/drawing/2014/main" id="{978E565D-48A6-49E3-8F95-EC926761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4318000"/>
            <a:ext cx="190976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compressible</a:t>
            </a:r>
          </a:p>
        </p:txBody>
      </p:sp>
      <p:sp>
        <p:nvSpPr>
          <p:cNvPr id="87238" name="Text Box 198">
            <a:extLst>
              <a:ext uri="{FF2B5EF4-FFF2-40B4-BE49-F238E27FC236}">
                <a16:creationId xmlns:a16="http://schemas.microsoft.com/office/drawing/2014/main" id="{BF181C60-CA8E-4ED0-8B3D-CA72EB54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4232275"/>
            <a:ext cx="21653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incompressible</a:t>
            </a:r>
          </a:p>
        </p:txBody>
      </p:sp>
      <p:sp>
        <p:nvSpPr>
          <p:cNvPr id="87239" name="Text Box 199">
            <a:extLst>
              <a:ext uri="{FF2B5EF4-FFF2-40B4-BE49-F238E27FC236}">
                <a16:creationId xmlns:a16="http://schemas.microsoft.com/office/drawing/2014/main" id="{CD1F1975-36EC-4489-AE6E-A290C11E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75" y="4664075"/>
            <a:ext cx="21653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incompressible</a:t>
            </a:r>
          </a:p>
        </p:txBody>
      </p:sp>
      <p:sp>
        <p:nvSpPr>
          <p:cNvPr id="87241" name="Oval 201">
            <a:extLst>
              <a:ext uri="{FF2B5EF4-FFF2-40B4-BE49-F238E27FC236}">
                <a16:creationId xmlns:a16="http://schemas.microsoft.com/office/drawing/2014/main" id="{FA0DA5A3-FB26-455D-9DAC-4F625E7A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2778125"/>
            <a:ext cx="1201738" cy="1238250"/>
          </a:xfrm>
          <a:prstGeom prst="ellips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242" name="Oval 202">
            <a:extLst>
              <a:ext uri="{FF2B5EF4-FFF2-40B4-BE49-F238E27FC236}">
                <a16:creationId xmlns:a16="http://schemas.microsoft.com/office/drawing/2014/main" id="{AA4C45E5-D154-449E-A7C3-F17F4988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2763838"/>
            <a:ext cx="1201737" cy="1238250"/>
          </a:xfrm>
          <a:prstGeom prst="ellips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243" name="Oval 203">
            <a:extLst>
              <a:ext uri="{FF2B5EF4-FFF2-40B4-BE49-F238E27FC236}">
                <a16:creationId xmlns:a16="http://schemas.microsoft.com/office/drawing/2014/main" id="{4E831C99-0146-4056-8303-EDB07659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2936875"/>
            <a:ext cx="1201737" cy="1236663"/>
          </a:xfrm>
          <a:prstGeom prst="ellips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20">
            <a:extLst>
              <a:ext uri="{FF2B5EF4-FFF2-40B4-BE49-F238E27FC236}">
                <a16:creationId xmlns:a16="http://schemas.microsoft.com/office/drawing/2014/main" id="{FB77659C-0560-4833-B2B4-21D92F1E9022}"/>
              </a:ext>
            </a:extLst>
          </p:cNvPr>
          <p:cNvGrpSpPr>
            <a:grpSpLocks/>
          </p:cNvGrpSpPr>
          <p:nvPr/>
        </p:nvGrpSpPr>
        <p:grpSpPr bwMode="auto">
          <a:xfrm>
            <a:off x="7459663" y="2332038"/>
            <a:ext cx="2430462" cy="2417762"/>
            <a:chOff x="4272" y="1296"/>
            <a:chExt cx="1392" cy="1344"/>
          </a:xfrm>
        </p:grpSpPr>
        <p:sp>
          <p:nvSpPr>
            <p:cNvPr id="11279" name="Freeform 207">
              <a:extLst>
                <a:ext uri="{FF2B5EF4-FFF2-40B4-BE49-F238E27FC236}">
                  <a16:creationId xmlns:a16="http://schemas.microsoft.com/office/drawing/2014/main" id="{F2217A75-94EE-4862-AE5B-8256F778BFBE}"/>
                </a:ext>
              </a:extLst>
            </p:cNvPr>
            <p:cNvSpPr>
              <a:spLocks/>
            </p:cNvSpPr>
            <p:nvPr/>
          </p:nvSpPr>
          <p:spPr bwMode="auto">
            <a:xfrm rot="3391424">
              <a:off x="5080" y="1853"/>
              <a:ext cx="384" cy="292"/>
            </a:xfrm>
            <a:custGeom>
              <a:avLst/>
              <a:gdLst>
                <a:gd name="T0" fmla="*/ 0 w 288"/>
                <a:gd name="T1" fmla="*/ 1680184 h 148"/>
                <a:gd name="T2" fmla="*/ 42608 w 288"/>
                <a:gd name="T3" fmla="*/ 9643355 h 148"/>
                <a:gd name="T4" fmla="*/ 68193 w 288"/>
                <a:gd name="T5" fmla="*/ 59873186 h 148"/>
                <a:gd name="T6" fmla="*/ 0 60000 65536"/>
                <a:gd name="T7" fmla="*/ 0 60000 65536"/>
                <a:gd name="T8" fmla="*/ 0 60000 65536"/>
                <a:gd name="T9" fmla="*/ 0 w 288"/>
                <a:gd name="T10" fmla="*/ 0 h 148"/>
                <a:gd name="T11" fmla="*/ 288 w 288"/>
                <a:gd name="T12" fmla="*/ 148 h 1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8">
                  <a:moveTo>
                    <a:pt x="0" y="4"/>
                  </a:moveTo>
                  <a:cubicBezTo>
                    <a:pt x="30" y="7"/>
                    <a:pt x="132" y="0"/>
                    <a:pt x="180" y="24"/>
                  </a:cubicBezTo>
                  <a:cubicBezTo>
                    <a:pt x="228" y="48"/>
                    <a:pt x="266" y="122"/>
                    <a:pt x="288" y="14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1280" name="Group 219">
              <a:extLst>
                <a:ext uri="{FF2B5EF4-FFF2-40B4-BE49-F238E27FC236}">
                  <a16:creationId xmlns:a16="http://schemas.microsoft.com/office/drawing/2014/main" id="{68900256-8C66-4AA7-A6C7-98A4C6908E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1296"/>
              <a:ext cx="1392" cy="1344"/>
              <a:chOff x="4272" y="1296"/>
              <a:chExt cx="1392" cy="1344"/>
            </a:xfrm>
          </p:grpSpPr>
          <p:sp>
            <p:nvSpPr>
              <p:cNvPr id="11281" name="Freeform 206">
                <a:extLst>
                  <a:ext uri="{FF2B5EF4-FFF2-40B4-BE49-F238E27FC236}">
                    <a16:creationId xmlns:a16="http://schemas.microsoft.com/office/drawing/2014/main" id="{0FFFA3AA-7DF9-47CA-B91D-03A876D970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1394987">
                <a:off x="4752" y="1488"/>
                <a:ext cx="480" cy="292"/>
              </a:xfrm>
              <a:custGeom>
                <a:avLst/>
                <a:gdLst>
                  <a:gd name="T0" fmla="*/ 0 w 288"/>
                  <a:gd name="T1" fmla="*/ 1680184 h 148"/>
                  <a:gd name="T2" fmla="*/ 2951561 w 288"/>
                  <a:gd name="T3" fmla="*/ 9643355 h 148"/>
                  <a:gd name="T4" fmla="*/ 4725793 w 288"/>
                  <a:gd name="T5" fmla="*/ 59873186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Freeform 208">
                <a:extLst>
                  <a:ext uri="{FF2B5EF4-FFF2-40B4-BE49-F238E27FC236}">
                    <a16:creationId xmlns:a16="http://schemas.microsoft.com/office/drawing/2014/main" id="{3D8A3307-1AA8-4CFD-B10D-F838BA53C8A2}"/>
                  </a:ext>
                </a:extLst>
              </p:cNvPr>
              <p:cNvSpPr>
                <a:spLocks/>
              </p:cNvSpPr>
              <p:nvPr/>
            </p:nvSpPr>
            <p:spPr bwMode="auto">
              <a:xfrm rot="8869727">
                <a:off x="4752" y="2208"/>
                <a:ext cx="432" cy="240"/>
              </a:xfrm>
              <a:custGeom>
                <a:avLst/>
                <a:gdLst>
                  <a:gd name="T0" fmla="*/ 0 w 288"/>
                  <a:gd name="T1" fmla="*/ 36386 h 148"/>
                  <a:gd name="T2" fmla="*/ 398340 w 288"/>
                  <a:gd name="T3" fmla="*/ 233108 h 148"/>
                  <a:gd name="T4" fmla="*/ 638374 w 288"/>
                  <a:gd name="T5" fmla="*/ 1442432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3" name="Freeform 209">
                <a:extLst>
                  <a:ext uri="{FF2B5EF4-FFF2-40B4-BE49-F238E27FC236}">
                    <a16:creationId xmlns:a16="http://schemas.microsoft.com/office/drawing/2014/main" id="{7E9D4DB0-9065-49F1-ACB9-5F9CD92865F8}"/>
                  </a:ext>
                </a:extLst>
              </p:cNvPr>
              <p:cNvSpPr>
                <a:spLocks/>
              </p:cNvSpPr>
              <p:nvPr/>
            </p:nvSpPr>
            <p:spPr bwMode="auto">
              <a:xfrm rot="-7156307">
                <a:off x="4368" y="1872"/>
                <a:ext cx="432" cy="240"/>
              </a:xfrm>
              <a:custGeom>
                <a:avLst/>
                <a:gdLst>
                  <a:gd name="T0" fmla="*/ 0 w 288"/>
                  <a:gd name="T1" fmla="*/ 36386 h 148"/>
                  <a:gd name="T2" fmla="*/ 398340 w 288"/>
                  <a:gd name="T3" fmla="*/ 233108 h 148"/>
                  <a:gd name="T4" fmla="*/ 638374 w 288"/>
                  <a:gd name="T5" fmla="*/ 1442432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4" name="Freeform 210">
                <a:extLst>
                  <a:ext uri="{FF2B5EF4-FFF2-40B4-BE49-F238E27FC236}">
                    <a16:creationId xmlns:a16="http://schemas.microsoft.com/office/drawing/2014/main" id="{303D46D5-3FD1-4559-88B5-EAAA953DC544}"/>
                  </a:ext>
                </a:extLst>
              </p:cNvPr>
              <p:cNvSpPr>
                <a:spLocks/>
              </p:cNvSpPr>
              <p:nvPr/>
            </p:nvSpPr>
            <p:spPr bwMode="auto">
              <a:xfrm rot="-9724325">
                <a:off x="4712" y="2057"/>
                <a:ext cx="240" cy="96"/>
              </a:xfrm>
              <a:custGeom>
                <a:avLst/>
                <a:gdLst>
                  <a:gd name="T0" fmla="*/ 0 w 288"/>
                  <a:gd name="T1" fmla="*/ 1 h 148"/>
                  <a:gd name="T2" fmla="*/ 6 w 288"/>
                  <a:gd name="T3" fmla="*/ 1 h 148"/>
                  <a:gd name="T4" fmla="*/ 8 w 288"/>
                  <a:gd name="T5" fmla="*/ 1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5" name="Freeform 212">
                <a:extLst>
                  <a:ext uri="{FF2B5EF4-FFF2-40B4-BE49-F238E27FC236}">
                    <a16:creationId xmlns:a16="http://schemas.microsoft.com/office/drawing/2014/main" id="{EB73EAA8-B6CC-486A-84CA-F50A3575F152}"/>
                  </a:ext>
                </a:extLst>
              </p:cNvPr>
              <p:cNvSpPr>
                <a:spLocks/>
              </p:cNvSpPr>
              <p:nvPr/>
            </p:nvSpPr>
            <p:spPr bwMode="auto">
              <a:xfrm rot="-3489946">
                <a:off x="4728" y="1800"/>
                <a:ext cx="240" cy="96"/>
              </a:xfrm>
              <a:custGeom>
                <a:avLst/>
                <a:gdLst>
                  <a:gd name="T0" fmla="*/ 0 w 288"/>
                  <a:gd name="T1" fmla="*/ 1 h 148"/>
                  <a:gd name="T2" fmla="*/ 6 w 288"/>
                  <a:gd name="T3" fmla="*/ 1 h 148"/>
                  <a:gd name="T4" fmla="*/ 8 w 288"/>
                  <a:gd name="T5" fmla="*/ 1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6" name="Freeform 213">
                <a:extLst>
                  <a:ext uri="{FF2B5EF4-FFF2-40B4-BE49-F238E27FC236}">
                    <a16:creationId xmlns:a16="http://schemas.microsoft.com/office/drawing/2014/main" id="{0F3C23E9-1178-47EB-B8D2-9ABAE41BFCC5}"/>
                  </a:ext>
                </a:extLst>
              </p:cNvPr>
              <p:cNvSpPr>
                <a:spLocks/>
              </p:cNvSpPr>
              <p:nvPr/>
            </p:nvSpPr>
            <p:spPr bwMode="auto">
              <a:xfrm rot="6034212">
                <a:off x="5008" y="2034"/>
                <a:ext cx="195" cy="149"/>
              </a:xfrm>
              <a:custGeom>
                <a:avLst/>
                <a:gdLst>
                  <a:gd name="T0" fmla="*/ 0 w 288"/>
                  <a:gd name="T1" fmla="*/ 4 h 148"/>
                  <a:gd name="T2" fmla="*/ 1 w 288"/>
                  <a:gd name="T3" fmla="*/ 24 h 148"/>
                  <a:gd name="T4" fmla="*/ 1 w 288"/>
                  <a:gd name="T5" fmla="*/ 167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7" name="Freeform 214">
                <a:extLst>
                  <a:ext uri="{FF2B5EF4-FFF2-40B4-BE49-F238E27FC236}">
                    <a16:creationId xmlns:a16="http://schemas.microsoft.com/office/drawing/2014/main" id="{71DC502F-F325-4B3A-A3AD-0567146F9D7C}"/>
                  </a:ext>
                </a:extLst>
              </p:cNvPr>
              <p:cNvSpPr>
                <a:spLocks/>
              </p:cNvSpPr>
              <p:nvPr/>
            </p:nvSpPr>
            <p:spPr bwMode="auto">
              <a:xfrm rot="1550105">
                <a:off x="4944" y="1776"/>
                <a:ext cx="288" cy="96"/>
              </a:xfrm>
              <a:custGeom>
                <a:avLst/>
                <a:gdLst>
                  <a:gd name="T0" fmla="*/ 0 w 288"/>
                  <a:gd name="T1" fmla="*/ 1 h 148"/>
                  <a:gd name="T2" fmla="*/ 180 w 288"/>
                  <a:gd name="T3" fmla="*/ 1 h 148"/>
                  <a:gd name="T4" fmla="*/ 288 w 288"/>
                  <a:gd name="T5" fmla="*/ 1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8" name="Freeform 215">
                <a:extLst>
                  <a:ext uri="{FF2B5EF4-FFF2-40B4-BE49-F238E27FC236}">
                    <a16:creationId xmlns:a16="http://schemas.microsoft.com/office/drawing/2014/main" id="{511C7455-3A6F-4C9E-83AD-B9B6FE2BF061}"/>
                  </a:ext>
                </a:extLst>
              </p:cNvPr>
              <p:cNvSpPr>
                <a:spLocks/>
              </p:cNvSpPr>
              <p:nvPr/>
            </p:nvSpPr>
            <p:spPr bwMode="auto">
              <a:xfrm rot="-3787749">
                <a:off x="4298" y="1414"/>
                <a:ext cx="624" cy="388"/>
              </a:xfrm>
              <a:custGeom>
                <a:avLst/>
                <a:gdLst>
                  <a:gd name="T0" fmla="*/ 0 w 288"/>
                  <a:gd name="T1" fmla="*/ 338237623 h 148"/>
                  <a:gd name="T2" fmla="*/ 431864532 w 288"/>
                  <a:gd name="T3" fmla="*/ 2147483647 h 148"/>
                  <a:gd name="T4" fmla="*/ 690863387 w 288"/>
                  <a:gd name="T5" fmla="*/ 2147483647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9" name="Freeform 216">
                <a:extLst>
                  <a:ext uri="{FF2B5EF4-FFF2-40B4-BE49-F238E27FC236}">
                    <a16:creationId xmlns:a16="http://schemas.microsoft.com/office/drawing/2014/main" id="{C70FB4A2-83A8-493D-9280-EF1AE4B0A97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10283">
                <a:off x="5040" y="1488"/>
                <a:ext cx="624" cy="388"/>
              </a:xfrm>
              <a:custGeom>
                <a:avLst/>
                <a:gdLst>
                  <a:gd name="T0" fmla="*/ 0 w 288"/>
                  <a:gd name="T1" fmla="*/ 338237623 h 148"/>
                  <a:gd name="T2" fmla="*/ 431864532 w 288"/>
                  <a:gd name="T3" fmla="*/ 2147483647 h 148"/>
                  <a:gd name="T4" fmla="*/ 690863387 w 288"/>
                  <a:gd name="T5" fmla="*/ 2147483647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0" name="Freeform 217">
                <a:extLst>
                  <a:ext uri="{FF2B5EF4-FFF2-40B4-BE49-F238E27FC236}">
                    <a16:creationId xmlns:a16="http://schemas.microsoft.com/office/drawing/2014/main" id="{9A842EF4-0E30-4315-812A-E34CE9C71796}"/>
                  </a:ext>
                </a:extLst>
              </p:cNvPr>
              <p:cNvSpPr>
                <a:spLocks/>
              </p:cNvSpPr>
              <p:nvPr/>
            </p:nvSpPr>
            <p:spPr bwMode="auto">
              <a:xfrm rot="-9740885">
                <a:off x="4272" y="2112"/>
                <a:ext cx="624" cy="388"/>
              </a:xfrm>
              <a:custGeom>
                <a:avLst/>
                <a:gdLst>
                  <a:gd name="T0" fmla="*/ 0 w 288"/>
                  <a:gd name="T1" fmla="*/ 338237623 h 148"/>
                  <a:gd name="T2" fmla="*/ 431864532 w 288"/>
                  <a:gd name="T3" fmla="*/ 2147483647 h 148"/>
                  <a:gd name="T4" fmla="*/ 690863387 w 288"/>
                  <a:gd name="T5" fmla="*/ 2147483647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91" name="Freeform 218">
                <a:extLst>
                  <a:ext uri="{FF2B5EF4-FFF2-40B4-BE49-F238E27FC236}">
                    <a16:creationId xmlns:a16="http://schemas.microsoft.com/office/drawing/2014/main" id="{2750C775-1194-4931-8A07-F7B29E5E03E8}"/>
                  </a:ext>
                </a:extLst>
              </p:cNvPr>
              <p:cNvSpPr>
                <a:spLocks/>
              </p:cNvSpPr>
              <p:nvPr/>
            </p:nvSpPr>
            <p:spPr bwMode="auto">
              <a:xfrm rot="6494246">
                <a:off x="4922" y="2134"/>
                <a:ext cx="624" cy="388"/>
              </a:xfrm>
              <a:custGeom>
                <a:avLst/>
                <a:gdLst>
                  <a:gd name="T0" fmla="*/ 0 w 288"/>
                  <a:gd name="T1" fmla="*/ 338237623 h 148"/>
                  <a:gd name="T2" fmla="*/ 431864532 w 288"/>
                  <a:gd name="T3" fmla="*/ 2147483647 h 148"/>
                  <a:gd name="T4" fmla="*/ 690863387 w 288"/>
                  <a:gd name="T5" fmla="*/ 2147483647 h 148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148"/>
                  <a:gd name="T11" fmla="*/ 288 w 288"/>
                  <a:gd name="T12" fmla="*/ 148 h 1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148">
                    <a:moveTo>
                      <a:pt x="0" y="4"/>
                    </a:moveTo>
                    <a:cubicBezTo>
                      <a:pt x="30" y="7"/>
                      <a:pt x="132" y="0"/>
                      <a:pt x="180" y="24"/>
                    </a:cubicBezTo>
                    <a:cubicBezTo>
                      <a:pt x="228" y="48"/>
                      <a:pt x="266" y="122"/>
                      <a:pt x="288" y="14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7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7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7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00" grpId="0" build="p"/>
      <p:bldP spid="87237" grpId="0"/>
      <p:bldP spid="87238" grpId="0"/>
      <p:bldP spid="87239" grpId="0"/>
      <p:bldP spid="87241" grpId="0" animBg="1"/>
      <p:bldP spid="87242" grpId="0" animBg="1"/>
      <p:bldP spid="872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A45E20F-4908-45A9-89B2-2D6C26283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(2) Eulerian Grid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9F2A981D-A5A1-45BF-A2B2-1104A871B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100138"/>
            <a:ext cx="8131175" cy="1227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Break space up into tiny cubic cells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Store data at cell corners, for example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34F0A75-E396-41C2-A183-7CADDAA0D43B}"/>
              </a:ext>
            </a:extLst>
          </p:cNvPr>
          <p:cNvGrpSpPr>
            <a:grpSpLocks/>
          </p:cNvGrpSpPr>
          <p:nvPr/>
        </p:nvGrpSpPr>
        <p:grpSpPr bwMode="auto">
          <a:xfrm>
            <a:off x="-7627938" y="3195638"/>
            <a:ext cx="18692813" cy="4830762"/>
            <a:chOff x="-4368" y="1776"/>
            <a:chExt cx="10704" cy="2685"/>
          </a:xfrm>
        </p:grpSpPr>
        <p:sp>
          <p:nvSpPr>
            <p:cNvPr id="105477" name="Rectangle 5">
              <a:extLst>
                <a:ext uri="{FF2B5EF4-FFF2-40B4-BE49-F238E27FC236}">
                  <a16:creationId xmlns:a16="http://schemas.microsoft.com/office/drawing/2014/main" id="{B1A490BB-905E-4E35-AECB-D820F8F9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0" y="1776"/>
              <a:ext cx="7056" cy="259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8193" name="Group 6">
              <a:extLst>
                <a:ext uri="{FF2B5EF4-FFF2-40B4-BE49-F238E27FC236}">
                  <a16:creationId xmlns:a16="http://schemas.microsoft.com/office/drawing/2014/main" id="{CE2F277D-D8D4-44F3-8540-480E8E1A4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1776"/>
              <a:ext cx="10704" cy="669"/>
              <a:chOff x="-3360" y="2544"/>
              <a:chExt cx="8448" cy="528"/>
            </a:xfrm>
          </p:grpSpPr>
          <p:sp>
            <p:nvSpPr>
              <p:cNvPr id="48245" name="Rectangle 7">
                <a:extLst>
                  <a:ext uri="{FF2B5EF4-FFF2-40B4-BE49-F238E27FC236}">
                    <a16:creationId xmlns:a16="http://schemas.microsoft.com/office/drawing/2014/main" id="{95C50A3F-D80E-462E-A237-FDCC66C49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6" name="Rectangle 8">
                <a:extLst>
                  <a:ext uri="{FF2B5EF4-FFF2-40B4-BE49-F238E27FC236}">
                    <a16:creationId xmlns:a16="http://schemas.microsoft.com/office/drawing/2014/main" id="{096B5E66-BE1C-44AD-B4DF-65FB4F4EF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7" name="Rectangle 9">
                <a:extLst>
                  <a:ext uri="{FF2B5EF4-FFF2-40B4-BE49-F238E27FC236}">
                    <a16:creationId xmlns:a16="http://schemas.microsoft.com/office/drawing/2014/main" id="{D8C68CDC-8448-40DA-B32F-4331ADA49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8" name="Rectangle 10">
                <a:extLst>
                  <a:ext uri="{FF2B5EF4-FFF2-40B4-BE49-F238E27FC236}">
                    <a16:creationId xmlns:a16="http://schemas.microsoft.com/office/drawing/2014/main" id="{21A587BB-4B53-4150-9118-2C425C315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9" name="Rectangle 11">
                <a:extLst>
                  <a:ext uri="{FF2B5EF4-FFF2-40B4-BE49-F238E27FC236}">
                    <a16:creationId xmlns:a16="http://schemas.microsoft.com/office/drawing/2014/main" id="{191D8452-44F3-4F07-8DD8-688B03384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0" name="Rectangle 12">
                <a:extLst>
                  <a:ext uri="{FF2B5EF4-FFF2-40B4-BE49-F238E27FC236}">
                    <a16:creationId xmlns:a16="http://schemas.microsoft.com/office/drawing/2014/main" id="{E68B70D0-4B43-42C2-924A-D96A96510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1" name="Rectangle 13">
                <a:extLst>
                  <a:ext uri="{FF2B5EF4-FFF2-40B4-BE49-F238E27FC236}">
                    <a16:creationId xmlns:a16="http://schemas.microsoft.com/office/drawing/2014/main" id="{9C2ED864-A8CC-4F32-8BEF-6B782E863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2" name="Rectangle 14">
                <a:extLst>
                  <a:ext uri="{FF2B5EF4-FFF2-40B4-BE49-F238E27FC236}">
                    <a16:creationId xmlns:a16="http://schemas.microsoft.com/office/drawing/2014/main" id="{D2728252-9A4A-4427-BA28-3B2C230F8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3" name="Rectangle 15">
                <a:extLst>
                  <a:ext uri="{FF2B5EF4-FFF2-40B4-BE49-F238E27FC236}">
                    <a16:creationId xmlns:a16="http://schemas.microsoft.com/office/drawing/2014/main" id="{8D3FFD92-539E-4603-B18B-E18955F0D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4" name="Rectangle 16">
                <a:extLst>
                  <a:ext uri="{FF2B5EF4-FFF2-40B4-BE49-F238E27FC236}">
                    <a16:creationId xmlns:a16="http://schemas.microsoft.com/office/drawing/2014/main" id="{EDC322DD-DAE3-49B3-8716-1DE4BF16A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5" name="Rectangle 17">
                <a:extLst>
                  <a:ext uri="{FF2B5EF4-FFF2-40B4-BE49-F238E27FC236}">
                    <a16:creationId xmlns:a16="http://schemas.microsoft.com/office/drawing/2014/main" id="{87E9B5B3-A485-4E74-86E7-32411A864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6" name="Rectangle 18">
                <a:extLst>
                  <a:ext uri="{FF2B5EF4-FFF2-40B4-BE49-F238E27FC236}">
                    <a16:creationId xmlns:a16="http://schemas.microsoft.com/office/drawing/2014/main" id="{5A37B14B-E65E-4AF5-9554-02E3EA3D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7" name="Rectangle 19">
                <a:extLst>
                  <a:ext uri="{FF2B5EF4-FFF2-40B4-BE49-F238E27FC236}">
                    <a16:creationId xmlns:a16="http://schemas.microsoft.com/office/drawing/2014/main" id="{6721E756-B2C4-4B66-BF00-F7F9B9B0F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8" name="Rectangle 20">
                <a:extLst>
                  <a:ext uri="{FF2B5EF4-FFF2-40B4-BE49-F238E27FC236}">
                    <a16:creationId xmlns:a16="http://schemas.microsoft.com/office/drawing/2014/main" id="{EA1C0DFE-E92E-431A-9EB0-7432482C5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59" name="Rectangle 21">
                <a:extLst>
                  <a:ext uri="{FF2B5EF4-FFF2-40B4-BE49-F238E27FC236}">
                    <a16:creationId xmlns:a16="http://schemas.microsoft.com/office/drawing/2014/main" id="{9018788F-B140-4070-BE82-0F43BE25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60" name="Rectangle 22">
                <a:extLst>
                  <a:ext uri="{FF2B5EF4-FFF2-40B4-BE49-F238E27FC236}">
                    <a16:creationId xmlns:a16="http://schemas.microsoft.com/office/drawing/2014/main" id="{CB45D96D-D68A-4722-9010-EE08F5D5D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194" name="Group 23">
              <a:extLst>
                <a:ext uri="{FF2B5EF4-FFF2-40B4-BE49-F238E27FC236}">
                  <a16:creationId xmlns:a16="http://schemas.microsoft.com/office/drawing/2014/main" id="{9607C5F7-4C03-47EB-880B-514F3BCB2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2448"/>
              <a:ext cx="10704" cy="669"/>
              <a:chOff x="-3360" y="2544"/>
              <a:chExt cx="8448" cy="528"/>
            </a:xfrm>
          </p:grpSpPr>
          <p:sp>
            <p:nvSpPr>
              <p:cNvPr id="48229" name="Rectangle 24">
                <a:extLst>
                  <a:ext uri="{FF2B5EF4-FFF2-40B4-BE49-F238E27FC236}">
                    <a16:creationId xmlns:a16="http://schemas.microsoft.com/office/drawing/2014/main" id="{6E2D2CCF-C7A5-42EC-A2F1-168C6D5EF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0" name="Rectangle 25">
                <a:extLst>
                  <a:ext uri="{FF2B5EF4-FFF2-40B4-BE49-F238E27FC236}">
                    <a16:creationId xmlns:a16="http://schemas.microsoft.com/office/drawing/2014/main" id="{280768E4-3ACE-4FCB-95E4-EE0351B2B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1" name="Rectangle 26">
                <a:extLst>
                  <a:ext uri="{FF2B5EF4-FFF2-40B4-BE49-F238E27FC236}">
                    <a16:creationId xmlns:a16="http://schemas.microsoft.com/office/drawing/2014/main" id="{B3B99730-A018-4C3B-8BE7-58B86669A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2" name="Rectangle 27">
                <a:extLst>
                  <a:ext uri="{FF2B5EF4-FFF2-40B4-BE49-F238E27FC236}">
                    <a16:creationId xmlns:a16="http://schemas.microsoft.com/office/drawing/2014/main" id="{171DC5A6-E18A-4AEF-83D0-3217BA0E0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3" name="Rectangle 28">
                <a:extLst>
                  <a:ext uri="{FF2B5EF4-FFF2-40B4-BE49-F238E27FC236}">
                    <a16:creationId xmlns:a16="http://schemas.microsoft.com/office/drawing/2014/main" id="{D9F7D292-A347-4D84-A675-749B5F0A3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4" name="Rectangle 29">
                <a:extLst>
                  <a:ext uri="{FF2B5EF4-FFF2-40B4-BE49-F238E27FC236}">
                    <a16:creationId xmlns:a16="http://schemas.microsoft.com/office/drawing/2014/main" id="{61AF1661-6AC5-4424-BEF5-38E6FEF80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5" name="Rectangle 30">
                <a:extLst>
                  <a:ext uri="{FF2B5EF4-FFF2-40B4-BE49-F238E27FC236}">
                    <a16:creationId xmlns:a16="http://schemas.microsoft.com/office/drawing/2014/main" id="{16662E84-7947-4F2E-8E50-9C57B7AB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6" name="Rectangle 31">
                <a:extLst>
                  <a:ext uri="{FF2B5EF4-FFF2-40B4-BE49-F238E27FC236}">
                    <a16:creationId xmlns:a16="http://schemas.microsoft.com/office/drawing/2014/main" id="{7323DD45-F503-4D33-B659-2464CB596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7" name="Rectangle 32">
                <a:extLst>
                  <a:ext uri="{FF2B5EF4-FFF2-40B4-BE49-F238E27FC236}">
                    <a16:creationId xmlns:a16="http://schemas.microsoft.com/office/drawing/2014/main" id="{90BD46E4-AED2-4B19-84FD-50824DCE6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8" name="Rectangle 33">
                <a:extLst>
                  <a:ext uri="{FF2B5EF4-FFF2-40B4-BE49-F238E27FC236}">
                    <a16:creationId xmlns:a16="http://schemas.microsoft.com/office/drawing/2014/main" id="{7FCE303C-87F5-4CFF-9EB7-7FFA31E5A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39" name="Rectangle 34">
                <a:extLst>
                  <a:ext uri="{FF2B5EF4-FFF2-40B4-BE49-F238E27FC236}">
                    <a16:creationId xmlns:a16="http://schemas.microsoft.com/office/drawing/2014/main" id="{2A23D440-08E1-4280-872C-0BF391D65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0" name="Rectangle 35">
                <a:extLst>
                  <a:ext uri="{FF2B5EF4-FFF2-40B4-BE49-F238E27FC236}">
                    <a16:creationId xmlns:a16="http://schemas.microsoft.com/office/drawing/2014/main" id="{616DCFA7-5AC8-42EA-B5FB-0633CA580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1" name="Rectangle 36">
                <a:extLst>
                  <a:ext uri="{FF2B5EF4-FFF2-40B4-BE49-F238E27FC236}">
                    <a16:creationId xmlns:a16="http://schemas.microsoft.com/office/drawing/2014/main" id="{4E686D6B-B92D-4CAB-8C3F-E858B71F8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2" name="Rectangle 37">
                <a:extLst>
                  <a:ext uri="{FF2B5EF4-FFF2-40B4-BE49-F238E27FC236}">
                    <a16:creationId xmlns:a16="http://schemas.microsoft.com/office/drawing/2014/main" id="{76E512DE-EF42-46BA-8475-A0F07900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3" name="Rectangle 38">
                <a:extLst>
                  <a:ext uri="{FF2B5EF4-FFF2-40B4-BE49-F238E27FC236}">
                    <a16:creationId xmlns:a16="http://schemas.microsoft.com/office/drawing/2014/main" id="{5C7A10F4-35EE-42B8-A1F6-A9F53499D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44" name="Rectangle 39">
                <a:extLst>
                  <a:ext uri="{FF2B5EF4-FFF2-40B4-BE49-F238E27FC236}">
                    <a16:creationId xmlns:a16="http://schemas.microsoft.com/office/drawing/2014/main" id="{9C11B4A7-51E4-492B-90D0-FE85C196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195" name="Group 40">
              <a:extLst>
                <a:ext uri="{FF2B5EF4-FFF2-40B4-BE49-F238E27FC236}">
                  <a16:creationId xmlns:a16="http://schemas.microsoft.com/office/drawing/2014/main" id="{5D2E3CD2-C4BF-4318-AC53-E7617254E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3120"/>
              <a:ext cx="10704" cy="669"/>
              <a:chOff x="-3360" y="2544"/>
              <a:chExt cx="8448" cy="528"/>
            </a:xfrm>
          </p:grpSpPr>
          <p:sp>
            <p:nvSpPr>
              <p:cNvPr id="48213" name="Rectangle 41">
                <a:extLst>
                  <a:ext uri="{FF2B5EF4-FFF2-40B4-BE49-F238E27FC236}">
                    <a16:creationId xmlns:a16="http://schemas.microsoft.com/office/drawing/2014/main" id="{DEE3532E-3D52-4FAD-A9BC-35EFEE49C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4" name="Rectangle 42">
                <a:extLst>
                  <a:ext uri="{FF2B5EF4-FFF2-40B4-BE49-F238E27FC236}">
                    <a16:creationId xmlns:a16="http://schemas.microsoft.com/office/drawing/2014/main" id="{7D473603-DD1D-458B-BA3C-C41C8B81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5" name="Rectangle 43">
                <a:extLst>
                  <a:ext uri="{FF2B5EF4-FFF2-40B4-BE49-F238E27FC236}">
                    <a16:creationId xmlns:a16="http://schemas.microsoft.com/office/drawing/2014/main" id="{32C7C4E6-20B3-4193-8D83-062D1C03C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6" name="Rectangle 44">
                <a:extLst>
                  <a:ext uri="{FF2B5EF4-FFF2-40B4-BE49-F238E27FC236}">
                    <a16:creationId xmlns:a16="http://schemas.microsoft.com/office/drawing/2014/main" id="{4AA23123-44E3-4B89-A0D7-D8D12906B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7" name="Rectangle 45">
                <a:extLst>
                  <a:ext uri="{FF2B5EF4-FFF2-40B4-BE49-F238E27FC236}">
                    <a16:creationId xmlns:a16="http://schemas.microsoft.com/office/drawing/2014/main" id="{4FFD75E9-CB57-4ECC-8C51-06119AD26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8" name="Rectangle 46">
                <a:extLst>
                  <a:ext uri="{FF2B5EF4-FFF2-40B4-BE49-F238E27FC236}">
                    <a16:creationId xmlns:a16="http://schemas.microsoft.com/office/drawing/2014/main" id="{E18E1809-4A72-49FF-9938-FD248AA1F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9" name="Rectangle 47">
                <a:extLst>
                  <a:ext uri="{FF2B5EF4-FFF2-40B4-BE49-F238E27FC236}">
                    <a16:creationId xmlns:a16="http://schemas.microsoft.com/office/drawing/2014/main" id="{A03ED170-769A-464D-BA61-4DC9EBDF1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0" name="Rectangle 48">
                <a:extLst>
                  <a:ext uri="{FF2B5EF4-FFF2-40B4-BE49-F238E27FC236}">
                    <a16:creationId xmlns:a16="http://schemas.microsoft.com/office/drawing/2014/main" id="{B22056CD-72E5-49EE-ADD5-3578F756C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1" name="Rectangle 49">
                <a:extLst>
                  <a:ext uri="{FF2B5EF4-FFF2-40B4-BE49-F238E27FC236}">
                    <a16:creationId xmlns:a16="http://schemas.microsoft.com/office/drawing/2014/main" id="{38D98F48-1269-4B8C-AB9D-456DAC8CD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2" name="Rectangle 50">
                <a:extLst>
                  <a:ext uri="{FF2B5EF4-FFF2-40B4-BE49-F238E27FC236}">
                    <a16:creationId xmlns:a16="http://schemas.microsoft.com/office/drawing/2014/main" id="{85CB352F-D831-4CE5-B5B8-787BAE9C2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3" name="Rectangle 51">
                <a:extLst>
                  <a:ext uri="{FF2B5EF4-FFF2-40B4-BE49-F238E27FC236}">
                    <a16:creationId xmlns:a16="http://schemas.microsoft.com/office/drawing/2014/main" id="{354D215E-C69B-4C26-B5E8-7F733DAB1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4" name="Rectangle 52">
                <a:extLst>
                  <a:ext uri="{FF2B5EF4-FFF2-40B4-BE49-F238E27FC236}">
                    <a16:creationId xmlns:a16="http://schemas.microsoft.com/office/drawing/2014/main" id="{E16613BA-5F3F-4F81-A2C1-F6CB76FDC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5" name="Rectangle 53">
                <a:extLst>
                  <a:ext uri="{FF2B5EF4-FFF2-40B4-BE49-F238E27FC236}">
                    <a16:creationId xmlns:a16="http://schemas.microsoft.com/office/drawing/2014/main" id="{67AF50A1-4722-4AC9-BBE7-26F113A8D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6" name="Rectangle 54">
                <a:extLst>
                  <a:ext uri="{FF2B5EF4-FFF2-40B4-BE49-F238E27FC236}">
                    <a16:creationId xmlns:a16="http://schemas.microsoft.com/office/drawing/2014/main" id="{E0D31250-8D30-4105-A583-300396B26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7" name="Rectangle 55">
                <a:extLst>
                  <a:ext uri="{FF2B5EF4-FFF2-40B4-BE49-F238E27FC236}">
                    <a16:creationId xmlns:a16="http://schemas.microsoft.com/office/drawing/2014/main" id="{67CD3786-DCEF-4C8D-A208-16D4938FB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28" name="Rectangle 56">
                <a:extLst>
                  <a:ext uri="{FF2B5EF4-FFF2-40B4-BE49-F238E27FC236}">
                    <a16:creationId xmlns:a16="http://schemas.microsoft.com/office/drawing/2014/main" id="{03CE77DA-F8A5-4121-88AB-337D6AFC6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8196" name="Group 57">
              <a:extLst>
                <a:ext uri="{FF2B5EF4-FFF2-40B4-BE49-F238E27FC236}">
                  <a16:creationId xmlns:a16="http://schemas.microsoft.com/office/drawing/2014/main" id="{2A24873E-D7CD-4E66-8E3F-5BD309F1A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3792"/>
              <a:ext cx="10704" cy="669"/>
              <a:chOff x="-3360" y="2544"/>
              <a:chExt cx="8448" cy="528"/>
            </a:xfrm>
          </p:grpSpPr>
          <p:sp>
            <p:nvSpPr>
              <p:cNvPr id="48197" name="Rectangle 58">
                <a:extLst>
                  <a:ext uri="{FF2B5EF4-FFF2-40B4-BE49-F238E27FC236}">
                    <a16:creationId xmlns:a16="http://schemas.microsoft.com/office/drawing/2014/main" id="{0A6E77C8-E4BD-46B8-B2FB-F09D5FB8E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98" name="Rectangle 59">
                <a:extLst>
                  <a:ext uri="{FF2B5EF4-FFF2-40B4-BE49-F238E27FC236}">
                    <a16:creationId xmlns:a16="http://schemas.microsoft.com/office/drawing/2014/main" id="{D6BD4DE3-2FE5-4F29-88A5-9212837A4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99" name="Rectangle 60">
                <a:extLst>
                  <a:ext uri="{FF2B5EF4-FFF2-40B4-BE49-F238E27FC236}">
                    <a16:creationId xmlns:a16="http://schemas.microsoft.com/office/drawing/2014/main" id="{1E04C5FC-8F4F-45B9-8FF8-8B3B4E488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0" name="Rectangle 61">
                <a:extLst>
                  <a:ext uri="{FF2B5EF4-FFF2-40B4-BE49-F238E27FC236}">
                    <a16:creationId xmlns:a16="http://schemas.microsoft.com/office/drawing/2014/main" id="{7E9CF436-454C-488F-BEC1-622B7817D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1" name="Rectangle 62">
                <a:extLst>
                  <a:ext uri="{FF2B5EF4-FFF2-40B4-BE49-F238E27FC236}">
                    <a16:creationId xmlns:a16="http://schemas.microsoft.com/office/drawing/2014/main" id="{73A64C51-AAEE-4B55-8EA3-1C0C49739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2" name="Rectangle 63">
                <a:extLst>
                  <a:ext uri="{FF2B5EF4-FFF2-40B4-BE49-F238E27FC236}">
                    <a16:creationId xmlns:a16="http://schemas.microsoft.com/office/drawing/2014/main" id="{1330EEF1-E14D-4672-AF62-445ADDAA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3" name="Rectangle 64">
                <a:extLst>
                  <a:ext uri="{FF2B5EF4-FFF2-40B4-BE49-F238E27FC236}">
                    <a16:creationId xmlns:a16="http://schemas.microsoft.com/office/drawing/2014/main" id="{0D9B8777-BA4E-40FA-B72D-776FC25BE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4" name="Rectangle 65">
                <a:extLst>
                  <a:ext uri="{FF2B5EF4-FFF2-40B4-BE49-F238E27FC236}">
                    <a16:creationId xmlns:a16="http://schemas.microsoft.com/office/drawing/2014/main" id="{3E390C1B-08C7-438C-8411-3D263C8EC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5" name="Rectangle 66">
                <a:extLst>
                  <a:ext uri="{FF2B5EF4-FFF2-40B4-BE49-F238E27FC236}">
                    <a16:creationId xmlns:a16="http://schemas.microsoft.com/office/drawing/2014/main" id="{A7F084FA-2E3C-4C61-8271-7D240998F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6" name="Rectangle 67">
                <a:extLst>
                  <a:ext uri="{FF2B5EF4-FFF2-40B4-BE49-F238E27FC236}">
                    <a16:creationId xmlns:a16="http://schemas.microsoft.com/office/drawing/2014/main" id="{8DB1D740-1A55-4093-9B3C-7BC66047A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7" name="Rectangle 68">
                <a:extLst>
                  <a:ext uri="{FF2B5EF4-FFF2-40B4-BE49-F238E27FC236}">
                    <a16:creationId xmlns:a16="http://schemas.microsoft.com/office/drawing/2014/main" id="{7251A11C-66A0-4DCB-AA71-58C20DA12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8" name="Rectangle 69">
                <a:extLst>
                  <a:ext uri="{FF2B5EF4-FFF2-40B4-BE49-F238E27FC236}">
                    <a16:creationId xmlns:a16="http://schemas.microsoft.com/office/drawing/2014/main" id="{522283D1-AACD-4825-AE30-9E1147095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09" name="Rectangle 70">
                <a:extLst>
                  <a:ext uri="{FF2B5EF4-FFF2-40B4-BE49-F238E27FC236}">
                    <a16:creationId xmlns:a16="http://schemas.microsoft.com/office/drawing/2014/main" id="{1AAA9B5A-8C95-4396-86DA-981A7A6D2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0" name="Rectangle 71">
                <a:extLst>
                  <a:ext uri="{FF2B5EF4-FFF2-40B4-BE49-F238E27FC236}">
                    <a16:creationId xmlns:a16="http://schemas.microsoft.com/office/drawing/2014/main" id="{961D0687-AF27-4C5A-9154-A7382996E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1" name="Rectangle 72">
                <a:extLst>
                  <a:ext uri="{FF2B5EF4-FFF2-40B4-BE49-F238E27FC236}">
                    <a16:creationId xmlns:a16="http://schemas.microsoft.com/office/drawing/2014/main" id="{01C49FFF-72A7-4FC8-898D-2CE118AA4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212" name="Rectangle 73">
                <a:extLst>
                  <a:ext uri="{FF2B5EF4-FFF2-40B4-BE49-F238E27FC236}">
                    <a16:creationId xmlns:a16="http://schemas.microsoft.com/office/drawing/2014/main" id="{F62212FC-71D3-4DC1-ACBD-821337229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7" name="Group 137">
            <a:extLst>
              <a:ext uri="{FF2B5EF4-FFF2-40B4-BE49-F238E27FC236}">
                <a16:creationId xmlns:a16="http://schemas.microsoft.com/office/drawing/2014/main" id="{090E8257-9540-4961-AC4A-C18ACEB6951C}"/>
              </a:ext>
            </a:extLst>
          </p:cNvPr>
          <p:cNvGrpSpPr>
            <a:grpSpLocks/>
          </p:cNvGrpSpPr>
          <p:nvPr/>
        </p:nvGrpSpPr>
        <p:grpSpPr bwMode="auto">
          <a:xfrm>
            <a:off x="334963" y="4144963"/>
            <a:ext cx="9807575" cy="2849562"/>
            <a:chOff x="192" y="2304"/>
            <a:chExt cx="5616" cy="1584"/>
          </a:xfrm>
        </p:grpSpPr>
        <p:sp>
          <p:nvSpPr>
            <p:cNvPr id="48165" name="Oval 110">
              <a:extLst>
                <a:ext uri="{FF2B5EF4-FFF2-40B4-BE49-F238E27FC236}">
                  <a16:creationId xmlns:a16="http://schemas.microsoft.com/office/drawing/2014/main" id="{4F8057DA-CFAC-419C-BA4C-6FC77BAE1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6" name="Oval 111">
              <a:extLst>
                <a:ext uri="{FF2B5EF4-FFF2-40B4-BE49-F238E27FC236}">
                  <a16:creationId xmlns:a16="http://schemas.microsoft.com/office/drawing/2014/main" id="{CE144BE8-1A20-434D-9B4D-2B22B7761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615D"/>
                </a:gs>
                <a:gs pos="100000">
                  <a:srgbClr val="762D2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7" name="Oval 112">
              <a:extLst>
                <a:ext uri="{FF2B5EF4-FFF2-40B4-BE49-F238E27FC236}">
                  <a16:creationId xmlns:a16="http://schemas.microsoft.com/office/drawing/2014/main" id="{E1FC3D5C-20C3-43B7-967B-C18CF7ED8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615D"/>
                </a:gs>
                <a:gs pos="100000">
                  <a:srgbClr val="762D2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8" name="Oval 113">
              <a:extLst>
                <a:ext uri="{FF2B5EF4-FFF2-40B4-BE49-F238E27FC236}">
                  <a16:creationId xmlns:a16="http://schemas.microsoft.com/office/drawing/2014/main" id="{61AC15EC-08F5-4251-941D-0B13CA3D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615D"/>
                </a:gs>
                <a:gs pos="100000">
                  <a:srgbClr val="762D2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9" name="Oval 114">
              <a:extLst>
                <a:ext uri="{FF2B5EF4-FFF2-40B4-BE49-F238E27FC236}">
                  <a16:creationId xmlns:a16="http://schemas.microsoft.com/office/drawing/2014/main" id="{7EAF9774-92FB-439A-A7ED-267A6CCC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A9A7"/>
                </a:gs>
                <a:gs pos="100000">
                  <a:srgbClr val="764E4D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0" name="Oval 115">
              <a:extLst>
                <a:ext uri="{FF2B5EF4-FFF2-40B4-BE49-F238E27FC236}">
                  <a16:creationId xmlns:a16="http://schemas.microsoft.com/office/drawing/2014/main" id="{46C02892-94BA-4D85-B6D8-49BC5379A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615D"/>
                </a:gs>
                <a:gs pos="100000">
                  <a:srgbClr val="762D2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1" name="Oval 116">
              <a:extLst>
                <a:ext uri="{FF2B5EF4-FFF2-40B4-BE49-F238E27FC236}">
                  <a16:creationId xmlns:a16="http://schemas.microsoft.com/office/drawing/2014/main" id="{CC5BC746-A666-4FC8-A1A9-DDF1E6ACA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2" name="Oval 117">
              <a:extLst>
                <a:ext uri="{FF2B5EF4-FFF2-40B4-BE49-F238E27FC236}">
                  <a16:creationId xmlns:a16="http://schemas.microsoft.com/office/drawing/2014/main" id="{363AC3EC-02D9-4767-B136-9595E1731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3" name="Oval 118">
              <a:extLst>
                <a:ext uri="{FF2B5EF4-FFF2-40B4-BE49-F238E27FC236}">
                  <a16:creationId xmlns:a16="http://schemas.microsoft.com/office/drawing/2014/main" id="{497D924A-1FB9-4127-86C1-AAF8077E8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4" name="Oval 119">
              <a:extLst>
                <a:ext uri="{FF2B5EF4-FFF2-40B4-BE49-F238E27FC236}">
                  <a16:creationId xmlns:a16="http://schemas.microsoft.com/office/drawing/2014/main" id="{E9B3C40F-BA16-4164-944F-1D1BAF2F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5" name="Oval 120">
              <a:extLst>
                <a:ext uri="{FF2B5EF4-FFF2-40B4-BE49-F238E27FC236}">
                  <a16:creationId xmlns:a16="http://schemas.microsoft.com/office/drawing/2014/main" id="{A9CE14D1-4C54-4901-B0FB-8647D1886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615D"/>
                </a:gs>
                <a:gs pos="100000">
                  <a:srgbClr val="762D2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6" name="Oval 121">
              <a:extLst>
                <a:ext uri="{FF2B5EF4-FFF2-40B4-BE49-F238E27FC236}">
                  <a16:creationId xmlns:a16="http://schemas.microsoft.com/office/drawing/2014/main" id="{A3744EA2-9E0C-441C-92D2-CCC3D75DB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7" name="Oval 122">
              <a:extLst>
                <a:ext uri="{FF2B5EF4-FFF2-40B4-BE49-F238E27FC236}">
                  <a16:creationId xmlns:a16="http://schemas.microsoft.com/office/drawing/2014/main" id="{C0AB5FB9-A956-4806-BD2B-5BB5C88D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8" name="Oval 123">
              <a:extLst>
                <a:ext uri="{FF2B5EF4-FFF2-40B4-BE49-F238E27FC236}">
                  <a16:creationId xmlns:a16="http://schemas.microsoft.com/office/drawing/2014/main" id="{8C249C93-83EF-4B02-8332-75E3B10D8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79" name="Oval 124">
              <a:extLst>
                <a:ext uri="{FF2B5EF4-FFF2-40B4-BE49-F238E27FC236}">
                  <a16:creationId xmlns:a16="http://schemas.microsoft.com/office/drawing/2014/main" id="{2AE460EF-EA26-4B73-BE20-FCFD6CC1E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0" name="Oval 125">
              <a:extLst>
                <a:ext uri="{FF2B5EF4-FFF2-40B4-BE49-F238E27FC236}">
                  <a16:creationId xmlns:a16="http://schemas.microsoft.com/office/drawing/2014/main" id="{B28D8744-9D81-4FEA-B9D6-5C1456AF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1" name="Oval 126">
              <a:extLst>
                <a:ext uri="{FF2B5EF4-FFF2-40B4-BE49-F238E27FC236}">
                  <a16:creationId xmlns:a16="http://schemas.microsoft.com/office/drawing/2014/main" id="{ED923C64-FA33-4DD3-9803-029694BB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F0701"/>
                </a:gs>
                <a:gs pos="100000">
                  <a:srgbClr val="76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2" name="Oval 127">
              <a:extLst>
                <a:ext uri="{FF2B5EF4-FFF2-40B4-BE49-F238E27FC236}">
                  <a16:creationId xmlns:a16="http://schemas.microsoft.com/office/drawing/2014/main" id="{5F8C0D32-880B-4204-A68F-2794A9212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3" name="Oval 128">
              <a:extLst>
                <a:ext uri="{FF2B5EF4-FFF2-40B4-BE49-F238E27FC236}">
                  <a16:creationId xmlns:a16="http://schemas.microsoft.com/office/drawing/2014/main" id="{C252BA88-8CC5-42CE-810C-30C094D7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860300"/>
                </a:gs>
                <a:gs pos="100000">
                  <a:srgbClr val="3E01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4" name="Oval 129">
              <a:extLst>
                <a:ext uri="{FF2B5EF4-FFF2-40B4-BE49-F238E27FC236}">
                  <a16:creationId xmlns:a16="http://schemas.microsoft.com/office/drawing/2014/main" id="{2529AAF4-BC5B-4CC1-A432-137B7D95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5" name="Oval 130">
              <a:extLst>
                <a:ext uri="{FF2B5EF4-FFF2-40B4-BE49-F238E27FC236}">
                  <a16:creationId xmlns:a16="http://schemas.microsoft.com/office/drawing/2014/main" id="{3A67D1FA-FC9D-4957-A10D-F5CE81D3A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6" name="Oval 131">
              <a:extLst>
                <a:ext uri="{FF2B5EF4-FFF2-40B4-BE49-F238E27FC236}">
                  <a16:creationId xmlns:a16="http://schemas.microsoft.com/office/drawing/2014/main" id="{83E49302-59CE-44DD-8F1D-959F0157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7" name="Oval 132">
              <a:extLst>
                <a:ext uri="{FF2B5EF4-FFF2-40B4-BE49-F238E27FC236}">
                  <a16:creationId xmlns:a16="http://schemas.microsoft.com/office/drawing/2014/main" id="{6FBA0FFE-8FE8-4F38-A5E9-FC13F487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FA0600"/>
                </a:gs>
                <a:gs pos="100000">
                  <a:srgbClr val="7403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8" name="Oval 133">
              <a:extLst>
                <a:ext uri="{FF2B5EF4-FFF2-40B4-BE49-F238E27FC236}">
                  <a16:creationId xmlns:a16="http://schemas.microsoft.com/office/drawing/2014/main" id="{F19057FC-AE59-433C-9977-C2B1A1D4E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89" name="Oval 134">
              <a:extLst>
                <a:ext uri="{FF2B5EF4-FFF2-40B4-BE49-F238E27FC236}">
                  <a16:creationId xmlns:a16="http://schemas.microsoft.com/office/drawing/2014/main" id="{1247E357-92CC-459D-AD1B-73F96709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3648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860300"/>
                </a:gs>
                <a:gs pos="100000">
                  <a:srgbClr val="3E01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0" name="Oval 135">
              <a:extLst>
                <a:ext uri="{FF2B5EF4-FFF2-40B4-BE49-F238E27FC236}">
                  <a16:creationId xmlns:a16="http://schemas.microsoft.com/office/drawing/2014/main" id="{2A8FBDA4-74C3-44DC-86D6-7D32D166F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297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860300"/>
                </a:gs>
                <a:gs pos="100000">
                  <a:srgbClr val="3E01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91" name="Oval 136">
              <a:extLst>
                <a:ext uri="{FF2B5EF4-FFF2-40B4-BE49-F238E27FC236}">
                  <a16:creationId xmlns:a16="http://schemas.microsoft.com/office/drawing/2014/main" id="{5BF41AB6-0BA8-4D23-9758-434EAE2A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8" y="2304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AC0400"/>
                </a:gs>
                <a:gs pos="100000">
                  <a:srgbClr val="500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138">
            <a:extLst>
              <a:ext uri="{FF2B5EF4-FFF2-40B4-BE49-F238E27FC236}">
                <a16:creationId xmlns:a16="http://schemas.microsoft.com/office/drawing/2014/main" id="{CC6ACC49-6286-402A-A3EF-CA385858FB3A}"/>
              </a:ext>
            </a:extLst>
          </p:cNvPr>
          <p:cNvGrpSpPr>
            <a:grpSpLocks/>
          </p:cNvGrpSpPr>
          <p:nvPr/>
        </p:nvGrpSpPr>
        <p:grpSpPr bwMode="auto">
          <a:xfrm>
            <a:off x="-922338" y="4016375"/>
            <a:ext cx="10980738" cy="3194050"/>
            <a:chOff x="-528" y="2232"/>
            <a:chExt cx="6288" cy="1776"/>
          </a:xfrm>
        </p:grpSpPr>
        <p:sp>
          <p:nvSpPr>
            <p:cNvPr id="48135" name="AutoShape 139">
              <a:extLst>
                <a:ext uri="{FF2B5EF4-FFF2-40B4-BE49-F238E27FC236}">
                  <a16:creationId xmlns:a16="http://schemas.microsoft.com/office/drawing/2014/main" id="{0F1CB12C-C3F9-4BD8-B9BC-BCA11D2B4B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9854">
              <a:off x="2112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6" name="AutoShape 140">
              <a:extLst>
                <a:ext uri="{FF2B5EF4-FFF2-40B4-BE49-F238E27FC236}">
                  <a16:creationId xmlns:a16="http://schemas.microsoft.com/office/drawing/2014/main" id="{0D5924D4-BE55-49CC-940E-ED3947714A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59363">
              <a:off x="2784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7" name="AutoShape 141">
              <a:extLst>
                <a:ext uri="{FF2B5EF4-FFF2-40B4-BE49-F238E27FC236}">
                  <a16:creationId xmlns:a16="http://schemas.microsoft.com/office/drawing/2014/main" id="{26FFAF0C-92C5-45F4-8939-3FAEDEA6E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8" name="AutoShape 142">
              <a:extLst>
                <a:ext uri="{FF2B5EF4-FFF2-40B4-BE49-F238E27FC236}">
                  <a16:creationId xmlns:a16="http://schemas.microsoft.com/office/drawing/2014/main" id="{9BE4FD57-18C3-4F41-9D87-01BA216C30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16031">
              <a:off x="4128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9" name="AutoShape 143">
              <a:extLst>
                <a:ext uri="{FF2B5EF4-FFF2-40B4-BE49-F238E27FC236}">
                  <a16:creationId xmlns:a16="http://schemas.microsoft.com/office/drawing/2014/main" id="{62283692-075A-4F0B-8625-9918D440F9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19406">
              <a:off x="4752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0" name="AutoShape 144">
              <a:extLst>
                <a:ext uri="{FF2B5EF4-FFF2-40B4-BE49-F238E27FC236}">
                  <a16:creationId xmlns:a16="http://schemas.microsoft.com/office/drawing/2014/main" id="{1ACB9EE0-2014-4D17-8B8C-D4026B2F9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1" name="AutoShape 145">
              <a:extLst>
                <a:ext uri="{FF2B5EF4-FFF2-40B4-BE49-F238E27FC236}">
                  <a16:creationId xmlns:a16="http://schemas.microsoft.com/office/drawing/2014/main" id="{9D43A22A-8179-41B8-B2DA-EB3EAB4332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093708">
              <a:off x="4128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AutoShape 146">
              <a:extLst>
                <a:ext uri="{FF2B5EF4-FFF2-40B4-BE49-F238E27FC236}">
                  <a16:creationId xmlns:a16="http://schemas.microsoft.com/office/drawing/2014/main" id="{702FADD5-90FE-4CA0-9358-C1A60C80A3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28245">
              <a:off x="4800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3" name="AutoShape 147">
              <a:extLst>
                <a:ext uri="{FF2B5EF4-FFF2-40B4-BE49-F238E27FC236}">
                  <a16:creationId xmlns:a16="http://schemas.microsoft.com/office/drawing/2014/main" id="{84A7B7B9-5DFF-4B0F-B7C1-8715E4F5C1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89217">
              <a:off x="2112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4" name="AutoShape 148">
              <a:extLst>
                <a:ext uri="{FF2B5EF4-FFF2-40B4-BE49-F238E27FC236}">
                  <a16:creationId xmlns:a16="http://schemas.microsoft.com/office/drawing/2014/main" id="{41EF5427-EB03-4880-A88F-6B9C3E3BF8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31187">
              <a:off x="2784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5" name="AutoShape 149">
              <a:extLst>
                <a:ext uri="{FF2B5EF4-FFF2-40B4-BE49-F238E27FC236}">
                  <a16:creationId xmlns:a16="http://schemas.microsoft.com/office/drawing/2014/main" id="{24F0EA35-E54C-445E-992B-B20FAB5F19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79113">
              <a:off x="3456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6" name="AutoShape 150">
              <a:extLst>
                <a:ext uri="{FF2B5EF4-FFF2-40B4-BE49-F238E27FC236}">
                  <a16:creationId xmlns:a16="http://schemas.microsoft.com/office/drawing/2014/main" id="{A758AF7C-2ECD-44F6-B13C-35CE3A26EE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302407">
              <a:off x="4128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7" name="AutoShape 151">
              <a:extLst>
                <a:ext uri="{FF2B5EF4-FFF2-40B4-BE49-F238E27FC236}">
                  <a16:creationId xmlns:a16="http://schemas.microsoft.com/office/drawing/2014/main" id="{18FA4BE8-90C5-43EB-B380-BAE6846E64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18846">
              <a:off x="-528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8" name="AutoShape 152">
              <a:extLst>
                <a:ext uri="{FF2B5EF4-FFF2-40B4-BE49-F238E27FC236}">
                  <a16:creationId xmlns:a16="http://schemas.microsoft.com/office/drawing/2014/main" id="{5FF59A31-2AA0-4013-87E4-4F4C08400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9" name="AutoShape 153">
              <a:extLst>
                <a:ext uri="{FF2B5EF4-FFF2-40B4-BE49-F238E27FC236}">
                  <a16:creationId xmlns:a16="http://schemas.microsoft.com/office/drawing/2014/main" id="{564CD68F-CF3E-4D15-9FAD-E2E5E3B88B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2537">
              <a:off x="816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0" name="AutoShape 154">
              <a:extLst>
                <a:ext uri="{FF2B5EF4-FFF2-40B4-BE49-F238E27FC236}">
                  <a16:creationId xmlns:a16="http://schemas.microsoft.com/office/drawing/2014/main" id="{CEFA8A1C-62A8-46CD-9E63-E871FE9A47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54911">
              <a:off x="1440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1" name="AutoShape 155">
              <a:extLst>
                <a:ext uri="{FF2B5EF4-FFF2-40B4-BE49-F238E27FC236}">
                  <a16:creationId xmlns:a16="http://schemas.microsoft.com/office/drawing/2014/main" id="{D62E448F-2DF1-4684-A81A-097EC53C0B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80531">
              <a:off x="-528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2" name="AutoShape 156">
              <a:extLst>
                <a:ext uri="{FF2B5EF4-FFF2-40B4-BE49-F238E27FC236}">
                  <a16:creationId xmlns:a16="http://schemas.microsoft.com/office/drawing/2014/main" id="{BA4843A8-364B-450A-8128-4BC381098A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30832">
              <a:off x="144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3" name="AutoShape 157">
              <a:extLst>
                <a:ext uri="{FF2B5EF4-FFF2-40B4-BE49-F238E27FC236}">
                  <a16:creationId xmlns:a16="http://schemas.microsoft.com/office/drawing/2014/main" id="{00809FCE-B750-4B65-9E7A-3CA6714738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86516">
              <a:off x="816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4" name="AutoShape 158">
              <a:extLst>
                <a:ext uri="{FF2B5EF4-FFF2-40B4-BE49-F238E27FC236}">
                  <a16:creationId xmlns:a16="http://schemas.microsoft.com/office/drawing/2014/main" id="{3F59FA31-856B-4871-AEF0-6DEF851A48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0308">
              <a:off x="1440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5" name="AutoShape 159">
              <a:extLst>
                <a:ext uri="{FF2B5EF4-FFF2-40B4-BE49-F238E27FC236}">
                  <a16:creationId xmlns:a16="http://schemas.microsoft.com/office/drawing/2014/main" id="{2AD755DE-9DA0-40D2-8A1E-3463575C2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46105">
              <a:off x="-528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6" name="AutoShape 160">
              <a:extLst>
                <a:ext uri="{FF2B5EF4-FFF2-40B4-BE49-F238E27FC236}">
                  <a16:creationId xmlns:a16="http://schemas.microsoft.com/office/drawing/2014/main" id="{BD2B445F-F5C6-4CA2-B594-BAA5E4003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90694">
              <a:off x="144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7" name="AutoShape 161">
              <a:extLst>
                <a:ext uri="{FF2B5EF4-FFF2-40B4-BE49-F238E27FC236}">
                  <a16:creationId xmlns:a16="http://schemas.microsoft.com/office/drawing/2014/main" id="{061117AD-CFDA-4946-B2BD-F6EA53724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20048">
              <a:off x="816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8" name="AutoShape 162">
              <a:extLst>
                <a:ext uri="{FF2B5EF4-FFF2-40B4-BE49-F238E27FC236}">
                  <a16:creationId xmlns:a16="http://schemas.microsoft.com/office/drawing/2014/main" id="{27D23AB6-7CFB-41C9-AD34-E4C66D22CE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1488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9" name="AutoShape 163">
              <a:extLst>
                <a:ext uri="{FF2B5EF4-FFF2-40B4-BE49-F238E27FC236}">
                  <a16:creationId xmlns:a16="http://schemas.microsoft.com/office/drawing/2014/main" id="{63C5B64C-23B2-4DEF-B042-0433BB6ED2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125684">
              <a:off x="2112" y="2400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0" name="AutoShape 164">
              <a:extLst>
                <a:ext uri="{FF2B5EF4-FFF2-40B4-BE49-F238E27FC236}">
                  <a16:creationId xmlns:a16="http://schemas.microsoft.com/office/drawing/2014/main" id="{D5E80394-A65D-4164-97E3-8C0684CEF2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053713">
              <a:off x="4776" y="242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1" name="AutoShape 165">
              <a:extLst>
                <a:ext uri="{FF2B5EF4-FFF2-40B4-BE49-F238E27FC236}">
                  <a16:creationId xmlns:a16="http://schemas.microsoft.com/office/drawing/2014/main" id="{37D4FA28-9EF2-4DA6-B579-6FBEB7089C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005225">
              <a:off x="5448" y="374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2" name="AutoShape 166">
              <a:extLst>
                <a:ext uri="{FF2B5EF4-FFF2-40B4-BE49-F238E27FC236}">
                  <a16:creationId xmlns:a16="http://schemas.microsoft.com/office/drawing/2014/main" id="{D09F95FA-55AC-4D18-A62C-B8B6FC9A32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590020">
              <a:off x="5496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3" name="AutoShape 167">
              <a:extLst>
                <a:ext uri="{FF2B5EF4-FFF2-40B4-BE49-F238E27FC236}">
                  <a16:creationId xmlns:a16="http://schemas.microsoft.com/office/drawing/2014/main" id="{866EA031-6A41-4C18-B48A-07D73117C6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66521">
              <a:off x="5472" y="2424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64" name="AutoShape 168">
              <a:extLst>
                <a:ext uri="{FF2B5EF4-FFF2-40B4-BE49-F238E27FC236}">
                  <a16:creationId xmlns:a16="http://schemas.microsoft.com/office/drawing/2014/main" id="{18A7309E-D0E1-4CD9-87E9-DCEEE694A0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73567">
              <a:off x="2832" y="3072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accent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6" name="AutoShape 18">
            <a:extLst>
              <a:ext uri="{FF2B5EF4-FFF2-40B4-BE49-F238E27FC236}">
                <a16:creationId xmlns:a16="http://schemas.microsoft.com/office/drawing/2014/main" id="{B5EC91B3-3D21-44EF-B1C5-97F8D446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038" y="1008063"/>
            <a:ext cx="1784350" cy="135255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F604C17-723E-4E71-9B5C-BCB16A040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90488"/>
            <a:ext cx="4378325" cy="795337"/>
          </a:xfrm>
        </p:spPr>
        <p:txBody>
          <a:bodyPr/>
          <a:lstStyle/>
          <a:p>
            <a:pPr eaLnBrk="1" hangingPunct="1"/>
            <a:r>
              <a:rPr lang="en-US" altLang="zh-CN" sz="4500">
                <a:ea typeface="宋体" panose="02010600030101010101" pitchFamily="2" charset="-122"/>
              </a:rPr>
              <a:t>(3)Advection</a:t>
            </a:r>
          </a:p>
        </p:txBody>
      </p:sp>
      <p:graphicFrame>
        <p:nvGraphicFramePr>
          <p:cNvPr id="94223" name="Object 15">
            <a:extLst>
              <a:ext uri="{FF2B5EF4-FFF2-40B4-BE49-F238E27FC236}">
                <a16:creationId xmlns:a16="http://schemas.microsoft.com/office/drawing/2014/main" id="{C01D0B04-953D-47C0-A346-21F717095DB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32600" y="1008063"/>
          <a:ext cx="3101975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431640" progId="Equation.3">
                  <p:embed/>
                </p:oleObj>
              </mc:Choice>
              <mc:Fallback>
                <p:oleObj name="Equation" r:id="rId3" imgW="95220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008063"/>
                        <a:ext cx="3101975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125">
            <a:extLst>
              <a:ext uri="{FF2B5EF4-FFF2-40B4-BE49-F238E27FC236}">
                <a16:creationId xmlns:a16="http://schemas.microsoft.com/office/drawing/2014/main" id="{91A6E1C6-D36C-42F2-AEBC-3725927CC04C}"/>
              </a:ext>
            </a:extLst>
          </p:cNvPr>
          <p:cNvGrpSpPr>
            <a:grpSpLocks/>
          </p:cNvGrpSpPr>
          <p:nvPr/>
        </p:nvGrpSpPr>
        <p:grpSpPr bwMode="auto">
          <a:xfrm>
            <a:off x="-7627938" y="3195638"/>
            <a:ext cx="18692813" cy="4830762"/>
            <a:chOff x="-4368" y="1776"/>
            <a:chExt cx="10704" cy="2685"/>
          </a:xfrm>
        </p:grpSpPr>
        <p:sp>
          <p:nvSpPr>
            <p:cNvPr id="94329" name="Rectangle 121">
              <a:extLst>
                <a:ext uri="{FF2B5EF4-FFF2-40B4-BE49-F238E27FC236}">
                  <a16:creationId xmlns:a16="http://schemas.microsoft.com/office/drawing/2014/main" id="{2116DB0E-D216-4306-B181-A72B780D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20" y="1776"/>
              <a:ext cx="7056" cy="259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2332" name="Group 35">
              <a:extLst>
                <a:ext uri="{FF2B5EF4-FFF2-40B4-BE49-F238E27FC236}">
                  <a16:creationId xmlns:a16="http://schemas.microsoft.com/office/drawing/2014/main" id="{AF41E418-F2A3-4671-8F8E-5F71BFC9B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1776"/>
              <a:ext cx="10704" cy="669"/>
              <a:chOff x="-3360" y="2544"/>
              <a:chExt cx="8448" cy="528"/>
            </a:xfrm>
          </p:grpSpPr>
          <p:sp>
            <p:nvSpPr>
              <p:cNvPr id="12384" name="Rectangle 19">
                <a:extLst>
                  <a:ext uri="{FF2B5EF4-FFF2-40B4-BE49-F238E27FC236}">
                    <a16:creationId xmlns:a16="http://schemas.microsoft.com/office/drawing/2014/main" id="{1EC52B4C-9D90-44D2-B6C9-659167B9A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5" name="Rectangle 20">
                <a:extLst>
                  <a:ext uri="{FF2B5EF4-FFF2-40B4-BE49-F238E27FC236}">
                    <a16:creationId xmlns:a16="http://schemas.microsoft.com/office/drawing/2014/main" id="{C0A90CF1-964C-4509-810E-8C71BA9BA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6" name="Rectangle 21">
                <a:extLst>
                  <a:ext uri="{FF2B5EF4-FFF2-40B4-BE49-F238E27FC236}">
                    <a16:creationId xmlns:a16="http://schemas.microsoft.com/office/drawing/2014/main" id="{BCFDE135-5098-4F48-8AAF-00018C64F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7" name="Rectangle 22">
                <a:extLst>
                  <a:ext uri="{FF2B5EF4-FFF2-40B4-BE49-F238E27FC236}">
                    <a16:creationId xmlns:a16="http://schemas.microsoft.com/office/drawing/2014/main" id="{B3EADD2B-799B-4034-817E-364ADC3B3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8" name="Rectangle 23">
                <a:extLst>
                  <a:ext uri="{FF2B5EF4-FFF2-40B4-BE49-F238E27FC236}">
                    <a16:creationId xmlns:a16="http://schemas.microsoft.com/office/drawing/2014/main" id="{E88EF220-0AE8-40D2-A5C4-540FDB278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9" name="Rectangle 24">
                <a:extLst>
                  <a:ext uri="{FF2B5EF4-FFF2-40B4-BE49-F238E27FC236}">
                    <a16:creationId xmlns:a16="http://schemas.microsoft.com/office/drawing/2014/main" id="{0BA4074A-E371-4E5E-9083-4F9647229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0" name="Rectangle 25">
                <a:extLst>
                  <a:ext uri="{FF2B5EF4-FFF2-40B4-BE49-F238E27FC236}">
                    <a16:creationId xmlns:a16="http://schemas.microsoft.com/office/drawing/2014/main" id="{0404B8F3-BE1D-432E-9134-ADC53FB16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1" name="Rectangle 26">
                <a:extLst>
                  <a:ext uri="{FF2B5EF4-FFF2-40B4-BE49-F238E27FC236}">
                    <a16:creationId xmlns:a16="http://schemas.microsoft.com/office/drawing/2014/main" id="{860805E7-D1C8-4195-83F9-69BF4A029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2" name="Rectangle 27">
                <a:extLst>
                  <a:ext uri="{FF2B5EF4-FFF2-40B4-BE49-F238E27FC236}">
                    <a16:creationId xmlns:a16="http://schemas.microsoft.com/office/drawing/2014/main" id="{668F26F7-465D-4BF1-8A12-B3F36F339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3" name="Rectangle 28">
                <a:extLst>
                  <a:ext uri="{FF2B5EF4-FFF2-40B4-BE49-F238E27FC236}">
                    <a16:creationId xmlns:a16="http://schemas.microsoft.com/office/drawing/2014/main" id="{68D00B5D-C1CC-4B12-BD88-2DF450FD7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4" name="Rectangle 29">
                <a:extLst>
                  <a:ext uri="{FF2B5EF4-FFF2-40B4-BE49-F238E27FC236}">
                    <a16:creationId xmlns:a16="http://schemas.microsoft.com/office/drawing/2014/main" id="{51E3698A-DF71-4FFD-A351-F27189DDB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5" name="Rectangle 30">
                <a:extLst>
                  <a:ext uri="{FF2B5EF4-FFF2-40B4-BE49-F238E27FC236}">
                    <a16:creationId xmlns:a16="http://schemas.microsoft.com/office/drawing/2014/main" id="{B10D781C-DFBA-48DD-BB67-7DFD5A156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6" name="Rectangle 31">
                <a:extLst>
                  <a:ext uri="{FF2B5EF4-FFF2-40B4-BE49-F238E27FC236}">
                    <a16:creationId xmlns:a16="http://schemas.microsoft.com/office/drawing/2014/main" id="{07A40596-3713-4EC0-A9AC-B4CCA725E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7" name="Rectangle 32">
                <a:extLst>
                  <a:ext uri="{FF2B5EF4-FFF2-40B4-BE49-F238E27FC236}">
                    <a16:creationId xmlns:a16="http://schemas.microsoft.com/office/drawing/2014/main" id="{1178454D-D69F-453C-A0EB-500946B71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8" name="Rectangle 33">
                <a:extLst>
                  <a:ext uri="{FF2B5EF4-FFF2-40B4-BE49-F238E27FC236}">
                    <a16:creationId xmlns:a16="http://schemas.microsoft.com/office/drawing/2014/main" id="{C3240659-9E21-458F-9D3D-349F5B7F3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99" name="Rectangle 34">
                <a:extLst>
                  <a:ext uri="{FF2B5EF4-FFF2-40B4-BE49-F238E27FC236}">
                    <a16:creationId xmlns:a16="http://schemas.microsoft.com/office/drawing/2014/main" id="{6E10D018-F5BA-45F8-9EF6-FB4BD4D14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33" name="Group 36">
              <a:extLst>
                <a:ext uri="{FF2B5EF4-FFF2-40B4-BE49-F238E27FC236}">
                  <a16:creationId xmlns:a16="http://schemas.microsoft.com/office/drawing/2014/main" id="{B87C3E03-1985-48B4-8807-1CBF8816D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2448"/>
              <a:ext cx="10704" cy="669"/>
              <a:chOff x="-3360" y="2544"/>
              <a:chExt cx="8448" cy="528"/>
            </a:xfrm>
          </p:grpSpPr>
          <p:sp>
            <p:nvSpPr>
              <p:cNvPr id="12368" name="Rectangle 37">
                <a:extLst>
                  <a:ext uri="{FF2B5EF4-FFF2-40B4-BE49-F238E27FC236}">
                    <a16:creationId xmlns:a16="http://schemas.microsoft.com/office/drawing/2014/main" id="{286C7231-C0B9-4924-A578-E95A2AFD0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9" name="Rectangle 38">
                <a:extLst>
                  <a:ext uri="{FF2B5EF4-FFF2-40B4-BE49-F238E27FC236}">
                    <a16:creationId xmlns:a16="http://schemas.microsoft.com/office/drawing/2014/main" id="{39ABB872-D315-4B2C-89E3-EC736967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0" name="Rectangle 39">
                <a:extLst>
                  <a:ext uri="{FF2B5EF4-FFF2-40B4-BE49-F238E27FC236}">
                    <a16:creationId xmlns:a16="http://schemas.microsoft.com/office/drawing/2014/main" id="{7CC3F8B3-C8D6-4506-BB96-2CAB757E9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1" name="Rectangle 40">
                <a:extLst>
                  <a:ext uri="{FF2B5EF4-FFF2-40B4-BE49-F238E27FC236}">
                    <a16:creationId xmlns:a16="http://schemas.microsoft.com/office/drawing/2014/main" id="{BE50069D-807A-484F-B68B-779FB704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2" name="Rectangle 41">
                <a:extLst>
                  <a:ext uri="{FF2B5EF4-FFF2-40B4-BE49-F238E27FC236}">
                    <a16:creationId xmlns:a16="http://schemas.microsoft.com/office/drawing/2014/main" id="{D5B5774A-0AB2-4BBA-A04C-F507A62D0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3" name="Rectangle 42">
                <a:extLst>
                  <a:ext uri="{FF2B5EF4-FFF2-40B4-BE49-F238E27FC236}">
                    <a16:creationId xmlns:a16="http://schemas.microsoft.com/office/drawing/2014/main" id="{5BCE4076-D3BD-46F7-B75F-99F4FF198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4" name="Rectangle 43">
                <a:extLst>
                  <a:ext uri="{FF2B5EF4-FFF2-40B4-BE49-F238E27FC236}">
                    <a16:creationId xmlns:a16="http://schemas.microsoft.com/office/drawing/2014/main" id="{A617B377-3D83-47AE-ACDF-4B69F78B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5" name="Rectangle 44">
                <a:extLst>
                  <a:ext uri="{FF2B5EF4-FFF2-40B4-BE49-F238E27FC236}">
                    <a16:creationId xmlns:a16="http://schemas.microsoft.com/office/drawing/2014/main" id="{EE7E694C-4123-44C5-95B9-E5E270E96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6" name="Rectangle 45">
                <a:extLst>
                  <a:ext uri="{FF2B5EF4-FFF2-40B4-BE49-F238E27FC236}">
                    <a16:creationId xmlns:a16="http://schemas.microsoft.com/office/drawing/2014/main" id="{A0831275-CD76-4AC6-B999-DE3585503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7" name="Rectangle 46">
                <a:extLst>
                  <a:ext uri="{FF2B5EF4-FFF2-40B4-BE49-F238E27FC236}">
                    <a16:creationId xmlns:a16="http://schemas.microsoft.com/office/drawing/2014/main" id="{6E74EA85-0B83-427A-86C0-EB41D832D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8" name="Rectangle 47">
                <a:extLst>
                  <a:ext uri="{FF2B5EF4-FFF2-40B4-BE49-F238E27FC236}">
                    <a16:creationId xmlns:a16="http://schemas.microsoft.com/office/drawing/2014/main" id="{C6A62CF0-9AA1-4057-B5FB-AEAFA29C6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79" name="Rectangle 48">
                <a:extLst>
                  <a:ext uri="{FF2B5EF4-FFF2-40B4-BE49-F238E27FC236}">
                    <a16:creationId xmlns:a16="http://schemas.microsoft.com/office/drawing/2014/main" id="{73244CE9-E6DC-47B0-8699-2ABE74DF5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0" name="Rectangle 49">
                <a:extLst>
                  <a:ext uri="{FF2B5EF4-FFF2-40B4-BE49-F238E27FC236}">
                    <a16:creationId xmlns:a16="http://schemas.microsoft.com/office/drawing/2014/main" id="{790FDA2B-AE65-4AF1-95CB-148007AA3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1" name="Rectangle 50">
                <a:extLst>
                  <a:ext uri="{FF2B5EF4-FFF2-40B4-BE49-F238E27FC236}">
                    <a16:creationId xmlns:a16="http://schemas.microsoft.com/office/drawing/2014/main" id="{6CA608DA-92DA-4063-BB11-16481BA5F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2" name="Rectangle 51">
                <a:extLst>
                  <a:ext uri="{FF2B5EF4-FFF2-40B4-BE49-F238E27FC236}">
                    <a16:creationId xmlns:a16="http://schemas.microsoft.com/office/drawing/2014/main" id="{CCEFB91D-325C-4C68-B0AD-F735D8A7D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83" name="Rectangle 52">
                <a:extLst>
                  <a:ext uri="{FF2B5EF4-FFF2-40B4-BE49-F238E27FC236}">
                    <a16:creationId xmlns:a16="http://schemas.microsoft.com/office/drawing/2014/main" id="{9050338B-D150-4AD0-915F-D5F10967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34" name="Group 53">
              <a:extLst>
                <a:ext uri="{FF2B5EF4-FFF2-40B4-BE49-F238E27FC236}">
                  <a16:creationId xmlns:a16="http://schemas.microsoft.com/office/drawing/2014/main" id="{E6E5FF38-3018-4327-8C56-6958B1C4D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3120"/>
              <a:ext cx="10704" cy="669"/>
              <a:chOff x="-3360" y="2544"/>
              <a:chExt cx="8448" cy="528"/>
            </a:xfrm>
          </p:grpSpPr>
          <p:sp>
            <p:nvSpPr>
              <p:cNvPr id="12352" name="Rectangle 54">
                <a:extLst>
                  <a:ext uri="{FF2B5EF4-FFF2-40B4-BE49-F238E27FC236}">
                    <a16:creationId xmlns:a16="http://schemas.microsoft.com/office/drawing/2014/main" id="{740CC0F6-DCD1-4EDF-8974-5362B0E55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3" name="Rectangle 55">
                <a:extLst>
                  <a:ext uri="{FF2B5EF4-FFF2-40B4-BE49-F238E27FC236}">
                    <a16:creationId xmlns:a16="http://schemas.microsoft.com/office/drawing/2014/main" id="{ECCC2CCC-8654-419A-A51B-5C9BBA7A5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4" name="Rectangle 56">
                <a:extLst>
                  <a:ext uri="{FF2B5EF4-FFF2-40B4-BE49-F238E27FC236}">
                    <a16:creationId xmlns:a16="http://schemas.microsoft.com/office/drawing/2014/main" id="{79FF6262-4EB9-46D2-BBC6-95661ACAD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5" name="Rectangle 57">
                <a:extLst>
                  <a:ext uri="{FF2B5EF4-FFF2-40B4-BE49-F238E27FC236}">
                    <a16:creationId xmlns:a16="http://schemas.microsoft.com/office/drawing/2014/main" id="{2F1E283F-F588-42FE-B7B8-CF18178A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6" name="Rectangle 58">
                <a:extLst>
                  <a:ext uri="{FF2B5EF4-FFF2-40B4-BE49-F238E27FC236}">
                    <a16:creationId xmlns:a16="http://schemas.microsoft.com/office/drawing/2014/main" id="{0EC34590-966F-446C-924D-6C3181477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7" name="Rectangle 59">
                <a:extLst>
                  <a:ext uri="{FF2B5EF4-FFF2-40B4-BE49-F238E27FC236}">
                    <a16:creationId xmlns:a16="http://schemas.microsoft.com/office/drawing/2014/main" id="{1896EC68-89CE-412C-9C66-5CB165914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8" name="Rectangle 60">
                <a:extLst>
                  <a:ext uri="{FF2B5EF4-FFF2-40B4-BE49-F238E27FC236}">
                    <a16:creationId xmlns:a16="http://schemas.microsoft.com/office/drawing/2014/main" id="{6E845CA1-9995-44EA-A7C2-1B5B14C24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9" name="Rectangle 61">
                <a:extLst>
                  <a:ext uri="{FF2B5EF4-FFF2-40B4-BE49-F238E27FC236}">
                    <a16:creationId xmlns:a16="http://schemas.microsoft.com/office/drawing/2014/main" id="{F05EE134-3696-484D-B7DF-0BA9DB690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0" name="Rectangle 62">
                <a:extLst>
                  <a:ext uri="{FF2B5EF4-FFF2-40B4-BE49-F238E27FC236}">
                    <a16:creationId xmlns:a16="http://schemas.microsoft.com/office/drawing/2014/main" id="{0C36E287-1B4C-42B6-88FA-B49C9A06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1" name="Rectangle 63">
                <a:extLst>
                  <a:ext uri="{FF2B5EF4-FFF2-40B4-BE49-F238E27FC236}">
                    <a16:creationId xmlns:a16="http://schemas.microsoft.com/office/drawing/2014/main" id="{4300C5AF-9AFD-4996-8610-00066C76E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2" name="Rectangle 64">
                <a:extLst>
                  <a:ext uri="{FF2B5EF4-FFF2-40B4-BE49-F238E27FC236}">
                    <a16:creationId xmlns:a16="http://schemas.microsoft.com/office/drawing/2014/main" id="{C4B9DD02-DE51-4F6E-A1EA-E0CE82570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3" name="Rectangle 65">
                <a:extLst>
                  <a:ext uri="{FF2B5EF4-FFF2-40B4-BE49-F238E27FC236}">
                    <a16:creationId xmlns:a16="http://schemas.microsoft.com/office/drawing/2014/main" id="{36E49C43-2741-4294-A0CC-7D84D31C8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4" name="Rectangle 66">
                <a:extLst>
                  <a:ext uri="{FF2B5EF4-FFF2-40B4-BE49-F238E27FC236}">
                    <a16:creationId xmlns:a16="http://schemas.microsoft.com/office/drawing/2014/main" id="{1F4B9BE5-E324-43F3-82A6-9D828A49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5" name="Rectangle 67">
                <a:extLst>
                  <a:ext uri="{FF2B5EF4-FFF2-40B4-BE49-F238E27FC236}">
                    <a16:creationId xmlns:a16="http://schemas.microsoft.com/office/drawing/2014/main" id="{81593DCE-D40E-4334-BDB2-2AB51C81B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6" name="Rectangle 68">
                <a:extLst>
                  <a:ext uri="{FF2B5EF4-FFF2-40B4-BE49-F238E27FC236}">
                    <a16:creationId xmlns:a16="http://schemas.microsoft.com/office/drawing/2014/main" id="{021C1E8C-E5AD-437B-8B52-B15FB4DAD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7" name="Rectangle 69">
                <a:extLst>
                  <a:ext uri="{FF2B5EF4-FFF2-40B4-BE49-F238E27FC236}">
                    <a16:creationId xmlns:a16="http://schemas.microsoft.com/office/drawing/2014/main" id="{ED244AD2-76DB-48F9-9DB0-8E93ED9DD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2335" name="Group 70">
              <a:extLst>
                <a:ext uri="{FF2B5EF4-FFF2-40B4-BE49-F238E27FC236}">
                  <a16:creationId xmlns:a16="http://schemas.microsoft.com/office/drawing/2014/main" id="{11654B9F-CD99-469F-8FB2-0707D15B8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368" y="3792"/>
              <a:ext cx="10704" cy="669"/>
              <a:chOff x="-3360" y="2544"/>
              <a:chExt cx="8448" cy="528"/>
            </a:xfrm>
          </p:grpSpPr>
          <p:sp>
            <p:nvSpPr>
              <p:cNvPr id="12336" name="Rectangle 71">
                <a:extLst>
                  <a:ext uri="{FF2B5EF4-FFF2-40B4-BE49-F238E27FC236}">
                    <a16:creationId xmlns:a16="http://schemas.microsoft.com/office/drawing/2014/main" id="{673A3E98-F87B-4EA8-8FF8-3C17E9760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7" name="Rectangle 72">
                <a:extLst>
                  <a:ext uri="{FF2B5EF4-FFF2-40B4-BE49-F238E27FC236}">
                    <a16:creationId xmlns:a16="http://schemas.microsoft.com/office/drawing/2014/main" id="{9E3DAD2D-95FD-4771-940C-65330616A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8" name="Rectangle 73">
                <a:extLst>
                  <a:ext uri="{FF2B5EF4-FFF2-40B4-BE49-F238E27FC236}">
                    <a16:creationId xmlns:a16="http://schemas.microsoft.com/office/drawing/2014/main" id="{C015E433-D809-465F-8883-D3031A792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9" name="Rectangle 74">
                <a:extLst>
                  <a:ext uri="{FF2B5EF4-FFF2-40B4-BE49-F238E27FC236}">
                    <a16:creationId xmlns:a16="http://schemas.microsoft.com/office/drawing/2014/main" id="{853588EF-5499-42C1-8ECD-34C0122C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0" name="Rectangle 75">
                <a:extLst>
                  <a:ext uri="{FF2B5EF4-FFF2-40B4-BE49-F238E27FC236}">
                    <a16:creationId xmlns:a16="http://schemas.microsoft.com/office/drawing/2014/main" id="{44418779-3912-42AA-87FA-0B9B3B93F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1" name="Rectangle 76">
                <a:extLst>
                  <a:ext uri="{FF2B5EF4-FFF2-40B4-BE49-F238E27FC236}">
                    <a16:creationId xmlns:a16="http://schemas.microsoft.com/office/drawing/2014/main" id="{BDE6030D-F441-48FA-A3F3-D37A2E58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2" name="Rectangle 77">
                <a:extLst>
                  <a:ext uri="{FF2B5EF4-FFF2-40B4-BE49-F238E27FC236}">
                    <a16:creationId xmlns:a16="http://schemas.microsoft.com/office/drawing/2014/main" id="{4A2F46CB-843A-491A-A103-92EAD6920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3" name="Rectangle 78">
                <a:extLst>
                  <a:ext uri="{FF2B5EF4-FFF2-40B4-BE49-F238E27FC236}">
                    <a16:creationId xmlns:a16="http://schemas.microsoft.com/office/drawing/2014/main" id="{AA690507-4797-42FC-973D-F70A21A60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4" name="Rectangle 79">
                <a:extLst>
                  <a:ext uri="{FF2B5EF4-FFF2-40B4-BE49-F238E27FC236}">
                    <a16:creationId xmlns:a16="http://schemas.microsoft.com/office/drawing/2014/main" id="{3857B5B7-14A3-4A3C-AF32-65B6B8CE2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5" name="Rectangle 80">
                <a:extLst>
                  <a:ext uri="{FF2B5EF4-FFF2-40B4-BE49-F238E27FC236}">
                    <a16:creationId xmlns:a16="http://schemas.microsoft.com/office/drawing/2014/main" id="{8DEFB999-035A-4A73-8771-52A7FA561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83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6" name="Rectangle 81">
                <a:extLst>
                  <a:ext uri="{FF2B5EF4-FFF2-40B4-BE49-F238E27FC236}">
                    <a16:creationId xmlns:a16="http://schemas.microsoft.com/office/drawing/2014/main" id="{CD36F8E6-33FB-4C74-9E92-033C4CEC0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304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7" name="Rectangle 82">
                <a:extLst>
                  <a:ext uri="{FF2B5EF4-FFF2-40B4-BE49-F238E27FC236}">
                    <a16:creationId xmlns:a16="http://schemas.microsoft.com/office/drawing/2014/main" id="{0B0877E6-CE10-49AC-B864-F8475B00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7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8" name="Rectangle 83">
                <a:extLst>
                  <a:ext uri="{FF2B5EF4-FFF2-40B4-BE49-F238E27FC236}">
                    <a16:creationId xmlns:a16="http://schemas.microsoft.com/office/drawing/2014/main" id="{90C50079-EC29-4C2B-B32B-625DCF25A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48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9" name="Rectangle 84">
                <a:extLst>
                  <a:ext uri="{FF2B5EF4-FFF2-40B4-BE49-F238E27FC236}">
                    <a16:creationId xmlns:a16="http://schemas.microsoft.com/office/drawing/2014/main" id="{9438DA82-7CED-4F63-9D29-B0F424C3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20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0" name="Rectangle 85">
                <a:extLst>
                  <a:ext uri="{FF2B5EF4-FFF2-40B4-BE49-F238E27FC236}">
                    <a16:creationId xmlns:a16="http://schemas.microsoft.com/office/drawing/2014/main" id="{939FF66F-8028-4C40-AFFF-44BA2AE9B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2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1" name="Rectangle 86">
                <a:extLst>
                  <a:ext uri="{FF2B5EF4-FFF2-40B4-BE49-F238E27FC236}">
                    <a16:creationId xmlns:a16="http://schemas.microsoft.com/office/drawing/2014/main" id="{2FF5D1F1-E2F3-44FE-8A88-DCD192C35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544"/>
                <a:ext cx="528" cy="52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4336" name="AutoShape 128">
            <a:extLst>
              <a:ext uri="{FF2B5EF4-FFF2-40B4-BE49-F238E27FC236}">
                <a16:creationId xmlns:a16="http://schemas.microsoft.com/office/drawing/2014/main" id="{495B1632-9E0B-4E41-8524-B6ADA1180425}"/>
              </a:ext>
            </a:extLst>
          </p:cNvPr>
          <p:cNvSpPr>
            <a:spLocks noChangeArrowheads="1"/>
          </p:cNvSpPr>
          <p:nvPr/>
        </p:nvSpPr>
        <p:spPr bwMode="auto">
          <a:xfrm rot="1529854">
            <a:off x="3687763" y="6735763"/>
            <a:ext cx="754062" cy="173037"/>
          </a:xfrm>
          <a:prstGeom prst="rightArrow">
            <a:avLst>
              <a:gd name="adj1" fmla="val 50000"/>
              <a:gd name="adj2" fmla="val 11225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37" name="AutoShape 129">
            <a:extLst>
              <a:ext uri="{FF2B5EF4-FFF2-40B4-BE49-F238E27FC236}">
                <a16:creationId xmlns:a16="http://schemas.microsoft.com/office/drawing/2014/main" id="{2AF3CFBB-912B-46F9-B46D-4213E27AFC44}"/>
              </a:ext>
            </a:extLst>
          </p:cNvPr>
          <p:cNvSpPr>
            <a:spLocks noChangeArrowheads="1"/>
          </p:cNvSpPr>
          <p:nvPr/>
        </p:nvSpPr>
        <p:spPr bwMode="auto">
          <a:xfrm rot="859363">
            <a:off x="4860925" y="6735763"/>
            <a:ext cx="755650" cy="173037"/>
          </a:xfrm>
          <a:prstGeom prst="rightArrow">
            <a:avLst>
              <a:gd name="adj1" fmla="val 50000"/>
              <a:gd name="adj2" fmla="val 11249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38" name="AutoShape 130">
            <a:extLst>
              <a:ext uri="{FF2B5EF4-FFF2-40B4-BE49-F238E27FC236}">
                <a16:creationId xmlns:a16="http://schemas.microsoft.com/office/drawing/2014/main" id="{EDFF724C-6209-4748-96AF-D7957ADF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6735763"/>
            <a:ext cx="754063" cy="173037"/>
          </a:xfrm>
          <a:prstGeom prst="rightArrow">
            <a:avLst>
              <a:gd name="adj1" fmla="val 50000"/>
              <a:gd name="adj2" fmla="val 11225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39" name="AutoShape 131">
            <a:extLst>
              <a:ext uri="{FF2B5EF4-FFF2-40B4-BE49-F238E27FC236}">
                <a16:creationId xmlns:a16="http://schemas.microsoft.com/office/drawing/2014/main" id="{A771841C-87F8-43FA-9571-E05B8317977D}"/>
              </a:ext>
            </a:extLst>
          </p:cNvPr>
          <p:cNvSpPr>
            <a:spLocks noChangeArrowheads="1"/>
          </p:cNvSpPr>
          <p:nvPr/>
        </p:nvSpPr>
        <p:spPr bwMode="auto">
          <a:xfrm rot="-1616031">
            <a:off x="7208838" y="6735763"/>
            <a:ext cx="754062" cy="173037"/>
          </a:xfrm>
          <a:prstGeom prst="rightArrow">
            <a:avLst>
              <a:gd name="adj1" fmla="val 50000"/>
              <a:gd name="adj2" fmla="val 11225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0" name="AutoShape 132">
            <a:extLst>
              <a:ext uri="{FF2B5EF4-FFF2-40B4-BE49-F238E27FC236}">
                <a16:creationId xmlns:a16="http://schemas.microsoft.com/office/drawing/2014/main" id="{A9350C07-8AD3-44B6-899B-C95D5CC60A34}"/>
              </a:ext>
            </a:extLst>
          </p:cNvPr>
          <p:cNvSpPr>
            <a:spLocks noChangeArrowheads="1"/>
          </p:cNvSpPr>
          <p:nvPr/>
        </p:nvSpPr>
        <p:spPr bwMode="auto">
          <a:xfrm rot="-2719406">
            <a:off x="8287544" y="6738144"/>
            <a:ext cx="776287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1" name="AutoShape 133">
            <a:extLst>
              <a:ext uri="{FF2B5EF4-FFF2-40B4-BE49-F238E27FC236}">
                <a16:creationId xmlns:a16="http://schemas.microsoft.com/office/drawing/2014/main" id="{6EAE2478-488A-4ACA-B9EF-7B0BFB127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675" y="5527675"/>
            <a:ext cx="754063" cy="171450"/>
          </a:xfrm>
          <a:prstGeom prst="rightArrow">
            <a:avLst>
              <a:gd name="adj1" fmla="val 50000"/>
              <a:gd name="adj2" fmla="val 11329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2" name="AutoShape 134">
            <a:extLst>
              <a:ext uri="{FF2B5EF4-FFF2-40B4-BE49-F238E27FC236}">
                <a16:creationId xmlns:a16="http://schemas.microsoft.com/office/drawing/2014/main" id="{77EFD68E-38DA-4F4E-9621-B4E7101AEF57}"/>
              </a:ext>
            </a:extLst>
          </p:cNvPr>
          <p:cNvSpPr>
            <a:spLocks noChangeArrowheads="1"/>
          </p:cNvSpPr>
          <p:nvPr/>
        </p:nvSpPr>
        <p:spPr bwMode="auto">
          <a:xfrm rot="-2093708">
            <a:off x="7208838" y="5527675"/>
            <a:ext cx="754062" cy="171450"/>
          </a:xfrm>
          <a:prstGeom prst="rightArrow">
            <a:avLst>
              <a:gd name="adj1" fmla="val 50000"/>
              <a:gd name="adj2" fmla="val 11329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3" name="AutoShape 135">
            <a:extLst>
              <a:ext uri="{FF2B5EF4-FFF2-40B4-BE49-F238E27FC236}">
                <a16:creationId xmlns:a16="http://schemas.microsoft.com/office/drawing/2014/main" id="{BAA8366A-E27D-4D8C-99E3-6CCA71E25D00}"/>
              </a:ext>
            </a:extLst>
          </p:cNvPr>
          <p:cNvSpPr>
            <a:spLocks noChangeArrowheads="1"/>
          </p:cNvSpPr>
          <p:nvPr/>
        </p:nvSpPr>
        <p:spPr bwMode="auto">
          <a:xfrm rot="-4028245">
            <a:off x="8370094" y="5530057"/>
            <a:ext cx="777875" cy="166687"/>
          </a:xfrm>
          <a:prstGeom prst="rightArrow">
            <a:avLst>
              <a:gd name="adj1" fmla="val 50000"/>
              <a:gd name="adj2" fmla="val 11323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4" name="AutoShape 136">
            <a:extLst>
              <a:ext uri="{FF2B5EF4-FFF2-40B4-BE49-F238E27FC236}">
                <a16:creationId xmlns:a16="http://schemas.microsoft.com/office/drawing/2014/main" id="{CCCE6C21-C190-468D-991F-57A8F1BB220E}"/>
              </a:ext>
            </a:extLst>
          </p:cNvPr>
          <p:cNvSpPr>
            <a:spLocks noChangeArrowheads="1"/>
          </p:cNvSpPr>
          <p:nvPr/>
        </p:nvSpPr>
        <p:spPr bwMode="auto">
          <a:xfrm rot="2389217">
            <a:off x="3687763" y="5527675"/>
            <a:ext cx="754062" cy="171450"/>
          </a:xfrm>
          <a:prstGeom prst="rightArrow">
            <a:avLst>
              <a:gd name="adj1" fmla="val 50000"/>
              <a:gd name="adj2" fmla="val 11329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5" name="AutoShape 137">
            <a:extLst>
              <a:ext uri="{FF2B5EF4-FFF2-40B4-BE49-F238E27FC236}">
                <a16:creationId xmlns:a16="http://schemas.microsoft.com/office/drawing/2014/main" id="{9BC70135-9763-4D58-A0C2-35B5FF00A0B7}"/>
              </a:ext>
            </a:extLst>
          </p:cNvPr>
          <p:cNvSpPr>
            <a:spLocks noChangeArrowheads="1"/>
          </p:cNvSpPr>
          <p:nvPr/>
        </p:nvSpPr>
        <p:spPr bwMode="auto">
          <a:xfrm rot="2931187">
            <a:off x="4850607" y="4320381"/>
            <a:ext cx="776288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6" name="AutoShape 138">
            <a:extLst>
              <a:ext uri="{FF2B5EF4-FFF2-40B4-BE49-F238E27FC236}">
                <a16:creationId xmlns:a16="http://schemas.microsoft.com/office/drawing/2014/main" id="{A98B5069-138E-472E-A0DD-A4D6A21C7568}"/>
              </a:ext>
            </a:extLst>
          </p:cNvPr>
          <p:cNvSpPr>
            <a:spLocks noChangeArrowheads="1"/>
          </p:cNvSpPr>
          <p:nvPr/>
        </p:nvSpPr>
        <p:spPr bwMode="auto">
          <a:xfrm rot="379113">
            <a:off x="6035675" y="4318000"/>
            <a:ext cx="754063" cy="173038"/>
          </a:xfrm>
          <a:prstGeom prst="rightArrow">
            <a:avLst>
              <a:gd name="adj1" fmla="val 50000"/>
              <a:gd name="adj2" fmla="val 11225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47" name="AutoShape 139">
            <a:extLst>
              <a:ext uri="{FF2B5EF4-FFF2-40B4-BE49-F238E27FC236}">
                <a16:creationId xmlns:a16="http://schemas.microsoft.com/office/drawing/2014/main" id="{BDF1197C-05C9-419A-B7CF-618C18ED410F}"/>
              </a:ext>
            </a:extLst>
          </p:cNvPr>
          <p:cNvSpPr>
            <a:spLocks noChangeArrowheads="1"/>
          </p:cNvSpPr>
          <p:nvPr/>
        </p:nvSpPr>
        <p:spPr bwMode="auto">
          <a:xfrm rot="-3302407">
            <a:off x="7197725" y="4321175"/>
            <a:ext cx="776288" cy="166688"/>
          </a:xfrm>
          <a:prstGeom prst="rightArrow">
            <a:avLst>
              <a:gd name="adj1" fmla="val 50000"/>
              <a:gd name="adj2" fmla="val 11300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0" name="AutoShape 142">
            <a:extLst>
              <a:ext uri="{FF2B5EF4-FFF2-40B4-BE49-F238E27FC236}">
                <a16:creationId xmlns:a16="http://schemas.microsoft.com/office/drawing/2014/main" id="{92D6D518-DFA9-455E-9A20-42FF70EF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27675"/>
            <a:ext cx="755650" cy="171450"/>
          </a:xfrm>
          <a:prstGeom prst="rightArrow">
            <a:avLst>
              <a:gd name="adj1" fmla="val 50000"/>
              <a:gd name="adj2" fmla="val 11353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1" name="AutoShape 143">
            <a:extLst>
              <a:ext uri="{FF2B5EF4-FFF2-40B4-BE49-F238E27FC236}">
                <a16:creationId xmlns:a16="http://schemas.microsoft.com/office/drawing/2014/main" id="{397C4C8E-26E5-4614-BEBA-7E1FDF9C45B0}"/>
              </a:ext>
            </a:extLst>
          </p:cNvPr>
          <p:cNvSpPr>
            <a:spLocks noChangeArrowheads="1"/>
          </p:cNvSpPr>
          <p:nvPr/>
        </p:nvSpPr>
        <p:spPr bwMode="auto">
          <a:xfrm rot="1802537">
            <a:off x="1425575" y="5527675"/>
            <a:ext cx="754063" cy="171450"/>
          </a:xfrm>
          <a:prstGeom prst="rightArrow">
            <a:avLst>
              <a:gd name="adj1" fmla="val 50000"/>
              <a:gd name="adj2" fmla="val 11329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2" name="AutoShape 144">
            <a:extLst>
              <a:ext uri="{FF2B5EF4-FFF2-40B4-BE49-F238E27FC236}">
                <a16:creationId xmlns:a16="http://schemas.microsoft.com/office/drawing/2014/main" id="{58219E05-2E21-47FE-9B31-1ED17348BEBE}"/>
              </a:ext>
            </a:extLst>
          </p:cNvPr>
          <p:cNvSpPr>
            <a:spLocks noChangeArrowheads="1"/>
          </p:cNvSpPr>
          <p:nvPr/>
        </p:nvSpPr>
        <p:spPr bwMode="auto">
          <a:xfrm rot="4054911">
            <a:off x="2502694" y="5530057"/>
            <a:ext cx="777875" cy="166687"/>
          </a:xfrm>
          <a:prstGeom prst="rightArrow">
            <a:avLst>
              <a:gd name="adj1" fmla="val 50000"/>
              <a:gd name="adj2" fmla="val 11323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5" name="AutoShape 147">
            <a:extLst>
              <a:ext uri="{FF2B5EF4-FFF2-40B4-BE49-F238E27FC236}">
                <a16:creationId xmlns:a16="http://schemas.microsoft.com/office/drawing/2014/main" id="{0DDE4FD7-87DF-424E-9774-7E129700983A}"/>
              </a:ext>
            </a:extLst>
          </p:cNvPr>
          <p:cNvSpPr>
            <a:spLocks noChangeArrowheads="1"/>
          </p:cNvSpPr>
          <p:nvPr/>
        </p:nvSpPr>
        <p:spPr bwMode="auto">
          <a:xfrm rot="-1530832">
            <a:off x="250825" y="6735763"/>
            <a:ext cx="755650" cy="173037"/>
          </a:xfrm>
          <a:prstGeom prst="rightArrow">
            <a:avLst>
              <a:gd name="adj1" fmla="val 50000"/>
              <a:gd name="adj2" fmla="val 11249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6" name="AutoShape 148">
            <a:extLst>
              <a:ext uri="{FF2B5EF4-FFF2-40B4-BE49-F238E27FC236}">
                <a16:creationId xmlns:a16="http://schemas.microsoft.com/office/drawing/2014/main" id="{B29260FB-BBAC-4576-A334-C77E5A5F4CF1}"/>
              </a:ext>
            </a:extLst>
          </p:cNvPr>
          <p:cNvSpPr>
            <a:spLocks noChangeArrowheads="1"/>
          </p:cNvSpPr>
          <p:nvPr/>
        </p:nvSpPr>
        <p:spPr bwMode="auto">
          <a:xfrm rot="1386516">
            <a:off x="1425575" y="6735763"/>
            <a:ext cx="754063" cy="173037"/>
          </a:xfrm>
          <a:prstGeom prst="rightArrow">
            <a:avLst>
              <a:gd name="adj1" fmla="val 50000"/>
              <a:gd name="adj2" fmla="val 11225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7" name="AutoShape 149">
            <a:extLst>
              <a:ext uri="{FF2B5EF4-FFF2-40B4-BE49-F238E27FC236}">
                <a16:creationId xmlns:a16="http://schemas.microsoft.com/office/drawing/2014/main" id="{586E38B6-2974-4733-8311-131E0AD6D2B7}"/>
              </a:ext>
            </a:extLst>
          </p:cNvPr>
          <p:cNvSpPr>
            <a:spLocks noChangeArrowheads="1"/>
          </p:cNvSpPr>
          <p:nvPr/>
        </p:nvSpPr>
        <p:spPr bwMode="auto">
          <a:xfrm rot="3060308">
            <a:off x="2503488" y="6738938"/>
            <a:ext cx="776287" cy="166687"/>
          </a:xfrm>
          <a:prstGeom prst="rightArrow">
            <a:avLst>
              <a:gd name="adj1" fmla="val 50000"/>
              <a:gd name="adj2" fmla="val 113001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59" name="AutoShape 151">
            <a:extLst>
              <a:ext uri="{FF2B5EF4-FFF2-40B4-BE49-F238E27FC236}">
                <a16:creationId xmlns:a16="http://schemas.microsoft.com/office/drawing/2014/main" id="{A0ECDB58-2112-400F-A0DC-3CC4553F6A1A}"/>
              </a:ext>
            </a:extLst>
          </p:cNvPr>
          <p:cNvSpPr>
            <a:spLocks noChangeArrowheads="1"/>
          </p:cNvSpPr>
          <p:nvPr/>
        </p:nvSpPr>
        <p:spPr bwMode="auto">
          <a:xfrm rot="-890694">
            <a:off x="250825" y="4318000"/>
            <a:ext cx="755650" cy="173038"/>
          </a:xfrm>
          <a:prstGeom prst="rightArrow">
            <a:avLst>
              <a:gd name="adj1" fmla="val 50000"/>
              <a:gd name="adj2" fmla="val 11249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0" name="AutoShape 152">
            <a:extLst>
              <a:ext uri="{FF2B5EF4-FFF2-40B4-BE49-F238E27FC236}">
                <a16:creationId xmlns:a16="http://schemas.microsoft.com/office/drawing/2014/main" id="{C6651095-9CE5-4437-A438-FD75E5148BE8}"/>
              </a:ext>
            </a:extLst>
          </p:cNvPr>
          <p:cNvSpPr>
            <a:spLocks noChangeArrowheads="1"/>
          </p:cNvSpPr>
          <p:nvPr/>
        </p:nvSpPr>
        <p:spPr bwMode="auto">
          <a:xfrm rot="320048">
            <a:off x="1425575" y="4318000"/>
            <a:ext cx="754063" cy="173038"/>
          </a:xfrm>
          <a:prstGeom prst="rightArrow">
            <a:avLst>
              <a:gd name="adj1" fmla="val 50000"/>
              <a:gd name="adj2" fmla="val 11225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1" name="AutoShape 153">
            <a:extLst>
              <a:ext uri="{FF2B5EF4-FFF2-40B4-BE49-F238E27FC236}">
                <a16:creationId xmlns:a16="http://schemas.microsoft.com/office/drawing/2014/main" id="{A8D7FE61-49B0-476C-B0D7-89E208303DAA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587625" y="4321175"/>
            <a:ext cx="776288" cy="166688"/>
          </a:xfrm>
          <a:prstGeom prst="rightArrow">
            <a:avLst>
              <a:gd name="adj1" fmla="val 50000"/>
              <a:gd name="adj2" fmla="val 11300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2" name="AutoShape 154">
            <a:extLst>
              <a:ext uri="{FF2B5EF4-FFF2-40B4-BE49-F238E27FC236}">
                <a16:creationId xmlns:a16="http://schemas.microsoft.com/office/drawing/2014/main" id="{5CA09BFC-8834-445D-8F28-614D8F2E7504}"/>
              </a:ext>
            </a:extLst>
          </p:cNvPr>
          <p:cNvSpPr>
            <a:spLocks noChangeArrowheads="1"/>
          </p:cNvSpPr>
          <p:nvPr/>
        </p:nvSpPr>
        <p:spPr bwMode="auto">
          <a:xfrm rot="5125684">
            <a:off x="3677444" y="4320381"/>
            <a:ext cx="776288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3" name="AutoShape 155">
            <a:extLst>
              <a:ext uri="{FF2B5EF4-FFF2-40B4-BE49-F238E27FC236}">
                <a16:creationId xmlns:a16="http://schemas.microsoft.com/office/drawing/2014/main" id="{DA3D46B0-0AD2-4449-9904-892DBCC8A0E1}"/>
              </a:ext>
            </a:extLst>
          </p:cNvPr>
          <p:cNvSpPr>
            <a:spLocks noChangeArrowheads="1"/>
          </p:cNvSpPr>
          <p:nvPr/>
        </p:nvSpPr>
        <p:spPr bwMode="auto">
          <a:xfrm rot="-6053713">
            <a:off x="8328819" y="4363244"/>
            <a:ext cx="776287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5" name="AutoShape 157">
            <a:extLst>
              <a:ext uri="{FF2B5EF4-FFF2-40B4-BE49-F238E27FC236}">
                <a16:creationId xmlns:a16="http://schemas.microsoft.com/office/drawing/2014/main" id="{1F83F093-29F9-40B1-A319-C1F9D7A010D8}"/>
              </a:ext>
            </a:extLst>
          </p:cNvPr>
          <p:cNvSpPr>
            <a:spLocks noChangeArrowheads="1"/>
          </p:cNvSpPr>
          <p:nvPr/>
        </p:nvSpPr>
        <p:spPr bwMode="auto">
          <a:xfrm rot="-3005225">
            <a:off x="9502775" y="6738938"/>
            <a:ext cx="776287" cy="166688"/>
          </a:xfrm>
          <a:prstGeom prst="rightArrow">
            <a:avLst>
              <a:gd name="adj1" fmla="val 50000"/>
              <a:gd name="adj2" fmla="val 11300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6" name="AutoShape 158">
            <a:extLst>
              <a:ext uri="{FF2B5EF4-FFF2-40B4-BE49-F238E27FC236}">
                <a16:creationId xmlns:a16="http://schemas.microsoft.com/office/drawing/2014/main" id="{B6800416-E070-4DFA-9ADC-8284E3BAD1A7}"/>
              </a:ext>
            </a:extLst>
          </p:cNvPr>
          <p:cNvSpPr>
            <a:spLocks noChangeArrowheads="1"/>
          </p:cNvSpPr>
          <p:nvPr/>
        </p:nvSpPr>
        <p:spPr bwMode="auto">
          <a:xfrm rot="-5590020">
            <a:off x="9585325" y="5529263"/>
            <a:ext cx="777875" cy="168275"/>
          </a:xfrm>
          <a:prstGeom prst="rightArrow">
            <a:avLst>
              <a:gd name="adj1" fmla="val 50000"/>
              <a:gd name="adj2" fmla="val 11216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67" name="AutoShape 159">
            <a:extLst>
              <a:ext uri="{FF2B5EF4-FFF2-40B4-BE49-F238E27FC236}">
                <a16:creationId xmlns:a16="http://schemas.microsoft.com/office/drawing/2014/main" id="{B330821B-2A35-4C47-94BD-144084795FF3}"/>
              </a:ext>
            </a:extLst>
          </p:cNvPr>
          <p:cNvSpPr>
            <a:spLocks noChangeArrowheads="1"/>
          </p:cNvSpPr>
          <p:nvPr/>
        </p:nvSpPr>
        <p:spPr bwMode="auto">
          <a:xfrm rot="-7966521">
            <a:off x="9544844" y="4363244"/>
            <a:ext cx="776287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D03ED04-C852-430A-BED2-07FDCDE434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0" y="1100138"/>
            <a:ext cx="7000875" cy="12271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Carries stuff through velocity field</a:t>
            </a:r>
          </a:p>
          <a:p>
            <a:pPr lvl="1" eaLnBrk="1" hangingPunct="1"/>
            <a:r>
              <a:rPr lang="en-US" altLang="zh-CN" sz="2800">
                <a:ea typeface="宋体" panose="02010600030101010101" pitchFamily="2" charset="-122"/>
              </a:rPr>
              <a:t>E.g. smoke density, or velocity itself</a:t>
            </a:r>
          </a:p>
        </p:txBody>
      </p:sp>
      <p:sp>
        <p:nvSpPr>
          <p:cNvPr id="94369" name="Line 161">
            <a:extLst>
              <a:ext uri="{FF2B5EF4-FFF2-40B4-BE49-F238E27FC236}">
                <a16:creationId xmlns:a16="http://schemas.microsoft.com/office/drawing/2014/main" id="{0FF926C5-C1AF-4020-8DF5-B4C063F016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36938" y="4749800"/>
            <a:ext cx="1423987" cy="719138"/>
          </a:xfrm>
          <a:prstGeom prst="line">
            <a:avLst/>
          </a:prstGeom>
          <a:noFill/>
          <a:ln w="1143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94370" name="Oval 162">
            <a:extLst>
              <a:ext uri="{FF2B5EF4-FFF2-40B4-BE49-F238E27FC236}">
                <a16:creationId xmlns:a16="http://schemas.microsoft.com/office/drawing/2014/main" id="{BB16FBD6-2FDA-46C4-B9B8-16F4D241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4576763"/>
            <a:ext cx="334962" cy="3460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882" tIns="50941" rIns="101882" bIns="50941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94377" name="AutoShape 169">
            <a:extLst>
              <a:ext uri="{FF2B5EF4-FFF2-40B4-BE49-F238E27FC236}">
                <a16:creationId xmlns:a16="http://schemas.microsoft.com/office/drawing/2014/main" id="{73962AD7-0F6B-40F8-B316-7269C9972730}"/>
              </a:ext>
            </a:extLst>
          </p:cNvPr>
          <p:cNvSpPr>
            <a:spLocks noChangeArrowheads="1"/>
          </p:cNvSpPr>
          <p:nvPr/>
        </p:nvSpPr>
        <p:spPr bwMode="auto">
          <a:xfrm rot="2389217">
            <a:off x="3687763" y="5527675"/>
            <a:ext cx="754062" cy="171450"/>
          </a:xfrm>
          <a:prstGeom prst="rightArrow">
            <a:avLst>
              <a:gd name="adj1" fmla="val 50000"/>
              <a:gd name="adj2" fmla="val 113293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78" name="AutoShape 170">
            <a:extLst>
              <a:ext uri="{FF2B5EF4-FFF2-40B4-BE49-F238E27FC236}">
                <a16:creationId xmlns:a16="http://schemas.microsoft.com/office/drawing/2014/main" id="{68F8EF60-1054-4BFE-834A-3E4750F980BF}"/>
              </a:ext>
            </a:extLst>
          </p:cNvPr>
          <p:cNvSpPr>
            <a:spLocks noChangeArrowheads="1"/>
          </p:cNvSpPr>
          <p:nvPr/>
        </p:nvSpPr>
        <p:spPr bwMode="auto">
          <a:xfrm rot="4054911">
            <a:off x="2502694" y="5530057"/>
            <a:ext cx="777875" cy="166687"/>
          </a:xfrm>
          <a:prstGeom prst="rightArrow">
            <a:avLst>
              <a:gd name="adj1" fmla="val 50000"/>
              <a:gd name="adj2" fmla="val 113232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79" name="AutoShape 171">
            <a:extLst>
              <a:ext uri="{FF2B5EF4-FFF2-40B4-BE49-F238E27FC236}">
                <a16:creationId xmlns:a16="http://schemas.microsoft.com/office/drawing/2014/main" id="{D99A14E3-B644-40FD-8EE2-051C859A9030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2587625" y="4321175"/>
            <a:ext cx="776288" cy="166688"/>
          </a:xfrm>
          <a:prstGeom prst="rightArrow">
            <a:avLst>
              <a:gd name="adj1" fmla="val 50000"/>
              <a:gd name="adj2" fmla="val 113000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80" name="AutoShape 172">
            <a:extLst>
              <a:ext uri="{FF2B5EF4-FFF2-40B4-BE49-F238E27FC236}">
                <a16:creationId xmlns:a16="http://schemas.microsoft.com/office/drawing/2014/main" id="{B00F0126-0EEE-4948-8702-E26AE0FF86B8}"/>
              </a:ext>
            </a:extLst>
          </p:cNvPr>
          <p:cNvSpPr>
            <a:spLocks noChangeArrowheads="1"/>
          </p:cNvSpPr>
          <p:nvPr/>
        </p:nvSpPr>
        <p:spPr bwMode="auto">
          <a:xfrm rot="5125684">
            <a:off x="3677444" y="4320381"/>
            <a:ext cx="776288" cy="168275"/>
          </a:xfrm>
          <a:prstGeom prst="rightArrow">
            <a:avLst>
              <a:gd name="adj1" fmla="val 50000"/>
              <a:gd name="adj2" fmla="val 111934"/>
            </a:avLst>
          </a:prstGeom>
          <a:solidFill>
            <a:schemeClr val="accent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86" name="AutoShape 178">
            <a:extLst>
              <a:ext uri="{FF2B5EF4-FFF2-40B4-BE49-F238E27FC236}">
                <a16:creationId xmlns:a16="http://schemas.microsoft.com/office/drawing/2014/main" id="{EF2E22BC-43C5-42EE-A471-D846D98A0351}"/>
              </a:ext>
            </a:extLst>
          </p:cNvPr>
          <p:cNvSpPr>
            <a:spLocks/>
          </p:cNvSpPr>
          <p:nvPr/>
        </p:nvSpPr>
        <p:spPr bwMode="auto">
          <a:xfrm rot="-3678389">
            <a:off x="4313238" y="3871912"/>
            <a:ext cx="342900" cy="1927225"/>
          </a:xfrm>
          <a:prstGeom prst="rightBrace">
            <a:avLst>
              <a:gd name="adj1" fmla="val 48268"/>
              <a:gd name="adj2" fmla="val 60565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87" name="Text Box 179">
            <a:extLst>
              <a:ext uri="{FF2B5EF4-FFF2-40B4-BE49-F238E27FC236}">
                <a16:creationId xmlns:a16="http://schemas.microsoft.com/office/drawing/2014/main" id="{A04E6EA3-88FB-49EC-BCF8-DBAFBAC216C4}"/>
              </a:ext>
            </a:extLst>
          </p:cNvPr>
          <p:cNvSpPr txBox="1">
            <a:spLocks noChangeArrowheads="1"/>
          </p:cNvSpPr>
          <p:nvPr/>
        </p:nvSpPr>
        <p:spPr bwMode="auto">
          <a:xfrm rot="1659848">
            <a:off x="3938588" y="4098925"/>
            <a:ext cx="1989137" cy="6572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Distance traveled</a:t>
            </a:r>
          </a:p>
          <a:p>
            <a:pPr algn="ctr" eaLnBrk="1" hangingPunct="1"/>
            <a:r>
              <a:rPr lang="en-US" altLang="zh-CN"/>
              <a:t>In one time step</a:t>
            </a:r>
          </a:p>
        </p:txBody>
      </p:sp>
      <p:sp>
        <p:nvSpPr>
          <p:cNvPr id="94330" name="AutoShape 122">
            <a:extLst>
              <a:ext uri="{FF2B5EF4-FFF2-40B4-BE49-F238E27FC236}">
                <a16:creationId xmlns:a16="http://schemas.microsoft.com/office/drawing/2014/main" id="{0A60F98B-0C37-4216-AC19-E3F82F05C0A4}"/>
              </a:ext>
            </a:extLst>
          </p:cNvPr>
          <p:cNvSpPr>
            <a:spLocks noChangeArrowheads="1"/>
          </p:cNvSpPr>
          <p:nvPr/>
        </p:nvSpPr>
        <p:spPr bwMode="auto">
          <a:xfrm rot="1529854">
            <a:off x="4860925" y="5527675"/>
            <a:ext cx="755650" cy="258763"/>
          </a:xfrm>
          <a:prstGeom prst="rightArrow">
            <a:avLst>
              <a:gd name="adj1" fmla="val 50000"/>
              <a:gd name="adj2" fmla="val 75223"/>
            </a:avLst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382" name="AutoShape 174">
            <a:extLst>
              <a:ext uri="{FF2B5EF4-FFF2-40B4-BE49-F238E27FC236}">
                <a16:creationId xmlns:a16="http://schemas.microsoft.com/office/drawing/2014/main" id="{01E49374-46BF-4FB3-9DF8-95EE04D0B791}"/>
              </a:ext>
            </a:extLst>
          </p:cNvPr>
          <p:cNvSpPr>
            <a:spLocks noChangeArrowheads="1"/>
          </p:cNvSpPr>
          <p:nvPr/>
        </p:nvSpPr>
        <p:spPr bwMode="auto">
          <a:xfrm rot="3600247">
            <a:off x="3089275" y="4667250"/>
            <a:ext cx="777875" cy="250825"/>
          </a:xfrm>
          <a:prstGeom prst="rightArrow">
            <a:avLst>
              <a:gd name="adj1" fmla="val 50000"/>
              <a:gd name="adj2" fmla="val 75249"/>
            </a:avLst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4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4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4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4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3000"/>
                                        <p:tgtEl>
                                          <p:spTgt spid="9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94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94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4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94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94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4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7" dur="500" fill="hold"/>
                                        <p:tgtEl>
                                          <p:spTgt spid="943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94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943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94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2" dur="500" fill="hold"/>
                                        <p:tgtEl>
                                          <p:spTgt spid="943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3" dur="500" fill="hold"/>
                                        <p:tgtEl>
                                          <p:spTgt spid="943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4" dur="500" fill="hold"/>
                                        <p:tgtEl>
                                          <p:spTgt spid="943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943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94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94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943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94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94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94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943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94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943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2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4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943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7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943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2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4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94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7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8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9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943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2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4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943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7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8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9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43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2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43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7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8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9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43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2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43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7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8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43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2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43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7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8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9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94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2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3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4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94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7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8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94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2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3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4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94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94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2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3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943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7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8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943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2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3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4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943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7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8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9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9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2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3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4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9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7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8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9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0" dur="500" fill="hold"/>
                                        <p:tgtEl>
                                          <p:spTgt spid="94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2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3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94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7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8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9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94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943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71676E-6 L -0.0625 -0.11099 " pathEditMode="relative" rAng="0" ptsTypes="AA">
                                      <p:cBhvr>
                                        <p:cTn id="339" dur="2000" fill="hold"/>
                                        <p:tgtEl>
                                          <p:spTgt spid="94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549"/>
                                    </p:animMotion>
                                  </p:childTnLst>
                                </p:cTn>
                              </p:par>
                              <p:par>
                                <p:cTn id="34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1676E-6 L 0.05417 -0.11099 " pathEditMode="relative" rAng="0" ptsTypes="AA">
                                      <p:cBhvr>
                                        <p:cTn id="341" dur="2000" fill="hold"/>
                                        <p:tgtEl>
                                          <p:spTgt spid="94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5549"/>
                                    </p:animMotion>
                                  </p:childTnLst>
                                </p:cTn>
                              </p:par>
                              <p:par>
                                <p:cTn id="3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6069E-6 L 0.04584 0.04439 " pathEditMode="relative" rAng="0" ptsTypes="AA">
                                      <p:cBhvr>
                                        <p:cTn id="343" dur="2000" fill="hold"/>
                                        <p:tgtEl>
                                          <p:spTgt spid="94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2220"/>
                                    </p:animMotion>
                                  </p:childTnLst>
                                </p:cTn>
                              </p:par>
                              <p:par>
                                <p:cTn id="3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56069E-6 L -0.05833 0.04439 " pathEditMode="relative" rAng="0" ptsTypes="AA">
                                      <p:cBhvr>
                                        <p:cTn id="345" dur="2000" fill="hold"/>
                                        <p:tgtEl>
                                          <p:spTgt spid="94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94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2000"/>
                                        <p:tgtEl>
                                          <p:spTgt spid="9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94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94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94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94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7084 0.10555 " pathEditMode="relative" rAng="0" ptsTypes="AA">
                                      <p:cBhvr>
                                        <p:cTn id="369" dur="2000" fill="hold"/>
                                        <p:tgtEl>
                                          <p:spTgt spid="94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5278"/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1" dur="1400"/>
                                        <p:tgtEl>
                                          <p:spTgt spid="94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9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2000"/>
                                        <p:tgtEl>
                                          <p:spTgt spid="94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6" grpId="0" animBg="1"/>
      <p:bldP spid="94336" grpId="0" animBg="1"/>
      <p:bldP spid="94336" grpId="1" animBg="1"/>
      <p:bldP spid="94337" grpId="0" animBg="1"/>
      <p:bldP spid="94337" grpId="1" animBg="1"/>
      <p:bldP spid="94338" grpId="0" animBg="1"/>
      <p:bldP spid="94338" grpId="1" animBg="1"/>
      <p:bldP spid="94339" grpId="0" animBg="1"/>
      <p:bldP spid="94339" grpId="1" animBg="1"/>
      <p:bldP spid="94340" grpId="0" animBg="1"/>
      <p:bldP spid="94340" grpId="1" animBg="1"/>
      <p:bldP spid="94341" grpId="0" animBg="1"/>
      <p:bldP spid="94341" grpId="1" animBg="1"/>
      <p:bldP spid="94342" grpId="0" animBg="1"/>
      <p:bldP spid="94342" grpId="1" animBg="1"/>
      <p:bldP spid="94343" grpId="0" animBg="1"/>
      <p:bldP spid="94343" grpId="1" animBg="1"/>
      <p:bldP spid="94344" grpId="0" animBg="1"/>
      <p:bldP spid="94344" grpId="1" animBg="1"/>
      <p:bldP spid="94345" grpId="0" animBg="1"/>
      <p:bldP spid="94345" grpId="1" animBg="1"/>
      <p:bldP spid="94346" grpId="0" animBg="1"/>
      <p:bldP spid="94346" grpId="1" animBg="1"/>
      <p:bldP spid="94347" grpId="0" animBg="1"/>
      <p:bldP spid="94347" grpId="1" animBg="1"/>
      <p:bldP spid="94350" grpId="0" animBg="1"/>
      <p:bldP spid="94350" grpId="1" animBg="1"/>
      <p:bldP spid="94351" grpId="0" animBg="1"/>
      <p:bldP spid="94351" grpId="1" animBg="1"/>
      <p:bldP spid="94352" grpId="0" animBg="1"/>
      <p:bldP spid="94352" grpId="1" animBg="1"/>
      <p:bldP spid="94355" grpId="0" animBg="1"/>
      <p:bldP spid="94355" grpId="1" animBg="1"/>
      <p:bldP spid="94356" grpId="0" animBg="1"/>
      <p:bldP spid="94356" grpId="1" animBg="1"/>
      <p:bldP spid="94357" grpId="0" animBg="1"/>
      <p:bldP spid="94357" grpId="1" animBg="1"/>
      <p:bldP spid="94359" grpId="0" animBg="1"/>
      <p:bldP spid="94359" grpId="1" animBg="1"/>
      <p:bldP spid="94360" grpId="0" animBg="1"/>
      <p:bldP spid="94360" grpId="1" animBg="1"/>
      <p:bldP spid="94361" grpId="0" animBg="1"/>
      <p:bldP spid="94361" grpId="1" animBg="1"/>
      <p:bldP spid="94362" grpId="0" animBg="1"/>
      <p:bldP spid="94362" grpId="1" animBg="1"/>
      <p:bldP spid="94363" grpId="0" animBg="1"/>
      <p:bldP spid="94363" grpId="1" animBg="1"/>
      <p:bldP spid="94365" grpId="0" animBg="1"/>
      <p:bldP spid="94365" grpId="1" animBg="1"/>
      <p:bldP spid="94366" grpId="0" animBg="1"/>
      <p:bldP spid="94366" grpId="1" animBg="1"/>
      <p:bldP spid="94367" grpId="0" animBg="1"/>
      <p:bldP spid="94367" grpId="1" animBg="1"/>
      <p:bldP spid="94211" grpId="0" build="p"/>
      <p:bldP spid="94370" grpId="0" animBg="1"/>
      <p:bldP spid="94370" grpId="1" animBg="1"/>
      <p:bldP spid="94377" grpId="0" animBg="1"/>
      <p:bldP spid="94377" grpId="1" animBg="1"/>
      <p:bldP spid="94377" grpId="2" animBg="1"/>
      <p:bldP spid="94377" grpId="3" animBg="1"/>
      <p:bldP spid="94378" grpId="0" animBg="1"/>
      <p:bldP spid="94378" grpId="1" animBg="1"/>
      <p:bldP spid="94378" grpId="2" animBg="1"/>
      <p:bldP spid="94378" grpId="3" animBg="1"/>
      <p:bldP spid="94379" grpId="0" animBg="1"/>
      <p:bldP spid="94379" grpId="1" animBg="1"/>
      <p:bldP spid="94379" grpId="2" animBg="1"/>
      <p:bldP spid="94379" grpId="3" animBg="1"/>
      <p:bldP spid="94380" grpId="0" animBg="1"/>
      <p:bldP spid="94380" grpId="1" animBg="1"/>
      <p:bldP spid="94380" grpId="2" animBg="1"/>
      <p:bldP spid="94380" grpId="3" animBg="1"/>
      <p:bldP spid="94386" grpId="0" animBg="1"/>
      <p:bldP spid="94386" grpId="1" animBg="1"/>
      <p:bldP spid="94387" grpId="0" animBg="1"/>
      <p:bldP spid="94387" grpId="1" animBg="1"/>
      <p:bldP spid="94330" grpId="0" animBg="1"/>
      <p:bldP spid="94330" grpId="1" animBg="1"/>
      <p:bldP spid="94382" grpId="0" animBg="1"/>
      <p:bldP spid="9438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4">
            <a:extLst>
              <a:ext uri="{FF2B5EF4-FFF2-40B4-BE49-F238E27FC236}">
                <a16:creationId xmlns:a16="http://schemas.microsoft.com/office/drawing/2014/main" id="{1E7043F1-8070-4514-BFE9-068533722982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2243138"/>
            <a:ext cx="3519487" cy="3627437"/>
            <a:chOff x="288" y="1440"/>
            <a:chExt cx="2016" cy="2016"/>
          </a:xfrm>
        </p:grpSpPr>
        <p:sp>
          <p:nvSpPr>
            <p:cNvPr id="13322" name="Rectangle 174">
              <a:extLst>
                <a:ext uri="{FF2B5EF4-FFF2-40B4-BE49-F238E27FC236}">
                  <a16:creationId xmlns:a16="http://schemas.microsoft.com/office/drawing/2014/main" id="{33CC4D9A-EFB6-4AC2-884C-A67D66AC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0"/>
              <a:ext cx="2016" cy="201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3" name="Rectangle 165">
              <a:extLst>
                <a:ext uri="{FF2B5EF4-FFF2-40B4-BE49-F238E27FC236}">
                  <a16:creationId xmlns:a16="http://schemas.microsoft.com/office/drawing/2014/main" id="{2A961583-73FE-4BDD-B618-8E423510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112"/>
              <a:ext cx="672" cy="67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4" name="Rectangle 176">
              <a:extLst>
                <a:ext uri="{FF2B5EF4-FFF2-40B4-BE49-F238E27FC236}">
                  <a16:creationId xmlns:a16="http://schemas.microsoft.com/office/drawing/2014/main" id="{30E1D65D-A232-4B9C-9DB5-47DB42CA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0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5" name="Rectangle 177">
              <a:extLst>
                <a:ext uri="{FF2B5EF4-FFF2-40B4-BE49-F238E27FC236}">
                  <a16:creationId xmlns:a16="http://schemas.microsoft.com/office/drawing/2014/main" id="{F15D237D-B5F5-49AD-A4F3-4A26D0610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440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6" name="Rectangle 178">
              <a:extLst>
                <a:ext uri="{FF2B5EF4-FFF2-40B4-BE49-F238E27FC236}">
                  <a16:creationId xmlns:a16="http://schemas.microsoft.com/office/drawing/2014/main" id="{2FCBF10D-DA59-4AC2-BA92-0BC20313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440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7" name="Rectangle 179">
              <a:extLst>
                <a:ext uri="{FF2B5EF4-FFF2-40B4-BE49-F238E27FC236}">
                  <a16:creationId xmlns:a16="http://schemas.microsoft.com/office/drawing/2014/main" id="{62F8B716-8EB9-44AC-9E2D-A11162EF8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12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8" name="Rectangle 180">
              <a:extLst>
                <a:ext uri="{FF2B5EF4-FFF2-40B4-BE49-F238E27FC236}">
                  <a16:creationId xmlns:a16="http://schemas.microsoft.com/office/drawing/2014/main" id="{C26A5392-4324-4E84-8DE0-EA962D904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84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29" name="Rectangle 181">
              <a:extLst>
                <a:ext uri="{FF2B5EF4-FFF2-40B4-BE49-F238E27FC236}">
                  <a16:creationId xmlns:a16="http://schemas.microsoft.com/office/drawing/2014/main" id="{31ACB46A-4C63-4AEE-82E6-7F5775F7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784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0" name="Rectangle 182">
              <a:extLst>
                <a:ext uri="{FF2B5EF4-FFF2-40B4-BE49-F238E27FC236}">
                  <a16:creationId xmlns:a16="http://schemas.microsoft.com/office/drawing/2014/main" id="{1AEA3003-6562-4A94-A67D-D7F7F95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784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1" name="Rectangle 183">
              <a:extLst>
                <a:ext uri="{FF2B5EF4-FFF2-40B4-BE49-F238E27FC236}">
                  <a16:creationId xmlns:a16="http://schemas.microsoft.com/office/drawing/2014/main" id="{8CEEFF6D-CAB0-4874-9FD3-681311FAC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12"/>
              <a:ext cx="672" cy="67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318" name="Rectangle 2">
            <a:extLst>
              <a:ext uri="{FF2B5EF4-FFF2-40B4-BE49-F238E27FC236}">
                <a16:creationId xmlns:a16="http://schemas.microsoft.com/office/drawing/2014/main" id="{AE9F502D-078E-420F-864D-5255D9E95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(4) Finite Differences</a:t>
            </a:r>
            <a:r>
              <a:rPr lang="zh-CN" altLang="en-US" dirty="0"/>
              <a:t>有限差分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742DC2A-CE69-40E8-B8AA-240B1E6E05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28638" y="1028700"/>
            <a:ext cx="9136062" cy="1263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Approximate all derivatives</a:t>
            </a:r>
          </a:p>
          <a:p>
            <a:pPr lvl="1" eaLnBrk="1" hangingPunct="1"/>
            <a:r>
              <a:rPr lang="en-US" altLang="zh-CN" sz="2700" dirty="0">
                <a:ea typeface="宋体" panose="02010600030101010101" pitchFamily="2" charset="-122"/>
              </a:rPr>
              <a:t>Use grid spacing to approximate infinitely small dx</a:t>
            </a:r>
          </a:p>
        </p:txBody>
      </p:sp>
      <p:graphicFrame>
        <p:nvGraphicFramePr>
          <p:cNvPr id="93188" name="Object 4">
            <a:extLst>
              <a:ext uri="{FF2B5EF4-FFF2-40B4-BE49-F238E27FC236}">
                <a16:creationId xmlns:a16="http://schemas.microsoft.com/office/drawing/2014/main" id="{C540825C-1F44-4C5C-9935-FA084354E7A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57825" y="3100388"/>
          <a:ext cx="301783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100388"/>
                        <a:ext cx="3017838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47" name="Object 163">
            <a:extLst>
              <a:ext uri="{FF2B5EF4-FFF2-40B4-BE49-F238E27FC236}">
                <a16:creationId xmlns:a16="http://schemas.microsoft.com/office/drawing/2014/main" id="{381A0806-9560-4129-A165-84CA99F78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5886450"/>
          <a:ext cx="62023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0000" imgH="431640" progId="Equation.3">
                  <p:embed/>
                </p:oleObj>
              </mc:Choice>
              <mc:Fallback>
                <p:oleObj name="Equation" r:id="rId5" imgW="2070000" imgH="43164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86450"/>
                        <a:ext cx="6202362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348" name="Object 164">
            <a:extLst>
              <a:ext uri="{FF2B5EF4-FFF2-40B4-BE49-F238E27FC236}">
                <a16:creationId xmlns:a16="http://schemas.microsoft.com/office/drawing/2014/main" id="{E4E60B73-3315-41C7-B49E-40DCE2C2CC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6232525"/>
          <a:ext cx="19272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177480" progId="Equation.3">
                  <p:embed/>
                </p:oleObj>
              </mc:Choice>
              <mc:Fallback>
                <p:oleObj name="Equation" r:id="rId7" imgW="545760" imgH="17748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6232525"/>
                        <a:ext cx="1927225" cy="646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69" name="AutoShape 185">
            <a:extLst>
              <a:ext uri="{FF2B5EF4-FFF2-40B4-BE49-F238E27FC236}">
                <a16:creationId xmlns:a16="http://schemas.microsoft.com/office/drawing/2014/main" id="{9F99B4D6-2473-4A2B-913F-88D8A394D469}"/>
              </a:ext>
            </a:extLst>
          </p:cNvPr>
          <p:cNvSpPr>
            <a:spLocks/>
          </p:cNvSpPr>
          <p:nvPr/>
        </p:nvSpPr>
        <p:spPr bwMode="auto">
          <a:xfrm rot="5400000">
            <a:off x="2133601" y="4291012"/>
            <a:ext cx="258762" cy="1173163"/>
          </a:xfrm>
          <a:prstGeom prst="rightBrace">
            <a:avLst>
              <a:gd name="adj1" fmla="val 3893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70" name="Text Box 186">
            <a:extLst>
              <a:ext uri="{FF2B5EF4-FFF2-40B4-BE49-F238E27FC236}">
                <a16:creationId xmlns:a16="http://schemas.microsoft.com/office/drawing/2014/main" id="{032A375E-B581-4293-BFE4-EF27F9933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5006975"/>
            <a:ext cx="4492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dx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3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369" grpId="0" animBg="1"/>
      <p:bldP spid="933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159">
            <a:extLst>
              <a:ext uri="{FF2B5EF4-FFF2-40B4-BE49-F238E27FC236}">
                <a16:creationId xmlns:a16="http://schemas.microsoft.com/office/drawing/2014/main" id="{9C687FE0-B97E-47C8-97CF-FDF306F4C8A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Operator Splitting</a:t>
            </a:r>
          </a:p>
        </p:txBody>
      </p:sp>
      <p:graphicFrame>
        <p:nvGraphicFramePr>
          <p:cNvPr id="116906" name="Object 170">
            <a:extLst>
              <a:ext uri="{FF2B5EF4-FFF2-40B4-BE49-F238E27FC236}">
                <a16:creationId xmlns:a16="http://schemas.microsoft.com/office/drawing/2014/main" id="{3310F7B4-9CE8-49CB-BF2F-10B5FABE07C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540250" y="2925763"/>
          <a:ext cx="34877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457200" progId="Equation.3">
                  <p:embed/>
                </p:oleObj>
              </mc:Choice>
              <mc:Fallback>
                <p:oleObj name="Equation" r:id="rId3" imgW="1384200" imgH="4572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2925763"/>
                        <a:ext cx="3487738" cy="11874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03" name="Object 167">
            <a:extLst>
              <a:ext uri="{FF2B5EF4-FFF2-40B4-BE49-F238E27FC236}">
                <a16:creationId xmlns:a16="http://schemas.microsoft.com/office/drawing/2014/main" id="{AD6B1F20-3F18-44A4-BE65-DFE3434FCBD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70325" y="1457325"/>
          <a:ext cx="4860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720" imgH="203040" progId="Equation.3">
                  <p:embed/>
                </p:oleObj>
              </mc:Choice>
              <mc:Fallback>
                <p:oleObj name="Equation" r:id="rId5" imgW="1701720" imgH="20304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1457325"/>
                        <a:ext cx="4860925" cy="596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08" name="Object 172">
            <a:extLst>
              <a:ext uri="{FF2B5EF4-FFF2-40B4-BE49-F238E27FC236}">
                <a16:creationId xmlns:a16="http://schemas.microsoft.com/office/drawing/2014/main" id="{52C7B5CE-07EA-4EA6-AC24-23FAAD655CE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473950" y="4565650"/>
          <a:ext cx="24304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160" imgH="914400" progId="Equation.3">
                  <p:embed/>
                </p:oleObj>
              </mc:Choice>
              <mc:Fallback>
                <p:oleObj name="Equation" r:id="rId7" imgW="965160" imgH="9144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950" y="4565650"/>
                        <a:ext cx="2430463" cy="23749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10" name="Object 174">
            <a:extLst>
              <a:ext uri="{FF2B5EF4-FFF2-40B4-BE49-F238E27FC236}">
                <a16:creationId xmlns:a16="http://schemas.microsoft.com/office/drawing/2014/main" id="{E877289D-5F16-4209-BD4F-0DA2C2CC32F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528888" y="4738688"/>
          <a:ext cx="29749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685800" progId="Equation.3">
                  <p:embed/>
                </p:oleObj>
              </mc:Choice>
              <mc:Fallback>
                <p:oleObj name="Equation" r:id="rId9" imgW="1180800" imgH="68580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4738688"/>
                        <a:ext cx="2974975" cy="17811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18" name="AutoShape 182">
            <a:extLst>
              <a:ext uri="{FF2B5EF4-FFF2-40B4-BE49-F238E27FC236}">
                <a16:creationId xmlns:a16="http://schemas.microsoft.com/office/drawing/2014/main" id="{FDF4C3C1-A9CF-41AD-A7E6-925EBA11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2320925"/>
            <a:ext cx="336550" cy="431800"/>
          </a:xfrm>
          <a:prstGeom prst="downArrow">
            <a:avLst>
              <a:gd name="adj1" fmla="val 50000"/>
              <a:gd name="adj2" fmla="val 57077"/>
            </a:avLst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919" name="AutoShape 183">
            <a:extLst>
              <a:ext uri="{FF2B5EF4-FFF2-40B4-BE49-F238E27FC236}">
                <a16:creationId xmlns:a16="http://schemas.microsoft.com/office/drawing/2014/main" id="{E37CA26B-3802-42F1-A9B0-7C21926D8322}"/>
              </a:ext>
            </a:extLst>
          </p:cNvPr>
          <p:cNvSpPr>
            <a:spLocks noChangeArrowheads="1"/>
          </p:cNvSpPr>
          <p:nvPr/>
        </p:nvSpPr>
        <p:spPr bwMode="auto">
          <a:xfrm rot="1874943">
            <a:off x="5629275" y="4221163"/>
            <a:ext cx="336550" cy="690562"/>
          </a:xfrm>
          <a:prstGeom prst="downArrow">
            <a:avLst>
              <a:gd name="adj1" fmla="val 50000"/>
              <a:gd name="adj2" fmla="val 49787"/>
            </a:avLst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920" name="AutoShape 184">
            <a:extLst>
              <a:ext uri="{FF2B5EF4-FFF2-40B4-BE49-F238E27FC236}">
                <a16:creationId xmlns:a16="http://schemas.microsoft.com/office/drawing/2014/main" id="{F00D0A71-4D28-4B54-A763-92C41A4ACA1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336507" y="5493544"/>
            <a:ext cx="431800" cy="1341437"/>
          </a:xfrm>
          <a:prstGeom prst="downArrow">
            <a:avLst>
              <a:gd name="adj1" fmla="val 45833"/>
              <a:gd name="adj2" fmla="val 84195"/>
            </a:avLst>
          </a:prstGeom>
          <a:solidFill>
            <a:schemeClr val="hlink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矩形 9">
            <a:extLst>
              <a:ext uri="{FF2B5EF4-FFF2-40B4-BE49-F238E27FC236}">
                <a16:creationId xmlns:a16="http://schemas.microsoft.com/office/drawing/2014/main" id="{43A05DE9-941F-4614-B0BC-FE10FB3F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1385888"/>
            <a:ext cx="3214687" cy="312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是一类偏微分方程数值解法，指把复杂的算子分裂成几个较简单的子算子之积而导出的数值解法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1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1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1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1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18" grpId="0" animBg="1"/>
      <p:bldP spid="116919" grpId="0" animBg="1"/>
      <p:bldP spid="1169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29" name="Rectangle 173">
            <a:extLst>
              <a:ext uri="{FF2B5EF4-FFF2-40B4-BE49-F238E27FC236}">
                <a16:creationId xmlns:a16="http://schemas.microsoft.com/office/drawing/2014/main" id="{AAA275C6-C617-4265-808A-FF8BB4C1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318000"/>
            <a:ext cx="8634413" cy="1036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5" name="Rectangle 159">
            <a:extLst>
              <a:ext uri="{FF2B5EF4-FFF2-40B4-BE49-F238E27FC236}">
                <a16:creationId xmlns:a16="http://schemas.microsoft.com/office/drawing/2014/main" id="{B0215462-B8AC-44A1-A8EB-1908C602224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Operator Splitting</a:t>
            </a:r>
          </a:p>
        </p:txBody>
      </p:sp>
      <p:graphicFrame>
        <p:nvGraphicFramePr>
          <p:cNvPr id="122030" name="Object 174">
            <a:extLst>
              <a:ext uri="{FF2B5EF4-FFF2-40B4-BE49-F238E27FC236}">
                <a16:creationId xmlns:a16="http://schemas.microsoft.com/office/drawing/2014/main" id="{BBA49D90-3956-4DC7-97B8-AE91DAE2423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2338" y="4322763"/>
          <a:ext cx="1395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190440" progId="Equation.3">
                  <p:embed/>
                </p:oleObj>
              </mc:Choice>
              <mc:Fallback>
                <p:oleObj name="Equation" r:id="rId2" imgW="317160" imgH="19044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22763"/>
                        <a:ext cx="1395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28" name="Object 172">
            <a:extLst>
              <a:ext uri="{FF2B5EF4-FFF2-40B4-BE49-F238E27FC236}">
                <a16:creationId xmlns:a16="http://schemas.microsoft.com/office/drawing/2014/main" id="{DB2B502B-005C-422B-8463-75735EA5606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9638" y="4633913"/>
          <a:ext cx="5572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01520" progId="Equation.3">
                  <p:embed/>
                </p:oleObj>
              </mc:Choice>
              <mc:Fallback>
                <p:oleObj name="Equation" r:id="rId4" imgW="126720" imgH="10152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633913"/>
                        <a:ext cx="5572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32" name="Object 176">
            <a:extLst>
              <a:ext uri="{FF2B5EF4-FFF2-40B4-BE49-F238E27FC236}">
                <a16:creationId xmlns:a16="http://schemas.microsoft.com/office/drawing/2014/main" id="{7B196896-3D34-45FC-BB26-495DA560D66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82875" y="4322763"/>
          <a:ext cx="1171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190440" progId="Equation.3">
                  <p:embed/>
                </p:oleObj>
              </mc:Choice>
              <mc:Fallback>
                <p:oleObj name="Equation" r:id="rId6" imgW="266400" imgH="19044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4322763"/>
                        <a:ext cx="1171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27" name="Rectangle 171">
            <a:extLst>
              <a:ext uri="{FF2B5EF4-FFF2-40B4-BE49-F238E27FC236}">
                <a16:creationId xmlns:a16="http://schemas.microsoft.com/office/drawing/2014/main" id="{D3EC9B7C-6DB1-40F3-84B9-D6FC65C90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812925"/>
            <a:ext cx="913606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317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have to do one operation at a time!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034" name="Object 178">
            <a:extLst>
              <a:ext uri="{FF2B5EF4-FFF2-40B4-BE49-F238E27FC236}">
                <a16:creationId xmlns:a16="http://schemas.microsoft.com/office/drawing/2014/main" id="{371D7D42-161C-4680-BF08-4F819477142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56038" y="4491038"/>
          <a:ext cx="6143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39680" progId="Equation.3">
                  <p:embed/>
                </p:oleObj>
              </mc:Choice>
              <mc:Fallback>
                <p:oleObj name="Equation" r:id="rId8" imgW="139680" imgH="13968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4491038"/>
                        <a:ext cx="61436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36" name="Object 180">
            <a:extLst>
              <a:ext uri="{FF2B5EF4-FFF2-40B4-BE49-F238E27FC236}">
                <a16:creationId xmlns:a16="http://schemas.microsoft.com/office/drawing/2014/main" id="{356990AC-6042-45A4-81F9-9D43D2FB46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5963" y="4440238"/>
          <a:ext cx="6715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0" name="Object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4440238"/>
                        <a:ext cx="6715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40" name="Object 184">
            <a:extLst>
              <a:ext uri="{FF2B5EF4-FFF2-40B4-BE49-F238E27FC236}">
                <a16:creationId xmlns:a16="http://schemas.microsoft.com/office/drawing/2014/main" id="{49AE2B39-2CBD-4CAD-831A-8A149A04B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6938" y="4322763"/>
          <a:ext cx="83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190440" progId="Equation.3">
                  <p:embed/>
                </p:oleObj>
              </mc:Choice>
              <mc:Fallback>
                <p:oleObj name="Equation" r:id="rId12" imgW="190440" imgH="190440" progId="Equation.3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4322763"/>
                        <a:ext cx="838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1">
            <a:extLst>
              <a:ext uri="{FF2B5EF4-FFF2-40B4-BE49-F238E27FC236}">
                <a16:creationId xmlns:a16="http://schemas.microsoft.com/office/drawing/2014/main" id="{CDDA6D65-B76F-4797-B022-C63A2852DC71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438650"/>
            <a:ext cx="3771900" cy="804863"/>
            <a:chOff x="2976" y="2467"/>
            <a:chExt cx="2160" cy="447"/>
          </a:xfrm>
        </p:grpSpPr>
        <p:graphicFrame>
          <p:nvGraphicFramePr>
            <p:cNvPr id="15368" name="Object 181">
              <a:extLst>
                <a:ext uri="{FF2B5EF4-FFF2-40B4-BE49-F238E27FC236}">
                  <a16:creationId xmlns:a16="http://schemas.microsoft.com/office/drawing/2014/main" id="{1F76A911-FCC3-4FCD-94C9-1D7550FB2E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467"/>
            <a:ext cx="38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77480" progId="Equation.3">
                    <p:embed/>
                  </p:oleObj>
                </mc:Choice>
                <mc:Fallback>
                  <p:oleObj name="Equation" r:id="rId14" imgW="152280" imgH="177480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467"/>
                          <a:ext cx="38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82">
              <a:extLst>
                <a:ext uri="{FF2B5EF4-FFF2-40B4-BE49-F238E27FC236}">
                  <a16:creationId xmlns:a16="http://schemas.microsoft.com/office/drawing/2014/main" id="{5E41E15E-AF3A-4D7B-9327-86D5DED10A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468"/>
            <a:ext cx="41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4880" imgH="164880" progId="Equation.3">
                    <p:embed/>
                  </p:oleObj>
                </mc:Choice>
                <mc:Fallback>
                  <p:oleObj name="Equation" r:id="rId16" imgW="164880" imgH="164880" progId="Equation.3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68"/>
                          <a:ext cx="415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0" name="Object 183">
              <a:extLst>
                <a:ext uri="{FF2B5EF4-FFF2-40B4-BE49-F238E27FC236}">
                  <a16:creationId xmlns:a16="http://schemas.microsoft.com/office/drawing/2014/main" id="{27751327-DFD2-4956-8635-DDDD44839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2468"/>
            <a:ext cx="3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3">
                    <p:embed/>
                  </p:oleObj>
                </mc:Choice>
                <mc:Fallback>
                  <p:oleObj name="Equation" r:id="rId18" imgW="152280" imgH="164880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68"/>
                          <a:ext cx="3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87">
              <a:extLst>
                <a:ext uri="{FF2B5EF4-FFF2-40B4-BE49-F238E27FC236}">
                  <a16:creationId xmlns:a16="http://schemas.microsoft.com/office/drawing/2014/main" id="{7192EA3F-1002-4A0D-9806-AC107A097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499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9680" imgH="139680" progId="Equation.3">
                    <p:embed/>
                  </p:oleObj>
                </mc:Choice>
                <mc:Fallback>
                  <p:oleObj name="Equation" r:id="rId20" imgW="139680" imgH="13968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499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88">
              <a:extLst>
                <a:ext uri="{FF2B5EF4-FFF2-40B4-BE49-F238E27FC236}">
                  <a16:creationId xmlns:a16="http://schemas.microsoft.com/office/drawing/2014/main" id="{BE821329-B382-4AAF-B564-1B18B24A9B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499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39680" imgH="139680" progId="Equation.3">
                    <p:embed/>
                  </p:oleObj>
                </mc:Choice>
                <mc:Fallback>
                  <p:oleObj name="Equation" r:id="rId21" imgW="139680" imgH="13968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99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89">
              <a:extLst>
                <a:ext uri="{FF2B5EF4-FFF2-40B4-BE49-F238E27FC236}">
                  <a16:creationId xmlns:a16="http://schemas.microsoft.com/office/drawing/2014/main" id="{F87D8D1C-C31F-4A43-A83C-ACFFD1239D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483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9680" imgH="139680" progId="Equation.3">
                    <p:embed/>
                  </p:oleObj>
                </mc:Choice>
                <mc:Fallback>
                  <p:oleObj name="Equation" r:id="rId22" imgW="139680" imgH="13968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83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075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2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0.0835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22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2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2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2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8333 -1.1111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2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-0.15903 4.8148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29" grpId="0" animBg="1"/>
      <p:bldP spid="1220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159">
            <a:extLst>
              <a:ext uri="{FF2B5EF4-FFF2-40B4-BE49-F238E27FC236}">
                <a16:creationId xmlns:a16="http://schemas.microsoft.com/office/drawing/2014/main" id="{30F6C667-78F0-4459-91D6-7E4058B92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318000"/>
            <a:ext cx="8634413" cy="1036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7" name="Rectangle 160">
            <a:extLst>
              <a:ext uri="{FF2B5EF4-FFF2-40B4-BE49-F238E27FC236}">
                <a16:creationId xmlns:a16="http://schemas.microsoft.com/office/drawing/2014/main" id="{25A22BDF-0042-403A-BE5F-F23C888DA03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Operator Splitting</a:t>
            </a:r>
          </a:p>
        </p:txBody>
      </p:sp>
      <p:graphicFrame>
        <p:nvGraphicFramePr>
          <p:cNvPr id="16386" name="Object 161">
            <a:extLst>
              <a:ext uri="{FF2B5EF4-FFF2-40B4-BE49-F238E27FC236}">
                <a16:creationId xmlns:a16="http://schemas.microsoft.com/office/drawing/2014/main" id="{9F834507-98B3-42B4-B6CC-99095EE0117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2338" y="4322763"/>
          <a:ext cx="1395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190440" progId="Equation.3">
                  <p:embed/>
                </p:oleObj>
              </mc:Choice>
              <mc:Fallback>
                <p:oleObj name="Equation" r:id="rId2" imgW="317160" imgH="19044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22763"/>
                        <a:ext cx="1395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62">
            <a:extLst>
              <a:ext uri="{FF2B5EF4-FFF2-40B4-BE49-F238E27FC236}">
                <a16:creationId xmlns:a16="http://schemas.microsoft.com/office/drawing/2014/main" id="{B1F4BA19-ABD1-4A36-9586-03D8F4FF536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9638" y="4633913"/>
          <a:ext cx="5572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01520" progId="Equation.3">
                  <p:embed/>
                </p:oleObj>
              </mc:Choice>
              <mc:Fallback>
                <p:oleObj name="Equation" r:id="rId4" imgW="126720" imgH="10152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633913"/>
                        <a:ext cx="5572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64">
            <a:extLst>
              <a:ext uri="{FF2B5EF4-FFF2-40B4-BE49-F238E27FC236}">
                <a16:creationId xmlns:a16="http://schemas.microsoft.com/office/drawing/2014/main" id="{02504B9F-B0C0-4F03-A06F-D58DF024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812925"/>
            <a:ext cx="913606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317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have to do one operation at a time!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119" name="Object 167">
            <a:extLst>
              <a:ext uri="{FF2B5EF4-FFF2-40B4-BE49-F238E27FC236}">
                <a16:creationId xmlns:a16="http://schemas.microsoft.com/office/drawing/2014/main" id="{0D064934-78A3-4FFD-91AD-9A8D3AB69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563" y="4318000"/>
          <a:ext cx="838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90440" progId="Equation.3">
                  <p:embed/>
                </p:oleObj>
              </mc:Choice>
              <mc:Fallback>
                <p:oleObj name="Equation" r:id="rId6" imgW="190440" imgH="19044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4318000"/>
                        <a:ext cx="838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20" name="Object 168">
            <a:extLst>
              <a:ext uri="{FF2B5EF4-FFF2-40B4-BE49-F238E27FC236}">
                <a16:creationId xmlns:a16="http://schemas.microsoft.com/office/drawing/2014/main" id="{EC2B9F23-D90D-474C-BA79-C9B3DFBCE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4318000"/>
          <a:ext cx="10048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190440" progId="Equation.3">
                  <p:embed/>
                </p:oleObj>
              </mc:Choice>
              <mc:Fallback>
                <p:oleObj name="Equation" r:id="rId8" imgW="228600" imgH="19044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4318000"/>
                        <a:ext cx="10048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23" name="Object 171">
            <a:extLst>
              <a:ext uri="{FF2B5EF4-FFF2-40B4-BE49-F238E27FC236}">
                <a16:creationId xmlns:a16="http://schemas.microsoft.com/office/drawing/2014/main" id="{2FA3BF6E-4495-4DBB-85EE-26F1E07EA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6863" y="4430713"/>
          <a:ext cx="6715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77480" progId="Equation.3">
                  <p:embed/>
                </p:oleObj>
              </mc:Choice>
              <mc:Fallback>
                <p:oleObj name="Equation" r:id="rId10" imgW="152280" imgH="17748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430713"/>
                        <a:ext cx="671512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126" name="Object 174">
            <a:extLst>
              <a:ext uri="{FF2B5EF4-FFF2-40B4-BE49-F238E27FC236}">
                <a16:creationId xmlns:a16="http://schemas.microsoft.com/office/drawing/2014/main" id="{0B8874FC-53C2-4944-B0C3-C19569B48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3625" y="4491038"/>
          <a:ext cx="6159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39680" progId="Equation.3">
                  <p:embed/>
                </p:oleObj>
              </mc:Choice>
              <mc:Fallback>
                <p:oleObj name="Equation" r:id="rId12" imgW="139680" imgH="13968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4491038"/>
                        <a:ext cx="6159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9">
            <a:extLst>
              <a:ext uri="{FF2B5EF4-FFF2-40B4-BE49-F238E27FC236}">
                <a16:creationId xmlns:a16="http://schemas.microsoft.com/office/drawing/2014/main" id="{A817E17D-A7F4-40BD-AD2F-52AB98EE9E7B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4433888"/>
            <a:ext cx="2597150" cy="746125"/>
            <a:chOff x="2784" y="2464"/>
            <a:chExt cx="1488" cy="415"/>
          </a:xfrm>
        </p:grpSpPr>
        <p:graphicFrame>
          <p:nvGraphicFramePr>
            <p:cNvPr id="16392" name="Object 172">
              <a:extLst>
                <a:ext uri="{FF2B5EF4-FFF2-40B4-BE49-F238E27FC236}">
                  <a16:creationId xmlns:a16="http://schemas.microsoft.com/office/drawing/2014/main" id="{498E4D00-A6E1-4352-BCC4-50B903D9EF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464"/>
            <a:ext cx="41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164880" progId="Equation.3">
                    <p:embed/>
                  </p:oleObj>
                </mc:Choice>
                <mc:Fallback>
                  <p:oleObj name="Equation" r:id="rId14" imgW="164880" imgH="16488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64"/>
                          <a:ext cx="415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73">
              <a:extLst>
                <a:ext uri="{FF2B5EF4-FFF2-40B4-BE49-F238E27FC236}">
                  <a16:creationId xmlns:a16="http://schemas.microsoft.com/office/drawing/2014/main" id="{78FC10CD-4F31-4FA6-AD22-E3129408F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464"/>
            <a:ext cx="3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64880" progId="Equation.3">
                    <p:embed/>
                  </p:oleObj>
                </mc:Choice>
                <mc:Fallback>
                  <p:oleObj name="Equation" r:id="rId16" imgW="152280" imgH="16488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64"/>
                          <a:ext cx="3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75">
              <a:extLst>
                <a:ext uri="{FF2B5EF4-FFF2-40B4-BE49-F238E27FC236}">
                  <a16:creationId xmlns:a16="http://schemas.microsoft.com/office/drawing/2014/main" id="{092E969E-8F40-4F5B-B20A-905A8EE8BA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495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39680" progId="Equation.3">
                    <p:embed/>
                  </p:oleObj>
                </mc:Choice>
                <mc:Fallback>
                  <p:oleObj name="Equation" r:id="rId18" imgW="139680" imgH="139680" progId="Equation.3">
                    <p:embed/>
                    <p:pic>
                      <p:nvPicPr>
                        <p:cNvPr id="0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495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76">
              <a:extLst>
                <a:ext uri="{FF2B5EF4-FFF2-40B4-BE49-F238E27FC236}">
                  <a16:creationId xmlns:a16="http://schemas.microsoft.com/office/drawing/2014/main" id="{E14F2E1D-C744-4488-9333-E6CC3B9A1F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79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79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666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6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05834 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6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6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6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6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75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6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-0.12084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63BC2D-18E3-4CD1-B39E-4926340FA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5.4.1 Fluid Behavior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42C1E0-B53B-407B-98F3-80D444C08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065213"/>
            <a:ext cx="8858250" cy="6029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3100" dirty="0">
                <a:ea typeface="宋体" panose="02010600030101010101" pitchFamily="2" charset="-122"/>
              </a:rPr>
              <a:t>Lots of 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molecules</a:t>
            </a:r>
            <a:r>
              <a:rPr lang="en-US" altLang="zh-CN" sz="3100" dirty="0">
                <a:ea typeface="宋体" panose="02010600030101010101" pitchFamily="2" charset="-122"/>
              </a:rPr>
              <a:t> smack into each other over and over and over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100" dirty="0">
                <a:ea typeface="宋体" panose="02010600030101010101" pitchFamily="2" charset="-122"/>
              </a:rPr>
              <a:t>Modeled as Continuum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Molecules way too tiny to simulate, even with the fastest computers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Break space into infinitesimal tidbits and do calculus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100" dirty="0">
                <a:ea typeface="宋体" panose="02010600030101010101" pitchFamily="2" charset="-122"/>
              </a:rPr>
              <a:t>Constrained Physics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700" dirty="0">
                <a:ea typeface="宋体" panose="02010600030101010101" pitchFamily="2" charset="-122"/>
              </a:rPr>
              <a:t>F=ma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700" dirty="0">
                <a:ea typeface="宋体" panose="02010600030101010101" pitchFamily="2" charset="-122"/>
              </a:rPr>
              <a:t>Conservation of </a:t>
            </a:r>
            <a:r>
              <a:rPr lang="en-US" altLang="zh-CN" sz="2700" dirty="0">
                <a:solidFill>
                  <a:srgbClr val="FF0000"/>
                </a:solidFill>
                <a:ea typeface="宋体" panose="02010600030101010101" pitchFamily="2" charset="-122"/>
              </a:rPr>
              <a:t>mass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700" dirty="0">
                <a:ea typeface="宋体" panose="02010600030101010101" pitchFamily="2" charset="-122"/>
              </a:rPr>
              <a:t>Conservation of </a:t>
            </a:r>
            <a:r>
              <a:rPr lang="en-US" altLang="zh-CN" sz="2700" dirty="0">
                <a:solidFill>
                  <a:srgbClr val="FF0000"/>
                </a:solidFill>
                <a:ea typeface="宋体" panose="02010600030101010101" pitchFamily="2" charset="-122"/>
              </a:rPr>
              <a:t>momentum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Rectangle 159">
            <a:extLst>
              <a:ext uri="{FF2B5EF4-FFF2-40B4-BE49-F238E27FC236}">
                <a16:creationId xmlns:a16="http://schemas.microsoft.com/office/drawing/2014/main" id="{3844FB9B-5C63-4DC0-B621-5562138B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318000"/>
            <a:ext cx="8634413" cy="1036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Rectangle 160">
            <a:extLst>
              <a:ext uri="{FF2B5EF4-FFF2-40B4-BE49-F238E27FC236}">
                <a16:creationId xmlns:a16="http://schemas.microsoft.com/office/drawing/2014/main" id="{18B74984-5487-416F-9423-E7DB2E60280B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(5) Operator Splitting</a:t>
            </a:r>
          </a:p>
        </p:txBody>
      </p:sp>
      <p:graphicFrame>
        <p:nvGraphicFramePr>
          <p:cNvPr id="17410" name="Object 161">
            <a:extLst>
              <a:ext uri="{FF2B5EF4-FFF2-40B4-BE49-F238E27FC236}">
                <a16:creationId xmlns:a16="http://schemas.microsoft.com/office/drawing/2014/main" id="{54161639-AAB9-4660-8986-990B3B4E86A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922338" y="4322763"/>
          <a:ext cx="1395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190440" progId="Equation.3">
                  <p:embed/>
                </p:oleObj>
              </mc:Choice>
              <mc:Fallback>
                <p:oleObj name="Equation" r:id="rId2" imgW="317160" imgH="19044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322763"/>
                        <a:ext cx="1395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62">
            <a:extLst>
              <a:ext uri="{FF2B5EF4-FFF2-40B4-BE49-F238E27FC236}">
                <a16:creationId xmlns:a16="http://schemas.microsoft.com/office/drawing/2014/main" id="{8FF5DDEC-523F-4D88-A7AF-A99F949E656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79638" y="4633913"/>
          <a:ext cx="5572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01520" progId="Equation.3">
                  <p:embed/>
                </p:oleObj>
              </mc:Choice>
              <mc:Fallback>
                <p:oleObj name="Equation" r:id="rId4" imgW="126720" imgH="10152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633913"/>
                        <a:ext cx="5572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63">
            <a:extLst>
              <a:ext uri="{FF2B5EF4-FFF2-40B4-BE49-F238E27FC236}">
                <a16:creationId xmlns:a16="http://schemas.microsoft.com/office/drawing/2014/main" id="{55C95DCA-B3DB-4DCD-9D04-16BEC31C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812925"/>
            <a:ext cx="913606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/>
          <a:lstStyle>
            <a:lvl1pPr marL="381000" indent="-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27088" indent="-317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have to do one operation at a time!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7141" name="Object 165">
            <a:extLst>
              <a:ext uri="{FF2B5EF4-FFF2-40B4-BE49-F238E27FC236}">
                <a16:creationId xmlns:a16="http://schemas.microsoft.com/office/drawing/2014/main" id="{BB37B50A-E17D-441C-8D62-28F753A70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4306888"/>
          <a:ext cx="1006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190440" progId="Equation.3">
                  <p:embed/>
                </p:oleObj>
              </mc:Choice>
              <mc:Fallback>
                <p:oleObj name="Equation" r:id="rId6" imgW="228600" imgH="19044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306888"/>
                        <a:ext cx="1006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42" name="Object 166">
            <a:extLst>
              <a:ext uri="{FF2B5EF4-FFF2-40B4-BE49-F238E27FC236}">
                <a16:creationId xmlns:a16="http://schemas.microsoft.com/office/drawing/2014/main" id="{0CD2EAD6-7D27-496E-B873-482DC5CFF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4306888"/>
          <a:ext cx="1171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190440" progId="Equation.3">
                  <p:embed/>
                </p:oleObj>
              </mc:Choice>
              <mc:Fallback>
                <p:oleObj name="Equation" r:id="rId8" imgW="266400" imgH="19044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306888"/>
                        <a:ext cx="11715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46" name="Object 170">
            <a:extLst>
              <a:ext uri="{FF2B5EF4-FFF2-40B4-BE49-F238E27FC236}">
                <a16:creationId xmlns:a16="http://schemas.microsoft.com/office/drawing/2014/main" id="{9696F215-9FDA-4C58-A49F-43E4BAB6D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9725" y="4435475"/>
          <a:ext cx="723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164880" progId="Equation.3">
                  <p:embed/>
                </p:oleObj>
              </mc:Choice>
              <mc:Fallback>
                <p:oleObj name="Equation" r:id="rId10" imgW="164880" imgH="16488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4435475"/>
                        <a:ext cx="7239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148" name="Object 172">
            <a:extLst>
              <a:ext uri="{FF2B5EF4-FFF2-40B4-BE49-F238E27FC236}">
                <a16:creationId xmlns:a16="http://schemas.microsoft.com/office/drawing/2014/main" id="{4DAA38FA-0EDA-4D19-875C-28C97BD50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4491038"/>
          <a:ext cx="6143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39680" progId="Equation.3">
                  <p:embed/>
                </p:oleObj>
              </mc:Choice>
              <mc:Fallback>
                <p:oleObj name="Equation" r:id="rId12" imgW="139680" imgH="13968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491038"/>
                        <a:ext cx="61436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4">
            <a:extLst>
              <a:ext uri="{FF2B5EF4-FFF2-40B4-BE49-F238E27FC236}">
                <a16:creationId xmlns:a16="http://schemas.microsoft.com/office/drawing/2014/main" id="{9B8C986B-2438-4B19-B066-5D4AF289D211}"/>
              </a:ext>
            </a:extLst>
          </p:cNvPr>
          <p:cNvGrpSpPr>
            <a:grpSpLocks/>
          </p:cNvGrpSpPr>
          <p:nvPr/>
        </p:nvGrpSpPr>
        <p:grpSpPr bwMode="auto">
          <a:xfrm>
            <a:off x="4903788" y="4435475"/>
            <a:ext cx="1257300" cy="746125"/>
            <a:chOff x="2808" y="2465"/>
            <a:chExt cx="720" cy="415"/>
          </a:xfrm>
        </p:grpSpPr>
        <p:graphicFrame>
          <p:nvGraphicFramePr>
            <p:cNvPr id="17416" name="Object 171">
              <a:extLst>
                <a:ext uri="{FF2B5EF4-FFF2-40B4-BE49-F238E27FC236}">
                  <a16:creationId xmlns:a16="http://schemas.microsoft.com/office/drawing/2014/main" id="{858BABE2-D916-4F31-9635-099644FA73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4" y="2465"/>
            <a:ext cx="3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80" imgH="164880" progId="Equation.3">
                    <p:embed/>
                  </p:oleObj>
                </mc:Choice>
                <mc:Fallback>
                  <p:oleObj name="Equation" r:id="rId14" imgW="152280" imgH="164880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2465"/>
                          <a:ext cx="3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73">
              <a:extLst>
                <a:ext uri="{FF2B5EF4-FFF2-40B4-BE49-F238E27FC236}">
                  <a16:creationId xmlns:a16="http://schemas.microsoft.com/office/drawing/2014/main" id="{91D4FEAA-849B-46C6-B9A8-9D8219F5B2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8" y="2480"/>
            <a:ext cx="35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680" imgH="139680" progId="Equation.3">
                    <p:embed/>
                  </p:oleObj>
                </mc:Choice>
                <mc:Fallback>
                  <p:oleObj name="Equation" r:id="rId16" imgW="139680" imgH="13968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480"/>
                          <a:ext cx="35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22222E-6 L 0.05833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06511 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7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7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5834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7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-0.09948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70">
            <a:extLst>
              <a:ext uri="{FF2B5EF4-FFF2-40B4-BE49-F238E27FC236}">
                <a16:creationId xmlns:a16="http://schemas.microsoft.com/office/drawing/2014/main" id="{FA6D6DA0-0684-4B27-A821-CE5AB9081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(6) Pressure</a:t>
            </a:r>
          </a:p>
        </p:txBody>
      </p:sp>
      <p:sp>
        <p:nvSpPr>
          <p:cNvPr id="108715" name="Rectangle 171">
            <a:extLst>
              <a:ext uri="{FF2B5EF4-FFF2-40B4-BE49-F238E27FC236}">
                <a16:creationId xmlns:a16="http://schemas.microsoft.com/office/drawing/2014/main" id="{8C911743-8840-4ADA-801B-3D476E14DA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65150" y="1077913"/>
            <a:ext cx="9136063" cy="556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After discretizing all derivatives with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finite differences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We have </a:t>
            </a:r>
            <a:r>
              <a:rPr lang="en-US" altLang="zh-CN" sz="2800" dirty="0">
                <a:solidFill>
                  <a:srgbClr val="C00000"/>
                </a:solidFill>
                <a:ea typeface="宋体" panose="02010600030101010101" pitchFamily="2" charset="-122"/>
              </a:rPr>
              <a:t>two linear equations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Two equations with two unknowns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Pressure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Future velocity v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Solve linear system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Done! 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800" dirty="0">
                <a:ea typeface="宋体" panose="02010600030101010101" pitchFamily="2" charset="-122"/>
              </a:rPr>
              <a:t>Repeat with new velocity in the next timestep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sz="2800" dirty="0">
                <a:ea typeface="宋体" panose="02010600030101010101" pitchFamily="2" charset="-122"/>
              </a:rPr>
              <a:t>Pressure acts as a </a:t>
            </a:r>
            <a:r>
              <a:rPr lang="en-US" altLang="zh-CN" sz="2800" i="1" dirty="0">
                <a:ea typeface="宋体" panose="02010600030101010101" pitchFamily="2" charset="-122"/>
              </a:rPr>
              <a:t>Lagrange Multiplier!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Char char="u"/>
            </a:pPr>
            <a:r>
              <a:rPr lang="en-US" altLang="zh-CN" sz="2800" dirty="0">
                <a:ea typeface="宋体" panose="02010600030101010101" pitchFamily="2" charset="-122"/>
              </a:rPr>
              <a:t>What is the constraint?</a:t>
            </a:r>
          </a:p>
        </p:txBody>
      </p:sp>
      <p:graphicFrame>
        <p:nvGraphicFramePr>
          <p:cNvPr id="18434" name="Object 173">
            <a:extLst>
              <a:ext uri="{FF2B5EF4-FFF2-40B4-BE49-F238E27FC236}">
                <a16:creationId xmlns:a16="http://schemas.microsoft.com/office/drawing/2014/main" id="{C4957CC0-A8EB-4776-B659-50179A5A7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6130925"/>
          <a:ext cx="62023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431640" progId="Equation.3">
                  <p:embed/>
                </p:oleObj>
              </mc:Choice>
              <mc:Fallback>
                <p:oleObj name="Equation" r:id="rId2" imgW="2070000" imgH="43164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6130925"/>
                        <a:ext cx="6202362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74">
            <a:extLst>
              <a:ext uri="{FF2B5EF4-FFF2-40B4-BE49-F238E27FC236}">
                <a16:creationId xmlns:a16="http://schemas.microsoft.com/office/drawing/2014/main" id="{E20B1EA7-4679-4C81-9E1F-B4BC99AE8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6477000"/>
          <a:ext cx="19272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177480" progId="Equation.3">
                  <p:embed/>
                </p:oleObj>
              </mc:Choice>
              <mc:Fallback>
                <p:oleObj name="Equation" r:id="rId4" imgW="545760" imgH="17748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6477000"/>
                        <a:ext cx="1927225" cy="646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22" name="Text Box 178">
            <a:extLst>
              <a:ext uri="{FF2B5EF4-FFF2-40B4-BE49-F238E27FC236}">
                <a16:creationId xmlns:a16="http://schemas.microsoft.com/office/drawing/2014/main" id="{87CE8D3C-5D85-4121-8EB2-43E68CC4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425" y="3238500"/>
            <a:ext cx="579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new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15" grpId="0" build="p"/>
      <p:bldP spid="1087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40" name="Rectangle 176">
            <a:extLst>
              <a:ext uri="{FF2B5EF4-FFF2-40B4-BE49-F238E27FC236}">
                <a16:creationId xmlns:a16="http://schemas.microsoft.com/office/drawing/2014/main" id="{6A1DA4EB-572C-4679-A832-A3814C336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4144963"/>
            <a:ext cx="7040562" cy="1382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59">
            <a:extLst>
              <a:ext uri="{FF2B5EF4-FFF2-40B4-BE49-F238E27FC236}">
                <a16:creationId xmlns:a16="http://schemas.microsoft.com/office/drawing/2014/main" id="{BB3325FB-C99A-40A0-80C7-A6CDF439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82550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(7) Putting it All Together</a:t>
            </a:r>
          </a:p>
        </p:txBody>
      </p:sp>
      <p:sp>
        <p:nvSpPr>
          <p:cNvPr id="113824" name="Rectangle 160">
            <a:extLst>
              <a:ext uri="{FF2B5EF4-FFF2-40B4-BE49-F238E27FC236}">
                <a16:creationId xmlns:a16="http://schemas.microsoft.com/office/drawing/2014/main" id="{0148A0C1-EA0A-4EAD-8043-5B43576437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8275" y="1122363"/>
            <a:ext cx="9721850" cy="5821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Solve Navier-Stokes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Begin with original velocity</a:t>
            </a:r>
          </a:p>
        </p:txBody>
      </p:sp>
      <p:graphicFrame>
        <p:nvGraphicFramePr>
          <p:cNvPr id="113828" name="Object 164">
            <a:extLst>
              <a:ext uri="{FF2B5EF4-FFF2-40B4-BE49-F238E27FC236}">
                <a16:creationId xmlns:a16="http://schemas.microsoft.com/office/drawing/2014/main" id="{8643345D-8F51-43D9-8253-33FCF1D7EA1B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8300" y="1468438"/>
          <a:ext cx="4359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3">
                  <p:embed/>
                </p:oleObj>
              </mc:Choice>
              <mc:Fallback>
                <p:oleObj name="Equation" r:id="rId2" imgW="2539800" imgH="48240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468438"/>
                        <a:ext cx="4359275" cy="852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25" name="Object 161">
            <a:extLst>
              <a:ext uri="{FF2B5EF4-FFF2-40B4-BE49-F238E27FC236}">
                <a16:creationId xmlns:a16="http://schemas.microsoft.com/office/drawing/2014/main" id="{4D37B396-6B65-45A6-BCA0-7CA224481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6130925"/>
          <a:ext cx="62023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31640" progId="Equation.3">
                  <p:embed/>
                </p:oleObj>
              </mc:Choice>
              <mc:Fallback>
                <p:oleObj name="Equation" r:id="rId4" imgW="2070000" imgH="43164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6130925"/>
                        <a:ext cx="6202362" cy="13350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26" name="Object 162">
            <a:extLst>
              <a:ext uri="{FF2B5EF4-FFF2-40B4-BE49-F238E27FC236}">
                <a16:creationId xmlns:a16="http://schemas.microsoft.com/office/drawing/2014/main" id="{B0B70C13-9DA2-497C-953F-5386B8FB0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7938" y="6477000"/>
          <a:ext cx="19272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177480" progId="Equation.3">
                  <p:embed/>
                </p:oleObj>
              </mc:Choice>
              <mc:Fallback>
                <p:oleObj name="Equation" r:id="rId6" imgW="545760" imgH="17748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6477000"/>
                        <a:ext cx="1927225" cy="6461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3" name="Object 169">
            <a:extLst>
              <a:ext uri="{FF2B5EF4-FFF2-40B4-BE49-F238E27FC236}">
                <a16:creationId xmlns:a16="http://schemas.microsoft.com/office/drawing/2014/main" id="{E0880100-04C8-4245-984E-41D739AC5C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4664075"/>
          <a:ext cx="2794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01520" progId="Equation.3">
                  <p:embed/>
                </p:oleObj>
              </mc:Choice>
              <mc:Fallback>
                <p:oleObj name="Equation" r:id="rId8" imgW="126720" imgH="10152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664075"/>
                        <a:ext cx="2794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4" name="Object 170">
            <a:extLst>
              <a:ext uri="{FF2B5EF4-FFF2-40B4-BE49-F238E27FC236}">
                <a16:creationId xmlns:a16="http://schemas.microsoft.com/office/drawing/2014/main" id="{E6CFD86B-9D0C-413E-B51C-FD00474C6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4491038"/>
          <a:ext cx="55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203040" progId="Equation.3">
                  <p:embed/>
                </p:oleObj>
              </mc:Choice>
              <mc:Fallback>
                <p:oleObj name="Equation" r:id="rId10" imgW="253800" imgH="20304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491038"/>
                        <a:ext cx="558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5" name="Object 171">
            <a:extLst>
              <a:ext uri="{FF2B5EF4-FFF2-40B4-BE49-F238E27FC236}">
                <a16:creationId xmlns:a16="http://schemas.microsoft.com/office/drawing/2014/main" id="{F89DC93F-0B8F-4791-B44D-1C039B9FC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6763"/>
          <a:ext cx="1395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680" imgH="177480" progId="Equation.3">
                  <p:embed/>
                </p:oleObj>
              </mc:Choice>
              <mc:Fallback>
                <p:oleObj name="Equation" r:id="rId12" imgW="634680" imgH="17748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6763"/>
                        <a:ext cx="13954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6" name="Object 172">
            <a:extLst>
              <a:ext uri="{FF2B5EF4-FFF2-40B4-BE49-F238E27FC236}">
                <a16:creationId xmlns:a16="http://schemas.microsoft.com/office/drawing/2014/main" id="{9DAF7CBF-06B7-4551-89A3-BF9ED6C9D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75" y="4318000"/>
          <a:ext cx="1536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419040" progId="Equation.3">
                  <p:embed/>
                </p:oleObj>
              </mc:Choice>
              <mc:Fallback>
                <p:oleObj name="Equation" r:id="rId14" imgW="698400" imgH="41904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318000"/>
                        <a:ext cx="15367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7" name="Object 173">
            <a:extLst>
              <a:ext uri="{FF2B5EF4-FFF2-40B4-BE49-F238E27FC236}">
                <a16:creationId xmlns:a16="http://schemas.microsoft.com/office/drawing/2014/main" id="{4BDF5E11-5DC5-4545-85FE-13B320147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4318000"/>
          <a:ext cx="11715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0" imgH="419040" progId="Equation.3">
                  <p:embed/>
                </p:oleObj>
              </mc:Choice>
              <mc:Fallback>
                <p:oleObj name="Equation" r:id="rId16" imgW="533160" imgH="41904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4318000"/>
                        <a:ext cx="11715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8" name="Object 174">
            <a:extLst>
              <a:ext uri="{FF2B5EF4-FFF2-40B4-BE49-F238E27FC236}">
                <a16:creationId xmlns:a16="http://schemas.microsoft.com/office/drawing/2014/main" id="{63E96EF4-C575-408A-8BB4-F55F6F5B0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9663" y="4576763"/>
          <a:ext cx="838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203040" progId="Equation.3">
                  <p:embed/>
                </p:oleObj>
              </mc:Choice>
              <mc:Fallback>
                <p:oleObj name="Equation" r:id="rId18" imgW="380880" imgH="20304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576763"/>
                        <a:ext cx="838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39" name="Object 175">
            <a:extLst>
              <a:ext uri="{FF2B5EF4-FFF2-40B4-BE49-F238E27FC236}">
                <a16:creationId xmlns:a16="http://schemas.microsoft.com/office/drawing/2014/main" id="{3BC397D2-5895-41CF-ACDC-2694B5E0F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491038"/>
          <a:ext cx="642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1960" imgH="203040" progId="Equation.3">
                  <p:embed/>
                </p:oleObj>
              </mc:Choice>
              <mc:Fallback>
                <p:oleObj name="Equation" r:id="rId20" imgW="291960" imgH="20304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491038"/>
                        <a:ext cx="642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3843" name="AutoShape 179">
            <a:extLst>
              <a:ext uri="{FF2B5EF4-FFF2-40B4-BE49-F238E27FC236}">
                <a16:creationId xmlns:a16="http://schemas.microsoft.com/office/drawing/2014/main" id="{49D61BAA-99C5-4040-A057-00DD4E3CE9A5}"/>
              </a:ext>
            </a:extLst>
          </p:cNvPr>
          <p:cNvCxnSpPr>
            <a:cxnSpLocks noChangeShapeType="1"/>
            <a:endCxn id="113840" idx="0"/>
          </p:cNvCxnSpPr>
          <p:nvPr/>
        </p:nvCxnSpPr>
        <p:spPr bwMode="auto">
          <a:xfrm rot="5400000">
            <a:off x="5480050" y="1976438"/>
            <a:ext cx="1781175" cy="25146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8148E-6 L -0.175 0.025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3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6375 -0.063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75" y="-3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1382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38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1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40" grpId="0" animBg="1"/>
      <p:bldP spid="11382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Rectangle 2">
            <a:extLst>
              <a:ext uri="{FF2B5EF4-FFF2-40B4-BE49-F238E27FC236}">
                <a16:creationId xmlns:a16="http://schemas.microsoft.com/office/drawing/2014/main" id="{FB4406E3-12A8-474F-A5A3-915579ABA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4144963"/>
            <a:ext cx="7040562" cy="1382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73" name="Oval 173">
            <a:extLst>
              <a:ext uri="{FF2B5EF4-FFF2-40B4-BE49-F238E27FC236}">
                <a16:creationId xmlns:a16="http://schemas.microsoft.com/office/drawing/2014/main" id="{8FE9CC5E-F14F-4FE9-B7FC-EEB08D444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18000"/>
            <a:ext cx="1425575" cy="9493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61" name="Rectangle 161">
            <a:extLst>
              <a:ext uri="{FF2B5EF4-FFF2-40B4-BE49-F238E27FC236}">
                <a16:creationId xmlns:a16="http://schemas.microsoft.com/office/drawing/2014/main" id="{8EB5A9EF-5DFC-441D-816E-865A6756C03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8275" y="1122363"/>
            <a:ext cx="9721850" cy="5821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Solve Navier-Stokes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Begin with original velocity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Advect</a:t>
            </a:r>
          </a:p>
        </p:txBody>
      </p:sp>
      <p:graphicFrame>
        <p:nvGraphicFramePr>
          <p:cNvPr id="20482" name="Object 162">
            <a:extLst>
              <a:ext uri="{FF2B5EF4-FFF2-40B4-BE49-F238E27FC236}">
                <a16:creationId xmlns:a16="http://schemas.microsoft.com/office/drawing/2014/main" id="{5596A998-49F0-4572-939B-2030A687545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8300" y="1468438"/>
          <a:ext cx="4359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3">
                  <p:embed/>
                </p:oleObj>
              </mc:Choice>
              <mc:Fallback>
                <p:oleObj name="Equation" r:id="rId2" imgW="2539800" imgH="482400" progId="Equation.3">
                  <p:embed/>
                  <p:pic>
                    <p:nvPicPr>
                      <p:cNvPr id="0" name="Object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468438"/>
                        <a:ext cx="4359275" cy="852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63">
            <a:extLst>
              <a:ext uri="{FF2B5EF4-FFF2-40B4-BE49-F238E27FC236}">
                <a16:creationId xmlns:a16="http://schemas.microsoft.com/office/drawing/2014/main" id="{FD3D817E-F15E-45EF-AB58-7C1509597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6656388"/>
          <a:ext cx="30861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31640" progId="Equation.3">
                  <p:embed/>
                </p:oleObj>
              </mc:Choice>
              <mc:Fallback>
                <p:oleObj name="Equation" r:id="rId4" imgW="2070000" imgH="43164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6656388"/>
                        <a:ext cx="3086100" cy="6651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64">
            <a:extLst>
              <a:ext uri="{FF2B5EF4-FFF2-40B4-BE49-F238E27FC236}">
                <a16:creationId xmlns:a16="http://schemas.microsoft.com/office/drawing/2014/main" id="{FB9AB42A-FF2E-4C75-BD67-778AEE884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6142038"/>
          <a:ext cx="955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177480" progId="Equation.3">
                  <p:embed/>
                </p:oleObj>
              </mc:Choice>
              <mc:Fallback>
                <p:oleObj name="Equation" r:id="rId6" imgW="545760" imgH="17748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6142038"/>
                        <a:ext cx="955675" cy="3206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65">
            <a:extLst>
              <a:ext uri="{FF2B5EF4-FFF2-40B4-BE49-F238E27FC236}">
                <a16:creationId xmlns:a16="http://schemas.microsoft.com/office/drawing/2014/main" id="{2A152B62-735D-4F8F-A7E9-CC3DD8E12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4664075"/>
          <a:ext cx="2794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01520" progId="Equation.3">
                  <p:embed/>
                </p:oleObj>
              </mc:Choice>
              <mc:Fallback>
                <p:oleObj name="Equation" r:id="rId8" imgW="126720" imgH="10152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664075"/>
                        <a:ext cx="2794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66" name="Object 166">
            <a:extLst>
              <a:ext uri="{FF2B5EF4-FFF2-40B4-BE49-F238E27FC236}">
                <a16:creationId xmlns:a16="http://schemas.microsoft.com/office/drawing/2014/main" id="{E5D52D09-61F4-4592-949D-2B7065759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5425" y="4491038"/>
          <a:ext cx="55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203040" progId="Equation.3">
                  <p:embed/>
                </p:oleObj>
              </mc:Choice>
              <mc:Fallback>
                <p:oleObj name="Equation" r:id="rId10" imgW="253800" imgH="20304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491038"/>
                        <a:ext cx="558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167" name="Object 167">
            <a:extLst>
              <a:ext uri="{FF2B5EF4-FFF2-40B4-BE49-F238E27FC236}">
                <a16:creationId xmlns:a16="http://schemas.microsoft.com/office/drawing/2014/main" id="{E22AC9E8-994A-4C32-92B0-1532C570A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6763"/>
          <a:ext cx="13954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680" imgH="177480" progId="Equation.3">
                  <p:embed/>
                </p:oleObj>
              </mc:Choice>
              <mc:Fallback>
                <p:oleObj name="Equation" r:id="rId12" imgW="634680" imgH="17748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6763"/>
                        <a:ext cx="1395413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6">
            <a:extLst>
              <a:ext uri="{FF2B5EF4-FFF2-40B4-BE49-F238E27FC236}">
                <a16:creationId xmlns:a16="http://schemas.microsoft.com/office/drawing/2014/main" id="{F55A13D7-619D-4FAA-ACF7-526CFB513D26}"/>
              </a:ext>
            </a:extLst>
          </p:cNvPr>
          <p:cNvGrpSpPr>
            <a:grpSpLocks/>
          </p:cNvGrpSpPr>
          <p:nvPr/>
        </p:nvGrpSpPr>
        <p:grpSpPr bwMode="auto">
          <a:xfrm>
            <a:off x="4778375" y="4318000"/>
            <a:ext cx="3519488" cy="949325"/>
            <a:chOff x="2736" y="2400"/>
            <a:chExt cx="2016" cy="528"/>
          </a:xfrm>
        </p:grpSpPr>
        <p:graphicFrame>
          <p:nvGraphicFramePr>
            <p:cNvPr id="20490" name="Object 168">
              <a:extLst>
                <a:ext uri="{FF2B5EF4-FFF2-40B4-BE49-F238E27FC236}">
                  <a16:creationId xmlns:a16="http://schemas.microsoft.com/office/drawing/2014/main" id="{C7BBCBF2-2F57-4070-9FB4-216ABC2B8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400"/>
            <a:ext cx="8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98400" imgH="419040" progId="Equation.3">
                    <p:embed/>
                  </p:oleObj>
                </mc:Choice>
                <mc:Fallback>
                  <p:oleObj name="Equation" r:id="rId14" imgW="698400" imgH="41904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8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69">
              <a:extLst>
                <a:ext uri="{FF2B5EF4-FFF2-40B4-BE49-F238E27FC236}">
                  <a16:creationId xmlns:a16="http://schemas.microsoft.com/office/drawing/2014/main" id="{70D6A0A8-7CF0-4CFE-A8F6-A6DDFC9A8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2400"/>
            <a:ext cx="6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160" imgH="419040" progId="Equation.3">
                    <p:embed/>
                  </p:oleObj>
                </mc:Choice>
                <mc:Fallback>
                  <p:oleObj name="Equation" r:id="rId16" imgW="533160" imgH="41904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00"/>
                          <a:ext cx="6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70">
              <a:extLst>
                <a:ext uri="{FF2B5EF4-FFF2-40B4-BE49-F238E27FC236}">
                  <a16:creationId xmlns:a16="http://schemas.microsoft.com/office/drawing/2014/main" id="{429C5EED-A7AC-419F-AB36-0C0604BDD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544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80" imgH="203040" progId="Equation.3">
                    <p:embed/>
                  </p:oleObj>
                </mc:Choice>
                <mc:Fallback>
                  <p:oleObj name="Equation" r:id="rId18" imgW="380880" imgH="203040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544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8" name="Object 171">
            <a:extLst>
              <a:ext uri="{FF2B5EF4-FFF2-40B4-BE49-F238E27FC236}">
                <a16:creationId xmlns:a16="http://schemas.microsoft.com/office/drawing/2014/main" id="{FDEF8C3E-90A0-4386-B534-4AD03AEE2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491038"/>
          <a:ext cx="642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1960" imgH="203040" progId="Equation.3">
                  <p:embed/>
                </p:oleObj>
              </mc:Choice>
              <mc:Fallback>
                <p:oleObj name="Equation" r:id="rId20" imgW="291960" imgH="20304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491038"/>
                        <a:ext cx="642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97" name="AutoShape 172">
            <a:extLst>
              <a:ext uri="{FF2B5EF4-FFF2-40B4-BE49-F238E27FC236}">
                <a16:creationId xmlns:a16="http://schemas.microsoft.com/office/drawing/2014/main" id="{F421B632-F4FF-4BC9-9BF8-73F5F2265536}"/>
              </a:ext>
            </a:extLst>
          </p:cNvPr>
          <p:cNvCxnSpPr>
            <a:cxnSpLocks noChangeShapeType="1"/>
            <a:endCxn id="20493" idx="0"/>
          </p:cNvCxnSpPr>
          <p:nvPr/>
        </p:nvCxnSpPr>
        <p:spPr bwMode="auto">
          <a:xfrm rot="5400000">
            <a:off x="5480050" y="1976438"/>
            <a:ext cx="1781175" cy="25146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8174" name="Object 174">
            <a:extLst>
              <a:ext uri="{FF2B5EF4-FFF2-40B4-BE49-F238E27FC236}">
                <a16:creationId xmlns:a16="http://schemas.microsoft.com/office/drawing/2014/main" id="{AE46AC52-9199-4002-A085-B6209149C8D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65425" y="4491038"/>
          <a:ext cx="393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03040" progId="Equation.3">
                  <p:embed/>
                </p:oleObj>
              </mc:Choice>
              <mc:Fallback>
                <p:oleObj name="Equation" r:id="rId22" imgW="177480" imgH="20304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4491038"/>
                        <a:ext cx="393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159">
            <a:extLst>
              <a:ext uri="{FF2B5EF4-FFF2-40B4-BE49-F238E27FC236}">
                <a16:creationId xmlns:a16="http://schemas.microsoft.com/office/drawing/2014/main" id="{833B5644-FC04-4886-8967-079E5C82F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82550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(7) Putting it All Together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2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8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2986 -0.05324 C -0.03611 -0.06527 -0.04531 -0.07199 -0.05503 -0.07199 C -0.06614 -0.07199 -0.075 -0.06527 -0.08125 -0.05324 L -0.11093 -4.81481E-6 " pathEditMode="relative" rAng="0" ptsTypes="FffFF">
                                      <p:cBhvr>
                                        <p:cTn id="19" dur="2000" fill="hold"/>
                                        <p:tgtEl>
                                          <p:spTgt spid="128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56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15833 3.33333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73" grpId="0" animBg="1"/>
      <p:bldP spid="128173" grpId="1" animBg="1"/>
      <p:bldP spid="12816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2">
            <a:extLst>
              <a:ext uri="{FF2B5EF4-FFF2-40B4-BE49-F238E27FC236}">
                <a16:creationId xmlns:a16="http://schemas.microsoft.com/office/drawing/2014/main" id="{7FB4CF83-6A5E-400B-844C-BF8902DFF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4144963"/>
            <a:ext cx="7040562" cy="1382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201" name="Oval 177">
            <a:extLst>
              <a:ext uri="{FF2B5EF4-FFF2-40B4-BE49-F238E27FC236}">
                <a16:creationId xmlns:a16="http://schemas.microsoft.com/office/drawing/2014/main" id="{94094E7F-9FF1-4273-8FE0-81E81630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4232275"/>
            <a:ext cx="1509713" cy="11223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27" name="Oval 3">
            <a:extLst>
              <a:ext uri="{FF2B5EF4-FFF2-40B4-BE49-F238E27FC236}">
                <a16:creationId xmlns:a16="http://schemas.microsoft.com/office/drawing/2014/main" id="{6E54B049-ADC3-4CAF-B330-A1FB9D47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03725"/>
            <a:ext cx="922338" cy="8128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186" name="Rectangle 162">
            <a:extLst>
              <a:ext uri="{FF2B5EF4-FFF2-40B4-BE49-F238E27FC236}">
                <a16:creationId xmlns:a16="http://schemas.microsoft.com/office/drawing/2014/main" id="{2EAF0C9C-C3F7-46DA-8F15-308246D4A7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168275" y="1122363"/>
            <a:ext cx="9721850" cy="5821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Solve Navier-Stokes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Begin with original velocity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Advect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Add Forces</a:t>
            </a:r>
          </a:p>
          <a:p>
            <a:pPr lvl="1" eaLnBrk="1" hangingPunct="1"/>
            <a:r>
              <a:rPr lang="en-US" altLang="zh-CN" sz="2700">
                <a:ea typeface="宋体" panose="02010600030101010101" pitchFamily="2" charset="-122"/>
              </a:rPr>
              <a:t>Solve for new velocity</a:t>
            </a:r>
          </a:p>
        </p:txBody>
      </p:sp>
      <p:graphicFrame>
        <p:nvGraphicFramePr>
          <p:cNvPr id="21506" name="Object 163">
            <a:extLst>
              <a:ext uri="{FF2B5EF4-FFF2-40B4-BE49-F238E27FC236}">
                <a16:creationId xmlns:a16="http://schemas.microsoft.com/office/drawing/2014/main" id="{29EDD60B-644C-417A-830C-103580B1D2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48300" y="1468438"/>
          <a:ext cx="43592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482400" progId="Equation.3">
                  <p:embed/>
                </p:oleObj>
              </mc:Choice>
              <mc:Fallback>
                <p:oleObj name="Equation" r:id="rId2" imgW="2539800" imgH="4824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468438"/>
                        <a:ext cx="4359275" cy="852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64">
            <a:extLst>
              <a:ext uri="{FF2B5EF4-FFF2-40B4-BE49-F238E27FC236}">
                <a16:creationId xmlns:a16="http://schemas.microsoft.com/office/drawing/2014/main" id="{5B370FC6-C423-45D4-92FD-3195320CB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" y="6656388"/>
          <a:ext cx="30861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431640" progId="Equation.3">
                  <p:embed/>
                </p:oleObj>
              </mc:Choice>
              <mc:Fallback>
                <p:oleObj name="Equation" r:id="rId4" imgW="2070000" imgH="431640" progId="Equation.3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6656388"/>
                        <a:ext cx="3086100" cy="6651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65">
            <a:extLst>
              <a:ext uri="{FF2B5EF4-FFF2-40B4-BE49-F238E27FC236}">
                <a16:creationId xmlns:a16="http://schemas.microsoft.com/office/drawing/2014/main" id="{6AC5ECEA-B544-481D-A43C-647EC7B78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0213" y="6142038"/>
          <a:ext cx="9556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177480" progId="Equation.3">
                  <p:embed/>
                </p:oleObj>
              </mc:Choice>
              <mc:Fallback>
                <p:oleObj name="Equation" r:id="rId6" imgW="545760" imgH="177480" progId="Equation.3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6142038"/>
                        <a:ext cx="955675" cy="3206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bg1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66">
            <a:extLst>
              <a:ext uri="{FF2B5EF4-FFF2-40B4-BE49-F238E27FC236}">
                <a16:creationId xmlns:a16="http://schemas.microsoft.com/office/drawing/2014/main" id="{0B0261EF-16BE-4110-B13A-B30E1CFCC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4664075"/>
          <a:ext cx="2794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01520" progId="Equation.3">
                  <p:embed/>
                </p:oleObj>
              </mc:Choice>
              <mc:Fallback>
                <p:oleObj name="Equation" r:id="rId8" imgW="126720" imgH="10152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664075"/>
                        <a:ext cx="2794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94" name="Object 170">
            <a:extLst>
              <a:ext uri="{FF2B5EF4-FFF2-40B4-BE49-F238E27FC236}">
                <a16:creationId xmlns:a16="http://schemas.microsoft.com/office/drawing/2014/main" id="{6CD6DB76-1BD4-430C-9DD4-99D2FDF0E3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4318000"/>
          <a:ext cx="15367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419040" progId="Equation.3">
                  <p:embed/>
                </p:oleObj>
              </mc:Choice>
              <mc:Fallback>
                <p:oleObj name="Equation" r:id="rId10" imgW="698400" imgH="41904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4318000"/>
                        <a:ext cx="15367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95" name="Object 171">
            <a:extLst>
              <a:ext uri="{FF2B5EF4-FFF2-40B4-BE49-F238E27FC236}">
                <a16:creationId xmlns:a16="http://schemas.microsoft.com/office/drawing/2014/main" id="{95482951-5502-437E-A122-7F9D3A36C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4238" y="4318000"/>
          <a:ext cx="11715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419040" progId="Equation.3">
                  <p:embed/>
                </p:oleObj>
              </mc:Choice>
              <mc:Fallback>
                <p:oleObj name="Equation" r:id="rId12" imgW="533160" imgH="41904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4318000"/>
                        <a:ext cx="11715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96" name="Object 172">
            <a:extLst>
              <a:ext uri="{FF2B5EF4-FFF2-40B4-BE49-F238E27FC236}">
                <a16:creationId xmlns:a16="http://schemas.microsoft.com/office/drawing/2014/main" id="{E52E2E62-3CF9-4CF1-9263-39EC69C69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576763"/>
          <a:ext cx="838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880" imgH="203040" progId="Equation.3">
                  <p:embed/>
                </p:oleObj>
              </mc:Choice>
              <mc:Fallback>
                <p:oleObj name="Equation" r:id="rId14" imgW="380880" imgH="20304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6763"/>
                        <a:ext cx="838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73">
            <a:extLst>
              <a:ext uri="{FF2B5EF4-FFF2-40B4-BE49-F238E27FC236}">
                <a16:creationId xmlns:a16="http://schemas.microsoft.com/office/drawing/2014/main" id="{AB838C38-E67D-43B7-93D7-402B8C8BB8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4491038"/>
          <a:ext cx="642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203040" progId="Equation.3">
                  <p:embed/>
                </p:oleObj>
              </mc:Choice>
              <mc:Fallback>
                <p:oleObj name="Equation" r:id="rId16" imgW="291960" imgH="20304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491038"/>
                        <a:ext cx="6429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21" name="AutoShape 174">
            <a:extLst>
              <a:ext uri="{FF2B5EF4-FFF2-40B4-BE49-F238E27FC236}">
                <a16:creationId xmlns:a16="http://schemas.microsoft.com/office/drawing/2014/main" id="{4870BE08-161E-4BA5-9BDE-73260D157B74}"/>
              </a:ext>
            </a:extLst>
          </p:cNvPr>
          <p:cNvCxnSpPr>
            <a:cxnSpLocks noChangeShapeType="1"/>
            <a:endCxn id="21517" idx="0"/>
          </p:cNvCxnSpPr>
          <p:nvPr/>
        </p:nvCxnSpPr>
        <p:spPr bwMode="auto">
          <a:xfrm rot="5400000">
            <a:off x="5480050" y="1976438"/>
            <a:ext cx="1781175" cy="25146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9199" name="Object 175">
            <a:extLst>
              <a:ext uri="{FF2B5EF4-FFF2-40B4-BE49-F238E27FC236}">
                <a16:creationId xmlns:a16="http://schemas.microsoft.com/office/drawing/2014/main" id="{5E9371E6-2BF2-4B4B-A4FF-9A99B70C4F6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92413" y="4491038"/>
          <a:ext cx="392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03040" progId="Equation.3">
                  <p:embed/>
                </p:oleObj>
              </mc:Choice>
              <mc:Fallback>
                <p:oleObj name="Equation" r:id="rId18" imgW="177480" imgH="20304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491038"/>
                        <a:ext cx="3921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00" name="Object 176">
            <a:extLst>
              <a:ext uri="{FF2B5EF4-FFF2-40B4-BE49-F238E27FC236}">
                <a16:creationId xmlns:a16="http://schemas.microsoft.com/office/drawing/2014/main" id="{7631777B-6374-40E2-B2F9-AE468F25D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2413" y="4491038"/>
          <a:ext cx="476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5640" imgH="203040" progId="Equation.3">
                  <p:embed/>
                </p:oleObj>
              </mc:Choice>
              <mc:Fallback>
                <p:oleObj name="Equation" r:id="rId20" imgW="215640" imgH="203040" progId="Equation.3">
                  <p:embed/>
                  <p:pic>
                    <p:nvPicPr>
                      <p:cNvPr id="0" name="Object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491038"/>
                        <a:ext cx="4762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202" name="Object 178">
            <a:extLst>
              <a:ext uri="{FF2B5EF4-FFF2-40B4-BE49-F238E27FC236}">
                <a16:creationId xmlns:a16="http://schemas.microsoft.com/office/drawing/2014/main" id="{C7E6A5CE-F70C-4FFA-ABA1-99F3A43D6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2413" y="4491038"/>
          <a:ext cx="5603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203040" progId="Equation.3">
                  <p:embed/>
                </p:oleObj>
              </mc:Choice>
              <mc:Fallback>
                <p:oleObj name="Equation" r:id="rId22" imgW="253800" imgH="203040" progId="Equation.3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491038"/>
                        <a:ext cx="5603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59">
            <a:extLst>
              <a:ext uri="{FF2B5EF4-FFF2-40B4-BE49-F238E27FC236}">
                <a16:creationId xmlns:a16="http://schemas.microsoft.com/office/drawing/2014/main" id="{BCDC39EA-44C3-4A4B-B7FF-53C2854FC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6150" y="82550"/>
            <a:ext cx="9051925" cy="779463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(7) Putting it All Together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08941 -0.08773 C -0.10816 -0.10764 -0.13611 -0.11852 -0.16528 -0.11852 C -0.19861 -0.11852 -0.22535 -0.10764 -0.2441 -0.08773 L -0.33333 1.48148E-6 " pathEditMode="relative" rAng="0" ptsTypes="FffFF">
                                      <p:cBhvr>
                                        <p:cTn id="19" dur="2000" fill="hold"/>
                                        <p:tgtEl>
                                          <p:spTgt spid="129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9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9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2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9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-0.025 -0.05324 C -0.03021 -0.06528 -0.03803 -0.07199 -0.04618 -0.07199 C -0.05556 -0.07199 -0.06303 -0.06528 -0.06823 -0.05324 L -0.09306 3.33333E-6 " pathEditMode="relative" rAng="0" ptsTypes="FffFF">
                                      <p:cBhvr>
                                        <p:cTn id="42" dur="2000" fill="hold"/>
                                        <p:tgtEl>
                                          <p:spTgt spid="129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3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9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9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3.33333E-6 L -0.13177 3.33333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29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01" grpId="0" animBg="1"/>
      <p:bldP spid="129201" grpId="1" animBg="1"/>
      <p:bldP spid="129027" grpId="0" animBg="1"/>
      <p:bldP spid="129027" grpId="1" animBg="1"/>
      <p:bldP spid="12918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59">
            <a:extLst>
              <a:ext uri="{FF2B5EF4-FFF2-40B4-BE49-F238E27FC236}">
                <a16:creationId xmlns:a16="http://schemas.microsoft.com/office/drawing/2014/main" id="{F9680359-8BE8-4FC1-89CB-5997DC564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146050"/>
            <a:ext cx="9061450" cy="719138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(8) Finite Difference Fluid Pros &amp; Cons</a:t>
            </a:r>
          </a:p>
        </p:txBody>
      </p:sp>
      <p:sp>
        <p:nvSpPr>
          <p:cNvPr id="110752" name="Rectangle 160">
            <a:extLst>
              <a:ext uri="{FF2B5EF4-FFF2-40B4-BE49-F238E27FC236}">
                <a16:creationId xmlns:a16="http://schemas.microsoft.com/office/drawing/2014/main" id="{E54E08B8-D05F-48F3-8E92-E1F7E13D65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46113" y="1077913"/>
            <a:ext cx="9136062" cy="595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Good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Unconditionally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stable</a:t>
            </a:r>
            <a:r>
              <a:rPr lang="en-US" altLang="zh-CN" sz="3200" dirty="0">
                <a:ea typeface="宋体" panose="02010600030101010101" pitchFamily="2" charset="-122"/>
              </a:rPr>
              <a:t>!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Looks more 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realistic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Smooth surfaces</a:t>
            </a:r>
          </a:p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Bad</a:t>
            </a:r>
          </a:p>
          <a:p>
            <a:pPr lvl="1" eaLnBrk="1" hangingPunct="1"/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Slow</a:t>
            </a:r>
            <a:r>
              <a:rPr lang="en-US" altLang="zh-CN" sz="3200" dirty="0">
                <a:ea typeface="宋体" panose="02010600030101010101" pitchFamily="2" charset="-122"/>
              </a:rPr>
              <a:t>!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Memory intensive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Real time fluid is too viscous</a:t>
            </a:r>
          </a:p>
          <a:p>
            <a:pPr lvl="1" eaLnBrk="1" hangingPunct="1"/>
            <a:r>
              <a:rPr lang="en-US" altLang="zh-CN" sz="3200" dirty="0">
                <a:ea typeface="宋体" panose="02010600030101010101" pitchFamily="2" charset="-122"/>
              </a:rPr>
              <a:t>Can lose mass over time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0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0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5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76E18BB-163C-4E85-90EE-E887BC015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SPH Demos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7D3EA2E-BF76-4743-AE34-75DDD3529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100138"/>
            <a:ext cx="8858250" cy="3776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Adams et al. “Adaptively Sampled Particle Fluids”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Muller et al. “Particle-Based Fluid Simulation for Interactive Applications”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Becker et al. “Weakly compressible SPH for free surface flows”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9">
            <a:extLst>
              <a:ext uri="{FF2B5EF4-FFF2-40B4-BE49-F238E27FC236}">
                <a16:creationId xmlns:a16="http://schemas.microsoft.com/office/drawing/2014/main" id="{80DBA28F-D640-4846-A8AD-95B4F409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9025" y="100013"/>
            <a:ext cx="8131175" cy="79533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Eulerian Fluid Demos</a:t>
            </a:r>
          </a:p>
        </p:txBody>
      </p:sp>
      <p:sp>
        <p:nvSpPr>
          <p:cNvPr id="51203" name="Rectangle 160">
            <a:extLst>
              <a:ext uri="{FF2B5EF4-FFF2-40B4-BE49-F238E27FC236}">
                <a16:creationId xmlns:a16="http://schemas.microsoft.com/office/drawing/2014/main" id="{DB3F72D2-BB10-42E9-BA65-D5734FDB737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2125" y="1149350"/>
            <a:ext cx="9136063" cy="595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Jos Stam - Stable Fluids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Georgia Tech fluids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Rigid Fluid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Water Drops on Surfaces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Stanford fluids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Wrinkled flames and cellular patterns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Vortex particle method for smoke, water, and explosions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Two-way coupled SPH and particle level set fluid simulation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Other notable fluid animations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Wavelet Turbulence for Fluid Simulation</a:t>
            </a:r>
          </a:p>
          <a:p>
            <a:pPr lvl="2" eaLnBrk="1" hangingPunct="1"/>
            <a:r>
              <a:rPr lang="en-US" altLang="zh-CN" sz="2200">
                <a:ea typeface="宋体" panose="02010600030101010101" pitchFamily="2" charset="-122"/>
              </a:rPr>
              <a:t>Liquid Simulation on Lattice-Based Tetrahedral Meshes</a:t>
            </a:r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74335E2-972D-4C42-AA17-431542EF5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Demo</a:t>
            </a:r>
          </a:p>
        </p:txBody>
      </p:sp>
      <p:pic>
        <p:nvPicPr>
          <p:cNvPr id="5" name="Chentanez-2007-LSL_Movie.mov">
            <a:hlinkClick r:id="" action="ppaction://media"/>
            <a:extLst>
              <a:ext uri="{FF2B5EF4-FFF2-40B4-BE49-F238E27FC236}">
                <a16:creationId xmlns:a16="http://schemas.microsoft.com/office/drawing/2014/main" id="{A48C1E2D-E380-403D-99CE-51F02CDD821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85888"/>
            <a:ext cx="7199313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图片 3" descr="Chentanez-2007-LSL_Movie_20131213135823.JPG">
            <a:extLst>
              <a:ext uri="{FF2B5EF4-FFF2-40B4-BE49-F238E27FC236}">
                <a16:creationId xmlns:a16="http://schemas.microsoft.com/office/drawing/2014/main" id="{A7C1FD23-2681-43B5-BC63-E738191F3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4929" r="5708" b="4709"/>
          <a:stretch>
            <a:fillRect/>
          </a:stretch>
        </p:blipFill>
        <p:spPr bwMode="auto">
          <a:xfrm>
            <a:off x="2386013" y="2100263"/>
            <a:ext cx="5715000" cy="392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4" name="Picture 74">
            <a:extLst>
              <a:ext uri="{FF2B5EF4-FFF2-40B4-BE49-F238E27FC236}">
                <a16:creationId xmlns:a16="http://schemas.microsoft.com/office/drawing/2014/main" id="{1C648434-DEA0-4D77-B7A1-C737483F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2244725"/>
            <a:ext cx="31432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4D0F720B-1BA1-40F1-9BD4-0AC04332D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5.4.1 Fluid Behavior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1261D7-549D-4377-935F-C83DA4583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14450"/>
            <a:ext cx="5773737" cy="5168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3100" dirty="0">
                <a:ea typeface="宋体" panose="02010600030101010101" pitchFamily="2" charset="-122"/>
              </a:rPr>
              <a:t>What </a:t>
            </a:r>
            <a:r>
              <a:rPr lang="en-US" altLang="zh-CN" sz="3100" dirty="0">
                <a:solidFill>
                  <a:srgbClr val="FF0000"/>
                </a:solidFill>
                <a:ea typeface="宋体" panose="02010600030101010101" pitchFamily="2" charset="-122"/>
              </a:rPr>
              <a:t>forces</a:t>
            </a:r>
            <a:r>
              <a:rPr lang="en-US" altLang="zh-CN" sz="3100" dirty="0">
                <a:ea typeface="宋体" panose="02010600030101010101" pitchFamily="2" charset="-122"/>
              </a:rPr>
              <a:t> act on a fluid?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Gravity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Viscosity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Collisions with Boundaries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Collisions with Other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Surface 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Pressure from Other Fluids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Chemical Reactions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Elasticity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700" dirty="0">
                <a:ea typeface="宋体" panose="02010600030101010101" pitchFamily="2" charset="-122"/>
              </a:rPr>
              <a:t>…</a:t>
            </a:r>
          </a:p>
        </p:txBody>
      </p:sp>
      <p:pic>
        <p:nvPicPr>
          <p:cNvPr id="35847" name="Picture 7" descr="MCj04344110000[1]">
            <a:extLst>
              <a:ext uri="{FF2B5EF4-FFF2-40B4-BE49-F238E27FC236}">
                <a16:creationId xmlns:a16="http://schemas.microsoft.com/office/drawing/2014/main" id="{66C4CA91-6C2A-4883-BFA8-9006873FF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3195638"/>
            <a:ext cx="178752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 descr="MCj04382510000[1]">
            <a:extLst>
              <a:ext uri="{FF2B5EF4-FFF2-40B4-BE49-F238E27FC236}">
                <a16:creationId xmlns:a16="http://schemas.microsoft.com/office/drawing/2014/main" id="{CECBAEEB-CF42-49F3-A04A-2F16C88F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3368675"/>
            <a:ext cx="3101975" cy="211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77" name="Picture 37" descr="MCj03636080000[1]">
            <a:extLst>
              <a:ext uri="{FF2B5EF4-FFF2-40B4-BE49-F238E27FC236}">
                <a16:creationId xmlns:a16="http://schemas.microsoft.com/office/drawing/2014/main" id="{3E0C2F53-29C9-4E8A-9578-918E9F1E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2417763"/>
            <a:ext cx="2551112" cy="36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84" name="Picture 44" descr="MCj02324350000[1]">
            <a:extLst>
              <a:ext uri="{FF2B5EF4-FFF2-40B4-BE49-F238E27FC236}">
                <a16:creationId xmlns:a16="http://schemas.microsoft.com/office/drawing/2014/main" id="{7458D0CA-1C20-4E48-B518-9102EEED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25" y="1985963"/>
            <a:ext cx="2784475" cy="416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10" name="Picture 70" descr="MCj03343700000[1]">
            <a:extLst>
              <a:ext uri="{FF2B5EF4-FFF2-40B4-BE49-F238E27FC236}">
                <a16:creationId xmlns:a16="http://schemas.microsoft.com/office/drawing/2014/main" id="{B933BDC2-2563-4917-9F1B-3BCD6B07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25" y="2763838"/>
            <a:ext cx="207327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11" name="Picture 71">
            <a:extLst>
              <a:ext uri="{FF2B5EF4-FFF2-40B4-BE49-F238E27FC236}">
                <a16:creationId xmlns:a16="http://schemas.microsoft.com/office/drawing/2014/main" id="{95435CA3-8C67-43C6-AF38-ED36BF5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38" y="2244725"/>
            <a:ext cx="2916237" cy="40386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12" name="Picture 72">
            <a:extLst>
              <a:ext uri="{FF2B5EF4-FFF2-40B4-BE49-F238E27FC236}">
                <a16:creationId xmlns:a16="http://schemas.microsoft.com/office/drawing/2014/main" id="{BD34D43F-3211-423C-A11C-DCB44920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3022600"/>
            <a:ext cx="358298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13" name="Picture 73">
            <a:extLst>
              <a:ext uri="{FF2B5EF4-FFF2-40B4-BE49-F238E27FC236}">
                <a16:creationId xmlns:a16="http://schemas.microsoft.com/office/drawing/2014/main" id="{BBA8D21A-83D7-44E4-949E-A0B6A59A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676525"/>
            <a:ext cx="38766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915" name="Picture 75">
            <a:extLst>
              <a:ext uri="{FF2B5EF4-FFF2-40B4-BE49-F238E27FC236}">
                <a16:creationId xmlns:a16="http://schemas.microsoft.com/office/drawing/2014/main" id="{511AB085-622F-48C7-A58C-A4D026C6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363" y="3022600"/>
            <a:ext cx="352107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5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5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5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5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35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56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63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4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6" presetClass="exit" presetSubtype="0" fill="hold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69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70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6" presetClass="exit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75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76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6" presetClass="exit" presetSubtype="0" fill="hold" grpId="1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81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82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56" presetClass="exit" presetSubtype="0" fill="hold" grpId="1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87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88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6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93" dur="2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94" dur="2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>
            <a:extLst>
              <a:ext uri="{FF2B5EF4-FFF2-40B4-BE49-F238E27FC236}">
                <a16:creationId xmlns:a16="http://schemas.microsoft.com/office/drawing/2014/main" id="{644EBCA1-05FB-4A62-AAA6-C0F908794165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3454400"/>
            <a:ext cx="3627438" cy="3736975"/>
            <a:chOff x="1680" y="4320"/>
            <a:chExt cx="2077" cy="2077"/>
          </a:xfrm>
        </p:grpSpPr>
        <p:sp>
          <p:nvSpPr>
            <p:cNvPr id="31750" name="Rectangle 13">
              <a:extLst>
                <a:ext uri="{FF2B5EF4-FFF2-40B4-BE49-F238E27FC236}">
                  <a16:creationId xmlns:a16="http://schemas.microsoft.com/office/drawing/2014/main" id="{A05B8AF8-73D8-4361-B388-63E7220DB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507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1" name="Rectangle 14">
              <a:extLst>
                <a:ext uri="{FF2B5EF4-FFF2-40B4-BE49-F238E27FC236}">
                  <a16:creationId xmlns:a16="http://schemas.microsoft.com/office/drawing/2014/main" id="{37D7CC76-8EA9-437E-9526-33EC6A12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21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2" name="Rectangle 15">
              <a:extLst>
                <a:ext uri="{FF2B5EF4-FFF2-40B4-BE49-F238E27FC236}">
                  <a16:creationId xmlns:a16="http://schemas.microsoft.com/office/drawing/2014/main" id="{169ED791-62F8-45B2-8535-172306D75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3" name="Rectangle 16">
              <a:extLst>
                <a:ext uri="{FF2B5EF4-FFF2-40B4-BE49-F238E27FC236}">
                  <a16:creationId xmlns:a16="http://schemas.microsoft.com/office/drawing/2014/main" id="{76223A80-9FDF-45DE-9DEE-E643A077A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4" name="Rectangle 17">
              <a:extLst>
                <a:ext uri="{FF2B5EF4-FFF2-40B4-BE49-F238E27FC236}">
                  <a16:creationId xmlns:a16="http://schemas.microsoft.com/office/drawing/2014/main" id="{2891EEB2-5618-4431-9CE9-D3A3F0242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913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5" name="Rectangle 18">
              <a:extLst>
                <a:ext uri="{FF2B5EF4-FFF2-40B4-BE49-F238E27FC236}">
                  <a16:creationId xmlns:a16="http://schemas.microsoft.com/office/drawing/2014/main" id="{803BE7DC-5A94-47EF-93A2-CBBA60148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617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6" name="Rectangle 19">
              <a:extLst>
                <a:ext uri="{FF2B5EF4-FFF2-40B4-BE49-F238E27FC236}">
                  <a16:creationId xmlns:a16="http://schemas.microsoft.com/office/drawing/2014/main" id="{94BFDC02-78B0-4A8A-9B2E-7C1F51F2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Rectangle 20">
              <a:extLst>
                <a:ext uri="{FF2B5EF4-FFF2-40B4-BE49-F238E27FC236}">
                  <a16:creationId xmlns:a16="http://schemas.microsoft.com/office/drawing/2014/main" id="{5305E7DA-0FDA-46BE-B10F-0D2EE276B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Rectangle 37">
              <a:extLst>
                <a:ext uri="{FF2B5EF4-FFF2-40B4-BE49-F238E27FC236}">
                  <a16:creationId xmlns:a16="http://schemas.microsoft.com/office/drawing/2014/main" id="{40D316B5-2AF9-4C0B-9D75-89BBED474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32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9" name="Rectangle 39">
              <a:extLst>
                <a:ext uri="{FF2B5EF4-FFF2-40B4-BE49-F238E27FC236}">
                  <a16:creationId xmlns:a16="http://schemas.microsoft.com/office/drawing/2014/main" id="{2BC54866-167E-490A-939B-B186C463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0" name="Rectangle 43">
              <a:extLst>
                <a:ext uri="{FF2B5EF4-FFF2-40B4-BE49-F238E27FC236}">
                  <a16:creationId xmlns:a16="http://schemas.microsoft.com/office/drawing/2014/main" id="{E26A370A-B1C9-4EF1-B989-A205905E7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1" name="Rectangle 44">
              <a:extLst>
                <a:ext uri="{FF2B5EF4-FFF2-40B4-BE49-F238E27FC236}">
                  <a16:creationId xmlns:a16="http://schemas.microsoft.com/office/drawing/2014/main" id="{4B5265BD-6A31-415F-9DD7-4D1B7D4A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Rectangle 45">
              <a:extLst>
                <a:ext uri="{FF2B5EF4-FFF2-40B4-BE49-F238E27FC236}">
                  <a16:creationId xmlns:a16="http://schemas.microsoft.com/office/drawing/2014/main" id="{302DC75F-078A-453C-9DC9-E748F42F5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Rectangle 46">
              <a:extLst>
                <a:ext uri="{FF2B5EF4-FFF2-40B4-BE49-F238E27FC236}">
                  <a16:creationId xmlns:a16="http://schemas.microsoft.com/office/drawing/2014/main" id="{5A97659B-0613-4B5A-AD87-5DA7ED179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Rectangle 47">
              <a:extLst>
                <a:ext uri="{FF2B5EF4-FFF2-40B4-BE49-F238E27FC236}">
                  <a16:creationId xmlns:a16="http://schemas.microsoft.com/office/drawing/2014/main" id="{47706220-C2A1-4F68-87E7-8DF1AB1B9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Rectangle 48">
              <a:extLst>
                <a:ext uri="{FF2B5EF4-FFF2-40B4-BE49-F238E27FC236}">
                  <a16:creationId xmlns:a16="http://schemas.microsoft.com/office/drawing/2014/main" id="{F2C22E86-5B4A-46AE-A377-EFD4BA7C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6" name="Rectangle 49">
              <a:extLst>
                <a:ext uri="{FF2B5EF4-FFF2-40B4-BE49-F238E27FC236}">
                  <a16:creationId xmlns:a16="http://schemas.microsoft.com/office/drawing/2014/main" id="{FAEF1113-D0BE-40B3-8E29-F42605AF6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7" name="Rectangle 50">
              <a:extLst>
                <a:ext uri="{FF2B5EF4-FFF2-40B4-BE49-F238E27FC236}">
                  <a16:creationId xmlns:a16="http://schemas.microsoft.com/office/drawing/2014/main" id="{D9A7F3CF-33D9-4325-904D-319E1556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8" name="Rectangle 51">
              <a:extLst>
                <a:ext uri="{FF2B5EF4-FFF2-40B4-BE49-F238E27FC236}">
                  <a16:creationId xmlns:a16="http://schemas.microsoft.com/office/drawing/2014/main" id="{1B157E71-703D-47D0-8119-091867B17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9" name="Rectangle 52">
              <a:extLst>
                <a:ext uri="{FF2B5EF4-FFF2-40B4-BE49-F238E27FC236}">
                  <a16:creationId xmlns:a16="http://schemas.microsoft.com/office/drawing/2014/main" id="{1909181E-6F83-4766-9324-6F4DB5BF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0" name="Rectangle 53">
              <a:extLst>
                <a:ext uri="{FF2B5EF4-FFF2-40B4-BE49-F238E27FC236}">
                  <a16:creationId xmlns:a16="http://schemas.microsoft.com/office/drawing/2014/main" id="{F77187B6-0D0C-4709-8446-BF71611B1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804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1" name="Rectangle 54">
              <a:extLst>
                <a:ext uri="{FF2B5EF4-FFF2-40B4-BE49-F238E27FC236}">
                  <a16:creationId xmlns:a16="http://schemas.microsoft.com/office/drawing/2014/main" id="{7813FA2D-1C64-4512-866F-0C40C3663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2" name="Rectangle 59">
              <a:extLst>
                <a:ext uri="{FF2B5EF4-FFF2-40B4-BE49-F238E27FC236}">
                  <a16:creationId xmlns:a16="http://schemas.microsoft.com/office/drawing/2014/main" id="{9524A75C-9CD5-4149-93B2-524E4CAD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3" name="Rectangle 60">
              <a:extLst>
                <a:ext uri="{FF2B5EF4-FFF2-40B4-BE49-F238E27FC236}">
                  <a16:creationId xmlns:a16="http://schemas.microsoft.com/office/drawing/2014/main" id="{5D727659-6510-417D-A747-28488BA8B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4" name="Rectangle 61">
              <a:extLst>
                <a:ext uri="{FF2B5EF4-FFF2-40B4-BE49-F238E27FC236}">
                  <a16:creationId xmlns:a16="http://schemas.microsoft.com/office/drawing/2014/main" id="{0A41C5CA-F9A5-4BC9-97AE-DFF0DC45E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610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5" name="Rectangle 62">
              <a:extLst>
                <a:ext uri="{FF2B5EF4-FFF2-40B4-BE49-F238E27FC236}">
                  <a16:creationId xmlns:a16="http://schemas.microsoft.com/office/drawing/2014/main" id="{39F83344-6AAE-4600-868D-217602E3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6" name="Rectangle 67">
              <a:extLst>
                <a:ext uri="{FF2B5EF4-FFF2-40B4-BE49-F238E27FC236}">
                  <a16:creationId xmlns:a16="http://schemas.microsoft.com/office/drawing/2014/main" id="{D777D3EE-6DA7-43EB-8A6A-BB9B17FA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7" name="Rectangle 68">
              <a:extLst>
                <a:ext uri="{FF2B5EF4-FFF2-40B4-BE49-F238E27FC236}">
                  <a16:creationId xmlns:a16="http://schemas.microsoft.com/office/drawing/2014/main" id="{823DF580-5AE7-458F-BE9E-4A4D7BE79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8" name="Rectangle 69">
              <a:extLst>
                <a:ext uri="{FF2B5EF4-FFF2-40B4-BE49-F238E27FC236}">
                  <a16:creationId xmlns:a16="http://schemas.microsoft.com/office/drawing/2014/main" id="{5FD4BB3E-5B0E-4A01-87EE-810E12987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79" name="Rectangle 70">
              <a:extLst>
                <a:ext uri="{FF2B5EF4-FFF2-40B4-BE49-F238E27FC236}">
                  <a16:creationId xmlns:a16="http://schemas.microsoft.com/office/drawing/2014/main" id="{87C065B3-84AC-4E65-B1F6-14C39A26D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0" name="Rectangle 71">
              <a:extLst>
                <a:ext uri="{FF2B5EF4-FFF2-40B4-BE49-F238E27FC236}">
                  <a16:creationId xmlns:a16="http://schemas.microsoft.com/office/drawing/2014/main" id="{8F7C56E7-A63D-4910-BDC8-2E7136884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1" name="Rectangle 72">
              <a:extLst>
                <a:ext uri="{FF2B5EF4-FFF2-40B4-BE49-F238E27FC236}">
                  <a16:creationId xmlns:a16="http://schemas.microsoft.com/office/drawing/2014/main" id="{4B742BE2-6F7D-440B-8E14-A62E59BF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2" name="Rectangle 73">
              <a:extLst>
                <a:ext uri="{FF2B5EF4-FFF2-40B4-BE49-F238E27FC236}">
                  <a16:creationId xmlns:a16="http://schemas.microsoft.com/office/drawing/2014/main" id="{D62B114F-33ED-4E9D-8F25-63B501CDE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3" name="Rectangle 74">
              <a:extLst>
                <a:ext uri="{FF2B5EF4-FFF2-40B4-BE49-F238E27FC236}">
                  <a16:creationId xmlns:a16="http://schemas.microsoft.com/office/drawing/2014/main" id="{55DC1CE4-9E55-4454-9B10-9E59F5B7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4" name="Rectangle 75">
              <a:extLst>
                <a:ext uri="{FF2B5EF4-FFF2-40B4-BE49-F238E27FC236}">
                  <a16:creationId xmlns:a16="http://schemas.microsoft.com/office/drawing/2014/main" id="{3BB3AE5D-215D-498B-BECA-36BA8EE3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5" name="Rectangle 76">
              <a:extLst>
                <a:ext uri="{FF2B5EF4-FFF2-40B4-BE49-F238E27FC236}">
                  <a16:creationId xmlns:a16="http://schemas.microsoft.com/office/drawing/2014/main" id="{A7029FA0-4892-4A91-88F6-62341CB07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507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6" name="Rectangle 77">
              <a:extLst>
                <a:ext uri="{FF2B5EF4-FFF2-40B4-BE49-F238E27FC236}">
                  <a16:creationId xmlns:a16="http://schemas.microsoft.com/office/drawing/2014/main" id="{3DB52EB5-4987-4245-B0C5-EF20B127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21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7" name="Rectangle 78">
              <a:extLst>
                <a:ext uri="{FF2B5EF4-FFF2-40B4-BE49-F238E27FC236}">
                  <a16:creationId xmlns:a16="http://schemas.microsoft.com/office/drawing/2014/main" id="{6C19195B-CB14-4952-A85F-CE0B93507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913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8" name="Rectangle 79">
              <a:extLst>
                <a:ext uri="{FF2B5EF4-FFF2-40B4-BE49-F238E27FC236}">
                  <a16:creationId xmlns:a16="http://schemas.microsoft.com/office/drawing/2014/main" id="{A861299D-E9ED-455A-B7AF-070DC99F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617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9" name="Rectangle 80">
              <a:extLst>
                <a:ext uri="{FF2B5EF4-FFF2-40B4-BE49-F238E27FC236}">
                  <a16:creationId xmlns:a16="http://schemas.microsoft.com/office/drawing/2014/main" id="{3AFAE537-2387-43F4-B5E9-CD19A037C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32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Rectangle 81">
              <a:extLst>
                <a:ext uri="{FF2B5EF4-FFF2-40B4-BE49-F238E27FC236}">
                  <a16:creationId xmlns:a16="http://schemas.microsoft.com/office/drawing/2014/main" id="{D784F06C-5FC4-4387-9B33-28C3E28E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804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1" name="Rectangle 82">
              <a:extLst>
                <a:ext uri="{FF2B5EF4-FFF2-40B4-BE49-F238E27FC236}">
                  <a16:creationId xmlns:a16="http://schemas.microsoft.com/office/drawing/2014/main" id="{4AF14B9D-5818-44F5-855E-9C30444F6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610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2" name="Rectangle 83">
              <a:extLst>
                <a:ext uri="{FF2B5EF4-FFF2-40B4-BE49-F238E27FC236}">
                  <a16:creationId xmlns:a16="http://schemas.microsoft.com/office/drawing/2014/main" id="{36FCB6A2-C7A0-4F7E-BA44-BCE2C087D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3" name="Rectangle 84">
              <a:extLst>
                <a:ext uri="{FF2B5EF4-FFF2-40B4-BE49-F238E27FC236}">
                  <a16:creationId xmlns:a16="http://schemas.microsoft.com/office/drawing/2014/main" id="{565C2672-48D5-4683-BAE8-7DAC54CAF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4" name="Rectangle 85">
              <a:extLst>
                <a:ext uri="{FF2B5EF4-FFF2-40B4-BE49-F238E27FC236}">
                  <a16:creationId xmlns:a16="http://schemas.microsoft.com/office/drawing/2014/main" id="{FCF16424-5E44-431B-B968-E32558BD6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5" name="Rectangle 86">
              <a:extLst>
                <a:ext uri="{FF2B5EF4-FFF2-40B4-BE49-F238E27FC236}">
                  <a16:creationId xmlns:a16="http://schemas.microsoft.com/office/drawing/2014/main" id="{09D53BA9-8624-49DB-8192-ADDD7636C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6" name="Rectangle 87">
              <a:extLst>
                <a:ext uri="{FF2B5EF4-FFF2-40B4-BE49-F238E27FC236}">
                  <a16:creationId xmlns:a16="http://schemas.microsoft.com/office/drawing/2014/main" id="{8B539B29-FE61-42E3-8A6E-6460C1F64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7" name="Rectangle 88">
              <a:extLst>
                <a:ext uri="{FF2B5EF4-FFF2-40B4-BE49-F238E27FC236}">
                  <a16:creationId xmlns:a16="http://schemas.microsoft.com/office/drawing/2014/main" id="{42DDFCA6-E1CD-43D6-871E-3D8554B14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8" name="Rectangle 89">
              <a:extLst>
                <a:ext uri="{FF2B5EF4-FFF2-40B4-BE49-F238E27FC236}">
                  <a16:creationId xmlns:a16="http://schemas.microsoft.com/office/drawing/2014/main" id="{CABBEDA0-9A42-49E7-9F4F-6AB623332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3346F0E-E124-4320-9F75-3B76E59F0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5.4.2 Reference Frames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3875588-80FE-4E6B-BD96-25454C6F0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457325"/>
            <a:ext cx="8131175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Math depends on our coordinate system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Example: centrifugal force</a:t>
            </a:r>
          </a:p>
        </p:txBody>
      </p:sp>
      <p:pic>
        <p:nvPicPr>
          <p:cNvPr id="22534" name="Picture 6" descr="j0212957">
            <a:extLst>
              <a:ext uri="{FF2B5EF4-FFF2-40B4-BE49-F238E27FC236}">
                <a16:creationId xmlns:a16="http://schemas.microsoft.com/office/drawing/2014/main" id="{1BD15D93-2789-4D41-960E-37FF82348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5613400"/>
            <a:ext cx="20129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6354E-6 C 0.06892 -1.16354E-6 0.125 -0.07865 0.125 -0.17511 C 0.125 -0.2718 0.06892 -0.35022 3.33333E-6 -0.35022 C -0.06893 -0.35022 -0.125 -0.2718 -0.125 -0.17511 C -0.125 -0.07865 -0.06893 -1.16354E-6 3.33333E-6 -1.16354E-6 Z " pathEditMode="relative" rAng="0" ptsTypes="fffff">
                                      <p:cBhvr>
                                        <p:cTn id="25" dur="2000" spd="-100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1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133A7B77-D83F-44D5-B158-52070533447E}"/>
              </a:ext>
            </a:extLst>
          </p:cNvPr>
          <p:cNvGrpSpPr>
            <a:grpSpLocks/>
          </p:cNvGrpSpPr>
          <p:nvPr/>
        </p:nvGrpSpPr>
        <p:grpSpPr bwMode="auto">
          <a:xfrm>
            <a:off x="3184525" y="3454400"/>
            <a:ext cx="3627438" cy="3736975"/>
            <a:chOff x="1680" y="4320"/>
            <a:chExt cx="2077" cy="2077"/>
          </a:xfrm>
        </p:grpSpPr>
        <p:sp>
          <p:nvSpPr>
            <p:cNvPr id="32775" name="Rectangle 10">
              <a:extLst>
                <a:ext uri="{FF2B5EF4-FFF2-40B4-BE49-F238E27FC236}">
                  <a16:creationId xmlns:a16="http://schemas.microsoft.com/office/drawing/2014/main" id="{0BAF84F0-B6DE-45E2-983A-3F7F90ACD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507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6" name="Rectangle 11">
              <a:extLst>
                <a:ext uri="{FF2B5EF4-FFF2-40B4-BE49-F238E27FC236}">
                  <a16:creationId xmlns:a16="http://schemas.microsoft.com/office/drawing/2014/main" id="{5E6CB775-D568-4379-895F-61AF23D4C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21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7" name="Rectangle 12">
              <a:extLst>
                <a:ext uri="{FF2B5EF4-FFF2-40B4-BE49-F238E27FC236}">
                  <a16:creationId xmlns:a16="http://schemas.microsoft.com/office/drawing/2014/main" id="{EA040FA9-C2AA-4812-8318-1D0F9C6F9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8" name="Rectangle 13">
              <a:extLst>
                <a:ext uri="{FF2B5EF4-FFF2-40B4-BE49-F238E27FC236}">
                  <a16:creationId xmlns:a16="http://schemas.microsoft.com/office/drawing/2014/main" id="{12042FF8-621A-480F-B61A-23226EBAA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79" name="Rectangle 14">
              <a:extLst>
                <a:ext uri="{FF2B5EF4-FFF2-40B4-BE49-F238E27FC236}">
                  <a16:creationId xmlns:a16="http://schemas.microsoft.com/office/drawing/2014/main" id="{3E71A1FE-FD97-42D8-9663-6EB9F077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913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0" name="Rectangle 15">
              <a:extLst>
                <a:ext uri="{FF2B5EF4-FFF2-40B4-BE49-F238E27FC236}">
                  <a16:creationId xmlns:a16="http://schemas.microsoft.com/office/drawing/2014/main" id="{EA153BD0-F7D7-4F44-ACED-97713011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617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1" name="Rectangle 16">
              <a:extLst>
                <a:ext uri="{FF2B5EF4-FFF2-40B4-BE49-F238E27FC236}">
                  <a16:creationId xmlns:a16="http://schemas.microsoft.com/office/drawing/2014/main" id="{79FA5E59-D245-4D4D-8658-7F6C74AD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2" name="Rectangle 17">
              <a:extLst>
                <a:ext uri="{FF2B5EF4-FFF2-40B4-BE49-F238E27FC236}">
                  <a16:creationId xmlns:a16="http://schemas.microsoft.com/office/drawing/2014/main" id="{77892DF1-D64A-492C-8266-BD7586B2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03F9F204-7BA4-4329-9158-A5849A5FF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432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4" name="Rectangle 19">
              <a:extLst>
                <a:ext uri="{FF2B5EF4-FFF2-40B4-BE49-F238E27FC236}">
                  <a16:creationId xmlns:a16="http://schemas.microsoft.com/office/drawing/2014/main" id="{21E0C1D8-2F3C-4714-A367-D0E7B8F7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5" name="Rectangle 20">
              <a:extLst>
                <a:ext uri="{FF2B5EF4-FFF2-40B4-BE49-F238E27FC236}">
                  <a16:creationId xmlns:a16="http://schemas.microsoft.com/office/drawing/2014/main" id="{40EA3AEA-99D9-41BC-9A3F-1BA1442E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6" name="Rectangle 21">
              <a:extLst>
                <a:ext uri="{FF2B5EF4-FFF2-40B4-BE49-F238E27FC236}">
                  <a16:creationId xmlns:a16="http://schemas.microsoft.com/office/drawing/2014/main" id="{B6775B23-78DB-4608-9DA0-9E93C9536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7" name="Rectangle 22">
              <a:extLst>
                <a:ext uri="{FF2B5EF4-FFF2-40B4-BE49-F238E27FC236}">
                  <a16:creationId xmlns:a16="http://schemas.microsoft.com/office/drawing/2014/main" id="{2AD29A75-123F-4C59-B889-4F1BDF714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8" name="Rectangle 23">
              <a:extLst>
                <a:ext uri="{FF2B5EF4-FFF2-40B4-BE49-F238E27FC236}">
                  <a16:creationId xmlns:a16="http://schemas.microsoft.com/office/drawing/2014/main" id="{16F10F51-43FC-49E2-8A99-9AF365DC8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9" name="Rectangle 24">
              <a:extLst>
                <a:ext uri="{FF2B5EF4-FFF2-40B4-BE49-F238E27FC236}">
                  <a16:creationId xmlns:a16="http://schemas.microsoft.com/office/drawing/2014/main" id="{7F093EFF-978E-464E-A2AD-4A492C6CA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0" name="Rectangle 25">
              <a:extLst>
                <a:ext uri="{FF2B5EF4-FFF2-40B4-BE49-F238E27FC236}">
                  <a16:creationId xmlns:a16="http://schemas.microsoft.com/office/drawing/2014/main" id="{8D7FDB95-A71F-4B01-AFF2-A19C4EAF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1" name="Rectangle 26">
              <a:extLst>
                <a:ext uri="{FF2B5EF4-FFF2-40B4-BE49-F238E27FC236}">
                  <a16:creationId xmlns:a16="http://schemas.microsoft.com/office/drawing/2014/main" id="{565628F6-DB5D-49C3-ABF7-4DA73EDD7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2" name="Rectangle 27">
              <a:extLst>
                <a:ext uri="{FF2B5EF4-FFF2-40B4-BE49-F238E27FC236}">
                  <a16:creationId xmlns:a16="http://schemas.microsoft.com/office/drawing/2014/main" id="{2C89DF6C-29A9-4FC5-A76A-37B02C16A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3" name="Rectangle 28">
              <a:extLst>
                <a:ext uri="{FF2B5EF4-FFF2-40B4-BE49-F238E27FC236}">
                  <a16:creationId xmlns:a16="http://schemas.microsoft.com/office/drawing/2014/main" id="{6FC8E1C9-1A3D-4740-B3C7-C6381E3B8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4" name="Rectangle 29">
              <a:extLst>
                <a:ext uri="{FF2B5EF4-FFF2-40B4-BE49-F238E27FC236}">
                  <a16:creationId xmlns:a16="http://schemas.microsoft.com/office/drawing/2014/main" id="{237C5391-259F-46F4-9C68-67E46C99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5" name="Rectangle 30">
              <a:extLst>
                <a:ext uri="{FF2B5EF4-FFF2-40B4-BE49-F238E27FC236}">
                  <a16:creationId xmlns:a16="http://schemas.microsoft.com/office/drawing/2014/main" id="{D1576D32-9F38-4606-9E97-906756B32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5804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6" name="Rectangle 31">
              <a:extLst>
                <a:ext uri="{FF2B5EF4-FFF2-40B4-BE49-F238E27FC236}">
                  <a16:creationId xmlns:a16="http://schemas.microsoft.com/office/drawing/2014/main" id="{CB705455-63F6-4FCE-8646-EEFCAB55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7" name="Rectangle 32">
              <a:extLst>
                <a:ext uri="{FF2B5EF4-FFF2-40B4-BE49-F238E27FC236}">
                  <a16:creationId xmlns:a16="http://schemas.microsoft.com/office/drawing/2014/main" id="{0C0C26D8-FA16-47C2-809B-35A7F319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8" name="Rectangle 33">
              <a:extLst>
                <a:ext uri="{FF2B5EF4-FFF2-40B4-BE49-F238E27FC236}">
                  <a16:creationId xmlns:a16="http://schemas.microsoft.com/office/drawing/2014/main" id="{9F75F3EC-6F02-4BBD-A119-1FD4C28FB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9" name="Rectangle 34">
              <a:extLst>
                <a:ext uri="{FF2B5EF4-FFF2-40B4-BE49-F238E27FC236}">
                  <a16:creationId xmlns:a16="http://schemas.microsoft.com/office/drawing/2014/main" id="{271CB3C4-C3BA-44F6-A6C4-CD0616A1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610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0" name="Rectangle 35">
              <a:extLst>
                <a:ext uri="{FF2B5EF4-FFF2-40B4-BE49-F238E27FC236}">
                  <a16:creationId xmlns:a16="http://schemas.microsoft.com/office/drawing/2014/main" id="{DCA90E8A-DD83-4ACF-A1E1-7EE2548E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1" name="Rectangle 36">
              <a:extLst>
                <a:ext uri="{FF2B5EF4-FFF2-40B4-BE49-F238E27FC236}">
                  <a16:creationId xmlns:a16="http://schemas.microsoft.com/office/drawing/2014/main" id="{1F0B4431-4747-4C7E-A8CE-9E1A3D5C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2" name="Rectangle 37">
              <a:extLst>
                <a:ext uri="{FF2B5EF4-FFF2-40B4-BE49-F238E27FC236}">
                  <a16:creationId xmlns:a16="http://schemas.microsoft.com/office/drawing/2014/main" id="{00E6239A-C605-4C25-AC0E-1BE0F4E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3" name="Rectangle 38">
              <a:extLst>
                <a:ext uri="{FF2B5EF4-FFF2-40B4-BE49-F238E27FC236}">
                  <a16:creationId xmlns:a16="http://schemas.microsoft.com/office/drawing/2014/main" id="{659D5CD0-8A13-49E6-8B31-40F0F64F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4" name="Rectangle 39">
              <a:extLst>
                <a:ext uri="{FF2B5EF4-FFF2-40B4-BE49-F238E27FC236}">
                  <a16:creationId xmlns:a16="http://schemas.microsoft.com/office/drawing/2014/main" id="{B33C75EA-91FB-4A80-BE35-47BB2F336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5" name="Rectangle 40">
              <a:extLst>
                <a:ext uri="{FF2B5EF4-FFF2-40B4-BE49-F238E27FC236}">
                  <a16:creationId xmlns:a16="http://schemas.microsoft.com/office/drawing/2014/main" id="{A2A9416B-0E60-4C3D-ACCF-03242D86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6" name="Rectangle 41">
              <a:extLst>
                <a:ext uri="{FF2B5EF4-FFF2-40B4-BE49-F238E27FC236}">
                  <a16:creationId xmlns:a16="http://schemas.microsoft.com/office/drawing/2014/main" id="{0334D8FF-67B2-4587-802F-2E45A1209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7" name="Rectangle 42">
              <a:extLst>
                <a:ext uri="{FF2B5EF4-FFF2-40B4-BE49-F238E27FC236}">
                  <a16:creationId xmlns:a16="http://schemas.microsoft.com/office/drawing/2014/main" id="{0287E8DD-4E63-4844-A679-A59BB83E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8" name="Rectangle 43">
              <a:extLst>
                <a:ext uri="{FF2B5EF4-FFF2-40B4-BE49-F238E27FC236}">
                  <a16:creationId xmlns:a16="http://schemas.microsoft.com/office/drawing/2014/main" id="{4B9C0FB1-38B7-4178-A65C-FE6D2C5C3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9" name="Rectangle 44">
              <a:extLst>
                <a:ext uri="{FF2B5EF4-FFF2-40B4-BE49-F238E27FC236}">
                  <a16:creationId xmlns:a16="http://schemas.microsoft.com/office/drawing/2014/main" id="{CA4785A6-5055-40FF-AA6D-2EF2B170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0" name="Rectangle 45">
              <a:extLst>
                <a:ext uri="{FF2B5EF4-FFF2-40B4-BE49-F238E27FC236}">
                  <a16:creationId xmlns:a16="http://schemas.microsoft.com/office/drawing/2014/main" id="{256A7D99-173A-46BE-8CAA-DFBEC7050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507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1" name="Rectangle 46">
              <a:extLst>
                <a:ext uri="{FF2B5EF4-FFF2-40B4-BE49-F238E27FC236}">
                  <a16:creationId xmlns:a16="http://schemas.microsoft.com/office/drawing/2014/main" id="{EA8D97A6-7F89-4716-9203-8140C5D27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21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2" name="Rectangle 47">
              <a:extLst>
                <a:ext uri="{FF2B5EF4-FFF2-40B4-BE49-F238E27FC236}">
                  <a16:creationId xmlns:a16="http://schemas.microsoft.com/office/drawing/2014/main" id="{D857E965-F333-405F-B9AC-6069DD984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913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3" name="Rectangle 48">
              <a:extLst>
                <a:ext uri="{FF2B5EF4-FFF2-40B4-BE49-F238E27FC236}">
                  <a16:creationId xmlns:a16="http://schemas.microsoft.com/office/drawing/2014/main" id="{CF8C9ABD-90C5-42BC-895F-F3F0D3D3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617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4" name="Rectangle 49">
              <a:extLst>
                <a:ext uri="{FF2B5EF4-FFF2-40B4-BE49-F238E27FC236}">
                  <a16:creationId xmlns:a16="http://schemas.microsoft.com/office/drawing/2014/main" id="{49300DA6-6B71-49C4-85B1-25AED5C27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432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5" name="Rectangle 50">
              <a:extLst>
                <a:ext uri="{FF2B5EF4-FFF2-40B4-BE49-F238E27FC236}">
                  <a16:creationId xmlns:a16="http://schemas.microsoft.com/office/drawing/2014/main" id="{53FEE3D3-3FAE-43EE-A969-4B6FAC0A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5804"/>
              <a:ext cx="296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6" name="Rectangle 51">
              <a:extLst>
                <a:ext uri="{FF2B5EF4-FFF2-40B4-BE49-F238E27FC236}">
                  <a16:creationId xmlns:a16="http://schemas.microsoft.com/office/drawing/2014/main" id="{A12A5D34-12B9-498A-9A63-712001A9A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6100"/>
              <a:ext cx="296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7" name="Rectangle 52">
              <a:extLst>
                <a:ext uri="{FF2B5EF4-FFF2-40B4-BE49-F238E27FC236}">
                  <a16:creationId xmlns:a16="http://schemas.microsoft.com/office/drawing/2014/main" id="{0F1C0099-46E4-4B7B-A284-0C308F7E0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507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8" name="Rectangle 53">
              <a:extLst>
                <a:ext uri="{FF2B5EF4-FFF2-40B4-BE49-F238E27FC236}">
                  <a16:creationId xmlns:a16="http://schemas.microsoft.com/office/drawing/2014/main" id="{D65EE092-397A-4E01-B1B8-8A1B5ABA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21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19" name="Rectangle 54">
              <a:extLst>
                <a:ext uri="{FF2B5EF4-FFF2-40B4-BE49-F238E27FC236}">
                  <a16:creationId xmlns:a16="http://schemas.microsoft.com/office/drawing/2014/main" id="{CB7D1AB8-9879-4B0C-A03D-E88E2EC6A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913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0" name="Rectangle 55">
              <a:extLst>
                <a:ext uri="{FF2B5EF4-FFF2-40B4-BE49-F238E27FC236}">
                  <a16:creationId xmlns:a16="http://schemas.microsoft.com/office/drawing/2014/main" id="{577E01F2-06D1-417A-92D7-73D7FF099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617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1" name="Rectangle 56">
              <a:extLst>
                <a:ext uri="{FF2B5EF4-FFF2-40B4-BE49-F238E27FC236}">
                  <a16:creationId xmlns:a16="http://schemas.microsoft.com/office/drawing/2014/main" id="{D14280F8-103F-480D-B5AE-2EFB39571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432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2" name="Rectangle 57">
              <a:extLst>
                <a:ext uri="{FF2B5EF4-FFF2-40B4-BE49-F238E27FC236}">
                  <a16:creationId xmlns:a16="http://schemas.microsoft.com/office/drawing/2014/main" id="{2386656E-D770-438B-90F5-B0ADC7F8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5804"/>
              <a:ext cx="297" cy="29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3" name="Rectangle 58">
              <a:extLst>
                <a:ext uri="{FF2B5EF4-FFF2-40B4-BE49-F238E27FC236}">
                  <a16:creationId xmlns:a16="http://schemas.microsoft.com/office/drawing/2014/main" id="{72801838-4591-4A20-BD4B-E11D8AC0B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6100"/>
              <a:ext cx="297" cy="2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17887DF-2FFB-4940-BE9A-FDD9C5103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8700" y="1457325"/>
            <a:ext cx="8131175" cy="137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Math depends on our coordinate system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Example: centrifugal force</a:t>
            </a:r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C9D43F70-DD7D-4632-BF51-DD67827B4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4576763"/>
            <a:ext cx="501650" cy="950912"/>
          </a:xfrm>
          <a:prstGeom prst="downArrow">
            <a:avLst>
              <a:gd name="adj1" fmla="val 50000"/>
              <a:gd name="adj2" fmla="val 4599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2773" name="Picture 7" descr="j0212957">
            <a:extLst>
              <a:ext uri="{FF2B5EF4-FFF2-40B4-BE49-F238E27FC236}">
                <a16:creationId xmlns:a16="http://schemas.microsoft.com/office/drawing/2014/main" id="{BD62D04E-3EE8-427F-863C-A72E298C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5613400"/>
            <a:ext cx="20129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2">
            <a:extLst>
              <a:ext uri="{FF2B5EF4-FFF2-40B4-BE49-F238E27FC236}">
                <a16:creationId xmlns:a16="http://schemas.microsoft.com/office/drawing/2014/main" id="{D83D45A5-3E8E-442F-8850-CF571B346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5.4.2 Reference Frames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7E58AEA4-19B2-40F3-BC76-EDCCD1295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314450"/>
            <a:ext cx="6072187" cy="2252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Eulerian Framework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>
                <a:ea typeface="宋体" panose="02010600030101010101" pitchFamily="2" charset="-122"/>
              </a:rPr>
              <a:t>Earth’s point of view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3200">
                <a:ea typeface="宋体" panose="02010600030101010101" pitchFamily="2" charset="-122"/>
              </a:rPr>
              <a:t>Fluid moves, Earth stays fixed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904ADBE-9082-45F6-ABB0-B9407B862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5.4.2 Reference Frames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A6B1770-5A37-4D72-91F7-1EEB5233E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314825"/>
            <a:ext cx="6072188" cy="22526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marL="395288" indent="-395288">
              <a:spcBef>
                <a:spcPts val="675"/>
              </a:spcBef>
              <a:buClr>
                <a:schemeClr val="tx1"/>
              </a:buClr>
              <a:buSzPct val="90000"/>
              <a:buFont typeface="Wingdings" pitchFamily="2" charset="2"/>
              <a:buChar char="Ø"/>
              <a:defRPr/>
            </a:pPr>
            <a:r>
              <a:rPr lang="en-US" altLang="zh-CN" sz="3200" b="1" kern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Lagrangian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Framework</a:t>
            </a:r>
          </a:p>
          <a:p>
            <a:pPr marL="1001713" lvl="1" indent="-406400">
              <a:spcBef>
                <a:spcPts val="675"/>
              </a:spcBef>
              <a:buSzPct val="80000"/>
              <a:buFont typeface="Wingdings" pitchFamily="2" charset="2"/>
              <a:buChar char="l"/>
              <a:defRPr/>
            </a:pPr>
            <a: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  <a:t>Fluid’s point of view</a:t>
            </a:r>
          </a:p>
          <a:p>
            <a:pPr marL="1001713" lvl="1" indent="-406400">
              <a:spcBef>
                <a:spcPts val="675"/>
              </a:spcBef>
              <a:buSzPct val="80000"/>
              <a:buFont typeface="Wingdings" pitchFamily="2" charset="2"/>
              <a:buChar char="l"/>
              <a:defRPr/>
            </a:pPr>
            <a: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  <a:t>Fluid locally stays fixed; </a:t>
            </a:r>
            <a:b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200" b="1" kern="0" dirty="0">
                <a:latin typeface="Times New Roman" pitchFamily="18" charset="0"/>
                <a:cs typeface="Times New Roman" pitchFamily="18" charset="0"/>
              </a:rPr>
              <a:t>Everything else moves</a:t>
            </a:r>
          </a:p>
        </p:txBody>
      </p:sp>
      <p:pic>
        <p:nvPicPr>
          <p:cNvPr id="33800" name="Picture 8">
            <a:extLst>
              <a:ext uri="{FF2B5EF4-FFF2-40B4-BE49-F238E27FC236}">
                <a16:creationId xmlns:a16="http://schemas.microsoft.com/office/drawing/2014/main" id="{97237928-38E5-44AF-B7F3-00A02AB87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5138" y="4243388"/>
            <a:ext cx="2609850" cy="260985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33801" name="Picture 9">
            <a:extLst>
              <a:ext uri="{FF2B5EF4-FFF2-40B4-BE49-F238E27FC236}">
                <a16:creationId xmlns:a16="http://schemas.microsoft.com/office/drawing/2014/main" id="{5AE29D4E-429F-45BC-9539-DECF88E2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5138" y="1314450"/>
            <a:ext cx="2581275" cy="2609850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5" name="Line 21">
            <a:extLst>
              <a:ext uri="{FF2B5EF4-FFF2-40B4-BE49-F238E27FC236}">
                <a16:creationId xmlns:a16="http://schemas.microsoft.com/office/drawing/2014/main" id="{03A89F65-6233-4AA1-A3F7-D066D45C7F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1300" y="6069013"/>
            <a:ext cx="334963" cy="3444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EBF49DC4-63C4-4654-9B1A-17F750E6F1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2013" y="6040438"/>
            <a:ext cx="503237" cy="3460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3EBEAD26-9669-4CD7-9413-D0BB10EDAD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2013" y="5311775"/>
            <a:ext cx="41910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36888" name="Line 24">
            <a:extLst>
              <a:ext uri="{FF2B5EF4-FFF2-40B4-BE49-F238E27FC236}">
                <a16:creationId xmlns:a16="http://schemas.microsoft.com/office/drawing/2014/main" id="{403FC1B5-966F-4166-B558-6690DD975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5" y="5311775"/>
            <a:ext cx="503238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1882" tIns="50941" rIns="101882" bIns="50941"/>
          <a:lstStyle/>
          <a:p>
            <a:endParaRPr lang="zh-CN" altLang="en-US"/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F8381FAB-6F64-4550-BEA6-264859075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263" y="68263"/>
            <a:ext cx="9101137" cy="719137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宋体" panose="02010600030101010101" pitchFamily="2" charset="-122"/>
              </a:rPr>
              <a:t>5.4.3 Smoothed Particle Hydrodynamics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24907FD-49A6-4079-B114-EF339EB3E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0075" y="1171575"/>
            <a:ext cx="8955088" cy="3416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Lagrangian Framework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Model fluid as a particle system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Forces act on each particle</a:t>
            </a:r>
          </a:p>
          <a:p>
            <a:pPr eaLnBrk="1" hangingPunct="1"/>
            <a:r>
              <a:rPr lang="en-US" altLang="zh-CN" sz="3200">
                <a:ea typeface="宋体" panose="02010600030101010101" pitchFamily="2" charset="-122"/>
              </a:rPr>
              <a:t>A Particle represents a sample of fluid</a:t>
            </a:r>
          </a:p>
          <a:p>
            <a:pPr lvl="1" eaLnBrk="1" hangingPunct="1"/>
            <a:r>
              <a:rPr lang="en-US" altLang="zh-CN" sz="3200">
                <a:ea typeface="宋体" panose="02010600030101010101" pitchFamily="2" charset="-122"/>
              </a:rPr>
              <a:t>NOT individual molecules!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4BEE2FB9-E979-4C0B-A3EF-1AEBB0350037}"/>
              </a:ext>
            </a:extLst>
          </p:cNvPr>
          <p:cNvGrpSpPr>
            <a:grpSpLocks/>
          </p:cNvGrpSpPr>
          <p:nvPr/>
        </p:nvGrpSpPr>
        <p:grpSpPr bwMode="auto">
          <a:xfrm>
            <a:off x="754063" y="4697413"/>
            <a:ext cx="8632825" cy="2332037"/>
            <a:chOff x="336" y="2880"/>
            <a:chExt cx="4944" cy="1296"/>
          </a:xfrm>
        </p:grpSpPr>
        <p:sp>
          <p:nvSpPr>
            <p:cNvPr id="34826" name="Oval 4">
              <a:extLst>
                <a:ext uri="{FF2B5EF4-FFF2-40B4-BE49-F238E27FC236}">
                  <a16:creationId xmlns:a16="http://schemas.microsoft.com/office/drawing/2014/main" id="{53F2B0E1-B39D-49A8-A478-0423C1451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7" name="Oval 5">
              <a:extLst>
                <a:ext uri="{FF2B5EF4-FFF2-40B4-BE49-F238E27FC236}">
                  <a16:creationId xmlns:a16="http://schemas.microsoft.com/office/drawing/2014/main" id="{E341AC6B-7377-47B8-9E84-9A6AFFE5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8" name="Oval 6">
              <a:extLst>
                <a:ext uri="{FF2B5EF4-FFF2-40B4-BE49-F238E27FC236}">
                  <a16:creationId xmlns:a16="http://schemas.microsoft.com/office/drawing/2014/main" id="{E5D2D5BD-D3EA-46E3-9174-F1F15A6E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9" name="Oval 7">
              <a:extLst>
                <a:ext uri="{FF2B5EF4-FFF2-40B4-BE49-F238E27FC236}">
                  <a16:creationId xmlns:a16="http://schemas.microsoft.com/office/drawing/2014/main" id="{B657666D-385C-488A-B3DC-81B3C0F8E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0" name="Oval 8">
              <a:extLst>
                <a:ext uri="{FF2B5EF4-FFF2-40B4-BE49-F238E27FC236}">
                  <a16:creationId xmlns:a16="http://schemas.microsoft.com/office/drawing/2014/main" id="{EC90BE85-1913-4BFD-AA4A-6772A539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1" name="Oval 9">
              <a:extLst>
                <a:ext uri="{FF2B5EF4-FFF2-40B4-BE49-F238E27FC236}">
                  <a16:creationId xmlns:a16="http://schemas.microsoft.com/office/drawing/2014/main" id="{DCE432F9-9088-44AD-BF1B-B7E882AAF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2" name="Oval 10">
              <a:extLst>
                <a:ext uri="{FF2B5EF4-FFF2-40B4-BE49-F238E27FC236}">
                  <a16:creationId xmlns:a16="http://schemas.microsoft.com/office/drawing/2014/main" id="{54EC5392-20EA-4D85-8ECD-2A2873AE1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3" name="Oval 11">
              <a:extLst>
                <a:ext uri="{FF2B5EF4-FFF2-40B4-BE49-F238E27FC236}">
                  <a16:creationId xmlns:a16="http://schemas.microsoft.com/office/drawing/2014/main" id="{C9B07C43-0CD4-4DD0-AE7A-7C053244A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4" name="Oval 12">
              <a:extLst>
                <a:ext uri="{FF2B5EF4-FFF2-40B4-BE49-F238E27FC236}">
                  <a16:creationId xmlns:a16="http://schemas.microsoft.com/office/drawing/2014/main" id="{9A050FA3-F69A-41BE-A148-12119C7F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9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5" name="Oval 13">
              <a:extLst>
                <a:ext uri="{FF2B5EF4-FFF2-40B4-BE49-F238E27FC236}">
                  <a16:creationId xmlns:a16="http://schemas.microsoft.com/office/drawing/2014/main" id="{9D4D1CFE-B1A2-4C39-B99F-2FB5EFCB2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8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6" name="Oval 14">
              <a:extLst>
                <a:ext uri="{FF2B5EF4-FFF2-40B4-BE49-F238E27FC236}">
                  <a16:creationId xmlns:a16="http://schemas.microsoft.com/office/drawing/2014/main" id="{08845555-A3BB-441D-817B-870914DCD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7" name="Oval 15">
              <a:extLst>
                <a:ext uri="{FF2B5EF4-FFF2-40B4-BE49-F238E27FC236}">
                  <a16:creationId xmlns:a16="http://schemas.microsoft.com/office/drawing/2014/main" id="{15E831DE-AB6F-417B-A4FD-91BA8BFCD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8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8" name="Oval 16">
              <a:extLst>
                <a:ext uri="{FF2B5EF4-FFF2-40B4-BE49-F238E27FC236}">
                  <a16:creationId xmlns:a16="http://schemas.microsoft.com/office/drawing/2014/main" id="{CDA3DCA3-42E8-4E62-9021-FCE97CDF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16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9" name="Oval 17">
              <a:extLst>
                <a:ext uri="{FF2B5EF4-FFF2-40B4-BE49-F238E27FC236}">
                  <a16:creationId xmlns:a16="http://schemas.microsoft.com/office/drawing/2014/main" id="{1EF51FAD-8345-4A2A-87B4-372DD892A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360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0" name="Oval 18">
              <a:extLst>
                <a:ext uri="{FF2B5EF4-FFF2-40B4-BE49-F238E27FC236}">
                  <a16:creationId xmlns:a16="http://schemas.microsoft.com/office/drawing/2014/main" id="{BBF8C201-C6BD-49AF-9B40-3771C4FA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8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41" name="Oval 19">
              <a:extLst>
                <a:ext uri="{FF2B5EF4-FFF2-40B4-BE49-F238E27FC236}">
                  <a16:creationId xmlns:a16="http://schemas.microsoft.com/office/drawing/2014/main" id="{2F1AAD47-CFC3-4223-A2B2-1B02E9E9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6884" name="Oval 20">
            <a:extLst>
              <a:ext uri="{FF2B5EF4-FFF2-40B4-BE49-F238E27FC236}">
                <a16:creationId xmlns:a16="http://schemas.microsoft.com/office/drawing/2014/main" id="{F70ECF3A-86D8-4229-8777-F8FC58D10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672013"/>
            <a:ext cx="2349500" cy="2332037"/>
          </a:xfrm>
          <a:prstGeom prst="ellips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84" grpId="0" animBg="1"/>
    </p:bldLst>
  </p:timing>
</p:sld>
</file>

<file path=ppt/theme/theme1.xml><?xml version="1.0" encoding="utf-8"?>
<a:theme xmlns:a="http://schemas.openxmlformats.org/drawingml/2006/main" name="2_020424 Atlas Copco Dymamic Workplaces - Roadmap">
  <a:themeElements>
    <a:clrScheme name="2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2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2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4_Physically Based Simulation_Fluid Simulation.ppt[兼容模式]" id="{768F53CF-ED23-4B04-B458-3F3950871996}" vid="{9F34FE37-A6A9-48CF-B0F0-21C7485C14B6}"/>
    </a:ext>
  </a:extLst>
</a:theme>
</file>

<file path=ppt/theme/theme2.xml><?xml version="1.0" encoding="utf-8"?>
<a:theme xmlns:a="http://schemas.openxmlformats.org/drawingml/2006/main" name="1_020424 Atlas Copco Dymamic Workplaces - Roadmap">
  <a:themeElements>
    <a:clrScheme name="1_020424 Atlas Copco Dymamic Workplaces - Roadmap 12">
      <a:dk1>
        <a:srgbClr val="000000"/>
      </a:dk1>
      <a:lt1>
        <a:srgbClr val="FFFFFF"/>
      </a:lt1>
      <a:dk2>
        <a:srgbClr val="199B9B"/>
      </a:dk2>
      <a:lt2>
        <a:srgbClr val="B2B2B2"/>
      </a:lt2>
      <a:accent1>
        <a:srgbClr val="006699"/>
      </a:accent1>
      <a:accent2>
        <a:srgbClr val="33CCCC"/>
      </a:accent2>
      <a:accent3>
        <a:srgbClr val="FFFFFF"/>
      </a:accent3>
      <a:accent4>
        <a:srgbClr val="000000"/>
      </a:accent4>
      <a:accent5>
        <a:srgbClr val="AAB8CA"/>
      </a:accent5>
      <a:accent6>
        <a:srgbClr val="2DB9B9"/>
      </a:accent6>
      <a:hlink>
        <a:srgbClr val="777777"/>
      </a:hlink>
      <a:folHlink>
        <a:srgbClr val="6699CC"/>
      </a:folHlink>
    </a:clrScheme>
    <a:fontScheme name="1_020424 Atlas Copco Dymamic Workplaces - Roadmap">
      <a:majorFont>
        <a:latin typeface="隶书"/>
        <a:ea typeface="隶书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华文楷体" pitchFamily="2" charset="-122"/>
          </a:defRPr>
        </a:defPPr>
      </a:lstStyle>
    </a:lnDef>
  </a:objectDefaults>
  <a:extraClrSchemeLst>
    <a:extraClrScheme>
      <a:clrScheme name="1_020424 Atlas Copco Dymamic Workplaces - Roadmap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20424 Atlas Copco Dymamic Workplaces - Roadmap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8">
        <a:dk1>
          <a:srgbClr val="000000"/>
        </a:dk1>
        <a:lt1>
          <a:srgbClr val="FFFFFF"/>
        </a:lt1>
        <a:dk2>
          <a:srgbClr val="199B9B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FF6B07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9">
        <a:dk1>
          <a:srgbClr val="000000"/>
        </a:dk1>
        <a:lt1>
          <a:srgbClr val="FFFFFF"/>
        </a:lt1>
        <a:dk2>
          <a:srgbClr val="33CCCC"/>
        </a:dk2>
        <a:lt2>
          <a:srgbClr val="666666"/>
        </a:lt2>
        <a:accent1>
          <a:srgbClr val="6699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8CAE2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0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1">
        <a:dk1>
          <a:srgbClr val="000000"/>
        </a:dk1>
        <a:lt1>
          <a:srgbClr val="FFFFFF"/>
        </a:lt1>
        <a:dk2>
          <a:srgbClr val="33CCCC"/>
        </a:dk2>
        <a:lt2>
          <a:srgbClr val="6699CC"/>
        </a:lt2>
        <a:accent1>
          <a:srgbClr val="00669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8AB9E7"/>
        </a:accent6>
        <a:hlink>
          <a:srgbClr val="199B9B"/>
        </a:hlink>
        <a:folHlink>
          <a:srgbClr val="703B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20424 Atlas Copco Dymamic Workplaces - Roadmap 12">
        <a:dk1>
          <a:srgbClr val="000000"/>
        </a:dk1>
        <a:lt1>
          <a:srgbClr val="FFFFFF"/>
        </a:lt1>
        <a:dk2>
          <a:srgbClr val="199B9B"/>
        </a:dk2>
        <a:lt2>
          <a:srgbClr val="B2B2B2"/>
        </a:lt2>
        <a:accent1>
          <a:srgbClr val="006699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2DB9B9"/>
        </a:accent6>
        <a:hlink>
          <a:srgbClr val="777777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05-4_Physically Based Simulation_Fluid Simulation.ppt[兼容模式]" id="{768F53CF-ED23-4B04-B458-3F3950871996}" vid="{CC48F596-AD7F-412D-81E7-DD7E19E2E77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chapter05-4_Physically Based Simulation_Fluid Simulation</Template>
  <TotalTime>93</TotalTime>
  <Words>2094</Words>
  <Application>Microsoft Office PowerPoint</Application>
  <PresentationFormat>自定义</PresentationFormat>
  <Paragraphs>328</Paragraphs>
  <Slides>48</Slides>
  <Notes>22</Notes>
  <HiddenSlides>0</HiddenSlides>
  <MMClips>3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-apple-system</vt:lpstr>
      <vt:lpstr>华文楷体</vt:lpstr>
      <vt:lpstr>华文新魏</vt:lpstr>
      <vt:lpstr>楷体_GB2312</vt:lpstr>
      <vt:lpstr>隶书</vt:lpstr>
      <vt:lpstr>Arial</vt:lpstr>
      <vt:lpstr>Arial</vt:lpstr>
      <vt:lpstr>Arial Black</vt:lpstr>
      <vt:lpstr>Calibri</vt:lpstr>
      <vt:lpstr>Times New Roman</vt:lpstr>
      <vt:lpstr>Wingdings</vt:lpstr>
      <vt:lpstr>2_020424 Atlas Copco Dymamic Workplaces - Roadmap</vt:lpstr>
      <vt:lpstr>1_020424 Atlas Copco Dymamic Workplaces - Roadmap</vt:lpstr>
      <vt:lpstr>Equation</vt:lpstr>
      <vt:lpstr>公式</vt:lpstr>
      <vt:lpstr>PowerPoint 演示文稿</vt:lpstr>
      <vt:lpstr>Content</vt:lpstr>
      <vt:lpstr>Demo</vt:lpstr>
      <vt:lpstr>5.4.1 Fluid Behavior</vt:lpstr>
      <vt:lpstr>5.4.1 Fluid Behavior</vt:lpstr>
      <vt:lpstr>5.4.2 Reference Frames</vt:lpstr>
      <vt:lpstr>5.4.2 Reference Frames</vt:lpstr>
      <vt:lpstr>5.4.2 Reference Frames</vt:lpstr>
      <vt:lpstr>5.4.3 Smoothed Particle Hydrodynamics</vt:lpstr>
      <vt:lpstr>(1) SPH particles</vt:lpstr>
      <vt:lpstr>(1) SPH particles</vt:lpstr>
      <vt:lpstr>(2) Function Approximation</vt:lpstr>
      <vt:lpstr>(3) Smoothing Kernel</vt:lpstr>
      <vt:lpstr>(3) Smoothing Kernel</vt:lpstr>
      <vt:lpstr>(3) Smoothing Kernel</vt:lpstr>
      <vt:lpstr>(4) Smoothing Function</vt:lpstr>
      <vt:lpstr>(4) Smoothing Function</vt:lpstr>
      <vt:lpstr>(4) Smoothing Function</vt:lpstr>
      <vt:lpstr>(4) Smoothing Function</vt:lpstr>
      <vt:lpstr>Example Smoothing Kernel</vt:lpstr>
      <vt:lpstr>(5) SPH Forces</vt:lpstr>
      <vt:lpstr>(5) SPH Pros &amp; Cons</vt:lpstr>
      <vt:lpstr>Demo</vt:lpstr>
      <vt:lpstr>5.4.4 Navier-Stokes Equations</vt:lpstr>
      <vt:lpstr>5.4.4.1 Multivariate Calc Review</vt:lpstr>
      <vt:lpstr>5.4.4.1 Multivariate Calc Review</vt:lpstr>
      <vt:lpstr>5.4.4.2 Force Equations</vt:lpstr>
      <vt:lpstr>5.4.4.3 Eulerian Fluid</vt:lpstr>
      <vt:lpstr>5.4.4.4 Navier-Stokes Equations</vt:lpstr>
      <vt:lpstr>5.4.4.4 Navier-Stokes Equations</vt:lpstr>
      <vt:lpstr>5.4.4.4 Navier-Stokes Equations</vt:lpstr>
      <vt:lpstr>5.4.4.5 Incompressible Navier-Stokes Equations</vt:lpstr>
      <vt:lpstr>(1) Divergence</vt:lpstr>
      <vt:lpstr>(2) Eulerian Grid</vt:lpstr>
      <vt:lpstr>(3)Advection</vt:lpstr>
      <vt:lpstr>(4) Finite Differences有限差分</vt:lpstr>
      <vt:lpstr>(5) Operator Splitting</vt:lpstr>
      <vt:lpstr>(5) Operator Splitting</vt:lpstr>
      <vt:lpstr>(5) Operator Splitting</vt:lpstr>
      <vt:lpstr>(5) Operator Splitting</vt:lpstr>
      <vt:lpstr>(6) Pressure</vt:lpstr>
      <vt:lpstr>(7) Putting it All Together</vt:lpstr>
      <vt:lpstr>(7) Putting it All Together</vt:lpstr>
      <vt:lpstr>(7) Putting it All Together</vt:lpstr>
      <vt:lpstr>(8) Finite Difference Fluid Pros &amp; Cons</vt:lpstr>
      <vt:lpstr>SPH Demos</vt:lpstr>
      <vt:lpstr>Eulerian Fluid Demos</vt:lpstr>
      <vt:lpstr>Demo</vt:lpstr>
    </vt:vector>
  </TitlesOfParts>
  <Company>05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2020-02-23T17:49:59Z</dcterms:created>
  <dcterms:modified xsi:type="dcterms:W3CDTF">2021-03-31T07:14:40Z</dcterms:modified>
</cp:coreProperties>
</file>