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  <p:sldMasterId id="2147483679" r:id="rId2"/>
    <p:sldMasterId id="2147483749" r:id="rId3"/>
  </p:sldMasterIdLst>
  <p:notesMasterIdLst>
    <p:notesMasterId r:id="rId17"/>
  </p:notesMasterIdLst>
  <p:sldIdLst>
    <p:sldId id="327" r:id="rId4"/>
    <p:sldId id="446" r:id="rId5"/>
    <p:sldId id="560" r:id="rId6"/>
    <p:sldId id="556" r:id="rId7"/>
    <p:sldId id="557" r:id="rId8"/>
    <p:sldId id="558" r:id="rId9"/>
    <p:sldId id="555" r:id="rId10"/>
    <p:sldId id="553" r:id="rId11"/>
    <p:sldId id="521" r:id="rId12"/>
    <p:sldId id="497" r:id="rId13"/>
    <p:sldId id="550" r:id="rId14"/>
    <p:sldId id="559" r:id="rId15"/>
    <p:sldId id="54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>
      <p:cViewPr varScale="1">
        <p:scale>
          <a:sx n="70" d="100"/>
          <a:sy n="70" d="100"/>
        </p:scale>
        <p:origin x="13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330"/>
    </p:cViewPr>
  </p:sorterViewPr>
  <p:notesViewPr>
    <p:cSldViewPr>
      <p:cViewPr varScale="1">
        <p:scale>
          <a:sx n="64" d="100"/>
          <a:sy n="64" d="100"/>
        </p:scale>
        <p:origin x="-314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B7FB85C-944A-489F-8C09-39945FC939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4B4BD0-B3ED-4B6C-8C8D-00E79FB1C2F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46F6243-86F5-4ADF-A501-3D9827A141DF}" type="datetimeFigureOut">
              <a:rPr lang="zh-CN" altLang="en-US"/>
              <a:pPr>
                <a:defRPr/>
              </a:pPr>
              <a:t>2020/3/11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44B65AE4-AE41-4692-957A-5E2B0AD991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706F866-E73E-4C99-AA68-1F5C9D339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FE871-A2EB-492E-B355-1DB52779D5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29202F-D9BC-44E7-84F8-91EE19FAA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65A5B3-2CB1-40DF-8276-DD90A1A978F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6093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60400" y="1162051"/>
            <a:ext cx="8150225" cy="298542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98146" y="50801"/>
            <a:ext cx="8263304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82112946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60326"/>
            <a:ext cx="7791450" cy="131282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5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60400" y="1162051"/>
            <a:ext cx="8150225" cy="298542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98146" y="50801"/>
            <a:ext cx="8263304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1882363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60326"/>
            <a:ext cx="7791450" cy="131282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73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60326"/>
            <a:ext cx="7791450" cy="131282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E5462B66-261D-4F2F-AA0F-6B0686283D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2007.10.11</a:t>
            </a:r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CFAD193-CC38-4594-83D9-A87D3A7025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浙江大学 CAD&amp;CG国家重点实验室</a:t>
            </a: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F20ACFB-FA3B-4078-A922-2BC5C444F9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FD00691-85B4-4E31-B1B3-6C5D42FA15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64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0">
            <a:extLst>
              <a:ext uri="{FF2B5EF4-FFF2-40B4-BE49-F238E27FC236}">
                <a16:creationId xmlns:a16="http://schemas.microsoft.com/office/drawing/2014/main" id="{82AC8A9E-D3EE-4E4F-A317-3CBB3282FB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65875"/>
            <a:ext cx="9144000" cy="492125"/>
          </a:xfrm>
          <a:prstGeom prst="rect">
            <a:avLst/>
          </a:prstGeom>
          <a:gradFill rotWithShape="1">
            <a:gsLst>
              <a:gs pos="0">
                <a:srgbClr val="7889FB"/>
              </a:gs>
              <a:gs pos="100000">
                <a:srgbClr val="383F7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电子科技大学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7A6AEEDB-A218-431B-A1B9-F5B413B17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6016625"/>
            <a:ext cx="3579813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>
              <a:defRPr/>
            </a:pPr>
            <a:endParaRPr lang="en-US" altLang="zh-CN">
              <a:latin typeface="Times New Roman" pitchFamily="18" charset="0"/>
            </a:endParaRPr>
          </a:p>
        </p:txBody>
      </p:sp>
      <p:pic>
        <p:nvPicPr>
          <p:cNvPr id="4100" name="Picture 21" descr="uestc">
            <a:extLst>
              <a:ext uri="{FF2B5EF4-FFF2-40B4-BE49-F238E27FC236}">
                <a16:creationId xmlns:a16="http://schemas.microsoft.com/office/drawing/2014/main" id="{4B10F939-F3F2-4F3C-AD23-CCAA78CFD6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356350"/>
            <a:ext cx="539750" cy="539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8">
            <a:extLst>
              <a:ext uri="{FF2B5EF4-FFF2-40B4-BE49-F238E27FC236}">
                <a16:creationId xmlns:a16="http://schemas.microsoft.com/office/drawing/2014/main" id="{4B6A424D-18C7-4DFE-A40E-33BBBCF393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50800"/>
            <a:ext cx="195738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0" descr="{8057348F-AE80-19C6-F671-2702B1E7A559}">
            <a:extLst>
              <a:ext uri="{FF2B5EF4-FFF2-40B4-BE49-F238E27FC236}">
                <a16:creationId xmlns:a16="http://schemas.microsoft.com/office/drawing/2014/main" id="{2CC9BBE4-D8CB-48D5-9D33-25AEE994D431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63" y="0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6" name="AutoShape 2" descr="http://t11.baidu.com/it/u=975435960,157200472&amp;fm=21&amp;gp=0.jpg">
            <a:extLst>
              <a:ext uri="{FF2B5EF4-FFF2-40B4-BE49-F238E27FC236}">
                <a16:creationId xmlns:a16="http://schemas.microsoft.com/office/drawing/2014/main" id="{17A1FF9F-8B16-4FF8-89C6-EE525A8D10A7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63513" y="-144463"/>
            <a:ext cx="304800" cy="304801"/>
          </a:xfrm>
          <a:prstGeom prst="rect">
            <a:avLst/>
          </a:prstGeom>
          <a:noFill/>
        </p:spPr>
        <p:txBody>
          <a:bodyPr lIns="91429" tIns="45714" rIns="91429" bIns="45714"/>
          <a:lstStyle/>
          <a:p>
            <a:pPr>
              <a:defRPr/>
            </a:pPr>
            <a:endParaRPr lang="zh-CN" altLang="en-US"/>
          </a:p>
        </p:txBody>
      </p:sp>
      <p:pic>
        <p:nvPicPr>
          <p:cNvPr id="4104" name="图片 22" descr="704257_163054001621_2.jpg">
            <a:extLst>
              <a:ext uri="{FF2B5EF4-FFF2-40B4-BE49-F238E27FC236}">
                <a16:creationId xmlns:a16="http://schemas.microsoft.com/office/drawing/2014/main" id="{9F85E74E-A272-4EAB-A2DA-0C1E948D30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3935" r="19861" b="9435"/>
          <a:stretch>
            <a:fillRect/>
          </a:stretch>
        </p:blipFill>
        <p:spPr bwMode="auto">
          <a:xfrm>
            <a:off x="5929313" y="79375"/>
            <a:ext cx="12207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图片 23" descr="ws_17F.tmp">
            <a:extLst>
              <a:ext uri="{FF2B5EF4-FFF2-40B4-BE49-F238E27FC236}">
                <a16:creationId xmlns:a16="http://schemas.microsoft.com/office/drawing/2014/main" id="{795A4B80-09A3-42F0-955A-7024A00A3A6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51" t="27409" r="7018" b="17586"/>
          <a:stretch>
            <a:fillRect/>
          </a:stretch>
        </p:blipFill>
        <p:spPr bwMode="auto">
          <a:xfrm>
            <a:off x="438150" y="6350"/>
            <a:ext cx="68421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图片 25" descr="20110920185400927.jpg">
            <a:extLst>
              <a:ext uri="{FF2B5EF4-FFF2-40B4-BE49-F238E27FC236}">
                <a16:creationId xmlns:a16="http://schemas.microsoft.com/office/drawing/2014/main" id="{AB309135-10D1-4BF7-85F8-F18A0314263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68" t="2132" r="2000" b="5251"/>
          <a:stretch>
            <a:fillRect/>
          </a:stretch>
        </p:blipFill>
        <p:spPr bwMode="auto">
          <a:xfrm>
            <a:off x="7905750" y="95250"/>
            <a:ext cx="8001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5pPr>
      <a:lvl6pPr marL="457146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6pPr>
      <a:lvl7pPr marL="914293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7pPr>
      <a:lvl8pPr marL="137144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8pPr>
      <a:lvl9pPr marL="1828586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9pPr>
    </p:titleStyle>
    <p:bodyStyle>
      <a:lvl1pPr marL="354013" indent="-35401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98525" indent="-3635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SzPct val="70000"/>
        <a:buFont typeface="Wingdings" panose="05000000000000000000" pitchFamily="2" charset="2"/>
        <a:buChar char="u"/>
        <a:defRPr sz="2800">
          <a:solidFill>
            <a:schemeClr val="tx1"/>
          </a:solidFill>
          <a:latin typeface="+mn-lt"/>
          <a:ea typeface="+mn-ea"/>
        </a:defRPr>
      </a:lvl2pPr>
      <a:lvl3pPr marL="1249363" indent="-16986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3pPr>
      <a:lvl4pPr marL="1600200" indent="-16986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4pPr>
      <a:lvl5pPr marL="1951038" indent="-16986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5pPr>
      <a:lvl6pPr marL="2409543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6pPr>
      <a:lvl7pPr marL="2866690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7pPr>
      <a:lvl8pPr marL="3323836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8pPr>
      <a:lvl9pPr marL="3780983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1A12E8C-66A6-42B7-A1BE-9738155CD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357313"/>
            <a:ext cx="8286750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5E710E63-936A-4B88-9A86-69503832E9E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665663" y="-3294063"/>
            <a:ext cx="0" cy="82010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91429" tIns="45714" rIns="91429" bIns="45714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E4C51550-117B-4787-8984-F095893D6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60325"/>
            <a:ext cx="7791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66768A21-2C50-484A-906D-7E9ED8140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713" y="6419850"/>
            <a:ext cx="4206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altLang="zh-CN" sz="1600" dirty="0">
              <a:latin typeface="Arial" charset="0"/>
            </a:endParaRPr>
          </a:p>
        </p:txBody>
      </p:sp>
      <p:sp>
        <p:nvSpPr>
          <p:cNvPr id="1031" name="Rectangle 20">
            <a:extLst>
              <a:ext uri="{FF2B5EF4-FFF2-40B4-BE49-F238E27FC236}">
                <a16:creationId xmlns:a16="http://schemas.microsoft.com/office/drawing/2014/main" id="{A256FC3B-4A92-4A7E-B387-2FCDC3809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65875"/>
            <a:ext cx="9144000" cy="492125"/>
          </a:xfrm>
          <a:prstGeom prst="rect">
            <a:avLst/>
          </a:prstGeom>
          <a:gradFill rotWithShape="1">
            <a:gsLst>
              <a:gs pos="0">
                <a:srgbClr val="7889FB"/>
              </a:gs>
              <a:gs pos="100000">
                <a:srgbClr val="383F7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计算机三维动画技术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9C7DBC-50B4-43AB-9597-C4A540A76212}"/>
              </a:ext>
            </a:extLst>
          </p:cNvPr>
          <p:cNvSpPr/>
          <p:nvPr userDrawn="1"/>
        </p:nvSpPr>
        <p:spPr>
          <a:xfrm>
            <a:off x="7935913" y="6451600"/>
            <a:ext cx="1181712" cy="369320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zh-CN" b="1" i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2020</a:t>
            </a:r>
            <a:r>
              <a:rPr lang="zh-CN" altLang="en-US" b="1" i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年春</a:t>
            </a:r>
          </a:p>
        </p:txBody>
      </p:sp>
      <p:pic>
        <p:nvPicPr>
          <p:cNvPr id="5128" name="Picture 21" descr="uestc">
            <a:extLst>
              <a:ext uri="{FF2B5EF4-FFF2-40B4-BE49-F238E27FC236}">
                <a16:creationId xmlns:a16="http://schemas.microsoft.com/office/drawing/2014/main" id="{F68C6BB5-95AD-4FD4-BA61-512A5A6AAF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9300" cy="749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5pPr>
      <a:lvl6pPr marL="457146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6pPr>
      <a:lvl7pPr marL="914293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7pPr>
      <a:lvl8pPr marL="137144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8pPr>
      <a:lvl9pPr marL="1828586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9pPr>
    </p:titleStyle>
    <p:bodyStyle>
      <a:lvl1pPr marL="354013" indent="-354013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1pPr>
      <a:lvl2pPr marL="898525" indent="-363538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marL="1522413" indent="-442913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marL="1600200" indent="-169863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marL="1951038" indent="-169863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2409543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6pPr>
      <a:lvl7pPr marL="2866690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7pPr>
      <a:lvl8pPr marL="3323836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8pPr>
      <a:lvl9pPr marL="3780983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1A12E8C-66A6-42B7-A1BE-9738155CD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357313"/>
            <a:ext cx="8286750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5E710E63-936A-4B88-9A86-69503832E9E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665663" y="-3294063"/>
            <a:ext cx="0" cy="82010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91429" tIns="45714" rIns="91429" bIns="45714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E4C51550-117B-4787-8984-F095893D6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60325"/>
            <a:ext cx="7791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66768A21-2C50-484A-906D-7E9ED8140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713" y="6419850"/>
            <a:ext cx="4206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altLang="zh-CN" sz="1600" dirty="0">
              <a:latin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9C7DBC-50B4-43AB-9597-C4A540A76212}"/>
              </a:ext>
            </a:extLst>
          </p:cNvPr>
          <p:cNvSpPr/>
          <p:nvPr userDrawn="1"/>
        </p:nvSpPr>
        <p:spPr>
          <a:xfrm>
            <a:off x="7935913" y="6451600"/>
            <a:ext cx="1181712" cy="369320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zh-CN" b="1" i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2020</a:t>
            </a:r>
            <a:r>
              <a:rPr lang="zh-CN" altLang="en-US" b="1" i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年春</a:t>
            </a:r>
          </a:p>
        </p:txBody>
      </p:sp>
      <p:pic>
        <p:nvPicPr>
          <p:cNvPr id="5128" name="Picture 21" descr="uestc">
            <a:extLst>
              <a:ext uri="{FF2B5EF4-FFF2-40B4-BE49-F238E27FC236}">
                <a16:creationId xmlns:a16="http://schemas.microsoft.com/office/drawing/2014/main" id="{F68C6BB5-95AD-4FD4-BA61-512A5A6AAF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9300" cy="749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38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5pPr>
      <a:lvl6pPr marL="457146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6pPr>
      <a:lvl7pPr marL="914293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7pPr>
      <a:lvl8pPr marL="137144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8pPr>
      <a:lvl9pPr marL="1828586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9pPr>
    </p:titleStyle>
    <p:bodyStyle>
      <a:lvl1pPr marL="354013" indent="-354013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1pPr>
      <a:lvl2pPr marL="898525" indent="-363538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marL="1522413" indent="-442913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marL="1600200" indent="-169863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marL="1951038" indent="-169863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2409543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6pPr>
      <a:lvl7pPr marL="2866690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7pPr>
      <a:lvl8pPr marL="3323836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8pPr>
      <a:lvl9pPr marL="3780983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288610FC-E96E-4F48-ABE2-0A42C8474C80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4114" y="2435870"/>
            <a:ext cx="9144000" cy="101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29" tIns="45714" rIns="91429" bIns="45714">
            <a:spAutoFit/>
          </a:bodyPr>
          <a:lstStyle/>
          <a:p>
            <a:pPr algn="ctr" eaLnBrk="1" hangingPunct="1">
              <a:defRPr/>
            </a:pPr>
            <a:r>
              <a:rPr lang="zh-CN" altLang="en-US" sz="6000" dirty="0">
                <a:solidFill>
                  <a:srgbClr val="C00000"/>
                </a:solidFill>
              </a:rPr>
              <a:t>计算机图形学基础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A812DAC8-FFA2-4119-9C6C-70FB5A391B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0" y="123825"/>
            <a:ext cx="515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8E01A1D8-BC2E-4ACA-819E-006721541E43}" type="slidenum">
              <a:rPr lang="en-US" altLang="zh-CN" smtClean="0"/>
              <a:pPr/>
              <a:t>10</a:t>
            </a:fld>
            <a:endParaRPr lang="en-US" altLang="zh-CN" sz="1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11">
            <a:extLst>
              <a:ext uri="{FF2B5EF4-FFF2-40B4-BE49-F238E27FC236}">
                <a16:creationId xmlns:a16="http://schemas.microsoft.com/office/drawing/2014/main" id="{F5CC20A9-95CE-4F96-A26C-8C6A14C73E3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69850" y="6515100"/>
            <a:ext cx="35115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/>
              <a:t>三维图形程序设计</a:t>
            </a:r>
            <a:endParaRPr lang="en-US" altLang="zh-CN" sz="1600" b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85731" name="Rectangle 3">
            <a:extLst>
              <a:ext uri="{FF2B5EF4-FFF2-40B4-BE49-F238E27FC236}">
                <a16:creationId xmlns:a16="http://schemas.microsoft.com/office/drawing/2014/main" id="{08D3C1A0-1505-4380-9AB2-EDB8FE2DD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5938" y="1124744"/>
            <a:ext cx="8376542" cy="4642028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a typeface="黑体" pitchFamily="49" charset="-122"/>
              </a:rPr>
              <a:t>建模坐标系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dirty="0">
                <a:ea typeface="黑体" pitchFamily="49" charset="-122"/>
              </a:rPr>
              <a:t>也称局部坐标系，是几何对象建模时所采用的坐标系，与几何对象捆绑在一起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a typeface="黑体" pitchFamily="49" charset="-122"/>
              </a:rPr>
              <a:t>世界坐标系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dirty="0">
                <a:ea typeface="黑体" pitchFamily="49" charset="-122"/>
              </a:rPr>
              <a:t>也称场景坐标系或全局坐标系，是场景中所有对象（包括几何对象、相机等）共有的一个参照坐标系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ea typeface="黑体" pitchFamily="49" charset="-122"/>
              </a:rPr>
              <a:t>视点坐标系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dirty="0">
                <a:ea typeface="黑体" pitchFamily="49" charset="-122"/>
              </a:rPr>
              <a:t>以观察者视点（或摄像机）为原点所建立的一个参照坐标系，与视点捆绑在一起</a:t>
            </a:r>
            <a:endParaRPr lang="en-US" altLang="zh-CN" dirty="0">
              <a:ea typeface="黑体" pitchFamily="49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zh-CN" dirty="0">
                <a:solidFill>
                  <a:srgbClr val="C00000"/>
                </a:solidFill>
                <a:effectLst/>
                <a:ea typeface="黑体" pitchFamily="49" charset="-122"/>
              </a:rPr>
              <a:t>设备坐标</a:t>
            </a:r>
            <a:r>
              <a:rPr lang="zh-CN" altLang="en-US" dirty="0">
                <a:solidFill>
                  <a:srgbClr val="C00000"/>
                </a:solidFill>
                <a:effectLst/>
                <a:ea typeface="黑体" pitchFamily="49" charset="-122"/>
              </a:rPr>
              <a:t>系</a:t>
            </a:r>
            <a:r>
              <a:rPr lang="zh-CN" altLang="zh-CN" dirty="0">
                <a:effectLst/>
                <a:ea typeface="黑体" pitchFamily="49" charset="-122"/>
              </a:rPr>
              <a:t>：算出</a:t>
            </a:r>
            <a:r>
              <a:rPr lang="zh-CN" altLang="en-US" dirty="0">
                <a:effectLst/>
                <a:ea typeface="黑体" pitchFamily="49" charset="-122"/>
              </a:rPr>
              <a:t>模型</a:t>
            </a:r>
            <a:r>
              <a:rPr lang="zh-CN" altLang="zh-CN" dirty="0">
                <a:effectLst/>
                <a:ea typeface="黑体" pitchFamily="49" charset="-122"/>
              </a:rPr>
              <a:t>在显示设备上对应的位置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E1BBBCB-1D74-42D3-959E-D28E19FA8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8000" y="43200"/>
            <a:ext cx="7791450" cy="70787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图形学中的坐标系 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9">
            <a:extLst>
              <a:ext uri="{FF2B5EF4-FFF2-40B4-BE49-F238E27FC236}">
                <a16:creationId xmlns:a16="http://schemas.microsoft.com/office/drawing/2014/main" id="{A546A086-3922-40CA-852E-3814E54360F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3000375" y="6515100"/>
            <a:ext cx="3143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/>
              <a:t>第二讲 使用OpenGL</a:t>
            </a:r>
            <a:endParaRPr lang="en-US" altLang="zh-CN" sz="1600" b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FA5E52BE-A7EC-4270-B47A-77E43846EC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0" y="123825"/>
            <a:ext cx="515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8E01A1D8-BC2E-4ACA-819E-006721541E43}" type="slidenum">
              <a:rPr lang="en-US" altLang="zh-CN" smtClean="0"/>
              <a:pPr/>
              <a:t>11</a:t>
            </a:fld>
            <a:endParaRPr lang="en-US" altLang="zh-CN" sz="1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2" name="Rectangle 11">
            <a:extLst>
              <a:ext uri="{FF2B5EF4-FFF2-40B4-BE49-F238E27FC236}">
                <a16:creationId xmlns:a16="http://schemas.microsoft.com/office/drawing/2014/main" id="{B4576FCA-B696-4176-8828-13721EF8AE8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69850" y="6515100"/>
            <a:ext cx="35115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/>
              <a:t>三维图形程序设计</a:t>
            </a:r>
            <a:endParaRPr lang="en-US" altLang="zh-CN" sz="1600" b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39">
            <a:extLst>
              <a:ext uri="{FF2B5EF4-FFF2-40B4-BE49-F238E27FC236}">
                <a16:creationId xmlns:a16="http://schemas.microsoft.com/office/drawing/2014/main" id="{AFB842C1-67EF-4328-97A4-710BA518EF1F}"/>
              </a:ext>
            </a:extLst>
          </p:cNvPr>
          <p:cNvGrpSpPr>
            <a:grpSpLocks/>
          </p:cNvGrpSpPr>
          <p:nvPr/>
        </p:nvGrpSpPr>
        <p:grpSpPr bwMode="auto">
          <a:xfrm>
            <a:off x="900112" y="1448958"/>
            <a:ext cx="7343775" cy="3917950"/>
            <a:chOff x="431" y="1389"/>
            <a:chExt cx="4626" cy="2468"/>
          </a:xfrm>
        </p:grpSpPr>
        <p:sp>
          <p:nvSpPr>
            <p:cNvPr id="575500" name="Rectangle 12">
              <a:extLst>
                <a:ext uri="{FF2B5EF4-FFF2-40B4-BE49-F238E27FC236}">
                  <a16:creationId xmlns:a16="http://schemas.microsoft.com/office/drawing/2014/main" id="{AB71876C-E8C2-49FD-9381-8F0A46E0A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525"/>
              <a:ext cx="99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模型变换</a:t>
              </a:r>
              <a:endPara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75501" name="Rectangle 13">
              <a:extLst>
                <a:ext uri="{FF2B5EF4-FFF2-40B4-BE49-F238E27FC236}">
                  <a16:creationId xmlns:a16="http://schemas.microsoft.com/office/drawing/2014/main" id="{7D139C9D-1B02-4521-B8F7-160DFCD5F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525"/>
              <a:ext cx="99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视图变换</a:t>
              </a:r>
              <a:endParaRPr lang="en-US" altLang="zh-CN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575502" name="Rectangle 14">
              <a:extLst>
                <a:ext uri="{FF2B5EF4-FFF2-40B4-BE49-F238E27FC236}">
                  <a16:creationId xmlns:a16="http://schemas.microsoft.com/office/drawing/2014/main" id="{20BB16FE-2BB8-4C04-AC21-E17352EB4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523"/>
              <a:ext cx="99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投影变换</a:t>
              </a:r>
              <a:endParaRPr lang="en-US" altLang="zh-CN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75503" name="Rectangle 15">
              <a:extLst>
                <a:ext uri="{FF2B5EF4-FFF2-40B4-BE49-F238E27FC236}">
                  <a16:creationId xmlns:a16="http://schemas.microsoft.com/office/drawing/2014/main" id="{34E465C5-4E39-4077-AEE0-D734FC2BE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523"/>
              <a:ext cx="99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透视除法</a:t>
              </a:r>
              <a:endParaRPr lang="en-US" altLang="zh-CN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75504" name="Rectangle 16">
              <a:extLst>
                <a:ext uri="{FF2B5EF4-FFF2-40B4-BE49-F238E27FC236}">
                  <a16:creationId xmlns:a16="http://schemas.microsoft.com/office/drawing/2014/main" id="{E36824DB-2E97-45A4-BF4B-904E9E947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521"/>
              <a:ext cx="998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视口变换</a:t>
              </a:r>
              <a:endParaRPr lang="en-US" altLang="zh-CN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75510" name="Line 22">
              <a:extLst>
                <a:ext uri="{FF2B5EF4-FFF2-40B4-BE49-F238E27FC236}">
                  <a16:creationId xmlns:a16="http://schemas.microsoft.com/office/drawing/2014/main" id="{5683224E-04B0-45C0-A76B-D9EFE2620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205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75511" name="Line 23">
              <a:extLst>
                <a:ext uri="{FF2B5EF4-FFF2-40B4-BE49-F238E27FC236}">
                  <a16:creationId xmlns:a16="http://schemas.microsoft.com/office/drawing/2014/main" id="{FE15E2EF-8BEF-4B74-B229-4EB4A66A4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205"/>
              <a:ext cx="235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75512" name="Line 24">
              <a:extLst>
                <a:ext uri="{FF2B5EF4-FFF2-40B4-BE49-F238E27FC236}">
                  <a16:creationId xmlns:a16="http://schemas.microsoft.com/office/drawing/2014/main" id="{F5205F17-96BD-4C52-BFA8-B705C2720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1933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75513" name="Line 25">
              <a:extLst>
                <a:ext uri="{FF2B5EF4-FFF2-40B4-BE49-F238E27FC236}">
                  <a16:creationId xmlns:a16="http://schemas.microsoft.com/office/drawing/2014/main" id="{66CF149F-467A-474D-BE60-151793B83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704"/>
              <a:ext cx="104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75514" name="Line 26">
              <a:extLst>
                <a:ext uri="{FF2B5EF4-FFF2-40B4-BE49-F238E27FC236}">
                  <a16:creationId xmlns:a16="http://schemas.microsoft.com/office/drawing/2014/main" id="{677EBF77-2D88-431D-B8C5-483799BC7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203"/>
              <a:ext cx="235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75515" name="Line 27">
              <a:extLst>
                <a:ext uri="{FF2B5EF4-FFF2-40B4-BE49-F238E27FC236}">
                  <a16:creationId xmlns:a16="http://schemas.microsoft.com/office/drawing/2014/main" id="{B58CF8B4-EC27-42DD-9F5D-6647CBC5B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931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75516" name="Line 28">
              <a:extLst>
                <a:ext uri="{FF2B5EF4-FFF2-40B4-BE49-F238E27FC236}">
                  <a16:creationId xmlns:a16="http://schemas.microsoft.com/office/drawing/2014/main" id="{ECAFA14B-2A5C-4F75-94C3-D5117085F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203"/>
              <a:ext cx="0" cy="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75517" name="Line 29">
              <a:extLst>
                <a:ext uri="{FF2B5EF4-FFF2-40B4-BE49-F238E27FC236}">
                  <a16:creationId xmlns:a16="http://schemas.microsoft.com/office/drawing/2014/main" id="{BA312CD4-7711-4701-8ED1-ACF4EAA1A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706"/>
              <a:ext cx="72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75519" name="Line 31">
              <a:extLst>
                <a:ext uri="{FF2B5EF4-FFF2-40B4-BE49-F238E27FC236}">
                  <a16:creationId xmlns:a16="http://schemas.microsoft.com/office/drawing/2014/main" id="{9D51D6D3-8426-4196-B4E0-0DDEC45A0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706"/>
              <a:ext cx="104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75520" name="Line 32">
              <a:extLst>
                <a:ext uri="{FF2B5EF4-FFF2-40B4-BE49-F238E27FC236}">
                  <a16:creationId xmlns:a16="http://schemas.microsoft.com/office/drawing/2014/main" id="{371E583F-7ACB-482D-B13F-AE6FA041B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3702"/>
              <a:ext cx="72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75521" name="Text Box 33">
              <a:extLst>
                <a:ext uri="{FF2B5EF4-FFF2-40B4-BE49-F238E27FC236}">
                  <a16:creationId xmlns:a16="http://schemas.microsoft.com/office/drawing/2014/main" id="{D05A59E2-47CD-45A8-9CE4-510BD9465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389"/>
              <a:ext cx="816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建模坐标系</a:t>
              </a:r>
            </a:p>
          </p:txBody>
        </p:sp>
        <p:sp>
          <p:nvSpPr>
            <p:cNvPr id="575522" name="Text Box 34">
              <a:extLst>
                <a:ext uri="{FF2B5EF4-FFF2-40B4-BE49-F238E27FC236}">
                  <a16:creationId xmlns:a16="http://schemas.microsoft.com/office/drawing/2014/main" id="{87C31B8C-808C-4461-B44B-35D987390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389"/>
              <a:ext cx="816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世界坐标系</a:t>
              </a:r>
            </a:p>
          </p:txBody>
        </p:sp>
        <p:sp>
          <p:nvSpPr>
            <p:cNvPr id="575523" name="Text Box 35">
              <a:extLst>
                <a:ext uri="{FF2B5EF4-FFF2-40B4-BE49-F238E27FC236}">
                  <a16:creationId xmlns:a16="http://schemas.microsoft.com/office/drawing/2014/main" id="{4BA67087-CF05-41DA-BBF4-B06D4BC4A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933"/>
              <a:ext cx="816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视点坐标系</a:t>
              </a:r>
            </a:p>
          </p:txBody>
        </p:sp>
        <p:sp>
          <p:nvSpPr>
            <p:cNvPr id="575524" name="Text Box 36">
              <a:extLst>
                <a:ext uri="{FF2B5EF4-FFF2-40B4-BE49-F238E27FC236}">
                  <a16:creationId xmlns:a16="http://schemas.microsoft.com/office/drawing/2014/main" id="{B09146F7-B0A1-4AE4-8DE6-B3176112AD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2432"/>
              <a:ext cx="816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裁剪坐标系</a:t>
              </a:r>
            </a:p>
          </p:txBody>
        </p:sp>
        <p:sp>
          <p:nvSpPr>
            <p:cNvPr id="575525" name="Text Box 37">
              <a:extLst>
                <a:ext uri="{FF2B5EF4-FFF2-40B4-BE49-F238E27FC236}">
                  <a16:creationId xmlns:a16="http://schemas.microsoft.com/office/drawing/2014/main" id="{72DE694E-3EA0-4850-A473-460A60851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931"/>
              <a:ext cx="1179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标准设备坐标系</a:t>
              </a:r>
            </a:p>
          </p:txBody>
        </p:sp>
        <p:sp>
          <p:nvSpPr>
            <p:cNvPr id="575526" name="Text Box 38">
              <a:extLst>
                <a:ext uri="{FF2B5EF4-FFF2-40B4-BE49-F238E27FC236}">
                  <a16:creationId xmlns:a16="http://schemas.microsoft.com/office/drawing/2014/main" id="{55842E15-D0EF-4EC7-9A67-EA392FB2C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3611"/>
              <a:ext cx="1587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设备（窗口）坐标系</a:t>
              </a:r>
            </a:p>
          </p:txBody>
        </p:sp>
      </p:grpSp>
      <p:sp>
        <p:nvSpPr>
          <p:cNvPr id="30" name="Rectangle 2">
            <a:extLst>
              <a:ext uri="{FF2B5EF4-FFF2-40B4-BE49-F238E27FC236}">
                <a16:creationId xmlns:a16="http://schemas.microsoft.com/office/drawing/2014/main" id="{881A6E7A-A688-4FAB-AF60-B36311542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8000" y="43200"/>
            <a:ext cx="7791450" cy="70787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图形学中的坐标系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9CA459E8-4F0F-4F84-9683-301ECE27A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三维虚拟相机模型原理 </a:t>
            </a:r>
            <a:endParaRPr lang="en-US" altLang="zh-CN" dirty="0"/>
          </a:p>
        </p:txBody>
      </p:sp>
      <p:sp>
        <p:nvSpPr>
          <p:cNvPr id="26628" name="Rectangle 11">
            <a:extLst>
              <a:ext uri="{FF2B5EF4-FFF2-40B4-BE49-F238E27FC236}">
                <a16:creationId xmlns:a16="http://schemas.microsoft.com/office/drawing/2014/main" id="{B31C2F12-3CA2-4303-AECC-3114F59912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/>
              <a:t>三维图形程序设计</a:t>
            </a:r>
            <a:endParaRPr lang="en-US" altLang="zh-CN" sz="1600" b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16A50C0-A261-4447-AFE2-2805AD64E3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8E01A1D8-BC2E-4ACA-819E-006721541E43}" type="slidenum">
              <a:rPr lang="en-US" altLang="zh-CN" smtClean="0"/>
              <a:pPr/>
              <a:t>12</a:t>
            </a:fld>
            <a:endParaRPr lang="en-US" altLang="zh-CN" sz="1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D812A9-5BAF-4F88-BCC1-922A2E2C0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5"/>
          <a:stretch/>
        </p:blipFill>
        <p:spPr>
          <a:xfrm>
            <a:off x="184177" y="908720"/>
            <a:ext cx="8959823" cy="38145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AD3D341-15CC-4C8F-BD54-F4A9B38946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03"/>
          <a:stretch/>
        </p:blipFill>
        <p:spPr>
          <a:xfrm>
            <a:off x="600029" y="4293097"/>
            <a:ext cx="5650905" cy="19848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5F6DCDC-6ADF-45CE-95C3-FAA24CABD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00" y="43200"/>
            <a:ext cx="7791450" cy="70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5pPr>
            <a:lvl6pPr marL="457146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6pPr>
            <a:lvl7pPr marL="914293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7pPr>
            <a:lvl8pPr marL="137144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8pPr>
            <a:lvl9pPr marL="1828586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defRPr>
            </a:lvl9pPr>
          </a:lstStyle>
          <a:p>
            <a:pPr>
              <a:defRPr/>
            </a:pPr>
            <a:r>
              <a:rPr lang="zh-CN" altLang="en-US" dirty="0"/>
              <a:t>图形学中的坐标系 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3557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>
            <a:extLst>
              <a:ext uri="{FF2B5EF4-FFF2-40B4-BE49-F238E27FC236}">
                <a16:creationId xmlns:a16="http://schemas.microsoft.com/office/drawing/2014/main" id="{DC2F5B4A-1652-4464-8AA5-C8CAFE2ED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1052513"/>
            <a:ext cx="7885112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>
            <a:extLst>
              <a:ext uri="{FF2B5EF4-FFF2-40B4-BE49-F238E27FC236}">
                <a16:creationId xmlns:a16="http://schemas.microsoft.com/office/drawing/2014/main" id="{716A50C0-A261-4447-AFE2-2805AD64E3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0" y="123825"/>
            <a:ext cx="515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8E01A1D8-BC2E-4ACA-819E-006721541E43}" type="slidenum">
              <a:rPr lang="en-US" altLang="zh-CN" smtClean="0"/>
              <a:pPr/>
              <a:t>13</a:t>
            </a:fld>
            <a:endParaRPr lang="en-US" altLang="zh-CN" sz="1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8" name="Rectangle 11">
            <a:extLst>
              <a:ext uri="{FF2B5EF4-FFF2-40B4-BE49-F238E27FC236}">
                <a16:creationId xmlns:a16="http://schemas.microsoft.com/office/drawing/2014/main" id="{B31C2F12-3CA2-4303-AECC-3114F59912A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69850" y="6515100"/>
            <a:ext cx="35115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/>
              <a:t>三维图形程序设计</a:t>
            </a:r>
            <a:endParaRPr lang="en-US" altLang="zh-CN" sz="1600" b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CA459E8-4F0F-4F84-9683-301ECE27A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8000" y="43200"/>
            <a:ext cx="7791450" cy="70787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图形学中的坐标系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>
            <a:extLst>
              <a:ext uri="{FF2B5EF4-FFF2-40B4-BE49-F238E27FC236}">
                <a16:creationId xmlns:a16="http://schemas.microsoft.com/office/drawing/2014/main" id="{ECAA5319-B973-450B-8618-B08E0DF71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8000" y="43200"/>
            <a:ext cx="7791450" cy="70787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目录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AD1E770-E75E-491B-B5B5-7102848D90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045B0BC-3BB0-4695-B3AC-3B7EDCC4073E}" type="slidenum">
              <a:rPr lang="en-US" altLang="zh-CN" smtClean="0"/>
              <a:pPr/>
              <a:t>2</a:t>
            </a:fld>
            <a:endParaRPr lang="en-US" altLang="zh-CN" sz="1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A6C9E725-60D2-4E97-BA91-4F31241FB1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1844824"/>
            <a:ext cx="4968552" cy="234293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en-US" dirty="0">
                <a:ea typeface="黑体" pitchFamily="49" charset="-122"/>
              </a:rPr>
              <a:t>齐次坐标系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en-US" dirty="0">
                <a:ea typeface="黑体" pitchFamily="49" charset="-122"/>
              </a:rPr>
              <a:t>基本几何变换</a:t>
            </a:r>
            <a:endParaRPr lang="en-US" altLang="zh-CN" dirty="0">
              <a:ea typeface="黑体" pitchFamily="49" charset="-122"/>
            </a:endParaRPr>
          </a:p>
          <a:p>
            <a:pPr>
              <a:defRPr/>
            </a:pPr>
            <a:r>
              <a:rPr lang="zh-CN" altLang="en-US" dirty="0">
                <a:ea typeface="黑体" pitchFamily="49" charset="-122"/>
              </a:rPr>
              <a:t>虚拟相机工作原理</a:t>
            </a:r>
            <a:endParaRPr lang="en-US" altLang="zh-CN" dirty="0">
              <a:ea typeface="黑体" pitchFamily="49" charset="-122"/>
            </a:endParaRPr>
          </a:p>
          <a:p>
            <a:pPr>
              <a:defRPr/>
            </a:pPr>
            <a:r>
              <a:rPr lang="zh-CN" altLang="en-US" dirty="0">
                <a:ea typeface="黑体" pitchFamily="49" charset="-122"/>
              </a:rPr>
              <a:t>图形学中的坐标系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>
            <a:extLst>
              <a:ext uri="{FF2B5EF4-FFF2-40B4-BE49-F238E27FC236}">
                <a16:creationId xmlns:a16="http://schemas.microsoft.com/office/drawing/2014/main" id="{ECAA5319-B973-450B-8618-B08E0DF71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8000" y="43200"/>
            <a:ext cx="7791450" cy="70787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齐次坐标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AD1E770-E75E-491B-B5B5-7102848D90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045B0BC-3BB0-4695-B3AC-3B7EDCC4073E}" type="slidenum">
              <a:rPr lang="en-US" altLang="zh-CN" smtClean="0"/>
              <a:pPr/>
              <a:t>3</a:t>
            </a:fld>
            <a:endParaRPr lang="en-US" altLang="zh-CN" sz="1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A6C9E725-60D2-4E97-BA91-4F31241FB1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908720"/>
            <a:ext cx="8266112" cy="414178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en-US" dirty="0">
                <a:ea typeface="黑体" pitchFamily="49" charset="-122"/>
              </a:rPr>
              <a:t>齐次坐标系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——</a:t>
            </a:r>
            <a:r>
              <a:rPr lang="en-US" altLang="zh-CN" dirty="0">
                <a:ea typeface="黑体" pitchFamily="49" charset="-122"/>
              </a:rPr>
              <a:t> </a:t>
            </a:r>
            <a:r>
              <a:rPr lang="zh-CN" altLang="en-US" dirty="0">
                <a:ea typeface="黑体" pitchFamily="49" charset="-122"/>
              </a:rPr>
              <a:t>描述了一个四维空间</a:t>
            </a:r>
          </a:p>
          <a:p>
            <a:pPr lvl="1">
              <a:spcBef>
                <a:spcPts val="600"/>
              </a:spcBef>
              <a:defRPr/>
            </a:pPr>
            <a:r>
              <a:rPr lang="zh-CN" altLang="en-US" sz="2000" dirty="0">
                <a:ea typeface="黑体" pitchFamily="49" charset="-122"/>
              </a:rPr>
              <a:t>四维的齐次坐标可由（</a:t>
            </a:r>
            <a:r>
              <a:rPr lang="en-US" altLang="zh-CN" sz="2000" dirty="0">
                <a:ea typeface="黑体" pitchFamily="49" charset="-122"/>
              </a:rPr>
              <a:t>x, y, z, w</a:t>
            </a:r>
            <a:r>
              <a:rPr lang="zh-CN" altLang="en-US" sz="2000" dirty="0">
                <a:ea typeface="黑体" pitchFamily="49" charset="-122"/>
              </a:rPr>
              <a:t>）来表示</a:t>
            </a:r>
          </a:p>
          <a:p>
            <a:pPr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en-US" dirty="0">
                <a:ea typeface="黑体" pitchFamily="49" charset="-122"/>
              </a:rPr>
              <a:t>齐次坐标与三维坐标的相互转化：</a:t>
            </a:r>
          </a:p>
          <a:p>
            <a:pPr lvl="1">
              <a:spcBef>
                <a:spcPts val="600"/>
              </a:spcBef>
              <a:defRPr/>
            </a:pPr>
            <a:r>
              <a:rPr lang="zh-CN" altLang="en-US" sz="2000" dirty="0">
                <a:ea typeface="黑体" pitchFamily="49" charset="-122"/>
              </a:rPr>
              <a:t>齐次坐标 </a:t>
            </a:r>
            <a:r>
              <a:rPr lang="en-US" altLang="zh-CN" sz="2000" dirty="0">
                <a:ea typeface="黑体" pitchFamily="49" charset="-122"/>
              </a:rPr>
              <a:t>-&gt;</a:t>
            </a:r>
            <a:r>
              <a:rPr lang="zh-CN" altLang="en-US" sz="2000" dirty="0">
                <a:ea typeface="黑体" pitchFamily="49" charset="-122"/>
              </a:rPr>
              <a:t>三维坐标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黑体" pitchFamily="49" charset="-122"/>
              </a:rPr>
              <a:t>  </a:t>
            </a:r>
            <a:r>
              <a:rPr lang="zh-CN" altLang="en-US" sz="2000" dirty="0">
                <a:ea typeface="黑体" pitchFamily="49" charset="-122"/>
              </a:rPr>
              <a:t>（</a:t>
            </a:r>
            <a:r>
              <a:rPr lang="en-US" altLang="zh-CN" sz="2000" dirty="0">
                <a:ea typeface="黑体" pitchFamily="49" charset="-122"/>
              </a:rPr>
              <a:t>x, y, z, w</a:t>
            </a:r>
            <a:r>
              <a:rPr lang="zh-CN" altLang="en-US" sz="2000" dirty="0">
                <a:ea typeface="黑体" pitchFamily="49" charset="-122"/>
              </a:rPr>
              <a:t>）</a:t>
            </a:r>
            <a:r>
              <a:rPr lang="en-US" altLang="zh-CN" sz="2000" dirty="0">
                <a:ea typeface="黑体" pitchFamily="49" charset="-122"/>
              </a:rPr>
              <a:t>-&gt; </a:t>
            </a:r>
            <a:r>
              <a:rPr lang="zh-CN" altLang="en-US" sz="2000" dirty="0">
                <a:ea typeface="黑体" pitchFamily="49" charset="-122"/>
              </a:rPr>
              <a:t>（</a:t>
            </a:r>
            <a:r>
              <a:rPr lang="en-US" altLang="zh-CN" sz="2000" dirty="0">
                <a:ea typeface="黑体" pitchFamily="49" charset="-122"/>
              </a:rPr>
              <a:t>x/w,</a:t>
            </a:r>
            <a:r>
              <a:rPr lang="zh-CN" altLang="en-US" sz="2000" dirty="0">
                <a:ea typeface="黑体" pitchFamily="49" charset="-122"/>
              </a:rPr>
              <a:t> </a:t>
            </a:r>
            <a:r>
              <a:rPr lang="en-US" altLang="zh-CN" sz="2000" dirty="0">
                <a:ea typeface="黑体" pitchFamily="49" charset="-122"/>
              </a:rPr>
              <a:t>y/w, z/w</a:t>
            </a:r>
            <a:r>
              <a:rPr lang="zh-CN" altLang="en-US" sz="2000" dirty="0">
                <a:ea typeface="黑体" pitchFamily="49" charset="-122"/>
              </a:rPr>
              <a:t>）（若</a:t>
            </a:r>
            <a:r>
              <a:rPr lang="en-US" altLang="zh-CN" sz="2000" dirty="0">
                <a:ea typeface="黑体" pitchFamily="49" charset="-122"/>
              </a:rPr>
              <a:t>w≠0</a:t>
            </a:r>
            <a:r>
              <a:rPr lang="zh-CN" altLang="en-US" sz="2000" dirty="0">
                <a:ea typeface="黑体" pitchFamily="49" charset="-122"/>
              </a:rPr>
              <a:t>）</a:t>
            </a:r>
          </a:p>
          <a:p>
            <a:pPr lvl="1">
              <a:spcBef>
                <a:spcPts val="600"/>
              </a:spcBef>
              <a:defRPr/>
            </a:pPr>
            <a:r>
              <a:rPr lang="zh-CN" altLang="en-US" sz="2000" dirty="0">
                <a:ea typeface="黑体" pitchFamily="49" charset="-122"/>
              </a:rPr>
              <a:t>三维坐标 </a:t>
            </a:r>
            <a:r>
              <a:rPr lang="en-US" altLang="zh-CN" sz="2000" dirty="0">
                <a:ea typeface="黑体" pitchFamily="49" charset="-122"/>
              </a:rPr>
              <a:t>-&gt;</a:t>
            </a:r>
            <a:r>
              <a:rPr lang="zh-CN" altLang="en-US" sz="2000" dirty="0">
                <a:ea typeface="黑体" pitchFamily="49" charset="-122"/>
              </a:rPr>
              <a:t>齐次坐标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hlink"/>
                </a:solidFill>
                <a:ea typeface="黑体" pitchFamily="49" charset="-122"/>
              </a:rPr>
              <a:t>	</a:t>
            </a:r>
            <a:r>
              <a:rPr lang="zh-CN" altLang="en-US" sz="2000" dirty="0">
                <a:ea typeface="黑体" pitchFamily="49" charset="-122"/>
              </a:rPr>
              <a:t>点（</a:t>
            </a:r>
            <a:r>
              <a:rPr lang="en-US" altLang="zh-CN" sz="2000" dirty="0">
                <a:ea typeface="黑体" pitchFamily="49" charset="-122"/>
              </a:rPr>
              <a:t>x, y, z</a:t>
            </a:r>
            <a:r>
              <a:rPr lang="zh-CN" altLang="en-US" sz="2000" dirty="0">
                <a:ea typeface="黑体" pitchFamily="49" charset="-122"/>
              </a:rPr>
              <a:t>）</a:t>
            </a:r>
            <a:r>
              <a:rPr lang="en-US" altLang="zh-CN" sz="2000" dirty="0">
                <a:ea typeface="黑体" pitchFamily="49" charset="-122"/>
              </a:rPr>
              <a:t>-&gt; </a:t>
            </a:r>
            <a:r>
              <a:rPr lang="zh-CN" altLang="en-US" sz="2000" dirty="0">
                <a:ea typeface="黑体" pitchFamily="49" charset="-122"/>
              </a:rPr>
              <a:t>（</a:t>
            </a:r>
            <a:r>
              <a:rPr lang="en-US" altLang="zh-CN" sz="2000" dirty="0">
                <a:ea typeface="黑体" pitchFamily="49" charset="-122"/>
              </a:rPr>
              <a:t>x, y, z, </a:t>
            </a:r>
            <a:r>
              <a:rPr lang="en-US" altLang="zh-CN" sz="2000" dirty="0">
                <a:solidFill>
                  <a:schemeClr val="hlink"/>
                </a:solidFill>
                <a:ea typeface="黑体" pitchFamily="49" charset="-122"/>
              </a:rPr>
              <a:t>1</a:t>
            </a:r>
            <a:r>
              <a:rPr lang="zh-CN" altLang="en-US" sz="2000" dirty="0">
                <a:ea typeface="黑体" pitchFamily="49" charset="-122"/>
              </a:rPr>
              <a:t>）</a:t>
            </a:r>
            <a:endParaRPr lang="en-US" altLang="zh-CN" sz="2000" dirty="0">
              <a:ea typeface="黑体" pitchFamily="49" charset="-122"/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hlink"/>
                </a:solidFill>
                <a:ea typeface="黑体" pitchFamily="49" charset="-122"/>
              </a:rPr>
              <a:t>	</a:t>
            </a:r>
            <a:r>
              <a:rPr lang="zh-CN" altLang="en-US" sz="2000" dirty="0">
                <a:ea typeface="黑体" pitchFamily="49" charset="-122"/>
              </a:rPr>
              <a:t>方向（</a:t>
            </a:r>
            <a:r>
              <a:rPr lang="en-US" altLang="zh-CN" sz="2000" dirty="0">
                <a:ea typeface="黑体" pitchFamily="49" charset="-122"/>
              </a:rPr>
              <a:t>x, y, z</a:t>
            </a:r>
            <a:r>
              <a:rPr lang="zh-CN" altLang="en-US" sz="2000" dirty="0">
                <a:ea typeface="黑体" pitchFamily="49" charset="-122"/>
              </a:rPr>
              <a:t>）</a:t>
            </a:r>
            <a:r>
              <a:rPr lang="en-US" altLang="zh-CN" sz="2000" dirty="0">
                <a:ea typeface="黑体" pitchFamily="49" charset="-122"/>
              </a:rPr>
              <a:t>-&gt; </a:t>
            </a:r>
            <a:r>
              <a:rPr lang="zh-CN" altLang="en-US" sz="2000" dirty="0">
                <a:ea typeface="黑体" pitchFamily="49" charset="-122"/>
              </a:rPr>
              <a:t>（</a:t>
            </a:r>
            <a:r>
              <a:rPr lang="en-US" altLang="zh-CN" sz="2000" dirty="0">
                <a:ea typeface="黑体" pitchFamily="49" charset="-122"/>
              </a:rPr>
              <a:t>x, y, z, </a:t>
            </a:r>
            <a:r>
              <a:rPr lang="en-US" altLang="zh-CN" sz="2000" dirty="0">
                <a:solidFill>
                  <a:schemeClr val="hlink"/>
                </a:solidFill>
                <a:ea typeface="黑体" pitchFamily="49" charset="-122"/>
              </a:rPr>
              <a:t>0</a:t>
            </a:r>
            <a:r>
              <a:rPr lang="zh-CN" altLang="en-US" sz="2000" dirty="0">
                <a:ea typeface="黑体" pitchFamily="49" charset="-122"/>
              </a:rPr>
              <a:t>）</a:t>
            </a:r>
            <a:endParaRPr lang="en-US" altLang="zh-CN" sz="2000" dirty="0">
              <a:solidFill>
                <a:schemeClr val="tx1"/>
              </a:solidFill>
              <a:ea typeface="黑体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42A97D-0A55-4D22-B9B5-148B32777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120" y="3665636"/>
            <a:ext cx="3713552" cy="310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8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1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1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>
            <a:extLst>
              <a:ext uri="{FF2B5EF4-FFF2-40B4-BE49-F238E27FC236}">
                <a16:creationId xmlns:a16="http://schemas.microsoft.com/office/drawing/2014/main" id="{ECAA5319-B973-450B-8618-B08E0DF71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8000" y="43200"/>
            <a:ext cx="7791450" cy="70787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基本几何变换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AD1E770-E75E-491B-B5B5-7102848D90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045B0BC-3BB0-4695-B3AC-3B7EDCC4073E}" type="slidenum">
              <a:rPr lang="en-US" altLang="zh-CN" smtClean="0"/>
              <a:pPr/>
              <a:t>4</a:t>
            </a:fld>
            <a:endParaRPr lang="en-US" altLang="zh-CN" sz="1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A6C9E725-60D2-4E97-BA91-4F31241FB1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7888" y="1052513"/>
            <a:ext cx="8266112" cy="56038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en-US" dirty="0">
                <a:ea typeface="黑体" pitchFamily="49" charset="-122"/>
              </a:rPr>
              <a:t>平移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BA54DB3-620A-46B0-B509-E13D450E5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8"/>
          <a:stretch/>
        </p:blipFill>
        <p:spPr bwMode="auto">
          <a:xfrm>
            <a:off x="829467" y="1613647"/>
            <a:ext cx="7648575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5B53FE6-58BD-476D-B445-3CB90873B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413847"/>
            <a:ext cx="39814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9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:a16="http://schemas.microsoft.com/office/drawing/2014/main" id="{FAD1E770-E75E-491B-B5B5-7102848D90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0" y="123825"/>
            <a:ext cx="515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045B0BC-3BB0-4695-B3AC-3B7EDCC4073E}" type="slidenum">
              <a:rPr lang="en-US" altLang="zh-CN" smtClean="0"/>
              <a:pPr/>
              <a:t>5</a:t>
            </a:fld>
            <a:endParaRPr lang="en-US" altLang="zh-CN" sz="1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1458" name="Rectangle 2">
            <a:extLst>
              <a:ext uri="{FF2B5EF4-FFF2-40B4-BE49-F238E27FC236}">
                <a16:creationId xmlns:a16="http://schemas.microsoft.com/office/drawing/2014/main" id="{ECAA5319-B973-450B-8618-B08E0DF71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8000" y="43200"/>
            <a:ext cx="7791450" cy="70787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基本几何变换</a:t>
            </a:r>
          </a:p>
        </p:txBody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A6C9E725-60D2-4E97-BA91-4F31241FB1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0699" y="1052736"/>
            <a:ext cx="8266113" cy="56091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en-US" dirty="0">
                <a:ea typeface="黑体" pitchFamily="49" charset="-122"/>
              </a:rPr>
              <a:t>缩放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6DF9230-EDB6-4E34-8FE9-445FB724F7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7624" y="2492896"/>
            <a:ext cx="6578557" cy="230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5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>
            <a:extLst>
              <a:ext uri="{FF2B5EF4-FFF2-40B4-BE49-F238E27FC236}">
                <a16:creationId xmlns:a16="http://schemas.microsoft.com/office/drawing/2014/main" id="{ECAA5319-B973-450B-8618-B08E0DF71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8000" y="44624"/>
            <a:ext cx="7791450" cy="70787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基本几何变换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AD1E770-E75E-491B-B5B5-7102848D90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045B0BC-3BB0-4695-B3AC-3B7EDCC4073E}" type="slidenum">
              <a:rPr lang="en-US" altLang="zh-CN" smtClean="0"/>
              <a:pPr/>
              <a:t>6</a:t>
            </a:fld>
            <a:endParaRPr lang="en-US" altLang="zh-CN" sz="1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A6C9E725-60D2-4E97-BA91-4F31241FB1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8463" y="983893"/>
            <a:ext cx="5323657" cy="56038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en-US" dirty="0">
                <a:ea typeface="黑体" pitchFamily="49" charset="-122"/>
              </a:rPr>
              <a:t>旋转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B6D397-1C8B-4463-A2BF-DADF50C891F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37648" y="5048200"/>
            <a:ext cx="6191250" cy="198120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B8F5E7B0-5B37-4968-A030-D9014B027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622" y="5123675"/>
            <a:ext cx="2505837" cy="39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  <a:spAutoFit/>
          </a:bodyPr>
          <a:lstStyle>
            <a:lvl1pPr marL="354013" indent="-354013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898525" indent="-363538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522413" indent="-442913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169863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1951038" indent="-169863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409543" indent="-17143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6pPr>
            <a:lvl7pPr marL="2866690" indent="-17143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7pPr>
            <a:lvl8pPr marL="3323836" indent="-17143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8pPr>
            <a:lvl9pPr marL="3780983" indent="-17143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sz="1800" kern="0" dirty="0">
                <a:ea typeface="黑体" pitchFamily="49" charset="-122"/>
              </a:rPr>
              <a:t>绕</a:t>
            </a:r>
            <a:r>
              <a:rPr lang="en-US" altLang="zh-CN" sz="1800" kern="0" dirty="0">
                <a:ea typeface="黑体" pitchFamily="49" charset="-122"/>
              </a:rPr>
              <a:t>z</a:t>
            </a:r>
            <a:r>
              <a:rPr lang="zh-CN" altLang="en-US" sz="1800" kern="0" dirty="0">
                <a:ea typeface="黑体" pitchFamily="49" charset="-122"/>
              </a:rPr>
              <a:t>轴旋转</a:t>
            </a:r>
            <a:endParaRPr lang="en-US" altLang="zh-CN" sz="1800" kern="0" dirty="0">
              <a:ea typeface="黑体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D3B8B5-0EAB-47E7-90B9-B5E6594925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23507" y="1550293"/>
            <a:ext cx="5991225" cy="1590675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FDA4B595-DE00-4974-8D55-C869061C3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035" y="1563303"/>
            <a:ext cx="2505837" cy="39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  <a:spAutoFit/>
          </a:bodyPr>
          <a:lstStyle>
            <a:lvl1pPr marL="354013" indent="-354013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898525" indent="-363538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522413" indent="-442913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169863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1951038" indent="-169863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409543" indent="-17143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6pPr>
            <a:lvl7pPr marL="2866690" indent="-17143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7pPr>
            <a:lvl8pPr marL="3323836" indent="-17143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8pPr>
            <a:lvl9pPr marL="3780983" indent="-17143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sz="1800" kern="0" dirty="0">
                <a:ea typeface="黑体" pitchFamily="49" charset="-122"/>
              </a:rPr>
              <a:t>绕</a:t>
            </a:r>
            <a:r>
              <a:rPr lang="en-US" altLang="zh-CN" sz="1800" kern="0" dirty="0">
                <a:ea typeface="黑体" pitchFamily="49" charset="-122"/>
              </a:rPr>
              <a:t>x</a:t>
            </a:r>
            <a:r>
              <a:rPr lang="zh-CN" altLang="en-US" sz="1800" kern="0" dirty="0">
                <a:ea typeface="黑体" pitchFamily="49" charset="-122"/>
              </a:rPr>
              <a:t>轴旋转</a:t>
            </a:r>
            <a:endParaRPr lang="en-US" altLang="zh-CN" sz="1800" kern="0" dirty="0">
              <a:ea typeface="黑体" pitchFamily="49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84D09E3-FF40-4A51-A55B-087913867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028" y="3027758"/>
            <a:ext cx="2505837" cy="39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  <a:spAutoFit/>
          </a:bodyPr>
          <a:lstStyle>
            <a:lvl1pPr marL="354013" indent="-354013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898525" indent="-363538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522413" indent="-442913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169863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1951038" indent="-169863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409543" indent="-17143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6pPr>
            <a:lvl7pPr marL="2866690" indent="-17143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7pPr>
            <a:lvl8pPr marL="3323836" indent="-17143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8pPr>
            <a:lvl9pPr marL="3780983" indent="-17143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sz="1800" kern="0" dirty="0">
                <a:ea typeface="黑体" pitchFamily="49" charset="-122"/>
              </a:rPr>
              <a:t>绕</a:t>
            </a:r>
            <a:r>
              <a:rPr lang="en-US" altLang="zh-CN" sz="1800" kern="0" dirty="0">
                <a:ea typeface="黑体" pitchFamily="49" charset="-122"/>
              </a:rPr>
              <a:t>y</a:t>
            </a:r>
            <a:r>
              <a:rPr lang="zh-CN" altLang="en-US" sz="1800" kern="0" dirty="0">
                <a:ea typeface="黑体" pitchFamily="49" charset="-122"/>
              </a:rPr>
              <a:t>轴旋转</a:t>
            </a:r>
            <a:endParaRPr lang="en-US" altLang="zh-CN" sz="1800" kern="0" dirty="0">
              <a:ea typeface="黑体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6CF413-8B69-4565-A355-B0FF278273D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90291" y="3260283"/>
            <a:ext cx="60102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7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/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>
            <a:extLst>
              <a:ext uri="{FF2B5EF4-FFF2-40B4-BE49-F238E27FC236}">
                <a16:creationId xmlns:a16="http://schemas.microsoft.com/office/drawing/2014/main" id="{3A60EBD7-BE2F-497F-81E9-1B3D0C19F8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0" y="123825"/>
            <a:ext cx="515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045B0BC-3BB0-4695-B3AC-3B7EDCC4073E}" type="slidenum">
              <a:rPr lang="en-US" altLang="zh-CN" smtClean="0"/>
              <a:pPr/>
              <a:t>7</a:t>
            </a:fld>
            <a:endParaRPr lang="en-US" altLang="zh-CN" sz="1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39" name="Rectangle 11">
            <a:extLst>
              <a:ext uri="{FF2B5EF4-FFF2-40B4-BE49-F238E27FC236}">
                <a16:creationId xmlns:a16="http://schemas.microsoft.com/office/drawing/2014/main" id="{F58429F3-E846-4D68-BFA9-F78E169959B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69850" y="6515100"/>
            <a:ext cx="35115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/>
              <a:t>三维图形程序设计</a:t>
            </a:r>
            <a:endParaRPr lang="en-US" altLang="zh-CN" sz="1600" b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8498" name="Rectangle 2">
            <a:extLst>
              <a:ext uri="{FF2B5EF4-FFF2-40B4-BE49-F238E27FC236}">
                <a16:creationId xmlns:a16="http://schemas.microsoft.com/office/drawing/2014/main" id="{234E0BF5-B1A5-4A4C-8035-CF4150DF0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8000" y="43200"/>
            <a:ext cx="7791450" cy="70787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旋转</a:t>
            </a:r>
            <a:r>
              <a:rPr lang="en-US" altLang="zh-CN" dirty="0"/>
              <a:t>——</a:t>
            </a:r>
            <a:r>
              <a:rPr lang="zh-CN" altLang="en-US" dirty="0"/>
              <a:t>顺序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91B9192-C470-496E-B8A0-2C8EDEEC4E59}"/>
              </a:ext>
            </a:extLst>
          </p:cNvPr>
          <p:cNvGrpSpPr/>
          <p:nvPr/>
        </p:nvGrpSpPr>
        <p:grpSpPr>
          <a:xfrm>
            <a:off x="5220072" y="1340768"/>
            <a:ext cx="3240000" cy="3987324"/>
            <a:chOff x="5220072" y="1340768"/>
            <a:chExt cx="3240000" cy="3987324"/>
          </a:xfrm>
        </p:grpSpPr>
        <p:grpSp>
          <p:nvGrpSpPr>
            <p:cNvPr id="3" name="Group 29">
              <a:extLst>
                <a:ext uri="{FF2B5EF4-FFF2-40B4-BE49-F238E27FC236}">
                  <a16:creationId xmlns:a16="http://schemas.microsoft.com/office/drawing/2014/main" id="{47078A78-EF86-421A-AF2B-0CCD806C776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20072" y="1340768"/>
              <a:ext cx="3240000" cy="3077186"/>
              <a:chOff x="3969" y="2387"/>
              <a:chExt cx="1791" cy="1701"/>
            </a:xfrm>
          </p:grpSpPr>
          <p:pic>
            <p:nvPicPr>
              <p:cNvPr id="65552" name="Picture 14">
                <a:extLst>
                  <a:ext uri="{FF2B5EF4-FFF2-40B4-BE49-F238E27FC236}">
                    <a16:creationId xmlns:a16="http://schemas.microsoft.com/office/drawing/2014/main" id="{FB4C97BF-C736-422C-88E6-42BFA4DCE2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9" y="2387"/>
                <a:ext cx="1791" cy="1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8507" name="Text Box 11">
                <a:extLst>
                  <a:ext uri="{FF2B5EF4-FFF2-40B4-BE49-F238E27FC236}">
                    <a16:creationId xmlns:a16="http://schemas.microsoft.com/office/drawing/2014/main" id="{A245FA8A-A59D-4CDB-B850-69A42AE3D3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3" y="2659"/>
                <a:ext cx="227" cy="19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2.</a:t>
                </a:r>
              </a:p>
            </p:txBody>
          </p:sp>
        </p:grpSp>
        <p:sp>
          <p:nvSpPr>
            <p:cNvPr id="618526" name="Text Box 30">
              <a:extLst>
                <a:ext uri="{FF2B5EF4-FFF2-40B4-BE49-F238E27FC236}">
                  <a16:creationId xmlns:a16="http://schemas.microsoft.com/office/drawing/2014/main" id="{40AD8E8F-3B14-4652-AFEB-D8FB6D17B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405" y="5023292"/>
              <a:ext cx="792163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C=TR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791BA05-48D1-4890-9A8D-A8891715B188}"/>
              </a:ext>
            </a:extLst>
          </p:cNvPr>
          <p:cNvGrpSpPr/>
          <p:nvPr/>
        </p:nvGrpSpPr>
        <p:grpSpPr>
          <a:xfrm>
            <a:off x="515938" y="1540983"/>
            <a:ext cx="3240000" cy="3928434"/>
            <a:chOff x="515938" y="1540983"/>
            <a:chExt cx="3240000" cy="3928434"/>
          </a:xfrm>
        </p:grpSpPr>
        <p:grpSp>
          <p:nvGrpSpPr>
            <p:cNvPr id="2" name="Group 26">
              <a:extLst>
                <a:ext uri="{FF2B5EF4-FFF2-40B4-BE49-F238E27FC236}">
                  <a16:creationId xmlns:a16="http://schemas.microsoft.com/office/drawing/2014/main" id="{F1731FE1-DF5E-41AD-B82B-79D9988C439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15938" y="1540983"/>
              <a:ext cx="3240000" cy="3037387"/>
              <a:chOff x="3969" y="663"/>
              <a:chExt cx="1791" cy="1679"/>
            </a:xfrm>
          </p:grpSpPr>
          <p:pic>
            <p:nvPicPr>
              <p:cNvPr id="65554" name="Picture 15">
                <a:extLst>
                  <a:ext uri="{FF2B5EF4-FFF2-40B4-BE49-F238E27FC236}">
                    <a16:creationId xmlns:a16="http://schemas.microsoft.com/office/drawing/2014/main" id="{FDA5A508-1E9C-4433-81E9-F60E861858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9" y="663"/>
                <a:ext cx="1791" cy="1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8502" name="Text Box 6">
                <a:extLst>
                  <a:ext uri="{FF2B5EF4-FFF2-40B4-BE49-F238E27FC236}">
                    <a16:creationId xmlns:a16="http://schemas.microsoft.com/office/drawing/2014/main" id="{D3834F53-A2CD-414C-85CE-51F0BDC0D8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3" y="935"/>
                <a:ext cx="227" cy="19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1.</a:t>
                </a:r>
              </a:p>
            </p:txBody>
          </p:sp>
        </p:grpSp>
        <p:sp>
          <p:nvSpPr>
            <p:cNvPr id="618527" name="Text Box 31">
              <a:extLst>
                <a:ext uri="{FF2B5EF4-FFF2-40B4-BE49-F238E27FC236}">
                  <a16:creationId xmlns:a16="http://schemas.microsoft.com/office/drawing/2014/main" id="{B6994070-C5DA-4CC1-8367-C0CCB8C1B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5625" y="5164617"/>
              <a:ext cx="792163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C=RT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5AC2737-F192-4DBE-BC2A-ADF85F56DD41}"/>
              </a:ext>
            </a:extLst>
          </p:cNvPr>
          <p:cNvGrpSpPr/>
          <p:nvPr/>
        </p:nvGrpSpPr>
        <p:grpSpPr>
          <a:xfrm>
            <a:off x="4893146" y="1232580"/>
            <a:ext cx="2343150" cy="1704975"/>
            <a:chOff x="6876256" y="1435993"/>
            <a:chExt cx="2343150" cy="1704975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EABD99F-BC30-4574-ADF2-DE9ACE022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76256" y="1435993"/>
              <a:ext cx="2343150" cy="1704975"/>
            </a:xfrm>
            <a:prstGeom prst="rect">
              <a:avLst/>
            </a:prstGeom>
          </p:spPr>
        </p:pic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9FE1F4FB-9CC1-4AC5-9720-2EC7CF884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6256" y="1593807"/>
              <a:ext cx="576064" cy="396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  <a:spAutoFit/>
            </a:bodyPr>
            <a:lstStyle>
              <a:lvl1pPr marL="354013" indent="-354013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1pPr>
              <a:lvl2pPr marL="898525" indent="-363538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522413" indent="-442913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169863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1951038" indent="-169863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409543" indent="-17143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866690" indent="-17143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323836" indent="-17143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780983" indent="-17143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altLang="zh-CN" sz="1800" kern="0" dirty="0">
                  <a:ea typeface="黑体" pitchFamily="49" charset="-122"/>
                </a:rPr>
                <a:t>(1)</a:t>
              </a:r>
              <a:endParaRPr lang="zh-CN" altLang="en-US" sz="1800" kern="0" dirty="0">
                <a:ea typeface="黑体" pitchFamily="49" charset="-122"/>
              </a:endParaRPr>
            </a:p>
          </p:txBody>
        </p:sp>
      </p:grpSp>
      <p:sp>
        <p:nvSpPr>
          <p:cNvPr id="618498" name="Rectangle 2">
            <a:extLst>
              <a:ext uri="{FF2B5EF4-FFF2-40B4-BE49-F238E27FC236}">
                <a16:creationId xmlns:a16="http://schemas.microsoft.com/office/drawing/2014/main" id="{234E0BF5-B1A5-4A4C-8035-CF4150DF0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558" y="43200"/>
            <a:ext cx="7978131" cy="70787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旋转</a:t>
            </a:r>
            <a:r>
              <a:rPr lang="en-US" altLang="zh-CN" dirty="0"/>
              <a:t>——</a:t>
            </a:r>
            <a:r>
              <a:rPr lang="zh-CN" altLang="en-US" dirty="0"/>
              <a:t>关于任意轴线的三维旋转 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A60EBD7-BE2F-497F-81E9-1B3D0C19F8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045B0BC-3BB0-4695-B3AC-3B7EDCC4073E}" type="slidenum">
              <a:rPr lang="en-US" altLang="zh-CN" smtClean="0"/>
              <a:pPr/>
              <a:t>8</a:t>
            </a:fld>
            <a:endParaRPr lang="en-US" altLang="zh-CN" sz="1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91726D5-3793-4E4A-926C-8DE2C10B2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0941"/>
            <a:ext cx="4682180" cy="45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  <a:spAutoFit/>
          </a:bodyPr>
          <a:lstStyle>
            <a:lvl1pPr marL="354013" indent="-354013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898525" indent="-363538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522413" indent="-442913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169863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1951038" indent="-169863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409543" indent="-17143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6pPr>
            <a:lvl7pPr marL="2866690" indent="-17143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7pPr>
            <a:lvl8pPr marL="3323836" indent="-17143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8pPr>
            <a:lvl9pPr marL="3780983" indent="-17143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AutoNum type="arabicParenBoth"/>
              <a:defRPr/>
            </a:pPr>
            <a:r>
              <a:rPr lang="zh-CN" altLang="en-US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平移：将旋转轴平移至原点</a:t>
            </a:r>
            <a:r>
              <a:rPr lang="en-US" altLang="zh-CN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kern="0" baseline="-25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</a:t>
            </a:r>
            <a:endParaRPr lang="en-US" altLang="zh-CN" sz="2400" kern="0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  <a:defRPr/>
            </a:pPr>
            <a:r>
              <a:rPr lang="zh-CN" altLang="en-US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旋转：将旋转轴旋转到</a:t>
            </a:r>
            <a:r>
              <a:rPr lang="en-US" altLang="zh-CN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XOZ</a:t>
            </a:r>
            <a:r>
              <a:rPr lang="zh-CN" altLang="en-US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平面</a:t>
            </a:r>
            <a:r>
              <a:rPr lang="en-US" altLang="zh-CN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0" baseline="-25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</a:t>
            </a:r>
            <a:endParaRPr lang="en-US" altLang="zh-CN" sz="2400" kern="0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  <a:defRPr/>
            </a:pPr>
            <a:r>
              <a:rPr lang="zh-CN" altLang="en-US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旋转：将旋转轴旋转至与</a:t>
            </a:r>
            <a:r>
              <a:rPr lang="en-US" altLang="zh-CN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轴重合</a:t>
            </a:r>
            <a:r>
              <a:rPr lang="en-US" altLang="zh-CN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0" baseline="-25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2</a:t>
            </a:r>
            <a:endParaRPr lang="en-US" altLang="zh-CN" sz="2400" kern="0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  <a:defRPr/>
            </a:pPr>
            <a:r>
              <a:rPr lang="zh-CN" altLang="en-US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旋转：绕</a:t>
            </a:r>
            <a:r>
              <a:rPr lang="en-US" altLang="zh-CN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轴旋转</a:t>
            </a:r>
            <a:r>
              <a:rPr lang="el-GR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度</a:t>
            </a:r>
            <a:r>
              <a:rPr lang="en-US" altLang="zh-CN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0" baseline="-25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3</a:t>
            </a:r>
            <a:endParaRPr lang="en-US" altLang="zh-CN" sz="2400" kern="0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  <a:defRPr/>
            </a:pPr>
            <a:r>
              <a:rPr lang="zh-CN" altLang="en-US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反向旋转：第</a:t>
            </a:r>
            <a:r>
              <a:rPr lang="en-US" altLang="zh-CN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步逆过程</a:t>
            </a:r>
            <a:endParaRPr lang="en-US" altLang="zh-CN" sz="2400" kern="0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  <a:defRPr/>
            </a:pPr>
            <a:r>
              <a:rPr lang="zh-CN" altLang="en-US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反向旋转：第</a:t>
            </a:r>
            <a:r>
              <a:rPr lang="en-US" altLang="zh-CN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步逆过程</a:t>
            </a:r>
            <a:endParaRPr lang="en-US" altLang="zh-CN" sz="2400" kern="0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marL="514350" indent="-514350">
              <a:buAutoNum type="arabicParenBoth"/>
              <a:defRPr/>
            </a:pPr>
            <a:r>
              <a:rPr lang="zh-CN" altLang="en-US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反向平移：第</a:t>
            </a:r>
            <a:r>
              <a:rPr lang="en-US" altLang="zh-CN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步逆过程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4967E4-4BAA-4A95-81C9-CFE425F921DB}"/>
              </a:ext>
            </a:extLst>
          </p:cNvPr>
          <p:cNvGrpSpPr/>
          <p:nvPr/>
        </p:nvGrpSpPr>
        <p:grpSpPr>
          <a:xfrm>
            <a:off x="7047846" y="1267594"/>
            <a:ext cx="2343150" cy="1657350"/>
            <a:chOff x="4856378" y="891698"/>
            <a:chExt cx="2343150" cy="165735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B1782D3-53BF-4EEA-ACD2-33C1C6D70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6378" y="891698"/>
              <a:ext cx="2343150" cy="1657350"/>
            </a:xfrm>
            <a:prstGeom prst="rect">
              <a:avLst/>
            </a:prstGeom>
          </p:spPr>
        </p:pic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BA480AE9-0DC0-4D73-98B6-5DAB8F07B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6378" y="1034295"/>
              <a:ext cx="576064" cy="396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  <a:spAutoFit/>
            </a:bodyPr>
            <a:lstStyle>
              <a:lvl1pPr marL="354013" indent="-354013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1pPr>
              <a:lvl2pPr marL="898525" indent="-363538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522413" indent="-442913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169863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1951038" indent="-169863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409543" indent="-17143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866690" indent="-17143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323836" indent="-17143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780983" indent="-17143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  <a:defRPr/>
              </a:pPr>
              <a:endParaRPr lang="zh-CN" altLang="en-US" sz="1800" kern="0" dirty="0">
                <a:ea typeface="黑体" pitchFamily="49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2C31C46-9062-4598-AC2E-A2F1F38022C3}"/>
              </a:ext>
            </a:extLst>
          </p:cNvPr>
          <p:cNvGrpSpPr/>
          <p:nvPr/>
        </p:nvGrpSpPr>
        <p:grpSpPr>
          <a:xfrm>
            <a:off x="4926956" y="3015288"/>
            <a:ext cx="2453356" cy="1704975"/>
            <a:chOff x="6911496" y="3020169"/>
            <a:chExt cx="2453356" cy="170497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878549A-2552-4454-B20D-398668748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6927" y="3020169"/>
              <a:ext cx="2447925" cy="1704975"/>
            </a:xfrm>
            <a:prstGeom prst="rect">
              <a:avLst/>
            </a:prstGeom>
          </p:spPr>
        </p:pic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CAC8D876-7AFD-4E0A-BAE0-932B78CE0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496" y="3140968"/>
              <a:ext cx="576064" cy="396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  <a:spAutoFit/>
            </a:bodyPr>
            <a:lstStyle>
              <a:lvl1pPr marL="354013" indent="-354013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1pPr>
              <a:lvl2pPr marL="898525" indent="-363538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522413" indent="-442913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169863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1951038" indent="-169863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409543" indent="-17143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866690" indent="-17143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323836" indent="-17143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780983" indent="-17143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altLang="zh-CN" sz="1800" kern="0" dirty="0">
                  <a:ea typeface="黑体" pitchFamily="49" charset="-122"/>
                </a:rPr>
                <a:t>(2)</a:t>
              </a:r>
              <a:endParaRPr lang="zh-CN" altLang="en-US" sz="1800" kern="0" dirty="0">
                <a:ea typeface="黑体" pitchFamily="49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9F8E895-5DCC-42F5-A0A8-CF701E5D447F}"/>
              </a:ext>
            </a:extLst>
          </p:cNvPr>
          <p:cNvGrpSpPr/>
          <p:nvPr/>
        </p:nvGrpSpPr>
        <p:grpSpPr>
          <a:xfrm>
            <a:off x="4860379" y="5088428"/>
            <a:ext cx="2447925" cy="1704975"/>
            <a:chOff x="6876603" y="5108401"/>
            <a:chExt cx="2447925" cy="170497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E6CE4E4-7C28-4C26-810C-D97C530F5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6603" y="5108401"/>
              <a:ext cx="2447925" cy="1704975"/>
            </a:xfrm>
            <a:prstGeom prst="rect">
              <a:avLst/>
            </a:prstGeom>
          </p:spPr>
        </p:pic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43FD0CB9-D42E-45C4-ABCD-8852EC92B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8844" y="5149155"/>
              <a:ext cx="576064" cy="396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  <a:spAutoFit/>
            </a:bodyPr>
            <a:lstStyle>
              <a:lvl1pPr marL="354013" indent="-354013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1pPr>
              <a:lvl2pPr marL="898525" indent="-363538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522413" indent="-442913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169863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1951038" indent="-169863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409543" indent="-17143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866690" indent="-17143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323836" indent="-17143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780983" indent="-17143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altLang="zh-CN" sz="1800" kern="0" dirty="0">
                  <a:ea typeface="黑体" pitchFamily="49" charset="-122"/>
                </a:rPr>
                <a:t>(3)</a:t>
              </a:r>
              <a:endParaRPr lang="zh-CN" altLang="en-US" sz="1800" kern="0" dirty="0">
                <a:ea typeface="黑体" pitchFamily="49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99CF7BB-0F14-43ED-82B5-6DF3181B58A1}"/>
              </a:ext>
            </a:extLst>
          </p:cNvPr>
          <p:cNvGrpSpPr/>
          <p:nvPr/>
        </p:nvGrpSpPr>
        <p:grpSpPr>
          <a:xfrm>
            <a:off x="6876603" y="5166161"/>
            <a:ext cx="2447925" cy="1704975"/>
            <a:chOff x="4540772" y="5166161"/>
            <a:chExt cx="2447925" cy="170497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1732B31-AF14-4741-9627-8C3096C1C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40772" y="5166161"/>
              <a:ext cx="2447925" cy="1704975"/>
            </a:xfrm>
            <a:prstGeom prst="rect">
              <a:avLst/>
            </a:prstGeom>
          </p:spPr>
        </p:pic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A49EBAF6-9AF2-417C-A9FF-8449B6E98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436" y="5278976"/>
              <a:ext cx="576064" cy="396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  <a:spAutoFit/>
            </a:bodyPr>
            <a:lstStyle>
              <a:lvl1pPr marL="354013" indent="-354013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1pPr>
              <a:lvl2pPr marL="898525" indent="-363538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522413" indent="-442913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169863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1951038" indent="-169863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409543" indent="-17143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866690" indent="-17143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323836" indent="-17143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780983" indent="-17143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altLang="zh-CN" sz="1800" kern="0" dirty="0">
                  <a:ea typeface="黑体" pitchFamily="49" charset="-122"/>
                </a:rPr>
                <a:t>(4)</a:t>
              </a:r>
              <a:endParaRPr lang="zh-CN" altLang="en-US" sz="1800" kern="0" dirty="0">
                <a:ea typeface="黑体" pitchFamily="49" charset="-122"/>
              </a:endParaRPr>
            </a:p>
          </p:txBody>
        </p:sp>
        <p:sp>
          <p:nvSpPr>
            <p:cNvPr id="34" name="Rectangle 3">
              <a:extLst>
                <a:ext uri="{FF2B5EF4-FFF2-40B4-BE49-F238E27FC236}">
                  <a16:creationId xmlns:a16="http://schemas.microsoft.com/office/drawing/2014/main" id="{317D220E-1748-48B2-B415-749F69398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6702" y="6392179"/>
              <a:ext cx="576064" cy="396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  <a:spAutoFit/>
            </a:bodyPr>
            <a:lstStyle>
              <a:lvl1pPr marL="354013" indent="-354013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  <a:cs typeface="+mn-cs"/>
                </a:defRPr>
              </a:lvl1pPr>
              <a:lvl2pPr marL="898525" indent="-363538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522413" indent="-442913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169863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1951038" indent="-169863" algn="l" rtl="0" eaLnBrk="0" fontAlgn="base" hangingPunct="0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409543" indent="-17143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866690" indent="-17143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323836" indent="-17143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780983" indent="-17143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  <a:defRPr/>
              </a:pPr>
              <a:r>
                <a:rPr lang="el-GR" altLang="zh-CN" sz="1800" b="0" dirty="0"/>
                <a:t>θ</a:t>
              </a:r>
              <a:endParaRPr lang="zh-CN" altLang="en-US" sz="1800" kern="0" dirty="0">
                <a:ea typeface="黑体" pitchFamily="49" charset="-122"/>
              </a:endParaRPr>
            </a:p>
          </p:txBody>
        </p:sp>
      </p:grpSp>
      <p:sp>
        <p:nvSpPr>
          <p:cNvPr id="21" name="Rectangle 3">
            <a:extLst>
              <a:ext uri="{FF2B5EF4-FFF2-40B4-BE49-F238E27FC236}">
                <a16:creationId xmlns:a16="http://schemas.microsoft.com/office/drawing/2014/main" id="{0F8AA258-DF0C-4891-9A71-32C021E75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42" y="873252"/>
            <a:ext cx="5561602" cy="49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  <a:spAutoFit/>
          </a:bodyPr>
          <a:lstStyle>
            <a:lvl1pPr marL="354013" indent="-354013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898525" indent="-363538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522413" indent="-442913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169863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1951038" indent="-169863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409543" indent="-17143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6pPr>
            <a:lvl7pPr marL="2866690" indent="-17143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7pPr>
            <a:lvl8pPr marL="3323836" indent="-17143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8pPr>
            <a:lvl9pPr marL="3780983" indent="-17143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 = T</a:t>
            </a:r>
            <a:r>
              <a:rPr lang="en-US" altLang="zh-CN" sz="2400" kern="0" baseline="30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-1 </a:t>
            </a:r>
            <a:r>
              <a:rPr lang="en-US" altLang="zh-CN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0" baseline="30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400" kern="0" baseline="-25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0" baseline="30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400" kern="0" baseline="-25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0" baseline="30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400" kern="0" baseline="-25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3 </a:t>
            </a:r>
            <a:r>
              <a:rPr lang="en-US" altLang="zh-CN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0" baseline="-25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3 </a:t>
            </a:r>
            <a:r>
              <a:rPr lang="en-US" altLang="zh-CN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0" baseline="-25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kern="0" baseline="-25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400" kern="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kern="0" baseline="-25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</a:t>
            </a:r>
            <a:endParaRPr lang="zh-CN" altLang="en-US" sz="2400" kern="0" baseline="-25000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56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2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3232BD7F-7926-4298-92A7-03CB7BC49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584" y="44624"/>
            <a:ext cx="7791450" cy="70787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虚拟相机工作原理</a:t>
            </a:r>
            <a:endParaRPr lang="en-US" altLang="zh-CN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A903597-AC91-4A78-819F-D64F02A7B6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8E01A1D8-BC2E-4ACA-819E-006721541E43}" type="slidenum">
              <a:rPr lang="en-US" altLang="zh-CN" smtClean="0"/>
              <a:pPr/>
              <a:t>9</a:t>
            </a:fld>
            <a:endParaRPr lang="en-US" altLang="zh-CN" sz="16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73097" name="Picture 9" descr="114443978">
            <a:extLst>
              <a:ext uri="{FF2B5EF4-FFF2-40B4-BE49-F238E27FC236}">
                <a16:creationId xmlns:a16="http://schemas.microsoft.com/office/drawing/2014/main" id="{357EEE5D-01F6-4085-B281-367FEF488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9"/>
          <a:stretch>
            <a:fillRect/>
          </a:stretch>
        </p:blipFill>
        <p:spPr bwMode="auto">
          <a:xfrm>
            <a:off x="6948264" y="980729"/>
            <a:ext cx="2143125" cy="560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114443978">
            <a:extLst>
              <a:ext uri="{FF2B5EF4-FFF2-40B4-BE49-F238E27FC236}">
                <a16:creationId xmlns:a16="http://schemas.microsoft.com/office/drawing/2014/main" id="{7A66A1B6-D51F-4F72-BFE8-949294517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39"/>
          <a:stretch>
            <a:fillRect/>
          </a:stretch>
        </p:blipFill>
        <p:spPr bwMode="auto">
          <a:xfrm>
            <a:off x="4644008" y="980728"/>
            <a:ext cx="2143125" cy="560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图片 3" descr="20151214090513053.jpg">
            <a:extLst>
              <a:ext uri="{FF2B5EF4-FFF2-40B4-BE49-F238E27FC236}">
                <a16:creationId xmlns:a16="http://schemas.microsoft.com/office/drawing/2014/main" id="{097F43E7-3830-4AA7-AFC9-449BDA179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9" y="2204864"/>
            <a:ext cx="4214419" cy="280813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020424 Atlas Copco Dymamic Workplaces - Roadmap">
  <a:themeElements>
    <a:clrScheme name="2_020424 Atlas Copco Dymamic Workplaces - Roadmap 12">
      <a:dk1>
        <a:srgbClr val="000000"/>
      </a:dk1>
      <a:lt1>
        <a:srgbClr val="FFFFFF"/>
      </a:lt1>
      <a:dk2>
        <a:srgbClr val="199B9B"/>
      </a:dk2>
      <a:lt2>
        <a:srgbClr val="B2B2B2"/>
      </a:lt2>
      <a:accent1>
        <a:srgbClr val="006699"/>
      </a:accent1>
      <a:accent2>
        <a:srgbClr val="33CCCC"/>
      </a:accent2>
      <a:accent3>
        <a:srgbClr val="FFFFFF"/>
      </a:accent3>
      <a:accent4>
        <a:srgbClr val="000000"/>
      </a:accent4>
      <a:accent5>
        <a:srgbClr val="AAB8CA"/>
      </a:accent5>
      <a:accent6>
        <a:srgbClr val="2DB9B9"/>
      </a:accent6>
      <a:hlink>
        <a:srgbClr val="777777"/>
      </a:hlink>
      <a:folHlink>
        <a:srgbClr val="6699CC"/>
      </a:folHlink>
    </a:clrScheme>
    <a:fontScheme name="2_020424 Atlas Copco Dymamic Workplaces - Roadmap">
      <a:majorFont>
        <a:latin typeface="隶书"/>
        <a:ea typeface="隶书"/>
        <a:cs typeface=""/>
      </a:majorFont>
      <a:minorFont>
        <a:latin typeface="华文楷体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lnDef>
  </a:objectDefaults>
  <a:extraClrSchemeLst>
    <a:extraClrScheme>
      <a:clrScheme name="2_020424 Atlas Copco Dymamic Workplaces - Roadma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020424 Atlas Copco Dymamic Workplaces - Roadma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12">
        <a:dk1>
          <a:srgbClr val="000000"/>
        </a:dk1>
        <a:lt1>
          <a:srgbClr val="FFFFFF"/>
        </a:lt1>
        <a:dk2>
          <a:srgbClr val="199B9B"/>
        </a:dk2>
        <a:lt2>
          <a:srgbClr val="B2B2B2"/>
        </a:lt2>
        <a:accent1>
          <a:srgbClr val="006699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2DB9B9"/>
        </a:accent6>
        <a:hlink>
          <a:srgbClr val="777777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01_Computer Animation Overview.ppt[兼容模式]" id="{9852B1C3-9C89-4E11-B193-23B051D40ADE}" vid="{7699561A-D809-44B7-842A-36FA65399B33}"/>
    </a:ext>
  </a:extLst>
</a:theme>
</file>

<file path=ppt/theme/theme2.xml><?xml version="1.0" encoding="utf-8"?>
<a:theme xmlns:a="http://schemas.openxmlformats.org/drawingml/2006/main" name="1_020424 Atlas Copco Dymamic Workplaces - Roadmap">
  <a:themeElements>
    <a:clrScheme name="1_020424 Atlas Copco Dymamic Workplaces - Roadmap 12">
      <a:dk1>
        <a:srgbClr val="000000"/>
      </a:dk1>
      <a:lt1>
        <a:srgbClr val="FFFFFF"/>
      </a:lt1>
      <a:dk2>
        <a:srgbClr val="199B9B"/>
      </a:dk2>
      <a:lt2>
        <a:srgbClr val="B2B2B2"/>
      </a:lt2>
      <a:accent1>
        <a:srgbClr val="006699"/>
      </a:accent1>
      <a:accent2>
        <a:srgbClr val="33CCCC"/>
      </a:accent2>
      <a:accent3>
        <a:srgbClr val="FFFFFF"/>
      </a:accent3>
      <a:accent4>
        <a:srgbClr val="000000"/>
      </a:accent4>
      <a:accent5>
        <a:srgbClr val="AAB8CA"/>
      </a:accent5>
      <a:accent6>
        <a:srgbClr val="2DB9B9"/>
      </a:accent6>
      <a:hlink>
        <a:srgbClr val="777777"/>
      </a:hlink>
      <a:folHlink>
        <a:srgbClr val="6699CC"/>
      </a:folHlink>
    </a:clrScheme>
    <a:fontScheme name="1_020424 Atlas Copco Dymamic Workplaces - Roadmap">
      <a:majorFont>
        <a:latin typeface="隶书"/>
        <a:ea typeface="隶书"/>
        <a:cs typeface=""/>
      </a:majorFont>
      <a:minorFont>
        <a:latin typeface="华文楷体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lnDef>
  </a:objectDefaults>
  <a:extraClrSchemeLst>
    <a:extraClrScheme>
      <a:clrScheme name="1_020424 Atlas Copco Dymamic Workplaces - Roadma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20424 Atlas Copco Dymamic Workplaces - Roadma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2">
        <a:dk1>
          <a:srgbClr val="000000"/>
        </a:dk1>
        <a:lt1>
          <a:srgbClr val="FFFFFF"/>
        </a:lt1>
        <a:dk2>
          <a:srgbClr val="199B9B"/>
        </a:dk2>
        <a:lt2>
          <a:srgbClr val="B2B2B2"/>
        </a:lt2>
        <a:accent1>
          <a:srgbClr val="006699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2DB9B9"/>
        </a:accent6>
        <a:hlink>
          <a:srgbClr val="777777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01_Computer Animation Overview.ppt[兼容模式]" id="{9852B1C3-9C89-4E11-B193-23B051D40ADE}" vid="{114ED5C3-8A76-4630-AC29-76BF234F2D30}"/>
    </a:ext>
  </a:extLst>
</a:theme>
</file>

<file path=ppt/theme/theme3.xml><?xml version="1.0" encoding="utf-8"?>
<a:theme xmlns:a="http://schemas.openxmlformats.org/drawingml/2006/main" name="3_020424 Atlas Copco Dymamic Workplaces - Roadmap">
  <a:themeElements>
    <a:clrScheme name="1_020424 Atlas Copco Dymamic Workplaces - Roadmap 12">
      <a:dk1>
        <a:srgbClr val="000000"/>
      </a:dk1>
      <a:lt1>
        <a:srgbClr val="FFFFFF"/>
      </a:lt1>
      <a:dk2>
        <a:srgbClr val="199B9B"/>
      </a:dk2>
      <a:lt2>
        <a:srgbClr val="B2B2B2"/>
      </a:lt2>
      <a:accent1>
        <a:srgbClr val="006699"/>
      </a:accent1>
      <a:accent2>
        <a:srgbClr val="33CCCC"/>
      </a:accent2>
      <a:accent3>
        <a:srgbClr val="FFFFFF"/>
      </a:accent3>
      <a:accent4>
        <a:srgbClr val="000000"/>
      </a:accent4>
      <a:accent5>
        <a:srgbClr val="AAB8CA"/>
      </a:accent5>
      <a:accent6>
        <a:srgbClr val="2DB9B9"/>
      </a:accent6>
      <a:hlink>
        <a:srgbClr val="777777"/>
      </a:hlink>
      <a:folHlink>
        <a:srgbClr val="6699CC"/>
      </a:folHlink>
    </a:clrScheme>
    <a:fontScheme name="1_020424 Atlas Copco Dymamic Workplaces - Roadmap">
      <a:majorFont>
        <a:latin typeface="隶书"/>
        <a:ea typeface="隶书"/>
        <a:cs typeface=""/>
      </a:majorFont>
      <a:minorFont>
        <a:latin typeface="华文楷体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lnDef>
  </a:objectDefaults>
  <a:extraClrSchemeLst>
    <a:extraClrScheme>
      <a:clrScheme name="1_020424 Atlas Copco Dymamic Workplaces - Roadma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20424 Atlas Copco Dymamic Workplaces - Roadma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2">
        <a:dk1>
          <a:srgbClr val="000000"/>
        </a:dk1>
        <a:lt1>
          <a:srgbClr val="FFFFFF"/>
        </a:lt1>
        <a:dk2>
          <a:srgbClr val="199B9B"/>
        </a:dk2>
        <a:lt2>
          <a:srgbClr val="B2B2B2"/>
        </a:lt2>
        <a:accent1>
          <a:srgbClr val="006699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2DB9B9"/>
        </a:accent6>
        <a:hlink>
          <a:srgbClr val="777777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01_Computer Animation Overview.ppt[兼容模式]" id="{9852B1C3-9C89-4E11-B193-23B051D40ADE}" vid="{114ED5C3-8A76-4630-AC29-76BF234F2D30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chapter01_Computer Animation Overview</Template>
  <TotalTime>265</TotalTime>
  <Words>415</Words>
  <Application>Microsoft Office PowerPoint</Application>
  <PresentationFormat>全屏显示(4:3)</PresentationFormat>
  <Paragraphs>82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黑体</vt:lpstr>
      <vt:lpstr>华文新魏</vt:lpstr>
      <vt:lpstr>楷体_GB2312</vt:lpstr>
      <vt:lpstr>隶书</vt:lpstr>
      <vt:lpstr>Arial</vt:lpstr>
      <vt:lpstr>Calibri</vt:lpstr>
      <vt:lpstr>Tahoma</vt:lpstr>
      <vt:lpstr>Times New Roman</vt:lpstr>
      <vt:lpstr>Wingdings</vt:lpstr>
      <vt:lpstr>2_020424 Atlas Copco Dymamic Workplaces - Roadmap</vt:lpstr>
      <vt:lpstr>1_020424 Atlas Copco Dymamic Workplaces - Roadmap</vt:lpstr>
      <vt:lpstr>3_020424 Atlas Copco Dymamic Workplaces - Roadmap</vt:lpstr>
      <vt:lpstr>计算机图形学基础</vt:lpstr>
      <vt:lpstr>目录</vt:lpstr>
      <vt:lpstr>齐次坐标</vt:lpstr>
      <vt:lpstr>基本几何变换</vt:lpstr>
      <vt:lpstr>基本几何变换</vt:lpstr>
      <vt:lpstr>基本几何变换</vt:lpstr>
      <vt:lpstr>旋转——顺序</vt:lpstr>
      <vt:lpstr>旋转——关于任意轴线的三维旋转 </vt:lpstr>
      <vt:lpstr>虚拟相机工作原理</vt:lpstr>
      <vt:lpstr>图形学中的坐标系  </vt:lpstr>
      <vt:lpstr>图形学中的坐标系</vt:lpstr>
      <vt:lpstr>三维虚拟相机模型原理 </vt:lpstr>
      <vt:lpstr>图形学中的坐标系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计算机三维动画技术</dc:title>
  <dc:creator>Windows 用户</dc:creator>
  <cp:lastModifiedBy>Windows 用户</cp:lastModifiedBy>
  <cp:revision>37</cp:revision>
  <dcterms:created xsi:type="dcterms:W3CDTF">2020-02-23T17:44:38Z</dcterms:created>
  <dcterms:modified xsi:type="dcterms:W3CDTF">2020-03-10T18:39:48Z</dcterms:modified>
</cp:coreProperties>
</file>