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0" r:id="rId4"/>
    <p:sldId id="287" r:id="rId5"/>
    <p:sldId id="288" r:id="rId6"/>
    <p:sldId id="289" r:id="rId7"/>
    <p:sldId id="293" r:id="rId8"/>
    <p:sldId id="294" r:id="rId9"/>
    <p:sldId id="295" r:id="rId10"/>
    <p:sldId id="296" r:id="rId11"/>
    <p:sldId id="297" r:id="rId12"/>
    <p:sldId id="298" r:id="rId13"/>
    <p:sldId id="303" r:id="rId14"/>
    <p:sldId id="299" r:id="rId15"/>
    <p:sldId id="302" r:id="rId16"/>
    <p:sldId id="300" r:id="rId17"/>
    <p:sldId id="301" r:id="rId18"/>
    <p:sldId id="291" r:id="rId19"/>
    <p:sldId id="292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F6BBE-8CBD-47DB-8B40-4487679F13F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66FE2-81A8-4E1D-B60B-14D25928B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1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66FE2-81A8-4E1D-B60B-14D25928B4E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8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66FE2-81A8-4E1D-B60B-14D25928B4E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9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66FE2-81A8-4E1D-B60B-14D25928B4E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76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66FE2-81A8-4E1D-B60B-14D25928B4E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20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66FE2-81A8-4E1D-B60B-14D25928B4E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72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66FE2-81A8-4E1D-B60B-14D25928B4E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01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66FE2-81A8-4E1D-B60B-14D25928B4E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44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66FE2-81A8-4E1D-B60B-14D25928B4E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92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66FE2-81A8-4E1D-B60B-14D25928B4E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265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66FE2-81A8-4E1D-B60B-14D25928B4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66FE2-81A8-4E1D-B60B-14D25928B4E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10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66FE2-81A8-4E1D-B60B-14D25928B4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3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66FE2-81A8-4E1D-B60B-14D25928B4E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36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66FE2-81A8-4E1D-B60B-14D25928B4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726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66FE2-81A8-4E1D-B60B-14D25928B4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3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66FE2-81A8-4E1D-B60B-14D25928B4E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199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66FE2-81A8-4E1D-B60B-14D25928B4E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5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BC170-6BE6-0353-C5AA-ACEBB0F51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6361D2-513D-36FA-9148-6C5B31823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D2D03-4B1E-F0C4-5F29-C01AF3C1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25C-6B33-4449-85C3-ACEF1A725B6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1AFA5-9C4A-E74B-B5AD-A8D6EE54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888CB-D4CF-ABE4-912B-44C81496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479-5859-4AEC-BDE0-1469EABF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8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B0265-1585-31AD-AF29-5A99F3FB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DDE28B-B3EA-9BD0-7BD8-8FCDD6B91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2141E-73D7-496F-4926-D1D40B34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25C-6B33-4449-85C3-ACEF1A725B6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039F4-5FD6-7E94-05C4-ACC2407F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53839-CA4A-FC20-4F45-1A039AB1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479-5859-4AEC-BDE0-1469EABF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4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653F4-ED82-1F67-D9CE-3704853F8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68E880-8781-C3B1-4F93-94B29F32B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0C1C0-AE55-BE42-A5FE-08D854B0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25C-6B33-4449-85C3-ACEF1A725B6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49361-5A00-6256-7155-7052FB01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4CB06-9E24-B26A-CD9B-52F7406F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479-5859-4AEC-BDE0-1469EABF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7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97FE7-4A35-D230-9C5E-38D8EFA8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2A5D5-D90C-EEF7-5D1F-222C40C21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D53DA-C059-BE09-F54F-B89AC736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25C-6B33-4449-85C3-ACEF1A725B6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D43D5-6DBF-C7C8-BB6D-D8A8B171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9002A-B879-20C2-3BDF-194E43EF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479-5859-4AEC-BDE0-1469EABF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5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EADE1-E734-B583-9C8E-67C26963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F8AFF9-080C-522D-DDAD-79360829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14605-331A-2C6E-4896-1FFCD470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25C-6B33-4449-85C3-ACEF1A725B6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147D8-C23B-5331-B210-7527EE3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4D0C8-6EED-455A-485F-D8A79676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479-5859-4AEC-BDE0-1469EABF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6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0B5D7-7C3F-C26C-D73B-F31CF9A1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8E599-6CA4-7F6C-A36C-284646047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C83B46-ABB4-862E-1C05-9D5D27C76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B4F11-F371-7A27-A66B-091999FD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25C-6B33-4449-85C3-ACEF1A725B6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C14AB9-6871-38DC-741B-2A85AA76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B8C50-5F25-1186-563C-E74F1C49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479-5859-4AEC-BDE0-1469EABF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72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2F99A-5B34-4355-724C-DA8E654D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C658F9-3668-978B-EF41-612D3494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111A03-38B6-92CD-40E6-7CA9E3ED6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768B50-DE22-EEE5-2CB9-99D645791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1FC755-2B24-20AC-B8AF-B8F156FBE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E319BF-79D9-4FFD-0EB8-393FE8E6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25C-6B33-4449-85C3-ACEF1A725B6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823F1B-AD97-FD2C-0B85-CD59C344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A4DE43-83C1-9D56-A931-A5A90C88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479-5859-4AEC-BDE0-1469EABF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A6281-CB82-7A8E-C040-AC7DD2BE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C2F75A-CEFE-3AFE-E3F9-C9A8F462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25C-6B33-4449-85C3-ACEF1A725B6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238F72-716C-64F8-E73B-01E52F3D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242F2D-718F-EA75-0B80-CC9D7A5A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479-5859-4AEC-BDE0-1469EABF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60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D00D00-2205-FF80-214F-18A8CF96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25C-6B33-4449-85C3-ACEF1A725B6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EDC201-6B65-6FBC-6819-13749D79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CD58BC-2DC0-7F64-9F6F-F24ACE53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479-5859-4AEC-BDE0-1469EABF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5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D2397-CCA0-AB97-8DA1-69486684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E543D-AFA8-9447-9C59-77C91A1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D6F69B-EBE9-0D8C-B712-6340B284C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D948A-F2BD-384A-B393-B4F6DE84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25C-6B33-4449-85C3-ACEF1A725B6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C10211-3A1F-3032-F4C7-83C25BCC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DCA26A-8690-A9F6-123B-89138CD5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479-5859-4AEC-BDE0-1469EABF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8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72F81-DF75-D36E-B582-2AF4DBF1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86CD13-EED0-CC73-1653-84A5C356F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7AB73B-FF0E-0B30-664C-74DB2D02A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A7E8D-AAA5-AD10-E933-D301B44E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25C-6B33-4449-85C3-ACEF1A725B6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62ACF-5CB6-9DDF-3F37-7B1E4651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D5EDC-4FB7-9A05-2806-32702E69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479-5859-4AEC-BDE0-1469EABF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4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4DF2CB-CD7D-2193-2A3A-98BD4834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FC0E7-174D-8870-D666-31AF417A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7B4F1-F0EE-53F2-CA92-B7738F4A9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425C-6B33-4449-85C3-ACEF1A725B6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09631-D14C-720E-684D-053630B73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DD142-30E4-8D03-9A38-76AD19771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CF479-5859-4AEC-BDE0-1469EABF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3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0472232" y="6192564"/>
            <a:ext cx="1719768" cy="476250"/>
          </a:xfrm>
        </p:spPr>
        <p:txBody>
          <a:bodyPr/>
          <a:lstStyle/>
          <a:p>
            <a:pPr algn="ctr"/>
            <a:r>
              <a:rPr lang="en-US" altLang="zh-CN" sz="1600" dirty="0"/>
              <a:t>2023/1/9</a:t>
            </a:r>
            <a:endParaRPr lang="zh-CN" alt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B1FB1B-2351-49EF-8EFB-BBCD19C5F14F}"/>
              </a:ext>
            </a:extLst>
          </p:cNvPr>
          <p:cNvSpPr txBox="1">
            <a:spLocks/>
          </p:cNvSpPr>
          <p:nvPr/>
        </p:nvSpPr>
        <p:spPr>
          <a:xfrm>
            <a:off x="1719767" y="1079087"/>
            <a:ext cx="8752465" cy="1268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latin typeface="Arial (标题)"/>
              </a:rPr>
              <a:t>一种可在线检测的扫描测量仪</a:t>
            </a:r>
            <a:endParaRPr lang="en-US" sz="3600" dirty="0">
              <a:solidFill>
                <a:schemeClr val="tx1"/>
              </a:solidFill>
              <a:latin typeface="Arial (标题)"/>
            </a:endParaRPr>
          </a:p>
        </p:txBody>
      </p:sp>
      <p:sp>
        <p:nvSpPr>
          <p:cNvPr id="8" name="页脚占位符 1">
            <a:extLst>
              <a:ext uri="{FF2B5EF4-FFF2-40B4-BE49-F238E27FC236}">
                <a16:creationId xmlns:a16="http://schemas.microsoft.com/office/drawing/2014/main" id="{9513AA6D-2256-4DBA-A2D4-C1007A569436}"/>
              </a:ext>
            </a:extLst>
          </p:cNvPr>
          <p:cNvSpPr txBox="1">
            <a:spLocks/>
          </p:cNvSpPr>
          <p:nvPr/>
        </p:nvSpPr>
        <p:spPr>
          <a:xfrm>
            <a:off x="6095999" y="3546074"/>
            <a:ext cx="4629944" cy="1447785"/>
          </a:xfrm>
          <a:prstGeom prst="rect">
            <a:avLst/>
          </a:prstGeom>
        </p:spPr>
        <p:txBody>
          <a:bodyPr vert="horz" lIns="45720" rIns="4572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1">
                    <a:tint val="9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胡轩睿、梁豪潇、黎艳、刘文晨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61592F-29F5-D7D5-CCCE-F3D889B973BF}"/>
              </a:ext>
            </a:extLst>
          </p:cNvPr>
          <p:cNvSpPr/>
          <p:nvPr/>
        </p:nvSpPr>
        <p:spPr>
          <a:xfrm>
            <a:off x="1719767" y="2610036"/>
            <a:ext cx="8752465" cy="798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40396-4869-9B32-5850-AB5CD1BD5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528452" cy="10393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170F00-672C-5C32-BF1F-81FC10AF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52" y="317296"/>
            <a:ext cx="7901460" cy="86409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模型建模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D31C69-6706-4F05-D94F-963675C3E441}"/>
              </a:ext>
            </a:extLst>
          </p:cNvPr>
          <p:cNvSpPr/>
          <p:nvPr/>
        </p:nvSpPr>
        <p:spPr>
          <a:xfrm>
            <a:off x="1528452" y="1101491"/>
            <a:ext cx="10225583" cy="798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DDCD57-AE7F-F6F2-484B-7C5494FEC868}"/>
              </a:ext>
            </a:extLst>
          </p:cNvPr>
          <p:cNvSpPr txBox="1"/>
          <p:nvPr/>
        </p:nvSpPr>
        <p:spPr>
          <a:xfrm>
            <a:off x="2341597" y="5235668"/>
            <a:ext cx="2411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4-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计算机主机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382E41-C88D-69AC-EF7A-F34A21E40340}"/>
              </a:ext>
            </a:extLst>
          </p:cNvPr>
          <p:cNvSpPr txBox="1"/>
          <p:nvPr/>
        </p:nvSpPr>
        <p:spPr>
          <a:xfrm>
            <a:off x="8224367" y="5235667"/>
            <a:ext cx="2411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7-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显示屏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5DAC85-5DA5-8AA4-DD89-3DC04DD741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80" y="2170746"/>
            <a:ext cx="3322320" cy="2546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72698F-D966-8095-ECB3-CF714FCB3D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7" r="18084"/>
          <a:stretch/>
        </p:blipFill>
        <p:spPr bwMode="auto">
          <a:xfrm>
            <a:off x="7635400" y="1936750"/>
            <a:ext cx="3589020" cy="2984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542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40396-4869-9B32-5850-AB5CD1BD5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528452" cy="10393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170F00-672C-5C32-BF1F-81FC10AF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52" y="317296"/>
            <a:ext cx="7901460" cy="86409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模型建模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D31C69-6706-4F05-D94F-963675C3E441}"/>
              </a:ext>
            </a:extLst>
          </p:cNvPr>
          <p:cNvSpPr/>
          <p:nvPr/>
        </p:nvSpPr>
        <p:spPr>
          <a:xfrm>
            <a:off x="1528452" y="1101491"/>
            <a:ext cx="10225583" cy="798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DDCD57-AE7F-F6F2-484B-7C5494FEC868}"/>
              </a:ext>
            </a:extLst>
          </p:cNvPr>
          <p:cNvSpPr txBox="1"/>
          <p:nvPr/>
        </p:nvSpPr>
        <p:spPr>
          <a:xfrm>
            <a:off x="2341597" y="5235668"/>
            <a:ext cx="2411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6-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测量设备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382E41-C88D-69AC-EF7A-F34A21E40340}"/>
              </a:ext>
            </a:extLst>
          </p:cNvPr>
          <p:cNvSpPr txBox="1"/>
          <p:nvPr/>
        </p:nvSpPr>
        <p:spPr>
          <a:xfrm>
            <a:off x="8224367" y="5235667"/>
            <a:ext cx="2411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10-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连接杆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6BA640-C529-8BDD-AB86-27E138B65E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43" y="2252595"/>
            <a:ext cx="3819994" cy="2352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8A8354-8DB6-6569-D661-33C99CCA88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420" y="2210115"/>
            <a:ext cx="3268980" cy="2437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28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40396-4869-9B32-5850-AB5CD1BD5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528452" cy="10393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170F00-672C-5C32-BF1F-81FC10AF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52" y="317296"/>
            <a:ext cx="7901460" cy="86409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模型建模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D31C69-6706-4F05-D94F-963675C3E441}"/>
              </a:ext>
            </a:extLst>
          </p:cNvPr>
          <p:cNvSpPr/>
          <p:nvPr/>
        </p:nvSpPr>
        <p:spPr>
          <a:xfrm>
            <a:off x="1528452" y="1101491"/>
            <a:ext cx="10225583" cy="798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DDCD57-AE7F-F6F2-484B-7C5494FEC868}"/>
              </a:ext>
            </a:extLst>
          </p:cNvPr>
          <p:cNvSpPr txBox="1"/>
          <p:nvPr/>
        </p:nvSpPr>
        <p:spPr>
          <a:xfrm>
            <a:off x="2341597" y="5235668"/>
            <a:ext cx="2411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12-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锁紧机构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382E41-C88D-69AC-EF7A-F34A21E40340}"/>
              </a:ext>
            </a:extLst>
          </p:cNvPr>
          <p:cNvSpPr txBox="1"/>
          <p:nvPr/>
        </p:nvSpPr>
        <p:spPr>
          <a:xfrm>
            <a:off x="8224367" y="5235667"/>
            <a:ext cx="2411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16-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连接板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34D1AE-FA49-78E2-D690-94453E7564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36" y="2216999"/>
            <a:ext cx="3591207" cy="242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C47B1C-8752-AD44-75CC-1016B03DCE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464" y="2251499"/>
            <a:ext cx="3998895" cy="2355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179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40396-4869-9B32-5850-AB5CD1BD5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528452" cy="10393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170F00-672C-5C32-BF1F-81FC10AF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52" y="317296"/>
            <a:ext cx="7901460" cy="86409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模型建模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D31C69-6706-4F05-D94F-963675C3E441}"/>
              </a:ext>
            </a:extLst>
          </p:cNvPr>
          <p:cNvSpPr/>
          <p:nvPr/>
        </p:nvSpPr>
        <p:spPr>
          <a:xfrm>
            <a:off x="1528452" y="1101491"/>
            <a:ext cx="10225583" cy="798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DDCD57-AE7F-F6F2-484B-7C5494FEC868}"/>
              </a:ext>
            </a:extLst>
          </p:cNvPr>
          <p:cNvSpPr txBox="1"/>
          <p:nvPr/>
        </p:nvSpPr>
        <p:spPr>
          <a:xfrm>
            <a:off x="5435699" y="5235666"/>
            <a:ext cx="2411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工件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6D533F-5C4E-41CB-7E1E-2B5C2C7534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542" y="2628320"/>
            <a:ext cx="7464053" cy="160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269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40396-4869-9B32-5850-AB5CD1BD5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528452" cy="10393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170F00-672C-5C32-BF1F-81FC10AF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52" y="317296"/>
            <a:ext cx="7901460" cy="86409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模型装配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D31C69-6706-4F05-D94F-963675C3E441}"/>
              </a:ext>
            </a:extLst>
          </p:cNvPr>
          <p:cNvSpPr/>
          <p:nvPr/>
        </p:nvSpPr>
        <p:spPr>
          <a:xfrm>
            <a:off x="1528452" y="1101491"/>
            <a:ext cx="10225583" cy="798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648CEE-DE79-5400-1CA8-B679117195DD}"/>
              </a:ext>
            </a:extLst>
          </p:cNvPr>
          <p:cNvSpPr txBox="1"/>
          <p:nvPr/>
        </p:nvSpPr>
        <p:spPr>
          <a:xfrm>
            <a:off x="1528452" y="1434676"/>
            <a:ext cx="10225582" cy="3265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模型总体框架：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工作台（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）的下方设置有底座（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），底座（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）与工作台（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）之间设置有支撑杆（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），工作台（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）的下表面设置有计算机主机（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），工作台（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）上表面设置有拱形支架（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），拱形支架（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）的两端连接于工作台（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）上表面，拱形支架（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）和工作台（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）上均设置有测量设备（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），底座（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）上设置有显示屏（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），计算机主机（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）与显示屏（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）连接，计算机主机（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）与测量设备（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）连接。</a:t>
            </a:r>
          </a:p>
        </p:txBody>
      </p:sp>
    </p:spTree>
    <p:extLst>
      <p:ext uri="{BB962C8B-B14F-4D97-AF65-F5344CB8AC3E}">
        <p14:creationId xmlns:p14="http://schemas.microsoft.com/office/powerpoint/2010/main" val="3575845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40396-4869-9B32-5850-AB5CD1BD5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528452" cy="10393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170F00-672C-5C32-BF1F-81FC10AF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52" y="317296"/>
            <a:ext cx="7901460" cy="86409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模型装配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D31C69-6706-4F05-D94F-963675C3E441}"/>
              </a:ext>
            </a:extLst>
          </p:cNvPr>
          <p:cNvSpPr/>
          <p:nvPr/>
        </p:nvSpPr>
        <p:spPr>
          <a:xfrm>
            <a:off x="1528452" y="1101491"/>
            <a:ext cx="10225583" cy="798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648CEE-DE79-5400-1CA8-B679117195DD}"/>
              </a:ext>
            </a:extLst>
          </p:cNvPr>
          <p:cNvSpPr txBox="1"/>
          <p:nvPr/>
        </p:nvSpPr>
        <p:spPr>
          <a:xfrm>
            <a:off x="1528452" y="1434676"/>
            <a:ext cx="10225582" cy="5588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测量设备（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）包括第一测头组件（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）和第二测头组件（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），计算机主机（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）与第一测头组件（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）连接，计算机主机（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）与第二测头组件（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）连接。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第一测头组件（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）置于拱形支架（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）的拱形部，第一测头组件（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）至少设置有两组，拱形支架（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）拱形部的圆心角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的度数为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150-180°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第一测头组件（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）上设置有连接杆（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），拱形支架（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）的拱形部上设置有滑动机构（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），连接杆（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）与滑动机构（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）滑动连接。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支撑杆（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）与连接杆（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）均采用电动伸缩结构，计算机主机（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）与支撑杆（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）连接，计算机主机（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）与连接杆（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）连接。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连接杆（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）上设置了有锁紧机构（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），连接杆（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）通过锁紧机构（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）与滑动机构（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）锁紧，连接杆（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）内设电机，电机与计算机主机（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）连接，连接杆（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）通过电机在滑动机构（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）上滑动。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第一测头组件（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）的测量中心线与工作台（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）之间的夹角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15-85°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第二测头组件（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）置于工作台（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）上表面，第二测头组件（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）设置有两组，第二测头组件（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）靠近于拱形支架（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）的端部。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测量设备（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）包括线激光器（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）和相机（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），计算机主机（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）与线激光器（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）连接，计算机主机（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）与相机（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）连接。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计算机主机（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）内设置有线激光器配套驱动软件（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zh-C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20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40396-4869-9B32-5850-AB5CD1BD5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528452" cy="10393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170F00-672C-5C32-BF1F-81FC10AF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52" y="317296"/>
            <a:ext cx="7901460" cy="86409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制作模型动画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D31C69-6706-4F05-D94F-963675C3E441}"/>
              </a:ext>
            </a:extLst>
          </p:cNvPr>
          <p:cNvSpPr/>
          <p:nvPr/>
        </p:nvSpPr>
        <p:spPr>
          <a:xfrm>
            <a:off x="1528452" y="1101491"/>
            <a:ext cx="10225583" cy="798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91D42B-F0CC-AED7-35A5-6F89D70ADE25}"/>
              </a:ext>
            </a:extLst>
          </p:cNvPr>
          <p:cNvSpPr txBox="1"/>
          <p:nvPr/>
        </p:nvSpPr>
        <p:spPr>
          <a:xfrm>
            <a:off x="1528452" y="1434676"/>
            <a:ext cx="10225582" cy="234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SolidWorks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动画算例界面，将工件放在工作台上，工件与工作台保持平行。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给工件添加一个线性马达，选定运动方向，设置马达转速，时间。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完成后导出模型动画。</a:t>
            </a:r>
          </a:p>
        </p:txBody>
      </p:sp>
    </p:spTree>
    <p:extLst>
      <p:ext uri="{BB962C8B-B14F-4D97-AF65-F5344CB8AC3E}">
        <p14:creationId xmlns:p14="http://schemas.microsoft.com/office/powerpoint/2010/main" val="281222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40396-4869-9B32-5850-AB5CD1BD5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528452" cy="10393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170F00-672C-5C32-BF1F-81FC10AF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52" y="317296"/>
            <a:ext cx="7901460" cy="86409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D31C69-6706-4F05-D94F-963675C3E441}"/>
              </a:ext>
            </a:extLst>
          </p:cNvPr>
          <p:cNvSpPr/>
          <p:nvPr/>
        </p:nvSpPr>
        <p:spPr>
          <a:xfrm>
            <a:off x="1528452" y="1101491"/>
            <a:ext cx="10225583" cy="798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扫描测量模型装配体">
            <a:hlinkClick r:id="" action="ppaction://media"/>
            <a:extLst>
              <a:ext uri="{FF2B5EF4-FFF2-40B4-BE49-F238E27FC236}">
                <a16:creationId xmlns:a16="http://schemas.microsoft.com/office/drawing/2014/main" id="{749759E7-5E90-57C0-B022-F05716DB515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965207" y="1705957"/>
            <a:ext cx="8261585" cy="46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3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40396-4869-9B32-5850-AB5CD1BD5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528452" cy="10393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170F00-672C-5C32-BF1F-81FC10AF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52" y="317296"/>
            <a:ext cx="7901460" cy="86409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083B1E-CDD1-FF83-73D3-C3C896040D75}"/>
              </a:ext>
            </a:extLst>
          </p:cNvPr>
          <p:cNvSpPr txBox="1"/>
          <p:nvPr/>
        </p:nvSpPr>
        <p:spPr>
          <a:xfrm>
            <a:off x="1528453" y="2719542"/>
            <a:ext cx="10225582" cy="1418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次实验设计、装配的可在线检测的扫描测量仪能够根据待检测工件的形状大小，来调节各元件的位置及长度，对待检测工件的三角形关系进行数据采集，得到待检测工件的三维数据进行采集，最终将结果显示于显示屏上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D31C69-6706-4F05-D94F-963675C3E441}"/>
              </a:ext>
            </a:extLst>
          </p:cNvPr>
          <p:cNvSpPr/>
          <p:nvPr/>
        </p:nvSpPr>
        <p:spPr>
          <a:xfrm>
            <a:off x="1528452" y="1101491"/>
            <a:ext cx="10225583" cy="798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917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40396-4869-9B32-5850-AB5CD1BD5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528452" cy="10393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170F00-672C-5C32-BF1F-81FC10AF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52" y="317296"/>
            <a:ext cx="7901460" cy="86409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分工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D31C69-6706-4F05-D94F-963675C3E441}"/>
              </a:ext>
            </a:extLst>
          </p:cNvPr>
          <p:cNvSpPr/>
          <p:nvPr/>
        </p:nvSpPr>
        <p:spPr>
          <a:xfrm>
            <a:off x="1528452" y="1101491"/>
            <a:ext cx="10225583" cy="798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CF81BDD-D50A-9F08-EE11-60D021657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20703"/>
              </p:ext>
            </p:extLst>
          </p:nvPr>
        </p:nvGraphicFramePr>
        <p:xfrm>
          <a:off x="1528452" y="2285787"/>
          <a:ext cx="10225583" cy="2286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8153">
                  <a:extLst>
                    <a:ext uri="{9D8B030D-6E8A-4147-A177-3AD203B41FA5}">
                      <a16:colId xmlns:a16="http://schemas.microsoft.com/office/drawing/2014/main" val="297574222"/>
                    </a:ext>
                  </a:extLst>
                </a:gridCol>
                <a:gridCol w="8677430">
                  <a:extLst>
                    <a:ext uri="{9D8B030D-6E8A-4147-A177-3AD203B41FA5}">
                      <a16:colId xmlns:a16="http://schemas.microsoft.com/office/drawing/2014/main" val="1184980904"/>
                    </a:ext>
                  </a:extLst>
                </a:gridCol>
              </a:tblGrid>
              <a:tr h="457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姓名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任务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5457779"/>
                  </a:ext>
                </a:extLst>
              </a:tr>
              <a:tr h="457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胡轩睿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整合零件，绘制装配体，完成动画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6063788"/>
                  </a:ext>
                </a:extLst>
              </a:tr>
              <a:tr h="457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梁豪潇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确定尺寸，绘制零件图</a:t>
                      </a: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2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4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5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12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905348"/>
                  </a:ext>
                </a:extLst>
              </a:tr>
              <a:tr h="457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黎艳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确定尺寸，绘制零件图</a:t>
                      </a:r>
                      <a:r>
                        <a:rPr lang="en-US" sz="2000" kern="100">
                          <a:effectLst/>
                        </a:rPr>
                        <a:t>7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8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10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3192025"/>
                  </a:ext>
                </a:extLst>
              </a:tr>
              <a:tr h="457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刘文晨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 dirty="0">
                          <a:effectLst/>
                        </a:rPr>
                        <a:t>分析项目，整理资料，撰写实验报告，制作</a:t>
                      </a:r>
                      <a:r>
                        <a:rPr lang="en-US" sz="2000" kern="100" dirty="0">
                          <a:effectLst/>
                        </a:rPr>
                        <a:t>PPT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6033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6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40396-4869-9B32-5850-AB5CD1BD5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528452" cy="10393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170F00-672C-5C32-BF1F-81FC10AF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52" y="317296"/>
            <a:ext cx="7901460" cy="86409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083B1E-CDD1-FF83-73D3-C3C896040D75}"/>
              </a:ext>
            </a:extLst>
          </p:cNvPr>
          <p:cNvSpPr txBox="1"/>
          <p:nvPr/>
        </p:nvSpPr>
        <p:spPr>
          <a:xfrm>
            <a:off x="1528452" y="1356643"/>
            <a:ext cx="10225582" cy="5050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Arial"/>
                <a:ea typeface="黑体"/>
              </a:rPr>
              <a:t>实验项目简介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实验目的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Arial"/>
                <a:ea typeface="黑体"/>
              </a:rPr>
              <a:t>实验内容与要求</a:t>
            </a:r>
            <a:endParaRPr lang="en-US" altLang="zh-CN" sz="2800" b="1" kern="0" dirty="0">
              <a:solidFill>
                <a:prstClr val="black"/>
              </a:solidFill>
              <a:latin typeface="Arial"/>
              <a:ea typeface="黑体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Arial"/>
                <a:ea typeface="黑体"/>
              </a:rPr>
              <a:t>实验步骤</a:t>
            </a:r>
            <a:endParaRPr lang="en-US" altLang="zh-CN" sz="2800" b="1" kern="0" dirty="0">
              <a:solidFill>
                <a:prstClr val="black"/>
              </a:solidFill>
              <a:latin typeface="Arial"/>
              <a:ea typeface="黑体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Arial"/>
                <a:ea typeface="黑体"/>
              </a:rPr>
              <a:t>实验结果</a:t>
            </a:r>
            <a:endParaRPr lang="en-US" altLang="zh-CN" sz="2800" b="1" kern="0" dirty="0">
              <a:solidFill>
                <a:prstClr val="black"/>
              </a:solidFill>
              <a:latin typeface="Arial"/>
              <a:ea typeface="黑体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Arial"/>
                <a:ea typeface="黑体"/>
              </a:rPr>
              <a:t>结论</a:t>
            </a:r>
            <a:endParaRPr lang="en-US" altLang="zh-CN" sz="2800" b="1" kern="0" dirty="0">
              <a:solidFill>
                <a:prstClr val="black"/>
              </a:solidFill>
              <a:latin typeface="Arial"/>
              <a:ea typeface="黑体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Arial"/>
                <a:ea typeface="黑体"/>
              </a:rPr>
              <a:t>分工</a:t>
            </a:r>
            <a:endParaRPr lang="en-US" altLang="zh-CN" sz="2800" b="1" dirty="0">
              <a:latin typeface="Arial (标题)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27CFF5-8AB8-F2E0-3CCC-859790A17B28}"/>
              </a:ext>
            </a:extLst>
          </p:cNvPr>
          <p:cNvSpPr/>
          <p:nvPr/>
        </p:nvSpPr>
        <p:spPr>
          <a:xfrm>
            <a:off x="1528452" y="1101491"/>
            <a:ext cx="10225583" cy="798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1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EC7AB8F-5A5F-B22F-85B5-89BE586E0C47}"/>
              </a:ext>
            </a:extLst>
          </p:cNvPr>
          <p:cNvSpPr txBox="1"/>
          <p:nvPr/>
        </p:nvSpPr>
        <p:spPr>
          <a:xfrm>
            <a:off x="1901300" y="3075057"/>
            <a:ext cx="8389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Arial (标题)"/>
              </a:rPr>
              <a:t>Thank you!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D6AD18-776A-5F0A-27BA-3FE2B21D0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528452" cy="10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8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40396-4869-9B32-5850-AB5CD1BD5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528452" cy="10393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170F00-672C-5C32-BF1F-81FC10AF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52" y="317296"/>
            <a:ext cx="7901460" cy="86409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实验项目简介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083B1E-CDD1-FF83-73D3-C3C896040D75}"/>
              </a:ext>
            </a:extLst>
          </p:cNvPr>
          <p:cNvSpPr txBox="1"/>
          <p:nvPr/>
        </p:nvSpPr>
        <p:spPr>
          <a:xfrm>
            <a:off x="1528452" y="1434676"/>
            <a:ext cx="10225582" cy="957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一种可在线检测的扫描测量仪，包括工作台、底座、支撑杆、计算机主机、拱形支架、测量设备和显示屏。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D31C69-6706-4F05-D94F-963675C3E441}"/>
              </a:ext>
            </a:extLst>
          </p:cNvPr>
          <p:cNvSpPr/>
          <p:nvPr/>
        </p:nvSpPr>
        <p:spPr>
          <a:xfrm>
            <a:off x="1528452" y="1101491"/>
            <a:ext cx="10225583" cy="798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2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40396-4869-9B32-5850-AB5CD1BD5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528452" cy="10393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170F00-672C-5C32-BF1F-81FC10AF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52" y="317296"/>
            <a:ext cx="7901460" cy="86409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083B1E-CDD1-FF83-73D3-C3C896040D75}"/>
              </a:ext>
            </a:extLst>
          </p:cNvPr>
          <p:cNvSpPr txBox="1"/>
          <p:nvPr/>
        </p:nvSpPr>
        <p:spPr>
          <a:xfrm>
            <a:off x="1528452" y="1434676"/>
            <a:ext cx="10225582" cy="495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设计、建模并装配一种可在线检测的扫描测量仪，并实现动画。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D31C69-6706-4F05-D94F-963675C3E441}"/>
              </a:ext>
            </a:extLst>
          </p:cNvPr>
          <p:cNvSpPr/>
          <p:nvPr/>
        </p:nvSpPr>
        <p:spPr>
          <a:xfrm>
            <a:off x="1528452" y="1101491"/>
            <a:ext cx="10225583" cy="798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6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40396-4869-9B32-5850-AB5CD1BD5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528452" cy="10393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170F00-672C-5C32-BF1F-81FC10AF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52" y="317296"/>
            <a:ext cx="7901460" cy="86409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实验内容与要求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083B1E-CDD1-FF83-73D3-C3C896040D75}"/>
              </a:ext>
            </a:extLst>
          </p:cNvPr>
          <p:cNvSpPr txBox="1"/>
          <p:nvPr/>
        </p:nvSpPr>
        <p:spPr>
          <a:xfrm>
            <a:off x="1528452" y="1434676"/>
            <a:ext cx="10225582" cy="234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扫描测量仪模型设计；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确定元件尺寸；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扫描测量仪模型建模；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模型装配；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制作模型动画。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D31C69-6706-4F05-D94F-963675C3E441}"/>
              </a:ext>
            </a:extLst>
          </p:cNvPr>
          <p:cNvSpPr/>
          <p:nvPr/>
        </p:nvSpPr>
        <p:spPr>
          <a:xfrm>
            <a:off x="1528452" y="1101491"/>
            <a:ext cx="10225583" cy="798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40396-4869-9B32-5850-AB5CD1BD5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528452" cy="10393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170F00-672C-5C32-BF1F-81FC10AF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52" y="317296"/>
            <a:ext cx="7901460" cy="86409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扫描测量仪模型设计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083B1E-CDD1-FF83-73D3-C3C896040D75}"/>
              </a:ext>
            </a:extLst>
          </p:cNvPr>
          <p:cNvSpPr txBox="1"/>
          <p:nvPr/>
        </p:nvSpPr>
        <p:spPr>
          <a:xfrm>
            <a:off x="1528452" y="1423378"/>
            <a:ext cx="4567548" cy="489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工作台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底座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支撑杆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计算机主机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拱形支架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测量设备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显示屏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第一测头组件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第二测头组件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连接杆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滑动机构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锁紧机构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线激光器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相机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线激光器配套驱动软件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D31C69-6706-4F05-D94F-963675C3E441}"/>
              </a:ext>
            </a:extLst>
          </p:cNvPr>
          <p:cNvSpPr/>
          <p:nvPr/>
        </p:nvSpPr>
        <p:spPr>
          <a:xfrm>
            <a:off x="1528452" y="1101491"/>
            <a:ext cx="10225583" cy="798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11">
            <a:extLst>
              <a:ext uri="{FF2B5EF4-FFF2-40B4-BE49-F238E27FC236}">
                <a16:creationId xmlns:a16="http://schemas.microsoft.com/office/drawing/2014/main" id="{06670426-888B-7BB6-C234-8C9D544420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3378"/>
            <a:ext cx="5282010" cy="48660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BDDCD57-AE7F-F6F2-484B-7C5494FEC868}"/>
              </a:ext>
            </a:extLst>
          </p:cNvPr>
          <p:cNvSpPr txBox="1"/>
          <p:nvPr/>
        </p:nvSpPr>
        <p:spPr>
          <a:xfrm>
            <a:off x="8224368" y="6448959"/>
            <a:ext cx="2411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图</a:t>
            </a:r>
            <a:r>
              <a:rPr lang="en-US" altLang="zh-CN" sz="1400" dirty="0"/>
              <a:t>1 </a:t>
            </a:r>
            <a:r>
              <a:rPr lang="zh-CN" altLang="en-US" sz="1400" dirty="0"/>
              <a:t>扫描测量仪的立体图</a:t>
            </a:r>
          </a:p>
        </p:txBody>
      </p:sp>
    </p:spTree>
    <p:extLst>
      <p:ext uri="{BB962C8B-B14F-4D97-AF65-F5344CB8AC3E}">
        <p14:creationId xmlns:p14="http://schemas.microsoft.com/office/powerpoint/2010/main" val="362855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40396-4869-9B32-5850-AB5CD1BD5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528452" cy="10393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170F00-672C-5C32-BF1F-81FC10AF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52" y="317296"/>
            <a:ext cx="7901460" cy="86409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扫描测量仪模型设计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083B1E-CDD1-FF83-73D3-C3C896040D75}"/>
              </a:ext>
            </a:extLst>
          </p:cNvPr>
          <p:cNvSpPr txBox="1"/>
          <p:nvPr/>
        </p:nvSpPr>
        <p:spPr>
          <a:xfrm>
            <a:off x="1528452" y="1423378"/>
            <a:ext cx="4567548" cy="489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工作台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底座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支撑杆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计算机主机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拱形支架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测量设备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显示屏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第一测头组件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第二测头组件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连接杆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滑动机构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锁紧机构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线激光器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相机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线激光器配套驱动软件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D31C69-6706-4F05-D94F-963675C3E441}"/>
              </a:ext>
            </a:extLst>
          </p:cNvPr>
          <p:cNvSpPr/>
          <p:nvPr/>
        </p:nvSpPr>
        <p:spPr>
          <a:xfrm>
            <a:off x="1528452" y="1101491"/>
            <a:ext cx="10225583" cy="798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DDCD57-AE7F-F6F2-484B-7C5494FEC868}"/>
              </a:ext>
            </a:extLst>
          </p:cNvPr>
          <p:cNvSpPr txBox="1"/>
          <p:nvPr/>
        </p:nvSpPr>
        <p:spPr>
          <a:xfrm>
            <a:off x="8224368" y="6386815"/>
            <a:ext cx="2411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图</a:t>
            </a:r>
            <a:r>
              <a:rPr lang="en-US" altLang="zh-CN" sz="1400" dirty="0"/>
              <a:t>2 </a:t>
            </a:r>
            <a:r>
              <a:rPr lang="zh-CN" altLang="en-US" sz="1400" dirty="0"/>
              <a:t>扫描测量仪的主视图</a:t>
            </a:r>
          </a:p>
        </p:txBody>
      </p:sp>
      <p:pic>
        <p:nvPicPr>
          <p:cNvPr id="1026" name="图片 13">
            <a:extLst>
              <a:ext uri="{FF2B5EF4-FFF2-40B4-BE49-F238E27FC236}">
                <a16:creationId xmlns:a16="http://schemas.microsoft.com/office/drawing/2014/main" id="{4E26AE9D-0C16-5279-9334-8F7E5232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10" y="1423378"/>
            <a:ext cx="6152225" cy="481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31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40396-4869-9B32-5850-AB5CD1BD5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528452" cy="10393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170F00-672C-5C32-BF1F-81FC10AF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52" y="317296"/>
            <a:ext cx="7901460" cy="86409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扫描测量仪模型设计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083B1E-CDD1-FF83-73D3-C3C896040D75}"/>
              </a:ext>
            </a:extLst>
          </p:cNvPr>
          <p:cNvSpPr txBox="1"/>
          <p:nvPr/>
        </p:nvSpPr>
        <p:spPr>
          <a:xfrm>
            <a:off x="1528452" y="1423378"/>
            <a:ext cx="4567548" cy="489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工作台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底座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支撑杆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计算机主机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拱形支架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测量设备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显示屏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第一测头组件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第二测头组件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连接杆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滑动机构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锁紧机构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线激光器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相机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线激光器配套驱动软件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D31C69-6706-4F05-D94F-963675C3E441}"/>
              </a:ext>
            </a:extLst>
          </p:cNvPr>
          <p:cNvSpPr/>
          <p:nvPr/>
        </p:nvSpPr>
        <p:spPr>
          <a:xfrm>
            <a:off x="1528452" y="1101491"/>
            <a:ext cx="10225583" cy="798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DDCD57-AE7F-F6F2-484B-7C5494FEC868}"/>
              </a:ext>
            </a:extLst>
          </p:cNvPr>
          <p:cNvSpPr txBox="1"/>
          <p:nvPr/>
        </p:nvSpPr>
        <p:spPr>
          <a:xfrm>
            <a:off x="7930703" y="6313566"/>
            <a:ext cx="2411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图</a:t>
            </a:r>
            <a:r>
              <a:rPr lang="en-US" altLang="zh-CN" sz="1400" dirty="0"/>
              <a:t>3 </a:t>
            </a:r>
            <a:r>
              <a:rPr lang="zh-CN" altLang="en-US" sz="1400" dirty="0"/>
              <a:t>各元件控制关系图</a:t>
            </a:r>
          </a:p>
        </p:txBody>
      </p:sp>
      <p:pic>
        <p:nvPicPr>
          <p:cNvPr id="2050" name="图片 16" descr="11">
            <a:extLst>
              <a:ext uri="{FF2B5EF4-FFF2-40B4-BE49-F238E27FC236}">
                <a16:creationId xmlns:a16="http://schemas.microsoft.com/office/drawing/2014/main" id="{9BCDF91B-8E5B-B3C5-88D1-6D298ED16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460" y="1423378"/>
            <a:ext cx="52355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43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40396-4869-9B32-5850-AB5CD1BD5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528452" cy="10393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170F00-672C-5C32-BF1F-81FC10AF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52" y="317296"/>
            <a:ext cx="7901460" cy="86409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模型建模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D31C69-6706-4F05-D94F-963675C3E441}"/>
              </a:ext>
            </a:extLst>
          </p:cNvPr>
          <p:cNvSpPr/>
          <p:nvPr/>
        </p:nvSpPr>
        <p:spPr>
          <a:xfrm>
            <a:off x="1528452" y="1101491"/>
            <a:ext cx="10225583" cy="798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DDCD57-AE7F-F6F2-484B-7C5494FEC868}"/>
              </a:ext>
            </a:extLst>
          </p:cNvPr>
          <p:cNvSpPr txBox="1"/>
          <p:nvPr/>
        </p:nvSpPr>
        <p:spPr>
          <a:xfrm>
            <a:off x="2341597" y="5235668"/>
            <a:ext cx="2411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1-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工作台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45CD76-29E6-6886-2C81-96C07385B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510" y="2170746"/>
            <a:ext cx="4747260" cy="2516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CE84D4-2648-988A-66E7-31A95E9079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189" y="2040254"/>
            <a:ext cx="2671445" cy="27774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7382E41-C88D-69AC-EF7A-F34A21E40340}"/>
              </a:ext>
            </a:extLst>
          </p:cNvPr>
          <p:cNvSpPr txBox="1"/>
          <p:nvPr/>
        </p:nvSpPr>
        <p:spPr>
          <a:xfrm>
            <a:off x="8224367" y="5235667"/>
            <a:ext cx="2411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2-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底座</a:t>
            </a:r>
          </a:p>
        </p:txBody>
      </p:sp>
    </p:spTree>
    <p:extLst>
      <p:ext uri="{BB962C8B-B14F-4D97-AF65-F5344CB8AC3E}">
        <p14:creationId xmlns:p14="http://schemas.microsoft.com/office/powerpoint/2010/main" val="41066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993</Words>
  <Application>Microsoft Office PowerPoint</Application>
  <PresentationFormat>宽屏</PresentationFormat>
  <Paragraphs>138</Paragraphs>
  <Slides>20</Slides>
  <Notes>17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 (标题)</vt:lpstr>
      <vt:lpstr>等线</vt:lpstr>
      <vt:lpstr>等线 Light</vt:lpstr>
      <vt:lpstr>黑体</vt:lpstr>
      <vt:lpstr>宋体</vt:lpstr>
      <vt:lpstr>微软雅黑</vt:lpstr>
      <vt:lpstr>Arial</vt:lpstr>
      <vt:lpstr>Times New Roman</vt:lpstr>
      <vt:lpstr>Office 主题​​</vt:lpstr>
      <vt:lpstr>PowerPoint 演示文稿</vt:lpstr>
      <vt:lpstr>目录</vt:lpstr>
      <vt:lpstr>实验项目简介</vt:lpstr>
      <vt:lpstr>实验目的</vt:lpstr>
      <vt:lpstr>实验内容与要求</vt:lpstr>
      <vt:lpstr>扫描测量仪模型设计</vt:lpstr>
      <vt:lpstr>扫描测量仪模型设计</vt:lpstr>
      <vt:lpstr>扫描测量仪模型设计</vt:lpstr>
      <vt:lpstr>模型建模</vt:lpstr>
      <vt:lpstr>模型建模</vt:lpstr>
      <vt:lpstr>模型建模</vt:lpstr>
      <vt:lpstr>模型建模</vt:lpstr>
      <vt:lpstr>模型建模</vt:lpstr>
      <vt:lpstr>模型装配</vt:lpstr>
      <vt:lpstr>模型装配</vt:lpstr>
      <vt:lpstr>制作模型动画</vt:lpstr>
      <vt:lpstr>实验结果</vt:lpstr>
      <vt:lpstr>结论</vt:lpstr>
      <vt:lpstr>分工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文晨</dc:creator>
  <cp:lastModifiedBy>刘 文晨</cp:lastModifiedBy>
  <cp:revision>206</cp:revision>
  <dcterms:created xsi:type="dcterms:W3CDTF">2022-10-30T14:33:26Z</dcterms:created>
  <dcterms:modified xsi:type="dcterms:W3CDTF">2023-01-10T08:28:34Z</dcterms:modified>
</cp:coreProperties>
</file>