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74" r:id="rId4"/>
    <p:sldId id="314" r:id="rId5"/>
    <p:sldId id="346" r:id="rId6"/>
    <p:sldId id="347" r:id="rId7"/>
    <p:sldId id="315" r:id="rId8"/>
    <p:sldId id="312" r:id="rId9"/>
    <p:sldId id="321" r:id="rId10"/>
    <p:sldId id="322" r:id="rId11"/>
    <p:sldId id="323" r:id="rId12"/>
    <p:sldId id="324" r:id="rId13"/>
    <p:sldId id="325" r:id="rId14"/>
    <p:sldId id="326" r:id="rId15"/>
    <p:sldId id="331" r:id="rId16"/>
    <p:sldId id="335" r:id="rId17"/>
    <p:sldId id="334" r:id="rId18"/>
    <p:sldId id="350" r:id="rId19"/>
    <p:sldId id="336" r:id="rId20"/>
    <p:sldId id="327" r:id="rId21"/>
    <p:sldId id="328" r:id="rId22"/>
    <p:sldId id="329" r:id="rId23"/>
    <p:sldId id="338" r:id="rId24"/>
    <p:sldId id="339" r:id="rId25"/>
    <p:sldId id="351" r:id="rId26"/>
    <p:sldId id="348" r:id="rId27"/>
    <p:sldId id="341" r:id="rId28"/>
    <p:sldId id="342" r:id="rId29"/>
    <p:sldId id="343" r:id="rId30"/>
    <p:sldId id="352" r:id="rId31"/>
    <p:sldId id="349" r:id="rId32"/>
    <p:sldId id="275" r:id="rId33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93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4" d="100"/>
          <a:sy n="64" d="100"/>
        </p:scale>
        <p:origin x="-166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"/>
  <c:chart>
    <c:title>
      <c:tx>
        <c:rich>
          <a:bodyPr/>
          <a:lstStyle/>
          <a:p>
            <a:pPr algn="ctr">
              <a:defRPr>
                <a:solidFill>
                  <a:schemeClr val="tx2"/>
                </a:solidFill>
                <a:latin typeface="PT Sans"/>
              </a:defRPr>
            </a:pPr>
            <a:r>
              <a:rPr lang="ru-RU" sz="2000" b="0" dirty="0" smtClean="0">
                <a:solidFill>
                  <a:schemeClr val="tx1"/>
                </a:solidFill>
                <a:latin typeface="PT Sans"/>
              </a:rPr>
              <a:t>Размер</a:t>
            </a:r>
            <a:r>
              <a:rPr lang="ru-RU" sz="2000" b="0" baseline="0" dirty="0" smtClean="0">
                <a:solidFill>
                  <a:schemeClr val="tx1"/>
                </a:solidFill>
                <a:latin typeface="PT Sans"/>
              </a:rPr>
              <a:t> всего </a:t>
            </a:r>
            <a:r>
              <a:rPr lang="ru-RU" sz="2000" b="0" baseline="0" dirty="0" err="1" smtClean="0">
                <a:solidFill>
                  <a:schemeClr val="tx1"/>
                </a:solidFill>
                <a:latin typeface="PT Sans"/>
              </a:rPr>
              <a:t>датасета</a:t>
            </a:r>
            <a:r>
              <a:rPr lang="ru-RU" sz="2000" b="0" baseline="0" dirty="0" smtClean="0">
                <a:solidFill>
                  <a:schemeClr val="tx1"/>
                </a:solidFill>
                <a:latin typeface="PT Sans"/>
              </a:rPr>
              <a:t> 10 000 матчей</a:t>
            </a:r>
            <a:endParaRPr lang="ru-RU" sz="2000" b="0" dirty="0">
              <a:solidFill>
                <a:schemeClr val="tx1"/>
              </a:solidFill>
              <a:latin typeface="PT Sans"/>
            </a:endParaRPr>
          </a:p>
        </c:rich>
      </c:tx>
      <c:layout>
        <c:manualLayout>
          <c:xMode val="edge"/>
          <c:yMode val="edge"/>
          <c:x val="0.13196474338100372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Датасет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Лист1!$A$2:$A$4</c:f>
              <c:strCache>
                <c:ptCount val="3"/>
                <c:pt idx="0">
                  <c:v>Тренировочная выборка</c:v>
                </c:pt>
                <c:pt idx="1">
                  <c:v>Валидационная выборка</c:v>
                </c:pt>
                <c:pt idx="2">
                  <c:v>Тестовая выборка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6927971434960154"/>
          <c:y val="0.35611972235269568"/>
          <c:w val="0.32848776296304666"/>
          <c:h val="0.43921141902823446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E7E1-7BA2-4348-A635-9E55193883BF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DE6F5-086F-44F2-8531-64D71CC44E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53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2148E-7E85-4FBD-AC7E-6B92A9F520E0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39A7-E108-4CC0-BFF1-5591E001F6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62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39A7-E108-4CC0-BFF1-5591E001F6E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SShafigullin\Desktop\Проекты\Ассоциация выпускников\kfu_logo_2l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247" y="2852936"/>
            <a:ext cx="6716007" cy="9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0380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graphicFrame>
        <p:nvGraphicFramePr>
          <p:cNvPr id="14" name="Диаграмма 13"/>
          <p:cNvGraphicFramePr/>
          <p:nvPr/>
        </p:nvGraphicFramePr>
        <p:xfrm>
          <a:off x="1439652" y="1700808"/>
          <a:ext cx="6264696" cy="38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Подготовка данных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580" y="69269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без обучения векторного представления команд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691680" y="1988840"/>
          <a:ext cx="5832648" cy="287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907"/>
                <a:gridCol w="1078741"/>
              </a:tblGrid>
              <a:tr h="684076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PT Sans"/>
                        </a:rPr>
                        <a:t>Ситуация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/>
                        </a:rPr>
                        <a:t>Код героя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ru-RU" sz="2400" smtClean="0">
                          <a:latin typeface="PT Sans"/>
                        </a:rPr>
                        <a:t>Если героя в матче нет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/>
                        </a:rPr>
                        <a:t>1</a:t>
                      </a:r>
                      <a:r>
                        <a:rPr lang="ru-RU" sz="2400" baseline="0" dirty="0" smtClean="0">
                          <a:latin typeface="PT Sans"/>
                        </a:rPr>
                        <a:t> 0</a:t>
                      </a:r>
                      <a:r>
                        <a:rPr lang="ru-RU" sz="2400" dirty="0" smtClean="0">
                          <a:latin typeface="PT Sans"/>
                        </a:rPr>
                        <a:t> 0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PT Sans"/>
                        </a:rPr>
                        <a:t>Если</a:t>
                      </a:r>
                      <a:r>
                        <a:rPr lang="ru-RU" sz="2400" baseline="0" dirty="0" smtClean="0">
                          <a:latin typeface="PT Sans"/>
                        </a:rPr>
                        <a:t> герой в 1-ой команде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/>
                        </a:rPr>
                        <a:t>0 1</a:t>
                      </a:r>
                      <a:r>
                        <a:rPr lang="ru-RU" sz="2400" baseline="0" dirty="0" smtClean="0">
                          <a:latin typeface="PT Sans"/>
                        </a:rPr>
                        <a:t> 0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ru-RU" sz="2400" smtClean="0">
                          <a:latin typeface="PT Sans"/>
                        </a:rPr>
                        <a:t>Если герой</a:t>
                      </a:r>
                      <a:r>
                        <a:rPr lang="ru-RU" sz="2400" baseline="0" smtClean="0">
                          <a:latin typeface="PT Sans"/>
                        </a:rPr>
                        <a:t> во 2-ой команде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/>
                        </a:rPr>
                        <a:t>0 0 1</a:t>
                      </a:r>
                      <a:endParaRPr lang="ru-RU" sz="2400" dirty="0">
                        <a:latin typeface="PT 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5085184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T Sans"/>
              </a:rPr>
              <a:t>Если счет был '[1 0]', то он становился  0, а если '[0 1]', то 1</a:t>
            </a: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0" y="2636912"/>
          <a:ext cx="9144000" cy="221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lvl="0" algn="just"/>
                      <a:r>
                        <a:rPr lang="ru-RU" sz="1200" dirty="0" smtClean="0"/>
                        <a:t>100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95536" y="4437112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123728" y="47251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panose="020B0503020203020204"/>
              </a:rPr>
              <a:t>[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73, </a:t>
            </a:r>
            <a:r>
              <a:rPr lang="ru-RU" dirty="0" smtClean="0">
                <a:solidFill>
                  <a:srgbClr val="00B050"/>
                </a:solidFill>
                <a:latin typeface="PT Sans" panose="020B0503020203020204"/>
              </a:rPr>
              <a:t>34, 64, 59, 68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,</a:t>
            </a:r>
            <a:r>
              <a:rPr lang="ru-RU" dirty="0" smtClean="0">
                <a:latin typeface="PT Sans" panose="020B0503020203020204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PT Sans" panose="020B0503020203020204"/>
              </a:rPr>
              <a:t>54, 23, 0, 9, 44</a:t>
            </a:r>
            <a:r>
              <a:rPr lang="en-US" dirty="0" smtClean="0">
                <a:solidFill>
                  <a:srgbClr val="C00000"/>
                </a:solidFill>
                <a:latin typeface="PT Sans" panose="020B0503020203020204"/>
              </a:rPr>
              <a:t>, </a:t>
            </a:r>
            <a:r>
              <a:rPr lang="ru-RU" dirty="0" smtClean="0">
                <a:solidFill>
                  <a:srgbClr val="C00000"/>
                </a:solidFill>
                <a:latin typeface="PT Sans" panose="020B0503020203020204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1</a:t>
            </a:r>
            <a:r>
              <a:rPr lang="en-US" dirty="0" smtClean="0">
                <a:latin typeface="PT Sans" panose="020B0503020203020204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PT Sans" panose="020B0503020203020204"/>
              </a:rPr>
              <a:t> 0</a:t>
            </a:r>
            <a:r>
              <a:rPr lang="en-US" dirty="0" smtClean="0">
                <a:latin typeface="PT Sans" panose="020B0503020203020204"/>
              </a:rPr>
              <a:t>]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522920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1 0 0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0 1 0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0 0 1 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812360" y="52292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812360" y="58052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812360" y="638132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91580" y="69269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без обучения векторного представления команд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0" y="2636912"/>
          <a:ext cx="9144000" cy="221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91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92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93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94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95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96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97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98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99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450">
                <a:tc gridSpan="2">
                  <a:txBody>
                    <a:bodyPr/>
                    <a:lstStyle/>
                    <a:p>
                      <a:pPr lvl="0" algn="just"/>
                      <a:r>
                        <a:rPr lang="ru-RU" sz="1200" dirty="0" smtClean="0"/>
                        <a:t>100</a:t>
                      </a:r>
                      <a:endParaRPr lang="ru-RU" sz="1200" dirty="0">
                        <a:latin typeface="PT San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95536" y="4437112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67544" y="47158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panose="020B0503020203020204"/>
              </a:rPr>
              <a:t>[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73, 34, 64, 59, 68, </a:t>
            </a:r>
            <a:r>
              <a:rPr lang="en-US" dirty="0" smtClean="0">
                <a:solidFill>
                  <a:srgbClr val="C00000"/>
                </a:solidFill>
                <a:latin typeface="PT Sans" panose="020B0503020203020204"/>
              </a:rPr>
              <a:t>54, 23, 0, 9, 44,  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1</a:t>
            </a:r>
            <a:r>
              <a:rPr lang="en-US" dirty="0" smtClean="0">
                <a:latin typeface="PT Sans" panose="020B0503020203020204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PT Sans" panose="020B0503020203020204"/>
              </a:rPr>
              <a:t>0</a:t>
            </a:r>
            <a:r>
              <a:rPr lang="en-US" dirty="0" smtClean="0">
                <a:latin typeface="PT Sans" panose="020B0503020203020204"/>
              </a:rPr>
              <a:t>]</a:t>
            </a:r>
            <a:r>
              <a:rPr lang="ru-RU" dirty="0" smtClean="0">
                <a:latin typeface="PT Sans" panose="020B0503020203020204"/>
              </a:rPr>
              <a:t> = </a:t>
            </a:r>
            <a:r>
              <a:rPr lang="en-US" dirty="0" smtClean="0">
                <a:latin typeface="PT Sans" panose="020B0503020203020204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PT Sans" panose="020B0503020203020204"/>
              </a:rPr>
              <a:t>54, 23, 0, 9, 44, </a:t>
            </a:r>
            <a:r>
              <a:rPr lang="en-US" dirty="0" smtClean="0">
                <a:solidFill>
                  <a:srgbClr val="00B050"/>
                </a:solidFill>
                <a:latin typeface="PT Sans" panose="020B0503020203020204"/>
              </a:rPr>
              <a:t>73, 34, 64, 59, 68, </a:t>
            </a:r>
            <a:r>
              <a:rPr lang="ru-RU" dirty="0" smtClean="0">
                <a:solidFill>
                  <a:srgbClr val="00B050"/>
                </a:solidFill>
                <a:latin typeface="PT Sans" panose="020B0503020203020204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PT Sans" panose="020B0503020203020204"/>
              </a:rPr>
              <a:t>0</a:t>
            </a:r>
            <a:r>
              <a:rPr lang="ru-RU" dirty="0" smtClean="0">
                <a:latin typeface="PT Sans" panose="020B0503020203020204"/>
              </a:rPr>
              <a:t>,</a:t>
            </a:r>
            <a:r>
              <a:rPr lang="en-US" dirty="0" smtClean="0">
                <a:latin typeface="PT Sans" panose="020B0503020203020204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PT Sans" panose="020B0503020203020204"/>
              </a:rPr>
              <a:t>1</a:t>
            </a:r>
            <a:r>
              <a:rPr lang="en-US" dirty="0" smtClean="0">
                <a:latin typeface="PT Sans" panose="020B0503020203020204"/>
              </a:rPr>
              <a:t>]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522920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1 0 0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0 0 1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0 1 0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12360" y="52292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12360" y="58052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812360" y="638132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91580" y="69269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без обучения векторного представления команд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dirty="0" smtClean="0">
                <a:latin typeface="PT Sans" panose="020B0503020203020204" pitchFamily="34" charset="-52"/>
              </a:rPr>
              <a:t>Аугментация</a:t>
            </a:r>
            <a:endParaRPr lang="ru-RU" sz="28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pic>
        <p:nvPicPr>
          <p:cNvPr id="9" name="Рисунок 8" descr="загружено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1772816"/>
            <a:ext cx="7668344" cy="4357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1580" y="69269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без обучения векторного представления команд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580" y="692696"/>
            <a:ext cx="75608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работы</a:t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400" dirty="0" smtClean="0">
                <a:latin typeface="PT Sans" panose="020B0503020203020204" pitchFamily="34" charset="-52"/>
              </a:rPr>
              <a:t>Подбор </a:t>
            </a:r>
            <a:r>
              <a:rPr lang="ru-RU" sz="2400" dirty="0" err="1" smtClean="0">
                <a:latin typeface="PT Sans" panose="020B0503020203020204" pitchFamily="34" charset="-52"/>
              </a:rPr>
              <a:t>гиперпараметров</a:t>
            </a:r>
            <a:endParaRPr lang="ru-RU" sz="2400" dirty="0" smtClean="0">
              <a:latin typeface="PT Sans" panose="020B0503020203020204" pitchFamily="34" charset="-52"/>
            </a:endParaRPr>
          </a:p>
          <a:p>
            <a:pPr algn="ctr"/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smtClean="0"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79512" y="2276872"/>
          <a:ext cx="8784975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72208"/>
                <a:gridCol w="1800200"/>
                <a:gridCol w="1872208"/>
                <a:gridCol w="1872207"/>
              </a:tblGrid>
              <a:tr h="122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PT Sans"/>
                        </a:rPr>
                        <a:t>Скорость обучения</a:t>
                      </a:r>
                      <a:endParaRPr lang="ru-RU" sz="1800" b="0" dirty="0" smtClean="0">
                        <a:latin typeface="PT Sans"/>
                        <a:ea typeface="Calibri"/>
                        <a:cs typeface="Times New Roman"/>
                      </a:endParaRPr>
                    </a:p>
                    <a:p>
                      <a:endParaRPr lang="ru-RU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PT Sans"/>
                        </a:rPr>
                        <a:t>Лучшая точность на тренировочной выборке</a:t>
                      </a:r>
                      <a:endParaRPr lang="ru-RU" sz="1800" b="0" dirty="0" smtClean="0">
                        <a:latin typeface="PT Sans"/>
                        <a:ea typeface="Calibri"/>
                        <a:cs typeface="Times New Roman"/>
                      </a:endParaRPr>
                    </a:p>
                    <a:p>
                      <a:endParaRPr lang="ru-RU" b="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PT Sans"/>
                        </a:rPr>
                        <a:t>Минимальная ошибка на тренировочной выборке</a:t>
                      </a:r>
                      <a:endParaRPr lang="ru-RU" sz="1800" b="0" dirty="0" smtClean="0">
                        <a:latin typeface="PT Sans"/>
                        <a:ea typeface="Calibri"/>
                        <a:cs typeface="Times New Roman"/>
                      </a:endParaRPr>
                    </a:p>
                    <a:p>
                      <a:endParaRPr lang="ru-RU" b="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PT Sans"/>
                        </a:rPr>
                        <a:t>Лучшая точность на </a:t>
                      </a:r>
                      <a:r>
                        <a:rPr lang="ru-RU" sz="1800" b="0" dirty="0" err="1" smtClean="0">
                          <a:latin typeface="PT Sans"/>
                        </a:rPr>
                        <a:t>валидационной</a:t>
                      </a:r>
                      <a:r>
                        <a:rPr lang="ru-RU" sz="1800" b="0" dirty="0" smtClean="0">
                          <a:latin typeface="PT Sans"/>
                        </a:rPr>
                        <a:t> выборке</a:t>
                      </a:r>
                      <a:endParaRPr lang="ru-RU" sz="1800" b="0" dirty="0" smtClean="0">
                        <a:latin typeface="PT Sans"/>
                        <a:ea typeface="Calibri"/>
                        <a:cs typeface="Times New Roman"/>
                      </a:endParaRPr>
                    </a:p>
                    <a:p>
                      <a:endParaRPr lang="ru-RU" b="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PT Sans"/>
                        </a:rPr>
                        <a:t>Минимальная ошибка на </a:t>
                      </a:r>
                      <a:r>
                        <a:rPr lang="ru-RU" sz="1800" b="0" dirty="0" err="1" smtClean="0">
                          <a:latin typeface="PT Sans"/>
                        </a:rPr>
                        <a:t>валидационной</a:t>
                      </a:r>
                      <a:r>
                        <a:rPr lang="ru-RU" sz="1800" b="0" dirty="0" smtClean="0">
                          <a:latin typeface="PT Sans"/>
                        </a:rPr>
                        <a:t> выборке</a:t>
                      </a:r>
                      <a:endParaRPr lang="ru-RU" sz="1800" b="0" dirty="0" smtClean="0">
                        <a:latin typeface="PT Sans"/>
                        <a:ea typeface="Calibri"/>
                        <a:cs typeface="Times New Roman"/>
                      </a:endParaRPr>
                    </a:p>
                    <a:p>
                      <a:endParaRPr lang="ru-RU" b="0" dirty="0">
                        <a:latin typeface="PT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PT Sans"/>
                        </a:rPr>
                        <a:t>0,1</a:t>
                      </a:r>
                      <a:endParaRPr lang="ru-RU" sz="160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0,5965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0,6751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0,5555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0,6844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PT Sans"/>
                        </a:rPr>
                        <a:t>0,01</a:t>
                      </a:r>
                      <a:endParaRPr lang="ru-RU" sz="160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0,6125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0,6568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0,558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0,6839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PT Sans"/>
                        </a:rPr>
                        <a:t>0,001</a:t>
                      </a:r>
                      <a:endParaRPr lang="ru-RU" sz="160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0,618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0,6571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0,5592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0,6854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PT Sans"/>
                        </a:rPr>
                        <a:t>0,0001</a:t>
                      </a:r>
                      <a:endParaRPr lang="ru-RU" sz="1600" dirty="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0,6105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0,6617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0,5595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  <a:tc>
                  <a:txBody>
                    <a:bodyPr/>
                    <a:lstStyle/>
                    <a:p>
                      <a:pPr marR="18034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T Sans"/>
                        </a:rPr>
                        <a:t>0,6853</a:t>
                      </a:r>
                      <a:endParaRPr lang="ru-RU" sz="1600" dirty="0">
                        <a:latin typeface="PT Sans"/>
                        <a:ea typeface="Calibri"/>
                        <a:cs typeface="Times New Roman"/>
                      </a:endParaRPr>
                    </a:p>
                  </a:txBody>
                  <a:tcPr marL="66989" marR="669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580" y="54868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первой модели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pic>
        <p:nvPicPr>
          <p:cNvPr id="9" name="Рисунок 8" descr="D:\model_param\test13\accuracy train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4176464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 descr="D:\model_param\test13\loss train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12776"/>
            <a:ext cx="4176000" cy="2664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D:\model_param\test13\accuracy validation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49080"/>
            <a:ext cx="4176464" cy="270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D:\model_param\test13\loss validation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49080"/>
            <a:ext cx="4176463" cy="270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первой модели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0,00001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pic>
        <p:nvPicPr>
          <p:cNvPr id="10" name="Рисунок 9" descr="D:\model_param\test13\accuracy train 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4176464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D:\model_param\test13\loss train 2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12776"/>
            <a:ext cx="4175770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D:\model_param\test13\accuracy validation 2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49080"/>
            <a:ext cx="4176464" cy="2708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Рисунок 15" descr="D:\model_param\test13\loss validation 2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49080"/>
            <a:ext cx="4215627" cy="270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первой модели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124744"/>
          <a:ext cx="8640956" cy="478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33443"/>
                <a:gridCol w="1591755"/>
                <a:gridCol w="1591755"/>
                <a:gridCol w="1591755"/>
              </a:tblGrid>
              <a:tr h="792088">
                <a:tc rowSpan="2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</a:tr>
              <a:tr h="864096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78206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Accuracy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0,6025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629 000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0,605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1 286 500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Loss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0,6656292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412</a:t>
                      </a:r>
                      <a:r>
                        <a:rPr lang="ru-RU" sz="2000" baseline="0" dirty="0" smtClean="0">
                          <a:latin typeface="PT "/>
                        </a:rPr>
                        <a:t>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0,661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1 056 500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Accuracy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0,57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60 000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0,5729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109</a:t>
                      </a:r>
                      <a:r>
                        <a:rPr lang="ru-RU" sz="2000" baseline="0" dirty="0" smtClean="0">
                          <a:latin typeface="PT "/>
                        </a:rPr>
                        <a:t>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Loss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0,681289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57 000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0,68101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161 000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первой модели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469008"/>
          <a:ext cx="8640959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2520280"/>
                <a:gridCol w="2520279"/>
              </a:tblGrid>
              <a:tr h="89446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Validation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Test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</a:tr>
              <a:tr h="894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"/>
                        </a:rPr>
                        <a:t>Baseline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57,3%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57,9%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Средняя</a:t>
                      </a:r>
                      <a:r>
                        <a:rPr lang="ru-RU" sz="2400" baseline="0" dirty="0" smtClean="0">
                          <a:latin typeface="PT "/>
                        </a:rPr>
                        <a:t> точность первой  модели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56,9%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57,1%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Общая точность первой</a:t>
                      </a:r>
                      <a:r>
                        <a:rPr lang="ru-RU" sz="2400" baseline="0" dirty="0" smtClean="0">
                          <a:latin typeface="PT "/>
                        </a:rPr>
                        <a:t> модели </a:t>
                      </a:r>
                      <a:r>
                        <a:rPr lang="ru-RU" sz="2400" dirty="0" smtClean="0">
                          <a:latin typeface="PT "/>
                        </a:rPr>
                        <a:t>по героям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56,31%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56,58%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Users\MSShafigullin\Desktop\Проекты\Ассоциация выпускников\kfu_logo_2l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3001"/>
            <a:ext cx="2945406" cy="3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98072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2800" b="1" dirty="0" err="1" smtClean="0">
                <a:solidFill>
                  <a:schemeClr val="tx2">
                    <a:lumMod val="75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3212976"/>
            <a:ext cx="504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Юнусова </a:t>
            </a:r>
            <a:r>
              <a:rPr lang="ru-RU" sz="20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Аделина</a:t>
            </a:r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Альбертовна</a:t>
            </a:r>
          </a:p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Группа 09-631</a:t>
            </a:r>
          </a:p>
          <a:p>
            <a:endParaRPr lang="ru-RU" sz="2000" b="1" dirty="0" smtClean="0">
              <a:solidFill>
                <a:srgbClr val="00549F"/>
              </a:solidFill>
              <a:latin typeface="PT Sans" panose="020B0503020203020204" pitchFamily="34" charset="-52"/>
            </a:endParaRPr>
          </a:p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Научный руководитель:</a:t>
            </a:r>
          </a:p>
          <a:p>
            <a:r>
              <a:rPr lang="ru-RU" sz="20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Дюрягин</a:t>
            </a:r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Ростислав Романович</a:t>
            </a:r>
          </a:p>
          <a:p>
            <a:endParaRPr lang="ru-RU" sz="2000" b="1" dirty="0">
              <a:solidFill>
                <a:srgbClr val="00549F"/>
              </a:solidFill>
              <a:latin typeface="PT Sans" panose="020B0503020203020204" pitchFamily="34" charset="-52"/>
            </a:endParaRPr>
          </a:p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Кафедра системного анализа и информационных технологий</a:t>
            </a:r>
            <a:endParaRPr lang="ru-RU" sz="20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036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08920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PT Sans"/>
              </a:rPr>
              <a:t>Каждому герою с номером</a:t>
            </a:r>
            <a:r>
              <a:rPr lang="ru-RU" sz="2800" i="1" dirty="0" smtClean="0">
                <a:latin typeface="PT Sans"/>
              </a:rPr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ru-RU" sz="2800" dirty="0" smtClean="0">
                <a:latin typeface="PT Sans"/>
              </a:rPr>
              <a:t>сопоставляется вектор длины 101, в котором </a:t>
            </a:r>
            <a:r>
              <a:rPr lang="en-US" sz="2800" i="1" dirty="0" err="1" smtClean="0"/>
              <a:t>i</a:t>
            </a:r>
            <a:r>
              <a:rPr lang="ru-RU" sz="2800" dirty="0" smtClean="0">
                <a:latin typeface="PT Sans"/>
              </a:rPr>
              <a:t>-</a:t>
            </a:r>
            <a:r>
              <a:rPr lang="ru-RU" sz="2800" dirty="0" err="1" smtClean="0">
                <a:latin typeface="PT Sans"/>
              </a:rPr>
              <a:t>ая</a:t>
            </a:r>
            <a:r>
              <a:rPr lang="ru-RU" sz="2800" dirty="0" smtClean="0">
                <a:latin typeface="PT Sans"/>
              </a:rPr>
              <a:t> координата равна 1, а остальные 0. Так на вход модели поступает 10 векторов, размером 101. </a:t>
            </a:r>
          </a:p>
          <a:p>
            <a:pPr algn="just"/>
            <a:endParaRPr lang="ru-RU" sz="2800" dirty="0" smtClean="0">
              <a:latin typeface="PT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580" y="69269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с обучением векторного представления команд</a:t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dirty="0" smtClean="0">
                <a:latin typeface="PT Sans" panose="020B0503020203020204" pitchFamily="34" charset="-52"/>
              </a:rPr>
              <a:t>One hot encoding</a:t>
            </a:r>
            <a:endParaRPr lang="ru-RU" sz="28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08920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 smtClean="0">
                <a:latin typeface="PT Sans" panose="020B0503020203020204"/>
              </a:rPr>
              <a:t>Embedding</a:t>
            </a:r>
            <a:r>
              <a:rPr lang="ru-RU" sz="2800" dirty="0" smtClean="0">
                <a:latin typeface="PT Sans" panose="020B0503020203020204"/>
              </a:rPr>
              <a:t> - матрица размера [количество всех героев </a:t>
            </a:r>
            <a:r>
              <a:rPr lang="ru-RU" sz="2800" dirty="0" err="1" smtClean="0">
                <a:latin typeface="PT Sans" panose="020B0503020203020204"/>
              </a:rPr>
              <a:t>х</a:t>
            </a:r>
            <a:r>
              <a:rPr lang="ru-RU" sz="2800" dirty="0" smtClean="0">
                <a:latin typeface="PT Sans" panose="020B0503020203020204"/>
              </a:rPr>
              <a:t> </a:t>
            </a:r>
            <a:r>
              <a:rPr lang="ru-RU" sz="2800" dirty="0" err="1" smtClean="0">
                <a:latin typeface="PT Sans" panose="020B0503020203020204"/>
              </a:rPr>
              <a:t>embedding</a:t>
            </a:r>
            <a:r>
              <a:rPr lang="ru-RU" sz="2800" dirty="0" smtClean="0">
                <a:latin typeface="PT Sans" panose="020B0503020203020204"/>
              </a:rPr>
              <a:t> </a:t>
            </a:r>
            <a:r>
              <a:rPr lang="ru-RU" sz="2800" dirty="0" err="1" smtClean="0">
                <a:latin typeface="PT Sans" panose="020B0503020203020204"/>
              </a:rPr>
              <a:t>size</a:t>
            </a:r>
            <a:r>
              <a:rPr lang="ru-RU" sz="2800" dirty="0" smtClean="0">
                <a:latin typeface="PT Sans" panose="020B0503020203020204"/>
              </a:rPr>
              <a:t>]. Умножение вектора </a:t>
            </a:r>
            <a:r>
              <a:rPr lang="ru-RU" sz="2800" dirty="0" err="1" smtClean="0">
                <a:latin typeface="PT Sans" panose="020B0503020203020204"/>
              </a:rPr>
              <a:t>one</a:t>
            </a:r>
            <a:r>
              <a:rPr lang="ru-RU" sz="2800" dirty="0" smtClean="0">
                <a:latin typeface="PT Sans" panose="020B0503020203020204"/>
              </a:rPr>
              <a:t> </a:t>
            </a:r>
            <a:r>
              <a:rPr lang="ru-RU" sz="2800" dirty="0" err="1" smtClean="0">
                <a:latin typeface="PT Sans" panose="020B0503020203020204"/>
              </a:rPr>
              <a:t>hot</a:t>
            </a:r>
            <a:r>
              <a:rPr lang="ru-RU" sz="2800" dirty="0" smtClean="0">
                <a:latin typeface="PT Sans" panose="020B0503020203020204"/>
              </a:rPr>
              <a:t> </a:t>
            </a:r>
            <a:r>
              <a:rPr lang="ru-RU" sz="2800" dirty="0" err="1" smtClean="0">
                <a:latin typeface="PT Sans" panose="020B0503020203020204"/>
              </a:rPr>
              <a:t>encoding</a:t>
            </a:r>
            <a:r>
              <a:rPr lang="ru-RU" sz="2800" dirty="0" smtClean="0">
                <a:latin typeface="PT Sans" panose="020B0503020203020204"/>
              </a:rPr>
              <a:t> на матрицу весов возвращает вектор героя, в виде </a:t>
            </a:r>
            <a:r>
              <a:rPr lang="ru-RU" sz="2800" dirty="0" err="1" smtClean="0">
                <a:latin typeface="PT Sans" panose="020B0503020203020204"/>
              </a:rPr>
              <a:t>embedding`a</a:t>
            </a:r>
            <a:r>
              <a:rPr lang="ru-RU" sz="2800" dirty="0" smtClean="0">
                <a:latin typeface="PT Sans" panose="020B0503020203020204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580" y="69269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с обучением векторного представления команд</a:t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dirty="0" smtClean="0">
                <a:latin typeface="PT Sans" panose="020B0503020203020204" pitchFamily="34" charset="-52"/>
              </a:rPr>
              <a:t>Embedding</a:t>
            </a:r>
            <a:endParaRPr lang="ru-RU" sz="28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Модель с обучением векторного представления команд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smtClean="0">
                <a:latin typeface="PT Sans" panose="020B0503020203020204" pitchFamily="34" charset="-52"/>
              </a:rPr>
              <a:t/>
            </a:r>
            <a:br>
              <a:rPr lang="en-US" sz="2800" b="1" dirty="0" smtClean="0"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pic>
        <p:nvPicPr>
          <p:cNvPr id="9" name="Рисунок 8" descr="загружено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15868"/>
            <a:ext cx="9144000" cy="52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pic>
        <p:nvPicPr>
          <p:cNvPr id="12" name="Рисунок 11" descr="D:\model_param\test23\1 accuracy train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Рисунок 12" descr="D:\model_param\test23\1 loss train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12776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D:\model_param\test23\1 accuracy validation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94000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D:\model_param\test23\1 loss validation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94000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0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pic>
        <p:nvPicPr>
          <p:cNvPr id="10" name="Рисунок 9" descr="D:\model_param\test23\2 accuracy train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Рисунок 10" descr="D:\model_param\test23\2 loss train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12776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Рисунок 15" descr="D:\model_param\test23\2 accuracy validation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94000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D:\model_param\test23\2 loss validation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94000"/>
            <a:ext cx="4176000" cy="26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второй 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модели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124744"/>
          <a:ext cx="8640956" cy="478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33443"/>
                <a:gridCol w="1591755"/>
                <a:gridCol w="1591755"/>
                <a:gridCol w="1591755"/>
              </a:tblGrid>
              <a:tr h="792088">
                <a:tc rowSpan="2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</a:tr>
              <a:tr h="864096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78206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Accuracy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0,608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447 500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0,608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959 500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Loss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0,663273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601 000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0,6621979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828 500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Accuracy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0,569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68 000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0,57225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114</a:t>
                      </a:r>
                      <a:r>
                        <a:rPr lang="ru-RU" sz="2000" baseline="0" dirty="0" smtClean="0">
                          <a:latin typeface="PT "/>
                        </a:rPr>
                        <a:t>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Loss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0,6816037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71 000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0,6812999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120 000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54868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397000"/>
          <a:ext cx="8640959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2520280"/>
                <a:gridCol w="2520279"/>
              </a:tblGrid>
              <a:tr h="89446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Validation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Test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</a:tr>
              <a:tr h="894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"/>
                        </a:rPr>
                        <a:t>Baseline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57,3%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57,9%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Средняя</a:t>
                      </a:r>
                      <a:r>
                        <a:rPr lang="ru-RU" sz="2400" baseline="0" dirty="0" smtClean="0">
                          <a:latin typeface="PT "/>
                        </a:rPr>
                        <a:t> точность второй модели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55,9%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57,1%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Общая точность второй </a:t>
                      </a:r>
                      <a:r>
                        <a:rPr lang="ru-RU" sz="2400" baseline="0" dirty="0" smtClean="0">
                          <a:latin typeface="PT "/>
                        </a:rPr>
                        <a:t>модели </a:t>
                      </a:r>
                      <a:r>
                        <a:rPr lang="ru-RU" sz="2400" dirty="0" smtClean="0">
                          <a:latin typeface="PT "/>
                        </a:rPr>
                        <a:t>по героям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55,35%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56,46%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6124917"/>
            <a:ext cx="2981546" cy="4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7" y="1911407"/>
            <a:ext cx="7853835" cy="53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76672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 на новом </a:t>
            </a:r>
            <a:r>
              <a:rPr lang="ru-RU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датасете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 </a:t>
            </a: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5" y="1978948"/>
            <a:ext cx="7853837" cy="98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/>
            </a:endParaRPr>
          </a:p>
          <a:p>
            <a:pPr algn="just"/>
            <a:endParaRPr lang="ru-RU" sz="2800" dirty="0" smtClean="0">
              <a:latin typeface="PT Sans"/>
            </a:endParaRPr>
          </a:p>
        </p:txBody>
      </p:sp>
      <p:pic>
        <p:nvPicPr>
          <p:cNvPr id="10" name="Рисунок 9" descr="D:\model_param\test25\newplot (2)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4784"/>
            <a:ext cx="4217333" cy="2690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Рисунок 10" descr="D:\model_param\test25\newplot 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84784"/>
            <a:ext cx="4217333" cy="2690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Рисунок 12" descr="D:\model_param\test25\newplot (4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67632"/>
            <a:ext cx="4217333" cy="2690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D:\model_param\test25\newplot (3)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67632"/>
            <a:ext cx="4217333" cy="2690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6124917"/>
            <a:ext cx="2981546" cy="4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7" y="1911406"/>
            <a:ext cx="4219200" cy="26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76672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 на новом </a:t>
            </a:r>
            <a:r>
              <a:rPr lang="ru-RU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датасете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, </a:t>
            </a:r>
            <a:r>
              <a:rPr lang="en-US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lr</a:t>
            </a:r>
            <a:r>
              <a:rPr lang="en-US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 = 0,00001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5" y="1978948"/>
            <a:ext cx="4219200" cy="26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/>
            </a:endParaRPr>
          </a:p>
          <a:p>
            <a:pPr algn="just"/>
            <a:endParaRPr lang="ru-RU" sz="2800" dirty="0" smtClean="0">
              <a:latin typeface="PT Sans"/>
            </a:endParaRPr>
          </a:p>
        </p:txBody>
      </p:sp>
      <p:pic>
        <p:nvPicPr>
          <p:cNvPr id="15" name="Рисунок 14" descr="C:\Users\Аделя\Downloads\newplot (12)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168800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Рисунок 15" descr="C:\Users\Аделя\Downloads\newplot (1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168800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C:\Users\Аделя\Downloads\newplot (10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484784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Рисунок 17" descr="C:\Users\Аделя\Downloads\newplot (9)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1484784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6124917"/>
            <a:ext cx="2981546" cy="4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7" y="1911406"/>
            <a:ext cx="4219200" cy="26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76672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 на новом </a:t>
            </a:r>
            <a:r>
              <a:rPr lang="ru-RU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датасете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/>
            </a:r>
            <a:b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</a:br>
            <a:endParaRPr lang="ru-RU" sz="2800" dirty="0">
              <a:latin typeface="PT Sans" panose="020B0503020203020204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5" y="1978948"/>
            <a:ext cx="4219200" cy="26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/>
            </a:endParaRPr>
          </a:p>
          <a:p>
            <a:pPr algn="just"/>
            <a:endParaRPr lang="ru-RU" sz="2800" dirty="0" smtClean="0">
              <a:latin typeface="PT Sans"/>
            </a:endParaRPr>
          </a:p>
        </p:txBody>
      </p:sp>
      <p:pic>
        <p:nvPicPr>
          <p:cNvPr id="11" name="Рисунок 10" descr="C:\Users\Аделя\Downloads\newplot (14)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4784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Рисунок 12" descr="C:\Users\Аделя\Downloads\newplot (13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484784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C:\Users\Аделя\Downloads\newplot (16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168800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Рисунок 18" descr="C:\Users\Аделя\Downloads\newplot (15)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4168800"/>
            <a:ext cx="4219200" cy="26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PT Sans" panose="020B0503020203020204"/>
              </a:rPr>
              <a:t>Целью данной работы является создание нейронной сети, способной классифицировать исход матча, учитывая состав команд. </a:t>
            </a:r>
            <a:endParaRPr lang="ru-RU" sz="3200" dirty="0">
              <a:latin typeface="PT Sans" panose="020B0503020203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08" y="530677"/>
            <a:ext cx="88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</a:t>
            </a:r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второй модели на новом </a:t>
            </a:r>
            <a:r>
              <a:rPr lang="ru-RU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датасете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383453"/>
          <a:ext cx="8640956" cy="463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33443"/>
                <a:gridCol w="1591755"/>
                <a:gridCol w="1591755"/>
                <a:gridCol w="1591755"/>
              </a:tblGrid>
              <a:tr h="648072">
                <a:tc rowSpan="2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"/>
                        </a:rPr>
                        <a:t>lr</a:t>
                      </a:r>
                      <a:r>
                        <a:rPr lang="en-US" sz="2800" baseline="0" dirty="0" smtClean="0">
                          <a:latin typeface="PT "/>
                        </a:rPr>
                        <a:t> = 0,00001</a:t>
                      </a:r>
                      <a:endParaRPr lang="ru-RU" sz="28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/>
                </a:tc>
              </a:tr>
              <a:tr h="864096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latin typeface="PT 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Лучшее значение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Итерация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78206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Accuracy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0,605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</a:t>
                      </a:r>
                      <a:r>
                        <a:rPr lang="ru-RU" sz="2000" baseline="0" dirty="0" smtClean="0">
                          <a:latin typeface="PT "/>
                        </a:rPr>
                        <a:t> 179 500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≈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000" dirty="0" smtClean="0">
                          <a:latin typeface="PT "/>
                        </a:rPr>
                        <a:t>0,605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-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PT "/>
                        </a:rPr>
                        <a:t>Loss train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0,6678753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809 000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≈ </a:t>
                      </a:r>
                      <a:r>
                        <a:rPr lang="ru-RU" sz="2000" dirty="0" smtClean="0">
                          <a:latin typeface="PT "/>
                        </a:rPr>
                        <a:t>0,6678753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T "/>
                        </a:rPr>
                        <a:t>-</a:t>
                      </a:r>
                      <a:endParaRPr lang="ru-RU" sz="2000" dirty="0" smtClean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Accuracy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0,546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45 000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PT "/>
                        </a:rPr>
                        <a:t>0,54875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109</a:t>
                      </a:r>
                      <a:r>
                        <a:rPr lang="ru-RU" sz="2000" baseline="0" dirty="0" smtClean="0">
                          <a:latin typeface="PT "/>
                        </a:rPr>
                        <a:t> 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"/>
                        </a:rPr>
                        <a:t>Loss validation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0,6887739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8000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0,6887739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"/>
                        </a:rPr>
                        <a:t>8000</a:t>
                      </a:r>
                      <a:endParaRPr lang="ru-RU" sz="2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>
              <a:latin typeface="PT Sans" panose="020B0503020203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7667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 тренировки второй модели на новом </a:t>
            </a:r>
            <a:r>
              <a:rPr lang="ru-RU" sz="2800" b="1" dirty="0" err="1" smtClean="0">
                <a:solidFill>
                  <a:srgbClr val="00549F"/>
                </a:solidFill>
                <a:latin typeface="PT Sans" panose="020B0503020203020204" pitchFamily="34" charset="-52"/>
              </a:rPr>
              <a:t>датасете</a:t>
            </a:r>
            <a:endParaRPr lang="ru-RU" sz="2800" dirty="0">
              <a:latin typeface="PT Sans" panose="020B0503020203020204" pitchFamily="34" charset="-52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51520" y="1397000"/>
          <a:ext cx="8640959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2520280"/>
                <a:gridCol w="2520279"/>
              </a:tblGrid>
              <a:tr h="89446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Validation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PT "/>
                        </a:rPr>
                        <a:t>Test</a:t>
                      </a:r>
                      <a:endParaRPr lang="ru-RU" sz="3600" dirty="0">
                        <a:latin typeface="PT "/>
                      </a:endParaRPr>
                    </a:p>
                  </a:txBody>
                  <a:tcPr anchor="ctr"/>
                </a:tc>
              </a:tr>
              <a:tr h="894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"/>
                        </a:rPr>
                        <a:t>Baseline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55,4%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56,59%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Средняя</a:t>
                      </a:r>
                      <a:r>
                        <a:rPr lang="ru-RU" sz="2400" baseline="0" dirty="0" smtClean="0">
                          <a:latin typeface="PT "/>
                        </a:rPr>
                        <a:t> точность второй модели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54,8%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55,2%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2965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"/>
                        </a:rPr>
                        <a:t>Общая точность второй</a:t>
                      </a:r>
                      <a:r>
                        <a:rPr lang="ru-RU" sz="2400" baseline="0" dirty="0" smtClean="0">
                          <a:latin typeface="PT "/>
                        </a:rPr>
                        <a:t> модели </a:t>
                      </a:r>
                      <a:r>
                        <a:rPr lang="ru-RU" sz="2400" dirty="0" smtClean="0">
                          <a:latin typeface="PT "/>
                        </a:rPr>
                        <a:t>по героям</a:t>
                      </a:r>
                      <a:endParaRPr lang="ru-RU" sz="24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54,232%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>
                          <a:latin typeface="PT "/>
                        </a:rPr>
                        <a:t>55,01%</a:t>
                      </a:r>
                      <a:endParaRPr lang="ru-RU" sz="4000" dirty="0">
                        <a:latin typeface="PT 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SShafigullin\Desktop\Проекты\Ассоциация выпускников\kfu_logo_2l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247" y="2852936"/>
            <a:ext cx="6716007" cy="9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23146778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556792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T Sans"/>
              </a:rPr>
              <a:t>В состав одной команды входят 5 героев, всего в матче 10 героев.</a:t>
            </a:r>
          </a:p>
          <a:p>
            <a:r>
              <a:rPr lang="ru-RU" sz="2800" dirty="0" smtClean="0">
                <a:latin typeface="PT Sans"/>
              </a:rPr>
              <a:t>Исход матча определяется одним победителем: победила либо первая, либо вторая команда.</a:t>
            </a:r>
          </a:p>
          <a:p>
            <a:r>
              <a:rPr lang="ru-RU" sz="2800" dirty="0" smtClean="0">
                <a:latin typeface="PT Sans"/>
              </a:rPr>
              <a:t>Всего в игре имеется 101 герой (105 в новом </a:t>
            </a:r>
            <a:r>
              <a:rPr lang="ru-RU" sz="2800" dirty="0" err="1" smtClean="0">
                <a:latin typeface="PT Sans"/>
              </a:rPr>
              <a:t>датасете</a:t>
            </a:r>
            <a:r>
              <a:rPr lang="ru-RU" sz="2800" dirty="0" smtClean="0">
                <a:latin typeface="PT 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12123469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е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861048"/>
            <a:ext cx="4443642" cy="2509539"/>
          </a:xfrm>
          <a:prstGeom prst="rect">
            <a:avLst/>
          </a:prstGeom>
        </p:spPr>
      </p:pic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2276873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/>
              </a:rPr>
              <a:t>Для понимания сути работы, рассмотрим задачу на примере футбольного матча. </a:t>
            </a:r>
          </a:p>
          <a:p>
            <a:r>
              <a:rPr lang="ru-RU" sz="2400" dirty="0" smtClean="0">
                <a:latin typeface="PT Sans" panose="020B0503020203020204"/>
              </a:rPr>
              <a:t>Допустим, в матче команда профессиональных игроков играет против дворовой команды. Шансов победить у первой команды будет больше.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268760"/>
            <a:ext cx="3528392" cy="113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348880"/>
            <a:ext cx="3528392" cy="107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2348880"/>
            <a:ext cx="746053" cy="1114105"/>
          </a:xfrm>
          <a:prstGeom prst="roundRect">
            <a:avLst>
              <a:gd name="adj" fmla="val 1776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1720" y="3429000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latin typeface="PT "/>
              </a:rPr>
              <a:t>VC</a:t>
            </a:r>
            <a:endParaRPr lang="ru-RU" sz="2100" dirty="0">
              <a:latin typeface="PT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4293096"/>
            <a:ext cx="7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№2</a:t>
            </a:r>
            <a:endParaRPr lang="ru-RU" sz="800" dirty="0">
              <a:latin typeface="PT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293096"/>
            <a:ext cx="68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</a:t>
            </a:r>
            <a:endParaRPr lang="ru-RU" sz="800" dirty="0">
              <a:latin typeface="PT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4293096"/>
            <a:ext cx="75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№3</a:t>
            </a:r>
            <a:endParaRPr lang="ru-RU" sz="800" dirty="0">
              <a:latin typeface="PT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4293096"/>
            <a:ext cx="68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№4</a:t>
            </a:r>
            <a:endParaRPr lang="ru-RU" sz="800" dirty="0">
              <a:latin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293096"/>
            <a:ext cx="68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№5</a:t>
            </a:r>
            <a:endParaRPr lang="ru-RU" sz="800" dirty="0">
              <a:latin typeface="PT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5301208"/>
            <a:ext cx="75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№6</a:t>
            </a:r>
            <a:endParaRPr lang="ru-RU" sz="800" dirty="0">
              <a:latin typeface="PT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5301208"/>
            <a:ext cx="792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№7</a:t>
            </a:r>
            <a:endParaRPr lang="ru-RU" sz="800" dirty="0">
              <a:latin typeface="PT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5301208"/>
            <a:ext cx="68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№8</a:t>
            </a:r>
            <a:endParaRPr lang="ru-RU" sz="800" dirty="0">
              <a:latin typeface="PT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5301208"/>
            <a:ext cx="7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№9</a:t>
            </a:r>
            <a:endParaRPr lang="ru-RU" sz="800" dirty="0">
              <a:latin typeface="PT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7824" y="5301208"/>
            <a:ext cx="792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№10</a:t>
            </a:r>
            <a:endParaRPr lang="ru-RU" sz="800" dirty="0">
              <a:latin typeface="PT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5301208"/>
            <a:ext cx="82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№11</a:t>
            </a:r>
            <a:endParaRPr lang="ru-RU" sz="8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692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196752"/>
            <a:ext cx="4392488" cy="23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44200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3429000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latin typeface="PT "/>
              </a:rPr>
              <a:t>VC</a:t>
            </a:r>
            <a:endParaRPr lang="ru-RU" sz="2100" dirty="0">
              <a:latin typeface="PT 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4293096"/>
            <a:ext cx="68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</a:t>
            </a:r>
            <a:endParaRPr lang="ru-RU" sz="800" dirty="0">
              <a:latin typeface="PT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4293096"/>
            <a:ext cx="792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№3</a:t>
            </a:r>
            <a:endParaRPr lang="ru-RU" sz="800" dirty="0">
              <a:latin typeface="PT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5301208"/>
            <a:ext cx="792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№9</a:t>
            </a:r>
            <a:endParaRPr lang="ru-RU" sz="800" dirty="0">
              <a:latin typeface="PT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7824" y="5229200"/>
            <a:ext cx="82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№10</a:t>
            </a:r>
            <a:endParaRPr lang="ru-RU" sz="800" dirty="0">
              <a:latin typeface="PT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904" y="5229200"/>
            <a:ext cx="75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№11</a:t>
            </a:r>
            <a:endParaRPr lang="ru-RU" sz="800" dirty="0">
              <a:latin typeface="PT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7704" y="1628800"/>
            <a:ext cx="86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№2</a:t>
            </a:r>
            <a:endParaRPr lang="ru-RU" sz="800" dirty="0">
              <a:latin typeface="PT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7784" y="1628800"/>
            <a:ext cx="792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№4</a:t>
            </a:r>
            <a:endParaRPr lang="ru-RU" sz="800" dirty="0">
              <a:latin typeface="PT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608" y="2708920"/>
            <a:ext cx="9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№5</a:t>
            </a:r>
            <a:endParaRPr lang="ru-RU" sz="800" dirty="0">
              <a:latin typeface="PT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47664" y="2708920"/>
            <a:ext cx="9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№6</a:t>
            </a:r>
            <a:endParaRPr lang="ru-RU" sz="800" dirty="0">
              <a:latin typeface="PT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1920" y="2708920"/>
            <a:ext cx="86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№7</a:t>
            </a:r>
            <a:endParaRPr lang="ru-RU" sz="800" dirty="0">
              <a:latin typeface="PT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35896" y="2708920"/>
            <a:ext cx="9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800" dirty="0" smtClean="0">
                <a:latin typeface="PT Sans"/>
              </a:rPr>
              <a:t>Обычный игрок №8</a:t>
            </a:r>
            <a:endParaRPr lang="ru-RU" sz="800" dirty="0">
              <a:latin typeface="PT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2276873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/>
              </a:rPr>
              <a:t>Но если мы перемешаем игроков, то ответ будет уже не таким очевидным. Этим и должна заняться сеть. Предсказать исход матча, учитывая состав команд. </a:t>
            </a:r>
          </a:p>
        </p:txBody>
      </p:sp>
    </p:spTree>
    <p:extLst>
      <p:ext uri="{BB962C8B-B14F-4D97-AF65-F5344CB8AC3E}">
        <p14:creationId xmlns:p14="http://schemas.microsoft.com/office/powerpoint/2010/main" xmlns="" val="29326922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556792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PT Sans" panose="020B0503020203020204"/>
              </a:rPr>
              <a:t>Достижение цели осуществлялось путем решения следующих основных задач: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latin typeface="PT Sans" panose="020B0503020203020204"/>
              </a:rPr>
              <a:t>Сбор </a:t>
            </a:r>
            <a:r>
              <a:rPr lang="ru-RU" sz="2800" dirty="0" err="1" smtClean="0">
                <a:latin typeface="PT Sans" panose="020B0503020203020204"/>
              </a:rPr>
              <a:t>датасета</a:t>
            </a:r>
            <a:r>
              <a:rPr lang="ru-RU" sz="2800" dirty="0" smtClean="0">
                <a:latin typeface="PT Sans" panose="020B0503020203020204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PT Sans" panose="020B0503020203020204"/>
              </a:rPr>
              <a:t>Создание нейронной сети, предсказывающая исход матча: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>
                <a:latin typeface="PT Sans" panose="020B0503020203020204"/>
              </a:rPr>
              <a:t>Модель без обучения векторного представления команд;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>
                <a:latin typeface="PT Sans" panose="020B0503020203020204"/>
              </a:rPr>
              <a:t>Модель с обучение векторного представления команд.</a:t>
            </a:r>
          </a:p>
        </p:txBody>
      </p:sp>
    </p:spTree>
    <p:extLst>
      <p:ext uri="{BB962C8B-B14F-4D97-AF65-F5344CB8AC3E}">
        <p14:creationId xmlns:p14="http://schemas.microsoft.com/office/powerpoint/2010/main" xmlns="" val="2932692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2749" y="692696"/>
            <a:ext cx="451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Схема реализованной системы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14" name="Рисунок 13" descr="загружено (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40861"/>
            <a:ext cx="9144000" cy="33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Анализ </a:t>
            </a:r>
            <a:r>
              <a:rPr lang="ru-RU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послематчевой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 статистики игры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-52"/>
              </a:rPr>
              <a:t>Smite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6926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Подготовка данных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1196752"/>
            <a:ext cx="3563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T Sans" panose="020B0503020203020204"/>
              </a:rPr>
              <a:t>В </a:t>
            </a:r>
            <a:r>
              <a:rPr lang="ru-RU" sz="2800" dirty="0" err="1" smtClean="0">
                <a:latin typeface="PT Sans" panose="020B0503020203020204"/>
              </a:rPr>
              <a:t>датасет</a:t>
            </a:r>
            <a:r>
              <a:rPr lang="ru-RU" sz="2800" dirty="0" smtClean="0">
                <a:latin typeface="PT Sans" panose="020B0503020203020204"/>
              </a:rPr>
              <a:t> сохранялись не полные имена героев, а их индексы. Например, вектор данного матча, где первая команда победила, выглядит так –</a:t>
            </a:r>
          </a:p>
          <a:p>
            <a:pPr algn="ctr"/>
            <a:endParaRPr lang="ru-RU" sz="2800" dirty="0" smtClean="0">
              <a:latin typeface="PT Sans" panose="020B0503020203020204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556792"/>
            <a:ext cx="1028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556792"/>
            <a:ext cx="97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1556792"/>
            <a:ext cx="1019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1580009"/>
            <a:ext cx="10096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1556792"/>
            <a:ext cx="981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861048"/>
            <a:ext cx="1000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861048"/>
            <a:ext cx="1028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3861048"/>
            <a:ext cx="10096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7864" y="3861048"/>
            <a:ext cx="10096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3861048"/>
            <a:ext cx="10001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2555776" y="335699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latin typeface="PT "/>
              </a:rPr>
              <a:t>VC</a:t>
            </a:r>
            <a:endParaRPr lang="ru-RU" sz="2100" dirty="0">
              <a:latin typeface="PT 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2120" y="5157192"/>
            <a:ext cx="3491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PT Sans" panose="020B0503020203020204"/>
              </a:rPr>
              <a:t>[</a:t>
            </a:r>
            <a:r>
              <a:rPr lang="ru-RU" sz="2800" dirty="0" smtClean="0">
                <a:latin typeface="PT Sans" panose="020B0503020203020204"/>
              </a:rPr>
              <a:t> </a:t>
            </a:r>
            <a:r>
              <a:rPr lang="ru-RU" sz="2800" dirty="0" smtClean="0">
                <a:solidFill>
                  <a:srgbClr val="00B050"/>
                </a:solidFill>
                <a:latin typeface="PT Sans" panose="020B0503020203020204"/>
              </a:rPr>
              <a:t>73, 34, 64, 59, 68,</a:t>
            </a:r>
            <a:br>
              <a:rPr lang="ru-RU" sz="2800" dirty="0" smtClean="0">
                <a:solidFill>
                  <a:srgbClr val="00B050"/>
                </a:solidFill>
                <a:latin typeface="PT Sans" panose="020B0503020203020204"/>
              </a:rPr>
            </a:br>
            <a:r>
              <a:rPr lang="ru-RU" sz="2800" dirty="0" smtClean="0">
                <a:solidFill>
                  <a:srgbClr val="00B050"/>
                </a:solidFill>
                <a:latin typeface="PT Sans" panose="020B0503020203020204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latin typeface="PT Sans" panose="020B0503020203020204"/>
              </a:rPr>
              <a:t>54, 23, 0, 9, 44,</a:t>
            </a:r>
            <a:r>
              <a:rPr lang="en-US" sz="2800" dirty="0" smtClean="0">
                <a:solidFill>
                  <a:srgbClr val="FF0000"/>
                </a:solidFill>
                <a:latin typeface="PT Sans" panose="020B0503020203020204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PT Sans" panose="020B0503020203020204"/>
              </a:rPr>
              <a:t/>
            </a:r>
            <a:br>
              <a:rPr lang="en-US" sz="2800" dirty="0" smtClean="0">
                <a:solidFill>
                  <a:srgbClr val="C00000"/>
                </a:solidFill>
                <a:latin typeface="PT Sans" panose="020B0503020203020204"/>
              </a:rPr>
            </a:br>
            <a:r>
              <a:rPr lang="en-US" sz="2800" dirty="0" smtClean="0">
                <a:solidFill>
                  <a:srgbClr val="00B050"/>
                </a:solidFill>
                <a:latin typeface="PT Sans" panose="020B0503020203020204"/>
              </a:rPr>
              <a:t>1</a:t>
            </a:r>
            <a:r>
              <a:rPr lang="ru-RU" sz="2800" dirty="0" smtClean="0">
                <a:latin typeface="PT Sans" panose="020B0503020203020204"/>
              </a:rPr>
              <a:t>,</a:t>
            </a:r>
            <a:r>
              <a:rPr lang="ru-RU" sz="2800" dirty="0" smtClean="0">
                <a:solidFill>
                  <a:srgbClr val="00B050"/>
                </a:solidFill>
                <a:latin typeface="PT Sans" panose="020B0503020203020204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PT Sans" panose="020B0503020203020204"/>
              </a:rPr>
              <a:t>0</a:t>
            </a:r>
            <a:r>
              <a:rPr lang="en-US" sz="2800" dirty="0" smtClean="0">
                <a:latin typeface="PT Sans" panose="020B0503020203020204"/>
              </a:rPr>
              <a:t>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12252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1262</Words>
  <Application>Microsoft Office PowerPoint</Application>
  <PresentationFormat>Экран (4:3)</PresentationFormat>
  <Paragraphs>487</Paragraphs>
  <Slides>32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Юнусова Аделина Альбертовна</dc:creator>
  <cp:lastModifiedBy>Аделя</cp:lastModifiedBy>
  <cp:revision>208</cp:revision>
  <cp:lastPrinted>2019-05-15T17:05:16Z</cp:lastPrinted>
  <dcterms:created xsi:type="dcterms:W3CDTF">2017-05-29T11:39:20Z</dcterms:created>
  <dcterms:modified xsi:type="dcterms:W3CDTF">2019-10-15T21:04:34Z</dcterms:modified>
</cp:coreProperties>
</file>