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59" r:id="rId13"/>
    <p:sldId id="262" r:id="rId14"/>
    <p:sldId id="267" r:id="rId15"/>
    <p:sldId id="268" r:id="rId16"/>
    <p:sldId id="265" r:id="rId17"/>
    <p:sldId id="266" r:id="rId18"/>
    <p:sldId id="286" r:id="rId19"/>
    <p:sldId id="287" r:id="rId20"/>
    <p:sldId id="298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84" r:id="rId32"/>
    <p:sldId id="261" r:id="rId33"/>
    <p:sldId id="269" r:id="rId34"/>
    <p:sldId id="270" r:id="rId35"/>
    <p:sldId id="282" r:id="rId36"/>
    <p:sldId id="271" r:id="rId37"/>
    <p:sldId id="272" r:id="rId38"/>
    <p:sldId id="273" r:id="rId39"/>
    <p:sldId id="274" r:id="rId4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5152" autoAdjust="0"/>
  </p:normalViewPr>
  <p:slideViewPr>
    <p:cSldViewPr snapToGrid="0">
      <p:cViewPr varScale="1">
        <p:scale>
          <a:sx n="84" d="100"/>
          <a:sy n="84" d="100"/>
        </p:scale>
        <p:origin x="5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fld id="{BA21D133-8021-9145-A5EE-98EF983C9749}" type="datetimeFigureOut">
              <a:rPr lang="de-DE"/>
              <a:pPr>
                <a:defRPr/>
              </a:pPr>
              <a:t>20.12.17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335BBF-EA88-8440-B5B3-0D7A6BAA4F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352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35BBF-EA88-8440-B5B3-0D7A6BAA4F6F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8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35BBF-EA88-8440-B5B3-0D7A6BAA4F6F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981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/>
              <a:t>There’s</a:t>
            </a:r>
            <a:r>
              <a:rPr lang="de-DE" sz="1200" dirty="0" smtClean="0"/>
              <a:t> a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service</a:t>
            </a:r>
            <a:r>
              <a:rPr lang="de-DE" sz="1200" dirty="0" smtClean="0"/>
              <a:t> in </a:t>
            </a:r>
            <a:r>
              <a:rPr lang="de-DE" sz="1200" dirty="0" err="1" smtClean="0"/>
              <a:t>Ionic</a:t>
            </a:r>
            <a:r>
              <a:rPr lang="de-DE" sz="1200" dirty="0" smtClean="0"/>
              <a:t> 2 </a:t>
            </a:r>
            <a:r>
              <a:rPr lang="de-DE" sz="1200" dirty="0" err="1" smtClean="0"/>
              <a:t>called</a:t>
            </a:r>
            <a:r>
              <a:rPr lang="de-DE" sz="1200" dirty="0" smtClean="0"/>
              <a:t> </a:t>
            </a:r>
            <a:r>
              <a:rPr lang="de-DE" sz="1200" dirty="0" err="1" smtClean="0"/>
              <a:t>Ionic</a:t>
            </a:r>
            <a:r>
              <a:rPr lang="de-DE" sz="1200" dirty="0" smtClean="0"/>
              <a:t> Native </a:t>
            </a:r>
            <a:r>
              <a:rPr lang="de-DE" sz="1200" dirty="0" err="1" smtClean="0"/>
              <a:t>which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pretty</a:t>
            </a:r>
            <a:r>
              <a:rPr lang="de-DE" sz="1200" dirty="0" smtClean="0"/>
              <a:t> </a:t>
            </a:r>
            <a:r>
              <a:rPr lang="de-DE" sz="1200" dirty="0" err="1" smtClean="0"/>
              <a:t>much</a:t>
            </a:r>
            <a:r>
              <a:rPr lang="de-DE" sz="1200" dirty="0" smtClean="0"/>
              <a:t> a </a:t>
            </a:r>
            <a:r>
              <a:rPr lang="de-DE" sz="1200" dirty="0" err="1" smtClean="0"/>
              <a:t>direct</a:t>
            </a:r>
            <a:r>
              <a:rPr lang="de-DE" sz="1200" dirty="0" smtClean="0"/>
              <a:t> </a:t>
            </a:r>
            <a:r>
              <a:rPr lang="de-DE" sz="1200" dirty="0" err="1" smtClean="0"/>
              <a:t>replacement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ngCordova</a:t>
            </a:r>
            <a:r>
              <a:rPr lang="de-DE" sz="1200" dirty="0" smtClean="0"/>
              <a:t>. </a:t>
            </a:r>
            <a:r>
              <a:rPr lang="de-DE" sz="1200" dirty="0" err="1" smtClean="0"/>
              <a:t>It’s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exact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idea</a:t>
            </a:r>
            <a:r>
              <a:rPr lang="de-DE" sz="1200" dirty="0" smtClean="0"/>
              <a:t>,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wraps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vanilla</a:t>
            </a:r>
            <a:r>
              <a:rPr lang="de-DE" sz="1200" dirty="0" smtClean="0"/>
              <a:t> </a:t>
            </a:r>
            <a:r>
              <a:rPr lang="de-DE" sz="1200" dirty="0" err="1" smtClean="0"/>
              <a:t>Cordova</a:t>
            </a:r>
            <a:r>
              <a:rPr lang="de-DE" sz="1200" dirty="0" smtClean="0"/>
              <a:t> </a:t>
            </a:r>
            <a:r>
              <a:rPr lang="de-DE" sz="1200" dirty="0" err="1" smtClean="0"/>
              <a:t>plugins</a:t>
            </a:r>
            <a:r>
              <a:rPr lang="de-DE" sz="1200" dirty="0" smtClean="0"/>
              <a:t> so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they</a:t>
            </a:r>
            <a:r>
              <a:rPr lang="de-DE" sz="1200" dirty="0" smtClean="0"/>
              <a:t> </a:t>
            </a:r>
            <a:r>
              <a:rPr lang="de-DE" sz="1200" dirty="0" err="1" smtClean="0"/>
              <a:t>integrate</a:t>
            </a:r>
            <a:r>
              <a:rPr lang="de-DE" sz="1200" dirty="0" smtClean="0"/>
              <a:t> </a:t>
            </a:r>
            <a:r>
              <a:rPr lang="de-DE" sz="1200" dirty="0" err="1" smtClean="0"/>
              <a:t>more</a:t>
            </a:r>
            <a:r>
              <a:rPr lang="de-DE" sz="1200" dirty="0" smtClean="0"/>
              <a:t> </a:t>
            </a:r>
            <a:r>
              <a:rPr lang="de-DE" sz="1200" dirty="0" err="1" smtClean="0"/>
              <a:t>nicely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Angular 2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adding</a:t>
            </a:r>
            <a:r>
              <a:rPr lang="de-DE" sz="1200" dirty="0" smtClean="0"/>
              <a:t> </a:t>
            </a:r>
            <a:r>
              <a:rPr lang="de-DE" sz="1200" dirty="0" err="1" smtClean="0"/>
              <a:t>things</a:t>
            </a:r>
            <a:r>
              <a:rPr lang="de-DE" sz="1200" dirty="0" smtClean="0"/>
              <a:t> like </a:t>
            </a:r>
            <a:r>
              <a:rPr lang="de-DE" sz="1200" b="1" dirty="0" err="1" smtClean="0"/>
              <a:t>promise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observable </a:t>
            </a:r>
            <a:r>
              <a:rPr lang="de-DE" sz="1200" b="1" dirty="0" err="1" smtClean="0"/>
              <a:t>support</a:t>
            </a:r>
            <a:r>
              <a:rPr lang="de-DE" sz="1200" dirty="0" smtClean="0"/>
              <a:t>.</a:t>
            </a:r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3E904D4B-AE4F-944B-9EBA-26C7ECFBAA5D}" type="slidenum">
              <a:rPr lang="de-DE" altLang="de-DE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285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izenplatzhalt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Damit ein Service sich als </a:t>
            </a:r>
            <a:r>
              <a:rPr lang="de-DE" dirty="0" err="1"/>
              <a:t>RESTful</a:t>
            </a:r>
            <a:r>
              <a:rPr lang="de-DE" dirty="0"/>
              <a:t> bezeichnen darf, muss er folgende </a:t>
            </a:r>
            <a:r>
              <a:rPr lang="de-DE" dirty="0" err="1"/>
              <a:t>Constraints</a:t>
            </a:r>
            <a:r>
              <a:rPr lang="de-DE" dirty="0"/>
              <a:t> erfüllen: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Client-Server: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Strikte </a:t>
            </a:r>
            <a:r>
              <a:rPr lang="de-DE" b="1" dirty="0"/>
              <a:t>Trennung</a:t>
            </a:r>
            <a:r>
              <a:rPr lang="de-DE" dirty="0"/>
              <a:t> der Geschäftslogik des Dienstes und der Schnittstelle des Benutzers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Ermöglicht eine Nutzung des Service </a:t>
            </a:r>
            <a:r>
              <a:rPr lang="de-DE" b="1" dirty="0"/>
              <a:t>unabhängig</a:t>
            </a:r>
            <a:r>
              <a:rPr lang="de-DE" dirty="0"/>
              <a:t> vom </a:t>
            </a:r>
            <a:r>
              <a:rPr lang="de-DE" b="1" dirty="0"/>
              <a:t>Endgerät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Getrennte</a:t>
            </a:r>
            <a:r>
              <a:rPr lang="de-DE" dirty="0"/>
              <a:t> </a:t>
            </a:r>
            <a:r>
              <a:rPr lang="de-DE" b="1" dirty="0"/>
              <a:t>Weiterentwicklung</a:t>
            </a:r>
            <a:r>
              <a:rPr lang="de-DE" dirty="0"/>
              <a:t> von Client bzw. Serverkomponenten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 err="1"/>
              <a:t>Stateless</a:t>
            </a:r>
            <a:r>
              <a:rPr lang="de-DE" b="1" dirty="0"/>
              <a:t>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Der Service muss </a:t>
            </a:r>
            <a:r>
              <a:rPr lang="de-DE" b="1" dirty="0"/>
              <a:t>zustandslos</a:t>
            </a:r>
            <a:r>
              <a:rPr lang="de-DE" dirty="0"/>
              <a:t> sein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Das hießt, der Server hat </a:t>
            </a:r>
            <a:r>
              <a:rPr lang="de-DE" b="1" dirty="0"/>
              <a:t>keine</a:t>
            </a:r>
            <a:r>
              <a:rPr lang="de-DE" dirty="0"/>
              <a:t> </a:t>
            </a:r>
            <a:r>
              <a:rPr lang="de-DE" b="1" dirty="0"/>
              <a:t>Informationen</a:t>
            </a:r>
            <a:r>
              <a:rPr lang="de-DE" dirty="0"/>
              <a:t> über seine jeweiligen Clients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Daraus resultierend muss der </a:t>
            </a:r>
            <a:r>
              <a:rPr lang="de-DE" b="1" dirty="0"/>
              <a:t>Aufruf</a:t>
            </a:r>
            <a:r>
              <a:rPr lang="de-DE" dirty="0"/>
              <a:t> eines Clients sämtliche für die Verarbeitung nötige Informationen </a:t>
            </a:r>
            <a:r>
              <a:rPr lang="de-DE" b="1" dirty="0"/>
              <a:t>beinhalten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Der Clients muss diese relevanten Daten </a:t>
            </a:r>
            <a:r>
              <a:rPr lang="de-DE" b="1" dirty="0"/>
              <a:t>selbst</a:t>
            </a:r>
            <a:r>
              <a:rPr lang="de-DE" dirty="0"/>
              <a:t> </a:t>
            </a:r>
            <a:r>
              <a:rPr lang="de-DE" b="1" dirty="0"/>
              <a:t>verwalten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Cache: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Weiterer </a:t>
            </a:r>
            <a:r>
              <a:rPr lang="de-DE" b="1" dirty="0"/>
              <a:t>Server</a:t>
            </a:r>
            <a:r>
              <a:rPr lang="de-DE" dirty="0"/>
              <a:t> zwischen Server und Client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Anfrage-Antwort-Paare</a:t>
            </a:r>
            <a:r>
              <a:rPr lang="de-DE" dirty="0"/>
              <a:t> werden gespeichert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Bei </a:t>
            </a:r>
            <a:r>
              <a:rPr lang="de-DE" b="1" dirty="0"/>
              <a:t>erneutem</a:t>
            </a:r>
            <a:r>
              <a:rPr lang="de-DE" dirty="0"/>
              <a:t> </a:t>
            </a:r>
            <a:r>
              <a:rPr lang="de-DE" b="1" dirty="0"/>
              <a:t>Aufruf</a:t>
            </a:r>
            <a:r>
              <a:rPr lang="de-DE" dirty="0"/>
              <a:t> direkte Antwort ohne Auslastung des Hauptservers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Code-on-Demand: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Übermittlung von </a:t>
            </a:r>
            <a:r>
              <a:rPr lang="de-DE" b="1" dirty="0"/>
              <a:t>Programmcode</a:t>
            </a:r>
            <a:r>
              <a:rPr lang="de-DE" dirty="0"/>
              <a:t> an Client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Client kann Operationen dadurch </a:t>
            </a:r>
            <a:r>
              <a:rPr lang="de-DE" b="1" dirty="0"/>
              <a:t>lokal</a:t>
            </a:r>
            <a:r>
              <a:rPr lang="de-DE" dirty="0"/>
              <a:t> durchführen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Verringerter</a:t>
            </a:r>
            <a:r>
              <a:rPr lang="de-DE" dirty="0"/>
              <a:t> Datenverkehr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Optionaler </a:t>
            </a:r>
            <a:r>
              <a:rPr lang="de-DE" dirty="0" err="1"/>
              <a:t>Constaint</a:t>
            </a:r>
            <a:endParaRPr lang="de-DE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 err="1"/>
              <a:t>Layered</a:t>
            </a:r>
            <a:r>
              <a:rPr lang="de-DE" b="1" dirty="0"/>
              <a:t> System: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Verringern der Komplexität der Dienste ohne weitere Änderungen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Weitere Schichten zwischen Client und Server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Z.B. Proxy- &amp; Gateway-Instanzen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Funktionen wie Caching, Vermittlung &amp; Übersetzung von Anfragen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Intermediäre so einsetzen, dass der Clients keine extra Anstrengung unternehmen muss bzgl. der Kommunikation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b="1" dirty="0"/>
              <a:t>Uniform Interface: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Einheitliche Schnittstellen zwischen Client und Server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Eine URI pro Ressource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Client kann Ressourcen auf Serverseite manipulieren über die Kenntnis einer Repräsentation derselbigen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Jede Nachricht enthält alle nötigen Informationen, Anfragen spezifizieren die Ressource und die auszuführenden Methoden auf diese Ressource</a:t>
            </a:r>
          </a:p>
          <a:p>
            <a:pPr marL="628650" lvl="1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dirty="0"/>
              <a:t>HATEOAS: die Interaktion leitet der Server, auf eine initiale Kontaktanfrage vom Client gibt der Server mögliche weiteren </a:t>
            </a:r>
            <a:r>
              <a:rPr lang="de-DE"/>
              <a:t>Anfragemöglichkeiten zurück</a:t>
            </a:r>
            <a:endParaRPr lang="de-DE" dirty="0"/>
          </a:p>
        </p:txBody>
      </p:sp>
      <p:sp>
        <p:nvSpPr>
          <p:cNvPr id="48131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BFB98A4A-D2D6-0343-9DA9-471885B5CC12}" type="slidenum">
              <a:rPr lang="de-DE" altLang="de-DE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78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Primärressource: jedes Objekt, welches ein elementarer Bestandteil des Dienstes ist, ist</a:t>
            </a:r>
          </a:p>
          <a:p>
            <a:pPr eaLnBrk="1" hangingPunct="1"/>
            <a:r>
              <a:rPr lang="de-DE" altLang="de-DE"/>
              <a:t>	    Kategorie zuzuordnen, unter Primärressourcen sind Ressourcen im eig. Sinn zu verstehen</a:t>
            </a:r>
          </a:p>
          <a:p>
            <a:pPr eaLnBrk="1" hangingPunct="1"/>
            <a:r>
              <a:rPr lang="de-DE" altLang="de-DE"/>
              <a:t>-Subressourcen: z.B. Auto -&gt; Subressource könnte Motor o. Lenkrad sein</a:t>
            </a:r>
          </a:p>
          <a:p>
            <a:pPr eaLnBrk="1" hangingPunct="1"/>
            <a:r>
              <a:rPr lang="de-DE" altLang="de-DE"/>
              <a:t>-Listenressourcen: Listenressourcen umfassen den ganzen typ einer Ressource z.B. Listenres. Auto umfasst alle Autos</a:t>
            </a:r>
          </a:p>
          <a:p>
            <a:pPr eaLnBrk="1" hangingPunct="1"/>
            <a:r>
              <a:rPr lang="de-DE" altLang="de-DE"/>
              <a:t>-Filter: gefilterte Listenressource = Filterressource</a:t>
            </a:r>
          </a:p>
          <a:p>
            <a:pPr eaLnBrk="1" hangingPunct="1"/>
            <a:r>
              <a:rPr lang="de-DE" altLang="de-DE"/>
              <a:t>-Paginierung: Paginierung teilt Listenressource auf einzelne Seiten auf = übersichtliche Darstellung</a:t>
            </a:r>
          </a:p>
          <a:p>
            <a:pPr eaLnBrk="1" hangingPunct="1"/>
            <a:r>
              <a:rPr lang="de-DE" altLang="de-DE"/>
              <a:t>-Projektionen: wenn nur bestimmte Infos über Ressource benötigt z.B. nur Bild</a:t>
            </a:r>
          </a:p>
          <a:p>
            <a:pPr eaLnBrk="1" hangingPunct="1"/>
            <a:r>
              <a:rPr lang="de-DE" altLang="de-DE"/>
              <a:t>-Aggregationen: bestimmte Attribute von verschieden Ressourcen in einer einzelnen Antwort benötigt</a:t>
            </a:r>
          </a:p>
        </p:txBody>
      </p:sp>
      <p:sp>
        <p:nvSpPr>
          <p:cNvPr id="51203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72F99DDC-1EF7-3148-8824-5D367C51C4CA}" type="slidenum">
              <a:rPr lang="de-DE" altLang="de-DE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396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-Schema: Protokoll mit dem die Ressource anzufragen ist. (http, ftp, ldap, telnet)</a:t>
            </a:r>
          </a:p>
          <a:p>
            <a:pPr eaLnBrk="1" hangingPunct="1"/>
            <a:r>
              <a:rPr lang="de-DE" altLang="de-DE"/>
              <a:t>-Autorität: Organisation, die die Ressource anbietet</a:t>
            </a:r>
          </a:p>
          <a:p>
            <a:pPr eaLnBrk="1" hangingPunct="1"/>
            <a:r>
              <a:rPr lang="de-DE" altLang="de-DE"/>
              <a:t>-Pfad: Pfad, an welcher stelle die Ressource aufzufinden ist</a:t>
            </a:r>
          </a:p>
          <a:p>
            <a:pPr eaLnBrk="1" hangingPunct="1"/>
            <a:r>
              <a:rPr lang="de-DE" altLang="de-DE"/>
              <a:t>-Query: optional, durch Abfrage erweitern z.B. mit &amp; Schlüsselwert paare anhängen</a:t>
            </a:r>
          </a:p>
          <a:p>
            <a:pPr eaLnBrk="1" hangingPunct="1"/>
            <a:r>
              <a:rPr lang="de-DE" altLang="de-DE"/>
              <a:t>-Fragment:  wird nur auf Seite des Clients aufgelöst und nicht an Server übertragen, Verwendung</a:t>
            </a:r>
          </a:p>
          <a:p>
            <a:pPr eaLnBrk="1" hangingPunct="1"/>
            <a:r>
              <a:rPr lang="de-DE" altLang="de-DE"/>
              <a:t>	abhängig vom Protokoll bzw. Medientyp</a:t>
            </a:r>
          </a:p>
        </p:txBody>
      </p:sp>
      <p:sp>
        <p:nvSpPr>
          <p:cNvPr id="53251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9FC25858-86AD-5445-B3B9-F4FE493FC443}" type="slidenum">
              <a:rPr lang="de-DE" altLang="de-DE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6549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-GET: liefert Repräsentation der durch den URI beschriebenen Ressource an den Client</a:t>
            </a:r>
          </a:p>
          <a:p>
            <a:pPr eaLnBrk="1" hangingPunct="1"/>
            <a:r>
              <a:rPr lang="de-DE" altLang="de-DE"/>
              <a:t>-PUT: manipuliert bestehende Ressource von Client au Server. benötigt Zugriffsrechte u.</a:t>
            </a:r>
          </a:p>
          <a:p>
            <a:pPr eaLnBrk="1" hangingPunct="1"/>
            <a:r>
              <a:rPr lang="de-DE" altLang="de-DE"/>
              <a:t>	eine Repräsentation einer Ressource. veränderte Repräsentation versendet im Body Part einer</a:t>
            </a:r>
          </a:p>
          <a:p>
            <a:pPr eaLnBrk="1" hangingPunct="1"/>
            <a:r>
              <a:rPr lang="de-DE" altLang="de-DE"/>
              <a:t>	PUT anfrage, Header enthält Typ der Repräsentation</a:t>
            </a:r>
          </a:p>
          <a:p>
            <a:pPr eaLnBrk="1" hangingPunct="1"/>
            <a:r>
              <a:rPr lang="de-DE" altLang="de-DE"/>
              <a:t>-POST: Ressource wird angelegt, Übertragung wie PUT, unterschied zu PUT: bei PUT URI verweist auf</a:t>
            </a:r>
          </a:p>
          <a:p>
            <a:pPr eaLnBrk="1" hangingPunct="1"/>
            <a:r>
              <a:rPr lang="de-DE" altLang="de-DE"/>
              <a:t>	primär bzw. Subressource, bei POST URI beschreibt Listenressource in die neues Element eingefügt wird</a:t>
            </a:r>
          </a:p>
          <a:p>
            <a:pPr eaLnBrk="1" hangingPunct="1"/>
            <a:r>
              <a:rPr lang="de-DE" altLang="de-DE"/>
              <a:t>-DELETE: löscht Ressource aber i.d.R. nicht physikalisch sondern nur Kennzeichnung</a:t>
            </a:r>
          </a:p>
        </p:txBody>
      </p:sp>
      <p:sp>
        <p:nvSpPr>
          <p:cNvPr id="55299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E53CE66F-329A-2546-8633-F6E6AB2E4FA0}" type="slidenum">
              <a:rPr lang="de-DE" altLang="de-DE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604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2F9F5081-B763-C94C-9F4B-3214E88BB5D2}" type="slidenum">
              <a:rPr lang="de-DE" altLang="de-DE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817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/>
          </a:p>
        </p:txBody>
      </p:sp>
      <p:sp>
        <p:nvSpPr>
          <p:cNvPr id="27651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7BC96504-BC23-204F-B563-3484FCA88407}" type="slidenum">
              <a:rPr lang="de-DE" altLang="de-DE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812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Native App: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Entwicklung für die jeweilige Plattform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Erfordert Kenntnisse der entsprechenden Programmiersprache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App hat Zugriff auf alle auf dem Gerät verfügbaren APIs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Da für das System entwickelt, äußerst Performant (Spieleentwicklung)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Web App: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Für mobile Geräte angepasste Webseite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Erfordert Kenntnisse in der Webentwicklung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Eine Webseite kann nicht auf gerätinterne APIs zugreifen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Performanz hängt vom installierten Browser und der Internetverbindung ab, eine permanente Verbindung ist zwingend erforderlich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Hybrid App: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Wird wie eine Web-App mit Webtechnologien implementiert, allerdings kein Webbrowser, sondern ein Container</a:t>
            </a:r>
          </a:p>
          <a:p>
            <a:pPr marL="1085850" lvl="2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 dieser stellt der Web-App die APIs des Betriebssystems zur Verfügung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Erfordert Kenntnisse in der Webentwicklung und in der Benutzung des Containers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Durch den Container ist eine hohe API Unterstützung gewährleistet</a:t>
            </a:r>
          </a:p>
        </p:txBody>
      </p:sp>
      <p:sp>
        <p:nvSpPr>
          <p:cNvPr id="33795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D4612905-8163-1D49-B96E-930073C09718}" type="slidenum">
              <a:rPr lang="de-DE" altLang="de-DE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86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35843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C4E2549D-24AA-9D4B-8190-49734635016A}" type="slidenum">
              <a:rPr lang="de-DE" altLang="de-DE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774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/>
              <a:t>App ist der entwickelte Web-Code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Bridge ist der Container, um der Web-App die Nutzung der nativen Bibliotheken zu ermöglichen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Native App ist die auf dem Endgerät installierte Hybrid-App</a:t>
            </a:r>
          </a:p>
        </p:txBody>
      </p:sp>
      <p:sp>
        <p:nvSpPr>
          <p:cNvPr id="37891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B7EF0282-4083-AE42-948F-4B8D3DF5B5B0}" type="slidenum">
              <a:rPr lang="de-DE" altLang="de-DE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9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de-DE" altLang="de-DE" dirty="0" smtClean="0"/>
              <a:t>Ehemals </a:t>
            </a:r>
            <a:r>
              <a:rPr lang="de-DE" altLang="de-DE" dirty="0" err="1" smtClean="0"/>
              <a:t>PhoneGap</a:t>
            </a:r>
            <a:endParaRPr lang="de-DE" altLang="de-DE" dirty="0" smtClean="0"/>
          </a:p>
          <a:p>
            <a:pPr marL="171450" indent="-171450" eaLnBrk="1" hangingPunct="1">
              <a:buFontTx/>
              <a:buChar char="-"/>
            </a:pPr>
            <a:r>
              <a:rPr lang="de-DE" altLang="de-DE" dirty="0" smtClean="0"/>
              <a:t>2011 der Apache Software </a:t>
            </a:r>
            <a:r>
              <a:rPr lang="de-DE" altLang="de-DE" dirty="0" err="1" smtClean="0"/>
              <a:t>Foundation</a:t>
            </a:r>
            <a:r>
              <a:rPr lang="de-DE" altLang="de-DE" dirty="0" smtClean="0"/>
              <a:t> gespendet</a:t>
            </a:r>
          </a:p>
          <a:p>
            <a:pPr marL="171450" indent="-171450" eaLnBrk="1" hangingPunct="1">
              <a:buFontTx/>
              <a:buChar char="-"/>
            </a:pPr>
            <a:r>
              <a:rPr lang="de-DE" altLang="de-DE" dirty="0" smtClean="0"/>
              <a:t>Container</a:t>
            </a:r>
          </a:p>
          <a:p>
            <a:pPr marL="171450" indent="-171450" eaLnBrk="1" hangingPunct="1">
              <a:buFontTx/>
              <a:buChar char="-"/>
            </a:pPr>
            <a:r>
              <a:rPr lang="de-DE" altLang="de-DE" smtClean="0"/>
              <a:t>Sammlung </a:t>
            </a:r>
            <a:r>
              <a:rPr lang="de-DE" altLang="de-DE" dirty="0" smtClean="0"/>
              <a:t>von </a:t>
            </a:r>
            <a:r>
              <a:rPr lang="de-DE" altLang="de-DE" smtClean="0"/>
              <a:t>Geräte APIs</a:t>
            </a:r>
            <a:endParaRPr lang="de-DE" altLang="de-DE" dirty="0" smtClean="0"/>
          </a:p>
          <a:p>
            <a:pPr marL="171450" indent="-171450" eaLnBrk="1" hangingPunct="1">
              <a:buFontTx/>
              <a:buChar char="-"/>
            </a:pPr>
            <a:r>
              <a:rPr lang="de-DE" altLang="de-DE" dirty="0" smtClean="0"/>
              <a:t>Ermöglicht Nutzung einer Web-App auf verschiedenen Endgeräten</a:t>
            </a:r>
          </a:p>
        </p:txBody>
      </p:sp>
      <p:sp>
        <p:nvSpPr>
          <p:cNvPr id="39939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1DA8067B-DA7C-D047-9B4F-E1EFBECFF447}" type="slidenum">
              <a:rPr lang="de-DE" altLang="de-DE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493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izenplatzhalt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Web App ist der Teil, wo programmiert wird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Plug-ins ist der Teil, mit der man die nativen APIs ansprechen kann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WebView fügt beides zusammen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/>
              <a:t>Das blaue ist das jeweilige Betriebssystem</a:t>
            </a:r>
          </a:p>
        </p:txBody>
      </p:sp>
      <p:sp>
        <p:nvSpPr>
          <p:cNvPr id="41987" name="Foliennummernplatzhalt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D5CEB41C-1D43-A14D-B3AA-5B97593F0340}" type="slidenum">
              <a:rPr lang="de-DE" altLang="de-DE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136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ngCordova</a:t>
            </a:r>
            <a:r>
              <a:rPr lang="de-DE" sz="1200" dirty="0" smtClean="0"/>
              <a:t> </a:t>
            </a:r>
            <a:r>
              <a:rPr lang="de-DE" sz="1200" dirty="0" err="1" smtClean="0"/>
              <a:t>did</a:t>
            </a:r>
            <a:r>
              <a:rPr lang="de-DE" sz="1200" dirty="0" smtClean="0"/>
              <a:t> was </a:t>
            </a:r>
            <a:r>
              <a:rPr lang="de-DE" sz="1200" dirty="0" err="1" smtClean="0"/>
              <a:t>wrap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standard</a:t>
            </a:r>
            <a:r>
              <a:rPr lang="de-DE" sz="1200" dirty="0" smtClean="0"/>
              <a:t> </a:t>
            </a:r>
            <a:r>
              <a:rPr lang="de-DE" sz="1200" dirty="0" err="1" smtClean="0"/>
              <a:t>Cordova</a:t>
            </a:r>
            <a:r>
              <a:rPr lang="de-DE" sz="1200" dirty="0" smtClean="0"/>
              <a:t> </a:t>
            </a:r>
            <a:r>
              <a:rPr lang="de-DE" sz="1200" dirty="0" err="1" smtClean="0"/>
              <a:t>plugins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make</a:t>
            </a:r>
            <a:r>
              <a:rPr lang="de-DE" sz="1200" dirty="0" smtClean="0"/>
              <a:t> </a:t>
            </a:r>
            <a:r>
              <a:rPr lang="de-DE" sz="1200" dirty="0" err="1" smtClean="0"/>
              <a:t>them</a:t>
            </a:r>
            <a:r>
              <a:rPr lang="de-DE" sz="1200" dirty="0" smtClean="0"/>
              <a:t> </a:t>
            </a:r>
            <a:r>
              <a:rPr lang="de-DE" sz="1200" dirty="0" err="1" smtClean="0"/>
              <a:t>integrate</a:t>
            </a:r>
            <a:r>
              <a:rPr lang="de-DE" sz="1200" dirty="0" smtClean="0"/>
              <a:t> </a:t>
            </a:r>
            <a:r>
              <a:rPr lang="de-DE" sz="1200" dirty="0" err="1" smtClean="0"/>
              <a:t>better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Angular,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provide</a:t>
            </a:r>
            <a:r>
              <a:rPr lang="de-DE" sz="1200" dirty="0" smtClean="0"/>
              <a:t> </a:t>
            </a:r>
            <a:r>
              <a:rPr lang="de-DE" sz="1200" dirty="0" err="1" smtClean="0"/>
              <a:t>things</a:t>
            </a:r>
            <a:r>
              <a:rPr lang="de-DE" sz="1200" dirty="0" smtClean="0"/>
              <a:t> like </a:t>
            </a:r>
            <a:r>
              <a:rPr lang="de-DE" sz="1200" b="1" dirty="0" err="1" smtClean="0"/>
              <a:t>promise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support</a:t>
            </a:r>
            <a:r>
              <a:rPr lang="de-DE" sz="1200" b="1" dirty="0" smtClean="0"/>
              <a:t>, </a:t>
            </a:r>
            <a:r>
              <a:rPr lang="de-DE" sz="1200" dirty="0" err="1" smtClean="0"/>
              <a:t>whereas</a:t>
            </a:r>
            <a:r>
              <a:rPr lang="de-DE" sz="1200" dirty="0" smtClean="0"/>
              <a:t> </a:t>
            </a:r>
            <a:r>
              <a:rPr lang="de-DE" sz="1200" dirty="0" err="1" smtClean="0"/>
              <a:t>vanilla</a:t>
            </a:r>
            <a:r>
              <a:rPr lang="de-DE" sz="1200" dirty="0" smtClean="0"/>
              <a:t> </a:t>
            </a:r>
            <a:r>
              <a:rPr lang="de-DE" sz="1200" dirty="0" err="1" smtClean="0"/>
              <a:t>Cordova</a:t>
            </a:r>
            <a:r>
              <a:rPr lang="de-DE" sz="1200" dirty="0" smtClean="0"/>
              <a:t> </a:t>
            </a:r>
            <a:r>
              <a:rPr lang="de-DE" sz="1200" dirty="0" err="1" smtClean="0"/>
              <a:t>plugins</a:t>
            </a:r>
            <a:r>
              <a:rPr lang="de-DE" sz="1200" dirty="0" smtClean="0"/>
              <a:t> </a:t>
            </a:r>
            <a:r>
              <a:rPr lang="de-DE" sz="1200" dirty="0" err="1" smtClean="0"/>
              <a:t>usually</a:t>
            </a:r>
            <a:r>
              <a:rPr lang="de-DE" sz="1200" dirty="0" smtClean="0"/>
              <a:t> </a:t>
            </a:r>
            <a:r>
              <a:rPr lang="de-DE" sz="1200" dirty="0" err="1" smtClean="0"/>
              <a:t>rely</a:t>
            </a:r>
            <a:r>
              <a:rPr lang="de-DE" sz="1200" dirty="0" smtClean="0"/>
              <a:t> on </a:t>
            </a:r>
            <a:r>
              <a:rPr lang="de-DE" sz="1200" b="1" dirty="0" err="1" smtClean="0"/>
              <a:t>callbacks</a:t>
            </a:r>
            <a:r>
              <a:rPr lang="de-DE" sz="1200" dirty="0" smtClean="0"/>
              <a:t>.</a:t>
            </a:r>
          </a:p>
          <a:p>
            <a:endParaRPr lang="de-DE" altLang="de-DE" dirty="0"/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3E904D4B-AE4F-944B-9EBA-26C7ECFBAA5D}" type="slidenum">
              <a:rPr lang="de-DE" altLang="de-DE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5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>
              <a:extLst>
                <a:ext uri="{FF2B5EF4-FFF2-40B4-BE49-F238E27FC236}"/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>
              <a:extLst>
                <a:ext uri="{FF2B5EF4-FFF2-40B4-BE49-F238E27FC236}"/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03BAB3-C242-434C-8CFA-FAEED746761B}" type="datetime1">
              <a:rPr lang="de-DE" smtClean="0"/>
              <a:t>20.12.17</a:t>
            </a:fld>
            <a:endParaRPr lang="de-DE"/>
          </a:p>
        </p:txBody>
      </p:sp>
      <p:sp>
        <p:nvSpPr>
          <p:cNvPr id="1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FC9F9-616E-B34F-82A0-4ACE9117277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421439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C6F73-8F1B-4C40-BC25-AA0D43D3D4F9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5B06-8F3E-214E-9FE0-4B3009E8DF7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340862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1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 altLang="de-DE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616AB4-0A3D-2742-B837-A4465DD87208}" type="datetime1">
              <a:rPr lang="de-DE" smtClean="0"/>
              <a:t>20.12.17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32E453-AAF2-F94A-A663-655CDDE6462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680719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DE1B-765D-8648-ABD8-16757B49CF11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2B076-B054-FC45-9BE8-0DE8A3A566A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7809564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C0FC7-53F8-5846-B721-F45A20F98807}" type="datetime1">
              <a:rPr lang="de-DE" smtClean="0"/>
              <a:t>20.12.17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BE164E-C84D-B747-A814-30CD3FFD0C6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835894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F227-684D-CA48-9497-4BA4DDD7C93D}" type="datetime1">
              <a:rPr lang="de-DE" smtClean="0"/>
              <a:t>20.12.17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30FF-7D4D-8444-A08B-F158C9B9A16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267701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AEB2-F487-3243-B99E-56A743782E48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E19-3F58-A74D-8B73-AEAED5B584A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337637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6FA6-A41B-ED4F-BE6E-5535C3C9788F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218D7-241C-2C4B-BC45-521324DD77B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70649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CD2E-4D53-D942-95FB-DBC5D2636D5B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35B5B-2742-5F45-908E-B3DF43DCEB0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62879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A65B-08C6-464D-96D6-E45AC288C767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183B7-760E-9344-B5EE-424A58D1B67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3626592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62E22-FE6B-DD46-8DCC-3217C6E09963}" type="datetime1">
              <a:rPr lang="de-DE" smtClean="0"/>
              <a:t>20.12.17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C216-A2B5-D044-B220-1ED2EABF43C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4234089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644DB-9C65-764E-B18D-1D81DA718FD3}" type="datetime1">
              <a:rPr lang="de-DE" smtClean="0"/>
              <a:t>20.12.17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B4959-F267-BC4A-B59A-D2A3605BC37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25368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BBAB9-4311-7949-BC05-9829D43641A3}" type="datetime1">
              <a:rPr lang="de-DE" smtClean="0"/>
              <a:t>20.12.17</a:t>
            </a:fld>
            <a:endParaRPr lang="de-DE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7B63-871E-0546-BC1D-8C4B8DE044DF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8147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A060-D261-B241-805A-23A0F7350113}" type="datetime1">
              <a:rPr lang="de-DE" smtClean="0"/>
              <a:t>20.12.17</a:t>
            </a:fld>
            <a:endParaRPr lang="de-DE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E8C7-4155-2149-AFCB-1E3FC7AFBD2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9948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2DF93-DAB1-5741-B000-C78D14D8835F}" type="datetime1">
              <a:rPr lang="de-DE" smtClean="0"/>
              <a:t>20.12.17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39F7-E986-9D40-A6A2-53D187A5A04D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613519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B18F-118A-F843-B58E-D33983FDD23B}" type="datetime1">
              <a:rPr lang="de-DE" smtClean="0"/>
              <a:t>20.12.17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33AD6-989A-2748-896E-054FEDB1972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574544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/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9F8C90-E542-E841-9D9D-3924F1DA88D7}" type="datetime1">
              <a:rPr lang="de-DE" smtClean="0"/>
              <a:t>20.12.17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0C2C48-CBAF-BC4B-9205-1B646014842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42" r:id="rId11"/>
    <p:sldLayoutId id="2147483837" r:id="rId12"/>
    <p:sldLayoutId id="2147483843" r:id="rId13"/>
    <p:sldLayoutId id="2147483838" r:id="rId14"/>
    <p:sldLayoutId id="2147483839" r:id="rId15"/>
    <p:sldLayoutId id="2147483840" r:id="rId16"/>
  </p:sldLayoutIdLst>
  <p:transition spd="med">
    <p:fad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4" Type="http://schemas.openxmlformats.org/officeDocument/2006/relationships/hyperlink" Target="https://github.com/ionic-team/ng-cordova/issues/1452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de/latest/guide/support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ugins.cordova.io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 noChangeArrowheads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eaLnBrk="1" hangingPunct="1"/>
            <a:r>
              <a:rPr lang="de-DE" altLang="de-DE"/>
              <a:t>Mobile Anwendungsentwicklung</a:t>
            </a:r>
          </a:p>
        </p:txBody>
      </p:sp>
      <p:sp>
        <p:nvSpPr>
          <p:cNvPr id="3" name="Untertitel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Von Nikolai Kloß, Eduard </a:t>
            </a:r>
            <a:r>
              <a:rPr lang="de-DE" dirty="0" err="1"/>
              <a:t>Ljaschenko</a:t>
            </a:r>
            <a:r>
              <a:rPr lang="de-DE" dirty="0"/>
              <a:t>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e-DE" dirty="0"/>
              <a:t>Dennis </a:t>
            </a:r>
            <a:r>
              <a:rPr lang="de-DE" dirty="0" err="1"/>
              <a:t>Lüdeke</a:t>
            </a:r>
            <a:r>
              <a:rPr lang="de-DE" dirty="0"/>
              <a:t> &amp; Jan Hendrik Plümer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Designansätze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Responsive Design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Flexible skalierbare Layouts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Für alle Bildschirmgrößen angepasst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Nutzt CSS3 Media Query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Vorteile: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optimale Nutzung des jeweiligen Viewports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Struktur folgt den Anforderungen des Inhalts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Interaktionen lässt sich früh abbilden u. testen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Nachteile: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Anforderungen an Kunden steigen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Komplexere Planung u. Gestaltung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Komplexere Umsetzung</a:t>
            </a:r>
          </a:p>
        </p:txBody>
      </p:sp>
      <p:pic>
        <p:nvPicPr>
          <p:cNvPr id="29700" name="Grafik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100513"/>
            <a:ext cx="418306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Foliennummernplatzhalt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77AB78-F6C9-E34E-8399-F357BF352E02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5"/>
          <p:cNvSpPr>
            <a:spLocks noGrp="1"/>
          </p:cNvSpPr>
          <p:nvPr>
            <p:ph type="title"/>
          </p:nvPr>
        </p:nvSpPr>
        <p:spPr>
          <a:xfrm>
            <a:off x="677863" y="2700338"/>
            <a:ext cx="8596312" cy="1827212"/>
          </a:xfrm>
        </p:spPr>
        <p:txBody>
          <a:bodyPr/>
          <a:lstStyle/>
          <a:p>
            <a:r>
              <a:rPr lang="de-DE" altLang="de-DE"/>
              <a:t>Fragen?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677863" y="4527550"/>
            <a:ext cx="8596312" cy="860425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de-DE" dirty="0" smtClean="0"/>
              <a:t>Bis hierhin alles klar?</a:t>
            </a:r>
            <a:endParaRPr lang="de-DE" dirty="0"/>
          </a:p>
        </p:txBody>
      </p:sp>
      <p:sp>
        <p:nvSpPr>
          <p:cNvPr id="30723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B0736-7DF8-8643-B5CF-39F98584E233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Inhalt</a:t>
            </a:r>
          </a:p>
        </p:txBody>
      </p:sp>
      <p:sp>
        <p:nvSpPr>
          <p:cNvPr id="31746" name="Inhaltsplatzhalter 4"/>
          <p:cNvSpPr>
            <a:spLocks noGrp="1" noChangeArrowheads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eaLnBrk="1" hangingPunct="1"/>
            <a:r>
              <a:rPr lang="de-DE" altLang="de-DE" dirty="0"/>
              <a:t>GUI Design</a:t>
            </a:r>
          </a:p>
          <a:p>
            <a:pPr eaLnBrk="1" hangingPunct="1"/>
            <a:r>
              <a:rPr lang="de-DE" altLang="de-DE" dirty="0">
                <a:solidFill>
                  <a:schemeClr val="accent1"/>
                </a:solidFill>
              </a:rPr>
              <a:t>Hybride </a:t>
            </a:r>
            <a:r>
              <a:rPr lang="de-DE" altLang="de-DE" dirty="0" smtClean="0">
                <a:solidFill>
                  <a:schemeClr val="accent1"/>
                </a:solidFill>
              </a:rPr>
              <a:t>Anwendungsentwicklung</a:t>
            </a:r>
            <a:endParaRPr lang="de-DE" altLang="de-DE" dirty="0"/>
          </a:p>
          <a:p>
            <a:pPr eaLnBrk="1" hangingPunct="1"/>
            <a:r>
              <a:rPr lang="de-DE" altLang="de-DE" dirty="0"/>
              <a:t>REST</a:t>
            </a:r>
          </a:p>
        </p:txBody>
      </p:sp>
      <p:sp>
        <p:nvSpPr>
          <p:cNvPr id="31747" name="Inhaltsplatzhalter 5"/>
          <p:cNvSpPr>
            <a:spLocks noGrp="1" noChangeArrowheads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eaLnBrk="1" hangingPunct="1"/>
            <a:r>
              <a:rPr lang="de-DE" altLang="de-DE" dirty="0"/>
              <a:t>Applikationen im Vergleich</a:t>
            </a:r>
          </a:p>
          <a:p>
            <a:pPr eaLnBrk="1" hangingPunct="1"/>
            <a:r>
              <a:rPr lang="de-DE" altLang="de-DE" dirty="0"/>
              <a:t>Aufbau einer Hybrid-App</a:t>
            </a:r>
          </a:p>
          <a:p>
            <a:pPr eaLnBrk="1" hangingPunct="1"/>
            <a:r>
              <a:rPr lang="de-DE" altLang="de-DE" dirty="0"/>
              <a:t>Was ist </a:t>
            </a:r>
            <a:r>
              <a:rPr lang="de-DE" altLang="de-DE" dirty="0" err="1"/>
              <a:t>Cordova</a:t>
            </a:r>
            <a:r>
              <a:rPr lang="de-DE" altLang="de-DE" dirty="0"/>
              <a:t>?</a:t>
            </a:r>
          </a:p>
          <a:p>
            <a:pPr eaLnBrk="1" hangingPunct="1"/>
            <a:r>
              <a:rPr lang="de-DE" altLang="de-DE" dirty="0" err="1"/>
              <a:t>Cordova</a:t>
            </a:r>
            <a:r>
              <a:rPr lang="de-DE" altLang="de-DE" dirty="0"/>
              <a:t> </a:t>
            </a:r>
            <a:r>
              <a:rPr lang="de-DE" altLang="de-DE" dirty="0" smtClean="0"/>
              <a:t>Architektur</a:t>
            </a:r>
          </a:p>
          <a:p>
            <a:pPr eaLnBrk="1" hangingPunct="1"/>
            <a:r>
              <a:rPr lang="de-DE" altLang="de-DE" dirty="0" smtClean="0"/>
              <a:t>Apache </a:t>
            </a:r>
            <a:r>
              <a:rPr lang="de-DE" altLang="de-DE" dirty="0" err="1" smtClean="0"/>
              <a:t>Cordova</a:t>
            </a:r>
            <a:r>
              <a:rPr lang="de-DE" altLang="de-DE" dirty="0" smtClean="0"/>
              <a:t> &amp; </a:t>
            </a:r>
            <a:r>
              <a:rPr lang="de-DE" altLang="de-DE" dirty="0" err="1" smtClean="0"/>
              <a:t>ngCordova</a:t>
            </a:r>
            <a:endParaRPr lang="de-DE" altLang="de-DE" dirty="0"/>
          </a:p>
          <a:p>
            <a:pPr eaLnBrk="1" hangingPunct="1"/>
            <a:r>
              <a:rPr lang="de-DE" altLang="de-DE" dirty="0" smtClean="0"/>
              <a:t>Projekt</a:t>
            </a:r>
          </a:p>
          <a:p>
            <a:pPr eaLnBrk="1" hangingPunct="1"/>
            <a:r>
              <a:rPr lang="de-DE" altLang="de-DE" dirty="0" err="1" smtClean="0"/>
              <a:t>Ionic</a:t>
            </a:r>
            <a:r>
              <a:rPr lang="de-DE" altLang="de-DE" dirty="0" smtClean="0"/>
              <a:t> Elemente</a:t>
            </a:r>
            <a:endParaRPr lang="de-DE" altLang="de-DE" dirty="0"/>
          </a:p>
        </p:txBody>
      </p:sp>
      <p:sp>
        <p:nvSpPr>
          <p:cNvPr id="31748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B4035-75D4-164E-A801-7968860D725C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Applikationen im Vergleich</a:t>
            </a:r>
          </a:p>
        </p:txBody>
      </p:sp>
      <p:pic>
        <p:nvPicPr>
          <p:cNvPr id="32770" name="Inhaltsplatzhalt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863" y="2876550"/>
            <a:ext cx="4183062" cy="2449513"/>
          </a:xfrm>
        </p:spPr>
      </p:pic>
      <p:sp>
        <p:nvSpPr>
          <p:cNvPr id="32771" name="Inhaltsplatzhalter 1"/>
          <p:cNvSpPr>
            <a:spLocks noGrp="1" noChangeArrowheads="1"/>
          </p:cNvSpPr>
          <p:nvPr>
            <p:ph sz="half" idx="2"/>
          </p:nvPr>
        </p:nvSpPr>
        <p:spPr>
          <a:xfrm>
            <a:off x="5089525" y="1930400"/>
            <a:ext cx="4184650" cy="3881438"/>
          </a:xfrm>
        </p:spPr>
        <p:txBody>
          <a:bodyPr/>
          <a:lstStyle/>
          <a:p>
            <a:pPr eaLnBrk="1" hangingPunct="1"/>
            <a:r>
              <a:rPr lang="de-DE" altLang="de-DE"/>
              <a:t>Native App:</a:t>
            </a:r>
          </a:p>
          <a:p>
            <a:pPr lvl="1" eaLnBrk="1" hangingPunct="1"/>
            <a:r>
              <a:rPr lang="de-DE" altLang="de-DE"/>
              <a:t>Spezielle Plattform</a:t>
            </a:r>
          </a:p>
          <a:p>
            <a:pPr lvl="1" eaLnBrk="1" hangingPunct="1"/>
            <a:r>
              <a:rPr lang="de-DE" altLang="de-DE"/>
              <a:t>Zugriff auf alle verfügbaren APIs</a:t>
            </a:r>
          </a:p>
          <a:p>
            <a:pPr lvl="1" eaLnBrk="1" hangingPunct="1"/>
            <a:r>
              <a:rPr lang="de-DE" altLang="de-DE"/>
              <a:t>Hohe Performanz</a:t>
            </a:r>
          </a:p>
          <a:p>
            <a:pPr eaLnBrk="1" hangingPunct="1"/>
            <a:r>
              <a:rPr lang="de-DE" altLang="de-DE"/>
              <a:t>Web App:</a:t>
            </a:r>
          </a:p>
          <a:p>
            <a:pPr lvl="1" eaLnBrk="1" hangingPunct="1"/>
            <a:r>
              <a:rPr lang="de-DE" altLang="de-DE"/>
              <a:t>Zugriff via Webbrowser der Geräte</a:t>
            </a:r>
          </a:p>
          <a:p>
            <a:pPr lvl="1" eaLnBrk="1" hangingPunct="1"/>
            <a:r>
              <a:rPr lang="de-DE" altLang="de-DE"/>
              <a:t>Keinen API Zugriff</a:t>
            </a:r>
          </a:p>
          <a:p>
            <a:pPr lvl="1" eaLnBrk="1" hangingPunct="1"/>
            <a:r>
              <a:rPr lang="de-DE" altLang="de-DE"/>
              <a:t>Geringe Performanz</a:t>
            </a:r>
          </a:p>
          <a:p>
            <a:pPr eaLnBrk="1" hangingPunct="1"/>
            <a:r>
              <a:rPr lang="de-DE" altLang="de-DE"/>
              <a:t>Hybrid App:</a:t>
            </a:r>
          </a:p>
          <a:p>
            <a:pPr lvl="1" eaLnBrk="1" hangingPunct="1"/>
            <a:r>
              <a:rPr lang="de-DE" altLang="de-DE"/>
              <a:t>Zugriff via Container</a:t>
            </a:r>
          </a:p>
          <a:p>
            <a:pPr lvl="1" eaLnBrk="1" hangingPunct="1"/>
            <a:r>
              <a:rPr lang="de-DE" altLang="de-DE"/>
              <a:t>Hohe API Unterstützung</a:t>
            </a:r>
          </a:p>
          <a:p>
            <a:pPr lvl="1" eaLnBrk="1" hangingPunct="1"/>
            <a:r>
              <a:rPr lang="de-DE" altLang="de-DE"/>
              <a:t>Mäßige Performanz</a:t>
            </a:r>
          </a:p>
        </p:txBody>
      </p:sp>
      <p:sp>
        <p:nvSpPr>
          <p:cNvPr id="32772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CCB9B-85EB-2341-A6CA-C767088C75AA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Applikationen im Vergleich</a:t>
            </a:r>
          </a:p>
        </p:txBody>
      </p:sp>
      <p:sp>
        <p:nvSpPr>
          <p:cNvPr id="10243" name="Inhaltsplatzhalter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1930400"/>
            <a:ext cx="8596312" cy="3881438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  <a:defRPr/>
            </a:pPr>
            <a:r>
              <a:rPr lang="de-DE" altLang="de-DE" b="1" dirty="0"/>
              <a:t>Wann sollte welche Entwicklungsstrategie gewählt werden?</a:t>
            </a:r>
          </a:p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Keine perfekte Entwicklungsstrategie</a:t>
            </a:r>
          </a:p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Welche Mobilen Plattformen sollen unterstützt werden?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Eine 	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Nativ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>
                <a:sym typeface="Wingdings" panose="05000000000000000000" pitchFamily="2" charset="2"/>
              </a:rPr>
              <a:t>Mehrere 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Hybrid, Web</a:t>
            </a:r>
            <a:endParaRPr lang="de-DE" altLang="de-DE" dirty="0"/>
          </a:p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Soll die App über den App Store publiziert werden?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Ja 	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Nativ, Hybrid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>
                <a:sym typeface="Wingdings" panose="05000000000000000000" pitchFamily="2" charset="2"/>
              </a:rPr>
              <a:t>Nein 	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Web</a:t>
            </a:r>
            <a:endParaRPr lang="de-DE" altLang="de-DE" dirty="0"/>
          </a:p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Soll die App auf Funktionen des Smartphones zugreifen können?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Ja 	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Nativ, Hybrid</a:t>
            </a:r>
            <a:endParaRPr lang="de-DE" altLang="de-DE" dirty="0"/>
          </a:p>
          <a:p>
            <a:pPr lvl="1"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Nein		</a:t>
            </a:r>
            <a:r>
              <a:rPr lang="de-DE" alt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 altLang="de-DE" dirty="0">
                <a:sym typeface="Wingdings" panose="05000000000000000000" pitchFamily="2" charset="2"/>
              </a:rPr>
              <a:t> Web</a:t>
            </a:r>
            <a:endParaRPr lang="de-DE" altLang="de-DE" dirty="0"/>
          </a:p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Welche Kompetenzen sind bereits im Team vorhanden?</a:t>
            </a:r>
          </a:p>
          <a:p>
            <a:pPr lvl="1" eaLnBrk="1" hangingPunct="1">
              <a:buFont typeface="Wingdings 3" pitchFamily="18" charset="2"/>
              <a:buChar char=""/>
              <a:defRPr/>
            </a:pPr>
            <a:endParaRPr lang="de-DE" altLang="de-DE" dirty="0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E8E88-58AE-DF48-90E0-D9E7B07A7575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Aufbau einer Hybrid-App</a:t>
            </a:r>
          </a:p>
        </p:txBody>
      </p:sp>
      <p:pic>
        <p:nvPicPr>
          <p:cNvPr id="36866" name="Inhaltsplatzhalt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2160588"/>
            <a:ext cx="6523038" cy="3881437"/>
          </a:xfrm>
        </p:spPr>
      </p:pic>
      <p:sp>
        <p:nvSpPr>
          <p:cNvPr id="36867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344BC-40C0-B349-BB02-F0B7A96DFF63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Was ist Cordova?</a:t>
            </a:r>
          </a:p>
        </p:txBody>
      </p:sp>
      <p:sp>
        <p:nvSpPr>
          <p:cNvPr id="38914" name="Inhaltsplatzhalt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Ehemals </a:t>
            </a:r>
            <a:r>
              <a:rPr lang="de-DE" altLang="de-DE" dirty="0" err="1" smtClean="0"/>
              <a:t>PhoneGap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2011 der Apache Software </a:t>
            </a:r>
            <a:r>
              <a:rPr lang="de-DE" altLang="de-DE" dirty="0" err="1" smtClean="0"/>
              <a:t>Foundation</a:t>
            </a:r>
            <a:r>
              <a:rPr lang="de-DE" altLang="de-DE" dirty="0" smtClean="0"/>
              <a:t> gespendet</a:t>
            </a:r>
          </a:p>
          <a:p>
            <a:pPr eaLnBrk="1" hangingPunct="1"/>
            <a:r>
              <a:rPr lang="de-DE" altLang="de-DE" dirty="0" smtClean="0"/>
              <a:t>Container</a:t>
            </a:r>
          </a:p>
          <a:p>
            <a:pPr eaLnBrk="1" hangingPunct="1"/>
            <a:r>
              <a:rPr lang="de-DE" altLang="de-DE" dirty="0"/>
              <a:t>Sammlung von Geräte APIs</a:t>
            </a:r>
          </a:p>
          <a:p>
            <a:pPr eaLnBrk="1" hangingPunct="1"/>
            <a:r>
              <a:rPr lang="de-DE" altLang="de-DE" dirty="0"/>
              <a:t>Ermöglicht Nutzung einer Web-App auf verschiedenen </a:t>
            </a:r>
            <a:r>
              <a:rPr lang="de-DE" altLang="de-DE" dirty="0" smtClean="0"/>
              <a:t>Endgeräten</a:t>
            </a:r>
            <a:endParaRPr lang="de-DE" altLang="de-DE" dirty="0"/>
          </a:p>
        </p:txBody>
      </p:sp>
      <p:sp>
        <p:nvSpPr>
          <p:cNvPr id="38915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CABAF7-A61C-E749-906A-19180674986B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Cordova Architektur</a:t>
            </a:r>
          </a:p>
        </p:txBody>
      </p:sp>
      <p:pic>
        <p:nvPicPr>
          <p:cNvPr id="40962" name="Inhaltsplatzhalter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2160588"/>
            <a:ext cx="5808662" cy="3881437"/>
          </a:xfrm>
        </p:spPr>
      </p:pic>
      <p:sp>
        <p:nvSpPr>
          <p:cNvPr id="4096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2E114-07DB-BB42-A605-31813A17E5D2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Apache Cordova &amp; ngCordova</a:t>
            </a:r>
          </a:p>
        </p:txBody>
      </p:sp>
      <p:pic>
        <p:nvPicPr>
          <p:cNvPr id="62466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0" y="1270000"/>
            <a:ext cx="5253038" cy="5353050"/>
          </a:xfrm>
        </p:spPr>
      </p:pic>
      <p:sp>
        <p:nvSpPr>
          <p:cNvPr id="62467" name="Foliennummernplatzhalt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7BE6A50E-C87F-EC43-846C-B9CA6990C67F}" type="slidenum">
              <a:rPr lang="de-DE" altLang="de-DE">
                <a:solidFill>
                  <a:schemeClr val="accent1"/>
                </a:solidFill>
              </a:rPr>
              <a:pPr/>
              <a:t>18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ngCordova</a:t>
            </a:r>
          </a:p>
        </p:txBody>
      </p:sp>
      <p:sp>
        <p:nvSpPr>
          <p:cNvPr id="645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>
                <a:latin typeface="Arial" charset="0"/>
                <a:ea typeface="Arial" charset="0"/>
                <a:cs typeface="Arial" charset="0"/>
                <a:hlinkClick r:id="rId3"/>
              </a:rPr>
              <a:t>http://ngcordova.com</a:t>
            </a:r>
            <a:r>
              <a:rPr lang="de-DE" altLang="de-DE">
                <a:latin typeface="Arial" charset="0"/>
                <a:ea typeface="Arial" charset="0"/>
                <a:cs typeface="Arial" charset="0"/>
              </a:rPr>
              <a:t> führt zu</a:t>
            </a:r>
          </a:p>
          <a:p>
            <a:endParaRPr lang="de-DE" altLang="de-DE">
              <a:latin typeface="Arial" charset="0"/>
              <a:ea typeface="Arial" charset="0"/>
              <a:cs typeface="Arial" charset="0"/>
            </a:endParaRPr>
          </a:p>
          <a:p>
            <a:r>
              <a:rPr lang="de-DE" altLang="de-DE">
                <a:latin typeface="Arial" charset="0"/>
                <a:ea typeface="Arial" charset="0"/>
                <a:cs typeface="Arial" charset="0"/>
                <a:hlinkClick r:id="rId4"/>
              </a:rPr>
              <a:t>https://github.com/ionic-team/ng-cordova/issues/1452</a:t>
            </a:r>
            <a:endParaRPr lang="de-DE" altLang="de-DE">
              <a:latin typeface="Arial" charset="0"/>
              <a:ea typeface="Arial" charset="0"/>
              <a:cs typeface="Arial" charset="0"/>
            </a:endParaRPr>
          </a:p>
          <a:p>
            <a:endParaRPr lang="de-DE" altLang="de-DE">
              <a:latin typeface="Arial" charset="0"/>
              <a:ea typeface="Arial" charset="0"/>
              <a:cs typeface="Arial" charset="0"/>
            </a:endParaRPr>
          </a:p>
          <a:p>
            <a:endParaRPr lang="de-DE" altLang="de-DE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4515" name="Bild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565525"/>
            <a:ext cx="903446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46D6FD6A-3B5F-3543-96FB-CC40F1FFDB4A}" type="slidenum">
              <a:rPr lang="de-DE" altLang="de-DE">
                <a:solidFill>
                  <a:schemeClr val="accent1"/>
                </a:solidFill>
              </a:rPr>
              <a:pPr/>
              <a:t>19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Inhalt</a:t>
            </a:r>
          </a:p>
        </p:txBody>
      </p:sp>
      <p:sp>
        <p:nvSpPr>
          <p:cNvPr id="20482" name="Inhaltsplatzhalt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GUI Design</a:t>
            </a:r>
          </a:p>
          <a:p>
            <a:pPr eaLnBrk="1" hangingPunct="1"/>
            <a:r>
              <a:rPr lang="de-DE" altLang="de-DE" dirty="0"/>
              <a:t>Hybride </a:t>
            </a:r>
            <a:r>
              <a:rPr lang="de-DE" altLang="de-DE" dirty="0" smtClean="0"/>
              <a:t>Anwendungsentwicklung</a:t>
            </a:r>
            <a:endParaRPr lang="de-DE" altLang="de-DE" dirty="0"/>
          </a:p>
          <a:p>
            <a:pPr eaLnBrk="1" hangingPunct="1"/>
            <a:r>
              <a:rPr lang="de-DE" altLang="de-DE" dirty="0"/>
              <a:t>REST</a:t>
            </a:r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8683B-EF0E-694E-A185-A73EBCE0DBF3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Apache </a:t>
            </a:r>
            <a:r>
              <a:rPr lang="de-DE" altLang="de-DE" dirty="0" err="1"/>
              <a:t>Cordova</a:t>
            </a:r>
            <a:r>
              <a:rPr lang="de-DE" altLang="de-DE" dirty="0"/>
              <a:t> </a:t>
            </a:r>
            <a:r>
              <a:rPr lang="de-DE" altLang="de-DE" dirty="0" smtClean="0"/>
              <a:t>&amp;! </a:t>
            </a:r>
            <a:r>
              <a:rPr lang="de-DE" altLang="de-DE" dirty="0" err="1"/>
              <a:t>ngCordova</a:t>
            </a:r>
            <a:endParaRPr lang="de-DE" altLang="de-DE" dirty="0"/>
          </a:p>
        </p:txBody>
      </p:sp>
      <p:sp>
        <p:nvSpPr>
          <p:cNvPr id="62467" name="Foliennummernplatzhalt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7BE6A50E-C87F-EC43-846C-B9CA6990C67F}" type="slidenum">
              <a:rPr lang="de-DE" altLang="de-DE">
                <a:solidFill>
                  <a:schemeClr val="accent1"/>
                </a:solidFill>
              </a:rPr>
              <a:pPr/>
              <a:t>20</a:t>
            </a:fld>
            <a:endParaRPr lang="de-DE" altLang="de-DE">
              <a:solidFill>
                <a:schemeClr val="accent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01" y="1264920"/>
            <a:ext cx="7148836" cy="4777105"/>
          </a:xfrm>
        </p:spPr>
      </p:pic>
    </p:spTree>
    <p:extLst>
      <p:ext uri="{BB962C8B-B14F-4D97-AF65-F5344CB8AC3E}">
        <p14:creationId xmlns:p14="http://schemas.microsoft.com/office/powerpoint/2010/main" val="477248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  <a:defRPr/>
            </a:pPr>
            <a:r>
              <a:rPr lang="de-DE" sz="2400" dirty="0" err="1" smtClean="0"/>
              <a:t>Cordova</a:t>
            </a:r>
            <a:r>
              <a:rPr lang="de-DE" sz="2400" dirty="0" smtClean="0"/>
              <a:t> installieren:</a:t>
            </a:r>
          </a:p>
          <a:p>
            <a:pPr marL="0" indent="0">
              <a:buFont typeface="Wingdings 3" charset="2"/>
              <a:buNone/>
              <a:defRPr/>
            </a:pPr>
            <a:r>
              <a:rPr lang="de-DE" dirty="0" smtClean="0"/>
              <a:t>Voraussetzung: </a:t>
            </a:r>
            <a:r>
              <a:rPr lang="de-DE" dirty="0" err="1" smtClean="0"/>
              <a:t>Node.js</a:t>
            </a:r>
            <a:r>
              <a:rPr lang="de-DE" dirty="0" smtClean="0"/>
              <a:t> und </a:t>
            </a:r>
            <a:r>
              <a:rPr lang="de-DE" dirty="0" err="1" smtClean="0"/>
              <a:t>Git</a:t>
            </a:r>
            <a:r>
              <a:rPr lang="de-DE" dirty="0" smtClean="0"/>
              <a:t> müssen installiert sein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pm</a:t>
            </a:r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install</a:t>
            </a:r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cordova</a:t>
            </a:r>
            <a:endParaRPr lang="de-DE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de-DE" dirty="0"/>
          </a:p>
        </p:txBody>
      </p:sp>
      <p:sp>
        <p:nvSpPr>
          <p:cNvPr id="65539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75789CE7-A463-8549-96F5-93F4555E981F}" type="slidenum">
              <a:rPr lang="de-DE" altLang="de-DE">
                <a:solidFill>
                  <a:schemeClr val="accent1"/>
                </a:solidFill>
              </a:rPr>
              <a:pPr/>
              <a:t>21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  <a:defRPr/>
            </a:pPr>
            <a:r>
              <a:rPr lang="de-DE" sz="2400" dirty="0" smtClean="0"/>
              <a:t>Basiskomponenten:</a:t>
            </a:r>
          </a:p>
          <a:p>
            <a:pPr>
              <a:defRPr/>
            </a:pPr>
            <a:r>
              <a:rPr lang="de-DE" dirty="0" err="1"/>
              <a:t>Cordova</a:t>
            </a:r>
            <a:r>
              <a:rPr lang="de-DE" dirty="0"/>
              <a:t> Applikationen basieren auf einer </a:t>
            </a:r>
            <a:r>
              <a:rPr lang="de-DE" b="1" dirty="0" err="1"/>
              <a:t>config.xml</a:t>
            </a:r>
            <a:r>
              <a:rPr lang="de-DE" dirty="0"/>
              <a:t> Datei, welche alle </a:t>
            </a:r>
            <a:r>
              <a:rPr lang="de-DE" dirty="0" err="1" smtClean="0"/>
              <a:t>benö̈</a:t>
            </a:r>
            <a:r>
              <a:rPr lang="de-DE" dirty="0" err="1"/>
              <a:t>tigten</a:t>
            </a:r>
            <a:r>
              <a:rPr lang="de-DE" dirty="0"/>
              <a:t> Informationen und Parameter der Applikation </a:t>
            </a:r>
            <a:r>
              <a:rPr lang="de-DE" dirty="0" smtClean="0"/>
              <a:t>enthält</a:t>
            </a:r>
            <a:r>
              <a:rPr lang="de-DE" dirty="0"/>
              <a:t>. </a:t>
            </a:r>
          </a:p>
          <a:p>
            <a:pPr>
              <a:defRPr/>
            </a:pPr>
            <a:r>
              <a:rPr lang="de-DE" dirty="0"/>
              <a:t>Die </a:t>
            </a:r>
            <a:r>
              <a:rPr lang="de-DE" dirty="0" err="1"/>
              <a:t>config.xml</a:t>
            </a:r>
            <a:r>
              <a:rPr lang="de-DE" dirty="0"/>
              <a:t> Datei ist nach den W3Cs </a:t>
            </a:r>
            <a:r>
              <a:rPr lang="de-DE" dirty="0" err="1"/>
              <a:t>Packaged</a:t>
            </a:r>
            <a:r>
              <a:rPr lang="de-DE" dirty="0"/>
              <a:t> Web App, oder </a:t>
            </a:r>
            <a:r>
              <a:rPr lang="de-DE" dirty="0" err="1"/>
              <a:t>widget</a:t>
            </a:r>
            <a:r>
              <a:rPr lang="de-DE" dirty="0"/>
              <a:t>, </a:t>
            </a:r>
            <a:r>
              <a:rPr lang="de-DE" dirty="0" smtClean="0"/>
              <a:t>Spezifikationen </a:t>
            </a:r>
            <a:r>
              <a:rPr lang="de-DE" dirty="0"/>
              <a:t>[</a:t>
            </a:r>
            <a:r>
              <a:rPr lang="de-DE" b="1" dirty="0"/>
              <a:t>W3C12</a:t>
            </a:r>
            <a:r>
              <a:rPr lang="de-DE" dirty="0"/>
              <a:t>] aufgebaut. </a:t>
            </a:r>
          </a:p>
          <a:p>
            <a:pPr>
              <a:defRPr/>
            </a:pPr>
            <a:r>
              <a:rPr lang="de-DE" dirty="0"/>
              <a:t>Die Applikation selbst wird als Website implementiert. Als Startseite dient eine </a:t>
            </a:r>
            <a:r>
              <a:rPr lang="de-DE" b="1" dirty="0" err="1"/>
              <a:t>index.html</a:t>
            </a:r>
            <a:r>
              <a:rPr lang="de-DE" dirty="0"/>
              <a:t> Datei, welche die </a:t>
            </a:r>
            <a:r>
              <a:rPr lang="de-DE" dirty="0" smtClean="0"/>
              <a:t>benötigten </a:t>
            </a:r>
            <a:r>
              <a:rPr lang="de-DE" b="1" dirty="0"/>
              <a:t>CSS</a:t>
            </a:r>
            <a:r>
              <a:rPr lang="de-DE" dirty="0"/>
              <a:t> und </a:t>
            </a:r>
            <a:r>
              <a:rPr lang="de-DE" b="1" dirty="0"/>
              <a:t>JS</a:t>
            </a:r>
            <a:r>
              <a:rPr lang="de-DE" dirty="0"/>
              <a:t> Dateien referenziert. </a:t>
            </a:r>
          </a:p>
          <a:p>
            <a:pPr>
              <a:defRPr/>
            </a:pPr>
            <a:r>
              <a:rPr lang="de-DE" dirty="0" err="1"/>
              <a:t>Cordova</a:t>
            </a:r>
            <a:r>
              <a:rPr lang="de-DE" dirty="0"/>
              <a:t> bietet </a:t>
            </a:r>
            <a:r>
              <a:rPr lang="de-DE" u="sng" dirty="0"/>
              <a:t>keine UI Komponenten</a:t>
            </a:r>
            <a:r>
              <a:rPr lang="de-DE" dirty="0"/>
              <a:t> an, diese </a:t>
            </a:r>
            <a:r>
              <a:rPr lang="de-DE" dirty="0" smtClean="0"/>
              <a:t>müssen über </a:t>
            </a:r>
            <a:r>
              <a:rPr lang="de-DE" dirty="0" err="1"/>
              <a:t>Plugins</a:t>
            </a:r>
            <a:r>
              <a:rPr lang="de-DE" dirty="0"/>
              <a:t> oder </a:t>
            </a:r>
            <a:r>
              <a:rPr lang="de-DE" dirty="0" smtClean="0"/>
              <a:t>Drittanbieter </a:t>
            </a:r>
            <a:r>
              <a:rPr lang="de-DE" dirty="0"/>
              <a:t>Frameworks nachgeladen werden. </a:t>
            </a:r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B116725C-FD39-D64D-8C86-8935515FBFD9}" type="slidenum">
              <a:rPr lang="de-DE" altLang="de-DE">
                <a:solidFill>
                  <a:schemeClr val="accent1"/>
                </a:solidFill>
              </a:rPr>
              <a:pPr/>
              <a:t>22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</a:pPr>
            <a:r>
              <a:rPr lang="de-DE" altLang="de-DE" sz="2400"/>
              <a:t>Cordova Projekt anlegen: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create hello com.example.hello HelloWorld</a:t>
            </a:r>
          </a:p>
          <a:p>
            <a:pPr marL="0" indent="0">
              <a:buFont typeface="Wingdings 3" charset="2"/>
              <a:buNone/>
            </a:pPr>
            <a:endParaRPr lang="de-DE" altLang="de-DE">
              <a:ea typeface="Arial" charset="0"/>
              <a:cs typeface="Arial" charset="0"/>
            </a:endParaRPr>
          </a:p>
          <a:p>
            <a:pPr marL="0" indent="0"/>
            <a:endParaRPr lang="de-DE" alt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677863" y="3248025"/>
          <a:ext cx="5843587" cy="175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718"/>
                <a:gridCol w="361086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cordova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create</a:t>
                      </a:r>
                      <a:endParaRPr lang="de-DE" dirty="0"/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Neues </a:t>
                      </a:r>
                      <a:r>
                        <a:rPr lang="de-DE" dirty="0" err="1" smtClean="0"/>
                        <a:t>Cordova</a:t>
                      </a:r>
                      <a:r>
                        <a:rPr lang="de-DE" baseline="0" dirty="0" smtClean="0"/>
                        <a:t> Projekt anlegen</a:t>
                      </a:r>
                      <a:endParaRPr lang="de-DE" dirty="0"/>
                    </a:p>
                  </a:txBody>
                  <a:tcPr marL="91426" marR="91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</a:t>
                      </a:r>
                      <a:endParaRPr lang="de-DE" dirty="0"/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Ordnername</a:t>
                      </a:r>
                      <a:endParaRPr lang="de-DE" dirty="0"/>
                    </a:p>
                  </a:txBody>
                  <a:tcPr marL="91426" marR="91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com.example.hello</a:t>
                      </a:r>
                      <a:endParaRPr lang="de-DE" dirty="0" smtClean="0"/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Eindeutige Bezeichnung für das Projekt 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HelloWorld</a:t>
                      </a:r>
                      <a:endParaRPr lang="de-DE" dirty="0"/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Projektname</a:t>
                      </a:r>
                      <a:endParaRPr lang="de-DE" dirty="0"/>
                    </a:p>
                  </a:txBody>
                  <a:tcPr marL="91426" marR="91426"/>
                </a:tc>
              </a:tr>
            </a:tbl>
          </a:graphicData>
        </a:graphic>
      </p:graphicFrame>
      <p:sp>
        <p:nvSpPr>
          <p:cNvPr id="67605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16D313B2-F584-6446-A4B0-A28166FD94E9}" type="slidenum">
              <a:rPr lang="de-DE" altLang="de-DE">
                <a:solidFill>
                  <a:schemeClr val="accent1"/>
                </a:solidFill>
              </a:rPr>
              <a:pPr/>
              <a:t>23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</a:pPr>
            <a:r>
              <a:rPr lang="de-DE" altLang="de-DE" sz="2400"/>
              <a:t>Cordova Projekt anlegen: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create hello com.example.hello HelloWorld</a:t>
            </a:r>
          </a:p>
          <a:p>
            <a:pPr marL="0" indent="0">
              <a:buFont typeface="Wingdings 3" charset="2"/>
              <a:buNone/>
            </a:pPr>
            <a:endParaRPr lang="de-DE" altLang="de-DE">
              <a:ea typeface="Arial" charset="0"/>
              <a:cs typeface="Arial" charset="0"/>
            </a:endParaRPr>
          </a:p>
          <a:p>
            <a:pPr marL="0" indent="0"/>
            <a:endParaRPr lang="de-DE" alt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677863" y="3248025"/>
          <a:ext cx="5843587" cy="3133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718"/>
                <a:gridCol w="3610869"/>
              </a:tblGrid>
              <a:tr h="370765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config.xml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Projektkonfiguration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  <a:tr h="370765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hooks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„Anhängsel“ z.B. </a:t>
                      </a:r>
                      <a:r>
                        <a:rPr lang="de-DE" sz="1800" dirty="0" err="1" smtClean="0"/>
                        <a:t>Readme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  <a:tr h="63995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package.json</a:t>
                      </a:r>
                      <a:endParaRPr lang="de-DE" sz="1800" dirty="0" smtClean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config.xml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 </a:t>
                      </a:r>
                      <a:r>
                        <a:rPr lang="de-DE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-Format ohne </a:t>
                      </a:r>
                      <a:r>
                        <a:rPr lang="de-DE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Konfiguration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11" marB="45711"/>
                </a:tc>
              </a:tr>
              <a:tr h="63995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platforms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Plattformabhängiger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Sourcecode</a:t>
                      </a:r>
                      <a:r>
                        <a:rPr lang="de-DE" sz="1800" baseline="0" dirty="0" smtClean="0"/>
                        <a:t> nach dem </a:t>
                      </a:r>
                      <a:r>
                        <a:rPr lang="de-DE" sz="1800" baseline="0" dirty="0" err="1" smtClean="0"/>
                        <a:t>Build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  <a:tr h="370765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plugins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Eingebundene </a:t>
                      </a:r>
                      <a:r>
                        <a:rPr lang="de-DE" sz="1800" dirty="0" err="1" smtClean="0"/>
                        <a:t>Plugins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  <a:tr h="370765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res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Eingebundene Ressourcen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  <a:tr h="370765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www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WebApp</a:t>
                      </a:r>
                      <a:r>
                        <a:rPr lang="de-DE" sz="1800" dirty="0" smtClean="0"/>
                        <a:t>-Teil</a:t>
                      </a:r>
                      <a:endParaRPr lang="de-DE" sz="1800" dirty="0"/>
                    </a:p>
                  </a:txBody>
                  <a:tcPr marL="91426" marR="91426" marT="45711" marB="45711"/>
                </a:tc>
              </a:tr>
            </a:tbl>
          </a:graphicData>
        </a:graphic>
      </p:graphicFrame>
      <p:pic>
        <p:nvPicPr>
          <p:cNvPr id="6863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3248025"/>
            <a:ext cx="2146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8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26DC0FE4-67DA-F648-A0CD-C093271742A0}" type="slidenum">
              <a:rPr lang="de-DE" altLang="de-DE">
                <a:solidFill>
                  <a:schemeClr val="accent1"/>
                </a:solidFill>
              </a:rPr>
              <a:pPr/>
              <a:t>24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</a:pPr>
            <a:r>
              <a:rPr lang="de-DE" altLang="de-DE" sz="2400"/>
              <a:t>config.xml:</a:t>
            </a:r>
          </a:p>
          <a:p>
            <a:pPr marL="0" indent="0">
              <a:buFont typeface="Wingdings 3" charset="2"/>
              <a:buNone/>
            </a:pPr>
            <a:r>
              <a:rPr lang="de-DE" altLang="de-DE"/>
              <a:t>Die config.xml Datei enthält alle Metainformationen des Cordova Projektes. </a:t>
            </a:r>
          </a:p>
          <a:p>
            <a:pPr marL="0" indent="0">
              <a:buFont typeface="Wingdings 3" charset="2"/>
              <a:buNone/>
            </a:pPr>
            <a:r>
              <a:rPr lang="de-DE" altLang="de-DE"/>
              <a:t>Darunter fallen die:</a:t>
            </a:r>
          </a:p>
          <a:p>
            <a:pPr marL="0" indent="0"/>
            <a:r>
              <a:rPr lang="de-DE" altLang="de-DE"/>
              <a:t>Cordova API Eigenschaften</a:t>
            </a:r>
          </a:p>
          <a:p>
            <a:pPr marL="0" indent="0"/>
            <a:r>
              <a:rPr lang="de-DE" altLang="de-DE"/>
              <a:t>die eingebundenen Plugins</a:t>
            </a:r>
          </a:p>
          <a:p>
            <a:pPr marL="0" indent="0"/>
            <a:r>
              <a:rPr lang="de-DE" altLang="de-DE"/>
              <a:t>plattformspezifische Einstellungen</a:t>
            </a:r>
            <a:endParaRPr lang="de-DE" altLang="de-DE">
              <a:ea typeface="Arial" charset="0"/>
              <a:cs typeface="Arial" charset="0"/>
            </a:endParaRPr>
          </a:p>
          <a:p>
            <a:pPr marL="0" indent="0"/>
            <a:endParaRPr lang="de-DE" altLang="de-DE"/>
          </a:p>
        </p:txBody>
      </p:sp>
      <p:pic>
        <p:nvPicPr>
          <p:cNvPr id="69635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3248025"/>
            <a:ext cx="2146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6980238" y="3468688"/>
            <a:ext cx="576262" cy="3778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9637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0EE828E1-330F-F64B-A2C0-B257392C9740}" type="slidenum">
              <a:rPr lang="de-DE" altLang="de-DE">
                <a:solidFill>
                  <a:schemeClr val="accent1"/>
                </a:solidFill>
              </a:rPr>
              <a:pPr/>
              <a:t>25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de-DE" altLang="de-DE" sz="2400"/>
              <a:t>Plattform hinzufügen: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platform add android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platform add ios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platform add windows</a:t>
            </a:r>
          </a:p>
          <a:p>
            <a:pPr marL="0" indent="0"/>
            <a:endParaRPr lang="de-DE" altLang="de-DE"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platform rm windows</a:t>
            </a:r>
            <a:endParaRPr lang="de-DE" altLang="de-DE">
              <a:ea typeface="Arial" charset="0"/>
              <a:cs typeface="Arial" charset="0"/>
            </a:endParaRPr>
          </a:p>
          <a:p>
            <a:pPr marL="0" indent="0"/>
            <a:endParaRPr lang="de-DE" altLang="de-DE">
              <a:ea typeface="Arial" charset="0"/>
              <a:cs typeface="Arial" charset="0"/>
            </a:endParaRPr>
          </a:p>
          <a:p>
            <a:pPr marL="0" indent="0"/>
            <a:r>
              <a:rPr lang="de-DE" altLang="de-DE" b="1"/>
              <a:t>Das jeweilige SDK muss installiert sein !</a:t>
            </a:r>
          </a:p>
        </p:txBody>
      </p:sp>
      <p:pic>
        <p:nvPicPr>
          <p:cNvPr id="70659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3248025"/>
            <a:ext cx="2146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6980238" y="4195763"/>
            <a:ext cx="576262" cy="376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0661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9BC5D454-554E-2046-9E9E-8B1F11EED755}" type="slidenum">
              <a:rPr lang="de-DE" altLang="de-DE">
                <a:solidFill>
                  <a:schemeClr val="accent1"/>
                </a:solidFill>
              </a:rPr>
              <a:pPr/>
              <a:t>26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3" charset="2"/>
              <a:buNone/>
              <a:defRPr/>
            </a:pPr>
            <a:r>
              <a:rPr lang="de-DE" sz="2400" dirty="0" smtClean="0"/>
              <a:t>Projekt bauen:</a:t>
            </a:r>
          </a:p>
          <a:p>
            <a:pPr>
              <a:defRPr/>
            </a:pPr>
            <a:r>
              <a:rPr lang="de-DE" dirty="0" err="1">
                <a:latin typeface="Arial" charset="0"/>
                <a:ea typeface="Arial" charset="0"/>
                <a:cs typeface="Arial" charset="0"/>
              </a:rPr>
              <a:t>cordova</a:t>
            </a:r>
            <a:r>
              <a:rPr lang="de-D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build</a:t>
            </a:r>
            <a:endParaRPr lang="de-DE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de-DE" dirty="0" err="1">
                <a:latin typeface="Arial" charset="0"/>
                <a:ea typeface="Arial" charset="0"/>
                <a:cs typeface="Arial" charset="0"/>
              </a:rPr>
              <a:t>cordova</a:t>
            </a:r>
            <a:r>
              <a:rPr lang="de-D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build</a:t>
            </a:r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android</a:t>
            </a:r>
            <a:endParaRPr lang="de-DE" b="1" dirty="0"/>
          </a:p>
        </p:txBody>
      </p:sp>
      <p:sp>
        <p:nvSpPr>
          <p:cNvPr id="7168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03D1CF16-676D-0E45-899E-96BBE44804B8}" type="slidenum">
              <a:rPr lang="de-DE" altLang="de-DE">
                <a:solidFill>
                  <a:schemeClr val="accent1"/>
                </a:solidFill>
              </a:rPr>
              <a:pPr/>
              <a:t>27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de-DE" altLang="de-DE" sz="2400"/>
              <a:t>Projekt starten:</a:t>
            </a: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emulate android</a:t>
            </a:r>
          </a:p>
          <a:p>
            <a:pPr marL="0" indent="0"/>
            <a:r>
              <a:rPr lang="de-DE" altLang="de-DE" b="1">
                <a:latin typeface="Arial" charset="0"/>
                <a:ea typeface="Arial" charset="0"/>
                <a:cs typeface="Arial" charset="0"/>
              </a:rPr>
              <a:t>Virtuelles Gerät (Emulator) muss zugewiesen sein</a:t>
            </a:r>
          </a:p>
          <a:p>
            <a:pPr marL="0" indent="0"/>
            <a:r>
              <a:rPr lang="de-DE" altLang="de-DE" b="1">
                <a:latin typeface="Arial" charset="0"/>
                <a:ea typeface="Arial" charset="0"/>
                <a:cs typeface="Arial" charset="0"/>
              </a:rPr>
              <a:t>Android Studio &gt; Tools &gt; Manage AVDs</a:t>
            </a:r>
          </a:p>
          <a:p>
            <a:pPr marL="0" indent="0"/>
            <a:endParaRPr lang="de-DE" altLang="de-DE" b="1">
              <a:latin typeface="Arial" charset="0"/>
              <a:ea typeface="Arial" charset="0"/>
              <a:cs typeface="Arial" charset="0"/>
            </a:endParaRPr>
          </a:p>
          <a:p>
            <a:pPr marL="0" indent="0"/>
            <a:r>
              <a:rPr lang="de-DE" altLang="de-DE">
                <a:latin typeface="Arial" charset="0"/>
                <a:ea typeface="Arial" charset="0"/>
                <a:cs typeface="Arial" charset="0"/>
              </a:rPr>
              <a:t>cordova run android</a:t>
            </a:r>
          </a:p>
          <a:p>
            <a:pPr marL="0" indent="0"/>
            <a:r>
              <a:rPr lang="de-DE" altLang="de-DE" b="1">
                <a:latin typeface="Arial" charset="0"/>
                <a:ea typeface="Arial" charset="0"/>
                <a:cs typeface="Arial" charset="0"/>
              </a:rPr>
              <a:t>Gerät muss angeschlossen sein</a:t>
            </a:r>
          </a:p>
          <a:p>
            <a:pPr marL="0" indent="0"/>
            <a:r>
              <a:rPr lang="de-DE" altLang="de-DE" b="1">
                <a:latin typeface="Arial" charset="0"/>
                <a:ea typeface="Arial" charset="0"/>
                <a:cs typeface="Arial" charset="0"/>
              </a:rPr>
              <a:t>Entwicklermodus</a:t>
            </a:r>
            <a:endParaRPr lang="de-DE" altLang="de-DE" b="1"/>
          </a:p>
        </p:txBody>
      </p:sp>
      <p:pic>
        <p:nvPicPr>
          <p:cNvPr id="72707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57325"/>
            <a:ext cx="8750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352B1046-A660-184D-8D62-A6E24F11C6A1}" type="slidenum">
              <a:rPr lang="de-DE" altLang="de-DE">
                <a:solidFill>
                  <a:schemeClr val="accent1"/>
                </a:solidFill>
              </a:rPr>
              <a:pPr/>
              <a:t>28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Cordova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de-DE" altLang="de-DE" sz="2200"/>
              <a:t>Plugins: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de-DE" altLang="de-DE" sz="1700"/>
              <a:t>Um auf verschiedene Funktionen oder gerätespezifische Eigenschaften zuzugreifen, werden entsprechende Plugins benötigt. 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latin typeface="Arial" charset="0"/>
                <a:ea typeface="Arial" charset="0"/>
                <a:cs typeface="Arial" charset="0"/>
              </a:rPr>
              <a:t>cordova plugin add cordova-plugin-camera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latin typeface="Arial" charset="0"/>
                <a:ea typeface="Arial" charset="0"/>
                <a:cs typeface="Arial" charset="0"/>
              </a:rPr>
              <a:t>cordova plugin add cordova-plugin-contacts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latin typeface="Arial" charset="0"/>
                <a:ea typeface="Arial" charset="0"/>
                <a:cs typeface="Arial" charset="0"/>
              </a:rPr>
              <a:t>cordova plugin add cordova-plugin-device-motion</a:t>
            </a: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latin typeface="Arial" charset="0"/>
                <a:ea typeface="Arial" charset="0"/>
                <a:cs typeface="Arial" charset="0"/>
              </a:rPr>
              <a:t>cordova plugin add cordova-plugin-whitelist</a:t>
            </a:r>
          </a:p>
          <a:p>
            <a:pPr marL="0" indent="0">
              <a:lnSpc>
                <a:spcPct val="90000"/>
              </a:lnSpc>
            </a:pPr>
            <a:endParaRPr lang="de-DE" altLang="de-DE" sz="170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ea typeface="Arial" charset="0"/>
                <a:cs typeface="Arial" charset="0"/>
              </a:rPr>
              <a:t>Mehr unter: </a:t>
            </a:r>
            <a:r>
              <a:rPr lang="de-DE" altLang="de-DE" sz="1700">
                <a:solidFill>
                  <a:srgbClr val="0070C0"/>
                </a:solidFill>
                <a:hlinkClick r:id="rId2"/>
              </a:rPr>
              <a:t>http://plugins.cordova.io/#/</a:t>
            </a:r>
            <a:endParaRPr lang="de-DE" altLang="de-DE" sz="170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de-DE" altLang="de-DE" sz="1700">
                <a:ea typeface="Arial" charset="0"/>
                <a:cs typeface="Arial" charset="0"/>
              </a:rPr>
              <a:t>Unterstützte Plattformen: </a:t>
            </a:r>
            <a:r>
              <a:rPr lang="de-DE" altLang="de-DE" sz="1700">
                <a:ea typeface="Arial" charset="0"/>
                <a:cs typeface="Arial" charset="0"/>
                <a:hlinkClick r:id="rId3"/>
              </a:rPr>
              <a:t>https://cordova.apache.org/docs/de/latest/guide/support/</a:t>
            </a:r>
            <a:endParaRPr lang="de-DE" altLang="de-DE" sz="1700"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</a:pPr>
            <a:endParaRPr lang="de-DE" altLang="de-DE" sz="1700"/>
          </a:p>
        </p:txBody>
      </p:sp>
      <p:pic>
        <p:nvPicPr>
          <p:cNvPr id="73731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3248025"/>
            <a:ext cx="2146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6980238" y="4424363"/>
            <a:ext cx="576262" cy="376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373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A46BFE21-5247-8949-8A66-88614A77BE2D}" type="slidenum">
              <a:rPr lang="de-DE" altLang="de-DE">
                <a:solidFill>
                  <a:schemeClr val="accent1"/>
                </a:solidFill>
              </a:rPr>
              <a:pPr/>
              <a:t>29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Inhalt</a:t>
            </a:r>
          </a:p>
        </p:txBody>
      </p:sp>
      <p:sp>
        <p:nvSpPr>
          <p:cNvPr id="21506" name="Inhaltsplatzhalter 4"/>
          <p:cNvSpPr>
            <a:spLocks noGrp="1" noChangeArrowheads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chemeClr val="accent1"/>
                </a:solidFill>
              </a:rPr>
              <a:t>GUI Design</a:t>
            </a:r>
          </a:p>
          <a:p>
            <a:pPr eaLnBrk="1" hangingPunct="1"/>
            <a:r>
              <a:rPr lang="de-DE" altLang="de-DE" dirty="0"/>
              <a:t>Hybride </a:t>
            </a:r>
            <a:r>
              <a:rPr lang="de-DE" altLang="de-DE" dirty="0" smtClean="0"/>
              <a:t>Anwendungsentwicklung</a:t>
            </a:r>
            <a:endParaRPr lang="de-DE" altLang="de-DE" dirty="0"/>
          </a:p>
          <a:p>
            <a:pPr eaLnBrk="1" hangingPunct="1"/>
            <a:r>
              <a:rPr lang="de-DE" altLang="de-DE" dirty="0"/>
              <a:t>REST</a:t>
            </a:r>
          </a:p>
        </p:txBody>
      </p:sp>
      <p:sp>
        <p:nvSpPr>
          <p:cNvPr id="21507" name="Inhaltsplatzhalter 5"/>
          <p:cNvSpPr>
            <a:spLocks noGrp="1" noChangeArrowheads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eaLnBrk="1" hangingPunct="1"/>
            <a:r>
              <a:rPr lang="de-DE" altLang="de-DE"/>
              <a:t>Einführung</a:t>
            </a:r>
          </a:p>
          <a:p>
            <a:pPr eaLnBrk="1" hangingPunct="1"/>
            <a:r>
              <a:rPr lang="de-DE" altLang="de-DE"/>
              <a:t>10 Gesetze der Einfachheit</a:t>
            </a:r>
          </a:p>
          <a:p>
            <a:pPr eaLnBrk="1" hangingPunct="1"/>
            <a:r>
              <a:rPr lang="de-DE" altLang="de-DE"/>
              <a:t>Konzepte &amp; Designansätze</a:t>
            </a:r>
          </a:p>
          <a:p>
            <a:pPr eaLnBrk="1" hangingPunct="1"/>
            <a:r>
              <a:rPr lang="de-DE" altLang="de-DE"/>
              <a:t>Designansätze</a:t>
            </a:r>
          </a:p>
        </p:txBody>
      </p:sp>
      <p:sp>
        <p:nvSpPr>
          <p:cNvPr id="21508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2B75C-8EE6-5A44-ACC2-083C49DED509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Ionic Elemente</a:t>
            </a:r>
          </a:p>
        </p:txBody>
      </p:sp>
      <p:sp>
        <p:nvSpPr>
          <p:cNvPr id="74757" name="Foliennummernplatzhalt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</a:defRPr>
            </a:lvl9pPr>
          </a:lstStyle>
          <a:p>
            <a:fld id="{F14335AF-9C2C-E840-BA0D-16002BCDD0D8}" type="slidenum">
              <a:rPr lang="de-DE" altLang="de-DE">
                <a:solidFill>
                  <a:schemeClr val="accent1"/>
                </a:solidFill>
              </a:rPr>
              <a:pPr/>
              <a:t>30</a:t>
            </a:fld>
            <a:endParaRPr lang="de-DE" altLang="de-DE">
              <a:solidFill>
                <a:schemeClr val="accent1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69" y="2598271"/>
            <a:ext cx="6692900" cy="2222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2" y="0"/>
            <a:ext cx="5461000" cy="68326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5" y="2005868"/>
            <a:ext cx="7620000" cy="34798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09" y="2487617"/>
            <a:ext cx="8554244" cy="24649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5"/>
          <p:cNvSpPr>
            <a:spLocks noGrp="1"/>
          </p:cNvSpPr>
          <p:nvPr>
            <p:ph type="title"/>
          </p:nvPr>
        </p:nvSpPr>
        <p:spPr>
          <a:xfrm>
            <a:off x="677863" y="2700338"/>
            <a:ext cx="8596312" cy="1827212"/>
          </a:xfrm>
        </p:spPr>
        <p:txBody>
          <a:bodyPr/>
          <a:lstStyle/>
          <a:p>
            <a:r>
              <a:rPr lang="de-DE" altLang="de-DE"/>
              <a:t>Fragen?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677863" y="4527550"/>
            <a:ext cx="8596312" cy="860425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de-DE" dirty="0" smtClean="0"/>
              <a:t>Bis hierhin alles klar?</a:t>
            </a:r>
            <a:endParaRPr lang="de-DE" dirty="0"/>
          </a:p>
        </p:txBody>
      </p:sp>
      <p:sp>
        <p:nvSpPr>
          <p:cNvPr id="43011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29DDF5-A907-9F46-A896-8E9B7E9A5054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Inhalt</a:t>
            </a:r>
          </a:p>
        </p:txBody>
      </p:sp>
      <p:sp>
        <p:nvSpPr>
          <p:cNvPr id="46082" name="Inhaltsplatzhalter 4"/>
          <p:cNvSpPr>
            <a:spLocks noGrp="1" noChangeArrowheads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eaLnBrk="1" hangingPunct="1"/>
            <a:r>
              <a:rPr lang="de-DE" altLang="de-DE" dirty="0"/>
              <a:t>GUI Design</a:t>
            </a:r>
          </a:p>
          <a:p>
            <a:pPr eaLnBrk="1" hangingPunct="1"/>
            <a:r>
              <a:rPr lang="de-DE" altLang="de-DE" dirty="0"/>
              <a:t>Hybride Anwendungsentwicklung</a:t>
            </a:r>
          </a:p>
          <a:p>
            <a:pPr eaLnBrk="1" hangingPunct="1"/>
            <a:r>
              <a:rPr lang="de-DE" altLang="de-DE" dirty="0" smtClean="0">
                <a:solidFill>
                  <a:schemeClr val="accent1"/>
                </a:solidFill>
              </a:rPr>
              <a:t>REST</a:t>
            </a:r>
            <a:endParaRPr lang="de-DE" altLang="de-DE" dirty="0">
              <a:solidFill>
                <a:schemeClr val="accent1"/>
              </a:solidFill>
            </a:endParaRPr>
          </a:p>
        </p:txBody>
      </p:sp>
      <p:sp>
        <p:nvSpPr>
          <p:cNvPr id="46083" name="Inhaltsplatzhalter 5"/>
          <p:cNvSpPr>
            <a:spLocks noGrp="1" noChangeArrowheads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eaLnBrk="1" hangingPunct="1"/>
            <a:r>
              <a:rPr lang="de-DE" altLang="de-DE"/>
              <a:t>Constraints</a:t>
            </a:r>
          </a:p>
          <a:p>
            <a:pPr eaLnBrk="1" hangingPunct="1"/>
            <a:r>
              <a:rPr lang="de-DE" altLang="de-DE"/>
              <a:t>Ressourcen &amp; Representation</a:t>
            </a:r>
          </a:p>
          <a:p>
            <a:pPr eaLnBrk="1" hangingPunct="1"/>
            <a:r>
              <a:rPr lang="de-DE" altLang="de-DE"/>
              <a:t>URI</a:t>
            </a:r>
          </a:p>
          <a:p>
            <a:pPr eaLnBrk="1" hangingPunct="1"/>
            <a:r>
              <a:rPr lang="de-DE" altLang="de-DE"/>
              <a:t>Verben</a:t>
            </a:r>
          </a:p>
        </p:txBody>
      </p:sp>
      <p:sp>
        <p:nvSpPr>
          <p:cNvPr id="46084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2D9501-6CD3-C145-A676-E13A68071CB4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Constraints</a:t>
            </a:r>
          </a:p>
        </p:txBody>
      </p:sp>
      <p:pic>
        <p:nvPicPr>
          <p:cNvPr id="47106" name="Inhaltsplatzhalter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160588"/>
            <a:ext cx="6142038" cy="3881437"/>
          </a:xfrm>
        </p:spPr>
      </p:pic>
      <p:sp>
        <p:nvSpPr>
          <p:cNvPr id="47107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08FCC1-4CB0-544C-A3B1-E9C5523027E1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Ressourcen &amp; Repräsentation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24579" name="Inhaltsplatzhalter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Rest teilt in Informationen in Ressourcen und Repräsentationen ein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de-DE" altLang="de-DE" sz="1800" b="1" dirty="0"/>
              <a:t>Ressourcen: </a:t>
            </a:r>
            <a:r>
              <a:rPr lang="de-DE" altLang="de-DE" sz="1800" dirty="0"/>
              <a:t>Objekte des realen Lebens -&gt; Auto</a:t>
            </a:r>
          </a:p>
          <a:p>
            <a:pPr marL="457200" lvl="1" indent="0" eaLnBrk="1" hangingPunct="1">
              <a:buFont typeface="Wingdings 3" pitchFamily="18" charset="2"/>
              <a:buNone/>
              <a:defRPr/>
            </a:pPr>
            <a:r>
              <a:rPr lang="de-DE" altLang="de-DE" sz="1800" b="1" dirty="0"/>
              <a:t>			    </a:t>
            </a:r>
            <a:r>
              <a:rPr lang="de-DE" altLang="de-DE" sz="1800" dirty="0"/>
              <a:t>Nicht greifbare Objekte -&gt; Bestellung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de-DE" altLang="de-DE" sz="1800" b="1" dirty="0"/>
              <a:t>Repräsentation: </a:t>
            </a:r>
            <a:r>
              <a:rPr lang="de-DE" altLang="de-DE" sz="1800" dirty="0"/>
              <a:t>Ressource kann verschiedene Repräsentation haben z.B.</a:t>
            </a:r>
          </a:p>
          <a:p>
            <a:pPr marL="457200" lvl="1" indent="0" eaLnBrk="1" hangingPunct="1">
              <a:buFont typeface="Wingdings 3" pitchFamily="18" charset="2"/>
              <a:buNone/>
              <a:defRPr/>
            </a:pPr>
            <a:r>
              <a:rPr lang="de-DE" altLang="de-DE" sz="1800" dirty="0"/>
              <a:t>				    JSON-Objekt, JPEG</a:t>
            </a:r>
          </a:p>
          <a:p>
            <a:pPr marL="457200" lvl="1" indent="0" eaLnBrk="1" hangingPunct="1">
              <a:buFont typeface="Wingdings 3" pitchFamily="18" charset="2"/>
              <a:buNone/>
              <a:defRPr/>
            </a:pPr>
            <a:r>
              <a:rPr lang="de-DE" altLang="de-DE" sz="1800" b="1" dirty="0"/>
              <a:t>Vorteil der Abgrenzung: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Flexibel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Zuordnungsfähige Daten in Datenbank gespeichert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de-DE" altLang="de-DE" sz="1800" dirty="0"/>
              <a:t>Client hat Auswahl an Repräsentationen</a:t>
            </a:r>
          </a:p>
          <a:p>
            <a:pPr marL="457200" lvl="1" indent="0" eaLnBrk="1" hangingPunct="1">
              <a:buFont typeface="Wingdings 3" pitchFamily="18" charset="2"/>
              <a:buNone/>
              <a:defRPr/>
            </a:pPr>
            <a:endParaRPr lang="de-DE" altLang="de-DE" sz="1800" b="1" dirty="0"/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4942F7-9913-CF43-A407-01BEC4C0A449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Ressourcen &amp; Repräsentationen</a:t>
            </a:r>
          </a:p>
        </p:txBody>
      </p:sp>
      <p:sp>
        <p:nvSpPr>
          <p:cNvPr id="50178" name="Inhaltsplatzhalt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Primärressourcen</a:t>
            </a:r>
          </a:p>
          <a:p>
            <a:r>
              <a:rPr lang="de-DE" altLang="de-DE"/>
              <a:t>Subressourcen</a:t>
            </a:r>
          </a:p>
          <a:p>
            <a:r>
              <a:rPr lang="de-DE" altLang="de-DE"/>
              <a:t>Listenressourcen</a:t>
            </a:r>
          </a:p>
          <a:p>
            <a:r>
              <a:rPr lang="de-DE" altLang="de-DE"/>
              <a:t>Filterressourcen</a:t>
            </a:r>
          </a:p>
          <a:p>
            <a:r>
              <a:rPr lang="de-DE" altLang="de-DE"/>
              <a:t>Paginierung</a:t>
            </a:r>
          </a:p>
          <a:p>
            <a:r>
              <a:rPr lang="de-DE" altLang="de-DE"/>
              <a:t>Projektion</a:t>
            </a:r>
          </a:p>
          <a:p>
            <a:r>
              <a:rPr lang="de-DE" altLang="de-DE"/>
              <a:t>Aggregation</a:t>
            </a:r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1AB0D5-80E9-5545-89A6-04A80E3FA003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URI (Universal Resource Identifier)</a:t>
            </a:r>
          </a:p>
        </p:txBody>
      </p:sp>
      <p:sp>
        <p:nvSpPr>
          <p:cNvPr id="25603" name="Inhaltsplatzhalter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Char char=""/>
              <a:defRPr/>
            </a:pPr>
            <a:r>
              <a:rPr lang="de-DE" altLang="de-DE" dirty="0"/>
              <a:t>Definiert Zugriffsort einer Ressource in einem Netzwerk</a:t>
            </a:r>
            <a:endParaRPr lang="de-DE" altLang="de-DE" b="1" dirty="0"/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de-DE" altLang="de-DE" dirty="0"/>
          </a:p>
        </p:txBody>
      </p:sp>
      <p:pic>
        <p:nvPicPr>
          <p:cNvPr id="5222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262313"/>
            <a:ext cx="859631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9F7EB9-31C3-384F-A247-B5016B3055C3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Verben</a:t>
            </a:r>
          </a:p>
        </p:txBody>
      </p:sp>
      <p:sp>
        <p:nvSpPr>
          <p:cNvPr id="54274" name="Inhaltsplatzhalt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GET</a:t>
            </a:r>
          </a:p>
          <a:p>
            <a:pPr eaLnBrk="1" hangingPunct="1"/>
            <a:r>
              <a:rPr lang="de-DE" altLang="de-DE"/>
              <a:t>PUT</a:t>
            </a:r>
          </a:p>
          <a:p>
            <a:pPr eaLnBrk="1" hangingPunct="1"/>
            <a:r>
              <a:rPr lang="de-DE" altLang="de-DE"/>
              <a:t>POST</a:t>
            </a:r>
          </a:p>
          <a:p>
            <a:pPr eaLnBrk="1" hangingPunct="1"/>
            <a:r>
              <a:rPr lang="de-DE" altLang="de-DE"/>
              <a:t>DELETE</a:t>
            </a:r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251C6-A6F1-EF47-83C2-A9B9DC0C8712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el 3"/>
          <p:cNvSpPr>
            <a:spLocks noGrp="1" noChangeArrowheads="1"/>
          </p:cNvSpPr>
          <p:nvPr>
            <p:ph type="title"/>
          </p:nvPr>
        </p:nvSpPr>
        <p:spPr>
          <a:xfrm>
            <a:off x="677863" y="2700338"/>
            <a:ext cx="8596312" cy="1827212"/>
          </a:xfrm>
        </p:spPr>
        <p:txBody>
          <a:bodyPr/>
          <a:lstStyle/>
          <a:p>
            <a:pPr eaLnBrk="1" hangingPunct="1"/>
            <a:r>
              <a:rPr lang="de-DE" altLang="de-DE"/>
              <a:t>Noch Fragen?</a:t>
            </a:r>
          </a:p>
        </p:txBody>
      </p:sp>
      <p:sp>
        <p:nvSpPr>
          <p:cNvPr id="5" name="Textplatzhalter 4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63" y="4527550"/>
            <a:ext cx="8596312" cy="860425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de-DE" dirty="0"/>
              <a:t>Vielen Dank für Eure Aufmerksamkeit</a:t>
            </a:r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5835D-75DA-6E49-B3B1-2586AD8F7A1E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Gesamtes Inhaltsverzeichnis</a:t>
            </a:r>
          </a:p>
        </p:txBody>
      </p:sp>
      <p:sp>
        <p:nvSpPr>
          <p:cNvPr id="57346" name="Inhaltsplatzhalter 2"/>
          <p:cNvSpPr>
            <a:spLocks noGrp="1" noChangeArrowheads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eaLnBrk="1" hangingPunct="1"/>
            <a:r>
              <a:rPr lang="de-DE" altLang="de-DE" sz="1000" dirty="0"/>
              <a:t>GUI Design</a:t>
            </a:r>
          </a:p>
          <a:p>
            <a:pPr lvl="1" eaLnBrk="1" hangingPunct="1"/>
            <a:r>
              <a:rPr lang="de-DE" altLang="de-DE" sz="800" dirty="0"/>
              <a:t>Einführung</a:t>
            </a:r>
          </a:p>
          <a:p>
            <a:pPr lvl="1" eaLnBrk="1" hangingPunct="1"/>
            <a:r>
              <a:rPr lang="de-DE" altLang="de-DE" sz="800" dirty="0"/>
              <a:t>10 Gesetze der Einfachheit</a:t>
            </a:r>
          </a:p>
          <a:p>
            <a:pPr lvl="1" eaLnBrk="1" hangingPunct="1"/>
            <a:r>
              <a:rPr lang="de-DE" altLang="de-DE" sz="800" dirty="0"/>
              <a:t>Konzepte &amp; Designansätze</a:t>
            </a:r>
          </a:p>
          <a:p>
            <a:pPr lvl="1" eaLnBrk="1" hangingPunct="1"/>
            <a:r>
              <a:rPr lang="de-DE" altLang="de-DE" sz="800" dirty="0"/>
              <a:t>Designansätze</a:t>
            </a:r>
          </a:p>
          <a:p>
            <a:pPr eaLnBrk="1" hangingPunct="1"/>
            <a:r>
              <a:rPr lang="de-DE" altLang="de-DE" sz="1000" dirty="0"/>
              <a:t>Hybride Anwendungsentwicklung</a:t>
            </a:r>
          </a:p>
          <a:p>
            <a:pPr lvl="1" eaLnBrk="1" hangingPunct="1"/>
            <a:r>
              <a:rPr lang="de-DE" altLang="de-DE" sz="800" dirty="0" smtClean="0"/>
              <a:t>Applikationen im Vergleich</a:t>
            </a:r>
          </a:p>
          <a:p>
            <a:pPr lvl="1" eaLnBrk="1" hangingPunct="1"/>
            <a:r>
              <a:rPr lang="de-DE" altLang="de-DE" sz="800" dirty="0" smtClean="0"/>
              <a:t>Aufbau einer Hybrid-App</a:t>
            </a:r>
          </a:p>
          <a:p>
            <a:pPr lvl="1" eaLnBrk="1" hangingPunct="1"/>
            <a:r>
              <a:rPr lang="de-DE" altLang="de-DE" sz="800" dirty="0" smtClean="0"/>
              <a:t>Was ist </a:t>
            </a:r>
            <a:r>
              <a:rPr lang="de-DE" altLang="de-DE" sz="800" dirty="0" err="1" smtClean="0"/>
              <a:t>Cordova</a:t>
            </a:r>
            <a:r>
              <a:rPr lang="de-DE" altLang="de-DE" sz="800" dirty="0" smtClean="0"/>
              <a:t>?</a:t>
            </a:r>
          </a:p>
          <a:p>
            <a:pPr lvl="1" eaLnBrk="1" hangingPunct="1"/>
            <a:r>
              <a:rPr lang="de-DE" altLang="de-DE" sz="800" dirty="0" err="1" smtClean="0"/>
              <a:t>Cordova</a:t>
            </a:r>
            <a:r>
              <a:rPr lang="de-DE" altLang="de-DE" sz="800" dirty="0" smtClean="0"/>
              <a:t> Architektur</a:t>
            </a:r>
          </a:p>
          <a:p>
            <a:pPr lvl="1" eaLnBrk="1" hangingPunct="1"/>
            <a:r>
              <a:rPr lang="de-DE" altLang="de-DE" sz="800" dirty="0" smtClean="0"/>
              <a:t>Apache </a:t>
            </a:r>
            <a:r>
              <a:rPr lang="de-DE" altLang="de-DE" sz="800" dirty="0" err="1" smtClean="0"/>
              <a:t>Cordova</a:t>
            </a:r>
            <a:r>
              <a:rPr lang="de-DE" altLang="de-DE" sz="800" dirty="0" smtClean="0"/>
              <a:t> &amp; </a:t>
            </a:r>
            <a:r>
              <a:rPr lang="de-DE" altLang="de-DE" sz="800" dirty="0" err="1" smtClean="0"/>
              <a:t>ngCordova</a:t>
            </a:r>
            <a:endParaRPr lang="de-DE" altLang="de-DE" sz="800" dirty="0" smtClean="0"/>
          </a:p>
          <a:p>
            <a:pPr lvl="1" eaLnBrk="1" hangingPunct="1"/>
            <a:r>
              <a:rPr lang="de-DE" altLang="de-DE" sz="800" dirty="0" smtClean="0"/>
              <a:t>Projekt</a:t>
            </a:r>
          </a:p>
          <a:p>
            <a:pPr lvl="1" eaLnBrk="1" hangingPunct="1"/>
            <a:r>
              <a:rPr lang="de-DE" altLang="de-DE" sz="800" dirty="0" err="1" smtClean="0"/>
              <a:t>Ionic</a:t>
            </a:r>
            <a:r>
              <a:rPr lang="de-DE" altLang="de-DE" sz="800" dirty="0" smtClean="0"/>
              <a:t> Elemente</a:t>
            </a:r>
          </a:p>
        </p:txBody>
      </p:sp>
      <p:sp>
        <p:nvSpPr>
          <p:cNvPr id="57347" name="Inhaltsplatzhalter 3"/>
          <p:cNvSpPr>
            <a:spLocks noGrp="1" noChangeArrowheads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eaLnBrk="1" hangingPunct="1"/>
            <a:r>
              <a:rPr lang="de-DE" altLang="de-DE" sz="1000" dirty="0" smtClean="0"/>
              <a:t>REST</a:t>
            </a:r>
            <a:endParaRPr lang="de-DE" altLang="de-DE" sz="1000" dirty="0"/>
          </a:p>
          <a:p>
            <a:pPr lvl="1" eaLnBrk="1" hangingPunct="1"/>
            <a:r>
              <a:rPr lang="de-DE" altLang="de-DE" sz="800" dirty="0" err="1"/>
              <a:t>Constraints</a:t>
            </a:r>
            <a:endParaRPr lang="de-DE" altLang="de-DE" sz="800" dirty="0"/>
          </a:p>
          <a:p>
            <a:pPr lvl="1" eaLnBrk="1" hangingPunct="1"/>
            <a:r>
              <a:rPr lang="de-DE" altLang="de-DE" sz="800" dirty="0"/>
              <a:t>Ressourcen &amp; </a:t>
            </a:r>
            <a:r>
              <a:rPr lang="de-DE" altLang="de-DE" sz="800" dirty="0" err="1"/>
              <a:t>Representation</a:t>
            </a:r>
            <a:endParaRPr lang="de-DE" altLang="de-DE" sz="800" dirty="0"/>
          </a:p>
          <a:p>
            <a:pPr lvl="1" eaLnBrk="1" hangingPunct="1"/>
            <a:r>
              <a:rPr lang="de-DE" altLang="de-DE" sz="800" dirty="0"/>
              <a:t>URI</a:t>
            </a:r>
          </a:p>
          <a:p>
            <a:pPr lvl="1" eaLnBrk="1" hangingPunct="1"/>
            <a:r>
              <a:rPr lang="de-DE" altLang="de-DE" sz="800" dirty="0"/>
              <a:t>Verben</a:t>
            </a:r>
          </a:p>
        </p:txBody>
      </p:sp>
      <p:sp>
        <p:nvSpPr>
          <p:cNvPr id="57348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76FEFD-0EB3-B442-A14A-5CD4661E60EE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Einführung</a:t>
            </a:r>
          </a:p>
        </p:txBody>
      </p:sp>
      <p:sp>
        <p:nvSpPr>
          <p:cNvPr id="22530" name="Inhaltsplatzhalter 2"/>
          <p:cNvSpPr>
            <a:spLocks noGrp="1" noChangeArrowheads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r>
              <a:rPr lang="de-DE" altLang="de-DE"/>
              <a:t>Auf welchen Endgeräten wird die Anwendung genutzt?</a:t>
            </a:r>
          </a:p>
          <a:p>
            <a:r>
              <a:rPr lang="de-DE" altLang="de-DE"/>
              <a:t>Mit welchen Browsern muss die Anwendung kompatibel sein?</a:t>
            </a:r>
          </a:p>
          <a:p>
            <a:r>
              <a:rPr lang="de-DE" altLang="de-DE"/>
              <a:t>Welche Displaygrößen müssen unterstützt werden?</a:t>
            </a:r>
          </a:p>
          <a:p>
            <a:r>
              <a:rPr lang="de-DE" altLang="de-DE"/>
              <a:t>Sind alle Displays hochauflösend?</a:t>
            </a:r>
          </a:p>
          <a:p>
            <a:r>
              <a:rPr lang="de-DE" altLang="de-DE"/>
              <a:t>Stellen die Displays ausreichende Farbpaletten für ein ausgefallenes Design zur Verfügung?</a:t>
            </a:r>
          </a:p>
        </p:txBody>
      </p:sp>
      <p:sp>
        <p:nvSpPr>
          <p:cNvPr id="22531" name="Inhaltsplatzhalter 3"/>
          <p:cNvSpPr>
            <a:spLocks noGrp="1" noChangeArrowheads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r>
              <a:rPr lang="de-DE" altLang="de-DE"/>
              <a:t>Müssen technische Voraussetzungen wie der Verbrauch von Datenvolumen betrachtet werden?</a:t>
            </a:r>
          </a:p>
          <a:p>
            <a:r>
              <a:rPr lang="de-DE" altLang="de-DE"/>
              <a:t>Welche Zielgruppe wird adressiert?</a:t>
            </a:r>
          </a:p>
          <a:p>
            <a:r>
              <a:rPr lang="de-DE" altLang="de-DE"/>
              <a:t>Wird die Anwendung womöglich von Nutzern mit Einschränkungen genutzt?</a:t>
            </a:r>
          </a:p>
          <a:p>
            <a:r>
              <a:rPr lang="de-DE" altLang="de-DE"/>
              <a:t>Wenn ja, wie kann man eine gute Nutzbarkeit gewährleisten?</a:t>
            </a:r>
          </a:p>
          <a:p>
            <a:endParaRPr lang="de-DE" altLang="de-DE"/>
          </a:p>
        </p:txBody>
      </p:sp>
      <p:sp>
        <p:nvSpPr>
          <p:cNvPr id="22532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90FE0A-4783-DE42-80C5-14CEEA2A515C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10 Gesetze der Einfachheit</a:t>
            </a:r>
          </a:p>
        </p:txBody>
      </p:sp>
      <p:sp>
        <p:nvSpPr>
          <p:cNvPr id="23554" name="Inhaltsplatzhalt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charset="0"/>
              <a:buAutoNum type="arabicPeriod"/>
            </a:pPr>
            <a:r>
              <a:rPr lang="de-DE" altLang="de-DE"/>
              <a:t>Reduzieren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Organisieren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Zeit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Lernen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Unterschiede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Kontext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Emotion</a:t>
            </a:r>
          </a:p>
          <a:p>
            <a:pPr>
              <a:buFont typeface="Trebuchet MS" charset="0"/>
              <a:buAutoNum type="arabicPeriod"/>
            </a:pPr>
            <a:r>
              <a:rPr lang="de-DE" altLang="de-DE"/>
              <a:t>Vertrauen</a:t>
            </a:r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AFB08-47CD-7D42-B10C-DE0202B0FECA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Konzepte &amp; Designansätze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 err="1"/>
              <a:t>Skeuomorphismus</a:t>
            </a:r>
            <a:endParaRPr lang="de-DE" b="1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de-DE" dirty="0"/>
              <a:t>Aussehen von Dinge imitieren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Ähneln Gegenstände aus realer Welt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Fördert Vertrauen bietet intuitive Nutzung</a:t>
            </a:r>
          </a:p>
        </p:txBody>
      </p:sp>
      <p:pic>
        <p:nvPicPr>
          <p:cNvPr id="24579" name="Inhaltsplatzhalt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9888" y="2160588"/>
            <a:ext cx="2193925" cy="2330450"/>
          </a:xfrm>
        </p:spPr>
      </p:pic>
      <p:sp>
        <p:nvSpPr>
          <p:cNvPr id="24580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CC1D03-4FE7-A844-8357-9B9055425EBC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Konzepte &amp; Designansätze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Flat Design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Reduziert auf das nötigste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Beinhaltet trotzdem alle Vereinfachungen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Material Design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Von Google entwickelte Design Sprache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Basiert auf Grid Layout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Komponenten sind frei verschiebbar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Passt sich verschiedenen Bildschirmgrößen an</a:t>
            </a:r>
          </a:p>
        </p:txBody>
      </p:sp>
      <p:sp>
        <p:nvSpPr>
          <p:cNvPr id="25604" name="Foliennummernplatzhalt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067B4-22AB-3748-BC69-3FD15526EBC5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Designansätze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178435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Static Design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Feste Seitenbreite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passt nicht in immer in Viewport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Scroll Balken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Vorteile: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Planung u. Gestaltung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Umsetzung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Darstellung d. geplanten Inhalts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Nachteile: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keine Optimierung für untersch. Bildschirmgrößen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häufig schlechte Bedienbarkeit auf mobilen Endgeräten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Darstellungsfehler z.B. durch Zoomen</a:t>
            </a:r>
          </a:p>
        </p:txBody>
      </p:sp>
      <p:pic>
        <p:nvPicPr>
          <p:cNvPr id="26628" name="Grafik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100513"/>
            <a:ext cx="4411662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liennummernplatzhalt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B8C18-5006-6444-8307-BEA3716775FE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Designansätze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Adaptive Design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Mehrere statische Designs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Viewport bestimmt welches zum Einsatz kommt (Breakpoint)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525" y="2160588"/>
            <a:ext cx="4184650" cy="38814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Vorteile: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Planung u. Gestaltung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Umsetzung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einfache Darstellung d. geplanten Inhalts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einzelne Mitarbeiter/Abteilungen arbeiten nacheinander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de-DE" b="1" dirty="0"/>
              <a:t>Nachteile: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Mehraufwand für Umsetzung der untersch. Layouts</a:t>
            </a:r>
          </a:p>
          <a:p>
            <a:pPr>
              <a:buFont typeface="Wingdings 3" pitchFamily="18" charset="2"/>
              <a:buChar char=""/>
              <a:defRPr/>
            </a:pPr>
            <a:r>
              <a:rPr lang="de-DE" dirty="0"/>
              <a:t>Breite des Viewports häufig nicht optimal genutzt</a:t>
            </a:r>
          </a:p>
        </p:txBody>
      </p:sp>
      <p:pic>
        <p:nvPicPr>
          <p:cNvPr id="28676" name="Grafik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100513"/>
            <a:ext cx="4411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liennummernplatzhalt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E5C8B-F580-074F-BA7D-6AB17F8786A4}" type="slidenum">
              <a:rPr lang="de-DE" altLang="de-DE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de-DE" alt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1578</Words>
  <Application>Microsoft Macintosh PowerPoint</Application>
  <PresentationFormat>Breitbild</PresentationFormat>
  <Paragraphs>409</Paragraphs>
  <Slides>39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Calibri</vt:lpstr>
      <vt:lpstr>Trebuchet MS</vt:lpstr>
      <vt:lpstr>Wingdings</vt:lpstr>
      <vt:lpstr>Wingdings 3</vt:lpstr>
      <vt:lpstr>Arial</vt:lpstr>
      <vt:lpstr>Facette</vt:lpstr>
      <vt:lpstr>Mobile Anwendungsentwicklung</vt:lpstr>
      <vt:lpstr>Inhalt</vt:lpstr>
      <vt:lpstr>Inhalt</vt:lpstr>
      <vt:lpstr>Einführung</vt:lpstr>
      <vt:lpstr>10 Gesetze der Einfachheit</vt:lpstr>
      <vt:lpstr>Konzepte &amp; Designansätze</vt:lpstr>
      <vt:lpstr>Konzepte &amp; Designansätze</vt:lpstr>
      <vt:lpstr>Designansätze</vt:lpstr>
      <vt:lpstr>Designansätze</vt:lpstr>
      <vt:lpstr>Designansätze</vt:lpstr>
      <vt:lpstr>Fragen?</vt:lpstr>
      <vt:lpstr>Inhalt</vt:lpstr>
      <vt:lpstr>Applikationen im Vergleich</vt:lpstr>
      <vt:lpstr>Applikationen im Vergleich</vt:lpstr>
      <vt:lpstr>Aufbau einer Hybrid-App</vt:lpstr>
      <vt:lpstr>Was ist Cordova?</vt:lpstr>
      <vt:lpstr>Cordova Architektur</vt:lpstr>
      <vt:lpstr>Apache Cordova &amp; ngCordova</vt:lpstr>
      <vt:lpstr>ngCordova</vt:lpstr>
      <vt:lpstr>Apache Cordova &amp;! ngCordova</vt:lpstr>
      <vt:lpstr>Cordova Projekt</vt:lpstr>
      <vt:lpstr>Cordova Projekt</vt:lpstr>
      <vt:lpstr>Cordova Projekt</vt:lpstr>
      <vt:lpstr>Cordova Projekt</vt:lpstr>
      <vt:lpstr>Cordova Projekt</vt:lpstr>
      <vt:lpstr>Cordova Projekt</vt:lpstr>
      <vt:lpstr>Cordova Projekt</vt:lpstr>
      <vt:lpstr>Cordova Projekt</vt:lpstr>
      <vt:lpstr>Cordova Projekt</vt:lpstr>
      <vt:lpstr>Ionic Elemente</vt:lpstr>
      <vt:lpstr>Fragen?</vt:lpstr>
      <vt:lpstr>Inhalt</vt:lpstr>
      <vt:lpstr>Constraints</vt:lpstr>
      <vt:lpstr>Ressourcen &amp; Repräsentation </vt:lpstr>
      <vt:lpstr>Ressourcen &amp; Repräsentationen</vt:lpstr>
      <vt:lpstr>URI (Universal Resource Identifier)</vt:lpstr>
      <vt:lpstr>Verben</vt:lpstr>
      <vt:lpstr>Noch Fragen?</vt:lpstr>
      <vt:lpstr>Gesamtes Inhaltsverzeichnis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Anwendungsentwicklung</dc:title>
  <dc:creator>Dennis Lüdeke</dc:creator>
  <cp:lastModifiedBy>Dennis Lüdeke</cp:lastModifiedBy>
  <cp:revision>14</cp:revision>
  <dcterms:created xsi:type="dcterms:W3CDTF">2017-12-20T09:22:43Z</dcterms:created>
  <dcterms:modified xsi:type="dcterms:W3CDTF">2017-12-20T10:25:22Z</dcterms:modified>
</cp:coreProperties>
</file>