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74" r:id="rId3"/>
  </p:sldMasterIdLst>
  <p:notesMasterIdLst>
    <p:notesMasterId r:id="rId70"/>
  </p:notesMasterIdLst>
  <p:handoutMasterIdLst>
    <p:handoutMasterId r:id="rId71"/>
  </p:handoutMasterIdLst>
  <p:sldIdLst>
    <p:sldId id="258" r:id="rId4"/>
    <p:sldId id="351" r:id="rId5"/>
    <p:sldId id="259" r:id="rId6"/>
    <p:sldId id="342" r:id="rId7"/>
    <p:sldId id="260" r:id="rId8"/>
    <p:sldId id="261" r:id="rId9"/>
    <p:sldId id="321" r:id="rId10"/>
    <p:sldId id="322" r:id="rId11"/>
    <p:sldId id="323" r:id="rId12"/>
    <p:sldId id="324" r:id="rId13"/>
    <p:sldId id="343" r:id="rId14"/>
    <p:sldId id="280" r:id="rId15"/>
    <p:sldId id="344" r:id="rId16"/>
    <p:sldId id="281" r:id="rId17"/>
    <p:sldId id="294" r:id="rId18"/>
    <p:sldId id="267" r:id="rId19"/>
    <p:sldId id="337" r:id="rId20"/>
    <p:sldId id="283" r:id="rId21"/>
    <p:sldId id="284" r:id="rId22"/>
    <p:sldId id="285" r:id="rId23"/>
    <p:sldId id="286" r:id="rId24"/>
    <p:sldId id="350" r:id="rId25"/>
    <p:sldId id="359" r:id="rId26"/>
    <p:sldId id="352" r:id="rId27"/>
    <p:sldId id="269" r:id="rId28"/>
    <p:sldId id="341" r:id="rId29"/>
    <p:sldId id="276" r:id="rId30"/>
    <p:sldId id="339" r:id="rId31"/>
    <p:sldId id="340" r:id="rId32"/>
    <p:sldId id="298" r:id="rId33"/>
    <p:sldId id="345" r:id="rId34"/>
    <p:sldId id="327" r:id="rId35"/>
    <p:sldId id="360" r:id="rId36"/>
    <p:sldId id="346" r:id="rId37"/>
    <p:sldId id="326" r:id="rId38"/>
    <p:sldId id="329" r:id="rId39"/>
    <p:sldId id="330" r:id="rId40"/>
    <p:sldId id="331" r:id="rId41"/>
    <p:sldId id="354" r:id="rId42"/>
    <p:sldId id="332" r:id="rId43"/>
    <p:sldId id="333" r:id="rId44"/>
    <p:sldId id="355" r:id="rId45"/>
    <p:sldId id="357" r:id="rId46"/>
    <p:sldId id="358" r:id="rId47"/>
    <p:sldId id="347" r:id="rId48"/>
    <p:sldId id="319" r:id="rId49"/>
    <p:sldId id="320" r:id="rId50"/>
    <p:sldId id="270" r:id="rId51"/>
    <p:sldId id="272" r:id="rId52"/>
    <p:sldId id="279" r:id="rId53"/>
    <p:sldId id="361" r:id="rId54"/>
    <p:sldId id="287" r:id="rId55"/>
    <p:sldId id="312" r:id="rId56"/>
    <p:sldId id="313" r:id="rId57"/>
    <p:sldId id="314" r:id="rId58"/>
    <p:sldId id="271" r:id="rId59"/>
    <p:sldId id="292" r:id="rId60"/>
    <p:sldId id="293" r:id="rId61"/>
    <p:sldId id="362" r:id="rId62"/>
    <p:sldId id="291" r:id="rId63"/>
    <p:sldId id="315" r:id="rId64"/>
    <p:sldId id="363" r:id="rId65"/>
    <p:sldId id="266" r:id="rId66"/>
    <p:sldId id="364" r:id="rId67"/>
    <p:sldId id="349" r:id="rId68"/>
    <p:sldId id="353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ayat Ur Rehman" initials="IUR" lastIdx="2" clrIdx="0">
    <p:extLst>
      <p:ext uri="{19B8F6BF-5375-455C-9EA6-DF929625EA0E}">
        <p15:presenceInfo xmlns:p15="http://schemas.microsoft.com/office/powerpoint/2012/main" userId="Inayat Ur Reh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434D83-AF4D-4213-8271-BE0CDA607E08}" v="107" dt="2022-10-24T04:39:18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microsoft.com/office/2016/11/relationships/changesInfo" Target="changesInfos/changesInfo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ayat -ur-Rehman" userId="3f4333779c5be16e" providerId="LiveId" clId="{7C434D83-AF4D-4213-8271-BE0CDA607E08}"/>
    <pc:docChg chg="custSel addSld modSld">
      <pc:chgData name="Inayat -ur-Rehman" userId="3f4333779c5be16e" providerId="LiveId" clId="{7C434D83-AF4D-4213-8271-BE0CDA607E08}" dt="2022-10-24T04:39:18.903" v="122" actId="1035"/>
      <pc:docMkLst>
        <pc:docMk/>
      </pc:docMkLst>
      <pc:sldChg chg="modSp add">
        <pc:chgData name="Inayat -ur-Rehman" userId="3f4333779c5be16e" providerId="LiveId" clId="{7C434D83-AF4D-4213-8271-BE0CDA607E08}" dt="2022-10-24T04:39:18.903" v="122" actId="1035"/>
        <pc:sldMkLst>
          <pc:docMk/>
          <pc:sldMk cId="0" sldId="266"/>
        </pc:sldMkLst>
        <pc:spChg chg="mod">
          <ac:chgData name="Inayat -ur-Rehman" userId="3f4333779c5be16e" providerId="LiveId" clId="{7C434D83-AF4D-4213-8271-BE0CDA607E08}" dt="2022-10-24T04:39:12.886" v="105" actId="14100"/>
          <ac:spMkLst>
            <pc:docMk/>
            <pc:sldMk cId="0" sldId="266"/>
            <ac:spMk id="16386" creationId="{724DE183-03A9-9D02-D118-650CA84C2E77}"/>
          </ac:spMkLst>
        </pc:spChg>
        <pc:spChg chg="mod">
          <ac:chgData name="Inayat -ur-Rehman" userId="3f4333779c5be16e" providerId="LiveId" clId="{7C434D83-AF4D-4213-8271-BE0CDA607E08}" dt="2022-10-24T04:34:48.615" v="0"/>
          <ac:spMkLst>
            <pc:docMk/>
            <pc:sldMk cId="0" sldId="266"/>
            <ac:spMk id="33794" creationId="{7A9405B9-08C4-866E-C856-4165DD197F41}"/>
          </ac:spMkLst>
        </pc:spChg>
        <pc:spChg chg="mod">
          <ac:chgData name="Inayat -ur-Rehman" userId="3f4333779c5be16e" providerId="LiveId" clId="{7C434D83-AF4D-4213-8271-BE0CDA607E08}" dt="2022-10-24T04:39:18.903" v="122" actId="1035"/>
          <ac:spMkLst>
            <pc:docMk/>
            <pc:sldMk cId="0" sldId="266"/>
            <ac:spMk id="33796" creationId="{F13F5279-CE72-7CC9-72D5-069470E0CEF4}"/>
          </ac:spMkLst>
        </pc:spChg>
      </pc:sldChg>
      <pc:sldChg chg="modSp add mod">
        <pc:chgData name="Inayat -ur-Rehman" userId="3f4333779c5be16e" providerId="LiveId" clId="{7C434D83-AF4D-4213-8271-BE0CDA607E08}" dt="2022-10-24T04:34:48.712" v="1" actId="27636"/>
        <pc:sldMkLst>
          <pc:docMk/>
          <pc:sldMk cId="0" sldId="270"/>
        </pc:sldMkLst>
        <pc:spChg chg="mod">
          <ac:chgData name="Inayat -ur-Rehman" userId="3f4333779c5be16e" providerId="LiveId" clId="{7C434D83-AF4D-4213-8271-BE0CDA607E08}" dt="2022-10-24T04:34:48.712" v="1" actId="27636"/>
          <ac:spMkLst>
            <pc:docMk/>
            <pc:sldMk cId="0" sldId="270"/>
            <ac:spMk id="4099" creationId="{CDEDD46B-5994-A042-2FB9-095CD83A4B67}"/>
          </ac:spMkLst>
        </pc:spChg>
      </pc:sldChg>
      <pc:sldChg chg="add">
        <pc:chgData name="Inayat -ur-Rehman" userId="3f4333779c5be16e" providerId="LiveId" clId="{7C434D83-AF4D-4213-8271-BE0CDA607E08}" dt="2022-10-24T04:34:48.615" v="0"/>
        <pc:sldMkLst>
          <pc:docMk/>
          <pc:sldMk cId="0" sldId="271"/>
        </pc:sldMkLst>
      </pc:sldChg>
      <pc:sldChg chg="modSp add">
        <pc:chgData name="Inayat -ur-Rehman" userId="3f4333779c5be16e" providerId="LiveId" clId="{7C434D83-AF4D-4213-8271-BE0CDA607E08}" dt="2022-10-24T04:34:48.615" v="0"/>
        <pc:sldMkLst>
          <pc:docMk/>
          <pc:sldMk cId="0" sldId="272"/>
        </pc:sldMkLst>
        <pc:spChg chg="mod">
          <ac:chgData name="Inayat -ur-Rehman" userId="3f4333779c5be16e" providerId="LiveId" clId="{7C434D83-AF4D-4213-8271-BE0CDA607E08}" dt="2022-10-24T04:34:48.615" v="0"/>
          <ac:spMkLst>
            <pc:docMk/>
            <pc:sldMk cId="0" sldId="272"/>
            <ac:spMk id="17410" creationId="{A7DA5BE6-AAEE-7248-29DA-57D1CF6827E5}"/>
          </ac:spMkLst>
        </pc:spChg>
      </pc:sldChg>
      <pc:sldChg chg="delSp add mod">
        <pc:chgData name="Inayat -ur-Rehman" userId="3f4333779c5be16e" providerId="LiveId" clId="{7C434D83-AF4D-4213-8271-BE0CDA607E08}" dt="2022-10-24T04:35:00.993" v="3" actId="478"/>
        <pc:sldMkLst>
          <pc:docMk/>
          <pc:sldMk cId="0" sldId="279"/>
        </pc:sldMkLst>
        <pc:spChg chg="del">
          <ac:chgData name="Inayat -ur-Rehman" userId="3f4333779c5be16e" providerId="LiveId" clId="{7C434D83-AF4D-4213-8271-BE0CDA607E08}" dt="2022-10-24T04:35:00.993" v="3" actId="478"/>
          <ac:spMkLst>
            <pc:docMk/>
            <pc:sldMk cId="0" sldId="279"/>
            <ac:spMk id="4" creationId="{D1A7F80D-C3C4-889B-94BC-CE76C83DDF2C}"/>
          </ac:spMkLst>
        </pc:spChg>
      </pc:sldChg>
      <pc:sldChg chg="delSp add mod">
        <pc:chgData name="Inayat -ur-Rehman" userId="3f4333779c5be16e" providerId="LiveId" clId="{7C434D83-AF4D-4213-8271-BE0CDA607E08}" dt="2022-10-24T04:35:23.814" v="10" actId="478"/>
        <pc:sldMkLst>
          <pc:docMk/>
          <pc:sldMk cId="0" sldId="287"/>
        </pc:sldMkLst>
        <pc:spChg chg="del">
          <ac:chgData name="Inayat -ur-Rehman" userId="3f4333779c5be16e" providerId="LiveId" clId="{7C434D83-AF4D-4213-8271-BE0CDA607E08}" dt="2022-10-24T04:35:18.786" v="9" actId="478"/>
          <ac:spMkLst>
            <pc:docMk/>
            <pc:sldMk cId="0" sldId="287"/>
            <ac:spMk id="3" creationId="{93E3C57A-5CF1-2B4A-88E2-469CBBD0A929}"/>
          </ac:spMkLst>
        </pc:spChg>
        <pc:spChg chg="del">
          <ac:chgData name="Inayat -ur-Rehman" userId="3f4333779c5be16e" providerId="LiveId" clId="{7C434D83-AF4D-4213-8271-BE0CDA607E08}" dt="2022-10-24T04:35:23.814" v="10" actId="478"/>
          <ac:spMkLst>
            <pc:docMk/>
            <pc:sldMk cId="0" sldId="287"/>
            <ac:spMk id="8194" creationId="{5236F58E-9242-96BC-A3FF-CE5912B681F3}"/>
          </ac:spMkLst>
        </pc:spChg>
      </pc:sldChg>
      <pc:sldChg chg="add">
        <pc:chgData name="Inayat -ur-Rehman" userId="3f4333779c5be16e" providerId="LiveId" clId="{7C434D83-AF4D-4213-8271-BE0CDA607E08}" dt="2022-10-24T04:34:48.615" v="0"/>
        <pc:sldMkLst>
          <pc:docMk/>
          <pc:sldMk cId="0" sldId="291"/>
        </pc:sldMkLst>
      </pc:sldChg>
      <pc:sldChg chg="add">
        <pc:chgData name="Inayat -ur-Rehman" userId="3f4333779c5be16e" providerId="LiveId" clId="{7C434D83-AF4D-4213-8271-BE0CDA607E08}" dt="2022-10-24T04:34:48.615" v="0"/>
        <pc:sldMkLst>
          <pc:docMk/>
          <pc:sldMk cId="0" sldId="292"/>
        </pc:sldMkLst>
      </pc:sldChg>
      <pc:sldChg chg="add">
        <pc:chgData name="Inayat -ur-Rehman" userId="3f4333779c5be16e" providerId="LiveId" clId="{7C434D83-AF4D-4213-8271-BE0CDA607E08}" dt="2022-10-24T04:34:48.615" v="0"/>
        <pc:sldMkLst>
          <pc:docMk/>
          <pc:sldMk cId="0" sldId="293"/>
        </pc:sldMkLst>
      </pc:sldChg>
      <pc:sldChg chg="modSp add mod">
        <pc:chgData name="Inayat -ur-Rehman" userId="3f4333779c5be16e" providerId="LiveId" clId="{7C434D83-AF4D-4213-8271-BE0CDA607E08}" dt="2022-10-24T04:36:07.291" v="22" actId="14100"/>
        <pc:sldMkLst>
          <pc:docMk/>
          <pc:sldMk cId="0" sldId="312"/>
        </pc:sldMkLst>
        <pc:spChg chg="mod">
          <ac:chgData name="Inayat -ur-Rehman" userId="3f4333779c5be16e" providerId="LiveId" clId="{7C434D83-AF4D-4213-8271-BE0CDA607E08}" dt="2022-10-24T04:36:07.291" v="22" actId="14100"/>
          <ac:spMkLst>
            <pc:docMk/>
            <pc:sldMk cId="0" sldId="312"/>
            <ac:spMk id="22531" creationId="{BFFB4981-6192-0B7D-F265-844C84F94110}"/>
          </ac:spMkLst>
        </pc:spChg>
      </pc:sldChg>
      <pc:sldChg chg="modSp add">
        <pc:chgData name="Inayat -ur-Rehman" userId="3f4333779c5be16e" providerId="LiveId" clId="{7C434D83-AF4D-4213-8271-BE0CDA607E08}" dt="2022-10-24T04:36:16.080" v="23" actId="1076"/>
        <pc:sldMkLst>
          <pc:docMk/>
          <pc:sldMk cId="0" sldId="313"/>
        </pc:sldMkLst>
        <pc:spChg chg="mod">
          <ac:chgData name="Inayat -ur-Rehman" userId="3f4333779c5be16e" providerId="LiveId" clId="{7C434D83-AF4D-4213-8271-BE0CDA607E08}" dt="2022-10-24T04:36:16.080" v="23" actId="1076"/>
          <ac:spMkLst>
            <pc:docMk/>
            <pc:sldMk cId="0" sldId="313"/>
            <ac:spMk id="23555" creationId="{BA2D8026-EB46-2064-5589-43AB9A4352E9}"/>
          </ac:spMkLst>
        </pc:spChg>
      </pc:sldChg>
      <pc:sldChg chg="add">
        <pc:chgData name="Inayat -ur-Rehman" userId="3f4333779c5be16e" providerId="LiveId" clId="{7C434D83-AF4D-4213-8271-BE0CDA607E08}" dt="2022-10-24T04:34:48.615" v="0"/>
        <pc:sldMkLst>
          <pc:docMk/>
          <pc:sldMk cId="0" sldId="314"/>
        </pc:sldMkLst>
      </pc:sldChg>
      <pc:sldChg chg="modSp add mod">
        <pc:chgData name="Inayat -ur-Rehman" userId="3f4333779c5be16e" providerId="LiveId" clId="{7C434D83-AF4D-4213-8271-BE0CDA607E08}" dt="2022-10-24T04:37:59.249" v="78" actId="1036"/>
        <pc:sldMkLst>
          <pc:docMk/>
          <pc:sldMk cId="0" sldId="315"/>
        </pc:sldMkLst>
        <pc:spChg chg="mod">
          <ac:chgData name="Inayat -ur-Rehman" userId="3f4333779c5be16e" providerId="LiveId" clId="{7C434D83-AF4D-4213-8271-BE0CDA607E08}" dt="2022-10-24T04:37:54.823" v="64" actId="1035"/>
          <ac:spMkLst>
            <pc:docMk/>
            <pc:sldMk cId="0" sldId="315"/>
            <ac:spMk id="14338" creationId="{AEC70DE8-3686-8127-1B3E-B6F58C351A36}"/>
          </ac:spMkLst>
        </pc:spChg>
        <pc:spChg chg="mod">
          <ac:chgData name="Inayat -ur-Rehman" userId="3f4333779c5be16e" providerId="LiveId" clId="{7C434D83-AF4D-4213-8271-BE0CDA607E08}" dt="2022-10-24T04:34:48.615" v="0"/>
          <ac:spMkLst>
            <pc:docMk/>
            <pc:sldMk cId="0" sldId="315"/>
            <ac:spMk id="30722" creationId="{7A3094D4-3464-1A3B-8CB8-8BEEC4927C8B}"/>
          </ac:spMkLst>
        </pc:spChg>
        <pc:spChg chg="mod">
          <ac:chgData name="Inayat -ur-Rehman" userId="3f4333779c5be16e" providerId="LiveId" clId="{7C434D83-AF4D-4213-8271-BE0CDA607E08}" dt="2022-10-24T04:37:59.249" v="78" actId="1036"/>
          <ac:spMkLst>
            <pc:docMk/>
            <pc:sldMk cId="0" sldId="315"/>
            <ac:spMk id="30724" creationId="{980FF9DA-BD15-532D-A001-DDD8109A5A93}"/>
          </ac:spMkLst>
        </pc:spChg>
      </pc:sldChg>
      <pc:sldChg chg="addSp delSp modSp add mod">
        <pc:chgData name="Inayat -ur-Rehman" userId="3f4333779c5be16e" providerId="LiveId" clId="{7C434D83-AF4D-4213-8271-BE0CDA607E08}" dt="2022-10-24T04:35:14.477" v="8" actId="478"/>
        <pc:sldMkLst>
          <pc:docMk/>
          <pc:sldMk cId="0" sldId="361"/>
        </pc:sldMkLst>
        <pc:spChg chg="del mod">
          <ac:chgData name="Inayat -ur-Rehman" userId="3f4333779c5be16e" providerId="LiveId" clId="{7C434D83-AF4D-4213-8271-BE0CDA607E08}" dt="2022-10-24T04:35:14.477" v="8" actId="478"/>
          <ac:spMkLst>
            <pc:docMk/>
            <pc:sldMk cId="0" sldId="361"/>
            <ac:spMk id="4" creationId="{57A3CB16-3808-AD34-0474-A3DCACF638A4}"/>
          </ac:spMkLst>
        </pc:spChg>
        <pc:spChg chg="add del">
          <ac:chgData name="Inayat -ur-Rehman" userId="3f4333779c5be16e" providerId="LiveId" clId="{7C434D83-AF4D-4213-8271-BE0CDA607E08}" dt="2022-10-24T04:35:10.815" v="6" actId="478"/>
          <ac:spMkLst>
            <pc:docMk/>
            <pc:sldMk cId="0" sldId="361"/>
            <ac:spMk id="20485" creationId="{597BF4CF-E852-69FF-43EF-4A7334CC494D}"/>
          </ac:spMkLst>
        </pc:spChg>
      </pc:sldChg>
      <pc:sldChg chg="add">
        <pc:chgData name="Inayat -ur-Rehman" userId="3f4333779c5be16e" providerId="LiveId" clId="{7C434D83-AF4D-4213-8271-BE0CDA607E08}" dt="2022-10-24T04:34:48.615" v="0"/>
        <pc:sldMkLst>
          <pc:docMk/>
          <pc:sldMk cId="0" sldId="362"/>
        </pc:sldMkLst>
      </pc:sldChg>
      <pc:sldChg chg="add">
        <pc:chgData name="Inayat -ur-Rehman" userId="3f4333779c5be16e" providerId="LiveId" clId="{7C434D83-AF4D-4213-8271-BE0CDA607E08}" dt="2022-10-24T04:34:48.615" v="0"/>
        <pc:sldMkLst>
          <pc:docMk/>
          <pc:sldMk cId="0" sldId="363"/>
        </pc:sldMkLst>
      </pc:sldChg>
      <pc:sldChg chg="modSp add mod">
        <pc:chgData name="Inayat -ur-Rehman" userId="3f4333779c5be16e" providerId="LiveId" clId="{7C434D83-AF4D-4213-8271-BE0CDA607E08}" dt="2022-10-24T04:34:48.756" v="2" actId="27636"/>
        <pc:sldMkLst>
          <pc:docMk/>
          <pc:sldMk cId="0" sldId="364"/>
        </pc:sldMkLst>
        <pc:spChg chg="mod">
          <ac:chgData name="Inayat -ur-Rehman" userId="3f4333779c5be16e" providerId="LiveId" clId="{7C434D83-AF4D-4213-8271-BE0CDA607E08}" dt="2022-10-24T04:34:48.756" v="2" actId="27636"/>
          <ac:spMkLst>
            <pc:docMk/>
            <pc:sldMk cId="0" sldId="364"/>
            <ac:spMk id="17411" creationId="{EF1B2C82-3DEB-46BC-D191-B66E485C719E}"/>
          </ac:spMkLst>
        </pc:spChg>
        <pc:spChg chg="mod">
          <ac:chgData name="Inayat -ur-Rehman" userId="3f4333779c5be16e" providerId="LiveId" clId="{7C434D83-AF4D-4213-8271-BE0CDA607E08}" dt="2022-10-24T04:34:48.615" v="0"/>
          <ac:spMkLst>
            <pc:docMk/>
            <pc:sldMk cId="0" sldId="364"/>
            <ac:spMk id="35842" creationId="{D069E4BD-C538-C291-3A5D-9B074CAAFE3F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1T18:02:28.684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image" Target="../media/image20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image" Target="../media/image20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C6DEB-E470-4CA8-8EFC-D523915F47B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A8A48E-F817-484B-91ED-EE7DB48FECEA}">
      <dgm:prSet/>
      <dgm:spPr/>
      <dgm:t>
        <a:bodyPr/>
        <a:lstStyle/>
        <a:p>
          <a:r>
            <a:rPr lang="en-US" dirty="0"/>
            <a:t>Topics Covered</a:t>
          </a:r>
        </a:p>
      </dgm:t>
    </dgm:pt>
    <dgm:pt modelId="{CA6378B3-6636-47CD-BF62-6A5E02592E7C}" type="parTrans" cxnId="{4109FF94-0A57-4E5B-9BAB-F1521F961FD4}">
      <dgm:prSet/>
      <dgm:spPr/>
      <dgm:t>
        <a:bodyPr/>
        <a:lstStyle/>
        <a:p>
          <a:endParaRPr lang="en-US"/>
        </a:p>
      </dgm:t>
    </dgm:pt>
    <dgm:pt modelId="{A27990FF-3F8E-4355-971A-44FDCD90F693}" type="sibTrans" cxnId="{4109FF94-0A57-4E5B-9BAB-F1521F961FD4}">
      <dgm:prSet/>
      <dgm:spPr/>
      <dgm:t>
        <a:bodyPr/>
        <a:lstStyle/>
        <a:p>
          <a:endParaRPr lang="en-US"/>
        </a:p>
      </dgm:t>
    </dgm:pt>
    <dgm:pt modelId="{63D5CA0E-4F65-49F9-8227-3F94CCC49FC4}">
      <dgm:prSet/>
      <dgm:spPr/>
      <dgm:t>
        <a:bodyPr/>
        <a:lstStyle/>
        <a:p>
          <a:r>
            <a:rPr lang="en-US"/>
            <a:t>What is Queue (FIFO)?</a:t>
          </a:r>
        </a:p>
      </dgm:t>
    </dgm:pt>
    <dgm:pt modelId="{4C508925-3423-4F6A-B26D-67E6E9B2373A}" type="parTrans" cxnId="{BD1F402A-8F0B-4060-9234-95F45CC70595}">
      <dgm:prSet/>
      <dgm:spPr/>
      <dgm:t>
        <a:bodyPr/>
        <a:lstStyle/>
        <a:p>
          <a:endParaRPr lang="en-US"/>
        </a:p>
      </dgm:t>
    </dgm:pt>
    <dgm:pt modelId="{61DCFBEB-EA7E-47FA-BF9A-60F08E5026DB}" type="sibTrans" cxnId="{BD1F402A-8F0B-4060-9234-95F45CC70595}">
      <dgm:prSet/>
      <dgm:spPr/>
      <dgm:t>
        <a:bodyPr/>
        <a:lstStyle/>
        <a:p>
          <a:endParaRPr lang="en-US"/>
        </a:p>
      </dgm:t>
    </dgm:pt>
    <dgm:pt modelId="{315CA115-933F-4DB8-AB01-731B0C075E39}">
      <dgm:prSet/>
      <dgm:spPr/>
      <dgm:t>
        <a:bodyPr/>
        <a:lstStyle/>
        <a:p>
          <a:r>
            <a:rPr lang="en-US"/>
            <a:t>Stack vs Queue?</a:t>
          </a:r>
        </a:p>
      </dgm:t>
    </dgm:pt>
    <dgm:pt modelId="{D6D422B6-A667-4B35-A201-50DB27A7ADBB}" type="parTrans" cxnId="{21EF5DDD-A5A2-472F-9298-39F3A5173BB0}">
      <dgm:prSet/>
      <dgm:spPr/>
      <dgm:t>
        <a:bodyPr/>
        <a:lstStyle/>
        <a:p>
          <a:endParaRPr lang="en-US"/>
        </a:p>
      </dgm:t>
    </dgm:pt>
    <dgm:pt modelId="{C8A5A823-C012-45A7-A9FF-52592823828B}" type="sibTrans" cxnId="{21EF5DDD-A5A2-472F-9298-39F3A5173BB0}">
      <dgm:prSet/>
      <dgm:spPr/>
      <dgm:t>
        <a:bodyPr/>
        <a:lstStyle/>
        <a:p>
          <a:endParaRPr lang="en-US"/>
        </a:p>
      </dgm:t>
    </dgm:pt>
    <dgm:pt modelId="{C665F6A6-991F-46AE-9AA0-0E3105504B23}">
      <dgm:prSet/>
      <dgm:spPr/>
      <dgm:t>
        <a:bodyPr/>
        <a:lstStyle/>
        <a:p>
          <a:r>
            <a:rPr lang="en-US"/>
            <a:t>Operations of Queue (Enqueue, Dequeue)</a:t>
          </a:r>
        </a:p>
      </dgm:t>
    </dgm:pt>
    <dgm:pt modelId="{D7E1933C-9CB0-433B-895E-F8AA228BE7C3}" type="parTrans" cxnId="{3E5AD13C-4FAF-4650-923A-A26AA785125D}">
      <dgm:prSet/>
      <dgm:spPr/>
      <dgm:t>
        <a:bodyPr/>
        <a:lstStyle/>
        <a:p>
          <a:endParaRPr lang="en-US"/>
        </a:p>
      </dgm:t>
    </dgm:pt>
    <dgm:pt modelId="{8FA99389-B3C0-4D13-9994-32FB3E648DA4}" type="sibTrans" cxnId="{3E5AD13C-4FAF-4650-923A-A26AA785125D}">
      <dgm:prSet/>
      <dgm:spPr/>
      <dgm:t>
        <a:bodyPr/>
        <a:lstStyle/>
        <a:p>
          <a:endParaRPr lang="en-US"/>
        </a:p>
      </dgm:t>
    </dgm:pt>
    <dgm:pt modelId="{880F11F8-E27C-481C-BB89-A1BE021B07D2}">
      <dgm:prSet/>
      <dgm:spPr/>
      <dgm:t>
        <a:bodyPr/>
        <a:lstStyle/>
        <a:p>
          <a:r>
            <a:rPr lang="en-US"/>
            <a:t>What is Circular Queue (FIFO)?</a:t>
          </a:r>
        </a:p>
      </dgm:t>
    </dgm:pt>
    <dgm:pt modelId="{F9C3E90E-76CE-41AE-B7C1-77C077DFCE9A}" type="parTrans" cxnId="{1FD10564-E8AB-47D7-ABA0-08D6DA46C6FB}">
      <dgm:prSet/>
      <dgm:spPr/>
      <dgm:t>
        <a:bodyPr/>
        <a:lstStyle/>
        <a:p>
          <a:endParaRPr lang="en-US"/>
        </a:p>
      </dgm:t>
    </dgm:pt>
    <dgm:pt modelId="{2F9090F3-CD37-422C-9D02-5EF814174832}" type="sibTrans" cxnId="{1FD10564-E8AB-47D7-ABA0-08D6DA46C6FB}">
      <dgm:prSet/>
      <dgm:spPr/>
      <dgm:t>
        <a:bodyPr/>
        <a:lstStyle/>
        <a:p>
          <a:endParaRPr lang="en-US"/>
        </a:p>
      </dgm:t>
    </dgm:pt>
    <dgm:pt modelId="{28B2FA92-67AD-4EB1-ABE2-E443B7F27B9A}">
      <dgm:prSet/>
      <dgm:spPr/>
      <dgm:t>
        <a:bodyPr/>
        <a:lstStyle/>
        <a:p>
          <a:r>
            <a:rPr lang="en-US"/>
            <a:t>Operations of Circular Queue</a:t>
          </a:r>
        </a:p>
      </dgm:t>
    </dgm:pt>
    <dgm:pt modelId="{7BDB4C76-4633-45B0-BB24-2B60D75257AD}" type="parTrans" cxnId="{5C0DF4B8-5A4D-4E0D-9B80-1DAE53E554BF}">
      <dgm:prSet/>
      <dgm:spPr/>
      <dgm:t>
        <a:bodyPr/>
        <a:lstStyle/>
        <a:p>
          <a:endParaRPr lang="en-US"/>
        </a:p>
      </dgm:t>
    </dgm:pt>
    <dgm:pt modelId="{4B744B38-2680-4C8F-9F7D-379B66637498}" type="sibTrans" cxnId="{5C0DF4B8-5A4D-4E0D-9B80-1DAE53E554BF}">
      <dgm:prSet/>
      <dgm:spPr/>
      <dgm:t>
        <a:bodyPr/>
        <a:lstStyle/>
        <a:p>
          <a:endParaRPr lang="en-US"/>
        </a:p>
      </dgm:t>
    </dgm:pt>
    <dgm:pt modelId="{3558ABA8-96AE-43FF-9DA8-972AA0DF9B70}">
      <dgm:prSet/>
      <dgm:spPr/>
      <dgm:t>
        <a:bodyPr/>
        <a:lstStyle/>
        <a:p>
          <a:r>
            <a:rPr lang="en-US" dirty="0"/>
            <a:t>Review of Last Topic : STACK</a:t>
          </a:r>
        </a:p>
      </dgm:t>
    </dgm:pt>
    <dgm:pt modelId="{0C8118F6-0224-4AC4-A933-D45BA845E37C}" type="parTrans" cxnId="{0E3AC1E1-DCC1-4E7D-959B-95E5B6FD0FA2}">
      <dgm:prSet/>
      <dgm:spPr/>
      <dgm:t>
        <a:bodyPr/>
        <a:lstStyle/>
        <a:p>
          <a:endParaRPr lang="en-US"/>
        </a:p>
      </dgm:t>
    </dgm:pt>
    <dgm:pt modelId="{D5079337-787A-4DDB-B658-6A0E18101589}" type="sibTrans" cxnId="{0E3AC1E1-DCC1-4E7D-959B-95E5B6FD0FA2}">
      <dgm:prSet/>
      <dgm:spPr/>
      <dgm:t>
        <a:bodyPr/>
        <a:lstStyle/>
        <a:p>
          <a:endParaRPr lang="en-US"/>
        </a:p>
      </dgm:t>
    </dgm:pt>
    <dgm:pt modelId="{1C55A034-DA5E-4AB5-96C6-3BAA94D42437}" type="pres">
      <dgm:prSet presAssocID="{69FC6DEB-E470-4CA8-8EFC-D523915F47B4}" presName="diagram" presStyleCnt="0">
        <dgm:presLayoutVars>
          <dgm:dir/>
          <dgm:resizeHandles val="exact"/>
        </dgm:presLayoutVars>
      </dgm:prSet>
      <dgm:spPr/>
    </dgm:pt>
    <dgm:pt modelId="{B96C1A4D-7460-4260-81C9-B66E8FCB00B8}" type="pres">
      <dgm:prSet presAssocID="{59A8A48E-F817-484B-91ED-EE7DB48FECEA}" presName="node" presStyleLbl="node1" presStyleIdx="0" presStyleCnt="7">
        <dgm:presLayoutVars>
          <dgm:bulletEnabled val="1"/>
        </dgm:presLayoutVars>
      </dgm:prSet>
      <dgm:spPr/>
    </dgm:pt>
    <dgm:pt modelId="{C351BFE3-FDCA-4D26-8B68-1709DB980B63}" type="pres">
      <dgm:prSet presAssocID="{A27990FF-3F8E-4355-971A-44FDCD90F693}" presName="sibTrans" presStyleCnt="0"/>
      <dgm:spPr/>
    </dgm:pt>
    <dgm:pt modelId="{B3B39251-B194-4BF6-89F7-9E0CD0728D70}" type="pres">
      <dgm:prSet presAssocID="{3558ABA8-96AE-43FF-9DA8-972AA0DF9B70}" presName="node" presStyleLbl="node1" presStyleIdx="1" presStyleCnt="7">
        <dgm:presLayoutVars>
          <dgm:bulletEnabled val="1"/>
        </dgm:presLayoutVars>
      </dgm:prSet>
      <dgm:spPr/>
    </dgm:pt>
    <dgm:pt modelId="{34061083-84DA-4369-A525-BE5345BC4F92}" type="pres">
      <dgm:prSet presAssocID="{D5079337-787A-4DDB-B658-6A0E18101589}" presName="sibTrans" presStyleCnt="0"/>
      <dgm:spPr/>
    </dgm:pt>
    <dgm:pt modelId="{DAAB77D1-B403-4FAE-8206-7D1BC89AFE29}" type="pres">
      <dgm:prSet presAssocID="{63D5CA0E-4F65-49F9-8227-3F94CCC49FC4}" presName="node" presStyleLbl="node1" presStyleIdx="2" presStyleCnt="7">
        <dgm:presLayoutVars>
          <dgm:bulletEnabled val="1"/>
        </dgm:presLayoutVars>
      </dgm:prSet>
      <dgm:spPr/>
    </dgm:pt>
    <dgm:pt modelId="{7E184A40-4F74-426B-8841-843CE7A7CB14}" type="pres">
      <dgm:prSet presAssocID="{61DCFBEB-EA7E-47FA-BF9A-60F08E5026DB}" presName="sibTrans" presStyleCnt="0"/>
      <dgm:spPr/>
    </dgm:pt>
    <dgm:pt modelId="{6EF37223-806A-4A8F-A55C-6439A723E568}" type="pres">
      <dgm:prSet presAssocID="{315CA115-933F-4DB8-AB01-731B0C075E39}" presName="node" presStyleLbl="node1" presStyleIdx="3" presStyleCnt="7">
        <dgm:presLayoutVars>
          <dgm:bulletEnabled val="1"/>
        </dgm:presLayoutVars>
      </dgm:prSet>
      <dgm:spPr/>
    </dgm:pt>
    <dgm:pt modelId="{FEC50902-A9F8-45B1-B82D-0AA211FB3DD9}" type="pres">
      <dgm:prSet presAssocID="{C8A5A823-C012-45A7-A9FF-52592823828B}" presName="sibTrans" presStyleCnt="0"/>
      <dgm:spPr/>
    </dgm:pt>
    <dgm:pt modelId="{EAFA8BE4-C588-4F0D-8A72-50F3A75FAE48}" type="pres">
      <dgm:prSet presAssocID="{C665F6A6-991F-46AE-9AA0-0E3105504B23}" presName="node" presStyleLbl="node1" presStyleIdx="4" presStyleCnt="7">
        <dgm:presLayoutVars>
          <dgm:bulletEnabled val="1"/>
        </dgm:presLayoutVars>
      </dgm:prSet>
      <dgm:spPr/>
    </dgm:pt>
    <dgm:pt modelId="{16614A02-ED34-4F21-AA5F-B86DD1F10A9F}" type="pres">
      <dgm:prSet presAssocID="{8FA99389-B3C0-4D13-9994-32FB3E648DA4}" presName="sibTrans" presStyleCnt="0"/>
      <dgm:spPr/>
    </dgm:pt>
    <dgm:pt modelId="{2BE30F18-6529-411E-AF5F-3AACAB7EE8D9}" type="pres">
      <dgm:prSet presAssocID="{880F11F8-E27C-481C-BB89-A1BE021B07D2}" presName="node" presStyleLbl="node1" presStyleIdx="5" presStyleCnt="7">
        <dgm:presLayoutVars>
          <dgm:bulletEnabled val="1"/>
        </dgm:presLayoutVars>
      </dgm:prSet>
      <dgm:spPr/>
    </dgm:pt>
    <dgm:pt modelId="{D2FD784F-8F42-46C7-8829-11A791204CF3}" type="pres">
      <dgm:prSet presAssocID="{2F9090F3-CD37-422C-9D02-5EF814174832}" presName="sibTrans" presStyleCnt="0"/>
      <dgm:spPr/>
    </dgm:pt>
    <dgm:pt modelId="{F591170E-AE25-4121-B775-B7A6884518B4}" type="pres">
      <dgm:prSet presAssocID="{28B2FA92-67AD-4EB1-ABE2-E443B7F27B9A}" presName="node" presStyleLbl="node1" presStyleIdx="6" presStyleCnt="7">
        <dgm:presLayoutVars>
          <dgm:bulletEnabled val="1"/>
        </dgm:presLayoutVars>
      </dgm:prSet>
      <dgm:spPr/>
    </dgm:pt>
  </dgm:ptLst>
  <dgm:cxnLst>
    <dgm:cxn modelId="{BD1F402A-8F0B-4060-9234-95F45CC70595}" srcId="{69FC6DEB-E470-4CA8-8EFC-D523915F47B4}" destId="{63D5CA0E-4F65-49F9-8227-3F94CCC49FC4}" srcOrd="2" destOrd="0" parTransId="{4C508925-3423-4F6A-B26D-67E6E9B2373A}" sibTransId="{61DCFBEB-EA7E-47FA-BF9A-60F08E5026DB}"/>
    <dgm:cxn modelId="{3E5AD13C-4FAF-4650-923A-A26AA785125D}" srcId="{69FC6DEB-E470-4CA8-8EFC-D523915F47B4}" destId="{C665F6A6-991F-46AE-9AA0-0E3105504B23}" srcOrd="4" destOrd="0" parTransId="{D7E1933C-9CB0-433B-895E-F8AA228BE7C3}" sibTransId="{8FA99389-B3C0-4D13-9994-32FB3E648DA4}"/>
    <dgm:cxn modelId="{1FD10564-E8AB-47D7-ABA0-08D6DA46C6FB}" srcId="{69FC6DEB-E470-4CA8-8EFC-D523915F47B4}" destId="{880F11F8-E27C-481C-BB89-A1BE021B07D2}" srcOrd="5" destOrd="0" parTransId="{F9C3E90E-76CE-41AE-B7C1-77C077DFCE9A}" sibTransId="{2F9090F3-CD37-422C-9D02-5EF814174832}"/>
    <dgm:cxn modelId="{7D9CDC4F-4B7B-4977-9897-DBE3F48FAA74}" type="presOf" srcId="{28B2FA92-67AD-4EB1-ABE2-E443B7F27B9A}" destId="{F591170E-AE25-4121-B775-B7A6884518B4}" srcOrd="0" destOrd="0" presId="urn:microsoft.com/office/officeart/2005/8/layout/default"/>
    <dgm:cxn modelId="{A823B479-E5AB-4B3A-9ECE-65D5690D0CF9}" type="presOf" srcId="{3558ABA8-96AE-43FF-9DA8-972AA0DF9B70}" destId="{B3B39251-B194-4BF6-89F7-9E0CD0728D70}" srcOrd="0" destOrd="0" presId="urn:microsoft.com/office/officeart/2005/8/layout/default"/>
    <dgm:cxn modelId="{4109FF94-0A57-4E5B-9BAB-F1521F961FD4}" srcId="{69FC6DEB-E470-4CA8-8EFC-D523915F47B4}" destId="{59A8A48E-F817-484B-91ED-EE7DB48FECEA}" srcOrd="0" destOrd="0" parTransId="{CA6378B3-6636-47CD-BF62-6A5E02592E7C}" sibTransId="{A27990FF-3F8E-4355-971A-44FDCD90F693}"/>
    <dgm:cxn modelId="{0467109E-734A-4433-9542-8DF89139D35A}" type="presOf" srcId="{59A8A48E-F817-484B-91ED-EE7DB48FECEA}" destId="{B96C1A4D-7460-4260-81C9-B66E8FCB00B8}" srcOrd="0" destOrd="0" presId="urn:microsoft.com/office/officeart/2005/8/layout/default"/>
    <dgm:cxn modelId="{CA9BB7A4-50BF-4EA1-819A-D99A6BE7E806}" type="presOf" srcId="{69FC6DEB-E470-4CA8-8EFC-D523915F47B4}" destId="{1C55A034-DA5E-4AB5-96C6-3BAA94D42437}" srcOrd="0" destOrd="0" presId="urn:microsoft.com/office/officeart/2005/8/layout/default"/>
    <dgm:cxn modelId="{C0B3B2B2-ABF8-4907-91A6-C4F3C45D95ED}" type="presOf" srcId="{880F11F8-E27C-481C-BB89-A1BE021B07D2}" destId="{2BE30F18-6529-411E-AF5F-3AACAB7EE8D9}" srcOrd="0" destOrd="0" presId="urn:microsoft.com/office/officeart/2005/8/layout/default"/>
    <dgm:cxn modelId="{5C0DF4B8-5A4D-4E0D-9B80-1DAE53E554BF}" srcId="{69FC6DEB-E470-4CA8-8EFC-D523915F47B4}" destId="{28B2FA92-67AD-4EB1-ABE2-E443B7F27B9A}" srcOrd="6" destOrd="0" parTransId="{7BDB4C76-4633-45B0-BB24-2B60D75257AD}" sibTransId="{4B744B38-2680-4C8F-9F7D-379B66637498}"/>
    <dgm:cxn modelId="{8F5A6CD2-8E84-495A-A9C7-EFCD0475CD5A}" type="presOf" srcId="{63D5CA0E-4F65-49F9-8227-3F94CCC49FC4}" destId="{DAAB77D1-B403-4FAE-8206-7D1BC89AFE29}" srcOrd="0" destOrd="0" presId="urn:microsoft.com/office/officeart/2005/8/layout/default"/>
    <dgm:cxn modelId="{21EF5DDD-A5A2-472F-9298-39F3A5173BB0}" srcId="{69FC6DEB-E470-4CA8-8EFC-D523915F47B4}" destId="{315CA115-933F-4DB8-AB01-731B0C075E39}" srcOrd="3" destOrd="0" parTransId="{D6D422B6-A667-4B35-A201-50DB27A7ADBB}" sibTransId="{C8A5A823-C012-45A7-A9FF-52592823828B}"/>
    <dgm:cxn modelId="{0E3AC1E1-DCC1-4E7D-959B-95E5B6FD0FA2}" srcId="{69FC6DEB-E470-4CA8-8EFC-D523915F47B4}" destId="{3558ABA8-96AE-43FF-9DA8-972AA0DF9B70}" srcOrd="1" destOrd="0" parTransId="{0C8118F6-0224-4AC4-A933-D45BA845E37C}" sibTransId="{D5079337-787A-4DDB-B658-6A0E18101589}"/>
    <dgm:cxn modelId="{69A45BEA-3EA6-4BD3-9667-5F9BC2602171}" type="presOf" srcId="{315CA115-933F-4DB8-AB01-731B0C075E39}" destId="{6EF37223-806A-4A8F-A55C-6439A723E568}" srcOrd="0" destOrd="0" presId="urn:microsoft.com/office/officeart/2005/8/layout/default"/>
    <dgm:cxn modelId="{F62823FB-A9CA-4D00-9F18-4EBDC9190563}" type="presOf" srcId="{C665F6A6-991F-46AE-9AA0-0E3105504B23}" destId="{EAFA8BE4-C588-4F0D-8A72-50F3A75FAE48}" srcOrd="0" destOrd="0" presId="urn:microsoft.com/office/officeart/2005/8/layout/default"/>
    <dgm:cxn modelId="{B943D165-A666-487E-A224-5B02C0909234}" type="presParOf" srcId="{1C55A034-DA5E-4AB5-96C6-3BAA94D42437}" destId="{B96C1A4D-7460-4260-81C9-B66E8FCB00B8}" srcOrd="0" destOrd="0" presId="urn:microsoft.com/office/officeart/2005/8/layout/default"/>
    <dgm:cxn modelId="{30298E8C-9D61-4D23-A54F-E625746844FF}" type="presParOf" srcId="{1C55A034-DA5E-4AB5-96C6-3BAA94D42437}" destId="{C351BFE3-FDCA-4D26-8B68-1709DB980B63}" srcOrd="1" destOrd="0" presId="urn:microsoft.com/office/officeart/2005/8/layout/default"/>
    <dgm:cxn modelId="{93B83890-E4E0-4A90-AC99-B25CC11CBCB9}" type="presParOf" srcId="{1C55A034-DA5E-4AB5-96C6-3BAA94D42437}" destId="{B3B39251-B194-4BF6-89F7-9E0CD0728D70}" srcOrd="2" destOrd="0" presId="urn:microsoft.com/office/officeart/2005/8/layout/default"/>
    <dgm:cxn modelId="{CA5E6166-5113-46BB-9832-8DA4699B4A3E}" type="presParOf" srcId="{1C55A034-DA5E-4AB5-96C6-3BAA94D42437}" destId="{34061083-84DA-4369-A525-BE5345BC4F92}" srcOrd="3" destOrd="0" presId="urn:microsoft.com/office/officeart/2005/8/layout/default"/>
    <dgm:cxn modelId="{845BB67D-70DB-4FF4-9AC7-F61C020855E7}" type="presParOf" srcId="{1C55A034-DA5E-4AB5-96C6-3BAA94D42437}" destId="{DAAB77D1-B403-4FAE-8206-7D1BC89AFE29}" srcOrd="4" destOrd="0" presId="urn:microsoft.com/office/officeart/2005/8/layout/default"/>
    <dgm:cxn modelId="{B41138BF-9B81-4597-891D-EF971EF3C955}" type="presParOf" srcId="{1C55A034-DA5E-4AB5-96C6-3BAA94D42437}" destId="{7E184A40-4F74-426B-8841-843CE7A7CB14}" srcOrd="5" destOrd="0" presId="urn:microsoft.com/office/officeart/2005/8/layout/default"/>
    <dgm:cxn modelId="{065A3EA3-2D2B-4CCD-B165-E383A9BA0D88}" type="presParOf" srcId="{1C55A034-DA5E-4AB5-96C6-3BAA94D42437}" destId="{6EF37223-806A-4A8F-A55C-6439A723E568}" srcOrd="6" destOrd="0" presId="urn:microsoft.com/office/officeart/2005/8/layout/default"/>
    <dgm:cxn modelId="{7D3D34AE-0491-4BFF-94B5-CDA6DCF5D6FE}" type="presParOf" srcId="{1C55A034-DA5E-4AB5-96C6-3BAA94D42437}" destId="{FEC50902-A9F8-45B1-B82D-0AA211FB3DD9}" srcOrd="7" destOrd="0" presId="urn:microsoft.com/office/officeart/2005/8/layout/default"/>
    <dgm:cxn modelId="{DE953D48-CE95-4C77-968F-EAC094A3398C}" type="presParOf" srcId="{1C55A034-DA5E-4AB5-96C6-3BAA94D42437}" destId="{EAFA8BE4-C588-4F0D-8A72-50F3A75FAE48}" srcOrd="8" destOrd="0" presId="urn:microsoft.com/office/officeart/2005/8/layout/default"/>
    <dgm:cxn modelId="{DF090BBC-7395-4266-9712-229D2FCDC71C}" type="presParOf" srcId="{1C55A034-DA5E-4AB5-96C6-3BAA94D42437}" destId="{16614A02-ED34-4F21-AA5F-B86DD1F10A9F}" srcOrd="9" destOrd="0" presId="urn:microsoft.com/office/officeart/2005/8/layout/default"/>
    <dgm:cxn modelId="{80B16098-D3ED-4AEB-96EB-546BB8582C1E}" type="presParOf" srcId="{1C55A034-DA5E-4AB5-96C6-3BAA94D42437}" destId="{2BE30F18-6529-411E-AF5F-3AACAB7EE8D9}" srcOrd="10" destOrd="0" presId="urn:microsoft.com/office/officeart/2005/8/layout/default"/>
    <dgm:cxn modelId="{B2D8C0CE-A742-4D42-89F8-8520AFAB50A3}" type="presParOf" srcId="{1C55A034-DA5E-4AB5-96C6-3BAA94D42437}" destId="{D2FD784F-8F42-46C7-8829-11A791204CF3}" srcOrd="11" destOrd="0" presId="urn:microsoft.com/office/officeart/2005/8/layout/default"/>
    <dgm:cxn modelId="{3B2AFD23-A9C3-48B5-A288-3973F1CFE844}" type="presParOf" srcId="{1C55A034-DA5E-4AB5-96C6-3BAA94D42437}" destId="{F591170E-AE25-4121-B775-B7A6884518B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6EE815-B431-495C-A3BC-E9F0B107879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A4FEE6F-39AC-48F2-8B5C-1B4619DFED9F}">
      <dgm:prSet/>
      <dgm:spPr/>
      <dgm:t>
        <a:bodyPr/>
        <a:lstStyle/>
        <a:p>
          <a:pPr>
            <a:defRPr b="1"/>
          </a:pPr>
          <a:r>
            <a:rPr lang="en-US" b="1"/>
            <a:t>Operating system</a:t>
          </a:r>
          <a:endParaRPr lang="en-US"/>
        </a:p>
      </dgm:t>
    </dgm:pt>
    <dgm:pt modelId="{FF48245E-E9A1-4250-9E9E-60B7EFE3B938}" type="parTrans" cxnId="{4100F75C-F795-4F7F-9A35-C6B5F543B5A1}">
      <dgm:prSet/>
      <dgm:spPr/>
      <dgm:t>
        <a:bodyPr/>
        <a:lstStyle/>
        <a:p>
          <a:endParaRPr lang="en-US"/>
        </a:p>
      </dgm:t>
    </dgm:pt>
    <dgm:pt modelId="{87160701-E03A-470E-A45E-499D58843058}" type="sibTrans" cxnId="{4100F75C-F795-4F7F-9A35-C6B5F543B5A1}">
      <dgm:prSet/>
      <dgm:spPr/>
      <dgm:t>
        <a:bodyPr/>
        <a:lstStyle/>
        <a:p>
          <a:endParaRPr lang="en-US"/>
        </a:p>
      </dgm:t>
    </dgm:pt>
    <dgm:pt modelId="{D72107CA-A656-49A1-A0A2-AD51A2A9AC13}">
      <dgm:prSet/>
      <dgm:spPr/>
      <dgm:t>
        <a:bodyPr/>
        <a:lstStyle/>
        <a:p>
          <a:endParaRPr lang="en-US" dirty="0"/>
        </a:p>
      </dgm:t>
    </dgm:pt>
    <dgm:pt modelId="{D6DABF0C-5539-4DE6-8242-22F0D43E7653}" type="parTrans" cxnId="{D6194E5B-910A-49C8-8CC3-2E1853EA76C1}">
      <dgm:prSet/>
      <dgm:spPr/>
      <dgm:t>
        <a:bodyPr/>
        <a:lstStyle/>
        <a:p>
          <a:endParaRPr lang="en-US"/>
        </a:p>
      </dgm:t>
    </dgm:pt>
    <dgm:pt modelId="{748863D0-10DB-4822-8851-6249E33FAE14}" type="sibTrans" cxnId="{D6194E5B-910A-49C8-8CC3-2E1853EA76C1}">
      <dgm:prSet/>
      <dgm:spPr/>
      <dgm:t>
        <a:bodyPr/>
        <a:lstStyle/>
        <a:p>
          <a:endParaRPr lang="en-US"/>
        </a:p>
      </dgm:t>
    </dgm:pt>
    <dgm:pt modelId="{AC32E7E4-94E1-4DCE-9B4C-897DA23264B5}">
      <dgm:prSet/>
      <dgm:spPr/>
      <dgm:t>
        <a:bodyPr/>
        <a:lstStyle/>
        <a:p>
          <a:pPr>
            <a:defRPr b="1"/>
          </a:pPr>
          <a:r>
            <a:rPr lang="en-US" b="1" dirty="0"/>
            <a:t>Communication Software</a:t>
          </a:r>
          <a:endParaRPr lang="en-US" dirty="0"/>
        </a:p>
      </dgm:t>
    </dgm:pt>
    <dgm:pt modelId="{7ED7185E-664F-45C7-A27B-11E63B3329F0}" type="parTrans" cxnId="{B88EEEE5-4B04-4323-B706-E48EBD63B7D2}">
      <dgm:prSet/>
      <dgm:spPr/>
      <dgm:t>
        <a:bodyPr/>
        <a:lstStyle/>
        <a:p>
          <a:endParaRPr lang="en-US"/>
        </a:p>
      </dgm:t>
    </dgm:pt>
    <dgm:pt modelId="{2DEFD8CE-1A6B-4CA6-9508-A01C14EB3676}" type="sibTrans" cxnId="{B88EEEE5-4B04-4323-B706-E48EBD63B7D2}">
      <dgm:prSet/>
      <dgm:spPr/>
      <dgm:t>
        <a:bodyPr/>
        <a:lstStyle/>
        <a:p>
          <a:endParaRPr lang="en-US"/>
        </a:p>
      </dgm:t>
    </dgm:pt>
    <dgm:pt modelId="{0DEDCDDE-2105-4EF5-BFA0-517D10A33AA1}">
      <dgm:prSet/>
      <dgm:spPr/>
      <dgm:t>
        <a:bodyPr/>
        <a:lstStyle/>
        <a:p>
          <a:endParaRPr lang="en-US" dirty="0"/>
        </a:p>
      </dgm:t>
    </dgm:pt>
    <dgm:pt modelId="{E6300857-CCA7-45F4-9331-0F53B3B7C53C}" type="parTrans" cxnId="{40C0F806-0710-43C0-BF52-19B3A02B8FEE}">
      <dgm:prSet/>
      <dgm:spPr/>
      <dgm:t>
        <a:bodyPr/>
        <a:lstStyle/>
        <a:p>
          <a:endParaRPr lang="en-US"/>
        </a:p>
      </dgm:t>
    </dgm:pt>
    <dgm:pt modelId="{27EDB0D4-88E5-4E7F-991E-5D71039AA709}" type="sibTrans" cxnId="{40C0F806-0710-43C0-BF52-19B3A02B8FEE}">
      <dgm:prSet/>
      <dgm:spPr/>
      <dgm:t>
        <a:bodyPr/>
        <a:lstStyle/>
        <a:p>
          <a:endParaRPr lang="en-US"/>
        </a:p>
      </dgm:t>
    </dgm:pt>
    <dgm:pt modelId="{187FCF57-D0CD-43C9-903A-791ADDD719B3}">
      <dgm:prSet/>
      <dgm:spPr/>
      <dgm:t>
        <a:bodyPr/>
        <a:lstStyle/>
        <a:p>
          <a:pPr>
            <a:defRPr b="1"/>
          </a:pPr>
          <a:endParaRPr lang="en-US" dirty="0"/>
        </a:p>
      </dgm:t>
    </dgm:pt>
    <dgm:pt modelId="{52932255-A9DA-4AA9-9BEE-7AAE949884CB}" type="parTrans" cxnId="{8E3B1763-BF34-467B-A6F8-078BFEA61B9A}">
      <dgm:prSet/>
      <dgm:spPr/>
      <dgm:t>
        <a:bodyPr/>
        <a:lstStyle/>
        <a:p>
          <a:endParaRPr lang="en-US"/>
        </a:p>
      </dgm:t>
    </dgm:pt>
    <dgm:pt modelId="{377B1C76-E5DA-4D9E-B91C-F3BBFC775E30}" type="sibTrans" cxnId="{8E3B1763-BF34-467B-A6F8-078BFEA61B9A}">
      <dgm:prSet/>
      <dgm:spPr/>
      <dgm:t>
        <a:bodyPr/>
        <a:lstStyle/>
        <a:p>
          <a:endParaRPr lang="en-US"/>
        </a:p>
      </dgm:t>
    </dgm:pt>
    <dgm:pt modelId="{7E537BD3-E469-4127-8FA0-3EBEA25A02E2}" type="pres">
      <dgm:prSet presAssocID="{C26EE815-B431-495C-A3BC-E9F0B1078792}" presName="root" presStyleCnt="0">
        <dgm:presLayoutVars>
          <dgm:dir/>
          <dgm:resizeHandles val="exact"/>
        </dgm:presLayoutVars>
      </dgm:prSet>
      <dgm:spPr/>
    </dgm:pt>
    <dgm:pt modelId="{0147E560-389C-4412-AE66-3245A05A651A}" type="pres">
      <dgm:prSet presAssocID="{9A4FEE6F-39AC-48F2-8B5C-1B4619DFED9F}" presName="compNode" presStyleCnt="0"/>
      <dgm:spPr/>
    </dgm:pt>
    <dgm:pt modelId="{BBAA165E-CE5D-42E7-A97F-BA5C47FA7EE4}" type="pres">
      <dgm:prSet presAssocID="{9A4FEE6F-39AC-48F2-8B5C-1B4619DFED9F}" presName="iconRect" presStyleLbl="node1" presStyleIdx="0" presStyleCnt="3" custScaleX="202108" custScaleY="175270" custLinFactNeighborX="2822" custLinFactNeighborY="-613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>
          <a:noFill/>
        </a:ln>
      </dgm:spPr>
    </dgm:pt>
    <dgm:pt modelId="{B4CD520D-1293-49D5-AA6E-FE323B9B3AFE}" type="pres">
      <dgm:prSet presAssocID="{9A4FEE6F-39AC-48F2-8B5C-1B4619DFED9F}" presName="iconSpace" presStyleCnt="0"/>
      <dgm:spPr/>
    </dgm:pt>
    <dgm:pt modelId="{2DF1215F-EA07-4B9A-B3EC-5768D8C782ED}" type="pres">
      <dgm:prSet presAssocID="{9A4FEE6F-39AC-48F2-8B5C-1B4619DFED9F}" presName="parTx" presStyleLbl="revTx" presStyleIdx="0" presStyleCnt="6">
        <dgm:presLayoutVars>
          <dgm:chMax val="0"/>
          <dgm:chPref val="0"/>
        </dgm:presLayoutVars>
      </dgm:prSet>
      <dgm:spPr/>
    </dgm:pt>
    <dgm:pt modelId="{241A0784-6FB7-4C25-91C6-1DAF04FA6CD1}" type="pres">
      <dgm:prSet presAssocID="{9A4FEE6F-39AC-48F2-8B5C-1B4619DFED9F}" presName="txSpace" presStyleCnt="0"/>
      <dgm:spPr/>
    </dgm:pt>
    <dgm:pt modelId="{012B58AB-B8D8-4855-BB31-67DF174705F5}" type="pres">
      <dgm:prSet presAssocID="{9A4FEE6F-39AC-48F2-8B5C-1B4619DFED9F}" presName="desTx" presStyleLbl="revTx" presStyleIdx="1" presStyleCnt="6">
        <dgm:presLayoutVars/>
      </dgm:prSet>
      <dgm:spPr/>
    </dgm:pt>
    <dgm:pt modelId="{D22E8B45-F51E-4CA1-8882-6D79440A7116}" type="pres">
      <dgm:prSet presAssocID="{87160701-E03A-470E-A45E-499D58843058}" presName="sibTrans" presStyleCnt="0"/>
      <dgm:spPr/>
    </dgm:pt>
    <dgm:pt modelId="{77AFA432-F4B7-40A3-BF40-D944179ACCB6}" type="pres">
      <dgm:prSet presAssocID="{AC32E7E4-94E1-4DCE-9B4C-897DA23264B5}" presName="compNode" presStyleCnt="0"/>
      <dgm:spPr/>
    </dgm:pt>
    <dgm:pt modelId="{51BA65A5-DB0C-451E-9F21-7519F2F64751}" type="pres">
      <dgm:prSet presAssocID="{AC32E7E4-94E1-4DCE-9B4C-897DA23264B5}" presName="iconRect" presStyleLbl="node1" presStyleIdx="1" presStyleCnt="3" custScaleX="198450" custScaleY="171191" custLinFactNeighborY="-6207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70864CA6-8194-4A58-96D5-0D6EC6BF6FF2}" type="pres">
      <dgm:prSet presAssocID="{AC32E7E4-94E1-4DCE-9B4C-897DA23264B5}" presName="iconSpace" presStyleCnt="0"/>
      <dgm:spPr/>
    </dgm:pt>
    <dgm:pt modelId="{3572EAE7-2560-4366-B970-952378C8F837}" type="pres">
      <dgm:prSet presAssocID="{AC32E7E4-94E1-4DCE-9B4C-897DA23264B5}" presName="parTx" presStyleLbl="revTx" presStyleIdx="2" presStyleCnt="6">
        <dgm:presLayoutVars>
          <dgm:chMax val="0"/>
          <dgm:chPref val="0"/>
        </dgm:presLayoutVars>
      </dgm:prSet>
      <dgm:spPr/>
    </dgm:pt>
    <dgm:pt modelId="{CEEA5FA0-63CC-4988-9EBA-648BCC024DF0}" type="pres">
      <dgm:prSet presAssocID="{AC32E7E4-94E1-4DCE-9B4C-897DA23264B5}" presName="txSpace" presStyleCnt="0"/>
      <dgm:spPr/>
    </dgm:pt>
    <dgm:pt modelId="{E25A478D-95AE-4091-B6FE-A5E2239E4FF6}" type="pres">
      <dgm:prSet presAssocID="{AC32E7E4-94E1-4DCE-9B4C-897DA23264B5}" presName="desTx" presStyleLbl="revTx" presStyleIdx="3" presStyleCnt="6">
        <dgm:presLayoutVars/>
      </dgm:prSet>
      <dgm:spPr/>
    </dgm:pt>
    <dgm:pt modelId="{23C16A68-D97F-409D-BD2B-898C4A985A70}" type="pres">
      <dgm:prSet presAssocID="{2DEFD8CE-1A6B-4CA6-9508-A01C14EB3676}" presName="sibTrans" presStyleCnt="0"/>
      <dgm:spPr/>
    </dgm:pt>
    <dgm:pt modelId="{B5F14FBC-DF4C-4305-9958-6E7B3F9D3842}" type="pres">
      <dgm:prSet presAssocID="{187FCF57-D0CD-43C9-903A-791ADDD719B3}" presName="compNode" presStyleCnt="0"/>
      <dgm:spPr/>
    </dgm:pt>
    <dgm:pt modelId="{CC1CF2B2-9820-4D71-B219-94D19FFA8C5B}" type="pres">
      <dgm:prSet presAssocID="{187FCF57-D0CD-43C9-903A-791ADDD719B3}" presName="iconRect" presStyleLbl="node1" presStyleIdx="2" presStyleCnt="3" custScaleX="260421" custScaleY="166467" custLinFactNeighborY="-6152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79F54492-BEE5-498C-B4FB-D0DBC75518F0}" type="pres">
      <dgm:prSet presAssocID="{187FCF57-D0CD-43C9-903A-791ADDD719B3}" presName="iconSpace" presStyleCnt="0"/>
      <dgm:spPr/>
    </dgm:pt>
    <dgm:pt modelId="{10570581-36FD-4301-9AF7-850826BB76D3}" type="pres">
      <dgm:prSet presAssocID="{187FCF57-D0CD-43C9-903A-791ADDD719B3}" presName="parTx" presStyleLbl="revTx" presStyleIdx="4" presStyleCnt="6">
        <dgm:presLayoutVars>
          <dgm:chMax val="0"/>
          <dgm:chPref val="0"/>
        </dgm:presLayoutVars>
      </dgm:prSet>
      <dgm:spPr/>
    </dgm:pt>
    <dgm:pt modelId="{615FD7CD-770F-4F3F-8638-364F1273072D}" type="pres">
      <dgm:prSet presAssocID="{187FCF57-D0CD-43C9-903A-791ADDD719B3}" presName="txSpace" presStyleCnt="0"/>
      <dgm:spPr/>
    </dgm:pt>
    <dgm:pt modelId="{C13D9897-C94D-4381-AB15-DE62CE8D3092}" type="pres">
      <dgm:prSet presAssocID="{187FCF57-D0CD-43C9-903A-791ADDD719B3}" presName="desTx" presStyleLbl="revTx" presStyleIdx="5" presStyleCnt="6">
        <dgm:presLayoutVars/>
      </dgm:prSet>
      <dgm:spPr/>
    </dgm:pt>
  </dgm:ptLst>
  <dgm:cxnLst>
    <dgm:cxn modelId="{40C0F806-0710-43C0-BF52-19B3A02B8FEE}" srcId="{AC32E7E4-94E1-4DCE-9B4C-897DA23264B5}" destId="{0DEDCDDE-2105-4EF5-BFA0-517D10A33AA1}" srcOrd="0" destOrd="0" parTransId="{E6300857-CCA7-45F4-9331-0F53B3B7C53C}" sibTransId="{27EDB0D4-88E5-4E7F-991E-5D71039AA709}"/>
    <dgm:cxn modelId="{D6194E5B-910A-49C8-8CC3-2E1853EA76C1}" srcId="{9A4FEE6F-39AC-48F2-8B5C-1B4619DFED9F}" destId="{D72107CA-A656-49A1-A0A2-AD51A2A9AC13}" srcOrd="0" destOrd="0" parTransId="{D6DABF0C-5539-4DE6-8242-22F0D43E7653}" sibTransId="{748863D0-10DB-4822-8851-6249E33FAE14}"/>
    <dgm:cxn modelId="{4100F75C-F795-4F7F-9A35-C6B5F543B5A1}" srcId="{C26EE815-B431-495C-A3BC-E9F0B1078792}" destId="{9A4FEE6F-39AC-48F2-8B5C-1B4619DFED9F}" srcOrd="0" destOrd="0" parTransId="{FF48245E-E9A1-4250-9E9E-60B7EFE3B938}" sibTransId="{87160701-E03A-470E-A45E-499D58843058}"/>
    <dgm:cxn modelId="{8E3B1763-BF34-467B-A6F8-078BFEA61B9A}" srcId="{C26EE815-B431-495C-A3BC-E9F0B1078792}" destId="{187FCF57-D0CD-43C9-903A-791ADDD719B3}" srcOrd="2" destOrd="0" parTransId="{52932255-A9DA-4AA9-9BEE-7AAE949884CB}" sibTransId="{377B1C76-E5DA-4D9E-B91C-F3BBFC775E30}"/>
    <dgm:cxn modelId="{79829444-FC58-4CCE-8863-7875C79DBE80}" type="presOf" srcId="{0DEDCDDE-2105-4EF5-BFA0-517D10A33AA1}" destId="{E25A478D-95AE-4091-B6FE-A5E2239E4FF6}" srcOrd="0" destOrd="0" presId="urn:microsoft.com/office/officeart/2018/5/layout/CenteredIconLabelDescriptionList"/>
    <dgm:cxn modelId="{D8C03347-7487-418B-A43E-DD79E1DDAA80}" type="presOf" srcId="{D72107CA-A656-49A1-A0A2-AD51A2A9AC13}" destId="{012B58AB-B8D8-4855-BB31-67DF174705F5}" srcOrd="0" destOrd="0" presId="urn:microsoft.com/office/officeart/2018/5/layout/CenteredIconLabelDescriptionList"/>
    <dgm:cxn modelId="{75132259-4177-414B-A8BF-7A469CF0E9B4}" type="presOf" srcId="{AC32E7E4-94E1-4DCE-9B4C-897DA23264B5}" destId="{3572EAE7-2560-4366-B970-952378C8F837}" srcOrd="0" destOrd="0" presId="urn:microsoft.com/office/officeart/2018/5/layout/CenteredIconLabelDescriptionList"/>
    <dgm:cxn modelId="{2AEE127B-D39F-47DE-AF90-A26CEA12F6B4}" type="presOf" srcId="{187FCF57-D0CD-43C9-903A-791ADDD719B3}" destId="{10570581-36FD-4301-9AF7-850826BB76D3}" srcOrd="0" destOrd="0" presId="urn:microsoft.com/office/officeart/2018/5/layout/CenteredIconLabelDescriptionList"/>
    <dgm:cxn modelId="{751E45A6-EEFA-4893-BB54-E1B29D1BD572}" type="presOf" srcId="{C26EE815-B431-495C-A3BC-E9F0B1078792}" destId="{7E537BD3-E469-4127-8FA0-3EBEA25A02E2}" srcOrd="0" destOrd="0" presId="urn:microsoft.com/office/officeart/2018/5/layout/CenteredIconLabelDescriptionList"/>
    <dgm:cxn modelId="{0324E8C3-ACB5-48E6-8639-F5ADF349E8A1}" type="presOf" srcId="{9A4FEE6F-39AC-48F2-8B5C-1B4619DFED9F}" destId="{2DF1215F-EA07-4B9A-B3EC-5768D8C782ED}" srcOrd="0" destOrd="0" presId="urn:microsoft.com/office/officeart/2018/5/layout/CenteredIconLabelDescriptionList"/>
    <dgm:cxn modelId="{B88EEEE5-4B04-4323-B706-E48EBD63B7D2}" srcId="{C26EE815-B431-495C-A3BC-E9F0B1078792}" destId="{AC32E7E4-94E1-4DCE-9B4C-897DA23264B5}" srcOrd="1" destOrd="0" parTransId="{7ED7185E-664F-45C7-A27B-11E63B3329F0}" sibTransId="{2DEFD8CE-1A6B-4CA6-9508-A01C14EB3676}"/>
    <dgm:cxn modelId="{355316BA-DE71-4703-8EBC-32BAA9E3AA94}" type="presParOf" srcId="{7E537BD3-E469-4127-8FA0-3EBEA25A02E2}" destId="{0147E560-389C-4412-AE66-3245A05A651A}" srcOrd="0" destOrd="0" presId="urn:microsoft.com/office/officeart/2018/5/layout/CenteredIconLabelDescriptionList"/>
    <dgm:cxn modelId="{2D066264-1EE8-4FFF-B560-87246986DDE0}" type="presParOf" srcId="{0147E560-389C-4412-AE66-3245A05A651A}" destId="{BBAA165E-CE5D-42E7-A97F-BA5C47FA7EE4}" srcOrd="0" destOrd="0" presId="urn:microsoft.com/office/officeart/2018/5/layout/CenteredIconLabelDescriptionList"/>
    <dgm:cxn modelId="{ACA5DD1C-AA5C-4148-B156-4DA7529B0895}" type="presParOf" srcId="{0147E560-389C-4412-AE66-3245A05A651A}" destId="{B4CD520D-1293-49D5-AA6E-FE323B9B3AFE}" srcOrd="1" destOrd="0" presId="urn:microsoft.com/office/officeart/2018/5/layout/CenteredIconLabelDescriptionList"/>
    <dgm:cxn modelId="{0A1ACBE8-0B73-4E56-A0F8-4BEDF470EA67}" type="presParOf" srcId="{0147E560-389C-4412-AE66-3245A05A651A}" destId="{2DF1215F-EA07-4B9A-B3EC-5768D8C782ED}" srcOrd="2" destOrd="0" presId="urn:microsoft.com/office/officeart/2018/5/layout/CenteredIconLabelDescriptionList"/>
    <dgm:cxn modelId="{2CDA1B60-4CC5-4859-8793-809DF9C2137C}" type="presParOf" srcId="{0147E560-389C-4412-AE66-3245A05A651A}" destId="{241A0784-6FB7-4C25-91C6-1DAF04FA6CD1}" srcOrd="3" destOrd="0" presId="urn:microsoft.com/office/officeart/2018/5/layout/CenteredIconLabelDescriptionList"/>
    <dgm:cxn modelId="{26EE8B8C-6D4D-44FE-A607-859BCECBA5A1}" type="presParOf" srcId="{0147E560-389C-4412-AE66-3245A05A651A}" destId="{012B58AB-B8D8-4855-BB31-67DF174705F5}" srcOrd="4" destOrd="0" presId="urn:microsoft.com/office/officeart/2018/5/layout/CenteredIconLabelDescriptionList"/>
    <dgm:cxn modelId="{AEFEE005-16E4-40D1-97F9-A142EAC15C96}" type="presParOf" srcId="{7E537BD3-E469-4127-8FA0-3EBEA25A02E2}" destId="{D22E8B45-F51E-4CA1-8882-6D79440A7116}" srcOrd="1" destOrd="0" presId="urn:microsoft.com/office/officeart/2018/5/layout/CenteredIconLabelDescriptionList"/>
    <dgm:cxn modelId="{9F0321DF-9C3C-46C2-9101-10D79BF37E52}" type="presParOf" srcId="{7E537BD3-E469-4127-8FA0-3EBEA25A02E2}" destId="{77AFA432-F4B7-40A3-BF40-D944179ACCB6}" srcOrd="2" destOrd="0" presId="urn:microsoft.com/office/officeart/2018/5/layout/CenteredIconLabelDescriptionList"/>
    <dgm:cxn modelId="{9C115D99-CE62-49BF-AEA7-87CB162F70F0}" type="presParOf" srcId="{77AFA432-F4B7-40A3-BF40-D944179ACCB6}" destId="{51BA65A5-DB0C-451E-9F21-7519F2F64751}" srcOrd="0" destOrd="0" presId="urn:microsoft.com/office/officeart/2018/5/layout/CenteredIconLabelDescriptionList"/>
    <dgm:cxn modelId="{30C75AEB-F298-4A9D-965B-F0E380C4AF61}" type="presParOf" srcId="{77AFA432-F4B7-40A3-BF40-D944179ACCB6}" destId="{70864CA6-8194-4A58-96D5-0D6EC6BF6FF2}" srcOrd="1" destOrd="0" presId="urn:microsoft.com/office/officeart/2018/5/layout/CenteredIconLabelDescriptionList"/>
    <dgm:cxn modelId="{895B4C0D-685E-447A-B32E-BB6B6A409C76}" type="presParOf" srcId="{77AFA432-F4B7-40A3-BF40-D944179ACCB6}" destId="{3572EAE7-2560-4366-B970-952378C8F837}" srcOrd="2" destOrd="0" presId="urn:microsoft.com/office/officeart/2018/5/layout/CenteredIconLabelDescriptionList"/>
    <dgm:cxn modelId="{F14CE8B5-330A-40C7-B46F-76A349B4A409}" type="presParOf" srcId="{77AFA432-F4B7-40A3-BF40-D944179ACCB6}" destId="{CEEA5FA0-63CC-4988-9EBA-648BCC024DF0}" srcOrd="3" destOrd="0" presId="urn:microsoft.com/office/officeart/2018/5/layout/CenteredIconLabelDescriptionList"/>
    <dgm:cxn modelId="{A90DAC55-FA39-4AAF-8093-645862FB9524}" type="presParOf" srcId="{77AFA432-F4B7-40A3-BF40-D944179ACCB6}" destId="{E25A478D-95AE-4091-B6FE-A5E2239E4FF6}" srcOrd="4" destOrd="0" presId="urn:microsoft.com/office/officeart/2018/5/layout/CenteredIconLabelDescriptionList"/>
    <dgm:cxn modelId="{6196E9D6-87D7-407C-B1D0-D40C24E6B28B}" type="presParOf" srcId="{7E537BD3-E469-4127-8FA0-3EBEA25A02E2}" destId="{23C16A68-D97F-409D-BD2B-898C4A985A70}" srcOrd="3" destOrd="0" presId="urn:microsoft.com/office/officeart/2018/5/layout/CenteredIconLabelDescriptionList"/>
    <dgm:cxn modelId="{E835418B-9982-4D7F-A6E0-D11154C87092}" type="presParOf" srcId="{7E537BD3-E469-4127-8FA0-3EBEA25A02E2}" destId="{B5F14FBC-DF4C-4305-9958-6E7B3F9D3842}" srcOrd="4" destOrd="0" presId="urn:microsoft.com/office/officeart/2018/5/layout/CenteredIconLabelDescriptionList"/>
    <dgm:cxn modelId="{4CD7CADA-C2F8-4FC7-8556-C5AFCAF2901D}" type="presParOf" srcId="{B5F14FBC-DF4C-4305-9958-6E7B3F9D3842}" destId="{CC1CF2B2-9820-4D71-B219-94D19FFA8C5B}" srcOrd="0" destOrd="0" presId="urn:microsoft.com/office/officeart/2018/5/layout/CenteredIconLabelDescriptionList"/>
    <dgm:cxn modelId="{1BB8ACC0-8B91-4C78-9A34-1AB8F4AB03F8}" type="presParOf" srcId="{B5F14FBC-DF4C-4305-9958-6E7B3F9D3842}" destId="{79F54492-BEE5-498C-B4FB-D0DBC75518F0}" srcOrd="1" destOrd="0" presId="urn:microsoft.com/office/officeart/2018/5/layout/CenteredIconLabelDescriptionList"/>
    <dgm:cxn modelId="{2C95F938-AE09-4862-9B7E-7B3B30326369}" type="presParOf" srcId="{B5F14FBC-DF4C-4305-9958-6E7B3F9D3842}" destId="{10570581-36FD-4301-9AF7-850826BB76D3}" srcOrd="2" destOrd="0" presId="urn:microsoft.com/office/officeart/2018/5/layout/CenteredIconLabelDescriptionList"/>
    <dgm:cxn modelId="{94C61ECE-C99F-4F3D-85EA-FB898B52CB08}" type="presParOf" srcId="{B5F14FBC-DF4C-4305-9958-6E7B3F9D3842}" destId="{615FD7CD-770F-4F3F-8638-364F1273072D}" srcOrd="3" destOrd="0" presId="urn:microsoft.com/office/officeart/2018/5/layout/CenteredIconLabelDescriptionList"/>
    <dgm:cxn modelId="{F31D600B-5EE9-407B-BCA6-FDD516297D14}" type="presParOf" srcId="{B5F14FBC-DF4C-4305-9958-6E7B3F9D3842}" destId="{C13D9897-C94D-4381-AB15-DE62CE8D309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7706C8-1A79-4D8A-A331-B1E1B4D2C42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9E6E5CA-8D36-41D0-90B1-13783A65F872}">
      <dgm:prSet/>
      <dgm:spPr/>
      <dgm:t>
        <a:bodyPr/>
        <a:lstStyle/>
        <a:p>
          <a:pPr>
            <a:defRPr b="1"/>
          </a:pPr>
          <a:r>
            <a:rPr lang="en-US" dirty="0">
              <a:solidFill>
                <a:schemeClr val="accent2">
                  <a:lumMod val="60000"/>
                  <a:lumOff val="40000"/>
                </a:schemeClr>
              </a:solidFill>
            </a:rPr>
            <a:t>Static</a:t>
          </a:r>
        </a:p>
      </dgm:t>
    </dgm:pt>
    <dgm:pt modelId="{34A32346-6B9A-44FA-8260-4970CC6C785B}" type="parTrans" cxnId="{98281B21-E188-43E7-ACE0-11B3BA8A5E8D}">
      <dgm:prSet/>
      <dgm:spPr/>
      <dgm:t>
        <a:bodyPr/>
        <a:lstStyle/>
        <a:p>
          <a:endParaRPr lang="en-US"/>
        </a:p>
      </dgm:t>
    </dgm:pt>
    <dgm:pt modelId="{278BFBB7-D576-4A90-BF4E-DDD066591986}" type="sibTrans" cxnId="{98281B21-E188-43E7-ACE0-11B3BA8A5E8D}">
      <dgm:prSet/>
      <dgm:spPr/>
      <dgm:t>
        <a:bodyPr/>
        <a:lstStyle/>
        <a:p>
          <a:endParaRPr lang="en-US"/>
        </a:p>
      </dgm:t>
    </dgm:pt>
    <dgm:pt modelId="{892D7BE0-F22A-4905-A445-02CB8E3013F2}">
      <dgm:prSet custT="1"/>
      <dgm:spPr/>
      <dgm:t>
        <a:bodyPr/>
        <a:lstStyle/>
        <a:p>
          <a:r>
            <a:rPr lang="en-US" sz="2800" b="1" dirty="0"/>
            <a:t>Queue</a:t>
          </a:r>
          <a:r>
            <a:rPr lang="en-US" sz="2800" dirty="0"/>
            <a:t> is implemented by an </a:t>
          </a:r>
          <a:r>
            <a:rPr lang="en-US" sz="2800" b="1" dirty="0"/>
            <a:t>array</a:t>
          </a:r>
          <a:r>
            <a:rPr lang="en-US" sz="2800" dirty="0"/>
            <a:t>, and size of queue remains </a:t>
          </a:r>
          <a:r>
            <a:rPr lang="en-US" sz="2800" b="1" dirty="0"/>
            <a:t>fix</a:t>
          </a:r>
        </a:p>
      </dgm:t>
    </dgm:pt>
    <dgm:pt modelId="{7686F534-4F80-465E-828F-304B22CD7649}" type="parTrans" cxnId="{6CF86EF4-8307-4FCF-9591-5620577CA83D}">
      <dgm:prSet/>
      <dgm:spPr/>
      <dgm:t>
        <a:bodyPr/>
        <a:lstStyle/>
        <a:p>
          <a:endParaRPr lang="en-US"/>
        </a:p>
      </dgm:t>
    </dgm:pt>
    <dgm:pt modelId="{B0E13661-46E6-478B-A23D-EA590F3DBE86}" type="sibTrans" cxnId="{6CF86EF4-8307-4FCF-9591-5620577CA83D}">
      <dgm:prSet/>
      <dgm:spPr/>
      <dgm:t>
        <a:bodyPr/>
        <a:lstStyle/>
        <a:p>
          <a:endParaRPr lang="en-US"/>
        </a:p>
      </dgm:t>
    </dgm:pt>
    <dgm:pt modelId="{2B76A71E-E209-45EB-AC4E-5BB42E77F10E}">
      <dgm:prSet/>
      <dgm:spPr/>
      <dgm:t>
        <a:bodyPr/>
        <a:lstStyle/>
        <a:p>
          <a:pPr>
            <a:defRPr b="1"/>
          </a:pPr>
          <a:r>
            <a:rPr lang="en-US" dirty="0">
              <a:solidFill>
                <a:schemeClr val="accent2">
                  <a:lumMod val="60000"/>
                  <a:lumOff val="40000"/>
                </a:schemeClr>
              </a:solidFill>
            </a:rPr>
            <a:t>Dynamic</a:t>
          </a:r>
        </a:p>
      </dgm:t>
    </dgm:pt>
    <dgm:pt modelId="{CC882013-BC2B-4357-87AF-A07D34064F87}" type="parTrans" cxnId="{BA7A8A51-784B-40C6-A136-97CEC13E0FDC}">
      <dgm:prSet/>
      <dgm:spPr/>
      <dgm:t>
        <a:bodyPr/>
        <a:lstStyle/>
        <a:p>
          <a:endParaRPr lang="en-US"/>
        </a:p>
      </dgm:t>
    </dgm:pt>
    <dgm:pt modelId="{DC06357E-DCBB-458E-AD89-6300BCC60EDA}" type="sibTrans" cxnId="{BA7A8A51-784B-40C6-A136-97CEC13E0FDC}">
      <dgm:prSet/>
      <dgm:spPr/>
      <dgm:t>
        <a:bodyPr/>
        <a:lstStyle/>
        <a:p>
          <a:endParaRPr lang="en-US"/>
        </a:p>
      </dgm:t>
    </dgm:pt>
    <dgm:pt modelId="{F68824DC-B3AA-4B91-8A08-B57A1BA52DE0}">
      <dgm:prSet custT="1"/>
      <dgm:spPr/>
      <dgm:t>
        <a:bodyPr/>
        <a:lstStyle/>
        <a:p>
          <a:r>
            <a:rPr lang="en-US" sz="2800" dirty="0"/>
            <a:t>A </a:t>
          </a:r>
          <a:r>
            <a:rPr lang="en-US" sz="2800" b="1" dirty="0"/>
            <a:t>queue</a:t>
          </a:r>
          <a:r>
            <a:rPr lang="en-US" sz="2800" dirty="0"/>
            <a:t> can be </a:t>
          </a:r>
          <a:r>
            <a:rPr lang="en-US" sz="2800" b="1" dirty="0"/>
            <a:t>implemented</a:t>
          </a:r>
          <a:r>
            <a:rPr lang="en-US" sz="2800" dirty="0"/>
            <a:t> as a </a:t>
          </a:r>
          <a:r>
            <a:rPr lang="en-US" sz="2800" b="1" dirty="0"/>
            <a:t>linked list</a:t>
          </a:r>
          <a:r>
            <a:rPr lang="en-US" sz="2800" dirty="0"/>
            <a:t>, and </a:t>
          </a:r>
          <a:r>
            <a:rPr lang="en-US" sz="2800" b="1" i="1" dirty="0"/>
            <a:t>expand</a:t>
          </a:r>
          <a:r>
            <a:rPr lang="en-US" sz="2800" b="1" dirty="0"/>
            <a:t> or </a:t>
          </a:r>
          <a:r>
            <a:rPr lang="en-US" sz="2800" b="1" i="1" dirty="0"/>
            <a:t>shrink </a:t>
          </a:r>
          <a:r>
            <a:rPr lang="en-US" sz="2800" dirty="0"/>
            <a:t>with each </a:t>
          </a:r>
          <a:r>
            <a:rPr lang="en-US" sz="2800" i="1" dirty="0"/>
            <a:t>enqueue</a:t>
          </a:r>
          <a:r>
            <a:rPr lang="en-US" sz="2800" dirty="0"/>
            <a:t> or </a:t>
          </a:r>
          <a:r>
            <a:rPr lang="en-US" sz="2800" i="1" dirty="0"/>
            <a:t>dequeue</a:t>
          </a:r>
          <a:r>
            <a:rPr lang="en-US" sz="2800" dirty="0"/>
            <a:t> operation.</a:t>
          </a:r>
        </a:p>
      </dgm:t>
    </dgm:pt>
    <dgm:pt modelId="{9464E849-1C3C-421E-AEE3-CB31B8D51FD0}" type="parTrans" cxnId="{91555B24-3803-4166-9ECB-2A2891BF94F4}">
      <dgm:prSet/>
      <dgm:spPr/>
      <dgm:t>
        <a:bodyPr/>
        <a:lstStyle/>
        <a:p>
          <a:endParaRPr lang="en-US"/>
        </a:p>
      </dgm:t>
    </dgm:pt>
    <dgm:pt modelId="{50455C7C-B524-4661-8703-348B5CB3DE34}" type="sibTrans" cxnId="{91555B24-3803-4166-9ECB-2A2891BF94F4}">
      <dgm:prSet/>
      <dgm:spPr/>
      <dgm:t>
        <a:bodyPr/>
        <a:lstStyle/>
        <a:p>
          <a:endParaRPr lang="en-US"/>
        </a:p>
      </dgm:t>
    </dgm:pt>
    <dgm:pt modelId="{081C7538-4C88-4F5D-8FC7-97060DCD6E6D}" type="pres">
      <dgm:prSet presAssocID="{197706C8-1A79-4D8A-A331-B1E1B4D2C428}" presName="root" presStyleCnt="0">
        <dgm:presLayoutVars>
          <dgm:dir/>
          <dgm:resizeHandles val="exact"/>
        </dgm:presLayoutVars>
      </dgm:prSet>
      <dgm:spPr/>
    </dgm:pt>
    <dgm:pt modelId="{28813CDB-97B3-41EB-BF70-3E291AFCCCE8}" type="pres">
      <dgm:prSet presAssocID="{89E6E5CA-8D36-41D0-90B1-13783A65F872}" presName="compNode" presStyleCnt="0"/>
      <dgm:spPr/>
    </dgm:pt>
    <dgm:pt modelId="{A07F18AA-B901-4AD4-BA9C-8E3A297D205E}" type="pres">
      <dgm:prSet presAssocID="{89E6E5CA-8D36-41D0-90B1-13783A65F8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BF59605-2B50-4E01-99E4-94B81B5563AF}" type="pres">
      <dgm:prSet presAssocID="{89E6E5CA-8D36-41D0-90B1-13783A65F872}" presName="iconSpace" presStyleCnt="0"/>
      <dgm:spPr/>
    </dgm:pt>
    <dgm:pt modelId="{AE59EF38-1C8E-422C-AF97-47916778207D}" type="pres">
      <dgm:prSet presAssocID="{89E6E5CA-8D36-41D0-90B1-13783A65F872}" presName="parTx" presStyleLbl="revTx" presStyleIdx="0" presStyleCnt="4">
        <dgm:presLayoutVars>
          <dgm:chMax val="0"/>
          <dgm:chPref val="0"/>
        </dgm:presLayoutVars>
      </dgm:prSet>
      <dgm:spPr/>
    </dgm:pt>
    <dgm:pt modelId="{742B0461-C630-465A-987E-2BC7FC4C6087}" type="pres">
      <dgm:prSet presAssocID="{89E6E5CA-8D36-41D0-90B1-13783A65F872}" presName="txSpace" presStyleCnt="0"/>
      <dgm:spPr/>
    </dgm:pt>
    <dgm:pt modelId="{172AF7F3-BDB4-4540-9393-DBFFA7331FD8}" type="pres">
      <dgm:prSet presAssocID="{89E6E5CA-8D36-41D0-90B1-13783A65F872}" presName="desTx" presStyleLbl="revTx" presStyleIdx="1" presStyleCnt="4">
        <dgm:presLayoutVars/>
      </dgm:prSet>
      <dgm:spPr/>
    </dgm:pt>
    <dgm:pt modelId="{FAB9B818-1B0B-4593-9992-D4F747DD2716}" type="pres">
      <dgm:prSet presAssocID="{278BFBB7-D576-4A90-BF4E-DDD066591986}" presName="sibTrans" presStyleCnt="0"/>
      <dgm:spPr/>
    </dgm:pt>
    <dgm:pt modelId="{C5FEE312-4916-42AA-95B9-C543C0727341}" type="pres">
      <dgm:prSet presAssocID="{2B76A71E-E209-45EB-AC4E-5BB42E77F10E}" presName="compNode" presStyleCnt="0"/>
      <dgm:spPr/>
    </dgm:pt>
    <dgm:pt modelId="{F259F298-A654-4C48-BFAB-2DE0CD783459}" type="pres">
      <dgm:prSet presAssocID="{2B76A71E-E209-45EB-AC4E-5BB42E77F1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258B2E35-9CF9-4D3E-94D9-5BD8836C3F6B}" type="pres">
      <dgm:prSet presAssocID="{2B76A71E-E209-45EB-AC4E-5BB42E77F10E}" presName="iconSpace" presStyleCnt="0"/>
      <dgm:spPr/>
    </dgm:pt>
    <dgm:pt modelId="{62A14E55-A265-430F-9C88-CC9D2759B984}" type="pres">
      <dgm:prSet presAssocID="{2B76A71E-E209-45EB-AC4E-5BB42E77F10E}" presName="parTx" presStyleLbl="revTx" presStyleIdx="2" presStyleCnt="4">
        <dgm:presLayoutVars>
          <dgm:chMax val="0"/>
          <dgm:chPref val="0"/>
        </dgm:presLayoutVars>
      </dgm:prSet>
      <dgm:spPr/>
    </dgm:pt>
    <dgm:pt modelId="{1D694660-9D7F-4D2A-8079-E52B0FB3CEF2}" type="pres">
      <dgm:prSet presAssocID="{2B76A71E-E209-45EB-AC4E-5BB42E77F10E}" presName="txSpace" presStyleCnt="0"/>
      <dgm:spPr/>
    </dgm:pt>
    <dgm:pt modelId="{0B89A71E-F945-4A5A-9A17-8D6780E40CAD}" type="pres">
      <dgm:prSet presAssocID="{2B76A71E-E209-45EB-AC4E-5BB42E77F10E}" presName="desTx" presStyleLbl="revTx" presStyleIdx="3" presStyleCnt="4">
        <dgm:presLayoutVars/>
      </dgm:prSet>
      <dgm:spPr/>
    </dgm:pt>
  </dgm:ptLst>
  <dgm:cxnLst>
    <dgm:cxn modelId="{98281B21-E188-43E7-ACE0-11B3BA8A5E8D}" srcId="{197706C8-1A79-4D8A-A331-B1E1B4D2C428}" destId="{89E6E5CA-8D36-41D0-90B1-13783A65F872}" srcOrd="0" destOrd="0" parTransId="{34A32346-6B9A-44FA-8260-4970CC6C785B}" sibTransId="{278BFBB7-D576-4A90-BF4E-DDD066591986}"/>
    <dgm:cxn modelId="{91555B24-3803-4166-9ECB-2A2891BF94F4}" srcId="{2B76A71E-E209-45EB-AC4E-5BB42E77F10E}" destId="{F68824DC-B3AA-4B91-8A08-B57A1BA52DE0}" srcOrd="0" destOrd="0" parTransId="{9464E849-1C3C-421E-AEE3-CB31B8D51FD0}" sibTransId="{50455C7C-B524-4661-8703-348B5CB3DE34}"/>
    <dgm:cxn modelId="{28D55665-AE06-4A22-95F3-EB3C7D52D62B}" type="presOf" srcId="{892D7BE0-F22A-4905-A445-02CB8E3013F2}" destId="{172AF7F3-BDB4-4540-9393-DBFFA7331FD8}" srcOrd="0" destOrd="0" presId="urn:microsoft.com/office/officeart/2018/5/layout/CenteredIconLabelDescriptionList"/>
    <dgm:cxn modelId="{B55A0049-6316-4FB4-862F-570E77707B44}" type="presOf" srcId="{197706C8-1A79-4D8A-A331-B1E1B4D2C428}" destId="{081C7538-4C88-4F5D-8FC7-97060DCD6E6D}" srcOrd="0" destOrd="0" presId="urn:microsoft.com/office/officeart/2018/5/layout/CenteredIconLabelDescriptionList"/>
    <dgm:cxn modelId="{08187E4B-BA34-49F6-A6FC-D989825B56BE}" type="presOf" srcId="{89E6E5CA-8D36-41D0-90B1-13783A65F872}" destId="{AE59EF38-1C8E-422C-AF97-47916778207D}" srcOrd="0" destOrd="0" presId="urn:microsoft.com/office/officeart/2018/5/layout/CenteredIconLabelDescriptionList"/>
    <dgm:cxn modelId="{BA7A8A51-784B-40C6-A136-97CEC13E0FDC}" srcId="{197706C8-1A79-4D8A-A331-B1E1B4D2C428}" destId="{2B76A71E-E209-45EB-AC4E-5BB42E77F10E}" srcOrd="1" destOrd="0" parTransId="{CC882013-BC2B-4357-87AF-A07D34064F87}" sibTransId="{DC06357E-DCBB-458E-AD89-6300BCC60EDA}"/>
    <dgm:cxn modelId="{09FD2AB8-8BF1-4E9C-80CC-40C8B7440727}" type="presOf" srcId="{2B76A71E-E209-45EB-AC4E-5BB42E77F10E}" destId="{62A14E55-A265-430F-9C88-CC9D2759B984}" srcOrd="0" destOrd="0" presId="urn:microsoft.com/office/officeart/2018/5/layout/CenteredIconLabelDescriptionList"/>
    <dgm:cxn modelId="{6143CBC6-29D5-483C-9FA5-B1C14FE005F0}" type="presOf" srcId="{F68824DC-B3AA-4B91-8A08-B57A1BA52DE0}" destId="{0B89A71E-F945-4A5A-9A17-8D6780E40CAD}" srcOrd="0" destOrd="0" presId="urn:microsoft.com/office/officeart/2018/5/layout/CenteredIconLabelDescriptionList"/>
    <dgm:cxn modelId="{6CF86EF4-8307-4FCF-9591-5620577CA83D}" srcId="{89E6E5CA-8D36-41D0-90B1-13783A65F872}" destId="{892D7BE0-F22A-4905-A445-02CB8E3013F2}" srcOrd="0" destOrd="0" parTransId="{7686F534-4F80-465E-828F-304B22CD7649}" sibTransId="{B0E13661-46E6-478B-A23D-EA590F3DBE86}"/>
    <dgm:cxn modelId="{183AEA7E-FF16-490B-B057-83DC6071D2A6}" type="presParOf" srcId="{081C7538-4C88-4F5D-8FC7-97060DCD6E6D}" destId="{28813CDB-97B3-41EB-BF70-3E291AFCCCE8}" srcOrd="0" destOrd="0" presId="urn:microsoft.com/office/officeart/2018/5/layout/CenteredIconLabelDescriptionList"/>
    <dgm:cxn modelId="{50F256F2-6948-4476-B959-68115A6A113B}" type="presParOf" srcId="{28813CDB-97B3-41EB-BF70-3E291AFCCCE8}" destId="{A07F18AA-B901-4AD4-BA9C-8E3A297D205E}" srcOrd="0" destOrd="0" presId="urn:microsoft.com/office/officeart/2018/5/layout/CenteredIconLabelDescriptionList"/>
    <dgm:cxn modelId="{3E66CB49-0921-4446-ACBC-BD838D3A9F5D}" type="presParOf" srcId="{28813CDB-97B3-41EB-BF70-3E291AFCCCE8}" destId="{2BF59605-2B50-4E01-99E4-94B81B5563AF}" srcOrd="1" destOrd="0" presId="urn:microsoft.com/office/officeart/2018/5/layout/CenteredIconLabelDescriptionList"/>
    <dgm:cxn modelId="{334ECC5F-E24B-424E-9BA4-4C18825C58D6}" type="presParOf" srcId="{28813CDB-97B3-41EB-BF70-3E291AFCCCE8}" destId="{AE59EF38-1C8E-422C-AF97-47916778207D}" srcOrd="2" destOrd="0" presId="urn:microsoft.com/office/officeart/2018/5/layout/CenteredIconLabelDescriptionList"/>
    <dgm:cxn modelId="{4D13F060-9A8D-4E86-B0F7-937F9E0754AC}" type="presParOf" srcId="{28813CDB-97B3-41EB-BF70-3E291AFCCCE8}" destId="{742B0461-C630-465A-987E-2BC7FC4C6087}" srcOrd="3" destOrd="0" presId="urn:microsoft.com/office/officeart/2018/5/layout/CenteredIconLabelDescriptionList"/>
    <dgm:cxn modelId="{924A5498-F2AB-4BFB-A79F-B513DD3A4E5D}" type="presParOf" srcId="{28813CDB-97B3-41EB-BF70-3E291AFCCCE8}" destId="{172AF7F3-BDB4-4540-9393-DBFFA7331FD8}" srcOrd="4" destOrd="0" presId="urn:microsoft.com/office/officeart/2018/5/layout/CenteredIconLabelDescriptionList"/>
    <dgm:cxn modelId="{659FDEBA-2CCD-4EC5-8FF4-3BDF302EE312}" type="presParOf" srcId="{081C7538-4C88-4F5D-8FC7-97060DCD6E6D}" destId="{FAB9B818-1B0B-4593-9992-D4F747DD2716}" srcOrd="1" destOrd="0" presId="urn:microsoft.com/office/officeart/2018/5/layout/CenteredIconLabelDescriptionList"/>
    <dgm:cxn modelId="{D8BC42B0-738C-4C20-80AB-F73E0AE9D377}" type="presParOf" srcId="{081C7538-4C88-4F5D-8FC7-97060DCD6E6D}" destId="{C5FEE312-4916-42AA-95B9-C543C0727341}" srcOrd="2" destOrd="0" presId="urn:microsoft.com/office/officeart/2018/5/layout/CenteredIconLabelDescriptionList"/>
    <dgm:cxn modelId="{4547D387-F703-497F-8DED-D7DC162F7B55}" type="presParOf" srcId="{C5FEE312-4916-42AA-95B9-C543C0727341}" destId="{F259F298-A654-4C48-BFAB-2DE0CD783459}" srcOrd="0" destOrd="0" presId="urn:microsoft.com/office/officeart/2018/5/layout/CenteredIconLabelDescriptionList"/>
    <dgm:cxn modelId="{43074745-A96F-4182-9547-B3752DAC695B}" type="presParOf" srcId="{C5FEE312-4916-42AA-95B9-C543C0727341}" destId="{258B2E35-9CF9-4D3E-94D9-5BD8836C3F6B}" srcOrd="1" destOrd="0" presId="urn:microsoft.com/office/officeart/2018/5/layout/CenteredIconLabelDescriptionList"/>
    <dgm:cxn modelId="{D1B10591-4A1A-41A1-A37D-8FCFC96A3C43}" type="presParOf" srcId="{C5FEE312-4916-42AA-95B9-C543C0727341}" destId="{62A14E55-A265-430F-9C88-CC9D2759B984}" srcOrd="2" destOrd="0" presId="urn:microsoft.com/office/officeart/2018/5/layout/CenteredIconLabelDescriptionList"/>
    <dgm:cxn modelId="{BFED5EF3-B8C1-4347-89F2-0D1F91B6B9CB}" type="presParOf" srcId="{C5FEE312-4916-42AA-95B9-C543C0727341}" destId="{1D694660-9D7F-4D2A-8079-E52B0FB3CEF2}" srcOrd="3" destOrd="0" presId="urn:microsoft.com/office/officeart/2018/5/layout/CenteredIconLabelDescriptionList"/>
    <dgm:cxn modelId="{421A928E-F782-401A-9A2D-4641A60585EF}" type="presParOf" srcId="{C5FEE312-4916-42AA-95B9-C543C0727341}" destId="{0B89A71E-F945-4A5A-9A17-8D6780E40CA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C1A4D-7460-4260-81C9-B66E8FCB00B8}">
      <dsp:nvSpPr>
        <dsp:cNvPr id="0" name=""/>
        <dsp:cNvSpPr/>
      </dsp:nvSpPr>
      <dsp:spPr>
        <a:xfrm>
          <a:off x="2847" y="542881"/>
          <a:ext cx="2259201" cy="13555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Topics Covered</a:t>
          </a:r>
        </a:p>
      </dsp:txBody>
      <dsp:txXfrm>
        <a:off x="2847" y="542881"/>
        <a:ext cx="2259201" cy="1355520"/>
      </dsp:txXfrm>
    </dsp:sp>
    <dsp:sp modelId="{B3B39251-B194-4BF6-89F7-9E0CD0728D70}">
      <dsp:nvSpPr>
        <dsp:cNvPr id="0" name=""/>
        <dsp:cNvSpPr/>
      </dsp:nvSpPr>
      <dsp:spPr>
        <a:xfrm>
          <a:off x="2487969" y="542881"/>
          <a:ext cx="2259201" cy="13555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Review of Last Topic : STACK</a:t>
          </a:r>
        </a:p>
      </dsp:txBody>
      <dsp:txXfrm>
        <a:off x="2487969" y="542881"/>
        <a:ext cx="2259201" cy="1355520"/>
      </dsp:txXfrm>
    </dsp:sp>
    <dsp:sp modelId="{DAAB77D1-B403-4FAE-8206-7D1BC89AFE29}">
      <dsp:nvSpPr>
        <dsp:cNvPr id="0" name=""/>
        <dsp:cNvSpPr/>
      </dsp:nvSpPr>
      <dsp:spPr>
        <a:xfrm>
          <a:off x="4973091" y="542881"/>
          <a:ext cx="2259201" cy="13555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 is Queue (FIFO)?</a:t>
          </a:r>
        </a:p>
      </dsp:txBody>
      <dsp:txXfrm>
        <a:off x="4973091" y="542881"/>
        <a:ext cx="2259201" cy="1355520"/>
      </dsp:txXfrm>
    </dsp:sp>
    <dsp:sp modelId="{6EF37223-806A-4A8F-A55C-6439A723E568}">
      <dsp:nvSpPr>
        <dsp:cNvPr id="0" name=""/>
        <dsp:cNvSpPr/>
      </dsp:nvSpPr>
      <dsp:spPr>
        <a:xfrm>
          <a:off x="7458212" y="542881"/>
          <a:ext cx="2259201" cy="13555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Stack vs Queue?</a:t>
          </a:r>
        </a:p>
      </dsp:txBody>
      <dsp:txXfrm>
        <a:off x="7458212" y="542881"/>
        <a:ext cx="2259201" cy="1355520"/>
      </dsp:txXfrm>
    </dsp:sp>
    <dsp:sp modelId="{EAFA8BE4-C588-4F0D-8A72-50F3A75FAE48}">
      <dsp:nvSpPr>
        <dsp:cNvPr id="0" name=""/>
        <dsp:cNvSpPr/>
      </dsp:nvSpPr>
      <dsp:spPr>
        <a:xfrm>
          <a:off x="1245408" y="2124322"/>
          <a:ext cx="2259201" cy="13555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Operations of Queue (Enqueue, Dequeue)</a:t>
          </a:r>
        </a:p>
      </dsp:txBody>
      <dsp:txXfrm>
        <a:off x="1245408" y="2124322"/>
        <a:ext cx="2259201" cy="1355520"/>
      </dsp:txXfrm>
    </dsp:sp>
    <dsp:sp modelId="{2BE30F18-6529-411E-AF5F-3AACAB7EE8D9}">
      <dsp:nvSpPr>
        <dsp:cNvPr id="0" name=""/>
        <dsp:cNvSpPr/>
      </dsp:nvSpPr>
      <dsp:spPr>
        <a:xfrm>
          <a:off x="3730530" y="2124322"/>
          <a:ext cx="2259201" cy="13555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 is Circular Queue (FIFO)?</a:t>
          </a:r>
        </a:p>
      </dsp:txBody>
      <dsp:txXfrm>
        <a:off x="3730530" y="2124322"/>
        <a:ext cx="2259201" cy="1355520"/>
      </dsp:txXfrm>
    </dsp:sp>
    <dsp:sp modelId="{F591170E-AE25-4121-B775-B7A6884518B4}">
      <dsp:nvSpPr>
        <dsp:cNvPr id="0" name=""/>
        <dsp:cNvSpPr/>
      </dsp:nvSpPr>
      <dsp:spPr>
        <a:xfrm>
          <a:off x="6215651" y="2124322"/>
          <a:ext cx="2259201" cy="13555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Operations of Circular Queue</a:t>
          </a:r>
        </a:p>
      </dsp:txBody>
      <dsp:txXfrm>
        <a:off x="6215651" y="2124322"/>
        <a:ext cx="2259201" cy="1355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A165E-CE5D-42E7-A97F-BA5C47FA7EE4}">
      <dsp:nvSpPr>
        <dsp:cNvPr id="0" name=""/>
        <dsp:cNvSpPr/>
      </dsp:nvSpPr>
      <dsp:spPr>
        <a:xfrm>
          <a:off x="490628" y="315907"/>
          <a:ext cx="2220282" cy="1925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1215F-EA07-4B9A-B3EC-5768D8C782ED}">
      <dsp:nvSpPr>
        <dsp:cNvPr id="0" name=""/>
        <dsp:cNvSpPr/>
      </dsp:nvSpPr>
      <dsp:spPr>
        <a:xfrm>
          <a:off x="393" y="258645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Operating system</a:t>
          </a:r>
          <a:endParaRPr lang="en-US" sz="2200" kern="1200"/>
        </a:p>
      </dsp:txBody>
      <dsp:txXfrm>
        <a:off x="393" y="2586455"/>
        <a:ext cx="3138750" cy="470812"/>
      </dsp:txXfrm>
    </dsp:sp>
    <dsp:sp modelId="{012B58AB-B8D8-4855-BB31-67DF174705F5}">
      <dsp:nvSpPr>
        <dsp:cNvPr id="0" name=""/>
        <dsp:cNvSpPr/>
      </dsp:nvSpPr>
      <dsp:spPr>
        <a:xfrm>
          <a:off x="393" y="3096441"/>
          <a:ext cx="3138750" cy="26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93" y="3096441"/>
        <a:ext cx="3138750" cy="265875"/>
      </dsp:txXfrm>
    </dsp:sp>
    <dsp:sp modelId="{51BA65A5-DB0C-451E-9F21-7519F2F64751}">
      <dsp:nvSpPr>
        <dsp:cNvPr id="0" name=""/>
        <dsp:cNvSpPr/>
      </dsp:nvSpPr>
      <dsp:spPr>
        <a:xfrm>
          <a:off x="4167751" y="319475"/>
          <a:ext cx="2180097" cy="188064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2EAE7-2560-4366-B970-952378C8F837}">
      <dsp:nvSpPr>
        <dsp:cNvPr id="0" name=""/>
        <dsp:cNvSpPr/>
      </dsp:nvSpPr>
      <dsp:spPr>
        <a:xfrm>
          <a:off x="3688425" y="257525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 dirty="0"/>
            <a:t>Communication Software</a:t>
          </a:r>
          <a:endParaRPr lang="en-US" sz="2200" kern="1200" dirty="0"/>
        </a:p>
      </dsp:txBody>
      <dsp:txXfrm>
        <a:off x="3688425" y="2575253"/>
        <a:ext cx="3138750" cy="470812"/>
      </dsp:txXfrm>
    </dsp:sp>
    <dsp:sp modelId="{E25A478D-95AE-4091-B6FE-A5E2239E4FF6}">
      <dsp:nvSpPr>
        <dsp:cNvPr id="0" name=""/>
        <dsp:cNvSpPr/>
      </dsp:nvSpPr>
      <dsp:spPr>
        <a:xfrm>
          <a:off x="3688425" y="3085238"/>
          <a:ext cx="3138750" cy="26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688425" y="3085238"/>
        <a:ext cx="3138750" cy="265875"/>
      </dsp:txXfrm>
    </dsp:sp>
    <dsp:sp modelId="{CC1CF2B2-9820-4D71-B219-94D19FFA8C5B}">
      <dsp:nvSpPr>
        <dsp:cNvPr id="0" name=""/>
        <dsp:cNvSpPr/>
      </dsp:nvSpPr>
      <dsp:spPr>
        <a:xfrm>
          <a:off x="7515387" y="338480"/>
          <a:ext cx="2860887" cy="1828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70581-36FD-4301-9AF7-850826BB76D3}">
      <dsp:nvSpPr>
        <dsp:cNvPr id="0" name=""/>
        <dsp:cNvSpPr/>
      </dsp:nvSpPr>
      <dsp:spPr>
        <a:xfrm>
          <a:off x="7376456" y="256227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200" kern="1200" dirty="0"/>
        </a:p>
      </dsp:txBody>
      <dsp:txXfrm>
        <a:off x="7376456" y="2562279"/>
        <a:ext cx="3138750" cy="470812"/>
      </dsp:txXfrm>
    </dsp:sp>
    <dsp:sp modelId="{C13D9897-C94D-4381-AB15-DE62CE8D3092}">
      <dsp:nvSpPr>
        <dsp:cNvPr id="0" name=""/>
        <dsp:cNvSpPr/>
      </dsp:nvSpPr>
      <dsp:spPr>
        <a:xfrm>
          <a:off x="7376456" y="3072264"/>
          <a:ext cx="3138750" cy="26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F18AA-B901-4AD4-BA9C-8E3A297D205E}">
      <dsp:nvSpPr>
        <dsp:cNvPr id="0" name=""/>
        <dsp:cNvSpPr/>
      </dsp:nvSpPr>
      <dsp:spPr>
        <a:xfrm>
          <a:off x="1963800" y="23217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9EF38-1C8E-422C-AF97-47916778207D}">
      <dsp:nvSpPr>
        <dsp:cNvPr id="0" name=""/>
        <dsp:cNvSpPr/>
      </dsp:nvSpPr>
      <dsp:spPr>
        <a:xfrm>
          <a:off x="559800" y="191131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Static</a:t>
          </a:r>
        </a:p>
      </dsp:txBody>
      <dsp:txXfrm>
        <a:off x="559800" y="1911311"/>
        <a:ext cx="4320000" cy="648000"/>
      </dsp:txXfrm>
    </dsp:sp>
    <dsp:sp modelId="{172AF7F3-BDB4-4540-9393-DBFFA7331FD8}">
      <dsp:nvSpPr>
        <dsp:cNvPr id="0" name=""/>
        <dsp:cNvSpPr/>
      </dsp:nvSpPr>
      <dsp:spPr>
        <a:xfrm>
          <a:off x="559800" y="2637051"/>
          <a:ext cx="4320000" cy="1482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Queue</a:t>
          </a:r>
          <a:r>
            <a:rPr lang="en-US" sz="2800" kern="1200" dirty="0"/>
            <a:t> is implemented by an </a:t>
          </a:r>
          <a:r>
            <a:rPr lang="en-US" sz="2800" b="1" kern="1200" dirty="0"/>
            <a:t>array</a:t>
          </a:r>
          <a:r>
            <a:rPr lang="en-US" sz="2800" kern="1200" dirty="0"/>
            <a:t>, and size of queue remains </a:t>
          </a:r>
          <a:r>
            <a:rPr lang="en-US" sz="2800" b="1" kern="1200" dirty="0"/>
            <a:t>fix</a:t>
          </a:r>
        </a:p>
      </dsp:txBody>
      <dsp:txXfrm>
        <a:off x="559800" y="2637051"/>
        <a:ext cx="4320000" cy="1482114"/>
      </dsp:txXfrm>
    </dsp:sp>
    <dsp:sp modelId="{F259F298-A654-4C48-BFAB-2DE0CD783459}">
      <dsp:nvSpPr>
        <dsp:cNvPr id="0" name=""/>
        <dsp:cNvSpPr/>
      </dsp:nvSpPr>
      <dsp:spPr>
        <a:xfrm>
          <a:off x="7039800" y="23217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14E55-A265-430F-9C88-CC9D2759B984}">
      <dsp:nvSpPr>
        <dsp:cNvPr id="0" name=""/>
        <dsp:cNvSpPr/>
      </dsp:nvSpPr>
      <dsp:spPr>
        <a:xfrm>
          <a:off x="5635800" y="191131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Dynamic</a:t>
          </a:r>
        </a:p>
      </dsp:txBody>
      <dsp:txXfrm>
        <a:off x="5635800" y="1911311"/>
        <a:ext cx="4320000" cy="648000"/>
      </dsp:txXfrm>
    </dsp:sp>
    <dsp:sp modelId="{0B89A71E-F945-4A5A-9A17-8D6780E40CAD}">
      <dsp:nvSpPr>
        <dsp:cNvPr id="0" name=""/>
        <dsp:cNvSpPr/>
      </dsp:nvSpPr>
      <dsp:spPr>
        <a:xfrm>
          <a:off x="5635800" y="2637051"/>
          <a:ext cx="4320000" cy="1482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 </a:t>
          </a:r>
          <a:r>
            <a:rPr lang="en-US" sz="2800" b="1" kern="1200" dirty="0"/>
            <a:t>queue</a:t>
          </a:r>
          <a:r>
            <a:rPr lang="en-US" sz="2800" kern="1200" dirty="0"/>
            <a:t> can be </a:t>
          </a:r>
          <a:r>
            <a:rPr lang="en-US" sz="2800" b="1" kern="1200" dirty="0"/>
            <a:t>implemented</a:t>
          </a:r>
          <a:r>
            <a:rPr lang="en-US" sz="2800" kern="1200" dirty="0"/>
            <a:t> as a </a:t>
          </a:r>
          <a:r>
            <a:rPr lang="en-US" sz="2800" b="1" kern="1200" dirty="0"/>
            <a:t>linked list</a:t>
          </a:r>
          <a:r>
            <a:rPr lang="en-US" sz="2800" kern="1200" dirty="0"/>
            <a:t>, and </a:t>
          </a:r>
          <a:r>
            <a:rPr lang="en-US" sz="2800" b="1" i="1" kern="1200" dirty="0"/>
            <a:t>expand</a:t>
          </a:r>
          <a:r>
            <a:rPr lang="en-US" sz="2800" b="1" kern="1200" dirty="0"/>
            <a:t> or </a:t>
          </a:r>
          <a:r>
            <a:rPr lang="en-US" sz="2800" b="1" i="1" kern="1200" dirty="0"/>
            <a:t>shrink </a:t>
          </a:r>
          <a:r>
            <a:rPr lang="en-US" sz="2800" kern="1200" dirty="0"/>
            <a:t>with each </a:t>
          </a:r>
          <a:r>
            <a:rPr lang="en-US" sz="2800" i="1" kern="1200" dirty="0"/>
            <a:t>enqueue</a:t>
          </a:r>
          <a:r>
            <a:rPr lang="en-US" sz="2800" kern="1200" dirty="0"/>
            <a:t> or </a:t>
          </a:r>
          <a:r>
            <a:rPr lang="en-US" sz="2800" i="1" kern="1200" dirty="0"/>
            <a:t>dequeue</a:t>
          </a:r>
          <a:r>
            <a:rPr lang="en-US" sz="2800" kern="1200" dirty="0"/>
            <a:t> operation.</a:t>
          </a:r>
        </a:p>
      </dsp:txBody>
      <dsp:txXfrm>
        <a:off x="5635800" y="2637051"/>
        <a:ext cx="4320000" cy="1482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02FD84-005E-47A5-980E-8A8F8ED620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4EEEA-0089-4DD4-B06B-C583C9D18D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833B0-3B6C-4929-8931-CC4DF0C1EAB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EE950-953E-4977-A7D4-6BD5ACBB96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Lecture Slides by: Dr. Inayat-ur-Rehman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932AC-A863-4F60-BDA4-203369E81E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21522-FE5C-409A-AADE-1F7281B5F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5788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13108" units="1/cm"/>
          <inkml:channelProperty channel="Y" name="resolution" value="52.96552" units="1/cm"/>
          <inkml:channelProperty channel="T" name="resolution" value="1" units="1/dev"/>
        </inkml:channelProperties>
      </inkml:inkSource>
      <inkml:timestamp xml:id="ts0" timeString="2020-04-11T05:09:28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11832 13171 0,'0'0'0,"0"0"15,0 0 1,0 0 0,0 0-1,0 0-15,0 0 16,0 0-1,0 0 1,0 0 0,0 0-1,0 0 1,0 0 0,0 0-16,0 0 15,0 0 1,0 0-1,25 100 1,-25-51 0,0 1-1,24-25 1,1 24-16,-25 1 16,0-25-1,25-1 1,-25-24-1,0 25 1,0 0 0,25-25-1,-25 0-15,0 25 16,0-25 0,0 0-1,0 0 1,0 0-1,25 0 1,-1 0 0,26 0-16,0-25 15,49 0 1,0 0 0,25-24-1,-25-1 1,1-24-1,-1 24 1,0-24-16,0 24 16,-24 0-1,-26 26 1,1-26 0,-25 50-1,-1-25 1,1 25-1,-25-25-15,0 25 16,0 0 0,0 0-1,0 0 1,0 0 0,0 0-1,0 0-15,0 0 16,0 0-1,0 0 1,0 0 0,0 0-1,0 0 1,0 0 0,0 0-16,0 0 15,0 0 1,0 0-1,0 0 1,0 0 0,0 0-1,0 0 1,0 0-16,0 0 16,0 0-16,0 0 31,0 0-16,25 0 1</inkml:trace>
  <inkml:trace contextRef="#ctx0" brushRef="#br0" timeOffset="9909.02">19521 13146 0,'0'0'15,"0"0"1,0 0-1,0 0 1,0 0-16,0 0 16,0 0-1,0 0 1,0 0 0,0 0-1,0 0 1,0 0-1,0 0-15,0 0 16,0 0 0,0 0-1,0 0 1,0 0 0,0 0-1,0 0 1,0 0-16,0 0 15,25 75 1,-25-75 0,25 74-1,-25-24 1,25-25 0,0 24-1,-25-24-15,24 25 16,1-25-1,-25-1 1,25 1 0,-25 0-1,0-25 1,0 25 0,0-25-16,25 0 15,-25 0 1,0 25-1,0-25 1,0 0 0,0 0-1,25-25 1,-1 25-16,26 0 16,49-50-1,25 25 1,25-49-1,25 0 1,24-1 0,-24-24-1,-25 0-15,-25 24 16,-25 26 0,-50-1-1,1 25 1,-25 25-1,0-25 1,-25 25 0,0 0-16,0 0 15,0 0 1,0 0 0,0 0-1,0 0 1,0 0-16,0 0 31,0 0-31,0 0 16,0 0-1,0 0 1,0 0 0,0 0-1,0 0 1,0 0-1,0 0-15,0 0 16,0 0 0,0 25-1</inkml:trace>
  <inkml:trace contextRef="#ctx0" brushRef="#br0" timeOffset="14139.67">14511 13271 0,'0'0'0,"0"0"15,0 0 1,0 0 0,0 0-1,0 0 1,0 0 0,0 0-1,0 0 1,0 0-16,0 0 15,0 0 1,0 0 0,0 0-1,0 0 1,0 0 0,0 0-1,0 0-15,0 0 16,0 0-1,0 74-15,0-74 32,25 50-17,-1-26 1,-24 1-16,0 0 16,0-25-1,25 25 1,-25-25-1,0 25 1,25-1 0,-25 1-1,25 25 1,-25-50-16,25 49 16,-25-49-1,0 25 1,24-25-1,-24 25 1,0-25 0,0 0-16,0 25 15,0-25 1,25 0 0,0 0-1,0 0 1,24 0-1,51 0 1,48-75 0,26 26-16,0-50 15,-1-1 1,-24 26 0,25-25-1,-50 49 1,-25-24-1,-25 49 1,-49 25-16,0-25 16,0 25-1,-25 0 1,0 0 0,0 0-1,0 0 1,0 0-1,0 0-15,0 0 16,0 0 0,0 0-1,0 0 1,0 0 0,0 0-1,0 0 1,0 0-16,0 0 15,0 0 1,0 0 0,0 0-1,0 0 1,0 0 0,0 0-1,0 0-15,0 0 16,0 0-1,0 0 1,0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CD5DB-2873-45A7-B6A8-179116252F0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Lecture Slides by: Dr. Inayat-ur-Rehman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1245B-5B5A-4238-8F53-C1883A48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7165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1245B-5B5A-4238-8F53-C1883A4872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44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In the figure on the previous slide , we have an interesting situation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 Here </a:t>
            </a:r>
            <a:r>
              <a:rPr lang="en-US" altLang="en-US" dirty="0" err="1"/>
              <a:t>q.front</a:t>
            </a:r>
            <a:r>
              <a:rPr lang="en-US" altLang="en-US" dirty="0"/>
              <a:t> = 2 and </a:t>
            </a:r>
            <a:r>
              <a:rPr lang="en-US" altLang="en-US" dirty="0" err="1"/>
              <a:t>q.rear</a:t>
            </a:r>
            <a:r>
              <a:rPr lang="en-US" altLang="en-US" dirty="0"/>
              <a:t> = 4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So , 4 - 2 +1 =3 , elements in the queue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Queue has the room for five elements but we can’t insert new elements in the queue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Because to insert new element , </a:t>
            </a:r>
            <a:r>
              <a:rPr lang="en-US" altLang="en-US" dirty="0" err="1"/>
              <a:t>q.rear</a:t>
            </a:r>
            <a:r>
              <a:rPr lang="en-US" altLang="en-US" dirty="0"/>
              <a:t> must be incremented to 5 , which is outside the bounds of the array.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1245B-5B5A-4238-8F53-C1883A4872A8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299AE-0EC7-400F-838F-C58AAB9C1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2902273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This method is too inefficient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Because if queue has thousands of elements , each deletion would involve moving all of them.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So , we should look for a more efficient implementation of queue.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1245B-5B5A-4238-8F53-C1883A4872A8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B7194-2827-44F6-BF0F-110624AFC1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2795508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C92D1E-B785-45B8-B48E-DABADA3CF60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88F053-CFAE-4F54-9534-C6F31F1071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3866114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6727D7-70C8-4527-ABBD-DE51CCF1D57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5B2CF7-5FDF-4F15-B5C2-7681755831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1591274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6727D7-70C8-4527-ABBD-DE51CCF1D57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E93828-0C89-438E-920B-0CBF63523A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881623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0C9002-899C-4728-B0CC-98D6B40E8AC3}" type="slidenum">
              <a:rPr lang="en-US" altLang="en-US" sz="13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F2556-8E67-4B10-BF27-6A05E52F36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1396299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0C9002-899C-4728-B0CC-98D6B40E8AC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F2556-8E67-4B10-BF27-6A05E52F36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3210926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0FB515-67AF-40CB-A1FA-AD2B031C909A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F39F11-64CF-47F0-9BFE-1160080271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3900446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AB80E2-86FF-428A-B796-4677D7C6528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11573C-0662-49FE-A8E4-E1C445800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2906277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0C9002-899C-4728-B0CC-98D6B40E8AC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4366E5-9AD0-4F7A-B2E1-32F6C1713A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270319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1245B-5B5A-4238-8F53-C1883A4872A8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6C18C-2CAB-4C6D-AA98-4A4DA4CDC9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712238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530AAA-4595-40A5-B575-8FEDB85908C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718D0C-B351-49EA-AB2F-6487FA4089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325181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B557F6-1A5C-4DA0-9819-79B5D184BF45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21F769-0241-430A-8EE5-DC31195DEF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872615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B557F6-1A5C-4DA0-9819-79B5D184BF45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21F769-0241-430A-8EE5-DC31195DEF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683266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B557F6-1A5C-4DA0-9819-79B5D184BF45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21F769-0241-430A-8EE5-DC31195DEF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1606533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B557F6-1A5C-4DA0-9819-79B5D184BF45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21F769-0241-430A-8EE5-DC31195DEF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3615813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B557F6-1A5C-4DA0-9819-79B5D184BF45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21F769-0241-430A-8EE5-DC31195DEF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34111603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B94BFA-9D90-4F2C-9B65-886462E67FB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FA12C1-5D92-4767-9A45-A5613A1CB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4049051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B94BFA-9D90-4F2C-9B65-886462E67FB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BD3EF3-F037-4AF3-B4FA-394A1CD987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1298232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5B4C30-4D4F-4655-9111-2ECFDB182AB5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34B4B2-01D5-48FA-B34D-9859B79759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1042659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9FFB961D-0ACC-0048-F1E9-7B54C8EDEB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354CF-16AD-4579-A136-B0288D6ED64E}" type="slidenum">
              <a:rPr lang="en-US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1FFD52C-440B-7A9A-809E-75354189D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CF390BF-19C3-475D-E495-D0E44A583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284E9E-F3F4-452F-99EA-33EF53CC2B45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E26950-FDA2-4073-A590-A5760D9A02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3016400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A0DF8D3-A9F4-0984-9917-5B06C1C43D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6E60C1-C603-4A68-A1F4-4DA1F6B270B1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A1DC85E-7405-09B2-5541-CB48147145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FEDED0F-C889-8B73-D3BD-1931F1156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03E6DD3-83ED-A3E0-4309-0E3E175040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A8B260-7DE8-4BE8-913B-0DDCAA92CC4D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8CEFCC4-96F7-B4D8-84D8-B0E7A25EC2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3FBFE8CB-D21D-ACBA-745B-5B9A6AEDC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4018092-8B59-841E-5A1B-2DFD72FCE6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6E5311-BD9C-46AA-B496-6769A1E29555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23EE55B-E87A-0145-2FCD-671FB8E7D1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996CB79-0DFE-84EB-5BA6-8E7C7307F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61BC42-0141-4F86-902F-05460ECA24D9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A2C110-5A23-452E-BA9E-4D638A8A06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36636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0AFC40-0634-4F87-900E-C15519D48DCE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612816-326C-4F31-B499-46D362A4BE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165947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625D90-9C13-4AF9-8BBE-AA914B1EE28A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69900" y="725488"/>
            <a:ext cx="6375400" cy="35861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FA6785-CF41-47D3-97EC-325A8ED657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283817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588EFE-B888-4942-BBDB-607426CFA34A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3D4C56-0743-40F7-AFCD-B7865752B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2745248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61B3AA-0271-4F07-A941-B6939E1B462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FA2617-97D8-48BE-A8D2-B4D112C915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195318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097A22-3C27-4A70-9C1E-B24A33E1FFE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FDEC72-8FA4-4B5C-9FE1-9C2C4FD489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120780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36D8B9FE-3CBD-46A2-B9B7-2CCB1DF28EDE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13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C13B-29EE-4973-9828-5AD6B9DF0A47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2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B0B7-A2AA-4EB2-8233-8EA36348A359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3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DC78-D04F-4A50-96D8-F7B5D7265899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87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3164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00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9763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954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7330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864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26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90847D-83D7-4642-8A66-50BBBF135715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96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9242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78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1089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81001"/>
            <a:ext cx="2743200" cy="5745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1"/>
            <a:ext cx="8026400" cy="574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53458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67" y="152400"/>
            <a:ext cx="10972800" cy="1397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6667" y="17145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53CAF6D-04C2-9B92-8257-73BA149B93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6492876"/>
            <a:ext cx="107357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689014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664200"/>
            <a:ext cx="10972800" cy="884238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C2013036-850E-0F9B-A42A-837848DA5D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6492876"/>
            <a:ext cx="107357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70158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A1C074D4-72E9-AD88-DF20-830B441710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65572-8D03-4470-82A8-DA18C59C9EFB}" type="datetime8">
              <a:rPr lang="en-US"/>
              <a:pPr>
                <a:defRPr/>
              </a:pPr>
              <a:t>3/28/2023 1:41 PM</a:t>
            </a:fld>
            <a:endParaRPr 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6F85F5E8-6E00-9C15-8F84-E9E1CCF5DA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0264A37A-4259-69EB-CEC9-2CEAE80FDD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4F975-529B-485C-A0F5-5DD006DC10D7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22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593-7151-4B57-B72A-A4DB8AF1F241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8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B85A-A4DC-4A77-9B3E-CFAC4211C773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9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54ED-852E-4371-BB04-F277AEC00820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4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E8EB-669B-44BC-B678-9BD95C7F8634}" type="datetime1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62B0-2043-4B22-9C09-7519284D51AE}" type="datetime1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3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8232-48A4-4CD1-B94B-723C5E04F904}" type="datetime1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11B74C-D898-48EC-AC40-B00132B779DA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slides by: Dr. Inayat-</a:t>
            </a:r>
            <a:r>
              <a:rPr lang="en-US" dirty="0" err="1"/>
              <a:t>ur</a:t>
            </a:r>
            <a:r>
              <a:rPr lang="en-US" dirty="0"/>
              <a:t>-Rehman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3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5CDC7-F838-4130-A8A8-BAF00371C2B3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slides by: Dr. Inayat-ur-Rehman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8EF4AD1-26AF-470A-8FC3-347449D4D693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Lecture slides by: Dr. Inayat-ur-Rehman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25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57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audio" Target="../media/audio6.wav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hyperlink" Target="https://professortaboo.com/tag/humility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sdope.com/course/data-structures-queue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gif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audio" Target="../media/audio4.wav"/><Relationship Id="rId11" Type="http://schemas.openxmlformats.org/officeDocument/2006/relationships/image" Target="../media/image11.jpeg"/><Relationship Id="rId5" Type="http://schemas.openxmlformats.org/officeDocument/2006/relationships/audio" Target="../media/audio3.wav"/><Relationship Id="rId10" Type="http://schemas.openxmlformats.org/officeDocument/2006/relationships/image" Target="../media/image10.jpg"/><Relationship Id="rId4" Type="http://schemas.openxmlformats.org/officeDocument/2006/relationships/audio" Target="../media/audio2.wav"/><Relationship Id="rId9" Type="http://schemas.openxmlformats.org/officeDocument/2006/relationships/image" Target="../media/image9.jp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audio" Target="../media/audio1.wav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audio" Target="../media/audio1.wav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8" name="Picture 17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1F84659E-643E-4EAA-9F75-73BAA9280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06" t="2174" r="18414"/>
          <a:stretch/>
        </p:blipFill>
        <p:spPr>
          <a:xfrm>
            <a:off x="0" y="10"/>
            <a:ext cx="866849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20842-9244-4B0A-9E76-39B952727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1829" y="1122363"/>
            <a:ext cx="6270171" cy="1959165"/>
          </a:xfrm>
        </p:spPr>
        <p:txBody>
          <a:bodyPr anchor="b">
            <a:normAutofit/>
          </a:bodyPr>
          <a:lstStyle/>
          <a:p>
            <a:r>
              <a:rPr lang="en-US" sz="4800" dirty="0"/>
              <a:t>Queue Data structure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09942-0CF7-4DED-A1C5-7FE324237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Course Instructor:</a:t>
            </a:r>
          </a:p>
          <a:p>
            <a:r>
              <a:rPr lang="en-US" sz="2400" dirty="0"/>
              <a:t>Inayat-</a:t>
            </a:r>
            <a:r>
              <a:rPr lang="en-US" sz="2400" dirty="0" err="1"/>
              <a:t>ur</a:t>
            </a:r>
            <a:r>
              <a:rPr lang="en-US" sz="2400" dirty="0"/>
              <a:t>-Rehman, PhD</a:t>
            </a:r>
          </a:p>
          <a:p>
            <a:r>
              <a:rPr lang="en-US" sz="2400" dirty="0"/>
              <a:t>COMSATS University, Islamabad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D074B-D452-4E4B-941F-F78FF8F9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4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8382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QUEUE AT BUS STOP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64773" y="2228889"/>
            <a:ext cx="2026885" cy="1518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7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78611" y="2449198"/>
            <a:ext cx="1090453" cy="108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8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97056" y="2045120"/>
            <a:ext cx="1593071" cy="150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6043048" y="3655047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9999"/>
                </a:solidFill>
              </a:rPr>
              <a:t>Front</a:t>
            </a:r>
            <a:endParaRPr lang="en-US" altLang="en-US" sz="2000" b="1" dirty="0">
              <a:solidFill>
                <a:srgbClr val="009999"/>
              </a:solidFill>
            </a:endParaRPr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5204848" y="383454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9999"/>
                </a:solidFill>
              </a:rPr>
              <a:t>rear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5052448" y="3910739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8442" name="Text Box 12"/>
          <p:cNvSpPr txBox="1">
            <a:spLocks noChangeArrowheads="1"/>
          </p:cNvSpPr>
          <p:nvPr/>
        </p:nvSpPr>
        <p:spPr bwMode="auto">
          <a:xfrm>
            <a:off x="9319648" y="3655047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9999"/>
                </a:solidFill>
              </a:rPr>
              <a:t>Rear</a:t>
            </a:r>
            <a:endParaRPr lang="en-US" altLang="en-US" sz="2000" b="1" dirty="0">
              <a:solidFill>
                <a:srgbClr val="009999"/>
              </a:solidFill>
            </a:endParaRPr>
          </a:p>
        </p:txBody>
      </p:sp>
      <p:pic>
        <p:nvPicPr>
          <p:cNvPr id="18443" name="Picture 13"/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47649" y="4167280"/>
            <a:ext cx="3753417" cy="162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14"/>
          <p:cNvPicPr>
            <a:picLocks noChangeAspect="1" noChangeArrowheads="1" noCrop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 bwMode="auto">
          <a:xfrm>
            <a:off x="9001745" y="2595093"/>
            <a:ext cx="1044979" cy="9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1D57F7-C901-4DC8-93B3-A7EAF3C440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1648" y="1951211"/>
            <a:ext cx="3352800" cy="1975405"/>
          </a:xfrm>
          <a:prstGeom prst="rect">
            <a:avLst/>
          </a:prstGeom>
        </p:spPr>
      </p:pic>
    </p:spTree>
  </p:cSld>
  <p:clrMapOvr>
    <a:masterClrMapping/>
  </p:clrMapOvr>
  <p:transition>
    <p:sndAc>
      <p:stSnd>
        <p:snd r:embed="rId3" name="ricochet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50C2-16FB-4782-AFEF-919D3353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vs Queue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994AB07-1B1B-407F-86C1-8FBD62EF3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48" y="1255364"/>
            <a:ext cx="7906686" cy="559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1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 in cs</a:t>
            </a:r>
          </a:p>
        </p:txBody>
      </p:sp>
      <p:graphicFrame>
        <p:nvGraphicFramePr>
          <p:cNvPr id="10245" name="Rectangle 3">
            <a:extLst>
              <a:ext uri="{FF2B5EF4-FFF2-40B4-BE49-F238E27FC236}">
                <a16:creationId xmlns:a16="http://schemas.microsoft.com/office/drawing/2014/main" id="{41949371-F825-4CAD-907D-2013A6F9B2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5217889"/>
              </p:ext>
            </p:extLst>
          </p:nvPr>
        </p:nvGraphicFramePr>
        <p:xfrm>
          <a:off x="838200" y="2138764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F7538CA-5CA8-48FE-90FE-1FA70287E8D4}"/>
              </a:ext>
            </a:extLst>
          </p:cNvPr>
          <p:cNvSpPr txBox="1"/>
          <p:nvPr/>
        </p:nvSpPr>
        <p:spPr>
          <a:xfrm>
            <a:off x="8307092" y="4402891"/>
            <a:ext cx="2681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</a:t>
            </a:r>
            <a:r>
              <a:rPr lang="en-US" sz="22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/>
              </a:rPr>
              <a:t>Shared Printer</a:t>
            </a:r>
          </a:p>
        </p:txBody>
      </p:sp>
    </p:spTree>
    <p:extLst>
      <p:ext uri="{BB962C8B-B14F-4D97-AF65-F5344CB8AC3E}">
        <p14:creationId xmlns:p14="http://schemas.microsoft.com/office/powerpoint/2010/main" val="281633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EB84-5F04-4479-9907-F4FCE640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dirty="0"/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dirty="0"/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dirty="0"/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8394-76E1-484C-8817-29B1FC43F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7881"/>
            <a:ext cx="10325748" cy="4572000"/>
          </a:xfrm>
        </p:spPr>
        <p:txBody>
          <a:bodyPr/>
          <a:lstStyle/>
          <a:p>
            <a:pPr lvl="2"/>
            <a:r>
              <a:rPr lang="en-US" sz="2800" dirty="0"/>
              <a:t> Enqueue – </a:t>
            </a:r>
            <a:r>
              <a:rPr lang="en-US" sz="2800" dirty="0">
                <a:solidFill>
                  <a:schemeClr val="accent1"/>
                </a:solidFill>
              </a:rPr>
              <a:t>insert at end</a:t>
            </a:r>
          </a:p>
          <a:p>
            <a:pPr lvl="2"/>
            <a:r>
              <a:rPr lang="en-US" sz="2800" dirty="0"/>
              <a:t> Dequeue – </a:t>
            </a:r>
            <a:r>
              <a:rPr lang="en-US" sz="2800" dirty="0">
                <a:solidFill>
                  <a:schemeClr val="accent1"/>
                </a:solidFill>
              </a:rPr>
              <a:t>delete from front</a:t>
            </a:r>
          </a:p>
          <a:p>
            <a:pPr lvl="2"/>
            <a:r>
              <a:rPr lang="en-US" sz="2800" dirty="0"/>
              <a:t> </a:t>
            </a:r>
            <a:r>
              <a:rPr lang="en-US" sz="2800" dirty="0" err="1"/>
              <a:t>Is_empty</a:t>
            </a:r>
            <a:r>
              <a:rPr lang="en-US" sz="2800" dirty="0"/>
              <a:t>()</a:t>
            </a:r>
          </a:p>
          <a:p>
            <a:pPr lvl="2"/>
            <a:r>
              <a:rPr lang="en-US" sz="2800" dirty="0"/>
              <a:t> </a:t>
            </a:r>
            <a:r>
              <a:rPr lang="en-US" sz="2800" dirty="0" err="1"/>
              <a:t>Is_full</a:t>
            </a:r>
            <a:r>
              <a:rPr lang="en-US" sz="2800" dirty="0"/>
              <a:t>()</a:t>
            </a:r>
          </a:p>
          <a:p>
            <a:pPr lvl="2"/>
            <a:r>
              <a:rPr lang="en-US" sz="2800" dirty="0"/>
              <a:t> Front()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527C4-85A5-4A3B-9A9D-E5077D28C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485" y="1945350"/>
            <a:ext cx="7480514" cy="418795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FAF4-D662-4D4A-9BB6-0670139E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Lecture slides by: Dr. Inayat-</a:t>
            </a:r>
            <a:r>
              <a:rPr lang="en-US" sz="1200" dirty="0" err="1"/>
              <a:t>ur</a:t>
            </a:r>
            <a:r>
              <a:rPr lang="en-US" sz="1200" dirty="0"/>
              <a:t>-Rehman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0780-521F-4EDF-90A0-9450E54D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z="1400" smtClean="0"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371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graphicFrame>
        <p:nvGraphicFramePr>
          <p:cNvPr id="20485" name="Rectangle 3">
            <a:extLst>
              <a:ext uri="{FF2B5EF4-FFF2-40B4-BE49-F238E27FC236}">
                <a16:creationId xmlns:a16="http://schemas.microsoft.com/office/drawing/2014/main" id="{C0D727A5-7242-4CDF-8F35-44AC9FFFF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822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queue Implementation</a:t>
            </a:r>
          </a:p>
        </p:txBody>
      </p:sp>
      <p:graphicFrame>
        <p:nvGraphicFramePr>
          <p:cNvPr id="428067" name="Group 35"/>
          <p:cNvGraphicFramePr>
            <a:graphicFrameLocks noGrp="1"/>
          </p:cNvGraphicFramePr>
          <p:nvPr/>
        </p:nvGraphicFramePr>
        <p:xfrm>
          <a:off x="2971800" y="2590801"/>
          <a:ext cx="533400" cy="3276601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595" name="Text Box 20"/>
          <p:cNvSpPr txBox="1">
            <a:spLocks noChangeArrowheads="1"/>
          </p:cNvSpPr>
          <p:nvPr/>
        </p:nvSpPr>
        <p:spPr bwMode="auto">
          <a:xfrm>
            <a:off x="3733800" y="3611564"/>
            <a:ext cx="1143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First Element</a:t>
            </a:r>
          </a:p>
        </p:txBody>
      </p:sp>
      <p:sp>
        <p:nvSpPr>
          <p:cNvPr id="24596" name="Text Box 21"/>
          <p:cNvSpPr txBox="1">
            <a:spLocks noChangeArrowheads="1"/>
          </p:cNvSpPr>
          <p:nvPr/>
        </p:nvSpPr>
        <p:spPr bwMode="auto">
          <a:xfrm>
            <a:off x="3733800" y="5486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Last Element</a:t>
            </a:r>
          </a:p>
        </p:txBody>
      </p:sp>
      <p:sp>
        <p:nvSpPr>
          <p:cNvPr id="24597" name="Text Box 22"/>
          <p:cNvSpPr txBox="1">
            <a:spLocks noChangeArrowheads="1"/>
          </p:cNvSpPr>
          <p:nvPr/>
        </p:nvSpPr>
        <p:spPr bwMode="auto">
          <a:xfrm>
            <a:off x="3810000" y="5791200"/>
            <a:ext cx="1752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200" i="1">
                <a:solidFill>
                  <a:srgbClr val="000000"/>
                </a:solidFill>
                <a:latin typeface="Arial" panose="020B0604020202020204" pitchFamily="34" charset="0"/>
              </a:rPr>
              <a:t>maxlength</a:t>
            </a:r>
          </a:p>
        </p:txBody>
      </p:sp>
      <p:sp>
        <p:nvSpPr>
          <p:cNvPr id="24598" name="Rectangle 23"/>
          <p:cNvSpPr>
            <a:spLocks noChangeArrowheads="1"/>
          </p:cNvSpPr>
          <p:nvPr/>
        </p:nvSpPr>
        <p:spPr bwMode="auto">
          <a:xfrm>
            <a:off x="2133600" y="3352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4599" name="Line 24"/>
          <p:cNvSpPr>
            <a:spLocks noChangeShapeType="1"/>
          </p:cNvSpPr>
          <p:nvPr/>
        </p:nvSpPr>
        <p:spPr bwMode="auto">
          <a:xfrm>
            <a:off x="2438400" y="3657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0" name="Text Box 25"/>
          <p:cNvSpPr txBox="1">
            <a:spLocks noChangeArrowheads="1"/>
          </p:cNvSpPr>
          <p:nvPr/>
        </p:nvSpPr>
        <p:spPr bwMode="auto">
          <a:xfrm>
            <a:off x="1524000" y="33528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Front</a:t>
            </a:r>
          </a:p>
        </p:txBody>
      </p:sp>
      <p:sp>
        <p:nvSpPr>
          <p:cNvPr id="24601" name="Text Box 26"/>
          <p:cNvSpPr txBox="1">
            <a:spLocks noChangeArrowheads="1"/>
          </p:cNvSpPr>
          <p:nvPr/>
        </p:nvSpPr>
        <p:spPr bwMode="auto">
          <a:xfrm>
            <a:off x="3657600" y="3962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Second Element</a:t>
            </a:r>
          </a:p>
        </p:txBody>
      </p:sp>
      <p:sp>
        <p:nvSpPr>
          <p:cNvPr id="24602" name="Line 27"/>
          <p:cNvSpPr>
            <a:spLocks noChangeShapeType="1"/>
          </p:cNvSpPr>
          <p:nvPr/>
        </p:nvSpPr>
        <p:spPr bwMode="auto">
          <a:xfrm flipH="1">
            <a:off x="35052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3" name="Line 28"/>
          <p:cNvSpPr>
            <a:spLocks noChangeShapeType="1"/>
          </p:cNvSpPr>
          <p:nvPr/>
        </p:nvSpPr>
        <p:spPr bwMode="auto">
          <a:xfrm flipH="1">
            <a:off x="35052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4" name="Line 29"/>
          <p:cNvSpPr>
            <a:spLocks noChangeShapeType="1"/>
          </p:cNvSpPr>
          <p:nvPr/>
        </p:nvSpPr>
        <p:spPr bwMode="auto">
          <a:xfrm flipH="1">
            <a:off x="35052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5" name="Text Box 31"/>
          <p:cNvSpPr txBox="1">
            <a:spLocks noChangeArrowheads="1"/>
          </p:cNvSpPr>
          <p:nvPr/>
        </p:nvSpPr>
        <p:spPr bwMode="auto">
          <a:xfrm>
            <a:off x="3886200" y="4191001"/>
            <a:ext cx="533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4606" name="Rectangle 32"/>
          <p:cNvSpPr>
            <a:spLocks noChangeArrowheads="1"/>
          </p:cNvSpPr>
          <p:nvPr/>
        </p:nvSpPr>
        <p:spPr bwMode="auto">
          <a:xfrm>
            <a:off x="2133600" y="5257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4607" name="Line 33"/>
          <p:cNvSpPr>
            <a:spLocks noChangeShapeType="1"/>
          </p:cNvSpPr>
          <p:nvPr/>
        </p:nvSpPr>
        <p:spPr bwMode="auto">
          <a:xfrm>
            <a:off x="2438400" y="5562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8" name="Text Box 34"/>
          <p:cNvSpPr txBox="1">
            <a:spLocks noChangeArrowheads="1"/>
          </p:cNvSpPr>
          <p:nvPr/>
        </p:nvSpPr>
        <p:spPr bwMode="auto">
          <a:xfrm>
            <a:off x="1524000" y="52578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Rear</a:t>
            </a:r>
          </a:p>
        </p:txBody>
      </p:sp>
      <p:sp>
        <p:nvSpPr>
          <p:cNvPr id="24609" name="Line 36"/>
          <p:cNvSpPr>
            <a:spLocks noChangeShapeType="1"/>
          </p:cNvSpPr>
          <p:nvPr/>
        </p:nvSpPr>
        <p:spPr bwMode="auto">
          <a:xfrm>
            <a:off x="297180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8069" name="Text Box 37"/>
          <p:cNvSpPr txBox="1">
            <a:spLocks noChangeArrowheads="1"/>
          </p:cNvSpPr>
          <p:nvPr/>
        </p:nvSpPr>
        <p:spPr bwMode="auto">
          <a:xfrm>
            <a:off x="5181600" y="3319271"/>
            <a:ext cx="671980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When queue is empty both front and rear are set to -1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While enqueueing increment rear by 1, and while </a:t>
            </a:r>
            <a:r>
              <a:rPr lang="en-US" altLang="en-US" sz="2400" dirty="0" err="1">
                <a:solidFill>
                  <a:srgbClr val="000000"/>
                </a:solidFill>
              </a:rPr>
              <a:t>dequeueing</a:t>
            </a:r>
            <a:r>
              <a:rPr lang="en-US" altLang="en-US" sz="2400" dirty="0">
                <a:solidFill>
                  <a:srgbClr val="000000"/>
                </a:solidFill>
              </a:rPr>
              <a:t> increment front by 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When there is only one value in the Queue, both rear and front have same index (0)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1335D8C-BA70-4DEF-85D2-96DF191A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790" y="259597"/>
            <a:ext cx="9282785" cy="990600"/>
          </a:xfrm>
        </p:spPr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</a:p>
        </p:txBody>
      </p:sp>
      <p:sp>
        <p:nvSpPr>
          <p:cNvPr id="38916" name="Rectangle 5">
            <a:extLst>
              <a:ext uri="{FF2B5EF4-FFF2-40B4-BE49-F238E27FC236}">
                <a16:creationId xmlns:a16="http://schemas.microsoft.com/office/drawing/2014/main" id="{56145E3E-8F8B-4089-9DEA-58638F22A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5" y="1824925"/>
            <a:ext cx="8686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altLang="en-US" sz="2400" i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alt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en-US" sz="2400" i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alt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Que   </a:t>
            </a:r>
            <a:r>
              <a:rPr lang="en-GB" altLang="en-US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//why class name is not queue</a:t>
            </a:r>
            <a:endParaRPr lang="en-GB" altLang="en-US" sz="2400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i="1" dirty="0">
                <a:solidFill>
                  <a:schemeClr val="accent2"/>
                </a:solidFill>
              </a:rPr>
              <a:t>public :</a:t>
            </a:r>
            <a:r>
              <a:rPr lang="en-GB" altLang="en-US" sz="2400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GB" altLang="en-US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altLang="en-US" sz="2000" i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alt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size; </a:t>
            </a:r>
            <a:r>
              <a:rPr lang="en-GB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// default capacity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    int *q;         </a:t>
            </a:r>
            <a:r>
              <a:rPr lang="en-GB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// array that holds queue 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2000" i="1" dirty="0">
                <a:solidFill>
                  <a:srgbClr val="7F0055"/>
                </a:solidFill>
                <a:latin typeface="Consolas" panose="020B0609020204030204" pitchFamily="49" charset="0"/>
              </a:rPr>
              <a:t>     int</a:t>
            </a:r>
            <a:r>
              <a:rPr lang="en-GB" alt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front;         </a:t>
            </a:r>
            <a:r>
              <a:rPr lang="en-GB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// index of front of queue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altLang="en-US" sz="2000" i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alt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rear;              </a:t>
            </a:r>
            <a:r>
              <a:rPr lang="en-GB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// index of rear of queue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i="1" dirty="0"/>
              <a:t>    </a:t>
            </a:r>
            <a:endParaRPr lang="en-US" altLang="en-US" sz="240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437B119-EF44-4BC0-843C-DFF32A49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AE1705D-0701-434F-B01B-8A804D7640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644956" cy="44958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Que()      </a:t>
            </a:r>
            <a:r>
              <a:rPr lang="en-US" altLang="en-US" sz="2000" b="1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//default constructor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size = 10;           </a:t>
            </a:r>
            <a:r>
              <a:rPr lang="en-US" altLang="en-US" sz="20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//default size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q = new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[size];   </a:t>
            </a:r>
            <a:r>
              <a:rPr lang="en-US" altLang="en-US" sz="20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// run time size allocation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front=-1;     </a:t>
            </a:r>
            <a:r>
              <a:rPr lang="en-US" altLang="en-US" sz="20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// initially front and rear are at -1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rear=-1;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Que(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x)      </a:t>
            </a:r>
            <a:r>
              <a:rPr lang="en-US" altLang="en-US" sz="2000" b="1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//overloaded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size = x;            </a:t>
            </a:r>
            <a:r>
              <a:rPr lang="en-US" altLang="en-US" sz="20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//user given size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q = new int[size];  </a:t>
            </a:r>
            <a:r>
              <a:rPr lang="en-US" altLang="en-US" sz="20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 // run time size allocation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front=-1;    </a:t>
            </a:r>
            <a:r>
              <a:rPr lang="en-US" altLang="en-US" sz="20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 // initially front and rear are at -1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rear=-1;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altLang="en-US" sz="2000" i="1" kern="120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8AF9998-D6BC-4AA3-A4A2-F17FA1C6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9D02AE0-B36D-471C-8B7F-25813D892D8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bool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is_empty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if (rear==-1)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return true;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else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return false;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D870B64-B905-4968-B250-EAFF2563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5A8590D-DCE0-429A-8D93-60A6BD47ED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19300" y="1441342"/>
            <a:ext cx="8153400" cy="4608164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bool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is_full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if (rear==SIZE-1)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return true;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else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return false ;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Void display()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if(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is_empty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()) {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&lt;&lt;“\n Queue is empty….”; }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Else{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for(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=front;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&lt;=rear;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++)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{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&lt;&lt;“\n Value at index “&lt;&lt;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&lt;&lt; “ is: “&lt;&lt;q[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];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ADE5D6-AED7-4E44-B9A1-2ADF2459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75250"/>
            <a:ext cx="9720072" cy="732140"/>
          </a:xfrm>
        </p:spPr>
        <p:txBody>
          <a:bodyPr/>
          <a:lstStyle/>
          <a:p>
            <a:pPr algn="ctr"/>
            <a:r>
              <a:rPr lang="en-US" dirty="0"/>
              <a:t>Words of wisdom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02FF24-7270-48C8-B5C6-5561BCCC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instructor: Dr. Inayat-</a:t>
            </a:r>
            <a:r>
              <a:rPr lang="en-US" dirty="0" err="1"/>
              <a:t>ur</a:t>
            </a:r>
            <a:r>
              <a:rPr lang="en-US" dirty="0"/>
              <a:t>-Rehman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11EEF-9C32-471E-A84C-B0139C7E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5CE7C9-7A30-4790-BC92-606FC5B32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814" y="1221980"/>
            <a:ext cx="6099564" cy="49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5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F2C2506-BF9E-4374-B39C-0063FC72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0EDA04C-0A00-47BB-983E-353FBE133F9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>
            <a:normAutofit fontScale="92500" lnSpcReduction="20000"/>
          </a:bodyPr>
          <a:lstStyle/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void Enqueue(int x)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if (</a:t>
            </a:r>
            <a:r>
              <a:rPr 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is_full</a:t>
            </a: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())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{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cout</a:t>
            </a: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&lt;&lt;“No space “;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}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else {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 if(</a:t>
            </a:r>
            <a:r>
              <a:rPr 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is_empty</a:t>
            </a: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())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 front=rear=0;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  }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lang="en-US" sz="2000" i="1" kern="12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else{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        rear++;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  }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20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q[rear]=x;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   }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1DA13BD-6494-4382-B462-0093A845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72142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015BD35-5F03-4C12-B720-87AA7E79717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>
            <a:normAutofit fontScale="92500" lnSpcReduction="20000"/>
          </a:bodyPr>
          <a:lstStyle/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Dequeue()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if (</a:t>
            </a:r>
            <a:r>
              <a:rPr lang="en-US" sz="19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is_empty</a:t>
            </a: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())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{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</a:t>
            </a:r>
            <a:r>
              <a:rPr lang="en-US" sz="19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cout</a:t>
            </a: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&lt;&lt;“Queue is already empty”;	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return -1;	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}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else 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{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</a:t>
            </a:r>
            <a:r>
              <a:rPr lang="en-US" sz="19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x= q[front];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if(front==rear)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{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front=rear=-1;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}else{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lang="en-US" sz="1900" i="1" kern="12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front++;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}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return x;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}    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1900" i="1" kern="120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1DA13BD-6494-4382-B462-0093A845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72142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method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015BD35-5F03-4C12-B720-87AA7E79717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97424" y="1600200"/>
            <a:ext cx="11494575" cy="4495800"/>
          </a:xfrm>
        </p:spPr>
        <p:txBody>
          <a:bodyPr>
            <a:normAutofit/>
          </a:bodyPr>
          <a:lstStyle/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Void main ()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Que q1;           </a:t>
            </a:r>
            <a:r>
              <a:rPr lang="en-US" sz="19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z="1900" i="1" kern="1200" dirty="0">
                <a:solidFill>
                  <a:srgbClr val="0070C0"/>
                </a:solidFill>
                <a:latin typeface="Consolas" panose="020B0609020204030204" pitchFamily="49" charset="0"/>
              </a:rPr>
              <a:t>Default constructor:</a:t>
            </a:r>
            <a:r>
              <a:rPr lang="en-US" sz="19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 object of que class with default size </a:t>
            </a:r>
            <a:endParaRPr lang="en-US" sz="1900" i="1" kern="12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Que q2(5);        </a:t>
            </a:r>
            <a:r>
              <a:rPr lang="en-US" sz="19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z="1900" i="1" kern="1200" dirty="0">
                <a:solidFill>
                  <a:srgbClr val="0070C0"/>
                </a:solidFill>
                <a:latin typeface="Consolas" panose="020B0609020204030204" pitchFamily="49" charset="0"/>
              </a:rPr>
              <a:t>Overloaded constructor: </a:t>
            </a:r>
            <a:r>
              <a:rPr lang="en-US" sz="19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object of que class (q2) with size 5</a:t>
            </a:r>
            <a:endParaRPr lang="en-US" sz="1900" i="1" kern="12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Que q3(15);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q1.enqueue(5);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q2.enqueue(7);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q3.enqueue(6);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int x= q2.dequeue();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Cout</a:t>
            </a: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&lt;&lt;“Dequeued element from q3 is: “&lt;&lt;x;</a:t>
            </a:r>
          </a:p>
        </p:txBody>
      </p:sp>
    </p:spTree>
    <p:extLst>
      <p:ext uri="{BB962C8B-B14F-4D97-AF65-F5344CB8AC3E}">
        <p14:creationId xmlns:p14="http://schemas.microsoft.com/office/powerpoint/2010/main" val="2116007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values/</a:t>
            </a:r>
            <a:r>
              <a:rPr lang="en-US" dirty="0">
                <a:solidFill>
                  <a:srgbClr val="FF0000"/>
                </a:solidFill>
              </a:rPr>
              <a:t>Quiz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614056"/>
              </p:ext>
            </p:extLst>
          </p:nvPr>
        </p:nvGraphicFramePr>
        <p:xfrm>
          <a:off x="609600" y="1600200"/>
          <a:ext cx="10972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755968"/>
              </p:ext>
            </p:extLst>
          </p:nvPr>
        </p:nvGraphicFramePr>
        <p:xfrm>
          <a:off x="498144" y="3175257"/>
          <a:ext cx="109728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76466" y="2456597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Front=0   Rear =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52885" y="4477186"/>
            <a:ext cx="5063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 err="1"/>
              <a:t>Dequeue</a:t>
            </a:r>
            <a:r>
              <a:rPr lang="en-US" dirty="0"/>
              <a:t>();</a:t>
            </a:r>
          </a:p>
          <a:p>
            <a:r>
              <a:rPr lang="en-US" dirty="0"/>
              <a:t>Front=0   Rear = 2</a:t>
            </a:r>
          </a:p>
          <a:p>
            <a:r>
              <a:rPr lang="en-US" dirty="0">
                <a:solidFill>
                  <a:srgbClr val="FF0000"/>
                </a:solidFill>
              </a:rPr>
              <a:t>Value at index 3 is now garbage as it is repeated, so after new </a:t>
            </a:r>
            <a:r>
              <a:rPr lang="en-US" dirty="0" err="1">
                <a:solidFill>
                  <a:srgbClr val="FF0000"/>
                </a:solidFill>
              </a:rPr>
              <a:t>equeue</a:t>
            </a:r>
            <a:r>
              <a:rPr lang="en-US" dirty="0">
                <a:solidFill>
                  <a:srgbClr val="FF0000"/>
                </a:solidFill>
              </a:rPr>
              <a:t>() new value will be at index 3. Hence value 2 at index 3 will be overwritten.</a:t>
            </a:r>
          </a:p>
        </p:txBody>
      </p:sp>
    </p:spTree>
    <p:extLst>
      <p:ext uri="{BB962C8B-B14F-4D97-AF65-F5344CB8AC3E}">
        <p14:creationId xmlns:p14="http://schemas.microsoft.com/office/powerpoint/2010/main" val="260499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9B6D-536D-42F3-8397-DC7CF96D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QUEUE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16ABB1-32B5-4A07-9264-35585822A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2" y="1377253"/>
            <a:ext cx="76390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52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53EFD11-998B-4F75-B282-B60A53A70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0347" y="228600"/>
            <a:ext cx="9546256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900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sz="4000" dirty="0"/>
              <a:t> </a:t>
            </a:r>
            <a:r>
              <a:rPr lang="en-US" sz="4900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US" sz="4000" dirty="0"/>
              <a:t> </a:t>
            </a:r>
            <a:r>
              <a:rPr lang="en-US" sz="4900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4000" dirty="0"/>
              <a:t> </a:t>
            </a:r>
            <a:r>
              <a:rPr lang="en-US" sz="4900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4000" dirty="0"/>
              <a:t> </a:t>
            </a:r>
            <a:r>
              <a:rPr lang="en-US" sz="4900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4000" dirty="0"/>
              <a:t> </a:t>
            </a:r>
            <a:r>
              <a:rPr lang="en-US" sz="4900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4000" dirty="0"/>
              <a:t> </a:t>
            </a:r>
            <a:r>
              <a:rPr lang="en-US" sz="4900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1216B20-55E6-4C24-910E-D2DF1D5530C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6775" y="2362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dirty="0"/>
              <a:t>Using array to implement queue introduces the possibility of </a:t>
            </a:r>
            <a:r>
              <a:rPr lang="en-US" altLang="en-US" b="1" dirty="0"/>
              <a:t>overflow </a:t>
            </a:r>
            <a:r>
              <a:rPr lang="en-US" altLang="en-US" dirty="0"/>
              <a:t>if the queue grows larger than the size of the array.</a:t>
            </a:r>
          </a:p>
          <a:p>
            <a:pPr eaLnBrk="1" hangingPunct="1"/>
            <a:r>
              <a:rPr lang="en-US" altLang="en-US" dirty="0"/>
              <a:t>Now, we study other problems that arise in the linear implementation of queue.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ED0A-BD92-4F77-AF77-D1CA1B2B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/>
              <a:t>….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EC5D26-1866-4657-B10F-FEA9B758E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423161"/>
              </p:ext>
            </p:extLst>
          </p:nvPr>
        </p:nvGraphicFramePr>
        <p:xfrm>
          <a:off x="609600" y="1600200"/>
          <a:ext cx="109727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2">
                  <a:extLst>
                    <a:ext uri="{9D8B030D-6E8A-4147-A177-3AD203B41FA5}">
                      <a16:colId xmlns:a16="http://schemas.microsoft.com/office/drawing/2014/main" val="2802419290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2544768760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3772011841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2035450562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3992048486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2180679326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1995124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Elements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88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Indexes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104303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AC2BC7-6A41-4898-ADF8-5B037BC29977}"/>
              </a:ext>
            </a:extLst>
          </p:cNvPr>
          <p:cNvSpPr/>
          <p:nvPr/>
        </p:nvSpPr>
        <p:spPr>
          <a:xfrm>
            <a:off x="7097486" y="2569029"/>
            <a:ext cx="1393371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Front = 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5064F7-E11A-4A39-A6B4-D2EF79DF75D7}"/>
              </a:ext>
            </a:extLst>
          </p:cNvPr>
          <p:cNvSpPr/>
          <p:nvPr/>
        </p:nvSpPr>
        <p:spPr>
          <a:xfrm>
            <a:off x="10065657" y="2561775"/>
            <a:ext cx="1393371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Rear = 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5D2B88-A061-4E34-88D8-6F7DC311F77C}"/>
              </a:ext>
            </a:extLst>
          </p:cNvPr>
          <p:cNvSpPr/>
          <p:nvPr/>
        </p:nvSpPr>
        <p:spPr>
          <a:xfrm>
            <a:off x="609601" y="3904344"/>
            <a:ext cx="4049486" cy="74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if we call Enqueue (3)?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D690BD7-942F-4DDA-97C0-036183965AB7}"/>
              </a:ext>
            </a:extLst>
          </p:cNvPr>
          <p:cNvSpPr/>
          <p:nvPr/>
        </p:nvSpPr>
        <p:spPr>
          <a:xfrm>
            <a:off x="5021942" y="3991430"/>
            <a:ext cx="1886857" cy="53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6B2451-18A2-4EED-B24B-B985F1D2E41A}"/>
              </a:ext>
            </a:extLst>
          </p:cNvPr>
          <p:cNvSpPr/>
          <p:nvPr/>
        </p:nvSpPr>
        <p:spPr>
          <a:xfrm>
            <a:off x="7061204" y="3882573"/>
            <a:ext cx="4049486" cy="74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Queue is full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E1605E-08B8-49DA-BC8A-A3A4F106072D}"/>
              </a:ext>
            </a:extLst>
          </p:cNvPr>
          <p:cNvSpPr/>
          <p:nvPr/>
        </p:nvSpPr>
        <p:spPr>
          <a:xfrm>
            <a:off x="7061204" y="4528459"/>
            <a:ext cx="4049486" cy="74168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but the queue is not full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5BA5F1-CCB8-4546-A5D3-6C5016EF8096}"/>
              </a:ext>
            </a:extLst>
          </p:cNvPr>
          <p:cNvSpPr/>
          <p:nvPr/>
        </p:nvSpPr>
        <p:spPr>
          <a:xfrm>
            <a:off x="609600" y="5735320"/>
            <a:ext cx="4049486" cy="7416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Question:</a:t>
            </a:r>
          </a:p>
          <a:p>
            <a:pPr algn="ctr"/>
            <a:r>
              <a:rPr lang="en-US" b="1" dirty="0"/>
              <a:t>What to do now?</a:t>
            </a:r>
          </a:p>
        </p:txBody>
      </p:sp>
      <p:pic>
        <p:nvPicPr>
          <p:cNvPr id="14" name="Picture 1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11ED19F0-BB7F-4826-81A3-3BC3F05C4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57" y="5538651"/>
            <a:ext cx="5326744" cy="954399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F384857F-5884-41F8-9FDD-AD73E4E71D5E}"/>
              </a:ext>
            </a:extLst>
          </p:cNvPr>
          <p:cNvSpPr/>
          <p:nvPr/>
        </p:nvSpPr>
        <p:spPr>
          <a:xfrm>
            <a:off x="5072745" y="5871029"/>
            <a:ext cx="1886857" cy="53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70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135533E-B2C9-4184-B409-AF6F7C6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331A29C-B15D-47C9-9C8D-1291B0A6E2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Shift the elements while dequeuing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Not efficient solution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Implement by Circular Queue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EE7E-9562-4906-ACBC-6F4181B017E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957649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GB" sz="6000" b="1" dirty="0">
                <a:solidFill>
                  <a:schemeClr val="accent1">
                    <a:lumMod val="75000"/>
                  </a:schemeClr>
                </a:solidFill>
              </a:rPr>
              <a:t>Circular Queue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53CFE9B-5277-4362-B2DB-CC0C8FE1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089" y="266700"/>
            <a:ext cx="8941822" cy="990600"/>
          </a:xfrm>
        </p:spPr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en-US" dirty="0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5343D52-8DA2-4B36-B9D0-9410BDBC22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We can see that , in this implementation the first element immediately follows last element.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Even if the last element is occupied , we can insert new element in the first position, as long as the first element is empty.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this implementation , we have an additional variable count , to keep track of the number of elements in the queue.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A873-C1DE-4763-AB89-8E86B408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dirty="0"/>
              <a:t> 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694D46E-DAE3-43F0-9560-814B969AB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99162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CCCBC-3578-4D00-BAEF-47E37C83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53163-4A9A-44F6-89A9-04D10DF3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37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dirty="0"/>
              <a:t>: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53400" cy="4267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If the queue is not full and rear is at size-1?</a:t>
            </a:r>
          </a:p>
          <a:p>
            <a:pPr lvl="1">
              <a:buNone/>
            </a:pPr>
            <a:r>
              <a:rPr lang="en-US" altLang="en-US" dirty="0"/>
              <a:t>  	</a:t>
            </a:r>
            <a:r>
              <a:rPr lang="en-US" altLang="en-US" b="1" dirty="0"/>
              <a:t>if(rear == queueSize-1)</a:t>
            </a:r>
          </a:p>
          <a:p>
            <a:pPr lvl="1">
              <a:buNone/>
            </a:pPr>
            <a:r>
              <a:rPr lang="en-US" altLang="en-US" b="1" dirty="0"/>
              <a:t>   		rear = 0;</a:t>
            </a:r>
          </a:p>
          <a:p>
            <a:pPr lvl="1">
              <a:buNone/>
            </a:pPr>
            <a:r>
              <a:rPr lang="en-US" altLang="en-US" b="1" dirty="0"/>
              <a:t>	else</a:t>
            </a:r>
          </a:p>
          <a:p>
            <a:pPr lvl="1">
              <a:buNone/>
            </a:pPr>
            <a:r>
              <a:rPr lang="en-US" altLang="en-US" b="1" dirty="0"/>
              <a:t>   		rear++;</a:t>
            </a:r>
          </a:p>
          <a:p>
            <a:pPr eaLnBrk="1" hangingPunct="1"/>
            <a:r>
              <a:rPr lang="en-US" altLang="en-US" dirty="0"/>
              <a:t>Or use module arithmetic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rear = (rear + 1) % </a:t>
            </a:r>
            <a:r>
              <a:rPr lang="en-US" altLang="en-US" b="1" dirty="0" err="1"/>
              <a:t>queueSize</a:t>
            </a:r>
            <a:r>
              <a:rPr lang="en-US" altLang="en-US" b="1" dirty="0"/>
              <a:t>;</a:t>
            </a: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Example-1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7381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When the queue is empty: front=rear=-1;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After enqueuer(8) front and rear will move to index 0.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27916" y="2602733"/>
            <a:ext cx="4191000" cy="3759200"/>
            <a:chOff x="2016" y="1568"/>
            <a:chExt cx="2640" cy="2368"/>
          </a:xfrm>
        </p:grpSpPr>
        <p:grpSp>
          <p:nvGrpSpPr>
            <p:cNvPr id="32776" name="Group 5"/>
            <p:cNvGrpSpPr>
              <a:grpSpLocks/>
            </p:cNvGrpSpPr>
            <p:nvPr/>
          </p:nvGrpSpPr>
          <p:grpSpPr bwMode="auto">
            <a:xfrm>
              <a:off x="2016" y="2016"/>
              <a:ext cx="1968" cy="1920"/>
              <a:chOff x="2112" y="1776"/>
              <a:chExt cx="1968" cy="1920"/>
            </a:xfrm>
          </p:grpSpPr>
          <p:grpSp>
            <p:nvGrpSpPr>
              <p:cNvPr id="32785" name="Group 6"/>
              <p:cNvGrpSpPr>
                <a:grpSpLocks/>
              </p:cNvGrpSpPr>
              <p:nvPr/>
            </p:nvGrpSpPr>
            <p:grpSpPr bwMode="auto">
              <a:xfrm>
                <a:off x="2304" y="2016"/>
                <a:ext cx="1584" cy="1392"/>
                <a:chOff x="2304" y="2784"/>
                <a:chExt cx="1584" cy="1392"/>
              </a:xfrm>
            </p:grpSpPr>
            <p:sp>
              <p:nvSpPr>
                <p:cNvPr id="32794" name="Oval 7"/>
                <p:cNvSpPr>
                  <a:spLocks noChangeArrowheads="1"/>
                </p:cNvSpPr>
                <p:nvPr/>
              </p:nvSpPr>
              <p:spPr bwMode="auto">
                <a:xfrm>
                  <a:off x="2304" y="2784"/>
                  <a:ext cx="1584" cy="13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795" name="Oval 8"/>
                <p:cNvSpPr>
                  <a:spLocks noChangeArrowheads="1"/>
                </p:cNvSpPr>
                <p:nvPr/>
              </p:nvSpPr>
              <p:spPr bwMode="auto">
                <a:xfrm>
                  <a:off x="2928" y="3360"/>
                  <a:ext cx="336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796" name="Line 9"/>
                <p:cNvSpPr>
                  <a:spLocks noChangeShapeType="1"/>
                </p:cNvSpPr>
                <p:nvPr/>
              </p:nvSpPr>
              <p:spPr bwMode="auto">
                <a:xfrm>
                  <a:off x="2304" y="350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97" name="Line 10"/>
                <p:cNvSpPr>
                  <a:spLocks noChangeShapeType="1"/>
                </p:cNvSpPr>
                <p:nvPr/>
              </p:nvSpPr>
              <p:spPr bwMode="auto">
                <a:xfrm>
                  <a:off x="3264" y="350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98" name="Line 11"/>
                <p:cNvSpPr>
                  <a:spLocks noChangeShapeType="1"/>
                </p:cNvSpPr>
                <p:nvPr/>
              </p:nvSpPr>
              <p:spPr bwMode="auto">
                <a:xfrm>
                  <a:off x="3072" y="278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99" name="Line 12"/>
                <p:cNvSpPr>
                  <a:spLocks noChangeShapeType="1"/>
                </p:cNvSpPr>
                <p:nvPr/>
              </p:nvSpPr>
              <p:spPr bwMode="auto">
                <a:xfrm>
                  <a:off x="3120" y="364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0" name="Line 13"/>
                <p:cNvSpPr>
                  <a:spLocks noChangeShapeType="1"/>
                </p:cNvSpPr>
                <p:nvPr/>
              </p:nvSpPr>
              <p:spPr bwMode="auto">
                <a:xfrm>
                  <a:off x="3216" y="3600"/>
                  <a:ext cx="43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1" name="Line 14"/>
                <p:cNvSpPr>
                  <a:spLocks noChangeShapeType="1"/>
                </p:cNvSpPr>
                <p:nvPr/>
              </p:nvSpPr>
              <p:spPr bwMode="auto">
                <a:xfrm>
                  <a:off x="2544" y="2976"/>
                  <a:ext cx="43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216" y="2976"/>
                  <a:ext cx="43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3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544" y="3600"/>
                  <a:ext cx="43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786" name="Text Box 17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32787" name="Text Box 18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2788" name="Text Box 19"/>
              <p:cNvSpPr txBox="1">
                <a:spLocks noChangeArrowheads="1"/>
              </p:cNvSpPr>
              <p:nvPr/>
            </p:nvSpPr>
            <p:spPr bwMode="auto">
              <a:xfrm>
                <a:off x="3888" y="288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2789" name="Text Box 20"/>
              <p:cNvSpPr txBox="1">
                <a:spLocks noChangeArrowheads="1"/>
              </p:cNvSpPr>
              <p:nvPr/>
            </p:nvSpPr>
            <p:spPr bwMode="auto">
              <a:xfrm>
                <a:off x="3360" y="34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32790" name="Text Box 21"/>
              <p:cNvSpPr txBox="1">
                <a:spLocks noChangeArrowheads="1"/>
              </p:cNvSpPr>
              <p:nvPr/>
            </p:nvSpPr>
            <p:spPr bwMode="auto">
              <a:xfrm>
                <a:off x="2640" y="34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32791" name="Text Box 22"/>
              <p:cNvSpPr txBox="1">
                <a:spLocks noChangeArrowheads="1"/>
              </p:cNvSpPr>
              <p:nvPr/>
            </p:nvSpPr>
            <p:spPr bwMode="auto">
              <a:xfrm>
                <a:off x="2112" y="292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32792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32793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776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Size - 1</a:t>
                </a:r>
              </a:p>
            </p:txBody>
          </p:sp>
        </p:grpSp>
        <p:grpSp>
          <p:nvGrpSpPr>
            <p:cNvPr id="32777" name="Group 25"/>
            <p:cNvGrpSpPr>
              <a:grpSpLocks/>
            </p:cNvGrpSpPr>
            <p:nvPr/>
          </p:nvGrpSpPr>
          <p:grpSpPr bwMode="auto">
            <a:xfrm>
              <a:off x="3488" y="1568"/>
              <a:ext cx="1168" cy="764"/>
              <a:chOff x="3488" y="1568"/>
              <a:chExt cx="1168" cy="764"/>
            </a:xfrm>
          </p:grpSpPr>
          <p:sp>
            <p:nvSpPr>
              <p:cNvPr id="32781" name="Text Box 29"/>
              <p:cNvSpPr txBox="1">
                <a:spLocks noChangeArrowheads="1"/>
              </p:cNvSpPr>
              <p:nvPr/>
            </p:nvSpPr>
            <p:spPr bwMode="auto">
              <a:xfrm>
                <a:off x="3848" y="1568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 dirty="0">
                    <a:solidFill>
                      <a:srgbClr val="000000"/>
                    </a:solidFill>
                  </a:rPr>
                  <a:t>front</a:t>
                </a:r>
              </a:p>
            </p:txBody>
          </p:sp>
          <p:sp>
            <p:nvSpPr>
              <p:cNvPr id="32782" name="Line 30"/>
              <p:cNvSpPr>
                <a:spLocks noChangeShapeType="1"/>
              </p:cNvSpPr>
              <p:nvPr/>
            </p:nvSpPr>
            <p:spPr bwMode="auto">
              <a:xfrm flipH="1">
                <a:off x="3488" y="2140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3" name="Text Box 31"/>
              <p:cNvSpPr txBox="1">
                <a:spLocks noChangeArrowheads="1"/>
              </p:cNvSpPr>
              <p:nvPr/>
            </p:nvSpPr>
            <p:spPr bwMode="auto">
              <a:xfrm>
                <a:off x="4080" y="193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 dirty="0">
                    <a:solidFill>
                      <a:srgbClr val="000000"/>
                    </a:solidFill>
                  </a:rPr>
                  <a:t>rear</a:t>
                </a:r>
              </a:p>
            </p:txBody>
          </p:sp>
        </p:grpSp>
      </p:grpSp>
      <p:sp>
        <p:nvSpPr>
          <p:cNvPr id="464930" name="Line 34"/>
          <p:cNvSpPr>
            <a:spLocks noChangeShapeType="1"/>
          </p:cNvSpPr>
          <p:nvPr/>
        </p:nvSpPr>
        <p:spPr bwMode="auto">
          <a:xfrm flipH="1">
            <a:off x="8013916" y="2880545"/>
            <a:ext cx="533400" cy="65484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4931" name="Text Box 35"/>
          <p:cNvSpPr txBox="1">
            <a:spLocks noChangeArrowheads="1"/>
          </p:cNvSpPr>
          <p:nvPr/>
        </p:nvSpPr>
        <p:spPr bwMode="auto">
          <a:xfrm>
            <a:off x="7091768" y="550706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E7478-D087-4358-9016-89D239C86BBF}"/>
              </a:ext>
            </a:extLst>
          </p:cNvPr>
          <p:cNvSpPr/>
          <p:nvPr/>
        </p:nvSpPr>
        <p:spPr>
          <a:xfrm>
            <a:off x="7396568" y="3905573"/>
            <a:ext cx="476573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2F36979-5D45-4B41-B58D-7A9981EB31A9}"/>
              </a:ext>
            </a:extLst>
          </p:cNvPr>
          <p:cNvSpPr/>
          <p:nvPr/>
        </p:nvSpPr>
        <p:spPr>
          <a:xfrm>
            <a:off x="1886272" y="3847333"/>
            <a:ext cx="2789696" cy="1388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Move both front and rear at index 0.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62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build="p" autoUpdateAnimBg="0"/>
      <p:bldP spid="464930" grpId="0" animBg="1"/>
      <p:bldP spid="46493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7381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To enqueue, advance the REAR pointer, and insert in its new position.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53200" y="2781946"/>
            <a:ext cx="4572000" cy="3581400"/>
            <a:chOff x="2016" y="2016"/>
            <a:chExt cx="2880" cy="2256"/>
          </a:xfrm>
        </p:grpSpPr>
        <p:grpSp>
          <p:nvGrpSpPr>
            <p:cNvPr id="32776" name="Group 5"/>
            <p:cNvGrpSpPr>
              <a:grpSpLocks/>
            </p:cNvGrpSpPr>
            <p:nvPr/>
          </p:nvGrpSpPr>
          <p:grpSpPr bwMode="auto">
            <a:xfrm>
              <a:off x="2016" y="2016"/>
              <a:ext cx="1968" cy="1920"/>
              <a:chOff x="2112" y="1776"/>
              <a:chExt cx="1968" cy="1920"/>
            </a:xfrm>
          </p:grpSpPr>
          <p:grpSp>
            <p:nvGrpSpPr>
              <p:cNvPr id="32785" name="Group 6"/>
              <p:cNvGrpSpPr>
                <a:grpSpLocks/>
              </p:cNvGrpSpPr>
              <p:nvPr/>
            </p:nvGrpSpPr>
            <p:grpSpPr bwMode="auto">
              <a:xfrm>
                <a:off x="2304" y="2016"/>
                <a:ext cx="1584" cy="1392"/>
                <a:chOff x="2304" y="2784"/>
                <a:chExt cx="1584" cy="1392"/>
              </a:xfrm>
            </p:grpSpPr>
            <p:sp>
              <p:nvSpPr>
                <p:cNvPr id="32794" name="Oval 7"/>
                <p:cNvSpPr>
                  <a:spLocks noChangeArrowheads="1"/>
                </p:cNvSpPr>
                <p:nvPr/>
              </p:nvSpPr>
              <p:spPr bwMode="auto">
                <a:xfrm>
                  <a:off x="2304" y="2784"/>
                  <a:ext cx="1584" cy="13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795" name="Oval 8"/>
                <p:cNvSpPr>
                  <a:spLocks noChangeArrowheads="1"/>
                </p:cNvSpPr>
                <p:nvPr/>
              </p:nvSpPr>
              <p:spPr bwMode="auto">
                <a:xfrm>
                  <a:off x="2928" y="3360"/>
                  <a:ext cx="336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796" name="Line 9"/>
                <p:cNvSpPr>
                  <a:spLocks noChangeShapeType="1"/>
                </p:cNvSpPr>
                <p:nvPr/>
              </p:nvSpPr>
              <p:spPr bwMode="auto">
                <a:xfrm>
                  <a:off x="2304" y="350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97" name="Line 10"/>
                <p:cNvSpPr>
                  <a:spLocks noChangeShapeType="1"/>
                </p:cNvSpPr>
                <p:nvPr/>
              </p:nvSpPr>
              <p:spPr bwMode="auto">
                <a:xfrm>
                  <a:off x="3264" y="350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98" name="Line 11"/>
                <p:cNvSpPr>
                  <a:spLocks noChangeShapeType="1"/>
                </p:cNvSpPr>
                <p:nvPr/>
              </p:nvSpPr>
              <p:spPr bwMode="auto">
                <a:xfrm>
                  <a:off x="3072" y="278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99" name="Line 12"/>
                <p:cNvSpPr>
                  <a:spLocks noChangeShapeType="1"/>
                </p:cNvSpPr>
                <p:nvPr/>
              </p:nvSpPr>
              <p:spPr bwMode="auto">
                <a:xfrm>
                  <a:off x="3120" y="364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0" name="Line 13"/>
                <p:cNvSpPr>
                  <a:spLocks noChangeShapeType="1"/>
                </p:cNvSpPr>
                <p:nvPr/>
              </p:nvSpPr>
              <p:spPr bwMode="auto">
                <a:xfrm>
                  <a:off x="3216" y="3600"/>
                  <a:ext cx="43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1" name="Line 14"/>
                <p:cNvSpPr>
                  <a:spLocks noChangeShapeType="1"/>
                </p:cNvSpPr>
                <p:nvPr/>
              </p:nvSpPr>
              <p:spPr bwMode="auto">
                <a:xfrm>
                  <a:off x="2544" y="2976"/>
                  <a:ext cx="43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216" y="2976"/>
                  <a:ext cx="43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3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544" y="3600"/>
                  <a:ext cx="43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786" name="Text Box 17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32787" name="Text Box 18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2788" name="Text Box 19"/>
              <p:cNvSpPr txBox="1">
                <a:spLocks noChangeArrowheads="1"/>
              </p:cNvSpPr>
              <p:nvPr/>
            </p:nvSpPr>
            <p:spPr bwMode="auto">
              <a:xfrm>
                <a:off x="3888" y="288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2789" name="Text Box 20"/>
              <p:cNvSpPr txBox="1">
                <a:spLocks noChangeArrowheads="1"/>
              </p:cNvSpPr>
              <p:nvPr/>
            </p:nvSpPr>
            <p:spPr bwMode="auto">
              <a:xfrm>
                <a:off x="3360" y="34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32790" name="Text Box 21"/>
              <p:cNvSpPr txBox="1">
                <a:spLocks noChangeArrowheads="1"/>
              </p:cNvSpPr>
              <p:nvPr/>
            </p:nvSpPr>
            <p:spPr bwMode="auto">
              <a:xfrm>
                <a:off x="2640" y="34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32791" name="Text Box 22"/>
              <p:cNvSpPr txBox="1">
                <a:spLocks noChangeArrowheads="1"/>
              </p:cNvSpPr>
              <p:nvPr/>
            </p:nvSpPr>
            <p:spPr bwMode="auto">
              <a:xfrm>
                <a:off x="2112" y="292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32792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32793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776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Size - 1</a:t>
                </a:r>
              </a:p>
            </p:txBody>
          </p:sp>
        </p:grpSp>
        <p:grpSp>
          <p:nvGrpSpPr>
            <p:cNvPr id="32777" name="Group 25"/>
            <p:cNvGrpSpPr>
              <a:grpSpLocks/>
            </p:cNvGrpSpPr>
            <p:nvPr/>
          </p:nvGrpSpPr>
          <p:grpSpPr bwMode="auto">
            <a:xfrm>
              <a:off x="2784" y="2496"/>
              <a:ext cx="2112" cy="1776"/>
              <a:chOff x="2784" y="2496"/>
              <a:chExt cx="2112" cy="1776"/>
            </a:xfrm>
          </p:grpSpPr>
          <p:sp>
            <p:nvSpPr>
              <p:cNvPr id="32778" name="Text Box 26"/>
              <p:cNvSpPr txBox="1">
                <a:spLocks noChangeArrowheads="1"/>
              </p:cNvSpPr>
              <p:nvPr/>
            </p:nvSpPr>
            <p:spPr bwMode="auto">
              <a:xfrm>
                <a:off x="3408" y="264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32779" name="Text Box 27"/>
              <p:cNvSpPr txBox="1">
                <a:spLocks noChangeArrowheads="1"/>
              </p:cNvSpPr>
              <p:nvPr/>
            </p:nvSpPr>
            <p:spPr bwMode="auto">
              <a:xfrm>
                <a:off x="3408" y="302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2780" name="Text Box 28"/>
              <p:cNvSpPr txBox="1">
                <a:spLocks noChangeArrowheads="1"/>
              </p:cNvSpPr>
              <p:nvPr/>
            </p:nvSpPr>
            <p:spPr bwMode="auto">
              <a:xfrm>
                <a:off x="3120" y="326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7</a:t>
                </a:r>
              </a:p>
            </p:txBody>
          </p:sp>
          <p:sp>
            <p:nvSpPr>
              <p:cNvPr id="32781" name="Text Box 29"/>
              <p:cNvSpPr txBox="1">
                <a:spLocks noChangeArrowheads="1"/>
              </p:cNvSpPr>
              <p:nvPr/>
            </p:nvSpPr>
            <p:spPr bwMode="auto">
              <a:xfrm>
                <a:off x="4320" y="2496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front</a:t>
                </a:r>
              </a:p>
            </p:txBody>
          </p:sp>
          <p:sp>
            <p:nvSpPr>
              <p:cNvPr id="32782" name="Line 30"/>
              <p:cNvSpPr>
                <a:spLocks noChangeShapeType="1"/>
              </p:cNvSpPr>
              <p:nvPr/>
            </p:nvSpPr>
            <p:spPr bwMode="auto">
              <a:xfrm flipH="1">
                <a:off x="3792" y="2640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3" name="Text Box 31"/>
              <p:cNvSpPr txBox="1">
                <a:spLocks noChangeArrowheads="1"/>
              </p:cNvSpPr>
              <p:nvPr/>
            </p:nvSpPr>
            <p:spPr bwMode="auto">
              <a:xfrm>
                <a:off x="2784" y="39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 dirty="0">
                    <a:solidFill>
                      <a:srgbClr val="000000"/>
                    </a:solidFill>
                  </a:rPr>
                  <a:t>rear</a:t>
                </a:r>
              </a:p>
            </p:txBody>
          </p:sp>
          <p:sp>
            <p:nvSpPr>
              <p:cNvPr id="32784" name="Line 32"/>
              <p:cNvSpPr>
                <a:spLocks noChangeShapeType="1"/>
              </p:cNvSpPr>
              <p:nvPr/>
            </p:nvSpPr>
            <p:spPr bwMode="auto">
              <a:xfrm flipV="1">
                <a:off x="3120" y="3648"/>
                <a:ext cx="9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64929" name="Freeform 33"/>
          <p:cNvSpPr>
            <a:spLocks/>
          </p:cNvSpPr>
          <p:nvPr/>
        </p:nvSpPr>
        <p:spPr bwMode="auto">
          <a:xfrm>
            <a:off x="8181975" y="5585471"/>
            <a:ext cx="342900" cy="254000"/>
          </a:xfrm>
          <a:custGeom>
            <a:avLst/>
            <a:gdLst>
              <a:gd name="T0" fmla="*/ 2147483646 w 216"/>
              <a:gd name="T1" fmla="*/ 2147483646 h 160"/>
              <a:gd name="T2" fmla="*/ 2147483646 w 216"/>
              <a:gd name="T3" fmla="*/ 2147483646 h 160"/>
              <a:gd name="T4" fmla="*/ 0 w 216"/>
              <a:gd name="T5" fmla="*/ 2147483646 h 160"/>
              <a:gd name="T6" fmla="*/ 2147483646 w 216"/>
              <a:gd name="T7" fmla="*/ 2147483646 h 160"/>
              <a:gd name="T8" fmla="*/ 2147483646 w 216"/>
              <a:gd name="T9" fmla="*/ 2147483646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"/>
              <a:gd name="T16" fmla="*/ 0 h 160"/>
              <a:gd name="T17" fmla="*/ 216 w 216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" h="160">
                <a:moveTo>
                  <a:pt x="18" y="160"/>
                </a:moveTo>
                <a:cubicBezTo>
                  <a:pt x="73" y="142"/>
                  <a:pt x="122" y="132"/>
                  <a:pt x="180" y="124"/>
                </a:cubicBezTo>
                <a:cubicBezTo>
                  <a:pt x="104" y="73"/>
                  <a:pt x="105" y="80"/>
                  <a:pt x="0" y="70"/>
                </a:cubicBezTo>
                <a:cubicBezTo>
                  <a:pt x="3" y="58"/>
                  <a:pt x="0" y="42"/>
                  <a:pt x="9" y="34"/>
                </a:cubicBezTo>
                <a:cubicBezTo>
                  <a:pt x="49" y="0"/>
                  <a:pt x="212" y="16"/>
                  <a:pt x="216" y="16"/>
                </a:cubicBezTo>
              </a:path>
            </a:pathLst>
          </a:cu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4930" name="Line 34"/>
          <p:cNvSpPr>
            <a:spLocks noChangeShapeType="1"/>
          </p:cNvSpPr>
          <p:nvPr/>
        </p:nvSpPr>
        <p:spPr bwMode="auto">
          <a:xfrm flipH="1" flipV="1">
            <a:off x="7848600" y="5372746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4931" name="Text Box 35"/>
          <p:cNvSpPr txBox="1">
            <a:spLocks noChangeArrowheads="1"/>
          </p:cNvSpPr>
          <p:nvPr/>
        </p:nvSpPr>
        <p:spPr bwMode="auto">
          <a:xfrm>
            <a:off x="7696200" y="4763146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D5EF33-8B9E-4E93-BFE2-EDD62DA1A191}"/>
              </a:ext>
            </a:extLst>
          </p:cNvPr>
          <p:cNvSpPr/>
          <p:nvPr/>
        </p:nvSpPr>
        <p:spPr>
          <a:xfrm>
            <a:off x="2169763" y="2858146"/>
            <a:ext cx="4002437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Now the rear was at index 3 and after enqueue(9) rear moved by 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R=(r+1)%</a:t>
            </a:r>
            <a:r>
              <a:rPr lang="en-US" sz="2400" dirty="0" err="1">
                <a:solidFill>
                  <a:schemeClr val="accent2"/>
                </a:solidFill>
              </a:rPr>
              <a:t>queue_size</a:t>
            </a:r>
            <a:endParaRPr lang="en-US" sz="3600" b="1" dirty="0">
              <a:solidFill>
                <a:schemeClr val="accent2"/>
              </a:solidFill>
            </a:endParaRPr>
          </a:p>
          <a:p>
            <a:pPr algn="ctr"/>
            <a:r>
              <a:rPr lang="en-US" sz="3600" b="1" dirty="0">
                <a:solidFill>
                  <a:schemeClr val="accent2"/>
                </a:solidFill>
              </a:rPr>
              <a:t>so</a:t>
            </a:r>
            <a:endParaRPr lang="en-US" sz="2400" b="1" dirty="0">
              <a:solidFill>
                <a:schemeClr val="accent2"/>
              </a:solidFill>
            </a:endParaRP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R= (3+1)%8   = 4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build="p" autoUpdateAnimBg="0"/>
      <p:bldP spid="464929" grpId="0" animBg="1"/>
      <p:bldP spid="464930" grpId="0" animBg="1"/>
      <p:bldP spid="46493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958" y="1475865"/>
            <a:ext cx="8229600" cy="738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/>
              <a:t>Consider this case: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50758" y="2272158"/>
            <a:ext cx="3900488" cy="3887788"/>
            <a:chOff x="2016" y="1487"/>
            <a:chExt cx="2457" cy="2449"/>
          </a:xfrm>
        </p:grpSpPr>
        <p:grpSp>
          <p:nvGrpSpPr>
            <p:cNvPr id="38917" name="Group 5"/>
            <p:cNvGrpSpPr>
              <a:grpSpLocks/>
            </p:cNvGrpSpPr>
            <p:nvPr/>
          </p:nvGrpSpPr>
          <p:grpSpPr bwMode="auto">
            <a:xfrm>
              <a:off x="2208" y="2256"/>
              <a:ext cx="1584" cy="1392"/>
              <a:chOff x="2304" y="2784"/>
              <a:chExt cx="1584" cy="1392"/>
            </a:xfrm>
          </p:grpSpPr>
          <p:sp>
            <p:nvSpPr>
              <p:cNvPr id="38938" name="Oval 6"/>
              <p:cNvSpPr>
                <a:spLocks noChangeArrowheads="1"/>
              </p:cNvSpPr>
              <p:nvPr/>
            </p:nvSpPr>
            <p:spPr bwMode="auto">
              <a:xfrm>
                <a:off x="2304" y="2784"/>
                <a:ext cx="1584" cy="13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39" name="Oval 7"/>
              <p:cNvSpPr>
                <a:spLocks noChangeArrowheads="1"/>
              </p:cNvSpPr>
              <p:nvPr/>
            </p:nvSpPr>
            <p:spPr bwMode="auto">
              <a:xfrm>
                <a:off x="2928" y="3360"/>
                <a:ext cx="336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0" name="Line 8"/>
              <p:cNvSpPr>
                <a:spLocks noChangeShapeType="1"/>
              </p:cNvSpPr>
              <p:nvPr/>
            </p:nvSpPr>
            <p:spPr bwMode="auto">
              <a:xfrm>
                <a:off x="2304" y="35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1" name="Line 9"/>
              <p:cNvSpPr>
                <a:spLocks noChangeShapeType="1"/>
              </p:cNvSpPr>
              <p:nvPr/>
            </p:nvSpPr>
            <p:spPr bwMode="auto">
              <a:xfrm>
                <a:off x="3264" y="35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2" name="Line 10"/>
              <p:cNvSpPr>
                <a:spLocks noChangeShapeType="1"/>
              </p:cNvSpPr>
              <p:nvPr/>
            </p:nvSpPr>
            <p:spPr bwMode="auto">
              <a:xfrm>
                <a:off x="3072" y="278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3" name="Line 11"/>
              <p:cNvSpPr>
                <a:spLocks noChangeShapeType="1"/>
              </p:cNvSpPr>
              <p:nvPr/>
            </p:nvSpPr>
            <p:spPr bwMode="auto">
              <a:xfrm>
                <a:off x="3120" y="364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4" name="Line 12"/>
              <p:cNvSpPr>
                <a:spLocks noChangeShapeType="1"/>
              </p:cNvSpPr>
              <p:nvPr/>
            </p:nvSpPr>
            <p:spPr bwMode="auto">
              <a:xfrm>
                <a:off x="3216" y="3600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5" name="Line 13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6" name="Line 14"/>
              <p:cNvSpPr>
                <a:spLocks noChangeShapeType="1"/>
              </p:cNvSpPr>
              <p:nvPr/>
            </p:nvSpPr>
            <p:spPr bwMode="auto">
              <a:xfrm flipV="1">
                <a:off x="3216" y="297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7" name="Line 15"/>
              <p:cNvSpPr>
                <a:spLocks noChangeShapeType="1"/>
              </p:cNvSpPr>
              <p:nvPr/>
            </p:nvSpPr>
            <p:spPr bwMode="auto">
              <a:xfrm flipV="1">
                <a:off x="2544" y="3600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8918" name="Text Box 16"/>
            <p:cNvSpPr txBox="1">
              <a:spLocks noChangeArrowheads="1"/>
            </p:cNvSpPr>
            <p:nvPr/>
          </p:nvSpPr>
          <p:spPr bwMode="auto">
            <a:xfrm>
              <a:off x="3216" y="20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8919" name="Text Box 17"/>
            <p:cNvSpPr txBox="1">
              <a:spLocks noChangeArrowheads="1"/>
            </p:cNvSpPr>
            <p:nvPr/>
          </p:nvSpPr>
          <p:spPr bwMode="auto">
            <a:xfrm>
              <a:off x="3792" y="24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8920" name="Text Box 18"/>
            <p:cNvSpPr txBox="1">
              <a:spLocks noChangeArrowheads="1"/>
            </p:cNvSpPr>
            <p:nvPr/>
          </p:nvSpPr>
          <p:spPr bwMode="auto">
            <a:xfrm>
              <a:off x="3792" y="312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8921" name="Text Box 19"/>
            <p:cNvSpPr txBox="1">
              <a:spLocks noChangeArrowheads="1"/>
            </p:cNvSpPr>
            <p:nvPr/>
          </p:nvSpPr>
          <p:spPr bwMode="auto">
            <a:xfrm>
              <a:off x="3264" y="36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8922" name="Text Box 20"/>
            <p:cNvSpPr txBox="1">
              <a:spLocks noChangeArrowheads="1"/>
            </p:cNvSpPr>
            <p:nvPr/>
          </p:nvSpPr>
          <p:spPr bwMode="auto">
            <a:xfrm>
              <a:off x="2544" y="36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8923" name="Text Box 21"/>
            <p:cNvSpPr txBox="1">
              <a:spLocks noChangeArrowheads="1"/>
            </p:cNvSpPr>
            <p:nvPr/>
          </p:nvSpPr>
          <p:spPr bwMode="auto">
            <a:xfrm>
              <a:off x="2016" y="316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8924" name="Text Box 22"/>
            <p:cNvSpPr txBox="1">
              <a:spLocks noChangeArrowheads="1"/>
            </p:cNvSpPr>
            <p:nvPr/>
          </p:nvSpPr>
          <p:spPr bwMode="auto">
            <a:xfrm>
              <a:off x="2016" y="240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8925" name="Text Box 23"/>
            <p:cNvSpPr txBox="1">
              <a:spLocks noChangeArrowheads="1"/>
            </p:cNvSpPr>
            <p:nvPr/>
          </p:nvSpPr>
          <p:spPr bwMode="auto">
            <a:xfrm>
              <a:off x="2016" y="201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Size - 1</a:t>
              </a:r>
            </a:p>
          </p:txBody>
        </p:sp>
        <p:sp>
          <p:nvSpPr>
            <p:cNvPr id="38928" name="Text Box 26"/>
            <p:cNvSpPr txBox="1">
              <a:spLocks noChangeArrowheads="1"/>
            </p:cNvSpPr>
            <p:nvPr/>
          </p:nvSpPr>
          <p:spPr bwMode="auto">
            <a:xfrm>
              <a:off x="3120" y="32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8929" name="Text Box 27"/>
            <p:cNvSpPr txBox="1">
              <a:spLocks noChangeArrowheads="1"/>
            </p:cNvSpPr>
            <p:nvPr/>
          </p:nvSpPr>
          <p:spPr bwMode="auto">
            <a:xfrm>
              <a:off x="3897" y="358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 dirty="0">
                  <a:solidFill>
                    <a:srgbClr val="000000"/>
                  </a:solidFill>
                </a:rPr>
                <a:t>front</a:t>
              </a:r>
            </a:p>
          </p:txBody>
        </p:sp>
        <p:sp>
          <p:nvSpPr>
            <p:cNvPr id="38930" name="Line 28"/>
            <p:cNvSpPr>
              <a:spLocks noChangeShapeType="1"/>
            </p:cNvSpPr>
            <p:nvPr/>
          </p:nvSpPr>
          <p:spPr bwMode="auto">
            <a:xfrm flipH="1" flipV="1">
              <a:off x="3392" y="3580"/>
              <a:ext cx="448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31" name="Text Box 29"/>
            <p:cNvSpPr txBox="1">
              <a:spLocks noChangeArrowheads="1"/>
            </p:cNvSpPr>
            <p:nvPr/>
          </p:nvSpPr>
          <p:spPr bwMode="auto">
            <a:xfrm>
              <a:off x="2322" y="1487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 dirty="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38932" name="Line 30"/>
            <p:cNvSpPr>
              <a:spLocks noChangeShapeType="1"/>
            </p:cNvSpPr>
            <p:nvPr/>
          </p:nvSpPr>
          <p:spPr bwMode="auto">
            <a:xfrm>
              <a:off x="2592" y="1738"/>
              <a:ext cx="192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933" name="Text Box 31"/>
            <p:cNvSpPr txBox="1">
              <a:spLocks noChangeArrowheads="1"/>
            </p:cNvSpPr>
            <p:nvPr/>
          </p:nvSpPr>
          <p:spPr bwMode="auto">
            <a:xfrm>
              <a:off x="2688" y="32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38934" name="Text Box 32"/>
            <p:cNvSpPr txBox="1">
              <a:spLocks noChangeArrowheads="1"/>
            </p:cNvSpPr>
            <p:nvPr/>
          </p:nvSpPr>
          <p:spPr bwMode="auto">
            <a:xfrm>
              <a:off x="2352" y="302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8935" name="Text Box 33"/>
            <p:cNvSpPr txBox="1">
              <a:spLocks noChangeArrowheads="1"/>
            </p:cNvSpPr>
            <p:nvPr/>
          </p:nvSpPr>
          <p:spPr bwMode="auto">
            <a:xfrm>
              <a:off x="2400" y="264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8936" name="Text Box 34"/>
            <p:cNvSpPr txBox="1">
              <a:spLocks noChangeArrowheads="1"/>
            </p:cNvSpPr>
            <p:nvPr/>
          </p:nvSpPr>
          <p:spPr bwMode="auto">
            <a:xfrm>
              <a:off x="2688" y="240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CBFC37E-001B-40FB-BC72-F486343320CD}"/>
              </a:ext>
            </a:extLst>
          </p:cNvPr>
          <p:cNvSpPr/>
          <p:nvPr/>
        </p:nvSpPr>
        <p:spPr>
          <a:xfrm>
            <a:off x="1623477" y="2484883"/>
            <a:ext cx="4002437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33399"/>
                </a:solidFill>
              </a:rPr>
              <a:t>Now the rear was at index 7 (size-1) and front is at index 3. If we enqueue(5) rear should move at index 0 by formula:</a:t>
            </a:r>
          </a:p>
          <a:p>
            <a:pPr algn="ctr"/>
            <a:r>
              <a:rPr lang="en-US" sz="2400" dirty="0">
                <a:solidFill>
                  <a:srgbClr val="333399"/>
                </a:solidFill>
              </a:rPr>
              <a:t>R=(r+1)% </a:t>
            </a:r>
            <a:r>
              <a:rPr lang="en-US" sz="2400" dirty="0" err="1">
                <a:solidFill>
                  <a:srgbClr val="333399"/>
                </a:solidFill>
              </a:rPr>
              <a:t>queue_size</a:t>
            </a:r>
            <a:endParaRPr lang="en-US" sz="3600" b="1" dirty="0">
              <a:solidFill>
                <a:srgbClr val="333399"/>
              </a:solidFill>
            </a:endParaRPr>
          </a:p>
          <a:p>
            <a:pPr algn="ctr"/>
            <a:r>
              <a:rPr lang="en-US" sz="3600" b="1" dirty="0">
                <a:solidFill>
                  <a:srgbClr val="333399"/>
                </a:solidFill>
              </a:rPr>
              <a:t>so</a:t>
            </a:r>
            <a:endParaRPr lang="en-US" sz="2400" b="1" dirty="0">
              <a:solidFill>
                <a:srgbClr val="333399"/>
              </a:solidFill>
            </a:endParaRPr>
          </a:p>
          <a:p>
            <a:pPr algn="ctr"/>
            <a:r>
              <a:rPr lang="en-US" sz="2400" dirty="0">
                <a:solidFill>
                  <a:srgbClr val="333399"/>
                </a:solidFill>
              </a:rPr>
              <a:t>R= (7+1)%8   = 0</a:t>
            </a: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37" name="Freeform 24">
            <a:extLst>
              <a:ext uri="{FF2B5EF4-FFF2-40B4-BE49-F238E27FC236}">
                <a16:creationId xmlns:a16="http://schemas.microsoft.com/office/drawing/2014/main" id="{4F1AA213-6E76-4D1C-AEA4-20B17EE08C0E}"/>
              </a:ext>
            </a:extLst>
          </p:cNvPr>
          <p:cNvSpPr>
            <a:spLocks/>
          </p:cNvSpPr>
          <p:nvPr/>
        </p:nvSpPr>
        <p:spPr bwMode="auto">
          <a:xfrm>
            <a:off x="6792108" y="2720164"/>
            <a:ext cx="542925" cy="617538"/>
          </a:xfrm>
          <a:custGeom>
            <a:avLst/>
            <a:gdLst>
              <a:gd name="T0" fmla="*/ 2147483646 w 342"/>
              <a:gd name="T1" fmla="*/ 2147483646 h 389"/>
              <a:gd name="T2" fmla="*/ 2147483646 w 342"/>
              <a:gd name="T3" fmla="*/ 2147483646 h 389"/>
              <a:gd name="T4" fmla="*/ 2147483646 w 342"/>
              <a:gd name="T5" fmla="*/ 2147483646 h 389"/>
              <a:gd name="T6" fmla="*/ 2147483646 w 342"/>
              <a:gd name="T7" fmla="*/ 2147483646 h 389"/>
              <a:gd name="T8" fmla="*/ 2147483646 w 342"/>
              <a:gd name="T9" fmla="*/ 2147483646 h 389"/>
              <a:gd name="T10" fmla="*/ 2147483646 w 342"/>
              <a:gd name="T11" fmla="*/ 2147483646 h 389"/>
              <a:gd name="T12" fmla="*/ 2147483646 w 342"/>
              <a:gd name="T13" fmla="*/ 2147483646 h 389"/>
              <a:gd name="T14" fmla="*/ 2147483646 w 342"/>
              <a:gd name="T15" fmla="*/ 2147483646 h 389"/>
              <a:gd name="T16" fmla="*/ 2147483646 w 342"/>
              <a:gd name="T17" fmla="*/ 2147483646 h 389"/>
              <a:gd name="T18" fmla="*/ 2147483646 w 342"/>
              <a:gd name="T19" fmla="*/ 2147483646 h 389"/>
              <a:gd name="T20" fmla="*/ 2147483646 w 342"/>
              <a:gd name="T21" fmla="*/ 2147483646 h 389"/>
              <a:gd name="T22" fmla="*/ 2147483646 w 342"/>
              <a:gd name="T23" fmla="*/ 2147483646 h 389"/>
              <a:gd name="T24" fmla="*/ 2147483646 w 342"/>
              <a:gd name="T25" fmla="*/ 2147483646 h 389"/>
              <a:gd name="T26" fmla="*/ 2147483646 w 342"/>
              <a:gd name="T27" fmla="*/ 2147483646 h 389"/>
              <a:gd name="T28" fmla="*/ 2147483646 w 342"/>
              <a:gd name="T29" fmla="*/ 2147483646 h 389"/>
              <a:gd name="T30" fmla="*/ 2147483646 w 342"/>
              <a:gd name="T31" fmla="*/ 2147483646 h 3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42"/>
              <a:gd name="T49" fmla="*/ 0 h 389"/>
              <a:gd name="T50" fmla="*/ 342 w 342"/>
              <a:gd name="T51" fmla="*/ 389 h 3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42" h="389">
                <a:moveTo>
                  <a:pt x="53" y="389"/>
                </a:moveTo>
                <a:cubicBezTo>
                  <a:pt x="43" y="284"/>
                  <a:pt x="0" y="136"/>
                  <a:pt x="80" y="56"/>
                </a:cubicBezTo>
                <a:cubicBezTo>
                  <a:pt x="134" y="137"/>
                  <a:pt x="34" y="275"/>
                  <a:pt x="134" y="308"/>
                </a:cubicBezTo>
                <a:cubicBezTo>
                  <a:pt x="164" y="305"/>
                  <a:pt x="201" y="319"/>
                  <a:pt x="224" y="299"/>
                </a:cubicBezTo>
                <a:cubicBezTo>
                  <a:pt x="256" y="271"/>
                  <a:pt x="191" y="235"/>
                  <a:pt x="179" y="227"/>
                </a:cubicBezTo>
                <a:cubicBezTo>
                  <a:pt x="138" y="165"/>
                  <a:pt x="150" y="194"/>
                  <a:pt x="134" y="146"/>
                </a:cubicBezTo>
                <a:cubicBezTo>
                  <a:pt x="137" y="125"/>
                  <a:pt x="140" y="104"/>
                  <a:pt x="143" y="83"/>
                </a:cubicBezTo>
                <a:cubicBezTo>
                  <a:pt x="146" y="68"/>
                  <a:pt x="137" y="35"/>
                  <a:pt x="152" y="38"/>
                </a:cubicBezTo>
                <a:cubicBezTo>
                  <a:pt x="173" y="42"/>
                  <a:pt x="176" y="74"/>
                  <a:pt x="188" y="92"/>
                </a:cubicBezTo>
                <a:cubicBezTo>
                  <a:pt x="216" y="135"/>
                  <a:pt x="223" y="184"/>
                  <a:pt x="251" y="227"/>
                </a:cubicBezTo>
                <a:cubicBezTo>
                  <a:pt x="260" y="265"/>
                  <a:pt x="258" y="307"/>
                  <a:pt x="332" y="254"/>
                </a:cubicBezTo>
                <a:cubicBezTo>
                  <a:pt x="342" y="247"/>
                  <a:pt x="329" y="229"/>
                  <a:pt x="323" y="218"/>
                </a:cubicBezTo>
                <a:cubicBezTo>
                  <a:pt x="313" y="199"/>
                  <a:pt x="294" y="185"/>
                  <a:pt x="287" y="164"/>
                </a:cubicBezTo>
                <a:cubicBezTo>
                  <a:pt x="281" y="146"/>
                  <a:pt x="269" y="110"/>
                  <a:pt x="269" y="110"/>
                </a:cubicBezTo>
                <a:cubicBezTo>
                  <a:pt x="266" y="89"/>
                  <a:pt x="274" y="63"/>
                  <a:pt x="260" y="47"/>
                </a:cubicBezTo>
                <a:cubicBezTo>
                  <a:pt x="221" y="0"/>
                  <a:pt x="224" y="57"/>
                  <a:pt x="224" y="65"/>
                </a:cubicBezTo>
              </a:path>
            </a:pathLst>
          </a:cu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8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build="p" autoUpdateAnimBg="0"/>
      <p:bldP spid="3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958" y="1475865"/>
            <a:ext cx="8229600" cy="738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/>
              <a:t>Consider this case: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50758" y="2272158"/>
            <a:ext cx="3900488" cy="3887788"/>
            <a:chOff x="2016" y="1487"/>
            <a:chExt cx="2457" cy="2449"/>
          </a:xfrm>
        </p:grpSpPr>
        <p:grpSp>
          <p:nvGrpSpPr>
            <p:cNvPr id="38917" name="Group 5"/>
            <p:cNvGrpSpPr>
              <a:grpSpLocks/>
            </p:cNvGrpSpPr>
            <p:nvPr/>
          </p:nvGrpSpPr>
          <p:grpSpPr bwMode="auto">
            <a:xfrm>
              <a:off x="2208" y="2256"/>
              <a:ext cx="1584" cy="1392"/>
              <a:chOff x="2304" y="2784"/>
              <a:chExt cx="1584" cy="1392"/>
            </a:xfrm>
          </p:grpSpPr>
          <p:sp>
            <p:nvSpPr>
              <p:cNvPr id="38938" name="Oval 6"/>
              <p:cNvSpPr>
                <a:spLocks noChangeArrowheads="1"/>
              </p:cNvSpPr>
              <p:nvPr/>
            </p:nvSpPr>
            <p:spPr bwMode="auto">
              <a:xfrm>
                <a:off x="2304" y="2784"/>
                <a:ext cx="1584" cy="13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939" name="Oval 7"/>
              <p:cNvSpPr>
                <a:spLocks noChangeArrowheads="1"/>
              </p:cNvSpPr>
              <p:nvPr/>
            </p:nvSpPr>
            <p:spPr bwMode="auto">
              <a:xfrm>
                <a:off x="2928" y="3360"/>
                <a:ext cx="336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940" name="Line 8"/>
              <p:cNvSpPr>
                <a:spLocks noChangeShapeType="1"/>
              </p:cNvSpPr>
              <p:nvPr/>
            </p:nvSpPr>
            <p:spPr bwMode="auto">
              <a:xfrm>
                <a:off x="2304" y="35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941" name="Line 9"/>
              <p:cNvSpPr>
                <a:spLocks noChangeShapeType="1"/>
              </p:cNvSpPr>
              <p:nvPr/>
            </p:nvSpPr>
            <p:spPr bwMode="auto">
              <a:xfrm>
                <a:off x="3264" y="35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942" name="Line 10"/>
              <p:cNvSpPr>
                <a:spLocks noChangeShapeType="1"/>
              </p:cNvSpPr>
              <p:nvPr/>
            </p:nvSpPr>
            <p:spPr bwMode="auto">
              <a:xfrm>
                <a:off x="3072" y="278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943" name="Line 11"/>
              <p:cNvSpPr>
                <a:spLocks noChangeShapeType="1"/>
              </p:cNvSpPr>
              <p:nvPr/>
            </p:nvSpPr>
            <p:spPr bwMode="auto">
              <a:xfrm>
                <a:off x="3120" y="364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944" name="Line 12"/>
              <p:cNvSpPr>
                <a:spLocks noChangeShapeType="1"/>
              </p:cNvSpPr>
              <p:nvPr/>
            </p:nvSpPr>
            <p:spPr bwMode="auto">
              <a:xfrm>
                <a:off x="3216" y="3600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945" name="Line 13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946" name="Line 14"/>
              <p:cNvSpPr>
                <a:spLocks noChangeShapeType="1"/>
              </p:cNvSpPr>
              <p:nvPr/>
            </p:nvSpPr>
            <p:spPr bwMode="auto">
              <a:xfrm flipV="1">
                <a:off x="3216" y="297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947" name="Line 15"/>
              <p:cNvSpPr>
                <a:spLocks noChangeShapeType="1"/>
              </p:cNvSpPr>
              <p:nvPr/>
            </p:nvSpPr>
            <p:spPr bwMode="auto">
              <a:xfrm flipV="1">
                <a:off x="2544" y="3600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8918" name="Text Box 16"/>
            <p:cNvSpPr txBox="1">
              <a:spLocks noChangeArrowheads="1"/>
            </p:cNvSpPr>
            <p:nvPr/>
          </p:nvSpPr>
          <p:spPr bwMode="auto">
            <a:xfrm>
              <a:off x="3216" y="20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8919" name="Text Box 17"/>
            <p:cNvSpPr txBox="1">
              <a:spLocks noChangeArrowheads="1"/>
            </p:cNvSpPr>
            <p:nvPr/>
          </p:nvSpPr>
          <p:spPr bwMode="auto">
            <a:xfrm>
              <a:off x="3792" y="24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8920" name="Text Box 18"/>
            <p:cNvSpPr txBox="1">
              <a:spLocks noChangeArrowheads="1"/>
            </p:cNvSpPr>
            <p:nvPr/>
          </p:nvSpPr>
          <p:spPr bwMode="auto">
            <a:xfrm>
              <a:off x="3792" y="312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8921" name="Text Box 19"/>
            <p:cNvSpPr txBox="1">
              <a:spLocks noChangeArrowheads="1"/>
            </p:cNvSpPr>
            <p:nvPr/>
          </p:nvSpPr>
          <p:spPr bwMode="auto">
            <a:xfrm>
              <a:off x="3264" y="36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8922" name="Text Box 20"/>
            <p:cNvSpPr txBox="1">
              <a:spLocks noChangeArrowheads="1"/>
            </p:cNvSpPr>
            <p:nvPr/>
          </p:nvSpPr>
          <p:spPr bwMode="auto">
            <a:xfrm>
              <a:off x="2544" y="36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8923" name="Text Box 21"/>
            <p:cNvSpPr txBox="1">
              <a:spLocks noChangeArrowheads="1"/>
            </p:cNvSpPr>
            <p:nvPr/>
          </p:nvSpPr>
          <p:spPr bwMode="auto">
            <a:xfrm>
              <a:off x="2016" y="316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8924" name="Text Box 22"/>
            <p:cNvSpPr txBox="1">
              <a:spLocks noChangeArrowheads="1"/>
            </p:cNvSpPr>
            <p:nvPr/>
          </p:nvSpPr>
          <p:spPr bwMode="auto">
            <a:xfrm>
              <a:off x="2016" y="240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38925" name="Text Box 23"/>
            <p:cNvSpPr txBox="1">
              <a:spLocks noChangeArrowheads="1"/>
            </p:cNvSpPr>
            <p:nvPr/>
          </p:nvSpPr>
          <p:spPr bwMode="auto">
            <a:xfrm>
              <a:off x="2016" y="201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Size - 1</a:t>
              </a:r>
            </a:p>
          </p:txBody>
        </p:sp>
        <p:sp>
          <p:nvSpPr>
            <p:cNvPr id="38928" name="Text Box 26"/>
            <p:cNvSpPr txBox="1">
              <a:spLocks noChangeArrowheads="1"/>
            </p:cNvSpPr>
            <p:nvPr/>
          </p:nvSpPr>
          <p:spPr bwMode="auto">
            <a:xfrm>
              <a:off x="3120" y="32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8929" name="Text Box 27"/>
            <p:cNvSpPr txBox="1">
              <a:spLocks noChangeArrowheads="1"/>
            </p:cNvSpPr>
            <p:nvPr/>
          </p:nvSpPr>
          <p:spPr bwMode="auto">
            <a:xfrm>
              <a:off x="3897" y="358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front</a:t>
              </a:r>
            </a:p>
          </p:txBody>
        </p:sp>
        <p:sp>
          <p:nvSpPr>
            <p:cNvPr id="38930" name="Line 28"/>
            <p:cNvSpPr>
              <a:spLocks noChangeShapeType="1"/>
            </p:cNvSpPr>
            <p:nvPr/>
          </p:nvSpPr>
          <p:spPr bwMode="auto">
            <a:xfrm flipH="1" flipV="1">
              <a:off x="3392" y="3580"/>
              <a:ext cx="448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931" name="Text Box 29"/>
            <p:cNvSpPr txBox="1">
              <a:spLocks noChangeArrowheads="1"/>
            </p:cNvSpPr>
            <p:nvPr/>
          </p:nvSpPr>
          <p:spPr bwMode="auto">
            <a:xfrm>
              <a:off x="2322" y="1487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400" dirty="0">
                  <a:solidFill>
                    <a:srgbClr val="FF0000"/>
                  </a:solidFill>
                </a:rPr>
                <a:t>Rear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38932" name="Line 30"/>
            <p:cNvSpPr>
              <a:spLocks noChangeShapeType="1"/>
            </p:cNvSpPr>
            <p:nvPr/>
          </p:nvSpPr>
          <p:spPr bwMode="auto">
            <a:xfrm>
              <a:off x="2592" y="1738"/>
              <a:ext cx="192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933" name="Text Box 31"/>
            <p:cNvSpPr txBox="1">
              <a:spLocks noChangeArrowheads="1"/>
            </p:cNvSpPr>
            <p:nvPr/>
          </p:nvSpPr>
          <p:spPr bwMode="auto">
            <a:xfrm>
              <a:off x="2688" y="32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38934" name="Text Box 32"/>
            <p:cNvSpPr txBox="1">
              <a:spLocks noChangeArrowheads="1"/>
            </p:cNvSpPr>
            <p:nvPr/>
          </p:nvSpPr>
          <p:spPr bwMode="auto">
            <a:xfrm>
              <a:off x="2352" y="302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8935" name="Text Box 33"/>
            <p:cNvSpPr txBox="1">
              <a:spLocks noChangeArrowheads="1"/>
            </p:cNvSpPr>
            <p:nvPr/>
          </p:nvSpPr>
          <p:spPr bwMode="auto">
            <a:xfrm>
              <a:off x="2400" y="264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8936" name="Text Box 34"/>
            <p:cNvSpPr txBox="1">
              <a:spLocks noChangeArrowheads="1"/>
            </p:cNvSpPr>
            <p:nvPr/>
          </p:nvSpPr>
          <p:spPr bwMode="auto">
            <a:xfrm>
              <a:off x="2688" y="240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CBFC37E-001B-40FB-BC72-F486343320CD}"/>
              </a:ext>
            </a:extLst>
          </p:cNvPr>
          <p:cNvSpPr/>
          <p:nvPr/>
        </p:nvSpPr>
        <p:spPr>
          <a:xfrm>
            <a:off x="1623477" y="2484883"/>
            <a:ext cx="4002437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Now the rear was at index 7 (size-1) and front is at index 3. If we enqueue(5) rear should move at index 0 by formula: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R=(r+1)% </a:t>
            </a:r>
            <a:r>
              <a:rPr lang="en-US" sz="2400" dirty="0" err="1">
                <a:solidFill>
                  <a:schemeClr val="accent2"/>
                </a:solidFill>
              </a:rPr>
              <a:t>queue_size</a:t>
            </a:r>
            <a:endParaRPr lang="en-US" sz="3600" b="1" dirty="0">
              <a:solidFill>
                <a:schemeClr val="accent2"/>
              </a:solidFill>
            </a:endParaRPr>
          </a:p>
          <a:p>
            <a:pPr algn="ctr"/>
            <a:r>
              <a:rPr lang="en-US" sz="3600" b="1" dirty="0">
                <a:solidFill>
                  <a:schemeClr val="accent2"/>
                </a:solidFill>
              </a:rPr>
              <a:t>so</a:t>
            </a:r>
            <a:endParaRPr lang="en-US" sz="2400" b="1" dirty="0">
              <a:solidFill>
                <a:schemeClr val="accent2"/>
              </a:solidFill>
            </a:endParaRP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R= (7+1)%8   = 0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7" name="Freeform 24">
            <a:extLst>
              <a:ext uri="{FF2B5EF4-FFF2-40B4-BE49-F238E27FC236}">
                <a16:creationId xmlns:a16="http://schemas.microsoft.com/office/drawing/2014/main" id="{4F1AA213-6E76-4D1C-AEA4-20B17EE08C0E}"/>
              </a:ext>
            </a:extLst>
          </p:cNvPr>
          <p:cNvSpPr>
            <a:spLocks/>
          </p:cNvSpPr>
          <p:nvPr/>
        </p:nvSpPr>
        <p:spPr bwMode="auto">
          <a:xfrm>
            <a:off x="6792108" y="2720164"/>
            <a:ext cx="542925" cy="617538"/>
          </a:xfrm>
          <a:custGeom>
            <a:avLst/>
            <a:gdLst>
              <a:gd name="T0" fmla="*/ 2147483646 w 342"/>
              <a:gd name="T1" fmla="*/ 2147483646 h 389"/>
              <a:gd name="T2" fmla="*/ 2147483646 w 342"/>
              <a:gd name="T3" fmla="*/ 2147483646 h 389"/>
              <a:gd name="T4" fmla="*/ 2147483646 w 342"/>
              <a:gd name="T5" fmla="*/ 2147483646 h 389"/>
              <a:gd name="T6" fmla="*/ 2147483646 w 342"/>
              <a:gd name="T7" fmla="*/ 2147483646 h 389"/>
              <a:gd name="T8" fmla="*/ 2147483646 w 342"/>
              <a:gd name="T9" fmla="*/ 2147483646 h 389"/>
              <a:gd name="T10" fmla="*/ 2147483646 w 342"/>
              <a:gd name="T11" fmla="*/ 2147483646 h 389"/>
              <a:gd name="T12" fmla="*/ 2147483646 w 342"/>
              <a:gd name="T13" fmla="*/ 2147483646 h 389"/>
              <a:gd name="T14" fmla="*/ 2147483646 w 342"/>
              <a:gd name="T15" fmla="*/ 2147483646 h 389"/>
              <a:gd name="T16" fmla="*/ 2147483646 w 342"/>
              <a:gd name="T17" fmla="*/ 2147483646 h 389"/>
              <a:gd name="T18" fmla="*/ 2147483646 w 342"/>
              <a:gd name="T19" fmla="*/ 2147483646 h 389"/>
              <a:gd name="T20" fmla="*/ 2147483646 w 342"/>
              <a:gd name="T21" fmla="*/ 2147483646 h 389"/>
              <a:gd name="T22" fmla="*/ 2147483646 w 342"/>
              <a:gd name="T23" fmla="*/ 2147483646 h 389"/>
              <a:gd name="T24" fmla="*/ 2147483646 w 342"/>
              <a:gd name="T25" fmla="*/ 2147483646 h 389"/>
              <a:gd name="T26" fmla="*/ 2147483646 w 342"/>
              <a:gd name="T27" fmla="*/ 2147483646 h 389"/>
              <a:gd name="T28" fmla="*/ 2147483646 w 342"/>
              <a:gd name="T29" fmla="*/ 2147483646 h 389"/>
              <a:gd name="T30" fmla="*/ 2147483646 w 342"/>
              <a:gd name="T31" fmla="*/ 2147483646 h 3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42"/>
              <a:gd name="T49" fmla="*/ 0 h 389"/>
              <a:gd name="T50" fmla="*/ 342 w 342"/>
              <a:gd name="T51" fmla="*/ 389 h 3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42" h="389">
                <a:moveTo>
                  <a:pt x="53" y="389"/>
                </a:moveTo>
                <a:cubicBezTo>
                  <a:pt x="43" y="284"/>
                  <a:pt x="0" y="136"/>
                  <a:pt x="80" y="56"/>
                </a:cubicBezTo>
                <a:cubicBezTo>
                  <a:pt x="134" y="137"/>
                  <a:pt x="34" y="275"/>
                  <a:pt x="134" y="308"/>
                </a:cubicBezTo>
                <a:cubicBezTo>
                  <a:pt x="164" y="305"/>
                  <a:pt x="201" y="319"/>
                  <a:pt x="224" y="299"/>
                </a:cubicBezTo>
                <a:cubicBezTo>
                  <a:pt x="256" y="271"/>
                  <a:pt x="191" y="235"/>
                  <a:pt x="179" y="227"/>
                </a:cubicBezTo>
                <a:cubicBezTo>
                  <a:pt x="138" y="165"/>
                  <a:pt x="150" y="194"/>
                  <a:pt x="134" y="146"/>
                </a:cubicBezTo>
                <a:cubicBezTo>
                  <a:pt x="137" y="125"/>
                  <a:pt x="140" y="104"/>
                  <a:pt x="143" y="83"/>
                </a:cubicBezTo>
                <a:cubicBezTo>
                  <a:pt x="146" y="68"/>
                  <a:pt x="137" y="35"/>
                  <a:pt x="152" y="38"/>
                </a:cubicBezTo>
                <a:cubicBezTo>
                  <a:pt x="173" y="42"/>
                  <a:pt x="176" y="74"/>
                  <a:pt x="188" y="92"/>
                </a:cubicBezTo>
                <a:cubicBezTo>
                  <a:pt x="216" y="135"/>
                  <a:pt x="223" y="184"/>
                  <a:pt x="251" y="227"/>
                </a:cubicBezTo>
                <a:cubicBezTo>
                  <a:pt x="260" y="265"/>
                  <a:pt x="258" y="307"/>
                  <a:pt x="332" y="254"/>
                </a:cubicBezTo>
                <a:cubicBezTo>
                  <a:pt x="342" y="247"/>
                  <a:pt x="329" y="229"/>
                  <a:pt x="323" y="218"/>
                </a:cubicBezTo>
                <a:cubicBezTo>
                  <a:pt x="313" y="199"/>
                  <a:pt x="294" y="185"/>
                  <a:pt x="287" y="164"/>
                </a:cubicBezTo>
                <a:cubicBezTo>
                  <a:pt x="281" y="146"/>
                  <a:pt x="269" y="110"/>
                  <a:pt x="269" y="110"/>
                </a:cubicBezTo>
                <a:cubicBezTo>
                  <a:pt x="266" y="89"/>
                  <a:pt x="274" y="63"/>
                  <a:pt x="260" y="47"/>
                </a:cubicBezTo>
                <a:cubicBezTo>
                  <a:pt x="221" y="0"/>
                  <a:pt x="224" y="57"/>
                  <a:pt x="224" y="65"/>
                </a:cubicBezTo>
              </a:path>
            </a:pathLst>
          </a:cu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Line 30">
            <a:extLst>
              <a:ext uri="{FF2B5EF4-FFF2-40B4-BE49-F238E27FC236}">
                <a16:creationId xmlns:a16="http://schemas.microsoft.com/office/drawing/2014/main" id="{FA22A53F-4FCB-4A9F-B159-5A417699A8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3383" y="2729357"/>
            <a:ext cx="361950" cy="69394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" name="Text Box 29">
            <a:extLst>
              <a:ext uri="{FF2B5EF4-FFF2-40B4-BE49-F238E27FC236}">
                <a16:creationId xmlns:a16="http://schemas.microsoft.com/office/drawing/2014/main" id="{050E35A8-CCE8-43EB-BDC1-3B414F6C6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6344" y="2320099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dirty="0">
                <a:solidFill>
                  <a:srgbClr val="00B050"/>
                </a:solidFill>
              </a:rPr>
              <a:t>Rear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sp>
        <p:nvSpPr>
          <p:cNvPr id="40" name="Text Box 33">
            <a:extLst>
              <a:ext uri="{FF2B5EF4-FFF2-40B4-BE49-F238E27FC236}">
                <a16:creationId xmlns:a16="http://schemas.microsoft.com/office/drawing/2014/main" id="{38ECC677-820B-47FF-8C5F-2365B08AD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661" y="37280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b="1" dirty="0">
                <a:solidFill>
                  <a:srgbClr val="00B050"/>
                </a:solidFill>
              </a:rPr>
              <a:t>5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build="p" autoUpdateAnimBg="0"/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9239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Advance the front to dequeue an item.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64637" y="2749657"/>
            <a:ext cx="3124200" cy="3048000"/>
            <a:chOff x="2112" y="1776"/>
            <a:chExt cx="1968" cy="1920"/>
          </a:xfrm>
        </p:grpSpPr>
        <p:grpSp>
          <p:nvGrpSpPr>
            <p:cNvPr id="30738" name="Group 5"/>
            <p:cNvGrpSpPr>
              <a:grpSpLocks/>
            </p:cNvGrpSpPr>
            <p:nvPr/>
          </p:nvGrpSpPr>
          <p:grpSpPr bwMode="auto">
            <a:xfrm>
              <a:off x="2304" y="2016"/>
              <a:ext cx="1584" cy="1392"/>
              <a:chOff x="2304" y="2784"/>
              <a:chExt cx="1584" cy="1392"/>
            </a:xfrm>
          </p:grpSpPr>
          <p:sp>
            <p:nvSpPr>
              <p:cNvPr id="30747" name="Oval 6"/>
              <p:cNvSpPr>
                <a:spLocks noChangeArrowheads="1"/>
              </p:cNvSpPr>
              <p:nvPr/>
            </p:nvSpPr>
            <p:spPr bwMode="auto">
              <a:xfrm>
                <a:off x="2304" y="2784"/>
                <a:ext cx="1584" cy="13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48" name="Oval 7"/>
              <p:cNvSpPr>
                <a:spLocks noChangeArrowheads="1"/>
              </p:cNvSpPr>
              <p:nvPr/>
            </p:nvSpPr>
            <p:spPr bwMode="auto">
              <a:xfrm>
                <a:off x="2928" y="3360"/>
                <a:ext cx="336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49" name="Line 8"/>
              <p:cNvSpPr>
                <a:spLocks noChangeShapeType="1"/>
              </p:cNvSpPr>
              <p:nvPr/>
            </p:nvSpPr>
            <p:spPr bwMode="auto">
              <a:xfrm>
                <a:off x="2304" y="35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0" name="Line 9"/>
              <p:cNvSpPr>
                <a:spLocks noChangeShapeType="1"/>
              </p:cNvSpPr>
              <p:nvPr/>
            </p:nvSpPr>
            <p:spPr bwMode="auto">
              <a:xfrm>
                <a:off x="3264" y="35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1" name="Line 10"/>
              <p:cNvSpPr>
                <a:spLocks noChangeShapeType="1"/>
              </p:cNvSpPr>
              <p:nvPr/>
            </p:nvSpPr>
            <p:spPr bwMode="auto">
              <a:xfrm>
                <a:off x="3072" y="278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2" name="Line 11"/>
              <p:cNvSpPr>
                <a:spLocks noChangeShapeType="1"/>
              </p:cNvSpPr>
              <p:nvPr/>
            </p:nvSpPr>
            <p:spPr bwMode="auto">
              <a:xfrm>
                <a:off x="3120" y="364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3" name="Line 12"/>
              <p:cNvSpPr>
                <a:spLocks noChangeShapeType="1"/>
              </p:cNvSpPr>
              <p:nvPr/>
            </p:nvSpPr>
            <p:spPr bwMode="auto">
              <a:xfrm>
                <a:off x="3216" y="3600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4" name="Line 13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5" name="Line 14"/>
              <p:cNvSpPr>
                <a:spLocks noChangeShapeType="1"/>
              </p:cNvSpPr>
              <p:nvPr/>
            </p:nvSpPr>
            <p:spPr bwMode="auto">
              <a:xfrm flipV="1">
                <a:off x="3216" y="297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6" name="Line 15"/>
              <p:cNvSpPr>
                <a:spLocks noChangeShapeType="1"/>
              </p:cNvSpPr>
              <p:nvPr/>
            </p:nvSpPr>
            <p:spPr bwMode="auto">
              <a:xfrm flipV="1">
                <a:off x="2544" y="3600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739" name="Text Box 16"/>
            <p:cNvSpPr txBox="1">
              <a:spLocks noChangeArrowheads="1"/>
            </p:cNvSpPr>
            <p:nvPr/>
          </p:nvSpPr>
          <p:spPr bwMode="auto">
            <a:xfrm>
              <a:off x="3312" y="182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740" name="Text Box 17"/>
            <p:cNvSpPr txBox="1">
              <a:spLocks noChangeArrowheads="1"/>
            </p:cNvSpPr>
            <p:nvPr/>
          </p:nvSpPr>
          <p:spPr bwMode="auto">
            <a:xfrm>
              <a:off x="3888" y="220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741" name="Text Box 18"/>
            <p:cNvSpPr txBox="1">
              <a:spLocks noChangeArrowheads="1"/>
            </p:cNvSpPr>
            <p:nvPr/>
          </p:nvSpPr>
          <p:spPr bwMode="auto">
            <a:xfrm>
              <a:off x="3888" y="288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742" name="Text Box 19"/>
            <p:cNvSpPr txBox="1">
              <a:spLocks noChangeArrowheads="1"/>
            </p:cNvSpPr>
            <p:nvPr/>
          </p:nvSpPr>
          <p:spPr bwMode="auto">
            <a:xfrm>
              <a:off x="3360" y="340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0743" name="Text Box 20"/>
            <p:cNvSpPr txBox="1">
              <a:spLocks noChangeArrowheads="1"/>
            </p:cNvSpPr>
            <p:nvPr/>
          </p:nvSpPr>
          <p:spPr bwMode="auto">
            <a:xfrm>
              <a:off x="2640" y="340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0744" name="Text Box 21"/>
            <p:cNvSpPr txBox="1">
              <a:spLocks noChangeArrowheads="1"/>
            </p:cNvSpPr>
            <p:nvPr/>
          </p:nvSpPr>
          <p:spPr bwMode="auto">
            <a:xfrm>
              <a:off x="2112" y="292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0745" name="Text Box 22"/>
            <p:cNvSpPr txBox="1">
              <a:spLocks noChangeArrowheads="1"/>
            </p:cNvSpPr>
            <p:nvPr/>
          </p:nvSpPr>
          <p:spPr bwMode="auto">
            <a:xfrm>
              <a:off x="2112" y="216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0746" name="Text Box 23"/>
            <p:cNvSpPr txBox="1">
              <a:spLocks noChangeArrowheads="1"/>
            </p:cNvSpPr>
            <p:nvPr/>
          </p:nvSpPr>
          <p:spPr bwMode="auto">
            <a:xfrm>
              <a:off x="2112" y="177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Size - 1</a:t>
              </a:r>
            </a:p>
          </p:txBody>
        </p:sp>
      </p:grpSp>
      <p:sp>
        <p:nvSpPr>
          <p:cNvPr id="463896" name="Freeform 24"/>
          <p:cNvSpPr>
            <a:spLocks/>
          </p:cNvSpPr>
          <p:nvPr/>
        </p:nvSpPr>
        <p:spPr bwMode="auto">
          <a:xfrm>
            <a:off x="8899876" y="2813157"/>
            <a:ext cx="542925" cy="617538"/>
          </a:xfrm>
          <a:custGeom>
            <a:avLst/>
            <a:gdLst>
              <a:gd name="T0" fmla="*/ 2147483646 w 342"/>
              <a:gd name="T1" fmla="*/ 2147483646 h 389"/>
              <a:gd name="T2" fmla="*/ 2147483646 w 342"/>
              <a:gd name="T3" fmla="*/ 2147483646 h 389"/>
              <a:gd name="T4" fmla="*/ 2147483646 w 342"/>
              <a:gd name="T5" fmla="*/ 2147483646 h 389"/>
              <a:gd name="T6" fmla="*/ 2147483646 w 342"/>
              <a:gd name="T7" fmla="*/ 2147483646 h 389"/>
              <a:gd name="T8" fmla="*/ 2147483646 w 342"/>
              <a:gd name="T9" fmla="*/ 2147483646 h 389"/>
              <a:gd name="T10" fmla="*/ 2147483646 w 342"/>
              <a:gd name="T11" fmla="*/ 2147483646 h 389"/>
              <a:gd name="T12" fmla="*/ 2147483646 w 342"/>
              <a:gd name="T13" fmla="*/ 2147483646 h 389"/>
              <a:gd name="T14" fmla="*/ 2147483646 w 342"/>
              <a:gd name="T15" fmla="*/ 2147483646 h 389"/>
              <a:gd name="T16" fmla="*/ 2147483646 w 342"/>
              <a:gd name="T17" fmla="*/ 2147483646 h 389"/>
              <a:gd name="T18" fmla="*/ 2147483646 w 342"/>
              <a:gd name="T19" fmla="*/ 2147483646 h 389"/>
              <a:gd name="T20" fmla="*/ 2147483646 w 342"/>
              <a:gd name="T21" fmla="*/ 2147483646 h 389"/>
              <a:gd name="T22" fmla="*/ 2147483646 w 342"/>
              <a:gd name="T23" fmla="*/ 2147483646 h 389"/>
              <a:gd name="T24" fmla="*/ 2147483646 w 342"/>
              <a:gd name="T25" fmla="*/ 2147483646 h 389"/>
              <a:gd name="T26" fmla="*/ 2147483646 w 342"/>
              <a:gd name="T27" fmla="*/ 2147483646 h 389"/>
              <a:gd name="T28" fmla="*/ 2147483646 w 342"/>
              <a:gd name="T29" fmla="*/ 2147483646 h 389"/>
              <a:gd name="T30" fmla="*/ 2147483646 w 342"/>
              <a:gd name="T31" fmla="*/ 2147483646 h 3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42"/>
              <a:gd name="T49" fmla="*/ 0 h 389"/>
              <a:gd name="T50" fmla="*/ 342 w 342"/>
              <a:gd name="T51" fmla="*/ 389 h 3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42" h="389">
                <a:moveTo>
                  <a:pt x="53" y="389"/>
                </a:moveTo>
                <a:cubicBezTo>
                  <a:pt x="43" y="284"/>
                  <a:pt x="0" y="136"/>
                  <a:pt x="80" y="56"/>
                </a:cubicBezTo>
                <a:cubicBezTo>
                  <a:pt x="134" y="137"/>
                  <a:pt x="34" y="275"/>
                  <a:pt x="134" y="308"/>
                </a:cubicBezTo>
                <a:cubicBezTo>
                  <a:pt x="164" y="305"/>
                  <a:pt x="201" y="319"/>
                  <a:pt x="224" y="299"/>
                </a:cubicBezTo>
                <a:cubicBezTo>
                  <a:pt x="256" y="271"/>
                  <a:pt x="191" y="235"/>
                  <a:pt x="179" y="227"/>
                </a:cubicBezTo>
                <a:cubicBezTo>
                  <a:pt x="138" y="165"/>
                  <a:pt x="150" y="194"/>
                  <a:pt x="134" y="146"/>
                </a:cubicBezTo>
                <a:cubicBezTo>
                  <a:pt x="137" y="125"/>
                  <a:pt x="140" y="104"/>
                  <a:pt x="143" y="83"/>
                </a:cubicBezTo>
                <a:cubicBezTo>
                  <a:pt x="146" y="68"/>
                  <a:pt x="137" y="35"/>
                  <a:pt x="152" y="38"/>
                </a:cubicBezTo>
                <a:cubicBezTo>
                  <a:pt x="173" y="42"/>
                  <a:pt x="176" y="74"/>
                  <a:pt x="188" y="92"/>
                </a:cubicBezTo>
                <a:cubicBezTo>
                  <a:pt x="216" y="135"/>
                  <a:pt x="223" y="184"/>
                  <a:pt x="251" y="227"/>
                </a:cubicBezTo>
                <a:cubicBezTo>
                  <a:pt x="260" y="265"/>
                  <a:pt x="258" y="307"/>
                  <a:pt x="332" y="254"/>
                </a:cubicBezTo>
                <a:cubicBezTo>
                  <a:pt x="342" y="247"/>
                  <a:pt x="329" y="229"/>
                  <a:pt x="323" y="218"/>
                </a:cubicBezTo>
                <a:cubicBezTo>
                  <a:pt x="313" y="199"/>
                  <a:pt x="294" y="185"/>
                  <a:pt x="287" y="164"/>
                </a:cubicBezTo>
                <a:cubicBezTo>
                  <a:pt x="281" y="146"/>
                  <a:pt x="269" y="110"/>
                  <a:pt x="269" y="110"/>
                </a:cubicBezTo>
                <a:cubicBezTo>
                  <a:pt x="266" y="89"/>
                  <a:pt x="274" y="63"/>
                  <a:pt x="260" y="47"/>
                </a:cubicBezTo>
                <a:cubicBezTo>
                  <a:pt x="221" y="0"/>
                  <a:pt x="224" y="57"/>
                  <a:pt x="224" y="65"/>
                </a:cubicBezTo>
              </a:path>
            </a:pathLst>
          </a:cu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3897" name="AutoShape 25"/>
          <p:cNvSpPr>
            <a:spLocks noChangeArrowheads="1"/>
          </p:cNvSpPr>
          <p:nvPr/>
        </p:nvSpPr>
        <p:spPr bwMode="auto">
          <a:xfrm>
            <a:off x="7964837" y="3435457"/>
            <a:ext cx="304800" cy="304800"/>
          </a:xfrm>
          <a:custGeom>
            <a:avLst/>
            <a:gdLst>
              <a:gd name="T0" fmla="*/ 428221563 w 21600"/>
              <a:gd name="T1" fmla="*/ 0 h 21600"/>
              <a:gd name="T2" fmla="*/ 125412133 w 21600"/>
              <a:gd name="T3" fmla="*/ 125412133 h 21600"/>
              <a:gd name="T4" fmla="*/ 0 w 21600"/>
              <a:gd name="T5" fmla="*/ 428221563 h 21600"/>
              <a:gd name="T6" fmla="*/ 125412133 w 21600"/>
              <a:gd name="T7" fmla="*/ 731030994 h 21600"/>
              <a:gd name="T8" fmla="*/ 428221563 w 21600"/>
              <a:gd name="T9" fmla="*/ 856443324 h 21600"/>
              <a:gd name="T10" fmla="*/ 731030994 w 21600"/>
              <a:gd name="T11" fmla="*/ 731030994 h 21600"/>
              <a:gd name="T12" fmla="*/ 856443324 w 21600"/>
              <a:gd name="T13" fmla="*/ 428221563 h 21600"/>
              <a:gd name="T14" fmla="*/ 731030994 w 21600"/>
              <a:gd name="T15" fmla="*/ 12541213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63898" name="AutoShape 26"/>
          <p:cNvCxnSpPr>
            <a:cxnSpLocks noChangeShapeType="1"/>
            <a:stCxn id="30736" idx="2"/>
          </p:cNvCxnSpPr>
          <p:nvPr/>
        </p:nvCxnSpPr>
        <p:spPr bwMode="auto">
          <a:xfrm rot="5400000">
            <a:off x="9164987" y="3225907"/>
            <a:ext cx="800100" cy="762000"/>
          </a:xfrm>
          <a:prstGeom prst="bentConnector3">
            <a:avLst>
              <a:gd name="adj1" fmla="val 99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728" name="Group 27"/>
          <p:cNvGrpSpPr>
            <a:grpSpLocks/>
          </p:cNvGrpSpPr>
          <p:nvPr/>
        </p:nvGrpSpPr>
        <p:grpSpPr bwMode="auto">
          <a:xfrm>
            <a:off x="7964837" y="2749657"/>
            <a:ext cx="2438400" cy="2971800"/>
            <a:chOff x="3120" y="2064"/>
            <a:chExt cx="1536" cy="1872"/>
          </a:xfrm>
        </p:grpSpPr>
        <p:grpSp>
          <p:nvGrpSpPr>
            <p:cNvPr id="30729" name="Group 28"/>
            <p:cNvGrpSpPr>
              <a:grpSpLocks/>
            </p:cNvGrpSpPr>
            <p:nvPr/>
          </p:nvGrpSpPr>
          <p:grpSpPr bwMode="auto">
            <a:xfrm>
              <a:off x="3120" y="2064"/>
              <a:ext cx="1536" cy="1536"/>
              <a:chOff x="3120" y="2064"/>
              <a:chExt cx="1536" cy="1536"/>
            </a:xfrm>
          </p:grpSpPr>
          <p:sp>
            <p:nvSpPr>
              <p:cNvPr id="30732" name="Text Box 29"/>
              <p:cNvSpPr txBox="1">
                <a:spLocks noChangeArrowheads="1"/>
              </p:cNvSpPr>
              <p:nvPr/>
            </p:nvSpPr>
            <p:spPr bwMode="auto">
              <a:xfrm>
                <a:off x="3120" y="244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0733" name="Text Box 30"/>
              <p:cNvSpPr txBox="1">
                <a:spLocks noChangeArrowheads="1"/>
              </p:cNvSpPr>
              <p:nvPr/>
            </p:nvSpPr>
            <p:spPr bwMode="auto">
              <a:xfrm>
                <a:off x="3504" y="268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30734" name="Text Box 31"/>
              <p:cNvSpPr txBox="1">
                <a:spLocks noChangeArrowheads="1"/>
              </p:cNvSpPr>
              <p:nvPr/>
            </p:nvSpPr>
            <p:spPr bwMode="auto">
              <a:xfrm>
                <a:off x="3504" y="307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0735" name="Text Box 32"/>
              <p:cNvSpPr txBox="1">
                <a:spLocks noChangeArrowheads="1"/>
              </p:cNvSpPr>
              <p:nvPr/>
            </p:nvSpPr>
            <p:spPr bwMode="auto">
              <a:xfrm>
                <a:off x="3216" y="331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7</a:t>
                </a:r>
              </a:p>
            </p:txBody>
          </p:sp>
          <p:sp>
            <p:nvSpPr>
              <p:cNvPr id="30736" name="Text Box 33"/>
              <p:cNvSpPr txBox="1">
                <a:spLocks noChangeArrowheads="1"/>
              </p:cNvSpPr>
              <p:nvPr/>
            </p:nvSpPr>
            <p:spPr bwMode="auto">
              <a:xfrm>
                <a:off x="4080" y="206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front</a:t>
                </a:r>
              </a:p>
            </p:txBody>
          </p:sp>
          <p:sp>
            <p:nvSpPr>
              <p:cNvPr id="30737" name="Line 34"/>
              <p:cNvSpPr>
                <a:spLocks noChangeShapeType="1"/>
              </p:cNvSpPr>
              <p:nvPr/>
            </p:nvSpPr>
            <p:spPr bwMode="auto">
              <a:xfrm flipH="1">
                <a:off x="3552" y="2208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730" name="Text Box 35"/>
            <p:cNvSpPr txBox="1">
              <a:spLocks noChangeArrowheads="1"/>
            </p:cNvSpPr>
            <p:nvPr/>
          </p:nvSpPr>
          <p:spPr bwMode="auto">
            <a:xfrm>
              <a:off x="3888" y="364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Rear</a:t>
              </a:r>
            </a:p>
          </p:txBody>
        </p:sp>
        <p:sp>
          <p:nvSpPr>
            <p:cNvPr id="30731" name="Line 36"/>
            <p:cNvSpPr>
              <a:spLocks noChangeShapeType="1"/>
            </p:cNvSpPr>
            <p:nvPr/>
          </p:nvSpPr>
          <p:spPr bwMode="auto">
            <a:xfrm flipH="1" flipV="1">
              <a:off x="3504" y="3648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1AB76D4-E6D9-4B0E-96C1-8A8696FF0A89}"/>
              </a:ext>
            </a:extLst>
          </p:cNvPr>
          <p:cNvSpPr/>
          <p:nvPr/>
        </p:nvSpPr>
        <p:spPr>
          <a:xfrm>
            <a:off x="1828800" y="2749657"/>
            <a:ext cx="4002437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To dequeue the element, we move the front to new location by: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F=(f+1)%</a:t>
            </a:r>
            <a:r>
              <a:rPr lang="en-US" sz="2400" dirty="0" err="1">
                <a:solidFill>
                  <a:schemeClr val="accent2"/>
                </a:solidFill>
              </a:rPr>
              <a:t>queue_size</a:t>
            </a:r>
            <a:endParaRPr lang="en-US" sz="3600" b="1" dirty="0">
              <a:solidFill>
                <a:schemeClr val="accent2"/>
              </a:solidFill>
            </a:endParaRPr>
          </a:p>
          <a:p>
            <a:pPr algn="ctr"/>
            <a:r>
              <a:rPr lang="en-US" sz="3600" b="1" dirty="0">
                <a:solidFill>
                  <a:schemeClr val="accent2"/>
                </a:solidFill>
              </a:rPr>
              <a:t>so</a:t>
            </a:r>
            <a:endParaRPr lang="en-US" sz="2400" b="1" dirty="0">
              <a:solidFill>
                <a:schemeClr val="accent2"/>
              </a:solidFill>
            </a:endParaRP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F= (0+1)%8   = 1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 autoUpdateAnimBg="0"/>
      <p:bldP spid="463896" grpId="0" animBg="1"/>
      <p:bldP spid="46389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05228" y="2363491"/>
            <a:ext cx="3124200" cy="3581400"/>
            <a:chOff x="2016" y="2016"/>
            <a:chExt cx="1968" cy="2256"/>
          </a:xfrm>
        </p:grpSpPr>
        <p:grpSp>
          <p:nvGrpSpPr>
            <p:cNvPr id="36872" name="Group 5"/>
            <p:cNvGrpSpPr>
              <a:grpSpLocks/>
            </p:cNvGrpSpPr>
            <p:nvPr/>
          </p:nvGrpSpPr>
          <p:grpSpPr bwMode="auto">
            <a:xfrm>
              <a:off x="2016" y="2016"/>
              <a:ext cx="1968" cy="1920"/>
              <a:chOff x="2112" y="1776"/>
              <a:chExt cx="1968" cy="1920"/>
            </a:xfrm>
          </p:grpSpPr>
          <p:grpSp>
            <p:nvGrpSpPr>
              <p:cNvPr id="36878" name="Group 6"/>
              <p:cNvGrpSpPr>
                <a:grpSpLocks/>
              </p:cNvGrpSpPr>
              <p:nvPr/>
            </p:nvGrpSpPr>
            <p:grpSpPr bwMode="auto">
              <a:xfrm>
                <a:off x="2304" y="2016"/>
                <a:ext cx="1584" cy="1392"/>
                <a:chOff x="2304" y="2784"/>
                <a:chExt cx="1584" cy="1392"/>
              </a:xfrm>
            </p:grpSpPr>
            <p:sp>
              <p:nvSpPr>
                <p:cNvPr id="36887" name="Oval 7"/>
                <p:cNvSpPr>
                  <a:spLocks noChangeArrowheads="1"/>
                </p:cNvSpPr>
                <p:nvPr/>
              </p:nvSpPr>
              <p:spPr bwMode="auto">
                <a:xfrm>
                  <a:off x="2304" y="2784"/>
                  <a:ext cx="1584" cy="13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888" name="Oval 8"/>
                <p:cNvSpPr>
                  <a:spLocks noChangeArrowheads="1"/>
                </p:cNvSpPr>
                <p:nvPr/>
              </p:nvSpPr>
              <p:spPr bwMode="auto">
                <a:xfrm>
                  <a:off x="2928" y="3360"/>
                  <a:ext cx="336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889" name="Line 9"/>
                <p:cNvSpPr>
                  <a:spLocks noChangeShapeType="1"/>
                </p:cNvSpPr>
                <p:nvPr/>
              </p:nvSpPr>
              <p:spPr bwMode="auto">
                <a:xfrm>
                  <a:off x="2304" y="350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0" name="Line 10"/>
                <p:cNvSpPr>
                  <a:spLocks noChangeShapeType="1"/>
                </p:cNvSpPr>
                <p:nvPr/>
              </p:nvSpPr>
              <p:spPr bwMode="auto">
                <a:xfrm>
                  <a:off x="3264" y="350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1" name="Line 11"/>
                <p:cNvSpPr>
                  <a:spLocks noChangeShapeType="1"/>
                </p:cNvSpPr>
                <p:nvPr/>
              </p:nvSpPr>
              <p:spPr bwMode="auto">
                <a:xfrm>
                  <a:off x="3072" y="278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2" name="Line 12"/>
                <p:cNvSpPr>
                  <a:spLocks noChangeShapeType="1"/>
                </p:cNvSpPr>
                <p:nvPr/>
              </p:nvSpPr>
              <p:spPr bwMode="auto">
                <a:xfrm>
                  <a:off x="3120" y="364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3" name="Line 13"/>
                <p:cNvSpPr>
                  <a:spLocks noChangeShapeType="1"/>
                </p:cNvSpPr>
                <p:nvPr/>
              </p:nvSpPr>
              <p:spPr bwMode="auto">
                <a:xfrm>
                  <a:off x="3216" y="3600"/>
                  <a:ext cx="43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4" name="Line 14"/>
                <p:cNvSpPr>
                  <a:spLocks noChangeShapeType="1"/>
                </p:cNvSpPr>
                <p:nvPr/>
              </p:nvSpPr>
              <p:spPr bwMode="auto">
                <a:xfrm>
                  <a:off x="2544" y="2976"/>
                  <a:ext cx="43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216" y="2976"/>
                  <a:ext cx="43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544" y="3600"/>
                  <a:ext cx="43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6879" name="Text Box 17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36880" name="Text Box 18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6881" name="Text Box 19"/>
              <p:cNvSpPr txBox="1">
                <a:spLocks noChangeArrowheads="1"/>
              </p:cNvSpPr>
              <p:nvPr/>
            </p:nvSpPr>
            <p:spPr bwMode="auto">
              <a:xfrm>
                <a:off x="3888" y="288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6882" name="Text Box 20"/>
              <p:cNvSpPr txBox="1">
                <a:spLocks noChangeArrowheads="1"/>
              </p:cNvSpPr>
              <p:nvPr/>
            </p:nvSpPr>
            <p:spPr bwMode="auto">
              <a:xfrm>
                <a:off x="3360" y="34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36883" name="Text Box 21"/>
              <p:cNvSpPr txBox="1">
                <a:spLocks noChangeArrowheads="1"/>
              </p:cNvSpPr>
              <p:nvPr/>
            </p:nvSpPr>
            <p:spPr bwMode="auto">
              <a:xfrm>
                <a:off x="2640" y="34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36884" name="Text Box 22"/>
              <p:cNvSpPr txBox="1">
                <a:spLocks noChangeArrowheads="1"/>
              </p:cNvSpPr>
              <p:nvPr/>
            </p:nvSpPr>
            <p:spPr bwMode="auto">
              <a:xfrm>
                <a:off x="2112" y="292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36885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36886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776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Size - 1</a:t>
                </a:r>
              </a:p>
            </p:txBody>
          </p:sp>
        </p:grpSp>
        <p:sp>
          <p:nvSpPr>
            <p:cNvPr id="36873" name="Text Box 25"/>
            <p:cNvSpPr txBox="1">
              <a:spLocks noChangeArrowheads="1"/>
            </p:cNvSpPr>
            <p:nvPr/>
          </p:nvSpPr>
          <p:spPr bwMode="auto">
            <a:xfrm>
              <a:off x="2688" y="32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36874" name="Text Box 26"/>
            <p:cNvSpPr txBox="1">
              <a:spLocks noChangeArrowheads="1"/>
            </p:cNvSpPr>
            <p:nvPr/>
          </p:nvSpPr>
          <p:spPr bwMode="auto">
            <a:xfrm>
              <a:off x="2016" y="384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front</a:t>
              </a:r>
            </a:p>
          </p:txBody>
        </p:sp>
        <p:sp>
          <p:nvSpPr>
            <p:cNvPr id="36875" name="Line 27"/>
            <p:cNvSpPr>
              <a:spLocks noChangeShapeType="1"/>
            </p:cNvSpPr>
            <p:nvPr/>
          </p:nvSpPr>
          <p:spPr bwMode="auto">
            <a:xfrm flipV="1">
              <a:off x="2304" y="360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76" name="Text Box 28"/>
            <p:cNvSpPr txBox="1">
              <a:spLocks noChangeArrowheads="1"/>
            </p:cNvSpPr>
            <p:nvPr/>
          </p:nvSpPr>
          <p:spPr bwMode="auto">
            <a:xfrm>
              <a:off x="2784" y="398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Rear</a:t>
              </a:r>
            </a:p>
          </p:txBody>
        </p:sp>
        <p:sp>
          <p:nvSpPr>
            <p:cNvPr id="36877" name="Line 29"/>
            <p:cNvSpPr>
              <a:spLocks noChangeShapeType="1"/>
            </p:cNvSpPr>
            <p:nvPr/>
          </p:nvSpPr>
          <p:spPr bwMode="auto">
            <a:xfrm flipH="1" flipV="1">
              <a:off x="2832" y="3696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66974" name="Freeform 30"/>
          <p:cNvSpPr>
            <a:spLocks/>
          </p:cNvSpPr>
          <p:nvPr/>
        </p:nvSpPr>
        <p:spPr bwMode="auto">
          <a:xfrm>
            <a:off x="6695753" y="4936829"/>
            <a:ext cx="395288" cy="361950"/>
          </a:xfrm>
          <a:custGeom>
            <a:avLst/>
            <a:gdLst>
              <a:gd name="T0" fmla="*/ 2147483646 w 249"/>
              <a:gd name="T1" fmla="*/ 2147483646 h 228"/>
              <a:gd name="T2" fmla="*/ 2147483646 w 249"/>
              <a:gd name="T3" fmla="*/ 2147483646 h 228"/>
              <a:gd name="T4" fmla="*/ 2147483646 w 249"/>
              <a:gd name="T5" fmla="*/ 2147483646 h 228"/>
              <a:gd name="T6" fmla="*/ 2147483646 w 249"/>
              <a:gd name="T7" fmla="*/ 2147483646 h 228"/>
              <a:gd name="T8" fmla="*/ 2147483646 w 249"/>
              <a:gd name="T9" fmla="*/ 2147483646 h 228"/>
              <a:gd name="T10" fmla="*/ 2147483646 w 249"/>
              <a:gd name="T11" fmla="*/ 2147483646 h 228"/>
              <a:gd name="T12" fmla="*/ 2147483646 w 249"/>
              <a:gd name="T13" fmla="*/ 2147483646 h 228"/>
              <a:gd name="T14" fmla="*/ 2147483646 w 249"/>
              <a:gd name="T15" fmla="*/ 2147483646 h 228"/>
              <a:gd name="T16" fmla="*/ 2147483646 w 249"/>
              <a:gd name="T17" fmla="*/ 2147483646 h 228"/>
              <a:gd name="T18" fmla="*/ 2147483646 w 249"/>
              <a:gd name="T19" fmla="*/ 2147483646 h 228"/>
              <a:gd name="T20" fmla="*/ 2147483646 w 249"/>
              <a:gd name="T21" fmla="*/ 2147483646 h 228"/>
              <a:gd name="T22" fmla="*/ 2147483646 w 249"/>
              <a:gd name="T23" fmla="*/ 2147483646 h 228"/>
              <a:gd name="T24" fmla="*/ 2147483646 w 249"/>
              <a:gd name="T25" fmla="*/ 2147483646 h 228"/>
              <a:gd name="T26" fmla="*/ 2147483646 w 249"/>
              <a:gd name="T27" fmla="*/ 2147483646 h 22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49"/>
              <a:gd name="T43" fmla="*/ 0 h 228"/>
              <a:gd name="T44" fmla="*/ 249 w 249"/>
              <a:gd name="T45" fmla="*/ 228 h 22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49" h="228">
                <a:moveTo>
                  <a:pt x="15" y="107"/>
                </a:moveTo>
                <a:cubicBezTo>
                  <a:pt x="44" y="117"/>
                  <a:pt x="46" y="111"/>
                  <a:pt x="60" y="143"/>
                </a:cubicBezTo>
                <a:cubicBezTo>
                  <a:pt x="65" y="154"/>
                  <a:pt x="60" y="171"/>
                  <a:pt x="69" y="179"/>
                </a:cubicBezTo>
                <a:cubicBezTo>
                  <a:pt x="83" y="191"/>
                  <a:pt x="123" y="197"/>
                  <a:pt x="123" y="197"/>
                </a:cubicBezTo>
                <a:cubicBezTo>
                  <a:pt x="129" y="206"/>
                  <a:pt x="131" y="220"/>
                  <a:pt x="141" y="224"/>
                </a:cubicBezTo>
                <a:cubicBezTo>
                  <a:pt x="150" y="228"/>
                  <a:pt x="168" y="224"/>
                  <a:pt x="168" y="215"/>
                </a:cubicBezTo>
                <a:cubicBezTo>
                  <a:pt x="168" y="202"/>
                  <a:pt x="150" y="197"/>
                  <a:pt x="141" y="188"/>
                </a:cubicBezTo>
                <a:cubicBezTo>
                  <a:pt x="117" y="116"/>
                  <a:pt x="153" y="200"/>
                  <a:pt x="105" y="152"/>
                </a:cubicBezTo>
                <a:cubicBezTo>
                  <a:pt x="0" y="47"/>
                  <a:pt x="119" y="131"/>
                  <a:pt x="42" y="80"/>
                </a:cubicBezTo>
                <a:cubicBezTo>
                  <a:pt x="28" y="38"/>
                  <a:pt x="23" y="23"/>
                  <a:pt x="69" y="8"/>
                </a:cubicBezTo>
                <a:cubicBezTo>
                  <a:pt x="130" y="28"/>
                  <a:pt x="64" y="0"/>
                  <a:pt x="114" y="44"/>
                </a:cubicBezTo>
                <a:cubicBezTo>
                  <a:pt x="138" y="65"/>
                  <a:pt x="164" y="88"/>
                  <a:pt x="195" y="98"/>
                </a:cubicBezTo>
                <a:cubicBezTo>
                  <a:pt x="213" y="104"/>
                  <a:pt x="249" y="97"/>
                  <a:pt x="249" y="116"/>
                </a:cubicBezTo>
                <a:cubicBezTo>
                  <a:pt x="249" y="122"/>
                  <a:pt x="249" y="128"/>
                  <a:pt x="249" y="134"/>
                </a:cubicBezTo>
              </a:path>
            </a:pathLst>
          </a:cu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6975" name="Line 31"/>
          <p:cNvSpPr>
            <a:spLocks noChangeShapeType="1"/>
          </p:cNvSpPr>
          <p:nvPr/>
        </p:nvSpPr>
        <p:spPr bwMode="auto">
          <a:xfrm flipV="1">
            <a:off x="7167241" y="4920835"/>
            <a:ext cx="242886" cy="49065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6976" name="AutoShape 32"/>
          <p:cNvSpPr>
            <a:spLocks noChangeArrowheads="1"/>
          </p:cNvSpPr>
          <p:nvPr/>
        </p:nvSpPr>
        <p:spPr bwMode="auto">
          <a:xfrm>
            <a:off x="7372028" y="4420891"/>
            <a:ext cx="304800" cy="304800"/>
          </a:xfrm>
          <a:custGeom>
            <a:avLst/>
            <a:gdLst>
              <a:gd name="T0" fmla="*/ 428221563 w 21600"/>
              <a:gd name="T1" fmla="*/ 0 h 21600"/>
              <a:gd name="T2" fmla="*/ 125412133 w 21600"/>
              <a:gd name="T3" fmla="*/ 125412133 h 21600"/>
              <a:gd name="T4" fmla="*/ 0 w 21600"/>
              <a:gd name="T5" fmla="*/ 428221563 h 21600"/>
              <a:gd name="T6" fmla="*/ 125412133 w 21600"/>
              <a:gd name="T7" fmla="*/ 731030994 h 21600"/>
              <a:gd name="T8" fmla="*/ 428221563 w 21600"/>
              <a:gd name="T9" fmla="*/ 856443324 h 21600"/>
              <a:gd name="T10" fmla="*/ 731030994 w 21600"/>
              <a:gd name="T11" fmla="*/ 731030994 h 21600"/>
              <a:gd name="T12" fmla="*/ 856443324 w 21600"/>
              <a:gd name="T13" fmla="*/ 428221563 h 21600"/>
              <a:gd name="T14" fmla="*/ 731030994 w 21600"/>
              <a:gd name="T15" fmla="*/ 12541213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7FAC1B5-0986-4472-A304-5EE931593E9E}"/>
              </a:ext>
            </a:extLst>
          </p:cNvPr>
          <p:cNvSpPr/>
          <p:nvPr/>
        </p:nvSpPr>
        <p:spPr>
          <a:xfrm>
            <a:off x="1921791" y="2439691"/>
            <a:ext cx="4002437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In the case of a single item, the front and back point to the same index. So after deletion front and rear will have value 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74" grpId="0" animBg="1"/>
      <p:bldP spid="466975" grpId="0" animBg="1"/>
      <p:bldP spid="46697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CASE-1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92684" y="1976655"/>
            <a:ext cx="3338513" cy="4132263"/>
            <a:chOff x="2016" y="1333"/>
            <a:chExt cx="2103" cy="2603"/>
          </a:xfrm>
        </p:grpSpPr>
        <p:grpSp>
          <p:nvGrpSpPr>
            <p:cNvPr id="38917" name="Group 5"/>
            <p:cNvGrpSpPr>
              <a:grpSpLocks/>
            </p:cNvGrpSpPr>
            <p:nvPr/>
          </p:nvGrpSpPr>
          <p:grpSpPr bwMode="auto">
            <a:xfrm>
              <a:off x="2208" y="2256"/>
              <a:ext cx="1584" cy="1392"/>
              <a:chOff x="2304" y="2784"/>
              <a:chExt cx="1584" cy="1392"/>
            </a:xfrm>
          </p:grpSpPr>
          <p:sp>
            <p:nvSpPr>
              <p:cNvPr id="38938" name="Oval 6"/>
              <p:cNvSpPr>
                <a:spLocks noChangeArrowheads="1"/>
              </p:cNvSpPr>
              <p:nvPr/>
            </p:nvSpPr>
            <p:spPr bwMode="auto">
              <a:xfrm>
                <a:off x="2304" y="2784"/>
                <a:ext cx="1584" cy="13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39" name="Oval 7"/>
              <p:cNvSpPr>
                <a:spLocks noChangeArrowheads="1"/>
              </p:cNvSpPr>
              <p:nvPr/>
            </p:nvSpPr>
            <p:spPr bwMode="auto">
              <a:xfrm>
                <a:off x="2928" y="3360"/>
                <a:ext cx="336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0" name="Line 8"/>
              <p:cNvSpPr>
                <a:spLocks noChangeShapeType="1"/>
              </p:cNvSpPr>
              <p:nvPr/>
            </p:nvSpPr>
            <p:spPr bwMode="auto">
              <a:xfrm>
                <a:off x="2304" y="35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1" name="Line 9"/>
              <p:cNvSpPr>
                <a:spLocks noChangeShapeType="1"/>
              </p:cNvSpPr>
              <p:nvPr/>
            </p:nvSpPr>
            <p:spPr bwMode="auto">
              <a:xfrm>
                <a:off x="3264" y="35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2" name="Line 10"/>
              <p:cNvSpPr>
                <a:spLocks noChangeShapeType="1"/>
              </p:cNvSpPr>
              <p:nvPr/>
            </p:nvSpPr>
            <p:spPr bwMode="auto">
              <a:xfrm>
                <a:off x="3072" y="278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3" name="Line 11"/>
              <p:cNvSpPr>
                <a:spLocks noChangeShapeType="1"/>
              </p:cNvSpPr>
              <p:nvPr/>
            </p:nvSpPr>
            <p:spPr bwMode="auto">
              <a:xfrm>
                <a:off x="3120" y="364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4" name="Line 12"/>
              <p:cNvSpPr>
                <a:spLocks noChangeShapeType="1"/>
              </p:cNvSpPr>
              <p:nvPr/>
            </p:nvSpPr>
            <p:spPr bwMode="auto">
              <a:xfrm>
                <a:off x="3216" y="3600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5" name="Line 13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6" name="Line 14"/>
              <p:cNvSpPr>
                <a:spLocks noChangeShapeType="1"/>
              </p:cNvSpPr>
              <p:nvPr/>
            </p:nvSpPr>
            <p:spPr bwMode="auto">
              <a:xfrm flipV="1">
                <a:off x="3216" y="297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7" name="Line 15"/>
              <p:cNvSpPr>
                <a:spLocks noChangeShapeType="1"/>
              </p:cNvSpPr>
              <p:nvPr/>
            </p:nvSpPr>
            <p:spPr bwMode="auto">
              <a:xfrm flipV="1">
                <a:off x="2544" y="3600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8918" name="Text Box 16"/>
            <p:cNvSpPr txBox="1">
              <a:spLocks noChangeArrowheads="1"/>
            </p:cNvSpPr>
            <p:nvPr/>
          </p:nvSpPr>
          <p:spPr bwMode="auto">
            <a:xfrm>
              <a:off x="3216" y="20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8919" name="Text Box 17"/>
            <p:cNvSpPr txBox="1">
              <a:spLocks noChangeArrowheads="1"/>
            </p:cNvSpPr>
            <p:nvPr/>
          </p:nvSpPr>
          <p:spPr bwMode="auto">
            <a:xfrm>
              <a:off x="3792" y="24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8920" name="Text Box 18"/>
            <p:cNvSpPr txBox="1">
              <a:spLocks noChangeArrowheads="1"/>
            </p:cNvSpPr>
            <p:nvPr/>
          </p:nvSpPr>
          <p:spPr bwMode="auto">
            <a:xfrm>
              <a:off x="3792" y="312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8921" name="Text Box 19"/>
            <p:cNvSpPr txBox="1">
              <a:spLocks noChangeArrowheads="1"/>
            </p:cNvSpPr>
            <p:nvPr/>
          </p:nvSpPr>
          <p:spPr bwMode="auto">
            <a:xfrm>
              <a:off x="3264" y="36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8922" name="Text Box 20"/>
            <p:cNvSpPr txBox="1">
              <a:spLocks noChangeArrowheads="1"/>
            </p:cNvSpPr>
            <p:nvPr/>
          </p:nvSpPr>
          <p:spPr bwMode="auto">
            <a:xfrm>
              <a:off x="2544" y="36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8923" name="Text Box 21"/>
            <p:cNvSpPr txBox="1">
              <a:spLocks noChangeArrowheads="1"/>
            </p:cNvSpPr>
            <p:nvPr/>
          </p:nvSpPr>
          <p:spPr bwMode="auto">
            <a:xfrm>
              <a:off x="2016" y="316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8924" name="Text Box 22"/>
            <p:cNvSpPr txBox="1">
              <a:spLocks noChangeArrowheads="1"/>
            </p:cNvSpPr>
            <p:nvPr/>
          </p:nvSpPr>
          <p:spPr bwMode="auto">
            <a:xfrm>
              <a:off x="2016" y="240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8925" name="Text Box 23"/>
            <p:cNvSpPr txBox="1">
              <a:spLocks noChangeArrowheads="1"/>
            </p:cNvSpPr>
            <p:nvPr/>
          </p:nvSpPr>
          <p:spPr bwMode="auto">
            <a:xfrm>
              <a:off x="2016" y="201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Size - 1</a:t>
              </a:r>
            </a:p>
          </p:txBody>
        </p:sp>
        <p:sp>
          <p:nvSpPr>
            <p:cNvPr id="38926" name="Text Box 24"/>
            <p:cNvSpPr txBox="1">
              <a:spLocks noChangeArrowheads="1"/>
            </p:cNvSpPr>
            <p:nvPr/>
          </p:nvSpPr>
          <p:spPr bwMode="auto">
            <a:xfrm>
              <a:off x="3408" y="264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8927" name="Text Box 25"/>
            <p:cNvSpPr txBox="1">
              <a:spLocks noChangeArrowheads="1"/>
            </p:cNvSpPr>
            <p:nvPr/>
          </p:nvSpPr>
          <p:spPr bwMode="auto">
            <a:xfrm>
              <a:off x="3408" y="302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8928" name="Text Box 26"/>
            <p:cNvSpPr txBox="1">
              <a:spLocks noChangeArrowheads="1"/>
            </p:cNvSpPr>
            <p:nvPr/>
          </p:nvSpPr>
          <p:spPr bwMode="auto">
            <a:xfrm>
              <a:off x="3120" y="32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8929" name="Text Box 27"/>
            <p:cNvSpPr txBox="1">
              <a:spLocks noChangeArrowheads="1"/>
            </p:cNvSpPr>
            <p:nvPr/>
          </p:nvSpPr>
          <p:spPr bwMode="auto">
            <a:xfrm>
              <a:off x="3543" y="1333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front</a:t>
              </a:r>
            </a:p>
          </p:txBody>
        </p:sp>
        <p:sp>
          <p:nvSpPr>
            <p:cNvPr id="38930" name="Line 28"/>
            <p:cNvSpPr>
              <a:spLocks noChangeShapeType="1"/>
            </p:cNvSpPr>
            <p:nvPr/>
          </p:nvSpPr>
          <p:spPr bwMode="auto">
            <a:xfrm flipH="1">
              <a:off x="3312" y="1632"/>
              <a:ext cx="314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1" name="Text Box 29"/>
            <p:cNvSpPr txBox="1">
              <a:spLocks noChangeArrowheads="1"/>
            </p:cNvSpPr>
            <p:nvPr/>
          </p:nvSpPr>
          <p:spPr bwMode="auto">
            <a:xfrm>
              <a:off x="2225" y="1409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Rear</a:t>
              </a:r>
            </a:p>
          </p:txBody>
        </p:sp>
        <p:sp>
          <p:nvSpPr>
            <p:cNvPr id="38932" name="Line 30"/>
            <p:cNvSpPr>
              <a:spLocks noChangeShapeType="1"/>
            </p:cNvSpPr>
            <p:nvPr/>
          </p:nvSpPr>
          <p:spPr bwMode="auto">
            <a:xfrm>
              <a:off x="2532" y="1797"/>
              <a:ext cx="194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3" name="Text Box 31"/>
            <p:cNvSpPr txBox="1">
              <a:spLocks noChangeArrowheads="1"/>
            </p:cNvSpPr>
            <p:nvPr/>
          </p:nvSpPr>
          <p:spPr bwMode="auto">
            <a:xfrm>
              <a:off x="2688" y="32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8934" name="Text Box 32"/>
            <p:cNvSpPr txBox="1">
              <a:spLocks noChangeArrowheads="1"/>
            </p:cNvSpPr>
            <p:nvPr/>
          </p:nvSpPr>
          <p:spPr bwMode="auto">
            <a:xfrm>
              <a:off x="2352" y="302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8935" name="Text Box 33"/>
            <p:cNvSpPr txBox="1">
              <a:spLocks noChangeArrowheads="1"/>
            </p:cNvSpPr>
            <p:nvPr/>
          </p:nvSpPr>
          <p:spPr bwMode="auto">
            <a:xfrm>
              <a:off x="2400" y="264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8936" name="Text Box 34"/>
            <p:cNvSpPr txBox="1">
              <a:spLocks noChangeArrowheads="1"/>
            </p:cNvSpPr>
            <p:nvPr/>
          </p:nvSpPr>
          <p:spPr bwMode="auto">
            <a:xfrm>
              <a:off x="2688" y="240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38937" name="Text Box 35"/>
            <p:cNvSpPr txBox="1">
              <a:spLocks noChangeArrowheads="1"/>
            </p:cNvSpPr>
            <p:nvPr/>
          </p:nvSpPr>
          <p:spPr bwMode="auto">
            <a:xfrm>
              <a:off x="3072" y="240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9CC484-E1AD-444F-9ABE-E6AFE6A67663}"/>
              </a:ext>
            </a:extLst>
          </p:cNvPr>
          <p:cNvSpPr/>
          <p:nvPr/>
        </p:nvSpPr>
        <p:spPr>
          <a:xfrm>
            <a:off x="889214" y="3036377"/>
            <a:ext cx="4002437" cy="1471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Front = 0  and Rear = size-1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22554" y="2486186"/>
            <a:ext cx="3962400" cy="3581400"/>
            <a:chOff x="1488" y="2016"/>
            <a:chExt cx="2496" cy="2256"/>
          </a:xfrm>
        </p:grpSpPr>
        <p:grpSp>
          <p:nvGrpSpPr>
            <p:cNvPr id="40967" name="Group 5"/>
            <p:cNvGrpSpPr>
              <a:grpSpLocks/>
            </p:cNvGrpSpPr>
            <p:nvPr/>
          </p:nvGrpSpPr>
          <p:grpSpPr bwMode="auto">
            <a:xfrm>
              <a:off x="2208" y="2256"/>
              <a:ext cx="1584" cy="1392"/>
              <a:chOff x="2304" y="2784"/>
              <a:chExt cx="1584" cy="1392"/>
            </a:xfrm>
          </p:grpSpPr>
          <p:sp>
            <p:nvSpPr>
              <p:cNvPr id="40988" name="Oval 6"/>
              <p:cNvSpPr>
                <a:spLocks noChangeArrowheads="1"/>
              </p:cNvSpPr>
              <p:nvPr/>
            </p:nvSpPr>
            <p:spPr bwMode="auto">
              <a:xfrm>
                <a:off x="2304" y="2784"/>
                <a:ext cx="1584" cy="13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9" name="Oval 7"/>
              <p:cNvSpPr>
                <a:spLocks noChangeArrowheads="1"/>
              </p:cNvSpPr>
              <p:nvPr/>
            </p:nvSpPr>
            <p:spPr bwMode="auto">
              <a:xfrm>
                <a:off x="2928" y="3360"/>
                <a:ext cx="336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90" name="Line 8"/>
              <p:cNvSpPr>
                <a:spLocks noChangeShapeType="1"/>
              </p:cNvSpPr>
              <p:nvPr/>
            </p:nvSpPr>
            <p:spPr bwMode="auto">
              <a:xfrm>
                <a:off x="2304" y="35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91" name="Line 9"/>
              <p:cNvSpPr>
                <a:spLocks noChangeShapeType="1"/>
              </p:cNvSpPr>
              <p:nvPr/>
            </p:nvSpPr>
            <p:spPr bwMode="auto">
              <a:xfrm>
                <a:off x="3264" y="35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92" name="Line 10"/>
              <p:cNvSpPr>
                <a:spLocks noChangeShapeType="1"/>
              </p:cNvSpPr>
              <p:nvPr/>
            </p:nvSpPr>
            <p:spPr bwMode="auto">
              <a:xfrm>
                <a:off x="3072" y="278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93" name="Line 11"/>
              <p:cNvSpPr>
                <a:spLocks noChangeShapeType="1"/>
              </p:cNvSpPr>
              <p:nvPr/>
            </p:nvSpPr>
            <p:spPr bwMode="auto">
              <a:xfrm>
                <a:off x="3120" y="364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94" name="Line 12"/>
              <p:cNvSpPr>
                <a:spLocks noChangeShapeType="1"/>
              </p:cNvSpPr>
              <p:nvPr/>
            </p:nvSpPr>
            <p:spPr bwMode="auto">
              <a:xfrm>
                <a:off x="3216" y="3600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95" name="Line 13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96" name="Line 14"/>
              <p:cNvSpPr>
                <a:spLocks noChangeShapeType="1"/>
              </p:cNvSpPr>
              <p:nvPr/>
            </p:nvSpPr>
            <p:spPr bwMode="auto">
              <a:xfrm flipV="1">
                <a:off x="3216" y="297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97" name="Line 15"/>
              <p:cNvSpPr>
                <a:spLocks noChangeShapeType="1"/>
              </p:cNvSpPr>
              <p:nvPr/>
            </p:nvSpPr>
            <p:spPr bwMode="auto">
              <a:xfrm flipV="1">
                <a:off x="2544" y="3600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0968" name="Text Box 16"/>
            <p:cNvSpPr txBox="1">
              <a:spLocks noChangeArrowheads="1"/>
            </p:cNvSpPr>
            <p:nvPr/>
          </p:nvSpPr>
          <p:spPr bwMode="auto">
            <a:xfrm>
              <a:off x="3216" y="20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0969" name="Text Box 17"/>
            <p:cNvSpPr txBox="1">
              <a:spLocks noChangeArrowheads="1"/>
            </p:cNvSpPr>
            <p:nvPr/>
          </p:nvSpPr>
          <p:spPr bwMode="auto">
            <a:xfrm>
              <a:off x="3792" y="24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0970" name="Text Box 18"/>
            <p:cNvSpPr txBox="1">
              <a:spLocks noChangeArrowheads="1"/>
            </p:cNvSpPr>
            <p:nvPr/>
          </p:nvSpPr>
          <p:spPr bwMode="auto">
            <a:xfrm>
              <a:off x="3792" y="312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0971" name="Text Box 19"/>
            <p:cNvSpPr txBox="1">
              <a:spLocks noChangeArrowheads="1"/>
            </p:cNvSpPr>
            <p:nvPr/>
          </p:nvSpPr>
          <p:spPr bwMode="auto">
            <a:xfrm>
              <a:off x="3264" y="36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0972" name="Text Box 20"/>
            <p:cNvSpPr txBox="1">
              <a:spLocks noChangeArrowheads="1"/>
            </p:cNvSpPr>
            <p:nvPr/>
          </p:nvSpPr>
          <p:spPr bwMode="auto">
            <a:xfrm>
              <a:off x="2544" y="36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0973" name="Text Box 21"/>
            <p:cNvSpPr txBox="1">
              <a:spLocks noChangeArrowheads="1"/>
            </p:cNvSpPr>
            <p:nvPr/>
          </p:nvSpPr>
          <p:spPr bwMode="auto">
            <a:xfrm>
              <a:off x="2016" y="316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0974" name="Text Box 22"/>
            <p:cNvSpPr txBox="1">
              <a:spLocks noChangeArrowheads="1"/>
            </p:cNvSpPr>
            <p:nvPr/>
          </p:nvSpPr>
          <p:spPr bwMode="auto">
            <a:xfrm>
              <a:off x="2016" y="240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40975" name="Text Box 23"/>
            <p:cNvSpPr txBox="1">
              <a:spLocks noChangeArrowheads="1"/>
            </p:cNvSpPr>
            <p:nvPr/>
          </p:nvSpPr>
          <p:spPr bwMode="auto">
            <a:xfrm>
              <a:off x="2016" y="201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Size - 1</a:t>
              </a:r>
            </a:p>
          </p:txBody>
        </p:sp>
        <p:sp>
          <p:nvSpPr>
            <p:cNvPr id="40976" name="Text Box 24"/>
            <p:cNvSpPr txBox="1">
              <a:spLocks noChangeArrowheads="1"/>
            </p:cNvSpPr>
            <p:nvPr/>
          </p:nvSpPr>
          <p:spPr bwMode="auto">
            <a:xfrm>
              <a:off x="3408" y="264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0977" name="Text Box 25"/>
            <p:cNvSpPr txBox="1">
              <a:spLocks noChangeArrowheads="1"/>
            </p:cNvSpPr>
            <p:nvPr/>
          </p:nvSpPr>
          <p:spPr bwMode="auto">
            <a:xfrm>
              <a:off x="3408" y="302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0978" name="Text Box 26"/>
            <p:cNvSpPr txBox="1">
              <a:spLocks noChangeArrowheads="1"/>
            </p:cNvSpPr>
            <p:nvPr/>
          </p:nvSpPr>
          <p:spPr bwMode="auto">
            <a:xfrm>
              <a:off x="3120" y="32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0979" name="Text Box 27"/>
            <p:cNvSpPr txBox="1">
              <a:spLocks noChangeArrowheads="1"/>
            </p:cNvSpPr>
            <p:nvPr/>
          </p:nvSpPr>
          <p:spPr bwMode="auto">
            <a:xfrm>
              <a:off x="1488" y="3456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front</a:t>
              </a:r>
            </a:p>
          </p:txBody>
        </p:sp>
        <p:sp>
          <p:nvSpPr>
            <p:cNvPr id="40980" name="Line 28"/>
            <p:cNvSpPr>
              <a:spLocks noChangeShapeType="1"/>
            </p:cNvSpPr>
            <p:nvPr/>
          </p:nvSpPr>
          <p:spPr bwMode="auto">
            <a:xfrm flipV="1">
              <a:off x="1920" y="3408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81" name="Text Box 29"/>
            <p:cNvSpPr txBox="1">
              <a:spLocks noChangeArrowheads="1"/>
            </p:cNvSpPr>
            <p:nvPr/>
          </p:nvSpPr>
          <p:spPr bwMode="auto">
            <a:xfrm>
              <a:off x="2784" y="398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Rear</a:t>
              </a:r>
            </a:p>
          </p:txBody>
        </p:sp>
        <p:sp>
          <p:nvSpPr>
            <p:cNvPr id="40982" name="Line 30"/>
            <p:cNvSpPr>
              <a:spLocks noChangeShapeType="1"/>
            </p:cNvSpPr>
            <p:nvPr/>
          </p:nvSpPr>
          <p:spPr bwMode="auto">
            <a:xfrm flipH="1" flipV="1">
              <a:off x="2928" y="36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83" name="Text Box 31"/>
            <p:cNvSpPr txBox="1">
              <a:spLocks noChangeArrowheads="1"/>
            </p:cNvSpPr>
            <p:nvPr/>
          </p:nvSpPr>
          <p:spPr bwMode="auto">
            <a:xfrm>
              <a:off x="2688" y="32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40984" name="Text Box 32"/>
            <p:cNvSpPr txBox="1">
              <a:spLocks noChangeArrowheads="1"/>
            </p:cNvSpPr>
            <p:nvPr/>
          </p:nvSpPr>
          <p:spPr bwMode="auto">
            <a:xfrm>
              <a:off x="2352" y="302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0985" name="Text Box 33"/>
            <p:cNvSpPr txBox="1">
              <a:spLocks noChangeArrowheads="1"/>
            </p:cNvSpPr>
            <p:nvPr/>
          </p:nvSpPr>
          <p:spPr bwMode="auto">
            <a:xfrm>
              <a:off x="2400" y="264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0986" name="Text Box 34"/>
            <p:cNvSpPr txBox="1">
              <a:spLocks noChangeArrowheads="1"/>
            </p:cNvSpPr>
            <p:nvPr/>
          </p:nvSpPr>
          <p:spPr bwMode="auto">
            <a:xfrm>
              <a:off x="2688" y="240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0987" name="Text Box 35"/>
            <p:cNvSpPr txBox="1">
              <a:spLocks noChangeArrowheads="1"/>
            </p:cNvSpPr>
            <p:nvPr/>
          </p:nvSpPr>
          <p:spPr bwMode="auto">
            <a:xfrm>
              <a:off x="3072" y="240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7</a:t>
              </a:r>
            </a:p>
          </p:txBody>
        </p:sp>
      </p:grpSp>
      <p:sp>
        <p:nvSpPr>
          <p:cNvPr id="469028" name="Text Box 36"/>
          <p:cNvSpPr txBox="1">
            <a:spLocks noChangeArrowheads="1"/>
          </p:cNvSpPr>
          <p:nvPr/>
        </p:nvSpPr>
        <p:spPr bwMode="auto">
          <a:xfrm>
            <a:off x="9394554" y="2943386"/>
            <a:ext cx="228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highlight>
                  <a:srgbClr val="FF0000"/>
                </a:highlight>
              </a:rPr>
              <a:t>count = size;</a:t>
            </a:r>
          </a:p>
        </p:txBody>
      </p:sp>
      <p:sp>
        <p:nvSpPr>
          <p:cNvPr id="469029" name="Text Box 37"/>
          <p:cNvSpPr txBox="1">
            <a:spLocks noChangeArrowheads="1"/>
          </p:cNvSpPr>
          <p:nvPr/>
        </p:nvSpPr>
        <p:spPr bwMode="auto">
          <a:xfrm>
            <a:off x="9394554" y="3476786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Full !!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D3ABD02-3189-4CD1-B36D-92BFC12DB6D3}"/>
              </a:ext>
            </a:extLst>
          </p:cNvPr>
          <p:cNvSpPr/>
          <p:nvPr/>
        </p:nvSpPr>
        <p:spPr>
          <a:xfrm>
            <a:off x="609600" y="3036377"/>
            <a:ext cx="4441554" cy="1471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if(Rear+1)%</a:t>
            </a:r>
            <a:r>
              <a:rPr lang="en-US" altLang="en-US" sz="2400" dirty="0" err="1">
                <a:solidFill>
                  <a:schemeClr val="accent2"/>
                </a:solidFill>
              </a:rPr>
              <a:t>queue_size</a:t>
            </a:r>
            <a:r>
              <a:rPr lang="en-US" altLang="en-US" sz="2400" dirty="0">
                <a:solidFill>
                  <a:schemeClr val="accent2"/>
                </a:solidFill>
              </a:rPr>
              <a:t> = = front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C76C5-0BD2-4E1B-AF33-2F8B6062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CASE-2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28" grpId="0" autoUpdateAnimBg="0"/>
      <p:bldP spid="46902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4"/>
          <p:cNvGrpSpPr>
            <a:grpSpLocks/>
          </p:cNvGrpSpPr>
          <p:nvPr/>
        </p:nvGrpSpPr>
        <p:grpSpPr bwMode="auto">
          <a:xfrm>
            <a:off x="2233049" y="1255363"/>
            <a:ext cx="6172200" cy="1250194"/>
            <a:chOff x="624" y="1968"/>
            <a:chExt cx="3888" cy="960"/>
          </a:xfrm>
        </p:grpSpPr>
        <p:grpSp>
          <p:nvGrpSpPr>
            <p:cNvPr id="45087" name="Group 5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5089" name="Rectangle 6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0" name="Rectangle 7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1" name="Rectangle 8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2" name="Rectangle 9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3" name="Rectangle 10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4" name="Rectangle 11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5" name="Rectangle 12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6" name="Rectangle 13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7" name="Rectangle 14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5098" name="Text Box 15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5088" name="Text Box 16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Front= -1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Rear= -1</a:t>
              </a:r>
            </a:p>
          </p:txBody>
        </p:sp>
      </p:grpSp>
      <p:sp>
        <p:nvSpPr>
          <p:cNvPr id="45059" name="Text Box 17"/>
          <p:cNvSpPr txBox="1">
            <a:spLocks noChangeArrowheads="1"/>
          </p:cNvSpPr>
          <p:nvPr/>
        </p:nvSpPr>
        <p:spPr bwMode="auto">
          <a:xfrm>
            <a:off x="2445775" y="2619858"/>
            <a:ext cx="78025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Enqueue 9	       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As the queue is empty so we move front and rear to 0</a:t>
            </a:r>
          </a:p>
        </p:txBody>
      </p:sp>
      <p:grpSp>
        <p:nvGrpSpPr>
          <p:cNvPr id="45060" name="Group 18"/>
          <p:cNvGrpSpPr>
            <a:grpSpLocks/>
          </p:cNvGrpSpPr>
          <p:nvPr/>
        </p:nvGrpSpPr>
        <p:grpSpPr bwMode="auto">
          <a:xfrm>
            <a:off x="2233049" y="3236563"/>
            <a:ext cx="6172200" cy="1250194"/>
            <a:chOff x="624" y="1968"/>
            <a:chExt cx="3888" cy="960"/>
          </a:xfrm>
        </p:grpSpPr>
        <p:grpSp>
          <p:nvGrpSpPr>
            <p:cNvPr id="45075" name="Group 19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5077" name="Rectangle 20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45078" name="Rectangle 21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9" name="Rectangle 22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80" name="Rectangle 23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81" name="Rectangle 24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82" name="Rectangle 25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83" name="Rectangle 26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84" name="Rectangle 27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85" name="Rectangle 28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5086" name="Text Box 29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5076" name="Text Box 30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Front=0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Rear=0</a:t>
              </a:r>
            </a:p>
          </p:txBody>
        </p:sp>
      </p:grpSp>
      <p:grpSp>
        <p:nvGrpSpPr>
          <p:cNvPr id="45061" name="Group 18"/>
          <p:cNvGrpSpPr>
            <a:grpSpLocks/>
          </p:cNvGrpSpPr>
          <p:nvPr/>
        </p:nvGrpSpPr>
        <p:grpSpPr bwMode="auto">
          <a:xfrm>
            <a:off x="2233049" y="5590262"/>
            <a:ext cx="6172200" cy="1370004"/>
            <a:chOff x="624" y="1968"/>
            <a:chExt cx="3888" cy="1052"/>
          </a:xfrm>
        </p:grpSpPr>
        <p:grpSp>
          <p:nvGrpSpPr>
            <p:cNvPr id="45063" name="Group 19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5065" name="Rectangle 20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45066" name="Rectangle 21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67" name="Rectangle 22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68" name="Rectangle 23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69" name="Rectangle 24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0" name="Rectangle 25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1" name="Rectangle 26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2" name="Rectangle 27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3" name="Rectangle 28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5074" name="Text Box 29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5064" name="Text Box 30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Front=0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Rear=1</a:t>
              </a:r>
            </a:p>
          </p:txBody>
        </p:sp>
      </p:grpSp>
      <p:sp>
        <p:nvSpPr>
          <p:cNvPr id="45062" name="Text Box 17"/>
          <p:cNvSpPr txBox="1">
            <a:spLocks noChangeArrowheads="1"/>
          </p:cNvSpPr>
          <p:nvPr/>
        </p:nvSpPr>
        <p:spPr bwMode="auto">
          <a:xfrm>
            <a:off x="2407675" y="4891007"/>
            <a:ext cx="691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Enqueue </a:t>
            </a:r>
            <a:r>
              <a:rPr lang="en-US" altLang="en-US" sz="1800" b="1" dirty="0">
                <a:solidFill>
                  <a:srgbClr val="000000"/>
                </a:solidFill>
              </a:rPr>
              <a:t>3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Rear=(Rear+1) mod Queue Size = (0+1) mod 9 = 1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B9AB03E9-CED3-4D6B-B030-79C6A992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457"/>
            <a:ext cx="10972800" cy="1143000"/>
          </a:xfrm>
        </p:spPr>
        <p:txBody>
          <a:bodyPr/>
          <a:lstStyle/>
          <a:p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Example-2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98846E-38D9-4E02-8FB7-A91794346F3A}"/>
              </a:ext>
            </a:extLst>
          </p:cNvPr>
          <p:cNvSpPr/>
          <p:nvPr/>
        </p:nvSpPr>
        <p:spPr>
          <a:xfrm>
            <a:off x="8600309" y="215866"/>
            <a:ext cx="329597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</a:rPr>
              <a:t>ENQUEUE OPERATION</a:t>
            </a:r>
            <a:endParaRPr lang="en-US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6965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A88889F-D9E8-461C-B144-C7C16EF6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80" y="1835344"/>
            <a:ext cx="10739041" cy="45034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D2489F-4982-4962-8F56-50082B2D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3F984-7DFF-4670-A31C-9FCFC88A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659109-CC0F-4705-9A54-3E4C9A09ECFF}"/>
                  </a:ext>
                </a:extLst>
              </p14:cNvPr>
              <p14:cNvContentPartPr/>
              <p14:nvPr/>
            </p14:nvContentPartPr>
            <p14:xfrm>
              <a:off x="4259520" y="4643280"/>
              <a:ext cx="3393720" cy="304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659109-CC0F-4705-9A54-3E4C9A09EC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0160" y="4633920"/>
                <a:ext cx="3412440" cy="3229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EB706-BC7C-4E50-A4F8-65032292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9DF7C-845E-42C5-904F-9ED29587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85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4"/>
          <p:cNvGrpSpPr>
            <a:grpSpLocks/>
          </p:cNvGrpSpPr>
          <p:nvPr/>
        </p:nvGrpSpPr>
        <p:grpSpPr bwMode="auto">
          <a:xfrm>
            <a:off x="1752600" y="609600"/>
            <a:ext cx="6172200" cy="1524000"/>
            <a:chOff x="624" y="1968"/>
            <a:chExt cx="3888" cy="960"/>
          </a:xfrm>
        </p:grpSpPr>
        <p:grpSp>
          <p:nvGrpSpPr>
            <p:cNvPr id="45087" name="Group 5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5089" name="Rectangle 6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90" name="Rectangle 7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91" name="Rectangle 8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92" name="Rectangle 9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93" name="Rectangle 10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94" name="Rectangle 11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45095" name="Rectangle 12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45096" name="Rectangle 13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5097" name="Rectangle 14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45098" name="Text Box 15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5088" name="Text Box 16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Front=5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Rear=8</a:t>
              </a:r>
            </a:p>
          </p:txBody>
        </p:sp>
      </p:grpSp>
      <p:sp>
        <p:nvSpPr>
          <p:cNvPr id="45059" name="Text Box 17"/>
          <p:cNvSpPr txBox="1">
            <a:spLocks noChangeArrowheads="1"/>
          </p:cNvSpPr>
          <p:nvPr/>
        </p:nvSpPr>
        <p:spPr bwMode="auto">
          <a:xfrm>
            <a:off x="1965326" y="2464882"/>
            <a:ext cx="691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Enqueue 4	</a:t>
            </a:r>
            <a:r>
              <a:rPr lang="en-US" altLang="en-US" sz="1800" b="1" dirty="0">
                <a:solidFill>
                  <a:srgbClr val="FF0000"/>
                </a:solidFill>
              </a:rPr>
              <a:t>Rear=(Rear+1) mod Queue Size = (8+1) mod 9 = 0</a:t>
            </a:r>
          </a:p>
        </p:txBody>
      </p:sp>
      <p:grpSp>
        <p:nvGrpSpPr>
          <p:cNvPr id="45060" name="Group 18"/>
          <p:cNvGrpSpPr>
            <a:grpSpLocks/>
          </p:cNvGrpSpPr>
          <p:nvPr/>
        </p:nvGrpSpPr>
        <p:grpSpPr bwMode="auto">
          <a:xfrm>
            <a:off x="1752600" y="2807781"/>
            <a:ext cx="6172200" cy="1524000"/>
            <a:chOff x="624" y="1968"/>
            <a:chExt cx="3888" cy="960"/>
          </a:xfrm>
        </p:grpSpPr>
        <p:grpSp>
          <p:nvGrpSpPr>
            <p:cNvPr id="45075" name="Group 19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5077" name="Rectangle 20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45078" name="Rectangle 21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79" name="Rectangle 22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80" name="Rectangle 23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81" name="Rectangle 24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82" name="Rectangle 25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45083" name="Rectangle 26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45084" name="Rectangle 27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5085" name="Rectangle 28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45086" name="Text Box 29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5076" name="Text Box 30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Front=5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Rear=0</a:t>
              </a:r>
            </a:p>
          </p:txBody>
        </p:sp>
      </p:grpSp>
      <p:grpSp>
        <p:nvGrpSpPr>
          <p:cNvPr id="45061" name="Group 18"/>
          <p:cNvGrpSpPr>
            <a:grpSpLocks/>
          </p:cNvGrpSpPr>
          <p:nvPr/>
        </p:nvGrpSpPr>
        <p:grpSpPr bwMode="auto">
          <a:xfrm>
            <a:off x="1752600" y="5161475"/>
            <a:ext cx="6172200" cy="1524000"/>
            <a:chOff x="624" y="1968"/>
            <a:chExt cx="3888" cy="960"/>
          </a:xfrm>
        </p:grpSpPr>
        <p:grpSp>
          <p:nvGrpSpPr>
            <p:cNvPr id="45063" name="Group 19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5065" name="Rectangle 20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45066" name="Rectangle 21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45067" name="Rectangle 22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68" name="Rectangle 23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69" name="Rectangle 24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70" name="Rectangle 25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45071" name="Rectangle 26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45072" name="Rectangle 27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5073" name="Rectangle 28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45074" name="Text Box 29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5064" name="Text Box 30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Front=5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Rear=1</a:t>
              </a:r>
            </a:p>
          </p:txBody>
        </p:sp>
      </p:grpSp>
      <p:sp>
        <p:nvSpPr>
          <p:cNvPr id="45062" name="Text Box 17"/>
          <p:cNvSpPr txBox="1">
            <a:spLocks noChangeArrowheads="1"/>
          </p:cNvSpPr>
          <p:nvPr/>
        </p:nvSpPr>
        <p:spPr bwMode="auto">
          <a:xfrm>
            <a:off x="1927226" y="4736026"/>
            <a:ext cx="691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Enqueue 0	</a:t>
            </a:r>
            <a:r>
              <a:rPr lang="en-US" altLang="en-US" sz="1800" b="1" dirty="0">
                <a:solidFill>
                  <a:srgbClr val="FF0000"/>
                </a:solidFill>
              </a:rPr>
              <a:t>Rear=(Rear+1) mod Queue Size = (0+1) mod 9 = 1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A5F666F-43AB-4208-ACB6-17BCBD06FEDC}"/>
              </a:ext>
            </a:extLst>
          </p:cNvPr>
          <p:cNvSpPr/>
          <p:nvPr/>
        </p:nvSpPr>
        <p:spPr>
          <a:xfrm>
            <a:off x="8600309" y="215866"/>
            <a:ext cx="329597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</a:rPr>
              <a:t>ENQUEUE OPERATION</a:t>
            </a:r>
            <a:endParaRPr lang="en-US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905000"/>
          </a:xfrm>
        </p:spPr>
        <p:txBody>
          <a:bodyPr/>
          <a:lstStyle/>
          <a:p>
            <a:endParaRPr lang="en-US" altLang="en-US"/>
          </a:p>
        </p:txBody>
      </p:sp>
      <p:grpSp>
        <p:nvGrpSpPr>
          <p:cNvPr id="47108" name="Group 18"/>
          <p:cNvGrpSpPr>
            <a:grpSpLocks/>
          </p:cNvGrpSpPr>
          <p:nvPr/>
        </p:nvGrpSpPr>
        <p:grpSpPr bwMode="auto">
          <a:xfrm>
            <a:off x="2819400" y="2590800"/>
            <a:ext cx="6172200" cy="1524000"/>
            <a:chOff x="624" y="1968"/>
            <a:chExt cx="3888" cy="960"/>
          </a:xfrm>
        </p:grpSpPr>
        <p:grpSp>
          <p:nvGrpSpPr>
            <p:cNvPr id="47111" name="Group 19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7113" name="Rectangle 20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47114" name="Rectangle 21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47115" name="Rectangle 22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7116" name="Rectangle 23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47117" name="Rectangle 24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47118" name="Rectangle 25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47119" name="Rectangle 26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47120" name="Rectangle 27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47121" name="Rectangle 28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7122" name="Text Box 29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7112" name="Text Box 30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 Black" panose="020B0A04020102020204" pitchFamily="34" charset="0"/>
                </a:rPr>
                <a:t>Front=5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 Black" panose="020B0A04020102020204" pitchFamily="34" charset="0"/>
                </a:rPr>
                <a:t>Rear=4</a:t>
              </a:r>
            </a:p>
          </p:txBody>
        </p:sp>
      </p:grpSp>
      <p:sp>
        <p:nvSpPr>
          <p:cNvPr id="47109" name="Text Box 17"/>
          <p:cNvSpPr txBox="1">
            <a:spLocks noChangeArrowheads="1"/>
          </p:cNvSpPr>
          <p:nvPr/>
        </p:nvSpPr>
        <p:spPr bwMode="auto">
          <a:xfrm>
            <a:off x="2640014" y="2125663"/>
            <a:ext cx="6911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Enqueue 8	</a:t>
            </a:r>
            <a:r>
              <a:rPr lang="en-US" altLang="en-US" sz="1800" b="1" dirty="0">
                <a:solidFill>
                  <a:srgbClr val="FF0000"/>
                </a:solidFill>
              </a:rPr>
              <a:t>Rear=(Rear+1) mod Queue Size = (4+1) mod 9 = 5</a:t>
            </a:r>
          </a:p>
        </p:txBody>
      </p:sp>
      <p:sp>
        <p:nvSpPr>
          <p:cNvPr id="47110" name="TextBox 17"/>
          <p:cNvSpPr txBox="1">
            <a:spLocks noChangeArrowheads="1"/>
          </p:cNvSpPr>
          <p:nvPr/>
        </p:nvSpPr>
        <p:spPr bwMode="auto">
          <a:xfrm>
            <a:off x="2209800" y="4191000"/>
            <a:ext cx="7239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if(rear+1%queue_size==front) </a:t>
            </a:r>
            <a:r>
              <a:rPr lang="en-US" altLang="en-US">
                <a:solidFill>
                  <a:srgbClr val="FF0000"/>
                </a:solidFill>
              </a:rPr>
              <a:t>– FULL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                     </a:t>
            </a:r>
            <a:r>
              <a:rPr lang="en-US" altLang="en-US">
                <a:solidFill>
                  <a:srgbClr val="3333FF"/>
                </a:solidFill>
              </a:rPr>
              <a:t>(4+1)%9 = = 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4"/>
          <p:cNvGrpSpPr>
            <a:grpSpLocks/>
          </p:cNvGrpSpPr>
          <p:nvPr/>
        </p:nvGrpSpPr>
        <p:grpSpPr bwMode="auto">
          <a:xfrm>
            <a:off x="2651503" y="1957955"/>
            <a:ext cx="6172200" cy="1524000"/>
            <a:chOff x="624" y="1968"/>
            <a:chExt cx="3888" cy="960"/>
          </a:xfrm>
        </p:grpSpPr>
        <p:grpSp>
          <p:nvGrpSpPr>
            <p:cNvPr id="45087" name="Group 5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5089" name="Rectangle 6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0" name="Rectangle 7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1" name="Rectangle 8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2" name="Rectangle 9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3" name="Rectangle 10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4" name="Rectangle 11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45095" name="Rectangle 12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sp>
            <p:nvSpPr>
              <p:cNvPr id="45096" name="Rectangle 13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7" name="Rectangle 14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5098" name="Text Box 15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5088" name="Text Box 16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Front=5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Rear=8</a:t>
              </a:r>
            </a:p>
          </p:txBody>
        </p:sp>
      </p:grpSp>
      <p:sp>
        <p:nvSpPr>
          <p:cNvPr id="45059" name="Text Box 17"/>
          <p:cNvSpPr txBox="1">
            <a:spLocks noChangeArrowheads="1"/>
          </p:cNvSpPr>
          <p:nvPr/>
        </p:nvSpPr>
        <p:spPr bwMode="auto">
          <a:xfrm>
            <a:off x="2864229" y="3596256"/>
            <a:ext cx="71237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Dequeue()       	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Front=(Front+1) mod Queue Size = (5+1) mod 9 = 6</a:t>
            </a:r>
          </a:p>
        </p:txBody>
      </p:sp>
      <p:grpSp>
        <p:nvGrpSpPr>
          <p:cNvPr id="45060" name="Group 18"/>
          <p:cNvGrpSpPr>
            <a:grpSpLocks/>
          </p:cNvGrpSpPr>
          <p:nvPr/>
        </p:nvGrpSpPr>
        <p:grpSpPr bwMode="auto">
          <a:xfrm>
            <a:off x="2651503" y="3939155"/>
            <a:ext cx="6172200" cy="1524000"/>
            <a:chOff x="624" y="1968"/>
            <a:chExt cx="3888" cy="960"/>
          </a:xfrm>
        </p:grpSpPr>
        <p:grpSp>
          <p:nvGrpSpPr>
            <p:cNvPr id="45075" name="Group 19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5077" name="Rectangle 20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8" name="Rectangle 21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9" name="Rectangle 22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80" name="Rectangle 23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81" name="Rectangle 24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82" name="Rectangle 25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83" name="Rectangle 26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sp>
            <p:nvSpPr>
              <p:cNvPr id="45084" name="Rectangle 27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85" name="Rectangle 28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800" dirty="0">
                    <a:solidFill>
                      <a:srgbClr val="000000"/>
                    </a:solidFill>
                  </a:rPr>
                  <a:t>1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5086" name="Text Box 29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5076" name="Text Box 30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Front=6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Rear=8</a:t>
              </a:r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B120F552-C8C0-4914-BA8E-A2D16398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2712"/>
            <a:ext cx="10972800" cy="1143000"/>
          </a:xfrm>
        </p:spPr>
        <p:txBody>
          <a:bodyPr/>
          <a:lstStyle/>
          <a:p>
            <a:r>
              <a:rPr lang="en-US" altLang="en-US" kern="12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3140393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61" name="Group 18"/>
          <p:cNvGrpSpPr>
            <a:grpSpLocks/>
          </p:cNvGrpSpPr>
          <p:nvPr/>
        </p:nvGrpSpPr>
        <p:grpSpPr bwMode="auto">
          <a:xfrm>
            <a:off x="2775490" y="2139305"/>
            <a:ext cx="6172200" cy="1524000"/>
            <a:chOff x="624" y="1968"/>
            <a:chExt cx="3888" cy="960"/>
          </a:xfrm>
        </p:grpSpPr>
        <p:grpSp>
          <p:nvGrpSpPr>
            <p:cNvPr id="45063" name="Group 19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5065" name="Rectangle 20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66" name="Rectangle 21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67" name="Rectangle 22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68" name="Rectangle 23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69" name="Rectangle 24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0" name="Rectangle 25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1" name="Rectangle 26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2" name="Rectangle 27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3" name="Rectangle 28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800" dirty="0">
                    <a:solidFill>
                      <a:srgbClr val="000000"/>
                    </a:solidFill>
                  </a:rPr>
                  <a:t>1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5074" name="Text Box 29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5064" name="Text Box 30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Front=8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Rear=1</a:t>
              </a:r>
            </a:p>
          </p:txBody>
        </p:sp>
      </p:grpSp>
      <p:sp>
        <p:nvSpPr>
          <p:cNvPr id="45062" name="Text Box 17"/>
          <p:cNvSpPr txBox="1">
            <a:spLocks noChangeArrowheads="1"/>
          </p:cNvSpPr>
          <p:nvPr/>
        </p:nvSpPr>
        <p:spPr bwMode="auto">
          <a:xfrm>
            <a:off x="2572599" y="4000630"/>
            <a:ext cx="70468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Dequeue()	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Front=Front+1) mod Queue Size = (8+1) mod 9 = 0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B120F552-C8C0-4914-BA8E-A2D16398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2712"/>
            <a:ext cx="10972800" cy="1143000"/>
          </a:xfrm>
        </p:spPr>
        <p:txBody>
          <a:bodyPr/>
          <a:lstStyle/>
          <a:p>
            <a:r>
              <a:rPr lang="en-US" altLang="en-US" kern="12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grpSp>
        <p:nvGrpSpPr>
          <p:cNvPr id="44" name="Group 18">
            <a:extLst>
              <a:ext uri="{FF2B5EF4-FFF2-40B4-BE49-F238E27FC236}">
                <a16:creationId xmlns:a16="http://schemas.microsoft.com/office/drawing/2014/main" id="{C3AB6B1F-EC59-411E-949A-6C71AB6EFE05}"/>
              </a:ext>
            </a:extLst>
          </p:cNvPr>
          <p:cNvGrpSpPr>
            <a:grpSpLocks/>
          </p:cNvGrpSpPr>
          <p:nvPr/>
        </p:nvGrpSpPr>
        <p:grpSpPr bwMode="auto">
          <a:xfrm>
            <a:off x="2772909" y="4600953"/>
            <a:ext cx="6172200" cy="1524000"/>
            <a:chOff x="624" y="1968"/>
            <a:chExt cx="3888" cy="960"/>
          </a:xfrm>
        </p:grpSpPr>
        <p:grpSp>
          <p:nvGrpSpPr>
            <p:cNvPr id="45" name="Group 19">
              <a:extLst>
                <a:ext uri="{FF2B5EF4-FFF2-40B4-BE49-F238E27FC236}">
                  <a16:creationId xmlns:a16="http://schemas.microsoft.com/office/drawing/2014/main" id="{B4DF099E-BA0F-4926-92B6-8E7A08A80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7" name="Rectangle 20">
                <a:extLst>
                  <a:ext uri="{FF2B5EF4-FFF2-40B4-BE49-F238E27FC236}">
                    <a16:creationId xmlns:a16="http://schemas.microsoft.com/office/drawing/2014/main" id="{7C09EB6C-97D9-4ACB-B849-87B2B7FA1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8" name="Rectangle 21">
                <a:extLst>
                  <a:ext uri="{FF2B5EF4-FFF2-40B4-BE49-F238E27FC236}">
                    <a16:creationId xmlns:a16="http://schemas.microsoft.com/office/drawing/2014/main" id="{6DD08B4B-4FBC-430F-B018-208FDA468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9" name="Rectangle 22">
                <a:extLst>
                  <a:ext uri="{FF2B5EF4-FFF2-40B4-BE49-F238E27FC236}">
                    <a16:creationId xmlns:a16="http://schemas.microsoft.com/office/drawing/2014/main" id="{9C577B65-FFED-4E4A-9485-5142D4A08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0" name="Rectangle 23">
                <a:extLst>
                  <a:ext uri="{FF2B5EF4-FFF2-40B4-BE49-F238E27FC236}">
                    <a16:creationId xmlns:a16="http://schemas.microsoft.com/office/drawing/2014/main" id="{9109E8BD-94C4-4599-8B18-3655C5377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" name="Rectangle 24">
                <a:extLst>
                  <a:ext uri="{FF2B5EF4-FFF2-40B4-BE49-F238E27FC236}">
                    <a16:creationId xmlns:a16="http://schemas.microsoft.com/office/drawing/2014/main" id="{1A831DEE-3DDE-4C8D-ABB6-B76CF9AB8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2" name="Rectangle 25">
                <a:extLst>
                  <a:ext uri="{FF2B5EF4-FFF2-40B4-BE49-F238E27FC236}">
                    <a16:creationId xmlns:a16="http://schemas.microsoft.com/office/drawing/2014/main" id="{EEC52747-0AE5-40DA-A2D3-763513FB6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6">
                <a:extLst>
                  <a:ext uri="{FF2B5EF4-FFF2-40B4-BE49-F238E27FC236}">
                    <a16:creationId xmlns:a16="http://schemas.microsoft.com/office/drawing/2014/main" id="{F322E173-41D8-4033-9B40-8D3302503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4" name="Rectangle 27">
                <a:extLst>
                  <a:ext uri="{FF2B5EF4-FFF2-40B4-BE49-F238E27FC236}">
                    <a16:creationId xmlns:a16="http://schemas.microsoft.com/office/drawing/2014/main" id="{EAB95D6D-9659-40CC-B337-96FB20C60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5" name="Rectangle 28">
                <a:extLst>
                  <a:ext uri="{FF2B5EF4-FFF2-40B4-BE49-F238E27FC236}">
                    <a16:creationId xmlns:a16="http://schemas.microsoft.com/office/drawing/2014/main" id="{F714A402-3E29-4A05-9A00-E4756719F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6" name="Text Box 29">
                <a:extLst>
                  <a:ext uri="{FF2B5EF4-FFF2-40B4-BE49-F238E27FC236}">
                    <a16:creationId xmlns:a16="http://schemas.microsoft.com/office/drawing/2014/main" id="{106CACA8-1705-43C2-8110-95354A2E29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6" name="Text Box 30">
              <a:extLst>
                <a:ext uri="{FF2B5EF4-FFF2-40B4-BE49-F238E27FC236}">
                  <a16:creationId xmlns:a16="http://schemas.microsoft.com/office/drawing/2014/main" id="{04BCDD45-79EB-4A77-8AD1-1DD39DB11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Front=0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Rear=1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1794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61" name="Group 18"/>
          <p:cNvGrpSpPr>
            <a:grpSpLocks/>
          </p:cNvGrpSpPr>
          <p:nvPr/>
        </p:nvGrpSpPr>
        <p:grpSpPr bwMode="auto">
          <a:xfrm>
            <a:off x="2775490" y="2139305"/>
            <a:ext cx="6172200" cy="1524000"/>
            <a:chOff x="624" y="1968"/>
            <a:chExt cx="3888" cy="960"/>
          </a:xfrm>
        </p:grpSpPr>
        <p:grpSp>
          <p:nvGrpSpPr>
            <p:cNvPr id="45063" name="Group 19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5065" name="Rectangle 20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66" name="Rectangle 21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67" name="Rectangle 22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68" name="Rectangle 23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69" name="Rectangle 24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0" name="Rectangle 25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1" name="Rectangle 26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2" name="Rectangle 27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3" name="Rectangle 28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800" dirty="0">
                    <a:solidFill>
                      <a:srgbClr val="000000"/>
                    </a:solidFill>
                  </a:rPr>
                  <a:t>1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5074" name="Text Box 29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5064" name="Text Box 30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Front=8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Rear=8</a:t>
              </a:r>
            </a:p>
          </p:txBody>
        </p:sp>
      </p:grpSp>
      <p:sp>
        <p:nvSpPr>
          <p:cNvPr id="45062" name="Text Box 17"/>
          <p:cNvSpPr txBox="1">
            <a:spLocks noChangeArrowheads="1"/>
          </p:cNvSpPr>
          <p:nvPr/>
        </p:nvSpPr>
        <p:spPr bwMode="auto">
          <a:xfrm>
            <a:off x="2572599" y="4000630"/>
            <a:ext cx="6284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Dequeue()	                                                  </a:t>
            </a:r>
            <a:r>
              <a:rPr lang="en-US" altLang="en-US" sz="1800" b="1" dirty="0">
                <a:solidFill>
                  <a:srgbClr val="FF0000"/>
                </a:solidFill>
              </a:rPr>
              <a:t>F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ront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 = Rear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B120F552-C8C0-4914-BA8E-A2D16398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2712"/>
            <a:ext cx="10972800" cy="1143000"/>
          </a:xfrm>
        </p:spPr>
        <p:txBody>
          <a:bodyPr/>
          <a:lstStyle/>
          <a:p>
            <a:r>
              <a:rPr lang="en-US" altLang="en-US" kern="12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grpSp>
        <p:nvGrpSpPr>
          <p:cNvPr id="44" name="Group 18">
            <a:extLst>
              <a:ext uri="{FF2B5EF4-FFF2-40B4-BE49-F238E27FC236}">
                <a16:creationId xmlns:a16="http://schemas.microsoft.com/office/drawing/2014/main" id="{C3AB6B1F-EC59-411E-949A-6C71AB6EFE05}"/>
              </a:ext>
            </a:extLst>
          </p:cNvPr>
          <p:cNvGrpSpPr>
            <a:grpSpLocks/>
          </p:cNvGrpSpPr>
          <p:nvPr/>
        </p:nvGrpSpPr>
        <p:grpSpPr bwMode="auto">
          <a:xfrm>
            <a:off x="2772909" y="4600953"/>
            <a:ext cx="6172200" cy="1524000"/>
            <a:chOff x="624" y="1968"/>
            <a:chExt cx="3888" cy="960"/>
          </a:xfrm>
        </p:grpSpPr>
        <p:grpSp>
          <p:nvGrpSpPr>
            <p:cNvPr id="45" name="Group 19">
              <a:extLst>
                <a:ext uri="{FF2B5EF4-FFF2-40B4-BE49-F238E27FC236}">
                  <a16:creationId xmlns:a16="http://schemas.microsoft.com/office/drawing/2014/main" id="{B4DF099E-BA0F-4926-92B6-8E7A08A80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7" name="Rectangle 20">
                <a:extLst>
                  <a:ext uri="{FF2B5EF4-FFF2-40B4-BE49-F238E27FC236}">
                    <a16:creationId xmlns:a16="http://schemas.microsoft.com/office/drawing/2014/main" id="{7C09EB6C-97D9-4ACB-B849-87B2B7FA1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8" name="Rectangle 21">
                <a:extLst>
                  <a:ext uri="{FF2B5EF4-FFF2-40B4-BE49-F238E27FC236}">
                    <a16:creationId xmlns:a16="http://schemas.microsoft.com/office/drawing/2014/main" id="{6DD08B4B-4FBC-430F-B018-208FDA468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9" name="Rectangle 22">
                <a:extLst>
                  <a:ext uri="{FF2B5EF4-FFF2-40B4-BE49-F238E27FC236}">
                    <a16:creationId xmlns:a16="http://schemas.microsoft.com/office/drawing/2014/main" id="{9C577B65-FFED-4E4A-9485-5142D4A08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0" name="Rectangle 23">
                <a:extLst>
                  <a:ext uri="{FF2B5EF4-FFF2-40B4-BE49-F238E27FC236}">
                    <a16:creationId xmlns:a16="http://schemas.microsoft.com/office/drawing/2014/main" id="{9109E8BD-94C4-4599-8B18-3655C5377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" name="Rectangle 24">
                <a:extLst>
                  <a:ext uri="{FF2B5EF4-FFF2-40B4-BE49-F238E27FC236}">
                    <a16:creationId xmlns:a16="http://schemas.microsoft.com/office/drawing/2014/main" id="{1A831DEE-3DDE-4C8D-ABB6-B76CF9AB8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2" name="Rectangle 25">
                <a:extLst>
                  <a:ext uri="{FF2B5EF4-FFF2-40B4-BE49-F238E27FC236}">
                    <a16:creationId xmlns:a16="http://schemas.microsoft.com/office/drawing/2014/main" id="{EEC52747-0AE5-40DA-A2D3-763513FB6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6">
                <a:extLst>
                  <a:ext uri="{FF2B5EF4-FFF2-40B4-BE49-F238E27FC236}">
                    <a16:creationId xmlns:a16="http://schemas.microsoft.com/office/drawing/2014/main" id="{F322E173-41D8-4033-9B40-8D3302503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4" name="Rectangle 27">
                <a:extLst>
                  <a:ext uri="{FF2B5EF4-FFF2-40B4-BE49-F238E27FC236}">
                    <a16:creationId xmlns:a16="http://schemas.microsoft.com/office/drawing/2014/main" id="{EAB95D6D-9659-40CC-B337-96FB20C60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5" name="Rectangle 28">
                <a:extLst>
                  <a:ext uri="{FF2B5EF4-FFF2-40B4-BE49-F238E27FC236}">
                    <a16:creationId xmlns:a16="http://schemas.microsoft.com/office/drawing/2014/main" id="{F714A402-3E29-4A05-9A00-E4756719F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6" name="Text Box 29">
                <a:extLst>
                  <a:ext uri="{FF2B5EF4-FFF2-40B4-BE49-F238E27FC236}">
                    <a16:creationId xmlns:a16="http://schemas.microsoft.com/office/drawing/2014/main" id="{106CACA8-1705-43C2-8110-95354A2E29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6" name="Text Box 30">
              <a:extLst>
                <a:ext uri="{FF2B5EF4-FFF2-40B4-BE49-F238E27FC236}">
                  <a16:creationId xmlns:a16="http://schemas.microsoft.com/office/drawing/2014/main" id="{04BCDD45-79EB-4A77-8AD1-1DD39DB11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Front= -1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Rear= -1</a:t>
              </a: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1778531-AD4F-477E-8DB3-AD5713B4A424}"/>
              </a:ext>
            </a:extLst>
          </p:cNvPr>
          <p:cNvSpPr/>
          <p:nvPr/>
        </p:nvSpPr>
        <p:spPr>
          <a:xfrm>
            <a:off x="8259309" y="5465112"/>
            <a:ext cx="3295973" cy="1327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</a:rPr>
              <a:t>QUEUE BECOMES EMPTY</a:t>
            </a:r>
            <a:endParaRPr lang="en-US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79809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54805"/>
            <a:ext cx="8229600" cy="5440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Equeue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(int x )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{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if(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Is_full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())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{ 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&lt;&lt;“Queue is already full”; 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}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else{        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if(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()) 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{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front=rear=0; 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}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else 		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{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        </a:t>
            </a:r>
            <a:r>
              <a:rPr lang="en-US" altLang="en-US" sz="20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Rear=(Rear+1) % </a:t>
            </a:r>
            <a:r>
              <a:rPr lang="en-US" altLang="en-US" sz="2000" i="1" kern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QueueSize</a:t>
            </a:r>
            <a:r>
              <a:rPr lang="en-US" altLang="en-US" sz="20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}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que[rear]=x;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447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0203" y="577315"/>
            <a:ext cx="9022597" cy="5440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int Dequeue( )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{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   if (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())     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{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&lt;&lt;“Underflow”; 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return -1; 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}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else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{ 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   int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ReturnValue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=Data[Front];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     if (Front==Rear)    </a:t>
            </a:r>
            <a:r>
              <a:rPr lang="en-US" altLang="en-US" sz="20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//only one element in the queue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	  Front=Rear=-1;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     else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	  Front=(Front+1) %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QueueSize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return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ReturnValue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   }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93917"/>
            <a:ext cx="8229600" cy="5592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bool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if (Front==-1) 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return true;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       else return false;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2000" i="1" kern="12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bool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IsFull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 if (((Rear+1)%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QueueSize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)==Front)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return true;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         else return false;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B9D1826-6DA0-D851-0B80-34A8350F7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Double Ended Queue (Deque)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DEDD46B-5994-A042-2FB9-095CD83A4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5550" y="2017713"/>
            <a:ext cx="7983538" cy="4114800"/>
          </a:xfrm>
        </p:spPr>
        <p:txBody>
          <a:bodyPr rtlCol="0">
            <a:normAutofit fontScale="92500" lnSpcReduction="10000"/>
          </a:bodyPr>
          <a:lstStyle/>
          <a:p>
            <a:pPr marL="91440" indent="-91440" fontAlgn="auto">
              <a:defRPr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It is also a homogeneous list of elements in which insertion and deletion operations are performed from both the ends.</a:t>
            </a:r>
          </a:p>
          <a:p>
            <a:pPr marL="91440" indent="-91440" fontAlgn="auto">
              <a:defRPr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That is, we can insert elements from the rear end or from the front ends.</a:t>
            </a:r>
          </a:p>
          <a:p>
            <a:pPr marL="91440" indent="-91440" fontAlgn="auto">
              <a:defRPr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Hence it is called double-ended queue. It is commonly referred as a </a:t>
            </a:r>
            <a:r>
              <a:rPr lang="en-US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Deque.</a:t>
            </a:r>
          </a:p>
          <a:p>
            <a:pPr marL="91440" indent="-91440" fontAlgn="auto">
              <a:defRPr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There are two types of Deque. These two types are due to the restrictions put to perform either the insertions or deletions only at one end.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A7DA5BE6-AAEE-7248-29DA-57D1CF68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05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37D1B5CA-2321-4674-8E0E-633B98E03AF2}" type="slidenum">
              <a:rPr lang="en-US" smtClean="0"/>
              <a:pPr>
                <a:defRPr/>
              </a:pPr>
              <a:t>49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FFA87A7-5B8E-E35F-374C-9C4A21324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493714"/>
            <a:ext cx="7543800" cy="1450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Deques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A03F43F-0205-1018-E52E-8F7500B77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3100" y="1965326"/>
            <a:ext cx="8305800" cy="4760913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deque</a:t>
            </a:r>
            <a:r>
              <a:rPr lang="en-US" altLang="en-US"/>
              <a:t> is a </a:t>
            </a:r>
            <a:r>
              <a:rPr lang="en-US" altLang="en-US" u="sng"/>
              <a:t>d</a:t>
            </a:r>
            <a:r>
              <a:rPr lang="en-US" altLang="en-US"/>
              <a:t>ouble-</a:t>
            </a:r>
            <a:r>
              <a:rPr lang="en-US" altLang="en-US" u="sng"/>
              <a:t>e</a:t>
            </a:r>
            <a:r>
              <a:rPr lang="en-US" altLang="en-US"/>
              <a:t>nded </a:t>
            </a:r>
            <a:r>
              <a:rPr lang="en-US" altLang="en-US" u="sng"/>
              <a:t>que</a:t>
            </a:r>
            <a:r>
              <a:rPr lang="en-US" altLang="en-US"/>
              <a:t>ue</a:t>
            </a:r>
          </a:p>
          <a:p>
            <a:pPr lvl="1"/>
            <a:r>
              <a:rPr lang="en-US" altLang="en-US"/>
              <a:t>Insertions </a:t>
            </a:r>
            <a:r>
              <a:rPr lang="en-US" altLang="en-US" i="1"/>
              <a:t>and</a:t>
            </a:r>
            <a:r>
              <a:rPr lang="en-US" altLang="en-US"/>
              <a:t> deletions can occur at </a:t>
            </a:r>
            <a:r>
              <a:rPr lang="en-US" altLang="en-US" i="1"/>
              <a:t>either</a:t>
            </a:r>
            <a:r>
              <a:rPr lang="en-US" altLang="en-US"/>
              <a:t> end</a:t>
            </a:r>
          </a:p>
          <a:p>
            <a:pPr lvl="1"/>
            <a:r>
              <a:rPr lang="en-US" altLang="en-US"/>
              <a:t>Implementation is similar to that for queues</a:t>
            </a:r>
          </a:p>
          <a:p>
            <a:pPr lvl="1"/>
            <a:r>
              <a:rPr lang="en-US" altLang="en-US"/>
              <a:t>Deques are not heavily used</a:t>
            </a: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0B9DE341-FF78-BC3A-F434-58DCBC042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295400" cy="12192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F7F3-6410-4019-BF29-FF429095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82260"/>
            <a:ext cx="9917676" cy="149961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last topic (Stack)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49D8C-2F2E-46A6-873F-C0BB8E8C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A66F-D8C3-48AB-9004-9120C8C9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890D3-D008-4A2D-BB37-8AA78426EB74}"/>
              </a:ext>
            </a:extLst>
          </p:cNvPr>
          <p:cNvSpPr txBox="1"/>
          <p:nvPr/>
        </p:nvSpPr>
        <p:spPr>
          <a:xfrm>
            <a:off x="836908" y="1813302"/>
            <a:ext cx="73616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A stack is used to store elements where the </a:t>
            </a:r>
            <a:r>
              <a:rPr lang="en-US" altLang="en-US" sz="3200" b="1" dirty="0">
                <a:solidFill>
                  <a:schemeClr val="accent2"/>
                </a:solidFill>
              </a:rPr>
              <a:t>L</a:t>
            </a:r>
            <a:r>
              <a:rPr lang="en-US" altLang="en-US" sz="3200" dirty="0"/>
              <a:t>ast element </a:t>
            </a:r>
            <a:r>
              <a:rPr lang="en-US" altLang="en-US" sz="3200" b="1" dirty="0">
                <a:solidFill>
                  <a:schemeClr val="accent2"/>
                </a:solidFill>
              </a:rPr>
              <a:t>I</a:t>
            </a:r>
            <a:r>
              <a:rPr lang="en-US" altLang="en-US" sz="3200" dirty="0"/>
              <a:t>n is the </a:t>
            </a:r>
            <a:r>
              <a:rPr lang="en-US" altLang="en-US" sz="3200" b="1" dirty="0">
                <a:solidFill>
                  <a:schemeClr val="accent2"/>
                </a:solidFill>
              </a:rPr>
              <a:t>F</a:t>
            </a:r>
            <a:r>
              <a:rPr lang="en-US" altLang="en-US" sz="3200" dirty="0"/>
              <a:t>irst one </a:t>
            </a:r>
            <a:r>
              <a:rPr lang="en-US" altLang="en-US" sz="3200" b="1" dirty="0">
                <a:solidFill>
                  <a:schemeClr val="accent2"/>
                </a:solidFill>
              </a:rPr>
              <a:t>O</a:t>
            </a:r>
            <a:r>
              <a:rPr lang="en-US" altLang="en-US" sz="3200" dirty="0"/>
              <a:t>ut (</a:t>
            </a:r>
            <a:r>
              <a:rPr lang="en-US" altLang="en-US" sz="3200" b="1" dirty="0">
                <a:solidFill>
                  <a:schemeClr val="accent2"/>
                </a:solidFill>
              </a:rPr>
              <a:t>LIFO</a:t>
            </a:r>
            <a:r>
              <a:rPr lang="en-US" altLang="en-US" sz="3200" dirty="0"/>
              <a:t>).</a:t>
            </a:r>
            <a:endParaRPr lang="en-US" sz="3200" dirty="0"/>
          </a:p>
        </p:txBody>
      </p:sp>
      <p:pic>
        <p:nvPicPr>
          <p:cNvPr id="7" name="Picture 6" descr="stack">
            <a:extLst>
              <a:ext uri="{FF2B5EF4-FFF2-40B4-BE49-F238E27FC236}">
                <a16:creationId xmlns:a16="http://schemas.microsoft.com/office/drawing/2014/main" id="{99679D8B-7191-400A-A425-20B2EA663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1681876"/>
            <a:ext cx="3790950" cy="40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FD180B-0656-4E96-9205-F1D3A8180B1B}"/>
              </a:ext>
            </a:extLst>
          </p:cNvPr>
          <p:cNvSpPr txBox="1"/>
          <p:nvPr/>
        </p:nvSpPr>
        <p:spPr>
          <a:xfrm>
            <a:off x="836908" y="3021946"/>
            <a:ext cx="71831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Common operations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</a:rPr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</a:rPr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2"/>
                </a:solidFill>
              </a:rPr>
              <a:t>Is_empty</a:t>
            </a:r>
            <a:r>
              <a:rPr lang="en-US" sz="2400" b="1" dirty="0">
                <a:solidFill>
                  <a:schemeClr val="accent2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2"/>
                </a:solidFill>
              </a:rPr>
              <a:t>Is_full</a:t>
            </a:r>
            <a:r>
              <a:rPr lang="en-US" sz="2400" b="1" dirty="0">
                <a:solidFill>
                  <a:schemeClr val="accent2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</a:rPr>
              <a:t>Top()</a:t>
            </a:r>
          </a:p>
        </p:txBody>
      </p:sp>
    </p:spTree>
    <p:extLst>
      <p:ext uri="{BB962C8B-B14F-4D97-AF65-F5344CB8AC3E}">
        <p14:creationId xmlns:p14="http://schemas.microsoft.com/office/powerpoint/2010/main" val="21966857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A115F9F-C5C6-35EA-B790-938BC36F8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ADT Deque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99CAE59-42DD-9A48-7124-5195BFF86C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Need for an ADT which offers</a:t>
            </a:r>
          </a:p>
          <a:p>
            <a:pPr lvl="1"/>
            <a:r>
              <a:rPr lang="en-US" altLang="en-US"/>
              <a:t>Add, remove, retrieve</a:t>
            </a:r>
          </a:p>
          <a:p>
            <a:pPr lvl="1"/>
            <a:r>
              <a:rPr lang="en-US" altLang="en-US"/>
              <a:t>At both front and back of a queue</a:t>
            </a:r>
          </a:p>
          <a:p>
            <a:r>
              <a:rPr lang="en-US" altLang="en-US"/>
              <a:t>Double ended queue</a:t>
            </a:r>
          </a:p>
          <a:p>
            <a:pPr lvl="1"/>
            <a:r>
              <a:rPr lang="en-US" altLang="en-US"/>
              <a:t>Called a </a:t>
            </a:r>
            <a:r>
              <a:rPr lang="en-US" altLang="en-US" i="1"/>
              <a:t>deque</a:t>
            </a:r>
          </a:p>
          <a:p>
            <a:pPr lvl="1"/>
            <a:r>
              <a:rPr lang="en-US" altLang="en-US"/>
              <a:t>Pronounced “deck”</a:t>
            </a:r>
          </a:p>
          <a:p>
            <a:r>
              <a:rPr lang="en-US" altLang="en-US"/>
              <a:t>Actually behaves more like a combination of Stack and Queue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358CF5C-CBAC-4E8E-0ADB-4387430DB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ADT Deque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2604CAC9-33F3-A3A6-6E05-792457184A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20486" name="Picture 2">
            <a:extLst>
              <a:ext uri="{FF2B5EF4-FFF2-40B4-BE49-F238E27FC236}">
                <a16:creationId xmlns:a16="http://schemas.microsoft.com/office/drawing/2014/main" id="{6F2DCF91-58BF-D5CE-1241-1FA2630EB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6" y="3714750"/>
            <a:ext cx="8105775" cy="163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2">
            <a:extLst>
              <a:ext uri="{FF2B5EF4-FFF2-40B4-BE49-F238E27FC236}">
                <a16:creationId xmlns:a16="http://schemas.microsoft.com/office/drawing/2014/main" id="{2E7F0449-0755-EA78-5871-2895F3AB8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6" y="941389"/>
            <a:ext cx="7497763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D2A7A15-2FD8-8090-841B-88AF515F8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3613" y="436563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Double-Ended Queues (deque)( "D.Q.")</a:t>
            </a:r>
            <a:br>
              <a:rPr lang="en-US" altLang="en-US" sz="3200" dirty="0">
                <a:solidFill>
                  <a:srgbClr val="FF0000"/>
                </a:solidFill>
              </a:rPr>
            </a:br>
            <a:endParaRPr lang="ar-SA" altLang="en-US" sz="3200" dirty="0">
              <a:solidFill>
                <a:srgbClr val="FF0000"/>
              </a:solidFill>
            </a:endParaRPr>
          </a:p>
        </p:txBody>
      </p:sp>
      <p:sp>
        <p:nvSpPr>
          <p:cNvPr id="22531" name="Tex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FFB4981-6192-0B7D-F265-844C84F941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0967" y="1295400"/>
            <a:ext cx="10983074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Supports insertion and deletion at both the front and the rear of the queue.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The Deque Abstract Data Type</a:t>
            </a:r>
          </a:p>
          <a:p>
            <a:r>
              <a:rPr lang="en-US" altLang="en-US" sz="2400" dirty="0"/>
              <a:t> </a:t>
            </a:r>
            <a:r>
              <a:rPr lang="en-US" altLang="en-US" sz="2400" dirty="0" err="1"/>
              <a:t>addFirst</a:t>
            </a:r>
            <a:r>
              <a:rPr lang="en-US" altLang="en-US" sz="2400" dirty="0"/>
              <a:t>(</a:t>
            </a:r>
            <a:r>
              <a:rPr lang="en-US" altLang="en-US" sz="2400" i="1" dirty="0"/>
              <a:t>e</a:t>
            </a:r>
            <a:r>
              <a:rPr lang="en-US" altLang="en-US" sz="2400" dirty="0"/>
              <a:t>): Insert a new element </a:t>
            </a:r>
            <a:r>
              <a:rPr lang="en-US" altLang="en-US" sz="2400" i="1" dirty="0"/>
              <a:t>e</a:t>
            </a:r>
            <a:r>
              <a:rPr lang="en-US" altLang="en-US" sz="2400" dirty="0"/>
              <a:t> at the beginning of the deque.</a:t>
            </a:r>
          </a:p>
          <a:p>
            <a:r>
              <a:rPr lang="en-US" altLang="en-US" sz="2400" dirty="0"/>
              <a:t> </a:t>
            </a:r>
            <a:r>
              <a:rPr lang="en-US" altLang="en-US" sz="2400" dirty="0" err="1"/>
              <a:t>addLast</a:t>
            </a:r>
            <a:r>
              <a:rPr lang="en-US" altLang="en-US" sz="2400" dirty="0"/>
              <a:t>(</a:t>
            </a:r>
            <a:r>
              <a:rPr lang="en-US" altLang="en-US" sz="2400" i="1" dirty="0"/>
              <a:t>e</a:t>
            </a:r>
            <a:r>
              <a:rPr lang="en-US" altLang="en-US" sz="2400" dirty="0"/>
              <a:t>): Insert a new element </a:t>
            </a:r>
            <a:r>
              <a:rPr lang="en-US" altLang="en-US" sz="2400" i="1" dirty="0"/>
              <a:t>e</a:t>
            </a:r>
            <a:r>
              <a:rPr lang="en-US" altLang="en-US" sz="2400" dirty="0"/>
              <a:t> at the end of the deque.</a:t>
            </a:r>
          </a:p>
          <a:p>
            <a:r>
              <a:rPr lang="en-US" altLang="en-US" sz="2400" dirty="0"/>
              <a:t> </a:t>
            </a:r>
            <a:r>
              <a:rPr lang="en-US" altLang="en-US" sz="2400" dirty="0" err="1"/>
              <a:t>removeFirst</a:t>
            </a:r>
            <a:r>
              <a:rPr lang="en-US" altLang="en-US" sz="2400" dirty="0"/>
              <a:t>(): Remove and return the first element of the deque; an error occurs if the deque is empty.</a:t>
            </a:r>
          </a:p>
          <a:p>
            <a:r>
              <a:rPr lang="en-US" altLang="en-US" sz="2400" dirty="0" err="1"/>
              <a:t>removeLast</a:t>
            </a:r>
            <a:r>
              <a:rPr lang="en-US" altLang="en-US" sz="2400" dirty="0"/>
              <a:t>(): Remove and return the last element of the deque; an error occurs if the deque is empty.</a:t>
            </a:r>
          </a:p>
          <a:p>
            <a:r>
              <a:rPr lang="en-US" altLang="en-US" sz="2400" dirty="0" err="1"/>
              <a:t>getFirst</a:t>
            </a:r>
            <a:r>
              <a:rPr lang="en-US" altLang="en-US" sz="2400" dirty="0"/>
              <a:t>(): Return the first element of the deque; an error occurs if the deque is empty.</a:t>
            </a:r>
          </a:p>
          <a:p>
            <a:r>
              <a:rPr lang="en-US" altLang="en-US" sz="2400" dirty="0" err="1"/>
              <a:t>getLast</a:t>
            </a:r>
            <a:r>
              <a:rPr lang="en-US" altLang="en-US" sz="2400" dirty="0"/>
              <a:t>(): Return the last element of the deque; an error occurs if the deque is empty.</a:t>
            </a:r>
          </a:p>
          <a:p>
            <a:r>
              <a:rPr lang="en-US" altLang="en-US" sz="2400" dirty="0"/>
              <a:t>size(): Return the number of elements of the deque.</a:t>
            </a:r>
          </a:p>
          <a:p>
            <a:r>
              <a:rPr lang="en-US" altLang="en-US" sz="2400" dirty="0" err="1"/>
              <a:t>isEmpty</a:t>
            </a:r>
            <a:r>
              <a:rPr lang="en-US" altLang="en-US" sz="2400" dirty="0"/>
              <a:t>(): Determine if the deque is empty.</a:t>
            </a:r>
          </a:p>
          <a:p>
            <a:endParaRPr lang="ar-SA" alt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783AD-E844-A81C-1704-9C2ADFCD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22533" name="Slide Number Placeholder 5">
            <a:extLst>
              <a:ext uri="{FF2B5EF4-FFF2-40B4-BE49-F238E27FC236}">
                <a16:creationId xmlns:a16="http://schemas.microsoft.com/office/drawing/2014/main" id="{EA06E8B7-634A-2E9F-6770-0840994CAD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800F8E-2798-45B7-A201-11680E1275FC}" type="slidenum">
              <a:rPr lang="ar-SA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D0B511F-B3D5-98CC-B3EB-DFCE9F13B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Double-Ended Queues (cont.)</a:t>
            </a:r>
            <a:b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</a:br>
            <a:endParaRPr lang="ar-SA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Tex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A2D8026-EB46-2064-5589-43AB9A4352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0" y="1371600"/>
            <a:ext cx="7620000" cy="4114800"/>
          </a:xfrm>
        </p:spPr>
        <p:txBody>
          <a:bodyPr/>
          <a:lstStyle/>
          <a:p>
            <a:r>
              <a:rPr lang="en-US" altLang="en-US" b="1" i="1" u="sng" dirty="0"/>
              <a:t>Operation</a:t>
            </a:r>
            <a:r>
              <a:rPr lang="en-US" altLang="en-US" b="1" i="1" dirty="0"/>
              <a:t>              </a:t>
            </a:r>
            <a:r>
              <a:rPr lang="en-US" altLang="en-US" b="1" i="1" u="sng" dirty="0"/>
              <a:t>Output</a:t>
            </a:r>
            <a:r>
              <a:rPr lang="en-US" altLang="en-US" i="1" u="sng" dirty="0"/>
              <a:t> </a:t>
            </a:r>
            <a:r>
              <a:rPr lang="en-US" altLang="en-US" i="1" dirty="0"/>
              <a:t>                    </a:t>
            </a:r>
            <a:r>
              <a:rPr lang="en-US" altLang="en-US" b="1" i="1" u="sng" dirty="0"/>
              <a:t>D</a:t>
            </a:r>
            <a:endParaRPr lang="en-US" altLang="en-US" dirty="0"/>
          </a:p>
          <a:p>
            <a:r>
              <a:rPr lang="en-US" altLang="en-US" dirty="0" err="1"/>
              <a:t>addFirst</a:t>
            </a:r>
            <a:r>
              <a:rPr lang="en-US" altLang="en-US" dirty="0"/>
              <a:t>(3)                    -                       (3)</a:t>
            </a:r>
          </a:p>
          <a:p>
            <a:r>
              <a:rPr lang="en-US" altLang="en-US" dirty="0" err="1"/>
              <a:t>addFirst</a:t>
            </a:r>
            <a:r>
              <a:rPr lang="en-US" altLang="en-US" dirty="0"/>
              <a:t>(5)                    -                     (5,3)</a:t>
            </a:r>
          </a:p>
          <a:p>
            <a:r>
              <a:rPr lang="en-US" altLang="en-US" dirty="0" err="1"/>
              <a:t>removeFirst</a:t>
            </a:r>
            <a:r>
              <a:rPr lang="en-US" altLang="en-US" dirty="0"/>
              <a:t>()</a:t>
            </a:r>
            <a:r>
              <a:rPr lang="en-US" altLang="en-US" i="1" dirty="0"/>
              <a:t>               5</a:t>
            </a:r>
            <a:r>
              <a:rPr lang="en-US" altLang="en-US" dirty="0"/>
              <a:t>                      (3)</a:t>
            </a:r>
          </a:p>
          <a:p>
            <a:r>
              <a:rPr lang="en-US" altLang="en-US" dirty="0" err="1"/>
              <a:t>addLast</a:t>
            </a:r>
            <a:r>
              <a:rPr lang="en-US" altLang="en-US" dirty="0"/>
              <a:t>(7)                   -                      (3,7)</a:t>
            </a:r>
          </a:p>
          <a:p>
            <a:r>
              <a:rPr lang="en-US" altLang="en-US" dirty="0" err="1"/>
              <a:t>removeFirst</a:t>
            </a:r>
            <a:r>
              <a:rPr lang="en-US" altLang="en-US" dirty="0"/>
              <a:t>()</a:t>
            </a:r>
            <a:r>
              <a:rPr lang="en-US" altLang="en-US" i="1" dirty="0"/>
              <a:t>                 3</a:t>
            </a:r>
            <a:r>
              <a:rPr lang="en-US" altLang="en-US" dirty="0"/>
              <a:t>                      (7)</a:t>
            </a:r>
          </a:p>
          <a:p>
            <a:r>
              <a:rPr lang="en-US" altLang="en-US" dirty="0" err="1"/>
              <a:t>removeLast</a:t>
            </a:r>
            <a:r>
              <a:rPr lang="en-US" altLang="en-US" dirty="0"/>
              <a:t>()</a:t>
            </a:r>
            <a:r>
              <a:rPr lang="en-US" altLang="en-US" i="1" dirty="0"/>
              <a:t>                  7</a:t>
            </a:r>
            <a:r>
              <a:rPr lang="en-US" altLang="en-US" dirty="0"/>
              <a:t>                    ()</a:t>
            </a:r>
          </a:p>
          <a:p>
            <a:r>
              <a:rPr lang="en-US" altLang="en-US" dirty="0" err="1"/>
              <a:t>removeFirst</a:t>
            </a:r>
            <a:r>
              <a:rPr lang="en-US" altLang="en-US" dirty="0"/>
              <a:t>()</a:t>
            </a:r>
            <a:r>
              <a:rPr lang="en-US" altLang="en-US" i="1" dirty="0"/>
              <a:t>               "error"</a:t>
            </a:r>
            <a:r>
              <a:rPr lang="en-US" altLang="en-US" dirty="0"/>
              <a:t>                ()</a:t>
            </a:r>
          </a:p>
          <a:p>
            <a:r>
              <a:rPr lang="en-US" altLang="en-US" dirty="0" err="1"/>
              <a:t>isEmpty</a:t>
            </a:r>
            <a:r>
              <a:rPr lang="en-US" altLang="en-US" dirty="0"/>
              <a:t>()</a:t>
            </a:r>
            <a:r>
              <a:rPr lang="en-US" altLang="en-US" i="1" dirty="0"/>
              <a:t>                    true</a:t>
            </a:r>
            <a:r>
              <a:rPr lang="en-US" altLang="en-US" dirty="0"/>
              <a:t>                    ()</a:t>
            </a:r>
          </a:p>
          <a:p>
            <a:endParaRPr lang="ar-SA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92C6-3859-85EF-E445-05787007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23557" name="Slide Number Placeholder 5">
            <a:extLst>
              <a:ext uri="{FF2B5EF4-FFF2-40B4-BE49-F238E27FC236}">
                <a16:creationId xmlns:a16="http://schemas.microsoft.com/office/drawing/2014/main" id="{8338BE73-4F3A-FFF9-B95B-94616832E8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E2E0E4-059B-49FE-8561-6209F48CF71F}" type="slidenum">
              <a:rPr lang="ar-SA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CDAD741-A86D-416E-BF42-1EC82C032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Implementing a Deque</a:t>
            </a:r>
            <a:endParaRPr lang="ar-SA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Tex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D1CC4FA-3B26-06AC-6C00-B97092251FD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905000"/>
            <a:ext cx="64008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u="sng"/>
              <a:t>Doubly linked list: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Since the deque requires insertion and removal at both ends of a list, using a singly linked list to implement a deque would be inefficient.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Method                                                          Time</a:t>
            </a:r>
            <a:endParaRPr lang="en-US" altLang="en-US" sz="1800"/>
          </a:p>
          <a:p>
            <a:r>
              <a:rPr lang="en-US" altLang="en-US" sz="1800"/>
              <a:t>size, isEmpty</a:t>
            </a:r>
            <a:r>
              <a:rPr lang="en-US" altLang="en-US" sz="1800" i="1"/>
              <a:t>                                                O</a:t>
            </a:r>
            <a:r>
              <a:rPr lang="en-US" altLang="en-US" sz="1800"/>
              <a:t>(1)</a:t>
            </a:r>
          </a:p>
          <a:p>
            <a:r>
              <a:rPr lang="en-US" altLang="en-US" sz="1800"/>
              <a:t>getFirst, getLast</a:t>
            </a:r>
            <a:r>
              <a:rPr lang="en-US" altLang="en-US" sz="1800" i="1"/>
              <a:t>                                           O</a:t>
            </a:r>
            <a:r>
              <a:rPr lang="en-US" altLang="en-US" sz="1800"/>
              <a:t>(1)</a:t>
            </a:r>
          </a:p>
          <a:p>
            <a:r>
              <a:rPr lang="en-US" altLang="en-US" sz="1800"/>
              <a:t>add First, addLast</a:t>
            </a:r>
            <a:r>
              <a:rPr lang="en-US" altLang="en-US" sz="1800" i="1"/>
              <a:t>                                        O</a:t>
            </a:r>
            <a:r>
              <a:rPr lang="en-US" altLang="en-US" sz="1800"/>
              <a:t>(1)</a:t>
            </a:r>
          </a:p>
          <a:p>
            <a:r>
              <a:rPr lang="en-US" altLang="en-US" sz="1800"/>
              <a:t>removeFirst, removeLast</a:t>
            </a:r>
            <a:r>
              <a:rPr lang="en-US" altLang="en-US" sz="1800" i="1"/>
              <a:t>                           O</a:t>
            </a:r>
            <a:r>
              <a:rPr lang="en-US" altLang="en-US" sz="1800"/>
              <a:t>(1)</a:t>
            </a:r>
          </a:p>
          <a:p>
            <a:endParaRPr lang="ar-SA" altLang="en-US" sz="1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DD00-E2D4-3F28-7BB5-427150C5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24581" name="Slide Number Placeholder 5">
            <a:extLst>
              <a:ext uri="{FF2B5EF4-FFF2-40B4-BE49-F238E27FC236}">
                <a16:creationId xmlns:a16="http://schemas.microsoft.com/office/drawing/2014/main" id="{D9223420-BCAA-2EBA-D379-8CA32E2B76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3D871B-11E2-45E3-A215-0600D6C70CB3}" type="slidenum">
              <a:rPr lang="ar-SA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E93907C-E27B-6527-720C-30134D8BE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Double Ended Queue (Deque)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1B510E7-E6B9-39E7-CEC0-BB9D85CA3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5550" y="2017713"/>
            <a:ext cx="7983538" cy="4114800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</a:rPr>
              <a:t>There are: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Input-restricted Deque.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Output-restricted Deque.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Bellow show a figure a empty Deque Q[5] which can accommodate five elements.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9461" name="Group 5">
            <a:extLst>
              <a:ext uri="{FF2B5EF4-FFF2-40B4-BE49-F238E27FC236}">
                <a16:creationId xmlns:a16="http://schemas.microsoft.com/office/drawing/2014/main" id="{AB03BDE0-2594-FF7E-3EE9-984DC642BB3D}"/>
              </a:ext>
            </a:extLst>
          </p:cNvPr>
          <p:cNvGraphicFramePr>
            <a:graphicFrameLocks noGrp="1"/>
          </p:cNvGraphicFramePr>
          <p:nvPr/>
        </p:nvGraphicFramePr>
        <p:xfrm>
          <a:off x="4079876" y="4933950"/>
          <a:ext cx="3311525" cy="592138"/>
        </p:xfrm>
        <a:graphic>
          <a:graphicData uri="http://schemas.openxmlformats.org/drawingml/2006/table">
            <a:tbl>
              <a:tblPr/>
              <a:tblGrid>
                <a:gridCol w="66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2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18" name="Text Box 19">
            <a:extLst>
              <a:ext uri="{FF2B5EF4-FFF2-40B4-BE49-F238E27FC236}">
                <a16:creationId xmlns:a16="http://schemas.microsoft.com/office/drawing/2014/main" id="{947DAF5A-C9CC-176D-EB9D-3328B118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5510213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Q[0]</a:t>
            </a:r>
          </a:p>
        </p:txBody>
      </p:sp>
      <p:sp>
        <p:nvSpPr>
          <p:cNvPr id="25619" name="Text Box 20">
            <a:extLst>
              <a:ext uri="{FF2B5EF4-FFF2-40B4-BE49-F238E27FC236}">
                <a16:creationId xmlns:a16="http://schemas.microsoft.com/office/drawing/2014/main" id="{5F5E3B4C-FAB1-FFE6-EFE2-3BDAD0D8D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5510213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Q[1]</a:t>
            </a:r>
          </a:p>
        </p:txBody>
      </p:sp>
      <p:sp>
        <p:nvSpPr>
          <p:cNvPr id="25620" name="Text Box 21">
            <a:extLst>
              <a:ext uri="{FF2B5EF4-FFF2-40B4-BE49-F238E27FC236}">
                <a16:creationId xmlns:a16="http://schemas.microsoft.com/office/drawing/2014/main" id="{8C50E6B7-A4A4-B9A2-029C-9CA948205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864" y="5510213"/>
            <a:ext cx="719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Q[2]</a:t>
            </a:r>
          </a:p>
        </p:txBody>
      </p:sp>
      <p:sp>
        <p:nvSpPr>
          <p:cNvPr id="25621" name="Text Box 22">
            <a:extLst>
              <a:ext uri="{FF2B5EF4-FFF2-40B4-BE49-F238E27FC236}">
                <a16:creationId xmlns:a16="http://schemas.microsoft.com/office/drawing/2014/main" id="{DA7635FB-EC43-67BB-DF94-A6EF3EDDD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5510213"/>
            <a:ext cx="719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Q[3]</a:t>
            </a:r>
          </a:p>
        </p:txBody>
      </p:sp>
      <p:sp>
        <p:nvSpPr>
          <p:cNvPr id="25622" name="Text Box 23">
            <a:extLst>
              <a:ext uri="{FF2B5EF4-FFF2-40B4-BE49-F238E27FC236}">
                <a16:creationId xmlns:a16="http://schemas.microsoft.com/office/drawing/2014/main" id="{361FFC78-D9D9-5DA0-F082-E49A4A98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5510213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Q[4]</a:t>
            </a:r>
          </a:p>
        </p:txBody>
      </p:sp>
      <p:sp>
        <p:nvSpPr>
          <p:cNvPr id="25623" name="Line 25">
            <a:extLst>
              <a:ext uri="{FF2B5EF4-FFF2-40B4-BE49-F238E27FC236}">
                <a16:creationId xmlns:a16="http://schemas.microsoft.com/office/drawing/2014/main" id="{81B5672B-8500-35C9-32CF-F8DAE7A4B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4" y="54451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Line 26">
            <a:extLst>
              <a:ext uri="{FF2B5EF4-FFF2-40B4-BE49-F238E27FC236}">
                <a16:creationId xmlns:a16="http://schemas.microsoft.com/office/drawing/2014/main" id="{852872D3-C3CE-9341-C7A2-1AE43EC3C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4" y="54451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5" name="Line 27">
            <a:extLst>
              <a:ext uri="{FF2B5EF4-FFF2-40B4-BE49-F238E27FC236}">
                <a16:creationId xmlns:a16="http://schemas.microsoft.com/office/drawing/2014/main" id="{3FD5A0F6-AB70-8C39-EC96-B5CD054BD9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5864" y="5157788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Line 28">
            <a:extLst>
              <a:ext uri="{FF2B5EF4-FFF2-40B4-BE49-F238E27FC236}">
                <a16:creationId xmlns:a16="http://schemas.microsoft.com/office/drawing/2014/main" id="{451FC1F1-6FCE-E135-A705-3159C4DAC3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5914" y="5157788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Text Box 29">
            <a:extLst>
              <a:ext uri="{FF2B5EF4-FFF2-40B4-BE49-F238E27FC236}">
                <a16:creationId xmlns:a16="http://schemas.microsoft.com/office/drawing/2014/main" id="{4D367A8E-F4FD-7891-89A5-5728076DF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9" y="4941888"/>
            <a:ext cx="1042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</a:p>
        </p:txBody>
      </p:sp>
      <p:sp>
        <p:nvSpPr>
          <p:cNvPr id="25628" name="Text Box 30">
            <a:extLst>
              <a:ext uri="{FF2B5EF4-FFF2-40B4-BE49-F238E27FC236}">
                <a16:creationId xmlns:a16="http://schemas.microsoft.com/office/drawing/2014/main" id="{D8CA6CFD-AD1A-97B4-6F66-A05613F27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3464" y="5222876"/>
            <a:ext cx="1042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</a:p>
        </p:txBody>
      </p:sp>
      <p:sp>
        <p:nvSpPr>
          <p:cNvPr id="25629" name="Text Box 31">
            <a:extLst>
              <a:ext uri="{FF2B5EF4-FFF2-40B4-BE49-F238E27FC236}">
                <a16:creationId xmlns:a16="http://schemas.microsoft.com/office/drawing/2014/main" id="{4D1A29C1-D9E3-C498-9520-6ECC5F0F2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2025" y="4941888"/>
            <a:ext cx="1042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</a:p>
        </p:txBody>
      </p:sp>
      <p:sp>
        <p:nvSpPr>
          <p:cNvPr id="25630" name="Text Box 32">
            <a:extLst>
              <a:ext uri="{FF2B5EF4-FFF2-40B4-BE49-F238E27FC236}">
                <a16:creationId xmlns:a16="http://schemas.microsoft.com/office/drawing/2014/main" id="{BD80AFE5-34C4-42C8-07E9-9410760AE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5222876"/>
            <a:ext cx="1042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</a:p>
        </p:txBody>
      </p:sp>
      <p:sp>
        <p:nvSpPr>
          <p:cNvPr id="25631" name="Text Box 33">
            <a:extLst>
              <a:ext uri="{FF2B5EF4-FFF2-40B4-BE49-F238E27FC236}">
                <a16:creationId xmlns:a16="http://schemas.microsoft.com/office/drawing/2014/main" id="{97366BD5-3D0F-6B5D-5999-0E866F088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6092826"/>
            <a:ext cx="3455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Fig: A Deque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75BE35D-E473-528B-9B0B-2146A0369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Double Ended Queue (Deque)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2F458CB6-6F41-CE06-6DE1-8593CFA5B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2017713"/>
            <a:ext cx="79835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/>
              <a:t>There are: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800" kern="0" dirty="0"/>
              <a:t>Input-restricted Deque: An input restricted Deque restricts the insertion of the elements at one end only, the deletion of elements can be done at both the end of a queue.</a:t>
            </a:r>
          </a:p>
        </p:txBody>
      </p:sp>
      <p:graphicFrame>
        <p:nvGraphicFramePr>
          <p:cNvPr id="21" name="Group 5">
            <a:extLst>
              <a:ext uri="{FF2B5EF4-FFF2-40B4-BE49-F238E27FC236}">
                <a16:creationId xmlns:a16="http://schemas.microsoft.com/office/drawing/2014/main" id="{C6BEE613-8037-7EA4-FE7F-93C70907A630}"/>
              </a:ext>
            </a:extLst>
          </p:cNvPr>
          <p:cNvGraphicFramePr>
            <a:graphicFrameLocks noGrp="1"/>
          </p:cNvGraphicFramePr>
          <p:nvPr/>
        </p:nvGraphicFramePr>
        <p:xfrm>
          <a:off x="4079876" y="4933950"/>
          <a:ext cx="3311525" cy="592138"/>
        </p:xfrm>
        <a:graphic>
          <a:graphicData uri="http://schemas.openxmlformats.org/drawingml/2006/table">
            <a:tbl>
              <a:tblPr/>
              <a:tblGrid>
                <a:gridCol w="66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2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42" name="Text Box 19">
            <a:extLst>
              <a:ext uri="{FF2B5EF4-FFF2-40B4-BE49-F238E27FC236}">
                <a16:creationId xmlns:a16="http://schemas.microsoft.com/office/drawing/2014/main" id="{C8CBE4AB-8E9F-E636-DF7D-74EC5EE60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5510213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Q[0]</a:t>
            </a:r>
          </a:p>
        </p:txBody>
      </p:sp>
      <p:sp>
        <p:nvSpPr>
          <p:cNvPr id="26643" name="Text Box 20">
            <a:extLst>
              <a:ext uri="{FF2B5EF4-FFF2-40B4-BE49-F238E27FC236}">
                <a16:creationId xmlns:a16="http://schemas.microsoft.com/office/drawing/2014/main" id="{6EC4B9BE-6455-281E-E5A0-E451B5A62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5510213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Q[1]</a:t>
            </a:r>
          </a:p>
        </p:txBody>
      </p:sp>
      <p:sp>
        <p:nvSpPr>
          <p:cNvPr id="26644" name="Text Box 21">
            <a:extLst>
              <a:ext uri="{FF2B5EF4-FFF2-40B4-BE49-F238E27FC236}">
                <a16:creationId xmlns:a16="http://schemas.microsoft.com/office/drawing/2014/main" id="{7B5A533E-B1C5-64F7-388D-FF30090C4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864" y="5510213"/>
            <a:ext cx="719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Q[2]</a:t>
            </a:r>
          </a:p>
        </p:txBody>
      </p:sp>
      <p:sp>
        <p:nvSpPr>
          <p:cNvPr id="26645" name="Text Box 22">
            <a:extLst>
              <a:ext uri="{FF2B5EF4-FFF2-40B4-BE49-F238E27FC236}">
                <a16:creationId xmlns:a16="http://schemas.microsoft.com/office/drawing/2014/main" id="{AC2AD06B-240F-54D4-7B9C-F3AA828CB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5510213"/>
            <a:ext cx="719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Q[3]</a:t>
            </a:r>
          </a:p>
        </p:txBody>
      </p:sp>
      <p:sp>
        <p:nvSpPr>
          <p:cNvPr id="26646" name="Text Box 23">
            <a:extLst>
              <a:ext uri="{FF2B5EF4-FFF2-40B4-BE49-F238E27FC236}">
                <a16:creationId xmlns:a16="http://schemas.microsoft.com/office/drawing/2014/main" id="{CD76CEDD-C2AD-3CD6-09DD-803BCD77C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5461001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Q[4]</a:t>
            </a:r>
          </a:p>
        </p:txBody>
      </p:sp>
      <p:sp>
        <p:nvSpPr>
          <p:cNvPr id="26647" name="Line 26">
            <a:extLst>
              <a:ext uri="{FF2B5EF4-FFF2-40B4-BE49-F238E27FC236}">
                <a16:creationId xmlns:a16="http://schemas.microsoft.com/office/drawing/2014/main" id="{044250F4-FEC2-C290-ADDA-D661C8A1F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4" y="54451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27">
            <a:extLst>
              <a:ext uri="{FF2B5EF4-FFF2-40B4-BE49-F238E27FC236}">
                <a16:creationId xmlns:a16="http://schemas.microsoft.com/office/drawing/2014/main" id="{1A26AB31-9AA4-7F82-D656-6702D8D49A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5864" y="5157788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Line 28">
            <a:extLst>
              <a:ext uri="{FF2B5EF4-FFF2-40B4-BE49-F238E27FC236}">
                <a16:creationId xmlns:a16="http://schemas.microsoft.com/office/drawing/2014/main" id="{EB9F7DEA-4095-F474-EC44-0E8172CAB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5914" y="5157788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Text Box 29">
            <a:extLst>
              <a:ext uri="{FF2B5EF4-FFF2-40B4-BE49-F238E27FC236}">
                <a16:creationId xmlns:a16="http://schemas.microsoft.com/office/drawing/2014/main" id="{50C3A5D7-3D7D-CAF9-3BEC-DE52924D9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9" y="4941888"/>
            <a:ext cx="1042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</a:p>
        </p:txBody>
      </p:sp>
      <p:sp>
        <p:nvSpPr>
          <p:cNvPr id="26651" name="Text Box 30">
            <a:extLst>
              <a:ext uri="{FF2B5EF4-FFF2-40B4-BE49-F238E27FC236}">
                <a16:creationId xmlns:a16="http://schemas.microsoft.com/office/drawing/2014/main" id="{FB3EA7E9-678B-A0EE-F1E7-636EE0DA4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3464" y="5222876"/>
            <a:ext cx="1042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</a:p>
        </p:txBody>
      </p:sp>
      <p:sp>
        <p:nvSpPr>
          <p:cNvPr id="26652" name="Text Box 31">
            <a:extLst>
              <a:ext uri="{FF2B5EF4-FFF2-40B4-BE49-F238E27FC236}">
                <a16:creationId xmlns:a16="http://schemas.microsoft.com/office/drawing/2014/main" id="{BFB7D336-1AE4-CF77-C9B5-EB660F796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2025" y="4941888"/>
            <a:ext cx="1042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EA6634E8-DA69-ABA8-DA99-0CBF47786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6092826"/>
            <a:ext cx="76438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/>
              <a:t>Fig: A representation of an input-</a:t>
            </a:r>
            <a:r>
              <a:rPr lang="en-US" sz="2800" kern="0" dirty="0"/>
              <a:t>restricted</a:t>
            </a:r>
            <a:r>
              <a:rPr lang="en-US" sz="2800" dirty="0"/>
              <a:t> Deque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FC6451B-03D0-1B30-1D2A-CB38B7A9D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Double Ended Queue (Deque)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8376882B-17A3-184C-493A-13C01CCA0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2017713"/>
            <a:ext cx="79835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/>
              <a:t>There are: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800" kern="0" dirty="0"/>
              <a:t>Output-restricted Deque: on the contrary, an Output-restricted Deque, restricts the deletion of elements at one end only, and allows insertion to be done at both the ends of a Deque.</a:t>
            </a:r>
          </a:p>
        </p:txBody>
      </p:sp>
      <p:graphicFrame>
        <p:nvGraphicFramePr>
          <p:cNvPr id="33" name="Group 5">
            <a:extLst>
              <a:ext uri="{FF2B5EF4-FFF2-40B4-BE49-F238E27FC236}">
                <a16:creationId xmlns:a16="http://schemas.microsoft.com/office/drawing/2014/main" id="{3F8F109E-ADA1-08B2-D68F-0161BD264487}"/>
              </a:ext>
            </a:extLst>
          </p:cNvPr>
          <p:cNvGraphicFramePr>
            <a:graphicFrameLocks noGrp="1"/>
          </p:cNvGraphicFramePr>
          <p:nvPr/>
        </p:nvGraphicFramePr>
        <p:xfrm>
          <a:off x="4222751" y="4933950"/>
          <a:ext cx="3311525" cy="592138"/>
        </p:xfrm>
        <a:graphic>
          <a:graphicData uri="http://schemas.openxmlformats.org/drawingml/2006/table">
            <a:tbl>
              <a:tblPr/>
              <a:tblGrid>
                <a:gridCol w="66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2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66" name="Text Box 19">
            <a:extLst>
              <a:ext uri="{FF2B5EF4-FFF2-40B4-BE49-F238E27FC236}">
                <a16:creationId xmlns:a16="http://schemas.microsoft.com/office/drawing/2014/main" id="{B2088903-62E0-F5E7-FAAE-95DBD7CE1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0" y="5510213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Q[0]</a:t>
            </a:r>
          </a:p>
        </p:txBody>
      </p:sp>
      <p:sp>
        <p:nvSpPr>
          <p:cNvPr id="27667" name="Text Box 20">
            <a:extLst>
              <a:ext uri="{FF2B5EF4-FFF2-40B4-BE49-F238E27FC236}">
                <a16:creationId xmlns:a16="http://schemas.microsoft.com/office/drawing/2014/main" id="{A94EF107-C755-9445-A8BC-8C4E908CC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5510213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Q[1]</a:t>
            </a:r>
          </a:p>
        </p:txBody>
      </p:sp>
      <p:sp>
        <p:nvSpPr>
          <p:cNvPr id="27668" name="Text Box 21">
            <a:extLst>
              <a:ext uri="{FF2B5EF4-FFF2-40B4-BE49-F238E27FC236}">
                <a16:creationId xmlns:a16="http://schemas.microsoft.com/office/drawing/2014/main" id="{4599B216-0C23-68AE-F3DE-56AE2EC2C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9" y="5510213"/>
            <a:ext cx="719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Q[2]</a:t>
            </a:r>
          </a:p>
        </p:txBody>
      </p:sp>
      <p:sp>
        <p:nvSpPr>
          <p:cNvPr id="27669" name="Text Box 22">
            <a:extLst>
              <a:ext uri="{FF2B5EF4-FFF2-40B4-BE49-F238E27FC236}">
                <a16:creationId xmlns:a16="http://schemas.microsoft.com/office/drawing/2014/main" id="{2D63FC55-F12E-CC39-4856-D2C0E561C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9" y="5510213"/>
            <a:ext cx="719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Q[3]</a:t>
            </a:r>
          </a:p>
        </p:txBody>
      </p:sp>
      <p:sp>
        <p:nvSpPr>
          <p:cNvPr id="27670" name="Text Box 23">
            <a:extLst>
              <a:ext uri="{FF2B5EF4-FFF2-40B4-BE49-F238E27FC236}">
                <a16:creationId xmlns:a16="http://schemas.microsoft.com/office/drawing/2014/main" id="{65E4B560-5BEB-C289-ADAB-C46F42AC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575" y="5510213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Q[4]</a:t>
            </a:r>
          </a:p>
        </p:txBody>
      </p:sp>
      <p:sp>
        <p:nvSpPr>
          <p:cNvPr id="27671" name="Line 26">
            <a:extLst>
              <a:ext uri="{FF2B5EF4-FFF2-40B4-BE49-F238E27FC236}">
                <a16:creationId xmlns:a16="http://schemas.microsoft.com/office/drawing/2014/main" id="{04C29D23-A9BE-3D08-FCE7-F0E3A924E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39" y="54451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" name="Line 27">
            <a:extLst>
              <a:ext uri="{FF2B5EF4-FFF2-40B4-BE49-F238E27FC236}">
                <a16:creationId xmlns:a16="http://schemas.microsoft.com/office/drawing/2014/main" id="{2C5D2CE7-D39D-70C9-AEDE-2A378087FB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8739" y="5157788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3" name="Text Box 29">
            <a:extLst>
              <a:ext uri="{FF2B5EF4-FFF2-40B4-BE49-F238E27FC236}">
                <a16:creationId xmlns:a16="http://schemas.microsoft.com/office/drawing/2014/main" id="{B8CB7788-0863-6573-EDE0-5300AD1C7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4941889"/>
            <a:ext cx="1042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</a:p>
        </p:txBody>
      </p:sp>
      <p:sp>
        <p:nvSpPr>
          <p:cNvPr id="27674" name="Text Box 30">
            <a:extLst>
              <a:ext uri="{FF2B5EF4-FFF2-40B4-BE49-F238E27FC236}">
                <a16:creationId xmlns:a16="http://schemas.microsoft.com/office/drawing/2014/main" id="{11236F6C-1377-7C56-160C-645FE5012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6339" y="5222876"/>
            <a:ext cx="1042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</a:p>
        </p:txBody>
      </p:sp>
      <p:sp>
        <p:nvSpPr>
          <p:cNvPr id="27675" name="Text Box 31">
            <a:extLst>
              <a:ext uri="{FF2B5EF4-FFF2-40B4-BE49-F238E27FC236}">
                <a16:creationId xmlns:a16="http://schemas.microsoft.com/office/drawing/2014/main" id="{EA2A0971-1BDD-9917-73E6-D650E4F09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900" y="4941888"/>
            <a:ext cx="1042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</a:p>
        </p:txBody>
      </p:sp>
      <p:sp>
        <p:nvSpPr>
          <p:cNvPr id="45" name="Text Box 33">
            <a:extLst>
              <a:ext uri="{FF2B5EF4-FFF2-40B4-BE49-F238E27FC236}">
                <a16:creationId xmlns:a16="http://schemas.microsoft.com/office/drawing/2014/main" id="{AE9F6AB7-EFAF-2CB8-D32A-E0B3E8153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6092826"/>
            <a:ext cx="76438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/>
              <a:t>Fig: A representation of an </a:t>
            </a:r>
            <a:r>
              <a:rPr lang="en-US" sz="2800" kern="0" dirty="0"/>
              <a:t>Output</a:t>
            </a:r>
            <a:r>
              <a:rPr lang="en-US" sz="2800" dirty="0"/>
              <a:t>-</a:t>
            </a:r>
            <a:r>
              <a:rPr lang="en-US" sz="2800" kern="0" dirty="0"/>
              <a:t>restricted</a:t>
            </a:r>
            <a:r>
              <a:rPr lang="en-US" sz="2800" dirty="0"/>
              <a:t> Deque</a:t>
            </a:r>
          </a:p>
        </p:txBody>
      </p:sp>
      <p:sp>
        <p:nvSpPr>
          <p:cNvPr id="27677" name="Line 26">
            <a:extLst>
              <a:ext uri="{FF2B5EF4-FFF2-40B4-BE49-F238E27FC236}">
                <a16:creationId xmlns:a16="http://schemas.microsoft.com/office/drawing/2014/main" id="{8907802B-7483-A141-0F2A-38E652552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1651" y="51673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A661F92-A5B8-A202-F611-939C157AC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Priority Queue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A4831FC-4E3A-F6E8-8495-DC8F8DB74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4114" y="2017714"/>
            <a:ext cx="8054975" cy="4651375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</a:rPr>
              <a:t>A priority queue is a collection of elements where the elements are stored according to their priority levels.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The order in which the elements should get added or removed is decided by the priority or the element.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Following rules are applied to maintain a priority queue.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The element with a higher priority is processes before any element of lower priority.</a:t>
            </a:r>
          </a:p>
          <a:p>
            <a:endParaRPr lang="en-US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8891-8205-4D07-91C8-8F868D29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dirty="0"/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dirty="0"/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5AC5-65FC-4D9E-9115-B0DAC083F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80" y="2084832"/>
            <a:ext cx="4940511" cy="4224528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Definition: </a:t>
            </a:r>
          </a:p>
          <a:p>
            <a:r>
              <a:rPr lang="en-US" sz="2800" i="1" dirty="0"/>
              <a:t>Queue is an Abstract </a:t>
            </a:r>
            <a:r>
              <a:rPr lang="en-US" sz="2800" dirty="0"/>
              <a:t>data structure that follow the First In First Out (FIFO) i.e. the first element that is entered in the </a:t>
            </a:r>
            <a:r>
              <a:rPr lang="en-US" sz="2800" i="1" dirty="0"/>
              <a:t>queue</a:t>
            </a:r>
            <a:r>
              <a:rPr lang="en-US" sz="2800" dirty="0"/>
              <a:t> is the first one to be served.</a:t>
            </a:r>
            <a:endParaRPr lang="en-US" sz="2800" b="1" dirty="0">
              <a:solidFill>
                <a:schemeClr val="accent2"/>
              </a:solidFill>
            </a:endParaRPr>
          </a:p>
          <a:p>
            <a:r>
              <a:rPr lang="en-US" sz="2800" b="1" dirty="0">
                <a:solidFill>
                  <a:schemeClr val="accent2"/>
                </a:solidFill>
              </a:rPr>
              <a:t>Daily life example:</a:t>
            </a:r>
          </a:p>
          <a:p>
            <a:r>
              <a:rPr lang="en-US" sz="2800" dirty="0"/>
              <a:t>a line of people waiting for their turn at a bank or </a:t>
            </a:r>
          </a:p>
          <a:p>
            <a:r>
              <a:rPr lang="en-US" sz="2800" dirty="0"/>
              <a:t>a line of vehicles waiting for token at a tool plaza or</a:t>
            </a:r>
          </a:p>
          <a:p>
            <a:r>
              <a:rPr lang="en-US" sz="2800" dirty="0"/>
              <a:t>a line of customers at cash and carry to pay their bills. </a:t>
            </a:r>
          </a:p>
        </p:txBody>
      </p:sp>
      <p:pic>
        <p:nvPicPr>
          <p:cNvPr id="1026" name="Picture 2" descr="Queue Data Structure Using Array and Linked List">
            <a:extLst>
              <a:ext uri="{FF2B5EF4-FFF2-40B4-BE49-F238E27FC236}">
                <a16:creationId xmlns:a16="http://schemas.microsoft.com/office/drawing/2014/main" id="{DE1EBCAE-5A1F-4B20-B061-E0318E509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748" y="3531505"/>
            <a:ext cx="6223680" cy="24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C84A1C-4A60-4137-BA11-14E457A61701}"/>
              </a:ext>
            </a:extLst>
          </p:cNvPr>
          <p:cNvSpPr/>
          <p:nvPr/>
        </p:nvSpPr>
        <p:spPr>
          <a:xfrm>
            <a:off x="7431314" y="6125026"/>
            <a:ext cx="2873829" cy="309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hlinkClick r:id="rId3"/>
              </a:rPr>
              <a:t>Reference: codesdope.com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FD3A63-8856-480D-ABC7-7C3BA0E9D1C4}"/>
              </a:ext>
            </a:extLst>
          </p:cNvPr>
          <p:cNvSpPr/>
          <p:nvPr/>
        </p:nvSpPr>
        <p:spPr>
          <a:xfrm>
            <a:off x="5126490" y="2351314"/>
            <a:ext cx="1698171" cy="616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Dequeue()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FCEACA-BF91-42F6-ADB2-979DA01951C2}"/>
              </a:ext>
            </a:extLst>
          </p:cNvPr>
          <p:cNvSpPr/>
          <p:nvPr/>
        </p:nvSpPr>
        <p:spPr>
          <a:xfrm>
            <a:off x="10010553" y="2358573"/>
            <a:ext cx="1698171" cy="616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Equeue()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8E6F976-1A51-4D75-8EC9-C61191921990}"/>
              </a:ext>
            </a:extLst>
          </p:cNvPr>
          <p:cNvSpPr/>
          <p:nvPr/>
        </p:nvSpPr>
        <p:spPr>
          <a:xfrm>
            <a:off x="5878285" y="3055255"/>
            <a:ext cx="174171" cy="388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5EA2BD4-7D34-40D6-B3D1-D917C4E04B65}"/>
              </a:ext>
            </a:extLst>
          </p:cNvPr>
          <p:cNvSpPr/>
          <p:nvPr/>
        </p:nvSpPr>
        <p:spPr>
          <a:xfrm>
            <a:off x="10849431" y="3077028"/>
            <a:ext cx="174171" cy="388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B81B4-ACD1-41C5-B1BF-6465822D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4BC9D-CFF6-4A81-A37D-555E25C6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33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102BC92-B487-1059-5605-3DFDA68785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8213" y="147639"/>
            <a:ext cx="7543800" cy="1450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Priority Queue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049AB51-D6E7-B423-CB54-89E72B7BED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30450" y="1670050"/>
            <a:ext cx="8128000" cy="4840288"/>
          </a:xfrm>
        </p:spPr>
        <p:txBody>
          <a:bodyPr/>
          <a:lstStyle/>
          <a:p>
            <a:pPr lvl="1"/>
            <a:r>
              <a:rPr lang="en-US" altLang="en-US">
                <a:latin typeface="Times New Roman" panose="02020603050405020304" pitchFamily="18" charset="0"/>
              </a:rPr>
              <a:t>If there are elements with same priority, then the element added first in the queue would get processed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Here, smallest number that is most highest priority and greater number that is less priority.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Priority queues are used for implementing job scheduling by the operating system.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Where jobs with higher priorities are to be processed first.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Another application of priority queue is simulation systems where priority corresponds to event times.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7A3094D4-3464-1A3B-8CB8-8BEEC4927C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05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37D1B5CA-2321-4674-8E0E-633B98E03AF2}" type="slidenum">
              <a:rPr lang="en-US" smtClean="0"/>
              <a:pPr>
                <a:defRPr/>
              </a:pPr>
              <a:t>61</a:t>
            </a:fld>
            <a:endParaRPr lang="en-US" altLang="en-US" sz="900">
              <a:solidFill>
                <a:srgbClr val="FFFFFF"/>
              </a:solidFill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EC70DE8-3686-8127-1B3E-B6F58C351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1132"/>
            <a:ext cx="10972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Priority queue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980FF9DA-BD15-532D-A001-DDD8109A5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7833" y="1151104"/>
            <a:ext cx="9750175" cy="5181600"/>
          </a:xfrm>
        </p:spPr>
        <p:txBody>
          <a:bodyPr/>
          <a:lstStyle/>
          <a:p>
            <a:r>
              <a:rPr lang="en-US" altLang="en-US" sz="2800" dirty="0"/>
              <a:t>A stack is first in, last out</a:t>
            </a:r>
          </a:p>
          <a:p>
            <a:r>
              <a:rPr lang="en-US" altLang="en-US" sz="2800" dirty="0"/>
              <a:t>A queue is first in, first out</a:t>
            </a:r>
          </a:p>
          <a:p>
            <a:r>
              <a:rPr lang="en-US" altLang="en-US" sz="2800" dirty="0"/>
              <a:t>A </a:t>
            </a:r>
            <a:r>
              <a:rPr lang="en-US" altLang="en-US" sz="2800" dirty="0">
                <a:solidFill>
                  <a:schemeClr val="tx2"/>
                </a:solidFill>
              </a:rPr>
              <a:t>priority queue</a:t>
            </a:r>
            <a:r>
              <a:rPr lang="en-US" altLang="en-US" sz="2800" dirty="0"/>
              <a:t> is </a:t>
            </a:r>
            <a:r>
              <a:rPr lang="en-US" altLang="en-US" sz="2800" i="1" dirty="0"/>
              <a:t>least-first-out</a:t>
            </a:r>
          </a:p>
          <a:p>
            <a:pPr lvl="1"/>
            <a:r>
              <a:rPr lang="en-US" altLang="en-US" sz="2400" dirty="0"/>
              <a:t>The “smallest” element is the first one removed</a:t>
            </a:r>
          </a:p>
          <a:p>
            <a:pPr lvl="2"/>
            <a:r>
              <a:rPr lang="en-US" altLang="en-US" sz="2000" dirty="0"/>
              <a:t>(You could also define a </a:t>
            </a:r>
            <a:r>
              <a:rPr lang="en-US" altLang="en-US" sz="2000" i="1" dirty="0"/>
              <a:t>largest-first-out</a:t>
            </a:r>
            <a:r>
              <a:rPr lang="en-US" altLang="en-US" sz="2000" dirty="0"/>
              <a:t> priority queue)</a:t>
            </a:r>
          </a:p>
          <a:p>
            <a:pPr lvl="2"/>
            <a:r>
              <a:rPr lang="en-US" altLang="en-US" sz="2000" dirty="0"/>
              <a:t>This means that in general the Priority Queue can be called as </a:t>
            </a:r>
            <a:r>
              <a:rPr lang="en-US" altLang="en-US" sz="2000" i="1" dirty="0"/>
              <a:t>Highest-Priority-Out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Contrast bank queue and emergency room queue(s)</a:t>
            </a:r>
          </a:p>
          <a:p>
            <a:pPr lvl="1"/>
            <a:r>
              <a:rPr lang="en-US" altLang="en-US" sz="2400" dirty="0"/>
              <a:t>If there are several “smallest” elements, the implementer must decide which to remove first</a:t>
            </a:r>
          </a:p>
          <a:p>
            <a:pPr lvl="2"/>
            <a:r>
              <a:rPr lang="en-US" altLang="en-US" sz="2000" dirty="0"/>
              <a:t>Remove any “smallest” element (don’t care which)</a:t>
            </a:r>
          </a:p>
          <a:p>
            <a:pPr lvl="2"/>
            <a:r>
              <a:rPr lang="en-US" altLang="en-US" sz="2000" dirty="0"/>
              <a:t>Remove the first one added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1">
            <a:extLst>
              <a:ext uri="{FF2B5EF4-FFF2-40B4-BE49-F238E27FC236}">
                <a16:creationId xmlns:a16="http://schemas.microsoft.com/office/drawing/2014/main" id="{8CF50D81-CEB0-956A-4206-1EE460C1DC71}"/>
              </a:ext>
            </a:extLst>
          </p:cNvPr>
          <p:cNvSpPr>
            <a:spLocks/>
          </p:cNvSpPr>
          <p:nvPr/>
        </p:nvSpPr>
        <p:spPr bwMode="auto">
          <a:xfrm>
            <a:off x="4648200" y="6423730"/>
            <a:ext cx="2895600" cy="379591"/>
          </a:xfrm>
          <a:custGeom>
            <a:avLst/>
            <a:gdLst>
              <a:gd name="T0" fmla="*/ 1447800 w 21600"/>
              <a:gd name="T1" fmla="*/ 228600 h 21600"/>
              <a:gd name="T2" fmla="*/ 1447800 w 21600"/>
              <a:gd name="T3" fmla="*/ 228600 h 21600"/>
              <a:gd name="T4" fmla="*/ 1447800 w 21600"/>
              <a:gd name="T5" fmla="*/ 228600 h 21600"/>
              <a:gd name="T6" fmla="*/ 1447800 w 21600"/>
              <a:gd name="T7" fmla="*/ 2286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fld id="{66104993-C168-4121-82C4-E8CCDC7A97F0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62</a:t>
            </a:fld>
            <a:endParaRPr lang="en-US" altLang="en-US" sz="1200">
              <a:solidFill>
                <a:srgbClr val="000000"/>
              </a:solidFill>
              <a:latin typeface="Helvetica" panose="020B0604020202020204" pitchFamily="34" charset="0"/>
              <a:ea typeface="Helvetica" panose="020B0604020202020204" pitchFamily="34" charset="0"/>
              <a:cs typeface="Arial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32771" name="AutoShape 2">
            <a:extLst>
              <a:ext uri="{FF2B5EF4-FFF2-40B4-BE49-F238E27FC236}">
                <a16:creationId xmlns:a16="http://schemas.microsoft.com/office/drawing/2014/main" id="{E9891303-F810-AFAF-DE39-7EE38EEB47E3}"/>
              </a:ext>
            </a:extLst>
          </p:cNvPr>
          <p:cNvSpPr>
            <a:spLocks/>
          </p:cNvSpPr>
          <p:nvPr/>
        </p:nvSpPr>
        <p:spPr bwMode="auto">
          <a:xfrm>
            <a:off x="2025650" y="196850"/>
            <a:ext cx="8489950" cy="6578600"/>
          </a:xfrm>
          <a:custGeom>
            <a:avLst/>
            <a:gdLst>
              <a:gd name="T0" fmla="*/ 4244975 w 21600"/>
              <a:gd name="T1" fmla="*/ 3289300 h 21600"/>
              <a:gd name="T2" fmla="*/ 4244975 w 21600"/>
              <a:gd name="T3" fmla="*/ 3289300 h 21600"/>
              <a:gd name="T4" fmla="*/ 4244975 w 21600"/>
              <a:gd name="T5" fmla="*/ 3289300 h 21600"/>
              <a:gd name="T6" fmla="*/ 4244975 w 21600"/>
              <a:gd name="T7" fmla="*/ 32893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class PriorityQApp</a:t>
            </a:r>
            <a:endParaRPr lang="en-US" altLang="en-US" sz="2000">
              <a:solidFill>
                <a:srgbClr val="FFFFFF"/>
              </a:solidFill>
              <a:latin typeface="Arial" panose="020B0604020202020204" pitchFamily="34" charset="0"/>
              <a:ea typeface="Helvetica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{</a:t>
            </a:r>
            <a:endParaRPr lang="en-US" altLang="en-US" sz="2000">
              <a:solidFill>
                <a:srgbClr val="FFFFFF"/>
              </a:solidFill>
              <a:latin typeface="Arial" panose="020B0604020202020204" pitchFamily="34" charset="0"/>
              <a:ea typeface="Helvetica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    void main( )</a:t>
            </a:r>
            <a:endParaRPr lang="en-US" altLang="en-US" sz="2000">
              <a:solidFill>
                <a:srgbClr val="FFFFFF"/>
              </a:solidFill>
              <a:latin typeface="Arial" panose="020B0604020202020204" pitchFamily="34" charset="0"/>
              <a:ea typeface="Helvetica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   {</a:t>
            </a:r>
            <a:endParaRPr lang="en-US" altLang="en-US" sz="2000">
              <a:solidFill>
                <a:srgbClr val="FFFFFF"/>
              </a:solidFill>
              <a:latin typeface="Arial" panose="020B0604020202020204" pitchFamily="34" charset="0"/>
              <a:ea typeface="Helvetica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   PriorityQ thePQ = new PriorityQ(5);  </a:t>
            </a:r>
            <a:endParaRPr lang="en-US" altLang="en-US" sz="2000">
              <a:solidFill>
                <a:srgbClr val="FFFFFF"/>
              </a:solidFill>
              <a:latin typeface="Arial" panose="020B0604020202020204" pitchFamily="34" charset="0"/>
              <a:ea typeface="Helvetica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   thePQ.insert(30);</a:t>
            </a:r>
            <a:endParaRPr lang="en-US" altLang="en-US" sz="2000">
              <a:solidFill>
                <a:srgbClr val="FFFFFF"/>
              </a:solidFill>
              <a:latin typeface="Arial" panose="020B0604020202020204" pitchFamily="34" charset="0"/>
              <a:ea typeface="Helvetica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   thePQ.insert(50);</a:t>
            </a:r>
            <a:endParaRPr lang="en-US" altLang="en-US" sz="2000">
              <a:solidFill>
                <a:srgbClr val="FFFFFF"/>
              </a:solidFill>
              <a:latin typeface="Arial" panose="020B0604020202020204" pitchFamily="34" charset="0"/>
              <a:ea typeface="Helvetica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   thePQ.insert(10);</a:t>
            </a:r>
            <a:endParaRPr lang="en-US" altLang="en-US" sz="2000">
              <a:solidFill>
                <a:srgbClr val="FFFFFF"/>
              </a:solidFill>
              <a:latin typeface="Arial" panose="020B0604020202020204" pitchFamily="34" charset="0"/>
              <a:ea typeface="Helvetica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   thePQ.insert(40);</a:t>
            </a:r>
            <a:endParaRPr lang="en-US" altLang="en-US" sz="2000">
              <a:solidFill>
                <a:srgbClr val="FFFFFF"/>
              </a:solidFill>
              <a:latin typeface="Arial" panose="020B0604020202020204" pitchFamily="34" charset="0"/>
              <a:ea typeface="Helvetica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   thePQ.insert(20);</a:t>
            </a:r>
            <a:endParaRPr lang="en-US" altLang="en-US" sz="2000">
              <a:solidFill>
                <a:srgbClr val="FFFFFF"/>
              </a:solidFill>
              <a:latin typeface="Arial" panose="020B0604020202020204" pitchFamily="34" charset="0"/>
              <a:ea typeface="Helvetica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en-US" sz="2000">
              <a:solidFill>
                <a:srgbClr val="FFFFFF"/>
              </a:solidFill>
              <a:latin typeface="Arial" panose="020B0604020202020204" pitchFamily="34" charset="0"/>
              <a:ea typeface="Helvetica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   while( !thePQ.isEmpty() )</a:t>
            </a:r>
            <a:endParaRPr lang="en-US" altLang="en-US" sz="2000">
              <a:solidFill>
                <a:srgbClr val="FFFFFF"/>
              </a:solidFill>
              <a:latin typeface="Arial" panose="020B0604020202020204" pitchFamily="34" charset="0"/>
              <a:ea typeface="Helvetica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      {</a:t>
            </a:r>
            <a:endParaRPr lang="en-US" altLang="en-US" sz="2000">
              <a:solidFill>
                <a:srgbClr val="FFFFFF"/>
              </a:solidFill>
              <a:latin typeface="Arial" panose="020B0604020202020204" pitchFamily="34" charset="0"/>
              <a:ea typeface="Helvetica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      long item = thePQ.remove();</a:t>
            </a:r>
            <a:endParaRPr lang="en-US" altLang="en-US" sz="2000">
              <a:solidFill>
                <a:srgbClr val="FFFFFF"/>
              </a:solidFill>
              <a:latin typeface="Arial" panose="020B0604020202020204" pitchFamily="34" charset="0"/>
              <a:ea typeface="Helvetica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      cout&lt;&lt;item&lt;&lt;“   “;  // 10, 20, 30, 40, 50 </a:t>
            </a: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Note: ORDERED!</a:t>
            </a:r>
            <a:endParaRPr lang="en-US" altLang="en-US" sz="2000">
              <a:solidFill>
                <a:srgbClr val="FFFFFF"/>
              </a:solidFill>
              <a:latin typeface="Arial" panose="020B0604020202020204" pitchFamily="34" charset="0"/>
              <a:ea typeface="Helvetica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      }  // end while</a:t>
            </a:r>
            <a:endParaRPr lang="en-US" altLang="en-US" sz="2000">
              <a:solidFill>
                <a:srgbClr val="FFFFFF"/>
              </a:solidFill>
              <a:latin typeface="Arial" panose="020B0604020202020204" pitchFamily="34" charset="0"/>
              <a:ea typeface="Helvetica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  }  // end main()</a:t>
            </a:r>
            <a:endParaRPr lang="en-US" altLang="en-US" sz="2000">
              <a:solidFill>
                <a:srgbClr val="FFFFFF"/>
              </a:solidFill>
              <a:latin typeface="Arial" panose="020B0604020202020204" pitchFamily="34" charset="0"/>
              <a:ea typeface="Helvetica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//-------------------------------------------------------------</a:t>
            </a:r>
            <a:endParaRPr lang="en-US" altLang="en-US" sz="2000">
              <a:solidFill>
                <a:srgbClr val="FFFFFF"/>
              </a:solidFill>
              <a:latin typeface="Arial" panose="020B0604020202020204" pitchFamily="34" charset="0"/>
              <a:ea typeface="Helvetica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}  // end class PriorityQApp</a:t>
            </a:r>
            <a:endParaRPr lang="en-US" altLang="en-US" sz="120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7A9405B9-08C4-866E-C856-4165DD197F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05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37D1B5CA-2321-4674-8E0E-633B98E03AF2}" type="slidenum">
              <a:rPr lang="en-US" smtClean="0"/>
              <a:pPr>
                <a:defRPr/>
              </a:pPr>
              <a:t>63</a:t>
            </a:fld>
            <a:endParaRPr lang="en-US" altLang="en-US" sz="900">
              <a:solidFill>
                <a:srgbClr val="FFFFFF"/>
              </a:solidFill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724DE183-03A9-9D02-D118-650CA84C2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3337"/>
            <a:ext cx="10972800" cy="79887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Array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implementations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13F5279-CE72-7CC9-72D5-069470E0C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9871" y="720927"/>
            <a:ext cx="11301572" cy="5181600"/>
          </a:xfrm>
        </p:spPr>
        <p:txBody>
          <a:bodyPr/>
          <a:lstStyle/>
          <a:p>
            <a:r>
              <a:rPr lang="en-US" altLang="en-US" dirty="0"/>
              <a:t>A priority queue </a:t>
            </a:r>
            <a:r>
              <a:rPr lang="en-US" altLang="en-US" sz="1800" dirty="0"/>
              <a:t>could be implemented </a:t>
            </a:r>
            <a:r>
              <a:rPr lang="en-US" altLang="en-US" dirty="0"/>
              <a:t>as an </a:t>
            </a:r>
            <a:r>
              <a:rPr lang="en-US" altLang="en-US" i="1" dirty="0"/>
              <a:t>unsorted</a:t>
            </a:r>
            <a:r>
              <a:rPr lang="en-US" altLang="en-US" dirty="0"/>
              <a:t> array (with a count of elements)</a:t>
            </a:r>
          </a:p>
          <a:p>
            <a:pPr lvl="1"/>
            <a:r>
              <a:rPr lang="en-US" altLang="en-US" dirty="0"/>
              <a:t>Adding an element would take 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O(1)</a:t>
            </a:r>
            <a:r>
              <a:rPr lang="en-US" altLang="en-US" dirty="0"/>
              <a:t> time (why?)</a:t>
            </a:r>
          </a:p>
          <a:p>
            <a:pPr lvl="1"/>
            <a:r>
              <a:rPr lang="en-US" altLang="en-US" dirty="0"/>
              <a:t>Removing an element would take 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O(n)</a:t>
            </a:r>
            <a:r>
              <a:rPr lang="en-US" altLang="en-US" dirty="0"/>
              <a:t> time (why?)</a:t>
            </a:r>
          </a:p>
          <a:p>
            <a:pPr lvl="1"/>
            <a:r>
              <a:rPr lang="en-US" altLang="en-US" dirty="0"/>
              <a:t>Hence, adding </a:t>
            </a:r>
            <a:r>
              <a:rPr lang="en-US" altLang="en-US" i="1" dirty="0"/>
              <a:t>and</a:t>
            </a:r>
            <a:r>
              <a:rPr lang="en-US" altLang="en-US" dirty="0"/>
              <a:t> removing an element takes 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O(n)</a:t>
            </a:r>
            <a:r>
              <a:rPr lang="en-US" altLang="en-US" dirty="0"/>
              <a:t> time</a:t>
            </a:r>
          </a:p>
          <a:p>
            <a:pPr lvl="1"/>
            <a:r>
              <a:rPr lang="en-US" altLang="en-US" dirty="0"/>
              <a:t>This is an inefficient representation</a:t>
            </a:r>
          </a:p>
          <a:p>
            <a:r>
              <a:rPr lang="en-US" altLang="en-US" dirty="0"/>
              <a:t>A priority queue could be implemented as a </a:t>
            </a:r>
            <a:r>
              <a:rPr lang="en-US" altLang="en-US" i="1" dirty="0"/>
              <a:t>sorted</a:t>
            </a:r>
            <a:r>
              <a:rPr lang="en-US" altLang="en-US" dirty="0"/>
              <a:t> array (again, with a count of elements)</a:t>
            </a:r>
          </a:p>
          <a:p>
            <a:pPr lvl="1"/>
            <a:r>
              <a:rPr lang="en-US" altLang="en-US" dirty="0"/>
              <a:t>Adding an element would take 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O(n)</a:t>
            </a:r>
            <a:r>
              <a:rPr lang="en-US" altLang="en-US" dirty="0"/>
              <a:t> time (why?)</a:t>
            </a:r>
          </a:p>
          <a:p>
            <a:pPr lvl="1"/>
            <a:r>
              <a:rPr lang="en-US" altLang="en-US" dirty="0"/>
              <a:t>Removing an element would take 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O(1)</a:t>
            </a:r>
            <a:r>
              <a:rPr lang="en-US" altLang="en-US" dirty="0"/>
              <a:t> time (why?)</a:t>
            </a:r>
          </a:p>
          <a:p>
            <a:pPr lvl="1"/>
            <a:r>
              <a:rPr lang="en-US" altLang="en-US" dirty="0"/>
              <a:t>Hence, adding </a:t>
            </a:r>
            <a:r>
              <a:rPr lang="en-US" altLang="en-US" i="1" dirty="0"/>
              <a:t>and</a:t>
            </a:r>
            <a:r>
              <a:rPr lang="en-US" altLang="en-US" dirty="0"/>
              <a:t> removing an element takes 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O(n)</a:t>
            </a:r>
            <a:r>
              <a:rPr lang="en-US" altLang="en-US" dirty="0"/>
              <a:t> time</a:t>
            </a:r>
          </a:p>
          <a:p>
            <a:pPr lvl="1"/>
            <a:r>
              <a:rPr lang="en-US" altLang="en-US" dirty="0"/>
              <a:t>Again, this is inefficient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>
            <a:extLst>
              <a:ext uri="{FF2B5EF4-FFF2-40B4-BE49-F238E27FC236}">
                <a16:creationId xmlns:a16="http://schemas.microsoft.com/office/drawing/2014/main" id="{D069E4BD-C538-C291-3A5D-9B074CAAFE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05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37D1B5CA-2321-4674-8E0E-633B98E03AF2}" type="slidenum">
              <a:rPr lang="en-US" smtClean="0"/>
              <a:pPr>
                <a:defRPr/>
              </a:pPr>
              <a:t>64</a:t>
            </a:fld>
            <a:endParaRPr lang="en-US" altLang="en-US" sz="900">
              <a:solidFill>
                <a:srgbClr val="FFFFFF"/>
              </a:solidFill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CB8F908-2134-58E1-6F9B-E9117C429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Linked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list implementations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F1B2C82-3DEB-46BC-D191-B66E485C7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85000" lnSpcReduction="20000"/>
          </a:bodyPr>
          <a:lstStyle/>
          <a:p>
            <a:pPr marL="91440" indent="-91440" fontAlgn="auto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priority queue could be implemented as an </a:t>
            </a: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unsorted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linked list</a:t>
            </a:r>
          </a:p>
          <a:p>
            <a:pPr marL="384048" lvl="1" indent="-182880" fontAlgn="auto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Adding an element would take 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O(1)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time (why?)</a:t>
            </a:r>
          </a:p>
          <a:p>
            <a:pPr marL="384048" lvl="1" indent="-182880" fontAlgn="auto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Removing an element would take 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O(n)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time (why?)</a:t>
            </a:r>
          </a:p>
          <a:p>
            <a:pPr marL="91440" indent="-91440" fontAlgn="auto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priority queue could be implemented as a </a:t>
            </a: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sorted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linked list</a:t>
            </a:r>
          </a:p>
          <a:p>
            <a:pPr marL="384048" lvl="1" indent="-182880" fontAlgn="auto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Adding an element would take 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O(n)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time (why?)</a:t>
            </a:r>
          </a:p>
          <a:p>
            <a:pPr marL="384048" lvl="1" indent="-182880" fontAlgn="auto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Removing an element would take 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O(1)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time (why?)</a:t>
            </a:r>
          </a:p>
          <a:p>
            <a:pPr marL="91440" indent="-91440" fontAlgn="auto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with array representations, adding </a:t>
            </a: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removing an element takes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O(n)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time</a:t>
            </a:r>
          </a:p>
          <a:p>
            <a:pPr marL="384048" lvl="1" indent="-182880" fontAlgn="auto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Again, these are inefficient implementations</a:t>
            </a:r>
          </a:p>
          <a:p>
            <a:pPr marL="384048" lvl="1" indent="-182880" fontAlgn="auto"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fontAlgn="auto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Efficient implementations of priority queues can be done using balanced binary tree implementations …… we will see in the coming lectures.</a:t>
            </a:r>
          </a:p>
          <a:p>
            <a:pPr marL="91440" indent="-91440" fontAlgn="auto"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52C2-74A8-412E-A9BF-2F5BE6B2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6A78-758C-4209-AE99-54F05F24B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Yasir Faheem, COMSATS University, Islamabad</a:t>
            </a:r>
            <a:endParaRPr lang="en-US" dirty="0">
              <a:hlinkClick r:id="rId2"/>
            </a:endParaRPr>
          </a:p>
          <a:p>
            <a:r>
              <a:rPr lang="fr-FR" dirty="0"/>
              <a:t>C++ plus </a:t>
            </a:r>
            <a:r>
              <a:rPr lang="fr-FR" i="1" dirty="0"/>
              <a:t>data structures</a:t>
            </a:r>
            <a:r>
              <a:rPr lang="fr-FR" dirty="0"/>
              <a:t> / </a:t>
            </a:r>
            <a:r>
              <a:rPr lang="fr-FR" i="1" dirty="0"/>
              <a:t>Nell Dale</a:t>
            </a:r>
          </a:p>
          <a:p>
            <a:r>
              <a:rPr lang="en-US" i="1" dirty="0"/>
              <a:t>Data Structures and Algorithms in C++, Second Edition by Adam Drozdek</a:t>
            </a:r>
            <a:endParaRPr lang="en-US" i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2"/>
              </a:rPr>
              <a:t>https://www.geeksforgeeks.org/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714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30093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Picture 5" descr="A picture containing phone, man&#10;&#10;Description automatically generated">
            <a:extLst>
              <a:ext uri="{FF2B5EF4-FFF2-40B4-BE49-F238E27FC236}">
                <a16:creationId xmlns:a16="http://schemas.microsoft.com/office/drawing/2014/main" id="{5E97115A-1616-4447-A43A-8A3F473507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r="1263" b="2"/>
          <a:stretch/>
        </p:blipFill>
        <p:spPr>
          <a:xfrm>
            <a:off x="2354578" y="544297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842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8382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altLang="en-US" dirty="0"/>
              <a:t> AT BUS STOP</a:t>
            </a:r>
          </a:p>
        </p:txBody>
      </p:sp>
      <p:pic>
        <p:nvPicPr>
          <p:cNvPr id="45875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24586" y="2063114"/>
            <a:ext cx="2514458" cy="188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8759" name="Picture 7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72791" y="2103457"/>
            <a:ext cx="1565679" cy="155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8760" name="Picture 8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33726" y="1472338"/>
            <a:ext cx="1675357" cy="223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8761" name="Text Box 9"/>
          <p:cNvSpPr txBox="1">
            <a:spLocks noChangeArrowheads="1"/>
          </p:cNvSpPr>
          <p:nvPr/>
        </p:nvSpPr>
        <p:spPr bwMode="auto">
          <a:xfrm>
            <a:off x="5429904" y="3886205"/>
            <a:ext cx="18090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9999"/>
                </a:solidFill>
              </a:rPr>
              <a:t>Front</a:t>
            </a:r>
          </a:p>
        </p:txBody>
      </p:sp>
      <p:sp>
        <p:nvSpPr>
          <p:cNvPr id="458762" name="Text Box 10"/>
          <p:cNvSpPr txBox="1">
            <a:spLocks noChangeArrowheads="1"/>
          </p:cNvSpPr>
          <p:nvPr/>
        </p:nvSpPr>
        <p:spPr bwMode="auto">
          <a:xfrm>
            <a:off x="5638801" y="4191005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9999"/>
                </a:solidFill>
              </a:rPr>
              <a:t>rear</a:t>
            </a:r>
          </a:p>
        </p:txBody>
      </p:sp>
      <p:sp>
        <p:nvSpPr>
          <p:cNvPr id="458763" name="Text Box 11"/>
          <p:cNvSpPr txBox="1">
            <a:spLocks noChangeArrowheads="1"/>
          </p:cNvSpPr>
          <p:nvPr/>
        </p:nvSpPr>
        <p:spPr bwMode="auto">
          <a:xfrm>
            <a:off x="6477001" y="3886205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9999"/>
                </a:solidFill>
              </a:rPr>
              <a:t>rear</a:t>
            </a:r>
          </a:p>
        </p:txBody>
      </p:sp>
      <p:sp>
        <p:nvSpPr>
          <p:cNvPr id="458764" name="Rectangle 12"/>
          <p:cNvSpPr>
            <a:spLocks noChangeArrowheads="1"/>
          </p:cNvSpPr>
          <p:nvPr/>
        </p:nvSpPr>
        <p:spPr bwMode="auto">
          <a:xfrm>
            <a:off x="5486401" y="4267204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58765" name="Rectangle 13"/>
          <p:cNvSpPr>
            <a:spLocks noChangeArrowheads="1"/>
          </p:cNvSpPr>
          <p:nvPr/>
        </p:nvSpPr>
        <p:spPr bwMode="auto">
          <a:xfrm>
            <a:off x="6400801" y="3962404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58766" name="Text Box 14"/>
          <p:cNvSpPr txBox="1">
            <a:spLocks noChangeArrowheads="1"/>
          </p:cNvSpPr>
          <p:nvPr/>
        </p:nvSpPr>
        <p:spPr bwMode="auto">
          <a:xfrm>
            <a:off x="7315201" y="388620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9999"/>
                </a:solidFill>
              </a:rPr>
              <a:t>rear</a:t>
            </a:r>
          </a:p>
        </p:txBody>
      </p:sp>
      <p:sp>
        <p:nvSpPr>
          <p:cNvPr id="458767" name="Rectangle 15"/>
          <p:cNvSpPr>
            <a:spLocks noChangeArrowheads="1"/>
          </p:cNvSpPr>
          <p:nvPr/>
        </p:nvSpPr>
        <p:spPr bwMode="auto">
          <a:xfrm>
            <a:off x="7086601" y="3886204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58768" name="Text Box 16"/>
          <p:cNvSpPr txBox="1">
            <a:spLocks noChangeArrowheads="1"/>
          </p:cNvSpPr>
          <p:nvPr/>
        </p:nvSpPr>
        <p:spPr bwMode="auto">
          <a:xfrm>
            <a:off x="8077201" y="3886205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9999"/>
                </a:solidFill>
              </a:rPr>
              <a:t>rear</a:t>
            </a:r>
          </a:p>
        </p:txBody>
      </p:sp>
      <p:sp>
        <p:nvSpPr>
          <p:cNvPr id="458769" name="Rectangle 17"/>
          <p:cNvSpPr>
            <a:spLocks noChangeArrowheads="1"/>
          </p:cNvSpPr>
          <p:nvPr/>
        </p:nvSpPr>
        <p:spPr bwMode="auto">
          <a:xfrm>
            <a:off x="7848601" y="3962404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58770" name="Text Box 18"/>
          <p:cNvSpPr txBox="1">
            <a:spLocks noChangeArrowheads="1"/>
          </p:cNvSpPr>
          <p:nvPr/>
        </p:nvSpPr>
        <p:spPr bwMode="auto">
          <a:xfrm>
            <a:off x="9890818" y="3820184"/>
            <a:ext cx="14709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9999"/>
                </a:solidFill>
              </a:rPr>
              <a:t>Rear</a:t>
            </a:r>
          </a:p>
        </p:txBody>
      </p:sp>
      <p:pic>
        <p:nvPicPr>
          <p:cNvPr id="458771" name="Picture 19"/>
          <p:cNvPicPr>
            <a:picLocks noChangeAspect="1" noChangeArrowheads="1" noCrop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57802" y="4511681"/>
            <a:ext cx="2819399" cy="122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8772" name="Picture 2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40331" y="2422528"/>
            <a:ext cx="1103420" cy="127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8773" name="Picture 21" descr="person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2450028"/>
            <a:ext cx="68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32C908-DE0C-45AE-BC8C-3594C24E06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60004" y="1994883"/>
            <a:ext cx="2819399" cy="1661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8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8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8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8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8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8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8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58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1" grpId="0" autoUpdateAnimBg="0"/>
      <p:bldP spid="458762" grpId="0" autoUpdateAnimBg="0"/>
      <p:bldP spid="458763" grpId="0" autoUpdateAnimBg="0"/>
      <p:bldP spid="458764" grpId="0" animBg="1"/>
      <p:bldP spid="458765" grpId="0" animBg="1"/>
      <p:bldP spid="458766" grpId="0" autoUpdateAnimBg="0"/>
      <p:bldP spid="458767" grpId="0" animBg="1"/>
      <p:bldP spid="458768" grpId="0" autoUpdateAnimBg="0"/>
      <p:bldP spid="458769" grpId="0" animBg="1"/>
      <p:bldP spid="45877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8382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QUEUE AT BUS STOP</a:t>
            </a:r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97224" y="2079517"/>
            <a:ext cx="2055854" cy="153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61608" y="2061655"/>
            <a:ext cx="1442444" cy="142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8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00269" y="1855313"/>
            <a:ext cx="1804460" cy="170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6267775" y="3747981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9999"/>
                </a:solidFill>
              </a:rPr>
              <a:t>Front</a:t>
            </a:r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5747290" y="4268496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9999"/>
                </a:solidFill>
              </a:rPr>
              <a:t>rear</a:t>
            </a: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5594890" y="4344695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8185690" y="3963696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9999"/>
                </a:solidFill>
              </a:rPr>
              <a:t>rear</a:t>
            </a:r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7957090" y="4039895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4348" name="Text Box 14"/>
          <p:cNvSpPr txBox="1">
            <a:spLocks noChangeArrowheads="1"/>
          </p:cNvSpPr>
          <p:nvPr/>
        </p:nvSpPr>
        <p:spPr bwMode="auto">
          <a:xfrm>
            <a:off x="10103605" y="383352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9999"/>
                </a:solidFill>
              </a:rPr>
              <a:t>Rear</a:t>
            </a:r>
          </a:p>
        </p:txBody>
      </p:sp>
      <p:pic>
        <p:nvPicPr>
          <p:cNvPr id="14349" name="Picture 15"/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90091" y="4461754"/>
            <a:ext cx="3156487" cy="137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2165600"/>
            <a:ext cx="1130629" cy="130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9FFBFB-75DF-475C-9454-CDE7B44338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1690" y="1911806"/>
            <a:ext cx="2895601" cy="1706033"/>
          </a:xfrm>
          <a:prstGeom prst="rect">
            <a:avLst/>
          </a:prstGeom>
        </p:spPr>
      </p:pic>
    </p:spTree>
  </p:cSld>
  <p:clrMapOvr>
    <a:masterClrMapping/>
  </p:clrMapOvr>
  <p:transition>
    <p:sndAc>
      <p:stSnd>
        <p:snd r:embed="rId3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8382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QUEUE AT BUS STOP</a:t>
            </a: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61549" y="2349756"/>
            <a:ext cx="1901069" cy="142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4470" y="2340376"/>
            <a:ext cx="1437026" cy="142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8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46022" y="2334258"/>
            <a:ext cx="1506118" cy="142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6062418" y="3729714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9999"/>
                </a:solidFill>
              </a:rPr>
              <a:t>Front</a:t>
            </a:r>
          </a:p>
        </p:txBody>
      </p:sp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5452818" y="4175504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9999"/>
                </a:solidFill>
              </a:rPr>
              <a:t>rear</a:t>
            </a:r>
          </a:p>
        </p:txBody>
      </p:sp>
      <p:sp>
        <p:nvSpPr>
          <p:cNvPr id="16393" name="Rectangle 11"/>
          <p:cNvSpPr>
            <a:spLocks noChangeArrowheads="1"/>
          </p:cNvSpPr>
          <p:nvPr/>
        </p:nvSpPr>
        <p:spPr bwMode="auto">
          <a:xfrm>
            <a:off x="5300418" y="4251703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6394" name="Text Box 12"/>
          <p:cNvSpPr txBox="1">
            <a:spLocks noChangeArrowheads="1"/>
          </p:cNvSpPr>
          <p:nvPr/>
        </p:nvSpPr>
        <p:spPr bwMode="auto">
          <a:xfrm>
            <a:off x="8839200" y="3888911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9999"/>
                </a:solidFill>
              </a:rPr>
              <a:t>Rear</a:t>
            </a:r>
            <a:endParaRPr lang="en-US" altLang="en-US" sz="2000" b="1" dirty="0">
              <a:solidFill>
                <a:srgbClr val="009999"/>
              </a:solidFill>
            </a:endParaRPr>
          </a:p>
        </p:txBody>
      </p:sp>
      <p:pic>
        <p:nvPicPr>
          <p:cNvPr id="16395" name="Picture 13"/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95619" y="4508244"/>
            <a:ext cx="3428999" cy="1488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B5447D-5AEE-406F-A96E-77EEA7EC75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1204" y="2031348"/>
            <a:ext cx="2771615" cy="1632982"/>
          </a:xfrm>
          <a:prstGeom prst="rect">
            <a:avLst/>
          </a:prstGeom>
        </p:spPr>
      </p:pic>
    </p:spTree>
  </p:cSld>
  <p:clrMapOvr>
    <a:masterClrMapping/>
  </p:clrMapOvr>
  <p:transition>
    <p:sndAc>
      <p:stSnd>
        <p:snd r:embed="rId3" name="chimes.wav"/>
      </p:stSnd>
    </p:sndAc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centBoxVTI">
  <a:themeElements>
    <a:clrScheme name="AnalogousFromDarkSeed_2SEEDS">
      <a:dk1>
        <a:srgbClr val="000000"/>
      </a:dk1>
      <a:lt1>
        <a:srgbClr val="FFFFFF"/>
      </a:lt1>
      <a:dk2>
        <a:srgbClr val="412C24"/>
      </a:dk2>
      <a:lt2>
        <a:srgbClr val="E2E3E8"/>
      </a:lt2>
      <a:accent1>
        <a:srgbClr val="B79E35"/>
      </a:accent1>
      <a:accent2>
        <a:srgbClr val="C97947"/>
      </a:accent2>
      <a:accent3>
        <a:srgbClr val="92AB3C"/>
      </a:accent3>
      <a:accent4>
        <a:srgbClr val="54B735"/>
      </a:accent4>
      <a:accent5>
        <a:srgbClr val="40B656"/>
      </a:accent5>
      <a:accent6>
        <a:srgbClr val="35B581"/>
      </a:accent6>
      <a:hlink>
        <a:srgbClr val="30914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3957</Words>
  <Application>Microsoft Office PowerPoint</Application>
  <PresentationFormat>Widescreen</PresentationFormat>
  <Paragraphs>806</Paragraphs>
  <Slides>66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84" baseType="lpstr">
      <vt:lpstr>Arial</vt:lpstr>
      <vt:lpstr>Arial Black</vt:lpstr>
      <vt:lpstr>Avenir Next LT Pro</vt:lpstr>
      <vt:lpstr>Calibri</vt:lpstr>
      <vt:lpstr>Consolas</vt:lpstr>
      <vt:lpstr>Helvetica</vt:lpstr>
      <vt:lpstr>Rockwell</vt:lpstr>
      <vt:lpstr>Tahoma</vt:lpstr>
      <vt:lpstr>Times</vt:lpstr>
      <vt:lpstr>Times New Roman</vt:lpstr>
      <vt:lpstr>Tw Cen MT</vt:lpstr>
      <vt:lpstr>Tw Cen MT Condensed</vt:lpstr>
      <vt:lpstr>Verdana</vt:lpstr>
      <vt:lpstr>Wingdings</vt:lpstr>
      <vt:lpstr>Wingdings 3</vt:lpstr>
      <vt:lpstr>AccentBoxVTI</vt:lpstr>
      <vt:lpstr>Integral</vt:lpstr>
      <vt:lpstr>Default Design</vt:lpstr>
      <vt:lpstr>Queue Data structure </vt:lpstr>
      <vt:lpstr>Words of wisdom </vt:lpstr>
      <vt:lpstr>Overview </vt:lpstr>
      <vt:lpstr>Topics covered</vt:lpstr>
      <vt:lpstr>Review of last topic (Stack)</vt:lpstr>
      <vt:lpstr>What is queue?</vt:lpstr>
      <vt:lpstr>QUEUE AT BUS STOP</vt:lpstr>
      <vt:lpstr>QUEUE AT BUS STOP</vt:lpstr>
      <vt:lpstr>QUEUE AT BUS STOP</vt:lpstr>
      <vt:lpstr>QUEUE AT BUS STOP</vt:lpstr>
      <vt:lpstr>Stack vs Queue</vt:lpstr>
      <vt:lpstr>Applications of Queues in cs</vt:lpstr>
      <vt:lpstr>Basic operations of queue</vt:lpstr>
      <vt:lpstr>Implementation</vt:lpstr>
      <vt:lpstr>Static queue Implementation</vt:lpstr>
      <vt:lpstr>implementation of Queues</vt:lpstr>
      <vt:lpstr>Constructor</vt:lpstr>
      <vt:lpstr>Empty Operation</vt:lpstr>
      <vt:lpstr>Full Operation</vt:lpstr>
      <vt:lpstr>Enqueue Operation</vt:lpstr>
      <vt:lpstr>Dequeue Operation</vt:lpstr>
      <vt:lpstr>Main method</vt:lpstr>
      <vt:lpstr>Shifting values/Quiz </vt:lpstr>
      <vt:lpstr>DYNAMIC QUEUE IMPLEMENTATION</vt:lpstr>
      <vt:lpstr>Problems related to Array Implementation of Queues</vt:lpstr>
      <vt:lpstr>Cont….</vt:lpstr>
      <vt:lpstr>Solutions</vt:lpstr>
      <vt:lpstr>PowerPoint Presentation</vt:lpstr>
      <vt:lpstr>Circular Implementation</vt:lpstr>
      <vt:lpstr>Solution: Using circular queue</vt:lpstr>
      <vt:lpstr>Example-1</vt:lpstr>
      <vt:lpstr>Circular Array</vt:lpstr>
      <vt:lpstr>Circular Array</vt:lpstr>
      <vt:lpstr>Circular Array</vt:lpstr>
      <vt:lpstr>Circular Array</vt:lpstr>
      <vt:lpstr>Empty</vt:lpstr>
      <vt:lpstr>Full CASE-1</vt:lpstr>
      <vt:lpstr>FULL CASE-2</vt:lpstr>
      <vt:lpstr>Example-2</vt:lpstr>
      <vt:lpstr>PowerPoint Presentation</vt:lpstr>
      <vt:lpstr>Queue Full</vt:lpstr>
      <vt:lpstr>DEQueue operation</vt:lpstr>
      <vt:lpstr>DEQueue operation</vt:lpstr>
      <vt:lpstr>DEQueue operation</vt:lpstr>
      <vt:lpstr>PowerPoint Presentation</vt:lpstr>
      <vt:lpstr>PowerPoint Presentation</vt:lpstr>
      <vt:lpstr>PowerPoint Presentation</vt:lpstr>
      <vt:lpstr>Double Ended Queue (Deque)</vt:lpstr>
      <vt:lpstr>Deques</vt:lpstr>
      <vt:lpstr>ADT Deque</vt:lpstr>
      <vt:lpstr>ADT Deque</vt:lpstr>
      <vt:lpstr>PowerPoint Presentation</vt:lpstr>
      <vt:lpstr>Double-Ended Queues (deque)( "D.Q.") </vt:lpstr>
      <vt:lpstr>Double-Ended Queues (cont.) </vt:lpstr>
      <vt:lpstr>Implementing a Deque</vt:lpstr>
      <vt:lpstr>Double Ended Queue (Deque)</vt:lpstr>
      <vt:lpstr>Double Ended Queue (Deque)</vt:lpstr>
      <vt:lpstr>Double Ended Queue (Deque)</vt:lpstr>
      <vt:lpstr>Priority Queue</vt:lpstr>
      <vt:lpstr>Priority Queue</vt:lpstr>
      <vt:lpstr>Priority queue</vt:lpstr>
      <vt:lpstr>PowerPoint Presentation</vt:lpstr>
      <vt:lpstr>Array implementations</vt:lpstr>
      <vt:lpstr>Linked list implementations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Data structure </dc:title>
  <dc:creator>Inayat Ur Rehman</dc:creator>
  <cp:lastModifiedBy>Inayat -ur-Rehman</cp:lastModifiedBy>
  <cp:revision>91</cp:revision>
  <dcterms:created xsi:type="dcterms:W3CDTF">2020-04-11T07:30:18Z</dcterms:created>
  <dcterms:modified xsi:type="dcterms:W3CDTF">2023-03-28T08:42:17Z</dcterms:modified>
</cp:coreProperties>
</file>